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6" r:id="rId3"/>
    <p:sldId id="290" r:id="rId4"/>
    <p:sldId id="289" r:id="rId5"/>
    <p:sldId id="294" r:id="rId6"/>
    <p:sldId id="273" r:id="rId7"/>
    <p:sldId id="277" r:id="rId8"/>
    <p:sldId id="276" r:id="rId9"/>
    <p:sldId id="278" r:id="rId10"/>
    <p:sldId id="279" r:id="rId11"/>
    <p:sldId id="272" r:id="rId12"/>
    <p:sldId id="297" r:id="rId13"/>
    <p:sldId id="280" r:id="rId14"/>
    <p:sldId id="298" r:id="rId15"/>
    <p:sldId id="274" r:id="rId16"/>
    <p:sldId id="283" r:id="rId17"/>
    <p:sldId id="281" r:id="rId18"/>
    <p:sldId id="292" r:id="rId19"/>
    <p:sldId id="282" r:id="rId20"/>
    <p:sldId id="296" r:id="rId21"/>
    <p:sldId id="295"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4FC"/>
    <a:srgbClr val="0332C9"/>
    <a:srgbClr val="0225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16" y="-8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CE98F-EE8C-4181-80C8-4F0DED0D304A}" type="datetimeFigureOut">
              <a:rPr lang="sv-SE" smtClean="0"/>
              <a:pPr/>
              <a:t>2013-10-02</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3D737-A89D-4711-B0AF-1CF397A9AFF8}"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0C202-F89D-4CF7-9610-366A45E8C4DF}"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BA4F1-5EA4-4505-8CC6-693FC0A9BEAF}" type="slidenum">
              <a:rPr lang="en-US"/>
              <a:pPr/>
              <a:t>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73BE9-EED9-42F6-9ED0-48DCA9316294}" type="slidenum">
              <a:rPr lang="en-US"/>
              <a:pPr/>
              <a:t>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it.wikipedia.org/wiki/Ricombinazione_genetica"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it.wikipedia.org/wiki/Polimorfismo_(biologia)"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it.wikipedia.org/wiki/Organismo"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it.wikipedia.org/wiki/DNA"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it.wikipedia.org/wiki/Cellul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t.wikipedia.org/wiki/Cromosoma" TargetMode="External"/><Relationship Id="rId2" Type="http://schemas.openxmlformats.org/officeDocument/2006/relationships/hyperlink" Target="http://it.wikipedia.org/wiki/Gene"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2547"/>
            <a:ext cx="7772400" cy="2000548"/>
          </a:xfrm>
        </p:spPr>
        <p:txBody>
          <a:bodyPr>
            <a:spAutoFit/>
          </a:bodyPr>
          <a:lstStyle/>
          <a:p>
            <a:r>
              <a:rPr lang="it-IT" sz="4000" dirty="0" smtClean="0">
                <a:latin typeface="Arial" pitchFamily="34" charset="0"/>
                <a:cs typeface="Arial" pitchFamily="34" charset="0"/>
              </a:rPr>
              <a:t>Concetti di base</a:t>
            </a:r>
            <a:r>
              <a:rPr lang="it-CH" sz="4000" dirty="0" smtClean="0">
                <a:latin typeface="Arial" pitchFamily="34" charset="0"/>
                <a:cs typeface="Arial" pitchFamily="34" charset="0"/>
              </a:rPr>
              <a:t/>
            </a:r>
            <a:br>
              <a:rPr lang="it-CH" sz="4000" dirty="0" smtClean="0">
                <a:latin typeface="Arial" pitchFamily="34" charset="0"/>
                <a:cs typeface="Arial" pitchFamily="34" charset="0"/>
              </a:rPr>
            </a:br>
            <a:r>
              <a:rPr lang="it-CH" sz="2800" dirty="0" smtClean="0">
                <a:latin typeface="Arial" pitchFamily="34" charset="0"/>
                <a:cs typeface="Arial" pitchFamily="34" charset="0"/>
              </a:rPr>
              <a:t/>
            </a:r>
            <a:br>
              <a:rPr lang="it-CH" sz="2800" dirty="0" smtClean="0">
                <a:latin typeface="Arial" pitchFamily="34" charset="0"/>
                <a:cs typeface="Arial" pitchFamily="34" charset="0"/>
              </a:rPr>
            </a:br>
            <a:r>
              <a:rPr lang="sv-SE" sz="2800" dirty="0" smtClean="0">
                <a:latin typeface="Arial" pitchFamily="34" charset="0"/>
                <a:cs typeface="Arial" pitchFamily="34" charset="0"/>
              </a:rPr>
              <a:t/>
            </a:r>
            <a:br>
              <a:rPr lang="sv-SE" sz="2800" dirty="0" smtClean="0">
                <a:latin typeface="Arial" pitchFamily="34" charset="0"/>
                <a:cs typeface="Arial" pitchFamily="34" charset="0"/>
              </a:rPr>
            </a:br>
            <a:endParaRPr lang="it-CH"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Natura della diversità genetica</a:t>
            </a:r>
            <a:endParaRPr kumimoji="0" lang="it-CH" sz="24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4" name="Rectangle 3"/>
          <p:cNvSpPr>
            <a:spLocks noChangeArrowheads="1"/>
          </p:cNvSpPr>
          <p:nvPr/>
        </p:nvSpPr>
        <p:spPr bwMode="auto">
          <a:xfrm>
            <a:off x="914400" y="12192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5" name="Rectangle 4"/>
          <p:cNvSpPr>
            <a:spLocks noChangeArrowheads="1"/>
          </p:cNvSpPr>
          <p:nvPr/>
        </p:nvSpPr>
        <p:spPr bwMode="auto">
          <a:xfrm>
            <a:off x="1371600" y="12192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6" name="Rectangle 7"/>
          <p:cNvSpPr>
            <a:spLocks noChangeArrowheads="1"/>
          </p:cNvSpPr>
          <p:nvPr/>
        </p:nvSpPr>
        <p:spPr bwMode="auto">
          <a:xfrm>
            <a:off x="6248400" y="11430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7" name="Rectangle 8"/>
          <p:cNvSpPr>
            <a:spLocks noChangeArrowheads="1"/>
          </p:cNvSpPr>
          <p:nvPr/>
        </p:nvSpPr>
        <p:spPr bwMode="auto">
          <a:xfrm>
            <a:off x="6858000" y="11430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8" name="Rectangle 9"/>
          <p:cNvSpPr>
            <a:spLocks noChangeArrowheads="1"/>
          </p:cNvSpPr>
          <p:nvPr/>
        </p:nvSpPr>
        <p:spPr bwMode="auto">
          <a:xfrm>
            <a:off x="2362200" y="12192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9" name="Rectangle 10"/>
          <p:cNvSpPr>
            <a:spLocks noChangeArrowheads="1"/>
          </p:cNvSpPr>
          <p:nvPr/>
        </p:nvSpPr>
        <p:spPr bwMode="auto">
          <a:xfrm>
            <a:off x="2895600" y="12192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0" name="Rectangle 12"/>
          <p:cNvSpPr>
            <a:spLocks noChangeArrowheads="1"/>
          </p:cNvSpPr>
          <p:nvPr/>
        </p:nvSpPr>
        <p:spPr bwMode="auto">
          <a:xfrm>
            <a:off x="914400" y="18288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1" name="Rectangle 13"/>
          <p:cNvSpPr>
            <a:spLocks noChangeArrowheads="1"/>
          </p:cNvSpPr>
          <p:nvPr/>
        </p:nvSpPr>
        <p:spPr bwMode="auto">
          <a:xfrm>
            <a:off x="2362200" y="18288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2" name="Rectangle 16"/>
          <p:cNvSpPr>
            <a:spLocks noChangeArrowheads="1"/>
          </p:cNvSpPr>
          <p:nvPr/>
        </p:nvSpPr>
        <p:spPr bwMode="auto">
          <a:xfrm>
            <a:off x="2895600" y="18288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3" name="Rectangle 17"/>
          <p:cNvSpPr>
            <a:spLocks noChangeArrowheads="1"/>
          </p:cNvSpPr>
          <p:nvPr/>
        </p:nvSpPr>
        <p:spPr bwMode="auto">
          <a:xfrm>
            <a:off x="6858000" y="18288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4" name="Rectangle 18"/>
          <p:cNvSpPr>
            <a:spLocks noChangeArrowheads="1"/>
          </p:cNvSpPr>
          <p:nvPr/>
        </p:nvSpPr>
        <p:spPr bwMode="auto">
          <a:xfrm>
            <a:off x="6248400" y="18288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5" name="Rectangle 19"/>
          <p:cNvSpPr>
            <a:spLocks noChangeArrowheads="1"/>
          </p:cNvSpPr>
          <p:nvPr/>
        </p:nvSpPr>
        <p:spPr bwMode="auto">
          <a:xfrm>
            <a:off x="1371600" y="18288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6" name="Text Box 25"/>
          <p:cNvSpPr txBox="1">
            <a:spLocks noChangeArrowheads="1"/>
          </p:cNvSpPr>
          <p:nvPr/>
        </p:nvSpPr>
        <p:spPr bwMode="auto">
          <a:xfrm>
            <a:off x="381000" y="4038600"/>
            <a:ext cx="4114800" cy="769441"/>
          </a:xfrm>
          <a:prstGeom prst="rect">
            <a:avLst/>
          </a:prstGeom>
          <a:noFill/>
          <a:ln w="9525">
            <a:noFill/>
            <a:miter lim="800000"/>
            <a:headEnd/>
            <a:tailEnd/>
          </a:ln>
          <a:effectLst/>
        </p:spPr>
        <p:txBody>
          <a:bodyPr wrap="square">
            <a:spAutoFit/>
          </a:bodyPr>
          <a:lstStyle/>
          <a:p>
            <a:r>
              <a:rPr lang="en-US" sz="2200" u="sng" dirty="0" err="1" smtClean="0">
                <a:latin typeface="Arial" pitchFamily="34" charset="0"/>
                <a:cs typeface="Arial" pitchFamily="34" charset="0"/>
              </a:rPr>
              <a:t>Omozigosi</a:t>
            </a:r>
            <a:endParaRPr lang="en-US" sz="2200" u="sng" dirty="0">
              <a:latin typeface="Arial" pitchFamily="34" charset="0"/>
              <a:cs typeface="Arial" pitchFamily="34" charset="0"/>
            </a:endParaRPr>
          </a:p>
          <a:p>
            <a:r>
              <a:rPr lang="en-US" sz="2200" dirty="0" smtClean="0">
                <a:latin typeface="Arial" pitchFamily="34" charset="0"/>
                <a:cs typeface="Arial" pitchFamily="34" charset="0"/>
              </a:rPr>
              <a:t>(</a:t>
            </a:r>
            <a:r>
              <a:rPr lang="en-US" sz="2200" dirty="0" err="1" smtClean="0">
                <a:latin typeface="Arial" pitchFamily="34" charset="0"/>
                <a:cs typeface="Arial" pitchFamily="34" charset="0"/>
              </a:rPr>
              <a:t>entrambi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alleli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sono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uguali</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47" name="Text Box 26"/>
          <p:cNvSpPr txBox="1">
            <a:spLocks noChangeArrowheads="1"/>
          </p:cNvSpPr>
          <p:nvPr/>
        </p:nvSpPr>
        <p:spPr bwMode="auto">
          <a:xfrm>
            <a:off x="5257800" y="4038600"/>
            <a:ext cx="3886200" cy="1446550"/>
          </a:xfrm>
          <a:prstGeom prst="rect">
            <a:avLst/>
          </a:prstGeom>
          <a:noFill/>
          <a:ln w="9525">
            <a:noFill/>
            <a:miter lim="800000"/>
            <a:headEnd/>
            <a:tailEnd/>
          </a:ln>
          <a:effectLst/>
        </p:spPr>
        <p:txBody>
          <a:bodyPr wrap="square">
            <a:spAutoFit/>
          </a:bodyPr>
          <a:lstStyle/>
          <a:p>
            <a:r>
              <a:rPr lang="en-US" sz="2200" u="sng" dirty="0" err="1" smtClean="0">
                <a:latin typeface="Arial" pitchFamily="34" charset="0"/>
                <a:cs typeface="Arial" pitchFamily="34" charset="0"/>
              </a:rPr>
              <a:t>Eterozigosi</a:t>
            </a:r>
            <a:endParaRPr lang="en-US" sz="2200" u="sng" dirty="0">
              <a:latin typeface="Arial" pitchFamily="34" charset="0"/>
              <a:cs typeface="Arial" pitchFamily="34" charset="0"/>
            </a:endParaRPr>
          </a:p>
          <a:p>
            <a:r>
              <a:rPr lang="en-US" sz="2200" dirty="0" smtClean="0">
                <a:latin typeface="Arial" pitchFamily="34" charset="0"/>
                <a:cs typeface="Arial" pitchFamily="34" charset="0"/>
              </a:rPr>
              <a:t>(due </a:t>
            </a:r>
            <a:r>
              <a:rPr lang="en-US" sz="2200" dirty="0" err="1" smtClean="0">
                <a:latin typeface="Arial" pitchFamily="34" charset="0"/>
                <a:cs typeface="Arial" pitchFamily="34" charset="0"/>
              </a:rPr>
              <a:t>alleli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diversi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sono</a:t>
            </a:r>
            <a:endParaRPr lang="en-US" sz="2200" dirty="0" smtClean="0">
              <a:latin typeface="Arial" pitchFamily="34" charset="0"/>
              <a:cs typeface="Arial" pitchFamily="34" charset="0"/>
            </a:endParaRPr>
          </a:p>
          <a:p>
            <a:r>
              <a:rPr lang="en-US" sz="2200" dirty="0" err="1" smtClean="0">
                <a:latin typeface="Arial" pitchFamily="34" charset="0"/>
                <a:cs typeface="Arial" pitchFamily="34" charset="0"/>
              </a:rPr>
              <a:t>presenti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nello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stesso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individuo</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48" name="Text Box 27"/>
          <p:cNvSpPr txBox="1">
            <a:spLocks noChangeArrowheads="1"/>
          </p:cNvSpPr>
          <p:nvPr/>
        </p:nvSpPr>
        <p:spPr bwMode="auto">
          <a:xfrm>
            <a:off x="1660525" y="2255838"/>
            <a:ext cx="356188" cy="461665"/>
          </a:xfrm>
          <a:prstGeom prst="rect">
            <a:avLst/>
          </a:prstGeom>
          <a:noFill/>
          <a:ln w="9525">
            <a:noFill/>
            <a:miter lim="800000"/>
            <a:headEnd/>
            <a:tailEnd/>
          </a:ln>
          <a:effectLst/>
        </p:spPr>
        <p:txBody>
          <a:bodyPr wrap="none">
            <a:spAutoFit/>
          </a:bodyPr>
          <a:lstStyle/>
          <a:p>
            <a:r>
              <a:rPr lang="en-US" sz="2400" dirty="0" smtClean="0">
                <a:latin typeface="Arial" pitchFamily="34" charset="0"/>
                <a:cs typeface="Arial" pitchFamily="34" charset="0"/>
              </a:rPr>
              <a:t>o</a:t>
            </a:r>
            <a:endParaRPr lang="en-US" sz="2400" dirty="0">
              <a:latin typeface="Arial" pitchFamily="34" charset="0"/>
              <a:cs typeface="Arial" pitchFamily="34" charset="0"/>
            </a:endParaRPr>
          </a:p>
        </p:txBody>
      </p:sp>
      <p:sp>
        <p:nvSpPr>
          <p:cNvPr id="49" name="Text Box 28"/>
          <p:cNvSpPr txBox="1">
            <a:spLocks noChangeArrowheads="1"/>
          </p:cNvSpPr>
          <p:nvPr/>
        </p:nvSpPr>
        <p:spPr bwMode="auto">
          <a:xfrm>
            <a:off x="3669573" y="1981200"/>
            <a:ext cx="1923925" cy="707886"/>
          </a:xfrm>
          <a:prstGeom prst="rect">
            <a:avLst/>
          </a:prstGeom>
          <a:noFill/>
          <a:ln w="9525">
            <a:solidFill>
              <a:srgbClr val="3333FF"/>
            </a:solidFill>
            <a:miter lim="800000"/>
            <a:headEnd/>
            <a:tailEnd/>
          </a:ln>
          <a:effectLst/>
        </p:spPr>
        <p:txBody>
          <a:bodyPr wrap="none">
            <a:spAutoFit/>
          </a:bodyPr>
          <a:lstStyle/>
          <a:p>
            <a:pPr algn="ctr"/>
            <a:r>
              <a:rPr lang="en-US" sz="2000" dirty="0" smtClean="0">
                <a:latin typeface="Arial" pitchFamily="34" charset="0"/>
                <a:cs typeface="Arial" pitchFamily="34" charset="0"/>
              </a:rPr>
              <a:t>Gene</a:t>
            </a:r>
          </a:p>
          <a:p>
            <a:pPr algn="ctr"/>
            <a:r>
              <a:rPr lang="en-US" sz="2000" dirty="0" err="1" smtClean="0">
                <a:latin typeface="Arial" pitchFamily="34" charset="0"/>
                <a:cs typeface="Arial" pitchFamily="34" charset="0"/>
              </a:rPr>
              <a:t>Colore</a:t>
            </a:r>
            <a:r>
              <a:rPr lang="en-US" sz="2000" dirty="0" smtClean="0">
                <a:latin typeface="Arial" pitchFamily="34" charset="0"/>
                <a:cs typeface="Arial" pitchFamily="34" charset="0"/>
              </a:rPr>
              <a:t> del </a:t>
            </a:r>
            <a:r>
              <a:rPr lang="en-US" sz="2000" dirty="0" err="1" smtClean="0">
                <a:latin typeface="Arial" pitchFamily="34" charset="0"/>
                <a:cs typeface="Arial" pitchFamily="34" charset="0"/>
              </a:rPr>
              <a:t>fiore</a:t>
            </a:r>
            <a:endParaRPr lang="en-US" sz="20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Natura della diversità genetica</a:t>
            </a:r>
            <a:endParaRPr kumimoji="0" lang="it-CH" sz="24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3" name="Rectangle 5"/>
          <p:cNvSpPr>
            <a:spLocks noChangeArrowheads="1"/>
          </p:cNvSpPr>
          <p:nvPr/>
        </p:nvSpPr>
        <p:spPr bwMode="auto">
          <a:xfrm>
            <a:off x="9144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4" name="Rectangle 6"/>
          <p:cNvSpPr>
            <a:spLocks noChangeArrowheads="1"/>
          </p:cNvSpPr>
          <p:nvPr/>
        </p:nvSpPr>
        <p:spPr bwMode="auto">
          <a:xfrm>
            <a:off x="13716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5" name="Rectangle 7"/>
          <p:cNvSpPr>
            <a:spLocks noChangeArrowheads="1"/>
          </p:cNvSpPr>
          <p:nvPr/>
        </p:nvSpPr>
        <p:spPr bwMode="auto">
          <a:xfrm>
            <a:off x="42672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6" name="Rectangle 8"/>
          <p:cNvSpPr>
            <a:spLocks noChangeArrowheads="1"/>
          </p:cNvSpPr>
          <p:nvPr/>
        </p:nvSpPr>
        <p:spPr bwMode="auto">
          <a:xfrm>
            <a:off x="47244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7" name="Rectangle 9"/>
          <p:cNvSpPr>
            <a:spLocks noChangeArrowheads="1"/>
          </p:cNvSpPr>
          <p:nvPr/>
        </p:nvSpPr>
        <p:spPr bwMode="auto">
          <a:xfrm>
            <a:off x="76200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8" name="Rectangle 10"/>
          <p:cNvSpPr>
            <a:spLocks noChangeArrowheads="1"/>
          </p:cNvSpPr>
          <p:nvPr/>
        </p:nvSpPr>
        <p:spPr bwMode="auto">
          <a:xfrm>
            <a:off x="80772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9" name="Rectangle 11"/>
          <p:cNvSpPr>
            <a:spLocks noChangeArrowheads="1"/>
          </p:cNvSpPr>
          <p:nvPr/>
        </p:nvSpPr>
        <p:spPr bwMode="auto">
          <a:xfrm>
            <a:off x="25908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0" name="Rectangle 12"/>
          <p:cNvSpPr>
            <a:spLocks noChangeArrowheads="1"/>
          </p:cNvSpPr>
          <p:nvPr/>
        </p:nvSpPr>
        <p:spPr bwMode="auto">
          <a:xfrm>
            <a:off x="30480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1" name="Rectangle 14"/>
          <p:cNvSpPr>
            <a:spLocks noChangeArrowheads="1"/>
          </p:cNvSpPr>
          <p:nvPr/>
        </p:nvSpPr>
        <p:spPr bwMode="auto">
          <a:xfrm>
            <a:off x="914400" y="20574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2" name="Rectangle 15"/>
          <p:cNvSpPr>
            <a:spLocks noChangeArrowheads="1"/>
          </p:cNvSpPr>
          <p:nvPr/>
        </p:nvSpPr>
        <p:spPr bwMode="auto">
          <a:xfrm>
            <a:off x="2590800" y="21336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3" name="Rectangle 16"/>
          <p:cNvSpPr>
            <a:spLocks noChangeArrowheads="1"/>
          </p:cNvSpPr>
          <p:nvPr/>
        </p:nvSpPr>
        <p:spPr bwMode="auto">
          <a:xfrm>
            <a:off x="4724400" y="21336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4" name="Rectangle 17"/>
          <p:cNvSpPr>
            <a:spLocks noChangeArrowheads="1"/>
          </p:cNvSpPr>
          <p:nvPr/>
        </p:nvSpPr>
        <p:spPr bwMode="auto">
          <a:xfrm>
            <a:off x="4267200" y="21336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5" name="Rectangle 18"/>
          <p:cNvSpPr>
            <a:spLocks noChangeArrowheads="1"/>
          </p:cNvSpPr>
          <p:nvPr/>
        </p:nvSpPr>
        <p:spPr bwMode="auto">
          <a:xfrm>
            <a:off x="3048000" y="21336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6" name="Rectangle 19"/>
          <p:cNvSpPr>
            <a:spLocks noChangeArrowheads="1"/>
          </p:cNvSpPr>
          <p:nvPr/>
        </p:nvSpPr>
        <p:spPr bwMode="auto">
          <a:xfrm>
            <a:off x="8077200" y="2133600"/>
            <a:ext cx="76200" cy="1219200"/>
          </a:xfrm>
          <a:prstGeom prst="rect">
            <a:avLst/>
          </a:prstGeom>
          <a:solidFill>
            <a:srgbClr val="FFFF00"/>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7" name="Rectangle 20"/>
          <p:cNvSpPr>
            <a:spLocks noChangeArrowheads="1"/>
          </p:cNvSpPr>
          <p:nvPr/>
        </p:nvSpPr>
        <p:spPr bwMode="auto">
          <a:xfrm>
            <a:off x="7620000" y="2133600"/>
            <a:ext cx="76200" cy="1219200"/>
          </a:xfrm>
          <a:prstGeom prst="rect">
            <a:avLst/>
          </a:prstGeom>
          <a:solidFill>
            <a:srgbClr val="FFFF00"/>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8" name="Rectangle 23"/>
          <p:cNvSpPr>
            <a:spLocks noChangeArrowheads="1"/>
          </p:cNvSpPr>
          <p:nvPr/>
        </p:nvSpPr>
        <p:spPr bwMode="auto">
          <a:xfrm>
            <a:off x="1371600" y="2057400"/>
            <a:ext cx="76200" cy="1219200"/>
          </a:xfrm>
          <a:prstGeom prst="rect">
            <a:avLst/>
          </a:prstGeom>
          <a:solidFill>
            <a:schemeClr val="bg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0" name="Text Box 25"/>
          <p:cNvSpPr txBox="1">
            <a:spLocks noChangeArrowheads="1"/>
          </p:cNvSpPr>
          <p:nvPr/>
        </p:nvSpPr>
        <p:spPr bwMode="auto">
          <a:xfrm>
            <a:off x="3352800" y="6096000"/>
            <a:ext cx="2274982" cy="461665"/>
          </a:xfrm>
          <a:prstGeom prst="rect">
            <a:avLst/>
          </a:prstGeom>
          <a:noFill/>
          <a:ln w="9525">
            <a:noFill/>
            <a:miter lim="800000"/>
            <a:headEnd/>
            <a:tailEnd/>
          </a:ln>
          <a:effectLst/>
        </p:spPr>
        <p:txBody>
          <a:bodyPr wrap="none">
            <a:spAutoFit/>
          </a:bodyPr>
          <a:lstStyle/>
          <a:p>
            <a:r>
              <a:rPr lang="en-US" sz="2400" dirty="0" err="1" smtClean="0">
                <a:latin typeface="Arial" pitchFamily="34" charset="0"/>
                <a:cs typeface="Arial" pitchFamily="34" charset="0"/>
              </a:rPr>
              <a:t>Colore</a:t>
            </a:r>
            <a:r>
              <a:rPr lang="en-US" sz="2400" dirty="0" smtClean="0">
                <a:latin typeface="Arial" pitchFamily="34" charset="0"/>
                <a:cs typeface="Arial" pitchFamily="34" charset="0"/>
              </a:rPr>
              <a:t> del </a:t>
            </a:r>
            <a:r>
              <a:rPr lang="en-US" sz="2400" dirty="0" err="1" smtClean="0">
                <a:latin typeface="Arial" pitchFamily="34" charset="0"/>
                <a:cs typeface="Arial" pitchFamily="34" charset="0"/>
              </a:rPr>
              <a:t>fiore</a:t>
            </a:r>
            <a:endParaRPr lang="en-US" sz="2400" dirty="0">
              <a:latin typeface="Arial" pitchFamily="34" charset="0"/>
              <a:cs typeface="Arial" pitchFamily="34" charset="0"/>
            </a:endParaRPr>
          </a:p>
        </p:txBody>
      </p:sp>
      <p:sp>
        <p:nvSpPr>
          <p:cNvPr id="36" name="Rectangle 7"/>
          <p:cNvSpPr>
            <a:spLocks noChangeArrowheads="1"/>
          </p:cNvSpPr>
          <p:nvPr/>
        </p:nvSpPr>
        <p:spPr bwMode="auto">
          <a:xfrm>
            <a:off x="59436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7" name="Rectangle 8"/>
          <p:cNvSpPr>
            <a:spLocks noChangeArrowheads="1"/>
          </p:cNvSpPr>
          <p:nvPr/>
        </p:nvSpPr>
        <p:spPr bwMode="auto">
          <a:xfrm>
            <a:off x="6400800" y="1447800"/>
            <a:ext cx="76200" cy="26670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8" name="Rectangle 16"/>
          <p:cNvSpPr>
            <a:spLocks noChangeArrowheads="1"/>
          </p:cNvSpPr>
          <p:nvPr/>
        </p:nvSpPr>
        <p:spPr bwMode="auto">
          <a:xfrm>
            <a:off x="6400800" y="2133600"/>
            <a:ext cx="76200" cy="12192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39" name="Rectangle 17"/>
          <p:cNvSpPr>
            <a:spLocks noChangeArrowheads="1"/>
          </p:cNvSpPr>
          <p:nvPr/>
        </p:nvSpPr>
        <p:spPr bwMode="auto">
          <a:xfrm>
            <a:off x="5943600" y="2133600"/>
            <a:ext cx="76200" cy="1219200"/>
          </a:xfrm>
          <a:prstGeom prst="rect">
            <a:avLst/>
          </a:prstGeom>
          <a:solidFill>
            <a:srgbClr val="FF0000"/>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pic>
        <p:nvPicPr>
          <p:cNvPr id="21507" name="Picture 3"/>
          <p:cNvPicPr>
            <a:picLocks noChangeAspect="1" noChangeArrowheads="1"/>
          </p:cNvPicPr>
          <p:nvPr/>
        </p:nvPicPr>
        <p:blipFill>
          <a:blip r:embed="rId2" cstate="print"/>
          <a:srcRect/>
          <a:stretch>
            <a:fillRect/>
          </a:stretch>
        </p:blipFill>
        <p:spPr bwMode="auto">
          <a:xfrm>
            <a:off x="838199" y="4351934"/>
            <a:ext cx="7467601" cy="166079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Origine della diversità </a:t>
            </a:r>
            <a:r>
              <a:rPr lang="it-IT" sz="2400" dirty="0" smtClean="0">
                <a:latin typeface="Arial" pitchFamily="34" charset="0"/>
                <a:ea typeface="+mj-ea"/>
                <a:cs typeface="Arial" pitchFamily="34" charset="0"/>
              </a:rPr>
              <a:t>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7"/>
          <p:cNvSpPr/>
          <p:nvPr/>
        </p:nvSpPr>
        <p:spPr>
          <a:xfrm>
            <a:off x="304800" y="1066800"/>
            <a:ext cx="8915400" cy="2862322"/>
          </a:xfrm>
          <a:prstGeom prst="rect">
            <a:avLst/>
          </a:prstGeom>
        </p:spPr>
        <p:txBody>
          <a:bodyPr wrap="square">
            <a:spAutoFit/>
          </a:bodyPr>
          <a:lstStyle/>
          <a:p>
            <a:r>
              <a:rPr lang="it-IT" sz="2000" dirty="0" smtClean="0">
                <a:latin typeface="Arial" pitchFamily="34" charset="0"/>
                <a:cs typeface="Arial" pitchFamily="34" charset="0"/>
              </a:rPr>
              <a:t>La varietà genetica è dovuta principalmente </a:t>
            </a:r>
            <a:r>
              <a:rPr lang="it-IT" sz="2000" dirty="0" smtClean="0">
                <a:latin typeface="Arial" pitchFamily="34" charset="0"/>
                <a:cs typeface="Arial" pitchFamily="34" charset="0"/>
              </a:rPr>
              <a:t>a 4 processi:</a:t>
            </a:r>
          </a:p>
          <a:p>
            <a:endParaRPr lang="it-IT" sz="2000" dirty="0" smtClean="0">
              <a:latin typeface="Arial" pitchFamily="34" charset="0"/>
              <a:cs typeface="Arial" pitchFamily="34" charset="0"/>
            </a:endParaRPr>
          </a:p>
          <a:p>
            <a:pPr marL="457200" indent="-457200"/>
            <a:r>
              <a:rPr lang="it-IT" sz="2000" dirty="0" smtClean="0">
                <a:latin typeface="Arial" pitchFamily="34" charset="0"/>
                <a:cs typeface="Arial" pitchFamily="34" charset="0"/>
              </a:rPr>
              <a:t>1) </a:t>
            </a:r>
            <a:r>
              <a:rPr lang="it-IT" sz="2000" dirty="0" smtClean="0">
                <a:latin typeface="Arial" pitchFamily="34" charset="0"/>
                <a:cs typeface="Arial" pitchFamily="34" charset="0"/>
                <a:hlinkClick r:id="rId2" tooltip="Ricombinazione genetica"/>
              </a:rPr>
              <a:t>Mutazioni</a:t>
            </a:r>
            <a:endParaRPr lang="it-IT" sz="2000" dirty="0" smtClean="0">
              <a:latin typeface="Arial" pitchFamily="34" charset="0"/>
              <a:cs typeface="Arial" pitchFamily="34" charset="0"/>
              <a:hlinkClick r:id="rId2" tooltip="Ricombinazione genetica"/>
            </a:endParaRPr>
          </a:p>
          <a:p>
            <a:pPr marL="457200" indent="-457200">
              <a:buAutoNum type="arabicParenR"/>
            </a:pPr>
            <a:endParaRPr lang="it-IT" sz="2000" dirty="0" smtClean="0">
              <a:latin typeface="Arial" pitchFamily="34" charset="0"/>
              <a:cs typeface="Arial" pitchFamily="34" charset="0"/>
            </a:endParaRPr>
          </a:p>
          <a:p>
            <a:r>
              <a:rPr lang="it-IT" sz="2000" dirty="0" smtClean="0">
                <a:latin typeface="Arial" pitchFamily="34" charset="0"/>
                <a:cs typeface="Arial" pitchFamily="34" charset="0"/>
              </a:rPr>
              <a:t>2) </a:t>
            </a:r>
            <a:r>
              <a:rPr lang="it-IT" sz="2000" dirty="0" smtClean="0">
                <a:latin typeface="Arial" pitchFamily="34" charset="0"/>
                <a:cs typeface="Arial" pitchFamily="34" charset="0"/>
                <a:hlinkClick r:id="rId2" tooltip="Ricombinazione genetica"/>
              </a:rPr>
              <a:t>Deriva </a:t>
            </a:r>
            <a:r>
              <a:rPr lang="it-IT" sz="2000" dirty="0" smtClean="0">
                <a:latin typeface="Arial" pitchFamily="34" charset="0"/>
                <a:cs typeface="Arial" pitchFamily="34" charset="0"/>
                <a:hlinkClick r:id="rId2" tooltip="Ricombinazione genetica"/>
              </a:rPr>
              <a:t>genetica</a:t>
            </a:r>
            <a:endParaRPr lang="it-IT" sz="2000" dirty="0" smtClean="0">
              <a:latin typeface="Arial" pitchFamily="34" charset="0"/>
              <a:cs typeface="Arial" pitchFamily="34" charset="0"/>
            </a:endParaRPr>
          </a:p>
          <a:p>
            <a:endParaRPr lang="it-IT" sz="2000" dirty="0" smtClean="0">
              <a:latin typeface="Arial" pitchFamily="34" charset="0"/>
              <a:cs typeface="Arial" pitchFamily="34" charset="0"/>
            </a:endParaRPr>
          </a:p>
          <a:p>
            <a:r>
              <a:rPr lang="it-IT" sz="2000" dirty="0" smtClean="0">
                <a:latin typeface="Arial" pitchFamily="34" charset="0"/>
                <a:cs typeface="Arial" pitchFamily="34" charset="0"/>
              </a:rPr>
              <a:t>3) Processi </a:t>
            </a:r>
            <a:r>
              <a:rPr lang="it-IT" sz="2000" dirty="0" smtClean="0">
                <a:latin typeface="Arial" pitchFamily="34" charset="0"/>
                <a:cs typeface="Arial" pitchFamily="34" charset="0"/>
              </a:rPr>
              <a:t>di </a:t>
            </a:r>
            <a:r>
              <a:rPr lang="it-IT" sz="2000" dirty="0" smtClean="0">
                <a:latin typeface="Arial" pitchFamily="34" charset="0"/>
                <a:cs typeface="Arial" pitchFamily="34" charset="0"/>
                <a:hlinkClick r:id="rId2" tooltip="Ricombinazione genetica"/>
              </a:rPr>
              <a:t>ricombinazione </a:t>
            </a:r>
            <a:r>
              <a:rPr lang="it-IT" sz="2000" dirty="0" smtClean="0">
                <a:latin typeface="Arial" pitchFamily="34" charset="0"/>
                <a:cs typeface="Arial" pitchFamily="34" charset="0"/>
                <a:hlinkClick r:id="rId2" tooltip="Ricombinazione genetica"/>
              </a:rPr>
              <a:t>genetica</a:t>
            </a:r>
            <a:endParaRPr lang="it-IT" sz="2000" dirty="0" smtClean="0">
              <a:latin typeface="Arial" pitchFamily="34" charset="0"/>
              <a:cs typeface="Arial" pitchFamily="34" charset="0"/>
            </a:endParaRPr>
          </a:p>
          <a:p>
            <a:endParaRPr lang="it-IT" sz="2000" dirty="0" smtClean="0">
              <a:latin typeface="Arial" pitchFamily="34" charset="0"/>
              <a:cs typeface="Arial" pitchFamily="34" charset="0"/>
            </a:endParaRPr>
          </a:p>
          <a:p>
            <a:r>
              <a:rPr lang="it-IT" sz="2000" dirty="0" smtClean="0">
                <a:latin typeface="Arial" pitchFamily="34" charset="0"/>
                <a:cs typeface="Arial" pitchFamily="34" charset="0"/>
              </a:rPr>
              <a:t>4) </a:t>
            </a:r>
            <a:r>
              <a:rPr lang="it-IT" sz="2000" dirty="0" smtClean="0">
                <a:latin typeface="Arial" pitchFamily="34" charset="0"/>
                <a:cs typeface="Arial" pitchFamily="34" charset="0"/>
                <a:hlinkClick r:id="rId2" tooltip="Ricombinazione genetica"/>
              </a:rPr>
              <a:t>Flussi </a:t>
            </a:r>
            <a:r>
              <a:rPr lang="it-IT" sz="2000" dirty="0" smtClean="0">
                <a:latin typeface="Arial" pitchFamily="34" charset="0"/>
                <a:cs typeface="Arial" pitchFamily="34" charset="0"/>
                <a:hlinkClick r:id="rId2" tooltip="Ricombinazione genetica"/>
              </a:rPr>
              <a:t>genici </a:t>
            </a:r>
            <a:r>
              <a:rPr lang="it-IT" sz="2000" dirty="0" smtClean="0">
                <a:latin typeface="Arial" pitchFamily="34" charset="0"/>
                <a:cs typeface="Arial" pitchFamily="34" charset="0"/>
              </a:rPr>
              <a:t>fra popolazioni</a:t>
            </a:r>
            <a:endParaRPr lang="sv-SE" sz="20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Origine della diversità genetica: mutazioni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Rectangle 3"/>
          <p:cNvSpPr txBox="1">
            <a:spLocks noChangeArrowheads="1"/>
          </p:cNvSpPr>
          <p:nvPr/>
        </p:nvSpPr>
        <p:spPr>
          <a:xfrm>
            <a:off x="152400" y="1752600"/>
            <a:ext cx="8686800" cy="167639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smtClean="0">
                <a:latin typeface="Arial" pitchFamily="34" charset="0"/>
                <a:ea typeface="+mj-ea"/>
                <a:cs typeface="Arial" pitchFamily="34" charset="0"/>
              </a:rPr>
              <a:t>Mutazione</a:t>
            </a:r>
            <a:r>
              <a:rPr lang="en-US" sz="2000" dirty="0" smtClean="0">
                <a:latin typeface="Arial" pitchFamily="34" charset="0"/>
                <a:ea typeface="+mj-ea"/>
                <a:cs typeface="Arial" pitchFamily="34" charset="0"/>
              </a:rPr>
              <a:t> = </a:t>
            </a:r>
            <a:r>
              <a:rPr lang="en-US" sz="2000" dirty="0" err="1" smtClean="0">
                <a:latin typeface="Arial" pitchFamily="34" charset="0"/>
                <a:ea typeface="+mj-ea"/>
                <a:cs typeface="Arial" pitchFamily="34" charset="0"/>
              </a:rPr>
              <a:t>cambiamento</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nella</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sequenza</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di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basi</a:t>
            </a:r>
            <a:r>
              <a:rPr lang="en-US" sz="2000" dirty="0" smtClean="0">
                <a:latin typeface="Arial" pitchFamily="34" charset="0"/>
                <a:ea typeface="+mj-ea"/>
                <a:cs typeface="Arial" pitchFamily="34" charset="0"/>
              </a:rPr>
              <a:t> del DNA </a:t>
            </a:r>
            <a:r>
              <a:rPr lang="en-US" sz="2000" dirty="0" err="1" smtClean="0">
                <a:latin typeface="Arial" pitchFamily="34" charset="0"/>
                <a:ea typeface="+mj-ea"/>
                <a:cs typeface="Arial" pitchFamily="34" charset="0"/>
              </a:rPr>
              <a:t>dei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cromosomi</a:t>
            </a:r>
            <a:endParaRPr lang="en-US" sz="20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latin typeface="Arial" pitchFamily="34" charset="0"/>
                <a:ea typeface="+mj-ea"/>
                <a:cs typeface="Arial" pitchFamily="34" charset="0"/>
              </a:rPr>
              <a:t>Le </a:t>
            </a:r>
            <a:r>
              <a:rPr lang="en-US" sz="2000" dirty="0" err="1" smtClean="0">
                <a:latin typeface="Arial" pitchFamily="34" charset="0"/>
                <a:ea typeface="+mj-ea"/>
                <a:cs typeface="Arial" pitchFamily="34" charset="0"/>
              </a:rPr>
              <a:t>mutazioni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possono</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coinvolgere</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singole</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basi</a:t>
            </a:r>
            <a:r>
              <a:rPr lang="en-US" sz="2000" dirty="0" smtClean="0">
                <a:latin typeface="Arial" pitchFamily="34" charset="0"/>
                <a:ea typeface="+mj-ea"/>
                <a:cs typeface="Arial" pitchFamily="34" charset="0"/>
              </a:rPr>
              <a:t> o </a:t>
            </a:r>
            <a:r>
              <a:rPr lang="en-US" sz="2000" dirty="0" err="1" smtClean="0">
                <a:latin typeface="Arial" pitchFamily="34" charset="0"/>
                <a:ea typeface="+mj-ea"/>
                <a:cs typeface="Arial" pitchFamily="34" charset="0"/>
              </a:rPr>
              <a:t>pezzi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di</a:t>
            </a:r>
            <a:r>
              <a:rPr lang="en-US" sz="2000" dirty="0" smtClean="0">
                <a:latin typeface="Arial" pitchFamily="34" charset="0"/>
                <a:ea typeface="+mj-ea"/>
                <a:cs typeface="Arial" pitchFamily="34" charset="0"/>
              </a:rPr>
              <a:t> DNA in </a:t>
            </a:r>
            <a:r>
              <a:rPr lang="en-US" sz="2000" dirty="0" err="1" smtClean="0">
                <a:latin typeface="Arial" pitchFamily="34" charset="0"/>
                <a:ea typeface="+mj-ea"/>
                <a:cs typeface="Arial" pitchFamily="34" charset="0"/>
              </a:rPr>
              <a:t>ogni</a:t>
            </a:r>
            <a:r>
              <a:rPr lang="en-US" sz="2000" dirty="0" smtClean="0">
                <a:latin typeface="Arial" pitchFamily="34" charset="0"/>
                <a:ea typeface="+mj-ea"/>
                <a:cs typeface="Arial" pitchFamily="34" charset="0"/>
              </a:rPr>
              <a:t> parte </a:t>
            </a:r>
            <a:r>
              <a:rPr lang="en-US" sz="2000" dirty="0" err="1" smtClean="0">
                <a:latin typeface="Arial" pitchFamily="34" charset="0"/>
                <a:ea typeface="+mj-ea"/>
                <a:cs typeface="Arial" pitchFamily="34" charset="0"/>
              </a:rPr>
              <a:t>dei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cromosomi</a:t>
            </a:r>
            <a:endParaRPr lang="en-US" sz="20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tint val="75000"/>
                </a:schemeClr>
              </a:solidFill>
              <a:effectLst/>
              <a:uLnTx/>
              <a:uFillTx/>
              <a:latin typeface="Comic Sans MS" pitchFamily="66" charset="0"/>
              <a:ea typeface="+mn-ea"/>
              <a:cs typeface="+mn-cs"/>
            </a:endParaRPr>
          </a:p>
        </p:txBody>
      </p:sp>
      <p:pic>
        <p:nvPicPr>
          <p:cNvPr id="2050" name="Picture 2" descr="http://wp.stockton.edu/gfb1/files/2012/04/gene-mutation1.jpg"/>
          <p:cNvPicPr>
            <a:picLocks noChangeAspect="1" noChangeArrowheads="1"/>
          </p:cNvPicPr>
          <p:nvPr/>
        </p:nvPicPr>
        <p:blipFill>
          <a:blip r:embed="rId2" cstate="screen"/>
          <a:srcRect/>
          <a:stretch>
            <a:fillRect/>
          </a:stretch>
        </p:blipFill>
        <p:spPr bwMode="auto">
          <a:xfrm>
            <a:off x="5229225" y="4076700"/>
            <a:ext cx="3914775" cy="2781300"/>
          </a:xfrm>
          <a:prstGeom prst="rect">
            <a:avLst/>
          </a:prstGeom>
          <a:noFill/>
        </p:spPr>
      </p:pic>
      <p:sp>
        <p:nvSpPr>
          <p:cNvPr id="7" name="Rectangle 6"/>
          <p:cNvSpPr/>
          <p:nvPr/>
        </p:nvSpPr>
        <p:spPr>
          <a:xfrm>
            <a:off x="304800" y="4648200"/>
            <a:ext cx="4572000" cy="1107996"/>
          </a:xfrm>
          <a:prstGeom prst="rect">
            <a:avLst/>
          </a:prstGeom>
          <a:ln>
            <a:solidFill>
              <a:srgbClr val="0A44FC"/>
            </a:solidFill>
          </a:ln>
        </p:spPr>
        <p:txBody>
          <a:bodyPr>
            <a:spAutoFit/>
          </a:bodyPr>
          <a:lstStyle/>
          <a:p>
            <a:pPr lvl="0" algn="ctr">
              <a:spcBef>
                <a:spcPct val="20000"/>
              </a:spcBef>
              <a:defRPr/>
            </a:pPr>
            <a:r>
              <a:rPr lang="en-US" sz="2200" dirty="0" smtClean="0">
                <a:latin typeface="Arial" pitchFamily="34" charset="0"/>
                <a:cs typeface="Arial" pitchFamily="34" charset="0"/>
              </a:rPr>
              <a:t>Le </a:t>
            </a:r>
            <a:r>
              <a:rPr lang="en-US" sz="2200" dirty="0" err="1" smtClean="0">
                <a:latin typeface="Arial" pitchFamily="34" charset="0"/>
                <a:cs typeface="Arial" pitchFamily="34" charset="0"/>
              </a:rPr>
              <a:t>mutazioni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sono</a:t>
            </a:r>
            <a:r>
              <a:rPr lang="en-US" sz="2200" dirty="0" smtClean="0">
                <a:latin typeface="Arial" pitchFamily="34" charset="0"/>
                <a:cs typeface="Arial" pitchFamily="34" charset="0"/>
              </a:rPr>
              <a:t> la </a:t>
            </a:r>
            <a:r>
              <a:rPr lang="en-US" sz="2200" dirty="0" err="1" smtClean="0">
                <a:latin typeface="Arial" pitchFamily="34" charset="0"/>
                <a:cs typeface="Arial" pitchFamily="34" charset="0"/>
              </a:rPr>
              <a:t>sorgente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ultima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variabilità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genetica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creano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nuovi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alleli</a:t>
            </a:r>
            <a:r>
              <a:rPr lang="en-US" sz="2200" dirty="0" smtClean="0">
                <a:latin typeface="Arial" pitchFamily="34" charset="0"/>
                <a:cs typeface="Arial"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Arial" pitchFamily="34" charset="0"/>
                <a:ea typeface="+mj-ea"/>
                <a:cs typeface="Arial" pitchFamily="34" charset="0"/>
              </a:rPr>
              <a:t>Origine della diversità </a:t>
            </a:r>
            <a:r>
              <a:rPr lang="it-IT" sz="2400" dirty="0" smtClean="0">
                <a:latin typeface="Arial" pitchFamily="34" charset="0"/>
                <a:ea typeface="+mj-ea"/>
                <a:cs typeface="Arial" pitchFamily="34" charset="0"/>
              </a:rPr>
              <a:t>genetica: </a:t>
            </a:r>
            <a:r>
              <a:rPr lang="it-IT" sz="2400" dirty="0" smtClean="0">
                <a:latin typeface="Arial" pitchFamily="34" charset="0"/>
                <a:cs typeface="Arial" pitchFamily="34" charset="0"/>
              </a:rPr>
              <a:t>Deriva 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Rectangle 5"/>
          <p:cNvSpPr/>
          <p:nvPr/>
        </p:nvSpPr>
        <p:spPr>
          <a:xfrm>
            <a:off x="304800" y="914400"/>
            <a:ext cx="8001000" cy="1938992"/>
          </a:xfrm>
          <a:prstGeom prst="rect">
            <a:avLst/>
          </a:prstGeom>
        </p:spPr>
        <p:txBody>
          <a:bodyPr wrap="square">
            <a:spAutoFit/>
          </a:bodyPr>
          <a:lstStyle/>
          <a:p>
            <a:r>
              <a:rPr lang="it-IT" sz="2000" dirty="0" smtClean="0">
                <a:latin typeface="Arial" pitchFamily="34" charset="0"/>
                <a:cs typeface="Arial" pitchFamily="34" charset="0"/>
              </a:rPr>
              <a:t>Avvenimenti </a:t>
            </a:r>
            <a:r>
              <a:rPr lang="it-IT" sz="2000" dirty="0" smtClean="0">
                <a:latin typeface="Arial" pitchFamily="34" charset="0"/>
                <a:cs typeface="Arial" pitchFamily="34" charset="0"/>
              </a:rPr>
              <a:t>casuali che cambiano le frequenze geniche di una popolazione. </a:t>
            </a:r>
            <a:r>
              <a:rPr lang="it-IT" sz="2000" dirty="0" smtClean="0">
                <a:latin typeface="Arial" pitchFamily="34" charset="0"/>
                <a:cs typeface="Arial" pitchFamily="34" charset="0"/>
              </a:rPr>
              <a:t>Questo meccanismo accorpato all'effetto "collo di bottiglia" ovvero alla riduzione delle popolazioni come nel caso di eventi catastrofici che lasciano sopravivvere solo pochi individui, puó dare delle spinte fortissime alla comparsa di nuovi caratteri ed eventualmente alla speciazione.</a:t>
            </a:r>
            <a:endParaRPr lang="sv-SE" sz="2000" dirty="0" smtClean="0">
              <a:latin typeface="Arial" pitchFamily="34" charset="0"/>
              <a:cs typeface="Arial" pitchFamily="34" charset="0"/>
            </a:endParaRPr>
          </a:p>
        </p:txBody>
      </p:sp>
      <p:pic>
        <p:nvPicPr>
          <p:cNvPr id="1030" name="Picture 6" descr="http://media.shmoop.com/images/biology/biobook_mechevolution_graphik_6.png"/>
          <p:cNvPicPr>
            <a:picLocks noChangeAspect="1" noChangeArrowheads="1"/>
          </p:cNvPicPr>
          <p:nvPr/>
        </p:nvPicPr>
        <p:blipFill>
          <a:blip r:embed="rId2" cstate="print"/>
          <a:srcRect/>
          <a:stretch>
            <a:fillRect/>
          </a:stretch>
        </p:blipFill>
        <p:spPr bwMode="auto">
          <a:xfrm>
            <a:off x="914400" y="3063240"/>
            <a:ext cx="4572000" cy="33375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Origine della diversità genetica: ricombinazione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2"/>
          <p:cNvSpPr txBox="1">
            <a:spLocks noChangeArrowheads="1"/>
          </p:cNvSpPr>
          <p:nvPr/>
        </p:nvSpPr>
        <p:spPr bwMode="auto">
          <a:xfrm>
            <a:off x="304800" y="1128713"/>
            <a:ext cx="8229600" cy="547687"/>
          </a:xfrm>
          <a:prstGeom prst="rect">
            <a:avLst/>
          </a:prstGeom>
          <a:noFill/>
          <a:ln w="9525">
            <a:noFill/>
            <a:miter lim="800000"/>
            <a:headEnd/>
            <a:tailEnd/>
          </a:ln>
        </p:spPr>
        <p:txBody>
          <a:bodyPr/>
          <a:lstStyle/>
          <a:p>
            <a:pPr>
              <a:defRPr/>
            </a:pPr>
            <a:r>
              <a:rPr lang="en-GB" sz="2400" dirty="0" err="1" smtClean="0">
                <a:latin typeface="Arial" pitchFamily="34" charset="0"/>
                <a:cs typeface="Arial" pitchFamily="34" charset="0"/>
              </a:rPr>
              <a:t>Ricombinazione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durante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riproduzione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sessuale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meiosi</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pPr>
              <a:defRPr/>
            </a:pPr>
            <a:endParaRPr lang="en-GB" sz="2400" dirty="0" smtClean="0">
              <a:latin typeface="Arial" pitchFamily="34" charset="0"/>
              <a:cs typeface="Arial" pitchFamily="34" charset="0"/>
            </a:endParaRPr>
          </a:p>
          <a:p>
            <a:pPr>
              <a:defRPr/>
            </a:pPr>
            <a:endParaRPr lang="en-US" sz="2400" kern="0" dirty="0">
              <a:solidFill>
                <a:schemeClr val="tx2"/>
              </a:solidFill>
              <a:latin typeface="Arial" pitchFamily="34" charset="0"/>
              <a:ea typeface="+mj-ea"/>
              <a:cs typeface="Arial" pitchFamily="34" charset="0"/>
            </a:endParaRPr>
          </a:p>
        </p:txBody>
      </p:sp>
      <p:pic>
        <p:nvPicPr>
          <p:cNvPr id="8194" name="Picture 2" descr="http://www.accessexcellence.org/RC/VL/GG/images/comeiosis.gif"/>
          <p:cNvPicPr>
            <a:picLocks noChangeAspect="1" noChangeArrowheads="1"/>
          </p:cNvPicPr>
          <p:nvPr/>
        </p:nvPicPr>
        <p:blipFill>
          <a:blip r:embed="rId2" cstate="screen"/>
          <a:srcRect/>
          <a:stretch>
            <a:fillRect/>
          </a:stretch>
        </p:blipFill>
        <p:spPr bwMode="auto">
          <a:xfrm>
            <a:off x="914400" y="1828800"/>
            <a:ext cx="3810000" cy="3886200"/>
          </a:xfrm>
          <a:prstGeom prst="rect">
            <a:avLst/>
          </a:prstGeom>
          <a:noFill/>
        </p:spPr>
      </p:pic>
      <p:sp>
        <p:nvSpPr>
          <p:cNvPr id="8" name="Rectangle 2"/>
          <p:cNvSpPr txBox="1">
            <a:spLocks noChangeArrowheads="1"/>
          </p:cNvSpPr>
          <p:nvPr/>
        </p:nvSpPr>
        <p:spPr bwMode="auto">
          <a:xfrm>
            <a:off x="4876800" y="2057400"/>
            <a:ext cx="3962400" cy="1295400"/>
          </a:xfrm>
          <a:prstGeom prst="rect">
            <a:avLst/>
          </a:prstGeom>
          <a:noFill/>
          <a:ln w="9525">
            <a:noFill/>
            <a:miter lim="800000"/>
            <a:headEnd/>
            <a:tailEnd/>
          </a:ln>
        </p:spPr>
        <p:txBody>
          <a:bodyPr/>
          <a:lstStyle/>
          <a:p>
            <a:pPr>
              <a:defRPr/>
            </a:pPr>
            <a:r>
              <a:rPr lang="en-GB" sz="2200" dirty="0" smtClean="0">
                <a:latin typeface="Arial" pitchFamily="34" charset="0"/>
                <a:cs typeface="Arial" pitchFamily="34" charset="0"/>
              </a:rPr>
              <a:t>Produce </a:t>
            </a:r>
            <a:r>
              <a:rPr lang="en-GB" sz="2200" dirty="0" err="1" smtClean="0">
                <a:latin typeface="Arial" pitchFamily="34" charset="0"/>
                <a:cs typeface="Arial" pitchFamily="34" charset="0"/>
              </a:rPr>
              <a:t>variabilità</a:t>
            </a:r>
            <a:r>
              <a:rPr lang="en-GB" sz="2200" dirty="0" smtClean="0">
                <a:latin typeface="Arial" pitchFamily="34" charset="0"/>
                <a:cs typeface="Arial" pitchFamily="34" charset="0"/>
              </a:rPr>
              <a:t> a </a:t>
            </a:r>
            <a:r>
              <a:rPr lang="en-GB" sz="2200" dirty="0" err="1" smtClean="0">
                <a:latin typeface="Arial" pitchFamily="34" charset="0"/>
                <a:cs typeface="Arial" pitchFamily="34" charset="0"/>
              </a:rPr>
              <a:t>livello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individuale</a:t>
            </a:r>
            <a:r>
              <a:rPr lang="en-GB" sz="2200" dirty="0" smtClean="0">
                <a:latin typeface="Arial" pitchFamily="34" charset="0"/>
                <a:cs typeface="Arial" pitchFamily="34" charset="0"/>
              </a:rPr>
              <a:t> ma non a </a:t>
            </a:r>
            <a:r>
              <a:rPr lang="en-GB" sz="2200" dirty="0" err="1" smtClean="0">
                <a:latin typeface="Arial" pitchFamily="34" charset="0"/>
                <a:cs typeface="Arial" pitchFamily="34" charset="0"/>
              </a:rPr>
              <a:t>livello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di</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popolazione</a:t>
            </a:r>
            <a:endParaRPr lang="en-GB" sz="2200" dirty="0" smtClean="0">
              <a:latin typeface="Arial" pitchFamily="34" charset="0"/>
              <a:cs typeface="Arial" pitchFamily="34" charset="0"/>
            </a:endParaRPr>
          </a:p>
          <a:p>
            <a:pPr>
              <a:defRPr/>
            </a:pPr>
            <a:endParaRPr lang="en-GB" sz="2200" dirty="0" smtClean="0">
              <a:latin typeface="Arial" pitchFamily="34" charset="0"/>
              <a:cs typeface="Arial" pitchFamily="34" charset="0"/>
            </a:endParaRPr>
          </a:p>
          <a:p>
            <a:pPr>
              <a:defRPr/>
            </a:pPr>
            <a:endParaRPr lang="en-US" sz="2200" kern="0" dirty="0">
              <a:solidFill>
                <a:schemeClr val="tx2"/>
              </a:solidFill>
              <a:latin typeface="Arial" pitchFamily="34" charset="0"/>
              <a:ea typeface="+mj-ea"/>
              <a:cs typeface="Arial" pitchFamily="34" charset="0"/>
            </a:endParaRPr>
          </a:p>
        </p:txBody>
      </p:sp>
      <p:sp>
        <p:nvSpPr>
          <p:cNvPr id="9" name="Rectangle 2"/>
          <p:cNvSpPr txBox="1">
            <a:spLocks noChangeArrowheads="1"/>
          </p:cNvSpPr>
          <p:nvPr/>
        </p:nvSpPr>
        <p:spPr bwMode="auto">
          <a:xfrm>
            <a:off x="4876800" y="3962400"/>
            <a:ext cx="4267200" cy="762000"/>
          </a:xfrm>
          <a:prstGeom prst="rect">
            <a:avLst/>
          </a:prstGeom>
          <a:noFill/>
          <a:ln w="9525">
            <a:noFill/>
            <a:miter lim="800000"/>
            <a:headEnd/>
            <a:tailEnd/>
          </a:ln>
        </p:spPr>
        <p:txBody>
          <a:bodyPr/>
          <a:lstStyle/>
          <a:p>
            <a:pPr>
              <a:defRPr/>
            </a:pPr>
            <a:r>
              <a:rPr lang="en-GB" sz="2200" dirty="0" smtClean="0">
                <a:latin typeface="Arial" pitchFamily="34" charset="0"/>
                <a:cs typeface="Arial" pitchFamily="34" charset="0"/>
              </a:rPr>
              <a:t>Non produce “</a:t>
            </a:r>
            <a:r>
              <a:rPr lang="en-GB" sz="2200" dirty="0" err="1" smtClean="0">
                <a:latin typeface="Arial" pitchFamily="34" charset="0"/>
                <a:cs typeface="Arial" pitchFamily="34" charset="0"/>
              </a:rPr>
              <a:t>nuova</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variabilità</a:t>
            </a:r>
            <a:endParaRPr lang="en-GB" sz="2200" dirty="0" smtClean="0">
              <a:latin typeface="Arial" pitchFamily="34" charset="0"/>
              <a:cs typeface="Arial" pitchFamily="34" charset="0"/>
            </a:endParaRPr>
          </a:p>
          <a:p>
            <a:pPr>
              <a:defRPr/>
            </a:pPr>
            <a:endParaRPr lang="en-GB" sz="2200" dirty="0" smtClean="0">
              <a:latin typeface="Arial" pitchFamily="34" charset="0"/>
              <a:cs typeface="Arial" pitchFamily="34" charset="0"/>
            </a:endParaRPr>
          </a:p>
          <a:p>
            <a:pPr>
              <a:defRPr/>
            </a:pPr>
            <a:endParaRPr lang="en-US" sz="2200" kern="0" dirty="0">
              <a:solidFill>
                <a:schemeClr val="tx2"/>
              </a:solidFill>
              <a:latin typeface="Arial" pitchFamily="34" charset="0"/>
              <a:ea typeface="+mj-ea"/>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Origine della diversità genetica: flusso genico</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2"/>
          <p:cNvSpPr txBox="1">
            <a:spLocks noChangeArrowheads="1"/>
          </p:cNvSpPr>
          <p:nvPr/>
        </p:nvSpPr>
        <p:spPr bwMode="auto">
          <a:xfrm>
            <a:off x="381000" y="4953000"/>
            <a:ext cx="8305800" cy="1219200"/>
          </a:xfrm>
          <a:prstGeom prst="rect">
            <a:avLst/>
          </a:prstGeom>
          <a:noFill/>
          <a:ln w="9525">
            <a:noFill/>
            <a:miter lim="800000"/>
            <a:headEnd/>
            <a:tailEnd/>
          </a:ln>
        </p:spPr>
        <p:txBody>
          <a:bodyPr/>
          <a:lstStyle/>
          <a:p>
            <a:pPr>
              <a:defRPr/>
            </a:pPr>
            <a:r>
              <a:rPr lang="en-GB" sz="2200" dirty="0" smtClean="0">
                <a:latin typeface="Arial" pitchFamily="34" charset="0"/>
                <a:cs typeface="Arial" pitchFamily="34" charset="0"/>
              </a:rPr>
              <a:t>La </a:t>
            </a:r>
            <a:r>
              <a:rPr lang="en-GB" sz="2200" dirty="0" err="1" smtClean="0">
                <a:latin typeface="Arial" pitchFamily="34" charset="0"/>
                <a:cs typeface="Arial" pitchFamily="34" charset="0"/>
              </a:rPr>
              <a:t>migrazione</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fra</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popolazioni</a:t>
            </a:r>
            <a:r>
              <a:rPr lang="en-GB" sz="2200" dirty="0" smtClean="0">
                <a:latin typeface="Arial" pitchFamily="34" charset="0"/>
                <a:cs typeface="Arial" pitchFamily="34" charset="0"/>
              </a:rPr>
              <a:t> </a:t>
            </a:r>
            <a:r>
              <a:rPr lang="it-IT" sz="2200" dirty="0" smtClean="0">
                <a:latin typeface="Arial" pitchFamily="34" charset="0"/>
                <a:cs typeface="Arial" pitchFamily="34" charset="0"/>
              </a:rPr>
              <a:t>aumenta il </a:t>
            </a:r>
            <a:r>
              <a:rPr lang="it-IT" sz="2200" dirty="0" smtClean="0">
                <a:latin typeface="Arial" pitchFamily="34" charset="0"/>
                <a:cs typeface="Arial" pitchFamily="34" charset="0"/>
                <a:hlinkClick r:id="rId2" tooltip="Polimorfismo (biologia)"/>
              </a:rPr>
              <a:t>polimorfismo</a:t>
            </a:r>
            <a:r>
              <a:rPr lang="it-IT" sz="2200" dirty="0" smtClean="0">
                <a:latin typeface="Arial" pitchFamily="34" charset="0"/>
                <a:cs typeface="Arial" pitchFamily="34" charset="0"/>
              </a:rPr>
              <a:t> di una popolazione e, allo stesso tempo, riduce le differenze genetiche medie tra le popolazioni</a:t>
            </a:r>
            <a:endParaRPr lang="en-US" sz="2200" kern="0" dirty="0">
              <a:solidFill>
                <a:schemeClr val="tx2"/>
              </a:solidFill>
              <a:latin typeface="Arial" pitchFamily="34" charset="0"/>
              <a:ea typeface="+mj-ea"/>
              <a:cs typeface="Arial" pitchFamily="34" charset="0"/>
            </a:endParaRPr>
          </a:p>
          <a:p>
            <a:pPr>
              <a:defRPr/>
            </a:pP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endParaRPr lang="en-US" sz="2200" kern="0" dirty="0">
              <a:solidFill>
                <a:schemeClr val="tx2"/>
              </a:solidFill>
              <a:latin typeface="Arial" pitchFamily="34" charset="0"/>
              <a:ea typeface="+mj-ea"/>
              <a:cs typeface="Arial" pitchFamily="34" charset="0"/>
            </a:endParaRPr>
          </a:p>
        </p:txBody>
      </p:sp>
      <p:pic>
        <p:nvPicPr>
          <p:cNvPr id="40962" name="Picture 2" descr="http://upload.wikimedia.org/wikipedia/commons/4/47/Gene_flow_final.png"/>
          <p:cNvPicPr>
            <a:picLocks noChangeAspect="1" noChangeArrowheads="1"/>
          </p:cNvPicPr>
          <p:nvPr/>
        </p:nvPicPr>
        <p:blipFill>
          <a:blip r:embed="rId3" cstate="screen"/>
          <a:srcRect/>
          <a:stretch>
            <a:fillRect/>
          </a:stretch>
        </p:blipFill>
        <p:spPr bwMode="auto">
          <a:xfrm>
            <a:off x="533400" y="838200"/>
            <a:ext cx="7543800" cy="356741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Possiamo misurare la diversità 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371600"/>
            <a:ext cx="60198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p:txBody>
      </p:sp>
      <p:sp>
        <p:nvSpPr>
          <p:cNvPr id="1026" name="AutoShape 2"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28" name="AutoShape 4"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30" name="AutoShape 6"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pic>
        <p:nvPicPr>
          <p:cNvPr id="1032" name="Picture 8" descr="http://upload.wikimedia.org/wikipedia/commons/thumb/b/bf/Metrioptera_roeseli_male_Richard_Bartz.jpg/220px-Metrioptera_roeseli_male_Richard_Bartz.jpg"/>
          <p:cNvPicPr>
            <a:picLocks noChangeAspect="1" noChangeArrowheads="1"/>
          </p:cNvPicPr>
          <p:nvPr/>
        </p:nvPicPr>
        <p:blipFill>
          <a:blip r:embed="rId2" cstate="screen"/>
          <a:srcRect/>
          <a:stretch>
            <a:fillRect/>
          </a:stretch>
        </p:blipFill>
        <p:spPr bwMode="auto">
          <a:xfrm>
            <a:off x="6022102" y="1752600"/>
            <a:ext cx="759698" cy="1143000"/>
          </a:xfrm>
          <a:prstGeom prst="rect">
            <a:avLst/>
          </a:prstGeom>
          <a:noFill/>
        </p:spPr>
      </p:pic>
      <p:sp>
        <p:nvSpPr>
          <p:cNvPr id="11" name="Rectangle 10"/>
          <p:cNvSpPr/>
          <p:nvPr/>
        </p:nvSpPr>
        <p:spPr>
          <a:xfrm>
            <a:off x="457200" y="1828800"/>
            <a:ext cx="4572000" cy="707886"/>
          </a:xfrm>
          <a:prstGeom prst="rect">
            <a:avLst/>
          </a:prstGeom>
        </p:spPr>
        <p:txBody>
          <a:bodyPr>
            <a:spAutoFit/>
          </a:bodyPr>
          <a:lstStyle/>
          <a:p>
            <a:pPr lvl="0">
              <a:spcBef>
                <a:spcPct val="20000"/>
              </a:spcBef>
              <a:defRPr/>
            </a:pPr>
            <a:r>
              <a:rPr lang="en-US" sz="2000" dirty="0" smtClean="0">
                <a:latin typeface="Arial" pitchFamily="34" charset="0"/>
                <a:cs typeface="Arial" pitchFamily="34" charset="0"/>
              </a:rPr>
              <a:t>1. </a:t>
            </a:r>
            <a:r>
              <a:rPr lang="en-US" sz="2000" dirty="0" err="1" smtClean="0">
                <a:latin typeface="Arial" pitchFamily="34" charset="0"/>
                <a:cs typeface="Arial" pitchFamily="34" charset="0"/>
              </a:rPr>
              <a:t>All’interno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un </a:t>
            </a:r>
            <a:r>
              <a:rPr lang="en-US" sz="2000" dirty="0" err="1" smtClean="0">
                <a:latin typeface="Arial" pitchFamily="34" charset="0"/>
                <a:cs typeface="Arial" pitchFamily="34" charset="0"/>
              </a:rPr>
              <a:t>individuo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percentuale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loci con </a:t>
            </a:r>
            <a:r>
              <a:rPr lang="en-US" sz="2000" dirty="0" err="1" smtClean="0">
                <a:latin typeface="Arial" pitchFamily="34" charset="0"/>
                <a:cs typeface="Arial" pitchFamily="34" charset="0"/>
              </a:rPr>
              <a:t>eterozigosi</a:t>
            </a:r>
            <a:endParaRPr lang="en-US" sz="2000" dirty="0" smtClean="0">
              <a:latin typeface="Arial" pitchFamily="34" charset="0"/>
              <a:cs typeface="Arial" pitchFamily="34" charset="0"/>
            </a:endParaRPr>
          </a:p>
        </p:txBody>
      </p:sp>
      <p:sp>
        <p:nvSpPr>
          <p:cNvPr id="12" name="Rectangle 11"/>
          <p:cNvSpPr/>
          <p:nvPr/>
        </p:nvSpPr>
        <p:spPr>
          <a:xfrm>
            <a:off x="457200" y="3124200"/>
            <a:ext cx="4572000" cy="1323439"/>
          </a:xfrm>
          <a:prstGeom prst="rect">
            <a:avLst/>
          </a:prstGeom>
        </p:spPr>
        <p:txBody>
          <a:bodyPr>
            <a:spAutoFit/>
          </a:bodyPr>
          <a:lstStyle/>
          <a:p>
            <a:pPr lvl="0">
              <a:spcBef>
                <a:spcPct val="20000"/>
              </a:spcBef>
              <a:defRPr/>
            </a:pPr>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Fra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popolazione</a:t>
            </a:r>
            <a:r>
              <a:rPr lang="en-US" sz="2000" dirty="0" smtClean="0">
                <a:latin typeface="Arial" pitchFamily="34" charset="0"/>
                <a:cs typeface="Arial" pitchFamily="34" charset="0"/>
              </a:rPr>
              <a:t>: :  %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individui</a:t>
            </a:r>
            <a:r>
              <a:rPr lang="en-US" sz="2000" dirty="0" smtClean="0">
                <a:latin typeface="Arial" pitchFamily="34" charset="0"/>
                <a:cs typeface="Arial" pitchFamily="34" charset="0"/>
              </a:rPr>
              <a:t> con </a:t>
            </a:r>
            <a:r>
              <a:rPr lang="en-US" sz="2000" dirty="0" err="1" smtClean="0">
                <a:latin typeface="Arial" pitchFamily="34" charset="0"/>
                <a:cs typeface="Arial" pitchFamily="34" charset="0"/>
              </a:rPr>
              <a:t>eterozigosi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numero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sono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eterozigoti</a:t>
            </a:r>
            <a:r>
              <a:rPr lang="en-US" sz="2000" dirty="0" smtClean="0">
                <a:latin typeface="Arial" pitchFamily="34" charset="0"/>
                <a:cs typeface="Arial" pitchFamily="34" charset="0"/>
              </a:rPr>
              <a:t> per un </a:t>
            </a:r>
            <a:r>
              <a:rPr lang="en-US" sz="2000" dirty="0" err="1" smtClean="0">
                <a:latin typeface="Arial" pitchFamily="34" charset="0"/>
                <a:cs typeface="Arial" pitchFamily="34" charset="0"/>
              </a:rPr>
              <a:t>certo</a:t>
            </a:r>
            <a:r>
              <a:rPr lang="en-US" sz="2000" dirty="0" smtClean="0">
                <a:latin typeface="Arial" pitchFamily="34" charset="0"/>
                <a:cs typeface="Arial" pitchFamily="34" charset="0"/>
              </a:rPr>
              <a:t> locus o </a:t>
            </a:r>
            <a:r>
              <a:rPr lang="en-US" sz="2000" dirty="0" err="1" smtClean="0">
                <a:latin typeface="Arial" pitchFamily="34" charset="0"/>
                <a:cs typeface="Arial" pitchFamily="34" charset="0"/>
              </a:rPr>
              <a:t>gruppo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loci)</a:t>
            </a:r>
          </a:p>
        </p:txBody>
      </p:sp>
      <p:sp>
        <p:nvSpPr>
          <p:cNvPr id="13" name="Rectangle 12"/>
          <p:cNvSpPr/>
          <p:nvPr/>
        </p:nvSpPr>
        <p:spPr>
          <a:xfrm>
            <a:off x="457200" y="4916269"/>
            <a:ext cx="4572000" cy="707886"/>
          </a:xfrm>
          <a:prstGeom prst="rect">
            <a:avLst/>
          </a:prstGeom>
        </p:spPr>
        <p:txBody>
          <a:bodyPr>
            <a:spAutoFit/>
          </a:bodyPr>
          <a:lstStyle/>
          <a:p>
            <a:pPr lvl="0">
              <a:spcBef>
                <a:spcPct val="20000"/>
              </a:spcBef>
            </a:pPr>
            <a:r>
              <a:rPr lang="en-US" sz="2000" dirty="0" smtClean="0">
                <a:latin typeface="Arial" pitchFamily="34" charset="0"/>
                <a:cs typeface="Arial" pitchFamily="34" charset="0"/>
              </a:rPr>
              <a:t>3. </a:t>
            </a:r>
            <a:r>
              <a:rPr lang="en-US" sz="2000" dirty="0" err="1" smtClean="0">
                <a:latin typeface="Arial" pitchFamily="34" charset="0"/>
                <a:cs typeface="Arial" pitchFamily="34" charset="0"/>
              </a:rPr>
              <a:t>Fra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popolazioni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percentuale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eterozigosi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frequenza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allelica</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14" name="Picture 8" descr="http://upload.wikimedia.org/wikipedia/commons/thumb/b/bf/Metrioptera_roeseli_male_Richard_Bartz.jpg/220px-Metrioptera_roeseli_male_Richard_Bartz.jpg"/>
          <p:cNvPicPr>
            <a:picLocks noChangeAspect="1" noChangeArrowheads="1"/>
          </p:cNvPicPr>
          <p:nvPr/>
        </p:nvPicPr>
        <p:blipFill>
          <a:blip r:embed="rId2" cstate="screen"/>
          <a:srcRect/>
          <a:stretch>
            <a:fillRect/>
          </a:stretch>
        </p:blipFill>
        <p:spPr bwMode="auto">
          <a:xfrm>
            <a:off x="6019800" y="3352800"/>
            <a:ext cx="759698" cy="1143000"/>
          </a:xfrm>
          <a:prstGeom prst="rect">
            <a:avLst/>
          </a:prstGeom>
          <a:noFill/>
        </p:spPr>
      </p:pic>
      <p:pic>
        <p:nvPicPr>
          <p:cNvPr id="15" name="Picture 8" descr="http://upload.wikimedia.org/wikipedia/commons/thumb/b/bf/Metrioptera_roeseli_male_Richard_Bartz.jpg/220px-Metrioptera_roeseli_male_Richard_Bartz.jpg"/>
          <p:cNvPicPr>
            <a:picLocks noChangeAspect="1" noChangeArrowheads="1"/>
          </p:cNvPicPr>
          <p:nvPr/>
        </p:nvPicPr>
        <p:blipFill>
          <a:blip r:embed="rId2" cstate="screen"/>
          <a:srcRect/>
          <a:stretch>
            <a:fillRect/>
          </a:stretch>
        </p:blipFill>
        <p:spPr bwMode="auto">
          <a:xfrm>
            <a:off x="6934200" y="3352800"/>
            <a:ext cx="759698" cy="1143000"/>
          </a:xfrm>
          <a:prstGeom prst="rect">
            <a:avLst/>
          </a:prstGeom>
          <a:noFill/>
        </p:spPr>
      </p:pic>
      <p:pic>
        <p:nvPicPr>
          <p:cNvPr id="17" name="Picture 8" descr="http://upload.wikimedia.org/wikipedia/commons/thumb/b/bf/Metrioptera_roeseli_male_Richard_Bartz.jpg/220px-Metrioptera_roeseli_male_Richard_Bartz.jpg"/>
          <p:cNvPicPr>
            <a:picLocks noChangeAspect="1" noChangeArrowheads="1"/>
          </p:cNvPicPr>
          <p:nvPr/>
        </p:nvPicPr>
        <p:blipFill>
          <a:blip r:embed="rId2" cstate="screen"/>
          <a:srcRect/>
          <a:stretch>
            <a:fillRect/>
          </a:stretch>
        </p:blipFill>
        <p:spPr bwMode="auto">
          <a:xfrm>
            <a:off x="7924800" y="3352800"/>
            <a:ext cx="759698" cy="1143000"/>
          </a:xfrm>
          <a:prstGeom prst="rect">
            <a:avLst/>
          </a:prstGeom>
          <a:noFill/>
        </p:spPr>
      </p:pic>
      <p:sp>
        <p:nvSpPr>
          <p:cNvPr id="18" name="Rectangle 17"/>
          <p:cNvSpPr/>
          <p:nvPr/>
        </p:nvSpPr>
        <p:spPr>
          <a:xfrm>
            <a:off x="304800" y="6350913"/>
            <a:ext cx="4572000" cy="430887"/>
          </a:xfrm>
          <a:prstGeom prst="rect">
            <a:avLst/>
          </a:prstGeom>
        </p:spPr>
        <p:txBody>
          <a:bodyPr>
            <a:spAutoFit/>
          </a:bodyPr>
          <a:lstStyle/>
          <a:p>
            <a:pPr lvl="0" algn="ctr">
              <a:spcBef>
                <a:spcPct val="20000"/>
              </a:spcBef>
            </a:pPr>
            <a:r>
              <a:rPr lang="en-US" sz="2200" dirty="0" err="1" smtClean="0">
                <a:latin typeface="Arial" pitchFamily="34" charset="0"/>
                <a:cs typeface="Arial" pitchFamily="34" charset="0"/>
              </a:rPr>
              <a:t>Utilizzo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marcatori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molecolari</a:t>
            </a:r>
            <a:endParaRPr lang="en-US" sz="2200" dirty="0">
              <a:latin typeface="Arial" pitchFamily="34" charset="0"/>
              <a:cs typeface="Arial" pitchFamily="34" charset="0"/>
            </a:endParaRPr>
          </a:p>
        </p:txBody>
      </p:sp>
      <p:sp>
        <p:nvSpPr>
          <p:cNvPr id="19" name="Rectangle 18"/>
          <p:cNvSpPr/>
          <p:nvPr/>
        </p:nvSpPr>
        <p:spPr>
          <a:xfrm>
            <a:off x="381000" y="990600"/>
            <a:ext cx="7696200" cy="430887"/>
          </a:xfrm>
          <a:prstGeom prst="rect">
            <a:avLst/>
          </a:prstGeom>
        </p:spPr>
        <p:txBody>
          <a:bodyPr wrap="square">
            <a:spAutoFit/>
          </a:bodyPr>
          <a:lstStyle/>
          <a:p>
            <a:r>
              <a:rPr lang="it-IT" sz="2200" dirty="0" smtClean="0">
                <a:latin typeface="Arial" pitchFamily="34" charset="0"/>
                <a:cs typeface="Arial" pitchFamily="34" charset="0"/>
              </a:rPr>
              <a:t>Misure di variabilità genetica  a diverse scale di analisi</a:t>
            </a:r>
            <a:endParaRPr lang="sv-SE" sz="2200" dirty="0">
              <a:latin typeface="Arial" pitchFamily="34" charset="0"/>
              <a:cs typeface="Arial" pitchFamily="34" charset="0"/>
            </a:endParaRPr>
          </a:p>
        </p:txBody>
      </p:sp>
      <p:sp>
        <p:nvSpPr>
          <p:cNvPr id="21" name="Rounded Rectangle 20"/>
          <p:cNvSpPr/>
          <p:nvPr/>
        </p:nvSpPr>
        <p:spPr>
          <a:xfrm>
            <a:off x="5943600" y="5029200"/>
            <a:ext cx="1219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
        <p:nvSpPr>
          <p:cNvPr id="22" name="Rounded Rectangle 21"/>
          <p:cNvSpPr/>
          <p:nvPr/>
        </p:nvSpPr>
        <p:spPr>
          <a:xfrm>
            <a:off x="7543800" y="5029200"/>
            <a:ext cx="1219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
        <p:nvSpPr>
          <p:cNvPr id="23" name="Rounded Rectangle 22"/>
          <p:cNvSpPr/>
          <p:nvPr/>
        </p:nvSpPr>
        <p:spPr>
          <a:xfrm>
            <a:off x="5867400" y="3200400"/>
            <a:ext cx="30480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
        <p:nvSpPr>
          <p:cNvPr id="24" name="Rectangle 23"/>
          <p:cNvSpPr/>
          <p:nvPr/>
        </p:nvSpPr>
        <p:spPr>
          <a:xfrm>
            <a:off x="5486400" y="1600200"/>
            <a:ext cx="441146" cy="461665"/>
          </a:xfrm>
          <a:prstGeom prst="rect">
            <a:avLst/>
          </a:prstGeom>
        </p:spPr>
        <p:txBody>
          <a:bodyPr wrap="none">
            <a:spAutoFit/>
          </a:bodyPr>
          <a:lstStyle/>
          <a:p>
            <a:r>
              <a:rPr lang="en-US" sz="2400" dirty="0" smtClean="0">
                <a:latin typeface="Arial" pitchFamily="34" charset="0"/>
                <a:cs typeface="Arial" pitchFamily="34" charset="0"/>
              </a:rPr>
              <a:t>1.</a:t>
            </a:r>
            <a:endParaRPr lang="sv-SE" sz="2400" dirty="0">
              <a:latin typeface="Arial" pitchFamily="34" charset="0"/>
              <a:cs typeface="Arial" pitchFamily="34" charset="0"/>
            </a:endParaRPr>
          </a:p>
        </p:txBody>
      </p:sp>
      <p:sp>
        <p:nvSpPr>
          <p:cNvPr id="25" name="Rectangle 24"/>
          <p:cNvSpPr/>
          <p:nvPr/>
        </p:nvSpPr>
        <p:spPr>
          <a:xfrm>
            <a:off x="5486400" y="3195935"/>
            <a:ext cx="441146" cy="461665"/>
          </a:xfrm>
          <a:prstGeom prst="rect">
            <a:avLst/>
          </a:prstGeom>
        </p:spPr>
        <p:txBody>
          <a:bodyPr wrap="none">
            <a:spAutoFit/>
          </a:bodyPr>
          <a:lstStyle/>
          <a:p>
            <a:r>
              <a:rPr lang="en-US" sz="2400" dirty="0" smtClean="0">
                <a:latin typeface="Arial" pitchFamily="34" charset="0"/>
                <a:cs typeface="Arial" pitchFamily="34" charset="0"/>
              </a:rPr>
              <a:t>2.</a:t>
            </a:r>
            <a:endParaRPr lang="sv-SE" sz="2400" dirty="0">
              <a:latin typeface="Arial" pitchFamily="34" charset="0"/>
              <a:cs typeface="Arial" pitchFamily="34" charset="0"/>
            </a:endParaRPr>
          </a:p>
        </p:txBody>
      </p:sp>
      <p:sp>
        <p:nvSpPr>
          <p:cNvPr id="26" name="Rectangle 25"/>
          <p:cNvSpPr/>
          <p:nvPr/>
        </p:nvSpPr>
        <p:spPr>
          <a:xfrm>
            <a:off x="5486400" y="5029200"/>
            <a:ext cx="441146" cy="461665"/>
          </a:xfrm>
          <a:prstGeom prst="rect">
            <a:avLst/>
          </a:prstGeom>
        </p:spPr>
        <p:txBody>
          <a:bodyPr wrap="none">
            <a:spAutoFit/>
          </a:bodyPr>
          <a:lstStyle/>
          <a:p>
            <a:r>
              <a:rPr lang="en-US" sz="2400" dirty="0" smtClean="0">
                <a:latin typeface="Arial" pitchFamily="34" charset="0"/>
                <a:cs typeface="Arial" pitchFamily="34" charset="0"/>
              </a:rPr>
              <a:t>3.</a:t>
            </a:r>
            <a:endParaRPr lang="sv-SE" sz="2400" dirty="0">
              <a:latin typeface="Arial" pitchFamily="34" charset="0"/>
              <a:cs typeface="Arial" pitchFamily="34" charset="0"/>
            </a:endParaRPr>
          </a:p>
        </p:txBody>
      </p:sp>
      <p:sp>
        <p:nvSpPr>
          <p:cNvPr id="27" name="Down Arrow 26"/>
          <p:cNvSpPr/>
          <p:nvPr/>
        </p:nvSpPr>
        <p:spPr>
          <a:xfrm>
            <a:off x="2362200" y="5638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Misurare la diversità genetica: marcatori molecolari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371600"/>
            <a:ext cx="60198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p:txBody>
      </p:sp>
      <p:sp>
        <p:nvSpPr>
          <p:cNvPr id="1026" name="AutoShape 2"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28" name="AutoShape 4"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30" name="AutoShape 6"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8" name="Rectangle 17"/>
          <p:cNvSpPr/>
          <p:nvPr/>
        </p:nvSpPr>
        <p:spPr>
          <a:xfrm>
            <a:off x="76200" y="1135559"/>
            <a:ext cx="8229600" cy="837152"/>
          </a:xfrm>
          <a:prstGeom prst="rect">
            <a:avLst/>
          </a:prstGeom>
        </p:spPr>
        <p:txBody>
          <a:bodyPr wrap="square">
            <a:spAutoFit/>
          </a:bodyPr>
          <a:lstStyle/>
          <a:p>
            <a:pPr lvl="0" algn="ctr">
              <a:spcBef>
                <a:spcPct val="20000"/>
              </a:spcBef>
            </a:pPr>
            <a:r>
              <a:rPr lang="en-US" sz="2200" dirty="0" err="1" smtClean="0">
                <a:latin typeface="Arial" pitchFamily="34" charset="0"/>
                <a:cs typeface="Arial" pitchFamily="34" charset="0"/>
              </a:rPr>
              <a:t>Utilizzo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marcatori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molecolari</a:t>
            </a:r>
            <a:r>
              <a:rPr lang="en-US" sz="2200" dirty="0" smtClean="0">
                <a:latin typeface="Arial" pitchFamily="34" charset="0"/>
                <a:cs typeface="Arial" pitchFamily="34" charset="0"/>
              </a:rPr>
              <a:t>:</a:t>
            </a:r>
          </a:p>
          <a:p>
            <a:pPr lvl="0" algn="ctr">
              <a:spcBef>
                <a:spcPct val="20000"/>
              </a:spcBef>
            </a:pPr>
            <a:r>
              <a:rPr lang="en-US" sz="2200" b="1" dirty="0" err="1" smtClean="0">
                <a:solidFill>
                  <a:srgbClr val="0A44FC"/>
                </a:solidFill>
                <a:latin typeface="Arial" pitchFamily="34" charset="0"/>
                <a:cs typeface="Arial" pitchFamily="34" charset="0"/>
              </a:rPr>
              <a:t>Devono</a:t>
            </a:r>
            <a:r>
              <a:rPr lang="en-US" sz="2200" b="1" dirty="0" smtClean="0">
                <a:solidFill>
                  <a:srgbClr val="0A44FC"/>
                </a:solidFill>
                <a:latin typeface="Arial" pitchFamily="34" charset="0"/>
                <a:cs typeface="Arial" pitchFamily="34" charset="0"/>
              </a:rPr>
              <a:t> </a:t>
            </a:r>
            <a:r>
              <a:rPr lang="en-US" sz="2200" b="1" dirty="0" err="1" smtClean="0">
                <a:solidFill>
                  <a:srgbClr val="0A44FC"/>
                </a:solidFill>
                <a:latin typeface="Arial" pitchFamily="34" charset="0"/>
                <a:cs typeface="Arial" pitchFamily="34" charset="0"/>
              </a:rPr>
              <a:t>essere</a:t>
            </a:r>
            <a:r>
              <a:rPr lang="en-US" sz="2200" b="1" dirty="0" smtClean="0">
                <a:solidFill>
                  <a:srgbClr val="0A44FC"/>
                </a:solidFill>
                <a:latin typeface="Arial" pitchFamily="34" charset="0"/>
                <a:cs typeface="Arial" pitchFamily="34" charset="0"/>
              </a:rPr>
              <a:t> </a:t>
            </a:r>
            <a:r>
              <a:rPr lang="en-US" sz="2200" b="1" dirty="0" err="1" smtClean="0">
                <a:solidFill>
                  <a:srgbClr val="0A44FC"/>
                </a:solidFill>
                <a:latin typeface="Arial" pitchFamily="34" charset="0"/>
                <a:cs typeface="Arial" pitchFamily="34" charset="0"/>
              </a:rPr>
              <a:t>N</a:t>
            </a:r>
            <a:r>
              <a:rPr lang="en-US" sz="2200" b="1" dirty="0" err="1" smtClean="0">
                <a:solidFill>
                  <a:srgbClr val="0A44FC"/>
                </a:solidFill>
                <a:latin typeface="Arial" pitchFamily="34" charset="0"/>
                <a:cs typeface="Arial" pitchFamily="34" charset="0"/>
              </a:rPr>
              <a:t>EUTRALI</a:t>
            </a:r>
            <a:r>
              <a:rPr lang="en-US" sz="2200" b="1" dirty="0" smtClean="0">
                <a:solidFill>
                  <a:srgbClr val="0A44FC"/>
                </a:solidFill>
                <a:latin typeface="Arial" pitchFamily="34" charset="0"/>
                <a:cs typeface="Arial" pitchFamily="34" charset="0"/>
              </a:rPr>
              <a:t> </a:t>
            </a:r>
            <a:r>
              <a:rPr lang="en-US" sz="2200" b="1" dirty="0" err="1" smtClean="0">
                <a:solidFill>
                  <a:srgbClr val="0A44FC"/>
                </a:solidFill>
                <a:latin typeface="Arial" pitchFamily="34" charset="0"/>
                <a:cs typeface="Arial" pitchFamily="34" charset="0"/>
              </a:rPr>
              <a:t>alle</a:t>
            </a:r>
            <a:r>
              <a:rPr lang="en-US" sz="2200" b="1" dirty="0" smtClean="0">
                <a:solidFill>
                  <a:srgbClr val="0A44FC"/>
                </a:solidFill>
                <a:latin typeface="Arial" pitchFamily="34" charset="0"/>
                <a:cs typeface="Arial" pitchFamily="34" charset="0"/>
              </a:rPr>
              <a:t> </a:t>
            </a:r>
            <a:r>
              <a:rPr lang="en-US" sz="2200" b="1" dirty="0" err="1" smtClean="0">
                <a:solidFill>
                  <a:srgbClr val="0A44FC"/>
                </a:solidFill>
                <a:latin typeface="Arial" pitchFamily="34" charset="0"/>
                <a:cs typeface="Arial" pitchFamily="34" charset="0"/>
              </a:rPr>
              <a:t>forze</a:t>
            </a:r>
            <a:r>
              <a:rPr lang="en-US" sz="2200" b="1" dirty="0" smtClean="0">
                <a:solidFill>
                  <a:srgbClr val="0A44FC"/>
                </a:solidFill>
                <a:latin typeface="Arial" pitchFamily="34" charset="0"/>
                <a:cs typeface="Arial" pitchFamily="34" charset="0"/>
              </a:rPr>
              <a:t> </a:t>
            </a:r>
            <a:r>
              <a:rPr lang="en-US" sz="2200" b="1" dirty="0" err="1" smtClean="0">
                <a:solidFill>
                  <a:srgbClr val="0A44FC"/>
                </a:solidFill>
                <a:latin typeface="Arial" pitchFamily="34" charset="0"/>
                <a:cs typeface="Arial" pitchFamily="34" charset="0"/>
              </a:rPr>
              <a:t>evolutive</a:t>
            </a:r>
            <a:endParaRPr lang="en-US" sz="2200" b="1" dirty="0">
              <a:solidFill>
                <a:srgbClr val="0A44FC"/>
              </a:solidFill>
              <a:latin typeface="Arial" pitchFamily="34" charset="0"/>
              <a:cs typeface="Arial" pitchFamily="34" charset="0"/>
            </a:endParaRPr>
          </a:p>
        </p:txBody>
      </p:sp>
      <p:sp>
        <p:nvSpPr>
          <p:cNvPr id="19" name="Rectangle 18"/>
          <p:cNvSpPr/>
          <p:nvPr/>
        </p:nvSpPr>
        <p:spPr>
          <a:xfrm>
            <a:off x="381000" y="2438400"/>
            <a:ext cx="7772400" cy="1107996"/>
          </a:xfrm>
          <a:prstGeom prst="rect">
            <a:avLst/>
          </a:prstGeom>
        </p:spPr>
        <p:txBody>
          <a:bodyPr wrap="square">
            <a:spAutoFit/>
          </a:bodyPr>
          <a:lstStyle/>
          <a:p>
            <a:pPr>
              <a:spcBef>
                <a:spcPct val="20000"/>
              </a:spcBef>
            </a:pPr>
            <a:r>
              <a:rPr lang="it-IT" sz="2200" dirty="0" smtClean="0">
                <a:latin typeface="Arial" pitchFamily="34" charset="0"/>
                <a:cs typeface="Arial" pitchFamily="34" charset="0"/>
              </a:rPr>
              <a:t>Rilevano la diversità dovuta a mutazioni di regioni di DNA  omologhe in individui diversi appartenenti alla stessa specie o a specie diverse</a:t>
            </a:r>
            <a:endParaRPr lang="sv-SE" sz="2200" dirty="0" smtClean="0">
              <a:latin typeface="Arial" pitchFamily="34" charset="0"/>
              <a:cs typeface="Arial" pitchFamily="34" charset="0"/>
            </a:endParaRPr>
          </a:p>
        </p:txBody>
      </p:sp>
      <p:cxnSp>
        <p:nvCxnSpPr>
          <p:cNvPr id="10" name="Straight Arrow Connector 9"/>
          <p:cNvCxnSpPr/>
          <p:nvPr/>
        </p:nvCxnSpPr>
        <p:spPr>
          <a:xfrm>
            <a:off x="1371600" y="6199257"/>
            <a:ext cx="6477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itle 1"/>
          <p:cNvSpPr txBox="1">
            <a:spLocks/>
          </p:cNvSpPr>
          <p:nvPr/>
        </p:nvSpPr>
        <p:spPr>
          <a:xfrm>
            <a:off x="2438400" y="6320879"/>
            <a:ext cx="4114800"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Distanza genetica crescente</a:t>
            </a:r>
            <a:endParaRPr kumimoji="0" lang="it-CH"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 name="Title 1"/>
          <p:cNvSpPr txBox="1">
            <a:spLocks/>
          </p:cNvSpPr>
          <p:nvPr/>
        </p:nvSpPr>
        <p:spPr>
          <a:xfrm>
            <a:off x="685800" y="4943326"/>
            <a:ext cx="2590800" cy="646331"/>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Confronto fra individui</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3" name="Title 1"/>
          <p:cNvSpPr txBox="1">
            <a:spLocks/>
          </p:cNvSpPr>
          <p:nvPr/>
        </p:nvSpPr>
        <p:spPr>
          <a:xfrm>
            <a:off x="3124200" y="4459069"/>
            <a:ext cx="2743200" cy="646331"/>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Confronto fra popolazioni</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itle 1"/>
          <p:cNvSpPr txBox="1">
            <a:spLocks/>
          </p:cNvSpPr>
          <p:nvPr/>
        </p:nvSpPr>
        <p:spPr>
          <a:xfrm>
            <a:off x="5715000" y="4105126"/>
            <a:ext cx="2743200" cy="646331"/>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Confronto fra specie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5" name="Title 1"/>
          <p:cNvSpPr txBox="1">
            <a:spLocks/>
          </p:cNvSpPr>
          <p:nvPr/>
        </p:nvSpPr>
        <p:spPr>
          <a:xfrm>
            <a:off x="685800" y="5558879"/>
            <a:ext cx="2209800" cy="646331"/>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Microsatelliti,</a:t>
            </a:r>
            <a:r>
              <a:rPr kumimoji="0" lang="it-IT"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AFLP</a:t>
            </a:r>
            <a:endPar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6" name="Title 1"/>
          <p:cNvSpPr txBox="1">
            <a:spLocks/>
          </p:cNvSpPr>
          <p:nvPr/>
        </p:nvSpPr>
        <p:spPr>
          <a:xfrm>
            <a:off x="3505200" y="5521405"/>
            <a:ext cx="2209800" cy="92333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Microsatelliti,</a:t>
            </a:r>
            <a:r>
              <a:rPr kumimoji="0" lang="it-IT"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AFLP,</a:t>
            </a:r>
          </a:p>
          <a:p>
            <a:pPr marL="0" marR="0" lvl="0" indent="0" algn="l" defTabSz="914400" rtl="0" eaLnBrk="1" fontAlgn="auto" latinLnBrk="0" hangingPunct="1">
              <a:lnSpc>
                <a:spcPct val="100000"/>
              </a:lnSpc>
              <a:spcBef>
                <a:spcPct val="0"/>
              </a:spcBef>
              <a:spcAft>
                <a:spcPts val="0"/>
              </a:spcAft>
              <a:buClrTx/>
              <a:buSzTx/>
              <a:buFontTx/>
              <a:buNone/>
              <a:tabLst/>
              <a:defRPr/>
            </a:pPr>
            <a:r>
              <a:rPr lang="it-IT" baseline="0" dirty="0" smtClean="0">
                <a:latin typeface="Arial" pitchFamily="34" charset="0"/>
                <a:ea typeface="+mj-ea"/>
                <a:cs typeface="Arial" pitchFamily="34" charset="0"/>
              </a:rPr>
              <a:t>DNA</a:t>
            </a:r>
            <a:r>
              <a:rPr lang="it-IT" dirty="0" smtClean="0">
                <a:latin typeface="Arial" pitchFamily="34" charset="0"/>
                <a:ea typeface="+mj-ea"/>
                <a:cs typeface="Arial" pitchFamily="34" charset="0"/>
              </a:rPr>
              <a:t>  mitocondriale</a:t>
            </a:r>
            <a:endPar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7" name="Title 1"/>
          <p:cNvSpPr txBox="1">
            <a:spLocks/>
          </p:cNvSpPr>
          <p:nvPr/>
        </p:nvSpPr>
        <p:spPr>
          <a:xfrm>
            <a:off x="6248400" y="5558879"/>
            <a:ext cx="2209800" cy="646331"/>
          </a:xfrm>
          <a:prstGeom prst="rect">
            <a:avLst/>
          </a:prstGeom>
        </p:spPr>
        <p:txBody>
          <a:bodyPr vert="horz" wrap="square" lIns="91440" tIns="45720" rIns="91440" bIns="45720" rtlCol="0" anchor="ctr">
            <a:spAutoFit/>
          </a:bodyPr>
          <a:lstStyle/>
          <a:p>
            <a:pPr lvl="0">
              <a:spcBef>
                <a:spcPct val="0"/>
              </a:spcBef>
              <a:defRPr/>
            </a:pPr>
            <a:r>
              <a:rPr lang="it-IT" dirty="0" smtClean="0">
                <a:latin typeface="Arial" pitchFamily="34" charset="0"/>
                <a:cs typeface="Arial" pitchFamily="34" charset="0"/>
              </a:rPr>
              <a:t>DNA  mitocondriale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Perché la diversità genetica è importante?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371600"/>
            <a:ext cx="60198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p:txBody>
      </p:sp>
      <p:sp>
        <p:nvSpPr>
          <p:cNvPr id="1026" name="AutoShape 2"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28" name="AutoShape 4"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30" name="AutoShape 6"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4" name="Rectangle 13"/>
          <p:cNvSpPr/>
          <p:nvPr/>
        </p:nvSpPr>
        <p:spPr>
          <a:xfrm>
            <a:off x="304800" y="1066800"/>
            <a:ext cx="8458200" cy="2123658"/>
          </a:xfrm>
          <a:prstGeom prst="rect">
            <a:avLst/>
          </a:prstGeom>
        </p:spPr>
        <p:txBody>
          <a:bodyPr wrap="square">
            <a:spAutoFit/>
          </a:bodyPr>
          <a:lstStyle/>
          <a:p>
            <a:r>
              <a:rPr lang="en-US" sz="2200" dirty="0" err="1" smtClean="0">
                <a:latin typeface="Arial" pitchFamily="34" charset="0"/>
                <a:ea typeface="+mj-ea"/>
                <a:cs typeface="Arial" pitchFamily="34" charset="0"/>
              </a:rPr>
              <a:t>Perdita</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di</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diversità</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genetica</a:t>
            </a:r>
            <a:endParaRPr lang="en-US" sz="2200" dirty="0" smtClean="0">
              <a:latin typeface="Arial" pitchFamily="34" charset="0"/>
              <a:ea typeface="+mj-ea"/>
              <a:cs typeface="Arial" pitchFamily="34" charset="0"/>
            </a:endParaRPr>
          </a:p>
          <a:p>
            <a:endParaRPr lang="en-US" sz="2200" dirty="0" smtClean="0">
              <a:latin typeface="Arial" pitchFamily="34" charset="0"/>
              <a:ea typeface="+mj-ea"/>
              <a:cs typeface="Arial" pitchFamily="34" charset="0"/>
            </a:endParaRPr>
          </a:p>
          <a:p>
            <a:endParaRPr lang="en-US" sz="2200" dirty="0" smtClean="0">
              <a:latin typeface="Arial" pitchFamily="34" charset="0"/>
              <a:ea typeface="+mj-ea"/>
              <a:cs typeface="Arial" pitchFamily="34" charset="0"/>
            </a:endParaRPr>
          </a:p>
          <a:p>
            <a:endParaRPr lang="en-US" sz="2200" dirty="0" smtClean="0">
              <a:latin typeface="Arial" pitchFamily="34" charset="0"/>
              <a:ea typeface="+mj-ea"/>
              <a:cs typeface="Arial" pitchFamily="34" charset="0"/>
            </a:endParaRPr>
          </a:p>
          <a:p>
            <a:r>
              <a:rPr lang="en-US" sz="2200" dirty="0" err="1" smtClean="0">
                <a:latin typeface="Arial" pitchFamily="34" charset="0"/>
                <a:ea typeface="+mj-ea"/>
                <a:cs typeface="Arial" pitchFamily="34" charset="0"/>
              </a:rPr>
              <a:t>Perdita</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di</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caratteristiche</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utili</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nel</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breve</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periodo</a:t>
            </a:r>
            <a:r>
              <a:rPr lang="en-US" sz="2200" dirty="0" smtClean="0">
                <a:latin typeface="Arial" pitchFamily="34" charset="0"/>
                <a:ea typeface="+mj-ea"/>
                <a:cs typeface="Arial" pitchFamily="34" charset="0"/>
              </a:rPr>
              <a:t> e </a:t>
            </a:r>
            <a:r>
              <a:rPr lang="en-US" sz="2200" dirty="0" err="1" smtClean="0">
                <a:latin typeface="Arial" pitchFamily="34" charset="0"/>
                <a:ea typeface="+mj-ea"/>
                <a:cs typeface="Arial" pitchFamily="34" charset="0"/>
              </a:rPr>
              <a:t>di</a:t>
            </a:r>
            <a:r>
              <a:rPr lang="en-US" sz="2200" dirty="0" smtClean="0">
                <a:latin typeface="Arial" pitchFamily="34" charset="0"/>
                <a:ea typeface="+mj-ea"/>
                <a:cs typeface="Arial" pitchFamily="34" charset="0"/>
              </a:rPr>
              <a:t> alternative </a:t>
            </a:r>
            <a:r>
              <a:rPr lang="en-US" sz="2200" dirty="0" err="1" smtClean="0">
                <a:latin typeface="Arial" pitchFamily="34" charset="0"/>
                <a:ea typeface="+mj-ea"/>
                <a:cs typeface="Arial" pitchFamily="34" charset="0"/>
              </a:rPr>
              <a:t>evolutive</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nel</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lungo</a:t>
            </a:r>
            <a:r>
              <a:rPr lang="en-US" sz="2200" dirty="0" smtClean="0">
                <a:latin typeface="Arial" pitchFamily="34" charset="0"/>
                <a:ea typeface="+mj-ea"/>
                <a:cs typeface="Arial" pitchFamily="34" charset="0"/>
              </a:rPr>
              <a:t> </a:t>
            </a:r>
            <a:r>
              <a:rPr lang="en-US" sz="2200" dirty="0" err="1" smtClean="0">
                <a:latin typeface="Arial" pitchFamily="34" charset="0"/>
                <a:ea typeface="+mj-ea"/>
                <a:cs typeface="Arial" pitchFamily="34" charset="0"/>
              </a:rPr>
              <a:t>periodo</a:t>
            </a:r>
            <a:endParaRPr lang="sv-SE" sz="2200" dirty="0" smtClean="0">
              <a:latin typeface="Arial" pitchFamily="34" charset="0"/>
              <a:ea typeface="+mj-ea"/>
              <a:cs typeface="Arial" pitchFamily="34" charset="0"/>
            </a:endParaRPr>
          </a:p>
        </p:txBody>
      </p:sp>
      <p:sp>
        <p:nvSpPr>
          <p:cNvPr id="12" name="Rectangle 11"/>
          <p:cNvSpPr/>
          <p:nvPr/>
        </p:nvSpPr>
        <p:spPr>
          <a:xfrm rot="16200000">
            <a:off x="-897522" y="4859923"/>
            <a:ext cx="2743200" cy="338554"/>
          </a:xfrm>
          <a:prstGeom prst="rect">
            <a:avLst/>
          </a:prstGeom>
        </p:spPr>
        <p:txBody>
          <a:bodyPr wrap="square">
            <a:spAutoFit/>
          </a:bodyPr>
          <a:lstStyle/>
          <a:p>
            <a:pPr algn="ctr"/>
            <a:r>
              <a:rPr lang="en-US" sz="1600" dirty="0" err="1" smtClean="0">
                <a:latin typeface="Arial" pitchFamily="34" charset="0"/>
                <a:ea typeface="+mj-ea"/>
                <a:cs typeface="Arial" pitchFamily="34" charset="0"/>
              </a:rPr>
              <a:t>Condizioni</a:t>
            </a:r>
            <a:r>
              <a:rPr lang="en-US" sz="1600" dirty="0" smtClean="0">
                <a:latin typeface="Arial" pitchFamily="34" charset="0"/>
                <a:ea typeface="+mj-ea"/>
                <a:cs typeface="Arial" pitchFamily="34" charset="0"/>
              </a:rPr>
              <a:t> </a:t>
            </a:r>
            <a:r>
              <a:rPr lang="en-US" sz="1600" dirty="0" err="1" smtClean="0">
                <a:latin typeface="Arial" pitchFamily="34" charset="0"/>
                <a:ea typeface="+mj-ea"/>
                <a:cs typeface="Arial" pitchFamily="34" charset="0"/>
              </a:rPr>
              <a:t>ambientali</a:t>
            </a:r>
            <a:endParaRPr lang="sv-SE" sz="1600" dirty="0" smtClean="0">
              <a:latin typeface="Arial" pitchFamily="34" charset="0"/>
              <a:ea typeface="+mj-ea"/>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731223" y="3733800"/>
            <a:ext cx="2919413" cy="2792940"/>
          </a:xfrm>
          <a:prstGeom prst="rect">
            <a:avLst/>
          </a:prstGeom>
          <a:noFill/>
          <a:ln w="9525">
            <a:noFill/>
            <a:miter lim="800000"/>
            <a:headEnd/>
            <a:tailEnd/>
          </a:ln>
          <a:effectLst/>
        </p:spPr>
      </p:pic>
      <p:pic>
        <p:nvPicPr>
          <p:cNvPr id="1029" name="Picture 5" descr="http://4.bp.blogspot.com/-8VtDFsN5OnI/UAyUM0lIxjI/AAAAAAAAAVI/hOmrgkdLhvI/s1600/natural_selection.png"/>
          <p:cNvPicPr>
            <a:picLocks noChangeAspect="1" noChangeArrowheads="1"/>
          </p:cNvPicPr>
          <p:nvPr/>
        </p:nvPicPr>
        <p:blipFill>
          <a:blip r:embed="rId3" cstate="print"/>
          <a:srcRect/>
          <a:stretch>
            <a:fillRect/>
          </a:stretch>
        </p:blipFill>
        <p:spPr bwMode="auto">
          <a:xfrm>
            <a:off x="4876800" y="3382264"/>
            <a:ext cx="3581400" cy="3247136"/>
          </a:xfrm>
          <a:prstGeom prst="rect">
            <a:avLst/>
          </a:prstGeom>
          <a:noFill/>
        </p:spPr>
      </p:pic>
      <p:sp>
        <p:nvSpPr>
          <p:cNvPr id="15" name="Rectangle 14"/>
          <p:cNvSpPr/>
          <p:nvPr/>
        </p:nvSpPr>
        <p:spPr>
          <a:xfrm>
            <a:off x="914400" y="3429000"/>
            <a:ext cx="2743200" cy="338554"/>
          </a:xfrm>
          <a:prstGeom prst="rect">
            <a:avLst/>
          </a:prstGeom>
        </p:spPr>
        <p:txBody>
          <a:bodyPr wrap="square">
            <a:spAutoFit/>
          </a:bodyPr>
          <a:lstStyle/>
          <a:p>
            <a:pPr algn="ctr"/>
            <a:r>
              <a:rPr lang="en-US" sz="1600" dirty="0" err="1" smtClean="0">
                <a:latin typeface="Arial" pitchFamily="34" charset="0"/>
                <a:ea typeface="+mj-ea"/>
                <a:cs typeface="Arial" pitchFamily="34" charset="0"/>
              </a:rPr>
              <a:t>Variazioni</a:t>
            </a:r>
            <a:r>
              <a:rPr lang="en-US" sz="1600" dirty="0" smtClean="0">
                <a:latin typeface="Arial" pitchFamily="34" charset="0"/>
                <a:ea typeface="+mj-ea"/>
                <a:cs typeface="Arial" pitchFamily="34" charset="0"/>
              </a:rPr>
              <a:t> </a:t>
            </a:r>
            <a:r>
              <a:rPr lang="en-US" sz="1600" dirty="0" err="1" smtClean="0">
                <a:latin typeface="Arial" pitchFamily="34" charset="0"/>
                <a:ea typeface="+mj-ea"/>
                <a:cs typeface="Arial" pitchFamily="34" charset="0"/>
              </a:rPr>
              <a:t>stocastiche</a:t>
            </a:r>
            <a:r>
              <a:rPr lang="en-US" sz="1600" dirty="0" smtClean="0">
                <a:latin typeface="Arial" pitchFamily="34" charset="0"/>
                <a:ea typeface="+mj-ea"/>
                <a:cs typeface="Arial" pitchFamily="34" charset="0"/>
              </a:rPr>
              <a:t>!</a:t>
            </a:r>
            <a:endParaRPr lang="sv-SE" sz="1600" dirty="0" smtClean="0">
              <a:latin typeface="Arial" pitchFamily="34" charset="0"/>
              <a:ea typeface="+mj-ea"/>
              <a:cs typeface="Arial" pitchFamily="34" charset="0"/>
            </a:endParaRPr>
          </a:p>
        </p:txBody>
      </p:sp>
      <p:sp>
        <p:nvSpPr>
          <p:cNvPr id="13" name="Down Arrow 12"/>
          <p:cNvSpPr/>
          <p:nvPr/>
        </p:nvSpPr>
        <p:spPr>
          <a:xfrm>
            <a:off x="1752600" y="15240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1" y="1501914"/>
            <a:ext cx="7924800" cy="707886"/>
          </a:xfrm>
          <a:prstGeom prst="rect">
            <a:avLst/>
          </a:prstGeom>
          <a:noFill/>
          <a:ln w="9525">
            <a:noFill/>
            <a:miter lim="800000"/>
            <a:headEnd/>
            <a:tailEnd/>
          </a:ln>
          <a:effectLst/>
        </p:spPr>
        <p:txBody>
          <a:bodyPr wrap="square">
            <a:spAutoFit/>
          </a:bodyPr>
          <a:lstStyle/>
          <a:p>
            <a:r>
              <a:rPr lang="it-IT" sz="2000" dirty="0" smtClean="0">
                <a:latin typeface="Arial" pitchFamily="34" charset="0"/>
                <a:cs typeface="Arial" pitchFamily="34" charset="0"/>
              </a:rPr>
              <a:t>Per </a:t>
            </a:r>
            <a:r>
              <a:rPr lang="it-IT" sz="2000" b="1" dirty="0" smtClean="0">
                <a:latin typeface="Arial" pitchFamily="34" charset="0"/>
                <a:cs typeface="Arial" pitchFamily="34" charset="0"/>
              </a:rPr>
              <a:t>biodiversità</a:t>
            </a:r>
            <a:r>
              <a:rPr lang="it-IT" sz="2000" dirty="0" smtClean="0">
                <a:latin typeface="Arial" pitchFamily="34" charset="0"/>
                <a:cs typeface="Arial" pitchFamily="34" charset="0"/>
              </a:rPr>
              <a:t> si intende l'insieme di tutte le forme viventi geneticamente diverse e degli ecosistemi ad esse correlati</a:t>
            </a:r>
          </a:p>
        </p:txBody>
      </p:sp>
      <p:sp>
        <p:nvSpPr>
          <p:cNvPr id="3" name="Text Box 5"/>
          <p:cNvSpPr txBox="1">
            <a:spLocks noChangeArrowheads="1"/>
          </p:cNvSpPr>
          <p:nvPr/>
        </p:nvSpPr>
        <p:spPr bwMode="auto">
          <a:xfrm>
            <a:off x="609600" y="4038600"/>
            <a:ext cx="5410200" cy="1323439"/>
          </a:xfrm>
          <a:prstGeom prst="rect">
            <a:avLst/>
          </a:prstGeom>
          <a:noFill/>
          <a:ln w="9525">
            <a:noFill/>
            <a:miter lim="800000"/>
            <a:headEnd/>
            <a:tailEnd/>
          </a:ln>
          <a:effectLst/>
        </p:spPr>
        <p:txBody>
          <a:bodyPr wrap="square">
            <a:spAutoFit/>
          </a:bodyPr>
          <a:lstStyle/>
          <a:p>
            <a:r>
              <a:rPr lang="en-US" sz="2000" dirty="0" smtClean="0">
                <a:latin typeface="Arial" pitchFamily="34" charset="0"/>
                <a:cs typeface="Arial" pitchFamily="34" charset="0"/>
              </a:rPr>
              <a:t>Il </a:t>
            </a:r>
            <a:r>
              <a:rPr lang="en-US" sz="2000" dirty="0" err="1" smtClean="0">
                <a:latin typeface="Arial" pitchFamily="34" charset="0"/>
                <a:cs typeface="Arial" pitchFamily="34" charset="0"/>
              </a:rPr>
              <a:t>termine</a:t>
            </a:r>
            <a:r>
              <a:rPr lang="en-US" sz="2000" dirty="0" smtClean="0">
                <a:latin typeface="Arial" pitchFamily="34" charset="0"/>
                <a:cs typeface="Arial" pitchFamily="34" charset="0"/>
              </a:rPr>
              <a:t> è </a:t>
            </a:r>
            <a:r>
              <a:rPr lang="en-US" sz="2000" dirty="0" err="1" smtClean="0">
                <a:latin typeface="Arial" pitchFamily="34" charset="0"/>
                <a:cs typeface="Arial" pitchFamily="34" charset="0"/>
              </a:rPr>
              <a:t>stato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coniato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nel</a:t>
            </a:r>
            <a:r>
              <a:rPr lang="en-US" sz="2000" dirty="0" smtClean="0">
                <a:latin typeface="Arial" pitchFamily="34" charset="0"/>
                <a:cs typeface="Arial" pitchFamily="34" charset="0"/>
              </a:rPr>
              <a:t> 1985 per </a:t>
            </a:r>
            <a:r>
              <a:rPr lang="en-US" sz="2000" dirty="0" err="1" smtClean="0">
                <a:latin typeface="Arial" pitchFamily="34" charset="0"/>
                <a:cs typeface="Arial" pitchFamily="34" charset="0"/>
              </a:rPr>
              <a:t>una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conferenza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della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conferenza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sono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diventati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il</a:t>
            </a:r>
            <a:r>
              <a:rPr lang="en-US" sz="2000" dirty="0" smtClean="0">
                <a:latin typeface="Arial" pitchFamily="34" charset="0"/>
                <a:cs typeface="Arial" pitchFamily="34" charset="0"/>
              </a:rPr>
              <a:t> primo </a:t>
            </a:r>
            <a:r>
              <a:rPr lang="en-US" sz="2000" dirty="0" err="1" smtClean="0">
                <a:latin typeface="Arial" pitchFamily="34" charset="0"/>
                <a:cs typeface="Arial" pitchFamily="34" charset="0"/>
              </a:rPr>
              <a:t>libro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sulla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biodiversità</a:t>
            </a:r>
            <a:r>
              <a:rPr lang="en-US" sz="2000" dirty="0" smtClean="0">
                <a:latin typeface="Arial" pitchFamily="34" charset="0"/>
                <a:cs typeface="Arial" pitchFamily="34" charset="0"/>
              </a:rPr>
              <a:t>: “Biodiversity”, E</a:t>
            </a:r>
            <a:r>
              <a:rPr lang="en-US" sz="2000" dirty="0">
                <a:latin typeface="Arial" pitchFamily="34" charset="0"/>
                <a:cs typeface="Arial" pitchFamily="34" charset="0"/>
              </a:rPr>
              <a:t>. O. </a:t>
            </a:r>
            <a:r>
              <a:rPr lang="en-US" sz="2000" dirty="0" smtClean="0">
                <a:latin typeface="Arial" pitchFamily="34" charset="0"/>
                <a:cs typeface="Arial" pitchFamily="34" charset="0"/>
              </a:rPr>
              <a:t>Wilson</a:t>
            </a:r>
            <a:endParaRPr lang="en-US" sz="2000" dirty="0">
              <a:latin typeface="Arial" pitchFamily="34" charset="0"/>
              <a:cs typeface="Arial" pitchFamily="34" charset="0"/>
            </a:endParaRPr>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Definizione di biodiversità</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35842" name="Picture 2" descr="http://ecx.images-amazon.com/images/I/411X4CDDD3L.jpg"/>
          <p:cNvPicPr>
            <a:picLocks noChangeAspect="1" noChangeArrowheads="1"/>
          </p:cNvPicPr>
          <p:nvPr/>
        </p:nvPicPr>
        <p:blipFill>
          <a:blip r:embed="rId3" cstate="print"/>
          <a:srcRect/>
          <a:stretch>
            <a:fillRect/>
          </a:stretch>
        </p:blipFill>
        <p:spPr bwMode="auto">
          <a:xfrm>
            <a:off x="6153150" y="2333625"/>
            <a:ext cx="2990850" cy="4524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Perché la diversità genetica è importante?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371600"/>
            <a:ext cx="60198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p:txBody>
      </p:sp>
      <p:sp>
        <p:nvSpPr>
          <p:cNvPr id="1026" name="AutoShape 2"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28" name="AutoShape 4"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sp>
        <p:nvSpPr>
          <p:cNvPr id="1030" name="AutoShape 6"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latin typeface="Arial" pitchFamily="34" charset="0"/>
              <a:cs typeface="Arial" pitchFamily="34" charset="0"/>
            </a:endParaRPr>
          </a:p>
        </p:txBody>
      </p:sp>
      <p:pic>
        <p:nvPicPr>
          <p:cNvPr id="39940" name="Picture 4" descr="http://evolution.berkeley.edu/evolibrary/images/news/cheetah_scenarios.gif"/>
          <p:cNvPicPr>
            <a:picLocks noChangeAspect="1" noChangeArrowheads="1"/>
          </p:cNvPicPr>
          <p:nvPr/>
        </p:nvPicPr>
        <p:blipFill>
          <a:blip r:embed="rId2" cstate="print"/>
          <a:srcRect/>
          <a:stretch>
            <a:fillRect/>
          </a:stretch>
        </p:blipFill>
        <p:spPr bwMode="auto">
          <a:xfrm>
            <a:off x="152400" y="1981200"/>
            <a:ext cx="4648200" cy="4381501"/>
          </a:xfrm>
          <a:prstGeom prst="rect">
            <a:avLst/>
          </a:prstGeom>
          <a:noFill/>
        </p:spPr>
      </p:pic>
      <p:cxnSp>
        <p:nvCxnSpPr>
          <p:cNvPr id="17" name="Straight Arrow Connector 16"/>
          <p:cNvCxnSpPr/>
          <p:nvPr/>
        </p:nvCxnSpPr>
        <p:spPr>
          <a:xfrm flipV="1">
            <a:off x="5715000" y="1600200"/>
            <a:ext cx="0" cy="2743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715000" y="4343400"/>
            <a:ext cx="30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096000" y="2057400"/>
            <a:ext cx="2286000" cy="1905000"/>
          </a:xfrm>
          <a:prstGeom prst="line">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6324600" y="4495800"/>
            <a:ext cx="2286000" cy="400110"/>
          </a:xfrm>
          <a:prstGeom prst="rect">
            <a:avLst/>
          </a:prstGeom>
        </p:spPr>
        <p:txBody>
          <a:bodyPr wrap="square">
            <a:spAutoFit/>
          </a:bodyPr>
          <a:lstStyle/>
          <a:p>
            <a:r>
              <a:rPr lang="en-US" sz="2000" dirty="0" err="1" smtClean="0">
                <a:latin typeface="Arial" pitchFamily="34" charset="0"/>
                <a:ea typeface="+mj-ea"/>
                <a:cs typeface="Arial" pitchFamily="34" charset="0"/>
              </a:rPr>
              <a:t>Diversità</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genetica</a:t>
            </a:r>
            <a:endParaRPr lang="en-US" sz="2000" dirty="0" smtClean="0">
              <a:latin typeface="Arial" pitchFamily="34" charset="0"/>
              <a:ea typeface="+mj-ea"/>
              <a:cs typeface="Arial" pitchFamily="34" charset="0"/>
            </a:endParaRPr>
          </a:p>
        </p:txBody>
      </p:sp>
      <p:sp>
        <p:nvSpPr>
          <p:cNvPr id="23" name="Rectangle 22"/>
          <p:cNvSpPr/>
          <p:nvPr/>
        </p:nvSpPr>
        <p:spPr>
          <a:xfrm rot="16200000">
            <a:off x="3971955" y="2657445"/>
            <a:ext cx="2971800" cy="400110"/>
          </a:xfrm>
          <a:prstGeom prst="rect">
            <a:avLst/>
          </a:prstGeom>
        </p:spPr>
        <p:txBody>
          <a:bodyPr wrap="square">
            <a:spAutoFit/>
          </a:bodyPr>
          <a:lstStyle/>
          <a:p>
            <a:r>
              <a:rPr lang="en-US" sz="2000" dirty="0" err="1" smtClean="0">
                <a:latin typeface="Arial" pitchFamily="34" charset="0"/>
                <a:ea typeface="+mj-ea"/>
                <a:cs typeface="Arial" pitchFamily="34" charset="0"/>
              </a:rPr>
              <a:t>RIschio</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di</a:t>
            </a:r>
            <a:r>
              <a:rPr lang="en-US" sz="2000" dirty="0" smtClean="0">
                <a:latin typeface="Arial" pitchFamily="34" charset="0"/>
                <a:ea typeface="+mj-ea"/>
                <a:cs typeface="Arial" pitchFamily="34" charset="0"/>
              </a:rPr>
              <a:t> </a:t>
            </a:r>
            <a:r>
              <a:rPr lang="en-US" sz="2000" dirty="0" err="1" smtClean="0">
                <a:latin typeface="Arial" pitchFamily="34" charset="0"/>
                <a:ea typeface="+mj-ea"/>
                <a:cs typeface="Arial" pitchFamily="34" charset="0"/>
              </a:rPr>
              <a:t>estinzione</a:t>
            </a:r>
            <a:endParaRPr lang="en-US" sz="2000" dirty="0" smtClean="0">
              <a:latin typeface="Arial" pitchFamily="34" charset="0"/>
              <a:ea typeface="+mj-ea"/>
              <a:cs typeface="Arial" pitchFamily="34" charset="0"/>
            </a:endParaRPr>
          </a:p>
        </p:txBody>
      </p:sp>
      <p:sp>
        <p:nvSpPr>
          <p:cNvPr id="24" name="Rectangle 23"/>
          <p:cNvSpPr/>
          <p:nvPr/>
        </p:nvSpPr>
        <p:spPr>
          <a:xfrm>
            <a:off x="228600" y="1066800"/>
            <a:ext cx="1600200" cy="400110"/>
          </a:xfrm>
          <a:prstGeom prst="rect">
            <a:avLst/>
          </a:prstGeom>
        </p:spPr>
        <p:txBody>
          <a:bodyPr wrap="square">
            <a:spAutoFit/>
          </a:bodyPr>
          <a:lstStyle/>
          <a:p>
            <a:r>
              <a:rPr lang="en-US" sz="2000" dirty="0" err="1" smtClean="0">
                <a:latin typeface="Arial" pitchFamily="34" charset="0"/>
                <a:ea typeface="+mj-ea"/>
                <a:cs typeface="Arial" pitchFamily="34" charset="0"/>
              </a:rPr>
              <a:t>Esempio</a:t>
            </a:r>
            <a:r>
              <a:rPr lang="en-US" sz="2000" dirty="0" smtClean="0">
                <a:latin typeface="Arial" pitchFamily="34" charset="0"/>
                <a:ea typeface="+mj-ea"/>
                <a:cs typeface="Arial" pitchFamily="34" charset="0"/>
              </a:rPr>
              <a:t> 1</a:t>
            </a:r>
            <a:endParaRPr lang="sv-SE" sz="2000" dirty="0" smtClean="0">
              <a:latin typeface="Arial" pitchFamily="34" charset="0"/>
              <a:ea typeface="+mj-ea"/>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Perchè la diversità genetica è importante?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371600"/>
            <a:ext cx="60198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latin typeface="Arial" pitchFamily="34" charset="0"/>
              <a:ea typeface="+mj-ea"/>
              <a:cs typeface="Arial" pitchFamily="34" charset="0"/>
            </a:endParaRPr>
          </a:p>
        </p:txBody>
      </p:sp>
      <p:sp>
        <p:nvSpPr>
          <p:cNvPr id="1026" name="AutoShape 2"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28" name="AutoShape 4"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30" name="AutoShape 6" descr="data:image/jpeg;base64,/9j/4AAQSkZJRgABAQAAAQABAAD/2wCEAAkGBhQSERQUEhQUFRUVFxoXFxgYFxcXGBcYFx8YHBgXHBcXHSYfGBkjGhUcHy8gIycpLCwtGB4xNTAqNSYsLCkBCQoKDgwOGg8PGikkHSQsLCwsLCwsLCwsLCwsLCwsLCwsLCwsLCwsLCwsLCwsLCwsLCwsLCwsLCwsLCwsLCwsLP/AABEIAL4BCgMBIgACEQEDEQH/xAAbAAABBQEBAAAAAAAAAAAAAAAEAQIDBQYAB//EADsQAAEDAgQDBgUDAwMEAwAAAAEAAhEDIQQSMUEFIlEGE2FxgfAyQpGhsRTR4SNSwTNy8UNigpIVU2P/xAAZAQADAQEBAAAAAAAAAAAAAAAAAQMCBAX/xAAsEQACAgICAQMCBgIDAAAAAAAAAQIRAyESMUEiUWETkQRxgaHR8DLhQrHB/9oADAMBAAIRAxEAPwDzfD4gsKgxVYudJUTnSiMPSzLkqtkBuHpSrTB1IEeCho0AF1KpzQsSdiB67+clPq1AQpca0BVrqqcVYxHVFrexfAq9XQCnTknOWgl02i+37rux/Yo13CpXEUhoCYLitbxnjgw4NKgAYEAWIHiSd94PVTyzjW+isbXRVcYweHwdKqWONWtUGrgCdIlrWgADxWL4awzzOLG77SrPiFabvMvN58/f2QdKlmU4vknqgbphtPFMEhsu8f5UbsS+LkQmMw2RMr4lCxxRlzbI6uLqaA28lY8JpVH3cT9ALJvDMFnuVpKdNrGWWljU9JApMzfaqtka1jdXfF5BUNPAVXizXQOq0+D4K6vWdWfBaDDR4Cf8qzrYa5yiLLpxwSWjDk7MPw7hD6r8mhib/wAo9/ZNzfjdA9PfsK/fQOHyv+ZxAPQAojieAL9XwOke+i1ToVmSr8DgWmfT9lDxXAtpQJvHh/gdPwtJj2NotDnuPhvp71WQx+KNR5J8h5BYXK6Y1sGSpEq2aEXFL7/CSECOSwkSFAxZTm1SEwLigaHmseqbKalSoKHZkgcuSJhRM3GvA+IpO8qHZ31CfgMKalQNA8T5Lbt4II0H3XNnzRxOqKRhZiadOURREFJhgp6wVZPwQJpUTDBv71UtGpa6DxL7qaQEvEK4Oivux/ZDvCK1YQ1pkNI18fupOyHZg1HCrUkNFxbX+VoeM8XDR3TCM0R/tH7qM8tKl0VjGux/HO0Hd/0qQykWtYN+m/4WPrYkiZJLjvP38VFjcUQSAQepn6+t1DR5lmMOXqkKUqGETfVdRqEFTvtZLRoSVcmJWqE7rqGCzlGfoM3/AArfA4DIEJOWgoZhMNkCWtVJCKc5DYl4aRurNcVodhHDXycrbACT6q1NEawq5uBmH6Hp/KJqYpzW2H/K6IKlsmUnaFwytOt9PHUfcKzx1QNptdFyB6e/eqhw3CHGalUw0HNHiPE7BZrtT2j72GMi3xEGfTzWHath8FdxvineHKLhs7zrsqmEqRYRTo5cFy5MZy5cuCBCEJEspCgYi5KUiDQsLki5ADki5ISgRpeyGGuXRvA9NfutwHDp9lR9msDkY0dBe2+p/KvYHh9V4maXObZZOkebUGSUW9icyhlUWIcvTbtnKDOqRor3sx2cdUe177NF9tL3KD4FwU13zYtabi9/stxiMQ3D0g0a6CP52XPmy16V+paEfLG8V4iKLe7paxYjbxKxuKxW2pOpRWMxWtzmN1XMprGKF+qQSdEIpyVbYPCgCSoqGEujm0CV2JWSBqlEEqbD0NgFPT4eZVnhcCAnxYITCYe0lEVISvfFkLVeVaKoBwbCArul4PlCLOJsh3i7SATdKW2kBc4FxIE+/f7oyjSE3Q1B2YhrRzanwQHabtE3DMLWk944EDQx91e0lbMorO2nHwwd1TPM5vNF7e5WD9/hPqVC4lziSTqTumKNtuzaVHJEqRAzly5cgDki5ODEAIkKdlTSEgGpSuXJmhAnJFyAFCL4ThS+q0RYGT6aD6woMPRL3BrYk2HRbHhXCBSAAuTdx6n9lzfiMyxxryzUYN7L7CAMZPQe/uqp/FLmTv1RWLxOVkLFVcacxvuf7V52HH9Too04li9xNt0ZheG94QBqUyjh84i9zaOq03CsOKQPeiHWyuiGu8L/AAvvp9F6EtKzngrYTgsM3D04t1nTYfsqHF4k1HEmYGngjeLYwudkE2u7z2H4QLBMdFyY8byMrKSRCzh5d/IRNHgnuP5VnhmIzPZejHCkRsqKfD4KLZhoXPrXUrDKrxSEcyipHOsuebKB74WkhET33UsAhCMMlTVKkJANxFAQmYeS8NFz08EzEklw+yE4px5uFZlpkOru1OzPewU1Jch9lrxvjP6KmYh1R9h1Hj6T9SvN8ZjH1XZ6ji4+O3gEzEVnPcXOJc46k6qNabsaVHJEqQ+/sgBFyVcUDEXJUiACuG4TvHgbC5U/E6Ia7KNh90LhcSWGQpq3NfXqp0+V+B3qiAMTXMU1Oi4kBoJJMAASSfBH0sFTb/rOMxJDSDA00AJJ+g8Vvt0hUUxakhX/ABRuFcWOwxLZbz03WIcN2zqCLqsqUwsqXgb0wNcnuCJ4ZgDVeGgGBdxjQewm5JK2C2W/Z3A5Wl51dp4D+VqKbco8SoaGEiDsEJxDGxJXh5JvLJ15OuKVURcVr2N1k3B0lEYjHZzGyeKK9LBj+lGmSyTUmbvg/DBJcRygWvBnw8LKXjPEg1jhaXy1ojXYn0RWLqNZTDRYQS6NQLzbxJMeSosO7O/vXaaMB+W6g28s6XQq4qiP9GQOp+bXbzmSen0RVDDaX8fNNdTfmzMf/wCLhLT/AJHopqWMBflcO7ediZDrXLCNdvG2i9CMFjIv1Fg1kBCYiqRouqYotsQQSJ+v5UVM5jKtaa0YarsSjTJMlF5oU7WABBvfLiOiKAmFdR4p9ilfShBVqLnb2Q2AuFCKdG6SjDG3QVTHB1QNHmstqK2Mh4/xDuWS2M5sP3WJqVC4kkkk3J8VZcfxmeq7o3lH2k++iq1GHv7mxpXJVyqAgSJYXe/whCEXQuXIA5Po0pKY28AESfeytqHDXgcrHmbzlIFteYiEmwIDhg4gaDRWrOHZy2lRaXuOgGw3JMwFY4Hs8yAarw+0inRMumdHPjlAPRajhWK7im5rKAaIE3yjWOckZ3+ZIF1OUHV/sahFt09GcxvZ5+BwtSvUA71x7tkHM1pdv4nWSqjszh6NYVRXqVM0hwY2BnAi5MS6D8ugstnxpj8WwU6jiKduQDK0TpEkC2tpVZhOzeGa1oaCXNcZcwuNQzIguYQAPCUowySg6uL9/JaSjFryjPcZcxzi4l3eiG3dPKLXAENMKjqGTAuegkn6BehN4VhxAbQpZjsW94+dyQLX8SFG5sWbDbEkNAB3PwMswwNSTtZVx4XHt2Slt2YSlwuq7Sm+CfiLXBo8yRYLb8D4M1jAGQ4mCXTM+M7eSGxNbMPiMADdz4nzOVp+uhQFbir6TwaZcZOUwSQ4CbTMGPAWKnnxOURx0XHGse2m0tZc7+frssTjOIOeYm3vorirVzgm5nqqNtHng9Vz/h8ajt9jkx+HoXVgGKWnhhlSwVRz5E6NHxSvnIpk3Jl8An0IGw8eihptNoEAWA/z5+Kk4dh4zPc277yRt+8j7IstWfw+GlY5vwRsfGqGxVYPaWkAg9U/EMsq2q4hdb5Pog5UHYBxaCHTUpkgwP8AUZG7ZnN06nxVzTY0AFpDgfmGk9D0NtFmqVdyPwldwcXDU2NpDh0cN/ypcZQ3D7FVOM9S+4XjMTAQdDHNGsfVdi6ReJpzIkmnN/Np+YeGqs8BwwYegarQ11YEAkmQ0kEwBtcEWm8TOiws/J0u/Y39J38ArnV3AFlB5GxPLPo6Cq3GcQrNkdxUkeBi8aEAg6rVfr30qtOlioDapADoAjPHduIbIcyTB0I67JvECGmIeXAGGlvMSLuZNwRGiJ5MkXtaKxwwfk8+xmIxLvip1QP9j/vbwScFoPDnuLXiG7tcJv5L0BnEBTpglxc1zSaZAdLhsAANRIHTy0VriGEE6tIIZfrAPygkjnAnTVEnN64h9KPueLDDPOjHm50aTfe4CX9DU/8Arqdfgd+y9QPDCJyQ0F7zrNy9wteLlpIsUFxKi6m1xc67QSbbCSYv56dLbJ85JWoiWNe5583hdY6Uqp/8Hf5CNodlsQ7/AKeW/wAxAP8A6iT9lsGDI1pa9rnkDNzNc0amIF3GRF408gihVqGPjiD8MNtzTZpsIH58VSDk/wDLQcEZNvYh4HPUa239pj6vLbeiJHYukPirVDIHwtmdJIIaR943laMUcpmKgj/a13zam35+VC4g6l5dpAjumuE3FzfQD7rbpdi4/BVUezeHvlp1XR/c+06j4Z2toNSrHD8Fps+ChTEbmm55mTbMQRvMnopBigQ3/UOTfv2tJBtBOc25SNrHxTagJk9zSk3Ie979gCYa2BET4E+KOUUPiw3udNBcavpsbJAizXMIaL9d1J+mbaXUwYElvO7Uicwa42mDzbygC6oBGegwcrQW06gkCRaA0iA4THrKbXY4tl9enNzlNNrnTEgzUdMEknpOqayJg4stH1GAu5gXgXEtOugLn1coFxbfolquLyQcpAkfEbFoI0blaQZgEBVDSTc16jicpOVvzXyxlqb2mPSFLUosMZq1WXMEjmBzASZzPgm826hDypCUQ0MgtIyNJGUywTa1zVcTvqAo3MzES/X+45g3LF9Wi8ToQkpcJa5xc1r5JA1a2SeUWGaRt9E8cIDAS7lDer22kGdGExZDzRStj4MZVotMudVDrkFpu0Aggcpyt/OyFxD6LSM7wC0AASCLXByskGx/tTcbwyoXtZTLCTHKQ9wA1HzQR4AIbFYltJ/dUqlCm+4e7KXvBES0MYC4RGhPrMgZjn5uoIJQ49keO47QZ8DH1HSYhpgTpdwiB/tWfxuIfUeKj7AXDSZi3kBP0hG1cXUYBVqNqVcO4mmS9rWT405dnkG8kRbxVZiMRI9/SyU5TvjL9ibrwMw1e5nf8p7WiZQTXKek+6xKJmy8w45VA/ECTcfUfuhKuMLRCD/UO8PfqpY8XbZpyN9PoOg0HkNgpAmP858UrSupdEmxlVqAq00e+s3NlkZomN4UXdoTMNWDU6CLZThObTTnNst9hVFVjcSWcw28AfMQVe8OJqCtTGsE5dy6SQ4EOkks2sJNohZjiz7FXfZfHDu6T4JImk/mNwLNA6GC3/3XFmguSkdWCXaIqtd1d9MPeSAGNEyMtNhmTECAAYkT+VpK2MbVqZ7gNfmIPjqJGoiTf01VTi2MFRxpjldDv+7mix2Ov08lIx8suADUfExo0S2BN9zYbwuKeeTvZ1qKLgcQYyiGscC4OfBc1oyBziQG+AJzX/uVdgOI1clUGoS4VGkuALcwe2kRDGbSwgDw3Vbgq76rS5ozTBIzH4xmZUHgOXyht0fw/FS6rkME90NL8he06HWHtHr6KjyZJN3pVWjNJdA/BcY7umZg4OzVQ6QZgVH2du0iYiNUbhWF9QcuYRLvhMsaAXSDIMtaRBmSVXcPq8oJGpc6YN873E23PMLHpeEfw3F5Kj+WXFkNcbAZXAOEkGCCWk7R6rr5rjvowkwziXZwtGag95YRIbOYx/2nmDhaYBuqiniKToHetzG5nu4kelyCdhuiezfFTTrOwzpvNSlJJBEAPptB2BkgbBx6KfjvA2Pf+potbm1fTcAWVZaY1+GrazouYkGZR9eMQ4tgdbEgcvKSRu0N6ARlAmzidfTdBOLReWgmbBxAk3mQ86GD/JEy1eAUC9ry19MFreWSAXkcxytdbUA5SBYqKrQZnLQ02gNIO5MkRFnTlbN9tLlKeX02wjHdHYesyfiB8y50mbb/ANrtYv8Aggvpgzl1iJ7u4HQuYcxLv2VV/wDGtpVHVXVnVKLwXECWOa8WFNwuAYnfQWOi02BwBgP7tjO7mXuMBotNzedDe/kozlO9PRWKQGcA4MDjThpEDlpCZGoaWhwADp00ITMQ5wYCHmYIIY15IHWGBrdjMnponv4nSlkOdUL3HmZZgDPicXOuWDreTuqh/aLMGv7trQc1SHnvCaLP+peIc50Mb62XOnK+2/1r+TbUUWTMNTd8WfNe7nNYCQbH4y4xdGsaxoeGU6YJABPM4gCTYuaYtF5Cy1XHVsj3Oe5uRjGOLQGtDqnM50M1FNjg0RqTKfVGeo6kLl3d1KcuOWrTYASzOZhzhBNjI+iVOO/9/wAeGLki64r2lE/1K0lroGRjS8Ew4NBJd0tb/KGwnHHVYdSpVapuCXENdqQYHNJkHZsXvshK2ApYZgfiXlhz99TptA/UZnfE1wOZrmwYzGLDyVLxbtS+qO7oNGHpD5KdnuO7nlsF3Toqxcs3+H36X8v7k3JQ7LvjXG6rRkpPZTuWvyuDnmbEd5ls6xHLMSVXdgeLfp6lU5zTqPaA2YEiSXc7vGLbwqnCcRbRFqTHP/ufz8uXodOtj4ITEY91SM8OyyRI3Ma9RbQ28F0rFLh9O3+fknLJG+Rp+0nF6eJc4vqd68CGwMwaf9+noD6LMV3JpxJURdK3ixcFVt/mQnLm7J2aKTDHmuoA9Op1LqrRglxoukCY90lPhZ6VCZ6FiacCQ2oQLOOScrulr+umihDh5dOu22qc3tAxlN4DyTlLcj+9JNyDzBkA2+oVcMc2xsCGglzCA4gWmN9jE9SofWlHsvPHG9FJjccWYo1I0vcEcsAC8aRJVrwvjPeGC2wgEg6EzbztorvB4Sg9zXFtN5Y7MNA6f7Tmu+4ESTcHS4UfE+GFznOhsEjkDRSgXk5ojMAZBJEwLaLSlyVxJ0lpkzWKLFWCnwzHkaQd2uc0HW0OnK4aXUeIpE2F3RMDX3t6K8ciMODMjxmoheA8W7mpBP8ATqcr/AXh292z9JU3GaD7EiA4kAyIMRJ6hviRCpXWPvadihpSVMcLielU2Gpmlo5IIzOcASZJGYNibyf+2D5EYGmXPHIRlDsgs5pcOtQWDGzmJJ2WT7K4+tUcyiC4hvMCBzQIht7EEuGuxI3V9xfi7KQNLPlZpWeA7nc2CaLCAbCPWN158sPq9S+3k7oytENd9PL+mpVWhmZxNTMA6q83MA3DAdG7xPWKrh2MP6phfDWSacRla1rhl0aJ1g6ElOxeGmo0UppupUe+dBDv6nIXn0YdB0smcYdTa81KbxkLszCc0kTIvEkxG/WbrXlfJq1sum8UpZi2kWPPN8DX5WwCfic1oBytMCSbm2oV/RogUc8AnD03VABoXtJJBudQS3f4l5thOKPZULZyhzy82GuVzTrM2I++srW8M42HMio6AJFQgEg5tLXhpyukeW1k8tp76JxafQNxzCNeGP71zXcxotaIgjL3b3WLpfFmwLEdb2WExDqdJpqGHODS8WEuFy2RbKHOOnl8sqLDYgND61RuTOO8aZL3ND41EcocRJA0BaJAgLM8T486q7KJLQYIA6bWidBpGinFSdRj48/3+2UVL1MK4px8lxDSCT82w8gBt1/KrRjzWljmcsTeHkwWgDMLtOaBA0kqOng6dWHlxykc4FspttrYgyB4FPo0GtgtewsMA5TANwbSLToQbg3iFeMYJfJJzbfwWtDiYpEZzMCX62BInPe3xCGt0sREQj+NVn1A6qaj6oFJzQycxBc4AkgWMskB0bbKqxAbVDmUwCTAkte107Fz4M7/AG6Kw/Tvpuc7vaeU3ByubEwCHNccuWALN6Suac1e9fBVaIsbTcHV2h0BuHawMYQ6q0ZgXu7uQbyf/ZQ0qgfldTpirRdTbRc9jf61EgD4mAmLjNERNwUXgq1MubXAl7eQFriSNoBByvF4AO0DwTeI43F/9Ck1k3cRkzX3kw2dQTBg7lYSk3xiv1br/fz/AOCl7smq4VtEipiazWuHLmbf9RTAA56RuXbSOkyqfE9scjDSwjO5ZOslzoOsDSn5CfRRUuymJqOD6vzXcXO5jH1P28Fc8K7LNpObLpN4cIPpeBb/ACrx/DRW5+p+3j+/n+hGWX21/wBmJq1DLpmSZM3M31JEonBYGrVkU2OIBuYMA+J6/ey1+O4XgqZmuQ1xi4c45t5yjfz6eSqqvaprGBmGpBoboXaeeU3+vj1XYpWtIgyp4nwgUWtLqjS53ytBkRM5sxEXEaKsUuKxLqji95lzrk29gKMBbin5EJC5StYmEJiElNlOSFMAvCMlHd5HVDYI2UbqlzdRa5MTN3Uw7TtBmbe/RV1fg15aY36iZvI6EbdZIVlmUgcn9NNj5UZpzXNPOLyZIuZERINnD99RqD8LxOoBy1H5YFg8O2MQHj4YIgHWCJBsrZ9EFA1uDtkkWF9BcZrOjw+YDqpywy8FI5E+x9TjpbPeMa4TcwWOBNvlkaFTUuPUKhPO4WsKjQ4j/a4Tcf5QzsDyvm+RlxrmbIgT4ZyPJo6KixGCg22MaQTG/nqPp1Uk31I1JVtGqdiqBeS51Elw+fODYyPiBnb6WQOLw+HF6dOjVqvcTlD7yLzJFxvB1ndZuvSNwYgyYMesfVC1nEQ1wactm7a6wfe6rCPyY5+5peHVsTnIDWYeSZdlfMEGTJBLjuD7BWL4AwgBtQmG3bmLmvIIMuaW2Mmeiy+E7Q16QAZUcI2LswtFspPvZWeF7Yvmajc1o5Tljx01RKEjSn4HYzB4kVzVYW03mQcrssB0NcCZIE3HpdV7eytSblove8m5F+WbSTqRodFrcJx6hVAPeAOaByvF5G0giTZFmrQynNXYRaf6r/MGBofVJScVSB7PO8TT7t5YCXwN2xYRtqAn4XHPpkmJBbzNJPMCYAIPnN9vVbHGcewsGXGpIIsJ2F7jqD9ShDx7B5i4UngmLhrdiTMG0ySdN/Ba52qasXXkpzxSrVu2nUMBsBr3uA6AWJFhoTt9a044tJaGgQTaSSJOhO9ytae2NGLUX9RcCNND8umyDxHaeg8y/DSfEt8D0vtqlFJf8RuV+Sio8WeLACCMxFr2nMC4GCQNrWTKuMqVDYQCbQ0k6E63On1lW/8A8zhSBOFuLAlzQQJJ1A8VKztfTp/6eHANr5hsI6dLdLJ3vUDN/JVDgmIaZbIJJaYcZ9QNvrEFGYLsniKhPetcGj+50yRcRe4MEW6qZ3byqI7tjGx1v+AJVfie1eJef9Qt1swBq0ub8f39wtGrb2XbSY91WowZxJGYtECSBFpjS50hV/FuM4VjXCm51UkEBo+ESZu7ceF5WPqVS74iXeZJ/KaiOPdsObL6h2uqUwWsAcLZS4AFukghvxDeD4IXFdp8RU1qFo6N5Rfx1+6q1xW+EfYw2KXSZJkzqbpWuTVy0IcGqZrFC02SmogCVzlC8ymlyQlMaHAJiVIEDJ2VYCZ3nimykQKj0dwTmp2RODVsmSMUrWptNqmAstIyB4sCDtIj39As5xLHQ2pcTOcA/wBxGV0fT8LQcQNisRxd/OUp401YKbuiwdXb8EiwJkdZFtb/ALhNxFKJt18v+b/ZULKpGhj3P5RtHibgInQ/W4I9QQuR4vYvfuLUoDebdLWPhEBD9yRcR7i/lF7I1+JYQCLWE9Db39AmOa2NbfL9i4GfI/RaTa7F+QGXFvUH0+x23/hWFPj1QANcGVBO4df1FjHlaFB0ExO20+vp9UgptMA2Jj1n/P5TajLtDTa6OrYtrjOVwJ10N7WEeB6KF9boPzrup/00HbcaggjeCdrmyQYaBN/zfbx0KFSBtgrnE6n/AI9+7psFEuogHcb9dz9QPso8g96E+9PGFuxEIHvVcWkaz+PypT06aj9if2TSzXW3hEabfb6XTQhgbt7+6eaB6H6QnCpaw9Omuh/x9t1znE7fiPflCBkJCQp7mwmQgDguJSkJECEC5OyrigDgm+/wnM1XOF0DGwuhKAuhMLEKRKVzWoA4BKR7siqeHsmml7umKz0ZqeAm01MAtExGhPLrJrlDVqLaRlguOfYrG8VZzFavFPWd4jRmVWUfSTUvUUi4FK9qauNnWLKeapKilKgB0+/fguJJEeykCkptTSFdCNrETfU79bX87Lu/tGw/Hn5H7BEsan90Oi1wM8iD9aYIME2g2OkeB8P4XNqz0FvT77J76aiK19MORJ3gIgDyGwtcR6z9VC6pN97f4/ZJCYUNJAmySm9Pq1xsh5SSpvZocEoHiPrb3dT8OxxpOmJBiRabGZE2keNvytvhqLarM9G5I2Bd05r3HNYtuBHqpylxfQ6MGaJtEGRYAgk+QmSjG8ErauY5oiZI+gg+J+kq8w+Br0wT3xiTOdhLZNoIIIvERbUaEItuKDnEEXIgE2MtNzDSSBaL66yFKWR3SHSox76JnQjpII/Pn91G7QLcNwozEfKRnBdEnN8t5kiT6QVXdo+HBrBlgEusxokOsJnKDEdFpZN00JKzKqWsND1/hRhTAy0jpdWEQgrkgK5MKFKmw1IlMZTlW+AwmixOXFWA/wDTcvogDT8ldYl0NVQanu37KUJuQUbSniUZTes1Rx11dYerIVlO2ZoNcgcQ5GjRDVqcq+Nk5FY4yUJjaFla/plBjKdirzloio1sxmKZBQ6O4kLoFcR2R2jkoKQJwCY2KFNTUTQpmLcUYYQ0J4CjYVKFRE2RVAhnvClxFVDLMm2bihC5IQlSxCzQxrk1OcU0arLNIWFpexmLyl4d8LXMdrAE5mnyvlPoFnCFacNaBh6zv/1otPiP6hInabKc1cRovqDjUrEOzZXQ5omJJJGaJ0hvnHRQVa76T+URmbJBmA4GAQ0OAAO5E3OyLbUyv0jIJsSd4tOmseQHSFFxh7mufU2aAdZMOIDhpuuddaMhjaoe3MDe0iQHNOwg6Gxg3m/iEFj6jnUngEk5ho8UxEGDM6T9frDKVTK5rh10NgRuDHUT5KbidVraTnwS1rmiIA1zXi40O0edlJTuvzKJbMcxpc4CZJ3kO+4N1JREPHQnL9bKJjoM76q67O12tcZbmM28IXbJ1swyux/C3UnlrvTxChpYeVtO1WGz06NYwCbGP5HgqKnQGyn9QbG4LCQrJrA1JTaoMZXgR72/dSbcnsyA8RxSqTUKkxNWUMai6oxpGk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1" name="Rectangle 10"/>
          <p:cNvSpPr/>
          <p:nvPr/>
        </p:nvSpPr>
        <p:spPr>
          <a:xfrm>
            <a:off x="228600" y="1066800"/>
            <a:ext cx="1600200" cy="400110"/>
          </a:xfrm>
          <a:prstGeom prst="rect">
            <a:avLst/>
          </a:prstGeom>
        </p:spPr>
        <p:txBody>
          <a:bodyPr wrap="square">
            <a:spAutoFit/>
          </a:bodyPr>
          <a:lstStyle/>
          <a:p>
            <a:r>
              <a:rPr lang="en-US" sz="2000" dirty="0" err="1" smtClean="0">
                <a:latin typeface="Arial" pitchFamily="34" charset="0"/>
                <a:ea typeface="+mj-ea"/>
                <a:cs typeface="Arial" pitchFamily="34" charset="0"/>
              </a:rPr>
              <a:t>Esempio</a:t>
            </a:r>
            <a:r>
              <a:rPr lang="en-US" sz="2000" dirty="0" smtClean="0">
                <a:latin typeface="Arial" pitchFamily="34" charset="0"/>
                <a:ea typeface="+mj-ea"/>
                <a:cs typeface="Arial" pitchFamily="34" charset="0"/>
              </a:rPr>
              <a:t> 2</a:t>
            </a:r>
            <a:endParaRPr lang="sv-SE" sz="2000" dirty="0" smtClean="0">
              <a:latin typeface="Arial" pitchFamily="34" charset="0"/>
              <a:ea typeface="+mj-ea"/>
              <a:cs typeface="Arial" pitchFamily="34" charset="0"/>
            </a:endParaRPr>
          </a:p>
        </p:txBody>
      </p:sp>
      <p:pic>
        <p:nvPicPr>
          <p:cNvPr id="2050" name="Picture 2" descr="http://grapes.msu.edu/images/pesticResist.gif"/>
          <p:cNvPicPr>
            <a:picLocks noChangeAspect="1" noChangeArrowheads="1"/>
          </p:cNvPicPr>
          <p:nvPr/>
        </p:nvPicPr>
        <p:blipFill>
          <a:blip r:embed="rId2" cstate="print"/>
          <a:srcRect/>
          <a:stretch>
            <a:fillRect/>
          </a:stretch>
        </p:blipFill>
        <p:spPr bwMode="auto">
          <a:xfrm>
            <a:off x="1447800" y="1828800"/>
            <a:ext cx="5335793" cy="4724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a:xfrm>
            <a:off x="457200" y="11430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200" dirty="0" smtClean="0">
                <a:latin typeface="Arial" pitchFamily="34" charset="0"/>
                <a:cs typeface="Arial" pitchFamily="34" charset="0"/>
              </a:rPr>
              <a:t>La </a:t>
            </a:r>
            <a:r>
              <a:rPr lang="en-US" sz="2200" dirty="0" err="1" smtClean="0">
                <a:latin typeface="Arial" pitchFamily="34" charset="0"/>
                <a:cs typeface="Arial" pitchFamily="34" charset="0"/>
              </a:rPr>
              <a:t>diversità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genetica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rappresenta</a:t>
            </a:r>
            <a:r>
              <a:rPr lang="en-US" sz="2200" dirty="0" smtClean="0">
                <a:latin typeface="Arial" pitchFamily="34" charset="0"/>
                <a:cs typeface="Arial" pitchFamily="34" charset="0"/>
              </a:rPr>
              <a:t> le </a:t>
            </a:r>
            <a:r>
              <a:rPr lang="en-US" sz="2200" dirty="0" err="1" smtClean="0">
                <a:latin typeface="Arial" pitchFamily="34" charset="0"/>
                <a:cs typeface="Arial" pitchFamily="34" charset="0"/>
              </a:rPr>
              <a:t>fondamenta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tutti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altri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livelli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diversità</a:t>
            </a:r>
            <a:r>
              <a:rPr lang="en-US" sz="2200" dirty="0" smtClean="0">
                <a:latin typeface="Arial"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dirty="0" smtClean="0">
              <a:latin typeface="Arial" pitchFamily="34" charset="0"/>
              <a:cs typeface="Arial" pitchFamily="34" charset="0"/>
            </a:endParaRPr>
          </a:p>
          <a:p>
            <a:pPr lvl="0" algn="ctr">
              <a:spcBef>
                <a:spcPct val="20000"/>
              </a:spcBef>
              <a:defRPr/>
            </a:pPr>
            <a:r>
              <a:rPr lang="en-US" sz="2200" dirty="0" smtClean="0">
                <a:latin typeface="Arial" pitchFamily="34" charset="0"/>
                <a:cs typeface="Arial" pitchFamily="34" charset="0"/>
              </a:rPr>
              <a:t>La </a:t>
            </a:r>
            <a:r>
              <a:rPr lang="en-US" sz="2200" dirty="0" err="1" smtClean="0">
                <a:latin typeface="Arial" pitchFamily="34" charset="0"/>
                <a:cs typeface="Arial" pitchFamily="34" charset="0"/>
              </a:rPr>
              <a:t>diversità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genetica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contribuisce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alla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differenziazione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degli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individui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popolazioni</a:t>
            </a:r>
            <a:r>
              <a:rPr lang="en-US" sz="2200" dirty="0" smtClean="0">
                <a:latin typeface="Arial" pitchFamily="34" charset="0"/>
                <a:cs typeface="Arial" pitchFamily="34" charset="0"/>
              </a:rPr>
              <a:t>, specie e </a:t>
            </a:r>
            <a:r>
              <a:rPr lang="en-US" sz="2200" dirty="0" err="1" smtClean="0">
                <a:latin typeface="Arial" pitchFamily="34" charset="0"/>
                <a:cs typeface="Arial" pitchFamily="34" charset="0"/>
              </a:rPr>
              <a:t>comunità</a:t>
            </a:r>
            <a:endParaRPr lang="en-US" sz="2200" dirty="0" smtClean="0">
              <a:latin typeface="Arial" pitchFamily="34" charset="0"/>
              <a:cs typeface="Arial" pitchFamily="34" charset="0"/>
            </a:endParaRPr>
          </a:p>
          <a:p>
            <a:pPr lvl="0" algn="ctr">
              <a:spcBef>
                <a:spcPct val="20000"/>
              </a:spcBef>
              <a:defRPr/>
            </a:pPr>
            <a:endParaRPr lang="en-US" sz="22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200" dirty="0" err="1" smtClean="0">
                <a:latin typeface="Arial" pitchFamily="34" charset="0"/>
                <a:cs typeface="Arial" pitchFamily="34" charset="0"/>
              </a:rPr>
              <a:t>permette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l’evoluzione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naturale</a:t>
            </a:r>
            <a:r>
              <a:rPr lang="en-US" sz="2200" dirty="0" smtClean="0">
                <a:latin typeface="Arial" pitchFamily="34" charset="0"/>
                <a:cs typeface="Arial" pitchFamily="34" charset="0"/>
              </a:rPr>
              <a:t> e la </a:t>
            </a:r>
            <a:r>
              <a:rPr lang="en-US" sz="2200" dirty="0" err="1" smtClean="0">
                <a:latin typeface="Arial" pitchFamily="34" charset="0"/>
                <a:cs typeface="Arial" pitchFamily="34" charset="0"/>
              </a:rPr>
              <a:t>selezione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artificiale</a:t>
            </a:r>
            <a:endParaRPr lang="en-US" sz="2200" dirty="0">
              <a:latin typeface="Arial" pitchFamily="34" charset="0"/>
              <a:cs typeface="Arial" pitchFamily="34" charset="0"/>
            </a:endParaRPr>
          </a:p>
        </p:txBody>
      </p:sp>
      <p:sp>
        <p:nvSpPr>
          <p:cNvPr id="8"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Perchè la diversità genetica è importante?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Down Arrow 6"/>
          <p:cNvSpPr/>
          <p:nvPr/>
        </p:nvSpPr>
        <p:spPr>
          <a:xfrm>
            <a:off x="4114800" y="3581400"/>
            <a:ext cx="7620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09600" y="1447800"/>
            <a:ext cx="6553200" cy="609600"/>
          </a:xfrm>
        </p:spPr>
        <p:txBody>
          <a:bodyPr>
            <a:noAutofit/>
          </a:bodyPr>
          <a:lstStyle/>
          <a:p>
            <a:pPr>
              <a:buNone/>
            </a:pPr>
            <a:r>
              <a:rPr lang="en-US" sz="2200" dirty="0" smtClean="0">
                <a:latin typeface="Arial" pitchFamily="34" charset="0"/>
                <a:cs typeface="Arial" pitchFamily="34" charset="0"/>
              </a:rPr>
              <a:t>I. </a:t>
            </a:r>
            <a:r>
              <a:rPr lang="en-US" sz="2200" dirty="0" err="1" smtClean="0">
                <a:latin typeface="Arial" pitchFamily="34" charset="0"/>
                <a:cs typeface="Arial" pitchFamily="34" charset="0"/>
              </a:rPr>
              <a:t>Genetica</a:t>
            </a:r>
            <a:endParaRPr lang="en-US" sz="2200" dirty="0" smtClean="0">
              <a:latin typeface="Arial" pitchFamily="34" charset="0"/>
              <a:cs typeface="Arial" pitchFamily="34" charset="0"/>
            </a:endParaRPr>
          </a:p>
          <a:p>
            <a:endParaRPr lang="en-US" sz="2200" dirty="0">
              <a:latin typeface="Arial" pitchFamily="34" charset="0"/>
              <a:cs typeface="Arial" pitchFamily="34" charset="0"/>
            </a:endParaRPr>
          </a:p>
          <a:p>
            <a:pPr>
              <a:buNone/>
            </a:pPr>
            <a:endParaRPr lang="en-US" sz="2200" dirty="0">
              <a:latin typeface="Arial" pitchFamily="34" charset="0"/>
              <a:cs typeface="Arial" pitchFamily="34" charset="0"/>
            </a:endParaRPr>
          </a:p>
          <a:p>
            <a:pPr>
              <a:buNone/>
            </a:pPr>
            <a:endParaRPr lang="en-US" sz="2200" dirty="0">
              <a:latin typeface="Arial" pitchFamily="34" charset="0"/>
              <a:cs typeface="Arial" pitchFamily="34" charset="0"/>
            </a:endParaRPr>
          </a:p>
          <a:p>
            <a:pPr>
              <a:buFontTx/>
              <a:buNone/>
            </a:pPr>
            <a:endParaRPr lang="en-US" sz="2200" dirty="0">
              <a:latin typeface="Arial" pitchFamily="34" charset="0"/>
              <a:cs typeface="Arial" pitchFamily="34" charset="0"/>
            </a:endParaRPr>
          </a:p>
        </p:txBody>
      </p:sp>
      <p:cxnSp>
        <p:nvCxnSpPr>
          <p:cNvPr id="5" name="Straight Connector 4"/>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Livelli di organizzazione della biodiversità</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7" name="Picture 5" descr="double helix1"/>
          <p:cNvPicPr>
            <a:picLocks noChangeAspect="1" noChangeArrowheads="1"/>
          </p:cNvPicPr>
          <p:nvPr/>
        </p:nvPicPr>
        <p:blipFill>
          <a:blip r:embed="rId3" cstate="screen"/>
          <a:srcRect/>
          <a:stretch>
            <a:fillRect/>
          </a:stretch>
        </p:blipFill>
        <p:spPr bwMode="auto">
          <a:xfrm rot="18608205">
            <a:off x="2575188" y="1147352"/>
            <a:ext cx="717440" cy="1090037"/>
          </a:xfrm>
          <a:prstGeom prst="rect">
            <a:avLst/>
          </a:prstGeom>
          <a:noFill/>
        </p:spPr>
      </p:pic>
      <p:pic>
        <p:nvPicPr>
          <p:cNvPr id="29698" name="Picture 2" descr="http://upload.wikimedia.org/wikipedia/commons/thumb/6/6e/Diversity_of_plants_image_version_5.png/250px-Diversity_of_plants_image_version_5.png"/>
          <p:cNvPicPr>
            <a:picLocks noChangeAspect="1" noChangeArrowheads="1"/>
          </p:cNvPicPr>
          <p:nvPr/>
        </p:nvPicPr>
        <p:blipFill>
          <a:blip r:embed="rId4" cstate="screen"/>
          <a:srcRect/>
          <a:stretch>
            <a:fillRect/>
          </a:stretch>
        </p:blipFill>
        <p:spPr bwMode="auto">
          <a:xfrm>
            <a:off x="7231761" y="1295400"/>
            <a:ext cx="1797169" cy="2667000"/>
          </a:xfrm>
          <a:prstGeom prst="rect">
            <a:avLst/>
          </a:prstGeom>
          <a:noFill/>
        </p:spPr>
      </p:pic>
      <p:pic>
        <p:nvPicPr>
          <p:cNvPr id="29702" name="Picture 6" descr="https://encrypted-tbn1.gstatic.com/images?q=tbn:ANd9GcQ2cpFlDY9JkuO7P9_NL_PcsaLk7QopacNrLBcmog7uWypeCSnw"/>
          <p:cNvPicPr>
            <a:picLocks noChangeAspect="1" noChangeArrowheads="1"/>
          </p:cNvPicPr>
          <p:nvPr/>
        </p:nvPicPr>
        <p:blipFill>
          <a:blip r:embed="rId5" cstate="screen"/>
          <a:srcRect/>
          <a:stretch>
            <a:fillRect/>
          </a:stretch>
        </p:blipFill>
        <p:spPr bwMode="auto">
          <a:xfrm>
            <a:off x="7974291" y="6019800"/>
            <a:ext cx="1017309" cy="762000"/>
          </a:xfrm>
          <a:prstGeom prst="rect">
            <a:avLst/>
          </a:prstGeom>
          <a:noFill/>
        </p:spPr>
      </p:pic>
      <p:pic>
        <p:nvPicPr>
          <p:cNvPr id="29704" name="Picture 8" descr="https://encrypted-tbn1.gstatic.com/images?q=tbn:ANd9GcRTKUtciVj8No6u4-JOse1oUjz8wmWQFR_qRjshSVXTGcq4sdk8ig"/>
          <p:cNvPicPr>
            <a:picLocks noChangeAspect="1" noChangeArrowheads="1"/>
          </p:cNvPicPr>
          <p:nvPr/>
        </p:nvPicPr>
        <p:blipFill>
          <a:blip r:embed="rId6" cstate="screen"/>
          <a:srcRect/>
          <a:stretch>
            <a:fillRect/>
          </a:stretch>
        </p:blipFill>
        <p:spPr bwMode="auto">
          <a:xfrm>
            <a:off x="6600825" y="6019800"/>
            <a:ext cx="1171575" cy="762000"/>
          </a:xfrm>
          <a:prstGeom prst="rect">
            <a:avLst/>
          </a:prstGeom>
          <a:noFill/>
        </p:spPr>
      </p:pic>
      <p:pic>
        <p:nvPicPr>
          <p:cNvPr id="29706" name="Picture 10" descr="https://encrypted-tbn2.gstatic.com/images?q=tbn:ANd9GcQjLNjoEZqJt6KMtsEy5cNWk_UPXdgfdnuHt2OfWxls3nDV6Swpng"/>
          <p:cNvPicPr>
            <a:picLocks noChangeAspect="1" noChangeArrowheads="1"/>
          </p:cNvPicPr>
          <p:nvPr/>
        </p:nvPicPr>
        <p:blipFill>
          <a:blip r:embed="rId7" cstate="screen"/>
          <a:srcRect/>
          <a:stretch>
            <a:fillRect/>
          </a:stretch>
        </p:blipFill>
        <p:spPr bwMode="auto">
          <a:xfrm>
            <a:off x="7860831" y="5172073"/>
            <a:ext cx="1130769" cy="752476"/>
          </a:xfrm>
          <a:prstGeom prst="rect">
            <a:avLst/>
          </a:prstGeom>
          <a:noFill/>
        </p:spPr>
      </p:pic>
      <p:pic>
        <p:nvPicPr>
          <p:cNvPr id="29708" name="Picture 12" descr="https://encrypted-tbn3.gstatic.com/images?q=tbn:ANd9GcSjChfgvyaF9u8CyTloTOljQUARCkBT0BXeH-47MyqF_2Od9GTnTQ"/>
          <p:cNvPicPr>
            <a:picLocks noChangeAspect="1" noChangeArrowheads="1"/>
          </p:cNvPicPr>
          <p:nvPr/>
        </p:nvPicPr>
        <p:blipFill>
          <a:blip r:embed="rId8" cstate="screen"/>
          <a:srcRect/>
          <a:stretch>
            <a:fillRect/>
          </a:stretch>
        </p:blipFill>
        <p:spPr bwMode="auto">
          <a:xfrm>
            <a:off x="6477000" y="5162549"/>
            <a:ext cx="1042743" cy="781051"/>
          </a:xfrm>
          <a:prstGeom prst="rect">
            <a:avLst/>
          </a:prstGeom>
          <a:noFill/>
        </p:spPr>
      </p:pic>
      <p:pic>
        <p:nvPicPr>
          <p:cNvPr id="29710" name="Picture 14" descr="https://encrypted-tbn0.gstatic.com/images?q=tbn:ANd9GcT9zZBtj4XBixx0e-8wQD1eINvrMabfdyBd4-0LAsbtzpsLfLvY"/>
          <p:cNvPicPr>
            <a:picLocks noChangeAspect="1" noChangeArrowheads="1"/>
          </p:cNvPicPr>
          <p:nvPr/>
        </p:nvPicPr>
        <p:blipFill>
          <a:blip r:embed="rId9" cstate="screen"/>
          <a:srcRect/>
          <a:stretch>
            <a:fillRect/>
          </a:stretch>
        </p:blipFill>
        <p:spPr bwMode="auto">
          <a:xfrm>
            <a:off x="7924800" y="4343400"/>
            <a:ext cx="1066799" cy="725580"/>
          </a:xfrm>
          <a:prstGeom prst="rect">
            <a:avLst/>
          </a:prstGeom>
          <a:noFill/>
        </p:spPr>
      </p:pic>
      <p:pic>
        <p:nvPicPr>
          <p:cNvPr id="29712" name="Picture 16" descr="http://www.ibrigantidicerreto.com/wp-content/gallery/foto-renato/torbiera_4.jpg"/>
          <p:cNvPicPr>
            <a:picLocks noChangeAspect="1" noChangeArrowheads="1"/>
          </p:cNvPicPr>
          <p:nvPr/>
        </p:nvPicPr>
        <p:blipFill>
          <a:blip r:embed="rId10" cstate="screen"/>
          <a:srcRect/>
          <a:stretch>
            <a:fillRect/>
          </a:stretch>
        </p:blipFill>
        <p:spPr bwMode="auto">
          <a:xfrm>
            <a:off x="6629400" y="4343400"/>
            <a:ext cx="1080656" cy="714375"/>
          </a:xfrm>
          <a:prstGeom prst="rect">
            <a:avLst/>
          </a:prstGeom>
          <a:noFill/>
        </p:spPr>
      </p:pic>
      <p:pic>
        <p:nvPicPr>
          <p:cNvPr id="29714" name="Picture 18" descr="http://rs.resalliance.org/wp-content/uploads/2010/12/Figure-4-City-green-networks-20.png"/>
          <p:cNvPicPr>
            <a:picLocks noChangeAspect="1" noChangeArrowheads="1"/>
          </p:cNvPicPr>
          <p:nvPr/>
        </p:nvPicPr>
        <p:blipFill>
          <a:blip r:embed="rId11" cstate="screen"/>
          <a:srcRect/>
          <a:stretch>
            <a:fillRect/>
          </a:stretch>
        </p:blipFill>
        <p:spPr bwMode="auto">
          <a:xfrm>
            <a:off x="3820944" y="4114800"/>
            <a:ext cx="2579856" cy="2743200"/>
          </a:xfrm>
          <a:prstGeom prst="rect">
            <a:avLst/>
          </a:prstGeom>
          <a:noFill/>
        </p:spPr>
      </p:pic>
      <p:sp>
        <p:nvSpPr>
          <p:cNvPr id="17" name="Rectangle 16"/>
          <p:cNvSpPr/>
          <p:nvPr/>
        </p:nvSpPr>
        <p:spPr>
          <a:xfrm>
            <a:off x="533400" y="4335959"/>
            <a:ext cx="3352800" cy="769441"/>
          </a:xfrm>
          <a:prstGeom prst="rect">
            <a:avLst/>
          </a:prstGeom>
        </p:spPr>
        <p:txBody>
          <a:bodyPr wrap="square">
            <a:spAutoFit/>
          </a:bodyPr>
          <a:lstStyle/>
          <a:p>
            <a:r>
              <a:rPr lang="en-US" sz="2200" dirty="0" smtClean="0">
                <a:latin typeface="Arial" pitchFamily="34" charset="0"/>
                <a:cs typeface="Arial" pitchFamily="34" charset="0"/>
              </a:rPr>
              <a:t>III. A </a:t>
            </a:r>
            <a:r>
              <a:rPr lang="en-US" sz="2200" dirty="0" err="1" smtClean="0">
                <a:latin typeface="Arial" pitchFamily="34" charset="0"/>
                <a:cs typeface="Arial" pitchFamily="34" charset="0"/>
              </a:rPr>
              <a:t>livello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ecosistema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comunità</a:t>
            </a:r>
            <a:r>
              <a:rPr lang="en-US" sz="2200" dirty="0" smtClean="0">
                <a:latin typeface="Arial" pitchFamily="34" charset="0"/>
                <a:cs typeface="Arial" pitchFamily="34" charset="0"/>
              </a:rPr>
              <a:t>)</a:t>
            </a:r>
            <a:endParaRPr lang="en-US" sz="2200" dirty="0" smtClean="0">
              <a:latin typeface="Arial" pitchFamily="34" charset="0"/>
              <a:cs typeface="Arial" pitchFamily="34" charset="0"/>
            </a:endParaRPr>
          </a:p>
        </p:txBody>
      </p:sp>
      <p:pic>
        <p:nvPicPr>
          <p:cNvPr id="29716" name="Picture 20" descr="Iridi umane e petali di iris: variabilità genetiche intraspecifiche a confronto"/>
          <p:cNvPicPr>
            <a:picLocks noChangeAspect="1" noChangeArrowheads="1"/>
          </p:cNvPicPr>
          <p:nvPr/>
        </p:nvPicPr>
        <p:blipFill>
          <a:blip r:embed="rId12" cstate="print"/>
          <a:srcRect/>
          <a:stretch>
            <a:fillRect/>
          </a:stretch>
        </p:blipFill>
        <p:spPr bwMode="auto">
          <a:xfrm>
            <a:off x="3657600" y="1066800"/>
            <a:ext cx="2172546" cy="1323975"/>
          </a:xfrm>
          <a:prstGeom prst="rect">
            <a:avLst/>
          </a:prstGeom>
          <a:noFill/>
        </p:spPr>
      </p:pic>
      <p:sp>
        <p:nvSpPr>
          <p:cNvPr id="19" name="Rectangle 18"/>
          <p:cNvSpPr/>
          <p:nvPr/>
        </p:nvSpPr>
        <p:spPr>
          <a:xfrm>
            <a:off x="533400" y="2895600"/>
            <a:ext cx="6629400" cy="430887"/>
          </a:xfrm>
          <a:prstGeom prst="rect">
            <a:avLst/>
          </a:prstGeom>
        </p:spPr>
        <p:txBody>
          <a:bodyPr wrap="square">
            <a:spAutoFit/>
          </a:bodyPr>
          <a:lstStyle/>
          <a:p>
            <a:pPr>
              <a:buNone/>
            </a:pPr>
            <a:r>
              <a:rPr lang="en-US" sz="2200" dirty="0" smtClean="0">
                <a:latin typeface="Arial" pitchFamily="34" charset="0"/>
                <a:cs typeface="Arial" pitchFamily="34" charset="0"/>
              </a:rPr>
              <a:t>II. A </a:t>
            </a:r>
            <a:r>
              <a:rPr lang="en-US" sz="2200" dirty="0" err="1" smtClean="0">
                <a:latin typeface="Arial" pitchFamily="34" charset="0"/>
                <a:cs typeface="Arial" pitchFamily="34" charset="0"/>
              </a:rPr>
              <a:t>livello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organismo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popolazioni</a:t>
            </a:r>
            <a:r>
              <a:rPr lang="en-US" sz="2200" dirty="0" smtClean="0">
                <a:latin typeface="Arial" pitchFamily="34" charset="0"/>
                <a:cs typeface="Arial" pitchFamily="34" charset="0"/>
              </a:rPr>
              <a:t> e specie)</a:t>
            </a:r>
          </a:p>
        </p:txBody>
      </p:sp>
      <p:sp>
        <p:nvSpPr>
          <p:cNvPr id="20" name="Left Brace 19"/>
          <p:cNvSpPr/>
          <p:nvPr/>
        </p:nvSpPr>
        <p:spPr>
          <a:xfrm>
            <a:off x="381000" y="2895600"/>
            <a:ext cx="228600" cy="25146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dirty="0">
              <a:solidFill>
                <a:srgbClr val="FF0000"/>
              </a:solidFill>
              <a:latin typeface="Arial" pitchFamily="34" charset="0"/>
              <a:cs typeface="Arial" pitchFamily="34" charset="0"/>
            </a:endParaRPr>
          </a:p>
        </p:txBody>
      </p:sp>
      <p:sp>
        <p:nvSpPr>
          <p:cNvPr id="21" name="Rectangle 5"/>
          <p:cNvSpPr txBox="1">
            <a:spLocks noChangeArrowheads="1"/>
          </p:cNvSpPr>
          <p:nvPr/>
        </p:nvSpPr>
        <p:spPr>
          <a:xfrm rot="16200000">
            <a:off x="-800100" y="3771900"/>
            <a:ext cx="2209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err="1" smtClean="0">
                <a:ln>
                  <a:noFill/>
                </a:ln>
                <a:solidFill>
                  <a:srgbClr val="FF0000"/>
                </a:solidFill>
                <a:effectLst/>
                <a:uLnTx/>
                <a:uFillTx/>
                <a:latin typeface="Arial" pitchFamily="34" charset="0"/>
                <a:cs typeface="Arial" pitchFamily="34" charset="0"/>
              </a:rPr>
              <a:t>Corso</a:t>
            </a:r>
            <a:endParaRPr kumimoji="0" lang="en-US" sz="22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biodiv-levels"/>
          <p:cNvPicPr>
            <a:picLocks noChangeAspect="1" noChangeArrowheads="1"/>
          </p:cNvPicPr>
          <p:nvPr/>
        </p:nvPicPr>
        <p:blipFill>
          <a:blip r:embed="rId3" cstate="screen"/>
          <a:srcRect/>
          <a:stretch>
            <a:fillRect/>
          </a:stretch>
        </p:blipFill>
        <p:spPr bwMode="auto">
          <a:xfrm>
            <a:off x="914400" y="381000"/>
            <a:ext cx="6934200" cy="4924967"/>
          </a:xfrm>
          <a:prstGeom prst="rect">
            <a:avLst/>
          </a:prstGeom>
          <a:noFill/>
        </p:spPr>
      </p:pic>
      <p:sp>
        <p:nvSpPr>
          <p:cNvPr id="10246" name="Text Box 6"/>
          <p:cNvSpPr txBox="1">
            <a:spLocks noChangeArrowheads="1"/>
          </p:cNvSpPr>
          <p:nvPr/>
        </p:nvSpPr>
        <p:spPr bwMode="auto">
          <a:xfrm>
            <a:off x="609600" y="304800"/>
            <a:ext cx="7680501" cy="400110"/>
          </a:xfrm>
          <a:prstGeom prst="rect">
            <a:avLst/>
          </a:prstGeom>
          <a:noFill/>
          <a:ln w="9525">
            <a:noFill/>
            <a:miter lim="800000"/>
            <a:headEnd/>
            <a:tailEnd/>
          </a:ln>
          <a:effectLst/>
        </p:spPr>
        <p:txBody>
          <a:bodyPr wrap="none">
            <a:spAutoFit/>
          </a:bodyPr>
          <a:lstStyle/>
          <a:p>
            <a:r>
              <a:rPr lang="en-US" sz="2000" b="1" dirty="0" err="1" smtClean="0">
                <a:latin typeface="Arial" pitchFamily="34" charset="0"/>
                <a:cs typeface="Arial" pitchFamily="34" charset="0"/>
              </a:rPr>
              <a:t>Da</a:t>
            </a:r>
            <a:r>
              <a:rPr lang="en-US" sz="2000" b="1" dirty="0" smtClean="0">
                <a:latin typeface="Arial" pitchFamily="34" charset="0"/>
                <a:cs typeface="Arial" pitchFamily="34" charset="0"/>
              </a:rPr>
              <a:t> </a:t>
            </a:r>
            <a:r>
              <a:rPr lang="en-US" sz="2000" b="1" dirty="0">
                <a:latin typeface="Arial" pitchFamily="34" charset="0"/>
                <a:cs typeface="Arial" pitchFamily="34" charset="0"/>
              </a:rPr>
              <a:t>Frankel et al., 1995, The conservation of plant biodiversity.</a:t>
            </a:r>
          </a:p>
        </p:txBody>
      </p:sp>
      <p:sp>
        <p:nvSpPr>
          <p:cNvPr id="4" name="Rectangle 3"/>
          <p:cNvSpPr/>
          <p:nvPr/>
        </p:nvSpPr>
        <p:spPr>
          <a:xfrm>
            <a:off x="457200" y="5857761"/>
            <a:ext cx="8458200" cy="707886"/>
          </a:xfrm>
          <a:prstGeom prst="rect">
            <a:avLst/>
          </a:prstGeom>
        </p:spPr>
        <p:txBody>
          <a:bodyPr wrap="square">
            <a:spAutoFit/>
          </a:bodyPr>
          <a:lstStyle/>
          <a:p>
            <a:r>
              <a:rPr lang="it-IT" sz="2000" dirty="0" smtClean="0">
                <a:latin typeface="Arial" pitchFamily="34" charset="0"/>
                <a:cs typeface="Arial" pitchFamily="34" charset="0"/>
              </a:rPr>
              <a:t>Un ulteriore livello è costituito dalla biodiversità funzionale, ovvero dalla diversità delle interazioni che si esplicano all’interno e fra i tre livelli</a:t>
            </a:r>
            <a:endParaRPr lang="it-IT" sz="2000" dirty="0">
              <a:latin typeface="Arial" pitchFamily="34" charset="0"/>
              <a:cs typeface="Arial" pitchFamily="34" charset="0"/>
            </a:endParaRPr>
          </a:p>
        </p:txBody>
      </p:sp>
      <p:sp>
        <p:nvSpPr>
          <p:cNvPr id="5" name="Rounded Rectangle 4"/>
          <p:cNvSpPr/>
          <p:nvPr/>
        </p:nvSpPr>
        <p:spPr>
          <a:xfrm>
            <a:off x="381000" y="5791200"/>
            <a:ext cx="84582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
        <p:nvSpPr>
          <p:cNvPr id="6" name="Down Arrow 5"/>
          <p:cNvSpPr/>
          <p:nvPr/>
        </p:nvSpPr>
        <p:spPr>
          <a:xfrm>
            <a:off x="4038600" y="5105400"/>
            <a:ext cx="838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225" y="-76200"/>
            <a:ext cx="9099550" cy="6827837"/>
          </a:xfrm>
          <a:prstGeom prst="rect">
            <a:avLst/>
          </a:prstGeom>
          <a:noFill/>
          <a:ln w="9525">
            <a:noFill/>
            <a:miter lim="800000"/>
            <a:headEnd/>
            <a:tailEnd/>
          </a:ln>
        </p:spPr>
      </p:pic>
      <p:sp>
        <p:nvSpPr>
          <p:cNvPr id="9" name="Title 8"/>
          <p:cNvSpPr>
            <a:spLocks noGrp="1"/>
          </p:cNvSpPr>
          <p:nvPr>
            <p:ph type="ctrTitle"/>
          </p:nvPr>
        </p:nvSpPr>
        <p:spPr>
          <a:xfrm>
            <a:off x="685800" y="152401"/>
            <a:ext cx="7772400" cy="1295400"/>
          </a:xfrm>
          <a:solidFill>
            <a:schemeClr val="bg1"/>
          </a:solidFill>
        </p:spPr>
        <p:txBody>
          <a:bodyPr>
            <a:normAutofit fontScale="90000"/>
          </a:bodyPr>
          <a:lstStyle/>
          <a:p>
            <a:pPr lvl="0"/>
            <a:r>
              <a:rPr lang="it-IT" dirty="0" smtClean="0">
                <a:latin typeface="Arial" pitchFamily="34" charset="0"/>
                <a:cs typeface="Arial" pitchFamily="34" charset="0"/>
              </a:rPr>
              <a:t>Diversità genetica</a:t>
            </a:r>
            <a:r>
              <a:rPr lang="it-CH" dirty="0" smtClean="0">
                <a:latin typeface="Arial" pitchFamily="34" charset="0"/>
                <a:cs typeface="Arial" pitchFamily="34" charset="0"/>
              </a:rPr>
              <a:t/>
            </a:r>
            <a:br>
              <a:rPr lang="it-CH" dirty="0" smtClean="0">
                <a:latin typeface="Arial" pitchFamily="34" charset="0"/>
                <a:cs typeface="Arial" pitchFamily="34" charset="0"/>
              </a:rPr>
            </a:b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Diversità 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2"/>
          <p:cNvSpPr txBox="1">
            <a:spLocks noChangeArrowheads="1"/>
          </p:cNvSpPr>
          <p:nvPr/>
        </p:nvSpPr>
        <p:spPr bwMode="auto">
          <a:xfrm>
            <a:off x="304800" y="1128713"/>
            <a:ext cx="7848600" cy="1462087"/>
          </a:xfrm>
          <a:prstGeom prst="rect">
            <a:avLst/>
          </a:prstGeom>
          <a:noFill/>
          <a:ln w="9525">
            <a:noFill/>
            <a:miter lim="800000"/>
            <a:headEnd/>
            <a:tailEnd/>
          </a:ln>
        </p:spPr>
        <p:txBody>
          <a:bodyPr/>
          <a:lstStyle/>
          <a:p>
            <a:pPr>
              <a:defRPr/>
            </a:pPr>
            <a:r>
              <a:rPr lang="it-IT" sz="2200" dirty="0" smtClean="0">
                <a:latin typeface="Arial" pitchFamily="34" charset="0"/>
                <a:cs typeface="Arial" pitchFamily="34" charset="0"/>
              </a:rPr>
              <a:t>La </a:t>
            </a:r>
            <a:r>
              <a:rPr lang="it-IT" sz="2200" b="1" dirty="0" smtClean="0">
                <a:latin typeface="Arial" pitchFamily="34" charset="0"/>
                <a:cs typeface="Arial" pitchFamily="34" charset="0"/>
              </a:rPr>
              <a:t>diversità genetica</a:t>
            </a:r>
            <a:r>
              <a:rPr lang="it-IT" sz="2200" dirty="0" smtClean="0">
                <a:latin typeface="Arial" pitchFamily="34" charset="0"/>
                <a:cs typeface="Arial" pitchFamily="34" charset="0"/>
              </a:rPr>
              <a:t> (o </a:t>
            </a:r>
            <a:r>
              <a:rPr lang="it-IT" sz="2200" b="1" dirty="0" smtClean="0">
                <a:latin typeface="Arial" pitchFamily="34" charset="0"/>
                <a:cs typeface="Arial" pitchFamily="34" charset="0"/>
              </a:rPr>
              <a:t>variabilità genetica</a:t>
            </a:r>
            <a:r>
              <a:rPr lang="it-IT" sz="2200" dirty="0" smtClean="0">
                <a:latin typeface="Arial" pitchFamily="34" charset="0"/>
                <a:cs typeface="Arial" pitchFamily="34" charset="0"/>
              </a:rPr>
              <a:t>) è una caratteristica delle popolazioni o di un pool di geni </a:t>
            </a:r>
          </a:p>
          <a:p>
            <a:pPr>
              <a:defRPr/>
            </a:pPr>
            <a:endParaRPr lang="it-IT" sz="2200" dirty="0" smtClean="0">
              <a:latin typeface="Arial" pitchFamily="34" charset="0"/>
              <a:cs typeface="Arial" pitchFamily="34" charset="0"/>
            </a:endParaRPr>
          </a:p>
          <a:p>
            <a:pPr>
              <a:defRPr/>
            </a:pPr>
            <a:r>
              <a:rPr lang="it-IT" sz="2200" dirty="0" smtClean="0">
                <a:latin typeface="Arial" pitchFamily="34" charset="0"/>
                <a:cs typeface="Arial" pitchFamily="34" charset="0"/>
              </a:rPr>
              <a:t>Essa descrive l'esistenza di molte versioni diverse di uno stesso </a:t>
            </a:r>
            <a:r>
              <a:rPr lang="it-IT" sz="2200" dirty="0" smtClean="0">
                <a:latin typeface="Arial" pitchFamily="34" charset="0"/>
                <a:cs typeface="Arial" pitchFamily="34" charset="0"/>
                <a:hlinkClick r:id="rId2" tooltip="Organismo"/>
              </a:rPr>
              <a:t>organismo</a:t>
            </a:r>
            <a:endParaRPr lang="en-US" sz="2200" kern="0" dirty="0">
              <a:solidFill>
                <a:schemeClr val="tx2"/>
              </a:solidFill>
              <a:latin typeface="Arial" pitchFamily="34" charset="0"/>
              <a:ea typeface="+mj-ea"/>
              <a:cs typeface="Arial" pitchFamily="34" charset="0"/>
            </a:endParaRPr>
          </a:p>
          <a:p>
            <a:pPr>
              <a:defRPr/>
            </a:pPr>
            <a:endParaRPr lang="en-US" sz="2200" kern="0" dirty="0">
              <a:solidFill>
                <a:schemeClr val="tx2"/>
              </a:solidFill>
              <a:latin typeface="Arial" pitchFamily="34" charset="0"/>
              <a:ea typeface="+mj-ea"/>
              <a:cs typeface="Arial" pitchFamily="34" charset="0"/>
            </a:endParaRPr>
          </a:p>
          <a:p>
            <a:pPr>
              <a:defRPr/>
            </a:pP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r>
              <a:rPr lang="en-US" sz="2200" kern="0" dirty="0">
                <a:solidFill>
                  <a:schemeClr val="tx2"/>
                </a:solidFill>
                <a:latin typeface="Arial" pitchFamily="34" charset="0"/>
                <a:ea typeface="+mj-ea"/>
                <a:cs typeface="Arial" pitchFamily="34" charset="0"/>
              </a:rPr>
              <a:t/>
            </a:r>
            <a:br>
              <a:rPr lang="en-US" sz="2200" kern="0" dirty="0">
                <a:solidFill>
                  <a:schemeClr val="tx2"/>
                </a:solidFill>
                <a:latin typeface="Arial" pitchFamily="34" charset="0"/>
                <a:ea typeface="+mj-ea"/>
                <a:cs typeface="Arial" pitchFamily="34" charset="0"/>
              </a:rPr>
            </a:br>
            <a:endParaRPr lang="en-US" sz="2200" kern="0" dirty="0">
              <a:solidFill>
                <a:schemeClr val="tx2"/>
              </a:solidFill>
              <a:latin typeface="Arial" pitchFamily="34" charset="0"/>
              <a:ea typeface="+mj-ea"/>
              <a:cs typeface="Arial" pitchFamily="34" charset="0"/>
            </a:endParaRPr>
          </a:p>
        </p:txBody>
      </p:sp>
      <p:sp>
        <p:nvSpPr>
          <p:cNvPr id="8" name="Rectangle 7"/>
          <p:cNvSpPr/>
          <p:nvPr/>
        </p:nvSpPr>
        <p:spPr>
          <a:xfrm>
            <a:off x="381000" y="5004137"/>
            <a:ext cx="7315200" cy="1015663"/>
          </a:xfrm>
          <a:prstGeom prst="rect">
            <a:avLst/>
          </a:prstGeom>
        </p:spPr>
        <p:txBody>
          <a:bodyPr wrap="square">
            <a:spAutoFit/>
          </a:bodyPr>
          <a:lstStyle/>
          <a:p>
            <a:r>
              <a:rPr lang="en-US" sz="2000" dirty="0" smtClean="0">
                <a:latin typeface="Arial" pitchFamily="34" charset="0"/>
                <a:cs typeface="Arial" pitchFamily="34" charset="0"/>
              </a:rPr>
              <a:t>Si </a:t>
            </a:r>
            <a:r>
              <a:rPr lang="en-US" sz="2000" dirty="0" err="1" smtClean="0">
                <a:latin typeface="Arial" pitchFamily="34" charset="0"/>
                <a:cs typeface="Arial" pitchFamily="34" charset="0"/>
              </a:rPr>
              <a:t>stima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che</a:t>
            </a:r>
            <a:r>
              <a:rPr lang="en-US" sz="2000" dirty="0" smtClean="0">
                <a:latin typeface="Arial" pitchFamily="34" charset="0"/>
                <a:cs typeface="Arial" pitchFamily="34" charset="0"/>
              </a:rPr>
              <a:t> vi </a:t>
            </a:r>
            <a:r>
              <a:rPr lang="en-US" sz="2000" dirty="0" err="1" smtClean="0">
                <a:latin typeface="Arial" pitchFamily="34" charset="0"/>
                <a:cs typeface="Arial" pitchFamily="34" charset="0"/>
              </a:rPr>
              <a:t>siano</a:t>
            </a:r>
            <a:r>
              <a:rPr lang="en-US" sz="2000" dirty="0" smtClean="0">
                <a:latin typeface="Arial" pitchFamily="34" charset="0"/>
                <a:cs typeface="Arial" pitchFamily="34" charset="0"/>
              </a:rPr>
              <a:t> 10^9 </a:t>
            </a:r>
            <a:r>
              <a:rPr lang="en-US" sz="2000" dirty="0" err="1" smtClean="0">
                <a:latin typeface="Arial" pitchFamily="34" charset="0"/>
                <a:cs typeface="Arial" pitchFamily="34" charset="0"/>
              </a:rPr>
              <a:t>differenti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geni</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livello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globale</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Solo </a:t>
            </a:r>
            <a:r>
              <a:rPr lang="en-US" sz="2000" dirty="0" err="1" smtClean="0">
                <a:latin typeface="Arial" pitchFamily="34" charset="0"/>
                <a:cs typeface="Arial" pitchFamily="34" charset="0"/>
              </a:rPr>
              <a:t>una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piccola</a:t>
            </a:r>
            <a:r>
              <a:rPr lang="en-US" sz="2000" dirty="0" smtClean="0">
                <a:latin typeface="Arial" pitchFamily="34" charset="0"/>
                <a:cs typeface="Arial" pitchFamily="34" charset="0"/>
              </a:rPr>
              <a:t> parte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questi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geni</a:t>
            </a:r>
            <a:r>
              <a:rPr lang="en-US" sz="2000" dirty="0" smtClean="0">
                <a:latin typeface="Arial" pitchFamily="34" charset="0"/>
                <a:cs typeface="Arial" pitchFamily="34" charset="0"/>
              </a:rPr>
              <a:t> è </a:t>
            </a:r>
            <a:r>
              <a:rPr lang="en-US" sz="2000" dirty="0" err="1" smtClean="0">
                <a:latin typeface="Arial" pitchFamily="34" charset="0"/>
                <a:cs typeface="Arial" pitchFamily="34" charset="0"/>
              </a:rPr>
              <a:t>attualmente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espressa</a:t>
            </a:r>
            <a:r>
              <a:rPr lang="en-US" sz="2000" dirty="0" smtClean="0">
                <a:latin typeface="Arial" pitchFamily="34" charset="0"/>
                <a:cs typeface="Arial" pitchFamily="34" charset="0"/>
              </a:rPr>
              <a:t>! </a:t>
            </a:r>
          </a:p>
        </p:txBody>
      </p:sp>
      <p:sp>
        <p:nvSpPr>
          <p:cNvPr id="9" name="Rectangle 8"/>
          <p:cNvSpPr/>
          <p:nvPr/>
        </p:nvSpPr>
        <p:spPr>
          <a:xfrm>
            <a:off x="533400" y="3576935"/>
            <a:ext cx="7315200" cy="461665"/>
          </a:xfrm>
          <a:prstGeom prst="rect">
            <a:avLst/>
          </a:prstGeom>
        </p:spPr>
        <p:txBody>
          <a:bodyPr wrap="square">
            <a:spAutoFit/>
          </a:bodyPr>
          <a:lstStyle/>
          <a:p>
            <a:pPr algn="ctr"/>
            <a:r>
              <a:rPr lang="en-US" sz="2400" dirty="0" smtClean="0">
                <a:latin typeface="Arial" pitchFamily="34" charset="0"/>
                <a:cs typeface="Arial" pitchFamily="34" charset="0"/>
              </a:rPr>
              <a:t>Il GENE come </a:t>
            </a:r>
            <a:r>
              <a:rPr lang="en-US" sz="2400" dirty="0" err="1" smtClean="0">
                <a:latin typeface="Arial" pitchFamily="34" charset="0"/>
                <a:cs typeface="Arial" pitchFamily="34" charset="0"/>
              </a:rPr>
              <a:t>unità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fondamentale</a:t>
            </a:r>
            <a:endParaRPr lang="en-US" sz="2400"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46" name="Line 5"/>
          <p:cNvSpPr>
            <a:spLocks noChangeShapeType="1"/>
          </p:cNvSpPr>
          <p:nvPr/>
        </p:nvSpPr>
        <p:spPr bwMode="auto">
          <a:xfrm>
            <a:off x="1828800" y="2209800"/>
            <a:ext cx="0" cy="0"/>
          </a:xfrm>
          <a:prstGeom prst="line">
            <a:avLst/>
          </a:prstGeom>
          <a:noFill/>
          <a:ln w="9525">
            <a:solidFill>
              <a:schemeClr val="tx1"/>
            </a:solidFill>
            <a:round/>
            <a:headEnd/>
            <a:tailEnd/>
          </a:ln>
          <a:effectLst/>
        </p:spPr>
        <p:txBody>
          <a:bodyPr/>
          <a:lstStyle/>
          <a:p>
            <a:endParaRPr lang="sv-SE">
              <a:latin typeface="Arial" pitchFamily="34" charset="0"/>
              <a:cs typeface="Arial" pitchFamily="34" charset="0"/>
            </a:endParaRPr>
          </a:p>
        </p:txBody>
      </p:sp>
      <p:sp>
        <p:nvSpPr>
          <p:cNvPr id="47" name="Rectangle 6"/>
          <p:cNvSpPr>
            <a:spLocks noChangeArrowheads="1"/>
          </p:cNvSpPr>
          <p:nvPr/>
        </p:nvSpPr>
        <p:spPr bwMode="auto">
          <a:xfrm>
            <a:off x="1524000" y="1981200"/>
            <a:ext cx="76200" cy="3733800"/>
          </a:xfrm>
          <a:prstGeom prst="rect">
            <a:avLst/>
          </a:prstGeom>
          <a:solidFill>
            <a:srgbClr val="3333FF"/>
          </a:solidFill>
          <a:ln w="9525">
            <a:noFill/>
            <a:miter lim="800000"/>
            <a:headEnd/>
            <a:tailEnd/>
          </a:ln>
          <a:effectLst/>
        </p:spPr>
        <p:txBody>
          <a:bodyPr wrap="none" anchor="ctr"/>
          <a:lstStyle/>
          <a:p>
            <a:endParaRPr lang="sv-SE">
              <a:latin typeface="Arial" pitchFamily="34" charset="0"/>
              <a:cs typeface="Arial" pitchFamily="34" charset="0"/>
            </a:endParaRPr>
          </a:p>
        </p:txBody>
      </p:sp>
      <p:sp>
        <p:nvSpPr>
          <p:cNvPr id="48" name="Rectangle 7"/>
          <p:cNvSpPr>
            <a:spLocks noChangeArrowheads="1"/>
          </p:cNvSpPr>
          <p:nvPr/>
        </p:nvSpPr>
        <p:spPr bwMode="auto">
          <a:xfrm>
            <a:off x="1524000" y="2209800"/>
            <a:ext cx="76200" cy="1295400"/>
          </a:xfrm>
          <a:prstGeom prst="rect">
            <a:avLst/>
          </a:prstGeom>
          <a:solidFill>
            <a:srgbClr val="E286D0"/>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49" name="Text Box 8"/>
          <p:cNvSpPr txBox="1">
            <a:spLocks noChangeArrowheads="1"/>
          </p:cNvSpPr>
          <p:nvPr/>
        </p:nvSpPr>
        <p:spPr bwMode="auto">
          <a:xfrm>
            <a:off x="533400" y="2667000"/>
            <a:ext cx="902811" cy="461665"/>
          </a:xfrm>
          <a:prstGeom prst="rect">
            <a:avLst/>
          </a:prstGeom>
          <a:noFill/>
          <a:ln w="9525">
            <a:noFill/>
            <a:miter lim="800000"/>
            <a:headEnd/>
            <a:tailEnd/>
          </a:ln>
          <a:effectLst/>
        </p:spPr>
        <p:txBody>
          <a:bodyPr wrap="none">
            <a:spAutoFit/>
          </a:bodyPr>
          <a:lstStyle/>
          <a:p>
            <a:r>
              <a:rPr lang="en-US" sz="2400" b="1">
                <a:latin typeface="Arial" pitchFamily="34" charset="0"/>
                <a:cs typeface="Arial" pitchFamily="34" charset="0"/>
              </a:rPr>
              <a:t>gene</a:t>
            </a:r>
          </a:p>
        </p:txBody>
      </p:sp>
      <p:sp>
        <p:nvSpPr>
          <p:cNvPr id="50" name="Line 9"/>
          <p:cNvSpPr>
            <a:spLocks noChangeShapeType="1"/>
          </p:cNvSpPr>
          <p:nvPr/>
        </p:nvSpPr>
        <p:spPr bwMode="auto">
          <a:xfrm>
            <a:off x="1676400" y="3810000"/>
            <a:ext cx="0" cy="0"/>
          </a:xfrm>
          <a:prstGeom prst="line">
            <a:avLst/>
          </a:prstGeom>
          <a:noFill/>
          <a:ln w="9525">
            <a:solidFill>
              <a:schemeClr val="tx1"/>
            </a:solidFill>
            <a:round/>
            <a:headEnd/>
            <a:tailEnd/>
          </a:ln>
          <a:effectLst/>
        </p:spPr>
        <p:txBody>
          <a:bodyPr/>
          <a:lstStyle/>
          <a:p>
            <a:endParaRPr lang="sv-SE">
              <a:latin typeface="Arial" pitchFamily="34" charset="0"/>
              <a:cs typeface="Arial" pitchFamily="34" charset="0"/>
            </a:endParaRPr>
          </a:p>
        </p:txBody>
      </p:sp>
      <p:sp>
        <p:nvSpPr>
          <p:cNvPr id="51" name="Text Box 13"/>
          <p:cNvSpPr txBox="1">
            <a:spLocks noChangeArrowheads="1"/>
          </p:cNvSpPr>
          <p:nvPr/>
        </p:nvSpPr>
        <p:spPr bwMode="auto">
          <a:xfrm>
            <a:off x="2743200" y="2590800"/>
            <a:ext cx="4788490" cy="461665"/>
          </a:xfrm>
          <a:prstGeom prst="rect">
            <a:avLst/>
          </a:prstGeom>
          <a:noFill/>
          <a:ln w="9525">
            <a:noFill/>
            <a:miter lim="800000"/>
            <a:headEnd/>
            <a:tailEnd/>
          </a:ln>
          <a:effectLst/>
        </p:spPr>
        <p:txBody>
          <a:bodyPr wrap="none">
            <a:spAutoFit/>
          </a:bodyPr>
          <a:lstStyle/>
          <a:p>
            <a:r>
              <a:rPr lang="en-US" sz="2400" dirty="0" err="1" smtClean="0">
                <a:latin typeface="Arial" pitchFamily="34" charset="0"/>
                <a:cs typeface="Arial" pitchFamily="34" charset="0"/>
              </a:rPr>
              <a:t>proteina</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US" sz="2400" dirty="0" err="1" smtClean="0">
                <a:latin typeface="Arial" pitchFamily="34" charset="0"/>
                <a:cs typeface="Arial" pitchFamily="34" charset="0"/>
              </a:rPr>
              <a:t>enzimi</a:t>
            </a:r>
            <a:r>
              <a:rPr lang="en-US" sz="2400" dirty="0" smtClean="0">
                <a:latin typeface="Arial" pitchFamily="34" charset="0"/>
                <a:cs typeface="Arial" pitchFamily="34" charset="0"/>
              </a:rPr>
              <a:t>, membrane, </a:t>
            </a:r>
            <a:r>
              <a:rPr lang="en-US" sz="2400" dirty="0">
                <a:latin typeface="Arial" pitchFamily="34" charset="0"/>
                <a:cs typeface="Arial" pitchFamily="34" charset="0"/>
              </a:rPr>
              <a:t>etc.)</a:t>
            </a:r>
          </a:p>
        </p:txBody>
      </p:sp>
      <p:sp>
        <p:nvSpPr>
          <p:cNvPr id="52" name="Text Box 16"/>
          <p:cNvSpPr txBox="1">
            <a:spLocks noChangeArrowheads="1"/>
          </p:cNvSpPr>
          <p:nvPr/>
        </p:nvSpPr>
        <p:spPr bwMode="auto">
          <a:xfrm>
            <a:off x="2971800" y="4724400"/>
            <a:ext cx="4930196" cy="830997"/>
          </a:xfrm>
          <a:prstGeom prst="rect">
            <a:avLst/>
          </a:prstGeom>
          <a:noFill/>
          <a:ln w="9525">
            <a:noFill/>
            <a:miter lim="800000"/>
            <a:headEnd/>
            <a:tailEnd/>
          </a:ln>
          <a:effectLst/>
        </p:spPr>
        <p:txBody>
          <a:bodyPr wrap="none">
            <a:spAutoFit/>
          </a:bodyPr>
          <a:lstStyle/>
          <a:p>
            <a:r>
              <a:rPr lang="en-US" sz="2400" dirty="0">
                <a:latin typeface="Arial" pitchFamily="34" charset="0"/>
                <a:cs typeface="Arial" pitchFamily="34" charset="0"/>
              </a:rPr>
              <a:t>RNA (</a:t>
            </a:r>
            <a:r>
              <a:rPr lang="en-US" sz="2400" dirty="0" err="1" smtClean="0">
                <a:latin typeface="Arial" pitchFamily="34" charset="0"/>
                <a:cs typeface="Arial" pitchFamily="34" charset="0"/>
              </a:rPr>
              <a:t>essenziale</a:t>
            </a:r>
            <a:r>
              <a:rPr lang="en-US" sz="2400" dirty="0" smtClean="0">
                <a:latin typeface="Arial" pitchFamily="34" charset="0"/>
                <a:cs typeface="Arial" pitchFamily="34" charset="0"/>
              </a:rPr>
              <a:t> per la </a:t>
            </a:r>
            <a:r>
              <a:rPr lang="en-US" sz="2400" dirty="0" err="1" smtClean="0">
                <a:latin typeface="Arial" pitchFamily="34" charset="0"/>
                <a:cs typeface="Arial" pitchFamily="34" charset="0"/>
              </a:rPr>
              <a:t>produzione</a:t>
            </a:r>
            <a:endParaRPr lang="en-US" sz="2400" dirty="0">
              <a:latin typeface="Arial" pitchFamily="34" charset="0"/>
              <a:cs typeface="Arial" pitchFamily="34" charset="0"/>
            </a:endParaRPr>
          </a:p>
          <a:p>
            <a:r>
              <a:rPr lang="en-US" sz="2400" dirty="0" err="1" smtClean="0">
                <a:latin typeface="Arial" pitchFamily="34" charset="0"/>
                <a:cs typeface="Arial" pitchFamily="34" charset="0"/>
              </a:rPr>
              <a:t>delle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proteine</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53" name="Rectangle 17"/>
          <p:cNvSpPr>
            <a:spLocks noChangeArrowheads="1"/>
          </p:cNvSpPr>
          <p:nvPr/>
        </p:nvSpPr>
        <p:spPr bwMode="auto">
          <a:xfrm>
            <a:off x="1524000" y="4267200"/>
            <a:ext cx="76200" cy="1219200"/>
          </a:xfrm>
          <a:prstGeom prst="rect">
            <a:avLst/>
          </a:prstGeom>
          <a:solidFill>
            <a:schemeClr val="accent1"/>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54" name="Text Box 18"/>
          <p:cNvSpPr txBox="1">
            <a:spLocks noChangeArrowheads="1"/>
          </p:cNvSpPr>
          <p:nvPr/>
        </p:nvSpPr>
        <p:spPr bwMode="auto">
          <a:xfrm>
            <a:off x="533400" y="4724400"/>
            <a:ext cx="902811" cy="461665"/>
          </a:xfrm>
          <a:prstGeom prst="rect">
            <a:avLst/>
          </a:prstGeom>
          <a:noFill/>
          <a:ln w="9525">
            <a:noFill/>
            <a:miter lim="800000"/>
            <a:headEnd/>
            <a:tailEnd/>
          </a:ln>
          <a:effectLst/>
        </p:spPr>
        <p:txBody>
          <a:bodyPr wrap="none">
            <a:spAutoFit/>
          </a:bodyPr>
          <a:lstStyle/>
          <a:p>
            <a:r>
              <a:rPr lang="en-US" sz="2400" b="1">
                <a:latin typeface="Arial" pitchFamily="34" charset="0"/>
                <a:cs typeface="Arial" pitchFamily="34" charset="0"/>
              </a:rPr>
              <a:t>gene</a:t>
            </a:r>
          </a:p>
        </p:txBody>
      </p:sp>
      <p:sp>
        <p:nvSpPr>
          <p:cNvPr id="55" name="Line 19"/>
          <p:cNvSpPr>
            <a:spLocks noChangeShapeType="1"/>
          </p:cNvSpPr>
          <p:nvPr/>
        </p:nvSpPr>
        <p:spPr bwMode="auto">
          <a:xfrm>
            <a:off x="1676400" y="2819400"/>
            <a:ext cx="1066800" cy="0"/>
          </a:xfrm>
          <a:prstGeom prst="line">
            <a:avLst/>
          </a:prstGeom>
          <a:noFill/>
          <a:ln w="28575">
            <a:solidFill>
              <a:schemeClr val="tx1"/>
            </a:solidFill>
            <a:round/>
            <a:headEnd/>
            <a:tailEnd type="triangle" w="med" len="med"/>
          </a:ln>
          <a:effectLst/>
        </p:spPr>
        <p:txBody>
          <a:bodyPr/>
          <a:lstStyle/>
          <a:p>
            <a:endParaRPr lang="sv-SE">
              <a:latin typeface="Arial" pitchFamily="34" charset="0"/>
              <a:cs typeface="Arial" pitchFamily="34" charset="0"/>
            </a:endParaRPr>
          </a:p>
        </p:txBody>
      </p:sp>
      <p:sp>
        <p:nvSpPr>
          <p:cNvPr id="56" name="Line 20"/>
          <p:cNvSpPr>
            <a:spLocks noChangeShapeType="1"/>
          </p:cNvSpPr>
          <p:nvPr/>
        </p:nvSpPr>
        <p:spPr bwMode="auto">
          <a:xfrm>
            <a:off x="1676400" y="4953000"/>
            <a:ext cx="1295400" cy="0"/>
          </a:xfrm>
          <a:prstGeom prst="line">
            <a:avLst/>
          </a:prstGeom>
          <a:noFill/>
          <a:ln w="28575">
            <a:solidFill>
              <a:schemeClr val="tx1"/>
            </a:solidFill>
            <a:round/>
            <a:headEnd/>
            <a:tailEnd type="triangle" w="med" len="med"/>
          </a:ln>
          <a:effectLst/>
        </p:spPr>
        <p:txBody>
          <a:bodyPr/>
          <a:lstStyle/>
          <a:p>
            <a:endParaRPr lang="sv-SE">
              <a:latin typeface="Arial" pitchFamily="34" charset="0"/>
              <a:cs typeface="Arial" pitchFamily="34" charset="0"/>
            </a:endParaRPr>
          </a:p>
        </p:txBody>
      </p:sp>
      <p:sp>
        <p:nvSpPr>
          <p:cNvPr id="5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Natura della diversità 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16" name="Straight Arrow Connector 15"/>
          <p:cNvCxnSpPr/>
          <p:nvPr/>
        </p:nvCxnSpPr>
        <p:spPr>
          <a:xfrm flipV="1">
            <a:off x="4114800" y="3048000"/>
            <a:ext cx="0" cy="1752600"/>
          </a:xfrm>
          <a:prstGeom prst="straightConnector1">
            <a:avLst/>
          </a:prstGeom>
          <a:noFill/>
          <a:ln w="28575">
            <a:solidFill>
              <a:schemeClr val="tx1"/>
            </a:solidFill>
            <a:round/>
            <a:headEnd/>
            <a:tailEnd type="triangle" w="med" len="med"/>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ChangeArrowheads="1"/>
          </p:cNvSpPr>
          <p:nvPr/>
        </p:nvSpPr>
        <p:spPr bwMode="auto">
          <a:xfrm>
            <a:off x="762000" y="3760113"/>
            <a:ext cx="7543800" cy="76200"/>
          </a:xfrm>
          <a:prstGeom prst="rect">
            <a:avLst/>
          </a:prstGeom>
          <a:solidFill>
            <a:srgbClr val="3333FF"/>
          </a:solidFill>
          <a:ln w="9525">
            <a:solidFill>
              <a:schemeClr val="tx1"/>
            </a:solidFill>
            <a:miter lim="800000"/>
            <a:headEnd/>
            <a:tailEnd/>
          </a:ln>
          <a:effectLst/>
        </p:spPr>
        <p:txBody>
          <a:bodyPr wrap="none" anchor="ctr"/>
          <a:lstStyle/>
          <a:p>
            <a:endParaRPr lang="sv-SE" sz="2200">
              <a:latin typeface="Arial" pitchFamily="34" charset="0"/>
              <a:cs typeface="Arial" pitchFamily="34" charset="0"/>
            </a:endParaRPr>
          </a:p>
        </p:txBody>
      </p:sp>
      <p:sp>
        <p:nvSpPr>
          <p:cNvPr id="6" name="Rectangle 7"/>
          <p:cNvSpPr>
            <a:spLocks noChangeArrowheads="1"/>
          </p:cNvSpPr>
          <p:nvPr/>
        </p:nvSpPr>
        <p:spPr bwMode="auto">
          <a:xfrm>
            <a:off x="1371600" y="3760113"/>
            <a:ext cx="1219200" cy="76200"/>
          </a:xfrm>
          <a:prstGeom prst="rect">
            <a:avLst/>
          </a:prstGeom>
          <a:solidFill>
            <a:srgbClr val="E286D0"/>
          </a:solidFill>
          <a:ln w="9525">
            <a:solidFill>
              <a:schemeClr val="tx1"/>
            </a:solidFill>
            <a:miter lim="800000"/>
            <a:headEnd/>
            <a:tailEnd/>
          </a:ln>
          <a:effectLst/>
        </p:spPr>
        <p:txBody>
          <a:bodyPr wrap="none" anchor="ctr"/>
          <a:lstStyle/>
          <a:p>
            <a:endParaRPr lang="sv-SE" sz="2200">
              <a:latin typeface="Arial" pitchFamily="34" charset="0"/>
              <a:cs typeface="Arial" pitchFamily="34" charset="0"/>
            </a:endParaRPr>
          </a:p>
        </p:txBody>
      </p:sp>
      <p:sp>
        <p:nvSpPr>
          <p:cNvPr id="7" name="Rectangle 8"/>
          <p:cNvSpPr>
            <a:spLocks noChangeArrowheads="1"/>
          </p:cNvSpPr>
          <p:nvPr/>
        </p:nvSpPr>
        <p:spPr bwMode="auto">
          <a:xfrm>
            <a:off x="4191000" y="3760113"/>
            <a:ext cx="457200" cy="76200"/>
          </a:xfrm>
          <a:prstGeom prst="rect">
            <a:avLst/>
          </a:prstGeom>
          <a:solidFill>
            <a:schemeClr val="accent1"/>
          </a:solidFill>
          <a:ln w="9525">
            <a:solidFill>
              <a:schemeClr val="tx1"/>
            </a:solidFill>
            <a:miter lim="800000"/>
            <a:headEnd/>
            <a:tailEnd/>
          </a:ln>
          <a:effectLst/>
        </p:spPr>
        <p:txBody>
          <a:bodyPr wrap="none" anchor="ctr"/>
          <a:lstStyle/>
          <a:p>
            <a:endParaRPr lang="sv-SE" sz="2200">
              <a:latin typeface="Arial" pitchFamily="34" charset="0"/>
              <a:cs typeface="Arial" pitchFamily="34" charset="0"/>
            </a:endParaRPr>
          </a:p>
        </p:txBody>
      </p:sp>
      <p:sp>
        <p:nvSpPr>
          <p:cNvPr id="8" name="Rectangle 10"/>
          <p:cNvSpPr>
            <a:spLocks noChangeArrowheads="1"/>
          </p:cNvSpPr>
          <p:nvPr/>
        </p:nvSpPr>
        <p:spPr bwMode="auto">
          <a:xfrm>
            <a:off x="3276600" y="3760113"/>
            <a:ext cx="304800" cy="76200"/>
          </a:xfrm>
          <a:prstGeom prst="rect">
            <a:avLst/>
          </a:prstGeom>
          <a:solidFill>
            <a:srgbClr val="2CEF1D"/>
          </a:solidFill>
          <a:ln w="9525">
            <a:solidFill>
              <a:schemeClr val="tx1"/>
            </a:solidFill>
            <a:miter lim="800000"/>
            <a:headEnd/>
            <a:tailEnd/>
          </a:ln>
          <a:effectLst/>
        </p:spPr>
        <p:txBody>
          <a:bodyPr wrap="none" anchor="ctr"/>
          <a:lstStyle/>
          <a:p>
            <a:endParaRPr lang="sv-SE" sz="2200">
              <a:latin typeface="Arial" pitchFamily="34" charset="0"/>
              <a:cs typeface="Arial" pitchFamily="34" charset="0"/>
            </a:endParaRPr>
          </a:p>
        </p:txBody>
      </p:sp>
      <p:sp>
        <p:nvSpPr>
          <p:cNvPr id="9" name="Rectangle 11"/>
          <p:cNvSpPr>
            <a:spLocks noChangeArrowheads="1"/>
          </p:cNvSpPr>
          <p:nvPr/>
        </p:nvSpPr>
        <p:spPr bwMode="auto">
          <a:xfrm>
            <a:off x="5715000" y="3760113"/>
            <a:ext cx="990600" cy="76200"/>
          </a:xfrm>
          <a:prstGeom prst="rect">
            <a:avLst/>
          </a:prstGeom>
          <a:solidFill>
            <a:srgbClr val="EDF85E"/>
          </a:solidFill>
          <a:ln w="9525">
            <a:solidFill>
              <a:schemeClr val="tx1"/>
            </a:solidFill>
            <a:miter lim="800000"/>
            <a:headEnd/>
            <a:tailEnd/>
          </a:ln>
          <a:effectLst/>
        </p:spPr>
        <p:txBody>
          <a:bodyPr wrap="none" anchor="ctr"/>
          <a:lstStyle/>
          <a:p>
            <a:endParaRPr lang="sv-SE" sz="2200">
              <a:latin typeface="Arial" pitchFamily="34" charset="0"/>
              <a:cs typeface="Arial" pitchFamily="34" charset="0"/>
            </a:endParaRPr>
          </a:p>
        </p:txBody>
      </p:sp>
      <p:sp>
        <p:nvSpPr>
          <p:cNvPr id="10" name="Line 12"/>
          <p:cNvSpPr>
            <a:spLocks noChangeShapeType="1"/>
          </p:cNvSpPr>
          <p:nvPr/>
        </p:nvSpPr>
        <p:spPr bwMode="auto">
          <a:xfrm>
            <a:off x="838200" y="5360313"/>
            <a:ext cx="7543800" cy="0"/>
          </a:xfrm>
          <a:prstGeom prst="line">
            <a:avLst/>
          </a:prstGeom>
          <a:noFill/>
          <a:ln w="38100">
            <a:solidFill>
              <a:schemeClr val="tx1"/>
            </a:solidFill>
            <a:round/>
            <a:headEnd/>
            <a:tailEnd/>
          </a:ln>
          <a:effectLst/>
        </p:spPr>
        <p:txBody>
          <a:bodyPr/>
          <a:lstStyle/>
          <a:p>
            <a:endParaRPr lang="sv-SE" sz="2200">
              <a:latin typeface="Arial" pitchFamily="34" charset="0"/>
              <a:cs typeface="Arial" pitchFamily="34" charset="0"/>
            </a:endParaRPr>
          </a:p>
        </p:txBody>
      </p:sp>
      <p:sp>
        <p:nvSpPr>
          <p:cNvPr id="11" name="Line 13"/>
          <p:cNvSpPr>
            <a:spLocks noChangeShapeType="1"/>
          </p:cNvSpPr>
          <p:nvPr/>
        </p:nvSpPr>
        <p:spPr bwMode="auto">
          <a:xfrm flipV="1">
            <a:off x="838200" y="5055513"/>
            <a:ext cx="0" cy="304800"/>
          </a:xfrm>
          <a:prstGeom prst="line">
            <a:avLst/>
          </a:prstGeom>
          <a:noFill/>
          <a:ln w="38100">
            <a:solidFill>
              <a:schemeClr val="tx1"/>
            </a:solidFill>
            <a:round/>
            <a:headEnd/>
            <a:tailEnd/>
          </a:ln>
          <a:effectLst/>
        </p:spPr>
        <p:txBody>
          <a:bodyPr/>
          <a:lstStyle/>
          <a:p>
            <a:endParaRPr lang="sv-SE" sz="2200">
              <a:latin typeface="Arial" pitchFamily="34" charset="0"/>
              <a:cs typeface="Arial" pitchFamily="34" charset="0"/>
            </a:endParaRPr>
          </a:p>
        </p:txBody>
      </p:sp>
      <p:sp>
        <p:nvSpPr>
          <p:cNvPr id="12" name="Line 14"/>
          <p:cNvSpPr>
            <a:spLocks noChangeShapeType="1"/>
          </p:cNvSpPr>
          <p:nvPr/>
        </p:nvSpPr>
        <p:spPr bwMode="auto">
          <a:xfrm flipV="1">
            <a:off x="8382000" y="5055513"/>
            <a:ext cx="0" cy="304800"/>
          </a:xfrm>
          <a:prstGeom prst="line">
            <a:avLst/>
          </a:prstGeom>
          <a:noFill/>
          <a:ln w="38100">
            <a:solidFill>
              <a:schemeClr val="tx1"/>
            </a:solidFill>
            <a:round/>
            <a:headEnd/>
            <a:tailEnd/>
          </a:ln>
          <a:effectLst/>
        </p:spPr>
        <p:txBody>
          <a:bodyPr/>
          <a:lstStyle/>
          <a:p>
            <a:endParaRPr lang="sv-SE" sz="2200">
              <a:latin typeface="Arial" pitchFamily="34" charset="0"/>
              <a:cs typeface="Arial" pitchFamily="34" charset="0"/>
            </a:endParaRPr>
          </a:p>
        </p:txBody>
      </p:sp>
      <p:sp>
        <p:nvSpPr>
          <p:cNvPr id="13" name="Text Box 15"/>
          <p:cNvSpPr txBox="1">
            <a:spLocks noChangeArrowheads="1"/>
          </p:cNvSpPr>
          <p:nvPr/>
        </p:nvSpPr>
        <p:spPr bwMode="auto">
          <a:xfrm>
            <a:off x="3581400" y="5588913"/>
            <a:ext cx="1784463" cy="430887"/>
          </a:xfrm>
          <a:prstGeom prst="rect">
            <a:avLst/>
          </a:prstGeom>
          <a:noFill/>
          <a:ln w="9525">
            <a:noFill/>
            <a:miter lim="800000"/>
            <a:headEnd/>
            <a:tailEnd/>
          </a:ln>
          <a:effectLst/>
        </p:spPr>
        <p:txBody>
          <a:bodyPr wrap="none">
            <a:spAutoFit/>
          </a:bodyPr>
          <a:lstStyle/>
          <a:p>
            <a:r>
              <a:rPr lang="en-US" sz="2200" b="1" dirty="0" err="1" smtClean="0">
                <a:latin typeface="Arial" pitchFamily="34" charset="0"/>
                <a:cs typeface="Arial" pitchFamily="34" charset="0"/>
              </a:rPr>
              <a:t>cromosoma</a:t>
            </a:r>
            <a:endParaRPr lang="en-US" sz="2200" b="1" dirty="0">
              <a:latin typeface="Arial" pitchFamily="34" charset="0"/>
              <a:cs typeface="Arial" pitchFamily="34" charset="0"/>
            </a:endParaRPr>
          </a:p>
        </p:txBody>
      </p:sp>
      <p:sp>
        <p:nvSpPr>
          <p:cNvPr id="14" name="Text Box 16"/>
          <p:cNvSpPr txBox="1">
            <a:spLocks noChangeArrowheads="1"/>
          </p:cNvSpPr>
          <p:nvPr/>
        </p:nvSpPr>
        <p:spPr bwMode="auto">
          <a:xfrm>
            <a:off x="1600200" y="4369713"/>
            <a:ext cx="845103" cy="430887"/>
          </a:xfrm>
          <a:prstGeom prst="rect">
            <a:avLst/>
          </a:prstGeom>
          <a:noFill/>
          <a:ln w="9525">
            <a:noFill/>
            <a:miter lim="800000"/>
            <a:headEnd/>
            <a:tailEnd/>
          </a:ln>
          <a:effectLst/>
        </p:spPr>
        <p:txBody>
          <a:bodyPr wrap="none">
            <a:spAutoFit/>
          </a:bodyPr>
          <a:lstStyle/>
          <a:p>
            <a:r>
              <a:rPr lang="en-US" sz="2200" b="1">
                <a:latin typeface="Arial" pitchFamily="34" charset="0"/>
                <a:cs typeface="Arial" pitchFamily="34" charset="0"/>
              </a:rPr>
              <a:t>gene</a:t>
            </a:r>
          </a:p>
        </p:txBody>
      </p:sp>
      <p:sp>
        <p:nvSpPr>
          <p:cNvPr id="15" name="Text Box 17"/>
          <p:cNvSpPr txBox="1">
            <a:spLocks noChangeArrowheads="1"/>
          </p:cNvSpPr>
          <p:nvPr/>
        </p:nvSpPr>
        <p:spPr bwMode="auto">
          <a:xfrm>
            <a:off x="5791200" y="4293513"/>
            <a:ext cx="845103" cy="430887"/>
          </a:xfrm>
          <a:prstGeom prst="rect">
            <a:avLst/>
          </a:prstGeom>
          <a:noFill/>
          <a:ln w="9525">
            <a:noFill/>
            <a:miter lim="800000"/>
            <a:headEnd/>
            <a:tailEnd/>
          </a:ln>
          <a:effectLst/>
        </p:spPr>
        <p:txBody>
          <a:bodyPr wrap="none">
            <a:spAutoFit/>
          </a:bodyPr>
          <a:lstStyle/>
          <a:p>
            <a:r>
              <a:rPr lang="en-US" sz="2200" b="1">
                <a:latin typeface="Arial" pitchFamily="34" charset="0"/>
                <a:cs typeface="Arial" pitchFamily="34" charset="0"/>
              </a:rPr>
              <a:t>gene</a:t>
            </a:r>
          </a:p>
        </p:txBody>
      </p:sp>
      <p:sp>
        <p:nvSpPr>
          <p:cNvPr id="16" name="Text Box 18"/>
          <p:cNvSpPr txBox="1">
            <a:spLocks noChangeArrowheads="1"/>
          </p:cNvSpPr>
          <p:nvPr/>
        </p:nvSpPr>
        <p:spPr bwMode="auto">
          <a:xfrm>
            <a:off x="2667000" y="2540913"/>
            <a:ext cx="845103" cy="430887"/>
          </a:xfrm>
          <a:prstGeom prst="rect">
            <a:avLst/>
          </a:prstGeom>
          <a:noFill/>
          <a:ln w="9525">
            <a:noFill/>
            <a:miter lim="800000"/>
            <a:headEnd/>
            <a:tailEnd/>
          </a:ln>
          <a:effectLst/>
        </p:spPr>
        <p:txBody>
          <a:bodyPr wrap="none">
            <a:spAutoFit/>
          </a:bodyPr>
          <a:lstStyle/>
          <a:p>
            <a:r>
              <a:rPr lang="en-US" sz="2200" b="1" dirty="0">
                <a:latin typeface="Arial" pitchFamily="34" charset="0"/>
                <a:cs typeface="Arial" pitchFamily="34" charset="0"/>
              </a:rPr>
              <a:t>gene</a:t>
            </a:r>
          </a:p>
        </p:txBody>
      </p:sp>
      <p:sp>
        <p:nvSpPr>
          <p:cNvPr id="17" name="Text Box 19"/>
          <p:cNvSpPr txBox="1">
            <a:spLocks noChangeArrowheads="1"/>
          </p:cNvSpPr>
          <p:nvPr/>
        </p:nvSpPr>
        <p:spPr bwMode="auto">
          <a:xfrm>
            <a:off x="4343400" y="2617113"/>
            <a:ext cx="845103" cy="430887"/>
          </a:xfrm>
          <a:prstGeom prst="rect">
            <a:avLst/>
          </a:prstGeom>
          <a:noFill/>
          <a:ln w="9525">
            <a:noFill/>
            <a:miter lim="800000"/>
            <a:headEnd/>
            <a:tailEnd/>
          </a:ln>
          <a:effectLst/>
        </p:spPr>
        <p:txBody>
          <a:bodyPr wrap="none">
            <a:spAutoFit/>
          </a:bodyPr>
          <a:lstStyle/>
          <a:p>
            <a:r>
              <a:rPr lang="en-US" sz="2200" b="1">
                <a:latin typeface="Arial" pitchFamily="34" charset="0"/>
                <a:cs typeface="Arial" pitchFamily="34" charset="0"/>
              </a:rPr>
              <a:t>gene</a:t>
            </a:r>
          </a:p>
        </p:txBody>
      </p:sp>
      <p:sp>
        <p:nvSpPr>
          <p:cNvPr id="18" name="Line 20"/>
          <p:cNvSpPr>
            <a:spLocks noChangeShapeType="1"/>
          </p:cNvSpPr>
          <p:nvPr/>
        </p:nvSpPr>
        <p:spPr bwMode="auto">
          <a:xfrm>
            <a:off x="3124200" y="3150513"/>
            <a:ext cx="304800" cy="5334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sp>
        <p:nvSpPr>
          <p:cNvPr id="19" name="Line 21"/>
          <p:cNvSpPr>
            <a:spLocks noChangeShapeType="1"/>
          </p:cNvSpPr>
          <p:nvPr/>
        </p:nvSpPr>
        <p:spPr bwMode="auto">
          <a:xfrm flipH="1">
            <a:off x="4343400" y="3226713"/>
            <a:ext cx="381000" cy="4572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sp>
        <p:nvSpPr>
          <p:cNvPr id="20" name="Line 22"/>
          <p:cNvSpPr>
            <a:spLocks noChangeShapeType="1"/>
          </p:cNvSpPr>
          <p:nvPr/>
        </p:nvSpPr>
        <p:spPr bwMode="auto">
          <a:xfrm flipV="1">
            <a:off x="1981200" y="3912513"/>
            <a:ext cx="0" cy="4572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sp>
        <p:nvSpPr>
          <p:cNvPr id="21" name="Line 23"/>
          <p:cNvSpPr>
            <a:spLocks noChangeShapeType="1"/>
          </p:cNvSpPr>
          <p:nvPr/>
        </p:nvSpPr>
        <p:spPr bwMode="auto">
          <a:xfrm flipV="1">
            <a:off x="6172200" y="3912513"/>
            <a:ext cx="0" cy="4572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pic>
        <p:nvPicPr>
          <p:cNvPr id="22" name="Picture 25" descr="double helix1"/>
          <p:cNvPicPr>
            <a:picLocks noChangeAspect="1" noChangeArrowheads="1"/>
          </p:cNvPicPr>
          <p:nvPr/>
        </p:nvPicPr>
        <p:blipFill>
          <a:blip r:embed="rId2" cstate="screen"/>
          <a:srcRect/>
          <a:stretch>
            <a:fillRect/>
          </a:stretch>
        </p:blipFill>
        <p:spPr bwMode="auto">
          <a:xfrm rot="2229148">
            <a:off x="7086600" y="1855113"/>
            <a:ext cx="733425" cy="1114425"/>
          </a:xfrm>
          <a:prstGeom prst="rect">
            <a:avLst/>
          </a:prstGeom>
          <a:noFill/>
        </p:spPr>
      </p:pic>
      <p:sp>
        <p:nvSpPr>
          <p:cNvPr id="23" name="Line 26"/>
          <p:cNvSpPr>
            <a:spLocks noChangeShapeType="1"/>
          </p:cNvSpPr>
          <p:nvPr/>
        </p:nvSpPr>
        <p:spPr bwMode="auto">
          <a:xfrm>
            <a:off x="6858000" y="2693313"/>
            <a:ext cx="533400" cy="10668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sp>
        <p:nvSpPr>
          <p:cNvPr id="24" name="Line 27"/>
          <p:cNvSpPr>
            <a:spLocks noChangeShapeType="1"/>
          </p:cNvSpPr>
          <p:nvPr/>
        </p:nvSpPr>
        <p:spPr bwMode="auto">
          <a:xfrm flipH="1">
            <a:off x="7467600" y="2693313"/>
            <a:ext cx="304800" cy="1066800"/>
          </a:xfrm>
          <a:prstGeom prst="line">
            <a:avLst/>
          </a:prstGeom>
          <a:noFill/>
          <a:ln w="28575">
            <a:solidFill>
              <a:schemeClr val="tx1"/>
            </a:solidFill>
            <a:round/>
            <a:headEnd/>
            <a:tailEnd/>
          </a:ln>
          <a:effectLst/>
        </p:spPr>
        <p:txBody>
          <a:bodyPr/>
          <a:lstStyle/>
          <a:p>
            <a:endParaRPr lang="sv-SE" sz="2200">
              <a:latin typeface="Arial" pitchFamily="34" charset="0"/>
              <a:cs typeface="Arial" pitchFamily="34" charset="0"/>
            </a:endParaRPr>
          </a:p>
        </p:txBody>
      </p:sp>
      <p:sp>
        <p:nvSpPr>
          <p:cNvPr id="2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Struttura del cromosoma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6" name="Rectangle 25"/>
          <p:cNvSpPr/>
          <p:nvPr/>
        </p:nvSpPr>
        <p:spPr>
          <a:xfrm>
            <a:off x="457200" y="990600"/>
            <a:ext cx="7315200" cy="707886"/>
          </a:xfrm>
          <a:prstGeom prst="rect">
            <a:avLst/>
          </a:prstGeom>
        </p:spPr>
        <p:txBody>
          <a:bodyPr wrap="square">
            <a:spAutoFit/>
          </a:bodyPr>
          <a:lstStyle/>
          <a:p>
            <a:r>
              <a:rPr lang="it-IT" sz="2000" dirty="0" smtClean="0">
                <a:latin typeface="Arial" pitchFamily="34" charset="0"/>
                <a:cs typeface="Arial" pitchFamily="34" charset="0"/>
              </a:rPr>
              <a:t>Il </a:t>
            </a:r>
            <a:r>
              <a:rPr lang="it-IT" sz="2000" b="1" dirty="0" smtClean="0">
                <a:latin typeface="Arial" pitchFamily="34" charset="0"/>
                <a:cs typeface="Arial" pitchFamily="34" charset="0"/>
              </a:rPr>
              <a:t>cromosoma</a:t>
            </a:r>
            <a:r>
              <a:rPr lang="it-IT" sz="2000" dirty="0" smtClean="0">
                <a:latin typeface="Arial" pitchFamily="34" charset="0"/>
                <a:cs typeface="Arial" pitchFamily="34" charset="0"/>
              </a:rPr>
              <a:t> è l'unità strutturale in cui il </a:t>
            </a:r>
            <a:r>
              <a:rPr lang="it-IT" sz="2000" dirty="0" smtClean="0">
                <a:latin typeface="Arial" pitchFamily="34" charset="0"/>
                <a:cs typeface="Arial" pitchFamily="34" charset="0"/>
                <a:hlinkClick r:id="rId3" tooltip="DNA"/>
              </a:rPr>
              <a:t>DNA</a:t>
            </a:r>
            <a:r>
              <a:rPr lang="it-IT" sz="2000" dirty="0" smtClean="0">
                <a:latin typeface="Arial" pitchFamily="34" charset="0"/>
                <a:cs typeface="Arial" pitchFamily="34" charset="0"/>
              </a:rPr>
              <a:t>, associato con specifiche proteine, si organizza all'interno delle </a:t>
            </a:r>
            <a:r>
              <a:rPr lang="it-IT" sz="2000" u="sng" dirty="0" smtClean="0">
                <a:latin typeface="Arial" pitchFamily="34" charset="0"/>
                <a:cs typeface="Arial" pitchFamily="34" charset="0"/>
                <a:hlinkClick r:id="rId4" tooltip="Cellula"/>
              </a:rPr>
              <a:t>cellule</a:t>
            </a:r>
            <a:endParaRPr lang="sv-SE"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381000" y="1219200"/>
            <a:ext cx="5759910" cy="430887"/>
          </a:xfrm>
          <a:prstGeom prst="rect">
            <a:avLst/>
          </a:prstGeom>
          <a:noFill/>
          <a:ln w="9525">
            <a:noFill/>
            <a:miter lim="800000"/>
            <a:headEnd/>
            <a:tailEnd/>
          </a:ln>
          <a:effectLst/>
        </p:spPr>
        <p:txBody>
          <a:bodyPr wrap="none">
            <a:spAutoFit/>
          </a:bodyPr>
          <a:lstStyle/>
          <a:p>
            <a:r>
              <a:rPr lang="en-US" sz="2200" dirty="0" err="1" smtClean="0">
                <a:latin typeface="Arial" pitchFamily="34" charset="0"/>
                <a:cs typeface="Arial" pitchFamily="34" charset="0"/>
              </a:rPr>
              <a:t>Ogni</a:t>
            </a:r>
            <a:r>
              <a:rPr lang="en-US" sz="2200" dirty="0" smtClean="0">
                <a:latin typeface="Arial" pitchFamily="34" charset="0"/>
                <a:cs typeface="Arial" pitchFamily="34" charset="0"/>
              </a:rPr>
              <a:t> gene </a:t>
            </a:r>
            <a:r>
              <a:rPr lang="en-US" sz="2200" dirty="0" err="1" smtClean="0">
                <a:latin typeface="Arial" pitchFamily="34" charset="0"/>
                <a:cs typeface="Arial" pitchFamily="34" charset="0"/>
              </a:rPr>
              <a:t>può</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avere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più</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una</a:t>
            </a:r>
            <a:r>
              <a:rPr lang="en-US" sz="2200" dirty="0" smtClean="0">
                <a:latin typeface="Arial" pitchFamily="34" charset="0"/>
                <a:cs typeface="Arial" pitchFamily="34" charset="0"/>
              </a:rPr>
              <a:t> forma (</a:t>
            </a:r>
            <a:r>
              <a:rPr lang="en-US" sz="2200" dirty="0" err="1" smtClean="0">
                <a:latin typeface="Arial" pitchFamily="34" charset="0"/>
                <a:cs typeface="Arial" pitchFamily="34" charset="0"/>
              </a:rPr>
              <a:t>alleli</a:t>
            </a:r>
            <a:r>
              <a:rPr lang="en-US" sz="2200" dirty="0" smtClean="0">
                <a:latin typeface="Arial" pitchFamily="34" charset="0"/>
                <a:cs typeface="Arial" pitchFamily="34" charset="0"/>
              </a:rPr>
              <a:t>)</a:t>
            </a:r>
          </a:p>
        </p:txBody>
      </p:sp>
      <p:sp>
        <p:nvSpPr>
          <p:cNvPr id="16" name="Rectangle 6"/>
          <p:cNvSpPr>
            <a:spLocks noChangeArrowheads="1"/>
          </p:cNvSpPr>
          <p:nvPr/>
        </p:nvSpPr>
        <p:spPr bwMode="auto">
          <a:xfrm>
            <a:off x="1295400" y="1905000"/>
            <a:ext cx="76200" cy="32004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7" name="Rectangle 8"/>
          <p:cNvSpPr>
            <a:spLocks noChangeArrowheads="1"/>
          </p:cNvSpPr>
          <p:nvPr/>
        </p:nvSpPr>
        <p:spPr bwMode="auto">
          <a:xfrm>
            <a:off x="2209800" y="1905000"/>
            <a:ext cx="76200" cy="3200400"/>
          </a:xfrm>
          <a:prstGeom prst="rect">
            <a:avLst/>
          </a:prstGeom>
          <a:solidFill>
            <a:srgbClr val="3333FF"/>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18" name="Rectangle 9"/>
          <p:cNvSpPr>
            <a:spLocks noChangeArrowheads="1"/>
          </p:cNvSpPr>
          <p:nvPr/>
        </p:nvSpPr>
        <p:spPr bwMode="auto">
          <a:xfrm>
            <a:off x="1295400" y="2667000"/>
            <a:ext cx="76200" cy="1295400"/>
          </a:xfrm>
          <a:prstGeom prst="rect">
            <a:avLst/>
          </a:prstGeom>
          <a:solidFill>
            <a:schemeClr val="bg1"/>
          </a:solidFill>
          <a:ln w="9525">
            <a:solidFill>
              <a:schemeClr val="tx1"/>
            </a:solidFill>
            <a:miter lim="800000"/>
            <a:headEnd/>
            <a:tailEnd/>
          </a:ln>
          <a:effectLst/>
        </p:spPr>
        <p:txBody>
          <a:bodyPr wrap="none" anchor="ctr"/>
          <a:lstStyle/>
          <a:p>
            <a:pPr algn="ctr"/>
            <a:endParaRPr lang="sv-SE">
              <a:solidFill>
                <a:schemeClr val="bg1"/>
              </a:solidFill>
              <a:latin typeface="Arial" pitchFamily="34" charset="0"/>
              <a:cs typeface="Arial" pitchFamily="34" charset="0"/>
            </a:endParaRPr>
          </a:p>
        </p:txBody>
      </p:sp>
      <p:sp>
        <p:nvSpPr>
          <p:cNvPr id="19" name="Rectangle 10"/>
          <p:cNvSpPr>
            <a:spLocks noChangeArrowheads="1"/>
          </p:cNvSpPr>
          <p:nvPr/>
        </p:nvSpPr>
        <p:spPr bwMode="auto">
          <a:xfrm>
            <a:off x="2209800" y="2667000"/>
            <a:ext cx="76200" cy="1295400"/>
          </a:xfrm>
          <a:prstGeom prst="rect">
            <a:avLst/>
          </a:prstGeom>
          <a:solidFill>
            <a:srgbClr val="EB0F14"/>
          </a:solidFill>
          <a:ln w="9525">
            <a:solidFill>
              <a:schemeClr val="tx1"/>
            </a:solidFill>
            <a:miter lim="800000"/>
            <a:headEnd/>
            <a:tailEnd/>
          </a:ln>
          <a:effectLst/>
        </p:spPr>
        <p:txBody>
          <a:bodyPr wrap="none" anchor="ctr"/>
          <a:lstStyle/>
          <a:p>
            <a:endParaRPr lang="sv-SE">
              <a:latin typeface="Arial" pitchFamily="34" charset="0"/>
              <a:cs typeface="Arial" pitchFamily="34" charset="0"/>
            </a:endParaRPr>
          </a:p>
        </p:txBody>
      </p:sp>
      <p:sp>
        <p:nvSpPr>
          <p:cNvPr id="20" name="Text Box 11"/>
          <p:cNvSpPr txBox="1">
            <a:spLocks noChangeArrowheads="1"/>
          </p:cNvSpPr>
          <p:nvPr/>
        </p:nvSpPr>
        <p:spPr bwMode="auto">
          <a:xfrm>
            <a:off x="4191000" y="2209800"/>
            <a:ext cx="4724400" cy="1015663"/>
          </a:xfrm>
          <a:prstGeom prst="rect">
            <a:avLst/>
          </a:prstGeom>
          <a:noFill/>
          <a:ln w="9525">
            <a:noFill/>
            <a:miter lim="800000"/>
            <a:headEnd/>
            <a:tailEnd/>
          </a:ln>
          <a:effectLst/>
        </p:spPr>
        <p:txBody>
          <a:bodyPr wrap="square">
            <a:spAutoFit/>
          </a:bodyPr>
          <a:lstStyle/>
          <a:p>
            <a:r>
              <a:rPr lang="en-US" sz="2000" dirty="0" smtClean="0">
                <a:latin typeface="Arial" pitchFamily="34" charset="0"/>
                <a:cs typeface="Arial" pitchFamily="34" charset="0"/>
              </a:rPr>
              <a:t>Locus: </a:t>
            </a:r>
            <a:r>
              <a:rPr lang="it-IT" sz="2000" dirty="0" smtClean="0">
                <a:latin typeface="Arial" pitchFamily="34" charset="0"/>
                <a:cs typeface="Arial" pitchFamily="34" charset="0"/>
              </a:rPr>
              <a:t>designa la posizione di un </a:t>
            </a:r>
            <a:r>
              <a:rPr lang="it-IT" sz="2000" dirty="0" smtClean="0">
                <a:latin typeface="Arial" pitchFamily="34" charset="0"/>
                <a:cs typeface="Arial" pitchFamily="34" charset="0"/>
                <a:hlinkClick r:id="rId2" tooltip="Gene"/>
              </a:rPr>
              <a:t>gene</a:t>
            </a:r>
            <a:r>
              <a:rPr lang="it-IT" sz="2000" dirty="0" smtClean="0">
                <a:latin typeface="Arial" pitchFamily="34" charset="0"/>
                <a:cs typeface="Arial" pitchFamily="34" charset="0"/>
              </a:rPr>
              <a:t> o di un'altra sequenza significativa all'interno di un </a:t>
            </a:r>
            <a:r>
              <a:rPr lang="it-IT" sz="2000" dirty="0" smtClean="0">
                <a:latin typeface="Arial" pitchFamily="34" charset="0"/>
                <a:cs typeface="Arial" pitchFamily="34" charset="0"/>
                <a:hlinkClick r:id="rId3" tooltip="Cromosoma"/>
              </a:rPr>
              <a:t>cromosoma</a:t>
            </a:r>
            <a:endParaRPr lang="en-US" sz="2000" dirty="0">
              <a:latin typeface="Arial" pitchFamily="34" charset="0"/>
              <a:cs typeface="Arial" pitchFamily="34" charset="0"/>
            </a:endParaRPr>
          </a:p>
        </p:txBody>
      </p:sp>
      <p:sp>
        <p:nvSpPr>
          <p:cNvPr id="21"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Arial" pitchFamily="34" charset="0"/>
                <a:ea typeface="+mj-ea"/>
                <a:cs typeface="Arial" pitchFamily="34" charset="0"/>
              </a:rPr>
              <a:t>Natura della diversità genetica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Text Box 25"/>
          <p:cNvSpPr txBox="1">
            <a:spLocks noChangeArrowheads="1"/>
          </p:cNvSpPr>
          <p:nvPr/>
        </p:nvSpPr>
        <p:spPr bwMode="auto">
          <a:xfrm>
            <a:off x="4038600" y="6324600"/>
            <a:ext cx="5257800" cy="400110"/>
          </a:xfrm>
          <a:prstGeom prst="rect">
            <a:avLst/>
          </a:prstGeom>
          <a:noFill/>
          <a:ln w="9525">
            <a:noFill/>
            <a:miter lim="800000"/>
            <a:headEnd/>
            <a:tailEnd/>
          </a:ln>
          <a:effectLst/>
        </p:spPr>
        <p:txBody>
          <a:bodyPr wrap="square">
            <a:spAutoFit/>
          </a:bodyPr>
          <a:lstStyle/>
          <a:p>
            <a:pPr algn="ctr"/>
            <a:r>
              <a:rPr lang="en-US" sz="2000" dirty="0" err="1" smtClean="0">
                <a:latin typeface="Arial" pitchFamily="34" charset="0"/>
                <a:cs typeface="Arial" pitchFamily="34" charset="0"/>
              </a:rPr>
              <a:t>Esempio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organismo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diploide</a:t>
            </a:r>
            <a:endParaRPr lang="en-US" sz="2000" dirty="0">
              <a:latin typeface="Arial" pitchFamily="34" charset="0"/>
              <a:cs typeface="Arial" pitchFamily="34" charset="0"/>
            </a:endParaRPr>
          </a:p>
        </p:txBody>
      </p:sp>
      <p:pic>
        <p:nvPicPr>
          <p:cNvPr id="22530" name="Picture 2" descr="http://www.ncl-stiftung.de/englisch/media/bilder/information/disease/chromosomensatz_humamgenetiker.jpg"/>
          <p:cNvPicPr>
            <a:picLocks noChangeAspect="1" noChangeArrowheads="1"/>
          </p:cNvPicPr>
          <p:nvPr/>
        </p:nvPicPr>
        <p:blipFill>
          <a:blip r:embed="rId4" cstate="print"/>
          <a:srcRect/>
          <a:stretch>
            <a:fillRect/>
          </a:stretch>
        </p:blipFill>
        <p:spPr bwMode="auto">
          <a:xfrm>
            <a:off x="5410200" y="3581400"/>
            <a:ext cx="3524250" cy="2511534"/>
          </a:xfrm>
          <a:prstGeom prst="rect">
            <a:avLst/>
          </a:prstGeom>
          <a:noFill/>
        </p:spPr>
      </p:pic>
      <p:sp>
        <p:nvSpPr>
          <p:cNvPr id="13" name="Rounded Rectangle 12"/>
          <p:cNvSpPr/>
          <p:nvPr/>
        </p:nvSpPr>
        <p:spPr>
          <a:xfrm>
            <a:off x="1066800" y="2514600"/>
            <a:ext cx="15240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itchFamily="34" charset="0"/>
              <a:cs typeface="Arial" pitchFamily="34" charset="0"/>
            </a:endParaRPr>
          </a:p>
        </p:txBody>
      </p:sp>
      <p:sp>
        <p:nvSpPr>
          <p:cNvPr id="22" name="Rectangle 21"/>
          <p:cNvSpPr/>
          <p:nvPr/>
        </p:nvSpPr>
        <p:spPr>
          <a:xfrm>
            <a:off x="152400" y="5410200"/>
            <a:ext cx="5257800" cy="769441"/>
          </a:xfrm>
          <a:prstGeom prst="rect">
            <a:avLst/>
          </a:prstGeom>
        </p:spPr>
        <p:txBody>
          <a:bodyPr wrap="square">
            <a:spAutoFit/>
          </a:bodyPr>
          <a:lstStyle/>
          <a:p>
            <a:r>
              <a:rPr lang="it-IT" sz="2200" b="1" dirty="0" smtClean="0">
                <a:solidFill>
                  <a:srgbClr val="0A44FC"/>
                </a:solidFill>
                <a:latin typeface="Arial" pitchFamily="34" charset="0"/>
                <a:cs typeface="Arial" pitchFamily="34" charset="0"/>
              </a:rPr>
              <a:t>Il polimorfismo dei loci è alla base della diversità genetica</a:t>
            </a:r>
            <a:endParaRPr lang="sv-SE" sz="2200" b="1" dirty="0">
              <a:solidFill>
                <a:srgbClr val="0A44FC"/>
              </a:solidFill>
              <a:latin typeface="Arial" pitchFamily="34" charset="0"/>
              <a:cs typeface="Arial" pitchFamily="34" charset="0"/>
            </a:endParaRPr>
          </a:p>
        </p:txBody>
      </p:sp>
      <p:cxnSp>
        <p:nvCxnSpPr>
          <p:cNvPr id="24" name="Straight Arrow Connector 23"/>
          <p:cNvCxnSpPr>
            <a:stCxn id="13" idx="3"/>
          </p:cNvCxnSpPr>
          <p:nvPr/>
        </p:nvCxnSpPr>
        <p:spPr>
          <a:xfrm flipV="1">
            <a:off x="2590800" y="2514600"/>
            <a:ext cx="1600200" cy="800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4191000" y="2209800"/>
            <a:ext cx="46482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696</Words>
  <Application>Microsoft Office PowerPoint</Application>
  <PresentationFormat>On-screen Show (4:3)</PresentationFormat>
  <Paragraphs>131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Concetti di base   </vt:lpstr>
      <vt:lpstr>Slide 2</vt:lpstr>
      <vt:lpstr>Slide 3</vt:lpstr>
      <vt:lpstr>Slide 4</vt:lpstr>
      <vt:lpstr>Diversità genetica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Biodiversitá e servizi ecosistemici  i. Biodiversità: concetti, misura e analisi ii. La distribuzione spaziale della biodiversità e le scale di analisi iii. Determinanti naturali e antropogenici della diversità di piante e animali in ecosistemi agro-forestali iv. Servizi ecosistemici v. Misure di conservazione della biodiversità e di mitigazione degli impatti</dc:title>
  <dc:creator>Lorenzo Marini</dc:creator>
  <cp:lastModifiedBy>Lorenzo Marini</cp:lastModifiedBy>
  <cp:revision>139</cp:revision>
  <dcterms:created xsi:type="dcterms:W3CDTF">2006-08-16T00:00:00Z</dcterms:created>
  <dcterms:modified xsi:type="dcterms:W3CDTF">2013-10-02T11:50:58Z</dcterms:modified>
</cp:coreProperties>
</file>