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86" r:id="rId3"/>
    <p:sldId id="290" r:id="rId4"/>
    <p:sldId id="289" r:id="rId5"/>
    <p:sldId id="294" r:id="rId6"/>
    <p:sldId id="273" r:id="rId7"/>
    <p:sldId id="277" r:id="rId8"/>
    <p:sldId id="276" r:id="rId9"/>
    <p:sldId id="278" r:id="rId10"/>
    <p:sldId id="279" r:id="rId11"/>
    <p:sldId id="272" r:id="rId12"/>
    <p:sldId id="297" r:id="rId13"/>
    <p:sldId id="280" r:id="rId14"/>
    <p:sldId id="298" r:id="rId15"/>
    <p:sldId id="274" r:id="rId16"/>
    <p:sldId id="283" r:id="rId17"/>
    <p:sldId id="281" r:id="rId18"/>
    <p:sldId id="292" r:id="rId19"/>
    <p:sldId id="282" r:id="rId20"/>
    <p:sldId id="296" r:id="rId21"/>
    <p:sldId id="295" r:id="rId22"/>
    <p:sldId id="270"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44FC"/>
    <a:srgbClr val="0332C9"/>
    <a:srgbClr val="02259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1" d="100"/>
          <a:sy n="91" d="100"/>
        </p:scale>
        <p:origin x="-1016" y="-89"/>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7CE98F-EE8C-4181-80C8-4F0DED0D304A}" type="datetimeFigureOut">
              <a:rPr lang="sv-SE" smtClean="0"/>
              <a:pPr/>
              <a:t>2013-10-02</a:t>
            </a:fld>
            <a:endParaRPr lang="sv-S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43D737-A89D-4711-B0AF-1CF397A9AFF8}" type="slidenum">
              <a:rPr lang="sv-SE" smtClean="0"/>
              <a:pPr/>
              <a:t>‹#›</a:t>
            </a:fld>
            <a:endParaRPr lang="sv-S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50C202-F89D-4CF7-9610-366A45E8C4DF}" type="slidenum">
              <a:rPr lang="en-US"/>
              <a:pPr/>
              <a:t>2</a:t>
            </a:fld>
            <a:endParaRPr lang="en-US"/>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sv-S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FBA4F1-5EA4-4505-8CC6-693FC0A9BEAF}" type="slidenum">
              <a:rPr lang="en-US"/>
              <a:pPr/>
              <a:t>3</a:t>
            </a:fld>
            <a:endParaRPr lang="en-US"/>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endParaRPr lang="sv-S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273BE9-EED9-42F6-9ED0-48DCA9316294}" type="slidenum">
              <a:rPr lang="en-US"/>
              <a:pPr/>
              <a:t>4</a:t>
            </a:fld>
            <a:endParaRPr lang="en-US"/>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sv-S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hyperlink" Target="http://it.wikipedia.org/wiki/Ricombinazione_genetica"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it.wikipedia.org/wiki/Polimorfismo_(biologia)" TargetMode="Externa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it.wikipedia.org/wiki/Organismo"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it.wikipedia.org/wiki/DNA"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hyperlink" Target="http://it.wikipedia.org/wiki/Cellula"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it.wikipedia.org/wiki/Cromosoma" TargetMode="External"/><Relationship Id="rId2" Type="http://schemas.openxmlformats.org/officeDocument/2006/relationships/hyperlink" Target="http://it.wikipedia.org/wiki/Gene" TargetMode="External"/><Relationship Id="rId1" Type="http://schemas.openxmlformats.org/officeDocument/2006/relationships/slideLayout" Target="../slideLayouts/slideLayout1.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2547"/>
            <a:ext cx="7772400" cy="2000548"/>
          </a:xfrm>
        </p:spPr>
        <p:txBody>
          <a:bodyPr>
            <a:spAutoFit/>
          </a:bodyPr>
          <a:lstStyle/>
          <a:p>
            <a:r>
              <a:rPr lang="it-IT" sz="4000" dirty="0" smtClean="0">
                <a:latin typeface="Arial" pitchFamily="34" charset="0"/>
                <a:cs typeface="Arial" pitchFamily="34" charset="0"/>
              </a:rPr>
              <a:t>Concetti di base</a:t>
            </a:r>
            <a:r>
              <a:rPr lang="it-CH" sz="4000" dirty="0" smtClean="0">
                <a:latin typeface="Arial" pitchFamily="34" charset="0"/>
                <a:cs typeface="Arial" pitchFamily="34" charset="0"/>
              </a:rPr>
              <a:t/>
            </a:r>
            <a:br>
              <a:rPr lang="it-CH" sz="4000" dirty="0" smtClean="0">
                <a:latin typeface="Arial" pitchFamily="34" charset="0"/>
                <a:cs typeface="Arial" pitchFamily="34" charset="0"/>
              </a:rPr>
            </a:br>
            <a:r>
              <a:rPr lang="it-CH" sz="2800" dirty="0" smtClean="0">
                <a:latin typeface="Arial" pitchFamily="34" charset="0"/>
                <a:cs typeface="Arial" pitchFamily="34" charset="0"/>
              </a:rPr>
              <a:t/>
            </a:r>
            <a:br>
              <a:rPr lang="it-CH" sz="2800" dirty="0" smtClean="0">
                <a:latin typeface="Arial" pitchFamily="34" charset="0"/>
                <a:cs typeface="Arial" pitchFamily="34" charset="0"/>
              </a:rPr>
            </a:br>
            <a:r>
              <a:rPr lang="sv-SE" sz="2800" dirty="0" smtClean="0">
                <a:latin typeface="Arial" pitchFamily="34" charset="0"/>
                <a:cs typeface="Arial" pitchFamily="34" charset="0"/>
              </a:rPr>
              <a:t/>
            </a:r>
            <a:br>
              <a:rPr lang="sv-SE" sz="2800" dirty="0" smtClean="0">
                <a:latin typeface="Arial" pitchFamily="34" charset="0"/>
                <a:cs typeface="Arial" pitchFamily="34" charset="0"/>
              </a:rPr>
            </a:br>
            <a:endParaRPr lang="it-CH"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400" dirty="0" smtClean="0">
                <a:latin typeface="Arial" pitchFamily="34" charset="0"/>
                <a:ea typeface="+mj-ea"/>
                <a:cs typeface="Arial" pitchFamily="34" charset="0"/>
              </a:rPr>
              <a:t>Natura della diversità genetica</a:t>
            </a:r>
            <a:endParaRPr kumimoji="0" lang="it-CH" sz="240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34" name="Rectangle 3"/>
          <p:cNvSpPr>
            <a:spLocks noChangeArrowheads="1"/>
          </p:cNvSpPr>
          <p:nvPr/>
        </p:nvSpPr>
        <p:spPr bwMode="auto">
          <a:xfrm>
            <a:off x="914400" y="1219200"/>
            <a:ext cx="76200" cy="2667000"/>
          </a:xfrm>
          <a:prstGeom prst="rect">
            <a:avLst/>
          </a:prstGeom>
          <a:solidFill>
            <a:srgbClr val="3333FF"/>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35" name="Rectangle 4"/>
          <p:cNvSpPr>
            <a:spLocks noChangeArrowheads="1"/>
          </p:cNvSpPr>
          <p:nvPr/>
        </p:nvSpPr>
        <p:spPr bwMode="auto">
          <a:xfrm>
            <a:off x="1371600" y="1219200"/>
            <a:ext cx="76200" cy="2667000"/>
          </a:xfrm>
          <a:prstGeom prst="rect">
            <a:avLst/>
          </a:prstGeom>
          <a:solidFill>
            <a:srgbClr val="3333FF"/>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36" name="Rectangle 7"/>
          <p:cNvSpPr>
            <a:spLocks noChangeArrowheads="1"/>
          </p:cNvSpPr>
          <p:nvPr/>
        </p:nvSpPr>
        <p:spPr bwMode="auto">
          <a:xfrm>
            <a:off x="6248400" y="1143000"/>
            <a:ext cx="76200" cy="2667000"/>
          </a:xfrm>
          <a:prstGeom prst="rect">
            <a:avLst/>
          </a:prstGeom>
          <a:solidFill>
            <a:srgbClr val="3333FF"/>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37" name="Rectangle 8"/>
          <p:cNvSpPr>
            <a:spLocks noChangeArrowheads="1"/>
          </p:cNvSpPr>
          <p:nvPr/>
        </p:nvSpPr>
        <p:spPr bwMode="auto">
          <a:xfrm>
            <a:off x="6858000" y="1143000"/>
            <a:ext cx="76200" cy="2667000"/>
          </a:xfrm>
          <a:prstGeom prst="rect">
            <a:avLst/>
          </a:prstGeom>
          <a:solidFill>
            <a:srgbClr val="3333FF"/>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38" name="Rectangle 9"/>
          <p:cNvSpPr>
            <a:spLocks noChangeArrowheads="1"/>
          </p:cNvSpPr>
          <p:nvPr/>
        </p:nvSpPr>
        <p:spPr bwMode="auto">
          <a:xfrm>
            <a:off x="2362200" y="1219200"/>
            <a:ext cx="76200" cy="2667000"/>
          </a:xfrm>
          <a:prstGeom prst="rect">
            <a:avLst/>
          </a:prstGeom>
          <a:solidFill>
            <a:srgbClr val="3333FF"/>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39" name="Rectangle 10"/>
          <p:cNvSpPr>
            <a:spLocks noChangeArrowheads="1"/>
          </p:cNvSpPr>
          <p:nvPr/>
        </p:nvSpPr>
        <p:spPr bwMode="auto">
          <a:xfrm>
            <a:off x="2895600" y="1219200"/>
            <a:ext cx="76200" cy="2667000"/>
          </a:xfrm>
          <a:prstGeom prst="rect">
            <a:avLst/>
          </a:prstGeom>
          <a:solidFill>
            <a:srgbClr val="3333FF"/>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40" name="Rectangle 12"/>
          <p:cNvSpPr>
            <a:spLocks noChangeArrowheads="1"/>
          </p:cNvSpPr>
          <p:nvPr/>
        </p:nvSpPr>
        <p:spPr bwMode="auto">
          <a:xfrm>
            <a:off x="914400" y="1828800"/>
            <a:ext cx="76200" cy="1219200"/>
          </a:xfrm>
          <a:prstGeom prst="rect">
            <a:avLst/>
          </a:prstGeom>
          <a:solidFill>
            <a:schemeClr val="bg1"/>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41" name="Rectangle 13"/>
          <p:cNvSpPr>
            <a:spLocks noChangeArrowheads="1"/>
          </p:cNvSpPr>
          <p:nvPr/>
        </p:nvSpPr>
        <p:spPr bwMode="auto">
          <a:xfrm>
            <a:off x="2362200" y="1828800"/>
            <a:ext cx="76200" cy="1219200"/>
          </a:xfrm>
          <a:prstGeom prst="rect">
            <a:avLst/>
          </a:prstGeom>
          <a:solidFill>
            <a:srgbClr val="EB0F14"/>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42" name="Rectangle 16"/>
          <p:cNvSpPr>
            <a:spLocks noChangeArrowheads="1"/>
          </p:cNvSpPr>
          <p:nvPr/>
        </p:nvSpPr>
        <p:spPr bwMode="auto">
          <a:xfrm>
            <a:off x="2895600" y="1828800"/>
            <a:ext cx="76200" cy="1219200"/>
          </a:xfrm>
          <a:prstGeom prst="rect">
            <a:avLst/>
          </a:prstGeom>
          <a:solidFill>
            <a:srgbClr val="EB0F14"/>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43" name="Rectangle 17"/>
          <p:cNvSpPr>
            <a:spLocks noChangeArrowheads="1"/>
          </p:cNvSpPr>
          <p:nvPr/>
        </p:nvSpPr>
        <p:spPr bwMode="auto">
          <a:xfrm>
            <a:off x="6858000" y="1828800"/>
            <a:ext cx="76200" cy="1219200"/>
          </a:xfrm>
          <a:prstGeom prst="rect">
            <a:avLst/>
          </a:prstGeom>
          <a:solidFill>
            <a:srgbClr val="EB0F14"/>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44" name="Rectangle 18"/>
          <p:cNvSpPr>
            <a:spLocks noChangeArrowheads="1"/>
          </p:cNvSpPr>
          <p:nvPr/>
        </p:nvSpPr>
        <p:spPr bwMode="auto">
          <a:xfrm>
            <a:off x="6248400" y="1828800"/>
            <a:ext cx="76200" cy="1219200"/>
          </a:xfrm>
          <a:prstGeom prst="rect">
            <a:avLst/>
          </a:prstGeom>
          <a:solidFill>
            <a:schemeClr val="bg1"/>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45" name="Rectangle 19"/>
          <p:cNvSpPr>
            <a:spLocks noChangeArrowheads="1"/>
          </p:cNvSpPr>
          <p:nvPr/>
        </p:nvSpPr>
        <p:spPr bwMode="auto">
          <a:xfrm>
            <a:off x="1371600" y="1828800"/>
            <a:ext cx="76200" cy="1219200"/>
          </a:xfrm>
          <a:prstGeom prst="rect">
            <a:avLst/>
          </a:prstGeom>
          <a:solidFill>
            <a:schemeClr val="bg1"/>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46" name="Text Box 25"/>
          <p:cNvSpPr txBox="1">
            <a:spLocks noChangeArrowheads="1"/>
          </p:cNvSpPr>
          <p:nvPr/>
        </p:nvSpPr>
        <p:spPr bwMode="auto">
          <a:xfrm>
            <a:off x="381000" y="4038600"/>
            <a:ext cx="4114800" cy="769441"/>
          </a:xfrm>
          <a:prstGeom prst="rect">
            <a:avLst/>
          </a:prstGeom>
          <a:noFill/>
          <a:ln w="9525">
            <a:noFill/>
            <a:miter lim="800000"/>
            <a:headEnd/>
            <a:tailEnd/>
          </a:ln>
          <a:effectLst/>
        </p:spPr>
        <p:txBody>
          <a:bodyPr wrap="square">
            <a:spAutoFit/>
          </a:bodyPr>
          <a:lstStyle/>
          <a:p>
            <a:r>
              <a:rPr lang="en-US" sz="2200" u="sng" dirty="0" err="1" smtClean="0">
                <a:latin typeface="Arial" pitchFamily="34" charset="0"/>
                <a:cs typeface="Arial" pitchFamily="34" charset="0"/>
              </a:rPr>
              <a:t>Omozigosi</a:t>
            </a:r>
            <a:endParaRPr lang="en-US" sz="2200" u="sng" dirty="0">
              <a:latin typeface="Arial" pitchFamily="34" charset="0"/>
              <a:cs typeface="Arial" pitchFamily="34" charset="0"/>
            </a:endParaRPr>
          </a:p>
          <a:p>
            <a:r>
              <a:rPr lang="en-US" sz="2200" dirty="0" smtClean="0">
                <a:latin typeface="Arial" pitchFamily="34" charset="0"/>
                <a:cs typeface="Arial" pitchFamily="34" charset="0"/>
              </a:rPr>
              <a:t>(</a:t>
            </a:r>
            <a:r>
              <a:rPr lang="en-US" sz="2200" dirty="0" err="1" smtClean="0">
                <a:latin typeface="Arial" pitchFamily="34" charset="0"/>
                <a:cs typeface="Arial" pitchFamily="34" charset="0"/>
              </a:rPr>
              <a:t>entrambi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gli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alleli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sono</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uguali</a:t>
            </a:r>
            <a:r>
              <a:rPr lang="en-US" sz="2200" dirty="0" smtClean="0">
                <a:latin typeface="Arial" pitchFamily="34" charset="0"/>
                <a:cs typeface="Arial" pitchFamily="34" charset="0"/>
              </a:rPr>
              <a:t>)</a:t>
            </a:r>
            <a:endParaRPr lang="en-US" sz="2200" dirty="0">
              <a:latin typeface="Arial" pitchFamily="34" charset="0"/>
              <a:cs typeface="Arial" pitchFamily="34" charset="0"/>
            </a:endParaRPr>
          </a:p>
        </p:txBody>
      </p:sp>
      <p:sp>
        <p:nvSpPr>
          <p:cNvPr id="47" name="Text Box 26"/>
          <p:cNvSpPr txBox="1">
            <a:spLocks noChangeArrowheads="1"/>
          </p:cNvSpPr>
          <p:nvPr/>
        </p:nvSpPr>
        <p:spPr bwMode="auto">
          <a:xfrm>
            <a:off x="5257800" y="4038600"/>
            <a:ext cx="3886200" cy="1446550"/>
          </a:xfrm>
          <a:prstGeom prst="rect">
            <a:avLst/>
          </a:prstGeom>
          <a:noFill/>
          <a:ln w="9525">
            <a:noFill/>
            <a:miter lim="800000"/>
            <a:headEnd/>
            <a:tailEnd/>
          </a:ln>
          <a:effectLst/>
        </p:spPr>
        <p:txBody>
          <a:bodyPr wrap="square">
            <a:spAutoFit/>
          </a:bodyPr>
          <a:lstStyle/>
          <a:p>
            <a:r>
              <a:rPr lang="en-US" sz="2200" u="sng" dirty="0" err="1" smtClean="0">
                <a:latin typeface="Arial" pitchFamily="34" charset="0"/>
                <a:cs typeface="Arial" pitchFamily="34" charset="0"/>
              </a:rPr>
              <a:t>Eterozigosi</a:t>
            </a:r>
            <a:endParaRPr lang="en-US" sz="2200" u="sng" dirty="0">
              <a:latin typeface="Arial" pitchFamily="34" charset="0"/>
              <a:cs typeface="Arial" pitchFamily="34" charset="0"/>
            </a:endParaRPr>
          </a:p>
          <a:p>
            <a:r>
              <a:rPr lang="en-US" sz="2200" dirty="0" smtClean="0">
                <a:latin typeface="Arial" pitchFamily="34" charset="0"/>
                <a:cs typeface="Arial" pitchFamily="34" charset="0"/>
              </a:rPr>
              <a:t>(due </a:t>
            </a:r>
            <a:r>
              <a:rPr lang="en-US" sz="2200" dirty="0" err="1" smtClean="0">
                <a:latin typeface="Arial" pitchFamily="34" charset="0"/>
                <a:cs typeface="Arial" pitchFamily="34" charset="0"/>
              </a:rPr>
              <a:t>alleli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diversi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sono</a:t>
            </a:r>
            <a:endParaRPr lang="en-US" sz="2200" dirty="0" smtClean="0">
              <a:latin typeface="Arial" pitchFamily="34" charset="0"/>
              <a:cs typeface="Arial" pitchFamily="34" charset="0"/>
            </a:endParaRPr>
          </a:p>
          <a:p>
            <a:r>
              <a:rPr lang="en-US" sz="2200" dirty="0" err="1" smtClean="0">
                <a:latin typeface="Arial" pitchFamily="34" charset="0"/>
                <a:cs typeface="Arial" pitchFamily="34" charset="0"/>
              </a:rPr>
              <a:t>presenti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nello</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stesso</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individuo</a:t>
            </a:r>
            <a:r>
              <a:rPr lang="en-US" sz="2200" dirty="0" smtClean="0">
                <a:latin typeface="Arial" pitchFamily="34" charset="0"/>
                <a:cs typeface="Arial" pitchFamily="34" charset="0"/>
              </a:rPr>
              <a:t>)</a:t>
            </a:r>
            <a:endParaRPr lang="en-US" sz="2200" dirty="0">
              <a:latin typeface="Arial" pitchFamily="34" charset="0"/>
              <a:cs typeface="Arial" pitchFamily="34" charset="0"/>
            </a:endParaRPr>
          </a:p>
        </p:txBody>
      </p:sp>
      <p:sp>
        <p:nvSpPr>
          <p:cNvPr id="48" name="Text Box 27"/>
          <p:cNvSpPr txBox="1">
            <a:spLocks noChangeArrowheads="1"/>
          </p:cNvSpPr>
          <p:nvPr/>
        </p:nvSpPr>
        <p:spPr bwMode="auto">
          <a:xfrm>
            <a:off x="1660525" y="2255838"/>
            <a:ext cx="356188" cy="461665"/>
          </a:xfrm>
          <a:prstGeom prst="rect">
            <a:avLst/>
          </a:prstGeom>
          <a:noFill/>
          <a:ln w="9525">
            <a:noFill/>
            <a:miter lim="800000"/>
            <a:headEnd/>
            <a:tailEnd/>
          </a:ln>
          <a:effectLst/>
        </p:spPr>
        <p:txBody>
          <a:bodyPr wrap="none">
            <a:spAutoFit/>
          </a:bodyPr>
          <a:lstStyle/>
          <a:p>
            <a:r>
              <a:rPr lang="en-US" sz="2400" dirty="0" smtClean="0">
                <a:latin typeface="Arial" pitchFamily="34" charset="0"/>
                <a:cs typeface="Arial" pitchFamily="34" charset="0"/>
              </a:rPr>
              <a:t>o</a:t>
            </a:r>
            <a:endParaRPr lang="en-US" sz="2400" dirty="0">
              <a:latin typeface="Arial" pitchFamily="34" charset="0"/>
              <a:cs typeface="Arial" pitchFamily="34" charset="0"/>
            </a:endParaRPr>
          </a:p>
        </p:txBody>
      </p:sp>
      <p:sp>
        <p:nvSpPr>
          <p:cNvPr id="49" name="Text Box 28"/>
          <p:cNvSpPr txBox="1">
            <a:spLocks noChangeArrowheads="1"/>
          </p:cNvSpPr>
          <p:nvPr/>
        </p:nvSpPr>
        <p:spPr bwMode="auto">
          <a:xfrm>
            <a:off x="3669573" y="1981200"/>
            <a:ext cx="1923925" cy="707886"/>
          </a:xfrm>
          <a:prstGeom prst="rect">
            <a:avLst/>
          </a:prstGeom>
          <a:noFill/>
          <a:ln w="9525">
            <a:solidFill>
              <a:srgbClr val="3333FF"/>
            </a:solidFill>
            <a:miter lim="800000"/>
            <a:headEnd/>
            <a:tailEnd/>
          </a:ln>
          <a:effectLst/>
        </p:spPr>
        <p:txBody>
          <a:bodyPr wrap="none">
            <a:spAutoFit/>
          </a:bodyPr>
          <a:lstStyle/>
          <a:p>
            <a:pPr algn="ctr"/>
            <a:r>
              <a:rPr lang="en-US" sz="2000" dirty="0" smtClean="0">
                <a:latin typeface="Arial" pitchFamily="34" charset="0"/>
                <a:cs typeface="Arial" pitchFamily="34" charset="0"/>
              </a:rPr>
              <a:t>Gene</a:t>
            </a:r>
          </a:p>
          <a:p>
            <a:pPr algn="ctr"/>
            <a:r>
              <a:rPr lang="en-US" sz="2000" dirty="0" err="1" smtClean="0">
                <a:latin typeface="Arial" pitchFamily="34" charset="0"/>
                <a:cs typeface="Arial" pitchFamily="34" charset="0"/>
              </a:rPr>
              <a:t>Colore</a:t>
            </a:r>
            <a:r>
              <a:rPr lang="en-US" sz="2000" dirty="0" smtClean="0">
                <a:latin typeface="Arial" pitchFamily="34" charset="0"/>
                <a:cs typeface="Arial" pitchFamily="34" charset="0"/>
              </a:rPr>
              <a:t> del </a:t>
            </a:r>
            <a:r>
              <a:rPr lang="en-US" sz="2000" dirty="0" err="1" smtClean="0">
                <a:latin typeface="Arial" pitchFamily="34" charset="0"/>
                <a:cs typeface="Arial" pitchFamily="34" charset="0"/>
              </a:rPr>
              <a:t>fiore</a:t>
            </a:r>
            <a:endParaRPr lang="en-US" sz="2000"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400" dirty="0" smtClean="0">
                <a:latin typeface="Arial" pitchFamily="34" charset="0"/>
                <a:ea typeface="+mj-ea"/>
                <a:cs typeface="Arial" pitchFamily="34" charset="0"/>
              </a:rPr>
              <a:t>Natura della diversità genetica</a:t>
            </a:r>
            <a:endParaRPr kumimoji="0" lang="it-CH" sz="240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13" name="Rectangle 5"/>
          <p:cNvSpPr>
            <a:spLocks noChangeArrowheads="1"/>
          </p:cNvSpPr>
          <p:nvPr/>
        </p:nvSpPr>
        <p:spPr bwMode="auto">
          <a:xfrm>
            <a:off x="914400" y="1447800"/>
            <a:ext cx="76200" cy="2667000"/>
          </a:xfrm>
          <a:prstGeom prst="rect">
            <a:avLst/>
          </a:prstGeom>
          <a:solidFill>
            <a:srgbClr val="3333FF"/>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14" name="Rectangle 6"/>
          <p:cNvSpPr>
            <a:spLocks noChangeArrowheads="1"/>
          </p:cNvSpPr>
          <p:nvPr/>
        </p:nvSpPr>
        <p:spPr bwMode="auto">
          <a:xfrm>
            <a:off x="1371600" y="1447800"/>
            <a:ext cx="76200" cy="2667000"/>
          </a:xfrm>
          <a:prstGeom prst="rect">
            <a:avLst/>
          </a:prstGeom>
          <a:solidFill>
            <a:srgbClr val="3333FF"/>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15" name="Rectangle 7"/>
          <p:cNvSpPr>
            <a:spLocks noChangeArrowheads="1"/>
          </p:cNvSpPr>
          <p:nvPr/>
        </p:nvSpPr>
        <p:spPr bwMode="auto">
          <a:xfrm>
            <a:off x="4267200" y="1447800"/>
            <a:ext cx="76200" cy="2667000"/>
          </a:xfrm>
          <a:prstGeom prst="rect">
            <a:avLst/>
          </a:prstGeom>
          <a:solidFill>
            <a:srgbClr val="3333FF"/>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16" name="Rectangle 8"/>
          <p:cNvSpPr>
            <a:spLocks noChangeArrowheads="1"/>
          </p:cNvSpPr>
          <p:nvPr/>
        </p:nvSpPr>
        <p:spPr bwMode="auto">
          <a:xfrm>
            <a:off x="4724400" y="1447800"/>
            <a:ext cx="76200" cy="2667000"/>
          </a:xfrm>
          <a:prstGeom prst="rect">
            <a:avLst/>
          </a:prstGeom>
          <a:solidFill>
            <a:srgbClr val="3333FF"/>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17" name="Rectangle 9"/>
          <p:cNvSpPr>
            <a:spLocks noChangeArrowheads="1"/>
          </p:cNvSpPr>
          <p:nvPr/>
        </p:nvSpPr>
        <p:spPr bwMode="auto">
          <a:xfrm>
            <a:off x="7620000" y="1447800"/>
            <a:ext cx="76200" cy="2667000"/>
          </a:xfrm>
          <a:prstGeom prst="rect">
            <a:avLst/>
          </a:prstGeom>
          <a:solidFill>
            <a:srgbClr val="3333FF"/>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18" name="Rectangle 10"/>
          <p:cNvSpPr>
            <a:spLocks noChangeArrowheads="1"/>
          </p:cNvSpPr>
          <p:nvPr/>
        </p:nvSpPr>
        <p:spPr bwMode="auto">
          <a:xfrm>
            <a:off x="8077200" y="1447800"/>
            <a:ext cx="76200" cy="2667000"/>
          </a:xfrm>
          <a:prstGeom prst="rect">
            <a:avLst/>
          </a:prstGeom>
          <a:solidFill>
            <a:srgbClr val="3333FF"/>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19" name="Rectangle 11"/>
          <p:cNvSpPr>
            <a:spLocks noChangeArrowheads="1"/>
          </p:cNvSpPr>
          <p:nvPr/>
        </p:nvSpPr>
        <p:spPr bwMode="auto">
          <a:xfrm>
            <a:off x="2590800" y="1447800"/>
            <a:ext cx="76200" cy="2667000"/>
          </a:xfrm>
          <a:prstGeom prst="rect">
            <a:avLst/>
          </a:prstGeom>
          <a:solidFill>
            <a:srgbClr val="3333FF"/>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20" name="Rectangle 12"/>
          <p:cNvSpPr>
            <a:spLocks noChangeArrowheads="1"/>
          </p:cNvSpPr>
          <p:nvPr/>
        </p:nvSpPr>
        <p:spPr bwMode="auto">
          <a:xfrm>
            <a:off x="3048000" y="1447800"/>
            <a:ext cx="76200" cy="2667000"/>
          </a:xfrm>
          <a:prstGeom prst="rect">
            <a:avLst/>
          </a:prstGeom>
          <a:solidFill>
            <a:srgbClr val="3333FF"/>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21" name="Rectangle 14"/>
          <p:cNvSpPr>
            <a:spLocks noChangeArrowheads="1"/>
          </p:cNvSpPr>
          <p:nvPr/>
        </p:nvSpPr>
        <p:spPr bwMode="auto">
          <a:xfrm>
            <a:off x="914400" y="2057400"/>
            <a:ext cx="76200" cy="1219200"/>
          </a:xfrm>
          <a:prstGeom prst="rect">
            <a:avLst/>
          </a:prstGeom>
          <a:solidFill>
            <a:schemeClr val="bg1"/>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22" name="Rectangle 15"/>
          <p:cNvSpPr>
            <a:spLocks noChangeArrowheads="1"/>
          </p:cNvSpPr>
          <p:nvPr/>
        </p:nvSpPr>
        <p:spPr bwMode="auto">
          <a:xfrm>
            <a:off x="2590800" y="2133600"/>
            <a:ext cx="76200" cy="1219200"/>
          </a:xfrm>
          <a:prstGeom prst="rect">
            <a:avLst/>
          </a:prstGeom>
          <a:solidFill>
            <a:schemeClr val="bg1"/>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23" name="Rectangle 16"/>
          <p:cNvSpPr>
            <a:spLocks noChangeArrowheads="1"/>
          </p:cNvSpPr>
          <p:nvPr/>
        </p:nvSpPr>
        <p:spPr bwMode="auto">
          <a:xfrm>
            <a:off x="4724400" y="2133600"/>
            <a:ext cx="76200" cy="1219200"/>
          </a:xfrm>
          <a:prstGeom prst="rect">
            <a:avLst/>
          </a:prstGeom>
          <a:solidFill>
            <a:srgbClr val="EB0F14"/>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24" name="Rectangle 17"/>
          <p:cNvSpPr>
            <a:spLocks noChangeArrowheads="1"/>
          </p:cNvSpPr>
          <p:nvPr/>
        </p:nvSpPr>
        <p:spPr bwMode="auto">
          <a:xfrm>
            <a:off x="4267200" y="2133600"/>
            <a:ext cx="76200" cy="1219200"/>
          </a:xfrm>
          <a:prstGeom prst="rect">
            <a:avLst/>
          </a:prstGeom>
          <a:solidFill>
            <a:schemeClr val="bg1"/>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25" name="Rectangle 18"/>
          <p:cNvSpPr>
            <a:spLocks noChangeArrowheads="1"/>
          </p:cNvSpPr>
          <p:nvPr/>
        </p:nvSpPr>
        <p:spPr bwMode="auto">
          <a:xfrm>
            <a:off x="3048000" y="2133600"/>
            <a:ext cx="76200" cy="1219200"/>
          </a:xfrm>
          <a:prstGeom prst="rect">
            <a:avLst/>
          </a:prstGeom>
          <a:solidFill>
            <a:srgbClr val="EB0F14"/>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26" name="Rectangle 19"/>
          <p:cNvSpPr>
            <a:spLocks noChangeArrowheads="1"/>
          </p:cNvSpPr>
          <p:nvPr/>
        </p:nvSpPr>
        <p:spPr bwMode="auto">
          <a:xfrm>
            <a:off x="8077200" y="2133600"/>
            <a:ext cx="76200" cy="1219200"/>
          </a:xfrm>
          <a:prstGeom prst="rect">
            <a:avLst/>
          </a:prstGeom>
          <a:solidFill>
            <a:srgbClr val="FFFF00"/>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27" name="Rectangle 20"/>
          <p:cNvSpPr>
            <a:spLocks noChangeArrowheads="1"/>
          </p:cNvSpPr>
          <p:nvPr/>
        </p:nvSpPr>
        <p:spPr bwMode="auto">
          <a:xfrm>
            <a:off x="7620000" y="2133600"/>
            <a:ext cx="76200" cy="1219200"/>
          </a:xfrm>
          <a:prstGeom prst="rect">
            <a:avLst/>
          </a:prstGeom>
          <a:solidFill>
            <a:srgbClr val="FFFF00"/>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28" name="Rectangle 23"/>
          <p:cNvSpPr>
            <a:spLocks noChangeArrowheads="1"/>
          </p:cNvSpPr>
          <p:nvPr/>
        </p:nvSpPr>
        <p:spPr bwMode="auto">
          <a:xfrm>
            <a:off x="1371600" y="2057400"/>
            <a:ext cx="76200" cy="1219200"/>
          </a:xfrm>
          <a:prstGeom prst="rect">
            <a:avLst/>
          </a:prstGeom>
          <a:solidFill>
            <a:schemeClr val="bg1"/>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30" name="Text Box 25"/>
          <p:cNvSpPr txBox="1">
            <a:spLocks noChangeArrowheads="1"/>
          </p:cNvSpPr>
          <p:nvPr/>
        </p:nvSpPr>
        <p:spPr bwMode="auto">
          <a:xfrm>
            <a:off x="3352800" y="6096000"/>
            <a:ext cx="2274982" cy="461665"/>
          </a:xfrm>
          <a:prstGeom prst="rect">
            <a:avLst/>
          </a:prstGeom>
          <a:noFill/>
          <a:ln w="9525">
            <a:noFill/>
            <a:miter lim="800000"/>
            <a:headEnd/>
            <a:tailEnd/>
          </a:ln>
          <a:effectLst/>
        </p:spPr>
        <p:txBody>
          <a:bodyPr wrap="none">
            <a:spAutoFit/>
          </a:bodyPr>
          <a:lstStyle/>
          <a:p>
            <a:r>
              <a:rPr lang="en-US" sz="2400" dirty="0" err="1" smtClean="0">
                <a:latin typeface="Arial" pitchFamily="34" charset="0"/>
                <a:cs typeface="Arial" pitchFamily="34" charset="0"/>
              </a:rPr>
              <a:t>Colore</a:t>
            </a:r>
            <a:r>
              <a:rPr lang="en-US" sz="2400" dirty="0" smtClean="0">
                <a:latin typeface="Arial" pitchFamily="34" charset="0"/>
                <a:cs typeface="Arial" pitchFamily="34" charset="0"/>
              </a:rPr>
              <a:t> del </a:t>
            </a:r>
            <a:r>
              <a:rPr lang="en-US" sz="2400" dirty="0" err="1" smtClean="0">
                <a:latin typeface="Arial" pitchFamily="34" charset="0"/>
                <a:cs typeface="Arial" pitchFamily="34" charset="0"/>
              </a:rPr>
              <a:t>fiore</a:t>
            </a:r>
            <a:endParaRPr lang="en-US" sz="2400" dirty="0">
              <a:latin typeface="Arial" pitchFamily="34" charset="0"/>
              <a:cs typeface="Arial" pitchFamily="34" charset="0"/>
            </a:endParaRPr>
          </a:p>
        </p:txBody>
      </p:sp>
      <p:sp>
        <p:nvSpPr>
          <p:cNvPr id="36" name="Rectangle 7"/>
          <p:cNvSpPr>
            <a:spLocks noChangeArrowheads="1"/>
          </p:cNvSpPr>
          <p:nvPr/>
        </p:nvSpPr>
        <p:spPr bwMode="auto">
          <a:xfrm>
            <a:off x="5943600" y="1447800"/>
            <a:ext cx="76200" cy="2667000"/>
          </a:xfrm>
          <a:prstGeom prst="rect">
            <a:avLst/>
          </a:prstGeom>
          <a:solidFill>
            <a:srgbClr val="3333FF"/>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37" name="Rectangle 8"/>
          <p:cNvSpPr>
            <a:spLocks noChangeArrowheads="1"/>
          </p:cNvSpPr>
          <p:nvPr/>
        </p:nvSpPr>
        <p:spPr bwMode="auto">
          <a:xfrm>
            <a:off x="6400800" y="1447800"/>
            <a:ext cx="76200" cy="2667000"/>
          </a:xfrm>
          <a:prstGeom prst="rect">
            <a:avLst/>
          </a:prstGeom>
          <a:solidFill>
            <a:srgbClr val="3333FF"/>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38" name="Rectangle 16"/>
          <p:cNvSpPr>
            <a:spLocks noChangeArrowheads="1"/>
          </p:cNvSpPr>
          <p:nvPr/>
        </p:nvSpPr>
        <p:spPr bwMode="auto">
          <a:xfrm>
            <a:off x="6400800" y="2133600"/>
            <a:ext cx="76200" cy="1219200"/>
          </a:xfrm>
          <a:prstGeom prst="rect">
            <a:avLst/>
          </a:prstGeom>
          <a:solidFill>
            <a:srgbClr val="EB0F14"/>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39" name="Rectangle 17"/>
          <p:cNvSpPr>
            <a:spLocks noChangeArrowheads="1"/>
          </p:cNvSpPr>
          <p:nvPr/>
        </p:nvSpPr>
        <p:spPr bwMode="auto">
          <a:xfrm>
            <a:off x="5943600" y="2133600"/>
            <a:ext cx="76200" cy="1219200"/>
          </a:xfrm>
          <a:prstGeom prst="rect">
            <a:avLst/>
          </a:prstGeom>
          <a:solidFill>
            <a:srgbClr val="FF0000"/>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pic>
        <p:nvPicPr>
          <p:cNvPr id="21507" name="Picture 3"/>
          <p:cNvPicPr>
            <a:picLocks noChangeAspect="1" noChangeArrowheads="1"/>
          </p:cNvPicPr>
          <p:nvPr/>
        </p:nvPicPr>
        <p:blipFill>
          <a:blip r:embed="rId2" cstate="print"/>
          <a:srcRect/>
          <a:stretch>
            <a:fillRect/>
          </a:stretch>
        </p:blipFill>
        <p:spPr bwMode="auto">
          <a:xfrm>
            <a:off x="838199" y="4351934"/>
            <a:ext cx="7467601" cy="1660795"/>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400" dirty="0" smtClean="0">
                <a:latin typeface="Arial" pitchFamily="34" charset="0"/>
                <a:ea typeface="+mj-ea"/>
                <a:cs typeface="Arial" pitchFamily="34" charset="0"/>
              </a:rPr>
              <a:t>Origine della diversità </a:t>
            </a:r>
            <a:r>
              <a:rPr lang="it-IT" sz="2400" dirty="0" smtClean="0">
                <a:latin typeface="Arial" pitchFamily="34" charset="0"/>
                <a:ea typeface="+mj-ea"/>
                <a:cs typeface="Arial" pitchFamily="34" charset="0"/>
              </a:rPr>
              <a:t>genetica</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8" name="Rectangle 7"/>
          <p:cNvSpPr/>
          <p:nvPr/>
        </p:nvSpPr>
        <p:spPr>
          <a:xfrm>
            <a:off x="304800" y="1066800"/>
            <a:ext cx="8915400" cy="2862322"/>
          </a:xfrm>
          <a:prstGeom prst="rect">
            <a:avLst/>
          </a:prstGeom>
        </p:spPr>
        <p:txBody>
          <a:bodyPr wrap="square">
            <a:spAutoFit/>
          </a:bodyPr>
          <a:lstStyle/>
          <a:p>
            <a:r>
              <a:rPr lang="it-IT" sz="2000" dirty="0" smtClean="0">
                <a:latin typeface="Arial" pitchFamily="34" charset="0"/>
                <a:cs typeface="Arial" pitchFamily="34" charset="0"/>
              </a:rPr>
              <a:t>La varietà genetica è dovuta principalmente </a:t>
            </a:r>
            <a:r>
              <a:rPr lang="it-IT" sz="2000" dirty="0" smtClean="0">
                <a:latin typeface="Arial" pitchFamily="34" charset="0"/>
                <a:cs typeface="Arial" pitchFamily="34" charset="0"/>
              </a:rPr>
              <a:t>a 4 processi:</a:t>
            </a:r>
          </a:p>
          <a:p>
            <a:endParaRPr lang="it-IT" sz="2000" dirty="0" smtClean="0">
              <a:latin typeface="Arial" pitchFamily="34" charset="0"/>
              <a:cs typeface="Arial" pitchFamily="34" charset="0"/>
            </a:endParaRPr>
          </a:p>
          <a:p>
            <a:pPr marL="457200" indent="-457200"/>
            <a:r>
              <a:rPr lang="it-IT" sz="2000" dirty="0" smtClean="0">
                <a:latin typeface="Arial" pitchFamily="34" charset="0"/>
                <a:cs typeface="Arial" pitchFamily="34" charset="0"/>
              </a:rPr>
              <a:t>1) </a:t>
            </a:r>
            <a:r>
              <a:rPr lang="it-IT" sz="2000" dirty="0" smtClean="0">
                <a:latin typeface="Arial" pitchFamily="34" charset="0"/>
                <a:cs typeface="Arial" pitchFamily="34" charset="0"/>
                <a:hlinkClick r:id="rId2" tooltip="Ricombinazione genetica"/>
              </a:rPr>
              <a:t>Mutazioni</a:t>
            </a:r>
            <a:endParaRPr lang="it-IT" sz="2000" dirty="0" smtClean="0">
              <a:latin typeface="Arial" pitchFamily="34" charset="0"/>
              <a:cs typeface="Arial" pitchFamily="34" charset="0"/>
              <a:hlinkClick r:id="rId2" tooltip="Ricombinazione genetica"/>
            </a:endParaRPr>
          </a:p>
          <a:p>
            <a:pPr marL="457200" indent="-457200">
              <a:buAutoNum type="arabicParenR"/>
            </a:pPr>
            <a:endParaRPr lang="it-IT" sz="2000" dirty="0" smtClean="0">
              <a:latin typeface="Arial" pitchFamily="34" charset="0"/>
              <a:cs typeface="Arial" pitchFamily="34" charset="0"/>
            </a:endParaRPr>
          </a:p>
          <a:p>
            <a:r>
              <a:rPr lang="it-IT" sz="2000" dirty="0" smtClean="0">
                <a:latin typeface="Arial" pitchFamily="34" charset="0"/>
                <a:cs typeface="Arial" pitchFamily="34" charset="0"/>
              </a:rPr>
              <a:t>2) </a:t>
            </a:r>
            <a:r>
              <a:rPr lang="it-IT" sz="2000" dirty="0" smtClean="0">
                <a:latin typeface="Arial" pitchFamily="34" charset="0"/>
                <a:cs typeface="Arial" pitchFamily="34" charset="0"/>
                <a:hlinkClick r:id="rId2" tooltip="Ricombinazione genetica"/>
              </a:rPr>
              <a:t>Deriva </a:t>
            </a:r>
            <a:r>
              <a:rPr lang="it-IT" sz="2000" dirty="0" smtClean="0">
                <a:latin typeface="Arial" pitchFamily="34" charset="0"/>
                <a:cs typeface="Arial" pitchFamily="34" charset="0"/>
                <a:hlinkClick r:id="rId2" tooltip="Ricombinazione genetica"/>
              </a:rPr>
              <a:t>genetica</a:t>
            </a:r>
            <a:endParaRPr lang="it-IT" sz="2000" dirty="0" smtClean="0">
              <a:latin typeface="Arial" pitchFamily="34" charset="0"/>
              <a:cs typeface="Arial" pitchFamily="34" charset="0"/>
            </a:endParaRPr>
          </a:p>
          <a:p>
            <a:endParaRPr lang="it-IT" sz="2000" dirty="0" smtClean="0">
              <a:latin typeface="Arial" pitchFamily="34" charset="0"/>
              <a:cs typeface="Arial" pitchFamily="34" charset="0"/>
            </a:endParaRPr>
          </a:p>
          <a:p>
            <a:r>
              <a:rPr lang="it-IT" sz="2000" dirty="0" smtClean="0">
                <a:latin typeface="Arial" pitchFamily="34" charset="0"/>
                <a:cs typeface="Arial" pitchFamily="34" charset="0"/>
              </a:rPr>
              <a:t>3) Processi </a:t>
            </a:r>
            <a:r>
              <a:rPr lang="it-IT" sz="2000" dirty="0" smtClean="0">
                <a:latin typeface="Arial" pitchFamily="34" charset="0"/>
                <a:cs typeface="Arial" pitchFamily="34" charset="0"/>
              </a:rPr>
              <a:t>di </a:t>
            </a:r>
            <a:r>
              <a:rPr lang="it-IT" sz="2000" dirty="0" smtClean="0">
                <a:latin typeface="Arial" pitchFamily="34" charset="0"/>
                <a:cs typeface="Arial" pitchFamily="34" charset="0"/>
                <a:hlinkClick r:id="rId2" tooltip="Ricombinazione genetica"/>
              </a:rPr>
              <a:t>ricombinazione </a:t>
            </a:r>
            <a:r>
              <a:rPr lang="it-IT" sz="2000" dirty="0" smtClean="0">
                <a:latin typeface="Arial" pitchFamily="34" charset="0"/>
                <a:cs typeface="Arial" pitchFamily="34" charset="0"/>
                <a:hlinkClick r:id="rId2" tooltip="Ricombinazione genetica"/>
              </a:rPr>
              <a:t>genetica</a:t>
            </a:r>
            <a:endParaRPr lang="it-IT" sz="2000" dirty="0" smtClean="0">
              <a:latin typeface="Arial" pitchFamily="34" charset="0"/>
              <a:cs typeface="Arial" pitchFamily="34" charset="0"/>
            </a:endParaRPr>
          </a:p>
          <a:p>
            <a:endParaRPr lang="it-IT" sz="2000" dirty="0" smtClean="0">
              <a:latin typeface="Arial" pitchFamily="34" charset="0"/>
              <a:cs typeface="Arial" pitchFamily="34" charset="0"/>
            </a:endParaRPr>
          </a:p>
          <a:p>
            <a:r>
              <a:rPr lang="it-IT" sz="2000" dirty="0" smtClean="0">
                <a:latin typeface="Arial" pitchFamily="34" charset="0"/>
                <a:cs typeface="Arial" pitchFamily="34" charset="0"/>
              </a:rPr>
              <a:t>4) </a:t>
            </a:r>
            <a:r>
              <a:rPr lang="it-IT" sz="2000" dirty="0" smtClean="0">
                <a:latin typeface="Arial" pitchFamily="34" charset="0"/>
                <a:cs typeface="Arial" pitchFamily="34" charset="0"/>
                <a:hlinkClick r:id="rId2" tooltip="Ricombinazione genetica"/>
              </a:rPr>
              <a:t>Flussi </a:t>
            </a:r>
            <a:r>
              <a:rPr lang="it-IT" sz="2000" dirty="0" smtClean="0">
                <a:latin typeface="Arial" pitchFamily="34" charset="0"/>
                <a:cs typeface="Arial" pitchFamily="34" charset="0"/>
                <a:hlinkClick r:id="rId2" tooltip="Ricombinazione genetica"/>
              </a:rPr>
              <a:t>genici </a:t>
            </a:r>
            <a:r>
              <a:rPr lang="it-IT" sz="2000" dirty="0" smtClean="0">
                <a:latin typeface="Arial" pitchFamily="34" charset="0"/>
                <a:cs typeface="Arial" pitchFamily="34" charset="0"/>
              </a:rPr>
              <a:t>fra popolazioni</a:t>
            </a:r>
            <a:endParaRPr lang="sv-SE" sz="2000" dirty="0" smtClean="0">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400" dirty="0" smtClean="0">
                <a:latin typeface="Arial" pitchFamily="34" charset="0"/>
                <a:ea typeface="+mj-ea"/>
                <a:cs typeface="Arial" pitchFamily="34" charset="0"/>
              </a:rPr>
              <a:t>Origine della diversità genetica: mutazioni</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6" name="Rectangle 3"/>
          <p:cNvSpPr txBox="1">
            <a:spLocks noChangeArrowheads="1"/>
          </p:cNvSpPr>
          <p:nvPr/>
        </p:nvSpPr>
        <p:spPr>
          <a:xfrm>
            <a:off x="152400" y="1752600"/>
            <a:ext cx="8686800" cy="1676399"/>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2000" dirty="0" err="1" smtClean="0">
                <a:latin typeface="Arial" pitchFamily="34" charset="0"/>
                <a:ea typeface="+mj-ea"/>
                <a:cs typeface="Arial" pitchFamily="34" charset="0"/>
              </a:rPr>
              <a:t>Mutazione</a:t>
            </a:r>
            <a:r>
              <a:rPr lang="en-US" sz="2000" dirty="0" smtClean="0">
                <a:latin typeface="Arial" pitchFamily="34" charset="0"/>
                <a:ea typeface="+mj-ea"/>
                <a:cs typeface="Arial" pitchFamily="34" charset="0"/>
              </a:rPr>
              <a:t> = </a:t>
            </a:r>
            <a:r>
              <a:rPr lang="en-US" sz="2000" dirty="0" err="1" smtClean="0">
                <a:latin typeface="Arial" pitchFamily="34" charset="0"/>
                <a:ea typeface="+mj-ea"/>
                <a:cs typeface="Arial" pitchFamily="34" charset="0"/>
              </a:rPr>
              <a:t>cambiamento</a:t>
            </a:r>
            <a:r>
              <a:rPr lang="en-US" sz="2000" dirty="0" smtClean="0">
                <a:latin typeface="Arial" pitchFamily="34" charset="0"/>
                <a:ea typeface="+mj-ea"/>
                <a:cs typeface="Arial" pitchFamily="34" charset="0"/>
              </a:rPr>
              <a:t> </a:t>
            </a:r>
            <a:r>
              <a:rPr lang="en-US" sz="2000" dirty="0" err="1" smtClean="0">
                <a:latin typeface="Arial" pitchFamily="34" charset="0"/>
                <a:ea typeface="+mj-ea"/>
                <a:cs typeface="Arial" pitchFamily="34" charset="0"/>
              </a:rPr>
              <a:t>nella</a:t>
            </a:r>
            <a:r>
              <a:rPr lang="en-US" sz="2000" dirty="0" smtClean="0">
                <a:latin typeface="Arial" pitchFamily="34" charset="0"/>
                <a:ea typeface="+mj-ea"/>
                <a:cs typeface="Arial" pitchFamily="34" charset="0"/>
              </a:rPr>
              <a:t> </a:t>
            </a:r>
            <a:r>
              <a:rPr lang="en-US" sz="2000" dirty="0" err="1" smtClean="0">
                <a:latin typeface="Arial" pitchFamily="34" charset="0"/>
                <a:ea typeface="+mj-ea"/>
                <a:cs typeface="Arial" pitchFamily="34" charset="0"/>
              </a:rPr>
              <a:t>sequenza</a:t>
            </a:r>
            <a:r>
              <a:rPr lang="en-US" sz="2000" dirty="0" smtClean="0">
                <a:latin typeface="Arial" pitchFamily="34" charset="0"/>
                <a:ea typeface="+mj-ea"/>
                <a:cs typeface="Arial" pitchFamily="34" charset="0"/>
              </a:rPr>
              <a:t> </a:t>
            </a:r>
            <a:r>
              <a:rPr lang="en-US" sz="2000" dirty="0" err="1" smtClean="0">
                <a:latin typeface="Arial" pitchFamily="34" charset="0"/>
                <a:ea typeface="+mj-ea"/>
                <a:cs typeface="Arial" pitchFamily="34" charset="0"/>
              </a:rPr>
              <a:t>di</a:t>
            </a:r>
            <a:r>
              <a:rPr lang="en-US" sz="2000" dirty="0" smtClean="0">
                <a:latin typeface="Arial" pitchFamily="34" charset="0"/>
                <a:ea typeface="+mj-ea"/>
                <a:cs typeface="Arial" pitchFamily="34" charset="0"/>
              </a:rPr>
              <a:t> </a:t>
            </a:r>
            <a:r>
              <a:rPr lang="en-US" sz="2000" dirty="0" err="1" smtClean="0">
                <a:latin typeface="Arial" pitchFamily="34" charset="0"/>
                <a:ea typeface="+mj-ea"/>
                <a:cs typeface="Arial" pitchFamily="34" charset="0"/>
              </a:rPr>
              <a:t>basi</a:t>
            </a:r>
            <a:r>
              <a:rPr lang="en-US" sz="2000" dirty="0" smtClean="0">
                <a:latin typeface="Arial" pitchFamily="34" charset="0"/>
                <a:ea typeface="+mj-ea"/>
                <a:cs typeface="Arial" pitchFamily="34" charset="0"/>
              </a:rPr>
              <a:t> del DNA </a:t>
            </a:r>
            <a:r>
              <a:rPr lang="en-US" sz="2000" dirty="0" err="1" smtClean="0">
                <a:latin typeface="Arial" pitchFamily="34" charset="0"/>
                <a:ea typeface="+mj-ea"/>
                <a:cs typeface="Arial" pitchFamily="34" charset="0"/>
              </a:rPr>
              <a:t>dei</a:t>
            </a:r>
            <a:r>
              <a:rPr lang="en-US" sz="2000" dirty="0" smtClean="0">
                <a:latin typeface="Arial" pitchFamily="34" charset="0"/>
                <a:ea typeface="+mj-ea"/>
                <a:cs typeface="Arial" pitchFamily="34" charset="0"/>
              </a:rPr>
              <a:t> </a:t>
            </a:r>
            <a:r>
              <a:rPr lang="en-US" sz="2000" dirty="0" err="1" smtClean="0">
                <a:latin typeface="Arial" pitchFamily="34" charset="0"/>
                <a:ea typeface="+mj-ea"/>
                <a:cs typeface="Arial" pitchFamily="34" charset="0"/>
              </a:rPr>
              <a:t>cromosomi</a:t>
            </a:r>
            <a:endParaRPr lang="en-US" sz="20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0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2000" dirty="0" smtClean="0">
                <a:latin typeface="Arial" pitchFamily="34" charset="0"/>
                <a:ea typeface="+mj-ea"/>
                <a:cs typeface="Arial" pitchFamily="34" charset="0"/>
              </a:rPr>
              <a:t>Le </a:t>
            </a:r>
            <a:r>
              <a:rPr lang="en-US" sz="2000" dirty="0" err="1" smtClean="0">
                <a:latin typeface="Arial" pitchFamily="34" charset="0"/>
                <a:ea typeface="+mj-ea"/>
                <a:cs typeface="Arial" pitchFamily="34" charset="0"/>
              </a:rPr>
              <a:t>mutazioni</a:t>
            </a:r>
            <a:r>
              <a:rPr lang="en-US" sz="2000" dirty="0" smtClean="0">
                <a:latin typeface="Arial" pitchFamily="34" charset="0"/>
                <a:ea typeface="+mj-ea"/>
                <a:cs typeface="Arial" pitchFamily="34" charset="0"/>
              </a:rPr>
              <a:t> </a:t>
            </a:r>
            <a:r>
              <a:rPr lang="en-US" sz="2000" dirty="0" err="1" smtClean="0">
                <a:latin typeface="Arial" pitchFamily="34" charset="0"/>
                <a:ea typeface="+mj-ea"/>
                <a:cs typeface="Arial" pitchFamily="34" charset="0"/>
              </a:rPr>
              <a:t>possono</a:t>
            </a:r>
            <a:r>
              <a:rPr lang="en-US" sz="2000" dirty="0" smtClean="0">
                <a:latin typeface="Arial" pitchFamily="34" charset="0"/>
                <a:ea typeface="+mj-ea"/>
                <a:cs typeface="Arial" pitchFamily="34" charset="0"/>
              </a:rPr>
              <a:t> </a:t>
            </a:r>
            <a:r>
              <a:rPr lang="en-US" sz="2000" dirty="0" err="1" smtClean="0">
                <a:latin typeface="Arial" pitchFamily="34" charset="0"/>
                <a:ea typeface="+mj-ea"/>
                <a:cs typeface="Arial" pitchFamily="34" charset="0"/>
              </a:rPr>
              <a:t>coinvolgere</a:t>
            </a:r>
            <a:r>
              <a:rPr lang="en-US" sz="2000" dirty="0" smtClean="0">
                <a:latin typeface="Arial" pitchFamily="34" charset="0"/>
                <a:ea typeface="+mj-ea"/>
                <a:cs typeface="Arial" pitchFamily="34" charset="0"/>
              </a:rPr>
              <a:t> </a:t>
            </a:r>
            <a:r>
              <a:rPr lang="en-US" sz="2000" dirty="0" err="1" smtClean="0">
                <a:latin typeface="Arial" pitchFamily="34" charset="0"/>
                <a:ea typeface="+mj-ea"/>
                <a:cs typeface="Arial" pitchFamily="34" charset="0"/>
              </a:rPr>
              <a:t>singole</a:t>
            </a:r>
            <a:r>
              <a:rPr lang="en-US" sz="2000" dirty="0" smtClean="0">
                <a:latin typeface="Arial" pitchFamily="34" charset="0"/>
                <a:ea typeface="+mj-ea"/>
                <a:cs typeface="Arial" pitchFamily="34" charset="0"/>
              </a:rPr>
              <a:t> </a:t>
            </a:r>
            <a:r>
              <a:rPr lang="en-US" sz="2000" dirty="0" err="1" smtClean="0">
                <a:latin typeface="Arial" pitchFamily="34" charset="0"/>
                <a:ea typeface="+mj-ea"/>
                <a:cs typeface="Arial" pitchFamily="34" charset="0"/>
              </a:rPr>
              <a:t>basi</a:t>
            </a:r>
            <a:r>
              <a:rPr lang="en-US" sz="2000" dirty="0" smtClean="0">
                <a:latin typeface="Arial" pitchFamily="34" charset="0"/>
                <a:ea typeface="+mj-ea"/>
                <a:cs typeface="Arial" pitchFamily="34" charset="0"/>
              </a:rPr>
              <a:t> o </a:t>
            </a:r>
            <a:r>
              <a:rPr lang="en-US" sz="2000" dirty="0" err="1" smtClean="0">
                <a:latin typeface="Arial" pitchFamily="34" charset="0"/>
                <a:ea typeface="+mj-ea"/>
                <a:cs typeface="Arial" pitchFamily="34" charset="0"/>
              </a:rPr>
              <a:t>pezzi</a:t>
            </a:r>
            <a:r>
              <a:rPr lang="en-US" sz="2000" dirty="0" smtClean="0">
                <a:latin typeface="Arial" pitchFamily="34" charset="0"/>
                <a:ea typeface="+mj-ea"/>
                <a:cs typeface="Arial" pitchFamily="34" charset="0"/>
              </a:rPr>
              <a:t> </a:t>
            </a:r>
            <a:r>
              <a:rPr lang="en-US" sz="2000" dirty="0" err="1" smtClean="0">
                <a:latin typeface="Arial" pitchFamily="34" charset="0"/>
                <a:ea typeface="+mj-ea"/>
                <a:cs typeface="Arial" pitchFamily="34" charset="0"/>
              </a:rPr>
              <a:t>di</a:t>
            </a:r>
            <a:r>
              <a:rPr lang="en-US" sz="2000" dirty="0" smtClean="0">
                <a:latin typeface="Arial" pitchFamily="34" charset="0"/>
                <a:ea typeface="+mj-ea"/>
                <a:cs typeface="Arial" pitchFamily="34" charset="0"/>
              </a:rPr>
              <a:t> DNA in </a:t>
            </a:r>
            <a:r>
              <a:rPr lang="en-US" sz="2000" dirty="0" err="1" smtClean="0">
                <a:latin typeface="Arial" pitchFamily="34" charset="0"/>
                <a:ea typeface="+mj-ea"/>
                <a:cs typeface="Arial" pitchFamily="34" charset="0"/>
              </a:rPr>
              <a:t>ogni</a:t>
            </a:r>
            <a:r>
              <a:rPr lang="en-US" sz="2000" dirty="0" smtClean="0">
                <a:latin typeface="Arial" pitchFamily="34" charset="0"/>
                <a:ea typeface="+mj-ea"/>
                <a:cs typeface="Arial" pitchFamily="34" charset="0"/>
              </a:rPr>
              <a:t> parte </a:t>
            </a:r>
            <a:r>
              <a:rPr lang="en-US" sz="2000" dirty="0" err="1" smtClean="0">
                <a:latin typeface="Arial" pitchFamily="34" charset="0"/>
                <a:ea typeface="+mj-ea"/>
                <a:cs typeface="Arial" pitchFamily="34" charset="0"/>
              </a:rPr>
              <a:t>dei</a:t>
            </a:r>
            <a:r>
              <a:rPr lang="en-US" sz="2000" dirty="0" smtClean="0">
                <a:latin typeface="Arial" pitchFamily="34" charset="0"/>
                <a:ea typeface="+mj-ea"/>
                <a:cs typeface="Arial" pitchFamily="34" charset="0"/>
              </a:rPr>
              <a:t> </a:t>
            </a:r>
            <a:r>
              <a:rPr lang="en-US" sz="2000" dirty="0" err="1" smtClean="0">
                <a:latin typeface="Arial" pitchFamily="34" charset="0"/>
                <a:ea typeface="+mj-ea"/>
                <a:cs typeface="Arial" pitchFamily="34" charset="0"/>
              </a:rPr>
              <a:t>cromosomi</a:t>
            </a:r>
            <a:endParaRPr lang="en-US" sz="20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0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000" b="1" i="0" u="none" strike="noStrike" kern="1200" cap="none" spc="0" normalizeH="0" baseline="0" noProof="0" dirty="0">
              <a:ln>
                <a:noFill/>
              </a:ln>
              <a:solidFill>
                <a:schemeClr val="tx1">
                  <a:tint val="75000"/>
                </a:schemeClr>
              </a:solidFill>
              <a:effectLst/>
              <a:uLnTx/>
              <a:uFillTx/>
              <a:latin typeface="Comic Sans MS" pitchFamily="66" charset="0"/>
              <a:ea typeface="+mn-ea"/>
              <a:cs typeface="+mn-cs"/>
            </a:endParaRPr>
          </a:p>
        </p:txBody>
      </p:sp>
      <p:pic>
        <p:nvPicPr>
          <p:cNvPr id="2050" name="Picture 2" descr="http://wp.stockton.edu/gfb1/files/2012/04/gene-mutation1.jpg"/>
          <p:cNvPicPr>
            <a:picLocks noChangeAspect="1" noChangeArrowheads="1"/>
          </p:cNvPicPr>
          <p:nvPr/>
        </p:nvPicPr>
        <p:blipFill>
          <a:blip r:embed="rId2" cstate="screen"/>
          <a:srcRect/>
          <a:stretch>
            <a:fillRect/>
          </a:stretch>
        </p:blipFill>
        <p:spPr bwMode="auto">
          <a:xfrm>
            <a:off x="5229225" y="4076700"/>
            <a:ext cx="3914775" cy="2781300"/>
          </a:xfrm>
          <a:prstGeom prst="rect">
            <a:avLst/>
          </a:prstGeom>
          <a:noFill/>
        </p:spPr>
      </p:pic>
      <p:sp>
        <p:nvSpPr>
          <p:cNvPr id="7" name="Rectangle 6"/>
          <p:cNvSpPr/>
          <p:nvPr/>
        </p:nvSpPr>
        <p:spPr>
          <a:xfrm>
            <a:off x="304800" y="4648200"/>
            <a:ext cx="4572000" cy="1107996"/>
          </a:xfrm>
          <a:prstGeom prst="rect">
            <a:avLst/>
          </a:prstGeom>
          <a:ln>
            <a:solidFill>
              <a:srgbClr val="0A44FC"/>
            </a:solidFill>
          </a:ln>
        </p:spPr>
        <p:txBody>
          <a:bodyPr>
            <a:spAutoFit/>
          </a:bodyPr>
          <a:lstStyle/>
          <a:p>
            <a:pPr lvl="0" algn="ctr">
              <a:spcBef>
                <a:spcPct val="20000"/>
              </a:spcBef>
              <a:defRPr/>
            </a:pPr>
            <a:r>
              <a:rPr lang="en-US" sz="2200" dirty="0" smtClean="0">
                <a:latin typeface="Arial" pitchFamily="34" charset="0"/>
                <a:cs typeface="Arial" pitchFamily="34" charset="0"/>
              </a:rPr>
              <a:t>Le </a:t>
            </a:r>
            <a:r>
              <a:rPr lang="en-US" sz="2200" dirty="0" err="1" smtClean="0">
                <a:latin typeface="Arial" pitchFamily="34" charset="0"/>
                <a:cs typeface="Arial" pitchFamily="34" charset="0"/>
              </a:rPr>
              <a:t>mutazioni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sono</a:t>
            </a:r>
            <a:r>
              <a:rPr lang="en-US" sz="2200" dirty="0" smtClean="0">
                <a:latin typeface="Arial" pitchFamily="34" charset="0"/>
                <a:cs typeface="Arial" pitchFamily="34" charset="0"/>
              </a:rPr>
              <a:t> la </a:t>
            </a:r>
            <a:r>
              <a:rPr lang="en-US" sz="2200" dirty="0" err="1" smtClean="0">
                <a:latin typeface="Arial" pitchFamily="34" charset="0"/>
                <a:cs typeface="Arial" pitchFamily="34" charset="0"/>
              </a:rPr>
              <a:t>sorgente</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ultima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variabilità</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genetica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creano</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nuovi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alleli</a:t>
            </a:r>
            <a:r>
              <a:rPr lang="en-US" sz="2200" dirty="0" smtClean="0">
                <a:latin typeface="Arial" pitchFamily="34" charset="0"/>
                <a:cs typeface="Arial" pitchFamily="34" charset="0"/>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lvl="0">
              <a:spcBef>
                <a:spcPct val="0"/>
              </a:spcBef>
              <a:defRPr/>
            </a:pPr>
            <a:r>
              <a:rPr lang="it-IT" sz="2400" dirty="0" smtClean="0">
                <a:latin typeface="Arial" pitchFamily="34" charset="0"/>
                <a:ea typeface="+mj-ea"/>
                <a:cs typeface="Arial" pitchFamily="34" charset="0"/>
              </a:rPr>
              <a:t>Origine della diversità </a:t>
            </a:r>
            <a:r>
              <a:rPr lang="it-IT" sz="2400" dirty="0" smtClean="0">
                <a:latin typeface="Arial" pitchFamily="34" charset="0"/>
                <a:ea typeface="+mj-ea"/>
                <a:cs typeface="Arial" pitchFamily="34" charset="0"/>
              </a:rPr>
              <a:t>genetica: </a:t>
            </a:r>
            <a:r>
              <a:rPr lang="it-IT" sz="2400" dirty="0" smtClean="0">
                <a:latin typeface="Arial" pitchFamily="34" charset="0"/>
                <a:cs typeface="Arial" pitchFamily="34" charset="0"/>
              </a:rPr>
              <a:t>Deriva Genetica</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6" name="Rectangle 5"/>
          <p:cNvSpPr/>
          <p:nvPr/>
        </p:nvSpPr>
        <p:spPr>
          <a:xfrm>
            <a:off x="304800" y="914400"/>
            <a:ext cx="8001000" cy="1938992"/>
          </a:xfrm>
          <a:prstGeom prst="rect">
            <a:avLst/>
          </a:prstGeom>
        </p:spPr>
        <p:txBody>
          <a:bodyPr wrap="square">
            <a:spAutoFit/>
          </a:bodyPr>
          <a:lstStyle/>
          <a:p>
            <a:r>
              <a:rPr lang="it-IT" sz="2000" dirty="0" smtClean="0">
                <a:latin typeface="Arial" pitchFamily="34" charset="0"/>
                <a:cs typeface="Arial" pitchFamily="34" charset="0"/>
              </a:rPr>
              <a:t>Avvenimenti </a:t>
            </a:r>
            <a:r>
              <a:rPr lang="it-IT" sz="2000" dirty="0" smtClean="0">
                <a:latin typeface="Arial" pitchFamily="34" charset="0"/>
                <a:cs typeface="Arial" pitchFamily="34" charset="0"/>
              </a:rPr>
              <a:t>casuali che cambiano le frequenze geniche di una popolazione. </a:t>
            </a:r>
            <a:r>
              <a:rPr lang="it-IT" sz="2000" dirty="0" smtClean="0">
                <a:latin typeface="Arial" pitchFamily="34" charset="0"/>
                <a:cs typeface="Arial" pitchFamily="34" charset="0"/>
              </a:rPr>
              <a:t>Questo meccanismo accorpato all'effetto "collo di bottiglia" ovvero alla riduzione delle popolazioni come nel caso di eventi catastrofici che lasciano sopravivvere solo pochi individui, puó dare delle spinte fortissime alla comparsa di nuovi caratteri ed eventualmente alla speciazione.</a:t>
            </a:r>
            <a:endParaRPr lang="sv-SE" sz="2000" dirty="0" smtClean="0">
              <a:latin typeface="Arial" pitchFamily="34" charset="0"/>
              <a:cs typeface="Arial" pitchFamily="34" charset="0"/>
            </a:endParaRPr>
          </a:p>
        </p:txBody>
      </p:sp>
      <p:pic>
        <p:nvPicPr>
          <p:cNvPr id="1030" name="Picture 6" descr="http://media.shmoop.com/images/biology/biobook_mechevolution_graphik_6.png"/>
          <p:cNvPicPr>
            <a:picLocks noChangeAspect="1" noChangeArrowheads="1"/>
          </p:cNvPicPr>
          <p:nvPr/>
        </p:nvPicPr>
        <p:blipFill>
          <a:blip r:embed="rId2" cstate="print"/>
          <a:srcRect/>
          <a:stretch>
            <a:fillRect/>
          </a:stretch>
        </p:blipFill>
        <p:spPr bwMode="auto">
          <a:xfrm>
            <a:off x="914400" y="3063240"/>
            <a:ext cx="4572000" cy="333756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400" dirty="0" smtClean="0">
                <a:latin typeface="Arial" pitchFamily="34" charset="0"/>
                <a:ea typeface="+mj-ea"/>
                <a:cs typeface="Arial" pitchFamily="34" charset="0"/>
              </a:rPr>
              <a:t>Origine della diversità genetica: ricombinazione</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7" name="Rectangle 2"/>
          <p:cNvSpPr txBox="1">
            <a:spLocks noChangeArrowheads="1"/>
          </p:cNvSpPr>
          <p:nvPr/>
        </p:nvSpPr>
        <p:spPr bwMode="auto">
          <a:xfrm>
            <a:off x="304800" y="1128713"/>
            <a:ext cx="8229600" cy="547687"/>
          </a:xfrm>
          <a:prstGeom prst="rect">
            <a:avLst/>
          </a:prstGeom>
          <a:noFill/>
          <a:ln w="9525">
            <a:noFill/>
            <a:miter lim="800000"/>
            <a:headEnd/>
            <a:tailEnd/>
          </a:ln>
        </p:spPr>
        <p:txBody>
          <a:bodyPr/>
          <a:lstStyle/>
          <a:p>
            <a:pPr>
              <a:defRPr/>
            </a:pPr>
            <a:r>
              <a:rPr lang="en-GB" sz="2400" dirty="0" err="1" smtClean="0">
                <a:latin typeface="Arial" pitchFamily="34" charset="0"/>
                <a:cs typeface="Arial" pitchFamily="34" charset="0"/>
              </a:rPr>
              <a:t>Ricombinazione</a:t>
            </a:r>
            <a:r>
              <a:rPr lang="en-GB" sz="2400" dirty="0" smtClean="0">
                <a:latin typeface="Arial" pitchFamily="34" charset="0"/>
                <a:cs typeface="Arial" pitchFamily="34" charset="0"/>
              </a:rPr>
              <a:t> </a:t>
            </a:r>
            <a:r>
              <a:rPr lang="en-GB" sz="2400" dirty="0" err="1" smtClean="0">
                <a:latin typeface="Arial" pitchFamily="34" charset="0"/>
                <a:cs typeface="Arial" pitchFamily="34" charset="0"/>
              </a:rPr>
              <a:t>durante</a:t>
            </a:r>
            <a:r>
              <a:rPr lang="en-GB" sz="2400" dirty="0" smtClean="0">
                <a:latin typeface="Arial" pitchFamily="34" charset="0"/>
                <a:cs typeface="Arial" pitchFamily="34" charset="0"/>
              </a:rPr>
              <a:t> </a:t>
            </a:r>
            <a:r>
              <a:rPr lang="en-GB" sz="2400" dirty="0" err="1" smtClean="0">
                <a:latin typeface="Arial" pitchFamily="34" charset="0"/>
                <a:cs typeface="Arial" pitchFamily="34" charset="0"/>
              </a:rPr>
              <a:t>riproduzione</a:t>
            </a:r>
            <a:r>
              <a:rPr lang="en-GB" sz="2400" dirty="0" smtClean="0">
                <a:latin typeface="Arial" pitchFamily="34" charset="0"/>
                <a:cs typeface="Arial" pitchFamily="34" charset="0"/>
              </a:rPr>
              <a:t> </a:t>
            </a:r>
            <a:r>
              <a:rPr lang="en-GB" sz="2400" dirty="0" err="1" smtClean="0">
                <a:latin typeface="Arial" pitchFamily="34" charset="0"/>
                <a:cs typeface="Arial" pitchFamily="34" charset="0"/>
              </a:rPr>
              <a:t>sessuale</a:t>
            </a:r>
            <a:r>
              <a:rPr lang="en-GB" sz="2400" dirty="0" smtClean="0">
                <a:latin typeface="Arial" pitchFamily="34" charset="0"/>
                <a:cs typeface="Arial" pitchFamily="34" charset="0"/>
              </a:rPr>
              <a:t> (</a:t>
            </a:r>
            <a:r>
              <a:rPr lang="en-GB" sz="2400" dirty="0" err="1" smtClean="0">
                <a:latin typeface="Arial" pitchFamily="34" charset="0"/>
                <a:cs typeface="Arial" pitchFamily="34" charset="0"/>
              </a:rPr>
              <a:t>meiosi</a:t>
            </a:r>
            <a:r>
              <a:rPr lang="en-GB" sz="2400" dirty="0" smtClean="0">
                <a:latin typeface="Arial" pitchFamily="34" charset="0"/>
                <a:cs typeface="Arial" pitchFamily="34" charset="0"/>
              </a:rPr>
              <a:t>) </a:t>
            </a:r>
            <a:endParaRPr lang="en-GB" sz="2400" dirty="0" smtClean="0">
              <a:latin typeface="Arial" pitchFamily="34" charset="0"/>
              <a:cs typeface="Arial" pitchFamily="34" charset="0"/>
            </a:endParaRPr>
          </a:p>
          <a:p>
            <a:pPr>
              <a:defRPr/>
            </a:pPr>
            <a:endParaRPr lang="en-GB" sz="2400" dirty="0" smtClean="0">
              <a:latin typeface="Arial" pitchFamily="34" charset="0"/>
              <a:cs typeface="Arial" pitchFamily="34" charset="0"/>
            </a:endParaRPr>
          </a:p>
          <a:p>
            <a:pPr>
              <a:defRPr/>
            </a:pPr>
            <a:endParaRPr lang="en-US" sz="2400" kern="0" dirty="0">
              <a:solidFill>
                <a:schemeClr val="tx2"/>
              </a:solidFill>
              <a:latin typeface="Arial" pitchFamily="34" charset="0"/>
              <a:ea typeface="+mj-ea"/>
              <a:cs typeface="Arial" pitchFamily="34" charset="0"/>
            </a:endParaRPr>
          </a:p>
        </p:txBody>
      </p:sp>
      <p:pic>
        <p:nvPicPr>
          <p:cNvPr id="8194" name="Picture 2" descr="http://www.accessexcellence.org/RC/VL/GG/images/comeiosis.gif"/>
          <p:cNvPicPr>
            <a:picLocks noChangeAspect="1" noChangeArrowheads="1"/>
          </p:cNvPicPr>
          <p:nvPr/>
        </p:nvPicPr>
        <p:blipFill>
          <a:blip r:embed="rId2" cstate="screen"/>
          <a:srcRect/>
          <a:stretch>
            <a:fillRect/>
          </a:stretch>
        </p:blipFill>
        <p:spPr bwMode="auto">
          <a:xfrm>
            <a:off x="914400" y="1828800"/>
            <a:ext cx="3810000" cy="3886200"/>
          </a:xfrm>
          <a:prstGeom prst="rect">
            <a:avLst/>
          </a:prstGeom>
          <a:noFill/>
        </p:spPr>
      </p:pic>
      <p:sp>
        <p:nvSpPr>
          <p:cNvPr id="8" name="Rectangle 2"/>
          <p:cNvSpPr txBox="1">
            <a:spLocks noChangeArrowheads="1"/>
          </p:cNvSpPr>
          <p:nvPr/>
        </p:nvSpPr>
        <p:spPr bwMode="auto">
          <a:xfrm>
            <a:off x="4876800" y="2057400"/>
            <a:ext cx="3962400" cy="1295400"/>
          </a:xfrm>
          <a:prstGeom prst="rect">
            <a:avLst/>
          </a:prstGeom>
          <a:noFill/>
          <a:ln w="9525">
            <a:noFill/>
            <a:miter lim="800000"/>
            <a:headEnd/>
            <a:tailEnd/>
          </a:ln>
        </p:spPr>
        <p:txBody>
          <a:bodyPr/>
          <a:lstStyle/>
          <a:p>
            <a:pPr>
              <a:defRPr/>
            </a:pPr>
            <a:r>
              <a:rPr lang="en-GB" sz="2200" dirty="0" smtClean="0">
                <a:latin typeface="Arial" pitchFamily="34" charset="0"/>
                <a:cs typeface="Arial" pitchFamily="34" charset="0"/>
              </a:rPr>
              <a:t>Produce </a:t>
            </a:r>
            <a:r>
              <a:rPr lang="en-GB" sz="2200" dirty="0" err="1" smtClean="0">
                <a:latin typeface="Arial" pitchFamily="34" charset="0"/>
                <a:cs typeface="Arial" pitchFamily="34" charset="0"/>
              </a:rPr>
              <a:t>variabilità</a:t>
            </a:r>
            <a:r>
              <a:rPr lang="en-GB" sz="2200" dirty="0" smtClean="0">
                <a:latin typeface="Arial" pitchFamily="34" charset="0"/>
                <a:cs typeface="Arial" pitchFamily="34" charset="0"/>
              </a:rPr>
              <a:t> a </a:t>
            </a:r>
            <a:r>
              <a:rPr lang="en-GB" sz="2200" dirty="0" err="1" smtClean="0">
                <a:latin typeface="Arial" pitchFamily="34" charset="0"/>
                <a:cs typeface="Arial" pitchFamily="34" charset="0"/>
              </a:rPr>
              <a:t>livello</a:t>
            </a:r>
            <a:r>
              <a:rPr lang="en-GB" sz="2200" dirty="0" smtClean="0">
                <a:latin typeface="Arial" pitchFamily="34" charset="0"/>
                <a:cs typeface="Arial" pitchFamily="34" charset="0"/>
              </a:rPr>
              <a:t> </a:t>
            </a:r>
            <a:r>
              <a:rPr lang="en-GB" sz="2200" dirty="0" err="1" smtClean="0">
                <a:latin typeface="Arial" pitchFamily="34" charset="0"/>
                <a:cs typeface="Arial" pitchFamily="34" charset="0"/>
              </a:rPr>
              <a:t>individuale</a:t>
            </a:r>
            <a:r>
              <a:rPr lang="en-GB" sz="2200" dirty="0" smtClean="0">
                <a:latin typeface="Arial" pitchFamily="34" charset="0"/>
                <a:cs typeface="Arial" pitchFamily="34" charset="0"/>
              </a:rPr>
              <a:t> ma non a </a:t>
            </a:r>
            <a:r>
              <a:rPr lang="en-GB" sz="2200" dirty="0" err="1" smtClean="0">
                <a:latin typeface="Arial" pitchFamily="34" charset="0"/>
                <a:cs typeface="Arial" pitchFamily="34" charset="0"/>
              </a:rPr>
              <a:t>livello</a:t>
            </a:r>
            <a:r>
              <a:rPr lang="en-GB" sz="2200" dirty="0" smtClean="0">
                <a:latin typeface="Arial" pitchFamily="34" charset="0"/>
                <a:cs typeface="Arial" pitchFamily="34" charset="0"/>
              </a:rPr>
              <a:t> </a:t>
            </a:r>
            <a:r>
              <a:rPr lang="en-GB" sz="2200" dirty="0" err="1" smtClean="0">
                <a:latin typeface="Arial" pitchFamily="34" charset="0"/>
                <a:cs typeface="Arial" pitchFamily="34" charset="0"/>
              </a:rPr>
              <a:t>di</a:t>
            </a:r>
            <a:r>
              <a:rPr lang="en-GB" sz="2200" dirty="0" smtClean="0">
                <a:latin typeface="Arial" pitchFamily="34" charset="0"/>
                <a:cs typeface="Arial" pitchFamily="34" charset="0"/>
              </a:rPr>
              <a:t> </a:t>
            </a:r>
            <a:r>
              <a:rPr lang="en-GB" sz="2200" dirty="0" err="1" smtClean="0">
                <a:latin typeface="Arial" pitchFamily="34" charset="0"/>
                <a:cs typeface="Arial" pitchFamily="34" charset="0"/>
              </a:rPr>
              <a:t>popolazione</a:t>
            </a:r>
            <a:endParaRPr lang="en-GB" sz="2200" dirty="0" smtClean="0">
              <a:latin typeface="Arial" pitchFamily="34" charset="0"/>
              <a:cs typeface="Arial" pitchFamily="34" charset="0"/>
            </a:endParaRPr>
          </a:p>
          <a:p>
            <a:pPr>
              <a:defRPr/>
            </a:pPr>
            <a:endParaRPr lang="en-GB" sz="2200" dirty="0" smtClean="0">
              <a:latin typeface="Arial" pitchFamily="34" charset="0"/>
              <a:cs typeface="Arial" pitchFamily="34" charset="0"/>
            </a:endParaRPr>
          </a:p>
          <a:p>
            <a:pPr>
              <a:defRPr/>
            </a:pPr>
            <a:endParaRPr lang="en-US" sz="2200" kern="0" dirty="0">
              <a:solidFill>
                <a:schemeClr val="tx2"/>
              </a:solidFill>
              <a:latin typeface="Arial" pitchFamily="34" charset="0"/>
              <a:ea typeface="+mj-ea"/>
              <a:cs typeface="Arial" pitchFamily="34" charset="0"/>
            </a:endParaRPr>
          </a:p>
        </p:txBody>
      </p:sp>
      <p:sp>
        <p:nvSpPr>
          <p:cNvPr id="9" name="Rectangle 2"/>
          <p:cNvSpPr txBox="1">
            <a:spLocks noChangeArrowheads="1"/>
          </p:cNvSpPr>
          <p:nvPr/>
        </p:nvSpPr>
        <p:spPr bwMode="auto">
          <a:xfrm>
            <a:off x="4876800" y="3962400"/>
            <a:ext cx="4267200" cy="762000"/>
          </a:xfrm>
          <a:prstGeom prst="rect">
            <a:avLst/>
          </a:prstGeom>
          <a:noFill/>
          <a:ln w="9525">
            <a:noFill/>
            <a:miter lim="800000"/>
            <a:headEnd/>
            <a:tailEnd/>
          </a:ln>
        </p:spPr>
        <p:txBody>
          <a:bodyPr/>
          <a:lstStyle/>
          <a:p>
            <a:pPr>
              <a:defRPr/>
            </a:pPr>
            <a:r>
              <a:rPr lang="en-GB" sz="2200" dirty="0" smtClean="0">
                <a:latin typeface="Arial" pitchFamily="34" charset="0"/>
                <a:cs typeface="Arial" pitchFamily="34" charset="0"/>
              </a:rPr>
              <a:t>Non produce “</a:t>
            </a:r>
            <a:r>
              <a:rPr lang="en-GB" sz="2200" dirty="0" err="1" smtClean="0">
                <a:latin typeface="Arial" pitchFamily="34" charset="0"/>
                <a:cs typeface="Arial" pitchFamily="34" charset="0"/>
              </a:rPr>
              <a:t>nuova</a:t>
            </a:r>
            <a:r>
              <a:rPr lang="en-GB" sz="2200" dirty="0" smtClean="0">
                <a:latin typeface="Arial" pitchFamily="34" charset="0"/>
                <a:cs typeface="Arial" pitchFamily="34" charset="0"/>
              </a:rPr>
              <a:t>” </a:t>
            </a:r>
            <a:r>
              <a:rPr lang="en-GB" sz="2200" dirty="0" err="1" smtClean="0">
                <a:latin typeface="Arial" pitchFamily="34" charset="0"/>
                <a:cs typeface="Arial" pitchFamily="34" charset="0"/>
              </a:rPr>
              <a:t>variabilità</a:t>
            </a:r>
            <a:endParaRPr lang="en-GB" sz="2200" dirty="0" smtClean="0">
              <a:latin typeface="Arial" pitchFamily="34" charset="0"/>
              <a:cs typeface="Arial" pitchFamily="34" charset="0"/>
            </a:endParaRPr>
          </a:p>
          <a:p>
            <a:pPr>
              <a:defRPr/>
            </a:pPr>
            <a:endParaRPr lang="en-GB" sz="2200" dirty="0" smtClean="0">
              <a:latin typeface="Arial" pitchFamily="34" charset="0"/>
              <a:cs typeface="Arial" pitchFamily="34" charset="0"/>
            </a:endParaRPr>
          </a:p>
          <a:p>
            <a:pPr>
              <a:defRPr/>
            </a:pPr>
            <a:endParaRPr lang="en-US" sz="2200" kern="0" dirty="0">
              <a:solidFill>
                <a:schemeClr val="tx2"/>
              </a:solidFill>
              <a:latin typeface="Arial" pitchFamily="34" charset="0"/>
              <a:ea typeface="+mj-ea"/>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400" dirty="0" smtClean="0">
                <a:latin typeface="Arial" pitchFamily="34" charset="0"/>
                <a:ea typeface="+mj-ea"/>
                <a:cs typeface="Arial" pitchFamily="34" charset="0"/>
              </a:rPr>
              <a:t>Origine della diversità genetica: flusso genico</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7" name="Rectangle 2"/>
          <p:cNvSpPr txBox="1">
            <a:spLocks noChangeArrowheads="1"/>
          </p:cNvSpPr>
          <p:nvPr/>
        </p:nvSpPr>
        <p:spPr bwMode="auto">
          <a:xfrm>
            <a:off x="381000" y="4953000"/>
            <a:ext cx="8305800" cy="1219200"/>
          </a:xfrm>
          <a:prstGeom prst="rect">
            <a:avLst/>
          </a:prstGeom>
          <a:noFill/>
          <a:ln w="9525">
            <a:noFill/>
            <a:miter lim="800000"/>
            <a:headEnd/>
            <a:tailEnd/>
          </a:ln>
        </p:spPr>
        <p:txBody>
          <a:bodyPr/>
          <a:lstStyle/>
          <a:p>
            <a:pPr>
              <a:defRPr/>
            </a:pPr>
            <a:r>
              <a:rPr lang="en-GB" sz="2200" dirty="0" smtClean="0">
                <a:latin typeface="Arial" pitchFamily="34" charset="0"/>
                <a:cs typeface="Arial" pitchFamily="34" charset="0"/>
              </a:rPr>
              <a:t>La </a:t>
            </a:r>
            <a:r>
              <a:rPr lang="en-GB" sz="2200" dirty="0" err="1" smtClean="0">
                <a:latin typeface="Arial" pitchFamily="34" charset="0"/>
                <a:cs typeface="Arial" pitchFamily="34" charset="0"/>
              </a:rPr>
              <a:t>migrazione</a:t>
            </a:r>
            <a:r>
              <a:rPr lang="en-GB" sz="2200" dirty="0" smtClean="0">
                <a:latin typeface="Arial" pitchFamily="34" charset="0"/>
                <a:cs typeface="Arial" pitchFamily="34" charset="0"/>
              </a:rPr>
              <a:t> </a:t>
            </a:r>
            <a:r>
              <a:rPr lang="en-GB" sz="2200" dirty="0" err="1" smtClean="0">
                <a:latin typeface="Arial" pitchFamily="34" charset="0"/>
                <a:cs typeface="Arial" pitchFamily="34" charset="0"/>
              </a:rPr>
              <a:t>fra</a:t>
            </a:r>
            <a:r>
              <a:rPr lang="en-GB" sz="2200" dirty="0" smtClean="0">
                <a:latin typeface="Arial" pitchFamily="34" charset="0"/>
                <a:cs typeface="Arial" pitchFamily="34" charset="0"/>
              </a:rPr>
              <a:t> </a:t>
            </a:r>
            <a:r>
              <a:rPr lang="en-GB" sz="2200" dirty="0" err="1" smtClean="0">
                <a:latin typeface="Arial" pitchFamily="34" charset="0"/>
                <a:cs typeface="Arial" pitchFamily="34" charset="0"/>
              </a:rPr>
              <a:t>popolazioni</a:t>
            </a:r>
            <a:r>
              <a:rPr lang="en-GB" sz="2200" dirty="0" smtClean="0">
                <a:latin typeface="Arial" pitchFamily="34" charset="0"/>
                <a:cs typeface="Arial" pitchFamily="34" charset="0"/>
              </a:rPr>
              <a:t> </a:t>
            </a:r>
            <a:r>
              <a:rPr lang="it-IT" sz="2200" dirty="0" smtClean="0">
                <a:latin typeface="Arial" pitchFamily="34" charset="0"/>
                <a:cs typeface="Arial" pitchFamily="34" charset="0"/>
              </a:rPr>
              <a:t>aumenta il </a:t>
            </a:r>
            <a:r>
              <a:rPr lang="it-IT" sz="2200" dirty="0" smtClean="0">
                <a:latin typeface="Arial" pitchFamily="34" charset="0"/>
                <a:cs typeface="Arial" pitchFamily="34" charset="0"/>
                <a:hlinkClick r:id="rId2" tooltip="Polimorfismo (biologia)"/>
              </a:rPr>
              <a:t>polimorfismo</a:t>
            </a:r>
            <a:r>
              <a:rPr lang="it-IT" sz="2200" dirty="0" smtClean="0">
                <a:latin typeface="Arial" pitchFamily="34" charset="0"/>
                <a:cs typeface="Arial" pitchFamily="34" charset="0"/>
              </a:rPr>
              <a:t> di una popolazione e, allo stesso tempo, riduce le differenze genetiche medie tra le popolazioni</a:t>
            </a:r>
            <a:endParaRPr lang="en-US" sz="2200" kern="0" dirty="0">
              <a:solidFill>
                <a:schemeClr val="tx2"/>
              </a:solidFill>
              <a:latin typeface="Arial" pitchFamily="34" charset="0"/>
              <a:ea typeface="+mj-ea"/>
              <a:cs typeface="Arial" pitchFamily="34" charset="0"/>
            </a:endParaRPr>
          </a:p>
          <a:p>
            <a:pPr>
              <a:defRPr/>
            </a:pPr>
            <a:r>
              <a:rPr lang="en-US" sz="2200" kern="0" dirty="0">
                <a:solidFill>
                  <a:schemeClr val="tx2"/>
                </a:solidFill>
                <a:latin typeface="Arial" pitchFamily="34" charset="0"/>
                <a:ea typeface="+mj-ea"/>
                <a:cs typeface="Arial" pitchFamily="34" charset="0"/>
              </a:rPr>
              <a:t/>
            </a:r>
            <a:br>
              <a:rPr lang="en-US" sz="2200" kern="0" dirty="0">
                <a:solidFill>
                  <a:schemeClr val="tx2"/>
                </a:solidFill>
                <a:latin typeface="Arial" pitchFamily="34" charset="0"/>
                <a:ea typeface="+mj-ea"/>
                <a:cs typeface="Arial" pitchFamily="34" charset="0"/>
              </a:rPr>
            </a:br>
            <a:r>
              <a:rPr lang="en-US" sz="2200" kern="0" dirty="0">
                <a:solidFill>
                  <a:schemeClr val="tx2"/>
                </a:solidFill>
                <a:latin typeface="Arial" pitchFamily="34" charset="0"/>
                <a:ea typeface="+mj-ea"/>
                <a:cs typeface="Arial" pitchFamily="34" charset="0"/>
              </a:rPr>
              <a:t/>
            </a:r>
            <a:br>
              <a:rPr lang="en-US" sz="2200" kern="0" dirty="0">
                <a:solidFill>
                  <a:schemeClr val="tx2"/>
                </a:solidFill>
                <a:latin typeface="Arial" pitchFamily="34" charset="0"/>
                <a:ea typeface="+mj-ea"/>
                <a:cs typeface="Arial" pitchFamily="34" charset="0"/>
              </a:rPr>
            </a:br>
            <a:r>
              <a:rPr lang="en-US" sz="2200" kern="0" dirty="0">
                <a:solidFill>
                  <a:schemeClr val="tx2"/>
                </a:solidFill>
                <a:latin typeface="Arial" pitchFamily="34" charset="0"/>
                <a:ea typeface="+mj-ea"/>
                <a:cs typeface="Arial" pitchFamily="34" charset="0"/>
              </a:rPr>
              <a:t/>
            </a:r>
            <a:br>
              <a:rPr lang="en-US" sz="2200" kern="0" dirty="0">
                <a:solidFill>
                  <a:schemeClr val="tx2"/>
                </a:solidFill>
                <a:latin typeface="Arial" pitchFamily="34" charset="0"/>
                <a:ea typeface="+mj-ea"/>
                <a:cs typeface="Arial" pitchFamily="34" charset="0"/>
              </a:rPr>
            </a:br>
            <a:endParaRPr lang="en-US" sz="2200" kern="0" dirty="0">
              <a:solidFill>
                <a:schemeClr val="tx2"/>
              </a:solidFill>
              <a:latin typeface="Arial" pitchFamily="34" charset="0"/>
              <a:ea typeface="+mj-ea"/>
              <a:cs typeface="Arial" pitchFamily="34" charset="0"/>
            </a:endParaRPr>
          </a:p>
        </p:txBody>
      </p:sp>
      <p:pic>
        <p:nvPicPr>
          <p:cNvPr id="40962" name="Picture 2" descr="http://upload.wikimedia.org/wikipedia/commons/4/47/Gene_flow_final.png"/>
          <p:cNvPicPr>
            <a:picLocks noChangeAspect="1" noChangeArrowheads="1"/>
          </p:cNvPicPr>
          <p:nvPr/>
        </p:nvPicPr>
        <p:blipFill>
          <a:blip r:embed="rId3" cstate="screen"/>
          <a:srcRect/>
          <a:stretch>
            <a:fillRect/>
          </a:stretch>
        </p:blipFill>
        <p:spPr bwMode="auto">
          <a:xfrm>
            <a:off x="533400" y="838200"/>
            <a:ext cx="7543800" cy="3567415"/>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400" dirty="0" smtClean="0">
                <a:latin typeface="Arial" pitchFamily="34" charset="0"/>
                <a:ea typeface="+mj-ea"/>
                <a:cs typeface="Arial" pitchFamily="34" charset="0"/>
              </a:rPr>
              <a:t>Possiamo misurare la diversità genetica?</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7" name="Rectangle 3"/>
          <p:cNvSpPr txBox="1">
            <a:spLocks noChangeArrowheads="1"/>
          </p:cNvSpPr>
          <p:nvPr/>
        </p:nvSpPr>
        <p:spPr>
          <a:xfrm>
            <a:off x="457200" y="1371600"/>
            <a:ext cx="6019800" cy="4525963"/>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dirty="0" smtClean="0">
              <a:latin typeface="Arial" pitchFamily="34" charset="0"/>
              <a:ea typeface="+mj-ea"/>
              <a:cs typeface="Arial" pitchFamily="34" charset="0"/>
            </a:endParaRPr>
          </a:p>
        </p:txBody>
      </p:sp>
      <p:sp>
        <p:nvSpPr>
          <p:cNvPr id="1026" name="AutoShape 2" descr="data:image/jpeg;base64,/9j/4AAQSkZJRgABAQAAAQABAAD/2wCEAAkGBhQSERQUEhQUFRUVFxoXFxgYFxcXGBcYFx8YHBgXHBcXHSYfGBkjGhUcHy8gIycpLCwtGB4xNTAqNSYsLCkBCQoKDgwOGg8PGikkHSQsLCwsLCwsLCwsLCwsLCwsLCwsLCwsLCwsLCwsLCwsLCwsLCwsLCwsLCwsLCwsLCwsLP/AABEIAL4BCgMBIgACEQEDEQH/xAAbAAABBQEBAAAAAAAAAAAAAAAEAQIDBQYAB//EADsQAAEDAgQDBgUDAwMEAwAAAAEAAhEDIQQSMUEFIlEGE2FxgfAyQpGhsRTR4SNSwTNy8UNigpIVU2P/xAAZAQADAQEBAAAAAAAAAAAAAAAAAQMCBAX/xAAsEQACAgICAQMCBgIDAAAAAAAAAQIRAyESMUEiUWETkQRxgaHR8DLhQrHB/9oADAMBAAIRAxEAPwDzfD4gsKgxVYudJUTnSiMPSzLkqtkBuHpSrTB1IEeCho0AF1KpzQsSdiB67+clPq1AQpca0BVrqqcVYxHVFrexfAq9XQCnTknOWgl02i+37rux/Yo13CpXEUhoCYLitbxnjgw4NKgAYEAWIHiSd94PVTyzjW+isbXRVcYweHwdKqWONWtUGrgCdIlrWgADxWL4awzzOLG77SrPiFabvMvN58/f2QdKlmU4vknqgbphtPFMEhsu8f5UbsS+LkQmMw2RMr4lCxxRlzbI6uLqaA28lY8JpVH3cT9ALJvDMFnuVpKdNrGWWljU9JApMzfaqtka1jdXfF5BUNPAVXizXQOq0+D4K6vWdWfBaDDR4Cf8qzrYa5yiLLpxwSWjDk7MPw7hD6r8mhib/wAo9/ZNzfjdA9PfsK/fQOHyv+ZxAPQAojieAL9XwOke+i1ToVmSr8DgWmfT9lDxXAtpQJvHh/gdPwtJj2NotDnuPhvp71WQx+KNR5J8h5BYXK6Y1sGSpEq2aEXFL7/CSECOSwkSFAxZTm1SEwLigaHmseqbKalSoKHZkgcuSJhRM3GvA+IpO8qHZ31CfgMKalQNA8T5Lbt4II0H3XNnzRxOqKRhZiadOURREFJhgp6wVZPwQJpUTDBv71UtGpa6DxL7qaQEvEK4Oivux/ZDvCK1YQ1pkNI18fupOyHZg1HCrUkNFxbX+VoeM8XDR3TCM0R/tH7qM8tKl0VjGux/HO0Hd/0qQykWtYN+m/4WPrYkiZJLjvP38VFjcUQSAQepn6+t1DR5lmMOXqkKUqGETfVdRqEFTvtZLRoSVcmJWqE7rqGCzlGfoM3/AArfA4DIEJOWgoZhMNkCWtVJCKc5DYl4aRurNcVodhHDXycrbACT6q1NEawq5uBmH6Hp/KJqYpzW2H/K6IKlsmUnaFwytOt9PHUfcKzx1QNptdFyB6e/eqhw3CHGalUw0HNHiPE7BZrtT2j72GMi3xEGfTzWHath8FdxvineHKLhs7zrsqmEqRYRTo5cFy5MZy5cuCBCEJEspCgYi5KUiDQsLki5ADki5ISgRpeyGGuXRvA9NfutwHDp9lR9msDkY0dBe2+p/KvYHh9V4maXObZZOkebUGSUW9icyhlUWIcvTbtnKDOqRor3sx2cdUe177NF9tL3KD4FwU13zYtabi9/stxiMQ3D0g0a6CP52XPmy16V+paEfLG8V4iKLe7paxYjbxKxuKxW2pOpRWMxWtzmN1XMprGKF+qQSdEIpyVbYPCgCSoqGEujm0CV2JWSBqlEEqbD0NgFPT4eZVnhcCAnxYITCYe0lEVISvfFkLVeVaKoBwbCArul4PlCLOJsh3i7SATdKW2kBc4FxIE+/f7oyjSE3Q1B2YhrRzanwQHabtE3DMLWk944EDQx91e0lbMorO2nHwwd1TPM5vNF7e5WD9/hPqVC4lziSTqTumKNtuzaVHJEqRAzly5cgDki5ODEAIkKdlTSEgGpSuXJmhAnJFyAFCL4ThS+q0RYGT6aD6woMPRL3BrYk2HRbHhXCBSAAuTdx6n9lzfiMyxxryzUYN7L7CAMZPQe/uqp/FLmTv1RWLxOVkLFVcacxvuf7V52HH9Too04li9xNt0ZheG94QBqUyjh84i9zaOq03CsOKQPeiHWyuiGu8L/AAvvp9F6EtKzngrYTgsM3D04t1nTYfsqHF4k1HEmYGngjeLYwudkE2u7z2H4QLBMdFyY8byMrKSRCzh5d/IRNHgnuP5VnhmIzPZejHCkRsqKfD4KLZhoXPrXUrDKrxSEcyipHOsuebKB74WkhET33UsAhCMMlTVKkJANxFAQmYeS8NFz08EzEklw+yE4px5uFZlpkOru1OzPewU1Jch9lrxvjP6KmYh1R9h1Hj6T9SvN8ZjH1XZ6ji4+O3gEzEVnPcXOJc46k6qNabsaVHJEqQ+/sgBFyVcUDEXJUiACuG4TvHgbC5U/E6Ia7KNh90LhcSWGQpq3NfXqp0+V+B3qiAMTXMU1Oi4kBoJJMAASSfBH0sFTb/rOMxJDSDA00AJJ+g8Vvt0hUUxakhX/ABRuFcWOwxLZbz03WIcN2zqCLqsqUwsqXgb0wNcnuCJ4ZgDVeGgGBdxjQewm5JK2C2W/Z3A5Wl51dp4D+VqKbco8SoaGEiDsEJxDGxJXh5JvLJ15OuKVURcVr2N1k3B0lEYjHZzGyeKK9LBj+lGmSyTUmbvg/DBJcRygWvBnw8LKXjPEg1jhaXy1ojXYn0RWLqNZTDRYQS6NQLzbxJMeSosO7O/vXaaMB+W6g28s6XQq4qiP9GQOp+bXbzmSen0RVDDaX8fNNdTfmzMf/wCLhLT/AJHopqWMBflcO7ediZDrXLCNdvG2i9CMFjIv1Fg1kBCYiqRouqYotsQQSJ+v5UVM5jKtaa0YarsSjTJMlF5oU7WABBvfLiOiKAmFdR4p9ilfShBVqLnb2Q2AuFCKdG6SjDG3QVTHB1QNHmstqK2Mh4/xDuWS2M5sP3WJqVC4kkkk3J8VZcfxmeq7o3lH2k++iq1GHv7mxpXJVyqAgSJYXe/whCEXQuXIA5Po0pKY28AESfeytqHDXgcrHmbzlIFteYiEmwIDhg4gaDRWrOHZy2lRaXuOgGw3JMwFY4Hs8yAarw+0inRMumdHPjlAPRajhWK7im5rKAaIE3yjWOckZ3+ZIF1OUHV/sahFt09GcxvZ5+BwtSvUA71x7tkHM1pdv4nWSqjszh6NYVRXqVM0hwY2BnAi5MS6D8ugstnxpj8WwU6jiKduQDK0TpEkC2tpVZhOzeGa1oaCXNcZcwuNQzIguYQAPCUowySg6uL9/JaSjFryjPcZcxzi4l3eiG3dPKLXAENMKjqGTAuegkn6BehN4VhxAbQpZjsW94+dyQLX8SFG5sWbDbEkNAB3PwMswwNSTtZVx4XHt2Slt2YSlwuq7Sm+CfiLXBo8yRYLb8D4M1jAGQ4mCXTM+M7eSGxNbMPiMADdz4nzOVp+uhQFbir6TwaZcZOUwSQ4CbTMGPAWKnnxOURx0XHGse2m0tZc7+frssTjOIOeYm3vorirVzgm5nqqNtHng9Vz/h8ajt9jkx+HoXVgGKWnhhlSwVRz5E6NHxSvnIpk3Jl8An0IGw8eihptNoEAWA/z5+Kk4dh4zPc277yRt+8j7IstWfw+GlY5vwRsfGqGxVYPaWkAg9U/EMsq2q4hdb5Pog5UHYBxaCHTUpkgwP8AUZG7ZnN06nxVzTY0AFpDgfmGk9D0NtFmqVdyPwldwcXDU2NpDh0cN/ypcZQ3D7FVOM9S+4XjMTAQdDHNGsfVdi6ReJpzIkmnN/Np+YeGqs8BwwYegarQ11YEAkmQ0kEwBtcEWm8TOiws/J0u/Y39J38ArnV3AFlB5GxPLPo6Cq3GcQrNkdxUkeBi8aEAg6rVfr30qtOlioDapADoAjPHduIbIcyTB0I67JvECGmIeXAGGlvMSLuZNwRGiJ5MkXtaKxwwfk8+xmIxLvip1QP9j/vbwScFoPDnuLXiG7tcJv5L0BnEBTpglxc1zSaZAdLhsAANRIHTy0VriGEE6tIIZfrAPygkjnAnTVEnN64h9KPueLDDPOjHm50aTfe4CX9DU/8Arqdfgd+y9QPDCJyQ0F7zrNy9wteLlpIsUFxKi6m1xc67QSbbCSYv56dLbJ85JWoiWNe5583hdY6Uqp/8Hf5CNodlsQ7/AKeW/wAxAP8A6iT9lsGDI1pa9rnkDNzNc0amIF3GRF408gihVqGPjiD8MNtzTZpsIH58VSDk/wDLQcEZNvYh4HPUa239pj6vLbeiJHYukPirVDIHwtmdJIIaR943laMUcpmKgj/a13zam35+VC4g6l5dpAjumuE3FzfQD7rbpdi4/BVUezeHvlp1XR/c+06j4Z2toNSrHD8Fps+ChTEbmm55mTbMQRvMnopBigQ3/UOTfv2tJBtBOc25SNrHxTagJk9zSk3Ie979gCYa2BET4E+KOUUPiw3udNBcavpsbJAizXMIaL9d1J+mbaXUwYElvO7Uicwa42mDzbygC6oBGegwcrQW06gkCRaA0iA4THrKbXY4tl9enNzlNNrnTEgzUdMEknpOqayJg4stH1GAu5gXgXEtOugLn1coFxbfolquLyQcpAkfEbFoI0blaQZgEBVDSTc16jicpOVvzXyxlqb2mPSFLUosMZq1WXMEjmBzASZzPgm826hDypCUQ0MgtIyNJGUywTa1zVcTvqAo3MzES/X+45g3LF9Wi8ToQkpcJa5xc1r5JA1a2SeUWGaRt9E8cIDAS7lDer22kGdGExZDzRStj4MZVotMudVDrkFpu0Aggcpyt/OyFxD6LSM7wC0AASCLXByskGx/tTcbwyoXtZTLCTHKQ9wA1HzQR4AIbFYltJ/dUqlCm+4e7KXvBES0MYC4RGhPrMgZjn5uoIJQ49keO47QZ8DH1HSYhpgTpdwiB/tWfxuIfUeKj7AXDSZi3kBP0hG1cXUYBVqNqVcO4mmS9rWT405dnkG8kRbxVZiMRI9/SyU5TvjL9ibrwMw1e5nf8p7WiZQTXKek+6xKJmy8w45VA/ECTcfUfuhKuMLRCD/UO8PfqpY8XbZpyN9PoOg0HkNgpAmP858UrSupdEmxlVqAq00e+s3NlkZomN4UXdoTMNWDU6CLZThObTTnNst9hVFVjcSWcw28AfMQVe8OJqCtTGsE5dy6SQ4EOkks2sJNohZjiz7FXfZfHDu6T4JImk/mNwLNA6GC3/3XFmguSkdWCXaIqtd1d9MPeSAGNEyMtNhmTECAAYkT+VpK2MbVqZ7gNfmIPjqJGoiTf01VTi2MFRxpjldDv+7mix2Ov08lIx8suADUfExo0S2BN9zYbwuKeeTvZ1qKLgcQYyiGscC4OfBc1oyBziQG+AJzX/uVdgOI1clUGoS4VGkuALcwe2kRDGbSwgDw3Vbgq76rS5ozTBIzH4xmZUHgOXyht0fw/FS6rkME90NL8he06HWHtHr6KjyZJN3pVWjNJdA/BcY7umZg4OzVQ6QZgVH2du0iYiNUbhWF9QcuYRLvhMsaAXSDIMtaRBmSVXcPq8oJGpc6YN873E23PMLHpeEfw3F5Kj+WXFkNcbAZXAOEkGCCWk7R6rr5rjvowkwziXZwtGag95YRIbOYx/2nmDhaYBuqiniKToHetzG5nu4kelyCdhuiezfFTTrOwzpvNSlJJBEAPptB2BkgbBx6KfjvA2Pf+potbm1fTcAWVZaY1+GrazouYkGZR9eMQ4tgdbEgcvKSRu0N6ARlAmzidfTdBOLReWgmbBxAk3mQ86GD/JEy1eAUC9ry19MFreWSAXkcxytdbUA5SBYqKrQZnLQ02gNIO5MkRFnTlbN9tLlKeX02wjHdHYesyfiB8y50mbb/ANrtYv8Aggvpgzl1iJ7u4HQuYcxLv2VV/wDGtpVHVXVnVKLwXECWOa8WFNwuAYnfQWOi02BwBgP7tjO7mXuMBotNzedDe/kozlO9PRWKQGcA4MDjThpEDlpCZGoaWhwADp00ITMQ5wYCHmYIIY15IHWGBrdjMnponv4nSlkOdUL3HmZZgDPicXOuWDreTuqh/aLMGv7trQc1SHnvCaLP+peIc50Mb62XOnK+2/1r+TbUUWTMNTd8WfNe7nNYCQbH4y4xdGsaxoeGU6YJABPM4gCTYuaYtF5Cy1XHVsj3Oe5uRjGOLQGtDqnM50M1FNjg0RqTKfVGeo6kLl3d1KcuOWrTYASzOZhzhBNjI+iVOO/9/wAeGLki64r2lE/1K0lroGRjS8Ew4NBJd0tb/KGwnHHVYdSpVapuCXENdqQYHNJkHZsXvshK2ApYZgfiXlhz99TptA/UZnfE1wOZrmwYzGLDyVLxbtS+qO7oNGHpD5KdnuO7nlsF3Toqxcs3+H36X8v7k3JQ7LvjXG6rRkpPZTuWvyuDnmbEd5ls6xHLMSVXdgeLfp6lU5zTqPaA2YEiSXc7vGLbwqnCcRbRFqTHP/ufz8uXodOtj4ITEY91SM8OyyRI3Ma9RbQ28F0rFLh9O3+fknLJG+Rp+0nF6eJc4vqd68CGwMwaf9+noD6LMV3JpxJURdK3ixcFVt/mQnLm7J2aKTDHmuoA9Op1LqrRglxoukCY90lPhZ6VCZ6FiacCQ2oQLOOScrulr+umihDh5dOu22qc3tAxlN4DyTlLcj+9JNyDzBkA2+oVcMc2xsCGglzCA4gWmN9jE9SofWlHsvPHG9FJjccWYo1I0vcEcsAC8aRJVrwvjPeGC2wgEg6EzbztorvB4Sg9zXFtN5Y7MNA6f7Tmu+4ESTcHS4UfE+GFznOhsEjkDRSgXk5ojMAZBJEwLaLSlyVxJ0lpkzWKLFWCnwzHkaQd2uc0HW0OnK4aXUeIpE2F3RMDX3t6K8ciMODMjxmoheA8W7mpBP8ATqcr/AXh292z9JU3GaD7EiA4kAyIMRJ6hviRCpXWPvadihpSVMcLielU2Gpmlo5IIzOcASZJGYNibyf+2D5EYGmXPHIRlDsgs5pcOtQWDGzmJJ2WT7K4+tUcyiC4hvMCBzQIht7EEuGuxI3V9xfi7KQNLPlZpWeA7nc2CaLCAbCPWN158sPq9S+3k7oytENd9PL+mpVWhmZxNTMA6q83MA3DAdG7xPWKrh2MP6phfDWSacRla1rhl0aJ1g6ElOxeGmo0UppupUe+dBDv6nIXn0YdB0smcYdTa81KbxkLszCc0kTIvEkxG/WbrXlfJq1sum8UpZi2kWPPN8DX5WwCfic1oBytMCSbm2oV/RogUc8AnD03VABoXtJJBudQS3f4l5thOKPZULZyhzy82GuVzTrM2I++srW8M42HMio6AJFQgEg5tLXhpyukeW1k8tp76JxafQNxzCNeGP71zXcxotaIgjL3b3WLpfFmwLEdb2WExDqdJpqGHODS8WEuFy2RbKHOOnl8sqLDYgND61RuTOO8aZL3ND41EcocRJA0BaJAgLM8T486q7KJLQYIA6bWidBpGinFSdRj48/3+2UVL1MK4px8lxDSCT82w8gBt1/KrRjzWljmcsTeHkwWgDMLtOaBA0kqOng6dWHlxykc4FspttrYgyB4FPo0GtgtewsMA5TANwbSLToQbg3iFeMYJfJJzbfwWtDiYpEZzMCX62BInPe3xCGt0sREQj+NVn1A6qaj6oFJzQycxBc4AkgWMskB0bbKqxAbVDmUwCTAkte107Fz4M7/AG6Kw/Tvpuc7vaeU3ByubEwCHNccuWALN6Suac1e9fBVaIsbTcHV2h0BuHawMYQ6q0ZgXu7uQbyf/ZQ0qgfldTpirRdTbRc9jf61EgD4mAmLjNERNwUXgq1MubXAl7eQFriSNoBByvF4AO0DwTeI43F/9Ck1k3cRkzX3kw2dQTBg7lYSk3xiv1br/fz/AOCl7smq4VtEipiazWuHLmbf9RTAA56RuXbSOkyqfE9scjDSwjO5ZOslzoOsDSn5CfRRUuymJqOD6vzXcXO5jH1P28Fc8K7LNpObLpN4cIPpeBb/ACrx/DRW5+p+3j+/n+hGWX21/wBmJq1DLpmSZM3M31JEonBYGrVkU2OIBuYMA+J6/ey1+O4XgqZmuQ1xi4c45t5yjfz6eSqqvaprGBmGpBoboXaeeU3+vj1XYpWtIgyp4nwgUWtLqjS53ytBkRM5sxEXEaKsUuKxLqji95lzrk29gKMBbin5EJC5StYmEJiElNlOSFMAvCMlHd5HVDYI2UbqlzdRa5MTN3Uw7TtBmbe/RV1fg15aY36iZvI6EbdZIVlmUgcn9NNj5UZpzXNPOLyZIuZERINnD99RqD8LxOoBy1H5YFg8O2MQHj4YIgHWCJBsrZ9EFA1uDtkkWF9BcZrOjw+YDqpywy8FI5E+x9TjpbPeMa4TcwWOBNvlkaFTUuPUKhPO4WsKjQ4j/a4Tcf5QzsDyvm+RlxrmbIgT4ZyPJo6KixGCg22MaQTG/nqPp1Uk31I1JVtGqdiqBeS51Elw+fODYyPiBnb6WQOLw+HF6dOjVqvcTlD7yLzJFxvB1ndZuvSNwYgyYMesfVC1nEQ1wactm7a6wfe6rCPyY5+5peHVsTnIDWYeSZdlfMEGTJBLjuD7BWL4AwgBtQmG3bmLmvIIMuaW2Mmeiy+E7Q16QAZUcI2LswtFspPvZWeF7Yvmajc1o5Tljx01RKEjSn4HYzB4kVzVYW03mQcrssB0NcCZIE3HpdV7eytSblove8m5F+WbSTqRodFrcJx6hVAPeAOaByvF5G0giTZFmrQynNXYRaf6r/MGBofVJScVSB7PO8TT7t5YCXwN2xYRtqAn4XHPpkmJBbzNJPMCYAIPnN9vVbHGcewsGXGpIIsJ2F7jqD9ShDx7B5i4UngmLhrdiTMG0ySdN/Ba52qasXXkpzxSrVu2nUMBsBr3uA6AWJFhoTt9a044tJaGgQTaSSJOhO9ytae2NGLUX9RcCNND8umyDxHaeg8y/DSfEt8D0vtqlFJf8RuV+Sio8WeLACCMxFr2nMC4GCQNrWTKuMqVDYQCbQ0k6E63On1lW/8A8zhSBOFuLAlzQQJJ1A8VKztfTp/6eHANr5hsI6dLdLJ3vUDN/JVDgmIaZbIJJaYcZ9QNvrEFGYLsniKhPetcGj+50yRcRe4MEW6qZ3byqI7tjGx1v+AJVfie1eJef9Qt1swBq0ub8f39wtGrb2XbSY91WowZxJGYtECSBFpjS50hV/FuM4VjXCm51UkEBo+ESZu7ceF5WPqVS74iXeZJ/KaiOPdsObL6h2uqUwWsAcLZS4AFukghvxDeD4IXFdp8RU1qFo6N5Rfx1+6q1xW+EfYw2KXSZJkzqbpWuTVy0IcGqZrFC02SmogCVzlC8ymlyQlMaHAJiVIEDJ2VYCZ3nimykQKj0dwTmp2RODVsmSMUrWptNqmAstIyB4sCDtIj39As5xLHQ2pcTOcA/wBxGV0fT8LQcQNisRxd/OUp401YKbuiwdXb8EiwJkdZFtb/ALhNxFKJt18v+b/ZULKpGhj3P5RtHibgInQ/W4I9QQuR4vYvfuLUoDebdLWPhEBD9yRcR7i/lF7I1+JYQCLWE9Db39AmOa2NbfL9i4GfI/RaTa7F+QGXFvUH0+x23/hWFPj1QANcGVBO4df1FjHlaFB0ExO20+vp9UgptMA2Jj1n/P5TajLtDTa6OrYtrjOVwJ10N7WEeB6KF9boPzrup/00HbcaggjeCdrmyQYaBN/zfbx0KFSBtgrnE6n/AI9+7psFEuogHcb9dz9QPso8g96E+9PGFuxEIHvVcWkaz+PypT06aj9if2TSzXW3hEabfb6XTQhgbt7+6eaB6H6QnCpaw9Omuh/x9t1znE7fiPflCBkJCQp7mwmQgDguJSkJECEC5OyrigDgm+/wnM1XOF0DGwuhKAuhMLEKRKVzWoA4BKR7siqeHsmml7umKz0ZqeAm01MAtExGhPLrJrlDVqLaRlguOfYrG8VZzFavFPWd4jRmVWUfSTUvUUi4FK9qauNnWLKeapKilKgB0+/fguJJEeykCkptTSFdCNrETfU79bX87Lu/tGw/Hn5H7BEsan90Oi1wM8iD9aYIME2g2OkeB8P4XNqz0FvT77J76aiK19MORJ3gIgDyGwtcR6z9VC6pN97f4/ZJCYUNJAmySm9Pq1xsh5SSpvZocEoHiPrb3dT8OxxpOmJBiRabGZE2keNvytvhqLarM9G5I2Bd05r3HNYtuBHqpylxfQ6MGaJtEGRYAgk+QmSjG8ErauY5oiZI+gg+J+kq8w+Br0wT3xiTOdhLZNoIIIvERbUaEItuKDnEEXIgE2MtNzDSSBaL66yFKWR3SHSox76JnQjpII/Pn91G7QLcNwozEfKRnBdEnN8t5kiT6QVXdo+HBrBlgEusxokOsJnKDEdFpZN00JKzKqWsND1/hRhTAy0jpdWEQgrkgK5MKFKmw1IlMZTlW+AwmixOXFWA/wDTcvogDT8ldYl0NVQanu37KUJuQUbSniUZTes1Rx11dYerIVlO2ZoNcgcQ5GjRDVqcq+Nk5FY4yUJjaFla/plBjKdirzloio1sxmKZBQ6O4kLoFcR2R2jkoKQJwCY2KFNTUTQpmLcUYYQ0J4CjYVKFRE2RVAhnvClxFVDLMm2bihC5IQlSxCzQxrk1OcU0arLNIWFpexmLyl4d8LXMdrAE5mnyvlPoFnCFacNaBh6zv/1otPiP6hInabKc1cRovqDjUrEOzZXQ5omJJJGaJ0hvnHRQVa76T+URmbJBmA4GAQ0OAAO5E3OyLbUyv0jIJsSd4tOmseQHSFFxh7mufU2aAdZMOIDhpuuddaMhjaoe3MDe0iQHNOwg6Gxg3m/iEFj6jnUngEk5ho8UxEGDM6T9frDKVTK5rh10NgRuDHUT5KbidVraTnwS1rmiIA1zXi40O0edlJTuvzKJbMcxpc4CZJ3kO+4N1JREPHQnL9bKJjoM76q67O12tcZbmM28IXbJ1swyux/C3UnlrvTxChpYeVtO1WGz06NYwCbGP5HgqKnQGyn9QbG4LCQrJrA1JTaoMZXgR72/dSbcnsyA8RxSqTUKkxNWUMai6oxpGk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v-SE">
              <a:latin typeface="Arial" pitchFamily="34" charset="0"/>
              <a:cs typeface="Arial" pitchFamily="34" charset="0"/>
            </a:endParaRPr>
          </a:p>
        </p:txBody>
      </p:sp>
      <p:sp>
        <p:nvSpPr>
          <p:cNvPr id="1028" name="AutoShape 4" descr="data:image/jpeg;base64,/9j/4AAQSkZJRgABAQAAAQABAAD/2wCEAAkGBhQSERQUEhQUFRUVFxoXFxgYFxcXGBcYFx8YHBgXHBcXHSYfGBkjGhUcHy8gIycpLCwtGB4xNTAqNSYsLCkBCQoKDgwOGg8PGikkHSQsLCwsLCwsLCwsLCwsLCwsLCwsLCwsLCwsLCwsLCwsLCwsLCwsLCwsLCwsLCwsLCwsLP/AABEIAL4BCgMBIgACEQEDEQH/xAAbAAABBQEBAAAAAAAAAAAAAAAEAQIDBQYAB//EADsQAAEDAgQDBgUDAwMEAwAAAAEAAhEDIQQSMUEFIlEGE2FxgfAyQpGhsRTR4SNSwTNy8UNigpIVU2P/xAAZAQADAQEBAAAAAAAAAAAAAAAAAQMCBAX/xAAsEQACAgICAQMCBgIDAAAAAAAAAQIRAyESMUEiUWETkQRxgaHR8DLhQrHB/9oADAMBAAIRAxEAPwDzfD4gsKgxVYudJUTnSiMPSzLkqtkBuHpSrTB1IEeCho0AF1KpzQsSdiB67+clPq1AQpca0BVrqqcVYxHVFrexfAq9XQCnTknOWgl02i+37rux/Yo13CpXEUhoCYLitbxnjgw4NKgAYEAWIHiSd94PVTyzjW+isbXRVcYweHwdKqWONWtUGrgCdIlrWgADxWL4awzzOLG77SrPiFabvMvN58/f2QdKlmU4vknqgbphtPFMEhsu8f5UbsS+LkQmMw2RMr4lCxxRlzbI6uLqaA28lY8JpVH3cT9ALJvDMFnuVpKdNrGWWljU9JApMzfaqtka1jdXfF5BUNPAVXizXQOq0+D4K6vWdWfBaDDR4Cf8qzrYa5yiLLpxwSWjDk7MPw7hD6r8mhib/wAo9/ZNzfjdA9PfsK/fQOHyv+ZxAPQAojieAL9XwOke+i1ToVmSr8DgWmfT9lDxXAtpQJvHh/gdPwtJj2NotDnuPhvp71WQx+KNR5J8h5BYXK6Y1sGSpEq2aEXFL7/CSECOSwkSFAxZTm1SEwLigaHmseqbKalSoKHZkgcuSJhRM3GvA+IpO8qHZ31CfgMKalQNA8T5Lbt4II0H3XNnzRxOqKRhZiadOURREFJhgp6wVZPwQJpUTDBv71UtGpa6DxL7qaQEvEK4Oivux/ZDvCK1YQ1pkNI18fupOyHZg1HCrUkNFxbX+VoeM8XDR3TCM0R/tH7qM8tKl0VjGux/HO0Hd/0qQykWtYN+m/4WPrYkiZJLjvP38VFjcUQSAQepn6+t1DR5lmMOXqkKUqGETfVdRqEFTvtZLRoSVcmJWqE7rqGCzlGfoM3/AArfA4DIEJOWgoZhMNkCWtVJCKc5DYl4aRurNcVodhHDXycrbACT6q1NEawq5uBmH6Hp/KJqYpzW2H/K6IKlsmUnaFwytOt9PHUfcKzx1QNptdFyB6e/eqhw3CHGalUw0HNHiPE7BZrtT2j72GMi3xEGfTzWHath8FdxvineHKLhs7zrsqmEqRYRTo5cFy5MZy5cuCBCEJEspCgYi5KUiDQsLki5ADki5ISgRpeyGGuXRvA9NfutwHDp9lR9msDkY0dBe2+p/KvYHh9V4maXObZZOkebUGSUW9icyhlUWIcvTbtnKDOqRor3sx2cdUe177NF9tL3KD4FwU13zYtabi9/stxiMQ3D0g0a6CP52XPmy16V+paEfLG8V4iKLe7paxYjbxKxuKxW2pOpRWMxWtzmN1XMprGKF+qQSdEIpyVbYPCgCSoqGEujm0CV2JWSBqlEEqbD0NgFPT4eZVnhcCAnxYITCYe0lEVISvfFkLVeVaKoBwbCArul4PlCLOJsh3i7SATdKW2kBc4FxIE+/f7oyjSE3Q1B2YhrRzanwQHabtE3DMLWk944EDQx91e0lbMorO2nHwwd1TPM5vNF7e5WD9/hPqVC4lziSTqTumKNtuzaVHJEqRAzly5cgDki5ODEAIkKdlTSEgGpSuXJmhAnJFyAFCL4ThS+q0RYGT6aD6woMPRL3BrYk2HRbHhXCBSAAuTdx6n9lzfiMyxxryzUYN7L7CAMZPQe/uqp/FLmTv1RWLxOVkLFVcacxvuf7V52HH9Too04li9xNt0ZheG94QBqUyjh84i9zaOq03CsOKQPeiHWyuiGu8L/AAvvp9F6EtKzngrYTgsM3D04t1nTYfsqHF4k1HEmYGngjeLYwudkE2u7z2H4QLBMdFyY8byMrKSRCzh5d/IRNHgnuP5VnhmIzPZejHCkRsqKfD4KLZhoXPrXUrDKrxSEcyipHOsuebKB74WkhET33UsAhCMMlTVKkJANxFAQmYeS8NFz08EzEklw+yE4px5uFZlpkOru1OzPewU1Jch9lrxvjP6KmYh1R9h1Hj6T9SvN8ZjH1XZ6ji4+O3gEzEVnPcXOJc46k6qNabsaVHJEqQ+/sgBFyVcUDEXJUiACuG4TvHgbC5U/E6Ia7KNh90LhcSWGQpq3NfXqp0+V+B3qiAMTXMU1Oi4kBoJJMAASSfBH0sFTb/rOMxJDSDA00AJJ+g8Vvt0hUUxakhX/ABRuFcWOwxLZbz03WIcN2zqCLqsqUwsqXgb0wNcnuCJ4ZgDVeGgGBdxjQewm5JK2C2W/Z3A5Wl51dp4D+VqKbco8SoaGEiDsEJxDGxJXh5JvLJ15OuKVURcVr2N1k3B0lEYjHZzGyeKK9LBj+lGmSyTUmbvg/DBJcRygWvBnw8LKXjPEg1jhaXy1ojXYn0RWLqNZTDRYQS6NQLzbxJMeSosO7O/vXaaMB+W6g28s6XQq4qiP9GQOp+bXbzmSen0RVDDaX8fNNdTfmzMf/wCLhLT/AJHopqWMBflcO7ediZDrXLCNdvG2i9CMFjIv1Fg1kBCYiqRouqYotsQQSJ+v5UVM5jKtaa0YarsSjTJMlF5oU7WABBvfLiOiKAmFdR4p9ilfShBVqLnb2Q2AuFCKdG6SjDG3QVTHB1QNHmstqK2Mh4/xDuWS2M5sP3WJqVC4kkkk3J8VZcfxmeq7o3lH2k++iq1GHv7mxpXJVyqAgSJYXe/whCEXQuXIA5Po0pKY28AESfeytqHDXgcrHmbzlIFteYiEmwIDhg4gaDRWrOHZy2lRaXuOgGw3JMwFY4Hs8yAarw+0inRMumdHPjlAPRajhWK7im5rKAaIE3yjWOckZ3+ZIF1OUHV/sahFt09GcxvZ5+BwtSvUA71x7tkHM1pdv4nWSqjszh6NYVRXqVM0hwY2BnAi5MS6D8ugstnxpj8WwU6jiKduQDK0TpEkC2tpVZhOzeGa1oaCXNcZcwuNQzIguYQAPCUowySg6uL9/JaSjFryjPcZcxzi4l3eiG3dPKLXAENMKjqGTAuegkn6BehN4VhxAbQpZjsW94+dyQLX8SFG5sWbDbEkNAB3PwMswwNSTtZVx4XHt2Slt2YSlwuq7Sm+CfiLXBo8yRYLb8D4M1jAGQ4mCXTM+M7eSGxNbMPiMADdz4nzOVp+uhQFbir6TwaZcZOUwSQ4CbTMGPAWKnnxOURx0XHGse2m0tZc7+frssTjOIOeYm3vorirVzgm5nqqNtHng9Vz/h8ajt9jkx+HoXVgGKWnhhlSwVRz5E6NHxSvnIpk3Jl8An0IGw8eihptNoEAWA/z5+Kk4dh4zPc277yRt+8j7IstWfw+GlY5vwRsfGqGxVYPaWkAg9U/EMsq2q4hdb5Pog5UHYBxaCHTUpkgwP8AUZG7ZnN06nxVzTY0AFpDgfmGk9D0NtFmqVdyPwldwcXDU2NpDh0cN/ypcZQ3D7FVOM9S+4XjMTAQdDHNGsfVdi6ReJpzIkmnN/Np+YeGqs8BwwYegarQ11YEAkmQ0kEwBtcEWm8TOiws/J0u/Y39J38ArnV3AFlB5GxPLPo6Cq3GcQrNkdxUkeBi8aEAg6rVfr30qtOlioDapADoAjPHduIbIcyTB0I67JvECGmIeXAGGlvMSLuZNwRGiJ5MkXtaKxwwfk8+xmIxLvip1QP9j/vbwScFoPDnuLXiG7tcJv5L0BnEBTpglxc1zSaZAdLhsAANRIHTy0VriGEE6tIIZfrAPygkjnAnTVEnN64h9KPueLDDPOjHm50aTfe4CX9DU/8Arqdfgd+y9QPDCJyQ0F7zrNy9wteLlpIsUFxKi6m1xc67QSbbCSYv56dLbJ85JWoiWNe5583hdY6Uqp/8Hf5CNodlsQ7/AKeW/wAxAP8A6iT9lsGDI1pa9rnkDNzNc0amIF3GRF408gihVqGPjiD8MNtzTZpsIH58VSDk/wDLQcEZNvYh4HPUa239pj6vLbeiJHYukPirVDIHwtmdJIIaR943laMUcpmKgj/a13zam35+VC4g6l5dpAjumuE3FzfQD7rbpdi4/BVUezeHvlp1XR/c+06j4Z2toNSrHD8Fps+ChTEbmm55mTbMQRvMnopBigQ3/UOTfv2tJBtBOc25SNrHxTagJk9zSk3Ie979gCYa2BET4E+KOUUPiw3udNBcavpsbJAizXMIaL9d1J+mbaXUwYElvO7Uicwa42mDzbygC6oBGegwcrQW06gkCRaA0iA4THrKbXY4tl9enNzlNNrnTEgzUdMEknpOqayJg4stH1GAu5gXgXEtOugLn1coFxbfolquLyQcpAkfEbFoI0blaQZgEBVDSTc16jicpOVvzXyxlqb2mPSFLUosMZq1WXMEjmBzASZzPgm826hDypCUQ0MgtIyNJGUywTa1zVcTvqAo3MzES/X+45g3LF9Wi8ToQkpcJa5xc1r5JA1a2SeUWGaRt9E8cIDAS7lDer22kGdGExZDzRStj4MZVotMudVDrkFpu0Aggcpyt/OyFxD6LSM7wC0AASCLXByskGx/tTcbwyoXtZTLCTHKQ9wA1HzQR4AIbFYltJ/dUqlCm+4e7KXvBES0MYC4RGhPrMgZjn5uoIJQ49keO47QZ8DH1HSYhpgTpdwiB/tWfxuIfUeKj7AXDSZi3kBP0hG1cXUYBVqNqVcO4mmS9rWT405dnkG8kRbxVZiMRI9/SyU5TvjL9ibrwMw1e5nf8p7WiZQTXKek+6xKJmy8w45VA/ECTcfUfuhKuMLRCD/UO8PfqpY8XbZpyN9PoOg0HkNgpAmP858UrSupdEmxlVqAq00e+s3NlkZomN4UXdoTMNWDU6CLZThObTTnNst9hVFVjcSWcw28AfMQVe8OJqCtTGsE5dy6SQ4EOkks2sJNohZjiz7FXfZfHDu6T4JImk/mNwLNA6GC3/3XFmguSkdWCXaIqtd1d9MPeSAGNEyMtNhmTECAAYkT+VpK2MbVqZ7gNfmIPjqJGoiTf01VTi2MFRxpjldDv+7mix2Ov08lIx8suADUfExo0S2BN9zYbwuKeeTvZ1qKLgcQYyiGscC4OfBc1oyBziQG+AJzX/uVdgOI1clUGoS4VGkuALcwe2kRDGbSwgDw3Vbgq76rS5ozTBIzH4xmZUHgOXyht0fw/FS6rkME90NL8he06HWHtHr6KjyZJN3pVWjNJdA/BcY7umZg4OzVQ6QZgVH2du0iYiNUbhWF9QcuYRLvhMsaAXSDIMtaRBmSVXcPq8oJGpc6YN873E23PMLHpeEfw3F5Kj+WXFkNcbAZXAOEkGCCWk7R6rr5rjvowkwziXZwtGag95YRIbOYx/2nmDhaYBuqiniKToHetzG5nu4kelyCdhuiezfFTTrOwzpvNSlJJBEAPptB2BkgbBx6KfjvA2Pf+potbm1fTcAWVZaY1+GrazouYkGZR9eMQ4tgdbEgcvKSRu0N6ARlAmzidfTdBOLReWgmbBxAk3mQ86GD/JEy1eAUC9ry19MFreWSAXkcxytdbUA5SBYqKrQZnLQ02gNIO5MkRFnTlbN9tLlKeX02wjHdHYesyfiB8y50mbb/ANrtYv8Aggvpgzl1iJ7u4HQuYcxLv2VV/wDGtpVHVXVnVKLwXECWOa8WFNwuAYnfQWOi02BwBgP7tjO7mXuMBotNzedDe/kozlO9PRWKQGcA4MDjThpEDlpCZGoaWhwADp00ITMQ5wYCHmYIIY15IHWGBrdjMnponv4nSlkOdUL3HmZZgDPicXOuWDreTuqh/aLMGv7trQc1SHnvCaLP+peIc50Mb62XOnK+2/1r+TbUUWTMNTd8WfNe7nNYCQbH4y4xdGsaxoeGU6YJABPM4gCTYuaYtF5Cy1XHVsj3Oe5uRjGOLQGtDqnM50M1FNjg0RqTKfVGeo6kLl3d1KcuOWrTYASzOZhzhBNjI+iVOO/9/wAeGLki64r2lE/1K0lroGRjS8Ew4NBJd0tb/KGwnHHVYdSpVapuCXENdqQYHNJkHZsXvshK2ApYZgfiXlhz99TptA/UZnfE1wOZrmwYzGLDyVLxbtS+qO7oNGHpD5KdnuO7nlsF3Toqxcs3+H36X8v7k3JQ7LvjXG6rRkpPZTuWvyuDnmbEd5ls6xHLMSVXdgeLfp6lU5zTqPaA2YEiSXc7vGLbwqnCcRbRFqTHP/ufz8uXodOtj4ITEY91SM8OyyRI3Ma9RbQ28F0rFLh9O3+fknLJG+Rp+0nF6eJc4vqd68CGwMwaf9+noD6LMV3JpxJURdK3ixcFVt/mQnLm7J2aKTDHmuoA9Op1LqrRglxoukCY90lPhZ6VCZ6FiacCQ2oQLOOScrulr+umihDh5dOu22qc3tAxlN4DyTlLcj+9JNyDzBkA2+oVcMc2xsCGglzCA4gWmN9jE9SofWlHsvPHG9FJjccWYo1I0vcEcsAC8aRJVrwvjPeGC2wgEg6EzbztorvB4Sg9zXFtN5Y7MNA6f7Tmu+4ESTcHS4UfE+GFznOhsEjkDRSgXk5ojMAZBJEwLaLSlyVxJ0lpkzWKLFWCnwzHkaQd2uc0HW0OnK4aXUeIpE2F3RMDX3t6K8ciMODMjxmoheA8W7mpBP8ATqcr/AXh292z9JU3GaD7EiA4kAyIMRJ6hviRCpXWPvadihpSVMcLielU2Gpmlo5IIzOcASZJGYNibyf+2D5EYGmXPHIRlDsgs5pcOtQWDGzmJJ2WT7K4+tUcyiC4hvMCBzQIht7EEuGuxI3V9xfi7KQNLPlZpWeA7nc2CaLCAbCPWN158sPq9S+3k7oytENd9PL+mpVWhmZxNTMA6q83MA3DAdG7xPWKrh2MP6phfDWSacRla1rhl0aJ1g6ElOxeGmo0UppupUe+dBDv6nIXn0YdB0smcYdTa81KbxkLszCc0kTIvEkxG/WbrXlfJq1sum8UpZi2kWPPN8DX5WwCfic1oBytMCSbm2oV/RogUc8AnD03VABoXtJJBudQS3f4l5thOKPZULZyhzy82GuVzTrM2I++srW8M42HMio6AJFQgEg5tLXhpyukeW1k8tp76JxafQNxzCNeGP71zXcxotaIgjL3b3WLpfFmwLEdb2WExDqdJpqGHODS8WEuFy2RbKHOOnl8sqLDYgND61RuTOO8aZL3ND41EcocRJA0BaJAgLM8T486q7KJLQYIA6bWidBpGinFSdRj48/3+2UVL1MK4px8lxDSCT82w8gBt1/KrRjzWljmcsTeHkwWgDMLtOaBA0kqOng6dWHlxykc4FspttrYgyB4FPo0GtgtewsMA5TANwbSLToQbg3iFeMYJfJJzbfwWtDiYpEZzMCX62BInPe3xCGt0sREQj+NVn1A6qaj6oFJzQycxBc4AkgWMskB0bbKqxAbVDmUwCTAkte107Fz4M7/AG6Kw/Tvpuc7vaeU3ByubEwCHNccuWALN6Suac1e9fBVaIsbTcHV2h0BuHawMYQ6q0ZgXu7uQbyf/ZQ0qgfldTpirRdTbRc9jf61EgD4mAmLjNERNwUXgq1MubXAl7eQFriSNoBByvF4AO0DwTeI43F/9Ck1k3cRkzX3kw2dQTBg7lYSk3xiv1br/fz/AOCl7smq4VtEipiazWuHLmbf9RTAA56RuXbSOkyqfE9scjDSwjO5ZOslzoOsDSn5CfRRUuymJqOD6vzXcXO5jH1P28Fc8K7LNpObLpN4cIPpeBb/ACrx/DRW5+p+3j+/n+hGWX21/wBmJq1DLpmSZM3M31JEonBYGrVkU2OIBuYMA+J6/ey1+O4XgqZmuQ1xi4c45t5yjfz6eSqqvaprGBmGpBoboXaeeU3+vj1XYpWtIgyp4nwgUWtLqjS53ytBkRM5sxEXEaKsUuKxLqji95lzrk29gKMBbin5EJC5StYmEJiElNlOSFMAvCMlHd5HVDYI2UbqlzdRa5MTN3Uw7TtBmbe/RV1fg15aY36iZvI6EbdZIVlmUgcn9NNj5UZpzXNPOLyZIuZERINnD99RqD8LxOoBy1H5YFg8O2MQHj4YIgHWCJBsrZ9EFA1uDtkkWF9BcZrOjw+YDqpywy8FI5E+x9TjpbPeMa4TcwWOBNvlkaFTUuPUKhPO4WsKjQ4j/a4Tcf5QzsDyvm+RlxrmbIgT4ZyPJo6KixGCg22MaQTG/nqPp1Uk31I1JVtGqdiqBeS51Elw+fODYyPiBnb6WQOLw+HF6dOjVqvcTlD7yLzJFxvB1ndZuvSNwYgyYMesfVC1nEQ1wactm7a6wfe6rCPyY5+5peHVsTnIDWYeSZdlfMEGTJBLjuD7BWL4AwgBtQmG3bmLmvIIMuaW2Mmeiy+E7Q16QAZUcI2LswtFspPvZWeF7Yvmajc1o5Tljx01RKEjSn4HYzB4kVzVYW03mQcrssB0NcCZIE3HpdV7eytSblove8m5F+WbSTqRodFrcJx6hVAPeAOaByvF5G0giTZFmrQynNXYRaf6r/MGBofVJScVSB7PO8TT7t5YCXwN2xYRtqAn4XHPpkmJBbzNJPMCYAIPnN9vVbHGcewsGXGpIIsJ2F7jqD9ShDx7B5i4UngmLhrdiTMG0ySdN/Ba52qasXXkpzxSrVu2nUMBsBr3uA6AWJFhoTt9a044tJaGgQTaSSJOhO9ytae2NGLUX9RcCNND8umyDxHaeg8y/DSfEt8D0vtqlFJf8RuV+Sio8WeLACCMxFr2nMC4GCQNrWTKuMqVDYQCbQ0k6E63On1lW/8A8zhSBOFuLAlzQQJJ1A8VKztfTp/6eHANr5hsI6dLdLJ3vUDN/JVDgmIaZbIJJaYcZ9QNvrEFGYLsniKhPetcGj+50yRcRe4MEW6qZ3byqI7tjGx1v+AJVfie1eJef9Qt1swBq0ub8f39wtGrb2XbSY91WowZxJGYtECSBFpjS50hV/FuM4VjXCm51UkEBo+ESZu7ceF5WPqVS74iXeZJ/KaiOPdsObL6h2uqUwWsAcLZS4AFukghvxDeD4IXFdp8RU1qFo6N5Rfx1+6q1xW+EfYw2KXSZJkzqbpWuTVy0IcGqZrFC02SmogCVzlC8ymlyQlMaHAJiVIEDJ2VYCZ3nimykQKj0dwTmp2RODVsmSMUrWptNqmAstIyB4sCDtIj39As5xLHQ2pcTOcA/wBxGV0fT8LQcQNisRxd/OUp401YKbuiwdXb8EiwJkdZFtb/ALhNxFKJt18v+b/ZULKpGhj3P5RtHibgInQ/W4I9QQuR4vYvfuLUoDebdLWPhEBD9yRcR7i/lF7I1+JYQCLWE9Db39AmOa2NbfL9i4GfI/RaTa7F+QGXFvUH0+x23/hWFPj1QANcGVBO4df1FjHlaFB0ExO20+vp9UgptMA2Jj1n/P5TajLtDTa6OrYtrjOVwJ10N7WEeB6KF9boPzrup/00HbcaggjeCdrmyQYaBN/zfbx0KFSBtgrnE6n/AI9+7psFEuogHcb9dz9QPso8g96E+9PGFuxEIHvVcWkaz+PypT06aj9if2TSzXW3hEabfb6XTQhgbt7+6eaB6H6QnCpaw9Omuh/x9t1znE7fiPflCBkJCQp7mwmQgDguJSkJECEC5OyrigDgm+/wnM1XOF0DGwuhKAuhMLEKRKVzWoA4BKR7siqeHsmml7umKz0ZqeAm01MAtExGhPLrJrlDVqLaRlguOfYrG8VZzFavFPWd4jRmVWUfSTUvUUi4FK9qauNnWLKeapKilKgB0+/fguJJEeykCkptTSFdCNrETfU79bX87Lu/tGw/Hn5H7BEsan90Oi1wM8iD9aYIME2g2OkeB8P4XNqz0FvT77J76aiK19MORJ3gIgDyGwtcR6z9VC6pN97f4/ZJCYUNJAmySm9Pq1xsh5SSpvZocEoHiPrb3dT8OxxpOmJBiRabGZE2keNvytvhqLarM9G5I2Bd05r3HNYtuBHqpylxfQ6MGaJtEGRYAgk+QmSjG8ErauY5oiZI+gg+J+kq8w+Br0wT3xiTOdhLZNoIIIvERbUaEItuKDnEEXIgE2MtNzDSSBaL66yFKWR3SHSox76JnQjpII/Pn91G7QLcNwozEfKRnBdEnN8t5kiT6QVXdo+HBrBlgEusxokOsJnKDEdFpZN00JKzKqWsND1/hRhTAy0jpdWEQgrkgK5MKFKmw1IlMZTlW+AwmixOXFWA/wDTcvogDT8ldYl0NVQanu37KUJuQUbSniUZTes1Rx11dYerIVlO2ZoNcgcQ5GjRDVqcq+Nk5FY4yUJjaFla/plBjKdirzloio1sxmKZBQ6O4kLoFcR2R2jkoKQJwCY2KFNTUTQpmLcUYYQ0J4CjYVKFRE2RVAhnvClxFVDLMm2bihC5IQlSxCzQxrk1OcU0arLNIWFpexmLyl4d8LXMdrAE5mnyvlPoFnCFacNaBh6zv/1otPiP6hInabKc1cRovqDjUrEOzZXQ5omJJJGaJ0hvnHRQVa76T+URmbJBmA4GAQ0OAAO5E3OyLbUyv0jIJsSd4tOmseQHSFFxh7mufU2aAdZMOIDhpuuddaMhjaoe3MDe0iQHNOwg6Gxg3m/iEFj6jnUngEk5ho8UxEGDM6T9frDKVTK5rh10NgRuDHUT5KbidVraTnwS1rmiIA1zXi40O0edlJTuvzKJbMcxpc4CZJ3kO+4N1JREPHQnL9bKJjoM76q67O12tcZbmM28IXbJ1swyux/C3UnlrvTxChpYeVtO1WGz06NYwCbGP5HgqKnQGyn9QbG4LCQrJrA1JTaoMZXgR72/dSbcnsyA8RxSqTUKkxNWUMai6oxpGk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v-SE">
              <a:latin typeface="Arial" pitchFamily="34" charset="0"/>
              <a:cs typeface="Arial" pitchFamily="34" charset="0"/>
            </a:endParaRPr>
          </a:p>
        </p:txBody>
      </p:sp>
      <p:sp>
        <p:nvSpPr>
          <p:cNvPr id="1030" name="AutoShape 6" descr="data:image/jpeg;base64,/9j/4AAQSkZJRgABAQAAAQABAAD/2wCEAAkGBhQSERQUEhQUFRUVFxoXFxgYFxcXGBcYFx8YHBgXHBcXHSYfGBkjGhUcHy8gIycpLCwtGB4xNTAqNSYsLCkBCQoKDgwOGg8PGikkHSQsLCwsLCwsLCwsLCwsLCwsLCwsLCwsLCwsLCwsLCwsLCwsLCwsLCwsLCwsLCwsLCwsLP/AABEIAL4BCgMBIgACEQEDEQH/xAAbAAABBQEBAAAAAAAAAAAAAAAEAQIDBQYAB//EADsQAAEDAgQDBgUDAwMEAwAAAAEAAhEDIQQSMUEFIlEGE2FxgfAyQpGhsRTR4SNSwTNy8UNigpIVU2P/xAAZAQADAQEBAAAAAAAAAAAAAAAAAQMCBAX/xAAsEQACAgICAQMCBgIDAAAAAAAAAQIRAyESMUEiUWETkQRxgaHR8DLhQrHB/9oADAMBAAIRAxEAPwDzfD4gsKgxVYudJUTnSiMPSzLkqtkBuHpSrTB1IEeCho0AF1KpzQsSdiB67+clPq1AQpca0BVrqqcVYxHVFrexfAq9XQCnTknOWgl02i+37rux/Yo13CpXEUhoCYLitbxnjgw4NKgAYEAWIHiSd94PVTyzjW+isbXRVcYweHwdKqWONWtUGrgCdIlrWgADxWL4awzzOLG77SrPiFabvMvN58/f2QdKlmU4vknqgbphtPFMEhsu8f5UbsS+LkQmMw2RMr4lCxxRlzbI6uLqaA28lY8JpVH3cT9ALJvDMFnuVpKdNrGWWljU9JApMzfaqtka1jdXfF5BUNPAVXizXQOq0+D4K6vWdWfBaDDR4Cf8qzrYa5yiLLpxwSWjDk7MPw7hD6r8mhib/wAo9/ZNzfjdA9PfsK/fQOHyv+ZxAPQAojieAL9XwOke+i1ToVmSr8DgWmfT9lDxXAtpQJvHh/gdPwtJj2NotDnuPhvp71WQx+KNR5J8h5BYXK6Y1sGSpEq2aEXFL7/CSECOSwkSFAxZTm1SEwLigaHmseqbKalSoKHZkgcuSJhRM3GvA+IpO8qHZ31CfgMKalQNA8T5Lbt4II0H3XNnzRxOqKRhZiadOURREFJhgp6wVZPwQJpUTDBv71UtGpa6DxL7qaQEvEK4Oivux/ZDvCK1YQ1pkNI18fupOyHZg1HCrUkNFxbX+VoeM8XDR3TCM0R/tH7qM8tKl0VjGux/HO0Hd/0qQykWtYN+m/4WPrYkiZJLjvP38VFjcUQSAQepn6+t1DR5lmMOXqkKUqGETfVdRqEFTvtZLRoSVcmJWqE7rqGCzlGfoM3/AArfA4DIEJOWgoZhMNkCWtVJCKc5DYl4aRurNcVodhHDXycrbACT6q1NEawq5uBmH6Hp/KJqYpzW2H/K6IKlsmUnaFwytOt9PHUfcKzx1QNptdFyB6e/eqhw3CHGalUw0HNHiPE7BZrtT2j72GMi3xEGfTzWHath8FdxvineHKLhs7zrsqmEqRYRTo5cFy5MZy5cuCBCEJEspCgYi5KUiDQsLki5ADki5ISgRpeyGGuXRvA9NfutwHDp9lR9msDkY0dBe2+p/KvYHh9V4maXObZZOkebUGSUW9icyhlUWIcvTbtnKDOqRor3sx2cdUe177NF9tL3KD4FwU13zYtabi9/stxiMQ3D0g0a6CP52XPmy16V+paEfLG8V4iKLe7paxYjbxKxuKxW2pOpRWMxWtzmN1XMprGKF+qQSdEIpyVbYPCgCSoqGEujm0CV2JWSBqlEEqbD0NgFPT4eZVnhcCAnxYITCYe0lEVISvfFkLVeVaKoBwbCArul4PlCLOJsh3i7SATdKW2kBc4FxIE+/f7oyjSE3Q1B2YhrRzanwQHabtE3DMLWk944EDQx91e0lbMorO2nHwwd1TPM5vNF7e5WD9/hPqVC4lziSTqTumKNtuzaVHJEqRAzly5cgDki5ODEAIkKdlTSEgGpSuXJmhAnJFyAFCL4ThS+q0RYGT6aD6woMPRL3BrYk2HRbHhXCBSAAuTdx6n9lzfiMyxxryzUYN7L7CAMZPQe/uqp/FLmTv1RWLxOVkLFVcacxvuf7V52HH9Too04li9xNt0ZheG94QBqUyjh84i9zaOq03CsOKQPeiHWyuiGu8L/AAvvp9F6EtKzngrYTgsM3D04t1nTYfsqHF4k1HEmYGngjeLYwudkE2u7z2H4QLBMdFyY8byMrKSRCzh5d/IRNHgnuP5VnhmIzPZejHCkRsqKfD4KLZhoXPrXUrDKrxSEcyipHOsuebKB74WkhET33UsAhCMMlTVKkJANxFAQmYeS8NFz08EzEklw+yE4px5uFZlpkOru1OzPewU1Jch9lrxvjP6KmYh1R9h1Hj6T9SvN8ZjH1XZ6ji4+O3gEzEVnPcXOJc46k6qNabsaVHJEqQ+/sgBFyVcUDEXJUiACuG4TvHgbC5U/E6Ia7KNh90LhcSWGQpq3NfXqp0+V+B3qiAMTXMU1Oi4kBoJJMAASSfBH0sFTb/rOMxJDSDA00AJJ+g8Vvt0hUUxakhX/ABRuFcWOwxLZbz03WIcN2zqCLqsqUwsqXgb0wNcnuCJ4ZgDVeGgGBdxjQewm5JK2C2W/Z3A5Wl51dp4D+VqKbco8SoaGEiDsEJxDGxJXh5JvLJ15OuKVURcVr2N1k3B0lEYjHZzGyeKK9LBj+lGmSyTUmbvg/DBJcRygWvBnw8LKXjPEg1jhaXy1ojXYn0RWLqNZTDRYQS6NQLzbxJMeSosO7O/vXaaMB+W6g28s6XQq4qiP9GQOp+bXbzmSen0RVDDaX8fNNdTfmzMf/wCLhLT/AJHopqWMBflcO7ediZDrXLCNdvG2i9CMFjIv1Fg1kBCYiqRouqYotsQQSJ+v5UVM5jKtaa0YarsSjTJMlF5oU7WABBvfLiOiKAmFdR4p9ilfShBVqLnb2Q2AuFCKdG6SjDG3QVTHB1QNHmstqK2Mh4/xDuWS2M5sP3WJqVC4kkkk3J8VZcfxmeq7o3lH2k++iq1GHv7mxpXJVyqAgSJYXe/whCEXQuXIA5Po0pKY28AESfeytqHDXgcrHmbzlIFteYiEmwIDhg4gaDRWrOHZy2lRaXuOgGw3JMwFY4Hs8yAarw+0inRMumdHPjlAPRajhWK7im5rKAaIE3yjWOckZ3+ZIF1OUHV/sahFt09GcxvZ5+BwtSvUA71x7tkHM1pdv4nWSqjszh6NYVRXqVM0hwY2BnAi5MS6D8ugstnxpj8WwU6jiKduQDK0TpEkC2tpVZhOzeGa1oaCXNcZcwuNQzIguYQAPCUowySg6uL9/JaSjFryjPcZcxzi4l3eiG3dPKLXAENMKjqGTAuegkn6BehN4VhxAbQpZjsW94+dyQLX8SFG5sWbDbEkNAB3PwMswwNSTtZVx4XHt2Slt2YSlwuq7Sm+CfiLXBo8yRYLb8D4M1jAGQ4mCXTM+M7eSGxNbMPiMADdz4nzOVp+uhQFbir6TwaZcZOUwSQ4CbTMGPAWKnnxOURx0XHGse2m0tZc7+frssTjOIOeYm3vorirVzgm5nqqNtHng9Vz/h8ajt9jkx+HoXVgGKWnhhlSwVRz5E6NHxSvnIpk3Jl8An0IGw8eihptNoEAWA/z5+Kk4dh4zPc277yRt+8j7IstWfw+GlY5vwRsfGqGxVYPaWkAg9U/EMsq2q4hdb5Pog5UHYBxaCHTUpkgwP8AUZG7ZnN06nxVzTY0AFpDgfmGk9D0NtFmqVdyPwldwcXDU2NpDh0cN/ypcZQ3D7FVOM9S+4XjMTAQdDHNGsfVdi6ReJpzIkmnN/Np+YeGqs8BwwYegarQ11YEAkmQ0kEwBtcEWm8TOiws/J0u/Y39J38ArnV3AFlB5GxPLPo6Cq3GcQrNkdxUkeBi8aEAg6rVfr30qtOlioDapADoAjPHduIbIcyTB0I67JvECGmIeXAGGlvMSLuZNwRGiJ5MkXtaKxwwfk8+xmIxLvip1QP9j/vbwScFoPDnuLXiG7tcJv5L0BnEBTpglxc1zSaZAdLhsAANRIHTy0VriGEE6tIIZfrAPygkjnAnTVEnN64h9KPueLDDPOjHm50aTfe4CX9DU/8Arqdfgd+y9QPDCJyQ0F7zrNy9wteLlpIsUFxKi6m1xc67QSbbCSYv56dLbJ85JWoiWNe5583hdY6Uqp/8Hf5CNodlsQ7/AKeW/wAxAP8A6iT9lsGDI1pa9rnkDNzNc0amIF3GRF408gihVqGPjiD8MNtzTZpsIH58VSDk/wDLQcEZNvYh4HPUa239pj6vLbeiJHYukPirVDIHwtmdJIIaR943laMUcpmKgj/a13zam35+VC4g6l5dpAjumuE3FzfQD7rbpdi4/BVUezeHvlp1XR/c+06j4Z2toNSrHD8Fps+ChTEbmm55mTbMQRvMnopBigQ3/UOTfv2tJBtBOc25SNrHxTagJk9zSk3Ie979gCYa2BET4E+KOUUPiw3udNBcavpsbJAizXMIaL9d1J+mbaXUwYElvO7Uicwa42mDzbygC6oBGegwcrQW06gkCRaA0iA4THrKbXY4tl9enNzlNNrnTEgzUdMEknpOqayJg4stH1GAu5gXgXEtOugLn1coFxbfolquLyQcpAkfEbFoI0blaQZgEBVDSTc16jicpOVvzXyxlqb2mPSFLUosMZq1WXMEjmBzASZzPgm826hDypCUQ0MgtIyNJGUywTa1zVcTvqAo3MzES/X+45g3LF9Wi8ToQkpcJa5xc1r5JA1a2SeUWGaRt9E8cIDAS7lDer22kGdGExZDzRStj4MZVotMudVDrkFpu0Aggcpyt/OyFxD6LSM7wC0AASCLXByskGx/tTcbwyoXtZTLCTHKQ9wA1HzQR4AIbFYltJ/dUqlCm+4e7KXvBES0MYC4RGhPrMgZjn5uoIJQ49keO47QZ8DH1HSYhpgTpdwiB/tWfxuIfUeKj7AXDSZi3kBP0hG1cXUYBVqNqVcO4mmS9rWT405dnkG8kRbxVZiMRI9/SyU5TvjL9ibrwMw1e5nf8p7WiZQTXKek+6xKJmy8w45VA/ECTcfUfuhKuMLRCD/UO8PfqpY8XbZpyN9PoOg0HkNgpAmP858UrSupdEmxlVqAq00e+s3NlkZomN4UXdoTMNWDU6CLZThObTTnNst9hVFVjcSWcw28AfMQVe8OJqCtTGsE5dy6SQ4EOkks2sJNohZjiz7FXfZfHDu6T4JImk/mNwLNA6GC3/3XFmguSkdWCXaIqtd1d9MPeSAGNEyMtNhmTECAAYkT+VpK2MbVqZ7gNfmIPjqJGoiTf01VTi2MFRxpjldDv+7mix2Ov08lIx8suADUfExo0S2BN9zYbwuKeeTvZ1qKLgcQYyiGscC4OfBc1oyBziQG+AJzX/uVdgOI1clUGoS4VGkuALcwe2kRDGbSwgDw3Vbgq76rS5ozTBIzH4xmZUHgOXyht0fw/FS6rkME90NL8he06HWHtHr6KjyZJN3pVWjNJdA/BcY7umZg4OzVQ6QZgVH2du0iYiNUbhWF9QcuYRLvhMsaAXSDIMtaRBmSVXcPq8oJGpc6YN873E23PMLHpeEfw3F5Kj+WXFkNcbAZXAOEkGCCWk7R6rr5rjvowkwziXZwtGag95YRIbOYx/2nmDhaYBuqiniKToHetzG5nu4kelyCdhuiezfFTTrOwzpvNSlJJBEAPptB2BkgbBx6KfjvA2Pf+potbm1fTcAWVZaY1+GrazouYkGZR9eMQ4tgdbEgcvKSRu0N6ARlAmzidfTdBOLReWgmbBxAk3mQ86GD/JEy1eAUC9ry19MFreWSAXkcxytdbUA5SBYqKrQZnLQ02gNIO5MkRFnTlbN9tLlKeX02wjHdHYesyfiB8y50mbb/ANrtYv8Aggvpgzl1iJ7u4HQuYcxLv2VV/wDGtpVHVXVnVKLwXECWOa8WFNwuAYnfQWOi02BwBgP7tjO7mXuMBotNzedDe/kozlO9PRWKQGcA4MDjThpEDlpCZGoaWhwADp00ITMQ5wYCHmYIIY15IHWGBrdjMnponv4nSlkOdUL3HmZZgDPicXOuWDreTuqh/aLMGv7trQc1SHnvCaLP+peIc50Mb62XOnK+2/1r+TbUUWTMNTd8WfNe7nNYCQbH4y4xdGsaxoeGU6YJABPM4gCTYuaYtF5Cy1XHVsj3Oe5uRjGOLQGtDqnM50M1FNjg0RqTKfVGeo6kLl3d1KcuOWrTYASzOZhzhBNjI+iVOO/9/wAeGLki64r2lE/1K0lroGRjS8Ew4NBJd0tb/KGwnHHVYdSpVapuCXENdqQYHNJkHZsXvshK2ApYZgfiXlhz99TptA/UZnfE1wOZrmwYzGLDyVLxbtS+qO7oNGHpD5KdnuO7nlsF3Toqxcs3+H36X8v7k3JQ7LvjXG6rRkpPZTuWvyuDnmbEd5ls6xHLMSVXdgeLfp6lU5zTqPaA2YEiSXc7vGLbwqnCcRbRFqTHP/ufz8uXodOtj4ITEY91SM8OyyRI3Ma9RbQ28F0rFLh9O3+fknLJG+Rp+0nF6eJc4vqd68CGwMwaf9+noD6LMV3JpxJURdK3ixcFVt/mQnLm7J2aKTDHmuoA9Op1LqrRglxoukCY90lPhZ6VCZ6FiacCQ2oQLOOScrulr+umihDh5dOu22qc3tAxlN4DyTlLcj+9JNyDzBkA2+oVcMc2xsCGglzCA4gWmN9jE9SofWlHsvPHG9FJjccWYo1I0vcEcsAC8aRJVrwvjPeGC2wgEg6EzbztorvB4Sg9zXFtN5Y7MNA6f7Tmu+4ESTcHS4UfE+GFznOhsEjkDRSgXk5ojMAZBJEwLaLSlyVxJ0lpkzWKLFWCnwzHkaQd2uc0HW0OnK4aXUeIpE2F3RMDX3t6K8ciMODMjxmoheA8W7mpBP8ATqcr/AXh292z9JU3GaD7EiA4kAyIMRJ6hviRCpXWPvadihpSVMcLielU2Gpmlo5IIzOcASZJGYNibyf+2D5EYGmXPHIRlDsgs5pcOtQWDGzmJJ2WT7K4+tUcyiC4hvMCBzQIht7EEuGuxI3V9xfi7KQNLPlZpWeA7nc2CaLCAbCPWN158sPq9S+3k7oytENd9PL+mpVWhmZxNTMA6q83MA3DAdG7xPWKrh2MP6phfDWSacRla1rhl0aJ1g6ElOxeGmo0UppupUe+dBDv6nIXn0YdB0smcYdTa81KbxkLszCc0kTIvEkxG/WbrXlfJq1sum8UpZi2kWPPN8DX5WwCfic1oBytMCSbm2oV/RogUc8AnD03VABoXtJJBudQS3f4l5thOKPZULZyhzy82GuVzTrM2I++srW8M42HMio6AJFQgEg5tLXhpyukeW1k8tp76JxafQNxzCNeGP71zXcxotaIgjL3b3WLpfFmwLEdb2WExDqdJpqGHODS8WEuFy2RbKHOOnl8sqLDYgND61RuTOO8aZL3ND41EcocRJA0BaJAgLM8T486q7KJLQYIA6bWidBpGinFSdRj48/3+2UVL1MK4px8lxDSCT82w8gBt1/KrRjzWljmcsTeHkwWgDMLtOaBA0kqOng6dWHlxykc4FspttrYgyB4FPo0GtgtewsMA5TANwbSLToQbg3iFeMYJfJJzbfwWtDiYpEZzMCX62BInPe3xCGt0sREQj+NVn1A6qaj6oFJzQycxBc4AkgWMskB0bbKqxAbVDmUwCTAkte107Fz4M7/AG6Kw/Tvpuc7vaeU3ByubEwCHNccuWALN6Suac1e9fBVaIsbTcHV2h0BuHawMYQ6q0ZgXu7uQbyf/ZQ0qgfldTpirRdTbRc9jf61EgD4mAmLjNERNwUXgq1MubXAl7eQFriSNoBByvF4AO0DwTeI43F/9Ck1k3cRkzX3kw2dQTBg7lYSk3xiv1br/fz/AOCl7smq4VtEipiazWuHLmbf9RTAA56RuXbSOkyqfE9scjDSwjO5ZOslzoOsDSn5CfRRUuymJqOD6vzXcXO5jH1P28Fc8K7LNpObLpN4cIPpeBb/ACrx/DRW5+p+3j+/n+hGWX21/wBmJq1DLpmSZM3M31JEonBYGrVkU2OIBuYMA+J6/ey1+O4XgqZmuQ1xi4c45t5yjfz6eSqqvaprGBmGpBoboXaeeU3+vj1XYpWtIgyp4nwgUWtLqjS53ytBkRM5sxEXEaKsUuKxLqji95lzrk29gKMBbin5EJC5StYmEJiElNlOSFMAvCMlHd5HVDYI2UbqlzdRa5MTN3Uw7TtBmbe/RV1fg15aY36iZvI6EbdZIVlmUgcn9NNj5UZpzXNPOLyZIuZERINnD99RqD8LxOoBy1H5YFg8O2MQHj4YIgHWCJBsrZ9EFA1uDtkkWF9BcZrOjw+YDqpywy8FI5E+x9TjpbPeMa4TcwWOBNvlkaFTUuPUKhPO4WsKjQ4j/a4Tcf5QzsDyvm+RlxrmbIgT4ZyPJo6KixGCg22MaQTG/nqPp1Uk31I1JVtGqdiqBeS51Elw+fODYyPiBnb6WQOLw+HF6dOjVqvcTlD7yLzJFxvB1ndZuvSNwYgyYMesfVC1nEQ1wactm7a6wfe6rCPyY5+5peHVsTnIDWYeSZdlfMEGTJBLjuD7BWL4AwgBtQmG3bmLmvIIMuaW2Mmeiy+E7Q16QAZUcI2LswtFspPvZWeF7Yvmajc1o5Tljx01RKEjSn4HYzB4kVzVYW03mQcrssB0NcCZIE3HpdV7eytSblove8m5F+WbSTqRodFrcJx6hVAPeAOaByvF5G0giTZFmrQynNXYRaf6r/MGBofVJScVSB7PO8TT7t5YCXwN2xYRtqAn4XHPpkmJBbzNJPMCYAIPnN9vVbHGcewsGXGpIIsJ2F7jqD9ShDx7B5i4UngmLhrdiTMG0ySdN/Ba52qasXXkpzxSrVu2nUMBsBr3uA6AWJFhoTt9a044tJaGgQTaSSJOhO9ytae2NGLUX9RcCNND8umyDxHaeg8y/DSfEt8D0vtqlFJf8RuV+Sio8WeLACCMxFr2nMC4GCQNrWTKuMqVDYQCbQ0k6E63On1lW/8A8zhSBOFuLAlzQQJJ1A8VKztfTp/6eHANr5hsI6dLdLJ3vUDN/JVDgmIaZbIJJaYcZ9QNvrEFGYLsniKhPetcGj+50yRcRe4MEW6qZ3byqI7tjGx1v+AJVfie1eJef9Qt1swBq0ub8f39wtGrb2XbSY91WowZxJGYtECSBFpjS50hV/FuM4VjXCm51UkEBo+ESZu7ceF5WPqVS74iXeZJ/KaiOPdsObL6h2uqUwWsAcLZS4AFukghvxDeD4IXFdp8RU1qFo6N5Rfx1+6q1xW+EfYw2KXSZJkzqbpWuTVy0IcGqZrFC02SmogCVzlC8ymlyQlMaHAJiVIEDJ2VYCZ3nimykQKj0dwTmp2RODVsmSMUrWptNqmAstIyB4sCDtIj39As5xLHQ2pcTOcA/wBxGV0fT8LQcQNisRxd/OUp401YKbuiwdXb8EiwJkdZFtb/ALhNxFKJt18v+b/ZULKpGhj3P5RtHibgInQ/W4I9QQuR4vYvfuLUoDebdLWPhEBD9yRcR7i/lF7I1+JYQCLWE9Db39AmOa2NbfL9i4GfI/RaTa7F+QGXFvUH0+x23/hWFPj1QANcGVBO4df1FjHlaFB0ExO20+vp9UgptMA2Jj1n/P5TajLtDTa6OrYtrjOVwJ10N7WEeB6KF9boPzrup/00HbcaggjeCdrmyQYaBN/zfbx0KFSBtgrnE6n/AI9+7psFEuogHcb9dz9QPso8g96E+9PGFuxEIHvVcWkaz+PypT06aj9if2TSzXW3hEabfb6XTQhgbt7+6eaB6H6QnCpaw9Omuh/x9t1znE7fiPflCBkJCQp7mwmQgDguJSkJECEC5OyrigDgm+/wnM1XOF0DGwuhKAuhMLEKRKVzWoA4BKR7siqeHsmml7umKz0ZqeAm01MAtExGhPLrJrlDVqLaRlguOfYrG8VZzFavFPWd4jRmVWUfSTUvUUi4FK9qauNnWLKeapKilKgB0+/fguJJEeykCkptTSFdCNrETfU79bX87Lu/tGw/Hn5H7BEsan90Oi1wM8iD9aYIME2g2OkeB8P4XNqz0FvT77J76aiK19MORJ3gIgDyGwtcR6z9VC6pN97f4/ZJCYUNJAmySm9Pq1xsh5SSpvZocEoHiPrb3dT8OxxpOmJBiRabGZE2keNvytvhqLarM9G5I2Bd05r3HNYtuBHqpylxfQ6MGaJtEGRYAgk+QmSjG8ErauY5oiZI+gg+J+kq8w+Br0wT3xiTOdhLZNoIIIvERbUaEItuKDnEEXIgE2MtNzDSSBaL66yFKWR3SHSox76JnQjpII/Pn91G7QLcNwozEfKRnBdEnN8t5kiT6QVXdo+HBrBlgEusxokOsJnKDEdFpZN00JKzKqWsND1/hRhTAy0jpdWEQgrkgK5MKFKmw1IlMZTlW+AwmixOXFWA/wDTcvogDT8ldYl0NVQanu37KUJuQUbSniUZTes1Rx11dYerIVlO2ZoNcgcQ5GjRDVqcq+Nk5FY4yUJjaFla/plBjKdirzloio1sxmKZBQ6O4kLoFcR2R2jkoKQJwCY2KFNTUTQpmLcUYYQ0J4CjYVKFRE2RVAhnvClxFVDLMm2bihC5IQlSxCzQxrk1OcU0arLNIWFpexmLyl4d8LXMdrAE5mnyvlPoFnCFacNaBh6zv/1otPiP6hInabKc1cRovqDjUrEOzZXQ5omJJJGaJ0hvnHRQVa76T+URmbJBmA4GAQ0OAAO5E3OyLbUyv0jIJsSd4tOmseQHSFFxh7mufU2aAdZMOIDhpuuddaMhjaoe3MDe0iQHNOwg6Gxg3m/iEFj6jnUngEk5ho8UxEGDM6T9frDKVTK5rh10NgRuDHUT5KbidVraTnwS1rmiIA1zXi40O0edlJTuvzKJbMcxpc4CZJ3kO+4N1JREPHQnL9bKJjoM76q67O12tcZbmM28IXbJ1swyux/C3UnlrvTxChpYeVtO1WGz06NYwCbGP5HgqKnQGyn9QbG4LCQrJrA1JTaoMZXgR72/dSbcnsyA8RxSqTUKkxNWUMai6oxpGk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v-SE">
              <a:latin typeface="Arial" pitchFamily="34" charset="0"/>
              <a:cs typeface="Arial" pitchFamily="34" charset="0"/>
            </a:endParaRPr>
          </a:p>
        </p:txBody>
      </p:sp>
      <p:pic>
        <p:nvPicPr>
          <p:cNvPr id="1032" name="Picture 8" descr="http://upload.wikimedia.org/wikipedia/commons/thumb/b/bf/Metrioptera_roeseli_male_Richard_Bartz.jpg/220px-Metrioptera_roeseli_male_Richard_Bartz.jpg"/>
          <p:cNvPicPr>
            <a:picLocks noChangeAspect="1" noChangeArrowheads="1"/>
          </p:cNvPicPr>
          <p:nvPr/>
        </p:nvPicPr>
        <p:blipFill>
          <a:blip r:embed="rId2" cstate="screen"/>
          <a:srcRect/>
          <a:stretch>
            <a:fillRect/>
          </a:stretch>
        </p:blipFill>
        <p:spPr bwMode="auto">
          <a:xfrm>
            <a:off x="6022102" y="1752600"/>
            <a:ext cx="759698" cy="1143000"/>
          </a:xfrm>
          <a:prstGeom prst="rect">
            <a:avLst/>
          </a:prstGeom>
          <a:noFill/>
        </p:spPr>
      </p:pic>
      <p:sp>
        <p:nvSpPr>
          <p:cNvPr id="11" name="Rectangle 10"/>
          <p:cNvSpPr/>
          <p:nvPr/>
        </p:nvSpPr>
        <p:spPr>
          <a:xfrm>
            <a:off x="457200" y="1828800"/>
            <a:ext cx="4572000" cy="707886"/>
          </a:xfrm>
          <a:prstGeom prst="rect">
            <a:avLst/>
          </a:prstGeom>
        </p:spPr>
        <p:txBody>
          <a:bodyPr>
            <a:spAutoFit/>
          </a:bodyPr>
          <a:lstStyle/>
          <a:p>
            <a:pPr lvl="0">
              <a:spcBef>
                <a:spcPct val="20000"/>
              </a:spcBef>
              <a:defRPr/>
            </a:pPr>
            <a:r>
              <a:rPr lang="en-US" sz="2000" dirty="0" smtClean="0">
                <a:latin typeface="Arial" pitchFamily="34" charset="0"/>
                <a:cs typeface="Arial" pitchFamily="34" charset="0"/>
              </a:rPr>
              <a:t>1. </a:t>
            </a:r>
            <a:r>
              <a:rPr lang="en-US" sz="2000" dirty="0" err="1" smtClean="0">
                <a:latin typeface="Arial" pitchFamily="34" charset="0"/>
                <a:cs typeface="Arial" pitchFamily="34" charset="0"/>
              </a:rPr>
              <a:t>All’interno</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a:t>
            </a:r>
            <a:r>
              <a:rPr lang="en-US" sz="2000" dirty="0" smtClean="0">
                <a:latin typeface="Arial" pitchFamily="34" charset="0"/>
                <a:cs typeface="Arial" pitchFamily="34" charset="0"/>
              </a:rPr>
              <a:t> un </a:t>
            </a:r>
            <a:r>
              <a:rPr lang="en-US" sz="2000" dirty="0" err="1" smtClean="0">
                <a:latin typeface="Arial" pitchFamily="34" charset="0"/>
                <a:cs typeface="Arial" pitchFamily="34" charset="0"/>
              </a:rPr>
              <a:t>individuo</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percentuale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a:t>
            </a:r>
            <a:r>
              <a:rPr lang="en-US" sz="2000" dirty="0" smtClean="0">
                <a:latin typeface="Arial" pitchFamily="34" charset="0"/>
                <a:cs typeface="Arial" pitchFamily="34" charset="0"/>
              </a:rPr>
              <a:t> loci con </a:t>
            </a:r>
            <a:r>
              <a:rPr lang="en-US" sz="2000" dirty="0" err="1" smtClean="0">
                <a:latin typeface="Arial" pitchFamily="34" charset="0"/>
                <a:cs typeface="Arial" pitchFamily="34" charset="0"/>
              </a:rPr>
              <a:t>eterozigosi</a:t>
            </a:r>
            <a:endParaRPr lang="en-US" sz="2000" dirty="0" smtClean="0">
              <a:latin typeface="Arial" pitchFamily="34" charset="0"/>
              <a:cs typeface="Arial" pitchFamily="34" charset="0"/>
            </a:endParaRPr>
          </a:p>
        </p:txBody>
      </p:sp>
      <p:sp>
        <p:nvSpPr>
          <p:cNvPr id="12" name="Rectangle 11"/>
          <p:cNvSpPr/>
          <p:nvPr/>
        </p:nvSpPr>
        <p:spPr>
          <a:xfrm>
            <a:off x="457200" y="3124200"/>
            <a:ext cx="4572000" cy="1323439"/>
          </a:xfrm>
          <a:prstGeom prst="rect">
            <a:avLst/>
          </a:prstGeom>
        </p:spPr>
        <p:txBody>
          <a:bodyPr>
            <a:spAutoFit/>
          </a:bodyPr>
          <a:lstStyle/>
          <a:p>
            <a:pPr lvl="0">
              <a:spcBef>
                <a:spcPct val="20000"/>
              </a:spcBef>
              <a:defRPr/>
            </a:pPr>
            <a:r>
              <a:rPr lang="en-US" sz="2000" dirty="0" smtClean="0">
                <a:latin typeface="Arial" pitchFamily="34" charset="0"/>
                <a:cs typeface="Arial" pitchFamily="34" charset="0"/>
              </a:rPr>
              <a:t>2. </a:t>
            </a:r>
            <a:r>
              <a:rPr lang="en-US" sz="2000" dirty="0" err="1" smtClean="0">
                <a:latin typeface="Arial" pitchFamily="34" charset="0"/>
                <a:cs typeface="Arial" pitchFamily="34" charset="0"/>
              </a:rPr>
              <a:t>Fra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individui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una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popolazione</a:t>
            </a:r>
            <a:r>
              <a:rPr lang="en-US" sz="2000" dirty="0" smtClean="0">
                <a:latin typeface="Arial" pitchFamily="34" charset="0"/>
                <a:cs typeface="Arial" pitchFamily="34" charset="0"/>
              </a:rPr>
              <a:t>: :  % </a:t>
            </a:r>
            <a:r>
              <a:rPr lang="en-US" sz="2000" dirty="0" err="1" smtClean="0">
                <a:latin typeface="Arial" pitchFamily="34" charset="0"/>
                <a:cs typeface="Arial" pitchFamily="34" charset="0"/>
              </a:rPr>
              <a:t>di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individui</a:t>
            </a:r>
            <a:r>
              <a:rPr lang="en-US" sz="2000" dirty="0" smtClean="0">
                <a:latin typeface="Arial" pitchFamily="34" charset="0"/>
                <a:cs typeface="Arial" pitchFamily="34" charset="0"/>
              </a:rPr>
              <a:t> con </a:t>
            </a:r>
            <a:r>
              <a:rPr lang="en-US" sz="2000" dirty="0" err="1" smtClean="0">
                <a:latin typeface="Arial" pitchFamily="34" charset="0"/>
                <a:cs typeface="Arial" pitchFamily="34" charset="0"/>
              </a:rPr>
              <a:t>eterozigosi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numero</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individui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che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sono</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eterozigoti</a:t>
            </a:r>
            <a:r>
              <a:rPr lang="en-US" sz="2000" dirty="0" smtClean="0">
                <a:latin typeface="Arial" pitchFamily="34" charset="0"/>
                <a:cs typeface="Arial" pitchFamily="34" charset="0"/>
              </a:rPr>
              <a:t> per un </a:t>
            </a:r>
            <a:r>
              <a:rPr lang="en-US" sz="2000" dirty="0" err="1" smtClean="0">
                <a:latin typeface="Arial" pitchFamily="34" charset="0"/>
                <a:cs typeface="Arial" pitchFamily="34" charset="0"/>
              </a:rPr>
              <a:t>certo</a:t>
            </a:r>
            <a:r>
              <a:rPr lang="en-US" sz="2000" dirty="0" smtClean="0">
                <a:latin typeface="Arial" pitchFamily="34" charset="0"/>
                <a:cs typeface="Arial" pitchFamily="34" charset="0"/>
              </a:rPr>
              <a:t> locus o </a:t>
            </a:r>
            <a:r>
              <a:rPr lang="en-US" sz="2000" dirty="0" err="1" smtClean="0">
                <a:latin typeface="Arial" pitchFamily="34" charset="0"/>
                <a:cs typeface="Arial" pitchFamily="34" charset="0"/>
              </a:rPr>
              <a:t>gruppo</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a:t>
            </a:r>
            <a:r>
              <a:rPr lang="en-US" sz="2000" dirty="0" smtClean="0">
                <a:latin typeface="Arial" pitchFamily="34" charset="0"/>
                <a:cs typeface="Arial" pitchFamily="34" charset="0"/>
              </a:rPr>
              <a:t> loci)</a:t>
            </a:r>
          </a:p>
        </p:txBody>
      </p:sp>
      <p:sp>
        <p:nvSpPr>
          <p:cNvPr id="13" name="Rectangle 12"/>
          <p:cNvSpPr/>
          <p:nvPr/>
        </p:nvSpPr>
        <p:spPr>
          <a:xfrm>
            <a:off x="457200" y="4916269"/>
            <a:ext cx="4572000" cy="707886"/>
          </a:xfrm>
          <a:prstGeom prst="rect">
            <a:avLst/>
          </a:prstGeom>
        </p:spPr>
        <p:txBody>
          <a:bodyPr>
            <a:spAutoFit/>
          </a:bodyPr>
          <a:lstStyle/>
          <a:p>
            <a:pPr lvl="0">
              <a:spcBef>
                <a:spcPct val="20000"/>
              </a:spcBef>
            </a:pPr>
            <a:r>
              <a:rPr lang="en-US" sz="2000" dirty="0" smtClean="0">
                <a:latin typeface="Arial" pitchFamily="34" charset="0"/>
                <a:cs typeface="Arial" pitchFamily="34" charset="0"/>
              </a:rPr>
              <a:t>3. </a:t>
            </a:r>
            <a:r>
              <a:rPr lang="en-US" sz="2000" dirty="0" err="1" smtClean="0">
                <a:latin typeface="Arial" pitchFamily="34" charset="0"/>
                <a:cs typeface="Arial" pitchFamily="34" charset="0"/>
              </a:rPr>
              <a:t>Fra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popolazioni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percentuale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eterozigosi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frequenza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allelica</a:t>
            </a:r>
            <a:r>
              <a:rPr lang="en-US" sz="2000" dirty="0" smtClean="0">
                <a:latin typeface="Arial" pitchFamily="34" charset="0"/>
                <a:cs typeface="Arial" pitchFamily="34" charset="0"/>
              </a:rPr>
              <a:t>…</a:t>
            </a:r>
            <a:endParaRPr lang="en-US" sz="2000" dirty="0">
              <a:latin typeface="Arial" pitchFamily="34" charset="0"/>
              <a:cs typeface="Arial" pitchFamily="34" charset="0"/>
            </a:endParaRPr>
          </a:p>
        </p:txBody>
      </p:sp>
      <p:pic>
        <p:nvPicPr>
          <p:cNvPr id="14" name="Picture 8" descr="http://upload.wikimedia.org/wikipedia/commons/thumb/b/bf/Metrioptera_roeseli_male_Richard_Bartz.jpg/220px-Metrioptera_roeseli_male_Richard_Bartz.jpg"/>
          <p:cNvPicPr>
            <a:picLocks noChangeAspect="1" noChangeArrowheads="1"/>
          </p:cNvPicPr>
          <p:nvPr/>
        </p:nvPicPr>
        <p:blipFill>
          <a:blip r:embed="rId2" cstate="screen"/>
          <a:srcRect/>
          <a:stretch>
            <a:fillRect/>
          </a:stretch>
        </p:blipFill>
        <p:spPr bwMode="auto">
          <a:xfrm>
            <a:off x="6019800" y="3352800"/>
            <a:ext cx="759698" cy="1143000"/>
          </a:xfrm>
          <a:prstGeom prst="rect">
            <a:avLst/>
          </a:prstGeom>
          <a:noFill/>
        </p:spPr>
      </p:pic>
      <p:pic>
        <p:nvPicPr>
          <p:cNvPr id="15" name="Picture 8" descr="http://upload.wikimedia.org/wikipedia/commons/thumb/b/bf/Metrioptera_roeseli_male_Richard_Bartz.jpg/220px-Metrioptera_roeseli_male_Richard_Bartz.jpg"/>
          <p:cNvPicPr>
            <a:picLocks noChangeAspect="1" noChangeArrowheads="1"/>
          </p:cNvPicPr>
          <p:nvPr/>
        </p:nvPicPr>
        <p:blipFill>
          <a:blip r:embed="rId2" cstate="screen"/>
          <a:srcRect/>
          <a:stretch>
            <a:fillRect/>
          </a:stretch>
        </p:blipFill>
        <p:spPr bwMode="auto">
          <a:xfrm>
            <a:off x="6934200" y="3352800"/>
            <a:ext cx="759698" cy="1143000"/>
          </a:xfrm>
          <a:prstGeom prst="rect">
            <a:avLst/>
          </a:prstGeom>
          <a:noFill/>
        </p:spPr>
      </p:pic>
      <p:pic>
        <p:nvPicPr>
          <p:cNvPr id="17" name="Picture 8" descr="http://upload.wikimedia.org/wikipedia/commons/thumb/b/bf/Metrioptera_roeseli_male_Richard_Bartz.jpg/220px-Metrioptera_roeseli_male_Richard_Bartz.jpg"/>
          <p:cNvPicPr>
            <a:picLocks noChangeAspect="1" noChangeArrowheads="1"/>
          </p:cNvPicPr>
          <p:nvPr/>
        </p:nvPicPr>
        <p:blipFill>
          <a:blip r:embed="rId2" cstate="screen"/>
          <a:srcRect/>
          <a:stretch>
            <a:fillRect/>
          </a:stretch>
        </p:blipFill>
        <p:spPr bwMode="auto">
          <a:xfrm>
            <a:off x="7924800" y="3352800"/>
            <a:ext cx="759698" cy="1143000"/>
          </a:xfrm>
          <a:prstGeom prst="rect">
            <a:avLst/>
          </a:prstGeom>
          <a:noFill/>
        </p:spPr>
      </p:pic>
      <p:sp>
        <p:nvSpPr>
          <p:cNvPr id="18" name="Rectangle 17"/>
          <p:cNvSpPr/>
          <p:nvPr/>
        </p:nvSpPr>
        <p:spPr>
          <a:xfrm>
            <a:off x="304800" y="6350913"/>
            <a:ext cx="4572000" cy="430887"/>
          </a:xfrm>
          <a:prstGeom prst="rect">
            <a:avLst/>
          </a:prstGeom>
        </p:spPr>
        <p:txBody>
          <a:bodyPr>
            <a:spAutoFit/>
          </a:bodyPr>
          <a:lstStyle/>
          <a:p>
            <a:pPr lvl="0" algn="ctr">
              <a:spcBef>
                <a:spcPct val="20000"/>
              </a:spcBef>
            </a:pPr>
            <a:r>
              <a:rPr lang="en-US" sz="2200" dirty="0" err="1" smtClean="0">
                <a:latin typeface="Arial" pitchFamily="34" charset="0"/>
                <a:cs typeface="Arial" pitchFamily="34" charset="0"/>
              </a:rPr>
              <a:t>Utilizzo</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marcatori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molecolari</a:t>
            </a:r>
            <a:endParaRPr lang="en-US" sz="2200" dirty="0">
              <a:latin typeface="Arial" pitchFamily="34" charset="0"/>
              <a:cs typeface="Arial" pitchFamily="34" charset="0"/>
            </a:endParaRPr>
          </a:p>
        </p:txBody>
      </p:sp>
      <p:sp>
        <p:nvSpPr>
          <p:cNvPr id="19" name="Rectangle 18"/>
          <p:cNvSpPr/>
          <p:nvPr/>
        </p:nvSpPr>
        <p:spPr>
          <a:xfrm>
            <a:off x="381000" y="990600"/>
            <a:ext cx="7696200" cy="430887"/>
          </a:xfrm>
          <a:prstGeom prst="rect">
            <a:avLst/>
          </a:prstGeom>
        </p:spPr>
        <p:txBody>
          <a:bodyPr wrap="square">
            <a:spAutoFit/>
          </a:bodyPr>
          <a:lstStyle/>
          <a:p>
            <a:r>
              <a:rPr lang="it-IT" sz="2200" dirty="0" smtClean="0">
                <a:latin typeface="Arial" pitchFamily="34" charset="0"/>
                <a:cs typeface="Arial" pitchFamily="34" charset="0"/>
              </a:rPr>
              <a:t>Misure di variabilità genetica  a diverse scale di analisi</a:t>
            </a:r>
            <a:endParaRPr lang="sv-SE" sz="2200" dirty="0">
              <a:latin typeface="Arial" pitchFamily="34" charset="0"/>
              <a:cs typeface="Arial" pitchFamily="34" charset="0"/>
            </a:endParaRPr>
          </a:p>
        </p:txBody>
      </p:sp>
      <p:sp>
        <p:nvSpPr>
          <p:cNvPr id="21" name="Rounded Rectangle 20"/>
          <p:cNvSpPr/>
          <p:nvPr/>
        </p:nvSpPr>
        <p:spPr>
          <a:xfrm>
            <a:off x="5943600" y="5029200"/>
            <a:ext cx="1219200" cy="762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atin typeface="Arial" pitchFamily="34" charset="0"/>
              <a:cs typeface="Arial" pitchFamily="34" charset="0"/>
            </a:endParaRPr>
          </a:p>
        </p:txBody>
      </p:sp>
      <p:sp>
        <p:nvSpPr>
          <p:cNvPr id="22" name="Rounded Rectangle 21"/>
          <p:cNvSpPr/>
          <p:nvPr/>
        </p:nvSpPr>
        <p:spPr>
          <a:xfrm>
            <a:off x="7543800" y="5029200"/>
            <a:ext cx="1219200" cy="762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atin typeface="Arial" pitchFamily="34" charset="0"/>
              <a:cs typeface="Arial" pitchFamily="34" charset="0"/>
            </a:endParaRPr>
          </a:p>
        </p:txBody>
      </p:sp>
      <p:sp>
        <p:nvSpPr>
          <p:cNvPr id="23" name="Rounded Rectangle 22"/>
          <p:cNvSpPr/>
          <p:nvPr/>
        </p:nvSpPr>
        <p:spPr>
          <a:xfrm>
            <a:off x="5867400" y="3200400"/>
            <a:ext cx="3048000" cy="14478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atin typeface="Arial" pitchFamily="34" charset="0"/>
              <a:cs typeface="Arial" pitchFamily="34" charset="0"/>
            </a:endParaRPr>
          </a:p>
        </p:txBody>
      </p:sp>
      <p:sp>
        <p:nvSpPr>
          <p:cNvPr id="24" name="Rectangle 23"/>
          <p:cNvSpPr/>
          <p:nvPr/>
        </p:nvSpPr>
        <p:spPr>
          <a:xfrm>
            <a:off x="5486400" y="1600200"/>
            <a:ext cx="441146" cy="461665"/>
          </a:xfrm>
          <a:prstGeom prst="rect">
            <a:avLst/>
          </a:prstGeom>
        </p:spPr>
        <p:txBody>
          <a:bodyPr wrap="none">
            <a:spAutoFit/>
          </a:bodyPr>
          <a:lstStyle/>
          <a:p>
            <a:r>
              <a:rPr lang="en-US" sz="2400" dirty="0" smtClean="0">
                <a:latin typeface="Arial" pitchFamily="34" charset="0"/>
                <a:cs typeface="Arial" pitchFamily="34" charset="0"/>
              </a:rPr>
              <a:t>1.</a:t>
            </a:r>
            <a:endParaRPr lang="sv-SE" sz="2400" dirty="0">
              <a:latin typeface="Arial" pitchFamily="34" charset="0"/>
              <a:cs typeface="Arial" pitchFamily="34" charset="0"/>
            </a:endParaRPr>
          </a:p>
        </p:txBody>
      </p:sp>
      <p:sp>
        <p:nvSpPr>
          <p:cNvPr id="25" name="Rectangle 24"/>
          <p:cNvSpPr/>
          <p:nvPr/>
        </p:nvSpPr>
        <p:spPr>
          <a:xfrm>
            <a:off x="5486400" y="3195935"/>
            <a:ext cx="441146" cy="461665"/>
          </a:xfrm>
          <a:prstGeom prst="rect">
            <a:avLst/>
          </a:prstGeom>
        </p:spPr>
        <p:txBody>
          <a:bodyPr wrap="none">
            <a:spAutoFit/>
          </a:bodyPr>
          <a:lstStyle/>
          <a:p>
            <a:r>
              <a:rPr lang="en-US" sz="2400" dirty="0" smtClean="0">
                <a:latin typeface="Arial" pitchFamily="34" charset="0"/>
                <a:cs typeface="Arial" pitchFamily="34" charset="0"/>
              </a:rPr>
              <a:t>2.</a:t>
            </a:r>
            <a:endParaRPr lang="sv-SE" sz="2400" dirty="0">
              <a:latin typeface="Arial" pitchFamily="34" charset="0"/>
              <a:cs typeface="Arial" pitchFamily="34" charset="0"/>
            </a:endParaRPr>
          </a:p>
        </p:txBody>
      </p:sp>
      <p:sp>
        <p:nvSpPr>
          <p:cNvPr id="26" name="Rectangle 25"/>
          <p:cNvSpPr/>
          <p:nvPr/>
        </p:nvSpPr>
        <p:spPr>
          <a:xfrm>
            <a:off x="5486400" y="5029200"/>
            <a:ext cx="441146" cy="461665"/>
          </a:xfrm>
          <a:prstGeom prst="rect">
            <a:avLst/>
          </a:prstGeom>
        </p:spPr>
        <p:txBody>
          <a:bodyPr wrap="none">
            <a:spAutoFit/>
          </a:bodyPr>
          <a:lstStyle/>
          <a:p>
            <a:r>
              <a:rPr lang="en-US" sz="2400" dirty="0" smtClean="0">
                <a:latin typeface="Arial" pitchFamily="34" charset="0"/>
                <a:cs typeface="Arial" pitchFamily="34" charset="0"/>
              </a:rPr>
              <a:t>3.</a:t>
            </a:r>
            <a:endParaRPr lang="sv-SE" sz="2400" dirty="0">
              <a:latin typeface="Arial" pitchFamily="34" charset="0"/>
              <a:cs typeface="Arial" pitchFamily="34" charset="0"/>
            </a:endParaRPr>
          </a:p>
        </p:txBody>
      </p:sp>
      <p:sp>
        <p:nvSpPr>
          <p:cNvPr id="27" name="Down Arrow 26"/>
          <p:cNvSpPr/>
          <p:nvPr/>
        </p:nvSpPr>
        <p:spPr>
          <a:xfrm>
            <a:off x="2362200" y="5638800"/>
            <a:ext cx="4572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400" dirty="0" smtClean="0">
                <a:latin typeface="Arial" pitchFamily="34" charset="0"/>
                <a:ea typeface="+mj-ea"/>
                <a:cs typeface="Arial" pitchFamily="34" charset="0"/>
              </a:rPr>
              <a:t>Misurare la diversità genetica: marcatori molecolari</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7" name="Rectangle 3"/>
          <p:cNvSpPr txBox="1">
            <a:spLocks noChangeArrowheads="1"/>
          </p:cNvSpPr>
          <p:nvPr/>
        </p:nvSpPr>
        <p:spPr>
          <a:xfrm>
            <a:off x="457200" y="1371600"/>
            <a:ext cx="6019800" cy="4525963"/>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dirty="0" smtClean="0">
              <a:latin typeface="Arial" pitchFamily="34" charset="0"/>
              <a:ea typeface="+mj-ea"/>
              <a:cs typeface="Arial" pitchFamily="34" charset="0"/>
            </a:endParaRPr>
          </a:p>
        </p:txBody>
      </p:sp>
      <p:sp>
        <p:nvSpPr>
          <p:cNvPr id="1026" name="AutoShape 2" descr="data:image/jpeg;base64,/9j/4AAQSkZJRgABAQAAAQABAAD/2wCEAAkGBhQSERQUEhQUFRUVFxoXFxgYFxcXGBcYFx8YHBgXHBcXHSYfGBkjGhUcHy8gIycpLCwtGB4xNTAqNSYsLCkBCQoKDgwOGg8PGikkHSQsLCwsLCwsLCwsLCwsLCwsLCwsLCwsLCwsLCwsLCwsLCwsLCwsLCwsLCwsLCwsLCwsLP/AABEIAL4BCgMBIgACEQEDEQH/xAAbAAABBQEBAAAAAAAAAAAAAAAEAQIDBQYAB//EADsQAAEDAgQDBgUDAwMEAwAAAAEAAhEDIQQSMUEFIlEGE2FxgfAyQpGhsRTR4SNSwTNy8UNigpIVU2P/xAAZAQADAQEBAAAAAAAAAAAAAAAAAQMCBAX/xAAsEQACAgICAQMCBgIDAAAAAAAAAQIRAyESMUEiUWETkQRxgaHR8DLhQrHB/9oADAMBAAIRAxEAPwDzfD4gsKgxVYudJUTnSiMPSzLkqtkBuHpSrTB1IEeCho0AF1KpzQsSdiB67+clPq1AQpca0BVrqqcVYxHVFrexfAq9XQCnTknOWgl02i+37rux/Yo13CpXEUhoCYLitbxnjgw4NKgAYEAWIHiSd94PVTyzjW+isbXRVcYweHwdKqWONWtUGrgCdIlrWgADxWL4awzzOLG77SrPiFabvMvN58/f2QdKlmU4vknqgbphtPFMEhsu8f5UbsS+LkQmMw2RMr4lCxxRlzbI6uLqaA28lY8JpVH3cT9ALJvDMFnuVpKdNrGWWljU9JApMzfaqtka1jdXfF5BUNPAVXizXQOq0+D4K6vWdWfBaDDR4Cf8qzrYa5yiLLpxwSWjDk7MPw7hD6r8mhib/wAo9/ZNzfjdA9PfsK/fQOHyv+ZxAPQAojieAL9XwOke+i1ToVmSr8DgWmfT9lDxXAtpQJvHh/gdPwtJj2NotDnuPhvp71WQx+KNR5J8h5BYXK6Y1sGSpEq2aEXFL7/CSECOSwkSFAxZTm1SEwLigaHmseqbKalSoKHZkgcuSJhRM3GvA+IpO8qHZ31CfgMKalQNA8T5Lbt4II0H3XNnzRxOqKRhZiadOURREFJhgp6wVZPwQJpUTDBv71UtGpa6DxL7qaQEvEK4Oivux/ZDvCK1YQ1pkNI18fupOyHZg1HCrUkNFxbX+VoeM8XDR3TCM0R/tH7qM8tKl0VjGux/HO0Hd/0qQykWtYN+m/4WPrYkiZJLjvP38VFjcUQSAQepn6+t1DR5lmMOXqkKUqGETfVdRqEFTvtZLRoSVcmJWqE7rqGCzlGfoM3/AArfA4DIEJOWgoZhMNkCWtVJCKc5DYl4aRurNcVodhHDXycrbACT6q1NEawq5uBmH6Hp/KJqYpzW2H/K6IKlsmUnaFwytOt9PHUfcKzx1QNptdFyB6e/eqhw3CHGalUw0HNHiPE7BZrtT2j72GMi3xEGfTzWHath8FdxvineHKLhs7zrsqmEqRYRTo5cFy5MZy5cuCBCEJEspCgYi5KUiDQsLki5ADki5ISgRpeyGGuXRvA9NfutwHDp9lR9msDkY0dBe2+p/KvYHh9V4maXObZZOkebUGSUW9icyhlUWIcvTbtnKDOqRor3sx2cdUe177NF9tL3KD4FwU13zYtabi9/stxiMQ3D0g0a6CP52XPmy16V+paEfLG8V4iKLe7paxYjbxKxuKxW2pOpRWMxWtzmN1XMprGKF+qQSdEIpyVbYPCgCSoqGEujm0CV2JWSBqlEEqbD0NgFPT4eZVnhcCAnxYITCYe0lEVISvfFkLVeVaKoBwbCArul4PlCLOJsh3i7SATdKW2kBc4FxIE+/f7oyjSE3Q1B2YhrRzanwQHabtE3DMLWk944EDQx91e0lbMorO2nHwwd1TPM5vNF7e5WD9/hPqVC4lziSTqTumKNtuzaVHJEqRAzly5cgDki5ODEAIkKdlTSEgGpSuXJmhAnJFyAFCL4ThS+q0RYGT6aD6woMPRL3BrYk2HRbHhXCBSAAuTdx6n9lzfiMyxxryzUYN7L7CAMZPQe/uqp/FLmTv1RWLxOVkLFVcacxvuf7V52HH9Too04li9xNt0ZheG94QBqUyjh84i9zaOq03CsOKQPeiHWyuiGu8L/AAvvp9F6EtKzngrYTgsM3D04t1nTYfsqHF4k1HEmYGngjeLYwudkE2u7z2H4QLBMdFyY8byMrKSRCzh5d/IRNHgnuP5VnhmIzPZejHCkRsqKfD4KLZhoXPrXUrDKrxSEcyipHOsuebKB74WkhET33UsAhCMMlTVKkJANxFAQmYeS8NFz08EzEklw+yE4px5uFZlpkOru1OzPewU1Jch9lrxvjP6KmYh1R9h1Hj6T9SvN8ZjH1XZ6ji4+O3gEzEVnPcXOJc46k6qNabsaVHJEqQ+/sgBFyVcUDEXJUiACuG4TvHgbC5U/E6Ia7KNh90LhcSWGQpq3NfXqp0+V+B3qiAMTXMU1Oi4kBoJJMAASSfBH0sFTb/rOMxJDSDA00AJJ+g8Vvt0hUUxakhX/ABRuFcWOwxLZbz03WIcN2zqCLqsqUwsqXgb0wNcnuCJ4ZgDVeGgGBdxjQewm5JK2C2W/Z3A5Wl51dp4D+VqKbco8SoaGEiDsEJxDGxJXh5JvLJ15OuKVURcVr2N1k3B0lEYjHZzGyeKK9LBj+lGmSyTUmbvg/DBJcRygWvBnw8LKXjPEg1jhaXy1ojXYn0RWLqNZTDRYQS6NQLzbxJMeSosO7O/vXaaMB+W6g28s6XQq4qiP9GQOp+bXbzmSen0RVDDaX8fNNdTfmzMf/wCLhLT/AJHopqWMBflcO7ediZDrXLCNdvG2i9CMFjIv1Fg1kBCYiqRouqYotsQQSJ+v5UVM5jKtaa0YarsSjTJMlF5oU7WABBvfLiOiKAmFdR4p9ilfShBVqLnb2Q2AuFCKdG6SjDG3QVTHB1QNHmstqK2Mh4/xDuWS2M5sP3WJqVC4kkkk3J8VZcfxmeq7o3lH2k++iq1GHv7mxpXJVyqAgSJYXe/whCEXQuXIA5Po0pKY28AESfeytqHDXgcrHmbzlIFteYiEmwIDhg4gaDRWrOHZy2lRaXuOgGw3JMwFY4Hs8yAarw+0inRMumdHPjlAPRajhWK7im5rKAaIE3yjWOckZ3+ZIF1OUHV/sahFt09GcxvZ5+BwtSvUA71x7tkHM1pdv4nWSqjszh6NYVRXqVM0hwY2BnAi5MS6D8ugstnxpj8WwU6jiKduQDK0TpEkC2tpVZhOzeGa1oaCXNcZcwuNQzIguYQAPCUowySg6uL9/JaSjFryjPcZcxzi4l3eiG3dPKLXAENMKjqGTAuegkn6BehN4VhxAbQpZjsW94+dyQLX8SFG5sWbDbEkNAB3PwMswwNSTtZVx4XHt2Slt2YSlwuq7Sm+CfiLXBo8yRYLb8D4M1jAGQ4mCXTM+M7eSGxNbMPiMADdz4nzOVp+uhQFbir6TwaZcZOUwSQ4CbTMGPAWKnnxOURx0XHGse2m0tZc7+frssTjOIOeYm3vorirVzgm5nqqNtHng9Vz/h8ajt9jkx+HoXVgGKWnhhlSwVRz5E6NHxSvnIpk3Jl8An0IGw8eihptNoEAWA/z5+Kk4dh4zPc277yRt+8j7IstWfw+GlY5vwRsfGqGxVYPaWkAg9U/EMsq2q4hdb5Pog5UHYBxaCHTUpkgwP8AUZG7ZnN06nxVzTY0AFpDgfmGk9D0NtFmqVdyPwldwcXDU2NpDh0cN/ypcZQ3D7FVOM9S+4XjMTAQdDHNGsfVdi6ReJpzIkmnN/Np+YeGqs8BwwYegarQ11YEAkmQ0kEwBtcEWm8TOiws/J0u/Y39J38ArnV3AFlB5GxPLPo6Cq3GcQrNkdxUkeBi8aEAg6rVfr30qtOlioDapADoAjPHduIbIcyTB0I67JvECGmIeXAGGlvMSLuZNwRGiJ5MkXtaKxwwfk8+xmIxLvip1QP9j/vbwScFoPDnuLXiG7tcJv5L0BnEBTpglxc1zSaZAdLhsAANRIHTy0VriGEE6tIIZfrAPygkjnAnTVEnN64h9KPueLDDPOjHm50aTfe4CX9DU/8Arqdfgd+y9QPDCJyQ0F7zrNy9wteLlpIsUFxKi6m1xc67QSbbCSYv56dLbJ85JWoiWNe5583hdY6Uqp/8Hf5CNodlsQ7/AKeW/wAxAP8A6iT9lsGDI1pa9rnkDNzNc0amIF3GRF408gihVqGPjiD8MNtzTZpsIH58VSDk/wDLQcEZNvYh4HPUa239pj6vLbeiJHYukPirVDIHwtmdJIIaR943laMUcpmKgj/a13zam35+VC4g6l5dpAjumuE3FzfQD7rbpdi4/BVUezeHvlp1XR/c+06j4Z2toNSrHD8Fps+ChTEbmm55mTbMQRvMnopBigQ3/UOTfv2tJBtBOc25SNrHxTagJk9zSk3Ie979gCYa2BET4E+KOUUPiw3udNBcavpsbJAizXMIaL9d1J+mbaXUwYElvO7Uicwa42mDzbygC6oBGegwcrQW06gkCRaA0iA4THrKbXY4tl9enNzlNNrnTEgzUdMEknpOqayJg4stH1GAu5gXgXEtOugLn1coFxbfolquLyQcpAkfEbFoI0blaQZgEBVDSTc16jicpOVvzXyxlqb2mPSFLUosMZq1WXMEjmBzASZzPgm826hDypCUQ0MgtIyNJGUywTa1zVcTvqAo3MzES/X+45g3LF9Wi8ToQkpcJa5xc1r5JA1a2SeUWGaRt9E8cIDAS7lDer22kGdGExZDzRStj4MZVotMudVDrkFpu0Aggcpyt/OyFxD6LSM7wC0AASCLXByskGx/tTcbwyoXtZTLCTHKQ9wA1HzQR4AIbFYltJ/dUqlCm+4e7KXvBES0MYC4RGhPrMgZjn5uoIJQ49keO47QZ8DH1HSYhpgTpdwiB/tWfxuIfUeKj7AXDSZi3kBP0hG1cXUYBVqNqVcO4mmS9rWT405dnkG8kRbxVZiMRI9/SyU5TvjL9ibrwMw1e5nf8p7WiZQTXKek+6xKJmy8w45VA/ECTcfUfuhKuMLRCD/UO8PfqpY8XbZpyN9PoOg0HkNgpAmP858UrSupdEmxlVqAq00e+s3NlkZomN4UXdoTMNWDU6CLZThObTTnNst9hVFVjcSWcw28AfMQVe8OJqCtTGsE5dy6SQ4EOkks2sJNohZjiz7FXfZfHDu6T4JImk/mNwLNA6GC3/3XFmguSkdWCXaIqtd1d9MPeSAGNEyMtNhmTECAAYkT+VpK2MbVqZ7gNfmIPjqJGoiTf01VTi2MFRxpjldDv+7mix2Ov08lIx8suADUfExo0S2BN9zYbwuKeeTvZ1qKLgcQYyiGscC4OfBc1oyBziQG+AJzX/uVdgOI1clUGoS4VGkuALcwe2kRDGbSwgDw3Vbgq76rS5ozTBIzH4xmZUHgOXyht0fw/FS6rkME90NL8he06HWHtHr6KjyZJN3pVWjNJdA/BcY7umZg4OzVQ6QZgVH2du0iYiNUbhWF9QcuYRLvhMsaAXSDIMtaRBmSVXcPq8oJGpc6YN873E23PMLHpeEfw3F5Kj+WXFkNcbAZXAOEkGCCWk7R6rr5rjvowkwziXZwtGag95YRIbOYx/2nmDhaYBuqiniKToHetzG5nu4kelyCdhuiezfFTTrOwzpvNSlJJBEAPptB2BkgbBx6KfjvA2Pf+potbm1fTcAWVZaY1+GrazouYkGZR9eMQ4tgdbEgcvKSRu0N6ARlAmzidfTdBOLReWgmbBxAk3mQ86GD/JEy1eAUC9ry19MFreWSAXkcxytdbUA5SBYqKrQZnLQ02gNIO5MkRFnTlbN9tLlKeX02wjHdHYesyfiB8y50mbb/ANrtYv8Aggvpgzl1iJ7u4HQuYcxLv2VV/wDGtpVHVXVnVKLwXECWOa8WFNwuAYnfQWOi02BwBgP7tjO7mXuMBotNzedDe/kozlO9PRWKQGcA4MDjThpEDlpCZGoaWhwADp00ITMQ5wYCHmYIIY15IHWGBrdjMnponv4nSlkOdUL3HmZZgDPicXOuWDreTuqh/aLMGv7trQc1SHnvCaLP+peIc50Mb62XOnK+2/1r+TbUUWTMNTd8WfNe7nNYCQbH4y4xdGsaxoeGU6YJABPM4gCTYuaYtF5Cy1XHVsj3Oe5uRjGOLQGtDqnM50M1FNjg0RqTKfVGeo6kLl3d1KcuOWrTYASzOZhzhBNjI+iVOO/9/wAeGLki64r2lE/1K0lroGRjS8Ew4NBJd0tb/KGwnHHVYdSpVapuCXENdqQYHNJkHZsXvshK2ApYZgfiXlhz99TptA/UZnfE1wOZrmwYzGLDyVLxbtS+qO7oNGHpD5KdnuO7nlsF3Toqxcs3+H36X8v7k3JQ7LvjXG6rRkpPZTuWvyuDnmbEd5ls6xHLMSVXdgeLfp6lU5zTqPaA2YEiSXc7vGLbwqnCcRbRFqTHP/ufz8uXodOtj4ITEY91SM8OyyRI3Ma9RbQ28F0rFLh9O3+fknLJG+Rp+0nF6eJc4vqd68CGwMwaf9+noD6LMV3JpxJURdK3ixcFVt/mQnLm7J2aKTDHmuoA9Op1LqrRglxoukCY90lPhZ6VCZ6FiacCQ2oQLOOScrulr+umihDh5dOu22qc3tAxlN4DyTlLcj+9JNyDzBkA2+oVcMc2xsCGglzCA4gWmN9jE9SofWlHsvPHG9FJjccWYo1I0vcEcsAC8aRJVrwvjPeGC2wgEg6EzbztorvB4Sg9zXFtN5Y7MNA6f7Tmu+4ESTcHS4UfE+GFznOhsEjkDRSgXk5ojMAZBJEwLaLSlyVxJ0lpkzWKLFWCnwzHkaQd2uc0HW0OnK4aXUeIpE2F3RMDX3t6K8ciMODMjxmoheA8W7mpBP8ATqcr/AXh292z9JU3GaD7EiA4kAyIMRJ6hviRCpXWPvadihpSVMcLielU2Gpmlo5IIzOcASZJGYNibyf+2D5EYGmXPHIRlDsgs5pcOtQWDGzmJJ2WT7K4+tUcyiC4hvMCBzQIht7EEuGuxI3V9xfi7KQNLPlZpWeA7nc2CaLCAbCPWN158sPq9S+3k7oytENd9PL+mpVWhmZxNTMA6q83MA3DAdG7xPWKrh2MP6phfDWSacRla1rhl0aJ1g6ElOxeGmo0UppupUe+dBDv6nIXn0YdB0smcYdTa81KbxkLszCc0kTIvEkxG/WbrXlfJq1sum8UpZi2kWPPN8DX5WwCfic1oBytMCSbm2oV/RogUc8AnD03VABoXtJJBudQS3f4l5thOKPZULZyhzy82GuVzTrM2I++srW8M42HMio6AJFQgEg5tLXhpyukeW1k8tp76JxafQNxzCNeGP71zXcxotaIgjL3b3WLpfFmwLEdb2WExDqdJpqGHODS8WEuFy2RbKHOOnl8sqLDYgND61RuTOO8aZL3ND41EcocRJA0BaJAgLM8T486q7KJLQYIA6bWidBpGinFSdRj48/3+2UVL1MK4px8lxDSCT82w8gBt1/KrRjzWljmcsTeHkwWgDMLtOaBA0kqOng6dWHlxykc4FspttrYgyB4FPo0GtgtewsMA5TANwbSLToQbg3iFeMYJfJJzbfwWtDiYpEZzMCX62BInPe3xCGt0sREQj+NVn1A6qaj6oFJzQycxBc4AkgWMskB0bbKqxAbVDmUwCTAkte107Fz4M7/AG6Kw/Tvpuc7vaeU3ByubEwCHNccuWALN6Suac1e9fBVaIsbTcHV2h0BuHawMYQ6q0ZgXu7uQbyf/ZQ0qgfldTpirRdTbRc9jf61EgD4mAmLjNERNwUXgq1MubXAl7eQFriSNoBByvF4AO0DwTeI43F/9Ck1k3cRkzX3kw2dQTBg7lYSk3xiv1br/fz/AOCl7smq4VtEipiazWuHLmbf9RTAA56RuXbSOkyqfE9scjDSwjO5ZOslzoOsDSn5CfRRUuymJqOD6vzXcXO5jH1P28Fc8K7LNpObLpN4cIPpeBb/ACrx/DRW5+p+3j+/n+hGWX21/wBmJq1DLpmSZM3M31JEonBYGrVkU2OIBuYMA+J6/ey1+O4XgqZmuQ1xi4c45t5yjfz6eSqqvaprGBmGpBoboXaeeU3+vj1XYpWtIgyp4nwgUWtLqjS53ytBkRM5sxEXEaKsUuKxLqji95lzrk29gKMBbin5EJC5StYmEJiElNlOSFMAvCMlHd5HVDYI2UbqlzdRa5MTN3Uw7TtBmbe/RV1fg15aY36iZvI6EbdZIVlmUgcn9NNj5UZpzXNPOLyZIuZERINnD99RqD8LxOoBy1H5YFg8O2MQHj4YIgHWCJBsrZ9EFA1uDtkkWF9BcZrOjw+YDqpywy8FI5E+x9TjpbPeMa4TcwWOBNvlkaFTUuPUKhPO4WsKjQ4j/a4Tcf5QzsDyvm+RlxrmbIgT4ZyPJo6KixGCg22MaQTG/nqPp1Uk31I1JVtGqdiqBeS51Elw+fODYyPiBnb6WQOLw+HF6dOjVqvcTlD7yLzJFxvB1ndZuvSNwYgyYMesfVC1nEQ1wactm7a6wfe6rCPyY5+5peHVsTnIDWYeSZdlfMEGTJBLjuD7BWL4AwgBtQmG3bmLmvIIMuaW2Mmeiy+E7Q16QAZUcI2LswtFspPvZWeF7Yvmajc1o5Tljx01RKEjSn4HYzB4kVzVYW03mQcrssB0NcCZIE3HpdV7eytSblove8m5F+WbSTqRodFrcJx6hVAPeAOaByvF5G0giTZFmrQynNXYRaf6r/MGBofVJScVSB7PO8TT7t5YCXwN2xYRtqAn4XHPpkmJBbzNJPMCYAIPnN9vVbHGcewsGXGpIIsJ2F7jqD9ShDx7B5i4UngmLhrdiTMG0ySdN/Ba52qasXXkpzxSrVu2nUMBsBr3uA6AWJFhoTt9a044tJaGgQTaSSJOhO9ytae2NGLUX9RcCNND8umyDxHaeg8y/DSfEt8D0vtqlFJf8RuV+Sio8WeLACCMxFr2nMC4GCQNrWTKuMqVDYQCbQ0k6E63On1lW/8A8zhSBOFuLAlzQQJJ1A8VKztfTp/6eHANr5hsI6dLdLJ3vUDN/JVDgmIaZbIJJaYcZ9QNvrEFGYLsniKhPetcGj+50yRcRe4MEW6qZ3byqI7tjGx1v+AJVfie1eJef9Qt1swBq0ub8f39wtGrb2XbSY91WowZxJGYtECSBFpjS50hV/FuM4VjXCm51UkEBo+ESZu7ceF5WPqVS74iXeZJ/KaiOPdsObL6h2uqUwWsAcLZS4AFukghvxDeD4IXFdp8RU1qFo6N5Rfx1+6q1xW+EfYw2KXSZJkzqbpWuTVy0IcGqZrFC02SmogCVzlC8ymlyQlMaHAJiVIEDJ2VYCZ3nimykQKj0dwTmp2RODVsmSMUrWptNqmAstIyB4sCDtIj39As5xLHQ2pcTOcA/wBxGV0fT8LQcQNisRxd/OUp401YKbuiwdXb8EiwJkdZFtb/ALhNxFKJt18v+b/ZULKpGhj3P5RtHibgInQ/W4I9QQuR4vYvfuLUoDebdLWPhEBD9yRcR7i/lF7I1+JYQCLWE9Db39AmOa2NbfL9i4GfI/RaTa7F+QGXFvUH0+x23/hWFPj1QANcGVBO4df1FjHlaFB0ExO20+vp9UgptMA2Jj1n/P5TajLtDTa6OrYtrjOVwJ10N7WEeB6KF9boPzrup/00HbcaggjeCdrmyQYaBN/zfbx0KFSBtgrnE6n/AI9+7psFEuogHcb9dz9QPso8g96E+9PGFuxEIHvVcWkaz+PypT06aj9if2TSzXW3hEabfb6XTQhgbt7+6eaB6H6QnCpaw9Omuh/x9t1znE7fiPflCBkJCQp7mwmQgDguJSkJECEC5OyrigDgm+/wnM1XOF0DGwuhKAuhMLEKRKVzWoA4BKR7siqeHsmml7umKz0ZqeAm01MAtExGhPLrJrlDVqLaRlguOfYrG8VZzFavFPWd4jRmVWUfSTUvUUi4FK9qauNnWLKeapKilKgB0+/fguJJEeykCkptTSFdCNrETfU79bX87Lu/tGw/Hn5H7BEsan90Oi1wM8iD9aYIME2g2OkeB8P4XNqz0FvT77J76aiK19MORJ3gIgDyGwtcR6z9VC6pN97f4/ZJCYUNJAmySm9Pq1xsh5SSpvZocEoHiPrb3dT8OxxpOmJBiRabGZE2keNvytvhqLarM9G5I2Bd05r3HNYtuBHqpylxfQ6MGaJtEGRYAgk+QmSjG8ErauY5oiZI+gg+J+kq8w+Br0wT3xiTOdhLZNoIIIvERbUaEItuKDnEEXIgE2MtNzDSSBaL66yFKWR3SHSox76JnQjpII/Pn91G7QLcNwozEfKRnBdEnN8t5kiT6QVXdo+HBrBlgEusxokOsJnKDEdFpZN00JKzKqWsND1/hRhTAy0jpdWEQgrkgK5MKFKmw1IlMZTlW+AwmixOXFWA/wDTcvogDT8ldYl0NVQanu37KUJuQUbSniUZTes1Rx11dYerIVlO2ZoNcgcQ5GjRDVqcq+Nk5FY4yUJjaFla/plBjKdirzloio1sxmKZBQ6O4kLoFcR2R2jkoKQJwCY2KFNTUTQpmLcUYYQ0J4CjYVKFRE2RVAhnvClxFVDLMm2bihC5IQlSxCzQxrk1OcU0arLNIWFpexmLyl4d8LXMdrAE5mnyvlPoFnCFacNaBh6zv/1otPiP6hInabKc1cRovqDjUrEOzZXQ5omJJJGaJ0hvnHRQVa76T+URmbJBmA4GAQ0OAAO5E3OyLbUyv0jIJsSd4tOmseQHSFFxh7mufU2aAdZMOIDhpuuddaMhjaoe3MDe0iQHNOwg6Gxg3m/iEFj6jnUngEk5ho8UxEGDM6T9frDKVTK5rh10NgRuDHUT5KbidVraTnwS1rmiIA1zXi40O0edlJTuvzKJbMcxpc4CZJ3kO+4N1JREPHQnL9bKJjoM76q67O12tcZbmM28IXbJ1swyux/C3UnlrvTxChpYeVtO1WGz06NYwCbGP5HgqKnQGyn9QbG4LCQrJrA1JTaoMZXgR72/dSbcnsyA8RxSqTUKkxNWUMai6oxpGk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v-SE">
              <a:latin typeface="Arial" pitchFamily="34" charset="0"/>
              <a:cs typeface="Arial" pitchFamily="34" charset="0"/>
            </a:endParaRPr>
          </a:p>
        </p:txBody>
      </p:sp>
      <p:sp>
        <p:nvSpPr>
          <p:cNvPr id="1028" name="AutoShape 4" descr="data:image/jpeg;base64,/9j/4AAQSkZJRgABAQAAAQABAAD/2wCEAAkGBhQSERQUEhQUFRUVFxoXFxgYFxcXGBcYFx8YHBgXHBcXHSYfGBkjGhUcHy8gIycpLCwtGB4xNTAqNSYsLCkBCQoKDgwOGg8PGikkHSQsLCwsLCwsLCwsLCwsLCwsLCwsLCwsLCwsLCwsLCwsLCwsLCwsLCwsLCwsLCwsLCwsLP/AABEIAL4BCgMBIgACEQEDEQH/xAAbAAABBQEBAAAAAAAAAAAAAAAEAQIDBQYAB//EADsQAAEDAgQDBgUDAwMEAwAAAAEAAhEDIQQSMUEFIlEGE2FxgfAyQpGhsRTR4SNSwTNy8UNigpIVU2P/xAAZAQADAQEBAAAAAAAAAAAAAAAAAQMCBAX/xAAsEQACAgICAQMCBgIDAAAAAAAAAQIRAyESMUEiUWETkQRxgaHR8DLhQrHB/9oADAMBAAIRAxEAPwDzfD4gsKgxVYudJUTnSiMPSzLkqtkBuHpSrTB1IEeCho0AF1KpzQsSdiB67+clPq1AQpca0BVrqqcVYxHVFrexfAq9XQCnTknOWgl02i+37rux/Yo13CpXEUhoCYLitbxnjgw4NKgAYEAWIHiSd94PVTyzjW+isbXRVcYweHwdKqWONWtUGrgCdIlrWgADxWL4awzzOLG77SrPiFabvMvN58/f2QdKlmU4vknqgbphtPFMEhsu8f5UbsS+LkQmMw2RMr4lCxxRlzbI6uLqaA28lY8JpVH3cT9ALJvDMFnuVpKdNrGWWljU9JApMzfaqtka1jdXfF5BUNPAVXizXQOq0+D4K6vWdWfBaDDR4Cf8qzrYa5yiLLpxwSWjDk7MPw7hD6r8mhib/wAo9/ZNzfjdA9PfsK/fQOHyv+ZxAPQAojieAL9XwOke+i1ToVmSr8DgWmfT9lDxXAtpQJvHh/gdPwtJj2NotDnuPhvp71WQx+KNR5J8h5BYXK6Y1sGSpEq2aEXFL7/CSECOSwkSFAxZTm1SEwLigaHmseqbKalSoKHZkgcuSJhRM3GvA+IpO8qHZ31CfgMKalQNA8T5Lbt4II0H3XNnzRxOqKRhZiadOURREFJhgp6wVZPwQJpUTDBv71UtGpa6DxL7qaQEvEK4Oivux/ZDvCK1YQ1pkNI18fupOyHZg1HCrUkNFxbX+VoeM8XDR3TCM0R/tH7qM8tKl0VjGux/HO0Hd/0qQykWtYN+m/4WPrYkiZJLjvP38VFjcUQSAQepn6+t1DR5lmMOXqkKUqGETfVdRqEFTvtZLRoSVcmJWqE7rqGCzlGfoM3/AArfA4DIEJOWgoZhMNkCWtVJCKc5DYl4aRurNcVodhHDXycrbACT6q1NEawq5uBmH6Hp/KJqYpzW2H/K6IKlsmUnaFwytOt9PHUfcKzx1QNptdFyB6e/eqhw3CHGalUw0HNHiPE7BZrtT2j72GMi3xEGfTzWHath8FdxvineHKLhs7zrsqmEqRYRTo5cFy5MZy5cuCBCEJEspCgYi5KUiDQsLki5ADki5ISgRpeyGGuXRvA9NfutwHDp9lR9msDkY0dBe2+p/KvYHh9V4maXObZZOkebUGSUW9icyhlUWIcvTbtnKDOqRor3sx2cdUe177NF9tL3KD4FwU13zYtabi9/stxiMQ3D0g0a6CP52XPmy16V+paEfLG8V4iKLe7paxYjbxKxuKxW2pOpRWMxWtzmN1XMprGKF+qQSdEIpyVbYPCgCSoqGEujm0CV2JWSBqlEEqbD0NgFPT4eZVnhcCAnxYITCYe0lEVISvfFkLVeVaKoBwbCArul4PlCLOJsh3i7SATdKW2kBc4FxIE+/f7oyjSE3Q1B2YhrRzanwQHabtE3DMLWk944EDQx91e0lbMorO2nHwwd1TPM5vNF7e5WD9/hPqVC4lziSTqTumKNtuzaVHJEqRAzly5cgDki5ODEAIkKdlTSEgGpSuXJmhAnJFyAFCL4ThS+q0RYGT6aD6woMPRL3BrYk2HRbHhXCBSAAuTdx6n9lzfiMyxxryzUYN7L7CAMZPQe/uqp/FLmTv1RWLxOVkLFVcacxvuf7V52HH9Too04li9xNt0ZheG94QBqUyjh84i9zaOq03CsOKQPeiHWyuiGu8L/AAvvp9F6EtKzngrYTgsM3D04t1nTYfsqHF4k1HEmYGngjeLYwudkE2u7z2H4QLBMdFyY8byMrKSRCzh5d/IRNHgnuP5VnhmIzPZejHCkRsqKfD4KLZhoXPrXUrDKrxSEcyipHOsuebKB74WkhET33UsAhCMMlTVKkJANxFAQmYeS8NFz08EzEklw+yE4px5uFZlpkOru1OzPewU1Jch9lrxvjP6KmYh1R9h1Hj6T9SvN8ZjH1XZ6ji4+O3gEzEVnPcXOJc46k6qNabsaVHJEqQ+/sgBFyVcUDEXJUiACuG4TvHgbC5U/E6Ia7KNh90LhcSWGQpq3NfXqp0+V+B3qiAMTXMU1Oi4kBoJJMAASSfBH0sFTb/rOMxJDSDA00AJJ+g8Vvt0hUUxakhX/ABRuFcWOwxLZbz03WIcN2zqCLqsqUwsqXgb0wNcnuCJ4ZgDVeGgGBdxjQewm5JK2C2W/Z3A5Wl51dp4D+VqKbco8SoaGEiDsEJxDGxJXh5JvLJ15OuKVURcVr2N1k3B0lEYjHZzGyeKK9LBj+lGmSyTUmbvg/DBJcRygWvBnw8LKXjPEg1jhaXy1ojXYn0RWLqNZTDRYQS6NQLzbxJMeSosO7O/vXaaMB+W6g28s6XQq4qiP9GQOp+bXbzmSen0RVDDaX8fNNdTfmzMf/wCLhLT/AJHopqWMBflcO7ediZDrXLCNdvG2i9CMFjIv1Fg1kBCYiqRouqYotsQQSJ+v5UVM5jKtaa0YarsSjTJMlF5oU7WABBvfLiOiKAmFdR4p9ilfShBVqLnb2Q2AuFCKdG6SjDG3QVTHB1QNHmstqK2Mh4/xDuWS2M5sP3WJqVC4kkkk3J8VZcfxmeq7o3lH2k++iq1GHv7mxpXJVyqAgSJYXe/whCEXQuXIA5Po0pKY28AESfeytqHDXgcrHmbzlIFteYiEmwIDhg4gaDRWrOHZy2lRaXuOgGw3JMwFY4Hs8yAarw+0inRMumdHPjlAPRajhWK7im5rKAaIE3yjWOckZ3+ZIF1OUHV/sahFt09GcxvZ5+BwtSvUA71x7tkHM1pdv4nWSqjszh6NYVRXqVM0hwY2BnAi5MS6D8ugstnxpj8WwU6jiKduQDK0TpEkC2tpVZhOzeGa1oaCXNcZcwuNQzIguYQAPCUowySg6uL9/JaSjFryjPcZcxzi4l3eiG3dPKLXAENMKjqGTAuegkn6BehN4VhxAbQpZjsW94+dyQLX8SFG5sWbDbEkNAB3PwMswwNSTtZVx4XHt2Slt2YSlwuq7Sm+CfiLXBo8yRYLb8D4M1jAGQ4mCXTM+M7eSGxNbMPiMADdz4nzOVp+uhQFbir6TwaZcZOUwSQ4CbTMGPAWKnnxOURx0XHGse2m0tZc7+frssTjOIOeYm3vorirVzgm5nqqNtHng9Vz/h8ajt9jkx+HoXVgGKWnhhlSwVRz5E6NHxSvnIpk3Jl8An0IGw8eihptNoEAWA/z5+Kk4dh4zPc277yRt+8j7IstWfw+GlY5vwRsfGqGxVYPaWkAg9U/EMsq2q4hdb5Pog5UHYBxaCHTUpkgwP8AUZG7ZnN06nxVzTY0AFpDgfmGk9D0NtFmqVdyPwldwcXDU2NpDh0cN/ypcZQ3D7FVOM9S+4XjMTAQdDHNGsfVdi6ReJpzIkmnN/Np+YeGqs8BwwYegarQ11YEAkmQ0kEwBtcEWm8TOiws/J0u/Y39J38ArnV3AFlB5GxPLPo6Cq3GcQrNkdxUkeBi8aEAg6rVfr30qtOlioDapADoAjPHduIbIcyTB0I67JvECGmIeXAGGlvMSLuZNwRGiJ5MkXtaKxwwfk8+xmIxLvip1QP9j/vbwScFoPDnuLXiG7tcJv5L0BnEBTpglxc1zSaZAdLhsAANRIHTy0VriGEE6tIIZfrAPygkjnAnTVEnN64h9KPueLDDPOjHm50aTfe4CX9DU/8Arqdfgd+y9QPDCJyQ0F7zrNy9wteLlpIsUFxKi6m1xc67QSbbCSYv56dLbJ85JWoiWNe5583hdY6Uqp/8Hf5CNodlsQ7/AKeW/wAxAP8A6iT9lsGDI1pa9rnkDNzNc0amIF3GRF408gihVqGPjiD8MNtzTZpsIH58VSDk/wDLQcEZNvYh4HPUa239pj6vLbeiJHYukPirVDIHwtmdJIIaR943laMUcpmKgj/a13zam35+VC4g6l5dpAjumuE3FzfQD7rbpdi4/BVUezeHvlp1XR/c+06j4Z2toNSrHD8Fps+ChTEbmm55mTbMQRvMnopBigQ3/UOTfv2tJBtBOc25SNrHxTagJk9zSk3Ie979gCYa2BET4E+KOUUPiw3udNBcavpsbJAizXMIaL9d1J+mbaXUwYElvO7Uicwa42mDzbygC6oBGegwcrQW06gkCRaA0iA4THrKbXY4tl9enNzlNNrnTEgzUdMEknpOqayJg4stH1GAu5gXgXEtOugLn1coFxbfolquLyQcpAkfEbFoI0blaQZgEBVDSTc16jicpOVvzXyxlqb2mPSFLUosMZq1WXMEjmBzASZzPgm826hDypCUQ0MgtIyNJGUywTa1zVcTvqAo3MzES/X+45g3LF9Wi8ToQkpcJa5xc1r5JA1a2SeUWGaRt9E8cIDAS7lDer22kGdGExZDzRStj4MZVotMudVDrkFpu0Aggcpyt/OyFxD6LSM7wC0AASCLXByskGx/tTcbwyoXtZTLCTHKQ9wA1HzQR4AIbFYltJ/dUqlCm+4e7KXvBES0MYC4RGhPrMgZjn5uoIJQ49keO47QZ8DH1HSYhpgTpdwiB/tWfxuIfUeKj7AXDSZi3kBP0hG1cXUYBVqNqVcO4mmS9rWT405dnkG8kRbxVZiMRI9/SyU5TvjL9ibrwMw1e5nf8p7WiZQTXKek+6xKJmy8w45VA/ECTcfUfuhKuMLRCD/UO8PfqpY8XbZpyN9PoOg0HkNgpAmP858UrSupdEmxlVqAq00e+s3NlkZomN4UXdoTMNWDU6CLZThObTTnNst9hVFVjcSWcw28AfMQVe8OJqCtTGsE5dy6SQ4EOkks2sJNohZjiz7FXfZfHDu6T4JImk/mNwLNA6GC3/3XFmguSkdWCXaIqtd1d9MPeSAGNEyMtNhmTECAAYkT+VpK2MbVqZ7gNfmIPjqJGoiTf01VTi2MFRxpjldDv+7mix2Ov08lIx8suADUfExo0S2BN9zYbwuKeeTvZ1qKLgcQYyiGscC4OfBc1oyBziQG+AJzX/uVdgOI1clUGoS4VGkuALcwe2kRDGbSwgDw3Vbgq76rS5ozTBIzH4xmZUHgOXyht0fw/FS6rkME90NL8he06HWHtHr6KjyZJN3pVWjNJdA/BcY7umZg4OzVQ6QZgVH2du0iYiNUbhWF9QcuYRLvhMsaAXSDIMtaRBmSVXcPq8oJGpc6YN873E23PMLHpeEfw3F5Kj+WXFkNcbAZXAOEkGCCWk7R6rr5rjvowkwziXZwtGag95YRIbOYx/2nmDhaYBuqiniKToHetzG5nu4kelyCdhuiezfFTTrOwzpvNSlJJBEAPptB2BkgbBx6KfjvA2Pf+potbm1fTcAWVZaY1+GrazouYkGZR9eMQ4tgdbEgcvKSRu0N6ARlAmzidfTdBOLReWgmbBxAk3mQ86GD/JEy1eAUC9ry19MFreWSAXkcxytdbUA5SBYqKrQZnLQ02gNIO5MkRFnTlbN9tLlKeX02wjHdHYesyfiB8y50mbb/ANrtYv8Aggvpgzl1iJ7u4HQuYcxLv2VV/wDGtpVHVXVnVKLwXECWOa8WFNwuAYnfQWOi02BwBgP7tjO7mXuMBotNzedDe/kozlO9PRWKQGcA4MDjThpEDlpCZGoaWhwADp00ITMQ5wYCHmYIIY15IHWGBrdjMnponv4nSlkOdUL3HmZZgDPicXOuWDreTuqh/aLMGv7trQc1SHnvCaLP+peIc50Mb62XOnK+2/1r+TbUUWTMNTd8WfNe7nNYCQbH4y4xdGsaxoeGU6YJABPM4gCTYuaYtF5Cy1XHVsj3Oe5uRjGOLQGtDqnM50M1FNjg0RqTKfVGeo6kLl3d1KcuOWrTYASzOZhzhBNjI+iVOO/9/wAeGLki64r2lE/1K0lroGRjS8Ew4NBJd0tb/KGwnHHVYdSpVapuCXENdqQYHNJkHZsXvshK2ApYZgfiXlhz99TptA/UZnfE1wOZrmwYzGLDyVLxbtS+qO7oNGHpD5KdnuO7nlsF3Toqxcs3+H36X8v7k3JQ7LvjXG6rRkpPZTuWvyuDnmbEd5ls6xHLMSVXdgeLfp6lU5zTqPaA2YEiSXc7vGLbwqnCcRbRFqTHP/ufz8uXodOtj4ITEY91SM8OyyRI3Ma9RbQ28F0rFLh9O3+fknLJG+Rp+0nF6eJc4vqd68CGwMwaf9+noD6LMV3JpxJURdK3ixcFVt/mQnLm7J2aKTDHmuoA9Op1LqrRglxoukCY90lPhZ6VCZ6FiacCQ2oQLOOScrulr+umihDh5dOu22qc3tAxlN4DyTlLcj+9JNyDzBkA2+oVcMc2xsCGglzCA4gWmN9jE9SofWlHsvPHG9FJjccWYo1I0vcEcsAC8aRJVrwvjPeGC2wgEg6EzbztorvB4Sg9zXFtN5Y7MNA6f7Tmu+4ESTcHS4UfE+GFznOhsEjkDRSgXk5ojMAZBJEwLaLSlyVxJ0lpkzWKLFWCnwzHkaQd2uc0HW0OnK4aXUeIpE2F3RMDX3t6K8ciMODMjxmoheA8W7mpBP8ATqcr/AXh292z9JU3GaD7EiA4kAyIMRJ6hviRCpXWPvadihpSVMcLielU2Gpmlo5IIzOcASZJGYNibyf+2D5EYGmXPHIRlDsgs5pcOtQWDGzmJJ2WT7K4+tUcyiC4hvMCBzQIht7EEuGuxI3V9xfi7KQNLPlZpWeA7nc2CaLCAbCPWN158sPq9S+3k7oytENd9PL+mpVWhmZxNTMA6q83MA3DAdG7xPWKrh2MP6phfDWSacRla1rhl0aJ1g6ElOxeGmo0UppupUe+dBDv6nIXn0YdB0smcYdTa81KbxkLszCc0kTIvEkxG/WbrXlfJq1sum8UpZi2kWPPN8DX5WwCfic1oBytMCSbm2oV/RogUc8AnD03VABoXtJJBudQS3f4l5thOKPZULZyhzy82GuVzTrM2I++srW8M42HMio6AJFQgEg5tLXhpyukeW1k8tp76JxafQNxzCNeGP71zXcxotaIgjL3b3WLpfFmwLEdb2WExDqdJpqGHODS8WEuFy2RbKHOOnl8sqLDYgND61RuTOO8aZL3ND41EcocRJA0BaJAgLM8T486q7KJLQYIA6bWidBpGinFSdRj48/3+2UVL1MK4px8lxDSCT82w8gBt1/KrRjzWljmcsTeHkwWgDMLtOaBA0kqOng6dWHlxykc4FspttrYgyB4FPo0GtgtewsMA5TANwbSLToQbg3iFeMYJfJJzbfwWtDiYpEZzMCX62BInPe3xCGt0sREQj+NVn1A6qaj6oFJzQycxBc4AkgWMskB0bbKqxAbVDmUwCTAkte107Fz4M7/AG6Kw/Tvpuc7vaeU3ByubEwCHNccuWALN6Suac1e9fBVaIsbTcHV2h0BuHawMYQ6q0ZgXu7uQbyf/ZQ0qgfldTpirRdTbRc9jf61EgD4mAmLjNERNwUXgq1MubXAl7eQFriSNoBByvF4AO0DwTeI43F/9Ck1k3cRkzX3kw2dQTBg7lYSk3xiv1br/fz/AOCl7smq4VtEipiazWuHLmbf9RTAA56RuXbSOkyqfE9scjDSwjO5ZOslzoOsDSn5CfRRUuymJqOD6vzXcXO5jH1P28Fc8K7LNpObLpN4cIPpeBb/ACrx/DRW5+p+3j+/n+hGWX21/wBmJq1DLpmSZM3M31JEonBYGrVkU2OIBuYMA+J6/ey1+O4XgqZmuQ1xi4c45t5yjfz6eSqqvaprGBmGpBoboXaeeU3+vj1XYpWtIgyp4nwgUWtLqjS53ytBkRM5sxEXEaKsUuKxLqji95lzrk29gKMBbin5EJC5StYmEJiElNlOSFMAvCMlHd5HVDYI2UbqlzdRa5MTN3Uw7TtBmbe/RV1fg15aY36iZvI6EbdZIVlmUgcn9NNj5UZpzXNPOLyZIuZERINnD99RqD8LxOoBy1H5YFg8O2MQHj4YIgHWCJBsrZ9EFA1uDtkkWF9BcZrOjw+YDqpywy8FI5E+x9TjpbPeMa4TcwWOBNvlkaFTUuPUKhPO4WsKjQ4j/a4Tcf5QzsDyvm+RlxrmbIgT4ZyPJo6KixGCg22MaQTG/nqPp1Uk31I1JVtGqdiqBeS51Elw+fODYyPiBnb6WQOLw+HF6dOjVqvcTlD7yLzJFxvB1ndZuvSNwYgyYMesfVC1nEQ1wactm7a6wfe6rCPyY5+5peHVsTnIDWYeSZdlfMEGTJBLjuD7BWL4AwgBtQmG3bmLmvIIMuaW2Mmeiy+E7Q16QAZUcI2LswtFspPvZWeF7Yvmajc1o5Tljx01RKEjSn4HYzB4kVzVYW03mQcrssB0NcCZIE3HpdV7eytSblove8m5F+WbSTqRodFrcJx6hVAPeAOaByvF5G0giTZFmrQynNXYRaf6r/MGBofVJScVSB7PO8TT7t5YCXwN2xYRtqAn4XHPpkmJBbzNJPMCYAIPnN9vVbHGcewsGXGpIIsJ2F7jqD9ShDx7B5i4UngmLhrdiTMG0ySdN/Ba52qasXXkpzxSrVu2nUMBsBr3uA6AWJFhoTt9a044tJaGgQTaSSJOhO9ytae2NGLUX9RcCNND8umyDxHaeg8y/DSfEt8D0vtqlFJf8RuV+Sio8WeLACCMxFr2nMC4GCQNrWTKuMqVDYQCbQ0k6E63On1lW/8A8zhSBOFuLAlzQQJJ1A8VKztfTp/6eHANr5hsI6dLdLJ3vUDN/JVDgmIaZbIJJaYcZ9QNvrEFGYLsniKhPetcGj+50yRcRe4MEW6qZ3byqI7tjGx1v+AJVfie1eJef9Qt1swBq0ub8f39wtGrb2XbSY91WowZxJGYtECSBFpjS50hV/FuM4VjXCm51UkEBo+ESZu7ceF5WPqVS74iXeZJ/KaiOPdsObL6h2uqUwWsAcLZS4AFukghvxDeD4IXFdp8RU1qFo6N5Rfx1+6q1xW+EfYw2KXSZJkzqbpWuTVy0IcGqZrFC02SmogCVzlC8ymlyQlMaHAJiVIEDJ2VYCZ3nimykQKj0dwTmp2RODVsmSMUrWptNqmAstIyB4sCDtIj39As5xLHQ2pcTOcA/wBxGV0fT8LQcQNisRxd/OUp401YKbuiwdXb8EiwJkdZFtb/ALhNxFKJt18v+b/ZULKpGhj3P5RtHibgInQ/W4I9QQuR4vYvfuLUoDebdLWPhEBD9yRcR7i/lF7I1+JYQCLWE9Db39AmOa2NbfL9i4GfI/RaTa7F+QGXFvUH0+x23/hWFPj1QANcGVBO4df1FjHlaFB0ExO20+vp9UgptMA2Jj1n/P5TajLtDTa6OrYtrjOVwJ10N7WEeB6KF9boPzrup/00HbcaggjeCdrmyQYaBN/zfbx0KFSBtgrnE6n/AI9+7psFEuogHcb9dz9QPso8g96E+9PGFuxEIHvVcWkaz+PypT06aj9if2TSzXW3hEabfb6XTQhgbt7+6eaB6H6QnCpaw9Omuh/x9t1znE7fiPflCBkJCQp7mwmQgDguJSkJECEC5OyrigDgm+/wnM1XOF0DGwuhKAuhMLEKRKVzWoA4BKR7siqeHsmml7umKz0ZqeAm01MAtExGhPLrJrlDVqLaRlguOfYrG8VZzFavFPWd4jRmVWUfSTUvUUi4FK9qauNnWLKeapKilKgB0+/fguJJEeykCkptTSFdCNrETfU79bX87Lu/tGw/Hn5H7BEsan90Oi1wM8iD9aYIME2g2OkeB8P4XNqz0FvT77J76aiK19MORJ3gIgDyGwtcR6z9VC6pN97f4/ZJCYUNJAmySm9Pq1xsh5SSpvZocEoHiPrb3dT8OxxpOmJBiRabGZE2keNvytvhqLarM9G5I2Bd05r3HNYtuBHqpylxfQ6MGaJtEGRYAgk+QmSjG8ErauY5oiZI+gg+J+kq8w+Br0wT3xiTOdhLZNoIIIvERbUaEItuKDnEEXIgE2MtNzDSSBaL66yFKWR3SHSox76JnQjpII/Pn91G7QLcNwozEfKRnBdEnN8t5kiT6QVXdo+HBrBlgEusxokOsJnKDEdFpZN00JKzKqWsND1/hRhTAy0jpdWEQgrkgK5MKFKmw1IlMZTlW+AwmixOXFWA/wDTcvogDT8ldYl0NVQanu37KUJuQUbSniUZTes1Rx11dYerIVlO2ZoNcgcQ5GjRDVqcq+Nk5FY4yUJjaFla/plBjKdirzloio1sxmKZBQ6O4kLoFcR2R2jkoKQJwCY2KFNTUTQpmLcUYYQ0J4CjYVKFRE2RVAhnvClxFVDLMm2bihC5IQlSxCzQxrk1OcU0arLNIWFpexmLyl4d8LXMdrAE5mnyvlPoFnCFacNaBh6zv/1otPiP6hInabKc1cRovqDjUrEOzZXQ5omJJJGaJ0hvnHRQVa76T+URmbJBmA4GAQ0OAAO5E3OyLbUyv0jIJsSd4tOmseQHSFFxh7mufU2aAdZMOIDhpuuddaMhjaoe3MDe0iQHNOwg6Gxg3m/iEFj6jnUngEk5ho8UxEGDM6T9frDKVTK5rh10NgRuDHUT5KbidVraTnwS1rmiIA1zXi40O0edlJTuvzKJbMcxpc4CZJ3kO+4N1JREPHQnL9bKJjoM76q67O12tcZbmM28IXbJ1swyux/C3UnlrvTxChpYeVtO1WGz06NYwCbGP5HgqKnQGyn9QbG4LCQrJrA1JTaoMZXgR72/dSbcnsyA8RxSqTUKkxNWUMai6oxpGk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v-SE">
              <a:latin typeface="Arial" pitchFamily="34" charset="0"/>
              <a:cs typeface="Arial" pitchFamily="34" charset="0"/>
            </a:endParaRPr>
          </a:p>
        </p:txBody>
      </p:sp>
      <p:sp>
        <p:nvSpPr>
          <p:cNvPr id="1030" name="AutoShape 6" descr="data:image/jpeg;base64,/9j/4AAQSkZJRgABAQAAAQABAAD/2wCEAAkGBhQSERQUEhQUFRUVFxoXFxgYFxcXGBcYFx8YHBgXHBcXHSYfGBkjGhUcHy8gIycpLCwtGB4xNTAqNSYsLCkBCQoKDgwOGg8PGikkHSQsLCwsLCwsLCwsLCwsLCwsLCwsLCwsLCwsLCwsLCwsLCwsLCwsLCwsLCwsLCwsLCwsLP/AABEIAL4BCgMBIgACEQEDEQH/xAAbAAABBQEBAAAAAAAAAAAAAAAEAQIDBQYAB//EADsQAAEDAgQDBgUDAwMEAwAAAAEAAhEDIQQSMUEFIlEGE2FxgfAyQpGhsRTR4SNSwTNy8UNigpIVU2P/xAAZAQADAQEBAAAAAAAAAAAAAAAAAQMCBAX/xAAsEQACAgICAQMCBgIDAAAAAAAAAQIRAyESMUEiUWETkQRxgaHR8DLhQrHB/9oADAMBAAIRAxEAPwDzfD4gsKgxVYudJUTnSiMPSzLkqtkBuHpSrTB1IEeCho0AF1KpzQsSdiB67+clPq1AQpca0BVrqqcVYxHVFrexfAq9XQCnTknOWgl02i+37rux/Yo13CpXEUhoCYLitbxnjgw4NKgAYEAWIHiSd94PVTyzjW+isbXRVcYweHwdKqWONWtUGrgCdIlrWgADxWL4awzzOLG77SrPiFabvMvN58/f2QdKlmU4vknqgbphtPFMEhsu8f5UbsS+LkQmMw2RMr4lCxxRlzbI6uLqaA28lY8JpVH3cT9ALJvDMFnuVpKdNrGWWljU9JApMzfaqtka1jdXfF5BUNPAVXizXQOq0+D4K6vWdWfBaDDR4Cf8qzrYa5yiLLpxwSWjDk7MPw7hD6r8mhib/wAo9/ZNzfjdA9PfsK/fQOHyv+ZxAPQAojieAL9XwOke+i1ToVmSr8DgWmfT9lDxXAtpQJvHh/gdPwtJj2NotDnuPhvp71WQx+KNR5J8h5BYXK6Y1sGSpEq2aEXFL7/CSECOSwkSFAxZTm1SEwLigaHmseqbKalSoKHZkgcuSJhRM3GvA+IpO8qHZ31CfgMKalQNA8T5Lbt4II0H3XNnzRxOqKRhZiadOURREFJhgp6wVZPwQJpUTDBv71UtGpa6DxL7qaQEvEK4Oivux/ZDvCK1YQ1pkNI18fupOyHZg1HCrUkNFxbX+VoeM8XDR3TCM0R/tH7qM8tKl0VjGux/HO0Hd/0qQykWtYN+m/4WPrYkiZJLjvP38VFjcUQSAQepn6+t1DR5lmMOXqkKUqGETfVdRqEFTvtZLRoSVcmJWqE7rqGCzlGfoM3/AArfA4DIEJOWgoZhMNkCWtVJCKc5DYl4aRurNcVodhHDXycrbACT6q1NEawq5uBmH6Hp/KJqYpzW2H/K6IKlsmUnaFwytOt9PHUfcKzx1QNptdFyB6e/eqhw3CHGalUw0HNHiPE7BZrtT2j72GMi3xEGfTzWHath8FdxvineHKLhs7zrsqmEqRYRTo5cFy5MZy5cuCBCEJEspCgYi5KUiDQsLki5ADki5ISgRpeyGGuXRvA9NfutwHDp9lR9msDkY0dBe2+p/KvYHh9V4maXObZZOkebUGSUW9icyhlUWIcvTbtnKDOqRor3sx2cdUe177NF9tL3KD4FwU13zYtabi9/stxiMQ3D0g0a6CP52XPmy16V+paEfLG8V4iKLe7paxYjbxKxuKxW2pOpRWMxWtzmN1XMprGKF+qQSdEIpyVbYPCgCSoqGEujm0CV2JWSBqlEEqbD0NgFPT4eZVnhcCAnxYITCYe0lEVISvfFkLVeVaKoBwbCArul4PlCLOJsh3i7SATdKW2kBc4FxIE+/f7oyjSE3Q1B2YhrRzanwQHabtE3DMLWk944EDQx91e0lbMorO2nHwwd1TPM5vNF7e5WD9/hPqVC4lziSTqTumKNtuzaVHJEqRAzly5cgDki5ODEAIkKdlTSEgGpSuXJmhAnJFyAFCL4ThS+q0RYGT6aD6woMPRL3BrYk2HRbHhXCBSAAuTdx6n9lzfiMyxxryzUYN7L7CAMZPQe/uqp/FLmTv1RWLxOVkLFVcacxvuf7V52HH9Too04li9xNt0ZheG94QBqUyjh84i9zaOq03CsOKQPeiHWyuiGu8L/AAvvp9F6EtKzngrYTgsM3D04t1nTYfsqHF4k1HEmYGngjeLYwudkE2u7z2H4QLBMdFyY8byMrKSRCzh5d/IRNHgnuP5VnhmIzPZejHCkRsqKfD4KLZhoXPrXUrDKrxSEcyipHOsuebKB74WkhET33UsAhCMMlTVKkJANxFAQmYeS8NFz08EzEklw+yE4px5uFZlpkOru1OzPewU1Jch9lrxvjP6KmYh1R9h1Hj6T9SvN8ZjH1XZ6ji4+O3gEzEVnPcXOJc46k6qNabsaVHJEqQ+/sgBFyVcUDEXJUiACuG4TvHgbC5U/E6Ia7KNh90LhcSWGQpq3NfXqp0+V+B3qiAMTXMU1Oi4kBoJJMAASSfBH0sFTb/rOMxJDSDA00AJJ+g8Vvt0hUUxakhX/ABRuFcWOwxLZbz03WIcN2zqCLqsqUwsqXgb0wNcnuCJ4ZgDVeGgGBdxjQewm5JK2C2W/Z3A5Wl51dp4D+VqKbco8SoaGEiDsEJxDGxJXh5JvLJ15OuKVURcVr2N1k3B0lEYjHZzGyeKK9LBj+lGmSyTUmbvg/DBJcRygWvBnw8LKXjPEg1jhaXy1ojXYn0RWLqNZTDRYQS6NQLzbxJMeSosO7O/vXaaMB+W6g28s6XQq4qiP9GQOp+bXbzmSen0RVDDaX8fNNdTfmzMf/wCLhLT/AJHopqWMBflcO7ediZDrXLCNdvG2i9CMFjIv1Fg1kBCYiqRouqYotsQQSJ+v5UVM5jKtaa0YarsSjTJMlF5oU7WABBvfLiOiKAmFdR4p9ilfShBVqLnb2Q2AuFCKdG6SjDG3QVTHB1QNHmstqK2Mh4/xDuWS2M5sP3WJqVC4kkkk3J8VZcfxmeq7o3lH2k++iq1GHv7mxpXJVyqAgSJYXe/whCEXQuXIA5Po0pKY28AESfeytqHDXgcrHmbzlIFteYiEmwIDhg4gaDRWrOHZy2lRaXuOgGw3JMwFY4Hs8yAarw+0inRMumdHPjlAPRajhWK7im5rKAaIE3yjWOckZ3+ZIF1OUHV/sahFt09GcxvZ5+BwtSvUA71x7tkHM1pdv4nWSqjszh6NYVRXqVM0hwY2BnAi5MS6D8ugstnxpj8WwU6jiKduQDK0TpEkC2tpVZhOzeGa1oaCXNcZcwuNQzIguYQAPCUowySg6uL9/JaSjFryjPcZcxzi4l3eiG3dPKLXAENMKjqGTAuegkn6BehN4VhxAbQpZjsW94+dyQLX8SFG5sWbDbEkNAB3PwMswwNSTtZVx4XHt2Slt2YSlwuq7Sm+CfiLXBo8yRYLb8D4M1jAGQ4mCXTM+M7eSGxNbMPiMADdz4nzOVp+uhQFbir6TwaZcZOUwSQ4CbTMGPAWKnnxOURx0XHGse2m0tZc7+frssTjOIOeYm3vorirVzgm5nqqNtHng9Vz/h8ajt9jkx+HoXVgGKWnhhlSwVRz5E6NHxSvnIpk3Jl8An0IGw8eihptNoEAWA/z5+Kk4dh4zPc277yRt+8j7IstWfw+GlY5vwRsfGqGxVYPaWkAg9U/EMsq2q4hdb5Pog5UHYBxaCHTUpkgwP8AUZG7ZnN06nxVzTY0AFpDgfmGk9D0NtFmqVdyPwldwcXDU2NpDh0cN/ypcZQ3D7FVOM9S+4XjMTAQdDHNGsfVdi6ReJpzIkmnN/Np+YeGqs8BwwYegarQ11YEAkmQ0kEwBtcEWm8TOiws/J0u/Y39J38ArnV3AFlB5GxPLPo6Cq3GcQrNkdxUkeBi8aEAg6rVfr30qtOlioDapADoAjPHduIbIcyTB0I67JvECGmIeXAGGlvMSLuZNwRGiJ5MkXtaKxwwfk8+xmIxLvip1QP9j/vbwScFoPDnuLXiG7tcJv5L0BnEBTpglxc1zSaZAdLhsAANRIHTy0VriGEE6tIIZfrAPygkjnAnTVEnN64h9KPueLDDPOjHm50aTfe4CX9DU/8Arqdfgd+y9QPDCJyQ0F7zrNy9wteLlpIsUFxKi6m1xc67QSbbCSYv56dLbJ85JWoiWNe5583hdY6Uqp/8Hf5CNodlsQ7/AKeW/wAxAP8A6iT9lsGDI1pa9rnkDNzNc0amIF3GRF408gihVqGPjiD8MNtzTZpsIH58VSDk/wDLQcEZNvYh4HPUa239pj6vLbeiJHYukPirVDIHwtmdJIIaR943laMUcpmKgj/a13zam35+VC4g6l5dpAjumuE3FzfQD7rbpdi4/BVUezeHvlp1XR/c+06j4Z2toNSrHD8Fps+ChTEbmm55mTbMQRvMnopBigQ3/UOTfv2tJBtBOc25SNrHxTagJk9zSk3Ie979gCYa2BET4E+KOUUPiw3udNBcavpsbJAizXMIaL9d1J+mbaXUwYElvO7Uicwa42mDzbygC6oBGegwcrQW06gkCRaA0iA4THrKbXY4tl9enNzlNNrnTEgzUdMEknpOqayJg4stH1GAu5gXgXEtOugLn1coFxbfolquLyQcpAkfEbFoI0blaQZgEBVDSTc16jicpOVvzXyxlqb2mPSFLUosMZq1WXMEjmBzASZzPgm826hDypCUQ0MgtIyNJGUywTa1zVcTvqAo3MzES/X+45g3LF9Wi8ToQkpcJa5xc1r5JA1a2SeUWGaRt9E8cIDAS7lDer22kGdGExZDzRStj4MZVotMudVDrkFpu0Aggcpyt/OyFxD6LSM7wC0AASCLXByskGx/tTcbwyoXtZTLCTHKQ9wA1HzQR4AIbFYltJ/dUqlCm+4e7KXvBES0MYC4RGhPrMgZjn5uoIJQ49keO47QZ8DH1HSYhpgTpdwiB/tWfxuIfUeKj7AXDSZi3kBP0hG1cXUYBVqNqVcO4mmS9rWT405dnkG8kRbxVZiMRI9/SyU5TvjL9ibrwMw1e5nf8p7WiZQTXKek+6xKJmy8w45VA/ECTcfUfuhKuMLRCD/UO8PfqpY8XbZpyN9PoOg0HkNgpAmP858UrSupdEmxlVqAq00e+s3NlkZomN4UXdoTMNWDU6CLZThObTTnNst9hVFVjcSWcw28AfMQVe8OJqCtTGsE5dy6SQ4EOkks2sJNohZjiz7FXfZfHDu6T4JImk/mNwLNA6GC3/3XFmguSkdWCXaIqtd1d9MPeSAGNEyMtNhmTECAAYkT+VpK2MbVqZ7gNfmIPjqJGoiTf01VTi2MFRxpjldDv+7mix2Ov08lIx8suADUfExo0S2BN9zYbwuKeeTvZ1qKLgcQYyiGscC4OfBc1oyBziQG+AJzX/uVdgOI1clUGoS4VGkuALcwe2kRDGbSwgDw3Vbgq76rS5ozTBIzH4xmZUHgOXyht0fw/FS6rkME90NL8he06HWHtHr6KjyZJN3pVWjNJdA/BcY7umZg4OzVQ6QZgVH2du0iYiNUbhWF9QcuYRLvhMsaAXSDIMtaRBmSVXcPq8oJGpc6YN873E23PMLHpeEfw3F5Kj+WXFkNcbAZXAOEkGCCWk7R6rr5rjvowkwziXZwtGag95YRIbOYx/2nmDhaYBuqiniKToHetzG5nu4kelyCdhuiezfFTTrOwzpvNSlJJBEAPptB2BkgbBx6KfjvA2Pf+potbm1fTcAWVZaY1+GrazouYkGZR9eMQ4tgdbEgcvKSRu0N6ARlAmzidfTdBOLReWgmbBxAk3mQ86GD/JEy1eAUC9ry19MFreWSAXkcxytdbUA5SBYqKrQZnLQ02gNIO5MkRFnTlbN9tLlKeX02wjHdHYesyfiB8y50mbb/ANrtYv8Aggvpgzl1iJ7u4HQuYcxLv2VV/wDGtpVHVXVnVKLwXECWOa8WFNwuAYnfQWOi02BwBgP7tjO7mXuMBotNzedDe/kozlO9PRWKQGcA4MDjThpEDlpCZGoaWhwADp00ITMQ5wYCHmYIIY15IHWGBrdjMnponv4nSlkOdUL3HmZZgDPicXOuWDreTuqh/aLMGv7trQc1SHnvCaLP+peIc50Mb62XOnK+2/1r+TbUUWTMNTd8WfNe7nNYCQbH4y4xdGsaxoeGU6YJABPM4gCTYuaYtF5Cy1XHVsj3Oe5uRjGOLQGtDqnM50M1FNjg0RqTKfVGeo6kLl3d1KcuOWrTYASzOZhzhBNjI+iVOO/9/wAeGLki64r2lE/1K0lroGRjS8Ew4NBJd0tb/KGwnHHVYdSpVapuCXENdqQYHNJkHZsXvshK2ApYZgfiXlhz99TptA/UZnfE1wOZrmwYzGLDyVLxbtS+qO7oNGHpD5KdnuO7nlsF3Toqxcs3+H36X8v7k3JQ7LvjXG6rRkpPZTuWvyuDnmbEd5ls6xHLMSVXdgeLfp6lU5zTqPaA2YEiSXc7vGLbwqnCcRbRFqTHP/ufz8uXodOtj4ITEY91SM8OyyRI3Ma9RbQ28F0rFLh9O3+fknLJG+Rp+0nF6eJc4vqd68CGwMwaf9+noD6LMV3JpxJURdK3ixcFVt/mQnLm7J2aKTDHmuoA9Op1LqrRglxoukCY90lPhZ6VCZ6FiacCQ2oQLOOScrulr+umihDh5dOu22qc3tAxlN4DyTlLcj+9JNyDzBkA2+oVcMc2xsCGglzCA4gWmN9jE9SofWlHsvPHG9FJjccWYo1I0vcEcsAC8aRJVrwvjPeGC2wgEg6EzbztorvB4Sg9zXFtN5Y7MNA6f7Tmu+4ESTcHS4UfE+GFznOhsEjkDRSgXk5ojMAZBJEwLaLSlyVxJ0lpkzWKLFWCnwzHkaQd2uc0HW0OnK4aXUeIpE2F3RMDX3t6K8ciMODMjxmoheA8W7mpBP8ATqcr/AXh292z9JU3GaD7EiA4kAyIMRJ6hviRCpXWPvadihpSVMcLielU2Gpmlo5IIzOcASZJGYNibyf+2D5EYGmXPHIRlDsgs5pcOtQWDGzmJJ2WT7K4+tUcyiC4hvMCBzQIht7EEuGuxI3V9xfi7KQNLPlZpWeA7nc2CaLCAbCPWN158sPq9S+3k7oytENd9PL+mpVWhmZxNTMA6q83MA3DAdG7xPWKrh2MP6phfDWSacRla1rhl0aJ1g6ElOxeGmo0UppupUe+dBDv6nIXn0YdB0smcYdTa81KbxkLszCc0kTIvEkxG/WbrXlfJq1sum8UpZi2kWPPN8DX5WwCfic1oBytMCSbm2oV/RogUc8AnD03VABoXtJJBudQS3f4l5thOKPZULZyhzy82GuVzTrM2I++srW8M42HMio6AJFQgEg5tLXhpyukeW1k8tp76JxafQNxzCNeGP71zXcxotaIgjL3b3WLpfFmwLEdb2WExDqdJpqGHODS8WEuFy2RbKHOOnl8sqLDYgND61RuTOO8aZL3ND41EcocRJA0BaJAgLM8T486q7KJLQYIA6bWidBpGinFSdRj48/3+2UVL1MK4px8lxDSCT82w8gBt1/KrRjzWljmcsTeHkwWgDMLtOaBA0kqOng6dWHlxykc4FspttrYgyB4FPo0GtgtewsMA5TANwbSLToQbg3iFeMYJfJJzbfwWtDiYpEZzMCX62BInPe3xCGt0sREQj+NVn1A6qaj6oFJzQycxBc4AkgWMskB0bbKqxAbVDmUwCTAkte107Fz4M7/AG6Kw/Tvpuc7vaeU3ByubEwCHNccuWALN6Suac1e9fBVaIsbTcHV2h0BuHawMYQ6q0ZgXu7uQbyf/ZQ0qgfldTpirRdTbRc9jf61EgD4mAmLjNERNwUXgq1MubXAl7eQFriSNoBByvF4AO0DwTeI43F/9Ck1k3cRkzX3kw2dQTBg7lYSk3xiv1br/fz/AOCl7smq4VtEipiazWuHLmbf9RTAA56RuXbSOkyqfE9scjDSwjO5ZOslzoOsDSn5CfRRUuymJqOD6vzXcXO5jH1P28Fc8K7LNpObLpN4cIPpeBb/ACrx/DRW5+p+3j+/n+hGWX21/wBmJq1DLpmSZM3M31JEonBYGrVkU2OIBuYMA+J6/ey1+O4XgqZmuQ1xi4c45t5yjfz6eSqqvaprGBmGpBoboXaeeU3+vj1XYpWtIgyp4nwgUWtLqjS53ytBkRM5sxEXEaKsUuKxLqji95lzrk29gKMBbin5EJC5StYmEJiElNlOSFMAvCMlHd5HVDYI2UbqlzdRa5MTN3Uw7TtBmbe/RV1fg15aY36iZvI6EbdZIVlmUgcn9NNj5UZpzXNPOLyZIuZERINnD99RqD8LxOoBy1H5YFg8O2MQHj4YIgHWCJBsrZ9EFA1uDtkkWF9BcZrOjw+YDqpywy8FI5E+x9TjpbPeMa4TcwWOBNvlkaFTUuPUKhPO4WsKjQ4j/a4Tcf5QzsDyvm+RlxrmbIgT4ZyPJo6KixGCg22MaQTG/nqPp1Uk31I1JVtGqdiqBeS51Elw+fODYyPiBnb6WQOLw+HF6dOjVqvcTlD7yLzJFxvB1ndZuvSNwYgyYMesfVC1nEQ1wactm7a6wfe6rCPyY5+5peHVsTnIDWYeSZdlfMEGTJBLjuD7BWL4AwgBtQmG3bmLmvIIMuaW2Mmeiy+E7Q16QAZUcI2LswtFspPvZWeF7Yvmajc1o5Tljx01RKEjSn4HYzB4kVzVYW03mQcrssB0NcCZIE3HpdV7eytSblove8m5F+WbSTqRodFrcJx6hVAPeAOaByvF5G0giTZFmrQynNXYRaf6r/MGBofVJScVSB7PO8TT7t5YCXwN2xYRtqAn4XHPpkmJBbzNJPMCYAIPnN9vVbHGcewsGXGpIIsJ2F7jqD9ShDx7B5i4UngmLhrdiTMG0ySdN/Ba52qasXXkpzxSrVu2nUMBsBr3uA6AWJFhoTt9a044tJaGgQTaSSJOhO9ytae2NGLUX9RcCNND8umyDxHaeg8y/DSfEt8D0vtqlFJf8RuV+Sio8WeLACCMxFr2nMC4GCQNrWTKuMqVDYQCbQ0k6E63On1lW/8A8zhSBOFuLAlzQQJJ1A8VKztfTp/6eHANr5hsI6dLdLJ3vUDN/JVDgmIaZbIJJaYcZ9QNvrEFGYLsniKhPetcGj+50yRcRe4MEW6qZ3byqI7tjGx1v+AJVfie1eJef9Qt1swBq0ub8f39wtGrb2XbSY91WowZxJGYtECSBFpjS50hV/FuM4VjXCm51UkEBo+ESZu7ceF5WPqVS74iXeZJ/KaiOPdsObL6h2uqUwWsAcLZS4AFukghvxDeD4IXFdp8RU1qFo6N5Rfx1+6q1xW+EfYw2KXSZJkzqbpWuTVy0IcGqZrFC02SmogCVzlC8ymlyQlMaHAJiVIEDJ2VYCZ3nimykQKj0dwTmp2RODVsmSMUrWptNqmAstIyB4sCDtIj39As5xLHQ2pcTOcA/wBxGV0fT8LQcQNisRxd/OUp401YKbuiwdXb8EiwJkdZFtb/ALhNxFKJt18v+b/ZULKpGhj3P5RtHibgInQ/W4I9QQuR4vYvfuLUoDebdLWPhEBD9yRcR7i/lF7I1+JYQCLWE9Db39AmOa2NbfL9i4GfI/RaTa7F+QGXFvUH0+x23/hWFPj1QANcGVBO4df1FjHlaFB0ExO20+vp9UgptMA2Jj1n/P5TajLtDTa6OrYtrjOVwJ10N7WEeB6KF9boPzrup/00HbcaggjeCdrmyQYaBN/zfbx0KFSBtgrnE6n/AI9+7psFEuogHcb9dz9QPso8g96E+9PGFuxEIHvVcWkaz+PypT06aj9if2TSzXW3hEabfb6XTQhgbt7+6eaB6H6QnCpaw9Omuh/x9t1znE7fiPflCBkJCQp7mwmQgDguJSkJECEC5OyrigDgm+/wnM1XOF0DGwuhKAuhMLEKRKVzWoA4BKR7siqeHsmml7umKz0ZqeAm01MAtExGhPLrJrlDVqLaRlguOfYrG8VZzFavFPWd4jRmVWUfSTUvUUi4FK9qauNnWLKeapKilKgB0+/fguJJEeykCkptTSFdCNrETfU79bX87Lu/tGw/Hn5H7BEsan90Oi1wM8iD9aYIME2g2OkeB8P4XNqz0FvT77J76aiK19MORJ3gIgDyGwtcR6z9VC6pN97f4/ZJCYUNJAmySm9Pq1xsh5SSpvZocEoHiPrb3dT8OxxpOmJBiRabGZE2keNvytvhqLarM9G5I2Bd05r3HNYtuBHqpylxfQ6MGaJtEGRYAgk+QmSjG8ErauY5oiZI+gg+J+kq8w+Br0wT3xiTOdhLZNoIIIvERbUaEItuKDnEEXIgE2MtNzDSSBaL66yFKWR3SHSox76JnQjpII/Pn91G7QLcNwozEfKRnBdEnN8t5kiT6QVXdo+HBrBlgEusxokOsJnKDEdFpZN00JKzKqWsND1/hRhTAy0jpdWEQgrkgK5MKFKmw1IlMZTlW+AwmixOXFWA/wDTcvogDT8ldYl0NVQanu37KUJuQUbSniUZTes1Rx11dYerIVlO2ZoNcgcQ5GjRDVqcq+Nk5FY4yUJjaFla/plBjKdirzloio1sxmKZBQ6O4kLoFcR2R2jkoKQJwCY2KFNTUTQpmLcUYYQ0J4CjYVKFRE2RVAhnvClxFVDLMm2bihC5IQlSxCzQxrk1OcU0arLNIWFpexmLyl4d8LXMdrAE5mnyvlPoFnCFacNaBh6zv/1otPiP6hInabKc1cRovqDjUrEOzZXQ5omJJJGaJ0hvnHRQVa76T+URmbJBmA4GAQ0OAAO5E3OyLbUyv0jIJsSd4tOmseQHSFFxh7mufU2aAdZMOIDhpuuddaMhjaoe3MDe0iQHNOwg6Gxg3m/iEFj6jnUngEk5ho8UxEGDM6T9frDKVTK5rh10NgRuDHUT5KbidVraTnwS1rmiIA1zXi40O0edlJTuvzKJbMcxpc4CZJ3kO+4N1JREPHQnL9bKJjoM76q67O12tcZbmM28IXbJ1swyux/C3UnlrvTxChpYeVtO1WGz06NYwCbGP5HgqKnQGyn9QbG4LCQrJrA1JTaoMZXgR72/dSbcnsyA8RxSqTUKkxNWUMai6oxpGk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v-SE">
              <a:latin typeface="Arial" pitchFamily="34" charset="0"/>
              <a:cs typeface="Arial" pitchFamily="34" charset="0"/>
            </a:endParaRPr>
          </a:p>
        </p:txBody>
      </p:sp>
      <p:sp>
        <p:nvSpPr>
          <p:cNvPr id="18" name="Rectangle 17"/>
          <p:cNvSpPr/>
          <p:nvPr/>
        </p:nvSpPr>
        <p:spPr>
          <a:xfrm>
            <a:off x="76200" y="1135559"/>
            <a:ext cx="8229600" cy="837152"/>
          </a:xfrm>
          <a:prstGeom prst="rect">
            <a:avLst/>
          </a:prstGeom>
        </p:spPr>
        <p:txBody>
          <a:bodyPr wrap="square">
            <a:spAutoFit/>
          </a:bodyPr>
          <a:lstStyle/>
          <a:p>
            <a:pPr lvl="0" algn="ctr">
              <a:spcBef>
                <a:spcPct val="20000"/>
              </a:spcBef>
            </a:pPr>
            <a:r>
              <a:rPr lang="en-US" sz="2200" dirty="0" err="1" smtClean="0">
                <a:latin typeface="Arial" pitchFamily="34" charset="0"/>
                <a:cs typeface="Arial" pitchFamily="34" charset="0"/>
              </a:rPr>
              <a:t>Utilizzo</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marcatori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molecolari</a:t>
            </a:r>
            <a:r>
              <a:rPr lang="en-US" sz="2200" dirty="0" smtClean="0">
                <a:latin typeface="Arial" pitchFamily="34" charset="0"/>
                <a:cs typeface="Arial" pitchFamily="34" charset="0"/>
              </a:rPr>
              <a:t>:</a:t>
            </a:r>
          </a:p>
          <a:p>
            <a:pPr lvl="0" algn="ctr">
              <a:spcBef>
                <a:spcPct val="20000"/>
              </a:spcBef>
            </a:pPr>
            <a:r>
              <a:rPr lang="en-US" sz="2200" b="1" dirty="0" err="1" smtClean="0">
                <a:solidFill>
                  <a:srgbClr val="0A44FC"/>
                </a:solidFill>
                <a:latin typeface="Arial" pitchFamily="34" charset="0"/>
                <a:cs typeface="Arial" pitchFamily="34" charset="0"/>
              </a:rPr>
              <a:t>Devono</a:t>
            </a:r>
            <a:r>
              <a:rPr lang="en-US" sz="2200" b="1" dirty="0" smtClean="0">
                <a:solidFill>
                  <a:srgbClr val="0A44FC"/>
                </a:solidFill>
                <a:latin typeface="Arial" pitchFamily="34" charset="0"/>
                <a:cs typeface="Arial" pitchFamily="34" charset="0"/>
              </a:rPr>
              <a:t> </a:t>
            </a:r>
            <a:r>
              <a:rPr lang="en-US" sz="2200" b="1" dirty="0" err="1" smtClean="0">
                <a:solidFill>
                  <a:srgbClr val="0A44FC"/>
                </a:solidFill>
                <a:latin typeface="Arial" pitchFamily="34" charset="0"/>
                <a:cs typeface="Arial" pitchFamily="34" charset="0"/>
              </a:rPr>
              <a:t>essere</a:t>
            </a:r>
            <a:r>
              <a:rPr lang="en-US" sz="2200" b="1" dirty="0" smtClean="0">
                <a:solidFill>
                  <a:srgbClr val="0A44FC"/>
                </a:solidFill>
                <a:latin typeface="Arial" pitchFamily="34" charset="0"/>
                <a:cs typeface="Arial" pitchFamily="34" charset="0"/>
              </a:rPr>
              <a:t> </a:t>
            </a:r>
            <a:r>
              <a:rPr lang="en-US" sz="2200" b="1" dirty="0" err="1" smtClean="0">
                <a:solidFill>
                  <a:srgbClr val="0A44FC"/>
                </a:solidFill>
                <a:latin typeface="Arial" pitchFamily="34" charset="0"/>
                <a:cs typeface="Arial" pitchFamily="34" charset="0"/>
              </a:rPr>
              <a:t>N</a:t>
            </a:r>
            <a:r>
              <a:rPr lang="en-US" sz="2200" b="1" dirty="0" err="1" smtClean="0">
                <a:solidFill>
                  <a:srgbClr val="0A44FC"/>
                </a:solidFill>
                <a:latin typeface="Arial" pitchFamily="34" charset="0"/>
                <a:cs typeface="Arial" pitchFamily="34" charset="0"/>
              </a:rPr>
              <a:t>EUTRALI</a:t>
            </a:r>
            <a:r>
              <a:rPr lang="en-US" sz="2200" b="1" dirty="0" smtClean="0">
                <a:solidFill>
                  <a:srgbClr val="0A44FC"/>
                </a:solidFill>
                <a:latin typeface="Arial" pitchFamily="34" charset="0"/>
                <a:cs typeface="Arial" pitchFamily="34" charset="0"/>
              </a:rPr>
              <a:t> </a:t>
            </a:r>
            <a:r>
              <a:rPr lang="en-US" sz="2200" b="1" dirty="0" err="1" smtClean="0">
                <a:solidFill>
                  <a:srgbClr val="0A44FC"/>
                </a:solidFill>
                <a:latin typeface="Arial" pitchFamily="34" charset="0"/>
                <a:cs typeface="Arial" pitchFamily="34" charset="0"/>
              </a:rPr>
              <a:t>alle</a:t>
            </a:r>
            <a:r>
              <a:rPr lang="en-US" sz="2200" b="1" dirty="0" smtClean="0">
                <a:solidFill>
                  <a:srgbClr val="0A44FC"/>
                </a:solidFill>
                <a:latin typeface="Arial" pitchFamily="34" charset="0"/>
                <a:cs typeface="Arial" pitchFamily="34" charset="0"/>
              </a:rPr>
              <a:t> </a:t>
            </a:r>
            <a:r>
              <a:rPr lang="en-US" sz="2200" b="1" dirty="0" err="1" smtClean="0">
                <a:solidFill>
                  <a:srgbClr val="0A44FC"/>
                </a:solidFill>
                <a:latin typeface="Arial" pitchFamily="34" charset="0"/>
                <a:cs typeface="Arial" pitchFamily="34" charset="0"/>
              </a:rPr>
              <a:t>forze</a:t>
            </a:r>
            <a:r>
              <a:rPr lang="en-US" sz="2200" b="1" dirty="0" smtClean="0">
                <a:solidFill>
                  <a:srgbClr val="0A44FC"/>
                </a:solidFill>
                <a:latin typeface="Arial" pitchFamily="34" charset="0"/>
                <a:cs typeface="Arial" pitchFamily="34" charset="0"/>
              </a:rPr>
              <a:t> </a:t>
            </a:r>
            <a:r>
              <a:rPr lang="en-US" sz="2200" b="1" dirty="0" err="1" smtClean="0">
                <a:solidFill>
                  <a:srgbClr val="0A44FC"/>
                </a:solidFill>
                <a:latin typeface="Arial" pitchFamily="34" charset="0"/>
                <a:cs typeface="Arial" pitchFamily="34" charset="0"/>
              </a:rPr>
              <a:t>evolutive</a:t>
            </a:r>
            <a:endParaRPr lang="en-US" sz="2200" b="1" dirty="0">
              <a:solidFill>
                <a:srgbClr val="0A44FC"/>
              </a:solidFill>
              <a:latin typeface="Arial" pitchFamily="34" charset="0"/>
              <a:cs typeface="Arial" pitchFamily="34" charset="0"/>
            </a:endParaRPr>
          </a:p>
        </p:txBody>
      </p:sp>
      <p:sp>
        <p:nvSpPr>
          <p:cNvPr id="19" name="Rectangle 18"/>
          <p:cNvSpPr/>
          <p:nvPr/>
        </p:nvSpPr>
        <p:spPr>
          <a:xfrm>
            <a:off x="381000" y="2438400"/>
            <a:ext cx="7772400" cy="1107996"/>
          </a:xfrm>
          <a:prstGeom prst="rect">
            <a:avLst/>
          </a:prstGeom>
        </p:spPr>
        <p:txBody>
          <a:bodyPr wrap="square">
            <a:spAutoFit/>
          </a:bodyPr>
          <a:lstStyle/>
          <a:p>
            <a:pPr>
              <a:spcBef>
                <a:spcPct val="20000"/>
              </a:spcBef>
            </a:pPr>
            <a:r>
              <a:rPr lang="it-IT" sz="2200" dirty="0" smtClean="0">
                <a:latin typeface="Arial" pitchFamily="34" charset="0"/>
                <a:cs typeface="Arial" pitchFamily="34" charset="0"/>
              </a:rPr>
              <a:t>Rilevano la diversità dovuta a mutazioni di regioni di DNA  omologhe in individui diversi appartenenti alla stessa specie o a specie diverse</a:t>
            </a:r>
            <a:endParaRPr lang="sv-SE" sz="2200" dirty="0" smtClean="0">
              <a:latin typeface="Arial" pitchFamily="34" charset="0"/>
              <a:cs typeface="Arial" pitchFamily="34" charset="0"/>
            </a:endParaRPr>
          </a:p>
        </p:txBody>
      </p:sp>
      <p:cxnSp>
        <p:nvCxnSpPr>
          <p:cNvPr id="10" name="Straight Arrow Connector 9"/>
          <p:cNvCxnSpPr/>
          <p:nvPr/>
        </p:nvCxnSpPr>
        <p:spPr>
          <a:xfrm>
            <a:off x="1371600" y="6199257"/>
            <a:ext cx="647700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1" name="Title 1"/>
          <p:cNvSpPr txBox="1">
            <a:spLocks/>
          </p:cNvSpPr>
          <p:nvPr/>
        </p:nvSpPr>
        <p:spPr>
          <a:xfrm>
            <a:off x="2438400" y="6320879"/>
            <a:ext cx="4114800" cy="400110"/>
          </a:xfrm>
          <a:prstGeom prst="rect">
            <a:avLst/>
          </a:prstGeom>
        </p:spPr>
        <p:txBody>
          <a:bodyPr vert="horz" wrap="square" lIns="91440" tIns="45720" rIns="91440" bIns="45720" rtlCol="0" anchor="ctr">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Distanza genetica crescente</a:t>
            </a:r>
            <a:endParaRPr kumimoji="0" lang="it-CH" sz="20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12" name="Title 1"/>
          <p:cNvSpPr txBox="1">
            <a:spLocks/>
          </p:cNvSpPr>
          <p:nvPr/>
        </p:nvSpPr>
        <p:spPr>
          <a:xfrm>
            <a:off x="685800" y="4943326"/>
            <a:ext cx="2590800" cy="646331"/>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Confronto fra individui</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CH"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13" name="Title 1"/>
          <p:cNvSpPr txBox="1">
            <a:spLocks/>
          </p:cNvSpPr>
          <p:nvPr/>
        </p:nvSpPr>
        <p:spPr>
          <a:xfrm>
            <a:off x="3124200" y="4459069"/>
            <a:ext cx="2743200" cy="646331"/>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Confronto fra popolazioni</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CH"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14" name="Title 1"/>
          <p:cNvSpPr txBox="1">
            <a:spLocks/>
          </p:cNvSpPr>
          <p:nvPr/>
        </p:nvSpPr>
        <p:spPr>
          <a:xfrm>
            <a:off x="5715000" y="4105126"/>
            <a:ext cx="2743200" cy="646331"/>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Confronto fra specie</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CH"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15" name="Title 1"/>
          <p:cNvSpPr txBox="1">
            <a:spLocks/>
          </p:cNvSpPr>
          <p:nvPr/>
        </p:nvSpPr>
        <p:spPr>
          <a:xfrm>
            <a:off x="685800" y="5558879"/>
            <a:ext cx="2209800" cy="646331"/>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Microsatelliti,</a:t>
            </a:r>
            <a:r>
              <a:rPr kumimoji="0" lang="it-IT"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AFLP</a:t>
            </a:r>
            <a:endParaRPr kumimoji="0" lang="it-IT"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CH"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16" name="Title 1"/>
          <p:cNvSpPr txBox="1">
            <a:spLocks/>
          </p:cNvSpPr>
          <p:nvPr/>
        </p:nvSpPr>
        <p:spPr>
          <a:xfrm>
            <a:off x="3505200" y="5521405"/>
            <a:ext cx="2209800" cy="923330"/>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Microsatelliti,</a:t>
            </a:r>
            <a:r>
              <a:rPr kumimoji="0" lang="it-IT"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AFLP,</a:t>
            </a:r>
          </a:p>
          <a:p>
            <a:pPr marL="0" marR="0" lvl="0" indent="0" algn="l" defTabSz="914400" rtl="0" eaLnBrk="1" fontAlgn="auto" latinLnBrk="0" hangingPunct="1">
              <a:lnSpc>
                <a:spcPct val="100000"/>
              </a:lnSpc>
              <a:spcBef>
                <a:spcPct val="0"/>
              </a:spcBef>
              <a:spcAft>
                <a:spcPts val="0"/>
              </a:spcAft>
              <a:buClrTx/>
              <a:buSzTx/>
              <a:buFontTx/>
              <a:buNone/>
              <a:tabLst/>
              <a:defRPr/>
            </a:pPr>
            <a:r>
              <a:rPr lang="it-IT" baseline="0" dirty="0" smtClean="0">
                <a:latin typeface="Arial" pitchFamily="34" charset="0"/>
                <a:ea typeface="+mj-ea"/>
                <a:cs typeface="Arial" pitchFamily="34" charset="0"/>
              </a:rPr>
              <a:t>DNA</a:t>
            </a:r>
            <a:r>
              <a:rPr lang="it-IT" dirty="0" smtClean="0">
                <a:latin typeface="Arial" pitchFamily="34" charset="0"/>
                <a:ea typeface="+mj-ea"/>
                <a:cs typeface="Arial" pitchFamily="34" charset="0"/>
              </a:rPr>
              <a:t>  mitocondriale</a:t>
            </a:r>
            <a:endParaRPr kumimoji="0" lang="it-IT"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CH"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17" name="Title 1"/>
          <p:cNvSpPr txBox="1">
            <a:spLocks/>
          </p:cNvSpPr>
          <p:nvPr/>
        </p:nvSpPr>
        <p:spPr>
          <a:xfrm>
            <a:off x="6248400" y="5558879"/>
            <a:ext cx="2209800" cy="646331"/>
          </a:xfrm>
          <a:prstGeom prst="rect">
            <a:avLst/>
          </a:prstGeom>
        </p:spPr>
        <p:txBody>
          <a:bodyPr vert="horz" wrap="square" lIns="91440" tIns="45720" rIns="91440" bIns="45720" rtlCol="0" anchor="ctr">
            <a:spAutoFit/>
          </a:bodyPr>
          <a:lstStyle/>
          <a:p>
            <a:pPr lvl="0">
              <a:spcBef>
                <a:spcPct val="0"/>
              </a:spcBef>
              <a:defRPr/>
            </a:pPr>
            <a:r>
              <a:rPr lang="it-IT" dirty="0" smtClean="0">
                <a:latin typeface="Arial" pitchFamily="34" charset="0"/>
                <a:cs typeface="Arial" pitchFamily="34" charset="0"/>
              </a:rPr>
              <a:t>DNA  mitocondriale</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CH"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400" dirty="0" smtClean="0">
                <a:latin typeface="Arial" pitchFamily="34" charset="0"/>
                <a:ea typeface="+mj-ea"/>
                <a:cs typeface="Arial" pitchFamily="34" charset="0"/>
              </a:rPr>
              <a:t>Perché la diversità genetica è importante?</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7" name="Rectangle 3"/>
          <p:cNvSpPr txBox="1">
            <a:spLocks noChangeArrowheads="1"/>
          </p:cNvSpPr>
          <p:nvPr/>
        </p:nvSpPr>
        <p:spPr>
          <a:xfrm>
            <a:off x="457200" y="1371600"/>
            <a:ext cx="6019800" cy="4525963"/>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dirty="0" smtClean="0">
              <a:latin typeface="Arial" pitchFamily="34" charset="0"/>
              <a:ea typeface="+mj-ea"/>
              <a:cs typeface="Arial" pitchFamily="34" charset="0"/>
            </a:endParaRPr>
          </a:p>
        </p:txBody>
      </p:sp>
      <p:sp>
        <p:nvSpPr>
          <p:cNvPr id="1026" name="AutoShape 2" descr="data:image/jpeg;base64,/9j/4AAQSkZJRgABAQAAAQABAAD/2wCEAAkGBhQSERQUEhQUFRUVFxoXFxgYFxcXGBcYFx8YHBgXHBcXHSYfGBkjGhUcHy8gIycpLCwtGB4xNTAqNSYsLCkBCQoKDgwOGg8PGikkHSQsLCwsLCwsLCwsLCwsLCwsLCwsLCwsLCwsLCwsLCwsLCwsLCwsLCwsLCwsLCwsLCwsLP/AABEIAL4BCgMBIgACEQEDEQH/xAAbAAABBQEBAAAAAAAAAAAAAAAEAQIDBQYAB//EADsQAAEDAgQDBgUDAwMEAwAAAAEAAhEDIQQSMUEFIlEGE2FxgfAyQpGhsRTR4SNSwTNy8UNigpIVU2P/xAAZAQADAQEBAAAAAAAAAAAAAAAAAQMCBAX/xAAsEQACAgICAQMCBgIDAAAAAAAAAQIRAyESMUEiUWETkQRxgaHR8DLhQrHB/9oADAMBAAIRAxEAPwDzfD4gsKgxVYudJUTnSiMPSzLkqtkBuHpSrTB1IEeCho0AF1KpzQsSdiB67+clPq1AQpca0BVrqqcVYxHVFrexfAq9XQCnTknOWgl02i+37rux/Yo13CpXEUhoCYLitbxnjgw4NKgAYEAWIHiSd94PVTyzjW+isbXRVcYweHwdKqWONWtUGrgCdIlrWgADxWL4awzzOLG77SrPiFabvMvN58/f2QdKlmU4vknqgbphtPFMEhsu8f5UbsS+LkQmMw2RMr4lCxxRlzbI6uLqaA28lY8JpVH3cT9ALJvDMFnuVpKdNrGWWljU9JApMzfaqtka1jdXfF5BUNPAVXizXQOq0+D4K6vWdWfBaDDR4Cf8qzrYa5yiLLpxwSWjDk7MPw7hD6r8mhib/wAo9/ZNzfjdA9PfsK/fQOHyv+ZxAPQAojieAL9XwOke+i1ToVmSr8DgWmfT9lDxXAtpQJvHh/gdPwtJj2NotDnuPhvp71WQx+KNR5J8h5BYXK6Y1sGSpEq2aEXFL7/CSECOSwkSFAxZTm1SEwLigaHmseqbKalSoKHZkgcuSJhRM3GvA+IpO8qHZ31CfgMKalQNA8T5Lbt4II0H3XNnzRxOqKRhZiadOURREFJhgp6wVZPwQJpUTDBv71UtGpa6DxL7qaQEvEK4Oivux/ZDvCK1YQ1pkNI18fupOyHZg1HCrUkNFxbX+VoeM8XDR3TCM0R/tH7qM8tKl0VjGux/HO0Hd/0qQykWtYN+m/4WPrYkiZJLjvP38VFjcUQSAQepn6+t1DR5lmMOXqkKUqGETfVdRqEFTvtZLRoSVcmJWqE7rqGCzlGfoM3/AArfA4DIEJOWgoZhMNkCWtVJCKc5DYl4aRurNcVodhHDXycrbACT6q1NEawq5uBmH6Hp/KJqYpzW2H/K6IKlsmUnaFwytOt9PHUfcKzx1QNptdFyB6e/eqhw3CHGalUw0HNHiPE7BZrtT2j72GMi3xEGfTzWHath8FdxvineHKLhs7zrsqmEqRYRTo5cFy5MZy5cuCBCEJEspCgYi5KUiDQsLki5ADki5ISgRpeyGGuXRvA9NfutwHDp9lR9msDkY0dBe2+p/KvYHh9V4maXObZZOkebUGSUW9icyhlUWIcvTbtnKDOqRor3sx2cdUe177NF9tL3KD4FwU13zYtabi9/stxiMQ3D0g0a6CP52XPmy16V+paEfLG8V4iKLe7paxYjbxKxuKxW2pOpRWMxWtzmN1XMprGKF+qQSdEIpyVbYPCgCSoqGEujm0CV2JWSBqlEEqbD0NgFPT4eZVnhcCAnxYITCYe0lEVISvfFkLVeVaKoBwbCArul4PlCLOJsh3i7SATdKW2kBc4FxIE+/f7oyjSE3Q1B2YhrRzanwQHabtE3DMLWk944EDQx91e0lbMorO2nHwwd1TPM5vNF7e5WD9/hPqVC4lziSTqTumKNtuzaVHJEqRAzly5cgDki5ODEAIkKdlTSEgGpSuXJmhAnJFyAFCL4ThS+q0RYGT6aD6woMPRL3BrYk2HRbHhXCBSAAuTdx6n9lzfiMyxxryzUYN7L7CAMZPQe/uqp/FLmTv1RWLxOVkLFVcacxvuf7V52HH9Too04li9xNt0ZheG94QBqUyjh84i9zaOq03CsOKQPeiHWyuiGu8L/AAvvp9F6EtKzngrYTgsM3D04t1nTYfsqHF4k1HEmYGngjeLYwudkE2u7z2H4QLBMdFyY8byMrKSRCzh5d/IRNHgnuP5VnhmIzPZejHCkRsqKfD4KLZhoXPrXUrDKrxSEcyipHOsuebKB74WkhET33UsAhCMMlTVKkJANxFAQmYeS8NFz08EzEklw+yE4px5uFZlpkOru1OzPewU1Jch9lrxvjP6KmYh1R9h1Hj6T9SvN8ZjH1XZ6ji4+O3gEzEVnPcXOJc46k6qNabsaVHJEqQ+/sgBFyVcUDEXJUiACuG4TvHgbC5U/E6Ia7KNh90LhcSWGQpq3NfXqp0+V+B3qiAMTXMU1Oi4kBoJJMAASSfBH0sFTb/rOMxJDSDA00AJJ+g8Vvt0hUUxakhX/ABRuFcWOwxLZbz03WIcN2zqCLqsqUwsqXgb0wNcnuCJ4ZgDVeGgGBdxjQewm5JK2C2W/Z3A5Wl51dp4D+VqKbco8SoaGEiDsEJxDGxJXh5JvLJ15OuKVURcVr2N1k3B0lEYjHZzGyeKK9LBj+lGmSyTUmbvg/DBJcRygWvBnw8LKXjPEg1jhaXy1ojXYn0RWLqNZTDRYQS6NQLzbxJMeSosO7O/vXaaMB+W6g28s6XQq4qiP9GQOp+bXbzmSen0RVDDaX8fNNdTfmzMf/wCLhLT/AJHopqWMBflcO7ediZDrXLCNdvG2i9CMFjIv1Fg1kBCYiqRouqYotsQQSJ+v5UVM5jKtaa0YarsSjTJMlF5oU7WABBvfLiOiKAmFdR4p9ilfShBVqLnb2Q2AuFCKdG6SjDG3QVTHB1QNHmstqK2Mh4/xDuWS2M5sP3WJqVC4kkkk3J8VZcfxmeq7o3lH2k++iq1GHv7mxpXJVyqAgSJYXe/whCEXQuXIA5Po0pKY28AESfeytqHDXgcrHmbzlIFteYiEmwIDhg4gaDRWrOHZy2lRaXuOgGw3JMwFY4Hs8yAarw+0inRMumdHPjlAPRajhWK7im5rKAaIE3yjWOckZ3+ZIF1OUHV/sahFt09GcxvZ5+BwtSvUA71x7tkHM1pdv4nWSqjszh6NYVRXqVM0hwY2BnAi5MS6D8ugstnxpj8WwU6jiKduQDK0TpEkC2tpVZhOzeGa1oaCXNcZcwuNQzIguYQAPCUowySg6uL9/JaSjFryjPcZcxzi4l3eiG3dPKLXAENMKjqGTAuegkn6BehN4VhxAbQpZjsW94+dyQLX8SFG5sWbDbEkNAB3PwMswwNSTtZVx4XHt2Slt2YSlwuq7Sm+CfiLXBo8yRYLb8D4M1jAGQ4mCXTM+M7eSGxNbMPiMADdz4nzOVp+uhQFbir6TwaZcZOUwSQ4CbTMGPAWKnnxOURx0XHGse2m0tZc7+frssTjOIOeYm3vorirVzgm5nqqNtHng9Vz/h8ajt9jkx+HoXVgGKWnhhlSwVRz5E6NHxSvnIpk3Jl8An0IGw8eihptNoEAWA/z5+Kk4dh4zPc277yRt+8j7IstWfw+GlY5vwRsfGqGxVYPaWkAg9U/EMsq2q4hdb5Pog5UHYBxaCHTUpkgwP8AUZG7ZnN06nxVzTY0AFpDgfmGk9D0NtFmqVdyPwldwcXDU2NpDh0cN/ypcZQ3D7FVOM9S+4XjMTAQdDHNGsfVdi6ReJpzIkmnN/Np+YeGqs8BwwYegarQ11YEAkmQ0kEwBtcEWm8TOiws/J0u/Y39J38ArnV3AFlB5GxPLPo6Cq3GcQrNkdxUkeBi8aEAg6rVfr30qtOlioDapADoAjPHduIbIcyTB0I67JvECGmIeXAGGlvMSLuZNwRGiJ5MkXtaKxwwfk8+xmIxLvip1QP9j/vbwScFoPDnuLXiG7tcJv5L0BnEBTpglxc1zSaZAdLhsAANRIHTy0VriGEE6tIIZfrAPygkjnAnTVEnN64h9KPueLDDPOjHm50aTfe4CX9DU/8Arqdfgd+y9QPDCJyQ0F7zrNy9wteLlpIsUFxKi6m1xc67QSbbCSYv56dLbJ85JWoiWNe5583hdY6Uqp/8Hf5CNodlsQ7/AKeW/wAxAP8A6iT9lsGDI1pa9rnkDNzNc0amIF3GRF408gihVqGPjiD8MNtzTZpsIH58VSDk/wDLQcEZNvYh4HPUa239pj6vLbeiJHYukPirVDIHwtmdJIIaR943laMUcpmKgj/a13zam35+VC4g6l5dpAjumuE3FzfQD7rbpdi4/BVUezeHvlp1XR/c+06j4Z2toNSrHD8Fps+ChTEbmm55mTbMQRvMnopBigQ3/UOTfv2tJBtBOc25SNrHxTagJk9zSk3Ie979gCYa2BET4E+KOUUPiw3udNBcavpsbJAizXMIaL9d1J+mbaXUwYElvO7Uicwa42mDzbygC6oBGegwcrQW06gkCRaA0iA4THrKbXY4tl9enNzlNNrnTEgzUdMEknpOqayJg4stH1GAu5gXgXEtOugLn1coFxbfolquLyQcpAkfEbFoI0blaQZgEBVDSTc16jicpOVvzXyxlqb2mPSFLUosMZq1WXMEjmBzASZzPgm826hDypCUQ0MgtIyNJGUywTa1zVcTvqAo3MzES/X+45g3LF9Wi8ToQkpcJa5xc1r5JA1a2SeUWGaRt9E8cIDAS7lDer22kGdGExZDzRStj4MZVotMudVDrkFpu0Aggcpyt/OyFxD6LSM7wC0AASCLXByskGx/tTcbwyoXtZTLCTHKQ9wA1HzQR4AIbFYltJ/dUqlCm+4e7KXvBES0MYC4RGhPrMgZjn5uoIJQ49keO47QZ8DH1HSYhpgTpdwiB/tWfxuIfUeKj7AXDSZi3kBP0hG1cXUYBVqNqVcO4mmS9rWT405dnkG8kRbxVZiMRI9/SyU5TvjL9ibrwMw1e5nf8p7WiZQTXKek+6xKJmy8w45VA/ECTcfUfuhKuMLRCD/UO8PfqpY8XbZpyN9PoOg0HkNgpAmP858UrSupdEmxlVqAq00e+s3NlkZomN4UXdoTMNWDU6CLZThObTTnNst9hVFVjcSWcw28AfMQVe8OJqCtTGsE5dy6SQ4EOkks2sJNohZjiz7FXfZfHDu6T4JImk/mNwLNA6GC3/3XFmguSkdWCXaIqtd1d9MPeSAGNEyMtNhmTECAAYkT+VpK2MbVqZ7gNfmIPjqJGoiTf01VTi2MFRxpjldDv+7mix2Ov08lIx8suADUfExo0S2BN9zYbwuKeeTvZ1qKLgcQYyiGscC4OfBc1oyBziQG+AJzX/uVdgOI1clUGoS4VGkuALcwe2kRDGbSwgDw3Vbgq76rS5ozTBIzH4xmZUHgOXyht0fw/FS6rkME90NL8he06HWHtHr6KjyZJN3pVWjNJdA/BcY7umZg4OzVQ6QZgVH2du0iYiNUbhWF9QcuYRLvhMsaAXSDIMtaRBmSVXcPq8oJGpc6YN873E23PMLHpeEfw3F5Kj+WXFkNcbAZXAOEkGCCWk7R6rr5rjvowkwziXZwtGag95YRIbOYx/2nmDhaYBuqiniKToHetzG5nu4kelyCdhuiezfFTTrOwzpvNSlJJBEAPptB2BkgbBx6KfjvA2Pf+potbm1fTcAWVZaY1+GrazouYkGZR9eMQ4tgdbEgcvKSRu0N6ARlAmzidfTdBOLReWgmbBxAk3mQ86GD/JEy1eAUC9ry19MFreWSAXkcxytdbUA5SBYqKrQZnLQ02gNIO5MkRFnTlbN9tLlKeX02wjHdHYesyfiB8y50mbb/ANrtYv8Aggvpgzl1iJ7u4HQuYcxLv2VV/wDGtpVHVXVnVKLwXECWOa8WFNwuAYnfQWOi02BwBgP7tjO7mXuMBotNzedDe/kozlO9PRWKQGcA4MDjThpEDlpCZGoaWhwADp00ITMQ5wYCHmYIIY15IHWGBrdjMnponv4nSlkOdUL3HmZZgDPicXOuWDreTuqh/aLMGv7trQc1SHnvCaLP+peIc50Mb62XOnK+2/1r+TbUUWTMNTd8WfNe7nNYCQbH4y4xdGsaxoeGU6YJABPM4gCTYuaYtF5Cy1XHVsj3Oe5uRjGOLQGtDqnM50M1FNjg0RqTKfVGeo6kLl3d1KcuOWrTYASzOZhzhBNjI+iVOO/9/wAeGLki64r2lE/1K0lroGRjS8Ew4NBJd0tb/KGwnHHVYdSpVapuCXENdqQYHNJkHZsXvshK2ApYZgfiXlhz99TptA/UZnfE1wOZrmwYzGLDyVLxbtS+qO7oNGHpD5KdnuO7nlsF3Toqxcs3+H36X8v7k3JQ7LvjXG6rRkpPZTuWvyuDnmbEd5ls6xHLMSVXdgeLfp6lU5zTqPaA2YEiSXc7vGLbwqnCcRbRFqTHP/ufz8uXodOtj4ITEY91SM8OyyRI3Ma9RbQ28F0rFLh9O3+fknLJG+Rp+0nF6eJc4vqd68CGwMwaf9+noD6LMV3JpxJURdK3ixcFVt/mQnLm7J2aKTDHmuoA9Op1LqrRglxoukCY90lPhZ6VCZ6FiacCQ2oQLOOScrulr+umihDh5dOu22qc3tAxlN4DyTlLcj+9JNyDzBkA2+oVcMc2xsCGglzCA4gWmN9jE9SofWlHsvPHG9FJjccWYo1I0vcEcsAC8aRJVrwvjPeGC2wgEg6EzbztorvB4Sg9zXFtN5Y7MNA6f7Tmu+4ESTcHS4UfE+GFznOhsEjkDRSgXk5ojMAZBJEwLaLSlyVxJ0lpkzWKLFWCnwzHkaQd2uc0HW0OnK4aXUeIpE2F3RMDX3t6K8ciMODMjxmoheA8W7mpBP8ATqcr/AXh292z9JU3GaD7EiA4kAyIMRJ6hviRCpXWPvadihpSVMcLielU2Gpmlo5IIzOcASZJGYNibyf+2D5EYGmXPHIRlDsgs5pcOtQWDGzmJJ2WT7K4+tUcyiC4hvMCBzQIht7EEuGuxI3V9xfi7KQNLPlZpWeA7nc2CaLCAbCPWN158sPq9S+3k7oytENd9PL+mpVWhmZxNTMA6q83MA3DAdG7xPWKrh2MP6phfDWSacRla1rhl0aJ1g6ElOxeGmo0UppupUe+dBDv6nIXn0YdB0smcYdTa81KbxkLszCc0kTIvEkxG/WbrXlfJq1sum8UpZi2kWPPN8DX5WwCfic1oBytMCSbm2oV/RogUc8AnD03VABoXtJJBudQS3f4l5thOKPZULZyhzy82GuVzTrM2I++srW8M42HMio6AJFQgEg5tLXhpyukeW1k8tp76JxafQNxzCNeGP71zXcxotaIgjL3b3WLpfFmwLEdb2WExDqdJpqGHODS8WEuFy2RbKHOOnl8sqLDYgND61RuTOO8aZL3ND41EcocRJA0BaJAgLM8T486q7KJLQYIA6bWidBpGinFSdRj48/3+2UVL1MK4px8lxDSCT82w8gBt1/KrRjzWljmcsTeHkwWgDMLtOaBA0kqOng6dWHlxykc4FspttrYgyB4FPo0GtgtewsMA5TANwbSLToQbg3iFeMYJfJJzbfwWtDiYpEZzMCX62BInPe3xCGt0sREQj+NVn1A6qaj6oFJzQycxBc4AkgWMskB0bbKqxAbVDmUwCTAkte107Fz4M7/AG6Kw/Tvpuc7vaeU3ByubEwCHNccuWALN6Suac1e9fBVaIsbTcHV2h0BuHawMYQ6q0ZgXu7uQbyf/ZQ0qgfldTpirRdTbRc9jf61EgD4mAmLjNERNwUXgq1MubXAl7eQFriSNoBByvF4AO0DwTeI43F/9Ck1k3cRkzX3kw2dQTBg7lYSk3xiv1br/fz/AOCl7smq4VtEipiazWuHLmbf9RTAA56RuXbSOkyqfE9scjDSwjO5ZOslzoOsDSn5CfRRUuymJqOD6vzXcXO5jH1P28Fc8K7LNpObLpN4cIPpeBb/ACrx/DRW5+p+3j+/n+hGWX21/wBmJq1DLpmSZM3M31JEonBYGrVkU2OIBuYMA+J6/ey1+O4XgqZmuQ1xi4c45t5yjfz6eSqqvaprGBmGpBoboXaeeU3+vj1XYpWtIgyp4nwgUWtLqjS53ytBkRM5sxEXEaKsUuKxLqji95lzrk29gKMBbin5EJC5StYmEJiElNlOSFMAvCMlHd5HVDYI2UbqlzdRa5MTN3Uw7TtBmbe/RV1fg15aY36iZvI6EbdZIVlmUgcn9NNj5UZpzXNPOLyZIuZERINnD99RqD8LxOoBy1H5YFg8O2MQHj4YIgHWCJBsrZ9EFA1uDtkkWF9BcZrOjw+YDqpywy8FI5E+x9TjpbPeMa4TcwWOBNvlkaFTUuPUKhPO4WsKjQ4j/a4Tcf5QzsDyvm+RlxrmbIgT4ZyPJo6KixGCg22MaQTG/nqPp1Uk31I1JVtGqdiqBeS51Elw+fODYyPiBnb6WQOLw+HF6dOjVqvcTlD7yLzJFxvB1ndZuvSNwYgyYMesfVC1nEQ1wactm7a6wfe6rCPyY5+5peHVsTnIDWYeSZdlfMEGTJBLjuD7BWL4AwgBtQmG3bmLmvIIMuaW2Mmeiy+E7Q16QAZUcI2LswtFspPvZWeF7Yvmajc1o5Tljx01RKEjSn4HYzB4kVzVYW03mQcrssB0NcCZIE3HpdV7eytSblove8m5F+WbSTqRodFrcJx6hVAPeAOaByvF5G0giTZFmrQynNXYRaf6r/MGBofVJScVSB7PO8TT7t5YCXwN2xYRtqAn4XHPpkmJBbzNJPMCYAIPnN9vVbHGcewsGXGpIIsJ2F7jqD9ShDx7B5i4UngmLhrdiTMG0ySdN/Ba52qasXXkpzxSrVu2nUMBsBr3uA6AWJFhoTt9a044tJaGgQTaSSJOhO9ytae2NGLUX9RcCNND8umyDxHaeg8y/DSfEt8D0vtqlFJf8RuV+Sio8WeLACCMxFr2nMC4GCQNrWTKuMqVDYQCbQ0k6E63On1lW/8A8zhSBOFuLAlzQQJJ1A8VKztfTp/6eHANr5hsI6dLdLJ3vUDN/JVDgmIaZbIJJaYcZ9QNvrEFGYLsniKhPetcGj+50yRcRe4MEW6qZ3byqI7tjGx1v+AJVfie1eJef9Qt1swBq0ub8f39wtGrb2XbSY91WowZxJGYtECSBFpjS50hV/FuM4VjXCm51UkEBo+ESZu7ceF5WPqVS74iXeZJ/KaiOPdsObL6h2uqUwWsAcLZS4AFukghvxDeD4IXFdp8RU1qFo6N5Rfx1+6q1xW+EfYw2KXSZJkzqbpWuTVy0IcGqZrFC02SmogCVzlC8ymlyQlMaHAJiVIEDJ2VYCZ3nimykQKj0dwTmp2RODVsmSMUrWptNqmAstIyB4sCDtIj39As5xLHQ2pcTOcA/wBxGV0fT8LQcQNisRxd/OUp401YKbuiwdXb8EiwJkdZFtb/ALhNxFKJt18v+b/ZULKpGhj3P5RtHibgInQ/W4I9QQuR4vYvfuLUoDebdLWPhEBD9yRcR7i/lF7I1+JYQCLWE9Db39AmOa2NbfL9i4GfI/RaTa7F+QGXFvUH0+x23/hWFPj1QANcGVBO4df1FjHlaFB0ExO20+vp9UgptMA2Jj1n/P5TajLtDTa6OrYtrjOVwJ10N7WEeB6KF9boPzrup/00HbcaggjeCdrmyQYaBN/zfbx0KFSBtgrnE6n/AI9+7psFEuogHcb9dz9QPso8g96E+9PGFuxEIHvVcWkaz+PypT06aj9if2TSzXW3hEabfb6XTQhgbt7+6eaB6H6QnCpaw9Omuh/x9t1znE7fiPflCBkJCQp7mwmQgDguJSkJECEC5OyrigDgm+/wnM1XOF0DGwuhKAuhMLEKRKVzWoA4BKR7siqeHsmml7umKz0ZqeAm01MAtExGhPLrJrlDVqLaRlguOfYrG8VZzFavFPWd4jRmVWUfSTUvUUi4FK9qauNnWLKeapKilKgB0+/fguJJEeykCkptTSFdCNrETfU79bX87Lu/tGw/Hn5H7BEsan90Oi1wM8iD9aYIME2g2OkeB8P4XNqz0FvT77J76aiK19MORJ3gIgDyGwtcR6z9VC6pN97f4/ZJCYUNJAmySm9Pq1xsh5SSpvZocEoHiPrb3dT8OxxpOmJBiRabGZE2keNvytvhqLarM9G5I2Bd05r3HNYtuBHqpylxfQ6MGaJtEGRYAgk+QmSjG8ErauY5oiZI+gg+J+kq8w+Br0wT3xiTOdhLZNoIIIvERbUaEItuKDnEEXIgE2MtNzDSSBaL66yFKWR3SHSox76JnQjpII/Pn91G7QLcNwozEfKRnBdEnN8t5kiT6QVXdo+HBrBlgEusxokOsJnKDEdFpZN00JKzKqWsND1/hRhTAy0jpdWEQgrkgK5MKFKmw1IlMZTlW+AwmixOXFWA/wDTcvogDT8ldYl0NVQanu37KUJuQUbSniUZTes1Rx11dYerIVlO2ZoNcgcQ5GjRDVqcq+Nk5FY4yUJjaFla/plBjKdirzloio1sxmKZBQ6O4kLoFcR2R2jkoKQJwCY2KFNTUTQpmLcUYYQ0J4CjYVKFRE2RVAhnvClxFVDLMm2bihC5IQlSxCzQxrk1OcU0arLNIWFpexmLyl4d8LXMdrAE5mnyvlPoFnCFacNaBh6zv/1otPiP6hInabKc1cRovqDjUrEOzZXQ5omJJJGaJ0hvnHRQVa76T+URmbJBmA4GAQ0OAAO5E3OyLbUyv0jIJsSd4tOmseQHSFFxh7mufU2aAdZMOIDhpuuddaMhjaoe3MDe0iQHNOwg6Gxg3m/iEFj6jnUngEk5ho8UxEGDM6T9frDKVTK5rh10NgRuDHUT5KbidVraTnwS1rmiIA1zXi40O0edlJTuvzKJbMcxpc4CZJ3kO+4N1JREPHQnL9bKJjoM76q67O12tcZbmM28IXbJ1swyux/C3UnlrvTxChpYeVtO1WGz06NYwCbGP5HgqKnQGyn9QbG4LCQrJrA1JTaoMZXgR72/dSbcnsyA8RxSqTUKkxNWUMai6oxpGk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v-SE">
              <a:latin typeface="Arial" pitchFamily="34" charset="0"/>
              <a:cs typeface="Arial" pitchFamily="34" charset="0"/>
            </a:endParaRPr>
          </a:p>
        </p:txBody>
      </p:sp>
      <p:sp>
        <p:nvSpPr>
          <p:cNvPr id="1028" name="AutoShape 4" descr="data:image/jpeg;base64,/9j/4AAQSkZJRgABAQAAAQABAAD/2wCEAAkGBhQSERQUEhQUFRUVFxoXFxgYFxcXGBcYFx8YHBgXHBcXHSYfGBkjGhUcHy8gIycpLCwtGB4xNTAqNSYsLCkBCQoKDgwOGg8PGikkHSQsLCwsLCwsLCwsLCwsLCwsLCwsLCwsLCwsLCwsLCwsLCwsLCwsLCwsLCwsLCwsLCwsLP/AABEIAL4BCgMBIgACEQEDEQH/xAAbAAABBQEBAAAAAAAAAAAAAAAEAQIDBQYAB//EADsQAAEDAgQDBgUDAwMEAwAAAAEAAhEDIQQSMUEFIlEGE2FxgfAyQpGhsRTR4SNSwTNy8UNigpIVU2P/xAAZAQADAQEBAAAAAAAAAAAAAAAAAQMCBAX/xAAsEQACAgICAQMCBgIDAAAAAAAAAQIRAyESMUEiUWETkQRxgaHR8DLhQrHB/9oADAMBAAIRAxEAPwDzfD4gsKgxVYudJUTnSiMPSzLkqtkBuHpSrTB1IEeCho0AF1KpzQsSdiB67+clPq1AQpca0BVrqqcVYxHVFrexfAq9XQCnTknOWgl02i+37rux/Yo13CpXEUhoCYLitbxnjgw4NKgAYEAWIHiSd94PVTyzjW+isbXRVcYweHwdKqWONWtUGrgCdIlrWgADxWL4awzzOLG77SrPiFabvMvN58/f2QdKlmU4vknqgbphtPFMEhsu8f5UbsS+LkQmMw2RMr4lCxxRlzbI6uLqaA28lY8JpVH3cT9ALJvDMFnuVpKdNrGWWljU9JApMzfaqtka1jdXfF5BUNPAVXizXQOq0+D4K6vWdWfBaDDR4Cf8qzrYa5yiLLpxwSWjDk7MPw7hD6r8mhib/wAo9/ZNzfjdA9PfsK/fQOHyv+ZxAPQAojieAL9XwOke+i1ToVmSr8DgWmfT9lDxXAtpQJvHh/gdPwtJj2NotDnuPhvp71WQx+KNR5J8h5BYXK6Y1sGSpEq2aEXFL7/CSECOSwkSFAxZTm1SEwLigaHmseqbKalSoKHZkgcuSJhRM3GvA+IpO8qHZ31CfgMKalQNA8T5Lbt4II0H3XNnzRxOqKRhZiadOURREFJhgp6wVZPwQJpUTDBv71UtGpa6DxL7qaQEvEK4Oivux/ZDvCK1YQ1pkNI18fupOyHZg1HCrUkNFxbX+VoeM8XDR3TCM0R/tH7qM8tKl0VjGux/HO0Hd/0qQykWtYN+m/4WPrYkiZJLjvP38VFjcUQSAQepn6+t1DR5lmMOXqkKUqGETfVdRqEFTvtZLRoSVcmJWqE7rqGCzlGfoM3/AArfA4DIEJOWgoZhMNkCWtVJCKc5DYl4aRurNcVodhHDXycrbACT6q1NEawq5uBmH6Hp/KJqYpzW2H/K6IKlsmUnaFwytOt9PHUfcKzx1QNptdFyB6e/eqhw3CHGalUw0HNHiPE7BZrtT2j72GMi3xEGfTzWHath8FdxvineHKLhs7zrsqmEqRYRTo5cFy5MZy5cuCBCEJEspCgYi5KUiDQsLki5ADki5ISgRpeyGGuXRvA9NfutwHDp9lR9msDkY0dBe2+p/KvYHh9V4maXObZZOkebUGSUW9icyhlUWIcvTbtnKDOqRor3sx2cdUe177NF9tL3KD4FwU13zYtabi9/stxiMQ3D0g0a6CP52XPmy16V+paEfLG8V4iKLe7paxYjbxKxuKxW2pOpRWMxWtzmN1XMprGKF+qQSdEIpyVbYPCgCSoqGEujm0CV2JWSBqlEEqbD0NgFPT4eZVnhcCAnxYITCYe0lEVISvfFkLVeVaKoBwbCArul4PlCLOJsh3i7SATdKW2kBc4FxIE+/f7oyjSE3Q1B2YhrRzanwQHabtE3DMLWk944EDQx91e0lbMorO2nHwwd1TPM5vNF7e5WD9/hPqVC4lziSTqTumKNtuzaVHJEqRAzly5cgDki5ODEAIkKdlTSEgGpSuXJmhAnJFyAFCL4ThS+q0RYGT6aD6woMPRL3BrYk2HRbHhXCBSAAuTdx6n9lzfiMyxxryzUYN7L7CAMZPQe/uqp/FLmTv1RWLxOVkLFVcacxvuf7V52HH9Too04li9xNt0ZheG94QBqUyjh84i9zaOq03CsOKQPeiHWyuiGu8L/AAvvp9F6EtKzngrYTgsM3D04t1nTYfsqHF4k1HEmYGngjeLYwudkE2u7z2H4QLBMdFyY8byMrKSRCzh5d/IRNHgnuP5VnhmIzPZejHCkRsqKfD4KLZhoXPrXUrDKrxSEcyipHOsuebKB74WkhET33UsAhCMMlTVKkJANxFAQmYeS8NFz08EzEklw+yE4px5uFZlpkOru1OzPewU1Jch9lrxvjP6KmYh1R9h1Hj6T9SvN8ZjH1XZ6ji4+O3gEzEVnPcXOJc46k6qNabsaVHJEqQ+/sgBFyVcUDEXJUiACuG4TvHgbC5U/E6Ia7KNh90LhcSWGQpq3NfXqp0+V+B3qiAMTXMU1Oi4kBoJJMAASSfBH0sFTb/rOMxJDSDA00AJJ+g8Vvt0hUUxakhX/ABRuFcWOwxLZbz03WIcN2zqCLqsqUwsqXgb0wNcnuCJ4ZgDVeGgGBdxjQewm5JK2C2W/Z3A5Wl51dp4D+VqKbco8SoaGEiDsEJxDGxJXh5JvLJ15OuKVURcVr2N1k3B0lEYjHZzGyeKK9LBj+lGmSyTUmbvg/DBJcRygWvBnw8LKXjPEg1jhaXy1ojXYn0RWLqNZTDRYQS6NQLzbxJMeSosO7O/vXaaMB+W6g28s6XQq4qiP9GQOp+bXbzmSen0RVDDaX8fNNdTfmzMf/wCLhLT/AJHopqWMBflcO7ediZDrXLCNdvG2i9CMFjIv1Fg1kBCYiqRouqYotsQQSJ+v5UVM5jKtaa0YarsSjTJMlF5oU7WABBvfLiOiKAmFdR4p9ilfShBVqLnb2Q2AuFCKdG6SjDG3QVTHB1QNHmstqK2Mh4/xDuWS2M5sP3WJqVC4kkkk3J8VZcfxmeq7o3lH2k++iq1GHv7mxpXJVyqAgSJYXe/whCEXQuXIA5Po0pKY28AESfeytqHDXgcrHmbzlIFteYiEmwIDhg4gaDRWrOHZy2lRaXuOgGw3JMwFY4Hs8yAarw+0inRMumdHPjlAPRajhWK7im5rKAaIE3yjWOckZ3+ZIF1OUHV/sahFt09GcxvZ5+BwtSvUA71x7tkHM1pdv4nWSqjszh6NYVRXqVM0hwY2BnAi5MS6D8ugstnxpj8WwU6jiKduQDK0TpEkC2tpVZhOzeGa1oaCXNcZcwuNQzIguYQAPCUowySg6uL9/JaSjFryjPcZcxzi4l3eiG3dPKLXAENMKjqGTAuegkn6BehN4VhxAbQpZjsW94+dyQLX8SFG5sWbDbEkNAB3PwMswwNSTtZVx4XHt2Slt2YSlwuq7Sm+CfiLXBo8yRYLb8D4M1jAGQ4mCXTM+M7eSGxNbMPiMADdz4nzOVp+uhQFbir6TwaZcZOUwSQ4CbTMGPAWKnnxOURx0XHGse2m0tZc7+frssTjOIOeYm3vorirVzgm5nqqNtHng9Vz/h8ajt9jkx+HoXVgGKWnhhlSwVRz5E6NHxSvnIpk3Jl8An0IGw8eihptNoEAWA/z5+Kk4dh4zPc277yRt+8j7IstWfw+GlY5vwRsfGqGxVYPaWkAg9U/EMsq2q4hdb5Pog5UHYBxaCHTUpkgwP8AUZG7ZnN06nxVzTY0AFpDgfmGk9D0NtFmqVdyPwldwcXDU2NpDh0cN/ypcZQ3D7FVOM9S+4XjMTAQdDHNGsfVdi6ReJpzIkmnN/Np+YeGqs8BwwYegarQ11YEAkmQ0kEwBtcEWm8TOiws/J0u/Y39J38ArnV3AFlB5GxPLPo6Cq3GcQrNkdxUkeBi8aEAg6rVfr30qtOlioDapADoAjPHduIbIcyTB0I67JvECGmIeXAGGlvMSLuZNwRGiJ5MkXtaKxwwfk8+xmIxLvip1QP9j/vbwScFoPDnuLXiG7tcJv5L0BnEBTpglxc1zSaZAdLhsAANRIHTy0VriGEE6tIIZfrAPygkjnAnTVEnN64h9KPueLDDPOjHm50aTfe4CX9DU/8Arqdfgd+y9QPDCJyQ0F7zrNy9wteLlpIsUFxKi6m1xc67QSbbCSYv56dLbJ85JWoiWNe5583hdY6Uqp/8Hf5CNodlsQ7/AKeW/wAxAP8A6iT9lsGDI1pa9rnkDNzNc0amIF3GRF408gihVqGPjiD8MNtzTZpsIH58VSDk/wDLQcEZNvYh4HPUa239pj6vLbeiJHYukPirVDIHwtmdJIIaR943laMUcpmKgj/a13zam35+VC4g6l5dpAjumuE3FzfQD7rbpdi4/BVUezeHvlp1XR/c+06j4Z2toNSrHD8Fps+ChTEbmm55mTbMQRvMnopBigQ3/UOTfv2tJBtBOc25SNrHxTagJk9zSk3Ie979gCYa2BET4E+KOUUPiw3udNBcavpsbJAizXMIaL9d1J+mbaXUwYElvO7Uicwa42mDzbygC6oBGegwcrQW06gkCRaA0iA4THrKbXY4tl9enNzlNNrnTEgzUdMEknpOqayJg4stH1GAu5gXgXEtOugLn1coFxbfolquLyQcpAkfEbFoI0blaQZgEBVDSTc16jicpOVvzXyxlqb2mPSFLUosMZq1WXMEjmBzASZzPgm826hDypCUQ0MgtIyNJGUywTa1zVcTvqAo3MzES/X+45g3LF9Wi8ToQkpcJa5xc1r5JA1a2SeUWGaRt9E8cIDAS7lDer22kGdGExZDzRStj4MZVotMudVDrkFpu0Aggcpyt/OyFxD6LSM7wC0AASCLXByskGx/tTcbwyoXtZTLCTHKQ9wA1HzQR4AIbFYltJ/dUqlCm+4e7KXvBES0MYC4RGhPrMgZjn5uoIJQ49keO47QZ8DH1HSYhpgTpdwiB/tWfxuIfUeKj7AXDSZi3kBP0hG1cXUYBVqNqVcO4mmS9rWT405dnkG8kRbxVZiMRI9/SyU5TvjL9ibrwMw1e5nf8p7WiZQTXKek+6xKJmy8w45VA/ECTcfUfuhKuMLRCD/UO8PfqpY8XbZpyN9PoOg0HkNgpAmP858UrSupdEmxlVqAq00e+s3NlkZomN4UXdoTMNWDU6CLZThObTTnNst9hVFVjcSWcw28AfMQVe8OJqCtTGsE5dy6SQ4EOkks2sJNohZjiz7FXfZfHDu6T4JImk/mNwLNA6GC3/3XFmguSkdWCXaIqtd1d9MPeSAGNEyMtNhmTECAAYkT+VpK2MbVqZ7gNfmIPjqJGoiTf01VTi2MFRxpjldDv+7mix2Ov08lIx8suADUfExo0S2BN9zYbwuKeeTvZ1qKLgcQYyiGscC4OfBc1oyBziQG+AJzX/uVdgOI1clUGoS4VGkuALcwe2kRDGbSwgDw3Vbgq76rS5ozTBIzH4xmZUHgOXyht0fw/FS6rkME90NL8he06HWHtHr6KjyZJN3pVWjNJdA/BcY7umZg4OzVQ6QZgVH2du0iYiNUbhWF9QcuYRLvhMsaAXSDIMtaRBmSVXcPq8oJGpc6YN873E23PMLHpeEfw3F5Kj+WXFkNcbAZXAOEkGCCWk7R6rr5rjvowkwziXZwtGag95YRIbOYx/2nmDhaYBuqiniKToHetzG5nu4kelyCdhuiezfFTTrOwzpvNSlJJBEAPptB2BkgbBx6KfjvA2Pf+potbm1fTcAWVZaY1+GrazouYkGZR9eMQ4tgdbEgcvKSRu0N6ARlAmzidfTdBOLReWgmbBxAk3mQ86GD/JEy1eAUC9ry19MFreWSAXkcxytdbUA5SBYqKrQZnLQ02gNIO5MkRFnTlbN9tLlKeX02wjHdHYesyfiB8y50mbb/ANrtYv8Aggvpgzl1iJ7u4HQuYcxLv2VV/wDGtpVHVXVnVKLwXECWOa8WFNwuAYnfQWOi02BwBgP7tjO7mXuMBotNzedDe/kozlO9PRWKQGcA4MDjThpEDlpCZGoaWhwADp00ITMQ5wYCHmYIIY15IHWGBrdjMnponv4nSlkOdUL3HmZZgDPicXOuWDreTuqh/aLMGv7trQc1SHnvCaLP+peIc50Mb62XOnK+2/1r+TbUUWTMNTd8WfNe7nNYCQbH4y4xdGsaxoeGU6YJABPM4gCTYuaYtF5Cy1XHVsj3Oe5uRjGOLQGtDqnM50M1FNjg0RqTKfVGeo6kLl3d1KcuOWrTYASzOZhzhBNjI+iVOO/9/wAeGLki64r2lE/1K0lroGRjS8Ew4NBJd0tb/KGwnHHVYdSpVapuCXENdqQYHNJkHZsXvshK2ApYZgfiXlhz99TptA/UZnfE1wOZrmwYzGLDyVLxbtS+qO7oNGHpD5KdnuO7nlsF3Toqxcs3+H36X8v7k3JQ7LvjXG6rRkpPZTuWvyuDnmbEd5ls6xHLMSVXdgeLfp6lU5zTqPaA2YEiSXc7vGLbwqnCcRbRFqTHP/ufz8uXodOtj4ITEY91SM8OyyRI3Ma9RbQ28F0rFLh9O3+fknLJG+Rp+0nF6eJc4vqd68CGwMwaf9+noD6LMV3JpxJURdK3ixcFVt/mQnLm7J2aKTDHmuoA9Op1LqrRglxoukCY90lPhZ6VCZ6FiacCQ2oQLOOScrulr+umihDh5dOu22qc3tAxlN4DyTlLcj+9JNyDzBkA2+oVcMc2xsCGglzCA4gWmN9jE9SofWlHsvPHG9FJjccWYo1I0vcEcsAC8aRJVrwvjPeGC2wgEg6EzbztorvB4Sg9zXFtN5Y7MNA6f7Tmu+4ESTcHS4UfE+GFznOhsEjkDRSgXk5ojMAZBJEwLaLSlyVxJ0lpkzWKLFWCnwzHkaQd2uc0HW0OnK4aXUeIpE2F3RMDX3t6K8ciMODMjxmoheA8W7mpBP8ATqcr/AXh292z9JU3GaD7EiA4kAyIMRJ6hviRCpXWPvadihpSVMcLielU2Gpmlo5IIzOcASZJGYNibyf+2D5EYGmXPHIRlDsgs5pcOtQWDGzmJJ2WT7K4+tUcyiC4hvMCBzQIht7EEuGuxI3V9xfi7KQNLPlZpWeA7nc2CaLCAbCPWN158sPq9S+3k7oytENd9PL+mpVWhmZxNTMA6q83MA3DAdG7xPWKrh2MP6phfDWSacRla1rhl0aJ1g6ElOxeGmo0UppupUe+dBDv6nIXn0YdB0smcYdTa81KbxkLszCc0kTIvEkxG/WbrXlfJq1sum8UpZi2kWPPN8DX5WwCfic1oBytMCSbm2oV/RogUc8AnD03VABoXtJJBudQS3f4l5thOKPZULZyhzy82GuVzTrM2I++srW8M42HMio6AJFQgEg5tLXhpyukeW1k8tp76JxafQNxzCNeGP71zXcxotaIgjL3b3WLpfFmwLEdb2WExDqdJpqGHODS8WEuFy2RbKHOOnl8sqLDYgND61RuTOO8aZL3ND41EcocRJA0BaJAgLM8T486q7KJLQYIA6bWidBpGinFSdRj48/3+2UVL1MK4px8lxDSCT82w8gBt1/KrRjzWljmcsTeHkwWgDMLtOaBA0kqOng6dWHlxykc4FspttrYgyB4FPo0GtgtewsMA5TANwbSLToQbg3iFeMYJfJJzbfwWtDiYpEZzMCX62BInPe3xCGt0sREQj+NVn1A6qaj6oFJzQycxBc4AkgWMskB0bbKqxAbVDmUwCTAkte107Fz4M7/AG6Kw/Tvpuc7vaeU3ByubEwCHNccuWALN6Suac1e9fBVaIsbTcHV2h0BuHawMYQ6q0ZgXu7uQbyf/ZQ0qgfldTpirRdTbRc9jf61EgD4mAmLjNERNwUXgq1MubXAl7eQFriSNoBByvF4AO0DwTeI43F/9Ck1k3cRkzX3kw2dQTBg7lYSk3xiv1br/fz/AOCl7smq4VtEipiazWuHLmbf9RTAA56RuXbSOkyqfE9scjDSwjO5ZOslzoOsDSn5CfRRUuymJqOD6vzXcXO5jH1P28Fc8K7LNpObLpN4cIPpeBb/ACrx/DRW5+p+3j+/n+hGWX21/wBmJq1DLpmSZM3M31JEonBYGrVkU2OIBuYMA+J6/ey1+O4XgqZmuQ1xi4c45t5yjfz6eSqqvaprGBmGpBoboXaeeU3+vj1XYpWtIgyp4nwgUWtLqjS53ytBkRM5sxEXEaKsUuKxLqji95lzrk29gKMBbin5EJC5StYmEJiElNlOSFMAvCMlHd5HVDYI2UbqlzdRa5MTN3Uw7TtBmbe/RV1fg15aY36iZvI6EbdZIVlmUgcn9NNj5UZpzXNPOLyZIuZERINnD99RqD8LxOoBy1H5YFg8O2MQHj4YIgHWCJBsrZ9EFA1uDtkkWF9BcZrOjw+YDqpywy8FI5E+x9TjpbPeMa4TcwWOBNvlkaFTUuPUKhPO4WsKjQ4j/a4Tcf5QzsDyvm+RlxrmbIgT4ZyPJo6KixGCg22MaQTG/nqPp1Uk31I1JVtGqdiqBeS51Elw+fODYyPiBnb6WQOLw+HF6dOjVqvcTlD7yLzJFxvB1ndZuvSNwYgyYMesfVC1nEQ1wactm7a6wfe6rCPyY5+5peHVsTnIDWYeSZdlfMEGTJBLjuD7BWL4AwgBtQmG3bmLmvIIMuaW2Mmeiy+E7Q16QAZUcI2LswtFspPvZWeF7Yvmajc1o5Tljx01RKEjSn4HYzB4kVzVYW03mQcrssB0NcCZIE3HpdV7eytSblove8m5F+WbSTqRodFrcJx6hVAPeAOaByvF5G0giTZFmrQynNXYRaf6r/MGBofVJScVSB7PO8TT7t5YCXwN2xYRtqAn4XHPpkmJBbzNJPMCYAIPnN9vVbHGcewsGXGpIIsJ2F7jqD9ShDx7B5i4UngmLhrdiTMG0ySdN/Ba52qasXXkpzxSrVu2nUMBsBr3uA6AWJFhoTt9a044tJaGgQTaSSJOhO9ytae2NGLUX9RcCNND8umyDxHaeg8y/DSfEt8D0vtqlFJf8RuV+Sio8WeLACCMxFr2nMC4GCQNrWTKuMqVDYQCbQ0k6E63On1lW/8A8zhSBOFuLAlzQQJJ1A8VKztfTp/6eHANr5hsI6dLdLJ3vUDN/JVDgmIaZbIJJaYcZ9QNvrEFGYLsniKhPetcGj+50yRcRe4MEW6qZ3byqI7tjGx1v+AJVfie1eJef9Qt1swBq0ub8f39wtGrb2XbSY91WowZxJGYtECSBFpjS50hV/FuM4VjXCm51UkEBo+ESZu7ceF5WPqVS74iXeZJ/KaiOPdsObL6h2uqUwWsAcLZS4AFukghvxDeD4IXFdp8RU1qFo6N5Rfx1+6q1xW+EfYw2KXSZJkzqbpWuTVy0IcGqZrFC02SmogCVzlC8ymlyQlMaHAJiVIEDJ2VYCZ3nimykQKj0dwTmp2RODVsmSMUrWptNqmAstIyB4sCDtIj39As5xLHQ2pcTOcA/wBxGV0fT8LQcQNisRxd/OUp401YKbuiwdXb8EiwJkdZFtb/ALhNxFKJt18v+b/ZULKpGhj3P5RtHibgInQ/W4I9QQuR4vYvfuLUoDebdLWPhEBD9yRcR7i/lF7I1+JYQCLWE9Db39AmOa2NbfL9i4GfI/RaTa7F+QGXFvUH0+x23/hWFPj1QANcGVBO4df1FjHlaFB0ExO20+vp9UgptMA2Jj1n/P5TajLtDTa6OrYtrjOVwJ10N7WEeB6KF9boPzrup/00HbcaggjeCdrmyQYaBN/zfbx0KFSBtgrnE6n/AI9+7psFEuogHcb9dz9QPso8g96E+9PGFuxEIHvVcWkaz+PypT06aj9if2TSzXW3hEabfb6XTQhgbt7+6eaB6H6QnCpaw9Omuh/x9t1znE7fiPflCBkJCQp7mwmQgDguJSkJECEC5OyrigDgm+/wnM1XOF0DGwuhKAuhMLEKRKVzWoA4BKR7siqeHsmml7umKz0ZqeAm01MAtExGhPLrJrlDVqLaRlguOfYrG8VZzFavFPWd4jRmVWUfSTUvUUi4FK9qauNnWLKeapKilKgB0+/fguJJEeykCkptTSFdCNrETfU79bX87Lu/tGw/Hn5H7BEsan90Oi1wM8iD9aYIME2g2OkeB8P4XNqz0FvT77J76aiK19MORJ3gIgDyGwtcR6z9VC6pN97f4/ZJCYUNJAmySm9Pq1xsh5SSpvZocEoHiPrb3dT8OxxpOmJBiRabGZE2keNvytvhqLarM9G5I2Bd05r3HNYtuBHqpylxfQ6MGaJtEGRYAgk+QmSjG8ErauY5oiZI+gg+J+kq8w+Br0wT3xiTOdhLZNoIIIvERbUaEItuKDnEEXIgE2MtNzDSSBaL66yFKWR3SHSox76JnQjpII/Pn91G7QLcNwozEfKRnBdEnN8t5kiT6QVXdo+HBrBlgEusxokOsJnKDEdFpZN00JKzKqWsND1/hRhTAy0jpdWEQgrkgK5MKFKmw1IlMZTlW+AwmixOXFWA/wDTcvogDT8ldYl0NVQanu37KUJuQUbSniUZTes1Rx11dYerIVlO2ZoNcgcQ5GjRDVqcq+Nk5FY4yUJjaFla/plBjKdirzloio1sxmKZBQ6O4kLoFcR2R2jkoKQJwCY2KFNTUTQpmLcUYYQ0J4CjYVKFRE2RVAhnvClxFVDLMm2bihC5IQlSxCzQxrk1OcU0arLNIWFpexmLyl4d8LXMdrAE5mnyvlPoFnCFacNaBh6zv/1otPiP6hInabKc1cRovqDjUrEOzZXQ5omJJJGaJ0hvnHRQVa76T+URmbJBmA4GAQ0OAAO5E3OyLbUyv0jIJsSd4tOmseQHSFFxh7mufU2aAdZMOIDhpuuddaMhjaoe3MDe0iQHNOwg6Gxg3m/iEFj6jnUngEk5ho8UxEGDM6T9frDKVTK5rh10NgRuDHUT5KbidVraTnwS1rmiIA1zXi40O0edlJTuvzKJbMcxpc4CZJ3kO+4N1JREPHQnL9bKJjoM76q67O12tcZbmM28IXbJ1swyux/C3UnlrvTxChpYeVtO1WGz06NYwCbGP5HgqKnQGyn9QbG4LCQrJrA1JTaoMZXgR72/dSbcnsyA8RxSqTUKkxNWUMai6oxpGk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v-SE">
              <a:latin typeface="Arial" pitchFamily="34" charset="0"/>
              <a:cs typeface="Arial" pitchFamily="34" charset="0"/>
            </a:endParaRPr>
          </a:p>
        </p:txBody>
      </p:sp>
      <p:sp>
        <p:nvSpPr>
          <p:cNvPr id="1030" name="AutoShape 6" descr="data:image/jpeg;base64,/9j/4AAQSkZJRgABAQAAAQABAAD/2wCEAAkGBhQSERQUEhQUFRUVFxoXFxgYFxcXGBcYFx8YHBgXHBcXHSYfGBkjGhUcHy8gIycpLCwtGB4xNTAqNSYsLCkBCQoKDgwOGg8PGikkHSQsLCwsLCwsLCwsLCwsLCwsLCwsLCwsLCwsLCwsLCwsLCwsLCwsLCwsLCwsLCwsLCwsLP/AABEIAL4BCgMBIgACEQEDEQH/xAAbAAABBQEBAAAAAAAAAAAAAAAEAQIDBQYAB//EADsQAAEDAgQDBgUDAwMEAwAAAAEAAhEDIQQSMUEFIlEGE2FxgfAyQpGhsRTR4SNSwTNy8UNigpIVU2P/xAAZAQADAQEBAAAAAAAAAAAAAAAAAQMCBAX/xAAsEQACAgICAQMCBgIDAAAAAAAAAQIRAyESMUEiUWETkQRxgaHR8DLhQrHB/9oADAMBAAIRAxEAPwDzfD4gsKgxVYudJUTnSiMPSzLkqtkBuHpSrTB1IEeCho0AF1KpzQsSdiB67+clPq1AQpca0BVrqqcVYxHVFrexfAq9XQCnTknOWgl02i+37rux/Yo13CpXEUhoCYLitbxnjgw4NKgAYEAWIHiSd94PVTyzjW+isbXRVcYweHwdKqWONWtUGrgCdIlrWgADxWL4awzzOLG77SrPiFabvMvN58/f2QdKlmU4vknqgbphtPFMEhsu8f5UbsS+LkQmMw2RMr4lCxxRlzbI6uLqaA28lY8JpVH3cT9ALJvDMFnuVpKdNrGWWljU9JApMzfaqtka1jdXfF5BUNPAVXizXQOq0+D4K6vWdWfBaDDR4Cf8qzrYa5yiLLpxwSWjDk7MPw7hD6r8mhib/wAo9/ZNzfjdA9PfsK/fQOHyv+ZxAPQAojieAL9XwOke+i1ToVmSr8DgWmfT9lDxXAtpQJvHh/gdPwtJj2NotDnuPhvp71WQx+KNR5J8h5BYXK6Y1sGSpEq2aEXFL7/CSECOSwkSFAxZTm1SEwLigaHmseqbKalSoKHZkgcuSJhRM3GvA+IpO8qHZ31CfgMKalQNA8T5Lbt4II0H3XNnzRxOqKRhZiadOURREFJhgp6wVZPwQJpUTDBv71UtGpa6DxL7qaQEvEK4Oivux/ZDvCK1YQ1pkNI18fupOyHZg1HCrUkNFxbX+VoeM8XDR3TCM0R/tH7qM8tKl0VjGux/HO0Hd/0qQykWtYN+m/4WPrYkiZJLjvP38VFjcUQSAQepn6+t1DR5lmMOXqkKUqGETfVdRqEFTvtZLRoSVcmJWqE7rqGCzlGfoM3/AArfA4DIEJOWgoZhMNkCWtVJCKc5DYl4aRurNcVodhHDXycrbACT6q1NEawq5uBmH6Hp/KJqYpzW2H/K6IKlsmUnaFwytOt9PHUfcKzx1QNptdFyB6e/eqhw3CHGalUw0HNHiPE7BZrtT2j72GMi3xEGfTzWHath8FdxvineHKLhs7zrsqmEqRYRTo5cFy5MZy5cuCBCEJEspCgYi5KUiDQsLki5ADki5ISgRpeyGGuXRvA9NfutwHDp9lR9msDkY0dBe2+p/KvYHh9V4maXObZZOkebUGSUW9icyhlUWIcvTbtnKDOqRor3sx2cdUe177NF9tL3KD4FwU13zYtabi9/stxiMQ3D0g0a6CP52XPmy16V+paEfLG8V4iKLe7paxYjbxKxuKxW2pOpRWMxWtzmN1XMprGKF+qQSdEIpyVbYPCgCSoqGEujm0CV2JWSBqlEEqbD0NgFPT4eZVnhcCAnxYITCYe0lEVISvfFkLVeVaKoBwbCArul4PlCLOJsh3i7SATdKW2kBc4FxIE+/f7oyjSE3Q1B2YhrRzanwQHabtE3DMLWk944EDQx91e0lbMorO2nHwwd1TPM5vNF7e5WD9/hPqVC4lziSTqTumKNtuzaVHJEqRAzly5cgDki5ODEAIkKdlTSEgGpSuXJmhAnJFyAFCL4ThS+q0RYGT6aD6woMPRL3BrYk2HRbHhXCBSAAuTdx6n9lzfiMyxxryzUYN7L7CAMZPQe/uqp/FLmTv1RWLxOVkLFVcacxvuf7V52HH9Too04li9xNt0ZheG94QBqUyjh84i9zaOq03CsOKQPeiHWyuiGu8L/AAvvp9F6EtKzngrYTgsM3D04t1nTYfsqHF4k1HEmYGngjeLYwudkE2u7z2H4QLBMdFyY8byMrKSRCzh5d/IRNHgnuP5VnhmIzPZejHCkRsqKfD4KLZhoXPrXUrDKrxSEcyipHOsuebKB74WkhET33UsAhCMMlTVKkJANxFAQmYeS8NFz08EzEklw+yE4px5uFZlpkOru1OzPewU1Jch9lrxvjP6KmYh1R9h1Hj6T9SvN8ZjH1XZ6ji4+O3gEzEVnPcXOJc46k6qNabsaVHJEqQ+/sgBFyVcUDEXJUiACuG4TvHgbC5U/E6Ia7KNh90LhcSWGQpq3NfXqp0+V+B3qiAMTXMU1Oi4kBoJJMAASSfBH0sFTb/rOMxJDSDA00AJJ+g8Vvt0hUUxakhX/ABRuFcWOwxLZbz03WIcN2zqCLqsqUwsqXgb0wNcnuCJ4ZgDVeGgGBdxjQewm5JK2C2W/Z3A5Wl51dp4D+VqKbco8SoaGEiDsEJxDGxJXh5JvLJ15OuKVURcVr2N1k3B0lEYjHZzGyeKK9LBj+lGmSyTUmbvg/DBJcRygWvBnw8LKXjPEg1jhaXy1ojXYn0RWLqNZTDRYQS6NQLzbxJMeSosO7O/vXaaMB+W6g28s6XQq4qiP9GQOp+bXbzmSen0RVDDaX8fNNdTfmzMf/wCLhLT/AJHopqWMBflcO7ediZDrXLCNdvG2i9CMFjIv1Fg1kBCYiqRouqYotsQQSJ+v5UVM5jKtaa0YarsSjTJMlF5oU7WABBvfLiOiKAmFdR4p9ilfShBVqLnb2Q2AuFCKdG6SjDG3QVTHB1QNHmstqK2Mh4/xDuWS2M5sP3WJqVC4kkkk3J8VZcfxmeq7o3lH2k++iq1GHv7mxpXJVyqAgSJYXe/whCEXQuXIA5Po0pKY28AESfeytqHDXgcrHmbzlIFteYiEmwIDhg4gaDRWrOHZy2lRaXuOgGw3JMwFY4Hs8yAarw+0inRMumdHPjlAPRajhWK7im5rKAaIE3yjWOckZ3+ZIF1OUHV/sahFt09GcxvZ5+BwtSvUA71x7tkHM1pdv4nWSqjszh6NYVRXqVM0hwY2BnAi5MS6D8ugstnxpj8WwU6jiKduQDK0TpEkC2tpVZhOzeGa1oaCXNcZcwuNQzIguYQAPCUowySg6uL9/JaSjFryjPcZcxzi4l3eiG3dPKLXAENMKjqGTAuegkn6BehN4VhxAbQpZjsW94+dyQLX8SFG5sWbDbEkNAB3PwMswwNSTtZVx4XHt2Slt2YSlwuq7Sm+CfiLXBo8yRYLb8D4M1jAGQ4mCXTM+M7eSGxNbMPiMADdz4nzOVp+uhQFbir6TwaZcZOUwSQ4CbTMGPAWKnnxOURx0XHGse2m0tZc7+frssTjOIOeYm3vorirVzgm5nqqNtHng9Vz/h8ajt9jkx+HoXVgGKWnhhlSwVRz5E6NHxSvnIpk3Jl8An0IGw8eihptNoEAWA/z5+Kk4dh4zPc277yRt+8j7IstWfw+GlY5vwRsfGqGxVYPaWkAg9U/EMsq2q4hdb5Pog5UHYBxaCHTUpkgwP8AUZG7ZnN06nxVzTY0AFpDgfmGk9D0NtFmqVdyPwldwcXDU2NpDh0cN/ypcZQ3D7FVOM9S+4XjMTAQdDHNGsfVdi6ReJpzIkmnN/Np+YeGqs8BwwYegarQ11YEAkmQ0kEwBtcEWm8TOiws/J0u/Y39J38ArnV3AFlB5GxPLPo6Cq3GcQrNkdxUkeBi8aEAg6rVfr30qtOlioDapADoAjPHduIbIcyTB0I67JvECGmIeXAGGlvMSLuZNwRGiJ5MkXtaKxwwfk8+xmIxLvip1QP9j/vbwScFoPDnuLXiG7tcJv5L0BnEBTpglxc1zSaZAdLhsAANRIHTy0VriGEE6tIIZfrAPygkjnAnTVEnN64h9KPueLDDPOjHm50aTfe4CX9DU/8Arqdfgd+y9QPDCJyQ0F7zrNy9wteLlpIsUFxKi6m1xc67QSbbCSYv56dLbJ85JWoiWNe5583hdY6Uqp/8Hf5CNodlsQ7/AKeW/wAxAP8A6iT9lsGDI1pa9rnkDNzNc0amIF3GRF408gihVqGPjiD8MNtzTZpsIH58VSDk/wDLQcEZNvYh4HPUa239pj6vLbeiJHYukPirVDIHwtmdJIIaR943laMUcpmKgj/a13zam35+VC4g6l5dpAjumuE3FzfQD7rbpdi4/BVUezeHvlp1XR/c+06j4Z2toNSrHD8Fps+ChTEbmm55mTbMQRvMnopBigQ3/UOTfv2tJBtBOc25SNrHxTagJk9zSk3Ie979gCYa2BET4E+KOUUPiw3udNBcavpsbJAizXMIaL9d1J+mbaXUwYElvO7Uicwa42mDzbygC6oBGegwcrQW06gkCRaA0iA4THrKbXY4tl9enNzlNNrnTEgzUdMEknpOqayJg4stH1GAu5gXgXEtOugLn1coFxbfolquLyQcpAkfEbFoI0blaQZgEBVDSTc16jicpOVvzXyxlqb2mPSFLUosMZq1WXMEjmBzASZzPgm826hDypCUQ0MgtIyNJGUywTa1zVcTvqAo3MzES/X+45g3LF9Wi8ToQkpcJa5xc1r5JA1a2SeUWGaRt9E8cIDAS7lDer22kGdGExZDzRStj4MZVotMudVDrkFpu0Aggcpyt/OyFxD6LSM7wC0AASCLXByskGx/tTcbwyoXtZTLCTHKQ9wA1HzQR4AIbFYltJ/dUqlCm+4e7KXvBES0MYC4RGhPrMgZjn5uoIJQ49keO47QZ8DH1HSYhpgTpdwiB/tWfxuIfUeKj7AXDSZi3kBP0hG1cXUYBVqNqVcO4mmS9rWT405dnkG8kRbxVZiMRI9/SyU5TvjL9ibrwMw1e5nf8p7WiZQTXKek+6xKJmy8w45VA/ECTcfUfuhKuMLRCD/UO8PfqpY8XbZpyN9PoOg0HkNgpAmP858UrSupdEmxlVqAq00e+s3NlkZomN4UXdoTMNWDU6CLZThObTTnNst9hVFVjcSWcw28AfMQVe8OJqCtTGsE5dy6SQ4EOkks2sJNohZjiz7FXfZfHDu6T4JImk/mNwLNA6GC3/3XFmguSkdWCXaIqtd1d9MPeSAGNEyMtNhmTECAAYkT+VpK2MbVqZ7gNfmIPjqJGoiTf01VTi2MFRxpjldDv+7mix2Ov08lIx8suADUfExo0S2BN9zYbwuKeeTvZ1qKLgcQYyiGscC4OfBc1oyBziQG+AJzX/uVdgOI1clUGoS4VGkuALcwe2kRDGbSwgDw3Vbgq76rS5ozTBIzH4xmZUHgOXyht0fw/FS6rkME90NL8he06HWHtHr6KjyZJN3pVWjNJdA/BcY7umZg4OzVQ6QZgVH2du0iYiNUbhWF9QcuYRLvhMsaAXSDIMtaRBmSVXcPq8oJGpc6YN873E23PMLHpeEfw3F5Kj+WXFkNcbAZXAOEkGCCWk7R6rr5rjvowkwziXZwtGag95YRIbOYx/2nmDhaYBuqiniKToHetzG5nu4kelyCdhuiezfFTTrOwzpvNSlJJBEAPptB2BkgbBx6KfjvA2Pf+potbm1fTcAWVZaY1+GrazouYkGZR9eMQ4tgdbEgcvKSRu0N6ARlAmzidfTdBOLReWgmbBxAk3mQ86GD/JEy1eAUC9ry19MFreWSAXkcxytdbUA5SBYqKrQZnLQ02gNIO5MkRFnTlbN9tLlKeX02wjHdHYesyfiB8y50mbb/ANrtYv8Aggvpgzl1iJ7u4HQuYcxLv2VV/wDGtpVHVXVnVKLwXECWOa8WFNwuAYnfQWOi02BwBgP7tjO7mXuMBotNzedDe/kozlO9PRWKQGcA4MDjThpEDlpCZGoaWhwADp00ITMQ5wYCHmYIIY15IHWGBrdjMnponv4nSlkOdUL3HmZZgDPicXOuWDreTuqh/aLMGv7trQc1SHnvCaLP+peIc50Mb62XOnK+2/1r+TbUUWTMNTd8WfNe7nNYCQbH4y4xdGsaxoeGU6YJABPM4gCTYuaYtF5Cy1XHVsj3Oe5uRjGOLQGtDqnM50M1FNjg0RqTKfVGeo6kLl3d1KcuOWrTYASzOZhzhBNjI+iVOO/9/wAeGLki64r2lE/1K0lroGRjS8Ew4NBJd0tb/KGwnHHVYdSpVapuCXENdqQYHNJkHZsXvshK2ApYZgfiXlhz99TptA/UZnfE1wOZrmwYzGLDyVLxbtS+qO7oNGHpD5KdnuO7nlsF3Toqxcs3+H36X8v7k3JQ7LvjXG6rRkpPZTuWvyuDnmbEd5ls6xHLMSVXdgeLfp6lU5zTqPaA2YEiSXc7vGLbwqnCcRbRFqTHP/ufz8uXodOtj4ITEY91SM8OyyRI3Ma9RbQ28F0rFLh9O3+fknLJG+Rp+0nF6eJc4vqd68CGwMwaf9+noD6LMV3JpxJURdK3ixcFVt/mQnLm7J2aKTDHmuoA9Op1LqrRglxoukCY90lPhZ6VCZ6FiacCQ2oQLOOScrulr+umihDh5dOu22qc3tAxlN4DyTlLcj+9JNyDzBkA2+oVcMc2xsCGglzCA4gWmN9jE9SofWlHsvPHG9FJjccWYo1I0vcEcsAC8aRJVrwvjPeGC2wgEg6EzbztorvB4Sg9zXFtN5Y7MNA6f7Tmu+4ESTcHS4UfE+GFznOhsEjkDRSgXk5ojMAZBJEwLaLSlyVxJ0lpkzWKLFWCnwzHkaQd2uc0HW0OnK4aXUeIpE2F3RMDX3t6K8ciMODMjxmoheA8W7mpBP8ATqcr/AXh292z9JU3GaD7EiA4kAyIMRJ6hviRCpXWPvadihpSVMcLielU2Gpmlo5IIzOcASZJGYNibyf+2D5EYGmXPHIRlDsgs5pcOtQWDGzmJJ2WT7K4+tUcyiC4hvMCBzQIht7EEuGuxI3V9xfi7KQNLPlZpWeA7nc2CaLCAbCPWN158sPq9S+3k7oytENd9PL+mpVWhmZxNTMA6q83MA3DAdG7xPWKrh2MP6phfDWSacRla1rhl0aJ1g6ElOxeGmo0UppupUe+dBDv6nIXn0YdB0smcYdTa81KbxkLszCc0kTIvEkxG/WbrXlfJq1sum8UpZi2kWPPN8DX5WwCfic1oBytMCSbm2oV/RogUc8AnD03VABoXtJJBudQS3f4l5thOKPZULZyhzy82GuVzTrM2I++srW8M42HMio6AJFQgEg5tLXhpyukeW1k8tp76JxafQNxzCNeGP71zXcxotaIgjL3b3WLpfFmwLEdb2WExDqdJpqGHODS8WEuFy2RbKHOOnl8sqLDYgND61RuTOO8aZL3ND41EcocRJA0BaJAgLM8T486q7KJLQYIA6bWidBpGinFSdRj48/3+2UVL1MK4px8lxDSCT82w8gBt1/KrRjzWljmcsTeHkwWgDMLtOaBA0kqOng6dWHlxykc4FspttrYgyB4FPo0GtgtewsMA5TANwbSLToQbg3iFeMYJfJJzbfwWtDiYpEZzMCX62BInPe3xCGt0sREQj+NVn1A6qaj6oFJzQycxBc4AkgWMskB0bbKqxAbVDmUwCTAkte107Fz4M7/AG6Kw/Tvpuc7vaeU3ByubEwCHNccuWALN6Suac1e9fBVaIsbTcHV2h0BuHawMYQ6q0ZgXu7uQbyf/ZQ0qgfldTpirRdTbRc9jf61EgD4mAmLjNERNwUXgq1MubXAl7eQFriSNoBByvF4AO0DwTeI43F/9Ck1k3cRkzX3kw2dQTBg7lYSk3xiv1br/fz/AOCl7smq4VtEipiazWuHLmbf9RTAA56RuXbSOkyqfE9scjDSwjO5ZOslzoOsDSn5CfRRUuymJqOD6vzXcXO5jH1P28Fc8K7LNpObLpN4cIPpeBb/ACrx/DRW5+p+3j+/n+hGWX21/wBmJq1DLpmSZM3M31JEonBYGrVkU2OIBuYMA+J6/ey1+O4XgqZmuQ1xi4c45t5yjfz6eSqqvaprGBmGpBoboXaeeU3+vj1XYpWtIgyp4nwgUWtLqjS53ytBkRM5sxEXEaKsUuKxLqji95lzrk29gKMBbin5EJC5StYmEJiElNlOSFMAvCMlHd5HVDYI2UbqlzdRa5MTN3Uw7TtBmbe/RV1fg15aY36iZvI6EbdZIVlmUgcn9NNj5UZpzXNPOLyZIuZERINnD99RqD8LxOoBy1H5YFg8O2MQHj4YIgHWCJBsrZ9EFA1uDtkkWF9BcZrOjw+YDqpywy8FI5E+x9TjpbPeMa4TcwWOBNvlkaFTUuPUKhPO4WsKjQ4j/a4Tcf5QzsDyvm+RlxrmbIgT4ZyPJo6KixGCg22MaQTG/nqPp1Uk31I1JVtGqdiqBeS51Elw+fODYyPiBnb6WQOLw+HF6dOjVqvcTlD7yLzJFxvB1ndZuvSNwYgyYMesfVC1nEQ1wactm7a6wfe6rCPyY5+5peHVsTnIDWYeSZdlfMEGTJBLjuD7BWL4AwgBtQmG3bmLmvIIMuaW2Mmeiy+E7Q16QAZUcI2LswtFspPvZWeF7Yvmajc1o5Tljx01RKEjSn4HYzB4kVzVYW03mQcrssB0NcCZIE3HpdV7eytSblove8m5F+WbSTqRodFrcJx6hVAPeAOaByvF5G0giTZFmrQynNXYRaf6r/MGBofVJScVSB7PO8TT7t5YCXwN2xYRtqAn4XHPpkmJBbzNJPMCYAIPnN9vVbHGcewsGXGpIIsJ2F7jqD9ShDx7B5i4UngmLhrdiTMG0ySdN/Ba52qasXXkpzxSrVu2nUMBsBr3uA6AWJFhoTt9a044tJaGgQTaSSJOhO9ytae2NGLUX9RcCNND8umyDxHaeg8y/DSfEt8D0vtqlFJf8RuV+Sio8WeLACCMxFr2nMC4GCQNrWTKuMqVDYQCbQ0k6E63On1lW/8A8zhSBOFuLAlzQQJJ1A8VKztfTp/6eHANr5hsI6dLdLJ3vUDN/JVDgmIaZbIJJaYcZ9QNvrEFGYLsniKhPetcGj+50yRcRe4MEW6qZ3byqI7tjGx1v+AJVfie1eJef9Qt1swBq0ub8f39wtGrb2XbSY91WowZxJGYtECSBFpjS50hV/FuM4VjXCm51UkEBo+ESZu7ceF5WPqVS74iXeZJ/KaiOPdsObL6h2uqUwWsAcLZS4AFukghvxDeD4IXFdp8RU1qFo6N5Rfx1+6q1xW+EfYw2KXSZJkzqbpWuTVy0IcGqZrFC02SmogCVzlC8ymlyQlMaHAJiVIEDJ2VYCZ3nimykQKj0dwTmp2RODVsmSMUrWptNqmAstIyB4sCDtIj39As5xLHQ2pcTOcA/wBxGV0fT8LQcQNisRxd/OUp401YKbuiwdXb8EiwJkdZFtb/ALhNxFKJt18v+b/ZULKpGhj3P5RtHibgInQ/W4I9QQuR4vYvfuLUoDebdLWPhEBD9yRcR7i/lF7I1+JYQCLWE9Db39AmOa2NbfL9i4GfI/RaTa7F+QGXFvUH0+x23/hWFPj1QANcGVBO4df1FjHlaFB0ExO20+vp9UgptMA2Jj1n/P5TajLtDTa6OrYtrjOVwJ10N7WEeB6KF9boPzrup/00HbcaggjeCdrmyQYaBN/zfbx0KFSBtgrnE6n/AI9+7psFEuogHcb9dz9QPso8g96E+9PGFuxEIHvVcWkaz+PypT06aj9if2TSzXW3hEabfb6XTQhgbt7+6eaB6H6QnCpaw9Omuh/x9t1znE7fiPflCBkJCQp7mwmQgDguJSkJECEC5OyrigDgm+/wnM1XOF0DGwuhKAuhMLEKRKVzWoA4BKR7siqeHsmml7umKz0ZqeAm01MAtExGhPLrJrlDVqLaRlguOfYrG8VZzFavFPWd4jRmVWUfSTUvUUi4FK9qauNnWLKeapKilKgB0+/fguJJEeykCkptTSFdCNrETfU79bX87Lu/tGw/Hn5H7BEsan90Oi1wM8iD9aYIME2g2OkeB8P4XNqz0FvT77J76aiK19MORJ3gIgDyGwtcR6z9VC6pN97f4/ZJCYUNJAmySm9Pq1xsh5SSpvZocEoHiPrb3dT8OxxpOmJBiRabGZE2keNvytvhqLarM9G5I2Bd05r3HNYtuBHqpylxfQ6MGaJtEGRYAgk+QmSjG8ErauY5oiZI+gg+J+kq8w+Br0wT3xiTOdhLZNoIIIvERbUaEItuKDnEEXIgE2MtNzDSSBaL66yFKWR3SHSox76JnQjpII/Pn91G7QLcNwozEfKRnBdEnN8t5kiT6QVXdo+HBrBlgEusxokOsJnKDEdFpZN00JKzKqWsND1/hRhTAy0jpdWEQgrkgK5MKFKmw1IlMZTlW+AwmixOXFWA/wDTcvogDT8ldYl0NVQanu37KUJuQUbSniUZTes1Rx11dYerIVlO2ZoNcgcQ5GjRDVqcq+Nk5FY4yUJjaFla/plBjKdirzloio1sxmKZBQ6O4kLoFcR2R2jkoKQJwCY2KFNTUTQpmLcUYYQ0J4CjYVKFRE2RVAhnvClxFVDLMm2bihC5IQlSxCzQxrk1OcU0arLNIWFpexmLyl4d8LXMdrAE5mnyvlPoFnCFacNaBh6zv/1otPiP6hInabKc1cRovqDjUrEOzZXQ5omJJJGaJ0hvnHRQVa76T+URmbJBmA4GAQ0OAAO5E3OyLbUyv0jIJsSd4tOmseQHSFFxh7mufU2aAdZMOIDhpuuddaMhjaoe3MDe0iQHNOwg6Gxg3m/iEFj6jnUngEk5ho8UxEGDM6T9frDKVTK5rh10NgRuDHUT5KbidVraTnwS1rmiIA1zXi40O0edlJTuvzKJbMcxpc4CZJ3kO+4N1JREPHQnL9bKJjoM76q67O12tcZbmM28IXbJ1swyux/C3UnlrvTxChpYeVtO1WGz06NYwCbGP5HgqKnQGyn9QbG4LCQrJrA1JTaoMZXgR72/dSbcnsyA8RxSqTUKkxNWUMai6oxpGk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v-SE">
              <a:latin typeface="Arial" pitchFamily="34" charset="0"/>
              <a:cs typeface="Arial" pitchFamily="34" charset="0"/>
            </a:endParaRPr>
          </a:p>
        </p:txBody>
      </p:sp>
      <p:sp>
        <p:nvSpPr>
          <p:cNvPr id="14" name="Rectangle 13"/>
          <p:cNvSpPr/>
          <p:nvPr/>
        </p:nvSpPr>
        <p:spPr>
          <a:xfrm>
            <a:off x="304800" y="1066800"/>
            <a:ext cx="8458200" cy="2123658"/>
          </a:xfrm>
          <a:prstGeom prst="rect">
            <a:avLst/>
          </a:prstGeom>
        </p:spPr>
        <p:txBody>
          <a:bodyPr wrap="square">
            <a:spAutoFit/>
          </a:bodyPr>
          <a:lstStyle/>
          <a:p>
            <a:r>
              <a:rPr lang="en-US" sz="2200" dirty="0" err="1" smtClean="0">
                <a:latin typeface="Arial" pitchFamily="34" charset="0"/>
                <a:ea typeface="+mj-ea"/>
                <a:cs typeface="Arial" pitchFamily="34" charset="0"/>
              </a:rPr>
              <a:t>Perdita</a:t>
            </a:r>
            <a:r>
              <a:rPr lang="en-US" sz="2200" dirty="0" smtClean="0">
                <a:latin typeface="Arial" pitchFamily="34" charset="0"/>
                <a:ea typeface="+mj-ea"/>
                <a:cs typeface="Arial" pitchFamily="34" charset="0"/>
              </a:rPr>
              <a:t> </a:t>
            </a:r>
            <a:r>
              <a:rPr lang="en-US" sz="2200" dirty="0" err="1" smtClean="0">
                <a:latin typeface="Arial" pitchFamily="34" charset="0"/>
                <a:ea typeface="+mj-ea"/>
                <a:cs typeface="Arial" pitchFamily="34" charset="0"/>
              </a:rPr>
              <a:t>di</a:t>
            </a:r>
            <a:r>
              <a:rPr lang="en-US" sz="2200" dirty="0" smtClean="0">
                <a:latin typeface="Arial" pitchFamily="34" charset="0"/>
                <a:ea typeface="+mj-ea"/>
                <a:cs typeface="Arial" pitchFamily="34" charset="0"/>
              </a:rPr>
              <a:t> </a:t>
            </a:r>
            <a:r>
              <a:rPr lang="en-US" sz="2200" dirty="0" err="1" smtClean="0">
                <a:latin typeface="Arial" pitchFamily="34" charset="0"/>
                <a:ea typeface="+mj-ea"/>
                <a:cs typeface="Arial" pitchFamily="34" charset="0"/>
              </a:rPr>
              <a:t>diversità</a:t>
            </a:r>
            <a:r>
              <a:rPr lang="en-US" sz="2200" dirty="0" smtClean="0">
                <a:latin typeface="Arial" pitchFamily="34" charset="0"/>
                <a:ea typeface="+mj-ea"/>
                <a:cs typeface="Arial" pitchFamily="34" charset="0"/>
              </a:rPr>
              <a:t> </a:t>
            </a:r>
            <a:r>
              <a:rPr lang="en-US" sz="2200" dirty="0" err="1" smtClean="0">
                <a:latin typeface="Arial" pitchFamily="34" charset="0"/>
                <a:ea typeface="+mj-ea"/>
                <a:cs typeface="Arial" pitchFamily="34" charset="0"/>
              </a:rPr>
              <a:t>genetica</a:t>
            </a:r>
            <a:endParaRPr lang="en-US" sz="2200" dirty="0" smtClean="0">
              <a:latin typeface="Arial" pitchFamily="34" charset="0"/>
              <a:ea typeface="+mj-ea"/>
              <a:cs typeface="Arial" pitchFamily="34" charset="0"/>
            </a:endParaRPr>
          </a:p>
          <a:p>
            <a:endParaRPr lang="en-US" sz="2200" dirty="0" smtClean="0">
              <a:latin typeface="Arial" pitchFamily="34" charset="0"/>
              <a:ea typeface="+mj-ea"/>
              <a:cs typeface="Arial" pitchFamily="34" charset="0"/>
            </a:endParaRPr>
          </a:p>
          <a:p>
            <a:endParaRPr lang="en-US" sz="2200" dirty="0" smtClean="0">
              <a:latin typeface="Arial" pitchFamily="34" charset="0"/>
              <a:ea typeface="+mj-ea"/>
              <a:cs typeface="Arial" pitchFamily="34" charset="0"/>
            </a:endParaRPr>
          </a:p>
          <a:p>
            <a:endParaRPr lang="en-US" sz="2200" dirty="0" smtClean="0">
              <a:latin typeface="Arial" pitchFamily="34" charset="0"/>
              <a:ea typeface="+mj-ea"/>
              <a:cs typeface="Arial" pitchFamily="34" charset="0"/>
            </a:endParaRPr>
          </a:p>
          <a:p>
            <a:r>
              <a:rPr lang="en-US" sz="2200" dirty="0" err="1" smtClean="0">
                <a:latin typeface="Arial" pitchFamily="34" charset="0"/>
                <a:ea typeface="+mj-ea"/>
                <a:cs typeface="Arial" pitchFamily="34" charset="0"/>
              </a:rPr>
              <a:t>Perdita</a:t>
            </a:r>
            <a:r>
              <a:rPr lang="en-US" sz="2200" dirty="0" smtClean="0">
                <a:latin typeface="Arial" pitchFamily="34" charset="0"/>
                <a:ea typeface="+mj-ea"/>
                <a:cs typeface="Arial" pitchFamily="34" charset="0"/>
              </a:rPr>
              <a:t> </a:t>
            </a:r>
            <a:r>
              <a:rPr lang="en-US" sz="2200" dirty="0" err="1" smtClean="0">
                <a:latin typeface="Arial" pitchFamily="34" charset="0"/>
                <a:ea typeface="+mj-ea"/>
                <a:cs typeface="Arial" pitchFamily="34" charset="0"/>
              </a:rPr>
              <a:t>di</a:t>
            </a:r>
            <a:r>
              <a:rPr lang="en-US" sz="2200" dirty="0" smtClean="0">
                <a:latin typeface="Arial" pitchFamily="34" charset="0"/>
                <a:ea typeface="+mj-ea"/>
                <a:cs typeface="Arial" pitchFamily="34" charset="0"/>
              </a:rPr>
              <a:t> </a:t>
            </a:r>
            <a:r>
              <a:rPr lang="en-US" sz="2200" dirty="0" err="1" smtClean="0">
                <a:latin typeface="Arial" pitchFamily="34" charset="0"/>
                <a:ea typeface="+mj-ea"/>
                <a:cs typeface="Arial" pitchFamily="34" charset="0"/>
              </a:rPr>
              <a:t>caratteristiche</a:t>
            </a:r>
            <a:r>
              <a:rPr lang="en-US" sz="2200" dirty="0" smtClean="0">
                <a:latin typeface="Arial" pitchFamily="34" charset="0"/>
                <a:ea typeface="+mj-ea"/>
                <a:cs typeface="Arial" pitchFamily="34" charset="0"/>
              </a:rPr>
              <a:t> </a:t>
            </a:r>
            <a:r>
              <a:rPr lang="en-US" sz="2200" dirty="0" err="1" smtClean="0">
                <a:latin typeface="Arial" pitchFamily="34" charset="0"/>
                <a:ea typeface="+mj-ea"/>
                <a:cs typeface="Arial" pitchFamily="34" charset="0"/>
              </a:rPr>
              <a:t>utili</a:t>
            </a:r>
            <a:r>
              <a:rPr lang="en-US" sz="2200" dirty="0" smtClean="0">
                <a:latin typeface="Arial" pitchFamily="34" charset="0"/>
                <a:ea typeface="+mj-ea"/>
                <a:cs typeface="Arial" pitchFamily="34" charset="0"/>
              </a:rPr>
              <a:t> </a:t>
            </a:r>
            <a:r>
              <a:rPr lang="en-US" sz="2200" dirty="0" err="1" smtClean="0">
                <a:latin typeface="Arial" pitchFamily="34" charset="0"/>
                <a:ea typeface="+mj-ea"/>
                <a:cs typeface="Arial" pitchFamily="34" charset="0"/>
              </a:rPr>
              <a:t>nel</a:t>
            </a:r>
            <a:r>
              <a:rPr lang="en-US" sz="2200" dirty="0" smtClean="0">
                <a:latin typeface="Arial" pitchFamily="34" charset="0"/>
                <a:ea typeface="+mj-ea"/>
                <a:cs typeface="Arial" pitchFamily="34" charset="0"/>
              </a:rPr>
              <a:t> </a:t>
            </a:r>
            <a:r>
              <a:rPr lang="en-US" sz="2200" dirty="0" err="1" smtClean="0">
                <a:latin typeface="Arial" pitchFamily="34" charset="0"/>
                <a:ea typeface="+mj-ea"/>
                <a:cs typeface="Arial" pitchFamily="34" charset="0"/>
              </a:rPr>
              <a:t>breve</a:t>
            </a:r>
            <a:r>
              <a:rPr lang="en-US" sz="2200" dirty="0" smtClean="0">
                <a:latin typeface="Arial" pitchFamily="34" charset="0"/>
                <a:ea typeface="+mj-ea"/>
                <a:cs typeface="Arial" pitchFamily="34" charset="0"/>
              </a:rPr>
              <a:t> </a:t>
            </a:r>
            <a:r>
              <a:rPr lang="en-US" sz="2200" dirty="0" err="1" smtClean="0">
                <a:latin typeface="Arial" pitchFamily="34" charset="0"/>
                <a:ea typeface="+mj-ea"/>
                <a:cs typeface="Arial" pitchFamily="34" charset="0"/>
              </a:rPr>
              <a:t>periodo</a:t>
            </a:r>
            <a:r>
              <a:rPr lang="en-US" sz="2200" dirty="0" smtClean="0">
                <a:latin typeface="Arial" pitchFamily="34" charset="0"/>
                <a:ea typeface="+mj-ea"/>
                <a:cs typeface="Arial" pitchFamily="34" charset="0"/>
              </a:rPr>
              <a:t> e </a:t>
            </a:r>
            <a:r>
              <a:rPr lang="en-US" sz="2200" dirty="0" err="1" smtClean="0">
                <a:latin typeface="Arial" pitchFamily="34" charset="0"/>
                <a:ea typeface="+mj-ea"/>
                <a:cs typeface="Arial" pitchFamily="34" charset="0"/>
              </a:rPr>
              <a:t>di</a:t>
            </a:r>
            <a:r>
              <a:rPr lang="en-US" sz="2200" dirty="0" smtClean="0">
                <a:latin typeface="Arial" pitchFamily="34" charset="0"/>
                <a:ea typeface="+mj-ea"/>
                <a:cs typeface="Arial" pitchFamily="34" charset="0"/>
              </a:rPr>
              <a:t> alternative </a:t>
            </a:r>
            <a:r>
              <a:rPr lang="en-US" sz="2200" dirty="0" err="1" smtClean="0">
                <a:latin typeface="Arial" pitchFamily="34" charset="0"/>
                <a:ea typeface="+mj-ea"/>
                <a:cs typeface="Arial" pitchFamily="34" charset="0"/>
              </a:rPr>
              <a:t>evolutive</a:t>
            </a:r>
            <a:r>
              <a:rPr lang="en-US" sz="2200" dirty="0" smtClean="0">
                <a:latin typeface="Arial" pitchFamily="34" charset="0"/>
                <a:ea typeface="+mj-ea"/>
                <a:cs typeface="Arial" pitchFamily="34" charset="0"/>
              </a:rPr>
              <a:t> </a:t>
            </a:r>
            <a:r>
              <a:rPr lang="en-US" sz="2200" dirty="0" err="1" smtClean="0">
                <a:latin typeface="Arial" pitchFamily="34" charset="0"/>
                <a:ea typeface="+mj-ea"/>
                <a:cs typeface="Arial" pitchFamily="34" charset="0"/>
              </a:rPr>
              <a:t>nel</a:t>
            </a:r>
            <a:r>
              <a:rPr lang="en-US" sz="2200" dirty="0" smtClean="0">
                <a:latin typeface="Arial" pitchFamily="34" charset="0"/>
                <a:ea typeface="+mj-ea"/>
                <a:cs typeface="Arial" pitchFamily="34" charset="0"/>
              </a:rPr>
              <a:t> </a:t>
            </a:r>
            <a:r>
              <a:rPr lang="en-US" sz="2200" dirty="0" err="1" smtClean="0">
                <a:latin typeface="Arial" pitchFamily="34" charset="0"/>
                <a:ea typeface="+mj-ea"/>
                <a:cs typeface="Arial" pitchFamily="34" charset="0"/>
              </a:rPr>
              <a:t>lungo</a:t>
            </a:r>
            <a:r>
              <a:rPr lang="en-US" sz="2200" dirty="0" smtClean="0">
                <a:latin typeface="Arial" pitchFamily="34" charset="0"/>
                <a:ea typeface="+mj-ea"/>
                <a:cs typeface="Arial" pitchFamily="34" charset="0"/>
              </a:rPr>
              <a:t> </a:t>
            </a:r>
            <a:r>
              <a:rPr lang="en-US" sz="2200" dirty="0" err="1" smtClean="0">
                <a:latin typeface="Arial" pitchFamily="34" charset="0"/>
                <a:ea typeface="+mj-ea"/>
                <a:cs typeface="Arial" pitchFamily="34" charset="0"/>
              </a:rPr>
              <a:t>periodo</a:t>
            </a:r>
            <a:endParaRPr lang="sv-SE" sz="2200" dirty="0" smtClean="0">
              <a:latin typeface="Arial" pitchFamily="34" charset="0"/>
              <a:ea typeface="+mj-ea"/>
              <a:cs typeface="Arial" pitchFamily="34" charset="0"/>
            </a:endParaRPr>
          </a:p>
        </p:txBody>
      </p:sp>
      <p:sp>
        <p:nvSpPr>
          <p:cNvPr id="12" name="Rectangle 11"/>
          <p:cNvSpPr/>
          <p:nvPr/>
        </p:nvSpPr>
        <p:spPr>
          <a:xfrm rot="16200000">
            <a:off x="-897522" y="4859923"/>
            <a:ext cx="2743200" cy="338554"/>
          </a:xfrm>
          <a:prstGeom prst="rect">
            <a:avLst/>
          </a:prstGeom>
        </p:spPr>
        <p:txBody>
          <a:bodyPr wrap="square">
            <a:spAutoFit/>
          </a:bodyPr>
          <a:lstStyle/>
          <a:p>
            <a:pPr algn="ctr"/>
            <a:r>
              <a:rPr lang="en-US" sz="1600" dirty="0" err="1" smtClean="0">
                <a:latin typeface="Arial" pitchFamily="34" charset="0"/>
                <a:ea typeface="+mj-ea"/>
                <a:cs typeface="Arial" pitchFamily="34" charset="0"/>
              </a:rPr>
              <a:t>Condizioni</a:t>
            </a:r>
            <a:r>
              <a:rPr lang="en-US" sz="1600" dirty="0" smtClean="0">
                <a:latin typeface="Arial" pitchFamily="34" charset="0"/>
                <a:ea typeface="+mj-ea"/>
                <a:cs typeface="Arial" pitchFamily="34" charset="0"/>
              </a:rPr>
              <a:t> </a:t>
            </a:r>
            <a:r>
              <a:rPr lang="en-US" sz="1600" dirty="0" err="1" smtClean="0">
                <a:latin typeface="Arial" pitchFamily="34" charset="0"/>
                <a:ea typeface="+mj-ea"/>
                <a:cs typeface="Arial" pitchFamily="34" charset="0"/>
              </a:rPr>
              <a:t>ambientali</a:t>
            </a:r>
            <a:endParaRPr lang="sv-SE" sz="1600" dirty="0" smtClean="0">
              <a:latin typeface="Arial" pitchFamily="34" charset="0"/>
              <a:ea typeface="+mj-ea"/>
              <a:cs typeface="Arial" pitchFamily="34" charset="0"/>
            </a:endParaRPr>
          </a:p>
        </p:txBody>
      </p:sp>
      <p:pic>
        <p:nvPicPr>
          <p:cNvPr id="1027" name="Picture 3"/>
          <p:cNvPicPr>
            <a:picLocks noChangeAspect="1" noChangeArrowheads="1"/>
          </p:cNvPicPr>
          <p:nvPr/>
        </p:nvPicPr>
        <p:blipFill>
          <a:blip r:embed="rId2" cstate="print"/>
          <a:srcRect/>
          <a:stretch>
            <a:fillRect/>
          </a:stretch>
        </p:blipFill>
        <p:spPr bwMode="auto">
          <a:xfrm>
            <a:off x="731223" y="3733800"/>
            <a:ext cx="2919413" cy="2792940"/>
          </a:xfrm>
          <a:prstGeom prst="rect">
            <a:avLst/>
          </a:prstGeom>
          <a:noFill/>
          <a:ln w="9525">
            <a:noFill/>
            <a:miter lim="800000"/>
            <a:headEnd/>
            <a:tailEnd/>
          </a:ln>
          <a:effectLst/>
        </p:spPr>
      </p:pic>
      <p:pic>
        <p:nvPicPr>
          <p:cNvPr id="1029" name="Picture 5" descr="http://4.bp.blogspot.com/-8VtDFsN5OnI/UAyUM0lIxjI/AAAAAAAAAVI/hOmrgkdLhvI/s1600/natural_selection.png"/>
          <p:cNvPicPr>
            <a:picLocks noChangeAspect="1" noChangeArrowheads="1"/>
          </p:cNvPicPr>
          <p:nvPr/>
        </p:nvPicPr>
        <p:blipFill>
          <a:blip r:embed="rId3" cstate="print"/>
          <a:srcRect/>
          <a:stretch>
            <a:fillRect/>
          </a:stretch>
        </p:blipFill>
        <p:spPr bwMode="auto">
          <a:xfrm>
            <a:off x="4876800" y="3382264"/>
            <a:ext cx="3581400" cy="3247136"/>
          </a:xfrm>
          <a:prstGeom prst="rect">
            <a:avLst/>
          </a:prstGeom>
          <a:noFill/>
        </p:spPr>
      </p:pic>
      <p:sp>
        <p:nvSpPr>
          <p:cNvPr id="15" name="Rectangle 14"/>
          <p:cNvSpPr/>
          <p:nvPr/>
        </p:nvSpPr>
        <p:spPr>
          <a:xfrm>
            <a:off x="914400" y="3429000"/>
            <a:ext cx="2743200" cy="338554"/>
          </a:xfrm>
          <a:prstGeom prst="rect">
            <a:avLst/>
          </a:prstGeom>
        </p:spPr>
        <p:txBody>
          <a:bodyPr wrap="square">
            <a:spAutoFit/>
          </a:bodyPr>
          <a:lstStyle/>
          <a:p>
            <a:pPr algn="ctr"/>
            <a:r>
              <a:rPr lang="en-US" sz="1600" dirty="0" err="1" smtClean="0">
                <a:latin typeface="Arial" pitchFamily="34" charset="0"/>
                <a:ea typeface="+mj-ea"/>
                <a:cs typeface="Arial" pitchFamily="34" charset="0"/>
              </a:rPr>
              <a:t>Variazioni</a:t>
            </a:r>
            <a:r>
              <a:rPr lang="en-US" sz="1600" dirty="0" smtClean="0">
                <a:latin typeface="Arial" pitchFamily="34" charset="0"/>
                <a:ea typeface="+mj-ea"/>
                <a:cs typeface="Arial" pitchFamily="34" charset="0"/>
              </a:rPr>
              <a:t> </a:t>
            </a:r>
            <a:r>
              <a:rPr lang="en-US" sz="1600" dirty="0" err="1" smtClean="0">
                <a:latin typeface="Arial" pitchFamily="34" charset="0"/>
                <a:ea typeface="+mj-ea"/>
                <a:cs typeface="Arial" pitchFamily="34" charset="0"/>
              </a:rPr>
              <a:t>stocastiche</a:t>
            </a:r>
            <a:r>
              <a:rPr lang="en-US" sz="1600" dirty="0" smtClean="0">
                <a:latin typeface="Arial" pitchFamily="34" charset="0"/>
                <a:ea typeface="+mj-ea"/>
                <a:cs typeface="Arial" pitchFamily="34" charset="0"/>
              </a:rPr>
              <a:t>!</a:t>
            </a:r>
            <a:endParaRPr lang="sv-SE" sz="1600" dirty="0" smtClean="0">
              <a:latin typeface="Arial" pitchFamily="34" charset="0"/>
              <a:ea typeface="+mj-ea"/>
              <a:cs typeface="Arial" pitchFamily="34" charset="0"/>
            </a:endParaRPr>
          </a:p>
        </p:txBody>
      </p:sp>
      <p:sp>
        <p:nvSpPr>
          <p:cNvPr id="13" name="Down Arrow 12"/>
          <p:cNvSpPr/>
          <p:nvPr/>
        </p:nvSpPr>
        <p:spPr>
          <a:xfrm>
            <a:off x="1752600" y="1524000"/>
            <a:ext cx="53340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609601" y="1501914"/>
            <a:ext cx="7924800" cy="707886"/>
          </a:xfrm>
          <a:prstGeom prst="rect">
            <a:avLst/>
          </a:prstGeom>
          <a:noFill/>
          <a:ln w="9525">
            <a:noFill/>
            <a:miter lim="800000"/>
            <a:headEnd/>
            <a:tailEnd/>
          </a:ln>
          <a:effectLst/>
        </p:spPr>
        <p:txBody>
          <a:bodyPr wrap="square">
            <a:spAutoFit/>
          </a:bodyPr>
          <a:lstStyle/>
          <a:p>
            <a:r>
              <a:rPr lang="it-IT" sz="2000" dirty="0" smtClean="0">
                <a:latin typeface="Arial" pitchFamily="34" charset="0"/>
                <a:cs typeface="Arial" pitchFamily="34" charset="0"/>
              </a:rPr>
              <a:t>Per </a:t>
            </a:r>
            <a:r>
              <a:rPr lang="it-IT" sz="2000" b="1" dirty="0" smtClean="0">
                <a:latin typeface="Arial" pitchFamily="34" charset="0"/>
                <a:cs typeface="Arial" pitchFamily="34" charset="0"/>
              </a:rPr>
              <a:t>biodiversità</a:t>
            </a:r>
            <a:r>
              <a:rPr lang="it-IT" sz="2000" dirty="0" smtClean="0">
                <a:latin typeface="Arial" pitchFamily="34" charset="0"/>
                <a:cs typeface="Arial" pitchFamily="34" charset="0"/>
              </a:rPr>
              <a:t> si intende l'insieme di tutte le forme viventi geneticamente diverse e degli ecosistemi ad esse correlati</a:t>
            </a:r>
          </a:p>
        </p:txBody>
      </p:sp>
      <p:sp>
        <p:nvSpPr>
          <p:cNvPr id="3" name="Text Box 5"/>
          <p:cNvSpPr txBox="1">
            <a:spLocks noChangeArrowheads="1"/>
          </p:cNvSpPr>
          <p:nvPr/>
        </p:nvSpPr>
        <p:spPr bwMode="auto">
          <a:xfrm>
            <a:off x="609600" y="4038600"/>
            <a:ext cx="5410200" cy="1323439"/>
          </a:xfrm>
          <a:prstGeom prst="rect">
            <a:avLst/>
          </a:prstGeom>
          <a:noFill/>
          <a:ln w="9525">
            <a:noFill/>
            <a:miter lim="800000"/>
            <a:headEnd/>
            <a:tailEnd/>
          </a:ln>
          <a:effectLst/>
        </p:spPr>
        <p:txBody>
          <a:bodyPr wrap="square">
            <a:spAutoFit/>
          </a:bodyPr>
          <a:lstStyle/>
          <a:p>
            <a:r>
              <a:rPr lang="en-US" sz="2000" dirty="0" smtClean="0">
                <a:latin typeface="Arial" pitchFamily="34" charset="0"/>
                <a:cs typeface="Arial" pitchFamily="34" charset="0"/>
              </a:rPr>
              <a:t>Il </a:t>
            </a:r>
            <a:r>
              <a:rPr lang="en-US" sz="2000" dirty="0" err="1" smtClean="0">
                <a:latin typeface="Arial" pitchFamily="34" charset="0"/>
                <a:cs typeface="Arial" pitchFamily="34" charset="0"/>
              </a:rPr>
              <a:t>termine</a:t>
            </a:r>
            <a:r>
              <a:rPr lang="en-US" sz="2000" dirty="0" smtClean="0">
                <a:latin typeface="Arial" pitchFamily="34" charset="0"/>
                <a:cs typeface="Arial" pitchFamily="34" charset="0"/>
              </a:rPr>
              <a:t> è </a:t>
            </a:r>
            <a:r>
              <a:rPr lang="en-US" sz="2000" dirty="0" err="1" smtClean="0">
                <a:latin typeface="Arial" pitchFamily="34" charset="0"/>
                <a:cs typeface="Arial" pitchFamily="34" charset="0"/>
              </a:rPr>
              <a:t>stato</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coniato</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nel</a:t>
            </a:r>
            <a:r>
              <a:rPr lang="en-US" sz="2000" dirty="0" smtClean="0">
                <a:latin typeface="Arial" pitchFamily="34" charset="0"/>
                <a:cs typeface="Arial" pitchFamily="34" charset="0"/>
              </a:rPr>
              <a:t> 1985 per </a:t>
            </a:r>
            <a:r>
              <a:rPr lang="en-US" sz="2000" dirty="0" err="1" smtClean="0">
                <a:latin typeface="Arial" pitchFamily="34" charset="0"/>
                <a:cs typeface="Arial" pitchFamily="34" charset="0"/>
              </a:rPr>
              <a:t>una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conferenza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Gli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atti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della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conferenza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sono</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diventati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il</a:t>
            </a:r>
            <a:r>
              <a:rPr lang="en-US" sz="2000" dirty="0" smtClean="0">
                <a:latin typeface="Arial" pitchFamily="34" charset="0"/>
                <a:cs typeface="Arial" pitchFamily="34" charset="0"/>
              </a:rPr>
              <a:t> primo </a:t>
            </a:r>
            <a:r>
              <a:rPr lang="en-US" sz="2000" dirty="0" err="1" smtClean="0">
                <a:latin typeface="Arial" pitchFamily="34" charset="0"/>
                <a:cs typeface="Arial" pitchFamily="34" charset="0"/>
              </a:rPr>
              <a:t>libro</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sulla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biodiversità</a:t>
            </a:r>
            <a:r>
              <a:rPr lang="en-US" sz="2000" dirty="0" smtClean="0">
                <a:latin typeface="Arial" pitchFamily="34" charset="0"/>
                <a:cs typeface="Arial" pitchFamily="34" charset="0"/>
              </a:rPr>
              <a:t>: “Biodiversity”, E</a:t>
            </a:r>
            <a:r>
              <a:rPr lang="en-US" sz="2000" dirty="0">
                <a:latin typeface="Arial" pitchFamily="34" charset="0"/>
                <a:cs typeface="Arial" pitchFamily="34" charset="0"/>
              </a:rPr>
              <a:t>. O. </a:t>
            </a:r>
            <a:r>
              <a:rPr lang="en-US" sz="2000" dirty="0" smtClean="0">
                <a:latin typeface="Arial" pitchFamily="34" charset="0"/>
                <a:cs typeface="Arial" pitchFamily="34" charset="0"/>
              </a:rPr>
              <a:t>Wilson</a:t>
            </a:r>
            <a:endParaRPr lang="en-US" sz="2000" dirty="0">
              <a:latin typeface="Arial" pitchFamily="34" charset="0"/>
              <a:cs typeface="Arial" pitchFamily="34" charset="0"/>
            </a:endParaRPr>
          </a:p>
        </p:txBody>
      </p:sp>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4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Definizione di biodiversità</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pic>
        <p:nvPicPr>
          <p:cNvPr id="35842" name="Picture 2" descr="http://ecx.images-amazon.com/images/I/411X4CDDD3L.jpg"/>
          <p:cNvPicPr>
            <a:picLocks noChangeAspect="1" noChangeArrowheads="1"/>
          </p:cNvPicPr>
          <p:nvPr/>
        </p:nvPicPr>
        <p:blipFill>
          <a:blip r:embed="rId3" cstate="print"/>
          <a:srcRect/>
          <a:stretch>
            <a:fillRect/>
          </a:stretch>
        </p:blipFill>
        <p:spPr bwMode="auto">
          <a:xfrm>
            <a:off x="6153150" y="2333625"/>
            <a:ext cx="2990850" cy="4524375"/>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400" dirty="0" smtClean="0">
                <a:latin typeface="Arial" pitchFamily="34" charset="0"/>
                <a:ea typeface="+mj-ea"/>
                <a:cs typeface="Arial" pitchFamily="34" charset="0"/>
              </a:rPr>
              <a:t>Perché la diversità genetica è importante?</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7" name="Rectangle 3"/>
          <p:cNvSpPr txBox="1">
            <a:spLocks noChangeArrowheads="1"/>
          </p:cNvSpPr>
          <p:nvPr/>
        </p:nvSpPr>
        <p:spPr>
          <a:xfrm>
            <a:off x="457200" y="1371600"/>
            <a:ext cx="6019800" cy="4525963"/>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dirty="0" smtClean="0">
              <a:latin typeface="Arial" pitchFamily="34" charset="0"/>
              <a:ea typeface="+mj-ea"/>
              <a:cs typeface="Arial" pitchFamily="34" charset="0"/>
            </a:endParaRPr>
          </a:p>
        </p:txBody>
      </p:sp>
      <p:sp>
        <p:nvSpPr>
          <p:cNvPr id="1026" name="AutoShape 2" descr="data:image/jpeg;base64,/9j/4AAQSkZJRgABAQAAAQABAAD/2wCEAAkGBhQSERQUEhQUFRUVFxoXFxgYFxcXGBcYFx8YHBgXHBcXHSYfGBkjGhUcHy8gIycpLCwtGB4xNTAqNSYsLCkBCQoKDgwOGg8PGikkHSQsLCwsLCwsLCwsLCwsLCwsLCwsLCwsLCwsLCwsLCwsLCwsLCwsLCwsLCwsLCwsLCwsLP/AABEIAL4BCgMBIgACEQEDEQH/xAAbAAABBQEBAAAAAAAAAAAAAAAEAQIDBQYAB//EADsQAAEDAgQDBgUDAwMEAwAAAAEAAhEDIQQSMUEFIlEGE2FxgfAyQpGhsRTR4SNSwTNy8UNigpIVU2P/xAAZAQADAQEBAAAAAAAAAAAAAAAAAQMCBAX/xAAsEQACAgICAQMCBgIDAAAAAAAAAQIRAyESMUEiUWETkQRxgaHR8DLhQrHB/9oADAMBAAIRAxEAPwDzfD4gsKgxVYudJUTnSiMPSzLkqtkBuHpSrTB1IEeCho0AF1KpzQsSdiB67+clPq1AQpca0BVrqqcVYxHVFrexfAq9XQCnTknOWgl02i+37rux/Yo13CpXEUhoCYLitbxnjgw4NKgAYEAWIHiSd94PVTyzjW+isbXRVcYweHwdKqWONWtUGrgCdIlrWgADxWL4awzzOLG77SrPiFabvMvN58/f2QdKlmU4vknqgbphtPFMEhsu8f5UbsS+LkQmMw2RMr4lCxxRlzbI6uLqaA28lY8JpVH3cT9ALJvDMFnuVpKdNrGWWljU9JApMzfaqtka1jdXfF5BUNPAVXizXQOq0+D4K6vWdWfBaDDR4Cf8qzrYa5yiLLpxwSWjDk7MPw7hD6r8mhib/wAo9/ZNzfjdA9PfsK/fQOHyv+ZxAPQAojieAL9XwOke+i1ToVmSr8DgWmfT9lDxXAtpQJvHh/gdPwtJj2NotDnuPhvp71WQx+KNR5J8h5BYXK6Y1sGSpEq2aEXFL7/CSECOSwkSFAxZTm1SEwLigaHmseqbKalSoKHZkgcuSJhRM3GvA+IpO8qHZ31CfgMKalQNA8T5Lbt4II0H3XNnzRxOqKRhZiadOURREFJhgp6wVZPwQJpUTDBv71UtGpa6DxL7qaQEvEK4Oivux/ZDvCK1YQ1pkNI18fupOyHZg1HCrUkNFxbX+VoeM8XDR3TCM0R/tH7qM8tKl0VjGux/HO0Hd/0qQykWtYN+m/4WPrYkiZJLjvP38VFjcUQSAQepn6+t1DR5lmMOXqkKUqGETfVdRqEFTvtZLRoSVcmJWqE7rqGCzlGfoM3/AArfA4DIEJOWgoZhMNkCWtVJCKc5DYl4aRurNcVodhHDXycrbACT6q1NEawq5uBmH6Hp/KJqYpzW2H/K6IKlsmUnaFwytOt9PHUfcKzx1QNptdFyB6e/eqhw3CHGalUw0HNHiPE7BZrtT2j72GMi3xEGfTzWHath8FdxvineHKLhs7zrsqmEqRYRTo5cFy5MZy5cuCBCEJEspCgYi5KUiDQsLki5ADki5ISgRpeyGGuXRvA9NfutwHDp9lR9msDkY0dBe2+p/KvYHh9V4maXObZZOkebUGSUW9icyhlUWIcvTbtnKDOqRor3sx2cdUe177NF9tL3KD4FwU13zYtabi9/stxiMQ3D0g0a6CP52XPmy16V+paEfLG8V4iKLe7paxYjbxKxuKxW2pOpRWMxWtzmN1XMprGKF+qQSdEIpyVbYPCgCSoqGEujm0CV2JWSBqlEEqbD0NgFPT4eZVnhcCAnxYITCYe0lEVISvfFkLVeVaKoBwbCArul4PlCLOJsh3i7SATdKW2kBc4FxIE+/f7oyjSE3Q1B2YhrRzanwQHabtE3DMLWk944EDQx91e0lbMorO2nHwwd1TPM5vNF7e5WD9/hPqVC4lziSTqTumKNtuzaVHJEqRAzly5cgDki5ODEAIkKdlTSEgGpSuXJmhAnJFyAFCL4ThS+q0RYGT6aD6woMPRL3BrYk2HRbHhXCBSAAuTdx6n9lzfiMyxxryzUYN7L7CAMZPQe/uqp/FLmTv1RWLxOVkLFVcacxvuf7V52HH9Too04li9xNt0ZheG94QBqUyjh84i9zaOq03CsOKQPeiHWyuiGu8L/AAvvp9F6EtKzngrYTgsM3D04t1nTYfsqHF4k1HEmYGngjeLYwudkE2u7z2H4QLBMdFyY8byMrKSRCzh5d/IRNHgnuP5VnhmIzPZejHCkRsqKfD4KLZhoXPrXUrDKrxSEcyipHOsuebKB74WkhET33UsAhCMMlTVKkJANxFAQmYeS8NFz08EzEklw+yE4px5uFZlpkOru1OzPewU1Jch9lrxvjP6KmYh1R9h1Hj6T9SvN8ZjH1XZ6ji4+O3gEzEVnPcXOJc46k6qNabsaVHJEqQ+/sgBFyVcUDEXJUiACuG4TvHgbC5U/E6Ia7KNh90LhcSWGQpq3NfXqp0+V+B3qiAMTXMU1Oi4kBoJJMAASSfBH0sFTb/rOMxJDSDA00AJJ+g8Vvt0hUUxakhX/ABRuFcWOwxLZbz03WIcN2zqCLqsqUwsqXgb0wNcnuCJ4ZgDVeGgGBdxjQewm5JK2C2W/Z3A5Wl51dp4D+VqKbco8SoaGEiDsEJxDGxJXh5JvLJ15OuKVURcVr2N1k3B0lEYjHZzGyeKK9LBj+lGmSyTUmbvg/DBJcRygWvBnw8LKXjPEg1jhaXy1ojXYn0RWLqNZTDRYQS6NQLzbxJMeSosO7O/vXaaMB+W6g28s6XQq4qiP9GQOp+bXbzmSen0RVDDaX8fNNdTfmzMf/wCLhLT/AJHopqWMBflcO7ediZDrXLCNdvG2i9CMFjIv1Fg1kBCYiqRouqYotsQQSJ+v5UVM5jKtaa0YarsSjTJMlF5oU7WABBvfLiOiKAmFdR4p9ilfShBVqLnb2Q2AuFCKdG6SjDG3QVTHB1QNHmstqK2Mh4/xDuWS2M5sP3WJqVC4kkkk3J8VZcfxmeq7o3lH2k++iq1GHv7mxpXJVyqAgSJYXe/whCEXQuXIA5Po0pKY28AESfeytqHDXgcrHmbzlIFteYiEmwIDhg4gaDRWrOHZy2lRaXuOgGw3JMwFY4Hs8yAarw+0inRMumdHPjlAPRajhWK7im5rKAaIE3yjWOckZ3+ZIF1OUHV/sahFt09GcxvZ5+BwtSvUA71x7tkHM1pdv4nWSqjszh6NYVRXqVM0hwY2BnAi5MS6D8ugstnxpj8WwU6jiKduQDK0TpEkC2tpVZhOzeGa1oaCXNcZcwuNQzIguYQAPCUowySg6uL9/JaSjFryjPcZcxzi4l3eiG3dPKLXAENMKjqGTAuegkn6BehN4VhxAbQpZjsW94+dyQLX8SFG5sWbDbEkNAB3PwMswwNSTtZVx4XHt2Slt2YSlwuq7Sm+CfiLXBo8yRYLb8D4M1jAGQ4mCXTM+M7eSGxNbMPiMADdz4nzOVp+uhQFbir6TwaZcZOUwSQ4CbTMGPAWKnnxOURx0XHGse2m0tZc7+frssTjOIOeYm3vorirVzgm5nqqNtHng9Vz/h8ajt9jkx+HoXVgGKWnhhlSwVRz5E6NHxSvnIpk3Jl8An0IGw8eihptNoEAWA/z5+Kk4dh4zPc277yRt+8j7IstWfw+GlY5vwRsfGqGxVYPaWkAg9U/EMsq2q4hdb5Pog5UHYBxaCHTUpkgwP8AUZG7ZnN06nxVzTY0AFpDgfmGk9D0NtFmqVdyPwldwcXDU2NpDh0cN/ypcZQ3D7FVOM9S+4XjMTAQdDHNGsfVdi6ReJpzIkmnN/Np+YeGqs8BwwYegarQ11YEAkmQ0kEwBtcEWm8TOiws/J0u/Y39J38ArnV3AFlB5GxPLPo6Cq3GcQrNkdxUkeBi8aEAg6rVfr30qtOlioDapADoAjPHduIbIcyTB0I67JvECGmIeXAGGlvMSLuZNwRGiJ5MkXtaKxwwfk8+xmIxLvip1QP9j/vbwScFoPDnuLXiG7tcJv5L0BnEBTpglxc1zSaZAdLhsAANRIHTy0VriGEE6tIIZfrAPygkjnAnTVEnN64h9KPueLDDPOjHm50aTfe4CX9DU/8Arqdfgd+y9QPDCJyQ0F7zrNy9wteLlpIsUFxKi6m1xc67QSbbCSYv56dLbJ85JWoiWNe5583hdY6Uqp/8Hf5CNodlsQ7/AKeW/wAxAP8A6iT9lsGDI1pa9rnkDNzNc0amIF3GRF408gihVqGPjiD8MNtzTZpsIH58VSDk/wDLQcEZNvYh4HPUa239pj6vLbeiJHYukPirVDIHwtmdJIIaR943laMUcpmKgj/a13zam35+VC4g6l5dpAjumuE3FzfQD7rbpdi4/BVUezeHvlp1XR/c+06j4Z2toNSrHD8Fps+ChTEbmm55mTbMQRvMnopBigQ3/UOTfv2tJBtBOc25SNrHxTagJk9zSk3Ie979gCYa2BET4E+KOUUPiw3udNBcavpsbJAizXMIaL9d1J+mbaXUwYElvO7Uicwa42mDzbygC6oBGegwcrQW06gkCRaA0iA4THrKbXY4tl9enNzlNNrnTEgzUdMEknpOqayJg4stH1GAu5gXgXEtOugLn1coFxbfolquLyQcpAkfEbFoI0blaQZgEBVDSTc16jicpOVvzXyxlqb2mPSFLUosMZq1WXMEjmBzASZzPgm826hDypCUQ0MgtIyNJGUywTa1zVcTvqAo3MzES/X+45g3LF9Wi8ToQkpcJa5xc1r5JA1a2SeUWGaRt9E8cIDAS7lDer22kGdGExZDzRStj4MZVotMudVDrkFpu0Aggcpyt/OyFxD6LSM7wC0AASCLXByskGx/tTcbwyoXtZTLCTHKQ9wA1HzQR4AIbFYltJ/dUqlCm+4e7KXvBES0MYC4RGhPrMgZjn5uoIJQ49keO47QZ8DH1HSYhpgTpdwiB/tWfxuIfUeKj7AXDSZi3kBP0hG1cXUYBVqNqVcO4mmS9rWT405dnkG8kRbxVZiMRI9/SyU5TvjL9ibrwMw1e5nf8p7WiZQTXKek+6xKJmy8w45VA/ECTcfUfuhKuMLRCD/UO8PfqpY8XbZpyN9PoOg0HkNgpAmP858UrSupdEmxlVqAq00e+s3NlkZomN4UXdoTMNWDU6CLZThObTTnNst9hVFVjcSWcw28AfMQVe8OJqCtTGsE5dy6SQ4EOkks2sJNohZjiz7FXfZfHDu6T4JImk/mNwLNA6GC3/3XFmguSkdWCXaIqtd1d9MPeSAGNEyMtNhmTECAAYkT+VpK2MbVqZ7gNfmIPjqJGoiTf01VTi2MFRxpjldDv+7mix2Ov08lIx8suADUfExo0S2BN9zYbwuKeeTvZ1qKLgcQYyiGscC4OfBc1oyBziQG+AJzX/uVdgOI1clUGoS4VGkuALcwe2kRDGbSwgDw3Vbgq76rS5ozTBIzH4xmZUHgOXyht0fw/FS6rkME90NL8he06HWHtHr6KjyZJN3pVWjNJdA/BcY7umZg4OzVQ6QZgVH2du0iYiNUbhWF9QcuYRLvhMsaAXSDIMtaRBmSVXcPq8oJGpc6YN873E23PMLHpeEfw3F5Kj+WXFkNcbAZXAOEkGCCWk7R6rr5rjvowkwziXZwtGag95YRIbOYx/2nmDhaYBuqiniKToHetzG5nu4kelyCdhuiezfFTTrOwzpvNSlJJBEAPptB2BkgbBx6KfjvA2Pf+potbm1fTcAWVZaY1+GrazouYkGZR9eMQ4tgdbEgcvKSRu0N6ARlAmzidfTdBOLReWgmbBxAk3mQ86GD/JEy1eAUC9ry19MFreWSAXkcxytdbUA5SBYqKrQZnLQ02gNIO5MkRFnTlbN9tLlKeX02wjHdHYesyfiB8y50mbb/ANrtYv8Aggvpgzl1iJ7u4HQuYcxLv2VV/wDGtpVHVXVnVKLwXECWOa8WFNwuAYnfQWOi02BwBgP7tjO7mXuMBotNzedDe/kozlO9PRWKQGcA4MDjThpEDlpCZGoaWhwADp00ITMQ5wYCHmYIIY15IHWGBrdjMnponv4nSlkOdUL3HmZZgDPicXOuWDreTuqh/aLMGv7trQc1SHnvCaLP+peIc50Mb62XOnK+2/1r+TbUUWTMNTd8WfNe7nNYCQbH4y4xdGsaxoeGU6YJABPM4gCTYuaYtF5Cy1XHVsj3Oe5uRjGOLQGtDqnM50M1FNjg0RqTKfVGeo6kLl3d1KcuOWrTYASzOZhzhBNjI+iVOO/9/wAeGLki64r2lE/1K0lroGRjS8Ew4NBJd0tb/KGwnHHVYdSpVapuCXENdqQYHNJkHZsXvshK2ApYZgfiXlhz99TptA/UZnfE1wOZrmwYzGLDyVLxbtS+qO7oNGHpD5KdnuO7nlsF3Toqxcs3+H36X8v7k3JQ7LvjXG6rRkpPZTuWvyuDnmbEd5ls6xHLMSVXdgeLfp6lU5zTqPaA2YEiSXc7vGLbwqnCcRbRFqTHP/ufz8uXodOtj4ITEY91SM8OyyRI3Ma9RbQ28F0rFLh9O3+fknLJG+Rp+0nF6eJc4vqd68CGwMwaf9+noD6LMV3JpxJURdK3ixcFVt/mQnLm7J2aKTDHmuoA9Op1LqrRglxoukCY90lPhZ6VCZ6FiacCQ2oQLOOScrulr+umihDh5dOu22qc3tAxlN4DyTlLcj+9JNyDzBkA2+oVcMc2xsCGglzCA4gWmN9jE9SofWlHsvPHG9FJjccWYo1I0vcEcsAC8aRJVrwvjPeGC2wgEg6EzbztorvB4Sg9zXFtN5Y7MNA6f7Tmu+4ESTcHS4UfE+GFznOhsEjkDRSgXk5ojMAZBJEwLaLSlyVxJ0lpkzWKLFWCnwzHkaQd2uc0HW0OnK4aXUeIpE2F3RMDX3t6K8ciMODMjxmoheA8W7mpBP8ATqcr/AXh292z9JU3GaD7EiA4kAyIMRJ6hviRCpXWPvadihpSVMcLielU2Gpmlo5IIzOcASZJGYNibyf+2D5EYGmXPHIRlDsgs5pcOtQWDGzmJJ2WT7K4+tUcyiC4hvMCBzQIht7EEuGuxI3V9xfi7KQNLPlZpWeA7nc2CaLCAbCPWN158sPq9S+3k7oytENd9PL+mpVWhmZxNTMA6q83MA3DAdG7xPWKrh2MP6phfDWSacRla1rhl0aJ1g6ElOxeGmo0UppupUe+dBDv6nIXn0YdB0smcYdTa81KbxkLszCc0kTIvEkxG/WbrXlfJq1sum8UpZi2kWPPN8DX5WwCfic1oBytMCSbm2oV/RogUc8AnD03VABoXtJJBudQS3f4l5thOKPZULZyhzy82GuVzTrM2I++srW8M42HMio6AJFQgEg5tLXhpyukeW1k8tp76JxafQNxzCNeGP71zXcxotaIgjL3b3WLpfFmwLEdb2WExDqdJpqGHODS8WEuFy2RbKHOOnl8sqLDYgND61RuTOO8aZL3ND41EcocRJA0BaJAgLM8T486q7KJLQYIA6bWidBpGinFSdRj48/3+2UVL1MK4px8lxDSCT82w8gBt1/KrRjzWljmcsTeHkwWgDMLtOaBA0kqOng6dWHlxykc4FspttrYgyB4FPo0GtgtewsMA5TANwbSLToQbg3iFeMYJfJJzbfwWtDiYpEZzMCX62BInPe3xCGt0sREQj+NVn1A6qaj6oFJzQycxBc4AkgWMskB0bbKqxAbVDmUwCTAkte107Fz4M7/AG6Kw/Tvpuc7vaeU3ByubEwCHNccuWALN6Suac1e9fBVaIsbTcHV2h0BuHawMYQ6q0ZgXu7uQbyf/ZQ0qgfldTpirRdTbRc9jf61EgD4mAmLjNERNwUXgq1MubXAl7eQFriSNoBByvF4AO0DwTeI43F/9Ck1k3cRkzX3kw2dQTBg7lYSk3xiv1br/fz/AOCl7smq4VtEipiazWuHLmbf9RTAA56RuXbSOkyqfE9scjDSwjO5ZOslzoOsDSn5CfRRUuymJqOD6vzXcXO5jH1P28Fc8K7LNpObLpN4cIPpeBb/ACrx/DRW5+p+3j+/n+hGWX21/wBmJq1DLpmSZM3M31JEonBYGrVkU2OIBuYMA+J6/ey1+O4XgqZmuQ1xi4c45t5yjfz6eSqqvaprGBmGpBoboXaeeU3+vj1XYpWtIgyp4nwgUWtLqjS53ytBkRM5sxEXEaKsUuKxLqji95lzrk29gKMBbin5EJC5StYmEJiElNlOSFMAvCMlHd5HVDYI2UbqlzdRa5MTN3Uw7TtBmbe/RV1fg15aY36iZvI6EbdZIVlmUgcn9NNj5UZpzXNPOLyZIuZERINnD99RqD8LxOoBy1H5YFg8O2MQHj4YIgHWCJBsrZ9EFA1uDtkkWF9BcZrOjw+YDqpywy8FI5E+x9TjpbPeMa4TcwWOBNvlkaFTUuPUKhPO4WsKjQ4j/a4Tcf5QzsDyvm+RlxrmbIgT4ZyPJo6KixGCg22MaQTG/nqPp1Uk31I1JVtGqdiqBeS51Elw+fODYyPiBnb6WQOLw+HF6dOjVqvcTlD7yLzJFxvB1ndZuvSNwYgyYMesfVC1nEQ1wactm7a6wfe6rCPyY5+5peHVsTnIDWYeSZdlfMEGTJBLjuD7BWL4AwgBtQmG3bmLmvIIMuaW2Mmeiy+E7Q16QAZUcI2LswtFspPvZWeF7Yvmajc1o5Tljx01RKEjSn4HYzB4kVzVYW03mQcrssB0NcCZIE3HpdV7eytSblove8m5F+WbSTqRodFrcJx6hVAPeAOaByvF5G0giTZFmrQynNXYRaf6r/MGBofVJScVSB7PO8TT7t5YCXwN2xYRtqAn4XHPpkmJBbzNJPMCYAIPnN9vVbHGcewsGXGpIIsJ2F7jqD9ShDx7B5i4UngmLhrdiTMG0ySdN/Ba52qasXXkpzxSrVu2nUMBsBr3uA6AWJFhoTt9a044tJaGgQTaSSJOhO9ytae2NGLUX9RcCNND8umyDxHaeg8y/DSfEt8D0vtqlFJf8RuV+Sio8WeLACCMxFr2nMC4GCQNrWTKuMqVDYQCbQ0k6E63On1lW/8A8zhSBOFuLAlzQQJJ1A8VKztfTp/6eHANr5hsI6dLdLJ3vUDN/JVDgmIaZbIJJaYcZ9QNvrEFGYLsniKhPetcGj+50yRcRe4MEW6qZ3byqI7tjGx1v+AJVfie1eJef9Qt1swBq0ub8f39wtGrb2XbSY91WowZxJGYtECSBFpjS50hV/FuM4VjXCm51UkEBo+ESZu7ceF5WPqVS74iXeZJ/KaiOPdsObL6h2uqUwWsAcLZS4AFukghvxDeD4IXFdp8RU1qFo6N5Rfx1+6q1xW+EfYw2KXSZJkzqbpWuTVy0IcGqZrFC02SmogCVzlC8ymlyQlMaHAJiVIEDJ2VYCZ3nimykQKj0dwTmp2RODVsmSMUrWptNqmAstIyB4sCDtIj39As5xLHQ2pcTOcA/wBxGV0fT8LQcQNisRxd/OUp401YKbuiwdXb8EiwJkdZFtb/ALhNxFKJt18v+b/ZULKpGhj3P5RtHibgInQ/W4I9QQuR4vYvfuLUoDebdLWPhEBD9yRcR7i/lF7I1+JYQCLWE9Db39AmOa2NbfL9i4GfI/RaTa7F+QGXFvUH0+x23/hWFPj1QANcGVBO4df1FjHlaFB0ExO20+vp9UgptMA2Jj1n/P5TajLtDTa6OrYtrjOVwJ10N7WEeB6KF9boPzrup/00HbcaggjeCdrmyQYaBN/zfbx0KFSBtgrnE6n/AI9+7psFEuogHcb9dz9QPso8g96E+9PGFuxEIHvVcWkaz+PypT06aj9if2TSzXW3hEabfb6XTQhgbt7+6eaB6H6QnCpaw9Omuh/x9t1znE7fiPflCBkJCQp7mwmQgDguJSkJECEC5OyrigDgm+/wnM1XOF0DGwuhKAuhMLEKRKVzWoA4BKR7siqeHsmml7umKz0ZqeAm01MAtExGhPLrJrlDVqLaRlguOfYrG8VZzFavFPWd4jRmVWUfSTUvUUi4FK9qauNnWLKeapKilKgB0+/fguJJEeykCkptTSFdCNrETfU79bX87Lu/tGw/Hn5H7BEsan90Oi1wM8iD9aYIME2g2OkeB8P4XNqz0FvT77J76aiK19MORJ3gIgDyGwtcR6z9VC6pN97f4/ZJCYUNJAmySm9Pq1xsh5SSpvZocEoHiPrb3dT8OxxpOmJBiRabGZE2keNvytvhqLarM9G5I2Bd05r3HNYtuBHqpylxfQ6MGaJtEGRYAgk+QmSjG8ErauY5oiZI+gg+J+kq8w+Br0wT3xiTOdhLZNoIIIvERbUaEItuKDnEEXIgE2MtNzDSSBaL66yFKWR3SHSox76JnQjpII/Pn91G7QLcNwozEfKRnBdEnN8t5kiT6QVXdo+HBrBlgEusxokOsJnKDEdFpZN00JKzKqWsND1/hRhTAy0jpdWEQgrkgK5MKFKmw1IlMZTlW+AwmixOXFWA/wDTcvogDT8ldYl0NVQanu37KUJuQUbSniUZTes1Rx11dYerIVlO2ZoNcgcQ5GjRDVqcq+Nk5FY4yUJjaFla/plBjKdirzloio1sxmKZBQ6O4kLoFcR2R2jkoKQJwCY2KFNTUTQpmLcUYYQ0J4CjYVKFRE2RVAhnvClxFVDLMm2bihC5IQlSxCzQxrk1OcU0arLNIWFpexmLyl4d8LXMdrAE5mnyvlPoFnCFacNaBh6zv/1otPiP6hInabKc1cRovqDjUrEOzZXQ5omJJJGaJ0hvnHRQVa76T+URmbJBmA4GAQ0OAAO5E3OyLbUyv0jIJsSd4tOmseQHSFFxh7mufU2aAdZMOIDhpuuddaMhjaoe3MDe0iQHNOwg6Gxg3m/iEFj6jnUngEk5ho8UxEGDM6T9frDKVTK5rh10NgRuDHUT5KbidVraTnwS1rmiIA1zXi40O0edlJTuvzKJbMcxpc4CZJ3kO+4N1JREPHQnL9bKJjoM76q67O12tcZbmM28IXbJ1swyux/C3UnlrvTxChpYeVtO1WGz06NYwCbGP5HgqKnQGyn9QbG4LCQrJrA1JTaoMZXgR72/dSbcnsyA8RxSqTUKkxNWUMai6oxpGk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v-SE">
              <a:latin typeface="Arial" pitchFamily="34" charset="0"/>
              <a:cs typeface="Arial" pitchFamily="34" charset="0"/>
            </a:endParaRPr>
          </a:p>
        </p:txBody>
      </p:sp>
      <p:sp>
        <p:nvSpPr>
          <p:cNvPr id="1028" name="AutoShape 4" descr="data:image/jpeg;base64,/9j/4AAQSkZJRgABAQAAAQABAAD/2wCEAAkGBhQSERQUEhQUFRUVFxoXFxgYFxcXGBcYFx8YHBgXHBcXHSYfGBkjGhUcHy8gIycpLCwtGB4xNTAqNSYsLCkBCQoKDgwOGg8PGikkHSQsLCwsLCwsLCwsLCwsLCwsLCwsLCwsLCwsLCwsLCwsLCwsLCwsLCwsLCwsLCwsLCwsLP/AABEIAL4BCgMBIgACEQEDEQH/xAAbAAABBQEBAAAAAAAAAAAAAAAEAQIDBQYAB//EADsQAAEDAgQDBgUDAwMEAwAAAAEAAhEDIQQSMUEFIlEGE2FxgfAyQpGhsRTR4SNSwTNy8UNigpIVU2P/xAAZAQADAQEBAAAAAAAAAAAAAAAAAQMCBAX/xAAsEQACAgICAQMCBgIDAAAAAAAAAQIRAyESMUEiUWETkQRxgaHR8DLhQrHB/9oADAMBAAIRAxEAPwDzfD4gsKgxVYudJUTnSiMPSzLkqtkBuHpSrTB1IEeCho0AF1KpzQsSdiB67+clPq1AQpca0BVrqqcVYxHVFrexfAq9XQCnTknOWgl02i+37rux/Yo13CpXEUhoCYLitbxnjgw4NKgAYEAWIHiSd94PVTyzjW+isbXRVcYweHwdKqWONWtUGrgCdIlrWgADxWL4awzzOLG77SrPiFabvMvN58/f2QdKlmU4vknqgbphtPFMEhsu8f5UbsS+LkQmMw2RMr4lCxxRlzbI6uLqaA28lY8JpVH3cT9ALJvDMFnuVpKdNrGWWljU9JApMzfaqtka1jdXfF5BUNPAVXizXQOq0+D4K6vWdWfBaDDR4Cf8qzrYa5yiLLpxwSWjDk7MPw7hD6r8mhib/wAo9/ZNzfjdA9PfsK/fQOHyv+ZxAPQAojieAL9XwOke+i1ToVmSr8DgWmfT9lDxXAtpQJvHh/gdPwtJj2NotDnuPhvp71WQx+KNR5J8h5BYXK6Y1sGSpEq2aEXFL7/CSECOSwkSFAxZTm1SEwLigaHmseqbKalSoKHZkgcuSJhRM3GvA+IpO8qHZ31CfgMKalQNA8T5Lbt4II0H3XNnzRxOqKRhZiadOURREFJhgp6wVZPwQJpUTDBv71UtGpa6DxL7qaQEvEK4Oivux/ZDvCK1YQ1pkNI18fupOyHZg1HCrUkNFxbX+VoeM8XDR3TCM0R/tH7qM8tKl0VjGux/HO0Hd/0qQykWtYN+m/4WPrYkiZJLjvP38VFjcUQSAQepn6+t1DR5lmMOXqkKUqGETfVdRqEFTvtZLRoSVcmJWqE7rqGCzlGfoM3/AArfA4DIEJOWgoZhMNkCWtVJCKc5DYl4aRurNcVodhHDXycrbACT6q1NEawq5uBmH6Hp/KJqYpzW2H/K6IKlsmUnaFwytOt9PHUfcKzx1QNptdFyB6e/eqhw3CHGalUw0HNHiPE7BZrtT2j72GMi3xEGfTzWHath8FdxvineHKLhs7zrsqmEqRYRTo5cFy5MZy5cuCBCEJEspCgYi5KUiDQsLki5ADki5ISgRpeyGGuXRvA9NfutwHDp9lR9msDkY0dBe2+p/KvYHh9V4maXObZZOkebUGSUW9icyhlUWIcvTbtnKDOqRor3sx2cdUe177NF9tL3KD4FwU13zYtabi9/stxiMQ3D0g0a6CP52XPmy16V+paEfLG8V4iKLe7paxYjbxKxuKxW2pOpRWMxWtzmN1XMprGKF+qQSdEIpyVbYPCgCSoqGEujm0CV2JWSBqlEEqbD0NgFPT4eZVnhcCAnxYITCYe0lEVISvfFkLVeVaKoBwbCArul4PlCLOJsh3i7SATdKW2kBc4FxIE+/f7oyjSE3Q1B2YhrRzanwQHabtE3DMLWk944EDQx91e0lbMorO2nHwwd1TPM5vNF7e5WD9/hPqVC4lziSTqTumKNtuzaVHJEqRAzly5cgDki5ODEAIkKdlTSEgGpSuXJmhAnJFyAFCL4ThS+q0RYGT6aD6woMPRL3BrYk2HRbHhXCBSAAuTdx6n9lzfiMyxxryzUYN7L7CAMZPQe/uqp/FLmTv1RWLxOVkLFVcacxvuf7V52HH9Too04li9xNt0ZheG94QBqUyjh84i9zaOq03CsOKQPeiHWyuiGu8L/AAvvp9F6EtKzngrYTgsM3D04t1nTYfsqHF4k1HEmYGngjeLYwudkE2u7z2H4QLBMdFyY8byMrKSRCzh5d/IRNHgnuP5VnhmIzPZejHCkRsqKfD4KLZhoXPrXUrDKrxSEcyipHOsuebKB74WkhET33UsAhCMMlTVKkJANxFAQmYeS8NFz08EzEklw+yE4px5uFZlpkOru1OzPewU1Jch9lrxvjP6KmYh1R9h1Hj6T9SvN8ZjH1XZ6ji4+O3gEzEVnPcXOJc46k6qNabsaVHJEqQ+/sgBFyVcUDEXJUiACuG4TvHgbC5U/E6Ia7KNh90LhcSWGQpq3NfXqp0+V+B3qiAMTXMU1Oi4kBoJJMAASSfBH0sFTb/rOMxJDSDA00AJJ+g8Vvt0hUUxakhX/ABRuFcWOwxLZbz03WIcN2zqCLqsqUwsqXgb0wNcnuCJ4ZgDVeGgGBdxjQewm5JK2C2W/Z3A5Wl51dp4D+VqKbco8SoaGEiDsEJxDGxJXh5JvLJ15OuKVURcVr2N1k3B0lEYjHZzGyeKK9LBj+lGmSyTUmbvg/DBJcRygWvBnw8LKXjPEg1jhaXy1ojXYn0RWLqNZTDRYQS6NQLzbxJMeSosO7O/vXaaMB+W6g28s6XQq4qiP9GQOp+bXbzmSen0RVDDaX8fNNdTfmzMf/wCLhLT/AJHopqWMBflcO7ediZDrXLCNdvG2i9CMFjIv1Fg1kBCYiqRouqYotsQQSJ+v5UVM5jKtaa0YarsSjTJMlF5oU7WABBvfLiOiKAmFdR4p9ilfShBVqLnb2Q2AuFCKdG6SjDG3QVTHB1QNHmstqK2Mh4/xDuWS2M5sP3WJqVC4kkkk3J8VZcfxmeq7o3lH2k++iq1GHv7mxpXJVyqAgSJYXe/whCEXQuXIA5Po0pKY28AESfeytqHDXgcrHmbzlIFteYiEmwIDhg4gaDRWrOHZy2lRaXuOgGw3JMwFY4Hs8yAarw+0inRMumdHPjlAPRajhWK7im5rKAaIE3yjWOckZ3+ZIF1OUHV/sahFt09GcxvZ5+BwtSvUA71x7tkHM1pdv4nWSqjszh6NYVRXqVM0hwY2BnAi5MS6D8ugstnxpj8WwU6jiKduQDK0TpEkC2tpVZhOzeGa1oaCXNcZcwuNQzIguYQAPCUowySg6uL9/JaSjFryjPcZcxzi4l3eiG3dPKLXAENMKjqGTAuegkn6BehN4VhxAbQpZjsW94+dyQLX8SFG5sWbDbEkNAB3PwMswwNSTtZVx4XHt2Slt2YSlwuq7Sm+CfiLXBo8yRYLb8D4M1jAGQ4mCXTM+M7eSGxNbMPiMADdz4nzOVp+uhQFbir6TwaZcZOUwSQ4CbTMGPAWKnnxOURx0XHGse2m0tZc7+frssTjOIOeYm3vorirVzgm5nqqNtHng9Vz/h8ajt9jkx+HoXVgGKWnhhlSwVRz5E6NHxSvnIpk3Jl8An0IGw8eihptNoEAWA/z5+Kk4dh4zPc277yRt+8j7IstWfw+GlY5vwRsfGqGxVYPaWkAg9U/EMsq2q4hdb5Pog5UHYBxaCHTUpkgwP8AUZG7ZnN06nxVzTY0AFpDgfmGk9D0NtFmqVdyPwldwcXDU2NpDh0cN/ypcZQ3D7FVOM9S+4XjMTAQdDHNGsfVdi6ReJpzIkmnN/Np+YeGqs8BwwYegarQ11YEAkmQ0kEwBtcEWm8TOiws/J0u/Y39J38ArnV3AFlB5GxPLPo6Cq3GcQrNkdxUkeBi8aEAg6rVfr30qtOlioDapADoAjPHduIbIcyTB0I67JvECGmIeXAGGlvMSLuZNwRGiJ5MkXtaKxwwfk8+xmIxLvip1QP9j/vbwScFoPDnuLXiG7tcJv5L0BnEBTpglxc1zSaZAdLhsAANRIHTy0VriGEE6tIIZfrAPygkjnAnTVEnN64h9KPueLDDPOjHm50aTfe4CX9DU/8Arqdfgd+y9QPDCJyQ0F7zrNy9wteLlpIsUFxKi6m1xc67QSbbCSYv56dLbJ85JWoiWNe5583hdY6Uqp/8Hf5CNodlsQ7/AKeW/wAxAP8A6iT9lsGDI1pa9rnkDNzNc0amIF3GRF408gihVqGPjiD8MNtzTZpsIH58VSDk/wDLQcEZNvYh4HPUa239pj6vLbeiJHYukPirVDIHwtmdJIIaR943laMUcpmKgj/a13zam35+VC4g6l5dpAjumuE3FzfQD7rbpdi4/BVUezeHvlp1XR/c+06j4Z2toNSrHD8Fps+ChTEbmm55mTbMQRvMnopBigQ3/UOTfv2tJBtBOc25SNrHxTagJk9zSk3Ie979gCYa2BET4E+KOUUPiw3udNBcavpsbJAizXMIaL9d1J+mbaXUwYElvO7Uicwa42mDzbygC6oBGegwcrQW06gkCRaA0iA4THrKbXY4tl9enNzlNNrnTEgzUdMEknpOqayJg4stH1GAu5gXgXEtOugLn1coFxbfolquLyQcpAkfEbFoI0blaQZgEBVDSTc16jicpOVvzXyxlqb2mPSFLUosMZq1WXMEjmBzASZzPgm826hDypCUQ0MgtIyNJGUywTa1zVcTvqAo3MzES/X+45g3LF9Wi8ToQkpcJa5xc1r5JA1a2SeUWGaRt9E8cIDAS7lDer22kGdGExZDzRStj4MZVotMudVDrkFpu0Aggcpyt/OyFxD6LSM7wC0AASCLXByskGx/tTcbwyoXtZTLCTHKQ9wA1HzQR4AIbFYltJ/dUqlCm+4e7KXvBES0MYC4RGhPrMgZjn5uoIJQ49keO47QZ8DH1HSYhpgTpdwiB/tWfxuIfUeKj7AXDSZi3kBP0hG1cXUYBVqNqVcO4mmS9rWT405dnkG8kRbxVZiMRI9/SyU5TvjL9ibrwMw1e5nf8p7WiZQTXKek+6xKJmy8w45VA/ECTcfUfuhKuMLRCD/UO8PfqpY8XbZpyN9PoOg0HkNgpAmP858UrSupdEmxlVqAq00e+s3NlkZomN4UXdoTMNWDU6CLZThObTTnNst9hVFVjcSWcw28AfMQVe8OJqCtTGsE5dy6SQ4EOkks2sJNohZjiz7FXfZfHDu6T4JImk/mNwLNA6GC3/3XFmguSkdWCXaIqtd1d9MPeSAGNEyMtNhmTECAAYkT+VpK2MbVqZ7gNfmIPjqJGoiTf01VTi2MFRxpjldDv+7mix2Ov08lIx8suADUfExo0S2BN9zYbwuKeeTvZ1qKLgcQYyiGscC4OfBc1oyBziQG+AJzX/uVdgOI1clUGoS4VGkuALcwe2kRDGbSwgDw3Vbgq76rS5ozTBIzH4xmZUHgOXyht0fw/FS6rkME90NL8he06HWHtHr6KjyZJN3pVWjNJdA/BcY7umZg4OzVQ6QZgVH2du0iYiNUbhWF9QcuYRLvhMsaAXSDIMtaRBmSVXcPq8oJGpc6YN873E23PMLHpeEfw3F5Kj+WXFkNcbAZXAOEkGCCWk7R6rr5rjvowkwziXZwtGag95YRIbOYx/2nmDhaYBuqiniKToHetzG5nu4kelyCdhuiezfFTTrOwzpvNSlJJBEAPptB2BkgbBx6KfjvA2Pf+potbm1fTcAWVZaY1+GrazouYkGZR9eMQ4tgdbEgcvKSRu0N6ARlAmzidfTdBOLReWgmbBxAk3mQ86GD/JEy1eAUC9ry19MFreWSAXkcxytdbUA5SBYqKrQZnLQ02gNIO5MkRFnTlbN9tLlKeX02wjHdHYesyfiB8y50mbb/ANrtYv8Aggvpgzl1iJ7u4HQuYcxLv2VV/wDGtpVHVXVnVKLwXECWOa8WFNwuAYnfQWOi02BwBgP7tjO7mXuMBotNzedDe/kozlO9PRWKQGcA4MDjThpEDlpCZGoaWhwADp00ITMQ5wYCHmYIIY15IHWGBrdjMnponv4nSlkOdUL3HmZZgDPicXOuWDreTuqh/aLMGv7trQc1SHnvCaLP+peIc50Mb62XOnK+2/1r+TbUUWTMNTd8WfNe7nNYCQbH4y4xdGsaxoeGU6YJABPM4gCTYuaYtF5Cy1XHVsj3Oe5uRjGOLQGtDqnM50M1FNjg0RqTKfVGeo6kLl3d1KcuOWrTYASzOZhzhBNjI+iVOO/9/wAeGLki64r2lE/1K0lroGRjS8Ew4NBJd0tb/KGwnHHVYdSpVapuCXENdqQYHNJkHZsXvshK2ApYZgfiXlhz99TptA/UZnfE1wOZrmwYzGLDyVLxbtS+qO7oNGHpD5KdnuO7nlsF3Toqxcs3+H36X8v7k3JQ7LvjXG6rRkpPZTuWvyuDnmbEd5ls6xHLMSVXdgeLfp6lU5zTqPaA2YEiSXc7vGLbwqnCcRbRFqTHP/ufz8uXodOtj4ITEY91SM8OyyRI3Ma9RbQ28F0rFLh9O3+fknLJG+Rp+0nF6eJc4vqd68CGwMwaf9+noD6LMV3JpxJURdK3ixcFVt/mQnLm7J2aKTDHmuoA9Op1LqrRglxoukCY90lPhZ6VCZ6FiacCQ2oQLOOScrulr+umihDh5dOu22qc3tAxlN4DyTlLcj+9JNyDzBkA2+oVcMc2xsCGglzCA4gWmN9jE9SofWlHsvPHG9FJjccWYo1I0vcEcsAC8aRJVrwvjPeGC2wgEg6EzbztorvB4Sg9zXFtN5Y7MNA6f7Tmu+4ESTcHS4UfE+GFznOhsEjkDRSgXk5ojMAZBJEwLaLSlyVxJ0lpkzWKLFWCnwzHkaQd2uc0HW0OnK4aXUeIpE2F3RMDX3t6K8ciMODMjxmoheA8W7mpBP8ATqcr/AXh292z9JU3GaD7EiA4kAyIMRJ6hviRCpXWPvadihpSVMcLielU2Gpmlo5IIzOcASZJGYNibyf+2D5EYGmXPHIRlDsgs5pcOtQWDGzmJJ2WT7K4+tUcyiC4hvMCBzQIht7EEuGuxI3V9xfi7KQNLPlZpWeA7nc2CaLCAbCPWN158sPq9S+3k7oytENd9PL+mpVWhmZxNTMA6q83MA3DAdG7xPWKrh2MP6phfDWSacRla1rhl0aJ1g6ElOxeGmo0UppupUe+dBDv6nIXn0YdB0smcYdTa81KbxkLszCc0kTIvEkxG/WbrXlfJq1sum8UpZi2kWPPN8DX5WwCfic1oBytMCSbm2oV/RogUc8AnD03VABoXtJJBudQS3f4l5thOKPZULZyhzy82GuVzTrM2I++srW8M42HMio6AJFQgEg5tLXhpyukeW1k8tp76JxafQNxzCNeGP71zXcxotaIgjL3b3WLpfFmwLEdb2WExDqdJpqGHODS8WEuFy2RbKHOOnl8sqLDYgND61RuTOO8aZL3ND41EcocRJA0BaJAgLM8T486q7KJLQYIA6bWidBpGinFSdRj48/3+2UVL1MK4px8lxDSCT82w8gBt1/KrRjzWljmcsTeHkwWgDMLtOaBA0kqOng6dWHlxykc4FspttrYgyB4FPo0GtgtewsMA5TANwbSLToQbg3iFeMYJfJJzbfwWtDiYpEZzMCX62BInPe3xCGt0sREQj+NVn1A6qaj6oFJzQycxBc4AkgWMskB0bbKqxAbVDmUwCTAkte107Fz4M7/AG6Kw/Tvpuc7vaeU3ByubEwCHNccuWALN6Suac1e9fBVaIsbTcHV2h0BuHawMYQ6q0ZgXu7uQbyf/ZQ0qgfldTpirRdTbRc9jf61EgD4mAmLjNERNwUXgq1MubXAl7eQFriSNoBByvF4AO0DwTeI43F/9Ck1k3cRkzX3kw2dQTBg7lYSk3xiv1br/fz/AOCl7smq4VtEipiazWuHLmbf9RTAA56RuXbSOkyqfE9scjDSwjO5ZOslzoOsDSn5CfRRUuymJqOD6vzXcXO5jH1P28Fc8K7LNpObLpN4cIPpeBb/ACrx/DRW5+p+3j+/n+hGWX21/wBmJq1DLpmSZM3M31JEonBYGrVkU2OIBuYMA+J6/ey1+O4XgqZmuQ1xi4c45t5yjfz6eSqqvaprGBmGpBoboXaeeU3+vj1XYpWtIgyp4nwgUWtLqjS53ytBkRM5sxEXEaKsUuKxLqji95lzrk29gKMBbin5EJC5StYmEJiElNlOSFMAvCMlHd5HVDYI2UbqlzdRa5MTN3Uw7TtBmbe/RV1fg15aY36iZvI6EbdZIVlmUgcn9NNj5UZpzXNPOLyZIuZERINnD99RqD8LxOoBy1H5YFg8O2MQHj4YIgHWCJBsrZ9EFA1uDtkkWF9BcZrOjw+YDqpywy8FI5E+x9TjpbPeMa4TcwWOBNvlkaFTUuPUKhPO4WsKjQ4j/a4Tcf5QzsDyvm+RlxrmbIgT4ZyPJo6KixGCg22MaQTG/nqPp1Uk31I1JVtGqdiqBeS51Elw+fODYyPiBnb6WQOLw+HF6dOjVqvcTlD7yLzJFxvB1ndZuvSNwYgyYMesfVC1nEQ1wactm7a6wfe6rCPyY5+5peHVsTnIDWYeSZdlfMEGTJBLjuD7BWL4AwgBtQmG3bmLmvIIMuaW2Mmeiy+E7Q16QAZUcI2LswtFspPvZWeF7Yvmajc1o5Tljx01RKEjSn4HYzB4kVzVYW03mQcrssB0NcCZIE3HpdV7eytSblove8m5F+WbSTqRodFrcJx6hVAPeAOaByvF5G0giTZFmrQynNXYRaf6r/MGBofVJScVSB7PO8TT7t5YCXwN2xYRtqAn4XHPpkmJBbzNJPMCYAIPnN9vVbHGcewsGXGpIIsJ2F7jqD9ShDx7B5i4UngmLhrdiTMG0ySdN/Ba52qasXXkpzxSrVu2nUMBsBr3uA6AWJFhoTt9a044tJaGgQTaSSJOhO9ytae2NGLUX9RcCNND8umyDxHaeg8y/DSfEt8D0vtqlFJf8RuV+Sio8WeLACCMxFr2nMC4GCQNrWTKuMqVDYQCbQ0k6E63On1lW/8A8zhSBOFuLAlzQQJJ1A8VKztfTp/6eHANr5hsI6dLdLJ3vUDN/JVDgmIaZbIJJaYcZ9QNvrEFGYLsniKhPetcGj+50yRcRe4MEW6qZ3byqI7tjGx1v+AJVfie1eJef9Qt1swBq0ub8f39wtGrb2XbSY91WowZxJGYtECSBFpjS50hV/FuM4VjXCm51UkEBo+ESZu7ceF5WPqVS74iXeZJ/KaiOPdsObL6h2uqUwWsAcLZS4AFukghvxDeD4IXFdp8RU1qFo6N5Rfx1+6q1xW+EfYw2KXSZJkzqbpWuTVy0IcGqZrFC02SmogCVzlC8ymlyQlMaHAJiVIEDJ2VYCZ3nimykQKj0dwTmp2RODVsmSMUrWptNqmAstIyB4sCDtIj39As5xLHQ2pcTOcA/wBxGV0fT8LQcQNisRxd/OUp401YKbuiwdXb8EiwJkdZFtb/ALhNxFKJt18v+b/ZULKpGhj3P5RtHibgInQ/W4I9QQuR4vYvfuLUoDebdLWPhEBD9yRcR7i/lF7I1+JYQCLWE9Db39AmOa2NbfL9i4GfI/RaTa7F+QGXFvUH0+x23/hWFPj1QANcGVBO4df1FjHlaFB0ExO20+vp9UgptMA2Jj1n/P5TajLtDTa6OrYtrjOVwJ10N7WEeB6KF9boPzrup/00HbcaggjeCdrmyQYaBN/zfbx0KFSBtgrnE6n/AI9+7psFEuogHcb9dz9QPso8g96E+9PGFuxEIHvVcWkaz+PypT06aj9if2TSzXW3hEabfb6XTQhgbt7+6eaB6H6QnCpaw9Omuh/x9t1znE7fiPflCBkJCQp7mwmQgDguJSkJECEC5OyrigDgm+/wnM1XOF0DGwuhKAuhMLEKRKVzWoA4BKR7siqeHsmml7umKz0ZqeAm01MAtExGhPLrJrlDVqLaRlguOfYrG8VZzFavFPWd4jRmVWUfSTUvUUi4FK9qauNnWLKeapKilKgB0+/fguJJEeykCkptTSFdCNrETfU79bX87Lu/tGw/Hn5H7BEsan90Oi1wM8iD9aYIME2g2OkeB8P4XNqz0FvT77J76aiK19MORJ3gIgDyGwtcR6z9VC6pN97f4/ZJCYUNJAmySm9Pq1xsh5SSpvZocEoHiPrb3dT8OxxpOmJBiRabGZE2keNvytvhqLarM9G5I2Bd05r3HNYtuBHqpylxfQ6MGaJtEGRYAgk+QmSjG8ErauY5oiZI+gg+J+kq8w+Br0wT3xiTOdhLZNoIIIvERbUaEItuKDnEEXIgE2MtNzDSSBaL66yFKWR3SHSox76JnQjpII/Pn91G7QLcNwozEfKRnBdEnN8t5kiT6QVXdo+HBrBlgEusxokOsJnKDEdFpZN00JKzKqWsND1/hRhTAy0jpdWEQgrkgK5MKFKmw1IlMZTlW+AwmixOXFWA/wDTcvogDT8ldYl0NVQanu37KUJuQUbSniUZTes1Rx11dYerIVlO2ZoNcgcQ5GjRDVqcq+Nk5FY4yUJjaFla/plBjKdirzloio1sxmKZBQ6O4kLoFcR2R2jkoKQJwCY2KFNTUTQpmLcUYYQ0J4CjYVKFRE2RVAhnvClxFVDLMm2bihC5IQlSxCzQxrk1OcU0arLNIWFpexmLyl4d8LXMdrAE5mnyvlPoFnCFacNaBh6zv/1otPiP6hInabKc1cRovqDjUrEOzZXQ5omJJJGaJ0hvnHRQVa76T+URmbJBmA4GAQ0OAAO5E3OyLbUyv0jIJsSd4tOmseQHSFFxh7mufU2aAdZMOIDhpuuddaMhjaoe3MDe0iQHNOwg6Gxg3m/iEFj6jnUngEk5ho8UxEGDM6T9frDKVTK5rh10NgRuDHUT5KbidVraTnwS1rmiIA1zXi40O0edlJTuvzKJbMcxpc4CZJ3kO+4N1JREPHQnL9bKJjoM76q67O12tcZbmM28IXbJ1swyux/C3UnlrvTxChpYeVtO1WGz06NYwCbGP5HgqKnQGyn9QbG4LCQrJrA1JTaoMZXgR72/dSbcnsyA8RxSqTUKkxNWUMai6oxpGk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v-SE">
              <a:latin typeface="Arial" pitchFamily="34" charset="0"/>
              <a:cs typeface="Arial" pitchFamily="34" charset="0"/>
            </a:endParaRPr>
          </a:p>
        </p:txBody>
      </p:sp>
      <p:sp>
        <p:nvSpPr>
          <p:cNvPr id="1030" name="AutoShape 6" descr="data:image/jpeg;base64,/9j/4AAQSkZJRgABAQAAAQABAAD/2wCEAAkGBhQSERQUEhQUFRUVFxoXFxgYFxcXGBcYFx8YHBgXHBcXHSYfGBkjGhUcHy8gIycpLCwtGB4xNTAqNSYsLCkBCQoKDgwOGg8PGikkHSQsLCwsLCwsLCwsLCwsLCwsLCwsLCwsLCwsLCwsLCwsLCwsLCwsLCwsLCwsLCwsLCwsLP/AABEIAL4BCgMBIgACEQEDEQH/xAAbAAABBQEBAAAAAAAAAAAAAAAEAQIDBQYAB//EADsQAAEDAgQDBgUDAwMEAwAAAAEAAhEDIQQSMUEFIlEGE2FxgfAyQpGhsRTR4SNSwTNy8UNigpIVU2P/xAAZAQADAQEBAAAAAAAAAAAAAAAAAQMCBAX/xAAsEQACAgICAQMCBgIDAAAAAAAAAQIRAyESMUEiUWETkQRxgaHR8DLhQrHB/9oADAMBAAIRAxEAPwDzfD4gsKgxVYudJUTnSiMPSzLkqtkBuHpSrTB1IEeCho0AF1KpzQsSdiB67+clPq1AQpca0BVrqqcVYxHVFrexfAq9XQCnTknOWgl02i+37rux/Yo13CpXEUhoCYLitbxnjgw4NKgAYEAWIHiSd94PVTyzjW+isbXRVcYweHwdKqWONWtUGrgCdIlrWgADxWL4awzzOLG77SrPiFabvMvN58/f2QdKlmU4vknqgbphtPFMEhsu8f5UbsS+LkQmMw2RMr4lCxxRlzbI6uLqaA28lY8JpVH3cT9ALJvDMFnuVpKdNrGWWljU9JApMzfaqtka1jdXfF5BUNPAVXizXQOq0+D4K6vWdWfBaDDR4Cf8qzrYa5yiLLpxwSWjDk7MPw7hD6r8mhib/wAo9/ZNzfjdA9PfsK/fQOHyv+ZxAPQAojieAL9XwOke+i1ToVmSr8DgWmfT9lDxXAtpQJvHh/gdPwtJj2NotDnuPhvp71WQx+KNR5J8h5BYXK6Y1sGSpEq2aEXFL7/CSECOSwkSFAxZTm1SEwLigaHmseqbKalSoKHZkgcuSJhRM3GvA+IpO8qHZ31CfgMKalQNA8T5Lbt4II0H3XNnzRxOqKRhZiadOURREFJhgp6wVZPwQJpUTDBv71UtGpa6DxL7qaQEvEK4Oivux/ZDvCK1YQ1pkNI18fupOyHZg1HCrUkNFxbX+VoeM8XDR3TCM0R/tH7qM8tKl0VjGux/HO0Hd/0qQykWtYN+m/4WPrYkiZJLjvP38VFjcUQSAQepn6+t1DR5lmMOXqkKUqGETfVdRqEFTvtZLRoSVcmJWqE7rqGCzlGfoM3/AArfA4DIEJOWgoZhMNkCWtVJCKc5DYl4aRurNcVodhHDXycrbACT6q1NEawq5uBmH6Hp/KJqYpzW2H/K6IKlsmUnaFwytOt9PHUfcKzx1QNptdFyB6e/eqhw3CHGalUw0HNHiPE7BZrtT2j72GMi3xEGfTzWHath8FdxvineHKLhs7zrsqmEqRYRTo5cFy5MZy5cuCBCEJEspCgYi5KUiDQsLki5ADki5ISgRpeyGGuXRvA9NfutwHDp9lR9msDkY0dBe2+p/KvYHh9V4maXObZZOkebUGSUW9icyhlUWIcvTbtnKDOqRor3sx2cdUe177NF9tL3KD4FwU13zYtabi9/stxiMQ3D0g0a6CP52XPmy16V+paEfLG8V4iKLe7paxYjbxKxuKxW2pOpRWMxWtzmN1XMprGKF+qQSdEIpyVbYPCgCSoqGEujm0CV2JWSBqlEEqbD0NgFPT4eZVnhcCAnxYITCYe0lEVISvfFkLVeVaKoBwbCArul4PlCLOJsh3i7SATdKW2kBc4FxIE+/f7oyjSE3Q1B2YhrRzanwQHabtE3DMLWk944EDQx91e0lbMorO2nHwwd1TPM5vNF7e5WD9/hPqVC4lziSTqTumKNtuzaVHJEqRAzly5cgDki5ODEAIkKdlTSEgGpSuXJmhAnJFyAFCL4ThS+q0RYGT6aD6woMPRL3BrYk2HRbHhXCBSAAuTdx6n9lzfiMyxxryzUYN7L7CAMZPQe/uqp/FLmTv1RWLxOVkLFVcacxvuf7V52HH9Too04li9xNt0ZheG94QBqUyjh84i9zaOq03CsOKQPeiHWyuiGu8L/AAvvp9F6EtKzngrYTgsM3D04t1nTYfsqHF4k1HEmYGngjeLYwudkE2u7z2H4QLBMdFyY8byMrKSRCzh5d/IRNHgnuP5VnhmIzPZejHCkRsqKfD4KLZhoXPrXUrDKrxSEcyipHOsuebKB74WkhET33UsAhCMMlTVKkJANxFAQmYeS8NFz08EzEklw+yE4px5uFZlpkOru1OzPewU1Jch9lrxvjP6KmYh1R9h1Hj6T9SvN8ZjH1XZ6ji4+O3gEzEVnPcXOJc46k6qNabsaVHJEqQ+/sgBFyVcUDEXJUiACuG4TvHgbC5U/E6Ia7KNh90LhcSWGQpq3NfXqp0+V+B3qiAMTXMU1Oi4kBoJJMAASSfBH0sFTb/rOMxJDSDA00AJJ+g8Vvt0hUUxakhX/ABRuFcWOwxLZbz03WIcN2zqCLqsqUwsqXgb0wNcnuCJ4ZgDVeGgGBdxjQewm5JK2C2W/Z3A5Wl51dp4D+VqKbco8SoaGEiDsEJxDGxJXh5JvLJ15OuKVURcVr2N1k3B0lEYjHZzGyeKK9LBj+lGmSyTUmbvg/DBJcRygWvBnw8LKXjPEg1jhaXy1ojXYn0RWLqNZTDRYQS6NQLzbxJMeSosO7O/vXaaMB+W6g28s6XQq4qiP9GQOp+bXbzmSen0RVDDaX8fNNdTfmzMf/wCLhLT/AJHopqWMBflcO7ediZDrXLCNdvG2i9CMFjIv1Fg1kBCYiqRouqYotsQQSJ+v5UVM5jKtaa0YarsSjTJMlF5oU7WABBvfLiOiKAmFdR4p9ilfShBVqLnb2Q2AuFCKdG6SjDG3QVTHB1QNHmstqK2Mh4/xDuWS2M5sP3WJqVC4kkkk3J8VZcfxmeq7o3lH2k++iq1GHv7mxpXJVyqAgSJYXe/whCEXQuXIA5Po0pKY28AESfeytqHDXgcrHmbzlIFteYiEmwIDhg4gaDRWrOHZy2lRaXuOgGw3JMwFY4Hs8yAarw+0inRMumdHPjlAPRajhWK7im5rKAaIE3yjWOckZ3+ZIF1OUHV/sahFt09GcxvZ5+BwtSvUA71x7tkHM1pdv4nWSqjszh6NYVRXqVM0hwY2BnAi5MS6D8ugstnxpj8WwU6jiKduQDK0TpEkC2tpVZhOzeGa1oaCXNcZcwuNQzIguYQAPCUowySg6uL9/JaSjFryjPcZcxzi4l3eiG3dPKLXAENMKjqGTAuegkn6BehN4VhxAbQpZjsW94+dyQLX8SFG5sWbDbEkNAB3PwMswwNSTtZVx4XHt2Slt2YSlwuq7Sm+CfiLXBo8yRYLb8D4M1jAGQ4mCXTM+M7eSGxNbMPiMADdz4nzOVp+uhQFbir6TwaZcZOUwSQ4CbTMGPAWKnnxOURx0XHGse2m0tZc7+frssTjOIOeYm3vorirVzgm5nqqNtHng9Vz/h8ajt9jkx+HoXVgGKWnhhlSwVRz5E6NHxSvnIpk3Jl8An0IGw8eihptNoEAWA/z5+Kk4dh4zPc277yRt+8j7IstWfw+GlY5vwRsfGqGxVYPaWkAg9U/EMsq2q4hdb5Pog5UHYBxaCHTUpkgwP8AUZG7ZnN06nxVzTY0AFpDgfmGk9D0NtFmqVdyPwldwcXDU2NpDh0cN/ypcZQ3D7FVOM9S+4XjMTAQdDHNGsfVdi6ReJpzIkmnN/Np+YeGqs8BwwYegarQ11YEAkmQ0kEwBtcEWm8TOiws/J0u/Y39J38ArnV3AFlB5GxPLPo6Cq3GcQrNkdxUkeBi8aEAg6rVfr30qtOlioDapADoAjPHduIbIcyTB0I67JvECGmIeXAGGlvMSLuZNwRGiJ5MkXtaKxwwfk8+xmIxLvip1QP9j/vbwScFoPDnuLXiG7tcJv5L0BnEBTpglxc1zSaZAdLhsAANRIHTy0VriGEE6tIIZfrAPygkjnAnTVEnN64h9KPueLDDPOjHm50aTfe4CX9DU/8Arqdfgd+y9QPDCJyQ0F7zrNy9wteLlpIsUFxKi6m1xc67QSbbCSYv56dLbJ85JWoiWNe5583hdY6Uqp/8Hf5CNodlsQ7/AKeW/wAxAP8A6iT9lsGDI1pa9rnkDNzNc0amIF3GRF408gihVqGPjiD8MNtzTZpsIH58VSDk/wDLQcEZNvYh4HPUa239pj6vLbeiJHYukPirVDIHwtmdJIIaR943laMUcpmKgj/a13zam35+VC4g6l5dpAjumuE3FzfQD7rbpdi4/BVUezeHvlp1XR/c+06j4Z2toNSrHD8Fps+ChTEbmm55mTbMQRvMnopBigQ3/UOTfv2tJBtBOc25SNrHxTagJk9zSk3Ie979gCYa2BET4E+KOUUPiw3udNBcavpsbJAizXMIaL9d1J+mbaXUwYElvO7Uicwa42mDzbygC6oBGegwcrQW06gkCRaA0iA4THrKbXY4tl9enNzlNNrnTEgzUdMEknpOqayJg4stH1GAu5gXgXEtOugLn1coFxbfolquLyQcpAkfEbFoI0blaQZgEBVDSTc16jicpOVvzXyxlqb2mPSFLUosMZq1WXMEjmBzASZzPgm826hDypCUQ0MgtIyNJGUywTa1zVcTvqAo3MzES/X+45g3LF9Wi8ToQkpcJa5xc1r5JA1a2SeUWGaRt9E8cIDAS7lDer22kGdGExZDzRStj4MZVotMudVDrkFpu0Aggcpyt/OyFxD6LSM7wC0AASCLXByskGx/tTcbwyoXtZTLCTHKQ9wA1HzQR4AIbFYltJ/dUqlCm+4e7KXvBES0MYC4RGhPrMgZjn5uoIJQ49keO47QZ8DH1HSYhpgTpdwiB/tWfxuIfUeKj7AXDSZi3kBP0hG1cXUYBVqNqVcO4mmS9rWT405dnkG8kRbxVZiMRI9/SyU5TvjL9ibrwMw1e5nf8p7WiZQTXKek+6xKJmy8w45VA/ECTcfUfuhKuMLRCD/UO8PfqpY8XbZpyN9PoOg0HkNgpAmP858UrSupdEmxlVqAq00e+s3NlkZomN4UXdoTMNWDU6CLZThObTTnNst9hVFVjcSWcw28AfMQVe8OJqCtTGsE5dy6SQ4EOkks2sJNohZjiz7FXfZfHDu6T4JImk/mNwLNA6GC3/3XFmguSkdWCXaIqtd1d9MPeSAGNEyMtNhmTECAAYkT+VpK2MbVqZ7gNfmIPjqJGoiTf01VTi2MFRxpjldDv+7mix2Ov08lIx8suADUfExo0S2BN9zYbwuKeeTvZ1qKLgcQYyiGscC4OfBc1oyBziQG+AJzX/uVdgOI1clUGoS4VGkuALcwe2kRDGbSwgDw3Vbgq76rS5ozTBIzH4xmZUHgOXyht0fw/FS6rkME90NL8he06HWHtHr6KjyZJN3pVWjNJdA/BcY7umZg4OzVQ6QZgVH2du0iYiNUbhWF9QcuYRLvhMsaAXSDIMtaRBmSVXcPq8oJGpc6YN873E23PMLHpeEfw3F5Kj+WXFkNcbAZXAOEkGCCWk7R6rr5rjvowkwziXZwtGag95YRIbOYx/2nmDhaYBuqiniKToHetzG5nu4kelyCdhuiezfFTTrOwzpvNSlJJBEAPptB2BkgbBx6KfjvA2Pf+potbm1fTcAWVZaY1+GrazouYkGZR9eMQ4tgdbEgcvKSRu0N6ARlAmzidfTdBOLReWgmbBxAk3mQ86GD/JEy1eAUC9ry19MFreWSAXkcxytdbUA5SBYqKrQZnLQ02gNIO5MkRFnTlbN9tLlKeX02wjHdHYesyfiB8y50mbb/ANrtYv8Aggvpgzl1iJ7u4HQuYcxLv2VV/wDGtpVHVXVnVKLwXECWOa8WFNwuAYnfQWOi02BwBgP7tjO7mXuMBotNzedDe/kozlO9PRWKQGcA4MDjThpEDlpCZGoaWhwADp00ITMQ5wYCHmYIIY15IHWGBrdjMnponv4nSlkOdUL3HmZZgDPicXOuWDreTuqh/aLMGv7trQc1SHnvCaLP+peIc50Mb62XOnK+2/1r+TbUUWTMNTd8WfNe7nNYCQbH4y4xdGsaxoeGU6YJABPM4gCTYuaYtF5Cy1XHVsj3Oe5uRjGOLQGtDqnM50M1FNjg0RqTKfVGeo6kLl3d1KcuOWrTYASzOZhzhBNjI+iVOO/9/wAeGLki64r2lE/1K0lroGRjS8Ew4NBJd0tb/KGwnHHVYdSpVapuCXENdqQYHNJkHZsXvshK2ApYZgfiXlhz99TptA/UZnfE1wOZrmwYzGLDyVLxbtS+qO7oNGHpD5KdnuO7nlsF3Toqxcs3+H36X8v7k3JQ7LvjXG6rRkpPZTuWvyuDnmbEd5ls6xHLMSVXdgeLfp6lU5zTqPaA2YEiSXc7vGLbwqnCcRbRFqTHP/ufz8uXodOtj4ITEY91SM8OyyRI3Ma9RbQ28F0rFLh9O3+fknLJG+Rp+0nF6eJc4vqd68CGwMwaf9+noD6LMV3JpxJURdK3ixcFVt/mQnLm7J2aKTDHmuoA9Op1LqrRglxoukCY90lPhZ6VCZ6FiacCQ2oQLOOScrulr+umihDh5dOu22qc3tAxlN4DyTlLcj+9JNyDzBkA2+oVcMc2xsCGglzCA4gWmN9jE9SofWlHsvPHG9FJjccWYo1I0vcEcsAC8aRJVrwvjPeGC2wgEg6EzbztorvB4Sg9zXFtN5Y7MNA6f7Tmu+4ESTcHS4UfE+GFznOhsEjkDRSgXk5ojMAZBJEwLaLSlyVxJ0lpkzWKLFWCnwzHkaQd2uc0HW0OnK4aXUeIpE2F3RMDX3t6K8ciMODMjxmoheA8W7mpBP8ATqcr/AXh292z9JU3GaD7EiA4kAyIMRJ6hviRCpXWPvadihpSVMcLielU2Gpmlo5IIzOcASZJGYNibyf+2D5EYGmXPHIRlDsgs5pcOtQWDGzmJJ2WT7K4+tUcyiC4hvMCBzQIht7EEuGuxI3V9xfi7KQNLPlZpWeA7nc2CaLCAbCPWN158sPq9S+3k7oytENd9PL+mpVWhmZxNTMA6q83MA3DAdG7xPWKrh2MP6phfDWSacRla1rhl0aJ1g6ElOxeGmo0UppupUe+dBDv6nIXn0YdB0smcYdTa81KbxkLszCc0kTIvEkxG/WbrXlfJq1sum8UpZi2kWPPN8DX5WwCfic1oBytMCSbm2oV/RogUc8AnD03VABoXtJJBudQS3f4l5thOKPZULZyhzy82GuVzTrM2I++srW8M42HMio6AJFQgEg5tLXhpyukeW1k8tp76JxafQNxzCNeGP71zXcxotaIgjL3b3WLpfFmwLEdb2WExDqdJpqGHODS8WEuFy2RbKHOOnl8sqLDYgND61RuTOO8aZL3ND41EcocRJA0BaJAgLM8T486q7KJLQYIA6bWidBpGinFSdRj48/3+2UVL1MK4px8lxDSCT82w8gBt1/KrRjzWljmcsTeHkwWgDMLtOaBA0kqOng6dWHlxykc4FspttrYgyB4FPo0GtgtewsMA5TANwbSLToQbg3iFeMYJfJJzbfwWtDiYpEZzMCX62BInPe3xCGt0sREQj+NVn1A6qaj6oFJzQycxBc4AkgWMskB0bbKqxAbVDmUwCTAkte107Fz4M7/AG6Kw/Tvpuc7vaeU3ByubEwCHNccuWALN6Suac1e9fBVaIsbTcHV2h0BuHawMYQ6q0ZgXu7uQbyf/ZQ0qgfldTpirRdTbRc9jf61EgD4mAmLjNERNwUXgq1MubXAl7eQFriSNoBByvF4AO0DwTeI43F/9Ck1k3cRkzX3kw2dQTBg7lYSk3xiv1br/fz/AOCl7smq4VtEipiazWuHLmbf9RTAA56RuXbSOkyqfE9scjDSwjO5ZOslzoOsDSn5CfRRUuymJqOD6vzXcXO5jH1P28Fc8K7LNpObLpN4cIPpeBb/ACrx/DRW5+p+3j+/n+hGWX21/wBmJq1DLpmSZM3M31JEonBYGrVkU2OIBuYMA+J6/ey1+O4XgqZmuQ1xi4c45t5yjfz6eSqqvaprGBmGpBoboXaeeU3+vj1XYpWtIgyp4nwgUWtLqjS53ytBkRM5sxEXEaKsUuKxLqji95lzrk29gKMBbin5EJC5StYmEJiElNlOSFMAvCMlHd5HVDYI2UbqlzdRa5MTN3Uw7TtBmbe/RV1fg15aY36iZvI6EbdZIVlmUgcn9NNj5UZpzXNPOLyZIuZERINnD99RqD8LxOoBy1H5YFg8O2MQHj4YIgHWCJBsrZ9EFA1uDtkkWF9BcZrOjw+YDqpywy8FI5E+x9TjpbPeMa4TcwWOBNvlkaFTUuPUKhPO4WsKjQ4j/a4Tcf5QzsDyvm+RlxrmbIgT4ZyPJo6KixGCg22MaQTG/nqPp1Uk31I1JVtGqdiqBeS51Elw+fODYyPiBnb6WQOLw+HF6dOjVqvcTlD7yLzJFxvB1ndZuvSNwYgyYMesfVC1nEQ1wactm7a6wfe6rCPyY5+5peHVsTnIDWYeSZdlfMEGTJBLjuD7BWL4AwgBtQmG3bmLmvIIMuaW2Mmeiy+E7Q16QAZUcI2LswtFspPvZWeF7Yvmajc1o5Tljx01RKEjSn4HYzB4kVzVYW03mQcrssB0NcCZIE3HpdV7eytSblove8m5F+WbSTqRodFrcJx6hVAPeAOaByvF5G0giTZFmrQynNXYRaf6r/MGBofVJScVSB7PO8TT7t5YCXwN2xYRtqAn4XHPpkmJBbzNJPMCYAIPnN9vVbHGcewsGXGpIIsJ2F7jqD9ShDx7B5i4UngmLhrdiTMG0ySdN/Ba52qasXXkpzxSrVu2nUMBsBr3uA6AWJFhoTt9a044tJaGgQTaSSJOhO9ytae2NGLUX9RcCNND8umyDxHaeg8y/DSfEt8D0vtqlFJf8RuV+Sio8WeLACCMxFr2nMC4GCQNrWTKuMqVDYQCbQ0k6E63On1lW/8A8zhSBOFuLAlzQQJJ1A8VKztfTp/6eHANr5hsI6dLdLJ3vUDN/JVDgmIaZbIJJaYcZ9QNvrEFGYLsniKhPetcGj+50yRcRe4MEW6qZ3byqI7tjGx1v+AJVfie1eJef9Qt1swBq0ub8f39wtGrb2XbSY91WowZxJGYtECSBFpjS50hV/FuM4VjXCm51UkEBo+ESZu7ceF5WPqVS74iXeZJ/KaiOPdsObL6h2uqUwWsAcLZS4AFukghvxDeD4IXFdp8RU1qFo6N5Rfx1+6q1xW+EfYw2KXSZJkzqbpWuTVy0IcGqZrFC02SmogCVzlC8ymlyQlMaHAJiVIEDJ2VYCZ3nimykQKj0dwTmp2RODVsmSMUrWptNqmAstIyB4sCDtIj39As5xLHQ2pcTOcA/wBxGV0fT8LQcQNisRxd/OUp401YKbuiwdXb8EiwJkdZFtb/ALhNxFKJt18v+b/ZULKpGhj3P5RtHibgInQ/W4I9QQuR4vYvfuLUoDebdLWPhEBD9yRcR7i/lF7I1+JYQCLWE9Db39AmOa2NbfL9i4GfI/RaTa7F+QGXFvUH0+x23/hWFPj1QANcGVBO4df1FjHlaFB0ExO20+vp9UgptMA2Jj1n/P5TajLtDTa6OrYtrjOVwJ10N7WEeB6KF9boPzrup/00HbcaggjeCdrmyQYaBN/zfbx0KFSBtgrnE6n/AI9+7psFEuogHcb9dz9QPso8g96E+9PGFuxEIHvVcWkaz+PypT06aj9if2TSzXW3hEabfb6XTQhgbt7+6eaB6H6QnCpaw9Omuh/x9t1znE7fiPflCBkJCQp7mwmQgDguJSkJECEC5OyrigDgm+/wnM1XOF0DGwuhKAuhMLEKRKVzWoA4BKR7siqeHsmml7umKz0ZqeAm01MAtExGhPLrJrlDVqLaRlguOfYrG8VZzFavFPWd4jRmVWUfSTUvUUi4FK9qauNnWLKeapKilKgB0+/fguJJEeykCkptTSFdCNrETfU79bX87Lu/tGw/Hn5H7BEsan90Oi1wM8iD9aYIME2g2OkeB8P4XNqz0FvT77J76aiK19MORJ3gIgDyGwtcR6z9VC6pN97f4/ZJCYUNJAmySm9Pq1xsh5SSpvZocEoHiPrb3dT8OxxpOmJBiRabGZE2keNvytvhqLarM9G5I2Bd05r3HNYtuBHqpylxfQ6MGaJtEGRYAgk+QmSjG8ErauY5oiZI+gg+J+kq8w+Br0wT3xiTOdhLZNoIIIvERbUaEItuKDnEEXIgE2MtNzDSSBaL66yFKWR3SHSox76JnQjpII/Pn91G7QLcNwozEfKRnBdEnN8t5kiT6QVXdo+HBrBlgEusxokOsJnKDEdFpZN00JKzKqWsND1/hRhTAy0jpdWEQgrkgK5MKFKmw1IlMZTlW+AwmixOXFWA/wDTcvogDT8ldYl0NVQanu37KUJuQUbSniUZTes1Rx11dYerIVlO2ZoNcgcQ5GjRDVqcq+Nk5FY4yUJjaFla/plBjKdirzloio1sxmKZBQ6O4kLoFcR2R2jkoKQJwCY2KFNTUTQpmLcUYYQ0J4CjYVKFRE2RVAhnvClxFVDLMm2bihC5IQlSxCzQxrk1OcU0arLNIWFpexmLyl4d8LXMdrAE5mnyvlPoFnCFacNaBh6zv/1otPiP6hInabKc1cRovqDjUrEOzZXQ5omJJJGaJ0hvnHRQVa76T+URmbJBmA4GAQ0OAAO5E3OyLbUyv0jIJsSd4tOmseQHSFFxh7mufU2aAdZMOIDhpuuddaMhjaoe3MDe0iQHNOwg6Gxg3m/iEFj6jnUngEk5ho8UxEGDM6T9frDKVTK5rh10NgRuDHUT5KbidVraTnwS1rmiIA1zXi40O0edlJTuvzKJbMcxpc4CZJ3kO+4N1JREPHQnL9bKJjoM76q67O12tcZbmM28IXbJ1swyux/C3UnlrvTxChpYeVtO1WGz06NYwCbGP5HgqKnQGyn9QbG4LCQrJrA1JTaoMZXgR72/dSbcnsyA8RxSqTUKkxNWUMai6oxpGk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v-SE">
              <a:latin typeface="Arial" pitchFamily="34" charset="0"/>
              <a:cs typeface="Arial" pitchFamily="34" charset="0"/>
            </a:endParaRPr>
          </a:p>
        </p:txBody>
      </p:sp>
      <p:pic>
        <p:nvPicPr>
          <p:cNvPr id="39940" name="Picture 4" descr="http://evolution.berkeley.edu/evolibrary/images/news/cheetah_scenarios.gif"/>
          <p:cNvPicPr>
            <a:picLocks noChangeAspect="1" noChangeArrowheads="1"/>
          </p:cNvPicPr>
          <p:nvPr/>
        </p:nvPicPr>
        <p:blipFill>
          <a:blip r:embed="rId2" cstate="print"/>
          <a:srcRect/>
          <a:stretch>
            <a:fillRect/>
          </a:stretch>
        </p:blipFill>
        <p:spPr bwMode="auto">
          <a:xfrm>
            <a:off x="152400" y="1981200"/>
            <a:ext cx="4648200" cy="4381501"/>
          </a:xfrm>
          <a:prstGeom prst="rect">
            <a:avLst/>
          </a:prstGeom>
          <a:noFill/>
        </p:spPr>
      </p:pic>
      <p:cxnSp>
        <p:nvCxnSpPr>
          <p:cNvPr id="17" name="Straight Arrow Connector 16"/>
          <p:cNvCxnSpPr/>
          <p:nvPr/>
        </p:nvCxnSpPr>
        <p:spPr>
          <a:xfrm flipV="1">
            <a:off x="5715000" y="1600200"/>
            <a:ext cx="0" cy="2743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8" name="Straight Arrow Connector 17"/>
          <p:cNvCxnSpPr/>
          <p:nvPr/>
        </p:nvCxnSpPr>
        <p:spPr>
          <a:xfrm>
            <a:off x="5715000" y="4343400"/>
            <a:ext cx="304800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1" name="Straight Connector 20"/>
          <p:cNvCxnSpPr/>
          <p:nvPr/>
        </p:nvCxnSpPr>
        <p:spPr>
          <a:xfrm>
            <a:off x="6096000" y="2057400"/>
            <a:ext cx="2286000" cy="1905000"/>
          </a:xfrm>
          <a:prstGeom prst="line">
            <a:avLst/>
          </a:prstGeom>
        </p:spPr>
        <p:style>
          <a:lnRef idx="2">
            <a:schemeClr val="dk1"/>
          </a:lnRef>
          <a:fillRef idx="0">
            <a:schemeClr val="dk1"/>
          </a:fillRef>
          <a:effectRef idx="1">
            <a:schemeClr val="dk1"/>
          </a:effectRef>
          <a:fontRef idx="minor">
            <a:schemeClr val="tx1"/>
          </a:fontRef>
        </p:style>
      </p:cxnSp>
      <p:sp>
        <p:nvSpPr>
          <p:cNvPr id="22" name="Rectangle 21"/>
          <p:cNvSpPr/>
          <p:nvPr/>
        </p:nvSpPr>
        <p:spPr>
          <a:xfrm>
            <a:off x="6324600" y="4495800"/>
            <a:ext cx="2286000" cy="400110"/>
          </a:xfrm>
          <a:prstGeom prst="rect">
            <a:avLst/>
          </a:prstGeom>
        </p:spPr>
        <p:txBody>
          <a:bodyPr wrap="square">
            <a:spAutoFit/>
          </a:bodyPr>
          <a:lstStyle/>
          <a:p>
            <a:r>
              <a:rPr lang="en-US" sz="2000" dirty="0" err="1" smtClean="0">
                <a:latin typeface="Arial" pitchFamily="34" charset="0"/>
                <a:ea typeface="+mj-ea"/>
                <a:cs typeface="Arial" pitchFamily="34" charset="0"/>
              </a:rPr>
              <a:t>Diversità</a:t>
            </a:r>
            <a:r>
              <a:rPr lang="en-US" sz="2000" dirty="0" smtClean="0">
                <a:latin typeface="Arial" pitchFamily="34" charset="0"/>
                <a:ea typeface="+mj-ea"/>
                <a:cs typeface="Arial" pitchFamily="34" charset="0"/>
              </a:rPr>
              <a:t> </a:t>
            </a:r>
            <a:r>
              <a:rPr lang="en-US" sz="2000" dirty="0" err="1" smtClean="0">
                <a:latin typeface="Arial" pitchFamily="34" charset="0"/>
                <a:ea typeface="+mj-ea"/>
                <a:cs typeface="Arial" pitchFamily="34" charset="0"/>
              </a:rPr>
              <a:t>genetica</a:t>
            </a:r>
            <a:endParaRPr lang="en-US" sz="2000" dirty="0" smtClean="0">
              <a:latin typeface="Arial" pitchFamily="34" charset="0"/>
              <a:ea typeface="+mj-ea"/>
              <a:cs typeface="Arial" pitchFamily="34" charset="0"/>
            </a:endParaRPr>
          </a:p>
        </p:txBody>
      </p:sp>
      <p:sp>
        <p:nvSpPr>
          <p:cNvPr id="23" name="Rectangle 22"/>
          <p:cNvSpPr/>
          <p:nvPr/>
        </p:nvSpPr>
        <p:spPr>
          <a:xfrm rot="16200000">
            <a:off x="3971955" y="2657445"/>
            <a:ext cx="2971800" cy="400110"/>
          </a:xfrm>
          <a:prstGeom prst="rect">
            <a:avLst/>
          </a:prstGeom>
        </p:spPr>
        <p:txBody>
          <a:bodyPr wrap="square">
            <a:spAutoFit/>
          </a:bodyPr>
          <a:lstStyle/>
          <a:p>
            <a:r>
              <a:rPr lang="en-US" sz="2000" dirty="0" err="1" smtClean="0">
                <a:latin typeface="Arial" pitchFamily="34" charset="0"/>
                <a:ea typeface="+mj-ea"/>
                <a:cs typeface="Arial" pitchFamily="34" charset="0"/>
              </a:rPr>
              <a:t>RIschio</a:t>
            </a:r>
            <a:r>
              <a:rPr lang="en-US" sz="2000" dirty="0" smtClean="0">
                <a:latin typeface="Arial" pitchFamily="34" charset="0"/>
                <a:ea typeface="+mj-ea"/>
                <a:cs typeface="Arial" pitchFamily="34" charset="0"/>
              </a:rPr>
              <a:t> </a:t>
            </a:r>
            <a:r>
              <a:rPr lang="en-US" sz="2000" dirty="0" err="1" smtClean="0">
                <a:latin typeface="Arial" pitchFamily="34" charset="0"/>
                <a:ea typeface="+mj-ea"/>
                <a:cs typeface="Arial" pitchFamily="34" charset="0"/>
              </a:rPr>
              <a:t>di</a:t>
            </a:r>
            <a:r>
              <a:rPr lang="en-US" sz="2000" dirty="0" smtClean="0">
                <a:latin typeface="Arial" pitchFamily="34" charset="0"/>
                <a:ea typeface="+mj-ea"/>
                <a:cs typeface="Arial" pitchFamily="34" charset="0"/>
              </a:rPr>
              <a:t> </a:t>
            </a:r>
            <a:r>
              <a:rPr lang="en-US" sz="2000" dirty="0" err="1" smtClean="0">
                <a:latin typeface="Arial" pitchFamily="34" charset="0"/>
                <a:ea typeface="+mj-ea"/>
                <a:cs typeface="Arial" pitchFamily="34" charset="0"/>
              </a:rPr>
              <a:t>estinzione</a:t>
            </a:r>
            <a:endParaRPr lang="en-US" sz="2000" dirty="0" smtClean="0">
              <a:latin typeface="Arial" pitchFamily="34" charset="0"/>
              <a:ea typeface="+mj-ea"/>
              <a:cs typeface="Arial" pitchFamily="34" charset="0"/>
            </a:endParaRPr>
          </a:p>
        </p:txBody>
      </p:sp>
      <p:sp>
        <p:nvSpPr>
          <p:cNvPr id="24" name="Rectangle 23"/>
          <p:cNvSpPr/>
          <p:nvPr/>
        </p:nvSpPr>
        <p:spPr>
          <a:xfrm>
            <a:off x="228600" y="1066800"/>
            <a:ext cx="1600200" cy="400110"/>
          </a:xfrm>
          <a:prstGeom prst="rect">
            <a:avLst/>
          </a:prstGeom>
        </p:spPr>
        <p:txBody>
          <a:bodyPr wrap="square">
            <a:spAutoFit/>
          </a:bodyPr>
          <a:lstStyle/>
          <a:p>
            <a:r>
              <a:rPr lang="en-US" sz="2000" dirty="0" err="1" smtClean="0">
                <a:latin typeface="Arial" pitchFamily="34" charset="0"/>
                <a:ea typeface="+mj-ea"/>
                <a:cs typeface="Arial" pitchFamily="34" charset="0"/>
              </a:rPr>
              <a:t>Esempio</a:t>
            </a:r>
            <a:r>
              <a:rPr lang="en-US" sz="2000" dirty="0" smtClean="0">
                <a:latin typeface="Arial" pitchFamily="34" charset="0"/>
                <a:ea typeface="+mj-ea"/>
                <a:cs typeface="Arial" pitchFamily="34" charset="0"/>
              </a:rPr>
              <a:t> 1</a:t>
            </a:r>
            <a:endParaRPr lang="sv-SE" sz="2000" dirty="0" smtClean="0">
              <a:latin typeface="Arial" pitchFamily="34" charset="0"/>
              <a:ea typeface="+mj-ea"/>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400" dirty="0" smtClean="0">
                <a:latin typeface="Arial" pitchFamily="34" charset="0"/>
                <a:ea typeface="+mj-ea"/>
                <a:cs typeface="Arial" pitchFamily="34" charset="0"/>
              </a:rPr>
              <a:t>Perchè la diversità genetica è importante?</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7" name="Rectangle 3"/>
          <p:cNvSpPr txBox="1">
            <a:spLocks noChangeArrowheads="1"/>
          </p:cNvSpPr>
          <p:nvPr/>
        </p:nvSpPr>
        <p:spPr>
          <a:xfrm>
            <a:off x="457200" y="1371600"/>
            <a:ext cx="6019800" cy="4525963"/>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dirty="0" smtClean="0">
              <a:latin typeface="Arial" pitchFamily="34" charset="0"/>
              <a:ea typeface="+mj-ea"/>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dirty="0" smtClean="0">
              <a:latin typeface="Arial" pitchFamily="34" charset="0"/>
              <a:ea typeface="+mj-ea"/>
              <a:cs typeface="Arial" pitchFamily="34" charset="0"/>
            </a:endParaRPr>
          </a:p>
        </p:txBody>
      </p:sp>
      <p:sp>
        <p:nvSpPr>
          <p:cNvPr id="1026" name="AutoShape 2" descr="data:image/jpeg;base64,/9j/4AAQSkZJRgABAQAAAQABAAD/2wCEAAkGBhQSERQUEhQUFRUVFxoXFxgYFxcXGBcYFx8YHBgXHBcXHSYfGBkjGhUcHy8gIycpLCwtGB4xNTAqNSYsLCkBCQoKDgwOGg8PGikkHSQsLCwsLCwsLCwsLCwsLCwsLCwsLCwsLCwsLCwsLCwsLCwsLCwsLCwsLCwsLCwsLCwsLP/AABEIAL4BCgMBIgACEQEDEQH/xAAbAAABBQEBAAAAAAAAAAAAAAAEAQIDBQYAB//EADsQAAEDAgQDBgUDAwMEAwAAAAEAAhEDIQQSMUEFIlEGE2FxgfAyQpGhsRTR4SNSwTNy8UNigpIVU2P/xAAZAQADAQEBAAAAAAAAAAAAAAAAAQMCBAX/xAAsEQACAgICAQMCBgIDAAAAAAAAAQIRAyESMUEiUWETkQRxgaHR8DLhQrHB/9oADAMBAAIRAxEAPwDzfD4gsKgxVYudJUTnSiMPSzLkqtkBuHpSrTB1IEeCho0AF1KpzQsSdiB67+clPq1AQpca0BVrqqcVYxHVFrexfAq9XQCnTknOWgl02i+37rux/Yo13CpXEUhoCYLitbxnjgw4NKgAYEAWIHiSd94PVTyzjW+isbXRVcYweHwdKqWONWtUGrgCdIlrWgADxWL4awzzOLG77SrPiFabvMvN58/f2QdKlmU4vknqgbphtPFMEhsu8f5UbsS+LkQmMw2RMr4lCxxRlzbI6uLqaA28lY8JpVH3cT9ALJvDMFnuVpKdNrGWWljU9JApMzfaqtka1jdXfF5BUNPAVXizXQOq0+D4K6vWdWfBaDDR4Cf8qzrYa5yiLLpxwSWjDk7MPw7hD6r8mhib/wAo9/ZNzfjdA9PfsK/fQOHyv+ZxAPQAojieAL9XwOke+i1ToVmSr8DgWmfT9lDxXAtpQJvHh/gdPwtJj2NotDnuPhvp71WQx+KNR5J8h5BYXK6Y1sGSpEq2aEXFL7/CSECOSwkSFAxZTm1SEwLigaHmseqbKalSoKHZkgcuSJhRM3GvA+IpO8qHZ31CfgMKalQNA8T5Lbt4II0H3XNnzRxOqKRhZiadOURREFJhgp6wVZPwQJpUTDBv71UtGpa6DxL7qaQEvEK4Oivux/ZDvCK1YQ1pkNI18fupOyHZg1HCrUkNFxbX+VoeM8XDR3TCM0R/tH7qM8tKl0VjGux/HO0Hd/0qQykWtYN+m/4WPrYkiZJLjvP38VFjcUQSAQepn6+t1DR5lmMOXqkKUqGETfVdRqEFTvtZLRoSVcmJWqE7rqGCzlGfoM3/AArfA4DIEJOWgoZhMNkCWtVJCKc5DYl4aRurNcVodhHDXycrbACT6q1NEawq5uBmH6Hp/KJqYpzW2H/K6IKlsmUnaFwytOt9PHUfcKzx1QNptdFyB6e/eqhw3CHGalUw0HNHiPE7BZrtT2j72GMi3xEGfTzWHath8FdxvineHKLhs7zrsqmEqRYRTo5cFy5MZy5cuCBCEJEspCgYi5KUiDQsLki5ADki5ISgRpeyGGuXRvA9NfutwHDp9lR9msDkY0dBe2+p/KvYHh9V4maXObZZOkebUGSUW9icyhlUWIcvTbtnKDOqRor3sx2cdUe177NF9tL3KD4FwU13zYtabi9/stxiMQ3D0g0a6CP52XPmy16V+paEfLG8V4iKLe7paxYjbxKxuKxW2pOpRWMxWtzmN1XMprGKF+qQSdEIpyVbYPCgCSoqGEujm0CV2JWSBqlEEqbD0NgFPT4eZVnhcCAnxYITCYe0lEVISvfFkLVeVaKoBwbCArul4PlCLOJsh3i7SATdKW2kBc4FxIE+/f7oyjSE3Q1B2YhrRzanwQHabtE3DMLWk944EDQx91e0lbMorO2nHwwd1TPM5vNF7e5WD9/hPqVC4lziSTqTumKNtuzaVHJEqRAzly5cgDki5ODEAIkKdlTSEgGpSuXJmhAnJFyAFCL4ThS+q0RYGT6aD6woMPRL3BrYk2HRbHhXCBSAAuTdx6n9lzfiMyxxryzUYN7L7CAMZPQe/uqp/FLmTv1RWLxOVkLFVcacxvuf7V52HH9Too04li9xNt0ZheG94QBqUyjh84i9zaOq03CsOKQPeiHWyuiGu8L/AAvvp9F6EtKzngrYTgsM3D04t1nTYfsqHF4k1HEmYGngjeLYwudkE2u7z2H4QLBMdFyY8byMrKSRCzh5d/IRNHgnuP5VnhmIzPZejHCkRsqKfD4KLZhoXPrXUrDKrxSEcyipHOsuebKB74WkhET33UsAhCMMlTVKkJANxFAQmYeS8NFz08EzEklw+yE4px5uFZlpkOru1OzPewU1Jch9lrxvjP6KmYh1R9h1Hj6T9SvN8ZjH1XZ6ji4+O3gEzEVnPcXOJc46k6qNabsaVHJEqQ+/sgBFyVcUDEXJUiACuG4TvHgbC5U/E6Ia7KNh90LhcSWGQpq3NfXqp0+V+B3qiAMTXMU1Oi4kBoJJMAASSfBH0sFTb/rOMxJDSDA00AJJ+g8Vvt0hUUxakhX/ABRuFcWOwxLZbz03WIcN2zqCLqsqUwsqXgb0wNcnuCJ4ZgDVeGgGBdxjQewm5JK2C2W/Z3A5Wl51dp4D+VqKbco8SoaGEiDsEJxDGxJXh5JvLJ15OuKVURcVr2N1k3B0lEYjHZzGyeKK9LBj+lGmSyTUmbvg/DBJcRygWvBnw8LKXjPEg1jhaXy1ojXYn0RWLqNZTDRYQS6NQLzbxJMeSosO7O/vXaaMB+W6g28s6XQq4qiP9GQOp+bXbzmSen0RVDDaX8fNNdTfmzMf/wCLhLT/AJHopqWMBflcO7ediZDrXLCNdvG2i9CMFjIv1Fg1kBCYiqRouqYotsQQSJ+v5UVM5jKtaa0YarsSjTJMlF5oU7WABBvfLiOiKAmFdR4p9ilfShBVqLnb2Q2AuFCKdG6SjDG3QVTHB1QNHmstqK2Mh4/xDuWS2M5sP3WJqVC4kkkk3J8VZcfxmeq7o3lH2k++iq1GHv7mxpXJVyqAgSJYXe/whCEXQuXIA5Po0pKY28AESfeytqHDXgcrHmbzlIFteYiEmwIDhg4gaDRWrOHZy2lRaXuOgGw3JMwFY4Hs8yAarw+0inRMumdHPjlAPRajhWK7im5rKAaIE3yjWOckZ3+ZIF1OUHV/sahFt09GcxvZ5+BwtSvUA71x7tkHM1pdv4nWSqjszh6NYVRXqVM0hwY2BnAi5MS6D8ugstnxpj8WwU6jiKduQDK0TpEkC2tpVZhOzeGa1oaCXNcZcwuNQzIguYQAPCUowySg6uL9/JaSjFryjPcZcxzi4l3eiG3dPKLXAENMKjqGTAuegkn6BehN4VhxAbQpZjsW94+dyQLX8SFG5sWbDbEkNAB3PwMswwNSTtZVx4XHt2Slt2YSlwuq7Sm+CfiLXBo8yRYLb8D4M1jAGQ4mCXTM+M7eSGxNbMPiMADdz4nzOVp+uhQFbir6TwaZcZOUwSQ4CbTMGPAWKnnxOURx0XHGse2m0tZc7+frssTjOIOeYm3vorirVzgm5nqqNtHng9Vz/h8ajt9jkx+HoXVgGKWnhhlSwVRz5E6NHxSvnIpk3Jl8An0IGw8eihptNoEAWA/z5+Kk4dh4zPc277yRt+8j7IstWfw+GlY5vwRsfGqGxVYPaWkAg9U/EMsq2q4hdb5Pog5UHYBxaCHTUpkgwP8AUZG7ZnN06nxVzTY0AFpDgfmGk9D0NtFmqVdyPwldwcXDU2NpDh0cN/ypcZQ3D7FVOM9S+4XjMTAQdDHNGsfVdi6ReJpzIkmnN/Np+YeGqs8BwwYegarQ11YEAkmQ0kEwBtcEWm8TOiws/J0u/Y39J38ArnV3AFlB5GxPLPo6Cq3GcQrNkdxUkeBi8aEAg6rVfr30qtOlioDapADoAjPHduIbIcyTB0I67JvECGmIeXAGGlvMSLuZNwRGiJ5MkXtaKxwwfk8+xmIxLvip1QP9j/vbwScFoPDnuLXiG7tcJv5L0BnEBTpglxc1zSaZAdLhsAANRIHTy0VriGEE6tIIZfrAPygkjnAnTVEnN64h9KPueLDDPOjHm50aTfe4CX9DU/8Arqdfgd+y9QPDCJyQ0F7zrNy9wteLlpIsUFxKi6m1xc67QSbbCSYv56dLbJ85JWoiWNe5583hdY6Uqp/8Hf5CNodlsQ7/AKeW/wAxAP8A6iT9lsGDI1pa9rnkDNzNc0amIF3GRF408gihVqGPjiD8MNtzTZpsIH58VSDk/wDLQcEZNvYh4HPUa239pj6vLbeiJHYukPirVDIHwtmdJIIaR943laMUcpmKgj/a13zam35+VC4g6l5dpAjumuE3FzfQD7rbpdi4/BVUezeHvlp1XR/c+06j4Z2toNSrHD8Fps+ChTEbmm55mTbMQRvMnopBigQ3/UOTfv2tJBtBOc25SNrHxTagJk9zSk3Ie979gCYa2BET4E+KOUUPiw3udNBcavpsbJAizXMIaL9d1J+mbaXUwYElvO7Uicwa42mDzbygC6oBGegwcrQW06gkCRaA0iA4THrKbXY4tl9enNzlNNrnTEgzUdMEknpOqayJg4stH1GAu5gXgXEtOugLn1coFxbfolquLyQcpAkfEbFoI0blaQZgEBVDSTc16jicpOVvzXyxlqb2mPSFLUosMZq1WXMEjmBzASZzPgm826hDypCUQ0MgtIyNJGUywTa1zVcTvqAo3MzES/X+45g3LF9Wi8ToQkpcJa5xc1r5JA1a2SeUWGaRt9E8cIDAS7lDer22kGdGExZDzRStj4MZVotMudVDrkFpu0Aggcpyt/OyFxD6LSM7wC0AASCLXByskGx/tTcbwyoXtZTLCTHKQ9wA1HzQR4AIbFYltJ/dUqlCm+4e7KXvBES0MYC4RGhPrMgZjn5uoIJQ49keO47QZ8DH1HSYhpgTpdwiB/tWfxuIfUeKj7AXDSZi3kBP0hG1cXUYBVqNqVcO4mmS9rWT405dnkG8kRbxVZiMRI9/SyU5TvjL9ibrwMw1e5nf8p7WiZQTXKek+6xKJmy8w45VA/ECTcfUfuhKuMLRCD/UO8PfqpY8XbZpyN9PoOg0HkNgpAmP858UrSupdEmxlVqAq00e+s3NlkZomN4UXdoTMNWDU6CLZThObTTnNst9hVFVjcSWcw28AfMQVe8OJqCtTGsE5dy6SQ4EOkks2sJNohZjiz7FXfZfHDu6T4JImk/mNwLNA6GC3/3XFmguSkdWCXaIqtd1d9MPeSAGNEyMtNhmTECAAYkT+VpK2MbVqZ7gNfmIPjqJGoiTf01VTi2MFRxpjldDv+7mix2Ov08lIx8suADUfExo0S2BN9zYbwuKeeTvZ1qKLgcQYyiGscC4OfBc1oyBziQG+AJzX/uVdgOI1clUGoS4VGkuALcwe2kRDGbSwgDw3Vbgq76rS5ozTBIzH4xmZUHgOXyht0fw/FS6rkME90NL8he06HWHtHr6KjyZJN3pVWjNJdA/BcY7umZg4OzVQ6QZgVH2du0iYiNUbhWF9QcuYRLvhMsaAXSDIMtaRBmSVXcPq8oJGpc6YN873E23PMLHpeEfw3F5Kj+WXFkNcbAZXAOEkGCCWk7R6rr5rjvowkwziXZwtGag95YRIbOYx/2nmDhaYBuqiniKToHetzG5nu4kelyCdhuiezfFTTrOwzpvNSlJJBEAPptB2BkgbBx6KfjvA2Pf+potbm1fTcAWVZaY1+GrazouYkGZR9eMQ4tgdbEgcvKSRu0N6ARlAmzidfTdBOLReWgmbBxAk3mQ86GD/JEy1eAUC9ry19MFreWSAXkcxytdbUA5SBYqKrQZnLQ02gNIO5MkRFnTlbN9tLlKeX02wjHdHYesyfiB8y50mbb/ANrtYv8Aggvpgzl1iJ7u4HQuYcxLv2VV/wDGtpVHVXVnVKLwXECWOa8WFNwuAYnfQWOi02BwBgP7tjO7mXuMBotNzedDe/kozlO9PRWKQGcA4MDjThpEDlpCZGoaWhwADp00ITMQ5wYCHmYIIY15IHWGBrdjMnponv4nSlkOdUL3HmZZgDPicXOuWDreTuqh/aLMGv7trQc1SHnvCaLP+peIc50Mb62XOnK+2/1r+TbUUWTMNTd8WfNe7nNYCQbH4y4xdGsaxoeGU6YJABPM4gCTYuaYtF5Cy1XHVsj3Oe5uRjGOLQGtDqnM50M1FNjg0RqTKfVGeo6kLl3d1KcuOWrTYASzOZhzhBNjI+iVOO/9/wAeGLki64r2lE/1K0lroGRjS8Ew4NBJd0tb/KGwnHHVYdSpVapuCXENdqQYHNJkHZsXvshK2ApYZgfiXlhz99TptA/UZnfE1wOZrmwYzGLDyVLxbtS+qO7oNGHpD5KdnuO7nlsF3Toqxcs3+H36X8v7k3JQ7LvjXG6rRkpPZTuWvyuDnmbEd5ls6xHLMSVXdgeLfp6lU5zTqPaA2YEiSXc7vGLbwqnCcRbRFqTHP/ufz8uXodOtj4ITEY91SM8OyyRI3Ma9RbQ28F0rFLh9O3+fknLJG+Rp+0nF6eJc4vqd68CGwMwaf9+noD6LMV3JpxJURdK3ixcFVt/mQnLm7J2aKTDHmuoA9Op1LqrRglxoukCY90lPhZ6VCZ6FiacCQ2oQLOOScrulr+umihDh5dOu22qc3tAxlN4DyTlLcj+9JNyDzBkA2+oVcMc2xsCGglzCA4gWmN9jE9SofWlHsvPHG9FJjccWYo1I0vcEcsAC8aRJVrwvjPeGC2wgEg6EzbztorvB4Sg9zXFtN5Y7MNA6f7Tmu+4ESTcHS4UfE+GFznOhsEjkDRSgXk5ojMAZBJEwLaLSlyVxJ0lpkzWKLFWCnwzHkaQd2uc0HW0OnK4aXUeIpE2F3RMDX3t6K8ciMODMjxmoheA8W7mpBP8ATqcr/AXh292z9JU3GaD7EiA4kAyIMRJ6hviRCpXWPvadihpSVMcLielU2Gpmlo5IIzOcASZJGYNibyf+2D5EYGmXPHIRlDsgs5pcOtQWDGzmJJ2WT7K4+tUcyiC4hvMCBzQIht7EEuGuxI3V9xfi7KQNLPlZpWeA7nc2CaLCAbCPWN158sPq9S+3k7oytENd9PL+mpVWhmZxNTMA6q83MA3DAdG7xPWKrh2MP6phfDWSacRla1rhl0aJ1g6ElOxeGmo0UppupUe+dBDv6nIXn0YdB0smcYdTa81KbxkLszCc0kTIvEkxG/WbrXlfJq1sum8UpZi2kWPPN8DX5WwCfic1oBytMCSbm2oV/RogUc8AnD03VABoXtJJBudQS3f4l5thOKPZULZyhzy82GuVzTrM2I++srW8M42HMio6AJFQgEg5tLXhpyukeW1k8tp76JxafQNxzCNeGP71zXcxotaIgjL3b3WLpfFmwLEdb2WExDqdJpqGHODS8WEuFy2RbKHOOnl8sqLDYgND61RuTOO8aZL3ND41EcocRJA0BaJAgLM8T486q7KJLQYIA6bWidBpGinFSdRj48/3+2UVL1MK4px8lxDSCT82w8gBt1/KrRjzWljmcsTeHkwWgDMLtOaBA0kqOng6dWHlxykc4FspttrYgyB4FPo0GtgtewsMA5TANwbSLToQbg3iFeMYJfJJzbfwWtDiYpEZzMCX62BInPe3xCGt0sREQj+NVn1A6qaj6oFJzQycxBc4AkgWMskB0bbKqxAbVDmUwCTAkte107Fz4M7/AG6Kw/Tvpuc7vaeU3ByubEwCHNccuWALN6Suac1e9fBVaIsbTcHV2h0BuHawMYQ6q0ZgXu7uQbyf/ZQ0qgfldTpirRdTbRc9jf61EgD4mAmLjNERNwUXgq1MubXAl7eQFriSNoBByvF4AO0DwTeI43F/9Ck1k3cRkzX3kw2dQTBg7lYSk3xiv1br/fz/AOCl7smq4VtEipiazWuHLmbf9RTAA56RuXbSOkyqfE9scjDSwjO5ZOslzoOsDSn5CfRRUuymJqOD6vzXcXO5jH1P28Fc8K7LNpObLpN4cIPpeBb/ACrx/DRW5+p+3j+/n+hGWX21/wBmJq1DLpmSZM3M31JEonBYGrVkU2OIBuYMA+J6/ey1+O4XgqZmuQ1xi4c45t5yjfz6eSqqvaprGBmGpBoboXaeeU3+vj1XYpWtIgyp4nwgUWtLqjS53ytBkRM5sxEXEaKsUuKxLqji95lzrk29gKMBbin5EJC5StYmEJiElNlOSFMAvCMlHd5HVDYI2UbqlzdRa5MTN3Uw7TtBmbe/RV1fg15aY36iZvI6EbdZIVlmUgcn9NNj5UZpzXNPOLyZIuZERINnD99RqD8LxOoBy1H5YFg8O2MQHj4YIgHWCJBsrZ9EFA1uDtkkWF9BcZrOjw+YDqpywy8FI5E+x9TjpbPeMa4TcwWOBNvlkaFTUuPUKhPO4WsKjQ4j/a4Tcf5QzsDyvm+RlxrmbIgT4ZyPJo6KixGCg22MaQTG/nqPp1Uk31I1JVtGqdiqBeS51Elw+fODYyPiBnb6WQOLw+HF6dOjVqvcTlD7yLzJFxvB1ndZuvSNwYgyYMesfVC1nEQ1wactm7a6wfe6rCPyY5+5peHVsTnIDWYeSZdlfMEGTJBLjuD7BWL4AwgBtQmG3bmLmvIIMuaW2Mmeiy+E7Q16QAZUcI2LswtFspPvZWeF7Yvmajc1o5Tljx01RKEjSn4HYzB4kVzVYW03mQcrssB0NcCZIE3HpdV7eytSblove8m5F+WbSTqRodFrcJx6hVAPeAOaByvF5G0giTZFmrQynNXYRaf6r/MGBofVJScVSB7PO8TT7t5YCXwN2xYRtqAn4XHPpkmJBbzNJPMCYAIPnN9vVbHGcewsGXGpIIsJ2F7jqD9ShDx7B5i4UngmLhrdiTMG0ySdN/Ba52qasXXkpzxSrVu2nUMBsBr3uA6AWJFhoTt9a044tJaGgQTaSSJOhO9ytae2NGLUX9RcCNND8umyDxHaeg8y/DSfEt8D0vtqlFJf8RuV+Sio8WeLACCMxFr2nMC4GCQNrWTKuMqVDYQCbQ0k6E63On1lW/8A8zhSBOFuLAlzQQJJ1A8VKztfTp/6eHANr5hsI6dLdLJ3vUDN/JVDgmIaZbIJJaYcZ9QNvrEFGYLsniKhPetcGj+50yRcRe4MEW6qZ3byqI7tjGx1v+AJVfie1eJef9Qt1swBq0ub8f39wtGrb2XbSY91WowZxJGYtECSBFpjS50hV/FuM4VjXCm51UkEBo+ESZu7ceF5WPqVS74iXeZJ/KaiOPdsObL6h2uqUwWsAcLZS4AFukghvxDeD4IXFdp8RU1qFo6N5Rfx1+6q1xW+EfYw2KXSZJkzqbpWuTVy0IcGqZrFC02SmogCVzlC8ymlyQlMaHAJiVIEDJ2VYCZ3nimykQKj0dwTmp2RODVsmSMUrWptNqmAstIyB4sCDtIj39As5xLHQ2pcTOcA/wBxGV0fT8LQcQNisRxd/OUp401YKbuiwdXb8EiwJkdZFtb/ALhNxFKJt18v+b/ZULKpGhj3P5RtHibgInQ/W4I9QQuR4vYvfuLUoDebdLWPhEBD9yRcR7i/lF7I1+JYQCLWE9Db39AmOa2NbfL9i4GfI/RaTa7F+QGXFvUH0+x23/hWFPj1QANcGVBO4df1FjHlaFB0ExO20+vp9UgptMA2Jj1n/P5TajLtDTa6OrYtrjOVwJ10N7WEeB6KF9boPzrup/00HbcaggjeCdrmyQYaBN/zfbx0KFSBtgrnE6n/AI9+7psFEuogHcb9dz9QPso8g96E+9PGFuxEIHvVcWkaz+PypT06aj9if2TSzXW3hEabfb6XTQhgbt7+6eaB6H6QnCpaw9Omuh/x9t1znE7fiPflCBkJCQp7mwmQgDguJSkJECEC5OyrigDgm+/wnM1XOF0DGwuhKAuhMLEKRKVzWoA4BKR7siqeHsmml7umKz0ZqeAm01MAtExGhPLrJrlDVqLaRlguOfYrG8VZzFavFPWd4jRmVWUfSTUvUUi4FK9qauNnWLKeapKilKgB0+/fguJJEeykCkptTSFdCNrETfU79bX87Lu/tGw/Hn5H7BEsan90Oi1wM8iD9aYIME2g2OkeB8P4XNqz0FvT77J76aiK19MORJ3gIgDyGwtcR6z9VC6pN97f4/ZJCYUNJAmySm9Pq1xsh5SSpvZocEoHiPrb3dT8OxxpOmJBiRabGZE2keNvytvhqLarM9G5I2Bd05r3HNYtuBHqpylxfQ6MGaJtEGRYAgk+QmSjG8ErauY5oiZI+gg+J+kq8w+Br0wT3xiTOdhLZNoIIIvERbUaEItuKDnEEXIgE2MtNzDSSBaL66yFKWR3SHSox76JnQjpII/Pn91G7QLcNwozEfKRnBdEnN8t5kiT6QVXdo+HBrBlgEusxokOsJnKDEdFpZN00JKzKqWsND1/hRhTAy0jpdWEQgrkgK5MKFKmw1IlMZTlW+AwmixOXFWA/wDTcvogDT8ldYl0NVQanu37KUJuQUbSniUZTes1Rx11dYerIVlO2ZoNcgcQ5GjRDVqcq+Nk5FY4yUJjaFla/plBjKdirzloio1sxmKZBQ6O4kLoFcR2R2jkoKQJwCY2KFNTUTQpmLcUYYQ0J4CjYVKFRE2RVAhnvClxFVDLMm2bihC5IQlSxCzQxrk1OcU0arLNIWFpexmLyl4d8LXMdrAE5mnyvlPoFnCFacNaBh6zv/1otPiP6hInabKc1cRovqDjUrEOzZXQ5omJJJGaJ0hvnHRQVa76T+URmbJBmA4GAQ0OAAO5E3OyLbUyv0jIJsSd4tOmseQHSFFxh7mufU2aAdZMOIDhpuuddaMhjaoe3MDe0iQHNOwg6Gxg3m/iEFj6jnUngEk5ho8UxEGDM6T9frDKVTK5rh10NgRuDHUT5KbidVraTnwS1rmiIA1zXi40O0edlJTuvzKJbMcxpc4CZJ3kO+4N1JREPHQnL9bKJjoM76q67O12tcZbmM28IXbJ1swyux/C3UnlrvTxChpYeVtO1WGz06NYwCbGP5HgqKnQGyn9QbG4LCQrJrA1JTaoMZXgR72/dSbcnsyA8RxSqTUKkxNWUMai6oxpGk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v-SE"/>
          </a:p>
        </p:txBody>
      </p:sp>
      <p:sp>
        <p:nvSpPr>
          <p:cNvPr id="1028" name="AutoShape 4" descr="data:image/jpeg;base64,/9j/4AAQSkZJRgABAQAAAQABAAD/2wCEAAkGBhQSERQUEhQUFRUVFxoXFxgYFxcXGBcYFx8YHBgXHBcXHSYfGBkjGhUcHy8gIycpLCwtGB4xNTAqNSYsLCkBCQoKDgwOGg8PGikkHSQsLCwsLCwsLCwsLCwsLCwsLCwsLCwsLCwsLCwsLCwsLCwsLCwsLCwsLCwsLCwsLCwsLP/AABEIAL4BCgMBIgACEQEDEQH/xAAbAAABBQEBAAAAAAAAAAAAAAAEAQIDBQYAB//EADsQAAEDAgQDBgUDAwMEAwAAAAEAAhEDIQQSMUEFIlEGE2FxgfAyQpGhsRTR4SNSwTNy8UNigpIVU2P/xAAZAQADAQEBAAAAAAAAAAAAAAAAAQMCBAX/xAAsEQACAgICAQMCBgIDAAAAAAAAAQIRAyESMUEiUWETkQRxgaHR8DLhQrHB/9oADAMBAAIRAxEAPwDzfD4gsKgxVYudJUTnSiMPSzLkqtkBuHpSrTB1IEeCho0AF1KpzQsSdiB67+clPq1AQpca0BVrqqcVYxHVFrexfAq9XQCnTknOWgl02i+37rux/Yo13CpXEUhoCYLitbxnjgw4NKgAYEAWIHiSd94PVTyzjW+isbXRVcYweHwdKqWONWtUGrgCdIlrWgADxWL4awzzOLG77SrPiFabvMvN58/f2QdKlmU4vknqgbphtPFMEhsu8f5UbsS+LkQmMw2RMr4lCxxRlzbI6uLqaA28lY8JpVH3cT9ALJvDMFnuVpKdNrGWWljU9JApMzfaqtka1jdXfF5BUNPAVXizXQOq0+D4K6vWdWfBaDDR4Cf8qzrYa5yiLLpxwSWjDk7MPw7hD6r8mhib/wAo9/ZNzfjdA9PfsK/fQOHyv+ZxAPQAojieAL9XwOke+i1ToVmSr8DgWmfT9lDxXAtpQJvHh/gdPwtJj2NotDnuPhvp71WQx+KNR5J8h5BYXK6Y1sGSpEq2aEXFL7/CSECOSwkSFAxZTm1SEwLigaHmseqbKalSoKHZkgcuSJhRM3GvA+IpO8qHZ31CfgMKalQNA8T5Lbt4II0H3XNnzRxOqKRhZiadOURREFJhgp6wVZPwQJpUTDBv71UtGpa6DxL7qaQEvEK4Oivux/ZDvCK1YQ1pkNI18fupOyHZg1HCrUkNFxbX+VoeM8XDR3TCM0R/tH7qM8tKl0VjGux/HO0Hd/0qQykWtYN+m/4WPrYkiZJLjvP38VFjcUQSAQepn6+t1DR5lmMOXqkKUqGETfVdRqEFTvtZLRoSVcmJWqE7rqGCzlGfoM3/AArfA4DIEJOWgoZhMNkCWtVJCKc5DYl4aRurNcVodhHDXycrbACT6q1NEawq5uBmH6Hp/KJqYpzW2H/K6IKlsmUnaFwytOt9PHUfcKzx1QNptdFyB6e/eqhw3CHGalUw0HNHiPE7BZrtT2j72GMi3xEGfTzWHath8FdxvineHKLhs7zrsqmEqRYRTo5cFy5MZy5cuCBCEJEspCgYi5KUiDQsLki5ADki5ISgRpeyGGuXRvA9NfutwHDp9lR9msDkY0dBe2+p/KvYHh9V4maXObZZOkebUGSUW9icyhlUWIcvTbtnKDOqRor3sx2cdUe177NF9tL3KD4FwU13zYtabi9/stxiMQ3D0g0a6CP52XPmy16V+paEfLG8V4iKLe7paxYjbxKxuKxW2pOpRWMxWtzmN1XMprGKF+qQSdEIpyVbYPCgCSoqGEujm0CV2JWSBqlEEqbD0NgFPT4eZVnhcCAnxYITCYe0lEVISvfFkLVeVaKoBwbCArul4PlCLOJsh3i7SATdKW2kBc4FxIE+/f7oyjSE3Q1B2YhrRzanwQHabtE3DMLWk944EDQx91e0lbMorO2nHwwd1TPM5vNF7e5WD9/hPqVC4lziSTqTumKNtuzaVHJEqRAzly5cgDki5ODEAIkKdlTSEgGpSuXJmhAnJFyAFCL4ThS+q0RYGT6aD6woMPRL3BrYk2HRbHhXCBSAAuTdx6n9lzfiMyxxryzUYN7L7CAMZPQe/uqp/FLmTv1RWLxOVkLFVcacxvuf7V52HH9Too04li9xNt0ZheG94QBqUyjh84i9zaOq03CsOKQPeiHWyuiGu8L/AAvvp9F6EtKzngrYTgsM3D04t1nTYfsqHF4k1HEmYGngjeLYwudkE2u7z2H4QLBMdFyY8byMrKSRCzh5d/IRNHgnuP5VnhmIzPZejHCkRsqKfD4KLZhoXPrXUrDKrxSEcyipHOsuebKB74WkhET33UsAhCMMlTVKkJANxFAQmYeS8NFz08EzEklw+yE4px5uFZlpkOru1OzPewU1Jch9lrxvjP6KmYh1R9h1Hj6T9SvN8ZjH1XZ6ji4+O3gEzEVnPcXOJc46k6qNabsaVHJEqQ+/sgBFyVcUDEXJUiACuG4TvHgbC5U/E6Ia7KNh90LhcSWGQpq3NfXqp0+V+B3qiAMTXMU1Oi4kBoJJMAASSfBH0sFTb/rOMxJDSDA00AJJ+g8Vvt0hUUxakhX/ABRuFcWOwxLZbz03WIcN2zqCLqsqUwsqXgb0wNcnuCJ4ZgDVeGgGBdxjQewm5JK2C2W/Z3A5Wl51dp4D+VqKbco8SoaGEiDsEJxDGxJXh5JvLJ15OuKVURcVr2N1k3B0lEYjHZzGyeKK9LBj+lGmSyTUmbvg/DBJcRygWvBnw8LKXjPEg1jhaXy1ojXYn0RWLqNZTDRYQS6NQLzbxJMeSosO7O/vXaaMB+W6g28s6XQq4qiP9GQOp+bXbzmSen0RVDDaX8fNNdTfmzMf/wCLhLT/AJHopqWMBflcO7ediZDrXLCNdvG2i9CMFjIv1Fg1kBCYiqRouqYotsQQSJ+v5UVM5jKtaa0YarsSjTJMlF5oU7WABBvfLiOiKAmFdR4p9ilfShBVqLnb2Q2AuFCKdG6SjDG3QVTHB1QNHmstqK2Mh4/xDuWS2M5sP3WJqVC4kkkk3J8VZcfxmeq7o3lH2k++iq1GHv7mxpXJVyqAgSJYXe/whCEXQuXIA5Po0pKY28AESfeytqHDXgcrHmbzlIFteYiEmwIDhg4gaDRWrOHZy2lRaXuOgGw3JMwFY4Hs8yAarw+0inRMumdHPjlAPRajhWK7im5rKAaIE3yjWOckZ3+ZIF1OUHV/sahFt09GcxvZ5+BwtSvUA71x7tkHM1pdv4nWSqjszh6NYVRXqVM0hwY2BnAi5MS6D8ugstnxpj8WwU6jiKduQDK0TpEkC2tpVZhOzeGa1oaCXNcZcwuNQzIguYQAPCUowySg6uL9/JaSjFryjPcZcxzi4l3eiG3dPKLXAENMKjqGTAuegkn6BehN4VhxAbQpZjsW94+dyQLX8SFG5sWbDbEkNAB3PwMswwNSTtZVx4XHt2Slt2YSlwuq7Sm+CfiLXBo8yRYLb8D4M1jAGQ4mCXTM+M7eSGxNbMPiMADdz4nzOVp+uhQFbir6TwaZcZOUwSQ4CbTMGPAWKnnxOURx0XHGse2m0tZc7+frssTjOIOeYm3vorirVzgm5nqqNtHng9Vz/h8ajt9jkx+HoXVgGKWnhhlSwVRz5E6NHxSvnIpk3Jl8An0IGw8eihptNoEAWA/z5+Kk4dh4zPc277yRt+8j7IstWfw+GlY5vwRsfGqGxVYPaWkAg9U/EMsq2q4hdb5Pog5UHYBxaCHTUpkgwP8AUZG7ZnN06nxVzTY0AFpDgfmGk9D0NtFmqVdyPwldwcXDU2NpDh0cN/ypcZQ3D7FVOM9S+4XjMTAQdDHNGsfVdi6ReJpzIkmnN/Np+YeGqs8BwwYegarQ11YEAkmQ0kEwBtcEWm8TOiws/J0u/Y39J38ArnV3AFlB5GxPLPo6Cq3GcQrNkdxUkeBi8aEAg6rVfr30qtOlioDapADoAjPHduIbIcyTB0I67JvECGmIeXAGGlvMSLuZNwRGiJ5MkXtaKxwwfk8+xmIxLvip1QP9j/vbwScFoPDnuLXiG7tcJv5L0BnEBTpglxc1zSaZAdLhsAANRIHTy0VriGEE6tIIZfrAPygkjnAnTVEnN64h9KPueLDDPOjHm50aTfe4CX9DU/8Arqdfgd+y9QPDCJyQ0F7zrNy9wteLlpIsUFxKi6m1xc67QSbbCSYv56dLbJ85JWoiWNe5583hdY6Uqp/8Hf5CNodlsQ7/AKeW/wAxAP8A6iT9lsGDI1pa9rnkDNzNc0amIF3GRF408gihVqGPjiD8MNtzTZpsIH58VSDk/wDLQcEZNvYh4HPUa239pj6vLbeiJHYukPirVDIHwtmdJIIaR943laMUcpmKgj/a13zam35+VC4g6l5dpAjumuE3FzfQD7rbpdi4/BVUezeHvlp1XR/c+06j4Z2toNSrHD8Fps+ChTEbmm55mTbMQRvMnopBigQ3/UOTfv2tJBtBOc25SNrHxTagJk9zSk3Ie979gCYa2BET4E+KOUUPiw3udNBcavpsbJAizXMIaL9d1J+mbaXUwYElvO7Uicwa42mDzbygC6oBGegwcrQW06gkCRaA0iA4THrKbXY4tl9enNzlNNrnTEgzUdMEknpOqayJg4stH1GAu5gXgXEtOugLn1coFxbfolquLyQcpAkfEbFoI0blaQZgEBVDSTc16jicpOVvzXyxlqb2mPSFLUosMZq1WXMEjmBzASZzPgm826hDypCUQ0MgtIyNJGUywTa1zVcTvqAo3MzES/X+45g3LF9Wi8ToQkpcJa5xc1r5JA1a2SeUWGaRt9E8cIDAS7lDer22kGdGExZDzRStj4MZVotMudVDrkFpu0Aggcpyt/OyFxD6LSM7wC0AASCLXByskGx/tTcbwyoXtZTLCTHKQ9wA1HzQR4AIbFYltJ/dUqlCm+4e7KXvBES0MYC4RGhPrMgZjn5uoIJQ49keO47QZ8DH1HSYhpgTpdwiB/tWfxuIfUeKj7AXDSZi3kBP0hG1cXUYBVqNqVcO4mmS9rWT405dnkG8kRbxVZiMRI9/SyU5TvjL9ibrwMw1e5nf8p7WiZQTXKek+6xKJmy8w45VA/ECTcfUfuhKuMLRCD/UO8PfqpY8XbZpyN9PoOg0HkNgpAmP858UrSupdEmxlVqAq00e+s3NlkZomN4UXdoTMNWDU6CLZThObTTnNst9hVFVjcSWcw28AfMQVe8OJqCtTGsE5dy6SQ4EOkks2sJNohZjiz7FXfZfHDu6T4JImk/mNwLNA6GC3/3XFmguSkdWCXaIqtd1d9MPeSAGNEyMtNhmTECAAYkT+VpK2MbVqZ7gNfmIPjqJGoiTf01VTi2MFRxpjldDv+7mix2Ov08lIx8suADUfExo0S2BN9zYbwuKeeTvZ1qKLgcQYyiGscC4OfBc1oyBziQG+AJzX/uVdgOI1clUGoS4VGkuALcwe2kRDGbSwgDw3Vbgq76rS5ozTBIzH4xmZUHgOXyht0fw/FS6rkME90NL8he06HWHtHr6KjyZJN3pVWjNJdA/BcY7umZg4OzVQ6QZgVH2du0iYiNUbhWF9QcuYRLvhMsaAXSDIMtaRBmSVXcPq8oJGpc6YN873E23PMLHpeEfw3F5Kj+WXFkNcbAZXAOEkGCCWk7R6rr5rjvowkwziXZwtGag95YRIbOYx/2nmDhaYBuqiniKToHetzG5nu4kelyCdhuiezfFTTrOwzpvNSlJJBEAPptB2BkgbBx6KfjvA2Pf+potbm1fTcAWVZaY1+GrazouYkGZR9eMQ4tgdbEgcvKSRu0N6ARlAmzidfTdBOLReWgmbBxAk3mQ86GD/JEy1eAUC9ry19MFreWSAXkcxytdbUA5SBYqKrQZnLQ02gNIO5MkRFnTlbN9tLlKeX02wjHdHYesyfiB8y50mbb/ANrtYv8Aggvpgzl1iJ7u4HQuYcxLv2VV/wDGtpVHVXVnVKLwXECWOa8WFNwuAYnfQWOi02BwBgP7tjO7mXuMBotNzedDe/kozlO9PRWKQGcA4MDjThpEDlpCZGoaWhwADp00ITMQ5wYCHmYIIY15IHWGBrdjMnponv4nSlkOdUL3HmZZgDPicXOuWDreTuqh/aLMGv7trQc1SHnvCaLP+peIc50Mb62XOnK+2/1r+TbUUWTMNTd8WfNe7nNYCQbH4y4xdGsaxoeGU6YJABPM4gCTYuaYtF5Cy1XHVsj3Oe5uRjGOLQGtDqnM50M1FNjg0RqTKfVGeo6kLl3d1KcuOWrTYASzOZhzhBNjI+iVOO/9/wAeGLki64r2lE/1K0lroGRjS8Ew4NBJd0tb/KGwnHHVYdSpVapuCXENdqQYHNJkHZsXvshK2ApYZgfiXlhz99TptA/UZnfE1wOZrmwYzGLDyVLxbtS+qO7oNGHpD5KdnuO7nlsF3Toqxcs3+H36X8v7k3JQ7LvjXG6rRkpPZTuWvyuDnmbEd5ls6xHLMSVXdgeLfp6lU5zTqPaA2YEiSXc7vGLbwqnCcRbRFqTHP/ufz8uXodOtj4ITEY91SM8OyyRI3Ma9RbQ28F0rFLh9O3+fknLJG+Rp+0nF6eJc4vqd68CGwMwaf9+noD6LMV3JpxJURdK3ixcFVt/mQnLm7J2aKTDHmuoA9Op1LqrRglxoukCY90lPhZ6VCZ6FiacCQ2oQLOOScrulr+umihDh5dOu22qc3tAxlN4DyTlLcj+9JNyDzBkA2+oVcMc2xsCGglzCA4gWmN9jE9SofWlHsvPHG9FJjccWYo1I0vcEcsAC8aRJVrwvjPeGC2wgEg6EzbztorvB4Sg9zXFtN5Y7MNA6f7Tmu+4ESTcHS4UfE+GFznOhsEjkDRSgXk5ojMAZBJEwLaLSlyVxJ0lpkzWKLFWCnwzHkaQd2uc0HW0OnK4aXUeIpE2F3RMDX3t6K8ciMODMjxmoheA8W7mpBP8ATqcr/AXh292z9JU3GaD7EiA4kAyIMRJ6hviRCpXWPvadihpSVMcLielU2Gpmlo5IIzOcASZJGYNibyf+2D5EYGmXPHIRlDsgs5pcOtQWDGzmJJ2WT7K4+tUcyiC4hvMCBzQIht7EEuGuxI3V9xfi7KQNLPlZpWeA7nc2CaLCAbCPWN158sPq9S+3k7oytENd9PL+mpVWhmZxNTMA6q83MA3DAdG7xPWKrh2MP6phfDWSacRla1rhl0aJ1g6ElOxeGmo0UppupUe+dBDv6nIXn0YdB0smcYdTa81KbxkLszCc0kTIvEkxG/WbrXlfJq1sum8UpZi2kWPPN8DX5WwCfic1oBytMCSbm2oV/RogUc8AnD03VABoXtJJBudQS3f4l5thOKPZULZyhzy82GuVzTrM2I++srW8M42HMio6AJFQgEg5tLXhpyukeW1k8tp76JxafQNxzCNeGP71zXcxotaIgjL3b3WLpfFmwLEdb2WExDqdJpqGHODS8WEuFy2RbKHOOnl8sqLDYgND61RuTOO8aZL3ND41EcocRJA0BaJAgLM8T486q7KJLQYIA6bWidBpGinFSdRj48/3+2UVL1MK4px8lxDSCT82w8gBt1/KrRjzWljmcsTeHkwWgDMLtOaBA0kqOng6dWHlxykc4FspttrYgyB4FPo0GtgtewsMA5TANwbSLToQbg3iFeMYJfJJzbfwWtDiYpEZzMCX62BInPe3xCGt0sREQj+NVn1A6qaj6oFJzQycxBc4AkgWMskB0bbKqxAbVDmUwCTAkte107Fz4M7/AG6Kw/Tvpuc7vaeU3ByubEwCHNccuWALN6Suac1e9fBVaIsbTcHV2h0BuHawMYQ6q0ZgXu7uQbyf/ZQ0qgfldTpirRdTbRc9jf61EgD4mAmLjNERNwUXgq1MubXAl7eQFriSNoBByvF4AO0DwTeI43F/9Ck1k3cRkzX3kw2dQTBg7lYSk3xiv1br/fz/AOCl7smq4VtEipiazWuHLmbf9RTAA56RuXbSOkyqfE9scjDSwjO5ZOslzoOsDSn5CfRRUuymJqOD6vzXcXO5jH1P28Fc8K7LNpObLpN4cIPpeBb/ACrx/DRW5+p+3j+/n+hGWX21/wBmJq1DLpmSZM3M31JEonBYGrVkU2OIBuYMA+J6/ey1+O4XgqZmuQ1xi4c45t5yjfz6eSqqvaprGBmGpBoboXaeeU3+vj1XYpWtIgyp4nwgUWtLqjS53ytBkRM5sxEXEaKsUuKxLqji95lzrk29gKMBbin5EJC5StYmEJiElNlOSFMAvCMlHd5HVDYI2UbqlzdRa5MTN3Uw7TtBmbe/RV1fg15aY36iZvI6EbdZIVlmUgcn9NNj5UZpzXNPOLyZIuZERINnD99RqD8LxOoBy1H5YFg8O2MQHj4YIgHWCJBsrZ9EFA1uDtkkWF9BcZrOjw+YDqpywy8FI5E+x9TjpbPeMa4TcwWOBNvlkaFTUuPUKhPO4WsKjQ4j/a4Tcf5QzsDyvm+RlxrmbIgT4ZyPJo6KixGCg22MaQTG/nqPp1Uk31I1JVtGqdiqBeS51Elw+fODYyPiBnb6WQOLw+HF6dOjVqvcTlD7yLzJFxvB1ndZuvSNwYgyYMesfVC1nEQ1wactm7a6wfe6rCPyY5+5peHVsTnIDWYeSZdlfMEGTJBLjuD7BWL4AwgBtQmG3bmLmvIIMuaW2Mmeiy+E7Q16QAZUcI2LswtFspPvZWeF7Yvmajc1o5Tljx01RKEjSn4HYzB4kVzVYW03mQcrssB0NcCZIE3HpdV7eytSblove8m5F+WbSTqRodFrcJx6hVAPeAOaByvF5G0giTZFmrQynNXYRaf6r/MGBofVJScVSB7PO8TT7t5YCXwN2xYRtqAn4XHPpkmJBbzNJPMCYAIPnN9vVbHGcewsGXGpIIsJ2F7jqD9ShDx7B5i4UngmLhrdiTMG0ySdN/Ba52qasXXkpzxSrVu2nUMBsBr3uA6AWJFhoTt9a044tJaGgQTaSSJOhO9ytae2NGLUX9RcCNND8umyDxHaeg8y/DSfEt8D0vtqlFJf8RuV+Sio8WeLACCMxFr2nMC4GCQNrWTKuMqVDYQCbQ0k6E63On1lW/8A8zhSBOFuLAlzQQJJ1A8VKztfTp/6eHANr5hsI6dLdLJ3vUDN/JVDgmIaZbIJJaYcZ9QNvrEFGYLsniKhPetcGj+50yRcRe4MEW6qZ3byqI7tjGx1v+AJVfie1eJef9Qt1swBq0ub8f39wtGrb2XbSY91WowZxJGYtECSBFpjS50hV/FuM4VjXCm51UkEBo+ESZu7ceF5WPqVS74iXeZJ/KaiOPdsObL6h2uqUwWsAcLZS4AFukghvxDeD4IXFdp8RU1qFo6N5Rfx1+6q1xW+EfYw2KXSZJkzqbpWuTVy0IcGqZrFC02SmogCVzlC8ymlyQlMaHAJiVIEDJ2VYCZ3nimykQKj0dwTmp2RODVsmSMUrWptNqmAstIyB4sCDtIj39As5xLHQ2pcTOcA/wBxGV0fT8LQcQNisRxd/OUp401YKbuiwdXb8EiwJkdZFtb/ALhNxFKJt18v+b/ZULKpGhj3P5RtHibgInQ/W4I9QQuR4vYvfuLUoDebdLWPhEBD9yRcR7i/lF7I1+JYQCLWE9Db39AmOa2NbfL9i4GfI/RaTa7F+QGXFvUH0+x23/hWFPj1QANcGVBO4df1FjHlaFB0ExO20+vp9UgptMA2Jj1n/P5TajLtDTa6OrYtrjOVwJ10N7WEeB6KF9boPzrup/00HbcaggjeCdrmyQYaBN/zfbx0KFSBtgrnE6n/AI9+7psFEuogHcb9dz9QPso8g96E+9PGFuxEIHvVcWkaz+PypT06aj9if2TSzXW3hEabfb6XTQhgbt7+6eaB6H6QnCpaw9Omuh/x9t1znE7fiPflCBkJCQp7mwmQgDguJSkJECEC5OyrigDgm+/wnM1XOF0DGwuhKAuhMLEKRKVzWoA4BKR7siqeHsmml7umKz0ZqeAm01MAtExGhPLrJrlDVqLaRlguOfYrG8VZzFavFPWd4jRmVWUfSTUvUUi4FK9qauNnWLKeapKilKgB0+/fguJJEeykCkptTSFdCNrETfU79bX87Lu/tGw/Hn5H7BEsan90Oi1wM8iD9aYIME2g2OkeB8P4XNqz0FvT77J76aiK19MORJ3gIgDyGwtcR6z9VC6pN97f4/ZJCYUNJAmySm9Pq1xsh5SSpvZocEoHiPrb3dT8OxxpOmJBiRabGZE2keNvytvhqLarM9G5I2Bd05r3HNYtuBHqpylxfQ6MGaJtEGRYAgk+QmSjG8ErauY5oiZI+gg+J+kq8w+Br0wT3xiTOdhLZNoIIIvERbUaEItuKDnEEXIgE2MtNzDSSBaL66yFKWR3SHSox76JnQjpII/Pn91G7QLcNwozEfKRnBdEnN8t5kiT6QVXdo+HBrBlgEusxokOsJnKDEdFpZN00JKzKqWsND1/hRhTAy0jpdWEQgrkgK5MKFKmw1IlMZTlW+AwmixOXFWA/wDTcvogDT8ldYl0NVQanu37KUJuQUbSniUZTes1Rx11dYerIVlO2ZoNcgcQ5GjRDVqcq+Nk5FY4yUJjaFla/plBjKdirzloio1sxmKZBQ6O4kLoFcR2R2jkoKQJwCY2KFNTUTQpmLcUYYQ0J4CjYVKFRE2RVAhnvClxFVDLMm2bihC5IQlSxCzQxrk1OcU0arLNIWFpexmLyl4d8LXMdrAE5mnyvlPoFnCFacNaBh6zv/1otPiP6hInabKc1cRovqDjUrEOzZXQ5omJJJGaJ0hvnHRQVa76T+URmbJBmA4GAQ0OAAO5E3OyLbUyv0jIJsSd4tOmseQHSFFxh7mufU2aAdZMOIDhpuuddaMhjaoe3MDe0iQHNOwg6Gxg3m/iEFj6jnUngEk5ho8UxEGDM6T9frDKVTK5rh10NgRuDHUT5KbidVraTnwS1rmiIA1zXi40O0edlJTuvzKJbMcxpc4CZJ3kO+4N1JREPHQnL9bKJjoM76q67O12tcZbmM28IXbJ1swyux/C3UnlrvTxChpYeVtO1WGz06NYwCbGP5HgqKnQGyn9QbG4LCQrJrA1JTaoMZXgR72/dSbcnsyA8RxSqTUKkxNWUMai6oxpGk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v-SE"/>
          </a:p>
        </p:txBody>
      </p:sp>
      <p:sp>
        <p:nvSpPr>
          <p:cNvPr id="1030" name="AutoShape 6" descr="data:image/jpeg;base64,/9j/4AAQSkZJRgABAQAAAQABAAD/2wCEAAkGBhQSERQUEhQUFRUVFxoXFxgYFxcXGBcYFx8YHBgXHBcXHSYfGBkjGhUcHy8gIycpLCwtGB4xNTAqNSYsLCkBCQoKDgwOGg8PGikkHSQsLCwsLCwsLCwsLCwsLCwsLCwsLCwsLCwsLCwsLCwsLCwsLCwsLCwsLCwsLCwsLCwsLP/AABEIAL4BCgMBIgACEQEDEQH/xAAbAAABBQEBAAAAAAAAAAAAAAAEAQIDBQYAB//EADsQAAEDAgQDBgUDAwMEAwAAAAEAAhEDIQQSMUEFIlEGE2FxgfAyQpGhsRTR4SNSwTNy8UNigpIVU2P/xAAZAQADAQEBAAAAAAAAAAAAAAAAAQMCBAX/xAAsEQACAgICAQMCBgIDAAAAAAAAAQIRAyESMUEiUWETkQRxgaHR8DLhQrHB/9oADAMBAAIRAxEAPwDzfD4gsKgxVYudJUTnSiMPSzLkqtkBuHpSrTB1IEeCho0AF1KpzQsSdiB67+clPq1AQpca0BVrqqcVYxHVFrexfAq9XQCnTknOWgl02i+37rux/Yo13CpXEUhoCYLitbxnjgw4NKgAYEAWIHiSd94PVTyzjW+isbXRVcYweHwdKqWONWtUGrgCdIlrWgADxWL4awzzOLG77SrPiFabvMvN58/f2QdKlmU4vknqgbphtPFMEhsu8f5UbsS+LkQmMw2RMr4lCxxRlzbI6uLqaA28lY8JpVH3cT9ALJvDMFnuVpKdNrGWWljU9JApMzfaqtka1jdXfF5BUNPAVXizXQOq0+D4K6vWdWfBaDDR4Cf8qzrYa5yiLLpxwSWjDk7MPw7hD6r8mhib/wAo9/ZNzfjdA9PfsK/fQOHyv+ZxAPQAojieAL9XwOke+i1ToVmSr8DgWmfT9lDxXAtpQJvHh/gdPwtJj2NotDnuPhvp71WQx+KNR5J8h5BYXK6Y1sGSpEq2aEXFL7/CSECOSwkSFAxZTm1SEwLigaHmseqbKalSoKHZkgcuSJhRM3GvA+IpO8qHZ31CfgMKalQNA8T5Lbt4II0H3XNnzRxOqKRhZiadOURREFJhgp6wVZPwQJpUTDBv71UtGpa6DxL7qaQEvEK4Oivux/ZDvCK1YQ1pkNI18fupOyHZg1HCrUkNFxbX+VoeM8XDR3TCM0R/tH7qM8tKl0VjGux/HO0Hd/0qQykWtYN+m/4WPrYkiZJLjvP38VFjcUQSAQepn6+t1DR5lmMOXqkKUqGETfVdRqEFTvtZLRoSVcmJWqE7rqGCzlGfoM3/AArfA4DIEJOWgoZhMNkCWtVJCKc5DYl4aRurNcVodhHDXycrbACT6q1NEawq5uBmH6Hp/KJqYpzW2H/K6IKlsmUnaFwytOt9PHUfcKzx1QNptdFyB6e/eqhw3CHGalUw0HNHiPE7BZrtT2j72GMi3xEGfTzWHath8FdxvineHKLhs7zrsqmEqRYRTo5cFy5MZy5cuCBCEJEspCgYi5KUiDQsLki5ADki5ISgRpeyGGuXRvA9NfutwHDp9lR9msDkY0dBe2+p/KvYHh9V4maXObZZOkebUGSUW9icyhlUWIcvTbtnKDOqRor3sx2cdUe177NF9tL3KD4FwU13zYtabi9/stxiMQ3D0g0a6CP52XPmy16V+paEfLG8V4iKLe7paxYjbxKxuKxW2pOpRWMxWtzmN1XMprGKF+qQSdEIpyVbYPCgCSoqGEujm0CV2JWSBqlEEqbD0NgFPT4eZVnhcCAnxYITCYe0lEVISvfFkLVeVaKoBwbCArul4PlCLOJsh3i7SATdKW2kBc4FxIE+/f7oyjSE3Q1B2YhrRzanwQHabtE3DMLWk944EDQx91e0lbMorO2nHwwd1TPM5vNF7e5WD9/hPqVC4lziSTqTumKNtuzaVHJEqRAzly5cgDki5ODEAIkKdlTSEgGpSuXJmhAnJFyAFCL4ThS+q0RYGT6aD6woMPRL3BrYk2HRbHhXCBSAAuTdx6n9lzfiMyxxryzUYN7L7CAMZPQe/uqp/FLmTv1RWLxOVkLFVcacxvuf7V52HH9Too04li9xNt0ZheG94QBqUyjh84i9zaOq03CsOKQPeiHWyuiGu8L/AAvvp9F6EtKzngrYTgsM3D04t1nTYfsqHF4k1HEmYGngjeLYwudkE2u7z2H4QLBMdFyY8byMrKSRCzh5d/IRNHgnuP5VnhmIzPZejHCkRsqKfD4KLZhoXPrXUrDKrxSEcyipHOsuebKB74WkhET33UsAhCMMlTVKkJANxFAQmYeS8NFz08EzEklw+yE4px5uFZlpkOru1OzPewU1Jch9lrxvjP6KmYh1R9h1Hj6T9SvN8ZjH1XZ6ji4+O3gEzEVnPcXOJc46k6qNabsaVHJEqQ+/sgBFyVcUDEXJUiACuG4TvHgbC5U/E6Ia7KNh90LhcSWGQpq3NfXqp0+V+B3qiAMTXMU1Oi4kBoJJMAASSfBH0sFTb/rOMxJDSDA00AJJ+g8Vvt0hUUxakhX/ABRuFcWOwxLZbz03WIcN2zqCLqsqUwsqXgb0wNcnuCJ4ZgDVeGgGBdxjQewm5JK2C2W/Z3A5Wl51dp4D+VqKbco8SoaGEiDsEJxDGxJXh5JvLJ15OuKVURcVr2N1k3B0lEYjHZzGyeKK9LBj+lGmSyTUmbvg/DBJcRygWvBnw8LKXjPEg1jhaXy1ojXYn0RWLqNZTDRYQS6NQLzbxJMeSosO7O/vXaaMB+W6g28s6XQq4qiP9GQOp+bXbzmSen0RVDDaX8fNNdTfmzMf/wCLhLT/AJHopqWMBflcO7ediZDrXLCNdvG2i9CMFjIv1Fg1kBCYiqRouqYotsQQSJ+v5UVM5jKtaa0YarsSjTJMlF5oU7WABBvfLiOiKAmFdR4p9ilfShBVqLnb2Q2AuFCKdG6SjDG3QVTHB1QNHmstqK2Mh4/xDuWS2M5sP3WJqVC4kkkk3J8VZcfxmeq7o3lH2k++iq1GHv7mxpXJVyqAgSJYXe/whCEXQuXIA5Po0pKY28AESfeytqHDXgcrHmbzlIFteYiEmwIDhg4gaDRWrOHZy2lRaXuOgGw3JMwFY4Hs8yAarw+0inRMumdHPjlAPRajhWK7im5rKAaIE3yjWOckZ3+ZIF1OUHV/sahFt09GcxvZ5+BwtSvUA71x7tkHM1pdv4nWSqjszh6NYVRXqVM0hwY2BnAi5MS6D8ugstnxpj8WwU6jiKduQDK0TpEkC2tpVZhOzeGa1oaCXNcZcwuNQzIguYQAPCUowySg6uL9/JaSjFryjPcZcxzi4l3eiG3dPKLXAENMKjqGTAuegkn6BehN4VhxAbQpZjsW94+dyQLX8SFG5sWbDbEkNAB3PwMswwNSTtZVx4XHt2Slt2YSlwuq7Sm+CfiLXBo8yRYLb8D4M1jAGQ4mCXTM+M7eSGxNbMPiMADdz4nzOVp+uhQFbir6TwaZcZOUwSQ4CbTMGPAWKnnxOURx0XHGse2m0tZc7+frssTjOIOeYm3vorirVzgm5nqqNtHng9Vz/h8ajt9jkx+HoXVgGKWnhhlSwVRz5E6NHxSvnIpk3Jl8An0IGw8eihptNoEAWA/z5+Kk4dh4zPc277yRt+8j7IstWfw+GlY5vwRsfGqGxVYPaWkAg9U/EMsq2q4hdb5Pog5UHYBxaCHTUpkgwP8AUZG7ZnN06nxVzTY0AFpDgfmGk9D0NtFmqVdyPwldwcXDU2NpDh0cN/ypcZQ3D7FVOM9S+4XjMTAQdDHNGsfVdi6ReJpzIkmnN/Np+YeGqs8BwwYegarQ11YEAkmQ0kEwBtcEWm8TOiws/J0u/Y39J38ArnV3AFlB5GxPLPo6Cq3GcQrNkdxUkeBi8aEAg6rVfr30qtOlioDapADoAjPHduIbIcyTB0I67JvECGmIeXAGGlvMSLuZNwRGiJ5MkXtaKxwwfk8+xmIxLvip1QP9j/vbwScFoPDnuLXiG7tcJv5L0BnEBTpglxc1zSaZAdLhsAANRIHTy0VriGEE6tIIZfrAPygkjnAnTVEnN64h9KPueLDDPOjHm50aTfe4CX9DU/8Arqdfgd+y9QPDCJyQ0F7zrNy9wteLlpIsUFxKi6m1xc67QSbbCSYv56dLbJ85JWoiWNe5583hdY6Uqp/8Hf5CNodlsQ7/AKeW/wAxAP8A6iT9lsGDI1pa9rnkDNzNc0amIF3GRF408gihVqGPjiD8MNtzTZpsIH58VSDk/wDLQcEZNvYh4HPUa239pj6vLbeiJHYukPirVDIHwtmdJIIaR943laMUcpmKgj/a13zam35+VC4g6l5dpAjumuE3FzfQD7rbpdi4/BVUezeHvlp1XR/c+06j4Z2toNSrHD8Fps+ChTEbmm55mTbMQRvMnopBigQ3/UOTfv2tJBtBOc25SNrHxTagJk9zSk3Ie979gCYa2BET4E+KOUUPiw3udNBcavpsbJAizXMIaL9d1J+mbaXUwYElvO7Uicwa42mDzbygC6oBGegwcrQW06gkCRaA0iA4THrKbXY4tl9enNzlNNrnTEgzUdMEknpOqayJg4stH1GAu5gXgXEtOugLn1coFxbfolquLyQcpAkfEbFoI0blaQZgEBVDSTc16jicpOVvzXyxlqb2mPSFLUosMZq1WXMEjmBzASZzPgm826hDypCUQ0MgtIyNJGUywTa1zVcTvqAo3MzES/X+45g3LF9Wi8ToQkpcJa5xc1r5JA1a2SeUWGaRt9E8cIDAS7lDer22kGdGExZDzRStj4MZVotMudVDrkFpu0Aggcpyt/OyFxD6LSM7wC0AASCLXByskGx/tTcbwyoXtZTLCTHKQ9wA1HzQR4AIbFYltJ/dUqlCm+4e7KXvBES0MYC4RGhPrMgZjn5uoIJQ49keO47QZ8DH1HSYhpgTpdwiB/tWfxuIfUeKj7AXDSZi3kBP0hG1cXUYBVqNqVcO4mmS9rWT405dnkG8kRbxVZiMRI9/SyU5TvjL9ibrwMw1e5nf8p7WiZQTXKek+6xKJmy8w45VA/ECTcfUfuhKuMLRCD/UO8PfqpY8XbZpyN9PoOg0HkNgpAmP858UrSupdEmxlVqAq00e+s3NlkZomN4UXdoTMNWDU6CLZThObTTnNst9hVFVjcSWcw28AfMQVe8OJqCtTGsE5dy6SQ4EOkks2sJNohZjiz7FXfZfHDu6T4JImk/mNwLNA6GC3/3XFmguSkdWCXaIqtd1d9MPeSAGNEyMtNhmTECAAYkT+VpK2MbVqZ7gNfmIPjqJGoiTf01VTi2MFRxpjldDv+7mix2Ov08lIx8suADUfExo0S2BN9zYbwuKeeTvZ1qKLgcQYyiGscC4OfBc1oyBziQG+AJzX/uVdgOI1clUGoS4VGkuALcwe2kRDGbSwgDw3Vbgq76rS5ozTBIzH4xmZUHgOXyht0fw/FS6rkME90NL8he06HWHtHr6KjyZJN3pVWjNJdA/BcY7umZg4OzVQ6QZgVH2du0iYiNUbhWF9QcuYRLvhMsaAXSDIMtaRBmSVXcPq8oJGpc6YN873E23PMLHpeEfw3F5Kj+WXFkNcbAZXAOEkGCCWk7R6rr5rjvowkwziXZwtGag95YRIbOYx/2nmDhaYBuqiniKToHetzG5nu4kelyCdhuiezfFTTrOwzpvNSlJJBEAPptB2BkgbBx6KfjvA2Pf+potbm1fTcAWVZaY1+GrazouYkGZR9eMQ4tgdbEgcvKSRu0N6ARlAmzidfTdBOLReWgmbBxAk3mQ86GD/JEy1eAUC9ry19MFreWSAXkcxytdbUA5SBYqKrQZnLQ02gNIO5MkRFnTlbN9tLlKeX02wjHdHYesyfiB8y50mbb/ANrtYv8Aggvpgzl1iJ7u4HQuYcxLv2VV/wDGtpVHVXVnVKLwXECWOa8WFNwuAYnfQWOi02BwBgP7tjO7mXuMBotNzedDe/kozlO9PRWKQGcA4MDjThpEDlpCZGoaWhwADp00ITMQ5wYCHmYIIY15IHWGBrdjMnponv4nSlkOdUL3HmZZgDPicXOuWDreTuqh/aLMGv7trQc1SHnvCaLP+peIc50Mb62XOnK+2/1r+TbUUWTMNTd8WfNe7nNYCQbH4y4xdGsaxoeGU6YJABPM4gCTYuaYtF5Cy1XHVsj3Oe5uRjGOLQGtDqnM50M1FNjg0RqTKfVGeo6kLl3d1KcuOWrTYASzOZhzhBNjI+iVOO/9/wAeGLki64r2lE/1K0lroGRjS8Ew4NBJd0tb/KGwnHHVYdSpVapuCXENdqQYHNJkHZsXvshK2ApYZgfiXlhz99TptA/UZnfE1wOZrmwYzGLDyVLxbtS+qO7oNGHpD5KdnuO7nlsF3Toqxcs3+H36X8v7k3JQ7LvjXG6rRkpPZTuWvyuDnmbEd5ls6xHLMSVXdgeLfp6lU5zTqPaA2YEiSXc7vGLbwqnCcRbRFqTHP/ufz8uXodOtj4ITEY91SM8OyyRI3Ma9RbQ28F0rFLh9O3+fknLJG+Rp+0nF6eJc4vqd68CGwMwaf9+noD6LMV3JpxJURdK3ixcFVt/mQnLm7J2aKTDHmuoA9Op1LqrRglxoukCY90lPhZ6VCZ6FiacCQ2oQLOOScrulr+umihDh5dOu22qc3tAxlN4DyTlLcj+9JNyDzBkA2+oVcMc2xsCGglzCA4gWmN9jE9SofWlHsvPHG9FJjccWYo1I0vcEcsAC8aRJVrwvjPeGC2wgEg6EzbztorvB4Sg9zXFtN5Y7MNA6f7Tmu+4ESTcHS4UfE+GFznOhsEjkDRSgXk5ojMAZBJEwLaLSlyVxJ0lpkzWKLFWCnwzHkaQd2uc0HW0OnK4aXUeIpE2F3RMDX3t6K8ciMODMjxmoheA8W7mpBP8ATqcr/AXh292z9JU3GaD7EiA4kAyIMRJ6hviRCpXWPvadihpSVMcLielU2Gpmlo5IIzOcASZJGYNibyf+2D5EYGmXPHIRlDsgs5pcOtQWDGzmJJ2WT7K4+tUcyiC4hvMCBzQIht7EEuGuxI3V9xfi7KQNLPlZpWeA7nc2CaLCAbCPWN158sPq9S+3k7oytENd9PL+mpVWhmZxNTMA6q83MA3DAdG7xPWKrh2MP6phfDWSacRla1rhl0aJ1g6ElOxeGmo0UppupUe+dBDv6nIXn0YdB0smcYdTa81KbxkLszCc0kTIvEkxG/WbrXlfJq1sum8UpZi2kWPPN8DX5WwCfic1oBytMCSbm2oV/RogUc8AnD03VABoXtJJBudQS3f4l5thOKPZULZyhzy82GuVzTrM2I++srW8M42HMio6AJFQgEg5tLXhpyukeW1k8tp76JxafQNxzCNeGP71zXcxotaIgjL3b3WLpfFmwLEdb2WExDqdJpqGHODS8WEuFy2RbKHOOnl8sqLDYgND61RuTOO8aZL3ND41EcocRJA0BaJAgLM8T486q7KJLQYIA6bWidBpGinFSdRj48/3+2UVL1MK4px8lxDSCT82w8gBt1/KrRjzWljmcsTeHkwWgDMLtOaBA0kqOng6dWHlxykc4FspttrYgyB4FPo0GtgtewsMA5TANwbSLToQbg3iFeMYJfJJzbfwWtDiYpEZzMCX62BInPe3xCGt0sREQj+NVn1A6qaj6oFJzQycxBc4AkgWMskB0bbKqxAbVDmUwCTAkte107Fz4M7/AG6Kw/Tvpuc7vaeU3ByubEwCHNccuWALN6Suac1e9fBVaIsbTcHV2h0BuHawMYQ6q0ZgXu7uQbyf/ZQ0qgfldTpirRdTbRc9jf61EgD4mAmLjNERNwUXgq1MubXAl7eQFriSNoBByvF4AO0DwTeI43F/9Ck1k3cRkzX3kw2dQTBg7lYSk3xiv1br/fz/AOCl7smq4VtEipiazWuHLmbf9RTAA56RuXbSOkyqfE9scjDSwjO5ZOslzoOsDSn5CfRRUuymJqOD6vzXcXO5jH1P28Fc8K7LNpObLpN4cIPpeBb/ACrx/DRW5+p+3j+/n+hGWX21/wBmJq1DLpmSZM3M31JEonBYGrVkU2OIBuYMA+J6/ey1+O4XgqZmuQ1xi4c45t5yjfz6eSqqvaprGBmGpBoboXaeeU3+vj1XYpWtIgyp4nwgUWtLqjS53ytBkRM5sxEXEaKsUuKxLqji95lzrk29gKMBbin5EJC5StYmEJiElNlOSFMAvCMlHd5HVDYI2UbqlzdRa5MTN3Uw7TtBmbe/RV1fg15aY36iZvI6EbdZIVlmUgcn9NNj5UZpzXNPOLyZIuZERINnD99RqD8LxOoBy1H5YFg8O2MQHj4YIgHWCJBsrZ9EFA1uDtkkWF9BcZrOjw+YDqpywy8FI5E+x9TjpbPeMa4TcwWOBNvlkaFTUuPUKhPO4WsKjQ4j/a4Tcf5QzsDyvm+RlxrmbIgT4ZyPJo6KixGCg22MaQTG/nqPp1Uk31I1JVtGqdiqBeS51Elw+fODYyPiBnb6WQOLw+HF6dOjVqvcTlD7yLzJFxvB1ndZuvSNwYgyYMesfVC1nEQ1wactm7a6wfe6rCPyY5+5peHVsTnIDWYeSZdlfMEGTJBLjuD7BWL4AwgBtQmG3bmLmvIIMuaW2Mmeiy+E7Q16QAZUcI2LswtFspPvZWeF7Yvmajc1o5Tljx01RKEjSn4HYzB4kVzVYW03mQcrssB0NcCZIE3HpdV7eytSblove8m5F+WbSTqRodFrcJx6hVAPeAOaByvF5G0giTZFmrQynNXYRaf6r/MGBofVJScVSB7PO8TT7t5YCXwN2xYRtqAn4XHPpkmJBbzNJPMCYAIPnN9vVbHGcewsGXGpIIsJ2F7jqD9ShDx7B5i4UngmLhrdiTMG0ySdN/Ba52qasXXkpzxSrVu2nUMBsBr3uA6AWJFhoTt9a044tJaGgQTaSSJOhO9ytae2NGLUX9RcCNND8umyDxHaeg8y/DSfEt8D0vtqlFJf8RuV+Sio8WeLACCMxFr2nMC4GCQNrWTKuMqVDYQCbQ0k6E63On1lW/8A8zhSBOFuLAlzQQJJ1A8VKztfTp/6eHANr5hsI6dLdLJ3vUDN/JVDgmIaZbIJJaYcZ9QNvrEFGYLsniKhPetcGj+50yRcRe4MEW6qZ3byqI7tjGx1v+AJVfie1eJef9Qt1swBq0ub8f39wtGrb2XbSY91WowZxJGYtECSBFpjS50hV/FuM4VjXCm51UkEBo+ESZu7ceF5WPqVS74iXeZJ/KaiOPdsObL6h2uqUwWsAcLZS4AFukghvxDeD4IXFdp8RU1qFo6N5Rfx1+6q1xW+EfYw2KXSZJkzqbpWuTVy0IcGqZrFC02SmogCVzlC8ymlyQlMaHAJiVIEDJ2VYCZ3nimykQKj0dwTmp2RODVsmSMUrWptNqmAstIyB4sCDtIj39As5xLHQ2pcTOcA/wBxGV0fT8LQcQNisRxd/OUp401YKbuiwdXb8EiwJkdZFtb/ALhNxFKJt18v+b/ZULKpGhj3P5RtHibgInQ/W4I9QQuR4vYvfuLUoDebdLWPhEBD9yRcR7i/lF7I1+JYQCLWE9Db39AmOa2NbfL9i4GfI/RaTa7F+QGXFvUH0+x23/hWFPj1QANcGVBO4df1FjHlaFB0ExO20+vp9UgptMA2Jj1n/P5TajLtDTa6OrYtrjOVwJ10N7WEeB6KF9boPzrup/00HbcaggjeCdrmyQYaBN/zfbx0KFSBtgrnE6n/AI9+7psFEuogHcb9dz9QPso8g96E+9PGFuxEIHvVcWkaz+PypT06aj9if2TSzXW3hEabfb6XTQhgbt7+6eaB6H6QnCpaw9Omuh/x9t1znE7fiPflCBkJCQp7mwmQgDguJSkJECEC5OyrigDgm+/wnM1XOF0DGwuhKAuhMLEKRKVzWoA4BKR7siqeHsmml7umKz0ZqeAm01MAtExGhPLrJrlDVqLaRlguOfYrG8VZzFavFPWd4jRmVWUfSTUvUUi4FK9qauNnWLKeapKilKgB0+/fguJJEeykCkptTSFdCNrETfU79bX87Lu/tGw/Hn5H7BEsan90Oi1wM8iD9aYIME2g2OkeB8P4XNqz0FvT77J76aiK19MORJ3gIgDyGwtcR6z9VC6pN97f4/ZJCYUNJAmySm9Pq1xsh5SSpvZocEoHiPrb3dT8OxxpOmJBiRabGZE2keNvytvhqLarM9G5I2Bd05r3HNYtuBHqpylxfQ6MGaJtEGRYAgk+QmSjG8ErauY5oiZI+gg+J+kq8w+Br0wT3xiTOdhLZNoIIIvERbUaEItuKDnEEXIgE2MtNzDSSBaL66yFKWR3SHSox76JnQjpII/Pn91G7QLcNwozEfKRnBdEnN8t5kiT6QVXdo+HBrBlgEusxokOsJnKDEdFpZN00JKzKqWsND1/hRhTAy0jpdWEQgrkgK5MKFKmw1IlMZTlW+AwmixOXFWA/wDTcvogDT8ldYl0NVQanu37KUJuQUbSniUZTes1Rx11dYerIVlO2ZoNcgcQ5GjRDVqcq+Nk5FY4yUJjaFla/plBjKdirzloio1sxmKZBQ6O4kLoFcR2R2jkoKQJwCY2KFNTUTQpmLcUYYQ0J4CjYVKFRE2RVAhnvClxFVDLMm2bihC5IQlSxCzQxrk1OcU0arLNIWFpexmLyl4d8LXMdrAE5mnyvlPoFnCFacNaBh6zv/1otPiP6hInabKc1cRovqDjUrEOzZXQ5omJJJGaJ0hvnHRQVa76T+URmbJBmA4GAQ0OAAO5E3OyLbUyv0jIJsSd4tOmseQHSFFxh7mufU2aAdZMOIDhpuuddaMhjaoe3MDe0iQHNOwg6Gxg3m/iEFj6jnUngEk5ho8UxEGDM6T9frDKVTK5rh10NgRuDHUT5KbidVraTnwS1rmiIA1zXi40O0edlJTuvzKJbMcxpc4CZJ3kO+4N1JREPHQnL9bKJjoM76q67O12tcZbmM28IXbJ1swyux/C3UnlrvTxChpYeVtO1WGz06NYwCbGP5HgqKnQGyn9QbG4LCQrJrA1JTaoMZXgR72/dSbcnsyA8RxSqTUKkxNWUMai6oxpGk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v-SE"/>
          </a:p>
        </p:txBody>
      </p:sp>
      <p:sp>
        <p:nvSpPr>
          <p:cNvPr id="11" name="Rectangle 10"/>
          <p:cNvSpPr/>
          <p:nvPr/>
        </p:nvSpPr>
        <p:spPr>
          <a:xfrm>
            <a:off x="228600" y="1066800"/>
            <a:ext cx="1600200" cy="400110"/>
          </a:xfrm>
          <a:prstGeom prst="rect">
            <a:avLst/>
          </a:prstGeom>
        </p:spPr>
        <p:txBody>
          <a:bodyPr wrap="square">
            <a:spAutoFit/>
          </a:bodyPr>
          <a:lstStyle/>
          <a:p>
            <a:r>
              <a:rPr lang="en-US" sz="2000" dirty="0" err="1" smtClean="0">
                <a:latin typeface="Arial" pitchFamily="34" charset="0"/>
                <a:ea typeface="+mj-ea"/>
                <a:cs typeface="Arial" pitchFamily="34" charset="0"/>
              </a:rPr>
              <a:t>Esempio</a:t>
            </a:r>
            <a:r>
              <a:rPr lang="en-US" sz="2000" dirty="0" smtClean="0">
                <a:latin typeface="Arial" pitchFamily="34" charset="0"/>
                <a:ea typeface="+mj-ea"/>
                <a:cs typeface="Arial" pitchFamily="34" charset="0"/>
              </a:rPr>
              <a:t> 2</a:t>
            </a:r>
            <a:endParaRPr lang="sv-SE" sz="2000" dirty="0" smtClean="0">
              <a:latin typeface="Arial" pitchFamily="34" charset="0"/>
              <a:ea typeface="+mj-ea"/>
              <a:cs typeface="Arial" pitchFamily="34" charset="0"/>
            </a:endParaRPr>
          </a:p>
        </p:txBody>
      </p:sp>
      <p:pic>
        <p:nvPicPr>
          <p:cNvPr id="2050" name="Picture 2" descr="http://grapes.msu.edu/images/pesticResist.gif"/>
          <p:cNvPicPr>
            <a:picLocks noChangeAspect="1" noChangeArrowheads="1"/>
          </p:cNvPicPr>
          <p:nvPr/>
        </p:nvPicPr>
        <p:blipFill>
          <a:blip r:embed="rId2" cstate="print"/>
          <a:srcRect/>
          <a:stretch>
            <a:fillRect/>
          </a:stretch>
        </p:blipFill>
        <p:spPr bwMode="auto">
          <a:xfrm>
            <a:off x="1447800" y="1828800"/>
            <a:ext cx="5335793" cy="47244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6" name="Rectangle 3"/>
          <p:cNvSpPr txBox="1">
            <a:spLocks noChangeArrowheads="1"/>
          </p:cNvSpPr>
          <p:nvPr/>
        </p:nvSpPr>
        <p:spPr>
          <a:xfrm>
            <a:off x="457200" y="1143000"/>
            <a:ext cx="8229600" cy="4525963"/>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200" dirty="0" smtClean="0">
              <a:latin typeface="Arial" pitchFamily="34" charset="0"/>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2200" dirty="0" smtClean="0">
                <a:latin typeface="Arial" pitchFamily="34" charset="0"/>
                <a:cs typeface="Arial" pitchFamily="34" charset="0"/>
              </a:rPr>
              <a:t>La </a:t>
            </a:r>
            <a:r>
              <a:rPr lang="en-US" sz="2200" dirty="0" err="1" smtClean="0">
                <a:latin typeface="Arial" pitchFamily="34" charset="0"/>
                <a:cs typeface="Arial" pitchFamily="34" charset="0"/>
              </a:rPr>
              <a:t>diversità</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genetica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rappresenta</a:t>
            </a:r>
            <a:r>
              <a:rPr lang="en-US" sz="2200" dirty="0" smtClean="0">
                <a:latin typeface="Arial" pitchFamily="34" charset="0"/>
                <a:cs typeface="Arial" pitchFamily="34" charset="0"/>
              </a:rPr>
              <a:t> le </a:t>
            </a:r>
            <a:r>
              <a:rPr lang="en-US" sz="2200" dirty="0" err="1" smtClean="0">
                <a:latin typeface="Arial" pitchFamily="34" charset="0"/>
                <a:cs typeface="Arial" pitchFamily="34" charset="0"/>
              </a:rPr>
              <a:t>fondamenta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tutti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gli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altri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livelli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diversità</a:t>
            </a:r>
            <a:r>
              <a:rPr lang="en-US" sz="2200" dirty="0" smtClean="0">
                <a:latin typeface="Arial" pitchFamily="34" charset="0"/>
                <a:cs typeface="Arial" pitchFamily="34" charset="0"/>
              </a:rPr>
              <a:t>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200" dirty="0" smtClean="0">
              <a:latin typeface="Arial" pitchFamily="34" charset="0"/>
              <a:cs typeface="Arial" pitchFamily="34" charset="0"/>
            </a:endParaRPr>
          </a:p>
          <a:p>
            <a:pPr lvl="0" algn="ctr">
              <a:spcBef>
                <a:spcPct val="20000"/>
              </a:spcBef>
              <a:defRPr/>
            </a:pPr>
            <a:r>
              <a:rPr lang="en-US" sz="2200" dirty="0" smtClean="0">
                <a:latin typeface="Arial" pitchFamily="34" charset="0"/>
                <a:cs typeface="Arial" pitchFamily="34" charset="0"/>
              </a:rPr>
              <a:t>La </a:t>
            </a:r>
            <a:r>
              <a:rPr lang="en-US" sz="2200" dirty="0" err="1" smtClean="0">
                <a:latin typeface="Arial" pitchFamily="34" charset="0"/>
                <a:cs typeface="Arial" pitchFamily="34" charset="0"/>
              </a:rPr>
              <a:t>diversità</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genetica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contribuisce</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alla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differenziazione</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degli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individui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popolazioni</a:t>
            </a:r>
            <a:r>
              <a:rPr lang="en-US" sz="2200" dirty="0" smtClean="0">
                <a:latin typeface="Arial" pitchFamily="34" charset="0"/>
                <a:cs typeface="Arial" pitchFamily="34" charset="0"/>
              </a:rPr>
              <a:t>, specie e </a:t>
            </a:r>
            <a:r>
              <a:rPr lang="en-US" sz="2200" dirty="0" err="1" smtClean="0">
                <a:latin typeface="Arial" pitchFamily="34" charset="0"/>
                <a:cs typeface="Arial" pitchFamily="34" charset="0"/>
              </a:rPr>
              <a:t>comunità</a:t>
            </a:r>
            <a:endParaRPr lang="en-US" sz="2200" dirty="0" smtClean="0">
              <a:latin typeface="Arial" pitchFamily="34" charset="0"/>
              <a:cs typeface="Arial" pitchFamily="34" charset="0"/>
            </a:endParaRPr>
          </a:p>
          <a:p>
            <a:pPr lvl="0" algn="ctr">
              <a:spcBef>
                <a:spcPct val="20000"/>
              </a:spcBef>
              <a:defRPr/>
            </a:pPr>
            <a:endParaRPr lang="en-US" sz="2200" dirty="0" smtClean="0">
              <a:latin typeface="Arial" pitchFamily="34" charset="0"/>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200" dirty="0" smtClean="0">
              <a:latin typeface="Arial" pitchFamily="34" charset="0"/>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200" dirty="0" smtClean="0">
              <a:latin typeface="Arial" pitchFamily="34" charset="0"/>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2200" dirty="0" err="1" smtClean="0">
                <a:latin typeface="Arial" pitchFamily="34" charset="0"/>
                <a:cs typeface="Arial" pitchFamily="34" charset="0"/>
              </a:rPr>
              <a:t>permette</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l’evoluzione</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naturale</a:t>
            </a:r>
            <a:r>
              <a:rPr lang="en-US" sz="2200" dirty="0" smtClean="0">
                <a:latin typeface="Arial" pitchFamily="34" charset="0"/>
                <a:cs typeface="Arial" pitchFamily="34" charset="0"/>
              </a:rPr>
              <a:t> e la </a:t>
            </a:r>
            <a:r>
              <a:rPr lang="en-US" sz="2200" dirty="0" err="1" smtClean="0">
                <a:latin typeface="Arial" pitchFamily="34" charset="0"/>
                <a:cs typeface="Arial" pitchFamily="34" charset="0"/>
              </a:rPr>
              <a:t>selezione</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artificiale</a:t>
            </a:r>
            <a:endParaRPr lang="en-US" sz="2200" dirty="0">
              <a:latin typeface="Arial" pitchFamily="34" charset="0"/>
              <a:cs typeface="Arial" pitchFamily="34" charset="0"/>
            </a:endParaRPr>
          </a:p>
        </p:txBody>
      </p:sp>
      <p:sp>
        <p:nvSpPr>
          <p:cNvPr id="8"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400" dirty="0" smtClean="0">
                <a:latin typeface="Arial" pitchFamily="34" charset="0"/>
                <a:ea typeface="+mj-ea"/>
                <a:cs typeface="Arial" pitchFamily="34" charset="0"/>
              </a:rPr>
              <a:t>Perchè la diversità genetica è importante?</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7" name="Down Arrow 6"/>
          <p:cNvSpPr/>
          <p:nvPr/>
        </p:nvSpPr>
        <p:spPr>
          <a:xfrm>
            <a:off x="4114800" y="3581400"/>
            <a:ext cx="762000" cy="1143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Rectangle 5"/>
          <p:cNvSpPr>
            <a:spLocks noGrp="1" noChangeArrowheads="1"/>
          </p:cNvSpPr>
          <p:nvPr>
            <p:ph type="body" idx="1"/>
          </p:nvPr>
        </p:nvSpPr>
        <p:spPr>
          <a:xfrm>
            <a:off x="609600" y="1447800"/>
            <a:ext cx="6553200" cy="609600"/>
          </a:xfrm>
        </p:spPr>
        <p:txBody>
          <a:bodyPr>
            <a:noAutofit/>
          </a:bodyPr>
          <a:lstStyle/>
          <a:p>
            <a:pPr>
              <a:buNone/>
            </a:pPr>
            <a:r>
              <a:rPr lang="en-US" sz="2200" dirty="0" smtClean="0">
                <a:latin typeface="Arial" pitchFamily="34" charset="0"/>
                <a:cs typeface="Arial" pitchFamily="34" charset="0"/>
              </a:rPr>
              <a:t>I. </a:t>
            </a:r>
            <a:r>
              <a:rPr lang="en-US" sz="2200" dirty="0" err="1" smtClean="0">
                <a:latin typeface="Arial" pitchFamily="34" charset="0"/>
                <a:cs typeface="Arial" pitchFamily="34" charset="0"/>
              </a:rPr>
              <a:t>Genetica</a:t>
            </a:r>
            <a:endParaRPr lang="en-US" sz="2200" dirty="0" smtClean="0">
              <a:latin typeface="Arial" pitchFamily="34" charset="0"/>
              <a:cs typeface="Arial" pitchFamily="34" charset="0"/>
            </a:endParaRPr>
          </a:p>
          <a:p>
            <a:endParaRPr lang="en-US" sz="2200" dirty="0">
              <a:latin typeface="Arial" pitchFamily="34" charset="0"/>
              <a:cs typeface="Arial" pitchFamily="34" charset="0"/>
            </a:endParaRPr>
          </a:p>
          <a:p>
            <a:pPr>
              <a:buNone/>
            </a:pPr>
            <a:endParaRPr lang="en-US" sz="2200" dirty="0">
              <a:latin typeface="Arial" pitchFamily="34" charset="0"/>
              <a:cs typeface="Arial" pitchFamily="34" charset="0"/>
            </a:endParaRPr>
          </a:p>
          <a:p>
            <a:pPr>
              <a:buNone/>
            </a:pPr>
            <a:endParaRPr lang="en-US" sz="2200" dirty="0">
              <a:latin typeface="Arial" pitchFamily="34" charset="0"/>
              <a:cs typeface="Arial" pitchFamily="34" charset="0"/>
            </a:endParaRPr>
          </a:p>
          <a:p>
            <a:pPr>
              <a:buFontTx/>
              <a:buNone/>
            </a:pPr>
            <a:endParaRPr lang="en-US" sz="2200" dirty="0">
              <a:latin typeface="Arial" pitchFamily="34" charset="0"/>
              <a:cs typeface="Arial" pitchFamily="34" charset="0"/>
            </a:endParaRPr>
          </a:p>
        </p:txBody>
      </p:sp>
      <p:cxnSp>
        <p:nvCxnSpPr>
          <p:cNvPr id="5" name="Straight Connector 4"/>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6"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4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Livelli di organizzazione della biodiversità</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pic>
        <p:nvPicPr>
          <p:cNvPr id="7" name="Picture 5" descr="double helix1"/>
          <p:cNvPicPr>
            <a:picLocks noChangeAspect="1" noChangeArrowheads="1"/>
          </p:cNvPicPr>
          <p:nvPr/>
        </p:nvPicPr>
        <p:blipFill>
          <a:blip r:embed="rId3" cstate="screen"/>
          <a:srcRect/>
          <a:stretch>
            <a:fillRect/>
          </a:stretch>
        </p:blipFill>
        <p:spPr bwMode="auto">
          <a:xfrm rot="18608205">
            <a:off x="2575188" y="1147352"/>
            <a:ext cx="717440" cy="1090037"/>
          </a:xfrm>
          <a:prstGeom prst="rect">
            <a:avLst/>
          </a:prstGeom>
          <a:noFill/>
        </p:spPr>
      </p:pic>
      <p:pic>
        <p:nvPicPr>
          <p:cNvPr id="29698" name="Picture 2" descr="http://upload.wikimedia.org/wikipedia/commons/thumb/6/6e/Diversity_of_plants_image_version_5.png/250px-Diversity_of_plants_image_version_5.png"/>
          <p:cNvPicPr>
            <a:picLocks noChangeAspect="1" noChangeArrowheads="1"/>
          </p:cNvPicPr>
          <p:nvPr/>
        </p:nvPicPr>
        <p:blipFill>
          <a:blip r:embed="rId4" cstate="screen"/>
          <a:srcRect/>
          <a:stretch>
            <a:fillRect/>
          </a:stretch>
        </p:blipFill>
        <p:spPr bwMode="auto">
          <a:xfrm>
            <a:off x="7231761" y="1295400"/>
            <a:ext cx="1797169" cy="2667000"/>
          </a:xfrm>
          <a:prstGeom prst="rect">
            <a:avLst/>
          </a:prstGeom>
          <a:noFill/>
        </p:spPr>
      </p:pic>
      <p:pic>
        <p:nvPicPr>
          <p:cNvPr id="29702" name="Picture 6" descr="https://encrypted-tbn1.gstatic.com/images?q=tbn:ANd9GcQ2cpFlDY9JkuO7P9_NL_PcsaLk7QopacNrLBcmog7uWypeCSnw"/>
          <p:cNvPicPr>
            <a:picLocks noChangeAspect="1" noChangeArrowheads="1"/>
          </p:cNvPicPr>
          <p:nvPr/>
        </p:nvPicPr>
        <p:blipFill>
          <a:blip r:embed="rId5" cstate="screen"/>
          <a:srcRect/>
          <a:stretch>
            <a:fillRect/>
          </a:stretch>
        </p:blipFill>
        <p:spPr bwMode="auto">
          <a:xfrm>
            <a:off x="7974291" y="6019800"/>
            <a:ext cx="1017309" cy="762000"/>
          </a:xfrm>
          <a:prstGeom prst="rect">
            <a:avLst/>
          </a:prstGeom>
          <a:noFill/>
        </p:spPr>
      </p:pic>
      <p:pic>
        <p:nvPicPr>
          <p:cNvPr id="29704" name="Picture 8" descr="https://encrypted-tbn1.gstatic.com/images?q=tbn:ANd9GcRTKUtciVj8No6u4-JOse1oUjz8wmWQFR_qRjshSVXTGcq4sdk8ig"/>
          <p:cNvPicPr>
            <a:picLocks noChangeAspect="1" noChangeArrowheads="1"/>
          </p:cNvPicPr>
          <p:nvPr/>
        </p:nvPicPr>
        <p:blipFill>
          <a:blip r:embed="rId6" cstate="screen"/>
          <a:srcRect/>
          <a:stretch>
            <a:fillRect/>
          </a:stretch>
        </p:blipFill>
        <p:spPr bwMode="auto">
          <a:xfrm>
            <a:off x="6600825" y="6019800"/>
            <a:ext cx="1171575" cy="762000"/>
          </a:xfrm>
          <a:prstGeom prst="rect">
            <a:avLst/>
          </a:prstGeom>
          <a:noFill/>
        </p:spPr>
      </p:pic>
      <p:pic>
        <p:nvPicPr>
          <p:cNvPr id="29706" name="Picture 10" descr="https://encrypted-tbn2.gstatic.com/images?q=tbn:ANd9GcQjLNjoEZqJt6KMtsEy5cNWk_UPXdgfdnuHt2OfWxls3nDV6Swpng"/>
          <p:cNvPicPr>
            <a:picLocks noChangeAspect="1" noChangeArrowheads="1"/>
          </p:cNvPicPr>
          <p:nvPr/>
        </p:nvPicPr>
        <p:blipFill>
          <a:blip r:embed="rId7" cstate="screen"/>
          <a:srcRect/>
          <a:stretch>
            <a:fillRect/>
          </a:stretch>
        </p:blipFill>
        <p:spPr bwMode="auto">
          <a:xfrm>
            <a:off x="7860831" y="5172073"/>
            <a:ext cx="1130769" cy="752476"/>
          </a:xfrm>
          <a:prstGeom prst="rect">
            <a:avLst/>
          </a:prstGeom>
          <a:noFill/>
        </p:spPr>
      </p:pic>
      <p:pic>
        <p:nvPicPr>
          <p:cNvPr id="29708" name="Picture 12" descr="https://encrypted-tbn3.gstatic.com/images?q=tbn:ANd9GcSjChfgvyaF9u8CyTloTOljQUARCkBT0BXeH-47MyqF_2Od9GTnTQ"/>
          <p:cNvPicPr>
            <a:picLocks noChangeAspect="1" noChangeArrowheads="1"/>
          </p:cNvPicPr>
          <p:nvPr/>
        </p:nvPicPr>
        <p:blipFill>
          <a:blip r:embed="rId8" cstate="screen"/>
          <a:srcRect/>
          <a:stretch>
            <a:fillRect/>
          </a:stretch>
        </p:blipFill>
        <p:spPr bwMode="auto">
          <a:xfrm>
            <a:off x="6477000" y="5162549"/>
            <a:ext cx="1042743" cy="781051"/>
          </a:xfrm>
          <a:prstGeom prst="rect">
            <a:avLst/>
          </a:prstGeom>
          <a:noFill/>
        </p:spPr>
      </p:pic>
      <p:pic>
        <p:nvPicPr>
          <p:cNvPr id="29710" name="Picture 14" descr="https://encrypted-tbn0.gstatic.com/images?q=tbn:ANd9GcT9zZBtj4XBixx0e-8wQD1eINvrMabfdyBd4-0LAsbtzpsLfLvY"/>
          <p:cNvPicPr>
            <a:picLocks noChangeAspect="1" noChangeArrowheads="1"/>
          </p:cNvPicPr>
          <p:nvPr/>
        </p:nvPicPr>
        <p:blipFill>
          <a:blip r:embed="rId9" cstate="screen"/>
          <a:srcRect/>
          <a:stretch>
            <a:fillRect/>
          </a:stretch>
        </p:blipFill>
        <p:spPr bwMode="auto">
          <a:xfrm>
            <a:off x="7924800" y="4343400"/>
            <a:ext cx="1066799" cy="725580"/>
          </a:xfrm>
          <a:prstGeom prst="rect">
            <a:avLst/>
          </a:prstGeom>
          <a:noFill/>
        </p:spPr>
      </p:pic>
      <p:pic>
        <p:nvPicPr>
          <p:cNvPr id="29712" name="Picture 16" descr="http://www.ibrigantidicerreto.com/wp-content/gallery/foto-renato/torbiera_4.jpg"/>
          <p:cNvPicPr>
            <a:picLocks noChangeAspect="1" noChangeArrowheads="1"/>
          </p:cNvPicPr>
          <p:nvPr/>
        </p:nvPicPr>
        <p:blipFill>
          <a:blip r:embed="rId10" cstate="screen"/>
          <a:srcRect/>
          <a:stretch>
            <a:fillRect/>
          </a:stretch>
        </p:blipFill>
        <p:spPr bwMode="auto">
          <a:xfrm>
            <a:off x="6629400" y="4343400"/>
            <a:ext cx="1080656" cy="714375"/>
          </a:xfrm>
          <a:prstGeom prst="rect">
            <a:avLst/>
          </a:prstGeom>
          <a:noFill/>
        </p:spPr>
      </p:pic>
      <p:pic>
        <p:nvPicPr>
          <p:cNvPr id="29714" name="Picture 18" descr="http://rs.resalliance.org/wp-content/uploads/2010/12/Figure-4-City-green-networks-20.png"/>
          <p:cNvPicPr>
            <a:picLocks noChangeAspect="1" noChangeArrowheads="1"/>
          </p:cNvPicPr>
          <p:nvPr/>
        </p:nvPicPr>
        <p:blipFill>
          <a:blip r:embed="rId11" cstate="screen"/>
          <a:srcRect/>
          <a:stretch>
            <a:fillRect/>
          </a:stretch>
        </p:blipFill>
        <p:spPr bwMode="auto">
          <a:xfrm>
            <a:off x="3820944" y="4114800"/>
            <a:ext cx="2579856" cy="2743200"/>
          </a:xfrm>
          <a:prstGeom prst="rect">
            <a:avLst/>
          </a:prstGeom>
          <a:noFill/>
        </p:spPr>
      </p:pic>
      <p:sp>
        <p:nvSpPr>
          <p:cNvPr id="17" name="Rectangle 16"/>
          <p:cNvSpPr/>
          <p:nvPr/>
        </p:nvSpPr>
        <p:spPr>
          <a:xfrm>
            <a:off x="533400" y="4335959"/>
            <a:ext cx="3352800" cy="769441"/>
          </a:xfrm>
          <a:prstGeom prst="rect">
            <a:avLst/>
          </a:prstGeom>
        </p:spPr>
        <p:txBody>
          <a:bodyPr wrap="square">
            <a:spAutoFit/>
          </a:bodyPr>
          <a:lstStyle/>
          <a:p>
            <a:r>
              <a:rPr lang="en-US" sz="2200" dirty="0" smtClean="0">
                <a:latin typeface="Arial" pitchFamily="34" charset="0"/>
                <a:cs typeface="Arial" pitchFamily="34" charset="0"/>
              </a:rPr>
              <a:t>III. A </a:t>
            </a:r>
            <a:r>
              <a:rPr lang="en-US" sz="2200" dirty="0" err="1" smtClean="0">
                <a:latin typeface="Arial" pitchFamily="34" charset="0"/>
                <a:cs typeface="Arial" pitchFamily="34" charset="0"/>
              </a:rPr>
              <a:t>livello</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ecosistema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comunità</a:t>
            </a:r>
            <a:r>
              <a:rPr lang="en-US" sz="2200" dirty="0" smtClean="0">
                <a:latin typeface="Arial" pitchFamily="34" charset="0"/>
                <a:cs typeface="Arial" pitchFamily="34" charset="0"/>
              </a:rPr>
              <a:t>)</a:t>
            </a:r>
            <a:endParaRPr lang="en-US" sz="2200" dirty="0" smtClean="0">
              <a:latin typeface="Arial" pitchFamily="34" charset="0"/>
              <a:cs typeface="Arial" pitchFamily="34" charset="0"/>
            </a:endParaRPr>
          </a:p>
        </p:txBody>
      </p:sp>
      <p:pic>
        <p:nvPicPr>
          <p:cNvPr id="29716" name="Picture 20" descr="Iridi umane e petali di iris: variabilità genetiche intraspecifiche a confronto"/>
          <p:cNvPicPr>
            <a:picLocks noChangeAspect="1" noChangeArrowheads="1"/>
          </p:cNvPicPr>
          <p:nvPr/>
        </p:nvPicPr>
        <p:blipFill>
          <a:blip r:embed="rId12" cstate="print"/>
          <a:srcRect/>
          <a:stretch>
            <a:fillRect/>
          </a:stretch>
        </p:blipFill>
        <p:spPr bwMode="auto">
          <a:xfrm>
            <a:off x="3657600" y="1066800"/>
            <a:ext cx="2172546" cy="1323975"/>
          </a:xfrm>
          <a:prstGeom prst="rect">
            <a:avLst/>
          </a:prstGeom>
          <a:noFill/>
        </p:spPr>
      </p:pic>
      <p:sp>
        <p:nvSpPr>
          <p:cNvPr id="19" name="Rectangle 18"/>
          <p:cNvSpPr/>
          <p:nvPr/>
        </p:nvSpPr>
        <p:spPr>
          <a:xfrm>
            <a:off x="533400" y="2895600"/>
            <a:ext cx="6629400" cy="430887"/>
          </a:xfrm>
          <a:prstGeom prst="rect">
            <a:avLst/>
          </a:prstGeom>
        </p:spPr>
        <p:txBody>
          <a:bodyPr wrap="square">
            <a:spAutoFit/>
          </a:bodyPr>
          <a:lstStyle/>
          <a:p>
            <a:pPr>
              <a:buNone/>
            </a:pPr>
            <a:r>
              <a:rPr lang="en-US" sz="2200" dirty="0" smtClean="0">
                <a:latin typeface="Arial" pitchFamily="34" charset="0"/>
                <a:cs typeface="Arial" pitchFamily="34" charset="0"/>
              </a:rPr>
              <a:t>II. A </a:t>
            </a:r>
            <a:r>
              <a:rPr lang="en-US" sz="2200" dirty="0" err="1" smtClean="0">
                <a:latin typeface="Arial" pitchFamily="34" charset="0"/>
                <a:cs typeface="Arial" pitchFamily="34" charset="0"/>
              </a:rPr>
              <a:t>livello</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organismo</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popolazioni</a:t>
            </a:r>
            <a:r>
              <a:rPr lang="en-US" sz="2200" dirty="0" smtClean="0">
                <a:latin typeface="Arial" pitchFamily="34" charset="0"/>
                <a:cs typeface="Arial" pitchFamily="34" charset="0"/>
              </a:rPr>
              <a:t> e specie)</a:t>
            </a:r>
          </a:p>
        </p:txBody>
      </p:sp>
      <p:sp>
        <p:nvSpPr>
          <p:cNvPr id="20" name="Left Brace 19"/>
          <p:cNvSpPr/>
          <p:nvPr/>
        </p:nvSpPr>
        <p:spPr>
          <a:xfrm>
            <a:off x="381000" y="2895600"/>
            <a:ext cx="228600" cy="2514600"/>
          </a:xfrm>
          <a:prstGeom prst="lef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sv-SE" dirty="0">
              <a:solidFill>
                <a:srgbClr val="FF0000"/>
              </a:solidFill>
              <a:latin typeface="Arial" pitchFamily="34" charset="0"/>
              <a:cs typeface="Arial" pitchFamily="34" charset="0"/>
            </a:endParaRPr>
          </a:p>
        </p:txBody>
      </p:sp>
      <p:sp>
        <p:nvSpPr>
          <p:cNvPr id="21" name="Rectangle 5"/>
          <p:cNvSpPr txBox="1">
            <a:spLocks noChangeArrowheads="1"/>
          </p:cNvSpPr>
          <p:nvPr/>
        </p:nvSpPr>
        <p:spPr>
          <a:xfrm rot="16200000">
            <a:off x="-800100" y="3771900"/>
            <a:ext cx="2209800" cy="609600"/>
          </a:xfrm>
          <a:prstGeom prst="rect">
            <a:avLst/>
          </a:prstGeom>
        </p:spPr>
        <p:txBody>
          <a:bodyPr vert="horz" lIns="91440" tIns="45720" rIns="91440" bIns="45720" rtlCol="0">
            <a:no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200" b="0" i="0" u="none" strike="noStrike" kern="1200" cap="none" spc="0" normalizeH="0" baseline="0" noProof="0" dirty="0" err="1" smtClean="0">
                <a:ln>
                  <a:noFill/>
                </a:ln>
                <a:solidFill>
                  <a:srgbClr val="FF0000"/>
                </a:solidFill>
                <a:effectLst/>
                <a:uLnTx/>
                <a:uFillTx/>
                <a:latin typeface="Arial" pitchFamily="34" charset="0"/>
                <a:cs typeface="Arial" pitchFamily="34" charset="0"/>
              </a:rPr>
              <a:t>Corso</a:t>
            </a:r>
            <a:endParaRPr kumimoji="0" lang="en-US" sz="2200" b="0" i="0" u="none" strike="noStrike" kern="1200" cap="none" spc="0" normalizeH="0" baseline="0" noProof="0" dirty="0" smtClean="0">
              <a:ln>
                <a:noFill/>
              </a:ln>
              <a:solidFill>
                <a:srgbClr val="FF0000"/>
              </a:solidFill>
              <a:effectLst/>
              <a:uLnTx/>
              <a:uFillTx/>
              <a:latin typeface="Arial" pitchFamily="34" charset="0"/>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200" b="0" i="0" u="none" strike="noStrike" kern="1200" cap="none" spc="0" normalizeH="0" baseline="0" noProof="0" dirty="0" smtClean="0">
              <a:ln>
                <a:noFill/>
              </a:ln>
              <a:solidFill>
                <a:schemeClr val="tx1"/>
              </a:solidFill>
              <a:effectLst/>
              <a:uLnTx/>
              <a:uFillTx/>
              <a:latin typeface="Arial" pitchFamily="34" charset="0"/>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200" b="0" i="0" u="none" strike="noStrike" kern="1200" cap="none" spc="0" normalizeH="0" baseline="0" noProof="0" dirty="0" smtClean="0">
              <a:ln>
                <a:noFill/>
              </a:ln>
              <a:solidFill>
                <a:schemeClr val="tx1"/>
              </a:solidFill>
              <a:effectLst/>
              <a:uLnTx/>
              <a:uFillTx/>
              <a:latin typeface="Arial" pitchFamily="34" charset="0"/>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200" b="0" i="0" u="none" strike="noStrike" kern="1200" cap="none" spc="0" normalizeH="0" baseline="0" noProof="0" dirty="0" smtClean="0">
              <a:ln>
                <a:noFill/>
              </a:ln>
              <a:solidFill>
                <a:schemeClr val="tx1"/>
              </a:solidFill>
              <a:effectLst/>
              <a:uLnTx/>
              <a:uFillTx/>
              <a:latin typeface="Arial" pitchFamily="34" charset="0"/>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2200" b="0" i="0" u="none" strike="noStrike" kern="1200" cap="none" spc="0" normalizeH="0" baseline="0" noProof="0" dirty="0">
              <a:ln>
                <a:noFill/>
              </a:ln>
              <a:solidFill>
                <a:schemeClr val="tx1"/>
              </a:solidFill>
              <a:effectLst/>
              <a:uLnTx/>
              <a:uFillTx/>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Picture 5" descr="biodiv-levels"/>
          <p:cNvPicPr>
            <a:picLocks noChangeAspect="1" noChangeArrowheads="1"/>
          </p:cNvPicPr>
          <p:nvPr/>
        </p:nvPicPr>
        <p:blipFill>
          <a:blip r:embed="rId3" cstate="screen"/>
          <a:srcRect/>
          <a:stretch>
            <a:fillRect/>
          </a:stretch>
        </p:blipFill>
        <p:spPr bwMode="auto">
          <a:xfrm>
            <a:off x="914400" y="381000"/>
            <a:ext cx="6934200" cy="4924967"/>
          </a:xfrm>
          <a:prstGeom prst="rect">
            <a:avLst/>
          </a:prstGeom>
          <a:noFill/>
        </p:spPr>
      </p:pic>
      <p:sp>
        <p:nvSpPr>
          <p:cNvPr id="10246" name="Text Box 6"/>
          <p:cNvSpPr txBox="1">
            <a:spLocks noChangeArrowheads="1"/>
          </p:cNvSpPr>
          <p:nvPr/>
        </p:nvSpPr>
        <p:spPr bwMode="auto">
          <a:xfrm>
            <a:off x="609600" y="304800"/>
            <a:ext cx="7680501" cy="400110"/>
          </a:xfrm>
          <a:prstGeom prst="rect">
            <a:avLst/>
          </a:prstGeom>
          <a:noFill/>
          <a:ln w="9525">
            <a:noFill/>
            <a:miter lim="800000"/>
            <a:headEnd/>
            <a:tailEnd/>
          </a:ln>
          <a:effectLst/>
        </p:spPr>
        <p:txBody>
          <a:bodyPr wrap="none">
            <a:spAutoFit/>
          </a:bodyPr>
          <a:lstStyle/>
          <a:p>
            <a:r>
              <a:rPr lang="en-US" sz="2000" b="1" dirty="0" err="1" smtClean="0">
                <a:latin typeface="Arial" pitchFamily="34" charset="0"/>
                <a:cs typeface="Arial" pitchFamily="34" charset="0"/>
              </a:rPr>
              <a:t>Da</a:t>
            </a:r>
            <a:r>
              <a:rPr lang="en-US" sz="2000" b="1" dirty="0" smtClean="0">
                <a:latin typeface="Arial" pitchFamily="34" charset="0"/>
                <a:cs typeface="Arial" pitchFamily="34" charset="0"/>
              </a:rPr>
              <a:t> </a:t>
            </a:r>
            <a:r>
              <a:rPr lang="en-US" sz="2000" b="1" dirty="0">
                <a:latin typeface="Arial" pitchFamily="34" charset="0"/>
                <a:cs typeface="Arial" pitchFamily="34" charset="0"/>
              </a:rPr>
              <a:t>Frankel et al., 1995, The conservation of plant biodiversity.</a:t>
            </a:r>
          </a:p>
        </p:txBody>
      </p:sp>
      <p:sp>
        <p:nvSpPr>
          <p:cNvPr id="4" name="Rectangle 3"/>
          <p:cNvSpPr/>
          <p:nvPr/>
        </p:nvSpPr>
        <p:spPr>
          <a:xfrm>
            <a:off x="457200" y="5857761"/>
            <a:ext cx="8458200" cy="707886"/>
          </a:xfrm>
          <a:prstGeom prst="rect">
            <a:avLst/>
          </a:prstGeom>
        </p:spPr>
        <p:txBody>
          <a:bodyPr wrap="square">
            <a:spAutoFit/>
          </a:bodyPr>
          <a:lstStyle/>
          <a:p>
            <a:r>
              <a:rPr lang="it-IT" sz="2000" dirty="0" smtClean="0">
                <a:latin typeface="Arial" pitchFamily="34" charset="0"/>
                <a:cs typeface="Arial" pitchFamily="34" charset="0"/>
              </a:rPr>
              <a:t>Un ulteriore livello è costituito dalla biodiversità funzionale, ovvero dalla diversità delle interazioni che si esplicano all’interno e fra i tre livelli</a:t>
            </a:r>
            <a:endParaRPr lang="it-IT" sz="2000" dirty="0">
              <a:latin typeface="Arial" pitchFamily="34" charset="0"/>
              <a:cs typeface="Arial" pitchFamily="34" charset="0"/>
            </a:endParaRPr>
          </a:p>
        </p:txBody>
      </p:sp>
      <p:sp>
        <p:nvSpPr>
          <p:cNvPr id="5" name="Rounded Rectangle 4"/>
          <p:cNvSpPr/>
          <p:nvPr/>
        </p:nvSpPr>
        <p:spPr>
          <a:xfrm>
            <a:off x="381000" y="5791200"/>
            <a:ext cx="8458200" cy="8382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atin typeface="Arial" pitchFamily="34" charset="0"/>
              <a:cs typeface="Arial" pitchFamily="34" charset="0"/>
            </a:endParaRPr>
          </a:p>
        </p:txBody>
      </p:sp>
      <p:sp>
        <p:nvSpPr>
          <p:cNvPr id="6" name="Down Arrow 5"/>
          <p:cNvSpPr/>
          <p:nvPr/>
        </p:nvSpPr>
        <p:spPr>
          <a:xfrm>
            <a:off x="4038600" y="5105400"/>
            <a:ext cx="8382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22225" y="-76200"/>
            <a:ext cx="9099550" cy="6827837"/>
          </a:xfrm>
          <a:prstGeom prst="rect">
            <a:avLst/>
          </a:prstGeom>
          <a:noFill/>
          <a:ln w="9525">
            <a:noFill/>
            <a:miter lim="800000"/>
            <a:headEnd/>
            <a:tailEnd/>
          </a:ln>
        </p:spPr>
      </p:pic>
      <p:sp>
        <p:nvSpPr>
          <p:cNvPr id="9" name="Title 8"/>
          <p:cNvSpPr>
            <a:spLocks noGrp="1"/>
          </p:cNvSpPr>
          <p:nvPr>
            <p:ph type="ctrTitle"/>
          </p:nvPr>
        </p:nvSpPr>
        <p:spPr>
          <a:xfrm>
            <a:off x="685800" y="152401"/>
            <a:ext cx="7772400" cy="1295400"/>
          </a:xfrm>
          <a:solidFill>
            <a:schemeClr val="bg1"/>
          </a:solidFill>
        </p:spPr>
        <p:txBody>
          <a:bodyPr>
            <a:normAutofit fontScale="90000"/>
          </a:bodyPr>
          <a:lstStyle/>
          <a:p>
            <a:pPr lvl="0"/>
            <a:r>
              <a:rPr lang="it-IT" dirty="0" smtClean="0">
                <a:latin typeface="Arial" pitchFamily="34" charset="0"/>
                <a:cs typeface="Arial" pitchFamily="34" charset="0"/>
              </a:rPr>
              <a:t>Diversità genetica</a:t>
            </a:r>
            <a:r>
              <a:rPr lang="it-CH" dirty="0" smtClean="0">
                <a:latin typeface="Arial" pitchFamily="34" charset="0"/>
                <a:cs typeface="Arial" pitchFamily="34" charset="0"/>
              </a:rPr>
              <a:t/>
            </a:r>
            <a:br>
              <a:rPr lang="it-CH" dirty="0" smtClean="0">
                <a:latin typeface="Arial" pitchFamily="34" charset="0"/>
                <a:cs typeface="Arial" pitchFamily="34" charset="0"/>
              </a:rPr>
            </a:br>
            <a:endParaRPr lang="sv-SE"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400" dirty="0" smtClean="0">
                <a:latin typeface="Arial" pitchFamily="34" charset="0"/>
                <a:ea typeface="+mj-ea"/>
                <a:cs typeface="Arial" pitchFamily="34" charset="0"/>
              </a:rPr>
              <a:t>Diversità genetica</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7" name="Rectangle 2"/>
          <p:cNvSpPr txBox="1">
            <a:spLocks noChangeArrowheads="1"/>
          </p:cNvSpPr>
          <p:nvPr/>
        </p:nvSpPr>
        <p:spPr bwMode="auto">
          <a:xfrm>
            <a:off x="304800" y="1128713"/>
            <a:ext cx="7848600" cy="1462087"/>
          </a:xfrm>
          <a:prstGeom prst="rect">
            <a:avLst/>
          </a:prstGeom>
          <a:noFill/>
          <a:ln w="9525">
            <a:noFill/>
            <a:miter lim="800000"/>
            <a:headEnd/>
            <a:tailEnd/>
          </a:ln>
        </p:spPr>
        <p:txBody>
          <a:bodyPr/>
          <a:lstStyle/>
          <a:p>
            <a:pPr>
              <a:defRPr/>
            </a:pPr>
            <a:r>
              <a:rPr lang="it-IT" sz="2200" dirty="0" smtClean="0">
                <a:latin typeface="Arial" pitchFamily="34" charset="0"/>
                <a:cs typeface="Arial" pitchFamily="34" charset="0"/>
              </a:rPr>
              <a:t>La </a:t>
            </a:r>
            <a:r>
              <a:rPr lang="it-IT" sz="2200" b="1" dirty="0" smtClean="0">
                <a:latin typeface="Arial" pitchFamily="34" charset="0"/>
                <a:cs typeface="Arial" pitchFamily="34" charset="0"/>
              </a:rPr>
              <a:t>diversità genetica</a:t>
            </a:r>
            <a:r>
              <a:rPr lang="it-IT" sz="2200" dirty="0" smtClean="0">
                <a:latin typeface="Arial" pitchFamily="34" charset="0"/>
                <a:cs typeface="Arial" pitchFamily="34" charset="0"/>
              </a:rPr>
              <a:t> (o </a:t>
            </a:r>
            <a:r>
              <a:rPr lang="it-IT" sz="2200" b="1" dirty="0" smtClean="0">
                <a:latin typeface="Arial" pitchFamily="34" charset="0"/>
                <a:cs typeface="Arial" pitchFamily="34" charset="0"/>
              </a:rPr>
              <a:t>variabilità genetica</a:t>
            </a:r>
            <a:r>
              <a:rPr lang="it-IT" sz="2200" dirty="0" smtClean="0">
                <a:latin typeface="Arial" pitchFamily="34" charset="0"/>
                <a:cs typeface="Arial" pitchFamily="34" charset="0"/>
              </a:rPr>
              <a:t>) è una caratteristica delle popolazioni o di un pool di geni </a:t>
            </a:r>
          </a:p>
          <a:p>
            <a:pPr>
              <a:defRPr/>
            </a:pPr>
            <a:endParaRPr lang="it-IT" sz="2200" dirty="0" smtClean="0">
              <a:latin typeface="Arial" pitchFamily="34" charset="0"/>
              <a:cs typeface="Arial" pitchFamily="34" charset="0"/>
            </a:endParaRPr>
          </a:p>
          <a:p>
            <a:pPr>
              <a:defRPr/>
            </a:pPr>
            <a:r>
              <a:rPr lang="it-IT" sz="2200" dirty="0" smtClean="0">
                <a:latin typeface="Arial" pitchFamily="34" charset="0"/>
                <a:cs typeface="Arial" pitchFamily="34" charset="0"/>
              </a:rPr>
              <a:t>Essa descrive l'esistenza di molte versioni diverse di uno stesso </a:t>
            </a:r>
            <a:r>
              <a:rPr lang="it-IT" sz="2200" dirty="0" smtClean="0">
                <a:latin typeface="Arial" pitchFamily="34" charset="0"/>
                <a:cs typeface="Arial" pitchFamily="34" charset="0"/>
                <a:hlinkClick r:id="rId2" tooltip="Organismo"/>
              </a:rPr>
              <a:t>organismo</a:t>
            </a:r>
            <a:endParaRPr lang="en-US" sz="2200" kern="0" dirty="0">
              <a:solidFill>
                <a:schemeClr val="tx2"/>
              </a:solidFill>
              <a:latin typeface="Arial" pitchFamily="34" charset="0"/>
              <a:ea typeface="+mj-ea"/>
              <a:cs typeface="Arial" pitchFamily="34" charset="0"/>
            </a:endParaRPr>
          </a:p>
          <a:p>
            <a:pPr>
              <a:defRPr/>
            </a:pPr>
            <a:endParaRPr lang="en-US" sz="2200" kern="0" dirty="0">
              <a:solidFill>
                <a:schemeClr val="tx2"/>
              </a:solidFill>
              <a:latin typeface="Arial" pitchFamily="34" charset="0"/>
              <a:ea typeface="+mj-ea"/>
              <a:cs typeface="Arial" pitchFamily="34" charset="0"/>
            </a:endParaRPr>
          </a:p>
          <a:p>
            <a:pPr>
              <a:defRPr/>
            </a:pPr>
            <a:r>
              <a:rPr lang="en-US" sz="2200" kern="0" dirty="0">
                <a:solidFill>
                  <a:schemeClr val="tx2"/>
                </a:solidFill>
                <a:latin typeface="Arial" pitchFamily="34" charset="0"/>
                <a:ea typeface="+mj-ea"/>
                <a:cs typeface="Arial" pitchFamily="34" charset="0"/>
              </a:rPr>
              <a:t/>
            </a:r>
            <a:br>
              <a:rPr lang="en-US" sz="2200" kern="0" dirty="0">
                <a:solidFill>
                  <a:schemeClr val="tx2"/>
                </a:solidFill>
                <a:latin typeface="Arial" pitchFamily="34" charset="0"/>
                <a:ea typeface="+mj-ea"/>
                <a:cs typeface="Arial" pitchFamily="34" charset="0"/>
              </a:rPr>
            </a:br>
            <a:r>
              <a:rPr lang="en-US" sz="2200" kern="0" dirty="0">
                <a:solidFill>
                  <a:schemeClr val="tx2"/>
                </a:solidFill>
                <a:latin typeface="Arial" pitchFamily="34" charset="0"/>
                <a:ea typeface="+mj-ea"/>
                <a:cs typeface="Arial" pitchFamily="34" charset="0"/>
              </a:rPr>
              <a:t/>
            </a:r>
            <a:br>
              <a:rPr lang="en-US" sz="2200" kern="0" dirty="0">
                <a:solidFill>
                  <a:schemeClr val="tx2"/>
                </a:solidFill>
                <a:latin typeface="Arial" pitchFamily="34" charset="0"/>
                <a:ea typeface="+mj-ea"/>
                <a:cs typeface="Arial" pitchFamily="34" charset="0"/>
              </a:rPr>
            </a:br>
            <a:r>
              <a:rPr lang="en-US" sz="2200" kern="0" dirty="0">
                <a:solidFill>
                  <a:schemeClr val="tx2"/>
                </a:solidFill>
                <a:latin typeface="Arial" pitchFamily="34" charset="0"/>
                <a:ea typeface="+mj-ea"/>
                <a:cs typeface="Arial" pitchFamily="34" charset="0"/>
              </a:rPr>
              <a:t/>
            </a:r>
            <a:br>
              <a:rPr lang="en-US" sz="2200" kern="0" dirty="0">
                <a:solidFill>
                  <a:schemeClr val="tx2"/>
                </a:solidFill>
                <a:latin typeface="Arial" pitchFamily="34" charset="0"/>
                <a:ea typeface="+mj-ea"/>
                <a:cs typeface="Arial" pitchFamily="34" charset="0"/>
              </a:rPr>
            </a:br>
            <a:endParaRPr lang="en-US" sz="2200" kern="0" dirty="0">
              <a:solidFill>
                <a:schemeClr val="tx2"/>
              </a:solidFill>
              <a:latin typeface="Arial" pitchFamily="34" charset="0"/>
              <a:ea typeface="+mj-ea"/>
              <a:cs typeface="Arial" pitchFamily="34" charset="0"/>
            </a:endParaRPr>
          </a:p>
        </p:txBody>
      </p:sp>
      <p:sp>
        <p:nvSpPr>
          <p:cNvPr id="8" name="Rectangle 7"/>
          <p:cNvSpPr/>
          <p:nvPr/>
        </p:nvSpPr>
        <p:spPr>
          <a:xfrm>
            <a:off x="381000" y="5004137"/>
            <a:ext cx="7315200" cy="1015663"/>
          </a:xfrm>
          <a:prstGeom prst="rect">
            <a:avLst/>
          </a:prstGeom>
        </p:spPr>
        <p:txBody>
          <a:bodyPr wrap="square">
            <a:spAutoFit/>
          </a:bodyPr>
          <a:lstStyle/>
          <a:p>
            <a:r>
              <a:rPr lang="en-US" sz="2000" dirty="0" smtClean="0">
                <a:latin typeface="Arial" pitchFamily="34" charset="0"/>
                <a:cs typeface="Arial" pitchFamily="34" charset="0"/>
              </a:rPr>
              <a:t>Si </a:t>
            </a:r>
            <a:r>
              <a:rPr lang="en-US" sz="2000" dirty="0" err="1" smtClean="0">
                <a:latin typeface="Arial" pitchFamily="34" charset="0"/>
                <a:cs typeface="Arial" pitchFamily="34" charset="0"/>
              </a:rPr>
              <a:t>stima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che</a:t>
            </a:r>
            <a:r>
              <a:rPr lang="en-US" sz="2000" dirty="0" smtClean="0">
                <a:latin typeface="Arial" pitchFamily="34" charset="0"/>
                <a:cs typeface="Arial" pitchFamily="34" charset="0"/>
              </a:rPr>
              <a:t> vi </a:t>
            </a:r>
            <a:r>
              <a:rPr lang="en-US" sz="2000" dirty="0" err="1" smtClean="0">
                <a:latin typeface="Arial" pitchFamily="34" charset="0"/>
                <a:cs typeface="Arial" pitchFamily="34" charset="0"/>
              </a:rPr>
              <a:t>siano</a:t>
            </a:r>
            <a:r>
              <a:rPr lang="en-US" sz="2000" dirty="0" smtClean="0">
                <a:latin typeface="Arial" pitchFamily="34" charset="0"/>
                <a:cs typeface="Arial" pitchFamily="34" charset="0"/>
              </a:rPr>
              <a:t> 10^9 </a:t>
            </a:r>
            <a:r>
              <a:rPr lang="en-US" sz="2000" dirty="0" err="1" smtClean="0">
                <a:latin typeface="Arial" pitchFamily="34" charset="0"/>
                <a:cs typeface="Arial" pitchFamily="34" charset="0"/>
              </a:rPr>
              <a:t>differenti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geni</a:t>
            </a:r>
            <a:r>
              <a:rPr lang="en-US" sz="2000" dirty="0" smtClean="0">
                <a:latin typeface="Arial" pitchFamily="34" charset="0"/>
                <a:cs typeface="Arial" pitchFamily="34" charset="0"/>
              </a:rPr>
              <a:t> a </a:t>
            </a:r>
            <a:r>
              <a:rPr lang="en-US" sz="2000" dirty="0" err="1" smtClean="0">
                <a:latin typeface="Arial" pitchFamily="34" charset="0"/>
                <a:cs typeface="Arial" pitchFamily="34" charset="0"/>
              </a:rPr>
              <a:t>livello</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globale</a:t>
            </a:r>
            <a:endParaRPr lang="en-US" sz="2000" dirty="0" smtClean="0">
              <a:latin typeface="Arial" pitchFamily="34" charset="0"/>
              <a:cs typeface="Arial" pitchFamily="34" charset="0"/>
            </a:endParaRPr>
          </a:p>
          <a:p>
            <a:endParaRPr lang="en-US" sz="2000" dirty="0" smtClean="0">
              <a:latin typeface="Arial" pitchFamily="34" charset="0"/>
              <a:cs typeface="Arial" pitchFamily="34" charset="0"/>
            </a:endParaRPr>
          </a:p>
          <a:p>
            <a:r>
              <a:rPr lang="en-US" sz="2000" dirty="0" smtClean="0">
                <a:latin typeface="Arial" pitchFamily="34" charset="0"/>
                <a:cs typeface="Arial" pitchFamily="34" charset="0"/>
              </a:rPr>
              <a:t>Solo </a:t>
            </a:r>
            <a:r>
              <a:rPr lang="en-US" sz="2000" dirty="0" err="1" smtClean="0">
                <a:latin typeface="Arial" pitchFamily="34" charset="0"/>
                <a:cs typeface="Arial" pitchFamily="34" charset="0"/>
              </a:rPr>
              <a:t>una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piccola</a:t>
            </a:r>
            <a:r>
              <a:rPr lang="en-US" sz="2000" dirty="0" smtClean="0">
                <a:latin typeface="Arial" pitchFamily="34" charset="0"/>
                <a:cs typeface="Arial" pitchFamily="34" charset="0"/>
              </a:rPr>
              <a:t> parte </a:t>
            </a:r>
            <a:r>
              <a:rPr lang="en-US" sz="2000" dirty="0" err="1" smtClean="0">
                <a:latin typeface="Arial" pitchFamily="34" charset="0"/>
                <a:cs typeface="Arial" pitchFamily="34" charset="0"/>
              </a:rPr>
              <a:t>di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questi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geni</a:t>
            </a:r>
            <a:r>
              <a:rPr lang="en-US" sz="2000" dirty="0" smtClean="0">
                <a:latin typeface="Arial" pitchFamily="34" charset="0"/>
                <a:cs typeface="Arial" pitchFamily="34" charset="0"/>
              </a:rPr>
              <a:t> è </a:t>
            </a:r>
            <a:r>
              <a:rPr lang="en-US" sz="2000" dirty="0" err="1" smtClean="0">
                <a:latin typeface="Arial" pitchFamily="34" charset="0"/>
                <a:cs typeface="Arial" pitchFamily="34" charset="0"/>
              </a:rPr>
              <a:t>attualmente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espressa</a:t>
            </a:r>
            <a:r>
              <a:rPr lang="en-US" sz="2000" dirty="0" smtClean="0">
                <a:latin typeface="Arial" pitchFamily="34" charset="0"/>
                <a:cs typeface="Arial" pitchFamily="34" charset="0"/>
              </a:rPr>
              <a:t>! </a:t>
            </a:r>
          </a:p>
        </p:txBody>
      </p:sp>
      <p:sp>
        <p:nvSpPr>
          <p:cNvPr id="9" name="Rectangle 8"/>
          <p:cNvSpPr/>
          <p:nvPr/>
        </p:nvSpPr>
        <p:spPr>
          <a:xfrm>
            <a:off x="533400" y="3576935"/>
            <a:ext cx="7315200" cy="461665"/>
          </a:xfrm>
          <a:prstGeom prst="rect">
            <a:avLst/>
          </a:prstGeom>
        </p:spPr>
        <p:txBody>
          <a:bodyPr wrap="square">
            <a:spAutoFit/>
          </a:bodyPr>
          <a:lstStyle/>
          <a:p>
            <a:pPr algn="ctr"/>
            <a:r>
              <a:rPr lang="en-US" sz="2400" dirty="0" smtClean="0">
                <a:latin typeface="Arial" pitchFamily="34" charset="0"/>
                <a:cs typeface="Arial" pitchFamily="34" charset="0"/>
              </a:rPr>
              <a:t>Il GENE come </a:t>
            </a:r>
            <a:r>
              <a:rPr lang="en-US" sz="2400" dirty="0" err="1" smtClean="0">
                <a:latin typeface="Arial" pitchFamily="34" charset="0"/>
                <a:cs typeface="Arial" pitchFamily="34" charset="0"/>
              </a:rPr>
              <a:t>unità</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fondamentale</a:t>
            </a:r>
            <a:endParaRPr lang="en-US" sz="2400" dirty="0" smtClean="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46" name="Line 5"/>
          <p:cNvSpPr>
            <a:spLocks noChangeShapeType="1"/>
          </p:cNvSpPr>
          <p:nvPr/>
        </p:nvSpPr>
        <p:spPr bwMode="auto">
          <a:xfrm>
            <a:off x="1828800" y="2209800"/>
            <a:ext cx="0" cy="0"/>
          </a:xfrm>
          <a:prstGeom prst="line">
            <a:avLst/>
          </a:prstGeom>
          <a:noFill/>
          <a:ln w="9525">
            <a:solidFill>
              <a:schemeClr val="tx1"/>
            </a:solidFill>
            <a:round/>
            <a:headEnd/>
            <a:tailEnd/>
          </a:ln>
          <a:effectLst/>
        </p:spPr>
        <p:txBody>
          <a:bodyPr/>
          <a:lstStyle/>
          <a:p>
            <a:endParaRPr lang="sv-SE">
              <a:latin typeface="Arial" pitchFamily="34" charset="0"/>
              <a:cs typeface="Arial" pitchFamily="34" charset="0"/>
            </a:endParaRPr>
          </a:p>
        </p:txBody>
      </p:sp>
      <p:sp>
        <p:nvSpPr>
          <p:cNvPr id="47" name="Rectangle 6"/>
          <p:cNvSpPr>
            <a:spLocks noChangeArrowheads="1"/>
          </p:cNvSpPr>
          <p:nvPr/>
        </p:nvSpPr>
        <p:spPr bwMode="auto">
          <a:xfrm>
            <a:off x="1524000" y="1981200"/>
            <a:ext cx="76200" cy="3733800"/>
          </a:xfrm>
          <a:prstGeom prst="rect">
            <a:avLst/>
          </a:prstGeom>
          <a:solidFill>
            <a:srgbClr val="3333FF"/>
          </a:solidFill>
          <a:ln w="9525">
            <a:noFill/>
            <a:miter lim="800000"/>
            <a:headEnd/>
            <a:tailEnd/>
          </a:ln>
          <a:effectLst/>
        </p:spPr>
        <p:txBody>
          <a:bodyPr wrap="none" anchor="ctr"/>
          <a:lstStyle/>
          <a:p>
            <a:endParaRPr lang="sv-SE">
              <a:latin typeface="Arial" pitchFamily="34" charset="0"/>
              <a:cs typeface="Arial" pitchFamily="34" charset="0"/>
            </a:endParaRPr>
          </a:p>
        </p:txBody>
      </p:sp>
      <p:sp>
        <p:nvSpPr>
          <p:cNvPr id="48" name="Rectangle 7"/>
          <p:cNvSpPr>
            <a:spLocks noChangeArrowheads="1"/>
          </p:cNvSpPr>
          <p:nvPr/>
        </p:nvSpPr>
        <p:spPr bwMode="auto">
          <a:xfrm>
            <a:off x="1524000" y="2209800"/>
            <a:ext cx="76200" cy="1295400"/>
          </a:xfrm>
          <a:prstGeom prst="rect">
            <a:avLst/>
          </a:prstGeom>
          <a:solidFill>
            <a:srgbClr val="E286D0"/>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49" name="Text Box 8"/>
          <p:cNvSpPr txBox="1">
            <a:spLocks noChangeArrowheads="1"/>
          </p:cNvSpPr>
          <p:nvPr/>
        </p:nvSpPr>
        <p:spPr bwMode="auto">
          <a:xfrm>
            <a:off x="533400" y="2667000"/>
            <a:ext cx="902811" cy="461665"/>
          </a:xfrm>
          <a:prstGeom prst="rect">
            <a:avLst/>
          </a:prstGeom>
          <a:noFill/>
          <a:ln w="9525">
            <a:noFill/>
            <a:miter lim="800000"/>
            <a:headEnd/>
            <a:tailEnd/>
          </a:ln>
          <a:effectLst/>
        </p:spPr>
        <p:txBody>
          <a:bodyPr wrap="none">
            <a:spAutoFit/>
          </a:bodyPr>
          <a:lstStyle/>
          <a:p>
            <a:r>
              <a:rPr lang="en-US" sz="2400" b="1">
                <a:latin typeface="Arial" pitchFamily="34" charset="0"/>
                <a:cs typeface="Arial" pitchFamily="34" charset="0"/>
              </a:rPr>
              <a:t>gene</a:t>
            </a:r>
          </a:p>
        </p:txBody>
      </p:sp>
      <p:sp>
        <p:nvSpPr>
          <p:cNvPr id="50" name="Line 9"/>
          <p:cNvSpPr>
            <a:spLocks noChangeShapeType="1"/>
          </p:cNvSpPr>
          <p:nvPr/>
        </p:nvSpPr>
        <p:spPr bwMode="auto">
          <a:xfrm>
            <a:off x="1676400" y="3810000"/>
            <a:ext cx="0" cy="0"/>
          </a:xfrm>
          <a:prstGeom prst="line">
            <a:avLst/>
          </a:prstGeom>
          <a:noFill/>
          <a:ln w="9525">
            <a:solidFill>
              <a:schemeClr val="tx1"/>
            </a:solidFill>
            <a:round/>
            <a:headEnd/>
            <a:tailEnd/>
          </a:ln>
          <a:effectLst/>
        </p:spPr>
        <p:txBody>
          <a:bodyPr/>
          <a:lstStyle/>
          <a:p>
            <a:endParaRPr lang="sv-SE">
              <a:latin typeface="Arial" pitchFamily="34" charset="0"/>
              <a:cs typeface="Arial" pitchFamily="34" charset="0"/>
            </a:endParaRPr>
          </a:p>
        </p:txBody>
      </p:sp>
      <p:sp>
        <p:nvSpPr>
          <p:cNvPr id="51" name="Text Box 13"/>
          <p:cNvSpPr txBox="1">
            <a:spLocks noChangeArrowheads="1"/>
          </p:cNvSpPr>
          <p:nvPr/>
        </p:nvSpPr>
        <p:spPr bwMode="auto">
          <a:xfrm>
            <a:off x="2743200" y="2590800"/>
            <a:ext cx="4788490" cy="461665"/>
          </a:xfrm>
          <a:prstGeom prst="rect">
            <a:avLst/>
          </a:prstGeom>
          <a:noFill/>
          <a:ln w="9525">
            <a:noFill/>
            <a:miter lim="800000"/>
            <a:headEnd/>
            <a:tailEnd/>
          </a:ln>
          <a:effectLst/>
        </p:spPr>
        <p:txBody>
          <a:bodyPr wrap="none">
            <a:spAutoFit/>
          </a:bodyPr>
          <a:lstStyle/>
          <a:p>
            <a:r>
              <a:rPr lang="en-US" sz="2400" dirty="0" err="1" smtClean="0">
                <a:latin typeface="Arial" pitchFamily="34" charset="0"/>
                <a:cs typeface="Arial" pitchFamily="34" charset="0"/>
              </a:rPr>
              <a:t>proteina</a:t>
            </a:r>
            <a:r>
              <a:rPr lang="en-US" sz="2400" dirty="0" smtClean="0">
                <a:latin typeface="Arial" pitchFamily="34" charset="0"/>
                <a:cs typeface="Arial" pitchFamily="34" charset="0"/>
              </a:rPr>
              <a:t> </a:t>
            </a:r>
            <a:r>
              <a:rPr lang="en-US" sz="2400" dirty="0">
                <a:latin typeface="Arial" pitchFamily="34" charset="0"/>
                <a:cs typeface="Arial" pitchFamily="34" charset="0"/>
              </a:rPr>
              <a:t>(</a:t>
            </a:r>
            <a:r>
              <a:rPr lang="en-US" sz="2400" dirty="0" err="1" smtClean="0">
                <a:latin typeface="Arial" pitchFamily="34" charset="0"/>
                <a:cs typeface="Arial" pitchFamily="34" charset="0"/>
              </a:rPr>
              <a:t>enzimi</a:t>
            </a:r>
            <a:r>
              <a:rPr lang="en-US" sz="2400" dirty="0" smtClean="0">
                <a:latin typeface="Arial" pitchFamily="34" charset="0"/>
                <a:cs typeface="Arial" pitchFamily="34" charset="0"/>
              </a:rPr>
              <a:t>, membrane, </a:t>
            </a:r>
            <a:r>
              <a:rPr lang="en-US" sz="2400" dirty="0">
                <a:latin typeface="Arial" pitchFamily="34" charset="0"/>
                <a:cs typeface="Arial" pitchFamily="34" charset="0"/>
              </a:rPr>
              <a:t>etc.)</a:t>
            </a:r>
          </a:p>
        </p:txBody>
      </p:sp>
      <p:sp>
        <p:nvSpPr>
          <p:cNvPr id="52" name="Text Box 16"/>
          <p:cNvSpPr txBox="1">
            <a:spLocks noChangeArrowheads="1"/>
          </p:cNvSpPr>
          <p:nvPr/>
        </p:nvSpPr>
        <p:spPr bwMode="auto">
          <a:xfrm>
            <a:off x="2971800" y="4724400"/>
            <a:ext cx="4930196" cy="830997"/>
          </a:xfrm>
          <a:prstGeom prst="rect">
            <a:avLst/>
          </a:prstGeom>
          <a:noFill/>
          <a:ln w="9525">
            <a:noFill/>
            <a:miter lim="800000"/>
            <a:headEnd/>
            <a:tailEnd/>
          </a:ln>
          <a:effectLst/>
        </p:spPr>
        <p:txBody>
          <a:bodyPr wrap="none">
            <a:spAutoFit/>
          </a:bodyPr>
          <a:lstStyle/>
          <a:p>
            <a:r>
              <a:rPr lang="en-US" sz="2400" dirty="0">
                <a:latin typeface="Arial" pitchFamily="34" charset="0"/>
                <a:cs typeface="Arial" pitchFamily="34" charset="0"/>
              </a:rPr>
              <a:t>RNA (</a:t>
            </a:r>
            <a:r>
              <a:rPr lang="en-US" sz="2400" dirty="0" err="1" smtClean="0">
                <a:latin typeface="Arial" pitchFamily="34" charset="0"/>
                <a:cs typeface="Arial" pitchFamily="34" charset="0"/>
              </a:rPr>
              <a:t>essenziale</a:t>
            </a:r>
            <a:r>
              <a:rPr lang="en-US" sz="2400" dirty="0" smtClean="0">
                <a:latin typeface="Arial" pitchFamily="34" charset="0"/>
                <a:cs typeface="Arial" pitchFamily="34" charset="0"/>
              </a:rPr>
              <a:t> per la </a:t>
            </a:r>
            <a:r>
              <a:rPr lang="en-US" sz="2400" dirty="0" err="1" smtClean="0">
                <a:latin typeface="Arial" pitchFamily="34" charset="0"/>
                <a:cs typeface="Arial" pitchFamily="34" charset="0"/>
              </a:rPr>
              <a:t>produzione</a:t>
            </a:r>
            <a:endParaRPr lang="en-US" sz="2400" dirty="0">
              <a:latin typeface="Arial" pitchFamily="34" charset="0"/>
              <a:cs typeface="Arial" pitchFamily="34" charset="0"/>
            </a:endParaRPr>
          </a:p>
          <a:p>
            <a:r>
              <a:rPr lang="en-US" sz="2400" dirty="0" err="1" smtClean="0">
                <a:latin typeface="Arial" pitchFamily="34" charset="0"/>
                <a:cs typeface="Arial" pitchFamily="34" charset="0"/>
              </a:rPr>
              <a:t>delle</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proteine</a:t>
            </a:r>
            <a:r>
              <a:rPr lang="en-US" sz="2400" dirty="0" smtClean="0">
                <a:latin typeface="Arial" pitchFamily="34" charset="0"/>
                <a:cs typeface="Arial" pitchFamily="34" charset="0"/>
              </a:rPr>
              <a:t>)</a:t>
            </a:r>
            <a:endParaRPr lang="en-US" sz="2400" dirty="0">
              <a:latin typeface="Arial" pitchFamily="34" charset="0"/>
              <a:cs typeface="Arial" pitchFamily="34" charset="0"/>
            </a:endParaRPr>
          </a:p>
        </p:txBody>
      </p:sp>
      <p:sp>
        <p:nvSpPr>
          <p:cNvPr id="53" name="Rectangle 17"/>
          <p:cNvSpPr>
            <a:spLocks noChangeArrowheads="1"/>
          </p:cNvSpPr>
          <p:nvPr/>
        </p:nvSpPr>
        <p:spPr bwMode="auto">
          <a:xfrm>
            <a:off x="1524000" y="4267200"/>
            <a:ext cx="76200" cy="1219200"/>
          </a:xfrm>
          <a:prstGeom prst="rect">
            <a:avLst/>
          </a:prstGeom>
          <a:solidFill>
            <a:schemeClr val="accent1"/>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54" name="Text Box 18"/>
          <p:cNvSpPr txBox="1">
            <a:spLocks noChangeArrowheads="1"/>
          </p:cNvSpPr>
          <p:nvPr/>
        </p:nvSpPr>
        <p:spPr bwMode="auto">
          <a:xfrm>
            <a:off x="533400" y="4724400"/>
            <a:ext cx="902811" cy="461665"/>
          </a:xfrm>
          <a:prstGeom prst="rect">
            <a:avLst/>
          </a:prstGeom>
          <a:noFill/>
          <a:ln w="9525">
            <a:noFill/>
            <a:miter lim="800000"/>
            <a:headEnd/>
            <a:tailEnd/>
          </a:ln>
          <a:effectLst/>
        </p:spPr>
        <p:txBody>
          <a:bodyPr wrap="none">
            <a:spAutoFit/>
          </a:bodyPr>
          <a:lstStyle/>
          <a:p>
            <a:r>
              <a:rPr lang="en-US" sz="2400" b="1">
                <a:latin typeface="Arial" pitchFamily="34" charset="0"/>
                <a:cs typeface="Arial" pitchFamily="34" charset="0"/>
              </a:rPr>
              <a:t>gene</a:t>
            </a:r>
          </a:p>
        </p:txBody>
      </p:sp>
      <p:sp>
        <p:nvSpPr>
          <p:cNvPr id="55" name="Line 19"/>
          <p:cNvSpPr>
            <a:spLocks noChangeShapeType="1"/>
          </p:cNvSpPr>
          <p:nvPr/>
        </p:nvSpPr>
        <p:spPr bwMode="auto">
          <a:xfrm>
            <a:off x="1676400" y="2819400"/>
            <a:ext cx="1066800" cy="0"/>
          </a:xfrm>
          <a:prstGeom prst="line">
            <a:avLst/>
          </a:prstGeom>
          <a:noFill/>
          <a:ln w="28575">
            <a:solidFill>
              <a:schemeClr val="tx1"/>
            </a:solidFill>
            <a:round/>
            <a:headEnd/>
            <a:tailEnd type="triangle" w="med" len="med"/>
          </a:ln>
          <a:effectLst/>
        </p:spPr>
        <p:txBody>
          <a:bodyPr/>
          <a:lstStyle/>
          <a:p>
            <a:endParaRPr lang="sv-SE">
              <a:latin typeface="Arial" pitchFamily="34" charset="0"/>
              <a:cs typeface="Arial" pitchFamily="34" charset="0"/>
            </a:endParaRPr>
          </a:p>
        </p:txBody>
      </p:sp>
      <p:sp>
        <p:nvSpPr>
          <p:cNvPr id="56" name="Line 20"/>
          <p:cNvSpPr>
            <a:spLocks noChangeShapeType="1"/>
          </p:cNvSpPr>
          <p:nvPr/>
        </p:nvSpPr>
        <p:spPr bwMode="auto">
          <a:xfrm>
            <a:off x="1676400" y="4953000"/>
            <a:ext cx="1295400" cy="0"/>
          </a:xfrm>
          <a:prstGeom prst="line">
            <a:avLst/>
          </a:prstGeom>
          <a:noFill/>
          <a:ln w="28575">
            <a:solidFill>
              <a:schemeClr val="tx1"/>
            </a:solidFill>
            <a:round/>
            <a:headEnd/>
            <a:tailEnd type="triangle" w="med" len="med"/>
          </a:ln>
          <a:effectLst/>
        </p:spPr>
        <p:txBody>
          <a:bodyPr/>
          <a:lstStyle/>
          <a:p>
            <a:endParaRPr lang="sv-SE">
              <a:latin typeface="Arial" pitchFamily="34" charset="0"/>
              <a:cs typeface="Arial" pitchFamily="34" charset="0"/>
            </a:endParaRPr>
          </a:p>
        </p:txBody>
      </p:sp>
      <p:sp>
        <p:nvSpPr>
          <p:cNvPr id="57"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400" dirty="0" smtClean="0">
                <a:latin typeface="Arial" pitchFamily="34" charset="0"/>
                <a:ea typeface="+mj-ea"/>
                <a:cs typeface="Arial" pitchFamily="34" charset="0"/>
              </a:rPr>
              <a:t>Natura della diversità genetica</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cxnSp>
        <p:nvCxnSpPr>
          <p:cNvPr id="16" name="Straight Arrow Connector 15"/>
          <p:cNvCxnSpPr/>
          <p:nvPr/>
        </p:nvCxnSpPr>
        <p:spPr>
          <a:xfrm flipV="1">
            <a:off x="4114800" y="3048000"/>
            <a:ext cx="0" cy="1752600"/>
          </a:xfrm>
          <a:prstGeom prst="straightConnector1">
            <a:avLst/>
          </a:prstGeom>
          <a:noFill/>
          <a:ln w="28575">
            <a:solidFill>
              <a:schemeClr val="tx1"/>
            </a:solidFill>
            <a:round/>
            <a:headEnd/>
            <a:tailEnd type="triangle" w="med" len="med"/>
          </a:ln>
          <a:effectLst/>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Rectangle 6"/>
          <p:cNvSpPr>
            <a:spLocks noChangeArrowheads="1"/>
          </p:cNvSpPr>
          <p:nvPr/>
        </p:nvSpPr>
        <p:spPr bwMode="auto">
          <a:xfrm>
            <a:off x="762000" y="3760113"/>
            <a:ext cx="7543800" cy="76200"/>
          </a:xfrm>
          <a:prstGeom prst="rect">
            <a:avLst/>
          </a:prstGeom>
          <a:solidFill>
            <a:srgbClr val="3333FF"/>
          </a:solidFill>
          <a:ln w="9525">
            <a:solidFill>
              <a:schemeClr val="tx1"/>
            </a:solidFill>
            <a:miter lim="800000"/>
            <a:headEnd/>
            <a:tailEnd/>
          </a:ln>
          <a:effectLst/>
        </p:spPr>
        <p:txBody>
          <a:bodyPr wrap="none" anchor="ctr"/>
          <a:lstStyle/>
          <a:p>
            <a:endParaRPr lang="sv-SE" sz="2200">
              <a:latin typeface="Arial" pitchFamily="34" charset="0"/>
              <a:cs typeface="Arial" pitchFamily="34" charset="0"/>
            </a:endParaRPr>
          </a:p>
        </p:txBody>
      </p:sp>
      <p:sp>
        <p:nvSpPr>
          <p:cNvPr id="6" name="Rectangle 7"/>
          <p:cNvSpPr>
            <a:spLocks noChangeArrowheads="1"/>
          </p:cNvSpPr>
          <p:nvPr/>
        </p:nvSpPr>
        <p:spPr bwMode="auto">
          <a:xfrm>
            <a:off x="1371600" y="3760113"/>
            <a:ext cx="1219200" cy="76200"/>
          </a:xfrm>
          <a:prstGeom prst="rect">
            <a:avLst/>
          </a:prstGeom>
          <a:solidFill>
            <a:srgbClr val="E286D0"/>
          </a:solidFill>
          <a:ln w="9525">
            <a:solidFill>
              <a:schemeClr val="tx1"/>
            </a:solidFill>
            <a:miter lim="800000"/>
            <a:headEnd/>
            <a:tailEnd/>
          </a:ln>
          <a:effectLst/>
        </p:spPr>
        <p:txBody>
          <a:bodyPr wrap="none" anchor="ctr"/>
          <a:lstStyle/>
          <a:p>
            <a:endParaRPr lang="sv-SE" sz="2200">
              <a:latin typeface="Arial" pitchFamily="34" charset="0"/>
              <a:cs typeface="Arial" pitchFamily="34" charset="0"/>
            </a:endParaRPr>
          </a:p>
        </p:txBody>
      </p:sp>
      <p:sp>
        <p:nvSpPr>
          <p:cNvPr id="7" name="Rectangle 8"/>
          <p:cNvSpPr>
            <a:spLocks noChangeArrowheads="1"/>
          </p:cNvSpPr>
          <p:nvPr/>
        </p:nvSpPr>
        <p:spPr bwMode="auto">
          <a:xfrm>
            <a:off x="4191000" y="3760113"/>
            <a:ext cx="457200" cy="76200"/>
          </a:xfrm>
          <a:prstGeom prst="rect">
            <a:avLst/>
          </a:prstGeom>
          <a:solidFill>
            <a:schemeClr val="accent1"/>
          </a:solidFill>
          <a:ln w="9525">
            <a:solidFill>
              <a:schemeClr val="tx1"/>
            </a:solidFill>
            <a:miter lim="800000"/>
            <a:headEnd/>
            <a:tailEnd/>
          </a:ln>
          <a:effectLst/>
        </p:spPr>
        <p:txBody>
          <a:bodyPr wrap="none" anchor="ctr"/>
          <a:lstStyle/>
          <a:p>
            <a:endParaRPr lang="sv-SE" sz="2200">
              <a:latin typeface="Arial" pitchFamily="34" charset="0"/>
              <a:cs typeface="Arial" pitchFamily="34" charset="0"/>
            </a:endParaRPr>
          </a:p>
        </p:txBody>
      </p:sp>
      <p:sp>
        <p:nvSpPr>
          <p:cNvPr id="8" name="Rectangle 10"/>
          <p:cNvSpPr>
            <a:spLocks noChangeArrowheads="1"/>
          </p:cNvSpPr>
          <p:nvPr/>
        </p:nvSpPr>
        <p:spPr bwMode="auto">
          <a:xfrm>
            <a:off x="3276600" y="3760113"/>
            <a:ext cx="304800" cy="76200"/>
          </a:xfrm>
          <a:prstGeom prst="rect">
            <a:avLst/>
          </a:prstGeom>
          <a:solidFill>
            <a:srgbClr val="2CEF1D"/>
          </a:solidFill>
          <a:ln w="9525">
            <a:solidFill>
              <a:schemeClr val="tx1"/>
            </a:solidFill>
            <a:miter lim="800000"/>
            <a:headEnd/>
            <a:tailEnd/>
          </a:ln>
          <a:effectLst/>
        </p:spPr>
        <p:txBody>
          <a:bodyPr wrap="none" anchor="ctr"/>
          <a:lstStyle/>
          <a:p>
            <a:endParaRPr lang="sv-SE" sz="2200">
              <a:latin typeface="Arial" pitchFamily="34" charset="0"/>
              <a:cs typeface="Arial" pitchFamily="34" charset="0"/>
            </a:endParaRPr>
          </a:p>
        </p:txBody>
      </p:sp>
      <p:sp>
        <p:nvSpPr>
          <p:cNvPr id="9" name="Rectangle 11"/>
          <p:cNvSpPr>
            <a:spLocks noChangeArrowheads="1"/>
          </p:cNvSpPr>
          <p:nvPr/>
        </p:nvSpPr>
        <p:spPr bwMode="auto">
          <a:xfrm>
            <a:off x="5715000" y="3760113"/>
            <a:ext cx="990600" cy="76200"/>
          </a:xfrm>
          <a:prstGeom prst="rect">
            <a:avLst/>
          </a:prstGeom>
          <a:solidFill>
            <a:srgbClr val="EDF85E"/>
          </a:solidFill>
          <a:ln w="9525">
            <a:solidFill>
              <a:schemeClr val="tx1"/>
            </a:solidFill>
            <a:miter lim="800000"/>
            <a:headEnd/>
            <a:tailEnd/>
          </a:ln>
          <a:effectLst/>
        </p:spPr>
        <p:txBody>
          <a:bodyPr wrap="none" anchor="ctr"/>
          <a:lstStyle/>
          <a:p>
            <a:endParaRPr lang="sv-SE" sz="2200">
              <a:latin typeface="Arial" pitchFamily="34" charset="0"/>
              <a:cs typeface="Arial" pitchFamily="34" charset="0"/>
            </a:endParaRPr>
          </a:p>
        </p:txBody>
      </p:sp>
      <p:sp>
        <p:nvSpPr>
          <p:cNvPr id="10" name="Line 12"/>
          <p:cNvSpPr>
            <a:spLocks noChangeShapeType="1"/>
          </p:cNvSpPr>
          <p:nvPr/>
        </p:nvSpPr>
        <p:spPr bwMode="auto">
          <a:xfrm>
            <a:off x="838200" y="5360313"/>
            <a:ext cx="7543800" cy="0"/>
          </a:xfrm>
          <a:prstGeom prst="line">
            <a:avLst/>
          </a:prstGeom>
          <a:noFill/>
          <a:ln w="38100">
            <a:solidFill>
              <a:schemeClr val="tx1"/>
            </a:solidFill>
            <a:round/>
            <a:headEnd/>
            <a:tailEnd/>
          </a:ln>
          <a:effectLst/>
        </p:spPr>
        <p:txBody>
          <a:bodyPr/>
          <a:lstStyle/>
          <a:p>
            <a:endParaRPr lang="sv-SE" sz="2200">
              <a:latin typeface="Arial" pitchFamily="34" charset="0"/>
              <a:cs typeface="Arial" pitchFamily="34" charset="0"/>
            </a:endParaRPr>
          </a:p>
        </p:txBody>
      </p:sp>
      <p:sp>
        <p:nvSpPr>
          <p:cNvPr id="11" name="Line 13"/>
          <p:cNvSpPr>
            <a:spLocks noChangeShapeType="1"/>
          </p:cNvSpPr>
          <p:nvPr/>
        </p:nvSpPr>
        <p:spPr bwMode="auto">
          <a:xfrm flipV="1">
            <a:off x="838200" y="5055513"/>
            <a:ext cx="0" cy="304800"/>
          </a:xfrm>
          <a:prstGeom prst="line">
            <a:avLst/>
          </a:prstGeom>
          <a:noFill/>
          <a:ln w="38100">
            <a:solidFill>
              <a:schemeClr val="tx1"/>
            </a:solidFill>
            <a:round/>
            <a:headEnd/>
            <a:tailEnd/>
          </a:ln>
          <a:effectLst/>
        </p:spPr>
        <p:txBody>
          <a:bodyPr/>
          <a:lstStyle/>
          <a:p>
            <a:endParaRPr lang="sv-SE" sz="2200">
              <a:latin typeface="Arial" pitchFamily="34" charset="0"/>
              <a:cs typeface="Arial" pitchFamily="34" charset="0"/>
            </a:endParaRPr>
          </a:p>
        </p:txBody>
      </p:sp>
      <p:sp>
        <p:nvSpPr>
          <p:cNvPr id="12" name="Line 14"/>
          <p:cNvSpPr>
            <a:spLocks noChangeShapeType="1"/>
          </p:cNvSpPr>
          <p:nvPr/>
        </p:nvSpPr>
        <p:spPr bwMode="auto">
          <a:xfrm flipV="1">
            <a:off x="8382000" y="5055513"/>
            <a:ext cx="0" cy="304800"/>
          </a:xfrm>
          <a:prstGeom prst="line">
            <a:avLst/>
          </a:prstGeom>
          <a:noFill/>
          <a:ln w="38100">
            <a:solidFill>
              <a:schemeClr val="tx1"/>
            </a:solidFill>
            <a:round/>
            <a:headEnd/>
            <a:tailEnd/>
          </a:ln>
          <a:effectLst/>
        </p:spPr>
        <p:txBody>
          <a:bodyPr/>
          <a:lstStyle/>
          <a:p>
            <a:endParaRPr lang="sv-SE" sz="2200">
              <a:latin typeface="Arial" pitchFamily="34" charset="0"/>
              <a:cs typeface="Arial" pitchFamily="34" charset="0"/>
            </a:endParaRPr>
          </a:p>
        </p:txBody>
      </p:sp>
      <p:sp>
        <p:nvSpPr>
          <p:cNvPr id="13" name="Text Box 15"/>
          <p:cNvSpPr txBox="1">
            <a:spLocks noChangeArrowheads="1"/>
          </p:cNvSpPr>
          <p:nvPr/>
        </p:nvSpPr>
        <p:spPr bwMode="auto">
          <a:xfrm>
            <a:off x="3581400" y="5588913"/>
            <a:ext cx="1784463" cy="430887"/>
          </a:xfrm>
          <a:prstGeom prst="rect">
            <a:avLst/>
          </a:prstGeom>
          <a:noFill/>
          <a:ln w="9525">
            <a:noFill/>
            <a:miter lim="800000"/>
            <a:headEnd/>
            <a:tailEnd/>
          </a:ln>
          <a:effectLst/>
        </p:spPr>
        <p:txBody>
          <a:bodyPr wrap="none">
            <a:spAutoFit/>
          </a:bodyPr>
          <a:lstStyle/>
          <a:p>
            <a:r>
              <a:rPr lang="en-US" sz="2200" b="1" dirty="0" err="1" smtClean="0">
                <a:latin typeface="Arial" pitchFamily="34" charset="0"/>
                <a:cs typeface="Arial" pitchFamily="34" charset="0"/>
              </a:rPr>
              <a:t>cromosoma</a:t>
            </a:r>
            <a:endParaRPr lang="en-US" sz="2200" b="1" dirty="0">
              <a:latin typeface="Arial" pitchFamily="34" charset="0"/>
              <a:cs typeface="Arial" pitchFamily="34" charset="0"/>
            </a:endParaRPr>
          </a:p>
        </p:txBody>
      </p:sp>
      <p:sp>
        <p:nvSpPr>
          <p:cNvPr id="14" name="Text Box 16"/>
          <p:cNvSpPr txBox="1">
            <a:spLocks noChangeArrowheads="1"/>
          </p:cNvSpPr>
          <p:nvPr/>
        </p:nvSpPr>
        <p:spPr bwMode="auto">
          <a:xfrm>
            <a:off x="1600200" y="4369713"/>
            <a:ext cx="845103" cy="430887"/>
          </a:xfrm>
          <a:prstGeom prst="rect">
            <a:avLst/>
          </a:prstGeom>
          <a:noFill/>
          <a:ln w="9525">
            <a:noFill/>
            <a:miter lim="800000"/>
            <a:headEnd/>
            <a:tailEnd/>
          </a:ln>
          <a:effectLst/>
        </p:spPr>
        <p:txBody>
          <a:bodyPr wrap="none">
            <a:spAutoFit/>
          </a:bodyPr>
          <a:lstStyle/>
          <a:p>
            <a:r>
              <a:rPr lang="en-US" sz="2200" b="1">
                <a:latin typeface="Arial" pitchFamily="34" charset="0"/>
                <a:cs typeface="Arial" pitchFamily="34" charset="0"/>
              </a:rPr>
              <a:t>gene</a:t>
            </a:r>
          </a:p>
        </p:txBody>
      </p:sp>
      <p:sp>
        <p:nvSpPr>
          <p:cNvPr id="15" name="Text Box 17"/>
          <p:cNvSpPr txBox="1">
            <a:spLocks noChangeArrowheads="1"/>
          </p:cNvSpPr>
          <p:nvPr/>
        </p:nvSpPr>
        <p:spPr bwMode="auto">
          <a:xfrm>
            <a:off x="5791200" y="4293513"/>
            <a:ext cx="845103" cy="430887"/>
          </a:xfrm>
          <a:prstGeom prst="rect">
            <a:avLst/>
          </a:prstGeom>
          <a:noFill/>
          <a:ln w="9525">
            <a:noFill/>
            <a:miter lim="800000"/>
            <a:headEnd/>
            <a:tailEnd/>
          </a:ln>
          <a:effectLst/>
        </p:spPr>
        <p:txBody>
          <a:bodyPr wrap="none">
            <a:spAutoFit/>
          </a:bodyPr>
          <a:lstStyle/>
          <a:p>
            <a:r>
              <a:rPr lang="en-US" sz="2200" b="1">
                <a:latin typeface="Arial" pitchFamily="34" charset="0"/>
                <a:cs typeface="Arial" pitchFamily="34" charset="0"/>
              </a:rPr>
              <a:t>gene</a:t>
            </a:r>
          </a:p>
        </p:txBody>
      </p:sp>
      <p:sp>
        <p:nvSpPr>
          <p:cNvPr id="16" name="Text Box 18"/>
          <p:cNvSpPr txBox="1">
            <a:spLocks noChangeArrowheads="1"/>
          </p:cNvSpPr>
          <p:nvPr/>
        </p:nvSpPr>
        <p:spPr bwMode="auto">
          <a:xfrm>
            <a:off x="2667000" y="2540913"/>
            <a:ext cx="845103" cy="430887"/>
          </a:xfrm>
          <a:prstGeom prst="rect">
            <a:avLst/>
          </a:prstGeom>
          <a:noFill/>
          <a:ln w="9525">
            <a:noFill/>
            <a:miter lim="800000"/>
            <a:headEnd/>
            <a:tailEnd/>
          </a:ln>
          <a:effectLst/>
        </p:spPr>
        <p:txBody>
          <a:bodyPr wrap="none">
            <a:spAutoFit/>
          </a:bodyPr>
          <a:lstStyle/>
          <a:p>
            <a:r>
              <a:rPr lang="en-US" sz="2200" b="1" dirty="0">
                <a:latin typeface="Arial" pitchFamily="34" charset="0"/>
                <a:cs typeface="Arial" pitchFamily="34" charset="0"/>
              </a:rPr>
              <a:t>gene</a:t>
            </a:r>
          </a:p>
        </p:txBody>
      </p:sp>
      <p:sp>
        <p:nvSpPr>
          <p:cNvPr id="17" name="Text Box 19"/>
          <p:cNvSpPr txBox="1">
            <a:spLocks noChangeArrowheads="1"/>
          </p:cNvSpPr>
          <p:nvPr/>
        </p:nvSpPr>
        <p:spPr bwMode="auto">
          <a:xfrm>
            <a:off x="4343400" y="2617113"/>
            <a:ext cx="845103" cy="430887"/>
          </a:xfrm>
          <a:prstGeom prst="rect">
            <a:avLst/>
          </a:prstGeom>
          <a:noFill/>
          <a:ln w="9525">
            <a:noFill/>
            <a:miter lim="800000"/>
            <a:headEnd/>
            <a:tailEnd/>
          </a:ln>
          <a:effectLst/>
        </p:spPr>
        <p:txBody>
          <a:bodyPr wrap="none">
            <a:spAutoFit/>
          </a:bodyPr>
          <a:lstStyle/>
          <a:p>
            <a:r>
              <a:rPr lang="en-US" sz="2200" b="1">
                <a:latin typeface="Arial" pitchFamily="34" charset="0"/>
                <a:cs typeface="Arial" pitchFamily="34" charset="0"/>
              </a:rPr>
              <a:t>gene</a:t>
            </a:r>
          </a:p>
        </p:txBody>
      </p:sp>
      <p:sp>
        <p:nvSpPr>
          <p:cNvPr id="18" name="Line 20"/>
          <p:cNvSpPr>
            <a:spLocks noChangeShapeType="1"/>
          </p:cNvSpPr>
          <p:nvPr/>
        </p:nvSpPr>
        <p:spPr bwMode="auto">
          <a:xfrm>
            <a:off x="3124200" y="3150513"/>
            <a:ext cx="304800" cy="533400"/>
          </a:xfrm>
          <a:prstGeom prst="line">
            <a:avLst/>
          </a:prstGeom>
          <a:noFill/>
          <a:ln w="28575">
            <a:solidFill>
              <a:schemeClr val="tx1"/>
            </a:solidFill>
            <a:round/>
            <a:headEnd/>
            <a:tailEnd/>
          </a:ln>
          <a:effectLst/>
        </p:spPr>
        <p:txBody>
          <a:bodyPr/>
          <a:lstStyle/>
          <a:p>
            <a:endParaRPr lang="sv-SE" sz="2200">
              <a:latin typeface="Arial" pitchFamily="34" charset="0"/>
              <a:cs typeface="Arial" pitchFamily="34" charset="0"/>
            </a:endParaRPr>
          </a:p>
        </p:txBody>
      </p:sp>
      <p:sp>
        <p:nvSpPr>
          <p:cNvPr id="19" name="Line 21"/>
          <p:cNvSpPr>
            <a:spLocks noChangeShapeType="1"/>
          </p:cNvSpPr>
          <p:nvPr/>
        </p:nvSpPr>
        <p:spPr bwMode="auto">
          <a:xfrm flipH="1">
            <a:off x="4343400" y="3226713"/>
            <a:ext cx="381000" cy="457200"/>
          </a:xfrm>
          <a:prstGeom prst="line">
            <a:avLst/>
          </a:prstGeom>
          <a:noFill/>
          <a:ln w="28575">
            <a:solidFill>
              <a:schemeClr val="tx1"/>
            </a:solidFill>
            <a:round/>
            <a:headEnd/>
            <a:tailEnd/>
          </a:ln>
          <a:effectLst/>
        </p:spPr>
        <p:txBody>
          <a:bodyPr/>
          <a:lstStyle/>
          <a:p>
            <a:endParaRPr lang="sv-SE" sz="2200">
              <a:latin typeface="Arial" pitchFamily="34" charset="0"/>
              <a:cs typeface="Arial" pitchFamily="34" charset="0"/>
            </a:endParaRPr>
          </a:p>
        </p:txBody>
      </p:sp>
      <p:sp>
        <p:nvSpPr>
          <p:cNvPr id="20" name="Line 22"/>
          <p:cNvSpPr>
            <a:spLocks noChangeShapeType="1"/>
          </p:cNvSpPr>
          <p:nvPr/>
        </p:nvSpPr>
        <p:spPr bwMode="auto">
          <a:xfrm flipV="1">
            <a:off x="1981200" y="3912513"/>
            <a:ext cx="0" cy="457200"/>
          </a:xfrm>
          <a:prstGeom prst="line">
            <a:avLst/>
          </a:prstGeom>
          <a:noFill/>
          <a:ln w="28575">
            <a:solidFill>
              <a:schemeClr val="tx1"/>
            </a:solidFill>
            <a:round/>
            <a:headEnd/>
            <a:tailEnd/>
          </a:ln>
          <a:effectLst/>
        </p:spPr>
        <p:txBody>
          <a:bodyPr/>
          <a:lstStyle/>
          <a:p>
            <a:endParaRPr lang="sv-SE" sz="2200">
              <a:latin typeface="Arial" pitchFamily="34" charset="0"/>
              <a:cs typeface="Arial" pitchFamily="34" charset="0"/>
            </a:endParaRPr>
          </a:p>
        </p:txBody>
      </p:sp>
      <p:sp>
        <p:nvSpPr>
          <p:cNvPr id="21" name="Line 23"/>
          <p:cNvSpPr>
            <a:spLocks noChangeShapeType="1"/>
          </p:cNvSpPr>
          <p:nvPr/>
        </p:nvSpPr>
        <p:spPr bwMode="auto">
          <a:xfrm flipV="1">
            <a:off x="6172200" y="3912513"/>
            <a:ext cx="0" cy="457200"/>
          </a:xfrm>
          <a:prstGeom prst="line">
            <a:avLst/>
          </a:prstGeom>
          <a:noFill/>
          <a:ln w="28575">
            <a:solidFill>
              <a:schemeClr val="tx1"/>
            </a:solidFill>
            <a:round/>
            <a:headEnd/>
            <a:tailEnd/>
          </a:ln>
          <a:effectLst/>
        </p:spPr>
        <p:txBody>
          <a:bodyPr/>
          <a:lstStyle/>
          <a:p>
            <a:endParaRPr lang="sv-SE" sz="2200">
              <a:latin typeface="Arial" pitchFamily="34" charset="0"/>
              <a:cs typeface="Arial" pitchFamily="34" charset="0"/>
            </a:endParaRPr>
          </a:p>
        </p:txBody>
      </p:sp>
      <p:pic>
        <p:nvPicPr>
          <p:cNvPr id="22" name="Picture 25" descr="double helix1"/>
          <p:cNvPicPr>
            <a:picLocks noChangeAspect="1" noChangeArrowheads="1"/>
          </p:cNvPicPr>
          <p:nvPr/>
        </p:nvPicPr>
        <p:blipFill>
          <a:blip r:embed="rId2" cstate="screen"/>
          <a:srcRect/>
          <a:stretch>
            <a:fillRect/>
          </a:stretch>
        </p:blipFill>
        <p:spPr bwMode="auto">
          <a:xfrm rot="2229148">
            <a:off x="7086600" y="1855113"/>
            <a:ext cx="733425" cy="1114425"/>
          </a:xfrm>
          <a:prstGeom prst="rect">
            <a:avLst/>
          </a:prstGeom>
          <a:noFill/>
        </p:spPr>
      </p:pic>
      <p:sp>
        <p:nvSpPr>
          <p:cNvPr id="23" name="Line 26"/>
          <p:cNvSpPr>
            <a:spLocks noChangeShapeType="1"/>
          </p:cNvSpPr>
          <p:nvPr/>
        </p:nvSpPr>
        <p:spPr bwMode="auto">
          <a:xfrm>
            <a:off x="6858000" y="2693313"/>
            <a:ext cx="533400" cy="1066800"/>
          </a:xfrm>
          <a:prstGeom prst="line">
            <a:avLst/>
          </a:prstGeom>
          <a:noFill/>
          <a:ln w="28575">
            <a:solidFill>
              <a:schemeClr val="tx1"/>
            </a:solidFill>
            <a:round/>
            <a:headEnd/>
            <a:tailEnd/>
          </a:ln>
          <a:effectLst/>
        </p:spPr>
        <p:txBody>
          <a:bodyPr/>
          <a:lstStyle/>
          <a:p>
            <a:endParaRPr lang="sv-SE" sz="2200">
              <a:latin typeface="Arial" pitchFamily="34" charset="0"/>
              <a:cs typeface="Arial" pitchFamily="34" charset="0"/>
            </a:endParaRPr>
          </a:p>
        </p:txBody>
      </p:sp>
      <p:sp>
        <p:nvSpPr>
          <p:cNvPr id="24" name="Line 27"/>
          <p:cNvSpPr>
            <a:spLocks noChangeShapeType="1"/>
          </p:cNvSpPr>
          <p:nvPr/>
        </p:nvSpPr>
        <p:spPr bwMode="auto">
          <a:xfrm flipH="1">
            <a:off x="7467600" y="2693313"/>
            <a:ext cx="304800" cy="1066800"/>
          </a:xfrm>
          <a:prstGeom prst="line">
            <a:avLst/>
          </a:prstGeom>
          <a:noFill/>
          <a:ln w="28575">
            <a:solidFill>
              <a:schemeClr val="tx1"/>
            </a:solidFill>
            <a:round/>
            <a:headEnd/>
            <a:tailEnd/>
          </a:ln>
          <a:effectLst/>
        </p:spPr>
        <p:txBody>
          <a:bodyPr/>
          <a:lstStyle/>
          <a:p>
            <a:endParaRPr lang="sv-SE" sz="2200">
              <a:latin typeface="Arial" pitchFamily="34" charset="0"/>
              <a:cs typeface="Arial" pitchFamily="34" charset="0"/>
            </a:endParaRPr>
          </a:p>
        </p:txBody>
      </p:sp>
      <p:sp>
        <p:nvSpPr>
          <p:cNvPr id="2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400" dirty="0" smtClean="0">
                <a:latin typeface="Arial" pitchFamily="34" charset="0"/>
                <a:ea typeface="+mj-ea"/>
                <a:cs typeface="Arial" pitchFamily="34" charset="0"/>
              </a:rPr>
              <a:t>Struttura del cromosoma</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26" name="Rectangle 25"/>
          <p:cNvSpPr/>
          <p:nvPr/>
        </p:nvSpPr>
        <p:spPr>
          <a:xfrm>
            <a:off x="457200" y="990600"/>
            <a:ext cx="7315200" cy="707886"/>
          </a:xfrm>
          <a:prstGeom prst="rect">
            <a:avLst/>
          </a:prstGeom>
        </p:spPr>
        <p:txBody>
          <a:bodyPr wrap="square">
            <a:spAutoFit/>
          </a:bodyPr>
          <a:lstStyle/>
          <a:p>
            <a:r>
              <a:rPr lang="it-IT" sz="2000" dirty="0" smtClean="0">
                <a:latin typeface="Arial" pitchFamily="34" charset="0"/>
                <a:cs typeface="Arial" pitchFamily="34" charset="0"/>
              </a:rPr>
              <a:t>Il </a:t>
            </a:r>
            <a:r>
              <a:rPr lang="it-IT" sz="2000" b="1" dirty="0" smtClean="0">
                <a:latin typeface="Arial" pitchFamily="34" charset="0"/>
                <a:cs typeface="Arial" pitchFamily="34" charset="0"/>
              </a:rPr>
              <a:t>cromosoma</a:t>
            </a:r>
            <a:r>
              <a:rPr lang="it-IT" sz="2000" dirty="0" smtClean="0">
                <a:latin typeface="Arial" pitchFamily="34" charset="0"/>
                <a:cs typeface="Arial" pitchFamily="34" charset="0"/>
              </a:rPr>
              <a:t> è l'unità strutturale in cui il </a:t>
            </a:r>
            <a:r>
              <a:rPr lang="it-IT" sz="2000" dirty="0" smtClean="0">
                <a:latin typeface="Arial" pitchFamily="34" charset="0"/>
                <a:cs typeface="Arial" pitchFamily="34" charset="0"/>
                <a:hlinkClick r:id="rId3" tooltip="DNA"/>
              </a:rPr>
              <a:t>DNA</a:t>
            </a:r>
            <a:r>
              <a:rPr lang="it-IT" sz="2000" dirty="0" smtClean="0">
                <a:latin typeface="Arial" pitchFamily="34" charset="0"/>
                <a:cs typeface="Arial" pitchFamily="34" charset="0"/>
              </a:rPr>
              <a:t>, associato con specifiche proteine, si organizza all'interno delle </a:t>
            </a:r>
            <a:r>
              <a:rPr lang="it-IT" sz="2000" u="sng" dirty="0" smtClean="0">
                <a:latin typeface="Arial" pitchFamily="34" charset="0"/>
                <a:cs typeface="Arial" pitchFamily="34" charset="0"/>
                <a:hlinkClick r:id="rId4" tooltip="Cellula"/>
              </a:rPr>
              <a:t>cellule</a:t>
            </a:r>
            <a:endParaRPr lang="sv-SE" sz="2000" dirty="0">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15" name="Text Box 5"/>
          <p:cNvSpPr txBox="1">
            <a:spLocks noChangeArrowheads="1"/>
          </p:cNvSpPr>
          <p:nvPr/>
        </p:nvSpPr>
        <p:spPr bwMode="auto">
          <a:xfrm>
            <a:off x="381000" y="1219200"/>
            <a:ext cx="5759910" cy="430887"/>
          </a:xfrm>
          <a:prstGeom prst="rect">
            <a:avLst/>
          </a:prstGeom>
          <a:noFill/>
          <a:ln w="9525">
            <a:noFill/>
            <a:miter lim="800000"/>
            <a:headEnd/>
            <a:tailEnd/>
          </a:ln>
          <a:effectLst/>
        </p:spPr>
        <p:txBody>
          <a:bodyPr wrap="none">
            <a:spAutoFit/>
          </a:bodyPr>
          <a:lstStyle/>
          <a:p>
            <a:r>
              <a:rPr lang="en-US" sz="2200" dirty="0" err="1" smtClean="0">
                <a:latin typeface="Arial" pitchFamily="34" charset="0"/>
                <a:cs typeface="Arial" pitchFamily="34" charset="0"/>
              </a:rPr>
              <a:t>Ogni</a:t>
            </a:r>
            <a:r>
              <a:rPr lang="en-US" sz="2200" dirty="0" smtClean="0">
                <a:latin typeface="Arial" pitchFamily="34" charset="0"/>
                <a:cs typeface="Arial" pitchFamily="34" charset="0"/>
              </a:rPr>
              <a:t> gene </a:t>
            </a:r>
            <a:r>
              <a:rPr lang="en-US" sz="2200" dirty="0" err="1" smtClean="0">
                <a:latin typeface="Arial" pitchFamily="34" charset="0"/>
                <a:cs typeface="Arial" pitchFamily="34" charset="0"/>
              </a:rPr>
              <a:t>può</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avere</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più</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una</a:t>
            </a:r>
            <a:r>
              <a:rPr lang="en-US" sz="2200" dirty="0" smtClean="0">
                <a:latin typeface="Arial" pitchFamily="34" charset="0"/>
                <a:cs typeface="Arial" pitchFamily="34" charset="0"/>
              </a:rPr>
              <a:t> forma (</a:t>
            </a:r>
            <a:r>
              <a:rPr lang="en-US" sz="2200" dirty="0" err="1" smtClean="0">
                <a:latin typeface="Arial" pitchFamily="34" charset="0"/>
                <a:cs typeface="Arial" pitchFamily="34" charset="0"/>
              </a:rPr>
              <a:t>alleli</a:t>
            </a:r>
            <a:r>
              <a:rPr lang="en-US" sz="2200" dirty="0" smtClean="0">
                <a:latin typeface="Arial" pitchFamily="34" charset="0"/>
                <a:cs typeface="Arial" pitchFamily="34" charset="0"/>
              </a:rPr>
              <a:t>)</a:t>
            </a:r>
          </a:p>
        </p:txBody>
      </p:sp>
      <p:sp>
        <p:nvSpPr>
          <p:cNvPr id="16" name="Rectangle 6"/>
          <p:cNvSpPr>
            <a:spLocks noChangeArrowheads="1"/>
          </p:cNvSpPr>
          <p:nvPr/>
        </p:nvSpPr>
        <p:spPr bwMode="auto">
          <a:xfrm>
            <a:off x="1295400" y="1905000"/>
            <a:ext cx="76200" cy="3200400"/>
          </a:xfrm>
          <a:prstGeom prst="rect">
            <a:avLst/>
          </a:prstGeom>
          <a:solidFill>
            <a:srgbClr val="3333FF"/>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17" name="Rectangle 8"/>
          <p:cNvSpPr>
            <a:spLocks noChangeArrowheads="1"/>
          </p:cNvSpPr>
          <p:nvPr/>
        </p:nvSpPr>
        <p:spPr bwMode="auto">
          <a:xfrm>
            <a:off x="2209800" y="1905000"/>
            <a:ext cx="76200" cy="3200400"/>
          </a:xfrm>
          <a:prstGeom prst="rect">
            <a:avLst/>
          </a:prstGeom>
          <a:solidFill>
            <a:srgbClr val="3333FF"/>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18" name="Rectangle 9"/>
          <p:cNvSpPr>
            <a:spLocks noChangeArrowheads="1"/>
          </p:cNvSpPr>
          <p:nvPr/>
        </p:nvSpPr>
        <p:spPr bwMode="auto">
          <a:xfrm>
            <a:off x="1295400" y="2667000"/>
            <a:ext cx="76200" cy="1295400"/>
          </a:xfrm>
          <a:prstGeom prst="rect">
            <a:avLst/>
          </a:prstGeom>
          <a:solidFill>
            <a:schemeClr val="bg1"/>
          </a:solidFill>
          <a:ln w="9525">
            <a:solidFill>
              <a:schemeClr val="tx1"/>
            </a:solidFill>
            <a:miter lim="800000"/>
            <a:headEnd/>
            <a:tailEnd/>
          </a:ln>
          <a:effectLst/>
        </p:spPr>
        <p:txBody>
          <a:bodyPr wrap="none" anchor="ctr"/>
          <a:lstStyle/>
          <a:p>
            <a:pPr algn="ctr"/>
            <a:endParaRPr lang="sv-SE">
              <a:solidFill>
                <a:schemeClr val="bg1"/>
              </a:solidFill>
              <a:latin typeface="Arial" pitchFamily="34" charset="0"/>
              <a:cs typeface="Arial" pitchFamily="34" charset="0"/>
            </a:endParaRPr>
          </a:p>
        </p:txBody>
      </p:sp>
      <p:sp>
        <p:nvSpPr>
          <p:cNvPr id="19" name="Rectangle 10"/>
          <p:cNvSpPr>
            <a:spLocks noChangeArrowheads="1"/>
          </p:cNvSpPr>
          <p:nvPr/>
        </p:nvSpPr>
        <p:spPr bwMode="auto">
          <a:xfrm>
            <a:off x="2209800" y="2667000"/>
            <a:ext cx="76200" cy="1295400"/>
          </a:xfrm>
          <a:prstGeom prst="rect">
            <a:avLst/>
          </a:prstGeom>
          <a:solidFill>
            <a:srgbClr val="EB0F14"/>
          </a:solidFill>
          <a:ln w="9525">
            <a:solidFill>
              <a:schemeClr val="tx1"/>
            </a:solidFill>
            <a:miter lim="800000"/>
            <a:headEnd/>
            <a:tailEnd/>
          </a:ln>
          <a:effectLst/>
        </p:spPr>
        <p:txBody>
          <a:bodyPr wrap="none" anchor="ctr"/>
          <a:lstStyle/>
          <a:p>
            <a:endParaRPr lang="sv-SE">
              <a:latin typeface="Arial" pitchFamily="34" charset="0"/>
              <a:cs typeface="Arial" pitchFamily="34" charset="0"/>
            </a:endParaRPr>
          </a:p>
        </p:txBody>
      </p:sp>
      <p:sp>
        <p:nvSpPr>
          <p:cNvPr id="20" name="Text Box 11"/>
          <p:cNvSpPr txBox="1">
            <a:spLocks noChangeArrowheads="1"/>
          </p:cNvSpPr>
          <p:nvPr/>
        </p:nvSpPr>
        <p:spPr bwMode="auto">
          <a:xfrm>
            <a:off x="4191000" y="2209800"/>
            <a:ext cx="4724400" cy="1015663"/>
          </a:xfrm>
          <a:prstGeom prst="rect">
            <a:avLst/>
          </a:prstGeom>
          <a:noFill/>
          <a:ln w="9525">
            <a:noFill/>
            <a:miter lim="800000"/>
            <a:headEnd/>
            <a:tailEnd/>
          </a:ln>
          <a:effectLst/>
        </p:spPr>
        <p:txBody>
          <a:bodyPr wrap="square">
            <a:spAutoFit/>
          </a:bodyPr>
          <a:lstStyle/>
          <a:p>
            <a:r>
              <a:rPr lang="en-US" sz="2000" dirty="0" smtClean="0">
                <a:latin typeface="Arial" pitchFamily="34" charset="0"/>
                <a:cs typeface="Arial" pitchFamily="34" charset="0"/>
              </a:rPr>
              <a:t>Locus: </a:t>
            </a:r>
            <a:r>
              <a:rPr lang="it-IT" sz="2000" dirty="0" smtClean="0">
                <a:latin typeface="Arial" pitchFamily="34" charset="0"/>
                <a:cs typeface="Arial" pitchFamily="34" charset="0"/>
              </a:rPr>
              <a:t>designa la posizione di un </a:t>
            </a:r>
            <a:r>
              <a:rPr lang="it-IT" sz="2000" dirty="0" smtClean="0">
                <a:latin typeface="Arial" pitchFamily="34" charset="0"/>
                <a:cs typeface="Arial" pitchFamily="34" charset="0"/>
                <a:hlinkClick r:id="rId2" tooltip="Gene"/>
              </a:rPr>
              <a:t>gene</a:t>
            </a:r>
            <a:r>
              <a:rPr lang="it-IT" sz="2000" dirty="0" smtClean="0">
                <a:latin typeface="Arial" pitchFamily="34" charset="0"/>
                <a:cs typeface="Arial" pitchFamily="34" charset="0"/>
              </a:rPr>
              <a:t> o di un'altra sequenza significativa all'interno di un </a:t>
            </a:r>
            <a:r>
              <a:rPr lang="it-IT" sz="2000" dirty="0" smtClean="0">
                <a:latin typeface="Arial" pitchFamily="34" charset="0"/>
                <a:cs typeface="Arial" pitchFamily="34" charset="0"/>
                <a:hlinkClick r:id="rId3" tooltip="Cromosoma"/>
              </a:rPr>
              <a:t>cromosoma</a:t>
            </a:r>
            <a:endParaRPr lang="en-US" sz="2000" dirty="0">
              <a:latin typeface="Arial" pitchFamily="34" charset="0"/>
              <a:cs typeface="Arial" pitchFamily="34" charset="0"/>
            </a:endParaRPr>
          </a:p>
        </p:txBody>
      </p:sp>
      <p:sp>
        <p:nvSpPr>
          <p:cNvPr id="21"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400" dirty="0" smtClean="0">
                <a:latin typeface="Arial" pitchFamily="34" charset="0"/>
                <a:ea typeface="+mj-ea"/>
                <a:cs typeface="Arial" pitchFamily="34" charset="0"/>
              </a:rPr>
              <a:t>Natura della diversità genetica</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11" name="Text Box 25"/>
          <p:cNvSpPr txBox="1">
            <a:spLocks noChangeArrowheads="1"/>
          </p:cNvSpPr>
          <p:nvPr/>
        </p:nvSpPr>
        <p:spPr bwMode="auto">
          <a:xfrm>
            <a:off x="4038600" y="6324600"/>
            <a:ext cx="5257800" cy="400110"/>
          </a:xfrm>
          <a:prstGeom prst="rect">
            <a:avLst/>
          </a:prstGeom>
          <a:noFill/>
          <a:ln w="9525">
            <a:noFill/>
            <a:miter lim="800000"/>
            <a:headEnd/>
            <a:tailEnd/>
          </a:ln>
          <a:effectLst/>
        </p:spPr>
        <p:txBody>
          <a:bodyPr wrap="square">
            <a:spAutoFit/>
          </a:bodyPr>
          <a:lstStyle/>
          <a:p>
            <a:pPr algn="ctr"/>
            <a:r>
              <a:rPr lang="en-US" sz="2000" dirty="0" err="1" smtClean="0">
                <a:latin typeface="Arial" pitchFamily="34" charset="0"/>
                <a:cs typeface="Arial" pitchFamily="34" charset="0"/>
              </a:rPr>
              <a:t>Esempio</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organismo</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diploide</a:t>
            </a:r>
            <a:endParaRPr lang="en-US" sz="2000" dirty="0">
              <a:latin typeface="Arial" pitchFamily="34" charset="0"/>
              <a:cs typeface="Arial" pitchFamily="34" charset="0"/>
            </a:endParaRPr>
          </a:p>
        </p:txBody>
      </p:sp>
      <p:pic>
        <p:nvPicPr>
          <p:cNvPr id="22530" name="Picture 2" descr="http://www.ncl-stiftung.de/englisch/media/bilder/information/disease/chromosomensatz_humamgenetiker.jpg"/>
          <p:cNvPicPr>
            <a:picLocks noChangeAspect="1" noChangeArrowheads="1"/>
          </p:cNvPicPr>
          <p:nvPr/>
        </p:nvPicPr>
        <p:blipFill>
          <a:blip r:embed="rId4" cstate="print"/>
          <a:srcRect/>
          <a:stretch>
            <a:fillRect/>
          </a:stretch>
        </p:blipFill>
        <p:spPr bwMode="auto">
          <a:xfrm>
            <a:off x="5410200" y="3581400"/>
            <a:ext cx="3524250" cy="2511534"/>
          </a:xfrm>
          <a:prstGeom prst="rect">
            <a:avLst/>
          </a:prstGeom>
          <a:noFill/>
        </p:spPr>
      </p:pic>
      <p:sp>
        <p:nvSpPr>
          <p:cNvPr id="13" name="Rounded Rectangle 12"/>
          <p:cNvSpPr/>
          <p:nvPr/>
        </p:nvSpPr>
        <p:spPr>
          <a:xfrm>
            <a:off x="1066800" y="2514600"/>
            <a:ext cx="1524000" cy="16002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atin typeface="Arial" pitchFamily="34" charset="0"/>
              <a:cs typeface="Arial" pitchFamily="34" charset="0"/>
            </a:endParaRPr>
          </a:p>
        </p:txBody>
      </p:sp>
      <p:sp>
        <p:nvSpPr>
          <p:cNvPr id="22" name="Rectangle 21"/>
          <p:cNvSpPr/>
          <p:nvPr/>
        </p:nvSpPr>
        <p:spPr>
          <a:xfrm>
            <a:off x="152400" y="5410200"/>
            <a:ext cx="5257800" cy="769441"/>
          </a:xfrm>
          <a:prstGeom prst="rect">
            <a:avLst/>
          </a:prstGeom>
        </p:spPr>
        <p:txBody>
          <a:bodyPr wrap="square">
            <a:spAutoFit/>
          </a:bodyPr>
          <a:lstStyle/>
          <a:p>
            <a:r>
              <a:rPr lang="it-IT" sz="2200" b="1" dirty="0" smtClean="0">
                <a:solidFill>
                  <a:srgbClr val="0A44FC"/>
                </a:solidFill>
                <a:latin typeface="Arial" pitchFamily="34" charset="0"/>
                <a:cs typeface="Arial" pitchFamily="34" charset="0"/>
              </a:rPr>
              <a:t>Il polimorfismo dei loci è alla base della diversità genetica</a:t>
            </a:r>
            <a:endParaRPr lang="sv-SE" sz="2200" b="1" dirty="0">
              <a:solidFill>
                <a:srgbClr val="0A44FC"/>
              </a:solidFill>
              <a:latin typeface="Arial" pitchFamily="34" charset="0"/>
              <a:cs typeface="Arial" pitchFamily="34" charset="0"/>
            </a:endParaRPr>
          </a:p>
        </p:txBody>
      </p:sp>
      <p:cxnSp>
        <p:nvCxnSpPr>
          <p:cNvPr id="24" name="Straight Arrow Connector 23"/>
          <p:cNvCxnSpPr>
            <a:stCxn id="13" idx="3"/>
          </p:cNvCxnSpPr>
          <p:nvPr/>
        </p:nvCxnSpPr>
        <p:spPr>
          <a:xfrm flipV="1">
            <a:off x="2590800" y="2514600"/>
            <a:ext cx="1600200" cy="8001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3" name="Rounded Rectangle 22"/>
          <p:cNvSpPr/>
          <p:nvPr/>
        </p:nvSpPr>
        <p:spPr>
          <a:xfrm>
            <a:off x="4191000" y="2209800"/>
            <a:ext cx="4648200" cy="10668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1489</TotalTime>
  <Words>696</Words>
  <Application>Microsoft Office PowerPoint</Application>
  <PresentationFormat>On-screen Show (4:3)</PresentationFormat>
  <Paragraphs>131</Paragraphs>
  <Slides>22</Slides>
  <Notes>3</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Concetti di base   </vt:lpstr>
      <vt:lpstr>Slide 2</vt:lpstr>
      <vt:lpstr>Slide 3</vt:lpstr>
      <vt:lpstr>Slide 4</vt:lpstr>
      <vt:lpstr>Diversità genetica </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Biodiversitá e servizi ecosistemici  i. Biodiversità: concetti, misura e analisi ii. La distribuzione spaziale della biodiversità e le scale di analisi iii. Determinanti naturali e antropogenici della diversità di piante e animali in ecosistemi agro-forestali iv. Servizi ecosistemici v. Misure di conservazione della biodiversità e di mitigazione degli impatti</dc:title>
  <dc:creator>Lorenzo Marini</dc:creator>
  <cp:lastModifiedBy>Lorenzo Marini</cp:lastModifiedBy>
  <cp:revision>139</cp:revision>
  <dcterms:created xsi:type="dcterms:W3CDTF">2006-08-16T00:00:00Z</dcterms:created>
  <dcterms:modified xsi:type="dcterms:W3CDTF">2013-10-02T11:50:58Z</dcterms:modified>
</cp:coreProperties>
</file>