
<file path=[Content_Types].xml><?xml version="1.0" encoding="utf-8"?>
<Types xmlns="http://schemas.openxmlformats.org/package/2006/content-types">
  <Default Extension="png" ContentType="image/png"/>
  <Default Extension="jfif" ContentType="image/jpeg"/>
  <Default Extension="jpeg" ContentType="image/jpeg"/>
  <Default Extension="MOV" ContentType="video/quicktime"/>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3">
  <p:sldMasterIdLst>
    <p:sldMasterId id="2147483648" r:id="rId1"/>
  </p:sldMasterIdLst>
  <p:sldIdLst>
    <p:sldId id="259" r:id="rId2"/>
    <p:sldId id="257" r:id="rId3"/>
    <p:sldId id="269" r:id="rId4"/>
    <p:sldId id="274" r:id="rId5"/>
    <p:sldId id="275" r:id="rId6"/>
    <p:sldId id="276" r:id="rId7"/>
    <p:sldId id="279" r:id="rId8"/>
    <p:sldId id="264" r:id="rId9"/>
    <p:sldId id="278" r:id="rId10"/>
    <p:sldId id="280" r:id="rId11"/>
    <p:sldId id="281" r:id="rId12"/>
    <p:sldId id="282" r:id="rId13"/>
    <p:sldId id="283" r:id="rId14"/>
    <p:sldId id="265" r:id="rId15"/>
    <p:sldId id="270" r:id="rId16"/>
    <p:sldId id="271" r:id="rId17"/>
    <p:sldId id="266" r:id="rId18"/>
    <p:sldId id="268" r:id="rId19"/>
    <p:sldId id="284" r:id="rId20"/>
    <p:sldId id="285"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516"/>
    <p:restoredTop sz="94666"/>
  </p:normalViewPr>
  <p:slideViewPr>
    <p:cSldViewPr snapToGrid="0">
      <p:cViewPr varScale="1">
        <p:scale>
          <a:sx n="82" d="100"/>
          <a:sy n="82" d="100"/>
        </p:scale>
        <p:origin x="466"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1D608CD4-7F29-499A-88C2-2C85BF8BAC26}" type="datetimeFigureOut">
              <a:rPr lang="en-US" smtClean="0"/>
              <a:t>12/16/2019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935F43E-4603-40E8-85A6-D694D1377177}" type="slidenum">
              <a:rPr lang="en-US" smtClean="0"/>
              <a:t>‹N›</a:t>
            </a:fld>
            <a:endParaRPr lang="en-US"/>
          </a:p>
        </p:txBody>
      </p:sp>
    </p:spTree>
    <p:extLst>
      <p:ext uri="{BB962C8B-B14F-4D97-AF65-F5344CB8AC3E}">
        <p14:creationId xmlns:p14="http://schemas.microsoft.com/office/powerpoint/2010/main" val="34411079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608CD4-7F29-499A-88C2-2C85BF8BAC26}" type="datetimeFigureOut">
              <a:rPr lang="en-US" smtClean="0"/>
              <a:t>12/16/2019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935F43E-4603-40E8-85A6-D694D1377177}" type="slidenum">
              <a:rPr lang="en-US" smtClean="0"/>
              <a:t>‹N›</a:t>
            </a:fld>
            <a:endParaRPr lang="en-US"/>
          </a:p>
        </p:txBody>
      </p:sp>
    </p:spTree>
    <p:extLst>
      <p:ext uri="{BB962C8B-B14F-4D97-AF65-F5344CB8AC3E}">
        <p14:creationId xmlns:p14="http://schemas.microsoft.com/office/powerpoint/2010/main" val="30406568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608CD4-7F29-499A-88C2-2C85BF8BAC26}" type="datetimeFigureOut">
              <a:rPr lang="en-US" smtClean="0"/>
              <a:t>12/16/2019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935F43E-4603-40E8-85A6-D694D1377177}" type="slidenum">
              <a:rPr lang="en-US" smtClean="0"/>
              <a:t>‹N›</a:t>
            </a:fld>
            <a:endParaRPr lang="en-US"/>
          </a:p>
        </p:txBody>
      </p:sp>
    </p:spTree>
    <p:extLst>
      <p:ext uri="{BB962C8B-B14F-4D97-AF65-F5344CB8AC3E}">
        <p14:creationId xmlns:p14="http://schemas.microsoft.com/office/powerpoint/2010/main" val="28824573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608CD4-7F29-499A-88C2-2C85BF8BAC26}" type="datetimeFigureOut">
              <a:rPr lang="en-US" smtClean="0"/>
              <a:t>12/16/2019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935F43E-4603-40E8-85A6-D694D1377177}" type="slidenum">
              <a:rPr lang="en-US" smtClean="0"/>
              <a:t>‹N›</a:t>
            </a:fld>
            <a:endParaRPr lang="en-US"/>
          </a:p>
        </p:txBody>
      </p:sp>
    </p:spTree>
    <p:extLst>
      <p:ext uri="{BB962C8B-B14F-4D97-AF65-F5344CB8AC3E}">
        <p14:creationId xmlns:p14="http://schemas.microsoft.com/office/powerpoint/2010/main" val="10842973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608CD4-7F29-499A-88C2-2C85BF8BAC26}" type="datetimeFigureOut">
              <a:rPr lang="en-US" smtClean="0"/>
              <a:t>12/16/2019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935F43E-4603-40E8-85A6-D694D1377177}" type="slidenum">
              <a:rPr lang="en-US" smtClean="0"/>
              <a:t>‹N›</a:t>
            </a:fld>
            <a:endParaRPr lang="en-US"/>
          </a:p>
        </p:txBody>
      </p:sp>
    </p:spTree>
    <p:extLst>
      <p:ext uri="{BB962C8B-B14F-4D97-AF65-F5344CB8AC3E}">
        <p14:creationId xmlns:p14="http://schemas.microsoft.com/office/powerpoint/2010/main" val="2107702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608CD4-7F29-499A-88C2-2C85BF8BAC26}" type="datetimeFigureOut">
              <a:rPr lang="en-US" smtClean="0"/>
              <a:t>12/16/2019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935F43E-4603-40E8-85A6-D694D1377177}" type="slidenum">
              <a:rPr lang="en-US" smtClean="0"/>
              <a:t>‹N›</a:t>
            </a:fld>
            <a:endParaRPr lang="en-US"/>
          </a:p>
        </p:txBody>
      </p:sp>
    </p:spTree>
    <p:extLst>
      <p:ext uri="{BB962C8B-B14F-4D97-AF65-F5344CB8AC3E}">
        <p14:creationId xmlns:p14="http://schemas.microsoft.com/office/powerpoint/2010/main" val="9819732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608CD4-7F29-499A-88C2-2C85BF8BAC26}" type="datetimeFigureOut">
              <a:rPr lang="en-US" smtClean="0"/>
              <a:t>12/16/2019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935F43E-4603-40E8-85A6-D694D1377177}" type="slidenum">
              <a:rPr lang="en-US" smtClean="0"/>
              <a:t>‹N›</a:t>
            </a:fld>
            <a:endParaRPr lang="en-US"/>
          </a:p>
        </p:txBody>
      </p:sp>
    </p:spTree>
    <p:extLst>
      <p:ext uri="{BB962C8B-B14F-4D97-AF65-F5344CB8AC3E}">
        <p14:creationId xmlns:p14="http://schemas.microsoft.com/office/powerpoint/2010/main" val="8655122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608CD4-7F29-499A-88C2-2C85BF8BAC26}" type="datetimeFigureOut">
              <a:rPr lang="en-US" smtClean="0"/>
              <a:t>12/16/2019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935F43E-4603-40E8-85A6-D694D1377177}" type="slidenum">
              <a:rPr lang="en-US" smtClean="0"/>
              <a:t>‹N›</a:t>
            </a:fld>
            <a:endParaRPr lang="en-US"/>
          </a:p>
        </p:txBody>
      </p:sp>
    </p:spTree>
    <p:extLst>
      <p:ext uri="{BB962C8B-B14F-4D97-AF65-F5344CB8AC3E}">
        <p14:creationId xmlns:p14="http://schemas.microsoft.com/office/powerpoint/2010/main" val="25248801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608CD4-7F29-499A-88C2-2C85BF8BAC26}" type="datetimeFigureOut">
              <a:rPr lang="en-US" smtClean="0"/>
              <a:t>12/16/2019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935F43E-4603-40E8-85A6-D694D1377177}" type="slidenum">
              <a:rPr lang="en-US" smtClean="0"/>
              <a:t>‹N›</a:t>
            </a:fld>
            <a:endParaRPr lang="en-US"/>
          </a:p>
        </p:txBody>
      </p:sp>
    </p:spTree>
    <p:extLst>
      <p:ext uri="{BB962C8B-B14F-4D97-AF65-F5344CB8AC3E}">
        <p14:creationId xmlns:p14="http://schemas.microsoft.com/office/powerpoint/2010/main" val="41670376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D608CD4-7F29-499A-88C2-2C85BF8BAC26}" type="datetimeFigureOut">
              <a:rPr lang="en-US" smtClean="0"/>
              <a:t>12/16/2019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935F43E-4603-40E8-85A6-D694D1377177}" type="slidenum">
              <a:rPr lang="en-US" smtClean="0"/>
              <a:t>‹N›</a:t>
            </a:fld>
            <a:endParaRPr lang="en-US"/>
          </a:p>
        </p:txBody>
      </p:sp>
    </p:spTree>
    <p:extLst>
      <p:ext uri="{BB962C8B-B14F-4D97-AF65-F5344CB8AC3E}">
        <p14:creationId xmlns:p14="http://schemas.microsoft.com/office/powerpoint/2010/main" val="17579542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D608CD4-7F29-499A-88C2-2C85BF8BAC26}" type="datetimeFigureOut">
              <a:rPr lang="en-US" smtClean="0"/>
              <a:t>12/16/2019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935F43E-4603-40E8-85A6-D694D1377177}" type="slidenum">
              <a:rPr lang="en-US" smtClean="0"/>
              <a:t>‹N›</a:t>
            </a:fld>
            <a:endParaRPr lang="en-US"/>
          </a:p>
        </p:txBody>
      </p:sp>
    </p:spTree>
    <p:extLst>
      <p:ext uri="{BB962C8B-B14F-4D97-AF65-F5344CB8AC3E}">
        <p14:creationId xmlns:p14="http://schemas.microsoft.com/office/powerpoint/2010/main" val="6454310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608CD4-7F29-499A-88C2-2C85BF8BAC26}" type="datetimeFigureOut">
              <a:rPr lang="en-US" smtClean="0"/>
              <a:t>12/16/2019</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935F43E-4603-40E8-85A6-D694D1377177}" type="slidenum">
              <a:rPr lang="en-US" smtClean="0"/>
              <a:t>‹N›</a:t>
            </a:fld>
            <a:endParaRPr lang="en-US"/>
          </a:p>
        </p:txBody>
      </p:sp>
    </p:spTree>
    <p:extLst>
      <p:ext uri="{BB962C8B-B14F-4D97-AF65-F5344CB8AC3E}">
        <p14:creationId xmlns:p14="http://schemas.microsoft.com/office/powerpoint/2010/main" val="232169928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15.jfif"/><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hyperlink" Target="https://earth.esa.int/workshops/ers97/papers/horstmann/index-2.html" TargetMode="External"/><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hyperlink" Target="https://earth.esa.int/web/earth-watching/change-detection" TargetMode="External"/><Relationship Id="rId2" Type="http://schemas.openxmlformats.org/officeDocument/2006/relationships/image" Target="../media/image17.jfif"/><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8.jfif"/><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image" Target="../media/image7.png"/></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1.png"/><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7.png"/><Relationship Id="rId2" Type="http://schemas.openxmlformats.org/officeDocument/2006/relationships/video" Target="../media/media1.MOV"/><Relationship Id="rId1" Type="http://schemas.microsoft.com/office/2007/relationships/media" Target="../media/media1.MOV"/><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hyperlink" Target="https://www.sweclockers.com/artikel/21125-kommunikation-i-rymden/6" TargetMode="External"/><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image" Target="../media/image12.gif"/><Relationship Id="rId1" Type="http://schemas.openxmlformats.org/officeDocument/2006/relationships/slideLayout" Target="../slideLayouts/slideLayout7.xml"/><Relationship Id="rId4" Type="http://schemas.openxmlformats.org/officeDocument/2006/relationships/image" Target="../media/image14.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9" descr="ENVISAT6min"/>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8274667" y="3776825"/>
            <a:ext cx="3406775" cy="25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859" name="Rectangle 11"/>
          <p:cNvSpPr>
            <a:spLocks noChangeArrowheads="1"/>
          </p:cNvSpPr>
          <p:nvPr/>
        </p:nvSpPr>
        <p:spPr bwMode="auto">
          <a:xfrm>
            <a:off x="1295400" y="762001"/>
            <a:ext cx="9372600" cy="831639"/>
          </a:xfrm>
          <a:prstGeom prst="rect">
            <a:avLst/>
          </a:prstGeom>
          <a:noFill/>
          <a:ln w="9525">
            <a:noFill/>
            <a:miter lim="800000"/>
            <a:headEnd/>
            <a:tailEnd/>
          </a:ln>
          <a:effectLst/>
        </p:spPr>
        <p:txBody>
          <a:bodyPr lIns="92075" tIns="46038" rIns="92075" bIns="46038">
            <a:spAutoFit/>
          </a:bodyPr>
          <a:lstStyle>
            <a:lvl1pPr defTabSz="762000" eaLnBrk="0" hangingPunct="0">
              <a:defRPr sz="2400">
                <a:solidFill>
                  <a:schemeClr val="tx1"/>
                </a:solidFill>
                <a:latin typeface="Times New Roman" panose="02020603050405020304" pitchFamily="18" charset="0"/>
              </a:defRPr>
            </a:lvl1pPr>
            <a:lvl2pPr marL="742950" indent="-285750" defTabSz="762000" eaLnBrk="0" hangingPunct="0">
              <a:defRPr sz="2400">
                <a:solidFill>
                  <a:schemeClr val="tx1"/>
                </a:solidFill>
                <a:latin typeface="Times New Roman" panose="02020603050405020304" pitchFamily="18" charset="0"/>
              </a:defRPr>
            </a:lvl2pPr>
            <a:lvl3pPr marL="1143000" indent="-228600" defTabSz="762000" eaLnBrk="0" hangingPunct="0">
              <a:defRPr sz="2400">
                <a:solidFill>
                  <a:schemeClr val="tx1"/>
                </a:solidFill>
                <a:latin typeface="Times New Roman" panose="02020603050405020304" pitchFamily="18" charset="0"/>
              </a:defRPr>
            </a:lvl3pPr>
            <a:lvl4pPr marL="1600200" indent="-228600" defTabSz="762000" eaLnBrk="0" hangingPunct="0">
              <a:defRPr sz="2400">
                <a:solidFill>
                  <a:schemeClr val="tx1"/>
                </a:solidFill>
                <a:latin typeface="Times New Roman" panose="02020603050405020304" pitchFamily="18" charset="0"/>
              </a:defRPr>
            </a:lvl4pPr>
            <a:lvl5pPr marL="2057400" indent="-228600" defTabSz="762000" eaLnBrk="0" hangingPunct="0">
              <a:defRPr sz="2400">
                <a:solidFill>
                  <a:schemeClr val="tx1"/>
                </a:solidFill>
                <a:latin typeface="Times New Roman" panose="02020603050405020304" pitchFamily="18" charset="0"/>
              </a:defRPr>
            </a:lvl5pPr>
            <a:lvl6pPr marL="2514600" indent="-228600" defTabSz="7620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7620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7620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7620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defRPr/>
            </a:pPr>
            <a:r>
              <a:rPr lang="en-US" b="1" dirty="0">
                <a:solidFill>
                  <a:srgbClr val="000000"/>
                </a:solidFill>
                <a:effectLst>
                  <a:outerShdw blurRad="38100" dist="38100" dir="2700000" algn="tl">
                    <a:srgbClr val="C0C0C0"/>
                  </a:outerShdw>
                </a:effectLst>
                <a:latin typeface="Comic Sans MS" panose="030F0702030302020204" pitchFamily="66" charset="0"/>
                <a:cs typeface="Times New Roman" panose="02020603050405020304" pitchFamily="18" charset="0"/>
              </a:rPr>
              <a:t>RADAR/SAR </a:t>
            </a:r>
            <a:r>
              <a:rPr lang="en-US" b="1" dirty="0" err="1">
                <a:solidFill>
                  <a:srgbClr val="000000"/>
                </a:solidFill>
                <a:effectLst>
                  <a:outerShdw blurRad="38100" dist="38100" dir="2700000" algn="tl">
                    <a:srgbClr val="C0C0C0"/>
                  </a:outerShdw>
                </a:effectLst>
                <a:latin typeface="Comic Sans MS" panose="030F0702030302020204" pitchFamily="66" charset="0"/>
                <a:cs typeface="Times New Roman" panose="02020603050405020304" pitchFamily="18" charset="0"/>
              </a:rPr>
              <a:t>Introduzione</a:t>
            </a:r>
            <a:r>
              <a:rPr lang="en-US" b="1" dirty="0">
                <a:solidFill>
                  <a:srgbClr val="000000"/>
                </a:solidFill>
                <a:effectLst>
                  <a:outerShdw blurRad="38100" dist="38100" dir="2700000" algn="tl">
                    <a:srgbClr val="C0C0C0"/>
                  </a:outerShdw>
                </a:effectLst>
                <a:latin typeface="Comic Sans MS" panose="030F0702030302020204" pitchFamily="66" charset="0"/>
                <a:cs typeface="Times New Roman" panose="02020603050405020304" pitchFamily="18" charset="0"/>
              </a:rPr>
              <a:t> e </a:t>
            </a:r>
            <a:r>
              <a:rPr lang="en-US" b="1" dirty="0" err="1">
                <a:solidFill>
                  <a:srgbClr val="000000"/>
                </a:solidFill>
                <a:effectLst>
                  <a:outerShdw blurRad="38100" dist="38100" dir="2700000" algn="tl">
                    <a:srgbClr val="C0C0C0"/>
                  </a:outerShdw>
                </a:effectLst>
                <a:latin typeface="Comic Sans MS" panose="030F0702030302020204" pitchFamily="66" charset="0"/>
                <a:cs typeface="Times New Roman" panose="02020603050405020304" pitchFamily="18" charset="0"/>
              </a:rPr>
              <a:t>applicazioni</a:t>
            </a:r>
            <a:endParaRPr lang="en-US" b="1" dirty="0">
              <a:solidFill>
                <a:srgbClr val="000000"/>
              </a:solidFill>
              <a:effectLst>
                <a:outerShdw blurRad="38100" dist="38100" dir="2700000" algn="tl">
                  <a:srgbClr val="C0C0C0"/>
                </a:outerShdw>
              </a:effectLst>
              <a:latin typeface="Comic Sans MS" panose="030F0702030302020204" pitchFamily="66" charset="0"/>
              <a:cs typeface="Times New Roman" panose="02020603050405020304" pitchFamily="18" charset="0"/>
            </a:endParaRPr>
          </a:p>
          <a:p>
            <a:pPr algn="ctr" eaLnBrk="1" hangingPunct="1">
              <a:defRPr/>
            </a:pPr>
            <a:endParaRPr lang="en-US" b="1" dirty="0">
              <a:effectLst>
                <a:outerShdw blurRad="38100" dist="38100" dir="2700000" algn="tl">
                  <a:srgbClr val="C0C0C0"/>
                </a:outerShdw>
              </a:effectLst>
              <a:latin typeface="Comic Sans MS" panose="030F0702030302020204" pitchFamily="66" charset="0"/>
            </a:endParaRPr>
          </a:p>
        </p:txBody>
      </p:sp>
      <p:grpSp>
        <p:nvGrpSpPr>
          <p:cNvPr id="8" name="Gruppo 7">
            <a:extLst>
              <a:ext uri="{FF2B5EF4-FFF2-40B4-BE49-F238E27FC236}">
                <a16:creationId xmlns:a16="http://schemas.microsoft.com/office/drawing/2014/main" id="{237C0A9A-8C18-4987-960A-11F5F5EB6A49}"/>
              </a:ext>
            </a:extLst>
          </p:cNvPr>
          <p:cNvGrpSpPr/>
          <p:nvPr/>
        </p:nvGrpSpPr>
        <p:grpSpPr>
          <a:xfrm>
            <a:off x="3590020" y="3262332"/>
            <a:ext cx="3730336" cy="3158836"/>
            <a:chOff x="3590020" y="3262332"/>
            <a:chExt cx="3730336" cy="3158836"/>
          </a:xfrm>
        </p:grpSpPr>
        <p:grpSp>
          <p:nvGrpSpPr>
            <p:cNvPr id="6" name="Gruppo 5">
              <a:extLst>
                <a:ext uri="{FF2B5EF4-FFF2-40B4-BE49-F238E27FC236}">
                  <a16:creationId xmlns:a16="http://schemas.microsoft.com/office/drawing/2014/main" id="{61259D7A-8176-4329-8D1C-8999EC766DBD}"/>
                </a:ext>
              </a:extLst>
            </p:cNvPr>
            <p:cNvGrpSpPr/>
            <p:nvPr/>
          </p:nvGrpSpPr>
          <p:grpSpPr>
            <a:xfrm>
              <a:off x="3590020" y="3262332"/>
              <a:ext cx="3730336" cy="3106881"/>
              <a:chOff x="2171700" y="2337955"/>
              <a:chExt cx="3730336" cy="3106881"/>
            </a:xfrm>
          </p:grpSpPr>
          <p:sp>
            <p:nvSpPr>
              <p:cNvPr id="5" name="Rettangolo 4">
                <a:extLst>
                  <a:ext uri="{FF2B5EF4-FFF2-40B4-BE49-F238E27FC236}">
                    <a16:creationId xmlns:a16="http://schemas.microsoft.com/office/drawing/2014/main" id="{87399EF3-1C15-4B1F-A97D-25D41028D75E}"/>
                  </a:ext>
                </a:extLst>
              </p:cNvPr>
              <p:cNvSpPr/>
              <p:nvPr/>
            </p:nvSpPr>
            <p:spPr>
              <a:xfrm>
                <a:off x="2171700" y="2337955"/>
                <a:ext cx="3730336" cy="3106881"/>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 name="Rettangolo 3">
                <a:extLst>
                  <a:ext uri="{FF2B5EF4-FFF2-40B4-BE49-F238E27FC236}">
                    <a16:creationId xmlns:a16="http://schemas.microsoft.com/office/drawing/2014/main" id="{1F22DD64-1D51-4D27-A66D-E850B3A89B42}"/>
                  </a:ext>
                </a:extLst>
              </p:cNvPr>
              <p:cNvSpPr/>
              <p:nvPr/>
            </p:nvSpPr>
            <p:spPr>
              <a:xfrm>
                <a:off x="2286000" y="2444619"/>
                <a:ext cx="3501736" cy="2896307"/>
              </a:xfrm>
              <a:prstGeom prst="rect">
                <a:avLst/>
              </a:prstGeom>
              <a:blipFill>
                <a:blip r:embed="rId3"/>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sp>
          <p:nvSpPr>
            <p:cNvPr id="7" name="Rettangolo 6">
              <a:extLst>
                <a:ext uri="{FF2B5EF4-FFF2-40B4-BE49-F238E27FC236}">
                  <a16:creationId xmlns:a16="http://schemas.microsoft.com/office/drawing/2014/main" id="{04E3391A-BEFF-4BDC-8A66-A9235E3B66A3}"/>
                </a:ext>
              </a:extLst>
            </p:cNvPr>
            <p:cNvSpPr/>
            <p:nvPr/>
          </p:nvSpPr>
          <p:spPr>
            <a:xfrm>
              <a:off x="3629346" y="6144169"/>
              <a:ext cx="3691010" cy="276999"/>
            </a:xfrm>
            <a:prstGeom prst="rect">
              <a:avLst/>
            </a:prstGeom>
          </p:spPr>
          <p:txBody>
            <a:bodyPr wrap="none">
              <a:spAutoFit/>
            </a:bodyPr>
            <a:lstStyle/>
            <a:p>
              <a:r>
                <a:rPr lang="it-IT" sz="1200" dirty="0">
                  <a:solidFill>
                    <a:schemeClr val="bg1"/>
                  </a:solidFill>
                </a:rPr>
                <a:t>https://www.radartutorial.eu/20.airborne/ab07.en.html</a:t>
              </a:r>
            </a:p>
          </p:txBody>
        </p:sp>
      </p:grpSp>
      <p:pic>
        <p:nvPicPr>
          <p:cNvPr id="10" name="Immagine 9">
            <a:extLst>
              <a:ext uri="{FF2B5EF4-FFF2-40B4-BE49-F238E27FC236}">
                <a16:creationId xmlns:a16="http://schemas.microsoft.com/office/drawing/2014/main" id="{BD1752B3-3F18-4368-ACAC-0D1D626D4FE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8593" y="2769213"/>
            <a:ext cx="2828571" cy="3600000"/>
          </a:xfrm>
          <a:prstGeom prst="rect">
            <a:avLst/>
          </a:prstGeom>
          <a:solidFill>
            <a:schemeClr val="tx2">
              <a:lumMod val="50000"/>
            </a:schemeClr>
          </a:solidFill>
        </p:spPr>
      </p:pic>
    </p:spTree>
    <p:extLst>
      <p:ext uri="{BB962C8B-B14F-4D97-AF65-F5344CB8AC3E}">
        <p14:creationId xmlns:p14="http://schemas.microsoft.com/office/powerpoint/2010/main" val="25415448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ChangeArrowheads="1"/>
          </p:cNvSpPr>
          <p:nvPr/>
        </p:nvSpPr>
        <p:spPr bwMode="auto">
          <a:xfrm>
            <a:off x="3760789" y="304801"/>
            <a:ext cx="5081875" cy="992579"/>
          </a:xfrm>
          <a:prstGeom prst="rect">
            <a:avLst/>
          </a:prstGeom>
          <a:noFill/>
          <a:ln w="9525">
            <a:noFill/>
            <a:miter lim="800000"/>
            <a:headEnd/>
            <a:tailEnd/>
          </a:ln>
          <a:effectLst/>
        </p:spPr>
        <p:txBody>
          <a:bodyPr wrap="square">
            <a:spAutoFit/>
          </a:bodyPr>
          <a:lstStyle/>
          <a:p>
            <a:pPr algn="ctr">
              <a:defRPr/>
            </a:pPr>
            <a:r>
              <a:rPr lang="en-US" sz="1950" b="1" dirty="0" err="1">
                <a:solidFill>
                  <a:srgbClr val="000000"/>
                </a:solidFill>
                <a:effectLst>
                  <a:outerShdw blurRad="38100" dist="38100" dir="2700000" algn="tl">
                    <a:srgbClr val="C0C0C0"/>
                  </a:outerShdw>
                </a:effectLst>
                <a:latin typeface="Comic Sans MS" pitchFamily="66" charset="0"/>
                <a:cs typeface="Times New Roman" pitchFamily="18" charset="0"/>
              </a:rPr>
              <a:t>Applicazioni</a:t>
            </a:r>
            <a:r>
              <a:rPr lang="en-US" sz="1950" b="1" dirty="0">
                <a:solidFill>
                  <a:srgbClr val="000000"/>
                </a:solidFill>
                <a:effectLst>
                  <a:outerShdw blurRad="38100" dist="38100" dir="2700000" algn="tl">
                    <a:srgbClr val="C0C0C0"/>
                  </a:outerShdw>
                </a:effectLst>
                <a:latin typeface="Comic Sans MS" pitchFamily="66" charset="0"/>
                <a:cs typeface="Times New Roman" pitchFamily="18" charset="0"/>
              </a:rPr>
              <a:t> di RADAR/SAR</a:t>
            </a:r>
          </a:p>
          <a:p>
            <a:pPr algn="ctr">
              <a:defRPr/>
            </a:pPr>
            <a:endParaRPr lang="en-US" sz="1950" b="1" dirty="0">
              <a:solidFill>
                <a:srgbClr val="000000"/>
              </a:solidFill>
              <a:effectLst>
                <a:outerShdw blurRad="38100" dist="38100" dir="2700000" algn="tl">
                  <a:srgbClr val="C0C0C0"/>
                </a:outerShdw>
              </a:effectLst>
              <a:latin typeface="Comic Sans MS" pitchFamily="66" charset="0"/>
              <a:cs typeface="Times New Roman" pitchFamily="18" charset="0"/>
            </a:endParaRPr>
          </a:p>
          <a:p>
            <a:pPr algn="ctr">
              <a:defRPr/>
            </a:pPr>
            <a:r>
              <a:rPr lang="en-US" sz="1950" b="1" dirty="0" err="1">
                <a:solidFill>
                  <a:srgbClr val="000000"/>
                </a:solidFill>
                <a:effectLst>
                  <a:outerShdw blurRad="38100" dist="38100" dir="2700000" algn="tl">
                    <a:srgbClr val="C0C0C0"/>
                  </a:outerShdw>
                </a:effectLst>
                <a:latin typeface="Comic Sans MS" pitchFamily="66" charset="0"/>
                <a:cs typeface="Times New Roman" pitchFamily="18" charset="0"/>
              </a:rPr>
              <a:t>Oceano</a:t>
            </a:r>
            <a:r>
              <a:rPr lang="en-US" sz="1950" b="1" dirty="0">
                <a:solidFill>
                  <a:srgbClr val="000000"/>
                </a:solidFill>
                <a:effectLst>
                  <a:outerShdw blurRad="38100" dist="38100" dir="2700000" algn="tl">
                    <a:srgbClr val="C0C0C0"/>
                  </a:outerShdw>
                </a:effectLst>
                <a:latin typeface="Comic Sans MS" pitchFamily="66" charset="0"/>
                <a:cs typeface="Times New Roman" pitchFamily="18" charset="0"/>
              </a:rPr>
              <a:t>: </a:t>
            </a:r>
            <a:r>
              <a:rPr lang="en-US" sz="1950" b="1" dirty="0" err="1">
                <a:solidFill>
                  <a:srgbClr val="000000"/>
                </a:solidFill>
                <a:effectLst>
                  <a:outerShdw blurRad="38100" dist="38100" dir="2700000" algn="tl">
                    <a:srgbClr val="C0C0C0"/>
                  </a:outerShdw>
                </a:effectLst>
                <a:latin typeface="Comic Sans MS" pitchFamily="66" charset="0"/>
                <a:cs typeface="Times New Roman" pitchFamily="18" charset="0"/>
              </a:rPr>
              <a:t>versamenti</a:t>
            </a:r>
            <a:r>
              <a:rPr lang="en-US" sz="1950" b="1" dirty="0">
                <a:solidFill>
                  <a:srgbClr val="000000"/>
                </a:solidFill>
                <a:effectLst>
                  <a:outerShdw blurRad="38100" dist="38100" dir="2700000" algn="tl">
                    <a:srgbClr val="C0C0C0"/>
                  </a:outerShdw>
                </a:effectLst>
                <a:latin typeface="Comic Sans MS" pitchFamily="66" charset="0"/>
                <a:cs typeface="Times New Roman" pitchFamily="18" charset="0"/>
              </a:rPr>
              <a:t> in mare e </a:t>
            </a:r>
            <a:r>
              <a:rPr lang="en-US" sz="1950" b="1" dirty="0" err="1">
                <a:solidFill>
                  <a:srgbClr val="000000"/>
                </a:solidFill>
                <a:effectLst>
                  <a:outerShdw blurRad="38100" dist="38100" dir="2700000" algn="tl">
                    <a:srgbClr val="C0C0C0"/>
                  </a:outerShdw>
                </a:effectLst>
                <a:latin typeface="Comic Sans MS" pitchFamily="66" charset="0"/>
                <a:cs typeface="Times New Roman" pitchFamily="18" charset="0"/>
              </a:rPr>
              <a:t>onde</a:t>
            </a:r>
            <a:r>
              <a:rPr lang="en-US" sz="1950" b="1" dirty="0">
                <a:solidFill>
                  <a:srgbClr val="000000"/>
                </a:solidFill>
                <a:effectLst>
                  <a:outerShdw blurRad="38100" dist="38100" dir="2700000" algn="tl">
                    <a:srgbClr val="C0C0C0"/>
                  </a:outerShdw>
                </a:effectLst>
                <a:latin typeface="Comic Sans MS" pitchFamily="66" charset="0"/>
                <a:cs typeface="Times New Roman" pitchFamily="18" charset="0"/>
              </a:rPr>
              <a:t>  </a:t>
            </a:r>
          </a:p>
        </p:txBody>
      </p:sp>
      <p:sp>
        <p:nvSpPr>
          <p:cNvPr id="2" name="CasellaDiTesto 1">
            <a:extLst>
              <a:ext uri="{FF2B5EF4-FFF2-40B4-BE49-F238E27FC236}">
                <a16:creationId xmlns:a16="http://schemas.microsoft.com/office/drawing/2014/main" id="{4C33DC43-D7FF-494C-AB37-CF20DCB69EE9}"/>
              </a:ext>
            </a:extLst>
          </p:cNvPr>
          <p:cNvSpPr txBox="1"/>
          <p:nvPr/>
        </p:nvSpPr>
        <p:spPr>
          <a:xfrm>
            <a:off x="0" y="1393798"/>
            <a:ext cx="11835245" cy="1200329"/>
          </a:xfrm>
          <a:prstGeom prst="rect">
            <a:avLst/>
          </a:prstGeom>
          <a:noFill/>
        </p:spPr>
        <p:txBody>
          <a:bodyPr wrap="square" rtlCol="0">
            <a:spAutoFit/>
          </a:bodyPr>
          <a:lstStyle/>
          <a:p>
            <a:r>
              <a:rPr lang="it-IT" sz="2400" b="1" dirty="0"/>
              <a:t>Olio in mare </a:t>
            </a:r>
            <a:r>
              <a:rPr lang="it-IT" sz="2400" dirty="0"/>
              <a:t>– differenza di composizione e dunque di proprietà di riflettanza (</a:t>
            </a:r>
            <a:r>
              <a:rPr lang="it-IT" sz="2400" dirty="0" err="1"/>
              <a:t>backscatter</a:t>
            </a:r>
            <a:r>
              <a:rPr lang="it-IT" sz="2400" dirty="0"/>
              <a:t>) che sono molto minori rispetto al mare. Il mare ha un grado di riflessione diffusa maggiore in quanto increspato. </a:t>
            </a:r>
            <a:endParaRPr lang="it-IT" sz="2400" dirty="0">
              <a:latin typeface="Arial Narrow" panose="020B0606020202030204" pitchFamily="34" charset="0"/>
            </a:endParaRPr>
          </a:p>
        </p:txBody>
      </p:sp>
      <p:sp>
        <p:nvSpPr>
          <p:cNvPr id="4" name="Rectangle 2">
            <a:extLst>
              <a:ext uri="{FF2B5EF4-FFF2-40B4-BE49-F238E27FC236}">
                <a16:creationId xmlns:a16="http://schemas.microsoft.com/office/drawing/2014/main" id="{35F6EA2D-2AED-4E9E-AC3C-3D210E654C06}"/>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it-IT"/>
          </a:p>
        </p:txBody>
      </p:sp>
      <p:pic>
        <p:nvPicPr>
          <p:cNvPr id="6" name="Immagine 5">
            <a:extLst>
              <a:ext uri="{FF2B5EF4-FFF2-40B4-BE49-F238E27FC236}">
                <a16:creationId xmlns:a16="http://schemas.microsoft.com/office/drawing/2014/main" id="{C332B451-E644-4D52-AB9B-CA91A538628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73536" y="2299576"/>
            <a:ext cx="5361709" cy="4253623"/>
          </a:xfrm>
          <a:prstGeom prst="rect">
            <a:avLst/>
          </a:prstGeom>
        </p:spPr>
      </p:pic>
    </p:spTree>
    <p:extLst>
      <p:ext uri="{BB962C8B-B14F-4D97-AF65-F5344CB8AC3E}">
        <p14:creationId xmlns:p14="http://schemas.microsoft.com/office/powerpoint/2010/main" val="16381108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ChangeArrowheads="1"/>
          </p:cNvSpPr>
          <p:nvPr/>
        </p:nvSpPr>
        <p:spPr bwMode="auto">
          <a:xfrm>
            <a:off x="3760789" y="304801"/>
            <a:ext cx="5081875" cy="992579"/>
          </a:xfrm>
          <a:prstGeom prst="rect">
            <a:avLst/>
          </a:prstGeom>
          <a:noFill/>
          <a:ln w="9525">
            <a:noFill/>
            <a:miter lim="800000"/>
            <a:headEnd/>
            <a:tailEnd/>
          </a:ln>
          <a:effectLst/>
        </p:spPr>
        <p:txBody>
          <a:bodyPr wrap="square">
            <a:spAutoFit/>
          </a:bodyPr>
          <a:lstStyle/>
          <a:p>
            <a:pPr algn="ctr">
              <a:defRPr/>
            </a:pPr>
            <a:r>
              <a:rPr lang="en-US" sz="1950" b="1" dirty="0" err="1">
                <a:solidFill>
                  <a:srgbClr val="000000"/>
                </a:solidFill>
                <a:effectLst>
                  <a:outerShdw blurRad="38100" dist="38100" dir="2700000" algn="tl">
                    <a:srgbClr val="C0C0C0"/>
                  </a:outerShdw>
                </a:effectLst>
                <a:latin typeface="Comic Sans MS" pitchFamily="66" charset="0"/>
                <a:cs typeface="Times New Roman" pitchFamily="18" charset="0"/>
              </a:rPr>
              <a:t>Applicazioni</a:t>
            </a:r>
            <a:r>
              <a:rPr lang="en-US" sz="1950" b="1" dirty="0">
                <a:solidFill>
                  <a:srgbClr val="000000"/>
                </a:solidFill>
                <a:effectLst>
                  <a:outerShdw blurRad="38100" dist="38100" dir="2700000" algn="tl">
                    <a:srgbClr val="C0C0C0"/>
                  </a:outerShdw>
                </a:effectLst>
                <a:latin typeface="Comic Sans MS" pitchFamily="66" charset="0"/>
                <a:cs typeface="Times New Roman" pitchFamily="18" charset="0"/>
              </a:rPr>
              <a:t> di RADAR/SAR</a:t>
            </a:r>
          </a:p>
          <a:p>
            <a:pPr algn="ctr">
              <a:defRPr/>
            </a:pPr>
            <a:endParaRPr lang="en-US" sz="1950" b="1" dirty="0">
              <a:solidFill>
                <a:srgbClr val="000000"/>
              </a:solidFill>
              <a:effectLst>
                <a:outerShdw blurRad="38100" dist="38100" dir="2700000" algn="tl">
                  <a:srgbClr val="C0C0C0"/>
                </a:outerShdw>
              </a:effectLst>
              <a:latin typeface="Comic Sans MS" pitchFamily="66" charset="0"/>
              <a:cs typeface="Times New Roman" pitchFamily="18" charset="0"/>
            </a:endParaRPr>
          </a:p>
          <a:p>
            <a:pPr algn="ctr">
              <a:defRPr/>
            </a:pPr>
            <a:r>
              <a:rPr lang="en-US" sz="1950" b="1" dirty="0" err="1">
                <a:solidFill>
                  <a:srgbClr val="000000"/>
                </a:solidFill>
                <a:effectLst>
                  <a:outerShdw blurRad="38100" dist="38100" dir="2700000" algn="tl">
                    <a:srgbClr val="C0C0C0"/>
                  </a:outerShdw>
                </a:effectLst>
                <a:latin typeface="Comic Sans MS" pitchFamily="66" charset="0"/>
                <a:cs typeface="Times New Roman" pitchFamily="18" charset="0"/>
              </a:rPr>
              <a:t>Oceano</a:t>
            </a:r>
            <a:r>
              <a:rPr lang="en-US" sz="1950" b="1" dirty="0">
                <a:solidFill>
                  <a:srgbClr val="000000"/>
                </a:solidFill>
                <a:effectLst>
                  <a:outerShdw blurRad="38100" dist="38100" dir="2700000" algn="tl">
                    <a:srgbClr val="C0C0C0"/>
                  </a:outerShdw>
                </a:effectLst>
                <a:latin typeface="Comic Sans MS" pitchFamily="66" charset="0"/>
                <a:cs typeface="Times New Roman" pitchFamily="18" charset="0"/>
              </a:rPr>
              <a:t>: </a:t>
            </a:r>
            <a:r>
              <a:rPr lang="en-US" sz="1950" b="1" dirty="0" err="1">
                <a:solidFill>
                  <a:srgbClr val="000000"/>
                </a:solidFill>
                <a:effectLst>
                  <a:outerShdw blurRad="38100" dist="38100" dir="2700000" algn="tl">
                    <a:srgbClr val="C0C0C0"/>
                  </a:outerShdw>
                </a:effectLst>
                <a:latin typeface="Comic Sans MS" pitchFamily="66" charset="0"/>
                <a:cs typeface="Times New Roman" pitchFamily="18" charset="0"/>
              </a:rPr>
              <a:t>versamenti</a:t>
            </a:r>
            <a:r>
              <a:rPr lang="en-US" sz="1950" b="1" dirty="0">
                <a:solidFill>
                  <a:srgbClr val="000000"/>
                </a:solidFill>
                <a:effectLst>
                  <a:outerShdw blurRad="38100" dist="38100" dir="2700000" algn="tl">
                    <a:srgbClr val="C0C0C0"/>
                  </a:outerShdw>
                </a:effectLst>
                <a:latin typeface="Comic Sans MS" pitchFamily="66" charset="0"/>
                <a:cs typeface="Times New Roman" pitchFamily="18" charset="0"/>
              </a:rPr>
              <a:t> in mare e </a:t>
            </a:r>
            <a:r>
              <a:rPr lang="en-US" sz="1950" b="1" dirty="0" err="1">
                <a:solidFill>
                  <a:srgbClr val="000000"/>
                </a:solidFill>
                <a:effectLst>
                  <a:outerShdw blurRad="38100" dist="38100" dir="2700000" algn="tl">
                    <a:srgbClr val="C0C0C0"/>
                  </a:outerShdw>
                </a:effectLst>
                <a:latin typeface="Comic Sans MS" pitchFamily="66" charset="0"/>
                <a:cs typeface="Times New Roman" pitchFamily="18" charset="0"/>
              </a:rPr>
              <a:t>onde</a:t>
            </a:r>
            <a:r>
              <a:rPr lang="en-US" sz="1950" b="1" dirty="0">
                <a:solidFill>
                  <a:srgbClr val="000000"/>
                </a:solidFill>
                <a:effectLst>
                  <a:outerShdw blurRad="38100" dist="38100" dir="2700000" algn="tl">
                    <a:srgbClr val="C0C0C0"/>
                  </a:outerShdw>
                </a:effectLst>
                <a:latin typeface="Comic Sans MS" pitchFamily="66" charset="0"/>
                <a:cs typeface="Times New Roman" pitchFamily="18" charset="0"/>
              </a:rPr>
              <a:t>  </a:t>
            </a:r>
          </a:p>
        </p:txBody>
      </p:sp>
      <p:sp>
        <p:nvSpPr>
          <p:cNvPr id="2" name="CasellaDiTesto 1">
            <a:extLst>
              <a:ext uri="{FF2B5EF4-FFF2-40B4-BE49-F238E27FC236}">
                <a16:creationId xmlns:a16="http://schemas.microsoft.com/office/drawing/2014/main" id="{4C33DC43-D7FF-494C-AB37-CF20DCB69EE9}"/>
              </a:ext>
            </a:extLst>
          </p:cNvPr>
          <p:cNvSpPr txBox="1"/>
          <p:nvPr/>
        </p:nvSpPr>
        <p:spPr>
          <a:xfrm>
            <a:off x="1" y="1393798"/>
            <a:ext cx="5164282" cy="1569660"/>
          </a:xfrm>
          <a:prstGeom prst="rect">
            <a:avLst/>
          </a:prstGeom>
          <a:noFill/>
        </p:spPr>
        <p:txBody>
          <a:bodyPr wrap="square" rtlCol="0">
            <a:spAutoFit/>
          </a:bodyPr>
          <a:lstStyle/>
          <a:p>
            <a:r>
              <a:rPr lang="it-IT" sz="2400" b="1" dirty="0"/>
              <a:t>Mappa delle velocità del vento</a:t>
            </a:r>
            <a:r>
              <a:rPr lang="it-IT" sz="2400" dirty="0"/>
              <a:t> – le increspature del mare dipendono dal vento, e la velocità del vento viene stimata con il RADAR (</a:t>
            </a:r>
            <a:r>
              <a:rPr lang="it-IT" sz="2400" dirty="0" err="1"/>
              <a:t>wind</a:t>
            </a:r>
            <a:r>
              <a:rPr lang="it-IT" sz="2400" dirty="0"/>
              <a:t> fields)</a:t>
            </a:r>
            <a:endParaRPr lang="it-IT" sz="2400" dirty="0">
              <a:latin typeface="Arial Narrow" panose="020B0606020202030204" pitchFamily="34" charset="0"/>
            </a:endParaRPr>
          </a:p>
        </p:txBody>
      </p:sp>
      <p:sp>
        <p:nvSpPr>
          <p:cNvPr id="4" name="Rectangle 2">
            <a:extLst>
              <a:ext uri="{FF2B5EF4-FFF2-40B4-BE49-F238E27FC236}">
                <a16:creationId xmlns:a16="http://schemas.microsoft.com/office/drawing/2014/main" id="{35F6EA2D-2AED-4E9E-AC3C-3D210E654C06}"/>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it-IT"/>
          </a:p>
        </p:txBody>
      </p:sp>
      <p:pic>
        <p:nvPicPr>
          <p:cNvPr id="9" name="Immagine 8">
            <a:extLst>
              <a:ext uri="{FF2B5EF4-FFF2-40B4-BE49-F238E27FC236}">
                <a16:creationId xmlns:a16="http://schemas.microsoft.com/office/drawing/2014/main" id="{3D3A958E-09F5-43C3-B9D4-00E6EADAC16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94706" y="1297380"/>
            <a:ext cx="6997294" cy="5581854"/>
          </a:xfrm>
          <a:prstGeom prst="rect">
            <a:avLst/>
          </a:prstGeom>
        </p:spPr>
      </p:pic>
      <p:sp>
        <p:nvSpPr>
          <p:cNvPr id="5" name="Rettangolo 4">
            <a:extLst>
              <a:ext uri="{FF2B5EF4-FFF2-40B4-BE49-F238E27FC236}">
                <a16:creationId xmlns:a16="http://schemas.microsoft.com/office/drawing/2014/main" id="{E8FC3D11-8BD4-48F4-95AD-92B34CF53126}"/>
              </a:ext>
            </a:extLst>
          </p:cNvPr>
          <p:cNvSpPr/>
          <p:nvPr/>
        </p:nvSpPr>
        <p:spPr>
          <a:xfrm>
            <a:off x="0" y="6091443"/>
            <a:ext cx="6006773" cy="369332"/>
          </a:xfrm>
          <a:prstGeom prst="rect">
            <a:avLst/>
          </a:prstGeom>
        </p:spPr>
        <p:txBody>
          <a:bodyPr wrap="none">
            <a:spAutoFit/>
          </a:bodyPr>
          <a:lstStyle/>
          <a:p>
            <a:r>
              <a:rPr lang="it-IT" dirty="0">
                <a:latin typeface="Arial Narrow" panose="020B0606020202030204" pitchFamily="34" charset="0"/>
                <a:hlinkClick r:id="rId3"/>
              </a:rPr>
              <a:t>https://earth.esa.int/workshops/ers97/papers/horstmann/index-2.html</a:t>
            </a:r>
            <a:r>
              <a:rPr lang="it-IT" dirty="0">
                <a:latin typeface="Arial Narrow" panose="020B0606020202030204" pitchFamily="34" charset="0"/>
              </a:rPr>
              <a:t> </a:t>
            </a:r>
            <a:endParaRPr lang="it-IT" dirty="0"/>
          </a:p>
        </p:txBody>
      </p:sp>
    </p:spTree>
    <p:extLst>
      <p:ext uri="{BB962C8B-B14F-4D97-AF65-F5344CB8AC3E}">
        <p14:creationId xmlns:p14="http://schemas.microsoft.com/office/powerpoint/2010/main" val="19632892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ChangeArrowheads="1"/>
          </p:cNvSpPr>
          <p:nvPr/>
        </p:nvSpPr>
        <p:spPr bwMode="auto">
          <a:xfrm>
            <a:off x="3760789" y="304801"/>
            <a:ext cx="5081875" cy="992579"/>
          </a:xfrm>
          <a:prstGeom prst="rect">
            <a:avLst/>
          </a:prstGeom>
          <a:noFill/>
          <a:ln w="9525">
            <a:noFill/>
            <a:miter lim="800000"/>
            <a:headEnd/>
            <a:tailEnd/>
          </a:ln>
          <a:effectLst/>
        </p:spPr>
        <p:txBody>
          <a:bodyPr wrap="square">
            <a:spAutoFit/>
          </a:bodyPr>
          <a:lstStyle/>
          <a:p>
            <a:pPr algn="ctr">
              <a:defRPr/>
            </a:pPr>
            <a:r>
              <a:rPr lang="en-US" sz="1950" b="1" dirty="0" err="1">
                <a:solidFill>
                  <a:srgbClr val="000000"/>
                </a:solidFill>
                <a:effectLst>
                  <a:outerShdw blurRad="38100" dist="38100" dir="2700000" algn="tl">
                    <a:srgbClr val="C0C0C0"/>
                  </a:outerShdw>
                </a:effectLst>
                <a:latin typeface="Comic Sans MS" pitchFamily="66" charset="0"/>
                <a:cs typeface="Times New Roman" pitchFamily="18" charset="0"/>
              </a:rPr>
              <a:t>Applicazioni</a:t>
            </a:r>
            <a:r>
              <a:rPr lang="en-US" sz="1950" b="1" dirty="0">
                <a:solidFill>
                  <a:srgbClr val="000000"/>
                </a:solidFill>
                <a:effectLst>
                  <a:outerShdw blurRad="38100" dist="38100" dir="2700000" algn="tl">
                    <a:srgbClr val="C0C0C0"/>
                  </a:outerShdw>
                </a:effectLst>
                <a:latin typeface="Comic Sans MS" pitchFamily="66" charset="0"/>
                <a:cs typeface="Times New Roman" pitchFamily="18" charset="0"/>
              </a:rPr>
              <a:t> di RADAR/SAR</a:t>
            </a:r>
          </a:p>
          <a:p>
            <a:pPr algn="ctr">
              <a:defRPr/>
            </a:pPr>
            <a:endParaRPr lang="en-US" sz="1950" b="1" dirty="0">
              <a:solidFill>
                <a:srgbClr val="000000"/>
              </a:solidFill>
              <a:effectLst>
                <a:outerShdw blurRad="38100" dist="38100" dir="2700000" algn="tl">
                  <a:srgbClr val="C0C0C0"/>
                </a:outerShdw>
              </a:effectLst>
              <a:latin typeface="Comic Sans MS" pitchFamily="66" charset="0"/>
              <a:cs typeface="Times New Roman" pitchFamily="18" charset="0"/>
            </a:endParaRPr>
          </a:p>
          <a:p>
            <a:pPr algn="ctr">
              <a:defRPr/>
            </a:pPr>
            <a:r>
              <a:rPr lang="en-US" sz="1950" b="1" dirty="0">
                <a:solidFill>
                  <a:srgbClr val="000000"/>
                </a:solidFill>
                <a:effectLst>
                  <a:outerShdw blurRad="38100" dist="38100" dir="2700000" algn="tl">
                    <a:srgbClr val="C0C0C0"/>
                  </a:outerShdw>
                </a:effectLst>
                <a:latin typeface="Comic Sans MS" pitchFamily="66" charset="0"/>
                <a:cs typeface="Times New Roman" pitchFamily="18" charset="0"/>
              </a:rPr>
              <a:t>FORESTE: </a:t>
            </a:r>
            <a:r>
              <a:rPr lang="en-US" sz="1950" b="1" dirty="0" err="1">
                <a:solidFill>
                  <a:srgbClr val="000000"/>
                </a:solidFill>
                <a:effectLst>
                  <a:outerShdw blurRad="38100" dist="38100" dir="2700000" algn="tl">
                    <a:srgbClr val="C0C0C0"/>
                  </a:outerShdw>
                </a:effectLst>
                <a:latin typeface="Comic Sans MS" pitchFamily="66" charset="0"/>
                <a:cs typeface="Times New Roman" pitchFamily="18" charset="0"/>
              </a:rPr>
              <a:t>deforestazione</a:t>
            </a:r>
            <a:endParaRPr lang="en-US" sz="1950" b="1" dirty="0">
              <a:solidFill>
                <a:srgbClr val="000000"/>
              </a:solidFill>
              <a:effectLst>
                <a:outerShdw blurRad="38100" dist="38100" dir="2700000" algn="tl">
                  <a:srgbClr val="C0C0C0"/>
                </a:outerShdw>
              </a:effectLst>
              <a:latin typeface="Comic Sans MS" pitchFamily="66" charset="0"/>
              <a:cs typeface="Times New Roman" pitchFamily="18" charset="0"/>
            </a:endParaRPr>
          </a:p>
        </p:txBody>
      </p:sp>
      <p:sp>
        <p:nvSpPr>
          <p:cNvPr id="2" name="CasellaDiTesto 1">
            <a:extLst>
              <a:ext uri="{FF2B5EF4-FFF2-40B4-BE49-F238E27FC236}">
                <a16:creationId xmlns:a16="http://schemas.microsoft.com/office/drawing/2014/main" id="{4C33DC43-D7FF-494C-AB37-CF20DCB69EE9}"/>
              </a:ext>
            </a:extLst>
          </p:cNvPr>
          <p:cNvSpPr txBox="1"/>
          <p:nvPr/>
        </p:nvSpPr>
        <p:spPr>
          <a:xfrm>
            <a:off x="0" y="1602181"/>
            <a:ext cx="6359235" cy="4278094"/>
          </a:xfrm>
          <a:prstGeom prst="rect">
            <a:avLst/>
          </a:prstGeom>
          <a:noFill/>
        </p:spPr>
        <p:txBody>
          <a:bodyPr wrap="square" rtlCol="0">
            <a:spAutoFit/>
          </a:bodyPr>
          <a:lstStyle/>
          <a:p>
            <a:pPr algn="just"/>
            <a:r>
              <a:rPr lang="it-IT" sz="2400" b="1" dirty="0"/>
              <a:t>Identificazione deforestazione </a:t>
            </a:r>
            <a:r>
              <a:rPr lang="it-IT" sz="2400" dirty="0"/>
              <a:t>– Rondonia (Brasile) – la differenza di riflettanza (</a:t>
            </a:r>
            <a:r>
              <a:rPr lang="it-IT" sz="2400" dirty="0" err="1"/>
              <a:t>backscatter</a:t>
            </a:r>
            <a:r>
              <a:rPr lang="it-IT" sz="2400" dirty="0"/>
              <a:t>) prima e dopo il taglio evidenziano le aree con deforestazione</a:t>
            </a:r>
          </a:p>
          <a:p>
            <a:pPr algn="just"/>
            <a:endParaRPr lang="it-IT" sz="2400" dirty="0">
              <a:latin typeface="Arial Narrow" panose="020B0606020202030204" pitchFamily="34" charset="0"/>
            </a:endParaRPr>
          </a:p>
          <a:p>
            <a:pPr algn="ctr"/>
            <a:r>
              <a:rPr lang="it-IT" sz="3200" b="1" dirty="0"/>
              <a:t>E VAIA????</a:t>
            </a:r>
          </a:p>
          <a:p>
            <a:endParaRPr lang="it-IT" sz="2400" b="1" dirty="0"/>
          </a:p>
          <a:p>
            <a:r>
              <a:rPr lang="it-IT" sz="2400" dirty="0"/>
              <a:t>Ricorda – il </a:t>
            </a:r>
            <a:r>
              <a:rPr lang="it-IT" sz="2400" dirty="0" err="1"/>
              <a:t>backscatter</a:t>
            </a:r>
            <a:r>
              <a:rPr lang="it-IT" sz="2400" dirty="0"/>
              <a:t> (riflettanza) del SAR è sensibile alla scabrezza della superficie… dopo VAIA i tronchi e rami a terra hanno fatto si che la scabrezza sia rimasta molto simile</a:t>
            </a:r>
            <a:endParaRPr lang="it-IT" sz="3200" b="1" dirty="0"/>
          </a:p>
        </p:txBody>
      </p:sp>
      <p:sp>
        <p:nvSpPr>
          <p:cNvPr id="4" name="Rectangle 2">
            <a:extLst>
              <a:ext uri="{FF2B5EF4-FFF2-40B4-BE49-F238E27FC236}">
                <a16:creationId xmlns:a16="http://schemas.microsoft.com/office/drawing/2014/main" id="{35F6EA2D-2AED-4E9E-AC3C-3D210E654C06}"/>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it-IT"/>
          </a:p>
        </p:txBody>
      </p:sp>
      <p:pic>
        <p:nvPicPr>
          <p:cNvPr id="7" name="Immagine 6">
            <a:extLst>
              <a:ext uri="{FF2B5EF4-FFF2-40B4-BE49-F238E27FC236}">
                <a16:creationId xmlns:a16="http://schemas.microsoft.com/office/drawing/2014/main" id="{D4120434-C781-4579-9769-9488E75BA46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59098" y="1690254"/>
            <a:ext cx="5463983" cy="4862945"/>
          </a:xfrm>
          <a:prstGeom prst="rect">
            <a:avLst/>
          </a:prstGeom>
        </p:spPr>
      </p:pic>
      <p:sp>
        <p:nvSpPr>
          <p:cNvPr id="10" name="Rettangolo 9">
            <a:extLst>
              <a:ext uri="{FF2B5EF4-FFF2-40B4-BE49-F238E27FC236}">
                <a16:creationId xmlns:a16="http://schemas.microsoft.com/office/drawing/2014/main" id="{65BD45ED-1901-4637-9F82-175A0C88C3C4}"/>
              </a:ext>
            </a:extLst>
          </p:cNvPr>
          <p:cNvSpPr/>
          <p:nvPr/>
        </p:nvSpPr>
        <p:spPr>
          <a:xfrm>
            <a:off x="6098345" y="6488668"/>
            <a:ext cx="5824736" cy="369332"/>
          </a:xfrm>
          <a:prstGeom prst="rect">
            <a:avLst/>
          </a:prstGeom>
        </p:spPr>
        <p:txBody>
          <a:bodyPr wrap="none">
            <a:spAutoFit/>
          </a:bodyPr>
          <a:lstStyle/>
          <a:p>
            <a:r>
              <a:rPr lang="it-IT" dirty="0">
                <a:hlinkClick r:id="rId3"/>
              </a:rPr>
              <a:t>https://earth.esa.int/web/earth-watching/change-detection</a:t>
            </a:r>
            <a:r>
              <a:rPr lang="it-IT" dirty="0"/>
              <a:t> </a:t>
            </a:r>
          </a:p>
        </p:txBody>
      </p:sp>
    </p:spTree>
    <p:extLst>
      <p:ext uri="{BB962C8B-B14F-4D97-AF65-F5344CB8AC3E}">
        <p14:creationId xmlns:p14="http://schemas.microsoft.com/office/powerpoint/2010/main" val="15576163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ChangeArrowheads="1"/>
          </p:cNvSpPr>
          <p:nvPr/>
        </p:nvSpPr>
        <p:spPr bwMode="auto">
          <a:xfrm>
            <a:off x="3760789" y="304801"/>
            <a:ext cx="5081875" cy="992579"/>
          </a:xfrm>
          <a:prstGeom prst="rect">
            <a:avLst/>
          </a:prstGeom>
          <a:noFill/>
          <a:ln w="9525">
            <a:noFill/>
            <a:miter lim="800000"/>
            <a:headEnd/>
            <a:tailEnd/>
          </a:ln>
          <a:effectLst/>
        </p:spPr>
        <p:txBody>
          <a:bodyPr wrap="square">
            <a:spAutoFit/>
          </a:bodyPr>
          <a:lstStyle/>
          <a:p>
            <a:pPr algn="ctr">
              <a:defRPr/>
            </a:pPr>
            <a:r>
              <a:rPr lang="en-US" sz="1950" b="1" dirty="0" err="1">
                <a:solidFill>
                  <a:srgbClr val="000000"/>
                </a:solidFill>
                <a:effectLst>
                  <a:outerShdw blurRad="38100" dist="38100" dir="2700000" algn="tl">
                    <a:srgbClr val="C0C0C0"/>
                  </a:outerShdw>
                </a:effectLst>
                <a:latin typeface="Comic Sans MS" pitchFamily="66" charset="0"/>
                <a:cs typeface="Times New Roman" pitchFamily="18" charset="0"/>
              </a:rPr>
              <a:t>Applicazioni</a:t>
            </a:r>
            <a:r>
              <a:rPr lang="en-US" sz="1950" b="1" dirty="0">
                <a:solidFill>
                  <a:srgbClr val="000000"/>
                </a:solidFill>
                <a:effectLst>
                  <a:outerShdw blurRad="38100" dist="38100" dir="2700000" algn="tl">
                    <a:srgbClr val="C0C0C0"/>
                  </a:outerShdw>
                </a:effectLst>
                <a:latin typeface="Comic Sans MS" pitchFamily="66" charset="0"/>
                <a:cs typeface="Times New Roman" pitchFamily="18" charset="0"/>
              </a:rPr>
              <a:t> di RADAR/SAR</a:t>
            </a:r>
          </a:p>
          <a:p>
            <a:pPr algn="ctr">
              <a:defRPr/>
            </a:pPr>
            <a:endParaRPr lang="en-US" sz="1950" b="1" dirty="0">
              <a:solidFill>
                <a:srgbClr val="000000"/>
              </a:solidFill>
              <a:effectLst>
                <a:outerShdw blurRad="38100" dist="38100" dir="2700000" algn="tl">
                  <a:srgbClr val="C0C0C0"/>
                </a:outerShdw>
              </a:effectLst>
              <a:latin typeface="Comic Sans MS" pitchFamily="66" charset="0"/>
              <a:cs typeface="Times New Roman" pitchFamily="18" charset="0"/>
            </a:endParaRPr>
          </a:p>
          <a:p>
            <a:pPr algn="ctr">
              <a:defRPr/>
            </a:pPr>
            <a:endParaRPr lang="en-US" sz="1950" b="1" dirty="0">
              <a:solidFill>
                <a:srgbClr val="000000"/>
              </a:solidFill>
              <a:effectLst>
                <a:outerShdw blurRad="38100" dist="38100" dir="2700000" algn="tl">
                  <a:srgbClr val="C0C0C0"/>
                </a:outerShdw>
              </a:effectLst>
              <a:latin typeface="Comic Sans MS" pitchFamily="66" charset="0"/>
              <a:cs typeface="Times New Roman" pitchFamily="18" charset="0"/>
            </a:endParaRPr>
          </a:p>
        </p:txBody>
      </p:sp>
      <p:sp>
        <p:nvSpPr>
          <p:cNvPr id="4" name="Rectangle 2">
            <a:extLst>
              <a:ext uri="{FF2B5EF4-FFF2-40B4-BE49-F238E27FC236}">
                <a16:creationId xmlns:a16="http://schemas.microsoft.com/office/drawing/2014/main" id="{35F6EA2D-2AED-4E9E-AC3C-3D210E654C06}"/>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it-IT"/>
          </a:p>
        </p:txBody>
      </p:sp>
      <p:pic>
        <p:nvPicPr>
          <p:cNvPr id="6" name="Immagine 5">
            <a:extLst>
              <a:ext uri="{FF2B5EF4-FFF2-40B4-BE49-F238E27FC236}">
                <a16:creationId xmlns:a16="http://schemas.microsoft.com/office/drawing/2014/main" id="{BB4511F1-8898-48C3-9447-D0FDECA803C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86050" y="1447800"/>
            <a:ext cx="9505950" cy="5410200"/>
          </a:xfrm>
          <a:prstGeom prst="rect">
            <a:avLst/>
          </a:prstGeom>
        </p:spPr>
      </p:pic>
      <p:sp>
        <p:nvSpPr>
          <p:cNvPr id="2" name="CasellaDiTesto 1">
            <a:extLst>
              <a:ext uri="{FF2B5EF4-FFF2-40B4-BE49-F238E27FC236}">
                <a16:creationId xmlns:a16="http://schemas.microsoft.com/office/drawing/2014/main" id="{4C33DC43-D7FF-494C-AB37-CF20DCB69EE9}"/>
              </a:ext>
            </a:extLst>
          </p:cNvPr>
          <p:cNvSpPr txBox="1"/>
          <p:nvPr/>
        </p:nvSpPr>
        <p:spPr>
          <a:xfrm>
            <a:off x="5195" y="792679"/>
            <a:ext cx="11315700" cy="2308324"/>
          </a:xfrm>
          <a:prstGeom prst="rect">
            <a:avLst/>
          </a:prstGeom>
          <a:solidFill>
            <a:schemeClr val="bg1">
              <a:lumMod val="95000"/>
              <a:alpha val="79000"/>
            </a:schemeClr>
          </a:solidFill>
        </p:spPr>
        <p:txBody>
          <a:bodyPr wrap="square" rtlCol="0">
            <a:spAutoFit/>
          </a:bodyPr>
          <a:lstStyle/>
          <a:p>
            <a:pPr algn="just"/>
            <a:r>
              <a:rPr lang="it-IT" sz="2400" b="1" dirty="0"/>
              <a:t>Creazione di modelli digitali delle superfici DSM/DEM </a:t>
            </a:r>
            <a:r>
              <a:rPr lang="it-IT" sz="2400" dirty="0"/>
              <a:t>– </a:t>
            </a:r>
          </a:p>
          <a:p>
            <a:pPr algn="just"/>
            <a:r>
              <a:rPr lang="it-IT" sz="2400" b="1" dirty="0"/>
              <a:t>Missione SRTM </a:t>
            </a:r>
            <a:r>
              <a:rPr lang="it-IT" sz="2400" dirty="0"/>
              <a:t>della NASA – DEM 30x30 m, accuratezza verticale ≈10 m scaricabile da piattaforma web </a:t>
            </a:r>
            <a:r>
              <a:rPr lang="it-IT" sz="2400" dirty="0" err="1"/>
              <a:t>EarthExplorer</a:t>
            </a:r>
            <a:r>
              <a:rPr lang="it-IT" sz="2400" dirty="0"/>
              <a:t> </a:t>
            </a:r>
          </a:p>
          <a:p>
            <a:pPr algn="just"/>
            <a:r>
              <a:rPr lang="it-IT" sz="2400" b="1" dirty="0"/>
              <a:t>Tandem-X</a:t>
            </a:r>
            <a:r>
              <a:rPr lang="it-IT" sz="2400" dirty="0"/>
              <a:t> satellite tedesco – DEM 12x12 m, accuratezza verticale ≈4 m </a:t>
            </a:r>
          </a:p>
          <a:p>
            <a:pPr algn="just"/>
            <a:endParaRPr lang="it-IT" sz="2400" dirty="0"/>
          </a:p>
          <a:p>
            <a:pPr algn="just"/>
            <a:r>
              <a:rPr lang="it-IT" sz="2400" dirty="0"/>
              <a:t>volano appaiati, sfruttano interferometria</a:t>
            </a:r>
          </a:p>
        </p:txBody>
      </p:sp>
    </p:spTree>
    <p:extLst>
      <p:ext uri="{BB962C8B-B14F-4D97-AF65-F5344CB8AC3E}">
        <p14:creationId xmlns:p14="http://schemas.microsoft.com/office/powerpoint/2010/main" val="37033509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ChangeArrowheads="1"/>
          </p:cNvSpPr>
          <p:nvPr/>
        </p:nvSpPr>
        <p:spPr bwMode="auto">
          <a:xfrm rot="-5400000">
            <a:off x="-2663721" y="3090070"/>
            <a:ext cx="6211888"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r>
              <a:rPr lang="en-US" altLang="en-US" sz="3600" dirty="0">
                <a:solidFill>
                  <a:schemeClr val="tx2"/>
                </a:solidFill>
                <a:latin typeface="Comic Sans MS" panose="030F0702030302020204" pitchFamily="66" charset="0"/>
              </a:rPr>
              <a:t>Interferogram</a:t>
            </a:r>
            <a:r>
              <a:rPr lang="en-US" altLang="en-US" sz="3600" i="1" u="sng" dirty="0">
                <a:solidFill>
                  <a:schemeClr val="tx2"/>
                </a:solidFill>
              </a:rPr>
              <a:t>  </a:t>
            </a:r>
          </a:p>
        </p:txBody>
      </p:sp>
      <p:pic>
        <p:nvPicPr>
          <p:cNvPr id="16387" name="Picture 3" descr="meanSS"/>
          <p:cNvPicPr>
            <a:picLocks noGrp="1"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800491" y="1176268"/>
            <a:ext cx="6295529" cy="53769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4" descr="frange_BAM"/>
          <p:cNvPicPr>
            <a:picLocks noGrp="1" noChangeAspect="1" noChangeArrowheads="1"/>
          </p:cNvPicPr>
          <p:nvPr/>
        </p:nvPicPr>
        <p:blipFill>
          <a:blip r:embed="rId3">
            <a:lum contrast="50000"/>
            <a:extLst>
              <a:ext uri="{28A0092B-C50C-407E-A947-70E740481C1C}">
                <a14:useLocalDpi xmlns:a14="http://schemas.microsoft.com/office/drawing/2010/main"/>
              </a:ext>
            </a:extLst>
          </a:blip>
          <a:srcRect/>
          <a:stretch>
            <a:fillRect/>
          </a:stretch>
        </p:blipFill>
        <p:spPr bwMode="auto">
          <a:xfrm>
            <a:off x="803667" y="1163563"/>
            <a:ext cx="6289179" cy="53710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Gruppo 4">
            <a:extLst>
              <a:ext uri="{FF2B5EF4-FFF2-40B4-BE49-F238E27FC236}">
                <a16:creationId xmlns:a16="http://schemas.microsoft.com/office/drawing/2014/main" id="{6726DEC3-8DE3-4EE2-AE09-0DA67AB0A45C}"/>
              </a:ext>
            </a:extLst>
          </p:cNvPr>
          <p:cNvGrpSpPr/>
          <p:nvPr/>
        </p:nvGrpSpPr>
        <p:grpSpPr>
          <a:xfrm>
            <a:off x="9926636" y="150814"/>
            <a:ext cx="2183255" cy="2565570"/>
            <a:chOff x="62572" y="-55635"/>
            <a:chExt cx="2183255" cy="2565570"/>
          </a:xfrm>
        </p:grpSpPr>
        <p:pic>
          <p:nvPicPr>
            <p:cNvPr id="6" name="Immagine 5">
              <a:extLst>
                <a:ext uri="{FF2B5EF4-FFF2-40B4-BE49-F238E27FC236}">
                  <a16:creationId xmlns:a16="http://schemas.microsoft.com/office/drawing/2014/main" id="{149C3F7A-4AC0-4936-A96B-B6E52C64AB82}"/>
                </a:ext>
              </a:extLst>
            </p:cNvPr>
            <p:cNvPicPr>
              <a:picLocks noChangeAspect="1"/>
            </p:cNvPicPr>
            <p:nvPr/>
          </p:nvPicPr>
          <p:blipFill>
            <a:blip r:embed="rId4"/>
            <a:stretch>
              <a:fillRect/>
            </a:stretch>
          </p:blipFill>
          <p:spPr>
            <a:xfrm>
              <a:off x="62572" y="239495"/>
              <a:ext cx="2183255" cy="2270440"/>
            </a:xfrm>
            <a:prstGeom prst="rect">
              <a:avLst/>
            </a:prstGeom>
          </p:spPr>
        </p:pic>
        <p:sp>
          <p:nvSpPr>
            <p:cNvPr id="7" name="Rectangle 22">
              <a:extLst>
                <a:ext uri="{FF2B5EF4-FFF2-40B4-BE49-F238E27FC236}">
                  <a16:creationId xmlns:a16="http://schemas.microsoft.com/office/drawing/2014/main" id="{8788BF29-88BD-4B27-AF1C-2CBAB569460D}"/>
                </a:ext>
              </a:extLst>
            </p:cNvPr>
            <p:cNvSpPr>
              <a:spLocks noChangeArrowheads="1"/>
            </p:cNvSpPr>
            <p:nvPr/>
          </p:nvSpPr>
          <p:spPr bwMode="auto">
            <a:xfrm>
              <a:off x="99780" y="-55635"/>
              <a:ext cx="154329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r>
                <a:rPr lang="en-US" altLang="en-US" sz="1600" b="1" dirty="0">
                  <a:solidFill>
                    <a:srgbClr val="FF0000"/>
                  </a:solidFill>
                  <a:latin typeface="Comic Sans MS" panose="030F0702030302020204" pitchFamily="66" charset="0"/>
                </a:rPr>
                <a:t>Courtesy of:</a:t>
              </a:r>
            </a:p>
          </p:txBody>
        </p:sp>
      </p:grpSp>
      <p:sp>
        <p:nvSpPr>
          <p:cNvPr id="8" name="Rectangle 2">
            <a:extLst>
              <a:ext uri="{FF2B5EF4-FFF2-40B4-BE49-F238E27FC236}">
                <a16:creationId xmlns:a16="http://schemas.microsoft.com/office/drawing/2014/main" id="{265AA3B9-36C7-4987-9F7E-00D20DA828A2}"/>
              </a:ext>
            </a:extLst>
          </p:cNvPr>
          <p:cNvSpPr>
            <a:spLocks noChangeArrowheads="1"/>
          </p:cNvSpPr>
          <p:nvPr/>
        </p:nvSpPr>
        <p:spPr bwMode="auto">
          <a:xfrm>
            <a:off x="3760789" y="304801"/>
            <a:ext cx="5081875" cy="1292662"/>
          </a:xfrm>
          <a:prstGeom prst="rect">
            <a:avLst/>
          </a:prstGeom>
          <a:noFill/>
          <a:ln w="9525">
            <a:noFill/>
            <a:miter lim="800000"/>
            <a:headEnd/>
            <a:tailEnd/>
          </a:ln>
          <a:effectLst/>
        </p:spPr>
        <p:txBody>
          <a:bodyPr wrap="square">
            <a:spAutoFit/>
          </a:bodyPr>
          <a:lstStyle/>
          <a:p>
            <a:pPr algn="ctr">
              <a:defRPr/>
            </a:pPr>
            <a:r>
              <a:rPr lang="en-US" sz="1950" b="1" dirty="0" err="1">
                <a:solidFill>
                  <a:srgbClr val="000000"/>
                </a:solidFill>
                <a:effectLst>
                  <a:outerShdw blurRad="38100" dist="38100" dir="2700000" algn="tl">
                    <a:srgbClr val="C0C0C0"/>
                  </a:outerShdw>
                </a:effectLst>
                <a:latin typeface="Comic Sans MS" pitchFamily="66" charset="0"/>
                <a:cs typeface="Times New Roman" pitchFamily="18" charset="0"/>
              </a:rPr>
              <a:t>Applicazioni</a:t>
            </a:r>
            <a:r>
              <a:rPr lang="en-US" sz="1950" b="1" dirty="0">
                <a:solidFill>
                  <a:srgbClr val="000000"/>
                </a:solidFill>
                <a:effectLst>
                  <a:outerShdw blurRad="38100" dist="38100" dir="2700000" algn="tl">
                    <a:srgbClr val="C0C0C0"/>
                  </a:outerShdw>
                </a:effectLst>
                <a:latin typeface="Comic Sans MS" pitchFamily="66" charset="0"/>
                <a:cs typeface="Times New Roman" pitchFamily="18" charset="0"/>
              </a:rPr>
              <a:t> di RADAR/SAR</a:t>
            </a:r>
          </a:p>
          <a:p>
            <a:pPr algn="ctr">
              <a:defRPr/>
            </a:pPr>
            <a:r>
              <a:rPr lang="en-US" sz="1950" b="1" dirty="0">
                <a:solidFill>
                  <a:srgbClr val="000000"/>
                </a:solidFill>
                <a:effectLst>
                  <a:outerShdw blurRad="38100" dist="38100" dir="2700000" algn="tl">
                    <a:srgbClr val="C0C0C0"/>
                  </a:outerShdw>
                </a:effectLst>
                <a:latin typeface="Comic Sans MS" pitchFamily="66" charset="0"/>
                <a:cs typeface="Times New Roman" pitchFamily="18" charset="0"/>
              </a:rPr>
              <a:t>SUBSIDENZA </a:t>
            </a:r>
          </a:p>
          <a:p>
            <a:pPr algn="ctr">
              <a:defRPr/>
            </a:pPr>
            <a:endParaRPr lang="en-US" sz="1950" b="1" dirty="0">
              <a:solidFill>
                <a:srgbClr val="000000"/>
              </a:solidFill>
              <a:effectLst>
                <a:outerShdw blurRad="38100" dist="38100" dir="2700000" algn="tl">
                  <a:srgbClr val="C0C0C0"/>
                </a:outerShdw>
              </a:effectLst>
              <a:latin typeface="Comic Sans MS" pitchFamily="66" charset="0"/>
              <a:cs typeface="Times New Roman" pitchFamily="18" charset="0"/>
            </a:endParaRPr>
          </a:p>
          <a:p>
            <a:pPr algn="ctr">
              <a:defRPr/>
            </a:pPr>
            <a:endParaRPr lang="en-US" sz="1950" b="1" dirty="0">
              <a:solidFill>
                <a:srgbClr val="000000"/>
              </a:solidFill>
              <a:effectLst>
                <a:outerShdw blurRad="38100" dist="38100" dir="2700000" algn="tl">
                  <a:srgbClr val="C0C0C0"/>
                </a:outerShdw>
              </a:effectLst>
              <a:latin typeface="Comic Sans MS" pitchFamily="66" charset="0"/>
              <a:cs typeface="Times New Roman" pitchFamily="18" charset="0"/>
            </a:endParaRPr>
          </a:p>
        </p:txBody>
      </p:sp>
      <p:pic>
        <p:nvPicPr>
          <p:cNvPr id="9" name="Immagine 8">
            <a:extLst>
              <a:ext uri="{FF2B5EF4-FFF2-40B4-BE49-F238E27FC236}">
                <a16:creationId xmlns:a16="http://schemas.microsoft.com/office/drawing/2014/main" id="{838BF0BD-32B7-44B2-9F5A-C32115813183}"/>
              </a:ext>
            </a:extLst>
          </p:cNvPr>
          <p:cNvPicPr>
            <a:picLocks noChangeAspect="1"/>
          </p:cNvPicPr>
          <p:nvPr/>
        </p:nvPicPr>
        <p:blipFill>
          <a:blip r:embed="rId5"/>
          <a:stretch>
            <a:fillRect/>
          </a:stretch>
        </p:blipFill>
        <p:spPr>
          <a:xfrm>
            <a:off x="7091604" y="4038472"/>
            <a:ext cx="5081875" cy="2819528"/>
          </a:xfrm>
          <a:prstGeom prst="rect">
            <a:avLst/>
          </a:prstGeom>
        </p:spPr>
      </p:pic>
    </p:spTree>
    <p:extLst>
      <p:ext uri="{BB962C8B-B14F-4D97-AF65-F5344CB8AC3E}">
        <p14:creationId xmlns:p14="http://schemas.microsoft.com/office/powerpoint/2010/main" val="347988722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169CA7EA-B7B0-0A40-8D81-A27278211FAA}"/>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3056512" y="1330397"/>
            <a:ext cx="9098280" cy="6019800"/>
          </a:xfrm>
          <a:prstGeom prst="rect">
            <a:avLst/>
          </a:prstGeom>
        </p:spPr>
      </p:pic>
      <p:sp>
        <p:nvSpPr>
          <p:cNvPr id="10" name="Rectangle 8">
            <a:extLst>
              <a:ext uri="{FF2B5EF4-FFF2-40B4-BE49-F238E27FC236}">
                <a16:creationId xmlns:a16="http://schemas.microsoft.com/office/drawing/2014/main" id="{6DB6FC19-056C-2847-9B75-5BB10C30E599}"/>
              </a:ext>
            </a:extLst>
          </p:cNvPr>
          <p:cNvSpPr/>
          <p:nvPr/>
        </p:nvSpPr>
        <p:spPr>
          <a:xfrm>
            <a:off x="1959122" y="228601"/>
            <a:ext cx="8145178" cy="830997"/>
          </a:xfrm>
          <a:prstGeom prst="rect">
            <a:avLst/>
          </a:prstGeom>
        </p:spPr>
        <p:txBody>
          <a:bodyPr wrap="non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defRPr/>
            </a:pPr>
            <a:r>
              <a:rPr lang="en-US" b="1" dirty="0" err="1">
                <a:solidFill>
                  <a:srgbClr val="000000"/>
                </a:solidFill>
                <a:effectLst>
                  <a:outerShdw blurRad="38100" dist="38100" dir="2700000" algn="tl">
                    <a:srgbClr val="C0C0C0"/>
                  </a:outerShdw>
                </a:effectLst>
                <a:latin typeface="Comic Sans MS" pitchFamily="66" charset="0"/>
                <a:cs typeface="Times New Roman" pitchFamily="18" charset="0"/>
              </a:rPr>
              <a:t>Applicazioni</a:t>
            </a:r>
            <a:r>
              <a:rPr lang="en-US" b="1" dirty="0">
                <a:solidFill>
                  <a:srgbClr val="000000"/>
                </a:solidFill>
                <a:effectLst>
                  <a:outerShdw blurRad="38100" dist="38100" dir="2700000" algn="tl">
                    <a:srgbClr val="C0C0C0"/>
                  </a:outerShdw>
                </a:effectLst>
                <a:latin typeface="Comic Sans MS" pitchFamily="66" charset="0"/>
                <a:cs typeface="Times New Roman" pitchFamily="18" charset="0"/>
              </a:rPr>
              <a:t> di RADAR/SAR</a:t>
            </a:r>
          </a:p>
          <a:p>
            <a:pPr algn="ctr" eaLnBrk="1" hangingPunct="1">
              <a:defRPr/>
            </a:pPr>
            <a:r>
              <a:rPr lang="en-US" b="1" dirty="0">
                <a:solidFill>
                  <a:srgbClr val="000000"/>
                </a:solidFill>
                <a:effectLst>
                  <a:outerShdw blurRad="38100" dist="38100" dir="2700000" algn="tl">
                    <a:srgbClr val="C0C0C0"/>
                  </a:outerShdw>
                </a:effectLst>
                <a:latin typeface="Comic Sans MS" pitchFamily="66" charset="0"/>
                <a:cs typeface="Times New Roman" pitchFamily="18" charset="0"/>
              </a:rPr>
              <a:t>Advanced </a:t>
            </a:r>
            <a:r>
              <a:rPr lang="en-US" b="1" dirty="0" err="1">
                <a:solidFill>
                  <a:srgbClr val="000000"/>
                </a:solidFill>
                <a:effectLst>
                  <a:outerShdw blurRad="38100" dist="38100" dir="2700000" algn="tl">
                    <a:srgbClr val="C0C0C0"/>
                  </a:outerShdw>
                </a:effectLst>
                <a:latin typeface="Comic Sans MS" panose="030F0702030302020204" pitchFamily="66" charset="0"/>
                <a:cs typeface="Times New Roman" panose="02020603050405020304" pitchFamily="18" charset="0"/>
              </a:rPr>
              <a:t>InSAR</a:t>
            </a:r>
            <a:r>
              <a:rPr lang="en-US" b="1" dirty="0">
                <a:solidFill>
                  <a:srgbClr val="000000"/>
                </a:solidFill>
                <a:effectLst>
                  <a:outerShdw blurRad="38100" dist="38100" dir="2700000" algn="tl">
                    <a:srgbClr val="C0C0C0"/>
                  </a:outerShdw>
                </a:effectLst>
                <a:latin typeface="Comic Sans MS" panose="030F0702030302020204" pitchFamily="66" charset="0"/>
                <a:cs typeface="Times New Roman" panose="02020603050405020304" pitchFamily="18" charset="0"/>
              </a:rPr>
              <a:t> - </a:t>
            </a:r>
            <a:r>
              <a:rPr lang="en-US" b="1" dirty="0" err="1">
                <a:solidFill>
                  <a:srgbClr val="000000"/>
                </a:solidFill>
                <a:effectLst>
                  <a:outerShdw blurRad="38100" dist="38100" dir="2700000" algn="tl">
                    <a:srgbClr val="C0C0C0"/>
                  </a:outerShdw>
                </a:effectLst>
                <a:latin typeface="Comic Sans MS" panose="030F0702030302020204" pitchFamily="66" charset="0"/>
                <a:cs typeface="Times New Roman" panose="02020603050405020304" pitchFamily="18" charset="0"/>
              </a:rPr>
              <a:t>PSInSAR</a:t>
            </a:r>
            <a:r>
              <a:rPr lang="en-US" b="1" dirty="0">
                <a:solidFill>
                  <a:srgbClr val="000000"/>
                </a:solidFill>
                <a:effectLst>
                  <a:outerShdw blurRad="38100" dist="38100" dir="2700000" algn="tl">
                    <a:srgbClr val="C0C0C0"/>
                  </a:outerShdw>
                </a:effectLst>
                <a:latin typeface="Comic Sans MS" panose="030F0702030302020204" pitchFamily="66" charset="0"/>
                <a:cs typeface="Times New Roman" panose="02020603050405020304" pitchFamily="18" charset="0"/>
              </a:rPr>
              <a:t> displacement estimation</a:t>
            </a:r>
            <a:endParaRPr lang="en-US" b="1" dirty="0">
              <a:effectLst>
                <a:outerShdw blurRad="38100" dist="38100" dir="2700000" algn="tl">
                  <a:srgbClr val="C0C0C0"/>
                </a:outerShdw>
              </a:effectLst>
              <a:latin typeface="Comic Sans MS" panose="030F0702030302020204" pitchFamily="66" charset="0"/>
            </a:endParaRPr>
          </a:p>
        </p:txBody>
      </p:sp>
      <p:grpSp>
        <p:nvGrpSpPr>
          <p:cNvPr id="4" name="Gruppo 3">
            <a:extLst>
              <a:ext uri="{FF2B5EF4-FFF2-40B4-BE49-F238E27FC236}">
                <a16:creationId xmlns:a16="http://schemas.microsoft.com/office/drawing/2014/main" id="{306FF048-2AE0-43C9-AF77-F507A6C704CF}"/>
              </a:ext>
            </a:extLst>
          </p:cNvPr>
          <p:cNvGrpSpPr/>
          <p:nvPr/>
        </p:nvGrpSpPr>
        <p:grpSpPr>
          <a:xfrm>
            <a:off x="0" y="993847"/>
            <a:ext cx="2183255" cy="2565570"/>
            <a:chOff x="62572" y="-55635"/>
            <a:chExt cx="2183255" cy="2565570"/>
          </a:xfrm>
        </p:grpSpPr>
        <p:pic>
          <p:nvPicPr>
            <p:cNvPr id="5" name="Immagine 4">
              <a:extLst>
                <a:ext uri="{FF2B5EF4-FFF2-40B4-BE49-F238E27FC236}">
                  <a16:creationId xmlns:a16="http://schemas.microsoft.com/office/drawing/2014/main" id="{EE2064EB-242B-4971-864B-C3BA5A8E8D4C}"/>
                </a:ext>
              </a:extLst>
            </p:cNvPr>
            <p:cNvPicPr>
              <a:picLocks noChangeAspect="1"/>
            </p:cNvPicPr>
            <p:nvPr/>
          </p:nvPicPr>
          <p:blipFill>
            <a:blip r:embed="rId3"/>
            <a:stretch>
              <a:fillRect/>
            </a:stretch>
          </p:blipFill>
          <p:spPr>
            <a:xfrm>
              <a:off x="62572" y="239495"/>
              <a:ext cx="2183255" cy="2270440"/>
            </a:xfrm>
            <a:prstGeom prst="rect">
              <a:avLst/>
            </a:prstGeom>
          </p:spPr>
        </p:pic>
        <p:sp>
          <p:nvSpPr>
            <p:cNvPr id="6" name="Rectangle 22">
              <a:extLst>
                <a:ext uri="{FF2B5EF4-FFF2-40B4-BE49-F238E27FC236}">
                  <a16:creationId xmlns:a16="http://schemas.microsoft.com/office/drawing/2014/main" id="{18F388BE-F0D2-471B-9C37-A4529C22F129}"/>
                </a:ext>
              </a:extLst>
            </p:cNvPr>
            <p:cNvSpPr>
              <a:spLocks noChangeArrowheads="1"/>
            </p:cNvSpPr>
            <p:nvPr/>
          </p:nvSpPr>
          <p:spPr bwMode="auto">
            <a:xfrm>
              <a:off x="99780" y="-55635"/>
              <a:ext cx="154329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r>
                <a:rPr lang="en-US" altLang="en-US" sz="1600" b="1" dirty="0">
                  <a:solidFill>
                    <a:srgbClr val="FF0000"/>
                  </a:solidFill>
                  <a:latin typeface="Comic Sans MS" panose="030F0702030302020204" pitchFamily="66" charset="0"/>
                </a:rPr>
                <a:t>Courtesy of:</a:t>
              </a:r>
            </a:p>
          </p:txBody>
        </p:sp>
      </p:grpSp>
      <p:pic>
        <p:nvPicPr>
          <p:cNvPr id="7" name="Immagine 6">
            <a:extLst>
              <a:ext uri="{FF2B5EF4-FFF2-40B4-BE49-F238E27FC236}">
                <a16:creationId xmlns:a16="http://schemas.microsoft.com/office/drawing/2014/main" id="{8C641106-FEDE-4C6F-84C8-3E3D1651301A}"/>
              </a:ext>
            </a:extLst>
          </p:cNvPr>
          <p:cNvPicPr>
            <a:picLocks noChangeAspect="1"/>
          </p:cNvPicPr>
          <p:nvPr/>
        </p:nvPicPr>
        <p:blipFill>
          <a:blip r:embed="rId4"/>
          <a:stretch>
            <a:fillRect/>
          </a:stretch>
        </p:blipFill>
        <p:spPr>
          <a:xfrm>
            <a:off x="37208" y="4550791"/>
            <a:ext cx="3746452" cy="2078608"/>
          </a:xfrm>
          <a:prstGeom prst="rect">
            <a:avLst/>
          </a:prstGeom>
        </p:spPr>
      </p:pic>
    </p:spTree>
    <p:extLst>
      <p:ext uri="{BB962C8B-B14F-4D97-AF65-F5344CB8AC3E}">
        <p14:creationId xmlns:p14="http://schemas.microsoft.com/office/powerpoint/2010/main" val="340956657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8">
            <a:extLst>
              <a:ext uri="{FF2B5EF4-FFF2-40B4-BE49-F238E27FC236}">
                <a16:creationId xmlns:a16="http://schemas.microsoft.com/office/drawing/2014/main" id="{6DB6FC19-056C-2847-9B75-5BB10C30E599}"/>
              </a:ext>
            </a:extLst>
          </p:cNvPr>
          <p:cNvSpPr/>
          <p:nvPr/>
        </p:nvSpPr>
        <p:spPr>
          <a:xfrm>
            <a:off x="1792606" y="112640"/>
            <a:ext cx="10299614" cy="830997"/>
          </a:xfrm>
          <a:prstGeom prst="rect">
            <a:avLst/>
          </a:prstGeom>
        </p:spPr>
        <p:txBody>
          <a:bodyPr wrap="non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defRPr/>
            </a:pPr>
            <a:r>
              <a:rPr lang="en-US" b="1" dirty="0" err="1">
                <a:solidFill>
                  <a:srgbClr val="000000"/>
                </a:solidFill>
                <a:effectLst>
                  <a:outerShdw blurRad="38100" dist="38100" dir="2700000" algn="tl">
                    <a:srgbClr val="C0C0C0"/>
                  </a:outerShdw>
                </a:effectLst>
                <a:latin typeface="Comic Sans MS" pitchFamily="66" charset="0"/>
                <a:cs typeface="Times New Roman" pitchFamily="18" charset="0"/>
              </a:rPr>
              <a:t>Applicazioni</a:t>
            </a:r>
            <a:r>
              <a:rPr lang="en-US" b="1" dirty="0">
                <a:solidFill>
                  <a:srgbClr val="000000"/>
                </a:solidFill>
                <a:effectLst>
                  <a:outerShdw blurRad="38100" dist="38100" dir="2700000" algn="tl">
                    <a:srgbClr val="C0C0C0"/>
                  </a:outerShdw>
                </a:effectLst>
                <a:latin typeface="Comic Sans MS" pitchFamily="66" charset="0"/>
                <a:cs typeface="Times New Roman" pitchFamily="18" charset="0"/>
              </a:rPr>
              <a:t> di RADAR/SAR</a:t>
            </a:r>
          </a:p>
          <a:p>
            <a:pPr algn="ctr" eaLnBrk="1" hangingPunct="1">
              <a:defRPr/>
            </a:pPr>
            <a:r>
              <a:rPr lang="en-US" b="1" dirty="0">
                <a:solidFill>
                  <a:srgbClr val="000000"/>
                </a:solidFill>
                <a:effectLst>
                  <a:outerShdw blurRad="38100" dist="38100" dir="2700000" algn="tl">
                    <a:srgbClr val="C0C0C0"/>
                  </a:outerShdw>
                </a:effectLst>
                <a:latin typeface="Comic Sans MS" pitchFamily="66" charset="0"/>
                <a:cs typeface="Times New Roman" pitchFamily="18" charset="0"/>
              </a:rPr>
              <a:t>Advanced </a:t>
            </a:r>
            <a:r>
              <a:rPr lang="en-US" b="1" dirty="0" err="1">
                <a:solidFill>
                  <a:srgbClr val="000000"/>
                </a:solidFill>
                <a:effectLst>
                  <a:outerShdw blurRad="38100" dist="38100" dir="2700000" algn="tl">
                    <a:srgbClr val="C0C0C0"/>
                  </a:outerShdw>
                </a:effectLst>
                <a:latin typeface="Comic Sans MS" panose="030F0702030302020204" pitchFamily="66" charset="0"/>
                <a:cs typeface="Times New Roman" panose="02020603050405020304" pitchFamily="18" charset="0"/>
              </a:rPr>
              <a:t>InSAR</a:t>
            </a:r>
            <a:r>
              <a:rPr lang="en-US" b="1" dirty="0">
                <a:solidFill>
                  <a:srgbClr val="000000"/>
                </a:solidFill>
                <a:effectLst>
                  <a:outerShdw blurRad="38100" dist="38100" dir="2700000" algn="tl">
                    <a:srgbClr val="C0C0C0"/>
                  </a:outerShdw>
                </a:effectLst>
                <a:latin typeface="Comic Sans MS" panose="030F0702030302020204" pitchFamily="66" charset="0"/>
                <a:cs typeface="Times New Roman" panose="02020603050405020304" pitchFamily="18" charset="0"/>
              </a:rPr>
              <a:t> - </a:t>
            </a:r>
            <a:r>
              <a:rPr lang="en-US" b="1" dirty="0" err="1">
                <a:solidFill>
                  <a:srgbClr val="000000"/>
                </a:solidFill>
                <a:effectLst>
                  <a:outerShdw blurRad="38100" dist="38100" dir="2700000" algn="tl">
                    <a:srgbClr val="C0C0C0"/>
                  </a:outerShdw>
                </a:effectLst>
                <a:latin typeface="Comic Sans MS" panose="030F0702030302020204" pitchFamily="66" charset="0"/>
                <a:cs typeface="Times New Roman" panose="02020603050405020304" pitchFamily="18" charset="0"/>
              </a:rPr>
              <a:t>PSInSAR</a:t>
            </a:r>
            <a:r>
              <a:rPr lang="en-US" b="1" dirty="0">
                <a:solidFill>
                  <a:srgbClr val="000000"/>
                </a:solidFill>
                <a:effectLst>
                  <a:outerShdw blurRad="38100" dist="38100" dir="2700000" algn="tl">
                    <a:srgbClr val="C0C0C0"/>
                  </a:outerShdw>
                </a:effectLst>
                <a:latin typeface="Comic Sans MS" panose="030F0702030302020204" pitchFamily="66" charset="0"/>
                <a:cs typeface="Times New Roman" panose="02020603050405020304" pitchFamily="18" charset="0"/>
              </a:rPr>
              <a:t> displacement estimation for landslides</a:t>
            </a:r>
            <a:endParaRPr lang="en-US" b="1" dirty="0">
              <a:effectLst>
                <a:outerShdw blurRad="38100" dist="38100" dir="2700000" algn="tl">
                  <a:srgbClr val="C0C0C0"/>
                </a:outerShdw>
              </a:effectLst>
              <a:latin typeface="Comic Sans MS" panose="030F0702030302020204" pitchFamily="66" charset="0"/>
            </a:endParaRPr>
          </a:p>
        </p:txBody>
      </p:sp>
      <p:pic>
        <p:nvPicPr>
          <p:cNvPr id="4" name="Immagine 3">
            <a:extLst>
              <a:ext uri="{FF2B5EF4-FFF2-40B4-BE49-F238E27FC236}">
                <a16:creationId xmlns:a16="http://schemas.microsoft.com/office/drawing/2014/main" id="{58593321-0CC2-F946-893A-D7A75A4B3515}"/>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3000472" y="1301238"/>
            <a:ext cx="9091748" cy="5982789"/>
          </a:xfrm>
          <a:prstGeom prst="rect">
            <a:avLst/>
          </a:prstGeom>
        </p:spPr>
      </p:pic>
      <p:grpSp>
        <p:nvGrpSpPr>
          <p:cNvPr id="5" name="Gruppo 4">
            <a:extLst>
              <a:ext uri="{FF2B5EF4-FFF2-40B4-BE49-F238E27FC236}">
                <a16:creationId xmlns:a16="http://schemas.microsoft.com/office/drawing/2014/main" id="{B67BCBF0-D3D9-4C9C-A031-8B9517D23772}"/>
              </a:ext>
            </a:extLst>
          </p:cNvPr>
          <p:cNvGrpSpPr/>
          <p:nvPr/>
        </p:nvGrpSpPr>
        <p:grpSpPr>
          <a:xfrm>
            <a:off x="83354" y="692511"/>
            <a:ext cx="2183255" cy="2565570"/>
            <a:chOff x="62572" y="-55635"/>
            <a:chExt cx="2183255" cy="2565570"/>
          </a:xfrm>
        </p:grpSpPr>
        <p:pic>
          <p:nvPicPr>
            <p:cNvPr id="6" name="Immagine 5">
              <a:extLst>
                <a:ext uri="{FF2B5EF4-FFF2-40B4-BE49-F238E27FC236}">
                  <a16:creationId xmlns:a16="http://schemas.microsoft.com/office/drawing/2014/main" id="{3F141BC8-66EF-4503-B183-A75BAB85E365}"/>
                </a:ext>
              </a:extLst>
            </p:cNvPr>
            <p:cNvPicPr>
              <a:picLocks noChangeAspect="1"/>
            </p:cNvPicPr>
            <p:nvPr/>
          </p:nvPicPr>
          <p:blipFill>
            <a:blip r:embed="rId3"/>
            <a:stretch>
              <a:fillRect/>
            </a:stretch>
          </p:blipFill>
          <p:spPr>
            <a:xfrm>
              <a:off x="62572" y="239495"/>
              <a:ext cx="2183255" cy="2270440"/>
            </a:xfrm>
            <a:prstGeom prst="rect">
              <a:avLst/>
            </a:prstGeom>
          </p:spPr>
        </p:pic>
        <p:sp>
          <p:nvSpPr>
            <p:cNvPr id="7" name="Rectangle 22">
              <a:extLst>
                <a:ext uri="{FF2B5EF4-FFF2-40B4-BE49-F238E27FC236}">
                  <a16:creationId xmlns:a16="http://schemas.microsoft.com/office/drawing/2014/main" id="{11997DBB-37D8-4ABF-A0AD-1B3D51230142}"/>
                </a:ext>
              </a:extLst>
            </p:cNvPr>
            <p:cNvSpPr>
              <a:spLocks noChangeArrowheads="1"/>
            </p:cNvSpPr>
            <p:nvPr/>
          </p:nvSpPr>
          <p:spPr bwMode="auto">
            <a:xfrm>
              <a:off x="99780" y="-55635"/>
              <a:ext cx="154329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r>
                <a:rPr lang="en-US" altLang="en-US" sz="1600" b="1" dirty="0">
                  <a:solidFill>
                    <a:srgbClr val="FF0000"/>
                  </a:solidFill>
                  <a:latin typeface="Comic Sans MS" panose="030F0702030302020204" pitchFamily="66" charset="0"/>
                </a:rPr>
                <a:t>Courtesy of:</a:t>
              </a:r>
            </a:p>
          </p:txBody>
        </p:sp>
      </p:grpSp>
    </p:spTree>
    <p:extLst>
      <p:ext uri="{BB962C8B-B14F-4D97-AF65-F5344CB8AC3E}">
        <p14:creationId xmlns:p14="http://schemas.microsoft.com/office/powerpoint/2010/main" val="34155291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01360985-F1BD-BD45-80D1-85EC675BC259}"/>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2955867" y="871027"/>
            <a:ext cx="9067800" cy="6111240"/>
          </a:xfrm>
          <a:prstGeom prst="rect">
            <a:avLst/>
          </a:prstGeom>
        </p:spPr>
      </p:pic>
      <p:sp>
        <p:nvSpPr>
          <p:cNvPr id="4" name="Rectangle 3">
            <a:extLst>
              <a:ext uri="{FF2B5EF4-FFF2-40B4-BE49-F238E27FC236}">
                <a16:creationId xmlns:a16="http://schemas.microsoft.com/office/drawing/2014/main" id="{E9B69F58-248A-574B-B049-B1ACD3B31987}"/>
              </a:ext>
            </a:extLst>
          </p:cNvPr>
          <p:cNvSpPr>
            <a:spLocks noChangeArrowheads="1"/>
          </p:cNvSpPr>
          <p:nvPr/>
        </p:nvSpPr>
        <p:spPr bwMode="auto">
          <a:xfrm>
            <a:off x="2611373" y="201613"/>
            <a:ext cx="7042312" cy="669414"/>
          </a:xfrm>
          <a:prstGeom prst="rect">
            <a:avLst/>
          </a:prstGeom>
          <a:solidFill>
            <a:schemeClr val="bg1"/>
          </a:solidFill>
          <a:ln w="9525">
            <a:noFill/>
            <a:miter lim="800000"/>
            <a:headEnd/>
            <a:tailEnd/>
          </a:ln>
          <a:effectLst/>
        </p:spPr>
        <p:txBody>
          <a:bodyPr wrap="none">
            <a:spAutoFit/>
          </a:bodyPr>
          <a:lstStyle/>
          <a:p>
            <a:pPr algn="ctr">
              <a:defRPr/>
            </a:pPr>
            <a:r>
              <a:rPr lang="en-US" b="1" dirty="0" err="1">
                <a:solidFill>
                  <a:srgbClr val="000000"/>
                </a:solidFill>
                <a:effectLst>
                  <a:outerShdw blurRad="38100" dist="38100" dir="2700000" algn="tl">
                    <a:srgbClr val="C0C0C0"/>
                  </a:outerShdw>
                </a:effectLst>
                <a:latin typeface="Comic Sans MS" pitchFamily="66" charset="0"/>
                <a:cs typeface="Times New Roman" pitchFamily="18" charset="0"/>
              </a:rPr>
              <a:t>Applicazioni</a:t>
            </a:r>
            <a:r>
              <a:rPr lang="en-US" b="1" dirty="0">
                <a:solidFill>
                  <a:srgbClr val="000000"/>
                </a:solidFill>
                <a:effectLst>
                  <a:outerShdw blurRad="38100" dist="38100" dir="2700000" algn="tl">
                    <a:srgbClr val="C0C0C0"/>
                  </a:outerShdw>
                </a:effectLst>
                <a:latin typeface="Comic Sans MS" pitchFamily="66" charset="0"/>
                <a:cs typeface="Times New Roman" pitchFamily="18" charset="0"/>
              </a:rPr>
              <a:t> di RADAR/SAR</a:t>
            </a:r>
          </a:p>
          <a:p>
            <a:pPr algn="ctr">
              <a:defRPr/>
            </a:pPr>
            <a:r>
              <a:rPr lang="it-IT" b="1" dirty="0">
                <a:solidFill>
                  <a:srgbClr val="000000"/>
                </a:solidFill>
                <a:effectLst>
                  <a:outerShdw blurRad="38100" dist="38100" dir="2700000" algn="tl">
                    <a:srgbClr val="FFFFFF"/>
                  </a:outerShdw>
                </a:effectLst>
                <a:latin typeface="Comic Sans MS" pitchFamily="66" charset="0"/>
                <a:cs typeface="Times New Roman" pitchFamily="18" charset="0"/>
              </a:rPr>
              <a:t>Advanced </a:t>
            </a:r>
            <a:r>
              <a:rPr lang="it-IT" b="1" dirty="0" err="1">
                <a:solidFill>
                  <a:srgbClr val="000000"/>
                </a:solidFill>
                <a:effectLst>
                  <a:outerShdw blurRad="38100" dist="38100" dir="2700000" algn="tl">
                    <a:srgbClr val="FFFFFF"/>
                  </a:outerShdw>
                </a:effectLst>
                <a:latin typeface="Comic Sans MS" pitchFamily="66" charset="0"/>
                <a:cs typeface="Times New Roman" pitchFamily="18" charset="0"/>
              </a:rPr>
              <a:t>InSAR</a:t>
            </a:r>
            <a:r>
              <a:rPr lang="it-IT" b="1" dirty="0">
                <a:solidFill>
                  <a:srgbClr val="000000"/>
                </a:solidFill>
                <a:effectLst>
                  <a:outerShdw blurRad="38100" dist="38100" dir="2700000" algn="tl">
                    <a:srgbClr val="FFFFFF"/>
                  </a:outerShdw>
                </a:effectLst>
                <a:latin typeface="Comic Sans MS" pitchFamily="66" charset="0"/>
                <a:cs typeface="Times New Roman" pitchFamily="18" charset="0"/>
              </a:rPr>
              <a:t> - Time </a:t>
            </a:r>
            <a:r>
              <a:rPr lang="it-IT" b="1" dirty="0" err="1">
                <a:solidFill>
                  <a:srgbClr val="000000"/>
                </a:solidFill>
                <a:effectLst>
                  <a:outerShdw blurRad="38100" dist="38100" dir="2700000" algn="tl">
                    <a:srgbClr val="FFFFFF"/>
                  </a:outerShdw>
                </a:effectLst>
                <a:latin typeface="Comic Sans MS" pitchFamily="66" charset="0"/>
                <a:cs typeface="Times New Roman" pitchFamily="18" charset="0"/>
              </a:rPr>
              <a:t>series</a:t>
            </a:r>
            <a:r>
              <a:rPr lang="it-IT" b="1" dirty="0">
                <a:solidFill>
                  <a:srgbClr val="000000"/>
                </a:solidFill>
                <a:effectLst>
                  <a:outerShdw blurRad="38100" dist="38100" dir="2700000" algn="tl">
                    <a:srgbClr val="FFFFFF"/>
                  </a:outerShdw>
                </a:effectLst>
                <a:latin typeface="Comic Sans MS" pitchFamily="66" charset="0"/>
                <a:cs typeface="Times New Roman" pitchFamily="18" charset="0"/>
              </a:rPr>
              <a:t> of </a:t>
            </a:r>
            <a:r>
              <a:rPr lang="it-IT" b="1" dirty="0" err="1">
                <a:solidFill>
                  <a:srgbClr val="000000"/>
                </a:solidFill>
                <a:effectLst>
                  <a:outerShdw blurRad="38100" dist="38100" dir="2700000" algn="tl">
                    <a:srgbClr val="FFFFFF"/>
                  </a:outerShdw>
                </a:effectLst>
                <a:latin typeface="Comic Sans MS" pitchFamily="66" charset="0"/>
                <a:cs typeface="Times New Roman" pitchFamily="18" charset="0"/>
              </a:rPr>
              <a:t>displacement</a:t>
            </a:r>
            <a:r>
              <a:rPr lang="it-IT" b="1" dirty="0">
                <a:solidFill>
                  <a:srgbClr val="000000"/>
                </a:solidFill>
                <a:effectLst>
                  <a:outerShdw blurRad="38100" dist="38100" dir="2700000" algn="tl">
                    <a:srgbClr val="FFFFFF"/>
                  </a:outerShdw>
                </a:effectLst>
                <a:latin typeface="Comic Sans MS" pitchFamily="66" charset="0"/>
                <a:cs typeface="Times New Roman" pitchFamily="18" charset="0"/>
              </a:rPr>
              <a:t> of </a:t>
            </a:r>
            <a:r>
              <a:rPr lang="it-IT" b="1" dirty="0" err="1">
                <a:solidFill>
                  <a:srgbClr val="000000"/>
                </a:solidFill>
                <a:effectLst>
                  <a:outerShdw blurRad="38100" dist="38100" dir="2700000" algn="tl">
                    <a:srgbClr val="FFFFFF"/>
                  </a:outerShdw>
                </a:effectLst>
                <a:latin typeface="Comic Sans MS" pitchFamily="66" charset="0"/>
                <a:cs typeface="Times New Roman" pitchFamily="18" charset="0"/>
              </a:rPr>
              <a:t>landslides</a:t>
            </a:r>
            <a:endParaRPr lang="en-US" b="1" dirty="0">
              <a:solidFill>
                <a:srgbClr val="000000"/>
              </a:solidFill>
              <a:effectLst>
                <a:outerShdw blurRad="38100" dist="38100" dir="2700000" algn="tl">
                  <a:srgbClr val="FFFFFF"/>
                </a:outerShdw>
              </a:effectLst>
              <a:latin typeface="Comic Sans MS" pitchFamily="66" charset="0"/>
              <a:cs typeface="Times New Roman" pitchFamily="18" charset="0"/>
            </a:endParaRPr>
          </a:p>
        </p:txBody>
      </p:sp>
      <p:grpSp>
        <p:nvGrpSpPr>
          <p:cNvPr id="5" name="Gruppo 4">
            <a:extLst>
              <a:ext uri="{FF2B5EF4-FFF2-40B4-BE49-F238E27FC236}">
                <a16:creationId xmlns:a16="http://schemas.microsoft.com/office/drawing/2014/main" id="{46F81097-24C7-4F04-AF59-86F89C873EE7}"/>
              </a:ext>
            </a:extLst>
          </p:cNvPr>
          <p:cNvGrpSpPr/>
          <p:nvPr/>
        </p:nvGrpSpPr>
        <p:grpSpPr>
          <a:xfrm>
            <a:off x="62572" y="-55635"/>
            <a:ext cx="2183255" cy="2565570"/>
            <a:chOff x="62572" y="-55635"/>
            <a:chExt cx="2183255" cy="2565570"/>
          </a:xfrm>
        </p:grpSpPr>
        <p:pic>
          <p:nvPicPr>
            <p:cNvPr id="6" name="Immagine 5">
              <a:extLst>
                <a:ext uri="{FF2B5EF4-FFF2-40B4-BE49-F238E27FC236}">
                  <a16:creationId xmlns:a16="http://schemas.microsoft.com/office/drawing/2014/main" id="{FDAD8D09-30C0-4406-BCF5-D7EBCDAB8888}"/>
                </a:ext>
              </a:extLst>
            </p:cNvPr>
            <p:cNvPicPr>
              <a:picLocks noChangeAspect="1"/>
            </p:cNvPicPr>
            <p:nvPr/>
          </p:nvPicPr>
          <p:blipFill>
            <a:blip r:embed="rId3"/>
            <a:stretch>
              <a:fillRect/>
            </a:stretch>
          </p:blipFill>
          <p:spPr>
            <a:xfrm>
              <a:off x="62572" y="239495"/>
              <a:ext cx="2183255" cy="2270440"/>
            </a:xfrm>
            <a:prstGeom prst="rect">
              <a:avLst/>
            </a:prstGeom>
          </p:spPr>
        </p:pic>
        <p:sp>
          <p:nvSpPr>
            <p:cNvPr id="7" name="Rectangle 22">
              <a:extLst>
                <a:ext uri="{FF2B5EF4-FFF2-40B4-BE49-F238E27FC236}">
                  <a16:creationId xmlns:a16="http://schemas.microsoft.com/office/drawing/2014/main" id="{3AA49D10-A8A7-4B29-B717-7C9EF7FCE978}"/>
                </a:ext>
              </a:extLst>
            </p:cNvPr>
            <p:cNvSpPr>
              <a:spLocks noChangeArrowheads="1"/>
            </p:cNvSpPr>
            <p:nvPr/>
          </p:nvSpPr>
          <p:spPr bwMode="auto">
            <a:xfrm>
              <a:off x="99780" y="-55635"/>
              <a:ext cx="154329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r>
                <a:rPr lang="en-US" altLang="en-US" sz="1600" b="1" dirty="0">
                  <a:solidFill>
                    <a:srgbClr val="FF0000"/>
                  </a:solidFill>
                  <a:latin typeface="Comic Sans MS" panose="030F0702030302020204" pitchFamily="66" charset="0"/>
                </a:rPr>
                <a:t>Courtesy of:</a:t>
              </a:r>
            </a:p>
          </p:txBody>
        </p:sp>
      </p:grpSp>
    </p:spTree>
    <p:extLst>
      <p:ext uri="{BB962C8B-B14F-4D97-AF65-F5344CB8AC3E}">
        <p14:creationId xmlns:p14="http://schemas.microsoft.com/office/powerpoint/2010/main" val="40553741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10"/>
          <p:cNvSpPr>
            <a:spLocks noChangeArrowheads="1"/>
          </p:cNvSpPr>
          <p:nvPr/>
        </p:nvSpPr>
        <p:spPr bwMode="auto">
          <a:xfrm>
            <a:off x="2637150" y="909883"/>
            <a:ext cx="890886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r>
              <a:rPr lang="en-US" altLang="en-US" sz="1600" b="1" dirty="0">
                <a:solidFill>
                  <a:srgbClr val="FF0000"/>
                </a:solidFill>
                <a:latin typeface="Comic Sans MS" panose="030F0702030302020204" pitchFamily="66" charset="0"/>
              </a:rPr>
              <a:t>Accuracy of deformation information: Seasonal thermal expansion of a building in Milan</a:t>
            </a:r>
          </a:p>
        </p:txBody>
      </p:sp>
      <p:sp>
        <p:nvSpPr>
          <p:cNvPr id="9" name="Rectangle 8"/>
          <p:cNvSpPr/>
          <p:nvPr/>
        </p:nvSpPr>
        <p:spPr>
          <a:xfrm>
            <a:off x="2728050" y="112640"/>
            <a:ext cx="8145178" cy="830997"/>
          </a:xfrm>
          <a:prstGeom prst="rect">
            <a:avLst/>
          </a:prstGeom>
        </p:spPr>
        <p:txBody>
          <a:bodyPr wrap="non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defRPr/>
            </a:pPr>
            <a:r>
              <a:rPr lang="en-US" b="1" dirty="0" err="1">
                <a:solidFill>
                  <a:srgbClr val="000000"/>
                </a:solidFill>
                <a:effectLst>
                  <a:outerShdw blurRad="38100" dist="38100" dir="2700000" algn="tl">
                    <a:srgbClr val="C0C0C0"/>
                  </a:outerShdw>
                </a:effectLst>
                <a:latin typeface="Comic Sans MS" pitchFamily="66" charset="0"/>
                <a:cs typeface="Times New Roman" pitchFamily="18" charset="0"/>
              </a:rPr>
              <a:t>Applicazioni</a:t>
            </a:r>
            <a:r>
              <a:rPr lang="en-US" b="1" dirty="0">
                <a:solidFill>
                  <a:srgbClr val="000000"/>
                </a:solidFill>
                <a:effectLst>
                  <a:outerShdw blurRad="38100" dist="38100" dir="2700000" algn="tl">
                    <a:srgbClr val="C0C0C0"/>
                  </a:outerShdw>
                </a:effectLst>
                <a:latin typeface="Comic Sans MS" pitchFamily="66" charset="0"/>
                <a:cs typeface="Times New Roman" pitchFamily="18" charset="0"/>
              </a:rPr>
              <a:t> di RADAR/SAR</a:t>
            </a:r>
          </a:p>
          <a:p>
            <a:pPr algn="ctr" eaLnBrk="1" hangingPunct="1">
              <a:defRPr/>
            </a:pPr>
            <a:r>
              <a:rPr lang="en-US" b="1" dirty="0">
                <a:solidFill>
                  <a:srgbClr val="000000"/>
                </a:solidFill>
                <a:effectLst>
                  <a:outerShdw blurRad="38100" dist="38100" dir="2700000" algn="tl">
                    <a:srgbClr val="C0C0C0"/>
                  </a:outerShdw>
                </a:effectLst>
                <a:latin typeface="Comic Sans MS" pitchFamily="66" charset="0"/>
                <a:cs typeface="Times New Roman" pitchFamily="18" charset="0"/>
              </a:rPr>
              <a:t>Advanced </a:t>
            </a:r>
            <a:r>
              <a:rPr lang="en-US" b="1" dirty="0" err="1">
                <a:solidFill>
                  <a:srgbClr val="000000"/>
                </a:solidFill>
                <a:effectLst>
                  <a:outerShdw blurRad="38100" dist="38100" dir="2700000" algn="tl">
                    <a:srgbClr val="C0C0C0"/>
                  </a:outerShdw>
                </a:effectLst>
                <a:latin typeface="Comic Sans MS" panose="030F0702030302020204" pitchFamily="66" charset="0"/>
                <a:cs typeface="Times New Roman" panose="02020603050405020304" pitchFamily="18" charset="0"/>
              </a:rPr>
              <a:t>InSAR</a:t>
            </a:r>
            <a:r>
              <a:rPr lang="en-US" b="1" dirty="0">
                <a:solidFill>
                  <a:srgbClr val="000000"/>
                </a:solidFill>
                <a:effectLst>
                  <a:outerShdw blurRad="38100" dist="38100" dir="2700000" algn="tl">
                    <a:srgbClr val="C0C0C0"/>
                  </a:outerShdw>
                </a:effectLst>
                <a:latin typeface="Comic Sans MS" panose="030F0702030302020204" pitchFamily="66" charset="0"/>
                <a:cs typeface="Times New Roman" panose="02020603050405020304" pitchFamily="18" charset="0"/>
              </a:rPr>
              <a:t> - </a:t>
            </a:r>
            <a:r>
              <a:rPr lang="en-US" b="1" dirty="0" err="1">
                <a:solidFill>
                  <a:srgbClr val="000000"/>
                </a:solidFill>
                <a:effectLst>
                  <a:outerShdw blurRad="38100" dist="38100" dir="2700000" algn="tl">
                    <a:srgbClr val="C0C0C0"/>
                  </a:outerShdw>
                </a:effectLst>
                <a:latin typeface="Comic Sans MS" panose="030F0702030302020204" pitchFamily="66" charset="0"/>
                <a:cs typeface="Times New Roman" panose="02020603050405020304" pitchFamily="18" charset="0"/>
              </a:rPr>
              <a:t>PSInSAR</a:t>
            </a:r>
            <a:r>
              <a:rPr lang="en-US" b="1" dirty="0">
                <a:solidFill>
                  <a:srgbClr val="000000"/>
                </a:solidFill>
                <a:effectLst>
                  <a:outerShdw blurRad="38100" dist="38100" dir="2700000" algn="tl">
                    <a:srgbClr val="C0C0C0"/>
                  </a:outerShdw>
                </a:effectLst>
                <a:latin typeface="Comic Sans MS" panose="030F0702030302020204" pitchFamily="66" charset="0"/>
                <a:cs typeface="Times New Roman" panose="02020603050405020304" pitchFamily="18" charset="0"/>
              </a:rPr>
              <a:t> displacement estimation</a:t>
            </a:r>
            <a:endParaRPr lang="en-US" b="1" dirty="0">
              <a:effectLst>
                <a:outerShdw blurRad="38100" dist="38100" dir="2700000" algn="tl">
                  <a:srgbClr val="C0C0C0"/>
                </a:outerShdw>
              </a:effectLst>
              <a:latin typeface="Comic Sans MS" panose="030F0702030302020204" pitchFamily="66" charset="0"/>
            </a:endParaRPr>
          </a:p>
        </p:txBody>
      </p:sp>
      <p:pic>
        <p:nvPicPr>
          <p:cNvPr id="22532" name="Picture 4"/>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371601" y="1828801"/>
            <a:ext cx="9210675" cy="334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Freeform 5"/>
          <p:cNvSpPr>
            <a:spLocks/>
          </p:cNvSpPr>
          <p:nvPr/>
        </p:nvSpPr>
        <p:spPr bwMode="auto">
          <a:xfrm>
            <a:off x="8301038" y="2133601"/>
            <a:ext cx="368300" cy="779463"/>
          </a:xfrm>
          <a:custGeom>
            <a:avLst/>
            <a:gdLst>
              <a:gd name="T0" fmla="*/ 0 w 286"/>
              <a:gd name="T1" fmla="*/ 0 h 604"/>
              <a:gd name="T2" fmla="*/ 2147483647 w 286"/>
              <a:gd name="T3" fmla="*/ 2147483647 h 604"/>
              <a:gd name="T4" fmla="*/ 0 60000 65536"/>
              <a:gd name="T5" fmla="*/ 0 60000 65536"/>
              <a:gd name="T6" fmla="*/ 0 w 286"/>
              <a:gd name="T7" fmla="*/ 0 h 604"/>
              <a:gd name="T8" fmla="*/ 286 w 286"/>
              <a:gd name="T9" fmla="*/ 604 h 604"/>
            </a:gdLst>
            <a:ahLst/>
            <a:cxnLst>
              <a:cxn ang="T4">
                <a:pos x="T0" y="T1"/>
              </a:cxn>
              <a:cxn ang="T5">
                <a:pos x="T2" y="T3"/>
              </a:cxn>
            </a:cxnLst>
            <a:rect l="T6" t="T7" r="T8" b="T9"/>
            <a:pathLst>
              <a:path w="286" h="604">
                <a:moveTo>
                  <a:pt x="0" y="0"/>
                </a:moveTo>
                <a:lnTo>
                  <a:pt x="286" y="604"/>
                </a:lnTo>
              </a:path>
            </a:pathLst>
          </a:custGeom>
          <a:solidFill>
            <a:srgbClr val="FF3300"/>
          </a:solidFill>
          <a:ln w="38100">
            <a:solidFill>
              <a:srgbClr val="FFFF00"/>
            </a:solidFill>
            <a:round/>
            <a:headEnd/>
            <a:tailEnd type="triangle" w="med" len="med"/>
          </a:ln>
        </p:spPr>
        <p:txBody>
          <a:bodyPr/>
          <a:lstStyle/>
          <a:p>
            <a:pPr>
              <a:defRPr/>
            </a:pPr>
            <a:endParaRPr lang="en-US" sz="1950"/>
          </a:p>
        </p:txBody>
      </p:sp>
      <p:sp>
        <p:nvSpPr>
          <p:cNvPr id="22534" name="Rectangle 5"/>
          <p:cNvSpPr>
            <a:spLocks noChangeArrowheads="1"/>
          </p:cNvSpPr>
          <p:nvPr/>
        </p:nvSpPr>
        <p:spPr bwMode="auto">
          <a:xfrm>
            <a:off x="7589838" y="5286375"/>
            <a:ext cx="1789112"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r>
              <a:rPr lang="en-US" altLang="en-US" sz="1300">
                <a:latin typeface="Comic Sans MS" panose="030F0702030302020204" pitchFamily="66" charset="0"/>
              </a:rPr>
              <a:t>Gemini towers, Milan</a:t>
            </a:r>
            <a:endParaRPr lang="en-US" altLang="en-US" sz="1300"/>
          </a:p>
        </p:txBody>
      </p:sp>
      <p:grpSp>
        <p:nvGrpSpPr>
          <p:cNvPr id="7" name="Gruppo 6">
            <a:extLst>
              <a:ext uri="{FF2B5EF4-FFF2-40B4-BE49-F238E27FC236}">
                <a16:creationId xmlns:a16="http://schemas.microsoft.com/office/drawing/2014/main" id="{AC9345C8-6414-4032-ABD3-D5D064AD3815}"/>
              </a:ext>
            </a:extLst>
          </p:cNvPr>
          <p:cNvGrpSpPr/>
          <p:nvPr/>
        </p:nvGrpSpPr>
        <p:grpSpPr>
          <a:xfrm>
            <a:off x="62572" y="-55635"/>
            <a:ext cx="2183255" cy="2565570"/>
            <a:chOff x="62572" y="-55635"/>
            <a:chExt cx="2183255" cy="2565570"/>
          </a:xfrm>
        </p:grpSpPr>
        <p:pic>
          <p:nvPicPr>
            <p:cNvPr id="8" name="Immagine 7">
              <a:extLst>
                <a:ext uri="{FF2B5EF4-FFF2-40B4-BE49-F238E27FC236}">
                  <a16:creationId xmlns:a16="http://schemas.microsoft.com/office/drawing/2014/main" id="{1D63698A-0D33-4C3B-8963-39D608B9C656}"/>
                </a:ext>
              </a:extLst>
            </p:cNvPr>
            <p:cNvPicPr>
              <a:picLocks noChangeAspect="1"/>
            </p:cNvPicPr>
            <p:nvPr/>
          </p:nvPicPr>
          <p:blipFill>
            <a:blip r:embed="rId3"/>
            <a:stretch>
              <a:fillRect/>
            </a:stretch>
          </p:blipFill>
          <p:spPr>
            <a:xfrm>
              <a:off x="62572" y="239495"/>
              <a:ext cx="2183255" cy="2270440"/>
            </a:xfrm>
            <a:prstGeom prst="rect">
              <a:avLst/>
            </a:prstGeom>
          </p:spPr>
        </p:pic>
        <p:sp>
          <p:nvSpPr>
            <p:cNvPr id="10" name="Rectangle 22">
              <a:extLst>
                <a:ext uri="{FF2B5EF4-FFF2-40B4-BE49-F238E27FC236}">
                  <a16:creationId xmlns:a16="http://schemas.microsoft.com/office/drawing/2014/main" id="{F95E93D5-59BD-4A99-B101-6C8F8D27A14E}"/>
                </a:ext>
              </a:extLst>
            </p:cNvPr>
            <p:cNvSpPr>
              <a:spLocks noChangeArrowheads="1"/>
            </p:cNvSpPr>
            <p:nvPr/>
          </p:nvSpPr>
          <p:spPr bwMode="auto">
            <a:xfrm>
              <a:off x="99780" y="-55635"/>
              <a:ext cx="154329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r>
                <a:rPr lang="en-US" altLang="en-US" sz="1600" b="1" dirty="0">
                  <a:solidFill>
                    <a:srgbClr val="FF0000"/>
                  </a:solidFill>
                  <a:latin typeface="Comic Sans MS" panose="030F0702030302020204" pitchFamily="66" charset="0"/>
                </a:rPr>
                <a:t>Courtesy of:</a:t>
              </a:r>
            </a:p>
          </p:txBody>
        </p:sp>
      </p:grpSp>
    </p:spTree>
    <p:extLst>
      <p:ext uri="{BB962C8B-B14F-4D97-AF65-F5344CB8AC3E}">
        <p14:creationId xmlns:p14="http://schemas.microsoft.com/office/powerpoint/2010/main" val="415718439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8D3423C9-97E5-425E-89CF-1747D2B22C3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034868"/>
            <a:ext cx="6282625" cy="4837435"/>
          </a:xfrm>
          <a:prstGeom prst="rect">
            <a:avLst/>
          </a:prstGeom>
        </p:spPr>
      </p:pic>
      <p:pic>
        <p:nvPicPr>
          <p:cNvPr id="6" name="Immagine 5">
            <a:extLst>
              <a:ext uri="{FF2B5EF4-FFF2-40B4-BE49-F238E27FC236}">
                <a16:creationId xmlns:a16="http://schemas.microsoft.com/office/drawing/2014/main" id="{FD49604E-0C85-4CA4-8DB4-AA382C2BEE1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49710" y="977645"/>
            <a:ext cx="7142290" cy="5091779"/>
          </a:xfrm>
          <a:prstGeom prst="rect">
            <a:avLst/>
          </a:prstGeom>
        </p:spPr>
      </p:pic>
      <p:sp>
        <p:nvSpPr>
          <p:cNvPr id="22530" name="Rectangle 10"/>
          <p:cNvSpPr>
            <a:spLocks noChangeArrowheads="1"/>
          </p:cNvSpPr>
          <p:nvPr/>
        </p:nvSpPr>
        <p:spPr bwMode="auto">
          <a:xfrm>
            <a:off x="1964360" y="962483"/>
            <a:ext cx="8908868" cy="338554"/>
          </a:xfrm>
          <a:prstGeom prst="rect">
            <a:avLst/>
          </a:prstGeom>
          <a:solidFill>
            <a:schemeClr val="bg1"/>
          </a:solidFill>
          <a:ln>
            <a:noFill/>
          </a:ln>
          <a:extLst/>
        </p:spPr>
        <p:txBody>
          <a:bodyPr wrap="squar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r>
              <a:rPr lang="en-US" altLang="en-US" sz="1600" b="1" dirty="0">
                <a:solidFill>
                  <a:srgbClr val="FF0000"/>
                </a:solidFill>
                <a:latin typeface="Comic Sans MS" panose="030F0702030302020204" pitchFamily="66" charset="0"/>
              </a:rPr>
              <a:t>PONTE MORANDI GENOVA</a:t>
            </a:r>
          </a:p>
        </p:txBody>
      </p:sp>
      <p:sp>
        <p:nvSpPr>
          <p:cNvPr id="9" name="Rectangle 8"/>
          <p:cNvSpPr/>
          <p:nvPr/>
        </p:nvSpPr>
        <p:spPr>
          <a:xfrm>
            <a:off x="2728050" y="112640"/>
            <a:ext cx="8145178" cy="830997"/>
          </a:xfrm>
          <a:prstGeom prst="rect">
            <a:avLst/>
          </a:prstGeom>
        </p:spPr>
        <p:txBody>
          <a:bodyPr wrap="non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defRPr/>
            </a:pPr>
            <a:r>
              <a:rPr lang="en-US" b="1" dirty="0" err="1">
                <a:solidFill>
                  <a:srgbClr val="000000"/>
                </a:solidFill>
                <a:effectLst>
                  <a:outerShdw blurRad="38100" dist="38100" dir="2700000" algn="tl">
                    <a:srgbClr val="C0C0C0"/>
                  </a:outerShdw>
                </a:effectLst>
                <a:latin typeface="Comic Sans MS" pitchFamily="66" charset="0"/>
                <a:cs typeface="Times New Roman" pitchFamily="18" charset="0"/>
              </a:rPr>
              <a:t>Applicazioni</a:t>
            </a:r>
            <a:r>
              <a:rPr lang="en-US" b="1" dirty="0">
                <a:solidFill>
                  <a:srgbClr val="000000"/>
                </a:solidFill>
                <a:effectLst>
                  <a:outerShdw blurRad="38100" dist="38100" dir="2700000" algn="tl">
                    <a:srgbClr val="C0C0C0"/>
                  </a:outerShdw>
                </a:effectLst>
                <a:latin typeface="Comic Sans MS" pitchFamily="66" charset="0"/>
                <a:cs typeface="Times New Roman" pitchFamily="18" charset="0"/>
              </a:rPr>
              <a:t> di RADAR/SAR</a:t>
            </a:r>
          </a:p>
          <a:p>
            <a:pPr algn="ctr" eaLnBrk="1" hangingPunct="1">
              <a:defRPr/>
            </a:pPr>
            <a:r>
              <a:rPr lang="en-US" b="1" dirty="0">
                <a:solidFill>
                  <a:srgbClr val="000000"/>
                </a:solidFill>
                <a:effectLst>
                  <a:outerShdw blurRad="38100" dist="38100" dir="2700000" algn="tl">
                    <a:srgbClr val="C0C0C0"/>
                  </a:outerShdw>
                </a:effectLst>
                <a:latin typeface="Comic Sans MS" pitchFamily="66" charset="0"/>
                <a:cs typeface="Times New Roman" pitchFamily="18" charset="0"/>
              </a:rPr>
              <a:t>Advanced </a:t>
            </a:r>
            <a:r>
              <a:rPr lang="en-US" b="1" dirty="0" err="1">
                <a:solidFill>
                  <a:srgbClr val="000000"/>
                </a:solidFill>
                <a:effectLst>
                  <a:outerShdw blurRad="38100" dist="38100" dir="2700000" algn="tl">
                    <a:srgbClr val="C0C0C0"/>
                  </a:outerShdw>
                </a:effectLst>
                <a:latin typeface="Comic Sans MS" panose="030F0702030302020204" pitchFamily="66" charset="0"/>
                <a:cs typeface="Times New Roman" panose="02020603050405020304" pitchFamily="18" charset="0"/>
              </a:rPr>
              <a:t>InSAR</a:t>
            </a:r>
            <a:r>
              <a:rPr lang="en-US" b="1" dirty="0">
                <a:solidFill>
                  <a:srgbClr val="000000"/>
                </a:solidFill>
                <a:effectLst>
                  <a:outerShdw blurRad="38100" dist="38100" dir="2700000" algn="tl">
                    <a:srgbClr val="C0C0C0"/>
                  </a:outerShdw>
                </a:effectLst>
                <a:latin typeface="Comic Sans MS" panose="030F0702030302020204" pitchFamily="66" charset="0"/>
                <a:cs typeface="Times New Roman" panose="02020603050405020304" pitchFamily="18" charset="0"/>
              </a:rPr>
              <a:t> - </a:t>
            </a:r>
            <a:r>
              <a:rPr lang="en-US" b="1" dirty="0" err="1">
                <a:solidFill>
                  <a:srgbClr val="000000"/>
                </a:solidFill>
                <a:effectLst>
                  <a:outerShdw blurRad="38100" dist="38100" dir="2700000" algn="tl">
                    <a:srgbClr val="C0C0C0"/>
                  </a:outerShdw>
                </a:effectLst>
                <a:latin typeface="Comic Sans MS" panose="030F0702030302020204" pitchFamily="66" charset="0"/>
                <a:cs typeface="Times New Roman" panose="02020603050405020304" pitchFamily="18" charset="0"/>
              </a:rPr>
              <a:t>PSInSAR</a:t>
            </a:r>
            <a:r>
              <a:rPr lang="en-US" b="1" dirty="0">
                <a:solidFill>
                  <a:srgbClr val="000000"/>
                </a:solidFill>
                <a:effectLst>
                  <a:outerShdw blurRad="38100" dist="38100" dir="2700000" algn="tl">
                    <a:srgbClr val="C0C0C0"/>
                  </a:outerShdw>
                </a:effectLst>
                <a:latin typeface="Comic Sans MS" panose="030F0702030302020204" pitchFamily="66" charset="0"/>
                <a:cs typeface="Times New Roman" panose="02020603050405020304" pitchFamily="18" charset="0"/>
              </a:rPr>
              <a:t> displacement estimation</a:t>
            </a:r>
            <a:endParaRPr lang="en-US" b="1" dirty="0">
              <a:effectLst>
                <a:outerShdw blurRad="38100" dist="38100" dir="2700000" algn="tl">
                  <a:srgbClr val="C0C0C0"/>
                </a:outerShdw>
              </a:effectLst>
              <a:latin typeface="Comic Sans MS" panose="030F0702030302020204" pitchFamily="66" charset="0"/>
            </a:endParaRPr>
          </a:p>
        </p:txBody>
      </p:sp>
      <p:sp>
        <p:nvSpPr>
          <p:cNvPr id="2" name="Rettangolo 1">
            <a:extLst>
              <a:ext uri="{FF2B5EF4-FFF2-40B4-BE49-F238E27FC236}">
                <a16:creationId xmlns:a16="http://schemas.microsoft.com/office/drawing/2014/main" id="{F7F3CABD-5529-4461-8704-666293678618}"/>
              </a:ext>
            </a:extLst>
          </p:cNvPr>
          <p:cNvSpPr/>
          <p:nvPr/>
        </p:nvSpPr>
        <p:spPr>
          <a:xfrm>
            <a:off x="155681" y="6488668"/>
            <a:ext cx="184731" cy="369332"/>
          </a:xfrm>
          <a:prstGeom prst="rect">
            <a:avLst/>
          </a:prstGeom>
        </p:spPr>
        <p:txBody>
          <a:bodyPr wrap="none">
            <a:spAutoFit/>
          </a:bodyPr>
          <a:lstStyle/>
          <a:p>
            <a:endParaRPr lang="it-IT" dirty="0"/>
          </a:p>
        </p:txBody>
      </p:sp>
      <p:sp>
        <p:nvSpPr>
          <p:cNvPr id="11" name="Rettangolo 10">
            <a:extLst>
              <a:ext uri="{FF2B5EF4-FFF2-40B4-BE49-F238E27FC236}">
                <a16:creationId xmlns:a16="http://schemas.microsoft.com/office/drawing/2014/main" id="{659C2684-5696-44EA-BB01-4B8D8E9310AC}"/>
              </a:ext>
            </a:extLst>
          </p:cNvPr>
          <p:cNvSpPr/>
          <p:nvPr/>
        </p:nvSpPr>
        <p:spPr>
          <a:xfrm>
            <a:off x="-76734" y="6141809"/>
            <a:ext cx="12345468" cy="861774"/>
          </a:xfrm>
          <a:prstGeom prst="rect">
            <a:avLst/>
          </a:prstGeom>
        </p:spPr>
        <p:txBody>
          <a:bodyPr wrap="square">
            <a:spAutoFit/>
          </a:bodyPr>
          <a:lstStyle/>
          <a:p>
            <a:r>
              <a:rPr lang="it-IT" sz="1600" dirty="0"/>
              <a:t>Milillo, P.; Giardina, G.; </a:t>
            </a:r>
            <a:r>
              <a:rPr lang="it-IT" sz="1600" dirty="0" err="1"/>
              <a:t>Perissin</a:t>
            </a:r>
            <a:r>
              <a:rPr lang="it-IT" sz="1600" dirty="0"/>
              <a:t>, D.; Milillo, G.; Coletta, A.; Terranova, C. </a:t>
            </a:r>
            <a:r>
              <a:rPr lang="it-IT" sz="1600" dirty="0" err="1"/>
              <a:t>Pre-Collapse</a:t>
            </a:r>
            <a:r>
              <a:rPr lang="it-IT" sz="1600" dirty="0"/>
              <a:t> Space </a:t>
            </a:r>
            <a:r>
              <a:rPr lang="it-IT" sz="1600" dirty="0" err="1"/>
              <a:t>Geodetic</a:t>
            </a:r>
            <a:r>
              <a:rPr lang="it-IT" sz="1600" dirty="0"/>
              <a:t> </a:t>
            </a:r>
            <a:r>
              <a:rPr lang="it-IT" sz="1600" dirty="0" err="1"/>
              <a:t>Observations</a:t>
            </a:r>
            <a:r>
              <a:rPr lang="it-IT" sz="1600" dirty="0"/>
              <a:t> of Critical </a:t>
            </a:r>
            <a:r>
              <a:rPr lang="it-IT" sz="1600" dirty="0" err="1"/>
              <a:t>Infrastructure</a:t>
            </a:r>
            <a:r>
              <a:rPr lang="it-IT" sz="1600" dirty="0"/>
              <a:t>: The Morandi Bridge, Genoa, </a:t>
            </a:r>
            <a:r>
              <a:rPr lang="it-IT" sz="1600" dirty="0" err="1"/>
              <a:t>Italy</a:t>
            </a:r>
            <a:r>
              <a:rPr lang="it-IT" sz="1600" dirty="0"/>
              <a:t>. </a:t>
            </a:r>
            <a:r>
              <a:rPr lang="it-IT" sz="1600" i="1" dirty="0"/>
              <a:t>Remote </a:t>
            </a:r>
            <a:r>
              <a:rPr lang="it-IT" sz="1600" i="1" dirty="0" err="1"/>
              <a:t>Sens</a:t>
            </a:r>
            <a:r>
              <a:rPr lang="it-IT" sz="1600" i="1" dirty="0"/>
              <a:t>.</a:t>
            </a:r>
            <a:r>
              <a:rPr lang="it-IT" sz="1600" dirty="0"/>
              <a:t> </a:t>
            </a:r>
            <a:r>
              <a:rPr lang="it-IT" sz="1600" b="1" dirty="0"/>
              <a:t>2019</a:t>
            </a:r>
            <a:r>
              <a:rPr lang="it-IT" sz="1600" dirty="0"/>
              <a:t>, </a:t>
            </a:r>
            <a:r>
              <a:rPr lang="it-IT" sz="1600" i="1" dirty="0"/>
              <a:t>11</a:t>
            </a:r>
            <a:r>
              <a:rPr lang="it-IT" sz="1600" dirty="0"/>
              <a:t>, 1403. https://www.mdpi.com/2072-4292/11/12/1403</a:t>
            </a:r>
          </a:p>
          <a:p>
            <a:endParaRPr lang="it-IT" sz="1600" dirty="0"/>
          </a:p>
        </p:txBody>
      </p:sp>
    </p:spTree>
    <p:extLst>
      <p:ext uri="{BB962C8B-B14F-4D97-AF65-F5344CB8AC3E}">
        <p14:creationId xmlns:p14="http://schemas.microsoft.com/office/powerpoint/2010/main" val="9931516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8"/>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688452" y="1041956"/>
            <a:ext cx="5791200" cy="5427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1"/>
          <p:cNvSpPr>
            <a:spLocks noChangeArrowheads="1"/>
          </p:cNvSpPr>
          <p:nvPr/>
        </p:nvSpPr>
        <p:spPr bwMode="auto">
          <a:xfrm>
            <a:off x="4923064" y="322263"/>
            <a:ext cx="2039341" cy="369332"/>
          </a:xfrm>
          <a:prstGeom prst="rect">
            <a:avLst/>
          </a:prstGeom>
          <a:noFill/>
          <a:ln w="9525">
            <a:noFill/>
            <a:miter lim="800000"/>
            <a:headEnd/>
            <a:tailEnd/>
          </a:ln>
          <a:effectLst/>
        </p:spPr>
        <p:txBody>
          <a:bodyPr wrap="none">
            <a:spAutoFit/>
          </a:bodyPr>
          <a:lstStyle/>
          <a:p>
            <a:pPr algn="ctr">
              <a:defRPr/>
            </a:pPr>
            <a:r>
              <a:rPr lang="en-US" b="1" dirty="0">
                <a:solidFill>
                  <a:srgbClr val="000000"/>
                </a:solidFill>
                <a:effectLst>
                  <a:outerShdw blurRad="38100" dist="38100" dir="2700000" algn="tl">
                    <a:srgbClr val="C0C0C0"/>
                  </a:outerShdw>
                </a:effectLst>
                <a:latin typeface="Comic Sans MS" pitchFamily="66" charset="0"/>
                <a:cs typeface="Times New Roman" pitchFamily="18" charset="0"/>
              </a:rPr>
              <a:t>Spaceborne SAR</a:t>
            </a:r>
          </a:p>
        </p:txBody>
      </p:sp>
      <p:sp>
        <p:nvSpPr>
          <p:cNvPr id="11268" name="Rectangle 22"/>
          <p:cNvSpPr>
            <a:spLocks noChangeArrowheads="1"/>
          </p:cNvSpPr>
          <p:nvPr/>
        </p:nvSpPr>
        <p:spPr bwMode="auto">
          <a:xfrm>
            <a:off x="2876550" y="573088"/>
            <a:ext cx="64008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r>
              <a:rPr lang="en-US" altLang="en-US" sz="1600" b="1" dirty="0">
                <a:solidFill>
                  <a:srgbClr val="FF0000"/>
                </a:solidFill>
                <a:latin typeface="Comic Sans MS" panose="030F0702030302020204" pitchFamily="66" charset="0"/>
              </a:rPr>
              <a:t>Sun-synchronous polar orbits</a:t>
            </a:r>
          </a:p>
        </p:txBody>
      </p:sp>
      <p:sp>
        <p:nvSpPr>
          <p:cNvPr id="11269" name="Rectangle 3"/>
          <p:cNvSpPr>
            <a:spLocks noChangeArrowheads="1"/>
          </p:cNvSpPr>
          <p:nvPr/>
        </p:nvSpPr>
        <p:spPr bwMode="auto">
          <a:xfrm>
            <a:off x="7600667" y="2412388"/>
            <a:ext cx="26670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r>
              <a:rPr lang="en-US" altLang="en-US" sz="1800" dirty="0">
                <a:solidFill>
                  <a:srgbClr val="0000FF"/>
                </a:solidFill>
                <a:latin typeface="Comic Sans MS" panose="030F0702030302020204" pitchFamily="66" charset="0"/>
              </a:rPr>
              <a:t>The satellite flies over the same area on the ground every given days (repeat cycle)</a:t>
            </a:r>
            <a:endParaRPr lang="it-IT" altLang="en-US" sz="1800" dirty="0">
              <a:solidFill>
                <a:srgbClr val="0000FF"/>
              </a:solidFill>
            </a:endParaRPr>
          </a:p>
        </p:txBody>
      </p:sp>
      <p:pic>
        <p:nvPicPr>
          <p:cNvPr id="6" name="Polar_orbit.MOV">
            <a:hlinkClick r:id="" action="ppaction://ole?verb=0"/>
            <a:extLst>
              <a:ext uri="{FF2B5EF4-FFF2-40B4-BE49-F238E27FC236}">
                <a16:creationId xmlns:a16="http://schemas.microsoft.com/office/drawing/2014/main" id="{707CE1C3-DF94-6A40-9BFE-418DA051EDF3}"/>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9909805" y="74303"/>
            <a:ext cx="2088232" cy="2088232"/>
          </a:xfrm>
          <a:prstGeom prst="rect">
            <a:avLst/>
          </a:prstGeom>
        </p:spPr>
      </p:pic>
      <p:pic>
        <p:nvPicPr>
          <p:cNvPr id="7" name="Immagine 6">
            <a:extLst>
              <a:ext uri="{FF2B5EF4-FFF2-40B4-BE49-F238E27FC236}">
                <a16:creationId xmlns:a16="http://schemas.microsoft.com/office/drawing/2014/main" id="{BC92D364-8041-E741-8B29-88F5A190777F}"/>
              </a:ext>
            </a:extLst>
          </p:cNvPr>
          <p:cNvPicPr>
            <a:picLocks noChangeAspect="1"/>
          </p:cNvPicPr>
          <p:nvPr/>
        </p:nvPicPr>
        <p:blipFill rotWithShape="1">
          <a:blip r:embed="rId6">
            <a:extLst>
              <a:ext uri="{28A0092B-C50C-407E-A947-70E740481C1C}">
                <a14:useLocalDpi xmlns:a14="http://schemas.microsoft.com/office/drawing/2010/main"/>
              </a:ext>
            </a:extLst>
          </a:blip>
          <a:srcRect/>
          <a:stretch/>
        </p:blipFill>
        <p:spPr>
          <a:xfrm>
            <a:off x="8525868" y="4121876"/>
            <a:ext cx="3483599" cy="2347743"/>
          </a:xfrm>
          <a:prstGeom prst="rect">
            <a:avLst/>
          </a:prstGeom>
        </p:spPr>
      </p:pic>
      <p:grpSp>
        <p:nvGrpSpPr>
          <p:cNvPr id="4" name="Gruppo 3">
            <a:extLst>
              <a:ext uri="{FF2B5EF4-FFF2-40B4-BE49-F238E27FC236}">
                <a16:creationId xmlns:a16="http://schemas.microsoft.com/office/drawing/2014/main" id="{2945DF56-1188-4B61-92B9-1451C2B041C4}"/>
              </a:ext>
            </a:extLst>
          </p:cNvPr>
          <p:cNvGrpSpPr/>
          <p:nvPr/>
        </p:nvGrpSpPr>
        <p:grpSpPr>
          <a:xfrm>
            <a:off x="62572" y="-55635"/>
            <a:ext cx="2183255" cy="2565570"/>
            <a:chOff x="62572" y="-55635"/>
            <a:chExt cx="2183255" cy="2565570"/>
          </a:xfrm>
        </p:grpSpPr>
        <p:pic>
          <p:nvPicPr>
            <p:cNvPr id="2" name="Immagine 1">
              <a:extLst>
                <a:ext uri="{FF2B5EF4-FFF2-40B4-BE49-F238E27FC236}">
                  <a16:creationId xmlns:a16="http://schemas.microsoft.com/office/drawing/2014/main" id="{E40A56ED-A644-4023-AE75-74D8E7E8F7C4}"/>
                </a:ext>
              </a:extLst>
            </p:cNvPr>
            <p:cNvPicPr>
              <a:picLocks noChangeAspect="1"/>
            </p:cNvPicPr>
            <p:nvPr/>
          </p:nvPicPr>
          <p:blipFill>
            <a:blip r:embed="rId7"/>
            <a:stretch>
              <a:fillRect/>
            </a:stretch>
          </p:blipFill>
          <p:spPr>
            <a:xfrm>
              <a:off x="62572" y="239495"/>
              <a:ext cx="2183255" cy="2270440"/>
            </a:xfrm>
            <a:prstGeom prst="rect">
              <a:avLst/>
            </a:prstGeom>
          </p:spPr>
        </p:pic>
        <p:sp>
          <p:nvSpPr>
            <p:cNvPr id="9" name="Rectangle 22">
              <a:extLst>
                <a:ext uri="{FF2B5EF4-FFF2-40B4-BE49-F238E27FC236}">
                  <a16:creationId xmlns:a16="http://schemas.microsoft.com/office/drawing/2014/main" id="{62EF9372-1A30-42C8-BA20-92A74764BCA4}"/>
                </a:ext>
              </a:extLst>
            </p:cNvPr>
            <p:cNvSpPr>
              <a:spLocks noChangeArrowheads="1"/>
            </p:cNvSpPr>
            <p:nvPr/>
          </p:nvSpPr>
          <p:spPr bwMode="auto">
            <a:xfrm>
              <a:off x="99780" y="-55635"/>
              <a:ext cx="154329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r>
                <a:rPr lang="en-US" altLang="en-US" sz="1600" b="1" dirty="0">
                  <a:solidFill>
                    <a:srgbClr val="FF0000"/>
                  </a:solidFill>
                  <a:latin typeface="Comic Sans MS" panose="030F0702030302020204" pitchFamily="66" charset="0"/>
                </a:rPr>
                <a:t>Courtesy of:</a:t>
              </a:r>
            </a:p>
          </p:txBody>
        </p:sp>
      </p:grpSp>
      <p:sp>
        <p:nvSpPr>
          <p:cNvPr id="11" name="Rectangle 21">
            <a:extLst>
              <a:ext uri="{FF2B5EF4-FFF2-40B4-BE49-F238E27FC236}">
                <a16:creationId xmlns:a16="http://schemas.microsoft.com/office/drawing/2014/main" id="{4C0161EB-8EF1-4610-8668-A5C7A1CA4CA2}"/>
              </a:ext>
            </a:extLst>
          </p:cNvPr>
          <p:cNvSpPr>
            <a:spLocks noChangeArrowheads="1"/>
          </p:cNvSpPr>
          <p:nvPr/>
        </p:nvSpPr>
        <p:spPr bwMode="auto">
          <a:xfrm>
            <a:off x="4391232" y="45264"/>
            <a:ext cx="3371436" cy="369332"/>
          </a:xfrm>
          <a:prstGeom prst="rect">
            <a:avLst/>
          </a:prstGeom>
          <a:noFill/>
          <a:ln w="9525">
            <a:noFill/>
            <a:miter lim="800000"/>
            <a:headEnd/>
            <a:tailEnd/>
          </a:ln>
          <a:effectLst/>
        </p:spPr>
        <p:txBody>
          <a:bodyPr wrap="none">
            <a:spAutoFit/>
          </a:bodyPr>
          <a:lstStyle/>
          <a:p>
            <a:pPr algn="ctr">
              <a:defRPr/>
            </a:pPr>
            <a:r>
              <a:rPr lang="en-US" b="1" dirty="0" err="1">
                <a:solidFill>
                  <a:srgbClr val="000000"/>
                </a:solidFill>
                <a:effectLst>
                  <a:outerShdw blurRad="38100" dist="38100" dir="2700000" algn="tl">
                    <a:srgbClr val="C0C0C0"/>
                  </a:outerShdw>
                </a:effectLst>
                <a:latin typeface="Comic Sans MS" pitchFamily="66" charset="0"/>
                <a:cs typeface="Times New Roman" pitchFamily="18" charset="0"/>
              </a:rPr>
              <a:t>Introduzione</a:t>
            </a:r>
            <a:r>
              <a:rPr lang="en-US" b="1" dirty="0">
                <a:solidFill>
                  <a:srgbClr val="000000"/>
                </a:solidFill>
                <a:effectLst>
                  <a:outerShdw blurRad="38100" dist="38100" dir="2700000" algn="tl">
                    <a:srgbClr val="C0C0C0"/>
                  </a:outerShdw>
                </a:effectLst>
                <a:latin typeface="Comic Sans MS" pitchFamily="66" charset="0"/>
                <a:cs typeface="Times New Roman" pitchFamily="18" charset="0"/>
              </a:rPr>
              <a:t> al RADAR/SAR</a:t>
            </a:r>
          </a:p>
        </p:txBody>
      </p:sp>
    </p:spTree>
    <p:extLst>
      <p:ext uri="{BB962C8B-B14F-4D97-AF65-F5344CB8AC3E}">
        <p14:creationId xmlns:p14="http://schemas.microsoft.com/office/powerpoint/2010/main" val="1136885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800"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2" presetClass="entr" presetSubtype="4"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p:tgtEl>
                                          <p:spTgt spid="7"/>
                                        </p:tgtEl>
                                        <p:attrNameLst>
                                          <p:attrName>ppt_y</p:attrName>
                                        </p:attrNameLst>
                                      </p:cBhvr>
                                      <p:tavLst>
                                        <p:tav tm="0">
                                          <p:val>
                                            <p:strVal val="#ppt_y+#ppt_h*1.125000"/>
                                          </p:val>
                                        </p:tav>
                                        <p:tav tm="100000">
                                          <p:val>
                                            <p:strVal val="#ppt_y"/>
                                          </p:val>
                                        </p:tav>
                                      </p:tavLst>
                                    </p:anim>
                                    <p:animEffect transition="in" filter="wipe(up)">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6"/>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6"/>
                                        </p:tgtEl>
                                      </p:cBhvr>
                                    </p:cmd>
                                  </p:childTnLst>
                                </p:cTn>
                              </p:par>
                            </p:childTnLst>
                          </p:cTn>
                        </p:par>
                      </p:childTnLst>
                    </p:cTn>
                  </p:par>
                </p:childTnLst>
              </p:cTn>
              <p:nextCondLst>
                <p:cond evt="onClick" delay="0">
                  <p:tgtEl>
                    <p:spTgt spid="6"/>
                  </p:tgtEl>
                </p:cond>
              </p:nextCondLst>
            </p:seq>
            <p:video>
              <p:cMediaNode vol="80000">
                <p:cTn id="18" repeatCount="indefinite" fill="hold" display="0">
                  <p:stCondLst>
                    <p:cond delay="indefinite"/>
                  </p:stCondLst>
                </p:cTn>
                <p:tgtEl>
                  <p:spTgt spid="6"/>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10"/>
          <p:cNvSpPr>
            <a:spLocks noChangeArrowheads="1"/>
          </p:cNvSpPr>
          <p:nvPr/>
        </p:nvSpPr>
        <p:spPr bwMode="auto">
          <a:xfrm>
            <a:off x="4603174" y="583728"/>
            <a:ext cx="7388802" cy="830997"/>
          </a:xfrm>
          <a:prstGeom prst="rect">
            <a:avLst/>
          </a:prstGeom>
          <a:solidFill>
            <a:schemeClr val="bg1"/>
          </a:solidFill>
          <a:ln>
            <a:noFill/>
          </a:ln>
          <a:extLst/>
        </p:spPr>
        <p:txBody>
          <a:bodyPr wrap="squar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r" eaLnBrk="1" hangingPunct="1"/>
            <a:r>
              <a:rPr lang="en-US" altLang="en-US" sz="1600" b="1" dirty="0">
                <a:solidFill>
                  <a:srgbClr val="FF0000"/>
                </a:solidFill>
                <a:latin typeface="Comic Sans MS" panose="030F0702030302020204" pitchFamily="66" charset="0"/>
              </a:rPr>
              <a:t>SUPPORTO ALLA CLASSIFICAZIONE </a:t>
            </a:r>
          </a:p>
          <a:p>
            <a:pPr algn="r" eaLnBrk="1" hangingPunct="1"/>
            <a:r>
              <a:rPr lang="en-US" altLang="en-US" sz="1600" dirty="0">
                <a:solidFill>
                  <a:srgbClr val="FF0000"/>
                </a:solidFill>
                <a:latin typeface="Comic Sans MS" panose="030F0702030302020204" pitchFamily="66" charset="0"/>
              </a:rPr>
              <a:t>- IDENTIFICAZIONE INFESTAZIONE ROVI</a:t>
            </a:r>
          </a:p>
          <a:p>
            <a:pPr algn="r" eaLnBrk="1" hangingPunct="1"/>
            <a:r>
              <a:rPr lang="en-US" altLang="en-US" sz="1600" dirty="0">
                <a:solidFill>
                  <a:srgbClr val="FF0000"/>
                </a:solidFill>
                <a:latin typeface="Comic Sans MS" panose="030F0702030302020204" pitchFamily="66" charset="0"/>
              </a:rPr>
              <a:t>- DEFINIZIONE AREE ALLAGATE IN AMBITO URBANO E AGRICOLO</a:t>
            </a:r>
          </a:p>
        </p:txBody>
      </p:sp>
      <p:sp>
        <p:nvSpPr>
          <p:cNvPr id="9" name="Rectangle 8"/>
          <p:cNvSpPr/>
          <p:nvPr/>
        </p:nvSpPr>
        <p:spPr>
          <a:xfrm>
            <a:off x="3786834" y="112640"/>
            <a:ext cx="6027612" cy="830997"/>
          </a:xfrm>
          <a:prstGeom prst="rect">
            <a:avLst/>
          </a:prstGeom>
        </p:spPr>
        <p:txBody>
          <a:bodyPr wrap="non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defRPr/>
            </a:pPr>
            <a:r>
              <a:rPr lang="en-US" b="1" dirty="0" err="1">
                <a:solidFill>
                  <a:srgbClr val="000000"/>
                </a:solidFill>
                <a:effectLst>
                  <a:outerShdw blurRad="38100" dist="38100" dir="2700000" algn="tl">
                    <a:srgbClr val="C0C0C0"/>
                  </a:outerShdw>
                </a:effectLst>
                <a:latin typeface="Comic Sans MS" pitchFamily="66" charset="0"/>
                <a:cs typeface="Times New Roman" pitchFamily="18" charset="0"/>
              </a:rPr>
              <a:t>Applicazioni</a:t>
            </a:r>
            <a:r>
              <a:rPr lang="en-US" b="1" dirty="0">
                <a:solidFill>
                  <a:srgbClr val="000000"/>
                </a:solidFill>
                <a:effectLst>
                  <a:outerShdw blurRad="38100" dist="38100" dir="2700000" algn="tl">
                    <a:srgbClr val="C0C0C0"/>
                  </a:outerShdw>
                </a:effectLst>
                <a:latin typeface="Comic Sans MS" pitchFamily="66" charset="0"/>
                <a:cs typeface="Times New Roman" pitchFamily="18" charset="0"/>
              </a:rPr>
              <a:t> di RADAR/SAR + OTTICO</a:t>
            </a:r>
          </a:p>
          <a:p>
            <a:pPr algn="ctr" eaLnBrk="1" hangingPunct="1">
              <a:defRPr/>
            </a:pPr>
            <a:endParaRPr lang="en-US" b="1" dirty="0">
              <a:effectLst>
                <a:outerShdw blurRad="38100" dist="38100" dir="2700000" algn="tl">
                  <a:srgbClr val="C0C0C0"/>
                </a:outerShdw>
              </a:effectLst>
              <a:latin typeface="Comic Sans MS" panose="030F0702030302020204" pitchFamily="66" charset="0"/>
            </a:endParaRPr>
          </a:p>
        </p:txBody>
      </p:sp>
      <p:sp>
        <p:nvSpPr>
          <p:cNvPr id="2" name="Rettangolo 1">
            <a:extLst>
              <a:ext uri="{FF2B5EF4-FFF2-40B4-BE49-F238E27FC236}">
                <a16:creationId xmlns:a16="http://schemas.microsoft.com/office/drawing/2014/main" id="{F7F3CABD-5529-4461-8704-666293678618}"/>
              </a:ext>
            </a:extLst>
          </p:cNvPr>
          <p:cNvSpPr/>
          <p:nvPr/>
        </p:nvSpPr>
        <p:spPr>
          <a:xfrm>
            <a:off x="155681" y="6488668"/>
            <a:ext cx="184731" cy="369332"/>
          </a:xfrm>
          <a:prstGeom prst="rect">
            <a:avLst/>
          </a:prstGeom>
        </p:spPr>
        <p:txBody>
          <a:bodyPr wrap="none">
            <a:spAutoFit/>
          </a:bodyPr>
          <a:lstStyle/>
          <a:p>
            <a:endParaRPr lang="it-IT" dirty="0"/>
          </a:p>
        </p:txBody>
      </p:sp>
      <p:sp>
        <p:nvSpPr>
          <p:cNvPr id="3" name="Rettangolo 2">
            <a:extLst>
              <a:ext uri="{FF2B5EF4-FFF2-40B4-BE49-F238E27FC236}">
                <a16:creationId xmlns:a16="http://schemas.microsoft.com/office/drawing/2014/main" id="{6CCF8B7A-2EAB-4A9F-A39A-2B141FC3E34A}"/>
              </a:ext>
            </a:extLst>
          </p:cNvPr>
          <p:cNvSpPr/>
          <p:nvPr/>
        </p:nvSpPr>
        <p:spPr>
          <a:xfrm>
            <a:off x="248046" y="6376028"/>
            <a:ext cx="5322354" cy="369332"/>
          </a:xfrm>
          <a:prstGeom prst="rect">
            <a:avLst/>
          </a:prstGeom>
        </p:spPr>
        <p:txBody>
          <a:bodyPr wrap="none">
            <a:spAutoFit/>
          </a:bodyPr>
          <a:lstStyle/>
          <a:p>
            <a:r>
              <a:rPr lang="it-IT" dirty="0"/>
              <a:t>https://natureconservation.pensoft.net/article/29588/</a:t>
            </a:r>
          </a:p>
        </p:txBody>
      </p:sp>
      <p:pic>
        <p:nvPicPr>
          <p:cNvPr id="5" name="Immagine 4">
            <a:extLst>
              <a:ext uri="{FF2B5EF4-FFF2-40B4-BE49-F238E27FC236}">
                <a16:creationId xmlns:a16="http://schemas.microsoft.com/office/drawing/2014/main" id="{22B7D596-DDCA-42DA-9BA8-07191DE15682}"/>
              </a:ext>
            </a:extLst>
          </p:cNvPr>
          <p:cNvPicPr>
            <a:picLocks noChangeAspect="1"/>
          </p:cNvPicPr>
          <p:nvPr/>
        </p:nvPicPr>
        <p:blipFill>
          <a:blip r:embed="rId2"/>
          <a:stretch>
            <a:fillRect/>
          </a:stretch>
        </p:blipFill>
        <p:spPr>
          <a:xfrm>
            <a:off x="4831774" y="1885813"/>
            <a:ext cx="6931602" cy="3784903"/>
          </a:xfrm>
          <a:prstGeom prst="rect">
            <a:avLst/>
          </a:prstGeom>
        </p:spPr>
      </p:pic>
      <p:pic>
        <p:nvPicPr>
          <p:cNvPr id="7170" name="Picture 2" descr="Remotesensing 11 00107 g006">
            <a:extLst>
              <a:ext uri="{FF2B5EF4-FFF2-40B4-BE49-F238E27FC236}">
                <a16:creationId xmlns:a16="http://schemas.microsoft.com/office/drawing/2014/main" id="{4AE8D566-BACA-4F20-833D-917B93F3299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5681" y="528138"/>
            <a:ext cx="4230625" cy="59570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647647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1"/>
          <p:cNvSpPr>
            <a:spLocks noChangeArrowheads="1"/>
          </p:cNvSpPr>
          <p:nvPr/>
        </p:nvSpPr>
        <p:spPr bwMode="auto">
          <a:xfrm>
            <a:off x="4390442" y="71438"/>
            <a:ext cx="3371436" cy="369332"/>
          </a:xfrm>
          <a:prstGeom prst="rect">
            <a:avLst/>
          </a:prstGeom>
          <a:noFill/>
          <a:ln w="9525">
            <a:noFill/>
            <a:miter lim="800000"/>
            <a:headEnd/>
            <a:tailEnd/>
          </a:ln>
          <a:effectLst/>
        </p:spPr>
        <p:txBody>
          <a:bodyPr wrap="none">
            <a:spAutoFit/>
          </a:bodyPr>
          <a:lstStyle/>
          <a:p>
            <a:pPr algn="ctr">
              <a:defRPr/>
            </a:pPr>
            <a:r>
              <a:rPr lang="en-US" b="1" dirty="0" err="1">
                <a:solidFill>
                  <a:srgbClr val="000000"/>
                </a:solidFill>
                <a:effectLst>
                  <a:outerShdw blurRad="38100" dist="38100" dir="2700000" algn="tl">
                    <a:srgbClr val="C0C0C0"/>
                  </a:outerShdw>
                </a:effectLst>
                <a:latin typeface="Comic Sans MS" pitchFamily="66" charset="0"/>
                <a:cs typeface="Times New Roman" pitchFamily="18" charset="0"/>
              </a:rPr>
              <a:t>Introduzione</a:t>
            </a:r>
            <a:r>
              <a:rPr lang="en-US" b="1" dirty="0">
                <a:solidFill>
                  <a:srgbClr val="000000"/>
                </a:solidFill>
                <a:effectLst>
                  <a:outerShdw blurRad="38100" dist="38100" dir="2700000" algn="tl">
                    <a:srgbClr val="C0C0C0"/>
                  </a:outerShdw>
                </a:effectLst>
                <a:latin typeface="Comic Sans MS" pitchFamily="66" charset="0"/>
                <a:cs typeface="Times New Roman" pitchFamily="18" charset="0"/>
              </a:rPr>
              <a:t> al RADAR/SAR</a:t>
            </a:r>
          </a:p>
        </p:txBody>
      </p:sp>
      <p:sp>
        <p:nvSpPr>
          <p:cNvPr id="11268" name="Rectangle 22"/>
          <p:cNvSpPr>
            <a:spLocks noChangeArrowheads="1"/>
          </p:cNvSpPr>
          <p:nvPr/>
        </p:nvSpPr>
        <p:spPr bwMode="auto">
          <a:xfrm>
            <a:off x="2876550" y="573088"/>
            <a:ext cx="64008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r>
              <a:rPr lang="en-US" altLang="en-US" sz="1600" b="1" dirty="0">
                <a:solidFill>
                  <a:srgbClr val="FF0000"/>
                </a:solidFill>
                <a:latin typeface="Comic Sans MS" panose="030F0702030302020204" pitchFamily="66" charset="0"/>
              </a:rPr>
              <a:t>Sun-synchronous polar orbits</a:t>
            </a:r>
          </a:p>
        </p:txBody>
      </p:sp>
      <p:sp>
        <p:nvSpPr>
          <p:cNvPr id="7" name="Rectangle 8">
            <a:extLst>
              <a:ext uri="{FF2B5EF4-FFF2-40B4-BE49-F238E27FC236}">
                <a16:creationId xmlns:a16="http://schemas.microsoft.com/office/drawing/2014/main" id="{EE94BD8B-AD5E-1142-A7FF-CED87C0D3EDD}"/>
              </a:ext>
            </a:extLst>
          </p:cNvPr>
          <p:cNvSpPr/>
          <p:nvPr/>
        </p:nvSpPr>
        <p:spPr>
          <a:xfrm>
            <a:off x="685800" y="1580515"/>
            <a:ext cx="9144000" cy="307975"/>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tr-TR" sz="1200">
              <a:solidFill>
                <a:schemeClr val="tx1"/>
              </a:solidFill>
              <a:latin typeface="Verdana" panose="020B0604030504040204" pitchFamily="34" charset="0"/>
              <a:ea typeface="Verdana" panose="020B0604030504040204" pitchFamily="34" charset="0"/>
              <a:cs typeface="Verdana" panose="020B0604030504040204" pitchFamily="34" charset="0"/>
            </a:endParaRPr>
          </a:p>
        </p:txBody>
      </p:sp>
      <p:sp>
        <p:nvSpPr>
          <p:cNvPr id="8" name="Rectangle 5">
            <a:extLst>
              <a:ext uri="{FF2B5EF4-FFF2-40B4-BE49-F238E27FC236}">
                <a16:creationId xmlns:a16="http://schemas.microsoft.com/office/drawing/2014/main" id="{947AB67F-D88C-5E47-8351-F094E052AF2A}"/>
              </a:ext>
            </a:extLst>
          </p:cNvPr>
          <p:cNvSpPr>
            <a:spLocks noChangeArrowheads="1"/>
          </p:cNvSpPr>
          <p:nvPr/>
        </p:nvSpPr>
        <p:spPr bwMode="auto">
          <a:xfrm>
            <a:off x="1139825" y="2283778"/>
            <a:ext cx="377825" cy="180975"/>
          </a:xfrm>
          <a:prstGeom prst="rect">
            <a:avLst/>
          </a:prstGeom>
          <a:solidFill>
            <a:srgbClr val="66CCFF"/>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wrap="none" anchor="ctr"/>
          <a:lstStyle/>
          <a:p>
            <a:pPr>
              <a:defRPr/>
            </a:pPr>
            <a:endParaRPr lang="tr-TR" sz="1800" b="1">
              <a:cs typeface="Arial" charset="0"/>
            </a:endParaRPr>
          </a:p>
        </p:txBody>
      </p:sp>
      <p:sp>
        <p:nvSpPr>
          <p:cNvPr id="9" name="AutoShape 7">
            <a:extLst>
              <a:ext uri="{FF2B5EF4-FFF2-40B4-BE49-F238E27FC236}">
                <a16:creationId xmlns:a16="http://schemas.microsoft.com/office/drawing/2014/main" id="{87D043B4-6D09-4848-8C88-675A7EF83BEE}"/>
              </a:ext>
            </a:extLst>
          </p:cNvPr>
          <p:cNvSpPr>
            <a:spLocks noChangeArrowheads="1"/>
          </p:cNvSpPr>
          <p:nvPr/>
        </p:nvSpPr>
        <p:spPr bwMode="auto">
          <a:xfrm>
            <a:off x="1701800" y="3112453"/>
            <a:ext cx="2332038" cy="268287"/>
          </a:xfrm>
          <a:prstGeom prst="rightArrow">
            <a:avLst>
              <a:gd name="adj1" fmla="val 49093"/>
              <a:gd name="adj2" fmla="val 150783"/>
            </a:avLst>
          </a:prstGeom>
          <a:solidFill>
            <a:srgbClr val="66CCFF"/>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wrap="none" anchor="ctr"/>
          <a:lstStyle/>
          <a:p>
            <a:pPr>
              <a:defRPr/>
            </a:pPr>
            <a:endParaRPr lang="tr-TR" sz="1800" b="1">
              <a:cs typeface="Arial" charset="0"/>
            </a:endParaRPr>
          </a:p>
        </p:txBody>
      </p:sp>
      <p:sp>
        <p:nvSpPr>
          <p:cNvPr id="10" name="Line 8">
            <a:extLst>
              <a:ext uri="{FF2B5EF4-FFF2-40B4-BE49-F238E27FC236}">
                <a16:creationId xmlns:a16="http://schemas.microsoft.com/office/drawing/2014/main" id="{A8E1D1A4-C115-DE4E-A040-F60A81E22383}"/>
              </a:ext>
            </a:extLst>
          </p:cNvPr>
          <p:cNvSpPr>
            <a:spLocks noChangeShapeType="1"/>
          </p:cNvSpPr>
          <p:nvPr/>
        </p:nvSpPr>
        <p:spPr bwMode="auto">
          <a:xfrm flipH="1">
            <a:off x="1104900" y="1926590"/>
            <a:ext cx="22225" cy="4468813"/>
          </a:xfrm>
          <a:prstGeom prst="line">
            <a:avLst/>
          </a:prstGeom>
          <a:noFill/>
          <a:ln w="9525">
            <a:solidFill>
              <a:schemeClr val="tx1"/>
            </a:solidFill>
            <a:prstDash val="sysDot"/>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lstStyle/>
          <a:p>
            <a:pPr>
              <a:defRPr/>
            </a:pPr>
            <a:endParaRPr lang="it-IT"/>
          </a:p>
        </p:txBody>
      </p:sp>
      <p:sp>
        <p:nvSpPr>
          <p:cNvPr id="11" name="Line 11">
            <a:extLst>
              <a:ext uri="{FF2B5EF4-FFF2-40B4-BE49-F238E27FC236}">
                <a16:creationId xmlns:a16="http://schemas.microsoft.com/office/drawing/2014/main" id="{FEADDA7F-3EC1-1345-A51F-5A12C7F73408}"/>
              </a:ext>
            </a:extLst>
          </p:cNvPr>
          <p:cNvSpPr>
            <a:spLocks noChangeShapeType="1"/>
          </p:cNvSpPr>
          <p:nvPr/>
        </p:nvSpPr>
        <p:spPr bwMode="auto">
          <a:xfrm>
            <a:off x="1728788" y="1926590"/>
            <a:ext cx="0" cy="4468813"/>
          </a:xfrm>
          <a:prstGeom prst="line">
            <a:avLst/>
          </a:prstGeom>
          <a:noFill/>
          <a:ln w="9525">
            <a:solidFill>
              <a:schemeClr val="tx1"/>
            </a:solidFill>
            <a:prstDash val="sysDot"/>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lstStyle/>
          <a:p>
            <a:pPr>
              <a:defRPr/>
            </a:pPr>
            <a:endParaRPr lang="it-IT"/>
          </a:p>
        </p:txBody>
      </p:sp>
      <p:sp>
        <p:nvSpPr>
          <p:cNvPr id="12" name="Text Box 12">
            <a:extLst>
              <a:ext uri="{FF2B5EF4-FFF2-40B4-BE49-F238E27FC236}">
                <a16:creationId xmlns:a16="http://schemas.microsoft.com/office/drawing/2014/main" id="{EAB61292-CF25-FB41-AEBE-DAC2C85AEC9C}"/>
              </a:ext>
            </a:extLst>
          </p:cNvPr>
          <p:cNvSpPr txBox="1">
            <a:spLocks noChangeArrowheads="1"/>
          </p:cNvSpPr>
          <p:nvPr/>
        </p:nvSpPr>
        <p:spPr bwMode="auto">
          <a:xfrm>
            <a:off x="796925" y="1611491"/>
            <a:ext cx="765175" cy="27699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spAutoFit/>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it-IT" sz="1200" dirty="0">
                <a:latin typeface="Verdana" panose="020B0604030504040204" pitchFamily="34" charset="0"/>
                <a:ea typeface="Verdana" panose="020B0604030504040204" pitchFamily="34" charset="0"/>
                <a:cs typeface="Verdana" panose="020B0604030504040204" pitchFamily="34" charset="0"/>
              </a:rPr>
              <a:t>1992</a:t>
            </a:r>
          </a:p>
        </p:txBody>
      </p:sp>
      <p:sp>
        <p:nvSpPr>
          <p:cNvPr id="13" name="Line 19">
            <a:extLst>
              <a:ext uri="{FF2B5EF4-FFF2-40B4-BE49-F238E27FC236}">
                <a16:creationId xmlns:a16="http://schemas.microsoft.com/office/drawing/2014/main" id="{EE22619D-66CB-184D-BB01-676C8F2B6342}"/>
              </a:ext>
            </a:extLst>
          </p:cNvPr>
          <p:cNvSpPr>
            <a:spLocks noChangeShapeType="1"/>
          </p:cNvSpPr>
          <p:nvPr/>
        </p:nvSpPr>
        <p:spPr bwMode="auto">
          <a:xfrm>
            <a:off x="4237038" y="1913890"/>
            <a:ext cx="0" cy="4492625"/>
          </a:xfrm>
          <a:prstGeom prst="line">
            <a:avLst/>
          </a:prstGeom>
          <a:noFill/>
          <a:ln w="9525">
            <a:solidFill>
              <a:schemeClr val="tx1"/>
            </a:solidFill>
            <a:prstDash val="sysDot"/>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lstStyle/>
          <a:p>
            <a:pPr>
              <a:defRPr/>
            </a:pPr>
            <a:endParaRPr lang="it-IT"/>
          </a:p>
        </p:txBody>
      </p:sp>
      <p:sp>
        <p:nvSpPr>
          <p:cNvPr id="14" name="AutoShape 20">
            <a:extLst>
              <a:ext uri="{FF2B5EF4-FFF2-40B4-BE49-F238E27FC236}">
                <a16:creationId xmlns:a16="http://schemas.microsoft.com/office/drawing/2014/main" id="{AEC90032-8C1B-B34E-9DC1-2C76BA532FE5}"/>
              </a:ext>
            </a:extLst>
          </p:cNvPr>
          <p:cNvSpPr>
            <a:spLocks noChangeArrowheads="1"/>
          </p:cNvSpPr>
          <p:nvPr/>
        </p:nvSpPr>
        <p:spPr bwMode="auto">
          <a:xfrm>
            <a:off x="5292725" y="3487103"/>
            <a:ext cx="4429125" cy="325437"/>
          </a:xfrm>
          <a:prstGeom prst="rightArrow">
            <a:avLst>
              <a:gd name="adj1" fmla="val 49093"/>
              <a:gd name="adj2" fmla="val 80721"/>
            </a:avLst>
          </a:prstGeom>
          <a:solidFill>
            <a:srgbClr val="66FF33"/>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wrap="none" anchor="ctr"/>
          <a:lstStyle/>
          <a:p>
            <a:pPr>
              <a:defRPr/>
            </a:pPr>
            <a:endParaRPr lang="tr-TR" sz="1800" b="1">
              <a:cs typeface="Arial" charset="0"/>
            </a:endParaRPr>
          </a:p>
        </p:txBody>
      </p:sp>
      <p:sp>
        <p:nvSpPr>
          <p:cNvPr id="15" name="AutoShape 21">
            <a:extLst>
              <a:ext uri="{FF2B5EF4-FFF2-40B4-BE49-F238E27FC236}">
                <a16:creationId xmlns:a16="http://schemas.microsoft.com/office/drawing/2014/main" id="{3DAE2398-D984-6744-8458-1C8622D93561}"/>
              </a:ext>
            </a:extLst>
          </p:cNvPr>
          <p:cNvSpPr>
            <a:spLocks noChangeArrowheads="1"/>
          </p:cNvSpPr>
          <p:nvPr/>
        </p:nvSpPr>
        <p:spPr bwMode="auto">
          <a:xfrm>
            <a:off x="4321175" y="3988753"/>
            <a:ext cx="2232025" cy="328612"/>
          </a:xfrm>
          <a:prstGeom prst="rightArrow">
            <a:avLst>
              <a:gd name="adj1" fmla="val 49093"/>
              <a:gd name="adj2" fmla="val 64794"/>
            </a:avLst>
          </a:prstGeom>
          <a:solidFill>
            <a:srgbClr val="66CCFF"/>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wrap="none" anchor="ctr"/>
          <a:lstStyle/>
          <a:p>
            <a:pPr>
              <a:defRPr/>
            </a:pPr>
            <a:endParaRPr lang="tr-TR" sz="1800" b="1">
              <a:cs typeface="Arial" charset="0"/>
            </a:endParaRPr>
          </a:p>
        </p:txBody>
      </p:sp>
      <p:sp>
        <p:nvSpPr>
          <p:cNvPr id="16" name="AutoShape 22">
            <a:extLst>
              <a:ext uri="{FF2B5EF4-FFF2-40B4-BE49-F238E27FC236}">
                <a16:creationId xmlns:a16="http://schemas.microsoft.com/office/drawing/2014/main" id="{45C41B39-97A4-0D45-92A5-59FFD2F47A29}"/>
              </a:ext>
            </a:extLst>
          </p:cNvPr>
          <p:cNvSpPr>
            <a:spLocks noChangeArrowheads="1"/>
          </p:cNvSpPr>
          <p:nvPr/>
        </p:nvSpPr>
        <p:spPr bwMode="auto">
          <a:xfrm>
            <a:off x="5727700" y="4728528"/>
            <a:ext cx="4067175" cy="360362"/>
          </a:xfrm>
          <a:prstGeom prst="rightArrow">
            <a:avLst>
              <a:gd name="adj1" fmla="val 49093"/>
              <a:gd name="adj2" fmla="val 83759"/>
            </a:avLst>
          </a:prstGeom>
          <a:solidFill>
            <a:srgbClr val="66FF33"/>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wrap="none" anchor="ctr"/>
          <a:lstStyle/>
          <a:p>
            <a:pPr>
              <a:defRPr/>
            </a:pPr>
            <a:endParaRPr lang="tr-TR" sz="1800" b="1">
              <a:cs typeface="Arial" charset="0"/>
            </a:endParaRPr>
          </a:p>
        </p:txBody>
      </p:sp>
      <p:sp>
        <p:nvSpPr>
          <p:cNvPr id="17" name="Rectangle 23">
            <a:extLst>
              <a:ext uri="{FF2B5EF4-FFF2-40B4-BE49-F238E27FC236}">
                <a16:creationId xmlns:a16="http://schemas.microsoft.com/office/drawing/2014/main" id="{1A7D5830-3618-2E44-B6F3-D2AF15E5FB7D}"/>
              </a:ext>
            </a:extLst>
          </p:cNvPr>
          <p:cNvSpPr>
            <a:spLocks noChangeArrowheads="1"/>
          </p:cNvSpPr>
          <p:nvPr/>
        </p:nvSpPr>
        <p:spPr bwMode="auto">
          <a:xfrm>
            <a:off x="1701800" y="2283778"/>
            <a:ext cx="1706563" cy="180975"/>
          </a:xfrm>
          <a:prstGeom prst="rect">
            <a:avLst/>
          </a:prstGeom>
          <a:solidFill>
            <a:srgbClr val="66CCFF"/>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wrap="none" anchor="ctr"/>
          <a:lstStyle/>
          <a:p>
            <a:pPr>
              <a:defRPr/>
            </a:pPr>
            <a:endParaRPr lang="tr-TR" sz="1800" b="1">
              <a:cs typeface="Arial" charset="0"/>
            </a:endParaRPr>
          </a:p>
        </p:txBody>
      </p:sp>
      <p:sp>
        <p:nvSpPr>
          <p:cNvPr id="18" name="Text Box 24">
            <a:extLst>
              <a:ext uri="{FF2B5EF4-FFF2-40B4-BE49-F238E27FC236}">
                <a16:creationId xmlns:a16="http://schemas.microsoft.com/office/drawing/2014/main" id="{894FDB47-C318-F64E-BFFF-4E7652BE4BCC}"/>
              </a:ext>
            </a:extLst>
          </p:cNvPr>
          <p:cNvSpPr txBox="1">
            <a:spLocks noChangeArrowheads="1"/>
          </p:cNvSpPr>
          <p:nvPr/>
        </p:nvSpPr>
        <p:spPr bwMode="auto">
          <a:xfrm>
            <a:off x="1657350" y="1986915"/>
            <a:ext cx="1854200" cy="3381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spAutoFit/>
          </a:bodyPr>
          <a:lstStyle>
            <a:lvl1pPr eaLnBrk="0" hangingPunct="0">
              <a:defRPr sz="3600" b="1">
                <a:solidFill>
                  <a:schemeClr val="tx1"/>
                </a:solidFill>
                <a:latin typeface="Arial" charset="0"/>
                <a:ea typeface="ＭＳ Ｐゴシック" charset="0"/>
                <a:cs typeface="ＭＳ Ｐゴシック" charset="0"/>
              </a:defRPr>
            </a:lvl1pPr>
            <a:lvl2pPr marL="742950" indent="-285750" eaLnBrk="0" hangingPunct="0">
              <a:defRPr sz="3600" b="1">
                <a:solidFill>
                  <a:schemeClr val="tx1"/>
                </a:solidFill>
                <a:latin typeface="Arial" charset="0"/>
                <a:ea typeface="ＭＳ Ｐゴシック" charset="0"/>
              </a:defRPr>
            </a:lvl2pPr>
            <a:lvl3pPr marL="1143000" indent="-228600" eaLnBrk="0" hangingPunct="0">
              <a:defRPr sz="3600" b="1">
                <a:solidFill>
                  <a:schemeClr val="tx1"/>
                </a:solidFill>
                <a:latin typeface="Arial" charset="0"/>
                <a:ea typeface="ＭＳ Ｐゴシック" charset="0"/>
              </a:defRPr>
            </a:lvl3pPr>
            <a:lvl4pPr marL="1600200" indent="-228600" eaLnBrk="0" hangingPunct="0">
              <a:defRPr sz="3600" b="1">
                <a:solidFill>
                  <a:schemeClr val="tx1"/>
                </a:solidFill>
                <a:latin typeface="Arial" charset="0"/>
                <a:ea typeface="ＭＳ Ｐゴシック" charset="0"/>
              </a:defRPr>
            </a:lvl4pPr>
            <a:lvl5pPr marL="2057400" indent="-228600" eaLnBrk="0" hangingPunct="0">
              <a:defRPr sz="3600" b="1">
                <a:solidFill>
                  <a:schemeClr val="tx1"/>
                </a:solidFill>
                <a:latin typeface="Arial" charset="0"/>
                <a:ea typeface="ＭＳ Ｐゴシック" charset="0"/>
              </a:defRPr>
            </a:lvl5pPr>
            <a:lvl6pPr marL="2514600" indent="-228600" eaLnBrk="0" fontAlgn="base" hangingPunct="0">
              <a:spcBef>
                <a:spcPct val="0"/>
              </a:spcBef>
              <a:spcAft>
                <a:spcPct val="0"/>
              </a:spcAft>
              <a:defRPr sz="3600" b="1">
                <a:solidFill>
                  <a:schemeClr val="tx1"/>
                </a:solidFill>
                <a:latin typeface="Arial" charset="0"/>
                <a:ea typeface="ＭＳ Ｐゴシック" charset="0"/>
              </a:defRPr>
            </a:lvl6pPr>
            <a:lvl7pPr marL="2971800" indent="-228600" eaLnBrk="0" fontAlgn="base" hangingPunct="0">
              <a:spcBef>
                <a:spcPct val="0"/>
              </a:spcBef>
              <a:spcAft>
                <a:spcPct val="0"/>
              </a:spcAft>
              <a:defRPr sz="3600" b="1">
                <a:solidFill>
                  <a:schemeClr val="tx1"/>
                </a:solidFill>
                <a:latin typeface="Arial" charset="0"/>
                <a:ea typeface="ＭＳ Ｐゴシック" charset="0"/>
              </a:defRPr>
            </a:lvl7pPr>
            <a:lvl8pPr marL="3429000" indent="-228600" eaLnBrk="0" fontAlgn="base" hangingPunct="0">
              <a:spcBef>
                <a:spcPct val="0"/>
              </a:spcBef>
              <a:spcAft>
                <a:spcPct val="0"/>
              </a:spcAft>
              <a:defRPr sz="3600" b="1">
                <a:solidFill>
                  <a:schemeClr val="tx1"/>
                </a:solidFill>
                <a:latin typeface="Arial" charset="0"/>
                <a:ea typeface="ＭＳ Ｐゴシック" charset="0"/>
              </a:defRPr>
            </a:lvl8pPr>
            <a:lvl9pPr marL="3886200" indent="-228600" eaLnBrk="0" fontAlgn="base" hangingPunct="0">
              <a:spcBef>
                <a:spcPct val="0"/>
              </a:spcBef>
              <a:spcAft>
                <a:spcPct val="0"/>
              </a:spcAft>
              <a:defRPr sz="3600" b="1">
                <a:solidFill>
                  <a:schemeClr val="tx1"/>
                </a:solidFill>
                <a:latin typeface="Arial" charset="0"/>
                <a:ea typeface="ＭＳ Ｐゴシック" charset="0"/>
              </a:defRPr>
            </a:lvl9pPr>
          </a:lstStyle>
          <a:p>
            <a:pPr eaLnBrk="1" hangingPunct="1">
              <a:defRPr/>
            </a:pPr>
            <a:r>
              <a:rPr lang="it-IT" sz="1600" dirty="0">
                <a:latin typeface="Verdana" charset="0"/>
                <a:cs typeface="Arial" charset="0"/>
              </a:rPr>
              <a:t>ERS1 – ERS2</a:t>
            </a:r>
          </a:p>
        </p:txBody>
      </p:sp>
      <p:sp>
        <p:nvSpPr>
          <p:cNvPr id="19" name="Text Box 25">
            <a:extLst>
              <a:ext uri="{FF2B5EF4-FFF2-40B4-BE49-F238E27FC236}">
                <a16:creationId xmlns:a16="http://schemas.microsoft.com/office/drawing/2014/main" id="{83B4F0C4-AA19-D746-83B6-EAB787C77484}"/>
              </a:ext>
            </a:extLst>
          </p:cNvPr>
          <p:cNvSpPr txBox="1">
            <a:spLocks noChangeArrowheads="1"/>
          </p:cNvSpPr>
          <p:nvPr/>
        </p:nvSpPr>
        <p:spPr bwMode="auto">
          <a:xfrm>
            <a:off x="4003675" y="2464753"/>
            <a:ext cx="1210588" cy="33855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wrap="none">
            <a:spAutoFit/>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it-IT" sz="1600" b="1" dirty="0">
                <a:latin typeface="Verdana" charset="0"/>
                <a:cs typeface="Arial" charset="0"/>
              </a:rPr>
              <a:t>ENVISAT</a:t>
            </a:r>
          </a:p>
        </p:txBody>
      </p:sp>
      <p:sp>
        <p:nvSpPr>
          <p:cNvPr id="20" name="Text Box 26">
            <a:extLst>
              <a:ext uri="{FF2B5EF4-FFF2-40B4-BE49-F238E27FC236}">
                <a16:creationId xmlns:a16="http://schemas.microsoft.com/office/drawing/2014/main" id="{5CE88701-5491-FE45-9545-594C676E5E8A}"/>
              </a:ext>
            </a:extLst>
          </p:cNvPr>
          <p:cNvSpPr txBox="1">
            <a:spLocks noChangeArrowheads="1"/>
          </p:cNvSpPr>
          <p:nvPr/>
        </p:nvSpPr>
        <p:spPr bwMode="auto">
          <a:xfrm>
            <a:off x="1625600" y="2888615"/>
            <a:ext cx="1879600" cy="3381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spAutoFit/>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it-IT" sz="1600" b="1">
                <a:latin typeface="Verdana" charset="0"/>
                <a:cs typeface="Arial" charset="0"/>
              </a:rPr>
              <a:t>RADARSAT-1</a:t>
            </a:r>
          </a:p>
        </p:txBody>
      </p:sp>
      <p:sp>
        <p:nvSpPr>
          <p:cNvPr id="21" name="Text Box 27">
            <a:extLst>
              <a:ext uri="{FF2B5EF4-FFF2-40B4-BE49-F238E27FC236}">
                <a16:creationId xmlns:a16="http://schemas.microsoft.com/office/drawing/2014/main" id="{D8D14F29-E87E-594F-9088-F6779FA48C26}"/>
              </a:ext>
            </a:extLst>
          </p:cNvPr>
          <p:cNvSpPr txBox="1">
            <a:spLocks noChangeArrowheads="1"/>
          </p:cNvSpPr>
          <p:nvPr/>
        </p:nvSpPr>
        <p:spPr bwMode="auto">
          <a:xfrm>
            <a:off x="5319713" y="3237865"/>
            <a:ext cx="1949450" cy="3381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spAutoFit/>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it-IT" sz="1600" b="1">
                <a:latin typeface="Verdana" charset="0"/>
                <a:cs typeface="Arial" charset="0"/>
              </a:rPr>
              <a:t>RADARSAT-2</a:t>
            </a:r>
          </a:p>
        </p:txBody>
      </p:sp>
      <p:sp>
        <p:nvSpPr>
          <p:cNvPr id="22" name="Text Box 28">
            <a:extLst>
              <a:ext uri="{FF2B5EF4-FFF2-40B4-BE49-F238E27FC236}">
                <a16:creationId xmlns:a16="http://schemas.microsoft.com/office/drawing/2014/main" id="{56CC5C27-B277-3647-8B1D-6DB0DDE0DA8D}"/>
              </a:ext>
            </a:extLst>
          </p:cNvPr>
          <p:cNvSpPr txBox="1">
            <a:spLocks noChangeArrowheads="1"/>
          </p:cNvSpPr>
          <p:nvPr/>
        </p:nvSpPr>
        <p:spPr bwMode="auto">
          <a:xfrm>
            <a:off x="4759325" y="3760153"/>
            <a:ext cx="2020888" cy="3381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spAutoFit/>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it-IT" sz="1600" b="1">
                <a:latin typeface="Verdana" charset="0"/>
                <a:cs typeface="Arial" charset="0"/>
              </a:rPr>
              <a:t>ALOS-PALSAR</a:t>
            </a:r>
          </a:p>
        </p:txBody>
      </p:sp>
      <p:sp>
        <p:nvSpPr>
          <p:cNvPr id="23" name="Text Box 29">
            <a:extLst>
              <a:ext uri="{FF2B5EF4-FFF2-40B4-BE49-F238E27FC236}">
                <a16:creationId xmlns:a16="http://schemas.microsoft.com/office/drawing/2014/main" id="{9C87D153-7AC0-4246-B8D1-F284CF071798}"/>
              </a:ext>
            </a:extLst>
          </p:cNvPr>
          <p:cNvSpPr txBox="1">
            <a:spLocks noChangeArrowheads="1"/>
          </p:cNvSpPr>
          <p:nvPr/>
        </p:nvSpPr>
        <p:spPr bwMode="auto">
          <a:xfrm>
            <a:off x="5457825" y="4458653"/>
            <a:ext cx="1949450" cy="3381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spAutoFit/>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it-IT" sz="1600" b="1">
                <a:latin typeface="Verdana" charset="0"/>
                <a:cs typeface="Arial" charset="0"/>
              </a:rPr>
              <a:t>TerraSAR-X</a:t>
            </a:r>
          </a:p>
        </p:txBody>
      </p:sp>
      <p:sp>
        <p:nvSpPr>
          <p:cNvPr id="24" name="AutoShape 32">
            <a:extLst>
              <a:ext uri="{FF2B5EF4-FFF2-40B4-BE49-F238E27FC236}">
                <a16:creationId xmlns:a16="http://schemas.microsoft.com/office/drawing/2014/main" id="{BF7FCAA6-B4AF-884D-81C3-338180124A12}"/>
              </a:ext>
            </a:extLst>
          </p:cNvPr>
          <p:cNvSpPr>
            <a:spLocks noChangeArrowheads="1"/>
          </p:cNvSpPr>
          <p:nvPr/>
        </p:nvSpPr>
        <p:spPr bwMode="auto">
          <a:xfrm>
            <a:off x="1133475" y="4722178"/>
            <a:ext cx="1533525" cy="349250"/>
          </a:xfrm>
          <a:prstGeom prst="rightArrow">
            <a:avLst>
              <a:gd name="adj1" fmla="val 49093"/>
              <a:gd name="adj2" fmla="val 101845"/>
            </a:avLst>
          </a:prstGeom>
          <a:solidFill>
            <a:srgbClr val="66CCFF"/>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wrap="none" anchor="ctr"/>
          <a:lstStyle/>
          <a:p>
            <a:pPr>
              <a:defRPr/>
            </a:pPr>
            <a:endParaRPr lang="tr-TR" sz="1800" b="1">
              <a:cs typeface="Arial" charset="0"/>
            </a:endParaRPr>
          </a:p>
        </p:txBody>
      </p:sp>
      <p:sp>
        <p:nvSpPr>
          <p:cNvPr id="25" name="Text Box 35">
            <a:extLst>
              <a:ext uri="{FF2B5EF4-FFF2-40B4-BE49-F238E27FC236}">
                <a16:creationId xmlns:a16="http://schemas.microsoft.com/office/drawing/2014/main" id="{5EF5988B-FEF1-F642-BDFB-6B87B1DAB702}"/>
              </a:ext>
            </a:extLst>
          </p:cNvPr>
          <p:cNvSpPr txBox="1">
            <a:spLocks noChangeArrowheads="1"/>
          </p:cNvSpPr>
          <p:nvPr/>
        </p:nvSpPr>
        <p:spPr bwMode="auto">
          <a:xfrm>
            <a:off x="1104900" y="4485640"/>
            <a:ext cx="1447800" cy="3381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spAutoFit/>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it-IT" sz="1600" b="1" dirty="0">
                <a:latin typeface="Verdana" charset="0"/>
                <a:cs typeface="Arial" charset="0"/>
              </a:rPr>
              <a:t>JERS</a:t>
            </a:r>
          </a:p>
        </p:txBody>
      </p:sp>
      <p:sp>
        <p:nvSpPr>
          <p:cNvPr id="26" name="AutoShape 36">
            <a:extLst>
              <a:ext uri="{FF2B5EF4-FFF2-40B4-BE49-F238E27FC236}">
                <a16:creationId xmlns:a16="http://schemas.microsoft.com/office/drawing/2014/main" id="{361CCBE9-D586-FA44-8EFE-F90F9D80EC74}"/>
              </a:ext>
            </a:extLst>
          </p:cNvPr>
          <p:cNvSpPr>
            <a:spLocks noChangeArrowheads="1"/>
          </p:cNvSpPr>
          <p:nvPr/>
        </p:nvSpPr>
        <p:spPr bwMode="auto">
          <a:xfrm>
            <a:off x="5507038" y="5269865"/>
            <a:ext cx="4214812" cy="342900"/>
          </a:xfrm>
          <a:prstGeom prst="rightArrow">
            <a:avLst>
              <a:gd name="adj1" fmla="val 49093"/>
              <a:gd name="adj2" fmla="val 81722"/>
            </a:avLst>
          </a:prstGeom>
          <a:solidFill>
            <a:srgbClr val="66FF33"/>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wrap="none" anchor="ctr"/>
          <a:lstStyle/>
          <a:p>
            <a:pPr>
              <a:defRPr/>
            </a:pPr>
            <a:endParaRPr lang="tr-TR" sz="1800" b="1">
              <a:cs typeface="Arial" charset="0"/>
            </a:endParaRPr>
          </a:p>
        </p:txBody>
      </p:sp>
      <p:sp>
        <p:nvSpPr>
          <p:cNvPr id="27" name="Text Box 37">
            <a:extLst>
              <a:ext uri="{FF2B5EF4-FFF2-40B4-BE49-F238E27FC236}">
                <a16:creationId xmlns:a16="http://schemas.microsoft.com/office/drawing/2014/main" id="{A84C27E9-4EC1-8145-B0E4-BD747013AA58}"/>
              </a:ext>
            </a:extLst>
          </p:cNvPr>
          <p:cNvSpPr txBox="1">
            <a:spLocks noChangeArrowheads="1"/>
          </p:cNvSpPr>
          <p:nvPr/>
        </p:nvSpPr>
        <p:spPr bwMode="auto">
          <a:xfrm>
            <a:off x="5473700" y="4979353"/>
            <a:ext cx="2101850" cy="3381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spAutoFit/>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it-IT" sz="1600" b="1" dirty="0">
                <a:latin typeface="Verdana" charset="0"/>
                <a:cs typeface="Arial" charset="0"/>
              </a:rPr>
              <a:t>Cosmo-</a:t>
            </a:r>
            <a:r>
              <a:rPr lang="it-IT" sz="1600" b="1" dirty="0" err="1">
                <a:latin typeface="Verdana" charset="0"/>
                <a:cs typeface="Arial" charset="0"/>
              </a:rPr>
              <a:t>Skymed</a:t>
            </a:r>
            <a:endParaRPr lang="it-IT" sz="1600" b="1" dirty="0">
              <a:latin typeface="Verdana" charset="0"/>
              <a:cs typeface="Arial" charset="0"/>
            </a:endParaRPr>
          </a:p>
        </p:txBody>
      </p:sp>
      <p:sp>
        <p:nvSpPr>
          <p:cNvPr id="28" name="AutoShape 43">
            <a:extLst>
              <a:ext uri="{FF2B5EF4-FFF2-40B4-BE49-F238E27FC236}">
                <a16:creationId xmlns:a16="http://schemas.microsoft.com/office/drawing/2014/main" id="{1CDE3CED-ED4A-FC44-B417-6C50D0B362DA}"/>
              </a:ext>
            </a:extLst>
          </p:cNvPr>
          <p:cNvSpPr>
            <a:spLocks noChangeArrowheads="1"/>
          </p:cNvSpPr>
          <p:nvPr/>
        </p:nvSpPr>
        <p:spPr bwMode="auto">
          <a:xfrm>
            <a:off x="3403600" y="2174240"/>
            <a:ext cx="2933700" cy="388938"/>
          </a:xfrm>
          <a:prstGeom prst="rightArrow">
            <a:avLst>
              <a:gd name="adj1" fmla="val 49093"/>
              <a:gd name="adj2" fmla="val 167025"/>
            </a:avLst>
          </a:prstGeom>
          <a:solidFill>
            <a:srgbClr val="6600FF"/>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wrap="none" anchor="ctr"/>
          <a:lstStyle/>
          <a:p>
            <a:pPr>
              <a:defRPr/>
            </a:pPr>
            <a:endParaRPr lang="tr-TR" sz="1800" b="1">
              <a:cs typeface="Arial" charset="0"/>
            </a:endParaRPr>
          </a:p>
        </p:txBody>
      </p:sp>
      <p:sp>
        <p:nvSpPr>
          <p:cNvPr id="29" name="AutoShape 36">
            <a:extLst>
              <a:ext uri="{FF2B5EF4-FFF2-40B4-BE49-F238E27FC236}">
                <a16:creationId xmlns:a16="http://schemas.microsoft.com/office/drawing/2014/main" id="{508C651D-663F-EC44-A4D9-F3B81A2A6FC8}"/>
              </a:ext>
            </a:extLst>
          </p:cNvPr>
          <p:cNvSpPr>
            <a:spLocks noChangeArrowheads="1"/>
          </p:cNvSpPr>
          <p:nvPr/>
        </p:nvSpPr>
        <p:spPr bwMode="auto">
          <a:xfrm>
            <a:off x="8266113" y="5773103"/>
            <a:ext cx="1384300" cy="349250"/>
          </a:xfrm>
          <a:prstGeom prst="rightArrow">
            <a:avLst>
              <a:gd name="adj1" fmla="val 49093"/>
              <a:gd name="adj2" fmla="val 56812"/>
            </a:avLst>
          </a:prstGeom>
          <a:solidFill>
            <a:srgbClr val="008000"/>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wrap="none" anchor="ctr"/>
          <a:lstStyle/>
          <a:p>
            <a:pPr>
              <a:defRPr/>
            </a:pPr>
            <a:endParaRPr lang="tr-TR" sz="1800" b="1">
              <a:cs typeface="Arial" charset="0"/>
            </a:endParaRPr>
          </a:p>
        </p:txBody>
      </p:sp>
      <p:sp>
        <p:nvSpPr>
          <p:cNvPr id="31" name="AutoShape 36">
            <a:extLst>
              <a:ext uri="{FF2B5EF4-FFF2-40B4-BE49-F238E27FC236}">
                <a16:creationId xmlns:a16="http://schemas.microsoft.com/office/drawing/2014/main" id="{2484AC11-8200-2E4E-B611-A591973B9795}"/>
              </a:ext>
            </a:extLst>
          </p:cNvPr>
          <p:cNvSpPr>
            <a:spLocks noChangeArrowheads="1"/>
          </p:cNvSpPr>
          <p:nvPr/>
        </p:nvSpPr>
        <p:spPr bwMode="auto">
          <a:xfrm>
            <a:off x="8513763" y="3999865"/>
            <a:ext cx="1238250" cy="349250"/>
          </a:xfrm>
          <a:prstGeom prst="rightArrow">
            <a:avLst>
              <a:gd name="adj1" fmla="val 49093"/>
              <a:gd name="adj2" fmla="val 81726"/>
            </a:avLst>
          </a:prstGeom>
          <a:solidFill>
            <a:srgbClr val="008000"/>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wrap="none" anchor="ctr"/>
          <a:lstStyle/>
          <a:p>
            <a:pPr>
              <a:defRPr/>
            </a:pPr>
            <a:endParaRPr lang="tr-TR" sz="1800" b="1">
              <a:cs typeface="Arial" charset="0"/>
            </a:endParaRPr>
          </a:p>
        </p:txBody>
      </p:sp>
      <p:sp>
        <p:nvSpPr>
          <p:cNvPr id="33" name="Line 40">
            <a:extLst>
              <a:ext uri="{FF2B5EF4-FFF2-40B4-BE49-F238E27FC236}">
                <a16:creationId xmlns:a16="http://schemas.microsoft.com/office/drawing/2014/main" id="{B437DC0E-98A0-AD46-B3EC-DC959FF7E4D7}"/>
              </a:ext>
            </a:extLst>
          </p:cNvPr>
          <p:cNvSpPr>
            <a:spLocks noChangeShapeType="1"/>
          </p:cNvSpPr>
          <p:nvPr/>
        </p:nvSpPr>
        <p:spPr bwMode="auto">
          <a:xfrm>
            <a:off x="9224963" y="1953578"/>
            <a:ext cx="0" cy="4492625"/>
          </a:xfrm>
          <a:prstGeom prst="line">
            <a:avLst/>
          </a:prstGeom>
          <a:noFill/>
          <a:ln w="28575" cmpd="sng">
            <a:solidFill>
              <a:srgbClr val="FF0000"/>
            </a:solidFill>
            <a:prstDash val="dash"/>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lstStyle/>
          <a:p>
            <a:pPr>
              <a:defRPr/>
            </a:pPr>
            <a:endParaRPr lang="it-IT"/>
          </a:p>
        </p:txBody>
      </p:sp>
      <p:sp>
        <p:nvSpPr>
          <p:cNvPr id="34" name="Text Box 41">
            <a:extLst>
              <a:ext uri="{FF2B5EF4-FFF2-40B4-BE49-F238E27FC236}">
                <a16:creationId xmlns:a16="http://schemas.microsoft.com/office/drawing/2014/main" id="{677AC454-6CD2-A74E-BAFB-F45E015114DC}"/>
              </a:ext>
            </a:extLst>
          </p:cNvPr>
          <p:cNvSpPr txBox="1">
            <a:spLocks noChangeArrowheads="1"/>
          </p:cNvSpPr>
          <p:nvPr/>
        </p:nvSpPr>
        <p:spPr bwMode="auto">
          <a:xfrm>
            <a:off x="8929688" y="1611491"/>
            <a:ext cx="575799" cy="27699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wrap="none">
            <a:spAutoFit/>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it-IT" sz="1200" dirty="0">
                <a:latin typeface="Verdana" panose="020B0604030504040204" pitchFamily="34" charset="0"/>
                <a:ea typeface="Verdana" panose="020B0604030504040204" pitchFamily="34" charset="0"/>
                <a:cs typeface="Verdana" panose="020B0604030504040204" pitchFamily="34" charset="0"/>
              </a:rPr>
              <a:t>20</a:t>
            </a:r>
            <a:r>
              <a:rPr lang="tr-TR" sz="1200" dirty="0">
                <a:latin typeface="Verdana" panose="020B0604030504040204" pitchFamily="34" charset="0"/>
                <a:ea typeface="Verdana" panose="020B0604030504040204" pitchFamily="34" charset="0"/>
                <a:cs typeface="Verdana" panose="020B0604030504040204" pitchFamily="34" charset="0"/>
              </a:rPr>
              <a:t>18</a:t>
            </a:r>
            <a:endParaRPr lang="it-IT" sz="1200" dirty="0">
              <a:latin typeface="Verdana" panose="020B0604030504040204" pitchFamily="34" charset="0"/>
              <a:ea typeface="Verdana" panose="020B0604030504040204" pitchFamily="34" charset="0"/>
              <a:cs typeface="Verdana" panose="020B0604030504040204" pitchFamily="34" charset="0"/>
            </a:endParaRPr>
          </a:p>
        </p:txBody>
      </p:sp>
      <p:sp>
        <p:nvSpPr>
          <p:cNvPr id="35" name="Rectangle 23">
            <a:extLst>
              <a:ext uri="{FF2B5EF4-FFF2-40B4-BE49-F238E27FC236}">
                <a16:creationId xmlns:a16="http://schemas.microsoft.com/office/drawing/2014/main" id="{29269935-293D-1143-9A74-B854CA9E2C78}"/>
              </a:ext>
            </a:extLst>
          </p:cNvPr>
          <p:cNvSpPr>
            <a:spLocks noChangeArrowheads="1"/>
          </p:cNvSpPr>
          <p:nvPr/>
        </p:nvSpPr>
        <p:spPr bwMode="auto">
          <a:xfrm>
            <a:off x="3824288" y="2780665"/>
            <a:ext cx="2409825" cy="195263"/>
          </a:xfrm>
          <a:prstGeom prst="rect">
            <a:avLst/>
          </a:prstGeom>
          <a:solidFill>
            <a:srgbClr val="66CCFF"/>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wrap="none" anchor="ctr"/>
          <a:lstStyle/>
          <a:p>
            <a:pPr>
              <a:defRPr/>
            </a:pPr>
            <a:endParaRPr lang="tr-TR" sz="1800" b="1">
              <a:cs typeface="Arial" charset="0"/>
            </a:endParaRPr>
          </a:p>
        </p:txBody>
      </p:sp>
      <p:sp>
        <p:nvSpPr>
          <p:cNvPr id="36" name="AutoShape 43">
            <a:extLst>
              <a:ext uri="{FF2B5EF4-FFF2-40B4-BE49-F238E27FC236}">
                <a16:creationId xmlns:a16="http://schemas.microsoft.com/office/drawing/2014/main" id="{952B8179-C6F0-414E-AB33-88EC58EA568B}"/>
              </a:ext>
            </a:extLst>
          </p:cNvPr>
          <p:cNvSpPr>
            <a:spLocks noChangeArrowheads="1"/>
          </p:cNvSpPr>
          <p:nvPr/>
        </p:nvSpPr>
        <p:spPr bwMode="auto">
          <a:xfrm>
            <a:off x="6186488" y="2679065"/>
            <a:ext cx="800100" cy="388938"/>
          </a:xfrm>
          <a:prstGeom prst="rightArrow">
            <a:avLst>
              <a:gd name="adj1" fmla="val 49093"/>
              <a:gd name="adj2" fmla="val 45552"/>
            </a:avLst>
          </a:prstGeom>
          <a:solidFill>
            <a:srgbClr val="6600FF"/>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wrap="none" anchor="ctr"/>
          <a:lstStyle/>
          <a:p>
            <a:pPr>
              <a:defRPr/>
            </a:pPr>
            <a:endParaRPr lang="tr-TR" sz="1800" b="1">
              <a:cs typeface="Arial" charset="0"/>
            </a:endParaRPr>
          </a:p>
        </p:txBody>
      </p:sp>
      <p:sp>
        <p:nvSpPr>
          <p:cNvPr id="37" name="Rectangle 5">
            <a:extLst>
              <a:ext uri="{FF2B5EF4-FFF2-40B4-BE49-F238E27FC236}">
                <a16:creationId xmlns:a16="http://schemas.microsoft.com/office/drawing/2014/main" id="{CBC248F2-2746-7A40-A257-FB4BA0450332}"/>
              </a:ext>
            </a:extLst>
          </p:cNvPr>
          <p:cNvSpPr>
            <a:spLocks noChangeArrowheads="1"/>
          </p:cNvSpPr>
          <p:nvPr/>
        </p:nvSpPr>
        <p:spPr bwMode="auto">
          <a:xfrm>
            <a:off x="8137525" y="5863590"/>
            <a:ext cx="1152525" cy="180975"/>
          </a:xfrm>
          <a:prstGeom prst="rect">
            <a:avLst/>
          </a:prstGeom>
          <a:solidFill>
            <a:srgbClr val="66CCFF"/>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wrap="none" anchor="ctr"/>
          <a:lstStyle/>
          <a:p>
            <a:pPr>
              <a:defRPr/>
            </a:pPr>
            <a:endParaRPr lang="tr-TR" sz="1800" b="1">
              <a:cs typeface="Arial" charset="0"/>
            </a:endParaRPr>
          </a:p>
        </p:txBody>
      </p:sp>
      <p:sp>
        <p:nvSpPr>
          <p:cNvPr id="38" name="Rectangle 21">
            <a:extLst>
              <a:ext uri="{FF2B5EF4-FFF2-40B4-BE49-F238E27FC236}">
                <a16:creationId xmlns:a16="http://schemas.microsoft.com/office/drawing/2014/main" id="{534A2565-754E-934F-B70F-EB1A30533087}"/>
              </a:ext>
            </a:extLst>
          </p:cNvPr>
          <p:cNvSpPr>
            <a:spLocks noChangeArrowheads="1"/>
          </p:cNvSpPr>
          <p:nvPr/>
        </p:nvSpPr>
        <p:spPr bwMode="auto">
          <a:xfrm>
            <a:off x="685800" y="1126233"/>
            <a:ext cx="4423007" cy="369332"/>
          </a:xfrm>
          <a:prstGeom prst="rect">
            <a:avLst/>
          </a:prstGeom>
          <a:noFill/>
          <a:ln w="9525">
            <a:noFill/>
            <a:miter lim="800000"/>
            <a:headEnd/>
            <a:tailEnd/>
          </a:ln>
          <a:effectLst/>
        </p:spPr>
        <p:txBody>
          <a:bodyPr wrap="none">
            <a:spAutoFit/>
          </a:bodyPr>
          <a:lstStyle/>
          <a:p>
            <a:pPr algn="ctr">
              <a:defRPr/>
            </a:pPr>
            <a:r>
              <a:rPr lang="en-US" b="1" i="1" dirty="0">
                <a:solidFill>
                  <a:srgbClr val="000000"/>
                </a:solidFill>
                <a:effectLst>
                  <a:outerShdw blurRad="38100" dist="38100" dir="2700000" algn="tl">
                    <a:srgbClr val="C0C0C0"/>
                  </a:outerShdw>
                </a:effectLst>
                <a:latin typeface="Comic Sans MS" pitchFamily="66" charset="0"/>
                <a:cs typeface="Times New Roman" pitchFamily="18" charset="0"/>
              </a:rPr>
              <a:t>Main</a:t>
            </a:r>
            <a:r>
              <a:rPr lang="en-US" b="1" dirty="0">
                <a:solidFill>
                  <a:srgbClr val="000000"/>
                </a:solidFill>
                <a:effectLst>
                  <a:outerShdw blurRad="38100" dist="38100" dir="2700000" algn="tl">
                    <a:srgbClr val="C0C0C0"/>
                  </a:outerShdw>
                </a:effectLst>
                <a:latin typeface="Comic Sans MS" pitchFamily="66" charset="0"/>
                <a:cs typeface="Times New Roman" pitchFamily="18" charset="0"/>
              </a:rPr>
              <a:t> SAR missions (past and present)</a:t>
            </a:r>
          </a:p>
        </p:txBody>
      </p:sp>
      <p:sp>
        <p:nvSpPr>
          <p:cNvPr id="32" name="Text Box 37">
            <a:extLst>
              <a:ext uri="{FF2B5EF4-FFF2-40B4-BE49-F238E27FC236}">
                <a16:creationId xmlns:a16="http://schemas.microsoft.com/office/drawing/2014/main" id="{466D3D64-15C3-C241-B399-EC579F0BDD02}"/>
              </a:ext>
            </a:extLst>
          </p:cNvPr>
          <p:cNvSpPr txBox="1">
            <a:spLocks noChangeArrowheads="1"/>
          </p:cNvSpPr>
          <p:nvPr/>
        </p:nvSpPr>
        <p:spPr bwMode="auto">
          <a:xfrm>
            <a:off x="8350250" y="3760153"/>
            <a:ext cx="1401763" cy="3381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spAutoFit/>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tr-TR" sz="1600" b="1" dirty="0">
                <a:latin typeface="Verdana" charset="0"/>
                <a:cs typeface="Arial" charset="0"/>
              </a:rPr>
              <a:t>ALOS</a:t>
            </a:r>
            <a:r>
              <a:rPr lang="en-US" sz="1600" b="1" dirty="0">
                <a:latin typeface="Verdana" charset="0"/>
                <a:cs typeface="Arial" charset="0"/>
              </a:rPr>
              <a:t> 2</a:t>
            </a:r>
            <a:endParaRPr lang="it-IT" sz="1600" b="1" dirty="0">
              <a:latin typeface="Verdana" charset="0"/>
              <a:cs typeface="Arial" charset="0"/>
            </a:endParaRPr>
          </a:p>
        </p:txBody>
      </p:sp>
      <p:sp>
        <p:nvSpPr>
          <p:cNvPr id="30" name="Text Box 37">
            <a:extLst>
              <a:ext uri="{FF2B5EF4-FFF2-40B4-BE49-F238E27FC236}">
                <a16:creationId xmlns:a16="http://schemas.microsoft.com/office/drawing/2014/main" id="{00B535AF-0A87-F442-BA41-9DB099E6FAB6}"/>
              </a:ext>
            </a:extLst>
          </p:cNvPr>
          <p:cNvSpPr txBox="1">
            <a:spLocks noChangeArrowheads="1"/>
          </p:cNvSpPr>
          <p:nvPr/>
        </p:nvSpPr>
        <p:spPr bwMode="auto">
          <a:xfrm>
            <a:off x="8210550" y="5544503"/>
            <a:ext cx="1400175" cy="3381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spAutoFit/>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tr-TR" sz="1600" b="1" dirty="0">
                <a:latin typeface="Verdana" charset="0"/>
                <a:cs typeface="Arial" charset="0"/>
              </a:rPr>
              <a:t>SENTINEL</a:t>
            </a:r>
            <a:endParaRPr lang="it-IT" sz="1600" b="1" dirty="0">
              <a:latin typeface="Verdana" charset="0"/>
              <a:cs typeface="Arial" charset="0"/>
            </a:endParaRPr>
          </a:p>
        </p:txBody>
      </p:sp>
      <p:sp>
        <p:nvSpPr>
          <p:cNvPr id="40" name="Text Box 37">
            <a:extLst>
              <a:ext uri="{FF2B5EF4-FFF2-40B4-BE49-F238E27FC236}">
                <a16:creationId xmlns:a16="http://schemas.microsoft.com/office/drawing/2014/main" id="{A5734C10-BE08-E349-A46A-B133288C4F0C}"/>
              </a:ext>
            </a:extLst>
          </p:cNvPr>
          <p:cNvSpPr txBox="1">
            <a:spLocks noChangeArrowheads="1"/>
          </p:cNvSpPr>
          <p:nvPr/>
        </p:nvSpPr>
        <p:spPr bwMode="auto">
          <a:xfrm>
            <a:off x="9781859" y="5773104"/>
            <a:ext cx="865188" cy="34258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wrap="square">
            <a:spAutoFit/>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tr-TR" sz="1600" b="1" dirty="0">
                <a:latin typeface="Verdana" charset="0"/>
                <a:cs typeface="Arial" charset="0"/>
              </a:rPr>
              <a:t>12/6</a:t>
            </a:r>
            <a:endParaRPr lang="it-IT" sz="1600" b="1" dirty="0">
              <a:latin typeface="Verdana" charset="0"/>
              <a:cs typeface="Arial" charset="0"/>
            </a:endParaRPr>
          </a:p>
        </p:txBody>
      </p:sp>
      <p:sp>
        <p:nvSpPr>
          <p:cNvPr id="41" name="Text Box 37">
            <a:extLst>
              <a:ext uri="{FF2B5EF4-FFF2-40B4-BE49-F238E27FC236}">
                <a16:creationId xmlns:a16="http://schemas.microsoft.com/office/drawing/2014/main" id="{28DFCB71-AC66-7C4A-8A51-3821C999CD52}"/>
              </a:ext>
            </a:extLst>
          </p:cNvPr>
          <p:cNvSpPr txBox="1">
            <a:spLocks noChangeArrowheads="1"/>
          </p:cNvSpPr>
          <p:nvPr/>
        </p:nvSpPr>
        <p:spPr bwMode="auto">
          <a:xfrm>
            <a:off x="9781859" y="5305426"/>
            <a:ext cx="954405" cy="33855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wrap="square">
            <a:spAutoFit/>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tr-TR" sz="1600" b="1" dirty="0">
                <a:latin typeface="Verdana" charset="0"/>
                <a:cs typeface="Arial" charset="0"/>
              </a:rPr>
              <a:t>16-8…</a:t>
            </a:r>
            <a:endParaRPr lang="it-IT" sz="1600" b="1" dirty="0">
              <a:latin typeface="Verdana" charset="0"/>
              <a:cs typeface="Arial" charset="0"/>
            </a:endParaRPr>
          </a:p>
        </p:txBody>
      </p:sp>
      <p:sp>
        <p:nvSpPr>
          <p:cNvPr id="42" name="Text Box 37">
            <a:extLst>
              <a:ext uri="{FF2B5EF4-FFF2-40B4-BE49-F238E27FC236}">
                <a16:creationId xmlns:a16="http://schemas.microsoft.com/office/drawing/2014/main" id="{0A7CB301-D1A0-7042-AC23-80D9F9299F81}"/>
              </a:ext>
            </a:extLst>
          </p:cNvPr>
          <p:cNvSpPr txBox="1">
            <a:spLocks noChangeArrowheads="1"/>
          </p:cNvSpPr>
          <p:nvPr/>
        </p:nvSpPr>
        <p:spPr bwMode="auto">
          <a:xfrm>
            <a:off x="9781859" y="4739432"/>
            <a:ext cx="954405" cy="33855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wrap="square">
            <a:spAutoFit/>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tr-TR" sz="1600" b="1" dirty="0">
                <a:latin typeface="Verdana" charset="0"/>
                <a:cs typeface="Arial" charset="0"/>
              </a:rPr>
              <a:t>11</a:t>
            </a:r>
            <a:endParaRPr lang="it-IT" sz="1600" b="1" dirty="0">
              <a:latin typeface="Verdana" charset="0"/>
              <a:cs typeface="Arial" charset="0"/>
            </a:endParaRPr>
          </a:p>
        </p:txBody>
      </p:sp>
      <p:sp>
        <p:nvSpPr>
          <p:cNvPr id="43" name="Text Box 37">
            <a:extLst>
              <a:ext uri="{FF2B5EF4-FFF2-40B4-BE49-F238E27FC236}">
                <a16:creationId xmlns:a16="http://schemas.microsoft.com/office/drawing/2014/main" id="{C04885C4-753C-B744-9991-A1F67625B668}"/>
              </a:ext>
            </a:extLst>
          </p:cNvPr>
          <p:cNvSpPr txBox="1">
            <a:spLocks noChangeArrowheads="1"/>
          </p:cNvSpPr>
          <p:nvPr/>
        </p:nvSpPr>
        <p:spPr bwMode="auto">
          <a:xfrm>
            <a:off x="9781859" y="4030613"/>
            <a:ext cx="954405" cy="33855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wrap="square">
            <a:spAutoFit/>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tr-TR" sz="1600" b="1" dirty="0">
                <a:latin typeface="Verdana" charset="0"/>
                <a:cs typeface="Arial" charset="0"/>
              </a:rPr>
              <a:t>46, 14</a:t>
            </a:r>
            <a:endParaRPr lang="it-IT" sz="1600" b="1" dirty="0">
              <a:latin typeface="Verdana" charset="0"/>
              <a:cs typeface="Arial" charset="0"/>
            </a:endParaRPr>
          </a:p>
        </p:txBody>
      </p:sp>
      <p:sp>
        <p:nvSpPr>
          <p:cNvPr id="44" name="Text Box 37">
            <a:extLst>
              <a:ext uri="{FF2B5EF4-FFF2-40B4-BE49-F238E27FC236}">
                <a16:creationId xmlns:a16="http://schemas.microsoft.com/office/drawing/2014/main" id="{7183927C-8B09-F84F-ADB0-ACA2875A8D87}"/>
              </a:ext>
            </a:extLst>
          </p:cNvPr>
          <p:cNvSpPr txBox="1">
            <a:spLocks noChangeArrowheads="1"/>
          </p:cNvSpPr>
          <p:nvPr/>
        </p:nvSpPr>
        <p:spPr bwMode="auto">
          <a:xfrm>
            <a:off x="9781859" y="3464619"/>
            <a:ext cx="954405" cy="33855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wrap="square">
            <a:spAutoFit/>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tr-TR" sz="1600" b="1" dirty="0">
                <a:latin typeface="Verdana" charset="0"/>
                <a:cs typeface="Arial" charset="0"/>
              </a:rPr>
              <a:t>24</a:t>
            </a:r>
            <a:endParaRPr lang="it-IT" sz="1600" b="1" dirty="0">
              <a:latin typeface="Verdana" charset="0"/>
              <a:cs typeface="Arial" charset="0"/>
            </a:endParaRPr>
          </a:p>
        </p:txBody>
      </p:sp>
      <p:sp>
        <p:nvSpPr>
          <p:cNvPr id="45" name="Text Box 37">
            <a:extLst>
              <a:ext uri="{FF2B5EF4-FFF2-40B4-BE49-F238E27FC236}">
                <a16:creationId xmlns:a16="http://schemas.microsoft.com/office/drawing/2014/main" id="{8C8D58A3-220A-8440-A593-699ABA1F492F}"/>
              </a:ext>
            </a:extLst>
          </p:cNvPr>
          <p:cNvSpPr txBox="1">
            <a:spLocks noChangeArrowheads="1"/>
          </p:cNvSpPr>
          <p:nvPr/>
        </p:nvSpPr>
        <p:spPr bwMode="auto">
          <a:xfrm>
            <a:off x="9781859" y="3068003"/>
            <a:ext cx="954405" cy="33855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wrap="square">
            <a:spAutoFit/>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tr-TR" sz="1600" b="1" dirty="0">
                <a:latin typeface="Verdana" charset="0"/>
                <a:cs typeface="Arial" charset="0"/>
              </a:rPr>
              <a:t>24</a:t>
            </a:r>
            <a:endParaRPr lang="it-IT" sz="1600" b="1" dirty="0">
              <a:latin typeface="Verdana" charset="0"/>
              <a:cs typeface="Arial" charset="0"/>
            </a:endParaRPr>
          </a:p>
        </p:txBody>
      </p:sp>
      <p:sp>
        <p:nvSpPr>
          <p:cNvPr id="46" name="Text Box 37">
            <a:extLst>
              <a:ext uri="{FF2B5EF4-FFF2-40B4-BE49-F238E27FC236}">
                <a16:creationId xmlns:a16="http://schemas.microsoft.com/office/drawing/2014/main" id="{6CD3890C-67D2-8D4C-807C-49E4CA19DDAA}"/>
              </a:ext>
            </a:extLst>
          </p:cNvPr>
          <p:cNvSpPr txBox="1">
            <a:spLocks noChangeArrowheads="1"/>
          </p:cNvSpPr>
          <p:nvPr/>
        </p:nvSpPr>
        <p:spPr bwMode="auto">
          <a:xfrm>
            <a:off x="9781859" y="2671387"/>
            <a:ext cx="954405" cy="33855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wrap="square">
            <a:spAutoFit/>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tr-TR" sz="1600" b="1" dirty="0">
                <a:latin typeface="Verdana" charset="0"/>
                <a:cs typeface="Arial" charset="0"/>
              </a:rPr>
              <a:t>35</a:t>
            </a:r>
            <a:endParaRPr lang="it-IT" sz="1600" b="1" dirty="0">
              <a:latin typeface="Verdana" charset="0"/>
              <a:cs typeface="Arial" charset="0"/>
            </a:endParaRPr>
          </a:p>
        </p:txBody>
      </p:sp>
      <p:sp>
        <p:nvSpPr>
          <p:cNvPr id="47" name="Text Box 37">
            <a:extLst>
              <a:ext uri="{FF2B5EF4-FFF2-40B4-BE49-F238E27FC236}">
                <a16:creationId xmlns:a16="http://schemas.microsoft.com/office/drawing/2014/main" id="{C4DB96E6-276F-8C47-9611-C0B208FBFBFB}"/>
              </a:ext>
            </a:extLst>
          </p:cNvPr>
          <p:cNvSpPr txBox="1">
            <a:spLocks noChangeArrowheads="1"/>
          </p:cNvSpPr>
          <p:nvPr/>
        </p:nvSpPr>
        <p:spPr bwMode="auto">
          <a:xfrm>
            <a:off x="9781859" y="2169213"/>
            <a:ext cx="954405" cy="33855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wrap="square">
            <a:spAutoFit/>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tr-TR" sz="1600" b="1" dirty="0">
                <a:latin typeface="Verdana" charset="0"/>
                <a:cs typeface="Arial" charset="0"/>
              </a:rPr>
              <a:t>35</a:t>
            </a:r>
            <a:endParaRPr lang="it-IT" sz="1600" b="1" dirty="0">
              <a:latin typeface="Verdana" charset="0"/>
              <a:cs typeface="Arial" charset="0"/>
            </a:endParaRPr>
          </a:p>
        </p:txBody>
      </p:sp>
      <p:sp>
        <p:nvSpPr>
          <p:cNvPr id="48" name="Text Box 37">
            <a:extLst>
              <a:ext uri="{FF2B5EF4-FFF2-40B4-BE49-F238E27FC236}">
                <a16:creationId xmlns:a16="http://schemas.microsoft.com/office/drawing/2014/main" id="{A29833BB-E017-DA40-B517-67521829D5EA}"/>
              </a:ext>
            </a:extLst>
          </p:cNvPr>
          <p:cNvSpPr txBox="1">
            <a:spLocks noChangeArrowheads="1"/>
          </p:cNvSpPr>
          <p:nvPr/>
        </p:nvSpPr>
        <p:spPr bwMode="auto">
          <a:xfrm>
            <a:off x="9208454" y="6146543"/>
            <a:ext cx="2390777" cy="33855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wrap="square">
            <a:spAutoFit/>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tr-TR" sz="1600" b="1" dirty="0" err="1">
                <a:latin typeface="Verdana" charset="0"/>
                <a:cs typeface="Arial" charset="0"/>
              </a:rPr>
              <a:t>Revisit</a:t>
            </a:r>
            <a:r>
              <a:rPr lang="tr-TR" sz="1600" b="1" dirty="0">
                <a:latin typeface="Verdana" charset="0"/>
                <a:cs typeface="Arial" charset="0"/>
              </a:rPr>
              <a:t> time (</a:t>
            </a:r>
            <a:r>
              <a:rPr lang="tr-TR" sz="1600" b="1" dirty="0" err="1">
                <a:latin typeface="Verdana" charset="0"/>
                <a:cs typeface="Arial" charset="0"/>
              </a:rPr>
              <a:t>days</a:t>
            </a:r>
            <a:r>
              <a:rPr lang="tr-TR" sz="1600" b="1" dirty="0">
                <a:latin typeface="Verdana" charset="0"/>
                <a:cs typeface="Arial" charset="0"/>
              </a:rPr>
              <a:t>)</a:t>
            </a:r>
            <a:endParaRPr lang="it-IT" sz="1600" b="1" dirty="0">
              <a:latin typeface="Verdana" charset="0"/>
              <a:cs typeface="Arial" charset="0"/>
            </a:endParaRPr>
          </a:p>
        </p:txBody>
      </p:sp>
      <p:grpSp>
        <p:nvGrpSpPr>
          <p:cNvPr id="49" name="Gruppo 48">
            <a:extLst>
              <a:ext uri="{FF2B5EF4-FFF2-40B4-BE49-F238E27FC236}">
                <a16:creationId xmlns:a16="http://schemas.microsoft.com/office/drawing/2014/main" id="{E13D77F4-903C-45AF-AADA-F4216392CE21}"/>
              </a:ext>
            </a:extLst>
          </p:cNvPr>
          <p:cNvGrpSpPr/>
          <p:nvPr/>
        </p:nvGrpSpPr>
        <p:grpSpPr>
          <a:xfrm>
            <a:off x="62572" y="-55635"/>
            <a:ext cx="2183255" cy="2565570"/>
            <a:chOff x="62572" y="-55635"/>
            <a:chExt cx="2183255" cy="2565570"/>
          </a:xfrm>
        </p:grpSpPr>
        <p:pic>
          <p:nvPicPr>
            <p:cNvPr id="50" name="Immagine 49">
              <a:extLst>
                <a:ext uri="{FF2B5EF4-FFF2-40B4-BE49-F238E27FC236}">
                  <a16:creationId xmlns:a16="http://schemas.microsoft.com/office/drawing/2014/main" id="{6C411646-7DA3-4599-B42D-5C84643AD57A}"/>
                </a:ext>
              </a:extLst>
            </p:cNvPr>
            <p:cNvPicPr>
              <a:picLocks noChangeAspect="1"/>
            </p:cNvPicPr>
            <p:nvPr/>
          </p:nvPicPr>
          <p:blipFill>
            <a:blip r:embed="rId2"/>
            <a:stretch>
              <a:fillRect/>
            </a:stretch>
          </p:blipFill>
          <p:spPr>
            <a:xfrm>
              <a:off x="62572" y="239495"/>
              <a:ext cx="2183255" cy="2270440"/>
            </a:xfrm>
            <a:prstGeom prst="rect">
              <a:avLst/>
            </a:prstGeom>
          </p:spPr>
        </p:pic>
        <p:sp>
          <p:nvSpPr>
            <p:cNvPr id="51" name="Rectangle 22">
              <a:extLst>
                <a:ext uri="{FF2B5EF4-FFF2-40B4-BE49-F238E27FC236}">
                  <a16:creationId xmlns:a16="http://schemas.microsoft.com/office/drawing/2014/main" id="{D228EF36-E444-4571-BAD4-D3DF0BBA0351}"/>
                </a:ext>
              </a:extLst>
            </p:cNvPr>
            <p:cNvSpPr>
              <a:spLocks noChangeArrowheads="1"/>
            </p:cNvSpPr>
            <p:nvPr/>
          </p:nvSpPr>
          <p:spPr bwMode="auto">
            <a:xfrm>
              <a:off x="99780" y="-55635"/>
              <a:ext cx="154329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r>
                <a:rPr lang="en-US" altLang="en-US" sz="1600" b="1" dirty="0">
                  <a:solidFill>
                    <a:srgbClr val="FF0000"/>
                  </a:solidFill>
                  <a:latin typeface="Comic Sans MS" panose="030F0702030302020204" pitchFamily="66" charset="0"/>
                </a:rPr>
                <a:t>Courtesy of:</a:t>
              </a:r>
            </a:p>
          </p:txBody>
        </p:sp>
      </p:grpSp>
    </p:spTree>
    <p:extLst>
      <p:ext uri="{BB962C8B-B14F-4D97-AF65-F5344CB8AC3E}">
        <p14:creationId xmlns:p14="http://schemas.microsoft.com/office/powerpoint/2010/main" val="14860750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ChangeArrowheads="1"/>
          </p:cNvSpPr>
          <p:nvPr/>
        </p:nvSpPr>
        <p:spPr bwMode="auto">
          <a:xfrm>
            <a:off x="3760789" y="304801"/>
            <a:ext cx="4408487" cy="392113"/>
          </a:xfrm>
          <a:prstGeom prst="rect">
            <a:avLst/>
          </a:prstGeom>
          <a:noFill/>
          <a:ln w="9525">
            <a:noFill/>
            <a:miter lim="800000"/>
            <a:headEnd/>
            <a:tailEnd/>
          </a:ln>
          <a:effectLst/>
        </p:spPr>
        <p:txBody>
          <a:bodyPr>
            <a:spAutoFit/>
          </a:bodyPr>
          <a:lstStyle/>
          <a:p>
            <a:pPr algn="ctr">
              <a:defRPr/>
            </a:pPr>
            <a:r>
              <a:rPr lang="en-US" sz="1950" b="1" dirty="0" err="1">
                <a:solidFill>
                  <a:srgbClr val="000000"/>
                </a:solidFill>
                <a:effectLst>
                  <a:outerShdw blurRad="38100" dist="38100" dir="2700000" algn="tl">
                    <a:srgbClr val="C0C0C0"/>
                  </a:outerShdw>
                </a:effectLst>
                <a:latin typeface="Comic Sans MS" pitchFamily="66" charset="0"/>
                <a:cs typeface="Times New Roman" pitchFamily="18" charset="0"/>
              </a:rPr>
              <a:t>Introduzione</a:t>
            </a:r>
            <a:r>
              <a:rPr lang="en-US" sz="1950" b="1" dirty="0">
                <a:solidFill>
                  <a:srgbClr val="000000"/>
                </a:solidFill>
                <a:effectLst>
                  <a:outerShdw blurRad="38100" dist="38100" dir="2700000" algn="tl">
                    <a:srgbClr val="C0C0C0"/>
                  </a:outerShdw>
                </a:effectLst>
                <a:latin typeface="Comic Sans MS" pitchFamily="66" charset="0"/>
                <a:cs typeface="Times New Roman" pitchFamily="18" charset="0"/>
              </a:rPr>
              <a:t> al RADAR/SAR </a:t>
            </a:r>
          </a:p>
        </p:txBody>
      </p:sp>
      <p:sp>
        <p:nvSpPr>
          <p:cNvPr id="2" name="CasellaDiTesto 1">
            <a:extLst>
              <a:ext uri="{FF2B5EF4-FFF2-40B4-BE49-F238E27FC236}">
                <a16:creationId xmlns:a16="http://schemas.microsoft.com/office/drawing/2014/main" id="{4C33DC43-D7FF-494C-AB37-CF20DCB69EE9}"/>
              </a:ext>
            </a:extLst>
          </p:cNvPr>
          <p:cNvSpPr txBox="1"/>
          <p:nvPr/>
        </p:nvSpPr>
        <p:spPr>
          <a:xfrm>
            <a:off x="438539" y="923731"/>
            <a:ext cx="10907485" cy="4893647"/>
          </a:xfrm>
          <a:prstGeom prst="rect">
            <a:avLst/>
          </a:prstGeom>
          <a:noFill/>
        </p:spPr>
        <p:txBody>
          <a:bodyPr wrap="square" rtlCol="0">
            <a:spAutoFit/>
          </a:bodyPr>
          <a:lstStyle/>
          <a:p>
            <a:pPr marL="342900" indent="-342900">
              <a:buFont typeface="Arial" panose="020B0604020202020204" pitchFamily="34" charset="0"/>
              <a:buChar char="•"/>
            </a:pPr>
            <a:r>
              <a:rPr lang="it-IT" sz="2400" dirty="0"/>
              <a:t>SAR= </a:t>
            </a:r>
            <a:r>
              <a:rPr lang="it-IT" sz="2400" dirty="0" err="1"/>
              <a:t>synthetic</a:t>
            </a:r>
            <a:r>
              <a:rPr lang="it-IT" sz="2400" dirty="0"/>
              <a:t> aperture radar – radar </a:t>
            </a:r>
          </a:p>
          <a:p>
            <a:pPr marL="342900" indent="-342900">
              <a:buFont typeface="Arial" panose="020B0604020202020204" pitchFamily="34" charset="0"/>
              <a:buChar char="•"/>
            </a:pPr>
            <a:r>
              <a:rPr lang="it-IT" sz="2400" dirty="0"/>
              <a:t>Sensore </a:t>
            </a:r>
            <a:r>
              <a:rPr lang="it-IT" sz="2400" b="1" u="sng" dirty="0"/>
              <a:t>attivo</a:t>
            </a:r>
            <a:r>
              <a:rPr lang="it-IT" sz="2400" dirty="0"/>
              <a:t> ovvero emette le radiazioni EEM che poi il sensore registra – </a:t>
            </a:r>
          </a:p>
          <a:p>
            <a:pPr marL="342900" indent="-342900">
              <a:buFont typeface="Arial" panose="020B0604020202020204" pitchFamily="34" charset="0"/>
              <a:buChar char="•"/>
            </a:pPr>
            <a:r>
              <a:rPr lang="it-IT" sz="2400" dirty="0"/>
              <a:t>Viene emessa una singola lunghezza d’onda (</a:t>
            </a:r>
            <a:r>
              <a:rPr lang="el-GR" sz="2400" dirty="0"/>
              <a:t>λ</a:t>
            </a:r>
            <a:r>
              <a:rPr lang="it-IT" sz="2400" dirty="0"/>
              <a:t>) per sensore, normalmente con </a:t>
            </a:r>
            <a:r>
              <a:rPr lang="it-IT" sz="2400" u="sng" dirty="0"/>
              <a:t>due polarizzazioni</a:t>
            </a:r>
            <a:r>
              <a:rPr lang="it-IT" sz="2400" dirty="0"/>
              <a:t> (Vertical e </a:t>
            </a:r>
            <a:r>
              <a:rPr lang="it-IT" sz="2400" dirty="0" err="1"/>
              <a:t>Horizontal</a:t>
            </a:r>
            <a:r>
              <a:rPr lang="it-IT" sz="2400" dirty="0"/>
              <a:t>)</a:t>
            </a:r>
          </a:p>
          <a:p>
            <a:pPr marL="342900" indent="-342900">
              <a:buFont typeface="Arial" panose="020B0604020202020204" pitchFamily="34" charset="0"/>
              <a:buChar char="•"/>
            </a:pPr>
            <a:r>
              <a:rPr lang="it-IT" sz="2400" dirty="0"/>
              <a:t>Viene registrata la radiazione EEM riflessa in modo </a:t>
            </a:r>
            <a:r>
              <a:rPr lang="it-IT" sz="2400" b="1" u="dbl" dirty="0"/>
              <a:t>diffuso</a:t>
            </a:r>
            <a:r>
              <a:rPr lang="it-IT" sz="2400" dirty="0"/>
              <a:t> (</a:t>
            </a:r>
            <a:r>
              <a:rPr lang="it-IT" sz="2400" b="1" i="1" dirty="0" err="1"/>
              <a:t>backscatter</a:t>
            </a:r>
            <a:r>
              <a:rPr lang="it-IT" sz="2400" dirty="0"/>
              <a:t>)</a:t>
            </a:r>
          </a:p>
          <a:p>
            <a:pPr marL="342900" indent="-342900">
              <a:buFont typeface="Arial" panose="020B0604020202020204" pitchFamily="34" charset="0"/>
              <a:buChar char="•"/>
            </a:pPr>
            <a:r>
              <a:rPr lang="it-IT" sz="2400" dirty="0"/>
              <a:t>Possono essere distinte le polarizzazioni, dunque registrare più bande dalle combinazioni di polarizzazione emessa/ricevuta, </a:t>
            </a:r>
            <a:r>
              <a:rPr lang="it-IT" sz="2400" u="sng" dirty="0"/>
              <a:t>fino a 4</a:t>
            </a:r>
            <a:r>
              <a:rPr lang="it-IT" sz="2400" dirty="0"/>
              <a:t>: V/V, V/H, H/H e H/V.</a:t>
            </a:r>
          </a:p>
          <a:p>
            <a:pPr marL="342900" indent="-342900">
              <a:buFont typeface="Arial" panose="020B0604020202020204" pitchFamily="34" charset="0"/>
              <a:buChar char="•"/>
            </a:pPr>
            <a:endParaRPr lang="it-IT" sz="2400" dirty="0"/>
          </a:p>
          <a:p>
            <a:pPr marL="342900" indent="-342900">
              <a:buFont typeface="Arial" panose="020B0604020202020204" pitchFamily="34" charset="0"/>
              <a:buChar char="•"/>
            </a:pPr>
            <a:r>
              <a:rPr lang="it-IT" sz="2400" dirty="0"/>
              <a:t>A destra un esempio di una combinazione a falsi colori con </a:t>
            </a:r>
          </a:p>
          <a:p>
            <a:r>
              <a:rPr lang="it-IT" sz="2400" dirty="0"/>
              <a:t>     il Sentinel-1 usando le bande VV , VH e VV/VH </a:t>
            </a:r>
          </a:p>
          <a:p>
            <a:endParaRPr lang="it-IT" sz="2400" dirty="0"/>
          </a:p>
          <a:p>
            <a:pPr marL="342900" indent="-342900">
              <a:buFont typeface="Arial" panose="020B0604020202020204" pitchFamily="34" charset="0"/>
              <a:buChar char="•"/>
            </a:pPr>
            <a:r>
              <a:rPr lang="it-IT" sz="2400" b="1" u="dbl" dirty="0">
                <a:solidFill>
                  <a:srgbClr val="FF0000"/>
                </a:solidFill>
              </a:rPr>
              <a:t>Non viene disturbato da nuvole o altre condizioni </a:t>
            </a:r>
          </a:p>
          <a:p>
            <a:r>
              <a:rPr lang="it-IT" sz="2400" b="1" u="dbl" dirty="0">
                <a:solidFill>
                  <a:srgbClr val="FF0000"/>
                </a:solidFill>
              </a:rPr>
              <a:t>     atmosferiche!</a:t>
            </a:r>
            <a:r>
              <a:rPr lang="it-IT" sz="2400" dirty="0"/>
              <a:t>*</a:t>
            </a:r>
          </a:p>
        </p:txBody>
      </p:sp>
      <p:sp>
        <p:nvSpPr>
          <p:cNvPr id="4" name="Rectangle 2">
            <a:extLst>
              <a:ext uri="{FF2B5EF4-FFF2-40B4-BE49-F238E27FC236}">
                <a16:creationId xmlns:a16="http://schemas.microsoft.com/office/drawing/2014/main" id="{35F6EA2D-2AED-4E9E-AC3C-3D210E654C06}"/>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it-IT"/>
          </a:p>
        </p:txBody>
      </p:sp>
      <p:pic>
        <p:nvPicPr>
          <p:cNvPr id="9" name="Immagine 8">
            <a:extLst>
              <a:ext uri="{FF2B5EF4-FFF2-40B4-BE49-F238E27FC236}">
                <a16:creationId xmlns:a16="http://schemas.microsoft.com/office/drawing/2014/main" id="{B5B943D7-3DB8-4645-A20F-B45DBC55D798}"/>
              </a:ext>
            </a:extLst>
          </p:cNvPr>
          <p:cNvPicPr>
            <a:picLocks noChangeAspect="1"/>
          </p:cNvPicPr>
          <p:nvPr/>
        </p:nvPicPr>
        <p:blipFill>
          <a:blip r:embed="rId2"/>
          <a:stretch>
            <a:fillRect/>
          </a:stretch>
        </p:blipFill>
        <p:spPr>
          <a:xfrm>
            <a:off x="8404625" y="3844636"/>
            <a:ext cx="3600190" cy="2948875"/>
          </a:xfrm>
          <a:prstGeom prst="rect">
            <a:avLst/>
          </a:prstGeom>
        </p:spPr>
      </p:pic>
      <p:sp>
        <p:nvSpPr>
          <p:cNvPr id="10" name="Rettangolo 9">
            <a:extLst>
              <a:ext uri="{FF2B5EF4-FFF2-40B4-BE49-F238E27FC236}">
                <a16:creationId xmlns:a16="http://schemas.microsoft.com/office/drawing/2014/main" id="{2B058D99-8191-4790-91A0-71B9595A56DD}"/>
              </a:ext>
            </a:extLst>
          </p:cNvPr>
          <p:cNvSpPr/>
          <p:nvPr/>
        </p:nvSpPr>
        <p:spPr>
          <a:xfrm>
            <a:off x="0" y="6424179"/>
            <a:ext cx="6096000" cy="369332"/>
          </a:xfrm>
          <a:prstGeom prst="rect">
            <a:avLst/>
          </a:prstGeom>
        </p:spPr>
        <p:txBody>
          <a:bodyPr>
            <a:spAutoFit/>
          </a:bodyPr>
          <a:lstStyle/>
          <a:p>
            <a:r>
              <a:rPr lang="it-IT" dirty="0"/>
              <a:t>*In alcuni casi può essere disturbato da pioggia</a:t>
            </a:r>
          </a:p>
        </p:txBody>
      </p:sp>
    </p:spTree>
    <p:extLst>
      <p:ext uri="{BB962C8B-B14F-4D97-AF65-F5344CB8AC3E}">
        <p14:creationId xmlns:p14="http://schemas.microsoft.com/office/powerpoint/2010/main" val="9823761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ChangeArrowheads="1"/>
          </p:cNvSpPr>
          <p:nvPr/>
        </p:nvSpPr>
        <p:spPr bwMode="auto">
          <a:xfrm>
            <a:off x="3760789" y="304801"/>
            <a:ext cx="4408487" cy="392113"/>
          </a:xfrm>
          <a:prstGeom prst="rect">
            <a:avLst/>
          </a:prstGeom>
          <a:noFill/>
          <a:ln w="9525">
            <a:noFill/>
            <a:miter lim="800000"/>
            <a:headEnd/>
            <a:tailEnd/>
          </a:ln>
          <a:effectLst/>
        </p:spPr>
        <p:txBody>
          <a:bodyPr>
            <a:spAutoFit/>
          </a:bodyPr>
          <a:lstStyle/>
          <a:p>
            <a:pPr algn="ctr">
              <a:defRPr/>
            </a:pPr>
            <a:r>
              <a:rPr lang="en-US" sz="1950" b="1" dirty="0" err="1">
                <a:solidFill>
                  <a:srgbClr val="000000"/>
                </a:solidFill>
                <a:effectLst>
                  <a:outerShdw blurRad="38100" dist="38100" dir="2700000" algn="tl">
                    <a:srgbClr val="C0C0C0"/>
                  </a:outerShdw>
                </a:effectLst>
                <a:latin typeface="Comic Sans MS" pitchFamily="66" charset="0"/>
                <a:cs typeface="Times New Roman" pitchFamily="18" charset="0"/>
              </a:rPr>
              <a:t>Introduzione</a:t>
            </a:r>
            <a:r>
              <a:rPr lang="en-US" sz="1950" b="1" dirty="0">
                <a:solidFill>
                  <a:srgbClr val="000000"/>
                </a:solidFill>
                <a:effectLst>
                  <a:outerShdw blurRad="38100" dist="38100" dir="2700000" algn="tl">
                    <a:srgbClr val="C0C0C0"/>
                  </a:outerShdw>
                </a:effectLst>
                <a:latin typeface="Comic Sans MS" pitchFamily="66" charset="0"/>
                <a:cs typeface="Times New Roman" pitchFamily="18" charset="0"/>
              </a:rPr>
              <a:t> al RADAR/SAR </a:t>
            </a:r>
          </a:p>
        </p:txBody>
      </p:sp>
      <p:sp>
        <p:nvSpPr>
          <p:cNvPr id="2" name="CasellaDiTesto 1">
            <a:extLst>
              <a:ext uri="{FF2B5EF4-FFF2-40B4-BE49-F238E27FC236}">
                <a16:creationId xmlns:a16="http://schemas.microsoft.com/office/drawing/2014/main" id="{4C33DC43-D7FF-494C-AB37-CF20DCB69EE9}"/>
              </a:ext>
            </a:extLst>
          </p:cNvPr>
          <p:cNvSpPr txBox="1"/>
          <p:nvPr/>
        </p:nvSpPr>
        <p:spPr>
          <a:xfrm>
            <a:off x="438539" y="923731"/>
            <a:ext cx="10907485" cy="3046988"/>
          </a:xfrm>
          <a:prstGeom prst="rect">
            <a:avLst/>
          </a:prstGeom>
          <a:noFill/>
        </p:spPr>
        <p:txBody>
          <a:bodyPr wrap="square" rtlCol="0">
            <a:spAutoFit/>
          </a:bodyPr>
          <a:lstStyle/>
          <a:p>
            <a:pPr marL="342900" indent="-342900">
              <a:buFont typeface="Arial" panose="020B0604020202020204" pitchFamily="34" charset="0"/>
              <a:buChar char="•"/>
            </a:pPr>
            <a:r>
              <a:rPr lang="it-IT" sz="2400" dirty="0"/>
              <a:t>Sotto le lunghezze d’onda normalmente utilizzate – definiscono il sensore, insieme al numero di polarizzazioni che vengono registrate.</a:t>
            </a:r>
          </a:p>
          <a:p>
            <a:pPr marL="342900" indent="-342900">
              <a:buFont typeface="Arial" panose="020B0604020202020204" pitchFamily="34" charset="0"/>
              <a:buChar char="•"/>
            </a:pPr>
            <a:r>
              <a:rPr lang="it-IT" sz="2400" dirty="0"/>
              <a:t>Esempi: </a:t>
            </a:r>
          </a:p>
          <a:p>
            <a:pPr marL="800100" lvl="1" indent="-342900">
              <a:buFont typeface="Arial" panose="020B0604020202020204" pitchFamily="34" charset="0"/>
              <a:buChar char="•"/>
            </a:pPr>
            <a:r>
              <a:rPr lang="it-IT" sz="2400" dirty="0"/>
              <a:t>il Sentinel-1 è un  «C-Band </a:t>
            </a:r>
            <a:r>
              <a:rPr lang="it-IT" sz="2400" dirty="0" err="1"/>
              <a:t>DualPol</a:t>
            </a:r>
            <a:r>
              <a:rPr lang="it-IT" sz="2400" dirty="0"/>
              <a:t> SAR» perché usa la banda C e registra 2 polarizzazioni solamente – solitamente VH e VV – vedi slide precedente</a:t>
            </a:r>
          </a:p>
          <a:p>
            <a:pPr marL="800100" lvl="1" indent="-342900">
              <a:buFont typeface="Arial" panose="020B0604020202020204" pitchFamily="34" charset="0"/>
              <a:buChar char="•"/>
            </a:pPr>
            <a:r>
              <a:rPr lang="it-IT" sz="2400" dirty="0"/>
              <a:t>Il Radarsat-2 è un «C-band </a:t>
            </a:r>
            <a:r>
              <a:rPr lang="it-IT" sz="2400" dirty="0" err="1"/>
              <a:t>QuadPol</a:t>
            </a:r>
            <a:r>
              <a:rPr lang="it-IT" sz="2400" dirty="0"/>
              <a:t> SAR» </a:t>
            </a:r>
            <a:r>
              <a:rPr lang="it-IT" sz="2400" dirty="0" err="1"/>
              <a:t>perche</a:t>
            </a:r>
            <a:r>
              <a:rPr lang="it-IT" sz="2400" dirty="0"/>
              <a:t> invece registra tutte le 4 combinazioni di polarizzazioni</a:t>
            </a:r>
          </a:p>
          <a:p>
            <a:endParaRPr lang="it-IT" sz="2400" dirty="0"/>
          </a:p>
        </p:txBody>
      </p:sp>
      <p:sp>
        <p:nvSpPr>
          <p:cNvPr id="4" name="Rectangle 2">
            <a:extLst>
              <a:ext uri="{FF2B5EF4-FFF2-40B4-BE49-F238E27FC236}">
                <a16:creationId xmlns:a16="http://schemas.microsoft.com/office/drawing/2014/main" id="{35F6EA2D-2AED-4E9E-AC3C-3D210E654C06}"/>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it-IT"/>
          </a:p>
        </p:txBody>
      </p:sp>
      <p:pic>
        <p:nvPicPr>
          <p:cNvPr id="1025" name="Immagine 2" descr="https://cdn.sweclockers.com/artikel/bild/37539?l=eyJyZXNvdXJjZSI6IlwvYXJ0aWtlbFwvYmlsZFwvMzc1MzkiLCJmaWx0ZXJzIjpbInQ9b3JpZ2luYWwiXSwicGFyYW1zIjpbXSwia2V5IjoiMzkxZjU0YTM5ZDJkY2ZhMmMwMjJkZDNjYWFmZWI5MjcifQ%3D%3D">
            <a:extLst>
              <a:ext uri="{FF2B5EF4-FFF2-40B4-BE49-F238E27FC236}">
                <a16:creationId xmlns:a16="http://schemas.microsoft.com/office/drawing/2014/main" id="{5C4192F7-7809-4924-B707-760C60CE6B2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97512" y="3768307"/>
            <a:ext cx="7726202" cy="2353622"/>
          </a:xfrm>
          <a:prstGeom prst="rect">
            <a:avLst/>
          </a:prstGeom>
          <a:noFill/>
          <a:extLst>
            <a:ext uri="{909E8E84-426E-40DD-AFC4-6F175D3DCCD1}">
              <a14:hiddenFill xmlns:a14="http://schemas.microsoft.com/office/drawing/2010/main">
                <a:solidFill>
                  <a:srgbClr val="FFFFFF"/>
                </a:solidFill>
              </a14:hiddenFill>
            </a:ext>
          </a:extLst>
        </p:spPr>
      </p:pic>
      <p:sp>
        <p:nvSpPr>
          <p:cNvPr id="7" name="Rettangolo 6">
            <a:extLst>
              <a:ext uri="{FF2B5EF4-FFF2-40B4-BE49-F238E27FC236}">
                <a16:creationId xmlns:a16="http://schemas.microsoft.com/office/drawing/2014/main" id="{452FAB9A-9C02-454B-8ADB-8FAF9A77BD0C}"/>
              </a:ext>
            </a:extLst>
          </p:cNvPr>
          <p:cNvSpPr/>
          <p:nvPr/>
        </p:nvSpPr>
        <p:spPr>
          <a:xfrm>
            <a:off x="1372821" y="6368533"/>
            <a:ext cx="9282739" cy="369332"/>
          </a:xfrm>
          <a:prstGeom prst="rect">
            <a:avLst/>
          </a:prstGeom>
        </p:spPr>
        <p:txBody>
          <a:bodyPr wrap="square">
            <a:spAutoFit/>
          </a:bodyPr>
          <a:lstStyle/>
          <a:p>
            <a:r>
              <a:rPr lang="en-GB" altLang="it-IT" dirty="0">
                <a:latin typeface="Arial" panose="020B0604020202020204" pitchFamily="34" charset="0"/>
                <a:ea typeface="Times New Roman" panose="02020603050405020304" pitchFamily="18" charset="0"/>
              </a:rPr>
              <a:t>image credit </a:t>
            </a:r>
            <a:r>
              <a:rPr lang="en-GB" altLang="it-IT" dirty="0">
                <a:latin typeface="Arial" panose="020B0604020202020204" pitchFamily="34" charset="0"/>
                <a:ea typeface="Times New Roman" panose="02020603050405020304" pitchFamily="18" charset="0"/>
                <a:hlinkClick r:id="rId3"/>
              </a:rPr>
              <a:t>https://www.sweclockers.com/artikel/21125-kommunikation-i-rymden/6</a:t>
            </a:r>
            <a:r>
              <a:rPr lang="en-GB" altLang="it-IT" dirty="0">
                <a:latin typeface="Arial" panose="020B0604020202020204" pitchFamily="34" charset="0"/>
                <a:ea typeface="Times New Roman" panose="02020603050405020304" pitchFamily="18" charset="0"/>
              </a:rPr>
              <a:t> </a:t>
            </a:r>
            <a:endParaRPr lang="it-IT" dirty="0"/>
          </a:p>
        </p:txBody>
      </p:sp>
    </p:spTree>
    <p:extLst>
      <p:ext uri="{BB962C8B-B14F-4D97-AF65-F5344CB8AC3E}">
        <p14:creationId xmlns:p14="http://schemas.microsoft.com/office/powerpoint/2010/main" val="2690228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ChangeArrowheads="1"/>
          </p:cNvSpPr>
          <p:nvPr/>
        </p:nvSpPr>
        <p:spPr bwMode="auto">
          <a:xfrm>
            <a:off x="3760789" y="304801"/>
            <a:ext cx="4408487" cy="392113"/>
          </a:xfrm>
          <a:prstGeom prst="rect">
            <a:avLst/>
          </a:prstGeom>
          <a:noFill/>
          <a:ln w="9525">
            <a:noFill/>
            <a:miter lim="800000"/>
            <a:headEnd/>
            <a:tailEnd/>
          </a:ln>
          <a:effectLst/>
        </p:spPr>
        <p:txBody>
          <a:bodyPr>
            <a:spAutoFit/>
          </a:bodyPr>
          <a:lstStyle/>
          <a:p>
            <a:pPr algn="ctr">
              <a:defRPr/>
            </a:pPr>
            <a:r>
              <a:rPr lang="en-US" sz="1950" b="1" dirty="0" err="1">
                <a:solidFill>
                  <a:srgbClr val="000000"/>
                </a:solidFill>
                <a:effectLst>
                  <a:outerShdw blurRad="38100" dist="38100" dir="2700000" algn="tl">
                    <a:srgbClr val="C0C0C0"/>
                  </a:outerShdw>
                </a:effectLst>
                <a:latin typeface="Comic Sans MS" pitchFamily="66" charset="0"/>
                <a:cs typeface="Times New Roman" pitchFamily="18" charset="0"/>
              </a:rPr>
              <a:t>Introduzione</a:t>
            </a:r>
            <a:r>
              <a:rPr lang="en-US" sz="1950" b="1" dirty="0">
                <a:solidFill>
                  <a:srgbClr val="000000"/>
                </a:solidFill>
                <a:effectLst>
                  <a:outerShdw blurRad="38100" dist="38100" dir="2700000" algn="tl">
                    <a:srgbClr val="C0C0C0"/>
                  </a:outerShdw>
                </a:effectLst>
                <a:latin typeface="Comic Sans MS" pitchFamily="66" charset="0"/>
                <a:cs typeface="Times New Roman" pitchFamily="18" charset="0"/>
              </a:rPr>
              <a:t> al RADAR/SAR </a:t>
            </a:r>
          </a:p>
        </p:txBody>
      </p:sp>
      <p:sp>
        <p:nvSpPr>
          <p:cNvPr id="2" name="CasellaDiTesto 1">
            <a:extLst>
              <a:ext uri="{FF2B5EF4-FFF2-40B4-BE49-F238E27FC236}">
                <a16:creationId xmlns:a16="http://schemas.microsoft.com/office/drawing/2014/main" id="{4C33DC43-D7FF-494C-AB37-CF20DCB69EE9}"/>
              </a:ext>
            </a:extLst>
          </p:cNvPr>
          <p:cNvSpPr txBox="1"/>
          <p:nvPr/>
        </p:nvSpPr>
        <p:spPr>
          <a:xfrm>
            <a:off x="438539" y="923731"/>
            <a:ext cx="10907485" cy="2677656"/>
          </a:xfrm>
          <a:prstGeom prst="rect">
            <a:avLst/>
          </a:prstGeom>
          <a:noFill/>
        </p:spPr>
        <p:txBody>
          <a:bodyPr wrap="square" rtlCol="0">
            <a:spAutoFit/>
          </a:bodyPr>
          <a:lstStyle/>
          <a:p>
            <a:pPr marL="342900" indent="-342900">
              <a:buFont typeface="Arial" panose="020B0604020202020204" pitchFamily="34" charset="0"/>
              <a:buChar char="•"/>
            </a:pPr>
            <a:r>
              <a:rPr lang="it-IT" sz="2400" dirty="0"/>
              <a:t>Due diversi aspetti</a:t>
            </a:r>
          </a:p>
          <a:p>
            <a:pPr marL="914400" lvl="1" indent="-457200">
              <a:buFont typeface="+mj-lt"/>
              <a:buAutoNum type="arabicPeriod"/>
            </a:pPr>
            <a:r>
              <a:rPr lang="it-IT" sz="2400" dirty="0"/>
              <a:t>L’intensità del </a:t>
            </a:r>
            <a:r>
              <a:rPr lang="it-IT" sz="2400" dirty="0" err="1"/>
              <a:t>backscatter</a:t>
            </a:r>
            <a:r>
              <a:rPr lang="it-IT" sz="2400" dirty="0"/>
              <a:t> (riflettanza o la % di riflessione diffusa/</a:t>
            </a:r>
            <a:r>
              <a:rPr lang="it-IT" sz="2400" dirty="0" err="1"/>
              <a:t>Lambertiana</a:t>
            </a:r>
            <a:r>
              <a:rPr lang="it-IT" sz="2400" dirty="0"/>
              <a:t>): le regole che definiscono quanta EEM viene riflessa in modo diffuso sono complesse – dipendono:</a:t>
            </a:r>
          </a:p>
          <a:p>
            <a:pPr marL="1371600" lvl="2" indent="-457200">
              <a:buFont typeface="+mj-lt"/>
              <a:buAutoNum type="arabicPeriod"/>
            </a:pPr>
            <a:r>
              <a:rPr lang="it-IT" sz="2400" dirty="0"/>
              <a:t>dalla lunghezza d’onda del sensore </a:t>
            </a:r>
          </a:p>
          <a:p>
            <a:pPr marL="1371600" lvl="2" indent="-457200">
              <a:buFont typeface="+mj-lt"/>
              <a:buAutoNum type="arabicPeriod"/>
            </a:pPr>
            <a:r>
              <a:rPr lang="it-IT" sz="2400" dirty="0"/>
              <a:t>dalla forma e tessitura (scabrosità) della superficie intercettata</a:t>
            </a:r>
          </a:p>
          <a:p>
            <a:pPr marL="1371600" lvl="2" indent="-457200">
              <a:buFont typeface="+mj-lt"/>
              <a:buAutoNum type="arabicPeriod"/>
            </a:pPr>
            <a:r>
              <a:rPr lang="it-IT" sz="2400" dirty="0"/>
              <a:t>dalla differenza tra le costanti dielettriche del mezzo aria e superficie </a:t>
            </a:r>
          </a:p>
        </p:txBody>
      </p:sp>
      <p:sp>
        <p:nvSpPr>
          <p:cNvPr id="4" name="Rectangle 2">
            <a:extLst>
              <a:ext uri="{FF2B5EF4-FFF2-40B4-BE49-F238E27FC236}">
                <a16:creationId xmlns:a16="http://schemas.microsoft.com/office/drawing/2014/main" id="{35F6EA2D-2AED-4E9E-AC3C-3D210E654C06}"/>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it-IT"/>
          </a:p>
        </p:txBody>
      </p:sp>
      <p:pic>
        <p:nvPicPr>
          <p:cNvPr id="5" name="Immagine 4">
            <a:extLst>
              <a:ext uri="{FF2B5EF4-FFF2-40B4-BE49-F238E27FC236}">
                <a16:creationId xmlns:a16="http://schemas.microsoft.com/office/drawing/2014/main" id="{89B4B3F9-0CE6-422E-BDBC-CAE6B2DB0CE5}"/>
              </a:ext>
            </a:extLst>
          </p:cNvPr>
          <p:cNvPicPr>
            <a:picLocks noChangeAspect="1"/>
          </p:cNvPicPr>
          <p:nvPr/>
        </p:nvPicPr>
        <p:blipFill>
          <a:blip r:embed="rId2"/>
          <a:stretch>
            <a:fillRect/>
          </a:stretch>
        </p:blipFill>
        <p:spPr>
          <a:xfrm>
            <a:off x="1147313" y="3761510"/>
            <a:ext cx="9430006" cy="2677656"/>
          </a:xfrm>
          <a:prstGeom prst="rect">
            <a:avLst/>
          </a:prstGeom>
        </p:spPr>
      </p:pic>
    </p:spTree>
    <p:extLst>
      <p:ext uri="{BB962C8B-B14F-4D97-AF65-F5344CB8AC3E}">
        <p14:creationId xmlns:p14="http://schemas.microsoft.com/office/powerpoint/2010/main" val="34716534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ChangeArrowheads="1"/>
          </p:cNvSpPr>
          <p:nvPr/>
        </p:nvSpPr>
        <p:spPr bwMode="auto">
          <a:xfrm>
            <a:off x="3760789" y="304801"/>
            <a:ext cx="4408487" cy="392113"/>
          </a:xfrm>
          <a:prstGeom prst="rect">
            <a:avLst/>
          </a:prstGeom>
          <a:noFill/>
          <a:ln w="9525">
            <a:noFill/>
            <a:miter lim="800000"/>
            <a:headEnd/>
            <a:tailEnd/>
          </a:ln>
          <a:effectLst/>
        </p:spPr>
        <p:txBody>
          <a:bodyPr>
            <a:spAutoFit/>
          </a:bodyPr>
          <a:lstStyle/>
          <a:p>
            <a:pPr algn="ctr">
              <a:defRPr/>
            </a:pPr>
            <a:r>
              <a:rPr lang="en-US" sz="1950" b="1" dirty="0" err="1">
                <a:solidFill>
                  <a:srgbClr val="000000"/>
                </a:solidFill>
                <a:effectLst>
                  <a:outerShdw blurRad="38100" dist="38100" dir="2700000" algn="tl">
                    <a:srgbClr val="C0C0C0"/>
                  </a:outerShdw>
                </a:effectLst>
                <a:latin typeface="Comic Sans MS" pitchFamily="66" charset="0"/>
                <a:cs typeface="Times New Roman" pitchFamily="18" charset="0"/>
              </a:rPr>
              <a:t>Introduzione</a:t>
            </a:r>
            <a:r>
              <a:rPr lang="en-US" sz="1950" b="1" dirty="0">
                <a:solidFill>
                  <a:srgbClr val="000000"/>
                </a:solidFill>
                <a:effectLst>
                  <a:outerShdw blurRad="38100" dist="38100" dir="2700000" algn="tl">
                    <a:srgbClr val="C0C0C0"/>
                  </a:outerShdw>
                </a:effectLst>
                <a:latin typeface="Comic Sans MS" pitchFamily="66" charset="0"/>
                <a:cs typeface="Times New Roman" pitchFamily="18" charset="0"/>
              </a:rPr>
              <a:t> al RADAR/SAR </a:t>
            </a:r>
          </a:p>
        </p:txBody>
      </p:sp>
      <p:sp>
        <p:nvSpPr>
          <p:cNvPr id="2" name="CasellaDiTesto 1">
            <a:extLst>
              <a:ext uri="{FF2B5EF4-FFF2-40B4-BE49-F238E27FC236}">
                <a16:creationId xmlns:a16="http://schemas.microsoft.com/office/drawing/2014/main" id="{4C33DC43-D7FF-494C-AB37-CF20DCB69EE9}"/>
              </a:ext>
            </a:extLst>
          </p:cNvPr>
          <p:cNvSpPr txBox="1"/>
          <p:nvPr/>
        </p:nvSpPr>
        <p:spPr>
          <a:xfrm>
            <a:off x="438539" y="923731"/>
            <a:ext cx="10907485" cy="830997"/>
          </a:xfrm>
          <a:prstGeom prst="rect">
            <a:avLst/>
          </a:prstGeom>
          <a:noFill/>
        </p:spPr>
        <p:txBody>
          <a:bodyPr wrap="square" rtlCol="0">
            <a:spAutoFit/>
          </a:bodyPr>
          <a:lstStyle/>
          <a:p>
            <a:pPr marL="342900" indent="-342900">
              <a:buFont typeface="Arial" panose="020B0604020202020204" pitchFamily="34" charset="0"/>
              <a:buChar char="•"/>
            </a:pPr>
            <a:r>
              <a:rPr lang="it-IT" sz="2400" dirty="0"/>
              <a:t>Due diversi aspetti</a:t>
            </a:r>
          </a:p>
          <a:p>
            <a:pPr marL="914400" lvl="1" indent="-457200">
              <a:buFont typeface="+mj-lt"/>
              <a:buAutoNum type="arabicPeriod" startAt="2"/>
            </a:pPr>
            <a:r>
              <a:rPr lang="it-IT" sz="2400" dirty="0"/>
              <a:t>La differenza di fase = </a:t>
            </a:r>
            <a:r>
              <a:rPr lang="it-IT" sz="2400" dirty="0" err="1"/>
              <a:t>Interferometric</a:t>
            </a:r>
            <a:r>
              <a:rPr lang="it-IT" sz="2400" dirty="0"/>
              <a:t> SAR, ovvero interferometria</a:t>
            </a:r>
          </a:p>
        </p:txBody>
      </p:sp>
      <p:sp>
        <p:nvSpPr>
          <p:cNvPr id="4" name="Rectangle 2">
            <a:extLst>
              <a:ext uri="{FF2B5EF4-FFF2-40B4-BE49-F238E27FC236}">
                <a16:creationId xmlns:a16="http://schemas.microsoft.com/office/drawing/2014/main" id="{35F6EA2D-2AED-4E9E-AC3C-3D210E654C06}"/>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it-IT"/>
          </a:p>
        </p:txBody>
      </p:sp>
      <p:pic>
        <p:nvPicPr>
          <p:cNvPr id="6" name="Immagine 5">
            <a:extLst>
              <a:ext uri="{FF2B5EF4-FFF2-40B4-BE49-F238E27FC236}">
                <a16:creationId xmlns:a16="http://schemas.microsoft.com/office/drawing/2014/main" id="{EAA171BC-A3E5-4698-8C2F-DB70D5C7293C}"/>
              </a:ext>
            </a:extLst>
          </p:cNvPr>
          <p:cNvPicPr>
            <a:picLocks noChangeAspect="1"/>
          </p:cNvPicPr>
          <p:nvPr/>
        </p:nvPicPr>
        <p:blipFill>
          <a:blip r:embed="rId2"/>
          <a:stretch>
            <a:fillRect/>
          </a:stretch>
        </p:blipFill>
        <p:spPr>
          <a:xfrm>
            <a:off x="3948545" y="1837338"/>
            <a:ext cx="7869152" cy="4365966"/>
          </a:xfrm>
          <a:prstGeom prst="rect">
            <a:avLst/>
          </a:prstGeom>
        </p:spPr>
      </p:pic>
      <p:sp>
        <p:nvSpPr>
          <p:cNvPr id="7" name="Rettangolo 6">
            <a:extLst>
              <a:ext uri="{FF2B5EF4-FFF2-40B4-BE49-F238E27FC236}">
                <a16:creationId xmlns:a16="http://schemas.microsoft.com/office/drawing/2014/main" id="{577A679E-5706-40E5-9023-F69BAC7A35B9}"/>
              </a:ext>
            </a:extLst>
          </p:cNvPr>
          <p:cNvSpPr/>
          <p:nvPr/>
        </p:nvSpPr>
        <p:spPr>
          <a:xfrm>
            <a:off x="374303" y="3598672"/>
            <a:ext cx="4696461" cy="1938992"/>
          </a:xfrm>
          <a:prstGeom prst="rect">
            <a:avLst/>
          </a:prstGeom>
        </p:spPr>
        <p:txBody>
          <a:bodyPr wrap="square">
            <a:spAutoFit/>
          </a:bodyPr>
          <a:lstStyle/>
          <a:p>
            <a:pPr algn="just"/>
            <a:r>
              <a:rPr lang="it-IT" sz="2400" dirty="0"/>
              <a:t>Sfrutta la differenza di fase tra l’onda EEM in uscita ed in entrata per misurare le deformazioni della superficie terrestre dell’ordine dei millimetri.</a:t>
            </a:r>
          </a:p>
        </p:txBody>
      </p:sp>
    </p:spTree>
    <p:extLst>
      <p:ext uri="{BB962C8B-B14F-4D97-AF65-F5344CB8AC3E}">
        <p14:creationId xmlns:p14="http://schemas.microsoft.com/office/powerpoint/2010/main" val="9701437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3076575" y="1335089"/>
            <a:ext cx="4306888" cy="4186237"/>
            <a:chOff x="724" y="613"/>
            <a:chExt cx="2713" cy="2637"/>
          </a:xfrm>
        </p:grpSpPr>
        <p:sp>
          <p:nvSpPr>
            <p:cNvPr id="15434" name="Arc 3"/>
            <p:cNvSpPr>
              <a:spLocks/>
            </p:cNvSpPr>
            <p:nvPr/>
          </p:nvSpPr>
          <p:spPr bwMode="auto">
            <a:xfrm rot="148109" flipV="1">
              <a:off x="898" y="788"/>
              <a:ext cx="2342" cy="2262"/>
            </a:xfrm>
            <a:custGeom>
              <a:avLst/>
              <a:gdLst>
                <a:gd name="T0" fmla="*/ 0 w 20070"/>
                <a:gd name="T1" fmla="*/ 0 h 19388"/>
                <a:gd name="T2" fmla="*/ 0 w 20070"/>
                <a:gd name="T3" fmla="*/ 0 h 19388"/>
                <a:gd name="T4" fmla="*/ 0 w 20070"/>
                <a:gd name="T5" fmla="*/ 0 h 19388"/>
                <a:gd name="T6" fmla="*/ 0 60000 65536"/>
                <a:gd name="T7" fmla="*/ 0 60000 65536"/>
                <a:gd name="T8" fmla="*/ 0 60000 65536"/>
                <a:gd name="T9" fmla="*/ 0 w 20070"/>
                <a:gd name="T10" fmla="*/ 0 h 19388"/>
                <a:gd name="T11" fmla="*/ 20070 w 20070"/>
                <a:gd name="T12" fmla="*/ 19388 h 19388"/>
              </a:gdLst>
              <a:ahLst/>
              <a:cxnLst>
                <a:cxn ang="T6">
                  <a:pos x="T0" y="T1"/>
                </a:cxn>
                <a:cxn ang="T7">
                  <a:pos x="T2" y="T3"/>
                </a:cxn>
                <a:cxn ang="T8">
                  <a:pos x="T4" y="T5"/>
                </a:cxn>
              </a:cxnLst>
              <a:rect l="T9" t="T10" r="T11" b="T12"/>
              <a:pathLst>
                <a:path w="20070" h="19388" fill="none" extrusionOk="0">
                  <a:moveTo>
                    <a:pt x="9521" y="0"/>
                  </a:moveTo>
                  <a:cubicBezTo>
                    <a:pt x="14330" y="2361"/>
                    <a:pt x="18090" y="6426"/>
                    <a:pt x="20070" y="11404"/>
                  </a:cubicBezTo>
                </a:path>
                <a:path w="20070" h="19388" stroke="0" extrusionOk="0">
                  <a:moveTo>
                    <a:pt x="9521" y="0"/>
                  </a:moveTo>
                  <a:cubicBezTo>
                    <a:pt x="14330" y="2361"/>
                    <a:pt x="18090" y="6426"/>
                    <a:pt x="20070" y="11404"/>
                  </a:cubicBezTo>
                  <a:lnTo>
                    <a:pt x="0" y="19388"/>
                  </a:lnTo>
                  <a:lnTo>
                    <a:pt x="9521" y="0"/>
                  </a:lnTo>
                  <a:close/>
                </a:path>
              </a:pathLst>
            </a:custGeom>
            <a:noFill/>
            <a:ln w="28575">
              <a:solidFill>
                <a:srgbClr val="FF33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5435" name="Arc 4"/>
            <p:cNvSpPr>
              <a:spLocks/>
            </p:cNvSpPr>
            <p:nvPr/>
          </p:nvSpPr>
          <p:spPr bwMode="auto">
            <a:xfrm rot="148109" flipV="1">
              <a:off x="873" y="764"/>
              <a:ext cx="2342" cy="2262"/>
            </a:xfrm>
            <a:custGeom>
              <a:avLst/>
              <a:gdLst>
                <a:gd name="T0" fmla="*/ 0 w 20070"/>
                <a:gd name="T1" fmla="*/ 0 h 19388"/>
                <a:gd name="T2" fmla="*/ 0 w 20070"/>
                <a:gd name="T3" fmla="*/ 0 h 19388"/>
                <a:gd name="T4" fmla="*/ 0 w 20070"/>
                <a:gd name="T5" fmla="*/ 0 h 19388"/>
                <a:gd name="T6" fmla="*/ 0 60000 65536"/>
                <a:gd name="T7" fmla="*/ 0 60000 65536"/>
                <a:gd name="T8" fmla="*/ 0 60000 65536"/>
                <a:gd name="T9" fmla="*/ 0 w 20070"/>
                <a:gd name="T10" fmla="*/ 0 h 19388"/>
                <a:gd name="T11" fmla="*/ 20070 w 20070"/>
                <a:gd name="T12" fmla="*/ 19388 h 19388"/>
              </a:gdLst>
              <a:ahLst/>
              <a:cxnLst>
                <a:cxn ang="T6">
                  <a:pos x="T0" y="T1"/>
                </a:cxn>
                <a:cxn ang="T7">
                  <a:pos x="T2" y="T3"/>
                </a:cxn>
                <a:cxn ang="T8">
                  <a:pos x="T4" y="T5"/>
                </a:cxn>
              </a:cxnLst>
              <a:rect l="T9" t="T10" r="T11" b="T12"/>
              <a:pathLst>
                <a:path w="20070" h="19388" fill="none" extrusionOk="0">
                  <a:moveTo>
                    <a:pt x="9521" y="0"/>
                  </a:moveTo>
                  <a:cubicBezTo>
                    <a:pt x="14330" y="2361"/>
                    <a:pt x="18090" y="6426"/>
                    <a:pt x="20070" y="11404"/>
                  </a:cubicBezTo>
                </a:path>
                <a:path w="20070" h="19388" stroke="0" extrusionOk="0">
                  <a:moveTo>
                    <a:pt x="9521" y="0"/>
                  </a:moveTo>
                  <a:cubicBezTo>
                    <a:pt x="14330" y="2361"/>
                    <a:pt x="18090" y="6426"/>
                    <a:pt x="20070" y="11404"/>
                  </a:cubicBezTo>
                  <a:lnTo>
                    <a:pt x="0" y="19388"/>
                  </a:lnTo>
                  <a:lnTo>
                    <a:pt x="9521" y="0"/>
                  </a:lnTo>
                  <a:close/>
                </a:path>
              </a:pathLst>
            </a:custGeom>
            <a:noFill/>
            <a:ln w="28575">
              <a:solidFill>
                <a:srgbClr val="FF33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5436" name="Arc 5"/>
            <p:cNvSpPr>
              <a:spLocks/>
            </p:cNvSpPr>
            <p:nvPr/>
          </p:nvSpPr>
          <p:spPr bwMode="auto">
            <a:xfrm rot="148109" flipV="1">
              <a:off x="848" y="738"/>
              <a:ext cx="2342" cy="2262"/>
            </a:xfrm>
            <a:custGeom>
              <a:avLst/>
              <a:gdLst>
                <a:gd name="T0" fmla="*/ 0 w 20070"/>
                <a:gd name="T1" fmla="*/ 0 h 19388"/>
                <a:gd name="T2" fmla="*/ 0 w 20070"/>
                <a:gd name="T3" fmla="*/ 0 h 19388"/>
                <a:gd name="T4" fmla="*/ 0 w 20070"/>
                <a:gd name="T5" fmla="*/ 0 h 19388"/>
                <a:gd name="T6" fmla="*/ 0 60000 65536"/>
                <a:gd name="T7" fmla="*/ 0 60000 65536"/>
                <a:gd name="T8" fmla="*/ 0 60000 65536"/>
                <a:gd name="T9" fmla="*/ 0 w 20070"/>
                <a:gd name="T10" fmla="*/ 0 h 19388"/>
                <a:gd name="T11" fmla="*/ 20070 w 20070"/>
                <a:gd name="T12" fmla="*/ 19388 h 19388"/>
              </a:gdLst>
              <a:ahLst/>
              <a:cxnLst>
                <a:cxn ang="T6">
                  <a:pos x="T0" y="T1"/>
                </a:cxn>
                <a:cxn ang="T7">
                  <a:pos x="T2" y="T3"/>
                </a:cxn>
                <a:cxn ang="T8">
                  <a:pos x="T4" y="T5"/>
                </a:cxn>
              </a:cxnLst>
              <a:rect l="T9" t="T10" r="T11" b="T12"/>
              <a:pathLst>
                <a:path w="20070" h="19388" fill="none" extrusionOk="0">
                  <a:moveTo>
                    <a:pt x="9521" y="0"/>
                  </a:moveTo>
                  <a:cubicBezTo>
                    <a:pt x="14330" y="2361"/>
                    <a:pt x="18090" y="6426"/>
                    <a:pt x="20070" y="11404"/>
                  </a:cubicBezTo>
                </a:path>
                <a:path w="20070" h="19388" stroke="0" extrusionOk="0">
                  <a:moveTo>
                    <a:pt x="9521" y="0"/>
                  </a:moveTo>
                  <a:cubicBezTo>
                    <a:pt x="14330" y="2361"/>
                    <a:pt x="18090" y="6426"/>
                    <a:pt x="20070" y="11404"/>
                  </a:cubicBezTo>
                  <a:lnTo>
                    <a:pt x="0" y="19388"/>
                  </a:lnTo>
                  <a:lnTo>
                    <a:pt x="9521" y="0"/>
                  </a:lnTo>
                  <a:close/>
                </a:path>
              </a:pathLst>
            </a:custGeom>
            <a:noFill/>
            <a:ln w="28575">
              <a:solidFill>
                <a:srgbClr val="FF33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5437" name="Arc 6"/>
            <p:cNvSpPr>
              <a:spLocks/>
            </p:cNvSpPr>
            <p:nvPr/>
          </p:nvSpPr>
          <p:spPr bwMode="auto">
            <a:xfrm rot="148109" flipV="1">
              <a:off x="823" y="713"/>
              <a:ext cx="2342" cy="2262"/>
            </a:xfrm>
            <a:custGeom>
              <a:avLst/>
              <a:gdLst>
                <a:gd name="T0" fmla="*/ 0 w 20070"/>
                <a:gd name="T1" fmla="*/ 0 h 19388"/>
                <a:gd name="T2" fmla="*/ 0 w 20070"/>
                <a:gd name="T3" fmla="*/ 0 h 19388"/>
                <a:gd name="T4" fmla="*/ 0 w 20070"/>
                <a:gd name="T5" fmla="*/ 0 h 19388"/>
                <a:gd name="T6" fmla="*/ 0 60000 65536"/>
                <a:gd name="T7" fmla="*/ 0 60000 65536"/>
                <a:gd name="T8" fmla="*/ 0 60000 65536"/>
                <a:gd name="T9" fmla="*/ 0 w 20070"/>
                <a:gd name="T10" fmla="*/ 0 h 19388"/>
                <a:gd name="T11" fmla="*/ 20070 w 20070"/>
                <a:gd name="T12" fmla="*/ 19388 h 19388"/>
              </a:gdLst>
              <a:ahLst/>
              <a:cxnLst>
                <a:cxn ang="T6">
                  <a:pos x="T0" y="T1"/>
                </a:cxn>
                <a:cxn ang="T7">
                  <a:pos x="T2" y="T3"/>
                </a:cxn>
                <a:cxn ang="T8">
                  <a:pos x="T4" y="T5"/>
                </a:cxn>
              </a:cxnLst>
              <a:rect l="T9" t="T10" r="T11" b="T12"/>
              <a:pathLst>
                <a:path w="20070" h="19388" fill="none" extrusionOk="0">
                  <a:moveTo>
                    <a:pt x="9521" y="0"/>
                  </a:moveTo>
                  <a:cubicBezTo>
                    <a:pt x="14330" y="2361"/>
                    <a:pt x="18090" y="6426"/>
                    <a:pt x="20070" y="11404"/>
                  </a:cubicBezTo>
                </a:path>
                <a:path w="20070" h="19388" stroke="0" extrusionOk="0">
                  <a:moveTo>
                    <a:pt x="9521" y="0"/>
                  </a:moveTo>
                  <a:cubicBezTo>
                    <a:pt x="14330" y="2361"/>
                    <a:pt x="18090" y="6426"/>
                    <a:pt x="20070" y="11404"/>
                  </a:cubicBezTo>
                  <a:lnTo>
                    <a:pt x="0" y="19388"/>
                  </a:lnTo>
                  <a:lnTo>
                    <a:pt x="9521" y="0"/>
                  </a:lnTo>
                  <a:close/>
                </a:path>
              </a:pathLst>
            </a:custGeom>
            <a:noFill/>
            <a:ln w="28575">
              <a:solidFill>
                <a:srgbClr val="FF33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5438" name="Arc 7"/>
            <p:cNvSpPr>
              <a:spLocks/>
            </p:cNvSpPr>
            <p:nvPr/>
          </p:nvSpPr>
          <p:spPr bwMode="auto">
            <a:xfrm rot="148109" flipV="1">
              <a:off x="798" y="688"/>
              <a:ext cx="2342" cy="2262"/>
            </a:xfrm>
            <a:custGeom>
              <a:avLst/>
              <a:gdLst>
                <a:gd name="T0" fmla="*/ 0 w 20070"/>
                <a:gd name="T1" fmla="*/ 0 h 19388"/>
                <a:gd name="T2" fmla="*/ 0 w 20070"/>
                <a:gd name="T3" fmla="*/ 0 h 19388"/>
                <a:gd name="T4" fmla="*/ 0 w 20070"/>
                <a:gd name="T5" fmla="*/ 0 h 19388"/>
                <a:gd name="T6" fmla="*/ 0 60000 65536"/>
                <a:gd name="T7" fmla="*/ 0 60000 65536"/>
                <a:gd name="T8" fmla="*/ 0 60000 65536"/>
                <a:gd name="T9" fmla="*/ 0 w 20070"/>
                <a:gd name="T10" fmla="*/ 0 h 19388"/>
                <a:gd name="T11" fmla="*/ 20070 w 20070"/>
                <a:gd name="T12" fmla="*/ 19388 h 19388"/>
              </a:gdLst>
              <a:ahLst/>
              <a:cxnLst>
                <a:cxn ang="T6">
                  <a:pos x="T0" y="T1"/>
                </a:cxn>
                <a:cxn ang="T7">
                  <a:pos x="T2" y="T3"/>
                </a:cxn>
                <a:cxn ang="T8">
                  <a:pos x="T4" y="T5"/>
                </a:cxn>
              </a:cxnLst>
              <a:rect l="T9" t="T10" r="T11" b="T12"/>
              <a:pathLst>
                <a:path w="20070" h="19388" fill="none" extrusionOk="0">
                  <a:moveTo>
                    <a:pt x="9521" y="0"/>
                  </a:moveTo>
                  <a:cubicBezTo>
                    <a:pt x="14330" y="2361"/>
                    <a:pt x="18090" y="6426"/>
                    <a:pt x="20070" y="11404"/>
                  </a:cubicBezTo>
                </a:path>
                <a:path w="20070" h="19388" stroke="0" extrusionOk="0">
                  <a:moveTo>
                    <a:pt x="9521" y="0"/>
                  </a:moveTo>
                  <a:cubicBezTo>
                    <a:pt x="14330" y="2361"/>
                    <a:pt x="18090" y="6426"/>
                    <a:pt x="20070" y="11404"/>
                  </a:cubicBezTo>
                  <a:lnTo>
                    <a:pt x="0" y="19388"/>
                  </a:lnTo>
                  <a:lnTo>
                    <a:pt x="9521" y="0"/>
                  </a:lnTo>
                  <a:close/>
                </a:path>
              </a:pathLst>
            </a:custGeom>
            <a:noFill/>
            <a:ln w="28575">
              <a:solidFill>
                <a:srgbClr val="FF33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5439" name="Arc 8"/>
            <p:cNvSpPr>
              <a:spLocks/>
            </p:cNvSpPr>
            <p:nvPr/>
          </p:nvSpPr>
          <p:spPr bwMode="auto">
            <a:xfrm rot="148109" flipV="1">
              <a:off x="774" y="663"/>
              <a:ext cx="2342" cy="2262"/>
            </a:xfrm>
            <a:custGeom>
              <a:avLst/>
              <a:gdLst>
                <a:gd name="T0" fmla="*/ 0 w 20070"/>
                <a:gd name="T1" fmla="*/ 0 h 19388"/>
                <a:gd name="T2" fmla="*/ 0 w 20070"/>
                <a:gd name="T3" fmla="*/ 0 h 19388"/>
                <a:gd name="T4" fmla="*/ 0 w 20070"/>
                <a:gd name="T5" fmla="*/ 0 h 19388"/>
                <a:gd name="T6" fmla="*/ 0 60000 65536"/>
                <a:gd name="T7" fmla="*/ 0 60000 65536"/>
                <a:gd name="T8" fmla="*/ 0 60000 65536"/>
                <a:gd name="T9" fmla="*/ 0 w 20070"/>
                <a:gd name="T10" fmla="*/ 0 h 19388"/>
                <a:gd name="T11" fmla="*/ 20070 w 20070"/>
                <a:gd name="T12" fmla="*/ 19388 h 19388"/>
              </a:gdLst>
              <a:ahLst/>
              <a:cxnLst>
                <a:cxn ang="T6">
                  <a:pos x="T0" y="T1"/>
                </a:cxn>
                <a:cxn ang="T7">
                  <a:pos x="T2" y="T3"/>
                </a:cxn>
                <a:cxn ang="T8">
                  <a:pos x="T4" y="T5"/>
                </a:cxn>
              </a:cxnLst>
              <a:rect l="T9" t="T10" r="T11" b="T12"/>
              <a:pathLst>
                <a:path w="20070" h="19388" fill="none" extrusionOk="0">
                  <a:moveTo>
                    <a:pt x="9521" y="0"/>
                  </a:moveTo>
                  <a:cubicBezTo>
                    <a:pt x="14330" y="2361"/>
                    <a:pt x="18090" y="6426"/>
                    <a:pt x="20070" y="11404"/>
                  </a:cubicBezTo>
                </a:path>
                <a:path w="20070" h="19388" stroke="0" extrusionOk="0">
                  <a:moveTo>
                    <a:pt x="9521" y="0"/>
                  </a:moveTo>
                  <a:cubicBezTo>
                    <a:pt x="14330" y="2361"/>
                    <a:pt x="18090" y="6426"/>
                    <a:pt x="20070" y="11404"/>
                  </a:cubicBezTo>
                  <a:lnTo>
                    <a:pt x="0" y="19388"/>
                  </a:lnTo>
                  <a:lnTo>
                    <a:pt x="9521" y="0"/>
                  </a:lnTo>
                  <a:close/>
                </a:path>
              </a:pathLst>
            </a:custGeom>
            <a:noFill/>
            <a:ln w="28575">
              <a:solidFill>
                <a:srgbClr val="FF33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5440" name="Arc 9"/>
            <p:cNvSpPr>
              <a:spLocks/>
            </p:cNvSpPr>
            <p:nvPr/>
          </p:nvSpPr>
          <p:spPr bwMode="auto">
            <a:xfrm rot="148109" flipV="1">
              <a:off x="749" y="638"/>
              <a:ext cx="2342" cy="2262"/>
            </a:xfrm>
            <a:custGeom>
              <a:avLst/>
              <a:gdLst>
                <a:gd name="T0" fmla="*/ 0 w 20070"/>
                <a:gd name="T1" fmla="*/ 0 h 19388"/>
                <a:gd name="T2" fmla="*/ 0 w 20070"/>
                <a:gd name="T3" fmla="*/ 0 h 19388"/>
                <a:gd name="T4" fmla="*/ 0 w 20070"/>
                <a:gd name="T5" fmla="*/ 0 h 19388"/>
                <a:gd name="T6" fmla="*/ 0 60000 65536"/>
                <a:gd name="T7" fmla="*/ 0 60000 65536"/>
                <a:gd name="T8" fmla="*/ 0 60000 65536"/>
                <a:gd name="T9" fmla="*/ 0 w 20070"/>
                <a:gd name="T10" fmla="*/ 0 h 19388"/>
                <a:gd name="T11" fmla="*/ 20070 w 20070"/>
                <a:gd name="T12" fmla="*/ 19388 h 19388"/>
              </a:gdLst>
              <a:ahLst/>
              <a:cxnLst>
                <a:cxn ang="T6">
                  <a:pos x="T0" y="T1"/>
                </a:cxn>
                <a:cxn ang="T7">
                  <a:pos x="T2" y="T3"/>
                </a:cxn>
                <a:cxn ang="T8">
                  <a:pos x="T4" y="T5"/>
                </a:cxn>
              </a:cxnLst>
              <a:rect l="T9" t="T10" r="T11" b="T12"/>
              <a:pathLst>
                <a:path w="20070" h="19388" fill="none" extrusionOk="0">
                  <a:moveTo>
                    <a:pt x="9521" y="0"/>
                  </a:moveTo>
                  <a:cubicBezTo>
                    <a:pt x="14330" y="2361"/>
                    <a:pt x="18090" y="6426"/>
                    <a:pt x="20070" y="11404"/>
                  </a:cubicBezTo>
                </a:path>
                <a:path w="20070" h="19388" stroke="0" extrusionOk="0">
                  <a:moveTo>
                    <a:pt x="9521" y="0"/>
                  </a:moveTo>
                  <a:cubicBezTo>
                    <a:pt x="14330" y="2361"/>
                    <a:pt x="18090" y="6426"/>
                    <a:pt x="20070" y="11404"/>
                  </a:cubicBezTo>
                  <a:lnTo>
                    <a:pt x="0" y="19388"/>
                  </a:lnTo>
                  <a:lnTo>
                    <a:pt x="9521" y="0"/>
                  </a:lnTo>
                  <a:close/>
                </a:path>
              </a:pathLst>
            </a:custGeom>
            <a:noFill/>
            <a:ln w="28575">
              <a:solidFill>
                <a:srgbClr val="FF33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5441" name="Arc 10"/>
            <p:cNvSpPr>
              <a:spLocks/>
            </p:cNvSpPr>
            <p:nvPr/>
          </p:nvSpPr>
          <p:spPr bwMode="auto">
            <a:xfrm rot="148109" flipV="1">
              <a:off x="724" y="613"/>
              <a:ext cx="2342" cy="2262"/>
            </a:xfrm>
            <a:custGeom>
              <a:avLst/>
              <a:gdLst>
                <a:gd name="T0" fmla="*/ 0 w 20070"/>
                <a:gd name="T1" fmla="*/ 0 h 19388"/>
                <a:gd name="T2" fmla="*/ 0 w 20070"/>
                <a:gd name="T3" fmla="*/ 0 h 19388"/>
                <a:gd name="T4" fmla="*/ 0 w 20070"/>
                <a:gd name="T5" fmla="*/ 0 h 19388"/>
                <a:gd name="T6" fmla="*/ 0 60000 65536"/>
                <a:gd name="T7" fmla="*/ 0 60000 65536"/>
                <a:gd name="T8" fmla="*/ 0 60000 65536"/>
                <a:gd name="T9" fmla="*/ 0 w 20070"/>
                <a:gd name="T10" fmla="*/ 0 h 19388"/>
                <a:gd name="T11" fmla="*/ 20070 w 20070"/>
                <a:gd name="T12" fmla="*/ 19388 h 19388"/>
              </a:gdLst>
              <a:ahLst/>
              <a:cxnLst>
                <a:cxn ang="T6">
                  <a:pos x="T0" y="T1"/>
                </a:cxn>
                <a:cxn ang="T7">
                  <a:pos x="T2" y="T3"/>
                </a:cxn>
                <a:cxn ang="T8">
                  <a:pos x="T4" y="T5"/>
                </a:cxn>
              </a:cxnLst>
              <a:rect l="T9" t="T10" r="T11" b="T12"/>
              <a:pathLst>
                <a:path w="20070" h="19388" fill="none" extrusionOk="0">
                  <a:moveTo>
                    <a:pt x="9521" y="0"/>
                  </a:moveTo>
                  <a:cubicBezTo>
                    <a:pt x="14330" y="2361"/>
                    <a:pt x="18090" y="6426"/>
                    <a:pt x="20070" y="11404"/>
                  </a:cubicBezTo>
                </a:path>
                <a:path w="20070" h="19388" stroke="0" extrusionOk="0">
                  <a:moveTo>
                    <a:pt x="9521" y="0"/>
                  </a:moveTo>
                  <a:cubicBezTo>
                    <a:pt x="14330" y="2361"/>
                    <a:pt x="18090" y="6426"/>
                    <a:pt x="20070" y="11404"/>
                  </a:cubicBezTo>
                  <a:lnTo>
                    <a:pt x="0" y="19388"/>
                  </a:lnTo>
                  <a:lnTo>
                    <a:pt x="9521" y="0"/>
                  </a:lnTo>
                  <a:close/>
                </a:path>
              </a:pathLst>
            </a:custGeom>
            <a:noFill/>
            <a:ln w="28575">
              <a:solidFill>
                <a:srgbClr val="FF33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5442" name="Line 11"/>
            <p:cNvSpPr>
              <a:spLocks noChangeShapeType="1"/>
            </p:cNvSpPr>
            <p:nvPr/>
          </p:nvSpPr>
          <p:spPr bwMode="auto">
            <a:xfrm rot="148109">
              <a:off x="1439" y="1325"/>
              <a:ext cx="1777" cy="1640"/>
            </a:xfrm>
            <a:prstGeom prst="line">
              <a:avLst/>
            </a:prstGeom>
            <a:noFill/>
            <a:ln w="28575">
              <a:solidFill>
                <a:srgbClr val="FF3300"/>
              </a:solidFill>
              <a:round/>
              <a:headEnd/>
              <a:tailEnd type="triangle" w="lg" len="lg"/>
            </a:ln>
            <a:extLst>
              <a:ext uri="{909E8E84-426E-40DD-AFC4-6F175D3DCCD1}">
                <a14:hiddenFill xmlns:a14="http://schemas.microsoft.com/office/drawing/2010/main">
                  <a:noFill/>
                </a14:hiddenFill>
              </a:ext>
            </a:extLst>
          </p:spPr>
          <p:txBody>
            <a:bodyPr wrap="none" anchor="ctr"/>
            <a:lstStyle/>
            <a:p>
              <a:endParaRPr lang="en-US"/>
            </a:p>
          </p:txBody>
        </p:sp>
        <p:sp>
          <p:nvSpPr>
            <p:cNvPr id="15443" name="Arc 12"/>
            <p:cNvSpPr>
              <a:spLocks/>
            </p:cNvSpPr>
            <p:nvPr/>
          </p:nvSpPr>
          <p:spPr bwMode="auto">
            <a:xfrm rot="148109" flipV="1">
              <a:off x="1095" y="988"/>
              <a:ext cx="2342" cy="2262"/>
            </a:xfrm>
            <a:custGeom>
              <a:avLst/>
              <a:gdLst>
                <a:gd name="T0" fmla="*/ 0 w 20070"/>
                <a:gd name="T1" fmla="*/ 0 h 19388"/>
                <a:gd name="T2" fmla="*/ 0 w 20070"/>
                <a:gd name="T3" fmla="*/ 0 h 19388"/>
                <a:gd name="T4" fmla="*/ 0 w 20070"/>
                <a:gd name="T5" fmla="*/ 0 h 19388"/>
                <a:gd name="T6" fmla="*/ 0 60000 65536"/>
                <a:gd name="T7" fmla="*/ 0 60000 65536"/>
                <a:gd name="T8" fmla="*/ 0 60000 65536"/>
                <a:gd name="T9" fmla="*/ 0 w 20070"/>
                <a:gd name="T10" fmla="*/ 0 h 19388"/>
                <a:gd name="T11" fmla="*/ 20070 w 20070"/>
                <a:gd name="T12" fmla="*/ 19388 h 19388"/>
              </a:gdLst>
              <a:ahLst/>
              <a:cxnLst>
                <a:cxn ang="T6">
                  <a:pos x="T0" y="T1"/>
                </a:cxn>
                <a:cxn ang="T7">
                  <a:pos x="T2" y="T3"/>
                </a:cxn>
                <a:cxn ang="T8">
                  <a:pos x="T4" y="T5"/>
                </a:cxn>
              </a:cxnLst>
              <a:rect l="T9" t="T10" r="T11" b="T12"/>
              <a:pathLst>
                <a:path w="20070" h="19388" fill="none" extrusionOk="0">
                  <a:moveTo>
                    <a:pt x="9521" y="0"/>
                  </a:moveTo>
                  <a:cubicBezTo>
                    <a:pt x="14330" y="2361"/>
                    <a:pt x="18090" y="6426"/>
                    <a:pt x="20070" y="11404"/>
                  </a:cubicBezTo>
                </a:path>
                <a:path w="20070" h="19388" stroke="0" extrusionOk="0">
                  <a:moveTo>
                    <a:pt x="9521" y="0"/>
                  </a:moveTo>
                  <a:cubicBezTo>
                    <a:pt x="14330" y="2361"/>
                    <a:pt x="18090" y="6426"/>
                    <a:pt x="20070" y="11404"/>
                  </a:cubicBezTo>
                  <a:lnTo>
                    <a:pt x="0" y="19388"/>
                  </a:lnTo>
                  <a:lnTo>
                    <a:pt x="9521" y="0"/>
                  </a:lnTo>
                  <a:close/>
                </a:path>
              </a:pathLst>
            </a:custGeom>
            <a:noFill/>
            <a:ln w="28575">
              <a:solidFill>
                <a:srgbClr val="FF33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5444" name="Arc 13"/>
            <p:cNvSpPr>
              <a:spLocks/>
            </p:cNvSpPr>
            <p:nvPr/>
          </p:nvSpPr>
          <p:spPr bwMode="auto">
            <a:xfrm rot="148109" flipV="1">
              <a:off x="1071" y="963"/>
              <a:ext cx="2342" cy="2262"/>
            </a:xfrm>
            <a:custGeom>
              <a:avLst/>
              <a:gdLst>
                <a:gd name="T0" fmla="*/ 0 w 20070"/>
                <a:gd name="T1" fmla="*/ 0 h 19388"/>
                <a:gd name="T2" fmla="*/ 0 w 20070"/>
                <a:gd name="T3" fmla="*/ 0 h 19388"/>
                <a:gd name="T4" fmla="*/ 0 w 20070"/>
                <a:gd name="T5" fmla="*/ 0 h 19388"/>
                <a:gd name="T6" fmla="*/ 0 60000 65536"/>
                <a:gd name="T7" fmla="*/ 0 60000 65536"/>
                <a:gd name="T8" fmla="*/ 0 60000 65536"/>
                <a:gd name="T9" fmla="*/ 0 w 20070"/>
                <a:gd name="T10" fmla="*/ 0 h 19388"/>
                <a:gd name="T11" fmla="*/ 20070 w 20070"/>
                <a:gd name="T12" fmla="*/ 19388 h 19388"/>
              </a:gdLst>
              <a:ahLst/>
              <a:cxnLst>
                <a:cxn ang="T6">
                  <a:pos x="T0" y="T1"/>
                </a:cxn>
                <a:cxn ang="T7">
                  <a:pos x="T2" y="T3"/>
                </a:cxn>
                <a:cxn ang="T8">
                  <a:pos x="T4" y="T5"/>
                </a:cxn>
              </a:cxnLst>
              <a:rect l="T9" t="T10" r="T11" b="T12"/>
              <a:pathLst>
                <a:path w="20070" h="19388" fill="none" extrusionOk="0">
                  <a:moveTo>
                    <a:pt x="9521" y="0"/>
                  </a:moveTo>
                  <a:cubicBezTo>
                    <a:pt x="14330" y="2361"/>
                    <a:pt x="18090" y="6426"/>
                    <a:pt x="20070" y="11404"/>
                  </a:cubicBezTo>
                </a:path>
                <a:path w="20070" h="19388" stroke="0" extrusionOk="0">
                  <a:moveTo>
                    <a:pt x="9521" y="0"/>
                  </a:moveTo>
                  <a:cubicBezTo>
                    <a:pt x="14330" y="2361"/>
                    <a:pt x="18090" y="6426"/>
                    <a:pt x="20070" y="11404"/>
                  </a:cubicBezTo>
                  <a:lnTo>
                    <a:pt x="0" y="19388"/>
                  </a:lnTo>
                  <a:lnTo>
                    <a:pt x="9521" y="0"/>
                  </a:lnTo>
                  <a:close/>
                </a:path>
              </a:pathLst>
            </a:custGeom>
            <a:noFill/>
            <a:ln w="28575">
              <a:solidFill>
                <a:srgbClr val="FF33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5445" name="Arc 14"/>
            <p:cNvSpPr>
              <a:spLocks/>
            </p:cNvSpPr>
            <p:nvPr/>
          </p:nvSpPr>
          <p:spPr bwMode="auto">
            <a:xfrm rot="148109" flipV="1">
              <a:off x="1046" y="938"/>
              <a:ext cx="2342" cy="2262"/>
            </a:xfrm>
            <a:custGeom>
              <a:avLst/>
              <a:gdLst>
                <a:gd name="T0" fmla="*/ 0 w 20070"/>
                <a:gd name="T1" fmla="*/ 0 h 19388"/>
                <a:gd name="T2" fmla="*/ 0 w 20070"/>
                <a:gd name="T3" fmla="*/ 0 h 19388"/>
                <a:gd name="T4" fmla="*/ 0 w 20070"/>
                <a:gd name="T5" fmla="*/ 0 h 19388"/>
                <a:gd name="T6" fmla="*/ 0 60000 65536"/>
                <a:gd name="T7" fmla="*/ 0 60000 65536"/>
                <a:gd name="T8" fmla="*/ 0 60000 65536"/>
                <a:gd name="T9" fmla="*/ 0 w 20070"/>
                <a:gd name="T10" fmla="*/ 0 h 19388"/>
                <a:gd name="T11" fmla="*/ 20070 w 20070"/>
                <a:gd name="T12" fmla="*/ 19388 h 19388"/>
              </a:gdLst>
              <a:ahLst/>
              <a:cxnLst>
                <a:cxn ang="T6">
                  <a:pos x="T0" y="T1"/>
                </a:cxn>
                <a:cxn ang="T7">
                  <a:pos x="T2" y="T3"/>
                </a:cxn>
                <a:cxn ang="T8">
                  <a:pos x="T4" y="T5"/>
                </a:cxn>
              </a:cxnLst>
              <a:rect l="T9" t="T10" r="T11" b="T12"/>
              <a:pathLst>
                <a:path w="20070" h="19388" fill="none" extrusionOk="0">
                  <a:moveTo>
                    <a:pt x="9521" y="0"/>
                  </a:moveTo>
                  <a:cubicBezTo>
                    <a:pt x="14330" y="2361"/>
                    <a:pt x="18090" y="6426"/>
                    <a:pt x="20070" y="11404"/>
                  </a:cubicBezTo>
                </a:path>
                <a:path w="20070" h="19388" stroke="0" extrusionOk="0">
                  <a:moveTo>
                    <a:pt x="9521" y="0"/>
                  </a:moveTo>
                  <a:cubicBezTo>
                    <a:pt x="14330" y="2361"/>
                    <a:pt x="18090" y="6426"/>
                    <a:pt x="20070" y="11404"/>
                  </a:cubicBezTo>
                  <a:lnTo>
                    <a:pt x="0" y="19388"/>
                  </a:lnTo>
                  <a:lnTo>
                    <a:pt x="9521" y="0"/>
                  </a:lnTo>
                  <a:close/>
                </a:path>
              </a:pathLst>
            </a:custGeom>
            <a:noFill/>
            <a:ln w="28575">
              <a:solidFill>
                <a:srgbClr val="FF33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5446" name="Arc 15"/>
            <p:cNvSpPr>
              <a:spLocks/>
            </p:cNvSpPr>
            <p:nvPr/>
          </p:nvSpPr>
          <p:spPr bwMode="auto">
            <a:xfrm rot="148109" flipV="1">
              <a:off x="1021" y="914"/>
              <a:ext cx="2342" cy="2262"/>
            </a:xfrm>
            <a:custGeom>
              <a:avLst/>
              <a:gdLst>
                <a:gd name="T0" fmla="*/ 0 w 20070"/>
                <a:gd name="T1" fmla="*/ 0 h 19388"/>
                <a:gd name="T2" fmla="*/ 0 w 20070"/>
                <a:gd name="T3" fmla="*/ 0 h 19388"/>
                <a:gd name="T4" fmla="*/ 0 w 20070"/>
                <a:gd name="T5" fmla="*/ 0 h 19388"/>
                <a:gd name="T6" fmla="*/ 0 60000 65536"/>
                <a:gd name="T7" fmla="*/ 0 60000 65536"/>
                <a:gd name="T8" fmla="*/ 0 60000 65536"/>
                <a:gd name="T9" fmla="*/ 0 w 20070"/>
                <a:gd name="T10" fmla="*/ 0 h 19388"/>
                <a:gd name="T11" fmla="*/ 20070 w 20070"/>
                <a:gd name="T12" fmla="*/ 19388 h 19388"/>
              </a:gdLst>
              <a:ahLst/>
              <a:cxnLst>
                <a:cxn ang="T6">
                  <a:pos x="T0" y="T1"/>
                </a:cxn>
                <a:cxn ang="T7">
                  <a:pos x="T2" y="T3"/>
                </a:cxn>
                <a:cxn ang="T8">
                  <a:pos x="T4" y="T5"/>
                </a:cxn>
              </a:cxnLst>
              <a:rect l="T9" t="T10" r="T11" b="T12"/>
              <a:pathLst>
                <a:path w="20070" h="19388" fill="none" extrusionOk="0">
                  <a:moveTo>
                    <a:pt x="9521" y="0"/>
                  </a:moveTo>
                  <a:cubicBezTo>
                    <a:pt x="14330" y="2361"/>
                    <a:pt x="18090" y="6426"/>
                    <a:pt x="20070" y="11404"/>
                  </a:cubicBezTo>
                </a:path>
                <a:path w="20070" h="19388" stroke="0" extrusionOk="0">
                  <a:moveTo>
                    <a:pt x="9521" y="0"/>
                  </a:moveTo>
                  <a:cubicBezTo>
                    <a:pt x="14330" y="2361"/>
                    <a:pt x="18090" y="6426"/>
                    <a:pt x="20070" y="11404"/>
                  </a:cubicBezTo>
                  <a:lnTo>
                    <a:pt x="0" y="19388"/>
                  </a:lnTo>
                  <a:lnTo>
                    <a:pt x="9521" y="0"/>
                  </a:lnTo>
                  <a:close/>
                </a:path>
              </a:pathLst>
            </a:custGeom>
            <a:noFill/>
            <a:ln w="28575">
              <a:solidFill>
                <a:srgbClr val="FF33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5447" name="Arc 16"/>
            <p:cNvSpPr>
              <a:spLocks/>
            </p:cNvSpPr>
            <p:nvPr/>
          </p:nvSpPr>
          <p:spPr bwMode="auto">
            <a:xfrm rot="148109" flipV="1">
              <a:off x="997" y="889"/>
              <a:ext cx="2342" cy="2262"/>
            </a:xfrm>
            <a:custGeom>
              <a:avLst/>
              <a:gdLst>
                <a:gd name="T0" fmla="*/ 0 w 20070"/>
                <a:gd name="T1" fmla="*/ 0 h 19388"/>
                <a:gd name="T2" fmla="*/ 0 w 20070"/>
                <a:gd name="T3" fmla="*/ 0 h 19388"/>
                <a:gd name="T4" fmla="*/ 0 w 20070"/>
                <a:gd name="T5" fmla="*/ 0 h 19388"/>
                <a:gd name="T6" fmla="*/ 0 60000 65536"/>
                <a:gd name="T7" fmla="*/ 0 60000 65536"/>
                <a:gd name="T8" fmla="*/ 0 60000 65536"/>
                <a:gd name="T9" fmla="*/ 0 w 20070"/>
                <a:gd name="T10" fmla="*/ 0 h 19388"/>
                <a:gd name="T11" fmla="*/ 20070 w 20070"/>
                <a:gd name="T12" fmla="*/ 19388 h 19388"/>
              </a:gdLst>
              <a:ahLst/>
              <a:cxnLst>
                <a:cxn ang="T6">
                  <a:pos x="T0" y="T1"/>
                </a:cxn>
                <a:cxn ang="T7">
                  <a:pos x="T2" y="T3"/>
                </a:cxn>
                <a:cxn ang="T8">
                  <a:pos x="T4" y="T5"/>
                </a:cxn>
              </a:cxnLst>
              <a:rect l="T9" t="T10" r="T11" b="T12"/>
              <a:pathLst>
                <a:path w="20070" h="19388" fill="none" extrusionOk="0">
                  <a:moveTo>
                    <a:pt x="9521" y="0"/>
                  </a:moveTo>
                  <a:cubicBezTo>
                    <a:pt x="14330" y="2361"/>
                    <a:pt x="18090" y="6426"/>
                    <a:pt x="20070" y="11404"/>
                  </a:cubicBezTo>
                </a:path>
                <a:path w="20070" h="19388" stroke="0" extrusionOk="0">
                  <a:moveTo>
                    <a:pt x="9521" y="0"/>
                  </a:moveTo>
                  <a:cubicBezTo>
                    <a:pt x="14330" y="2361"/>
                    <a:pt x="18090" y="6426"/>
                    <a:pt x="20070" y="11404"/>
                  </a:cubicBezTo>
                  <a:lnTo>
                    <a:pt x="0" y="19388"/>
                  </a:lnTo>
                  <a:lnTo>
                    <a:pt x="9521" y="0"/>
                  </a:lnTo>
                  <a:close/>
                </a:path>
              </a:pathLst>
            </a:custGeom>
            <a:noFill/>
            <a:ln w="28575">
              <a:solidFill>
                <a:srgbClr val="FF33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5448" name="Arc 17"/>
            <p:cNvSpPr>
              <a:spLocks/>
            </p:cNvSpPr>
            <p:nvPr/>
          </p:nvSpPr>
          <p:spPr bwMode="auto">
            <a:xfrm rot="148109" flipV="1">
              <a:off x="971" y="863"/>
              <a:ext cx="2342" cy="2262"/>
            </a:xfrm>
            <a:custGeom>
              <a:avLst/>
              <a:gdLst>
                <a:gd name="T0" fmla="*/ 0 w 20070"/>
                <a:gd name="T1" fmla="*/ 0 h 19388"/>
                <a:gd name="T2" fmla="*/ 0 w 20070"/>
                <a:gd name="T3" fmla="*/ 0 h 19388"/>
                <a:gd name="T4" fmla="*/ 0 w 20070"/>
                <a:gd name="T5" fmla="*/ 0 h 19388"/>
                <a:gd name="T6" fmla="*/ 0 60000 65536"/>
                <a:gd name="T7" fmla="*/ 0 60000 65536"/>
                <a:gd name="T8" fmla="*/ 0 60000 65536"/>
                <a:gd name="T9" fmla="*/ 0 w 20070"/>
                <a:gd name="T10" fmla="*/ 0 h 19388"/>
                <a:gd name="T11" fmla="*/ 20070 w 20070"/>
                <a:gd name="T12" fmla="*/ 19388 h 19388"/>
              </a:gdLst>
              <a:ahLst/>
              <a:cxnLst>
                <a:cxn ang="T6">
                  <a:pos x="T0" y="T1"/>
                </a:cxn>
                <a:cxn ang="T7">
                  <a:pos x="T2" y="T3"/>
                </a:cxn>
                <a:cxn ang="T8">
                  <a:pos x="T4" y="T5"/>
                </a:cxn>
              </a:cxnLst>
              <a:rect l="T9" t="T10" r="T11" b="T12"/>
              <a:pathLst>
                <a:path w="20070" h="19388" fill="none" extrusionOk="0">
                  <a:moveTo>
                    <a:pt x="9521" y="0"/>
                  </a:moveTo>
                  <a:cubicBezTo>
                    <a:pt x="14330" y="2361"/>
                    <a:pt x="18090" y="6426"/>
                    <a:pt x="20070" y="11404"/>
                  </a:cubicBezTo>
                </a:path>
                <a:path w="20070" h="19388" stroke="0" extrusionOk="0">
                  <a:moveTo>
                    <a:pt x="9521" y="0"/>
                  </a:moveTo>
                  <a:cubicBezTo>
                    <a:pt x="14330" y="2361"/>
                    <a:pt x="18090" y="6426"/>
                    <a:pt x="20070" y="11404"/>
                  </a:cubicBezTo>
                  <a:lnTo>
                    <a:pt x="0" y="19388"/>
                  </a:lnTo>
                  <a:lnTo>
                    <a:pt x="9521" y="0"/>
                  </a:lnTo>
                  <a:close/>
                </a:path>
              </a:pathLst>
            </a:custGeom>
            <a:noFill/>
            <a:ln w="28575">
              <a:solidFill>
                <a:srgbClr val="FF33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5449" name="Arc 18"/>
            <p:cNvSpPr>
              <a:spLocks/>
            </p:cNvSpPr>
            <p:nvPr/>
          </p:nvSpPr>
          <p:spPr bwMode="auto">
            <a:xfrm rot="148109" flipV="1">
              <a:off x="947" y="838"/>
              <a:ext cx="2342" cy="2262"/>
            </a:xfrm>
            <a:custGeom>
              <a:avLst/>
              <a:gdLst>
                <a:gd name="T0" fmla="*/ 0 w 20070"/>
                <a:gd name="T1" fmla="*/ 0 h 19388"/>
                <a:gd name="T2" fmla="*/ 0 w 20070"/>
                <a:gd name="T3" fmla="*/ 0 h 19388"/>
                <a:gd name="T4" fmla="*/ 0 w 20070"/>
                <a:gd name="T5" fmla="*/ 0 h 19388"/>
                <a:gd name="T6" fmla="*/ 0 60000 65536"/>
                <a:gd name="T7" fmla="*/ 0 60000 65536"/>
                <a:gd name="T8" fmla="*/ 0 60000 65536"/>
                <a:gd name="T9" fmla="*/ 0 w 20070"/>
                <a:gd name="T10" fmla="*/ 0 h 19388"/>
                <a:gd name="T11" fmla="*/ 20070 w 20070"/>
                <a:gd name="T12" fmla="*/ 19388 h 19388"/>
              </a:gdLst>
              <a:ahLst/>
              <a:cxnLst>
                <a:cxn ang="T6">
                  <a:pos x="T0" y="T1"/>
                </a:cxn>
                <a:cxn ang="T7">
                  <a:pos x="T2" y="T3"/>
                </a:cxn>
                <a:cxn ang="T8">
                  <a:pos x="T4" y="T5"/>
                </a:cxn>
              </a:cxnLst>
              <a:rect l="T9" t="T10" r="T11" b="T12"/>
              <a:pathLst>
                <a:path w="20070" h="19388" fill="none" extrusionOk="0">
                  <a:moveTo>
                    <a:pt x="9521" y="0"/>
                  </a:moveTo>
                  <a:cubicBezTo>
                    <a:pt x="14330" y="2361"/>
                    <a:pt x="18090" y="6426"/>
                    <a:pt x="20070" y="11404"/>
                  </a:cubicBezTo>
                </a:path>
                <a:path w="20070" h="19388" stroke="0" extrusionOk="0">
                  <a:moveTo>
                    <a:pt x="9521" y="0"/>
                  </a:moveTo>
                  <a:cubicBezTo>
                    <a:pt x="14330" y="2361"/>
                    <a:pt x="18090" y="6426"/>
                    <a:pt x="20070" y="11404"/>
                  </a:cubicBezTo>
                  <a:lnTo>
                    <a:pt x="0" y="19388"/>
                  </a:lnTo>
                  <a:lnTo>
                    <a:pt x="9521" y="0"/>
                  </a:lnTo>
                  <a:close/>
                </a:path>
              </a:pathLst>
            </a:custGeom>
            <a:noFill/>
            <a:ln w="28575">
              <a:solidFill>
                <a:srgbClr val="FF33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5450" name="Arc 19"/>
            <p:cNvSpPr>
              <a:spLocks/>
            </p:cNvSpPr>
            <p:nvPr/>
          </p:nvSpPr>
          <p:spPr bwMode="auto">
            <a:xfrm rot="148109" flipV="1">
              <a:off x="922" y="813"/>
              <a:ext cx="2342" cy="2262"/>
            </a:xfrm>
            <a:custGeom>
              <a:avLst/>
              <a:gdLst>
                <a:gd name="T0" fmla="*/ 0 w 20070"/>
                <a:gd name="T1" fmla="*/ 0 h 19388"/>
                <a:gd name="T2" fmla="*/ 0 w 20070"/>
                <a:gd name="T3" fmla="*/ 0 h 19388"/>
                <a:gd name="T4" fmla="*/ 0 w 20070"/>
                <a:gd name="T5" fmla="*/ 0 h 19388"/>
                <a:gd name="T6" fmla="*/ 0 60000 65536"/>
                <a:gd name="T7" fmla="*/ 0 60000 65536"/>
                <a:gd name="T8" fmla="*/ 0 60000 65536"/>
                <a:gd name="T9" fmla="*/ 0 w 20070"/>
                <a:gd name="T10" fmla="*/ 0 h 19388"/>
                <a:gd name="T11" fmla="*/ 20070 w 20070"/>
                <a:gd name="T12" fmla="*/ 19388 h 19388"/>
              </a:gdLst>
              <a:ahLst/>
              <a:cxnLst>
                <a:cxn ang="T6">
                  <a:pos x="T0" y="T1"/>
                </a:cxn>
                <a:cxn ang="T7">
                  <a:pos x="T2" y="T3"/>
                </a:cxn>
                <a:cxn ang="T8">
                  <a:pos x="T4" y="T5"/>
                </a:cxn>
              </a:cxnLst>
              <a:rect l="T9" t="T10" r="T11" b="T12"/>
              <a:pathLst>
                <a:path w="20070" h="19388" fill="none" extrusionOk="0">
                  <a:moveTo>
                    <a:pt x="9521" y="0"/>
                  </a:moveTo>
                  <a:cubicBezTo>
                    <a:pt x="14330" y="2361"/>
                    <a:pt x="18090" y="6426"/>
                    <a:pt x="20070" y="11404"/>
                  </a:cubicBezTo>
                </a:path>
                <a:path w="20070" h="19388" stroke="0" extrusionOk="0">
                  <a:moveTo>
                    <a:pt x="9521" y="0"/>
                  </a:moveTo>
                  <a:cubicBezTo>
                    <a:pt x="14330" y="2361"/>
                    <a:pt x="18090" y="6426"/>
                    <a:pt x="20070" y="11404"/>
                  </a:cubicBezTo>
                  <a:lnTo>
                    <a:pt x="0" y="19388"/>
                  </a:lnTo>
                  <a:lnTo>
                    <a:pt x="9521" y="0"/>
                  </a:lnTo>
                  <a:close/>
                </a:path>
              </a:pathLst>
            </a:custGeom>
            <a:noFill/>
            <a:ln w="28575">
              <a:solidFill>
                <a:srgbClr val="FF33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nvGrpSpPr>
            <p:cNvPr id="15451" name="Group 20"/>
            <p:cNvGrpSpPr>
              <a:grpSpLocks/>
            </p:cNvGrpSpPr>
            <p:nvPr/>
          </p:nvGrpSpPr>
          <p:grpSpPr bwMode="auto">
            <a:xfrm rot="-1117197">
              <a:off x="1047" y="978"/>
              <a:ext cx="673" cy="416"/>
              <a:chOff x="1686" y="554"/>
              <a:chExt cx="917" cy="533"/>
            </a:xfrm>
          </p:grpSpPr>
          <p:sp>
            <p:nvSpPr>
              <p:cNvPr id="15452" name="Freeform 21"/>
              <p:cNvSpPr>
                <a:spLocks/>
              </p:cNvSpPr>
              <p:nvPr/>
            </p:nvSpPr>
            <p:spPr bwMode="auto">
              <a:xfrm>
                <a:off x="2057" y="837"/>
                <a:ext cx="234" cy="165"/>
              </a:xfrm>
              <a:custGeom>
                <a:avLst/>
                <a:gdLst>
                  <a:gd name="T0" fmla="*/ 0 w 234"/>
                  <a:gd name="T1" fmla="*/ 89 h 165"/>
                  <a:gd name="T2" fmla="*/ 7 w 234"/>
                  <a:gd name="T3" fmla="*/ 83 h 165"/>
                  <a:gd name="T4" fmla="*/ 13 w 234"/>
                  <a:gd name="T5" fmla="*/ 75 h 165"/>
                  <a:gd name="T6" fmla="*/ 22 w 234"/>
                  <a:gd name="T7" fmla="*/ 69 h 165"/>
                  <a:gd name="T8" fmla="*/ 32 w 234"/>
                  <a:gd name="T9" fmla="*/ 62 h 165"/>
                  <a:gd name="T10" fmla="*/ 41 w 234"/>
                  <a:gd name="T11" fmla="*/ 55 h 165"/>
                  <a:gd name="T12" fmla="*/ 49 w 234"/>
                  <a:gd name="T13" fmla="*/ 50 h 165"/>
                  <a:gd name="T14" fmla="*/ 58 w 234"/>
                  <a:gd name="T15" fmla="*/ 45 h 165"/>
                  <a:gd name="T16" fmla="*/ 72 w 234"/>
                  <a:gd name="T17" fmla="*/ 39 h 165"/>
                  <a:gd name="T18" fmla="*/ 84 w 234"/>
                  <a:gd name="T19" fmla="*/ 33 h 165"/>
                  <a:gd name="T20" fmla="*/ 97 w 234"/>
                  <a:gd name="T21" fmla="*/ 27 h 165"/>
                  <a:gd name="T22" fmla="*/ 113 w 234"/>
                  <a:gd name="T23" fmla="*/ 21 h 165"/>
                  <a:gd name="T24" fmla="*/ 128 w 234"/>
                  <a:gd name="T25" fmla="*/ 16 h 165"/>
                  <a:gd name="T26" fmla="*/ 143 w 234"/>
                  <a:gd name="T27" fmla="*/ 12 h 165"/>
                  <a:gd name="T28" fmla="*/ 161 w 234"/>
                  <a:gd name="T29" fmla="*/ 8 h 165"/>
                  <a:gd name="T30" fmla="*/ 177 w 234"/>
                  <a:gd name="T31" fmla="*/ 5 h 165"/>
                  <a:gd name="T32" fmla="*/ 194 w 234"/>
                  <a:gd name="T33" fmla="*/ 2 h 165"/>
                  <a:gd name="T34" fmla="*/ 219 w 234"/>
                  <a:gd name="T35" fmla="*/ 0 h 165"/>
                  <a:gd name="T36" fmla="*/ 233 w 234"/>
                  <a:gd name="T37" fmla="*/ 76 h 165"/>
                  <a:gd name="T38" fmla="*/ 218 w 234"/>
                  <a:gd name="T39" fmla="*/ 76 h 165"/>
                  <a:gd name="T40" fmla="*/ 197 w 234"/>
                  <a:gd name="T41" fmla="*/ 79 h 165"/>
                  <a:gd name="T42" fmla="*/ 179 w 234"/>
                  <a:gd name="T43" fmla="*/ 82 h 165"/>
                  <a:gd name="T44" fmla="*/ 160 w 234"/>
                  <a:gd name="T45" fmla="*/ 86 h 165"/>
                  <a:gd name="T46" fmla="*/ 146 w 234"/>
                  <a:gd name="T47" fmla="*/ 90 h 165"/>
                  <a:gd name="T48" fmla="*/ 132 w 234"/>
                  <a:gd name="T49" fmla="*/ 93 h 165"/>
                  <a:gd name="T50" fmla="*/ 120 w 234"/>
                  <a:gd name="T51" fmla="*/ 98 h 165"/>
                  <a:gd name="T52" fmla="*/ 107 w 234"/>
                  <a:gd name="T53" fmla="*/ 103 h 165"/>
                  <a:gd name="T54" fmla="*/ 95 w 234"/>
                  <a:gd name="T55" fmla="*/ 108 h 165"/>
                  <a:gd name="T56" fmla="*/ 84 w 234"/>
                  <a:gd name="T57" fmla="*/ 114 h 165"/>
                  <a:gd name="T58" fmla="*/ 73 w 234"/>
                  <a:gd name="T59" fmla="*/ 120 h 165"/>
                  <a:gd name="T60" fmla="*/ 63 w 234"/>
                  <a:gd name="T61" fmla="*/ 126 h 165"/>
                  <a:gd name="T62" fmla="*/ 56 w 234"/>
                  <a:gd name="T63" fmla="*/ 131 h 165"/>
                  <a:gd name="T64" fmla="*/ 46 w 234"/>
                  <a:gd name="T65" fmla="*/ 136 h 165"/>
                  <a:gd name="T66" fmla="*/ 39 w 234"/>
                  <a:gd name="T67" fmla="*/ 141 h 165"/>
                  <a:gd name="T68" fmla="*/ 32 w 234"/>
                  <a:gd name="T69" fmla="*/ 148 h 165"/>
                  <a:gd name="T70" fmla="*/ 25 w 234"/>
                  <a:gd name="T71" fmla="*/ 153 h 165"/>
                  <a:gd name="T72" fmla="*/ 20 w 234"/>
                  <a:gd name="T73" fmla="*/ 157 h 165"/>
                  <a:gd name="T74" fmla="*/ 13 w 234"/>
                  <a:gd name="T75" fmla="*/ 164 h 165"/>
                  <a:gd name="T76" fmla="*/ 0 w 234"/>
                  <a:gd name="T77" fmla="*/ 89 h 16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234"/>
                  <a:gd name="T118" fmla="*/ 0 h 165"/>
                  <a:gd name="T119" fmla="*/ 234 w 234"/>
                  <a:gd name="T120" fmla="*/ 165 h 165"/>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234" h="165">
                    <a:moveTo>
                      <a:pt x="0" y="89"/>
                    </a:moveTo>
                    <a:lnTo>
                      <a:pt x="7" y="83"/>
                    </a:lnTo>
                    <a:lnTo>
                      <a:pt x="13" y="75"/>
                    </a:lnTo>
                    <a:lnTo>
                      <a:pt x="22" y="69"/>
                    </a:lnTo>
                    <a:lnTo>
                      <a:pt x="32" y="62"/>
                    </a:lnTo>
                    <a:lnTo>
                      <a:pt x="41" y="55"/>
                    </a:lnTo>
                    <a:lnTo>
                      <a:pt x="49" y="50"/>
                    </a:lnTo>
                    <a:lnTo>
                      <a:pt x="58" y="45"/>
                    </a:lnTo>
                    <a:lnTo>
                      <a:pt x="72" y="39"/>
                    </a:lnTo>
                    <a:lnTo>
                      <a:pt x="84" y="33"/>
                    </a:lnTo>
                    <a:lnTo>
                      <a:pt x="97" y="27"/>
                    </a:lnTo>
                    <a:lnTo>
                      <a:pt x="113" y="21"/>
                    </a:lnTo>
                    <a:lnTo>
                      <a:pt x="128" y="16"/>
                    </a:lnTo>
                    <a:lnTo>
                      <a:pt x="143" y="12"/>
                    </a:lnTo>
                    <a:lnTo>
                      <a:pt x="161" y="8"/>
                    </a:lnTo>
                    <a:lnTo>
                      <a:pt x="177" y="5"/>
                    </a:lnTo>
                    <a:lnTo>
                      <a:pt x="194" y="2"/>
                    </a:lnTo>
                    <a:lnTo>
                      <a:pt x="219" y="0"/>
                    </a:lnTo>
                    <a:lnTo>
                      <a:pt x="233" y="76"/>
                    </a:lnTo>
                    <a:lnTo>
                      <a:pt x="218" y="76"/>
                    </a:lnTo>
                    <a:lnTo>
                      <a:pt x="197" y="79"/>
                    </a:lnTo>
                    <a:lnTo>
                      <a:pt x="179" y="82"/>
                    </a:lnTo>
                    <a:lnTo>
                      <a:pt x="160" y="86"/>
                    </a:lnTo>
                    <a:lnTo>
                      <a:pt x="146" y="90"/>
                    </a:lnTo>
                    <a:lnTo>
                      <a:pt x="132" y="93"/>
                    </a:lnTo>
                    <a:lnTo>
                      <a:pt x="120" y="98"/>
                    </a:lnTo>
                    <a:lnTo>
                      <a:pt x="107" y="103"/>
                    </a:lnTo>
                    <a:lnTo>
                      <a:pt x="95" y="108"/>
                    </a:lnTo>
                    <a:lnTo>
                      <a:pt x="84" y="114"/>
                    </a:lnTo>
                    <a:lnTo>
                      <a:pt x="73" y="120"/>
                    </a:lnTo>
                    <a:lnTo>
                      <a:pt x="63" y="126"/>
                    </a:lnTo>
                    <a:lnTo>
                      <a:pt x="56" y="131"/>
                    </a:lnTo>
                    <a:lnTo>
                      <a:pt x="46" y="136"/>
                    </a:lnTo>
                    <a:lnTo>
                      <a:pt x="39" y="141"/>
                    </a:lnTo>
                    <a:lnTo>
                      <a:pt x="32" y="148"/>
                    </a:lnTo>
                    <a:lnTo>
                      <a:pt x="25" y="153"/>
                    </a:lnTo>
                    <a:lnTo>
                      <a:pt x="20" y="157"/>
                    </a:lnTo>
                    <a:lnTo>
                      <a:pt x="13" y="164"/>
                    </a:lnTo>
                    <a:lnTo>
                      <a:pt x="0" y="89"/>
                    </a:lnTo>
                  </a:path>
                </a:pathLst>
              </a:custGeom>
              <a:solidFill>
                <a:srgbClr val="9F9F9F"/>
              </a:solidFill>
              <a:ln w="12700" cap="rnd" cmpd="sng">
                <a:solidFill>
                  <a:srgbClr val="000000"/>
                </a:solidFill>
                <a:prstDash val="solid"/>
                <a:round/>
                <a:headEnd type="none" w="sm" len="sm"/>
                <a:tailEnd type="none" w="sm" len="sm"/>
              </a:ln>
            </p:spPr>
            <p:txBody>
              <a:bodyPr/>
              <a:lstStyle/>
              <a:p>
                <a:endParaRPr lang="en-US"/>
              </a:p>
            </p:txBody>
          </p:sp>
          <p:grpSp>
            <p:nvGrpSpPr>
              <p:cNvPr id="15453" name="Group 22"/>
              <p:cNvGrpSpPr>
                <a:grpSpLocks/>
              </p:cNvGrpSpPr>
              <p:nvPr/>
            </p:nvGrpSpPr>
            <p:grpSpPr bwMode="auto">
              <a:xfrm>
                <a:off x="2115" y="787"/>
                <a:ext cx="109" cy="128"/>
                <a:chOff x="2115" y="787"/>
                <a:chExt cx="109" cy="128"/>
              </a:xfrm>
            </p:grpSpPr>
            <p:sp>
              <p:nvSpPr>
                <p:cNvPr id="15495" name="Line 23"/>
                <p:cNvSpPr>
                  <a:spLocks noChangeShapeType="1"/>
                </p:cNvSpPr>
                <p:nvPr/>
              </p:nvSpPr>
              <p:spPr bwMode="auto">
                <a:xfrm flipH="1">
                  <a:off x="2117" y="789"/>
                  <a:ext cx="105" cy="125"/>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5496" name="Line 24"/>
                <p:cNvSpPr>
                  <a:spLocks noChangeShapeType="1"/>
                </p:cNvSpPr>
                <p:nvPr/>
              </p:nvSpPr>
              <p:spPr bwMode="auto">
                <a:xfrm flipH="1" flipV="1">
                  <a:off x="2118" y="821"/>
                  <a:ext cx="104" cy="51"/>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5497" name="Line 25"/>
                <p:cNvSpPr>
                  <a:spLocks noChangeShapeType="1"/>
                </p:cNvSpPr>
                <p:nvPr/>
              </p:nvSpPr>
              <p:spPr bwMode="auto">
                <a:xfrm>
                  <a:off x="2222" y="787"/>
                  <a:ext cx="2" cy="85"/>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5498" name="Line 26"/>
                <p:cNvSpPr>
                  <a:spLocks noChangeShapeType="1"/>
                </p:cNvSpPr>
                <p:nvPr/>
              </p:nvSpPr>
              <p:spPr bwMode="auto">
                <a:xfrm flipH="1">
                  <a:off x="2117" y="874"/>
                  <a:ext cx="107" cy="41"/>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5499" name="Line 27"/>
                <p:cNvSpPr>
                  <a:spLocks noChangeShapeType="1"/>
                </p:cNvSpPr>
                <p:nvPr/>
              </p:nvSpPr>
              <p:spPr bwMode="auto">
                <a:xfrm flipV="1">
                  <a:off x="2115" y="821"/>
                  <a:ext cx="0" cy="92"/>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15454" name="Group 28"/>
              <p:cNvGrpSpPr>
                <a:grpSpLocks/>
              </p:cNvGrpSpPr>
              <p:nvPr/>
            </p:nvGrpSpPr>
            <p:grpSpPr bwMode="auto">
              <a:xfrm>
                <a:off x="1990" y="756"/>
                <a:ext cx="300" cy="126"/>
                <a:chOff x="1990" y="756"/>
                <a:chExt cx="300" cy="126"/>
              </a:xfrm>
            </p:grpSpPr>
            <p:sp>
              <p:nvSpPr>
                <p:cNvPr id="15493" name="Line 29"/>
                <p:cNvSpPr>
                  <a:spLocks noChangeShapeType="1"/>
                </p:cNvSpPr>
                <p:nvPr/>
              </p:nvSpPr>
              <p:spPr bwMode="auto">
                <a:xfrm flipV="1">
                  <a:off x="1993" y="757"/>
                  <a:ext cx="297" cy="125"/>
                </a:xfrm>
                <a:prstGeom prst="line">
                  <a:avLst/>
                </a:prstGeom>
                <a:noFill/>
                <a:ln w="12700">
                  <a:solidFill>
                    <a:srgbClr val="BFBFB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5494" name="Line 30"/>
                <p:cNvSpPr>
                  <a:spLocks noChangeShapeType="1"/>
                </p:cNvSpPr>
                <p:nvPr/>
              </p:nvSpPr>
              <p:spPr bwMode="auto">
                <a:xfrm flipV="1">
                  <a:off x="1990" y="756"/>
                  <a:ext cx="300" cy="125"/>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15455" name="Group 31"/>
              <p:cNvGrpSpPr>
                <a:grpSpLocks/>
              </p:cNvGrpSpPr>
              <p:nvPr/>
            </p:nvGrpSpPr>
            <p:grpSpPr bwMode="auto">
              <a:xfrm>
                <a:off x="2003" y="651"/>
                <a:ext cx="216" cy="149"/>
                <a:chOff x="2003" y="651"/>
                <a:chExt cx="216" cy="149"/>
              </a:xfrm>
            </p:grpSpPr>
            <p:grpSp>
              <p:nvGrpSpPr>
                <p:cNvPr id="15486" name="Group 32"/>
                <p:cNvGrpSpPr>
                  <a:grpSpLocks/>
                </p:cNvGrpSpPr>
                <p:nvPr/>
              </p:nvGrpSpPr>
              <p:grpSpPr bwMode="auto">
                <a:xfrm>
                  <a:off x="2003" y="651"/>
                  <a:ext cx="216" cy="149"/>
                  <a:chOff x="2003" y="651"/>
                  <a:chExt cx="216" cy="149"/>
                </a:xfrm>
              </p:grpSpPr>
              <p:sp>
                <p:nvSpPr>
                  <p:cNvPr id="15490" name="Freeform 33"/>
                  <p:cNvSpPr>
                    <a:spLocks/>
                  </p:cNvSpPr>
                  <p:nvPr/>
                </p:nvSpPr>
                <p:spPr bwMode="auto">
                  <a:xfrm>
                    <a:off x="2003" y="651"/>
                    <a:ext cx="171" cy="149"/>
                  </a:xfrm>
                  <a:custGeom>
                    <a:avLst/>
                    <a:gdLst>
                      <a:gd name="T0" fmla="*/ 0 w 171"/>
                      <a:gd name="T1" fmla="*/ 60 h 149"/>
                      <a:gd name="T2" fmla="*/ 132 w 171"/>
                      <a:gd name="T3" fmla="*/ 0 h 149"/>
                      <a:gd name="T4" fmla="*/ 170 w 171"/>
                      <a:gd name="T5" fmla="*/ 89 h 149"/>
                      <a:gd name="T6" fmla="*/ 39 w 171"/>
                      <a:gd name="T7" fmla="*/ 148 h 149"/>
                      <a:gd name="T8" fmla="*/ 0 w 171"/>
                      <a:gd name="T9" fmla="*/ 60 h 149"/>
                      <a:gd name="T10" fmla="*/ 0 60000 65536"/>
                      <a:gd name="T11" fmla="*/ 0 60000 65536"/>
                      <a:gd name="T12" fmla="*/ 0 60000 65536"/>
                      <a:gd name="T13" fmla="*/ 0 60000 65536"/>
                      <a:gd name="T14" fmla="*/ 0 60000 65536"/>
                      <a:gd name="T15" fmla="*/ 0 w 171"/>
                      <a:gd name="T16" fmla="*/ 0 h 149"/>
                      <a:gd name="T17" fmla="*/ 171 w 171"/>
                      <a:gd name="T18" fmla="*/ 149 h 149"/>
                    </a:gdLst>
                    <a:ahLst/>
                    <a:cxnLst>
                      <a:cxn ang="T10">
                        <a:pos x="T0" y="T1"/>
                      </a:cxn>
                      <a:cxn ang="T11">
                        <a:pos x="T2" y="T3"/>
                      </a:cxn>
                      <a:cxn ang="T12">
                        <a:pos x="T4" y="T5"/>
                      </a:cxn>
                      <a:cxn ang="T13">
                        <a:pos x="T6" y="T7"/>
                      </a:cxn>
                      <a:cxn ang="T14">
                        <a:pos x="T8" y="T9"/>
                      </a:cxn>
                    </a:cxnLst>
                    <a:rect l="T15" t="T16" r="T17" b="T18"/>
                    <a:pathLst>
                      <a:path w="171" h="149">
                        <a:moveTo>
                          <a:pt x="0" y="60"/>
                        </a:moveTo>
                        <a:lnTo>
                          <a:pt x="132" y="0"/>
                        </a:lnTo>
                        <a:lnTo>
                          <a:pt x="170" y="89"/>
                        </a:lnTo>
                        <a:lnTo>
                          <a:pt x="39" y="148"/>
                        </a:lnTo>
                        <a:lnTo>
                          <a:pt x="0" y="60"/>
                        </a:lnTo>
                      </a:path>
                    </a:pathLst>
                  </a:custGeom>
                  <a:solidFill>
                    <a:srgbClr val="BFDFFF"/>
                  </a:solidFill>
                  <a:ln w="12700" cap="rnd" cmpd="sng">
                    <a:solidFill>
                      <a:srgbClr val="000000"/>
                    </a:solidFill>
                    <a:prstDash val="solid"/>
                    <a:round/>
                    <a:headEnd type="none" w="sm" len="sm"/>
                    <a:tailEnd type="none" w="sm" len="sm"/>
                  </a:ln>
                </p:spPr>
                <p:txBody>
                  <a:bodyPr/>
                  <a:lstStyle/>
                  <a:p>
                    <a:endParaRPr lang="en-US"/>
                  </a:p>
                </p:txBody>
              </p:sp>
              <p:sp>
                <p:nvSpPr>
                  <p:cNvPr id="15491" name="Freeform 34"/>
                  <p:cNvSpPr>
                    <a:spLocks/>
                  </p:cNvSpPr>
                  <p:nvPr/>
                </p:nvSpPr>
                <p:spPr bwMode="auto">
                  <a:xfrm>
                    <a:off x="2135" y="651"/>
                    <a:ext cx="84" cy="105"/>
                  </a:xfrm>
                  <a:custGeom>
                    <a:avLst/>
                    <a:gdLst>
                      <a:gd name="T0" fmla="*/ 0 w 84"/>
                      <a:gd name="T1" fmla="*/ 0 h 105"/>
                      <a:gd name="T2" fmla="*/ 64 w 84"/>
                      <a:gd name="T3" fmla="*/ 57 h 105"/>
                      <a:gd name="T4" fmla="*/ 83 w 84"/>
                      <a:gd name="T5" fmla="*/ 104 h 105"/>
                      <a:gd name="T6" fmla="*/ 39 w 84"/>
                      <a:gd name="T7" fmla="*/ 89 h 105"/>
                      <a:gd name="T8" fmla="*/ 0 w 84"/>
                      <a:gd name="T9" fmla="*/ 0 h 105"/>
                      <a:gd name="T10" fmla="*/ 0 60000 65536"/>
                      <a:gd name="T11" fmla="*/ 0 60000 65536"/>
                      <a:gd name="T12" fmla="*/ 0 60000 65536"/>
                      <a:gd name="T13" fmla="*/ 0 60000 65536"/>
                      <a:gd name="T14" fmla="*/ 0 60000 65536"/>
                      <a:gd name="T15" fmla="*/ 0 w 84"/>
                      <a:gd name="T16" fmla="*/ 0 h 105"/>
                      <a:gd name="T17" fmla="*/ 84 w 84"/>
                      <a:gd name="T18" fmla="*/ 105 h 105"/>
                    </a:gdLst>
                    <a:ahLst/>
                    <a:cxnLst>
                      <a:cxn ang="T10">
                        <a:pos x="T0" y="T1"/>
                      </a:cxn>
                      <a:cxn ang="T11">
                        <a:pos x="T2" y="T3"/>
                      </a:cxn>
                      <a:cxn ang="T12">
                        <a:pos x="T4" y="T5"/>
                      </a:cxn>
                      <a:cxn ang="T13">
                        <a:pos x="T6" y="T7"/>
                      </a:cxn>
                      <a:cxn ang="T14">
                        <a:pos x="T8" y="T9"/>
                      </a:cxn>
                    </a:cxnLst>
                    <a:rect l="T15" t="T16" r="T17" b="T18"/>
                    <a:pathLst>
                      <a:path w="84" h="105">
                        <a:moveTo>
                          <a:pt x="0" y="0"/>
                        </a:moveTo>
                        <a:lnTo>
                          <a:pt x="64" y="57"/>
                        </a:lnTo>
                        <a:lnTo>
                          <a:pt x="83" y="104"/>
                        </a:lnTo>
                        <a:lnTo>
                          <a:pt x="39" y="89"/>
                        </a:lnTo>
                        <a:lnTo>
                          <a:pt x="0" y="0"/>
                        </a:lnTo>
                      </a:path>
                    </a:pathLst>
                  </a:custGeom>
                  <a:solidFill>
                    <a:srgbClr val="BFBFBF"/>
                  </a:solidFill>
                  <a:ln w="12700" cap="rnd" cmpd="sng">
                    <a:solidFill>
                      <a:srgbClr val="000000"/>
                    </a:solidFill>
                    <a:prstDash val="solid"/>
                    <a:round/>
                    <a:headEnd type="none" w="sm" len="sm"/>
                    <a:tailEnd type="none" w="sm" len="sm"/>
                  </a:ln>
                </p:spPr>
                <p:txBody>
                  <a:bodyPr/>
                  <a:lstStyle/>
                  <a:p>
                    <a:endParaRPr lang="en-US"/>
                  </a:p>
                </p:txBody>
              </p:sp>
              <p:sp>
                <p:nvSpPr>
                  <p:cNvPr id="15492" name="Freeform 35"/>
                  <p:cNvSpPr>
                    <a:spLocks/>
                  </p:cNvSpPr>
                  <p:nvPr/>
                </p:nvSpPr>
                <p:spPr bwMode="auto">
                  <a:xfrm>
                    <a:off x="2043" y="740"/>
                    <a:ext cx="176" cy="60"/>
                  </a:xfrm>
                  <a:custGeom>
                    <a:avLst/>
                    <a:gdLst>
                      <a:gd name="T0" fmla="*/ 0 w 176"/>
                      <a:gd name="T1" fmla="*/ 59 h 60"/>
                      <a:gd name="T2" fmla="*/ 131 w 176"/>
                      <a:gd name="T3" fmla="*/ 0 h 60"/>
                      <a:gd name="T4" fmla="*/ 175 w 176"/>
                      <a:gd name="T5" fmla="*/ 13 h 60"/>
                      <a:gd name="T6" fmla="*/ 75 w 176"/>
                      <a:gd name="T7" fmla="*/ 54 h 60"/>
                      <a:gd name="T8" fmla="*/ 0 w 176"/>
                      <a:gd name="T9" fmla="*/ 59 h 60"/>
                      <a:gd name="T10" fmla="*/ 0 60000 65536"/>
                      <a:gd name="T11" fmla="*/ 0 60000 65536"/>
                      <a:gd name="T12" fmla="*/ 0 60000 65536"/>
                      <a:gd name="T13" fmla="*/ 0 60000 65536"/>
                      <a:gd name="T14" fmla="*/ 0 60000 65536"/>
                      <a:gd name="T15" fmla="*/ 0 w 176"/>
                      <a:gd name="T16" fmla="*/ 0 h 60"/>
                      <a:gd name="T17" fmla="*/ 176 w 176"/>
                      <a:gd name="T18" fmla="*/ 60 h 60"/>
                    </a:gdLst>
                    <a:ahLst/>
                    <a:cxnLst>
                      <a:cxn ang="T10">
                        <a:pos x="T0" y="T1"/>
                      </a:cxn>
                      <a:cxn ang="T11">
                        <a:pos x="T2" y="T3"/>
                      </a:cxn>
                      <a:cxn ang="T12">
                        <a:pos x="T4" y="T5"/>
                      </a:cxn>
                      <a:cxn ang="T13">
                        <a:pos x="T6" y="T7"/>
                      </a:cxn>
                      <a:cxn ang="T14">
                        <a:pos x="T8" y="T9"/>
                      </a:cxn>
                    </a:cxnLst>
                    <a:rect l="T15" t="T16" r="T17" b="T18"/>
                    <a:pathLst>
                      <a:path w="176" h="60">
                        <a:moveTo>
                          <a:pt x="0" y="59"/>
                        </a:moveTo>
                        <a:lnTo>
                          <a:pt x="131" y="0"/>
                        </a:lnTo>
                        <a:lnTo>
                          <a:pt x="175" y="13"/>
                        </a:lnTo>
                        <a:lnTo>
                          <a:pt x="75" y="54"/>
                        </a:lnTo>
                        <a:lnTo>
                          <a:pt x="0" y="59"/>
                        </a:lnTo>
                      </a:path>
                    </a:pathLst>
                  </a:custGeom>
                  <a:solidFill>
                    <a:srgbClr val="9F9F9F"/>
                  </a:solidFill>
                  <a:ln w="12700" cap="rnd" cmpd="sng">
                    <a:solidFill>
                      <a:srgbClr val="000000"/>
                    </a:solidFill>
                    <a:prstDash val="solid"/>
                    <a:round/>
                    <a:headEnd type="none" w="sm" len="sm"/>
                    <a:tailEnd type="none" w="sm" len="sm"/>
                  </a:ln>
                </p:spPr>
                <p:txBody>
                  <a:bodyPr/>
                  <a:lstStyle/>
                  <a:p>
                    <a:endParaRPr lang="en-US"/>
                  </a:p>
                </p:txBody>
              </p:sp>
            </p:grpSp>
            <p:grpSp>
              <p:nvGrpSpPr>
                <p:cNvPr id="15487" name="Group 36"/>
                <p:cNvGrpSpPr>
                  <a:grpSpLocks/>
                </p:cNvGrpSpPr>
                <p:nvPr/>
              </p:nvGrpSpPr>
              <p:grpSpPr bwMode="auto">
                <a:xfrm>
                  <a:off x="2040" y="686"/>
                  <a:ext cx="92" cy="60"/>
                  <a:chOff x="2040" y="686"/>
                  <a:chExt cx="92" cy="60"/>
                </a:xfrm>
              </p:grpSpPr>
              <p:sp>
                <p:nvSpPr>
                  <p:cNvPr id="15488" name="Oval 37"/>
                  <p:cNvSpPr>
                    <a:spLocks noChangeArrowheads="1"/>
                  </p:cNvSpPr>
                  <p:nvPr/>
                </p:nvSpPr>
                <p:spPr bwMode="auto">
                  <a:xfrm rot="360000">
                    <a:off x="2040" y="707"/>
                    <a:ext cx="39" cy="39"/>
                  </a:xfrm>
                  <a:prstGeom prst="ellipse">
                    <a:avLst/>
                  </a:prstGeom>
                  <a:solidFill>
                    <a:srgbClr val="3F7FFF"/>
                  </a:solidFill>
                  <a:ln w="12700">
                    <a:solidFill>
                      <a:srgbClr val="000000"/>
                    </a:solidFill>
                    <a:round/>
                    <a:headEnd/>
                    <a:tailEnd/>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it-IT" altLang="en-US">
                      <a:latin typeface="Comic Sans MS" panose="030F0702030302020204" pitchFamily="66" charset="0"/>
                    </a:endParaRPr>
                  </a:p>
                </p:txBody>
              </p:sp>
              <p:sp>
                <p:nvSpPr>
                  <p:cNvPr id="15489" name="Oval 38"/>
                  <p:cNvSpPr>
                    <a:spLocks noChangeArrowheads="1"/>
                  </p:cNvSpPr>
                  <p:nvPr/>
                </p:nvSpPr>
                <p:spPr bwMode="auto">
                  <a:xfrm rot="360000">
                    <a:off x="2093" y="686"/>
                    <a:ext cx="39" cy="39"/>
                  </a:xfrm>
                  <a:prstGeom prst="ellipse">
                    <a:avLst/>
                  </a:prstGeom>
                  <a:solidFill>
                    <a:srgbClr val="3F7FFF"/>
                  </a:solidFill>
                  <a:ln w="12700">
                    <a:solidFill>
                      <a:srgbClr val="000000"/>
                    </a:solidFill>
                    <a:round/>
                    <a:headEnd/>
                    <a:tailEnd/>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it-IT" altLang="en-US">
                      <a:latin typeface="Comic Sans MS" panose="030F0702030302020204" pitchFamily="66" charset="0"/>
                    </a:endParaRPr>
                  </a:p>
                </p:txBody>
              </p:sp>
            </p:grpSp>
          </p:grpSp>
          <p:grpSp>
            <p:nvGrpSpPr>
              <p:cNvPr id="15456" name="Group 39"/>
              <p:cNvGrpSpPr>
                <a:grpSpLocks/>
              </p:cNvGrpSpPr>
              <p:nvPr/>
            </p:nvGrpSpPr>
            <p:grpSpPr bwMode="auto">
              <a:xfrm>
                <a:off x="1686" y="780"/>
                <a:ext cx="357" cy="307"/>
                <a:chOff x="1686" y="780"/>
                <a:chExt cx="357" cy="307"/>
              </a:xfrm>
            </p:grpSpPr>
            <p:sp>
              <p:nvSpPr>
                <p:cNvPr id="15473" name="Freeform 40"/>
                <p:cNvSpPr>
                  <a:spLocks/>
                </p:cNvSpPr>
                <p:nvPr/>
              </p:nvSpPr>
              <p:spPr bwMode="auto">
                <a:xfrm>
                  <a:off x="1686" y="780"/>
                  <a:ext cx="357" cy="307"/>
                </a:xfrm>
                <a:custGeom>
                  <a:avLst/>
                  <a:gdLst>
                    <a:gd name="T0" fmla="*/ 0 w 357"/>
                    <a:gd name="T1" fmla="*/ 120 h 307"/>
                    <a:gd name="T2" fmla="*/ 274 w 357"/>
                    <a:gd name="T3" fmla="*/ 0 h 307"/>
                    <a:gd name="T4" fmla="*/ 356 w 357"/>
                    <a:gd name="T5" fmla="*/ 185 h 307"/>
                    <a:gd name="T6" fmla="*/ 83 w 357"/>
                    <a:gd name="T7" fmla="*/ 306 h 307"/>
                    <a:gd name="T8" fmla="*/ 0 w 357"/>
                    <a:gd name="T9" fmla="*/ 120 h 307"/>
                    <a:gd name="T10" fmla="*/ 0 60000 65536"/>
                    <a:gd name="T11" fmla="*/ 0 60000 65536"/>
                    <a:gd name="T12" fmla="*/ 0 60000 65536"/>
                    <a:gd name="T13" fmla="*/ 0 60000 65536"/>
                    <a:gd name="T14" fmla="*/ 0 60000 65536"/>
                    <a:gd name="T15" fmla="*/ 0 w 357"/>
                    <a:gd name="T16" fmla="*/ 0 h 307"/>
                    <a:gd name="T17" fmla="*/ 357 w 357"/>
                    <a:gd name="T18" fmla="*/ 307 h 307"/>
                  </a:gdLst>
                  <a:ahLst/>
                  <a:cxnLst>
                    <a:cxn ang="T10">
                      <a:pos x="T0" y="T1"/>
                    </a:cxn>
                    <a:cxn ang="T11">
                      <a:pos x="T2" y="T3"/>
                    </a:cxn>
                    <a:cxn ang="T12">
                      <a:pos x="T4" y="T5"/>
                    </a:cxn>
                    <a:cxn ang="T13">
                      <a:pos x="T6" y="T7"/>
                    </a:cxn>
                    <a:cxn ang="T14">
                      <a:pos x="T8" y="T9"/>
                    </a:cxn>
                  </a:cxnLst>
                  <a:rect l="T15" t="T16" r="T17" b="T18"/>
                  <a:pathLst>
                    <a:path w="357" h="307">
                      <a:moveTo>
                        <a:pt x="0" y="120"/>
                      </a:moveTo>
                      <a:lnTo>
                        <a:pt x="274" y="0"/>
                      </a:lnTo>
                      <a:lnTo>
                        <a:pt x="356" y="185"/>
                      </a:lnTo>
                      <a:lnTo>
                        <a:pt x="83" y="306"/>
                      </a:lnTo>
                      <a:lnTo>
                        <a:pt x="0" y="120"/>
                      </a:lnTo>
                    </a:path>
                  </a:pathLst>
                </a:custGeom>
                <a:solidFill>
                  <a:srgbClr val="7F7F7F"/>
                </a:solidFill>
                <a:ln w="12700" cap="rnd" cmpd="sng">
                  <a:solidFill>
                    <a:srgbClr val="000000"/>
                  </a:solidFill>
                  <a:prstDash val="solid"/>
                  <a:round/>
                  <a:headEnd type="none" w="sm" len="sm"/>
                  <a:tailEnd type="none" w="sm" len="sm"/>
                </a:ln>
              </p:spPr>
              <p:txBody>
                <a:bodyPr/>
                <a:lstStyle/>
                <a:p>
                  <a:endParaRPr lang="en-US"/>
                </a:p>
              </p:txBody>
            </p:sp>
            <p:grpSp>
              <p:nvGrpSpPr>
                <p:cNvPr id="15474" name="Group 41"/>
                <p:cNvGrpSpPr>
                  <a:grpSpLocks/>
                </p:cNvGrpSpPr>
                <p:nvPr/>
              </p:nvGrpSpPr>
              <p:grpSpPr bwMode="auto">
                <a:xfrm>
                  <a:off x="1707" y="804"/>
                  <a:ext cx="314" cy="258"/>
                  <a:chOff x="1707" y="804"/>
                  <a:chExt cx="314" cy="258"/>
                </a:xfrm>
              </p:grpSpPr>
              <p:grpSp>
                <p:nvGrpSpPr>
                  <p:cNvPr id="15475" name="Group 42"/>
                  <p:cNvGrpSpPr>
                    <a:grpSpLocks/>
                  </p:cNvGrpSpPr>
                  <p:nvPr/>
                </p:nvGrpSpPr>
                <p:grpSpPr bwMode="auto">
                  <a:xfrm>
                    <a:off x="1734" y="804"/>
                    <a:ext cx="262" cy="258"/>
                    <a:chOff x="1734" y="804"/>
                    <a:chExt cx="262" cy="258"/>
                  </a:xfrm>
                </p:grpSpPr>
                <p:sp>
                  <p:nvSpPr>
                    <p:cNvPr id="15481" name="Line 43"/>
                    <p:cNvSpPr>
                      <a:spLocks noChangeShapeType="1"/>
                    </p:cNvSpPr>
                    <p:nvPr/>
                  </p:nvSpPr>
                  <p:spPr bwMode="auto">
                    <a:xfrm>
                      <a:off x="1913" y="804"/>
                      <a:ext cx="83" cy="181"/>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5482" name="Line 44"/>
                    <p:cNvSpPr>
                      <a:spLocks noChangeShapeType="1"/>
                    </p:cNvSpPr>
                    <p:nvPr/>
                  </p:nvSpPr>
                  <p:spPr bwMode="auto">
                    <a:xfrm>
                      <a:off x="1868" y="824"/>
                      <a:ext cx="83" cy="179"/>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5483" name="Line 45"/>
                    <p:cNvSpPr>
                      <a:spLocks noChangeShapeType="1"/>
                    </p:cNvSpPr>
                    <p:nvPr/>
                  </p:nvSpPr>
                  <p:spPr bwMode="auto">
                    <a:xfrm>
                      <a:off x="1825" y="844"/>
                      <a:ext cx="82" cy="18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5484" name="Line 46"/>
                    <p:cNvSpPr>
                      <a:spLocks noChangeShapeType="1"/>
                    </p:cNvSpPr>
                    <p:nvPr/>
                  </p:nvSpPr>
                  <p:spPr bwMode="auto">
                    <a:xfrm>
                      <a:off x="1779" y="862"/>
                      <a:ext cx="83" cy="183"/>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5485" name="Line 47"/>
                    <p:cNvSpPr>
                      <a:spLocks noChangeShapeType="1"/>
                    </p:cNvSpPr>
                    <p:nvPr/>
                  </p:nvSpPr>
                  <p:spPr bwMode="auto">
                    <a:xfrm>
                      <a:off x="1734" y="881"/>
                      <a:ext cx="82" cy="181"/>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15476" name="Group 48"/>
                  <p:cNvGrpSpPr>
                    <a:grpSpLocks/>
                  </p:cNvGrpSpPr>
                  <p:nvPr/>
                </p:nvGrpSpPr>
                <p:grpSpPr bwMode="auto">
                  <a:xfrm>
                    <a:off x="1707" y="817"/>
                    <a:ext cx="314" cy="228"/>
                    <a:chOff x="1707" y="817"/>
                    <a:chExt cx="314" cy="228"/>
                  </a:xfrm>
                </p:grpSpPr>
                <p:sp>
                  <p:nvSpPr>
                    <p:cNvPr id="15477" name="Line 49"/>
                    <p:cNvSpPr>
                      <a:spLocks noChangeShapeType="1"/>
                    </p:cNvSpPr>
                    <p:nvPr/>
                  </p:nvSpPr>
                  <p:spPr bwMode="auto">
                    <a:xfrm flipV="1">
                      <a:off x="1707" y="817"/>
                      <a:ext cx="266" cy="12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5478" name="Line 50"/>
                    <p:cNvSpPr>
                      <a:spLocks noChangeShapeType="1"/>
                    </p:cNvSpPr>
                    <p:nvPr/>
                  </p:nvSpPr>
                  <p:spPr bwMode="auto">
                    <a:xfrm flipV="1">
                      <a:off x="1724" y="852"/>
                      <a:ext cx="264" cy="12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5479" name="Line 51"/>
                    <p:cNvSpPr>
                      <a:spLocks noChangeShapeType="1"/>
                    </p:cNvSpPr>
                    <p:nvPr/>
                  </p:nvSpPr>
                  <p:spPr bwMode="auto">
                    <a:xfrm flipV="1">
                      <a:off x="1738" y="890"/>
                      <a:ext cx="266" cy="121"/>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5480" name="Line 52"/>
                    <p:cNvSpPr>
                      <a:spLocks noChangeShapeType="1"/>
                    </p:cNvSpPr>
                    <p:nvPr/>
                  </p:nvSpPr>
                  <p:spPr bwMode="auto">
                    <a:xfrm flipV="1">
                      <a:off x="1756" y="925"/>
                      <a:ext cx="265" cy="12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grpSp>
            </p:grpSp>
          </p:grpSp>
          <p:grpSp>
            <p:nvGrpSpPr>
              <p:cNvPr id="15457" name="Group 53"/>
              <p:cNvGrpSpPr>
                <a:grpSpLocks/>
              </p:cNvGrpSpPr>
              <p:nvPr/>
            </p:nvGrpSpPr>
            <p:grpSpPr bwMode="auto">
              <a:xfrm>
                <a:off x="2245" y="554"/>
                <a:ext cx="358" cy="307"/>
                <a:chOff x="2245" y="554"/>
                <a:chExt cx="358" cy="307"/>
              </a:xfrm>
            </p:grpSpPr>
            <p:sp>
              <p:nvSpPr>
                <p:cNvPr id="15460" name="Freeform 54"/>
                <p:cNvSpPr>
                  <a:spLocks/>
                </p:cNvSpPr>
                <p:nvPr/>
              </p:nvSpPr>
              <p:spPr bwMode="auto">
                <a:xfrm>
                  <a:off x="2245" y="554"/>
                  <a:ext cx="358" cy="307"/>
                </a:xfrm>
                <a:custGeom>
                  <a:avLst/>
                  <a:gdLst>
                    <a:gd name="T0" fmla="*/ 0 w 358"/>
                    <a:gd name="T1" fmla="*/ 120 h 307"/>
                    <a:gd name="T2" fmla="*/ 274 w 358"/>
                    <a:gd name="T3" fmla="*/ 0 h 307"/>
                    <a:gd name="T4" fmla="*/ 357 w 358"/>
                    <a:gd name="T5" fmla="*/ 185 h 307"/>
                    <a:gd name="T6" fmla="*/ 82 w 358"/>
                    <a:gd name="T7" fmla="*/ 306 h 307"/>
                    <a:gd name="T8" fmla="*/ 0 w 358"/>
                    <a:gd name="T9" fmla="*/ 120 h 307"/>
                    <a:gd name="T10" fmla="*/ 0 60000 65536"/>
                    <a:gd name="T11" fmla="*/ 0 60000 65536"/>
                    <a:gd name="T12" fmla="*/ 0 60000 65536"/>
                    <a:gd name="T13" fmla="*/ 0 60000 65536"/>
                    <a:gd name="T14" fmla="*/ 0 60000 65536"/>
                    <a:gd name="T15" fmla="*/ 0 w 358"/>
                    <a:gd name="T16" fmla="*/ 0 h 307"/>
                    <a:gd name="T17" fmla="*/ 358 w 358"/>
                    <a:gd name="T18" fmla="*/ 307 h 307"/>
                  </a:gdLst>
                  <a:ahLst/>
                  <a:cxnLst>
                    <a:cxn ang="T10">
                      <a:pos x="T0" y="T1"/>
                    </a:cxn>
                    <a:cxn ang="T11">
                      <a:pos x="T2" y="T3"/>
                    </a:cxn>
                    <a:cxn ang="T12">
                      <a:pos x="T4" y="T5"/>
                    </a:cxn>
                    <a:cxn ang="T13">
                      <a:pos x="T6" y="T7"/>
                    </a:cxn>
                    <a:cxn ang="T14">
                      <a:pos x="T8" y="T9"/>
                    </a:cxn>
                  </a:cxnLst>
                  <a:rect l="T15" t="T16" r="T17" b="T18"/>
                  <a:pathLst>
                    <a:path w="358" h="307">
                      <a:moveTo>
                        <a:pt x="0" y="120"/>
                      </a:moveTo>
                      <a:lnTo>
                        <a:pt x="274" y="0"/>
                      </a:lnTo>
                      <a:lnTo>
                        <a:pt x="357" y="185"/>
                      </a:lnTo>
                      <a:lnTo>
                        <a:pt x="82" y="306"/>
                      </a:lnTo>
                      <a:lnTo>
                        <a:pt x="0" y="120"/>
                      </a:lnTo>
                    </a:path>
                  </a:pathLst>
                </a:custGeom>
                <a:solidFill>
                  <a:srgbClr val="7F7F7F"/>
                </a:solidFill>
                <a:ln w="12700" cap="rnd" cmpd="sng">
                  <a:solidFill>
                    <a:srgbClr val="000000"/>
                  </a:solidFill>
                  <a:prstDash val="solid"/>
                  <a:round/>
                  <a:headEnd type="none" w="sm" len="sm"/>
                  <a:tailEnd type="none" w="sm" len="sm"/>
                </a:ln>
              </p:spPr>
              <p:txBody>
                <a:bodyPr/>
                <a:lstStyle/>
                <a:p>
                  <a:endParaRPr lang="en-US"/>
                </a:p>
              </p:txBody>
            </p:sp>
            <p:grpSp>
              <p:nvGrpSpPr>
                <p:cNvPr id="15461" name="Group 55"/>
                <p:cNvGrpSpPr>
                  <a:grpSpLocks/>
                </p:cNvGrpSpPr>
                <p:nvPr/>
              </p:nvGrpSpPr>
              <p:grpSpPr bwMode="auto">
                <a:xfrm>
                  <a:off x="2268" y="578"/>
                  <a:ext cx="312" cy="256"/>
                  <a:chOff x="2268" y="578"/>
                  <a:chExt cx="312" cy="256"/>
                </a:xfrm>
              </p:grpSpPr>
              <p:grpSp>
                <p:nvGrpSpPr>
                  <p:cNvPr id="15462" name="Group 56"/>
                  <p:cNvGrpSpPr>
                    <a:grpSpLocks/>
                  </p:cNvGrpSpPr>
                  <p:nvPr/>
                </p:nvGrpSpPr>
                <p:grpSpPr bwMode="auto">
                  <a:xfrm>
                    <a:off x="2293" y="578"/>
                    <a:ext cx="264" cy="256"/>
                    <a:chOff x="2293" y="578"/>
                    <a:chExt cx="264" cy="256"/>
                  </a:xfrm>
                </p:grpSpPr>
                <p:sp>
                  <p:nvSpPr>
                    <p:cNvPr id="15468" name="Line 57"/>
                    <p:cNvSpPr>
                      <a:spLocks noChangeShapeType="1"/>
                    </p:cNvSpPr>
                    <p:nvPr/>
                  </p:nvSpPr>
                  <p:spPr bwMode="auto">
                    <a:xfrm>
                      <a:off x="2474" y="578"/>
                      <a:ext cx="83" cy="181"/>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5469" name="Line 58"/>
                    <p:cNvSpPr>
                      <a:spLocks noChangeShapeType="1"/>
                    </p:cNvSpPr>
                    <p:nvPr/>
                  </p:nvSpPr>
                  <p:spPr bwMode="auto">
                    <a:xfrm>
                      <a:off x="2429" y="598"/>
                      <a:ext cx="82" cy="178"/>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5470" name="Line 59"/>
                    <p:cNvSpPr>
                      <a:spLocks noChangeShapeType="1"/>
                    </p:cNvSpPr>
                    <p:nvPr/>
                  </p:nvSpPr>
                  <p:spPr bwMode="auto">
                    <a:xfrm>
                      <a:off x="2384" y="616"/>
                      <a:ext cx="82" cy="181"/>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5471" name="Line 60"/>
                    <p:cNvSpPr>
                      <a:spLocks noChangeShapeType="1"/>
                    </p:cNvSpPr>
                    <p:nvPr/>
                  </p:nvSpPr>
                  <p:spPr bwMode="auto">
                    <a:xfrm>
                      <a:off x="2338" y="634"/>
                      <a:ext cx="84" cy="184"/>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5472" name="Line 61"/>
                    <p:cNvSpPr>
                      <a:spLocks noChangeShapeType="1"/>
                    </p:cNvSpPr>
                    <p:nvPr/>
                  </p:nvSpPr>
                  <p:spPr bwMode="auto">
                    <a:xfrm>
                      <a:off x="2293" y="654"/>
                      <a:ext cx="83" cy="18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15463" name="Group 62"/>
                  <p:cNvGrpSpPr>
                    <a:grpSpLocks/>
                  </p:cNvGrpSpPr>
                  <p:nvPr/>
                </p:nvGrpSpPr>
                <p:grpSpPr bwMode="auto">
                  <a:xfrm>
                    <a:off x="2268" y="592"/>
                    <a:ext cx="312" cy="229"/>
                    <a:chOff x="2268" y="592"/>
                    <a:chExt cx="312" cy="229"/>
                  </a:xfrm>
                </p:grpSpPr>
                <p:sp>
                  <p:nvSpPr>
                    <p:cNvPr id="15464" name="Line 63"/>
                    <p:cNvSpPr>
                      <a:spLocks noChangeShapeType="1"/>
                    </p:cNvSpPr>
                    <p:nvPr/>
                  </p:nvSpPr>
                  <p:spPr bwMode="auto">
                    <a:xfrm flipV="1">
                      <a:off x="2268" y="592"/>
                      <a:ext cx="265" cy="119"/>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5465" name="Line 64"/>
                    <p:cNvSpPr>
                      <a:spLocks noChangeShapeType="1"/>
                    </p:cNvSpPr>
                    <p:nvPr/>
                  </p:nvSpPr>
                  <p:spPr bwMode="auto">
                    <a:xfrm flipV="1">
                      <a:off x="2285" y="627"/>
                      <a:ext cx="263" cy="119"/>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5466" name="Line 65"/>
                    <p:cNvSpPr>
                      <a:spLocks noChangeShapeType="1"/>
                    </p:cNvSpPr>
                    <p:nvPr/>
                  </p:nvSpPr>
                  <p:spPr bwMode="auto">
                    <a:xfrm flipV="1">
                      <a:off x="2298" y="664"/>
                      <a:ext cx="266" cy="121"/>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5467" name="Line 66"/>
                    <p:cNvSpPr>
                      <a:spLocks noChangeShapeType="1"/>
                    </p:cNvSpPr>
                    <p:nvPr/>
                  </p:nvSpPr>
                  <p:spPr bwMode="auto">
                    <a:xfrm flipV="1">
                      <a:off x="2315" y="700"/>
                      <a:ext cx="265" cy="121"/>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grpSp>
            </p:grpSp>
          </p:grpSp>
          <p:sp>
            <p:nvSpPr>
              <p:cNvPr id="15458" name="Freeform 67"/>
              <p:cNvSpPr>
                <a:spLocks/>
              </p:cNvSpPr>
              <p:nvPr/>
            </p:nvSpPr>
            <p:spPr bwMode="auto">
              <a:xfrm>
                <a:off x="2064" y="756"/>
                <a:ext cx="98" cy="152"/>
              </a:xfrm>
              <a:custGeom>
                <a:avLst/>
                <a:gdLst>
                  <a:gd name="T0" fmla="*/ 43 w 98"/>
                  <a:gd name="T1" fmla="*/ 0 h 152"/>
                  <a:gd name="T2" fmla="*/ 97 w 98"/>
                  <a:gd name="T3" fmla="*/ 7 h 152"/>
                  <a:gd name="T4" fmla="*/ 84 w 98"/>
                  <a:gd name="T5" fmla="*/ 26 h 152"/>
                  <a:gd name="T6" fmla="*/ 75 w 98"/>
                  <a:gd name="T7" fmla="*/ 44 h 152"/>
                  <a:gd name="T8" fmla="*/ 67 w 98"/>
                  <a:gd name="T9" fmla="*/ 67 h 152"/>
                  <a:gd name="T10" fmla="*/ 64 w 98"/>
                  <a:gd name="T11" fmla="*/ 82 h 152"/>
                  <a:gd name="T12" fmla="*/ 62 w 98"/>
                  <a:gd name="T13" fmla="*/ 101 h 152"/>
                  <a:gd name="T14" fmla="*/ 60 w 98"/>
                  <a:gd name="T15" fmla="*/ 113 h 152"/>
                  <a:gd name="T16" fmla="*/ 59 w 98"/>
                  <a:gd name="T17" fmla="*/ 127 h 152"/>
                  <a:gd name="T18" fmla="*/ 60 w 98"/>
                  <a:gd name="T19" fmla="*/ 138 h 152"/>
                  <a:gd name="T20" fmla="*/ 61 w 98"/>
                  <a:gd name="T21" fmla="*/ 151 h 152"/>
                  <a:gd name="T22" fmla="*/ 2 w 98"/>
                  <a:gd name="T23" fmla="*/ 143 h 152"/>
                  <a:gd name="T24" fmla="*/ 2 w 98"/>
                  <a:gd name="T25" fmla="*/ 133 h 152"/>
                  <a:gd name="T26" fmla="*/ 0 w 98"/>
                  <a:gd name="T27" fmla="*/ 122 h 152"/>
                  <a:gd name="T28" fmla="*/ 2 w 98"/>
                  <a:gd name="T29" fmla="*/ 110 h 152"/>
                  <a:gd name="T30" fmla="*/ 3 w 98"/>
                  <a:gd name="T31" fmla="*/ 98 h 152"/>
                  <a:gd name="T32" fmla="*/ 5 w 98"/>
                  <a:gd name="T33" fmla="*/ 87 h 152"/>
                  <a:gd name="T34" fmla="*/ 6 w 98"/>
                  <a:gd name="T35" fmla="*/ 78 h 152"/>
                  <a:gd name="T36" fmla="*/ 8 w 98"/>
                  <a:gd name="T37" fmla="*/ 67 h 152"/>
                  <a:gd name="T38" fmla="*/ 13 w 98"/>
                  <a:gd name="T39" fmla="*/ 55 h 152"/>
                  <a:gd name="T40" fmla="*/ 17 w 98"/>
                  <a:gd name="T41" fmla="*/ 45 h 152"/>
                  <a:gd name="T42" fmla="*/ 23 w 98"/>
                  <a:gd name="T43" fmla="*/ 31 h 152"/>
                  <a:gd name="T44" fmla="*/ 29 w 98"/>
                  <a:gd name="T45" fmla="*/ 20 h 152"/>
                  <a:gd name="T46" fmla="*/ 37 w 98"/>
                  <a:gd name="T47" fmla="*/ 9 h 152"/>
                  <a:gd name="T48" fmla="*/ 43 w 98"/>
                  <a:gd name="T49" fmla="*/ 0 h 15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98"/>
                  <a:gd name="T76" fmla="*/ 0 h 152"/>
                  <a:gd name="T77" fmla="*/ 98 w 98"/>
                  <a:gd name="T78" fmla="*/ 152 h 152"/>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98" h="152">
                    <a:moveTo>
                      <a:pt x="43" y="0"/>
                    </a:moveTo>
                    <a:lnTo>
                      <a:pt x="97" y="7"/>
                    </a:lnTo>
                    <a:lnTo>
                      <a:pt x="84" y="26"/>
                    </a:lnTo>
                    <a:lnTo>
                      <a:pt x="75" y="44"/>
                    </a:lnTo>
                    <a:lnTo>
                      <a:pt x="67" y="67"/>
                    </a:lnTo>
                    <a:lnTo>
                      <a:pt x="64" y="82"/>
                    </a:lnTo>
                    <a:lnTo>
                      <a:pt x="62" y="101"/>
                    </a:lnTo>
                    <a:lnTo>
                      <a:pt x="60" y="113"/>
                    </a:lnTo>
                    <a:lnTo>
                      <a:pt x="59" y="127"/>
                    </a:lnTo>
                    <a:lnTo>
                      <a:pt x="60" y="138"/>
                    </a:lnTo>
                    <a:lnTo>
                      <a:pt x="61" y="151"/>
                    </a:lnTo>
                    <a:lnTo>
                      <a:pt x="2" y="143"/>
                    </a:lnTo>
                    <a:lnTo>
                      <a:pt x="2" y="133"/>
                    </a:lnTo>
                    <a:lnTo>
                      <a:pt x="0" y="122"/>
                    </a:lnTo>
                    <a:lnTo>
                      <a:pt x="2" y="110"/>
                    </a:lnTo>
                    <a:lnTo>
                      <a:pt x="3" y="98"/>
                    </a:lnTo>
                    <a:lnTo>
                      <a:pt x="5" y="87"/>
                    </a:lnTo>
                    <a:lnTo>
                      <a:pt x="6" y="78"/>
                    </a:lnTo>
                    <a:lnTo>
                      <a:pt x="8" y="67"/>
                    </a:lnTo>
                    <a:lnTo>
                      <a:pt x="13" y="55"/>
                    </a:lnTo>
                    <a:lnTo>
                      <a:pt x="17" y="45"/>
                    </a:lnTo>
                    <a:lnTo>
                      <a:pt x="23" y="31"/>
                    </a:lnTo>
                    <a:lnTo>
                      <a:pt x="29" y="20"/>
                    </a:lnTo>
                    <a:lnTo>
                      <a:pt x="37" y="9"/>
                    </a:lnTo>
                    <a:lnTo>
                      <a:pt x="43" y="0"/>
                    </a:lnTo>
                  </a:path>
                </a:pathLst>
              </a:custGeom>
              <a:solidFill>
                <a:srgbClr val="5F5F5F"/>
              </a:solidFill>
              <a:ln w="12700" cap="rnd" cmpd="sng">
                <a:solidFill>
                  <a:srgbClr val="000000"/>
                </a:solidFill>
                <a:prstDash val="solid"/>
                <a:round/>
                <a:headEnd type="none" w="sm" len="sm"/>
                <a:tailEnd type="none" w="sm" len="sm"/>
              </a:ln>
            </p:spPr>
            <p:txBody>
              <a:bodyPr/>
              <a:lstStyle/>
              <a:p>
                <a:endParaRPr lang="en-US"/>
              </a:p>
            </p:txBody>
          </p:sp>
          <p:sp>
            <p:nvSpPr>
              <p:cNvPr id="15459" name="Freeform 68"/>
              <p:cNvSpPr>
                <a:spLocks/>
              </p:cNvSpPr>
              <p:nvPr/>
            </p:nvSpPr>
            <p:spPr bwMode="auto">
              <a:xfrm>
                <a:off x="2104" y="714"/>
                <a:ext cx="153" cy="142"/>
              </a:xfrm>
              <a:custGeom>
                <a:avLst/>
                <a:gdLst>
                  <a:gd name="T0" fmla="*/ 0 w 153"/>
                  <a:gd name="T1" fmla="*/ 119 h 142"/>
                  <a:gd name="T2" fmla="*/ 3 w 153"/>
                  <a:gd name="T3" fmla="*/ 109 h 142"/>
                  <a:gd name="T4" fmla="*/ 9 w 153"/>
                  <a:gd name="T5" fmla="*/ 95 h 142"/>
                  <a:gd name="T6" fmla="*/ 16 w 153"/>
                  <a:gd name="T7" fmla="*/ 82 h 142"/>
                  <a:gd name="T8" fmla="*/ 24 w 153"/>
                  <a:gd name="T9" fmla="*/ 68 h 142"/>
                  <a:gd name="T10" fmla="*/ 33 w 153"/>
                  <a:gd name="T11" fmla="*/ 57 h 142"/>
                  <a:gd name="T12" fmla="*/ 42 w 153"/>
                  <a:gd name="T13" fmla="*/ 47 h 142"/>
                  <a:gd name="T14" fmla="*/ 51 w 153"/>
                  <a:gd name="T15" fmla="*/ 37 h 142"/>
                  <a:gd name="T16" fmla="*/ 63 w 153"/>
                  <a:gd name="T17" fmla="*/ 27 h 142"/>
                  <a:gd name="T18" fmla="*/ 70 w 153"/>
                  <a:gd name="T19" fmla="*/ 22 h 142"/>
                  <a:gd name="T20" fmla="*/ 77 w 153"/>
                  <a:gd name="T21" fmla="*/ 16 h 142"/>
                  <a:gd name="T22" fmla="*/ 90 w 153"/>
                  <a:gd name="T23" fmla="*/ 9 h 142"/>
                  <a:gd name="T24" fmla="*/ 99 w 153"/>
                  <a:gd name="T25" fmla="*/ 4 h 142"/>
                  <a:gd name="T26" fmla="*/ 108 w 153"/>
                  <a:gd name="T27" fmla="*/ 0 h 142"/>
                  <a:gd name="T28" fmla="*/ 152 w 153"/>
                  <a:gd name="T29" fmla="*/ 22 h 142"/>
                  <a:gd name="T30" fmla="*/ 136 w 153"/>
                  <a:gd name="T31" fmla="*/ 29 h 142"/>
                  <a:gd name="T32" fmla="*/ 127 w 153"/>
                  <a:gd name="T33" fmla="*/ 34 h 142"/>
                  <a:gd name="T34" fmla="*/ 117 w 153"/>
                  <a:gd name="T35" fmla="*/ 41 h 142"/>
                  <a:gd name="T36" fmla="*/ 108 w 153"/>
                  <a:gd name="T37" fmla="*/ 48 h 142"/>
                  <a:gd name="T38" fmla="*/ 99 w 153"/>
                  <a:gd name="T39" fmla="*/ 54 h 142"/>
                  <a:gd name="T40" fmla="*/ 93 w 153"/>
                  <a:gd name="T41" fmla="*/ 61 h 142"/>
                  <a:gd name="T42" fmla="*/ 84 w 153"/>
                  <a:gd name="T43" fmla="*/ 71 h 142"/>
                  <a:gd name="T44" fmla="*/ 76 w 153"/>
                  <a:gd name="T45" fmla="*/ 79 h 142"/>
                  <a:gd name="T46" fmla="*/ 70 w 153"/>
                  <a:gd name="T47" fmla="*/ 88 h 142"/>
                  <a:gd name="T48" fmla="*/ 62 w 153"/>
                  <a:gd name="T49" fmla="*/ 100 h 142"/>
                  <a:gd name="T50" fmla="*/ 55 w 153"/>
                  <a:gd name="T51" fmla="*/ 111 h 142"/>
                  <a:gd name="T52" fmla="*/ 51 w 153"/>
                  <a:gd name="T53" fmla="*/ 120 h 142"/>
                  <a:gd name="T54" fmla="*/ 46 w 153"/>
                  <a:gd name="T55" fmla="*/ 131 h 142"/>
                  <a:gd name="T56" fmla="*/ 43 w 153"/>
                  <a:gd name="T57" fmla="*/ 141 h 142"/>
                  <a:gd name="T58" fmla="*/ 0 w 153"/>
                  <a:gd name="T59" fmla="*/ 119 h 142"/>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153"/>
                  <a:gd name="T91" fmla="*/ 0 h 142"/>
                  <a:gd name="T92" fmla="*/ 153 w 153"/>
                  <a:gd name="T93" fmla="*/ 142 h 142"/>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153" h="142">
                    <a:moveTo>
                      <a:pt x="0" y="119"/>
                    </a:moveTo>
                    <a:lnTo>
                      <a:pt x="3" y="109"/>
                    </a:lnTo>
                    <a:lnTo>
                      <a:pt x="9" y="95"/>
                    </a:lnTo>
                    <a:lnTo>
                      <a:pt x="16" y="82"/>
                    </a:lnTo>
                    <a:lnTo>
                      <a:pt x="24" y="68"/>
                    </a:lnTo>
                    <a:lnTo>
                      <a:pt x="33" y="57"/>
                    </a:lnTo>
                    <a:lnTo>
                      <a:pt x="42" y="47"/>
                    </a:lnTo>
                    <a:lnTo>
                      <a:pt x="51" y="37"/>
                    </a:lnTo>
                    <a:lnTo>
                      <a:pt x="63" y="27"/>
                    </a:lnTo>
                    <a:lnTo>
                      <a:pt x="70" y="22"/>
                    </a:lnTo>
                    <a:lnTo>
                      <a:pt x="77" y="16"/>
                    </a:lnTo>
                    <a:lnTo>
                      <a:pt x="90" y="9"/>
                    </a:lnTo>
                    <a:lnTo>
                      <a:pt x="99" y="4"/>
                    </a:lnTo>
                    <a:lnTo>
                      <a:pt x="108" y="0"/>
                    </a:lnTo>
                    <a:lnTo>
                      <a:pt x="152" y="22"/>
                    </a:lnTo>
                    <a:lnTo>
                      <a:pt x="136" y="29"/>
                    </a:lnTo>
                    <a:lnTo>
                      <a:pt x="127" y="34"/>
                    </a:lnTo>
                    <a:lnTo>
                      <a:pt x="117" y="41"/>
                    </a:lnTo>
                    <a:lnTo>
                      <a:pt x="108" y="48"/>
                    </a:lnTo>
                    <a:lnTo>
                      <a:pt x="99" y="54"/>
                    </a:lnTo>
                    <a:lnTo>
                      <a:pt x="93" y="61"/>
                    </a:lnTo>
                    <a:lnTo>
                      <a:pt x="84" y="71"/>
                    </a:lnTo>
                    <a:lnTo>
                      <a:pt x="76" y="79"/>
                    </a:lnTo>
                    <a:lnTo>
                      <a:pt x="70" y="88"/>
                    </a:lnTo>
                    <a:lnTo>
                      <a:pt x="62" y="100"/>
                    </a:lnTo>
                    <a:lnTo>
                      <a:pt x="55" y="111"/>
                    </a:lnTo>
                    <a:lnTo>
                      <a:pt x="51" y="120"/>
                    </a:lnTo>
                    <a:lnTo>
                      <a:pt x="46" y="131"/>
                    </a:lnTo>
                    <a:lnTo>
                      <a:pt x="43" y="141"/>
                    </a:lnTo>
                    <a:lnTo>
                      <a:pt x="0" y="119"/>
                    </a:lnTo>
                  </a:path>
                </a:pathLst>
              </a:custGeom>
              <a:solidFill>
                <a:srgbClr val="BFBFBF"/>
              </a:solidFill>
              <a:ln w="12700" cap="rnd" cmpd="sng">
                <a:solidFill>
                  <a:srgbClr val="000000"/>
                </a:solidFill>
                <a:prstDash val="solid"/>
                <a:round/>
                <a:headEnd type="none" w="sm" len="sm"/>
                <a:tailEnd type="none" w="sm" len="sm"/>
              </a:ln>
            </p:spPr>
            <p:txBody>
              <a:bodyPr/>
              <a:lstStyle/>
              <a:p>
                <a:endParaRPr lang="en-US"/>
              </a:p>
            </p:txBody>
          </p:sp>
        </p:grpSp>
      </p:grpSp>
      <p:sp>
        <p:nvSpPr>
          <p:cNvPr id="15363" name="Freeform 69"/>
          <p:cNvSpPr>
            <a:spLocks/>
          </p:cNvSpPr>
          <p:nvPr/>
        </p:nvSpPr>
        <p:spPr bwMode="auto">
          <a:xfrm>
            <a:off x="2190751" y="4302125"/>
            <a:ext cx="8524875" cy="793750"/>
          </a:xfrm>
          <a:custGeom>
            <a:avLst/>
            <a:gdLst>
              <a:gd name="T0" fmla="*/ 0 w 5370"/>
              <a:gd name="T1" fmla="*/ 2147483646 h 500"/>
              <a:gd name="T2" fmla="*/ 2147483646 w 5370"/>
              <a:gd name="T3" fmla="*/ 2147483646 h 500"/>
              <a:gd name="T4" fmla="*/ 2147483646 w 5370"/>
              <a:gd name="T5" fmla="*/ 2147483646 h 500"/>
              <a:gd name="T6" fmla="*/ 2147483646 w 5370"/>
              <a:gd name="T7" fmla="*/ 2147483646 h 500"/>
              <a:gd name="T8" fmla="*/ 2147483646 w 5370"/>
              <a:gd name="T9" fmla="*/ 2147483646 h 500"/>
              <a:gd name="T10" fmla="*/ 2147483646 w 5370"/>
              <a:gd name="T11" fmla="*/ 2147483646 h 500"/>
              <a:gd name="T12" fmla="*/ 2147483646 w 5370"/>
              <a:gd name="T13" fmla="*/ 2147483646 h 500"/>
              <a:gd name="T14" fmla="*/ 2147483646 w 5370"/>
              <a:gd name="T15" fmla="*/ 2147483646 h 500"/>
              <a:gd name="T16" fmla="*/ 2147483646 w 5370"/>
              <a:gd name="T17" fmla="*/ 2147483646 h 500"/>
              <a:gd name="T18" fmla="*/ 2147483646 w 5370"/>
              <a:gd name="T19" fmla="*/ 2147483646 h 500"/>
              <a:gd name="T20" fmla="*/ 2147483646 w 5370"/>
              <a:gd name="T21" fmla="*/ 2147483646 h 500"/>
              <a:gd name="T22" fmla="*/ 2147483646 w 5370"/>
              <a:gd name="T23" fmla="*/ 2147483646 h 500"/>
              <a:gd name="T24" fmla="*/ 2147483646 w 5370"/>
              <a:gd name="T25" fmla="*/ 2147483646 h 500"/>
              <a:gd name="T26" fmla="*/ 2147483646 w 5370"/>
              <a:gd name="T27" fmla="*/ 2147483646 h 500"/>
              <a:gd name="T28" fmla="*/ 2147483646 w 5370"/>
              <a:gd name="T29" fmla="*/ 2147483646 h 500"/>
              <a:gd name="T30" fmla="*/ 2147483646 w 5370"/>
              <a:gd name="T31" fmla="*/ 2147483646 h 500"/>
              <a:gd name="T32" fmla="*/ 2147483646 w 5370"/>
              <a:gd name="T33" fmla="*/ 2147483646 h 50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5370"/>
              <a:gd name="T52" fmla="*/ 0 h 500"/>
              <a:gd name="T53" fmla="*/ 5370 w 5370"/>
              <a:gd name="T54" fmla="*/ 500 h 50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5370" h="500">
                <a:moveTo>
                  <a:pt x="0" y="500"/>
                </a:moveTo>
                <a:cubicBezTo>
                  <a:pt x="122" y="456"/>
                  <a:pt x="244" y="412"/>
                  <a:pt x="345" y="357"/>
                </a:cubicBezTo>
                <a:cubicBezTo>
                  <a:pt x="446" y="302"/>
                  <a:pt x="506" y="219"/>
                  <a:pt x="607" y="170"/>
                </a:cubicBezTo>
                <a:cubicBezTo>
                  <a:pt x="708" y="121"/>
                  <a:pt x="822" y="92"/>
                  <a:pt x="952" y="65"/>
                </a:cubicBezTo>
                <a:cubicBezTo>
                  <a:pt x="1082" y="38"/>
                  <a:pt x="1260" y="10"/>
                  <a:pt x="1387" y="5"/>
                </a:cubicBezTo>
                <a:cubicBezTo>
                  <a:pt x="1514" y="0"/>
                  <a:pt x="1593" y="14"/>
                  <a:pt x="1717" y="35"/>
                </a:cubicBezTo>
                <a:cubicBezTo>
                  <a:pt x="1841" y="56"/>
                  <a:pt x="2024" y="92"/>
                  <a:pt x="2130" y="132"/>
                </a:cubicBezTo>
                <a:cubicBezTo>
                  <a:pt x="2236" y="172"/>
                  <a:pt x="2249" y="220"/>
                  <a:pt x="2355" y="275"/>
                </a:cubicBezTo>
                <a:cubicBezTo>
                  <a:pt x="2461" y="330"/>
                  <a:pt x="2646" y="440"/>
                  <a:pt x="2767" y="462"/>
                </a:cubicBezTo>
                <a:cubicBezTo>
                  <a:pt x="2888" y="484"/>
                  <a:pt x="2993" y="442"/>
                  <a:pt x="3082" y="410"/>
                </a:cubicBezTo>
                <a:cubicBezTo>
                  <a:pt x="3171" y="378"/>
                  <a:pt x="3221" y="315"/>
                  <a:pt x="3300" y="267"/>
                </a:cubicBezTo>
                <a:cubicBezTo>
                  <a:pt x="3379" y="219"/>
                  <a:pt x="3457" y="166"/>
                  <a:pt x="3555" y="125"/>
                </a:cubicBezTo>
                <a:cubicBezTo>
                  <a:pt x="3653" y="84"/>
                  <a:pt x="3791" y="39"/>
                  <a:pt x="3885" y="20"/>
                </a:cubicBezTo>
                <a:cubicBezTo>
                  <a:pt x="3979" y="1"/>
                  <a:pt x="4015" y="1"/>
                  <a:pt x="4117" y="12"/>
                </a:cubicBezTo>
                <a:cubicBezTo>
                  <a:pt x="4219" y="23"/>
                  <a:pt x="4349" y="31"/>
                  <a:pt x="4500" y="87"/>
                </a:cubicBezTo>
                <a:cubicBezTo>
                  <a:pt x="4651" y="143"/>
                  <a:pt x="4880" y="291"/>
                  <a:pt x="5025" y="350"/>
                </a:cubicBezTo>
                <a:cubicBezTo>
                  <a:pt x="5170" y="409"/>
                  <a:pt x="5313" y="425"/>
                  <a:pt x="5370" y="440"/>
                </a:cubicBezTo>
              </a:path>
            </a:pathLst>
          </a:custGeom>
          <a:noFill/>
          <a:ln w="28575" cmpd="sng">
            <a:solidFill>
              <a:srgbClr val="0066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nvGrpSpPr>
          <p:cNvPr id="17" name="Group 70"/>
          <p:cNvGrpSpPr>
            <a:grpSpLocks/>
          </p:cNvGrpSpPr>
          <p:nvPr/>
        </p:nvGrpSpPr>
        <p:grpSpPr bwMode="auto">
          <a:xfrm rot="563981">
            <a:off x="5834064" y="1150939"/>
            <a:ext cx="3590925" cy="4556125"/>
            <a:chOff x="842" y="637"/>
            <a:chExt cx="2262" cy="2870"/>
          </a:xfrm>
        </p:grpSpPr>
        <p:grpSp>
          <p:nvGrpSpPr>
            <p:cNvPr id="15367" name="Group 71"/>
            <p:cNvGrpSpPr>
              <a:grpSpLocks/>
            </p:cNvGrpSpPr>
            <p:nvPr/>
          </p:nvGrpSpPr>
          <p:grpSpPr bwMode="auto">
            <a:xfrm rot="-2681204">
              <a:off x="844" y="635"/>
              <a:ext cx="2262" cy="2870"/>
              <a:chOff x="1282" y="358"/>
              <a:chExt cx="2262" cy="2870"/>
            </a:xfrm>
          </p:grpSpPr>
          <p:sp>
            <p:nvSpPr>
              <p:cNvPr id="15417" name="Arc 72"/>
              <p:cNvSpPr>
                <a:spLocks/>
              </p:cNvSpPr>
              <p:nvPr/>
            </p:nvSpPr>
            <p:spPr bwMode="auto">
              <a:xfrm rot="2829314" flipV="1">
                <a:off x="1242" y="645"/>
                <a:ext cx="2342" cy="2262"/>
              </a:xfrm>
              <a:custGeom>
                <a:avLst/>
                <a:gdLst>
                  <a:gd name="T0" fmla="*/ 0 w 20070"/>
                  <a:gd name="T1" fmla="*/ 0 h 19388"/>
                  <a:gd name="T2" fmla="*/ 0 w 20070"/>
                  <a:gd name="T3" fmla="*/ 0 h 19388"/>
                  <a:gd name="T4" fmla="*/ 0 w 20070"/>
                  <a:gd name="T5" fmla="*/ 0 h 19388"/>
                  <a:gd name="T6" fmla="*/ 0 60000 65536"/>
                  <a:gd name="T7" fmla="*/ 0 60000 65536"/>
                  <a:gd name="T8" fmla="*/ 0 60000 65536"/>
                  <a:gd name="T9" fmla="*/ 0 w 20070"/>
                  <a:gd name="T10" fmla="*/ 0 h 19388"/>
                  <a:gd name="T11" fmla="*/ 20070 w 20070"/>
                  <a:gd name="T12" fmla="*/ 19388 h 19388"/>
                </a:gdLst>
                <a:ahLst/>
                <a:cxnLst>
                  <a:cxn ang="T6">
                    <a:pos x="T0" y="T1"/>
                  </a:cxn>
                  <a:cxn ang="T7">
                    <a:pos x="T2" y="T3"/>
                  </a:cxn>
                  <a:cxn ang="T8">
                    <a:pos x="T4" y="T5"/>
                  </a:cxn>
                </a:cxnLst>
                <a:rect l="T9" t="T10" r="T11" b="T12"/>
                <a:pathLst>
                  <a:path w="20070" h="19388" fill="none" extrusionOk="0">
                    <a:moveTo>
                      <a:pt x="9521" y="0"/>
                    </a:moveTo>
                    <a:cubicBezTo>
                      <a:pt x="14330" y="2361"/>
                      <a:pt x="18090" y="6426"/>
                      <a:pt x="20070" y="11404"/>
                    </a:cubicBezTo>
                  </a:path>
                  <a:path w="20070" h="19388" stroke="0" extrusionOk="0">
                    <a:moveTo>
                      <a:pt x="9521" y="0"/>
                    </a:moveTo>
                    <a:cubicBezTo>
                      <a:pt x="14330" y="2361"/>
                      <a:pt x="18090" y="6426"/>
                      <a:pt x="20070" y="11404"/>
                    </a:cubicBezTo>
                    <a:lnTo>
                      <a:pt x="0" y="19388"/>
                    </a:lnTo>
                    <a:lnTo>
                      <a:pt x="9521" y="0"/>
                    </a:lnTo>
                    <a:close/>
                  </a:path>
                </a:pathLst>
              </a:custGeom>
              <a:noFill/>
              <a:ln w="28575">
                <a:solidFill>
                  <a:srgbClr val="FF33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5418" name="Arc 73"/>
              <p:cNvSpPr>
                <a:spLocks/>
              </p:cNvSpPr>
              <p:nvPr/>
            </p:nvSpPr>
            <p:spPr bwMode="auto">
              <a:xfrm rot="2829314" flipV="1">
                <a:off x="1242" y="610"/>
                <a:ext cx="2342" cy="2262"/>
              </a:xfrm>
              <a:custGeom>
                <a:avLst/>
                <a:gdLst>
                  <a:gd name="T0" fmla="*/ 0 w 20070"/>
                  <a:gd name="T1" fmla="*/ 0 h 19388"/>
                  <a:gd name="T2" fmla="*/ 0 w 20070"/>
                  <a:gd name="T3" fmla="*/ 0 h 19388"/>
                  <a:gd name="T4" fmla="*/ 0 w 20070"/>
                  <a:gd name="T5" fmla="*/ 0 h 19388"/>
                  <a:gd name="T6" fmla="*/ 0 60000 65536"/>
                  <a:gd name="T7" fmla="*/ 0 60000 65536"/>
                  <a:gd name="T8" fmla="*/ 0 60000 65536"/>
                  <a:gd name="T9" fmla="*/ 0 w 20070"/>
                  <a:gd name="T10" fmla="*/ 0 h 19388"/>
                  <a:gd name="T11" fmla="*/ 20070 w 20070"/>
                  <a:gd name="T12" fmla="*/ 19388 h 19388"/>
                </a:gdLst>
                <a:ahLst/>
                <a:cxnLst>
                  <a:cxn ang="T6">
                    <a:pos x="T0" y="T1"/>
                  </a:cxn>
                  <a:cxn ang="T7">
                    <a:pos x="T2" y="T3"/>
                  </a:cxn>
                  <a:cxn ang="T8">
                    <a:pos x="T4" y="T5"/>
                  </a:cxn>
                </a:cxnLst>
                <a:rect l="T9" t="T10" r="T11" b="T12"/>
                <a:pathLst>
                  <a:path w="20070" h="19388" fill="none" extrusionOk="0">
                    <a:moveTo>
                      <a:pt x="9521" y="0"/>
                    </a:moveTo>
                    <a:cubicBezTo>
                      <a:pt x="14330" y="2361"/>
                      <a:pt x="18090" y="6426"/>
                      <a:pt x="20070" y="11404"/>
                    </a:cubicBezTo>
                  </a:path>
                  <a:path w="20070" h="19388" stroke="0" extrusionOk="0">
                    <a:moveTo>
                      <a:pt x="9521" y="0"/>
                    </a:moveTo>
                    <a:cubicBezTo>
                      <a:pt x="14330" y="2361"/>
                      <a:pt x="18090" y="6426"/>
                      <a:pt x="20070" y="11404"/>
                    </a:cubicBezTo>
                    <a:lnTo>
                      <a:pt x="0" y="19388"/>
                    </a:lnTo>
                    <a:lnTo>
                      <a:pt x="9521" y="0"/>
                    </a:lnTo>
                    <a:close/>
                  </a:path>
                </a:pathLst>
              </a:custGeom>
              <a:noFill/>
              <a:ln w="28575">
                <a:solidFill>
                  <a:srgbClr val="FF33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5419" name="Arc 74"/>
              <p:cNvSpPr>
                <a:spLocks/>
              </p:cNvSpPr>
              <p:nvPr/>
            </p:nvSpPr>
            <p:spPr bwMode="auto">
              <a:xfrm rot="2829314" flipV="1">
                <a:off x="1242" y="574"/>
                <a:ext cx="2342" cy="2262"/>
              </a:xfrm>
              <a:custGeom>
                <a:avLst/>
                <a:gdLst>
                  <a:gd name="T0" fmla="*/ 0 w 20070"/>
                  <a:gd name="T1" fmla="*/ 0 h 19388"/>
                  <a:gd name="T2" fmla="*/ 0 w 20070"/>
                  <a:gd name="T3" fmla="*/ 0 h 19388"/>
                  <a:gd name="T4" fmla="*/ 0 w 20070"/>
                  <a:gd name="T5" fmla="*/ 0 h 19388"/>
                  <a:gd name="T6" fmla="*/ 0 60000 65536"/>
                  <a:gd name="T7" fmla="*/ 0 60000 65536"/>
                  <a:gd name="T8" fmla="*/ 0 60000 65536"/>
                  <a:gd name="T9" fmla="*/ 0 w 20070"/>
                  <a:gd name="T10" fmla="*/ 0 h 19388"/>
                  <a:gd name="T11" fmla="*/ 20070 w 20070"/>
                  <a:gd name="T12" fmla="*/ 19388 h 19388"/>
                </a:gdLst>
                <a:ahLst/>
                <a:cxnLst>
                  <a:cxn ang="T6">
                    <a:pos x="T0" y="T1"/>
                  </a:cxn>
                  <a:cxn ang="T7">
                    <a:pos x="T2" y="T3"/>
                  </a:cxn>
                  <a:cxn ang="T8">
                    <a:pos x="T4" y="T5"/>
                  </a:cxn>
                </a:cxnLst>
                <a:rect l="T9" t="T10" r="T11" b="T12"/>
                <a:pathLst>
                  <a:path w="20070" h="19388" fill="none" extrusionOk="0">
                    <a:moveTo>
                      <a:pt x="9521" y="0"/>
                    </a:moveTo>
                    <a:cubicBezTo>
                      <a:pt x="14330" y="2361"/>
                      <a:pt x="18090" y="6426"/>
                      <a:pt x="20070" y="11404"/>
                    </a:cubicBezTo>
                  </a:path>
                  <a:path w="20070" h="19388" stroke="0" extrusionOk="0">
                    <a:moveTo>
                      <a:pt x="9521" y="0"/>
                    </a:moveTo>
                    <a:cubicBezTo>
                      <a:pt x="14330" y="2361"/>
                      <a:pt x="18090" y="6426"/>
                      <a:pt x="20070" y="11404"/>
                    </a:cubicBezTo>
                    <a:lnTo>
                      <a:pt x="0" y="19388"/>
                    </a:lnTo>
                    <a:lnTo>
                      <a:pt x="9521" y="0"/>
                    </a:lnTo>
                    <a:close/>
                  </a:path>
                </a:pathLst>
              </a:custGeom>
              <a:noFill/>
              <a:ln w="28575">
                <a:solidFill>
                  <a:srgbClr val="FF33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5420" name="Arc 75"/>
              <p:cNvSpPr>
                <a:spLocks/>
              </p:cNvSpPr>
              <p:nvPr/>
            </p:nvSpPr>
            <p:spPr bwMode="auto">
              <a:xfrm rot="2829314" flipV="1">
                <a:off x="1242" y="539"/>
                <a:ext cx="2342" cy="2262"/>
              </a:xfrm>
              <a:custGeom>
                <a:avLst/>
                <a:gdLst>
                  <a:gd name="T0" fmla="*/ 0 w 20070"/>
                  <a:gd name="T1" fmla="*/ 0 h 19388"/>
                  <a:gd name="T2" fmla="*/ 0 w 20070"/>
                  <a:gd name="T3" fmla="*/ 0 h 19388"/>
                  <a:gd name="T4" fmla="*/ 0 w 20070"/>
                  <a:gd name="T5" fmla="*/ 0 h 19388"/>
                  <a:gd name="T6" fmla="*/ 0 60000 65536"/>
                  <a:gd name="T7" fmla="*/ 0 60000 65536"/>
                  <a:gd name="T8" fmla="*/ 0 60000 65536"/>
                  <a:gd name="T9" fmla="*/ 0 w 20070"/>
                  <a:gd name="T10" fmla="*/ 0 h 19388"/>
                  <a:gd name="T11" fmla="*/ 20070 w 20070"/>
                  <a:gd name="T12" fmla="*/ 19388 h 19388"/>
                </a:gdLst>
                <a:ahLst/>
                <a:cxnLst>
                  <a:cxn ang="T6">
                    <a:pos x="T0" y="T1"/>
                  </a:cxn>
                  <a:cxn ang="T7">
                    <a:pos x="T2" y="T3"/>
                  </a:cxn>
                  <a:cxn ang="T8">
                    <a:pos x="T4" y="T5"/>
                  </a:cxn>
                </a:cxnLst>
                <a:rect l="T9" t="T10" r="T11" b="T12"/>
                <a:pathLst>
                  <a:path w="20070" h="19388" fill="none" extrusionOk="0">
                    <a:moveTo>
                      <a:pt x="9521" y="0"/>
                    </a:moveTo>
                    <a:cubicBezTo>
                      <a:pt x="14330" y="2361"/>
                      <a:pt x="18090" y="6426"/>
                      <a:pt x="20070" y="11404"/>
                    </a:cubicBezTo>
                  </a:path>
                  <a:path w="20070" h="19388" stroke="0" extrusionOk="0">
                    <a:moveTo>
                      <a:pt x="9521" y="0"/>
                    </a:moveTo>
                    <a:cubicBezTo>
                      <a:pt x="14330" y="2361"/>
                      <a:pt x="18090" y="6426"/>
                      <a:pt x="20070" y="11404"/>
                    </a:cubicBezTo>
                    <a:lnTo>
                      <a:pt x="0" y="19388"/>
                    </a:lnTo>
                    <a:lnTo>
                      <a:pt x="9521" y="0"/>
                    </a:lnTo>
                    <a:close/>
                  </a:path>
                </a:pathLst>
              </a:custGeom>
              <a:noFill/>
              <a:ln w="28575">
                <a:solidFill>
                  <a:srgbClr val="FF33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5421" name="Arc 76"/>
              <p:cNvSpPr>
                <a:spLocks/>
              </p:cNvSpPr>
              <p:nvPr/>
            </p:nvSpPr>
            <p:spPr bwMode="auto">
              <a:xfrm rot="2829314" flipV="1">
                <a:off x="1242" y="504"/>
                <a:ext cx="2342" cy="2262"/>
              </a:xfrm>
              <a:custGeom>
                <a:avLst/>
                <a:gdLst>
                  <a:gd name="T0" fmla="*/ 0 w 20070"/>
                  <a:gd name="T1" fmla="*/ 0 h 19388"/>
                  <a:gd name="T2" fmla="*/ 0 w 20070"/>
                  <a:gd name="T3" fmla="*/ 0 h 19388"/>
                  <a:gd name="T4" fmla="*/ 0 w 20070"/>
                  <a:gd name="T5" fmla="*/ 0 h 19388"/>
                  <a:gd name="T6" fmla="*/ 0 60000 65536"/>
                  <a:gd name="T7" fmla="*/ 0 60000 65536"/>
                  <a:gd name="T8" fmla="*/ 0 60000 65536"/>
                  <a:gd name="T9" fmla="*/ 0 w 20070"/>
                  <a:gd name="T10" fmla="*/ 0 h 19388"/>
                  <a:gd name="T11" fmla="*/ 20070 w 20070"/>
                  <a:gd name="T12" fmla="*/ 19388 h 19388"/>
                </a:gdLst>
                <a:ahLst/>
                <a:cxnLst>
                  <a:cxn ang="T6">
                    <a:pos x="T0" y="T1"/>
                  </a:cxn>
                  <a:cxn ang="T7">
                    <a:pos x="T2" y="T3"/>
                  </a:cxn>
                  <a:cxn ang="T8">
                    <a:pos x="T4" y="T5"/>
                  </a:cxn>
                </a:cxnLst>
                <a:rect l="T9" t="T10" r="T11" b="T12"/>
                <a:pathLst>
                  <a:path w="20070" h="19388" fill="none" extrusionOk="0">
                    <a:moveTo>
                      <a:pt x="9521" y="0"/>
                    </a:moveTo>
                    <a:cubicBezTo>
                      <a:pt x="14330" y="2361"/>
                      <a:pt x="18090" y="6426"/>
                      <a:pt x="20070" y="11404"/>
                    </a:cubicBezTo>
                  </a:path>
                  <a:path w="20070" h="19388" stroke="0" extrusionOk="0">
                    <a:moveTo>
                      <a:pt x="9521" y="0"/>
                    </a:moveTo>
                    <a:cubicBezTo>
                      <a:pt x="14330" y="2361"/>
                      <a:pt x="18090" y="6426"/>
                      <a:pt x="20070" y="11404"/>
                    </a:cubicBezTo>
                    <a:lnTo>
                      <a:pt x="0" y="19388"/>
                    </a:lnTo>
                    <a:lnTo>
                      <a:pt x="9521" y="0"/>
                    </a:lnTo>
                    <a:close/>
                  </a:path>
                </a:pathLst>
              </a:custGeom>
              <a:noFill/>
              <a:ln w="28575">
                <a:solidFill>
                  <a:srgbClr val="FF33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5422" name="Arc 77"/>
              <p:cNvSpPr>
                <a:spLocks/>
              </p:cNvSpPr>
              <p:nvPr/>
            </p:nvSpPr>
            <p:spPr bwMode="auto">
              <a:xfrm rot="2829314" flipV="1">
                <a:off x="1242" y="469"/>
                <a:ext cx="2342" cy="2262"/>
              </a:xfrm>
              <a:custGeom>
                <a:avLst/>
                <a:gdLst>
                  <a:gd name="T0" fmla="*/ 0 w 20070"/>
                  <a:gd name="T1" fmla="*/ 0 h 19388"/>
                  <a:gd name="T2" fmla="*/ 0 w 20070"/>
                  <a:gd name="T3" fmla="*/ 0 h 19388"/>
                  <a:gd name="T4" fmla="*/ 0 w 20070"/>
                  <a:gd name="T5" fmla="*/ 0 h 19388"/>
                  <a:gd name="T6" fmla="*/ 0 60000 65536"/>
                  <a:gd name="T7" fmla="*/ 0 60000 65536"/>
                  <a:gd name="T8" fmla="*/ 0 60000 65536"/>
                  <a:gd name="T9" fmla="*/ 0 w 20070"/>
                  <a:gd name="T10" fmla="*/ 0 h 19388"/>
                  <a:gd name="T11" fmla="*/ 20070 w 20070"/>
                  <a:gd name="T12" fmla="*/ 19388 h 19388"/>
                </a:gdLst>
                <a:ahLst/>
                <a:cxnLst>
                  <a:cxn ang="T6">
                    <a:pos x="T0" y="T1"/>
                  </a:cxn>
                  <a:cxn ang="T7">
                    <a:pos x="T2" y="T3"/>
                  </a:cxn>
                  <a:cxn ang="T8">
                    <a:pos x="T4" y="T5"/>
                  </a:cxn>
                </a:cxnLst>
                <a:rect l="T9" t="T10" r="T11" b="T12"/>
                <a:pathLst>
                  <a:path w="20070" h="19388" fill="none" extrusionOk="0">
                    <a:moveTo>
                      <a:pt x="9521" y="0"/>
                    </a:moveTo>
                    <a:cubicBezTo>
                      <a:pt x="14330" y="2361"/>
                      <a:pt x="18090" y="6426"/>
                      <a:pt x="20070" y="11404"/>
                    </a:cubicBezTo>
                  </a:path>
                  <a:path w="20070" h="19388" stroke="0" extrusionOk="0">
                    <a:moveTo>
                      <a:pt x="9521" y="0"/>
                    </a:moveTo>
                    <a:cubicBezTo>
                      <a:pt x="14330" y="2361"/>
                      <a:pt x="18090" y="6426"/>
                      <a:pt x="20070" y="11404"/>
                    </a:cubicBezTo>
                    <a:lnTo>
                      <a:pt x="0" y="19388"/>
                    </a:lnTo>
                    <a:lnTo>
                      <a:pt x="9521" y="0"/>
                    </a:lnTo>
                    <a:close/>
                  </a:path>
                </a:pathLst>
              </a:custGeom>
              <a:noFill/>
              <a:ln w="28575">
                <a:solidFill>
                  <a:srgbClr val="FF33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5423" name="Arc 78"/>
              <p:cNvSpPr>
                <a:spLocks/>
              </p:cNvSpPr>
              <p:nvPr/>
            </p:nvSpPr>
            <p:spPr bwMode="auto">
              <a:xfrm rot="2829314" flipV="1">
                <a:off x="1242" y="434"/>
                <a:ext cx="2342" cy="2262"/>
              </a:xfrm>
              <a:custGeom>
                <a:avLst/>
                <a:gdLst>
                  <a:gd name="T0" fmla="*/ 0 w 20070"/>
                  <a:gd name="T1" fmla="*/ 0 h 19388"/>
                  <a:gd name="T2" fmla="*/ 0 w 20070"/>
                  <a:gd name="T3" fmla="*/ 0 h 19388"/>
                  <a:gd name="T4" fmla="*/ 0 w 20070"/>
                  <a:gd name="T5" fmla="*/ 0 h 19388"/>
                  <a:gd name="T6" fmla="*/ 0 60000 65536"/>
                  <a:gd name="T7" fmla="*/ 0 60000 65536"/>
                  <a:gd name="T8" fmla="*/ 0 60000 65536"/>
                  <a:gd name="T9" fmla="*/ 0 w 20070"/>
                  <a:gd name="T10" fmla="*/ 0 h 19388"/>
                  <a:gd name="T11" fmla="*/ 20070 w 20070"/>
                  <a:gd name="T12" fmla="*/ 19388 h 19388"/>
                </a:gdLst>
                <a:ahLst/>
                <a:cxnLst>
                  <a:cxn ang="T6">
                    <a:pos x="T0" y="T1"/>
                  </a:cxn>
                  <a:cxn ang="T7">
                    <a:pos x="T2" y="T3"/>
                  </a:cxn>
                  <a:cxn ang="T8">
                    <a:pos x="T4" y="T5"/>
                  </a:cxn>
                </a:cxnLst>
                <a:rect l="T9" t="T10" r="T11" b="T12"/>
                <a:pathLst>
                  <a:path w="20070" h="19388" fill="none" extrusionOk="0">
                    <a:moveTo>
                      <a:pt x="9521" y="0"/>
                    </a:moveTo>
                    <a:cubicBezTo>
                      <a:pt x="14330" y="2361"/>
                      <a:pt x="18090" y="6426"/>
                      <a:pt x="20070" y="11404"/>
                    </a:cubicBezTo>
                  </a:path>
                  <a:path w="20070" h="19388" stroke="0" extrusionOk="0">
                    <a:moveTo>
                      <a:pt x="9521" y="0"/>
                    </a:moveTo>
                    <a:cubicBezTo>
                      <a:pt x="14330" y="2361"/>
                      <a:pt x="18090" y="6426"/>
                      <a:pt x="20070" y="11404"/>
                    </a:cubicBezTo>
                    <a:lnTo>
                      <a:pt x="0" y="19388"/>
                    </a:lnTo>
                    <a:lnTo>
                      <a:pt x="9521" y="0"/>
                    </a:lnTo>
                    <a:close/>
                  </a:path>
                </a:pathLst>
              </a:custGeom>
              <a:noFill/>
              <a:ln w="28575">
                <a:solidFill>
                  <a:srgbClr val="FF33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5424" name="Arc 79"/>
              <p:cNvSpPr>
                <a:spLocks/>
              </p:cNvSpPr>
              <p:nvPr/>
            </p:nvSpPr>
            <p:spPr bwMode="auto">
              <a:xfrm rot="2829314" flipV="1">
                <a:off x="1242" y="398"/>
                <a:ext cx="2342" cy="2262"/>
              </a:xfrm>
              <a:custGeom>
                <a:avLst/>
                <a:gdLst>
                  <a:gd name="T0" fmla="*/ 0 w 20070"/>
                  <a:gd name="T1" fmla="*/ 0 h 19388"/>
                  <a:gd name="T2" fmla="*/ 0 w 20070"/>
                  <a:gd name="T3" fmla="*/ 0 h 19388"/>
                  <a:gd name="T4" fmla="*/ 0 w 20070"/>
                  <a:gd name="T5" fmla="*/ 0 h 19388"/>
                  <a:gd name="T6" fmla="*/ 0 60000 65536"/>
                  <a:gd name="T7" fmla="*/ 0 60000 65536"/>
                  <a:gd name="T8" fmla="*/ 0 60000 65536"/>
                  <a:gd name="T9" fmla="*/ 0 w 20070"/>
                  <a:gd name="T10" fmla="*/ 0 h 19388"/>
                  <a:gd name="T11" fmla="*/ 20070 w 20070"/>
                  <a:gd name="T12" fmla="*/ 19388 h 19388"/>
                </a:gdLst>
                <a:ahLst/>
                <a:cxnLst>
                  <a:cxn ang="T6">
                    <a:pos x="T0" y="T1"/>
                  </a:cxn>
                  <a:cxn ang="T7">
                    <a:pos x="T2" y="T3"/>
                  </a:cxn>
                  <a:cxn ang="T8">
                    <a:pos x="T4" y="T5"/>
                  </a:cxn>
                </a:cxnLst>
                <a:rect l="T9" t="T10" r="T11" b="T12"/>
                <a:pathLst>
                  <a:path w="20070" h="19388" fill="none" extrusionOk="0">
                    <a:moveTo>
                      <a:pt x="9521" y="0"/>
                    </a:moveTo>
                    <a:cubicBezTo>
                      <a:pt x="14330" y="2361"/>
                      <a:pt x="18090" y="6426"/>
                      <a:pt x="20070" y="11404"/>
                    </a:cubicBezTo>
                  </a:path>
                  <a:path w="20070" h="19388" stroke="0" extrusionOk="0">
                    <a:moveTo>
                      <a:pt x="9521" y="0"/>
                    </a:moveTo>
                    <a:cubicBezTo>
                      <a:pt x="14330" y="2361"/>
                      <a:pt x="18090" y="6426"/>
                      <a:pt x="20070" y="11404"/>
                    </a:cubicBezTo>
                    <a:lnTo>
                      <a:pt x="0" y="19388"/>
                    </a:lnTo>
                    <a:lnTo>
                      <a:pt x="9521" y="0"/>
                    </a:lnTo>
                    <a:close/>
                  </a:path>
                </a:pathLst>
              </a:custGeom>
              <a:noFill/>
              <a:ln w="28575">
                <a:solidFill>
                  <a:srgbClr val="FF33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5425" name="Line 80"/>
              <p:cNvSpPr>
                <a:spLocks noChangeShapeType="1"/>
              </p:cNvSpPr>
              <p:nvPr/>
            </p:nvSpPr>
            <p:spPr bwMode="auto">
              <a:xfrm rot="2829314">
                <a:off x="1550" y="1299"/>
                <a:ext cx="1777" cy="1640"/>
              </a:xfrm>
              <a:prstGeom prst="line">
                <a:avLst/>
              </a:prstGeom>
              <a:noFill/>
              <a:ln w="28575">
                <a:solidFill>
                  <a:srgbClr val="FF3300"/>
                </a:solidFill>
                <a:round/>
                <a:headEnd/>
                <a:tailEnd type="triangle" w="lg" len="lg"/>
              </a:ln>
              <a:extLst>
                <a:ext uri="{909E8E84-426E-40DD-AFC4-6F175D3DCCD1}">
                  <a14:hiddenFill xmlns:a14="http://schemas.microsoft.com/office/drawing/2010/main">
                    <a:noFill/>
                  </a14:hiddenFill>
                </a:ext>
              </a:extLst>
            </p:spPr>
            <p:txBody>
              <a:bodyPr wrap="none" anchor="ctr"/>
              <a:lstStyle/>
              <a:p>
                <a:endParaRPr lang="en-US"/>
              </a:p>
            </p:txBody>
          </p:sp>
          <p:sp>
            <p:nvSpPr>
              <p:cNvPr id="15426" name="Arc 81"/>
              <p:cNvSpPr>
                <a:spLocks/>
              </p:cNvSpPr>
              <p:nvPr/>
            </p:nvSpPr>
            <p:spPr bwMode="auto">
              <a:xfrm rot="2829314" flipV="1">
                <a:off x="1242" y="926"/>
                <a:ext cx="2342" cy="2262"/>
              </a:xfrm>
              <a:custGeom>
                <a:avLst/>
                <a:gdLst>
                  <a:gd name="T0" fmla="*/ 0 w 20070"/>
                  <a:gd name="T1" fmla="*/ 0 h 19388"/>
                  <a:gd name="T2" fmla="*/ 0 w 20070"/>
                  <a:gd name="T3" fmla="*/ 0 h 19388"/>
                  <a:gd name="T4" fmla="*/ 0 w 20070"/>
                  <a:gd name="T5" fmla="*/ 0 h 19388"/>
                  <a:gd name="T6" fmla="*/ 0 60000 65536"/>
                  <a:gd name="T7" fmla="*/ 0 60000 65536"/>
                  <a:gd name="T8" fmla="*/ 0 60000 65536"/>
                  <a:gd name="T9" fmla="*/ 0 w 20070"/>
                  <a:gd name="T10" fmla="*/ 0 h 19388"/>
                  <a:gd name="T11" fmla="*/ 20070 w 20070"/>
                  <a:gd name="T12" fmla="*/ 19388 h 19388"/>
                </a:gdLst>
                <a:ahLst/>
                <a:cxnLst>
                  <a:cxn ang="T6">
                    <a:pos x="T0" y="T1"/>
                  </a:cxn>
                  <a:cxn ang="T7">
                    <a:pos x="T2" y="T3"/>
                  </a:cxn>
                  <a:cxn ang="T8">
                    <a:pos x="T4" y="T5"/>
                  </a:cxn>
                </a:cxnLst>
                <a:rect l="T9" t="T10" r="T11" b="T12"/>
                <a:pathLst>
                  <a:path w="20070" h="19388" fill="none" extrusionOk="0">
                    <a:moveTo>
                      <a:pt x="9521" y="0"/>
                    </a:moveTo>
                    <a:cubicBezTo>
                      <a:pt x="14330" y="2361"/>
                      <a:pt x="18090" y="6426"/>
                      <a:pt x="20070" y="11404"/>
                    </a:cubicBezTo>
                  </a:path>
                  <a:path w="20070" h="19388" stroke="0" extrusionOk="0">
                    <a:moveTo>
                      <a:pt x="9521" y="0"/>
                    </a:moveTo>
                    <a:cubicBezTo>
                      <a:pt x="14330" y="2361"/>
                      <a:pt x="18090" y="6426"/>
                      <a:pt x="20070" y="11404"/>
                    </a:cubicBezTo>
                    <a:lnTo>
                      <a:pt x="0" y="19388"/>
                    </a:lnTo>
                    <a:lnTo>
                      <a:pt x="9521" y="0"/>
                    </a:lnTo>
                    <a:close/>
                  </a:path>
                </a:pathLst>
              </a:custGeom>
              <a:noFill/>
              <a:ln w="28575">
                <a:solidFill>
                  <a:srgbClr val="FF33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5427" name="Arc 82"/>
              <p:cNvSpPr>
                <a:spLocks/>
              </p:cNvSpPr>
              <p:nvPr/>
            </p:nvSpPr>
            <p:spPr bwMode="auto">
              <a:xfrm rot="2829314" flipV="1">
                <a:off x="1242" y="891"/>
                <a:ext cx="2342" cy="2262"/>
              </a:xfrm>
              <a:custGeom>
                <a:avLst/>
                <a:gdLst>
                  <a:gd name="T0" fmla="*/ 0 w 20070"/>
                  <a:gd name="T1" fmla="*/ 0 h 19388"/>
                  <a:gd name="T2" fmla="*/ 0 w 20070"/>
                  <a:gd name="T3" fmla="*/ 0 h 19388"/>
                  <a:gd name="T4" fmla="*/ 0 w 20070"/>
                  <a:gd name="T5" fmla="*/ 0 h 19388"/>
                  <a:gd name="T6" fmla="*/ 0 60000 65536"/>
                  <a:gd name="T7" fmla="*/ 0 60000 65536"/>
                  <a:gd name="T8" fmla="*/ 0 60000 65536"/>
                  <a:gd name="T9" fmla="*/ 0 w 20070"/>
                  <a:gd name="T10" fmla="*/ 0 h 19388"/>
                  <a:gd name="T11" fmla="*/ 20070 w 20070"/>
                  <a:gd name="T12" fmla="*/ 19388 h 19388"/>
                </a:gdLst>
                <a:ahLst/>
                <a:cxnLst>
                  <a:cxn ang="T6">
                    <a:pos x="T0" y="T1"/>
                  </a:cxn>
                  <a:cxn ang="T7">
                    <a:pos x="T2" y="T3"/>
                  </a:cxn>
                  <a:cxn ang="T8">
                    <a:pos x="T4" y="T5"/>
                  </a:cxn>
                </a:cxnLst>
                <a:rect l="T9" t="T10" r="T11" b="T12"/>
                <a:pathLst>
                  <a:path w="20070" h="19388" fill="none" extrusionOk="0">
                    <a:moveTo>
                      <a:pt x="9521" y="0"/>
                    </a:moveTo>
                    <a:cubicBezTo>
                      <a:pt x="14330" y="2361"/>
                      <a:pt x="18090" y="6426"/>
                      <a:pt x="20070" y="11404"/>
                    </a:cubicBezTo>
                  </a:path>
                  <a:path w="20070" h="19388" stroke="0" extrusionOk="0">
                    <a:moveTo>
                      <a:pt x="9521" y="0"/>
                    </a:moveTo>
                    <a:cubicBezTo>
                      <a:pt x="14330" y="2361"/>
                      <a:pt x="18090" y="6426"/>
                      <a:pt x="20070" y="11404"/>
                    </a:cubicBezTo>
                    <a:lnTo>
                      <a:pt x="0" y="19388"/>
                    </a:lnTo>
                    <a:lnTo>
                      <a:pt x="9521" y="0"/>
                    </a:lnTo>
                    <a:close/>
                  </a:path>
                </a:pathLst>
              </a:custGeom>
              <a:noFill/>
              <a:ln w="28575">
                <a:solidFill>
                  <a:srgbClr val="FF33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5428" name="Arc 83"/>
              <p:cNvSpPr>
                <a:spLocks/>
              </p:cNvSpPr>
              <p:nvPr/>
            </p:nvSpPr>
            <p:spPr bwMode="auto">
              <a:xfrm rot="2829314" flipV="1">
                <a:off x="1242" y="856"/>
                <a:ext cx="2342" cy="2262"/>
              </a:xfrm>
              <a:custGeom>
                <a:avLst/>
                <a:gdLst>
                  <a:gd name="T0" fmla="*/ 0 w 20070"/>
                  <a:gd name="T1" fmla="*/ 0 h 19388"/>
                  <a:gd name="T2" fmla="*/ 0 w 20070"/>
                  <a:gd name="T3" fmla="*/ 0 h 19388"/>
                  <a:gd name="T4" fmla="*/ 0 w 20070"/>
                  <a:gd name="T5" fmla="*/ 0 h 19388"/>
                  <a:gd name="T6" fmla="*/ 0 60000 65536"/>
                  <a:gd name="T7" fmla="*/ 0 60000 65536"/>
                  <a:gd name="T8" fmla="*/ 0 60000 65536"/>
                  <a:gd name="T9" fmla="*/ 0 w 20070"/>
                  <a:gd name="T10" fmla="*/ 0 h 19388"/>
                  <a:gd name="T11" fmla="*/ 20070 w 20070"/>
                  <a:gd name="T12" fmla="*/ 19388 h 19388"/>
                </a:gdLst>
                <a:ahLst/>
                <a:cxnLst>
                  <a:cxn ang="T6">
                    <a:pos x="T0" y="T1"/>
                  </a:cxn>
                  <a:cxn ang="T7">
                    <a:pos x="T2" y="T3"/>
                  </a:cxn>
                  <a:cxn ang="T8">
                    <a:pos x="T4" y="T5"/>
                  </a:cxn>
                </a:cxnLst>
                <a:rect l="T9" t="T10" r="T11" b="T12"/>
                <a:pathLst>
                  <a:path w="20070" h="19388" fill="none" extrusionOk="0">
                    <a:moveTo>
                      <a:pt x="9521" y="0"/>
                    </a:moveTo>
                    <a:cubicBezTo>
                      <a:pt x="14330" y="2361"/>
                      <a:pt x="18090" y="6426"/>
                      <a:pt x="20070" y="11404"/>
                    </a:cubicBezTo>
                  </a:path>
                  <a:path w="20070" h="19388" stroke="0" extrusionOk="0">
                    <a:moveTo>
                      <a:pt x="9521" y="0"/>
                    </a:moveTo>
                    <a:cubicBezTo>
                      <a:pt x="14330" y="2361"/>
                      <a:pt x="18090" y="6426"/>
                      <a:pt x="20070" y="11404"/>
                    </a:cubicBezTo>
                    <a:lnTo>
                      <a:pt x="0" y="19388"/>
                    </a:lnTo>
                    <a:lnTo>
                      <a:pt x="9521" y="0"/>
                    </a:lnTo>
                    <a:close/>
                  </a:path>
                </a:pathLst>
              </a:custGeom>
              <a:noFill/>
              <a:ln w="28575">
                <a:solidFill>
                  <a:srgbClr val="FF33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5429" name="Arc 84"/>
              <p:cNvSpPr>
                <a:spLocks/>
              </p:cNvSpPr>
              <p:nvPr/>
            </p:nvSpPr>
            <p:spPr bwMode="auto">
              <a:xfrm rot="2829314" flipV="1">
                <a:off x="1242" y="821"/>
                <a:ext cx="2342" cy="2262"/>
              </a:xfrm>
              <a:custGeom>
                <a:avLst/>
                <a:gdLst>
                  <a:gd name="T0" fmla="*/ 0 w 20070"/>
                  <a:gd name="T1" fmla="*/ 0 h 19388"/>
                  <a:gd name="T2" fmla="*/ 0 w 20070"/>
                  <a:gd name="T3" fmla="*/ 0 h 19388"/>
                  <a:gd name="T4" fmla="*/ 0 w 20070"/>
                  <a:gd name="T5" fmla="*/ 0 h 19388"/>
                  <a:gd name="T6" fmla="*/ 0 60000 65536"/>
                  <a:gd name="T7" fmla="*/ 0 60000 65536"/>
                  <a:gd name="T8" fmla="*/ 0 60000 65536"/>
                  <a:gd name="T9" fmla="*/ 0 w 20070"/>
                  <a:gd name="T10" fmla="*/ 0 h 19388"/>
                  <a:gd name="T11" fmla="*/ 20070 w 20070"/>
                  <a:gd name="T12" fmla="*/ 19388 h 19388"/>
                </a:gdLst>
                <a:ahLst/>
                <a:cxnLst>
                  <a:cxn ang="T6">
                    <a:pos x="T0" y="T1"/>
                  </a:cxn>
                  <a:cxn ang="T7">
                    <a:pos x="T2" y="T3"/>
                  </a:cxn>
                  <a:cxn ang="T8">
                    <a:pos x="T4" y="T5"/>
                  </a:cxn>
                </a:cxnLst>
                <a:rect l="T9" t="T10" r="T11" b="T12"/>
                <a:pathLst>
                  <a:path w="20070" h="19388" fill="none" extrusionOk="0">
                    <a:moveTo>
                      <a:pt x="9521" y="0"/>
                    </a:moveTo>
                    <a:cubicBezTo>
                      <a:pt x="14330" y="2361"/>
                      <a:pt x="18090" y="6426"/>
                      <a:pt x="20070" y="11404"/>
                    </a:cubicBezTo>
                  </a:path>
                  <a:path w="20070" h="19388" stroke="0" extrusionOk="0">
                    <a:moveTo>
                      <a:pt x="9521" y="0"/>
                    </a:moveTo>
                    <a:cubicBezTo>
                      <a:pt x="14330" y="2361"/>
                      <a:pt x="18090" y="6426"/>
                      <a:pt x="20070" y="11404"/>
                    </a:cubicBezTo>
                    <a:lnTo>
                      <a:pt x="0" y="19388"/>
                    </a:lnTo>
                    <a:lnTo>
                      <a:pt x="9521" y="0"/>
                    </a:lnTo>
                    <a:close/>
                  </a:path>
                </a:pathLst>
              </a:custGeom>
              <a:noFill/>
              <a:ln w="28575">
                <a:solidFill>
                  <a:srgbClr val="FF33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5430" name="Arc 85"/>
              <p:cNvSpPr>
                <a:spLocks/>
              </p:cNvSpPr>
              <p:nvPr/>
            </p:nvSpPr>
            <p:spPr bwMode="auto">
              <a:xfrm rot="2829314" flipV="1">
                <a:off x="1242" y="786"/>
                <a:ext cx="2342" cy="2262"/>
              </a:xfrm>
              <a:custGeom>
                <a:avLst/>
                <a:gdLst>
                  <a:gd name="T0" fmla="*/ 0 w 20070"/>
                  <a:gd name="T1" fmla="*/ 0 h 19388"/>
                  <a:gd name="T2" fmla="*/ 0 w 20070"/>
                  <a:gd name="T3" fmla="*/ 0 h 19388"/>
                  <a:gd name="T4" fmla="*/ 0 w 20070"/>
                  <a:gd name="T5" fmla="*/ 0 h 19388"/>
                  <a:gd name="T6" fmla="*/ 0 60000 65536"/>
                  <a:gd name="T7" fmla="*/ 0 60000 65536"/>
                  <a:gd name="T8" fmla="*/ 0 60000 65536"/>
                  <a:gd name="T9" fmla="*/ 0 w 20070"/>
                  <a:gd name="T10" fmla="*/ 0 h 19388"/>
                  <a:gd name="T11" fmla="*/ 20070 w 20070"/>
                  <a:gd name="T12" fmla="*/ 19388 h 19388"/>
                </a:gdLst>
                <a:ahLst/>
                <a:cxnLst>
                  <a:cxn ang="T6">
                    <a:pos x="T0" y="T1"/>
                  </a:cxn>
                  <a:cxn ang="T7">
                    <a:pos x="T2" y="T3"/>
                  </a:cxn>
                  <a:cxn ang="T8">
                    <a:pos x="T4" y="T5"/>
                  </a:cxn>
                </a:cxnLst>
                <a:rect l="T9" t="T10" r="T11" b="T12"/>
                <a:pathLst>
                  <a:path w="20070" h="19388" fill="none" extrusionOk="0">
                    <a:moveTo>
                      <a:pt x="9521" y="0"/>
                    </a:moveTo>
                    <a:cubicBezTo>
                      <a:pt x="14330" y="2361"/>
                      <a:pt x="18090" y="6426"/>
                      <a:pt x="20070" y="11404"/>
                    </a:cubicBezTo>
                  </a:path>
                  <a:path w="20070" h="19388" stroke="0" extrusionOk="0">
                    <a:moveTo>
                      <a:pt x="9521" y="0"/>
                    </a:moveTo>
                    <a:cubicBezTo>
                      <a:pt x="14330" y="2361"/>
                      <a:pt x="18090" y="6426"/>
                      <a:pt x="20070" y="11404"/>
                    </a:cubicBezTo>
                    <a:lnTo>
                      <a:pt x="0" y="19388"/>
                    </a:lnTo>
                    <a:lnTo>
                      <a:pt x="9521" y="0"/>
                    </a:lnTo>
                    <a:close/>
                  </a:path>
                </a:pathLst>
              </a:custGeom>
              <a:noFill/>
              <a:ln w="28575">
                <a:solidFill>
                  <a:srgbClr val="FF33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5431" name="Arc 86"/>
              <p:cNvSpPr>
                <a:spLocks/>
              </p:cNvSpPr>
              <p:nvPr/>
            </p:nvSpPr>
            <p:spPr bwMode="auto">
              <a:xfrm rot="2829314" flipV="1">
                <a:off x="1242" y="750"/>
                <a:ext cx="2342" cy="2262"/>
              </a:xfrm>
              <a:custGeom>
                <a:avLst/>
                <a:gdLst>
                  <a:gd name="T0" fmla="*/ 0 w 20070"/>
                  <a:gd name="T1" fmla="*/ 0 h 19388"/>
                  <a:gd name="T2" fmla="*/ 0 w 20070"/>
                  <a:gd name="T3" fmla="*/ 0 h 19388"/>
                  <a:gd name="T4" fmla="*/ 0 w 20070"/>
                  <a:gd name="T5" fmla="*/ 0 h 19388"/>
                  <a:gd name="T6" fmla="*/ 0 60000 65536"/>
                  <a:gd name="T7" fmla="*/ 0 60000 65536"/>
                  <a:gd name="T8" fmla="*/ 0 60000 65536"/>
                  <a:gd name="T9" fmla="*/ 0 w 20070"/>
                  <a:gd name="T10" fmla="*/ 0 h 19388"/>
                  <a:gd name="T11" fmla="*/ 20070 w 20070"/>
                  <a:gd name="T12" fmla="*/ 19388 h 19388"/>
                </a:gdLst>
                <a:ahLst/>
                <a:cxnLst>
                  <a:cxn ang="T6">
                    <a:pos x="T0" y="T1"/>
                  </a:cxn>
                  <a:cxn ang="T7">
                    <a:pos x="T2" y="T3"/>
                  </a:cxn>
                  <a:cxn ang="T8">
                    <a:pos x="T4" y="T5"/>
                  </a:cxn>
                </a:cxnLst>
                <a:rect l="T9" t="T10" r="T11" b="T12"/>
                <a:pathLst>
                  <a:path w="20070" h="19388" fill="none" extrusionOk="0">
                    <a:moveTo>
                      <a:pt x="9521" y="0"/>
                    </a:moveTo>
                    <a:cubicBezTo>
                      <a:pt x="14330" y="2361"/>
                      <a:pt x="18090" y="6426"/>
                      <a:pt x="20070" y="11404"/>
                    </a:cubicBezTo>
                  </a:path>
                  <a:path w="20070" h="19388" stroke="0" extrusionOk="0">
                    <a:moveTo>
                      <a:pt x="9521" y="0"/>
                    </a:moveTo>
                    <a:cubicBezTo>
                      <a:pt x="14330" y="2361"/>
                      <a:pt x="18090" y="6426"/>
                      <a:pt x="20070" y="11404"/>
                    </a:cubicBezTo>
                    <a:lnTo>
                      <a:pt x="0" y="19388"/>
                    </a:lnTo>
                    <a:lnTo>
                      <a:pt x="9521" y="0"/>
                    </a:lnTo>
                    <a:close/>
                  </a:path>
                </a:pathLst>
              </a:custGeom>
              <a:noFill/>
              <a:ln w="28575">
                <a:solidFill>
                  <a:srgbClr val="FF33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5432" name="Arc 87"/>
              <p:cNvSpPr>
                <a:spLocks/>
              </p:cNvSpPr>
              <p:nvPr/>
            </p:nvSpPr>
            <p:spPr bwMode="auto">
              <a:xfrm rot="2829314" flipV="1">
                <a:off x="1242" y="715"/>
                <a:ext cx="2342" cy="2262"/>
              </a:xfrm>
              <a:custGeom>
                <a:avLst/>
                <a:gdLst>
                  <a:gd name="T0" fmla="*/ 0 w 20070"/>
                  <a:gd name="T1" fmla="*/ 0 h 19388"/>
                  <a:gd name="T2" fmla="*/ 0 w 20070"/>
                  <a:gd name="T3" fmla="*/ 0 h 19388"/>
                  <a:gd name="T4" fmla="*/ 0 w 20070"/>
                  <a:gd name="T5" fmla="*/ 0 h 19388"/>
                  <a:gd name="T6" fmla="*/ 0 60000 65536"/>
                  <a:gd name="T7" fmla="*/ 0 60000 65536"/>
                  <a:gd name="T8" fmla="*/ 0 60000 65536"/>
                  <a:gd name="T9" fmla="*/ 0 w 20070"/>
                  <a:gd name="T10" fmla="*/ 0 h 19388"/>
                  <a:gd name="T11" fmla="*/ 20070 w 20070"/>
                  <a:gd name="T12" fmla="*/ 19388 h 19388"/>
                </a:gdLst>
                <a:ahLst/>
                <a:cxnLst>
                  <a:cxn ang="T6">
                    <a:pos x="T0" y="T1"/>
                  </a:cxn>
                  <a:cxn ang="T7">
                    <a:pos x="T2" y="T3"/>
                  </a:cxn>
                  <a:cxn ang="T8">
                    <a:pos x="T4" y="T5"/>
                  </a:cxn>
                </a:cxnLst>
                <a:rect l="T9" t="T10" r="T11" b="T12"/>
                <a:pathLst>
                  <a:path w="20070" h="19388" fill="none" extrusionOk="0">
                    <a:moveTo>
                      <a:pt x="9521" y="0"/>
                    </a:moveTo>
                    <a:cubicBezTo>
                      <a:pt x="14330" y="2361"/>
                      <a:pt x="18090" y="6426"/>
                      <a:pt x="20070" y="11404"/>
                    </a:cubicBezTo>
                  </a:path>
                  <a:path w="20070" h="19388" stroke="0" extrusionOk="0">
                    <a:moveTo>
                      <a:pt x="9521" y="0"/>
                    </a:moveTo>
                    <a:cubicBezTo>
                      <a:pt x="14330" y="2361"/>
                      <a:pt x="18090" y="6426"/>
                      <a:pt x="20070" y="11404"/>
                    </a:cubicBezTo>
                    <a:lnTo>
                      <a:pt x="0" y="19388"/>
                    </a:lnTo>
                    <a:lnTo>
                      <a:pt x="9521" y="0"/>
                    </a:lnTo>
                    <a:close/>
                  </a:path>
                </a:pathLst>
              </a:custGeom>
              <a:noFill/>
              <a:ln w="28575">
                <a:solidFill>
                  <a:srgbClr val="FF33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5433" name="Arc 88"/>
              <p:cNvSpPr>
                <a:spLocks/>
              </p:cNvSpPr>
              <p:nvPr/>
            </p:nvSpPr>
            <p:spPr bwMode="auto">
              <a:xfrm rot="2829314" flipV="1">
                <a:off x="1242" y="680"/>
                <a:ext cx="2342" cy="2262"/>
              </a:xfrm>
              <a:custGeom>
                <a:avLst/>
                <a:gdLst>
                  <a:gd name="T0" fmla="*/ 0 w 20070"/>
                  <a:gd name="T1" fmla="*/ 0 h 19388"/>
                  <a:gd name="T2" fmla="*/ 0 w 20070"/>
                  <a:gd name="T3" fmla="*/ 0 h 19388"/>
                  <a:gd name="T4" fmla="*/ 0 w 20070"/>
                  <a:gd name="T5" fmla="*/ 0 h 19388"/>
                  <a:gd name="T6" fmla="*/ 0 60000 65536"/>
                  <a:gd name="T7" fmla="*/ 0 60000 65536"/>
                  <a:gd name="T8" fmla="*/ 0 60000 65536"/>
                  <a:gd name="T9" fmla="*/ 0 w 20070"/>
                  <a:gd name="T10" fmla="*/ 0 h 19388"/>
                  <a:gd name="T11" fmla="*/ 20070 w 20070"/>
                  <a:gd name="T12" fmla="*/ 19388 h 19388"/>
                </a:gdLst>
                <a:ahLst/>
                <a:cxnLst>
                  <a:cxn ang="T6">
                    <a:pos x="T0" y="T1"/>
                  </a:cxn>
                  <a:cxn ang="T7">
                    <a:pos x="T2" y="T3"/>
                  </a:cxn>
                  <a:cxn ang="T8">
                    <a:pos x="T4" y="T5"/>
                  </a:cxn>
                </a:cxnLst>
                <a:rect l="T9" t="T10" r="T11" b="T12"/>
                <a:pathLst>
                  <a:path w="20070" h="19388" fill="none" extrusionOk="0">
                    <a:moveTo>
                      <a:pt x="9521" y="0"/>
                    </a:moveTo>
                    <a:cubicBezTo>
                      <a:pt x="14330" y="2361"/>
                      <a:pt x="18090" y="6426"/>
                      <a:pt x="20070" y="11404"/>
                    </a:cubicBezTo>
                  </a:path>
                  <a:path w="20070" h="19388" stroke="0" extrusionOk="0">
                    <a:moveTo>
                      <a:pt x="9521" y="0"/>
                    </a:moveTo>
                    <a:cubicBezTo>
                      <a:pt x="14330" y="2361"/>
                      <a:pt x="18090" y="6426"/>
                      <a:pt x="20070" y="11404"/>
                    </a:cubicBezTo>
                    <a:lnTo>
                      <a:pt x="0" y="19388"/>
                    </a:lnTo>
                    <a:lnTo>
                      <a:pt x="9521" y="0"/>
                    </a:lnTo>
                    <a:close/>
                  </a:path>
                </a:pathLst>
              </a:custGeom>
              <a:noFill/>
              <a:ln w="28575">
                <a:solidFill>
                  <a:srgbClr val="FF33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nvGrpSpPr>
            <p:cNvPr id="15368" name="Group 89"/>
            <p:cNvGrpSpPr>
              <a:grpSpLocks/>
            </p:cNvGrpSpPr>
            <p:nvPr/>
          </p:nvGrpSpPr>
          <p:grpSpPr bwMode="auto">
            <a:xfrm rot="-1117197">
              <a:off x="939" y="1118"/>
              <a:ext cx="673" cy="416"/>
              <a:chOff x="1686" y="554"/>
              <a:chExt cx="917" cy="533"/>
            </a:xfrm>
          </p:grpSpPr>
          <p:sp>
            <p:nvSpPr>
              <p:cNvPr id="15369" name="Freeform 90"/>
              <p:cNvSpPr>
                <a:spLocks/>
              </p:cNvSpPr>
              <p:nvPr/>
            </p:nvSpPr>
            <p:spPr bwMode="auto">
              <a:xfrm>
                <a:off x="2057" y="837"/>
                <a:ext cx="234" cy="165"/>
              </a:xfrm>
              <a:custGeom>
                <a:avLst/>
                <a:gdLst>
                  <a:gd name="T0" fmla="*/ 0 w 234"/>
                  <a:gd name="T1" fmla="*/ 89 h 165"/>
                  <a:gd name="T2" fmla="*/ 7 w 234"/>
                  <a:gd name="T3" fmla="*/ 83 h 165"/>
                  <a:gd name="T4" fmla="*/ 13 w 234"/>
                  <a:gd name="T5" fmla="*/ 75 h 165"/>
                  <a:gd name="T6" fmla="*/ 22 w 234"/>
                  <a:gd name="T7" fmla="*/ 69 h 165"/>
                  <a:gd name="T8" fmla="*/ 32 w 234"/>
                  <a:gd name="T9" fmla="*/ 62 h 165"/>
                  <a:gd name="T10" fmla="*/ 41 w 234"/>
                  <a:gd name="T11" fmla="*/ 55 h 165"/>
                  <a:gd name="T12" fmla="*/ 49 w 234"/>
                  <a:gd name="T13" fmla="*/ 50 h 165"/>
                  <a:gd name="T14" fmla="*/ 58 w 234"/>
                  <a:gd name="T15" fmla="*/ 45 h 165"/>
                  <a:gd name="T16" fmla="*/ 72 w 234"/>
                  <a:gd name="T17" fmla="*/ 39 h 165"/>
                  <a:gd name="T18" fmla="*/ 84 w 234"/>
                  <a:gd name="T19" fmla="*/ 33 h 165"/>
                  <a:gd name="T20" fmla="*/ 97 w 234"/>
                  <a:gd name="T21" fmla="*/ 27 h 165"/>
                  <a:gd name="T22" fmla="*/ 113 w 234"/>
                  <a:gd name="T23" fmla="*/ 21 h 165"/>
                  <a:gd name="T24" fmla="*/ 128 w 234"/>
                  <a:gd name="T25" fmla="*/ 16 h 165"/>
                  <a:gd name="T26" fmla="*/ 143 w 234"/>
                  <a:gd name="T27" fmla="*/ 12 h 165"/>
                  <a:gd name="T28" fmla="*/ 161 w 234"/>
                  <a:gd name="T29" fmla="*/ 8 h 165"/>
                  <a:gd name="T30" fmla="*/ 177 w 234"/>
                  <a:gd name="T31" fmla="*/ 5 h 165"/>
                  <a:gd name="T32" fmla="*/ 194 w 234"/>
                  <a:gd name="T33" fmla="*/ 2 h 165"/>
                  <a:gd name="T34" fmla="*/ 219 w 234"/>
                  <a:gd name="T35" fmla="*/ 0 h 165"/>
                  <a:gd name="T36" fmla="*/ 233 w 234"/>
                  <a:gd name="T37" fmla="*/ 76 h 165"/>
                  <a:gd name="T38" fmla="*/ 218 w 234"/>
                  <a:gd name="T39" fmla="*/ 76 h 165"/>
                  <a:gd name="T40" fmla="*/ 197 w 234"/>
                  <a:gd name="T41" fmla="*/ 79 h 165"/>
                  <a:gd name="T42" fmla="*/ 179 w 234"/>
                  <a:gd name="T43" fmla="*/ 82 h 165"/>
                  <a:gd name="T44" fmla="*/ 160 w 234"/>
                  <a:gd name="T45" fmla="*/ 86 h 165"/>
                  <a:gd name="T46" fmla="*/ 146 w 234"/>
                  <a:gd name="T47" fmla="*/ 90 h 165"/>
                  <a:gd name="T48" fmla="*/ 132 w 234"/>
                  <a:gd name="T49" fmla="*/ 93 h 165"/>
                  <a:gd name="T50" fmla="*/ 120 w 234"/>
                  <a:gd name="T51" fmla="*/ 98 h 165"/>
                  <a:gd name="T52" fmla="*/ 107 w 234"/>
                  <a:gd name="T53" fmla="*/ 103 h 165"/>
                  <a:gd name="T54" fmla="*/ 95 w 234"/>
                  <a:gd name="T55" fmla="*/ 108 h 165"/>
                  <a:gd name="T56" fmla="*/ 84 w 234"/>
                  <a:gd name="T57" fmla="*/ 114 h 165"/>
                  <a:gd name="T58" fmla="*/ 73 w 234"/>
                  <a:gd name="T59" fmla="*/ 120 h 165"/>
                  <a:gd name="T60" fmla="*/ 63 w 234"/>
                  <a:gd name="T61" fmla="*/ 126 h 165"/>
                  <a:gd name="T62" fmla="*/ 56 w 234"/>
                  <a:gd name="T63" fmla="*/ 131 h 165"/>
                  <a:gd name="T64" fmla="*/ 46 w 234"/>
                  <a:gd name="T65" fmla="*/ 136 h 165"/>
                  <a:gd name="T66" fmla="*/ 39 w 234"/>
                  <a:gd name="T67" fmla="*/ 141 h 165"/>
                  <a:gd name="T68" fmla="*/ 32 w 234"/>
                  <a:gd name="T69" fmla="*/ 148 h 165"/>
                  <a:gd name="T70" fmla="*/ 25 w 234"/>
                  <a:gd name="T71" fmla="*/ 153 h 165"/>
                  <a:gd name="T72" fmla="*/ 20 w 234"/>
                  <a:gd name="T73" fmla="*/ 157 h 165"/>
                  <a:gd name="T74" fmla="*/ 13 w 234"/>
                  <a:gd name="T75" fmla="*/ 164 h 165"/>
                  <a:gd name="T76" fmla="*/ 0 w 234"/>
                  <a:gd name="T77" fmla="*/ 89 h 16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234"/>
                  <a:gd name="T118" fmla="*/ 0 h 165"/>
                  <a:gd name="T119" fmla="*/ 234 w 234"/>
                  <a:gd name="T120" fmla="*/ 165 h 165"/>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234" h="165">
                    <a:moveTo>
                      <a:pt x="0" y="89"/>
                    </a:moveTo>
                    <a:lnTo>
                      <a:pt x="7" y="83"/>
                    </a:lnTo>
                    <a:lnTo>
                      <a:pt x="13" y="75"/>
                    </a:lnTo>
                    <a:lnTo>
                      <a:pt x="22" y="69"/>
                    </a:lnTo>
                    <a:lnTo>
                      <a:pt x="32" y="62"/>
                    </a:lnTo>
                    <a:lnTo>
                      <a:pt x="41" y="55"/>
                    </a:lnTo>
                    <a:lnTo>
                      <a:pt x="49" y="50"/>
                    </a:lnTo>
                    <a:lnTo>
                      <a:pt x="58" y="45"/>
                    </a:lnTo>
                    <a:lnTo>
                      <a:pt x="72" y="39"/>
                    </a:lnTo>
                    <a:lnTo>
                      <a:pt x="84" y="33"/>
                    </a:lnTo>
                    <a:lnTo>
                      <a:pt x="97" y="27"/>
                    </a:lnTo>
                    <a:lnTo>
                      <a:pt x="113" y="21"/>
                    </a:lnTo>
                    <a:lnTo>
                      <a:pt x="128" y="16"/>
                    </a:lnTo>
                    <a:lnTo>
                      <a:pt x="143" y="12"/>
                    </a:lnTo>
                    <a:lnTo>
                      <a:pt x="161" y="8"/>
                    </a:lnTo>
                    <a:lnTo>
                      <a:pt x="177" y="5"/>
                    </a:lnTo>
                    <a:lnTo>
                      <a:pt x="194" y="2"/>
                    </a:lnTo>
                    <a:lnTo>
                      <a:pt x="219" y="0"/>
                    </a:lnTo>
                    <a:lnTo>
                      <a:pt x="233" y="76"/>
                    </a:lnTo>
                    <a:lnTo>
                      <a:pt x="218" y="76"/>
                    </a:lnTo>
                    <a:lnTo>
                      <a:pt x="197" y="79"/>
                    </a:lnTo>
                    <a:lnTo>
                      <a:pt x="179" y="82"/>
                    </a:lnTo>
                    <a:lnTo>
                      <a:pt x="160" y="86"/>
                    </a:lnTo>
                    <a:lnTo>
                      <a:pt x="146" y="90"/>
                    </a:lnTo>
                    <a:lnTo>
                      <a:pt x="132" y="93"/>
                    </a:lnTo>
                    <a:lnTo>
                      <a:pt x="120" y="98"/>
                    </a:lnTo>
                    <a:lnTo>
                      <a:pt x="107" y="103"/>
                    </a:lnTo>
                    <a:lnTo>
                      <a:pt x="95" y="108"/>
                    </a:lnTo>
                    <a:lnTo>
                      <a:pt x="84" y="114"/>
                    </a:lnTo>
                    <a:lnTo>
                      <a:pt x="73" y="120"/>
                    </a:lnTo>
                    <a:lnTo>
                      <a:pt x="63" y="126"/>
                    </a:lnTo>
                    <a:lnTo>
                      <a:pt x="56" y="131"/>
                    </a:lnTo>
                    <a:lnTo>
                      <a:pt x="46" y="136"/>
                    </a:lnTo>
                    <a:lnTo>
                      <a:pt x="39" y="141"/>
                    </a:lnTo>
                    <a:lnTo>
                      <a:pt x="32" y="148"/>
                    </a:lnTo>
                    <a:lnTo>
                      <a:pt x="25" y="153"/>
                    </a:lnTo>
                    <a:lnTo>
                      <a:pt x="20" y="157"/>
                    </a:lnTo>
                    <a:lnTo>
                      <a:pt x="13" y="164"/>
                    </a:lnTo>
                    <a:lnTo>
                      <a:pt x="0" y="89"/>
                    </a:lnTo>
                  </a:path>
                </a:pathLst>
              </a:custGeom>
              <a:solidFill>
                <a:srgbClr val="9F9F9F"/>
              </a:solidFill>
              <a:ln w="12700" cap="rnd" cmpd="sng">
                <a:solidFill>
                  <a:srgbClr val="000000"/>
                </a:solidFill>
                <a:prstDash val="solid"/>
                <a:round/>
                <a:headEnd type="none" w="sm" len="sm"/>
                <a:tailEnd type="none" w="sm" len="sm"/>
              </a:ln>
            </p:spPr>
            <p:txBody>
              <a:bodyPr/>
              <a:lstStyle/>
              <a:p>
                <a:endParaRPr lang="en-US"/>
              </a:p>
            </p:txBody>
          </p:sp>
          <p:grpSp>
            <p:nvGrpSpPr>
              <p:cNvPr id="15370" name="Group 91"/>
              <p:cNvGrpSpPr>
                <a:grpSpLocks/>
              </p:cNvGrpSpPr>
              <p:nvPr/>
            </p:nvGrpSpPr>
            <p:grpSpPr bwMode="auto">
              <a:xfrm>
                <a:off x="2115" y="787"/>
                <a:ext cx="109" cy="128"/>
                <a:chOff x="2115" y="787"/>
                <a:chExt cx="109" cy="128"/>
              </a:xfrm>
            </p:grpSpPr>
            <p:sp>
              <p:nvSpPr>
                <p:cNvPr id="15412" name="Line 92"/>
                <p:cNvSpPr>
                  <a:spLocks noChangeShapeType="1"/>
                </p:cNvSpPr>
                <p:nvPr/>
              </p:nvSpPr>
              <p:spPr bwMode="auto">
                <a:xfrm flipH="1">
                  <a:off x="2117" y="789"/>
                  <a:ext cx="105" cy="125"/>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5413" name="Line 93"/>
                <p:cNvSpPr>
                  <a:spLocks noChangeShapeType="1"/>
                </p:cNvSpPr>
                <p:nvPr/>
              </p:nvSpPr>
              <p:spPr bwMode="auto">
                <a:xfrm flipH="1" flipV="1">
                  <a:off x="2118" y="821"/>
                  <a:ext cx="104" cy="51"/>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5414" name="Line 94"/>
                <p:cNvSpPr>
                  <a:spLocks noChangeShapeType="1"/>
                </p:cNvSpPr>
                <p:nvPr/>
              </p:nvSpPr>
              <p:spPr bwMode="auto">
                <a:xfrm>
                  <a:off x="2222" y="787"/>
                  <a:ext cx="2" cy="85"/>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5415" name="Line 95"/>
                <p:cNvSpPr>
                  <a:spLocks noChangeShapeType="1"/>
                </p:cNvSpPr>
                <p:nvPr/>
              </p:nvSpPr>
              <p:spPr bwMode="auto">
                <a:xfrm flipH="1">
                  <a:off x="2117" y="874"/>
                  <a:ext cx="107" cy="41"/>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5416" name="Line 96"/>
                <p:cNvSpPr>
                  <a:spLocks noChangeShapeType="1"/>
                </p:cNvSpPr>
                <p:nvPr/>
              </p:nvSpPr>
              <p:spPr bwMode="auto">
                <a:xfrm flipV="1">
                  <a:off x="2115" y="821"/>
                  <a:ext cx="0" cy="92"/>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15371" name="Group 97"/>
              <p:cNvGrpSpPr>
                <a:grpSpLocks/>
              </p:cNvGrpSpPr>
              <p:nvPr/>
            </p:nvGrpSpPr>
            <p:grpSpPr bwMode="auto">
              <a:xfrm>
                <a:off x="1990" y="756"/>
                <a:ext cx="300" cy="126"/>
                <a:chOff x="1990" y="756"/>
                <a:chExt cx="300" cy="126"/>
              </a:xfrm>
            </p:grpSpPr>
            <p:sp>
              <p:nvSpPr>
                <p:cNvPr id="15410" name="Line 98"/>
                <p:cNvSpPr>
                  <a:spLocks noChangeShapeType="1"/>
                </p:cNvSpPr>
                <p:nvPr/>
              </p:nvSpPr>
              <p:spPr bwMode="auto">
                <a:xfrm flipV="1">
                  <a:off x="1993" y="757"/>
                  <a:ext cx="297" cy="125"/>
                </a:xfrm>
                <a:prstGeom prst="line">
                  <a:avLst/>
                </a:prstGeom>
                <a:noFill/>
                <a:ln w="12700">
                  <a:solidFill>
                    <a:srgbClr val="BFBFB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5411" name="Line 99"/>
                <p:cNvSpPr>
                  <a:spLocks noChangeShapeType="1"/>
                </p:cNvSpPr>
                <p:nvPr/>
              </p:nvSpPr>
              <p:spPr bwMode="auto">
                <a:xfrm flipV="1">
                  <a:off x="1990" y="756"/>
                  <a:ext cx="300" cy="125"/>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15372" name="Group 100"/>
              <p:cNvGrpSpPr>
                <a:grpSpLocks/>
              </p:cNvGrpSpPr>
              <p:nvPr/>
            </p:nvGrpSpPr>
            <p:grpSpPr bwMode="auto">
              <a:xfrm>
                <a:off x="2003" y="651"/>
                <a:ext cx="216" cy="149"/>
                <a:chOff x="2003" y="651"/>
                <a:chExt cx="216" cy="149"/>
              </a:xfrm>
            </p:grpSpPr>
            <p:grpSp>
              <p:nvGrpSpPr>
                <p:cNvPr id="15403" name="Group 101"/>
                <p:cNvGrpSpPr>
                  <a:grpSpLocks/>
                </p:cNvGrpSpPr>
                <p:nvPr/>
              </p:nvGrpSpPr>
              <p:grpSpPr bwMode="auto">
                <a:xfrm>
                  <a:off x="2003" y="651"/>
                  <a:ext cx="216" cy="149"/>
                  <a:chOff x="2003" y="651"/>
                  <a:chExt cx="216" cy="149"/>
                </a:xfrm>
              </p:grpSpPr>
              <p:sp>
                <p:nvSpPr>
                  <p:cNvPr id="15407" name="Freeform 102"/>
                  <p:cNvSpPr>
                    <a:spLocks/>
                  </p:cNvSpPr>
                  <p:nvPr/>
                </p:nvSpPr>
                <p:spPr bwMode="auto">
                  <a:xfrm>
                    <a:off x="2003" y="651"/>
                    <a:ext cx="171" cy="149"/>
                  </a:xfrm>
                  <a:custGeom>
                    <a:avLst/>
                    <a:gdLst>
                      <a:gd name="T0" fmla="*/ 0 w 171"/>
                      <a:gd name="T1" fmla="*/ 60 h 149"/>
                      <a:gd name="T2" fmla="*/ 132 w 171"/>
                      <a:gd name="T3" fmla="*/ 0 h 149"/>
                      <a:gd name="T4" fmla="*/ 170 w 171"/>
                      <a:gd name="T5" fmla="*/ 89 h 149"/>
                      <a:gd name="T6" fmla="*/ 39 w 171"/>
                      <a:gd name="T7" fmla="*/ 148 h 149"/>
                      <a:gd name="T8" fmla="*/ 0 w 171"/>
                      <a:gd name="T9" fmla="*/ 60 h 149"/>
                      <a:gd name="T10" fmla="*/ 0 60000 65536"/>
                      <a:gd name="T11" fmla="*/ 0 60000 65536"/>
                      <a:gd name="T12" fmla="*/ 0 60000 65536"/>
                      <a:gd name="T13" fmla="*/ 0 60000 65536"/>
                      <a:gd name="T14" fmla="*/ 0 60000 65536"/>
                      <a:gd name="T15" fmla="*/ 0 w 171"/>
                      <a:gd name="T16" fmla="*/ 0 h 149"/>
                      <a:gd name="T17" fmla="*/ 171 w 171"/>
                      <a:gd name="T18" fmla="*/ 149 h 149"/>
                    </a:gdLst>
                    <a:ahLst/>
                    <a:cxnLst>
                      <a:cxn ang="T10">
                        <a:pos x="T0" y="T1"/>
                      </a:cxn>
                      <a:cxn ang="T11">
                        <a:pos x="T2" y="T3"/>
                      </a:cxn>
                      <a:cxn ang="T12">
                        <a:pos x="T4" y="T5"/>
                      </a:cxn>
                      <a:cxn ang="T13">
                        <a:pos x="T6" y="T7"/>
                      </a:cxn>
                      <a:cxn ang="T14">
                        <a:pos x="T8" y="T9"/>
                      </a:cxn>
                    </a:cxnLst>
                    <a:rect l="T15" t="T16" r="T17" b="T18"/>
                    <a:pathLst>
                      <a:path w="171" h="149">
                        <a:moveTo>
                          <a:pt x="0" y="60"/>
                        </a:moveTo>
                        <a:lnTo>
                          <a:pt x="132" y="0"/>
                        </a:lnTo>
                        <a:lnTo>
                          <a:pt x="170" y="89"/>
                        </a:lnTo>
                        <a:lnTo>
                          <a:pt x="39" y="148"/>
                        </a:lnTo>
                        <a:lnTo>
                          <a:pt x="0" y="60"/>
                        </a:lnTo>
                      </a:path>
                    </a:pathLst>
                  </a:custGeom>
                  <a:solidFill>
                    <a:srgbClr val="BFDFFF"/>
                  </a:solidFill>
                  <a:ln w="12700" cap="rnd" cmpd="sng">
                    <a:solidFill>
                      <a:srgbClr val="000000"/>
                    </a:solidFill>
                    <a:prstDash val="solid"/>
                    <a:round/>
                    <a:headEnd type="none" w="sm" len="sm"/>
                    <a:tailEnd type="none" w="sm" len="sm"/>
                  </a:ln>
                </p:spPr>
                <p:txBody>
                  <a:bodyPr/>
                  <a:lstStyle/>
                  <a:p>
                    <a:endParaRPr lang="en-US"/>
                  </a:p>
                </p:txBody>
              </p:sp>
              <p:sp>
                <p:nvSpPr>
                  <p:cNvPr id="15408" name="Freeform 103"/>
                  <p:cNvSpPr>
                    <a:spLocks/>
                  </p:cNvSpPr>
                  <p:nvPr/>
                </p:nvSpPr>
                <p:spPr bwMode="auto">
                  <a:xfrm>
                    <a:off x="2135" y="651"/>
                    <a:ext cx="84" cy="105"/>
                  </a:xfrm>
                  <a:custGeom>
                    <a:avLst/>
                    <a:gdLst>
                      <a:gd name="T0" fmla="*/ 0 w 84"/>
                      <a:gd name="T1" fmla="*/ 0 h 105"/>
                      <a:gd name="T2" fmla="*/ 64 w 84"/>
                      <a:gd name="T3" fmla="*/ 57 h 105"/>
                      <a:gd name="T4" fmla="*/ 83 w 84"/>
                      <a:gd name="T5" fmla="*/ 104 h 105"/>
                      <a:gd name="T6" fmla="*/ 39 w 84"/>
                      <a:gd name="T7" fmla="*/ 89 h 105"/>
                      <a:gd name="T8" fmla="*/ 0 w 84"/>
                      <a:gd name="T9" fmla="*/ 0 h 105"/>
                      <a:gd name="T10" fmla="*/ 0 60000 65536"/>
                      <a:gd name="T11" fmla="*/ 0 60000 65536"/>
                      <a:gd name="T12" fmla="*/ 0 60000 65536"/>
                      <a:gd name="T13" fmla="*/ 0 60000 65536"/>
                      <a:gd name="T14" fmla="*/ 0 60000 65536"/>
                      <a:gd name="T15" fmla="*/ 0 w 84"/>
                      <a:gd name="T16" fmla="*/ 0 h 105"/>
                      <a:gd name="T17" fmla="*/ 84 w 84"/>
                      <a:gd name="T18" fmla="*/ 105 h 105"/>
                    </a:gdLst>
                    <a:ahLst/>
                    <a:cxnLst>
                      <a:cxn ang="T10">
                        <a:pos x="T0" y="T1"/>
                      </a:cxn>
                      <a:cxn ang="T11">
                        <a:pos x="T2" y="T3"/>
                      </a:cxn>
                      <a:cxn ang="T12">
                        <a:pos x="T4" y="T5"/>
                      </a:cxn>
                      <a:cxn ang="T13">
                        <a:pos x="T6" y="T7"/>
                      </a:cxn>
                      <a:cxn ang="T14">
                        <a:pos x="T8" y="T9"/>
                      </a:cxn>
                    </a:cxnLst>
                    <a:rect l="T15" t="T16" r="T17" b="T18"/>
                    <a:pathLst>
                      <a:path w="84" h="105">
                        <a:moveTo>
                          <a:pt x="0" y="0"/>
                        </a:moveTo>
                        <a:lnTo>
                          <a:pt x="64" y="57"/>
                        </a:lnTo>
                        <a:lnTo>
                          <a:pt x="83" y="104"/>
                        </a:lnTo>
                        <a:lnTo>
                          <a:pt x="39" y="89"/>
                        </a:lnTo>
                        <a:lnTo>
                          <a:pt x="0" y="0"/>
                        </a:lnTo>
                      </a:path>
                    </a:pathLst>
                  </a:custGeom>
                  <a:solidFill>
                    <a:srgbClr val="BFBFBF"/>
                  </a:solidFill>
                  <a:ln w="12700" cap="rnd" cmpd="sng">
                    <a:solidFill>
                      <a:srgbClr val="000000"/>
                    </a:solidFill>
                    <a:prstDash val="solid"/>
                    <a:round/>
                    <a:headEnd type="none" w="sm" len="sm"/>
                    <a:tailEnd type="none" w="sm" len="sm"/>
                  </a:ln>
                </p:spPr>
                <p:txBody>
                  <a:bodyPr/>
                  <a:lstStyle/>
                  <a:p>
                    <a:endParaRPr lang="en-US"/>
                  </a:p>
                </p:txBody>
              </p:sp>
              <p:sp>
                <p:nvSpPr>
                  <p:cNvPr id="15409" name="Freeform 104"/>
                  <p:cNvSpPr>
                    <a:spLocks/>
                  </p:cNvSpPr>
                  <p:nvPr/>
                </p:nvSpPr>
                <p:spPr bwMode="auto">
                  <a:xfrm>
                    <a:off x="2043" y="740"/>
                    <a:ext cx="176" cy="60"/>
                  </a:xfrm>
                  <a:custGeom>
                    <a:avLst/>
                    <a:gdLst>
                      <a:gd name="T0" fmla="*/ 0 w 176"/>
                      <a:gd name="T1" fmla="*/ 59 h 60"/>
                      <a:gd name="T2" fmla="*/ 131 w 176"/>
                      <a:gd name="T3" fmla="*/ 0 h 60"/>
                      <a:gd name="T4" fmla="*/ 175 w 176"/>
                      <a:gd name="T5" fmla="*/ 13 h 60"/>
                      <a:gd name="T6" fmla="*/ 75 w 176"/>
                      <a:gd name="T7" fmla="*/ 54 h 60"/>
                      <a:gd name="T8" fmla="*/ 0 w 176"/>
                      <a:gd name="T9" fmla="*/ 59 h 60"/>
                      <a:gd name="T10" fmla="*/ 0 60000 65536"/>
                      <a:gd name="T11" fmla="*/ 0 60000 65536"/>
                      <a:gd name="T12" fmla="*/ 0 60000 65536"/>
                      <a:gd name="T13" fmla="*/ 0 60000 65536"/>
                      <a:gd name="T14" fmla="*/ 0 60000 65536"/>
                      <a:gd name="T15" fmla="*/ 0 w 176"/>
                      <a:gd name="T16" fmla="*/ 0 h 60"/>
                      <a:gd name="T17" fmla="*/ 176 w 176"/>
                      <a:gd name="T18" fmla="*/ 60 h 60"/>
                    </a:gdLst>
                    <a:ahLst/>
                    <a:cxnLst>
                      <a:cxn ang="T10">
                        <a:pos x="T0" y="T1"/>
                      </a:cxn>
                      <a:cxn ang="T11">
                        <a:pos x="T2" y="T3"/>
                      </a:cxn>
                      <a:cxn ang="T12">
                        <a:pos x="T4" y="T5"/>
                      </a:cxn>
                      <a:cxn ang="T13">
                        <a:pos x="T6" y="T7"/>
                      </a:cxn>
                      <a:cxn ang="T14">
                        <a:pos x="T8" y="T9"/>
                      </a:cxn>
                    </a:cxnLst>
                    <a:rect l="T15" t="T16" r="T17" b="T18"/>
                    <a:pathLst>
                      <a:path w="176" h="60">
                        <a:moveTo>
                          <a:pt x="0" y="59"/>
                        </a:moveTo>
                        <a:lnTo>
                          <a:pt x="131" y="0"/>
                        </a:lnTo>
                        <a:lnTo>
                          <a:pt x="175" y="13"/>
                        </a:lnTo>
                        <a:lnTo>
                          <a:pt x="75" y="54"/>
                        </a:lnTo>
                        <a:lnTo>
                          <a:pt x="0" y="59"/>
                        </a:lnTo>
                      </a:path>
                    </a:pathLst>
                  </a:custGeom>
                  <a:solidFill>
                    <a:srgbClr val="9F9F9F"/>
                  </a:solidFill>
                  <a:ln w="12700" cap="rnd" cmpd="sng">
                    <a:solidFill>
                      <a:srgbClr val="000000"/>
                    </a:solidFill>
                    <a:prstDash val="solid"/>
                    <a:round/>
                    <a:headEnd type="none" w="sm" len="sm"/>
                    <a:tailEnd type="none" w="sm" len="sm"/>
                  </a:ln>
                </p:spPr>
                <p:txBody>
                  <a:bodyPr/>
                  <a:lstStyle/>
                  <a:p>
                    <a:endParaRPr lang="en-US"/>
                  </a:p>
                </p:txBody>
              </p:sp>
            </p:grpSp>
            <p:grpSp>
              <p:nvGrpSpPr>
                <p:cNvPr id="15404" name="Group 105"/>
                <p:cNvGrpSpPr>
                  <a:grpSpLocks/>
                </p:cNvGrpSpPr>
                <p:nvPr/>
              </p:nvGrpSpPr>
              <p:grpSpPr bwMode="auto">
                <a:xfrm>
                  <a:off x="2040" y="686"/>
                  <a:ext cx="92" cy="60"/>
                  <a:chOff x="2040" y="686"/>
                  <a:chExt cx="92" cy="60"/>
                </a:xfrm>
              </p:grpSpPr>
              <p:sp>
                <p:nvSpPr>
                  <p:cNvPr id="15405" name="Oval 106"/>
                  <p:cNvSpPr>
                    <a:spLocks noChangeArrowheads="1"/>
                  </p:cNvSpPr>
                  <p:nvPr/>
                </p:nvSpPr>
                <p:spPr bwMode="auto">
                  <a:xfrm rot="360000">
                    <a:off x="2040" y="707"/>
                    <a:ext cx="39" cy="39"/>
                  </a:xfrm>
                  <a:prstGeom prst="ellipse">
                    <a:avLst/>
                  </a:prstGeom>
                  <a:solidFill>
                    <a:srgbClr val="3F7FFF"/>
                  </a:solidFill>
                  <a:ln w="12700">
                    <a:solidFill>
                      <a:srgbClr val="000000"/>
                    </a:solidFill>
                    <a:round/>
                    <a:headEnd/>
                    <a:tailEnd/>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it-IT" altLang="en-US">
                      <a:latin typeface="Comic Sans MS" panose="030F0702030302020204" pitchFamily="66" charset="0"/>
                    </a:endParaRPr>
                  </a:p>
                </p:txBody>
              </p:sp>
              <p:sp>
                <p:nvSpPr>
                  <p:cNvPr id="15406" name="Oval 107"/>
                  <p:cNvSpPr>
                    <a:spLocks noChangeArrowheads="1"/>
                  </p:cNvSpPr>
                  <p:nvPr/>
                </p:nvSpPr>
                <p:spPr bwMode="auto">
                  <a:xfrm rot="360000">
                    <a:off x="2093" y="686"/>
                    <a:ext cx="39" cy="39"/>
                  </a:xfrm>
                  <a:prstGeom prst="ellipse">
                    <a:avLst/>
                  </a:prstGeom>
                  <a:solidFill>
                    <a:srgbClr val="3F7FFF"/>
                  </a:solidFill>
                  <a:ln w="12700">
                    <a:solidFill>
                      <a:srgbClr val="000000"/>
                    </a:solidFill>
                    <a:round/>
                    <a:headEnd/>
                    <a:tailEnd/>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it-IT" altLang="en-US">
                      <a:latin typeface="Comic Sans MS" panose="030F0702030302020204" pitchFamily="66" charset="0"/>
                    </a:endParaRPr>
                  </a:p>
                </p:txBody>
              </p:sp>
            </p:grpSp>
          </p:grpSp>
          <p:grpSp>
            <p:nvGrpSpPr>
              <p:cNvPr id="15373" name="Group 108"/>
              <p:cNvGrpSpPr>
                <a:grpSpLocks/>
              </p:cNvGrpSpPr>
              <p:nvPr/>
            </p:nvGrpSpPr>
            <p:grpSpPr bwMode="auto">
              <a:xfrm>
                <a:off x="1686" y="780"/>
                <a:ext cx="357" cy="307"/>
                <a:chOff x="1686" y="780"/>
                <a:chExt cx="357" cy="307"/>
              </a:xfrm>
            </p:grpSpPr>
            <p:sp>
              <p:nvSpPr>
                <p:cNvPr id="15390" name="Freeform 109"/>
                <p:cNvSpPr>
                  <a:spLocks/>
                </p:cNvSpPr>
                <p:nvPr/>
              </p:nvSpPr>
              <p:spPr bwMode="auto">
                <a:xfrm>
                  <a:off x="1686" y="780"/>
                  <a:ext cx="357" cy="307"/>
                </a:xfrm>
                <a:custGeom>
                  <a:avLst/>
                  <a:gdLst>
                    <a:gd name="T0" fmla="*/ 0 w 357"/>
                    <a:gd name="T1" fmla="*/ 120 h 307"/>
                    <a:gd name="T2" fmla="*/ 274 w 357"/>
                    <a:gd name="T3" fmla="*/ 0 h 307"/>
                    <a:gd name="T4" fmla="*/ 356 w 357"/>
                    <a:gd name="T5" fmla="*/ 185 h 307"/>
                    <a:gd name="T6" fmla="*/ 83 w 357"/>
                    <a:gd name="T7" fmla="*/ 306 h 307"/>
                    <a:gd name="T8" fmla="*/ 0 w 357"/>
                    <a:gd name="T9" fmla="*/ 120 h 307"/>
                    <a:gd name="T10" fmla="*/ 0 60000 65536"/>
                    <a:gd name="T11" fmla="*/ 0 60000 65536"/>
                    <a:gd name="T12" fmla="*/ 0 60000 65536"/>
                    <a:gd name="T13" fmla="*/ 0 60000 65536"/>
                    <a:gd name="T14" fmla="*/ 0 60000 65536"/>
                    <a:gd name="T15" fmla="*/ 0 w 357"/>
                    <a:gd name="T16" fmla="*/ 0 h 307"/>
                    <a:gd name="T17" fmla="*/ 357 w 357"/>
                    <a:gd name="T18" fmla="*/ 307 h 307"/>
                  </a:gdLst>
                  <a:ahLst/>
                  <a:cxnLst>
                    <a:cxn ang="T10">
                      <a:pos x="T0" y="T1"/>
                    </a:cxn>
                    <a:cxn ang="T11">
                      <a:pos x="T2" y="T3"/>
                    </a:cxn>
                    <a:cxn ang="T12">
                      <a:pos x="T4" y="T5"/>
                    </a:cxn>
                    <a:cxn ang="T13">
                      <a:pos x="T6" y="T7"/>
                    </a:cxn>
                    <a:cxn ang="T14">
                      <a:pos x="T8" y="T9"/>
                    </a:cxn>
                  </a:cxnLst>
                  <a:rect l="T15" t="T16" r="T17" b="T18"/>
                  <a:pathLst>
                    <a:path w="357" h="307">
                      <a:moveTo>
                        <a:pt x="0" y="120"/>
                      </a:moveTo>
                      <a:lnTo>
                        <a:pt x="274" y="0"/>
                      </a:lnTo>
                      <a:lnTo>
                        <a:pt x="356" y="185"/>
                      </a:lnTo>
                      <a:lnTo>
                        <a:pt x="83" y="306"/>
                      </a:lnTo>
                      <a:lnTo>
                        <a:pt x="0" y="120"/>
                      </a:lnTo>
                    </a:path>
                  </a:pathLst>
                </a:custGeom>
                <a:solidFill>
                  <a:srgbClr val="7F7F7F"/>
                </a:solidFill>
                <a:ln w="12700" cap="rnd" cmpd="sng">
                  <a:solidFill>
                    <a:srgbClr val="000000"/>
                  </a:solidFill>
                  <a:prstDash val="solid"/>
                  <a:round/>
                  <a:headEnd type="none" w="sm" len="sm"/>
                  <a:tailEnd type="none" w="sm" len="sm"/>
                </a:ln>
              </p:spPr>
              <p:txBody>
                <a:bodyPr/>
                <a:lstStyle/>
                <a:p>
                  <a:endParaRPr lang="en-US"/>
                </a:p>
              </p:txBody>
            </p:sp>
            <p:grpSp>
              <p:nvGrpSpPr>
                <p:cNvPr id="15391" name="Group 110"/>
                <p:cNvGrpSpPr>
                  <a:grpSpLocks/>
                </p:cNvGrpSpPr>
                <p:nvPr/>
              </p:nvGrpSpPr>
              <p:grpSpPr bwMode="auto">
                <a:xfrm>
                  <a:off x="1707" y="804"/>
                  <a:ext cx="314" cy="258"/>
                  <a:chOff x="1707" y="804"/>
                  <a:chExt cx="314" cy="258"/>
                </a:xfrm>
              </p:grpSpPr>
              <p:grpSp>
                <p:nvGrpSpPr>
                  <p:cNvPr id="15392" name="Group 111"/>
                  <p:cNvGrpSpPr>
                    <a:grpSpLocks/>
                  </p:cNvGrpSpPr>
                  <p:nvPr/>
                </p:nvGrpSpPr>
                <p:grpSpPr bwMode="auto">
                  <a:xfrm>
                    <a:off x="1734" y="804"/>
                    <a:ext cx="262" cy="258"/>
                    <a:chOff x="1734" y="804"/>
                    <a:chExt cx="262" cy="258"/>
                  </a:xfrm>
                </p:grpSpPr>
                <p:sp>
                  <p:nvSpPr>
                    <p:cNvPr id="15398" name="Line 112"/>
                    <p:cNvSpPr>
                      <a:spLocks noChangeShapeType="1"/>
                    </p:cNvSpPr>
                    <p:nvPr/>
                  </p:nvSpPr>
                  <p:spPr bwMode="auto">
                    <a:xfrm>
                      <a:off x="1913" y="804"/>
                      <a:ext cx="83" cy="181"/>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5399" name="Line 113"/>
                    <p:cNvSpPr>
                      <a:spLocks noChangeShapeType="1"/>
                    </p:cNvSpPr>
                    <p:nvPr/>
                  </p:nvSpPr>
                  <p:spPr bwMode="auto">
                    <a:xfrm>
                      <a:off x="1868" y="824"/>
                      <a:ext cx="83" cy="179"/>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5400" name="Line 114"/>
                    <p:cNvSpPr>
                      <a:spLocks noChangeShapeType="1"/>
                    </p:cNvSpPr>
                    <p:nvPr/>
                  </p:nvSpPr>
                  <p:spPr bwMode="auto">
                    <a:xfrm>
                      <a:off x="1825" y="844"/>
                      <a:ext cx="82" cy="18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5401" name="Line 115"/>
                    <p:cNvSpPr>
                      <a:spLocks noChangeShapeType="1"/>
                    </p:cNvSpPr>
                    <p:nvPr/>
                  </p:nvSpPr>
                  <p:spPr bwMode="auto">
                    <a:xfrm>
                      <a:off x="1779" y="862"/>
                      <a:ext cx="83" cy="183"/>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5402" name="Line 116"/>
                    <p:cNvSpPr>
                      <a:spLocks noChangeShapeType="1"/>
                    </p:cNvSpPr>
                    <p:nvPr/>
                  </p:nvSpPr>
                  <p:spPr bwMode="auto">
                    <a:xfrm>
                      <a:off x="1734" y="881"/>
                      <a:ext cx="82" cy="181"/>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15393" name="Group 117"/>
                  <p:cNvGrpSpPr>
                    <a:grpSpLocks/>
                  </p:cNvGrpSpPr>
                  <p:nvPr/>
                </p:nvGrpSpPr>
                <p:grpSpPr bwMode="auto">
                  <a:xfrm>
                    <a:off x="1707" y="817"/>
                    <a:ext cx="314" cy="228"/>
                    <a:chOff x="1707" y="817"/>
                    <a:chExt cx="314" cy="228"/>
                  </a:xfrm>
                </p:grpSpPr>
                <p:sp>
                  <p:nvSpPr>
                    <p:cNvPr id="15394" name="Line 118"/>
                    <p:cNvSpPr>
                      <a:spLocks noChangeShapeType="1"/>
                    </p:cNvSpPr>
                    <p:nvPr/>
                  </p:nvSpPr>
                  <p:spPr bwMode="auto">
                    <a:xfrm flipV="1">
                      <a:off x="1707" y="817"/>
                      <a:ext cx="266" cy="12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5395" name="Line 119"/>
                    <p:cNvSpPr>
                      <a:spLocks noChangeShapeType="1"/>
                    </p:cNvSpPr>
                    <p:nvPr/>
                  </p:nvSpPr>
                  <p:spPr bwMode="auto">
                    <a:xfrm flipV="1">
                      <a:off x="1724" y="852"/>
                      <a:ext cx="264" cy="12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5396" name="Line 120"/>
                    <p:cNvSpPr>
                      <a:spLocks noChangeShapeType="1"/>
                    </p:cNvSpPr>
                    <p:nvPr/>
                  </p:nvSpPr>
                  <p:spPr bwMode="auto">
                    <a:xfrm flipV="1">
                      <a:off x="1738" y="890"/>
                      <a:ext cx="266" cy="121"/>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5397" name="Line 121"/>
                    <p:cNvSpPr>
                      <a:spLocks noChangeShapeType="1"/>
                    </p:cNvSpPr>
                    <p:nvPr/>
                  </p:nvSpPr>
                  <p:spPr bwMode="auto">
                    <a:xfrm flipV="1">
                      <a:off x="1756" y="925"/>
                      <a:ext cx="265" cy="12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grpSp>
            </p:grpSp>
          </p:grpSp>
          <p:grpSp>
            <p:nvGrpSpPr>
              <p:cNvPr id="15374" name="Group 122"/>
              <p:cNvGrpSpPr>
                <a:grpSpLocks/>
              </p:cNvGrpSpPr>
              <p:nvPr/>
            </p:nvGrpSpPr>
            <p:grpSpPr bwMode="auto">
              <a:xfrm>
                <a:off x="2245" y="554"/>
                <a:ext cx="358" cy="307"/>
                <a:chOff x="2245" y="554"/>
                <a:chExt cx="358" cy="307"/>
              </a:xfrm>
            </p:grpSpPr>
            <p:sp>
              <p:nvSpPr>
                <p:cNvPr id="15377" name="Freeform 123"/>
                <p:cNvSpPr>
                  <a:spLocks/>
                </p:cNvSpPr>
                <p:nvPr/>
              </p:nvSpPr>
              <p:spPr bwMode="auto">
                <a:xfrm>
                  <a:off x="2245" y="554"/>
                  <a:ext cx="358" cy="307"/>
                </a:xfrm>
                <a:custGeom>
                  <a:avLst/>
                  <a:gdLst>
                    <a:gd name="T0" fmla="*/ 0 w 358"/>
                    <a:gd name="T1" fmla="*/ 120 h 307"/>
                    <a:gd name="T2" fmla="*/ 274 w 358"/>
                    <a:gd name="T3" fmla="*/ 0 h 307"/>
                    <a:gd name="T4" fmla="*/ 357 w 358"/>
                    <a:gd name="T5" fmla="*/ 185 h 307"/>
                    <a:gd name="T6" fmla="*/ 82 w 358"/>
                    <a:gd name="T7" fmla="*/ 306 h 307"/>
                    <a:gd name="T8" fmla="*/ 0 w 358"/>
                    <a:gd name="T9" fmla="*/ 120 h 307"/>
                    <a:gd name="T10" fmla="*/ 0 60000 65536"/>
                    <a:gd name="T11" fmla="*/ 0 60000 65536"/>
                    <a:gd name="T12" fmla="*/ 0 60000 65536"/>
                    <a:gd name="T13" fmla="*/ 0 60000 65536"/>
                    <a:gd name="T14" fmla="*/ 0 60000 65536"/>
                    <a:gd name="T15" fmla="*/ 0 w 358"/>
                    <a:gd name="T16" fmla="*/ 0 h 307"/>
                    <a:gd name="T17" fmla="*/ 358 w 358"/>
                    <a:gd name="T18" fmla="*/ 307 h 307"/>
                  </a:gdLst>
                  <a:ahLst/>
                  <a:cxnLst>
                    <a:cxn ang="T10">
                      <a:pos x="T0" y="T1"/>
                    </a:cxn>
                    <a:cxn ang="T11">
                      <a:pos x="T2" y="T3"/>
                    </a:cxn>
                    <a:cxn ang="T12">
                      <a:pos x="T4" y="T5"/>
                    </a:cxn>
                    <a:cxn ang="T13">
                      <a:pos x="T6" y="T7"/>
                    </a:cxn>
                    <a:cxn ang="T14">
                      <a:pos x="T8" y="T9"/>
                    </a:cxn>
                  </a:cxnLst>
                  <a:rect l="T15" t="T16" r="T17" b="T18"/>
                  <a:pathLst>
                    <a:path w="358" h="307">
                      <a:moveTo>
                        <a:pt x="0" y="120"/>
                      </a:moveTo>
                      <a:lnTo>
                        <a:pt x="274" y="0"/>
                      </a:lnTo>
                      <a:lnTo>
                        <a:pt x="357" y="185"/>
                      </a:lnTo>
                      <a:lnTo>
                        <a:pt x="82" y="306"/>
                      </a:lnTo>
                      <a:lnTo>
                        <a:pt x="0" y="120"/>
                      </a:lnTo>
                    </a:path>
                  </a:pathLst>
                </a:custGeom>
                <a:solidFill>
                  <a:srgbClr val="7F7F7F"/>
                </a:solidFill>
                <a:ln w="12700" cap="rnd" cmpd="sng">
                  <a:solidFill>
                    <a:srgbClr val="000000"/>
                  </a:solidFill>
                  <a:prstDash val="solid"/>
                  <a:round/>
                  <a:headEnd type="none" w="sm" len="sm"/>
                  <a:tailEnd type="none" w="sm" len="sm"/>
                </a:ln>
              </p:spPr>
              <p:txBody>
                <a:bodyPr/>
                <a:lstStyle/>
                <a:p>
                  <a:endParaRPr lang="en-US"/>
                </a:p>
              </p:txBody>
            </p:sp>
            <p:grpSp>
              <p:nvGrpSpPr>
                <p:cNvPr id="15378" name="Group 124"/>
                <p:cNvGrpSpPr>
                  <a:grpSpLocks/>
                </p:cNvGrpSpPr>
                <p:nvPr/>
              </p:nvGrpSpPr>
              <p:grpSpPr bwMode="auto">
                <a:xfrm>
                  <a:off x="2268" y="578"/>
                  <a:ext cx="312" cy="256"/>
                  <a:chOff x="2268" y="578"/>
                  <a:chExt cx="312" cy="256"/>
                </a:xfrm>
              </p:grpSpPr>
              <p:grpSp>
                <p:nvGrpSpPr>
                  <p:cNvPr id="15379" name="Group 125"/>
                  <p:cNvGrpSpPr>
                    <a:grpSpLocks/>
                  </p:cNvGrpSpPr>
                  <p:nvPr/>
                </p:nvGrpSpPr>
                <p:grpSpPr bwMode="auto">
                  <a:xfrm>
                    <a:off x="2293" y="578"/>
                    <a:ext cx="264" cy="256"/>
                    <a:chOff x="2293" y="578"/>
                    <a:chExt cx="264" cy="256"/>
                  </a:xfrm>
                </p:grpSpPr>
                <p:sp>
                  <p:nvSpPr>
                    <p:cNvPr id="15385" name="Line 126"/>
                    <p:cNvSpPr>
                      <a:spLocks noChangeShapeType="1"/>
                    </p:cNvSpPr>
                    <p:nvPr/>
                  </p:nvSpPr>
                  <p:spPr bwMode="auto">
                    <a:xfrm>
                      <a:off x="2474" y="578"/>
                      <a:ext cx="83" cy="181"/>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5386" name="Line 127"/>
                    <p:cNvSpPr>
                      <a:spLocks noChangeShapeType="1"/>
                    </p:cNvSpPr>
                    <p:nvPr/>
                  </p:nvSpPr>
                  <p:spPr bwMode="auto">
                    <a:xfrm>
                      <a:off x="2429" y="598"/>
                      <a:ext cx="82" cy="178"/>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5387" name="Line 128"/>
                    <p:cNvSpPr>
                      <a:spLocks noChangeShapeType="1"/>
                    </p:cNvSpPr>
                    <p:nvPr/>
                  </p:nvSpPr>
                  <p:spPr bwMode="auto">
                    <a:xfrm>
                      <a:off x="2384" y="616"/>
                      <a:ext cx="82" cy="181"/>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5388" name="Line 129"/>
                    <p:cNvSpPr>
                      <a:spLocks noChangeShapeType="1"/>
                    </p:cNvSpPr>
                    <p:nvPr/>
                  </p:nvSpPr>
                  <p:spPr bwMode="auto">
                    <a:xfrm>
                      <a:off x="2338" y="634"/>
                      <a:ext cx="84" cy="184"/>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5389" name="Line 130"/>
                    <p:cNvSpPr>
                      <a:spLocks noChangeShapeType="1"/>
                    </p:cNvSpPr>
                    <p:nvPr/>
                  </p:nvSpPr>
                  <p:spPr bwMode="auto">
                    <a:xfrm>
                      <a:off x="2293" y="654"/>
                      <a:ext cx="83" cy="18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15380" name="Group 131"/>
                  <p:cNvGrpSpPr>
                    <a:grpSpLocks/>
                  </p:cNvGrpSpPr>
                  <p:nvPr/>
                </p:nvGrpSpPr>
                <p:grpSpPr bwMode="auto">
                  <a:xfrm>
                    <a:off x="2268" y="592"/>
                    <a:ext cx="312" cy="229"/>
                    <a:chOff x="2268" y="592"/>
                    <a:chExt cx="312" cy="229"/>
                  </a:xfrm>
                </p:grpSpPr>
                <p:sp>
                  <p:nvSpPr>
                    <p:cNvPr id="15381" name="Line 132"/>
                    <p:cNvSpPr>
                      <a:spLocks noChangeShapeType="1"/>
                    </p:cNvSpPr>
                    <p:nvPr/>
                  </p:nvSpPr>
                  <p:spPr bwMode="auto">
                    <a:xfrm flipV="1">
                      <a:off x="2268" y="592"/>
                      <a:ext cx="265" cy="119"/>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5382" name="Line 133"/>
                    <p:cNvSpPr>
                      <a:spLocks noChangeShapeType="1"/>
                    </p:cNvSpPr>
                    <p:nvPr/>
                  </p:nvSpPr>
                  <p:spPr bwMode="auto">
                    <a:xfrm flipV="1">
                      <a:off x="2285" y="627"/>
                      <a:ext cx="263" cy="119"/>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5383" name="Line 134"/>
                    <p:cNvSpPr>
                      <a:spLocks noChangeShapeType="1"/>
                    </p:cNvSpPr>
                    <p:nvPr/>
                  </p:nvSpPr>
                  <p:spPr bwMode="auto">
                    <a:xfrm flipV="1">
                      <a:off x="2298" y="664"/>
                      <a:ext cx="266" cy="121"/>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5384" name="Line 135"/>
                    <p:cNvSpPr>
                      <a:spLocks noChangeShapeType="1"/>
                    </p:cNvSpPr>
                    <p:nvPr/>
                  </p:nvSpPr>
                  <p:spPr bwMode="auto">
                    <a:xfrm flipV="1">
                      <a:off x="2315" y="700"/>
                      <a:ext cx="265" cy="121"/>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grpSp>
            </p:grpSp>
          </p:grpSp>
          <p:sp>
            <p:nvSpPr>
              <p:cNvPr id="15375" name="Freeform 136"/>
              <p:cNvSpPr>
                <a:spLocks/>
              </p:cNvSpPr>
              <p:nvPr/>
            </p:nvSpPr>
            <p:spPr bwMode="auto">
              <a:xfrm>
                <a:off x="2064" y="756"/>
                <a:ext cx="98" cy="152"/>
              </a:xfrm>
              <a:custGeom>
                <a:avLst/>
                <a:gdLst>
                  <a:gd name="T0" fmla="*/ 43 w 98"/>
                  <a:gd name="T1" fmla="*/ 0 h 152"/>
                  <a:gd name="T2" fmla="*/ 97 w 98"/>
                  <a:gd name="T3" fmla="*/ 7 h 152"/>
                  <a:gd name="T4" fmla="*/ 84 w 98"/>
                  <a:gd name="T5" fmla="*/ 26 h 152"/>
                  <a:gd name="T6" fmla="*/ 75 w 98"/>
                  <a:gd name="T7" fmla="*/ 44 h 152"/>
                  <a:gd name="T8" fmla="*/ 67 w 98"/>
                  <a:gd name="T9" fmla="*/ 67 h 152"/>
                  <a:gd name="T10" fmla="*/ 64 w 98"/>
                  <a:gd name="T11" fmla="*/ 82 h 152"/>
                  <a:gd name="T12" fmla="*/ 62 w 98"/>
                  <a:gd name="T13" fmla="*/ 101 h 152"/>
                  <a:gd name="T14" fmla="*/ 60 w 98"/>
                  <a:gd name="T15" fmla="*/ 113 h 152"/>
                  <a:gd name="T16" fmla="*/ 59 w 98"/>
                  <a:gd name="T17" fmla="*/ 127 h 152"/>
                  <a:gd name="T18" fmla="*/ 60 w 98"/>
                  <a:gd name="T19" fmla="*/ 138 h 152"/>
                  <a:gd name="T20" fmla="*/ 61 w 98"/>
                  <a:gd name="T21" fmla="*/ 151 h 152"/>
                  <a:gd name="T22" fmla="*/ 2 w 98"/>
                  <a:gd name="T23" fmla="*/ 143 h 152"/>
                  <a:gd name="T24" fmla="*/ 2 w 98"/>
                  <a:gd name="T25" fmla="*/ 133 h 152"/>
                  <a:gd name="T26" fmla="*/ 0 w 98"/>
                  <a:gd name="T27" fmla="*/ 122 h 152"/>
                  <a:gd name="T28" fmla="*/ 2 w 98"/>
                  <a:gd name="T29" fmla="*/ 110 h 152"/>
                  <a:gd name="T30" fmla="*/ 3 w 98"/>
                  <a:gd name="T31" fmla="*/ 98 h 152"/>
                  <a:gd name="T32" fmla="*/ 5 w 98"/>
                  <a:gd name="T33" fmla="*/ 87 h 152"/>
                  <a:gd name="T34" fmla="*/ 6 w 98"/>
                  <a:gd name="T35" fmla="*/ 78 h 152"/>
                  <a:gd name="T36" fmla="*/ 8 w 98"/>
                  <a:gd name="T37" fmla="*/ 67 h 152"/>
                  <a:gd name="T38" fmla="*/ 13 w 98"/>
                  <a:gd name="T39" fmla="*/ 55 h 152"/>
                  <a:gd name="T40" fmla="*/ 17 w 98"/>
                  <a:gd name="T41" fmla="*/ 45 h 152"/>
                  <a:gd name="T42" fmla="*/ 23 w 98"/>
                  <a:gd name="T43" fmla="*/ 31 h 152"/>
                  <a:gd name="T44" fmla="*/ 29 w 98"/>
                  <a:gd name="T45" fmla="*/ 20 h 152"/>
                  <a:gd name="T46" fmla="*/ 37 w 98"/>
                  <a:gd name="T47" fmla="*/ 9 h 152"/>
                  <a:gd name="T48" fmla="*/ 43 w 98"/>
                  <a:gd name="T49" fmla="*/ 0 h 15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98"/>
                  <a:gd name="T76" fmla="*/ 0 h 152"/>
                  <a:gd name="T77" fmla="*/ 98 w 98"/>
                  <a:gd name="T78" fmla="*/ 152 h 152"/>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98" h="152">
                    <a:moveTo>
                      <a:pt x="43" y="0"/>
                    </a:moveTo>
                    <a:lnTo>
                      <a:pt x="97" y="7"/>
                    </a:lnTo>
                    <a:lnTo>
                      <a:pt x="84" y="26"/>
                    </a:lnTo>
                    <a:lnTo>
                      <a:pt x="75" y="44"/>
                    </a:lnTo>
                    <a:lnTo>
                      <a:pt x="67" y="67"/>
                    </a:lnTo>
                    <a:lnTo>
                      <a:pt x="64" y="82"/>
                    </a:lnTo>
                    <a:lnTo>
                      <a:pt x="62" y="101"/>
                    </a:lnTo>
                    <a:lnTo>
                      <a:pt x="60" y="113"/>
                    </a:lnTo>
                    <a:lnTo>
                      <a:pt x="59" y="127"/>
                    </a:lnTo>
                    <a:lnTo>
                      <a:pt x="60" y="138"/>
                    </a:lnTo>
                    <a:lnTo>
                      <a:pt x="61" y="151"/>
                    </a:lnTo>
                    <a:lnTo>
                      <a:pt x="2" y="143"/>
                    </a:lnTo>
                    <a:lnTo>
                      <a:pt x="2" y="133"/>
                    </a:lnTo>
                    <a:lnTo>
                      <a:pt x="0" y="122"/>
                    </a:lnTo>
                    <a:lnTo>
                      <a:pt x="2" y="110"/>
                    </a:lnTo>
                    <a:lnTo>
                      <a:pt x="3" y="98"/>
                    </a:lnTo>
                    <a:lnTo>
                      <a:pt x="5" y="87"/>
                    </a:lnTo>
                    <a:lnTo>
                      <a:pt x="6" y="78"/>
                    </a:lnTo>
                    <a:lnTo>
                      <a:pt x="8" y="67"/>
                    </a:lnTo>
                    <a:lnTo>
                      <a:pt x="13" y="55"/>
                    </a:lnTo>
                    <a:lnTo>
                      <a:pt x="17" y="45"/>
                    </a:lnTo>
                    <a:lnTo>
                      <a:pt x="23" y="31"/>
                    </a:lnTo>
                    <a:lnTo>
                      <a:pt x="29" y="20"/>
                    </a:lnTo>
                    <a:lnTo>
                      <a:pt x="37" y="9"/>
                    </a:lnTo>
                    <a:lnTo>
                      <a:pt x="43" y="0"/>
                    </a:lnTo>
                  </a:path>
                </a:pathLst>
              </a:custGeom>
              <a:solidFill>
                <a:srgbClr val="5F5F5F"/>
              </a:solidFill>
              <a:ln w="12700" cap="rnd" cmpd="sng">
                <a:solidFill>
                  <a:srgbClr val="000000"/>
                </a:solidFill>
                <a:prstDash val="solid"/>
                <a:round/>
                <a:headEnd type="none" w="sm" len="sm"/>
                <a:tailEnd type="none" w="sm" len="sm"/>
              </a:ln>
            </p:spPr>
            <p:txBody>
              <a:bodyPr/>
              <a:lstStyle/>
              <a:p>
                <a:endParaRPr lang="en-US"/>
              </a:p>
            </p:txBody>
          </p:sp>
          <p:sp>
            <p:nvSpPr>
              <p:cNvPr id="15376" name="Freeform 137"/>
              <p:cNvSpPr>
                <a:spLocks/>
              </p:cNvSpPr>
              <p:nvPr/>
            </p:nvSpPr>
            <p:spPr bwMode="auto">
              <a:xfrm>
                <a:off x="2104" y="714"/>
                <a:ext cx="153" cy="142"/>
              </a:xfrm>
              <a:custGeom>
                <a:avLst/>
                <a:gdLst>
                  <a:gd name="T0" fmla="*/ 0 w 153"/>
                  <a:gd name="T1" fmla="*/ 119 h 142"/>
                  <a:gd name="T2" fmla="*/ 3 w 153"/>
                  <a:gd name="T3" fmla="*/ 109 h 142"/>
                  <a:gd name="T4" fmla="*/ 9 w 153"/>
                  <a:gd name="T5" fmla="*/ 95 h 142"/>
                  <a:gd name="T6" fmla="*/ 16 w 153"/>
                  <a:gd name="T7" fmla="*/ 82 h 142"/>
                  <a:gd name="T8" fmla="*/ 24 w 153"/>
                  <a:gd name="T9" fmla="*/ 68 h 142"/>
                  <a:gd name="T10" fmla="*/ 33 w 153"/>
                  <a:gd name="T11" fmla="*/ 57 h 142"/>
                  <a:gd name="T12" fmla="*/ 42 w 153"/>
                  <a:gd name="T13" fmla="*/ 47 h 142"/>
                  <a:gd name="T14" fmla="*/ 51 w 153"/>
                  <a:gd name="T15" fmla="*/ 37 h 142"/>
                  <a:gd name="T16" fmla="*/ 63 w 153"/>
                  <a:gd name="T17" fmla="*/ 27 h 142"/>
                  <a:gd name="T18" fmla="*/ 70 w 153"/>
                  <a:gd name="T19" fmla="*/ 22 h 142"/>
                  <a:gd name="T20" fmla="*/ 77 w 153"/>
                  <a:gd name="T21" fmla="*/ 16 h 142"/>
                  <a:gd name="T22" fmla="*/ 90 w 153"/>
                  <a:gd name="T23" fmla="*/ 9 h 142"/>
                  <a:gd name="T24" fmla="*/ 99 w 153"/>
                  <a:gd name="T25" fmla="*/ 4 h 142"/>
                  <a:gd name="T26" fmla="*/ 108 w 153"/>
                  <a:gd name="T27" fmla="*/ 0 h 142"/>
                  <a:gd name="T28" fmla="*/ 152 w 153"/>
                  <a:gd name="T29" fmla="*/ 22 h 142"/>
                  <a:gd name="T30" fmla="*/ 136 w 153"/>
                  <a:gd name="T31" fmla="*/ 29 h 142"/>
                  <a:gd name="T32" fmla="*/ 127 w 153"/>
                  <a:gd name="T33" fmla="*/ 34 h 142"/>
                  <a:gd name="T34" fmla="*/ 117 w 153"/>
                  <a:gd name="T35" fmla="*/ 41 h 142"/>
                  <a:gd name="T36" fmla="*/ 108 w 153"/>
                  <a:gd name="T37" fmla="*/ 48 h 142"/>
                  <a:gd name="T38" fmla="*/ 99 w 153"/>
                  <a:gd name="T39" fmla="*/ 54 h 142"/>
                  <a:gd name="T40" fmla="*/ 93 w 153"/>
                  <a:gd name="T41" fmla="*/ 61 h 142"/>
                  <a:gd name="T42" fmla="*/ 84 w 153"/>
                  <a:gd name="T43" fmla="*/ 71 h 142"/>
                  <a:gd name="T44" fmla="*/ 76 w 153"/>
                  <a:gd name="T45" fmla="*/ 79 h 142"/>
                  <a:gd name="T46" fmla="*/ 70 w 153"/>
                  <a:gd name="T47" fmla="*/ 88 h 142"/>
                  <a:gd name="T48" fmla="*/ 62 w 153"/>
                  <a:gd name="T49" fmla="*/ 100 h 142"/>
                  <a:gd name="T50" fmla="*/ 55 w 153"/>
                  <a:gd name="T51" fmla="*/ 111 h 142"/>
                  <a:gd name="T52" fmla="*/ 51 w 153"/>
                  <a:gd name="T53" fmla="*/ 120 h 142"/>
                  <a:gd name="T54" fmla="*/ 46 w 153"/>
                  <a:gd name="T55" fmla="*/ 131 h 142"/>
                  <a:gd name="T56" fmla="*/ 43 w 153"/>
                  <a:gd name="T57" fmla="*/ 141 h 142"/>
                  <a:gd name="T58" fmla="*/ 0 w 153"/>
                  <a:gd name="T59" fmla="*/ 119 h 142"/>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153"/>
                  <a:gd name="T91" fmla="*/ 0 h 142"/>
                  <a:gd name="T92" fmla="*/ 153 w 153"/>
                  <a:gd name="T93" fmla="*/ 142 h 142"/>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153" h="142">
                    <a:moveTo>
                      <a:pt x="0" y="119"/>
                    </a:moveTo>
                    <a:lnTo>
                      <a:pt x="3" y="109"/>
                    </a:lnTo>
                    <a:lnTo>
                      <a:pt x="9" y="95"/>
                    </a:lnTo>
                    <a:lnTo>
                      <a:pt x="16" y="82"/>
                    </a:lnTo>
                    <a:lnTo>
                      <a:pt x="24" y="68"/>
                    </a:lnTo>
                    <a:lnTo>
                      <a:pt x="33" y="57"/>
                    </a:lnTo>
                    <a:lnTo>
                      <a:pt x="42" y="47"/>
                    </a:lnTo>
                    <a:lnTo>
                      <a:pt x="51" y="37"/>
                    </a:lnTo>
                    <a:lnTo>
                      <a:pt x="63" y="27"/>
                    </a:lnTo>
                    <a:lnTo>
                      <a:pt x="70" y="22"/>
                    </a:lnTo>
                    <a:lnTo>
                      <a:pt x="77" y="16"/>
                    </a:lnTo>
                    <a:lnTo>
                      <a:pt x="90" y="9"/>
                    </a:lnTo>
                    <a:lnTo>
                      <a:pt x="99" y="4"/>
                    </a:lnTo>
                    <a:lnTo>
                      <a:pt x="108" y="0"/>
                    </a:lnTo>
                    <a:lnTo>
                      <a:pt x="152" y="22"/>
                    </a:lnTo>
                    <a:lnTo>
                      <a:pt x="136" y="29"/>
                    </a:lnTo>
                    <a:lnTo>
                      <a:pt x="127" y="34"/>
                    </a:lnTo>
                    <a:lnTo>
                      <a:pt x="117" y="41"/>
                    </a:lnTo>
                    <a:lnTo>
                      <a:pt x="108" y="48"/>
                    </a:lnTo>
                    <a:lnTo>
                      <a:pt x="99" y="54"/>
                    </a:lnTo>
                    <a:lnTo>
                      <a:pt x="93" y="61"/>
                    </a:lnTo>
                    <a:lnTo>
                      <a:pt x="84" y="71"/>
                    </a:lnTo>
                    <a:lnTo>
                      <a:pt x="76" y="79"/>
                    </a:lnTo>
                    <a:lnTo>
                      <a:pt x="70" y="88"/>
                    </a:lnTo>
                    <a:lnTo>
                      <a:pt x="62" y="100"/>
                    </a:lnTo>
                    <a:lnTo>
                      <a:pt x="55" y="111"/>
                    </a:lnTo>
                    <a:lnTo>
                      <a:pt x="51" y="120"/>
                    </a:lnTo>
                    <a:lnTo>
                      <a:pt x="46" y="131"/>
                    </a:lnTo>
                    <a:lnTo>
                      <a:pt x="43" y="141"/>
                    </a:lnTo>
                    <a:lnTo>
                      <a:pt x="0" y="119"/>
                    </a:lnTo>
                  </a:path>
                </a:pathLst>
              </a:custGeom>
              <a:solidFill>
                <a:srgbClr val="BFBFBF"/>
              </a:solidFill>
              <a:ln w="12700" cap="rnd" cmpd="sng">
                <a:solidFill>
                  <a:srgbClr val="000000"/>
                </a:solidFill>
                <a:prstDash val="solid"/>
                <a:round/>
                <a:headEnd type="none" w="sm" len="sm"/>
                <a:tailEnd type="none" w="sm" len="sm"/>
              </a:ln>
            </p:spPr>
            <p:txBody>
              <a:bodyPr/>
              <a:lstStyle/>
              <a:p>
                <a:endParaRPr lang="en-US"/>
              </a:p>
            </p:txBody>
          </p:sp>
        </p:grpSp>
      </p:grpSp>
      <p:sp>
        <p:nvSpPr>
          <p:cNvPr id="139" name="Rectangle 117"/>
          <p:cNvSpPr>
            <a:spLocks noChangeArrowheads="1"/>
          </p:cNvSpPr>
          <p:nvPr/>
        </p:nvSpPr>
        <p:spPr bwMode="auto">
          <a:xfrm>
            <a:off x="5505451" y="71438"/>
            <a:ext cx="1139825" cy="457200"/>
          </a:xfrm>
          <a:prstGeom prst="rect">
            <a:avLst/>
          </a:prstGeom>
          <a:noFill/>
          <a:ln w="9525">
            <a:noFill/>
            <a:miter lim="800000"/>
            <a:headEnd/>
            <a:tailEnd/>
          </a:ln>
          <a:effectLst/>
        </p:spPr>
        <p:txBody>
          <a:bodyPr wrap="non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defRPr/>
            </a:pPr>
            <a:r>
              <a:rPr lang="en-US" b="1">
                <a:solidFill>
                  <a:srgbClr val="000000"/>
                </a:solidFill>
                <a:effectLst>
                  <a:outerShdw blurRad="38100" dist="38100" dir="2700000" algn="tl">
                    <a:srgbClr val="C0C0C0"/>
                  </a:outerShdw>
                </a:effectLst>
                <a:latin typeface="Comic Sans MS" panose="030F0702030302020204" pitchFamily="66" charset="0"/>
                <a:cs typeface="Times New Roman" panose="02020603050405020304" pitchFamily="18" charset="0"/>
              </a:rPr>
              <a:t>InSAR</a:t>
            </a:r>
            <a:endParaRPr lang="en-US" b="1">
              <a:effectLst>
                <a:outerShdw blurRad="38100" dist="38100" dir="2700000" algn="tl">
                  <a:srgbClr val="C0C0C0"/>
                </a:outerShdw>
              </a:effectLst>
              <a:latin typeface="Comic Sans MS" panose="030F0702030302020204" pitchFamily="66" charset="0"/>
            </a:endParaRPr>
          </a:p>
        </p:txBody>
      </p:sp>
      <p:sp>
        <p:nvSpPr>
          <p:cNvPr id="15366" name="Rectangle 118"/>
          <p:cNvSpPr>
            <a:spLocks noChangeArrowheads="1"/>
          </p:cNvSpPr>
          <p:nvPr/>
        </p:nvSpPr>
        <p:spPr bwMode="auto">
          <a:xfrm>
            <a:off x="2876550" y="573089"/>
            <a:ext cx="64008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r>
              <a:rPr lang="en-US" altLang="en-US" sz="2000" dirty="0">
                <a:solidFill>
                  <a:srgbClr val="FF0000"/>
                </a:solidFill>
                <a:latin typeface="Comic Sans MS" panose="030F0702030302020204" pitchFamily="66" charset="0"/>
              </a:rPr>
              <a:t>The interference between two images</a:t>
            </a:r>
          </a:p>
        </p:txBody>
      </p:sp>
      <p:grpSp>
        <p:nvGrpSpPr>
          <p:cNvPr id="140" name="Gruppo 139">
            <a:extLst>
              <a:ext uri="{FF2B5EF4-FFF2-40B4-BE49-F238E27FC236}">
                <a16:creationId xmlns:a16="http://schemas.microsoft.com/office/drawing/2014/main" id="{9B9E620F-E21D-496D-928F-1421A128BD3C}"/>
              </a:ext>
            </a:extLst>
          </p:cNvPr>
          <p:cNvGrpSpPr/>
          <p:nvPr/>
        </p:nvGrpSpPr>
        <p:grpSpPr>
          <a:xfrm>
            <a:off x="9926636" y="150814"/>
            <a:ext cx="2183255" cy="2565570"/>
            <a:chOff x="62572" y="-55635"/>
            <a:chExt cx="2183255" cy="2565570"/>
          </a:xfrm>
        </p:grpSpPr>
        <p:pic>
          <p:nvPicPr>
            <p:cNvPr id="141" name="Immagine 140">
              <a:extLst>
                <a:ext uri="{FF2B5EF4-FFF2-40B4-BE49-F238E27FC236}">
                  <a16:creationId xmlns:a16="http://schemas.microsoft.com/office/drawing/2014/main" id="{8FFCE184-23A5-44B2-BD72-9D9D5DEEA828}"/>
                </a:ext>
              </a:extLst>
            </p:cNvPr>
            <p:cNvPicPr>
              <a:picLocks noChangeAspect="1"/>
            </p:cNvPicPr>
            <p:nvPr/>
          </p:nvPicPr>
          <p:blipFill>
            <a:blip r:embed="rId2"/>
            <a:stretch>
              <a:fillRect/>
            </a:stretch>
          </p:blipFill>
          <p:spPr>
            <a:xfrm>
              <a:off x="62572" y="239495"/>
              <a:ext cx="2183255" cy="2270440"/>
            </a:xfrm>
            <a:prstGeom prst="rect">
              <a:avLst/>
            </a:prstGeom>
          </p:spPr>
        </p:pic>
        <p:sp>
          <p:nvSpPr>
            <p:cNvPr id="142" name="Rectangle 22">
              <a:extLst>
                <a:ext uri="{FF2B5EF4-FFF2-40B4-BE49-F238E27FC236}">
                  <a16:creationId xmlns:a16="http://schemas.microsoft.com/office/drawing/2014/main" id="{575FBB55-3167-48DF-99CB-F2D6B670AED8}"/>
                </a:ext>
              </a:extLst>
            </p:cNvPr>
            <p:cNvSpPr>
              <a:spLocks noChangeArrowheads="1"/>
            </p:cNvSpPr>
            <p:nvPr/>
          </p:nvSpPr>
          <p:spPr bwMode="auto">
            <a:xfrm>
              <a:off x="99780" y="-55635"/>
              <a:ext cx="154329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r>
                <a:rPr lang="en-US" altLang="en-US" sz="1600" b="1" dirty="0">
                  <a:solidFill>
                    <a:srgbClr val="FF0000"/>
                  </a:solidFill>
                  <a:latin typeface="Comic Sans MS" panose="030F0702030302020204" pitchFamily="66" charset="0"/>
                </a:rPr>
                <a:t>Courtesy of:</a:t>
              </a:r>
            </a:p>
          </p:txBody>
        </p:sp>
      </p:grpSp>
    </p:spTree>
    <p:extLst>
      <p:ext uri="{BB962C8B-B14F-4D97-AF65-F5344CB8AC3E}">
        <p14:creationId xmlns:p14="http://schemas.microsoft.com/office/powerpoint/2010/main" val="293798545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0" presetClass="path" presetSubtype="0" accel="50000" decel="50000" fill="hold" nodeType="clickEffect">
                                  <p:stCondLst>
                                    <p:cond delay="0"/>
                                  </p:stCondLst>
                                  <p:childTnLst>
                                    <p:animMotion origin="layout" path="M -1.25E-6 0 L -0.19375 -0.00208 " pathEditMode="relative" rAng="0" ptsTypes="AA">
                                      <p:cBhvr>
                                        <p:cTn id="11" dur="2000" fill="hold"/>
                                        <p:tgtEl>
                                          <p:spTgt spid="17"/>
                                        </p:tgtEl>
                                        <p:attrNameLst>
                                          <p:attrName>ppt_x</p:attrName>
                                          <p:attrName>ppt_y</p:attrName>
                                        </p:attrNameLst>
                                      </p:cBhvr>
                                      <p:rCtr x="-9687" y="-11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ChangeArrowheads="1"/>
          </p:cNvSpPr>
          <p:nvPr/>
        </p:nvSpPr>
        <p:spPr bwMode="auto">
          <a:xfrm>
            <a:off x="3760789" y="304801"/>
            <a:ext cx="5081875" cy="992579"/>
          </a:xfrm>
          <a:prstGeom prst="rect">
            <a:avLst/>
          </a:prstGeom>
          <a:noFill/>
          <a:ln w="9525">
            <a:noFill/>
            <a:miter lim="800000"/>
            <a:headEnd/>
            <a:tailEnd/>
          </a:ln>
          <a:effectLst/>
        </p:spPr>
        <p:txBody>
          <a:bodyPr wrap="square">
            <a:spAutoFit/>
          </a:bodyPr>
          <a:lstStyle/>
          <a:p>
            <a:pPr algn="ctr">
              <a:defRPr/>
            </a:pPr>
            <a:r>
              <a:rPr lang="en-US" sz="1950" b="1" dirty="0" err="1">
                <a:solidFill>
                  <a:srgbClr val="000000"/>
                </a:solidFill>
                <a:effectLst>
                  <a:outerShdw blurRad="38100" dist="38100" dir="2700000" algn="tl">
                    <a:srgbClr val="C0C0C0"/>
                  </a:outerShdw>
                </a:effectLst>
                <a:latin typeface="Comic Sans MS" pitchFamily="66" charset="0"/>
                <a:cs typeface="Times New Roman" pitchFamily="18" charset="0"/>
              </a:rPr>
              <a:t>Applicazioni</a:t>
            </a:r>
            <a:r>
              <a:rPr lang="en-US" sz="1950" b="1" dirty="0">
                <a:solidFill>
                  <a:srgbClr val="000000"/>
                </a:solidFill>
                <a:effectLst>
                  <a:outerShdw blurRad="38100" dist="38100" dir="2700000" algn="tl">
                    <a:srgbClr val="C0C0C0"/>
                  </a:outerShdw>
                </a:effectLst>
                <a:latin typeface="Comic Sans MS" pitchFamily="66" charset="0"/>
                <a:cs typeface="Times New Roman" pitchFamily="18" charset="0"/>
              </a:rPr>
              <a:t> di RADAR/SAR</a:t>
            </a:r>
          </a:p>
          <a:p>
            <a:pPr algn="ctr">
              <a:defRPr/>
            </a:pPr>
            <a:endParaRPr lang="en-US" sz="1950" b="1" dirty="0">
              <a:solidFill>
                <a:srgbClr val="000000"/>
              </a:solidFill>
              <a:effectLst>
                <a:outerShdw blurRad="38100" dist="38100" dir="2700000" algn="tl">
                  <a:srgbClr val="C0C0C0"/>
                </a:outerShdw>
              </a:effectLst>
              <a:latin typeface="Comic Sans MS" pitchFamily="66" charset="0"/>
              <a:cs typeface="Times New Roman" pitchFamily="18" charset="0"/>
            </a:endParaRPr>
          </a:p>
          <a:p>
            <a:pPr algn="ctr">
              <a:defRPr/>
            </a:pPr>
            <a:r>
              <a:rPr lang="en-US" sz="1950" b="1" dirty="0" err="1">
                <a:solidFill>
                  <a:srgbClr val="000000"/>
                </a:solidFill>
                <a:effectLst>
                  <a:outerShdw blurRad="38100" dist="38100" dir="2700000" algn="tl">
                    <a:srgbClr val="C0C0C0"/>
                  </a:outerShdw>
                </a:effectLst>
                <a:latin typeface="Comic Sans MS" pitchFamily="66" charset="0"/>
                <a:cs typeface="Times New Roman" pitchFamily="18" charset="0"/>
              </a:rPr>
              <a:t>Superfici</a:t>
            </a:r>
            <a:r>
              <a:rPr lang="en-US" sz="1950" b="1" dirty="0">
                <a:solidFill>
                  <a:srgbClr val="000000"/>
                </a:solidFill>
                <a:effectLst>
                  <a:outerShdw blurRad="38100" dist="38100" dir="2700000" algn="tl">
                    <a:srgbClr val="C0C0C0"/>
                  </a:outerShdw>
                </a:effectLst>
                <a:latin typeface="Comic Sans MS" pitchFamily="66" charset="0"/>
                <a:cs typeface="Times New Roman" pitchFamily="18" charset="0"/>
              </a:rPr>
              <a:t> </a:t>
            </a:r>
            <a:r>
              <a:rPr lang="en-US" sz="1950" b="1" dirty="0" err="1">
                <a:solidFill>
                  <a:srgbClr val="000000"/>
                </a:solidFill>
                <a:effectLst>
                  <a:outerShdw blurRad="38100" dist="38100" dir="2700000" algn="tl">
                    <a:srgbClr val="C0C0C0"/>
                  </a:outerShdw>
                </a:effectLst>
                <a:latin typeface="Comic Sans MS" pitchFamily="66" charset="0"/>
                <a:cs typeface="Times New Roman" pitchFamily="18" charset="0"/>
              </a:rPr>
              <a:t>Asciutte</a:t>
            </a:r>
            <a:r>
              <a:rPr lang="en-US" sz="1950" b="1" dirty="0">
                <a:solidFill>
                  <a:srgbClr val="000000"/>
                </a:solidFill>
                <a:effectLst>
                  <a:outerShdw blurRad="38100" dist="38100" dir="2700000" algn="tl">
                    <a:srgbClr val="C0C0C0"/>
                  </a:outerShdw>
                </a:effectLst>
                <a:latin typeface="Comic Sans MS" pitchFamily="66" charset="0"/>
                <a:cs typeface="Times New Roman" pitchFamily="18" charset="0"/>
              </a:rPr>
              <a:t>, </a:t>
            </a:r>
            <a:r>
              <a:rPr lang="en-US" sz="1950" b="1" dirty="0" err="1">
                <a:solidFill>
                  <a:srgbClr val="000000"/>
                </a:solidFill>
                <a:effectLst>
                  <a:outerShdw blurRad="38100" dist="38100" dir="2700000" algn="tl">
                    <a:srgbClr val="C0C0C0"/>
                  </a:outerShdw>
                </a:effectLst>
                <a:latin typeface="Comic Sans MS" pitchFamily="66" charset="0"/>
                <a:cs typeface="Times New Roman" pitchFamily="18" charset="0"/>
              </a:rPr>
              <a:t>bagnate</a:t>
            </a:r>
            <a:r>
              <a:rPr lang="en-US" sz="1950" b="1" dirty="0">
                <a:solidFill>
                  <a:srgbClr val="000000"/>
                </a:solidFill>
                <a:effectLst>
                  <a:outerShdw blurRad="38100" dist="38100" dir="2700000" algn="tl">
                    <a:srgbClr val="C0C0C0"/>
                  </a:outerShdw>
                </a:effectLst>
                <a:latin typeface="Comic Sans MS" pitchFamily="66" charset="0"/>
                <a:cs typeface="Times New Roman" pitchFamily="18" charset="0"/>
              </a:rPr>
              <a:t> e </a:t>
            </a:r>
            <a:r>
              <a:rPr lang="en-US" sz="1950" b="1" dirty="0" err="1">
                <a:solidFill>
                  <a:srgbClr val="000000"/>
                </a:solidFill>
                <a:effectLst>
                  <a:outerShdw blurRad="38100" dist="38100" dir="2700000" algn="tl">
                    <a:srgbClr val="C0C0C0"/>
                  </a:outerShdw>
                </a:effectLst>
                <a:latin typeface="Comic Sans MS" pitchFamily="66" charset="0"/>
                <a:cs typeface="Times New Roman" pitchFamily="18" charset="0"/>
              </a:rPr>
              <a:t>allagate</a:t>
            </a:r>
            <a:r>
              <a:rPr lang="en-US" sz="1950" b="1" dirty="0">
                <a:solidFill>
                  <a:srgbClr val="000000"/>
                </a:solidFill>
                <a:effectLst>
                  <a:outerShdw blurRad="38100" dist="38100" dir="2700000" algn="tl">
                    <a:srgbClr val="C0C0C0"/>
                  </a:outerShdw>
                </a:effectLst>
                <a:latin typeface="Comic Sans MS" pitchFamily="66" charset="0"/>
                <a:cs typeface="Times New Roman" pitchFamily="18" charset="0"/>
              </a:rPr>
              <a:t> </a:t>
            </a:r>
          </a:p>
        </p:txBody>
      </p:sp>
      <p:sp>
        <p:nvSpPr>
          <p:cNvPr id="2" name="CasellaDiTesto 1">
            <a:extLst>
              <a:ext uri="{FF2B5EF4-FFF2-40B4-BE49-F238E27FC236}">
                <a16:creationId xmlns:a16="http://schemas.microsoft.com/office/drawing/2014/main" id="{4C33DC43-D7FF-494C-AB37-CF20DCB69EE9}"/>
              </a:ext>
            </a:extLst>
          </p:cNvPr>
          <p:cNvSpPr txBox="1"/>
          <p:nvPr/>
        </p:nvSpPr>
        <p:spPr>
          <a:xfrm>
            <a:off x="426028" y="1608982"/>
            <a:ext cx="10907485" cy="1938992"/>
          </a:xfrm>
          <a:prstGeom prst="rect">
            <a:avLst/>
          </a:prstGeom>
          <a:noFill/>
        </p:spPr>
        <p:txBody>
          <a:bodyPr wrap="square" rtlCol="0">
            <a:spAutoFit/>
          </a:bodyPr>
          <a:lstStyle/>
          <a:p>
            <a:pPr marL="342900" indent="-342900">
              <a:buFont typeface="Arial" panose="020B0604020202020204" pitchFamily="34" charset="0"/>
              <a:buChar char="•"/>
            </a:pPr>
            <a:r>
              <a:rPr lang="it-IT" sz="2400" dirty="0"/>
              <a:t>Esempio sotto da sinistra destra: terreno secco, terreno bagnato, terreno allagato – rispettivamente riflettanza (</a:t>
            </a:r>
            <a:r>
              <a:rPr lang="it-IT" sz="2400" dirty="0" err="1"/>
              <a:t>backscatter</a:t>
            </a:r>
            <a:r>
              <a:rPr lang="it-IT" sz="2400" dirty="0"/>
              <a:t>) relativa di 20%, 50%, 1%. Il terreno bagnato riflette (in modo diffuso) di più l’onda RADAR perché ha costante dielettrica molto diversa dall’aria. La superficie allagata riflette molto ma in modo speculare quindi pochissimo in modo diffuso e dunque risulta NERA nelle immagini SAR</a:t>
            </a:r>
          </a:p>
        </p:txBody>
      </p:sp>
      <p:sp>
        <p:nvSpPr>
          <p:cNvPr id="4" name="Rectangle 2">
            <a:extLst>
              <a:ext uri="{FF2B5EF4-FFF2-40B4-BE49-F238E27FC236}">
                <a16:creationId xmlns:a16="http://schemas.microsoft.com/office/drawing/2014/main" id="{35F6EA2D-2AED-4E9E-AC3C-3D210E654C06}"/>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it-IT"/>
          </a:p>
        </p:txBody>
      </p:sp>
      <p:pic>
        <p:nvPicPr>
          <p:cNvPr id="8" name="Immagine 7">
            <a:extLst>
              <a:ext uri="{FF2B5EF4-FFF2-40B4-BE49-F238E27FC236}">
                <a16:creationId xmlns:a16="http://schemas.microsoft.com/office/drawing/2014/main" id="{488F221A-8FAF-4DC2-A4E4-2597B22256E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0357" y="3891719"/>
            <a:ext cx="3285259" cy="2426948"/>
          </a:xfrm>
          <a:prstGeom prst="rect">
            <a:avLst/>
          </a:prstGeom>
        </p:spPr>
      </p:pic>
      <p:pic>
        <p:nvPicPr>
          <p:cNvPr id="10" name="Immagine 9">
            <a:extLst>
              <a:ext uri="{FF2B5EF4-FFF2-40B4-BE49-F238E27FC236}">
                <a16:creationId xmlns:a16="http://schemas.microsoft.com/office/drawing/2014/main" id="{269FF2CA-E97D-4351-925F-2A05FB6C0A1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02653" y="3822597"/>
            <a:ext cx="3515589" cy="2597102"/>
          </a:xfrm>
          <a:prstGeom prst="rect">
            <a:avLst/>
          </a:prstGeom>
        </p:spPr>
      </p:pic>
      <p:pic>
        <p:nvPicPr>
          <p:cNvPr id="12" name="Immagine 11">
            <a:extLst>
              <a:ext uri="{FF2B5EF4-FFF2-40B4-BE49-F238E27FC236}">
                <a16:creationId xmlns:a16="http://schemas.microsoft.com/office/drawing/2014/main" id="{412F55E5-E022-440A-AE3F-1377F3B77A7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05279" y="3891719"/>
            <a:ext cx="3328455" cy="2458859"/>
          </a:xfrm>
          <a:prstGeom prst="rect">
            <a:avLst/>
          </a:prstGeom>
        </p:spPr>
      </p:pic>
      <p:sp>
        <p:nvSpPr>
          <p:cNvPr id="13" name="Rettangolo 12">
            <a:extLst>
              <a:ext uri="{FF2B5EF4-FFF2-40B4-BE49-F238E27FC236}">
                <a16:creationId xmlns:a16="http://schemas.microsoft.com/office/drawing/2014/main" id="{DFC7C6DB-DF5B-41AF-AE79-A06F3E47018C}"/>
              </a:ext>
            </a:extLst>
          </p:cNvPr>
          <p:cNvSpPr/>
          <p:nvPr/>
        </p:nvSpPr>
        <p:spPr>
          <a:xfrm>
            <a:off x="5966603" y="6350578"/>
            <a:ext cx="5154168" cy="307777"/>
          </a:xfrm>
          <a:prstGeom prst="rect">
            <a:avLst/>
          </a:prstGeom>
        </p:spPr>
        <p:txBody>
          <a:bodyPr wrap="none">
            <a:spAutoFit/>
          </a:bodyPr>
          <a:lstStyle/>
          <a:p>
            <a:r>
              <a:rPr lang="it-IT" sz="1400" dirty="0" err="1"/>
              <a:t>Courtesy</a:t>
            </a:r>
            <a:r>
              <a:rPr lang="it-IT" sz="1400" dirty="0"/>
              <a:t> of: https://crisp.nus.edu.sg/~research/tutorial/sar_int.htm</a:t>
            </a:r>
          </a:p>
        </p:txBody>
      </p:sp>
    </p:spTree>
    <p:extLst>
      <p:ext uri="{BB962C8B-B14F-4D97-AF65-F5344CB8AC3E}">
        <p14:creationId xmlns:p14="http://schemas.microsoft.com/office/powerpoint/2010/main" val="102225988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3532</TotalTime>
  <Words>988</Words>
  <Application>Microsoft Office PowerPoint</Application>
  <PresentationFormat>Widescreen</PresentationFormat>
  <Paragraphs>120</Paragraphs>
  <Slides>20</Slides>
  <Notes>0</Notes>
  <HiddenSlides>0</HiddenSlides>
  <MMClips>1</MMClips>
  <ScaleCrop>false</ScaleCrop>
  <HeadingPairs>
    <vt:vector size="6" baseType="variant">
      <vt:variant>
        <vt:lpstr>Caratteri utilizzati</vt:lpstr>
      </vt:variant>
      <vt:variant>
        <vt:i4>8</vt:i4>
      </vt:variant>
      <vt:variant>
        <vt:lpstr>Tema</vt:lpstr>
      </vt:variant>
      <vt:variant>
        <vt:i4>1</vt:i4>
      </vt:variant>
      <vt:variant>
        <vt:lpstr>Titoli diapositive</vt:lpstr>
      </vt:variant>
      <vt:variant>
        <vt:i4>20</vt:i4>
      </vt:variant>
    </vt:vector>
  </HeadingPairs>
  <TitlesOfParts>
    <vt:vector size="29" baseType="lpstr">
      <vt:lpstr>ＭＳ Ｐゴシック</vt:lpstr>
      <vt:lpstr>Arial</vt:lpstr>
      <vt:lpstr>Arial Narrow</vt:lpstr>
      <vt:lpstr>Calibri</vt:lpstr>
      <vt:lpstr>Calibri Light</vt:lpstr>
      <vt:lpstr>Comic Sans MS</vt:lpstr>
      <vt:lpstr>Times New Roman</vt:lpstr>
      <vt:lpstr>Verdana</vt:lpstr>
      <vt:lpstr>Office Theme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PIROTTI</dc:creator>
  <cp:lastModifiedBy>Francesco Pirotti</cp:lastModifiedBy>
  <cp:revision>49</cp:revision>
  <dcterms:created xsi:type="dcterms:W3CDTF">2018-11-11T07:38:52Z</dcterms:created>
  <dcterms:modified xsi:type="dcterms:W3CDTF">2019-12-15T23:07:27Z</dcterms:modified>
</cp:coreProperties>
</file>