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83" r:id="rId2"/>
    <p:sldId id="257" r:id="rId3"/>
    <p:sldId id="258" r:id="rId4"/>
    <p:sldId id="273" r:id="rId5"/>
    <p:sldId id="274" r:id="rId6"/>
    <p:sldId id="260" r:id="rId7"/>
    <p:sldId id="261" r:id="rId8"/>
    <p:sldId id="263" r:id="rId9"/>
    <p:sldId id="262" r:id="rId10"/>
    <p:sldId id="267" r:id="rId11"/>
    <p:sldId id="275" r:id="rId12"/>
    <p:sldId id="276" r:id="rId13"/>
    <p:sldId id="264" r:id="rId14"/>
    <p:sldId id="259" r:id="rId15"/>
    <p:sldId id="265" r:id="rId16"/>
    <p:sldId id="266" r:id="rId17"/>
    <p:sldId id="268" r:id="rId18"/>
    <p:sldId id="270" r:id="rId19"/>
    <p:sldId id="277" r:id="rId20"/>
    <p:sldId id="278" r:id="rId21"/>
    <p:sldId id="279" r:id="rId22"/>
    <p:sldId id="280" r:id="rId23"/>
    <p:sldId id="281" r:id="rId24"/>
    <p:sldId id="282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513" y="-7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A92273-389A-46D8-AFE5-1B3C77F4819C}" type="datetimeFigureOut">
              <a:rPr lang="sv-SE" smtClean="0"/>
              <a:pPr/>
              <a:t>2013-10-16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6929D0-B4F9-4E23-BD9E-9AC8B38A4DDF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41292B-B28C-4941-B085-69A0438603BF}" type="datetimeFigureOut">
              <a:rPr lang="sv-SE" smtClean="0"/>
              <a:pPr/>
              <a:t>2013-10-16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E64AA1-FE8D-4E7E-9014-42B39F7C7CC8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8801BE-66C5-4E49-9249-C09C130ACC0F}" type="slidenum">
              <a:rPr lang="en-US"/>
              <a:pPr/>
              <a:t>4</a:t>
            </a:fld>
            <a:endParaRPr lang="en-US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Three ways in which scale can matter, which we will now examine in detail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8801BE-66C5-4E49-9249-C09C130ACC0F}" type="slidenum">
              <a:rPr lang="en-US"/>
              <a:pPr/>
              <a:t>5</a:t>
            </a:fld>
            <a:endParaRPr lang="en-US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Three ways in which scale can matter, which we will now examine in detail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840859-3B67-45C4-8E72-2698F602D36B}" type="slidenum">
              <a:rPr lang="en-US"/>
              <a:pPr/>
              <a:t>11</a:t>
            </a:fld>
            <a:endParaRPr lang="en-US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 can’t do stats when n=1.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sciencemag.org/search?author1=J.+C.+Biesmeijer&amp;sortspec=date&amp;submit=Submit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752600" y="2834046"/>
            <a:ext cx="5715000" cy="58477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sv-SE" sz="3200" dirty="0" err="1" smtClean="0">
                <a:latin typeface="Arial" pitchFamily="34" charset="0"/>
                <a:cs typeface="Arial" pitchFamily="34" charset="0"/>
              </a:rPr>
              <a:t>Scale</a:t>
            </a:r>
            <a:r>
              <a:rPr lang="sv-SE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3200" dirty="0" err="1" smtClean="0">
                <a:latin typeface="Arial" pitchFamily="34" charset="0"/>
                <a:cs typeface="Arial" pitchFamily="34" charset="0"/>
              </a:rPr>
              <a:t>ecologiche</a:t>
            </a:r>
            <a:endParaRPr lang="it-IT" sz="32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838200"/>
            <a:ext cx="8763000" cy="0"/>
          </a:xfrm>
          <a:prstGeom prst="line">
            <a:avLst/>
          </a:prstGeom>
          <a:ln w="25400">
            <a:solidFill>
              <a:srgbClr val="0332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 txBox="1">
            <a:spLocks/>
          </p:cNvSpPr>
          <p:nvPr/>
        </p:nvSpPr>
        <p:spPr>
          <a:xfrm>
            <a:off x="152400" y="167045"/>
            <a:ext cx="8686800" cy="46166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Estensione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spaziale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 (”</a:t>
            </a: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extent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”)</a:t>
            </a:r>
            <a:endParaRPr lang="it-IT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04800" y="1600200"/>
            <a:ext cx="3847063" cy="1850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81000" y="1143000"/>
            <a:ext cx="2971800" cy="46166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sv-SE" sz="2400" dirty="0" smtClean="0">
                <a:latin typeface="Arial" pitchFamily="34" charset="0"/>
                <a:cs typeface="Arial" pitchFamily="34" charset="0"/>
              </a:rPr>
              <a:t>Global</a:t>
            </a:r>
            <a:endParaRPr lang="it-IT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343400" y="1143000"/>
            <a:ext cx="2971800" cy="46166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Continentale</a:t>
            </a:r>
            <a:endParaRPr lang="it-IT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1" name="Picture 3" descr="http://www.site-similarity-certification.com/images/schmuckbilder/Sat_Image_Europe_NDVI.g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19600" y="1600200"/>
            <a:ext cx="1888744" cy="1981200"/>
          </a:xfrm>
          <a:prstGeom prst="rect">
            <a:avLst/>
          </a:prstGeom>
          <a:noFill/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629400" y="1600200"/>
            <a:ext cx="1958163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6629400" y="1143000"/>
            <a:ext cx="1752600" cy="46166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Nazionale</a:t>
            </a:r>
            <a:endParaRPr lang="it-IT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6" name="Picture 8" descr="http://www.sar.sardegna.it/pubblicazioni/riepiloghimensili/2007/08.A/figura9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57200" y="4495800"/>
            <a:ext cx="1476794" cy="2133600"/>
          </a:xfrm>
          <a:prstGeom prst="rect">
            <a:avLst/>
          </a:prstGeom>
          <a:noFill/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228600" y="4114800"/>
            <a:ext cx="2971800" cy="46166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sv-SE" sz="2400" dirty="0" smtClean="0">
                <a:latin typeface="Arial" pitchFamily="34" charset="0"/>
                <a:cs typeface="Arial" pitchFamily="34" charset="0"/>
              </a:rPr>
              <a:t>Regionale</a:t>
            </a:r>
            <a:endParaRPr lang="it-IT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6918325" y="1483023"/>
            <a:ext cx="2225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aseline="0"/>
              <a:t> </a:t>
            </a:r>
          </a:p>
        </p:txBody>
      </p:sp>
      <p:pic>
        <p:nvPicPr>
          <p:cNvPr id="8" name="Picture 2" descr="H:\spatial lectures\validity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1214735"/>
            <a:ext cx="4608805" cy="3200400"/>
          </a:xfrm>
          <a:prstGeom prst="rect">
            <a:avLst/>
          </a:prstGeom>
          <a:noFill/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04800" y="4872335"/>
            <a:ext cx="426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 baseline="0" dirty="0" err="1" smtClean="0"/>
              <a:t>Scala</a:t>
            </a:r>
            <a:r>
              <a:rPr lang="en-US" sz="2400" dirty="0" smtClean="0"/>
              <a:t> </a:t>
            </a:r>
            <a:r>
              <a:rPr lang="en-US" sz="2400" dirty="0" err="1" smtClean="0"/>
              <a:t>aumenta</a:t>
            </a:r>
            <a:endParaRPr lang="en-US" sz="2400" baseline="0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04800" y="4643735"/>
            <a:ext cx="4572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4800600" y="2586335"/>
            <a:ext cx="4267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 dirty="0" smtClean="0"/>
              <a:t>Trade-off </a:t>
            </a:r>
            <a:r>
              <a:rPr lang="en-US" sz="2400" dirty="0" err="1" smtClean="0"/>
              <a:t>fra</a:t>
            </a:r>
            <a:r>
              <a:rPr lang="en-US" sz="2400" dirty="0" smtClean="0"/>
              <a:t> </a:t>
            </a:r>
            <a:r>
              <a:rPr lang="en-US" sz="2400" dirty="0" err="1" smtClean="0"/>
              <a:t>realismo</a:t>
            </a:r>
            <a:r>
              <a:rPr lang="en-US" sz="2400" dirty="0" smtClean="0"/>
              <a:t> e </a:t>
            </a:r>
            <a:r>
              <a:rPr lang="en-US" sz="2400" dirty="0" err="1" smtClean="0"/>
              <a:t>capacità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manipolare</a:t>
            </a:r>
            <a:r>
              <a:rPr lang="en-US" sz="2400" dirty="0" smtClean="0"/>
              <a:t> </a:t>
            </a:r>
            <a:endParaRPr lang="en-US" sz="2400" baseline="0" dirty="0">
              <a:solidFill>
                <a:srgbClr val="FF0000"/>
              </a:solidFill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4800600" y="1824335"/>
            <a:ext cx="426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 baseline="0" dirty="0" smtClean="0"/>
              <a:t>Come </a:t>
            </a:r>
            <a:r>
              <a:rPr lang="en-US" sz="2400" baseline="0" dirty="0" err="1" smtClean="0"/>
              <a:t>scegliere</a:t>
            </a:r>
            <a:r>
              <a:rPr lang="en-US" sz="2400" baseline="0" dirty="0" smtClean="0"/>
              <a:t> la </a:t>
            </a:r>
            <a:r>
              <a:rPr lang="en-US" sz="2400" baseline="0" dirty="0" err="1" smtClean="0"/>
              <a:t>scala</a:t>
            </a:r>
            <a:r>
              <a:rPr lang="en-US" sz="2400" baseline="0" dirty="0" smtClean="0"/>
              <a:t>?</a:t>
            </a:r>
            <a:endParaRPr lang="en-US" sz="2400" baseline="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828800" y="2819400"/>
            <a:ext cx="5334000" cy="52322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sv-SE" sz="2800" dirty="0" err="1" smtClean="0">
                <a:latin typeface="Arial" pitchFamily="34" charset="0"/>
                <a:cs typeface="Arial" pitchFamily="34" charset="0"/>
              </a:rPr>
              <a:t>Ecologia</a:t>
            </a:r>
            <a:r>
              <a:rPr lang="sv-SE" sz="2800" dirty="0" smtClean="0">
                <a:latin typeface="Arial" pitchFamily="34" charset="0"/>
                <a:cs typeface="Arial" pitchFamily="34" charset="0"/>
              </a:rPr>
              <a:t> del </a:t>
            </a:r>
            <a:r>
              <a:rPr lang="sv-SE" sz="2800" dirty="0" err="1" smtClean="0">
                <a:latin typeface="Arial" pitchFamily="34" charset="0"/>
                <a:cs typeface="Arial" pitchFamily="34" charset="0"/>
              </a:rPr>
              <a:t>paesaggio</a:t>
            </a:r>
            <a:endParaRPr lang="it-IT" sz="28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838200"/>
            <a:ext cx="8763000" cy="0"/>
          </a:xfrm>
          <a:prstGeom prst="line">
            <a:avLst/>
          </a:prstGeom>
          <a:ln w="25400">
            <a:solidFill>
              <a:srgbClr val="0332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 txBox="1">
            <a:spLocks/>
          </p:cNvSpPr>
          <p:nvPr/>
        </p:nvSpPr>
        <p:spPr>
          <a:xfrm>
            <a:off x="152400" y="167045"/>
            <a:ext cx="8686800" cy="46166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sv-SE" sz="2400" dirty="0" smtClean="0">
                <a:latin typeface="Arial" pitchFamily="34" charset="0"/>
                <a:cs typeface="Arial" pitchFamily="34" charset="0"/>
              </a:rPr>
              <a:t>Le </a:t>
            </a: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due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scale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fondamentali</a:t>
            </a:r>
            <a:endParaRPr lang="it-IT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5638800" y="1752600"/>
            <a:ext cx="2663825" cy="422275"/>
          </a:xfrm>
          <a:prstGeom prst="rect">
            <a:avLst/>
          </a:prstGeom>
          <a:noFill/>
          <a:ln w="25400" algn="ctr">
            <a:solidFill>
              <a:srgbClr val="00008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it-IT" sz="2400"/>
              <a:t>Scala di paesaggio</a:t>
            </a:r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457200" y="1711325"/>
            <a:ext cx="1655762" cy="422275"/>
          </a:xfrm>
          <a:prstGeom prst="rect">
            <a:avLst/>
          </a:prstGeom>
          <a:noFill/>
          <a:ln w="25400" algn="ctr">
            <a:solidFill>
              <a:srgbClr val="00008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it-IT" sz="2400" dirty="0"/>
              <a:t>Scala locale</a:t>
            </a:r>
          </a:p>
        </p:txBody>
      </p:sp>
      <p:pic>
        <p:nvPicPr>
          <p:cNvPr id="8" name="Picture 73" descr="buffer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181600" y="2209800"/>
            <a:ext cx="3428999" cy="3480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4" descr="Fassa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52400" y="2179692"/>
            <a:ext cx="4267200" cy="3201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75"/>
          <p:cNvSpPr>
            <a:spLocks noChangeArrowheads="1"/>
          </p:cNvSpPr>
          <p:nvPr/>
        </p:nvSpPr>
        <p:spPr bwMode="auto">
          <a:xfrm rot="21424914">
            <a:off x="849226" y="3957436"/>
            <a:ext cx="2811462" cy="504825"/>
          </a:xfrm>
          <a:prstGeom prst="parallelogram">
            <a:avLst>
              <a:gd name="adj" fmla="val 139230"/>
            </a:avLst>
          </a:prstGeom>
          <a:solidFill>
            <a:srgbClr val="FFFF00"/>
          </a:solidFill>
          <a:ln w="1905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4" name="Right Arrow 13"/>
          <p:cNvSpPr/>
          <p:nvPr/>
        </p:nvSpPr>
        <p:spPr>
          <a:xfrm>
            <a:off x="3733800" y="3810000"/>
            <a:ext cx="2971800" cy="228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838200"/>
            <a:ext cx="8763000" cy="0"/>
          </a:xfrm>
          <a:prstGeom prst="line">
            <a:avLst/>
          </a:prstGeom>
          <a:ln w="25400">
            <a:solidFill>
              <a:srgbClr val="0332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 txBox="1">
            <a:spLocks/>
          </p:cNvSpPr>
          <p:nvPr/>
        </p:nvSpPr>
        <p:spPr>
          <a:xfrm>
            <a:off x="152400" y="167045"/>
            <a:ext cx="8686800" cy="46166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Scale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 di </a:t>
            </a: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analisi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 del </a:t>
            </a: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paesaggio</a:t>
            </a:r>
            <a:endParaRPr lang="it-IT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43" descr="Fi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62000" y="1676399"/>
            <a:ext cx="5943600" cy="5030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52400" y="1093112"/>
            <a:ext cx="8686800" cy="40011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sv-SE" sz="2000" dirty="0" smtClean="0">
                <a:latin typeface="Arial" pitchFamily="34" charset="0"/>
                <a:cs typeface="Arial" pitchFamily="34" charset="0"/>
              </a:rPr>
              <a:t>La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scelta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del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raggio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dipende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dalla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mobilità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dell’organismo</a:t>
            </a:r>
            <a:endParaRPr lang="it-IT" sz="2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838200"/>
            <a:ext cx="8763000" cy="0"/>
          </a:xfrm>
          <a:prstGeom prst="line">
            <a:avLst/>
          </a:prstGeom>
          <a:ln w="25400">
            <a:solidFill>
              <a:srgbClr val="0332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 txBox="1">
            <a:spLocks/>
          </p:cNvSpPr>
          <p:nvPr/>
        </p:nvSpPr>
        <p:spPr>
          <a:xfrm>
            <a:off x="152400" y="167045"/>
            <a:ext cx="8686800" cy="46166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Composizione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 del </a:t>
            </a: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paesaggio</a:t>
            </a:r>
            <a:endParaRPr lang="it-IT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 descr="http://www.progettovalledicomino.it/progetto/ricerca/ambitofaunistico/Image12.gif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2400" y="990600"/>
            <a:ext cx="7981181" cy="563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838200"/>
            <a:ext cx="8763000" cy="0"/>
          </a:xfrm>
          <a:prstGeom prst="line">
            <a:avLst/>
          </a:prstGeom>
          <a:ln w="25400">
            <a:solidFill>
              <a:srgbClr val="0332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 txBox="1">
            <a:spLocks/>
          </p:cNvSpPr>
          <p:nvPr/>
        </p:nvSpPr>
        <p:spPr>
          <a:xfrm>
            <a:off x="152400" y="167045"/>
            <a:ext cx="8686800" cy="46166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Configurazione</a:t>
            </a:r>
            <a:endParaRPr lang="it-IT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6" name="Picture 4" descr="Full-size image (74 K)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80999" y="1143000"/>
            <a:ext cx="6553201" cy="41539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838200"/>
            <a:ext cx="8763000" cy="0"/>
          </a:xfrm>
          <a:prstGeom prst="line">
            <a:avLst/>
          </a:prstGeom>
          <a:ln w="25400">
            <a:solidFill>
              <a:srgbClr val="0332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 txBox="1">
            <a:spLocks/>
          </p:cNvSpPr>
          <p:nvPr/>
        </p:nvSpPr>
        <p:spPr>
          <a:xfrm>
            <a:off x="152400" y="167045"/>
            <a:ext cx="8686800" cy="46166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Connettività</a:t>
            </a:r>
            <a:endParaRPr lang="it-IT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http://vasarma.files.wordpress.com/2010/04/letheories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04800" y="1558636"/>
            <a:ext cx="8641080" cy="39277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838200"/>
            <a:ext cx="8763000" cy="0"/>
          </a:xfrm>
          <a:prstGeom prst="line">
            <a:avLst/>
          </a:prstGeom>
          <a:ln w="25400">
            <a:solidFill>
              <a:srgbClr val="0332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 txBox="1">
            <a:spLocks/>
          </p:cNvSpPr>
          <p:nvPr/>
        </p:nvSpPr>
        <p:spPr>
          <a:xfrm>
            <a:off x="152400" y="167045"/>
            <a:ext cx="8686800" cy="46166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Applicazione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Effetto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 del </a:t>
            </a: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paesaggio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su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comunità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 di </a:t>
            </a: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insetti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 </a:t>
            </a:r>
            <a:endParaRPr lang="it-IT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468313" y="1250950"/>
            <a:ext cx="82819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it-IT" sz="2000" b="1" dirty="0"/>
              <a:t>Riduzione della diversità di piante ed insetti</a:t>
            </a:r>
            <a:r>
              <a:rPr lang="it-IT" sz="2000" dirty="0"/>
              <a:t>             fattori agenti a diverse scale spaziali</a:t>
            </a: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5940425" y="2187575"/>
            <a:ext cx="2663825" cy="422275"/>
          </a:xfrm>
          <a:prstGeom prst="rect">
            <a:avLst/>
          </a:prstGeom>
          <a:noFill/>
          <a:ln w="25400" algn="ctr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it-IT" sz="2000"/>
              <a:t>Scala di paesaggio</a:t>
            </a:r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1260475" y="2187575"/>
            <a:ext cx="1655763" cy="422275"/>
          </a:xfrm>
          <a:prstGeom prst="rect">
            <a:avLst/>
          </a:prstGeom>
          <a:noFill/>
          <a:ln w="25400" algn="ctr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it-IT" sz="2000" dirty="0"/>
              <a:t>Scala locale</a:t>
            </a:r>
          </a:p>
        </p:txBody>
      </p:sp>
      <p:pic>
        <p:nvPicPr>
          <p:cNvPr id="9" name="Picture 73" descr="buffer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837238" y="2762250"/>
            <a:ext cx="2911475" cy="2952750"/>
          </a:xfrm>
          <a:prstGeom prst="rect">
            <a:avLst/>
          </a:prstGeom>
          <a:noFill/>
        </p:spPr>
      </p:pic>
      <p:pic>
        <p:nvPicPr>
          <p:cNvPr id="10" name="Picture 74" descr="Fassa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8313" y="2762250"/>
            <a:ext cx="3313112" cy="2486025"/>
          </a:xfrm>
          <a:prstGeom prst="rect">
            <a:avLst/>
          </a:prstGeom>
          <a:noFill/>
        </p:spPr>
      </p:pic>
      <p:sp>
        <p:nvSpPr>
          <p:cNvPr id="11" name="AutoShape 75"/>
          <p:cNvSpPr>
            <a:spLocks noChangeArrowheads="1"/>
          </p:cNvSpPr>
          <p:nvPr/>
        </p:nvSpPr>
        <p:spPr bwMode="auto">
          <a:xfrm rot="21424914">
            <a:off x="750888" y="4249737"/>
            <a:ext cx="2811462" cy="504825"/>
          </a:xfrm>
          <a:prstGeom prst="parallelogram">
            <a:avLst>
              <a:gd name="adj" fmla="val 139230"/>
            </a:avLst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v-SE"/>
          </a:p>
        </p:txBody>
      </p:sp>
      <p:sp>
        <p:nvSpPr>
          <p:cNvPr id="12" name="AutoShape 90"/>
          <p:cNvSpPr>
            <a:spLocks noChangeArrowheads="1"/>
          </p:cNvSpPr>
          <p:nvPr/>
        </p:nvSpPr>
        <p:spPr bwMode="auto">
          <a:xfrm>
            <a:off x="5181600" y="1323975"/>
            <a:ext cx="649288" cy="287337"/>
          </a:xfrm>
          <a:prstGeom prst="rightArrow">
            <a:avLst>
              <a:gd name="adj1" fmla="val 50000"/>
              <a:gd name="adj2" fmla="val 56492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v-SE" sz="2000"/>
          </a:p>
        </p:txBody>
      </p:sp>
      <p:sp>
        <p:nvSpPr>
          <p:cNvPr id="13" name="Rectangle 12"/>
          <p:cNvSpPr/>
          <p:nvPr/>
        </p:nvSpPr>
        <p:spPr>
          <a:xfrm>
            <a:off x="838200" y="5969913"/>
            <a:ext cx="204158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200" dirty="0" smtClean="0"/>
              <a:t>Unità gestionale</a:t>
            </a:r>
            <a:endParaRPr lang="it-IT" sz="2200" dirty="0"/>
          </a:p>
        </p:txBody>
      </p:sp>
      <p:sp>
        <p:nvSpPr>
          <p:cNvPr id="14" name="Rectangle 13"/>
          <p:cNvSpPr/>
          <p:nvPr/>
        </p:nvSpPr>
        <p:spPr>
          <a:xfrm>
            <a:off x="5562600" y="5969913"/>
            <a:ext cx="342696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200" dirty="0" smtClean="0"/>
              <a:t>Composizione del paesaggio</a:t>
            </a:r>
            <a:endParaRPr lang="it-IT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01" name="Line 21"/>
          <p:cNvSpPr>
            <a:spLocks noChangeShapeType="1"/>
          </p:cNvSpPr>
          <p:nvPr/>
        </p:nvSpPr>
        <p:spPr bwMode="auto">
          <a:xfrm>
            <a:off x="0" y="765175"/>
            <a:ext cx="7524750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sv-SE"/>
          </a:p>
        </p:txBody>
      </p:sp>
      <p:sp>
        <p:nvSpPr>
          <p:cNvPr id="46103" name="Text Box 23"/>
          <p:cNvSpPr txBox="1">
            <a:spLocks noChangeArrowheads="1"/>
          </p:cNvSpPr>
          <p:nvPr/>
        </p:nvSpPr>
        <p:spPr bwMode="auto">
          <a:xfrm>
            <a:off x="34925" y="1196975"/>
            <a:ext cx="882015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28675" lvl="1" indent="-371475" algn="l"/>
            <a:r>
              <a:rPr lang="it-IT" sz="2200" b="1"/>
              <a:t>Quesiti:</a:t>
            </a:r>
          </a:p>
          <a:p>
            <a:pPr marL="828675" lvl="1" indent="-371475" algn="l"/>
            <a:endParaRPr lang="it-IT" sz="2200"/>
          </a:p>
          <a:p>
            <a:pPr marL="828675" lvl="1" indent="-371475" algn="l">
              <a:buFontTx/>
              <a:buChar char="•"/>
            </a:pPr>
            <a:r>
              <a:rPr lang="it-IT" sz="2200"/>
              <a:t>Come la composizione del paesaggio influenza ortotteri e lepidotteri diurni?</a:t>
            </a:r>
          </a:p>
          <a:p>
            <a:pPr marL="828675" lvl="1" indent="-371475" algn="l">
              <a:buFontTx/>
              <a:buChar char="•"/>
            </a:pPr>
            <a:endParaRPr lang="it-IT" sz="2200"/>
          </a:p>
          <a:p>
            <a:pPr marL="828675" lvl="1" indent="-371475" algn="l">
              <a:buFontTx/>
              <a:buChar char="•"/>
            </a:pPr>
            <a:endParaRPr lang="it-IT" sz="2200"/>
          </a:p>
          <a:p>
            <a:pPr marL="828675" lvl="1" indent="-371475" algn="l">
              <a:buFontTx/>
              <a:buChar char="•"/>
            </a:pPr>
            <a:r>
              <a:rPr lang="it-IT" sz="2200"/>
              <a:t>Qual è la scala spaziale a cui il paesaggio esercita la sua influenza?</a:t>
            </a:r>
          </a:p>
          <a:p>
            <a:pPr marL="828675" lvl="1" indent="-371475" algn="l">
              <a:buFontTx/>
              <a:buChar char="•"/>
            </a:pPr>
            <a:endParaRPr lang="it-IT" sz="2200"/>
          </a:p>
          <a:p>
            <a:pPr marL="828675" lvl="1" indent="-371475" algn="l">
              <a:buFontTx/>
              <a:buChar char="•"/>
            </a:pPr>
            <a:endParaRPr lang="it-IT" sz="2200"/>
          </a:p>
          <a:p>
            <a:pPr marL="828675" lvl="1" indent="-371475" algn="l">
              <a:buFontTx/>
              <a:buChar char="•"/>
            </a:pPr>
            <a:r>
              <a:rPr lang="it-IT" sz="2200"/>
              <a:t>La scala varia a seconda della capacità di dispersione delle specie?</a:t>
            </a:r>
          </a:p>
        </p:txBody>
      </p:sp>
      <p:sp>
        <p:nvSpPr>
          <p:cNvPr id="46133" name="Oval 53"/>
          <p:cNvSpPr>
            <a:spLocks noChangeArrowheads="1"/>
          </p:cNvSpPr>
          <p:nvPr/>
        </p:nvSpPr>
        <p:spPr bwMode="auto">
          <a:xfrm>
            <a:off x="6157913" y="7246938"/>
            <a:ext cx="142875" cy="144462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v-SE"/>
          </a:p>
        </p:txBody>
      </p:sp>
      <p:pic>
        <p:nvPicPr>
          <p:cNvPr id="46138" name="Picture 58" descr="buffer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034338" y="0"/>
            <a:ext cx="1109662" cy="1125538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52400" y="167045"/>
            <a:ext cx="8686800" cy="46166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Applicazione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Effetto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 del </a:t>
            </a: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paesaggio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su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comunità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 di </a:t>
            </a: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insetti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 </a:t>
            </a:r>
            <a:endParaRPr lang="it-IT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838200"/>
            <a:ext cx="8763000" cy="0"/>
          </a:xfrm>
          <a:prstGeom prst="line">
            <a:avLst/>
          </a:prstGeom>
          <a:ln w="25400">
            <a:solidFill>
              <a:srgbClr val="0332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 txBox="1">
            <a:spLocks/>
          </p:cNvSpPr>
          <p:nvPr/>
        </p:nvSpPr>
        <p:spPr>
          <a:xfrm>
            <a:off x="152400" y="167045"/>
            <a:ext cx="8686800" cy="46166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Scale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ecologiche</a:t>
            </a:r>
            <a:endParaRPr lang="it-IT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2400" y="1306324"/>
            <a:ext cx="8686800" cy="43088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sv-SE" sz="2200" dirty="0" smtClean="0">
                <a:latin typeface="Arial" pitchFamily="34" charset="0"/>
                <a:cs typeface="Arial" pitchFamily="34" charset="0"/>
              </a:rPr>
              <a:t>Tutti i </a:t>
            </a:r>
            <a:r>
              <a:rPr lang="sv-SE" sz="2200" dirty="0" err="1" smtClean="0">
                <a:latin typeface="Arial" pitchFamily="34" charset="0"/>
                <a:cs typeface="Arial" pitchFamily="34" charset="0"/>
              </a:rPr>
              <a:t>processi</a:t>
            </a:r>
            <a:r>
              <a:rPr lang="sv-SE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200" dirty="0" err="1" smtClean="0">
                <a:latin typeface="Arial" pitchFamily="34" charset="0"/>
                <a:cs typeface="Arial" pitchFamily="34" charset="0"/>
              </a:rPr>
              <a:t>possono</a:t>
            </a:r>
            <a:r>
              <a:rPr lang="sv-SE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200" dirty="0" err="1" smtClean="0">
                <a:latin typeface="Arial" pitchFamily="34" charset="0"/>
                <a:cs typeface="Arial" pitchFamily="34" charset="0"/>
              </a:rPr>
              <a:t>essere</a:t>
            </a:r>
            <a:r>
              <a:rPr lang="sv-SE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200" dirty="0" err="1" smtClean="0">
                <a:latin typeface="Arial" pitchFamily="34" charset="0"/>
                <a:cs typeface="Arial" pitchFamily="34" charset="0"/>
              </a:rPr>
              <a:t>misurati</a:t>
            </a:r>
            <a:r>
              <a:rPr lang="sv-SE" sz="2200" dirty="0" smtClean="0">
                <a:latin typeface="Arial" pitchFamily="34" charset="0"/>
                <a:cs typeface="Arial" pitchFamily="34" charset="0"/>
              </a:rPr>
              <a:t> a diverse </a:t>
            </a:r>
            <a:r>
              <a:rPr lang="sv-SE" sz="2200" dirty="0" err="1" smtClean="0">
                <a:latin typeface="Arial" pitchFamily="34" charset="0"/>
                <a:cs typeface="Arial" pitchFamily="34" charset="0"/>
              </a:rPr>
              <a:t>scale</a:t>
            </a:r>
            <a:r>
              <a:rPr lang="sv-SE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200" dirty="0" err="1" smtClean="0">
                <a:latin typeface="Arial" pitchFamily="34" charset="0"/>
                <a:cs typeface="Arial" pitchFamily="34" charset="0"/>
              </a:rPr>
              <a:t>spaziali</a:t>
            </a:r>
            <a:endParaRPr lang="it-IT" sz="22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http://www.fao.org/docrep/ARTICLE/WFC/XII/0618-B2-1.gif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724400" y="3124200"/>
            <a:ext cx="4154053" cy="3200400"/>
          </a:xfrm>
          <a:prstGeom prst="rect">
            <a:avLst/>
          </a:prstGeom>
          <a:noFill/>
        </p:spPr>
      </p:pic>
      <p:pic>
        <p:nvPicPr>
          <p:cNvPr id="1030" name="Picture 6" descr="http://ars.els-cdn.com/content/image/1-s2.0-S0195925512000194-gr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04800" y="2971800"/>
            <a:ext cx="4072547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71" name="Picture 43" descr="Fi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3800" y="2519363"/>
            <a:ext cx="3959225" cy="3351212"/>
          </a:xfrm>
          <a:prstGeom prst="rect">
            <a:avLst/>
          </a:prstGeom>
          <a:noFill/>
        </p:spPr>
      </p:pic>
      <p:sp>
        <p:nvSpPr>
          <p:cNvPr id="48172" name="Text Box 44"/>
          <p:cNvSpPr txBox="1">
            <a:spLocks noChangeArrowheads="1"/>
          </p:cNvSpPr>
          <p:nvPr/>
        </p:nvSpPr>
        <p:spPr bwMode="auto">
          <a:xfrm>
            <a:off x="-323850" y="114300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 algn="l"/>
            <a:r>
              <a:rPr lang="it-IT" sz="2000">
                <a:ea typeface="Gungsuh" pitchFamily="18" charset="-127"/>
              </a:rPr>
              <a:t>A 11 scale spaziali (95-3000 m) abbiamo quantificato la % di foresta, praterie ed elementi urbani.</a:t>
            </a:r>
          </a:p>
        </p:txBody>
      </p:sp>
      <p:sp>
        <p:nvSpPr>
          <p:cNvPr id="48173" name="Rectangle 45"/>
          <p:cNvSpPr>
            <a:spLocks noChangeArrowheads="1"/>
          </p:cNvSpPr>
          <p:nvPr/>
        </p:nvSpPr>
        <p:spPr bwMode="auto">
          <a:xfrm>
            <a:off x="5003800" y="5942013"/>
            <a:ext cx="39608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it-IT" b="1"/>
              <a:t>Composizione del paesaggio</a:t>
            </a:r>
          </a:p>
        </p:txBody>
      </p:sp>
      <p:sp>
        <p:nvSpPr>
          <p:cNvPr id="48174" name="Rectangle 46"/>
          <p:cNvSpPr>
            <a:spLocks noChangeArrowheads="1"/>
          </p:cNvSpPr>
          <p:nvPr/>
        </p:nvSpPr>
        <p:spPr bwMode="auto">
          <a:xfrm>
            <a:off x="4935538" y="2047875"/>
            <a:ext cx="2711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it-IT" b="1">
                <a:solidFill>
                  <a:schemeClr val="accent2"/>
                </a:solidFill>
              </a:rPr>
              <a:t>SCALA DI PAESAGGIO</a:t>
            </a:r>
          </a:p>
        </p:txBody>
      </p:sp>
      <p:sp>
        <p:nvSpPr>
          <p:cNvPr id="48175" name="Rectangle 47"/>
          <p:cNvSpPr>
            <a:spLocks noChangeArrowheads="1"/>
          </p:cNvSpPr>
          <p:nvPr/>
        </p:nvSpPr>
        <p:spPr bwMode="auto">
          <a:xfrm>
            <a:off x="3492500" y="2125663"/>
            <a:ext cx="1008063" cy="504825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v-SE"/>
          </a:p>
        </p:txBody>
      </p:sp>
      <p:sp>
        <p:nvSpPr>
          <p:cNvPr id="48176" name="Rectangle 48"/>
          <p:cNvSpPr>
            <a:spLocks noChangeArrowheads="1"/>
          </p:cNvSpPr>
          <p:nvPr/>
        </p:nvSpPr>
        <p:spPr bwMode="auto">
          <a:xfrm>
            <a:off x="2627313" y="2701925"/>
            <a:ext cx="1949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it-IT" b="1"/>
              <a:t>Unità gestionale</a:t>
            </a:r>
          </a:p>
        </p:txBody>
      </p:sp>
      <p:sp>
        <p:nvSpPr>
          <p:cNvPr id="48177" name="Rectangle 49"/>
          <p:cNvSpPr>
            <a:spLocks noChangeArrowheads="1"/>
          </p:cNvSpPr>
          <p:nvPr/>
        </p:nvSpPr>
        <p:spPr bwMode="auto">
          <a:xfrm>
            <a:off x="385763" y="2047875"/>
            <a:ext cx="1974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it-IT" b="1">
                <a:solidFill>
                  <a:schemeClr val="accent2"/>
                </a:solidFill>
              </a:rPr>
              <a:t>SCALA LOCALE</a:t>
            </a:r>
          </a:p>
        </p:txBody>
      </p:sp>
      <p:sp>
        <p:nvSpPr>
          <p:cNvPr id="48178" name="Rectangle 50"/>
          <p:cNvSpPr>
            <a:spLocks noChangeArrowheads="1"/>
          </p:cNvSpPr>
          <p:nvPr/>
        </p:nvSpPr>
        <p:spPr bwMode="auto">
          <a:xfrm>
            <a:off x="6443663" y="3997325"/>
            <a:ext cx="142875" cy="73025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v-SE"/>
          </a:p>
        </p:txBody>
      </p:sp>
      <p:sp>
        <p:nvSpPr>
          <p:cNvPr id="48179" name="Line 51"/>
          <p:cNvSpPr>
            <a:spLocks noChangeShapeType="1"/>
          </p:cNvSpPr>
          <p:nvPr/>
        </p:nvSpPr>
        <p:spPr bwMode="auto">
          <a:xfrm flipH="1" flipV="1">
            <a:off x="4643438" y="2486025"/>
            <a:ext cx="1728787" cy="1512888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sv-SE"/>
          </a:p>
        </p:txBody>
      </p:sp>
      <p:sp>
        <p:nvSpPr>
          <p:cNvPr id="48185" name="Rectangle 57"/>
          <p:cNvSpPr>
            <a:spLocks noChangeArrowheads="1"/>
          </p:cNvSpPr>
          <p:nvPr/>
        </p:nvSpPr>
        <p:spPr bwMode="auto">
          <a:xfrm>
            <a:off x="323850" y="3422650"/>
            <a:ext cx="446405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FontTx/>
              <a:buChar char="•"/>
            </a:pPr>
            <a:r>
              <a:rPr lang="it-IT" b="1">
                <a:solidFill>
                  <a:schemeClr val="accent2"/>
                </a:solidFill>
              </a:rPr>
              <a:t> Gestione</a:t>
            </a:r>
            <a:endParaRPr lang="it-IT"/>
          </a:p>
          <a:p>
            <a:pPr algn="l">
              <a:buFontTx/>
              <a:buChar char="•"/>
            </a:pPr>
            <a:endParaRPr lang="it-IT" b="1">
              <a:solidFill>
                <a:schemeClr val="accent2"/>
              </a:solidFill>
            </a:endParaRPr>
          </a:p>
          <a:p>
            <a:pPr algn="l">
              <a:buFontTx/>
              <a:buChar char="•"/>
            </a:pPr>
            <a:r>
              <a:rPr lang="it-IT" b="1">
                <a:solidFill>
                  <a:schemeClr val="accent2"/>
                </a:solidFill>
              </a:rPr>
              <a:t> Caratteristiche della vegetazione</a:t>
            </a:r>
          </a:p>
          <a:p>
            <a:pPr algn="l">
              <a:buFontTx/>
              <a:buChar char="•"/>
            </a:pPr>
            <a:endParaRPr lang="it-IT"/>
          </a:p>
          <a:p>
            <a:pPr algn="l">
              <a:buFontTx/>
              <a:buChar char="•"/>
            </a:pPr>
            <a:r>
              <a:rPr lang="it-IT" b="1">
                <a:solidFill>
                  <a:schemeClr val="accent2"/>
                </a:solidFill>
              </a:rPr>
              <a:t> Ambiente abiotico</a:t>
            </a:r>
          </a:p>
        </p:txBody>
      </p:sp>
      <p:sp>
        <p:nvSpPr>
          <p:cNvPr id="48186" name="Line 58"/>
          <p:cNvSpPr>
            <a:spLocks noChangeShapeType="1"/>
          </p:cNvSpPr>
          <p:nvPr/>
        </p:nvSpPr>
        <p:spPr bwMode="auto">
          <a:xfrm>
            <a:off x="250825" y="2125663"/>
            <a:ext cx="0" cy="3097212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sv-SE"/>
          </a:p>
        </p:txBody>
      </p:sp>
      <p:sp>
        <p:nvSpPr>
          <p:cNvPr id="48187" name="Line 59"/>
          <p:cNvSpPr>
            <a:spLocks noChangeShapeType="1"/>
          </p:cNvSpPr>
          <p:nvPr/>
        </p:nvSpPr>
        <p:spPr bwMode="auto">
          <a:xfrm>
            <a:off x="4859338" y="2198688"/>
            <a:ext cx="0" cy="3959225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sv-SE"/>
          </a:p>
        </p:txBody>
      </p:sp>
      <p:sp>
        <p:nvSpPr>
          <p:cNvPr id="48214" name="Line 86"/>
          <p:cNvSpPr>
            <a:spLocks noChangeShapeType="1"/>
          </p:cNvSpPr>
          <p:nvPr/>
        </p:nvSpPr>
        <p:spPr bwMode="auto">
          <a:xfrm>
            <a:off x="0" y="765175"/>
            <a:ext cx="7524750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sv-SE"/>
          </a:p>
        </p:txBody>
      </p:sp>
      <p:pic>
        <p:nvPicPr>
          <p:cNvPr id="48221" name="Picture 93" descr="buffer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034338" y="0"/>
            <a:ext cx="1109662" cy="1125538"/>
          </a:xfrm>
          <a:prstGeom prst="rect">
            <a:avLst/>
          </a:prstGeom>
          <a:noFill/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152400" y="167045"/>
            <a:ext cx="8686800" cy="46166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Applicazione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Effetto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 del </a:t>
            </a: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paesaggio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su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comunità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 di </a:t>
            </a: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insetti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 </a:t>
            </a:r>
            <a:endParaRPr lang="it-IT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90" name="Text Box 38"/>
          <p:cNvSpPr txBox="1">
            <a:spLocks noChangeArrowheads="1"/>
          </p:cNvSpPr>
          <p:nvPr/>
        </p:nvSpPr>
        <p:spPr bwMode="auto">
          <a:xfrm>
            <a:off x="1047750" y="2452688"/>
            <a:ext cx="2438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endParaRPr lang="sv-SE" sz="2000">
              <a:ea typeface="Gungsuh" pitchFamily="18" charset="-127"/>
            </a:endParaRPr>
          </a:p>
        </p:txBody>
      </p:sp>
      <p:pic>
        <p:nvPicPr>
          <p:cNvPr id="49191" name="Picture 39" descr="for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388" y="1379538"/>
            <a:ext cx="8964612" cy="2986087"/>
          </a:xfrm>
          <a:prstGeom prst="rect">
            <a:avLst/>
          </a:prstGeom>
          <a:noFill/>
        </p:spPr>
      </p:pic>
      <p:pic>
        <p:nvPicPr>
          <p:cNvPr id="49193" name="Picture 41" descr="016Bosco_Larici_Cristallo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11188" y="4819650"/>
            <a:ext cx="2016125" cy="1376363"/>
          </a:xfrm>
          <a:prstGeom prst="rect">
            <a:avLst/>
          </a:prstGeom>
          <a:noFill/>
        </p:spPr>
      </p:pic>
      <p:sp>
        <p:nvSpPr>
          <p:cNvPr id="49194" name="Line 42"/>
          <p:cNvSpPr>
            <a:spLocks noChangeShapeType="1"/>
          </p:cNvSpPr>
          <p:nvPr/>
        </p:nvSpPr>
        <p:spPr bwMode="auto">
          <a:xfrm flipV="1">
            <a:off x="2987675" y="1628775"/>
            <a:ext cx="1152525" cy="649288"/>
          </a:xfrm>
          <a:prstGeom prst="line">
            <a:avLst/>
          </a:prstGeom>
          <a:noFill/>
          <a:ln w="6350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sv-SE"/>
          </a:p>
        </p:txBody>
      </p:sp>
      <p:sp>
        <p:nvSpPr>
          <p:cNvPr id="49195" name="Line 43"/>
          <p:cNvSpPr>
            <a:spLocks noChangeShapeType="1"/>
          </p:cNvSpPr>
          <p:nvPr/>
        </p:nvSpPr>
        <p:spPr bwMode="auto">
          <a:xfrm flipV="1">
            <a:off x="7596188" y="1484313"/>
            <a:ext cx="1081087" cy="720725"/>
          </a:xfrm>
          <a:prstGeom prst="line">
            <a:avLst/>
          </a:prstGeom>
          <a:noFill/>
          <a:ln w="6350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sv-SE"/>
          </a:p>
        </p:txBody>
      </p:sp>
      <p:sp>
        <p:nvSpPr>
          <p:cNvPr id="49196" name="Text Box 44"/>
          <p:cNvSpPr txBox="1">
            <a:spLocks noChangeArrowheads="1"/>
          </p:cNvSpPr>
          <p:nvPr/>
        </p:nvSpPr>
        <p:spPr bwMode="auto">
          <a:xfrm>
            <a:off x="2916238" y="4870450"/>
            <a:ext cx="60483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it-IT" sz="2000"/>
              <a:t>In prati da fieno la presenza di boschi nel paesaggio circostante aumenta il numero di specie (“rescue effect”)</a:t>
            </a:r>
          </a:p>
        </p:txBody>
      </p:sp>
      <p:sp>
        <p:nvSpPr>
          <p:cNvPr id="49199" name="Rectangle 47"/>
          <p:cNvSpPr>
            <a:spLocks noChangeArrowheads="1"/>
          </p:cNvSpPr>
          <p:nvPr/>
        </p:nvSpPr>
        <p:spPr bwMode="auto">
          <a:xfrm>
            <a:off x="827088" y="1916113"/>
            <a:ext cx="215900" cy="2174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v-SE"/>
          </a:p>
        </p:txBody>
      </p:sp>
      <p:sp>
        <p:nvSpPr>
          <p:cNvPr id="49200" name="Rectangle 48"/>
          <p:cNvSpPr>
            <a:spLocks noChangeArrowheads="1"/>
          </p:cNvSpPr>
          <p:nvPr/>
        </p:nvSpPr>
        <p:spPr bwMode="auto">
          <a:xfrm>
            <a:off x="5364163" y="1844675"/>
            <a:ext cx="215900" cy="2174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v-SE"/>
          </a:p>
        </p:txBody>
      </p:sp>
      <p:sp>
        <p:nvSpPr>
          <p:cNvPr id="49201" name="Text Box 49"/>
          <p:cNvSpPr txBox="1">
            <a:spLocks noChangeArrowheads="1"/>
          </p:cNvSpPr>
          <p:nvPr/>
        </p:nvSpPr>
        <p:spPr bwMode="auto">
          <a:xfrm>
            <a:off x="682625" y="944563"/>
            <a:ext cx="5184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it-IT" sz="20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Gungsuh" pitchFamily="18" charset="-127"/>
              </a:rPr>
              <a:t>Vegetazione boschiva</a:t>
            </a:r>
          </a:p>
        </p:txBody>
      </p:sp>
      <p:sp>
        <p:nvSpPr>
          <p:cNvPr id="49216" name="Oval 64"/>
          <p:cNvSpPr>
            <a:spLocks noChangeArrowheads="1"/>
          </p:cNvSpPr>
          <p:nvPr/>
        </p:nvSpPr>
        <p:spPr bwMode="auto">
          <a:xfrm>
            <a:off x="827088" y="2492375"/>
            <a:ext cx="144462" cy="144463"/>
          </a:xfrm>
          <a:prstGeom prst="ellipse">
            <a:avLst/>
          </a:prstGeom>
          <a:solidFill>
            <a:srgbClr val="FF0000"/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v-SE"/>
          </a:p>
        </p:txBody>
      </p:sp>
      <p:sp>
        <p:nvSpPr>
          <p:cNvPr id="49217" name="Oval 65"/>
          <p:cNvSpPr>
            <a:spLocks noChangeArrowheads="1"/>
          </p:cNvSpPr>
          <p:nvPr/>
        </p:nvSpPr>
        <p:spPr bwMode="auto">
          <a:xfrm>
            <a:off x="5364163" y="2133600"/>
            <a:ext cx="144462" cy="144463"/>
          </a:xfrm>
          <a:prstGeom prst="ellipse">
            <a:avLst/>
          </a:prstGeom>
          <a:solidFill>
            <a:srgbClr val="FF0000"/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v-SE"/>
          </a:p>
        </p:txBody>
      </p:sp>
      <p:pic>
        <p:nvPicPr>
          <p:cNvPr id="49218" name="Picture 66" descr="Arcyptera_fusca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268538" y="3644900"/>
            <a:ext cx="917575" cy="985838"/>
          </a:xfrm>
          <a:prstGeom prst="rect">
            <a:avLst/>
          </a:prstGeom>
          <a:noFill/>
        </p:spPr>
      </p:pic>
      <p:pic>
        <p:nvPicPr>
          <p:cNvPr id="49219" name="Picture 67" descr="parnassius-apollo-olympiacus-261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804025" y="3878263"/>
            <a:ext cx="1079500" cy="811212"/>
          </a:xfrm>
          <a:prstGeom prst="rect">
            <a:avLst/>
          </a:prstGeom>
          <a:noFill/>
        </p:spPr>
      </p:pic>
      <p:sp>
        <p:nvSpPr>
          <p:cNvPr id="49232" name="Line 80"/>
          <p:cNvSpPr>
            <a:spLocks noChangeShapeType="1"/>
          </p:cNvSpPr>
          <p:nvPr/>
        </p:nvSpPr>
        <p:spPr bwMode="auto">
          <a:xfrm>
            <a:off x="0" y="765175"/>
            <a:ext cx="7524750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sv-SE"/>
          </a:p>
        </p:txBody>
      </p:sp>
      <p:pic>
        <p:nvPicPr>
          <p:cNvPr id="49249" name="Picture 97" descr="buffer2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8034338" y="0"/>
            <a:ext cx="1109662" cy="1125538"/>
          </a:xfrm>
          <a:prstGeom prst="rect">
            <a:avLst/>
          </a:prstGeom>
          <a:noFill/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152400" y="167045"/>
            <a:ext cx="8686800" cy="46166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Applicazione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Effetto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 del </a:t>
            </a: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paesaggio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su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comunità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 di </a:t>
            </a: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insetti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 </a:t>
            </a:r>
            <a:endParaRPr lang="it-IT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09" name="Text Box 33"/>
          <p:cNvSpPr txBox="1">
            <a:spLocks noChangeArrowheads="1"/>
          </p:cNvSpPr>
          <p:nvPr/>
        </p:nvSpPr>
        <p:spPr bwMode="auto">
          <a:xfrm>
            <a:off x="1047750" y="2330450"/>
            <a:ext cx="2438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endParaRPr lang="sv-SE" sz="2000">
              <a:ea typeface="Gungsuh" pitchFamily="18" charset="-127"/>
            </a:endParaRPr>
          </a:p>
        </p:txBody>
      </p:sp>
      <p:pic>
        <p:nvPicPr>
          <p:cNvPr id="50210" name="Picture 34" descr="urban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388" y="1609725"/>
            <a:ext cx="8964612" cy="2466975"/>
          </a:xfrm>
          <a:prstGeom prst="rect">
            <a:avLst/>
          </a:prstGeom>
          <a:noFill/>
        </p:spPr>
      </p:pic>
      <p:pic>
        <p:nvPicPr>
          <p:cNvPr id="50211" name="Picture 35" descr="moena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4213" y="4724400"/>
            <a:ext cx="2592387" cy="1371600"/>
          </a:xfrm>
          <a:prstGeom prst="rect">
            <a:avLst/>
          </a:prstGeom>
          <a:noFill/>
        </p:spPr>
      </p:pic>
      <p:sp>
        <p:nvSpPr>
          <p:cNvPr id="50212" name="Line 36"/>
          <p:cNvSpPr>
            <a:spLocks noChangeShapeType="1"/>
          </p:cNvSpPr>
          <p:nvPr/>
        </p:nvSpPr>
        <p:spPr bwMode="auto">
          <a:xfrm>
            <a:off x="3203575" y="1628775"/>
            <a:ext cx="1223963" cy="6477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sv-SE"/>
          </a:p>
        </p:txBody>
      </p:sp>
      <p:sp>
        <p:nvSpPr>
          <p:cNvPr id="50213" name="Line 37"/>
          <p:cNvSpPr>
            <a:spLocks noChangeShapeType="1"/>
          </p:cNvSpPr>
          <p:nvPr/>
        </p:nvSpPr>
        <p:spPr bwMode="auto">
          <a:xfrm>
            <a:off x="7740650" y="1700213"/>
            <a:ext cx="1152525" cy="6477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sv-SE"/>
          </a:p>
        </p:txBody>
      </p:sp>
      <p:sp>
        <p:nvSpPr>
          <p:cNvPr id="50214" name="Text Box 38"/>
          <p:cNvSpPr txBox="1">
            <a:spLocks noChangeArrowheads="1"/>
          </p:cNvSpPr>
          <p:nvPr/>
        </p:nvSpPr>
        <p:spPr bwMode="auto">
          <a:xfrm>
            <a:off x="3419475" y="4724400"/>
            <a:ext cx="51847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it-IT" sz="2000"/>
              <a:t>In prati da fieno la presenta di elementi urbani nel paesaggio circostante ha un effetto negativo sulla biodiversità</a:t>
            </a:r>
          </a:p>
        </p:txBody>
      </p:sp>
      <p:sp>
        <p:nvSpPr>
          <p:cNvPr id="50218" name="Rectangle 42"/>
          <p:cNvSpPr>
            <a:spLocks noChangeArrowheads="1"/>
          </p:cNvSpPr>
          <p:nvPr/>
        </p:nvSpPr>
        <p:spPr bwMode="auto">
          <a:xfrm>
            <a:off x="827088" y="1627188"/>
            <a:ext cx="288925" cy="2889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v-SE"/>
          </a:p>
        </p:txBody>
      </p:sp>
      <p:sp>
        <p:nvSpPr>
          <p:cNvPr id="50219" name="Rectangle 43"/>
          <p:cNvSpPr>
            <a:spLocks noChangeArrowheads="1"/>
          </p:cNvSpPr>
          <p:nvPr/>
        </p:nvSpPr>
        <p:spPr bwMode="auto">
          <a:xfrm>
            <a:off x="5380038" y="1627188"/>
            <a:ext cx="215900" cy="2889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v-SE"/>
          </a:p>
        </p:txBody>
      </p:sp>
      <p:sp>
        <p:nvSpPr>
          <p:cNvPr id="50220" name="Text Box 44"/>
          <p:cNvSpPr txBox="1">
            <a:spLocks noChangeArrowheads="1"/>
          </p:cNvSpPr>
          <p:nvPr/>
        </p:nvSpPr>
        <p:spPr bwMode="auto">
          <a:xfrm>
            <a:off x="682625" y="944563"/>
            <a:ext cx="5184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it-IT" sz="20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Gungsuh" pitchFamily="18" charset="-127"/>
              </a:rPr>
              <a:t>Urbanizzazione</a:t>
            </a:r>
          </a:p>
        </p:txBody>
      </p:sp>
      <p:sp>
        <p:nvSpPr>
          <p:cNvPr id="50235" name="Oval 59"/>
          <p:cNvSpPr>
            <a:spLocks noChangeArrowheads="1"/>
          </p:cNvSpPr>
          <p:nvPr/>
        </p:nvSpPr>
        <p:spPr bwMode="auto">
          <a:xfrm>
            <a:off x="6227763" y="2347913"/>
            <a:ext cx="144462" cy="144462"/>
          </a:xfrm>
          <a:prstGeom prst="ellipse">
            <a:avLst/>
          </a:prstGeom>
          <a:solidFill>
            <a:srgbClr val="FF0000"/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v-SE"/>
          </a:p>
        </p:txBody>
      </p:sp>
      <p:sp>
        <p:nvSpPr>
          <p:cNvPr id="50236" name="Oval 60"/>
          <p:cNvSpPr>
            <a:spLocks noChangeArrowheads="1"/>
          </p:cNvSpPr>
          <p:nvPr/>
        </p:nvSpPr>
        <p:spPr bwMode="auto">
          <a:xfrm>
            <a:off x="1692275" y="1916113"/>
            <a:ext cx="144463" cy="144462"/>
          </a:xfrm>
          <a:prstGeom prst="ellipse">
            <a:avLst/>
          </a:prstGeom>
          <a:solidFill>
            <a:srgbClr val="FF0000"/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v-SE"/>
          </a:p>
        </p:txBody>
      </p:sp>
      <p:sp>
        <p:nvSpPr>
          <p:cNvPr id="50251" name="Line 75"/>
          <p:cNvSpPr>
            <a:spLocks noChangeShapeType="1"/>
          </p:cNvSpPr>
          <p:nvPr/>
        </p:nvSpPr>
        <p:spPr bwMode="auto">
          <a:xfrm>
            <a:off x="0" y="765175"/>
            <a:ext cx="7524750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sv-SE"/>
          </a:p>
        </p:txBody>
      </p:sp>
      <p:pic>
        <p:nvPicPr>
          <p:cNvPr id="50255" name="Picture 79" descr="Arcyptera_fusca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268538" y="3644900"/>
            <a:ext cx="917575" cy="985838"/>
          </a:xfrm>
          <a:prstGeom prst="rect">
            <a:avLst/>
          </a:prstGeom>
          <a:noFill/>
        </p:spPr>
      </p:pic>
      <p:pic>
        <p:nvPicPr>
          <p:cNvPr id="50256" name="Picture 80" descr="parnassius-apollo-olympiacus-261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804025" y="3878263"/>
            <a:ext cx="1079500" cy="811212"/>
          </a:xfrm>
          <a:prstGeom prst="rect">
            <a:avLst/>
          </a:prstGeom>
          <a:noFill/>
        </p:spPr>
      </p:pic>
      <p:pic>
        <p:nvPicPr>
          <p:cNvPr id="50268" name="Picture 92" descr="buffer2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8034338" y="0"/>
            <a:ext cx="1109662" cy="1125538"/>
          </a:xfrm>
          <a:prstGeom prst="rect">
            <a:avLst/>
          </a:prstGeom>
          <a:noFill/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152400" y="167045"/>
            <a:ext cx="8686800" cy="46166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Applicazione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Effetto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 del </a:t>
            </a: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paesaggio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su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comunità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 di </a:t>
            </a: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insetti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 </a:t>
            </a:r>
            <a:endParaRPr lang="it-IT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3" name="Picture 33" descr="Fi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850" y="981075"/>
            <a:ext cx="4799013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4" name="Text Box 34"/>
          <p:cNvSpPr txBox="1">
            <a:spLocks noChangeArrowheads="1"/>
          </p:cNvSpPr>
          <p:nvPr/>
        </p:nvSpPr>
        <p:spPr bwMode="auto">
          <a:xfrm>
            <a:off x="688975" y="2187575"/>
            <a:ext cx="2438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endParaRPr lang="sv-SE" sz="2000">
              <a:ea typeface="Gungsuh" pitchFamily="18" charset="-127"/>
            </a:endParaRPr>
          </a:p>
        </p:txBody>
      </p:sp>
      <p:sp>
        <p:nvSpPr>
          <p:cNvPr id="51235" name="Text Box 35"/>
          <p:cNvSpPr txBox="1">
            <a:spLocks noChangeArrowheads="1"/>
          </p:cNvSpPr>
          <p:nvPr/>
        </p:nvSpPr>
        <p:spPr bwMode="auto">
          <a:xfrm>
            <a:off x="688975" y="1827213"/>
            <a:ext cx="2438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endParaRPr lang="sv-SE" sz="2000">
              <a:ea typeface="Gungsuh" pitchFamily="18" charset="-127"/>
            </a:endParaRPr>
          </a:p>
        </p:txBody>
      </p:sp>
      <p:sp>
        <p:nvSpPr>
          <p:cNvPr id="51236" name="Rectangle 36"/>
          <p:cNvSpPr>
            <a:spLocks noChangeArrowheads="1"/>
          </p:cNvSpPr>
          <p:nvPr/>
        </p:nvSpPr>
        <p:spPr bwMode="auto">
          <a:xfrm>
            <a:off x="5580063" y="981075"/>
            <a:ext cx="2592387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it-IT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Gungsuh" pitchFamily="18" charset="-127"/>
              </a:rPr>
              <a:t>ORTOTTERI</a:t>
            </a:r>
          </a:p>
          <a:p>
            <a:pPr algn="l"/>
            <a:r>
              <a:rPr lang="it-IT"/>
              <a:t>(32 spp.)</a:t>
            </a:r>
          </a:p>
          <a:p>
            <a:pPr algn="l"/>
            <a:r>
              <a:rPr lang="it-IT"/>
              <a:t>Stessa scala, diverso “effect size”</a:t>
            </a:r>
          </a:p>
        </p:txBody>
      </p:sp>
      <p:sp>
        <p:nvSpPr>
          <p:cNvPr id="51237" name="Rectangle 37"/>
          <p:cNvSpPr>
            <a:spLocks noChangeArrowheads="1"/>
          </p:cNvSpPr>
          <p:nvPr/>
        </p:nvSpPr>
        <p:spPr bwMode="auto">
          <a:xfrm>
            <a:off x="3765550" y="1268413"/>
            <a:ext cx="7191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it-IT" b="1">
                <a:solidFill>
                  <a:srgbClr val="339966"/>
                </a:solidFill>
              </a:rPr>
              <a:t>95 m</a:t>
            </a:r>
          </a:p>
        </p:txBody>
      </p:sp>
      <p:sp>
        <p:nvSpPr>
          <p:cNvPr id="51238" name="AutoShape 38"/>
          <p:cNvSpPr>
            <a:spLocks noChangeArrowheads="1"/>
          </p:cNvSpPr>
          <p:nvPr/>
        </p:nvSpPr>
        <p:spPr bwMode="auto">
          <a:xfrm>
            <a:off x="2125663" y="1196975"/>
            <a:ext cx="214312" cy="647700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v-SE"/>
          </a:p>
        </p:txBody>
      </p:sp>
      <p:sp>
        <p:nvSpPr>
          <p:cNvPr id="51239" name="AutoShape 39"/>
          <p:cNvSpPr>
            <a:spLocks noChangeArrowheads="1"/>
          </p:cNvSpPr>
          <p:nvPr/>
        </p:nvSpPr>
        <p:spPr bwMode="auto">
          <a:xfrm>
            <a:off x="3276600" y="1412875"/>
            <a:ext cx="214313" cy="936625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v-SE"/>
          </a:p>
        </p:txBody>
      </p:sp>
      <p:sp>
        <p:nvSpPr>
          <p:cNvPr id="51240" name="AutoShape 40"/>
          <p:cNvSpPr>
            <a:spLocks noChangeArrowheads="1"/>
          </p:cNvSpPr>
          <p:nvPr/>
        </p:nvSpPr>
        <p:spPr bwMode="auto">
          <a:xfrm>
            <a:off x="3276600" y="3789363"/>
            <a:ext cx="214313" cy="358775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v-SE"/>
          </a:p>
        </p:txBody>
      </p:sp>
      <p:sp>
        <p:nvSpPr>
          <p:cNvPr id="51241" name="AutoShape 41"/>
          <p:cNvSpPr>
            <a:spLocks noChangeArrowheads="1"/>
          </p:cNvSpPr>
          <p:nvPr/>
        </p:nvSpPr>
        <p:spPr bwMode="auto">
          <a:xfrm>
            <a:off x="2125663" y="4149725"/>
            <a:ext cx="214312" cy="288925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v-SE"/>
          </a:p>
        </p:txBody>
      </p:sp>
      <p:sp>
        <p:nvSpPr>
          <p:cNvPr id="51242" name="Rectangle 42"/>
          <p:cNvSpPr>
            <a:spLocks noChangeArrowheads="1"/>
          </p:cNvSpPr>
          <p:nvPr/>
        </p:nvSpPr>
        <p:spPr bwMode="auto">
          <a:xfrm>
            <a:off x="5580063" y="4076700"/>
            <a:ext cx="3529012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it-IT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Gungsuh" pitchFamily="18" charset="-127"/>
              </a:rPr>
              <a:t>LEPIDOTTERI DIURNI</a:t>
            </a:r>
          </a:p>
          <a:p>
            <a:pPr algn="l"/>
            <a:r>
              <a:rPr lang="it-IT"/>
              <a:t>(60 spp.) </a:t>
            </a:r>
          </a:p>
          <a:p>
            <a:pPr algn="l"/>
            <a:r>
              <a:rPr lang="it-IT"/>
              <a:t>Stessa scala</a:t>
            </a:r>
          </a:p>
        </p:txBody>
      </p:sp>
      <p:sp>
        <p:nvSpPr>
          <p:cNvPr id="51243" name="Rectangle 43"/>
          <p:cNvSpPr>
            <a:spLocks noChangeArrowheads="1"/>
          </p:cNvSpPr>
          <p:nvPr/>
        </p:nvSpPr>
        <p:spPr bwMode="auto">
          <a:xfrm>
            <a:off x="3925888" y="3933825"/>
            <a:ext cx="7191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it-IT" b="1">
                <a:solidFill>
                  <a:srgbClr val="339966"/>
                </a:solidFill>
              </a:rPr>
              <a:t>95 m</a:t>
            </a:r>
          </a:p>
        </p:txBody>
      </p:sp>
      <p:sp>
        <p:nvSpPr>
          <p:cNvPr id="51244" name="Rectangle 44"/>
          <p:cNvSpPr>
            <a:spLocks noChangeArrowheads="1"/>
          </p:cNvSpPr>
          <p:nvPr/>
        </p:nvSpPr>
        <p:spPr bwMode="auto">
          <a:xfrm>
            <a:off x="1117600" y="4005263"/>
            <a:ext cx="10080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it-IT" b="1">
                <a:solidFill>
                  <a:srgbClr val="FF0000"/>
                </a:solidFill>
              </a:rPr>
              <a:t>1060 m</a:t>
            </a:r>
          </a:p>
        </p:txBody>
      </p:sp>
      <p:sp>
        <p:nvSpPr>
          <p:cNvPr id="51245" name="Rectangle 45"/>
          <p:cNvSpPr>
            <a:spLocks noChangeArrowheads="1"/>
          </p:cNvSpPr>
          <p:nvPr/>
        </p:nvSpPr>
        <p:spPr bwMode="auto">
          <a:xfrm>
            <a:off x="1117600" y="1125538"/>
            <a:ext cx="10080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it-IT" b="1">
                <a:solidFill>
                  <a:srgbClr val="FF0000"/>
                </a:solidFill>
              </a:rPr>
              <a:t>1060 m</a:t>
            </a:r>
          </a:p>
        </p:txBody>
      </p:sp>
      <p:sp>
        <p:nvSpPr>
          <p:cNvPr id="51246" name="Rectangle 46"/>
          <p:cNvSpPr>
            <a:spLocks noChangeArrowheads="1"/>
          </p:cNvSpPr>
          <p:nvPr/>
        </p:nvSpPr>
        <p:spPr bwMode="auto">
          <a:xfrm>
            <a:off x="5580063" y="2205038"/>
            <a:ext cx="35290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it-IT" b="1">
                <a:solidFill>
                  <a:srgbClr val="000099"/>
                </a:solidFill>
              </a:rPr>
              <a:t>Sedentarie   &gt;&gt;   Mobili</a:t>
            </a:r>
          </a:p>
        </p:txBody>
      </p:sp>
      <p:pic>
        <p:nvPicPr>
          <p:cNvPr id="51247" name="Picture 47" descr="Warzenbeißer_(Decticus_verrucivorus)_m_02_(HS)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651500" y="2708275"/>
            <a:ext cx="1152525" cy="954088"/>
          </a:xfrm>
          <a:prstGeom prst="rect">
            <a:avLst/>
          </a:prstGeom>
          <a:noFill/>
        </p:spPr>
      </p:pic>
      <p:pic>
        <p:nvPicPr>
          <p:cNvPr id="51248" name="Picture 48" descr="1054145604_3013304f10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372225" y="5089525"/>
            <a:ext cx="1617663" cy="1076325"/>
          </a:xfrm>
          <a:prstGeom prst="rect">
            <a:avLst/>
          </a:prstGeom>
          <a:noFill/>
        </p:spPr>
      </p:pic>
      <p:pic>
        <p:nvPicPr>
          <p:cNvPr id="51249" name="Picture 49" descr="nachtigall-grashupfer-063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416800" y="2708275"/>
            <a:ext cx="1547813" cy="941388"/>
          </a:xfrm>
          <a:prstGeom prst="rect">
            <a:avLst/>
          </a:prstGeom>
          <a:noFill/>
        </p:spPr>
      </p:pic>
      <p:sp>
        <p:nvSpPr>
          <p:cNvPr id="51280" name="Line 80"/>
          <p:cNvSpPr>
            <a:spLocks noChangeShapeType="1"/>
          </p:cNvSpPr>
          <p:nvPr/>
        </p:nvSpPr>
        <p:spPr bwMode="auto">
          <a:xfrm>
            <a:off x="0" y="765175"/>
            <a:ext cx="7524750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sv-SE"/>
          </a:p>
        </p:txBody>
      </p:sp>
      <p:pic>
        <p:nvPicPr>
          <p:cNvPr id="51297" name="Picture 97" descr="buffer2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8034338" y="0"/>
            <a:ext cx="1109662" cy="1125538"/>
          </a:xfrm>
          <a:prstGeom prst="rect">
            <a:avLst/>
          </a:prstGeom>
          <a:noFill/>
        </p:spPr>
      </p:pic>
      <p:sp>
        <p:nvSpPr>
          <p:cNvPr id="22" name="Title 1"/>
          <p:cNvSpPr txBox="1">
            <a:spLocks/>
          </p:cNvSpPr>
          <p:nvPr/>
        </p:nvSpPr>
        <p:spPr>
          <a:xfrm>
            <a:off x="152400" y="167045"/>
            <a:ext cx="8686800" cy="46166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Applicazione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Effetto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 del </a:t>
            </a: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paesaggio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su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comunità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 di </a:t>
            </a: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insetti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 </a:t>
            </a:r>
            <a:endParaRPr lang="it-IT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 txBox="1">
            <a:spLocks/>
          </p:cNvSpPr>
          <p:nvPr/>
        </p:nvSpPr>
        <p:spPr>
          <a:xfrm>
            <a:off x="228600" y="2967335"/>
            <a:ext cx="8686800" cy="46166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ATTENZIONE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 alla </a:t>
            </a: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scelta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 della </a:t>
            </a: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scala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!</a:t>
            </a:r>
            <a:endParaRPr lang="it-IT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838200"/>
            <a:ext cx="8763000" cy="0"/>
          </a:xfrm>
          <a:prstGeom prst="line">
            <a:avLst/>
          </a:prstGeom>
          <a:ln w="25400">
            <a:solidFill>
              <a:srgbClr val="0332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 txBox="1">
            <a:spLocks/>
          </p:cNvSpPr>
          <p:nvPr/>
        </p:nvSpPr>
        <p:spPr>
          <a:xfrm>
            <a:off x="152400" y="1137047"/>
            <a:ext cx="8686800" cy="76944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sv-SE" sz="2200" dirty="0" err="1" smtClean="0">
                <a:latin typeface="Arial" pitchFamily="34" charset="0"/>
                <a:cs typeface="Arial" pitchFamily="34" charset="0"/>
              </a:rPr>
              <a:t>Quando</a:t>
            </a:r>
            <a:r>
              <a:rPr lang="sv-SE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200" dirty="0" err="1" smtClean="0">
                <a:latin typeface="Arial" pitchFamily="34" charset="0"/>
                <a:cs typeface="Arial" pitchFamily="34" charset="0"/>
              </a:rPr>
              <a:t>parliamo</a:t>
            </a:r>
            <a:r>
              <a:rPr lang="sv-SE" sz="2200" dirty="0" smtClean="0">
                <a:latin typeface="Arial" pitchFamily="34" charset="0"/>
                <a:cs typeface="Arial" pitchFamily="34" charset="0"/>
              </a:rPr>
              <a:t> di </a:t>
            </a:r>
            <a:r>
              <a:rPr lang="sv-SE" sz="2200" dirty="0" err="1" smtClean="0">
                <a:latin typeface="Arial" pitchFamily="34" charset="0"/>
                <a:cs typeface="Arial" pitchFamily="34" charset="0"/>
              </a:rPr>
              <a:t>scala</a:t>
            </a:r>
            <a:r>
              <a:rPr lang="sv-SE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200" dirty="0" err="1" smtClean="0">
                <a:latin typeface="Arial" pitchFamily="34" charset="0"/>
                <a:cs typeface="Arial" pitchFamily="34" charset="0"/>
              </a:rPr>
              <a:t>possiamo</a:t>
            </a:r>
            <a:r>
              <a:rPr lang="sv-SE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200" dirty="0" err="1" smtClean="0">
                <a:latin typeface="Arial" pitchFamily="34" charset="0"/>
                <a:cs typeface="Arial" pitchFamily="34" charset="0"/>
              </a:rPr>
              <a:t>distinguere</a:t>
            </a:r>
            <a:r>
              <a:rPr lang="sv-SE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200" dirty="0" err="1" smtClean="0">
                <a:latin typeface="Arial" pitchFamily="34" charset="0"/>
                <a:cs typeface="Arial" pitchFamily="34" charset="0"/>
              </a:rPr>
              <a:t>fra</a:t>
            </a:r>
            <a:r>
              <a:rPr lang="sv-SE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200" dirty="0" err="1" smtClean="0">
                <a:latin typeface="Arial" pitchFamily="34" charset="0"/>
                <a:cs typeface="Arial" pitchFamily="34" charset="0"/>
              </a:rPr>
              <a:t>risoluzione</a:t>
            </a:r>
            <a:r>
              <a:rPr lang="sv-SE" sz="2200" dirty="0" smtClean="0">
                <a:latin typeface="Arial" pitchFamily="34" charset="0"/>
                <a:cs typeface="Arial" pitchFamily="34" charset="0"/>
              </a:rPr>
              <a:t> (’grain’) ed </a:t>
            </a:r>
            <a:r>
              <a:rPr lang="sv-SE" sz="2200" dirty="0" err="1" smtClean="0">
                <a:latin typeface="Arial" pitchFamily="34" charset="0"/>
                <a:cs typeface="Arial" pitchFamily="34" charset="0"/>
              </a:rPr>
              <a:t>estensione</a:t>
            </a:r>
            <a:r>
              <a:rPr lang="sv-SE" sz="2200" dirty="0" smtClean="0">
                <a:latin typeface="Arial" pitchFamily="34" charset="0"/>
                <a:cs typeface="Arial" pitchFamily="34" charset="0"/>
              </a:rPr>
              <a:t> (’</a:t>
            </a:r>
            <a:r>
              <a:rPr lang="sv-SE" sz="2200" dirty="0" err="1" smtClean="0">
                <a:latin typeface="Arial" pitchFamily="34" charset="0"/>
                <a:cs typeface="Arial" pitchFamily="34" charset="0"/>
              </a:rPr>
              <a:t>extent</a:t>
            </a:r>
            <a:r>
              <a:rPr lang="sv-SE" sz="2200" dirty="0" smtClean="0">
                <a:latin typeface="Arial" pitchFamily="34" charset="0"/>
                <a:cs typeface="Arial" pitchFamily="34" charset="0"/>
              </a:rPr>
              <a:t>’)</a:t>
            </a:r>
            <a:endParaRPr lang="it-IT" sz="22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66800" y="2133600"/>
            <a:ext cx="5257800" cy="426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52400" y="167045"/>
            <a:ext cx="8686800" cy="46166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Scale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ecologiche</a:t>
            </a:r>
            <a:endParaRPr lang="it-IT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Line 2052"/>
          <p:cNvSpPr>
            <a:spLocks noChangeShapeType="1"/>
          </p:cNvSpPr>
          <p:nvPr/>
        </p:nvSpPr>
        <p:spPr bwMode="auto">
          <a:xfrm>
            <a:off x="838200" y="2743200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v-SE" sz="2000"/>
          </a:p>
        </p:txBody>
      </p:sp>
      <p:sp>
        <p:nvSpPr>
          <p:cNvPr id="28677" name="Line 2053"/>
          <p:cNvSpPr>
            <a:spLocks noChangeShapeType="1"/>
          </p:cNvSpPr>
          <p:nvPr/>
        </p:nvSpPr>
        <p:spPr bwMode="auto">
          <a:xfrm>
            <a:off x="838200" y="43434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v-SE" sz="2000"/>
          </a:p>
        </p:txBody>
      </p:sp>
      <p:sp>
        <p:nvSpPr>
          <p:cNvPr id="28678" name="Line 2054"/>
          <p:cNvSpPr>
            <a:spLocks noChangeShapeType="1"/>
          </p:cNvSpPr>
          <p:nvPr/>
        </p:nvSpPr>
        <p:spPr bwMode="auto">
          <a:xfrm>
            <a:off x="914400" y="3429000"/>
            <a:ext cx="152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v-SE" sz="2000"/>
          </a:p>
        </p:txBody>
      </p:sp>
      <p:sp>
        <p:nvSpPr>
          <p:cNvPr id="28679" name="Line 2055"/>
          <p:cNvSpPr>
            <a:spLocks noChangeShapeType="1"/>
          </p:cNvSpPr>
          <p:nvPr/>
        </p:nvSpPr>
        <p:spPr bwMode="auto">
          <a:xfrm>
            <a:off x="3962400" y="26670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v-SE" sz="2000"/>
          </a:p>
        </p:txBody>
      </p:sp>
      <p:sp>
        <p:nvSpPr>
          <p:cNvPr id="28680" name="Line 2056"/>
          <p:cNvSpPr>
            <a:spLocks noChangeShapeType="1"/>
          </p:cNvSpPr>
          <p:nvPr/>
        </p:nvSpPr>
        <p:spPr bwMode="auto">
          <a:xfrm>
            <a:off x="3962400" y="4343400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v-SE" sz="2000"/>
          </a:p>
        </p:txBody>
      </p:sp>
      <p:sp>
        <p:nvSpPr>
          <p:cNvPr id="28681" name="Line 2057"/>
          <p:cNvSpPr>
            <a:spLocks noChangeShapeType="1"/>
          </p:cNvSpPr>
          <p:nvPr/>
        </p:nvSpPr>
        <p:spPr bwMode="auto">
          <a:xfrm flipV="1">
            <a:off x="4114800" y="3200400"/>
            <a:ext cx="16002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v-SE" sz="2000"/>
          </a:p>
        </p:txBody>
      </p:sp>
      <p:sp>
        <p:nvSpPr>
          <p:cNvPr id="28682" name="Line 2058"/>
          <p:cNvSpPr>
            <a:spLocks noChangeShapeType="1"/>
          </p:cNvSpPr>
          <p:nvPr/>
        </p:nvSpPr>
        <p:spPr bwMode="auto">
          <a:xfrm>
            <a:off x="6858000" y="26670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v-SE" sz="2000"/>
          </a:p>
        </p:txBody>
      </p:sp>
      <p:sp>
        <p:nvSpPr>
          <p:cNvPr id="28683" name="Line 2059"/>
          <p:cNvSpPr>
            <a:spLocks noChangeShapeType="1"/>
          </p:cNvSpPr>
          <p:nvPr/>
        </p:nvSpPr>
        <p:spPr bwMode="auto">
          <a:xfrm>
            <a:off x="6858000" y="4343400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v-SE" sz="2000"/>
          </a:p>
        </p:txBody>
      </p:sp>
      <p:sp>
        <p:nvSpPr>
          <p:cNvPr id="28684" name="Line 2060"/>
          <p:cNvSpPr>
            <a:spLocks noChangeShapeType="1"/>
          </p:cNvSpPr>
          <p:nvPr/>
        </p:nvSpPr>
        <p:spPr bwMode="auto">
          <a:xfrm>
            <a:off x="7239000" y="3276600"/>
            <a:ext cx="1524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v-SE" sz="2000"/>
          </a:p>
        </p:txBody>
      </p:sp>
      <p:sp>
        <p:nvSpPr>
          <p:cNvPr id="28685" name="Line 2061"/>
          <p:cNvSpPr>
            <a:spLocks noChangeShapeType="1"/>
          </p:cNvSpPr>
          <p:nvPr/>
        </p:nvSpPr>
        <p:spPr bwMode="auto">
          <a:xfrm flipV="1">
            <a:off x="7391400" y="3505200"/>
            <a:ext cx="6096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v-SE" sz="2000"/>
          </a:p>
        </p:txBody>
      </p:sp>
      <p:sp>
        <p:nvSpPr>
          <p:cNvPr id="28687" name="Text Box 2063"/>
          <p:cNvSpPr txBox="1">
            <a:spLocks noChangeArrowheads="1"/>
          </p:cNvSpPr>
          <p:nvPr/>
        </p:nvSpPr>
        <p:spPr bwMode="auto">
          <a:xfrm>
            <a:off x="4284663" y="4419600"/>
            <a:ext cx="7163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aseline="0" dirty="0" err="1" smtClean="0"/>
              <a:t>Scala</a:t>
            </a:r>
            <a:endParaRPr lang="en-US" sz="2000" baseline="0" dirty="0"/>
          </a:p>
        </p:txBody>
      </p:sp>
      <p:sp>
        <p:nvSpPr>
          <p:cNvPr id="28688" name="Text Box 2064"/>
          <p:cNvSpPr txBox="1">
            <a:spLocks noChangeArrowheads="1"/>
          </p:cNvSpPr>
          <p:nvPr/>
        </p:nvSpPr>
        <p:spPr bwMode="auto">
          <a:xfrm>
            <a:off x="7086600" y="4419600"/>
            <a:ext cx="7163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aseline="0" dirty="0" err="1" smtClean="0"/>
              <a:t>Scala</a:t>
            </a:r>
            <a:endParaRPr lang="en-US" sz="2000" baseline="0" dirty="0"/>
          </a:p>
        </p:txBody>
      </p:sp>
      <p:sp>
        <p:nvSpPr>
          <p:cNvPr id="28689" name="Text Box 2065"/>
          <p:cNvSpPr txBox="1">
            <a:spLocks noChangeArrowheads="1"/>
          </p:cNvSpPr>
          <p:nvPr/>
        </p:nvSpPr>
        <p:spPr bwMode="auto">
          <a:xfrm rot="-5372292">
            <a:off x="-75581" y="3116113"/>
            <a:ext cx="1295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aseline="0" dirty="0" err="1" smtClean="0"/>
              <a:t>Processo</a:t>
            </a:r>
            <a:endParaRPr lang="en-US" sz="2000" baseline="0" dirty="0"/>
          </a:p>
        </p:txBody>
      </p:sp>
      <p:sp>
        <p:nvSpPr>
          <p:cNvPr id="28690" name="Text Box 2066"/>
          <p:cNvSpPr txBox="1">
            <a:spLocks noChangeArrowheads="1"/>
          </p:cNvSpPr>
          <p:nvPr/>
        </p:nvSpPr>
        <p:spPr bwMode="auto">
          <a:xfrm rot="-5372292">
            <a:off x="3048619" y="3116113"/>
            <a:ext cx="1295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aseline="0" dirty="0" err="1" smtClean="0"/>
              <a:t>Processo</a:t>
            </a:r>
            <a:endParaRPr lang="en-US" sz="2000" baseline="0" dirty="0"/>
          </a:p>
        </p:txBody>
      </p:sp>
      <p:sp>
        <p:nvSpPr>
          <p:cNvPr id="28691" name="Text Box 2067"/>
          <p:cNvSpPr txBox="1">
            <a:spLocks noChangeArrowheads="1"/>
          </p:cNvSpPr>
          <p:nvPr/>
        </p:nvSpPr>
        <p:spPr bwMode="auto">
          <a:xfrm rot="-5372292">
            <a:off x="5944219" y="3116113"/>
            <a:ext cx="1295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aseline="0" dirty="0" err="1" smtClean="0"/>
              <a:t>Processo</a:t>
            </a:r>
            <a:endParaRPr lang="en-US" sz="2000" baseline="0" dirty="0"/>
          </a:p>
        </p:txBody>
      </p:sp>
      <p:sp>
        <p:nvSpPr>
          <p:cNvPr id="28692" name="Text Box 2068"/>
          <p:cNvSpPr txBox="1">
            <a:spLocks noChangeArrowheads="1"/>
          </p:cNvSpPr>
          <p:nvPr/>
        </p:nvSpPr>
        <p:spPr bwMode="auto">
          <a:xfrm>
            <a:off x="986618" y="2286000"/>
            <a:ext cx="10727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aseline="0" dirty="0" err="1" smtClean="0">
                <a:solidFill>
                  <a:srgbClr val="FF0000"/>
                </a:solidFill>
              </a:rPr>
              <a:t>Nessuna</a:t>
            </a:r>
            <a:endParaRPr lang="en-US" sz="2000" baseline="0" dirty="0">
              <a:solidFill>
                <a:srgbClr val="FF0000"/>
              </a:solidFill>
            </a:endParaRPr>
          </a:p>
        </p:txBody>
      </p:sp>
      <p:sp>
        <p:nvSpPr>
          <p:cNvPr id="28694" name="Text Box 2070"/>
          <p:cNvSpPr txBox="1">
            <a:spLocks noChangeArrowheads="1"/>
          </p:cNvSpPr>
          <p:nvPr/>
        </p:nvSpPr>
        <p:spPr bwMode="auto">
          <a:xfrm>
            <a:off x="4052081" y="2286000"/>
            <a:ext cx="140538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aseline="0" dirty="0" err="1" smtClean="0">
                <a:solidFill>
                  <a:srgbClr val="FF0000"/>
                </a:solidFill>
              </a:rPr>
              <a:t>Prevedibile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endParaRPr lang="en-US" sz="2000" baseline="0" dirty="0">
              <a:solidFill>
                <a:srgbClr val="FF0000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0" y="838200"/>
            <a:ext cx="8763000" cy="0"/>
          </a:xfrm>
          <a:prstGeom prst="line">
            <a:avLst/>
          </a:prstGeom>
          <a:ln w="25400">
            <a:solidFill>
              <a:srgbClr val="0332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1"/>
          <p:cNvSpPr txBox="1">
            <a:spLocks/>
          </p:cNvSpPr>
          <p:nvPr/>
        </p:nvSpPr>
        <p:spPr>
          <a:xfrm>
            <a:off x="152400" y="167045"/>
            <a:ext cx="8686800" cy="46166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Importanza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 della </a:t>
            </a: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scala</a:t>
            </a:r>
            <a:endParaRPr lang="it-IT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 Box 2063"/>
          <p:cNvSpPr txBox="1">
            <a:spLocks noChangeArrowheads="1"/>
          </p:cNvSpPr>
          <p:nvPr/>
        </p:nvSpPr>
        <p:spPr bwMode="auto">
          <a:xfrm>
            <a:off x="1066800" y="4343400"/>
            <a:ext cx="7163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aseline="0" dirty="0" err="1" smtClean="0"/>
              <a:t>Scala</a:t>
            </a:r>
            <a:endParaRPr lang="en-US" sz="2000" baseline="0" dirty="0"/>
          </a:p>
        </p:txBody>
      </p:sp>
      <p:sp>
        <p:nvSpPr>
          <p:cNvPr id="26" name="Text Box 2070"/>
          <p:cNvSpPr txBox="1">
            <a:spLocks noChangeArrowheads="1"/>
          </p:cNvSpPr>
          <p:nvPr/>
        </p:nvSpPr>
        <p:spPr bwMode="auto">
          <a:xfrm>
            <a:off x="7158818" y="2286000"/>
            <a:ext cx="167629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aseline="0" dirty="0" err="1" smtClean="0">
                <a:solidFill>
                  <a:srgbClr val="FF0000"/>
                </a:solidFill>
              </a:rPr>
              <a:t>Imprevedibile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endParaRPr lang="en-US" sz="2000" baseline="0" dirty="0">
              <a:solidFill>
                <a:srgbClr val="FF0000"/>
              </a:solidFill>
            </a:endParaRPr>
          </a:p>
        </p:txBody>
      </p:sp>
      <p:sp>
        <p:nvSpPr>
          <p:cNvPr id="27" name="Line 2061"/>
          <p:cNvSpPr>
            <a:spLocks noChangeShapeType="1"/>
          </p:cNvSpPr>
          <p:nvPr/>
        </p:nvSpPr>
        <p:spPr bwMode="auto">
          <a:xfrm>
            <a:off x="8001000" y="3505200"/>
            <a:ext cx="3810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v-SE" sz="2000"/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457200" y="1382524"/>
            <a:ext cx="8686800" cy="43088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sv-SE" sz="2200" dirty="0" err="1" smtClean="0">
                <a:latin typeface="Arial" pitchFamily="34" charset="0"/>
                <a:cs typeface="Arial" pitchFamily="34" charset="0"/>
              </a:rPr>
              <a:t>Possiamo</a:t>
            </a:r>
            <a:r>
              <a:rPr lang="sv-SE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200" dirty="0" err="1" smtClean="0">
                <a:latin typeface="Arial" pitchFamily="34" charset="0"/>
                <a:cs typeface="Arial" pitchFamily="34" charset="0"/>
              </a:rPr>
              <a:t>prevedere</a:t>
            </a:r>
            <a:r>
              <a:rPr lang="sv-SE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200" dirty="0" err="1" smtClean="0">
                <a:latin typeface="Arial" pitchFamily="34" charset="0"/>
                <a:cs typeface="Arial" pitchFamily="34" charset="0"/>
              </a:rPr>
              <a:t>l’effetto</a:t>
            </a:r>
            <a:r>
              <a:rPr lang="sv-SE" sz="2200" dirty="0" smtClean="0">
                <a:latin typeface="Arial" pitchFamily="34" charset="0"/>
                <a:cs typeface="Arial" pitchFamily="34" charset="0"/>
              </a:rPr>
              <a:t> della </a:t>
            </a:r>
            <a:r>
              <a:rPr lang="sv-SE" sz="2200" dirty="0" err="1" smtClean="0">
                <a:latin typeface="Arial" pitchFamily="34" charset="0"/>
                <a:cs typeface="Arial" pitchFamily="34" charset="0"/>
              </a:rPr>
              <a:t>scala</a:t>
            </a:r>
            <a:r>
              <a:rPr lang="sv-SE" sz="2200" dirty="0" smtClean="0">
                <a:latin typeface="Arial" pitchFamily="34" charset="0"/>
                <a:cs typeface="Arial" pitchFamily="34" charset="0"/>
              </a:rPr>
              <a:t>?</a:t>
            </a:r>
            <a:endParaRPr lang="it-IT" sz="22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/>
          <p:cNvCxnSpPr/>
          <p:nvPr/>
        </p:nvCxnSpPr>
        <p:spPr>
          <a:xfrm>
            <a:off x="0" y="838200"/>
            <a:ext cx="8763000" cy="0"/>
          </a:xfrm>
          <a:prstGeom prst="line">
            <a:avLst/>
          </a:prstGeom>
          <a:ln w="25400">
            <a:solidFill>
              <a:srgbClr val="0332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1"/>
          <p:cNvSpPr txBox="1">
            <a:spLocks/>
          </p:cNvSpPr>
          <p:nvPr/>
        </p:nvSpPr>
        <p:spPr>
          <a:xfrm>
            <a:off x="152400" y="167045"/>
            <a:ext cx="8686800" cy="46166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Caso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 di studio: </a:t>
            </a: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Declino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degli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impollinatori</a:t>
            </a:r>
            <a:endParaRPr lang="it-IT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3794" name="Picture 2" descr="http://www.sciencemag.org/content/313/5785/351/F1.large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81000" y="1066800"/>
            <a:ext cx="5010686" cy="5562600"/>
          </a:xfrm>
          <a:prstGeom prst="rect">
            <a:avLst/>
          </a:prstGeom>
          <a:noFill/>
        </p:spPr>
      </p:pic>
      <p:sp>
        <p:nvSpPr>
          <p:cNvPr id="26" name="Title 1"/>
          <p:cNvSpPr txBox="1">
            <a:spLocks/>
          </p:cNvSpPr>
          <p:nvPr/>
        </p:nvSpPr>
        <p:spPr>
          <a:xfrm>
            <a:off x="3962400" y="6457890"/>
            <a:ext cx="4648200" cy="33855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fontAlgn="base"/>
            <a:r>
              <a:rPr lang="sv-SE" sz="1600" u="sng" dirty="0" err="1" smtClean="0">
                <a:hlinkClick r:id="rId4"/>
              </a:rPr>
              <a:t>Biesmeijer</a:t>
            </a:r>
            <a:r>
              <a:rPr lang="sv-SE" sz="1600" u="sng" dirty="0" smtClean="0"/>
              <a:t> et al. (Science 2006)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562600" y="1968044"/>
            <a:ext cx="3048000" cy="76944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sv-SE" sz="2200" dirty="0" err="1" smtClean="0">
                <a:latin typeface="Arial" pitchFamily="34" charset="0"/>
                <a:cs typeface="Arial" pitchFamily="34" charset="0"/>
              </a:rPr>
              <a:t>Confronto</a:t>
            </a:r>
            <a:r>
              <a:rPr lang="sv-SE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200" dirty="0" err="1" smtClean="0">
                <a:latin typeface="Arial" pitchFamily="34" charset="0"/>
                <a:cs typeface="Arial" pitchFamily="34" charset="0"/>
              </a:rPr>
              <a:t>fra</a:t>
            </a:r>
            <a:r>
              <a:rPr lang="sv-SE" sz="2200" dirty="0" smtClean="0">
                <a:latin typeface="Arial" pitchFamily="34" charset="0"/>
                <a:cs typeface="Arial" pitchFamily="34" charset="0"/>
              </a:rPr>
              <a:t> le </a:t>
            </a:r>
            <a:r>
              <a:rPr lang="sv-SE" sz="2200" dirty="0" err="1" smtClean="0">
                <a:latin typeface="Arial" pitchFamily="34" charset="0"/>
                <a:cs typeface="Arial" pitchFamily="34" charset="0"/>
              </a:rPr>
              <a:t>comunità</a:t>
            </a:r>
            <a:r>
              <a:rPr lang="sv-SE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200" dirty="0" err="1" smtClean="0">
                <a:latin typeface="Arial" pitchFamily="34" charset="0"/>
                <a:cs typeface="Arial" pitchFamily="34" charset="0"/>
              </a:rPr>
              <a:t>nel</a:t>
            </a:r>
            <a:r>
              <a:rPr lang="sv-SE" sz="2200" dirty="0" smtClean="0">
                <a:latin typeface="Arial" pitchFamily="34" charset="0"/>
                <a:cs typeface="Arial" pitchFamily="34" charset="0"/>
              </a:rPr>
              <a:t> tempo</a:t>
            </a:r>
            <a:endParaRPr lang="it-IT" sz="22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914400"/>
            <a:ext cx="4800600" cy="5783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19600" y="838200"/>
            <a:ext cx="4724400" cy="4791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52400" y="167045"/>
            <a:ext cx="8686800" cy="46166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Caso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 di studio: La </a:t>
            </a: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relazione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dipende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dalla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scala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 (”grain”)?</a:t>
            </a:r>
            <a:endParaRPr lang="it-IT" sz="24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838200"/>
            <a:ext cx="8763000" cy="0"/>
          </a:xfrm>
          <a:prstGeom prst="line">
            <a:avLst/>
          </a:prstGeom>
          <a:ln w="25400">
            <a:solidFill>
              <a:srgbClr val="0332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838200"/>
            <a:ext cx="8763000" cy="0"/>
          </a:xfrm>
          <a:prstGeom prst="line">
            <a:avLst/>
          </a:prstGeom>
          <a:ln w="25400">
            <a:solidFill>
              <a:srgbClr val="0332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4543" y="980624"/>
            <a:ext cx="7741402" cy="5648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52400" y="167045"/>
            <a:ext cx="8686800" cy="46166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Dipendenza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dalla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scala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 (”grain”)?</a:t>
            </a:r>
            <a:endParaRPr lang="it-IT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19600" y="1143000"/>
            <a:ext cx="3810000" cy="5715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495800" y="1296650"/>
            <a:ext cx="4495800" cy="132343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sv-SE" sz="2000" dirty="0" smtClean="0">
                <a:latin typeface="Arial" pitchFamily="34" charset="0"/>
                <a:cs typeface="Arial" pitchFamily="34" charset="0"/>
              </a:rPr>
              <a:t>Se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aumentiamo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la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scala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di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osservazione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possiamo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concludere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che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il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numero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di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impollinatori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sia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calato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?</a:t>
            </a:r>
            <a:endParaRPr lang="it-IT" sz="2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838200"/>
            <a:ext cx="8763000" cy="0"/>
          </a:xfrm>
          <a:prstGeom prst="line">
            <a:avLst/>
          </a:prstGeom>
          <a:ln w="25400">
            <a:solidFill>
              <a:srgbClr val="0332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 txBox="1">
            <a:spLocks/>
          </p:cNvSpPr>
          <p:nvPr/>
        </p:nvSpPr>
        <p:spPr>
          <a:xfrm>
            <a:off x="152400" y="167045"/>
            <a:ext cx="8686800" cy="46166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Relazione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ricchezza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 di </a:t>
            </a: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efemerotteri-popolazione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umana</a:t>
            </a:r>
            <a:endParaRPr lang="it-IT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6" name="Picture 2" descr="Ephemeroptera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724400" y="1828800"/>
            <a:ext cx="2590800" cy="1945456"/>
          </a:xfrm>
          <a:prstGeom prst="rect">
            <a:avLst/>
          </a:prstGeom>
          <a:noFill/>
        </p:spPr>
      </p:pic>
      <p:pic>
        <p:nvPicPr>
          <p:cNvPr id="11268" name="Picture 4" descr="http://www.lagodicomo.com/_media/images/como_citta/veduta_paesaggio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5800" y="1828800"/>
            <a:ext cx="2590800" cy="1981962"/>
          </a:xfrm>
          <a:prstGeom prst="rect">
            <a:avLst/>
          </a:prstGeom>
          <a:noFill/>
        </p:spPr>
      </p:pic>
      <p:sp>
        <p:nvSpPr>
          <p:cNvPr id="9" name="Down Arrow 8"/>
          <p:cNvSpPr/>
          <p:nvPr/>
        </p:nvSpPr>
        <p:spPr>
          <a:xfrm>
            <a:off x="5715000" y="3962400"/>
            <a:ext cx="533400" cy="83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257800" y="4892189"/>
            <a:ext cx="1524000" cy="43088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sv-SE" sz="2200" dirty="0" err="1" smtClean="0">
                <a:latin typeface="Arial" pitchFamily="34" charset="0"/>
                <a:cs typeface="Arial" pitchFamily="34" charset="0"/>
              </a:rPr>
              <a:t>Diversità</a:t>
            </a:r>
            <a:endParaRPr lang="it-IT" sz="2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1676400" y="3962400"/>
            <a:ext cx="533400" cy="83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762000" y="4892189"/>
            <a:ext cx="2667000" cy="43088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sv-SE" sz="2200" dirty="0" err="1" smtClean="0">
                <a:latin typeface="Arial" pitchFamily="34" charset="0"/>
                <a:cs typeface="Arial" pitchFamily="34" charset="0"/>
              </a:rPr>
              <a:t>Numero</a:t>
            </a:r>
            <a:r>
              <a:rPr lang="sv-SE" sz="2200" dirty="0" smtClean="0">
                <a:latin typeface="Arial" pitchFamily="34" charset="0"/>
                <a:cs typeface="Arial" pitchFamily="34" charset="0"/>
              </a:rPr>
              <a:t> di </a:t>
            </a:r>
            <a:r>
              <a:rPr lang="sv-SE" sz="2200" dirty="0" err="1" smtClean="0">
                <a:latin typeface="Arial" pitchFamily="34" charset="0"/>
                <a:cs typeface="Arial" pitchFamily="34" charset="0"/>
              </a:rPr>
              <a:t>abitanti</a:t>
            </a:r>
            <a:endParaRPr lang="it-IT" sz="2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3505200" y="4953000"/>
            <a:ext cx="1447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20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971800" y="4537502"/>
            <a:ext cx="2286000" cy="43088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sv-SE" sz="2200" dirty="0" smtClean="0">
                <a:latin typeface="Arial" pitchFamily="34" charset="0"/>
                <a:cs typeface="Arial" pitchFamily="34" charset="0"/>
              </a:rPr>
              <a:t>?</a:t>
            </a:r>
            <a:endParaRPr lang="it-IT" sz="22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838200"/>
            <a:ext cx="8763000" cy="0"/>
          </a:xfrm>
          <a:prstGeom prst="line">
            <a:avLst/>
          </a:prstGeom>
          <a:ln w="25400">
            <a:solidFill>
              <a:srgbClr val="0332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066801"/>
            <a:ext cx="9067800" cy="188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 descr="http://www.faunaitalia.it/ckmap/images/italiarec.g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400800" y="3581400"/>
            <a:ext cx="2600228" cy="3352800"/>
          </a:xfrm>
          <a:prstGeom prst="rect">
            <a:avLst/>
          </a:prstGeom>
          <a:noFill/>
        </p:spPr>
      </p:pic>
      <p:pic>
        <p:nvPicPr>
          <p:cNvPr id="12293" name="Picture 5" descr="http://upload.wikimedia.org/wikipedia/commons/3/3f/Province_Italiane_posizione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600808" y="3428999"/>
            <a:ext cx="2704741" cy="3276601"/>
          </a:xfrm>
          <a:prstGeom prst="rect">
            <a:avLst/>
          </a:prstGeom>
          <a:noFill/>
        </p:spPr>
      </p:pic>
      <p:pic>
        <p:nvPicPr>
          <p:cNvPr id="12297" name="Picture 9" descr="http://ita24.it/wp-content/uploads/2012/03/cartina-italia-muta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85800" y="3474974"/>
            <a:ext cx="2514600" cy="3154426"/>
          </a:xfrm>
          <a:prstGeom prst="rect">
            <a:avLst/>
          </a:prstGeom>
          <a:noFill/>
        </p:spPr>
      </p:pic>
      <p:pic>
        <p:nvPicPr>
          <p:cNvPr id="12298" name="Picture 10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838200" y="2971800"/>
            <a:ext cx="7733122" cy="288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52400" y="167045"/>
            <a:ext cx="8686800" cy="46166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Dipendenza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dalla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scala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 (”grain”)?</a:t>
            </a:r>
            <a:endParaRPr lang="it-IT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</TotalTime>
  <Words>449</Words>
  <Application>Microsoft Office PowerPoint</Application>
  <PresentationFormat>On-screen Show (4:3)</PresentationFormat>
  <Paragraphs>97</Paragraphs>
  <Slides>24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Lorenzo Marini</dc:creator>
  <cp:lastModifiedBy>Lorenzo Marini</cp:lastModifiedBy>
  <cp:revision>35</cp:revision>
  <dcterms:created xsi:type="dcterms:W3CDTF">2006-08-16T00:00:00Z</dcterms:created>
  <dcterms:modified xsi:type="dcterms:W3CDTF">2013-10-16T14:44:48Z</dcterms:modified>
</cp:coreProperties>
</file>