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8" r:id="rId2"/>
    <p:sldId id="257" r:id="rId3"/>
    <p:sldId id="256" r:id="rId4"/>
    <p:sldId id="261" r:id="rId5"/>
    <p:sldId id="265" r:id="rId6"/>
    <p:sldId id="264" r:id="rId7"/>
    <p:sldId id="291" r:id="rId8"/>
    <p:sldId id="262" r:id="rId9"/>
    <p:sldId id="263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5" r:id="rId18"/>
    <p:sldId id="295" r:id="rId19"/>
    <p:sldId id="274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93" r:id="rId28"/>
    <p:sldId id="276" r:id="rId29"/>
    <p:sldId id="292" r:id="rId30"/>
    <p:sldId id="277" r:id="rId31"/>
    <p:sldId id="287" r:id="rId32"/>
    <p:sldId id="288" r:id="rId33"/>
    <p:sldId id="278" r:id="rId34"/>
    <p:sldId id="289" r:id="rId35"/>
    <p:sldId id="279" r:id="rId36"/>
    <p:sldId id="294" r:id="rId37"/>
    <p:sldId id="29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18F6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016" y="-8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5E22B-0FC1-429E-A364-844EFB1AC9B7}" type="datetimeFigureOut">
              <a:rPr lang="sv-SE" smtClean="0"/>
              <a:pPr/>
              <a:t>2013-10-09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59C5E-6B24-4F47-A34D-3F7D684DB5F0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C5008-5566-467B-BDF7-35FD3043FE1D}" type="slidenum">
              <a:rPr lang="en-US"/>
              <a:pPr/>
              <a:t>2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5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62000" y="2438400"/>
            <a:ext cx="7772400" cy="707886"/>
          </a:xfrm>
        </p:spPr>
        <p:txBody>
          <a:bodyPr>
            <a:spAutoFit/>
          </a:bodyPr>
          <a:lstStyle/>
          <a:p>
            <a:r>
              <a:rPr lang="it-CH" sz="4000" dirty="0" smtClean="0">
                <a:latin typeface="Arial" pitchFamily="34" charset="0"/>
                <a:cs typeface="Arial" pitchFamily="34" charset="0"/>
              </a:rPr>
              <a:t>Misurare la biodiversità</a:t>
            </a:r>
            <a:endParaRPr lang="it-CH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40386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2. Definire la scala spaziale</a:t>
            </a: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90600" y="1447800"/>
            <a:ext cx="4071937" cy="372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reeform 7"/>
          <p:cNvSpPr/>
          <p:nvPr/>
        </p:nvSpPr>
        <p:spPr>
          <a:xfrm>
            <a:off x="1004796" y="1654893"/>
            <a:ext cx="3821354" cy="3546519"/>
          </a:xfrm>
          <a:custGeom>
            <a:avLst/>
            <a:gdLst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162332 w 3821354"/>
              <a:gd name="connsiteY140" fmla="*/ 1636947 h 3546519"/>
              <a:gd name="connsiteX141" fmla="*/ 1134900 w 3821354"/>
              <a:gd name="connsiteY141" fmla="*/ 1655235 h 3546519"/>
              <a:gd name="connsiteX142" fmla="*/ 1116612 w 3821354"/>
              <a:gd name="connsiteY142" fmla="*/ 1682667 h 3546519"/>
              <a:gd name="connsiteX143" fmla="*/ 1061748 w 3821354"/>
              <a:gd name="connsiteY143" fmla="*/ 1728387 h 3546519"/>
              <a:gd name="connsiteX144" fmla="*/ 1016028 w 3821354"/>
              <a:gd name="connsiteY144" fmla="*/ 1764963 h 3546519"/>
              <a:gd name="connsiteX145" fmla="*/ 988596 w 3821354"/>
              <a:gd name="connsiteY145" fmla="*/ 1792395 h 3546519"/>
              <a:gd name="connsiteX146" fmla="*/ 952020 w 3821354"/>
              <a:gd name="connsiteY146" fmla="*/ 1819827 h 3546519"/>
              <a:gd name="connsiteX147" fmla="*/ 915444 w 3821354"/>
              <a:gd name="connsiteY147" fmla="*/ 1838115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162332 w 3821354"/>
              <a:gd name="connsiteY140" fmla="*/ 1636947 h 3546519"/>
              <a:gd name="connsiteX141" fmla="*/ 1134900 w 3821354"/>
              <a:gd name="connsiteY141" fmla="*/ 1655235 h 3546519"/>
              <a:gd name="connsiteX142" fmla="*/ 1052604 w 3821354"/>
              <a:gd name="connsiteY142" fmla="*/ 1621707 h 3546519"/>
              <a:gd name="connsiteX143" fmla="*/ 1061748 w 3821354"/>
              <a:gd name="connsiteY143" fmla="*/ 1728387 h 3546519"/>
              <a:gd name="connsiteX144" fmla="*/ 1016028 w 3821354"/>
              <a:gd name="connsiteY144" fmla="*/ 1764963 h 3546519"/>
              <a:gd name="connsiteX145" fmla="*/ 988596 w 3821354"/>
              <a:gd name="connsiteY145" fmla="*/ 1792395 h 3546519"/>
              <a:gd name="connsiteX146" fmla="*/ 952020 w 3821354"/>
              <a:gd name="connsiteY146" fmla="*/ 1819827 h 3546519"/>
              <a:gd name="connsiteX147" fmla="*/ 915444 w 3821354"/>
              <a:gd name="connsiteY147" fmla="*/ 1838115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162332 w 3821354"/>
              <a:gd name="connsiteY140" fmla="*/ 163694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61748 w 3821354"/>
              <a:gd name="connsiteY143" fmla="*/ 1728387 h 3546519"/>
              <a:gd name="connsiteX144" fmla="*/ 1016028 w 3821354"/>
              <a:gd name="connsiteY144" fmla="*/ 1764963 h 3546519"/>
              <a:gd name="connsiteX145" fmla="*/ 988596 w 3821354"/>
              <a:gd name="connsiteY145" fmla="*/ 1792395 h 3546519"/>
              <a:gd name="connsiteX146" fmla="*/ 952020 w 3821354"/>
              <a:gd name="connsiteY146" fmla="*/ 1819827 h 3546519"/>
              <a:gd name="connsiteX147" fmla="*/ 915444 w 3821354"/>
              <a:gd name="connsiteY147" fmla="*/ 1838115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61748 w 3821354"/>
              <a:gd name="connsiteY143" fmla="*/ 1728387 h 3546519"/>
              <a:gd name="connsiteX144" fmla="*/ 1016028 w 3821354"/>
              <a:gd name="connsiteY144" fmla="*/ 1764963 h 3546519"/>
              <a:gd name="connsiteX145" fmla="*/ 988596 w 3821354"/>
              <a:gd name="connsiteY145" fmla="*/ 1792395 h 3546519"/>
              <a:gd name="connsiteX146" fmla="*/ 952020 w 3821354"/>
              <a:gd name="connsiteY146" fmla="*/ 1819827 h 3546519"/>
              <a:gd name="connsiteX147" fmla="*/ 915444 w 3821354"/>
              <a:gd name="connsiteY147" fmla="*/ 1838115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52604 w 3821354"/>
              <a:gd name="connsiteY143" fmla="*/ 1697907 h 3546519"/>
              <a:gd name="connsiteX144" fmla="*/ 1016028 w 3821354"/>
              <a:gd name="connsiteY144" fmla="*/ 1764963 h 3546519"/>
              <a:gd name="connsiteX145" fmla="*/ 988596 w 3821354"/>
              <a:gd name="connsiteY145" fmla="*/ 1792395 h 3546519"/>
              <a:gd name="connsiteX146" fmla="*/ 952020 w 3821354"/>
              <a:gd name="connsiteY146" fmla="*/ 1819827 h 3546519"/>
              <a:gd name="connsiteX147" fmla="*/ 915444 w 3821354"/>
              <a:gd name="connsiteY147" fmla="*/ 1838115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52604 w 3821354"/>
              <a:gd name="connsiteY143" fmla="*/ 1697907 h 3546519"/>
              <a:gd name="connsiteX144" fmla="*/ 976404 w 3821354"/>
              <a:gd name="connsiteY144" fmla="*/ 1697907 h 3546519"/>
              <a:gd name="connsiteX145" fmla="*/ 988596 w 3821354"/>
              <a:gd name="connsiteY145" fmla="*/ 1792395 h 3546519"/>
              <a:gd name="connsiteX146" fmla="*/ 952020 w 3821354"/>
              <a:gd name="connsiteY146" fmla="*/ 1819827 h 3546519"/>
              <a:gd name="connsiteX147" fmla="*/ 915444 w 3821354"/>
              <a:gd name="connsiteY147" fmla="*/ 1838115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52604 w 3821354"/>
              <a:gd name="connsiteY143" fmla="*/ 1697907 h 3546519"/>
              <a:gd name="connsiteX144" fmla="*/ 976404 w 3821354"/>
              <a:gd name="connsiteY144" fmla="*/ 1697907 h 3546519"/>
              <a:gd name="connsiteX145" fmla="*/ 988596 w 3821354"/>
              <a:gd name="connsiteY145" fmla="*/ 1792395 h 3546519"/>
              <a:gd name="connsiteX146" fmla="*/ 900204 w 3821354"/>
              <a:gd name="connsiteY146" fmla="*/ 1850307 h 3546519"/>
              <a:gd name="connsiteX147" fmla="*/ 915444 w 3821354"/>
              <a:gd name="connsiteY147" fmla="*/ 1838115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52604 w 3821354"/>
              <a:gd name="connsiteY143" fmla="*/ 1697907 h 3546519"/>
              <a:gd name="connsiteX144" fmla="*/ 976404 w 3821354"/>
              <a:gd name="connsiteY144" fmla="*/ 1697907 h 3546519"/>
              <a:gd name="connsiteX145" fmla="*/ 988596 w 3821354"/>
              <a:gd name="connsiteY145" fmla="*/ 1792395 h 3546519"/>
              <a:gd name="connsiteX146" fmla="*/ 900204 w 3821354"/>
              <a:gd name="connsiteY146" fmla="*/ 1850307 h 3546519"/>
              <a:gd name="connsiteX147" fmla="*/ 900204 w 3821354"/>
              <a:gd name="connsiteY147" fmla="*/ 1774107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52604 w 3821354"/>
              <a:gd name="connsiteY143" fmla="*/ 1697907 h 3546519"/>
              <a:gd name="connsiteX144" fmla="*/ 976404 w 3821354"/>
              <a:gd name="connsiteY144" fmla="*/ 1697907 h 3546519"/>
              <a:gd name="connsiteX145" fmla="*/ 988596 w 3821354"/>
              <a:gd name="connsiteY145" fmla="*/ 1792395 h 3546519"/>
              <a:gd name="connsiteX146" fmla="*/ 900204 w 3821354"/>
              <a:gd name="connsiteY146" fmla="*/ 1774107 h 3546519"/>
              <a:gd name="connsiteX147" fmla="*/ 900204 w 3821354"/>
              <a:gd name="connsiteY147" fmla="*/ 1774107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52604 w 3821354"/>
              <a:gd name="connsiteY143" fmla="*/ 1697907 h 3546519"/>
              <a:gd name="connsiteX144" fmla="*/ 976404 w 3821354"/>
              <a:gd name="connsiteY144" fmla="*/ 1697907 h 3546519"/>
              <a:gd name="connsiteX145" fmla="*/ 900204 w 3821354"/>
              <a:gd name="connsiteY145" fmla="*/ 1774107 h 3546519"/>
              <a:gd name="connsiteX146" fmla="*/ 900204 w 3821354"/>
              <a:gd name="connsiteY146" fmla="*/ 1774107 h 3546519"/>
              <a:gd name="connsiteX147" fmla="*/ 900204 w 3821354"/>
              <a:gd name="connsiteY147" fmla="*/ 1774107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976404 w 3821354"/>
              <a:gd name="connsiteY143" fmla="*/ 1621707 h 3546519"/>
              <a:gd name="connsiteX144" fmla="*/ 976404 w 3821354"/>
              <a:gd name="connsiteY144" fmla="*/ 1697907 h 3546519"/>
              <a:gd name="connsiteX145" fmla="*/ 900204 w 3821354"/>
              <a:gd name="connsiteY145" fmla="*/ 1774107 h 3546519"/>
              <a:gd name="connsiteX146" fmla="*/ 900204 w 3821354"/>
              <a:gd name="connsiteY146" fmla="*/ 1774107 h 3546519"/>
              <a:gd name="connsiteX147" fmla="*/ 900204 w 3821354"/>
              <a:gd name="connsiteY147" fmla="*/ 1774107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976404 w 3821354"/>
              <a:gd name="connsiteY143" fmla="*/ 1621707 h 3546519"/>
              <a:gd name="connsiteX144" fmla="*/ 976404 w 3821354"/>
              <a:gd name="connsiteY144" fmla="*/ 1697907 h 3546519"/>
              <a:gd name="connsiteX145" fmla="*/ 900204 w 3821354"/>
              <a:gd name="connsiteY145" fmla="*/ 1774107 h 3546519"/>
              <a:gd name="connsiteX146" fmla="*/ 900204 w 3821354"/>
              <a:gd name="connsiteY146" fmla="*/ 1774107 h 3546519"/>
              <a:gd name="connsiteX147" fmla="*/ 900204 w 3821354"/>
              <a:gd name="connsiteY147" fmla="*/ 1774107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3821354" h="3546519">
                <a:moveTo>
                  <a:pt x="110772" y="3520611"/>
                </a:moveTo>
                <a:cubicBezTo>
                  <a:pt x="122964" y="3546519"/>
                  <a:pt x="165535" y="3513829"/>
                  <a:pt x="193068" y="3493179"/>
                </a:cubicBezTo>
                <a:cubicBezTo>
                  <a:pt x="241166" y="3457106"/>
                  <a:pt x="220444" y="3464008"/>
                  <a:pt x="247932" y="3420027"/>
                </a:cubicBezTo>
                <a:cubicBezTo>
                  <a:pt x="256009" y="3407104"/>
                  <a:pt x="266220" y="3395643"/>
                  <a:pt x="275364" y="3383451"/>
                </a:cubicBezTo>
                <a:cubicBezTo>
                  <a:pt x="297817" y="3293638"/>
                  <a:pt x="265310" y="3403559"/>
                  <a:pt x="311940" y="3310299"/>
                </a:cubicBezTo>
                <a:cubicBezTo>
                  <a:pt x="317560" y="3299059"/>
                  <a:pt x="311542" y="3281902"/>
                  <a:pt x="321084" y="3273723"/>
                </a:cubicBezTo>
                <a:cubicBezTo>
                  <a:pt x="335720" y="3261178"/>
                  <a:pt x="375948" y="3255435"/>
                  <a:pt x="375948" y="3255435"/>
                </a:cubicBezTo>
                <a:cubicBezTo>
                  <a:pt x="408092" y="3207219"/>
                  <a:pt x="375701" y="3242478"/>
                  <a:pt x="430812" y="3218859"/>
                </a:cubicBezTo>
                <a:cubicBezTo>
                  <a:pt x="440913" y="3214530"/>
                  <a:pt x="448414" y="3205486"/>
                  <a:pt x="458244" y="3200571"/>
                </a:cubicBezTo>
                <a:cubicBezTo>
                  <a:pt x="480350" y="3189518"/>
                  <a:pt x="498814" y="3191072"/>
                  <a:pt x="522252" y="3182283"/>
                </a:cubicBezTo>
                <a:cubicBezTo>
                  <a:pt x="617885" y="3146421"/>
                  <a:pt x="501519" y="3178322"/>
                  <a:pt x="595404" y="3154851"/>
                </a:cubicBezTo>
                <a:cubicBezTo>
                  <a:pt x="636304" y="3093500"/>
                  <a:pt x="588123" y="3153609"/>
                  <a:pt x="641124" y="3118275"/>
                </a:cubicBezTo>
                <a:cubicBezTo>
                  <a:pt x="706497" y="3074693"/>
                  <a:pt x="627774" y="3101038"/>
                  <a:pt x="705132" y="3081699"/>
                </a:cubicBezTo>
                <a:cubicBezTo>
                  <a:pt x="746032" y="3020348"/>
                  <a:pt x="697851" y="3080457"/>
                  <a:pt x="750852" y="3045123"/>
                </a:cubicBezTo>
                <a:cubicBezTo>
                  <a:pt x="761612" y="3037950"/>
                  <a:pt x="767761" y="3025207"/>
                  <a:pt x="778284" y="3017691"/>
                </a:cubicBezTo>
                <a:cubicBezTo>
                  <a:pt x="789376" y="3009768"/>
                  <a:pt x="802668" y="3005499"/>
                  <a:pt x="814860" y="2999403"/>
                </a:cubicBezTo>
                <a:cubicBezTo>
                  <a:pt x="855760" y="2938052"/>
                  <a:pt x="807579" y="2998161"/>
                  <a:pt x="860580" y="2962827"/>
                </a:cubicBezTo>
                <a:cubicBezTo>
                  <a:pt x="871340" y="2955654"/>
                  <a:pt x="879733" y="2945329"/>
                  <a:pt x="888012" y="2935395"/>
                </a:cubicBezTo>
                <a:cubicBezTo>
                  <a:pt x="895047" y="2926952"/>
                  <a:pt x="897357" y="2914351"/>
                  <a:pt x="906300" y="2907963"/>
                </a:cubicBezTo>
                <a:cubicBezTo>
                  <a:pt x="919657" y="2898423"/>
                  <a:pt x="936780" y="2895771"/>
                  <a:pt x="952020" y="2889675"/>
                </a:cubicBezTo>
                <a:cubicBezTo>
                  <a:pt x="955068" y="2877483"/>
                  <a:pt x="954193" y="2863556"/>
                  <a:pt x="961164" y="2853099"/>
                </a:cubicBezTo>
                <a:cubicBezTo>
                  <a:pt x="967260" y="2843955"/>
                  <a:pt x="980825" y="2842582"/>
                  <a:pt x="988596" y="2834811"/>
                </a:cubicBezTo>
                <a:cubicBezTo>
                  <a:pt x="1002396" y="2821011"/>
                  <a:pt x="1011372" y="2802891"/>
                  <a:pt x="1025172" y="2789091"/>
                </a:cubicBezTo>
                <a:cubicBezTo>
                  <a:pt x="1032943" y="2781320"/>
                  <a:pt x="1044161" y="2777838"/>
                  <a:pt x="1052604" y="2770803"/>
                </a:cubicBezTo>
                <a:cubicBezTo>
                  <a:pt x="1142484" y="2695903"/>
                  <a:pt x="1026396" y="2787867"/>
                  <a:pt x="1098324" y="2715939"/>
                </a:cubicBezTo>
                <a:cubicBezTo>
                  <a:pt x="1170252" y="2644011"/>
                  <a:pt x="1078288" y="2760099"/>
                  <a:pt x="1153188" y="2670219"/>
                </a:cubicBezTo>
                <a:cubicBezTo>
                  <a:pt x="1160223" y="2661776"/>
                  <a:pt x="1163705" y="2650558"/>
                  <a:pt x="1171476" y="2642787"/>
                </a:cubicBezTo>
                <a:cubicBezTo>
                  <a:pt x="1179247" y="2635016"/>
                  <a:pt x="1190465" y="2631534"/>
                  <a:pt x="1198908" y="2624499"/>
                </a:cubicBezTo>
                <a:cubicBezTo>
                  <a:pt x="1208842" y="2616220"/>
                  <a:pt x="1216522" y="2605483"/>
                  <a:pt x="1226340" y="2597067"/>
                </a:cubicBezTo>
                <a:cubicBezTo>
                  <a:pt x="1237911" y="2587149"/>
                  <a:pt x="1251345" y="2579553"/>
                  <a:pt x="1262916" y="2569635"/>
                </a:cubicBezTo>
                <a:cubicBezTo>
                  <a:pt x="1272734" y="2561219"/>
                  <a:pt x="1279825" y="2549719"/>
                  <a:pt x="1290348" y="2542203"/>
                </a:cubicBezTo>
                <a:cubicBezTo>
                  <a:pt x="1301440" y="2534280"/>
                  <a:pt x="1315365" y="2531139"/>
                  <a:pt x="1326924" y="2523915"/>
                </a:cubicBezTo>
                <a:cubicBezTo>
                  <a:pt x="1390191" y="2484373"/>
                  <a:pt x="1337038" y="2505304"/>
                  <a:pt x="1390932" y="2487339"/>
                </a:cubicBezTo>
                <a:cubicBezTo>
                  <a:pt x="1405514" y="2465465"/>
                  <a:pt x="1414250" y="2448476"/>
                  <a:pt x="1436652" y="2432475"/>
                </a:cubicBezTo>
                <a:cubicBezTo>
                  <a:pt x="1447744" y="2424552"/>
                  <a:pt x="1462136" y="2422110"/>
                  <a:pt x="1473228" y="2414187"/>
                </a:cubicBezTo>
                <a:cubicBezTo>
                  <a:pt x="1483751" y="2406671"/>
                  <a:pt x="1490842" y="2395171"/>
                  <a:pt x="1500660" y="2386755"/>
                </a:cubicBezTo>
                <a:cubicBezTo>
                  <a:pt x="1533897" y="2358266"/>
                  <a:pt x="1536345" y="2359768"/>
                  <a:pt x="1573812" y="2341035"/>
                </a:cubicBezTo>
                <a:cubicBezTo>
                  <a:pt x="1579908" y="2331891"/>
                  <a:pt x="1585065" y="2322046"/>
                  <a:pt x="1592100" y="2313603"/>
                </a:cubicBezTo>
                <a:cubicBezTo>
                  <a:pt x="1614102" y="2287201"/>
                  <a:pt x="1619991" y="2285865"/>
                  <a:pt x="1646964" y="2267883"/>
                </a:cubicBezTo>
                <a:cubicBezTo>
                  <a:pt x="1664946" y="2240910"/>
                  <a:pt x="1666282" y="2235021"/>
                  <a:pt x="1692684" y="2213019"/>
                </a:cubicBezTo>
                <a:cubicBezTo>
                  <a:pt x="1733912" y="2178662"/>
                  <a:pt x="1730521" y="2206556"/>
                  <a:pt x="1774980" y="2139867"/>
                </a:cubicBezTo>
                <a:cubicBezTo>
                  <a:pt x="1787172" y="2121579"/>
                  <a:pt x="1801726" y="2104662"/>
                  <a:pt x="1811556" y="2085003"/>
                </a:cubicBezTo>
                <a:cubicBezTo>
                  <a:pt x="1817652" y="2072811"/>
                  <a:pt x="1821118" y="2058899"/>
                  <a:pt x="1829844" y="2048427"/>
                </a:cubicBezTo>
                <a:cubicBezTo>
                  <a:pt x="1836879" y="2039984"/>
                  <a:pt x="1848132" y="2036235"/>
                  <a:pt x="1857276" y="2030139"/>
                </a:cubicBezTo>
                <a:cubicBezTo>
                  <a:pt x="1871532" y="1987371"/>
                  <a:pt x="1865266" y="1998150"/>
                  <a:pt x="1902996" y="1947843"/>
                </a:cubicBezTo>
                <a:cubicBezTo>
                  <a:pt x="1912140" y="1935651"/>
                  <a:pt x="1919652" y="1922043"/>
                  <a:pt x="1930428" y="1911267"/>
                </a:cubicBezTo>
                <a:cubicBezTo>
                  <a:pt x="1938199" y="1903496"/>
                  <a:pt x="1948716" y="1899075"/>
                  <a:pt x="1957860" y="1892979"/>
                </a:cubicBezTo>
                <a:cubicBezTo>
                  <a:pt x="1976546" y="1836922"/>
                  <a:pt x="1960188" y="1872363"/>
                  <a:pt x="2031012" y="1801539"/>
                </a:cubicBezTo>
                <a:cubicBezTo>
                  <a:pt x="2043204" y="1789347"/>
                  <a:pt x="2059877" y="1780385"/>
                  <a:pt x="2067588" y="1764963"/>
                </a:cubicBezTo>
                <a:cubicBezTo>
                  <a:pt x="2082074" y="1735990"/>
                  <a:pt x="2089568" y="1715551"/>
                  <a:pt x="2113308" y="1691811"/>
                </a:cubicBezTo>
                <a:cubicBezTo>
                  <a:pt x="2121079" y="1684040"/>
                  <a:pt x="2131596" y="1679619"/>
                  <a:pt x="2140740" y="1673523"/>
                </a:cubicBezTo>
                <a:cubicBezTo>
                  <a:pt x="2143788" y="1664379"/>
                  <a:pt x="2144537" y="1654111"/>
                  <a:pt x="2149884" y="1646091"/>
                </a:cubicBezTo>
                <a:cubicBezTo>
                  <a:pt x="2157057" y="1635331"/>
                  <a:pt x="2168900" y="1628477"/>
                  <a:pt x="2177316" y="1618659"/>
                </a:cubicBezTo>
                <a:cubicBezTo>
                  <a:pt x="2187234" y="1607088"/>
                  <a:pt x="2195604" y="1594275"/>
                  <a:pt x="2204748" y="1582083"/>
                </a:cubicBezTo>
                <a:cubicBezTo>
                  <a:pt x="2221547" y="1514888"/>
                  <a:pt x="2214742" y="1565280"/>
                  <a:pt x="2195604" y="1463211"/>
                </a:cubicBezTo>
                <a:cubicBezTo>
                  <a:pt x="2191632" y="1442028"/>
                  <a:pt x="2195213" y="1418898"/>
                  <a:pt x="2186460" y="1399203"/>
                </a:cubicBezTo>
                <a:cubicBezTo>
                  <a:pt x="2181997" y="1389160"/>
                  <a:pt x="2167471" y="1387950"/>
                  <a:pt x="2159028" y="1380915"/>
                </a:cubicBezTo>
                <a:cubicBezTo>
                  <a:pt x="2149094" y="1372636"/>
                  <a:pt x="2140740" y="1362627"/>
                  <a:pt x="2131596" y="1353483"/>
                </a:cubicBezTo>
                <a:cubicBezTo>
                  <a:pt x="2165725" y="1327886"/>
                  <a:pt x="2197932" y="1300323"/>
                  <a:pt x="2241324" y="1289475"/>
                </a:cubicBezTo>
                <a:cubicBezTo>
                  <a:pt x="2314594" y="1271158"/>
                  <a:pt x="2326977" y="1266829"/>
                  <a:pt x="2405916" y="1252899"/>
                </a:cubicBezTo>
                <a:cubicBezTo>
                  <a:pt x="2427141" y="1249153"/>
                  <a:pt x="2448588" y="1246803"/>
                  <a:pt x="2469924" y="1243755"/>
                </a:cubicBezTo>
                <a:cubicBezTo>
                  <a:pt x="2482116" y="1237659"/>
                  <a:pt x="2493737" y="1230253"/>
                  <a:pt x="2506500" y="1225467"/>
                </a:cubicBezTo>
                <a:cubicBezTo>
                  <a:pt x="2529938" y="1216678"/>
                  <a:pt x="2548402" y="1218232"/>
                  <a:pt x="2570508" y="1207179"/>
                </a:cubicBezTo>
                <a:cubicBezTo>
                  <a:pt x="2586404" y="1199231"/>
                  <a:pt x="2600332" y="1187695"/>
                  <a:pt x="2616228" y="1179747"/>
                </a:cubicBezTo>
                <a:cubicBezTo>
                  <a:pt x="2624849" y="1175436"/>
                  <a:pt x="2635039" y="1174914"/>
                  <a:pt x="2643660" y="1170603"/>
                </a:cubicBezTo>
                <a:cubicBezTo>
                  <a:pt x="2653490" y="1165688"/>
                  <a:pt x="2660991" y="1156644"/>
                  <a:pt x="2671092" y="1152315"/>
                </a:cubicBezTo>
                <a:cubicBezTo>
                  <a:pt x="2682643" y="1147365"/>
                  <a:pt x="2695476" y="1146219"/>
                  <a:pt x="2707668" y="1143171"/>
                </a:cubicBezTo>
                <a:cubicBezTo>
                  <a:pt x="2719860" y="1134027"/>
                  <a:pt x="2730613" y="1122555"/>
                  <a:pt x="2744244" y="1115739"/>
                </a:cubicBezTo>
                <a:cubicBezTo>
                  <a:pt x="2755484" y="1110119"/>
                  <a:pt x="2768350" y="1108154"/>
                  <a:pt x="2780820" y="1106595"/>
                </a:cubicBezTo>
                <a:cubicBezTo>
                  <a:pt x="2817239" y="1102043"/>
                  <a:pt x="2853972" y="1100499"/>
                  <a:pt x="2890548" y="1097451"/>
                </a:cubicBezTo>
                <a:cubicBezTo>
                  <a:pt x="2902740" y="1088307"/>
                  <a:pt x="2917368" y="1081727"/>
                  <a:pt x="2927124" y="1070019"/>
                </a:cubicBezTo>
                <a:cubicBezTo>
                  <a:pt x="2982333" y="1003768"/>
                  <a:pt x="2879688" y="1080307"/>
                  <a:pt x="2963700" y="1024299"/>
                </a:cubicBezTo>
                <a:cubicBezTo>
                  <a:pt x="2969796" y="1006011"/>
                  <a:pt x="2974829" y="987333"/>
                  <a:pt x="2981988" y="969435"/>
                </a:cubicBezTo>
                <a:cubicBezTo>
                  <a:pt x="2988084" y="954195"/>
                  <a:pt x="2996047" y="939575"/>
                  <a:pt x="3000276" y="923715"/>
                </a:cubicBezTo>
                <a:cubicBezTo>
                  <a:pt x="3043290" y="762412"/>
                  <a:pt x="2995663" y="889528"/>
                  <a:pt x="3036852" y="786555"/>
                </a:cubicBezTo>
                <a:cubicBezTo>
                  <a:pt x="3040077" y="754307"/>
                  <a:pt x="3043776" y="687274"/>
                  <a:pt x="3055140" y="649395"/>
                </a:cubicBezTo>
                <a:cubicBezTo>
                  <a:pt x="3059857" y="633673"/>
                  <a:pt x="3067665" y="619044"/>
                  <a:pt x="3073428" y="603675"/>
                </a:cubicBezTo>
                <a:cubicBezTo>
                  <a:pt x="3076812" y="594650"/>
                  <a:pt x="3076551" y="583769"/>
                  <a:pt x="3082572" y="576243"/>
                </a:cubicBezTo>
                <a:cubicBezTo>
                  <a:pt x="3131670" y="514871"/>
                  <a:pt x="3130682" y="520184"/>
                  <a:pt x="3183156" y="493947"/>
                </a:cubicBezTo>
                <a:cubicBezTo>
                  <a:pt x="3189252" y="484803"/>
                  <a:pt x="3191796" y="471777"/>
                  <a:pt x="3201444" y="466515"/>
                </a:cubicBezTo>
                <a:cubicBezTo>
                  <a:pt x="3253773" y="437972"/>
                  <a:pt x="3300327" y="437010"/>
                  <a:pt x="3356892" y="429939"/>
                </a:cubicBezTo>
                <a:cubicBezTo>
                  <a:pt x="3446367" y="400114"/>
                  <a:pt x="3387891" y="414952"/>
                  <a:pt x="3512340" y="402507"/>
                </a:cubicBezTo>
                <a:lnTo>
                  <a:pt x="3686076" y="384219"/>
                </a:lnTo>
                <a:cubicBezTo>
                  <a:pt x="3716556" y="387267"/>
                  <a:pt x="3746962" y="395545"/>
                  <a:pt x="3777516" y="393363"/>
                </a:cubicBezTo>
                <a:cubicBezTo>
                  <a:pt x="3791112" y="392392"/>
                  <a:pt x="3810505" y="388226"/>
                  <a:pt x="3814092" y="375075"/>
                </a:cubicBezTo>
                <a:cubicBezTo>
                  <a:pt x="3821354" y="348447"/>
                  <a:pt x="3809486" y="320004"/>
                  <a:pt x="3804948" y="292779"/>
                </a:cubicBezTo>
                <a:cubicBezTo>
                  <a:pt x="3803363" y="283272"/>
                  <a:pt x="3801825" y="272873"/>
                  <a:pt x="3795804" y="265347"/>
                </a:cubicBezTo>
                <a:cubicBezTo>
                  <a:pt x="3774975" y="239311"/>
                  <a:pt x="3728683" y="194822"/>
                  <a:pt x="3695220" y="173907"/>
                </a:cubicBezTo>
                <a:cubicBezTo>
                  <a:pt x="3683661" y="166683"/>
                  <a:pt x="3670203" y="162843"/>
                  <a:pt x="3658644" y="155619"/>
                </a:cubicBezTo>
                <a:cubicBezTo>
                  <a:pt x="3645721" y="147542"/>
                  <a:pt x="3636526" y="133006"/>
                  <a:pt x="3622068" y="128187"/>
                </a:cubicBezTo>
                <a:cubicBezTo>
                  <a:pt x="3598755" y="120416"/>
                  <a:pt x="3573013" y="123862"/>
                  <a:pt x="3548916" y="119043"/>
                </a:cubicBezTo>
                <a:cubicBezTo>
                  <a:pt x="3511946" y="111649"/>
                  <a:pt x="3439188" y="91611"/>
                  <a:pt x="3439188" y="91611"/>
                </a:cubicBezTo>
                <a:cubicBezTo>
                  <a:pt x="3423948" y="82467"/>
                  <a:pt x="3410228" y="70094"/>
                  <a:pt x="3393468" y="64179"/>
                </a:cubicBezTo>
                <a:cubicBezTo>
                  <a:pt x="3357916" y="51631"/>
                  <a:pt x="3320316" y="45891"/>
                  <a:pt x="3283740" y="36747"/>
                </a:cubicBezTo>
                <a:cubicBezTo>
                  <a:pt x="3232086" y="23834"/>
                  <a:pt x="3259487" y="30068"/>
                  <a:pt x="3201444" y="18459"/>
                </a:cubicBezTo>
                <a:cubicBezTo>
                  <a:pt x="2963700" y="21507"/>
                  <a:pt x="2724368" y="0"/>
                  <a:pt x="2488212" y="27603"/>
                </a:cubicBezTo>
                <a:cubicBezTo>
                  <a:pt x="2463804" y="30456"/>
                  <a:pt x="2490890" y="77047"/>
                  <a:pt x="2497356" y="100755"/>
                </a:cubicBezTo>
                <a:cubicBezTo>
                  <a:pt x="2504232" y="125969"/>
                  <a:pt x="2534400" y="142254"/>
                  <a:pt x="2552220" y="155619"/>
                </a:cubicBezTo>
                <a:cubicBezTo>
                  <a:pt x="2564412" y="180003"/>
                  <a:pt x="2591509" y="201644"/>
                  <a:pt x="2588796" y="228771"/>
                </a:cubicBezTo>
                <a:cubicBezTo>
                  <a:pt x="2585748" y="259251"/>
                  <a:pt x="2584310" y="289935"/>
                  <a:pt x="2579652" y="320211"/>
                </a:cubicBezTo>
                <a:cubicBezTo>
                  <a:pt x="2578186" y="329738"/>
                  <a:pt x="2575855" y="339623"/>
                  <a:pt x="2570508" y="347643"/>
                </a:cubicBezTo>
                <a:cubicBezTo>
                  <a:pt x="2563335" y="358403"/>
                  <a:pt x="2550592" y="364552"/>
                  <a:pt x="2543076" y="375075"/>
                </a:cubicBezTo>
                <a:cubicBezTo>
                  <a:pt x="2535153" y="386167"/>
                  <a:pt x="2533514" y="401179"/>
                  <a:pt x="2524788" y="411651"/>
                </a:cubicBezTo>
                <a:cubicBezTo>
                  <a:pt x="2517753" y="420094"/>
                  <a:pt x="2505799" y="422904"/>
                  <a:pt x="2497356" y="429939"/>
                </a:cubicBezTo>
                <a:cubicBezTo>
                  <a:pt x="2487422" y="438218"/>
                  <a:pt x="2478203" y="447437"/>
                  <a:pt x="2469924" y="457371"/>
                </a:cubicBezTo>
                <a:cubicBezTo>
                  <a:pt x="2462889" y="465814"/>
                  <a:pt x="2459907" y="477566"/>
                  <a:pt x="2451636" y="484803"/>
                </a:cubicBezTo>
                <a:cubicBezTo>
                  <a:pt x="2408089" y="522907"/>
                  <a:pt x="2405646" y="519161"/>
                  <a:pt x="2360196" y="530523"/>
                </a:cubicBezTo>
                <a:cubicBezTo>
                  <a:pt x="2348004" y="539667"/>
                  <a:pt x="2337251" y="551139"/>
                  <a:pt x="2323620" y="557955"/>
                </a:cubicBezTo>
                <a:cubicBezTo>
                  <a:pt x="2312380" y="563575"/>
                  <a:pt x="2298966" y="563125"/>
                  <a:pt x="2287044" y="567099"/>
                </a:cubicBezTo>
                <a:cubicBezTo>
                  <a:pt x="2271472" y="572290"/>
                  <a:pt x="2256564" y="579291"/>
                  <a:pt x="2241324" y="585387"/>
                </a:cubicBezTo>
                <a:cubicBezTo>
                  <a:pt x="2155980" y="582339"/>
                  <a:pt x="2070543" y="581258"/>
                  <a:pt x="1985292" y="576243"/>
                </a:cubicBezTo>
                <a:cubicBezTo>
                  <a:pt x="1966784" y="575154"/>
                  <a:pt x="1947011" y="575390"/>
                  <a:pt x="1930428" y="567099"/>
                </a:cubicBezTo>
                <a:cubicBezTo>
                  <a:pt x="1920598" y="562184"/>
                  <a:pt x="1920411" y="546904"/>
                  <a:pt x="1912140" y="539667"/>
                </a:cubicBezTo>
                <a:cubicBezTo>
                  <a:pt x="1882715" y="513920"/>
                  <a:pt x="1854124" y="501515"/>
                  <a:pt x="1820700" y="484803"/>
                </a:cubicBezTo>
                <a:cubicBezTo>
                  <a:pt x="1686588" y="487851"/>
                  <a:pt x="1552238" y="485402"/>
                  <a:pt x="1418364" y="493947"/>
                </a:cubicBezTo>
                <a:cubicBezTo>
                  <a:pt x="1407397" y="494647"/>
                  <a:pt x="1400474" y="506783"/>
                  <a:pt x="1390932" y="512235"/>
                </a:cubicBezTo>
                <a:cubicBezTo>
                  <a:pt x="1379097" y="518998"/>
                  <a:pt x="1366548" y="524427"/>
                  <a:pt x="1354356" y="530523"/>
                </a:cubicBezTo>
                <a:cubicBezTo>
                  <a:pt x="1340862" y="550765"/>
                  <a:pt x="1329758" y="571306"/>
                  <a:pt x="1308636" y="585387"/>
                </a:cubicBezTo>
                <a:cubicBezTo>
                  <a:pt x="1300616" y="590734"/>
                  <a:pt x="1290348" y="591483"/>
                  <a:pt x="1281204" y="594531"/>
                </a:cubicBezTo>
                <a:cubicBezTo>
                  <a:pt x="1270820" y="610107"/>
                  <a:pt x="1246826" y="647197"/>
                  <a:pt x="1235484" y="658539"/>
                </a:cubicBezTo>
                <a:cubicBezTo>
                  <a:pt x="1227713" y="666310"/>
                  <a:pt x="1217196" y="670731"/>
                  <a:pt x="1208052" y="676827"/>
                </a:cubicBezTo>
                <a:cubicBezTo>
                  <a:pt x="1172768" y="782678"/>
                  <a:pt x="1207355" y="687540"/>
                  <a:pt x="1171476" y="768267"/>
                </a:cubicBezTo>
                <a:cubicBezTo>
                  <a:pt x="1164810" y="783266"/>
                  <a:pt x="1161887" y="800068"/>
                  <a:pt x="1153188" y="813987"/>
                </a:cubicBezTo>
                <a:cubicBezTo>
                  <a:pt x="1146334" y="824953"/>
                  <a:pt x="1134900" y="832275"/>
                  <a:pt x="1125756" y="841419"/>
                </a:cubicBezTo>
                <a:cubicBezTo>
                  <a:pt x="1122708" y="853611"/>
                  <a:pt x="1123583" y="867538"/>
                  <a:pt x="1116612" y="877995"/>
                </a:cubicBezTo>
                <a:cubicBezTo>
                  <a:pt x="1110516" y="887139"/>
                  <a:pt x="1097623" y="889248"/>
                  <a:pt x="1089180" y="896283"/>
                </a:cubicBezTo>
                <a:cubicBezTo>
                  <a:pt x="1079246" y="904562"/>
                  <a:pt x="1070892" y="914571"/>
                  <a:pt x="1061748" y="923715"/>
                </a:cubicBezTo>
                <a:cubicBezTo>
                  <a:pt x="1037364" y="996867"/>
                  <a:pt x="1073940" y="911523"/>
                  <a:pt x="1025172" y="960291"/>
                </a:cubicBezTo>
                <a:cubicBezTo>
                  <a:pt x="1018356" y="967107"/>
                  <a:pt x="1022049" y="980197"/>
                  <a:pt x="1016028" y="987723"/>
                </a:cubicBezTo>
                <a:cubicBezTo>
                  <a:pt x="997179" y="1011285"/>
                  <a:pt x="973356" y="1030395"/>
                  <a:pt x="952020" y="1051731"/>
                </a:cubicBezTo>
                <a:cubicBezTo>
                  <a:pt x="905805" y="1097946"/>
                  <a:pt x="930866" y="1080596"/>
                  <a:pt x="878868" y="1106595"/>
                </a:cubicBezTo>
                <a:cubicBezTo>
                  <a:pt x="848164" y="1152650"/>
                  <a:pt x="824131" y="1154297"/>
                  <a:pt x="860580" y="1198035"/>
                </a:cubicBezTo>
                <a:cubicBezTo>
                  <a:pt x="867615" y="1206478"/>
                  <a:pt x="878868" y="1210227"/>
                  <a:pt x="888012" y="1216323"/>
                </a:cubicBezTo>
                <a:cubicBezTo>
                  <a:pt x="891060" y="1225467"/>
                  <a:pt x="888131" y="1240371"/>
                  <a:pt x="897156" y="1243755"/>
                </a:cubicBezTo>
                <a:cubicBezTo>
                  <a:pt x="940813" y="1260126"/>
                  <a:pt x="1034316" y="1271187"/>
                  <a:pt x="1034316" y="1271187"/>
                </a:cubicBezTo>
                <a:cubicBezTo>
                  <a:pt x="1058700" y="1295571"/>
                  <a:pt x="1092046" y="1313495"/>
                  <a:pt x="1107468" y="1344339"/>
                </a:cubicBezTo>
                <a:cubicBezTo>
                  <a:pt x="1130671" y="1390745"/>
                  <a:pt x="1114414" y="1373354"/>
                  <a:pt x="1153188" y="1399203"/>
                </a:cubicBezTo>
                <a:cubicBezTo>
                  <a:pt x="1156236" y="1417491"/>
                  <a:pt x="1157454" y="1436180"/>
                  <a:pt x="1162332" y="1454067"/>
                </a:cubicBezTo>
                <a:cubicBezTo>
                  <a:pt x="1166651" y="1469903"/>
                  <a:pt x="1179656" y="1483401"/>
                  <a:pt x="1180620" y="1499787"/>
                </a:cubicBezTo>
                <a:cubicBezTo>
                  <a:pt x="1182775" y="1536426"/>
                  <a:pt x="1176327" y="1573134"/>
                  <a:pt x="1171476" y="1609515"/>
                </a:cubicBezTo>
                <a:cubicBezTo>
                  <a:pt x="1170202" y="1619069"/>
                  <a:pt x="1058625" y="1614181"/>
                  <a:pt x="1052604" y="1621707"/>
                </a:cubicBezTo>
                <a:cubicBezTo>
                  <a:pt x="1045739" y="1630289"/>
                  <a:pt x="1137948" y="1615611"/>
                  <a:pt x="1128804" y="1621707"/>
                </a:cubicBezTo>
                <a:cubicBezTo>
                  <a:pt x="1122708" y="1630851"/>
                  <a:pt x="1059639" y="1613264"/>
                  <a:pt x="1052604" y="1621707"/>
                </a:cubicBezTo>
                <a:cubicBezTo>
                  <a:pt x="1030602" y="1648109"/>
                  <a:pt x="1003377" y="1603725"/>
                  <a:pt x="976404" y="1621707"/>
                </a:cubicBezTo>
                <a:cubicBezTo>
                  <a:pt x="935504" y="1683058"/>
                  <a:pt x="1029405" y="1662573"/>
                  <a:pt x="976404" y="1697907"/>
                </a:cubicBezTo>
                <a:cubicBezTo>
                  <a:pt x="965644" y="1705080"/>
                  <a:pt x="910022" y="1765691"/>
                  <a:pt x="900204" y="1774107"/>
                </a:cubicBezTo>
                <a:lnTo>
                  <a:pt x="900204" y="1774107"/>
                </a:lnTo>
                <a:lnTo>
                  <a:pt x="900204" y="1774107"/>
                </a:lnTo>
                <a:cubicBezTo>
                  <a:pt x="874843" y="1791014"/>
                  <a:pt x="869554" y="1879348"/>
                  <a:pt x="842292" y="1892979"/>
                </a:cubicBezTo>
                <a:cubicBezTo>
                  <a:pt x="792085" y="1918083"/>
                  <a:pt x="816621" y="1903088"/>
                  <a:pt x="769140" y="1938699"/>
                </a:cubicBezTo>
                <a:cubicBezTo>
                  <a:pt x="751339" y="1992103"/>
                  <a:pt x="773924" y="1943059"/>
                  <a:pt x="732564" y="1984419"/>
                </a:cubicBezTo>
                <a:cubicBezTo>
                  <a:pt x="698828" y="2018155"/>
                  <a:pt x="731784" y="2009323"/>
                  <a:pt x="686844" y="2039283"/>
                </a:cubicBezTo>
                <a:cubicBezTo>
                  <a:pt x="679534" y="2044156"/>
                  <a:pt x="626982" y="2056839"/>
                  <a:pt x="622836" y="2057571"/>
                </a:cubicBezTo>
                <a:cubicBezTo>
                  <a:pt x="583356" y="2064538"/>
                  <a:pt x="543444" y="2068892"/>
                  <a:pt x="503964" y="2075859"/>
                </a:cubicBezTo>
                <a:cubicBezTo>
                  <a:pt x="491588" y="2078043"/>
                  <a:pt x="479656" y="2082277"/>
                  <a:pt x="467388" y="2085003"/>
                </a:cubicBezTo>
                <a:cubicBezTo>
                  <a:pt x="452216" y="2088374"/>
                  <a:pt x="436908" y="2091099"/>
                  <a:pt x="421668" y="2094147"/>
                </a:cubicBezTo>
                <a:cubicBezTo>
                  <a:pt x="409476" y="2100243"/>
                  <a:pt x="397855" y="2107649"/>
                  <a:pt x="385092" y="2112435"/>
                </a:cubicBezTo>
                <a:cubicBezTo>
                  <a:pt x="361654" y="2121224"/>
                  <a:pt x="343190" y="2119670"/>
                  <a:pt x="321084" y="2130723"/>
                </a:cubicBezTo>
                <a:cubicBezTo>
                  <a:pt x="311254" y="2135638"/>
                  <a:pt x="304078" y="2145536"/>
                  <a:pt x="293652" y="2149011"/>
                </a:cubicBezTo>
                <a:cubicBezTo>
                  <a:pt x="277831" y="2154285"/>
                  <a:pt x="173308" y="2166340"/>
                  <a:pt x="165636" y="2167299"/>
                </a:cubicBezTo>
                <a:lnTo>
                  <a:pt x="101628" y="2185587"/>
                </a:lnTo>
                <a:cubicBezTo>
                  <a:pt x="89504" y="2188894"/>
                  <a:pt x="75963" y="2188496"/>
                  <a:pt x="65052" y="2194731"/>
                </a:cubicBezTo>
                <a:cubicBezTo>
                  <a:pt x="48336" y="2204283"/>
                  <a:pt x="20050" y="2245589"/>
                  <a:pt x="10188" y="2258739"/>
                </a:cubicBezTo>
                <a:cubicBezTo>
                  <a:pt x="7140" y="2270931"/>
                  <a:pt x="0" y="2282791"/>
                  <a:pt x="1044" y="2295315"/>
                </a:cubicBezTo>
                <a:cubicBezTo>
                  <a:pt x="7466" y="2372385"/>
                  <a:pt x="17839" y="2356336"/>
                  <a:pt x="46764" y="2414187"/>
                </a:cubicBezTo>
                <a:cubicBezTo>
                  <a:pt x="51075" y="2422808"/>
                  <a:pt x="50561" y="2433599"/>
                  <a:pt x="55908" y="2441619"/>
                </a:cubicBezTo>
                <a:cubicBezTo>
                  <a:pt x="74443" y="2469422"/>
                  <a:pt x="91312" y="2473037"/>
                  <a:pt x="119916" y="2487339"/>
                </a:cubicBezTo>
                <a:cubicBezTo>
                  <a:pt x="129503" y="2516099"/>
                  <a:pt x="127137" y="2522633"/>
                  <a:pt x="156492" y="2542203"/>
                </a:cubicBezTo>
                <a:cubicBezTo>
                  <a:pt x="164512" y="2547550"/>
                  <a:pt x="174780" y="2548299"/>
                  <a:pt x="183924" y="2551347"/>
                </a:cubicBezTo>
                <a:cubicBezTo>
                  <a:pt x="190020" y="2560491"/>
                  <a:pt x="195177" y="2570336"/>
                  <a:pt x="202212" y="2578779"/>
                </a:cubicBezTo>
                <a:cubicBezTo>
                  <a:pt x="224214" y="2605181"/>
                  <a:pt x="230103" y="2606517"/>
                  <a:pt x="257076" y="2624499"/>
                </a:cubicBezTo>
                <a:cubicBezTo>
                  <a:pt x="297496" y="2685128"/>
                  <a:pt x="249992" y="2617758"/>
                  <a:pt x="302796" y="2679363"/>
                </a:cubicBezTo>
                <a:cubicBezTo>
                  <a:pt x="312714" y="2690934"/>
                  <a:pt x="320192" y="2704470"/>
                  <a:pt x="330228" y="2715939"/>
                </a:cubicBezTo>
                <a:cubicBezTo>
                  <a:pt x="341582" y="2728915"/>
                  <a:pt x="356459" y="2738721"/>
                  <a:pt x="366804" y="2752515"/>
                </a:cubicBezTo>
                <a:cubicBezTo>
                  <a:pt x="404468" y="2802734"/>
                  <a:pt x="361507" y="2781229"/>
                  <a:pt x="412524" y="2798235"/>
                </a:cubicBezTo>
                <a:cubicBezTo>
                  <a:pt x="433860" y="2819571"/>
                  <a:pt x="482450" y="2832655"/>
                  <a:pt x="476532" y="2862243"/>
                </a:cubicBezTo>
                <a:cubicBezTo>
                  <a:pt x="470436" y="2892723"/>
                  <a:pt x="468074" y="2924194"/>
                  <a:pt x="458244" y="2953683"/>
                </a:cubicBezTo>
                <a:cubicBezTo>
                  <a:pt x="455196" y="2962827"/>
                  <a:pt x="453411" y="2972494"/>
                  <a:pt x="449100" y="2981115"/>
                </a:cubicBezTo>
                <a:cubicBezTo>
                  <a:pt x="444185" y="2990945"/>
                  <a:pt x="439956" y="3002451"/>
                  <a:pt x="430812" y="3008547"/>
                </a:cubicBezTo>
                <a:cubicBezTo>
                  <a:pt x="420355" y="3015518"/>
                  <a:pt x="406428" y="3014643"/>
                  <a:pt x="394236" y="3017691"/>
                </a:cubicBezTo>
                <a:cubicBezTo>
                  <a:pt x="354612" y="3011595"/>
                  <a:pt x="315409" y="3001310"/>
                  <a:pt x="275364" y="2999403"/>
                </a:cubicBezTo>
                <a:cubicBezTo>
                  <a:pt x="230129" y="2997249"/>
                  <a:pt x="210824" y="3005676"/>
                  <a:pt x="174780" y="3017691"/>
                </a:cubicBezTo>
                <a:cubicBezTo>
                  <a:pt x="167637" y="3028405"/>
                  <a:pt x="138204" y="3070098"/>
                  <a:pt x="138204" y="3081699"/>
                </a:cubicBezTo>
                <a:cubicBezTo>
                  <a:pt x="138204" y="3106833"/>
                  <a:pt x="150396" y="3130467"/>
                  <a:pt x="156492" y="3154851"/>
                </a:cubicBezTo>
                <a:lnTo>
                  <a:pt x="165636" y="3191427"/>
                </a:lnTo>
                <a:cubicBezTo>
                  <a:pt x="162588" y="3218859"/>
                  <a:pt x="163186" y="3246946"/>
                  <a:pt x="156492" y="3273723"/>
                </a:cubicBezTo>
                <a:cubicBezTo>
                  <a:pt x="153827" y="3284385"/>
                  <a:pt x="143656" y="3291613"/>
                  <a:pt x="138204" y="3301155"/>
                </a:cubicBezTo>
                <a:cubicBezTo>
                  <a:pt x="131441" y="3312990"/>
                  <a:pt x="126012" y="3325539"/>
                  <a:pt x="119916" y="3337731"/>
                </a:cubicBezTo>
                <a:cubicBezTo>
                  <a:pt x="129350" y="3535844"/>
                  <a:pt x="98580" y="3494703"/>
                  <a:pt x="110772" y="3520611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5603" name="Picture 3" descr="http://gallery.photo.net/photo/7240563-l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57800" y="1371600"/>
            <a:ext cx="3662855" cy="2590800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>
            <a:off x="3124200" y="2590800"/>
            <a:ext cx="3200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533400" y="5332512"/>
            <a:ext cx="72390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L’estensione spaziale è spesso definita dalla distribuzione degli habitat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Tecniche di campionamento delle comunità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76800" y="4646712"/>
            <a:ext cx="37338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Come scegliere queste unità?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2189988"/>
            <a:ext cx="4071937" cy="372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Freeform 10"/>
          <p:cNvSpPr/>
          <p:nvPr/>
        </p:nvSpPr>
        <p:spPr>
          <a:xfrm>
            <a:off x="471396" y="2397081"/>
            <a:ext cx="3821354" cy="3546519"/>
          </a:xfrm>
          <a:custGeom>
            <a:avLst/>
            <a:gdLst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162332 w 3821354"/>
              <a:gd name="connsiteY140" fmla="*/ 1636947 h 3546519"/>
              <a:gd name="connsiteX141" fmla="*/ 1134900 w 3821354"/>
              <a:gd name="connsiteY141" fmla="*/ 1655235 h 3546519"/>
              <a:gd name="connsiteX142" fmla="*/ 1116612 w 3821354"/>
              <a:gd name="connsiteY142" fmla="*/ 1682667 h 3546519"/>
              <a:gd name="connsiteX143" fmla="*/ 1061748 w 3821354"/>
              <a:gd name="connsiteY143" fmla="*/ 1728387 h 3546519"/>
              <a:gd name="connsiteX144" fmla="*/ 1016028 w 3821354"/>
              <a:gd name="connsiteY144" fmla="*/ 1764963 h 3546519"/>
              <a:gd name="connsiteX145" fmla="*/ 988596 w 3821354"/>
              <a:gd name="connsiteY145" fmla="*/ 1792395 h 3546519"/>
              <a:gd name="connsiteX146" fmla="*/ 952020 w 3821354"/>
              <a:gd name="connsiteY146" fmla="*/ 1819827 h 3546519"/>
              <a:gd name="connsiteX147" fmla="*/ 915444 w 3821354"/>
              <a:gd name="connsiteY147" fmla="*/ 1838115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162332 w 3821354"/>
              <a:gd name="connsiteY140" fmla="*/ 1636947 h 3546519"/>
              <a:gd name="connsiteX141" fmla="*/ 1134900 w 3821354"/>
              <a:gd name="connsiteY141" fmla="*/ 1655235 h 3546519"/>
              <a:gd name="connsiteX142" fmla="*/ 1052604 w 3821354"/>
              <a:gd name="connsiteY142" fmla="*/ 1621707 h 3546519"/>
              <a:gd name="connsiteX143" fmla="*/ 1061748 w 3821354"/>
              <a:gd name="connsiteY143" fmla="*/ 1728387 h 3546519"/>
              <a:gd name="connsiteX144" fmla="*/ 1016028 w 3821354"/>
              <a:gd name="connsiteY144" fmla="*/ 1764963 h 3546519"/>
              <a:gd name="connsiteX145" fmla="*/ 988596 w 3821354"/>
              <a:gd name="connsiteY145" fmla="*/ 1792395 h 3546519"/>
              <a:gd name="connsiteX146" fmla="*/ 952020 w 3821354"/>
              <a:gd name="connsiteY146" fmla="*/ 1819827 h 3546519"/>
              <a:gd name="connsiteX147" fmla="*/ 915444 w 3821354"/>
              <a:gd name="connsiteY147" fmla="*/ 1838115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162332 w 3821354"/>
              <a:gd name="connsiteY140" fmla="*/ 163694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61748 w 3821354"/>
              <a:gd name="connsiteY143" fmla="*/ 1728387 h 3546519"/>
              <a:gd name="connsiteX144" fmla="*/ 1016028 w 3821354"/>
              <a:gd name="connsiteY144" fmla="*/ 1764963 h 3546519"/>
              <a:gd name="connsiteX145" fmla="*/ 988596 w 3821354"/>
              <a:gd name="connsiteY145" fmla="*/ 1792395 h 3546519"/>
              <a:gd name="connsiteX146" fmla="*/ 952020 w 3821354"/>
              <a:gd name="connsiteY146" fmla="*/ 1819827 h 3546519"/>
              <a:gd name="connsiteX147" fmla="*/ 915444 w 3821354"/>
              <a:gd name="connsiteY147" fmla="*/ 1838115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61748 w 3821354"/>
              <a:gd name="connsiteY143" fmla="*/ 1728387 h 3546519"/>
              <a:gd name="connsiteX144" fmla="*/ 1016028 w 3821354"/>
              <a:gd name="connsiteY144" fmla="*/ 1764963 h 3546519"/>
              <a:gd name="connsiteX145" fmla="*/ 988596 w 3821354"/>
              <a:gd name="connsiteY145" fmla="*/ 1792395 h 3546519"/>
              <a:gd name="connsiteX146" fmla="*/ 952020 w 3821354"/>
              <a:gd name="connsiteY146" fmla="*/ 1819827 h 3546519"/>
              <a:gd name="connsiteX147" fmla="*/ 915444 w 3821354"/>
              <a:gd name="connsiteY147" fmla="*/ 1838115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52604 w 3821354"/>
              <a:gd name="connsiteY143" fmla="*/ 1697907 h 3546519"/>
              <a:gd name="connsiteX144" fmla="*/ 1016028 w 3821354"/>
              <a:gd name="connsiteY144" fmla="*/ 1764963 h 3546519"/>
              <a:gd name="connsiteX145" fmla="*/ 988596 w 3821354"/>
              <a:gd name="connsiteY145" fmla="*/ 1792395 h 3546519"/>
              <a:gd name="connsiteX146" fmla="*/ 952020 w 3821354"/>
              <a:gd name="connsiteY146" fmla="*/ 1819827 h 3546519"/>
              <a:gd name="connsiteX147" fmla="*/ 915444 w 3821354"/>
              <a:gd name="connsiteY147" fmla="*/ 1838115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52604 w 3821354"/>
              <a:gd name="connsiteY143" fmla="*/ 1697907 h 3546519"/>
              <a:gd name="connsiteX144" fmla="*/ 976404 w 3821354"/>
              <a:gd name="connsiteY144" fmla="*/ 1697907 h 3546519"/>
              <a:gd name="connsiteX145" fmla="*/ 988596 w 3821354"/>
              <a:gd name="connsiteY145" fmla="*/ 1792395 h 3546519"/>
              <a:gd name="connsiteX146" fmla="*/ 952020 w 3821354"/>
              <a:gd name="connsiteY146" fmla="*/ 1819827 h 3546519"/>
              <a:gd name="connsiteX147" fmla="*/ 915444 w 3821354"/>
              <a:gd name="connsiteY147" fmla="*/ 1838115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52604 w 3821354"/>
              <a:gd name="connsiteY143" fmla="*/ 1697907 h 3546519"/>
              <a:gd name="connsiteX144" fmla="*/ 976404 w 3821354"/>
              <a:gd name="connsiteY144" fmla="*/ 1697907 h 3546519"/>
              <a:gd name="connsiteX145" fmla="*/ 988596 w 3821354"/>
              <a:gd name="connsiteY145" fmla="*/ 1792395 h 3546519"/>
              <a:gd name="connsiteX146" fmla="*/ 900204 w 3821354"/>
              <a:gd name="connsiteY146" fmla="*/ 1850307 h 3546519"/>
              <a:gd name="connsiteX147" fmla="*/ 915444 w 3821354"/>
              <a:gd name="connsiteY147" fmla="*/ 1838115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52604 w 3821354"/>
              <a:gd name="connsiteY143" fmla="*/ 1697907 h 3546519"/>
              <a:gd name="connsiteX144" fmla="*/ 976404 w 3821354"/>
              <a:gd name="connsiteY144" fmla="*/ 1697907 h 3546519"/>
              <a:gd name="connsiteX145" fmla="*/ 988596 w 3821354"/>
              <a:gd name="connsiteY145" fmla="*/ 1792395 h 3546519"/>
              <a:gd name="connsiteX146" fmla="*/ 900204 w 3821354"/>
              <a:gd name="connsiteY146" fmla="*/ 1850307 h 3546519"/>
              <a:gd name="connsiteX147" fmla="*/ 900204 w 3821354"/>
              <a:gd name="connsiteY147" fmla="*/ 1774107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52604 w 3821354"/>
              <a:gd name="connsiteY143" fmla="*/ 1697907 h 3546519"/>
              <a:gd name="connsiteX144" fmla="*/ 976404 w 3821354"/>
              <a:gd name="connsiteY144" fmla="*/ 1697907 h 3546519"/>
              <a:gd name="connsiteX145" fmla="*/ 988596 w 3821354"/>
              <a:gd name="connsiteY145" fmla="*/ 1792395 h 3546519"/>
              <a:gd name="connsiteX146" fmla="*/ 900204 w 3821354"/>
              <a:gd name="connsiteY146" fmla="*/ 1774107 h 3546519"/>
              <a:gd name="connsiteX147" fmla="*/ 900204 w 3821354"/>
              <a:gd name="connsiteY147" fmla="*/ 1774107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1052604 w 3821354"/>
              <a:gd name="connsiteY143" fmla="*/ 1697907 h 3546519"/>
              <a:gd name="connsiteX144" fmla="*/ 976404 w 3821354"/>
              <a:gd name="connsiteY144" fmla="*/ 1697907 h 3546519"/>
              <a:gd name="connsiteX145" fmla="*/ 900204 w 3821354"/>
              <a:gd name="connsiteY145" fmla="*/ 1774107 h 3546519"/>
              <a:gd name="connsiteX146" fmla="*/ 900204 w 3821354"/>
              <a:gd name="connsiteY146" fmla="*/ 1774107 h 3546519"/>
              <a:gd name="connsiteX147" fmla="*/ 900204 w 3821354"/>
              <a:gd name="connsiteY147" fmla="*/ 1774107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976404 w 3821354"/>
              <a:gd name="connsiteY143" fmla="*/ 1621707 h 3546519"/>
              <a:gd name="connsiteX144" fmla="*/ 976404 w 3821354"/>
              <a:gd name="connsiteY144" fmla="*/ 1697907 h 3546519"/>
              <a:gd name="connsiteX145" fmla="*/ 900204 w 3821354"/>
              <a:gd name="connsiteY145" fmla="*/ 1774107 h 3546519"/>
              <a:gd name="connsiteX146" fmla="*/ 900204 w 3821354"/>
              <a:gd name="connsiteY146" fmla="*/ 1774107 h 3546519"/>
              <a:gd name="connsiteX147" fmla="*/ 900204 w 3821354"/>
              <a:gd name="connsiteY147" fmla="*/ 1774107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  <a:gd name="connsiteX0" fmla="*/ 110772 w 3821354"/>
              <a:gd name="connsiteY0" fmla="*/ 3520611 h 3546519"/>
              <a:gd name="connsiteX1" fmla="*/ 193068 w 3821354"/>
              <a:gd name="connsiteY1" fmla="*/ 3493179 h 3546519"/>
              <a:gd name="connsiteX2" fmla="*/ 247932 w 3821354"/>
              <a:gd name="connsiteY2" fmla="*/ 3420027 h 3546519"/>
              <a:gd name="connsiteX3" fmla="*/ 275364 w 3821354"/>
              <a:gd name="connsiteY3" fmla="*/ 3383451 h 3546519"/>
              <a:gd name="connsiteX4" fmla="*/ 311940 w 3821354"/>
              <a:gd name="connsiteY4" fmla="*/ 3310299 h 3546519"/>
              <a:gd name="connsiteX5" fmla="*/ 321084 w 3821354"/>
              <a:gd name="connsiteY5" fmla="*/ 3273723 h 3546519"/>
              <a:gd name="connsiteX6" fmla="*/ 375948 w 3821354"/>
              <a:gd name="connsiteY6" fmla="*/ 3255435 h 3546519"/>
              <a:gd name="connsiteX7" fmla="*/ 430812 w 3821354"/>
              <a:gd name="connsiteY7" fmla="*/ 3218859 h 3546519"/>
              <a:gd name="connsiteX8" fmla="*/ 458244 w 3821354"/>
              <a:gd name="connsiteY8" fmla="*/ 3200571 h 3546519"/>
              <a:gd name="connsiteX9" fmla="*/ 522252 w 3821354"/>
              <a:gd name="connsiteY9" fmla="*/ 3182283 h 3546519"/>
              <a:gd name="connsiteX10" fmla="*/ 595404 w 3821354"/>
              <a:gd name="connsiteY10" fmla="*/ 3154851 h 3546519"/>
              <a:gd name="connsiteX11" fmla="*/ 641124 w 3821354"/>
              <a:gd name="connsiteY11" fmla="*/ 3118275 h 3546519"/>
              <a:gd name="connsiteX12" fmla="*/ 705132 w 3821354"/>
              <a:gd name="connsiteY12" fmla="*/ 3081699 h 3546519"/>
              <a:gd name="connsiteX13" fmla="*/ 750852 w 3821354"/>
              <a:gd name="connsiteY13" fmla="*/ 3045123 h 3546519"/>
              <a:gd name="connsiteX14" fmla="*/ 778284 w 3821354"/>
              <a:gd name="connsiteY14" fmla="*/ 3017691 h 3546519"/>
              <a:gd name="connsiteX15" fmla="*/ 814860 w 3821354"/>
              <a:gd name="connsiteY15" fmla="*/ 2999403 h 3546519"/>
              <a:gd name="connsiteX16" fmla="*/ 860580 w 3821354"/>
              <a:gd name="connsiteY16" fmla="*/ 2962827 h 3546519"/>
              <a:gd name="connsiteX17" fmla="*/ 888012 w 3821354"/>
              <a:gd name="connsiteY17" fmla="*/ 2935395 h 3546519"/>
              <a:gd name="connsiteX18" fmla="*/ 906300 w 3821354"/>
              <a:gd name="connsiteY18" fmla="*/ 2907963 h 3546519"/>
              <a:gd name="connsiteX19" fmla="*/ 952020 w 3821354"/>
              <a:gd name="connsiteY19" fmla="*/ 2889675 h 3546519"/>
              <a:gd name="connsiteX20" fmla="*/ 961164 w 3821354"/>
              <a:gd name="connsiteY20" fmla="*/ 2853099 h 3546519"/>
              <a:gd name="connsiteX21" fmla="*/ 988596 w 3821354"/>
              <a:gd name="connsiteY21" fmla="*/ 2834811 h 3546519"/>
              <a:gd name="connsiteX22" fmla="*/ 1025172 w 3821354"/>
              <a:gd name="connsiteY22" fmla="*/ 2789091 h 3546519"/>
              <a:gd name="connsiteX23" fmla="*/ 1052604 w 3821354"/>
              <a:gd name="connsiteY23" fmla="*/ 2770803 h 3546519"/>
              <a:gd name="connsiteX24" fmla="*/ 1098324 w 3821354"/>
              <a:gd name="connsiteY24" fmla="*/ 2715939 h 3546519"/>
              <a:gd name="connsiteX25" fmla="*/ 1153188 w 3821354"/>
              <a:gd name="connsiteY25" fmla="*/ 2670219 h 3546519"/>
              <a:gd name="connsiteX26" fmla="*/ 1171476 w 3821354"/>
              <a:gd name="connsiteY26" fmla="*/ 2642787 h 3546519"/>
              <a:gd name="connsiteX27" fmla="*/ 1198908 w 3821354"/>
              <a:gd name="connsiteY27" fmla="*/ 2624499 h 3546519"/>
              <a:gd name="connsiteX28" fmla="*/ 1226340 w 3821354"/>
              <a:gd name="connsiteY28" fmla="*/ 2597067 h 3546519"/>
              <a:gd name="connsiteX29" fmla="*/ 1262916 w 3821354"/>
              <a:gd name="connsiteY29" fmla="*/ 2569635 h 3546519"/>
              <a:gd name="connsiteX30" fmla="*/ 1290348 w 3821354"/>
              <a:gd name="connsiteY30" fmla="*/ 2542203 h 3546519"/>
              <a:gd name="connsiteX31" fmla="*/ 1326924 w 3821354"/>
              <a:gd name="connsiteY31" fmla="*/ 2523915 h 3546519"/>
              <a:gd name="connsiteX32" fmla="*/ 1390932 w 3821354"/>
              <a:gd name="connsiteY32" fmla="*/ 2487339 h 3546519"/>
              <a:gd name="connsiteX33" fmla="*/ 1436652 w 3821354"/>
              <a:gd name="connsiteY33" fmla="*/ 2432475 h 3546519"/>
              <a:gd name="connsiteX34" fmla="*/ 1473228 w 3821354"/>
              <a:gd name="connsiteY34" fmla="*/ 2414187 h 3546519"/>
              <a:gd name="connsiteX35" fmla="*/ 1500660 w 3821354"/>
              <a:gd name="connsiteY35" fmla="*/ 2386755 h 3546519"/>
              <a:gd name="connsiteX36" fmla="*/ 1573812 w 3821354"/>
              <a:gd name="connsiteY36" fmla="*/ 2341035 h 3546519"/>
              <a:gd name="connsiteX37" fmla="*/ 1592100 w 3821354"/>
              <a:gd name="connsiteY37" fmla="*/ 2313603 h 3546519"/>
              <a:gd name="connsiteX38" fmla="*/ 1646964 w 3821354"/>
              <a:gd name="connsiteY38" fmla="*/ 2267883 h 3546519"/>
              <a:gd name="connsiteX39" fmla="*/ 1692684 w 3821354"/>
              <a:gd name="connsiteY39" fmla="*/ 2213019 h 3546519"/>
              <a:gd name="connsiteX40" fmla="*/ 1774980 w 3821354"/>
              <a:gd name="connsiteY40" fmla="*/ 2139867 h 3546519"/>
              <a:gd name="connsiteX41" fmla="*/ 1811556 w 3821354"/>
              <a:gd name="connsiteY41" fmla="*/ 2085003 h 3546519"/>
              <a:gd name="connsiteX42" fmla="*/ 1829844 w 3821354"/>
              <a:gd name="connsiteY42" fmla="*/ 2048427 h 3546519"/>
              <a:gd name="connsiteX43" fmla="*/ 1857276 w 3821354"/>
              <a:gd name="connsiteY43" fmla="*/ 2030139 h 3546519"/>
              <a:gd name="connsiteX44" fmla="*/ 1902996 w 3821354"/>
              <a:gd name="connsiteY44" fmla="*/ 1947843 h 3546519"/>
              <a:gd name="connsiteX45" fmla="*/ 1930428 w 3821354"/>
              <a:gd name="connsiteY45" fmla="*/ 1911267 h 3546519"/>
              <a:gd name="connsiteX46" fmla="*/ 1957860 w 3821354"/>
              <a:gd name="connsiteY46" fmla="*/ 1892979 h 3546519"/>
              <a:gd name="connsiteX47" fmla="*/ 2031012 w 3821354"/>
              <a:gd name="connsiteY47" fmla="*/ 1801539 h 3546519"/>
              <a:gd name="connsiteX48" fmla="*/ 2067588 w 3821354"/>
              <a:gd name="connsiteY48" fmla="*/ 1764963 h 3546519"/>
              <a:gd name="connsiteX49" fmla="*/ 2113308 w 3821354"/>
              <a:gd name="connsiteY49" fmla="*/ 1691811 h 3546519"/>
              <a:gd name="connsiteX50" fmla="*/ 2140740 w 3821354"/>
              <a:gd name="connsiteY50" fmla="*/ 1673523 h 3546519"/>
              <a:gd name="connsiteX51" fmla="*/ 2149884 w 3821354"/>
              <a:gd name="connsiteY51" fmla="*/ 1646091 h 3546519"/>
              <a:gd name="connsiteX52" fmla="*/ 2177316 w 3821354"/>
              <a:gd name="connsiteY52" fmla="*/ 1618659 h 3546519"/>
              <a:gd name="connsiteX53" fmla="*/ 2204748 w 3821354"/>
              <a:gd name="connsiteY53" fmla="*/ 1582083 h 3546519"/>
              <a:gd name="connsiteX54" fmla="*/ 2195604 w 3821354"/>
              <a:gd name="connsiteY54" fmla="*/ 1463211 h 3546519"/>
              <a:gd name="connsiteX55" fmla="*/ 2186460 w 3821354"/>
              <a:gd name="connsiteY55" fmla="*/ 1399203 h 3546519"/>
              <a:gd name="connsiteX56" fmla="*/ 2159028 w 3821354"/>
              <a:gd name="connsiteY56" fmla="*/ 1380915 h 3546519"/>
              <a:gd name="connsiteX57" fmla="*/ 2131596 w 3821354"/>
              <a:gd name="connsiteY57" fmla="*/ 1353483 h 3546519"/>
              <a:gd name="connsiteX58" fmla="*/ 2241324 w 3821354"/>
              <a:gd name="connsiteY58" fmla="*/ 1289475 h 3546519"/>
              <a:gd name="connsiteX59" fmla="*/ 2405916 w 3821354"/>
              <a:gd name="connsiteY59" fmla="*/ 1252899 h 3546519"/>
              <a:gd name="connsiteX60" fmla="*/ 2469924 w 3821354"/>
              <a:gd name="connsiteY60" fmla="*/ 1243755 h 3546519"/>
              <a:gd name="connsiteX61" fmla="*/ 2506500 w 3821354"/>
              <a:gd name="connsiteY61" fmla="*/ 1225467 h 3546519"/>
              <a:gd name="connsiteX62" fmla="*/ 2570508 w 3821354"/>
              <a:gd name="connsiteY62" fmla="*/ 1207179 h 3546519"/>
              <a:gd name="connsiteX63" fmla="*/ 2616228 w 3821354"/>
              <a:gd name="connsiteY63" fmla="*/ 1179747 h 3546519"/>
              <a:gd name="connsiteX64" fmla="*/ 2643660 w 3821354"/>
              <a:gd name="connsiteY64" fmla="*/ 1170603 h 3546519"/>
              <a:gd name="connsiteX65" fmla="*/ 2671092 w 3821354"/>
              <a:gd name="connsiteY65" fmla="*/ 1152315 h 3546519"/>
              <a:gd name="connsiteX66" fmla="*/ 2707668 w 3821354"/>
              <a:gd name="connsiteY66" fmla="*/ 1143171 h 3546519"/>
              <a:gd name="connsiteX67" fmla="*/ 2744244 w 3821354"/>
              <a:gd name="connsiteY67" fmla="*/ 1115739 h 3546519"/>
              <a:gd name="connsiteX68" fmla="*/ 2780820 w 3821354"/>
              <a:gd name="connsiteY68" fmla="*/ 1106595 h 3546519"/>
              <a:gd name="connsiteX69" fmla="*/ 2890548 w 3821354"/>
              <a:gd name="connsiteY69" fmla="*/ 1097451 h 3546519"/>
              <a:gd name="connsiteX70" fmla="*/ 2927124 w 3821354"/>
              <a:gd name="connsiteY70" fmla="*/ 1070019 h 3546519"/>
              <a:gd name="connsiteX71" fmla="*/ 2963700 w 3821354"/>
              <a:gd name="connsiteY71" fmla="*/ 1024299 h 3546519"/>
              <a:gd name="connsiteX72" fmla="*/ 2981988 w 3821354"/>
              <a:gd name="connsiteY72" fmla="*/ 969435 h 3546519"/>
              <a:gd name="connsiteX73" fmla="*/ 3000276 w 3821354"/>
              <a:gd name="connsiteY73" fmla="*/ 923715 h 3546519"/>
              <a:gd name="connsiteX74" fmla="*/ 3036852 w 3821354"/>
              <a:gd name="connsiteY74" fmla="*/ 786555 h 3546519"/>
              <a:gd name="connsiteX75" fmla="*/ 3055140 w 3821354"/>
              <a:gd name="connsiteY75" fmla="*/ 649395 h 3546519"/>
              <a:gd name="connsiteX76" fmla="*/ 3073428 w 3821354"/>
              <a:gd name="connsiteY76" fmla="*/ 603675 h 3546519"/>
              <a:gd name="connsiteX77" fmla="*/ 3082572 w 3821354"/>
              <a:gd name="connsiteY77" fmla="*/ 576243 h 3546519"/>
              <a:gd name="connsiteX78" fmla="*/ 3183156 w 3821354"/>
              <a:gd name="connsiteY78" fmla="*/ 493947 h 3546519"/>
              <a:gd name="connsiteX79" fmla="*/ 3201444 w 3821354"/>
              <a:gd name="connsiteY79" fmla="*/ 466515 h 3546519"/>
              <a:gd name="connsiteX80" fmla="*/ 3356892 w 3821354"/>
              <a:gd name="connsiteY80" fmla="*/ 429939 h 3546519"/>
              <a:gd name="connsiteX81" fmla="*/ 3512340 w 3821354"/>
              <a:gd name="connsiteY81" fmla="*/ 402507 h 3546519"/>
              <a:gd name="connsiteX82" fmla="*/ 3686076 w 3821354"/>
              <a:gd name="connsiteY82" fmla="*/ 384219 h 3546519"/>
              <a:gd name="connsiteX83" fmla="*/ 3777516 w 3821354"/>
              <a:gd name="connsiteY83" fmla="*/ 393363 h 3546519"/>
              <a:gd name="connsiteX84" fmla="*/ 3814092 w 3821354"/>
              <a:gd name="connsiteY84" fmla="*/ 375075 h 3546519"/>
              <a:gd name="connsiteX85" fmla="*/ 3804948 w 3821354"/>
              <a:gd name="connsiteY85" fmla="*/ 292779 h 3546519"/>
              <a:gd name="connsiteX86" fmla="*/ 3795804 w 3821354"/>
              <a:gd name="connsiteY86" fmla="*/ 265347 h 3546519"/>
              <a:gd name="connsiteX87" fmla="*/ 3695220 w 3821354"/>
              <a:gd name="connsiteY87" fmla="*/ 173907 h 3546519"/>
              <a:gd name="connsiteX88" fmla="*/ 3658644 w 3821354"/>
              <a:gd name="connsiteY88" fmla="*/ 155619 h 3546519"/>
              <a:gd name="connsiteX89" fmla="*/ 3622068 w 3821354"/>
              <a:gd name="connsiteY89" fmla="*/ 128187 h 3546519"/>
              <a:gd name="connsiteX90" fmla="*/ 3548916 w 3821354"/>
              <a:gd name="connsiteY90" fmla="*/ 119043 h 3546519"/>
              <a:gd name="connsiteX91" fmla="*/ 3439188 w 3821354"/>
              <a:gd name="connsiteY91" fmla="*/ 91611 h 3546519"/>
              <a:gd name="connsiteX92" fmla="*/ 3393468 w 3821354"/>
              <a:gd name="connsiteY92" fmla="*/ 64179 h 3546519"/>
              <a:gd name="connsiteX93" fmla="*/ 3283740 w 3821354"/>
              <a:gd name="connsiteY93" fmla="*/ 36747 h 3546519"/>
              <a:gd name="connsiteX94" fmla="*/ 3201444 w 3821354"/>
              <a:gd name="connsiteY94" fmla="*/ 18459 h 3546519"/>
              <a:gd name="connsiteX95" fmla="*/ 2488212 w 3821354"/>
              <a:gd name="connsiteY95" fmla="*/ 27603 h 3546519"/>
              <a:gd name="connsiteX96" fmla="*/ 2497356 w 3821354"/>
              <a:gd name="connsiteY96" fmla="*/ 100755 h 3546519"/>
              <a:gd name="connsiteX97" fmla="*/ 2552220 w 3821354"/>
              <a:gd name="connsiteY97" fmla="*/ 155619 h 3546519"/>
              <a:gd name="connsiteX98" fmla="*/ 2588796 w 3821354"/>
              <a:gd name="connsiteY98" fmla="*/ 228771 h 3546519"/>
              <a:gd name="connsiteX99" fmla="*/ 2579652 w 3821354"/>
              <a:gd name="connsiteY99" fmla="*/ 320211 h 3546519"/>
              <a:gd name="connsiteX100" fmla="*/ 2570508 w 3821354"/>
              <a:gd name="connsiteY100" fmla="*/ 347643 h 3546519"/>
              <a:gd name="connsiteX101" fmla="*/ 2543076 w 3821354"/>
              <a:gd name="connsiteY101" fmla="*/ 375075 h 3546519"/>
              <a:gd name="connsiteX102" fmla="*/ 2524788 w 3821354"/>
              <a:gd name="connsiteY102" fmla="*/ 411651 h 3546519"/>
              <a:gd name="connsiteX103" fmla="*/ 2497356 w 3821354"/>
              <a:gd name="connsiteY103" fmla="*/ 429939 h 3546519"/>
              <a:gd name="connsiteX104" fmla="*/ 2469924 w 3821354"/>
              <a:gd name="connsiteY104" fmla="*/ 457371 h 3546519"/>
              <a:gd name="connsiteX105" fmla="*/ 2451636 w 3821354"/>
              <a:gd name="connsiteY105" fmla="*/ 484803 h 3546519"/>
              <a:gd name="connsiteX106" fmla="*/ 2360196 w 3821354"/>
              <a:gd name="connsiteY106" fmla="*/ 530523 h 3546519"/>
              <a:gd name="connsiteX107" fmla="*/ 2323620 w 3821354"/>
              <a:gd name="connsiteY107" fmla="*/ 557955 h 3546519"/>
              <a:gd name="connsiteX108" fmla="*/ 2287044 w 3821354"/>
              <a:gd name="connsiteY108" fmla="*/ 567099 h 3546519"/>
              <a:gd name="connsiteX109" fmla="*/ 2241324 w 3821354"/>
              <a:gd name="connsiteY109" fmla="*/ 585387 h 3546519"/>
              <a:gd name="connsiteX110" fmla="*/ 1985292 w 3821354"/>
              <a:gd name="connsiteY110" fmla="*/ 576243 h 3546519"/>
              <a:gd name="connsiteX111" fmla="*/ 1930428 w 3821354"/>
              <a:gd name="connsiteY111" fmla="*/ 567099 h 3546519"/>
              <a:gd name="connsiteX112" fmla="*/ 1912140 w 3821354"/>
              <a:gd name="connsiteY112" fmla="*/ 539667 h 3546519"/>
              <a:gd name="connsiteX113" fmla="*/ 1820700 w 3821354"/>
              <a:gd name="connsiteY113" fmla="*/ 484803 h 3546519"/>
              <a:gd name="connsiteX114" fmla="*/ 1418364 w 3821354"/>
              <a:gd name="connsiteY114" fmla="*/ 493947 h 3546519"/>
              <a:gd name="connsiteX115" fmla="*/ 1390932 w 3821354"/>
              <a:gd name="connsiteY115" fmla="*/ 512235 h 3546519"/>
              <a:gd name="connsiteX116" fmla="*/ 1354356 w 3821354"/>
              <a:gd name="connsiteY116" fmla="*/ 530523 h 3546519"/>
              <a:gd name="connsiteX117" fmla="*/ 1308636 w 3821354"/>
              <a:gd name="connsiteY117" fmla="*/ 585387 h 3546519"/>
              <a:gd name="connsiteX118" fmla="*/ 1281204 w 3821354"/>
              <a:gd name="connsiteY118" fmla="*/ 594531 h 3546519"/>
              <a:gd name="connsiteX119" fmla="*/ 1235484 w 3821354"/>
              <a:gd name="connsiteY119" fmla="*/ 658539 h 3546519"/>
              <a:gd name="connsiteX120" fmla="*/ 1208052 w 3821354"/>
              <a:gd name="connsiteY120" fmla="*/ 676827 h 3546519"/>
              <a:gd name="connsiteX121" fmla="*/ 1171476 w 3821354"/>
              <a:gd name="connsiteY121" fmla="*/ 768267 h 3546519"/>
              <a:gd name="connsiteX122" fmla="*/ 1153188 w 3821354"/>
              <a:gd name="connsiteY122" fmla="*/ 813987 h 3546519"/>
              <a:gd name="connsiteX123" fmla="*/ 1125756 w 3821354"/>
              <a:gd name="connsiteY123" fmla="*/ 841419 h 3546519"/>
              <a:gd name="connsiteX124" fmla="*/ 1116612 w 3821354"/>
              <a:gd name="connsiteY124" fmla="*/ 877995 h 3546519"/>
              <a:gd name="connsiteX125" fmla="*/ 1089180 w 3821354"/>
              <a:gd name="connsiteY125" fmla="*/ 896283 h 3546519"/>
              <a:gd name="connsiteX126" fmla="*/ 1061748 w 3821354"/>
              <a:gd name="connsiteY126" fmla="*/ 923715 h 3546519"/>
              <a:gd name="connsiteX127" fmla="*/ 1025172 w 3821354"/>
              <a:gd name="connsiteY127" fmla="*/ 960291 h 3546519"/>
              <a:gd name="connsiteX128" fmla="*/ 1016028 w 3821354"/>
              <a:gd name="connsiteY128" fmla="*/ 987723 h 3546519"/>
              <a:gd name="connsiteX129" fmla="*/ 952020 w 3821354"/>
              <a:gd name="connsiteY129" fmla="*/ 1051731 h 3546519"/>
              <a:gd name="connsiteX130" fmla="*/ 878868 w 3821354"/>
              <a:gd name="connsiteY130" fmla="*/ 1106595 h 3546519"/>
              <a:gd name="connsiteX131" fmla="*/ 860580 w 3821354"/>
              <a:gd name="connsiteY131" fmla="*/ 1198035 h 3546519"/>
              <a:gd name="connsiteX132" fmla="*/ 888012 w 3821354"/>
              <a:gd name="connsiteY132" fmla="*/ 1216323 h 3546519"/>
              <a:gd name="connsiteX133" fmla="*/ 897156 w 3821354"/>
              <a:gd name="connsiteY133" fmla="*/ 1243755 h 3546519"/>
              <a:gd name="connsiteX134" fmla="*/ 1034316 w 3821354"/>
              <a:gd name="connsiteY134" fmla="*/ 1271187 h 3546519"/>
              <a:gd name="connsiteX135" fmla="*/ 1107468 w 3821354"/>
              <a:gd name="connsiteY135" fmla="*/ 1344339 h 3546519"/>
              <a:gd name="connsiteX136" fmla="*/ 1153188 w 3821354"/>
              <a:gd name="connsiteY136" fmla="*/ 1399203 h 3546519"/>
              <a:gd name="connsiteX137" fmla="*/ 1162332 w 3821354"/>
              <a:gd name="connsiteY137" fmla="*/ 1454067 h 3546519"/>
              <a:gd name="connsiteX138" fmla="*/ 1180620 w 3821354"/>
              <a:gd name="connsiteY138" fmla="*/ 1499787 h 3546519"/>
              <a:gd name="connsiteX139" fmla="*/ 1171476 w 3821354"/>
              <a:gd name="connsiteY139" fmla="*/ 1609515 h 3546519"/>
              <a:gd name="connsiteX140" fmla="*/ 1052604 w 3821354"/>
              <a:gd name="connsiteY140" fmla="*/ 1621707 h 3546519"/>
              <a:gd name="connsiteX141" fmla="*/ 1128804 w 3821354"/>
              <a:gd name="connsiteY141" fmla="*/ 1621707 h 3546519"/>
              <a:gd name="connsiteX142" fmla="*/ 1052604 w 3821354"/>
              <a:gd name="connsiteY142" fmla="*/ 1621707 h 3546519"/>
              <a:gd name="connsiteX143" fmla="*/ 976404 w 3821354"/>
              <a:gd name="connsiteY143" fmla="*/ 1621707 h 3546519"/>
              <a:gd name="connsiteX144" fmla="*/ 976404 w 3821354"/>
              <a:gd name="connsiteY144" fmla="*/ 1697907 h 3546519"/>
              <a:gd name="connsiteX145" fmla="*/ 900204 w 3821354"/>
              <a:gd name="connsiteY145" fmla="*/ 1774107 h 3546519"/>
              <a:gd name="connsiteX146" fmla="*/ 900204 w 3821354"/>
              <a:gd name="connsiteY146" fmla="*/ 1774107 h 3546519"/>
              <a:gd name="connsiteX147" fmla="*/ 900204 w 3821354"/>
              <a:gd name="connsiteY147" fmla="*/ 1774107 h 3546519"/>
              <a:gd name="connsiteX148" fmla="*/ 842292 w 3821354"/>
              <a:gd name="connsiteY148" fmla="*/ 1892979 h 3546519"/>
              <a:gd name="connsiteX149" fmla="*/ 769140 w 3821354"/>
              <a:gd name="connsiteY149" fmla="*/ 1938699 h 3546519"/>
              <a:gd name="connsiteX150" fmla="*/ 732564 w 3821354"/>
              <a:gd name="connsiteY150" fmla="*/ 1984419 h 3546519"/>
              <a:gd name="connsiteX151" fmla="*/ 686844 w 3821354"/>
              <a:gd name="connsiteY151" fmla="*/ 2039283 h 3546519"/>
              <a:gd name="connsiteX152" fmla="*/ 622836 w 3821354"/>
              <a:gd name="connsiteY152" fmla="*/ 2057571 h 3546519"/>
              <a:gd name="connsiteX153" fmla="*/ 503964 w 3821354"/>
              <a:gd name="connsiteY153" fmla="*/ 2075859 h 3546519"/>
              <a:gd name="connsiteX154" fmla="*/ 467388 w 3821354"/>
              <a:gd name="connsiteY154" fmla="*/ 2085003 h 3546519"/>
              <a:gd name="connsiteX155" fmla="*/ 421668 w 3821354"/>
              <a:gd name="connsiteY155" fmla="*/ 2094147 h 3546519"/>
              <a:gd name="connsiteX156" fmla="*/ 385092 w 3821354"/>
              <a:gd name="connsiteY156" fmla="*/ 2112435 h 3546519"/>
              <a:gd name="connsiteX157" fmla="*/ 321084 w 3821354"/>
              <a:gd name="connsiteY157" fmla="*/ 2130723 h 3546519"/>
              <a:gd name="connsiteX158" fmla="*/ 293652 w 3821354"/>
              <a:gd name="connsiteY158" fmla="*/ 2149011 h 3546519"/>
              <a:gd name="connsiteX159" fmla="*/ 165636 w 3821354"/>
              <a:gd name="connsiteY159" fmla="*/ 2167299 h 3546519"/>
              <a:gd name="connsiteX160" fmla="*/ 101628 w 3821354"/>
              <a:gd name="connsiteY160" fmla="*/ 2185587 h 3546519"/>
              <a:gd name="connsiteX161" fmla="*/ 65052 w 3821354"/>
              <a:gd name="connsiteY161" fmla="*/ 2194731 h 3546519"/>
              <a:gd name="connsiteX162" fmla="*/ 10188 w 3821354"/>
              <a:gd name="connsiteY162" fmla="*/ 2258739 h 3546519"/>
              <a:gd name="connsiteX163" fmla="*/ 1044 w 3821354"/>
              <a:gd name="connsiteY163" fmla="*/ 2295315 h 3546519"/>
              <a:gd name="connsiteX164" fmla="*/ 46764 w 3821354"/>
              <a:gd name="connsiteY164" fmla="*/ 2414187 h 3546519"/>
              <a:gd name="connsiteX165" fmla="*/ 55908 w 3821354"/>
              <a:gd name="connsiteY165" fmla="*/ 2441619 h 3546519"/>
              <a:gd name="connsiteX166" fmla="*/ 119916 w 3821354"/>
              <a:gd name="connsiteY166" fmla="*/ 2487339 h 3546519"/>
              <a:gd name="connsiteX167" fmla="*/ 156492 w 3821354"/>
              <a:gd name="connsiteY167" fmla="*/ 2542203 h 3546519"/>
              <a:gd name="connsiteX168" fmla="*/ 183924 w 3821354"/>
              <a:gd name="connsiteY168" fmla="*/ 2551347 h 3546519"/>
              <a:gd name="connsiteX169" fmla="*/ 202212 w 3821354"/>
              <a:gd name="connsiteY169" fmla="*/ 2578779 h 3546519"/>
              <a:gd name="connsiteX170" fmla="*/ 257076 w 3821354"/>
              <a:gd name="connsiteY170" fmla="*/ 2624499 h 3546519"/>
              <a:gd name="connsiteX171" fmla="*/ 302796 w 3821354"/>
              <a:gd name="connsiteY171" fmla="*/ 2679363 h 3546519"/>
              <a:gd name="connsiteX172" fmla="*/ 330228 w 3821354"/>
              <a:gd name="connsiteY172" fmla="*/ 2715939 h 3546519"/>
              <a:gd name="connsiteX173" fmla="*/ 366804 w 3821354"/>
              <a:gd name="connsiteY173" fmla="*/ 2752515 h 3546519"/>
              <a:gd name="connsiteX174" fmla="*/ 412524 w 3821354"/>
              <a:gd name="connsiteY174" fmla="*/ 2798235 h 3546519"/>
              <a:gd name="connsiteX175" fmla="*/ 476532 w 3821354"/>
              <a:gd name="connsiteY175" fmla="*/ 2862243 h 3546519"/>
              <a:gd name="connsiteX176" fmla="*/ 458244 w 3821354"/>
              <a:gd name="connsiteY176" fmla="*/ 2953683 h 3546519"/>
              <a:gd name="connsiteX177" fmla="*/ 449100 w 3821354"/>
              <a:gd name="connsiteY177" fmla="*/ 2981115 h 3546519"/>
              <a:gd name="connsiteX178" fmla="*/ 430812 w 3821354"/>
              <a:gd name="connsiteY178" fmla="*/ 3008547 h 3546519"/>
              <a:gd name="connsiteX179" fmla="*/ 394236 w 3821354"/>
              <a:gd name="connsiteY179" fmla="*/ 3017691 h 3546519"/>
              <a:gd name="connsiteX180" fmla="*/ 275364 w 3821354"/>
              <a:gd name="connsiteY180" fmla="*/ 2999403 h 3546519"/>
              <a:gd name="connsiteX181" fmla="*/ 174780 w 3821354"/>
              <a:gd name="connsiteY181" fmla="*/ 3017691 h 3546519"/>
              <a:gd name="connsiteX182" fmla="*/ 138204 w 3821354"/>
              <a:gd name="connsiteY182" fmla="*/ 3081699 h 3546519"/>
              <a:gd name="connsiteX183" fmla="*/ 156492 w 3821354"/>
              <a:gd name="connsiteY183" fmla="*/ 3154851 h 3546519"/>
              <a:gd name="connsiteX184" fmla="*/ 165636 w 3821354"/>
              <a:gd name="connsiteY184" fmla="*/ 3191427 h 3546519"/>
              <a:gd name="connsiteX185" fmla="*/ 156492 w 3821354"/>
              <a:gd name="connsiteY185" fmla="*/ 3273723 h 3546519"/>
              <a:gd name="connsiteX186" fmla="*/ 138204 w 3821354"/>
              <a:gd name="connsiteY186" fmla="*/ 3301155 h 3546519"/>
              <a:gd name="connsiteX187" fmla="*/ 119916 w 3821354"/>
              <a:gd name="connsiteY187" fmla="*/ 3337731 h 3546519"/>
              <a:gd name="connsiteX188" fmla="*/ 110772 w 3821354"/>
              <a:gd name="connsiteY188" fmla="*/ 3520611 h 354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3821354" h="3546519">
                <a:moveTo>
                  <a:pt x="110772" y="3520611"/>
                </a:moveTo>
                <a:cubicBezTo>
                  <a:pt x="122964" y="3546519"/>
                  <a:pt x="165535" y="3513829"/>
                  <a:pt x="193068" y="3493179"/>
                </a:cubicBezTo>
                <a:cubicBezTo>
                  <a:pt x="241166" y="3457106"/>
                  <a:pt x="220444" y="3464008"/>
                  <a:pt x="247932" y="3420027"/>
                </a:cubicBezTo>
                <a:cubicBezTo>
                  <a:pt x="256009" y="3407104"/>
                  <a:pt x="266220" y="3395643"/>
                  <a:pt x="275364" y="3383451"/>
                </a:cubicBezTo>
                <a:cubicBezTo>
                  <a:pt x="297817" y="3293638"/>
                  <a:pt x="265310" y="3403559"/>
                  <a:pt x="311940" y="3310299"/>
                </a:cubicBezTo>
                <a:cubicBezTo>
                  <a:pt x="317560" y="3299059"/>
                  <a:pt x="311542" y="3281902"/>
                  <a:pt x="321084" y="3273723"/>
                </a:cubicBezTo>
                <a:cubicBezTo>
                  <a:pt x="335720" y="3261178"/>
                  <a:pt x="375948" y="3255435"/>
                  <a:pt x="375948" y="3255435"/>
                </a:cubicBezTo>
                <a:cubicBezTo>
                  <a:pt x="408092" y="3207219"/>
                  <a:pt x="375701" y="3242478"/>
                  <a:pt x="430812" y="3218859"/>
                </a:cubicBezTo>
                <a:cubicBezTo>
                  <a:pt x="440913" y="3214530"/>
                  <a:pt x="448414" y="3205486"/>
                  <a:pt x="458244" y="3200571"/>
                </a:cubicBezTo>
                <a:cubicBezTo>
                  <a:pt x="480350" y="3189518"/>
                  <a:pt x="498814" y="3191072"/>
                  <a:pt x="522252" y="3182283"/>
                </a:cubicBezTo>
                <a:cubicBezTo>
                  <a:pt x="617885" y="3146421"/>
                  <a:pt x="501519" y="3178322"/>
                  <a:pt x="595404" y="3154851"/>
                </a:cubicBezTo>
                <a:cubicBezTo>
                  <a:pt x="636304" y="3093500"/>
                  <a:pt x="588123" y="3153609"/>
                  <a:pt x="641124" y="3118275"/>
                </a:cubicBezTo>
                <a:cubicBezTo>
                  <a:pt x="706497" y="3074693"/>
                  <a:pt x="627774" y="3101038"/>
                  <a:pt x="705132" y="3081699"/>
                </a:cubicBezTo>
                <a:cubicBezTo>
                  <a:pt x="746032" y="3020348"/>
                  <a:pt x="697851" y="3080457"/>
                  <a:pt x="750852" y="3045123"/>
                </a:cubicBezTo>
                <a:cubicBezTo>
                  <a:pt x="761612" y="3037950"/>
                  <a:pt x="767761" y="3025207"/>
                  <a:pt x="778284" y="3017691"/>
                </a:cubicBezTo>
                <a:cubicBezTo>
                  <a:pt x="789376" y="3009768"/>
                  <a:pt x="802668" y="3005499"/>
                  <a:pt x="814860" y="2999403"/>
                </a:cubicBezTo>
                <a:cubicBezTo>
                  <a:pt x="855760" y="2938052"/>
                  <a:pt x="807579" y="2998161"/>
                  <a:pt x="860580" y="2962827"/>
                </a:cubicBezTo>
                <a:cubicBezTo>
                  <a:pt x="871340" y="2955654"/>
                  <a:pt x="879733" y="2945329"/>
                  <a:pt x="888012" y="2935395"/>
                </a:cubicBezTo>
                <a:cubicBezTo>
                  <a:pt x="895047" y="2926952"/>
                  <a:pt x="897357" y="2914351"/>
                  <a:pt x="906300" y="2907963"/>
                </a:cubicBezTo>
                <a:cubicBezTo>
                  <a:pt x="919657" y="2898423"/>
                  <a:pt x="936780" y="2895771"/>
                  <a:pt x="952020" y="2889675"/>
                </a:cubicBezTo>
                <a:cubicBezTo>
                  <a:pt x="955068" y="2877483"/>
                  <a:pt x="954193" y="2863556"/>
                  <a:pt x="961164" y="2853099"/>
                </a:cubicBezTo>
                <a:cubicBezTo>
                  <a:pt x="967260" y="2843955"/>
                  <a:pt x="980825" y="2842582"/>
                  <a:pt x="988596" y="2834811"/>
                </a:cubicBezTo>
                <a:cubicBezTo>
                  <a:pt x="1002396" y="2821011"/>
                  <a:pt x="1011372" y="2802891"/>
                  <a:pt x="1025172" y="2789091"/>
                </a:cubicBezTo>
                <a:cubicBezTo>
                  <a:pt x="1032943" y="2781320"/>
                  <a:pt x="1044161" y="2777838"/>
                  <a:pt x="1052604" y="2770803"/>
                </a:cubicBezTo>
                <a:cubicBezTo>
                  <a:pt x="1142484" y="2695903"/>
                  <a:pt x="1026396" y="2787867"/>
                  <a:pt x="1098324" y="2715939"/>
                </a:cubicBezTo>
                <a:cubicBezTo>
                  <a:pt x="1170252" y="2644011"/>
                  <a:pt x="1078288" y="2760099"/>
                  <a:pt x="1153188" y="2670219"/>
                </a:cubicBezTo>
                <a:cubicBezTo>
                  <a:pt x="1160223" y="2661776"/>
                  <a:pt x="1163705" y="2650558"/>
                  <a:pt x="1171476" y="2642787"/>
                </a:cubicBezTo>
                <a:cubicBezTo>
                  <a:pt x="1179247" y="2635016"/>
                  <a:pt x="1190465" y="2631534"/>
                  <a:pt x="1198908" y="2624499"/>
                </a:cubicBezTo>
                <a:cubicBezTo>
                  <a:pt x="1208842" y="2616220"/>
                  <a:pt x="1216522" y="2605483"/>
                  <a:pt x="1226340" y="2597067"/>
                </a:cubicBezTo>
                <a:cubicBezTo>
                  <a:pt x="1237911" y="2587149"/>
                  <a:pt x="1251345" y="2579553"/>
                  <a:pt x="1262916" y="2569635"/>
                </a:cubicBezTo>
                <a:cubicBezTo>
                  <a:pt x="1272734" y="2561219"/>
                  <a:pt x="1279825" y="2549719"/>
                  <a:pt x="1290348" y="2542203"/>
                </a:cubicBezTo>
                <a:cubicBezTo>
                  <a:pt x="1301440" y="2534280"/>
                  <a:pt x="1315365" y="2531139"/>
                  <a:pt x="1326924" y="2523915"/>
                </a:cubicBezTo>
                <a:cubicBezTo>
                  <a:pt x="1390191" y="2484373"/>
                  <a:pt x="1337038" y="2505304"/>
                  <a:pt x="1390932" y="2487339"/>
                </a:cubicBezTo>
                <a:cubicBezTo>
                  <a:pt x="1405514" y="2465465"/>
                  <a:pt x="1414250" y="2448476"/>
                  <a:pt x="1436652" y="2432475"/>
                </a:cubicBezTo>
                <a:cubicBezTo>
                  <a:pt x="1447744" y="2424552"/>
                  <a:pt x="1462136" y="2422110"/>
                  <a:pt x="1473228" y="2414187"/>
                </a:cubicBezTo>
                <a:cubicBezTo>
                  <a:pt x="1483751" y="2406671"/>
                  <a:pt x="1490842" y="2395171"/>
                  <a:pt x="1500660" y="2386755"/>
                </a:cubicBezTo>
                <a:cubicBezTo>
                  <a:pt x="1533897" y="2358266"/>
                  <a:pt x="1536345" y="2359768"/>
                  <a:pt x="1573812" y="2341035"/>
                </a:cubicBezTo>
                <a:cubicBezTo>
                  <a:pt x="1579908" y="2331891"/>
                  <a:pt x="1585065" y="2322046"/>
                  <a:pt x="1592100" y="2313603"/>
                </a:cubicBezTo>
                <a:cubicBezTo>
                  <a:pt x="1614102" y="2287201"/>
                  <a:pt x="1619991" y="2285865"/>
                  <a:pt x="1646964" y="2267883"/>
                </a:cubicBezTo>
                <a:cubicBezTo>
                  <a:pt x="1664946" y="2240910"/>
                  <a:pt x="1666282" y="2235021"/>
                  <a:pt x="1692684" y="2213019"/>
                </a:cubicBezTo>
                <a:cubicBezTo>
                  <a:pt x="1733912" y="2178662"/>
                  <a:pt x="1730521" y="2206556"/>
                  <a:pt x="1774980" y="2139867"/>
                </a:cubicBezTo>
                <a:cubicBezTo>
                  <a:pt x="1787172" y="2121579"/>
                  <a:pt x="1801726" y="2104662"/>
                  <a:pt x="1811556" y="2085003"/>
                </a:cubicBezTo>
                <a:cubicBezTo>
                  <a:pt x="1817652" y="2072811"/>
                  <a:pt x="1821118" y="2058899"/>
                  <a:pt x="1829844" y="2048427"/>
                </a:cubicBezTo>
                <a:cubicBezTo>
                  <a:pt x="1836879" y="2039984"/>
                  <a:pt x="1848132" y="2036235"/>
                  <a:pt x="1857276" y="2030139"/>
                </a:cubicBezTo>
                <a:cubicBezTo>
                  <a:pt x="1871532" y="1987371"/>
                  <a:pt x="1865266" y="1998150"/>
                  <a:pt x="1902996" y="1947843"/>
                </a:cubicBezTo>
                <a:cubicBezTo>
                  <a:pt x="1912140" y="1935651"/>
                  <a:pt x="1919652" y="1922043"/>
                  <a:pt x="1930428" y="1911267"/>
                </a:cubicBezTo>
                <a:cubicBezTo>
                  <a:pt x="1938199" y="1903496"/>
                  <a:pt x="1948716" y="1899075"/>
                  <a:pt x="1957860" y="1892979"/>
                </a:cubicBezTo>
                <a:cubicBezTo>
                  <a:pt x="1976546" y="1836922"/>
                  <a:pt x="1960188" y="1872363"/>
                  <a:pt x="2031012" y="1801539"/>
                </a:cubicBezTo>
                <a:cubicBezTo>
                  <a:pt x="2043204" y="1789347"/>
                  <a:pt x="2059877" y="1780385"/>
                  <a:pt x="2067588" y="1764963"/>
                </a:cubicBezTo>
                <a:cubicBezTo>
                  <a:pt x="2082074" y="1735990"/>
                  <a:pt x="2089568" y="1715551"/>
                  <a:pt x="2113308" y="1691811"/>
                </a:cubicBezTo>
                <a:cubicBezTo>
                  <a:pt x="2121079" y="1684040"/>
                  <a:pt x="2131596" y="1679619"/>
                  <a:pt x="2140740" y="1673523"/>
                </a:cubicBezTo>
                <a:cubicBezTo>
                  <a:pt x="2143788" y="1664379"/>
                  <a:pt x="2144537" y="1654111"/>
                  <a:pt x="2149884" y="1646091"/>
                </a:cubicBezTo>
                <a:cubicBezTo>
                  <a:pt x="2157057" y="1635331"/>
                  <a:pt x="2168900" y="1628477"/>
                  <a:pt x="2177316" y="1618659"/>
                </a:cubicBezTo>
                <a:cubicBezTo>
                  <a:pt x="2187234" y="1607088"/>
                  <a:pt x="2195604" y="1594275"/>
                  <a:pt x="2204748" y="1582083"/>
                </a:cubicBezTo>
                <a:cubicBezTo>
                  <a:pt x="2221547" y="1514888"/>
                  <a:pt x="2214742" y="1565280"/>
                  <a:pt x="2195604" y="1463211"/>
                </a:cubicBezTo>
                <a:cubicBezTo>
                  <a:pt x="2191632" y="1442028"/>
                  <a:pt x="2195213" y="1418898"/>
                  <a:pt x="2186460" y="1399203"/>
                </a:cubicBezTo>
                <a:cubicBezTo>
                  <a:pt x="2181997" y="1389160"/>
                  <a:pt x="2167471" y="1387950"/>
                  <a:pt x="2159028" y="1380915"/>
                </a:cubicBezTo>
                <a:cubicBezTo>
                  <a:pt x="2149094" y="1372636"/>
                  <a:pt x="2140740" y="1362627"/>
                  <a:pt x="2131596" y="1353483"/>
                </a:cubicBezTo>
                <a:cubicBezTo>
                  <a:pt x="2165725" y="1327886"/>
                  <a:pt x="2197932" y="1300323"/>
                  <a:pt x="2241324" y="1289475"/>
                </a:cubicBezTo>
                <a:cubicBezTo>
                  <a:pt x="2314594" y="1271158"/>
                  <a:pt x="2326977" y="1266829"/>
                  <a:pt x="2405916" y="1252899"/>
                </a:cubicBezTo>
                <a:cubicBezTo>
                  <a:pt x="2427141" y="1249153"/>
                  <a:pt x="2448588" y="1246803"/>
                  <a:pt x="2469924" y="1243755"/>
                </a:cubicBezTo>
                <a:cubicBezTo>
                  <a:pt x="2482116" y="1237659"/>
                  <a:pt x="2493737" y="1230253"/>
                  <a:pt x="2506500" y="1225467"/>
                </a:cubicBezTo>
                <a:cubicBezTo>
                  <a:pt x="2529938" y="1216678"/>
                  <a:pt x="2548402" y="1218232"/>
                  <a:pt x="2570508" y="1207179"/>
                </a:cubicBezTo>
                <a:cubicBezTo>
                  <a:pt x="2586404" y="1199231"/>
                  <a:pt x="2600332" y="1187695"/>
                  <a:pt x="2616228" y="1179747"/>
                </a:cubicBezTo>
                <a:cubicBezTo>
                  <a:pt x="2624849" y="1175436"/>
                  <a:pt x="2635039" y="1174914"/>
                  <a:pt x="2643660" y="1170603"/>
                </a:cubicBezTo>
                <a:cubicBezTo>
                  <a:pt x="2653490" y="1165688"/>
                  <a:pt x="2660991" y="1156644"/>
                  <a:pt x="2671092" y="1152315"/>
                </a:cubicBezTo>
                <a:cubicBezTo>
                  <a:pt x="2682643" y="1147365"/>
                  <a:pt x="2695476" y="1146219"/>
                  <a:pt x="2707668" y="1143171"/>
                </a:cubicBezTo>
                <a:cubicBezTo>
                  <a:pt x="2719860" y="1134027"/>
                  <a:pt x="2730613" y="1122555"/>
                  <a:pt x="2744244" y="1115739"/>
                </a:cubicBezTo>
                <a:cubicBezTo>
                  <a:pt x="2755484" y="1110119"/>
                  <a:pt x="2768350" y="1108154"/>
                  <a:pt x="2780820" y="1106595"/>
                </a:cubicBezTo>
                <a:cubicBezTo>
                  <a:pt x="2817239" y="1102043"/>
                  <a:pt x="2853972" y="1100499"/>
                  <a:pt x="2890548" y="1097451"/>
                </a:cubicBezTo>
                <a:cubicBezTo>
                  <a:pt x="2902740" y="1088307"/>
                  <a:pt x="2917368" y="1081727"/>
                  <a:pt x="2927124" y="1070019"/>
                </a:cubicBezTo>
                <a:cubicBezTo>
                  <a:pt x="2982333" y="1003768"/>
                  <a:pt x="2879688" y="1080307"/>
                  <a:pt x="2963700" y="1024299"/>
                </a:cubicBezTo>
                <a:cubicBezTo>
                  <a:pt x="2969796" y="1006011"/>
                  <a:pt x="2974829" y="987333"/>
                  <a:pt x="2981988" y="969435"/>
                </a:cubicBezTo>
                <a:cubicBezTo>
                  <a:pt x="2988084" y="954195"/>
                  <a:pt x="2996047" y="939575"/>
                  <a:pt x="3000276" y="923715"/>
                </a:cubicBezTo>
                <a:cubicBezTo>
                  <a:pt x="3043290" y="762412"/>
                  <a:pt x="2995663" y="889528"/>
                  <a:pt x="3036852" y="786555"/>
                </a:cubicBezTo>
                <a:cubicBezTo>
                  <a:pt x="3040077" y="754307"/>
                  <a:pt x="3043776" y="687274"/>
                  <a:pt x="3055140" y="649395"/>
                </a:cubicBezTo>
                <a:cubicBezTo>
                  <a:pt x="3059857" y="633673"/>
                  <a:pt x="3067665" y="619044"/>
                  <a:pt x="3073428" y="603675"/>
                </a:cubicBezTo>
                <a:cubicBezTo>
                  <a:pt x="3076812" y="594650"/>
                  <a:pt x="3076551" y="583769"/>
                  <a:pt x="3082572" y="576243"/>
                </a:cubicBezTo>
                <a:cubicBezTo>
                  <a:pt x="3131670" y="514871"/>
                  <a:pt x="3130682" y="520184"/>
                  <a:pt x="3183156" y="493947"/>
                </a:cubicBezTo>
                <a:cubicBezTo>
                  <a:pt x="3189252" y="484803"/>
                  <a:pt x="3191796" y="471777"/>
                  <a:pt x="3201444" y="466515"/>
                </a:cubicBezTo>
                <a:cubicBezTo>
                  <a:pt x="3253773" y="437972"/>
                  <a:pt x="3300327" y="437010"/>
                  <a:pt x="3356892" y="429939"/>
                </a:cubicBezTo>
                <a:cubicBezTo>
                  <a:pt x="3446367" y="400114"/>
                  <a:pt x="3387891" y="414952"/>
                  <a:pt x="3512340" y="402507"/>
                </a:cubicBezTo>
                <a:lnTo>
                  <a:pt x="3686076" y="384219"/>
                </a:lnTo>
                <a:cubicBezTo>
                  <a:pt x="3716556" y="387267"/>
                  <a:pt x="3746962" y="395545"/>
                  <a:pt x="3777516" y="393363"/>
                </a:cubicBezTo>
                <a:cubicBezTo>
                  <a:pt x="3791112" y="392392"/>
                  <a:pt x="3810505" y="388226"/>
                  <a:pt x="3814092" y="375075"/>
                </a:cubicBezTo>
                <a:cubicBezTo>
                  <a:pt x="3821354" y="348447"/>
                  <a:pt x="3809486" y="320004"/>
                  <a:pt x="3804948" y="292779"/>
                </a:cubicBezTo>
                <a:cubicBezTo>
                  <a:pt x="3803363" y="283272"/>
                  <a:pt x="3801825" y="272873"/>
                  <a:pt x="3795804" y="265347"/>
                </a:cubicBezTo>
                <a:cubicBezTo>
                  <a:pt x="3774975" y="239311"/>
                  <a:pt x="3728683" y="194822"/>
                  <a:pt x="3695220" y="173907"/>
                </a:cubicBezTo>
                <a:cubicBezTo>
                  <a:pt x="3683661" y="166683"/>
                  <a:pt x="3670203" y="162843"/>
                  <a:pt x="3658644" y="155619"/>
                </a:cubicBezTo>
                <a:cubicBezTo>
                  <a:pt x="3645721" y="147542"/>
                  <a:pt x="3636526" y="133006"/>
                  <a:pt x="3622068" y="128187"/>
                </a:cubicBezTo>
                <a:cubicBezTo>
                  <a:pt x="3598755" y="120416"/>
                  <a:pt x="3573013" y="123862"/>
                  <a:pt x="3548916" y="119043"/>
                </a:cubicBezTo>
                <a:cubicBezTo>
                  <a:pt x="3511946" y="111649"/>
                  <a:pt x="3439188" y="91611"/>
                  <a:pt x="3439188" y="91611"/>
                </a:cubicBezTo>
                <a:cubicBezTo>
                  <a:pt x="3423948" y="82467"/>
                  <a:pt x="3410228" y="70094"/>
                  <a:pt x="3393468" y="64179"/>
                </a:cubicBezTo>
                <a:cubicBezTo>
                  <a:pt x="3357916" y="51631"/>
                  <a:pt x="3320316" y="45891"/>
                  <a:pt x="3283740" y="36747"/>
                </a:cubicBezTo>
                <a:cubicBezTo>
                  <a:pt x="3232086" y="23834"/>
                  <a:pt x="3259487" y="30068"/>
                  <a:pt x="3201444" y="18459"/>
                </a:cubicBezTo>
                <a:cubicBezTo>
                  <a:pt x="2963700" y="21507"/>
                  <a:pt x="2724368" y="0"/>
                  <a:pt x="2488212" y="27603"/>
                </a:cubicBezTo>
                <a:cubicBezTo>
                  <a:pt x="2463804" y="30456"/>
                  <a:pt x="2490890" y="77047"/>
                  <a:pt x="2497356" y="100755"/>
                </a:cubicBezTo>
                <a:cubicBezTo>
                  <a:pt x="2504232" y="125969"/>
                  <a:pt x="2534400" y="142254"/>
                  <a:pt x="2552220" y="155619"/>
                </a:cubicBezTo>
                <a:cubicBezTo>
                  <a:pt x="2564412" y="180003"/>
                  <a:pt x="2591509" y="201644"/>
                  <a:pt x="2588796" y="228771"/>
                </a:cubicBezTo>
                <a:cubicBezTo>
                  <a:pt x="2585748" y="259251"/>
                  <a:pt x="2584310" y="289935"/>
                  <a:pt x="2579652" y="320211"/>
                </a:cubicBezTo>
                <a:cubicBezTo>
                  <a:pt x="2578186" y="329738"/>
                  <a:pt x="2575855" y="339623"/>
                  <a:pt x="2570508" y="347643"/>
                </a:cubicBezTo>
                <a:cubicBezTo>
                  <a:pt x="2563335" y="358403"/>
                  <a:pt x="2550592" y="364552"/>
                  <a:pt x="2543076" y="375075"/>
                </a:cubicBezTo>
                <a:cubicBezTo>
                  <a:pt x="2535153" y="386167"/>
                  <a:pt x="2533514" y="401179"/>
                  <a:pt x="2524788" y="411651"/>
                </a:cubicBezTo>
                <a:cubicBezTo>
                  <a:pt x="2517753" y="420094"/>
                  <a:pt x="2505799" y="422904"/>
                  <a:pt x="2497356" y="429939"/>
                </a:cubicBezTo>
                <a:cubicBezTo>
                  <a:pt x="2487422" y="438218"/>
                  <a:pt x="2478203" y="447437"/>
                  <a:pt x="2469924" y="457371"/>
                </a:cubicBezTo>
                <a:cubicBezTo>
                  <a:pt x="2462889" y="465814"/>
                  <a:pt x="2459907" y="477566"/>
                  <a:pt x="2451636" y="484803"/>
                </a:cubicBezTo>
                <a:cubicBezTo>
                  <a:pt x="2408089" y="522907"/>
                  <a:pt x="2405646" y="519161"/>
                  <a:pt x="2360196" y="530523"/>
                </a:cubicBezTo>
                <a:cubicBezTo>
                  <a:pt x="2348004" y="539667"/>
                  <a:pt x="2337251" y="551139"/>
                  <a:pt x="2323620" y="557955"/>
                </a:cubicBezTo>
                <a:cubicBezTo>
                  <a:pt x="2312380" y="563575"/>
                  <a:pt x="2298966" y="563125"/>
                  <a:pt x="2287044" y="567099"/>
                </a:cubicBezTo>
                <a:cubicBezTo>
                  <a:pt x="2271472" y="572290"/>
                  <a:pt x="2256564" y="579291"/>
                  <a:pt x="2241324" y="585387"/>
                </a:cubicBezTo>
                <a:cubicBezTo>
                  <a:pt x="2155980" y="582339"/>
                  <a:pt x="2070543" y="581258"/>
                  <a:pt x="1985292" y="576243"/>
                </a:cubicBezTo>
                <a:cubicBezTo>
                  <a:pt x="1966784" y="575154"/>
                  <a:pt x="1947011" y="575390"/>
                  <a:pt x="1930428" y="567099"/>
                </a:cubicBezTo>
                <a:cubicBezTo>
                  <a:pt x="1920598" y="562184"/>
                  <a:pt x="1920411" y="546904"/>
                  <a:pt x="1912140" y="539667"/>
                </a:cubicBezTo>
                <a:cubicBezTo>
                  <a:pt x="1882715" y="513920"/>
                  <a:pt x="1854124" y="501515"/>
                  <a:pt x="1820700" y="484803"/>
                </a:cubicBezTo>
                <a:cubicBezTo>
                  <a:pt x="1686588" y="487851"/>
                  <a:pt x="1552238" y="485402"/>
                  <a:pt x="1418364" y="493947"/>
                </a:cubicBezTo>
                <a:cubicBezTo>
                  <a:pt x="1407397" y="494647"/>
                  <a:pt x="1400474" y="506783"/>
                  <a:pt x="1390932" y="512235"/>
                </a:cubicBezTo>
                <a:cubicBezTo>
                  <a:pt x="1379097" y="518998"/>
                  <a:pt x="1366548" y="524427"/>
                  <a:pt x="1354356" y="530523"/>
                </a:cubicBezTo>
                <a:cubicBezTo>
                  <a:pt x="1340862" y="550765"/>
                  <a:pt x="1329758" y="571306"/>
                  <a:pt x="1308636" y="585387"/>
                </a:cubicBezTo>
                <a:cubicBezTo>
                  <a:pt x="1300616" y="590734"/>
                  <a:pt x="1290348" y="591483"/>
                  <a:pt x="1281204" y="594531"/>
                </a:cubicBezTo>
                <a:cubicBezTo>
                  <a:pt x="1270820" y="610107"/>
                  <a:pt x="1246826" y="647197"/>
                  <a:pt x="1235484" y="658539"/>
                </a:cubicBezTo>
                <a:cubicBezTo>
                  <a:pt x="1227713" y="666310"/>
                  <a:pt x="1217196" y="670731"/>
                  <a:pt x="1208052" y="676827"/>
                </a:cubicBezTo>
                <a:cubicBezTo>
                  <a:pt x="1172768" y="782678"/>
                  <a:pt x="1207355" y="687540"/>
                  <a:pt x="1171476" y="768267"/>
                </a:cubicBezTo>
                <a:cubicBezTo>
                  <a:pt x="1164810" y="783266"/>
                  <a:pt x="1161887" y="800068"/>
                  <a:pt x="1153188" y="813987"/>
                </a:cubicBezTo>
                <a:cubicBezTo>
                  <a:pt x="1146334" y="824953"/>
                  <a:pt x="1134900" y="832275"/>
                  <a:pt x="1125756" y="841419"/>
                </a:cubicBezTo>
                <a:cubicBezTo>
                  <a:pt x="1122708" y="853611"/>
                  <a:pt x="1123583" y="867538"/>
                  <a:pt x="1116612" y="877995"/>
                </a:cubicBezTo>
                <a:cubicBezTo>
                  <a:pt x="1110516" y="887139"/>
                  <a:pt x="1097623" y="889248"/>
                  <a:pt x="1089180" y="896283"/>
                </a:cubicBezTo>
                <a:cubicBezTo>
                  <a:pt x="1079246" y="904562"/>
                  <a:pt x="1070892" y="914571"/>
                  <a:pt x="1061748" y="923715"/>
                </a:cubicBezTo>
                <a:cubicBezTo>
                  <a:pt x="1037364" y="996867"/>
                  <a:pt x="1073940" y="911523"/>
                  <a:pt x="1025172" y="960291"/>
                </a:cubicBezTo>
                <a:cubicBezTo>
                  <a:pt x="1018356" y="967107"/>
                  <a:pt x="1022049" y="980197"/>
                  <a:pt x="1016028" y="987723"/>
                </a:cubicBezTo>
                <a:cubicBezTo>
                  <a:pt x="997179" y="1011285"/>
                  <a:pt x="973356" y="1030395"/>
                  <a:pt x="952020" y="1051731"/>
                </a:cubicBezTo>
                <a:cubicBezTo>
                  <a:pt x="905805" y="1097946"/>
                  <a:pt x="930866" y="1080596"/>
                  <a:pt x="878868" y="1106595"/>
                </a:cubicBezTo>
                <a:cubicBezTo>
                  <a:pt x="848164" y="1152650"/>
                  <a:pt x="824131" y="1154297"/>
                  <a:pt x="860580" y="1198035"/>
                </a:cubicBezTo>
                <a:cubicBezTo>
                  <a:pt x="867615" y="1206478"/>
                  <a:pt x="878868" y="1210227"/>
                  <a:pt x="888012" y="1216323"/>
                </a:cubicBezTo>
                <a:cubicBezTo>
                  <a:pt x="891060" y="1225467"/>
                  <a:pt x="888131" y="1240371"/>
                  <a:pt x="897156" y="1243755"/>
                </a:cubicBezTo>
                <a:cubicBezTo>
                  <a:pt x="940813" y="1260126"/>
                  <a:pt x="1034316" y="1271187"/>
                  <a:pt x="1034316" y="1271187"/>
                </a:cubicBezTo>
                <a:cubicBezTo>
                  <a:pt x="1058700" y="1295571"/>
                  <a:pt x="1092046" y="1313495"/>
                  <a:pt x="1107468" y="1344339"/>
                </a:cubicBezTo>
                <a:cubicBezTo>
                  <a:pt x="1130671" y="1390745"/>
                  <a:pt x="1114414" y="1373354"/>
                  <a:pt x="1153188" y="1399203"/>
                </a:cubicBezTo>
                <a:cubicBezTo>
                  <a:pt x="1156236" y="1417491"/>
                  <a:pt x="1157454" y="1436180"/>
                  <a:pt x="1162332" y="1454067"/>
                </a:cubicBezTo>
                <a:cubicBezTo>
                  <a:pt x="1166651" y="1469903"/>
                  <a:pt x="1179656" y="1483401"/>
                  <a:pt x="1180620" y="1499787"/>
                </a:cubicBezTo>
                <a:cubicBezTo>
                  <a:pt x="1182775" y="1536426"/>
                  <a:pt x="1176327" y="1573134"/>
                  <a:pt x="1171476" y="1609515"/>
                </a:cubicBezTo>
                <a:cubicBezTo>
                  <a:pt x="1170202" y="1619069"/>
                  <a:pt x="1058625" y="1614181"/>
                  <a:pt x="1052604" y="1621707"/>
                </a:cubicBezTo>
                <a:cubicBezTo>
                  <a:pt x="1045739" y="1630289"/>
                  <a:pt x="1137948" y="1615611"/>
                  <a:pt x="1128804" y="1621707"/>
                </a:cubicBezTo>
                <a:cubicBezTo>
                  <a:pt x="1122708" y="1630851"/>
                  <a:pt x="1059639" y="1613264"/>
                  <a:pt x="1052604" y="1621707"/>
                </a:cubicBezTo>
                <a:cubicBezTo>
                  <a:pt x="1030602" y="1648109"/>
                  <a:pt x="1003377" y="1603725"/>
                  <a:pt x="976404" y="1621707"/>
                </a:cubicBezTo>
                <a:cubicBezTo>
                  <a:pt x="935504" y="1683058"/>
                  <a:pt x="1029405" y="1662573"/>
                  <a:pt x="976404" y="1697907"/>
                </a:cubicBezTo>
                <a:cubicBezTo>
                  <a:pt x="965644" y="1705080"/>
                  <a:pt x="910022" y="1765691"/>
                  <a:pt x="900204" y="1774107"/>
                </a:cubicBezTo>
                <a:lnTo>
                  <a:pt x="900204" y="1774107"/>
                </a:lnTo>
                <a:lnTo>
                  <a:pt x="900204" y="1774107"/>
                </a:lnTo>
                <a:cubicBezTo>
                  <a:pt x="874843" y="1791014"/>
                  <a:pt x="869554" y="1879348"/>
                  <a:pt x="842292" y="1892979"/>
                </a:cubicBezTo>
                <a:cubicBezTo>
                  <a:pt x="792085" y="1918083"/>
                  <a:pt x="816621" y="1903088"/>
                  <a:pt x="769140" y="1938699"/>
                </a:cubicBezTo>
                <a:cubicBezTo>
                  <a:pt x="751339" y="1992103"/>
                  <a:pt x="773924" y="1943059"/>
                  <a:pt x="732564" y="1984419"/>
                </a:cubicBezTo>
                <a:cubicBezTo>
                  <a:pt x="698828" y="2018155"/>
                  <a:pt x="731784" y="2009323"/>
                  <a:pt x="686844" y="2039283"/>
                </a:cubicBezTo>
                <a:cubicBezTo>
                  <a:pt x="679534" y="2044156"/>
                  <a:pt x="626982" y="2056839"/>
                  <a:pt x="622836" y="2057571"/>
                </a:cubicBezTo>
                <a:cubicBezTo>
                  <a:pt x="583356" y="2064538"/>
                  <a:pt x="543444" y="2068892"/>
                  <a:pt x="503964" y="2075859"/>
                </a:cubicBezTo>
                <a:cubicBezTo>
                  <a:pt x="491588" y="2078043"/>
                  <a:pt x="479656" y="2082277"/>
                  <a:pt x="467388" y="2085003"/>
                </a:cubicBezTo>
                <a:cubicBezTo>
                  <a:pt x="452216" y="2088374"/>
                  <a:pt x="436908" y="2091099"/>
                  <a:pt x="421668" y="2094147"/>
                </a:cubicBezTo>
                <a:cubicBezTo>
                  <a:pt x="409476" y="2100243"/>
                  <a:pt x="397855" y="2107649"/>
                  <a:pt x="385092" y="2112435"/>
                </a:cubicBezTo>
                <a:cubicBezTo>
                  <a:pt x="361654" y="2121224"/>
                  <a:pt x="343190" y="2119670"/>
                  <a:pt x="321084" y="2130723"/>
                </a:cubicBezTo>
                <a:cubicBezTo>
                  <a:pt x="311254" y="2135638"/>
                  <a:pt x="304078" y="2145536"/>
                  <a:pt x="293652" y="2149011"/>
                </a:cubicBezTo>
                <a:cubicBezTo>
                  <a:pt x="277831" y="2154285"/>
                  <a:pt x="173308" y="2166340"/>
                  <a:pt x="165636" y="2167299"/>
                </a:cubicBezTo>
                <a:lnTo>
                  <a:pt x="101628" y="2185587"/>
                </a:lnTo>
                <a:cubicBezTo>
                  <a:pt x="89504" y="2188894"/>
                  <a:pt x="75963" y="2188496"/>
                  <a:pt x="65052" y="2194731"/>
                </a:cubicBezTo>
                <a:cubicBezTo>
                  <a:pt x="48336" y="2204283"/>
                  <a:pt x="20050" y="2245589"/>
                  <a:pt x="10188" y="2258739"/>
                </a:cubicBezTo>
                <a:cubicBezTo>
                  <a:pt x="7140" y="2270931"/>
                  <a:pt x="0" y="2282791"/>
                  <a:pt x="1044" y="2295315"/>
                </a:cubicBezTo>
                <a:cubicBezTo>
                  <a:pt x="7466" y="2372385"/>
                  <a:pt x="17839" y="2356336"/>
                  <a:pt x="46764" y="2414187"/>
                </a:cubicBezTo>
                <a:cubicBezTo>
                  <a:pt x="51075" y="2422808"/>
                  <a:pt x="50561" y="2433599"/>
                  <a:pt x="55908" y="2441619"/>
                </a:cubicBezTo>
                <a:cubicBezTo>
                  <a:pt x="74443" y="2469422"/>
                  <a:pt x="91312" y="2473037"/>
                  <a:pt x="119916" y="2487339"/>
                </a:cubicBezTo>
                <a:cubicBezTo>
                  <a:pt x="129503" y="2516099"/>
                  <a:pt x="127137" y="2522633"/>
                  <a:pt x="156492" y="2542203"/>
                </a:cubicBezTo>
                <a:cubicBezTo>
                  <a:pt x="164512" y="2547550"/>
                  <a:pt x="174780" y="2548299"/>
                  <a:pt x="183924" y="2551347"/>
                </a:cubicBezTo>
                <a:cubicBezTo>
                  <a:pt x="190020" y="2560491"/>
                  <a:pt x="195177" y="2570336"/>
                  <a:pt x="202212" y="2578779"/>
                </a:cubicBezTo>
                <a:cubicBezTo>
                  <a:pt x="224214" y="2605181"/>
                  <a:pt x="230103" y="2606517"/>
                  <a:pt x="257076" y="2624499"/>
                </a:cubicBezTo>
                <a:cubicBezTo>
                  <a:pt x="297496" y="2685128"/>
                  <a:pt x="249992" y="2617758"/>
                  <a:pt x="302796" y="2679363"/>
                </a:cubicBezTo>
                <a:cubicBezTo>
                  <a:pt x="312714" y="2690934"/>
                  <a:pt x="320192" y="2704470"/>
                  <a:pt x="330228" y="2715939"/>
                </a:cubicBezTo>
                <a:cubicBezTo>
                  <a:pt x="341582" y="2728915"/>
                  <a:pt x="356459" y="2738721"/>
                  <a:pt x="366804" y="2752515"/>
                </a:cubicBezTo>
                <a:cubicBezTo>
                  <a:pt x="404468" y="2802734"/>
                  <a:pt x="361507" y="2781229"/>
                  <a:pt x="412524" y="2798235"/>
                </a:cubicBezTo>
                <a:cubicBezTo>
                  <a:pt x="433860" y="2819571"/>
                  <a:pt x="482450" y="2832655"/>
                  <a:pt x="476532" y="2862243"/>
                </a:cubicBezTo>
                <a:cubicBezTo>
                  <a:pt x="470436" y="2892723"/>
                  <a:pt x="468074" y="2924194"/>
                  <a:pt x="458244" y="2953683"/>
                </a:cubicBezTo>
                <a:cubicBezTo>
                  <a:pt x="455196" y="2962827"/>
                  <a:pt x="453411" y="2972494"/>
                  <a:pt x="449100" y="2981115"/>
                </a:cubicBezTo>
                <a:cubicBezTo>
                  <a:pt x="444185" y="2990945"/>
                  <a:pt x="439956" y="3002451"/>
                  <a:pt x="430812" y="3008547"/>
                </a:cubicBezTo>
                <a:cubicBezTo>
                  <a:pt x="420355" y="3015518"/>
                  <a:pt x="406428" y="3014643"/>
                  <a:pt x="394236" y="3017691"/>
                </a:cubicBezTo>
                <a:cubicBezTo>
                  <a:pt x="354612" y="3011595"/>
                  <a:pt x="315409" y="3001310"/>
                  <a:pt x="275364" y="2999403"/>
                </a:cubicBezTo>
                <a:cubicBezTo>
                  <a:pt x="230129" y="2997249"/>
                  <a:pt x="210824" y="3005676"/>
                  <a:pt x="174780" y="3017691"/>
                </a:cubicBezTo>
                <a:cubicBezTo>
                  <a:pt x="167637" y="3028405"/>
                  <a:pt x="138204" y="3070098"/>
                  <a:pt x="138204" y="3081699"/>
                </a:cubicBezTo>
                <a:cubicBezTo>
                  <a:pt x="138204" y="3106833"/>
                  <a:pt x="150396" y="3130467"/>
                  <a:pt x="156492" y="3154851"/>
                </a:cubicBezTo>
                <a:lnTo>
                  <a:pt x="165636" y="3191427"/>
                </a:lnTo>
                <a:cubicBezTo>
                  <a:pt x="162588" y="3218859"/>
                  <a:pt x="163186" y="3246946"/>
                  <a:pt x="156492" y="3273723"/>
                </a:cubicBezTo>
                <a:cubicBezTo>
                  <a:pt x="153827" y="3284385"/>
                  <a:pt x="143656" y="3291613"/>
                  <a:pt x="138204" y="3301155"/>
                </a:cubicBezTo>
                <a:cubicBezTo>
                  <a:pt x="131441" y="3312990"/>
                  <a:pt x="126012" y="3325539"/>
                  <a:pt x="119916" y="3337731"/>
                </a:cubicBezTo>
                <a:cubicBezTo>
                  <a:pt x="129350" y="3535844"/>
                  <a:pt x="98580" y="3494703"/>
                  <a:pt x="110772" y="3520611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066800" y="2971800"/>
            <a:ext cx="1981200" cy="2057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05000" y="3048000"/>
            <a:ext cx="3048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Oval 15"/>
          <p:cNvSpPr/>
          <p:nvPr/>
        </p:nvSpPr>
        <p:spPr>
          <a:xfrm>
            <a:off x="3352800" y="259080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28600" y="1219200"/>
            <a:ext cx="42672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Spesso la comunità è troppo estesa per essere censita completamente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953000" y="1219200"/>
            <a:ext cx="35814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Si individuano delle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unità di campionamento</a:t>
            </a: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Tecniche di campionamento delle comunitá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0" y="4495800"/>
            <a:ext cx="41910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Come scegliere la tecnica giusta?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09600" y="1373088"/>
            <a:ext cx="76200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1. Il gruppo tassonomico determina le tecniche di campionamento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1962090"/>
            <a:ext cx="76200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2. Tempo e soldi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2647890"/>
            <a:ext cx="76200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Enfasi su ricchezza specifica o abbondanza?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Tecniche di campionamento di comunità vegetali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4495800"/>
            <a:ext cx="83820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Si utilizzano transetti o plot di varie dimensioni a seconda della struttura della vegetazione</a:t>
            </a:r>
          </a:p>
        </p:txBody>
      </p:sp>
      <p:pic>
        <p:nvPicPr>
          <p:cNvPr id="26628" name="Picture 4" descr="http://hydrodictyon.eeb.uconn.edu/people/elphick/sparrows/HM_CG_Erinveg'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8200" y="1295400"/>
            <a:ext cx="4000500" cy="2667000"/>
          </a:xfrm>
          <a:prstGeom prst="rect">
            <a:avLst/>
          </a:prstGeom>
          <a:noFill/>
        </p:spPr>
      </p:pic>
      <p:pic>
        <p:nvPicPr>
          <p:cNvPr id="29698" name="Picture 2" descr="http://www.sdnhm.org/archive/research/birds/postfire/images/postfire_veg_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4800" y="1295400"/>
            <a:ext cx="4273530" cy="2667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" y="5542002"/>
            <a:ext cx="83820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Transetto: copre più superficie, meno accurato per stima di abbondanza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5924490"/>
            <a:ext cx="83820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Plot: più accurato nella stima delle abbondanze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33400" y="5943600"/>
            <a:ext cx="5562600" cy="45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Tecniche di campionamento di comunità vegetali</a:t>
            </a:r>
          </a:p>
        </p:txBody>
      </p:sp>
      <p:pic>
        <p:nvPicPr>
          <p:cNvPr id="12" name="Picture 3" descr="producti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1219200"/>
            <a:ext cx="400526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267200" y="1524000"/>
            <a:ext cx="3505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Stima della biomassa</a:t>
            </a:r>
          </a:p>
        </p:txBody>
      </p:sp>
      <p:pic>
        <p:nvPicPr>
          <p:cNvPr id="49154" name="Picture 2" descr="http://tiee.esa.org/vol/v3/issues/data_sets/konza/img/clippi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91200" y="3505200"/>
            <a:ext cx="1905000" cy="123825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791200" y="4800600"/>
            <a:ext cx="1981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2. Taglio e peso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4800" y="4876800"/>
            <a:ext cx="4191000" cy="40011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1. Stima a vista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Tecniche di campionamento di comunità vegetali</a:t>
            </a:r>
          </a:p>
        </p:txBody>
      </p:sp>
      <p:pic>
        <p:nvPicPr>
          <p:cNvPr id="31748" name="Picture 4" descr="http://bwindiresearchers.wildlifedirect.org/files/2011/07/IMG_028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1000" y="914400"/>
            <a:ext cx="3886200" cy="2914651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81600" y="884983"/>
            <a:ext cx="2667000" cy="2925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Frequency 2m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81601" y="3810000"/>
            <a:ext cx="2666999" cy="2916333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4265712"/>
            <a:ext cx="35052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Stima della frequenza (adatto anche per licheni e briofite)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Tecniche di campionamento di comunità vegetali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71600" y="1371600"/>
            <a:ext cx="24003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76800" y="1295400"/>
            <a:ext cx="24003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95400" y="4038600"/>
            <a:ext cx="22002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038600" y="4419600"/>
            <a:ext cx="3505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Stima della copertura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Tecniche di campionamento di animali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39750" y="1196975"/>
            <a:ext cx="86042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000" dirty="0" smtClean="0">
                <a:latin typeface="+mj-lt"/>
                <a:cs typeface="Arial" pitchFamily="34" charset="0"/>
              </a:rPr>
              <a:t>Al </a:t>
            </a:r>
            <a:r>
              <a:rPr lang="en-US" sz="2000" dirty="0" err="1" smtClean="0">
                <a:latin typeface="+mj-lt"/>
                <a:cs typeface="Arial" pitchFamily="34" charset="0"/>
              </a:rPr>
              <a:t>contrario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delle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piante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gli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animali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sono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mobili</a:t>
            </a:r>
            <a:r>
              <a:rPr lang="en-US" sz="2000" dirty="0" smtClean="0">
                <a:latin typeface="+mj-lt"/>
                <a:cs typeface="Arial" pitchFamily="34" charset="0"/>
              </a:rPr>
              <a:t> e </a:t>
            </a:r>
            <a:r>
              <a:rPr lang="en-US" sz="2000" dirty="0" err="1" smtClean="0">
                <a:latin typeface="+mj-lt"/>
                <a:cs typeface="Arial" pitchFamily="34" charset="0"/>
              </a:rPr>
              <a:t>rendono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più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complesso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il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campionamento</a:t>
            </a:r>
            <a:r>
              <a:rPr lang="en-US" sz="2000" dirty="0" smtClean="0">
                <a:latin typeface="+mj-lt"/>
                <a:cs typeface="Arial" pitchFamily="34" charset="0"/>
              </a:rPr>
              <a:t>!!!</a:t>
            </a:r>
          </a:p>
          <a:p>
            <a:pPr>
              <a:defRPr/>
            </a:pPr>
            <a:endParaRPr lang="en-US" sz="2000" kern="0" dirty="0" smtClean="0">
              <a:solidFill>
                <a:schemeClr val="tx2"/>
              </a:solidFill>
              <a:latin typeface="+mj-lt"/>
              <a:ea typeface="+mj-ea"/>
              <a:cs typeface="Arial" pitchFamily="34" charset="0"/>
            </a:endParaRPr>
          </a:p>
          <a:p>
            <a:pPr>
              <a:defRPr/>
            </a:pPr>
            <a:endParaRPr lang="en-US" sz="2000" kern="0" dirty="0" smtClean="0">
              <a:solidFill>
                <a:schemeClr val="tx2"/>
              </a:solidFill>
              <a:latin typeface="+mj-lt"/>
              <a:ea typeface="+mj-ea"/>
              <a:cs typeface="Arial" pitchFamily="34" charset="0"/>
            </a:endParaRPr>
          </a:p>
          <a:p>
            <a:pPr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La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probabilità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di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osservazione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deve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essere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simile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fra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le specie</a:t>
            </a:r>
            <a:endParaRPr lang="en-US" sz="2000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2000" dirty="0"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2000" dirty="0"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	</a:t>
            </a:r>
            <a:r>
              <a:rPr lang="en-US" sz="2000" dirty="0" err="1" smtClean="0">
                <a:latin typeface="+mj-lt"/>
                <a:cs typeface="Arial" pitchFamily="34" charset="0"/>
              </a:rPr>
              <a:t>Tecniche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osservazione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diretta</a:t>
            </a:r>
            <a:endParaRPr lang="en-US" sz="2000" dirty="0" smtClean="0"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2000" dirty="0" smtClean="0"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n-US" sz="2000" dirty="0" smtClean="0">
                <a:latin typeface="+mj-lt"/>
                <a:cs typeface="Arial" pitchFamily="34" charset="0"/>
              </a:rPr>
              <a:t>	</a:t>
            </a:r>
            <a:r>
              <a:rPr lang="en-US" sz="2000" dirty="0" err="1" smtClean="0">
                <a:latin typeface="+mj-lt"/>
                <a:cs typeface="Arial" pitchFamily="34" charset="0"/>
              </a:rPr>
              <a:t>Trappolamento</a:t>
            </a:r>
            <a:endParaRPr lang="en-US" sz="2000" dirty="0"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2000" dirty="0"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Arial" pitchFamily="34" charset="0"/>
            </a:endParaRPr>
          </a:p>
          <a:p>
            <a:pPr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en-US" sz="2000" kern="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/>
            </a:r>
            <a:br>
              <a:rPr lang="en-US" sz="2000" kern="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</a:br>
            <a:r>
              <a:rPr lang="en-US" sz="2000" kern="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/>
            </a:r>
            <a:br>
              <a:rPr lang="en-US" sz="2000" kern="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</a:br>
            <a:r>
              <a:rPr lang="en-US" sz="2000" kern="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/>
            </a:r>
            <a:br>
              <a:rPr lang="en-US" sz="2000" kern="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</a:b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85800" y="4267200"/>
            <a:ext cx="762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ight Arrow 6"/>
          <p:cNvSpPr/>
          <p:nvPr/>
        </p:nvSpPr>
        <p:spPr>
          <a:xfrm>
            <a:off x="685800" y="3657600"/>
            <a:ext cx="762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6082" name="Picture 2" descr="https://encrypted-tbn0.gstatic.com/images?q=tbn:ANd9GcSgLfYuwy9dSlv7dHTULCqejCP4Fzu67PKWSXoFLCishlv8ZoMXxQ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5600" y="4114800"/>
            <a:ext cx="2114550" cy="2162176"/>
          </a:xfrm>
          <a:prstGeom prst="rect">
            <a:avLst/>
          </a:prstGeom>
          <a:noFill/>
        </p:spPr>
      </p:pic>
      <p:pic>
        <p:nvPicPr>
          <p:cNvPr id="46084" name="Picture 4" descr="https://encrypted-tbn3.gstatic.com/images?q=tbn:ANd9GcRNMpmeNkdVEI68GCGSW5dvKBsfcmHtky59o-WFrVP7N25TwT8XWA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4400" y="4114800"/>
            <a:ext cx="1676400" cy="2514600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457200" y="2667000"/>
            <a:ext cx="67818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Tecniche di campionamento di insetti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39750" y="1196975"/>
            <a:ext cx="860425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cs typeface="Arial" pitchFamily="34" charset="0"/>
              </a:rPr>
              <a:t>La </a:t>
            </a:r>
            <a:r>
              <a:rPr lang="en-US" sz="2000" b="1" dirty="0" err="1" smtClean="0">
                <a:solidFill>
                  <a:srgbClr val="FF0000"/>
                </a:solidFill>
                <a:cs typeface="Arial" pitchFamily="34" charset="0"/>
              </a:rPr>
              <a:t>probabilità</a:t>
            </a:r>
            <a:r>
              <a:rPr lang="en-US" sz="20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cs typeface="Arial" pitchFamily="34" charset="0"/>
              </a:rPr>
              <a:t>di</a:t>
            </a:r>
            <a:r>
              <a:rPr lang="en-US" sz="20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cs typeface="Arial" pitchFamily="34" charset="0"/>
              </a:rPr>
              <a:t>osservazione</a:t>
            </a:r>
            <a:r>
              <a:rPr lang="en-US" sz="20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cs typeface="Arial" pitchFamily="34" charset="0"/>
              </a:rPr>
              <a:t>deve</a:t>
            </a:r>
            <a:r>
              <a:rPr lang="en-US" sz="20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cs typeface="Arial" pitchFamily="34" charset="0"/>
              </a:rPr>
              <a:t>essere</a:t>
            </a:r>
            <a:r>
              <a:rPr lang="en-US" sz="2000" b="1" dirty="0" smtClean="0">
                <a:solidFill>
                  <a:srgbClr val="FF0000"/>
                </a:solidFill>
                <a:cs typeface="Arial" pitchFamily="34" charset="0"/>
              </a:rPr>
              <a:t> simile </a:t>
            </a:r>
            <a:r>
              <a:rPr lang="en-US" sz="2000" b="1" dirty="0" err="1" smtClean="0">
                <a:solidFill>
                  <a:srgbClr val="FF0000"/>
                </a:solidFill>
                <a:cs typeface="Arial" pitchFamily="34" charset="0"/>
              </a:rPr>
              <a:t>fra</a:t>
            </a:r>
            <a:r>
              <a:rPr lang="en-US" sz="2000" b="1" dirty="0" smtClean="0">
                <a:solidFill>
                  <a:srgbClr val="FF0000"/>
                </a:solidFill>
                <a:cs typeface="Arial" pitchFamily="34" charset="0"/>
              </a:rPr>
              <a:t> le specie!</a:t>
            </a:r>
          </a:p>
          <a:p>
            <a:pPr>
              <a:defRPr/>
            </a:pPr>
            <a:endParaRPr lang="en-US" sz="2000" kern="0" dirty="0" smtClean="0">
              <a:solidFill>
                <a:schemeClr val="tx2"/>
              </a:solidFill>
              <a:latin typeface="+mj-lt"/>
              <a:ea typeface="+mj-ea"/>
              <a:cs typeface="Arial" pitchFamily="34" charset="0"/>
            </a:endParaRPr>
          </a:p>
          <a:p>
            <a:pPr>
              <a:defRPr/>
            </a:pPr>
            <a:endParaRPr lang="en-US" sz="2000" kern="0" dirty="0" smtClean="0">
              <a:solidFill>
                <a:schemeClr val="tx2"/>
              </a:solidFill>
              <a:latin typeface="+mj-lt"/>
              <a:ea typeface="+mj-ea"/>
              <a:cs typeface="Arial" pitchFamily="34" charset="0"/>
            </a:endParaRPr>
          </a:p>
          <a:p>
            <a:pPr>
              <a:defRPr/>
            </a:pPr>
            <a:endParaRPr lang="en-US" sz="2000" dirty="0" smtClean="0"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2000" dirty="0" smtClean="0"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n-US" sz="2000" dirty="0" smtClean="0">
                <a:latin typeface="+mj-lt"/>
                <a:cs typeface="Arial" pitchFamily="34" charset="0"/>
              </a:rPr>
              <a:t>	</a:t>
            </a:r>
            <a:endParaRPr lang="en-US" sz="2000" dirty="0"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2000" dirty="0"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Arial" pitchFamily="34" charset="0"/>
            </a:endParaRPr>
          </a:p>
          <a:p>
            <a:pPr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en-US" sz="2000" kern="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/>
            </a:r>
            <a:br>
              <a:rPr lang="en-US" sz="2000" kern="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</a:br>
            <a:r>
              <a:rPr lang="en-US" sz="2000" kern="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/>
            </a:r>
            <a:br>
              <a:rPr lang="en-US" sz="2000" kern="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</a:br>
            <a:r>
              <a:rPr lang="en-US" sz="2000" kern="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/>
            </a:r>
            <a:br>
              <a:rPr lang="en-US" sz="2000" kern="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</a:b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2133600"/>
            <a:ext cx="4213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cs typeface="Arial" pitchFamily="34" charset="0"/>
              </a:rPr>
              <a:t>Intrinseca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 err="1" smtClean="0">
                <a:cs typeface="Arial" pitchFamily="34" charset="0"/>
              </a:rPr>
              <a:t>diversa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 err="1" smtClean="0">
                <a:cs typeface="Arial" pitchFamily="34" charset="0"/>
              </a:rPr>
              <a:t>osservabilità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 err="1" smtClean="0">
                <a:cs typeface="Arial" pitchFamily="34" charset="0"/>
              </a:rPr>
              <a:t>delle</a:t>
            </a:r>
            <a:r>
              <a:rPr lang="en-US" dirty="0" smtClean="0">
                <a:cs typeface="Arial" pitchFamily="34" charset="0"/>
              </a:rPr>
              <a:t> specie</a:t>
            </a:r>
            <a:endParaRPr lang="sv-SE" dirty="0"/>
          </a:p>
        </p:txBody>
      </p:sp>
      <p:sp>
        <p:nvSpPr>
          <p:cNvPr id="11" name="Rectangle 10"/>
          <p:cNvSpPr/>
          <p:nvPr/>
        </p:nvSpPr>
        <p:spPr>
          <a:xfrm>
            <a:off x="533400" y="4267200"/>
            <a:ext cx="4216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cs typeface="Arial" pitchFamily="34" charset="0"/>
              </a:rPr>
              <a:t>Diversa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 err="1" smtClean="0">
                <a:cs typeface="Arial" pitchFamily="34" charset="0"/>
              </a:rPr>
              <a:t>osservabilità</a:t>
            </a:r>
            <a:r>
              <a:rPr lang="en-US" dirty="0" smtClean="0">
                <a:cs typeface="Arial" pitchFamily="34" charset="0"/>
              </a:rPr>
              <a:t> a </a:t>
            </a:r>
            <a:r>
              <a:rPr lang="en-US" dirty="0" err="1" smtClean="0">
                <a:cs typeface="Arial" pitchFamily="34" charset="0"/>
              </a:rPr>
              <a:t>seconda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 err="1" smtClean="0">
                <a:cs typeface="Arial" pitchFamily="34" charset="0"/>
              </a:rPr>
              <a:t>dell’habitat</a:t>
            </a:r>
            <a:endParaRPr lang="sv-SE" dirty="0"/>
          </a:p>
        </p:txBody>
      </p:sp>
      <p:pic>
        <p:nvPicPr>
          <p:cNvPr id="83970" name="Picture 2" descr="http://upload.wikimedia.org/wikipedia/commons/7/77/Pyrgus_serratul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1588" y="2286000"/>
            <a:ext cx="1014412" cy="762000"/>
          </a:xfrm>
          <a:prstGeom prst="rect">
            <a:avLst/>
          </a:prstGeom>
          <a:noFill/>
        </p:spPr>
      </p:pic>
      <p:pic>
        <p:nvPicPr>
          <p:cNvPr id="83972" name="Picture 4" descr="http://www.lucianabartolini.net/Immagini/farfa/papilionidae/Papilio-macha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363" y="2286000"/>
            <a:ext cx="2000437" cy="1676400"/>
          </a:xfrm>
          <a:prstGeom prst="rect">
            <a:avLst/>
          </a:prstGeom>
          <a:noFill/>
        </p:spPr>
      </p:pic>
      <p:pic>
        <p:nvPicPr>
          <p:cNvPr id="83974" name="Picture 6" descr="https://encrypted-tbn1.gstatic.com/images?q=tbn:ANd9GcSzTyewP5OpHG7-tmCmPzqv1Bg7GvJQQUiEDrStWrCIwlvMk3RDX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724400"/>
            <a:ext cx="2466975" cy="1847851"/>
          </a:xfrm>
          <a:prstGeom prst="rect">
            <a:avLst/>
          </a:prstGeom>
          <a:noFill/>
        </p:spPr>
      </p:pic>
      <p:pic>
        <p:nvPicPr>
          <p:cNvPr id="83976" name="Picture 8" descr="https://encrypted-tbn1.gstatic.com/images?q=tbn:ANd9GcT4YqCyi6HueFfhcdFdMSXqenkT6t8QAYCo45zZc0DO8lBAqNiE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648200"/>
            <a:ext cx="2609850" cy="1752600"/>
          </a:xfrm>
          <a:prstGeom prst="rect">
            <a:avLst/>
          </a:prstGeom>
          <a:noFill/>
        </p:spPr>
      </p:pic>
      <p:pic>
        <p:nvPicPr>
          <p:cNvPr id="83978" name="Picture 10" descr="https://encrypted-tbn0.gstatic.com/images?q=tbn:ANd9GcTZw6R0zTSlzj4smzB5vEOqUSfvZV6iIxV74LKeelIgHFevTma1X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724400"/>
            <a:ext cx="1356916" cy="99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Tecniche di campionamento di insetti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39750" y="1412875"/>
            <a:ext cx="792003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400" dirty="0" err="1" smtClean="0"/>
              <a:t>Osservazione</a:t>
            </a:r>
            <a:r>
              <a:rPr lang="en-US" sz="2400" dirty="0" smtClean="0"/>
              <a:t> </a:t>
            </a:r>
            <a:r>
              <a:rPr lang="en-US" sz="2400" dirty="0" err="1" smtClean="0"/>
              <a:t>diretta</a:t>
            </a:r>
            <a:endParaRPr lang="en-US" sz="2400" dirty="0"/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  <a:p>
            <a:pPr>
              <a:defRPr/>
            </a:pPr>
            <a: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</a:br>
            <a: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</a:br>
            <a: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</a:b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</p:txBody>
      </p:sp>
      <p:pic>
        <p:nvPicPr>
          <p:cNvPr id="18" name="Picture 2" descr="http://t3.gstatic.com/images?q=tbn:ANd9GcSz7cBIB9r-Ho3fxsUL2BOaDctXDhP558NiXsiLWe0HYayWzlVc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95963" y="2133600"/>
            <a:ext cx="1944687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http://t2.gstatic.com/images?q=tbn:ANd9GcR4rsZHtIvXcw-h8PllCPp9FGoWGfz_1gYR2yWb-G_5vpY_fGPx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35650" y="4437063"/>
            <a:ext cx="1957388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http://www.fws.gov/pollinators/images/Challenge/larger/R6_Butterfly%20Transect_Summer%202011_Chase%20Lake%20WPA_web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62000" y="1905000"/>
            <a:ext cx="3276600" cy="2457451"/>
          </a:xfrm>
          <a:prstGeom prst="rect">
            <a:avLst/>
          </a:prstGeom>
          <a:noFill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4953000"/>
            <a:ext cx="792003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400" dirty="0" err="1" smtClean="0"/>
              <a:t>Problemi</a:t>
            </a:r>
            <a:r>
              <a:rPr lang="en-US" sz="2400" dirty="0" smtClean="0"/>
              <a:t>?</a:t>
            </a:r>
            <a:endParaRPr lang="en-US" sz="2400" dirty="0"/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  <a:p>
            <a:pPr>
              <a:defRPr/>
            </a:pPr>
            <a: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</a:br>
            <a: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</a:br>
            <a: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</a:b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22860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Molto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importante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ma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richiede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molto tempo e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risorse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per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essere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misurata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accuratamente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È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grande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interesse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per la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conservazione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singole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specie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minacciate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estinzione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152400" y="167045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latin typeface="Arial" pitchFamily="34" charset="0"/>
                <a:ea typeface="+mj-ea"/>
                <a:cs typeface="Arial" pitchFamily="34" charset="0"/>
              </a:rPr>
              <a:t>Diversità genetica</a:t>
            </a:r>
            <a:endParaRPr kumimoji="0" lang="it-CH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2" descr="http://t3.gstatic.com/images?q=tbn:ANd9GcSVDQGd-r8VQkNrrfVdanVzilJPd8RPjuc-4lCpMGvWicVeOIC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0" y="4114800"/>
            <a:ext cx="2466975" cy="1847851"/>
          </a:xfrm>
          <a:prstGeom prst="rect">
            <a:avLst/>
          </a:prstGeom>
          <a:noFill/>
        </p:spPr>
      </p:pic>
      <p:pic>
        <p:nvPicPr>
          <p:cNvPr id="61442" name="Picture 2" descr="http://www.valbrembanaweb.it/valbrembanaweb/gallery/1_fauna/stambecco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0" y="3429000"/>
            <a:ext cx="2809875" cy="2110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Tecniche di campionamento di insetti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419600" y="2819400"/>
            <a:ext cx="518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Fogging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79450" y="1223963"/>
            <a:ext cx="3594100" cy="5256212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00600" y="4953000"/>
            <a:ext cx="357663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400" dirty="0" err="1" smtClean="0"/>
              <a:t>Problemi</a:t>
            </a:r>
            <a:r>
              <a:rPr lang="en-US" sz="2400" dirty="0" smtClean="0"/>
              <a:t>?</a:t>
            </a:r>
            <a:endParaRPr lang="en-US" sz="2400" dirty="0"/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  <a:p>
            <a:pPr>
              <a:defRPr/>
            </a:pPr>
            <a: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</a:br>
            <a: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</a:br>
            <a: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</a:b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Tecniche di campionamento di insetti</a:t>
            </a:r>
          </a:p>
        </p:txBody>
      </p:sp>
      <p:pic>
        <p:nvPicPr>
          <p:cNvPr id="16" name="Picture 5" descr="Barber_pitfall_trap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00563" y="1143000"/>
            <a:ext cx="4071937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carabid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50913" y="1428750"/>
            <a:ext cx="27638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1082188"/>
            <a:ext cx="11430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Pitfall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4953000"/>
            <a:ext cx="792003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400" dirty="0" err="1" smtClean="0"/>
              <a:t>Problemi</a:t>
            </a:r>
            <a:r>
              <a:rPr lang="en-US" sz="2400" dirty="0" smtClean="0"/>
              <a:t>?</a:t>
            </a:r>
            <a:endParaRPr lang="en-US" sz="2400" dirty="0"/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  <a:p>
            <a:pPr>
              <a:defRPr/>
            </a:pPr>
            <a: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</a:br>
            <a: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</a:br>
            <a: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</a:b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Tecniche di campionamento di insetti</a:t>
            </a:r>
          </a:p>
        </p:txBody>
      </p:sp>
      <p:pic>
        <p:nvPicPr>
          <p:cNvPr id="16" name="Picture 2" descr="http://t1.gstatic.com/images?q=tbn:ANd9GcSMg7DLJsXbDvYPmWk1pD1frVuruaWND3nmUeoKVCGt-wZP17hO7w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2057400"/>
            <a:ext cx="3795712" cy="190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http://t0.gstatic.com/images?q=tbn:ANd9GcTndg13Iby1Xa1GAM8h-WdySPypKS-HKg0yX_kdpaj0e2UlTK9y1w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51500" y="4165600"/>
            <a:ext cx="273685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562600" y="3733800"/>
            <a:ext cx="15303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2200" dirty="0"/>
              <a:t>'</a:t>
            </a:r>
            <a:r>
              <a:rPr lang="sv-SE" sz="2200" dirty="0" err="1"/>
              <a:t>Vortis</a:t>
            </a:r>
            <a:r>
              <a:rPr lang="sv-SE" sz="2200" dirty="0" smtClean="0"/>
              <a:t>'</a:t>
            </a:r>
            <a:endParaRPr lang="sv-SE" sz="2200" dirty="0"/>
          </a:p>
        </p:txBody>
      </p:sp>
      <p:pic>
        <p:nvPicPr>
          <p:cNvPr id="20" name="Picture 21" descr="DSCF025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62600" y="1447800"/>
            <a:ext cx="307181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5486400" y="1066800"/>
            <a:ext cx="29527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2200" dirty="0"/>
              <a:t>Box </a:t>
            </a:r>
            <a:r>
              <a:rPr lang="sv-SE" sz="2200" dirty="0" err="1"/>
              <a:t>quadrat</a:t>
            </a:r>
            <a:endParaRPr lang="sv-SE" sz="2200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81000" y="1626513"/>
            <a:ext cx="29527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2200" dirty="0" err="1" smtClean="0"/>
              <a:t>Sweep-netting</a:t>
            </a:r>
            <a:endParaRPr lang="sv-SE" sz="22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8600" y="914400"/>
            <a:ext cx="1676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In prateria...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57200" y="5451475"/>
            <a:ext cx="792003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400" dirty="0" err="1" smtClean="0"/>
              <a:t>Problemi</a:t>
            </a:r>
            <a:r>
              <a:rPr lang="en-US" sz="2400" dirty="0" smtClean="0"/>
              <a:t>?</a:t>
            </a:r>
            <a:endParaRPr lang="en-US" sz="2400" dirty="0"/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  <a:p>
            <a:pPr>
              <a:defRPr/>
            </a:pPr>
            <a: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</a:br>
            <a: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</a:br>
            <a: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+mj-ea"/>
                <a:cs typeface="Arial" charset="0"/>
              </a:rPr>
            </a:br>
            <a:endParaRPr lang="en-US" sz="2800" kern="0" dirty="0">
              <a:solidFill>
                <a:schemeClr val="tx2"/>
              </a:solidFill>
              <a:ea typeface="+mj-ea"/>
              <a:cs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Tecniche di campionamento di insetti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28600" y="864513"/>
            <a:ext cx="77231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200" b="1" dirty="0" smtClean="0"/>
              <a:t>Trappole che intercettano</a:t>
            </a:r>
            <a:endParaRPr lang="it-IT" sz="2200" b="1" dirty="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286000" y="4800600"/>
            <a:ext cx="1295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2200" dirty="0" err="1" smtClean="0"/>
              <a:t>Malaise</a:t>
            </a:r>
            <a:endParaRPr lang="sv-SE" sz="2200" dirty="0"/>
          </a:p>
        </p:txBody>
      </p:sp>
      <p:sp>
        <p:nvSpPr>
          <p:cNvPr id="18" name="AutoShape 2" descr="data:image/jpeg;base64,/9j/4AAQSkZJRgABAQAAAQABAAD/2wCEAAkGBhISERUTExQVFBUWGB4aGRgYGBwdGhwaGRgcGx0cHBoaGyYeGxojGh8YIDAgJCcpLCwsGB4xNTAqNSYrLCoBCQoKDgwOGg8PGiwkHyQsLCwsLCwpLCwsLCwsLCwsLCwsLCwsLCwsLCwsLCwpLCwsLCwsLCwsLCwsLCwsLCwsLP/AABEIAMIBAwMBIgACEQEDEQH/xAAcAAACAgMBAQAAAAAAAAAAAAAEBQIDAAEGBwj/xABBEAACAQIFAgQDBgQEBAYDAAABAhEDIQAEEjFBUWEFInGBEzKRBkKhscHwFFLR4SNicvEVM4LCByRDg5KiU9Pi/8QAGAEAAwEBAAAAAAAAAAAAAAAAAAECAwT/xAAoEQACAgICAgEEAgMBAAAAAAAAAQIRITESQQNRYRMiMnFCgZGh8AT/2gAMAwEAAhEDEQA/APO/tXl3U0tRQq+p1AiRLCQ0Xmw36nEXUgGwvqNtuoEE2ETHN7zxv7T5z4jUqagRTQkx1Y6mJMyfKq/T6zrZFqUq8SIsDa/9vfHNK6RLFmUJWqJt2/H8iMP6xJWbMWIM9ACN5kifMsWkz0xzuqagHXT9dIB+t8dAFCLogAkgagSdQJLDUZMGymNrbSJwTSwyqVWa8NUlyD5oWCLxczfewjG89AqLb55UgcXBFul1wV4NTgMYMEwTEiYkD1JmOuDH8F+NRruoP+Gs338hBNpJks2n27HGGXPCwZ/yObSoy5hWAv8AEG+0jTG/F/xxd4j4gxZiCZLBrDkbGOuFtbPzU8wtIaejWP0/th2lEPBglR7yRNp6/Xrxi5qqdDl0L6aTBWwabcKZAI6xt6Bhg+rkNQBRkAbdASWB4kNsLdee+B6uksQZWRERZRchhB9ZEbSdzggTp0WFztE9YIHpIIPJPOJk+xMrWAoLKQpmT1aPpta3bG1pv80ldRFmmABYarESB2m+JUtUi1kIJNiJFgPUm/tgxwixJTzLMgsdMxJEfeF9zHm7DA94Bmjl2dVJFNJBBhyJO8ENsY5Bg/WScpkyFIKsCLRp6kEat5SJi3PbAdCqCx1qJWw38xHN+Oe02w2y1VTWKkAAgIrA9BZl0m09AYJttiPt7EmhSKOlmDSokbi8zt7+vAxLxGvpp6TsrA6gLzBMKTeJMz2+pHjOd0MAwkDS2owdXIHSQfbsIE8j4j4iajSe8DoCZ97zjSHj5fopRNZ7xQuSTMzb0wuLYx2xlOkW2E2J9gJJ+mOxJJFm6VJmIVQWJsABJ+gx2n2e+zyrBIL1I1GPugRt3/M8bYG+yvh1JtJXUzyFqKY03YRHME6QZB3j19J+y+cqmm3wUSbBhckC5aToLQCASAblgRsRjKT5Pj0J5wcm3g9QMGuiuxgxaY1W4468cxhrQyZJWu9UMzx8umQSgA3kEKhBIGnTEbkHDXx37X0mVUSiuoEXEn5WnUof5N4AgWcgmAVwp8PzdP8Ah6lOqHsJQAyGqXAMQIW97GY73zUYx/Fk0loA8PULUWpW2DXCnzaYMkQREmLggjjDfxXNLULMdLIB5RZSVBLXCN8xhrTJDWtEc9RrahC32gaTEaoO4uATwLfhg3I+HVCxaVQLqMQDA0xEmBqIIsTJLCOuMocq4kpvRql5nAC6tTI2htIBCS15BaCFgxuCN7SxyHg2YcP8PS4ptpILA2uRv5lERyNWxB0xgDwysZqBwr1FIhiQCNcBm2kkKFi8LPWcMKmtPiBXB+UlTuQJb5SI0gHlSIZYicaJJUi16Aq9Zg8Sy/KGXc2QCTIEmL97xYYghBJIYqDMiCARAsZLEE+vTBDFqyPVMLckzqkgi938tiJ7d8DUqIJBfyqJ9rGDO563jfjGEnbIZCpmmJUKY3BMk99iRG1/XBqJqGosYvPT/U0L8ogmBwDOI53w+BqA3aNX4kGLTBAgdffAVDNMxIErTDXEHzPqkf8ASjAGOqj+W7WN6D9kqCB21MoZAbAiJMQGYcQbqtri/ADemBpNMakXSBLqGJhbtqmQeijbVvcnCvI0yWkyQSbE26+UAT+z3wzph2J3bTIUAE7HgyCL/phfUYJsLq56jNwZgfN8MsbbnudyONsZhXVyYJJKSeSMZiebHk83yuSNSoymW8sgqJ6X9AJw9z+f+IEhYUIB5RIJgk+t2b8LYVeDV4cnbysJ5usdR6e+LatZhUdQIMsgG83iO5ggXvN8dcrk6HsD+FFZZkMCDEcwCPqYwzasBDsutViAWMWN9o/2PXZfVDLWQNzpM3NmtPbrGGdamsK2ntM3kAST2uI9974JvRT0E0KgVWaSrNeFW0TNzrEekG4Xph/4d4sjaVeoVqMJZ+swZI1QSR5ZtC+0c9Se383psRPe3W4n9MZmssWR1gWEiIMmJjVbcdzzbGF5yZ1k5v4ZLAAfNAj1tAx3WayPwyihrIxupkFje07AeUDix3xyvhLA1k8sQ0+WZtcEFiRvB24w+zGcGoHUxk2+UAADey2Itb1xX/ot0ipm/FKep4sLEXAne082te1h2xTSyS6SgMVUIWSOO0TuZ3623ESedyxudyFi4sZ0T1nAuYzApuANyCDK209LQIxn43WGQi8ZmGGsEaRYldU9yOeIvziiuTUJN5aBYgDYC5sJ2J23PfGGqxX5QzGT5dQIAIvMtaZ3EWxut80FdE30Hr0mfUkW9Ixoy6L8umjSZAYib3Fr7m09DwTi/O11pqCQFU7gC5YX7RvvHTvgPMVtADVItsOTM78e+Ocz2dLm+2wHQCwA7Rhw8blsFEt8V8TNVixsOBOwiIwuJnG4nDDwnwr4nxC5KolNnJAuSB5R7tAn1x14iiwPK5PXudKjdt4t05Jx1PglGkYAsqm5A8xI5vcmOLRqteID8Ay2s1FAHlTVfaBxPUkqAOSRh74NlAqQLhWMIeSQs2F52v27Y5PPN/4IkKMpVORzGuC1J+g4BBtIgke4/HHR1PE6dMEo5ZnHlChYKsJFzJAXy2NjpI8tp5zxvOa9NGkdWn5mGwNx8wmdzJFrmJxb4dkgrLqJLEeQ6tAIFhERBsRDf1w3Kkm9jtVkbUslXqIzhCFTdQjEATMat9+4G4wEGY1NYICgAqWJCvtO0W9wLXJOGVXPut1hhJBHzQDuJ525/lPunr5saypZ1AsZu30sJiB05xPJYoiTsONSoaYV4AABgGxC6oJ3PLGxgztjtvshRoOAjCikqApDP8QFZYkeTSrwDta1hjz3jrwBeCAYM28wHUbW9nPh/wBo3y9SRE6YBsZInSQSpm5G+4kYrxzSeRwecndL9m6XwgNOutUQVKTFgZ87MYJ06VIcmCJ7ArhFlMzRWnUXYsEVQw8ukM0EkGCIVTBEGe04Dzn2jICCVUrYTPm0lSg02ZlFxcPANtpwt8U8SdazatKtpkpT0oBaI0oGg6SSVJFp6xjbyNNXE1lWxrnfB61Kj8S/wWWQt50aV8zACNJted53gnACF2LFA4Ur5gAfNffTMbc374hk86xl2YJI5u0QTJ165uO0dcUvnhszlwJktqaBEWViVt04kY4pU39pk6ZbmnVVVFZgHEm4UhZ8xktKkxpF/vcwRiS1FmwUrwoRogd4CwBGxvGKvDKi0zMw3lJ0tpIJ2FpuJ4/zH0gQBAOwJ8q7EnfcckAm33RGNVSQYGFHNaT5aZXoGITf/QXMe3GKleoxUAxqLWQSd4lWaZk3sBtgDMZx9KxJGrYLsDbrcAx1w68F8TKOhQN5ZAWJ1hoAXT3uN9ziUk3SQWX0fCKDKDVbNl+SCItYQNXSMZhonjNIWIrKQTISsUUGdgpQkD1M84zHTwXss8YotAMdf3BwZ4fVbXrMnSbg/wA0sRHQxGAsvREBiwBYkEHtybRBGC6dcg6gZ0m3NwReDxvfA8C0yHi1YGtMEEACDxHvf8pncYc1qRbSw8s7kn7w5HS8bfS+EnilUuyvESWFugM/qcOVLMB59KhQRIJkyZCAd5JJI32OImm0qH0FZRSoBi89BfSY+sxc42tUMrqYsABa5k7hQbmNzMR1xmWYeUA1ByLKbn6GDvY7nti7NZVyJYxAhotANj969r/u2HAzOWoEiqp69PfpfDKrm7g6TAm94vvNp+mMp+BlTqYgqGAnj39bc4trvCQRCgxHU8G/5jF+TLQ5vJJKyyxNrCP9vw98U5mpqeQJXaW8t4ncXA7DGGqJuNxc/wB/wxvLUtYARb8BRFyLHeJ7/jjOMVskzM5pVsvmiQbDkbXF7z9ZwJ8ZirHVoG7VNzIiAvcGL9u2N5isWKgEjbUSTCyLyR+xPphZ4jnAfKlkBMTvvz1jHRCFmiQK1djufXEYx1X2Q+xaZhDXzDmnRkhQpGt2G8EggKDzFzYdcdRlPCMtTaKFFRxqaXb6vIHsBjroo8/8D8LFeslLUF1sATuQCYkCbxhlSFT+GeKdUaii7GCFlrkLB80QOMes+HeGUw0PA/0gDtccX9vTbHT5TSoAl46AH/ugR74T8fIMHgGVcUxU/wDTDKPKzS8ifurE2n5tO4xWK7VSU1GmmxjzO1tiBxyVEAdCRj6Hz/hmXroVq5am4Npqade82KqT/wDYY8p+1/2PTJZpWpNFOqrAIeGBEjV/IZG995MYz8njcE5g62hRnMjooRTpfDQKTc+dtIMsYm+xkmBwMQp0qam+qsxJBBWB5WMEKu3MC462MYIzlYuCusWlSQbWjjcg9YHHQjA1PWETQoAI8x6tMMRfUQpBuLC45jHBmSMdjChnSyEMFKkwQViCt7QwIJF7RxJxX9osjl5pNl7yPOpldLQNMErGkAcmbAnkkLJAM/ma7yY0zpIMfKvWCIP+XrON5jJMpAVpkDnTyNUkiEXV94/iYGLg0vtZS9GqVNSrIQdUkDSZJPzcgSwSZt3kAYl8EtH+GVUsFPl1kkGSKj32AkqB7kHBGS8Ml/iVF+Ioh9SyBoBEqFmVBNizBjAY74n4x/hVG89rFYVTqIUL5hYg2MGDswAi+NbSjY9IYZeoQoptRpwWG6DSSyFk0jSDpYQ+07dsCsF+NUZKYClNCGR5W0qWe0yw80bdeMB5nNNUpmF81jsSQZsVBO2mQSep4iYVPEn+GqAc3Y722JO/O5M4nngXIvB+YNDH5p329eIj9nETXD+WTN/wNpFgPN14v6i1HPlKyXJ7RMSZO4gb/wB8G5bKIALQTcm+on3P5Ac4y5Ksi6GPhmSpIvxKiPUWNwVA16SQp0mwI634E4ozT66gqEKmogj4YAUW4G0T17YJFdFQzcDjo2mVM3nrEbT1wsr5ry6tvIPMSVEiJuRbff8Athp/akg6wHZLw5KgADWneRpsC0EuBHy998FKgBlWJ03YkBUVZF5nfaDbi+OVTNVGI0GwM62DRzsNzubmMdJl/szVqA1K2uqRYM6nSsBYAVoUSDANyBuAYxtBJ6WSkgN62Xn/AJyn/T8cj2K0yv0OMw+XMIRIVb9h+kfvrvjMa0vgeDy1PCqzm4Cwd9VwOLA7SI9cOqGVcWFOmRER91rbknYzcxBnnnAfhALwHZwguW0qSf8AqbczaJgRPEYzN5nQT8HUL3DQb8XH1MD8BbFud7RNuyVLw6ZaoRoWV0yJUwJJW5I9LWnFlWkCgCnqBeYuSNus/htiZqyzRsSIYjzQAFmBcSYPUSJ2xFKhpMoVw41bhpU65BtNiTa99+2Ky9loqVTqMtp4EtwNo7f3wypIRcVlcCGsAWDGO8WgT7gjAhrUyLoIFt7HfjcHvP5SdMcuqWEkk8EbdJMcxucRgjBBs0A2+oRfceViLxtKtY+o6YKpUlIYMCNM77ggwLR+GE5rnff8+m/TjBdRnAuWCm88yQDdtzimhtGPTOqN5EiCJj88bpnSNKsA0SWJsg/VjNutzGKK2ZCrJguduLWmRwLD9MKs3nyRpBtMnqT1PfBGDYKJdnc6I0L8o55J6n8cLC0nG2OLshkzUqpTnTqYAkzbqSN8dKSiizpPshmKhU02cLRmRqJHm3IXiOT6jrjtfC0y9tTENNtcxY+4xxQfQtNaYAYWi267tE8H64No51zKsSdQswidd4JMzEGPTjGP1ckcj1arm8uqkLUQuSIAZSbsOAenGDsz4xQoidSlf8ziw7RJKjpxweMedZakFemQZh1B2/mn3xXUoPUotDQdTiSeAzDftA/YxqvM6uh3g7LN/wDiPlkOkuDOwRTB7a3gCet8cJ419oamYr6qyheESDpC3Igz5r3JB39hgbN+FFAqvJkQSV8pIkwJM726/XCgK9JtNOIO9GoZQ/U+U8/2xh5PI/IqeBYYfTf4ZHlBNpBkDfYjt2t25xYvjDFNLfLqaQukQWqlvLNouTPp0wup15MKNLgiab7j/STYj07WwTXBFEBgVbzyxHE9heR354mcYcKwTxZtq8qxYDU5J2OoiBcsNlEAyJgGO2L0zaKmnyhiJJ5O8WBIgDyqOh2m+FlPOo8l3LOdiiuYAFl3VYG9uZxZRy6AgfCquWEy7Kk9dtTAcRzi3FJZHxHyeOvTBMSDwfIoOgxAFhbzWGwFhuVKZqSNVxcBQbTJPSYk+wO9saqeHsgOn4Q03/5rvsIMLCjaBMbR6gFKVQtuqC8FRF5/mMlekzuIwo09MK+QzO0amkszqlogtZttgT1m0dMaoMp8qKz34UANffUxFuAPzxX/AAwXUugajMM3zA23Jub8YNy+ZaReIBJjynzDbUDJt+ZHM4VoVoupZastQVNNJEWVh31QWANzTU76QLWExO+I1q9csSBSp+bZVZotwHaI9RzziVessEgCBPyyBc7Gwi1/KOnsHSeN5jmDsIiZ+ljb8sO+lQcvQZRpO8hqtSTFlKoIPUKBivMeGTVRvivU0kECpqIJB2IN43FpxOhWQMpsSI3iN5uI+uDM2q1CsNoBPBsB73I9+D0wuUurHbKRpDwGAb+VyAb7gGyn8Gttj03wwpmKKIwpk0gCbOdWpmlRYnY3Ime4x5O61GqOgUuF1AuFJVgACDBHNvqLDHYZJ2yqrWy1SqsN/wAksVVh94MpATc2Nr2g438T4t2XFob5z7MvrYpkqpUmQRWAF+gCQBNoxmGI+3mvzaqIngqJEWg/4y3G2wxvHT9vx/oqjx45xKZh2pkm0/DBIXcxFjP76YjUegxHw1Ik7rNxO0A/hxiOU8BdU1VkQJsz6jK6gSs7gXHI4ubjFea8K0KCCpVvlKkGZm+0QIPMmMcP03W2YUE1Hby1FUVEQwCpbyneDP8A1X29oxKoEqFFIKyQw2gFTEE9DtAwq8Op1IZFJvvDEbcH98nF2UVqZAqViGuQIJiOb2m3F999i3CtMpDA5KgOGkH5iJEmATFiDJO46CDiGby9G4WqHPB0kj3MyLfp0ww0A2LrVa5YvEkGDcDgHj+mEuaAUkKQQdoJgW4MC3GM4zTdAnkDqqo3Hba+wnf1GMq58KASLkWB97m20RzfG8xndK3J7X39e3X0thFXrljJ/f8AbHVGNmhOvmSxmf3/AE7YgtIsbCbj6njF+RyBciZC/ifTDukVVqSKNOhgxmdtJBMgzJJEdY4xcpqOEJuitchTRYUq7EXabkkXAHQfpzgLJ6kzAAswO/eL259MOM6gLGoAIM26kAcfn64T5dyMwCTcb88bfS2MovkmJZOy8Pz8UGcgF0LeWTxDTp6CYgcTM4uy+S1sWgAgiF3kiAe52O2ExzQBIGmN4IiDtzcHfjDrLeMAKNSgRJsAri9yGFtpG3OMG7pMgY1jBU05jWNUEAwW6RttI6YCy1cMK1MwdGYq2MABfiNc/XBeYIZtWodY1kDbkgX9DANhijOVglSr8NW/57TsQSQC06hsWm3HeL9HRfRccopp6J+UiQDIIuRGraN4/HHN56oqVQzAo0jksXIMDSoGxt9cNP8AiVWo+io/wFaCAo1M4Yz8xMA/jgCt4IgfyMQxIId5DAyNzNx02uPWYcUxUDeJHWZWgSG+X4pU6bwbINYvNiR6YWNQ1WLjymyQAoMj7pGkjefS+Ogq+F5lacMEZLidQDAHeZvBA7x2uMU5bL05JqEOZ3FtNr+YASTHSLjtiFJxxoTk1gAoZMqV2YE3vIgbwflG/t0wXQrKpUCCYERe8HjmPfBtVE8w0gSbwZt06gxzzM4jWrpTXyLeJmdrRJO/OwxLV7JZbodfKIUCCdR2uflA2/fTEMyVBOoR0HS/rJMc2wpXxF2JVjYdo25iL78j2tixc6pMnURvExYbcnbb2HvPCuhBTBGXSCwUQsNYgnaCT7Q0gcFcbXwioYNNwdUQZAEgEkEbiApJtuMUvV1QBYSLkTAnqtxgjK5l6LFrNYaQRaWmT1ViJ2I43iMU7aL2U5glH8y+abDbk2Hp1wfkc0mj5WBYeYtYN3HUCw/d6ayHUWJJJAlZnvCtsw3sIPYcW0s+BfSY6ASZHzEjoN8YSt9EtMufwhNUKQpufwPAiRPSO2IPWFM3UdmBkWvMcXnrE4FTOMNvl9pFuv6CcV5d5cmx6i5idpk7RgWBWNK2f0/8saZNyAYA7dJ9LziSeNs0q3mBHSYtEgbD1/DoAzhWXUwGsxGqQfad9tz9MGVKcBSykGN1ER6xc/vfFOTAhVCkkkLPcAn64zAn8WTcKSJMEE3vjMK5ewN01ZaSppOsqAykSZgzPWxO/Xnc0ZWgDLfBgLMtoK7WNoII3P3cXVVjVUWdSwfPAEDrG+52/wBrKObBEMrajJ06ZmN+bdb4ceSfJLYIFyuQZfMxQyfmWVaOdvY3/HEs7Xpo0aNxALLteQBquDvcCNsbfMfN91WQ3M21W+YHfewvthP4bmFasyOGm4UAabgyDBixE2ItI9rgpzT5FJNhuVq6m0wAWaPlDXE3vMbm/c4t+0WQrUUFR6YAkLqWANt7cHqZnE6+SqKjVUZAFsxkBl2tvpBJ2g9d8C1/E/jZNv4isH/h2ASkW8zTClg6/PAsNxZ53BG8PGnkaOSq1yxwb4d4aDD1Np+Xk9z2/fqPSQMSVWIvBMx1I5I29J7YaZF4SCSFJ63O34czjabpYLYW5BsigXEk2A34k/Ttxtiv+H0XuSbk9bbflgim1LWwX5BYT80ew6ibYpzEMQVN/wCWJ9ebcc/njme6MzVGrJJExO3EenN+e2KsiYztAsAw1KCLEMs3BB3kSD64mWWmZZoN/KBe/bi979cV/wAQoqUGVXRlYkliLwVINhbm0dL42iqNYqqD6laxYwF2k2Eep3I7b4g+ZDQEUbXZ/l9dO5j9jFfiVOKhZlIZjKE7NTk6TE+UjyjoZni88tJBMjcW5vz7RjJpRyQ1TH2YUeU1DMEECRGx9ubYc5ilU+JUBgguSskWkCI6emFJrqqySNhvwSowx8SQCpUMEiEaw5NJDfpi1YhXmKNSpIdCridwBrF9x97EMxk2VVdSWXbSRLL2DXYjmDO+4OGAzYkAyhIDUwb36joIJmPpzimtXuz0nLMDqYLtEKIaCD7j0wIWiOTzwgCC8mCdcNoO5PIAneN5uML/ABXwV0YhHUqSYvfSL/MTeNjPPrjecLMvxEddZkFQAGuQN72O/eca8N8Tdh8NwajCSobT5fLEi0b7C/HXCw1kQlZyp0PqTrv05BI/Z+tSSfl1R7kG247Y6mulGukuoUCxZTF4BJ7gxMHk87YRZvItRAhjUQGeRE3usxBEXw7XRQFTzTAwGLH35vbmMEfxDWJFus3/AH69MY1NT8xVZuQo2PTr7G28Ylm0ZAF0fMAZjiATeYI74i8iLqGc/m8izuQLbXHU7YJpVDLeWR5dyBAEyTcDUf6+ySmsmDMbmY2F7e398MspmwYBSYHyi4A6R7k98Eo0h9DWu1oOxEhQRBvtMWH05xFs5e6llH/qAwSTuL2ccXgmPmxVTzIdbLYm5kWA6e/fFmdz+pYZizkHVGm4EXiOgHeAB2xhdOhJ1gz4M02ZfMdNwogiLQycW5uvQnAoqLPW0WNo9/z7YHFTQVMHki9+hE7yQd8Hr4gzP5lWpPJG4PRrPPuOZxXBVYqTVlVYIw8+poJAmJHMbbQOcHjNa1AipB2Oq4AOwMbWGIAUnF1+HAmxLSNuzAfNeW2xSM+wJ+GqsvRSTEdpke45w1DkHENSQBBAEdG/S2MxbS8UIEFmUjiBa+NYjAHJeIeHVabalIk87zYbEgE3ni0YcfZzNZVgq5hgHiAzM2ok2glVFtjdjx0OH9LIgZimZqDSGMNUW9hAKzuCZk39eRc/4Olf4iD4TupYaaZPxEIPQ3Yb3kTaOmO3rJQRkskNNRQrCUIl0DKSZA2O4PWOZxR4r9naagFFpmpog/MSzAf5jpBO19j14q8G+0GVX/Ac1KQ0hNbb7GxJJIhh6emC/wCKzKN5qNGlSFk11oZiCBqQsJVYk6YEWwqwAqzXhlJrecrpBGtZAfaWgX9J63viFDJZIM9OuqaSg01FhSHubqNp436ejCjlK1VQlRqKKx1wjlWdFA1ggWsDN/pE4qzH2Xp1EIpuFfcAsDO4EggFWmQV5vtiIxaeHj0I5+n4OKgXSRSZQYDmxUAsVHN4P1OKs0tLSg1spUAGVY8niIFiLT0wx/4Q6g+V2K+VyryRtuJkCODtHO+K8rQ0qw+I9SPm82wkbgmSJt74bklgu0L6LKIZUdyDAaNIJPF5H74wT4bkWqsdb/DETCdO53sJMXMA9IxYEYgiWAQSJJABkCwi0yCfXEMllXqMYUtpEmxiNpmLEGPrgsH8EKuSRCWSCAd+b237+2KHMlAo79ZgRF9zxgivliqmbEfd9DftbE8rOkSDA2gTHF7je+Jt7FdIo+KVtuv8rgEf1X2IxcApB0NpkXRv+1tm94PrviOgAhivJt06fv8APETQPA9bz+Jw38hfsaqpFNhyF2PpaR7Yc+K5wrWi8PRpGxj/ANNV/MYXeH0mj4dQEAiIaQRvtNxx2w28f8HquaDJTqP/AOWQEqjG4ZhcAG+3OKrGArBymcDIdBckGDFz1IHbf8cZl85rK0qg8skhlSXG53kDcDjqeMND9nsyTDUK8/dmk5/CNsV53I18varRFJWEmSFqHSCZAZge8R19MCTFTKhXq00PlptBJuL+QR5W3kSvP8vUyBS8SJZpjWVnUfMOgN5Ii1osPri2j4kdUDzITMlQto5tOwB3/PAGZy8NSmCssAd+8X2g7euJxoQflK6r5fiKdfzX8vqQPlM7emG1VmCfMyyILGIkElYAsU+73ld+ObFNvlU+SRM2En8DPbpi2hWkEaSYETJA53WfX6esquwI5jLFZ1CFY/Mpt1G35YcZOmjqCGQMCCDcxE7LPQntvgSrJpD4hYgwRAss2BKmwF7bb8GCQctnCjeUxf3PvsMQ03oQXncq1MtYmDpJAgdYFt4IJA4ONZGsykGwa95g3Uj8pvi2pnFdKlQsdUaQALeXSJZjYW1ebeBA3jBVGjquyFFCgkjeAsyRF5gmDEkjfcWnjJSA8zRKqswoIu1xuSbwfTpi+lRUISZMDTIHWBaO0n6dcbVwGZKpBgmykwQSdgYgd+2B81XEgGIB8pEiOk8iefW4wOCYmilqImx2EybetsXZesJgW30kgwex9Rx1HfFFeqY5LATf+oN7zbnF1Nyym5kRv/ljYhSBc4nQItqZoMmkSs8iRJ7Hj09cX5VhoKMGYHbURqHXzEfnOBqdVVIlWIY2tqgzcbqQZ/C/OJUMyrEhkG/A7GIuDPr1xSlx6DRYammw1R2cDe+2ofkMaxS9K/z/AFUg/QT+eNYmkFnRfZjx3+I10ioUkb8BQNPJ5JPGx98DeP5inQ+BXWmKi1EZATqVhGkqyNsPN5gwAPeCMef1K54J7/qO4xbV8UrVKa0i7MifIpNh1gfvnHWol0SzniD1Xl5dzAm0mLcCS3fc47X7LUKx0fHy+XpqCIYoEqsf9RMg3iPKfffg6VAzeP36Ycv9ss3ZFqfDVQVCqijc3nqbRPr1OBqxs9GqZIVR5qflm1xMCd9QsWkiJMBu2Ks14cgpkvTUKkgzBsATdgQyetx+WOT8O+1FZKTU287MZlpJuR3ufywb419qRUqK9OaQCDWh2LXtt8sE/XGOERQePBBHxKelQU4Mt6TYho6giwwHnfCfiKCz63YQhJE2nYjeJuLTA5GJJ449RFZ6dtIUEgnUL2mJ9/XED4RUpTUimFmWkszLaYvAZoI9bYTXoQIfs/XVHLqdJQAFYmzKQRFrAH6YAqUaq3qBt/5tLDzXt3P9cP8Aw3PK7wKgV1krpldzfmAbA7Xm+BsxUpA6K3lJaBUWCQTBEgG6x2n88JWx3YP8OlUfUxYKT5mElZ3v0MQTsDJ9cbqU6JqhVazRBssSYvwLwLHnvgxsjTpsVZgS7eXW0CU6gQCTB+9vA7YD8UylQHX8MArCyhs66badUw8R5eZsMFMLBvEaFJGBcMFFQAhTDReYmwIgXuJYbjHrv2V8D8MrUEq5ektQG81TqdW5BX5VI6AReRYyfGs/mGqmSAxUkTYEwdyBY3J429sOfsd9p3yFTWAGSYqUgfmHUcaxwR1I2nGkJKOJFXR75kstoQAACBaAB+mIVpJu0dsGeB+J0czQStRYOjCx5EWII4YGxHGN57LDfHYmUKqhgGGmceUf+Jfj6sRldM+bUKhIguAy6VmwFyCZ3Ujgz2n27+0wylLShArVQRT/AMouC56XsO57HHlLldJDAkWbSYkEkSwnYm3ra83GPknWAEiXpEgEBbAjeRbSTsdjzivNVPiIqyLMInqTxwLm4PPN8MM14ZvpJYG5F5Viv3hsG9bm+FWZoaU1dDe/f/bHOqsjTD8xWJRdQiDt2iRf1t6AbYFGXBI1toB5Ia3M2F7Dj6Yj/FOpg6hFxAv5o55B98S1U2MBSSRvIW/YERMT0tO2GlQUE1Ky6NK1ZnlhC9xH9QDt1svoKzOFEX6iRG0kAX6xzgzJ5N6h+EoctwIvyTEGTYbcxbfFJyWhjqJAUCbEG5IAEnt+B6YegoMb4aUHCsZKkXW7TI2vI5nEFz0ecs5tZZgGwmSIIGw7kdsDVEUEkkgEX9J2A5tHv+O8vTDluFAvzCzsAd2JMdyZtchKKBBmczxZohQRs23M7n93wPWYsI1aomAB+u/++Cc0JlgAutQbqCRwRPWQcCfDvA+s8fTr3wUkD2XZemCCZ27Ej9743SVliL22+h6d8ay1IggA3noY+n1/HF+XQSxMyT1gbcyMTWxIJydUWDoSGaTbci9ja8SPcY3mvLU40/dk/di1v5usj71sVJTeQ0zBBgHc3gfnjWYqj4jK83NzYeUbAyOQfbGdUHRtcwSLkHuAYt7Y1jbUaRNtuNhb0IxmC/2Sc6pFgSLdv6b++BnrybbekYKVVUSwnp9b/hOAmiTFxxjsRqi/4n1640pk9TitH7XxsJf9cMY7yTUzqDMV1CQYPBBnft+PbB9XJo1PWKo0ao2vIjZfcfX3wkSsVeRFie9jYj6TiGXzJRgykgjm2MnFslo7DIeHVBp1MY3UxBsbTNjci3bB75ZyWio+sKTU3YaSCQYBCzxB9tjhLlM4+YadOlBYajcwJIst2OG+Xz1PL0VLqagDkEHUSCSfLcCYMG4/TEV0ySxMtTVWK6PIt3YQxkTc97dZJiOoFHLCpoFtRiQ5BnkBjp37iL9edL9olqksyhSBIlQQoB2J3gkr/QYrpaKtdWgaQAPKxBg3kDe3ET1vthPYMKzOUZRpUqiRJEzzBAJMLxJ7iTij/idVJDEU0Bsoj/EM8SpAHMbbbYl45mVPwijaSWiAxB6T2kGxEiZ74V+IZqkrKqrqZFm8Mq3NmvJAABI3vhpAG56jQakzpTZTAhg4s8w3lHoYIvM4Ao0Q/wAsArAN52ECfphg+aWqFGnoTTgLaCJAiwmSBMx6nCt00hYUxcywggHcEflhOmI6z7CfbSr4fW0nVUpMf8SnF+mpeAw+hEg8Ee4eI+KqLRcd8fM+fzKFCwJ1hRqtuLgHoYMdN8ep/wDB8xW0VTVJVkU3NQ2Kg8LH4438d0WmebfaDx181mXqVQVLtYX8iiQqQeAvI6necUpSBOr5pDArxIGqdQ21ASDBuGHGFrQEBPmsLbfTvboIwdkarFaigR/htHqQwj/4lsZbdjiVZCvLk6ifKdDAwQRwRP3byskQLSIk/MZUVkZCB8UC+n7wvdeD1I72i8JfDbsvBm0Cbnr2P6+mL/4hi5qATeFAYne9tpP9cJ7EVUEIdlaYA32aBK8zAN7X4wbWyNMQ2rUTJtyJ9d+9tvbDHxnwSpTcB6bJVCWFvOnLJpJDQNwD12IICig5PI07EyN44Bi5vH6wcJ3YOLDQC+lyAum0gX7CZuRxf6DC3O5tnqWEGJ49zJ3Yx62AGCqyuWLzpC20dFjrsb7zcmcLHqFqhuZjrxNh3w4oWiFUkhgF46X/ADnDr+DC0UQKVeAzS1p0+UEHaASY/wAx5GAMmjaiZJRRJEmCYMLYi7EQB6njE8tmkKhqwYl5OoRvBvHN7x6+zeEHQxWh/hQYJRzJvYOoI6cq1++BqaQdc7CYI7H62w2UoKbLEn4YYizEwZ4IvpLWv67YTP4gNJIANyfNe/4b+/OIUnLoNllXMLEEGWHzA7etrA4Xpm2U3Yx0mSfbYHviVWqpVY1Ax5hbT2IIiO4O0b4FUY1QBNTxEk7Wiw3A4na+LMzdlZjEot97aR9Nt8CLTMgnbe/7/cYOz9bSiOJ+UCR2JB/ffE/oCByj8ER6T+MYzEVzIInVHs36DGYn7v8AkSCpQLiLCOP3scA/w5B2H15xJap6kWxE5g6p249e+OhJmhNaWNM3mj0tg3I5lTIMz90CbnFlYnV5IaQdXURvIO0dsJtisxvD3EkkgEEgQbjj/fvgAki3OGVfOsgQsrPpFiflvcD64qz9OmYqUpKEwQw8wPQxweDiY32A88KpshTUUpHSWFpZiBaY2U3kAyYjFmZ+0RdTTgmCbqIkXO5vGqOp9MITm1NKIIqFpLDpx+ZxfR8QaVAVTe/AI6es4hJiomlUEHVtpFtoOm/5T3OC/C/E1psCygqDY2sjkAkSPw74oTNKZLIDEgm0dT+BIG/HfBFOhSrJ/hqVVgF3BIII3FtzAMdus4GMKz7ZOv5VLDROg6oECPL5pjVfjp1jCSrTp6GKOLGLgBzNzYcCYJ5k9sU57LGi8GJHI5G0iRsYOKqlRCV0+UwJnYnqI/d8UhUM/DfEXLgSbjzkgsYAOx3HQHg4l4pXVQDTqlwwgiBKkW3InaRN5gcYXU6rI2oX45gwIj6Ri2rmV+EvlWRIi9w0yfaZv0GEFGZjMeSSdV+u6mDEcf2wTR+0+ZIgZiuIECKriwEAfNYRaOMKcy/k/fbFdCidQAmenPt1t+WLSwOg74YOxN+P67bDF/g//PU8agO5htR7/dONMNIAEX+ZrNMja24H4kdIxHImKgaCdz3JAMKPXt15xKKiB5AFKqySoUyZJ+6JiO8Rjp//AA+oLUzgWowJAmmD96oNgO8aiB6b45nMuQrEmWYx/wBIgzbliF9lPXEBmIMjcXB2Nr7jF/IHuHiXhqVlKuNQ4Isynqrbq353kXxwP2g8DWmyqxRmMxp3O0kgTDWupsbEHcYZ+C/+IK/AZswx+OoiwvUOwJjk8+k/etz5qfGZ2Zp+L5tR3FSREfX/AO0Hg4PI0NC9KCSJ1bbwCRfpNxP5m+ItkKoYkMzCQBpJOoGQYETIMSInB2epK6rWSdWzXEatpIm07xxfrcfJ5xzTcJfTLTAJIbyuDA+Ugg9gu9hjJWAN4oWhaUk6LsQZBcxMG4KqAFHox5wHl9tJBt/U/wB8aamegxqi7KbEj0OLrBDdjPwNQaukTDKy3/zKVB37zGKslTbQbBxAstzsZO3FrHripaoWojIDKEEjfzKdUwOD0w2WstKq9PSrLTYxFjpBJvadouOuIegOfKHgz6bx+npi1awA0x7nfDXPZpDZBoJueBJ5MSdvrik+DhlJDrrF51SsdiPoZ/3rl7FYuF7yb4KqZrTSWwPzdev0FiMF5LwJ3RmESOJBJvxeNvzxCt4YxXTpMqxBHNwDt7G2Jbi2NCn46fykdhGNYY/8Obqq9jqkesKR+ONYvlEdoTb7n2AxURfGybnjGk3xqMIyouCDEH939MHOh+YcD5TvBkgzuRvvxGF6qdrx++MEJV4LRPX92xLEMc5Xf4agMwWPl3F4DSN4/U++Fq0mPyg/p9f07Yb5PMu9Eq11MKCqyd7SsXX8dt9sQHh9Wm2oOsXKngg22It6G4xndDaoBXLMbxt1kD++CKdCQQxi3X8hFv74i1bTZUvN5NpngcfXGUwTcxEmTPOB2SGBUHmY+UNAMAmWW9jv6flOLVrgtEKyRtGjV/cmfrjdHLipQ8oJipHa6BjfsF/HGZDKq1QoXAVZJI4AHB5Nx0594edgxhUoUqtOHZGqAAruWvxNiDvMmBaeuOXzafDqjSQ2nsfQyCLGZtcdzjpPEQsMxqx5RMj7wWQBfyzeJ2mOMc7WQOVCklmAbbY8q0Da0g9xPUVAEUu5kDe1r2H0xZPlkMD2m9uYxCtkqgMaGj0NzGJjw+qdqb//ABbY7cYvBVFasSdgCP3742DuBCyCCRuZ/taPXqcEHw1+Wp0yP56iCDHSZ/DnG6fh8sJq0Re8VAfyG9+uGFMjl8i8jgfzQYH0udtsEhmlTcEsAskyEB3judusHiMEaEplhVqqWFgFDnbbVCrMbQD78EWutAuW+JVvMf4QMcc1F24gAD2xKzspIh4i2pQtODJ1kSZJvtO4AO19yb8AOum/VYi+8QbHvghqWX1A/HqW2/wr2/8AdxY1CgxvUeeT8NRMf+5Yx++taB5NUwdbAAMTB/y7XJ7wTg1GhVcaSIHQsNJmTG1x9YxTToUwRpertxTU7jqKvS2JUKlMACWEcmkP/wBk74hoTQRl3C1GcABGAJU/L5r6Y63iP6YIp+FIHSrTb/CJkDc3+ZLf5SRPSDtbFNeuDRUKy21DzSp1C8zGkWI3I29cXeB5OYVgFkFVYGQrwNJJFoYwPfEtuh10VnwwTNxB2aJj2N+DxEYX/wAMtLUraiQxGkCI53a59vr1aZlWQRVlWAuqrMWJljZRaZvxfAC+IUAAhZ6gv5jp8t7QbmO1x2NsC5E8Sa1mJ/wkhZMQDJBBHmjeP0wwyeTFRFd4DaTTlgQZX5fqhAv/ACdzioVVgaPMJI1EyZO4IkBTsYA9JxPLZpXU0QAGZpW0S4BtaDJB36wOcTkaROp4coGplHMEk+14MDpJO2FuqD5VQkGRAuYnrcegviytnNKkMh3mQTpP/wBSJ9RzxhfqpfzsOgPWeSpnbtgjGXZNMYDNuWqFQNU2iLTG20jfed8MH8Rp6AWu3y/hNzcdPlxzzVGBJABB3ZbgRxuY6GYxA1P8E9qgNj1Vh+Yw34rChwc4P/yR2j/+sZjnPN+wcZh/R+RcSJC/7YgHA2xsriOnG5RdQBdgLe1pi5v1jBA8P8gaNRa4AB2A3NusdsCLh3lqh0KF+aCDsbcECfz6YiTa0JuiXhlSoiHX8ptF5gjtseb9MQfNErHxPKOo/PuOuKPEM15oXUbRc8344GN6VIBPQb4muxW2shAFONUmZ6zJufW9hzHONfB+ITJ0noT3A4HfFdHSKoVzA2mfl1Cx/wBIaJHScD1FcEoZBBMjoRY7e+FQP2dFknKUiGg6W1KANjGmQZmdjP8AljGvEnSsWpqJbUCrWsDFiQJMTBB6Dm2F+RyTPqJqfDAlofeAs9pnawwfk8tSYASpYgQdRE36DzSInYYh4E7GmSyjUqVakxUVAZXaTYMbbm8iT0tjWaz9anUOpTq0Aqk22sTFyJmel+xwqy2ZzC19E1TqM7MTBBklW+br7Ydfx/lbU61Ky0wIdCpOlmOkG0Nc+5BjBVgKfGc49RRpmmREHWwM3lSdumkmCb9yeeSrqOmqXIuDJYkHrBNyDFuRI3x22Uz+XzTfCCkqwW1QEw0yVnUDbymx6jm3MZ/wg0fLUdWItF1cdwSIKzyCw9MaRdYZcZCj4JQsrdOINiCQR1Bse9sW5CsiHVo1W80nS24Hk6NHMk3MRvgipQ1qNJkp6gldyLndTJ3NmPTGqafDuU1CNiLfufyxTkN4Da+WNTTpbUIBXkhWizkXtcExcjYbkHP0QpAsRfYg/kZA6AwcWZeqqEFZNrg7SZse2xmMMKyNV1CyhBYNafMdiBpDRxO1hOIuiU6E1JeP7Yx0gWI/fvgs0FU6ZAPX/YdsReB3PW37GHY2wGruFIAIMk2/2v8AriaUDEnrwR+hwxFIaNT7cCL/AFxmWytNmEQvYyZv1Jthcwso/hmelAEQ1voLd+fpiFFTTXzKCQ3W/wAoPH7GGzZFxSbkhhAm9wZtgFqbMomBc9d7bzcm+EpBaHOb8RnRV1kI66WEkRWAEmQdj5WI9emFlTI1DcpTf/Loggf6xBP1M4O8KBqU61FrlhrSdviJeL/zCRHJjFC1zoVjALWG9/3+c4m2tFNvZqkFRiAhAm4IDAhTvKkEcEWO/PJdDWvmSmpQAlGQAMDIF1iQRubcc41VphVBFQSxF99gNxcLYx+OLHVShWST84I38trd4kz/AJcTdkp2LM54ejMSjmDcgcHnSCRKz14wMfDBACkEjc/e+h/dsM6mYUwY1nYmwa/Xg+4nvipqQ3UgtMXAn2BJkgdCT2xabFsX/wDCSBaQZmf6AX/PB1LLAISwBMrvFzB3A3433xn8LUB/G87ddMTiVdz8NSYuSbA7DyyZ7g3wWxWU6E/mI9D/AFGMxsCLaT+H9cZhf2KznQbe2NZbc/vnG8ZjpZQZVUT9PzOLlsBFrf1xmMxkxMiyiEtvv9cSQef64zGYYMoQS5m/rjoao87f6J9+vrjMZjOfRLKvtaI0en/amDvCVAoPA2QEdja/rjMZhS0imNqTmHaTKrSCnkDXFjxaR74KqGadMm5LiT1/xVxmMwegKhSUVwAAAVMiLHyjHPfapQBTAEAF4HFwpNvXGYzCX5AJPDz50/1AexgH8MEFQKci0D9caxmNZDev7JL8oPOmfwxPO1CEpgEiUM9/LjMZiF+QIHo20EWM74MpKChJuep9MaxmE9kMt8QQDL04A3/7RjdAedP9aD2kYzGYnoBrXF44n9cLqg298ZjMIa0X5JR8ehbepfvAETivxIX9AfwmMbxmBdGktIV51zIud/0GDcuf/M0//b/ELP5n641jMadCiLEMOvv+uCvDufT9MZjMU9ClsO8IEuFNxG3G3TA+cb/lDjQLf9TYzGYlj/gAOok25xmMxmLIR//Z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19" name="AutoShape 4" descr="data:image/jpeg;base64,/9j/4AAQSkZJRgABAQAAAQABAAD/2wCEAAkGBhISERUTExQVFBUWGB4aGRgYGBwdGhwaGRgcGx0cHBoaGyYeGxojGh8YIDAgJCcpLCwsGB4xNTAqNSYrLCoBCQoKDgwOGg8PGiwkHyQsLCwsLCwpLCwsLCwsLCwsLCwsLCwsLCwsLCwsLCwpLCwsLCwsLCwsLCwsLCwsLCwsLP/AABEIAMIBAwMBIgACEQEDEQH/xAAcAAACAgMBAQAAAAAAAAAAAAAEBQIDAAEGBwj/xABBEAACAQIFAgQDBgQEBAYDAAABAhEDIQAEEjFBUWEFInGBEzKRBkKhscHwFFLR4SNicvEVM4LCByRDg5KiU9Pi/8QAGAEAAwEBAAAAAAAAAAAAAAAAAAECAwT/xAAoEQACAgICAgEEAgMBAAAAAAAAAQIRITESQQNRYRMiMnFCgZGh8AT/2gAMAwEAAhEDEQA/APO/tXl3U0tRQq+p1AiRLCQ0Xmw36nEXUgGwvqNtuoEE2ETHN7zxv7T5z4jUqagRTQkx1Y6mJMyfKq/T6zrZFqUq8SIsDa/9vfHNK6RLFmUJWqJt2/H8iMP6xJWbMWIM9ACN5kifMsWkz0xzuqagHXT9dIB+t8dAFCLogAkgagSdQJLDUZMGymNrbSJwTSwyqVWa8NUlyD5oWCLxczfewjG89AqLb55UgcXBFul1wV4NTgMYMEwTEiYkD1JmOuDH8F+NRruoP+Gs338hBNpJks2n27HGGXPCwZ/yObSoy5hWAv8AEG+0jTG/F/xxd4j4gxZiCZLBrDkbGOuFtbPzU8wtIaejWP0/th2lEPBglR7yRNp6/Xrxi5qqdDl0L6aTBWwabcKZAI6xt6Bhg+rkNQBRkAbdASWB4kNsLdee+B6uksQZWRERZRchhB9ZEbSdzggTp0WFztE9YIHpIIPJPOJk+xMrWAoLKQpmT1aPpta3bG1pv80ldRFmmABYarESB2m+JUtUi1kIJNiJFgPUm/tgxwixJTzLMgsdMxJEfeF9zHm7DA94Bmjl2dVJFNJBBhyJO8ENsY5Bg/WScpkyFIKsCLRp6kEat5SJi3PbAdCqCx1qJWw38xHN+Oe02w2y1VTWKkAAgIrA9BZl0m09AYJttiPt7EmhSKOlmDSokbi8zt7+vAxLxGvpp6TsrA6gLzBMKTeJMz2+pHjOd0MAwkDS2owdXIHSQfbsIE8j4j4iajSe8DoCZ97zjSHj5fopRNZ7xQuSTMzb0wuLYx2xlOkW2E2J9gJJ+mOxJJFm6VJmIVQWJsABJ+gx2n2e+zyrBIL1I1GPugRt3/M8bYG+yvh1JtJXUzyFqKY03YRHME6QZB3j19J+y+cqmm3wUSbBhckC5aToLQCASAblgRsRjKT5Pj0J5wcm3g9QMGuiuxgxaY1W4468cxhrQyZJWu9UMzx8umQSgA3kEKhBIGnTEbkHDXx37X0mVUSiuoEXEn5WnUof5N4AgWcgmAVwp8PzdP8Ah6lOqHsJQAyGqXAMQIW97GY73zUYx/Fk0loA8PULUWpW2DXCnzaYMkQREmLggjjDfxXNLULMdLIB5RZSVBLXCN8xhrTJDWtEc9RrahC32gaTEaoO4uATwLfhg3I+HVCxaVQLqMQDA0xEmBqIIsTJLCOuMocq4kpvRql5nAC6tTI2htIBCS15BaCFgxuCN7SxyHg2YcP8PS4ptpILA2uRv5lERyNWxB0xgDwysZqBwr1FIhiQCNcBm2kkKFi8LPWcMKmtPiBXB+UlTuQJb5SI0gHlSIZYicaJJUi16Aq9Zg8Sy/KGXc2QCTIEmL97xYYghBJIYqDMiCARAsZLEE+vTBDFqyPVMLckzqkgi938tiJ7d8DUqIJBfyqJ9rGDO563jfjGEnbIZCpmmJUKY3BMk99iRG1/XBqJqGosYvPT/U0L8ogmBwDOI53w+BqA3aNX4kGLTBAgdffAVDNMxIErTDXEHzPqkf8ASjAGOqj+W7WN6D9kqCB21MoZAbAiJMQGYcQbqtri/ADemBpNMakXSBLqGJhbtqmQeijbVvcnCvI0yWkyQSbE26+UAT+z3wzph2J3bTIUAE7HgyCL/phfUYJsLq56jNwZgfN8MsbbnudyONsZhXVyYJJKSeSMZiebHk83yuSNSoymW8sgqJ6X9AJw9z+f+IEhYUIB5RIJgk+t2b8LYVeDV4cnbysJ5usdR6e+LatZhUdQIMsgG83iO5ggXvN8dcrk6HsD+FFZZkMCDEcwCPqYwzasBDsutViAWMWN9o/2PXZfVDLWQNzpM3NmtPbrGGdamsK2ntM3kAST2uI9974JvRT0E0KgVWaSrNeFW0TNzrEekG4Xph/4d4sjaVeoVqMJZ+swZI1QSR5ZtC+0c9Se383psRPe3W4n9MZmssWR1gWEiIMmJjVbcdzzbGF5yZ1k5v4ZLAAfNAj1tAx3WayPwyihrIxupkFje07AeUDix3xyvhLA1k8sQ0+WZtcEFiRvB24w+zGcGoHUxk2+UAADey2Itb1xX/ot0ipm/FKep4sLEXAne082te1h2xTSyS6SgMVUIWSOO0TuZ3623ESedyxudyFi4sZ0T1nAuYzApuANyCDK209LQIxn43WGQi8ZmGGsEaRYldU9yOeIvziiuTUJN5aBYgDYC5sJ2J23PfGGqxX5QzGT5dQIAIvMtaZ3EWxut80FdE30Hr0mfUkW9Ixoy6L8umjSZAYib3Fr7m09DwTi/O11pqCQFU7gC5YX7RvvHTvgPMVtADVItsOTM78e+Ocz2dLm+2wHQCwA7Rhw8blsFEt8V8TNVixsOBOwiIwuJnG4nDDwnwr4nxC5KolNnJAuSB5R7tAn1x14iiwPK5PXudKjdt4t05Jx1PglGkYAsqm5A8xI5vcmOLRqteID8Ay2s1FAHlTVfaBxPUkqAOSRh74NlAqQLhWMIeSQs2F52v27Y5PPN/4IkKMpVORzGuC1J+g4BBtIgke4/HHR1PE6dMEo5ZnHlChYKsJFzJAXy2NjpI8tp5zxvOa9NGkdWn5mGwNx8wmdzJFrmJxb4dkgrLqJLEeQ6tAIFhERBsRDf1w3Kkm9jtVkbUslXqIzhCFTdQjEATMat9+4G4wEGY1NYICgAqWJCvtO0W9wLXJOGVXPut1hhJBHzQDuJ525/lPunr5saypZ1AsZu30sJiB05xPJYoiTsONSoaYV4AABgGxC6oJ3PLGxgztjtvshRoOAjCikqApDP8QFZYkeTSrwDta1hjz3jrwBeCAYM28wHUbW9nPh/wBo3y9SRE6YBsZInSQSpm5G+4kYrxzSeRwecndL9m6XwgNOutUQVKTFgZ87MYJ06VIcmCJ7ArhFlMzRWnUXYsEVQw8ukM0EkGCIVTBEGe04Dzn2jICCVUrYTPm0lSg02ZlFxcPANtpwt8U8SdazatKtpkpT0oBaI0oGg6SSVJFp6xjbyNNXE1lWxrnfB61Kj8S/wWWQt50aV8zACNJted53gnACF2LFA4Ur5gAfNffTMbc374hk86xl2YJI5u0QTJ165uO0dcUvnhszlwJktqaBEWViVt04kY4pU39pk6ZbmnVVVFZgHEm4UhZ8xktKkxpF/vcwRiS1FmwUrwoRogd4CwBGxvGKvDKi0zMw3lJ0tpIJ2FpuJ4/zH0gQBAOwJ8q7EnfcckAm33RGNVSQYGFHNaT5aZXoGITf/QXMe3GKleoxUAxqLWQSd4lWaZk3sBtgDMZx9KxJGrYLsDbrcAx1w68F8TKOhQN5ZAWJ1hoAXT3uN9ziUk3SQWX0fCKDKDVbNl+SCItYQNXSMZhonjNIWIrKQTISsUUGdgpQkD1M84zHTwXss8YotAMdf3BwZ4fVbXrMnSbg/wA0sRHQxGAsvREBiwBYkEHtybRBGC6dcg6gZ0m3NwReDxvfA8C0yHi1YGtMEEACDxHvf8pncYc1qRbSw8s7kn7w5HS8bfS+EnilUuyvESWFugM/qcOVLMB59KhQRIJkyZCAd5JJI32OImm0qH0FZRSoBi89BfSY+sxc42tUMrqYsABa5k7hQbmNzMR1xmWYeUA1ByLKbn6GDvY7nti7NZVyJYxAhotANj969r/u2HAzOWoEiqp69PfpfDKrm7g6TAm94vvNp+mMp+BlTqYgqGAnj39bc4trvCQRCgxHU8G/5jF+TLQ5vJJKyyxNrCP9vw98U5mpqeQJXaW8t4ncXA7DGGqJuNxc/wB/wxvLUtYARb8BRFyLHeJ7/jjOMVskzM5pVsvmiQbDkbXF7z9ZwJ8ZirHVoG7VNzIiAvcGL9u2N5isWKgEjbUSTCyLyR+xPphZ4jnAfKlkBMTvvz1jHRCFmiQK1djufXEYx1X2Q+xaZhDXzDmnRkhQpGt2G8EggKDzFzYdcdRlPCMtTaKFFRxqaXb6vIHsBjroo8/8D8LFeslLUF1sATuQCYkCbxhlSFT+GeKdUaii7GCFlrkLB80QOMes+HeGUw0PA/0gDtccX9vTbHT5TSoAl46AH/ugR74T8fIMHgGVcUxU/wDTDKPKzS8ifurE2n5tO4xWK7VSU1GmmxjzO1tiBxyVEAdCRj6Hz/hmXroVq5am4Npqade82KqT/wDYY8p+1/2PTJZpWpNFOqrAIeGBEjV/IZG995MYz8njcE5g62hRnMjooRTpfDQKTc+dtIMsYm+xkmBwMQp0qam+qsxJBBWB5WMEKu3MC462MYIzlYuCusWlSQbWjjcg9YHHQjA1PWETQoAI8x6tMMRfUQpBuLC45jHBmSMdjChnSyEMFKkwQViCt7QwIJF7RxJxX9osjl5pNl7yPOpldLQNMErGkAcmbAnkkLJAM/ma7yY0zpIMfKvWCIP+XrON5jJMpAVpkDnTyNUkiEXV94/iYGLg0vtZS9GqVNSrIQdUkDSZJPzcgSwSZt3kAYl8EtH+GVUsFPl1kkGSKj32AkqB7kHBGS8Ml/iVF+Ioh9SyBoBEqFmVBNizBjAY74n4x/hVG89rFYVTqIUL5hYg2MGDswAi+NbSjY9IYZeoQoptRpwWG6DSSyFk0jSDpYQ+07dsCsF+NUZKYClNCGR5W0qWe0yw80bdeMB5nNNUpmF81jsSQZsVBO2mQSep4iYVPEn+GqAc3Y722JO/O5M4nngXIvB+YNDH5p329eIj9nETXD+WTN/wNpFgPN14v6i1HPlKyXJ7RMSZO4gb/wB8G5bKIALQTcm+on3P5Ac4y5Ksi6GPhmSpIvxKiPUWNwVA16SQp0mwI634E4ozT66gqEKmogj4YAUW4G0T17YJFdFQzcDjo2mVM3nrEbT1wsr5ry6tvIPMSVEiJuRbff8Athp/akg6wHZLw5KgADWneRpsC0EuBHy998FKgBlWJ03YkBUVZF5nfaDbi+OVTNVGI0GwM62DRzsNzubmMdJl/szVqA1K2uqRYM6nSsBYAVoUSDANyBuAYxtBJ6WSkgN62Xn/AJyn/T8cj2K0yv0OMw+XMIRIVb9h+kfvrvjMa0vgeDy1PCqzm4Cwd9VwOLA7SI9cOqGVcWFOmRER91rbknYzcxBnnnAfhALwHZwguW0qSf8AqbczaJgRPEYzN5nQT8HUL3DQb8XH1MD8BbFud7RNuyVLw6ZaoRoWV0yJUwJJW5I9LWnFlWkCgCnqBeYuSNus/htiZqyzRsSIYjzQAFmBcSYPUSJ2xFKhpMoVw41bhpU65BtNiTa99+2Ky9loqVTqMtp4EtwNo7f3wypIRcVlcCGsAWDGO8WgT7gjAhrUyLoIFt7HfjcHvP5SdMcuqWEkk8EbdJMcxucRgjBBs0A2+oRfceViLxtKtY+o6YKpUlIYMCNM77ggwLR+GE5rnff8+m/TjBdRnAuWCm88yQDdtzimhtGPTOqN5EiCJj88bpnSNKsA0SWJsg/VjNutzGKK2ZCrJguduLWmRwLD9MKs3nyRpBtMnqT1PfBGDYKJdnc6I0L8o55J6n8cLC0nG2OLshkzUqpTnTqYAkzbqSN8dKSiizpPshmKhU02cLRmRqJHm3IXiOT6jrjtfC0y9tTENNtcxY+4xxQfQtNaYAYWi267tE8H64No51zKsSdQswidd4JMzEGPTjGP1ckcj1arm8uqkLUQuSIAZSbsOAenGDsz4xQoidSlf8ziw7RJKjpxweMedZakFemQZh1B2/mn3xXUoPUotDQdTiSeAzDftA/YxqvM6uh3g7LN/wDiPlkOkuDOwRTB7a3gCet8cJ419oamYr6qyheESDpC3Igz5r3JB39hgbN+FFAqvJkQSV8pIkwJM726/XCgK9JtNOIO9GoZQ/U+U8/2xh5PI/IqeBYYfTf4ZHlBNpBkDfYjt2t25xYvjDFNLfLqaQukQWqlvLNouTPp0wup15MKNLgiab7j/STYj07WwTXBFEBgVbzyxHE9heR354mcYcKwTxZtq8qxYDU5J2OoiBcsNlEAyJgGO2L0zaKmnyhiJJ5O8WBIgDyqOh2m+FlPOo8l3LOdiiuYAFl3VYG9uZxZRy6AgfCquWEy7Kk9dtTAcRzi3FJZHxHyeOvTBMSDwfIoOgxAFhbzWGwFhuVKZqSNVxcBQbTJPSYk+wO9saqeHsgOn4Q03/5rvsIMLCjaBMbR6gFKVQtuqC8FRF5/mMlekzuIwo09MK+QzO0amkszqlogtZttgT1m0dMaoMp8qKz34UANffUxFuAPzxX/AAwXUugajMM3zA23Jub8YNy+ZaReIBJjynzDbUDJt+ZHM4VoVoupZastQVNNJEWVh31QWANzTU76QLWExO+I1q9csSBSp+bZVZotwHaI9RzziVessEgCBPyyBc7Gwi1/KOnsHSeN5jmDsIiZ+ljb8sO+lQcvQZRpO8hqtSTFlKoIPUKBivMeGTVRvivU0kECpqIJB2IN43FpxOhWQMpsSI3iN5uI+uDM2q1CsNoBPBsB73I9+D0wuUurHbKRpDwGAb+VyAb7gGyn8Gttj03wwpmKKIwpk0gCbOdWpmlRYnY3Ime4x5O61GqOgUuF1AuFJVgACDBHNvqLDHYZJ2yqrWy1SqsN/wAksVVh94MpATc2Nr2g438T4t2XFob5z7MvrYpkqpUmQRWAF+gCQBNoxmGI+3mvzaqIngqJEWg/4y3G2wxvHT9vx/oqjx45xKZh2pkm0/DBIXcxFjP76YjUegxHw1Ik7rNxO0A/hxiOU8BdU1VkQJsz6jK6gSs7gXHI4ubjFea8K0KCCpVvlKkGZm+0QIPMmMcP03W2YUE1Hby1FUVEQwCpbyneDP8A1X29oxKoEqFFIKyQw2gFTEE9DtAwq8Op1IZFJvvDEbcH98nF2UVqZAqViGuQIJiOb2m3F999i3CtMpDA5KgOGkH5iJEmATFiDJO46CDiGby9G4WqHPB0kj3MyLfp0ww0A2LrVa5YvEkGDcDgHj+mEuaAUkKQQdoJgW4MC3GM4zTdAnkDqqo3Hba+wnf1GMq58KASLkWB97m20RzfG8xndK3J7X39e3X0thFXrljJ/f8AbHVGNmhOvmSxmf3/AE7YgtIsbCbj6njF+RyBciZC/ifTDukVVqSKNOhgxmdtJBMgzJJEdY4xcpqOEJuitchTRYUq7EXabkkXAHQfpzgLJ6kzAAswO/eL259MOM6gLGoAIM26kAcfn64T5dyMwCTcb88bfS2MovkmJZOy8Pz8UGcgF0LeWTxDTp6CYgcTM4uy+S1sWgAgiF3kiAe52O2ExzQBIGmN4IiDtzcHfjDrLeMAKNSgRJsAri9yGFtpG3OMG7pMgY1jBU05jWNUEAwW6RttI6YCy1cMK1MwdGYq2MABfiNc/XBeYIZtWodY1kDbkgX9DANhijOVglSr8NW/57TsQSQC06hsWm3HeL9HRfRccopp6J+UiQDIIuRGraN4/HHN56oqVQzAo0jksXIMDSoGxt9cNP8AiVWo+io/wFaCAo1M4Yz8xMA/jgCt4IgfyMQxIId5DAyNzNx02uPWYcUxUDeJHWZWgSG+X4pU6bwbINYvNiR6YWNQ1WLjymyQAoMj7pGkjefS+Ogq+F5lacMEZLidQDAHeZvBA7x2uMU5bL05JqEOZ3FtNr+YASTHSLjtiFJxxoTk1gAoZMqV2YE3vIgbwflG/t0wXQrKpUCCYERe8HjmPfBtVE8w0gSbwZt06gxzzM4jWrpTXyLeJmdrRJO/OwxLV7JZbodfKIUCCdR2uflA2/fTEMyVBOoR0HS/rJMc2wpXxF2JVjYdo25iL78j2tixc6pMnURvExYbcnbb2HvPCuhBTBGXSCwUQsNYgnaCT7Q0gcFcbXwioYNNwdUQZAEgEkEbiApJtuMUvV1QBYSLkTAnqtxgjK5l6LFrNYaQRaWmT1ViJ2I43iMU7aL2U5glH8y+abDbk2Hp1wfkc0mj5WBYeYtYN3HUCw/d6ayHUWJJJAlZnvCtsw3sIPYcW0s+BfSY6ASZHzEjoN8YSt9EtMufwhNUKQpufwPAiRPSO2IPWFM3UdmBkWvMcXnrE4FTOMNvl9pFuv6CcV5d5cmx6i5idpk7RgWBWNK2f0/8saZNyAYA7dJ9LziSeNs0q3mBHSYtEgbD1/DoAzhWXUwGsxGqQfad9tz9MGVKcBSykGN1ER6xc/vfFOTAhVCkkkLPcAn64zAn8WTcKSJMEE3vjMK5ewN01ZaSppOsqAykSZgzPWxO/Xnc0ZWgDLfBgLMtoK7WNoII3P3cXVVjVUWdSwfPAEDrG+52/wBrKObBEMrajJ06ZmN+bdb4ceSfJLYIFyuQZfMxQyfmWVaOdvY3/HEs7Xpo0aNxALLteQBquDvcCNsbfMfN91WQ3M21W+YHfewvthP4bmFasyOGm4UAabgyDBixE2ItI9rgpzT5FJNhuVq6m0wAWaPlDXE3vMbm/c4t+0WQrUUFR6YAkLqWANt7cHqZnE6+SqKjVUZAFsxkBl2tvpBJ2g9d8C1/E/jZNv4isH/h2ASkW8zTClg6/PAsNxZ53BG8PGnkaOSq1yxwb4d4aDD1Np+Xk9z2/fqPSQMSVWIvBMx1I5I29J7YaZF4SCSFJ63O34czjabpYLYW5BsigXEk2A34k/Ttxtiv+H0XuSbk9bbflgim1LWwX5BYT80ew6ibYpzEMQVN/wCWJ9ebcc/njme6MzVGrJJExO3EenN+e2KsiYztAsAw1KCLEMs3BB3kSD64mWWmZZoN/KBe/bi979cV/wAQoqUGVXRlYkliLwVINhbm0dL42iqNYqqD6laxYwF2k2Eep3I7b4g+ZDQEUbXZ/l9dO5j9jFfiVOKhZlIZjKE7NTk6TE+UjyjoZni88tJBMjcW5vz7RjJpRyQ1TH2YUeU1DMEECRGx9ubYc5ilU+JUBgguSskWkCI6emFJrqqySNhvwSowx8SQCpUMEiEaw5NJDfpi1YhXmKNSpIdCridwBrF9x97EMxk2VVdSWXbSRLL2DXYjmDO+4OGAzYkAyhIDUwb36joIJmPpzimtXuz0nLMDqYLtEKIaCD7j0wIWiOTzwgCC8mCdcNoO5PIAneN5uML/ABXwV0YhHUqSYvfSL/MTeNjPPrjecLMvxEddZkFQAGuQN72O/eca8N8Tdh8NwajCSobT5fLEi0b7C/HXCw1kQlZyp0PqTrv05BI/Z+tSSfl1R7kG247Y6mulGukuoUCxZTF4BJ7gxMHk87YRZvItRAhjUQGeRE3usxBEXw7XRQFTzTAwGLH35vbmMEfxDWJFus3/AH69MY1NT8xVZuQo2PTr7G28Ylm0ZAF0fMAZjiATeYI74i8iLqGc/m8izuQLbXHU7YJpVDLeWR5dyBAEyTcDUf6+ySmsmDMbmY2F7e398MspmwYBSYHyi4A6R7k98Eo0h9DWu1oOxEhQRBvtMWH05xFs5e6llH/qAwSTuL2ccXgmPmxVTzIdbLYm5kWA6e/fFmdz+pYZizkHVGm4EXiOgHeAB2xhdOhJ1gz4M02ZfMdNwogiLQycW5uvQnAoqLPW0WNo9/z7YHFTQVMHki9+hE7yQd8Hr4gzP5lWpPJG4PRrPPuOZxXBVYqTVlVYIw8+poJAmJHMbbQOcHjNa1AipB2Oq4AOwMbWGIAUnF1+HAmxLSNuzAfNeW2xSM+wJ+GqsvRSTEdpke45w1DkHENSQBBAEdG/S2MxbS8UIEFmUjiBa+NYjAHJeIeHVabalIk87zYbEgE3ni0YcfZzNZVgq5hgHiAzM2ok2glVFtjdjx0OH9LIgZimZqDSGMNUW9hAKzuCZk39eRc/4Olf4iD4TupYaaZPxEIPQ3Yb3kTaOmO3rJQRkskNNRQrCUIl0DKSZA2O4PWOZxR4r9naagFFpmpog/MSzAf5jpBO19j14q8G+0GVX/Ac1KQ0hNbb7GxJJIhh6emC/wCKzKN5qNGlSFk11oZiCBqQsJVYk6YEWwqwAqzXhlJrecrpBGtZAfaWgX9J63viFDJZIM9OuqaSg01FhSHubqNp436ejCjlK1VQlRqKKx1wjlWdFA1ggWsDN/pE4qzH2Xp1EIpuFfcAsDO4EggFWmQV5vtiIxaeHj0I5+n4OKgXSRSZQYDmxUAsVHN4P1OKs0tLSg1spUAGVY8niIFiLT0wx/4Q6g+V2K+VyryRtuJkCODtHO+K8rQ0qw+I9SPm82wkbgmSJt74bklgu0L6LKIZUdyDAaNIJPF5H74wT4bkWqsdb/DETCdO53sJMXMA9IxYEYgiWAQSJJABkCwi0yCfXEMllXqMYUtpEmxiNpmLEGPrgsH8EKuSRCWSCAd+b237+2KHMlAo79ZgRF9zxgivliqmbEfd9DftbE8rOkSDA2gTHF7je+Jt7FdIo+KVtuv8rgEf1X2IxcApB0NpkXRv+1tm94PrviOgAhivJt06fv8APETQPA9bz+Jw38hfsaqpFNhyF2PpaR7Yc+K5wrWi8PRpGxj/ANNV/MYXeH0mj4dQEAiIaQRvtNxx2w28f8HquaDJTqP/AOWQEqjG4ZhcAG+3OKrGArBymcDIdBckGDFz1IHbf8cZl85rK0qg8skhlSXG53kDcDjqeMND9nsyTDUK8/dmk5/CNsV53I18varRFJWEmSFqHSCZAZge8R19MCTFTKhXq00PlptBJuL+QR5W3kSvP8vUyBS8SJZpjWVnUfMOgN5Ii1osPri2j4kdUDzITMlQto5tOwB3/PAGZy8NSmCssAd+8X2g7euJxoQflK6r5fiKdfzX8vqQPlM7emG1VmCfMyyILGIkElYAsU+73ld+ObFNvlU+SRM2En8DPbpi2hWkEaSYETJA53WfX6esquwI5jLFZ1CFY/Mpt1G35YcZOmjqCGQMCCDcxE7LPQntvgSrJpD4hYgwRAss2BKmwF7bb8GCQctnCjeUxf3PvsMQ03oQXncq1MtYmDpJAgdYFt4IJA4ONZGsykGwa95g3Uj8pvi2pnFdKlQsdUaQALeXSJZjYW1ebeBA3jBVGjquyFFCgkjeAsyRF5gmDEkjfcWnjJSA8zRKqswoIu1xuSbwfTpi+lRUISZMDTIHWBaO0n6dcbVwGZKpBgmykwQSdgYgd+2B81XEgGIB8pEiOk8iefW4wOCYmilqImx2EybetsXZesJgW30kgwex9Rx1HfFFeqY5LATf+oN7zbnF1Nyym5kRv/ljYhSBc4nQItqZoMmkSs8iRJ7Hj09cX5VhoKMGYHbURqHXzEfnOBqdVVIlWIY2tqgzcbqQZ/C/OJUMyrEhkG/A7GIuDPr1xSlx6DRYammw1R2cDe+2ofkMaxS9K/z/AFUg/QT+eNYmkFnRfZjx3+I10ioUkb8BQNPJ5JPGx98DeP5inQ+BXWmKi1EZATqVhGkqyNsPN5gwAPeCMef1K54J7/qO4xbV8UrVKa0i7MifIpNh1gfvnHWol0SzniD1Xl5dzAm0mLcCS3fc47X7LUKx0fHy+XpqCIYoEqsf9RMg3iPKfffg6VAzeP36Ycv9ss3ZFqfDVQVCqijc3nqbRPr1OBqxs9GqZIVR5qflm1xMCd9QsWkiJMBu2Ks14cgpkvTUKkgzBsATdgQyetx+WOT8O+1FZKTU287MZlpJuR3ufywb419qRUqK9OaQCDWh2LXtt8sE/XGOERQePBBHxKelQU4Mt6TYho6giwwHnfCfiKCz63YQhJE2nYjeJuLTA5GJJ449RFZ6dtIUEgnUL2mJ9/XED4RUpTUimFmWkszLaYvAZoI9bYTXoQIfs/XVHLqdJQAFYmzKQRFrAH6YAqUaq3qBt/5tLDzXt3P9cP8Aw3PK7wKgV1krpldzfmAbA7Xm+BsxUpA6K3lJaBUWCQTBEgG6x2n88JWx3YP8OlUfUxYKT5mElZ3v0MQTsDJ9cbqU6JqhVazRBssSYvwLwLHnvgxsjTpsVZgS7eXW0CU6gQCTB+9vA7YD8UylQHX8MArCyhs66badUw8R5eZsMFMLBvEaFJGBcMFFQAhTDReYmwIgXuJYbjHrv2V8D8MrUEq5ektQG81TqdW5BX5VI6AReRYyfGs/mGqmSAxUkTYEwdyBY3J429sOfsd9p3yFTWAGSYqUgfmHUcaxwR1I2nGkJKOJFXR75kstoQAACBaAB+mIVpJu0dsGeB+J0czQStRYOjCx5EWII4YGxHGN57LDfHYmUKqhgGGmceUf+Jfj6sRldM+bUKhIguAy6VmwFyCZ3Ujgz2n27+0wylLShArVQRT/AMouC56XsO57HHlLldJDAkWbSYkEkSwnYm3ra83GPknWAEiXpEgEBbAjeRbSTsdjzivNVPiIqyLMInqTxwLm4PPN8MM14ZvpJYG5F5Viv3hsG9bm+FWZoaU1dDe/f/bHOqsjTD8xWJRdQiDt2iRf1t6AbYFGXBI1toB5Ia3M2F7Dj6Yj/FOpg6hFxAv5o55B98S1U2MBSSRvIW/YERMT0tO2GlQUE1Ky6NK1ZnlhC9xH9QDt1svoKzOFEX6iRG0kAX6xzgzJ5N6h+EoctwIvyTEGTYbcxbfFJyWhjqJAUCbEG5IAEnt+B6YegoMb4aUHCsZKkXW7TI2vI5nEFz0ecs5tZZgGwmSIIGw7kdsDVEUEkkgEX9J2A5tHv+O8vTDluFAvzCzsAd2JMdyZtchKKBBmczxZohQRs23M7n93wPWYsI1aomAB+u/++Cc0JlgAutQbqCRwRPWQcCfDvA+s8fTr3wUkD2XZemCCZ27Ej9743SVliL22+h6d8ay1IggA3noY+n1/HF+XQSxMyT1gbcyMTWxIJydUWDoSGaTbci9ja8SPcY3mvLU40/dk/di1v5usj71sVJTeQ0zBBgHc3gfnjWYqj4jK83NzYeUbAyOQfbGdUHRtcwSLkHuAYt7Y1jbUaRNtuNhb0IxmC/2Sc6pFgSLdv6b++BnrybbekYKVVUSwnp9b/hOAmiTFxxjsRqi/4n1640pk9TitH7XxsJf9cMY7yTUzqDMV1CQYPBBnft+PbB9XJo1PWKo0ao2vIjZfcfX3wkSsVeRFie9jYj6TiGXzJRgykgjm2MnFslo7DIeHVBp1MY3UxBsbTNjci3bB75ZyWio+sKTU3YaSCQYBCzxB9tjhLlM4+YadOlBYajcwJIst2OG+Xz1PL0VLqagDkEHUSCSfLcCYMG4/TEV0ySxMtTVWK6PIt3YQxkTc97dZJiOoFHLCpoFtRiQ5BnkBjp37iL9edL9olqksyhSBIlQQoB2J3gkr/QYrpaKtdWgaQAPKxBg3kDe3ET1vthPYMKzOUZRpUqiRJEzzBAJMLxJ7iTij/idVJDEU0Bsoj/EM8SpAHMbbbYl45mVPwijaSWiAxB6T2kGxEiZ74V+IZqkrKqrqZFm8Mq3NmvJAABI3vhpAG56jQakzpTZTAhg4s8w3lHoYIvM4Ao0Q/wAsArAN52ECfphg+aWqFGnoTTgLaCJAiwmSBMx6nCt00hYUxcywggHcEflhOmI6z7CfbSr4fW0nVUpMf8SnF+mpeAw+hEg8Ee4eI+KqLRcd8fM+fzKFCwJ1hRqtuLgHoYMdN8ep/wDB8xW0VTVJVkU3NQ2Kg8LH4438d0WmebfaDx181mXqVQVLtYX8iiQqQeAvI6necUpSBOr5pDArxIGqdQ21ASDBuGHGFrQEBPmsLbfTvboIwdkarFaigR/htHqQwj/4lsZbdjiVZCvLk6ifKdDAwQRwRP3byskQLSIk/MZUVkZCB8UC+n7wvdeD1I72i8JfDbsvBm0Cbnr2P6+mL/4hi5qATeFAYne9tpP9cJ7EVUEIdlaYA32aBK8zAN7X4wbWyNMQ2rUTJtyJ9d+9tvbDHxnwSpTcB6bJVCWFvOnLJpJDQNwD12IICig5PI07EyN44Bi5vH6wcJ3YOLDQC+lyAum0gX7CZuRxf6DC3O5tnqWEGJ49zJ3Yx62AGCqyuWLzpC20dFjrsb7zcmcLHqFqhuZjrxNh3w4oWiFUkhgF46X/ADnDr+DC0UQKVeAzS1p0+UEHaASY/wAx5GAMmjaiZJRRJEmCYMLYi7EQB6njE8tmkKhqwYl5OoRvBvHN7x6+zeEHQxWh/hQYJRzJvYOoI6cq1++BqaQdc7CYI7H62w2UoKbLEn4YYizEwZ4IvpLWv67YTP4gNJIANyfNe/4b+/OIUnLoNllXMLEEGWHzA7etrA4Xpm2U3Yx0mSfbYHviVWqpVY1Ax5hbT2IIiO4O0b4FUY1QBNTxEk7Wiw3A4na+LMzdlZjEot97aR9Nt8CLTMgnbe/7/cYOz9bSiOJ+UCR2JB/ffE/oCByj8ER6T+MYzEVzIInVHs36DGYn7v8AkSCpQLiLCOP3scA/w5B2H15xJap6kWxE5g6p249e+OhJmhNaWNM3mj0tg3I5lTIMz90CbnFlYnV5IaQdXURvIO0dsJtisxvD3EkkgEEgQbjj/fvgAki3OGVfOsgQsrPpFiflvcD64qz9OmYqUpKEwQw8wPQxweDiY32A88KpshTUUpHSWFpZiBaY2U3kAyYjFmZ+0RdTTgmCbqIkXO5vGqOp9MITm1NKIIqFpLDpx+ZxfR8QaVAVTe/AI6es4hJiomlUEHVtpFtoOm/5T3OC/C/E1psCygqDY2sjkAkSPw74oTNKZLIDEgm0dT+BIG/HfBFOhSrJ/hqVVgF3BIII3FtzAMdus4GMKz7ZOv5VLDROg6oECPL5pjVfjp1jCSrTp6GKOLGLgBzNzYcCYJ5k9sU57LGi8GJHI5G0iRsYOKqlRCV0+UwJnYnqI/d8UhUM/DfEXLgSbjzkgsYAOx3HQHg4l4pXVQDTqlwwgiBKkW3InaRN5gcYXU6rI2oX45gwIj6Ri2rmV+EvlWRIi9w0yfaZv0GEFGZjMeSSdV+u6mDEcf2wTR+0+ZIgZiuIECKriwEAfNYRaOMKcy/k/fbFdCidQAmenPt1t+WLSwOg74YOxN+P67bDF/g//PU8agO5htR7/dONMNIAEX+ZrNMja24H4kdIxHImKgaCdz3JAMKPXt15xKKiB5AFKqySoUyZJ+6JiO8Rjp//AA+oLUzgWowJAmmD96oNgO8aiB6b45nMuQrEmWYx/wBIgzbliF9lPXEBmIMjcXB2Nr7jF/IHuHiXhqVlKuNQ4Isynqrbq353kXxwP2g8DWmyqxRmMxp3O0kgTDWupsbEHcYZ+C/+IK/AZswx+OoiwvUOwJjk8+k/etz5qfGZ2Zp+L5tR3FSREfX/AO0Hg4PI0NC9KCSJ1bbwCRfpNxP5m+ItkKoYkMzCQBpJOoGQYETIMSInB2epK6rWSdWzXEatpIm07xxfrcfJ5xzTcJfTLTAJIbyuDA+Ugg9gu9hjJWAN4oWhaUk6LsQZBcxMG4KqAFHox5wHl9tJBt/U/wB8aamegxqi7KbEj0OLrBDdjPwNQaukTDKy3/zKVB37zGKslTbQbBxAstzsZO3FrHripaoWojIDKEEjfzKdUwOD0w2WstKq9PSrLTYxFjpBJvadouOuIegOfKHgz6bx+npi1awA0x7nfDXPZpDZBoJueBJ5MSdvrik+DhlJDrrF51SsdiPoZ/3rl7FYuF7yb4KqZrTSWwPzdev0FiMF5LwJ3RmESOJBJvxeNvzxCt4YxXTpMqxBHNwDt7G2Jbi2NCn46fykdhGNYY/8Obqq9jqkesKR+ONYvlEdoTb7n2AxURfGybnjGk3xqMIyouCDEH939MHOh+YcD5TvBkgzuRvvxGF6qdrx++MEJV4LRPX92xLEMc5Xf4agMwWPl3F4DSN4/U++Fq0mPyg/p9f07Yb5PMu9Eq11MKCqyd7SsXX8dt9sQHh9Wm2oOsXKngg22It6G4xndDaoBXLMbxt1kD++CKdCQQxi3X8hFv74i1bTZUvN5NpngcfXGUwTcxEmTPOB2SGBUHmY+UNAMAmWW9jv6flOLVrgtEKyRtGjV/cmfrjdHLipQ8oJipHa6BjfsF/HGZDKq1QoXAVZJI4AHB5Nx0594edgxhUoUqtOHZGqAAruWvxNiDvMmBaeuOXzafDqjSQ2nsfQyCLGZtcdzjpPEQsMxqx5RMj7wWQBfyzeJ2mOMc7WQOVCklmAbbY8q0Da0g9xPUVAEUu5kDe1r2H0xZPlkMD2m9uYxCtkqgMaGj0NzGJjw+qdqb//ABbY7cYvBVFasSdgCP3742DuBCyCCRuZ/taPXqcEHw1+Wp0yP56iCDHSZ/DnG6fh8sJq0Re8VAfyG9+uGFMjl8i8jgfzQYH0udtsEhmlTcEsAskyEB3judusHiMEaEplhVqqWFgFDnbbVCrMbQD78EWutAuW+JVvMf4QMcc1F24gAD2xKzspIh4i2pQtODJ1kSZJvtO4AO19yb8AOum/VYi+8QbHvghqWX1A/HqW2/wr2/8AdxY1CgxvUeeT8NRMf+5Yx++taB5NUwdbAAMTB/y7XJ7wTg1GhVcaSIHQsNJmTG1x9YxTToUwRpertxTU7jqKvS2JUKlMACWEcmkP/wBk74hoTQRl3C1GcABGAJU/L5r6Y63iP6YIp+FIHSrTb/CJkDc3+ZLf5SRPSDtbFNeuDRUKy21DzSp1C8zGkWI3I29cXeB5OYVgFkFVYGQrwNJJFoYwPfEtuh10VnwwTNxB2aJj2N+DxEYX/wAMtLUraiQxGkCI53a59vr1aZlWQRVlWAuqrMWJljZRaZvxfAC+IUAAhZ6gv5jp8t7QbmO1x2NsC5E8Sa1mJ/wkhZMQDJBBHmjeP0wwyeTFRFd4DaTTlgQZX5fqhAv/ACdzioVVgaPMJI1EyZO4IkBTsYA9JxPLZpXU0QAGZpW0S4BtaDJB36wOcTkaROp4coGplHMEk+14MDpJO2FuqD5VQkGRAuYnrcegviytnNKkMh3mQTpP/wBSJ9RzxhfqpfzsOgPWeSpnbtgjGXZNMYDNuWqFQNU2iLTG20jfed8MH8Rp6AWu3y/hNzcdPlxzzVGBJABB3ZbgRxuY6GYxA1P8E9qgNj1Vh+Yw34rChwc4P/yR2j/+sZjnPN+wcZh/R+RcSJC/7YgHA2xsriOnG5RdQBdgLe1pi5v1jBA8P8gaNRa4AB2A3NusdsCLh3lqh0KF+aCDsbcECfz6YiTa0JuiXhlSoiHX8ptF5gjtseb9MQfNErHxPKOo/PuOuKPEM15oXUbRc8344GN6VIBPQb4muxW2shAFONUmZ6zJufW9hzHONfB+ITJ0noT3A4HfFdHSKoVzA2mfl1Cx/wBIaJHScD1FcEoZBBMjoRY7e+FQP2dFknKUiGg6W1KANjGmQZmdjP8AljGvEnSsWpqJbUCrWsDFiQJMTBB6Dm2F+RyTPqJqfDAlofeAs9pnawwfk8tSYASpYgQdRE36DzSInYYh4E7GmSyjUqVakxUVAZXaTYMbbm8iT0tjWaz9anUOpTq0Aqk22sTFyJmel+xwqy2ZzC19E1TqM7MTBBklW+br7Ydfx/lbU61Ky0wIdCpOlmOkG0Nc+5BjBVgKfGc49RRpmmREHWwM3lSdumkmCb9yeeSrqOmqXIuDJYkHrBNyDFuRI3x22Uz+XzTfCCkqwW1QEw0yVnUDbymx6jm3MZ/wg0fLUdWItF1cdwSIKzyCw9MaRdYZcZCj4JQsrdOINiCQR1Bse9sW5CsiHVo1W80nS24Hk6NHMk3MRvgipQ1qNJkp6gldyLndTJ3NmPTGqafDuU1CNiLfufyxTkN4Da+WNTTpbUIBXkhWizkXtcExcjYbkHP0QpAsRfYg/kZA6AwcWZeqqEFZNrg7SZse2xmMMKyNV1CyhBYNafMdiBpDRxO1hOIuiU6E1JeP7Yx0gWI/fvgs0FU6ZAPX/YdsReB3PW37GHY2wGruFIAIMk2/2v8AriaUDEnrwR+hwxFIaNT7cCL/AFxmWytNmEQvYyZv1Jthcwso/hmelAEQ1voLd+fpiFFTTXzKCQ3W/wAoPH7GGzZFxSbkhhAm9wZtgFqbMomBc9d7bzcm+EpBaHOb8RnRV1kI66WEkRWAEmQdj5WI9emFlTI1DcpTf/Loggf6xBP1M4O8KBqU61FrlhrSdviJeL/zCRHJjFC1zoVjALWG9/3+c4m2tFNvZqkFRiAhAm4IDAhTvKkEcEWO/PJdDWvmSmpQAlGQAMDIF1iQRubcc41VphVBFQSxF99gNxcLYx+OLHVShWST84I38trd4kz/AJcTdkp2LM54ejMSjmDcgcHnSCRKz14wMfDBACkEjc/e+h/dsM6mYUwY1nYmwa/Xg+4nvipqQ3UgtMXAn2BJkgdCT2xabFsX/wDCSBaQZmf6AX/PB1LLAISwBMrvFzB3A3433xn8LUB/G87ddMTiVdz8NSYuSbA7DyyZ7g3wWxWU6E/mI9D/AFGMxsCLaT+H9cZhf2KznQbe2NZbc/vnG8ZjpZQZVUT9PzOLlsBFrf1xmMxkxMiyiEtvv9cSQef64zGYYMoQS5m/rjoao87f6J9+vrjMZjOfRLKvtaI0en/amDvCVAoPA2QEdja/rjMZhS0imNqTmHaTKrSCnkDXFjxaR74KqGadMm5LiT1/xVxmMwegKhSUVwAAAVMiLHyjHPfapQBTAEAF4HFwpNvXGYzCX5AJPDz50/1AexgH8MEFQKci0D9caxmNZDev7JL8oPOmfwxPO1CEpgEiUM9/LjMZiF+QIHo20EWM74MpKChJuep9MaxmE9kMt8QQDL04A3/7RjdAedP9aD2kYzGYnoBrXF44n9cLqg298ZjMIa0X5JR8ehbepfvAETivxIX9AfwmMbxmBdGktIV51zIud/0GDcuf/M0//b/ELP5n641jMadCiLEMOvv+uCvDufT9MZjMU9ClsO8IEuFNxG3G3TA+cb/lDjQLf9TYzGYlj/gAOok25xmMxmLIR//Z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v-SE"/>
          </a:p>
        </p:txBody>
      </p:sp>
      <p:pic>
        <p:nvPicPr>
          <p:cNvPr id="20" name="Picture 6" descr="http://www.pimul.com/images/pi%E8ge%20%E0%20interception-ultra%20legerI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850" y="1341438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7620000" y="1371600"/>
            <a:ext cx="1371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2200" dirty="0"/>
              <a:t>Pan </a:t>
            </a:r>
            <a:r>
              <a:rPr lang="sv-SE" sz="2200" dirty="0" err="1" smtClean="0"/>
              <a:t>traps</a:t>
            </a:r>
            <a:endParaRPr lang="sv-SE" sz="2200" dirty="0"/>
          </a:p>
        </p:txBody>
      </p:sp>
      <p:sp>
        <p:nvSpPr>
          <p:cNvPr id="24" name="AutoShape 16" descr="data:image/jpeg;base64,/9j/4AAQSkZJRgABAQAAAQABAAD/2wCEAAkGBhQSERUUExQUFRQWGBwZGBgXGBcYHBcYHRcXGBwfHBccHCYfGRkjHBgXHy8gIycpLCwsFx4xNTAqNScrLCkBCQoKDgwOGg8PGikkHx8sLCwpKSkpLCksLCwpLCwpKSkpKSksLCwsLCwsLCwpLCwsLCwsLCwsLCwsLCkpKSkpLP/AABEIANAA8wMBIgACEQEDEQH/xAAcAAADAAMBAQEAAAAAAAAAAAAEBQYCAwcAAQj/xAA/EAABAgQEAwYFAQcDAwUAAAABAhEAAwQhBRIxQQZRYRMicYGRoTKxwdHw4QcUIzNCUmJDcvEVgpIWJFNzov/EABoBAAMBAQEBAAAAAAAAAAAAAAECAwAEBQb/xAAnEQACAgICAgICAQUAAAAAAAAAAQIRAyESMQRBE1EiYXEUMkLB8P/aAAwDAQACEQMRAD8AGlYfLJ7VQYG6QXB8W1vtGUo3I2NowxWYEhEtH9LddmA+sbP3NYQnR3Gni/yj4d7Vt99HuKQFiKWWJSdWdukFTEJElOfKg5W1s/PxOsa5FQKgqJTkKFFKXY5hoSC1haF+ISFTFpBPdHye8WUbqD1XYHL2ak4QJhAzpDixMMJqE0yZcoF1Gx+58SfaEmPKDAA90a+lox4YQZiy6FLGynNur7tHW8blj5yel6JuaUqQdWYebzCoMLZdPTnCuXUzETAUpcksBzezQy4jnETpctOgTm8SSRfyHvBtVWKEhI0Uwykaga2jRm1GPJXyM3bdejdiE0IUgGxVo/O33gWtoe2UlU4lhowYA+XlC2YJk0ZpqipTm55eG0PKWYFIQkvaISXxJNPf/dDqXLsV19SV1KQPhAOYmzuXtCqvpUGYQk2cO1/GK+swVKwMwto+8KKzhKdLQZkpBWkPcXUBqSw2A3js8TLGTSWtHNl6CZGDolpAQSSXd/aMUUrGBeF6pS5yEq3cX8Isp2GAnSHzxamxcc7iasDoVTVAF8o1i3w2gTK03gDAkJSAE2h2rpDY4JIWTs2ZLdI0zZAMZy5jRsI5B46EBCappWMBrkRQzJTgwtnUzGDQ6Yn7My1ZkWI1ENKXFETAywH/AD0gdaIW1qGc6H5iEkmtjdjObXBKiASrYfnKAah/iZo10M9Lh9oa1MkEW0MTiuSGb4s1yq0GUx1GkOqEMgDpE/Kp8sN6Go2isb9kpDELvGieouT5fgjVOrQN4DViySSGbkYflQlGFbw3JmpJKWUbnKSH8Ro/VoU4jw6iTTqyO4v1iko6oK3f6RnUynBBYjryhVCPaG5Po4x/1EnnHoeVuCdnMUkCwJa3O/1j0JykUqATh+EhgtV9wNvOGkyncAgQdS0oUQnaD6iSEp0YNHgy8aUvyY3M5bjEtRmCVLLd7vN4ufrB6AWUlIBHvH2XSsDMV8Sr+Aj1NNBs5AOsVySpKMfRRb2JMZonlK8HgPhXF1S19mCcqtme8XNbguenUyTYb72iJwfEkU8xyHG+jg9DHXgn8mCUasjLU+VhFZTrNWO0UWJt0B6Q3rZeYJQm7G3kGhBVYh+8VMrKGeYkN0zfrFRiFJkV3bNCZ4yioXp0NCSdmqbhzIHPeMJMi0UIp3lofUpD+cfcPwxKlXjk/Juh+VGGD4MtTE6RbU9KAlgG8I0okhKQEtBclUehhxKBzylZLYzwUhSxOkAImBQURoFsX02PWNs0X/LRTTdIWV1GF/D8XSOtqwIApCyrGGk3FESkFcxQSgakv8hcxBplrkYgQQUpmjNvqEjbxHoTBfEUpdVNk06TlSe/MVfupDJfx+IAc4MVToxfO4B53tyjJC2jCnSAkJGiQAPABh8o0VSlg2YjnFHrZkHEPpGqcjMI+U8219Y3LG8FA6E0+SxhFi82zbP73+5irq0ggnSJ3F6Z0vCzWisGIgWiowqeVyQ+1vc/8RMmW12cRS4etAlAo0O24O4icFTDN6M5gjFMxoEn4whKglRuqNiJgMVtPomCYpX5A4uSdT7xP1s5S5a0uXILHkrUH1Ah7icnMCOrj0hDCLsL6MuB+MjMnqlrtmAIc7hICh5l1DleOmu4eOFYHh8wYiAgFkzCSRskv8wW847TPqxKkLWdEJKj5D6n5xVpJ6JRt9mioqZOY5il/LlHo47W8VTFTFG1zHyE5T+i3xr7OxYdIYPz+UY4ipkq8IKQnKPKFmMzGQYhOCURF2TFVcQHSyu/5wVUBw0aaJNxHnfGWsuaeSChNtRHJf2g8Mmmndqn+XML/wC1WpHnc+sdfoU9xPhAfFWBJq6ZcsjvM6TyUNPt4Ex6OBcHZzzXJHI+BZHaVaTsgKWfIMPciLTFmKhE7wLTmV25Ullg9n4Ncj1h7VqcP1iHmLlkHxKojxUrup5BIb0EfaBWVTQVKGaWk80iFs5DLhJwUakUW9FHRSy5JLvBzMYBwxVoYKDiOvHHRJmwQrxjHqekDz5qUPcC5UfBKQVEdWaAuKeJf3OS4AM1Zyy0nR2uT/ikX8wN44tiM5U2YpcxalrUXJO/6dNo6IQtivRSYnj8ifMzmoUpnYTAtDDklrH8tCc4/LSvMgKJG7kfctCVVIWKhoCxchyeg1PlpZ9RGeYMzCKrBG7F+R9HU+HP2nySAicFyzoF/GnzbvD0MX1PNTMSFJUFJIcFJBBHQx+ZZhy3GkXX7N+MDKmpkrV/CmFr6JUbAjk5sfXaNKFdAUrOwrSzRlKm7R9AjUsQg5hiVL2ktQBYtaJWiqlAmXM8n2P2itTPBtuISYrQZllQ3H2+0JJe0Ui/TJjG5y5JJZ08uv2hNT8UTQ4QnXZiQIsp2H55IdlN7NCOmoloCkqNvCIzi2WTTQBQYdNmrzzLl3A+/wBoqKWnKU3N4Ho64IAQQw5u94OVNDWvDQikicm2zV2ydHvHxWDdocw33hJUVbKMMcFxgggGBdsDVDvCOHxKUVMLi9h0HmRGPGMlX7nPCbnKPQFJPtDNNek6kR9qMqkndJDEc/8AmLKiadM/O8w3No9FtiP7MpxmrMpUsyyXTmUxY8x00j0NyKUvs6kuEXEEywHnDpUTOPVDrbkIhk6FQiqKsAsd7RlRLuI0T0i5jKjlkqSHa4jm4Do6Nh/wjwghrdfpA1JZI8oIM0CzF47Iol7JDHMMEmYopDCYc5/3MAfk/nCpRdJiv4jk5pJO6S/loYkExzZYfkWj0VeFF5CP9vygespwS8ZcNzHkjoSPrBVVLijgpR2LdMzw1bAQ5TE/SqYw7kLcQ0FWhWc//anTTDNlKSkqRkUH2BzOXO1svpHNas5dXPhYesdr4wGeWU6n3Hl9Y4njZZZTsIvjncuIklSsWTK5R+kfE1iuQPlGwS3jBUdejm2bZeWZqADzc/V4PlYYuWM4fu3/AAwHKlApcRY4UtKpWXXu/PW3nEMuTh0Vxw5HYsPrAuWhVnUlKvVIJ+cErjnmE8TCS5VKqFZBchDJA0cqJYRRUvF6J0krSlSSDlZTctQRYj6xJSTLODQZW4imWXe4hFiHEeZ2tCXEcRKiTCmZUOYIYr7KGg4gyE6Nv7wXVYlImJJfKRqHiOM6MKnE1SZecNmezgEekT3dDulsqqabKnghCwptQPy8ZJeUplOUnQ/m8TGD4t2qwZYQlbBJTlSN3fugFRDm+ujuwi1ly+0l94Pz8oal0JytE/i4ZYOxgeVNjfjdIQkjl3k+USkrHGUHFvlCKDYWyixrFpqJIUhZSQQ5DO194K4V46K1dlOZ1fCoWBPIjYwpxJYXTqbofcGJhMowySom7OmV1SsTFMbPzbW8egPD6gqlIKw6socnwaPQhrLxZiLr5jrWesVtXOypUeQiKnKtBmOgWd8MF4On+Il+cAzjpB/D4JmB+cJFDWXUgaRuma+X2jWjQRtmocpuA/PrFmiZpq5YUgjmLxCKTlJHItFyt9BeJDGZOSYerH1iUkUiH8MTWzJfq3m0PpyHB8IkcBmtUAbEH5P9Is8toaG0aXYnCmU0N6clSSkEpJBAI1FtR1ELKyUxeFlZxjKp0qLlakvZOj7Aqdhfk5gdPYKvoXcS1BpnSbsNefj+scrmrK5nMkw5xji2fVqKpp10SAyU+A18ySYX4LR9pUJS7PuXaLYcfxXJkssuVIyqqbs0pfU3hLPXFp+0iiTJqChCkqSlKQCkuPhD+Bd7bRCqW8dOHatkZ0noY4fUAJLw1wLFghYCiw+cIZKBaPkxLEXtsd408aloMZOJ1SlSqpI7WYf3dHeCEqYLPO2vjts0GYhXgjKgBKUhgBYAchEHhWKrloya5dAArMH5j015w3pMZQuyzlPM6Hz2PjHKo8XR1OXLYbMmPArvBE1Y2jQTDGB65HcLWttE1VYopaQk7e8U82elIOYgDrEbVoY9DpFMaTeyWW/QwweoKZiSOcde4ZrO1ltuLHx/XWOMYdMAUCdI6hwNVDMQ4Yt8jCZdSTNjdxH2IUOcEbjSOZ8T4MZMzMAyFex3Edjn0++sIcbwoTEEFIIPOB1tDd6Of4RMzSZiCdBaDeHMB/eFHkGjCRhSpClMMwIIYnn1aDOFcQVTzQFaHX5RCW+h0qR0emwVKUgNoOUfILk4glSQQqx6x6H4onsR47PaWetvrEvNNoecQL0HL7whnnQQsuyiBZy7iHXDMt5jwkWO9FLwwm5PRoMUZsqhpG7Ppdj0840A6QQg2ijENMxLG0TnFUj4VeX1immiEvEMt5Jb+kv9I0loZErInZJiVDZjF/2ychUVAJCcxUSwAZ3J2jmlVVBLbq2A1/QdTDLD8QXVy+zBBSnuqWU5kIewCEf6027ZlWGwOsTjoaSsw4r4lXMV2coKQlncWWsc7/ypf+Ruemhlk4TMqFZEEdwOSXCE9GuVE8zryEN8Yo00zpSta1OCsrKSX2ClM6jpZ2F26m4JMEmWc6VZlkksBbYC5F/uYnLIlsso/jojKzB5iCsLZR1dI+UA087slJUlCu0B1KhlIazJyggg75jtYRfCYjMpz0ZifzeJbHZCRMdJHQaH0h8OfnpkMuPjtCnE0zZgzLSz7k6+sKTSNuItuJsZE6mp0hIBlyygkb95R053iMvqY68Mrj9HNkW7NkmlUod27akbDcnp1g6kwbOQpBdixB3haitWxQlRCSbgEgHxG/nFlg2BzghLAAalTg38HEbNKUVY2JRb2Z4xQJQErSwIABa34QYWSzmL9xwQ5UHB55kMcw94b4hhBBGdTlvy20KpUsIWoeYI8teYjmg242dbSTCUqTLGUEv4kp/7Szizav8AbYZxPNO3N/A6HygeoQFj5xqly1AWIP8Aid/CKVfZO66Ns6hSb3Ueai8LcXpQpGYap16iGcuaVaC+6Sb+XP8ANIGMu7bHWGi6ZOStCKnTFpwNjAkzWX8Ja/L9LxOigyKIP4I3KltpGnJS0JCLR32RMC0gjQxpn0+0Rv7MeIStKpKy5Ro/9pdvQuPSL+YlxAX7GIfH8PyArSO7v0/SJGoxAOPR46pWJS+UlLkaEhz5O5jnfFWBdkrMB/DV7Hl9onKKsrGWjbJxdWUR6Jb/AKskW7QW6x6F4MOjouMJObxhDWgWfQX9Is8SlAsImq6ldbNGkqFuxZLuqLDhuSyCesS6KUhUWGCSyJY/DDRNLoa8o3oBIDFtYHVHyZWplJdWpLAC6lFtAN/kN4Zim6bYPy/NYg8axqflWy0dkosMwzFXIS2HfPIt6wZjHECpizLSAtQ/0wf4ctt5qwO8RrlHpvA+DSM0xRJK5p7vaHusCLiWD/LQHBK9dAHJsknZRa7JBcoqcKDPch381n+o/wCOkPMMmhCciCUOO6HNibFSiLknp0GjwJWyAgqGoSS3+Rex8OUY4ZNyqCzci8JJcilj3BsLQqpHaAtK7zG+Zew6tqeo6Q1n4gkTinyeCsOWFAK3IBfq5P3gHicolhM5a0ofYn4iP7U6n9YDjrQIy3sw7NAzOxeOacRTZRq1IzhKXy5rnLYXsNjyinrsfXNB7EBjYE3c+WkQeJ8L1Et1KTm3JSX9tYbx1BS2yWZutGOJJVKUUCZLmD+6WsLSb6gi/qAYC7QaqL9D9hAaheM5FMpaglIJJ5R6dJI4rbPv7w2gi94IxYGWUk94HTZjvCzC+A3DzVN0T94K/wCkIpZqFB8pOUuef6xwZ8+Of4J7OnFCSdjnFJlzCFU2+beCMazylPcpPmPVoBQoKDiNjVRRZyXRn2jFxpGX70nn5cuogSoJy28DAaVGLJWRlOmO6pICRobOkpN/O9j02jdITM7ueUpaVfCtiFHnlPwrHTXrC6XPSWTf6P0vDzBMQWhJlhRMs3VLUykk8wDoeoY9YSWkPFpiqpmgkEFwLXsY1rWCLRQYjgSJqO0lghTl0i4A+etrv4xMzaNSTE6UhmbcExX93qErfunuq8C3yIB8o7ThuMukPf18mMcIqKZW4IOtwQ46PFjwFxK7U0w94Wlk/wBQ/sPh/T5jlFJR1aJJ7pnQcYwhFR3xaYBY/Jx9YDRg6pslcmoDhQbq2xB57xv7dmMF0+JJNlesRUVy5DtuqOIYpwhUSpy5YlLWElgpKSyhqD6R6O9ZUm7iPR1cyPFE/UYogl3hSurAmPAPaX1jVOmd6OfsvQamoc+cWeHhpafARA0qwFOSABck6CGdVjU6pT2dMCiULKnKdL82OoHh3v8AbDdAoa8Q8YS5DpQ0yYLEOyUH/NQ3/wARfwhBSS6qoUVTVqSF7JSEzFp2AB/lSuqiPAm8E4bw+hDFPeUP9RQ+H/60aJ/3FzDmmlBiEkpGq1PcnxOp6nSEbsdNLoFl4emWjKhKQxsBdOaza3mL6mw6QNKp+yUUdoVrPemkkaOTrZk3L/rDOimZkJLMoJZj/RZiSP71XIfYvvHxVKCtNvhve7PYD5k841A5Eli4zzVKBcO9tHtpAcvXzh1jsv8AiK/P6U/YwlRqTGoZdFRhlcUypiv7EE+gJjVQfs5/eMtRVT1zSsBQAt3ToColwOiWAgOTOaTNH90tQ9n+kWPBVb2lDKO6QUf+JIv5NBigS6I/EFy5dSmUlkhKSpvNh47xnV1ctIJUpIHUiIbj6apVdO2YsPAAQooJEkq/9wubl37MJUrp8SgPeEl4KnLlZF5fRs4qqpC5ryQP8iNCfD6x94axqXIJzpuf6hcgcmjRUy5IPdStv8yH9rQvUkE2Ed3xxcOD6I8nys6AONaf+4/+JhBxBxQmcMqAdRc2hCKJZ0Qo/wDaYyl4dMJshXoY54eJhhLl/sd5JNVRf4avtaZJO494UTaUJVa0NeGlAUbbgmF85LKKS7i+kD/JpF10mwFR15GA1gpMGzxlLtYxn2KVeDWiqdEpRsCzO30DfnjDGhqSf9w0/OUAzZRS4gmnkFgWIffaM6aBGy74cnJmISgCWlaXDkNnJ/vI16GEOOSgJ5St5RCSe8CH5Ad0gk9bdRGGGqUDax+f6x8qeIkzj2NSkFILJmOcyPFgcyOmvKObi7OlUfcOTKUkCfmQnNl7UjPLDgqAKPilqsSMpvr1jdi3AS0o7WSQoAhig5g+2VYtrsSD4wPNozINpiaiSbZpZIVla4Di6eYNrecbMIr50q9OtfZn4kA2S/LMCEn35GG2tpjSiqqin4WxlVRLaYGmy+6uzZurcyNRzfnGInqm1KkgqCUFikWc3Gu/PT7xqo5Q/mSyoTQwIIHeTeymAYi1zc63hjhNB/FVNBssu26Vbg+Z9InJ30IlSC0oWLOY+wxyDlHooTOeoXeNVVOCbksI9LVeAZ03Op9h8I59YZIZm+jl9rMHaA5Nkc/EbnpFzJlZkBwAkaIGg8eZ9hElg0v+KCfL83izlynT3tOX3+w94DA2ZNmFrJ3I38PvHkq0SAGDW5nUJ8Nz0HWPs+cyeu0eoJO5/H1J6mABBcqVzN9STz/PaNKBcnmT7W+h9YImzAA5s0LqmqygDdvnBMJOIvit4en/ACIR5WPyihxWnLBZFlWb88BCGq1gFI9BEsukp5gj1EOf2V4gBTzpSiypcx/JQb5pPtE9LmNHsMmdjWJWPhmsFDm5b2VlPrBTrs1cj3EOCS6itnGYS5AUGLPZvpH2k4Wp0/6YJ/yJMFcaq7CqkzDZKklJO1jb5xql4xLTcrS3iI4vIeZP8W6BFRaPuIYRT5QUypYZIBZIuRv5xpoaeWj4UpHgAIUY3xelimVc89h94R0nFkxBZYzD0MFYM+SNtm5wjovlTk8oEqlDIT0idHGUv+1T+X3gWs4tzJISkudztCx8TLfQfkgvZuwqq7ih1Jj7VZ1KCnsAPYMB15QNgaTkCr6keNriHMlHdbbaPQdRkTjckBLIVYiMKaTY30LNv/xDIUwfkBGmfRhSsySUnmI1lFEwMoKDHyjZIl7Pbly8IxSlafiTnH9ybH00ME0ASo2PiNCPERr0ZxoOo5AKSHZW3xOp7MGDBupEIMTpDJnOQCQdFBwfEGx5NFhOo+53ddv+REfV1iysdoHKLZSLdXDxodsST9jOkkJnDPJWlM/N/ILh9G7M7lye7D7Csq0lK5eVbnMzhjuCnxvziJVLYgg63tZor+Gq9wpJCC5s5UZnqzEddb6QuSOivyc/5KWhpJadXCg7LBYKFrXud7ERvEvsZoIUFIWwNtDsbHyjyC4Ayk2u4b3e8Y1kpQltmCmD6MQfrE0qFbscpUekej4liLmPRQnSOT1KrBP92vhv9vOMUI7zAR9nglT7M3vGUmVe33eHGHeCUzLB9+cVaZfdidwSWQXcen6xQJYhnKumv/5Ab2hUKzTMYrufhAt1PTy+UFSFG7D1t7a/KPU9GoJACQAedvaDqOiH9RJ9h+sagC9Ulwojvc30D+w8BeA0UzEk3IbVuewOvvDmuUHbQCAZ0reNQUDYyM1O/JQ+o+sR1WmLHFf5Kh5xE1dU5KEMV77BI/yP01MAeJj2rWAdR0H5tDPBpSZcxKz3lPcnbw+8KaZGXW5Op/NoZ0YuDCNWyt0qQy/aPhvbUecXMshVv7TYxxxUli0d3Cu1p1SzuCIg6PA5C3zSxmScqtdQWNnivzrFG2crxOT0S+C1MmVMC50rtgkvkKsqTyci7PtANfMQpZUkBLl2G3TwjoR4fp//AI0ekLpWEyULLISPf5xOPnwdtJhXjN+yFErkCfKNsihWo2Qr0aL8gcmHSBK+YEy1EcoK87k6SD/TL2wLCpYTJANrm3PaCpK2tA2Hh5SHFzd/Ux5S73UwYsdb+W0O9thVJIZu4jGWljGulmAteC0y4VDG6Qkk2g//ANLoUpJmAjN/Uk5VJPN4ZcMUAKgo7a/p1iym9mUFKgCCOWh2blBS9iuXogqrh+qkDuTEVCNu0BCmtooEOfGEuISSouunUlbs7uD4kANF7hU095Ci7WH5yjbUUaTZQBjb9G5emcrVLIsuRNs4dBCvYiKnhfDCkdolEwD/ADQHYtyNvH2EP1UIScyRb5Q/wxYIaM23oXraMUYdmDsQ4/x+8aJ2FNch+sPJaG2jIpeNxRrJkoVzMeh6qmS+0egcA8jjqVbRskgBQtGiXrBNMl1iHCV2DSE6lI87w/pp4Wju6acvaFGEyrNDaipghDCE3y/Qro2IPdEZU2vlGpHwnxj1ISVHk3nDNgRorJRzdIFrQpKSpKCrpYfOHgBIeMKlAI0sdndvOC0FOmc5ramrqUqSEinkscyrqmFthoANnaF8ujTLTlSLc9SepO5joddSpTImAAABJ0ttEHMDQu/ZS/oW52MMaRd3hfMR3oZYTLdYjGHFDMJUBdjqYn+NJSqGo7RiZc4OW2WLH2b3isRKZY68j+e8HcQYCK+kVLsJiS6T1H0Oh8YCinqQsm1tHH6rjUkMhLHmYRLxibmzZy/t6Q7q+CZyFEZQWLEPp7QvqMCmghJQ3nFcccEdKiUpZGYI4mm75T5RhNxeZNZBZidANYKlcMK/qUBFTwPwiiZUpPxIlkKUToTqE+O5/WDeJf2oN5Gts+4vhi6dEopD9xIUNna8BVchPcUHZQLoOqb7EbR0LirD3BG0Q8ymIJfyiKkVUbQPIDWhxRodoWy5d4pMAw8qUOUZmeiu4ew0JluRr7QyqKVOwF4IpUkJCRpHpybWh0SEFTKyLCtjYwSlTwUqnBSUq0I6esLKAKLo1UktGCETJcaZCig20ggGNa5cagpjukn5hBCYnqWeUF4eSKgKGsYDN1o+R5o9DAOIIS5hnhkl5ghdIuYoMJlMfIQGP6KTCk2hulFoW4WNYZDSAhARKrERnSB7X02jBFwY20esCgphgMa1mNsaliGMCYoP4C25H0jnc24jo+JD+CtuRjnShcja8LIeIvqBDHA1d8PAc9LiCsB/mpgBZUTR8GmztZoZ0NVkWORsYAnyORsbPcDn7RjImHeMwIK4w4Y/eZeeUck5IOVSbFXQkXa3lHIsQwmqSoiZMmJbUKUr6nSO54bVunW4tA2OcPSapGWYgKOxa48DqI38Cs/P9NRLMz4nPQu8dp4Ywz91koRuzk81G597eQj2G/s+p5BzJS6gXBJJ+cNJqNvTxhpysWKMsSp86HiJxLDr6Xi6o12v5+EB4lg2YuBYxNjp0QlNhpzi3dJAJ5Pzi+oMOEsBto30eDpSlmd/eCghgQ5caBrHzgJO9mbtBktVnjJSY0U6iDl3Omz+sEgH8/LRYQAqKbl83iVr8fFJPT2riXNtn1AUG1HJjr1izVdwxJ5vYCJPjDCkTqSalQ76AVoO7pc+YIcecFAY2DKGZJBBvYuD5x8J5xyLhnjqZSEIUO0lf26EC57p89DHUsMxeVVS+0lKChuN0nkoagxmqMnZuUh4201UUmMGjFneFHHacQQRrHoTCPQLBRAYXTZlQ9oksrygPAqfuvDCUO/DPsI8w02LBzDEK7uhgDC4YPYxkKCyf6o3UmsaJau8Y2057wgGDiI0rOlrDrrvrG541TladYYzA8WJFPM8Py8c6c5o6HjamkzEs5IYK9DblHO6gl9YSXY8DEpcwTgKWnjoY0A3Bg+gS05JG8AZlRVpOXUt9R+kArsphYddYZq+GFs6WxMFixDKOacqgC0MsIqipOVZdSd+YOhhLSqvDLDWCzzMJ7G/Q3MB1EqDXjVNQ4hxBYg5TDaQsEeHOFc4QRRz2PSFAH5Tm2b3f10jGYnqY3PGKxBQAJSyFZnducGS1uH/AC94Dmpj1LO2MMYNWn8EBZUOoTACDseXjBhVA89AOsEDPz1xJQpk1U6Wn4UrUE/7XOW/g0Y4NisynmBcpRSr2I5EbiKP9puH5KkLAstPuLH2aJCUWi3aIvUjreA8dSqhkTAJUzqe6o9CdD0PvFAFRw4KtDTC+L58ggZ1KQP6SXtyeJUy6aOv9sI9ErJ/aFTFIKs4O4yu3mDHoUY//9k=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v-SE"/>
          </a:p>
        </p:txBody>
      </p:sp>
      <p:grpSp>
        <p:nvGrpSpPr>
          <p:cNvPr id="33" name="Group 32"/>
          <p:cNvGrpSpPr/>
          <p:nvPr/>
        </p:nvGrpSpPr>
        <p:grpSpPr>
          <a:xfrm>
            <a:off x="304800" y="3962400"/>
            <a:ext cx="2057400" cy="2711450"/>
            <a:chOff x="6464300" y="1916113"/>
            <a:chExt cx="2465388" cy="3168650"/>
          </a:xfrm>
        </p:grpSpPr>
        <p:pic>
          <p:nvPicPr>
            <p:cNvPr id="21" name="Picture 8" descr="http://www.santetraps.com/insect_trap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464300" y="1916113"/>
              <a:ext cx="2465388" cy="316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8" descr="http://www.robsplants.com/images/critters/FlySyrphid041031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7713663" y="1916113"/>
              <a:ext cx="1189037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AutoShape 20" descr="data:image/jpeg;base64,/9j/4AAQSkZJRgABAQAAAQABAAD/2wCEAAkGBhQSEBQSExQVFBUVFRQUFRQUFBQUFBUUFBQVFBQQFBQXHCYeFxkkGRQUHy8gJCcpLCwsFR4xNTAqNSYrLCkBCQoKDgwOGg8PGiwkHyQsLCwsLCwpLCwsLCwsLCwsLCksLCwpLCwsLCwsLCwsLCwpLCwsLCksLCwsLCwsLCwsLP/AABEIAMIBAwMBIgACEQEDEQH/xAAcAAACAwEBAQEAAAAAAAAAAAAEBQADBgIBBwj/xAA4EAABAwMCAwYEBAYCAwAAAAABAAIRAwQhEjEFQVEGEyJhcYEUMpHwQqGxwSNSYnLR4RXxB5Ky/8QAGgEAAwEBAQEAAAAAAAAAAAAAAAECAwQFBv/EACYRAAICAgMAAQQCAwAAAAAAAAABAhEDIRIxQVEEEzJhFCIzUnH/2gAMAwEAAhEDEQA/ADu6aF03R0S7vnL2Svno4p+yMRsx7AvX3VMckupjqpUaF0rBFrbGE1L7oFZZ3EuS4YV1IxkLWKhHoo0TiNKRXzMokXRhVvdJWznH5Bg1O2K7NoUfRAhW92hUzMUmzUbZJt3SgpI4oBc20hcOpmUzfC4bQXPn+nWRBQCaKjaMJiaSpexVj+mjCNDBXPhdtuYC8fSQtxgJyhxjoRe65C874JO4uJV7XELg+zkl2x8RkKoXTYKVGuuviiqqcRUOBQC9+ECS/wDJEK2nxdbxyfKAaixXZ4d5Ie24qCmFLibV0R4yHQj4hwo8lnq9MtOV9CrXDCOSyvGKTScJzxrwYla8rmo8rttNduorn4CATdEK+ndleOtsq2laqXiiFFgvCop3Cij7MR0aB1MLiAqO+JXLg7oVM45JdCCNagKD0P6FWU2P6FZrDk+QCwF21VMpu6Kzuz0S/jZO7CiyVEPUBCgeVjLDkXoUw1lVF06qTG5hdM4gt/pnljKmCix06uAhqt6lzrxc98vUlKkOg+ncyUxovwktKsArTxIBc38mn0IbvCocEI3ioKKo3bXLojlU1odHJpSq3WUpkzSpVe0BVQhRUsw1K7uqBsjOKX0bJK9xJUSpDPS9dh0qmFawrNgevpYQpbCLL0NVUsCU3lWGq4bFVNRdClKEvgDll29V1apO6bUbNVXNh5LZJgKArg2V38KQdla2ms5yUVbAGNCVZSp5hEMao5uZXJP6qOuOwtFbrcTuovHVM7KKfvZP9RWPmPphR9yxI2Vle3K6JKXyMaNqNKLoUBCCsqeE3oEAK4Y29tlJAtUtAQFW6CYXTZCSVRBWnQnot1yoWKtjlYHKWNAdzSlAFhBT1lCUQ7hYI2Vwi7GmI2OkLl0o51tod5K24tMSArcWFCo1CEBdXh1bptXt8LN3uHQoeNdi4hTLtx5phaXLhzS6xoymraeElXgNhbeKO2RLbpxCWspZTK1pKiTl9pq3Q7uHpyGiENVcnQCZ9AhVuamVVkpPcXOt76TJAaP4lURFNxiGCfmd5cpCji2wWyuveBs7kiJDRJztgeirbXqOiKTo5k4jyRFvwxtMAsaWk/M541PJneT+/wCSsewkAOl0bajKJRiuytFFB5OHNLT0PP0KY2B5Jc9k52PIo2zrgkZycA/1DkUKKq0FJ9GltKIhXVrYQgbS4hHurSFcZokCq2giUrfTT57ZbhU23CS4yVzfVYZZWlET2KqFoXJhS4LO6eULENVzmMG5WuL6SEN0FCL/AIdq9Tc1RyCi6OKA+fByvZWQb0RbtK5UrYxzZ1SN0b8Ul9DZd1HQuj8UWgmpcygrgKayvDTJWd2S2UtdCta5cG3K6ZSKhQYBNJ8Jza1ARlISCiKFchawlTKQbxKgEJa3Q+UoupV1NWfu6hYZW7kWd8VfplZOuSXJpfcU1IWjb6ljOWqRLdF1kYCYNehmWZTahwgmnraZgkOERHRw6hcyTszUXLoHppjQaUVY8Fe4SG4+n6oqpa6Gy7A9Dj1XSosKYGGlefDo8UwAXEgNA1Fxw0NAnUT0gHKF41fNt7d1cw4aZbplwc4tcWNwOZbHuOoWii/BUxB2kviyKFMxVqD5t+7pzBqQNydmjmfRG8M4W5rRrJOAA1xkiPxPPN/6bILsV2eq5urkzUfkAwTjAc4+WYHmT0WvNBDXiDrSE1W1QtSzT91sq3Wiz4k0Zt1ggRbloqicth48lsBZoK54RNQnEOaGn2cD+ipRLjoDoNcfdN7Wyed0Xb02jYI1pJ2aU440tiK6VsGjOVeKwA6KajzaVy94bmD9FrVDIKBds4wqzYkHB+q5N4PP6FejiQPNSI70O6hRcisDyUTA+fMpGU0tKQVl9w/u37YXlN0LmX9RhWkBVvC4dXXIqrPJILLGsRbKeFTRcCidcBYQ5IRU+kvG01HVlBUWn3qGQU173a8FRQ1gksyYWewYMAmEn4q6QtTwi4a1j3O54CRcXsNUluJzC6FbVo6FjlxUjEvpkvT3h9LGUK6wcDkIy2vW0ajNQnORE6Rze4dBum5UQ1ydGr4R2f1w5+oNMQGgaiD+Iz8o88prxXhFWlTe61pseGtGlgc41HOLsl0+GPTbdKeE9qm1GueBpaCQ0uPicBguI5ZSriv/AJCeJptdpbzLfmPvyXOsycqkujqjh4q4ijif/lGpRcZOsmIpgtDaYGNOofN5RuIPNZ647fVarHO1BjtWGgHn5rO8VcKj3VB+Oo4QPOCPXcoEWzg/S4FrujgQd16kejmb2afiXaivUohheTLAHDJ1MJxnoPDHukzOJVgBRfUcKYcJbvpHMgHynC+u9kuyVO2YNTQ+ppa4vcJI1CdLZ2AMrQnh1Iu1Gmwu/m0ifqs1kvoiToxfZzthQY5tEPmmQ063Q3STggzzmCfUx577usA8iJB5EHYjqEvHZK2Jce4pgvmXaQHSclwPIzzCvtbTu3Ea3Oxpztg4MbSBIkRPTCHt6QnTV+l5proW5PJEUo3UunYHQquJIvfbvJhsIO5sKoExPonFMxsrC6eaVIDO0L0sID5Cb210DzKvuLZlQQ9oI2SG54c+kS6hLxzaTt5gpJNBQ/bU5So53JIOGcSLzpLwDsQQZCPrW9Tk4H6g/VUAWa4VD3sO7Qfb90orVHtPikefI+6hvjGI+qmxDD4an1f7HC8Sz4oqJX+gs0/G+GNcCVkK1qQYW5v640SstcsLtuanNHZs4WK3UoVNR0JhUpwEI6nK5JKjNqiW9ZFPrYVFOlC9qJrog5NVWNqoN681rmyRvooMdUVttaaxJdCX98hq9wRkGFGPFTuQRq9mpoWje7GpwAB6ohlvrjTDmjmsWL4uEZRfBuJvp1IbsfmE4jmV3xmkv0erCUHBJDvitjoqN0kGeX394QF4ykGvaWh2v5id3R18vLZZrtr2xfRqd3TID4Be7BLQctpgHygk+YCSXHbsvb8mkx1nPRcuTFlyvnDpmalCLZ7xvjJov7mkIbE42APT80uZrcHOG/IcyfNB/EF75eSOc779PNaTh1Jjg1pOmdhzzjPmdl3wxRgt9+mMsjl/wz/Zwt+IoucC7TWbqaBPgmXP9ocvsHHuxjK9elchrahDdDsgeES5lQTvzHXxDol/AuzFkKlN1NmhzWuDiakuMNMuLA4hpJn81p7a4DKTWDkMEdCZAj3TlLlKv0ZNVFTFtK7FKrT1udjwvDtu7djVPUOgrR6wMBp9UivyHMkguIzt6yPcSENRuK7RptxrYWyDVcMGPwumY9RyU41x/q9jm1NWtGmfUxlLLZ51GVXaag3U8+JwGrxucJ6idv8AaLtBME89+v3lbXbMGGUx6/sgOIvMDyRgqchjzVdxbgjO+VT6AHtHk4iEyo3hpGdAqeUhpHQzy80DauDQD+XtsVU+7B57b5UphYVdcRLtTnAAk7DbyAxlc0qxaM/6JPoltd4JBHXrIVF3xOMcvJVyCyzinDmVfG3+HUGxGziOTlVw7jeoGm+W1GjYjBHUfkhjxT1+iU8UrkkVGnxty3zj8J8jspfyhGkqX/mCOhCV317TE+ED+0pRX4zIDhz5c/MFJ7niIJ6fp6KJTFY6dxIzh+OS9WcNwOck9QJH6qLPmKz67VcdEFdU7LUxV3lYEScKy3vIbhPJkcTvoDuuFuQrbCTEFaWlUkIijbtmVnjam9ktX2B8P7KtIkhC8W7JY8G60lrdySByRtqNRMrteKLVUZOJ8muuG1GfM0+qXvK+zcR4Sx7DhfKOP8LdSqkRgnC48mDhtGbVCmq9DPeThF/DlWUbKSsb8JPbGzwg7DjtL4h7NTQMaJOXkbx5TkdYTDjZc23c1gJe4QAN4/FHnEr5BcVXVKmxmYAAM+QAWqxLKnE2xycdj3tvctqXWocmAGOZkx+UfkkNWlhpGeo5+q0Fv2Y7tgqXbhTBz3fzVSPTl7rSWfDaMDuKcCAS92XR6nZb/wCGKiaVzdmG4ZZ97rBOgtbInYwctI69PRaXhVWnSEu8T/5ncv7eiuveHwXPa2ZwXczCT1akbrnyZJN66J4J6H1fiJcMOI6EdUbQ7QVGxrqOiABGnbaNp5LJf8hAXR4iH0/F8wd4fMEbffRZJTK42uL6Pq1LjNEtZ/FDS9rXBrp1OJHIRnOJ2XvCLrTUrW7sOYRUYDzpVM/k6R7r5Zw3iJ+IpPJjSWN8oADefktTZ9o23FZlyPA+nLHMnL6bhJ3xPMehXXytkca18m+fUmBznb9/RX04ETG3XfyH5oThtQVW94wy2MZz1khd3FYZnluPPf291dmL12E1r1gGDz6k/ql7uKapOAPvAwlVWprdiRz8iJ6meaD4hd6RGwHLKL0KxtX4yBiNuhH0gpfecZxt6pFSql09JPOOnVLL2/J8P3H+Ss3L0RoBxvUYnEyY9CJQ7+IiT4p6LOmtufQc+v8Apcvu49eR8/NTy8AfXHFo9egS0cYGrU6SBgDz5k+yT1rwnnPny2k/fkhH1zy2G3+YVKTEO695kQ7TqEict3gg9OX1SypdEHmIxHT9j6oV1wZaOk+W8LwlEqGwn4o9foSohZUUEn6FvqbXP0oC6s3N+U4Ta8p6SSW5U0gskrVx5dncpUC2dxpABV1e7cXaW7oGrU8YATLg9D+Ln81GPGr0Va7GVhbPYwk5JRnBrsyQ7dHGjIELttiN12pUZOVhGoLD9sGNLh1lbK4YdPhWauuzj6j9TjhTNWqM5dGNNsFGUYWj4p2d7tuoJASuSUKezJ2jD9p+1QpV6jILnABjY2kfNPv/APIWY4dxNlsC9rQ+u6TqOW05zjqUR2nsSLmrVO2p4a10yY3ef6ZdjrB6IPsZZMq3bGOOBLoI+bTkM9/2W2NKNyRvbpDvhXAKly7v7gu075+Z/p0Hn9Fq6NEfK0BrQIx+iY1qIO6rPks5SvsnnS12U/DDTHJY/iXDwHuBG2VsbiqGCSsrxG+bUfj3WbQYnsy9/wDygIMvxBMDHqPNH8UI1wN490nqjJytsa0bN+BdSvyOImfXbdcUaxmW43Xlu8Ow4con9D67D0RdnZjVkgwYwZRKooiUqQ94Zxktphx1ag7SQ15YS0iRBHLBB/2tT2T44ane03ASQHN8RyROCT/TifJYSvAMBFcHuHNr09MzraMSDkxGPVYKbbRjzb0z6PasJlw9N8wOh+v0SfjNYZBx945rlvbJrqraLRFPVGsjxEAHxQOuceaGvmy4noTn0yT6/wCFfJdIkVV6ZLZHVxxiBt+g280HVMdfXmTzJ90wc+BH6x9xlKrp/wDjGMc/1WchHIqT+vVVVn/X79lxVef9KhxSSA9qOn1XDh/pdbeqjaBOYJ9lpYFbWdV2UXT4ZUOzCr28CqkE6dlPIQuDV4ivgKn8jvoVEhH6fpXlOr0KV8asSGks2WN7N8YcK2knBX0Km/U2Oq7otTidSMxa1mBud064RQEhyQV7L+OW+a0nDqUQiCKs0lLZdoe3KIWhJFFEBxTizaTcnPRACbtXxAAaBusaWo++vu8cXErOdsONC2tKjwfG4d2z+50ifYSfZcsnyZk9sy9rZt4je3Lnk90wCm0tMbGAR9Hu9wkt52YrWFYV/mYwtLXt5y4eFw5FbfsNwzuLKnI8VT+K7r4vlH/qG/Uo/jgbUoVKR/G0j0PI/WErp0uh3snxjXsa9p8LgHD0IlLbziwbtus1wC/qd0aLgZpkt9M7fqjKo6qGqYmqYPxC+e+ZSpzC0yjK1xyQdcE436/4SBOtgN7T8U8zlUfDhMDamMrg25Cnkwk7YG2kFa10CBAH3lWlkLyOiXIk5BXQwZ5rlelSIspOMiN5ELTcJuhV109QkAFs7uz4o++iympdW1yWODhuDIKa0CNTVsz0B28th5+iQ1m5PL0Wq4dxWlWa6THi0gHMiBmfvZZ3itCHEdCfonQxTVcmHCuDGodTsBD2ttqfJ2H6rTWr4ACaroaR1b8BpjlPqmVK0aNgPoqG3C7F2tKQwnQvWoM3oUbdooQwEdAvFQKiiNDB6Vckh7TkZX0Lsz2ja5oa7BXx3hHE9Dg12y177gNZrG/ktISo0R9cNkx/iAElF2/Dg1fL+zHbCuHeNpcyMFaWz7dudV0vbpbyK6FJMLNu1kLpLP8Am2adUrMcZ7YOcdFIH+5DaXYWaHjfaBtEQMu5BfPeLX76ji5xn9l13r3GXEk9VH0wd1z5JcuiG7ENS8fOFje3d0976NIz+J8ep0z7AOX0p1Fo5JPaMFao6uR4Rqp0sDLZh7/ciPQeayguLtgtBFO4IaB0AA9BgIKs4nJRZpBrYGw28h09Ah3hArENJ0XVYH8TKZHnEgru4yuOJjTcU6mwINN3ufD+aLNFOQNi42/P6LwWcCUbUpGfv1VT6kbqbEBVKeEM9hjZM3OHRD1BhQxCp9JUvaj6jEO6koECEKNMK1zFz3cbqkwKn4++a5nCseyR9/f/AEqoVAE2d08GJAb0MAJre1ZcCYhzWxG0huf0SMMT2zsmmjpcXNdqkYwB0PMfmgpb0dWFLARzsBVUxAjouLivAWbLPKt3C4+MKXOrSVc3KpEs6q8QKvt70lUC2lX0bPKu6EOKdzgKIZtPCiOSGKjaZTmw4uWAhzQ7Gx/dU6V42jKalQJ0OaPGZEeJv9pgD6Jpa8WcREh39wz9UhtqCY06gYM7qOLbtNhdmjbfCdJOegkiegOy4F2zkRjecQkVG9kyjGXAKtyYWEVeKsDw3MbFwHhH7n2C6+OZrLZ2JGr8Jgxg/wCVQWNK8Fu3osuWW/BWVcfrnQ2iw+Os7uwR+Fu73+zZRDLdrGNY3DWgNA8gICzleqDXqVpcRTmkzxGJjxuH1A9yg6faLxiQ7B/mJBjkRK1baK42ap9NCVgAlNXiuo6tTs8gYA8gNlYy4BaXEgwQIJg5GPLkUk/0Liyy8axzfxF3oIGeqqDl3iAes9OW+y67uJPT98D90uyQOo6TOUK/0TGtS/yhnW+N5j6pSBgDvouMwjPh8/f1XNSl5KUKyijU8Mac9efohqtMnYffqiXUen0VjIgzj9/JO7DsWfDQuTapp3R5LzufVJqgFbbb81WbTOyafD/mvTbT+nuhbAEsWaXDbOJIE/VNH0kNTtpMR74x7EptcUWgDSSR5iCDzBVeGkehc4Jbev5JpWS6uxIBbKJovVTqSvoU0xNh1umFNqBpMRLTCbQgiF6qO9UUUwCBTVgaAimWsZKV8VceWFrx9CgipxINwEtq37iZJQHfL3WmmgsZUOIEJjQ4ikVNE01dIZoqfEVxecX003OG4BjnnkkoeVS+6cKmmMBuqepmIHtKilYkWurEUWt5xLv7nHUf1/JK6lsRldXNydS8urzwpT5eGxyy7hVVL4uMBKjcElM7C0JytJ6ii3SQTQe4RDnCNoJ5/wDaPteNVKbpnVgjPmqaduVeyzXMruzHkS24q7VLhjPXmmlSqAxrnRD8tg56GRyQHwSuNKQB0mPdVRLoujofvova1OdsyuaEsmDuIKMrlndMhsPJdqM8sRA5J8XQuNi+pQXj6AITGjQYQZJnBHP1EKtltLtGJO0nHlnkpUGHBoWNBb5j72KtbT1DH5ounYudOBseeZHJVi3E6QCD6GZ6o2uyafpULcrplE5GFdSHXPvn3RdK3H+jutFT6AWspZ8R08pIJbnrAnzlDVnFpIOD9kH6J4+gcwPWRPqk3FrAtdqZtElu+nkfbn7pUXF6B9cqmoxesXRTaKAajcqUyrLgIJ9WFnRLGzKy979K6VwSrA8q+hDDvV6hQCos7A2z9kj4mN1FF1Mb6M2/crpiii532SgqijKaii18DwIaua2yiikEJa/zhC3+xUUWku0dDF9gPEFsLNo07KKKcvZMgxrV20KKLMzZHKBRRUSdBeqKKmB00qKKIXZ0QG1iEdVGJ5giDzGRsootR+mc4wPGT/Uf1RtiJpE84Gee69UXIvzkc8vyAhWdDsnfqU47PMDhVkA+A75UUWmLsrGZOq0SVQ5RRJjA7lLaq8USRJdaBMqIUUSYgiFFFFmUf//Z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4267200" y="838200"/>
            <a:ext cx="400526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2200" b="1" dirty="0" err="1" smtClean="0"/>
              <a:t>Trappole</a:t>
            </a:r>
            <a:r>
              <a:rPr lang="sv-SE" sz="2200" b="1" dirty="0" smtClean="0"/>
              <a:t> </a:t>
            </a:r>
            <a:r>
              <a:rPr lang="sv-SE" sz="2200" b="1" dirty="0" err="1" smtClean="0"/>
              <a:t>che</a:t>
            </a:r>
            <a:r>
              <a:rPr lang="sv-SE" sz="2200" b="1" dirty="0" smtClean="0"/>
              <a:t> </a:t>
            </a:r>
            <a:r>
              <a:rPr lang="sv-SE" sz="2200" b="1" dirty="0" err="1" smtClean="0"/>
              <a:t>attirano</a:t>
            </a:r>
            <a:endParaRPr lang="sv-SE" sz="2200" b="1" dirty="0"/>
          </a:p>
        </p:txBody>
      </p:sp>
      <p:grpSp>
        <p:nvGrpSpPr>
          <p:cNvPr id="27" name="Group 26"/>
          <p:cNvGrpSpPr/>
          <p:nvPr/>
        </p:nvGrpSpPr>
        <p:grpSpPr>
          <a:xfrm>
            <a:off x="4267200" y="3657600"/>
            <a:ext cx="2147887" cy="2971800"/>
            <a:chOff x="3810000" y="1905000"/>
            <a:chExt cx="2376487" cy="3159125"/>
          </a:xfrm>
        </p:grpSpPr>
        <p:pic>
          <p:nvPicPr>
            <p:cNvPr id="28" name="Picture 24" descr="http://www.landcareresearch.co.nz/research/biocons/invertebrates/idsurveillance/images/UV_Light_trap_250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810000" y="1905000"/>
              <a:ext cx="2376487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6" descr="http://t0.gstatic.com/images?q=tbn:ANd9GcRAYJi1rb0GuD36bjg5vLQovYPoxGMGYTrclyKX8t-ZJ2FrD40LYw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908550" y="1916113"/>
              <a:ext cx="1247775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Group 33"/>
          <p:cNvGrpSpPr/>
          <p:nvPr/>
        </p:nvGrpSpPr>
        <p:grpSpPr>
          <a:xfrm>
            <a:off x="4267200" y="1371600"/>
            <a:ext cx="3240088" cy="2257425"/>
            <a:chOff x="323850" y="4268788"/>
            <a:chExt cx="3240088" cy="2257425"/>
          </a:xfrm>
        </p:grpSpPr>
        <p:pic>
          <p:nvPicPr>
            <p:cNvPr id="22" name="Picture 10" descr="http://t1.gstatic.com/images?q=tbn:ANd9GcTqv2MGiZ1ih21U26EzBmQMP--nnHvq3FnXrH1UT9uU_ql7X2rN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323850" y="4268788"/>
              <a:ext cx="3240088" cy="2257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8" descr="http://t2.gstatic.com/images?q=tbn:ANd9GcSdYSTALoA-uju8VBN3Ou4KPYacFtfupJ0ZLQywsCJgMjDZdD5T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2578100" y="4292600"/>
              <a:ext cx="98583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30" descr="http://t0.gstatic.com/images?q=tbn:ANd9GcT9jhosA86IYMsqkX4GG-cUQO6JQ72qOjIOsHyUlJZ89FjqMKnig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990725" y="1341438"/>
            <a:ext cx="15017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6477000" y="3810000"/>
            <a:ext cx="1371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2200" dirty="0" err="1" smtClean="0"/>
              <a:t>Luminose</a:t>
            </a:r>
            <a:endParaRPr lang="sv-SE" sz="2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Documenti\Andrea\corsi\Lotta biologica\SHW-biodiv-legno.jpg"/>
          <p:cNvPicPr>
            <a:picLocks noChangeAspect="1" noChangeArrowheads="1"/>
          </p:cNvPicPr>
          <p:nvPr/>
        </p:nvPicPr>
        <p:blipFill>
          <a:blip r:embed="rId2" cstate="screen">
            <a:lum contrast="18000"/>
          </a:blip>
          <a:srcRect/>
          <a:stretch>
            <a:fillRect/>
          </a:stretch>
        </p:blipFill>
        <p:spPr bwMode="auto">
          <a:xfrm>
            <a:off x="5268913" y="1676400"/>
            <a:ext cx="3875087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ttp://lh4.ggpht.com/_CiuaRAVNwYs/SVFbYH5e_KI/AAAAAAAAA4g/z1DXNnXZu6A/20081215%20BHW%20Cpt%206c%20%26%207a%20009%5B3%5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0825" y="1609725"/>
            <a:ext cx="4968875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Tecniche di campionamento di insetti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11430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Legno morto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8" descr="data:image/jpeg;base64,/9j/4AAQSkZJRgABAQAAAQABAAD/2wCEAAkGBhMSERUUExMWFRUWGR0aGRgYGBgdHBseHRwcGyAgHRggHCcfHh8jHxobIC8gJigqLCwsHh4xNTArNSYrLCkBCQoKDgwOGg8PGiwkHyQsLCwsLCwsLCwsLCwsLCwsLCwsLCwsLCwsLCwsLCwsLCwsLCwsLCwsLCwsLCwsLCwsLP/AABEIAMIBAwMBIgACEQEDEQH/xAAbAAACAwEBAQAAAAAAAAAAAAAEBQIDBgABB//EAD8QAAIBAgUCBAQEBQMCBgMBAAECEQMhAAQSMUEFURMiYXEGMoGRQqGxwRQjUtHwYuHxM4IHFSRykqJDsrMW/8QAGQEAAwEBAQAAAAAAAAAAAAAAAAECAwQF/8QAJhEAAgICAgICAgIDAAAAAAAAAAECESExEkEDUTJhIkJxgROR8P/aAAwDAQACEQMRAD8Ad9Rrs7UDfSJi/oCYnYXA+kjGs+GLUGH+oz6eVb9rXxn6wBy2WNtWtwf+0Rz7/phn0vMz4lJR5NYLeoYkKPrF/QHvjbYugbqeXNRPEgqs2jkA7nmCJj6XMxgTLIZWB8skW5Hp9Dhh1rMk0b38q/WREn7H7486dWVmqGIEEwOLj0mL8YvsSE1Wn/MNreJAj/UWiPSRv6Yuq1JzK6QQqsSLeo83599gMeZhygqwL+JHsfMD7QG/TDKlBzFKwCkKx+pAP/8AP88QNEPiPKFILA3uZ7kjnnbfE8qgNCiRY6jLb/1EW4t9/pg/4uIK8WZY9mn/AD64U0KpppTJEAhGBHGnxEv6nf8A4wJ5EB5onU30+8D6Wv8Ani3IKGJZojygSLgd/wBJ9/fFvVqOmo9MGQYJP+lVt9zb2nEclXApKzG7GYjbzWJPtGH2PoszOUCOrLALyJkyCIuBxvE7yBEb4l02ogp1Q+3mAtJ1EcCJ77XxXnMxqKBOTuR5baojkySTYAeuJdHUJVqzDNB0k+oYGw4NtvzwryPoWZNe/lUESuxIubkGwPYesnjDvqCBHV4AEGwiLidgONIGEWSEO07TB9II+5O0emHufyxLorWuP0Iv6yMJaBmbXOqzrpmBqnvteR39caaj+H/2H7xP68/vjJfD6E12BFpYTPpMfv8AecaWhWIRTvYxbsPX2j74UWDLM0PkBN7i/bU/7nC/oUis2oCNKxa1v8/XFtZix34Jntv/AJ98B0q+ioRYTEWPeW298JumK8DZyJrDiGYntKDvexjDFM+Ypi5OlSSZudN7/W/09MJlqhvE9QN99gMEeNak2yle3+kH9Ri00xWVeKQ9RjtaLf6Y35vOLenVBo0+uwn+kgn7YBq51SzEEQwttBiVMfbE+ntOkg2mO+0z/bBeQPKMjTFwX/cH6nFdeSgtufS8MCTH1xwOmI7/AKg/2xZVtA7ORbi4wrGG/wAIfDU9m/27Yg7tqJAGqRvEeo94kemIVeqfygtgCZI2NiCCfuRi3LMTqZhOq/Fja35YdgKDS8zWky0+k72xVkmiTvdQfZlj/wDYLgigQ5J7ze44+hxVlANBDfikW9pn3F8ZpgshFc3YT+L9x/n2wJWbzIByzSe1iduP83xLxy25uD5vT299/bFNaNcWE/mCpHHoYw3IrRXVeWmON/SQLfXvgTNoNJMReB78Wxd41/ZSLf8Aun/PbEKpVgdF2JO/2j2tP22xDkLkkLRVA/4OPcTAx2IGaOnWmV1WQkgRyxj7QPywV0thDkmNVxa3lYgC57AYW0fma+8W/wA+pxfllIAEGPNcdtUge9/yxunRL0FZuuPD9eO3JH2x7k68C1pGk+vH6gYGrfMTwgIj15+22L8oyqJayqJPa233xVge5+pMgWIiSRyWBJjnj7YLpVYFEm2ksv0OiLb7iPrhYucDsxUqdRAkMDM/v6YPyTatQJnymPSBa3eROJjJNiTTRd1vP6kA7CI9jP7DA9TNDwk3OlRAH4vMxAH/AMsDZuqWMgQCCZ/bFAMRq2QX9DF/eAR9zh8sgkXVYUaiZJHm9TLABfTTEdgDOPRUikuqWMyqA7RBkdyAR6C0ck1OhJSTsCN9tv8AD/tgPOUfEqAASAOfljtyLkz9ABMYlujRKxk3UF06h+FjfeYAmLwI2jHmVzpNZYXSYAgmCAwBgjabDnAj5TTDbuogXNhAtcbyD/8AXti96h3iGGk6h3Fzz3/U4Vjo7d9+/tsf2GGVTPTBuTrF/Yn09rXnCgVtLA22k22ucToVCFNpkzt3ufXgfXE8yGC9CGjMNqChQWBk/wBQjf6kW/KMM1rygWR5T3HIHlj99t8LdagyDMb7gn9tpgTfE6+aESF8wBMEgmDf5hAi8x/vhc6Rk5B1ZoMjYSu/af8Ac4Ach5mQeJkTcjttO/2wNTzxdiLxcXsdiR734OLHcqnmE+puP7DeY9cQ3bsm7JtmToJ1MCDfv3FuxgiO+DFzgKwY8gi/oI/SMLDJgKfOsGN9+dXb9MQqxrLHUBvDG3v6SCLYUZtZHlK0NT5j5YFrGdxpM2I+sjBFPMFBqJCgRBtsO1++84Dp5hYVQQCRfkgG9jG5mYwMzFpta494j72PfF8mVmg5q+oADbVPa0HvBuSfeMe1nJH/AHA/YjAAriJkXG3eO1v+fzwZTqbra8CObdo9D/lsLnnI062SrvEXWRYXG0Em4neOMNKAKUJ5gn77YT0MuZi/njSb97f5Oxw564wp0AO/lEWt+fAxrF9sdpmdy5KqBs83Fwf374tqQFMkal7em3PM/ngE52GG0bbn9d9j74IapC7CfSORHbf/AH98ZWCbWCOsnVp3IB+v9tsQ8Qiq2qd4+3A+mL6RCkCT+vIP6ED6YpqP59Z2LbnYWMx2H++DlkHlldcQWj237AXn6YGqUwzAC/bv3i3H+2+LczIkk7TM8bAGJ72tvY4gaEjUBJiTE3i4/U/TEvYcSmpYnbHYMOWUkmeeFB/bHYdFBCkFo9BPv7+0YsqZrTDclmjtv/sPzwKH8wg3Nj6X/wB8WJTn5h+KAPaJP1J/L1xreBPQwZQCE1G+x/uPzwPn89NJTcqSYWfmA2BtwJxBsx5jFwilfcn84i44tiWZCLSpggfMYB9SduJsLm35Yyt5JpsR5vOiiAV8jAEIpXYEngSJ7TxPocaX4ZzXiHV3T9h9uZHGE+dpK6QwBBEQo5Nhfb6e3pht8OrpaDc6Lnk3t67d8Px7RnCOT0VSFJYRpjf9PuRiBpNpJ9DA5vyfUk7cD649ywnQCZgiTuJNlA9Ab/UemC8zVA1AEFlHmIPInb73P0F9rujoWipaw1SDa8n6bCfz+3fFFI+YzAuf7jEn8s+0CO/pgSnTICxuSIHtP72++JcgsLfMXiLW/f8AP0x4jWYEX4/w45EgyTN5AP2H98Sr0o0gmZvPf1B9bYXLJNgfizx349e/2nAy5geZRsb29RBMXtM4IzaqNTCZH1jYwPt98CUytiAGHe/YED7e2/GCrKask9UqCYgGDeINpvax3xSpBBg8z3kiPw7SJnFVWo0s29piB5hbfn1xYrKdIiJ4iByNtj33tbCaFwSCvCA5YbX47zt9friIYAfPImIMQLe/e2Kqha9oBEkc7Ec24/M4oEwdyq3Iva/+CPTA1ZDiW/xhUljpsdha3eQbbb4mGZmNRjIP2N4giLgfoPbAZoyrETtB9rzFvrjzLOQkkkdvcRYHi5/XE0XxwMGzJUEgweWFp/wxvj2nmywmNQaxJ4MfnNoHJnCnqdUtpMkhbg+lzeN/9/XFvTco7NTZXDKD5hDDy/1HjfVb2wqyQ4sYKjsQGWLRzabXnj198G0qbKsamkQD7ybeuDDRLdr7XE33+kk/4bVOwIvN4uCLG4uRxYj0wSFJX0W9Ep6qogSVEzGwNhuZ/wA9bE/EmYaUESq2iOYsME/DlONRG0wPaAbEb3P5YXdUzALte4gR9bH8zjb9Bxi0hTXyZ3EDexvzfbb/AD2xLK5A6TrJF5ALA8bffB9GsCfKJb99vriWYqqvy3bbe3N5Pf74zWCqe2LydJWOYPrG32ht+848r6i4BAC3+toEfaI4JxZmmsvF/wBbbxtefp64jmczpTWwICDVMC52iOLx9ScUtFpWA1swEE6S173t9Rzxjyv1GAGAvOmw/XexH7YozhhP3n17/viunW01ACYEKCIkk8QTxJwkJLsaLnWgRpFtiWx2E2Yz1TUdIEGCLjkY7D5xHa9DVa0Ex2PGC2b5bEFSSL8gC59JwCwIQE8q3PudsE0apdAy86jJ5v8A3jGnQz2muqlMwPE+YRFh6k76r4IzlGadO0naDaZJtP2wIc5TbLBkGuXcArMagVUHTAJkCfQ4Z51pp6YEaRzyRNvzH+GZawHFAKj+ZDDykXW3sADH17/W+Lg+gECPNt3Ia++4m9uACe2KszpVSrSPKCd/sDPM2/wYDz9djEGXidN/KGmDYGCYMDsAMRB3YksjfItYAG+q8gCwbjcX45A+kD1VLOQAVCG9twAByD2iRyQMDjOLTTWEL30kjgcsASCRYH0tiGW61SqAOjNrYiVkAG2xXVO5nkC3acU8l0rGOVDu5D6iQdTfp2jgwP8AUuCWpQ2u2loVQPwjSBLHgb+0jFXjCmp1FJgMYaSSTYxPqIHYYjlM01WzK6hSdKne9hbjcx9MCWCaCmS5IGoDkmL7+/ofbEMwfLO+8W7XGCzRhBpIggRccgc8/wB/rhB8UdTNDLyACzEhR7LJ39SBbk4SSbDihdm+uIAQ7RpJUBYJMG54kRA/e+LkWgNYSopLFSSNRIgWkgWBMe82mIwg6flalZYPhLAA0lvNbuQI5BxVmKHg1Qrkq0zMk2uJBkjc7/li0kW1Q/PTH2tJsLzb6fWD2jAtbpVT0IncfQzc7bWwb03O6wqSrQLK0fcHm0kAG478NHfysDp1AaoC3+bhZv7n374lqgSsV1DpPkgBYBBvMepN9ptixlfYeVR3kGe82Mm1x2xM0tPmknTBgAWmbf8A1JuQTbEGIAhVZixPBJHe1h32nb3xLyS44OmFAJvEEBjwDJ1XGPXy1l1DVpE3587WmZ/w4sp0G1f9H5jfUdu8jvueNh3GC1ypLKpULO0t21NtG4t6eb6lpdkxVNilqU02VSNLEWg22Mhpv2jiT7YpybCndDp7CxP9I+gseN+caRunLIdaircESYYjk6Y8o2G/98et0m4MswMQsG4HBmIP74hpsbi5aFuWzM3sGImwsIsRbbv/ALjHtPMAggggSYtA97cHn69sWN0xGEhjHGkTtG8m4j+kiNt8E5XpjVXpqFXQjRO7RcmYMARAvPNucLi2wccjnpQdKIYRYyw3MbmxJvcYQ/wjVZIsuqWM+/cfKdj2mcaHr9TwaJFNZaLKN2Md439TjLUKhVGNQgDhfKY95IEj0i/0neWKQL2e0KTK1jpExqiQLcfhntv3xfTVWlg4kbkESTPaY5NsLEqmqTpVmYiAVWFAE7AcQDwb9oOJvCupCLIYbBT3glNwI3HF+2M1ovjYXmULTphpn8MGYt3FuT+mPRT1A0zGozE7wd5Hcx3O3riOdquSCpOplmCIHfi03IgRxGODKa2l3/DOmxJG5lTAAhrmO/rh2OhR/CDwzTJMq2gjuN1JI3kb+onF705hhcKBBnkDjsdvSMU5ttDalJ/lkUy0hvK2ogsALaSIvMBowVUd2XwxBm0LEDTySDEnCewrNAbZFVtqFgOCePbHuHGWo1dPAgkQQ02JH7Y7F/0HFehbRrhtK7CSCfofti7JuFy1FIBJDC4veDY95g87YCy9PSJiwcj8n/thtkckjUKdRp8lvKJ3H9IMnabSbRBnBl6JjhntPoDrl4RlkO7QPMYhByJF7k2Ox9cE9UDsSFjSO5AJIEW9fzNoGL1ywIVj5ijsFvII0p9SQYif7DC7ONULhIhv9WnWGJjQCANKxvva04HFSVMt5weU6LVCJMlIJjv3kD8I7DeTxcLqXWAlXSyiAdxpsQLEkzcjTv2F98EdRzn8PlXIBSoB5jrO5JCn8J2Km0XJt3wlXqK1HXU2mBZpaN5AaSTvH25xi/EpY6IaisGn6p8WnzppXQVg7SJEG3e+45g8YQ5umwlhIaPwwOJsBhJm0DVCdYkG7AGPoTc/X7Ya0q5cqurywAvr6i/O1/T0xqlQlkadG+KGVNNYljN6kHVG8EhgeeZx9AyDU2XxlZWPy6KcsIWGV9VyDO+rtaIv8orZYAwbFiTBAKn9/wAzg3pPUzSPlZqYi4XtvN5+0DnfA1ZadYZ9RbNh1G3hqYYmVhuYaPP38ojYzhD8aZakfCalDjzSDYiwva1xvz+WJdO6pRZaZNU1yiyy69tXqQGMEAEbixnCj4kzulyy020FgFKgEkxI8onTBkTO/FwSRjx0N1VGX6j1B9cR5b9jH5dxthh03q6LRUsuozBLTCx2MSLC/GFJpNX1ELpEkAGdR722F+bc8DAYpVVGnYE8gc87W98BNmzXNoT/ACqqkgSF2kfN5B8si4kWv9carpOcJSGGkEzqIOk/1QCJBvB5BibY+U5bKup3YDut4gyLRBjGq/8APKq010EqxAB8xYMeDEGJ7fbD2NG4z+VEyFDAEgmSI2sPMFkgQIEbWxTlqjSUCVFUAecgBdUAxYgG0WAtHfGeHXfFp+FUqu7QKpRL69NgoaBIAMmLQJkwcMekdWDIgp02NNVbUdfmuPlKAX48xtABnEO1ot5CVzRDF2Hl1ATYkC39BkGAfS47Yj1XqSUKOsE3iAvsfUWMfQeu08p1ttRVl8NTZVYF2UqD81j5oAWLHAvxHFZBOqR5jpHlCwJldNybiJmOeMRF1sz4nmRzb5mmr0muGgtUN4UTAhYHt2kzxieZesCLWPAXUIF9Ub87n0wL8MZwUaYCMzAtwkCTGwIiYgbi0fV1muuoang0/wDqEgAxC34kESDabzaDgpS0HFSV2BVqtZgq+FqEgBmlVJNrsPKOw1bTuMazoGQ0IazoFdxtJJCja5kyTcz3+mA/h/J6h5j5VNgFAUiWuRtqJHed53EWfEPUFpAmwbTBjtwMbeONZZEvQL1KoWOvgtpA7+1xtb32wAenuApqoFES2ygepElhtb3vJEYDTJMgqVjVeXAgMgOiASQTIUKNpgCJF4vZ0X4xq1qTJoKkPC/yy3iAkC4jSsSkgkDzCDNsQ5WzWKwUZrN0p1XEWVZm3AJkEGw52t725CjQcE+XkkBhIAvxERBIG5jkb05qvUroANBUK2mJVn0m5GqR2BWSfqZxZkuoq5GoGlCnTGmYsojSoBIAn09CDibbYKMk8sudVUkQ2g7IiljBHmk7SeBI/IyFlM+ASNJEwJIBJMiJ1Tpi+zAgQbmDgnp+UpVWZvEd5Ml3moTG0k6dxYDtYYG6o7BBGkE30hRIm4O55md4je2CUmuhSk0XZrJGrTOojzHzaBqJXSQSbSeIvsBBwH0lyEM6w9KVcrA1EGQb8kMIm9zgKtWYIyKCrwGBJgAxfbnSW/a+BKVepTqRI8yg8/hgT6yDve3fFIV2O811esrkIAVGxOudvTHmAMxk6hYlKIqKdn8RTPfnvIjjbjHYdv0X/suySa6LgGC5BH17nj5owT0fMx4YBOmohQXAvI0mdgVYA/8AOFmSq6qRCNq1iAR5dnF11bEATBxfkc6zgaDTYoZWm5Ky0kyVC6pAJMC3MsBirIUbHOarEICSNUmflIFlnYdwRv8AbAaZdnqag4Etp1kE3iSxtAA+WbXaBfYSvSIpAC5pFVqjWqggx8rHmTaQBF8McjmqcLppGFuYSWJuIcjywTBDmxANhgbsqMRN8U+GEqAOpcEGLySSGYbSRcMQbT9ZwtAX31KeSBY+0m2PpebzzxVFLLOadQstSSoRiVjzNHaZt9ROMj034ZoBTUqtUY7hVWVnYEuDcDckQI5OEsCa5PAqJQkwLC/pO23Ptti1Cq/MJkDgX7QONvywyr/B9WsS9A0ypMWYi++xAib2vscZ5EdGhwYB/CQYPMGYvb3wbFpjJssdMBvlvHlkeoE3HPOB6ZZR5rg7MNiPXjHL52Ci7zYKGDGeFBA+18UVqwB0RpIkEeYGRvbg2uPTBkWBrSuJpDQ1p8/3seIw16f1jMMYam0KNUgkgx/Vseb87nGbTNsJIJmJ3v8AX+2CV65VBUioy9oNvr+e+GUnQ/8AiDLVWAAVlB/mCGmZ/qMDYGJM7e8pMtln0lWAK8iRz6xIN+/0wyyPXnqEJmCxGyuDDJPIMxHBEgemLP8AySKkmqSskMNALDvBJIB9yRbBQ8PIBRoRCrIU2i0Sft98McllHCli5cXETAk7A/v2wfn1ppT0rTcmN9BuTa5Eg8bfTEejZm2ryvE2Kn20zHraCI9ZjAOsiinTq5eor+GLGQVWDz8r7/pgzIdfpJBpZdfFNzOoT3g2k832NgTxo26rTZSlVT5QIJAERO7Ff3737Dvk6bCFCkGPm1QsEEkNMpIHET3vibKoto/Evi6FKIG5JQsDJjzKpG03aTt64YnNIi+V0SpMHUfK0TBhZtGr8PfacZLL5Q038Noq6RAMiSYO0/oAT2w4b4gVaQ10mYrBDBog9oYGCN7yD+WBpMSbQyyuX0lTUzQelK6RTfQQCCIGlAx33JsBMTcFrl/HqPRoxoDyapqawVIiRA8xIRRpJj7TizpfUMtUq/PTDRGtDpaQLkkQBtPBET7Nq3W6FJCKTKYJBIIN+ZPJ9TvilGyHNoszeYp5SiKaCFUQB2Axj63UAdRrAcQrkeZfYzE9/T64lW6i1WrLBikTIUMfUwSFsJsTNxY2GKct8SfzgUjQGI1ANTgHyjUN5mO9j9CSd4RMfxdsKo13mmKaagfka7CCCJYopPA8wJ3+mLDmct4jsdCFQp8VCH0sRp07yQdRadIDAkmIx1Ksmtnq00ZzquGZTAgQTpAmOSAObXwZXFKk95DnTNSEZybQQwANQaWNyIMETNsZpJG+WwVVptTKklZ8wIokEy0AiHLDktfv6TSysDLE0wZ0mQ0SIlpEiQPU3vG5i7U2q00ZdOgT4tV1p04Dk6Q0S5IO0Te8cRoUfHFVhTvRAXUHWHH4pLGXIgmR9d8GyewvJ1SwemqQunTINi3YCw8wAO9vNYWwJ/CmpTZ2F1ZvlGwAMTJMsNvqSFtArqUXakK1KyINRECZWQWAFnMWGk3vsd5pnPBUOG1FlBIEAi8zIuwA30yZkHfA2VVleql5dROoggJAgkxJU7ytzv8AQ7YTtTQ1KWnUSWcEiNJtMruAe6yYsNoxpqpRw1RRqqmArrqKVJ+YFo0iCD5uLHk4z2eqD+JQiisU5eoFUSZITzT8xna9/rhxsl1tE67VNRmrV3t4ahkjiCD2j1mZvj3DbL9fyrKG16Z/DpYR+R/U47Dv7FTMh07Mr4qUrrDNpctA0shJLADZZveDfnDvL9GrahVp+IaQ+UlfKZEFhElSb7BrWiMK83Rql9AQ+LWgaiw2YTpB+ZpuCQAOO+PqHxFmxkenBKZ84Vaa7TPJueAC2E8q/RlOTifO80A1afDRqo8pghSdxBLQZVjMbiD6YYZXplVmZvFdSoH8tJWJMAkNpVwY3kgYTdFomarIpmmmo6dIgllUEahpkFy142wei1KIp/zVBXZmlSJFwYJBF4+gn1UHyVs0hJtWafMdLcUHMiopBOhiG34gpDT2/XbGSQ+GwKlaemwXVTB3ZYgPa+qZn8Ug4J6T1Iqf5tZXjV4Z1IaYYxAkJdCDE/uLeHL+JqrVxBnSoAEq0mQSdlkWB3ueJwzVtp4QVl+rs5Qsi1NipNWaYG+3hgTttFonHZ7qxqazWy9JuR5G1R8sAMFMwZmYjgSBj2ilPQpovDQwYPTVgAfyaI033ttGBDka7+UOCQxuwZGiIEFCNItFhH0wWRJ5yV9IppVYrSyoGqQAUANrBlAkkA+oi17McG574Qp6dTUdLN8xOo6tV2v8syZmVsZI5wlYqrwar+IqmB+M6bnzSWIHAu1+Yw7pVKtfK03StVQAkQxfeY8sKCQZ1amMiSCTiqHsRZroiqpSllgagBD1GfUqEkAsgXULAdxE8YQH4aqatCkm7Lq2WRuNR2gmIjGozXQK4d1p1AZUOwbWAxJMwQIlYjn1+aSv+IjWpovhsalOmuospIYBybGQQoAlSATzfzYVk8cWzPdU6a2VrMgbxFXSAwEKSyB5B7RJHcCe+CMl12tdUNo3O/beT/n5PPh6sXpVmAJq/LVVz+CCAVASdMGCBsAI7YzPUumvlzAII3tG1tj6QfysMF9EfaGVLrlVSACxAMkTefeduP8ALNK/UfEVmWpJubkAj/t47T/tjNUGBElZI3ncf8e3OJCAQ8EFZgib+hGBq8iyNlc11+d1YSb3kbRr3APcCNtsaLpGZqLSVC0ILSIMkkRqaOYifb6ZihnPFECmqyLMJKzAuREgfp+WLKGacX1hhsSBG39V+49vywooqDoc9Ram66QSpndhJ7bk7WtBxE1qyKR/1Ke4ZwpDRwW9fvYYCTOqzREkG4LGF5kEgmPQG+GpyminrUqAx82jmdxv/na+BmjSeQcZ5BDeGusCJ5gXExdTaQZwXU6sazzSQLF2DCWI9rqV/OYjjAL6SJBMna0z3uDPcRNuMeU8qyvIEqTZlM6T6EEEDg9/bDRmkxo2aPhufDioSLamsLWgNEc/hnb3nlc/mA8QtaJZ5YhiFGqFIkqQCYXm18RziSRUEbaSwYg/9wJ8x+vI9sR/iC3lnWDtHlZN9oII5kRBvhNNFO0X5yoilVJZ0MNDMNcCDE8gbWMHvvLOvRqoVqGpSem6+VgFVtUqQdJPa0ces2RaKy1AfFYoTA8xsG4YEwBN9Q+2GCFWUDVUsxCABlIny3p3mGnmJJtiWy4u6POs1a4Y02pNWKnWCFXSwPzLJSwB8oYESLHewS9VemU8SmwLXUGlpIMkMXi0yQAQATubxBOVzNekrCoadYbE1QypoJJ0gQJ8xA7DYTAwDnviSmzl3hQukKg1lUPlFjqECw2AMRYEYeyXJI0nVupqyKgAWoXCalAkBu4WSTyDB8wF5YYh0vKZnUp8M0lDeZaiiWUSCJJO9iBaPMJjGb6Z1Om9WoxogqSA0sbEiSDcBpHMH5carOdapU0GpvKQCWDSyg2uR5o38xBHr2pISfoHzdPQrHzqEkOp0hT3YiAWgQJkmB3Nwvh0aadWsHCPWICryqCySAdiSSR6i4jHdTy7VqjUy8nysS91cSTpnVOmVMgd5sIwInUXemiKqMV1MukSATJshaRYkbm078GBv0y3N9Mqu7NMSeNcfkIvvbHYsyz5xlBV2A2EO3FuU9MdiaRVsXfCNItnadM6gVcsQZB8tzZri4B2scNf/E7N6qyBlYU1UaXHmGo7hrRII/PFec+IEXMeIlYlwNJeorQFG4tBIuTtaIGBcjVqhWprUHhvdpVmVgfxQy78xY/bBScWjmcbwsg3SFFGhUZzarUpheNpqS1x8ulDIN5E2wNXzmoxLNpi/lXVEXAJ1CfU/fBdej4VBBqC3Z2BEhi0Jp2ho0rtGxHFwKeeol/NSL3FzIB44mJ+/wCuE7WEaOXFJYLqDX8OojUlcGDDhW1Q3NiYkC398N6CfxJSiTSDDSqVJYErNg/lKiwNxBM72wnzGVB0PTUrqJbygKBxeSWGxtzucEZLIoaCoJgk+fWQgAJBAO5E7hlsZuJxTdD51tG0Io5RCjtQq2dophZCxMGJIJjfnjbGe6i9I62ohtJgXJIAaBb+n3MbfXAXTaCVVK0nprAGsNUTzETIgwRPzGfbicQzPT2yr+IaRbVYsSIUG6xcb+v3wZNFVZGFOnTpNSd2oAhSgJChpJsGLAqdj5pBud9sGr12nTZPGR5IMsGUIIudjMC5G0jCDqFYmmjUVUOAgJfUxLFQGDENNoY37+2L8hmGqoKopmoyhljUAqKrdwT8ykGP9R2g4LseBrktX8SrMxYkNUOtdjp0qqqxBEAgyZJmbCIn0zOZdi+unU8QtF2BRrQdDQLEQCt9h74X0noNVDhatKtqJOmoXpeUjfdtrwBBg/SFbNUSv8Nd0RvEp1EPlpsQfKAbmZ+XYkAEjcGg+ivMZJamqvl2qgbfyyA94BgMIItwBB5nbJZ3JEhg0SD5gd/tuBbnfGr6pkhXGqBTakoGsLDa5GkNBkhiGAKyRvcAjFAyy1kBVkFwjBVTUAUiCRAECL3kzMGcNMlxMJm8mVJZn37xMe31/L7dl86dPaRsftbG4zXwlSqhxRYGpShmUkN5SBs4Omxta4O+4JyfUekkFvEBLgwIIERMzM+l72HOHZm40V06ZB1LE7W4+v8An95UxLWeCb7zPrvgRK1RRdCV4bmNr94x5UpM0G0D153/AL4P4FdD9FemQ0yByJAn2iV9hz9sG1a7OoNNlWL7QDMc8Hibb4TZTMDREmIIv5t5ExtbBaUwApVtt4i1ubn0H7YRZeBUnUoGqbrMN7+bk7WBn1wbS6id4I5Ejyn0IiV/PCk0mI0/Os7EE7+ovJ2gWwSFZd4PcEz6XvsO4v8AXAIcUc4WBiFY7nefSDN/tOJ1/EKlqcgACB5uNwQ143NtvrGBcnpYQdMEESZ3BsJ7b7n9bnZXNVNRVTKrIIAusWvvJHY72w7KWQTL5x1WHSVkgEsbHlfluN/ud+S6HVVZocvRY2lSuoXnUsgzyZDGCBbfF/VqoqLFWmNUACpTMao5cEeW3qd8ZfNVKSxSNQVDcmdlM8Hue3/GFVhJUNM1kcwZDMGpqZ+YXLXEn5y3N5MxfnFQ6MtJlqGiKhtIJLBxqAJHm0kyAJ9ftkmzBDlgx1TIM7f7/pjW/CGZSpT0M5Rk3M3fUTB7ythI4IBw+NGSyx11bxqRoNTWC8yRJZmhZGnSfMu0TPrvhVSr0SCT/wBXbTUhQSQNRJDAaQSZ324nDdM9UZdFPMkRBWdC+UzENN/UGSCL3wuqUqdSouW1LrY71Suoket43IvMxYNaS1Ro4slk1y9XLsgrU6VaDBNRPlDAghmjUtvmEAyecV53LVKDMp0LUADFg34hBP4YIaVIn6HcD2rlKVKq1NTVpt4jBqQNQIY8oKKAQ0gSJj67YO6Vlf4nU1ZywBEI5WaiibQ2w3iDEjYcpNFNOhR/FZ5roAy8HxSJi2xJ5HfHYc5vJZcOwavUpnlDUdNPpoVgoHaBERjsPihfn7EHWekNRQMriqHA86jSqyRBOq0b3MTbvgPKuCoEFjTUgMGJBnaIFxIkTb/43bZjOHMVGArsjU/nRgAAACJD6gukGPKQO97Yo6RCGoniUkCqJv5RDBhJueDLRafaU6rBEYZwVZarpokamht1PygiSbXF7TcXF9hiQabmJFjcni3ywTIBvY2g4jmenVUe2io28oZQKB5o7JvMgcDkE1PRMkK3kkHzQB5rqRJmCLf2Ixmr0ZPk8MkhZPMtSDuABKg+zgi+0mcE5nrK1iyEIHUaBAI8QggAbxwfLYbHiMU08kupEJmSsm8gzAkC95FweTwMGUOh0tdZxorwWDAiCjy0CdW8xsTsRhKLayKMJS2TyWR8akjCnQFZCZv/ADCsDQwIOqQwJ8wg2GNDmutrVoClVKNUtrBEEspAJAFh5r7/ALxlg600L1ANTjyOGOpGnSbgwVNiacfiO0Ahw/Q2dKTHMa6bAGVmSxjgjzGxub223GNU6wdfHCBymXRQai+LPy6SwcbcqORFiDeR7sMlToVJSjTag7sxgtUliBcmHINhvINjtOKutrQylfTRKP5vFIrCyDTBKELB1SZIBAibnCcZrN0W10kCbAuFDKQTa8EgGYm0bxeMAaGXXK9RalOm9JokFDTCvsBqYU1phhciTcyeRjTf+kem4YoagXxvDkU4Cjd1aHA9TA2xn+p08zXX+c6ZamCzl1qK2kQQIWAQNMKbmSSQBwozHTKruqBiiAt/M0AoxWWmQIpmwIgn/u4rkJovpkw+hAQ0M6h9RA382oqx+X5ptPaDi3p2WpopLOz7Ai80wbFlE+ZbAsd1PeAcCP0xkFYSUVwVFQgswWb3I5Uk6RHG5vizJdEVabZk5lClMafFpMZUxpIKsoEG8gAkGMS2noaweU1002KxT+YEsFJaWHzEHYW2mRfbYerDKskCCYILRci2r5YFjMD3OB8x1J6lRqtOirBRpL6iikTaQPKCbkrIn0gYMyPWSxKVQ4YAaabFwiAmZ0gkb383rB4wmxJWBZJdNQNpWoqzrURq0/LMb7kX2n64R59aYdtMggk6AdQXVeJ2m/feRxjcdI6xlqAajWW8ahVRma+0Moue9httgOq2Vaov8tKVOSWLAqG1D+lRqBkfYn2xK3dBKC6ZiPEU3Q6hsR2/sf3xPJ9SYRA7yb/mOcabq/SVqFiDSQBQNVJSqyo8qkuLk7xOr0OFFbpimmjIzs0wwZFEG+xDGVtuYxdoz4tEsvnkiJ0DYrMiT+gwzGYButmGwmN+AfXGTquVMkAf0mbEf5+owwo1huhgESQCbd7bDgztgY0x+rpIW/m3Xa9jIaOxuLzj01hTOtPN+EmTqHIBIN5uPr9MAZXqQaFjzfMNvoQdr9vfFVXMR8xABYGIMmODff19u+AYw6n8SsU0qbzAt8vMj9o5xmXUg7Esed7/AOXwdmKIUyXAm9pJ+g7+p/PFJqKTsY5JvirIeWCIsG++NB8L5Vmrg6S2kTpWdQki4A53t2m2FC1oMLAHf/mcafI9HpjLo86aoYlmDBWG0KCxUSIne8+mB6FCNs3mU6lTq0WNtQEgmA2ngBgQdwRM3GENNcvmQHVAKtOHCBtJAKgkSLt5jfciNxOA6eUqKqFKqxXvDMF8wBYeadJYEAnbUZM4Kp5Kkak5pQK6jUHpuVksIBIWADyDMHf3zeUdCw/YVnc9XrUTRek1WJYNTYq9ObCCqwAALCRN5nChKrUKRdyaysIKlh4nm2IqgbjhiDIMDiNHk+orRqGKhapALioNKFDsQFUgssQJI5FpOEXU+m5mgNdB9YDagp8RWBndQLFZPy+YbETOErXYOn0NF6S7gN/6q4H4ktAiCZEkRcwL47Gdp/GOYUR/LtPzitqF5gw0W2+mw2x2Cpj5IHrdRWof5KAq4JIiF8vDRvtptEz647pVcU31+FSbTqBQz+KAP5bEMw4EyB62xDIK1Gvfw6lKf5pUANvNgB+GB5QTPc8PVqU6VZNQdKTKIp1NaLyAYa5Ag22sYPe8IjLAMwi1S+nL1EYi7ABdyYUqBqIsL3HqMD0G8JSDTUSoF/5hUi4I0ghWtaTIv9WGf/8AEFSvl/lMwIMKjAgSbmxkAjtz3sqqmo9MNVal/NU6QS0te7AwVBHmgSJMdgC6JtbHdOpl6lGprpFG0lvGZ9LwB8wUTEbBblpPvhj0rq7V0pLWy9Osqx4dQqU1abEimVsZDWtMGB3Q9M6UHpFqi+ISCWOqPQk1DE9idu14wceqE09IY+RVWQWMokwRD6bmJaCYG/GCil7oKzeTrV67zSTQQUCBhKrpF1jYzuTAn0FheqdBfIUKLrFZlvU1ksEO800AHrJIJnYice0c0FBdHKk2MaSQN5Ik+4Jxn80z1G8Rs1mHURDskxO+gghRvuFMfogphuZz613pVa7CmY/llDA5upcEWPmIJvz2x7U66ygLlsyB4YI8MtTvqPmIbVBvsuwk77YpfPVadNACXJc7qzlQACAzDkybbgC8TGJZPKu7PUGkgsCZIAYXkHvxcWPqJGGg0yqqM9VlWJ0NAYCpG8fNMC0z2xoukZSlTZqdFH8PQWDN8hMg8xIJU2Frt3x7nMxlFWnUbw1qpZPJqIkfKQq2EE8ET98FZrqinLU2Q0wdWltTaU0X3JOxt/k4icXpA/yRiaPTWqKGoUXYk6nAquB5iFALA8giFJm8wYONT0OnmSlYNV8CnScqoVfmAEliNQTSLGSL3wjzTqjM9MnynV4as3lDbNTBUEixmJMAXI2Y1eqB6PgpRqMu7ajoIkzPJ52MWjF6BZKM5l8m6eClV6lSGfxCdFIEbyoiAbgsFHv3t6jSRtFPLVarEA+Y6wgA0i2obHYFTYgWwT1zqiooFKmCjggEjwxqEEgki0GLmBcXsYE6D0s1XSoNVJTqJ+Vpj8UqNi457EmxurQ6Y8+HPhp0ojxFpsxJYtIaeY2ggW5I9OcI6nw/k1rnxqi0anzKzyQvuAwALGTpge2C61bPKaqKajjV/LdVFVV1SWBEMwAtCzybmMJ7kMtN/M06kgaiSZ1ibnmNGx3Aw+ic9nuW6qgLqrzTVrkowFQCfMm5hiOQfc8MOpV69SkKmWWnocmCaaw0e67g8Hf3wDQKspUgKUYhU07C0E1NW7EGQVJB1XEyTMk+Y0OUCBYZjTc6hpECZ1Wck73Jhr74Srou32ZrqGUqN5qiJMQxAADH0WI1dwN7GAZlR/DkLqpnQotzz22+xtv2xvundQpAajUps4MlSGBPEguuk7xcm4idsA9TzOTrrAbwqhmyKPN6GOQ21vruMK/ZLhfxMTls/fUkEje5t6gTbB6ZloCiWMzsJ9R6wP8AnFvV/hsoEqQGVrKwU3tN4sDHrxtijpOVY1UAMaT+piLYHVWZ5TphVSgq0y0S+53/AHGErZ0kRsPTn3xq+uZJINwJaWvE/wC0cf3xmfBVnOkhQTAn6j9sLxu8i8mMBvRsga5tb19YJAmN7H7E8Y0+c6Y+nQyBgVUiZCMQONOpd1LSQBJN1kwn6GKlJ18OqyarEkeSeQwEFh6zIMRBxqc/1r+HptTqotQAAqVG1pOpSgFvNJtPIHFybRXjSYpymhaPgGm9JNTa6imnaZPmDjzJ8q2YRHNhh5lPh7QjVpp0wgCmWmxgfhGkSTMHUNuTGJdV6jSq0zlwxFSmh8MKV86nZSkyNtthO4O+Zq9YalTKulRVDoQCDphd5Ppbf0xNPs0wjdVPDqoFpsCWUiDEgTG0WHrH05wvzfWq+Uo0g5UJTJXUQCByPMONu0EC++FnSusI7pIBpgz4qaUqUxbZkHmFhKkR6G2CqPWBXApsfD01SHVpPiL+EhgoA1CZ8oMxtFi32VS6LK2TzFc+KzuS8GVFPTEWiQTERyceYX9W6rXasxpodJiNfiathYywNtv747GtIm/sW9Go5ZQwqrUYNI8JCpBG+5F49b++NBm1ylRk8UvV8MaUDFJ0mIlTf7x67Y+fVs3UVVZVUHkBjx6MTM+mC8r1tijFqfmpjVblZg7didX1bA+Jz23izXtlqQUFaKvSJZ3CAykH+kCb/wBeojewwt6nlqSqpAY1WNn1AELcxpuoHAWNge4gFviimwQuClvKYKyPcxO3+b4v/wDOKJdWDMGAuZteLXsRYb84jjJ6NOUaNFUya1CvjBQERQAjHSIk3MySQZmbHbFP/wDk0Yq1OuaP4aelRqAg2BkGNP2GBj1kuyStOqirpVdTUyBuAGEggXgEGJ9ovodQAANQMI2CFQQBwXVQWPPb88N+ORcZxOyvwxT0saju6gyS2kMVBkgaQYvtJP03wVnOlUbHx3OXbzGmDYQpI3N9RCr5tpEkYVr12oVhQKWpvMGZ7kggyyjTfgTb1E4My/W3dtL5amJM6pJFhGoyogCRa59rkRlinF7iU9MFOnTqilLd0ao2mGb/AEiOeARbCxeqK7rppoK0AlDraFJCiTqEtsTAJFpIjGxoZag6RVTUeSCfSwAII2/bCPOdJy+o+DXC1VGxVHn0L6xpiwMyTpvM4VtbwWotq5CdazGqKeYKBQSfItkAEqZ0nUrbWt3wy6kmXoui166JtCKGaqQ0rLHVpUASQBBtNyRi6ll0ASaqgKoDIinV3OmSdRifQGN8SzlPJ+GdWTCVS2pZ8xcncat4G0GxJF7nFKWBSj6CqvTfB0FNBlSQxFQnSTyVmPKwJkXvG8Cql1ek1Nz4isx82laZsTYFqgBAJGwmfsTgbJ5ioCXopV8+2vV4SkRGlU0gKJMqyi8yDwd8L52ofETNR4TGdPmktMyFAkDvteRE7JNsSu8oHo1Ktd2PhvUJKmFibbz3DGJkc2IucHUOr1UPhVcq1NCYDrTVVPmgjTdQ3JOrgbTZn0zqNNA5oK1Gnq+WsZnadJ1aosT5u4AjgfKdXFSsnjZlANZbSWhdKlmEOBDOoKypI2NjAJKNGxrluhLTXSxYlhpiTqIXkmbcSTAE74yXWOkfwTt/6dqyvpmbkLJYkVD8mkTDi5jiMaDI9dr1PHakAoZtVJ3Ou0QpFOwIkat4GrY3wHk/ixfGdMxS8RqqhWemdjEgeFP1kX2sd8N0Rl4EeWzAy9QFaI8LWSNesM8SNRaTveREdu+Cs7WGYp1WpKqLSYeIhOpH1TpqIRcGVuLr8vrj2vk3oITSBqBAugVQQkq0mWJUwJYgXG/bFOQDOGJWmBVYK1Oi4UFSSSdDAEEXiBAhpG+BuxfET5fL1HU1wGBprFWNMOvIKeUGQPQ8Y8/8gp5fwndlfWyMaTakdVYCdNN4DQL6pixv21zfDeTy1Pw1clmN9zMDhhaQOeexk4EzOcLUl8agVSkUCPTPycEkMY0mBM+/qF/ki3Vkqheut1alUqnTUErpZVGqYGoTsZ4m9zyQvqfCDGgr0mD1g7TpYaSFEhRAPnMbTvbi42Y6wCCraiIPmiRcWlrgaZnuP1Z9HzZOWemJDAMRUaCp2hWaAV2sbDjeMJ3WA8qb0ZTO5xqpVWGhgNJGmIPrbf8A3x5l+iVZVtQK7jaDxJm/O/G+NanTDU0+FJDLqaYIFTSCU2kyDqEgbkXg46hlqsqvhgrMEQJvaBbfbFpUQ4tuxIMmCCGJUxsSSCSBBBiN+5/XBOUyRzDU6Shy4kiwgwJJ9JURckzzxhvlOmeKXoVCKVUSqoxjV5oBQkyDxyDAib49p/BuYpPI1VAukkjSIKyRYnzXIkiYgfU5K8hxZaUV6SolNCyMgqpUNQlRIUMps8AXibQRcYcZv4co01c0qYbUdTDxWVvLwqQU2m/B4InGer9Pqag61fDKSSIBOkwSbkk8GxJttbBWUNQPqGZMT5tQV+Qtw212X+nf1wjRfYLlcqcvmXPh6qamZZArG0iSPLqGwAF574rr56iZenli3mlQNS6JEyQoMg7HiQCY402ZzDqrNUo+MpHm0ABGWDIJkMtuSI7HCSj1WnWZ6dTyyG0MwJI20mRBJiRO9590sbLpPRF8mKp1lyhbdTSZo4jUN8dhrlMgAgC120iwug/JhI+uOxdv2Lj9CevkcmrpTFRSeEUS7GJgyC82/EQJ+gxTWpUlRGYCXBAQMWs8qZJMKBfc8bE3wloZaoqh9BUMDpmxIESAYnabHe+L8mfFcBm0kL5QxnVeYQzCnn6Yz5W6owXkzVF2fypqzDkLA0k2AjjsBfk3gb2wBX+Fk8qqxV9MsbAT6BbH7jDbJGnc1dZOyxqNuC0bG0gR398dVeizuFapyswoAEXY1J0mD29ATiuV7BRchG/SPDtqZ29IBiY7G439hi6g9VBKVFe8FTErtLbkFbi4PJsMH57p6aiqkjVBZnk65uCXsACZNp2nFFbMOCWo+sEi0k/MBxMWknjFRl6BxSDehfGlOjrp16avqB37x+YMD1EGMSzekszUXFMuNJXcTIJ8zSfwgbRvhewp1XJrA6gv/wCMBUY3F9xJAvAG24wDW6VV1/ydST803F4kkQYBJmLn64vkryFtGyHWnCMteiYKwXREe0QI0rquRPv3xf0RVp0ohtDS6rC+bUZj5b9pIvHOMjRy3UaKip4NRkAmYuV4IQnVEXwwPxQSoJptqVY1QwI73GwJ4xDjF6NV5H2MPhv4crmqwWmaSxc1KZFpkR3AmeBtPoZ8R9E02/iFAY+ZagqIgAE+VlBYk7Rf9sQ6J/4gNT0rUukMo1aY1byWCAwLbkmDiHXesVczWNRU1UvDA0hwCBMkjUNJmRtBsMNQwDnRH4erI8geRnbcX/OZPoItgjO5DM0iToZ0aZ8JlUkG5N1LHYagd4AmMK6WYQQiLUZ2MDT5G1EkiU1AMSCbzb1GNS/WMxToMoAeokpJXSEMXMR5yAQRFid9sS8KmUnbuxp8LihWTRTZ1NMX1gawCdp0gEE8+mFOX6WmYzVYGutrCgE0s4BsdUwRPAvve5wHRr5skNlQFd0OtiFlQpvuRpEsRqJ445EyPQFZkFYmvVdWZGo/KBJCjWxAmbyLDe++EkglsadQz6UD4eghtMKgBI7S5Jsk7zvtjH5cFjL1fNqtUIRjJIBJDcEnj0xvOm9HSgCtSgKYYlhpZWQi4AZV8ttwQZ2knbCLqfSqdYN/D+M5VQyf0hROpZ3J1EWNxcHfF2yWsB/T+t0NIpuEepEMQIR45gzpbgiSLWi2EfWgtM0quW0mzgtTh1BMkrqUnQ12gHyzEDc4vzfwuqItZwVDey6SDs54kfpuJwbQ6Iq0RDlkqIST5dIFzMhY9Z4g4TfQ4qxXla3hLpLDw/DmmpGky1wsyfl1CwNgBvizqPxE1SkaNKj52sTOoQVkhlK2sTeTtuZws6n0eoSfMHpoQFchiQbCNY8s2iLWjiZqXrDUWHhEFvDLGL6jvKEMCSvIFxwOcY/448uSRk/GudhdAPlAyu1WkHgMoIBhTM3FvmIB9d7RhnX6tUqOiVa9JwLBvIGKkiAaQ/FtJ2I7YXdJ6W5YmtVWqD5jTNNmMNpM/wCgAkCGIutp58rUVphjWy/ixC66VRQygGPNPNwCdMjkjl95No2gumtVVjUWps5uw0MCrAki3ee9xA5ghspmKVcVDSCkMHABAUrMmSYvHMAA+kjAlGq1WpSrsGJpA01RmkMLwWIEWJDEwZi2NNn8lWzFJSxyxK6dIP8AEOR/UVZNJAtIHm+hnFJ8imqE9Sa9c1KFN0YKF1yp7kWBkCL2MbeuAK/U3VtLsTpMzUZiFJmdz5Tvvt33OLaNJadQzRUMTEhgEZRHlDvpbkHTbf0wXVyVKnTLVmq0aoNiwZ1ZrmNQSZ7yTB7gjD2J4AafXKVVE1j+XTfSXCkf9SV7xYgeb1BwrzWZoDUo8tVHgaqjHWBYQTbVZbEiItP4bsplaQqtSqk6IIKqTFwCCQGjYmx9IxPP9GplQKQQyQSECspRdptqBiJ0kTBPrgTpmbsI6b17NCj4etQgVtNTSzNdrS8mdMxaZtvbFbKzhdVaJP8A1LxUUGYLafI63ERebjkjdI6UlQu7sEamtpRxJUw2ohoJVQCeYHoTi2nW0MKNWkT4ukApWOgkSFbkrJkRsNo3w2EW6NX0zJ02pg1MvQDy08z5iAZJ5EH0mMdhJkup5l0BWnUgSonwmjSdMajUUmIi4BtjzC4ofIx/UDNWiOIb9TimpUIq04JFxsceY7CfRzz+S/kZdKrM7VdTFo0xJJi42nB1G4pzf+bF+xqAR7RbHmOwjeGmaf4pESRYitpB5Cwp0z2vtjI5RQapBFiEkcG5Nx73x5jsaMzegunUK0rEiKDERaDqFx63N/XDVhFdCLElJPeagB/K2Ox2Bmkdr+jQ9au6Te4/XGX+KqYXKalAVmrKGIsSCHME8ibxjsdjnR1y+Iiz2XX+BqNpXVoQzAmfEAme8GMB9OrsFpwxE0xNzfzsP2GOx2Ovx7PPnsdfDFZv43LjUY1jk98aTp7ls9nlYll8OsYNxKt5TB5Xjtjsdgn8i4/Ff90VfFY05HJafL4k64tqgKfN3ve+I/AbRQrEWIWlB7TTWY7Y9x2MkaMQ9e6hV1AeI8XPzNuSfXBvwzmXVqelmWXpzBImVY3+t8djsPtm3SKPiXqNUsZquYRG+Zt9dUTvvAAn0GPOnufDiTEao4neY7zecdjsRPRMfkwk12GdWGIlGJgm58EmT3M3xqW6fS1q/hpq/hmbVpWdWhPNMTNzf1PfHmOxXRE+zIdQrsubzRViCFUggkEHwgZB4M3w/wDhSirZmmGUMP4WkYIBE+JUE+8WnHY7Eov9QDq1FfF+UWdosLfNtjWfDuXXxEOkT4S3gT5oY39Tc9zjsdhrbFPQopUwSwIBAzUAEWALEEAcCCRHbGe6vRVEfQoWWIOkAWF+PXHY7Er5D8nxQ9+GKh8GoJN6iA+2g/2GLfiIaczQC+X2t3x2OxYfqIMmxNZZMxUETxK3++A6FMGnUkD54+zCPtjsdi5bMP1FPxBm3TM1VV2UajYEgXubD1vj3HY7EI1P/9k=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" name="AutoShape 10" descr="data:image/jpeg;base64,/9j/4AAQSkZJRgABAQAAAQABAAD/2wCEAAkGBhMSERUUExMWFRUWGR0aGRgYGBgdHBseHRwcGyAgHRggHCcfHh8jHxobIC8gJigqLCwsHh4xNTArNSYrLCkBCQoKDgwOGg8PGiwkHyQsLCwsLCwsLCwsLCwsLCwsLCwsLCwsLCwsLCwsLCwsLCwsLCwsLCwsLCwsLCwsLCwsLP/AABEIAMIBAwMBIgACEQEDEQH/xAAbAAACAwEBAQAAAAAAAAAAAAAEBQIDBgABB//EAD8QAAIBAgUCBAQEBQMCBgMBAAECEQMhAAQSMUEFURMiYXEGMoGRQqGxwRQjUtHwYuHxM4IHFSRykqJDsrMW/8QAGQEAAwEBAQAAAAAAAAAAAAAAAAECAwQF/8QAJhEAAgICAgICAgIDAAAAAAAAAAECESExEkEDUTJhIkJxgROR8P/aAAwDAQACEQMRAD8Ad9Rrs7UDfSJi/oCYnYXA+kjGs+GLUGH+oz6eVb9rXxn6wBy2WNtWtwf+0Rz7/phn0vMz4lJR5NYLeoYkKPrF/QHvjbYugbqeXNRPEgqs2jkA7nmCJj6XMxgTLIZWB8skW5Hp9Dhh1rMk0b38q/WREn7H7486dWVmqGIEEwOLj0mL8YvsSE1Wn/MNreJAj/UWiPSRv6Yuq1JzK6QQqsSLeo83599gMeZhygqwL+JHsfMD7QG/TDKlBzFKwCkKx+pAP/8AP88QNEPiPKFILA3uZ7kjnnbfE8qgNCiRY6jLb/1EW4t9/pg/4uIK8WZY9mn/AD64U0KpppTJEAhGBHGnxEv6nf8A4wJ5EB5onU30+8D6Wv8Ani3IKGJZojygSLgd/wBJ9/fFvVqOmo9MGQYJP+lVt9zb2nEclXApKzG7GYjbzWJPtGH2PoszOUCOrLALyJkyCIuBxvE7yBEb4l02ogp1Q+3mAtJ1EcCJ77XxXnMxqKBOTuR5baojkySTYAeuJdHUJVqzDNB0k+oYGw4NtvzwryPoWZNe/lUESuxIubkGwPYesnjDvqCBHV4AEGwiLidgONIGEWSEO07TB9II+5O0emHufyxLorWuP0Iv6yMJaBmbXOqzrpmBqnvteR39caaj+H/2H7xP68/vjJfD6E12BFpYTPpMfv8AecaWhWIRTvYxbsPX2j74UWDLM0PkBN7i/bU/7nC/oUis2oCNKxa1v8/XFtZix34Jntv/AJ98B0q+ioRYTEWPeW298JumK8DZyJrDiGYntKDvexjDFM+Ypi5OlSSZudN7/W/09MJlqhvE9QN99gMEeNak2yle3+kH9Ri00xWVeKQ9RjtaLf6Y35vOLenVBo0+uwn+kgn7YBq51SzEEQwttBiVMfbE+ntOkg2mO+0z/bBeQPKMjTFwX/cH6nFdeSgtufS8MCTH1xwOmI7/AKg/2xZVtA7ORbi4wrGG/wAIfDU9m/27Yg7tqJAGqRvEeo94kemIVeqfygtgCZI2NiCCfuRi3LMTqZhOq/Fja35YdgKDS8zWky0+k72xVkmiTvdQfZlj/wDYLgigQ5J7ze44+hxVlANBDfikW9pn3F8ZpgshFc3YT+L9x/n2wJWbzIByzSe1iduP83xLxy25uD5vT299/bFNaNcWE/mCpHHoYw3IrRXVeWmON/SQLfXvgTNoNJMReB78Wxd41/ZSLf8Aun/PbEKpVgdF2JO/2j2tP22xDkLkkLRVA/4OPcTAx2IGaOnWmV1WQkgRyxj7QPywV0thDkmNVxa3lYgC57AYW0fma+8W/wA+pxfllIAEGPNcdtUge9/yxunRL0FZuuPD9eO3JH2x7k68C1pGk+vH6gYGrfMTwgIj15+22L8oyqJayqJPa233xVge5+pMgWIiSRyWBJjnj7YLpVYFEm2ksv0OiLb7iPrhYucDsxUqdRAkMDM/v6YPyTatQJnymPSBa3eROJjJNiTTRd1vP6kA7CI9jP7DA9TNDwk3OlRAH4vMxAH/AMsDZuqWMgQCCZ/bFAMRq2QX9DF/eAR9zh8sgkXVYUaiZJHm9TLABfTTEdgDOPRUikuqWMyqA7RBkdyAR6C0ck1OhJSTsCN9tv8AD/tgPOUfEqAASAOfljtyLkz9ABMYlujRKxk3UF06h+FjfeYAmLwI2jHmVzpNZYXSYAgmCAwBgjabDnAj5TTDbuogXNhAtcbyD/8AXti96h3iGGk6h3Fzz3/U4Vjo7d9+/tsf2GGVTPTBuTrF/Yn09rXnCgVtLA22k22ucToVCFNpkzt3ufXgfXE8yGC9CGjMNqChQWBk/wBQjf6kW/KMM1rygWR5T3HIHlj99t8LdagyDMb7gn9tpgTfE6+aESF8wBMEgmDf5hAi8x/vhc6Rk5B1ZoMjYSu/af8Ac4Ach5mQeJkTcjttO/2wNTzxdiLxcXsdiR734OLHcqnmE+puP7DeY9cQ3bsm7JtmToJ1MCDfv3FuxgiO+DFzgKwY8gi/oI/SMLDJgKfOsGN9+dXb9MQqxrLHUBvDG3v6SCLYUZtZHlK0NT5j5YFrGdxpM2I+sjBFPMFBqJCgRBtsO1++84Dp5hYVQQCRfkgG9jG5mYwMzFpta494j72PfF8mVmg5q+oADbVPa0HvBuSfeMe1nJH/AHA/YjAAriJkXG3eO1v+fzwZTqbra8CObdo9D/lsLnnI062SrvEXWRYXG0Em4neOMNKAKUJ5gn77YT0MuZi/njSb97f5Oxw564wp0AO/lEWt+fAxrF9sdpmdy5KqBs83Fwf374tqQFMkal7em3PM/ngE52GG0bbn9d9j74IapC7CfSORHbf/AH98ZWCbWCOsnVp3IB+v9tsQ8Qiq2qd4+3A+mL6RCkCT+vIP6ED6YpqP59Z2LbnYWMx2H++DlkHlldcQWj237AXn6YGqUwzAC/bv3i3H+2+LczIkk7TM8bAGJ72tvY4gaEjUBJiTE3i4/U/TEvYcSmpYnbHYMOWUkmeeFB/bHYdFBCkFo9BPv7+0YsqZrTDclmjtv/sPzwKH8wg3Nj6X/wB8WJTn5h+KAPaJP1J/L1xreBPQwZQCE1G+x/uPzwPn89NJTcqSYWfmA2BtwJxBsx5jFwilfcn84i44tiWZCLSpggfMYB9SduJsLm35Yyt5JpsR5vOiiAV8jAEIpXYEngSJ7TxPocaX4ZzXiHV3T9h9uZHGE+dpK6QwBBEQo5Nhfb6e3pht8OrpaDc6Lnk3t67d8Px7RnCOT0VSFJYRpjf9PuRiBpNpJ9DA5vyfUk7cD649ywnQCZgiTuJNlA9Ab/UemC8zVA1AEFlHmIPInb73P0F9rujoWipaw1SDa8n6bCfz+3fFFI+YzAuf7jEn8s+0CO/pgSnTICxuSIHtP72++JcgsLfMXiLW/f8AP0x4jWYEX4/w45EgyTN5AP2H98Sr0o0gmZvPf1B9bYXLJNgfizx349e/2nAy5geZRsb29RBMXtM4IzaqNTCZH1jYwPt98CUytiAGHe/YED7e2/GCrKask9UqCYgGDeINpvax3xSpBBg8z3kiPw7SJnFVWo0s29piB5hbfn1xYrKdIiJ4iByNtj33tbCaFwSCvCA5YbX47zt9friIYAfPImIMQLe/e2Kqha9oBEkc7Ec24/M4oEwdyq3Iva/+CPTA1ZDiW/xhUljpsdha3eQbbb4mGZmNRjIP2N4giLgfoPbAZoyrETtB9rzFvrjzLOQkkkdvcRYHi5/XE0XxwMGzJUEgweWFp/wxvj2nmywmNQaxJ4MfnNoHJnCnqdUtpMkhbg+lzeN/9/XFvTco7NTZXDKD5hDDy/1HjfVb2wqyQ4sYKjsQGWLRzabXnj198G0qbKsamkQD7ybeuDDRLdr7XE33+kk/4bVOwIvN4uCLG4uRxYj0wSFJX0W9Ep6qogSVEzGwNhuZ/wA9bE/EmYaUESq2iOYsME/DlONRG0wPaAbEb3P5YXdUzALte4gR9bH8zjb9Bxi0hTXyZ3EDexvzfbb/AD2xLK5A6TrJF5ALA8bffB9GsCfKJb99vriWYqqvy3bbe3N5Pf74zWCqe2LydJWOYPrG32ht+848r6i4BAC3+toEfaI4JxZmmsvF/wBbbxtefp64jmczpTWwICDVMC52iOLx9ScUtFpWA1swEE6S173t9Rzxjyv1GAGAvOmw/XexH7YozhhP3n17/viunW01ACYEKCIkk8QTxJwkJLsaLnWgRpFtiWx2E2Yz1TUdIEGCLjkY7D5xHa9DVa0Ex2PGC2b5bEFSSL8gC59JwCwIQE8q3PudsE0apdAy86jJ5v8A3jGnQz2muqlMwPE+YRFh6k76r4IzlGadO0naDaZJtP2wIc5TbLBkGuXcArMagVUHTAJkCfQ4Z51pp6YEaRzyRNvzH+GZawHFAKj+ZDDykXW3sADH17/W+Lg+gECPNt3Ia++4m9uACe2KszpVSrSPKCd/sDPM2/wYDz9djEGXidN/KGmDYGCYMDsAMRB3YksjfItYAG+q8gCwbjcX45A+kD1VLOQAVCG9twAByD2iRyQMDjOLTTWEL30kjgcsASCRYH0tiGW61SqAOjNrYiVkAG2xXVO5nkC3acU8l0rGOVDu5D6iQdTfp2jgwP8AUuCWpQ2u2loVQPwjSBLHgb+0jFXjCmp1FJgMYaSSTYxPqIHYYjlM01WzK6hSdKne9hbjcx9MCWCaCmS5IGoDkmL7+/ofbEMwfLO+8W7XGCzRhBpIggRccgc8/wB/rhB8UdTNDLyACzEhR7LJ39SBbk4SSbDihdm+uIAQ7RpJUBYJMG54kRA/e+LkWgNYSopLFSSNRIgWkgWBMe82mIwg6flalZYPhLAA0lvNbuQI5BxVmKHg1Qrkq0zMk2uJBkjc7/li0kW1Q/PTH2tJsLzb6fWD2jAtbpVT0IncfQzc7bWwb03O6wqSrQLK0fcHm0kAG478NHfysDp1AaoC3+bhZv7n374lqgSsV1DpPkgBYBBvMepN9ptixlfYeVR3kGe82Mm1x2xM0tPmknTBgAWmbf8A1JuQTbEGIAhVZixPBJHe1h32nb3xLyS44OmFAJvEEBjwDJ1XGPXy1l1DVpE3587WmZ/w4sp0G1f9H5jfUdu8jvueNh3GC1ypLKpULO0t21NtG4t6eb6lpdkxVNilqU02VSNLEWg22Mhpv2jiT7YpybCndDp7CxP9I+gseN+caRunLIdaircESYYjk6Y8o2G/98et0m4MswMQsG4HBmIP74hpsbi5aFuWzM3sGImwsIsRbbv/ALjHtPMAggggSYtA97cHn69sWN0xGEhjHGkTtG8m4j+kiNt8E5XpjVXpqFXQjRO7RcmYMARAvPNucLi2wccjnpQdKIYRYyw3MbmxJvcYQ/wjVZIsuqWM+/cfKdj2mcaHr9TwaJFNZaLKN2Md439TjLUKhVGNQgDhfKY95IEj0i/0neWKQL2e0KTK1jpExqiQLcfhntv3xfTVWlg4kbkESTPaY5NsLEqmqTpVmYiAVWFAE7AcQDwb9oOJvCupCLIYbBT3glNwI3HF+2M1ovjYXmULTphpn8MGYt3FuT+mPRT1A0zGozE7wd5Hcx3O3riOdquSCpOplmCIHfi03IgRxGODKa2l3/DOmxJG5lTAAhrmO/rh2OhR/CDwzTJMq2gjuN1JI3kb+onF705hhcKBBnkDjsdvSMU5ttDalJ/lkUy0hvK2ogsALaSIvMBowVUd2XwxBm0LEDTySDEnCewrNAbZFVtqFgOCePbHuHGWo1dPAgkQQ02JH7Y7F/0HFehbRrhtK7CSCfofti7JuFy1FIBJDC4veDY95g87YCy9PSJiwcj8n/thtkckjUKdRp8lvKJ3H9IMnabSbRBnBl6JjhntPoDrl4RlkO7QPMYhByJF7k2Ox9cE9UDsSFjSO5AJIEW9fzNoGL1ywIVj5ijsFvII0p9SQYif7DC7ONULhIhv9WnWGJjQCANKxvva04HFSVMt5weU6LVCJMlIJjv3kD8I7DeTxcLqXWAlXSyiAdxpsQLEkzcjTv2F98EdRzn8PlXIBSoB5jrO5JCn8J2Km0XJt3wlXqK1HXU2mBZpaN5AaSTvH25xi/EpY6IaisGn6p8WnzppXQVg7SJEG3e+45g8YQ5umwlhIaPwwOJsBhJm0DVCdYkG7AGPoTc/X7Ya0q5cqurywAvr6i/O1/T0xqlQlkadG+KGVNNYljN6kHVG8EhgeeZx9AyDU2XxlZWPy6KcsIWGV9VyDO+rtaIv8orZYAwbFiTBAKn9/wAzg3pPUzSPlZqYi4XtvN5+0DnfA1ZadYZ9RbNh1G3hqYYmVhuYaPP38ojYzhD8aZakfCalDjzSDYiwva1xvz+WJdO6pRZaZNU1yiyy69tXqQGMEAEbixnCj4kzulyy020FgFKgEkxI8onTBkTO/FwSRjx0N1VGX6j1B9cR5b9jH5dxthh03q6LRUsuozBLTCx2MSLC/GFJpNX1ELpEkAGdR722F+bc8DAYpVVGnYE8gc87W98BNmzXNoT/ACqqkgSF2kfN5B8si4kWv9carpOcJSGGkEzqIOk/1QCJBvB5BibY+U5bKup3YDut4gyLRBjGq/8APKq010EqxAB8xYMeDEGJ7fbD2NG4z+VEyFDAEgmSI2sPMFkgQIEbWxTlqjSUCVFUAecgBdUAxYgG0WAtHfGeHXfFp+FUqu7QKpRL69NgoaBIAMmLQJkwcMekdWDIgp02NNVbUdfmuPlKAX48xtABnEO1ot5CVzRDF2Hl1ATYkC39BkGAfS47Yj1XqSUKOsE3iAvsfUWMfQeu08p1ttRVl8NTZVYF2UqD81j5oAWLHAvxHFZBOqR5jpHlCwJldNybiJmOeMRF1sz4nmRzb5mmr0muGgtUN4UTAhYHt2kzxieZesCLWPAXUIF9Ub87n0wL8MZwUaYCMzAtwkCTGwIiYgbi0fV1muuoang0/wDqEgAxC34kESDabzaDgpS0HFSV2BVqtZgq+FqEgBmlVJNrsPKOw1bTuMazoGQ0IazoFdxtJJCja5kyTcz3+mA/h/J6h5j5VNgFAUiWuRtqJHed53EWfEPUFpAmwbTBjtwMbeONZZEvQL1KoWOvgtpA7+1xtb32wAenuApqoFES2ygepElhtb3vJEYDTJMgqVjVeXAgMgOiASQTIUKNpgCJF4vZ0X4xq1qTJoKkPC/yy3iAkC4jSsSkgkDzCDNsQ5WzWKwUZrN0p1XEWVZm3AJkEGw52t725CjQcE+XkkBhIAvxERBIG5jkb05qvUroANBUK2mJVn0m5GqR2BWSfqZxZkuoq5GoGlCnTGmYsojSoBIAn09CDibbYKMk8sudVUkQ2g7IiljBHmk7SeBI/IyFlM+ASNJEwJIBJMiJ1Tpi+zAgQbmDgnp+UpVWZvEd5Ml3moTG0k6dxYDtYYG6o7BBGkE30hRIm4O55md4je2CUmuhSk0XZrJGrTOojzHzaBqJXSQSbSeIvsBBwH0lyEM6w9KVcrA1EGQb8kMIm9zgKtWYIyKCrwGBJgAxfbnSW/a+BKVepTqRI8yg8/hgT6yDve3fFIV2O811esrkIAVGxOudvTHmAMxk6hYlKIqKdn8RTPfnvIjjbjHYdv0X/suySa6LgGC5BH17nj5owT0fMx4YBOmohQXAvI0mdgVYA/8AOFmSq6qRCNq1iAR5dnF11bEATBxfkc6zgaDTYoZWm5Ky0kyVC6pAJMC3MsBirIUbHOarEICSNUmflIFlnYdwRv8AbAaZdnqag4Etp1kE3iSxtAA+WbXaBfYSvSIpAC5pFVqjWqggx8rHmTaQBF8McjmqcLppGFuYSWJuIcjywTBDmxANhgbsqMRN8U+GEqAOpcEGLySSGYbSRcMQbT9ZwtAX31KeSBY+0m2PpebzzxVFLLOadQstSSoRiVjzNHaZt9ROMj034ZoBTUqtUY7hVWVnYEuDcDckQI5OEsCa5PAqJQkwLC/pO23Ptti1Cq/MJkDgX7QONvywyr/B9WsS9A0ypMWYi++xAib2vscZ5EdGhwYB/CQYPMGYvb3wbFpjJssdMBvlvHlkeoE3HPOB6ZZR5rg7MNiPXjHL52Ci7zYKGDGeFBA+18UVqwB0RpIkEeYGRvbg2uPTBkWBrSuJpDQ1p8/3seIw16f1jMMYam0KNUgkgx/Vseb87nGbTNsJIJmJ3v8AX+2CV65VBUioy9oNvr+e+GUnQ/8AiDLVWAAVlB/mCGmZ/qMDYGJM7e8pMtln0lWAK8iRz6xIN+/0wyyPXnqEJmCxGyuDDJPIMxHBEgemLP8AySKkmqSskMNALDvBJIB9yRbBQ8PIBRoRCrIU2i0Sft98McllHCli5cXETAk7A/v2wfn1ppT0rTcmN9BuTa5Eg8bfTEejZm2ryvE2Kn20zHraCI9ZjAOsiinTq5eor+GLGQVWDz8r7/pgzIdfpJBpZdfFNzOoT3g2k832NgTxo26rTZSlVT5QIJAERO7Ff3737Dvk6bCFCkGPm1QsEEkNMpIHET3vibKoto/Evi6FKIG5JQsDJjzKpG03aTt64YnNIi+V0SpMHUfK0TBhZtGr8PfacZLL5Q038Noq6RAMiSYO0/oAT2w4b4gVaQ10mYrBDBog9oYGCN7yD+WBpMSbQyyuX0lTUzQelK6RTfQQCCIGlAx33JsBMTcFrl/HqPRoxoDyapqawVIiRA8xIRRpJj7TizpfUMtUq/PTDRGtDpaQLkkQBtPBET7Nq3W6FJCKTKYJBIIN+ZPJ9TvilGyHNoszeYp5SiKaCFUQB2Axj63UAdRrAcQrkeZfYzE9/T64lW6i1WrLBikTIUMfUwSFsJsTNxY2GKct8SfzgUjQGI1ANTgHyjUN5mO9j9CSd4RMfxdsKo13mmKaagfka7CCCJYopPA8wJ3+mLDmct4jsdCFQp8VCH0sRp07yQdRadIDAkmIx1Ksmtnq00ZzquGZTAgQTpAmOSAObXwZXFKk95DnTNSEZybQQwANQaWNyIMETNsZpJG+WwVVptTKklZ8wIokEy0AiHLDktfv6TSysDLE0wZ0mQ0SIlpEiQPU3vG5i7U2q00ZdOgT4tV1p04Dk6Q0S5IO0Te8cRoUfHFVhTvRAXUHWHH4pLGXIgmR9d8GyewvJ1SwemqQunTINi3YCw8wAO9vNYWwJ/CmpTZ2F1ZvlGwAMTJMsNvqSFtArqUXakK1KyINRECZWQWAFnMWGk3vsd5pnPBUOG1FlBIEAi8zIuwA30yZkHfA2VVleql5dROoggJAgkxJU7ytzv8AQ7YTtTQ1KWnUSWcEiNJtMruAe6yYsNoxpqpRw1RRqqmArrqKVJ+YFo0iCD5uLHk4z2eqD+JQiisU5eoFUSZITzT8xna9/rhxsl1tE67VNRmrV3t4ahkjiCD2j1mZvj3DbL9fyrKG16Z/DpYR+R/U47Dv7FTMh07Mr4qUrrDNpctA0shJLADZZveDfnDvL9GrahVp+IaQ+UlfKZEFhElSb7BrWiMK83Rql9AQ+LWgaiw2YTpB+ZpuCQAOO+PqHxFmxkenBKZ84Vaa7TPJueAC2E8q/RlOTifO80A1afDRqo8pghSdxBLQZVjMbiD6YYZXplVmZvFdSoH8tJWJMAkNpVwY3kgYTdFomarIpmmmo6dIgllUEahpkFy142wei1KIp/zVBXZmlSJFwYJBF4+gn1UHyVs0hJtWafMdLcUHMiopBOhiG34gpDT2/XbGSQ+GwKlaemwXVTB3ZYgPa+qZn8Ug4J6T1Iqf5tZXjV4Z1IaYYxAkJdCDE/uLeHL+JqrVxBnSoAEq0mQSdlkWB3ueJwzVtp4QVl+rs5Qsi1NipNWaYG+3hgTttFonHZ7qxqazWy9JuR5G1R8sAMFMwZmYjgSBj2ilPQpovDQwYPTVgAfyaI033ttGBDka7+UOCQxuwZGiIEFCNItFhH0wWRJ5yV9IppVYrSyoGqQAUANrBlAkkA+oi17McG574Qp6dTUdLN8xOo6tV2v8syZmVsZI5wlYqrwar+IqmB+M6bnzSWIHAu1+Yw7pVKtfK03StVQAkQxfeY8sKCQZ1amMiSCTiqHsRZroiqpSllgagBD1GfUqEkAsgXULAdxE8YQH4aqatCkm7Lq2WRuNR2gmIjGozXQK4d1p1AZUOwbWAxJMwQIlYjn1+aSv+IjWpovhsalOmuospIYBybGQQoAlSATzfzYVk8cWzPdU6a2VrMgbxFXSAwEKSyB5B7RJHcCe+CMl12tdUNo3O/beT/n5PPh6sXpVmAJq/LVVz+CCAVASdMGCBsAI7YzPUumvlzAII3tG1tj6QfysMF9EfaGVLrlVSACxAMkTefeduP8ALNK/UfEVmWpJubkAj/t47T/tjNUGBElZI3ncf8e3OJCAQ8EFZgib+hGBq8iyNlc11+d1YSb3kbRr3APcCNtsaLpGZqLSVC0ILSIMkkRqaOYifb6ZihnPFECmqyLMJKzAuREgfp+WLKGacX1hhsSBG39V+49vywooqDoc9Ram66QSpndhJ7bk7WtBxE1qyKR/1Ke4ZwpDRwW9fvYYCTOqzREkG4LGF5kEgmPQG+GpyminrUqAx82jmdxv/na+BmjSeQcZ5BDeGusCJ5gXExdTaQZwXU6sazzSQLF2DCWI9rqV/OYjjAL6SJBMna0z3uDPcRNuMeU8qyvIEqTZlM6T6EEEDg9/bDRmkxo2aPhufDioSLamsLWgNEc/hnb3nlc/mA8QtaJZ5YhiFGqFIkqQCYXm18RziSRUEbaSwYg/9wJ8x+vI9sR/iC3lnWDtHlZN9oII5kRBvhNNFO0X5yoilVJZ0MNDMNcCDE8gbWMHvvLOvRqoVqGpSem6+VgFVtUqQdJPa0ces2RaKy1AfFYoTA8xsG4YEwBN9Q+2GCFWUDVUsxCABlIny3p3mGnmJJtiWy4u6POs1a4Y02pNWKnWCFXSwPzLJSwB8oYESLHewS9VemU8SmwLXUGlpIMkMXi0yQAQATubxBOVzNekrCoadYbE1QypoJJ0gQJ8xA7DYTAwDnviSmzl3hQukKg1lUPlFjqECw2AMRYEYeyXJI0nVupqyKgAWoXCalAkBu4WSTyDB8wF5YYh0vKZnUp8M0lDeZaiiWUSCJJO9iBaPMJjGb6Z1Om9WoxogqSA0sbEiSDcBpHMH5carOdapU0GpvKQCWDSyg2uR5o38xBHr2pISfoHzdPQrHzqEkOp0hT3YiAWgQJkmB3Nwvh0aadWsHCPWICryqCySAdiSSR6i4jHdTy7VqjUy8nysS91cSTpnVOmVMgd5sIwInUXemiKqMV1MukSATJshaRYkbm078GBv0y3N9Mqu7NMSeNcfkIvvbHYsyz5xlBV2A2EO3FuU9MdiaRVsXfCNItnadM6gVcsQZB8tzZri4B2scNf/E7N6qyBlYU1UaXHmGo7hrRII/PFec+IEXMeIlYlwNJeorQFG4tBIuTtaIGBcjVqhWprUHhvdpVmVgfxQy78xY/bBScWjmcbwsg3SFFGhUZzarUpheNpqS1x8ulDIN5E2wNXzmoxLNpi/lXVEXAJ1CfU/fBdej4VBBqC3Z2BEhi0Jp2ho0rtGxHFwKeeol/NSL3FzIB44mJ+/wCuE7WEaOXFJYLqDX8OojUlcGDDhW1Q3NiYkC398N6CfxJSiTSDDSqVJYErNg/lKiwNxBM72wnzGVB0PTUrqJbygKBxeSWGxtzucEZLIoaCoJgk+fWQgAJBAO5E7hlsZuJxTdD51tG0Io5RCjtQq2dophZCxMGJIJjfnjbGe6i9I62ohtJgXJIAaBb+n3MbfXAXTaCVVK0nprAGsNUTzETIgwRPzGfbicQzPT2yr+IaRbVYsSIUG6xcb+v3wZNFVZGFOnTpNSd2oAhSgJChpJsGLAqdj5pBud9sGr12nTZPGR5IMsGUIIudjMC5G0jCDqFYmmjUVUOAgJfUxLFQGDENNoY37+2L8hmGqoKopmoyhljUAqKrdwT8ykGP9R2g4LseBrktX8SrMxYkNUOtdjp0qqqxBEAgyZJmbCIn0zOZdi+unU8QtF2BRrQdDQLEQCt9h74X0noNVDhatKtqJOmoXpeUjfdtrwBBg/SFbNUSv8Nd0RvEp1EPlpsQfKAbmZ+XYkAEjcGg+ivMZJamqvl2qgbfyyA94BgMIItwBB5nbJZ3JEhg0SD5gd/tuBbnfGr6pkhXGqBTakoGsLDa5GkNBkhiGAKyRvcAjFAyy1kBVkFwjBVTUAUiCRAECL3kzMGcNMlxMJm8mVJZn37xMe31/L7dl86dPaRsftbG4zXwlSqhxRYGpShmUkN5SBs4Omxta4O+4JyfUekkFvEBLgwIIERMzM+l72HOHZm40V06ZB1LE7W4+v8An95UxLWeCb7zPrvgRK1RRdCV4bmNr94x5UpM0G0D153/AL4P4FdD9FemQ0yByJAn2iV9hz9sG1a7OoNNlWL7QDMc8Hibb4TZTMDREmIIv5t5ExtbBaUwApVtt4i1ubn0H7YRZeBUnUoGqbrMN7+bk7WBn1wbS6id4I5Ejyn0IiV/PCk0mI0/Os7EE7+ovJ2gWwSFZd4PcEz6XvsO4v8AXAIcUc4WBiFY7nefSDN/tOJ1/EKlqcgACB5uNwQ143NtvrGBcnpYQdMEESZ3BsJ7b7n9bnZXNVNRVTKrIIAusWvvJHY72w7KWQTL5x1WHSVkgEsbHlfluN/ud+S6HVVZocvRY2lSuoXnUsgzyZDGCBbfF/VqoqLFWmNUACpTMao5cEeW3qd8ZfNVKSxSNQVDcmdlM8Hue3/GFVhJUNM1kcwZDMGpqZ+YXLXEn5y3N5MxfnFQ6MtJlqGiKhtIJLBxqAJHm0kyAJ9ftkmzBDlgx1TIM7f7/pjW/CGZSpT0M5Rk3M3fUTB7ythI4IBw+NGSyx11bxqRoNTWC8yRJZmhZGnSfMu0TPrvhVSr0SCT/wBXbTUhQSQNRJDAaQSZ324nDdM9UZdFPMkRBWdC+UzENN/UGSCL3wuqUqdSouW1LrY71Suoket43IvMxYNaS1Ro4slk1y9XLsgrU6VaDBNRPlDAghmjUtvmEAyecV53LVKDMp0LUADFg34hBP4YIaVIn6HcD2rlKVKq1NTVpt4jBqQNQIY8oKKAQ0gSJj67YO6Vlf4nU1ZywBEI5WaiibQ2w3iDEjYcpNFNOhR/FZ5roAy8HxSJi2xJ5HfHYc5vJZcOwavUpnlDUdNPpoVgoHaBERjsPihfn7EHWekNRQMriqHA86jSqyRBOq0b3MTbvgPKuCoEFjTUgMGJBnaIFxIkTb/43bZjOHMVGArsjU/nRgAAACJD6gukGPKQO97Yo6RCGoniUkCqJv5RDBhJueDLRafaU6rBEYZwVZarpokamht1PygiSbXF7TcXF9hiQabmJFjcni3ywTIBvY2g4jmenVUe2io28oZQKB5o7JvMgcDkE1PRMkK3kkHzQB5rqRJmCLf2Ixmr0ZPk8MkhZPMtSDuABKg+zgi+0mcE5nrK1iyEIHUaBAI8QggAbxwfLYbHiMU08kupEJmSsm8gzAkC95FweTwMGUOh0tdZxorwWDAiCjy0CdW8xsTsRhKLayKMJS2TyWR8akjCnQFZCZv/ADCsDQwIOqQwJ8wg2GNDmutrVoClVKNUtrBEEspAJAFh5r7/ALxlg600L1ANTjyOGOpGnSbgwVNiacfiO0Ahw/Q2dKTHMa6bAGVmSxjgjzGxub223GNU6wdfHCBymXRQai+LPy6SwcbcqORFiDeR7sMlToVJSjTag7sxgtUliBcmHINhvINjtOKutrQylfTRKP5vFIrCyDTBKELB1SZIBAibnCcZrN0W10kCbAuFDKQTa8EgGYm0bxeMAaGXXK9RalOm9JokFDTCvsBqYU1phhciTcyeRjTf+kem4YoagXxvDkU4Cjd1aHA9TA2xn+p08zXX+c6ZamCzl1qK2kQQIWAQNMKbmSSQBwozHTKruqBiiAt/M0AoxWWmQIpmwIgn/u4rkJovpkw+hAQ0M6h9RA382oqx+X5ptPaDi3p2WpopLOz7Ai80wbFlE+ZbAsd1PeAcCP0xkFYSUVwVFQgswWb3I5Uk6RHG5vizJdEVabZk5lClMafFpMZUxpIKsoEG8gAkGMS2noaweU1002KxT+YEsFJaWHzEHYW2mRfbYerDKskCCYILRci2r5YFjMD3OB8x1J6lRqtOirBRpL6iikTaQPKCbkrIn0gYMyPWSxKVQ4YAaabFwiAmZ0gkb383rB4wmxJWBZJdNQNpWoqzrURq0/LMb7kX2n64R59aYdtMggk6AdQXVeJ2m/feRxjcdI6xlqAajWW8ahVRma+0Moue9httgOq2Vaov8tKVOSWLAqG1D+lRqBkfYn2xK3dBKC6ZiPEU3Q6hsR2/sf3xPJ9SYRA7yb/mOcabq/SVqFiDSQBQNVJSqyo8qkuLk7xOr0OFFbpimmjIzs0wwZFEG+xDGVtuYxdoz4tEsvnkiJ0DYrMiT+gwzGYButmGwmN+AfXGTquVMkAf0mbEf5+owwo1huhgESQCbd7bDgztgY0x+rpIW/m3Xa9jIaOxuLzj01hTOtPN+EmTqHIBIN5uPr9MAZXqQaFjzfMNvoQdr9vfFVXMR8xABYGIMmODff19u+AYw6n8SsU0qbzAt8vMj9o5xmXUg7Esed7/AOXwdmKIUyXAm9pJ+g7+p/PFJqKTsY5JvirIeWCIsG++NB8L5Vmrg6S2kTpWdQki4A53t2m2FC1oMLAHf/mcafI9HpjLo86aoYlmDBWG0KCxUSIne8+mB6FCNs3mU6lTq0WNtQEgmA2ngBgQdwRM3GENNcvmQHVAKtOHCBtJAKgkSLt5jfciNxOA6eUqKqFKqxXvDMF8wBYeadJYEAnbUZM4Kp5Kkak5pQK6jUHpuVksIBIWADyDMHf3zeUdCw/YVnc9XrUTRek1WJYNTYq9ObCCqwAALCRN5nChKrUKRdyaysIKlh4nm2IqgbjhiDIMDiNHk+orRqGKhapALioNKFDsQFUgssQJI5FpOEXU+m5mgNdB9YDagp8RWBndQLFZPy+YbETOErXYOn0NF6S7gN/6q4H4ktAiCZEkRcwL47Gdp/GOYUR/LtPzitqF5gw0W2+mw2x2Cpj5IHrdRWof5KAq4JIiF8vDRvtptEz647pVcU31+FSbTqBQz+KAP5bEMw4EyB62xDIK1Gvfw6lKf5pUANvNgB+GB5QTPc8PVqU6VZNQdKTKIp1NaLyAYa5Ag22sYPe8IjLAMwi1S+nL1EYi7ABdyYUqBqIsL3HqMD0G8JSDTUSoF/5hUi4I0ghWtaTIv9WGf/8AEFSvl/lMwIMKjAgSbmxkAjtz3sqqmo9MNVal/NU6QS0te7AwVBHmgSJMdgC6JtbHdOpl6lGprpFG0lvGZ9LwB8wUTEbBblpPvhj0rq7V0pLWy9Osqx4dQqU1abEimVsZDWtMGB3Q9M6UHpFqi+ISCWOqPQk1DE9idu14wceqE09IY+RVWQWMokwRD6bmJaCYG/GCil7oKzeTrV67zSTQQUCBhKrpF1jYzuTAn0FheqdBfIUKLrFZlvU1ksEO800AHrJIJnYice0c0FBdHKk2MaSQN5Ik+4Jxn80z1G8Rs1mHURDskxO+gghRvuFMfogphuZz613pVa7CmY/llDA5upcEWPmIJvz2x7U66ygLlsyB4YI8MtTvqPmIbVBvsuwk77YpfPVadNACXJc7qzlQACAzDkybbgC8TGJZPKu7PUGkgsCZIAYXkHvxcWPqJGGg0yqqM9VlWJ0NAYCpG8fNMC0z2xoukZSlTZqdFH8PQWDN8hMg8xIJU2Frt3x7nMxlFWnUbw1qpZPJqIkfKQq2EE8ET98FZrqinLU2Q0wdWltTaU0X3JOxt/k4icXpA/yRiaPTWqKGoUXYk6nAquB5iFALA8giFJm8wYONT0OnmSlYNV8CnScqoVfmAEliNQTSLGSL3wjzTqjM9MnynV4as3lDbNTBUEixmJMAXI2Y1eqB6PgpRqMu7ajoIkzPJ52MWjF6BZKM5l8m6eClV6lSGfxCdFIEbyoiAbgsFHv3t6jSRtFPLVarEA+Y6wgA0i2obHYFTYgWwT1zqiooFKmCjggEjwxqEEgki0GLmBcXsYE6D0s1XSoNVJTqJ+Vpj8UqNi457EmxurQ6Y8+HPhp0ojxFpsxJYtIaeY2ggW5I9OcI6nw/k1rnxqi0anzKzyQvuAwALGTpge2C61bPKaqKajjV/LdVFVV1SWBEMwAtCzybmMJ7kMtN/M06kgaiSZ1ibnmNGx3Aw+ic9nuW6qgLqrzTVrkowFQCfMm5hiOQfc8MOpV69SkKmWWnocmCaaw0e67g8Hf3wDQKspUgKUYhU07C0E1NW7EGQVJB1XEyTMk+Y0OUCBYZjTc6hpECZ1Wck73Jhr74Srou32ZrqGUqN5qiJMQxAADH0WI1dwN7GAZlR/DkLqpnQotzz22+xtv2xvundQpAajUps4MlSGBPEguuk7xcm4idsA9TzOTrrAbwqhmyKPN6GOQ21vruMK/ZLhfxMTls/fUkEje5t6gTbB6ZloCiWMzsJ9R6wP8AnFvV/hsoEqQGVrKwU3tN4sDHrxtijpOVY1UAMaT+piLYHVWZ5TphVSgq0y0S+53/AHGErZ0kRsPTn3xq+uZJINwJaWvE/wC0cf3xmfBVnOkhQTAn6j9sLxu8i8mMBvRsga5tb19YJAmN7H7E8Y0+c6Y+nQyBgVUiZCMQONOpd1LSQBJN1kwn6GKlJ18OqyarEkeSeQwEFh6zIMRBxqc/1r+HptTqotQAAqVG1pOpSgFvNJtPIHFybRXjSYpymhaPgGm9JNTa6imnaZPmDjzJ8q2YRHNhh5lPh7QjVpp0wgCmWmxgfhGkSTMHUNuTGJdV6jSq0zlwxFSmh8MKV86nZSkyNtthO4O+Zq9YalTKulRVDoQCDphd5Ppbf0xNPs0wjdVPDqoFpsCWUiDEgTG0WHrH05wvzfWq+Uo0g5UJTJXUQCByPMONu0EC++FnSusI7pIBpgz4qaUqUxbZkHmFhKkR6G2CqPWBXApsfD01SHVpPiL+EhgoA1CZ8oMxtFi32VS6LK2TzFc+KzuS8GVFPTEWiQTERyceYX9W6rXasxpodJiNfiathYywNtv747GtIm/sW9Go5ZQwqrUYNI8JCpBG+5F49b++NBm1ylRk8UvV8MaUDFJ0mIlTf7x67Y+fVs3UVVZVUHkBjx6MTM+mC8r1tijFqfmpjVblZg7didX1bA+Jz23izXtlqQUFaKvSJZ3CAykH+kCb/wBeojewwt6nlqSqpAY1WNn1AELcxpuoHAWNge4gFviimwQuClvKYKyPcxO3+b4v/wDOKJdWDMGAuZteLXsRYb84jjJ6NOUaNFUya1CvjBQERQAjHSIk3MySQZmbHbFP/wDk0Yq1OuaP4aelRqAg2BkGNP2GBj1kuyStOqirpVdTUyBuAGEggXgEGJ9ovodQAANQMI2CFQQBwXVQWPPb88N+ORcZxOyvwxT0saju6gyS2kMVBkgaQYvtJP03wVnOlUbHx3OXbzGmDYQpI3N9RCr5tpEkYVr12oVhQKWpvMGZ7kggyyjTfgTb1E4My/W3dtL5amJM6pJFhGoyogCRa59rkRlinF7iU9MFOnTqilLd0ao2mGb/AEiOeARbCxeqK7rppoK0AlDraFJCiTqEtsTAJFpIjGxoZag6RVTUeSCfSwAII2/bCPOdJy+o+DXC1VGxVHn0L6xpiwMyTpvM4VtbwWotq5CdazGqKeYKBQSfItkAEqZ0nUrbWt3wy6kmXoui166JtCKGaqQ0rLHVpUASQBBtNyRi6ll0ASaqgKoDIinV3OmSdRifQGN8SzlPJ+GdWTCVS2pZ8xcncat4G0GxJF7nFKWBSj6CqvTfB0FNBlSQxFQnSTyVmPKwJkXvG8Cql1ek1Nz4isx82laZsTYFqgBAJGwmfsTgbJ5ioCXopV8+2vV4SkRGlU0gKJMqyi8yDwd8L52ofETNR4TGdPmktMyFAkDvteRE7JNsSu8oHo1Ktd2PhvUJKmFibbz3DGJkc2IucHUOr1UPhVcq1NCYDrTVVPmgjTdQ3JOrgbTZn0zqNNA5oK1Gnq+WsZnadJ1aosT5u4AjgfKdXFSsnjZlANZbSWhdKlmEOBDOoKypI2NjAJKNGxrluhLTXSxYlhpiTqIXkmbcSTAE74yXWOkfwTt/6dqyvpmbkLJYkVD8mkTDi5jiMaDI9dr1PHakAoZtVJ3Ou0QpFOwIkat4GrY3wHk/ixfGdMxS8RqqhWemdjEgeFP1kX2sd8N0Rl4EeWzAy9QFaI8LWSNesM8SNRaTveREdu+Cs7WGYp1WpKqLSYeIhOpH1TpqIRcGVuLr8vrj2vk3oITSBqBAugVQQkq0mWJUwJYgXG/bFOQDOGJWmBVYK1Oi4UFSSSdDAEEXiBAhpG+BuxfET5fL1HU1wGBprFWNMOvIKeUGQPQ8Y8/8gp5fwndlfWyMaTakdVYCdNN4DQL6pixv21zfDeTy1Pw1clmN9zMDhhaQOeexk4EzOcLUl8agVSkUCPTPycEkMY0mBM+/qF/ki3Vkqheut1alUqnTUErpZVGqYGoTsZ4m9zyQvqfCDGgr0mD1g7TpYaSFEhRAPnMbTvbi42Y6wCCraiIPmiRcWlrgaZnuP1Z9HzZOWemJDAMRUaCp2hWaAV2sbDjeMJ3WA8qb0ZTO5xqpVWGhgNJGmIPrbf8A3x5l+iVZVtQK7jaDxJm/O/G+NanTDU0+FJDLqaYIFTSCU2kyDqEgbkXg46hlqsqvhgrMEQJvaBbfbFpUQ4tuxIMmCCGJUxsSSCSBBBiN+5/XBOUyRzDU6Shy4kiwgwJJ9JURckzzxhvlOmeKXoVCKVUSqoxjV5oBQkyDxyDAib49p/BuYpPI1VAukkjSIKyRYnzXIkiYgfU5K8hxZaUV6SolNCyMgqpUNQlRIUMps8AXibQRcYcZv4co01c0qYbUdTDxWVvLwqQU2m/B4InGer9Pqag61fDKSSIBOkwSbkk8GxJttbBWUNQPqGZMT5tQV+Qtw212X+nf1wjRfYLlcqcvmXPh6qamZZArG0iSPLqGwAF574rr56iZenli3mlQNS6JEyQoMg7HiQCY402ZzDqrNUo+MpHm0ABGWDIJkMtuSI7HCSj1WnWZ6dTyyG0MwJI20mRBJiRO9590sbLpPRF8mKp1lyhbdTSZo4jUN8dhrlMgAgC120iwug/JhI+uOxdv2Lj9CevkcmrpTFRSeEUS7GJgyC82/EQJ+gxTWpUlRGYCXBAQMWs8qZJMKBfc8bE3wloZaoqh9BUMDpmxIESAYnabHe+L8mfFcBm0kL5QxnVeYQzCnn6Yz5W6owXkzVF2fypqzDkLA0k2AjjsBfk3gb2wBX+Fk8qqxV9MsbAT6BbH7jDbJGnc1dZOyxqNuC0bG0gR398dVeizuFapyswoAEXY1J0mD29ATiuV7BRchG/SPDtqZ29IBiY7G439hi6g9VBKVFe8FTErtLbkFbi4PJsMH57p6aiqkjVBZnk65uCXsACZNp2nFFbMOCWo+sEi0k/MBxMWknjFRl6BxSDehfGlOjrp16avqB37x+YMD1EGMSzekszUXFMuNJXcTIJ8zSfwgbRvhewp1XJrA6gv/wCMBUY3F9xJAvAG24wDW6VV1/ydST803F4kkQYBJmLn64vkryFtGyHWnCMteiYKwXREe0QI0rquRPv3xf0RVp0ohtDS6rC+bUZj5b9pIvHOMjRy3UaKip4NRkAmYuV4IQnVEXwwPxQSoJptqVY1QwI73GwJ4xDjF6NV5H2MPhv4crmqwWmaSxc1KZFpkR3AmeBtPoZ8R9E02/iFAY+ZagqIgAE+VlBYk7Rf9sQ6J/4gNT0rUukMo1aY1byWCAwLbkmDiHXesVczWNRU1UvDA0hwCBMkjUNJmRtBsMNQwDnRH4erI8geRnbcX/OZPoItgjO5DM0iToZ0aZ8JlUkG5N1LHYagd4AmMK6WYQQiLUZ2MDT5G1EkiU1AMSCbzb1GNS/WMxToMoAeokpJXSEMXMR5yAQRFid9sS8KmUnbuxp8LihWTRTZ1NMX1gawCdp0gEE8+mFOX6WmYzVYGutrCgE0s4BsdUwRPAvve5wHRr5skNlQFd0OtiFlQpvuRpEsRqJ445EyPQFZkFYmvVdWZGo/KBJCjWxAmbyLDe++EkglsadQz6UD4eghtMKgBI7S5Jsk7zvtjH5cFjL1fNqtUIRjJIBJDcEnj0xvOm9HSgCtSgKYYlhpZWQi4AZV8ttwQZ2knbCLqfSqdYN/D+M5VQyf0hROpZ3J1EWNxcHfF2yWsB/T+t0NIpuEepEMQIR45gzpbgiSLWi2EfWgtM0quW0mzgtTh1BMkrqUnQ12gHyzEDc4vzfwuqItZwVDey6SDs54kfpuJwbQ6Iq0RDlkqIST5dIFzMhY9Z4g4TfQ4qxXla3hLpLDw/DmmpGky1wsyfl1CwNgBvizqPxE1SkaNKj52sTOoQVkhlK2sTeTtuZws6n0eoSfMHpoQFchiQbCNY8s2iLWjiZqXrDUWHhEFvDLGL6jvKEMCSvIFxwOcY/448uSRk/GudhdAPlAyu1WkHgMoIBhTM3FvmIB9d7RhnX6tUqOiVa9JwLBvIGKkiAaQ/FtJ2I7YXdJ6W5YmtVWqD5jTNNmMNpM/wCgAkCGIutp58rUVphjWy/ixC66VRQygGPNPNwCdMjkjl95No2gumtVVjUWps5uw0MCrAki3ee9xA5ghspmKVcVDSCkMHABAUrMmSYvHMAA+kjAlGq1WpSrsGJpA01RmkMLwWIEWJDEwZi2NNn8lWzFJSxyxK6dIP8AEOR/UVZNJAtIHm+hnFJ8imqE9Sa9c1KFN0YKF1yp7kWBkCL2MbeuAK/U3VtLsTpMzUZiFJmdz5Tvvt33OLaNJadQzRUMTEhgEZRHlDvpbkHTbf0wXVyVKnTLVmq0aoNiwZ1ZrmNQSZ7yTB7gjD2J4AafXKVVE1j+XTfSXCkf9SV7xYgeb1BwrzWZoDUo8tVHgaqjHWBYQTbVZbEiItP4bsplaQqtSqk6IIKqTFwCCQGjYmx9IxPP9GplQKQQyQSECspRdptqBiJ0kTBPrgTpmbsI6b17NCj4etQgVtNTSzNdrS8mdMxaZtvbFbKzhdVaJP8A1LxUUGYLafI63ERebjkjdI6UlQu7sEamtpRxJUw2ohoJVQCeYHoTi2nW0MKNWkT4ukApWOgkSFbkrJkRsNo3w2EW6NX0zJ02pg1MvQDy08z5iAZJ5EH0mMdhJkup5l0BWnUgSonwmjSdMajUUmIi4BtjzC4ofIx/UDNWiOIb9TimpUIq04JFxsceY7CfRzz+S/kZdKrM7VdTFo0xJJi42nB1G4pzf+bF+xqAR7RbHmOwjeGmaf4pESRYitpB5Cwp0z2vtjI5RQapBFiEkcG5Nx73x5jsaMzegunUK0rEiKDERaDqFx63N/XDVhFdCLElJPeagB/K2Ox2Bmkdr+jQ9au6Te4/XGX+KqYXKalAVmrKGIsSCHME8ibxjsdjnR1y+Iiz2XX+BqNpXVoQzAmfEAme8GMB9OrsFpwxE0xNzfzsP2GOx2Ovx7PPnsdfDFZv43LjUY1jk98aTp7ls9nlYll8OsYNxKt5TB5Xjtjsdgn8i4/Ff90VfFY05HJafL4k64tqgKfN3ve+I/AbRQrEWIWlB7TTWY7Y9x2MkaMQ9e6hV1AeI8XPzNuSfXBvwzmXVqelmWXpzBImVY3+t8djsPtm3SKPiXqNUsZquYRG+Zt9dUTvvAAn0GPOnufDiTEao4neY7zecdjsRPRMfkwk12GdWGIlGJgm58EmT3M3xqW6fS1q/hpq/hmbVpWdWhPNMTNzf1PfHmOxXRE+zIdQrsubzRViCFUggkEHwgZB4M3w/wDhSirZmmGUMP4WkYIBE+JUE+8WnHY7Eov9QDq1FfF+UWdosLfNtjWfDuXXxEOkT4S3gT5oY39Tc9zjsdhrbFPQopUwSwIBAzUAEWALEEAcCCRHbGe6vRVEfQoWWIOkAWF+PXHY7Er5D8nxQ9+GKh8GoJN6iA+2g/2GLfiIaczQC+X2t3x2OxYfqIMmxNZZMxUETxK3++A6FMGnUkD54+zCPtjsdi5bMP1FPxBm3TM1VV2UajYEgXubD1vj3HY7EI1P/9k=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9" name="AutoShape 2" descr="data:image/jpeg;base64,/9j/4AAQSkZJRgABAQAAAQABAAD/2wCEAAkGBhQSERUUExQVFBUWGBcWFBcUFRUXHBcVGBcVFxcVFxUXHCYeFxojGRQUHy8gIycpLCwsFR4xNTAqNSYrLCkBCQoKDgwOFw8PFykcHB0pKSwpKSkpKSksKSwpKSkpKSkpKSksKSkpKSkpKSkpKSkpKSwpKSkpKSwpKSwsLCwpKf/AABEIAOwA1gMBIgACEQEDEQH/xAAcAAACAgMBAQAAAAAAAAAAAAAEBQMGAAECBwj/xABJEAABAwIDAwcFCg4DAQEBAAABAgMRACEEEjEFQVEGEyJhcYGRBzKhscEjQnOTsrPR0uHwFBUkMzRDUlNUYoKS0/EXY3Kioxb/xAAaAQADAQEBAQAAAAAAAAAAAAAAAQIDBAUG/8QAJhEBAQACAgMAAQMFAQAAAAAAAAECEQMhBBIxQTJRYRMicYHRBf/aAAwDAQACEQMRAD8AoO2dsvDEP+7PAB10D3Z0D84oWAVb7KD/AB9iZs+/Hwzv1qJ22B+EP2E867w/eK3RS5bJG6/bUaqNi0bfxEfn3vjnfaqtq25iN+If+Oc+tQBaI3VLg21KUE+bJiTpNGqZmztpyBmcxJ/8uufXobE7demA6+kdbroPyq5w6lg+eR2EfRXbrWbVSj1KVPs0rX7E77Q/jbE68+/8c79asVt3EH9c93PO/WrGcKokwUj/ANEe3WtLYX+0CN8f6qNK2xW18R+/xA7XnfrVInaeIIJD+IIGvurvrzUCqf2p8aKbaKgJ+UfVSNitrYjdiH/j3fprhW2sQP17/bzzv1qn5kDUK7oqBeFI4R2j1UtByNt4j+If+Od+tWjtrEfxD/xzv1q7QhG/hvv4UZh+Trz59xbWscUtLif6QaNGX/jvEfxD/wAc79auTtvEfxD/AMc79arTgvJLtFz9RzY4uqQj0Ez6KcYfyIvCC9imGxvjMsj0AemnJQ89/HmJ/iH/AI5361dDbeJ/iH/jnfrV6mx5Ktnt/ncU66RqEJQgeJCjTjZ+wtlM+ZhA4oaF5Sl+gmPRVetDxX8b4nXn8R8c79aoztvEfxD/AMc59avfxt/pJSlptDcFKkBCcpnS0R/uvN/Kuy0eaWhpDaiVBWRITNhqB10XGwlJTtzEfxD/AMc79au17cxH8Q/8c79al0Vo1OzGnbuJ/iH/AI5z61a/H2I/iH/jnPrUIiJvMdX21iiN098UiFfj/EfxD/xzn1q5/H+J/iH/AI5z61BqrmgLz5ONsPrxSwp51Q5pRhTrhvnavc9ZrKE8mX6Wv4Ffy2qymSHba4xD0p0eeuQf3iq72UwtxQEJSTfpCITxM161t/lAwhDgyBxYcUYcCF3zQZUfe6a3FeebQ2mgBVgmffJFpVw3mnhr9xl1PiHC7PSqTBMWlXRTI4ASSK3icBlaJjMoC539w4/RUQ2wkjo5pGgiPC9CHaClnKkXPvQSfEzArolxn8stWj0pzgLykAxM2AULGBFpIND4rDoi2YHqIg21trUaX1DoKiAfNmw7T9NN9gMocURiHCkfsIG61ird4UpZ8OxXHHABcEjukddcsuA2AJ6ok+i9ev7KxmDYnm8O1A35QVEf+lXNNWuVCCZbbbTm81eRNyNyrWIqfWrljyPC8msY7HNYV09YbIHiYFPMD5KMc5dzm2h/2OAkf0pmr8/yqcXIJKSLR9FKXdpOKJlR8aXoewOG8kraPz2MHWGk+1R9lNcNyV2W1Yhb5/7FmPBMCl7+IO9VQhy+81f9MvY7Z2jhGirmsIyCkCDzaSYHWRUjnLJ5Q6EJF7ARVbbchwcCSD3zU2BaKSQd53+FVMIXsZ4rabywFZzB1E6H7moWWio9NRM6dtT4BvVB3+sVi2CO6q0NuFMRuuPTUuQbt9TBIUKxDdIBXBCk1Q/KnPOtIAmEqV4mPYav7iZUK878qTh/DBB0aT6Ss1nn8VFHymsDZ3Ceypi4dfsrtGJWnzVEdhrmUELZ4Vvm6n51XE+AqNSj9xQEBFcGplXqMigLZ5Mh+Vr+BX8tqtV15M/0tXwK/ltVqqDfKDlKC9iG8py846nUC2dUwR17qrpxYHmgz99/0CutvJnFv/DO/OKrnZmyXHiQgaak2AHWaOoTlOMUBbfRjIcNzm6pEdw49lTo2KW1dMg8SDv8KMWREgkkRrqRxB4fRWWXJINsScpzFUmLiBe0X66Gb2lkekaGxrHYNr8dR9NB5bgxvIiq4rd9pva+bLemDNPdnryylXmnXqO5Xsqp7DX0YqwtG3o9VdyIdKZmyvOG/iK1zWo411hncyP5kjxTx7qnbvRDparC9RionERoPv301dboFQvbxrQgDnnff7+imihcHiAaAeVlNuywo3CKUpIkRBI9o9tBfRTbhBBorECaFNqnbVIqFNMpiiQmokipEzekYQ+dVB8qzEYltW5bQ8UqV9Iq/t+fVS8q+FlGHXH7adeISfYaz5Phx5qW6hLdSkXitA1zNEGSuikmpFCeFYls8Afv1UAOoVqiHWjrlIqEigLV5M/0tfwK/ltVlb8mf6Wv4Ffy2q1TJNjtkt/hT6lzl55wxmtOdevHfau38T0crYCU8BauNtOS++Ab847McOcVS5Lhjj97iuXLLKpSKxJMpPd376FLywb79DbdrXLj2XWdD9yKHOOKtQkniSAaqYDTheLkkRPA1thRKJ4K+igMQo5jOvCmWxkSlYI3iurCFVn2Sej2VYWDI13W+/dSDY6YHdTfBuwSndx+iujFJvgHykzw3cRvFOwAIUNFXHZVdaPSF5FPMC/MoO+6e3eKfw0jkq0FQp2edVGpmnMqoNF4hqRbS321VtKQrWwJtRWFRqOqa6cagVHs9fTE75FB60ky2mttEHqqQp8aj5kikEirVg0ratKwaUGHaPSpV5RMFzmAWqJLZQsdk5VehXops0nU1LtbC87hnkftNKA7YMemKm/DeAHhWJ4R313Ej/Vb5jiY7fVauRTjJ97VqIMEHq41Nz0WEdvHwrWbeoHwB8RQaPLFgru/3Q60xU7jo1ETwH20OTNAWvyZ/pavgV/LZrK78myB+Fq+BX8tmspbIBtjGDn3xv55654c4uhkYu5GtrRr/uo9uuRin7H88786ul1zfhfu+yp9ITeIdM8euuWwBdR67cajXc2NaQngJrWT8DYheImSAO/2CnWw2pZWo6lfs+2kyMKfCKsuxU+4qA0ufVWmM0m002YKYBcG/YaXbLVemZamtYRi3YRx07KnYcO7UaUFg3cyYOqaIQqDTpw9Wc6Q4NdFdRqXC4jNI4UBs5/KqFeaqx7dxonJzaoonZinkSKDAykdRo+dFCh8UxPSFMJ309KRvv410E1G0qUjqsa7FBacLrM1cuVyLAdtBuV2B7aY4U6cCL0uxIsPGjcOfNpB4Zt3C80+63AGRahv/aManspaHPTVw8puFDeOV0bOJS5I3yIPpSfGqqpKdxjiCLDvFctmqaFKb6dd/prTjluHXM1iY3zF6gR6KRtLSd9cm1bVXJpGtvk0P5Wr4Ffy2ays8mf6Wv4Ffy2q1TGyPlEkjFvzb3Z3X4RVK1L4UdyiP5XiPhnfnFUG0ANRPoppbbaJtTjZ+DC1AJRJHnEGw7TQbTkwOJ0HtNPWsQW0e5Jnja1bcclRkm/FyWxmVBvvMAcAJ9fVTDCpltZBBlJgjQ23VUtoYl1xQzzawEQKtWDahqNOjHoq8s5epBjj+7Nnm9OUG1INkL6KewU6bVeplXpttzKvtpu2ibilD6JEjdemeCfEBP3mqLQpuVdUXprm5xuffJ16xuNLUrg1IjF5FA7jY9lLela2MweLvkNGNOQYOlK3WwhU3vcHqpgXwpGZPfVbGhHNZZ671HNaYxOYQda2qgWInKgUu6e2pnTQbnnpFMk20d1HMHoJoDaIvR2F8wdUGkal+VrCEoZdE2zNq+UJ9NeZZZNe2cuWM2BdMTkyuRG4EBX/AMk14xjEgHozHX6rVjnj2QZVtNfvvrNBHCd++tZYP01xvrI2w3xrhSK7SquSaRrX5NB+Vq+BX8tmsqTydNAYtUKSqWF+bNvdGrGRWUbJW9uo/KsR8M784qoGGc1gJp1tPZk4p8k/rnT/APoupm0BIgAAVtjxXJFykDsYCBeO4UclwCoyqtZuquvDCYxjbanbGYgU2bbm1KcH51OcObTWXLe2vHOivZSYtwJHgTTte40owYhah/Or1z7aaqUdB3/ZWUumkm/glCwRA36/RWmF5R1g0KwsAxMnhXTxMndNP2V601/C5TO8bqjZxOac0xupThcWEK1njROLcIVbzTcdlH1Wpj9WHCPJebKJOZN08SN4rNkYlAVlzETuV9NV9nEFCgtOoNMtoODougdFd7blb0+3voPGz8rAphSVcR1USpXEUuwWP5xuUnpJsaIb2mqIIBHXT3VXGV08Zpelcujsot/EJiSAKXMKBdkERVbZeujPaidKIwZ6IoXFuZgIOgnuqXDrsKJRoW/h0uJU2rzVpKD2EEV4hi8CEOraWoJUhSkHNm1FptXuDh0P31qgeU3k4nOMQLJXCXVAE5VAQFcOkPVSyQoAwhSo9HMOw91BusEbjFNmnYJQFpMeapRKbf67aHxLao3GbRp9zWdxmuhC4KgEaj21iUHeKlcYKdR9HjXIc0nQf6rLSlp8myvyxXwK/nGqyteTYflavgV/LZrKRNbXV+UPX/Wu/LVQal99TbXP5Q9b9a784qhPTXoT45UmbqisCqL2Tsh3EKyNpB4kmAOsqNhVt2lyCbwbAcfeC3VeY0jQ8ZVrA491Z5+RhhfW3tphx3JWMKjog8aYNORUCwJG72Vtb4TXPllu7dfHx76QNq91X/69go91zie4W9NKGnpcUesequsa6c0dlL7DxswyoteOAundRLeIzCfvFJG/Xaj9nvWjhWmETnyWuHRBIO401wTnOt5ffJuOzeKX7QReRvFR4PE5FhQqpdMqbMLtFMdnOghTKvNV5p4K3H2d9LsWACFJ81Vx1cRW0GRIIkaTanegP2biSy7CtJyqB8KM2niQwCpRhI39R09dB45BcbDsEKEJX7FezwpTyv2jmwEHzgtKO1N1eiPTSt6OLCztFL7RWg5oseo8KXs40oWCPChuRbJRhAIIKyVT1GwPoqDG4x5tRCcqRuhM2neYNzVYy2bK5aWd/axkKyzbhF6aYPbTZT00wTfsrzlW0XzcqkXtET4jrHhUScc4bZ7/ANPXbtp+k/c5zWfh6krajJEZgO8UHtLHsutKaWUlKk5TffuOm4x4V505iHLdMjWbgnstRuA2ctyCVqibJBNxTmJXk3+AeP2IhNuaQqRCSFlNxqZk9VKHgUqgoDZGnSzC2t/tr2DDtFTScO2hBKhcuCwuZ1Bvr2VVcT5O8cgkIZaWnziMwUDwAIM2ndFc9ym2+fFMcZd/VExeFIkaE7pHaZAJGlD7OwOdU2js9lPttbOcQkpLWQmAEpTcGdJAJImdTNTOupwjfMrAKoExllJmSNJ1i9Lq1jqwTyH2eUYxVv1K9NPPa4+HdWVPyCeC8WoyZ5lWp/narKLIndVrbKU/hL+b987v/wCxVG7O5LYh4S2yoIt0lGB4ndXLeMSjHOqcTmSHnYiDHuioN6vOD5ZtuGCIGmtdWOHJn+mOfLkww/UVf/zf4MySp6FakNi09p1pG/tIuKGZSlQAAVEmw3Dqp9yrKFpltxR3lOUkf3C1U4PXMW3VxcnB6Z7y+12cfJM8epoY9i7mN1RPKJTNDo39dTtmUkU1bqDB2We720Xih0u4UDhj7qez20XjDcdntqp0zR1Ky5CgeOvbQ4VXYqpRTfEmUTwProBY30Xg3M6COIqBGkVVKGOz3ecQWzqLo7d47xUbDsGDQTT5QoEWg0xx7Uw4nRV+xW8e2nvYG7P2hza4N0KsoHS/VSTlo+UONoVBF1JgASm0EDj9FFIXmEUrxhU/iW0quG0gHxmPH1Utb6Fuot+DcUGknfkSmOA18b0ux7UmVIB/ZNz7LUQnaatAw4oTAsbjjpURW+vVtYHWQJndEC1/RXTNSaY927LQzHfv09QFbDZmAZJPHXsE0anZjh962njKhb09tdnYizBztgdV+3S1LcPVcYPCFO+Ba0zPedKsWw0ZXUKVoTHot7KX7O2VlUCXCsAHohMJmIkmrDhcESuBoCCDwI+/oqM+SSN+DgyzyO2H5UoZTmmcyeOkkaTTFGLLdyb1CnK2nrpFtba4SCSa4ssnveP4kv1D5QMd+EsIAKkqS4lUtnXUDMn3wBg15g9sluSVOKdXJm4knj48aYba2u6+crQUc0gFM3A86/CN9BsbNLYC8xBvmhJBPZnEHhbcaMe/rzvMx48c9cfw25BYRKcUq4nmVcI89rr1rKL5Duc5ilnmij3JWiSJlTX0VlbaeftQ9vOj8Ifg3557Ux+sXUOxdoZVyo2Hrre3Wvyl/T88984qlBSU1Vyyk6GEx9pbNvVcDytSRBgju9VI9ucytUoGWdQOPZVKaxpG+iBtAnfXNq/l7N8rjzx1o/YZta9StNQerspIxtAjfRydq266N1heLjym502gQ6ez20Zixp2e2gsSuFJWSOlb7Ypi+3ISd2ntq5XDZq6AxWBdSOt8KhKaraTDZ7kLjcbiu8SjKo9v20GwuI6vVTfEDMEqjq79336q0l3E/AhGYTFMtkKzAtK3+b1HdS3MRUjZIIUONKdVV7ElspJ40hwWMJx0AkAKk/0irfjkBaA6OxfUob6pfJvpPuLP83/0arL8IX97EZcq8yig+cJ0O8R2XFcvtQpbcyFJJQZ198PGhcPiQU5VaGyurgruqV1ZyfztGO1O7tg27xVHtxs4S0vsB8FR7aZ4FoZEdhpTs9Uh0DSDHUDBHqq0bD2SpQSVyABYce2s7lI6+DhvJek2z8AVxaB9kGnyW0tp664LobFopHtPbISDJtXPlk93g8bU6+JtrbWyiSdK8+2xtbnSQSqCDlSnVXfuHXBozHYsvXObIdADBVwM7k9dBFx5UJCcu7nDERuCSO7SljN91y+b5kxn9Li/3UuEEkLcyJCABlExmOhPG0GQN1OccpBSkpWQP2kmSepKZn6KRP7OCDm6KiLFPEzqM0kfZQStoOPqCBOscO3u1raYvEuS6clXpxKkM5sqW1TJnpFTe879fTWVLyRYQl3ImYDapM3UrM3JM7tLddZS2TyPbZH4ViJMe7PfOKoRLCSNaI26oDFYj4Z75xVLwutGbFMAVHzddqWezurjMam6OViXCK75+81Ga1FRpftRoxskSdKtmFxzam0iSTwqjAXo7D4uKmtuH1t/uXNTAULUvxOGNA4XapG+mCMdm3+P00vax05+PL3hUDdvVTjCrzIUnem47vsJoMMJV1HqqbAkpcG/ceytcMnHnx5Y/W+eGo1qNLt62+2AojfQqVZCQdDVszJO0eabcBulSFAjrg5T4xSbki10Vk7yB4X9tSbZXlYURcGAD2nSjOTDSThbWWkqX/6SbW7Ip43vtNHMqhV9DY0Yl4m2qh0SOKd3hQJczkBIkmrVsDYGXpruqPAcK7OLhvJ/hx83kTin8s5MclylXOLUZPvQYEcDxp7iMOlEqbWUK7SoHqUk28K09jAgRpFVra22STlTc+rrPAV2ZeNxTH+6dOHh87yJnvC/8GYjlECkyYUmyhwPVxFIEuKfXJ8weaDPSO46RlnUk0M7s6QF54UrUwFA9QRNyKD/AANwrzLUtYRYqBygE2EW17q8HLjx97r4+vz/APRzz4pjrV/JjtJpKVjnQejcAKSEnqB0UJA6rUMrFLX0Ut5iIIEm0zBJ0i83oxjDJGraVL0SFysx+0oknKBwEViH4kJ6SlnpRpuEE77CI0FV8ebvbhjZ+IdUC6G0p3xcnrMHpePjTBxtCVWCRax6ImBrP3FSpwj588QD+xp6K7GyGyQlUqtaeFGwM5Hn3ZRF+gq/9SKymPJpSEPFtKQAEKMx/Mit0tpeFcoP0rEfDO/OKpcV0x2+PyrEfDO/OKpflph0HrX9VdZeuoSaynsaSrQNZHcajmtZa0BSoYTWwawitTSNK2/RbWLoAVsGp01x5bifYbaMU0Yx2Y9cVUW3iKKRjCLj7ilJp05cszx1VvxbYcAUDCiJ7aXYoqAhQvuNQ4baAcyAmI7t1PjyeW7lEjISbkjcJM76q1yalVTaLqubA3FXqqwbCw6ObHTObLrIhPEEDWlfKdCUupaSPM1tAPYOGt98042BydxeJQDhmTk3mISY4KOtTbRJEjHKNGGdI5uRMSJmO+rvs7lI083LatBcGxHdVU23sFxCJcYWlRgaJykjUhe/dahuS+zcO2067iH3GVgwlCCm6Y3zOpjTSvR4PMuPWU6eb5HhTO7xvZ9tTapUYSe0ndQbAQlAU4OiD0rXMiAY98b6UK3yhaFm21OykBIydIrm8C8i/nQKFxCVvZFOqQAAYalRuRa0xI4VPkeReW/tGnj+NOGfybqxgAzAZY6Kb7uu5ib9dQtvBKSTkGobKStUE7wMsKJ49dq3h27pACVQJG4xpoBUJbLq58+JsmOiNI4aVyupJgULWISITN90/wDonzvSJ3U/wGFQkwAkJnUD0E8K4DAQCVGSItuvbqE6ih044J0vBMQLTpHZvqaZyrGBJUM0b7XBniONQK2slVggq3GNQBv8aQLemVQknjoSo1yxiV3IngY3jgSN1IbWzYbJOIJvAbVFjoVIPsNaqPkniFLeMLjoKJC//SNCPUaygniPKBf5U/8ADO/OKpdmo/lD+l4j4Z35xVL4phhTWVuawmgNpNYa1mrmgOq5rdaoDYroKrkVukG5rocN1dtME3GkxN4HhU72GCAmFBRWmSB72SRB67A99BpWchSOlljW3qHdrTvYnKnmHkFR5xKNJB1jeDSBQEZY1I1AkcbjQVE42c8CCeA3HgL0G9jXynwWPWhWIbQuwEkX8davjW3cOzhxzUZAiUoaSVBKYtmy2R318z4dhW4kdkju7aevPYl0FCi45lhJReB/KUCw8KadLDyy5THGrSFvBLSSZQi6lKt7xOsDeY0NQ7Ux+EyhLDTSE5YWAVOLJ0lKiARPA6XvS5OzVtyCC2CjN5o6U2sOGunCuW8LIhVja50i0T6poNCrFC6WW1JEG5UAqLbgCbX1UdaNwrXNJStxYSLhMKKlaE24aaddD7ZhkBSFgz5sRIMQdNR176Ql9S5JJJgdwnf1USbCxP7bJBKTqm5MSCTx49nGn+xkNoSnp5lxMC/SI38I0FUFBymBcWndNO9hPKzpKYBno77mReR1+ir10hbtobTMZOwqV1m4SnqqLBYcOSQtO60Gd+4dlL9rYdRTnBkCQo7swMQnuPoqDZM5xx972iIioWe43ZmWJIOaCCAe+9CIWGwYMm4kafbR+NUotBwnKUgBVwRGbSCIF93UaXtPp0dSIJjOmRl6ykW39VBHHJLEziFWH5tV/wCpusrOS2BUjFKkW5tUHcRmbgg9dZSDx/lD+l4j4Z35xVLxTDlD+l4j4Z35xVLqYZNZNZNZNAYBNdFEGOFbZdy3gT17uyuSZoDCa1NZWCgOqwVgrDSBhiMaOaaQhS+jmKpsAVaxvrH8cktNhIyqRmBIETcEGd5mfRS8V0gXG+gxGGlSiOkSdydVTqJ3WrpbmZzooi4hAk9UTvqB9yVEhISNyRNuq9/91ZNkbKyJKoBXzZKyshIazkBATN+dgHszUwKweGTzKrErPvW4ypBPSEjS5A01gVYXsEhtWR1BwwKUlKVLUouKJJWtxaBLiymBAKdIkUtZDakDn1BhDeSEthZLhAsMg0UQJJNuq5NLeUG11JwyGc4UVKCjEyhCAMjSlearzs9tCozekZzjdphazzSZTHuedJHQQJIiTBMzrw66WbQcCUEA5ioaaQRlPqn7yKTbKxDgW3CimZykm2YAxrbq76N2jjQ6QoEJsCobsxTcjvSL9Yqkl+HRJhU5RBUUiSE8QK7bwkpJBAg5Te5zXSSNwMR21pOP6QCBBKrqE9IHKMpTpA133oheyVodWkyG5UAo3lLagSPvxoIPF44em5Ex3jwptsRRziE5r6ayY4cKHwmDzLTlyqJsAkmSSZA6jeO4Va1YpQWoqTkd5vpEAJgftED9Ybg6aDfVbLSdnBOOoUz0RPSTEedPmz70wCIpOMyFgEFKk200O8ffjR2Hxq+cBuAlQsLX16XWQJ76P2hgC4vP15gk65SBMdljFZq2nwDqFNLDgILpIgyRBnpJG8g7qXnZCV3QvOuIAXYnKNZuIjSOBol3DOhHOJWV5FyMu68BZGomCO6ohjFZSCZB1FtZmx1Gp8aAeclcC+HQNUhm4zEQqWxcHfArKJ5Nba51wpzFJyEnQzBQNYnx41lAeGcof0vEfDO/OKpdXrW0/Jth1vOqK3pU4tRhTepUon3lC/8AGGG/eP8A9zf+Omby+t16f/xhhv3j/wDc3/jrP+L8N+8f/ub/AMdAeYVk16f/AMYYb94//c3/AI6z/jDDfvH/AO5v/HQHmNar0/8A4ww37x/+5v8Ax0RhfJzh0SQp0kgo6XNKgKSQSAW7G9juIoDykitivUF+TPDkyXHyetTfV/11NjvJVhUKADj8ZUnzm9SkE/q6A8pqRNhMiZiN8ca9T2d5LMKpwBS3yL2zI4Hgih1eTLDa84/4tf46AoexsN0ucUkKQkhJzTGdQVlFuwn+mnfK7AJbZYWDK3MxUuZzREb9QZk6SqN1XfZfIRlKebzulIKnACW/PKMsyEbgkRwvxqHa/k9ZUQku4gpSVZQVoOUKUSQCUTEk+NAedrxjjgKwiE2TIv0kmRJ3mPRS/GOKsDNrEX1G/tiPAV6fgPJ8wg5Q48UqkKSS0QZBEn3PUbuFQO+TTDkwXXz2qb4D/roJ5mg2jwolppSlAJEmLAGbQVH0T4V6Vs/ya4dLiSHH/wC5vgf+unu0/J5hW1e550ZVsZSObJASgmJUg6m54mg3nuxOSr6084htQQhAdKyNJkgpnU5IMjgDTHaPJ15xaG0uBWZClpKSSHSqCpCJ45T0TvSRrXqe0tne5gpccQUK5kZChIU0kApQoZYUBJ141VUcimpzc68LkiC3Ynh0LUp2FTc2C62Euc0rIuQiRdZHvYTcGItTDZe2lgBvmUrEg3SLrgjpqVqkiQQdQN1WocmgLF99QJTIUpCpjQ3RZX8wv10wY5BMFC1FTubOL5k3g7xlg9utMtK3g3W1qjL0s61KUgdBSyCEoTNzlk3PClmMeUh6CkEZgqJnzU5Snq19Aq/Ybk22hpxIUuCom+S0qAMdG1IhyIaUqS48dffI6v5KINK+cUedStvMklCgoSRBJkKJGsU0W62+FZEJzWgGApSgRmgcIOtO8LyLZyZs7slJB6Sd0RbLQDnIxqI5x62hlufHJQNJeSeBHOlYzXStKkhMlJC0WJJuO7jWU75N7JyOfnXFdA+dkO9N5CASa3SJ/9k=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v-SE"/>
          </a:p>
        </p:txBody>
      </p:sp>
      <p:pic>
        <p:nvPicPr>
          <p:cNvPr id="10" name="Picture 4" descr="http://grayling-mi.com/wp/wp-content/uploads/2010/06/insect-trap1-272x30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4213" y="1557338"/>
            <a:ext cx="365601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http://t2.gstatic.com/images?q=tbn:ANd9GcSmBd2z4FEmJGt76hS-cvwsEgP5ILT0n8mRUp2uAjHPhLXLNJyd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71775" y="1557338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://t3.gstatic.com/images?q=tbn:ANd9GcTiWRKMRZqkY3myZdmGuzWYZw9JHNF4-Q7ajmi2nQPNAjda4U0-_w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81600" y="2971800"/>
            <a:ext cx="1881307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181600" y="2590800"/>
            <a:ext cx="9766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Netting</a:t>
            </a:r>
            <a:endParaRPr lang="sv-SE" sz="20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Tecniche di campionamento di insetti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85800" y="1143000"/>
            <a:ext cx="3236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 smtClean="0"/>
              <a:t>Trappole</a:t>
            </a:r>
            <a:r>
              <a:rPr lang="en-US" sz="2000" dirty="0" smtClean="0"/>
              <a:t> per </a:t>
            </a:r>
            <a:r>
              <a:rPr lang="en-US" sz="2000" dirty="0" err="1" smtClean="0"/>
              <a:t>catturare</a:t>
            </a:r>
            <a:r>
              <a:rPr lang="en-US" sz="2000" dirty="0" smtClean="0"/>
              <a:t> </a:t>
            </a:r>
            <a:r>
              <a:rPr lang="en-US" sz="2000" dirty="0" err="1" smtClean="0"/>
              <a:t>adulti</a:t>
            </a:r>
            <a:endParaRPr lang="sv-SE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Tecniche di campionamento di </a:t>
            </a: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vertebrati</a:t>
            </a:r>
          </a:p>
        </p:txBody>
      </p:sp>
      <p:pic>
        <p:nvPicPr>
          <p:cNvPr id="34818" name="Picture 2" descr="http://www.birdpop.net/nccn/images/stories/conducting_ptct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5800" y="1295400"/>
            <a:ext cx="3451742" cy="2590800"/>
          </a:xfrm>
          <a:prstGeom prst="rect">
            <a:avLst/>
          </a:prstGeom>
          <a:noFill/>
        </p:spPr>
      </p:pic>
      <p:pic>
        <p:nvPicPr>
          <p:cNvPr id="34820" name="Picture 4" descr="http://natureinquiries.files.wordpress.com/2012/03/amphibian-trap-set-7mrb.jpg?w=47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19600" y="1066800"/>
            <a:ext cx="2438399" cy="18288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5029200"/>
            <a:ext cx="8077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Aumenta l’incertezza con l’aumentare della mobilità degli organismi</a:t>
            </a:r>
          </a:p>
        </p:txBody>
      </p:sp>
      <p:pic>
        <p:nvPicPr>
          <p:cNvPr id="37890" name="Picture 2" descr="https://encrypted-tbn0.gstatic.com/images?q=tbn:ANd9GcSeuaxbs_r6QytmDcfWOt-zDTUvkqGkwYaQTXNGFpKLZYvdcNfy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202152" y="1905000"/>
            <a:ext cx="1941847" cy="1752600"/>
          </a:xfrm>
          <a:prstGeom prst="rect">
            <a:avLst/>
          </a:prstGeom>
          <a:noFill/>
        </p:spPr>
      </p:pic>
      <p:pic>
        <p:nvPicPr>
          <p:cNvPr id="37892" name="Picture 4" descr="https://encrypted-tbn3.gstatic.com/images?q=tbn:ANd9GcSrUbSZtMGo4rcsfWzXbAUEw6x0M6l5oX65WEjLLt2_HdjG9Rh-l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19600" y="3124200"/>
            <a:ext cx="2466975" cy="1641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304800" y="3352800"/>
            <a:ext cx="3429000" cy="12003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latin typeface="Arial" pitchFamily="34" charset="0"/>
                <a:ea typeface="+mj-ea"/>
                <a:cs typeface="Arial" pitchFamily="34" charset="0"/>
              </a:rPr>
              <a:t>Come organizzare il campionamento nello spazio e nel tempo per poter confrontare le varie communità?</a:t>
            </a: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68040" y="4572000"/>
            <a:ext cx="50759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41981" y="2362200"/>
            <a:ext cx="2302019" cy="2119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67200" y="2362200"/>
            <a:ext cx="2265184" cy="20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5638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Arial" pitchFamily="34" charset="0"/>
                <a:ea typeface="Gungsuh" pitchFamily="18" charset="-127"/>
                <a:cs typeface="Arial" pitchFamily="34" charset="0"/>
              </a:rPr>
              <a:t>Caso di studio 1: Ortotteri in prateria</a:t>
            </a:r>
            <a:endParaRPr lang="it-IT" sz="2000" dirty="0">
              <a:latin typeface="Arial" pitchFamily="34" charset="0"/>
              <a:ea typeface="Gungsuh" pitchFamily="18" charset="-127"/>
              <a:cs typeface="Arial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83058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>
                <a:latin typeface="Arial" pitchFamily="34" charset="0"/>
                <a:ea typeface="Gungsuh" pitchFamily="18" charset="-127"/>
                <a:cs typeface="Arial" pitchFamily="34" charset="0"/>
              </a:rPr>
              <a:t>Ipotesi: Testare se frammenti di prateria abbandonati da più tempo ospitano comunità più povere di specie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5638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Arial" pitchFamily="34" charset="0"/>
                <a:ea typeface="Gungsuh" pitchFamily="18" charset="-127"/>
                <a:cs typeface="Arial" pitchFamily="34" charset="0"/>
              </a:rPr>
              <a:t>Caso di studio 1: Ortotteri in prateria</a:t>
            </a:r>
            <a:endParaRPr lang="it-IT" sz="2000" dirty="0">
              <a:latin typeface="Arial" pitchFamily="34" charset="0"/>
              <a:ea typeface="Gungsuh" pitchFamily="18" charset="-127"/>
              <a:cs typeface="Arial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04800" y="1078468"/>
            <a:ext cx="83058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>
                <a:latin typeface="Arial" pitchFamily="34" charset="0"/>
                <a:ea typeface="Gungsuh" pitchFamily="18" charset="-127"/>
                <a:cs typeface="Arial" pitchFamily="34" charset="0"/>
              </a:rPr>
              <a:t>Definire la scala spaziale: Quanti frammenti dobbiamo scegliere e dove?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43220"/>
            <a:ext cx="8391526" cy="521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Freeform 11"/>
          <p:cNvSpPr/>
          <p:nvPr/>
        </p:nvSpPr>
        <p:spPr>
          <a:xfrm>
            <a:off x="6281928" y="3200400"/>
            <a:ext cx="566928" cy="374904"/>
          </a:xfrm>
          <a:custGeom>
            <a:avLst/>
            <a:gdLst>
              <a:gd name="connsiteX0" fmla="*/ 0 w 566928"/>
              <a:gd name="connsiteY0" fmla="*/ 356616 h 374904"/>
              <a:gd name="connsiteX1" fmla="*/ 45720 w 566928"/>
              <a:gd name="connsiteY1" fmla="*/ 155448 h 374904"/>
              <a:gd name="connsiteX2" fmla="*/ 109728 w 566928"/>
              <a:gd name="connsiteY2" fmla="*/ 219456 h 374904"/>
              <a:gd name="connsiteX3" fmla="*/ 301752 w 566928"/>
              <a:gd name="connsiteY3" fmla="*/ 0 h 374904"/>
              <a:gd name="connsiteX4" fmla="*/ 566928 w 566928"/>
              <a:gd name="connsiteY4" fmla="*/ 118872 h 374904"/>
              <a:gd name="connsiteX5" fmla="*/ 448056 w 566928"/>
              <a:gd name="connsiteY5" fmla="*/ 374904 h 374904"/>
              <a:gd name="connsiteX6" fmla="*/ 356616 w 566928"/>
              <a:gd name="connsiteY6" fmla="*/ 329184 h 374904"/>
              <a:gd name="connsiteX7" fmla="*/ 301752 w 566928"/>
              <a:gd name="connsiteY7" fmla="*/ 329184 h 374904"/>
              <a:gd name="connsiteX8" fmla="*/ 100584 w 566928"/>
              <a:gd name="connsiteY8" fmla="*/ 301752 h 374904"/>
              <a:gd name="connsiteX9" fmla="*/ 82296 w 566928"/>
              <a:gd name="connsiteY9" fmla="*/ 356616 h 374904"/>
              <a:gd name="connsiteX10" fmla="*/ 0 w 566928"/>
              <a:gd name="connsiteY10" fmla="*/ 356616 h 37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6928" h="374904">
                <a:moveTo>
                  <a:pt x="0" y="356616"/>
                </a:moveTo>
                <a:lnTo>
                  <a:pt x="45720" y="155448"/>
                </a:lnTo>
                <a:lnTo>
                  <a:pt x="109728" y="219456"/>
                </a:lnTo>
                <a:lnTo>
                  <a:pt x="301752" y="0"/>
                </a:lnTo>
                <a:lnTo>
                  <a:pt x="566928" y="118872"/>
                </a:lnTo>
                <a:lnTo>
                  <a:pt x="448056" y="374904"/>
                </a:lnTo>
                <a:lnTo>
                  <a:pt x="356616" y="329184"/>
                </a:lnTo>
                <a:lnTo>
                  <a:pt x="301752" y="329184"/>
                </a:lnTo>
                <a:lnTo>
                  <a:pt x="100584" y="301752"/>
                </a:lnTo>
                <a:lnTo>
                  <a:pt x="82296" y="356616"/>
                </a:lnTo>
                <a:lnTo>
                  <a:pt x="0" y="356616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Freeform 12"/>
          <p:cNvSpPr/>
          <p:nvPr/>
        </p:nvSpPr>
        <p:spPr>
          <a:xfrm>
            <a:off x="6483096" y="4910328"/>
            <a:ext cx="996696" cy="740664"/>
          </a:xfrm>
          <a:custGeom>
            <a:avLst/>
            <a:gdLst>
              <a:gd name="connsiteX0" fmla="*/ 0 w 996696"/>
              <a:gd name="connsiteY0" fmla="*/ 640080 h 740664"/>
              <a:gd name="connsiteX1" fmla="*/ 118872 w 996696"/>
              <a:gd name="connsiteY1" fmla="*/ 585216 h 740664"/>
              <a:gd name="connsiteX2" fmla="*/ 155448 w 996696"/>
              <a:gd name="connsiteY2" fmla="*/ 448056 h 740664"/>
              <a:gd name="connsiteX3" fmla="*/ 237744 w 996696"/>
              <a:gd name="connsiteY3" fmla="*/ 448056 h 740664"/>
              <a:gd name="connsiteX4" fmla="*/ 292608 w 996696"/>
              <a:gd name="connsiteY4" fmla="*/ 320040 h 740664"/>
              <a:gd name="connsiteX5" fmla="*/ 310896 w 996696"/>
              <a:gd name="connsiteY5" fmla="*/ 356616 h 740664"/>
              <a:gd name="connsiteX6" fmla="*/ 365760 w 996696"/>
              <a:gd name="connsiteY6" fmla="*/ 265176 h 740664"/>
              <a:gd name="connsiteX7" fmla="*/ 557784 w 996696"/>
              <a:gd name="connsiteY7" fmla="*/ 310896 h 740664"/>
              <a:gd name="connsiteX8" fmla="*/ 566928 w 996696"/>
              <a:gd name="connsiteY8" fmla="*/ 210312 h 740664"/>
              <a:gd name="connsiteX9" fmla="*/ 658368 w 996696"/>
              <a:gd name="connsiteY9" fmla="*/ 73152 h 740664"/>
              <a:gd name="connsiteX10" fmla="*/ 749808 w 996696"/>
              <a:gd name="connsiteY10" fmla="*/ 0 h 740664"/>
              <a:gd name="connsiteX11" fmla="*/ 996696 w 996696"/>
              <a:gd name="connsiteY11" fmla="*/ 64008 h 740664"/>
              <a:gd name="connsiteX12" fmla="*/ 896112 w 996696"/>
              <a:gd name="connsiteY12" fmla="*/ 256032 h 740664"/>
              <a:gd name="connsiteX13" fmla="*/ 813816 w 996696"/>
              <a:gd name="connsiteY13" fmla="*/ 256032 h 740664"/>
              <a:gd name="connsiteX14" fmla="*/ 804672 w 996696"/>
              <a:gd name="connsiteY14" fmla="*/ 365760 h 740664"/>
              <a:gd name="connsiteX15" fmla="*/ 896112 w 996696"/>
              <a:gd name="connsiteY15" fmla="*/ 530352 h 740664"/>
              <a:gd name="connsiteX16" fmla="*/ 649224 w 996696"/>
              <a:gd name="connsiteY16" fmla="*/ 667512 h 740664"/>
              <a:gd name="connsiteX17" fmla="*/ 457200 w 996696"/>
              <a:gd name="connsiteY17" fmla="*/ 603504 h 740664"/>
              <a:gd name="connsiteX18" fmla="*/ 347472 w 996696"/>
              <a:gd name="connsiteY18" fmla="*/ 685800 h 740664"/>
              <a:gd name="connsiteX19" fmla="*/ 310896 w 996696"/>
              <a:gd name="connsiteY19" fmla="*/ 740664 h 740664"/>
              <a:gd name="connsiteX20" fmla="*/ 173736 w 996696"/>
              <a:gd name="connsiteY20" fmla="*/ 658368 h 740664"/>
              <a:gd name="connsiteX21" fmla="*/ 73152 w 996696"/>
              <a:gd name="connsiteY21" fmla="*/ 685800 h 740664"/>
              <a:gd name="connsiteX22" fmla="*/ 0 w 996696"/>
              <a:gd name="connsiteY22" fmla="*/ 640080 h 74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96696" h="740664">
                <a:moveTo>
                  <a:pt x="0" y="640080"/>
                </a:moveTo>
                <a:lnTo>
                  <a:pt x="118872" y="585216"/>
                </a:lnTo>
                <a:lnTo>
                  <a:pt x="155448" y="448056"/>
                </a:lnTo>
                <a:lnTo>
                  <a:pt x="237744" y="448056"/>
                </a:lnTo>
                <a:lnTo>
                  <a:pt x="292608" y="320040"/>
                </a:lnTo>
                <a:lnTo>
                  <a:pt x="310896" y="356616"/>
                </a:lnTo>
                <a:lnTo>
                  <a:pt x="365760" y="265176"/>
                </a:lnTo>
                <a:lnTo>
                  <a:pt x="557784" y="310896"/>
                </a:lnTo>
                <a:lnTo>
                  <a:pt x="566928" y="210312"/>
                </a:lnTo>
                <a:lnTo>
                  <a:pt x="658368" y="73152"/>
                </a:lnTo>
                <a:lnTo>
                  <a:pt x="749808" y="0"/>
                </a:lnTo>
                <a:lnTo>
                  <a:pt x="996696" y="64008"/>
                </a:lnTo>
                <a:lnTo>
                  <a:pt x="896112" y="256032"/>
                </a:lnTo>
                <a:lnTo>
                  <a:pt x="813816" y="256032"/>
                </a:lnTo>
                <a:lnTo>
                  <a:pt x="804672" y="365760"/>
                </a:lnTo>
                <a:lnTo>
                  <a:pt x="896112" y="530352"/>
                </a:lnTo>
                <a:lnTo>
                  <a:pt x="649224" y="667512"/>
                </a:lnTo>
                <a:lnTo>
                  <a:pt x="457200" y="603504"/>
                </a:lnTo>
                <a:lnTo>
                  <a:pt x="347472" y="685800"/>
                </a:lnTo>
                <a:lnTo>
                  <a:pt x="310896" y="740664"/>
                </a:lnTo>
                <a:lnTo>
                  <a:pt x="173736" y="658368"/>
                </a:lnTo>
                <a:lnTo>
                  <a:pt x="73152" y="685800"/>
                </a:lnTo>
                <a:lnTo>
                  <a:pt x="0" y="64008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Freeform 13"/>
          <p:cNvSpPr/>
          <p:nvPr/>
        </p:nvSpPr>
        <p:spPr>
          <a:xfrm>
            <a:off x="4416552" y="3840480"/>
            <a:ext cx="548640" cy="393192"/>
          </a:xfrm>
          <a:custGeom>
            <a:avLst/>
            <a:gdLst>
              <a:gd name="connsiteX0" fmla="*/ 0 w 548640"/>
              <a:gd name="connsiteY0" fmla="*/ 356616 h 393192"/>
              <a:gd name="connsiteX1" fmla="*/ 109728 w 548640"/>
              <a:gd name="connsiteY1" fmla="*/ 210312 h 393192"/>
              <a:gd name="connsiteX2" fmla="*/ 173736 w 548640"/>
              <a:gd name="connsiteY2" fmla="*/ 0 h 393192"/>
              <a:gd name="connsiteX3" fmla="*/ 402336 w 548640"/>
              <a:gd name="connsiteY3" fmla="*/ 54864 h 393192"/>
              <a:gd name="connsiteX4" fmla="*/ 512064 w 548640"/>
              <a:gd name="connsiteY4" fmla="*/ 64008 h 393192"/>
              <a:gd name="connsiteX5" fmla="*/ 548640 w 548640"/>
              <a:gd name="connsiteY5" fmla="*/ 146304 h 393192"/>
              <a:gd name="connsiteX6" fmla="*/ 438912 w 548640"/>
              <a:gd name="connsiteY6" fmla="*/ 164592 h 393192"/>
              <a:gd name="connsiteX7" fmla="*/ 228600 w 548640"/>
              <a:gd name="connsiteY7" fmla="*/ 173736 h 393192"/>
              <a:gd name="connsiteX8" fmla="*/ 45720 w 548640"/>
              <a:gd name="connsiteY8" fmla="*/ 393192 h 393192"/>
              <a:gd name="connsiteX9" fmla="*/ 0 w 548640"/>
              <a:gd name="connsiteY9" fmla="*/ 356616 h 393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640" h="393192">
                <a:moveTo>
                  <a:pt x="0" y="356616"/>
                </a:moveTo>
                <a:lnTo>
                  <a:pt x="109728" y="210312"/>
                </a:lnTo>
                <a:lnTo>
                  <a:pt x="173736" y="0"/>
                </a:lnTo>
                <a:lnTo>
                  <a:pt x="402336" y="54864"/>
                </a:lnTo>
                <a:lnTo>
                  <a:pt x="512064" y="64008"/>
                </a:lnTo>
                <a:lnTo>
                  <a:pt x="548640" y="146304"/>
                </a:lnTo>
                <a:lnTo>
                  <a:pt x="438912" y="164592"/>
                </a:lnTo>
                <a:lnTo>
                  <a:pt x="228600" y="173736"/>
                </a:lnTo>
                <a:lnTo>
                  <a:pt x="45720" y="393192"/>
                </a:lnTo>
                <a:lnTo>
                  <a:pt x="0" y="356616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228600" y="990600"/>
            <a:ext cx="8077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Quale tecnica vogliamo utilizzare per campionare nel sito?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048000" y="2590800"/>
            <a:ext cx="18288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Box-quadrat</a:t>
            </a:r>
          </a:p>
        </p:txBody>
      </p:sp>
      <p:pic>
        <p:nvPicPr>
          <p:cNvPr id="23" name="Picture 21" descr="DSCF025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1752600"/>
            <a:ext cx="2640013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4800" y="4267199"/>
            <a:ext cx="2667000" cy="245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8" name="Straight Connector 27"/>
          <p:cNvCxnSpPr/>
          <p:nvPr/>
        </p:nvCxnSpPr>
        <p:spPr>
          <a:xfrm>
            <a:off x="1676400" y="5029200"/>
            <a:ext cx="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itle 1"/>
          <p:cNvSpPr txBox="1">
            <a:spLocks/>
          </p:cNvSpPr>
          <p:nvPr/>
        </p:nvSpPr>
        <p:spPr>
          <a:xfrm>
            <a:off x="3124200" y="5181600"/>
            <a:ext cx="18288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Transetto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477000" y="2209800"/>
            <a:ext cx="243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Pro e contro?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5638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Arial" pitchFamily="34" charset="0"/>
                <a:ea typeface="Gungsuh" pitchFamily="18" charset="-127"/>
                <a:cs typeface="Arial" pitchFamily="34" charset="0"/>
              </a:rPr>
              <a:t>Caso di studio 1: Ortotteri in prateria</a:t>
            </a:r>
            <a:endParaRPr lang="it-IT" sz="2000" dirty="0">
              <a:latin typeface="Arial" pitchFamily="34" charset="0"/>
              <a:ea typeface="Gungsuh" pitchFamily="18" charset="-127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91200" y="4191000"/>
            <a:ext cx="2667000" cy="245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715000" y="3733800"/>
            <a:ext cx="3124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Osservazione in plot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34200" y="4800600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ctangle 15"/>
          <p:cNvSpPr/>
          <p:nvPr/>
        </p:nvSpPr>
        <p:spPr>
          <a:xfrm>
            <a:off x="7086600" y="5562600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ctangle 17"/>
          <p:cNvSpPr/>
          <p:nvPr/>
        </p:nvSpPr>
        <p:spPr>
          <a:xfrm>
            <a:off x="7239000" y="5181600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152400" y="167045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latin typeface="Arial" pitchFamily="34" charset="0"/>
                <a:ea typeface="+mj-ea"/>
                <a:cs typeface="Arial" pitchFamily="34" charset="0"/>
              </a:rPr>
              <a:t>Diversità specifica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1752600"/>
            <a:ext cx="77724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dirty="0" smtClean="0">
                <a:latin typeface="Arial" pitchFamily="34" charset="0"/>
                <a:ea typeface="+mj-ea"/>
                <a:cs typeface="Arial" pitchFamily="34" charset="0"/>
              </a:rPr>
              <a:t>Tutte le misure di diversità specifica si basano sul concetto di specie come unità primaria delle comunitá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3956447"/>
            <a:ext cx="85344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latin typeface="Arial" pitchFamily="34" charset="0"/>
                <a:ea typeface="+mj-ea"/>
                <a:cs typeface="Arial" pitchFamily="34" charset="0"/>
              </a:rPr>
              <a:t>Quante specie ci sono e come varia la loro abbondanza?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843463" y="3505200"/>
          <a:ext cx="4270375" cy="3149600"/>
        </p:xfrm>
        <a:graphic>
          <a:graphicData uri="http://schemas.openxmlformats.org/presentationml/2006/ole">
            <p:oleObj spid="_x0000_s33794" name="Worksheet" r:id="rId3" imgW="3956937" imgH="2917868" progId="Excel.Sheet.8">
              <p:embed/>
            </p:oleObj>
          </a:graphicData>
        </a:graphic>
      </p:graphicFrame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732713" y="3716338"/>
            <a:ext cx="1143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ea typeface="Gungsuh" pitchFamily="18" charset="-127"/>
              </a:rPr>
              <a:t>Training 1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7885113" y="4572000"/>
            <a:ext cx="1143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ea typeface="Gungsuh" pitchFamily="18" charset="-127"/>
              </a:rPr>
              <a:t>Training 2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8037513" y="5105400"/>
            <a:ext cx="1143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ea typeface="Gungsuh" pitchFamily="18" charset="-127"/>
              </a:rPr>
              <a:t>Training 3</a:t>
            </a:r>
          </a:p>
        </p:txBody>
      </p:sp>
      <p:pic>
        <p:nvPicPr>
          <p:cNvPr id="13" name="Picture 21" descr="DSCF025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10200" y="1447800"/>
            <a:ext cx="2640013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87338" y="5311914"/>
            <a:ext cx="451326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ea typeface="Gungsuh" pitchFamily="18" charset="-127"/>
              </a:rPr>
              <a:t>Abbastanza punti per campionare l’intera communità?</a:t>
            </a:r>
            <a:endParaRPr lang="it-IT" sz="2000" dirty="0">
              <a:ea typeface="Gungsuh" pitchFamily="18" charset="-127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50825" y="3712449"/>
            <a:ext cx="3924300" cy="430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200" dirty="0">
                <a:ea typeface="Gungsuh" pitchFamily="18" charset="-127"/>
              </a:rPr>
              <a:t>- </a:t>
            </a:r>
            <a:r>
              <a:rPr lang="it-IT" sz="2200" dirty="0" smtClean="0">
                <a:ea typeface="Gungsuh" pitchFamily="18" charset="-127"/>
              </a:rPr>
              <a:t>Densità dei punti?</a:t>
            </a:r>
            <a:endParaRPr lang="it-IT" sz="2200" dirty="0">
              <a:ea typeface="Gungsuh" pitchFamily="18" charset="-127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50825" y="4264899"/>
            <a:ext cx="3924300" cy="430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200" dirty="0">
                <a:ea typeface="Gungsuh" pitchFamily="18" charset="-127"/>
              </a:rPr>
              <a:t>- </a:t>
            </a:r>
            <a:r>
              <a:rPr lang="it-IT" sz="2200" dirty="0" smtClean="0">
                <a:ea typeface="Gungsuh" pitchFamily="18" charset="-127"/>
              </a:rPr>
              <a:t>Localizzazione dei punti?</a:t>
            </a:r>
            <a:endParaRPr lang="it-IT" sz="2200" dirty="0">
              <a:ea typeface="Gungsuh" pitchFamily="18" charset="-127"/>
            </a:endParaRPr>
          </a:p>
        </p:txBody>
      </p:sp>
      <p:pic>
        <p:nvPicPr>
          <p:cNvPr id="33796" name="Picture 4" descr="https://encrypted-tbn3.gstatic.com/images?q=tbn:ANd9GcT7328iEriMBVxpLB_Ly7otGHTdkKeCfvu26wAgI9UjXMZ0_vce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9601" y="1410951"/>
            <a:ext cx="1752600" cy="1941849"/>
          </a:xfrm>
          <a:prstGeom prst="rect">
            <a:avLst/>
          </a:prstGeom>
          <a:noFill/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3924300" cy="430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200" dirty="0" smtClean="0">
                <a:ea typeface="Gungsuh" pitchFamily="18" charset="-127"/>
              </a:rPr>
              <a:t>Ortotteri in prateria</a:t>
            </a:r>
            <a:endParaRPr lang="it-IT" sz="2200" dirty="0">
              <a:ea typeface="Gungsuh" pitchFamily="18" charset="-127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5638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Arial" pitchFamily="34" charset="0"/>
                <a:ea typeface="Gungsuh" pitchFamily="18" charset="-127"/>
                <a:cs typeface="Arial" pitchFamily="34" charset="0"/>
              </a:rPr>
              <a:t>Caso di studio 1: Ortotteri in prateria</a:t>
            </a:r>
            <a:endParaRPr lang="it-IT" sz="2000" dirty="0">
              <a:latin typeface="Arial" pitchFamily="34" charset="0"/>
              <a:ea typeface="Gungsuh" pitchFamily="18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228600" y="1371600"/>
            <a:ext cx="8077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Randomizzazione?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8200" y="2057400"/>
            <a:ext cx="355851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9600" y="2057399"/>
            <a:ext cx="3581400" cy="329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514600" y="2971800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/>
          <p:cNvSpPr/>
          <p:nvPr/>
        </p:nvSpPr>
        <p:spPr>
          <a:xfrm>
            <a:off x="2590800" y="3657600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2286000" y="4038600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5943600" y="3124200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/>
          <p:cNvSpPr/>
          <p:nvPr/>
        </p:nvSpPr>
        <p:spPr>
          <a:xfrm>
            <a:off x="5334000" y="4114800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ctangle 13"/>
          <p:cNvSpPr/>
          <p:nvPr/>
        </p:nvSpPr>
        <p:spPr>
          <a:xfrm>
            <a:off x="6934200" y="2819400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5638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Arial" pitchFamily="34" charset="0"/>
                <a:ea typeface="Gungsuh" pitchFamily="18" charset="-127"/>
                <a:cs typeface="Arial" pitchFamily="34" charset="0"/>
              </a:rPr>
              <a:t>Caso di studio 1: Ortotteri in prateria</a:t>
            </a:r>
            <a:endParaRPr lang="it-IT" sz="2000" dirty="0">
              <a:latin typeface="Arial" pitchFamily="34" charset="0"/>
              <a:ea typeface="Gungsuh" pitchFamily="18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228600" y="990600"/>
            <a:ext cx="8077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Replicazione nello spazio (quanti plot?)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67200" y="1688069"/>
            <a:ext cx="2896465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1688069"/>
            <a:ext cx="2915092" cy="268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828800" y="2526268"/>
            <a:ext cx="117483" cy="124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1752600" y="2983468"/>
            <a:ext cx="117483" cy="124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/>
          <p:cNvSpPr/>
          <p:nvPr/>
        </p:nvSpPr>
        <p:spPr>
          <a:xfrm>
            <a:off x="1676400" y="3440668"/>
            <a:ext cx="117483" cy="124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ctangle 13"/>
          <p:cNvSpPr/>
          <p:nvPr/>
        </p:nvSpPr>
        <p:spPr>
          <a:xfrm>
            <a:off x="5562600" y="2754869"/>
            <a:ext cx="117483" cy="124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ctangle 17"/>
          <p:cNvSpPr/>
          <p:nvPr/>
        </p:nvSpPr>
        <p:spPr>
          <a:xfrm>
            <a:off x="4800600" y="3516868"/>
            <a:ext cx="117483" cy="124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ctangle 18"/>
          <p:cNvSpPr/>
          <p:nvPr/>
        </p:nvSpPr>
        <p:spPr>
          <a:xfrm>
            <a:off x="6096000" y="2297668"/>
            <a:ext cx="117483" cy="124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4495800"/>
            <a:ext cx="8077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Replicazione nel tempo (quante volte campionare?)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14400" y="5334000"/>
            <a:ext cx="533400" cy="505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ctangle 20"/>
          <p:cNvSpPr/>
          <p:nvPr/>
        </p:nvSpPr>
        <p:spPr>
          <a:xfrm>
            <a:off x="2133600" y="5334000"/>
            <a:ext cx="533400" cy="505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ctangle 21"/>
          <p:cNvSpPr/>
          <p:nvPr/>
        </p:nvSpPr>
        <p:spPr>
          <a:xfrm>
            <a:off x="3352800" y="5334000"/>
            <a:ext cx="533400" cy="505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62000" y="6172200"/>
            <a:ext cx="3276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05000" y="6248400"/>
            <a:ext cx="877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Arial" pitchFamily="34" charset="0"/>
                <a:cs typeface="Arial" pitchFamily="34" charset="0"/>
              </a:rPr>
              <a:t>Tempo</a:t>
            </a:r>
            <a:endParaRPr lang="sv-SE" dirty="0"/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5638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Arial" pitchFamily="34" charset="0"/>
                <a:ea typeface="Gungsuh" pitchFamily="18" charset="-127"/>
                <a:cs typeface="Arial" pitchFamily="34" charset="0"/>
              </a:rPr>
              <a:t>Caso di studio 1: Ortotteri in prateria</a:t>
            </a:r>
            <a:endParaRPr lang="it-IT" sz="2000" dirty="0">
              <a:latin typeface="Arial" pitchFamily="34" charset="0"/>
              <a:ea typeface="Gungsuh" pitchFamily="18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06400" y="4009072"/>
            <a:ext cx="5689600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 dirty="0" smtClean="0">
                <a:ea typeface="Gungsuh" pitchFamily="18" charset="-127"/>
              </a:rPr>
              <a:t>Esempi:</a:t>
            </a:r>
            <a:endParaRPr lang="it-IT" sz="2000" b="1" dirty="0">
              <a:ea typeface="Gungsuh" pitchFamily="18" charset="-127"/>
            </a:endParaRPr>
          </a:p>
          <a:p>
            <a:r>
              <a:rPr lang="it-IT" sz="2000" dirty="0" smtClean="0">
                <a:ea typeface="Gungsuh" pitchFamily="18" charset="-127"/>
              </a:rPr>
              <a:t>Piante: 1 volta </a:t>
            </a:r>
          </a:p>
          <a:p>
            <a:r>
              <a:rPr lang="it-IT" sz="2000" dirty="0" smtClean="0">
                <a:ea typeface="Gungsuh" pitchFamily="18" charset="-127"/>
              </a:rPr>
              <a:t>Ortotteri: 2-3 volte l’anno</a:t>
            </a:r>
            <a:endParaRPr lang="it-IT" sz="2000" dirty="0">
              <a:ea typeface="Gungsuh" pitchFamily="18" charset="-127"/>
            </a:endParaRPr>
          </a:p>
          <a:p>
            <a:r>
              <a:rPr lang="it-IT" sz="2000" dirty="0" smtClean="0">
                <a:ea typeface="Gungsuh" pitchFamily="18" charset="-127"/>
              </a:rPr>
              <a:t>Lepidotteri diurni: </a:t>
            </a:r>
            <a:r>
              <a:rPr lang="it-IT" sz="2000" dirty="0">
                <a:ea typeface="Gungsuh" pitchFamily="18" charset="-127"/>
              </a:rPr>
              <a:t>3-5 </a:t>
            </a:r>
            <a:r>
              <a:rPr lang="it-IT" sz="2000" dirty="0" smtClean="0">
                <a:ea typeface="Gungsuh" pitchFamily="18" charset="-127"/>
              </a:rPr>
              <a:t>volte l’anno</a:t>
            </a:r>
            <a:endParaRPr lang="it-IT" sz="2000" dirty="0">
              <a:ea typeface="Gungsuh" pitchFamily="18" charset="-127"/>
            </a:endParaRPr>
          </a:p>
          <a:p>
            <a:r>
              <a:rPr lang="it-IT" sz="2000" dirty="0" smtClean="0">
                <a:ea typeface="Gungsuh" pitchFamily="18" charset="-127"/>
              </a:rPr>
              <a:t>Lepidotteri notturni : ogni due settimane</a:t>
            </a:r>
            <a:endParaRPr lang="it-IT" sz="2000" dirty="0">
              <a:ea typeface="Gungsuh" pitchFamily="18" charset="-127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0825" y="981075"/>
            <a:ext cx="849788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/>
              <a:t>La </a:t>
            </a:r>
            <a:r>
              <a:rPr lang="en-US" sz="2000" dirty="0" err="1" smtClean="0"/>
              <a:t>scelta</a:t>
            </a:r>
            <a:r>
              <a:rPr lang="en-US" sz="2000" dirty="0" smtClean="0"/>
              <a:t> </a:t>
            </a:r>
            <a:r>
              <a:rPr lang="en-US" sz="2000" dirty="0" err="1" smtClean="0"/>
              <a:t>dell’epoca</a:t>
            </a:r>
            <a:r>
              <a:rPr lang="en-US" sz="2000" dirty="0" smtClean="0"/>
              <a:t> in cui </a:t>
            </a:r>
            <a:r>
              <a:rPr lang="en-US" sz="2000" dirty="0" err="1" smtClean="0"/>
              <a:t>campionare</a:t>
            </a:r>
            <a:r>
              <a:rPr lang="en-US" sz="2000" dirty="0" smtClean="0"/>
              <a:t> </a:t>
            </a:r>
            <a:r>
              <a:rPr lang="en-US" sz="2000" dirty="0" err="1" smtClean="0"/>
              <a:t>dipende</a:t>
            </a:r>
            <a:r>
              <a:rPr lang="en-US" sz="2000" dirty="0" smtClean="0"/>
              <a:t> </a:t>
            </a:r>
            <a:r>
              <a:rPr lang="en-US" sz="2000" dirty="0" err="1" smtClean="0"/>
              <a:t>dal</a:t>
            </a:r>
            <a:r>
              <a:rPr lang="en-US" sz="2000" dirty="0" smtClean="0"/>
              <a:t> </a:t>
            </a:r>
            <a:r>
              <a:rPr lang="en-US" sz="2000" dirty="0" err="1" smtClean="0"/>
              <a:t>gruppo</a:t>
            </a:r>
            <a:r>
              <a:rPr lang="en-US" sz="2000" dirty="0" smtClean="0"/>
              <a:t> </a:t>
            </a:r>
            <a:r>
              <a:rPr lang="en-US" sz="2000" dirty="0" err="1" smtClean="0"/>
              <a:t>che</a:t>
            </a:r>
            <a:r>
              <a:rPr lang="en-US" sz="2000" dirty="0" smtClean="0"/>
              <a:t> </a:t>
            </a:r>
            <a:r>
              <a:rPr lang="en-US" sz="2000" dirty="0" err="1" smtClean="0"/>
              <a:t>stiamo</a:t>
            </a:r>
            <a:r>
              <a:rPr lang="en-US" sz="2000" dirty="0" smtClean="0"/>
              <a:t> </a:t>
            </a:r>
            <a:r>
              <a:rPr lang="en-US" sz="2000" dirty="0" err="1" smtClean="0"/>
              <a:t>studiando</a:t>
            </a:r>
            <a:r>
              <a:rPr lang="en-US" sz="2000" dirty="0" smtClean="0"/>
              <a:t> e </a:t>
            </a:r>
            <a:r>
              <a:rPr lang="en-US" sz="2000" dirty="0" err="1" smtClean="0"/>
              <a:t>dalle</a:t>
            </a:r>
            <a:r>
              <a:rPr lang="en-US" sz="2000" dirty="0" smtClean="0"/>
              <a:t> </a:t>
            </a:r>
            <a:r>
              <a:rPr lang="en-US" sz="2000" dirty="0" err="1" smtClean="0"/>
              <a:t>condizioni</a:t>
            </a:r>
            <a:r>
              <a:rPr lang="en-US" sz="2000" dirty="0" smtClean="0"/>
              <a:t> </a:t>
            </a:r>
            <a:r>
              <a:rPr lang="en-US" sz="2000" dirty="0" err="1" smtClean="0"/>
              <a:t>ambientali</a:t>
            </a:r>
            <a:endParaRPr lang="it-IT" sz="2000" dirty="0">
              <a:ea typeface="Gungsuh" pitchFamily="18" charset="-127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3850" y="2492375"/>
            <a:ext cx="871378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 smtClean="0">
                <a:ea typeface="Gungsuh" pitchFamily="18" charset="-127"/>
              </a:rPr>
              <a:t>Dobbiamo avere un’intensità di campionamento sufficiente per catturare un pool significativo di specie</a:t>
            </a:r>
            <a:endParaRPr lang="it-IT" sz="2000" dirty="0">
              <a:ea typeface="Gungsuh" pitchFamily="18" charset="-127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5638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Arial" pitchFamily="34" charset="0"/>
                <a:ea typeface="Gungsuh" pitchFamily="18" charset="-127"/>
                <a:cs typeface="Arial" pitchFamily="34" charset="0"/>
              </a:rPr>
              <a:t>Caso di studio 1: Ortotteri in prateria</a:t>
            </a:r>
            <a:endParaRPr lang="it-IT" sz="2000" dirty="0">
              <a:latin typeface="Arial" pitchFamily="34" charset="0"/>
              <a:ea typeface="Gungsuh" pitchFamily="18" charset="-127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228600" y="914400"/>
            <a:ext cx="8077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3. Standardizzazione!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67200" y="1371601"/>
            <a:ext cx="355851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1371600"/>
            <a:ext cx="3581400" cy="329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133600" y="2286001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2209800" y="2971801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/>
          <p:cNvSpPr/>
          <p:nvPr/>
        </p:nvSpPr>
        <p:spPr>
          <a:xfrm>
            <a:off x="1905000" y="3352801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ctangle 13"/>
          <p:cNvSpPr/>
          <p:nvPr/>
        </p:nvSpPr>
        <p:spPr>
          <a:xfrm>
            <a:off x="5562600" y="2438401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ctangle 17"/>
          <p:cNvSpPr/>
          <p:nvPr/>
        </p:nvSpPr>
        <p:spPr>
          <a:xfrm>
            <a:off x="4953000" y="3429001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ctangle 18"/>
          <p:cNvSpPr/>
          <p:nvPr/>
        </p:nvSpPr>
        <p:spPr>
          <a:xfrm>
            <a:off x="6553200" y="2133601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5159513"/>
            <a:ext cx="8077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Stessa superficie campionata (Numero di plot uguali per sito)!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52400" y="5695890"/>
            <a:ext cx="8077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Stesse condizioni e stesso tempo speso in ogni sito! 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5638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Arial" pitchFamily="34" charset="0"/>
                <a:ea typeface="Gungsuh" pitchFamily="18" charset="-127"/>
                <a:cs typeface="Arial" pitchFamily="34" charset="0"/>
              </a:rPr>
              <a:t>Caso di studio 1: Ortotteri in prateria</a:t>
            </a:r>
            <a:endParaRPr lang="it-IT" sz="2000" dirty="0">
              <a:latin typeface="Arial" pitchFamily="34" charset="0"/>
              <a:ea typeface="Gungsuh" pitchFamily="18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Dati di comunità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838200" y="2592943"/>
          <a:ext cx="4608512" cy="3382644"/>
        </p:xfrm>
        <a:graphic>
          <a:graphicData uri="http://schemas.openxmlformats.org/drawingml/2006/table">
            <a:tbl>
              <a:tblPr/>
              <a:tblGrid>
                <a:gridCol w="1512169"/>
                <a:gridCol w="821004"/>
                <a:gridCol w="777496"/>
                <a:gridCol w="764928"/>
                <a:gridCol w="732915"/>
              </a:tblGrid>
              <a:tr h="268111">
                <a:tc>
                  <a:txBody>
                    <a:bodyPr/>
                    <a:lstStyle/>
                    <a:p>
                      <a:pPr algn="l" fontAlgn="b"/>
                      <a:endParaRPr lang="sv-SE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err="1" smtClean="0">
                          <a:latin typeface="Arial"/>
                        </a:rPr>
                        <a:t>Sito</a:t>
                      </a:r>
                      <a:r>
                        <a:rPr lang="sv-SE" sz="1800" b="0" i="0" u="none" strike="noStrike" baseline="0" dirty="0" smtClean="0">
                          <a:latin typeface="Arial"/>
                        </a:rPr>
                        <a:t> 1</a:t>
                      </a:r>
                      <a:endParaRPr lang="sv-SE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err="1" smtClean="0">
                          <a:latin typeface="Arial"/>
                        </a:rPr>
                        <a:t>Sito</a:t>
                      </a:r>
                      <a:r>
                        <a:rPr lang="sv-SE" sz="1800" b="0" i="0" u="none" strike="noStrike" dirty="0" smtClean="0">
                          <a:latin typeface="Arial"/>
                        </a:rPr>
                        <a:t> 2</a:t>
                      </a:r>
                      <a:endParaRPr lang="sv-SE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err="1" smtClean="0">
                          <a:latin typeface="Arial"/>
                        </a:rPr>
                        <a:t>Sito</a:t>
                      </a:r>
                      <a:r>
                        <a:rPr lang="sv-SE" sz="1800" b="0" i="0" u="none" strike="noStrike" baseline="0" dirty="0" smtClean="0">
                          <a:latin typeface="Arial"/>
                        </a:rPr>
                        <a:t> 3</a:t>
                      </a:r>
                      <a:endParaRPr lang="sv-SE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latin typeface="Arial"/>
                        </a:rPr>
                        <a:t>… </a:t>
                      </a:r>
                      <a:endParaRPr lang="sv-SE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311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0" i="0" u="none" strike="noStrike" dirty="0" smtClean="0">
                          <a:latin typeface="Arial"/>
                        </a:rPr>
                        <a:t>Specie A</a:t>
                      </a:r>
                      <a:endParaRPr lang="sv-SE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1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0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0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800" b="0" i="0" u="none" strike="noStrike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4311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0" i="0" u="none" strike="noStrike" dirty="0" smtClean="0">
                          <a:latin typeface="Arial"/>
                        </a:rPr>
                        <a:t>Specie B</a:t>
                      </a:r>
                      <a:endParaRPr lang="sv-SE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2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0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0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800" b="0" i="0" u="none" strike="noStrike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311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0" i="0" u="none" strike="noStrike" dirty="0" smtClean="0">
                          <a:latin typeface="Arial"/>
                        </a:rPr>
                        <a:t>Specie C</a:t>
                      </a:r>
                      <a:endParaRPr lang="sv-SE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7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0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0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800" b="0" i="0" u="none" strike="noStrike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311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0" i="0" u="none" strike="noStrike" dirty="0" smtClean="0">
                          <a:latin typeface="Arial"/>
                        </a:rPr>
                        <a:t>Specie D</a:t>
                      </a:r>
                      <a:endParaRPr lang="sv-SE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9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71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0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800" b="0" i="0" u="none" strike="noStrike" dirty="0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311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0" i="0" u="none" strike="noStrike" dirty="0" smtClean="0">
                          <a:latin typeface="Arial"/>
                        </a:rPr>
                        <a:t>Specie E</a:t>
                      </a:r>
                      <a:endParaRPr lang="sv-SE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23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49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143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800" b="0" i="0" u="none" strike="noStrike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311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0" i="0" u="none" strike="noStrike" dirty="0" smtClean="0">
                          <a:latin typeface="Arial"/>
                        </a:rPr>
                        <a:t>Specie F</a:t>
                      </a:r>
                      <a:endParaRPr lang="sv-SE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7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0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0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800" b="0" i="0" u="none" strike="noStrike" dirty="0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311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0" i="0" u="none" strike="noStrike" dirty="0" smtClean="0">
                          <a:latin typeface="Arial"/>
                        </a:rPr>
                        <a:t>Specie G</a:t>
                      </a:r>
                      <a:endParaRPr lang="sv-SE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15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0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0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800" b="0" i="0" u="none" strike="noStrike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311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0" i="0" u="none" strike="noStrike" dirty="0" smtClean="0">
                          <a:latin typeface="Arial"/>
                        </a:rPr>
                        <a:t>Specie H</a:t>
                      </a:r>
                      <a:endParaRPr lang="sv-SE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76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74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7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800" b="0" i="0" u="none" strike="noStrike" dirty="0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311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0" i="0" u="none" strike="noStrike" dirty="0" smtClean="0">
                          <a:latin typeface="Arial"/>
                        </a:rPr>
                        <a:t>…</a:t>
                      </a:r>
                      <a:endParaRPr lang="sv-SE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1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1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 smtClean="0">
                          <a:solidFill>
                            <a:srgbClr val="3818F6"/>
                          </a:solidFill>
                          <a:latin typeface="Arial"/>
                        </a:rPr>
                        <a:t>42</a:t>
                      </a:r>
                      <a:endParaRPr lang="sv-SE" sz="1800" b="0" i="0" u="none" strike="noStrike" dirty="0">
                        <a:solidFill>
                          <a:srgbClr val="3818F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800" b="0" i="0" u="none" strike="noStrike" dirty="0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364163" y="3840718"/>
            <a:ext cx="3563937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">
              <a:defRPr/>
            </a:pPr>
            <a:r>
              <a:rPr lang="en-US" b="1" dirty="0" err="1" smtClean="0">
                <a:solidFill>
                  <a:srgbClr val="3818F6"/>
                </a:solidFill>
                <a:latin typeface="Arial" pitchFamily="34" charset="0"/>
                <a:cs typeface="Arial" pitchFamily="34" charset="0"/>
              </a:rPr>
              <a:t>Presenza</a:t>
            </a:r>
            <a:r>
              <a:rPr lang="en-US" b="1" dirty="0" smtClean="0">
                <a:solidFill>
                  <a:srgbClr val="3818F6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b="1" dirty="0" err="1" smtClean="0">
                <a:solidFill>
                  <a:srgbClr val="3818F6"/>
                </a:solidFill>
                <a:latin typeface="Arial" pitchFamily="34" charset="0"/>
                <a:cs typeface="Arial" pitchFamily="34" charset="0"/>
              </a:rPr>
              <a:t>assenza</a:t>
            </a:r>
            <a:endParaRPr lang="en-US" b="1" dirty="0">
              <a:solidFill>
                <a:srgbClr val="3818F6"/>
              </a:solidFill>
              <a:latin typeface="Arial" pitchFamily="34" charset="0"/>
              <a:cs typeface="Arial" pitchFamily="34" charset="0"/>
            </a:endParaRPr>
          </a:p>
          <a:p>
            <a:pPr algn="ctr" fontAlgn="b">
              <a:defRPr/>
            </a:pPr>
            <a:r>
              <a:rPr lang="en-US" b="1" dirty="0">
                <a:solidFill>
                  <a:srgbClr val="3818F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3818F6"/>
                </a:solidFill>
                <a:latin typeface="Arial" pitchFamily="34" charset="0"/>
                <a:cs typeface="Arial" pitchFamily="34" charset="0"/>
              </a:rPr>
              <a:t>o</a:t>
            </a:r>
            <a:endParaRPr lang="en-US" b="1" dirty="0">
              <a:solidFill>
                <a:srgbClr val="3818F6"/>
              </a:solidFill>
              <a:latin typeface="Arial" pitchFamily="34" charset="0"/>
              <a:cs typeface="Arial" pitchFamily="34" charset="0"/>
            </a:endParaRPr>
          </a:p>
          <a:p>
            <a:pPr algn="ctr" fontAlgn="b">
              <a:defRPr/>
            </a:pPr>
            <a:r>
              <a:rPr lang="en-US" b="1" dirty="0" err="1" smtClean="0">
                <a:solidFill>
                  <a:srgbClr val="3818F6"/>
                </a:solidFill>
                <a:latin typeface="Arial" pitchFamily="34" charset="0"/>
                <a:cs typeface="Arial" pitchFamily="34" charset="0"/>
              </a:rPr>
              <a:t>abbondanza</a:t>
            </a:r>
            <a:endParaRPr lang="it-IT" b="1" dirty="0">
              <a:solidFill>
                <a:srgbClr val="3818F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52400" y="6172200"/>
            <a:ext cx="84963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Come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misurare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la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biodiversità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partire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questi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dati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?</a:t>
            </a:r>
            <a:endParaRPr lang="it-IT" dirty="0">
              <a:latin typeface="Arial" pitchFamily="34" charset="0"/>
              <a:ea typeface="Gungsuh" pitchFamily="18" charset="-127"/>
              <a:cs typeface="Arial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286000" y="1219200"/>
            <a:ext cx="266700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Campionamento</a:t>
            </a:r>
            <a:endParaRPr lang="it-IT" sz="2200" dirty="0">
              <a:latin typeface="Arial" pitchFamily="34" charset="0"/>
              <a:ea typeface="Gungsuh" pitchFamily="18" charset="-127"/>
              <a:cs typeface="Arial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3276600" y="1676400"/>
            <a:ext cx="5334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Caso di studio 2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1065312"/>
            <a:ext cx="82296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Ipotesi: qual è il tipo di gestione (taglio raso vs. taglio saltuario) che assicura la maggiore diversità </a:t>
            </a: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lichenica in pecceta?</a:t>
            </a:r>
            <a:endParaRPr lang="it-IT" sz="2000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7826" name="Picture 2" descr="https://encrypted-tbn3.gstatic.com/images?q=tbn:ANd9GcTuSfTp7rmu9NlJXaXx1jdXFce7AKLSFnhMkMKe-fjIqqivzKksw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75140"/>
            <a:ext cx="2362200" cy="1982562"/>
          </a:xfrm>
          <a:prstGeom prst="rect">
            <a:avLst/>
          </a:prstGeom>
          <a:noFill/>
        </p:spPr>
      </p:pic>
      <p:pic>
        <p:nvPicPr>
          <p:cNvPr id="77828" name="Picture 4" descr="http://www.waldwissen.net/waldwirtschaft/waldbau/bergwald/wsl_gebirgsplenterwald/wsl_gebirgsplenterwald_gleichfoerm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2392822" cy="1828800"/>
          </a:xfrm>
          <a:prstGeom prst="rect">
            <a:avLst/>
          </a:prstGeom>
          <a:noFill/>
        </p:spPr>
      </p:pic>
      <p:pic>
        <p:nvPicPr>
          <p:cNvPr id="77830" name="Picture 6" descr="http://www.hikingwithchuck.com/images/WhiteSpruceWithLichen20070310_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429000"/>
            <a:ext cx="2438399" cy="1828800"/>
          </a:xfrm>
          <a:prstGeom prst="rect">
            <a:avLst/>
          </a:prstGeom>
          <a:noFill/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895600" y="6096000"/>
            <a:ext cx="59436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Provate a sviluppare un sampling </a:t>
            </a: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design adeguato</a:t>
            </a:r>
            <a:endParaRPr lang="it-IT" sz="2000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6248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Sampling</a:t>
            </a:r>
            <a:endParaRPr lang="it-IT" sz="2000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888790" y="1452265"/>
            <a:ext cx="2590800" cy="198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152400" y="167045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latin typeface="Arial" pitchFamily="34" charset="0"/>
                <a:ea typeface="+mj-ea"/>
                <a:cs typeface="Arial" pitchFamily="34" charset="0"/>
              </a:rPr>
              <a:t>Diversità specifica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4800" y="1452265"/>
            <a:ext cx="3276600" cy="213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1" y="1604665"/>
            <a:ext cx="230808" cy="19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6800" y="2747665"/>
            <a:ext cx="230808" cy="19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93538" y="1833265"/>
            <a:ext cx="230808" cy="19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57600" y="2438400"/>
            <a:ext cx="230808" cy="19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03138" y="3281065"/>
            <a:ext cx="230808" cy="19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498390" y="2290465"/>
            <a:ext cx="230808" cy="19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62200" y="2442865"/>
            <a:ext cx="234749" cy="29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4600" y="3128665"/>
            <a:ext cx="234749" cy="29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57600" y="1981200"/>
            <a:ext cx="234749" cy="29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08190" y="3048000"/>
            <a:ext cx="234749" cy="29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828801" y="2290465"/>
            <a:ext cx="240590" cy="39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76400" y="1757065"/>
            <a:ext cx="240590" cy="39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5800" y="2823865"/>
            <a:ext cx="240590" cy="39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flipH="1">
            <a:off x="7708190" y="2286000"/>
            <a:ext cx="265107" cy="39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flipH="1">
            <a:off x="6342575" y="2635029"/>
            <a:ext cx="265107" cy="39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79045" y="2138065"/>
            <a:ext cx="230808" cy="19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93590" y="2900065"/>
            <a:ext cx="230808" cy="19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08190" y="2743200"/>
            <a:ext cx="230808" cy="19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57200" y="1066800"/>
            <a:ext cx="19050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latin typeface="Arial" pitchFamily="34" charset="0"/>
                <a:ea typeface="+mj-ea"/>
                <a:cs typeface="Arial" pitchFamily="34" charset="0"/>
              </a:rPr>
              <a:t>Comunità A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964990" y="1066800"/>
            <a:ext cx="19050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latin typeface="Arial" pitchFamily="34" charset="0"/>
                <a:ea typeface="+mj-ea"/>
                <a:cs typeface="Arial" pitchFamily="34" charset="0"/>
              </a:rPr>
              <a:t>Comunità B</a:t>
            </a: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269790" y="1833265"/>
            <a:ext cx="609600" cy="38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803190" y="2976265"/>
            <a:ext cx="609600" cy="38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631990" y="1905000"/>
            <a:ext cx="485775" cy="35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9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488990" y="2290465"/>
            <a:ext cx="485775" cy="35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117390" y="2442865"/>
            <a:ext cx="485775" cy="35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57600" y="1524000"/>
            <a:ext cx="240590" cy="39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43000" y="3052465"/>
            <a:ext cx="240590" cy="39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971800" y="2976265"/>
            <a:ext cx="23446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9600" y="1985665"/>
            <a:ext cx="240590" cy="39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555790" y="1371600"/>
            <a:ext cx="6348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19400" y="1828800"/>
            <a:ext cx="240590" cy="39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955590" y="1524000"/>
            <a:ext cx="6348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717590" y="2895600"/>
            <a:ext cx="609600" cy="38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69990" y="1828800"/>
            <a:ext cx="234749" cy="29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26990" y="2514600"/>
            <a:ext cx="234749" cy="29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Rectangle 3"/>
          <p:cNvSpPr txBox="1">
            <a:spLocks noChangeArrowheads="1"/>
          </p:cNvSpPr>
          <p:nvPr/>
        </p:nvSpPr>
        <p:spPr>
          <a:xfrm>
            <a:off x="228600" y="3912513"/>
            <a:ext cx="82296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Due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aspetti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principali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numero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di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specie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e </a:t>
            </a:r>
            <a:r>
              <a:rPr kumimoji="0" lang="en-US" sz="2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abbondanza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relativa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sng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Ricchezza</a:t>
            </a:r>
            <a:r>
              <a:rPr kumimoji="0" lang="en-US" sz="200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i="0" u="sng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specifica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=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numero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di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specie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presenti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in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un’area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sng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Abbondanza</a:t>
            </a:r>
            <a:r>
              <a:rPr kumimoji="0" lang="en-US" sz="200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i="0" u="sng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specifica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=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frequenza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relativa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di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una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specie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3886200" y="5562600"/>
            <a:ext cx="533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200"/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590800" y="6172200"/>
            <a:ext cx="3200400" cy="43088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dirty="0" smtClean="0">
                <a:latin typeface="Arial" pitchFamily="34" charset="0"/>
                <a:ea typeface="+mj-ea"/>
                <a:cs typeface="Arial" pitchFamily="34" charset="0"/>
              </a:rPr>
              <a:t>Indici di biodiversità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304800" y="4572001"/>
            <a:ext cx="8153400" cy="76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200"/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3745790" y="1566446"/>
            <a:ext cx="762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 smtClean="0">
                <a:latin typeface="Arial" pitchFamily="34" charset="0"/>
                <a:ea typeface="+mj-ea"/>
                <a:cs typeface="Arial" pitchFamily="34" charset="0"/>
              </a:rPr>
              <a:t>n=7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3745790" y="1947446"/>
            <a:ext cx="762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 smtClean="0">
                <a:latin typeface="Arial" pitchFamily="34" charset="0"/>
                <a:ea typeface="+mj-ea"/>
                <a:cs typeface="Arial" pitchFamily="34" charset="0"/>
              </a:rPr>
              <a:t>n=2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3745790" y="2362200"/>
            <a:ext cx="762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 smtClean="0">
                <a:latin typeface="Arial" pitchFamily="34" charset="0"/>
                <a:ea typeface="+mj-ea"/>
                <a:cs typeface="Arial" pitchFamily="34" charset="0"/>
              </a:rPr>
              <a:t>n=4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8077200" y="1456492"/>
            <a:ext cx="762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 smtClean="0">
                <a:latin typeface="Arial" pitchFamily="34" charset="0"/>
                <a:ea typeface="+mj-ea"/>
                <a:cs typeface="Arial" pitchFamily="34" charset="0"/>
              </a:rPr>
              <a:t>n=1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8077200" y="1837492"/>
            <a:ext cx="762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 smtClean="0">
                <a:latin typeface="Arial" pitchFamily="34" charset="0"/>
                <a:ea typeface="+mj-ea"/>
                <a:cs typeface="Arial" pitchFamily="34" charset="0"/>
              </a:rPr>
              <a:t>n=2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8077200" y="2252246"/>
            <a:ext cx="762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 smtClean="0">
                <a:latin typeface="Arial" pitchFamily="34" charset="0"/>
                <a:ea typeface="+mj-ea"/>
                <a:cs typeface="Arial" pitchFamily="34" charset="0"/>
              </a:rPr>
              <a:t>n=1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8077200" y="2667000"/>
            <a:ext cx="762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 smtClean="0">
                <a:latin typeface="Arial" pitchFamily="34" charset="0"/>
                <a:ea typeface="+mj-ea"/>
                <a:cs typeface="Arial" pitchFamily="34" charset="0"/>
              </a:rPr>
              <a:t>n=3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8077200" y="3090446"/>
            <a:ext cx="762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 smtClean="0">
                <a:latin typeface="Arial" pitchFamily="34" charset="0"/>
                <a:ea typeface="+mj-ea"/>
                <a:cs typeface="Arial" pitchFamily="34" charset="0"/>
              </a:rPr>
              <a:t>n=2</a:t>
            </a:r>
          </a:p>
        </p:txBody>
      </p:sp>
      <p:pic>
        <p:nvPicPr>
          <p:cNvPr id="68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543800" y="3429000"/>
            <a:ext cx="609600" cy="38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8077200" y="3471446"/>
            <a:ext cx="762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 smtClean="0">
                <a:latin typeface="Arial" pitchFamily="34" charset="0"/>
                <a:ea typeface="+mj-ea"/>
                <a:cs typeface="Arial" pitchFamily="34" charset="0"/>
              </a:rPr>
              <a:t>n=3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152400" y="167045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latin typeface="Arial" pitchFamily="34" charset="0"/>
                <a:ea typeface="+mj-ea"/>
                <a:cs typeface="Arial" pitchFamily="34" charset="0"/>
              </a:rPr>
              <a:t>Perché confrontare la diversità specifica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609600" y="2080735"/>
            <a:ext cx="40386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2. Definire la scala spaziale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609600" y="1143000"/>
            <a:ext cx="40386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1. Definire le ipotesi da testare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09600" y="3105090"/>
            <a:ext cx="40386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3. Campionare le comunità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609600" y="4400490"/>
            <a:ext cx="67056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4. Confrontare le comunità usando degli indici di diversità</a:t>
            </a:r>
          </a:p>
        </p:txBody>
      </p:sp>
      <p:sp>
        <p:nvSpPr>
          <p:cNvPr id="53" name="Right Arrow 52"/>
          <p:cNvSpPr/>
          <p:nvPr/>
        </p:nvSpPr>
        <p:spPr>
          <a:xfrm>
            <a:off x="3886200" y="3200400"/>
            <a:ext cx="838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876800" y="3105090"/>
            <a:ext cx="914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DATI</a:t>
            </a:r>
          </a:p>
        </p:txBody>
      </p:sp>
      <p:sp>
        <p:nvSpPr>
          <p:cNvPr id="55" name="Right Arrow 54"/>
          <p:cNvSpPr/>
          <p:nvPr/>
        </p:nvSpPr>
        <p:spPr>
          <a:xfrm rot="5400000">
            <a:off x="4876800" y="3733800"/>
            <a:ext cx="762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6" name="Curved Up Arrow 55"/>
          <p:cNvSpPr/>
          <p:nvPr/>
        </p:nvSpPr>
        <p:spPr>
          <a:xfrm rot="16200000">
            <a:off x="6019800" y="2438400"/>
            <a:ext cx="3505200" cy="10668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09600" y="1143000"/>
            <a:ext cx="6553200" cy="457200"/>
          </a:xfrm>
          <a:prstGeom prst="roundRect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/>
          <p:cNvSpPr txBox="1">
            <a:spLocks/>
          </p:cNvSpPr>
          <p:nvPr/>
        </p:nvSpPr>
        <p:spPr>
          <a:xfrm>
            <a:off x="381000" y="3043892"/>
            <a:ext cx="85344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La diversitá di specie varia lungo una successione vegetazionale dopo l’abbandono?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28600" y="152400"/>
            <a:ext cx="40386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1. Definire le ipotesi da testare</a:t>
            </a:r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665163" y="5171043"/>
            <a:ext cx="1092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chemeClr val="tx2"/>
                </a:solidFill>
                <a:ea typeface="Gungsuh" pitchFamily="18" charset="-127"/>
              </a:rPr>
              <a:t>Taglio</a:t>
            </a:r>
          </a:p>
        </p:txBody>
      </p:sp>
      <p:sp>
        <p:nvSpPr>
          <p:cNvPr id="48" name="Text Box 35"/>
          <p:cNvSpPr txBox="1">
            <a:spLocks noChangeArrowheads="1"/>
          </p:cNvSpPr>
          <p:nvPr/>
        </p:nvSpPr>
        <p:spPr bwMode="auto">
          <a:xfrm>
            <a:off x="1908175" y="5171043"/>
            <a:ext cx="13636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chemeClr val="tx2"/>
                </a:solidFill>
                <a:ea typeface="Gungsuh" pitchFamily="18" charset="-127"/>
              </a:rPr>
              <a:t>Abbandono</a:t>
            </a:r>
          </a:p>
          <a:p>
            <a:r>
              <a:rPr lang="it-IT" sz="1600">
                <a:solidFill>
                  <a:schemeClr val="tx2"/>
                </a:solidFill>
                <a:ea typeface="Gungsuh" pitchFamily="18" charset="-127"/>
              </a:rPr>
              <a:t>recente</a:t>
            </a:r>
          </a:p>
        </p:txBody>
      </p:sp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3646488" y="5171043"/>
            <a:ext cx="1646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sz="1600">
                <a:solidFill>
                  <a:schemeClr val="tx2"/>
                </a:solidFill>
                <a:ea typeface="Gungsuh" pitchFamily="18" charset="-127"/>
              </a:rPr>
              <a:t>Abbandono</a:t>
            </a:r>
          </a:p>
        </p:txBody>
      </p:sp>
      <p:sp>
        <p:nvSpPr>
          <p:cNvPr id="50" name="Text Box 37"/>
          <p:cNvSpPr txBox="1">
            <a:spLocks noChangeArrowheads="1"/>
          </p:cNvSpPr>
          <p:nvPr/>
        </p:nvSpPr>
        <p:spPr bwMode="auto">
          <a:xfrm>
            <a:off x="5989638" y="5244068"/>
            <a:ext cx="1003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sz="1600">
                <a:solidFill>
                  <a:schemeClr val="tx2"/>
                </a:solidFill>
                <a:ea typeface="Gungsuh" pitchFamily="18" charset="-127"/>
              </a:rPr>
              <a:t>Foresta</a:t>
            </a:r>
          </a:p>
        </p:txBody>
      </p:sp>
      <p:sp>
        <p:nvSpPr>
          <p:cNvPr id="51" name="Line 38"/>
          <p:cNvSpPr>
            <a:spLocks noChangeShapeType="1"/>
          </p:cNvSpPr>
          <p:nvPr/>
        </p:nvSpPr>
        <p:spPr bwMode="auto">
          <a:xfrm>
            <a:off x="1187450" y="5102780"/>
            <a:ext cx="58324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sv-SE">
              <a:solidFill>
                <a:schemeClr val="tx2"/>
              </a:solidFill>
            </a:endParaRPr>
          </a:p>
        </p:txBody>
      </p:sp>
      <p:sp>
        <p:nvSpPr>
          <p:cNvPr id="52" name="AutoShape 39"/>
          <p:cNvSpPr>
            <a:spLocks noChangeArrowheads="1"/>
          </p:cNvSpPr>
          <p:nvPr/>
        </p:nvSpPr>
        <p:spPr bwMode="auto">
          <a:xfrm>
            <a:off x="1114425" y="5031343"/>
            <a:ext cx="215900" cy="1444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>
              <a:solidFill>
                <a:schemeClr val="tx2"/>
              </a:solidFill>
            </a:endParaRPr>
          </a:p>
        </p:txBody>
      </p:sp>
      <p:sp>
        <p:nvSpPr>
          <p:cNvPr id="53" name="AutoShape 40"/>
          <p:cNvSpPr>
            <a:spLocks noChangeArrowheads="1"/>
          </p:cNvSpPr>
          <p:nvPr/>
        </p:nvSpPr>
        <p:spPr bwMode="auto">
          <a:xfrm>
            <a:off x="2482850" y="5031343"/>
            <a:ext cx="215900" cy="1444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>
              <a:solidFill>
                <a:schemeClr val="tx2"/>
              </a:solidFill>
            </a:endParaRPr>
          </a:p>
        </p:txBody>
      </p:sp>
      <p:sp>
        <p:nvSpPr>
          <p:cNvPr id="54" name="AutoShape 41"/>
          <p:cNvSpPr>
            <a:spLocks noChangeArrowheads="1"/>
          </p:cNvSpPr>
          <p:nvPr/>
        </p:nvSpPr>
        <p:spPr bwMode="auto">
          <a:xfrm>
            <a:off x="4138613" y="5031343"/>
            <a:ext cx="215900" cy="1444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>
              <a:solidFill>
                <a:schemeClr val="tx2"/>
              </a:solidFill>
            </a:endParaRPr>
          </a:p>
        </p:txBody>
      </p:sp>
      <p:sp>
        <p:nvSpPr>
          <p:cNvPr id="55" name="AutoShape 42"/>
          <p:cNvSpPr>
            <a:spLocks noChangeArrowheads="1"/>
          </p:cNvSpPr>
          <p:nvPr/>
        </p:nvSpPr>
        <p:spPr bwMode="auto">
          <a:xfrm>
            <a:off x="6372225" y="5031343"/>
            <a:ext cx="215900" cy="1444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>
              <a:solidFill>
                <a:schemeClr val="tx2"/>
              </a:solidFill>
            </a:endParaRPr>
          </a:p>
        </p:txBody>
      </p:sp>
      <p:sp>
        <p:nvSpPr>
          <p:cNvPr id="56" name="Rectangle 43"/>
          <p:cNvSpPr>
            <a:spLocks noChangeArrowheads="1"/>
          </p:cNvSpPr>
          <p:nvPr/>
        </p:nvSpPr>
        <p:spPr bwMode="auto">
          <a:xfrm>
            <a:off x="2095500" y="6107668"/>
            <a:ext cx="298145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tx2"/>
                </a:solidFill>
              </a:rPr>
              <a:t>Tempo dall’abbandono (anni)</a:t>
            </a:r>
          </a:p>
        </p:txBody>
      </p:sp>
      <p:pic>
        <p:nvPicPr>
          <p:cNvPr id="57" name="Picture 45" descr="20070210171158!Prunus-spinosa-natur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35375" y="3969305"/>
            <a:ext cx="1296988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46" descr="H08_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53088" y="3950255"/>
            <a:ext cx="15113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47" descr="SuperStock_1597-582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8163" y="3951843"/>
            <a:ext cx="136842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48" descr="bluejoint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79613" y="3940730"/>
            <a:ext cx="151288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Rectangle 64"/>
          <p:cNvSpPr>
            <a:spLocks noChangeArrowheads="1"/>
          </p:cNvSpPr>
          <p:nvPr/>
        </p:nvSpPr>
        <p:spPr bwMode="auto">
          <a:xfrm flipH="1">
            <a:off x="2268538" y="5675868"/>
            <a:ext cx="6477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tx2"/>
                </a:solidFill>
              </a:rPr>
              <a:t>3-5</a:t>
            </a:r>
          </a:p>
        </p:txBody>
      </p:sp>
      <p:sp>
        <p:nvSpPr>
          <p:cNvPr id="62" name="Rectangle 65"/>
          <p:cNvSpPr>
            <a:spLocks noChangeArrowheads="1"/>
          </p:cNvSpPr>
          <p:nvPr/>
        </p:nvSpPr>
        <p:spPr bwMode="auto">
          <a:xfrm flipH="1">
            <a:off x="3854450" y="5667930"/>
            <a:ext cx="9350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tx2"/>
                </a:solidFill>
              </a:rPr>
              <a:t>10-15</a:t>
            </a:r>
          </a:p>
        </p:txBody>
      </p:sp>
      <p:sp>
        <p:nvSpPr>
          <p:cNvPr id="63" name="Rectangle 66"/>
          <p:cNvSpPr>
            <a:spLocks noChangeArrowheads="1"/>
          </p:cNvSpPr>
          <p:nvPr/>
        </p:nvSpPr>
        <p:spPr bwMode="auto">
          <a:xfrm flipH="1">
            <a:off x="6013450" y="5667930"/>
            <a:ext cx="9350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tx2"/>
                </a:solidFill>
              </a:rPr>
              <a:t>20-25</a:t>
            </a:r>
          </a:p>
        </p:txBody>
      </p:sp>
      <p:sp>
        <p:nvSpPr>
          <p:cNvPr id="64" name="Rectangle 68"/>
          <p:cNvSpPr>
            <a:spLocks noChangeArrowheads="1"/>
          </p:cNvSpPr>
          <p:nvPr/>
        </p:nvSpPr>
        <p:spPr bwMode="auto">
          <a:xfrm flipH="1">
            <a:off x="900113" y="5667930"/>
            <a:ext cx="6477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04800" y="990600"/>
            <a:ext cx="8534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Perché vogliamo confrontare delle comunità?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04800" y="1732002"/>
            <a:ext cx="85344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1. Le ipotesi da testare spesso derivano da richieste di valutazioni di impatti 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81000" y="2590800"/>
            <a:ext cx="2743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ESEMPIO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1"/>
          <p:cNvSpPr txBox="1">
            <a:spLocks/>
          </p:cNvSpPr>
          <p:nvPr/>
        </p:nvSpPr>
        <p:spPr>
          <a:xfrm>
            <a:off x="228600" y="152400"/>
            <a:ext cx="40386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1. Definire le ipotesi da testare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304800" y="1525488"/>
            <a:ext cx="8534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2. Valutare l’efficacia di un intervento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304800" y="2495490"/>
            <a:ext cx="8534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La diversità di licheni aumenta se rilascio 50 alberi ettaro dopo il taglio?</a:t>
            </a:r>
          </a:p>
        </p:txBody>
      </p:sp>
      <p:pic>
        <p:nvPicPr>
          <p:cNvPr id="76806" name="Picture 6" descr="http://www.ens-newswire.com/ens/may2006/20060501_clearcut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10000" y="5543006"/>
            <a:ext cx="1524000" cy="1314994"/>
          </a:xfrm>
          <a:prstGeom prst="rect">
            <a:avLst/>
          </a:prstGeom>
          <a:noFill/>
        </p:spPr>
      </p:pic>
      <p:pic>
        <p:nvPicPr>
          <p:cNvPr id="76808" name="Picture 8" descr="http://www.marlimillerphoto.com/images/Res-5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19200" y="5543006"/>
            <a:ext cx="1945966" cy="1295400"/>
          </a:xfrm>
          <a:prstGeom prst="rect">
            <a:avLst/>
          </a:prstGeom>
          <a:noFill/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04800" y="2057400"/>
            <a:ext cx="2743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ESEMPIO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676400" y="3352800"/>
            <a:ext cx="0" cy="1981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76400" y="5334000"/>
            <a:ext cx="3733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286000" y="4800600"/>
            <a:ext cx="457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ctangle 20"/>
          <p:cNvSpPr/>
          <p:nvPr/>
        </p:nvSpPr>
        <p:spPr>
          <a:xfrm>
            <a:off x="4267200" y="4038600"/>
            <a:ext cx="4572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 rot="16200000">
            <a:off x="550277" y="4097923"/>
            <a:ext cx="16764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 smtClean="0">
                <a:latin typeface="Arial" pitchFamily="34" charset="0"/>
                <a:ea typeface="+mj-ea"/>
                <a:cs typeface="Arial" pitchFamily="34" charset="0"/>
              </a:rPr>
              <a:t>Diversità licheni</a:t>
            </a:r>
          </a:p>
        </p:txBody>
      </p:sp>
      <p:pic>
        <p:nvPicPr>
          <p:cNvPr id="76810" name="Picture 10" descr="https://encrypted-tbn0.gstatic.com/images?q=tbn:ANd9GcQn6d0n2isw6Z1-Yzgh94rR5QPONwT5D1ylAEThGmu7-upQ6Z704A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86400" y="3352800"/>
            <a:ext cx="963445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1"/>
          <p:cNvSpPr txBox="1">
            <a:spLocks/>
          </p:cNvSpPr>
          <p:nvPr/>
        </p:nvSpPr>
        <p:spPr>
          <a:xfrm>
            <a:off x="228600" y="152400"/>
            <a:ext cx="40386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1. Definire le ipotesi da testare</a:t>
            </a:r>
          </a:p>
        </p:txBody>
      </p:sp>
      <p:pic>
        <p:nvPicPr>
          <p:cNvPr id="65" name="Picture 115" descr="Fi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50988" y="2971800"/>
            <a:ext cx="30972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124" descr="parnassius-apollo-olympiacus-26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8200" y="3200400"/>
            <a:ext cx="9350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itle 1"/>
          <p:cNvSpPr txBox="1">
            <a:spLocks/>
          </p:cNvSpPr>
          <p:nvPr/>
        </p:nvSpPr>
        <p:spPr>
          <a:xfrm>
            <a:off x="304800" y="1371600"/>
            <a:ext cx="85344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3. Le ipotesi da testare spesso derivano da domande di tipo ecologico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304800" y="2419290"/>
            <a:ext cx="85344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La diversità di farfalle è legata alla diversità vegetale?</a:t>
            </a:r>
          </a:p>
        </p:txBody>
      </p:sp>
      <p:pic>
        <p:nvPicPr>
          <p:cNvPr id="22530" name="Picture 2" descr="http://lofidelitybicycleclub.files.wordpress.com/2011/02/hay_meadow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91000" y="5545413"/>
            <a:ext cx="1752600" cy="1312586"/>
          </a:xfrm>
          <a:prstGeom prst="rect">
            <a:avLst/>
          </a:prstGeom>
          <a:noFill/>
        </p:spPr>
      </p:pic>
      <p:pic>
        <p:nvPicPr>
          <p:cNvPr id="22532" name="Picture 4" descr="http://t2.gstatic.com/images?q=tbn:ANd9GcTIxDxn_Db3qZnww69DGW2jrhzknbt-ybQcqVclowHHTsBdIbsYq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7200" y="5466761"/>
            <a:ext cx="1857375" cy="1391239"/>
          </a:xfrm>
          <a:prstGeom prst="rect">
            <a:avLst/>
          </a:prstGeom>
          <a:noFill/>
        </p:spPr>
      </p:pic>
      <p:sp>
        <p:nvSpPr>
          <p:cNvPr id="70" name="Right Arrow 69"/>
          <p:cNvSpPr/>
          <p:nvPr/>
        </p:nvSpPr>
        <p:spPr>
          <a:xfrm>
            <a:off x="2514600" y="6096000"/>
            <a:ext cx="1524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800" y="2057400"/>
            <a:ext cx="2743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ESEMPIO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38200"/>
            <a:ext cx="8763000" cy="0"/>
          </a:xfrm>
          <a:prstGeom prst="line">
            <a:avLst/>
          </a:prstGeom>
          <a:ln w="25400">
            <a:solidFill>
              <a:srgbClr val="033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28600" y="152400"/>
            <a:ext cx="40386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latin typeface="Arial" pitchFamily="34" charset="0"/>
                <a:ea typeface="+mj-ea"/>
                <a:cs typeface="Arial" pitchFamily="34" charset="0"/>
              </a:rPr>
              <a:t>2. Definire la scala spaziale</a:t>
            </a:r>
          </a:p>
        </p:txBody>
      </p:sp>
      <p:pic>
        <p:nvPicPr>
          <p:cNvPr id="21506" name="Picture 2" descr="http://www.terradisiena.org/wp-content/uploads/2011/11/Crete-Senes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1" y="1143000"/>
            <a:ext cx="7086600" cy="4774131"/>
          </a:xfrm>
          <a:prstGeom prst="rect">
            <a:avLst/>
          </a:prstGeom>
          <a:noFill/>
        </p:spPr>
      </p:pic>
      <p:sp>
        <p:nvSpPr>
          <p:cNvPr id="19" name="Oval 18"/>
          <p:cNvSpPr/>
          <p:nvPr/>
        </p:nvSpPr>
        <p:spPr>
          <a:xfrm>
            <a:off x="762000" y="27432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Oval 19"/>
          <p:cNvSpPr/>
          <p:nvPr/>
        </p:nvSpPr>
        <p:spPr>
          <a:xfrm>
            <a:off x="5029200" y="2819400"/>
            <a:ext cx="762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950</Words>
  <Application>Microsoft Office PowerPoint</Application>
  <PresentationFormat>On-screen Show (4:3)</PresentationFormat>
  <Paragraphs>243</Paragraphs>
  <Slides>37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Worksheet</vt:lpstr>
      <vt:lpstr>Misurare la biodiversità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Analisi delle abbondanze</dc:title>
  <dc:creator>Lorenzo Marini</dc:creator>
  <cp:lastModifiedBy>Lorenzo Marini</cp:lastModifiedBy>
  <cp:revision>107</cp:revision>
  <dcterms:created xsi:type="dcterms:W3CDTF">2006-08-16T00:00:00Z</dcterms:created>
  <dcterms:modified xsi:type="dcterms:W3CDTF">2013-10-09T12:54:06Z</dcterms:modified>
</cp:coreProperties>
</file>