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57" r:id="rId4"/>
    <p:sldId id="270" r:id="rId5"/>
    <p:sldId id="273" r:id="rId6"/>
    <p:sldId id="281" r:id="rId7"/>
    <p:sldId id="271" r:id="rId8"/>
    <p:sldId id="275" r:id="rId9"/>
    <p:sldId id="259" r:id="rId10"/>
    <p:sldId id="258" r:id="rId11"/>
    <p:sldId id="278" r:id="rId12"/>
    <p:sldId id="282" r:id="rId13"/>
    <p:sldId id="279" r:id="rId14"/>
    <p:sldId id="269" r:id="rId15"/>
    <p:sldId id="274" r:id="rId16"/>
    <p:sldId id="260" r:id="rId17"/>
    <p:sldId id="283" r:id="rId18"/>
    <p:sldId id="276" r:id="rId19"/>
    <p:sldId id="277" r:id="rId20"/>
    <p:sldId id="262" r:id="rId21"/>
    <p:sldId id="261" r:id="rId22"/>
    <p:sldId id="26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4FC"/>
    <a:srgbClr val="0332C9"/>
    <a:srgbClr val="0225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CFB0-73F8-473B-B3AF-7C7EBE0EF5F0}" type="datetimeFigureOut">
              <a:rPr lang="sv-SE" smtClean="0"/>
              <a:pPr/>
              <a:t>2013-10-07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3C755-501F-4E04-BA3E-7EA5E35BC93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55741-9452-455E-9504-6A15CA15408B}" type="slidenum">
              <a:rPr lang="en-US"/>
              <a:pPr/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t.wikipedia.org/wiki/Interazione_biologic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928877"/>
            <a:ext cx="7772400" cy="707886"/>
          </a:xfrm>
        </p:spPr>
        <p:txBody>
          <a:bodyPr>
            <a:spAutoFit/>
          </a:bodyPr>
          <a:lstStyle/>
          <a:p>
            <a:r>
              <a:rPr lang="it-CH" sz="4000" dirty="0" smtClean="0">
                <a:latin typeface="Arial" pitchFamily="34" charset="0"/>
                <a:cs typeface="Arial" pitchFamily="34" charset="0"/>
              </a:rPr>
              <a:t>Dalle popolazioni alla comunità</a:t>
            </a:r>
            <a:endParaRPr lang="it-CH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Ambiente abiotico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4800" y="1159132"/>
            <a:ext cx="8382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Consideriamo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comunità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specie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appartenenti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allo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stesso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livello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trofico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produttori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primari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pic>
        <p:nvPicPr>
          <p:cNvPr id="11268" name="Picture 4" descr="http://culter.colorado.edu/albums/CC2002/Niwot_Mixed_Fore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3028950"/>
            <a:ext cx="3378199" cy="2533650"/>
          </a:xfrm>
          <a:prstGeom prst="rect">
            <a:avLst/>
          </a:prstGeom>
          <a:noFill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953000" y="2118955"/>
            <a:ext cx="274320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Clima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Suolo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Radiazione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…</a:t>
            </a:r>
          </a:p>
          <a:p>
            <a:pPr>
              <a:spcBef>
                <a:spcPct val="0"/>
              </a:spcBef>
              <a:defRPr/>
            </a:pP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4800" y="2025877"/>
            <a:ext cx="4191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Foresta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mista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composta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varie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specie</a:t>
            </a:r>
          </a:p>
        </p:txBody>
      </p:sp>
      <p:pic>
        <p:nvPicPr>
          <p:cNvPr id="11270" name="Picture 6" descr="http://ars.els-cdn.com/content/image/1-s2.0-S016953470001822X-gr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124200"/>
            <a:ext cx="4267200" cy="340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4648200" y="3429000"/>
            <a:ext cx="457200" cy="2057400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Ambiente abiotico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4800" y="1159132"/>
            <a:ext cx="8382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Consideriamo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comunità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specie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appartenenti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allo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stesso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livello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trofico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consumatori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114800" y="2935069"/>
            <a:ext cx="4191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Temperatura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; 2.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Radiazione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…</a:t>
            </a:r>
          </a:p>
          <a:p>
            <a:pPr algn="ctr">
              <a:spcBef>
                <a:spcPct val="0"/>
              </a:spcBef>
              <a:defRPr/>
            </a:pP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4800" y="2164377"/>
            <a:ext cx="4191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Processionaria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del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pino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746" name="Picture 2" descr="http://www.agraria.org/entomologia-agraria/processionaria-del-pino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590800"/>
            <a:ext cx="2286000" cy="1638300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86200" y="5576500"/>
            <a:ext cx="44958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Modifica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la performance e la fitness,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mortalità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invernale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spcBef>
                <a:spcPct val="0"/>
              </a:spcBef>
              <a:defRPr/>
            </a:pP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315200" y="3429000"/>
            <a:ext cx="4572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338" name="Picture 2" descr="http://www.exoticpests.gc.ca/images_web/imfc/insectes/large/ex12312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4800600"/>
            <a:ext cx="1261802" cy="1981200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4191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Tomicus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piniperda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81400" y="41910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Qualità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della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pianta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ospite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3800" y="5562600"/>
            <a:ext cx="5029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ounded Rectangle 17"/>
          <p:cNvSpPr/>
          <p:nvPr/>
        </p:nvSpPr>
        <p:spPr>
          <a:xfrm>
            <a:off x="3657600" y="2819400"/>
            <a:ext cx="5029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Ambiente abiotico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4800" y="1159132"/>
            <a:ext cx="8382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Consideriamo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comunità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specie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appartenenti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allo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stesso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livello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trofico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predatori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810000" y="2652354"/>
            <a:ext cx="4953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Temperatura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; 2.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Radiazione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; 3.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Piovosità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…</a:t>
            </a:r>
          </a:p>
          <a:p>
            <a:pPr>
              <a:spcBef>
                <a:spcPct val="0"/>
              </a:spcBef>
              <a:defRPr/>
            </a:pP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4800" y="2164377"/>
            <a:ext cx="4191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Upupa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4355068"/>
            <a:ext cx="41910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Picchio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6866" name="Picture 2" descr="https://encrypted-tbn3.gstatic.com/images?q=tbn:ANd9GcRuOnLU9Zqh1ti3XGGCA4eGMwMMKfUO_q0AhvfxKZn8q6PkAJx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2362200"/>
            <a:ext cx="1371600" cy="1915768"/>
          </a:xfrm>
          <a:prstGeom prst="rect">
            <a:avLst/>
          </a:prstGeom>
          <a:noFill/>
        </p:spPr>
      </p:pic>
      <p:pic>
        <p:nvPicPr>
          <p:cNvPr id="36868" name="Picture 4" descr="http://us.123rf.com/400wm/400/400/Argument/Argument0806/Argument080600038/3138216-picchio-su-un-tronco-di-un-pino-in-un-bosc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800600"/>
            <a:ext cx="2590800" cy="1729359"/>
          </a:xfrm>
          <a:prstGeom prst="rect">
            <a:avLst/>
          </a:prstGeom>
          <a:noFill/>
        </p:spPr>
      </p:pic>
      <p:sp>
        <p:nvSpPr>
          <p:cNvPr id="18" name="Down Arrow 17"/>
          <p:cNvSpPr/>
          <p:nvPr/>
        </p:nvSpPr>
        <p:spPr>
          <a:xfrm>
            <a:off x="4648200" y="3124200"/>
            <a:ext cx="457200" cy="2362200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657600" y="5714999"/>
            <a:ext cx="4495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Modifica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la performance e la fitness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315200" y="3124200"/>
            <a:ext cx="4572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810000" y="41910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Disponibilità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29000" y="5562600"/>
            <a:ext cx="5029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6870" name="Picture 6" descr="http://4.bp.blogspot.com/_WxeCsEYdgzs/TTwkJIKtq6I/AAAAAAAAD9E/aeiTxhiNwvQ/s1600/processionari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3429000"/>
            <a:ext cx="1066800" cy="800100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3505200" y="2514600"/>
            <a:ext cx="5029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Ambiente abiotico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90600" y="1859577"/>
            <a:ext cx="4191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Ambiente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abiotico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3459777"/>
            <a:ext cx="4191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Determina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le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risposte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individuali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delle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specie in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comunità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828800" y="2286000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86400" y="9906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86400" y="3886200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96000" y="3901589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Global warming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867400" y="1447800"/>
            <a:ext cx="1828800" cy="1752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981200"/>
            <a:ext cx="23622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2438400"/>
            <a:ext cx="21336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16200000">
            <a:off x="3933855" y="2177534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Risposta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38200" y="5487888"/>
            <a:ext cx="7543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Dobbiamo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considerare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sempre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effetti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diretti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indiretti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Interazioni biotiche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1524000"/>
            <a:ext cx="8382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Le specie non vivono in isolamento ma interagisco fra di loro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81000" y="3688377"/>
            <a:ext cx="2590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Competizione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276600" y="2621577"/>
            <a:ext cx="17526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Mutualismo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6000" y="3688378"/>
            <a:ext cx="2590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Predazione s.l.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819400" y="4831377"/>
            <a:ext cx="2590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Commensalismo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0" y="2894112"/>
            <a:ext cx="457200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CH" sz="4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it-CH" sz="4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7600" y="5257800"/>
            <a:ext cx="914400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CH" sz="4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+=</a:t>
            </a:r>
            <a:endParaRPr lang="it-CH" sz="4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3810000"/>
            <a:ext cx="914400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CH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it-CH" sz="4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10400" y="3810000"/>
            <a:ext cx="914400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CH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it-CH" sz="4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Interazioni biotiche: competizione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62200" y="1249977"/>
            <a:ext cx="20574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Competizione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4400" y="41910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13716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246376" y="2241804"/>
            <a:ext cx="2478024" cy="1981200"/>
          </a:xfrm>
          <a:custGeom>
            <a:avLst/>
            <a:gdLst>
              <a:gd name="connsiteX0" fmla="*/ 0 w 2478024"/>
              <a:gd name="connsiteY0" fmla="*/ 1937004 h 1981200"/>
              <a:gd name="connsiteX1" fmla="*/ 539496 w 2478024"/>
              <a:gd name="connsiteY1" fmla="*/ 1562100 h 1981200"/>
              <a:gd name="connsiteX2" fmla="*/ 1225296 w 2478024"/>
              <a:gd name="connsiteY2" fmla="*/ 16764 h 1981200"/>
              <a:gd name="connsiteX3" fmla="*/ 1883664 w 2478024"/>
              <a:gd name="connsiteY3" fmla="*/ 1662684 h 1981200"/>
              <a:gd name="connsiteX4" fmla="*/ 2478024 w 2478024"/>
              <a:gd name="connsiteY4" fmla="*/ 1927860 h 1981200"/>
              <a:gd name="connsiteX5" fmla="*/ 2478024 w 2478024"/>
              <a:gd name="connsiteY5" fmla="*/ 1927860 h 1981200"/>
              <a:gd name="connsiteX6" fmla="*/ 2478024 w 2478024"/>
              <a:gd name="connsiteY6" fmla="*/ 192786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1981200">
                <a:moveTo>
                  <a:pt x="0" y="1937004"/>
                </a:moveTo>
                <a:cubicBezTo>
                  <a:pt x="167640" y="1909572"/>
                  <a:pt x="335280" y="1882140"/>
                  <a:pt x="539496" y="1562100"/>
                </a:cubicBezTo>
                <a:cubicBezTo>
                  <a:pt x="743712" y="1242060"/>
                  <a:pt x="1001268" y="0"/>
                  <a:pt x="1225296" y="16764"/>
                </a:cubicBezTo>
                <a:cubicBezTo>
                  <a:pt x="1449324" y="33528"/>
                  <a:pt x="1674876" y="1344168"/>
                  <a:pt x="1883664" y="1662684"/>
                </a:cubicBezTo>
                <a:cubicBezTo>
                  <a:pt x="2092452" y="1981200"/>
                  <a:pt x="2478024" y="1927860"/>
                  <a:pt x="2478024" y="1927860"/>
                </a:cubicBezTo>
                <a:lnTo>
                  <a:pt x="2478024" y="1927860"/>
                </a:lnTo>
                <a:lnTo>
                  <a:pt x="2478024" y="192786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reeform 18"/>
          <p:cNvSpPr/>
          <p:nvPr/>
        </p:nvSpPr>
        <p:spPr>
          <a:xfrm>
            <a:off x="4760976" y="2209800"/>
            <a:ext cx="2478024" cy="1981200"/>
          </a:xfrm>
          <a:custGeom>
            <a:avLst/>
            <a:gdLst>
              <a:gd name="connsiteX0" fmla="*/ 0 w 2478024"/>
              <a:gd name="connsiteY0" fmla="*/ 1937004 h 1981200"/>
              <a:gd name="connsiteX1" fmla="*/ 539496 w 2478024"/>
              <a:gd name="connsiteY1" fmla="*/ 1562100 h 1981200"/>
              <a:gd name="connsiteX2" fmla="*/ 1225296 w 2478024"/>
              <a:gd name="connsiteY2" fmla="*/ 16764 h 1981200"/>
              <a:gd name="connsiteX3" fmla="*/ 1883664 w 2478024"/>
              <a:gd name="connsiteY3" fmla="*/ 1662684 h 1981200"/>
              <a:gd name="connsiteX4" fmla="*/ 2478024 w 2478024"/>
              <a:gd name="connsiteY4" fmla="*/ 1927860 h 1981200"/>
              <a:gd name="connsiteX5" fmla="*/ 2478024 w 2478024"/>
              <a:gd name="connsiteY5" fmla="*/ 1927860 h 1981200"/>
              <a:gd name="connsiteX6" fmla="*/ 2478024 w 2478024"/>
              <a:gd name="connsiteY6" fmla="*/ 192786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1981200">
                <a:moveTo>
                  <a:pt x="0" y="1937004"/>
                </a:moveTo>
                <a:cubicBezTo>
                  <a:pt x="167640" y="1909572"/>
                  <a:pt x="335280" y="1882140"/>
                  <a:pt x="539496" y="1562100"/>
                </a:cubicBezTo>
                <a:cubicBezTo>
                  <a:pt x="743712" y="1242060"/>
                  <a:pt x="1001268" y="0"/>
                  <a:pt x="1225296" y="16764"/>
                </a:cubicBezTo>
                <a:cubicBezTo>
                  <a:pt x="1449324" y="33528"/>
                  <a:pt x="1674876" y="1344168"/>
                  <a:pt x="1883664" y="1662684"/>
                </a:cubicBezTo>
                <a:cubicBezTo>
                  <a:pt x="2092452" y="1981200"/>
                  <a:pt x="2478024" y="1927860"/>
                  <a:pt x="2478024" y="1927860"/>
                </a:cubicBezTo>
                <a:lnTo>
                  <a:pt x="2478024" y="1927860"/>
                </a:lnTo>
                <a:lnTo>
                  <a:pt x="2478024" y="192786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eeform 22"/>
          <p:cNvSpPr/>
          <p:nvPr/>
        </p:nvSpPr>
        <p:spPr>
          <a:xfrm>
            <a:off x="1447800" y="2209800"/>
            <a:ext cx="2478024" cy="1981200"/>
          </a:xfrm>
          <a:custGeom>
            <a:avLst/>
            <a:gdLst>
              <a:gd name="connsiteX0" fmla="*/ 0 w 2478024"/>
              <a:gd name="connsiteY0" fmla="*/ 1937004 h 1981200"/>
              <a:gd name="connsiteX1" fmla="*/ 539496 w 2478024"/>
              <a:gd name="connsiteY1" fmla="*/ 1562100 h 1981200"/>
              <a:gd name="connsiteX2" fmla="*/ 1225296 w 2478024"/>
              <a:gd name="connsiteY2" fmla="*/ 16764 h 1981200"/>
              <a:gd name="connsiteX3" fmla="*/ 1883664 w 2478024"/>
              <a:gd name="connsiteY3" fmla="*/ 1662684 h 1981200"/>
              <a:gd name="connsiteX4" fmla="*/ 2478024 w 2478024"/>
              <a:gd name="connsiteY4" fmla="*/ 1927860 h 1981200"/>
              <a:gd name="connsiteX5" fmla="*/ 2478024 w 2478024"/>
              <a:gd name="connsiteY5" fmla="*/ 1927860 h 1981200"/>
              <a:gd name="connsiteX6" fmla="*/ 2478024 w 2478024"/>
              <a:gd name="connsiteY6" fmla="*/ 192786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1981200">
                <a:moveTo>
                  <a:pt x="0" y="1937004"/>
                </a:moveTo>
                <a:cubicBezTo>
                  <a:pt x="167640" y="1909572"/>
                  <a:pt x="335280" y="1882140"/>
                  <a:pt x="539496" y="1562100"/>
                </a:cubicBezTo>
                <a:cubicBezTo>
                  <a:pt x="743712" y="1242060"/>
                  <a:pt x="1001268" y="0"/>
                  <a:pt x="1225296" y="16764"/>
                </a:cubicBezTo>
                <a:cubicBezTo>
                  <a:pt x="1449324" y="33528"/>
                  <a:pt x="1674876" y="1344168"/>
                  <a:pt x="1883664" y="1662684"/>
                </a:cubicBezTo>
                <a:cubicBezTo>
                  <a:pt x="2092452" y="1981200"/>
                  <a:pt x="2478024" y="1927860"/>
                  <a:pt x="2478024" y="1927860"/>
                </a:cubicBezTo>
                <a:lnTo>
                  <a:pt x="2478024" y="1927860"/>
                </a:lnTo>
                <a:lnTo>
                  <a:pt x="2478024" y="192786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819400" y="4297977"/>
            <a:ext cx="27432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Gradiente</a:t>
            </a:r>
            <a:r>
              <a:rPr lang="en-US" dirty="0" smtClean="0"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lang="en-US" dirty="0" err="1" smtClean="0">
                <a:latin typeface="Arial" pitchFamily="34" charset="0"/>
                <a:ea typeface="+mj-ea"/>
                <a:cs typeface="Arial" pitchFamily="34" charset="0"/>
              </a:rPr>
              <a:t>risorse</a:t>
            </a:r>
            <a:endParaRPr lang="en-US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12192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Specie A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00400" y="1905000"/>
            <a:ext cx="12192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Specie B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00600" y="1905000"/>
            <a:ext cx="13716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Specie 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048000" y="17526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3340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Competizione</a:t>
            </a:r>
            <a:r>
              <a:rPr lang="en-GB" sz="2000" dirty="0" smtClean="0"/>
              <a:t> </a:t>
            </a:r>
            <a:r>
              <a:rPr lang="en-GB" sz="2000" dirty="0" err="1" smtClean="0"/>
              <a:t>fra</a:t>
            </a:r>
            <a:r>
              <a:rPr lang="en-GB" sz="2000" dirty="0" smtClean="0"/>
              <a:t> due specie: La fitness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specie </a:t>
            </a:r>
            <a:r>
              <a:rPr lang="en-GB" sz="2000" dirty="0" err="1" smtClean="0"/>
              <a:t>viene</a:t>
            </a:r>
            <a:r>
              <a:rPr lang="en-GB" sz="2000" dirty="0" smtClean="0"/>
              <a:t> </a:t>
            </a:r>
            <a:r>
              <a:rPr lang="en-GB" sz="2000" dirty="0" err="1" smtClean="0"/>
              <a:t>ridotta</a:t>
            </a:r>
            <a:r>
              <a:rPr lang="en-GB" sz="2000" dirty="0" smtClean="0"/>
              <a:t> </a:t>
            </a:r>
            <a:r>
              <a:rPr lang="en-GB" sz="2000" dirty="0" err="1" smtClean="0"/>
              <a:t>dalla</a:t>
            </a:r>
            <a:r>
              <a:rPr lang="en-GB" sz="2000" dirty="0" smtClean="0"/>
              <a:t> </a:t>
            </a:r>
            <a:r>
              <a:rPr lang="en-GB" sz="2000" dirty="0" err="1" smtClean="0"/>
              <a:t>presenza</a:t>
            </a:r>
            <a:r>
              <a:rPr lang="en-GB" sz="2000" dirty="0" smtClean="0"/>
              <a:t> </a:t>
            </a:r>
            <a:r>
              <a:rPr lang="en-GB" sz="2000" dirty="0" err="1" smtClean="0"/>
              <a:t>dell’altra</a:t>
            </a:r>
            <a:endParaRPr lang="sv-SE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81000" y="1236077"/>
            <a:ext cx="8382000" cy="38164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Competizione per interferenza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Competizione per sfruttamento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noProof="0" dirty="0" smtClean="0">
                <a:latin typeface="Arial" pitchFamily="34" charset="0"/>
                <a:ea typeface="+mj-ea"/>
                <a:cs typeface="Arial" pitchFamily="34" charset="0"/>
              </a:rPr>
              <a:t>Competizione apparente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52400"/>
            <a:ext cx="8382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Tipi di competizione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4" name="Picture 2" descr="http://images.ookaboo.com/photo/m/Hirschkampf_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990600"/>
            <a:ext cx="2133600" cy="1600200"/>
          </a:xfrm>
          <a:prstGeom prst="rect">
            <a:avLst/>
          </a:prstGeom>
          <a:noFill/>
        </p:spPr>
      </p:pic>
      <p:pic>
        <p:nvPicPr>
          <p:cNvPr id="8196" name="Picture 4" descr="http://ars.els-cdn.com/content/image/1-s2.0-S136013850900291X-gr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916" y="2667001"/>
            <a:ext cx="3766484" cy="1905000"/>
          </a:xfrm>
          <a:prstGeom prst="rect">
            <a:avLst/>
          </a:prstGeom>
          <a:noFill/>
        </p:spPr>
      </p:pic>
      <p:pic>
        <p:nvPicPr>
          <p:cNvPr id="7170" name="Picture 2" descr="http://2.bp.blogspot.com/-2XUy-i3VV-U/Tl5iRjUxcMI/AAAAAAAAAOo/4Xl8mvj_5L4/s1600/Apparent+Compet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930" y="4724400"/>
            <a:ext cx="170610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04800" y="1524000"/>
            <a:ext cx="8382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noProof="0" dirty="0" smtClean="0">
                <a:latin typeface="Arial" pitchFamily="34" charset="0"/>
                <a:ea typeface="+mj-ea"/>
                <a:cs typeface="Arial" pitchFamily="34" charset="0"/>
              </a:rPr>
              <a:t>Competizione apparente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52400"/>
            <a:ext cx="8382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Tipi di competizione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 descr="http://2.bp.blogspot.com/-2XUy-i3VV-U/Tl5iRjUxcMI/AAAAAAAAAOo/4Xl8mvj_5L4/s1600/Apparent+Compet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02154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81000" y="1143000"/>
            <a:ext cx="2590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Intra-specifica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52400"/>
            <a:ext cx="8382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Tipi di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competizione: per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1143000"/>
            <a:ext cx="2590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Inter-specifica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794" name="Picture 2" descr="http://cabiblog.typepad.com/.a/6a00d834522f2b69e20133f53553e5970b-800w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676400"/>
            <a:ext cx="3733800" cy="2800350"/>
          </a:xfrm>
          <a:prstGeom prst="rect">
            <a:avLst/>
          </a:prstGeom>
          <a:noFill/>
        </p:spPr>
      </p:pic>
      <p:pic>
        <p:nvPicPr>
          <p:cNvPr id="33796" name="Picture 4" descr="http://ww2.tnstate.edu/ganter/Valle%20de%20Nera%20Flowers%2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28362" y="1676401"/>
            <a:ext cx="3753638" cy="2819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1066801" y="46482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6801" y="64008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 rot="16200000">
            <a:off x="-577333" y="5301734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Tasso di crescita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4953000"/>
            <a:ext cx="457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2286000" y="5867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6488668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Isolata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95400" y="6477000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Non isolata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81000" y="1143000"/>
            <a:ext cx="2590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Intra-specifica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1143000"/>
            <a:ext cx="2590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Inter-specifica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2" name="Picture 2" descr="http://t1.gstatic.com/images?q=tbn:ANd9GcRSM9226-o3iSj0ZgCaAF0a_Cd2wOUvVVsBi9gYBfWwp9HpJSmLA6ITF3d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1" y="1905001"/>
            <a:ext cx="1828800" cy="1294544"/>
          </a:xfrm>
          <a:prstGeom prst="rect">
            <a:avLst/>
          </a:prstGeom>
          <a:noFill/>
        </p:spPr>
      </p:pic>
      <p:pic>
        <p:nvPicPr>
          <p:cNvPr id="30728" name="Picture 8" descr="http://www.dphotographer.co.uk/users/1023/thm1024/1344881447_100%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1600200"/>
            <a:ext cx="1752600" cy="1752601"/>
          </a:xfrm>
          <a:prstGeom prst="rect">
            <a:avLst/>
          </a:prstGeom>
          <a:noFill/>
        </p:spPr>
      </p:pic>
      <p:pic>
        <p:nvPicPr>
          <p:cNvPr id="30730" name="Picture 10" descr="https://encrypted-tbn2.gstatic.com/images?q=tbn:ANd9GcRhlJlTtUpf0ADgtPTV50mC9l3nMn1Pt3g4z6mdtcLxbGmEOeZDo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1600200"/>
            <a:ext cx="1847850" cy="2466975"/>
          </a:xfrm>
          <a:prstGeom prst="rect">
            <a:avLst/>
          </a:prstGeom>
          <a:noFill/>
        </p:spPr>
      </p:pic>
      <p:pic>
        <p:nvPicPr>
          <p:cNvPr id="30732" name="Picture 12" descr="http://www.greatsunflower.org/files/images/andrena_hartmut_wisch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4800" y="3505200"/>
            <a:ext cx="1219200" cy="1437736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8600" y="6202977"/>
            <a:ext cx="2590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Ips typographus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62600" y="4495801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6248401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867400" y="6260069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Apis mellifera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16200000">
            <a:off x="3918466" y="5149335"/>
            <a:ext cx="2590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Abbondanza native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867400" y="4724401"/>
            <a:ext cx="1447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cintosh HD:Users:Giovi:Documents:Università:PhD:Processionaria:Attacks dynamic of pine processionary moth in the Italian Alps:Figures:Trento-Bolzano-R.pdf"/>
          <p:cNvPicPr/>
          <p:nvPr/>
        </p:nvPicPr>
        <p:blipFill>
          <a:blip r:embed="rId6" cstate="screen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86300" cy="2331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152400"/>
            <a:ext cx="8382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Tipi di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competizione: per specie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752600"/>
            <a:ext cx="5334000" cy="40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comunità 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2590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 consumatori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097577"/>
            <a:ext cx="33528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Fitofagia e erbivoria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 smtClean="0">
                <a:latin typeface="Arial" pitchFamily="34" charset="0"/>
                <a:ea typeface="+mj-ea"/>
                <a:cs typeface="Arial" pitchFamily="34" charset="0"/>
              </a:rPr>
              <a:t>(consumatore-ospite)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027401"/>
            <a:ext cx="28956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Parassitismo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 smtClean="0">
                <a:latin typeface="Arial" pitchFamily="34" charset="0"/>
                <a:ea typeface="+mj-ea"/>
                <a:cs typeface="Arial" pitchFamily="34" charset="0"/>
              </a:rPr>
              <a:t>(parassita-ospite)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930913"/>
            <a:ext cx="28956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Predazione s.s. (preda-predatore)</a:t>
            </a:r>
            <a:endParaRPr kumimoji="0" lang="it-C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8" name="Picture 4" descr="http://www.rothamsted.ac.uk/bch/images/Parasitoi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3429000"/>
            <a:ext cx="1943100" cy="1295400"/>
          </a:xfrm>
          <a:prstGeom prst="rect">
            <a:avLst/>
          </a:prstGeom>
          <a:noFill/>
        </p:spPr>
      </p:pic>
      <p:pic>
        <p:nvPicPr>
          <p:cNvPr id="6150" name="Picture 6" descr="http://media.science360.gov/files/pic-day/a3e7b69d-905d-4905-8931-38e0421a6bf7-large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1219200"/>
            <a:ext cx="1625600" cy="1219200"/>
          </a:xfrm>
          <a:prstGeom prst="rect">
            <a:avLst/>
          </a:prstGeom>
          <a:noFill/>
        </p:spPr>
      </p:pic>
      <p:pic>
        <p:nvPicPr>
          <p:cNvPr id="2050" name="Picture 2" descr="http://www.naturamediterraneo.com/Public/data7/aug/Cychrus%20italicus%20e%20lumachina.jpg_20081123201554_Cychrus%20italicus%20e%20lumachi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76764" y="5181600"/>
            <a:ext cx="2181275" cy="146685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QTvopnUhT0cwlNIzOQCM0b7gD7Dsgo-9_dWBKmQDl8pQHTwkEhL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33800" y="5181601"/>
            <a:ext cx="2063884" cy="1447800"/>
          </a:xfrm>
          <a:prstGeom prst="rect">
            <a:avLst/>
          </a:prstGeom>
          <a:noFill/>
        </p:spPr>
      </p:pic>
      <p:pic>
        <p:nvPicPr>
          <p:cNvPr id="2054" name="Picture 6" descr="File:Armillaria mellea, Honey Fungus, UK 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5200" y="2971800"/>
            <a:ext cx="1906144" cy="12699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162800" y="83820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>
                <a:latin typeface="Arial" pitchFamily="34" charset="0"/>
                <a:ea typeface="+mj-ea"/>
                <a:cs typeface="Arial" pitchFamily="34" charset="0"/>
              </a:rPr>
              <a:t>Saprofagia</a:t>
            </a:r>
            <a:endParaRPr lang="sv-S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 descr="http://www.lucianabartolini.net/Immagini/miriapodi/insetti-del-suol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10400" y="1219200"/>
            <a:ext cx="1676400" cy="1250108"/>
          </a:xfrm>
          <a:prstGeom prst="rect">
            <a:avLst/>
          </a:prstGeom>
          <a:noFill/>
        </p:spPr>
      </p:pic>
      <p:pic>
        <p:nvPicPr>
          <p:cNvPr id="7172" name="Picture 4" descr="http://cdn1.arkive.org/media/75/75EE0560-6FD4-45B2-8D30-AFA01F91444B/Presentation.Large/Female-roe-deer-grazing-in-meadow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79309" y="1219200"/>
            <a:ext cx="179294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1752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Mutualismo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1648599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Mutualismo</a:t>
            </a: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è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il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modo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cui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due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organismi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 diverse specie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interagiscono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modo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che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ognuno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dei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due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individui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ottenga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</a:t>
            </a:r>
            <a:r>
              <a:rPr kumimoji="0" lang="sv-SE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v-SE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beneficio</a:t>
            </a:r>
            <a:endParaRPr lang="sv-SE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 descr="File:Lichen squamulo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895600"/>
            <a:ext cx="1905000" cy="1726223"/>
          </a:xfrm>
          <a:prstGeom prst="rect">
            <a:avLst/>
          </a:prstGeom>
          <a:noFill/>
        </p:spPr>
      </p:pic>
      <p:pic>
        <p:nvPicPr>
          <p:cNvPr id="7172" name="Picture 4" descr="http://academic.reed.edu/biology/nitrogen/images/part1/bigFL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0" y="2895600"/>
            <a:ext cx="1828800" cy="1707386"/>
          </a:xfrm>
          <a:prstGeom prst="rect">
            <a:avLst/>
          </a:prstGeom>
          <a:noFill/>
        </p:spPr>
      </p:pic>
      <p:pic>
        <p:nvPicPr>
          <p:cNvPr id="7174" name="Picture 6" descr="File:Hummingbird hawkmoth 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24600" y="2895600"/>
            <a:ext cx="1676400" cy="1676400"/>
          </a:xfrm>
          <a:prstGeom prst="rect">
            <a:avLst/>
          </a:prstGeom>
          <a:noFill/>
        </p:spPr>
      </p:pic>
      <p:pic>
        <p:nvPicPr>
          <p:cNvPr id="7178" name="Picture 10" descr="http://www.richsoil.com/antsandaphids/ants_aphids_suga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5257800"/>
            <a:ext cx="2057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2590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Commensalismo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http://www.blog.gurukpo.com/wp-content/uploads/2012/04/Commenalism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1647825"/>
            <a:ext cx="3333750" cy="2314575"/>
          </a:xfrm>
          <a:prstGeom prst="rect">
            <a:avLst/>
          </a:prstGeom>
          <a:noFill/>
        </p:spPr>
      </p:pic>
      <p:pic>
        <p:nvPicPr>
          <p:cNvPr id="5124" name="Picture 4" descr="File:Fly June 2008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3886200"/>
            <a:ext cx="3276600" cy="243287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3581400"/>
            <a:ext cx="12954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Foresi</a:t>
            </a:r>
            <a:endParaRPr kumimoji="0" lang="it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/>
              <a:t>E´un'</a:t>
            </a:r>
            <a:r>
              <a:rPr lang="it-IT" sz="2000" dirty="0" smtClean="0">
                <a:hlinkClick r:id="rId4" tooltip="Interazione biologica"/>
              </a:rPr>
              <a:t>interazione</a:t>
            </a:r>
            <a:r>
              <a:rPr lang="it-IT" sz="2000" dirty="0" smtClean="0"/>
              <a:t> non obbligatoria fra due esseri viventi in cui uno approfitta del nutrimento o degli scarti dell'altro senza procurare sofferenza o disturbo</a:t>
            </a:r>
            <a:endParaRPr lang="sv-SE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28600" y="216932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 studio delle comunità è complesso!!!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2772" name="Picture 4" descr="http://engscience.files.wordpress.com/2011/04/518px-foodweb1.jpg?w=5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914400"/>
            <a:ext cx="4905375" cy="567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t2.gstatic.com/images?q=tbn:ANd9GcQSV44Z-I43t346z9T6N0Ao3MO2AJHvnThKVf8CCLOJ77BbYOkKR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32563" y="1447800"/>
            <a:ext cx="2503487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7700" y="6096000"/>
            <a:ext cx="8496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cs typeface="Arial" charset="0"/>
              </a:rPr>
              <a:t>Definire</a:t>
            </a:r>
            <a:r>
              <a:rPr lang="en-US" sz="2400" b="1" kern="0" dirty="0" smtClean="0">
                <a:solidFill>
                  <a:srgbClr val="FF0000"/>
                </a:solidFill>
                <a:cs typeface="Arial" charset="0"/>
              </a:rPr>
              <a:t> la </a:t>
            </a:r>
            <a:r>
              <a:rPr lang="en-US" sz="2400" b="1" kern="0" dirty="0" err="1" smtClean="0">
                <a:solidFill>
                  <a:srgbClr val="FF0000"/>
                </a:solidFill>
                <a:cs typeface="Arial" charset="0"/>
              </a:rPr>
              <a:t>scala</a:t>
            </a:r>
            <a:r>
              <a:rPr lang="en-US" sz="2400" b="1" kern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cs typeface="Arial" charset="0"/>
              </a:rPr>
              <a:t>spaziale</a:t>
            </a:r>
            <a:r>
              <a:rPr lang="en-US" sz="2400" b="1" kern="0" dirty="0" smtClean="0">
                <a:solidFill>
                  <a:srgbClr val="FF0000"/>
                </a:solidFill>
                <a:cs typeface="Arial" charset="0"/>
              </a:rPr>
              <a:t>!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228600" y="1905000"/>
            <a:ext cx="5715000" cy="14478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04800" y="1914436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Comunità indica l'insieme degli organismi che condividono uno stesso ecosistema  geograficamente limitato e interagiscono all'interno di tale sistema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4196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Esempio: comunità di lepidotteri diurni che vivono in ambiente di prateria arida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comunità 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comunità 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600201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organismi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possono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vivere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 un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certo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ambiente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determinati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condizioni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abiotiche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loro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adattamenti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dalle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interazioni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biotiche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le specie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0" y="2514600"/>
            <a:ext cx="5791200" cy="3352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7" name="Rounded Rectangle 16"/>
          <p:cNvSpPr/>
          <p:nvPr/>
        </p:nvSpPr>
        <p:spPr>
          <a:xfrm>
            <a:off x="1752600" y="2971800"/>
            <a:ext cx="18288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4038600" y="1447800"/>
            <a:ext cx="81935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4200" y="990600"/>
            <a:ext cx="3657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1. Ambiente abiotico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3154978"/>
            <a:ext cx="1600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Specie A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0" y="4343400"/>
            <a:ext cx="15240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133600" y="4374178"/>
            <a:ext cx="1600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Specie C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67200" y="4419600"/>
            <a:ext cx="20574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95800" y="4755178"/>
            <a:ext cx="1600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Specie D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971800"/>
            <a:ext cx="18288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24400" y="3154978"/>
            <a:ext cx="1600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Specie B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11" idx="3"/>
          </p:cNvCxnSpPr>
          <p:nvPr/>
        </p:nvCxnSpPr>
        <p:spPr>
          <a:xfrm flipV="1">
            <a:off x="3581400" y="3352801"/>
            <a:ext cx="838200" cy="2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6858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  <a:endCxn id="21" idx="0"/>
          </p:cNvCxnSpPr>
          <p:nvPr/>
        </p:nvCxnSpPr>
        <p:spPr>
          <a:xfrm>
            <a:off x="2667000" y="3886200"/>
            <a:ext cx="266700" cy="4879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71800" y="3429000"/>
            <a:ext cx="14478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2" idx="1"/>
          </p:cNvCxnSpPr>
          <p:nvPr/>
        </p:nvCxnSpPr>
        <p:spPr>
          <a:xfrm>
            <a:off x="3657600" y="4572000"/>
            <a:ext cx="609600" cy="419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1371600" y="2057400"/>
            <a:ext cx="2438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Comunità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752600" y="4938355"/>
            <a:ext cx="2362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2. Interazione</a:t>
            </a:r>
          </a:p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biotiche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comunità 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Un caso speciale: Comunità in ambienti frammentati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 descr="http://seaspout.files.wordpress.com/2011/08/source_sink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8926" y="1219200"/>
            <a:ext cx="3938427" cy="35052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/>
        </p:nvSpPr>
        <p:spPr>
          <a:xfrm>
            <a:off x="304800" y="1219200"/>
            <a:ext cx="4114800" cy="3581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38200" y="5029200"/>
            <a:ext cx="2667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Habitat intatto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943600" y="5036403"/>
            <a:ext cx="26670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Habitat frammentato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23555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4038600" y="1447800"/>
            <a:ext cx="81935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4200" y="1021377"/>
            <a:ext cx="36576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1. Ambiente abiotico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971800"/>
            <a:ext cx="34290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2200" y="4755177"/>
            <a:ext cx="2362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3. Dispersione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3154977"/>
            <a:ext cx="3124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2. Interazioni biotiche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4495800"/>
            <a:ext cx="31242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4" name="Up-Down Arrow 13"/>
          <p:cNvSpPr/>
          <p:nvPr/>
        </p:nvSpPr>
        <p:spPr>
          <a:xfrm rot="18914793">
            <a:off x="4403622" y="4016199"/>
            <a:ext cx="533400" cy="1462412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2590800"/>
            <a:ext cx="3352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Metacomunità locale A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62600" y="4114800"/>
            <a:ext cx="24384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Metacomunità</a:t>
            </a: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 B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34000" y="5440977"/>
            <a:ext cx="3124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2. Interazioni biotiche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81600" y="2286000"/>
            <a:ext cx="3429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10200" y="2469177"/>
            <a:ext cx="3124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2. Interazioni biotiche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57800" y="1905000"/>
            <a:ext cx="3352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Metacomunità locale C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-Down Arrow 22"/>
          <p:cNvSpPr/>
          <p:nvPr/>
        </p:nvSpPr>
        <p:spPr>
          <a:xfrm rot="3094991">
            <a:off x="4433549" y="2469062"/>
            <a:ext cx="230178" cy="1119382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4" name="Up-Down Arrow 23"/>
          <p:cNvSpPr/>
          <p:nvPr/>
        </p:nvSpPr>
        <p:spPr>
          <a:xfrm>
            <a:off x="6553200" y="3124200"/>
            <a:ext cx="443251" cy="921444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152400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comunità 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Concetti di base sulle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comunità 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400" y="1298138"/>
            <a:ext cx="89916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Meta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comunità: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È un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insieme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comunitá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locali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parzialmente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isolate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formate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diverse specie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potenzialmente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interagiscono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loro</a:t>
            </a: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http://bio.kuleuven.be/de/dea/_imgs/lb/temporary_pool_ecology_lb_clip_image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2362200"/>
            <a:ext cx="2100438" cy="1981200"/>
          </a:xfrm>
          <a:prstGeom prst="rect">
            <a:avLst/>
          </a:prstGeom>
          <a:noFill/>
        </p:spPr>
      </p:pic>
      <p:sp>
        <p:nvSpPr>
          <p:cNvPr id="33" name="Rounded Rectangle 32"/>
          <p:cNvSpPr/>
          <p:nvPr/>
        </p:nvSpPr>
        <p:spPr>
          <a:xfrm>
            <a:off x="3657600" y="3352800"/>
            <a:ext cx="34290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886200" y="3505200"/>
            <a:ext cx="3124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2. Interazioni biotiche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733800" y="2971800"/>
            <a:ext cx="3352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Metacommunità locale A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286000" y="3657600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ight Arrow 36"/>
          <p:cNvSpPr/>
          <p:nvPr/>
        </p:nvSpPr>
        <p:spPr>
          <a:xfrm rot="3427071">
            <a:off x="960346" y="4574490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ounded Rectangle 37"/>
          <p:cNvSpPr/>
          <p:nvPr/>
        </p:nvSpPr>
        <p:spPr>
          <a:xfrm>
            <a:off x="762000" y="5562600"/>
            <a:ext cx="34290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990600" y="5715000"/>
            <a:ext cx="3124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2. Interazioni biotiche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38200" y="5181600"/>
            <a:ext cx="3352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Metacommunità locale B</a:t>
            </a:r>
            <a:endParaRPr lang="it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85800" y="2438400"/>
            <a:ext cx="2286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3. Dispersione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Dalle popolazioni alle comunità</a:t>
            </a:r>
            <a:endParaRPr kumimoji="0" lang="it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917" y="2178860"/>
            <a:ext cx="4978883" cy="35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2852151">
            <a:off x="5621956" y="1454838"/>
            <a:ext cx="819352" cy="1348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7800" y="1066800"/>
            <a:ext cx="3657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Ambiente abiotico</a:t>
            </a:r>
            <a:endParaRPr lang="it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981200"/>
            <a:ext cx="51054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400" y="2861846"/>
            <a:ext cx="3657600" cy="1785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Le comunitá sono spesso studiate all’interno di un livello trofico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 o </a:t>
            </a:r>
          </a:p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a livello di network</a:t>
            </a:r>
            <a:endParaRPr lang="it-CH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3657600"/>
            <a:ext cx="2133600" cy="1752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4495800"/>
            <a:ext cx="190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516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Dalle popolazioni alla comunità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Biodiversitá e servizi ecosistemici  i. Biodiversità: concetti, misura e analisi ii. La distribuzione spaziale della biodiversità e le scale di analisi iii. Determinanti naturali e antropogenici della diversità di piante e animali in ecosistemi agro-forestali iv. Servizi ecosistemici v. Misure di conservazione della biodiversità e di mitigazione degli impatti</dc:title>
  <dc:creator>Lorenzo Marini</dc:creator>
  <cp:lastModifiedBy>Lorenzo Marini</cp:lastModifiedBy>
  <cp:revision>75</cp:revision>
  <dcterms:created xsi:type="dcterms:W3CDTF">2006-08-16T00:00:00Z</dcterms:created>
  <dcterms:modified xsi:type="dcterms:W3CDTF">2013-10-07T10:52:57Z</dcterms:modified>
</cp:coreProperties>
</file>