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59"/>
  </p:notesMasterIdLst>
  <p:sldIdLst>
    <p:sldId id="329" r:id="rId3"/>
    <p:sldId id="299" r:id="rId4"/>
    <p:sldId id="267" r:id="rId5"/>
    <p:sldId id="310" r:id="rId6"/>
    <p:sldId id="268" r:id="rId7"/>
    <p:sldId id="306" r:id="rId8"/>
    <p:sldId id="307" r:id="rId9"/>
    <p:sldId id="272" r:id="rId10"/>
    <p:sldId id="269" r:id="rId11"/>
    <p:sldId id="270" r:id="rId12"/>
    <p:sldId id="273" r:id="rId13"/>
    <p:sldId id="274" r:id="rId14"/>
    <p:sldId id="308" r:id="rId15"/>
    <p:sldId id="309" r:id="rId16"/>
    <p:sldId id="311" r:id="rId17"/>
    <p:sldId id="327" r:id="rId18"/>
    <p:sldId id="303" r:id="rId19"/>
    <p:sldId id="304" r:id="rId20"/>
    <p:sldId id="275" r:id="rId21"/>
    <p:sldId id="276" r:id="rId22"/>
    <p:sldId id="277" r:id="rId23"/>
    <p:sldId id="278" r:id="rId24"/>
    <p:sldId id="312" r:id="rId25"/>
    <p:sldId id="279" r:id="rId26"/>
    <p:sldId id="328" r:id="rId27"/>
    <p:sldId id="318" r:id="rId28"/>
    <p:sldId id="281" r:id="rId29"/>
    <p:sldId id="282" r:id="rId30"/>
    <p:sldId id="289" r:id="rId31"/>
    <p:sldId id="292" r:id="rId32"/>
    <p:sldId id="293" r:id="rId33"/>
    <p:sldId id="320" r:id="rId34"/>
    <p:sldId id="321" r:id="rId35"/>
    <p:sldId id="355" r:id="rId36"/>
    <p:sldId id="322" r:id="rId37"/>
    <p:sldId id="319" r:id="rId38"/>
    <p:sldId id="330" r:id="rId39"/>
    <p:sldId id="294" r:id="rId40"/>
    <p:sldId id="323" r:id="rId41"/>
    <p:sldId id="325" r:id="rId42"/>
    <p:sldId id="339" r:id="rId43"/>
    <p:sldId id="340" r:id="rId44"/>
    <p:sldId id="341" r:id="rId45"/>
    <p:sldId id="342" r:id="rId46"/>
    <p:sldId id="343" r:id="rId47"/>
    <p:sldId id="344" r:id="rId48"/>
    <p:sldId id="345" r:id="rId49"/>
    <p:sldId id="346" r:id="rId50"/>
    <p:sldId id="347" r:id="rId51"/>
    <p:sldId id="348" r:id="rId52"/>
    <p:sldId id="349" r:id="rId53"/>
    <p:sldId id="350" r:id="rId54"/>
    <p:sldId id="351" r:id="rId55"/>
    <p:sldId id="352" r:id="rId56"/>
    <p:sldId id="353" r:id="rId57"/>
    <p:sldId id="354" r:id="rId58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915" autoAdjust="0"/>
  </p:normalViewPr>
  <p:slideViewPr>
    <p:cSldViewPr>
      <p:cViewPr>
        <p:scale>
          <a:sx n="94" d="100"/>
          <a:sy n="94" d="100"/>
        </p:scale>
        <p:origin x="-58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7FAA03CD-0605-4048-9398-DCA3C7CC03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997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1F035F1-1A9E-4BA5-B000-CC9FFBF8FDF2}" type="slidenum">
              <a:rPr lang="it-IT" sz="1200"/>
              <a:pPr>
                <a:defRPr/>
              </a:pPr>
              <a:t>2</a:t>
            </a:fld>
            <a:endParaRPr lang="it-IT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828C22-6404-449F-B82F-AD6A7C3C19F6}" type="slidenum">
              <a:rPr lang="it-IT"/>
              <a:pPr>
                <a:defRPr/>
              </a:pPr>
              <a:t>10</a:t>
            </a:fld>
            <a:endParaRPr lang="it-IT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CBF81F-03BD-48E6-BD5F-42B25829C90B}" type="slidenum">
              <a:rPr lang="it-IT"/>
              <a:pPr>
                <a:defRPr/>
              </a:pPr>
              <a:t>11</a:t>
            </a:fld>
            <a:endParaRPr lang="it-IT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424CEB-AF38-484C-A20E-1E2D005EADDE}" type="slidenum">
              <a:rPr lang="it-IT"/>
              <a:pPr>
                <a:defRPr/>
              </a:pPr>
              <a:t>12</a:t>
            </a:fld>
            <a:endParaRPr lang="it-IT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46E7899F-C3AD-4144-962A-218A08E3446C}" type="slidenum">
              <a:rPr lang="it-IT" sz="1200"/>
              <a:pPr>
                <a:defRPr/>
              </a:pPr>
              <a:t>17</a:t>
            </a:fld>
            <a:endParaRPr lang="it-IT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4C693A-BD55-4E0D-B92E-D4A81F2D9752}" type="slidenum">
              <a:rPr lang="it-IT"/>
              <a:pPr>
                <a:defRPr/>
              </a:pPr>
              <a:t>19</a:t>
            </a:fld>
            <a:endParaRPr lang="it-IT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2D90D4-A9BF-4DB3-84F5-4362B8F4B90B}" type="slidenum">
              <a:rPr lang="it-IT"/>
              <a:pPr>
                <a:defRPr/>
              </a:pPr>
              <a:t>30</a:t>
            </a:fld>
            <a:endParaRPr lang="it-IT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275CE4-57E0-4EC9-91C3-0EBA10D8BDF9}" type="slidenum">
              <a:rPr lang="it-IT"/>
              <a:pPr>
                <a:defRPr/>
              </a:pPr>
              <a:t>31</a:t>
            </a:fld>
            <a:endParaRPr lang="it-IT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090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442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685817" indent="-263776" defTabSz="91442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55103" indent="-211021" defTabSz="91442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477145" indent="-211021" defTabSz="91442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99186" indent="-211021" defTabSz="91442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0AB953A-9454-DD46-8644-125AC7E83564}" type="slidenum">
              <a:rPr lang="it-IT"/>
              <a:pPr eaLnBrk="1" hangingPunct="1"/>
              <a:t>56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9D225-7EFC-4CC5-A643-1F7F85E493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069F0-B1CA-4F1B-A0F6-4E2647B2E4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888AF-4934-4FD7-8AB1-F4B4DB3DF0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EFF66-4F87-4DDF-9472-4450BDE9DF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olo, contenuto 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3E0F1-C2D9-4EB9-8414-92343B6AA6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C1F1D-3C17-46F5-8008-DB1A21BC62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D8519-C519-4C60-AA1A-64BEB36744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8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ttangolo 9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407F7-1078-4BE8-98F5-A6C7A59DDCFA}" type="datetimeFigureOut">
              <a:rPr lang="en-US">
                <a:solidFill>
                  <a:prstClr val="white">
                    <a:tint val="95000"/>
                  </a:prstClr>
                </a:solidFill>
                <a:latin typeface="Corbel"/>
              </a:rPr>
              <a:pPr>
                <a:defRPr/>
              </a:pPr>
              <a:t>6/11/2015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DF3B0-741A-4E75-B5DF-4DAE45962BCB}" type="slidenum">
              <a:rPr lang="en-US">
                <a:solidFill>
                  <a:prstClr val="white">
                    <a:tint val="95000"/>
                  </a:prstClr>
                </a:solidFill>
                <a:latin typeface="Corbel"/>
              </a:rPr>
              <a:pPr>
                <a:defRPr/>
              </a:pPr>
              <a:t>‹N›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AF0B8-741D-4E35-A889-9CC96383C7AC}" type="datetimeFigureOut">
              <a:rPr lang="en-US">
                <a:solidFill>
                  <a:prstClr val="black">
                    <a:tint val="95000"/>
                  </a:prstClr>
                </a:solidFill>
                <a:latin typeface="Corbel"/>
              </a:rPr>
              <a:pPr>
                <a:defRPr/>
              </a:pPr>
              <a:t>6/11/2015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921D5-FE78-46C9-9680-EB2517393C9D}" type="slidenum">
              <a:rPr lang="en-US">
                <a:solidFill>
                  <a:prstClr val="black">
                    <a:tint val="95000"/>
                  </a:prstClr>
                </a:solidFill>
                <a:latin typeface="Corbel"/>
              </a:rPr>
              <a:pPr>
                <a:defRPr/>
              </a:pPr>
              <a:t>‹N›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8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ttangolo 11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0F29C-36C3-416C-BE05-0184DEC0128B}" type="datetimeFigureOut">
              <a:rPr lang="en-US">
                <a:solidFill>
                  <a:prstClr val="white">
                    <a:tint val="95000"/>
                  </a:prstClr>
                </a:solidFill>
                <a:latin typeface="Corbel"/>
              </a:rPr>
              <a:pPr>
                <a:defRPr/>
              </a:pPr>
              <a:t>6/11/2015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2F0D5-79EE-4EEA-B80D-8C2C2A5AE643}" type="slidenum">
              <a:rPr lang="en-US">
                <a:solidFill>
                  <a:prstClr val="white">
                    <a:tint val="95000"/>
                  </a:prstClr>
                </a:solidFill>
                <a:latin typeface="Corbel"/>
              </a:rPr>
              <a:pPr>
                <a:defRPr/>
              </a:pPr>
              <a:t>‹N›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19940-195F-471F-BFF7-1AFE03FB77DC}" type="datetimeFigureOut">
              <a:rPr lang="en-US">
                <a:solidFill>
                  <a:prstClr val="black">
                    <a:tint val="95000"/>
                  </a:prstClr>
                </a:solidFill>
                <a:latin typeface="Corbel"/>
              </a:rPr>
              <a:pPr>
                <a:defRPr/>
              </a:pPr>
              <a:t>6/11/2015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641BE-D8FC-4DDB-98A1-D3D8749E6D10}" type="slidenum">
              <a:rPr lang="en-US">
                <a:solidFill>
                  <a:prstClr val="black">
                    <a:tint val="95000"/>
                  </a:prstClr>
                </a:solidFill>
                <a:latin typeface="Corbel"/>
              </a:rPr>
              <a:pPr>
                <a:defRPr/>
              </a:pPr>
              <a:t>‹N›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34BBA-16B6-4CEA-A655-174E4A092F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98B69-4E98-4049-808B-1825A6990D5F}" type="datetimeFigureOut">
              <a:rPr lang="en-US">
                <a:solidFill>
                  <a:prstClr val="black">
                    <a:tint val="95000"/>
                  </a:prstClr>
                </a:solidFill>
                <a:latin typeface="Corbel"/>
              </a:rPr>
              <a:pPr>
                <a:defRPr/>
              </a:pPr>
              <a:t>6/11/2015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7650C-8B74-4C07-8A66-F45CF8C0E95F}" type="slidenum">
              <a:rPr lang="en-US">
                <a:solidFill>
                  <a:prstClr val="black">
                    <a:tint val="95000"/>
                  </a:prstClr>
                </a:solidFill>
                <a:latin typeface="Corbel"/>
              </a:rPr>
              <a:pPr>
                <a:defRPr/>
              </a:pPr>
              <a:t>‹N›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8D78C-AA88-45C9-B325-6E8870658C77}" type="datetimeFigureOut">
              <a:rPr lang="en-US">
                <a:solidFill>
                  <a:prstClr val="black">
                    <a:tint val="95000"/>
                  </a:prstClr>
                </a:solidFill>
                <a:latin typeface="Corbel"/>
              </a:rPr>
              <a:pPr>
                <a:defRPr/>
              </a:pPr>
              <a:t>6/11/2015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E9937-E9FE-499F-A3D4-6D3D55BCD44F}" type="slidenum">
              <a:rPr lang="en-US">
                <a:solidFill>
                  <a:prstClr val="black">
                    <a:tint val="95000"/>
                  </a:prstClr>
                </a:solidFill>
                <a:latin typeface="Corbel"/>
              </a:rPr>
              <a:pPr>
                <a:defRPr/>
              </a:pPr>
              <a:t>‹N›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63916-2F2D-4C46-81AE-4ACEE4BE3EEB}" type="datetimeFigureOut">
              <a:rPr lang="en-US">
                <a:solidFill>
                  <a:prstClr val="black">
                    <a:tint val="95000"/>
                  </a:prstClr>
                </a:solidFill>
                <a:latin typeface="Corbel"/>
              </a:rPr>
              <a:pPr>
                <a:defRPr/>
              </a:pPr>
              <a:t>6/11/2015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6BF7C-9F9D-4AAA-8F20-BCC3487C65BB}" type="slidenum">
              <a:rPr lang="en-US">
                <a:solidFill>
                  <a:prstClr val="black">
                    <a:tint val="95000"/>
                  </a:prstClr>
                </a:solidFill>
                <a:latin typeface="Corbel"/>
              </a:rPr>
              <a:pPr>
                <a:defRPr/>
              </a:pPr>
              <a:t>‹N›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11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Rettangolo 8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7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28E10-4781-4C2E-90E6-2C74BAB4D3A3}" type="datetimeFigureOut">
              <a:rPr lang="en-US">
                <a:solidFill>
                  <a:prstClr val="black">
                    <a:tint val="95000"/>
                  </a:prstClr>
                </a:solidFill>
                <a:latin typeface="Corbel"/>
              </a:rPr>
              <a:pPr>
                <a:defRPr/>
              </a:pPr>
              <a:t>6/11/2015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8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3C42F-7BF6-420F-9E2F-4A2FCBD6B712}" type="slidenum">
              <a:rPr lang="en-US">
                <a:solidFill>
                  <a:prstClr val="black">
                    <a:tint val="95000"/>
                  </a:prstClr>
                </a:solidFill>
                <a:latin typeface="Corbel"/>
              </a:rPr>
              <a:pPr>
                <a:defRPr/>
              </a:pPr>
              <a:t>‹N›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10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Rettangolo 8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7" name="Segnaposto data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C2218-1F6F-4852-8437-B3274BC68A06}" type="datetimeFigureOut">
              <a:rPr lang="en-US">
                <a:solidFill>
                  <a:prstClr val="black">
                    <a:tint val="95000"/>
                  </a:prstClr>
                </a:solidFill>
                <a:latin typeface="Corbel"/>
              </a:rPr>
              <a:pPr>
                <a:defRPr/>
              </a:pPr>
              <a:t>6/11/2015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8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 dirty="0"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  <a:latin typeface="Corbel"/>
            </a:endParaRPr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B2DAB-36C5-430C-951A-2ABE68ADA2C6}" type="slidenum">
              <a:rPr lang="en-US">
                <a:solidFill>
                  <a:prstClr val="black">
                    <a:tint val="95000"/>
                  </a:prstClr>
                </a:solidFill>
                <a:latin typeface="Corbel"/>
              </a:rPr>
              <a:pPr>
                <a:defRPr/>
              </a:pPr>
              <a:t>‹N›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48817-C58B-4155-9C26-45FA7F2E572E}" type="datetimeFigureOut">
              <a:rPr lang="en-US">
                <a:solidFill>
                  <a:prstClr val="black">
                    <a:tint val="95000"/>
                  </a:prstClr>
                </a:solidFill>
                <a:latin typeface="Corbel"/>
              </a:rPr>
              <a:pPr>
                <a:defRPr/>
              </a:pPr>
              <a:t>6/11/2015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CF44C-5639-43AA-92C2-720D6D7968E7}" type="slidenum">
              <a:rPr lang="en-US">
                <a:solidFill>
                  <a:prstClr val="black">
                    <a:tint val="95000"/>
                  </a:prstClr>
                </a:solidFill>
                <a:latin typeface="Corbel"/>
              </a:rPr>
              <a:pPr>
                <a:defRPr/>
              </a:pPr>
              <a:t>‹N›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8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ttangolo 7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6BE93-14ED-44F1-B2AE-0FBD894A7A60}" type="datetimeFigureOut">
              <a:rPr lang="en-US">
                <a:solidFill>
                  <a:prstClr val="black">
                    <a:tint val="95000"/>
                  </a:prstClr>
                </a:solidFill>
                <a:latin typeface="Corbel"/>
              </a:rPr>
              <a:pPr>
                <a:defRPr/>
              </a:pPr>
              <a:t>6/11/2015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6F733-BBA9-450F-8307-6F6B18CA6932}" type="slidenum">
              <a:rPr lang="en-US">
                <a:solidFill>
                  <a:prstClr val="black">
                    <a:tint val="95000"/>
                  </a:prstClr>
                </a:solidFill>
                <a:latin typeface="Corbel"/>
              </a:rPr>
              <a:pPr>
                <a:defRPr/>
              </a:pPr>
              <a:t>‹N›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35A86-C480-4EED-A73B-B6833227ABA2}" type="slidenum">
              <a:rPr lang="en-GB">
                <a:solidFill>
                  <a:prstClr val="black">
                    <a:tint val="95000"/>
                  </a:prstClr>
                </a:solidFill>
                <a:latin typeface="Corbel"/>
              </a:rPr>
              <a:pPr>
                <a:defRPr/>
              </a:pPr>
              <a:t>‹N›</a:t>
            </a:fld>
            <a:endParaRPr lang="en-GB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21816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30175"/>
            <a:ext cx="7772400" cy="210185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12788" y="63134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51188" y="631348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80188" y="63134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076C9A5-1739-BE48-8E05-E2C252EDC650}" type="slidenum">
              <a:rPr lang="it-IT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‹N›</a:t>
            </a:fld>
            <a:endParaRPr lang="it-IT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94421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E72FBA1-CF6C-D942-9200-90EFD5786D96}" type="slidenum">
              <a:rPr lang="it-IT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‹N›</a:t>
            </a:fld>
            <a:endParaRPr lang="it-IT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65524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E6157-F1B3-438C-A806-680E5D950B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D06AF-F859-4C1A-9E03-9E9B913417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03D13-91C0-495C-9447-387F61DDAA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A4251-645A-4947-94C0-F7C98DB4E7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0E63E-5655-4E31-92FA-A248B35A5C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95D10-BDDF-4148-AFC3-1C8A146C70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F193D-18A6-4355-BBBF-211C5AE6FF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B77CFB0F-7F24-4A6F-ACA9-B6C3C02ADA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  <p:sldLayoutId id="2147483650" r:id="rId14"/>
    <p:sldLayoutId id="214748364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Rettangolo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102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EC84DB1B-84E1-47BE-BB4B-52FD4FDC2B83}" type="datetimeFigureOut">
              <a:rPr lang="en-US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  <a:cs typeface="+mn-cs"/>
              </a:rPr>
              <a:pPr>
                <a:defRPr/>
              </a:pPr>
              <a:t>6/11/2015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C270DB3E-E9D5-4F10-B716-E6D906D2BCFB}" type="slidenum">
              <a:rPr lang="en-US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  <a:cs typeface="+mn-cs"/>
              </a:rPr>
              <a:pPr>
                <a:defRPr/>
              </a:pPr>
              <a:t>‹N›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fontAlgn="base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fontAlgn="base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fontAlgn="base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11" Type="http://schemas.openxmlformats.org/officeDocument/2006/relationships/image" Target="../media/image31.png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3.wmf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  <a:latin typeface="Candara"/>
                <a:cs typeface="Candara"/>
              </a:rPr>
              <a:t>Zecche e malattie trasmesse (piroplasmosi)</a:t>
            </a:r>
            <a:endParaRPr lang="it-IT" b="1" dirty="0">
              <a:solidFill>
                <a:srgbClr val="FFFF00"/>
              </a:solidFill>
              <a:latin typeface="Candara"/>
              <a:cs typeface="Candara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sz="2400" dirty="0" smtClean="0">
                <a:solidFill>
                  <a:schemeClr val="bg1"/>
                </a:solidFill>
                <a:latin typeface="Candara"/>
                <a:cs typeface="Candara"/>
              </a:rPr>
              <a:t>Corso di “Malattie Parassitarie”</a:t>
            </a:r>
          </a:p>
          <a:p>
            <a:r>
              <a:rPr lang="it-IT" sz="2400" dirty="0" smtClean="0">
                <a:solidFill>
                  <a:schemeClr val="bg1"/>
                </a:solidFill>
                <a:latin typeface="Candara"/>
                <a:cs typeface="Candara"/>
              </a:rPr>
              <a:t>Medicina Veterinaria</a:t>
            </a:r>
          </a:p>
          <a:p>
            <a:r>
              <a:rPr lang="it-IT" sz="2400" dirty="0" smtClean="0">
                <a:solidFill>
                  <a:schemeClr val="bg1"/>
                </a:solidFill>
                <a:latin typeface="Candara"/>
                <a:cs typeface="Candara"/>
              </a:rPr>
              <a:t>Lunedì 12 maggio 2015</a:t>
            </a:r>
            <a:endParaRPr lang="it-IT" sz="2400" dirty="0">
              <a:solidFill>
                <a:schemeClr val="bg1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65392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rhipic ninfe vuote-pie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36525"/>
            <a:ext cx="9144000" cy="713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rhipic sang cicl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0"/>
            <a:ext cx="6624638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0" y="1266825"/>
            <a:ext cx="2555875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2800" b="1" i="1">
                <a:solidFill>
                  <a:srgbClr val="FFFF00"/>
                </a:solidFill>
                <a:latin typeface="Candara" pitchFamily="34" charset="0"/>
              </a:rPr>
              <a:t>Rhipicephalus sanguineus</a:t>
            </a:r>
          </a:p>
          <a:p>
            <a:pPr algn="ctr" eaLnBrk="0" hangingPunct="0">
              <a:spcBef>
                <a:spcPct val="50000"/>
              </a:spcBef>
            </a:pPr>
            <a:endParaRPr lang="it-IT" b="1">
              <a:solidFill>
                <a:srgbClr val="FFFF00"/>
              </a:solidFill>
              <a:latin typeface="Candara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it-IT" b="1">
                <a:solidFill>
                  <a:srgbClr val="FFFF00"/>
                </a:solidFill>
                <a:latin typeface="Candara" pitchFamily="34" charset="0"/>
              </a:rPr>
              <a:t>3 ospiti</a:t>
            </a:r>
          </a:p>
          <a:p>
            <a:pPr algn="ctr" eaLnBrk="0" hangingPunct="0">
              <a:spcBef>
                <a:spcPct val="50000"/>
              </a:spcBef>
            </a:pPr>
            <a:endParaRPr lang="it-IT" b="1">
              <a:solidFill>
                <a:srgbClr val="FFFF00"/>
              </a:solidFill>
              <a:latin typeface="Candara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it-IT" b="1">
                <a:solidFill>
                  <a:srgbClr val="FFFF00"/>
                </a:solidFill>
                <a:latin typeface="Candara" pitchFamily="34" charset="0"/>
              </a:rPr>
              <a:t>monotropa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ixodidae cicl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9863" y="115888"/>
            <a:ext cx="6110287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0" y="1295400"/>
            <a:ext cx="2555875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2800" b="1" i="1">
                <a:solidFill>
                  <a:srgbClr val="FFFF00"/>
                </a:solidFill>
                <a:latin typeface="Candara" pitchFamily="34" charset="0"/>
              </a:rPr>
              <a:t>Ixodes ricinus</a:t>
            </a:r>
          </a:p>
          <a:p>
            <a:pPr algn="ctr" eaLnBrk="0" hangingPunct="0">
              <a:spcBef>
                <a:spcPct val="50000"/>
              </a:spcBef>
            </a:pPr>
            <a:endParaRPr lang="it-IT" b="1">
              <a:solidFill>
                <a:srgbClr val="FFFF00"/>
              </a:solidFill>
              <a:latin typeface="Candara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it-IT" b="1">
                <a:solidFill>
                  <a:srgbClr val="FFFF00"/>
                </a:solidFill>
                <a:latin typeface="Candara" pitchFamily="34" charset="0"/>
              </a:rPr>
              <a:t>3 ospiti</a:t>
            </a:r>
          </a:p>
          <a:p>
            <a:pPr algn="ctr" eaLnBrk="0" hangingPunct="0">
              <a:spcBef>
                <a:spcPct val="50000"/>
              </a:spcBef>
            </a:pPr>
            <a:endParaRPr lang="it-IT" b="1">
              <a:solidFill>
                <a:srgbClr val="FFFF00"/>
              </a:solidFill>
              <a:latin typeface="Candara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it-IT" b="1">
                <a:solidFill>
                  <a:srgbClr val="FFFF00"/>
                </a:solidFill>
                <a:latin typeface="Candara" pitchFamily="34" charset="0"/>
              </a:rPr>
              <a:t>politropa/ditropa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95288" y="4075113"/>
            <a:ext cx="4824412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i="1">
                <a:solidFill>
                  <a:srgbClr val="FFFF00"/>
                </a:solidFill>
                <a:latin typeface="Candara" pitchFamily="34" charset="0"/>
              </a:rPr>
              <a:t>Haemaphysalis sp.</a:t>
            </a:r>
          </a:p>
          <a:p>
            <a:pPr>
              <a:spcBef>
                <a:spcPct val="50000"/>
              </a:spcBef>
            </a:pPr>
            <a:r>
              <a:rPr lang="it-IT" sz="1800" b="1">
                <a:solidFill>
                  <a:schemeClr val="bg1"/>
                </a:solidFill>
                <a:latin typeface="Candara" pitchFamily="34" charset="0"/>
              </a:rPr>
              <a:t>Presente in tutta Italia soprattutto nella macchia mediterranea.</a:t>
            </a:r>
          </a:p>
          <a:p>
            <a:pPr>
              <a:spcBef>
                <a:spcPct val="50000"/>
              </a:spcBef>
            </a:pPr>
            <a:r>
              <a:rPr lang="it-IT" sz="1800" b="1">
                <a:solidFill>
                  <a:schemeClr val="bg1"/>
                </a:solidFill>
                <a:latin typeface="Candara" pitchFamily="34" charset="0"/>
              </a:rPr>
              <a:t>Gli immaturi parassitano piccoli mammiferi e uccelli, gli adulti gli erbivori. Attacca l’uomo</a:t>
            </a:r>
          </a:p>
          <a:p>
            <a:pPr>
              <a:spcBef>
                <a:spcPct val="50000"/>
              </a:spcBef>
            </a:pPr>
            <a:r>
              <a:rPr lang="it-IT" sz="1800" b="1">
                <a:solidFill>
                  <a:schemeClr val="bg1"/>
                </a:solidFill>
                <a:latin typeface="Candara" pitchFamily="34" charset="0"/>
              </a:rPr>
              <a:t>Trifasica, ditropa</a:t>
            </a:r>
          </a:p>
        </p:txBody>
      </p:sp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395288" y="1127125"/>
            <a:ext cx="4897437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i="1">
                <a:solidFill>
                  <a:srgbClr val="FFFF00"/>
                </a:solidFill>
                <a:latin typeface="Candara" pitchFamily="34" charset="0"/>
              </a:rPr>
              <a:t>Dermacentor marginatus</a:t>
            </a:r>
          </a:p>
          <a:p>
            <a:pPr>
              <a:spcBef>
                <a:spcPct val="50000"/>
              </a:spcBef>
            </a:pPr>
            <a:r>
              <a:rPr lang="it-IT" sz="1800" b="1">
                <a:solidFill>
                  <a:schemeClr val="bg1"/>
                </a:solidFill>
                <a:latin typeface="Candara" pitchFamily="34" charset="0"/>
              </a:rPr>
              <a:t>Presente in tutta Italia in zone arbustive e pascoli di alta e media montagna</a:t>
            </a:r>
          </a:p>
          <a:p>
            <a:pPr>
              <a:spcBef>
                <a:spcPct val="50000"/>
              </a:spcBef>
            </a:pPr>
            <a:r>
              <a:rPr lang="it-IT" sz="1800" b="1">
                <a:solidFill>
                  <a:schemeClr val="bg1"/>
                </a:solidFill>
                <a:latin typeface="Candara" pitchFamily="34" charset="0"/>
              </a:rPr>
              <a:t>Gli immaturi parassitano piccoli mammiferi e uccelli, gli adulti gli erbivori ed i canidi. Attacca l’uomo.</a:t>
            </a:r>
          </a:p>
          <a:p>
            <a:pPr>
              <a:spcBef>
                <a:spcPct val="50000"/>
              </a:spcBef>
            </a:pPr>
            <a:r>
              <a:rPr lang="it-IT" sz="1800" b="1">
                <a:solidFill>
                  <a:schemeClr val="bg1"/>
                </a:solidFill>
                <a:latin typeface="Candara" pitchFamily="34" charset="0"/>
              </a:rPr>
              <a:t>Trifasica, ditropa</a:t>
            </a:r>
          </a:p>
        </p:txBody>
      </p:sp>
      <p:sp>
        <p:nvSpPr>
          <p:cNvPr id="33795" name="Rectangle 22"/>
          <p:cNvSpPr>
            <a:spLocks noChangeArrowheads="1"/>
          </p:cNvSpPr>
          <p:nvPr/>
        </p:nvSpPr>
        <p:spPr bwMode="auto">
          <a:xfrm>
            <a:off x="1474788" y="328613"/>
            <a:ext cx="66976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>
                <a:solidFill>
                  <a:schemeClr val="bg1"/>
                </a:solidFill>
                <a:latin typeface="Candara" pitchFamily="34" charset="0"/>
              </a:rPr>
              <a:t>ALTRE SPECIE DI ZECCHE</a:t>
            </a:r>
            <a:endParaRPr lang="it-IT">
              <a:latin typeface="Candara" pitchFamily="34" charset="0"/>
            </a:endParaRPr>
          </a:p>
        </p:txBody>
      </p:sp>
      <p:pic>
        <p:nvPicPr>
          <p:cNvPr id="33796" name="Picture 23" descr="Dermacentormarginatus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125538"/>
            <a:ext cx="31686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7" name="Picture 15" descr="rostro Haemaphysal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3592513"/>
            <a:ext cx="316865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395288" y="1135063"/>
            <a:ext cx="4968875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i="1">
                <a:solidFill>
                  <a:srgbClr val="FFFF00"/>
                </a:solidFill>
                <a:latin typeface="Candara" pitchFamily="34" charset="0"/>
              </a:rPr>
              <a:t>Hyalomma marginatum</a:t>
            </a:r>
          </a:p>
          <a:p>
            <a:pPr>
              <a:spcBef>
                <a:spcPct val="50000"/>
              </a:spcBef>
            </a:pPr>
            <a:r>
              <a:rPr lang="it-IT" sz="1800" b="1">
                <a:solidFill>
                  <a:schemeClr val="bg1"/>
                </a:solidFill>
                <a:latin typeface="Candara" pitchFamily="34" charset="0"/>
              </a:rPr>
              <a:t>Presente in tutta Italia dai pascoli di alta montagna fino alla macchia mediterranea</a:t>
            </a:r>
          </a:p>
          <a:p>
            <a:pPr>
              <a:spcBef>
                <a:spcPct val="50000"/>
              </a:spcBef>
            </a:pPr>
            <a:r>
              <a:rPr lang="it-IT" sz="1800" b="1">
                <a:solidFill>
                  <a:schemeClr val="bg1"/>
                </a:solidFill>
                <a:latin typeface="Candara" pitchFamily="34" charset="0"/>
              </a:rPr>
              <a:t>Gli immaturi parassitano piccoli mammiferi e uccelli, mentre gli adulti si trovano soprattutto su erbivori domestici e cinghiale. Attacca l’uomo.</a:t>
            </a:r>
          </a:p>
          <a:p>
            <a:pPr>
              <a:spcBef>
                <a:spcPct val="50000"/>
              </a:spcBef>
            </a:pPr>
            <a:r>
              <a:rPr lang="it-IT" sz="1800" b="1">
                <a:solidFill>
                  <a:schemeClr val="bg1"/>
                </a:solidFill>
                <a:latin typeface="Candara" pitchFamily="34" charset="0"/>
              </a:rPr>
              <a:t>Trifasica, ditropa</a:t>
            </a: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395288" y="4221163"/>
            <a:ext cx="44958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i="1">
                <a:solidFill>
                  <a:srgbClr val="FFFF00"/>
                </a:solidFill>
                <a:latin typeface="Candara" pitchFamily="34" charset="0"/>
              </a:rPr>
              <a:t>Rhipicephalus (Boophilus) annulatus</a:t>
            </a:r>
          </a:p>
          <a:p>
            <a:pPr>
              <a:spcBef>
                <a:spcPct val="50000"/>
              </a:spcBef>
            </a:pPr>
            <a:r>
              <a:rPr lang="it-IT" sz="1800" b="1">
                <a:solidFill>
                  <a:schemeClr val="bg1"/>
                </a:solidFill>
                <a:latin typeface="Candara" pitchFamily="34" charset="0"/>
              </a:rPr>
              <a:t>Presente nell</a:t>
            </a:r>
            <a:r>
              <a:rPr lang="ja-JP" altLang="it-IT" sz="1800" b="1">
                <a:solidFill>
                  <a:schemeClr val="bg1"/>
                </a:solidFill>
                <a:latin typeface="Candara" pitchFamily="34" charset="0"/>
              </a:rPr>
              <a:t>’</a:t>
            </a:r>
            <a:r>
              <a:rPr lang="it-IT" sz="1800" b="1">
                <a:solidFill>
                  <a:schemeClr val="bg1"/>
                </a:solidFill>
                <a:latin typeface="Candara" pitchFamily="34" charset="0"/>
              </a:rPr>
              <a:t>Italia centro-meridionale nei pascoli</a:t>
            </a:r>
          </a:p>
          <a:p>
            <a:pPr>
              <a:spcBef>
                <a:spcPct val="50000"/>
              </a:spcBef>
            </a:pPr>
            <a:r>
              <a:rPr lang="it-IT" sz="1800" b="1">
                <a:solidFill>
                  <a:schemeClr val="bg1"/>
                </a:solidFill>
                <a:latin typeface="Candara" pitchFamily="34" charset="0"/>
              </a:rPr>
              <a:t>Parassita tipico dei bovini</a:t>
            </a:r>
          </a:p>
          <a:p>
            <a:pPr>
              <a:spcBef>
                <a:spcPct val="50000"/>
              </a:spcBef>
            </a:pPr>
            <a:r>
              <a:rPr lang="it-IT" sz="1800" b="1">
                <a:solidFill>
                  <a:schemeClr val="bg1"/>
                </a:solidFill>
                <a:latin typeface="Candara" pitchFamily="34" charset="0"/>
              </a:rPr>
              <a:t>Monofasica, monotropa</a:t>
            </a:r>
          </a:p>
        </p:txBody>
      </p:sp>
      <p:pic>
        <p:nvPicPr>
          <p:cNvPr id="39944" name="Picture 8" descr="boophilis_microplus_fem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3729038"/>
            <a:ext cx="369887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1474788" y="328613"/>
            <a:ext cx="66976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>
                <a:solidFill>
                  <a:schemeClr val="bg1"/>
                </a:solidFill>
                <a:latin typeface="Candara" pitchFamily="34" charset="0"/>
              </a:rPr>
              <a:t>ALTRE SPECIE DI ZECCHE</a:t>
            </a:r>
            <a:endParaRPr lang="it-IT">
              <a:latin typeface="Candara" pitchFamily="34" charset="0"/>
            </a:endParaRPr>
          </a:p>
        </p:txBody>
      </p:sp>
      <p:pic>
        <p:nvPicPr>
          <p:cNvPr id="34821" name="Picture 4" descr="HyalommaMarginatum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196975"/>
            <a:ext cx="3671888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olo 1"/>
          <p:cNvSpPr>
            <a:spLocks noGrp="1"/>
          </p:cNvSpPr>
          <p:nvPr>
            <p:ph type="title" idx="4294967295"/>
          </p:nvPr>
        </p:nvSpPr>
        <p:spPr>
          <a:xfrm>
            <a:off x="684213" y="188913"/>
            <a:ext cx="7772400" cy="936625"/>
          </a:xfrm>
        </p:spPr>
        <p:txBody>
          <a:bodyPr/>
          <a:lstStyle/>
          <a:p>
            <a:pPr eaLnBrk="1" hangingPunct="1"/>
            <a:r>
              <a:rPr lang="it-IT" b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Prevenzione e trattamento</a:t>
            </a:r>
          </a:p>
        </p:txBody>
      </p:sp>
      <p:sp>
        <p:nvSpPr>
          <p:cNvPr id="35842" name="Segnaposto contenuto 2"/>
          <p:cNvSpPr>
            <a:spLocks noGrp="1"/>
          </p:cNvSpPr>
          <p:nvPr>
            <p:ph idx="4294967295"/>
          </p:nvPr>
        </p:nvSpPr>
        <p:spPr>
          <a:xfrm>
            <a:off x="107950" y="1125538"/>
            <a:ext cx="7772400" cy="5472112"/>
          </a:xfrm>
        </p:spPr>
        <p:txBody>
          <a:bodyPr/>
          <a:lstStyle/>
          <a:p>
            <a:pPr eaLnBrk="1" hangingPunct="1"/>
            <a:r>
              <a:rPr lang="it-IT" b="1" smtClean="0">
                <a:solidFill>
                  <a:schemeClr val="bg1"/>
                </a:solidFill>
                <a:latin typeface="Candara" pitchFamily="34" charset="0"/>
                <a:cs typeface="ＭＳ Ｐゴシック"/>
              </a:rPr>
              <a:t>Nell’uomo</a:t>
            </a:r>
          </a:p>
          <a:p>
            <a:pPr lvl="1" eaLnBrk="1" hangingPunct="1"/>
            <a:r>
              <a:rPr lang="it-IT" b="1" smtClean="0">
                <a:solidFill>
                  <a:srgbClr val="FFFF00"/>
                </a:solidFill>
                <a:latin typeface="Candara" pitchFamily="34" charset="0"/>
              </a:rPr>
              <a:t>Controllo</a:t>
            </a:r>
            <a:r>
              <a:rPr lang="it-IT" b="1" smtClean="0">
                <a:solidFill>
                  <a:schemeClr val="bg1"/>
                </a:solidFill>
                <a:latin typeface="Candara" pitchFamily="34" charset="0"/>
              </a:rPr>
              <a:t> a fine giornata</a:t>
            </a:r>
          </a:p>
          <a:p>
            <a:pPr lvl="1" eaLnBrk="1" hangingPunct="1"/>
            <a:r>
              <a:rPr lang="it-IT" b="1" smtClean="0">
                <a:solidFill>
                  <a:srgbClr val="FFFF00"/>
                </a:solidFill>
                <a:latin typeface="Candara" pitchFamily="34" charset="0"/>
              </a:rPr>
              <a:t>Estrazione meccanica </a:t>
            </a:r>
            <a:r>
              <a:rPr lang="it-IT" b="1" smtClean="0">
                <a:solidFill>
                  <a:schemeClr val="bg1"/>
                </a:solidFill>
                <a:latin typeface="Candara" pitchFamily="34" charset="0"/>
              </a:rPr>
              <a:t>della zecca</a:t>
            </a:r>
          </a:p>
          <a:p>
            <a:pPr lvl="1" eaLnBrk="1" hangingPunct="1"/>
            <a:r>
              <a:rPr lang="it-IT" b="1" smtClean="0">
                <a:solidFill>
                  <a:srgbClr val="FFFF00"/>
                </a:solidFill>
                <a:latin typeface="Candara" pitchFamily="34" charset="0"/>
              </a:rPr>
              <a:t>Osservazione</a:t>
            </a:r>
            <a:r>
              <a:rPr lang="it-IT" b="1" smtClean="0">
                <a:solidFill>
                  <a:schemeClr val="bg1"/>
                </a:solidFill>
                <a:latin typeface="Candara" pitchFamily="34" charset="0"/>
              </a:rPr>
              <a:t> dell’area intorno al morso</a:t>
            </a:r>
          </a:p>
          <a:p>
            <a:pPr eaLnBrk="1" hangingPunct="1"/>
            <a:r>
              <a:rPr lang="it-IT" b="1" smtClean="0">
                <a:solidFill>
                  <a:schemeClr val="bg1"/>
                </a:solidFill>
                <a:latin typeface="Candara" pitchFamily="34" charset="0"/>
                <a:cs typeface="ＭＳ Ｐゴシック"/>
              </a:rPr>
              <a:t>Negli animali da compagnia</a:t>
            </a:r>
          </a:p>
          <a:p>
            <a:pPr lvl="1" eaLnBrk="1" hangingPunct="1"/>
            <a:r>
              <a:rPr lang="it-IT" b="1" smtClean="0">
                <a:solidFill>
                  <a:srgbClr val="FFFF00"/>
                </a:solidFill>
                <a:latin typeface="Candara" pitchFamily="34" charset="0"/>
              </a:rPr>
              <a:t>Controllo periodico </a:t>
            </a:r>
            <a:r>
              <a:rPr lang="it-IT" b="1" smtClean="0">
                <a:solidFill>
                  <a:schemeClr val="bg1"/>
                </a:solidFill>
                <a:latin typeface="Candara" pitchFamily="34" charset="0"/>
              </a:rPr>
              <a:t>dell’animale</a:t>
            </a:r>
          </a:p>
          <a:p>
            <a:pPr lvl="1" eaLnBrk="1" hangingPunct="1"/>
            <a:r>
              <a:rPr lang="it-IT" b="1" smtClean="0">
                <a:solidFill>
                  <a:schemeClr val="bg1"/>
                </a:solidFill>
                <a:latin typeface="Candara" pitchFamily="34" charset="0"/>
              </a:rPr>
              <a:t>Estrazione delle zecche</a:t>
            </a:r>
          </a:p>
          <a:p>
            <a:pPr lvl="1" eaLnBrk="1" hangingPunct="1"/>
            <a:r>
              <a:rPr lang="it-IT" b="1" smtClean="0">
                <a:solidFill>
                  <a:schemeClr val="bg1"/>
                </a:solidFill>
                <a:latin typeface="Candara" pitchFamily="34" charset="0"/>
              </a:rPr>
              <a:t>Collari, pour-on, …</a:t>
            </a:r>
          </a:p>
          <a:p>
            <a:pPr eaLnBrk="1" hangingPunct="1"/>
            <a:r>
              <a:rPr lang="it-IT" b="1" smtClean="0">
                <a:solidFill>
                  <a:schemeClr val="bg1"/>
                </a:solidFill>
                <a:latin typeface="Candara" pitchFamily="34" charset="0"/>
                <a:cs typeface="ＭＳ Ｐゴシック"/>
              </a:rPr>
              <a:t>Negli animali da reddito</a:t>
            </a:r>
          </a:p>
          <a:p>
            <a:pPr lvl="1" eaLnBrk="1" hangingPunct="1"/>
            <a:r>
              <a:rPr lang="it-IT" b="1" smtClean="0">
                <a:solidFill>
                  <a:srgbClr val="FFFF00"/>
                </a:solidFill>
                <a:latin typeface="Candara" pitchFamily="34" charset="0"/>
              </a:rPr>
              <a:t>Dipping bath</a:t>
            </a:r>
            <a:r>
              <a:rPr lang="it-IT" b="1" smtClean="0">
                <a:solidFill>
                  <a:schemeClr val="bg1"/>
                </a:solidFill>
                <a:latin typeface="Candara" pitchFamily="34" charset="0"/>
              </a:rPr>
              <a:t>, spray, …</a:t>
            </a:r>
          </a:p>
        </p:txBody>
      </p:sp>
      <p:pic>
        <p:nvPicPr>
          <p:cNvPr id="35843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2050" y="1125538"/>
            <a:ext cx="25781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 descr="El Leh - the dip 2"/>
          <p:cNvPicPr>
            <a:picLocks noChangeAspect="1" noChangeArrowheads="1"/>
          </p:cNvPicPr>
          <p:nvPr/>
        </p:nvPicPr>
        <p:blipFill>
          <a:blip r:embed="rId3"/>
          <a:srcRect l="6628" t="20190" b="1010"/>
          <a:stretch>
            <a:fillRect/>
          </a:stretch>
        </p:blipFill>
        <p:spPr bwMode="auto">
          <a:xfrm>
            <a:off x="4787900" y="4410075"/>
            <a:ext cx="4206875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olo 1"/>
          <p:cNvSpPr>
            <a:spLocks noGrp="1"/>
          </p:cNvSpPr>
          <p:nvPr>
            <p:ph type="title" idx="4294967295"/>
          </p:nvPr>
        </p:nvSpPr>
        <p:spPr>
          <a:xfrm>
            <a:off x="684213" y="188913"/>
            <a:ext cx="7772400" cy="936625"/>
          </a:xfrm>
        </p:spPr>
        <p:txBody>
          <a:bodyPr/>
          <a:lstStyle/>
          <a:p>
            <a:pPr eaLnBrk="1" hangingPunct="1"/>
            <a:r>
              <a:rPr lang="it-IT" b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Monitoraggio</a:t>
            </a:r>
          </a:p>
        </p:txBody>
      </p:sp>
      <p:sp>
        <p:nvSpPr>
          <p:cNvPr id="88067" name="Segnaposto contenuto 2"/>
          <p:cNvSpPr>
            <a:spLocks noGrp="1"/>
          </p:cNvSpPr>
          <p:nvPr>
            <p:ph idx="4294967295"/>
          </p:nvPr>
        </p:nvSpPr>
        <p:spPr>
          <a:xfrm>
            <a:off x="107950" y="1125538"/>
            <a:ext cx="5472113" cy="3455987"/>
          </a:xfrm>
        </p:spPr>
        <p:txBody>
          <a:bodyPr/>
          <a:lstStyle/>
          <a:p>
            <a:pPr eaLnBrk="1" hangingPunct="1"/>
            <a:r>
              <a:rPr lang="it-IT" b="1" dirty="0" smtClean="0">
                <a:solidFill>
                  <a:schemeClr val="bg1"/>
                </a:solidFill>
                <a:latin typeface="Candara" pitchFamily="34" charset="0"/>
                <a:cs typeface="ＭＳ Ｐゴシック"/>
              </a:rPr>
              <a:t>In Europa (</a:t>
            </a:r>
            <a:r>
              <a:rPr lang="it-IT" b="1" dirty="0" err="1" smtClean="0">
                <a:solidFill>
                  <a:schemeClr val="bg1"/>
                </a:solidFill>
                <a:latin typeface="Candara" pitchFamily="34" charset="0"/>
                <a:cs typeface="ＭＳ Ｐゴシック"/>
              </a:rPr>
              <a:t>Ixodinae</a:t>
            </a:r>
            <a:r>
              <a:rPr lang="it-IT" b="1" dirty="0" smtClean="0">
                <a:solidFill>
                  <a:schemeClr val="bg1"/>
                </a:solidFill>
                <a:latin typeface="Candara" pitchFamily="34" charset="0"/>
                <a:cs typeface="ＭＳ Ｐゴシック"/>
              </a:rPr>
              <a:t>)</a:t>
            </a:r>
          </a:p>
          <a:p>
            <a:pPr lvl="1" eaLnBrk="1" hangingPunct="1"/>
            <a:r>
              <a:rPr lang="it-IT" b="1" dirty="0" err="1" smtClean="0">
                <a:solidFill>
                  <a:srgbClr val="FFFF00"/>
                </a:solidFill>
                <a:latin typeface="Candara" pitchFamily="34" charset="0"/>
              </a:rPr>
              <a:t>Dragging</a:t>
            </a:r>
            <a:r>
              <a:rPr lang="it-IT" b="1" dirty="0" smtClean="0">
                <a:solidFill>
                  <a:schemeClr val="bg1"/>
                </a:solidFill>
                <a:latin typeface="Candara" pitchFamily="34" charset="0"/>
              </a:rPr>
              <a:t> (coperta strisciata)</a:t>
            </a:r>
          </a:p>
          <a:p>
            <a:pPr lvl="1" eaLnBrk="1" hangingPunct="1"/>
            <a:r>
              <a:rPr lang="it-IT" b="1" dirty="0" err="1" smtClean="0">
                <a:solidFill>
                  <a:srgbClr val="FFFF00"/>
                </a:solidFill>
                <a:latin typeface="Candara" pitchFamily="34" charset="0"/>
              </a:rPr>
              <a:t>Flagging</a:t>
            </a:r>
            <a:r>
              <a:rPr lang="it-IT" b="1" dirty="0" smtClean="0">
                <a:solidFill>
                  <a:srgbClr val="FFFF00"/>
                </a:solidFill>
                <a:latin typeface="Candara" pitchFamily="34" charset="0"/>
              </a:rPr>
              <a:t> </a:t>
            </a:r>
            <a:r>
              <a:rPr lang="it-IT" b="1" dirty="0" smtClean="0">
                <a:solidFill>
                  <a:schemeClr val="bg1"/>
                </a:solidFill>
                <a:latin typeface="Candara" pitchFamily="34" charset="0"/>
              </a:rPr>
              <a:t>(arbusti)</a:t>
            </a:r>
          </a:p>
          <a:p>
            <a:pPr lvl="1" eaLnBrk="1" hangingPunct="1"/>
            <a:r>
              <a:rPr lang="it-IT" b="1" dirty="0" smtClean="0">
                <a:solidFill>
                  <a:srgbClr val="FFFF00"/>
                </a:solidFill>
                <a:latin typeface="Candara" pitchFamily="34" charset="0"/>
              </a:rPr>
              <a:t>Raccolta</a:t>
            </a:r>
            <a:r>
              <a:rPr lang="it-IT" b="1" dirty="0" smtClean="0">
                <a:solidFill>
                  <a:schemeClr val="bg1"/>
                </a:solidFill>
                <a:latin typeface="Candara" pitchFamily="34" charset="0"/>
              </a:rPr>
              <a:t> dall’animale</a:t>
            </a:r>
          </a:p>
          <a:p>
            <a:pPr eaLnBrk="1" hangingPunct="1"/>
            <a:r>
              <a:rPr lang="it-IT" b="1" dirty="0" smtClean="0">
                <a:solidFill>
                  <a:schemeClr val="bg1"/>
                </a:solidFill>
                <a:latin typeface="Candara" pitchFamily="34" charset="0"/>
                <a:cs typeface="ＭＳ Ｐゴシック"/>
              </a:rPr>
              <a:t>In altri contesti</a:t>
            </a:r>
          </a:p>
          <a:p>
            <a:pPr lvl="1" eaLnBrk="1" hangingPunct="1"/>
            <a:r>
              <a:rPr lang="it-IT" b="1" dirty="0" smtClean="0">
                <a:solidFill>
                  <a:srgbClr val="FFFF00"/>
                </a:solidFill>
                <a:latin typeface="Candara" pitchFamily="34" charset="0"/>
              </a:rPr>
              <a:t>Ghiaccio secco</a:t>
            </a:r>
            <a:endParaRPr lang="it-IT" b="1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88071" name="Picture 7" descr="Immagine 1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1196975"/>
            <a:ext cx="3529013" cy="2646363"/>
          </a:xfrm>
          <a:prstGeom prst="rect">
            <a:avLst/>
          </a:prstGeom>
          <a:noFill/>
        </p:spPr>
      </p:pic>
      <p:pic>
        <p:nvPicPr>
          <p:cNvPr id="88072" name="Picture 8" descr="DSCF22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3933825"/>
            <a:ext cx="2447925" cy="1835150"/>
          </a:xfrm>
          <a:prstGeom prst="rect">
            <a:avLst/>
          </a:prstGeom>
          <a:noFill/>
        </p:spPr>
      </p:pic>
      <p:pic>
        <p:nvPicPr>
          <p:cNvPr id="88073" name="Picture 9" descr="armadilha gelo seco 4"/>
          <p:cNvPicPr>
            <a:picLocks noChangeAspect="1" noChangeArrowheads="1"/>
          </p:cNvPicPr>
          <p:nvPr/>
        </p:nvPicPr>
        <p:blipFill>
          <a:blip r:embed="rId4"/>
          <a:srcRect r="5592" b="7689"/>
          <a:stretch>
            <a:fillRect/>
          </a:stretch>
        </p:blipFill>
        <p:spPr bwMode="auto">
          <a:xfrm>
            <a:off x="2713038" y="4344988"/>
            <a:ext cx="337185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4" name="Picture 10" descr="armadilha gelo seco 7"/>
          <p:cNvPicPr>
            <a:picLocks noChangeAspect="1" noChangeArrowheads="1"/>
          </p:cNvPicPr>
          <p:nvPr/>
        </p:nvPicPr>
        <p:blipFill>
          <a:blip r:embed="rId5"/>
          <a:srcRect r="11185" b="7854"/>
          <a:stretch>
            <a:fillRect/>
          </a:stretch>
        </p:blipFill>
        <p:spPr bwMode="auto">
          <a:xfrm>
            <a:off x="179388" y="4652963"/>
            <a:ext cx="2449512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it-IT" sz="6600" b="1" smtClean="0">
                <a:solidFill>
                  <a:schemeClr val="bg1"/>
                </a:solidFill>
                <a:latin typeface="Candara" pitchFamily="34" charset="0"/>
                <a:cs typeface="ＭＳ Ｐゴシック"/>
              </a:rPr>
              <a:t>Piroplasmosi</a:t>
            </a:r>
          </a:p>
        </p:txBody>
      </p:sp>
      <p:sp>
        <p:nvSpPr>
          <p:cNvPr id="36866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 eaLnBrk="1" hangingPunct="1"/>
            <a:r>
              <a:rPr lang="it-IT" sz="3600" i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Babesia</a:t>
            </a:r>
          </a:p>
          <a:p>
            <a:pPr algn="l" eaLnBrk="1" hangingPunct="1"/>
            <a:r>
              <a:rPr lang="it-IT" sz="3600" i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Theileria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800" dirty="0" smtClean="0">
                <a:solidFill>
                  <a:schemeClr val="bg1"/>
                </a:solidFill>
                <a:latin typeface="Candara"/>
                <a:cs typeface="Candara"/>
              </a:rPr>
              <a:t>introduzione</a:t>
            </a:r>
            <a:endParaRPr lang="it-IT" sz="4800" dirty="0">
              <a:solidFill>
                <a:schemeClr val="bg1"/>
              </a:solidFill>
              <a:latin typeface="Candara"/>
              <a:cs typeface="Candara"/>
            </a:endParaRPr>
          </a:p>
        </p:txBody>
      </p:sp>
      <p:sp>
        <p:nvSpPr>
          <p:cNvPr id="38914" name="Segnaposto tes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sz="2800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Piroplasmi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3%20bab%20form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403350" y="5351463"/>
            <a:ext cx="6851650" cy="1317625"/>
          </a:xfrm>
          <a:solidFill>
            <a:schemeClr val="accent1"/>
          </a:solidFill>
        </p:spPr>
      </p:pic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1584325" y="2212975"/>
            <a:ext cx="6332538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>
                <a:solidFill>
                  <a:schemeClr val="bg1"/>
                </a:solidFill>
                <a:latin typeface="Candara" pitchFamily="34" charset="0"/>
              </a:rPr>
              <a:t>Phylum: 	</a:t>
            </a:r>
            <a:r>
              <a:rPr lang="it-IT" sz="3200" b="1">
                <a:solidFill>
                  <a:schemeClr val="bg1"/>
                </a:solidFill>
                <a:latin typeface="Candara" pitchFamily="34" charset="0"/>
              </a:rPr>
              <a:t>Protozoa</a:t>
            </a:r>
          </a:p>
          <a:p>
            <a:r>
              <a:rPr lang="it-IT" sz="3200">
                <a:solidFill>
                  <a:schemeClr val="bg1"/>
                </a:solidFill>
                <a:latin typeface="Candara" pitchFamily="34" charset="0"/>
              </a:rPr>
              <a:t>Subph.: 	</a:t>
            </a:r>
            <a:r>
              <a:rPr lang="it-IT" sz="3200" b="1">
                <a:solidFill>
                  <a:schemeClr val="bg1"/>
                </a:solidFill>
                <a:latin typeface="Candara" pitchFamily="34" charset="0"/>
              </a:rPr>
              <a:t>Sporozoa (Apicomplexa)</a:t>
            </a:r>
          </a:p>
          <a:p>
            <a:r>
              <a:rPr lang="it-IT" sz="3200">
                <a:solidFill>
                  <a:schemeClr val="bg1"/>
                </a:solidFill>
                <a:latin typeface="Candara" pitchFamily="34" charset="0"/>
              </a:rPr>
              <a:t>Classe: 	</a:t>
            </a:r>
            <a:r>
              <a:rPr lang="it-IT" sz="3200" b="1">
                <a:solidFill>
                  <a:schemeClr val="bg1"/>
                </a:solidFill>
                <a:latin typeface="Candara" pitchFamily="34" charset="0"/>
              </a:rPr>
              <a:t>Piroplasmidia</a:t>
            </a:r>
          </a:p>
          <a:p>
            <a:r>
              <a:rPr lang="it-IT" sz="3200">
                <a:solidFill>
                  <a:schemeClr val="bg1"/>
                </a:solidFill>
                <a:latin typeface="Candara" pitchFamily="34" charset="0"/>
              </a:rPr>
              <a:t>Ordine:	</a:t>
            </a:r>
            <a:r>
              <a:rPr lang="it-IT" sz="3200" b="1">
                <a:solidFill>
                  <a:schemeClr val="bg1"/>
                </a:solidFill>
                <a:latin typeface="Candara" pitchFamily="34" charset="0"/>
              </a:rPr>
              <a:t>Piroplasmida</a:t>
            </a:r>
          </a:p>
          <a:p>
            <a:r>
              <a:rPr lang="it-IT" sz="3200">
                <a:solidFill>
                  <a:schemeClr val="bg1"/>
                </a:solidFill>
                <a:latin typeface="Candara" pitchFamily="34" charset="0"/>
              </a:rPr>
              <a:t>Famiglia: 	</a:t>
            </a:r>
            <a:r>
              <a:rPr lang="it-IT" sz="3200" b="1">
                <a:solidFill>
                  <a:schemeClr val="bg1"/>
                </a:solidFill>
                <a:latin typeface="Candara" pitchFamily="34" charset="0"/>
              </a:rPr>
              <a:t>Babesiidae e Theileriidae</a:t>
            </a:r>
          </a:p>
          <a:p>
            <a:r>
              <a:rPr lang="it-IT" sz="3200">
                <a:solidFill>
                  <a:schemeClr val="bg1"/>
                </a:solidFill>
                <a:latin typeface="Candara" pitchFamily="34" charset="0"/>
              </a:rPr>
              <a:t>Genere:  	</a:t>
            </a:r>
            <a:r>
              <a:rPr lang="it-IT" sz="3200" b="1" i="1">
                <a:solidFill>
                  <a:schemeClr val="bg1"/>
                </a:solidFill>
                <a:latin typeface="Candara" pitchFamily="34" charset="0"/>
              </a:rPr>
              <a:t>Babesia </a:t>
            </a:r>
            <a:r>
              <a:rPr lang="it-IT" sz="3200" b="1">
                <a:solidFill>
                  <a:schemeClr val="bg1"/>
                </a:solidFill>
                <a:latin typeface="Candara" pitchFamily="34" charset="0"/>
              </a:rPr>
              <a:t>e </a:t>
            </a:r>
            <a:r>
              <a:rPr lang="it-IT" sz="3200" b="1" i="1">
                <a:solidFill>
                  <a:schemeClr val="bg1"/>
                </a:solidFill>
                <a:latin typeface="Candara" pitchFamily="34" charset="0"/>
              </a:rPr>
              <a:t>Theileria</a:t>
            </a: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755650" y="260350"/>
            <a:ext cx="77755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 b="1" i="1">
                <a:solidFill>
                  <a:srgbClr val="FFFF00"/>
                </a:solidFill>
                <a:latin typeface="Candara" pitchFamily="34" charset="0"/>
              </a:rPr>
              <a:t>Emo-protozoi cosmopoliti di grande importanza economica e potenziale zoonosico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it-IT" sz="6600" b="1" dirty="0" smtClean="0">
                <a:solidFill>
                  <a:schemeClr val="bg1"/>
                </a:solidFill>
                <a:latin typeface="Candara" pitchFamily="34" charset="0"/>
                <a:cs typeface="ＭＳ Ｐゴシック"/>
              </a:rPr>
              <a:t>Zecche</a:t>
            </a:r>
          </a:p>
        </p:txBody>
      </p:sp>
      <p:sp>
        <p:nvSpPr>
          <p:cNvPr id="18434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 eaLnBrk="1" hangingPunct="1"/>
            <a:r>
              <a:rPr lang="it-IT" sz="3600" i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Ixodidae</a:t>
            </a:r>
          </a:p>
          <a:p>
            <a:pPr algn="l" eaLnBrk="1" hangingPunct="1"/>
            <a:r>
              <a:rPr lang="it-IT" sz="3600" i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Argasidae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2"/>
          <p:cNvSpPr txBox="1">
            <a:spLocks noChangeArrowheads="1"/>
          </p:cNvSpPr>
          <p:nvPr/>
        </p:nvSpPr>
        <p:spPr bwMode="auto">
          <a:xfrm>
            <a:off x="4756150" y="828675"/>
            <a:ext cx="113665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900" b="1">
                <a:solidFill>
                  <a:schemeClr val="accent1"/>
                </a:solidFill>
                <a:latin typeface="Candara" pitchFamily="34" charset="0"/>
              </a:rPr>
              <a:t>Protozoa</a:t>
            </a:r>
          </a:p>
        </p:txBody>
      </p:sp>
      <p:sp>
        <p:nvSpPr>
          <p:cNvPr id="41986" name="Line 3"/>
          <p:cNvSpPr>
            <a:spLocks noChangeShapeType="1"/>
          </p:cNvSpPr>
          <p:nvPr/>
        </p:nvSpPr>
        <p:spPr bwMode="auto">
          <a:xfrm>
            <a:off x="5310188" y="1209675"/>
            <a:ext cx="0" cy="381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1987" name="Line 4"/>
          <p:cNvSpPr>
            <a:spLocks noChangeShapeType="1"/>
          </p:cNvSpPr>
          <p:nvPr/>
        </p:nvSpPr>
        <p:spPr bwMode="auto">
          <a:xfrm>
            <a:off x="2795588" y="1590675"/>
            <a:ext cx="57150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152400" y="3495675"/>
            <a:ext cx="11112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900" b="1">
                <a:solidFill>
                  <a:srgbClr val="00CCFF"/>
                </a:solidFill>
                <a:latin typeface="Candara" pitchFamily="34" charset="0"/>
              </a:rPr>
              <a:t>Classe:</a:t>
            </a:r>
            <a:endParaRPr lang="it-IT" sz="1700" b="1">
              <a:solidFill>
                <a:srgbClr val="00CCFF"/>
              </a:solidFill>
              <a:latin typeface="Candara" pitchFamily="34" charset="0"/>
            </a:endParaRP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1635125" y="2124075"/>
            <a:ext cx="22352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900" b="1">
                <a:solidFill>
                  <a:schemeClr val="accent1"/>
                </a:solidFill>
                <a:latin typeface="Candara" pitchFamily="34" charset="0"/>
              </a:rPr>
              <a:t>Sarcomastigophora</a:t>
            </a:r>
            <a:endParaRPr lang="it-IT" sz="1500">
              <a:solidFill>
                <a:schemeClr val="folHlink"/>
              </a:solidFill>
              <a:latin typeface="Candara" pitchFamily="34" charset="0"/>
            </a:endParaRPr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136525" y="2124075"/>
            <a:ext cx="1427163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900" b="1">
                <a:solidFill>
                  <a:srgbClr val="00CCFF"/>
                </a:solidFill>
                <a:latin typeface="Candara" pitchFamily="34" charset="0"/>
              </a:rPr>
              <a:t>Subphylum:</a:t>
            </a:r>
            <a:endParaRPr lang="it-IT" sz="1500" b="1">
              <a:solidFill>
                <a:srgbClr val="00CCFF"/>
              </a:solidFill>
              <a:latin typeface="Candara" pitchFamily="34" charset="0"/>
            </a:endParaRPr>
          </a:p>
        </p:txBody>
      </p:sp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4330700" y="2124075"/>
            <a:ext cx="1176338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900" b="1">
                <a:solidFill>
                  <a:schemeClr val="accent1"/>
                </a:solidFill>
                <a:latin typeface="Candara" pitchFamily="34" charset="0"/>
              </a:rPr>
              <a:t>Sporozoa</a:t>
            </a:r>
          </a:p>
        </p:txBody>
      </p:sp>
      <p:sp>
        <p:nvSpPr>
          <p:cNvPr id="41992" name="Text Box 9"/>
          <p:cNvSpPr txBox="1">
            <a:spLocks noChangeArrowheads="1"/>
          </p:cNvSpPr>
          <p:nvPr/>
        </p:nvSpPr>
        <p:spPr bwMode="auto">
          <a:xfrm>
            <a:off x="5907088" y="2124075"/>
            <a:ext cx="13081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900" b="1">
                <a:solidFill>
                  <a:schemeClr val="accent1"/>
                </a:solidFill>
                <a:latin typeface="Candara" pitchFamily="34" charset="0"/>
              </a:rPr>
              <a:t>Ciliophora</a:t>
            </a:r>
          </a:p>
        </p:txBody>
      </p:sp>
      <p:sp>
        <p:nvSpPr>
          <p:cNvPr id="41993" name="Text Box 10"/>
          <p:cNvSpPr txBox="1">
            <a:spLocks noChangeArrowheads="1"/>
          </p:cNvSpPr>
          <p:nvPr/>
        </p:nvSpPr>
        <p:spPr bwMode="auto">
          <a:xfrm>
            <a:off x="7708900" y="2124075"/>
            <a:ext cx="13811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900" b="1">
                <a:solidFill>
                  <a:schemeClr val="accent1"/>
                </a:solidFill>
                <a:latin typeface="Candara" pitchFamily="34" charset="0"/>
              </a:rPr>
              <a:t>Microspora</a:t>
            </a:r>
          </a:p>
        </p:txBody>
      </p:sp>
      <p:sp>
        <p:nvSpPr>
          <p:cNvPr id="41994" name="Text Box 11"/>
          <p:cNvSpPr txBox="1">
            <a:spLocks noChangeArrowheads="1"/>
          </p:cNvSpPr>
          <p:nvPr/>
        </p:nvSpPr>
        <p:spPr bwMode="auto">
          <a:xfrm>
            <a:off x="5870575" y="2505075"/>
            <a:ext cx="136366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700" b="1" i="1">
                <a:solidFill>
                  <a:schemeClr val="folHlink"/>
                </a:solidFill>
                <a:latin typeface="Candara" pitchFamily="34" charset="0"/>
              </a:rPr>
              <a:t>Balantidium</a:t>
            </a:r>
          </a:p>
        </p:txBody>
      </p:sp>
      <p:sp>
        <p:nvSpPr>
          <p:cNvPr id="41995" name="Text Box 12"/>
          <p:cNvSpPr txBox="1">
            <a:spLocks noChangeArrowheads="1"/>
          </p:cNvSpPr>
          <p:nvPr/>
        </p:nvSpPr>
        <p:spPr bwMode="auto">
          <a:xfrm>
            <a:off x="7313613" y="2505075"/>
            <a:ext cx="172402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700" b="1" i="1">
                <a:solidFill>
                  <a:schemeClr val="folHlink"/>
                </a:solidFill>
                <a:latin typeface="Candara" pitchFamily="34" charset="0"/>
              </a:rPr>
              <a:t>Encephalitozoon</a:t>
            </a:r>
          </a:p>
        </p:txBody>
      </p:sp>
      <p:sp>
        <p:nvSpPr>
          <p:cNvPr id="41996" name="Text Box 13"/>
          <p:cNvSpPr txBox="1">
            <a:spLocks noChangeArrowheads="1"/>
          </p:cNvSpPr>
          <p:nvPr/>
        </p:nvSpPr>
        <p:spPr bwMode="auto">
          <a:xfrm>
            <a:off x="1042988" y="3495675"/>
            <a:ext cx="1517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900" b="1">
                <a:solidFill>
                  <a:schemeClr val="accent1"/>
                </a:solidFill>
                <a:latin typeface="Candara" pitchFamily="34" charset="0"/>
              </a:rPr>
              <a:t>Sarcodina</a:t>
            </a:r>
            <a:endParaRPr lang="it-IT" sz="1500">
              <a:solidFill>
                <a:schemeClr val="folHlink"/>
              </a:solidFill>
              <a:latin typeface="Candara" pitchFamily="34" charset="0"/>
            </a:endParaRPr>
          </a:p>
        </p:txBody>
      </p:sp>
      <p:sp>
        <p:nvSpPr>
          <p:cNvPr id="41997" name="Text Box 14"/>
          <p:cNvSpPr txBox="1">
            <a:spLocks noChangeArrowheads="1"/>
          </p:cNvSpPr>
          <p:nvPr/>
        </p:nvSpPr>
        <p:spPr bwMode="auto">
          <a:xfrm>
            <a:off x="2490788" y="3495675"/>
            <a:ext cx="17637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900" b="1">
                <a:solidFill>
                  <a:schemeClr val="accent1"/>
                </a:solidFill>
                <a:latin typeface="Candara" pitchFamily="34" charset="0"/>
              </a:rPr>
              <a:t>Mastigophora</a:t>
            </a:r>
          </a:p>
        </p:txBody>
      </p:sp>
      <p:sp>
        <p:nvSpPr>
          <p:cNvPr id="41998" name="Line 15"/>
          <p:cNvSpPr>
            <a:spLocks noChangeShapeType="1"/>
          </p:cNvSpPr>
          <p:nvPr/>
        </p:nvSpPr>
        <p:spPr bwMode="auto">
          <a:xfrm>
            <a:off x="1881188" y="3114675"/>
            <a:ext cx="15240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1999" name="Line 16"/>
          <p:cNvSpPr>
            <a:spLocks noChangeShapeType="1"/>
          </p:cNvSpPr>
          <p:nvPr/>
        </p:nvSpPr>
        <p:spPr bwMode="auto">
          <a:xfrm>
            <a:off x="3405188" y="3114675"/>
            <a:ext cx="0" cy="381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2000" name="Line 17"/>
          <p:cNvSpPr>
            <a:spLocks noChangeShapeType="1"/>
          </p:cNvSpPr>
          <p:nvPr/>
        </p:nvSpPr>
        <p:spPr bwMode="auto">
          <a:xfrm>
            <a:off x="1881188" y="3114675"/>
            <a:ext cx="0" cy="381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2001" name="Text Box 18"/>
          <p:cNvSpPr txBox="1">
            <a:spLocks noChangeArrowheads="1"/>
          </p:cNvSpPr>
          <p:nvPr/>
        </p:nvSpPr>
        <p:spPr bwMode="auto">
          <a:xfrm>
            <a:off x="1238250" y="4638675"/>
            <a:ext cx="1171575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it-IT" sz="1600" b="1" i="1">
                <a:solidFill>
                  <a:srgbClr val="FFFF00"/>
                </a:solidFill>
                <a:latin typeface="Candara" pitchFamily="34" charset="0"/>
              </a:rPr>
              <a:t>Entamoeba</a:t>
            </a:r>
            <a:endParaRPr lang="it-IT" sz="1600">
              <a:solidFill>
                <a:schemeClr val="folHlink"/>
              </a:solidFill>
              <a:latin typeface="Candara" pitchFamily="34" charset="0"/>
            </a:endParaRPr>
          </a:p>
        </p:txBody>
      </p:sp>
      <p:sp>
        <p:nvSpPr>
          <p:cNvPr id="42002" name="Text Box 19"/>
          <p:cNvSpPr txBox="1">
            <a:spLocks noChangeArrowheads="1"/>
          </p:cNvSpPr>
          <p:nvPr/>
        </p:nvSpPr>
        <p:spPr bwMode="auto">
          <a:xfrm>
            <a:off x="2692400" y="4638675"/>
            <a:ext cx="13763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it-IT" sz="1600" b="1" i="1">
                <a:solidFill>
                  <a:srgbClr val="FFFF00"/>
                </a:solidFill>
                <a:latin typeface="Candara" pitchFamily="34" charset="0"/>
              </a:rPr>
              <a:t>Trypanosoma</a:t>
            </a:r>
          </a:p>
          <a:p>
            <a:pPr>
              <a:lnSpc>
                <a:spcPct val="140000"/>
              </a:lnSpc>
            </a:pPr>
            <a:r>
              <a:rPr lang="it-IT" sz="1600" b="1" i="1">
                <a:solidFill>
                  <a:srgbClr val="FFFF00"/>
                </a:solidFill>
                <a:latin typeface="Candara" pitchFamily="34" charset="0"/>
              </a:rPr>
              <a:t>Leishmania</a:t>
            </a:r>
          </a:p>
          <a:p>
            <a:pPr>
              <a:lnSpc>
                <a:spcPct val="140000"/>
              </a:lnSpc>
            </a:pPr>
            <a:r>
              <a:rPr lang="it-IT" sz="1600" b="1" i="1">
                <a:solidFill>
                  <a:srgbClr val="FFFF00"/>
                </a:solidFill>
                <a:latin typeface="Candara" pitchFamily="34" charset="0"/>
              </a:rPr>
              <a:t>Trichomonas</a:t>
            </a:r>
          </a:p>
          <a:p>
            <a:pPr>
              <a:lnSpc>
                <a:spcPct val="140000"/>
              </a:lnSpc>
            </a:pPr>
            <a:r>
              <a:rPr lang="it-IT" sz="1600" b="1" i="1">
                <a:solidFill>
                  <a:srgbClr val="FFFF00"/>
                </a:solidFill>
                <a:latin typeface="Candara" pitchFamily="34" charset="0"/>
              </a:rPr>
              <a:t>Histomonas</a:t>
            </a:r>
          </a:p>
          <a:p>
            <a:pPr>
              <a:lnSpc>
                <a:spcPct val="140000"/>
              </a:lnSpc>
            </a:pPr>
            <a:r>
              <a:rPr lang="it-IT" sz="1600" b="1" i="1">
                <a:solidFill>
                  <a:srgbClr val="FFFF00"/>
                </a:solidFill>
                <a:latin typeface="Candara" pitchFamily="34" charset="0"/>
              </a:rPr>
              <a:t>Giardia</a:t>
            </a:r>
          </a:p>
        </p:txBody>
      </p:sp>
      <p:sp>
        <p:nvSpPr>
          <p:cNvPr id="42003" name="Line 20"/>
          <p:cNvSpPr>
            <a:spLocks noChangeShapeType="1"/>
          </p:cNvSpPr>
          <p:nvPr/>
        </p:nvSpPr>
        <p:spPr bwMode="auto">
          <a:xfrm>
            <a:off x="2795588" y="1590675"/>
            <a:ext cx="0" cy="4572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2004" name="Line 21"/>
          <p:cNvSpPr>
            <a:spLocks noChangeShapeType="1"/>
          </p:cNvSpPr>
          <p:nvPr/>
        </p:nvSpPr>
        <p:spPr bwMode="auto">
          <a:xfrm>
            <a:off x="4929188" y="1590675"/>
            <a:ext cx="0" cy="4572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2005" name="Line 22"/>
          <p:cNvSpPr>
            <a:spLocks noChangeShapeType="1"/>
          </p:cNvSpPr>
          <p:nvPr/>
        </p:nvSpPr>
        <p:spPr bwMode="auto">
          <a:xfrm>
            <a:off x="6529388" y="1590675"/>
            <a:ext cx="0" cy="4572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2006" name="Line 23"/>
          <p:cNvSpPr>
            <a:spLocks noChangeShapeType="1"/>
          </p:cNvSpPr>
          <p:nvPr/>
        </p:nvSpPr>
        <p:spPr bwMode="auto">
          <a:xfrm>
            <a:off x="8510588" y="1590675"/>
            <a:ext cx="0" cy="4572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2007" name="Line 24"/>
          <p:cNvSpPr>
            <a:spLocks noChangeShapeType="1"/>
          </p:cNvSpPr>
          <p:nvPr/>
        </p:nvSpPr>
        <p:spPr bwMode="auto">
          <a:xfrm>
            <a:off x="4876800" y="2505075"/>
            <a:ext cx="0" cy="6096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2008" name="Line 25"/>
          <p:cNvSpPr>
            <a:spLocks noChangeShapeType="1"/>
          </p:cNvSpPr>
          <p:nvPr/>
        </p:nvSpPr>
        <p:spPr bwMode="auto">
          <a:xfrm>
            <a:off x="4876800" y="3038475"/>
            <a:ext cx="32766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2009" name="Line 26"/>
          <p:cNvSpPr>
            <a:spLocks noChangeShapeType="1"/>
          </p:cNvSpPr>
          <p:nvPr/>
        </p:nvSpPr>
        <p:spPr bwMode="auto">
          <a:xfrm>
            <a:off x="2795588" y="2505075"/>
            <a:ext cx="0" cy="6096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2010" name="Text Box 27"/>
          <p:cNvSpPr txBox="1">
            <a:spLocks noChangeArrowheads="1"/>
          </p:cNvSpPr>
          <p:nvPr/>
        </p:nvSpPr>
        <p:spPr bwMode="auto">
          <a:xfrm>
            <a:off x="4033838" y="3114675"/>
            <a:ext cx="17573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800" b="1">
                <a:solidFill>
                  <a:schemeClr val="accent1"/>
                </a:solidFill>
                <a:latin typeface="Candara" pitchFamily="34" charset="0"/>
              </a:rPr>
              <a:t>Coccidia</a:t>
            </a:r>
          </a:p>
          <a:p>
            <a:pPr algn="ctr"/>
            <a:r>
              <a:rPr lang="it-IT" sz="1800" b="1">
                <a:solidFill>
                  <a:schemeClr val="folHlink"/>
                </a:solidFill>
                <a:latin typeface="Candara" pitchFamily="34" charset="0"/>
              </a:rPr>
              <a:t>(cc. epiteliali) </a:t>
            </a:r>
          </a:p>
        </p:txBody>
      </p:sp>
      <p:sp>
        <p:nvSpPr>
          <p:cNvPr id="42011" name="Line 28"/>
          <p:cNvSpPr>
            <a:spLocks noChangeShapeType="1"/>
          </p:cNvSpPr>
          <p:nvPr/>
        </p:nvSpPr>
        <p:spPr bwMode="auto">
          <a:xfrm>
            <a:off x="8153400" y="3038475"/>
            <a:ext cx="0" cy="381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2012" name="Line 29"/>
          <p:cNvSpPr>
            <a:spLocks noChangeShapeType="1"/>
          </p:cNvSpPr>
          <p:nvPr/>
        </p:nvSpPr>
        <p:spPr bwMode="auto">
          <a:xfrm>
            <a:off x="6376988" y="3038475"/>
            <a:ext cx="0" cy="381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2013" name="Text Box 30"/>
          <p:cNvSpPr txBox="1">
            <a:spLocks noChangeArrowheads="1"/>
          </p:cNvSpPr>
          <p:nvPr/>
        </p:nvSpPr>
        <p:spPr bwMode="auto">
          <a:xfrm>
            <a:off x="5538788" y="3343275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800" b="1">
                <a:solidFill>
                  <a:schemeClr val="accent1"/>
                </a:solidFill>
                <a:latin typeface="Candara" pitchFamily="34" charset="0"/>
              </a:rPr>
              <a:t>Piroplasmidia</a:t>
            </a:r>
          </a:p>
          <a:p>
            <a:pPr algn="ctr"/>
            <a:r>
              <a:rPr lang="it-IT" sz="1800" b="1">
                <a:solidFill>
                  <a:schemeClr val="folHlink"/>
                </a:solidFill>
                <a:latin typeface="Candara" pitchFamily="34" charset="0"/>
              </a:rPr>
              <a:t>(cc. ematiche)</a:t>
            </a:r>
          </a:p>
        </p:txBody>
      </p:sp>
      <p:sp>
        <p:nvSpPr>
          <p:cNvPr id="42014" name="Text Box 31"/>
          <p:cNvSpPr txBox="1">
            <a:spLocks noChangeArrowheads="1"/>
          </p:cNvSpPr>
          <p:nvPr/>
        </p:nvSpPr>
        <p:spPr bwMode="auto">
          <a:xfrm>
            <a:off x="7373938" y="3343275"/>
            <a:ext cx="1687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 b="1">
                <a:solidFill>
                  <a:schemeClr val="accent1"/>
                </a:solidFill>
                <a:latin typeface="Candara" pitchFamily="34" charset="0"/>
              </a:rPr>
              <a:t>Haemosporidia</a:t>
            </a:r>
          </a:p>
          <a:p>
            <a:pPr algn="ctr"/>
            <a:r>
              <a:rPr lang="it-IT" sz="1800" b="1">
                <a:solidFill>
                  <a:schemeClr val="folHlink"/>
                </a:solidFill>
                <a:latin typeface="Candara" pitchFamily="34" charset="0"/>
              </a:rPr>
              <a:t>(cc. ematiche)</a:t>
            </a:r>
            <a:endParaRPr lang="it-IT" sz="1800" b="1">
              <a:solidFill>
                <a:schemeClr val="accent1"/>
              </a:solidFill>
              <a:latin typeface="Candara" pitchFamily="34" charset="0"/>
            </a:endParaRPr>
          </a:p>
        </p:txBody>
      </p:sp>
      <p:sp>
        <p:nvSpPr>
          <p:cNvPr id="42015" name="Text Box 32"/>
          <p:cNvSpPr txBox="1">
            <a:spLocks noChangeArrowheads="1"/>
          </p:cNvSpPr>
          <p:nvPr/>
        </p:nvSpPr>
        <p:spPr bwMode="auto">
          <a:xfrm>
            <a:off x="136525" y="4638675"/>
            <a:ext cx="11112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900" b="1">
                <a:solidFill>
                  <a:srgbClr val="00CCFF"/>
                </a:solidFill>
                <a:latin typeface="Candara" pitchFamily="34" charset="0"/>
              </a:rPr>
              <a:t>Genere:</a:t>
            </a:r>
            <a:endParaRPr lang="it-IT" sz="1700" b="1">
              <a:solidFill>
                <a:srgbClr val="00CCFF"/>
              </a:solidFill>
              <a:latin typeface="Candara" pitchFamily="34" charset="0"/>
            </a:endParaRPr>
          </a:p>
        </p:txBody>
      </p:sp>
      <p:sp>
        <p:nvSpPr>
          <p:cNvPr id="42016" name="Text Box 33"/>
          <p:cNvSpPr txBox="1">
            <a:spLocks noChangeArrowheads="1"/>
          </p:cNvSpPr>
          <p:nvPr/>
        </p:nvSpPr>
        <p:spPr bwMode="auto">
          <a:xfrm>
            <a:off x="685800" y="3890963"/>
            <a:ext cx="3344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800" b="1">
                <a:solidFill>
                  <a:schemeClr val="folHlink"/>
                </a:solidFill>
                <a:latin typeface="Candara" pitchFamily="34" charset="0"/>
              </a:rPr>
              <a:t>(cc. ematiche, epiteliali,…)</a:t>
            </a:r>
          </a:p>
        </p:txBody>
      </p:sp>
      <p:sp>
        <p:nvSpPr>
          <p:cNvPr id="42017" name="Text Box 34"/>
          <p:cNvSpPr txBox="1">
            <a:spLocks noChangeArrowheads="1"/>
          </p:cNvSpPr>
          <p:nvPr/>
        </p:nvSpPr>
        <p:spPr bwMode="auto">
          <a:xfrm>
            <a:off x="4267200" y="4051300"/>
            <a:ext cx="2057400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it-IT" sz="1600" b="1" i="1">
                <a:solidFill>
                  <a:srgbClr val="FFFF00"/>
                </a:solidFill>
                <a:latin typeface="Candara" pitchFamily="34" charset="0"/>
              </a:rPr>
              <a:t>Eimeria      Isospora</a:t>
            </a:r>
          </a:p>
          <a:p>
            <a:pPr>
              <a:lnSpc>
                <a:spcPct val="140000"/>
              </a:lnSpc>
            </a:pPr>
            <a:r>
              <a:rPr lang="it-IT" sz="1600" b="1" i="1">
                <a:solidFill>
                  <a:srgbClr val="FFFF00"/>
                </a:solidFill>
                <a:latin typeface="Candara" pitchFamily="34" charset="0"/>
              </a:rPr>
              <a:t>Cryptosporidium</a:t>
            </a:r>
          </a:p>
          <a:p>
            <a:pPr>
              <a:lnSpc>
                <a:spcPct val="140000"/>
              </a:lnSpc>
            </a:pPr>
            <a:r>
              <a:rPr lang="it-IT" sz="1600" b="1" i="1">
                <a:solidFill>
                  <a:srgbClr val="FFFF00"/>
                </a:solidFill>
                <a:latin typeface="Candara" pitchFamily="34" charset="0"/>
              </a:rPr>
              <a:t>Toxoplasma</a:t>
            </a:r>
          </a:p>
          <a:p>
            <a:pPr>
              <a:lnSpc>
                <a:spcPct val="140000"/>
              </a:lnSpc>
            </a:pPr>
            <a:r>
              <a:rPr lang="it-IT" sz="1600" b="1" i="1">
                <a:solidFill>
                  <a:srgbClr val="FFFF00"/>
                </a:solidFill>
                <a:latin typeface="Candara" pitchFamily="34" charset="0"/>
              </a:rPr>
              <a:t>Hammodia</a:t>
            </a:r>
          </a:p>
          <a:p>
            <a:pPr>
              <a:lnSpc>
                <a:spcPct val="140000"/>
              </a:lnSpc>
            </a:pPr>
            <a:r>
              <a:rPr lang="it-IT" sz="1600" b="1" i="1">
                <a:solidFill>
                  <a:srgbClr val="FFFF00"/>
                </a:solidFill>
                <a:latin typeface="Candara" pitchFamily="34" charset="0"/>
              </a:rPr>
              <a:t>Besnoitia</a:t>
            </a:r>
          </a:p>
          <a:p>
            <a:pPr>
              <a:lnSpc>
                <a:spcPct val="140000"/>
              </a:lnSpc>
            </a:pPr>
            <a:r>
              <a:rPr lang="it-IT" sz="1600" b="1" i="1">
                <a:solidFill>
                  <a:srgbClr val="FFFF00"/>
                </a:solidFill>
                <a:latin typeface="Candara" pitchFamily="34" charset="0"/>
              </a:rPr>
              <a:t>Sarcocystis Hepatozoon</a:t>
            </a:r>
          </a:p>
          <a:p>
            <a:pPr>
              <a:lnSpc>
                <a:spcPct val="140000"/>
              </a:lnSpc>
            </a:pPr>
            <a:r>
              <a:rPr lang="it-IT" sz="1600" b="1" i="1">
                <a:solidFill>
                  <a:srgbClr val="FFFF00"/>
                </a:solidFill>
                <a:latin typeface="Candara" pitchFamily="34" charset="0"/>
              </a:rPr>
              <a:t>Neospora</a:t>
            </a:r>
          </a:p>
        </p:txBody>
      </p:sp>
      <p:sp>
        <p:nvSpPr>
          <p:cNvPr id="42018" name="Text Box 35"/>
          <p:cNvSpPr txBox="1">
            <a:spLocks noChangeArrowheads="1"/>
          </p:cNvSpPr>
          <p:nvPr/>
        </p:nvSpPr>
        <p:spPr bwMode="auto">
          <a:xfrm>
            <a:off x="5973763" y="4224338"/>
            <a:ext cx="1217612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it-IT" sz="1800" b="1" i="1">
                <a:solidFill>
                  <a:srgbClr val="FF3300"/>
                </a:solidFill>
                <a:latin typeface="Candara" pitchFamily="34" charset="0"/>
              </a:rPr>
              <a:t>Babesia</a:t>
            </a:r>
          </a:p>
          <a:p>
            <a:pPr>
              <a:lnSpc>
                <a:spcPct val="140000"/>
              </a:lnSpc>
            </a:pPr>
            <a:r>
              <a:rPr lang="it-IT" sz="1800" b="1" i="1">
                <a:solidFill>
                  <a:srgbClr val="FF3300"/>
                </a:solidFill>
                <a:latin typeface="Candara" pitchFamily="34" charset="0"/>
              </a:rPr>
              <a:t>Theileria</a:t>
            </a:r>
          </a:p>
          <a:p>
            <a:pPr>
              <a:lnSpc>
                <a:spcPct val="140000"/>
              </a:lnSpc>
            </a:pPr>
            <a:r>
              <a:rPr lang="it-IT" sz="1600" b="1" i="1">
                <a:solidFill>
                  <a:srgbClr val="FFFF00"/>
                </a:solidFill>
                <a:latin typeface="Candara" pitchFamily="34" charset="0"/>
              </a:rPr>
              <a:t>Cytauxzoon</a:t>
            </a:r>
          </a:p>
        </p:txBody>
      </p:sp>
      <p:sp>
        <p:nvSpPr>
          <p:cNvPr id="42019" name="Text Box 36"/>
          <p:cNvSpPr txBox="1">
            <a:spLocks noChangeArrowheads="1"/>
          </p:cNvSpPr>
          <p:nvPr/>
        </p:nvSpPr>
        <p:spPr bwMode="auto">
          <a:xfrm>
            <a:off x="7653338" y="4257675"/>
            <a:ext cx="1493837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it-IT" sz="1600" b="1" i="1">
                <a:solidFill>
                  <a:srgbClr val="FFFF00"/>
                </a:solidFill>
                <a:latin typeface="Candara" pitchFamily="34" charset="0"/>
              </a:rPr>
              <a:t>Plasmodium</a:t>
            </a:r>
          </a:p>
          <a:p>
            <a:pPr>
              <a:lnSpc>
                <a:spcPct val="140000"/>
              </a:lnSpc>
            </a:pPr>
            <a:r>
              <a:rPr lang="it-IT" sz="1600" b="1" i="1">
                <a:solidFill>
                  <a:srgbClr val="FFFF00"/>
                </a:solidFill>
                <a:latin typeface="Candara" pitchFamily="34" charset="0"/>
              </a:rPr>
              <a:t>Haemoproteus</a:t>
            </a:r>
          </a:p>
          <a:p>
            <a:pPr>
              <a:lnSpc>
                <a:spcPct val="140000"/>
              </a:lnSpc>
            </a:pPr>
            <a:r>
              <a:rPr lang="it-IT" sz="1600" b="1" i="1">
                <a:solidFill>
                  <a:srgbClr val="FFFF00"/>
                </a:solidFill>
                <a:latin typeface="Candara" pitchFamily="34" charset="0"/>
              </a:rPr>
              <a:t>Leucocytozoon</a:t>
            </a:r>
          </a:p>
        </p:txBody>
      </p:sp>
      <p:sp>
        <p:nvSpPr>
          <p:cNvPr id="42020" name="Line 37"/>
          <p:cNvSpPr>
            <a:spLocks noChangeShapeType="1"/>
          </p:cNvSpPr>
          <p:nvPr/>
        </p:nvSpPr>
        <p:spPr bwMode="auto">
          <a:xfrm>
            <a:off x="3429000" y="4333875"/>
            <a:ext cx="0" cy="381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2021" name="Line 38"/>
          <p:cNvSpPr>
            <a:spLocks noChangeShapeType="1"/>
          </p:cNvSpPr>
          <p:nvPr/>
        </p:nvSpPr>
        <p:spPr bwMode="auto">
          <a:xfrm>
            <a:off x="1905000" y="4333875"/>
            <a:ext cx="0" cy="381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2022" name="Line 39"/>
          <p:cNvSpPr>
            <a:spLocks noChangeShapeType="1"/>
          </p:cNvSpPr>
          <p:nvPr/>
        </p:nvSpPr>
        <p:spPr bwMode="auto">
          <a:xfrm>
            <a:off x="4953000" y="3876675"/>
            <a:ext cx="0" cy="2286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2023" name="Line 40"/>
          <p:cNvSpPr>
            <a:spLocks noChangeShapeType="1"/>
          </p:cNvSpPr>
          <p:nvPr/>
        </p:nvSpPr>
        <p:spPr bwMode="auto">
          <a:xfrm>
            <a:off x="8229600" y="4029075"/>
            <a:ext cx="0" cy="381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2024" name="Line 41"/>
          <p:cNvSpPr>
            <a:spLocks noChangeShapeType="1"/>
          </p:cNvSpPr>
          <p:nvPr/>
        </p:nvSpPr>
        <p:spPr bwMode="auto">
          <a:xfrm>
            <a:off x="6400800" y="3952875"/>
            <a:ext cx="0" cy="381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2025" name="Text Box 42"/>
          <p:cNvSpPr txBox="1">
            <a:spLocks noChangeArrowheads="1"/>
          </p:cNvSpPr>
          <p:nvPr/>
        </p:nvSpPr>
        <p:spPr bwMode="auto">
          <a:xfrm>
            <a:off x="5508625" y="6459538"/>
            <a:ext cx="36274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it-IT" sz="1600" b="1">
                <a:solidFill>
                  <a:schemeClr val="bg1"/>
                </a:solidFill>
                <a:latin typeface="Arial Black" pitchFamily="34" charset="0"/>
              </a:rPr>
              <a:t>(tratta da GM Urquhart, 1987)</a:t>
            </a:r>
          </a:p>
        </p:txBody>
      </p:sp>
      <p:sp>
        <p:nvSpPr>
          <p:cNvPr id="42026" name="Text Box 43"/>
          <p:cNvSpPr txBox="1">
            <a:spLocks noChangeArrowheads="1"/>
          </p:cNvSpPr>
          <p:nvPr/>
        </p:nvSpPr>
        <p:spPr bwMode="auto">
          <a:xfrm>
            <a:off x="152400" y="828675"/>
            <a:ext cx="10699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900" b="1">
                <a:solidFill>
                  <a:srgbClr val="00CCFF"/>
                </a:solidFill>
                <a:latin typeface="Candara" pitchFamily="34" charset="0"/>
              </a:rPr>
              <a:t>Phylum:</a:t>
            </a:r>
          </a:p>
        </p:txBody>
      </p:sp>
      <p:sp>
        <p:nvSpPr>
          <p:cNvPr id="42027" name="Titolo 1"/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874713"/>
          </a:xfrm>
        </p:spPr>
        <p:txBody>
          <a:bodyPr/>
          <a:lstStyle/>
          <a:p>
            <a:pPr eaLnBrk="1" hangingPunct="1"/>
            <a:r>
              <a:rPr lang="it-IT" b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Classificazione </a:t>
            </a:r>
            <a:endParaRPr lang="it-IT" smtClean="0">
              <a:solidFill>
                <a:srgbClr val="FFFF00"/>
              </a:solidFill>
              <a:latin typeface="Candara" pitchFamily="34" charset="0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3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383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b="1">
                <a:solidFill>
                  <a:srgbClr val="FF0000"/>
                </a:solidFill>
                <a:latin typeface="Candara" pitchFamily="34" charset="0"/>
              </a:rPr>
              <a:t>Genere </a:t>
            </a:r>
            <a:r>
              <a:rPr lang="it-IT" sz="4000" b="1" i="1">
                <a:solidFill>
                  <a:srgbClr val="FF0000"/>
                </a:solidFill>
                <a:latin typeface="Candara" pitchFamily="34" charset="0"/>
              </a:rPr>
              <a:t>Babesia</a:t>
            </a:r>
            <a:endParaRPr lang="en-GB" sz="4000" b="1" i="1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64614" name="Text Box 3"/>
          <p:cNvSpPr txBox="1">
            <a:spLocks noChangeArrowheads="1"/>
          </p:cNvSpPr>
          <p:nvPr/>
        </p:nvSpPr>
        <p:spPr bwMode="auto">
          <a:xfrm>
            <a:off x="533400" y="981075"/>
            <a:ext cx="2971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i="1">
                <a:solidFill>
                  <a:srgbClr val="CCECFF"/>
                </a:solidFill>
                <a:latin typeface="Candara" pitchFamily="34" charset="0"/>
              </a:rPr>
              <a:t>B.divergens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CCECFF"/>
                </a:solidFill>
                <a:latin typeface="Candara" pitchFamily="34" charset="0"/>
              </a:rPr>
              <a:t>B.major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CCECFF"/>
                </a:solidFill>
                <a:latin typeface="Candara" pitchFamily="34" charset="0"/>
              </a:rPr>
              <a:t>B.bigemina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CCECFF"/>
                </a:solidFill>
                <a:latin typeface="Candara" pitchFamily="34" charset="0"/>
              </a:rPr>
              <a:t>B.bovis</a:t>
            </a:r>
            <a:endParaRPr lang="en-GB" b="1" i="1">
              <a:solidFill>
                <a:srgbClr val="CCECFF"/>
              </a:solidFill>
              <a:latin typeface="Candara" pitchFamily="34" charset="0"/>
            </a:endParaRPr>
          </a:p>
        </p:txBody>
      </p:sp>
      <p:sp>
        <p:nvSpPr>
          <p:cNvPr id="64615" name="Text Box 4"/>
          <p:cNvSpPr txBox="1">
            <a:spLocks noChangeArrowheads="1"/>
          </p:cNvSpPr>
          <p:nvPr/>
        </p:nvSpPr>
        <p:spPr bwMode="auto">
          <a:xfrm>
            <a:off x="533400" y="3357563"/>
            <a:ext cx="2971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i="1">
                <a:solidFill>
                  <a:srgbClr val="FFFF00"/>
                </a:solidFill>
                <a:latin typeface="Candara" pitchFamily="34" charset="0"/>
              </a:rPr>
              <a:t>B.motasi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FFFF00"/>
                </a:solidFill>
                <a:latin typeface="Candara" pitchFamily="34" charset="0"/>
              </a:rPr>
              <a:t>B.ovis</a:t>
            </a:r>
            <a:endParaRPr lang="en-GB" b="1" i="1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64616" name="Text Box 5"/>
          <p:cNvSpPr txBox="1">
            <a:spLocks noChangeArrowheads="1"/>
          </p:cNvSpPr>
          <p:nvPr/>
        </p:nvSpPr>
        <p:spPr bwMode="auto">
          <a:xfrm>
            <a:off x="5148263" y="1412875"/>
            <a:ext cx="1600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i="1">
                <a:solidFill>
                  <a:srgbClr val="FFFF66"/>
                </a:solidFill>
                <a:latin typeface="Candara" pitchFamily="34" charset="0"/>
              </a:rPr>
              <a:t>B.caballi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FFFF66"/>
                </a:solidFill>
                <a:latin typeface="Candara" pitchFamily="34" charset="0"/>
              </a:rPr>
              <a:t>B.equi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FFFF66"/>
                </a:solidFill>
                <a:latin typeface="Candara" pitchFamily="34" charset="0"/>
              </a:rPr>
              <a:t>(T.equi)</a:t>
            </a:r>
            <a:endParaRPr lang="en-GB" b="1" i="1">
              <a:solidFill>
                <a:srgbClr val="FFFF66"/>
              </a:solidFill>
              <a:latin typeface="Candara" pitchFamily="34" charset="0"/>
            </a:endParaRPr>
          </a:p>
        </p:txBody>
      </p:sp>
      <p:sp>
        <p:nvSpPr>
          <p:cNvPr id="64617" name="Text Box 6"/>
          <p:cNvSpPr txBox="1">
            <a:spLocks noChangeArrowheads="1"/>
          </p:cNvSpPr>
          <p:nvPr/>
        </p:nvSpPr>
        <p:spPr bwMode="auto">
          <a:xfrm>
            <a:off x="5165725" y="188913"/>
            <a:ext cx="2286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i="1">
                <a:solidFill>
                  <a:srgbClr val="FFCCFF"/>
                </a:solidFill>
                <a:latin typeface="Candara" pitchFamily="34" charset="0"/>
              </a:rPr>
              <a:t>B.perroncitoi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FFCCFF"/>
                </a:solidFill>
                <a:latin typeface="Candara" pitchFamily="34" charset="0"/>
              </a:rPr>
              <a:t>B.trautmanni</a:t>
            </a:r>
            <a:endParaRPr lang="en-GB" b="1" i="1">
              <a:solidFill>
                <a:srgbClr val="FFCCFF"/>
              </a:solidFill>
              <a:latin typeface="Candara" pitchFamily="34" charset="0"/>
            </a:endParaRPr>
          </a:p>
        </p:txBody>
      </p:sp>
      <p:sp>
        <p:nvSpPr>
          <p:cNvPr id="64618" name="Text Box 7"/>
          <p:cNvSpPr txBox="1">
            <a:spLocks noChangeArrowheads="1"/>
          </p:cNvSpPr>
          <p:nvPr/>
        </p:nvSpPr>
        <p:spPr bwMode="auto">
          <a:xfrm>
            <a:off x="5086350" y="3228975"/>
            <a:ext cx="24384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i="1">
                <a:solidFill>
                  <a:srgbClr val="E4B900"/>
                </a:solidFill>
                <a:latin typeface="Candara" pitchFamily="34" charset="0"/>
              </a:rPr>
              <a:t>B.canis canis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E4B900"/>
                </a:solidFill>
                <a:latin typeface="Candara" pitchFamily="34" charset="0"/>
              </a:rPr>
              <a:t>B.canis vogeli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E4B900"/>
                </a:solidFill>
                <a:latin typeface="Candara" pitchFamily="34" charset="0"/>
              </a:rPr>
              <a:t>B.canis rossi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E4B900"/>
                </a:solidFill>
                <a:latin typeface="Candara" pitchFamily="34" charset="0"/>
              </a:rPr>
              <a:t>(T.annae)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E4B900"/>
                </a:solidFill>
                <a:latin typeface="Candara" pitchFamily="34" charset="0"/>
              </a:rPr>
              <a:t>B.gibsoni</a:t>
            </a:r>
            <a:endParaRPr lang="en-GB" b="1" i="1">
              <a:solidFill>
                <a:srgbClr val="E4B900"/>
              </a:solidFill>
              <a:latin typeface="Candara" pitchFamily="34" charset="0"/>
            </a:endParaRPr>
          </a:p>
        </p:txBody>
      </p:sp>
      <p:sp>
        <p:nvSpPr>
          <p:cNvPr id="64619" name="Text Box 8"/>
          <p:cNvSpPr txBox="1">
            <a:spLocks noChangeArrowheads="1"/>
          </p:cNvSpPr>
          <p:nvPr/>
        </p:nvSpPr>
        <p:spPr bwMode="auto">
          <a:xfrm>
            <a:off x="5148263" y="614045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i="1">
                <a:solidFill>
                  <a:schemeClr val="bg1"/>
                </a:solidFill>
                <a:latin typeface="Candara" pitchFamily="34" charset="0"/>
              </a:rPr>
              <a:t>B.felis</a:t>
            </a:r>
            <a:endParaRPr lang="en-GB" b="1" i="1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64620" name="Picture 9" descr="AN01305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5962650"/>
            <a:ext cx="1752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621" name="Picture 10" descr="AN02376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0" y="260350"/>
            <a:ext cx="189230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622" name="Picture 11" descr="AN02348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16813" y="3514725"/>
            <a:ext cx="1519237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623" name="Picture 12" descr="j013489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8850" y="1412875"/>
            <a:ext cx="1604963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624" name="Picture 13" descr="j014062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08275" y="2997200"/>
            <a:ext cx="1576388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4611" name="Object 99"/>
          <p:cNvGraphicFramePr>
            <a:graphicFrameLocks noChangeAspect="1"/>
          </p:cNvGraphicFramePr>
          <p:nvPr/>
        </p:nvGraphicFramePr>
        <p:xfrm>
          <a:off x="2411413" y="1196975"/>
          <a:ext cx="2665412" cy="165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45" name="Immagine bitmap" r:id="rId8" imgW="5772956" imgH="3638095" progId="PBrush">
                  <p:embed/>
                </p:oleObj>
              </mc:Choice>
              <mc:Fallback>
                <p:oleObj name="Immagine bitmap" r:id="rId8" imgW="5772956" imgH="3638095" progId="PBrush">
                  <p:embed/>
                  <p:pic>
                    <p:nvPicPr>
                      <p:cNvPr id="0" name="Picture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-60" b="1324"/>
                      <a:stretch>
                        <a:fillRect/>
                      </a:stretch>
                    </p:blipFill>
                    <p:spPr bwMode="auto">
                      <a:xfrm>
                        <a:off x="2411413" y="1196975"/>
                        <a:ext cx="2665412" cy="1655763"/>
                      </a:xfrm>
                      <a:prstGeom prst="rect">
                        <a:avLst/>
                      </a:prstGeom>
                      <a:solidFill>
                        <a:srgbClr val="0356A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612" name="Object 100"/>
          <p:cNvGraphicFramePr>
            <a:graphicFrameLocks noChangeAspect="1"/>
          </p:cNvGraphicFramePr>
          <p:nvPr/>
        </p:nvGraphicFramePr>
        <p:xfrm>
          <a:off x="2844800" y="4652963"/>
          <a:ext cx="1287463" cy="216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46" name="Immagine bitmap" r:id="rId10" imgW="857143" imgH="1438095" progId="PBrush">
                  <p:embed/>
                </p:oleObj>
              </mc:Choice>
              <mc:Fallback>
                <p:oleObj name="Immagine bitmap" r:id="rId10" imgW="857143" imgH="1438095" progId="PBrush">
                  <p:embed/>
                  <p:pic>
                    <p:nvPicPr>
                      <p:cNvPr id="0" name="Picture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4800" y="4652963"/>
                        <a:ext cx="1287463" cy="216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625" name="Rectangle 16"/>
          <p:cNvSpPr>
            <a:spLocks noChangeArrowheads="1"/>
          </p:cNvSpPr>
          <p:nvPr/>
        </p:nvSpPr>
        <p:spPr bwMode="auto">
          <a:xfrm>
            <a:off x="539750" y="4956175"/>
            <a:ext cx="20891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i="1">
                <a:solidFill>
                  <a:srgbClr val="CC9900"/>
                </a:solidFill>
                <a:latin typeface="Candara" pitchFamily="34" charset="0"/>
              </a:rPr>
              <a:t>B.microti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CC9900"/>
                </a:solidFill>
                <a:latin typeface="Candara" pitchFamily="34" charset="0"/>
              </a:rPr>
              <a:t>B.odocoilei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CC9900"/>
                </a:solidFill>
                <a:latin typeface="Candara" pitchFamily="34" charset="0"/>
              </a:rPr>
              <a:t>B.capreoli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Babesia_LifeCyc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7738" y="836613"/>
            <a:ext cx="7440612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Titolo 1"/>
          <p:cNvSpPr txBox="1">
            <a:spLocks/>
          </p:cNvSpPr>
          <p:nvPr/>
        </p:nvSpPr>
        <p:spPr bwMode="auto">
          <a:xfrm>
            <a:off x="685800" y="-26988"/>
            <a:ext cx="7772400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4400" b="1">
                <a:solidFill>
                  <a:srgbClr val="FFFF00"/>
                </a:solidFill>
                <a:latin typeface="Candara" pitchFamily="34" charset="0"/>
              </a:rPr>
              <a:t>Ciclo biologico </a:t>
            </a:r>
            <a:endParaRPr lang="it-IT" sz="4400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3979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b="1">
                <a:solidFill>
                  <a:srgbClr val="FF0000"/>
                </a:solidFill>
                <a:latin typeface="Candara" pitchFamily="34" charset="0"/>
              </a:rPr>
              <a:t>Genere </a:t>
            </a:r>
            <a:r>
              <a:rPr lang="it-IT" sz="4000" b="1" i="1">
                <a:solidFill>
                  <a:srgbClr val="FF0000"/>
                </a:solidFill>
                <a:latin typeface="Candara" pitchFamily="34" charset="0"/>
              </a:rPr>
              <a:t>Theileria</a:t>
            </a:r>
            <a:endParaRPr lang="en-GB" sz="4000" b="1" i="1">
              <a:solidFill>
                <a:srgbClr val="FF0000"/>
              </a:solidFill>
              <a:latin typeface="Candara" pitchFamily="34" charset="0"/>
            </a:endParaRPr>
          </a:p>
        </p:txBody>
      </p:sp>
      <p:graphicFrame>
        <p:nvGraphicFramePr>
          <p:cNvPr id="84995" name="Group 3"/>
          <p:cNvGraphicFramePr>
            <a:graphicFrameLocks noGrp="1"/>
          </p:cNvGraphicFramePr>
          <p:nvPr/>
        </p:nvGraphicFramePr>
        <p:xfrm>
          <a:off x="179388" y="836613"/>
          <a:ext cx="8839200" cy="5766944"/>
        </p:xfrm>
        <a:graphic>
          <a:graphicData uri="http://schemas.openxmlformats.org/drawingml/2006/table">
            <a:tbl>
              <a:tblPr/>
              <a:tblGrid>
                <a:gridCol w="1766887"/>
                <a:gridCol w="1179513"/>
                <a:gridCol w="2357437"/>
                <a:gridCol w="1681163"/>
                <a:gridCol w="1854200"/>
              </a:tblGrid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specie</a:t>
                      </a:r>
                      <a:endParaRPr kumimoji="0" lang="en-GB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ospite</a:t>
                      </a:r>
                      <a:endParaRPr kumimoji="0" lang="en-GB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vettore</a:t>
                      </a:r>
                      <a:endParaRPr kumimoji="0" lang="en-GB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malattia</a:t>
                      </a:r>
                      <a:endParaRPr kumimoji="0" lang="en-GB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distrib.</a:t>
                      </a:r>
                      <a:endParaRPr kumimoji="0" lang="en-GB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T.parva</a:t>
                      </a:r>
                      <a:endParaRPr kumimoji="0" lang="en-GB" sz="2400" b="1" i="1" u="none" strike="noStrike" cap="none" normalizeH="0" baseline="0">
                        <a:ln>
                          <a:noFill/>
                        </a:ln>
                        <a:solidFill>
                          <a:srgbClr val="66FFFF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bovino</a:t>
                      </a:r>
                      <a:endParaRPr kumimoji="0" lang="en-GB" sz="2400" b="1" i="0" u="none" strike="noStrike" cap="none" normalizeH="0" baseline="0">
                        <a:ln>
                          <a:noFill/>
                        </a:ln>
                        <a:solidFill>
                          <a:srgbClr val="66FFFF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Rhipicephalus appendiculatus</a:t>
                      </a:r>
                      <a:endParaRPr kumimoji="0" lang="en-GB" sz="2400" b="1" i="1" u="none" strike="noStrike" cap="none" normalizeH="0" baseline="0">
                        <a:ln>
                          <a:noFill/>
                        </a:ln>
                        <a:solidFill>
                          <a:srgbClr val="66FFFF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East Cost Fever</a:t>
                      </a:r>
                      <a:endParaRPr kumimoji="0" lang="en-GB" sz="2400" b="1" i="0" u="none" strike="noStrike" cap="none" normalizeH="0" baseline="0">
                        <a:ln>
                          <a:noFill/>
                        </a:ln>
                        <a:solidFill>
                          <a:srgbClr val="66FFFF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Africa CO</a:t>
                      </a:r>
                      <a:endParaRPr kumimoji="0" lang="en-GB" sz="2400" b="1" i="0" u="none" strike="noStrike" cap="none" normalizeH="0" baseline="0">
                        <a:ln>
                          <a:noFill/>
                        </a:ln>
                        <a:solidFill>
                          <a:srgbClr val="66FFFF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T.annulata</a:t>
                      </a:r>
                      <a:endParaRPr kumimoji="0" lang="en-GB" sz="2400" b="1" i="1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bovino</a:t>
                      </a:r>
                      <a:endParaRPr kumimoji="0" lang="en-GB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Hyalomma</a:t>
                      </a:r>
                      <a:endParaRPr kumimoji="0" lang="en-GB" sz="2400" b="1" i="1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teileriosi med/trop</a:t>
                      </a:r>
                      <a:endParaRPr kumimoji="0" lang="en-GB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N Africa Sud Europa</a:t>
                      </a:r>
                      <a:endParaRPr kumimoji="0" lang="en-GB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T.hirci</a:t>
                      </a:r>
                      <a:endParaRPr kumimoji="0" lang="en-GB" sz="2400" b="1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ovivi caprini</a:t>
                      </a:r>
                      <a:endParaRPr kumimoji="0" lang="en-GB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Hyalomma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Rh. bursa</a:t>
                      </a:r>
                      <a:endParaRPr kumimoji="0" lang="en-GB" sz="2400" b="1" i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teileriosi maligna</a:t>
                      </a:r>
                      <a:endParaRPr kumimoji="0" lang="en-GB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N Africa Sud Europa</a:t>
                      </a:r>
                      <a:endParaRPr kumimoji="0" lang="en-GB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Theileria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spp.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cavallo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cane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uomo …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?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?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?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6588" name="Line 49"/>
          <p:cNvSpPr>
            <a:spLocks noChangeShapeType="1"/>
          </p:cNvSpPr>
          <p:nvPr/>
        </p:nvSpPr>
        <p:spPr bwMode="auto">
          <a:xfrm>
            <a:off x="381000" y="1700213"/>
            <a:ext cx="8229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765175"/>
            <a:ext cx="8424862" cy="711200"/>
          </a:xfrm>
        </p:spPr>
        <p:txBody>
          <a:bodyPr/>
          <a:lstStyle/>
          <a:p>
            <a:pPr eaLnBrk="1" hangingPunct="1"/>
            <a:r>
              <a:rPr lang="it-IT" b="1" i="1" smtClean="0">
                <a:solidFill>
                  <a:srgbClr val="FF0000"/>
                </a:solidFill>
                <a:latin typeface="Candara" pitchFamily="34" charset="0"/>
                <a:cs typeface="ＭＳ Ｐゴシック"/>
              </a:rPr>
              <a:t>Babesia</a:t>
            </a:r>
            <a:r>
              <a:rPr lang="it-IT" i="1" smtClean="0">
                <a:latin typeface="Candara" pitchFamily="34" charset="0"/>
                <a:cs typeface="ＭＳ Ｐゴシック"/>
              </a:rPr>
              <a:t> </a:t>
            </a:r>
            <a:r>
              <a:rPr lang="it-IT" b="1" i="1" smtClean="0">
                <a:solidFill>
                  <a:srgbClr val="FFFF66"/>
                </a:solidFill>
                <a:latin typeface="Candara" pitchFamily="34" charset="0"/>
                <a:cs typeface="ＭＳ Ｐゴシック"/>
              </a:rPr>
              <a:t>caballi           </a:t>
            </a:r>
            <a:r>
              <a:rPr lang="it-IT" b="1" i="1" smtClean="0">
                <a:solidFill>
                  <a:srgbClr val="00FF00"/>
                </a:solidFill>
                <a:latin typeface="Candara" pitchFamily="34" charset="0"/>
                <a:cs typeface="ＭＳ Ｐゴシック"/>
              </a:rPr>
              <a:t>Theileria</a:t>
            </a:r>
            <a:r>
              <a:rPr lang="it-IT" smtClean="0">
                <a:cs typeface="ＭＳ Ｐゴシック"/>
              </a:rPr>
              <a:t> </a:t>
            </a:r>
            <a:r>
              <a:rPr lang="it-IT" b="1" i="1" smtClean="0">
                <a:solidFill>
                  <a:srgbClr val="FFFF66"/>
                </a:solidFill>
                <a:latin typeface="Candara" pitchFamily="34" charset="0"/>
                <a:cs typeface="ＭＳ Ｐゴシック"/>
              </a:rPr>
              <a:t>equi</a:t>
            </a:r>
          </a:p>
        </p:txBody>
      </p:sp>
      <p:pic>
        <p:nvPicPr>
          <p:cNvPr id="6758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1600200"/>
            <a:ext cx="3970338" cy="4525963"/>
          </a:xfrm>
        </p:spPr>
      </p:pic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3"/>
          <a:srcRect t="7086" b="3937"/>
          <a:stretch>
            <a:fillRect/>
          </a:stretch>
        </p:blipFill>
        <p:spPr bwMode="auto">
          <a:xfrm>
            <a:off x="4643438" y="1628775"/>
            <a:ext cx="41370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4724400" y="6369050"/>
            <a:ext cx="38084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chemeClr val="bg1"/>
                </a:solidFill>
                <a:latin typeface="Arial Black" pitchFamily="34" charset="0"/>
              </a:rPr>
              <a:t>tratto da: Melhorn e Shein, 1998</a:t>
            </a:r>
          </a:p>
        </p:txBody>
      </p:sp>
      <p:sp>
        <p:nvSpPr>
          <p:cNvPr id="67589" name="Titolo 1"/>
          <p:cNvSpPr txBox="1">
            <a:spLocks/>
          </p:cNvSpPr>
          <p:nvPr/>
        </p:nvSpPr>
        <p:spPr bwMode="auto">
          <a:xfrm>
            <a:off x="685800" y="-26988"/>
            <a:ext cx="7772400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4400" b="1">
                <a:solidFill>
                  <a:srgbClr val="FFFF00"/>
                </a:solidFill>
                <a:latin typeface="Candara" pitchFamily="34" charset="0"/>
              </a:rPr>
              <a:t>Ciclo biologico </a:t>
            </a:r>
            <a:endParaRPr lang="it-IT" sz="4400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991475" cy="1223963"/>
          </a:xfrm>
        </p:spPr>
        <p:txBody>
          <a:bodyPr/>
          <a:lstStyle/>
          <a:p>
            <a:r>
              <a:rPr lang="it-IT" sz="4000" b="1" smtClean="0">
                <a:solidFill>
                  <a:srgbClr val="FF0000"/>
                </a:solidFill>
                <a:latin typeface="Candara" pitchFamily="34" charset="0"/>
                <a:cs typeface="ＭＳ Ｐゴシック"/>
              </a:rPr>
              <a:t>Le piroplasmosi animali:</a:t>
            </a:r>
            <a:br>
              <a:rPr lang="it-IT" sz="4000" b="1" smtClean="0">
                <a:solidFill>
                  <a:srgbClr val="FF0000"/>
                </a:solidFill>
                <a:latin typeface="Candara" pitchFamily="34" charset="0"/>
                <a:cs typeface="ＭＳ Ｐゴシック"/>
              </a:rPr>
            </a:br>
            <a:r>
              <a:rPr lang="it-IT" sz="4000" b="1" smtClean="0">
                <a:solidFill>
                  <a:srgbClr val="FF0000"/>
                </a:solidFill>
                <a:latin typeface="Candara" pitchFamily="34" charset="0"/>
                <a:cs typeface="ＭＳ Ｐゴシック"/>
              </a:rPr>
              <a:t>differenze tra generi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827088" y="2133600"/>
            <a:ext cx="5667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chemeClr val="bg1"/>
                </a:solidFill>
                <a:latin typeface="Candara" pitchFamily="34" charset="0"/>
              </a:rPr>
              <a:t>Genere:</a:t>
            </a:r>
            <a:r>
              <a:rPr lang="it-IT" sz="3600" b="1">
                <a:latin typeface="Candara" pitchFamily="34" charset="0"/>
              </a:rPr>
              <a:t>  	</a:t>
            </a:r>
            <a:r>
              <a:rPr lang="it-IT" sz="3600" b="1">
                <a:solidFill>
                  <a:srgbClr val="FF0000"/>
                </a:solidFill>
                <a:latin typeface="Candara" pitchFamily="34" charset="0"/>
              </a:rPr>
              <a:t>Babesia</a:t>
            </a:r>
            <a:r>
              <a:rPr lang="it-IT" sz="3600" b="1">
                <a:latin typeface="Candara" pitchFamily="34" charset="0"/>
              </a:rPr>
              <a:t> </a:t>
            </a:r>
            <a:r>
              <a:rPr lang="it-IT" sz="3600" b="1">
                <a:solidFill>
                  <a:schemeClr val="bg1"/>
                </a:solidFill>
                <a:latin typeface="Candara" pitchFamily="34" charset="0"/>
              </a:rPr>
              <a:t>e </a:t>
            </a:r>
            <a:r>
              <a:rPr lang="it-IT" sz="3600" b="1">
                <a:solidFill>
                  <a:srgbClr val="00FF00"/>
                </a:solidFill>
                <a:latin typeface="Candara" pitchFamily="34" charset="0"/>
              </a:rPr>
              <a:t>Theileria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684213" y="4267200"/>
            <a:ext cx="3816350" cy="159067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0"/>
              </a:spcBef>
            </a:pPr>
            <a:r>
              <a:rPr lang="it-IT" b="1">
                <a:solidFill>
                  <a:srgbClr val="FF0000"/>
                </a:solidFill>
                <a:latin typeface="Candara" pitchFamily="34" charset="0"/>
              </a:rPr>
              <a:t>NO fase pre-eritrocitaria</a:t>
            </a:r>
          </a:p>
          <a:p>
            <a:pPr>
              <a:spcBef>
                <a:spcPct val="100000"/>
              </a:spcBef>
            </a:pPr>
            <a:r>
              <a:rPr lang="it-IT" b="1">
                <a:solidFill>
                  <a:srgbClr val="FF0000"/>
                </a:solidFill>
                <a:latin typeface="Candara" pitchFamily="34" charset="0"/>
              </a:rPr>
              <a:t>Trasmissione trans-ovarica (verticale)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5076825" y="4292600"/>
            <a:ext cx="3817938" cy="159067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0000"/>
              </a:spcBef>
            </a:pPr>
            <a:r>
              <a:rPr lang="it-IT" b="1">
                <a:solidFill>
                  <a:srgbClr val="00FF00"/>
                </a:solidFill>
                <a:latin typeface="Candara" pitchFamily="34" charset="0"/>
              </a:rPr>
              <a:t>Fase pre-eritrocitaria</a:t>
            </a:r>
          </a:p>
          <a:p>
            <a:pPr>
              <a:spcBef>
                <a:spcPct val="100000"/>
              </a:spcBef>
            </a:pPr>
            <a:r>
              <a:rPr lang="it-IT" b="1">
                <a:solidFill>
                  <a:srgbClr val="00FF00"/>
                </a:solidFill>
                <a:latin typeface="Candara" pitchFamily="34" charset="0"/>
              </a:rPr>
              <a:t>NO trasmissione trans-ovarica (verticale)</a:t>
            </a:r>
          </a:p>
        </p:txBody>
      </p:sp>
      <p:sp>
        <p:nvSpPr>
          <p:cNvPr id="89094" name="Line 6"/>
          <p:cNvSpPr>
            <a:spLocks noChangeShapeType="1"/>
          </p:cNvSpPr>
          <p:nvPr/>
        </p:nvSpPr>
        <p:spPr bwMode="auto">
          <a:xfrm flipH="1">
            <a:off x="2843213" y="3141663"/>
            <a:ext cx="504825" cy="10080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med"/>
          </a:ln>
          <a:effectLst/>
        </p:spPr>
        <p:txBody>
          <a:bodyPr wrap="none"/>
          <a:lstStyle/>
          <a:p>
            <a:endParaRPr lang="it-IT"/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6589713" y="3068638"/>
            <a:ext cx="214312" cy="11525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lg" len="med"/>
          </a:ln>
          <a:effectLst/>
        </p:spPr>
        <p:txBody>
          <a:bodyPr wrap="none"/>
          <a:lstStyle/>
          <a:p>
            <a:endParaRPr lang="it-IT"/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5076825" y="3140075"/>
            <a:ext cx="1150938" cy="11525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med"/>
          </a:ln>
          <a:effectLst/>
        </p:spPr>
        <p:txBody>
          <a:bodyPr wrap="none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2" grpId="0" animBg="1" autoUpdateAnimBg="0"/>
      <p:bldP spid="89093" grpId="0" animBg="1" autoUpdateAnimBg="0"/>
      <p:bldP spid="89094" grpId="0" animBg="1"/>
      <p:bldP spid="89095" grpId="0" animBg="1"/>
      <p:bldP spid="8909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800" dirty="0" smtClean="0">
                <a:solidFill>
                  <a:schemeClr val="bg1"/>
                </a:solidFill>
                <a:latin typeface="Candara"/>
                <a:cs typeface="Candara"/>
              </a:rPr>
              <a:t>EPIDEMIOLOGIA</a:t>
            </a:r>
            <a:endParaRPr lang="it-IT" sz="4800" dirty="0">
              <a:solidFill>
                <a:schemeClr val="bg1"/>
              </a:solidFill>
              <a:latin typeface="Candara"/>
              <a:cs typeface="Candara"/>
            </a:endParaRPr>
          </a:p>
        </p:txBody>
      </p:sp>
      <p:sp>
        <p:nvSpPr>
          <p:cNvPr id="68610" name="Segnaposto tes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sz="2800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Piroplasmi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5" name="Group 3"/>
          <p:cNvGraphicFramePr>
            <a:graphicFrameLocks noGrp="1"/>
          </p:cNvGraphicFramePr>
          <p:nvPr/>
        </p:nvGraphicFramePr>
        <p:xfrm>
          <a:off x="612775" y="1603375"/>
          <a:ext cx="8208963" cy="3544889"/>
        </p:xfrm>
        <a:graphic>
          <a:graphicData uri="http://schemas.openxmlformats.org/drawingml/2006/table">
            <a:tbl>
              <a:tblPr/>
              <a:tblGrid>
                <a:gridCol w="2087563"/>
                <a:gridCol w="1944687"/>
                <a:gridCol w="2303463"/>
                <a:gridCol w="1873250"/>
              </a:tblGrid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sottospecie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distribuzione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vettore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patogenicità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1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B. canis canis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Sud e centro Europa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De. reticulatus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Medio-alta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B. canis vogeli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Cosmopolita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Rh. sanguineus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Medio-bassa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5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B. canis rossi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Sud africa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Haemaphysalis leachi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0"/>
                          <a:cs typeface="ＭＳ Ｐゴシック" charset="0"/>
                        </a:rPr>
                        <a:t>Alta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9660" name="Text Box 30"/>
          <p:cNvSpPr txBox="1">
            <a:spLocks noChangeArrowheads="1"/>
          </p:cNvSpPr>
          <p:nvPr/>
        </p:nvSpPr>
        <p:spPr bwMode="auto">
          <a:xfrm>
            <a:off x="539750" y="1146175"/>
            <a:ext cx="295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u="sng">
                <a:solidFill>
                  <a:srgbClr val="FFFF00"/>
                </a:solidFill>
                <a:latin typeface="Candara" pitchFamily="34" charset="0"/>
              </a:rPr>
              <a:t>Babesia canis</a:t>
            </a:r>
          </a:p>
        </p:txBody>
      </p:sp>
      <p:sp>
        <p:nvSpPr>
          <p:cNvPr id="69661" name="Rectangle 31"/>
          <p:cNvSpPr>
            <a:spLocks noChangeArrowheads="1"/>
          </p:cNvSpPr>
          <p:nvPr/>
        </p:nvSpPr>
        <p:spPr bwMode="auto">
          <a:xfrm>
            <a:off x="612775" y="5348288"/>
            <a:ext cx="593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i="1" u="sng">
                <a:solidFill>
                  <a:srgbClr val="FFFF00"/>
                </a:solidFill>
                <a:latin typeface="Candara" pitchFamily="34" charset="0"/>
              </a:rPr>
              <a:t>Babesia gibsoni</a:t>
            </a:r>
            <a:r>
              <a:rPr lang="it-IT" b="1">
                <a:solidFill>
                  <a:srgbClr val="FFFF00"/>
                </a:solidFill>
                <a:latin typeface="Candara" pitchFamily="34" charset="0"/>
              </a:rPr>
              <a:t>: </a:t>
            </a:r>
            <a:r>
              <a:rPr lang="it-IT" b="1">
                <a:solidFill>
                  <a:schemeClr val="bg1"/>
                </a:solidFill>
                <a:latin typeface="Candara" pitchFamily="34" charset="0"/>
              </a:rPr>
              <a:t>Asia, Africa e Nord-America</a:t>
            </a:r>
          </a:p>
        </p:txBody>
      </p:sp>
      <p:sp>
        <p:nvSpPr>
          <p:cNvPr id="69662" name="Rectangle 32"/>
          <p:cNvSpPr>
            <a:spLocks noChangeArrowheads="1"/>
          </p:cNvSpPr>
          <p:nvPr/>
        </p:nvSpPr>
        <p:spPr bwMode="auto">
          <a:xfrm>
            <a:off x="612775" y="5851525"/>
            <a:ext cx="82076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i="1" u="sng" dirty="0" err="1">
                <a:solidFill>
                  <a:srgbClr val="FFFF00"/>
                </a:solidFill>
                <a:latin typeface="Candara" pitchFamily="34" charset="0"/>
              </a:rPr>
              <a:t>Theileria</a:t>
            </a:r>
            <a:r>
              <a:rPr lang="it-IT" b="1" i="1" u="sng" dirty="0">
                <a:solidFill>
                  <a:srgbClr val="FFFF00"/>
                </a:solidFill>
                <a:latin typeface="Candara" pitchFamily="34" charset="0"/>
              </a:rPr>
              <a:t> </a:t>
            </a:r>
            <a:r>
              <a:rPr lang="it-IT" b="1" i="1" u="sng" dirty="0" err="1" smtClean="0">
                <a:solidFill>
                  <a:srgbClr val="FFFF00"/>
                </a:solidFill>
                <a:latin typeface="Candara" pitchFamily="34" charset="0"/>
              </a:rPr>
              <a:t>annae</a:t>
            </a:r>
            <a:r>
              <a:rPr lang="it-IT" b="1" i="1" u="sng" dirty="0" smtClean="0">
                <a:solidFill>
                  <a:srgbClr val="FFFF00"/>
                </a:solidFill>
                <a:latin typeface="Candara" pitchFamily="34" charset="0"/>
              </a:rPr>
              <a:t> (</a:t>
            </a:r>
            <a:r>
              <a:rPr lang="it-IT" b="1" i="1" u="sng" dirty="0" err="1" smtClean="0">
                <a:solidFill>
                  <a:srgbClr val="FFFF00"/>
                </a:solidFill>
                <a:latin typeface="Candara" pitchFamily="34" charset="0"/>
              </a:rPr>
              <a:t>Babesia</a:t>
            </a:r>
            <a:r>
              <a:rPr lang="it-IT" b="1" i="1" u="sng" dirty="0" smtClean="0">
                <a:solidFill>
                  <a:srgbClr val="FFFF00"/>
                </a:solidFill>
                <a:latin typeface="Candara" pitchFamily="34" charset="0"/>
              </a:rPr>
              <a:t> </a:t>
            </a:r>
            <a:r>
              <a:rPr lang="it-IT" b="1" i="1" u="sng" dirty="0" err="1" smtClean="0">
                <a:solidFill>
                  <a:srgbClr val="FFFF00"/>
                </a:solidFill>
                <a:latin typeface="Candara" pitchFamily="34" charset="0"/>
              </a:rPr>
              <a:t>vulpes</a:t>
            </a:r>
            <a:r>
              <a:rPr lang="it-IT" b="1" i="1" u="sng" dirty="0" smtClean="0">
                <a:solidFill>
                  <a:srgbClr val="FFFF00"/>
                </a:solidFill>
                <a:latin typeface="Candara" pitchFamily="34" charset="0"/>
              </a:rPr>
              <a:t>)</a:t>
            </a:r>
            <a:r>
              <a:rPr lang="it-IT" b="1" dirty="0" smtClean="0">
                <a:solidFill>
                  <a:srgbClr val="FFFF00"/>
                </a:solidFill>
                <a:latin typeface="Candara" pitchFamily="34" charset="0"/>
              </a:rPr>
              <a:t>: </a:t>
            </a:r>
            <a:r>
              <a:rPr lang="it-IT" b="1" dirty="0" smtClean="0">
                <a:solidFill>
                  <a:srgbClr val="FFFFFF"/>
                </a:solidFill>
                <a:latin typeface="Candara" pitchFamily="34" charset="0"/>
              </a:rPr>
              <a:t>nord Spagna, ma segnalata anche in altre aree  </a:t>
            </a:r>
            <a:endParaRPr lang="it-IT" b="1" dirty="0">
              <a:solidFill>
                <a:srgbClr val="FFFFFF"/>
              </a:solidFill>
              <a:latin typeface="Candara" pitchFamily="34" charset="0"/>
            </a:endParaRPr>
          </a:p>
        </p:txBody>
      </p:sp>
      <p:sp>
        <p:nvSpPr>
          <p:cNvPr id="69663" name="Text Box 33"/>
          <p:cNvSpPr txBox="1">
            <a:spLocks noChangeArrowheads="1"/>
          </p:cNvSpPr>
          <p:nvPr/>
        </p:nvSpPr>
        <p:spPr bwMode="auto">
          <a:xfrm>
            <a:off x="3433763" y="1171575"/>
            <a:ext cx="548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it-IT" sz="1700" b="1">
                <a:solidFill>
                  <a:schemeClr val="bg1"/>
                </a:solidFill>
                <a:latin typeface="Candara" pitchFamily="34" charset="0"/>
              </a:rPr>
              <a:t>(Classificazione tratta da Taylor et al., 2007)</a:t>
            </a:r>
          </a:p>
        </p:txBody>
      </p:sp>
      <p:sp>
        <p:nvSpPr>
          <p:cNvPr id="69664" name="Rectangle 34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44450"/>
            <a:ext cx="8569325" cy="874713"/>
          </a:xfrm>
        </p:spPr>
        <p:txBody>
          <a:bodyPr/>
          <a:lstStyle/>
          <a:p>
            <a:r>
              <a:rPr lang="it-IT" sz="4000" b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Piroplasmosi canina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cartina geografica italia trasparente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7563" y="939800"/>
            <a:ext cx="4321175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337300" y="4351338"/>
            <a:ext cx="2771775" cy="15700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FFFF00"/>
                </a:solidFill>
                <a:latin typeface="Candara" pitchFamily="34" charset="0"/>
              </a:rPr>
              <a:t>Puglia e Basilicata (siero)</a:t>
            </a:r>
          </a:p>
          <a:p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10,6% </a:t>
            </a:r>
            <a:r>
              <a:rPr lang="it-IT" b="1" i="1">
                <a:solidFill>
                  <a:srgbClr val="FFFFFF"/>
                </a:solidFill>
                <a:latin typeface="Candara" pitchFamily="34" charset="0"/>
              </a:rPr>
              <a:t>area</a:t>
            </a:r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 </a:t>
            </a:r>
            <a:r>
              <a:rPr lang="it-IT" b="1" i="1">
                <a:solidFill>
                  <a:srgbClr val="FFFFFF"/>
                </a:solidFill>
                <a:latin typeface="Candara" pitchFamily="34" charset="0"/>
              </a:rPr>
              <a:t>urbana</a:t>
            </a:r>
            <a:endParaRPr lang="it-IT" b="1">
              <a:solidFill>
                <a:srgbClr val="FFFFFF"/>
              </a:solidFill>
              <a:latin typeface="Candara" pitchFamily="34" charset="0"/>
            </a:endParaRPr>
          </a:p>
          <a:p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11,8% </a:t>
            </a:r>
            <a:r>
              <a:rPr lang="it-IT" b="1" i="1">
                <a:solidFill>
                  <a:srgbClr val="FFFFFF"/>
                </a:solidFill>
                <a:latin typeface="Candara" pitchFamily="34" charset="0"/>
              </a:rPr>
              <a:t>area rurale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859338" y="260350"/>
            <a:ext cx="3201987" cy="12001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FFFF00"/>
                </a:solidFill>
                <a:latin typeface="Candara" pitchFamily="34" charset="0"/>
              </a:rPr>
              <a:t>Italia </a:t>
            </a:r>
          </a:p>
          <a:p>
            <a:r>
              <a:rPr lang="it-IT" b="1">
                <a:solidFill>
                  <a:schemeClr val="bg1"/>
                </a:solidFill>
                <a:latin typeface="Candara" pitchFamily="34" charset="0"/>
              </a:rPr>
              <a:t>34 casi di </a:t>
            </a:r>
            <a:r>
              <a:rPr lang="it-IT" b="1" i="1">
                <a:solidFill>
                  <a:schemeClr val="bg1"/>
                </a:solidFill>
                <a:latin typeface="Candara" pitchFamily="34" charset="0"/>
              </a:rPr>
              <a:t>B. canis canis </a:t>
            </a:r>
          </a:p>
          <a:p>
            <a:r>
              <a:rPr lang="it-IT" b="1">
                <a:solidFill>
                  <a:schemeClr val="bg1"/>
                </a:solidFill>
                <a:latin typeface="Candara" pitchFamily="34" charset="0"/>
              </a:rPr>
              <a:t>11 casi di</a:t>
            </a:r>
            <a:r>
              <a:rPr lang="it-IT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it-IT" b="1" i="1">
                <a:solidFill>
                  <a:schemeClr val="bg1"/>
                </a:solidFill>
                <a:latin typeface="Candara" pitchFamily="34" charset="0"/>
              </a:rPr>
              <a:t>B. canis vogeli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07950" y="68263"/>
            <a:ext cx="2698750" cy="12001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FFFF00"/>
                </a:solidFill>
                <a:latin typeface="Candara" pitchFamily="34" charset="0"/>
              </a:rPr>
              <a:t>Lombardia (micro)</a:t>
            </a:r>
          </a:p>
          <a:p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1,5% </a:t>
            </a:r>
            <a:r>
              <a:rPr lang="it-IT" b="1" i="1">
                <a:solidFill>
                  <a:srgbClr val="FFFFFF"/>
                </a:solidFill>
                <a:latin typeface="Candara" pitchFamily="34" charset="0"/>
              </a:rPr>
              <a:t>area urbana</a:t>
            </a:r>
          </a:p>
          <a:p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13,8% </a:t>
            </a:r>
            <a:r>
              <a:rPr lang="it-IT" b="1" i="1">
                <a:solidFill>
                  <a:srgbClr val="FFFFFF"/>
                </a:solidFill>
                <a:latin typeface="Candara" pitchFamily="34" charset="0"/>
              </a:rPr>
              <a:t>area rurale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5651500" y="1628775"/>
            <a:ext cx="3384550" cy="157003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FFFF00"/>
                </a:solidFill>
                <a:latin typeface="Candara" pitchFamily="34" charset="0"/>
              </a:rPr>
              <a:t>Centro-nord Italia</a:t>
            </a:r>
          </a:p>
          <a:p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34% </a:t>
            </a:r>
            <a:r>
              <a:rPr lang="it-IT" b="1" i="1">
                <a:solidFill>
                  <a:srgbClr val="FFFFFF"/>
                </a:solidFill>
                <a:latin typeface="Candara" pitchFamily="34" charset="0"/>
              </a:rPr>
              <a:t>sierologico</a:t>
            </a:r>
          </a:p>
          <a:p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6% </a:t>
            </a:r>
            <a:r>
              <a:rPr lang="it-IT" b="1" i="1">
                <a:solidFill>
                  <a:srgbClr val="FFFFFF"/>
                </a:solidFill>
                <a:latin typeface="Candara" pitchFamily="34" charset="0"/>
              </a:rPr>
              <a:t>PCR</a:t>
            </a:r>
          </a:p>
          <a:p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2,9% </a:t>
            </a:r>
            <a:r>
              <a:rPr lang="it-IT" b="1" i="1">
                <a:solidFill>
                  <a:srgbClr val="FFFFFF"/>
                </a:solidFill>
                <a:latin typeface="Candara" pitchFamily="34" charset="0"/>
              </a:rPr>
              <a:t>microscopico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2476500" y="5881688"/>
            <a:ext cx="2527300" cy="8604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FFFF00"/>
                </a:solidFill>
                <a:latin typeface="Candara" pitchFamily="34" charset="0"/>
              </a:rPr>
              <a:t>Sicilia </a:t>
            </a:r>
          </a:p>
          <a:p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5,2% </a:t>
            </a:r>
            <a:r>
              <a:rPr lang="it-IT" b="1" i="1">
                <a:solidFill>
                  <a:srgbClr val="FFFFFF"/>
                </a:solidFill>
                <a:latin typeface="Candara" pitchFamily="34" charset="0"/>
              </a:rPr>
              <a:t>sierologico 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827088" y="2492375"/>
            <a:ext cx="2265362" cy="8318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FFFF00"/>
                </a:solidFill>
                <a:latin typeface="Candara" pitchFamily="34" charset="0"/>
              </a:rPr>
              <a:t>Toscana </a:t>
            </a:r>
          </a:p>
          <a:p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61,3% </a:t>
            </a:r>
            <a:r>
              <a:rPr lang="it-IT" b="1" i="1">
                <a:solidFill>
                  <a:srgbClr val="FFFFFF"/>
                </a:solidFill>
                <a:latin typeface="Candara" pitchFamily="34" charset="0"/>
              </a:rPr>
              <a:t>sierologico </a:t>
            </a:r>
          </a:p>
        </p:txBody>
      </p:sp>
      <p:sp>
        <p:nvSpPr>
          <p:cNvPr id="70665" name="Rectangle 34"/>
          <p:cNvSpPr>
            <a:spLocks noChangeArrowheads="1"/>
          </p:cNvSpPr>
          <p:nvPr/>
        </p:nvSpPr>
        <p:spPr bwMode="auto">
          <a:xfrm>
            <a:off x="107950" y="4941888"/>
            <a:ext cx="3095625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it-IT" sz="4000" b="1">
                <a:solidFill>
                  <a:srgbClr val="FFFF00"/>
                </a:solidFill>
                <a:latin typeface="Candara" pitchFamily="34" charset="0"/>
              </a:rPr>
              <a:t>Piroplasmosi canina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 autoUpdateAnimBg="0"/>
      <p:bldP spid="34820" grpId="0" animBg="1" autoUpdateAnimBg="0"/>
      <p:bldP spid="34823" grpId="0" animBg="1" autoUpdateAnimBg="0"/>
      <p:bldP spid="34824" grpId="0" animBg="1" autoUpdateAnimBg="0"/>
      <p:bldP spid="34825" grpId="0" animBg="1" autoUpdateAnimBg="0"/>
      <p:bldP spid="34826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3"/>
          <p:cNvSpPr>
            <a:spLocks noGrp="1" noChangeArrowheads="1"/>
          </p:cNvSpPr>
          <p:nvPr>
            <p:ph sz="half" idx="3"/>
          </p:nvPr>
        </p:nvSpPr>
        <p:spPr>
          <a:xfrm>
            <a:off x="395288" y="981075"/>
            <a:ext cx="8497887" cy="5688013"/>
          </a:xfrm>
        </p:spPr>
        <p:txBody>
          <a:bodyPr/>
          <a:lstStyle/>
          <a:p>
            <a:pPr eaLnBrk="1" hangingPunct="1"/>
            <a:r>
              <a:rPr lang="en-GB" b="1" i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Babesia caballi </a:t>
            </a:r>
            <a:r>
              <a:rPr lang="en-GB" b="1" smtClean="0">
                <a:solidFill>
                  <a:srgbClr val="FFFFFF"/>
                </a:solidFill>
                <a:latin typeface="Candara" pitchFamily="34" charset="0"/>
                <a:cs typeface="ＭＳ Ｐゴシック"/>
              </a:rPr>
              <a:t>e </a:t>
            </a:r>
            <a:r>
              <a:rPr lang="en-GB" b="1" i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Theileria equi</a:t>
            </a:r>
          </a:p>
          <a:p>
            <a:pPr eaLnBrk="1" hangingPunct="1"/>
            <a:r>
              <a:rPr lang="en-GB" b="1" smtClean="0">
                <a:solidFill>
                  <a:srgbClr val="FFFFFF"/>
                </a:solidFill>
                <a:latin typeface="Candara" pitchFamily="34" charset="0"/>
                <a:cs typeface="ＭＳ Ｐゴシック"/>
              </a:rPr>
              <a:t>In Italia:</a:t>
            </a:r>
          </a:p>
          <a:p>
            <a:pPr lvl="1" eaLnBrk="1" hangingPunct="1"/>
            <a:r>
              <a:rPr lang="en-GB" b="1" smtClean="0">
                <a:solidFill>
                  <a:srgbClr val="FFFFFF"/>
                </a:solidFill>
                <a:latin typeface="Candara" pitchFamily="34" charset="0"/>
              </a:rPr>
              <a:t>siero-prevalenze molto diverse tra diverse aree</a:t>
            </a:r>
          </a:p>
          <a:p>
            <a:pPr eaLnBrk="1" hangingPunct="1"/>
            <a:r>
              <a:rPr lang="en-GB" b="1" smtClean="0">
                <a:solidFill>
                  <a:srgbClr val="FFFFFF"/>
                </a:solidFill>
                <a:latin typeface="Candara" pitchFamily="34" charset="0"/>
                <a:cs typeface="ＭＳ Ｐゴシック"/>
              </a:rPr>
              <a:t>In Veneto:</a:t>
            </a:r>
          </a:p>
          <a:p>
            <a:pPr lvl="1" eaLnBrk="1" hangingPunct="1"/>
            <a:r>
              <a:rPr lang="en-GB" b="1" smtClean="0">
                <a:solidFill>
                  <a:srgbClr val="FFFFFF"/>
                </a:solidFill>
                <a:latin typeface="Candara" pitchFamily="34" charset="0"/>
              </a:rPr>
              <a:t>basse siero-prevalenze</a:t>
            </a:r>
          </a:p>
          <a:p>
            <a:pPr eaLnBrk="1" hangingPunct="1"/>
            <a:r>
              <a:rPr lang="en-GB" b="1" smtClean="0">
                <a:solidFill>
                  <a:srgbClr val="FFFFFF"/>
                </a:solidFill>
                <a:latin typeface="Candara" pitchFamily="34" charset="0"/>
                <a:cs typeface="ＭＳ Ｐゴシック"/>
              </a:rPr>
              <a:t>I generi di </a:t>
            </a:r>
            <a:r>
              <a:rPr lang="en-GB" b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zecche vettori </a:t>
            </a:r>
            <a:r>
              <a:rPr lang="en-GB" b="1" smtClean="0">
                <a:solidFill>
                  <a:srgbClr val="FFFFFF"/>
                </a:solidFill>
                <a:latin typeface="Candara" pitchFamily="34" charset="0"/>
                <a:cs typeface="ＭＳ Ｐゴシック"/>
              </a:rPr>
              <a:t>di babesiosi equina</a:t>
            </a:r>
          </a:p>
          <a:p>
            <a:pPr lvl="1" eaLnBrk="1" hangingPunct="1"/>
            <a:r>
              <a:rPr lang="en-GB" b="1" i="1" smtClean="0">
                <a:solidFill>
                  <a:srgbClr val="FFFFFF"/>
                </a:solidFill>
                <a:latin typeface="Candara" pitchFamily="34" charset="0"/>
              </a:rPr>
              <a:t>Dermacentor, Hyalomma </a:t>
            </a:r>
            <a:r>
              <a:rPr lang="en-GB" b="1" smtClean="0">
                <a:solidFill>
                  <a:srgbClr val="FFFFFF"/>
                </a:solidFill>
                <a:latin typeface="Candara" pitchFamily="34" charset="0"/>
              </a:rPr>
              <a:t>e </a:t>
            </a:r>
            <a:r>
              <a:rPr lang="en-GB" b="1" i="1" smtClean="0">
                <a:solidFill>
                  <a:srgbClr val="FFFFFF"/>
                </a:solidFill>
                <a:latin typeface="Candara" pitchFamily="34" charset="0"/>
              </a:rPr>
              <a:t>Rhipicephalus </a:t>
            </a:r>
          </a:p>
          <a:p>
            <a:pPr lvl="1" eaLnBrk="1" hangingPunct="1"/>
            <a:r>
              <a:rPr lang="en-GB" b="1" smtClean="0">
                <a:solidFill>
                  <a:srgbClr val="FFFFFF"/>
                </a:solidFill>
                <a:latin typeface="Candara" pitchFamily="34" charset="0"/>
              </a:rPr>
              <a:t>presenti in Italia e segnalati anche in Veneto</a:t>
            </a:r>
            <a:endParaRPr lang="it-IT" b="1" smtClean="0">
              <a:solidFill>
                <a:srgbClr val="FFFFFF"/>
              </a:solidFill>
              <a:latin typeface="Candara" pitchFamily="34" charset="0"/>
            </a:endParaRPr>
          </a:p>
          <a:p>
            <a:pPr eaLnBrk="1" hangingPunct="1"/>
            <a:r>
              <a:rPr lang="it-IT" b="1" smtClean="0">
                <a:solidFill>
                  <a:srgbClr val="FFFFFF"/>
                </a:solidFill>
                <a:latin typeface="Candara" pitchFamily="34" charset="0"/>
                <a:cs typeface="ＭＳ Ｐゴシック"/>
              </a:rPr>
              <a:t>Riportati spesso casi cronici con </a:t>
            </a:r>
            <a:r>
              <a:rPr lang="it-IT" b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sintomatologia</a:t>
            </a:r>
            <a:r>
              <a:rPr lang="it-IT" b="1" smtClean="0">
                <a:solidFill>
                  <a:srgbClr val="FFFFFF"/>
                </a:solidFill>
                <a:latin typeface="Candara" pitchFamily="34" charset="0"/>
                <a:cs typeface="ＭＳ Ｐゴシック"/>
              </a:rPr>
              <a:t> non caratteristica</a:t>
            </a:r>
          </a:p>
        </p:txBody>
      </p:sp>
      <p:sp>
        <p:nvSpPr>
          <p:cNvPr id="71682" name="Rectangle 34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44450"/>
            <a:ext cx="8569325" cy="874713"/>
          </a:xfrm>
        </p:spPr>
        <p:txBody>
          <a:bodyPr/>
          <a:lstStyle/>
          <a:p>
            <a:r>
              <a:rPr lang="it-IT" sz="4000" b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Piroplasmosi equina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3"/>
          <p:cNvSpPr txBox="1">
            <a:spLocks noChangeArrowheads="1"/>
          </p:cNvSpPr>
          <p:nvPr/>
        </p:nvSpPr>
        <p:spPr bwMode="auto">
          <a:xfrm>
            <a:off x="4191000" y="1122363"/>
            <a:ext cx="25431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500" b="1">
                <a:solidFill>
                  <a:schemeClr val="accent1"/>
                </a:solidFill>
                <a:latin typeface="Candara" pitchFamily="34" charset="0"/>
              </a:rPr>
              <a:t>Acarina (Ixodida)</a:t>
            </a:r>
          </a:p>
        </p:txBody>
      </p:sp>
      <p:sp>
        <p:nvSpPr>
          <p:cNvPr id="20482" name="Line 4"/>
          <p:cNvSpPr>
            <a:spLocks noChangeShapeType="1"/>
          </p:cNvSpPr>
          <p:nvPr/>
        </p:nvSpPr>
        <p:spPr bwMode="auto">
          <a:xfrm>
            <a:off x="5137150" y="1639888"/>
            <a:ext cx="0" cy="381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483" name="Line 5"/>
          <p:cNvSpPr>
            <a:spLocks noChangeShapeType="1"/>
          </p:cNvSpPr>
          <p:nvPr/>
        </p:nvSpPr>
        <p:spPr bwMode="auto">
          <a:xfrm>
            <a:off x="2362200" y="1981200"/>
            <a:ext cx="5486400" cy="28575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84150" y="4002088"/>
            <a:ext cx="12636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100">
                <a:solidFill>
                  <a:srgbClr val="00CCFF"/>
                </a:solidFill>
                <a:latin typeface="Candara" pitchFamily="34" charset="0"/>
              </a:rPr>
              <a:t>Genere:</a:t>
            </a:r>
            <a:endParaRPr lang="it-IT" sz="1900">
              <a:solidFill>
                <a:srgbClr val="00CCFF"/>
              </a:solidFill>
              <a:latin typeface="Candara" pitchFamily="34" charset="0"/>
            </a:endParaRP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1520825" y="2365375"/>
            <a:ext cx="155575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500" b="1">
                <a:solidFill>
                  <a:schemeClr val="accent1"/>
                </a:solidFill>
                <a:latin typeface="Candara" pitchFamily="34" charset="0"/>
              </a:rPr>
              <a:t>Argasidae</a:t>
            </a:r>
            <a:endParaRPr lang="it-IT" sz="1900">
              <a:solidFill>
                <a:schemeClr val="folHlink"/>
              </a:solidFill>
              <a:latin typeface="Candara" pitchFamily="34" charset="0"/>
            </a:endParaRPr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136525" y="2452688"/>
            <a:ext cx="11938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100">
                <a:solidFill>
                  <a:srgbClr val="00CCFF"/>
                </a:solidFill>
                <a:latin typeface="Candara" pitchFamily="34" charset="0"/>
              </a:rPr>
              <a:t>Famiglia:</a:t>
            </a:r>
            <a:endParaRPr lang="it-IT" sz="1700">
              <a:solidFill>
                <a:srgbClr val="00CCFF"/>
              </a:solidFill>
              <a:latin typeface="Candara" pitchFamily="34" charset="0"/>
            </a:endParaRPr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7196138" y="2405063"/>
            <a:ext cx="137318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500" b="1">
                <a:solidFill>
                  <a:schemeClr val="accent1"/>
                </a:solidFill>
                <a:latin typeface="Candara" pitchFamily="34" charset="0"/>
              </a:rPr>
              <a:t>Ixodidae</a:t>
            </a: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1143000" y="4114800"/>
            <a:ext cx="199231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200" b="1" i="1">
                <a:solidFill>
                  <a:schemeClr val="accent1"/>
                </a:solidFill>
                <a:latin typeface="Candara" pitchFamily="34" charset="0"/>
              </a:rPr>
              <a:t>Argas</a:t>
            </a:r>
            <a:r>
              <a:rPr lang="it-IT" sz="2200" b="1">
                <a:solidFill>
                  <a:schemeClr val="accent1"/>
                </a:solidFill>
                <a:latin typeface="Candara" pitchFamily="34" charset="0"/>
              </a:rPr>
              <a:t> spp.</a:t>
            </a:r>
          </a:p>
          <a:p>
            <a:pPr algn="ctr"/>
            <a:r>
              <a:rPr lang="it-IT" sz="1600" b="1" i="1">
                <a:solidFill>
                  <a:srgbClr val="D7D7D7"/>
                </a:solidFill>
                <a:latin typeface="Candara" pitchFamily="34" charset="0"/>
              </a:rPr>
              <a:t>Argas reflexus</a:t>
            </a:r>
          </a:p>
          <a:p>
            <a:pPr algn="ctr"/>
            <a:r>
              <a:rPr lang="it-IT" sz="1600" b="1">
                <a:solidFill>
                  <a:srgbClr val="D7D7D7"/>
                </a:solidFill>
                <a:latin typeface="Candara" pitchFamily="34" charset="0"/>
              </a:rPr>
              <a:t>Zecca del piccione</a:t>
            </a:r>
          </a:p>
        </p:txBody>
      </p:sp>
      <p:sp>
        <p:nvSpPr>
          <p:cNvPr id="20489" name="Line 11"/>
          <p:cNvSpPr>
            <a:spLocks noChangeShapeType="1"/>
          </p:cNvSpPr>
          <p:nvPr/>
        </p:nvSpPr>
        <p:spPr bwMode="auto">
          <a:xfrm>
            <a:off x="2338388" y="1981200"/>
            <a:ext cx="0" cy="4572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490" name="Line 12"/>
          <p:cNvSpPr>
            <a:spLocks noChangeShapeType="1"/>
          </p:cNvSpPr>
          <p:nvPr/>
        </p:nvSpPr>
        <p:spPr bwMode="auto">
          <a:xfrm>
            <a:off x="7848600" y="2020888"/>
            <a:ext cx="0" cy="4572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491" name="Line 13"/>
          <p:cNvSpPr>
            <a:spLocks noChangeShapeType="1"/>
          </p:cNvSpPr>
          <p:nvPr/>
        </p:nvSpPr>
        <p:spPr bwMode="auto">
          <a:xfrm>
            <a:off x="3886200" y="3733800"/>
            <a:ext cx="3962400" cy="28575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492" name="Line 14"/>
          <p:cNvSpPr>
            <a:spLocks noChangeShapeType="1"/>
          </p:cNvSpPr>
          <p:nvPr/>
        </p:nvSpPr>
        <p:spPr bwMode="auto">
          <a:xfrm>
            <a:off x="2362200" y="2960688"/>
            <a:ext cx="0" cy="1154112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493" name="Line 15"/>
          <p:cNvSpPr>
            <a:spLocks noChangeShapeType="1"/>
          </p:cNvSpPr>
          <p:nvPr/>
        </p:nvSpPr>
        <p:spPr bwMode="auto">
          <a:xfrm>
            <a:off x="3886200" y="3762375"/>
            <a:ext cx="0" cy="381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494" name="Line 16"/>
          <p:cNvSpPr>
            <a:spLocks noChangeShapeType="1"/>
          </p:cNvSpPr>
          <p:nvPr/>
        </p:nvSpPr>
        <p:spPr bwMode="auto">
          <a:xfrm>
            <a:off x="5715000" y="3762375"/>
            <a:ext cx="0" cy="1647825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495" name="Text Box 17"/>
          <p:cNvSpPr txBox="1">
            <a:spLocks noChangeArrowheads="1"/>
          </p:cNvSpPr>
          <p:nvPr/>
        </p:nvSpPr>
        <p:spPr bwMode="auto">
          <a:xfrm>
            <a:off x="152400" y="1176338"/>
            <a:ext cx="10255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100">
                <a:solidFill>
                  <a:srgbClr val="00CCFF"/>
                </a:solidFill>
                <a:latin typeface="Candara" pitchFamily="34" charset="0"/>
              </a:rPr>
              <a:t>Ordine:</a:t>
            </a:r>
          </a:p>
        </p:txBody>
      </p:sp>
      <p:sp>
        <p:nvSpPr>
          <p:cNvPr id="20496" name="Line 18"/>
          <p:cNvSpPr>
            <a:spLocks noChangeShapeType="1"/>
          </p:cNvSpPr>
          <p:nvPr/>
        </p:nvSpPr>
        <p:spPr bwMode="auto">
          <a:xfrm>
            <a:off x="7859713" y="3000375"/>
            <a:ext cx="0" cy="1143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497" name="Text Box 19"/>
          <p:cNvSpPr txBox="1">
            <a:spLocks noChangeArrowheads="1"/>
          </p:cNvSpPr>
          <p:nvPr/>
        </p:nvSpPr>
        <p:spPr bwMode="auto">
          <a:xfrm>
            <a:off x="6096000" y="4143375"/>
            <a:ext cx="2895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200" b="1" i="1">
                <a:solidFill>
                  <a:schemeClr val="accent1"/>
                </a:solidFill>
                <a:latin typeface="Candara" pitchFamily="34" charset="0"/>
              </a:rPr>
              <a:t>Rhipicephalus</a:t>
            </a:r>
            <a:r>
              <a:rPr lang="it-IT" sz="2200" b="1">
                <a:solidFill>
                  <a:schemeClr val="accent1"/>
                </a:solidFill>
                <a:latin typeface="Candara" pitchFamily="34" charset="0"/>
              </a:rPr>
              <a:t> spp.</a:t>
            </a:r>
          </a:p>
          <a:p>
            <a:pPr algn="ctr"/>
            <a:r>
              <a:rPr lang="it-IT" sz="1600" b="1" i="1">
                <a:solidFill>
                  <a:srgbClr val="D7D7D7"/>
                </a:solidFill>
                <a:latin typeface="Candara" pitchFamily="34" charset="0"/>
              </a:rPr>
              <a:t>Rhipicephalus sanguineus</a:t>
            </a:r>
          </a:p>
          <a:p>
            <a:pPr algn="ctr"/>
            <a:r>
              <a:rPr lang="it-IT" sz="1600" b="1">
                <a:solidFill>
                  <a:srgbClr val="D7D7D7"/>
                </a:solidFill>
                <a:latin typeface="Candara" pitchFamily="34" charset="0"/>
              </a:rPr>
              <a:t>Zecca del cane o del canile</a:t>
            </a:r>
          </a:p>
        </p:txBody>
      </p:sp>
      <p:sp>
        <p:nvSpPr>
          <p:cNvPr id="20498" name="Text Box 20"/>
          <p:cNvSpPr txBox="1">
            <a:spLocks noChangeArrowheads="1"/>
          </p:cNvSpPr>
          <p:nvPr/>
        </p:nvSpPr>
        <p:spPr bwMode="auto">
          <a:xfrm>
            <a:off x="4114800" y="5364163"/>
            <a:ext cx="36576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200" b="1" i="1">
                <a:solidFill>
                  <a:schemeClr val="accent1"/>
                </a:solidFill>
                <a:latin typeface="Candara" pitchFamily="34" charset="0"/>
              </a:rPr>
              <a:t>Dermacentor </a:t>
            </a:r>
            <a:r>
              <a:rPr lang="it-IT" sz="2200" b="1">
                <a:solidFill>
                  <a:schemeClr val="accent1"/>
                </a:solidFill>
                <a:latin typeface="Candara" pitchFamily="34" charset="0"/>
              </a:rPr>
              <a:t>spp</a:t>
            </a:r>
            <a:r>
              <a:rPr lang="it-IT" sz="2200" b="1" i="1">
                <a:solidFill>
                  <a:schemeClr val="accent1"/>
                </a:solidFill>
                <a:latin typeface="Candara" pitchFamily="34" charset="0"/>
              </a:rPr>
              <a:t>.</a:t>
            </a:r>
          </a:p>
          <a:p>
            <a:pPr algn="ctr"/>
            <a:r>
              <a:rPr lang="it-IT" sz="2200" b="1" i="1">
                <a:solidFill>
                  <a:schemeClr val="accent1"/>
                </a:solidFill>
                <a:latin typeface="Candara" pitchFamily="34" charset="0"/>
              </a:rPr>
              <a:t>Haemaphysalis </a:t>
            </a:r>
            <a:r>
              <a:rPr lang="it-IT" sz="2200" b="1">
                <a:solidFill>
                  <a:schemeClr val="accent1"/>
                </a:solidFill>
                <a:latin typeface="Candara" pitchFamily="34" charset="0"/>
              </a:rPr>
              <a:t>spp</a:t>
            </a:r>
            <a:r>
              <a:rPr lang="it-IT" sz="2200" b="1" i="1">
                <a:solidFill>
                  <a:schemeClr val="accent1"/>
                </a:solidFill>
                <a:latin typeface="Candara" pitchFamily="34" charset="0"/>
              </a:rPr>
              <a:t>.</a:t>
            </a:r>
          </a:p>
          <a:p>
            <a:pPr algn="ctr"/>
            <a:r>
              <a:rPr lang="it-IT" sz="2200" b="1" i="1">
                <a:solidFill>
                  <a:schemeClr val="accent1"/>
                </a:solidFill>
                <a:latin typeface="Candara" pitchFamily="34" charset="0"/>
              </a:rPr>
              <a:t>Hyalomma </a:t>
            </a:r>
            <a:r>
              <a:rPr lang="it-IT" sz="2200" b="1">
                <a:solidFill>
                  <a:schemeClr val="accent1"/>
                </a:solidFill>
                <a:latin typeface="Candara" pitchFamily="34" charset="0"/>
              </a:rPr>
              <a:t>spp</a:t>
            </a:r>
            <a:r>
              <a:rPr lang="it-IT" sz="2200" b="1" i="1">
                <a:solidFill>
                  <a:schemeClr val="accent1"/>
                </a:solidFill>
                <a:latin typeface="Candara" pitchFamily="34" charset="0"/>
              </a:rPr>
              <a:t>.</a:t>
            </a:r>
          </a:p>
          <a:p>
            <a:pPr algn="ctr"/>
            <a:r>
              <a:rPr lang="it-IT" sz="2200" b="1" i="1">
                <a:solidFill>
                  <a:schemeClr val="accent1"/>
                </a:solidFill>
                <a:latin typeface="Candara" pitchFamily="34" charset="0"/>
              </a:rPr>
              <a:t>Boophilus </a:t>
            </a:r>
            <a:r>
              <a:rPr lang="it-IT" sz="2200" b="1">
                <a:solidFill>
                  <a:schemeClr val="accent1"/>
                </a:solidFill>
                <a:latin typeface="Candara" pitchFamily="34" charset="0"/>
              </a:rPr>
              <a:t>spp</a:t>
            </a:r>
            <a:r>
              <a:rPr lang="it-IT" sz="2200" b="1" i="1">
                <a:solidFill>
                  <a:schemeClr val="accent1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20499" name="Text Box 21"/>
          <p:cNvSpPr txBox="1">
            <a:spLocks noChangeArrowheads="1"/>
          </p:cNvSpPr>
          <p:nvPr/>
        </p:nvSpPr>
        <p:spPr bwMode="auto">
          <a:xfrm>
            <a:off x="3048000" y="4143375"/>
            <a:ext cx="1981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200" b="1" i="1">
                <a:solidFill>
                  <a:schemeClr val="accent1"/>
                </a:solidFill>
                <a:latin typeface="Candara" pitchFamily="34" charset="0"/>
              </a:rPr>
              <a:t>Ixodes</a:t>
            </a:r>
            <a:r>
              <a:rPr lang="it-IT" sz="2200" b="1">
                <a:solidFill>
                  <a:schemeClr val="accent1"/>
                </a:solidFill>
                <a:latin typeface="Candara" pitchFamily="34" charset="0"/>
              </a:rPr>
              <a:t> spp.</a:t>
            </a:r>
          </a:p>
          <a:p>
            <a:pPr algn="ctr"/>
            <a:r>
              <a:rPr lang="it-IT" sz="1600" b="1" i="1">
                <a:solidFill>
                  <a:srgbClr val="D7D7D7"/>
                </a:solidFill>
                <a:latin typeface="Candara" pitchFamily="34" charset="0"/>
              </a:rPr>
              <a:t>Ixodes ricinus</a:t>
            </a:r>
          </a:p>
          <a:p>
            <a:pPr algn="ctr"/>
            <a:r>
              <a:rPr lang="it-IT" sz="1600" b="1">
                <a:solidFill>
                  <a:srgbClr val="D7D7D7"/>
                </a:solidFill>
                <a:latin typeface="Candara" pitchFamily="34" charset="0"/>
              </a:rPr>
              <a:t>Zecca del bosco</a:t>
            </a:r>
          </a:p>
        </p:txBody>
      </p:sp>
      <p:sp>
        <p:nvSpPr>
          <p:cNvPr id="20500" name="Titolo 1"/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731838"/>
          </a:xfrm>
        </p:spPr>
        <p:txBody>
          <a:bodyPr/>
          <a:lstStyle/>
          <a:p>
            <a:pPr eaLnBrk="1" hangingPunct="1"/>
            <a:r>
              <a:rPr lang="it-IT" b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Classificazione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AA0496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47" y="1124744"/>
            <a:ext cx="3072101" cy="2748090"/>
          </a:xfrm>
          <a:prstGeom prst="rect">
            <a:avLst/>
          </a:prstGeom>
        </p:spPr>
      </p:pic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1595438"/>
            <a:ext cx="9144000" cy="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it-IT"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74849" name="Text Box 5"/>
          <p:cNvSpPr txBox="1">
            <a:spLocks noChangeArrowheads="1"/>
          </p:cNvSpPr>
          <p:nvPr/>
        </p:nvSpPr>
        <p:spPr bwMode="auto">
          <a:xfrm>
            <a:off x="533400" y="981075"/>
            <a:ext cx="2971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i="1">
                <a:solidFill>
                  <a:srgbClr val="CCECFF"/>
                </a:solidFill>
                <a:latin typeface="Candara" pitchFamily="34" charset="0"/>
              </a:rPr>
              <a:t>B.divergens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CCECFF"/>
                </a:solidFill>
                <a:latin typeface="Candara" pitchFamily="34" charset="0"/>
              </a:rPr>
              <a:t>B.major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CCECFF"/>
                </a:solidFill>
                <a:latin typeface="Candara" pitchFamily="34" charset="0"/>
              </a:rPr>
              <a:t>B.bigemina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CCECFF"/>
                </a:solidFill>
                <a:latin typeface="Candara" pitchFamily="34" charset="0"/>
              </a:rPr>
              <a:t>B.bovis</a:t>
            </a:r>
            <a:endParaRPr lang="en-GB" b="1" i="1">
              <a:solidFill>
                <a:srgbClr val="CCECFF"/>
              </a:solidFill>
              <a:latin typeface="Candara" pitchFamily="34" charset="0"/>
            </a:endParaRPr>
          </a:p>
        </p:txBody>
      </p:sp>
      <p:sp>
        <p:nvSpPr>
          <p:cNvPr id="74850" name="Text Box 6"/>
          <p:cNvSpPr txBox="1">
            <a:spLocks noChangeArrowheads="1"/>
          </p:cNvSpPr>
          <p:nvPr/>
        </p:nvSpPr>
        <p:spPr bwMode="auto">
          <a:xfrm>
            <a:off x="533400" y="3357563"/>
            <a:ext cx="2971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i="1">
                <a:solidFill>
                  <a:srgbClr val="FFFF00"/>
                </a:solidFill>
                <a:latin typeface="Candara" pitchFamily="34" charset="0"/>
              </a:rPr>
              <a:t>B.motasi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FFFF00"/>
                </a:solidFill>
                <a:latin typeface="Candara" pitchFamily="34" charset="0"/>
              </a:rPr>
              <a:t>B.ovis</a:t>
            </a:r>
            <a:endParaRPr lang="en-GB" b="1" i="1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74852" name="Rectangle 9"/>
          <p:cNvSpPr>
            <a:spLocks noChangeArrowheads="1"/>
          </p:cNvSpPr>
          <p:nvPr/>
        </p:nvSpPr>
        <p:spPr bwMode="auto">
          <a:xfrm>
            <a:off x="539750" y="4652963"/>
            <a:ext cx="20891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i="1">
                <a:solidFill>
                  <a:srgbClr val="CCECFF"/>
                </a:solidFill>
                <a:latin typeface="Candara" pitchFamily="34" charset="0"/>
              </a:rPr>
              <a:t>B.divergens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CC9900"/>
                </a:solidFill>
                <a:latin typeface="Candara" pitchFamily="34" charset="0"/>
              </a:rPr>
              <a:t>B.microti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CC9900"/>
                </a:solidFill>
                <a:latin typeface="Candara" pitchFamily="34" charset="0"/>
              </a:rPr>
              <a:t>B.odocoilei</a:t>
            </a:r>
          </a:p>
          <a:p>
            <a:pPr>
              <a:spcBef>
                <a:spcPct val="50000"/>
              </a:spcBef>
            </a:pPr>
            <a:r>
              <a:rPr lang="it-IT" b="1" i="1">
                <a:solidFill>
                  <a:srgbClr val="CC9900"/>
                </a:solidFill>
                <a:latin typeface="Candara" pitchFamily="34" charset="0"/>
              </a:rPr>
              <a:t>B.capreoli</a:t>
            </a:r>
          </a:p>
        </p:txBody>
      </p:sp>
      <p:sp>
        <p:nvSpPr>
          <p:cNvPr id="74853" name="Rectangle 34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44450"/>
            <a:ext cx="8569325" cy="874713"/>
          </a:xfrm>
        </p:spPr>
        <p:txBody>
          <a:bodyPr/>
          <a:lstStyle/>
          <a:p>
            <a:r>
              <a:rPr lang="it-IT" sz="4000" b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Piroplasmosi bovina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9952" y="1268760"/>
            <a:ext cx="2979187" cy="194640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3768" y="980728"/>
            <a:ext cx="2951560" cy="1981621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5" name="Rettangolo arrotondato 4"/>
          <p:cNvSpPr/>
          <p:nvPr/>
        </p:nvSpPr>
        <p:spPr>
          <a:xfrm>
            <a:off x="395288" y="2060575"/>
            <a:ext cx="1800225" cy="108108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395288" y="981075"/>
            <a:ext cx="1800225" cy="576263"/>
          </a:xfrm>
          <a:prstGeom prst="roundRect">
            <a:avLst/>
          </a:prstGeom>
          <a:noFill/>
          <a:ln w="38100" cmpd="sng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7" name="Immagine 6" descr="AA02823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140968"/>
            <a:ext cx="1740426" cy="180201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7"/>
          <a:srcRect b="38899"/>
          <a:stretch/>
        </p:blipFill>
        <p:spPr>
          <a:xfrm>
            <a:off x="3419872" y="5032974"/>
            <a:ext cx="2037588" cy="163638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2160" y="4365103"/>
            <a:ext cx="2836821" cy="2309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6083300" y="5164138"/>
            <a:ext cx="2952750" cy="1200150"/>
          </a:xfrm>
          <a:prstGeom prst="rect">
            <a:avLst/>
          </a:prstGeom>
          <a:solidFill>
            <a:schemeClr val="tx1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FFFF00"/>
                </a:solidFill>
                <a:latin typeface="Candara" pitchFamily="34" charset="0"/>
              </a:rPr>
              <a:t>Puglia</a:t>
            </a:r>
          </a:p>
          <a:p>
            <a:pPr algn="ctr"/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Bovini: </a:t>
            </a:r>
            <a:r>
              <a:rPr lang="it-IT" b="1" i="1">
                <a:solidFill>
                  <a:srgbClr val="FFFFFF"/>
                </a:solidFill>
                <a:latin typeface="Candara" pitchFamily="34" charset="0"/>
              </a:rPr>
              <a:t>B. bigemina </a:t>
            </a:r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(59,4%)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5508625" y="1508125"/>
            <a:ext cx="2951163" cy="120015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FF0000"/>
                </a:solidFill>
                <a:latin typeface="Candara" pitchFamily="34" charset="0"/>
              </a:rPr>
              <a:t>Emilia-Romagna</a:t>
            </a:r>
          </a:p>
          <a:p>
            <a:pPr algn="ctr"/>
            <a:r>
              <a:rPr lang="it-IT" b="1">
                <a:latin typeface="Candara" pitchFamily="34" charset="0"/>
              </a:rPr>
              <a:t>1 caso umano</a:t>
            </a:r>
          </a:p>
          <a:p>
            <a:pPr algn="ctr"/>
            <a:r>
              <a:rPr lang="it-IT" b="1" i="1">
                <a:latin typeface="Candara" pitchFamily="34" charset="0"/>
              </a:rPr>
              <a:t>Babesia </a:t>
            </a:r>
            <a:r>
              <a:rPr lang="it-IT" b="1">
                <a:latin typeface="Candara" pitchFamily="34" charset="0"/>
              </a:rPr>
              <a:t>EU1</a:t>
            </a: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684213" y="188913"/>
            <a:ext cx="3468687" cy="830262"/>
          </a:xfrm>
          <a:prstGeom prst="rect">
            <a:avLst/>
          </a:prstGeom>
          <a:solidFill>
            <a:schemeClr val="tx1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rgbClr val="FFFF00"/>
                </a:solidFill>
                <a:latin typeface="Candara" pitchFamily="34" charset="0"/>
              </a:rPr>
              <a:t>Austria</a:t>
            </a:r>
          </a:p>
          <a:p>
            <a:pPr algn="ctr"/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Bovini: </a:t>
            </a:r>
            <a:r>
              <a:rPr lang="it-IT" b="1" i="1">
                <a:solidFill>
                  <a:srgbClr val="FFFFFF"/>
                </a:solidFill>
                <a:latin typeface="Candara" pitchFamily="34" charset="0"/>
              </a:rPr>
              <a:t>B. divergens </a:t>
            </a:r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(50%)</a:t>
            </a:r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5084763" y="133350"/>
            <a:ext cx="2714625" cy="1216025"/>
          </a:xfrm>
          <a:prstGeom prst="rect">
            <a:avLst/>
          </a:prstGeom>
          <a:solidFill>
            <a:schemeClr val="tx1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it-IT" b="1">
                <a:solidFill>
                  <a:srgbClr val="FFFF00"/>
                </a:solidFill>
                <a:latin typeface="Candara" pitchFamily="34" charset="0"/>
              </a:rPr>
              <a:t>Veneto</a:t>
            </a:r>
          </a:p>
          <a:p>
            <a:pPr algn="ctr"/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Zecche (</a:t>
            </a:r>
            <a:r>
              <a:rPr lang="it-IT" b="1" i="1">
                <a:solidFill>
                  <a:srgbClr val="FFFFFF"/>
                </a:solidFill>
                <a:latin typeface="Candara" pitchFamily="34" charset="0"/>
              </a:rPr>
              <a:t>I</a:t>
            </a:r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. </a:t>
            </a:r>
            <a:r>
              <a:rPr lang="it-IT" b="1" i="1">
                <a:solidFill>
                  <a:srgbClr val="FFFFFF"/>
                </a:solidFill>
                <a:latin typeface="Candara" pitchFamily="34" charset="0"/>
              </a:rPr>
              <a:t>ricinus)</a:t>
            </a:r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 :</a:t>
            </a:r>
          </a:p>
          <a:p>
            <a:pPr algn="ctr"/>
            <a:r>
              <a:rPr lang="it-IT" b="1" i="1">
                <a:solidFill>
                  <a:srgbClr val="FFFFFF"/>
                </a:solidFill>
                <a:latin typeface="Candara" pitchFamily="34" charset="0"/>
              </a:rPr>
              <a:t>Babesia</a:t>
            </a:r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 EU1 (</a:t>
            </a:r>
            <a:r>
              <a:rPr lang="en-US" b="1">
                <a:solidFill>
                  <a:srgbClr val="FFFFFF"/>
                </a:solidFill>
                <a:latin typeface="Candara" pitchFamily="34" charset="0"/>
              </a:rPr>
              <a:t>0.85%</a:t>
            </a:r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)</a:t>
            </a: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6119813" y="2940050"/>
            <a:ext cx="2916237" cy="1568450"/>
          </a:xfrm>
          <a:prstGeom prst="rect">
            <a:avLst/>
          </a:prstGeom>
          <a:solidFill>
            <a:schemeClr val="tx1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FFFF00"/>
                </a:solidFill>
                <a:latin typeface="Candara" pitchFamily="34" charset="0"/>
              </a:rPr>
              <a:t>Basilicata, Campania, Puglia</a:t>
            </a:r>
          </a:p>
          <a:p>
            <a:pPr algn="ctr"/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Bovini: </a:t>
            </a:r>
            <a:r>
              <a:rPr lang="it-IT" b="1" i="1">
                <a:solidFill>
                  <a:srgbClr val="FFFFFF"/>
                </a:solidFill>
                <a:latin typeface="Candara" pitchFamily="34" charset="0"/>
              </a:rPr>
              <a:t>B. bigemina </a:t>
            </a:r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(23,1%)</a:t>
            </a:r>
          </a:p>
        </p:txBody>
      </p:sp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179388" y="5516563"/>
            <a:ext cx="4032250" cy="1201737"/>
          </a:xfrm>
          <a:prstGeom prst="rect">
            <a:avLst/>
          </a:prstGeom>
          <a:solidFill>
            <a:schemeClr val="tx1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FFFF00"/>
                </a:solidFill>
                <a:latin typeface="Candara" pitchFamily="34" charset="0"/>
              </a:rPr>
              <a:t>Studio multicentrico in Italia</a:t>
            </a:r>
          </a:p>
          <a:p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Bovini: </a:t>
            </a:r>
            <a:r>
              <a:rPr lang="it-IT" b="1" i="1">
                <a:solidFill>
                  <a:srgbClr val="FFFFFF"/>
                </a:solidFill>
                <a:latin typeface="Candara" pitchFamily="34" charset="0"/>
              </a:rPr>
              <a:t>B. bovis, B. bigemina</a:t>
            </a:r>
          </a:p>
          <a:p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Ovini:</a:t>
            </a:r>
            <a:r>
              <a:rPr lang="it-IT" b="1" i="1">
                <a:solidFill>
                  <a:srgbClr val="FFFFFF"/>
                </a:solidFill>
                <a:latin typeface="Candara" pitchFamily="34" charset="0"/>
              </a:rPr>
              <a:t> B. ovis, B. motasi</a:t>
            </a:r>
          </a:p>
        </p:txBody>
      </p:sp>
      <p:sp>
        <p:nvSpPr>
          <p:cNvPr id="52251" name="Rectangle 27"/>
          <p:cNvSpPr>
            <a:spLocks noChangeArrowheads="1"/>
          </p:cNvSpPr>
          <p:nvPr/>
        </p:nvSpPr>
        <p:spPr bwMode="auto">
          <a:xfrm>
            <a:off x="107950" y="3306763"/>
            <a:ext cx="2457450" cy="1400175"/>
          </a:xfrm>
          <a:prstGeom prst="rect">
            <a:avLst/>
          </a:prstGeom>
          <a:solidFill>
            <a:schemeClr val="tx1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it-IT" b="1">
                <a:solidFill>
                  <a:srgbClr val="FFFF00"/>
                </a:solidFill>
                <a:latin typeface="Candara" pitchFamily="34" charset="0"/>
              </a:rPr>
              <a:t>Emilia e Abruzzo</a:t>
            </a:r>
          </a:p>
          <a:p>
            <a:pPr algn="ctr"/>
            <a:r>
              <a:rPr lang="it-IT" b="1">
                <a:solidFill>
                  <a:srgbClr val="FFFFFF"/>
                </a:solidFill>
                <a:latin typeface="Candara" pitchFamily="34" charset="0"/>
              </a:rPr>
              <a:t>Bovini:</a:t>
            </a:r>
          </a:p>
          <a:p>
            <a:pPr algn="ctr"/>
            <a:r>
              <a:rPr lang="it-IT" sz="1800" b="1" i="1">
                <a:solidFill>
                  <a:srgbClr val="FFFFFF"/>
                </a:solidFill>
                <a:latin typeface="Candara" pitchFamily="34" charset="0"/>
              </a:rPr>
              <a:t>B. divergens </a:t>
            </a:r>
            <a:r>
              <a:rPr lang="it-IT" sz="1800" b="1">
                <a:solidFill>
                  <a:srgbClr val="FFFFFF"/>
                </a:solidFill>
                <a:latin typeface="Candara" pitchFamily="34" charset="0"/>
              </a:rPr>
              <a:t>(1,2-3,8%)</a:t>
            </a:r>
          </a:p>
          <a:p>
            <a:pPr algn="ctr"/>
            <a:r>
              <a:rPr lang="it-IT" sz="1800" b="1" i="1">
                <a:solidFill>
                  <a:srgbClr val="FFFFFF"/>
                </a:solidFill>
                <a:latin typeface="Candara" pitchFamily="34" charset="0"/>
              </a:rPr>
              <a:t>B. bigemina</a:t>
            </a:r>
            <a:r>
              <a:rPr lang="it-IT" sz="1800" b="1">
                <a:solidFill>
                  <a:srgbClr val="FFFFFF"/>
                </a:solidFill>
                <a:latin typeface="Candara" pitchFamily="34" charset="0"/>
              </a:rPr>
              <a:t> (2,1-4,2%) </a:t>
            </a:r>
          </a:p>
        </p:txBody>
      </p:sp>
      <p:pic>
        <p:nvPicPr>
          <p:cNvPr id="76808" name="Picture 2" descr="cartina geografica italia trasparente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1228725"/>
            <a:ext cx="4321175" cy="49371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animBg="1"/>
      <p:bldP spid="52229" grpId="0" animBg="1"/>
      <p:bldP spid="52231" grpId="0" animBg="1"/>
      <p:bldP spid="52233" grpId="0" animBg="1"/>
      <p:bldP spid="52238" grpId="0" animBg="1"/>
      <p:bldP spid="52241" grpId="0" animBg="1"/>
      <p:bldP spid="5225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800" dirty="0" smtClean="0">
                <a:solidFill>
                  <a:schemeClr val="bg1"/>
                </a:solidFill>
                <a:latin typeface="Candara"/>
                <a:cs typeface="Candara"/>
              </a:rPr>
              <a:t>sintomatologia</a:t>
            </a:r>
            <a:endParaRPr lang="it-IT" sz="4800" dirty="0">
              <a:solidFill>
                <a:schemeClr val="bg1"/>
              </a:solidFill>
              <a:latin typeface="Candara"/>
              <a:cs typeface="Candara"/>
            </a:endParaRPr>
          </a:p>
        </p:txBody>
      </p:sp>
      <p:sp>
        <p:nvSpPr>
          <p:cNvPr id="78850" name="Segnaposto tes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sz="2800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Piroplasmi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olo 1"/>
          <p:cNvSpPr>
            <a:spLocks noGrp="1"/>
          </p:cNvSpPr>
          <p:nvPr>
            <p:ph type="title" idx="4294967295"/>
          </p:nvPr>
        </p:nvSpPr>
        <p:spPr>
          <a:xfrm>
            <a:off x="684213" y="188913"/>
            <a:ext cx="7772400" cy="936625"/>
          </a:xfrm>
        </p:spPr>
        <p:txBody>
          <a:bodyPr/>
          <a:lstStyle/>
          <a:p>
            <a:pPr eaLnBrk="1" hangingPunct="1"/>
            <a:r>
              <a:rPr lang="it-IT" b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Segni clinici</a:t>
            </a:r>
          </a:p>
        </p:txBody>
      </p:sp>
      <p:sp>
        <p:nvSpPr>
          <p:cNvPr id="79874" name="Segnaposto contenuto 2"/>
          <p:cNvSpPr>
            <a:spLocks noGrp="1"/>
          </p:cNvSpPr>
          <p:nvPr>
            <p:ph idx="4294967295"/>
          </p:nvPr>
        </p:nvSpPr>
        <p:spPr>
          <a:xfrm>
            <a:off x="107950" y="1125538"/>
            <a:ext cx="7772400" cy="5472112"/>
          </a:xfrm>
        </p:spPr>
        <p:txBody>
          <a:bodyPr/>
          <a:lstStyle/>
          <a:p>
            <a:pPr eaLnBrk="1" hangingPunct="1"/>
            <a:r>
              <a:rPr lang="it-IT" b="1" smtClean="0">
                <a:solidFill>
                  <a:schemeClr val="bg1"/>
                </a:solidFill>
                <a:latin typeface="Candara" pitchFamily="34" charset="0"/>
                <a:cs typeface="ＭＳ Ｐゴシック"/>
              </a:rPr>
              <a:t>Forme acute</a:t>
            </a:r>
          </a:p>
          <a:p>
            <a:pPr lvl="1" eaLnBrk="1" hangingPunct="1"/>
            <a:r>
              <a:rPr lang="it-IT" b="1" smtClean="0">
                <a:solidFill>
                  <a:srgbClr val="FFFF00"/>
                </a:solidFill>
                <a:latin typeface="Candara" pitchFamily="34" charset="0"/>
              </a:rPr>
              <a:t>Febbre</a:t>
            </a:r>
            <a:endParaRPr lang="it-IT" b="1" smtClean="0">
              <a:solidFill>
                <a:schemeClr val="bg1"/>
              </a:solidFill>
              <a:latin typeface="Candara" pitchFamily="34" charset="0"/>
            </a:endParaRPr>
          </a:p>
          <a:p>
            <a:pPr lvl="1" eaLnBrk="1" hangingPunct="1"/>
            <a:r>
              <a:rPr lang="it-IT" b="1" smtClean="0">
                <a:solidFill>
                  <a:srgbClr val="FFFF00"/>
                </a:solidFill>
                <a:latin typeface="Candara" pitchFamily="34" charset="0"/>
              </a:rPr>
              <a:t>Anemia</a:t>
            </a:r>
            <a:endParaRPr lang="it-IT" b="1" smtClean="0">
              <a:solidFill>
                <a:schemeClr val="bg1"/>
              </a:solidFill>
              <a:latin typeface="Candara" pitchFamily="34" charset="0"/>
            </a:endParaRPr>
          </a:p>
          <a:p>
            <a:pPr lvl="1" eaLnBrk="1" hangingPunct="1"/>
            <a:r>
              <a:rPr lang="it-IT" b="1" smtClean="0">
                <a:solidFill>
                  <a:srgbClr val="FFFF00"/>
                </a:solidFill>
                <a:latin typeface="Candara" pitchFamily="34" charset="0"/>
              </a:rPr>
              <a:t>Emoglobinuria </a:t>
            </a:r>
            <a:r>
              <a:rPr lang="it-IT" b="1" smtClean="0">
                <a:solidFill>
                  <a:schemeClr val="bg1"/>
                </a:solidFill>
                <a:latin typeface="Candara" pitchFamily="34" charset="0"/>
              </a:rPr>
              <a:t>(urine rosse, ‘pisciasangue’) </a:t>
            </a:r>
          </a:p>
          <a:p>
            <a:pPr lvl="1" eaLnBrk="1" hangingPunct="1"/>
            <a:r>
              <a:rPr lang="it-IT" b="1" smtClean="0">
                <a:solidFill>
                  <a:schemeClr val="bg1"/>
                </a:solidFill>
                <a:latin typeface="Candara" pitchFamily="34" charset="0"/>
              </a:rPr>
              <a:t>Ittero, edema delle parti declivi</a:t>
            </a:r>
          </a:p>
          <a:p>
            <a:pPr eaLnBrk="1" hangingPunct="1"/>
            <a:r>
              <a:rPr lang="it-IT" b="1" smtClean="0">
                <a:solidFill>
                  <a:schemeClr val="bg1"/>
                </a:solidFill>
                <a:latin typeface="Candara" pitchFamily="34" charset="0"/>
                <a:cs typeface="ＭＳ Ｐゴシック"/>
              </a:rPr>
              <a:t>Forme croniche</a:t>
            </a:r>
          </a:p>
          <a:p>
            <a:pPr lvl="1" eaLnBrk="1" hangingPunct="1"/>
            <a:r>
              <a:rPr lang="it-IT" b="1" smtClean="0">
                <a:solidFill>
                  <a:srgbClr val="FFFF00"/>
                </a:solidFill>
                <a:latin typeface="Candara" pitchFamily="34" charset="0"/>
              </a:rPr>
              <a:t>Febbre ricorrente </a:t>
            </a:r>
            <a:endParaRPr lang="it-IT" b="1" smtClean="0">
              <a:solidFill>
                <a:schemeClr val="bg1"/>
              </a:solidFill>
              <a:latin typeface="Candara" pitchFamily="34" charset="0"/>
            </a:endParaRPr>
          </a:p>
          <a:p>
            <a:pPr lvl="1" eaLnBrk="1" hangingPunct="1"/>
            <a:r>
              <a:rPr lang="it-IT" b="1" smtClean="0">
                <a:solidFill>
                  <a:schemeClr val="bg1"/>
                </a:solidFill>
                <a:latin typeface="Candara" pitchFamily="34" charset="0"/>
              </a:rPr>
              <a:t>Disorresia, abbattimento</a:t>
            </a:r>
          </a:p>
          <a:p>
            <a:pPr eaLnBrk="1" hangingPunct="1"/>
            <a:r>
              <a:rPr lang="it-IT" b="1" smtClean="0">
                <a:solidFill>
                  <a:schemeClr val="bg1"/>
                </a:solidFill>
                <a:latin typeface="Candara" pitchFamily="34" charset="0"/>
                <a:cs typeface="ＭＳ Ｐゴシック"/>
              </a:rPr>
              <a:t>Forme sub-cliniche</a:t>
            </a:r>
          </a:p>
          <a:p>
            <a:pPr lvl="1" eaLnBrk="1" hangingPunct="1"/>
            <a:r>
              <a:rPr lang="it-IT" b="1" smtClean="0">
                <a:solidFill>
                  <a:srgbClr val="FFFF00"/>
                </a:solidFill>
                <a:latin typeface="Candara" pitchFamily="34" charset="0"/>
              </a:rPr>
              <a:t>Calo del rendimento</a:t>
            </a:r>
            <a:endParaRPr lang="it-IT" b="1" smtClean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79875" name="Picture 4" descr="IMG_027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3638" y="836613"/>
            <a:ext cx="259397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6" descr="IMG_02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3476625"/>
            <a:ext cx="2519362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60648"/>
            <a:ext cx="7454900" cy="6438900"/>
          </a:xfrm>
          <a:prstGeom prst="rect">
            <a:avLst/>
          </a:prstGeom>
        </p:spPr>
      </p:pic>
      <p:sp>
        <p:nvSpPr>
          <p:cNvPr id="80897" name="Titolo 1"/>
          <p:cNvSpPr>
            <a:spLocks noGrp="1"/>
          </p:cNvSpPr>
          <p:nvPr>
            <p:ph type="title" idx="4294967295"/>
          </p:nvPr>
        </p:nvSpPr>
        <p:spPr>
          <a:xfrm>
            <a:off x="539552" y="1988840"/>
            <a:ext cx="7776864" cy="72008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it-IT" sz="3600" b="1" dirty="0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Alterazioni ematologiche - caso clinico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611560" y="3789040"/>
            <a:ext cx="3960440" cy="28803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611560" y="4221088"/>
            <a:ext cx="3960440" cy="28803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4427984" y="5229200"/>
            <a:ext cx="3960440" cy="28803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611560" y="6021288"/>
            <a:ext cx="3960440" cy="28803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5364088" y="5877272"/>
            <a:ext cx="3600971" cy="83099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latin typeface="Candara" pitchFamily="34" charset="0"/>
              </a:rPr>
              <a:t>Anemia; Neutropenia</a:t>
            </a:r>
            <a:r>
              <a:rPr lang="it-IT" b="1" dirty="0">
                <a:latin typeface="Candara" pitchFamily="34" charset="0"/>
              </a:rPr>
              <a:t>; </a:t>
            </a:r>
            <a:r>
              <a:rPr lang="it-IT" b="1" dirty="0" smtClean="0">
                <a:latin typeface="Candara" pitchFamily="34" charset="0"/>
              </a:rPr>
              <a:t>Trombocitopenia</a:t>
            </a:r>
            <a:endParaRPr lang="it-IT" b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21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olo 1"/>
          <p:cNvSpPr>
            <a:spLocks noGrp="1"/>
          </p:cNvSpPr>
          <p:nvPr>
            <p:ph type="title" idx="4294967295"/>
          </p:nvPr>
        </p:nvSpPr>
        <p:spPr>
          <a:xfrm>
            <a:off x="684213" y="44450"/>
            <a:ext cx="7772400" cy="647700"/>
          </a:xfrm>
        </p:spPr>
        <p:txBody>
          <a:bodyPr/>
          <a:lstStyle/>
          <a:p>
            <a:pPr eaLnBrk="1" hangingPunct="1"/>
            <a:r>
              <a:rPr lang="it-IT" b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Alterazioni emato-biochimiche</a:t>
            </a:r>
          </a:p>
        </p:txBody>
      </p:sp>
      <p:pic>
        <p:nvPicPr>
          <p:cNvPr id="80898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692150"/>
            <a:ext cx="8829675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arrotondato 6"/>
          <p:cNvSpPr/>
          <p:nvPr/>
        </p:nvSpPr>
        <p:spPr>
          <a:xfrm>
            <a:off x="179388" y="2276475"/>
            <a:ext cx="8785225" cy="50482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1187450" y="2852738"/>
            <a:ext cx="4537075" cy="4619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 dirty="0">
                <a:latin typeface="Candara" pitchFamily="34" charset="0"/>
              </a:rPr>
              <a:t>Neutropenia; </a:t>
            </a:r>
            <a:r>
              <a:rPr lang="it-IT" b="1" dirty="0" smtClean="0">
                <a:latin typeface="Candara" pitchFamily="34" charset="0"/>
              </a:rPr>
              <a:t>Trombocitopenia</a:t>
            </a:r>
            <a:endParaRPr lang="it-IT" b="1" dirty="0">
              <a:latin typeface="Candara" pitchFamily="34" charset="0"/>
            </a:endParaRP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5795963" y="1052513"/>
            <a:ext cx="2952750" cy="4619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latin typeface="Candara" pitchFamily="34" charset="0"/>
              </a:rPr>
              <a:t>Anemia emolitica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800" dirty="0" smtClean="0">
                <a:solidFill>
                  <a:schemeClr val="bg1"/>
                </a:solidFill>
                <a:latin typeface="Candara"/>
                <a:cs typeface="Candara"/>
              </a:rPr>
              <a:t>DIAGNOSI e trattamento</a:t>
            </a:r>
            <a:endParaRPr lang="it-IT" sz="4800" dirty="0">
              <a:solidFill>
                <a:schemeClr val="bg1"/>
              </a:solidFill>
              <a:latin typeface="Candara"/>
              <a:cs typeface="Candara"/>
            </a:endParaRPr>
          </a:p>
        </p:txBody>
      </p:sp>
      <p:sp>
        <p:nvSpPr>
          <p:cNvPr id="81922" name="Segnaposto tes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sz="2800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Piroplasmi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7504" y="1484313"/>
            <a:ext cx="8964612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600" b="1" dirty="0" err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Striscio</a:t>
            </a:r>
            <a:r>
              <a:rPr lang="en-GB" sz="3600" b="1" dirty="0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 di </a:t>
            </a:r>
            <a:r>
              <a:rPr lang="en-GB" sz="3600" b="1" dirty="0" err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sangue</a:t>
            </a:r>
            <a:endParaRPr lang="en-GB" sz="3600" b="1" dirty="0" smtClean="0">
              <a:solidFill>
                <a:srgbClr val="FFFF00"/>
              </a:solidFill>
              <a:latin typeface="Candara" pitchFamily="34" charset="0"/>
              <a:cs typeface="ＭＳ Ｐゴシック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GB" b="1" dirty="0" smtClean="0">
                <a:solidFill>
                  <a:schemeClr val="bg1"/>
                </a:solidFill>
                <a:latin typeface="Candara" pitchFamily="34" charset="0"/>
              </a:rPr>
              <a:t>In </a:t>
            </a:r>
            <a:r>
              <a:rPr lang="en-GB" b="1" dirty="0" err="1" smtClean="0">
                <a:solidFill>
                  <a:schemeClr val="bg1"/>
                </a:solidFill>
                <a:latin typeface="Candara" pitchFamily="34" charset="0"/>
              </a:rPr>
              <a:t>fase</a:t>
            </a:r>
            <a:r>
              <a:rPr lang="en-GB" b="1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GB" b="1" dirty="0" err="1" smtClean="0">
                <a:solidFill>
                  <a:schemeClr val="bg1"/>
                </a:solidFill>
                <a:latin typeface="Candara" pitchFamily="34" charset="0"/>
              </a:rPr>
              <a:t>acuta</a:t>
            </a:r>
            <a:r>
              <a:rPr lang="en-GB" b="1" dirty="0" smtClean="0">
                <a:solidFill>
                  <a:schemeClr val="bg1"/>
                </a:solidFill>
                <a:latin typeface="Candara" pitchFamily="34" charset="0"/>
              </a:rPr>
              <a:t> (</a:t>
            </a:r>
            <a:r>
              <a:rPr lang="en-GB" b="1" dirty="0" err="1" smtClean="0">
                <a:solidFill>
                  <a:schemeClr val="bg1"/>
                </a:solidFill>
                <a:latin typeface="Candara" pitchFamily="34" charset="0"/>
              </a:rPr>
              <a:t>febbre</a:t>
            </a:r>
            <a:r>
              <a:rPr lang="en-GB" b="1" dirty="0" smtClean="0">
                <a:solidFill>
                  <a:schemeClr val="bg1"/>
                </a:solidFill>
                <a:latin typeface="Candara" pitchFamily="34" charset="0"/>
              </a:rPr>
              <a:t>, </a:t>
            </a:r>
            <a:r>
              <a:rPr lang="en-GB" b="1" dirty="0" err="1" smtClean="0">
                <a:solidFill>
                  <a:schemeClr val="bg1"/>
                </a:solidFill>
                <a:latin typeface="Candara" pitchFamily="34" charset="0"/>
              </a:rPr>
              <a:t>emoglobinuria</a:t>
            </a:r>
            <a:r>
              <a:rPr lang="en-GB" b="1" dirty="0" smtClean="0">
                <a:solidFill>
                  <a:schemeClr val="bg1"/>
                </a:solidFill>
                <a:latin typeface="Candara" pitchFamily="34" charset="0"/>
              </a:rPr>
              <a:t>, …)</a:t>
            </a:r>
          </a:p>
          <a:p>
            <a:pPr lvl="1" eaLnBrk="1" hangingPunct="1">
              <a:lnSpc>
                <a:spcPct val="90000"/>
              </a:lnSpc>
            </a:pPr>
            <a:r>
              <a:rPr lang="en-GB" b="1" dirty="0" err="1" smtClean="0">
                <a:solidFill>
                  <a:schemeClr val="bg1"/>
                </a:solidFill>
                <a:latin typeface="Candara" pitchFamily="34" charset="0"/>
              </a:rPr>
              <a:t>Differenziazione</a:t>
            </a:r>
            <a:r>
              <a:rPr lang="en-GB" b="1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GB" b="1" dirty="0" err="1" smtClean="0">
                <a:solidFill>
                  <a:schemeClr val="bg1"/>
                </a:solidFill>
                <a:latin typeface="Candara" pitchFamily="34" charset="0"/>
              </a:rPr>
              <a:t>morfologica</a:t>
            </a:r>
            <a:r>
              <a:rPr lang="en-GB" b="1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GB" b="1" u="sng" dirty="0" smtClean="0">
                <a:solidFill>
                  <a:schemeClr val="bg1"/>
                </a:solidFill>
                <a:latin typeface="Candara" pitchFamily="34" charset="0"/>
              </a:rPr>
              <a:t>non</a:t>
            </a:r>
            <a:r>
              <a:rPr lang="en-GB" b="1" dirty="0" smtClean="0">
                <a:solidFill>
                  <a:schemeClr val="bg1"/>
                </a:solidFill>
                <a:latin typeface="Candara" pitchFamily="34" charset="0"/>
              </a:rPr>
              <a:t> facile</a:t>
            </a:r>
          </a:p>
        </p:txBody>
      </p:sp>
      <p:sp>
        <p:nvSpPr>
          <p:cNvPr id="82946" name="Titolo 1"/>
          <p:cNvSpPr>
            <a:spLocks noGrp="1"/>
          </p:cNvSpPr>
          <p:nvPr>
            <p:ph type="title"/>
          </p:nvPr>
        </p:nvSpPr>
        <p:spPr>
          <a:xfrm>
            <a:off x="685800" y="115888"/>
            <a:ext cx="7772400" cy="731837"/>
          </a:xfrm>
        </p:spPr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Diagnosi diretta</a:t>
            </a:r>
          </a:p>
        </p:txBody>
      </p:sp>
      <p:pic>
        <p:nvPicPr>
          <p:cNvPr id="2" name="Immagine 1" descr="2014_11_13_065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t="29154" r="36904" b="38977"/>
          <a:stretch/>
        </p:blipFill>
        <p:spPr>
          <a:xfrm>
            <a:off x="320011" y="3356992"/>
            <a:ext cx="4179981" cy="3024336"/>
          </a:xfrm>
          <a:prstGeom prst="rect">
            <a:avLst/>
          </a:prstGeom>
        </p:spPr>
      </p:pic>
      <p:pic>
        <p:nvPicPr>
          <p:cNvPr id="5" name="Immagine 4" descr="P101000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9" t="31519" r="31247" b="37158"/>
          <a:stretch/>
        </p:blipFill>
        <p:spPr>
          <a:xfrm>
            <a:off x="4744015" y="3356992"/>
            <a:ext cx="4076457" cy="3024336"/>
          </a:xfrm>
          <a:prstGeom prst="rect">
            <a:avLst/>
          </a:prstGeom>
        </p:spPr>
      </p:pic>
      <p:sp>
        <p:nvSpPr>
          <p:cNvPr id="8" name="Freccia destra 7"/>
          <p:cNvSpPr/>
          <p:nvPr/>
        </p:nvSpPr>
        <p:spPr>
          <a:xfrm rot="18709004">
            <a:off x="2067355" y="4843573"/>
            <a:ext cx="408740" cy="2033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destra 10"/>
          <p:cNvSpPr/>
          <p:nvPr/>
        </p:nvSpPr>
        <p:spPr>
          <a:xfrm rot="10512263">
            <a:off x="6891779" y="5029906"/>
            <a:ext cx="408740" cy="20335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323528" y="60212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smtClean="0">
                <a:latin typeface="Calibri"/>
                <a:cs typeface="Calibri"/>
              </a:rPr>
              <a:t>B. </a:t>
            </a:r>
            <a:r>
              <a:rPr lang="it-IT" sz="1800" b="1" dirty="0" err="1" smtClean="0">
                <a:latin typeface="Calibri"/>
                <a:cs typeface="Calibri"/>
              </a:rPr>
              <a:t>canis</a:t>
            </a:r>
            <a:endParaRPr lang="it-IT" sz="1800" b="1" dirty="0">
              <a:latin typeface="Calibri"/>
              <a:cs typeface="Calibri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380312" y="602128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800" b="1" dirty="0" smtClean="0">
                <a:latin typeface="Calibri"/>
                <a:cs typeface="Calibri"/>
              </a:rPr>
              <a:t>B. </a:t>
            </a:r>
            <a:r>
              <a:rPr lang="it-IT" sz="1800" b="1" dirty="0" err="1" smtClean="0">
                <a:latin typeface="Calibri"/>
                <a:cs typeface="Calibri"/>
              </a:rPr>
              <a:t>divergens</a:t>
            </a:r>
            <a:endParaRPr lang="it-IT" sz="1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636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9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9388" y="1484313"/>
            <a:ext cx="8964612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600" b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Strisci di sangue</a:t>
            </a:r>
          </a:p>
          <a:p>
            <a:pPr lvl="1" eaLnBrk="1" hangingPunct="1">
              <a:lnSpc>
                <a:spcPct val="90000"/>
              </a:lnSpc>
            </a:pPr>
            <a:r>
              <a:rPr lang="en-GB" b="1" smtClean="0">
                <a:solidFill>
                  <a:schemeClr val="bg1"/>
                </a:solidFill>
                <a:latin typeface="Candara" pitchFamily="34" charset="0"/>
              </a:rPr>
              <a:t>Colorazione di Giemsa</a:t>
            </a:r>
          </a:p>
          <a:p>
            <a:pPr lvl="1" eaLnBrk="1" hangingPunct="1">
              <a:lnSpc>
                <a:spcPct val="90000"/>
              </a:lnSpc>
            </a:pPr>
            <a:r>
              <a:rPr lang="en-GB" b="1" smtClean="0">
                <a:solidFill>
                  <a:schemeClr val="bg1"/>
                </a:solidFill>
                <a:latin typeface="Candara" pitchFamily="34" charset="0"/>
              </a:rPr>
              <a:t>Kit (Hemacolor, Diff-quick)</a:t>
            </a:r>
          </a:p>
          <a:p>
            <a:pPr eaLnBrk="1" hangingPunct="1">
              <a:lnSpc>
                <a:spcPct val="90000"/>
              </a:lnSpc>
            </a:pPr>
            <a:r>
              <a:rPr lang="it-IT" sz="3600" b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Goccia spessa</a:t>
            </a:r>
            <a:endParaRPr lang="en-GB" sz="3600" b="1" smtClean="0">
              <a:solidFill>
                <a:srgbClr val="FFFF00"/>
              </a:solidFill>
              <a:latin typeface="Candara" pitchFamily="34" charset="0"/>
              <a:cs typeface="ＭＳ Ｐゴシック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3600" b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Analisi biomolecolare</a:t>
            </a:r>
          </a:p>
          <a:p>
            <a:pPr lvl="1" eaLnBrk="1" hangingPunct="1">
              <a:lnSpc>
                <a:spcPct val="90000"/>
              </a:lnSpc>
            </a:pPr>
            <a:r>
              <a:rPr lang="en-GB" b="1" smtClean="0">
                <a:solidFill>
                  <a:srgbClr val="FFFFFF"/>
                </a:solidFill>
                <a:latin typeface="Candara" pitchFamily="34" charset="0"/>
              </a:rPr>
              <a:t>PCR e sequenziamento</a:t>
            </a:r>
          </a:p>
          <a:p>
            <a:pPr lvl="2" eaLnBrk="1" hangingPunct="1">
              <a:lnSpc>
                <a:spcPct val="90000"/>
              </a:lnSpc>
            </a:pPr>
            <a:r>
              <a:rPr lang="en-GB" b="1" smtClean="0">
                <a:solidFill>
                  <a:srgbClr val="FFFFFF"/>
                </a:solidFill>
                <a:latin typeface="Candara" pitchFamily="34" charset="0"/>
              </a:rPr>
              <a:t>P</a:t>
            </a:r>
            <a:r>
              <a:rPr lang="it-IT" b="1" smtClean="0">
                <a:solidFill>
                  <a:srgbClr val="FFFFFF"/>
                </a:solidFill>
                <a:latin typeface="Candara" pitchFamily="34" charset="0"/>
              </a:rPr>
              <a:t>rimers CRYPTO F e RLB-R2</a:t>
            </a:r>
          </a:p>
          <a:p>
            <a:pPr lvl="1" eaLnBrk="1" hangingPunct="1">
              <a:lnSpc>
                <a:spcPct val="90000"/>
              </a:lnSpc>
            </a:pPr>
            <a:r>
              <a:rPr lang="it-IT" b="1" smtClean="0">
                <a:solidFill>
                  <a:srgbClr val="FFFFFF"/>
                </a:solidFill>
                <a:latin typeface="Candara" pitchFamily="34" charset="0"/>
              </a:rPr>
              <a:t>PCR-RLFP (</a:t>
            </a:r>
            <a:r>
              <a:rPr lang="it-IT" sz="2400" b="1" smtClean="0">
                <a:solidFill>
                  <a:srgbClr val="FFFFFF"/>
                </a:solidFill>
                <a:latin typeface="Candara" pitchFamily="34" charset="0"/>
              </a:rPr>
              <a:t>restriction fragment length polymorphism)</a:t>
            </a:r>
          </a:p>
          <a:p>
            <a:pPr lvl="2" eaLnBrk="1" hangingPunct="1">
              <a:lnSpc>
                <a:spcPct val="90000"/>
              </a:lnSpc>
            </a:pPr>
            <a:r>
              <a:rPr lang="it-IT" sz="2000" b="1" smtClean="0">
                <a:solidFill>
                  <a:srgbClr val="FFFFFF"/>
                </a:solidFill>
                <a:latin typeface="Candara" pitchFamily="34" charset="0"/>
              </a:rPr>
              <a:t>Discrimina </a:t>
            </a:r>
            <a:r>
              <a:rPr lang="it-IT" sz="2000" b="1" i="1" smtClean="0">
                <a:solidFill>
                  <a:srgbClr val="FFFFFF"/>
                </a:solidFill>
                <a:latin typeface="Candara" pitchFamily="34" charset="0"/>
              </a:rPr>
              <a:t>Theileria annae</a:t>
            </a:r>
            <a:r>
              <a:rPr lang="it-IT" sz="2000" b="1" smtClean="0">
                <a:solidFill>
                  <a:srgbClr val="FFFFFF"/>
                </a:solidFill>
                <a:latin typeface="Candara" pitchFamily="34" charset="0"/>
              </a:rPr>
              <a:t>, </a:t>
            </a:r>
            <a:r>
              <a:rPr lang="it-IT" sz="2000" b="1" i="1" smtClean="0">
                <a:solidFill>
                  <a:srgbClr val="FFFFFF"/>
                </a:solidFill>
                <a:latin typeface="Candara" pitchFamily="34" charset="0"/>
              </a:rPr>
              <a:t>Theileria equi</a:t>
            </a:r>
            <a:r>
              <a:rPr lang="it-IT" sz="2000" b="1" smtClean="0">
                <a:solidFill>
                  <a:srgbClr val="FFFFFF"/>
                </a:solidFill>
                <a:latin typeface="Candara" pitchFamily="34" charset="0"/>
              </a:rPr>
              <a:t>, </a:t>
            </a:r>
            <a:r>
              <a:rPr lang="it-IT" sz="2000" b="1" i="1" smtClean="0">
                <a:solidFill>
                  <a:srgbClr val="FFFFFF"/>
                </a:solidFill>
                <a:latin typeface="Candara" pitchFamily="34" charset="0"/>
              </a:rPr>
              <a:t>Babesia conradae</a:t>
            </a:r>
            <a:r>
              <a:rPr lang="it-IT" sz="2000" b="1" smtClean="0">
                <a:solidFill>
                  <a:srgbClr val="FFFFFF"/>
                </a:solidFill>
                <a:latin typeface="Candara" pitchFamily="34" charset="0"/>
              </a:rPr>
              <a:t>, </a:t>
            </a:r>
            <a:r>
              <a:rPr lang="it-IT" sz="2000" b="1" i="1" smtClean="0">
                <a:solidFill>
                  <a:srgbClr val="FFFFFF"/>
                </a:solidFill>
                <a:latin typeface="Candara" pitchFamily="34" charset="0"/>
              </a:rPr>
              <a:t>Babesia gibsoni</a:t>
            </a:r>
            <a:r>
              <a:rPr lang="it-IT" sz="2000" b="1" smtClean="0">
                <a:solidFill>
                  <a:srgbClr val="FFFFFF"/>
                </a:solidFill>
                <a:latin typeface="Candara" pitchFamily="34" charset="0"/>
              </a:rPr>
              <a:t>, e le tre sub-species di </a:t>
            </a:r>
            <a:r>
              <a:rPr lang="it-IT" sz="2000" b="1" i="1" smtClean="0">
                <a:solidFill>
                  <a:srgbClr val="FFFFFF"/>
                </a:solidFill>
                <a:latin typeface="Candara" pitchFamily="34" charset="0"/>
              </a:rPr>
              <a:t>Babesia canis</a:t>
            </a:r>
          </a:p>
        </p:txBody>
      </p:sp>
      <p:sp>
        <p:nvSpPr>
          <p:cNvPr id="82946" name="Titolo 1"/>
          <p:cNvSpPr>
            <a:spLocks noGrp="1"/>
          </p:cNvSpPr>
          <p:nvPr>
            <p:ph type="title"/>
          </p:nvPr>
        </p:nvSpPr>
        <p:spPr>
          <a:xfrm>
            <a:off x="685800" y="115888"/>
            <a:ext cx="7772400" cy="731837"/>
          </a:xfrm>
        </p:spPr>
        <p:txBody>
          <a:bodyPr/>
          <a:lstStyle/>
          <a:p>
            <a:r>
              <a:rPr lang="it-IT" b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Diagnosi diretta</a:t>
            </a:r>
          </a:p>
        </p:txBody>
      </p:sp>
      <p:pic>
        <p:nvPicPr>
          <p:cNvPr id="6" name="Picture 7" descr="strisc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981075"/>
            <a:ext cx="273685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magine1"/>
          <p:cNvPicPr>
            <a:picLocks noChangeAspect="1" noChangeArrowheads="1"/>
          </p:cNvPicPr>
          <p:nvPr/>
        </p:nvPicPr>
        <p:blipFill>
          <a:blip r:embed="rId3"/>
          <a:srcRect l="9869" t="13171" r="9869" b="13171"/>
          <a:stretch>
            <a:fillRect/>
          </a:stretch>
        </p:blipFill>
        <p:spPr bwMode="auto">
          <a:xfrm>
            <a:off x="6011863" y="3141663"/>
            <a:ext cx="2722562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6337300" cy="57610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600" b="1" smtClean="0">
                <a:solidFill>
                  <a:srgbClr val="FFFFFF"/>
                </a:solidFill>
                <a:latin typeface="Candara" pitchFamily="34" charset="0"/>
                <a:cs typeface="ＭＳ Ｐゴシック"/>
              </a:rPr>
              <a:t>Ricerca anticorpi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3200" b="1" smtClean="0">
                <a:solidFill>
                  <a:srgbClr val="FFFFFF"/>
                </a:solidFill>
                <a:latin typeface="Candara" pitchFamily="34" charset="0"/>
              </a:rPr>
              <a:t>Fissazione del Complemento (</a:t>
            </a:r>
            <a:r>
              <a:rPr lang="en-GB" sz="3200" b="1" smtClean="0">
                <a:solidFill>
                  <a:srgbClr val="FFFF00"/>
                </a:solidFill>
                <a:latin typeface="Candara" pitchFamily="34" charset="0"/>
              </a:rPr>
              <a:t>CFT</a:t>
            </a:r>
            <a:r>
              <a:rPr lang="en-GB" sz="3200" b="1" smtClean="0">
                <a:solidFill>
                  <a:srgbClr val="FFFFFF"/>
                </a:solidFill>
                <a:latin typeface="Candara" pitchFamily="34" charset="0"/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en-GB" b="1" smtClean="0">
                <a:solidFill>
                  <a:srgbClr val="FFFFFF"/>
                </a:solidFill>
                <a:latin typeface="Candara" pitchFamily="34" charset="0"/>
              </a:rPr>
              <a:t>Per trasporti internazionali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3200" b="1" smtClean="0">
                <a:solidFill>
                  <a:srgbClr val="FFFFFF"/>
                </a:solidFill>
                <a:latin typeface="Candara" pitchFamily="34" charset="0"/>
              </a:rPr>
              <a:t>Immunofluorescenza (</a:t>
            </a:r>
            <a:r>
              <a:rPr lang="en-GB" sz="3200" b="1" smtClean="0">
                <a:solidFill>
                  <a:srgbClr val="FFFF00"/>
                </a:solidFill>
                <a:latin typeface="Candara" pitchFamily="34" charset="0"/>
              </a:rPr>
              <a:t>IFAT</a:t>
            </a:r>
            <a:r>
              <a:rPr lang="en-GB" sz="3200" b="1" smtClean="0">
                <a:solidFill>
                  <a:srgbClr val="FFFFFF"/>
                </a:solidFill>
                <a:latin typeface="Candara" pitchFamily="34" charset="0"/>
              </a:rPr>
              <a:t>) o </a:t>
            </a:r>
            <a:r>
              <a:rPr lang="en-GB" sz="3200" b="1" smtClean="0">
                <a:solidFill>
                  <a:srgbClr val="FFFF00"/>
                </a:solidFill>
                <a:latin typeface="Candara" pitchFamily="34" charset="0"/>
              </a:rPr>
              <a:t>ELISA </a:t>
            </a:r>
            <a:r>
              <a:rPr lang="en-GB" sz="3200" b="1" smtClean="0">
                <a:solidFill>
                  <a:schemeClr val="bg1"/>
                </a:solidFill>
                <a:latin typeface="Candara" pitchFamily="34" charset="0"/>
              </a:rPr>
              <a:t>(test </a:t>
            </a:r>
            <a:r>
              <a:rPr lang="en-GB" sz="3200" b="1" smtClean="0">
                <a:solidFill>
                  <a:srgbClr val="FFFF00"/>
                </a:solidFill>
                <a:latin typeface="Candara" pitchFamily="34" charset="0"/>
              </a:rPr>
              <a:t>quantitativi</a:t>
            </a:r>
            <a:r>
              <a:rPr lang="en-GB" sz="3200" b="1" smtClean="0">
                <a:solidFill>
                  <a:schemeClr val="bg1"/>
                </a:solidFill>
                <a:latin typeface="Candara" pitchFamily="34" charset="0"/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en-GB" b="1" smtClean="0">
                <a:solidFill>
                  <a:srgbClr val="FFFFFF"/>
                </a:solidFill>
                <a:latin typeface="Candara" pitchFamily="34" charset="0"/>
              </a:rPr>
              <a:t>Kit commerciali</a:t>
            </a:r>
          </a:p>
          <a:p>
            <a:pPr lvl="3" eaLnBrk="1" hangingPunct="1">
              <a:lnSpc>
                <a:spcPct val="90000"/>
              </a:lnSpc>
            </a:pPr>
            <a:r>
              <a:rPr lang="en-GB" b="1" smtClean="0">
                <a:solidFill>
                  <a:srgbClr val="FFFFFF"/>
                </a:solidFill>
                <a:latin typeface="Candara" pitchFamily="34" charset="0"/>
              </a:rPr>
              <a:t>B. caballi; T. equi</a:t>
            </a:r>
          </a:p>
          <a:p>
            <a:pPr lvl="3" eaLnBrk="1" hangingPunct="1">
              <a:lnSpc>
                <a:spcPct val="90000"/>
              </a:lnSpc>
            </a:pPr>
            <a:r>
              <a:rPr lang="en-GB" b="1" smtClean="0">
                <a:solidFill>
                  <a:srgbClr val="FFFFFF"/>
                </a:solidFill>
                <a:latin typeface="Candara" pitchFamily="34" charset="0"/>
              </a:rPr>
              <a:t>B. canis</a:t>
            </a:r>
          </a:p>
          <a:p>
            <a:pPr lvl="3" eaLnBrk="1" hangingPunct="1">
              <a:lnSpc>
                <a:spcPct val="90000"/>
              </a:lnSpc>
            </a:pPr>
            <a:r>
              <a:rPr lang="en-GB" b="1" smtClean="0">
                <a:solidFill>
                  <a:srgbClr val="FFFFFF"/>
                </a:solidFill>
                <a:latin typeface="Candara" pitchFamily="34" charset="0"/>
              </a:rPr>
              <a:t>B. bovis; B. bigemina</a:t>
            </a:r>
          </a:p>
          <a:p>
            <a:pPr lvl="2" eaLnBrk="1" hangingPunct="1">
              <a:lnSpc>
                <a:spcPct val="90000"/>
              </a:lnSpc>
            </a:pPr>
            <a:r>
              <a:rPr lang="en-GB" b="1" smtClean="0">
                <a:solidFill>
                  <a:srgbClr val="FFFFFF"/>
                </a:solidFill>
                <a:latin typeface="Candara" pitchFamily="34" charset="0"/>
              </a:rPr>
              <a:t>Laboratori specializzati</a:t>
            </a:r>
          </a:p>
          <a:p>
            <a:pPr lvl="3" eaLnBrk="1" hangingPunct="1">
              <a:lnSpc>
                <a:spcPct val="90000"/>
              </a:lnSpc>
            </a:pPr>
            <a:r>
              <a:rPr lang="en-GB" b="1" smtClean="0">
                <a:solidFill>
                  <a:srgbClr val="FFFFFF"/>
                </a:solidFill>
                <a:latin typeface="Candara" pitchFamily="34" charset="0"/>
              </a:rPr>
              <a:t>B. divergens</a:t>
            </a:r>
          </a:p>
        </p:txBody>
      </p:sp>
      <p:sp>
        <p:nvSpPr>
          <p:cNvPr id="83970" name="Titolo 1"/>
          <p:cNvSpPr>
            <a:spLocks noGrp="1"/>
          </p:cNvSpPr>
          <p:nvPr>
            <p:ph type="title"/>
          </p:nvPr>
        </p:nvSpPr>
        <p:spPr>
          <a:xfrm>
            <a:off x="685800" y="115888"/>
            <a:ext cx="7772400" cy="731837"/>
          </a:xfrm>
        </p:spPr>
        <p:txBody>
          <a:bodyPr/>
          <a:lstStyle/>
          <a:p>
            <a:r>
              <a:rPr lang="it-IT" b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Diagnosi indiretta</a:t>
            </a:r>
          </a:p>
        </p:txBody>
      </p:sp>
      <p:pic>
        <p:nvPicPr>
          <p:cNvPr id="8397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4378325"/>
            <a:ext cx="4033837" cy="22193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4613" y="2133600"/>
            <a:ext cx="25146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ChangeArrowheads="1"/>
          </p:cNvSpPr>
          <p:nvPr/>
        </p:nvSpPr>
        <p:spPr bwMode="auto">
          <a:xfrm>
            <a:off x="296863" y="1076325"/>
            <a:ext cx="4203700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marL="290513" indent="-290513">
              <a:spcBef>
                <a:spcPct val="50000"/>
              </a:spcBef>
              <a:buFontTx/>
              <a:buChar char="•"/>
              <a:tabLst>
                <a:tab pos="290513" algn="l"/>
              </a:tabLst>
            </a:pPr>
            <a:r>
              <a:rPr lang="it-IT" b="1">
                <a:solidFill>
                  <a:srgbClr val="FFFF00"/>
                </a:solidFill>
                <a:latin typeface="Candara" pitchFamily="34" charset="0"/>
                <a:cs typeface="Times New Roman" pitchFamily="18" charset="0"/>
              </a:rPr>
              <a:t>forma ovoide o circolare</a:t>
            </a:r>
          </a:p>
          <a:p>
            <a:pPr marL="290513" indent="-290513">
              <a:spcBef>
                <a:spcPct val="50000"/>
              </a:spcBef>
              <a:buFontTx/>
              <a:buChar char="•"/>
              <a:tabLst>
                <a:tab pos="290513" algn="l"/>
              </a:tabLst>
            </a:pPr>
            <a:r>
              <a:rPr lang="it-IT" b="1">
                <a:solidFill>
                  <a:srgbClr val="FFFF00"/>
                </a:solidFill>
                <a:latin typeface="Candara" pitchFamily="34" charset="0"/>
                <a:cs typeface="Times New Roman" pitchFamily="18" charset="0"/>
              </a:rPr>
              <a:t>rostro posto centralmente e non visibile dorsalmente</a:t>
            </a:r>
          </a:p>
          <a:p>
            <a:pPr marL="290513" indent="-290513">
              <a:spcBef>
                <a:spcPct val="50000"/>
              </a:spcBef>
              <a:buFontTx/>
              <a:buChar char="•"/>
              <a:tabLst>
                <a:tab pos="290513" algn="l"/>
              </a:tabLst>
            </a:pPr>
            <a:r>
              <a:rPr lang="it-IT" b="1">
                <a:solidFill>
                  <a:srgbClr val="FFFF00"/>
                </a:solidFill>
                <a:latin typeface="Candara" pitchFamily="34" charset="0"/>
                <a:cs typeface="Times New Roman" pitchFamily="18" charset="0"/>
              </a:rPr>
              <a:t>dimorfismo sessuale poco accentuato</a:t>
            </a:r>
          </a:p>
          <a:p>
            <a:pPr marL="290513" indent="-290513">
              <a:spcBef>
                <a:spcPct val="50000"/>
              </a:spcBef>
              <a:buFontTx/>
              <a:buChar char="•"/>
              <a:tabLst>
                <a:tab pos="290513" algn="l"/>
              </a:tabLst>
            </a:pPr>
            <a:r>
              <a:rPr lang="it-IT" b="1">
                <a:solidFill>
                  <a:srgbClr val="FFFF00"/>
                </a:solidFill>
                <a:latin typeface="Candara" pitchFamily="34" charset="0"/>
                <a:cs typeface="Times New Roman" pitchFamily="18" charset="0"/>
              </a:rPr>
              <a:t>scudo assente </a:t>
            </a:r>
          </a:p>
        </p:txBody>
      </p:sp>
      <p:sp>
        <p:nvSpPr>
          <p:cNvPr id="21506" name="Titolo 1"/>
          <p:cNvSpPr txBox="1">
            <a:spLocks/>
          </p:cNvSpPr>
          <p:nvPr/>
        </p:nvSpPr>
        <p:spPr bwMode="auto">
          <a:xfrm>
            <a:off x="685800" y="44450"/>
            <a:ext cx="7772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4400" b="1">
                <a:solidFill>
                  <a:srgbClr val="FFFF00"/>
                </a:solidFill>
                <a:latin typeface="Candara" pitchFamily="34" charset="0"/>
              </a:rPr>
              <a:t>Morfologia (zecche molli)</a:t>
            </a:r>
          </a:p>
        </p:txBody>
      </p:sp>
      <p:pic>
        <p:nvPicPr>
          <p:cNvPr id="21507" name="Picture 6" descr="argas diseg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973138"/>
            <a:ext cx="4572000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7" descr="arg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4365625"/>
            <a:ext cx="2836862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8" descr="Ornithodorus 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4410075"/>
            <a:ext cx="2892425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3563938" y="4508500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i="1">
                <a:solidFill>
                  <a:schemeClr val="bg1"/>
                </a:solidFill>
                <a:latin typeface="Candara" pitchFamily="34" charset="0"/>
              </a:rPr>
              <a:t>Argas </a:t>
            </a:r>
            <a:r>
              <a:rPr lang="it-IT" sz="2000" b="1">
                <a:solidFill>
                  <a:schemeClr val="bg1"/>
                </a:solidFill>
                <a:latin typeface="Candara" pitchFamily="34" charset="0"/>
              </a:rPr>
              <a:t>spp.</a:t>
            </a:r>
            <a:endParaRPr lang="it-IT" sz="2000" b="1" i="1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3995738" y="6308725"/>
            <a:ext cx="216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2000" b="1" i="1">
                <a:solidFill>
                  <a:schemeClr val="bg1"/>
                </a:solidFill>
                <a:latin typeface="Candara" pitchFamily="34" charset="0"/>
              </a:rPr>
              <a:t>Ornithodoros </a:t>
            </a:r>
            <a:r>
              <a:rPr lang="it-IT" sz="2000" b="1">
                <a:solidFill>
                  <a:schemeClr val="bg1"/>
                </a:solidFill>
                <a:latin typeface="Candara" pitchFamily="34" charset="0"/>
              </a:rPr>
              <a:t>spp.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olo 1"/>
          <p:cNvSpPr>
            <a:spLocks noGrp="1"/>
          </p:cNvSpPr>
          <p:nvPr>
            <p:ph type="title" idx="4294967295"/>
          </p:nvPr>
        </p:nvSpPr>
        <p:spPr>
          <a:xfrm>
            <a:off x="684213" y="44450"/>
            <a:ext cx="7772400" cy="792163"/>
          </a:xfrm>
        </p:spPr>
        <p:txBody>
          <a:bodyPr/>
          <a:lstStyle/>
          <a:p>
            <a:pPr eaLnBrk="1" hangingPunct="1"/>
            <a:r>
              <a:rPr lang="it-IT" b="1" smtClean="0">
                <a:solidFill>
                  <a:srgbClr val="FFFF00"/>
                </a:solidFill>
                <a:latin typeface="Candara" pitchFamily="34" charset="0"/>
                <a:cs typeface="ＭＳ Ｐゴシック"/>
              </a:rPr>
              <a:t>Trattamento e controllo</a:t>
            </a:r>
          </a:p>
        </p:txBody>
      </p:sp>
      <p:sp>
        <p:nvSpPr>
          <p:cNvPr id="84994" name="Segnaposto contenuto 2"/>
          <p:cNvSpPr>
            <a:spLocks noGrp="1"/>
          </p:cNvSpPr>
          <p:nvPr>
            <p:ph idx="4294967295"/>
          </p:nvPr>
        </p:nvSpPr>
        <p:spPr>
          <a:xfrm>
            <a:off x="107950" y="765175"/>
            <a:ext cx="8712200" cy="5949950"/>
          </a:xfrm>
        </p:spPr>
        <p:txBody>
          <a:bodyPr/>
          <a:lstStyle/>
          <a:p>
            <a:pPr eaLnBrk="1" hangingPunct="1"/>
            <a:r>
              <a:rPr lang="it-IT" sz="2800" b="1" smtClean="0">
                <a:solidFill>
                  <a:schemeClr val="bg1"/>
                </a:solidFill>
                <a:latin typeface="Candara" pitchFamily="34" charset="0"/>
                <a:cs typeface="ＭＳ Ｐゴシック"/>
              </a:rPr>
              <a:t>Trattamento</a:t>
            </a:r>
          </a:p>
          <a:p>
            <a:pPr lvl="1" eaLnBrk="1" hangingPunct="1"/>
            <a:r>
              <a:rPr lang="it-IT" sz="2400" b="1" smtClean="0">
                <a:solidFill>
                  <a:schemeClr val="bg1"/>
                </a:solidFill>
                <a:latin typeface="Candara" pitchFamily="34" charset="0"/>
              </a:rPr>
              <a:t>Imidocarb (per cani, bovini, equini)</a:t>
            </a:r>
          </a:p>
          <a:p>
            <a:pPr lvl="2" eaLnBrk="1" hangingPunct="1"/>
            <a:r>
              <a:rPr lang="it-IT" sz="2000" b="1" smtClean="0">
                <a:solidFill>
                  <a:srgbClr val="FFFF00"/>
                </a:solidFill>
                <a:latin typeface="Candara" pitchFamily="34" charset="0"/>
              </a:rPr>
              <a:t>Carbesia®</a:t>
            </a:r>
          </a:p>
          <a:p>
            <a:pPr lvl="3" eaLnBrk="1" hangingPunct="1"/>
            <a:r>
              <a:rPr lang="it-IT" sz="1800" b="1" smtClean="0">
                <a:solidFill>
                  <a:schemeClr val="bg1"/>
                </a:solidFill>
                <a:latin typeface="Candara" pitchFamily="34" charset="0"/>
              </a:rPr>
              <a:t>Cane</a:t>
            </a:r>
          </a:p>
          <a:p>
            <a:pPr lvl="4" eaLnBrk="1" hangingPunct="1"/>
            <a:r>
              <a:rPr lang="it-IT" sz="1800" b="1" smtClean="0">
                <a:solidFill>
                  <a:srgbClr val="FFFF00"/>
                </a:solidFill>
                <a:latin typeface="Candara" pitchFamily="34" charset="0"/>
              </a:rPr>
              <a:t>Terapia</a:t>
            </a:r>
            <a:r>
              <a:rPr lang="it-IT" sz="1800" b="1" smtClean="0">
                <a:solidFill>
                  <a:schemeClr val="bg1"/>
                </a:solidFill>
                <a:latin typeface="Candara" pitchFamily="34" charset="0"/>
              </a:rPr>
              <a:t> (Babesia canis): </a:t>
            </a:r>
            <a:r>
              <a:rPr lang="it-IT" sz="1800" b="1" smtClean="0">
                <a:solidFill>
                  <a:srgbClr val="FFFF00"/>
                </a:solidFill>
                <a:latin typeface="Candara" pitchFamily="34" charset="0"/>
              </a:rPr>
              <a:t>0,25 </a:t>
            </a:r>
            <a:r>
              <a:rPr lang="it-IT" sz="1800" b="1" smtClean="0">
                <a:solidFill>
                  <a:schemeClr val="bg1"/>
                </a:solidFill>
                <a:latin typeface="Candara" pitchFamily="34" charset="0"/>
              </a:rPr>
              <a:t>ml/10 kg peso</a:t>
            </a:r>
          </a:p>
          <a:p>
            <a:pPr lvl="4" eaLnBrk="1" hangingPunct="1"/>
            <a:r>
              <a:rPr lang="it-IT" sz="1800" b="1" smtClean="0">
                <a:solidFill>
                  <a:srgbClr val="FFFF00"/>
                </a:solidFill>
                <a:latin typeface="Candara" pitchFamily="34" charset="0"/>
              </a:rPr>
              <a:t>Profilassi</a:t>
            </a:r>
            <a:r>
              <a:rPr lang="it-IT" sz="1800" b="1" smtClean="0">
                <a:solidFill>
                  <a:schemeClr val="bg1"/>
                </a:solidFill>
                <a:latin typeface="Candara" pitchFamily="34" charset="0"/>
              </a:rPr>
              <a:t> (Babesia canis): </a:t>
            </a:r>
            <a:r>
              <a:rPr lang="it-IT" sz="1800" b="1" smtClean="0">
                <a:solidFill>
                  <a:srgbClr val="FFFF00"/>
                </a:solidFill>
                <a:latin typeface="Candara" pitchFamily="34" charset="0"/>
              </a:rPr>
              <a:t>0, 5 </a:t>
            </a:r>
            <a:r>
              <a:rPr lang="it-IT" sz="1800" b="1" smtClean="0">
                <a:solidFill>
                  <a:schemeClr val="bg1"/>
                </a:solidFill>
                <a:latin typeface="Candara" pitchFamily="34" charset="0"/>
              </a:rPr>
              <a:t>ml/10 kg peso</a:t>
            </a:r>
          </a:p>
          <a:p>
            <a:pPr lvl="3" eaLnBrk="1" hangingPunct="1"/>
            <a:r>
              <a:rPr lang="it-IT" sz="1800" b="1" smtClean="0">
                <a:solidFill>
                  <a:schemeClr val="bg1"/>
                </a:solidFill>
                <a:latin typeface="Candara" pitchFamily="34" charset="0"/>
              </a:rPr>
              <a:t>Bovino</a:t>
            </a:r>
          </a:p>
          <a:p>
            <a:pPr lvl="4" eaLnBrk="1" hangingPunct="1"/>
            <a:r>
              <a:rPr lang="it-IT" sz="1800" b="1" smtClean="0">
                <a:solidFill>
                  <a:srgbClr val="FFFF00"/>
                </a:solidFill>
                <a:latin typeface="Candara" pitchFamily="34" charset="0"/>
              </a:rPr>
              <a:t>Terapia</a:t>
            </a:r>
            <a:r>
              <a:rPr lang="it-IT" sz="1800" b="1" smtClean="0">
                <a:solidFill>
                  <a:schemeClr val="bg1"/>
                </a:solidFill>
                <a:latin typeface="Candara" pitchFamily="34" charset="0"/>
              </a:rPr>
              <a:t> delle Babesiosi: </a:t>
            </a:r>
            <a:r>
              <a:rPr lang="it-IT" sz="1800" b="1" smtClean="0">
                <a:solidFill>
                  <a:srgbClr val="FFFF00"/>
                </a:solidFill>
                <a:latin typeface="Candara" pitchFamily="34" charset="0"/>
              </a:rPr>
              <a:t>1 ml </a:t>
            </a:r>
            <a:r>
              <a:rPr lang="it-IT" sz="1800" b="1" smtClean="0">
                <a:solidFill>
                  <a:schemeClr val="bg1"/>
                </a:solidFill>
                <a:latin typeface="Candara" pitchFamily="34" charset="0"/>
              </a:rPr>
              <a:t>ogni 100 kg peso vivo</a:t>
            </a:r>
          </a:p>
          <a:p>
            <a:pPr lvl="4" eaLnBrk="1" hangingPunct="1"/>
            <a:r>
              <a:rPr lang="it-IT" sz="1800" b="1" smtClean="0">
                <a:solidFill>
                  <a:srgbClr val="FFFF00"/>
                </a:solidFill>
                <a:latin typeface="Candara" pitchFamily="34" charset="0"/>
              </a:rPr>
              <a:t>Profilassi</a:t>
            </a:r>
            <a:r>
              <a:rPr lang="it-IT" sz="1800" b="1" smtClean="0">
                <a:solidFill>
                  <a:schemeClr val="bg1"/>
                </a:solidFill>
                <a:latin typeface="Candara" pitchFamily="34" charset="0"/>
              </a:rPr>
              <a:t> delle Babesiosi: </a:t>
            </a:r>
            <a:r>
              <a:rPr lang="it-IT" sz="1800" b="1" smtClean="0">
                <a:solidFill>
                  <a:srgbClr val="FFFF00"/>
                </a:solidFill>
                <a:latin typeface="Candara" pitchFamily="34" charset="0"/>
              </a:rPr>
              <a:t>2,5 ml </a:t>
            </a:r>
            <a:r>
              <a:rPr lang="it-IT" sz="1800" b="1" smtClean="0">
                <a:solidFill>
                  <a:schemeClr val="bg1"/>
                </a:solidFill>
                <a:latin typeface="Candara" pitchFamily="34" charset="0"/>
              </a:rPr>
              <a:t>ogni 100 kg peso vivo </a:t>
            </a:r>
          </a:p>
          <a:p>
            <a:pPr lvl="3" eaLnBrk="1" hangingPunct="1"/>
            <a:r>
              <a:rPr lang="it-IT" sz="1800" b="1" smtClean="0">
                <a:solidFill>
                  <a:schemeClr val="bg1"/>
                </a:solidFill>
                <a:latin typeface="Candara" pitchFamily="34" charset="0"/>
              </a:rPr>
              <a:t>Cavallo</a:t>
            </a:r>
          </a:p>
          <a:p>
            <a:pPr lvl="4" eaLnBrk="1" hangingPunct="1"/>
            <a:r>
              <a:rPr lang="it-IT" sz="1800" b="1" smtClean="0">
                <a:solidFill>
                  <a:srgbClr val="FFFF00"/>
                </a:solidFill>
                <a:latin typeface="Candara" pitchFamily="34" charset="0"/>
              </a:rPr>
              <a:t>Babesia caballi</a:t>
            </a:r>
            <a:r>
              <a:rPr lang="it-IT" sz="1800" b="1" smtClean="0">
                <a:solidFill>
                  <a:schemeClr val="bg1"/>
                </a:solidFill>
                <a:latin typeface="Candara" pitchFamily="34" charset="0"/>
              </a:rPr>
              <a:t>: </a:t>
            </a:r>
            <a:r>
              <a:rPr lang="it-IT" sz="1800" b="1" smtClean="0">
                <a:solidFill>
                  <a:srgbClr val="FFFF00"/>
                </a:solidFill>
                <a:latin typeface="Candara" pitchFamily="34" charset="0"/>
              </a:rPr>
              <a:t>un solo </a:t>
            </a:r>
            <a:r>
              <a:rPr lang="it-IT" sz="1800" b="1" smtClean="0">
                <a:solidFill>
                  <a:schemeClr val="bg1"/>
                </a:solidFill>
                <a:latin typeface="Candara" pitchFamily="34" charset="0"/>
              </a:rPr>
              <a:t>trattamento</a:t>
            </a:r>
            <a:r>
              <a:rPr lang="it-IT" sz="1800" b="1" smtClean="0">
                <a:solidFill>
                  <a:srgbClr val="FFFF00"/>
                </a:solidFill>
                <a:latin typeface="Candara" pitchFamily="34" charset="0"/>
              </a:rPr>
              <a:t>, 2 ml </a:t>
            </a:r>
            <a:r>
              <a:rPr lang="it-IT" sz="1800" b="1" smtClean="0">
                <a:solidFill>
                  <a:schemeClr val="bg1"/>
                </a:solidFill>
                <a:latin typeface="Candara" pitchFamily="34" charset="0"/>
              </a:rPr>
              <a:t>ogni 100 kg</a:t>
            </a:r>
          </a:p>
          <a:p>
            <a:pPr lvl="4" eaLnBrk="1" hangingPunct="1"/>
            <a:r>
              <a:rPr lang="it-IT" sz="1800" b="1" smtClean="0">
                <a:solidFill>
                  <a:srgbClr val="FFFF00"/>
                </a:solidFill>
                <a:latin typeface="Candara" pitchFamily="34" charset="0"/>
              </a:rPr>
              <a:t>Theileria equi</a:t>
            </a:r>
            <a:r>
              <a:rPr lang="it-IT" sz="1800" b="1" smtClean="0">
                <a:solidFill>
                  <a:schemeClr val="bg1"/>
                </a:solidFill>
                <a:latin typeface="Candara" pitchFamily="34" charset="0"/>
              </a:rPr>
              <a:t>: </a:t>
            </a:r>
            <a:r>
              <a:rPr lang="it-IT" sz="1800" b="1" smtClean="0">
                <a:solidFill>
                  <a:srgbClr val="FFFF00"/>
                </a:solidFill>
                <a:latin typeface="Candara" pitchFamily="34" charset="0"/>
              </a:rPr>
              <a:t>2 dosi </a:t>
            </a:r>
            <a:r>
              <a:rPr lang="it-IT" sz="1800" b="1" smtClean="0">
                <a:solidFill>
                  <a:schemeClr val="bg1"/>
                </a:solidFill>
                <a:latin typeface="Candara" pitchFamily="34" charset="0"/>
              </a:rPr>
              <a:t>a distanza di 24-72 ore, </a:t>
            </a:r>
            <a:r>
              <a:rPr lang="it-IT" sz="1800" b="1" smtClean="0">
                <a:solidFill>
                  <a:srgbClr val="FFFF00"/>
                </a:solidFill>
                <a:latin typeface="Candara" pitchFamily="34" charset="0"/>
              </a:rPr>
              <a:t>4 ml </a:t>
            </a:r>
            <a:r>
              <a:rPr lang="it-IT" sz="1800" b="1" smtClean="0">
                <a:solidFill>
                  <a:schemeClr val="bg1"/>
                </a:solidFill>
                <a:latin typeface="Candara" pitchFamily="34" charset="0"/>
              </a:rPr>
              <a:t>ogni 100 kg</a:t>
            </a:r>
          </a:p>
          <a:p>
            <a:pPr eaLnBrk="1" hangingPunct="1"/>
            <a:r>
              <a:rPr lang="it-IT" sz="2800" b="1" smtClean="0">
                <a:solidFill>
                  <a:schemeClr val="bg1"/>
                </a:solidFill>
                <a:latin typeface="Candara" pitchFamily="34" charset="0"/>
                <a:cs typeface="ＭＳ Ｐゴシック"/>
              </a:rPr>
              <a:t>Controllo</a:t>
            </a:r>
          </a:p>
          <a:p>
            <a:pPr lvl="1" eaLnBrk="1" hangingPunct="1"/>
            <a:r>
              <a:rPr lang="it-IT" sz="2400" b="1" smtClean="0">
                <a:solidFill>
                  <a:schemeClr val="bg1"/>
                </a:solidFill>
                <a:latin typeface="Candara" pitchFamily="34" charset="0"/>
              </a:rPr>
              <a:t>Monitorare le </a:t>
            </a:r>
            <a:r>
              <a:rPr lang="it-IT" sz="2400" b="1" smtClean="0">
                <a:solidFill>
                  <a:srgbClr val="FFFF00"/>
                </a:solidFill>
                <a:latin typeface="Candara" pitchFamily="34" charset="0"/>
              </a:rPr>
              <a:t>infestazioni da zecche</a:t>
            </a:r>
          </a:p>
          <a:p>
            <a:pPr lvl="1" eaLnBrk="1" hangingPunct="1"/>
            <a:r>
              <a:rPr lang="it-IT" sz="2400" b="1" smtClean="0">
                <a:solidFill>
                  <a:schemeClr val="bg1"/>
                </a:solidFill>
                <a:latin typeface="Candara" pitchFamily="34" charset="0"/>
              </a:rPr>
              <a:t>Conoscere le </a:t>
            </a:r>
            <a:r>
              <a:rPr lang="it-IT" sz="2400" b="1" smtClean="0">
                <a:solidFill>
                  <a:srgbClr val="FFFF00"/>
                </a:solidFill>
                <a:latin typeface="Candara" pitchFamily="34" charset="0"/>
              </a:rPr>
              <a:t>aree a rischio </a:t>
            </a:r>
            <a:r>
              <a:rPr lang="it-IT" sz="2400" b="1" smtClean="0">
                <a:solidFill>
                  <a:schemeClr val="bg1"/>
                </a:solidFill>
                <a:latin typeface="Candara" pitchFamily="34" charset="0"/>
              </a:rPr>
              <a:t>(Balcani ed est-EU)</a:t>
            </a:r>
          </a:p>
          <a:p>
            <a:pPr lvl="1" eaLnBrk="1" hangingPunct="1"/>
            <a:r>
              <a:rPr lang="it-IT" sz="2400" b="1" smtClean="0">
                <a:solidFill>
                  <a:srgbClr val="FFFF00"/>
                </a:solidFill>
                <a:latin typeface="Candara" pitchFamily="34" charset="0"/>
              </a:rPr>
              <a:t>Presidi antiparassitari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437920"/>
          </a:xfrm>
        </p:spPr>
        <p:txBody>
          <a:bodyPr/>
          <a:lstStyle/>
          <a:p>
            <a:r>
              <a:rPr lang="it-IT" dirty="0" smtClean="0"/>
              <a:t>Impatto economico delle TBD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Importanza delle piroplasmosi a livello mondiale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65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02766" y="136543"/>
            <a:ext cx="8530084" cy="1228910"/>
          </a:xfrm>
        </p:spPr>
        <p:txBody>
          <a:bodyPr tIns="32146" bIns="32146">
            <a:normAutofit fontScale="90000"/>
          </a:bodyPr>
          <a:lstStyle/>
          <a:p>
            <a:pPr eaLnBrk="1" hangingPunct="1">
              <a:defRPr/>
            </a:pPr>
            <a:r>
              <a:rPr lang="en-US" sz="4600" dirty="0" err="1"/>
              <a:t>Malattie</a:t>
            </a:r>
            <a:r>
              <a:rPr lang="en-US" sz="4600" dirty="0"/>
              <a:t> </a:t>
            </a:r>
            <a:r>
              <a:rPr lang="en-US" sz="4600" dirty="0" err="1"/>
              <a:t>trasmesse</a:t>
            </a:r>
            <a:r>
              <a:rPr lang="en-US" sz="4600" dirty="0"/>
              <a:t> da </a:t>
            </a:r>
            <a:r>
              <a:rPr lang="en-US" sz="4600" dirty="0" err="1" smtClean="0"/>
              <a:t>zecche</a:t>
            </a:r>
            <a:r>
              <a:rPr lang="en-US" sz="4600" dirty="0" smtClean="0"/>
              <a:t/>
            </a:r>
            <a:br>
              <a:rPr lang="en-US" sz="4600" dirty="0" smtClean="0"/>
            </a:br>
            <a:r>
              <a:rPr lang="en-US" sz="4600" dirty="0" smtClean="0"/>
              <a:t>Tick-borne Diseases (TBD)</a:t>
            </a:r>
            <a:endParaRPr lang="en-US" sz="4600" dirty="0"/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221493" y="1774825"/>
            <a:ext cx="8726123" cy="4625975"/>
          </a:xfrm>
        </p:spPr>
        <p:txBody>
          <a:bodyPr/>
          <a:lstStyle/>
          <a:p>
            <a:r>
              <a:rPr lang="it-IT" dirty="0"/>
              <a:t>East </a:t>
            </a:r>
            <a:r>
              <a:rPr lang="it-IT" dirty="0" err="1"/>
              <a:t>Coast</a:t>
            </a:r>
            <a:r>
              <a:rPr lang="it-IT" dirty="0"/>
              <a:t> </a:t>
            </a:r>
            <a:r>
              <a:rPr lang="it-IT" dirty="0" smtClean="0"/>
              <a:t>Fever (ECF), </a:t>
            </a:r>
            <a:r>
              <a:rPr lang="it-IT" dirty="0" err="1"/>
              <a:t>Corridor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, </a:t>
            </a:r>
            <a:r>
              <a:rPr lang="it-IT" dirty="0" err="1"/>
              <a:t>January</a:t>
            </a:r>
            <a:r>
              <a:rPr lang="it-IT" dirty="0"/>
              <a:t> </a:t>
            </a:r>
            <a:r>
              <a:rPr lang="it-IT" dirty="0" err="1" smtClean="0"/>
              <a:t>disease</a:t>
            </a:r>
            <a:endParaRPr lang="it-IT" dirty="0"/>
          </a:p>
          <a:p>
            <a:pPr lvl="1"/>
            <a:r>
              <a:rPr lang="it-IT" i="1" dirty="0" err="1" smtClean="0"/>
              <a:t>Theileria</a:t>
            </a:r>
            <a:r>
              <a:rPr lang="it-IT" i="1" dirty="0" smtClean="0"/>
              <a:t> parva</a:t>
            </a:r>
            <a:endParaRPr lang="it-IT" i="1" dirty="0"/>
          </a:p>
          <a:p>
            <a:r>
              <a:rPr lang="it-IT" dirty="0" err="1" smtClean="0"/>
              <a:t>Babesiosi</a:t>
            </a:r>
            <a:endParaRPr lang="it-IT" dirty="0" smtClean="0"/>
          </a:p>
          <a:p>
            <a:pPr lvl="1"/>
            <a:r>
              <a:rPr lang="it-IT" i="1" dirty="0" err="1" smtClean="0"/>
              <a:t>Babesia</a:t>
            </a:r>
            <a:r>
              <a:rPr lang="it-IT" i="1" dirty="0" smtClean="0"/>
              <a:t> </a:t>
            </a:r>
            <a:r>
              <a:rPr lang="it-IT" i="1" dirty="0" err="1" smtClean="0"/>
              <a:t>bovis</a:t>
            </a:r>
            <a:r>
              <a:rPr lang="it-IT" dirty="0" smtClean="0"/>
              <a:t>, </a:t>
            </a:r>
            <a:r>
              <a:rPr lang="it-IT" i="1" dirty="0" err="1"/>
              <a:t>B</a:t>
            </a:r>
            <a:r>
              <a:rPr lang="it-IT" i="1" dirty="0" err="1" smtClean="0"/>
              <a:t>abesia</a:t>
            </a:r>
            <a:r>
              <a:rPr lang="it-IT" i="1" dirty="0" smtClean="0"/>
              <a:t> bigemina</a:t>
            </a:r>
            <a:endParaRPr lang="it-IT" i="1" dirty="0"/>
          </a:p>
          <a:p>
            <a:r>
              <a:rPr lang="it-IT" dirty="0" err="1"/>
              <a:t>Tropical</a:t>
            </a:r>
            <a:r>
              <a:rPr lang="it-IT" dirty="0"/>
              <a:t> </a:t>
            </a:r>
            <a:r>
              <a:rPr lang="it-IT" dirty="0" err="1" smtClean="0"/>
              <a:t>Theileriosis</a:t>
            </a:r>
            <a:r>
              <a:rPr lang="it-IT" dirty="0" smtClean="0"/>
              <a:t> (o </a:t>
            </a:r>
            <a:r>
              <a:rPr lang="it-IT" dirty="0" err="1" smtClean="0"/>
              <a:t>Mediterranean</a:t>
            </a:r>
            <a:r>
              <a:rPr lang="it-IT" dirty="0" smtClean="0"/>
              <a:t>)</a:t>
            </a:r>
          </a:p>
          <a:p>
            <a:pPr lvl="1"/>
            <a:r>
              <a:rPr lang="it-IT" i="1" dirty="0" err="1" smtClean="0"/>
              <a:t>Theileria</a:t>
            </a:r>
            <a:r>
              <a:rPr lang="it-IT" i="1" dirty="0" smtClean="0"/>
              <a:t> </a:t>
            </a:r>
            <a:r>
              <a:rPr lang="it-IT" i="1" dirty="0" err="1" smtClean="0"/>
              <a:t>annulata</a:t>
            </a:r>
            <a:endParaRPr lang="it-IT" i="1" dirty="0"/>
          </a:p>
          <a:p>
            <a:r>
              <a:rPr lang="it-IT" dirty="0" smtClean="0"/>
              <a:t>(Anaplasmosi)</a:t>
            </a:r>
            <a:endParaRPr lang="it-IT" dirty="0"/>
          </a:p>
          <a:p>
            <a:r>
              <a:rPr lang="it-IT" dirty="0" smtClean="0"/>
              <a:t>(</a:t>
            </a:r>
            <a:r>
              <a:rPr lang="it-IT" dirty="0" err="1" smtClean="0"/>
              <a:t>Heartwater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716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Stabilità endemica (TBD)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03" y="1620215"/>
            <a:ext cx="7725387" cy="52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3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Relative </a:t>
            </a:r>
            <a:r>
              <a:rPr lang="it-IT" dirty="0" err="1" smtClean="0"/>
              <a:t>importance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700"/>
            <a:ext cx="91440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9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71" y="340616"/>
            <a:ext cx="6356929" cy="6137725"/>
          </a:xfrm>
          <a:prstGeom prst="rect">
            <a:avLst/>
          </a:prstGeom>
        </p:spPr>
      </p:pic>
      <p:sp>
        <p:nvSpPr>
          <p:cNvPr id="7" name="Titolo vertica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it-IT" dirty="0" err="1" smtClean="0"/>
              <a:t>Animal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risk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78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it-IT" dirty="0" err="1" smtClean="0"/>
              <a:t>Animal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risk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36" y="412389"/>
            <a:ext cx="6377127" cy="58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8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Animal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risk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94328" y="1560388"/>
            <a:ext cx="8229600" cy="1936659"/>
          </a:xfrm>
        </p:spPr>
        <p:txBody>
          <a:bodyPr/>
          <a:lstStyle/>
          <a:p>
            <a:r>
              <a:rPr lang="it-IT" sz="2400" dirty="0" err="1" smtClean="0"/>
              <a:t>Estimated</a:t>
            </a:r>
            <a:r>
              <a:rPr lang="it-IT" sz="2400" dirty="0" smtClean="0"/>
              <a:t> </a:t>
            </a:r>
            <a:r>
              <a:rPr lang="it-IT" sz="2400" dirty="0" err="1"/>
              <a:t>number</a:t>
            </a:r>
            <a:r>
              <a:rPr lang="it-IT" sz="2400" dirty="0"/>
              <a:t> of </a:t>
            </a:r>
            <a:r>
              <a:rPr lang="it-IT" sz="2400" dirty="0" err="1"/>
              <a:t>animals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dirty="0" err="1"/>
              <a:t>risk</a:t>
            </a:r>
            <a:r>
              <a:rPr lang="it-IT" sz="2400" dirty="0"/>
              <a:t> from </a:t>
            </a:r>
            <a:r>
              <a:rPr lang="it-IT" sz="2400" dirty="0" err="1"/>
              <a:t>TBDs</a:t>
            </a:r>
            <a:r>
              <a:rPr lang="it-IT" sz="2400" dirty="0"/>
              <a:t> </a:t>
            </a:r>
            <a:r>
              <a:rPr lang="it-IT" sz="2400" dirty="0" err="1" smtClean="0"/>
              <a:t>indicates</a:t>
            </a:r>
            <a:r>
              <a:rPr lang="it-IT" sz="2400" dirty="0" smtClean="0"/>
              <a:t> </a:t>
            </a:r>
            <a:r>
              <a:rPr lang="it-IT" sz="2400" dirty="0"/>
              <a:t>the </a:t>
            </a:r>
            <a:r>
              <a:rPr lang="it-IT" sz="2400" dirty="0" err="1"/>
              <a:t>potential</a:t>
            </a:r>
            <a:r>
              <a:rPr lang="it-IT" sz="2400" dirty="0"/>
              <a:t> </a:t>
            </a:r>
            <a:r>
              <a:rPr lang="it-IT" sz="2400" dirty="0" err="1"/>
              <a:t>extent</a:t>
            </a:r>
            <a:r>
              <a:rPr lang="it-IT" sz="2400" dirty="0"/>
              <a:t> of </a:t>
            </a:r>
            <a:r>
              <a:rPr lang="it-IT" sz="2400" dirty="0" err="1"/>
              <a:t>each</a:t>
            </a:r>
            <a:r>
              <a:rPr lang="it-IT" sz="2400" dirty="0"/>
              <a:t> </a:t>
            </a:r>
            <a:r>
              <a:rPr lang="it-IT" sz="2400" dirty="0" err="1" smtClean="0"/>
              <a:t>disease</a:t>
            </a:r>
            <a:r>
              <a:rPr lang="it-IT" sz="2400" dirty="0"/>
              <a:t>.</a:t>
            </a:r>
            <a:endParaRPr lang="it-IT" sz="2400" dirty="0" smtClean="0"/>
          </a:p>
          <a:p>
            <a:r>
              <a:rPr lang="it-IT" sz="2400" dirty="0" smtClean="0"/>
              <a:t>ECF </a:t>
            </a:r>
            <a:r>
              <a:rPr lang="it-IT" sz="2400" dirty="0" err="1" smtClean="0"/>
              <a:t>causes</a:t>
            </a:r>
            <a:r>
              <a:rPr lang="it-IT" sz="2400" dirty="0" smtClean="0"/>
              <a:t> the </a:t>
            </a:r>
            <a:r>
              <a:rPr lang="it-IT" sz="2400" dirty="0" err="1" smtClean="0"/>
              <a:t>greatest</a:t>
            </a:r>
            <a:r>
              <a:rPr lang="it-IT" sz="2400" dirty="0" smtClean="0"/>
              <a:t> </a:t>
            </a:r>
            <a:r>
              <a:rPr lang="it-IT" sz="2400" dirty="0" err="1"/>
              <a:t>economic</a:t>
            </a:r>
            <a:r>
              <a:rPr lang="it-IT" sz="2400" dirty="0"/>
              <a:t> </a:t>
            </a:r>
            <a:r>
              <a:rPr lang="it-IT" sz="2400" dirty="0" err="1"/>
              <a:t>losses</a:t>
            </a:r>
            <a:r>
              <a:rPr lang="it-IT" sz="2400" dirty="0"/>
              <a:t> </a:t>
            </a:r>
            <a:r>
              <a:rPr lang="it-IT" sz="2400" dirty="0" err="1"/>
              <a:t>because</a:t>
            </a:r>
            <a:r>
              <a:rPr lang="it-IT" sz="2400" dirty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/>
              <a:t>lethal</a:t>
            </a:r>
            <a:r>
              <a:rPr lang="it-IT" sz="2400" dirty="0"/>
              <a:t> and </a:t>
            </a:r>
            <a:r>
              <a:rPr lang="it-IT" sz="2400" dirty="0" err="1"/>
              <a:t>endemic</a:t>
            </a:r>
            <a:r>
              <a:rPr lang="it-IT" sz="2400" dirty="0"/>
              <a:t> </a:t>
            </a:r>
            <a:r>
              <a:rPr lang="it-IT" sz="2400" dirty="0" err="1"/>
              <a:t>stability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more </a:t>
            </a:r>
            <a:r>
              <a:rPr lang="it-IT" sz="2400" dirty="0" err="1" smtClean="0"/>
              <a:t>difficult</a:t>
            </a:r>
            <a:r>
              <a:rPr lang="it-IT" sz="2400" dirty="0" smtClean="0"/>
              <a:t> to </a:t>
            </a:r>
            <a:r>
              <a:rPr lang="it-IT" sz="2400" dirty="0" err="1"/>
              <a:t>establish</a:t>
            </a:r>
            <a:endParaRPr lang="it-IT" sz="2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639" y="3288624"/>
            <a:ext cx="6657849" cy="356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3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G_1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6044" y="4735068"/>
            <a:ext cx="2686749" cy="2015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 descr="2013-08-16 08.56.17.jpg"/>
          <p:cNvPicPr>
            <a:picLocks noChangeAspect="1"/>
          </p:cNvPicPr>
          <p:nvPr/>
        </p:nvPicPr>
        <p:blipFill rotWithShape="1">
          <a:blip r:embed="rId3" cstate="print"/>
          <a:srcRect b="28770"/>
          <a:stretch/>
        </p:blipFill>
        <p:spPr>
          <a:xfrm>
            <a:off x="181296" y="3215188"/>
            <a:ext cx="1977498" cy="211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1143000" y="1564928"/>
            <a:ext cx="1758033" cy="39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cs typeface="ＭＳ Ｐゴシック" charset="0"/>
                <a:sym typeface="Palatino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9pPr>
          </a:lstStyle>
          <a:p>
            <a:pPr eaLnBrk="1" hangingPunct="1"/>
            <a:r>
              <a:rPr lang="it-IT" sz="2000" b="1">
                <a:solidFill>
                  <a:srgbClr val="C00000"/>
                </a:solidFill>
                <a:latin typeface="Candara"/>
                <a:cs typeface="Candara"/>
              </a:rPr>
              <a:t>ACARICIDA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3772793" y="2223492"/>
            <a:ext cx="1508001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cs typeface="ＭＳ Ｐゴシック" charset="0"/>
                <a:sym typeface="Palatino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9pPr>
          </a:lstStyle>
          <a:p>
            <a:pPr eaLnBrk="1" hangingPunct="1"/>
            <a:r>
              <a:rPr lang="it-IT" sz="2000" b="1">
                <a:solidFill>
                  <a:srgbClr val="C00000"/>
                </a:solidFill>
                <a:latin typeface="Candara"/>
                <a:cs typeface="Candara"/>
              </a:rPr>
              <a:t>TERAPIA</a:t>
            </a:r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5962527" y="1516805"/>
            <a:ext cx="3143250" cy="101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cs typeface="ＭＳ Ｐゴシック" charset="0"/>
                <a:sym typeface="Palatino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9pPr>
          </a:lstStyle>
          <a:p>
            <a:pPr eaLnBrk="1" hangingPunct="1"/>
            <a:r>
              <a:rPr lang="it-IT" sz="2000" b="1" dirty="0" smtClean="0">
                <a:solidFill>
                  <a:srgbClr val="C00000"/>
                </a:solidFill>
                <a:latin typeface="Candara"/>
                <a:cs typeface="Candara"/>
              </a:rPr>
              <a:t>VACCINAZIONE</a:t>
            </a:r>
          </a:p>
          <a:p>
            <a:pPr eaLnBrk="1" hangingPunct="1"/>
            <a:r>
              <a:rPr lang="it-IT" sz="2000" b="1" dirty="0" err="1" smtClean="0">
                <a:solidFill>
                  <a:srgbClr val="C00000"/>
                </a:solidFill>
                <a:latin typeface="Candara"/>
                <a:cs typeface="Candara"/>
              </a:rPr>
              <a:t>Infection</a:t>
            </a:r>
            <a:r>
              <a:rPr lang="it-IT" sz="2000" b="1" dirty="0" smtClean="0">
                <a:solidFill>
                  <a:srgbClr val="C00000"/>
                </a:solidFill>
                <a:latin typeface="Candara"/>
                <a:cs typeface="Candara"/>
              </a:rPr>
              <a:t> </a:t>
            </a:r>
            <a:r>
              <a:rPr lang="it-IT" sz="2000" b="1" dirty="0">
                <a:solidFill>
                  <a:srgbClr val="C00000"/>
                </a:solidFill>
                <a:latin typeface="Candara"/>
                <a:cs typeface="Candara"/>
              </a:rPr>
              <a:t>and Treatment Method (ITM) </a:t>
            </a:r>
            <a:r>
              <a:rPr lang="it-IT" sz="2000" b="1" dirty="0" smtClean="0">
                <a:solidFill>
                  <a:srgbClr val="C00000"/>
                </a:solidFill>
                <a:latin typeface="Candara"/>
                <a:cs typeface="Candara"/>
              </a:rPr>
              <a:t>per ECF</a:t>
            </a:r>
            <a:endParaRPr lang="it-IT" dirty="0">
              <a:solidFill>
                <a:prstClr val="black"/>
              </a:solidFill>
              <a:latin typeface="Candara"/>
              <a:cs typeface="Candara"/>
            </a:endParaRPr>
          </a:p>
        </p:txBody>
      </p:sp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406669" y="2005585"/>
            <a:ext cx="2357437" cy="120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cs typeface="ＭＳ Ｐゴシック" charset="0"/>
                <a:sym typeface="Palatino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it-IT" sz="2400" dirty="0">
                <a:solidFill>
                  <a:prstClr val="black"/>
                </a:solidFill>
                <a:latin typeface="Candara"/>
                <a:cs typeface="Candara"/>
              </a:rPr>
              <a:t> Tipo</a:t>
            </a:r>
          </a:p>
          <a:p>
            <a:pPr eaLnBrk="1" hangingPunct="1">
              <a:buFontTx/>
              <a:buChar char="-"/>
            </a:pPr>
            <a:r>
              <a:rPr lang="it-IT" sz="2400" dirty="0">
                <a:solidFill>
                  <a:prstClr val="black"/>
                </a:solidFill>
                <a:latin typeface="Candara"/>
                <a:cs typeface="Candara"/>
              </a:rPr>
              <a:t> Frequenza</a:t>
            </a:r>
          </a:p>
          <a:p>
            <a:pPr eaLnBrk="1" hangingPunct="1">
              <a:buFontTx/>
              <a:buChar char="-"/>
            </a:pPr>
            <a:r>
              <a:rPr lang="it-IT" sz="2400" dirty="0">
                <a:solidFill>
                  <a:prstClr val="black"/>
                </a:solidFill>
                <a:latin typeface="Candara"/>
                <a:cs typeface="Candara"/>
              </a:rPr>
              <a:t> Prodotto</a:t>
            </a:r>
          </a:p>
        </p:txBody>
      </p:sp>
      <p:sp>
        <p:nvSpPr>
          <p:cNvPr id="18" name="CasellaDiTesto 17"/>
          <p:cNvSpPr txBox="1">
            <a:spLocks noChangeArrowheads="1"/>
          </p:cNvSpPr>
          <p:nvPr/>
        </p:nvSpPr>
        <p:spPr bwMode="auto">
          <a:xfrm>
            <a:off x="3797439" y="2865207"/>
            <a:ext cx="2643188" cy="341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cs typeface="ＭＳ Ｐゴシック" charset="0"/>
                <a:sym typeface="Palatino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9pPr>
          </a:lstStyle>
          <a:p>
            <a:pPr eaLnBrk="1" hangingPunct="1"/>
            <a:r>
              <a:rPr lang="it-IT" sz="2400" b="1" dirty="0">
                <a:solidFill>
                  <a:prstClr val="black"/>
                </a:solidFill>
                <a:latin typeface="Candara"/>
                <a:cs typeface="Candara"/>
              </a:rPr>
              <a:t>EAST COAST FEVER</a:t>
            </a:r>
          </a:p>
          <a:p>
            <a:pPr eaLnBrk="1" hangingPunct="1">
              <a:buFontTx/>
              <a:buChar char="-"/>
            </a:pPr>
            <a:r>
              <a:rPr lang="it-IT" sz="2400" dirty="0" smtClean="0">
                <a:solidFill>
                  <a:prstClr val="black"/>
                </a:solidFill>
                <a:latin typeface="Candara"/>
                <a:cs typeface="Candara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Candara"/>
                <a:cs typeface="Candara"/>
              </a:rPr>
              <a:t>Butalex</a:t>
            </a:r>
            <a:endParaRPr lang="it-IT" sz="2400" dirty="0" smtClean="0">
              <a:solidFill>
                <a:prstClr val="black"/>
              </a:solidFill>
              <a:latin typeface="Candara"/>
              <a:cs typeface="Candara"/>
            </a:endParaRPr>
          </a:p>
          <a:p>
            <a:pPr eaLnBrk="1" hangingPunct="1">
              <a:buFontTx/>
              <a:buChar char="-"/>
            </a:pPr>
            <a:r>
              <a:rPr lang="it-IT" sz="2400" dirty="0" smtClean="0">
                <a:solidFill>
                  <a:prstClr val="black"/>
                </a:solidFill>
                <a:latin typeface="Candara"/>
                <a:cs typeface="Candara"/>
              </a:rPr>
              <a:t> OTC</a:t>
            </a:r>
          </a:p>
          <a:p>
            <a:pPr eaLnBrk="1" hangingPunct="1">
              <a:buFontTx/>
              <a:buChar char="-"/>
            </a:pPr>
            <a:r>
              <a:rPr lang="it-IT" sz="2400" dirty="0">
                <a:solidFill>
                  <a:prstClr val="black"/>
                </a:solidFill>
                <a:latin typeface="Candara"/>
                <a:cs typeface="Candara"/>
              </a:rPr>
              <a:t> </a:t>
            </a:r>
            <a:r>
              <a:rPr lang="it-IT" sz="2400" dirty="0" smtClean="0">
                <a:solidFill>
                  <a:prstClr val="black"/>
                </a:solidFill>
                <a:latin typeface="Candara"/>
                <a:cs typeface="Candara"/>
              </a:rPr>
              <a:t>…</a:t>
            </a:r>
            <a:endParaRPr lang="it-IT" sz="2400" dirty="0">
              <a:solidFill>
                <a:prstClr val="black"/>
              </a:solidFill>
              <a:latin typeface="Candara"/>
              <a:cs typeface="Candara"/>
            </a:endParaRPr>
          </a:p>
          <a:p>
            <a:pPr eaLnBrk="1" hangingPunct="1">
              <a:buFontTx/>
              <a:buChar char="-"/>
            </a:pPr>
            <a:endParaRPr lang="it-IT" sz="2400" dirty="0">
              <a:solidFill>
                <a:prstClr val="black"/>
              </a:solidFill>
              <a:latin typeface="Candara"/>
              <a:cs typeface="Candara"/>
            </a:endParaRPr>
          </a:p>
          <a:p>
            <a:pPr eaLnBrk="1" hangingPunct="1"/>
            <a:r>
              <a:rPr lang="it-IT" sz="2400" b="1" dirty="0">
                <a:solidFill>
                  <a:prstClr val="black"/>
                </a:solidFill>
                <a:latin typeface="Candara"/>
                <a:cs typeface="Candara"/>
              </a:rPr>
              <a:t>BABESIOSI</a:t>
            </a:r>
          </a:p>
          <a:p>
            <a:pPr eaLnBrk="1" hangingPunct="1">
              <a:buFontTx/>
              <a:buChar char="-"/>
            </a:pPr>
            <a:r>
              <a:rPr lang="it-IT" sz="2400" dirty="0">
                <a:solidFill>
                  <a:prstClr val="black"/>
                </a:solidFill>
                <a:latin typeface="Candara"/>
                <a:cs typeface="Candara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Candara"/>
                <a:cs typeface="Candara"/>
              </a:rPr>
              <a:t>Imidocarb</a:t>
            </a:r>
            <a:endParaRPr lang="it-IT" sz="2400" dirty="0" smtClean="0">
              <a:solidFill>
                <a:prstClr val="black"/>
              </a:solidFill>
              <a:latin typeface="Candara"/>
              <a:cs typeface="Candara"/>
            </a:endParaRPr>
          </a:p>
          <a:p>
            <a:pPr eaLnBrk="1" hangingPunct="1">
              <a:buFontTx/>
              <a:buChar char="-"/>
            </a:pPr>
            <a:r>
              <a:rPr lang="it-IT" sz="2400" dirty="0">
                <a:solidFill>
                  <a:prstClr val="black"/>
                </a:solidFill>
                <a:latin typeface="Candara"/>
                <a:cs typeface="Candara"/>
              </a:rPr>
              <a:t> </a:t>
            </a:r>
            <a:r>
              <a:rPr lang="it-IT" sz="2400" dirty="0" smtClean="0">
                <a:solidFill>
                  <a:prstClr val="black"/>
                </a:solidFill>
                <a:latin typeface="Candara"/>
                <a:cs typeface="Candara"/>
              </a:rPr>
              <a:t>…</a:t>
            </a:r>
            <a:endParaRPr lang="it-IT" sz="2400" dirty="0">
              <a:solidFill>
                <a:prstClr val="black"/>
              </a:solidFill>
              <a:latin typeface="Candara"/>
              <a:cs typeface="Candara"/>
            </a:endParaRPr>
          </a:p>
        </p:txBody>
      </p:sp>
      <p:pic>
        <p:nvPicPr>
          <p:cNvPr id="21" name="Immagine 20" descr="IMG_15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2748" y="4735068"/>
            <a:ext cx="2762237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ccia tridirezionale 25"/>
          <p:cNvSpPr/>
          <p:nvPr/>
        </p:nvSpPr>
        <p:spPr>
          <a:xfrm rot="10800000">
            <a:off x="2983772" y="1637728"/>
            <a:ext cx="2714625" cy="571500"/>
          </a:xfrm>
          <a:prstGeom prst="leftRightUpArrow">
            <a:avLst/>
          </a:prstGeom>
          <a:solidFill>
            <a:srgbClr val="FF993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prstClr val="white"/>
              </a:solidFill>
              <a:latin typeface="Candara"/>
              <a:cs typeface="Candara"/>
            </a:endParaRPr>
          </a:p>
        </p:txBody>
      </p:sp>
      <p:sp>
        <p:nvSpPr>
          <p:cNvPr id="29" name="CasellaDiTesto 28"/>
          <p:cNvSpPr txBox="1">
            <a:spLocks noChangeArrowheads="1"/>
          </p:cNvSpPr>
          <p:nvPr/>
        </p:nvSpPr>
        <p:spPr bwMode="auto">
          <a:xfrm>
            <a:off x="5962527" y="2489520"/>
            <a:ext cx="2967161" cy="132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cs typeface="ＭＳ Ｐゴシック" charset="0"/>
                <a:sym typeface="Palatino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Palatino" charset="0"/>
                <a:ea typeface="ＭＳ Ｐゴシック" charset="0"/>
                <a:sym typeface="Palatino" charset="0"/>
              </a:defRPr>
            </a:lvl9pPr>
          </a:lstStyle>
          <a:p>
            <a:pPr eaLnBrk="1" hangingPunct="1"/>
            <a:r>
              <a:rPr lang="it-IT" sz="2000" b="1" dirty="0">
                <a:solidFill>
                  <a:prstClr val="black"/>
                </a:solidFill>
                <a:latin typeface="Candara"/>
                <a:cs typeface="Candara"/>
              </a:rPr>
              <a:t>Vaccino vivo </a:t>
            </a:r>
            <a:r>
              <a:rPr lang="it-IT" sz="2000" b="1" dirty="0" err="1">
                <a:solidFill>
                  <a:prstClr val="black"/>
                </a:solidFill>
                <a:latin typeface="Candara"/>
                <a:cs typeface="Candara"/>
              </a:rPr>
              <a:t>att</a:t>
            </a:r>
            <a:r>
              <a:rPr lang="it-IT" sz="2000" b="1" dirty="0">
                <a:solidFill>
                  <a:prstClr val="black"/>
                </a:solidFill>
                <a:latin typeface="Candara"/>
                <a:cs typeface="Candara"/>
              </a:rPr>
              <a:t>. + OTC </a:t>
            </a:r>
            <a:r>
              <a:rPr lang="it-IT" sz="2000" dirty="0">
                <a:solidFill>
                  <a:prstClr val="black"/>
                </a:solidFill>
                <a:latin typeface="Candara"/>
                <a:cs typeface="Candara"/>
              </a:rPr>
              <a:t>= </a:t>
            </a:r>
            <a:r>
              <a:rPr lang="it-IT" sz="2000" u="sng" dirty="0">
                <a:solidFill>
                  <a:prstClr val="black"/>
                </a:solidFill>
                <a:latin typeface="Candara"/>
                <a:cs typeface="Candara"/>
              </a:rPr>
              <a:t>immunità duratura </a:t>
            </a:r>
          </a:p>
          <a:p>
            <a:pPr eaLnBrk="1" hangingPunct="1"/>
            <a:r>
              <a:rPr lang="it-IT" sz="2000" dirty="0" smtClean="0">
                <a:solidFill>
                  <a:prstClr val="black"/>
                </a:solidFill>
                <a:latin typeface="Candara"/>
                <a:cs typeface="Candara"/>
              </a:rPr>
              <a:t>stimolata </a:t>
            </a:r>
            <a:r>
              <a:rPr lang="it-IT" sz="2000" dirty="0">
                <a:solidFill>
                  <a:prstClr val="black"/>
                </a:solidFill>
                <a:latin typeface="Candara"/>
                <a:cs typeface="Candara"/>
              </a:rPr>
              <a:t>da </a:t>
            </a:r>
            <a:r>
              <a:rPr lang="it-IT" sz="2000" dirty="0" err="1">
                <a:solidFill>
                  <a:prstClr val="black"/>
                </a:solidFill>
                <a:latin typeface="Candara"/>
                <a:cs typeface="Candara"/>
              </a:rPr>
              <a:t>challenge</a:t>
            </a:r>
            <a:r>
              <a:rPr lang="it-IT" sz="2000" dirty="0">
                <a:solidFill>
                  <a:prstClr val="black"/>
                </a:solidFill>
                <a:latin typeface="Candara"/>
                <a:cs typeface="Candara"/>
              </a:rPr>
              <a:t> successivi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Controllo delle TBD</a:t>
            </a:r>
            <a:endParaRPr lang="it-IT" dirty="0"/>
          </a:p>
        </p:txBody>
      </p:sp>
      <p:pic>
        <p:nvPicPr>
          <p:cNvPr id="20" name="Immagine 19" descr="2013-08-22 10.44.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05150" y="3749191"/>
            <a:ext cx="2000627" cy="3000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356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7" grpId="0"/>
      <p:bldP spid="18" grpId="0"/>
      <p:bldP spid="2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437920"/>
          </a:xfrm>
        </p:spPr>
        <p:txBody>
          <a:bodyPr>
            <a:normAutofit/>
          </a:bodyPr>
          <a:lstStyle/>
          <a:p>
            <a:r>
              <a:rPr lang="it-IT" sz="4000" dirty="0" smtClean="0"/>
              <a:t>Aspetti </a:t>
            </a:r>
            <a:r>
              <a:rPr lang="it-IT" sz="4000" dirty="0" err="1" smtClean="0"/>
              <a:t>zoonosici</a:t>
            </a:r>
            <a:r>
              <a:rPr lang="it-IT" sz="4000" dirty="0" smtClean="0"/>
              <a:t> delle piroplasmosi</a:t>
            </a:r>
            <a:endParaRPr lang="it-IT" sz="40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Importanza delle piroplasmosi a livello mondiale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164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ChangeArrowheads="1"/>
          </p:cNvSpPr>
          <p:nvPr/>
        </p:nvSpPr>
        <p:spPr bwMode="auto">
          <a:xfrm>
            <a:off x="296863" y="1025525"/>
            <a:ext cx="4706937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marL="290513" indent="-290513">
              <a:buFontTx/>
              <a:buChar char="•"/>
              <a:tabLst>
                <a:tab pos="290513" algn="l"/>
              </a:tabLst>
            </a:pPr>
            <a:r>
              <a:rPr lang="it-IT" b="1">
                <a:solidFill>
                  <a:srgbClr val="FFFF00"/>
                </a:solidFill>
                <a:latin typeface="Candara" pitchFamily="34" charset="0"/>
                <a:cs typeface="Times New Roman" pitchFamily="18" charset="0"/>
              </a:rPr>
              <a:t>forma ovalare </a:t>
            </a:r>
          </a:p>
          <a:p>
            <a:pPr marL="290513" indent="-290513" eaLnBrk="0" hangingPunct="0">
              <a:spcBef>
                <a:spcPct val="50000"/>
              </a:spcBef>
              <a:buFontTx/>
              <a:buChar char="•"/>
              <a:tabLst>
                <a:tab pos="290513" algn="l"/>
              </a:tabLst>
            </a:pPr>
            <a:r>
              <a:rPr lang="it-IT" b="1">
                <a:solidFill>
                  <a:srgbClr val="FFFF00"/>
                </a:solidFill>
                <a:latin typeface="Candara" pitchFamily="34" charset="0"/>
                <a:cs typeface="Times New Roman" pitchFamily="18" charset="0"/>
              </a:rPr>
              <a:t>rostro sporgente anteriormente</a:t>
            </a:r>
            <a:endParaRPr lang="it-IT" sz="1200" b="1">
              <a:solidFill>
                <a:srgbClr val="FFFF00"/>
              </a:solidFill>
              <a:latin typeface="Candara" pitchFamily="34" charset="0"/>
              <a:cs typeface="Times New Roman" pitchFamily="18" charset="0"/>
            </a:endParaRPr>
          </a:p>
          <a:p>
            <a:pPr marL="290513" indent="-290513" eaLnBrk="0" hangingPunct="0">
              <a:spcBef>
                <a:spcPct val="50000"/>
              </a:spcBef>
              <a:buFontTx/>
              <a:buChar char="•"/>
              <a:tabLst>
                <a:tab pos="290513" algn="l"/>
              </a:tabLst>
            </a:pPr>
            <a:r>
              <a:rPr lang="it-IT" b="1">
                <a:solidFill>
                  <a:srgbClr val="FFFF00"/>
                </a:solidFill>
                <a:latin typeface="Candara" pitchFamily="34" charset="0"/>
                <a:cs typeface="Times New Roman" pitchFamily="18" charset="0"/>
              </a:rPr>
              <a:t>dimorfismo sessuale</a:t>
            </a:r>
            <a:endParaRPr lang="it-IT" sz="1200" b="1">
              <a:solidFill>
                <a:srgbClr val="FFFF00"/>
              </a:solidFill>
              <a:latin typeface="Candara" pitchFamily="34" charset="0"/>
              <a:cs typeface="Times New Roman" pitchFamily="18" charset="0"/>
            </a:endParaRPr>
          </a:p>
          <a:p>
            <a:pPr marL="290513" indent="-290513" eaLnBrk="0" hangingPunct="0">
              <a:spcBef>
                <a:spcPct val="50000"/>
              </a:spcBef>
              <a:buFontTx/>
              <a:buChar char="•"/>
              <a:tabLst>
                <a:tab pos="290513" algn="l"/>
              </a:tabLst>
            </a:pPr>
            <a:r>
              <a:rPr lang="it-IT" b="1">
                <a:solidFill>
                  <a:srgbClr val="FFFF00"/>
                </a:solidFill>
                <a:latin typeface="Candara" pitchFamily="34" charset="0"/>
                <a:cs typeface="Times New Roman" pitchFamily="18" charset="0"/>
              </a:rPr>
              <a:t>scudo dorsale completo nel maschio e parziale nelle femmine, larve e ninfe</a:t>
            </a:r>
            <a:endParaRPr lang="it-IT" b="1">
              <a:solidFill>
                <a:srgbClr val="FFFF00"/>
              </a:solidFill>
              <a:latin typeface="Candara" pitchFamily="34" charset="0"/>
            </a:endParaRPr>
          </a:p>
        </p:txBody>
      </p:sp>
      <p:pic>
        <p:nvPicPr>
          <p:cNvPr id="22530" name="Picture 4" descr="rhipic sang rost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981075"/>
            <a:ext cx="338455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 descr="ixodes stadi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4938" y="4076700"/>
            <a:ext cx="64801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itolo 1"/>
          <p:cNvSpPr txBox="1">
            <a:spLocks/>
          </p:cNvSpPr>
          <p:nvPr/>
        </p:nvSpPr>
        <p:spPr bwMode="auto">
          <a:xfrm>
            <a:off x="685800" y="44450"/>
            <a:ext cx="7772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4400" b="1">
                <a:solidFill>
                  <a:srgbClr val="FFFF00"/>
                </a:solidFill>
                <a:latin typeface="Candara" pitchFamily="34" charset="0"/>
              </a:rPr>
              <a:t>Morfologia (zecche dure)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2275"/>
            <a:ext cx="8229600" cy="749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b="1">
                <a:latin typeface="Arial" charset="0"/>
              </a:rPr>
              <a:t>Babesiosi umana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512175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800" b="1" dirty="0">
                <a:latin typeface="Arial" charset="0"/>
              </a:rPr>
              <a:t>Casi umani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b="1" dirty="0">
                <a:latin typeface="Arial" charset="0"/>
              </a:rPr>
              <a:t>In Europa: </a:t>
            </a:r>
          </a:p>
          <a:p>
            <a:pPr lvl="2" eaLnBrk="1" hangingPunct="1">
              <a:lnSpc>
                <a:spcPct val="90000"/>
              </a:lnSpc>
            </a:pPr>
            <a:r>
              <a:rPr lang="it-IT" sz="2000" b="1" dirty="0">
                <a:latin typeface="Arial" charset="0"/>
              </a:rPr>
              <a:t>Primo caso: ex-</a:t>
            </a:r>
            <a:r>
              <a:rPr lang="it-IT" sz="2000" b="1" dirty="0" err="1">
                <a:latin typeface="Arial" charset="0"/>
              </a:rPr>
              <a:t>Yugoslavia</a:t>
            </a:r>
            <a:r>
              <a:rPr lang="it-IT" sz="2000" b="1" dirty="0">
                <a:latin typeface="Arial" charset="0"/>
              </a:rPr>
              <a:t> nel 1957 </a:t>
            </a:r>
          </a:p>
          <a:p>
            <a:pPr lvl="2" eaLnBrk="1" hangingPunct="1">
              <a:lnSpc>
                <a:spcPct val="90000"/>
              </a:lnSpc>
            </a:pPr>
            <a:r>
              <a:rPr lang="it-IT" sz="2000" b="1" dirty="0">
                <a:latin typeface="Arial" charset="0"/>
              </a:rPr>
              <a:t>31 casi: più di metà dal 1985</a:t>
            </a:r>
          </a:p>
          <a:p>
            <a:pPr lvl="2" eaLnBrk="1" hangingPunct="1">
              <a:lnSpc>
                <a:spcPct val="90000"/>
              </a:lnSpc>
            </a:pPr>
            <a:r>
              <a:rPr lang="it-IT" sz="2000" b="1" dirty="0">
                <a:latin typeface="Arial" charset="0"/>
              </a:rPr>
              <a:t>La maggior parte riconducibili a </a:t>
            </a:r>
            <a:r>
              <a:rPr lang="it-IT" sz="2000" b="1" i="1" dirty="0">
                <a:latin typeface="Arial" charset="0"/>
              </a:rPr>
              <a:t>B. </a:t>
            </a:r>
            <a:r>
              <a:rPr lang="it-IT" sz="2000" b="1" i="1" dirty="0" err="1">
                <a:latin typeface="Arial" charset="0"/>
              </a:rPr>
              <a:t>divergens</a:t>
            </a:r>
            <a:endParaRPr lang="it-IT" sz="2000" b="1" i="1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it-IT" sz="2400" b="1" dirty="0">
                <a:latin typeface="Arial" charset="0"/>
              </a:rPr>
              <a:t>Negli USA: </a:t>
            </a:r>
          </a:p>
          <a:p>
            <a:pPr lvl="2" eaLnBrk="1" hangingPunct="1">
              <a:lnSpc>
                <a:spcPct val="90000"/>
              </a:lnSpc>
            </a:pPr>
            <a:r>
              <a:rPr lang="it-IT" sz="2000" b="1" dirty="0">
                <a:latin typeface="Arial" charset="0"/>
              </a:rPr>
              <a:t>Primo caso nel 1969: </a:t>
            </a:r>
            <a:r>
              <a:rPr lang="it-IT" sz="2000" b="1" dirty="0" err="1">
                <a:latin typeface="Arial" charset="0"/>
              </a:rPr>
              <a:t>babesiosi</a:t>
            </a:r>
            <a:r>
              <a:rPr lang="it-IT" sz="2000" b="1" dirty="0">
                <a:latin typeface="Arial" charset="0"/>
              </a:rPr>
              <a:t> da </a:t>
            </a:r>
            <a:r>
              <a:rPr lang="it-IT" sz="2000" b="1" i="1" dirty="0">
                <a:latin typeface="Arial" charset="0"/>
              </a:rPr>
              <a:t>B. microti</a:t>
            </a:r>
            <a:r>
              <a:rPr lang="it-IT" sz="2000" b="1" dirty="0">
                <a:latin typeface="Arial" charset="0"/>
              </a:rPr>
              <a:t> (</a:t>
            </a:r>
            <a:r>
              <a:rPr lang="it-IT" sz="2000" b="1" dirty="0">
                <a:solidFill>
                  <a:srgbClr val="FF0000"/>
                </a:solidFill>
                <a:latin typeface="Arial" charset="0"/>
              </a:rPr>
              <a:t>Nantucket</a:t>
            </a:r>
            <a:r>
              <a:rPr lang="it-IT" sz="2000" b="1" dirty="0">
                <a:latin typeface="Arial" charset="0"/>
              </a:rPr>
              <a:t>, Massachusetts, USA orientali)</a:t>
            </a:r>
          </a:p>
          <a:p>
            <a:pPr lvl="2" eaLnBrk="1" hangingPunct="1">
              <a:lnSpc>
                <a:spcPct val="90000"/>
              </a:lnSpc>
            </a:pPr>
            <a:r>
              <a:rPr lang="it-IT" sz="2000" b="1" dirty="0">
                <a:latin typeface="Arial" charset="0"/>
              </a:rPr>
              <a:t>Altri 13 casi tra il 1973 e il 1976 (</a:t>
            </a:r>
            <a:r>
              <a:rPr lang="it-IT" sz="2000" b="1" dirty="0">
                <a:solidFill>
                  <a:srgbClr val="FF0000"/>
                </a:solidFill>
                <a:latin typeface="Arial" charset="0"/>
              </a:rPr>
              <a:t>Nantucket </a:t>
            </a:r>
            <a:r>
              <a:rPr lang="it-IT" sz="2000" b="1" dirty="0" err="1">
                <a:solidFill>
                  <a:srgbClr val="FF0000"/>
                </a:solidFill>
                <a:latin typeface="Arial" charset="0"/>
              </a:rPr>
              <a:t>fever</a:t>
            </a:r>
            <a:r>
              <a:rPr lang="it-IT" sz="2000" b="1" dirty="0">
                <a:latin typeface="Arial" charset="0"/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it-IT" sz="2000" b="1" dirty="0">
                <a:latin typeface="Arial" charset="0"/>
              </a:rPr>
              <a:t>Dal 1982: più di 300 casi (Massachusetts, </a:t>
            </a:r>
            <a:r>
              <a:rPr lang="it-IT" sz="2000" dirty="0">
                <a:latin typeface="Arial" charset="0"/>
              </a:rPr>
              <a:t>New York, Connecticut, Wisconsin, Minnesota</a:t>
            </a:r>
            <a:r>
              <a:rPr lang="it-IT" sz="2000" b="1" dirty="0">
                <a:latin typeface="Arial" charset="0"/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it-IT" sz="2000" b="1" dirty="0">
                <a:latin typeface="Arial" charset="0"/>
              </a:rPr>
              <a:t>La maggior parte riconducibili a </a:t>
            </a:r>
            <a:r>
              <a:rPr lang="it-IT" sz="2000" b="1" i="1" dirty="0">
                <a:latin typeface="Arial" charset="0"/>
              </a:rPr>
              <a:t>B. microti</a:t>
            </a:r>
          </a:p>
          <a:p>
            <a:pPr lvl="2" eaLnBrk="1" hangingPunct="1">
              <a:lnSpc>
                <a:spcPct val="90000"/>
              </a:lnSpc>
            </a:pPr>
            <a:r>
              <a:rPr lang="it-IT" sz="2000" b="1" dirty="0">
                <a:latin typeface="Arial" charset="0"/>
              </a:rPr>
              <a:t>…ma, alcuni casi (USA occidentali) riconducibili a specie di animali domestici o selvatici (WA1, CA1)</a:t>
            </a:r>
          </a:p>
        </p:txBody>
      </p:sp>
    </p:spTree>
    <p:extLst>
      <p:ext uri="{BB962C8B-B14F-4D97-AF65-F5344CB8AC3E}">
        <p14:creationId xmlns:p14="http://schemas.microsoft.com/office/powerpoint/2010/main" val="53715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2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 bldLvl="2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01600"/>
            <a:ext cx="8915400" cy="8794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sz="2800" b="1" dirty="0" err="1">
                <a:latin typeface="Arial" charset="0"/>
              </a:rPr>
              <a:t>Babesiosi</a:t>
            </a:r>
            <a:r>
              <a:rPr lang="it-IT" sz="2800" b="1" dirty="0">
                <a:latin typeface="Arial" charset="0"/>
              </a:rPr>
              <a:t> negli USA: </a:t>
            </a:r>
            <a:br>
              <a:rPr lang="it-IT" sz="2800" b="1" dirty="0">
                <a:latin typeface="Arial" charset="0"/>
              </a:rPr>
            </a:br>
            <a:r>
              <a:rPr lang="it-IT" sz="2800" b="1" dirty="0" smtClean="0">
                <a:latin typeface="Arial" charset="0"/>
              </a:rPr>
              <a:t>l</a:t>
            </a:r>
            <a:r>
              <a:rPr lang="it-IT" sz="2800" dirty="0" smtClean="0">
                <a:latin typeface="Arial" charset="0"/>
              </a:rPr>
              <a:t>’</a:t>
            </a:r>
            <a:r>
              <a:rPr lang="it-IT" sz="2800" b="1" dirty="0" smtClean="0">
                <a:latin typeface="Arial" charset="0"/>
              </a:rPr>
              <a:t>isola </a:t>
            </a:r>
            <a:r>
              <a:rPr lang="it-IT" sz="2800" b="1" dirty="0">
                <a:latin typeface="Arial" charset="0"/>
              </a:rPr>
              <a:t>di Nantucket, un laboratorio naturale</a:t>
            </a:r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8856663" cy="518795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8772525" cy="514032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49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01600"/>
            <a:ext cx="8915400" cy="8794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sz="2800" b="1" dirty="0" err="1">
                <a:latin typeface="Arial" charset="0"/>
              </a:rPr>
              <a:t>Babesiosi</a:t>
            </a:r>
            <a:r>
              <a:rPr lang="it-IT" sz="2800" b="1" dirty="0">
                <a:latin typeface="Arial" charset="0"/>
              </a:rPr>
              <a:t> negli USA: </a:t>
            </a:r>
            <a:br>
              <a:rPr lang="it-IT" sz="2800" b="1" dirty="0">
                <a:latin typeface="Arial" charset="0"/>
              </a:rPr>
            </a:br>
            <a:r>
              <a:rPr lang="it-IT" sz="2800" b="1" dirty="0" smtClean="0">
                <a:latin typeface="Arial" charset="0"/>
              </a:rPr>
              <a:t>l</a:t>
            </a:r>
            <a:r>
              <a:rPr lang="it-IT" sz="2800" dirty="0" smtClean="0">
                <a:latin typeface="Arial" charset="0"/>
              </a:rPr>
              <a:t>’</a:t>
            </a:r>
            <a:r>
              <a:rPr lang="it-IT" sz="2800" b="1" dirty="0" smtClean="0">
                <a:latin typeface="Arial" charset="0"/>
              </a:rPr>
              <a:t>isola </a:t>
            </a:r>
            <a:r>
              <a:rPr lang="it-IT" sz="2800" b="1" dirty="0">
                <a:latin typeface="Arial" charset="0"/>
              </a:rPr>
              <a:t>di Nantucket, un laboratorio naturale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18605"/>
            <a:ext cx="8740775" cy="25304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sz="2000" b="1" dirty="0">
                <a:solidFill>
                  <a:srgbClr val="000000"/>
                </a:solidFill>
                <a:latin typeface="Arial" charset="0"/>
              </a:rPr>
              <a:t>La </a:t>
            </a:r>
            <a:r>
              <a:rPr lang="it-IT" sz="2000" b="1" dirty="0" smtClean="0">
                <a:solidFill>
                  <a:srgbClr val="000000"/>
                </a:solidFill>
                <a:latin typeface="Arial" charset="0"/>
              </a:rPr>
              <a:t>‘</a:t>
            </a:r>
            <a:r>
              <a:rPr lang="it-IT" sz="2000" b="1" dirty="0" smtClean="0">
                <a:solidFill>
                  <a:srgbClr val="FF0000"/>
                </a:solidFill>
                <a:latin typeface="Arial" charset="0"/>
              </a:rPr>
              <a:t>febbre </a:t>
            </a:r>
            <a:r>
              <a:rPr lang="it-IT" sz="2000" b="1" dirty="0">
                <a:solidFill>
                  <a:srgbClr val="FF0000"/>
                </a:solidFill>
                <a:latin typeface="Arial" charset="0"/>
              </a:rPr>
              <a:t>di </a:t>
            </a:r>
            <a:r>
              <a:rPr lang="it-IT" sz="2000" b="1" dirty="0" smtClean="0">
                <a:solidFill>
                  <a:srgbClr val="FF0000"/>
                </a:solidFill>
                <a:latin typeface="Arial" charset="0"/>
              </a:rPr>
              <a:t>Nantucket</a:t>
            </a:r>
            <a:r>
              <a:rPr lang="it-IT" sz="2000" dirty="0" smtClean="0">
                <a:solidFill>
                  <a:srgbClr val="000000"/>
                </a:solidFill>
                <a:latin typeface="Arial" charset="0"/>
              </a:rPr>
              <a:t>’</a:t>
            </a:r>
            <a:r>
              <a:rPr lang="it-IT" sz="2000" b="1" dirty="0" smtClean="0">
                <a:solidFill>
                  <a:srgbClr val="000000"/>
                </a:solidFill>
                <a:latin typeface="Arial" charset="0"/>
              </a:rPr>
              <a:t>:</a:t>
            </a:r>
            <a:endParaRPr lang="it-IT" sz="2000" b="1" dirty="0">
              <a:solidFill>
                <a:srgbClr val="000000"/>
              </a:solidFill>
              <a:latin typeface="Arial" charset="0"/>
            </a:endParaRPr>
          </a:p>
          <a:p>
            <a:pPr lvl="1" eaLnBrk="1" hangingPunct="1">
              <a:lnSpc>
                <a:spcPct val="80000"/>
              </a:lnSpc>
              <a:spcBef>
                <a:spcPct val="30000"/>
              </a:spcBef>
            </a:pPr>
            <a:r>
              <a:rPr lang="it-IT" sz="1800" b="1" dirty="0">
                <a:solidFill>
                  <a:srgbClr val="000000"/>
                </a:solidFill>
                <a:latin typeface="Arial" charset="0"/>
              </a:rPr>
              <a:t>Quale specie: </a:t>
            </a:r>
          </a:p>
          <a:p>
            <a:pPr lvl="2" eaLnBrk="1" hangingPunct="1">
              <a:lnSpc>
                <a:spcPct val="80000"/>
              </a:lnSpc>
              <a:spcBef>
                <a:spcPct val="30000"/>
              </a:spcBef>
            </a:pPr>
            <a:r>
              <a:rPr lang="it-IT" sz="1600" b="1" i="1" dirty="0">
                <a:solidFill>
                  <a:srgbClr val="000000"/>
                </a:solidFill>
                <a:latin typeface="Arial" charset="0"/>
              </a:rPr>
              <a:t>B. microti</a:t>
            </a:r>
            <a:r>
              <a:rPr lang="it-IT" sz="1600" b="1" dirty="0">
                <a:solidFill>
                  <a:srgbClr val="000000"/>
                </a:solidFill>
                <a:latin typeface="Arial" charset="0"/>
              </a:rPr>
              <a:t>, la </a:t>
            </a:r>
            <a:r>
              <a:rPr lang="it-IT" sz="1600" b="1" dirty="0" err="1">
                <a:solidFill>
                  <a:srgbClr val="000000"/>
                </a:solidFill>
                <a:latin typeface="Arial" charset="0"/>
              </a:rPr>
              <a:t>babesia</a:t>
            </a:r>
            <a:r>
              <a:rPr lang="it-IT" sz="1600" b="1" dirty="0">
                <a:solidFill>
                  <a:srgbClr val="000000"/>
                </a:solidFill>
                <a:latin typeface="Arial" charset="0"/>
              </a:rPr>
              <a:t> dei roditori</a:t>
            </a:r>
          </a:p>
          <a:p>
            <a:pPr lvl="1" eaLnBrk="1" hangingPunct="1">
              <a:lnSpc>
                <a:spcPct val="80000"/>
              </a:lnSpc>
              <a:spcBef>
                <a:spcPct val="30000"/>
              </a:spcBef>
            </a:pPr>
            <a:r>
              <a:rPr lang="it-IT" sz="1800" b="1" dirty="0">
                <a:solidFill>
                  <a:srgbClr val="000000"/>
                </a:solidFill>
                <a:latin typeface="Arial" charset="0"/>
              </a:rPr>
              <a:t>Quale serbatoio:</a:t>
            </a:r>
          </a:p>
          <a:p>
            <a:pPr lvl="2" eaLnBrk="1" hangingPunct="1">
              <a:lnSpc>
                <a:spcPct val="80000"/>
              </a:lnSpc>
            </a:pPr>
            <a:r>
              <a:rPr lang="it-IT" sz="1600" dirty="0" err="1">
                <a:solidFill>
                  <a:srgbClr val="000000"/>
                </a:solidFill>
                <a:latin typeface="Arial" charset="0"/>
              </a:rPr>
              <a:t>Whitefooted</a:t>
            </a:r>
            <a:r>
              <a:rPr lang="it-IT" sz="1600" dirty="0">
                <a:solidFill>
                  <a:srgbClr val="000000"/>
                </a:solidFill>
                <a:latin typeface="Arial" charset="0"/>
              </a:rPr>
              <a:t> Mouse (</a:t>
            </a:r>
            <a:r>
              <a:rPr lang="it-IT" sz="1600" i="1" dirty="0" err="1">
                <a:solidFill>
                  <a:srgbClr val="000000"/>
                </a:solidFill>
                <a:latin typeface="Arial" charset="0"/>
              </a:rPr>
              <a:t>Peromyscus</a:t>
            </a:r>
            <a:r>
              <a:rPr lang="it-IT" sz="1600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t-IT" sz="1600" i="1" dirty="0" err="1">
                <a:solidFill>
                  <a:srgbClr val="000000"/>
                </a:solidFill>
                <a:latin typeface="Arial" charset="0"/>
              </a:rPr>
              <a:t>leucopus</a:t>
            </a:r>
            <a:r>
              <a:rPr lang="it-IT" sz="1600" dirty="0">
                <a:solidFill>
                  <a:srgbClr val="000000"/>
                </a:solidFill>
                <a:latin typeface="Arial" charset="0"/>
              </a:rPr>
              <a:t>): 40.9%</a:t>
            </a:r>
            <a:endParaRPr lang="it-IT" sz="1600" b="1" dirty="0">
              <a:solidFill>
                <a:srgbClr val="000000"/>
              </a:solidFill>
              <a:latin typeface="Arial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it-IT" sz="1600" dirty="0" err="1">
                <a:solidFill>
                  <a:srgbClr val="000000"/>
                </a:solidFill>
                <a:latin typeface="Arial" charset="0"/>
              </a:rPr>
              <a:t>Meadow</a:t>
            </a:r>
            <a:r>
              <a:rPr lang="it-IT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 charset="0"/>
              </a:rPr>
              <a:t>vole</a:t>
            </a:r>
            <a:r>
              <a:rPr lang="it-IT" sz="1600" dirty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it-IT" sz="1600" i="1" dirty="0" err="1">
                <a:solidFill>
                  <a:srgbClr val="000000"/>
                </a:solidFill>
                <a:latin typeface="Arial" charset="0"/>
              </a:rPr>
              <a:t>Microtus</a:t>
            </a:r>
            <a:r>
              <a:rPr lang="it-IT" sz="1600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t-IT" sz="1600" i="1" dirty="0" err="1">
                <a:solidFill>
                  <a:srgbClr val="000000"/>
                </a:solidFill>
                <a:latin typeface="Arial" charset="0"/>
              </a:rPr>
              <a:t>pennsylvanicus</a:t>
            </a:r>
            <a:r>
              <a:rPr lang="it-IT" sz="1600" dirty="0">
                <a:solidFill>
                  <a:srgbClr val="000000"/>
                </a:solidFill>
                <a:latin typeface="Arial" charset="0"/>
              </a:rPr>
              <a:t>): 21.2%</a:t>
            </a:r>
          </a:p>
          <a:p>
            <a:pPr lvl="2" eaLnBrk="1" hangingPunct="1">
              <a:lnSpc>
                <a:spcPct val="80000"/>
              </a:lnSpc>
            </a:pPr>
            <a:r>
              <a:rPr lang="it-IT" sz="1600" dirty="0" err="1">
                <a:solidFill>
                  <a:srgbClr val="000000"/>
                </a:solidFill>
                <a:latin typeface="Arial" charset="0"/>
              </a:rPr>
              <a:t>Cottontail</a:t>
            </a:r>
            <a:r>
              <a:rPr lang="it-IT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Arial" charset="0"/>
              </a:rPr>
              <a:t>rabbit</a:t>
            </a:r>
            <a:r>
              <a:rPr lang="it-IT" sz="1600" dirty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it-IT" sz="1600" i="1" dirty="0" err="1">
                <a:solidFill>
                  <a:srgbClr val="000000"/>
                </a:solidFill>
                <a:latin typeface="Arial" charset="0"/>
              </a:rPr>
              <a:t>Sylvilagus</a:t>
            </a:r>
            <a:r>
              <a:rPr lang="it-IT" sz="1600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t-IT" sz="1600" i="1" dirty="0" err="1">
                <a:solidFill>
                  <a:srgbClr val="000000"/>
                </a:solidFill>
                <a:latin typeface="Arial" charset="0"/>
              </a:rPr>
              <a:t>floridanus</a:t>
            </a:r>
            <a:r>
              <a:rPr lang="it-IT" sz="1600" dirty="0">
                <a:solidFill>
                  <a:srgbClr val="000000"/>
                </a:solidFill>
                <a:latin typeface="Arial" charset="0"/>
              </a:rPr>
              <a:t>): 3.8%</a:t>
            </a:r>
          </a:p>
          <a:p>
            <a:pPr lvl="2" eaLnBrk="1" hangingPunct="1">
              <a:lnSpc>
                <a:spcPct val="80000"/>
              </a:lnSpc>
            </a:pPr>
            <a:r>
              <a:rPr lang="it-IT" sz="1600" b="1" dirty="0">
                <a:solidFill>
                  <a:srgbClr val="000000"/>
                </a:solidFill>
                <a:latin typeface="Arial" charset="0"/>
              </a:rPr>
              <a:t>I cervidi non sono ospiti competenti per </a:t>
            </a:r>
            <a:r>
              <a:rPr lang="it-IT" sz="1600" b="1" i="1" dirty="0">
                <a:solidFill>
                  <a:srgbClr val="000000"/>
                </a:solidFill>
                <a:latin typeface="Arial" charset="0"/>
              </a:rPr>
              <a:t>B. microti</a:t>
            </a:r>
            <a:r>
              <a:rPr lang="it-IT" sz="1600" b="1" dirty="0">
                <a:solidFill>
                  <a:srgbClr val="000000"/>
                </a:solidFill>
                <a:latin typeface="Arial" charset="0"/>
              </a:rPr>
              <a:t>, anche se sono importanti nel mantenere le popolazioni di zecche</a:t>
            </a:r>
          </a:p>
        </p:txBody>
      </p:sp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0" b="6723"/>
          <a:stretch>
            <a:fillRect/>
          </a:stretch>
        </p:blipFill>
        <p:spPr bwMode="auto">
          <a:xfrm>
            <a:off x="179388" y="4207148"/>
            <a:ext cx="3097212" cy="245268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8"/>
          <a:stretch>
            <a:fillRect/>
          </a:stretch>
        </p:blipFill>
        <p:spPr bwMode="auto">
          <a:xfrm>
            <a:off x="3635375" y="4211910"/>
            <a:ext cx="3192463" cy="245745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211910"/>
            <a:ext cx="1835150" cy="244792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5000" name="Oval 8"/>
          <p:cNvSpPr>
            <a:spLocks noChangeArrowheads="1"/>
          </p:cNvSpPr>
          <p:nvPr/>
        </p:nvSpPr>
        <p:spPr bwMode="auto">
          <a:xfrm>
            <a:off x="5219700" y="2135188"/>
            <a:ext cx="1079500" cy="501650"/>
          </a:xfrm>
          <a:prstGeom prst="ellips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042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4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4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build="p" autoUpdateAnimBg="0"/>
      <p:bldP spid="8500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28502"/>
            <a:ext cx="8740775" cy="3168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400" b="1" dirty="0">
                <a:latin typeface="Arial" charset="0"/>
              </a:rPr>
              <a:t>La </a:t>
            </a:r>
            <a:r>
              <a:rPr lang="it-IT" sz="2400" b="1" dirty="0" smtClean="0">
                <a:latin typeface="Arial" charset="0"/>
              </a:rPr>
              <a:t>‘</a:t>
            </a:r>
            <a:r>
              <a:rPr lang="it-IT" sz="2400" b="1" dirty="0" smtClean="0">
                <a:solidFill>
                  <a:srgbClr val="FF0000"/>
                </a:solidFill>
                <a:latin typeface="Arial" charset="0"/>
              </a:rPr>
              <a:t>febbre </a:t>
            </a:r>
            <a:r>
              <a:rPr lang="it-IT" sz="2400" b="1" dirty="0">
                <a:solidFill>
                  <a:srgbClr val="FF0000"/>
                </a:solidFill>
                <a:latin typeface="Arial" charset="0"/>
              </a:rPr>
              <a:t>di </a:t>
            </a:r>
            <a:r>
              <a:rPr lang="it-IT" sz="2400" b="1" dirty="0" smtClean="0">
                <a:solidFill>
                  <a:srgbClr val="FF0000"/>
                </a:solidFill>
                <a:latin typeface="Arial" charset="0"/>
              </a:rPr>
              <a:t>Nantucket</a:t>
            </a:r>
            <a:r>
              <a:rPr lang="it-IT" sz="2400" dirty="0" smtClean="0">
                <a:latin typeface="Arial" charset="0"/>
              </a:rPr>
              <a:t>’</a:t>
            </a:r>
            <a:r>
              <a:rPr lang="it-IT" sz="2400" b="1" dirty="0" smtClean="0">
                <a:latin typeface="Arial" charset="0"/>
              </a:rPr>
              <a:t>:</a:t>
            </a:r>
            <a:endParaRPr lang="it-IT" sz="2400" b="1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it-IT" sz="2000" b="1" dirty="0">
                <a:latin typeface="Arial" charset="0"/>
              </a:rPr>
              <a:t>Quale vettore?</a:t>
            </a:r>
          </a:p>
          <a:p>
            <a:pPr lvl="2" eaLnBrk="1" hangingPunct="1">
              <a:lnSpc>
                <a:spcPct val="90000"/>
              </a:lnSpc>
            </a:pPr>
            <a:r>
              <a:rPr lang="it-IT" sz="1800" b="1" dirty="0">
                <a:latin typeface="Arial" charset="0"/>
              </a:rPr>
              <a:t>Solo due specie di zecche sono state trovate sui micro-mammiferi </a:t>
            </a:r>
            <a:r>
              <a:rPr lang="it-IT" sz="1800" b="1" dirty="0" err="1">
                <a:latin typeface="Arial" charset="0"/>
              </a:rPr>
              <a:t>dell</a:t>
            </a:r>
            <a:r>
              <a:rPr lang="ja-JP" altLang="it-IT" sz="1800" b="1" dirty="0">
                <a:latin typeface="Arial" charset="0"/>
              </a:rPr>
              <a:t>’</a:t>
            </a:r>
            <a:r>
              <a:rPr lang="it-IT" sz="1800" b="1" dirty="0">
                <a:latin typeface="Arial" charset="0"/>
              </a:rPr>
              <a:t>isola:</a:t>
            </a:r>
            <a:r>
              <a:rPr lang="it-IT" sz="1800" b="1" i="1" dirty="0">
                <a:latin typeface="Arial" charset="0"/>
              </a:rPr>
              <a:t> </a:t>
            </a:r>
            <a:r>
              <a:rPr lang="it-IT" sz="1800" b="1" i="1" dirty="0" err="1">
                <a:latin typeface="Arial" charset="0"/>
              </a:rPr>
              <a:t>Ixodes</a:t>
            </a:r>
            <a:r>
              <a:rPr lang="it-IT" sz="1800" b="1" i="1" dirty="0">
                <a:latin typeface="Arial" charset="0"/>
              </a:rPr>
              <a:t> </a:t>
            </a:r>
            <a:r>
              <a:rPr lang="it-IT" sz="1800" b="1" i="1" dirty="0" err="1">
                <a:latin typeface="Arial" charset="0"/>
              </a:rPr>
              <a:t>scapularis</a:t>
            </a:r>
            <a:r>
              <a:rPr lang="it-IT" sz="1800" b="1" dirty="0">
                <a:latin typeface="Arial" charset="0"/>
              </a:rPr>
              <a:t> e </a:t>
            </a:r>
            <a:r>
              <a:rPr lang="it-IT" sz="1800" i="1" dirty="0" err="1">
                <a:latin typeface="Arial" charset="0"/>
              </a:rPr>
              <a:t>Dermacentor</a:t>
            </a:r>
            <a:r>
              <a:rPr lang="it-IT" sz="1800" i="1" dirty="0">
                <a:latin typeface="Arial" charset="0"/>
              </a:rPr>
              <a:t> </a:t>
            </a:r>
            <a:r>
              <a:rPr lang="it-IT" sz="1800" i="1" dirty="0" err="1">
                <a:latin typeface="Arial" charset="0"/>
              </a:rPr>
              <a:t>variabilis</a:t>
            </a:r>
            <a:endParaRPr lang="it-IT" sz="1800" i="1" dirty="0">
              <a:latin typeface="Arial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it-IT" sz="1800" b="1" dirty="0">
                <a:latin typeface="Arial" charset="0"/>
              </a:rPr>
              <a:t>La popolazione di</a:t>
            </a:r>
            <a:r>
              <a:rPr lang="it-IT" sz="1800" b="1" i="1" dirty="0">
                <a:latin typeface="Arial" charset="0"/>
              </a:rPr>
              <a:t> I. </a:t>
            </a:r>
            <a:r>
              <a:rPr lang="it-IT" sz="1800" b="1" i="1" dirty="0" err="1">
                <a:latin typeface="Arial" charset="0"/>
              </a:rPr>
              <a:t>scapularis</a:t>
            </a:r>
            <a:r>
              <a:rPr lang="it-IT" sz="1800" b="1" dirty="0">
                <a:latin typeface="Arial" charset="0"/>
              </a:rPr>
              <a:t> era il doppio di quella di </a:t>
            </a:r>
            <a:r>
              <a:rPr lang="it-IT" sz="1800" i="1" dirty="0">
                <a:latin typeface="Arial" charset="0"/>
              </a:rPr>
              <a:t>D. </a:t>
            </a:r>
            <a:r>
              <a:rPr lang="it-IT" sz="1800" i="1" dirty="0" err="1">
                <a:latin typeface="Arial" charset="0"/>
              </a:rPr>
              <a:t>variabilis</a:t>
            </a:r>
            <a:endParaRPr lang="it-IT" sz="1800" i="1" dirty="0">
              <a:latin typeface="Arial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it-IT" sz="1800" dirty="0">
                <a:latin typeface="Arial" charset="0"/>
              </a:rPr>
              <a:t>La biologia di</a:t>
            </a:r>
            <a:r>
              <a:rPr lang="it-IT" sz="1800" i="1" dirty="0">
                <a:latin typeface="Arial" charset="0"/>
              </a:rPr>
              <a:t> I. </a:t>
            </a:r>
            <a:r>
              <a:rPr lang="it-IT" sz="1800" i="1" dirty="0" err="1">
                <a:latin typeface="Arial" charset="0"/>
              </a:rPr>
              <a:t>scapularis</a:t>
            </a:r>
            <a:r>
              <a:rPr lang="it-IT" sz="1800" i="1" dirty="0">
                <a:latin typeface="Arial" charset="0"/>
              </a:rPr>
              <a:t> </a:t>
            </a:r>
            <a:r>
              <a:rPr lang="it-IT" sz="1800" dirty="0">
                <a:latin typeface="Arial" charset="0"/>
              </a:rPr>
              <a:t>con picco di ninfe in primavera e picco di larve in tarda estate assicura un efficiente mantenimento </a:t>
            </a:r>
            <a:r>
              <a:rPr lang="it-IT" sz="1800" dirty="0" err="1">
                <a:latin typeface="Arial" charset="0"/>
              </a:rPr>
              <a:t>dell</a:t>
            </a:r>
            <a:r>
              <a:rPr lang="ja-JP" altLang="it-IT" sz="1800" dirty="0">
                <a:latin typeface="Arial" charset="0"/>
              </a:rPr>
              <a:t>’</a:t>
            </a:r>
            <a:r>
              <a:rPr lang="it-IT" sz="1800" dirty="0">
                <a:latin typeface="Arial" charset="0"/>
              </a:rPr>
              <a:t>infezione da</a:t>
            </a:r>
            <a:r>
              <a:rPr lang="it-IT" sz="1800" i="1" dirty="0">
                <a:latin typeface="Arial" charset="0"/>
              </a:rPr>
              <a:t> B. microti </a:t>
            </a:r>
          </a:p>
        </p:txBody>
      </p:sp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455368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55368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it-IT" sz="2800" b="1" dirty="0" err="1">
                <a:latin typeface="Arial" charset="0"/>
              </a:rPr>
              <a:t>Babesiosi</a:t>
            </a:r>
            <a:r>
              <a:rPr lang="it-IT" sz="2800" b="1" dirty="0">
                <a:latin typeface="Arial" charset="0"/>
              </a:rPr>
              <a:t> negli USA: </a:t>
            </a:r>
            <a:br>
              <a:rPr lang="it-IT" sz="2800" b="1" dirty="0">
                <a:latin typeface="Arial" charset="0"/>
              </a:rPr>
            </a:br>
            <a:r>
              <a:rPr lang="it-IT" sz="2800" b="1" dirty="0" smtClean="0">
                <a:latin typeface="Arial" charset="0"/>
              </a:rPr>
              <a:t>l</a:t>
            </a:r>
            <a:r>
              <a:rPr lang="it-IT" sz="2800" dirty="0" smtClean="0">
                <a:latin typeface="Arial" charset="0"/>
              </a:rPr>
              <a:t>’</a:t>
            </a:r>
            <a:r>
              <a:rPr lang="it-IT" sz="2800" b="1" dirty="0" smtClean="0">
                <a:latin typeface="Arial" charset="0"/>
              </a:rPr>
              <a:t>isola </a:t>
            </a:r>
            <a:r>
              <a:rPr lang="it-IT" sz="2800" b="1" dirty="0">
                <a:latin typeface="Arial" charset="0"/>
              </a:rPr>
              <a:t>di Nantucket, un laboratorio naturale</a:t>
            </a:r>
          </a:p>
        </p:txBody>
      </p:sp>
    </p:spTree>
    <p:extLst>
      <p:ext uri="{BB962C8B-B14F-4D97-AF65-F5344CB8AC3E}">
        <p14:creationId xmlns:p14="http://schemas.microsoft.com/office/powerpoint/2010/main" val="131866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61616"/>
            <a:ext cx="8229600" cy="519112"/>
          </a:xfrm>
        </p:spPr>
        <p:txBody>
          <a:bodyPr>
            <a:noAutofit/>
          </a:bodyPr>
          <a:lstStyle/>
          <a:p>
            <a:pPr eaLnBrk="1" hangingPunct="1"/>
            <a:r>
              <a:rPr lang="it-IT" sz="3600" b="1" dirty="0" err="1">
                <a:latin typeface="Arial" charset="0"/>
              </a:rPr>
              <a:t>Babesiosi</a:t>
            </a:r>
            <a:r>
              <a:rPr lang="it-IT" sz="3600" b="1" dirty="0">
                <a:latin typeface="Arial" charset="0"/>
              </a:rPr>
              <a:t> umana: situazione in EU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305" y="1473398"/>
            <a:ext cx="8512175" cy="5411986"/>
          </a:xfrm>
        </p:spPr>
        <p:txBody>
          <a:bodyPr/>
          <a:lstStyle/>
          <a:p>
            <a:pPr eaLnBrk="1" hangingPunct="1"/>
            <a:r>
              <a:rPr lang="it-IT" b="1" dirty="0">
                <a:latin typeface="Arial" charset="0"/>
              </a:rPr>
              <a:t>Caso umano italiano (1998)</a:t>
            </a:r>
          </a:p>
          <a:p>
            <a:pPr lvl="1" eaLnBrk="1" hangingPunct="1"/>
            <a:r>
              <a:rPr lang="it-IT" b="1" dirty="0">
                <a:latin typeface="Arial" charset="0"/>
              </a:rPr>
              <a:t>Anamnesi</a:t>
            </a:r>
          </a:p>
          <a:p>
            <a:pPr lvl="2" eaLnBrk="1" hangingPunct="1"/>
            <a:r>
              <a:rPr lang="it-IT" b="1" dirty="0">
                <a:latin typeface="Arial" charset="0"/>
              </a:rPr>
              <a:t>Uomo, 55 anni, splenectomizzato</a:t>
            </a:r>
          </a:p>
          <a:p>
            <a:pPr lvl="1" eaLnBrk="1" hangingPunct="1"/>
            <a:r>
              <a:rPr lang="it-IT" b="1" dirty="0">
                <a:latin typeface="Arial" charset="0"/>
              </a:rPr>
              <a:t>Analisi filogenetica </a:t>
            </a:r>
            <a:r>
              <a:rPr lang="it-IT" sz="2000" b="1" dirty="0">
                <a:latin typeface="Arial" charset="0"/>
              </a:rPr>
              <a:t>(anche per caso austriaco)</a:t>
            </a:r>
          </a:p>
          <a:p>
            <a:pPr lvl="2" eaLnBrk="1" hangingPunct="1"/>
            <a:r>
              <a:rPr lang="it-IT" b="1" i="1" dirty="0" err="1">
                <a:latin typeface="Arial" charset="0"/>
              </a:rPr>
              <a:t>Babesia</a:t>
            </a:r>
            <a:r>
              <a:rPr lang="it-IT" b="1" dirty="0">
                <a:latin typeface="Arial" charset="0"/>
              </a:rPr>
              <a:t> EU1 (molto simile, ma diverso da </a:t>
            </a:r>
            <a:r>
              <a:rPr lang="it-IT" b="1" i="1" dirty="0">
                <a:latin typeface="Arial" charset="0"/>
              </a:rPr>
              <a:t>B. </a:t>
            </a:r>
            <a:r>
              <a:rPr lang="it-IT" b="1" i="1" dirty="0" err="1">
                <a:latin typeface="Arial" charset="0"/>
              </a:rPr>
              <a:t>odocoilei</a:t>
            </a:r>
            <a:r>
              <a:rPr lang="it-IT" b="1" dirty="0">
                <a:latin typeface="Arial" charset="0"/>
              </a:rPr>
              <a:t>, formano gruppo affine a </a:t>
            </a:r>
            <a:r>
              <a:rPr lang="it-IT" b="1" i="1" dirty="0">
                <a:latin typeface="Arial" charset="0"/>
              </a:rPr>
              <a:t>B. </a:t>
            </a:r>
            <a:r>
              <a:rPr lang="it-IT" b="1" i="1" dirty="0" err="1">
                <a:latin typeface="Arial" charset="0"/>
              </a:rPr>
              <a:t>divergens</a:t>
            </a:r>
            <a:r>
              <a:rPr lang="it-IT" b="1" dirty="0">
                <a:latin typeface="Arial" charset="0"/>
              </a:rPr>
              <a:t>)</a:t>
            </a:r>
          </a:p>
          <a:p>
            <a:pPr eaLnBrk="1" hangingPunct="1"/>
            <a:r>
              <a:rPr lang="it-IT" b="1" dirty="0">
                <a:latin typeface="Arial" charset="0"/>
              </a:rPr>
              <a:t>Caso in Germania (2005)</a:t>
            </a:r>
          </a:p>
          <a:p>
            <a:pPr lvl="1" eaLnBrk="1" hangingPunct="1"/>
            <a:r>
              <a:rPr lang="it-IT" b="1" dirty="0">
                <a:latin typeface="Arial" charset="0"/>
              </a:rPr>
              <a:t>Anamnesi</a:t>
            </a:r>
          </a:p>
          <a:p>
            <a:pPr lvl="2" eaLnBrk="1" hangingPunct="1"/>
            <a:r>
              <a:rPr lang="it-IT" b="1" dirty="0">
                <a:latin typeface="Arial" charset="0"/>
              </a:rPr>
              <a:t>Uomo, 63 anni, splenectomizzato</a:t>
            </a:r>
          </a:p>
          <a:p>
            <a:pPr lvl="1" eaLnBrk="1" hangingPunct="1"/>
            <a:r>
              <a:rPr lang="it-IT" b="1" dirty="0">
                <a:latin typeface="Arial" charset="0"/>
              </a:rPr>
              <a:t>Analisi filogenetica</a:t>
            </a:r>
          </a:p>
          <a:p>
            <a:pPr lvl="2" eaLnBrk="1" hangingPunct="1"/>
            <a:r>
              <a:rPr lang="it-IT" b="1" i="1" dirty="0" err="1">
                <a:latin typeface="Arial" charset="0"/>
              </a:rPr>
              <a:t>Babesia</a:t>
            </a:r>
            <a:r>
              <a:rPr lang="it-IT" b="1" dirty="0">
                <a:latin typeface="Arial" charset="0"/>
              </a:rPr>
              <a:t> EU1 (&gt;99% omologia)</a:t>
            </a:r>
          </a:p>
        </p:txBody>
      </p:sp>
    </p:spTree>
    <p:extLst>
      <p:ext uri="{BB962C8B-B14F-4D97-AF65-F5344CB8AC3E}">
        <p14:creationId xmlns:p14="http://schemas.microsoft.com/office/powerpoint/2010/main" val="134919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7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70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61615"/>
            <a:ext cx="8229600" cy="519113"/>
          </a:xfrm>
        </p:spPr>
        <p:txBody>
          <a:bodyPr>
            <a:noAutofit/>
          </a:bodyPr>
          <a:lstStyle/>
          <a:p>
            <a:pPr eaLnBrk="1" hangingPunct="1"/>
            <a:r>
              <a:rPr lang="it-IT" sz="3600" b="1" dirty="0" err="1">
                <a:latin typeface="Arial" charset="0"/>
              </a:rPr>
              <a:t>Babesiosi</a:t>
            </a:r>
            <a:r>
              <a:rPr lang="it-IT" sz="3600" b="1" dirty="0">
                <a:latin typeface="Arial" charset="0"/>
              </a:rPr>
              <a:t> in EU: rischio </a:t>
            </a:r>
            <a:r>
              <a:rPr lang="it-IT" sz="3600" b="1" dirty="0" err="1">
                <a:latin typeface="Arial" charset="0"/>
              </a:rPr>
              <a:t>zoonosico</a:t>
            </a:r>
            <a:r>
              <a:rPr lang="it-IT" sz="3600" b="1" dirty="0">
                <a:latin typeface="Arial" charset="0"/>
              </a:rPr>
              <a:t>?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17712"/>
            <a:ext cx="8839200" cy="5195664"/>
          </a:xfrm>
        </p:spPr>
        <p:txBody>
          <a:bodyPr/>
          <a:lstStyle/>
          <a:p>
            <a:pPr eaLnBrk="1" hangingPunct="1"/>
            <a:r>
              <a:rPr lang="it-IT" b="1" dirty="0">
                <a:latin typeface="Arial" charset="0"/>
              </a:rPr>
              <a:t>Domande a cui rispondere:</a:t>
            </a:r>
          </a:p>
          <a:p>
            <a:pPr lvl="1" eaLnBrk="1" hangingPunct="1">
              <a:spcBef>
                <a:spcPct val="30000"/>
              </a:spcBef>
            </a:pPr>
            <a:r>
              <a:rPr lang="it-IT" b="1" dirty="0">
                <a:latin typeface="Arial" charset="0"/>
              </a:rPr>
              <a:t>Quale specie di </a:t>
            </a:r>
            <a:r>
              <a:rPr lang="it-IT" b="1" i="1" dirty="0" err="1">
                <a:latin typeface="Arial" charset="0"/>
              </a:rPr>
              <a:t>Babesia</a:t>
            </a:r>
            <a:r>
              <a:rPr lang="it-IT" b="1" dirty="0">
                <a:latin typeface="Arial" charset="0"/>
              </a:rPr>
              <a:t>…</a:t>
            </a:r>
            <a:r>
              <a:rPr lang="it-IT" b="1" dirty="0" err="1">
                <a:latin typeface="Arial" charset="0"/>
              </a:rPr>
              <a:t>like</a:t>
            </a:r>
            <a:r>
              <a:rPr lang="it-IT" b="1" dirty="0">
                <a:latin typeface="Arial" charset="0"/>
              </a:rPr>
              <a:t>?</a:t>
            </a:r>
          </a:p>
          <a:p>
            <a:pPr lvl="2" eaLnBrk="1" hangingPunct="1">
              <a:spcBef>
                <a:spcPct val="30000"/>
              </a:spcBef>
            </a:pPr>
            <a:r>
              <a:rPr lang="it-IT" b="1" i="1" dirty="0">
                <a:latin typeface="Arial" charset="0"/>
              </a:rPr>
              <a:t>B. microti</a:t>
            </a:r>
            <a:r>
              <a:rPr lang="it-IT" b="1" dirty="0">
                <a:latin typeface="Arial" charset="0"/>
              </a:rPr>
              <a:t>, </a:t>
            </a:r>
            <a:r>
              <a:rPr lang="it-IT" b="1" i="1" dirty="0">
                <a:latin typeface="Arial" charset="0"/>
              </a:rPr>
              <a:t>B. </a:t>
            </a:r>
            <a:r>
              <a:rPr lang="it-IT" b="1" i="1" dirty="0" err="1">
                <a:latin typeface="Arial" charset="0"/>
              </a:rPr>
              <a:t>divergens</a:t>
            </a:r>
            <a:r>
              <a:rPr lang="it-IT" b="1" dirty="0">
                <a:latin typeface="Arial" charset="0"/>
              </a:rPr>
              <a:t>, </a:t>
            </a:r>
            <a:r>
              <a:rPr lang="it-IT" b="1" i="1" dirty="0" err="1">
                <a:latin typeface="Arial" charset="0"/>
              </a:rPr>
              <a:t>Babesia</a:t>
            </a:r>
            <a:r>
              <a:rPr lang="it-IT" b="1" dirty="0">
                <a:latin typeface="Arial" charset="0"/>
              </a:rPr>
              <a:t> WA1, CA1, MO1, EU1</a:t>
            </a:r>
          </a:p>
          <a:p>
            <a:pPr lvl="1" eaLnBrk="1" hangingPunct="1">
              <a:spcBef>
                <a:spcPct val="50000"/>
              </a:spcBef>
            </a:pPr>
            <a:r>
              <a:rPr lang="it-IT" b="1" dirty="0">
                <a:solidFill>
                  <a:srgbClr val="FF0000"/>
                </a:solidFill>
                <a:latin typeface="Arial" charset="0"/>
              </a:rPr>
              <a:t>Quale serbatoio?</a:t>
            </a:r>
          </a:p>
          <a:p>
            <a:pPr lvl="2" eaLnBrk="1" hangingPunct="1"/>
            <a:r>
              <a:rPr lang="it-IT" b="1" dirty="0">
                <a:solidFill>
                  <a:srgbClr val="FF0000"/>
                </a:solidFill>
                <a:latin typeface="Arial" charset="0"/>
              </a:rPr>
              <a:t>Domestici, selvatici…</a:t>
            </a:r>
          </a:p>
          <a:p>
            <a:pPr lvl="2" eaLnBrk="1" hangingPunct="1"/>
            <a:r>
              <a:rPr lang="it-IT" b="1" dirty="0">
                <a:solidFill>
                  <a:srgbClr val="FF0000"/>
                </a:solidFill>
                <a:latin typeface="Arial" charset="0"/>
              </a:rPr>
              <a:t>… quali selvatici?</a:t>
            </a:r>
          </a:p>
          <a:p>
            <a:pPr lvl="1" eaLnBrk="1" hangingPunct="1">
              <a:spcBef>
                <a:spcPct val="50000"/>
              </a:spcBef>
            </a:pPr>
            <a:r>
              <a:rPr lang="it-IT" b="1" dirty="0">
                <a:latin typeface="Arial" charset="0"/>
              </a:rPr>
              <a:t>Quale vettore?</a:t>
            </a:r>
          </a:p>
          <a:p>
            <a:pPr lvl="2" eaLnBrk="1" hangingPunct="1"/>
            <a:r>
              <a:rPr lang="it-IT" b="1" i="1" dirty="0">
                <a:latin typeface="Arial" charset="0"/>
              </a:rPr>
              <a:t>USA: </a:t>
            </a:r>
            <a:r>
              <a:rPr lang="it-IT" b="1" i="1" dirty="0" err="1">
                <a:latin typeface="Arial" charset="0"/>
              </a:rPr>
              <a:t>Ixodes</a:t>
            </a:r>
            <a:r>
              <a:rPr lang="it-IT" b="1" i="1" dirty="0">
                <a:latin typeface="Arial" charset="0"/>
              </a:rPr>
              <a:t> </a:t>
            </a:r>
            <a:r>
              <a:rPr lang="it-IT" b="1" i="1" dirty="0" err="1">
                <a:latin typeface="Arial" charset="0"/>
              </a:rPr>
              <a:t>scapularis</a:t>
            </a:r>
            <a:r>
              <a:rPr lang="it-IT" b="1" dirty="0">
                <a:latin typeface="Arial" charset="0"/>
              </a:rPr>
              <a:t> per </a:t>
            </a:r>
            <a:r>
              <a:rPr lang="it-IT" b="1" i="1" dirty="0">
                <a:latin typeface="Arial" charset="0"/>
              </a:rPr>
              <a:t>B. microti</a:t>
            </a:r>
          </a:p>
          <a:p>
            <a:pPr lvl="2" eaLnBrk="1" hangingPunct="1"/>
            <a:r>
              <a:rPr lang="it-IT" b="1" i="1" dirty="0">
                <a:solidFill>
                  <a:srgbClr val="FF0000"/>
                </a:solidFill>
                <a:latin typeface="Arial" charset="0"/>
              </a:rPr>
              <a:t>EU: </a:t>
            </a:r>
            <a:r>
              <a:rPr lang="it-IT" b="1" i="1" dirty="0" err="1">
                <a:solidFill>
                  <a:srgbClr val="FF0000"/>
                </a:solidFill>
                <a:latin typeface="Arial" charset="0"/>
              </a:rPr>
              <a:t>Ixodes</a:t>
            </a:r>
            <a:r>
              <a:rPr lang="it-IT" b="1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it-IT" b="1" i="1" dirty="0" err="1">
                <a:solidFill>
                  <a:srgbClr val="FF0000"/>
                </a:solidFill>
                <a:latin typeface="Arial" charset="0"/>
              </a:rPr>
              <a:t>ricinus</a:t>
            </a:r>
            <a:r>
              <a:rPr lang="it-IT" b="1" dirty="0">
                <a:solidFill>
                  <a:srgbClr val="FF0000"/>
                </a:solidFill>
                <a:latin typeface="Arial" charset="0"/>
              </a:rPr>
              <a:t> per </a:t>
            </a:r>
            <a:r>
              <a:rPr lang="it-IT" b="1" i="1" dirty="0" err="1">
                <a:solidFill>
                  <a:srgbClr val="FF0000"/>
                </a:solidFill>
                <a:latin typeface="Arial" charset="0"/>
              </a:rPr>
              <a:t>Babesia</a:t>
            </a:r>
            <a:r>
              <a:rPr lang="it-IT" b="1" dirty="0">
                <a:solidFill>
                  <a:srgbClr val="FF0000"/>
                </a:solidFill>
                <a:latin typeface="Arial" charset="0"/>
              </a:rPr>
              <a:t> EU1 ??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5076056" y="3284984"/>
            <a:ext cx="3887787" cy="23749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it-IT" sz="2000" b="1" dirty="0">
                <a:latin typeface="Times New Roman" charset="0"/>
              </a:rPr>
              <a:t>51 caprioli</a:t>
            </a:r>
            <a:r>
              <a:rPr lang="it-IT" sz="2000" b="1" dirty="0">
                <a:solidFill>
                  <a:schemeClr val="tx2"/>
                </a:solidFill>
                <a:latin typeface="Times New Roman" charset="0"/>
              </a:rPr>
              <a:t> e </a:t>
            </a:r>
            <a:r>
              <a:rPr lang="it-IT" sz="2000" b="1" dirty="0">
                <a:solidFill>
                  <a:srgbClr val="FF0000"/>
                </a:solidFill>
                <a:latin typeface="Times New Roman" charset="0"/>
              </a:rPr>
              <a:t>30 cervi </a:t>
            </a:r>
            <a:r>
              <a:rPr lang="it-IT" sz="2000" b="1" dirty="0">
                <a:solidFill>
                  <a:schemeClr val="tx2"/>
                </a:solidFill>
                <a:latin typeface="Times New Roman" charset="0"/>
              </a:rPr>
              <a:t>(Slovenia)</a:t>
            </a:r>
          </a:p>
          <a:p>
            <a:pPr eaLnBrk="1" hangingPunct="1"/>
            <a:r>
              <a:rPr lang="it-IT" sz="2000" b="1" i="1" dirty="0">
                <a:solidFill>
                  <a:schemeClr val="tx2"/>
                </a:solidFill>
                <a:latin typeface="Times New Roman" charset="0"/>
              </a:rPr>
              <a:t>B. </a:t>
            </a:r>
            <a:r>
              <a:rPr lang="it-IT" sz="2000" b="1" i="1" dirty="0" err="1">
                <a:solidFill>
                  <a:schemeClr val="tx2"/>
                </a:solidFill>
                <a:latin typeface="Times New Roman" charset="0"/>
              </a:rPr>
              <a:t>divergens</a:t>
            </a:r>
            <a:r>
              <a:rPr lang="it-IT" sz="2000" b="1" dirty="0">
                <a:solidFill>
                  <a:schemeClr val="tx2"/>
                </a:solidFill>
                <a:latin typeface="Times New Roman" charset="0"/>
              </a:rPr>
              <a:t>:</a:t>
            </a:r>
          </a:p>
          <a:p>
            <a:pPr algn="r" eaLnBrk="1" hangingPunct="1"/>
            <a:r>
              <a:rPr lang="it-IT" sz="2000" b="1" dirty="0">
                <a:latin typeface="Times New Roman" charset="0"/>
              </a:rPr>
              <a:t>76,5% nel capriolo</a:t>
            </a:r>
          </a:p>
          <a:p>
            <a:pPr algn="r" eaLnBrk="1" hangingPunct="1"/>
            <a:r>
              <a:rPr lang="it-IT" sz="2000" b="1" dirty="0">
                <a:solidFill>
                  <a:srgbClr val="FF0000"/>
                </a:solidFill>
                <a:latin typeface="Times New Roman" charset="0"/>
              </a:rPr>
              <a:t>16,7% nel cervo</a:t>
            </a:r>
          </a:p>
          <a:p>
            <a:pPr eaLnBrk="1" hangingPunct="1"/>
            <a:r>
              <a:rPr lang="it-IT" sz="2000" b="1" i="1" dirty="0" err="1">
                <a:solidFill>
                  <a:schemeClr val="tx2"/>
                </a:solidFill>
                <a:latin typeface="Times New Roman" charset="0"/>
              </a:rPr>
              <a:t>Babesia</a:t>
            </a:r>
            <a:r>
              <a:rPr lang="it-IT" sz="2000" b="1" dirty="0">
                <a:solidFill>
                  <a:schemeClr val="tx2"/>
                </a:solidFill>
                <a:latin typeface="Times New Roman" charset="0"/>
              </a:rPr>
              <a:t> EU1:</a:t>
            </a:r>
          </a:p>
          <a:p>
            <a:pPr algn="r" eaLnBrk="1" hangingPunct="1"/>
            <a:r>
              <a:rPr lang="it-IT" sz="2000" b="1" dirty="0">
                <a:latin typeface="Times New Roman" charset="0"/>
              </a:rPr>
              <a:t>21,6% nel capriolo</a:t>
            </a:r>
          </a:p>
          <a:p>
            <a:pPr eaLnBrk="1" hangingPunct="1"/>
            <a:r>
              <a:rPr lang="it-IT" sz="1400" b="1" dirty="0" err="1">
                <a:solidFill>
                  <a:schemeClr val="tx2"/>
                </a:solidFill>
                <a:latin typeface="Times New Roman" charset="0"/>
              </a:rPr>
              <a:t>Duh</a:t>
            </a:r>
            <a:r>
              <a:rPr lang="it-IT" sz="1400" b="1" dirty="0">
                <a:solidFill>
                  <a:schemeClr val="tx2"/>
                </a:solidFill>
                <a:latin typeface="Times New Roman" charset="0"/>
              </a:rPr>
              <a:t> </a:t>
            </a:r>
            <a:r>
              <a:rPr lang="it-IT" sz="1400" b="1" i="1" dirty="0">
                <a:solidFill>
                  <a:schemeClr val="tx2"/>
                </a:solidFill>
                <a:latin typeface="Times New Roman" charset="0"/>
              </a:rPr>
              <a:t>et al</a:t>
            </a:r>
            <a:r>
              <a:rPr lang="it-IT" sz="1400" b="1" dirty="0">
                <a:solidFill>
                  <a:schemeClr val="tx2"/>
                </a:solidFill>
                <a:latin typeface="Times New Roman" charset="0"/>
              </a:rPr>
              <a:t>. (2005) </a:t>
            </a:r>
          </a:p>
          <a:p>
            <a:pPr eaLnBrk="1" hangingPunct="1"/>
            <a:r>
              <a:rPr lang="it-IT" sz="1400" b="1" dirty="0" err="1">
                <a:solidFill>
                  <a:schemeClr val="tx2"/>
                </a:solidFill>
                <a:latin typeface="Times New Roman" charset="0"/>
              </a:rPr>
              <a:t>Emerg</a:t>
            </a:r>
            <a:r>
              <a:rPr lang="it-IT" sz="1400" b="1" dirty="0">
                <a:solidFill>
                  <a:schemeClr val="tx2"/>
                </a:solidFill>
                <a:latin typeface="Times New Roman" charset="0"/>
              </a:rPr>
              <a:t>. </a:t>
            </a:r>
            <a:r>
              <a:rPr lang="it-IT" sz="1400" b="1" dirty="0" err="1">
                <a:solidFill>
                  <a:schemeClr val="tx2"/>
                </a:solidFill>
                <a:latin typeface="Times New Roman" charset="0"/>
              </a:rPr>
              <a:t>Infect</a:t>
            </a:r>
            <a:r>
              <a:rPr lang="it-IT" sz="1400" b="1" dirty="0">
                <a:solidFill>
                  <a:schemeClr val="tx2"/>
                </a:solidFill>
                <a:latin typeface="Times New Roman" charset="0"/>
              </a:rPr>
              <a:t>. </a:t>
            </a:r>
            <a:r>
              <a:rPr lang="it-IT" sz="1400" b="1" dirty="0" err="1">
                <a:solidFill>
                  <a:schemeClr val="tx2"/>
                </a:solidFill>
                <a:latin typeface="Times New Roman" charset="0"/>
              </a:rPr>
              <a:t>Dis</a:t>
            </a:r>
            <a:r>
              <a:rPr lang="it-IT" sz="1400" b="1" dirty="0">
                <a:solidFill>
                  <a:schemeClr val="tx2"/>
                </a:solidFill>
                <a:latin typeface="Times New Roman" charset="0"/>
              </a:rPr>
              <a:t>. 11: 1121-1123</a:t>
            </a:r>
          </a:p>
        </p:txBody>
      </p:sp>
    </p:spTree>
    <p:extLst>
      <p:ext uri="{BB962C8B-B14F-4D97-AF65-F5344CB8AC3E}">
        <p14:creationId xmlns:p14="http://schemas.microsoft.com/office/powerpoint/2010/main" val="79491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8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 autoUpdateAnimBg="0"/>
      <p:bldP spid="88068" grpId="0" animBg="1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90736"/>
            <a:ext cx="8856984" cy="762000"/>
          </a:xfrm>
        </p:spPr>
        <p:txBody>
          <a:bodyPr>
            <a:noAutofit/>
          </a:bodyPr>
          <a:lstStyle/>
          <a:p>
            <a:pPr eaLnBrk="1" hangingPunct="1"/>
            <a:r>
              <a:rPr lang="it-IT" sz="4000" b="1" dirty="0" smtClean="0">
                <a:latin typeface="Arial" charset="0"/>
              </a:rPr>
              <a:t>Considerazioni di sanità pubblica</a:t>
            </a:r>
            <a:endParaRPr lang="it-IT" sz="4000" b="1" dirty="0">
              <a:latin typeface="Arial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3" y="1772741"/>
            <a:ext cx="8856538" cy="4752603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1800"/>
              </a:spcBef>
              <a:buFont typeface="Wingdings" charset="2"/>
              <a:buChar char="§"/>
            </a:pPr>
            <a:r>
              <a:rPr lang="it-IT" sz="3000" b="1" dirty="0">
                <a:latin typeface="Arial" charset="0"/>
                <a:cs typeface="Times New Roman" charset="0"/>
              </a:rPr>
              <a:t>circolazione notevole di </a:t>
            </a:r>
            <a:r>
              <a:rPr lang="it-IT" sz="3000" b="1" i="1" dirty="0" err="1">
                <a:solidFill>
                  <a:srgbClr val="FF0000"/>
                </a:solidFill>
                <a:latin typeface="Arial" charset="0"/>
                <a:cs typeface="Times New Roman" charset="0"/>
              </a:rPr>
              <a:t>Babesia</a:t>
            </a:r>
            <a:r>
              <a:rPr lang="it-IT" sz="3000" b="1" dirty="0">
                <a:solidFill>
                  <a:srgbClr val="FF0000"/>
                </a:solidFill>
                <a:latin typeface="Arial" charset="0"/>
                <a:cs typeface="Times New Roman" charset="0"/>
              </a:rPr>
              <a:t> </a:t>
            </a:r>
            <a:r>
              <a:rPr lang="it-IT" sz="3000" b="1" dirty="0" err="1">
                <a:solidFill>
                  <a:srgbClr val="FF0000"/>
                </a:solidFill>
                <a:latin typeface="Arial" charset="0"/>
                <a:cs typeface="Times New Roman" charset="0"/>
              </a:rPr>
              <a:t>spp</a:t>
            </a:r>
            <a:r>
              <a:rPr lang="it-IT" sz="3000" b="1" dirty="0">
                <a:solidFill>
                  <a:srgbClr val="FF0000"/>
                </a:solidFill>
                <a:latin typeface="Arial" charset="0"/>
                <a:cs typeface="Times New Roman" charset="0"/>
              </a:rPr>
              <a:t>.</a:t>
            </a:r>
            <a:r>
              <a:rPr lang="it-IT" sz="3000" b="1" dirty="0">
                <a:latin typeface="Arial" charset="0"/>
                <a:cs typeface="Times New Roman" charset="0"/>
              </a:rPr>
              <a:t> nelle popolazioni di bovini e di ruminanti </a:t>
            </a:r>
            <a:r>
              <a:rPr lang="it-IT" sz="3000" b="1" dirty="0" smtClean="0">
                <a:latin typeface="Arial" charset="0"/>
                <a:cs typeface="Times New Roman" charset="0"/>
              </a:rPr>
              <a:t>selvatici</a:t>
            </a:r>
            <a:endParaRPr lang="it-IT" sz="3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1800"/>
              </a:spcBef>
              <a:buFont typeface="Wingdings" charset="2"/>
              <a:buChar char="§"/>
            </a:pPr>
            <a:r>
              <a:rPr lang="it-IT" sz="3000" b="1" dirty="0">
                <a:latin typeface="Arial" charset="0"/>
                <a:cs typeface="Times New Roman" charset="0"/>
              </a:rPr>
              <a:t>ritrovamento di </a:t>
            </a:r>
            <a:r>
              <a:rPr lang="it-IT" sz="3000" b="1" i="1" dirty="0" err="1">
                <a:solidFill>
                  <a:srgbClr val="FF0000"/>
                </a:solidFill>
                <a:latin typeface="Arial" charset="0"/>
                <a:cs typeface="Times New Roman" charset="0"/>
              </a:rPr>
              <a:t>Babesia</a:t>
            </a:r>
            <a:r>
              <a:rPr lang="it-IT" sz="3000" b="1" i="1" dirty="0">
                <a:solidFill>
                  <a:srgbClr val="FF0000"/>
                </a:solidFill>
                <a:latin typeface="Arial" charset="0"/>
                <a:cs typeface="Times New Roman" charset="0"/>
              </a:rPr>
              <a:t> </a:t>
            </a:r>
            <a:r>
              <a:rPr lang="it-IT" sz="3000" b="1" dirty="0">
                <a:solidFill>
                  <a:srgbClr val="FF0000"/>
                </a:solidFill>
                <a:latin typeface="Arial" charset="0"/>
                <a:cs typeface="Times New Roman" charset="0"/>
              </a:rPr>
              <a:t>EU1</a:t>
            </a:r>
            <a:r>
              <a:rPr lang="it-IT" sz="3000" b="1" dirty="0">
                <a:latin typeface="Arial" charset="0"/>
                <a:cs typeface="Times New Roman" charset="0"/>
              </a:rPr>
              <a:t> (agente responsabile </a:t>
            </a:r>
            <a:r>
              <a:rPr lang="it-IT" sz="3000" b="1" dirty="0" smtClean="0">
                <a:latin typeface="Arial" charset="0"/>
                <a:cs typeface="Times New Roman" charset="0"/>
              </a:rPr>
              <a:t>dell’unico </a:t>
            </a:r>
            <a:r>
              <a:rPr lang="it-IT" sz="3000" b="1" dirty="0">
                <a:latin typeface="Arial" charset="0"/>
                <a:cs typeface="Times New Roman" charset="0"/>
              </a:rPr>
              <a:t>caso umano italiano) in un </a:t>
            </a:r>
            <a:r>
              <a:rPr lang="it-IT" sz="3000" b="1" dirty="0">
                <a:solidFill>
                  <a:srgbClr val="FF0000"/>
                </a:solidFill>
                <a:latin typeface="Arial" charset="0"/>
                <a:cs typeface="Times New Roman" charset="0"/>
              </a:rPr>
              <a:t>capriolo </a:t>
            </a:r>
            <a:r>
              <a:rPr lang="it-IT" sz="3000" b="1" dirty="0">
                <a:latin typeface="Arial" charset="0"/>
                <a:cs typeface="Times New Roman" charset="0"/>
              </a:rPr>
              <a:t>della Provincia di </a:t>
            </a:r>
            <a:r>
              <a:rPr lang="it-IT" sz="3000" b="1" dirty="0" smtClean="0">
                <a:latin typeface="Arial" charset="0"/>
                <a:cs typeface="Times New Roman" charset="0"/>
              </a:rPr>
              <a:t>Verona</a:t>
            </a:r>
            <a:endParaRPr lang="it-IT" sz="3000" b="1" dirty="0">
              <a:latin typeface="Arial" charset="0"/>
              <a:cs typeface="Times New Roman" charset="0"/>
            </a:endParaRPr>
          </a:p>
          <a:p>
            <a:pPr eaLnBrk="1" hangingPunct="1">
              <a:lnSpc>
                <a:spcPct val="80000"/>
              </a:lnSpc>
              <a:spcBef>
                <a:spcPts val="1800"/>
              </a:spcBef>
              <a:buFont typeface="Wingdings" charset="2"/>
              <a:buChar char="§"/>
            </a:pPr>
            <a:r>
              <a:rPr lang="it-IT" sz="3000" b="1" dirty="0">
                <a:latin typeface="Arial" charset="0"/>
                <a:cs typeface="Times New Roman" charset="0"/>
              </a:rPr>
              <a:t>positività delle zecche (</a:t>
            </a:r>
            <a:r>
              <a:rPr lang="it-IT" sz="3000" b="1" i="1" dirty="0">
                <a:solidFill>
                  <a:schemeClr val="tx2"/>
                </a:solidFill>
                <a:latin typeface="Arial" charset="0"/>
                <a:cs typeface="Times New Roman" charset="0"/>
              </a:rPr>
              <a:t>I. </a:t>
            </a:r>
            <a:r>
              <a:rPr lang="it-IT" sz="3000" b="1" i="1" dirty="0" err="1">
                <a:solidFill>
                  <a:schemeClr val="tx2"/>
                </a:solidFill>
                <a:latin typeface="Arial" charset="0"/>
                <a:cs typeface="Times New Roman" charset="0"/>
              </a:rPr>
              <a:t>ricinus</a:t>
            </a:r>
            <a:r>
              <a:rPr lang="it-IT" sz="3000" b="1" dirty="0">
                <a:latin typeface="Arial" charset="0"/>
                <a:cs typeface="Times New Roman" charset="0"/>
              </a:rPr>
              <a:t>) a </a:t>
            </a:r>
            <a:r>
              <a:rPr lang="it-IT" sz="3000" b="1" i="1" dirty="0" err="1">
                <a:solidFill>
                  <a:srgbClr val="FF0000"/>
                </a:solidFill>
                <a:latin typeface="Arial" charset="0"/>
                <a:cs typeface="Times New Roman" charset="0"/>
              </a:rPr>
              <a:t>Babesia</a:t>
            </a:r>
            <a:r>
              <a:rPr lang="it-IT" sz="3000" b="1" dirty="0">
                <a:solidFill>
                  <a:srgbClr val="FF0000"/>
                </a:solidFill>
                <a:latin typeface="Arial" charset="0"/>
                <a:cs typeface="Times New Roman" charset="0"/>
              </a:rPr>
              <a:t> EU1</a:t>
            </a:r>
            <a:r>
              <a:rPr lang="it-IT" sz="3000" b="1" dirty="0">
                <a:latin typeface="Arial" charset="0"/>
                <a:cs typeface="Times New Roman" charset="0"/>
              </a:rPr>
              <a:t> (</a:t>
            </a:r>
            <a:r>
              <a:rPr lang="it-IT" sz="3000" b="1" i="1" dirty="0" err="1">
                <a:latin typeface="Arial" charset="0"/>
                <a:cs typeface="Times New Roman" charset="0"/>
              </a:rPr>
              <a:t>Babesia</a:t>
            </a:r>
            <a:r>
              <a:rPr lang="it-IT" sz="3000" b="1" i="1" dirty="0">
                <a:latin typeface="Arial" charset="0"/>
                <a:cs typeface="Times New Roman" charset="0"/>
              </a:rPr>
              <a:t> </a:t>
            </a:r>
            <a:r>
              <a:rPr lang="it-IT" sz="3000" b="1" i="1" dirty="0" err="1">
                <a:latin typeface="Arial" charset="0"/>
                <a:cs typeface="Times New Roman" charset="0"/>
              </a:rPr>
              <a:t>venatorum</a:t>
            </a:r>
            <a:r>
              <a:rPr lang="it-IT" sz="3000" b="1" dirty="0">
                <a:latin typeface="Arial" charset="0"/>
                <a:cs typeface="Times New Roman" charset="0"/>
              </a:rPr>
              <a:t>) in </a:t>
            </a:r>
            <a:r>
              <a:rPr lang="it-IT" sz="3000" b="1" dirty="0" smtClean="0">
                <a:latin typeface="Arial" charset="0"/>
                <a:cs typeface="Times New Roman" charset="0"/>
              </a:rPr>
              <a:t>un’area limitrofa</a:t>
            </a:r>
            <a:endParaRPr lang="it-IT" sz="3000" b="1" dirty="0">
              <a:latin typeface="Arial" charset="0"/>
              <a:cs typeface="Times New Roman" charset="0"/>
            </a:endParaRPr>
          </a:p>
          <a:p>
            <a:pPr eaLnBrk="1" hangingPunct="1">
              <a:lnSpc>
                <a:spcPct val="80000"/>
              </a:lnSpc>
              <a:spcBef>
                <a:spcPts val="1800"/>
              </a:spcBef>
              <a:buFont typeface="Wingdings" charset="2"/>
              <a:buChar char="§"/>
            </a:pPr>
            <a:r>
              <a:rPr lang="it-IT" sz="3000" b="1" dirty="0">
                <a:latin typeface="Arial" charset="0"/>
                <a:cs typeface="Times New Roman" charset="0"/>
              </a:rPr>
              <a:t>in corso nuove analisi su zecche provenienti da campionamenti ambientali (su area maggiore e su più anni)</a:t>
            </a:r>
          </a:p>
        </p:txBody>
      </p:sp>
    </p:spTree>
    <p:extLst>
      <p:ext uri="{BB962C8B-B14F-4D97-AF65-F5344CB8AC3E}">
        <p14:creationId xmlns:p14="http://schemas.microsoft.com/office/powerpoint/2010/main" val="5466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6" descr="femaleixodsmall_adj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052513"/>
            <a:ext cx="4243388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107950" y="1268413"/>
            <a:ext cx="403225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+mn-cs"/>
              </a:rPr>
              <a:t>CARATTERI DIAGNOSTICI</a:t>
            </a:r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682625" y="1989138"/>
            <a:ext cx="1944688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it-IT" sz="1800" b="1">
                <a:solidFill>
                  <a:srgbClr val="FF3300"/>
                </a:solidFill>
                <a:latin typeface="Arial" charset="0"/>
                <a:ea typeface="ＭＳ Ｐゴシック" charset="0"/>
                <a:cs typeface="+mn-cs"/>
              </a:rPr>
              <a:t>Scudo dorsale</a:t>
            </a:r>
          </a:p>
        </p:txBody>
      </p:sp>
      <p:sp>
        <p:nvSpPr>
          <p:cNvPr id="62477" name="Oval 13"/>
          <p:cNvSpPr>
            <a:spLocks noChangeArrowheads="1"/>
          </p:cNvSpPr>
          <p:nvPr/>
        </p:nvSpPr>
        <p:spPr bwMode="auto">
          <a:xfrm>
            <a:off x="4500563" y="2060575"/>
            <a:ext cx="1366837" cy="1368425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t-IT"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684213" y="2701925"/>
            <a:ext cx="1584325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it-IT"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+mn-cs"/>
              </a:rPr>
              <a:t>Solco anale</a:t>
            </a:r>
          </a:p>
        </p:txBody>
      </p:sp>
      <p:sp>
        <p:nvSpPr>
          <p:cNvPr id="62479" name="Text Box 15"/>
          <p:cNvSpPr txBox="1">
            <a:spLocks noChangeArrowheads="1"/>
          </p:cNvSpPr>
          <p:nvPr/>
        </p:nvSpPr>
        <p:spPr bwMode="auto">
          <a:xfrm>
            <a:off x="682625" y="3429000"/>
            <a:ext cx="1944688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it-IT" sz="1800" b="1">
                <a:solidFill>
                  <a:srgbClr val="FFFF00"/>
                </a:solidFill>
                <a:latin typeface="Arial" charset="0"/>
                <a:ea typeface="ＭＳ Ｐゴシック" charset="0"/>
                <a:cs typeface="+mn-cs"/>
              </a:rPr>
              <a:t>Spine su coxe</a:t>
            </a:r>
            <a:endParaRPr lang="it-IT">
              <a:solidFill>
                <a:srgbClr val="FFFF00"/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1620838" y="6021388"/>
            <a:ext cx="2879725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it-IT" sz="1800" b="1">
                <a:solidFill>
                  <a:srgbClr val="FFF4C5"/>
                </a:solidFill>
                <a:latin typeface="Arial" charset="0"/>
                <a:ea typeface="ＭＳ Ｐゴシック" charset="0"/>
                <a:cs typeface="+mn-cs"/>
              </a:rPr>
              <a:t>Elementi del capitulum</a:t>
            </a:r>
            <a:endParaRPr lang="it-IT">
              <a:solidFill>
                <a:srgbClr val="FFF4C5"/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62481" name="Oval 17"/>
          <p:cNvSpPr>
            <a:spLocks noChangeArrowheads="1"/>
          </p:cNvSpPr>
          <p:nvPr/>
        </p:nvSpPr>
        <p:spPr bwMode="auto">
          <a:xfrm>
            <a:off x="7524750" y="2060575"/>
            <a:ext cx="576263" cy="649288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t-IT"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62482" name="Oval 18"/>
          <p:cNvSpPr>
            <a:spLocks noChangeArrowheads="1"/>
          </p:cNvSpPr>
          <p:nvPr/>
        </p:nvSpPr>
        <p:spPr bwMode="auto">
          <a:xfrm>
            <a:off x="7235825" y="3789363"/>
            <a:ext cx="719138" cy="647700"/>
          </a:xfrm>
          <a:prstGeom prst="ellips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t-IT"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3562" name="Titolo 1"/>
          <p:cNvSpPr txBox="1">
            <a:spLocks/>
          </p:cNvSpPr>
          <p:nvPr/>
        </p:nvSpPr>
        <p:spPr bwMode="auto">
          <a:xfrm>
            <a:off x="685800" y="44450"/>
            <a:ext cx="7772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4400" b="1">
                <a:solidFill>
                  <a:srgbClr val="FFFF00"/>
                </a:solidFill>
                <a:latin typeface="Candara" pitchFamily="34" charset="0"/>
              </a:rPr>
              <a:t>Morfologia (femmine)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6" grpId="0"/>
      <p:bldP spid="62477" grpId="0" animBg="1"/>
      <p:bldP spid="62478" grpId="0"/>
      <p:bldP spid="62479" grpId="0"/>
      <p:bldP spid="62480" grpId="0"/>
      <p:bldP spid="62481" grpId="0" animBg="1"/>
      <p:bldP spid="624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maleixodsmall_adj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0863" y="1052513"/>
            <a:ext cx="4243387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684213" y="2060575"/>
            <a:ext cx="3887787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it-IT" sz="1800" b="1">
                <a:solidFill>
                  <a:srgbClr val="FFFF00"/>
                </a:solidFill>
                <a:latin typeface="Arial" charset="0"/>
                <a:ea typeface="ＭＳ Ｐゴシック" charset="0"/>
                <a:cs typeface="+mn-cs"/>
              </a:rPr>
              <a:t>Stessi caratteri delle femmine</a:t>
            </a:r>
            <a:endParaRPr lang="it-IT">
              <a:solidFill>
                <a:srgbClr val="FFFF00"/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684213" y="3500438"/>
            <a:ext cx="3744912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it-IT"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+mn-cs"/>
              </a:rPr>
              <a:t>Placche ventrali </a:t>
            </a:r>
          </a:p>
          <a:p>
            <a:pPr>
              <a:defRPr/>
            </a:pPr>
            <a:r>
              <a:rPr lang="it-IT" sz="1800" b="1">
                <a:solidFill>
                  <a:schemeClr val="bg1"/>
                </a:solidFill>
                <a:latin typeface="Arial" charset="0"/>
                <a:ea typeface="ＭＳ Ｐゴシック" charset="0"/>
                <a:cs typeface="+mn-cs"/>
              </a:rPr>
              <a:t>(anale, adanale e mediana)</a:t>
            </a:r>
            <a:endParaRPr lang="it-IT">
              <a:solidFill>
                <a:schemeClr val="bg1"/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79881" name="Oval 9"/>
          <p:cNvSpPr>
            <a:spLocks noChangeArrowheads="1"/>
          </p:cNvSpPr>
          <p:nvPr/>
        </p:nvSpPr>
        <p:spPr bwMode="auto">
          <a:xfrm>
            <a:off x="7019925" y="2636838"/>
            <a:ext cx="1368425" cy="1800225"/>
          </a:xfrm>
          <a:prstGeom prst="ellips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t-IT"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107950" y="1268413"/>
            <a:ext cx="403225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+mn-cs"/>
              </a:rPr>
              <a:t>CARATTERI DIAGNOSTICI</a:t>
            </a:r>
          </a:p>
        </p:txBody>
      </p:sp>
      <p:sp>
        <p:nvSpPr>
          <p:cNvPr id="24582" name="Titolo 1"/>
          <p:cNvSpPr txBox="1">
            <a:spLocks/>
          </p:cNvSpPr>
          <p:nvPr/>
        </p:nvSpPr>
        <p:spPr bwMode="auto">
          <a:xfrm>
            <a:off x="685800" y="44450"/>
            <a:ext cx="7772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4400" b="1">
                <a:solidFill>
                  <a:srgbClr val="FFFF00"/>
                </a:solidFill>
                <a:latin typeface="Candara" pitchFamily="34" charset="0"/>
              </a:rPr>
              <a:t>Morfologia (maschi)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0" grpId="0"/>
      <p:bldP spid="798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ChangeArrowheads="1"/>
          </p:cNvSpPr>
          <p:nvPr/>
        </p:nvSpPr>
        <p:spPr bwMode="auto">
          <a:xfrm>
            <a:off x="685800" y="19812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FFFF00"/>
                </a:solidFill>
                <a:latin typeface="Candara" pitchFamily="34" charset="0"/>
              </a:rPr>
              <a:t>Importanza tassonomica</a:t>
            </a:r>
          </a:p>
        </p:txBody>
      </p:sp>
      <p:pic>
        <p:nvPicPr>
          <p:cNvPr id="25602" name="Picture 4" descr="rostro Amblyom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429000"/>
            <a:ext cx="18891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 descr="rostro Dermacen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3429000"/>
            <a:ext cx="1778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 descr="rostro Haemaphysali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505200"/>
            <a:ext cx="182880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 descr="rostro Rhipicephalu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3505200"/>
            <a:ext cx="16891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381000" y="571500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i="1">
                <a:solidFill>
                  <a:srgbClr val="FFFF00"/>
                </a:solidFill>
                <a:latin typeface="Candara" pitchFamily="34" charset="0"/>
              </a:rPr>
              <a:t>Amblyomma       Dermacentor       Haemaphysalis    Rhipicephalus</a:t>
            </a:r>
          </a:p>
        </p:txBody>
      </p:sp>
      <p:pic>
        <p:nvPicPr>
          <p:cNvPr id="25607" name="Picture 9" descr="ixodes ricinus rostro se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9338" y="1382713"/>
            <a:ext cx="137795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6300788" y="1412875"/>
            <a:ext cx="236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 i="1">
                <a:solidFill>
                  <a:srgbClr val="FFFF00"/>
                </a:solidFill>
                <a:latin typeface="Candara" pitchFamily="34" charset="0"/>
              </a:rPr>
              <a:t>Ixodes ricinus</a:t>
            </a:r>
          </a:p>
        </p:txBody>
      </p:sp>
      <p:sp>
        <p:nvSpPr>
          <p:cNvPr id="25609" name="Titolo 1"/>
          <p:cNvSpPr txBox="1">
            <a:spLocks/>
          </p:cNvSpPr>
          <p:nvPr/>
        </p:nvSpPr>
        <p:spPr bwMode="auto">
          <a:xfrm>
            <a:off x="685800" y="44450"/>
            <a:ext cx="7772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4400" b="1">
                <a:solidFill>
                  <a:srgbClr val="FFFF00"/>
                </a:solidFill>
                <a:latin typeface="Candara" pitchFamily="34" charset="0"/>
              </a:rPr>
              <a:t>Morfologia (rostro)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ciclo 1 osp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370363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4" descr="ciclo 2 osp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762000"/>
            <a:ext cx="3703638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 descr="ciclo 3 osp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3810000"/>
            <a:ext cx="388620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itolo 1"/>
          <p:cNvSpPr txBox="1">
            <a:spLocks/>
          </p:cNvSpPr>
          <p:nvPr/>
        </p:nvSpPr>
        <p:spPr bwMode="auto">
          <a:xfrm>
            <a:off x="685800" y="44450"/>
            <a:ext cx="7772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4400" b="1">
                <a:solidFill>
                  <a:srgbClr val="FFFF00"/>
                </a:solidFill>
                <a:latin typeface="Candara" pitchFamily="34" charset="0"/>
              </a:rPr>
              <a:t>Ciclo biologico (a 1,2 o 3 ospiti)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dulo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2700</TotalTime>
  <Words>1845</Words>
  <Application>Microsoft Office PowerPoint</Application>
  <PresentationFormat>Presentazione su schermo (4:3)</PresentationFormat>
  <Paragraphs>469</Paragraphs>
  <Slides>56</Slides>
  <Notes>9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59" baseType="lpstr">
      <vt:lpstr>Struttura predefinita</vt:lpstr>
      <vt:lpstr>Modulo</vt:lpstr>
      <vt:lpstr>Immagine bitmap</vt:lpstr>
      <vt:lpstr>Zecche e malattie trasmesse (piroplasmosi)</vt:lpstr>
      <vt:lpstr>Zecche</vt:lpstr>
      <vt:lpstr>Classificazione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Prevenzione e trattamento</vt:lpstr>
      <vt:lpstr>Monitoraggio</vt:lpstr>
      <vt:lpstr>Piroplasmosi</vt:lpstr>
      <vt:lpstr>introduzione</vt:lpstr>
      <vt:lpstr>Presentazione standard di PowerPoint</vt:lpstr>
      <vt:lpstr>Classificazione </vt:lpstr>
      <vt:lpstr>Presentazione standard di PowerPoint</vt:lpstr>
      <vt:lpstr>Presentazione standard di PowerPoint</vt:lpstr>
      <vt:lpstr>Presentazione standard di PowerPoint</vt:lpstr>
      <vt:lpstr>Babesia caballi           Theileria equi</vt:lpstr>
      <vt:lpstr>Le piroplasmosi animali: differenze tra generi</vt:lpstr>
      <vt:lpstr>EPIDEMIOLOGIA</vt:lpstr>
      <vt:lpstr>Piroplasmosi canina</vt:lpstr>
      <vt:lpstr>Presentazione standard di PowerPoint</vt:lpstr>
      <vt:lpstr>Piroplasmosi equina</vt:lpstr>
      <vt:lpstr>Piroplasmosi bovina</vt:lpstr>
      <vt:lpstr>Presentazione standard di PowerPoint</vt:lpstr>
      <vt:lpstr>sintomatologia</vt:lpstr>
      <vt:lpstr>Segni clinici</vt:lpstr>
      <vt:lpstr>Alterazioni ematologiche - caso clinico</vt:lpstr>
      <vt:lpstr>Alterazioni emato-biochimiche</vt:lpstr>
      <vt:lpstr>DIAGNOSI e trattamento</vt:lpstr>
      <vt:lpstr>Diagnosi diretta</vt:lpstr>
      <vt:lpstr>Diagnosi diretta</vt:lpstr>
      <vt:lpstr>Diagnosi indiretta</vt:lpstr>
      <vt:lpstr>Trattamento e controllo</vt:lpstr>
      <vt:lpstr>Impatto economico delle TBD</vt:lpstr>
      <vt:lpstr>Malattie trasmesse da zecche Tick-borne Diseases (TBD)</vt:lpstr>
      <vt:lpstr>Stabilità endemica (TBD)</vt:lpstr>
      <vt:lpstr>Relative importance</vt:lpstr>
      <vt:lpstr>Animal at risk</vt:lpstr>
      <vt:lpstr>Animal at risk</vt:lpstr>
      <vt:lpstr>Animal at risk</vt:lpstr>
      <vt:lpstr>Controllo delle TBD</vt:lpstr>
      <vt:lpstr>Aspetti zoonosici delle piroplasmosi</vt:lpstr>
      <vt:lpstr>Babesiosi umana</vt:lpstr>
      <vt:lpstr>Babesiosi negli USA:  l’isola di Nantucket, un laboratorio naturale</vt:lpstr>
      <vt:lpstr>Babesiosi negli USA:  l’isola di Nantucket, un laboratorio naturale</vt:lpstr>
      <vt:lpstr>Babesiosi negli USA:  l’isola di Nantucket, un laboratorio naturale</vt:lpstr>
      <vt:lpstr>Babesiosi umana: situazione in EU</vt:lpstr>
      <vt:lpstr>Babesiosi in EU: rischio zoonosico?</vt:lpstr>
      <vt:lpstr>Considerazioni di sanità pubblica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***</dc:creator>
  <cp:lastModifiedBy>Mario</cp:lastModifiedBy>
  <cp:revision>94</cp:revision>
  <dcterms:created xsi:type="dcterms:W3CDTF">2003-03-31T09:58:32Z</dcterms:created>
  <dcterms:modified xsi:type="dcterms:W3CDTF">2015-06-11T08:39:44Z</dcterms:modified>
</cp:coreProperties>
</file>