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258" r:id="rId3"/>
    <p:sldId id="262" r:id="rId4"/>
    <p:sldId id="260" r:id="rId5"/>
  </p:sldIdLst>
  <p:sldSz cx="6858000" cy="9144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622" y="72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1F1216-F16C-4F3D-B40A-FA400F70982B}" type="datetimeFigureOut">
              <a:rPr lang="it-IT" smtClean="0"/>
              <a:t>03/03/2014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77866-185C-468A-BC64-30D75BF176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7560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43125" y="685800"/>
            <a:ext cx="25717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>
              <a:ea typeface="ＭＳ Ｐゴシック" pitchFamily="34" charset="-128"/>
            </a:endParaRPr>
          </a:p>
        </p:txBody>
      </p:sp>
      <p:sp>
        <p:nvSpPr>
          <p:cNvPr id="2253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C803B46-5F23-46C4-8EB6-D4A760EE48EB}" type="slidenum">
              <a:rPr lang="it-IT" smtClean="0">
                <a:latin typeface="Arial" charset="0"/>
                <a:ea typeface="ＭＳ Ｐゴシック" pitchFamily="34" charset="-128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it-IT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43125" y="685800"/>
            <a:ext cx="25717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>
              <a:ea typeface="ＭＳ Ｐゴシック" pitchFamily="34" charset="-128"/>
            </a:endParaRPr>
          </a:p>
        </p:txBody>
      </p:sp>
      <p:sp>
        <p:nvSpPr>
          <p:cNvPr id="2253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6C803B46-5F23-46C4-8EB6-D4A760EE48EB}" type="slidenum">
              <a:rPr lang="it-IT">
                <a:solidFill>
                  <a:prstClr val="black"/>
                </a:solidFill>
                <a:latin typeface="Arial" charset="0"/>
                <a:ea typeface="ＭＳ Ｐゴシック" pitchFamily="34" charset="-128"/>
              </a:rPr>
              <a:pPr eaLnBrk="1" hangingPunct="1"/>
              <a:t>2</a:t>
            </a:fld>
            <a:endParaRPr lang="it-IT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43125" y="685800"/>
            <a:ext cx="25717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>
              <a:ea typeface="ＭＳ Ｐゴシック" pitchFamily="34" charset="-128"/>
            </a:endParaRPr>
          </a:p>
        </p:txBody>
      </p:sp>
      <p:sp>
        <p:nvSpPr>
          <p:cNvPr id="2253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C803B46-5F23-46C4-8EB6-D4A760EE48EB}" type="slidenum">
              <a:rPr lang="it-IT" smtClean="0">
                <a:latin typeface="Arial" charset="0"/>
                <a:ea typeface="ＭＳ Ｐゴシック" pitchFamily="34" charset="-128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it-IT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8E88-1D9E-4270-9532-BBBA4C215B97}" type="datetimeFigureOut">
              <a:rPr lang="it-IT" smtClean="0"/>
              <a:t>03/03/2014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9D299-E47B-4516-9FA9-8FC864713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907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8E88-1D9E-4270-9532-BBBA4C215B97}" type="datetimeFigureOut">
              <a:rPr lang="it-IT" smtClean="0"/>
              <a:t>03/03/2014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9D299-E47B-4516-9FA9-8FC864713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0571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8E88-1D9E-4270-9532-BBBA4C215B97}" type="datetimeFigureOut">
              <a:rPr lang="it-IT" smtClean="0"/>
              <a:t>03/03/2014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9D299-E47B-4516-9FA9-8FC864713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0209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547C8-DA84-49CA-AFE1-DC0D31DE77F7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18CA1-6564-477F-BF3D-4721FE73D75D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390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6BE47-606C-4060-A162-77A91B0FB57E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012D6-58B4-4DC9-BAF0-CA93D868A5A6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2582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AADE9-F7C6-4286-8300-47BB9EEB6DB5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A735B-713A-492C-9F26-85BC8ECB1F24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9925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10F1C-9A79-4BB0-B83A-6BBD8EECF376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AC809-02F7-42C9-9F43-B24A55892CA7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926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1F30D-3BF7-4290-BC78-F09405C3734E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8339B-1662-49EB-B341-0468562233C1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220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BE8D6-38E0-4A91-8B4E-1FA700C8BB33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B941A-1D65-4447-A6F7-BFD090AD9698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8821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4C048-1228-4A56-A124-68F7CAD30823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AC97D-408B-4EDD-8DB2-6F1F85F2D0FC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7295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58E06-BDA1-4883-B3A2-540FE96A3C2E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25D96-8298-420C-B2E8-217030C52B36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223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8E88-1D9E-4270-9532-BBBA4C215B97}" type="datetimeFigureOut">
              <a:rPr lang="it-IT" smtClean="0"/>
              <a:t>03/03/2014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9D299-E47B-4516-9FA9-8FC864713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54321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5FA25-75B5-4B01-84BE-43E9C0FEDB42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4D039-02E5-4DED-B64D-4B856ED58126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7774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AC257-3993-400B-9DD3-465B545798F5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402A9-C997-4008-B6B3-78DF34A09408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1795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D6828-C9D3-4E01-92B8-EDF4481C1870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FC98D-95C1-499C-A879-9F51D1A3832B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927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8E88-1D9E-4270-9532-BBBA4C215B97}" type="datetimeFigureOut">
              <a:rPr lang="it-IT" smtClean="0"/>
              <a:t>03/03/2014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9D299-E47B-4516-9FA9-8FC864713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777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133604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2133604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8E88-1D9E-4270-9532-BBBA4C215B97}" type="datetimeFigureOut">
              <a:rPr lang="it-IT" smtClean="0"/>
              <a:t>03/03/2014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9D299-E47B-4516-9FA9-8FC864713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551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8E88-1D9E-4270-9532-BBBA4C215B97}" type="datetimeFigureOut">
              <a:rPr lang="it-IT" smtClean="0"/>
              <a:t>03/03/2014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9D299-E47B-4516-9FA9-8FC864713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9695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8E88-1D9E-4270-9532-BBBA4C215B97}" type="datetimeFigureOut">
              <a:rPr lang="it-IT" smtClean="0"/>
              <a:t>03/03/2014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9D299-E47B-4516-9FA9-8FC864713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2280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8E88-1D9E-4270-9532-BBBA4C215B97}" type="datetimeFigureOut">
              <a:rPr lang="it-IT" smtClean="0"/>
              <a:t>03/03/2014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9D299-E47B-4516-9FA9-8FC864713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5039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8E88-1D9E-4270-9532-BBBA4C215B97}" type="datetimeFigureOut">
              <a:rPr lang="it-IT" smtClean="0"/>
              <a:t>03/03/2014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9D299-E47B-4516-9FA9-8FC864713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390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8E88-1D9E-4270-9532-BBBA4C215B97}" type="datetimeFigureOut">
              <a:rPr lang="it-IT" smtClean="0"/>
              <a:t>03/03/2014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9D299-E47B-4516-9FA9-8FC864713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481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F8E88-1D9E-4270-9532-BBBA4C215B97}" type="datetimeFigureOut">
              <a:rPr lang="it-IT" smtClean="0"/>
              <a:t>03/03/2014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9D299-E47B-4516-9FA9-8FC8647132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0826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342900" y="2133601"/>
            <a:ext cx="6172200" cy="6034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0B3968-21DD-4FEF-ACE7-A79C8293E63A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03/03/2014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F3E6A15-946D-4A0B-AA6E-D04F3E764218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138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2" y="-133351"/>
            <a:ext cx="6866335" cy="1824568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rgbClr val="B0000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1267" name="Picture 3" descr="SigilloLogoLAST_White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96140"/>
            <a:ext cx="1728192" cy="875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Rettangolo 6"/>
          <p:cNvSpPr>
            <a:spLocks noChangeArrowheads="1"/>
          </p:cNvSpPr>
          <p:nvPr/>
        </p:nvSpPr>
        <p:spPr bwMode="auto">
          <a:xfrm>
            <a:off x="1646635" y="129117"/>
            <a:ext cx="507563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it-IT" sz="3000" smtClean="0">
                <a:solidFill>
                  <a:schemeClr val="bg1"/>
                </a:solidFill>
                <a:ea typeface="ＭＳ Ｐゴシック" pitchFamily="34" charset="-128"/>
                <a:cs typeface="Tahoma" pitchFamily="34" charset="0"/>
              </a:rPr>
              <a:t>CFU A SCELTA</a:t>
            </a:r>
          </a:p>
          <a:p>
            <a:pPr algn="ctr"/>
            <a:r>
              <a:rPr lang="it-IT" sz="3000" smtClean="0">
                <a:solidFill>
                  <a:schemeClr val="bg1"/>
                </a:solidFill>
                <a:ea typeface="ＭＳ Ｐゴシック" pitchFamily="34" charset="-128"/>
                <a:cs typeface="Tahoma" pitchFamily="34" charset="0"/>
              </a:rPr>
              <a:t>A.A.2012/13</a:t>
            </a:r>
            <a:endParaRPr lang="it-IT" sz="3000">
              <a:solidFill>
                <a:schemeClr val="bg1"/>
              </a:solidFill>
              <a:ea typeface="ＭＳ Ｐゴシック" pitchFamily="34" charset="-128"/>
              <a:cs typeface="Tahoma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88640" y="1835696"/>
            <a:ext cx="6408711" cy="75405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sz="1600" b="1" dirty="0"/>
              <a:t>LINEE GUIDA PER I CFU </a:t>
            </a:r>
            <a:r>
              <a:rPr lang="it-IT" sz="1600" b="1"/>
              <a:t>A </a:t>
            </a:r>
            <a:r>
              <a:rPr lang="it-IT" sz="1600" b="1" smtClean="0"/>
              <a:t>SCELTA</a:t>
            </a:r>
            <a:endParaRPr lang="it-IT" sz="1600" b="1" dirty="0"/>
          </a:p>
          <a:p>
            <a:pPr algn="ctr">
              <a:defRPr/>
            </a:pPr>
            <a:endParaRPr lang="it-IT" sz="600" b="1" dirty="0"/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it-IT" sz="1600" dirty="0"/>
              <a:t>L’approvazione di attività formative a scelta dello studente è possibile solo previo inserimento nel </a:t>
            </a:r>
            <a:r>
              <a:rPr lang="it-IT" sz="1600" u="sng" dirty="0"/>
              <a:t>Piano degli Studi </a:t>
            </a:r>
            <a:r>
              <a:rPr lang="it-IT" sz="1600" dirty="0"/>
              <a:t>(che deve quindi essere obbligatoriamente presentato) nei tempi e modalità (procedura on-line) stabiliti dal Corso di Studio</a:t>
            </a:r>
          </a:p>
          <a:p>
            <a:pPr algn="just">
              <a:defRPr/>
            </a:pPr>
            <a:r>
              <a:rPr lang="it-IT" sz="1600" dirty="0"/>
              <a:t> </a:t>
            </a:r>
            <a:endParaRPr lang="it-IT" sz="1200" dirty="0"/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it-IT" sz="1600" dirty="0"/>
              <a:t>Le attività formative a scelta dello studente previste nei «pacchetti» di insegnamenti approvati per ogni </a:t>
            </a:r>
            <a:r>
              <a:rPr lang="it-IT" sz="1600" dirty="0" err="1"/>
              <a:t>a.a.</a:t>
            </a:r>
            <a:r>
              <a:rPr lang="it-IT" sz="1600" dirty="0"/>
              <a:t> dal CCS potranno essere inserite nel Piano degli Studi e saranno automaticamente approvate (senza parere della Commissione Piani di Studio)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endParaRPr lang="it-IT" sz="1600" dirty="0"/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it-IT" sz="1600" dirty="0"/>
              <a:t>Le attività formative NON previste nei «pacchetti» di insegnamenti approvati per ogni </a:t>
            </a:r>
            <a:r>
              <a:rPr lang="it-IT" sz="1600" dirty="0" err="1"/>
              <a:t>a.a.</a:t>
            </a:r>
            <a:r>
              <a:rPr lang="it-IT" sz="1600" dirty="0"/>
              <a:t> dal CCS, ma comunque previste dall’offerta formativa dell’Ateneo di Padova, potranno essere inserite nel Piano degli Studi e saranno sottoposte alla valutazione della Commissione Piani di Studio</a:t>
            </a:r>
          </a:p>
          <a:p>
            <a:pPr marL="1188000" indent="-400050" algn="just">
              <a:buFont typeface="+mj-lt"/>
              <a:buAutoNum type="romanUcPeriod"/>
              <a:defRPr/>
            </a:pPr>
            <a:r>
              <a:rPr lang="it-IT" sz="1600" u="sng" dirty="0"/>
              <a:t>solamente se</a:t>
            </a:r>
            <a:r>
              <a:rPr lang="it-IT" sz="1600" dirty="0"/>
              <a:t> l’esame è già stato sostenuto e mai precedentemente riconosciuto (per gli insegnamenti non più erogati) </a:t>
            </a:r>
          </a:p>
          <a:p>
            <a:pPr marL="1188000" indent="-400050" algn="just">
              <a:buFont typeface="+mj-lt"/>
              <a:buAutoNum type="romanUcPeriod"/>
              <a:defRPr/>
            </a:pPr>
            <a:r>
              <a:rPr lang="it-IT" sz="1600" u="sng" dirty="0"/>
              <a:t>anche se</a:t>
            </a:r>
            <a:r>
              <a:rPr lang="it-IT" sz="1600" dirty="0"/>
              <a:t> l’esame non è ancora stato sostenuto (per gli insegnamenti ancora erogati)</a:t>
            </a:r>
          </a:p>
          <a:p>
            <a:pPr marL="1188000" indent="-400050" algn="just">
              <a:buFont typeface="+mj-lt"/>
              <a:buAutoNum type="romanUcPeriod"/>
              <a:defRPr/>
            </a:pPr>
            <a:r>
              <a:rPr lang="it-IT" sz="1600" u="sng" dirty="0"/>
              <a:t>se</a:t>
            </a:r>
            <a:r>
              <a:rPr lang="it-IT" sz="1600" dirty="0"/>
              <a:t> prevedono una valutazione di merito (delibera del Senato Accademico)</a:t>
            </a:r>
          </a:p>
          <a:p>
            <a:pPr marL="1188000" indent="-400050" algn="just">
              <a:buFont typeface="+mj-lt"/>
              <a:buAutoNum type="romanUcPeriod"/>
              <a:defRPr/>
            </a:pPr>
            <a:r>
              <a:rPr lang="it-IT" sz="1600" dirty="0"/>
              <a:t>la Commissione valuterà tali attività formative solo se accompagnate dai relativi programmi, riferiti all’anno di erogazione</a:t>
            </a:r>
          </a:p>
          <a:p>
            <a:pPr marL="1188000" indent="-400050" algn="just">
              <a:buFont typeface="+mj-lt"/>
              <a:buAutoNum type="romanUcPeriod"/>
              <a:defRPr/>
            </a:pPr>
            <a:r>
              <a:rPr lang="it-IT" sz="1600" dirty="0"/>
              <a:t>tali attività oltre alla coerenza culturale non devono presentare sovrapposizioni con il programma di attività formative già erogate dal Corso di Studio 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1779888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" y="-133351"/>
            <a:ext cx="6866335" cy="1824568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it-IT" sz="2400">
              <a:solidFill>
                <a:srgbClr val="B0000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1267" name="Picture 3" descr="SigilloLogoLAST_White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160" y="129117"/>
            <a:ext cx="1640655" cy="91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Rettangolo 6"/>
          <p:cNvSpPr>
            <a:spLocks noChangeArrowheads="1"/>
          </p:cNvSpPr>
          <p:nvPr/>
        </p:nvSpPr>
        <p:spPr bwMode="auto">
          <a:xfrm>
            <a:off x="1646635" y="195070"/>
            <a:ext cx="507563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it-IT" sz="3000" smtClean="0">
                <a:solidFill>
                  <a:schemeClr val="bg1"/>
                </a:solidFill>
                <a:ea typeface="ＭＳ Ｐゴシック" pitchFamily="34" charset="-128"/>
                <a:cs typeface="Tahoma" pitchFamily="34" charset="0"/>
              </a:rPr>
              <a:t>CFU A SCELTA</a:t>
            </a:r>
          </a:p>
          <a:p>
            <a:pPr algn="ctr"/>
            <a:r>
              <a:rPr lang="it-IT" sz="3000" smtClean="0">
                <a:solidFill>
                  <a:schemeClr val="bg1"/>
                </a:solidFill>
                <a:ea typeface="ＭＳ Ｐゴシック" pitchFamily="34" charset="-128"/>
                <a:cs typeface="Tahoma" pitchFamily="34" charset="0"/>
              </a:rPr>
              <a:t>A.A.2012/13</a:t>
            </a:r>
            <a:endParaRPr lang="it-IT" sz="3000">
              <a:solidFill>
                <a:schemeClr val="bg1"/>
              </a:solidFill>
              <a:ea typeface="ＭＳ Ｐゴシック" pitchFamily="34" charset="-128"/>
              <a:cs typeface="Tahoma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58166" y="1907704"/>
            <a:ext cx="6264696" cy="5740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endParaRPr lang="it-IT"/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it-IT" sz="1600"/>
              <a:t>Le attività formative acquisite presso Atenei italiani o esteri di cui si richiede il riconoscimento come  attività formative a scelta dello studente saranno oggetto di valutazione da parte della Commissione per quanto riguarda:</a:t>
            </a:r>
          </a:p>
          <a:p>
            <a:pPr marL="1188000" indent="-400050" algn="just">
              <a:buFont typeface="+mj-lt"/>
              <a:buAutoNum type="romanUcPeriod"/>
              <a:defRPr/>
            </a:pPr>
            <a:r>
              <a:rPr lang="it-IT" sz="1600"/>
              <a:t>coerenza col progetto formativo della richiesta da parte dello studente</a:t>
            </a:r>
          </a:p>
          <a:p>
            <a:pPr marL="1188000" indent="-400050" algn="just">
              <a:buFont typeface="+mj-lt"/>
              <a:buAutoNum type="romanUcPeriod"/>
              <a:defRPr/>
            </a:pPr>
            <a:r>
              <a:rPr lang="it-IT" sz="1600"/>
              <a:t>attività riconducibili ad un «peso» di almeno 4 CFU: sono esclusi quindi riconoscimenti per frazioni di 4 CFU. Sono invece possibili accorpamenti (per almeno 4 CFU) fatto salvo il principio della coerenza col progetto formativo</a:t>
            </a:r>
          </a:p>
          <a:p>
            <a:pPr marL="1188000" indent="-400050" algn="just">
              <a:buFont typeface="+mj-lt"/>
              <a:buAutoNum type="romanUcPeriod"/>
              <a:defRPr/>
            </a:pPr>
            <a:r>
              <a:rPr lang="it-IT" sz="1600"/>
              <a:t>attività corredate di valutazione certificabile da parte dello studente</a:t>
            </a:r>
          </a:p>
          <a:p>
            <a:pPr marL="1188000" indent="-400050" algn="just">
              <a:buFont typeface="+mj-lt"/>
              <a:buAutoNum type="romanUcPeriod"/>
              <a:defRPr/>
            </a:pPr>
            <a:r>
              <a:rPr lang="it-IT" sz="1600"/>
              <a:t>attività appartenenti a SSD base o caratterizzante nell’offerta formativa del CdS</a:t>
            </a:r>
          </a:p>
          <a:p>
            <a:pPr marL="1188000" indent="-400050" algn="just">
              <a:buFont typeface="+mj-lt"/>
              <a:buAutoNum type="romanUcPeriod"/>
              <a:defRPr/>
            </a:pPr>
            <a:r>
              <a:rPr lang="it-IT" sz="1600"/>
              <a:t>attività formative che non siano già state utilizzate per il titolo di accesso (scolarità obbligatoria)</a:t>
            </a:r>
          </a:p>
          <a:p>
            <a:pPr marL="1188000">
              <a:defRPr/>
            </a:pPr>
            <a:r>
              <a:rPr lang="it-IT" sz="1600"/>
              <a:t> 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it-IT" sz="1600"/>
              <a:t>Per studenti iscritti al vecchio ordinamento ex DM 509/99 si rimanda al regolamento didattico che lo disciplina specificamente</a:t>
            </a:r>
          </a:p>
          <a:p>
            <a:pPr marL="285750" indent="-285750">
              <a:defRPr/>
            </a:pPr>
            <a:endParaRPr lang="it-IT" sz="1600"/>
          </a:p>
          <a:p>
            <a:pPr marL="285750" indent="-285750">
              <a:defRPr/>
            </a:pPr>
            <a:r>
              <a:rPr lang="it-IT" sz="1600"/>
              <a:t>Regolamento didattico del CS, art. 10 comma 2 </a:t>
            </a:r>
          </a:p>
          <a:p>
            <a:pPr>
              <a:defRPr/>
            </a:pPr>
            <a:r>
              <a:rPr lang="it-IT" sz="130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9705351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2" y="-133352"/>
            <a:ext cx="6866335" cy="1464991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rgbClr val="B0000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1267" name="Picture 3" descr="SigilloLogoLAST_White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160" y="129117"/>
            <a:ext cx="1640655" cy="929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Rettangolo 6"/>
          <p:cNvSpPr>
            <a:spLocks noChangeArrowheads="1"/>
          </p:cNvSpPr>
          <p:nvPr/>
        </p:nvSpPr>
        <p:spPr bwMode="auto">
          <a:xfrm>
            <a:off x="1646635" y="42526"/>
            <a:ext cx="507563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it-IT" sz="3000" smtClean="0">
                <a:solidFill>
                  <a:schemeClr val="bg1"/>
                </a:solidFill>
                <a:ea typeface="ＭＳ Ｐゴシック" pitchFamily="34" charset="-128"/>
                <a:cs typeface="Tahoma" pitchFamily="34" charset="0"/>
              </a:rPr>
              <a:t>CFU A SCELTA</a:t>
            </a:r>
          </a:p>
          <a:p>
            <a:pPr algn="ctr"/>
            <a:r>
              <a:rPr lang="it-IT" sz="3000" smtClean="0">
                <a:solidFill>
                  <a:schemeClr val="bg1"/>
                </a:solidFill>
                <a:ea typeface="ＭＳ Ｐゴシック" pitchFamily="34" charset="-128"/>
                <a:cs typeface="Tahoma" pitchFamily="34" charset="0"/>
              </a:rPr>
              <a:t>A.A.2012/13</a:t>
            </a:r>
            <a:endParaRPr lang="it-IT" sz="3000">
              <a:solidFill>
                <a:schemeClr val="bg1"/>
              </a:solidFill>
              <a:ea typeface="ＭＳ Ｐゴシック" pitchFamily="34" charset="-128"/>
              <a:cs typeface="Tahoma" pitchFamily="34" charset="0"/>
            </a:endParaRP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076873"/>
              </p:ext>
            </p:extLst>
          </p:nvPr>
        </p:nvGraphicFramePr>
        <p:xfrm>
          <a:off x="300820" y="1547673"/>
          <a:ext cx="6264697" cy="7277623"/>
        </p:xfrm>
        <a:graphic>
          <a:graphicData uri="http://schemas.openxmlformats.org/drawingml/2006/table">
            <a:tbl>
              <a:tblPr/>
              <a:tblGrid>
                <a:gridCol w="345639"/>
                <a:gridCol w="1533769"/>
                <a:gridCol w="770485"/>
                <a:gridCol w="345639"/>
                <a:gridCol w="216024"/>
                <a:gridCol w="345639"/>
                <a:gridCol w="1591378"/>
                <a:gridCol w="770485"/>
                <a:gridCol w="345639"/>
              </a:tblGrid>
              <a:tr h="290147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ESAMI A SCELTA 2012/13</a:t>
                      </a:r>
                      <a:b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 STUDENTI PERCORSO CLINICO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ESAMI A SCELTA 2012/13</a:t>
                      </a:r>
                      <a:b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 STUDENTI PERCORSO SICUREZZA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47907">
                <a:tc>
                  <a:txBody>
                    <a:bodyPr/>
                    <a:lstStyle/>
                    <a:p>
                      <a:pPr algn="l" fontAlgn="ctr"/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369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MODULI DI CORSI INTEGRATI CODIFICATI SEPARATAMENTE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MODULI DI CORSI INTEGRATI CODIFICATI SEPARATAMENTE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3136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SSD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Denominazione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Titolare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CFU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SSD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Denominazione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Titolare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CFU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8581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AGR/20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Avicoltura e coniglicoltura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Trocino  (Dalle Zotte)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AGR/19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Allevamento e gestione degli animali d’affezione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Ricci Rebecca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82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AGR/01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Mercati alimentari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Rossetto Luca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VET/03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Anatomia Patologica speciale e diagnostica cadaverica degli animali d’affezione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Zappulli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81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AGR/02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Produzioni vegetali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Berti Antonio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VET/05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Epidemiologia e controllo delle zoonosi emergenti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Martini Marco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81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VET/03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Anatomia Patologica applicata alla Sicurezza alimentare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Cavicchioli Laura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81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VET/05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Epidemiologia e controllo delle zoonosi alimentari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Drigo MIchele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TOSSICOLOGIA E MALATTIE PARASSITARIE DEGLI ANIMALI D’AFFEZIONE</a:t>
                      </a:r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31369">
                <a:tc>
                  <a:txBody>
                    <a:bodyPr/>
                    <a:lstStyle/>
                    <a:p>
                      <a:pPr algn="ctr" fontAlgn="ctr"/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SSD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Denominazione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Titolare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CFU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85815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SICUREZZA ALIMENTARE: TOSSICOLOGIA E ZOONOSI PARASSITARIE</a:t>
                      </a:r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VET/06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Malattie parassitarie degli animali d’affezione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Pietrobelli Mario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81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SSD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Denominazione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Titolare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CFU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VET/07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Tossicologia degli animali d’affezione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Capolongo Francesca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81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VET/07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Tossicologia degli animali in produzione zootecnica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 Liguoro Marco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81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VET/06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Zoonosi parassitarie e sicurezza alimentare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Antonio Frangipane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CLINICA DELLA RIPRODUZIONE ANIMALE</a:t>
                      </a:r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31369">
                <a:tc>
                  <a:txBody>
                    <a:bodyPr/>
                    <a:lstStyle/>
                    <a:p>
                      <a:pPr algn="ctr" fontAlgn="ctr"/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SSD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Denominazione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Titolare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CFU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31369">
                <a:tc>
                  <a:txBody>
                    <a:bodyPr/>
                    <a:lstStyle/>
                    <a:p>
                      <a:pPr algn="ctr" fontAlgn="ctr"/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VET/10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Clinica della riproduzione equina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Falomo M.Elena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815">
                <a:tc>
                  <a:txBody>
                    <a:bodyPr/>
                    <a:lstStyle/>
                    <a:p>
                      <a:pPr algn="ctr" fontAlgn="ctr"/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 CORSI SONO DA 32 ORE – 4 CFU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VET/10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Clinica della riproduzione dei ruminanti e dei suini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Stelletta Calogero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369">
                <a:tc>
                  <a:txBody>
                    <a:bodyPr/>
                    <a:lstStyle/>
                    <a:p>
                      <a:pPr algn="ctr" fontAlgn="ctr"/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815">
                <a:tc>
                  <a:txBody>
                    <a:bodyPr/>
                    <a:lstStyle/>
                    <a:p>
                      <a:pPr algn="ctr" fontAlgn="ctr"/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ANESTESIOLOGIA E NEUROCHIRURGIA DEGLI ANIMALI D’AFFEZIONE</a:t>
                      </a:r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31369">
                <a:tc>
                  <a:txBody>
                    <a:bodyPr/>
                    <a:lstStyle/>
                    <a:p>
                      <a:pPr algn="ctr" fontAlgn="ctr"/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SSD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Denominazione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Titolare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CFU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85815">
                <a:tc>
                  <a:txBody>
                    <a:bodyPr/>
                    <a:lstStyle/>
                    <a:p>
                      <a:pPr algn="ctr" fontAlgn="ctr"/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VET/09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Neurochirurgia degli animali d’affezione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Bernardini Marco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815">
                <a:tc>
                  <a:txBody>
                    <a:bodyPr/>
                    <a:lstStyle/>
                    <a:p>
                      <a:pPr algn="ctr" fontAlgn="ctr"/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VET/09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Anestesiologia e Tecniche Specialistiche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Franci Paolo 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369">
                <a:tc>
                  <a:txBody>
                    <a:bodyPr/>
                    <a:lstStyle/>
                    <a:p>
                      <a:pPr algn="ctr" fontAlgn="ctr"/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369">
                <a:tc>
                  <a:txBody>
                    <a:bodyPr/>
                    <a:lstStyle/>
                    <a:p>
                      <a:pPr algn="ctr" fontAlgn="ctr"/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CLINICA MEDICA VETERINARIA </a:t>
                      </a:r>
                      <a:r>
                        <a:rPr lang="it-IT" sz="9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it-IT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31369">
                <a:tc>
                  <a:txBody>
                    <a:bodyPr/>
                    <a:lstStyle/>
                    <a:p>
                      <a:pPr algn="ctr" fontAlgn="ctr"/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SSD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Denominazione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Titolare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CFU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231369">
                <a:tc>
                  <a:txBody>
                    <a:bodyPr/>
                    <a:lstStyle/>
                    <a:p>
                      <a:pPr algn="ctr" fontAlgn="ctr"/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VET/08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Clinica medica animali da reddito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Poser Helen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369">
                <a:tc>
                  <a:txBody>
                    <a:bodyPr/>
                    <a:lstStyle/>
                    <a:p>
                      <a:pPr algn="ctr" fontAlgn="ctr"/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188" marR="3188" marT="566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VET/08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Clinica medica animali d’affezione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Poser Helen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3188" marR="3188" marT="56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004747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431</Words>
  <Application>Microsoft Office PowerPoint</Application>
  <PresentationFormat>Presentazione su schermo (4:3)</PresentationFormat>
  <Paragraphs>143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3</vt:i4>
      </vt:variant>
    </vt:vector>
  </HeadingPairs>
  <TitlesOfParts>
    <vt:vector size="5" baseType="lpstr">
      <vt:lpstr>Tema di Office</vt:lpstr>
      <vt:lpstr>1_Tema di Office</vt:lpstr>
      <vt:lpstr>Presentazione standard di PowerPoint</vt:lpstr>
      <vt:lpstr>Presentazione standard di PowerPoint</vt:lpstr>
      <vt:lpstr>Presentazione standard di PowerPoint</vt:lpstr>
    </vt:vector>
  </TitlesOfParts>
  <Company>Università degli Studi di Padova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Pamela</dc:creator>
  <cp:lastModifiedBy>Bailoni</cp:lastModifiedBy>
  <cp:revision>4</cp:revision>
  <dcterms:created xsi:type="dcterms:W3CDTF">2013-03-22T14:54:36Z</dcterms:created>
  <dcterms:modified xsi:type="dcterms:W3CDTF">2014-03-03T09:42:06Z</dcterms:modified>
</cp:coreProperties>
</file>