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80" r:id="rId3"/>
    <p:sldId id="281" r:id="rId4"/>
    <p:sldId id="282" r:id="rId5"/>
    <p:sldId id="283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314" r:id="rId14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0C8A"/>
    <a:srgbClr val="143AFA"/>
    <a:srgbClr val="D33B9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037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DEBBE6-1B79-4646-8023-0D61E0264BD4}" type="datetimeFigureOut">
              <a:rPr lang="sv-SE" smtClean="0"/>
              <a:pPr/>
              <a:t>2013-11-19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797AA-67E5-413C-930E-F32117BE36D9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B797AA-67E5-413C-930E-F32117BE36D9}" type="slidenum">
              <a:rPr lang="sv-SE" smtClean="0"/>
              <a:pPr/>
              <a:t>13</a:t>
            </a:fld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385C-761B-4054-BC23-6BD5186DBAA2}" type="datetimeFigureOut">
              <a:rPr lang="sv-SE" smtClean="0"/>
              <a:pPr/>
              <a:t>2013-11-19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9235-AAA6-4FE9-B57D-09A9AEA3F63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385C-761B-4054-BC23-6BD5186DBAA2}" type="datetimeFigureOut">
              <a:rPr lang="sv-SE" smtClean="0"/>
              <a:pPr/>
              <a:t>2013-11-19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9235-AAA6-4FE9-B57D-09A9AEA3F63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385C-761B-4054-BC23-6BD5186DBAA2}" type="datetimeFigureOut">
              <a:rPr lang="sv-SE" smtClean="0"/>
              <a:pPr/>
              <a:t>2013-11-19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9235-AAA6-4FE9-B57D-09A9AEA3F63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385C-761B-4054-BC23-6BD5186DBAA2}" type="datetimeFigureOut">
              <a:rPr lang="sv-SE" smtClean="0"/>
              <a:pPr/>
              <a:t>2013-11-19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9235-AAA6-4FE9-B57D-09A9AEA3F63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385C-761B-4054-BC23-6BD5186DBAA2}" type="datetimeFigureOut">
              <a:rPr lang="sv-SE" smtClean="0"/>
              <a:pPr/>
              <a:t>2013-11-19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9235-AAA6-4FE9-B57D-09A9AEA3F63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385C-761B-4054-BC23-6BD5186DBAA2}" type="datetimeFigureOut">
              <a:rPr lang="sv-SE" smtClean="0"/>
              <a:pPr/>
              <a:t>2013-11-19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9235-AAA6-4FE9-B57D-09A9AEA3F63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385C-761B-4054-BC23-6BD5186DBAA2}" type="datetimeFigureOut">
              <a:rPr lang="sv-SE" smtClean="0"/>
              <a:pPr/>
              <a:t>2013-11-19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9235-AAA6-4FE9-B57D-09A9AEA3F63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385C-761B-4054-BC23-6BD5186DBAA2}" type="datetimeFigureOut">
              <a:rPr lang="sv-SE" smtClean="0"/>
              <a:pPr/>
              <a:t>2013-11-19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9235-AAA6-4FE9-B57D-09A9AEA3F63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385C-761B-4054-BC23-6BD5186DBAA2}" type="datetimeFigureOut">
              <a:rPr lang="sv-SE" smtClean="0"/>
              <a:pPr/>
              <a:t>2013-11-19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9235-AAA6-4FE9-B57D-09A9AEA3F63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385C-761B-4054-BC23-6BD5186DBAA2}" type="datetimeFigureOut">
              <a:rPr lang="sv-SE" smtClean="0"/>
              <a:pPr/>
              <a:t>2013-11-19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9235-AAA6-4FE9-B57D-09A9AEA3F63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385C-761B-4054-BC23-6BD5186DBAA2}" type="datetimeFigureOut">
              <a:rPr lang="sv-SE" smtClean="0"/>
              <a:pPr/>
              <a:t>2013-11-19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9235-AAA6-4FE9-B57D-09A9AEA3F63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4385C-761B-4054-BC23-6BD5186DBAA2}" type="datetimeFigureOut">
              <a:rPr lang="sv-SE" smtClean="0"/>
              <a:pPr/>
              <a:t>2013-11-19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69235-AAA6-4FE9-B57D-09A9AEA3F63D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4" descr="shi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1763" y="4123878"/>
            <a:ext cx="2233612" cy="1465263"/>
          </a:xfrm>
          <a:prstGeom prst="rect">
            <a:avLst/>
          </a:prstGeom>
          <a:noFill/>
        </p:spPr>
      </p:pic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99592" y="1970837"/>
            <a:ext cx="7920558" cy="954107"/>
          </a:xfrm>
          <a:noFill/>
          <a:ln/>
        </p:spPr>
        <p:txBody>
          <a:bodyPr wrap="square" anchor="t">
            <a:spAutoFit/>
          </a:bodyPr>
          <a:lstStyle/>
          <a:p>
            <a:r>
              <a:rPr lang="en-US" sz="2800" b="1" dirty="0"/>
              <a:t>Exploring the effects of </a:t>
            </a:r>
            <a:r>
              <a:rPr lang="en-US" sz="2800" b="1" dirty="0" smtClean="0"/>
              <a:t>trade </a:t>
            </a:r>
            <a:r>
              <a:rPr lang="en-US" sz="2800" b="1" dirty="0"/>
              <a:t>and environment on exotic </a:t>
            </a:r>
            <a:r>
              <a:rPr lang="en-US" sz="2800" b="1" dirty="0" err="1"/>
              <a:t>Scolytinae</a:t>
            </a:r>
            <a:r>
              <a:rPr lang="en-US" sz="2800" b="1" dirty="0"/>
              <a:t> (</a:t>
            </a:r>
            <a:r>
              <a:rPr lang="en-US" sz="2800" b="1" dirty="0" err="1"/>
              <a:t>Coleoptera</a:t>
            </a:r>
            <a:r>
              <a:rPr lang="en-US" sz="2800" b="1" dirty="0"/>
              <a:t>) </a:t>
            </a:r>
            <a:r>
              <a:rPr lang="en-US" sz="2800" b="1" dirty="0" smtClean="0"/>
              <a:t>invasions</a:t>
            </a:r>
            <a:endParaRPr lang="en-GB" sz="2800" baseline="30000" dirty="0"/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152400" y="76200"/>
            <a:ext cx="381000" cy="6705600"/>
          </a:xfrm>
          <a:prstGeom prst="roundRect">
            <a:avLst>
              <a:gd name="adj" fmla="val 16667"/>
            </a:avLst>
          </a:prstGeom>
          <a:solidFill>
            <a:srgbClr val="00008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0275" y="3573016"/>
            <a:ext cx="2233613" cy="166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3" name="Picture 15" descr="tompi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8400" y="3788916"/>
            <a:ext cx="2232025" cy="1631950"/>
          </a:xfrm>
          <a:prstGeom prst="rect">
            <a:avLst/>
          </a:prstGeom>
          <a:noFill/>
        </p:spPr>
      </p:pic>
      <p:sp>
        <p:nvSpPr>
          <p:cNvPr id="7" name="Rectangle 21"/>
          <p:cNvSpPr>
            <a:spLocks noChangeArrowheads="1"/>
          </p:cNvSpPr>
          <p:nvPr/>
        </p:nvSpPr>
        <p:spPr bwMode="auto">
          <a:xfrm>
            <a:off x="683568" y="6381328"/>
            <a:ext cx="396044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GB" sz="1400" dirty="0">
                <a:latin typeface="Verdana" pitchFamily="34" charset="0"/>
              </a:rPr>
              <a:t>Marini et al. </a:t>
            </a:r>
            <a:r>
              <a:rPr lang="en-GB" sz="1400" dirty="0" smtClean="0">
                <a:latin typeface="Verdana" pitchFamily="34" charset="0"/>
              </a:rPr>
              <a:t>(2011) Biological Invasions</a:t>
            </a:r>
            <a:endParaRPr lang="en-GB" sz="1400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0" y="765175"/>
            <a:ext cx="802798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14359" name="Rectangle 23"/>
          <p:cNvSpPr>
            <a:spLocks noChangeArrowheads="1"/>
          </p:cNvSpPr>
          <p:nvPr/>
        </p:nvSpPr>
        <p:spPr bwMode="auto">
          <a:xfrm>
            <a:off x="717550" y="1780014"/>
            <a:ext cx="79581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400" b="1" dirty="0">
                <a:solidFill>
                  <a:srgbClr val="1B0C8A"/>
                </a:solidFill>
              </a:rPr>
              <a:t>Does feeding</a:t>
            </a:r>
            <a:r>
              <a:rPr lang="en-US" sz="2400" dirty="0">
                <a:solidFill>
                  <a:srgbClr val="1B0C8A"/>
                </a:solidFill>
              </a:rPr>
              <a:t> </a:t>
            </a:r>
            <a:r>
              <a:rPr lang="en-US" sz="2400" b="1" dirty="0">
                <a:solidFill>
                  <a:srgbClr val="1B0C8A"/>
                </a:solidFill>
              </a:rPr>
              <a:t>strategy modify</a:t>
            </a:r>
            <a:r>
              <a:rPr lang="en-US" sz="2400" dirty="0">
                <a:solidFill>
                  <a:srgbClr val="1B0C8A"/>
                </a:solidFill>
              </a:rPr>
              <a:t> </a:t>
            </a:r>
            <a:r>
              <a:rPr lang="en-US" sz="2400" b="1" dirty="0">
                <a:solidFill>
                  <a:srgbClr val="1B0C8A"/>
                </a:solidFill>
              </a:rPr>
              <a:t>species richness response to climatic gradients?  </a:t>
            </a:r>
          </a:p>
        </p:txBody>
      </p:sp>
      <p:sp>
        <p:nvSpPr>
          <p:cNvPr id="14360" name="Line 24"/>
          <p:cNvSpPr>
            <a:spLocks noChangeShapeType="1"/>
          </p:cNvSpPr>
          <p:nvPr/>
        </p:nvSpPr>
        <p:spPr bwMode="auto">
          <a:xfrm flipV="1">
            <a:off x="1293813" y="3213100"/>
            <a:ext cx="0" cy="151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14361" name="Line 25"/>
          <p:cNvSpPr>
            <a:spLocks noChangeShapeType="1"/>
          </p:cNvSpPr>
          <p:nvPr/>
        </p:nvSpPr>
        <p:spPr bwMode="auto">
          <a:xfrm>
            <a:off x="1077913" y="4652963"/>
            <a:ext cx="1800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14363" name="Line 27"/>
          <p:cNvSpPr>
            <a:spLocks noChangeShapeType="1"/>
          </p:cNvSpPr>
          <p:nvPr/>
        </p:nvSpPr>
        <p:spPr bwMode="auto">
          <a:xfrm flipV="1">
            <a:off x="1475656" y="3356992"/>
            <a:ext cx="1152128" cy="100811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14364" name="Line 28"/>
          <p:cNvSpPr>
            <a:spLocks noChangeShapeType="1"/>
          </p:cNvSpPr>
          <p:nvPr/>
        </p:nvSpPr>
        <p:spPr bwMode="auto">
          <a:xfrm flipV="1">
            <a:off x="4965700" y="3213100"/>
            <a:ext cx="0" cy="151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14365" name="Line 29"/>
          <p:cNvSpPr>
            <a:spLocks noChangeShapeType="1"/>
          </p:cNvSpPr>
          <p:nvPr/>
        </p:nvSpPr>
        <p:spPr bwMode="auto">
          <a:xfrm>
            <a:off x="4749800" y="4652963"/>
            <a:ext cx="1800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14366" name="Line 30"/>
          <p:cNvSpPr>
            <a:spLocks noChangeShapeType="1"/>
          </p:cNvSpPr>
          <p:nvPr/>
        </p:nvSpPr>
        <p:spPr bwMode="auto">
          <a:xfrm flipV="1">
            <a:off x="5181600" y="3213100"/>
            <a:ext cx="1223963" cy="9366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14367" name="Line 31"/>
          <p:cNvSpPr>
            <a:spLocks noChangeShapeType="1"/>
          </p:cNvSpPr>
          <p:nvPr/>
        </p:nvSpPr>
        <p:spPr bwMode="auto">
          <a:xfrm>
            <a:off x="1476375" y="3860800"/>
            <a:ext cx="11509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14369" name="Line 33"/>
          <p:cNvSpPr>
            <a:spLocks noChangeShapeType="1"/>
          </p:cNvSpPr>
          <p:nvPr/>
        </p:nvSpPr>
        <p:spPr bwMode="auto">
          <a:xfrm flipV="1">
            <a:off x="5253038" y="3573463"/>
            <a:ext cx="1152525" cy="86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14371" name="Rectangle 35"/>
          <p:cNvSpPr>
            <a:spLocks noChangeArrowheads="1"/>
          </p:cNvSpPr>
          <p:nvPr/>
        </p:nvSpPr>
        <p:spPr bwMode="auto">
          <a:xfrm>
            <a:off x="323850" y="5628630"/>
            <a:ext cx="7958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2400" b="1" dirty="0"/>
              <a:t>Test was possible only in the USA (no enough species in EU)</a:t>
            </a:r>
            <a:r>
              <a:rPr lang="en-US" sz="2400" b="1" dirty="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14382" name="Rectangle 46"/>
          <p:cNvSpPr>
            <a:spLocks noChangeArrowheads="1"/>
          </p:cNvSpPr>
          <p:nvPr/>
        </p:nvSpPr>
        <p:spPr bwMode="auto">
          <a:xfrm>
            <a:off x="395288" y="1030288"/>
            <a:ext cx="7958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2400"/>
              <a:t>Climate was less important in Europe than in the USA </a:t>
            </a:r>
          </a:p>
        </p:txBody>
      </p:sp>
      <p:sp>
        <p:nvSpPr>
          <p:cNvPr id="14383" name="Text Box 47"/>
          <p:cNvSpPr txBox="1">
            <a:spLocks noChangeArrowheads="1"/>
          </p:cNvSpPr>
          <p:nvPr/>
        </p:nvSpPr>
        <p:spPr bwMode="auto">
          <a:xfrm>
            <a:off x="-396875" y="173038"/>
            <a:ext cx="9432925" cy="5191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en-US" sz="2800" dirty="0">
                <a:solidFill>
                  <a:srgbClr val="1B0C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Exotic richness patterns: Climate</a:t>
            </a:r>
          </a:p>
        </p:txBody>
      </p:sp>
      <p:sp>
        <p:nvSpPr>
          <p:cNvPr id="14384" name="Rectangle 48"/>
          <p:cNvSpPr>
            <a:spLocks noChangeArrowheads="1"/>
          </p:cNvSpPr>
          <p:nvPr/>
        </p:nvSpPr>
        <p:spPr bwMode="auto">
          <a:xfrm>
            <a:off x="3851275" y="3554413"/>
            <a:ext cx="10080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3200"/>
              <a:t>OR</a:t>
            </a:r>
            <a:r>
              <a:rPr lang="en-US" sz="2000" b="1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14385" name="Rectangle 49"/>
          <p:cNvSpPr>
            <a:spLocks noChangeArrowheads="1"/>
          </p:cNvSpPr>
          <p:nvPr/>
        </p:nvSpPr>
        <p:spPr bwMode="auto">
          <a:xfrm>
            <a:off x="1116013" y="4743450"/>
            <a:ext cx="20161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2000"/>
              <a:t>Rainfall</a:t>
            </a:r>
          </a:p>
          <a:p>
            <a:pPr algn="ctr"/>
            <a:r>
              <a:rPr lang="en-US" sz="2000"/>
              <a:t>Temperature  </a:t>
            </a:r>
          </a:p>
        </p:txBody>
      </p:sp>
      <p:sp>
        <p:nvSpPr>
          <p:cNvPr id="14388" name="Rectangle 52"/>
          <p:cNvSpPr>
            <a:spLocks noChangeArrowheads="1"/>
          </p:cNvSpPr>
          <p:nvPr/>
        </p:nvSpPr>
        <p:spPr bwMode="auto">
          <a:xfrm rot="16200000">
            <a:off x="239713" y="3546475"/>
            <a:ext cx="13684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000"/>
              <a:t>Species richness </a:t>
            </a:r>
          </a:p>
        </p:txBody>
      </p:sp>
      <p:sp>
        <p:nvSpPr>
          <p:cNvPr id="14389" name="Rectangle 53"/>
          <p:cNvSpPr>
            <a:spLocks noChangeArrowheads="1"/>
          </p:cNvSpPr>
          <p:nvPr/>
        </p:nvSpPr>
        <p:spPr bwMode="auto">
          <a:xfrm>
            <a:off x="2662238" y="3068960"/>
            <a:ext cx="1368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000" dirty="0"/>
              <a:t>Ambrosia  </a:t>
            </a:r>
          </a:p>
        </p:txBody>
      </p:sp>
      <p:sp>
        <p:nvSpPr>
          <p:cNvPr id="14390" name="Rectangle 54"/>
          <p:cNvSpPr>
            <a:spLocks noChangeArrowheads="1"/>
          </p:cNvSpPr>
          <p:nvPr/>
        </p:nvSpPr>
        <p:spPr bwMode="auto">
          <a:xfrm>
            <a:off x="2627313" y="3716338"/>
            <a:ext cx="1368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000"/>
              <a:t>Bark</a:t>
            </a: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6405563" y="2997200"/>
            <a:ext cx="1368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000"/>
              <a:t>Ambrosia  </a:t>
            </a:r>
          </a:p>
        </p:txBody>
      </p:sp>
      <p:sp>
        <p:nvSpPr>
          <p:cNvPr id="14392" name="Rectangle 56"/>
          <p:cNvSpPr>
            <a:spLocks noChangeArrowheads="1"/>
          </p:cNvSpPr>
          <p:nvPr/>
        </p:nvSpPr>
        <p:spPr bwMode="auto">
          <a:xfrm>
            <a:off x="6405563" y="3500438"/>
            <a:ext cx="1368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000"/>
              <a:t>Bark</a:t>
            </a:r>
          </a:p>
        </p:txBody>
      </p:sp>
      <p:sp>
        <p:nvSpPr>
          <p:cNvPr id="14394" name="Rectangle 58"/>
          <p:cNvSpPr>
            <a:spLocks noChangeArrowheads="1"/>
          </p:cNvSpPr>
          <p:nvPr/>
        </p:nvSpPr>
        <p:spPr bwMode="auto">
          <a:xfrm>
            <a:off x="7342188" y="3573463"/>
            <a:ext cx="10080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3200"/>
              <a:t>?</a:t>
            </a:r>
            <a:r>
              <a:rPr lang="en-US" sz="2000" b="1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14395" name="Rectangle 59"/>
          <p:cNvSpPr>
            <a:spLocks noChangeArrowheads="1"/>
          </p:cNvSpPr>
          <p:nvPr/>
        </p:nvSpPr>
        <p:spPr bwMode="auto">
          <a:xfrm>
            <a:off x="4787900" y="4724400"/>
            <a:ext cx="20161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2000"/>
              <a:t>Rainfall</a:t>
            </a:r>
          </a:p>
          <a:p>
            <a:pPr algn="ctr"/>
            <a:r>
              <a:rPr lang="en-US" sz="2000"/>
              <a:t>Temperature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97" name="Picture 37" descr="trait_weigh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813" y="2060575"/>
            <a:ext cx="2897187" cy="4797425"/>
          </a:xfrm>
          <a:prstGeom prst="rect">
            <a:avLst/>
          </a:prstGeom>
          <a:noFill/>
        </p:spPr>
      </p:pic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0" y="765175"/>
            <a:ext cx="802798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pic>
        <p:nvPicPr>
          <p:cNvPr id="15383" name="Picture 23" descr="trai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57588" y="908050"/>
            <a:ext cx="5407025" cy="5834063"/>
          </a:xfrm>
          <a:prstGeom prst="rect">
            <a:avLst/>
          </a:prstGeom>
          <a:noFill/>
        </p:spPr>
      </p:pic>
      <p:sp>
        <p:nvSpPr>
          <p:cNvPr id="15384" name="Text Box 24"/>
          <p:cNvSpPr txBox="1">
            <a:spLocks noChangeArrowheads="1"/>
          </p:cNvSpPr>
          <p:nvPr/>
        </p:nvSpPr>
        <p:spPr bwMode="auto">
          <a:xfrm>
            <a:off x="-396875" y="173038"/>
            <a:ext cx="9432925" cy="5191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en-US" sz="2800" dirty="0">
                <a:solidFill>
                  <a:srgbClr val="1B0C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Ambrosia vs. bark beetles</a:t>
            </a:r>
          </a:p>
        </p:txBody>
      </p:sp>
      <p:sp>
        <p:nvSpPr>
          <p:cNvPr id="15387" name="Line 27"/>
          <p:cNvSpPr>
            <a:spLocks noChangeShapeType="1"/>
          </p:cNvSpPr>
          <p:nvPr/>
        </p:nvSpPr>
        <p:spPr bwMode="auto">
          <a:xfrm flipV="1">
            <a:off x="4205288" y="1412875"/>
            <a:ext cx="2160587" cy="647700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15388" name="Line 28"/>
          <p:cNvSpPr>
            <a:spLocks noChangeShapeType="1"/>
          </p:cNvSpPr>
          <p:nvPr/>
        </p:nvSpPr>
        <p:spPr bwMode="auto">
          <a:xfrm flipV="1">
            <a:off x="6726238" y="1484313"/>
            <a:ext cx="2160587" cy="720725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15389" name="Line 29"/>
          <p:cNvSpPr>
            <a:spLocks noChangeShapeType="1"/>
          </p:cNvSpPr>
          <p:nvPr/>
        </p:nvSpPr>
        <p:spPr bwMode="auto">
          <a:xfrm flipV="1">
            <a:off x="4133850" y="3284538"/>
            <a:ext cx="2232025" cy="865187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15390" name="Line 30"/>
          <p:cNvSpPr>
            <a:spLocks noChangeShapeType="1"/>
          </p:cNvSpPr>
          <p:nvPr/>
        </p:nvSpPr>
        <p:spPr bwMode="auto">
          <a:xfrm flipV="1">
            <a:off x="6726238" y="3644900"/>
            <a:ext cx="2232025" cy="2889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15391" name="Line 31"/>
          <p:cNvSpPr>
            <a:spLocks noChangeShapeType="1"/>
          </p:cNvSpPr>
          <p:nvPr/>
        </p:nvSpPr>
        <p:spPr bwMode="auto">
          <a:xfrm flipV="1">
            <a:off x="6726238" y="5589588"/>
            <a:ext cx="2232025" cy="144462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15392" name="Line 32"/>
          <p:cNvSpPr>
            <a:spLocks noChangeShapeType="1"/>
          </p:cNvSpPr>
          <p:nvPr/>
        </p:nvSpPr>
        <p:spPr bwMode="auto">
          <a:xfrm flipV="1">
            <a:off x="4133850" y="5229225"/>
            <a:ext cx="2232025" cy="577850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pic>
        <p:nvPicPr>
          <p:cNvPr id="15393" name="Picture 33" descr="USA_bl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5050" y="850900"/>
            <a:ext cx="1943100" cy="1209675"/>
          </a:xfrm>
          <a:prstGeom prst="rect">
            <a:avLst/>
          </a:prstGeom>
          <a:noFill/>
        </p:spPr>
      </p:pic>
      <p:sp>
        <p:nvSpPr>
          <p:cNvPr id="15396" name="Rectangle 36"/>
          <p:cNvSpPr>
            <a:spLocks noChangeArrowheads="1"/>
          </p:cNvSpPr>
          <p:nvPr/>
        </p:nvSpPr>
        <p:spPr bwMode="auto">
          <a:xfrm rot="16200000">
            <a:off x="-1649413" y="4001572"/>
            <a:ext cx="41052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b="1">
                <a:solidFill>
                  <a:srgbClr val="333333"/>
                </a:solidFill>
              </a:rPr>
              <a:t>Sum of model weights</a:t>
            </a:r>
            <a:r>
              <a:rPr lang="en-US" b="1">
                <a:solidFill>
                  <a:srgbClr val="1C1C1C"/>
                </a:solidFill>
              </a:rPr>
              <a:t> (w</a:t>
            </a:r>
            <a:r>
              <a:rPr lang="en-US" b="1" baseline="-25000">
                <a:solidFill>
                  <a:srgbClr val="1C1C1C"/>
                </a:solidFill>
              </a:rPr>
              <a:t>i</a:t>
            </a:r>
            <a:r>
              <a:rPr lang="en-US" b="1">
                <a:solidFill>
                  <a:srgbClr val="1C1C1C"/>
                </a:solidFill>
              </a:rPr>
              <a:t>)</a:t>
            </a:r>
          </a:p>
        </p:txBody>
      </p:sp>
      <p:sp>
        <p:nvSpPr>
          <p:cNvPr id="15398" name="AutoShape 38"/>
          <p:cNvSpPr>
            <a:spLocks noChangeArrowheads="1"/>
          </p:cNvSpPr>
          <p:nvPr/>
        </p:nvSpPr>
        <p:spPr bwMode="auto">
          <a:xfrm>
            <a:off x="1835150" y="3716338"/>
            <a:ext cx="1296988" cy="576262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5399" name="AutoShape 39"/>
          <p:cNvSpPr>
            <a:spLocks noChangeArrowheads="1"/>
          </p:cNvSpPr>
          <p:nvPr/>
        </p:nvSpPr>
        <p:spPr bwMode="auto">
          <a:xfrm>
            <a:off x="2555875" y="6021388"/>
            <a:ext cx="503238" cy="576262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-396875" y="173038"/>
            <a:ext cx="9432925" cy="5191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en-US" sz="2800" dirty="0">
                <a:solidFill>
                  <a:srgbClr val="1B0C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Conclusions</a:t>
            </a:r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>
            <a:off x="0" y="764704"/>
            <a:ext cx="802798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16408" name="Rectangle 24"/>
          <p:cNvSpPr>
            <a:spLocks noChangeArrowheads="1"/>
          </p:cNvSpPr>
          <p:nvPr/>
        </p:nvSpPr>
        <p:spPr bwMode="auto">
          <a:xfrm>
            <a:off x="250825" y="1060004"/>
            <a:ext cx="842486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200" dirty="0"/>
              <a:t>●</a:t>
            </a:r>
            <a:r>
              <a:rPr lang="it-IT" sz="2200" dirty="0"/>
              <a:t> </a:t>
            </a:r>
            <a:r>
              <a:rPr lang="en-US" sz="2200" dirty="0"/>
              <a:t>Our study suggests that </a:t>
            </a:r>
            <a:r>
              <a:rPr lang="en-US" sz="2200" b="1" dirty="0">
                <a:solidFill>
                  <a:srgbClr val="1B0C8A"/>
                </a:solidFill>
              </a:rPr>
              <a:t>growing international trade</a:t>
            </a:r>
            <a:r>
              <a:rPr lang="en-US" sz="2200" dirty="0">
                <a:solidFill>
                  <a:srgbClr val="1B0C8A"/>
                </a:solidFill>
              </a:rPr>
              <a:t> </a:t>
            </a:r>
            <a:r>
              <a:rPr lang="en-US" sz="2200" dirty="0"/>
              <a:t>is the primary factor contributing to </a:t>
            </a:r>
            <a:r>
              <a:rPr lang="en-US" sz="2200" b="1" dirty="0">
                <a:solidFill>
                  <a:srgbClr val="1B0C8A"/>
                </a:solidFill>
              </a:rPr>
              <a:t>escalating rates of </a:t>
            </a:r>
            <a:r>
              <a:rPr lang="en-US" sz="2200" b="1" dirty="0" err="1">
                <a:solidFill>
                  <a:srgbClr val="1B0C8A"/>
                </a:solidFill>
              </a:rPr>
              <a:t>scolytid</a:t>
            </a:r>
            <a:r>
              <a:rPr lang="en-US" sz="2200" b="1" dirty="0">
                <a:solidFill>
                  <a:srgbClr val="1B0C8A"/>
                </a:solidFill>
              </a:rPr>
              <a:t> invasions</a:t>
            </a:r>
            <a:r>
              <a:rPr lang="en-US" sz="2200" dirty="0">
                <a:solidFill>
                  <a:srgbClr val="1B0C8A"/>
                </a:solidFill>
              </a:rPr>
              <a:t> </a:t>
            </a:r>
            <a:r>
              <a:rPr lang="en-US" sz="2200" dirty="0"/>
              <a:t>worldwide</a:t>
            </a:r>
          </a:p>
        </p:txBody>
      </p:sp>
      <p:sp>
        <p:nvSpPr>
          <p:cNvPr id="16409" name="Rectangle 25"/>
          <p:cNvSpPr>
            <a:spLocks noChangeArrowheads="1"/>
          </p:cNvSpPr>
          <p:nvPr/>
        </p:nvSpPr>
        <p:spPr bwMode="auto">
          <a:xfrm>
            <a:off x="250825" y="2310121"/>
            <a:ext cx="842486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200" dirty="0"/>
              <a:t>●</a:t>
            </a:r>
            <a:r>
              <a:rPr lang="it-IT" sz="2200" dirty="0"/>
              <a:t> </a:t>
            </a:r>
            <a:r>
              <a:rPr lang="en-US" sz="2200" b="1" dirty="0">
                <a:solidFill>
                  <a:srgbClr val="1B0C8A"/>
                </a:solidFill>
              </a:rPr>
              <a:t>Climate and land-use effects are of secondary importance</a:t>
            </a:r>
          </a:p>
        </p:txBody>
      </p:sp>
      <p:sp>
        <p:nvSpPr>
          <p:cNvPr id="16410" name="Rectangle 26"/>
          <p:cNvSpPr>
            <a:spLocks noChangeArrowheads="1"/>
          </p:cNvSpPr>
          <p:nvPr/>
        </p:nvSpPr>
        <p:spPr bwMode="auto">
          <a:xfrm>
            <a:off x="250825" y="3299967"/>
            <a:ext cx="849788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200" dirty="0"/>
              <a:t>●</a:t>
            </a:r>
            <a:r>
              <a:rPr lang="it-IT" sz="2200" dirty="0"/>
              <a:t> M</a:t>
            </a:r>
            <a:r>
              <a:rPr lang="en-US" sz="2200" dirty="0"/>
              <a:t>ore attention is needed to prevent or </a:t>
            </a:r>
            <a:r>
              <a:rPr lang="en-US" sz="2200" b="1" dirty="0">
                <a:solidFill>
                  <a:srgbClr val="1B0C8A"/>
                </a:solidFill>
              </a:rPr>
              <a:t>reduce the arrival rate</a:t>
            </a:r>
            <a:r>
              <a:rPr lang="en-US" sz="2200" dirty="0">
                <a:solidFill>
                  <a:srgbClr val="1B0C8A"/>
                </a:solidFill>
              </a:rPr>
              <a:t> </a:t>
            </a:r>
            <a:r>
              <a:rPr lang="en-US" sz="2200" dirty="0"/>
              <a:t>of </a:t>
            </a:r>
            <a:r>
              <a:rPr lang="en-US" sz="2200" dirty="0" smtClean="0"/>
              <a:t>alien </a:t>
            </a:r>
            <a:r>
              <a:rPr lang="en-US" sz="2200" dirty="0"/>
              <a:t>species through international trade</a:t>
            </a:r>
            <a:r>
              <a:rPr lang="it-IT" sz="2200" dirty="0"/>
              <a:t> </a:t>
            </a:r>
          </a:p>
        </p:txBody>
      </p:sp>
      <p:sp>
        <p:nvSpPr>
          <p:cNvPr id="16411" name="Rectangle 27"/>
          <p:cNvSpPr>
            <a:spLocks noChangeArrowheads="1"/>
          </p:cNvSpPr>
          <p:nvPr/>
        </p:nvSpPr>
        <p:spPr bwMode="auto">
          <a:xfrm>
            <a:off x="250825" y="4790762"/>
            <a:ext cx="8532813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200" dirty="0"/>
              <a:t>● Although international standards have been implemented, individual countries can further reduce the likelihood of establishment and spread of exotic organisms through </a:t>
            </a:r>
            <a:r>
              <a:rPr lang="en-US" sz="2200" b="1" dirty="0">
                <a:solidFill>
                  <a:srgbClr val="1B0C8A"/>
                </a:solidFill>
              </a:rPr>
              <a:t>pest and pathway risk assessments</a:t>
            </a:r>
            <a:r>
              <a:rPr lang="en-US" sz="2200" dirty="0">
                <a:solidFill>
                  <a:srgbClr val="1B0C8A"/>
                </a:solidFill>
              </a:rPr>
              <a:t>, </a:t>
            </a:r>
            <a:r>
              <a:rPr lang="en-US" sz="2200" b="1" dirty="0">
                <a:solidFill>
                  <a:srgbClr val="1B0C8A"/>
                </a:solidFill>
              </a:rPr>
              <a:t>improved inspection techniques</a:t>
            </a:r>
            <a:r>
              <a:rPr lang="en-US" sz="2200" dirty="0">
                <a:solidFill>
                  <a:srgbClr val="1B0C8A"/>
                </a:solidFill>
              </a:rPr>
              <a:t>, </a:t>
            </a:r>
            <a:r>
              <a:rPr lang="en-US" sz="2200" dirty="0"/>
              <a:t>and </a:t>
            </a:r>
            <a:r>
              <a:rPr lang="en-US" sz="2200" b="1" dirty="0">
                <a:solidFill>
                  <a:srgbClr val="1B0C8A"/>
                </a:solidFill>
              </a:rPr>
              <a:t>early detection surveys</a:t>
            </a:r>
            <a:r>
              <a:rPr lang="it-IT" sz="2200" dirty="0">
                <a:solidFill>
                  <a:srgbClr val="1B0C8A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-396875" y="173038"/>
            <a:ext cx="9432925" cy="5191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en-US" sz="2800" dirty="0" smtClean="0">
                <a:solidFill>
                  <a:srgbClr val="1B0C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Main question addressed in the seminar</a:t>
            </a:r>
            <a:endParaRPr lang="en-US" sz="2800" dirty="0">
              <a:solidFill>
                <a:srgbClr val="1B0C8A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0" y="764704"/>
            <a:ext cx="802798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84" name="Text Box 4"/>
          <p:cNvSpPr txBox="1">
            <a:spLocks noChangeArrowheads="1"/>
          </p:cNvSpPr>
          <p:nvPr/>
        </p:nvSpPr>
        <p:spPr bwMode="auto">
          <a:xfrm>
            <a:off x="0" y="1484784"/>
            <a:ext cx="8892480" cy="83099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 algn="ctr"/>
            <a:r>
              <a:rPr lang="en-US" sz="2400" dirty="0" smtClean="0">
                <a:solidFill>
                  <a:srgbClr val="1B0C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Is introduction effort more important than the quality of the recipient regions?</a:t>
            </a:r>
            <a:endParaRPr lang="en-US" sz="2400" dirty="0">
              <a:solidFill>
                <a:srgbClr val="1B0C8A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467544" y="4119463"/>
            <a:ext cx="7776864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 algn="ctr"/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In most cases yes!</a:t>
            </a:r>
            <a:endParaRPr lang="en-US" sz="2400" dirty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4139952" y="2492896"/>
            <a:ext cx="792088" cy="12961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467544" y="5949280"/>
            <a:ext cx="24557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 err="1" smtClean="0"/>
              <a:t>Pyšek</a:t>
            </a:r>
            <a:r>
              <a:rPr lang="sv-SE" dirty="0" smtClean="0"/>
              <a:t> et al. PNAS (2010)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-396875" y="173038"/>
            <a:ext cx="9432925" cy="5191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en-US" sz="2800" dirty="0">
                <a:solidFill>
                  <a:srgbClr val="1B0C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Introduction: </a:t>
            </a:r>
            <a:r>
              <a:rPr lang="en-US" sz="2800" dirty="0" smtClean="0">
                <a:solidFill>
                  <a:srgbClr val="1B0C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Alien </a:t>
            </a:r>
            <a:r>
              <a:rPr lang="en-US" sz="2800" dirty="0" err="1">
                <a:solidFill>
                  <a:srgbClr val="1B0C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scolytid</a:t>
            </a:r>
            <a:r>
              <a:rPr lang="en-US" sz="2800" dirty="0">
                <a:solidFill>
                  <a:srgbClr val="1B0C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invasions</a:t>
            </a:r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0" y="765175"/>
            <a:ext cx="802798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3097" name="Rectangle 25"/>
          <p:cNvSpPr>
            <a:spLocks noChangeArrowheads="1"/>
          </p:cNvSpPr>
          <p:nvPr/>
        </p:nvSpPr>
        <p:spPr bwMode="auto">
          <a:xfrm>
            <a:off x="468313" y="1265833"/>
            <a:ext cx="813593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200" dirty="0"/>
              <a:t>● Bark and ambrosia beetles (</a:t>
            </a:r>
            <a:r>
              <a:rPr lang="en-US" sz="2200" dirty="0" err="1"/>
              <a:t>Coleoptera</a:t>
            </a:r>
            <a:r>
              <a:rPr lang="en-US" sz="2200" dirty="0"/>
              <a:t>: </a:t>
            </a:r>
            <a:r>
              <a:rPr lang="en-US" sz="2200" dirty="0" err="1"/>
              <a:t>Curculionidae</a:t>
            </a:r>
            <a:r>
              <a:rPr lang="en-US" sz="2200" dirty="0"/>
              <a:t>: </a:t>
            </a:r>
            <a:r>
              <a:rPr lang="en-US" sz="2200" dirty="0" err="1"/>
              <a:t>Scolytinae</a:t>
            </a:r>
            <a:r>
              <a:rPr lang="en-US" sz="2200" dirty="0"/>
              <a:t>) are amongst the </a:t>
            </a:r>
            <a:r>
              <a:rPr lang="en-US" sz="2200" b="1" dirty="0">
                <a:solidFill>
                  <a:srgbClr val="1B0C8A"/>
                </a:solidFill>
              </a:rPr>
              <a:t>most important pests</a:t>
            </a:r>
            <a:r>
              <a:rPr lang="en-US" sz="2200" dirty="0">
                <a:solidFill>
                  <a:srgbClr val="1B0C8A"/>
                </a:solidFill>
              </a:rPr>
              <a:t> </a:t>
            </a:r>
            <a:r>
              <a:rPr lang="en-US" sz="2200" dirty="0"/>
              <a:t>causing significant economic </a:t>
            </a:r>
            <a:r>
              <a:rPr lang="en-US" sz="2200" dirty="0">
                <a:solidFill>
                  <a:srgbClr val="1B0C8A"/>
                </a:solidFill>
              </a:rPr>
              <a:t>damage </a:t>
            </a:r>
            <a:r>
              <a:rPr lang="en-US" sz="2200" b="1" dirty="0">
                <a:solidFill>
                  <a:srgbClr val="1B0C8A"/>
                </a:solidFill>
              </a:rPr>
              <a:t>to forest trees</a:t>
            </a:r>
            <a:r>
              <a:rPr lang="en-US" sz="2200" dirty="0"/>
              <a:t> worldwide</a:t>
            </a:r>
            <a:r>
              <a:rPr lang="it-IT" sz="2200" dirty="0"/>
              <a:t> </a:t>
            </a:r>
          </a:p>
        </p:txBody>
      </p:sp>
      <p:sp>
        <p:nvSpPr>
          <p:cNvPr id="3098" name="Rectangle 26"/>
          <p:cNvSpPr>
            <a:spLocks noChangeArrowheads="1"/>
          </p:cNvSpPr>
          <p:nvPr/>
        </p:nvSpPr>
        <p:spPr bwMode="auto">
          <a:xfrm>
            <a:off x="468313" y="3050778"/>
            <a:ext cx="799147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200" dirty="0"/>
              <a:t>● In the past few decades, establishment of </a:t>
            </a:r>
            <a:r>
              <a:rPr lang="en-US" sz="2200" dirty="0" smtClean="0"/>
              <a:t>alien </a:t>
            </a:r>
            <a:r>
              <a:rPr lang="en-US" sz="2200" dirty="0"/>
              <a:t>species </a:t>
            </a:r>
            <a:r>
              <a:rPr lang="en-US" sz="2200" b="1" dirty="0">
                <a:solidFill>
                  <a:srgbClr val="1B0C8A"/>
                </a:solidFill>
              </a:rPr>
              <a:t>has steadily increased</a:t>
            </a:r>
            <a:r>
              <a:rPr lang="en-US" sz="2200" dirty="0"/>
              <a:t> in both Europe and North America</a:t>
            </a:r>
            <a:r>
              <a:rPr lang="it-IT" sz="2200" dirty="0"/>
              <a:t> </a:t>
            </a:r>
          </a:p>
        </p:txBody>
      </p:sp>
      <p:sp>
        <p:nvSpPr>
          <p:cNvPr id="3100" name="Rectangle 28"/>
          <p:cNvSpPr>
            <a:spLocks noChangeArrowheads="1"/>
          </p:cNvSpPr>
          <p:nvPr/>
        </p:nvSpPr>
        <p:spPr bwMode="auto">
          <a:xfrm>
            <a:off x="468313" y="4706962"/>
            <a:ext cx="59753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200" dirty="0"/>
              <a:t>● </a:t>
            </a:r>
            <a:r>
              <a:rPr lang="en-US" sz="2200" dirty="0" smtClean="0"/>
              <a:t>Alien </a:t>
            </a:r>
            <a:r>
              <a:rPr lang="en-US" sz="2200" dirty="0"/>
              <a:t>species might </a:t>
            </a:r>
            <a:r>
              <a:rPr lang="en-US" sz="2200" dirty="0">
                <a:solidFill>
                  <a:srgbClr val="1B0C8A"/>
                </a:solidFill>
              </a:rPr>
              <a:t>have</a:t>
            </a:r>
            <a:r>
              <a:rPr lang="en-US" sz="2200" b="1" dirty="0">
                <a:solidFill>
                  <a:srgbClr val="1B0C8A"/>
                </a:solidFill>
              </a:rPr>
              <a:t> important ecological and economic impacts</a:t>
            </a:r>
            <a:r>
              <a:rPr lang="en-US" sz="2200" dirty="0">
                <a:solidFill>
                  <a:srgbClr val="1B0C8A"/>
                </a:solidFill>
              </a:rPr>
              <a:t> </a:t>
            </a:r>
            <a:r>
              <a:rPr lang="it-IT" sz="2200" dirty="0"/>
              <a:t> </a:t>
            </a:r>
          </a:p>
        </p:txBody>
      </p:sp>
      <p:pic>
        <p:nvPicPr>
          <p:cNvPr id="3103" name="Picture 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8313" y="3642320"/>
            <a:ext cx="17145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-396875" y="173038"/>
            <a:ext cx="9432925" cy="5191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en-US" sz="2800" dirty="0">
                <a:solidFill>
                  <a:srgbClr val="1B0C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Introduction: </a:t>
            </a:r>
            <a:r>
              <a:rPr lang="en-US" sz="2800" dirty="0" smtClean="0">
                <a:solidFill>
                  <a:srgbClr val="1B0C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Alien </a:t>
            </a:r>
            <a:r>
              <a:rPr lang="it-IT" sz="2800" dirty="0">
                <a:solidFill>
                  <a:srgbClr val="1B0C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scolytid </a:t>
            </a:r>
            <a:r>
              <a:rPr lang="en-US" sz="2800" dirty="0">
                <a:solidFill>
                  <a:srgbClr val="1B0C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pathways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0" y="765175"/>
            <a:ext cx="802798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7191" name="Rectangle 23"/>
          <p:cNvSpPr>
            <a:spLocks noChangeArrowheads="1"/>
          </p:cNvSpPr>
          <p:nvPr/>
        </p:nvSpPr>
        <p:spPr bwMode="auto">
          <a:xfrm>
            <a:off x="395288" y="1501775"/>
            <a:ext cx="5760888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71475" indent="-371475"/>
            <a:endParaRPr lang="en-US" sz="2200" dirty="0"/>
          </a:p>
          <a:p>
            <a:pPr marL="371475" indent="-371475"/>
            <a:r>
              <a:rPr lang="en-US" sz="2200" dirty="0"/>
              <a:t>● in the actual product being transported (e.g., nuts, seeds, logs, lumber, nursery stock)</a:t>
            </a:r>
          </a:p>
          <a:p>
            <a:pPr marL="371475" indent="-371475">
              <a:buFontTx/>
              <a:buChar char="•"/>
            </a:pPr>
            <a:endParaRPr lang="en-US" sz="2200" dirty="0"/>
          </a:p>
          <a:p>
            <a:pPr marL="371475" indent="-371475"/>
            <a:endParaRPr lang="en-US" sz="2200" dirty="0"/>
          </a:p>
          <a:p>
            <a:pPr marL="371475" indent="-371475"/>
            <a:r>
              <a:rPr lang="en-US" sz="2200" dirty="0"/>
              <a:t>● in the associated wood packing material or </a:t>
            </a:r>
            <a:r>
              <a:rPr lang="en-US" sz="2200" dirty="0" err="1"/>
              <a:t>dunnage</a:t>
            </a:r>
            <a:r>
              <a:rPr lang="en-US" sz="2200" dirty="0"/>
              <a:t>, or</a:t>
            </a:r>
          </a:p>
          <a:p>
            <a:pPr marL="371475" indent="-371475">
              <a:buFontTx/>
              <a:buChar char="•"/>
            </a:pPr>
            <a:endParaRPr lang="en-US" sz="2200" dirty="0"/>
          </a:p>
          <a:p>
            <a:pPr marL="371475" indent="-371475"/>
            <a:endParaRPr lang="en-US" sz="2200" dirty="0"/>
          </a:p>
          <a:p>
            <a:pPr marL="371475" indent="-371475"/>
            <a:r>
              <a:rPr lang="en-US" sz="2200" dirty="0"/>
              <a:t>● as hitchhikers on ships. containers, and airplanes</a:t>
            </a:r>
          </a:p>
        </p:txBody>
      </p:sp>
      <p:pic>
        <p:nvPicPr>
          <p:cNvPr id="7194" name="Picture 26" descr="bonsa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25" y="1741488"/>
            <a:ext cx="2376488" cy="1550987"/>
          </a:xfrm>
          <a:prstGeom prst="rect">
            <a:avLst/>
          </a:prstGeom>
          <a:noFill/>
        </p:spPr>
      </p:pic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60363" y="855663"/>
            <a:ext cx="810006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200" dirty="0"/>
              <a:t>International trade facilitates the spread of these pests given that </a:t>
            </a:r>
            <a:r>
              <a:rPr lang="en-US" sz="2200" dirty="0" err="1"/>
              <a:t>scolytids</a:t>
            </a:r>
            <a:r>
              <a:rPr lang="en-US" sz="2200" dirty="0"/>
              <a:t> can move:</a:t>
            </a:r>
          </a:p>
        </p:txBody>
      </p:sp>
      <p:pic>
        <p:nvPicPr>
          <p:cNvPr id="7197" name="Picture 29" descr="pall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25" y="3397250"/>
            <a:ext cx="2365375" cy="1609725"/>
          </a:xfrm>
          <a:prstGeom prst="rect">
            <a:avLst/>
          </a:prstGeom>
          <a:noFill/>
        </p:spPr>
      </p:pic>
      <p:pic>
        <p:nvPicPr>
          <p:cNvPr id="7199" name="Picture 31" descr="shi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25" y="5126038"/>
            <a:ext cx="2352675" cy="1543050"/>
          </a:xfrm>
          <a:prstGeom prst="rect">
            <a:avLst/>
          </a:prstGeom>
          <a:noFill/>
        </p:spPr>
      </p:pic>
      <p:sp>
        <p:nvSpPr>
          <p:cNvPr id="9" name="Rectangle 28"/>
          <p:cNvSpPr>
            <a:spLocks noChangeArrowheads="1"/>
          </p:cNvSpPr>
          <p:nvPr/>
        </p:nvSpPr>
        <p:spPr bwMode="auto">
          <a:xfrm>
            <a:off x="395536" y="5733256"/>
            <a:ext cx="810006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1B0C8A"/>
                </a:solidFill>
              </a:rPr>
              <a:t>Unlike plants, insects are mostly introduced </a:t>
            </a:r>
          </a:p>
          <a:p>
            <a:r>
              <a:rPr lang="en-US" sz="2400" b="1" dirty="0" smtClean="0">
                <a:solidFill>
                  <a:srgbClr val="1B0C8A"/>
                </a:solidFill>
              </a:rPr>
              <a:t>accidentally</a:t>
            </a:r>
            <a:endParaRPr lang="en-US" sz="2400" b="1" dirty="0">
              <a:solidFill>
                <a:srgbClr val="1B0C8A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-396875" y="188640"/>
            <a:ext cx="9432925" cy="5191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en-US" sz="2800" dirty="0" smtClean="0">
                <a:solidFill>
                  <a:srgbClr val="1B0C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Introduction</a:t>
            </a:r>
            <a:endParaRPr lang="en-US" sz="2800" dirty="0">
              <a:solidFill>
                <a:srgbClr val="1B0C8A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>
            <a:off x="0" y="765175"/>
            <a:ext cx="802798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pic>
        <p:nvPicPr>
          <p:cNvPr id="5147" name="Picture 27" descr="F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901950"/>
            <a:ext cx="8748713" cy="2941638"/>
          </a:xfrm>
          <a:prstGeom prst="rect">
            <a:avLst/>
          </a:prstGeom>
          <a:noFill/>
        </p:spPr>
      </p:pic>
      <p:sp>
        <p:nvSpPr>
          <p:cNvPr id="5149" name="Rectangle 29"/>
          <p:cNvSpPr>
            <a:spLocks noChangeArrowheads="1"/>
          </p:cNvSpPr>
          <p:nvPr/>
        </p:nvSpPr>
        <p:spPr bwMode="auto">
          <a:xfrm>
            <a:off x="250825" y="3213100"/>
            <a:ext cx="1439863" cy="287338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5150" name="Rectangle 30"/>
          <p:cNvSpPr>
            <a:spLocks noChangeArrowheads="1"/>
          </p:cNvSpPr>
          <p:nvPr/>
        </p:nvSpPr>
        <p:spPr bwMode="auto">
          <a:xfrm>
            <a:off x="2843213" y="3213100"/>
            <a:ext cx="2160587" cy="28733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sv-SE"/>
          </a:p>
        </p:txBody>
      </p:sp>
      <p:sp>
        <p:nvSpPr>
          <p:cNvPr id="5151" name="Rectangle 31"/>
          <p:cNvSpPr>
            <a:spLocks noChangeArrowheads="1"/>
          </p:cNvSpPr>
          <p:nvPr/>
        </p:nvSpPr>
        <p:spPr bwMode="auto">
          <a:xfrm>
            <a:off x="5651500" y="3500438"/>
            <a:ext cx="936625" cy="2889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sv-SE"/>
          </a:p>
        </p:txBody>
      </p:sp>
      <p:sp>
        <p:nvSpPr>
          <p:cNvPr id="5152" name="Text Box 32"/>
          <p:cNvSpPr txBox="1">
            <a:spLocks noChangeArrowheads="1"/>
          </p:cNvSpPr>
          <p:nvPr/>
        </p:nvSpPr>
        <p:spPr bwMode="auto">
          <a:xfrm>
            <a:off x="3852863" y="5805488"/>
            <a:ext cx="3671887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en-US" sz="2000" b="1" dirty="0">
                <a:solidFill>
                  <a:srgbClr val="1B0C8A"/>
                </a:solidFill>
              </a:rPr>
              <a:t>Recipient country/state</a:t>
            </a:r>
          </a:p>
        </p:txBody>
      </p:sp>
      <p:sp>
        <p:nvSpPr>
          <p:cNvPr id="5153" name="Text Box 33"/>
          <p:cNvSpPr txBox="1">
            <a:spLocks noChangeArrowheads="1"/>
          </p:cNvSpPr>
          <p:nvPr/>
        </p:nvSpPr>
        <p:spPr bwMode="auto">
          <a:xfrm>
            <a:off x="107950" y="3163888"/>
            <a:ext cx="1728788" cy="3365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en-US" sz="1600" b="1"/>
              <a:t>Import</a:t>
            </a:r>
          </a:p>
        </p:txBody>
      </p:sp>
      <p:sp>
        <p:nvSpPr>
          <p:cNvPr id="5154" name="Line 34"/>
          <p:cNvSpPr>
            <a:spLocks noChangeShapeType="1"/>
          </p:cNvSpPr>
          <p:nvPr/>
        </p:nvSpPr>
        <p:spPr bwMode="auto">
          <a:xfrm>
            <a:off x="2339975" y="2636838"/>
            <a:ext cx="0" cy="1296987"/>
          </a:xfrm>
          <a:prstGeom prst="line">
            <a:avLst/>
          </a:prstGeom>
          <a:noFill/>
          <a:ln w="3175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5155" name="Line 35"/>
          <p:cNvSpPr>
            <a:spLocks noChangeShapeType="1"/>
          </p:cNvSpPr>
          <p:nvPr/>
        </p:nvSpPr>
        <p:spPr bwMode="auto">
          <a:xfrm>
            <a:off x="2339975" y="5300663"/>
            <a:ext cx="0" cy="1296987"/>
          </a:xfrm>
          <a:prstGeom prst="line">
            <a:avLst/>
          </a:prstGeom>
          <a:noFill/>
          <a:ln w="3175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5157" name="Text Box 37"/>
          <p:cNvSpPr txBox="1">
            <a:spLocks noChangeArrowheads="1"/>
          </p:cNvSpPr>
          <p:nvPr/>
        </p:nvSpPr>
        <p:spPr bwMode="auto">
          <a:xfrm>
            <a:off x="179388" y="5768975"/>
            <a:ext cx="1439862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en-US" sz="2000" b="1" dirty="0">
                <a:solidFill>
                  <a:srgbClr val="1B0C8A"/>
                </a:solidFill>
              </a:rPr>
              <a:t>Trade</a:t>
            </a: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-36512" y="1340768"/>
            <a:ext cx="88201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400" dirty="0" smtClean="0">
                <a:solidFill>
                  <a:srgbClr val="1B0C8A"/>
                </a:solidFill>
                <a:latin typeface="Verdana" pitchFamily="34" charset="0"/>
              </a:rPr>
              <a:t>Is introduction effort more important than local conditions?</a:t>
            </a:r>
            <a:endParaRPr lang="en-US" sz="2000" dirty="0">
              <a:solidFill>
                <a:srgbClr val="1B0C8A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-396875" y="173038"/>
            <a:ext cx="9432925" cy="5191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en-US" sz="2800" dirty="0">
                <a:solidFill>
                  <a:srgbClr val="1B0C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Methods: data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0" y="765175"/>
            <a:ext cx="802798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6169" name="Rectangle 25"/>
          <p:cNvSpPr>
            <a:spLocks noChangeArrowheads="1"/>
          </p:cNvSpPr>
          <p:nvPr/>
        </p:nvSpPr>
        <p:spPr bwMode="auto">
          <a:xfrm>
            <a:off x="323850" y="1052513"/>
            <a:ext cx="83518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000" b="1" dirty="0">
                <a:solidFill>
                  <a:srgbClr val="1B0C8A"/>
                </a:solidFill>
              </a:rPr>
              <a:t>Study area</a:t>
            </a:r>
            <a:r>
              <a:rPr lang="en-US" sz="2000" dirty="0"/>
              <a:t>: continental USA and</a:t>
            </a:r>
            <a:r>
              <a:rPr lang="en-US" dirty="0"/>
              <a:t> </a:t>
            </a:r>
            <a:r>
              <a:rPr lang="en-US" sz="2000" dirty="0"/>
              <a:t>Europe</a:t>
            </a:r>
          </a:p>
        </p:txBody>
      </p:sp>
      <p:sp>
        <p:nvSpPr>
          <p:cNvPr id="6170" name="Rectangle 26"/>
          <p:cNvSpPr>
            <a:spLocks noChangeArrowheads="1"/>
          </p:cNvSpPr>
          <p:nvPr/>
        </p:nvSpPr>
        <p:spPr bwMode="auto">
          <a:xfrm>
            <a:off x="396875" y="3789363"/>
            <a:ext cx="83518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000" dirty="0">
                <a:solidFill>
                  <a:srgbClr val="1B0C8A"/>
                </a:solidFill>
              </a:rPr>
              <a:t>Response variable</a:t>
            </a:r>
            <a:r>
              <a:rPr lang="en-US" sz="2000" dirty="0"/>
              <a:t>: Number of native and </a:t>
            </a:r>
            <a:r>
              <a:rPr lang="en-US" sz="2000" dirty="0" smtClean="0"/>
              <a:t>alien </a:t>
            </a:r>
            <a:r>
              <a:rPr lang="en-US" sz="2000" dirty="0"/>
              <a:t>species established in each state/country</a:t>
            </a:r>
          </a:p>
        </p:txBody>
      </p:sp>
      <p:sp>
        <p:nvSpPr>
          <p:cNvPr id="6171" name="Rectangle 27"/>
          <p:cNvSpPr>
            <a:spLocks noChangeArrowheads="1"/>
          </p:cNvSpPr>
          <p:nvPr/>
        </p:nvSpPr>
        <p:spPr bwMode="auto">
          <a:xfrm>
            <a:off x="395288" y="4797425"/>
            <a:ext cx="835183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71475" indent="-371475"/>
            <a:r>
              <a:rPr lang="en-US" sz="2000" dirty="0">
                <a:solidFill>
                  <a:srgbClr val="1B0C8A"/>
                </a:solidFill>
              </a:rPr>
              <a:t>Predictors:</a:t>
            </a:r>
            <a:r>
              <a:rPr lang="en-US" sz="2000" dirty="0"/>
              <a:t> Two groups of </a:t>
            </a:r>
            <a:r>
              <a:rPr lang="en-US" sz="2000" dirty="0" smtClean="0"/>
              <a:t>variables:</a:t>
            </a:r>
            <a:endParaRPr lang="en-US" sz="2000" dirty="0"/>
          </a:p>
          <a:p>
            <a:pPr marL="371475" indent="-371475">
              <a:buFontTx/>
              <a:buAutoNum type="romanLcParenBoth"/>
            </a:pPr>
            <a:r>
              <a:rPr lang="en-US" sz="2000" b="1" dirty="0">
                <a:solidFill>
                  <a:srgbClr val="1B0C8A"/>
                </a:solidFill>
              </a:rPr>
              <a:t>Economy</a:t>
            </a:r>
            <a:r>
              <a:rPr lang="en-US" sz="2000" dirty="0"/>
              <a:t> (Import</a:t>
            </a:r>
            <a:r>
              <a:rPr lang="en-US" sz="2000" dirty="0" smtClean="0"/>
              <a:t>): proxy for colonization and </a:t>
            </a:r>
            <a:r>
              <a:rPr lang="en-US" sz="2000" dirty="0" err="1" smtClean="0"/>
              <a:t>propagule</a:t>
            </a:r>
            <a:r>
              <a:rPr lang="en-US" sz="2000" dirty="0" smtClean="0"/>
              <a:t> pressures</a:t>
            </a:r>
            <a:endParaRPr lang="en-US" sz="2000" dirty="0"/>
          </a:p>
          <a:p>
            <a:pPr marL="371475" indent="-371475">
              <a:buFontTx/>
              <a:buAutoNum type="romanLcParenBoth"/>
            </a:pPr>
            <a:r>
              <a:rPr lang="en-US" sz="2000" b="1" dirty="0">
                <a:solidFill>
                  <a:srgbClr val="1B0C8A"/>
                </a:solidFill>
              </a:rPr>
              <a:t>Environment of the recipient region</a:t>
            </a:r>
            <a:r>
              <a:rPr lang="en-US" sz="2000" dirty="0">
                <a:solidFill>
                  <a:srgbClr val="1B0C8A"/>
                </a:solidFill>
              </a:rPr>
              <a:t> </a:t>
            </a:r>
            <a:r>
              <a:rPr lang="en-US" sz="2000" dirty="0"/>
              <a:t>(forest area, temperature, rainfall, forest diversity, climatic heterogeneity)</a:t>
            </a:r>
          </a:p>
        </p:txBody>
      </p:sp>
      <p:pic>
        <p:nvPicPr>
          <p:cNvPr id="6172" name="Picture 28" descr="USA_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557338"/>
            <a:ext cx="3313112" cy="2147887"/>
          </a:xfrm>
          <a:prstGeom prst="rect">
            <a:avLst/>
          </a:prstGeom>
          <a:noFill/>
        </p:spPr>
      </p:pic>
      <p:pic>
        <p:nvPicPr>
          <p:cNvPr id="6174" name="Picture 30" descr="Eu_ma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1331913"/>
            <a:ext cx="2697162" cy="2327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-396875" y="173038"/>
            <a:ext cx="9432925" cy="5191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en-US" sz="2800" dirty="0">
                <a:solidFill>
                  <a:srgbClr val="1B0C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General results: feeding strategies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0" y="765175"/>
            <a:ext cx="802798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pic>
        <p:nvPicPr>
          <p:cNvPr id="11292" name="Picture 28" descr="feed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981075"/>
            <a:ext cx="5976937" cy="3332163"/>
          </a:xfrm>
          <a:prstGeom prst="rect">
            <a:avLst/>
          </a:prstGeom>
          <a:noFill/>
        </p:spPr>
      </p:pic>
      <p:sp>
        <p:nvSpPr>
          <p:cNvPr id="11293" name="Rectangle 29"/>
          <p:cNvSpPr>
            <a:spLocks noChangeArrowheads="1"/>
          </p:cNvSpPr>
          <p:nvPr/>
        </p:nvSpPr>
        <p:spPr bwMode="auto">
          <a:xfrm>
            <a:off x="5724525" y="3448050"/>
            <a:ext cx="30241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000" dirty="0"/>
              <a:t>Level of invasion </a:t>
            </a:r>
            <a:r>
              <a:rPr lang="en-US" sz="2000" dirty="0" smtClean="0"/>
              <a:t>(alien/native</a:t>
            </a:r>
            <a:r>
              <a:rPr lang="en-US" sz="2000" dirty="0"/>
              <a:t>)~10-15%</a:t>
            </a:r>
          </a:p>
        </p:txBody>
      </p:sp>
      <p:sp>
        <p:nvSpPr>
          <p:cNvPr id="11294" name="Rectangle 30"/>
          <p:cNvSpPr>
            <a:spLocks noChangeArrowheads="1"/>
          </p:cNvSpPr>
          <p:nvPr/>
        </p:nvSpPr>
        <p:spPr bwMode="auto">
          <a:xfrm>
            <a:off x="5724525" y="2498794"/>
            <a:ext cx="28082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000" b="1" dirty="0" smtClean="0">
                <a:solidFill>
                  <a:srgbClr val="1B0C8A"/>
                </a:solidFill>
              </a:rPr>
              <a:t>Aliens </a:t>
            </a:r>
            <a:r>
              <a:rPr lang="en-US" sz="2000" b="1" dirty="0">
                <a:solidFill>
                  <a:srgbClr val="1B0C8A"/>
                </a:solidFill>
              </a:rPr>
              <a:t>more </a:t>
            </a:r>
            <a:r>
              <a:rPr lang="en-US" sz="2000" b="1" dirty="0" smtClean="0">
                <a:solidFill>
                  <a:srgbClr val="1B0C8A"/>
                </a:solidFill>
              </a:rPr>
              <a:t>frequently </a:t>
            </a:r>
            <a:r>
              <a:rPr lang="en-US" sz="2000" b="1" dirty="0">
                <a:solidFill>
                  <a:srgbClr val="1B0C8A"/>
                </a:solidFill>
              </a:rPr>
              <a:t>Ambrosia than natives </a:t>
            </a:r>
          </a:p>
        </p:txBody>
      </p:sp>
      <p:sp>
        <p:nvSpPr>
          <p:cNvPr id="11295" name="Rectangle 31"/>
          <p:cNvSpPr>
            <a:spLocks noChangeArrowheads="1"/>
          </p:cNvSpPr>
          <p:nvPr/>
        </p:nvSpPr>
        <p:spPr bwMode="auto">
          <a:xfrm>
            <a:off x="250825" y="4568825"/>
            <a:ext cx="8856663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71475" indent="-371475"/>
            <a:r>
              <a:rPr lang="en-US" b="1" dirty="0">
                <a:solidFill>
                  <a:srgbClr val="1B0C8A"/>
                </a:solidFill>
              </a:rPr>
              <a:t>Ambrosia life-history traits favoring invasion:</a:t>
            </a:r>
            <a:endParaRPr lang="en-US" sz="1000" b="1" dirty="0">
              <a:solidFill>
                <a:srgbClr val="1B0C8A"/>
              </a:solidFill>
            </a:endParaRPr>
          </a:p>
          <a:p>
            <a:pPr marL="371475" indent="-371475">
              <a:buFontTx/>
              <a:buAutoNum type="romanLcParenBoth"/>
            </a:pPr>
            <a:r>
              <a:rPr lang="en-US" b="1" dirty="0" err="1"/>
              <a:t>haplodiploidy</a:t>
            </a:r>
            <a:r>
              <a:rPr lang="en-US" dirty="0"/>
              <a:t>, i.e. the ability to produce male offspring without mating,</a:t>
            </a:r>
          </a:p>
          <a:p>
            <a:pPr marL="371475" indent="-371475">
              <a:buFontTx/>
              <a:buAutoNum type="romanLcParenBoth"/>
            </a:pPr>
            <a:r>
              <a:rPr lang="en-US" b="1" dirty="0"/>
              <a:t>sib-mating</a:t>
            </a:r>
            <a:r>
              <a:rPr lang="en-US" dirty="0"/>
              <a:t>, i.e. brother-sister mating prior to emergence from the host tree,</a:t>
            </a:r>
          </a:p>
          <a:p>
            <a:pPr marL="371475" indent="-371475">
              <a:buFontTx/>
              <a:buAutoNum type="romanLcParenBoth"/>
            </a:pPr>
            <a:r>
              <a:rPr lang="en-US" b="1" dirty="0"/>
              <a:t>symbiotic </a:t>
            </a:r>
            <a:r>
              <a:rPr lang="en-US" b="1" dirty="0" err="1"/>
              <a:t>trophic</a:t>
            </a:r>
            <a:r>
              <a:rPr lang="en-US" b="1" dirty="0"/>
              <a:t> specialization with fungi</a:t>
            </a:r>
            <a:r>
              <a:rPr lang="en-US" dirty="0"/>
              <a:t> that obviates the need to overcome many host defenses, and</a:t>
            </a:r>
          </a:p>
          <a:p>
            <a:pPr marL="371475" indent="-371475">
              <a:buFontTx/>
              <a:buAutoNum type="romanLcParenBoth"/>
            </a:pPr>
            <a:r>
              <a:rPr lang="en-US" b="1" dirty="0"/>
              <a:t>low host specificity</a:t>
            </a:r>
            <a:r>
              <a:rPr lang="en-US" dirty="0"/>
              <a:t> and ability to breed in dead wood</a:t>
            </a:r>
            <a:endParaRPr lang="it-IT" dirty="0"/>
          </a:p>
        </p:txBody>
      </p:sp>
      <p:sp>
        <p:nvSpPr>
          <p:cNvPr id="11297" name="Rectangle 33"/>
          <p:cNvSpPr>
            <a:spLocks noChangeArrowheads="1"/>
          </p:cNvSpPr>
          <p:nvPr/>
        </p:nvSpPr>
        <p:spPr bwMode="auto">
          <a:xfrm>
            <a:off x="4356100" y="865188"/>
            <a:ext cx="863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1600" b="1"/>
              <a:t>n=20</a:t>
            </a:r>
          </a:p>
        </p:txBody>
      </p:sp>
      <p:sp>
        <p:nvSpPr>
          <p:cNvPr id="11298" name="Rectangle 34"/>
          <p:cNvSpPr>
            <a:spLocks noChangeArrowheads="1"/>
          </p:cNvSpPr>
          <p:nvPr/>
        </p:nvSpPr>
        <p:spPr bwMode="auto">
          <a:xfrm>
            <a:off x="3419475" y="865188"/>
            <a:ext cx="8651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1600" b="1"/>
              <a:t>n=57</a:t>
            </a:r>
          </a:p>
        </p:txBody>
      </p:sp>
      <p:sp>
        <p:nvSpPr>
          <p:cNvPr id="11299" name="Rectangle 35"/>
          <p:cNvSpPr>
            <a:spLocks noChangeArrowheads="1"/>
          </p:cNvSpPr>
          <p:nvPr/>
        </p:nvSpPr>
        <p:spPr bwMode="auto">
          <a:xfrm>
            <a:off x="2411413" y="865188"/>
            <a:ext cx="8651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1600" b="1"/>
              <a:t>n=223</a:t>
            </a:r>
          </a:p>
        </p:txBody>
      </p:sp>
      <p:sp>
        <p:nvSpPr>
          <p:cNvPr id="11300" name="Rectangle 36"/>
          <p:cNvSpPr>
            <a:spLocks noChangeArrowheads="1"/>
          </p:cNvSpPr>
          <p:nvPr/>
        </p:nvSpPr>
        <p:spPr bwMode="auto">
          <a:xfrm>
            <a:off x="1403350" y="865188"/>
            <a:ext cx="8651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1600" b="1"/>
              <a:t>n=469</a:t>
            </a:r>
          </a:p>
        </p:txBody>
      </p:sp>
      <p:sp>
        <p:nvSpPr>
          <p:cNvPr id="11301" name="Rectangle 37"/>
          <p:cNvSpPr>
            <a:spLocks noChangeArrowheads="1"/>
          </p:cNvSpPr>
          <p:nvPr/>
        </p:nvSpPr>
        <p:spPr bwMode="auto">
          <a:xfrm>
            <a:off x="1187450" y="3884613"/>
            <a:ext cx="109094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US native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303" name="Rectangle 39"/>
          <p:cNvSpPr>
            <a:spLocks noChangeArrowheads="1"/>
          </p:cNvSpPr>
          <p:nvPr/>
        </p:nvSpPr>
        <p:spPr bwMode="auto">
          <a:xfrm>
            <a:off x="2268538" y="3884613"/>
            <a:ext cx="1094146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EU native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302" name="Rectangle 38"/>
          <p:cNvSpPr>
            <a:spLocks noChangeArrowheads="1"/>
          </p:cNvSpPr>
          <p:nvPr/>
        </p:nvSpPr>
        <p:spPr bwMode="auto">
          <a:xfrm>
            <a:off x="3276600" y="3884613"/>
            <a:ext cx="962123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US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alien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304" name="Rectangle 40"/>
          <p:cNvSpPr>
            <a:spLocks noChangeArrowheads="1"/>
          </p:cNvSpPr>
          <p:nvPr/>
        </p:nvSpPr>
        <p:spPr bwMode="auto">
          <a:xfrm>
            <a:off x="4325938" y="3884613"/>
            <a:ext cx="965329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EU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alien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-396875" y="173038"/>
            <a:ext cx="9432925" cy="5191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en-US" sz="2800" dirty="0">
                <a:solidFill>
                  <a:srgbClr val="1B0C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General results: </a:t>
            </a:r>
            <a:r>
              <a:rPr lang="en-US" sz="2800" dirty="0" smtClean="0">
                <a:solidFill>
                  <a:srgbClr val="1B0C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alien </a:t>
            </a:r>
            <a:r>
              <a:rPr lang="en-US" sz="2800" dirty="0">
                <a:solidFill>
                  <a:srgbClr val="1B0C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species invasion</a:t>
            </a: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0" y="765175"/>
            <a:ext cx="802798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pic>
        <p:nvPicPr>
          <p:cNvPr id="10265" name="Picture 25" descr="US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908050"/>
            <a:ext cx="5940425" cy="2305050"/>
          </a:xfrm>
          <a:prstGeom prst="rect">
            <a:avLst/>
          </a:prstGeom>
          <a:noFill/>
        </p:spPr>
      </p:pic>
      <p:pic>
        <p:nvPicPr>
          <p:cNvPr id="10267" name="Picture 27" descr="E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3430588"/>
            <a:ext cx="4679950" cy="3167062"/>
          </a:xfrm>
          <a:prstGeom prst="rect">
            <a:avLst/>
          </a:prstGeom>
          <a:noFill/>
        </p:spPr>
      </p:pic>
      <p:sp>
        <p:nvSpPr>
          <p:cNvPr id="10268" name="Rectangle 28"/>
          <p:cNvSpPr>
            <a:spLocks noChangeArrowheads="1"/>
          </p:cNvSpPr>
          <p:nvPr/>
        </p:nvSpPr>
        <p:spPr bwMode="auto">
          <a:xfrm>
            <a:off x="5508104" y="3424406"/>
            <a:ext cx="32035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000" dirty="0"/>
              <a:t>Much higher diversity of </a:t>
            </a:r>
            <a:r>
              <a:rPr lang="en-US" sz="2000" dirty="0" smtClean="0"/>
              <a:t>alien </a:t>
            </a:r>
            <a:r>
              <a:rPr lang="en-US" sz="2000" dirty="0"/>
              <a:t>species in the USA than EU</a:t>
            </a:r>
          </a:p>
        </p:txBody>
      </p:sp>
      <p:sp>
        <p:nvSpPr>
          <p:cNvPr id="10271" name="Rectangle 31"/>
          <p:cNvSpPr>
            <a:spLocks noChangeArrowheads="1"/>
          </p:cNvSpPr>
          <p:nvPr/>
        </p:nvSpPr>
        <p:spPr bwMode="auto">
          <a:xfrm>
            <a:off x="5508625" y="5022850"/>
            <a:ext cx="37068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000"/>
              <a:t>Higher levels of exotic invasions in the USA than 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-396875" y="173038"/>
            <a:ext cx="9432925" cy="5191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en-US" sz="2800" dirty="0" smtClean="0">
                <a:solidFill>
                  <a:srgbClr val="1B0C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Relative importance of the drivers</a:t>
            </a:r>
            <a:endParaRPr lang="en-US" sz="2800" dirty="0">
              <a:solidFill>
                <a:srgbClr val="1B0C8A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0" y="765175"/>
            <a:ext cx="802798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12318" name="Rectangle 30"/>
          <p:cNvSpPr>
            <a:spLocks noChangeArrowheads="1"/>
          </p:cNvSpPr>
          <p:nvPr/>
        </p:nvSpPr>
        <p:spPr bwMode="auto">
          <a:xfrm rot="16200000">
            <a:off x="-1673225" y="3120996"/>
            <a:ext cx="41052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2000" b="1" dirty="0">
                <a:solidFill>
                  <a:srgbClr val="333333"/>
                </a:solidFill>
              </a:rPr>
              <a:t>Sum of model weights</a:t>
            </a:r>
            <a:r>
              <a:rPr lang="en-US" sz="2000" b="1" dirty="0">
                <a:solidFill>
                  <a:srgbClr val="1C1C1C"/>
                </a:solidFill>
              </a:rPr>
              <a:t> (</a:t>
            </a:r>
            <a:r>
              <a:rPr lang="en-US" sz="2000" b="1" dirty="0" err="1">
                <a:solidFill>
                  <a:srgbClr val="1C1C1C"/>
                </a:solidFill>
              </a:rPr>
              <a:t>w</a:t>
            </a:r>
            <a:r>
              <a:rPr lang="en-US" sz="2000" b="1" baseline="-25000" dirty="0" err="1">
                <a:solidFill>
                  <a:srgbClr val="1C1C1C"/>
                </a:solidFill>
              </a:rPr>
              <a:t>i</a:t>
            </a:r>
            <a:r>
              <a:rPr lang="en-US" sz="2000" b="1" dirty="0">
                <a:solidFill>
                  <a:srgbClr val="1C1C1C"/>
                </a:solidFill>
              </a:rPr>
              <a:t>)</a:t>
            </a:r>
          </a:p>
        </p:txBody>
      </p:sp>
      <p:pic>
        <p:nvPicPr>
          <p:cNvPr id="12321" name="Picture 33" descr="weigh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238" y="873125"/>
            <a:ext cx="6889750" cy="5984875"/>
          </a:xfrm>
          <a:prstGeom prst="rect">
            <a:avLst/>
          </a:prstGeom>
          <a:noFill/>
        </p:spPr>
      </p:pic>
      <p:sp>
        <p:nvSpPr>
          <p:cNvPr id="12324" name="Oval 36"/>
          <p:cNvSpPr>
            <a:spLocks noChangeArrowheads="1"/>
          </p:cNvSpPr>
          <p:nvPr/>
        </p:nvSpPr>
        <p:spPr bwMode="auto">
          <a:xfrm rot="2490078">
            <a:off x="6665913" y="2924175"/>
            <a:ext cx="319087" cy="720725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sv-SE"/>
          </a:p>
        </p:txBody>
      </p:sp>
      <p:sp>
        <p:nvSpPr>
          <p:cNvPr id="12325" name="Oval 37"/>
          <p:cNvSpPr>
            <a:spLocks noChangeArrowheads="1"/>
          </p:cNvSpPr>
          <p:nvPr/>
        </p:nvSpPr>
        <p:spPr bwMode="auto">
          <a:xfrm rot="2490078">
            <a:off x="6624638" y="5778500"/>
            <a:ext cx="358775" cy="720725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2326" name="Oval 38"/>
          <p:cNvSpPr>
            <a:spLocks noChangeArrowheads="1"/>
          </p:cNvSpPr>
          <p:nvPr/>
        </p:nvSpPr>
        <p:spPr bwMode="auto">
          <a:xfrm rot="2626690">
            <a:off x="3175000" y="2819400"/>
            <a:ext cx="366713" cy="1038225"/>
          </a:xfrm>
          <a:prstGeom prst="ellips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2327" name="Oval 39"/>
          <p:cNvSpPr>
            <a:spLocks noChangeArrowheads="1"/>
          </p:cNvSpPr>
          <p:nvPr/>
        </p:nvSpPr>
        <p:spPr bwMode="auto">
          <a:xfrm rot="2626690">
            <a:off x="3125788" y="5614988"/>
            <a:ext cx="366712" cy="1368425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2328" name="Oval 40"/>
          <p:cNvSpPr>
            <a:spLocks noChangeArrowheads="1"/>
          </p:cNvSpPr>
          <p:nvPr/>
        </p:nvSpPr>
        <p:spPr bwMode="auto">
          <a:xfrm rot="2626690">
            <a:off x="2854325" y="2990850"/>
            <a:ext cx="295275" cy="541338"/>
          </a:xfrm>
          <a:prstGeom prst="ellips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2329" name="Oval 41"/>
          <p:cNvSpPr>
            <a:spLocks noChangeArrowheads="1"/>
          </p:cNvSpPr>
          <p:nvPr/>
        </p:nvSpPr>
        <p:spPr bwMode="auto">
          <a:xfrm rot="2626690">
            <a:off x="2879725" y="5876925"/>
            <a:ext cx="295275" cy="541338"/>
          </a:xfrm>
          <a:prstGeom prst="ellips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2331" name="Oval 43"/>
          <p:cNvSpPr>
            <a:spLocks noChangeArrowheads="1"/>
          </p:cNvSpPr>
          <p:nvPr/>
        </p:nvSpPr>
        <p:spPr bwMode="auto">
          <a:xfrm rot="2490078">
            <a:off x="6302375" y="2911475"/>
            <a:ext cx="255588" cy="62865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2332" name="Oval 44"/>
          <p:cNvSpPr>
            <a:spLocks noChangeArrowheads="1"/>
          </p:cNvSpPr>
          <p:nvPr/>
        </p:nvSpPr>
        <p:spPr bwMode="auto">
          <a:xfrm rot="2490078">
            <a:off x="5799138" y="2919413"/>
            <a:ext cx="258762" cy="709612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pic>
        <p:nvPicPr>
          <p:cNvPr id="12334" name="Picture 46" descr="USA_blu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1725" y="1401763"/>
            <a:ext cx="1657350" cy="1031875"/>
          </a:xfrm>
          <a:prstGeom prst="rect">
            <a:avLst/>
          </a:prstGeom>
          <a:noFill/>
        </p:spPr>
      </p:pic>
      <p:pic>
        <p:nvPicPr>
          <p:cNvPr id="12335" name="Picture 47" descr="eu_bl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750" y="4294188"/>
            <a:ext cx="1425575" cy="1439862"/>
          </a:xfrm>
          <a:prstGeom prst="rect">
            <a:avLst/>
          </a:prstGeom>
          <a:noFill/>
        </p:spPr>
      </p:pic>
      <p:sp>
        <p:nvSpPr>
          <p:cNvPr id="12336" name="Rectangle 48"/>
          <p:cNvSpPr>
            <a:spLocks noChangeArrowheads="1"/>
          </p:cNvSpPr>
          <p:nvPr/>
        </p:nvSpPr>
        <p:spPr bwMode="auto">
          <a:xfrm>
            <a:off x="1403350" y="974725"/>
            <a:ext cx="12255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US native</a:t>
            </a:r>
            <a:endParaRPr lang="it-IT" b="1">
              <a:solidFill>
                <a:schemeClr val="accent2"/>
              </a:solidFill>
            </a:endParaRPr>
          </a:p>
        </p:txBody>
      </p:sp>
      <p:sp>
        <p:nvSpPr>
          <p:cNvPr id="12337" name="Rectangle 49"/>
          <p:cNvSpPr>
            <a:spLocks noChangeArrowheads="1"/>
          </p:cNvSpPr>
          <p:nvPr/>
        </p:nvSpPr>
        <p:spPr bwMode="auto">
          <a:xfrm>
            <a:off x="1476375" y="3854450"/>
            <a:ext cx="12255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EU native</a:t>
            </a:r>
            <a:endParaRPr lang="it-IT" b="1">
              <a:solidFill>
                <a:schemeClr val="accent2"/>
              </a:solidFill>
            </a:endParaRPr>
          </a:p>
        </p:txBody>
      </p:sp>
      <p:sp>
        <p:nvSpPr>
          <p:cNvPr id="12338" name="Rectangle 50"/>
          <p:cNvSpPr>
            <a:spLocks noChangeArrowheads="1"/>
          </p:cNvSpPr>
          <p:nvPr/>
        </p:nvSpPr>
        <p:spPr bwMode="auto">
          <a:xfrm>
            <a:off x="5002213" y="974725"/>
            <a:ext cx="962123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US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alien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339" name="Rectangle 51"/>
          <p:cNvSpPr>
            <a:spLocks noChangeArrowheads="1"/>
          </p:cNvSpPr>
          <p:nvPr/>
        </p:nvSpPr>
        <p:spPr bwMode="auto">
          <a:xfrm>
            <a:off x="5075238" y="3854450"/>
            <a:ext cx="965329" cy="36933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EU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alien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Imp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288" y="2224088"/>
            <a:ext cx="7200900" cy="3221037"/>
          </a:xfrm>
          <a:prstGeom prst="rect">
            <a:avLst/>
          </a:prstGeom>
          <a:noFill/>
          <a:ln w="9525" algn="ctr">
            <a:miter lim="800000"/>
            <a:headEnd/>
            <a:tailEnd/>
          </a:ln>
        </p:spPr>
      </p:pic>
      <p:sp>
        <p:nvSpPr>
          <p:cNvPr id="4120" name="Text Box 24"/>
          <p:cNvSpPr txBox="1">
            <a:spLocks noChangeArrowheads="1"/>
          </p:cNvSpPr>
          <p:nvPr/>
        </p:nvSpPr>
        <p:spPr bwMode="auto">
          <a:xfrm>
            <a:off x="-396875" y="173038"/>
            <a:ext cx="9432925" cy="5191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en-US" sz="2800" dirty="0" smtClean="0">
                <a:solidFill>
                  <a:srgbClr val="1B0C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Alien </a:t>
            </a:r>
            <a:r>
              <a:rPr lang="en-US" sz="2800" dirty="0">
                <a:solidFill>
                  <a:srgbClr val="1B0C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richness patterns: Import</a:t>
            </a:r>
          </a:p>
        </p:txBody>
      </p:sp>
      <p:sp>
        <p:nvSpPr>
          <p:cNvPr id="4121" name="Line 25"/>
          <p:cNvSpPr>
            <a:spLocks noChangeShapeType="1"/>
          </p:cNvSpPr>
          <p:nvPr/>
        </p:nvSpPr>
        <p:spPr bwMode="auto">
          <a:xfrm>
            <a:off x="0" y="765175"/>
            <a:ext cx="802798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4122" name="Rectangle 26"/>
          <p:cNvSpPr>
            <a:spLocks noChangeArrowheads="1"/>
          </p:cNvSpPr>
          <p:nvPr/>
        </p:nvSpPr>
        <p:spPr bwMode="auto">
          <a:xfrm>
            <a:off x="34925" y="903714"/>
            <a:ext cx="85693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2400" b="1" dirty="0"/>
              <a:t>€€€ The consequences of being rich $$$:</a:t>
            </a:r>
          </a:p>
          <a:p>
            <a:pPr algn="ctr"/>
            <a:r>
              <a:rPr lang="en-US" sz="2400" b="1" dirty="0">
                <a:solidFill>
                  <a:srgbClr val="1B0C8A"/>
                </a:solidFill>
              </a:rPr>
              <a:t>The more you introduce the more you get</a:t>
            </a:r>
          </a:p>
        </p:txBody>
      </p:sp>
      <p:sp>
        <p:nvSpPr>
          <p:cNvPr id="4123" name="Rectangle 27"/>
          <p:cNvSpPr>
            <a:spLocks noChangeArrowheads="1"/>
          </p:cNvSpPr>
          <p:nvPr/>
        </p:nvSpPr>
        <p:spPr bwMode="auto">
          <a:xfrm>
            <a:off x="323850" y="5695950"/>
            <a:ext cx="8604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000" b="1" dirty="0">
                <a:solidFill>
                  <a:srgbClr val="1B0C8A"/>
                </a:solidFill>
              </a:rPr>
              <a:t>Amongst our 6 variables IMPORT was always the best predictor </a:t>
            </a:r>
          </a:p>
        </p:txBody>
      </p:sp>
      <p:pic>
        <p:nvPicPr>
          <p:cNvPr id="4125" name="Picture 29" descr="USA_blu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1917700"/>
            <a:ext cx="1295400" cy="806450"/>
          </a:xfrm>
          <a:prstGeom prst="rect">
            <a:avLst/>
          </a:prstGeom>
          <a:noFill/>
        </p:spPr>
      </p:pic>
      <p:pic>
        <p:nvPicPr>
          <p:cNvPr id="4126" name="Picture 30" descr="eu_bl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8888" y="1844675"/>
            <a:ext cx="1069975" cy="1079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2355</TotalTime>
  <Words>576</Words>
  <Application>Microsoft Office PowerPoint</Application>
  <PresentationFormat>On-screen Show (4:3)</PresentationFormat>
  <Paragraphs>85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Exploring the effects of trade and environment on exotic Scolytinae (Coleoptera) invasions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SLU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Lorenzo Marini</dc:creator>
  <cp:lastModifiedBy>Lorenzo Marini</cp:lastModifiedBy>
  <cp:revision>230</cp:revision>
  <dcterms:created xsi:type="dcterms:W3CDTF">2011-08-25T09:00:25Z</dcterms:created>
  <dcterms:modified xsi:type="dcterms:W3CDTF">2013-11-19T07:05:55Z</dcterms:modified>
</cp:coreProperties>
</file>