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80" r:id="rId3"/>
    <p:sldId id="281" r:id="rId4"/>
    <p:sldId id="282" r:id="rId5"/>
    <p:sldId id="283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314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C8A"/>
    <a:srgbClr val="143AFA"/>
    <a:srgbClr val="D33B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37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EBBE6-1B79-4646-8023-0D61E0264BD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797AA-67E5-413C-930E-F32117BE36D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797AA-67E5-413C-930E-F32117BE36D9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85C-761B-4054-BC23-6BD5186DBAA2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9235-AAA6-4FE9-B57D-09A9AEA3F63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85C-761B-4054-BC23-6BD5186DBAA2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9235-AAA6-4FE9-B57D-09A9AEA3F63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85C-761B-4054-BC23-6BD5186DBAA2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9235-AAA6-4FE9-B57D-09A9AEA3F63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85C-761B-4054-BC23-6BD5186DBAA2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9235-AAA6-4FE9-B57D-09A9AEA3F63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85C-761B-4054-BC23-6BD5186DBAA2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9235-AAA6-4FE9-B57D-09A9AEA3F63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85C-761B-4054-BC23-6BD5186DBAA2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9235-AAA6-4FE9-B57D-09A9AEA3F63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85C-761B-4054-BC23-6BD5186DBAA2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9235-AAA6-4FE9-B57D-09A9AEA3F63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85C-761B-4054-BC23-6BD5186DBAA2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9235-AAA6-4FE9-B57D-09A9AEA3F63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85C-761B-4054-BC23-6BD5186DBAA2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9235-AAA6-4FE9-B57D-09A9AEA3F63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85C-761B-4054-BC23-6BD5186DBAA2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9235-AAA6-4FE9-B57D-09A9AEA3F63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385C-761B-4054-BC23-6BD5186DBAA2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9235-AAA6-4FE9-B57D-09A9AEA3F63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4385C-761B-4054-BC23-6BD5186DBAA2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9235-AAA6-4FE9-B57D-09A9AEA3F63D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763" y="4123878"/>
            <a:ext cx="2233612" cy="1465263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1970837"/>
            <a:ext cx="7920558" cy="954107"/>
          </a:xfrm>
          <a:noFill/>
          <a:ln/>
        </p:spPr>
        <p:txBody>
          <a:bodyPr wrap="square" anchor="t">
            <a:spAutoFit/>
          </a:bodyPr>
          <a:lstStyle/>
          <a:p>
            <a:r>
              <a:rPr lang="en-US" sz="2800" b="1" dirty="0"/>
              <a:t>Exploring the effects of </a:t>
            </a:r>
            <a:r>
              <a:rPr lang="en-US" sz="2800" b="1" dirty="0" smtClean="0"/>
              <a:t>trade </a:t>
            </a:r>
            <a:r>
              <a:rPr lang="en-US" sz="2800" b="1" dirty="0"/>
              <a:t>and environment on exotic </a:t>
            </a:r>
            <a:r>
              <a:rPr lang="en-US" sz="2800" b="1" dirty="0" err="1"/>
              <a:t>Scolytinae</a:t>
            </a:r>
            <a:r>
              <a:rPr lang="en-US" sz="2800" b="1" dirty="0"/>
              <a:t> (</a:t>
            </a:r>
            <a:r>
              <a:rPr lang="en-US" sz="2800" b="1" dirty="0" err="1"/>
              <a:t>Coleoptera</a:t>
            </a:r>
            <a:r>
              <a:rPr lang="en-US" sz="2800" b="1" dirty="0"/>
              <a:t>) </a:t>
            </a:r>
            <a:r>
              <a:rPr lang="en-US" sz="2800" b="1" dirty="0" smtClean="0"/>
              <a:t>invasions</a:t>
            </a:r>
            <a:endParaRPr lang="en-GB" sz="2800" baseline="30000" dirty="0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52400" y="76200"/>
            <a:ext cx="381000" cy="67056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275" y="3573016"/>
            <a:ext cx="2233613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 descr="tompi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3788916"/>
            <a:ext cx="2232025" cy="1631950"/>
          </a:xfrm>
          <a:prstGeom prst="rect">
            <a:avLst/>
          </a:prstGeom>
          <a:noFill/>
        </p:spPr>
      </p:pic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683568" y="6381328"/>
            <a:ext cx="3960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GB" sz="1400" dirty="0">
                <a:latin typeface="Verdana" pitchFamily="34" charset="0"/>
              </a:rPr>
              <a:t>Marini et al. </a:t>
            </a:r>
            <a:r>
              <a:rPr lang="en-GB" sz="1400" dirty="0" smtClean="0">
                <a:latin typeface="Verdana" pitchFamily="34" charset="0"/>
              </a:rPr>
              <a:t>(2011) Biological Invasions</a:t>
            </a:r>
            <a:endParaRPr lang="en-GB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717550" y="1780014"/>
            <a:ext cx="7958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>
                <a:solidFill>
                  <a:srgbClr val="1B0C8A"/>
                </a:solidFill>
              </a:rPr>
              <a:t>Does feeding</a:t>
            </a:r>
            <a:r>
              <a:rPr lang="en-US" sz="2400" dirty="0">
                <a:solidFill>
                  <a:srgbClr val="1B0C8A"/>
                </a:solidFill>
              </a:rPr>
              <a:t> </a:t>
            </a:r>
            <a:r>
              <a:rPr lang="en-US" sz="2400" b="1" dirty="0">
                <a:solidFill>
                  <a:srgbClr val="1B0C8A"/>
                </a:solidFill>
              </a:rPr>
              <a:t>strategy modify</a:t>
            </a:r>
            <a:r>
              <a:rPr lang="en-US" sz="2400" dirty="0">
                <a:solidFill>
                  <a:srgbClr val="1B0C8A"/>
                </a:solidFill>
              </a:rPr>
              <a:t> </a:t>
            </a:r>
            <a:r>
              <a:rPr lang="en-US" sz="2400" b="1" dirty="0">
                <a:solidFill>
                  <a:srgbClr val="1B0C8A"/>
                </a:solidFill>
              </a:rPr>
              <a:t>species richness response to climatic gradients?  </a:t>
            </a: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V="1">
            <a:off x="1293813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1077913" y="46529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V="1">
            <a:off x="1475656" y="3356992"/>
            <a:ext cx="1152128" cy="100811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4965700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4749800" y="46529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V="1">
            <a:off x="5181600" y="3213100"/>
            <a:ext cx="1223963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1476375" y="3860800"/>
            <a:ext cx="11509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V="1">
            <a:off x="5253038" y="3573463"/>
            <a:ext cx="1152525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323850" y="5628630"/>
            <a:ext cx="7958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 dirty="0"/>
              <a:t>Test was possible only in the USA (no enough species in EU)</a:t>
            </a:r>
            <a:r>
              <a:rPr lang="en-US" sz="2400" b="1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395288" y="1030288"/>
            <a:ext cx="795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/>
              <a:t>Climate was less important in Europe than in the USA </a:t>
            </a: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-396875" y="173038"/>
            <a:ext cx="94329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 dirty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Exotic richness patterns: Climate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3851275" y="3554413"/>
            <a:ext cx="1008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/>
              <a:t>OR</a:t>
            </a:r>
            <a:r>
              <a:rPr lang="en-US" sz="2000" b="1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1116013" y="4743450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/>
              <a:t>Rainfall</a:t>
            </a:r>
          </a:p>
          <a:p>
            <a:pPr algn="ctr"/>
            <a:r>
              <a:rPr lang="en-US" sz="2000"/>
              <a:t>Temperature  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 rot="16200000">
            <a:off x="239713" y="3546475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/>
              <a:t>Species richness </a:t>
            </a: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2662238" y="3068960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/>
              <a:t>Ambrosia  </a:t>
            </a:r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2627313" y="3716338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/>
              <a:t>Bark</a:t>
            </a: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05563" y="2997200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/>
              <a:t>Ambrosia  </a:t>
            </a:r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6405563" y="3500438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/>
              <a:t>Bark</a:t>
            </a: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7342188" y="3573463"/>
            <a:ext cx="1008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/>
              <a:t>?</a:t>
            </a:r>
            <a:r>
              <a:rPr lang="en-US" sz="20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395" name="Rectangle 59"/>
          <p:cNvSpPr>
            <a:spLocks noChangeArrowheads="1"/>
          </p:cNvSpPr>
          <p:nvPr/>
        </p:nvSpPr>
        <p:spPr bwMode="auto">
          <a:xfrm>
            <a:off x="4787900" y="4724400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/>
              <a:t>Rainfall</a:t>
            </a:r>
          </a:p>
          <a:p>
            <a:pPr algn="ctr"/>
            <a:r>
              <a:rPr lang="en-US" sz="2000"/>
              <a:t>Temperature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7" name="Picture 37" descr="trait_we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2060575"/>
            <a:ext cx="2897187" cy="4797425"/>
          </a:xfrm>
          <a:prstGeom prst="rect">
            <a:avLst/>
          </a:prstGeom>
          <a:noFill/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15383" name="Picture 23" descr="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7588" y="908050"/>
            <a:ext cx="5407025" cy="5834063"/>
          </a:xfrm>
          <a:prstGeom prst="rect">
            <a:avLst/>
          </a:prstGeom>
          <a:noFill/>
        </p:spPr>
      </p:pic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-396875" y="173038"/>
            <a:ext cx="94329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 dirty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Ambrosia vs. bark beetles</a:t>
            </a: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V="1">
            <a:off x="4205288" y="1412875"/>
            <a:ext cx="2160587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V="1">
            <a:off x="6726238" y="1484313"/>
            <a:ext cx="2160587" cy="7207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V="1">
            <a:off x="4133850" y="3284538"/>
            <a:ext cx="2232025" cy="86518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V="1">
            <a:off x="6726238" y="3644900"/>
            <a:ext cx="2232025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V="1">
            <a:off x="6726238" y="5589588"/>
            <a:ext cx="2232025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V="1">
            <a:off x="4133850" y="5229225"/>
            <a:ext cx="2232025" cy="57785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15393" name="Picture 33" descr="USA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850900"/>
            <a:ext cx="1943100" cy="1209675"/>
          </a:xfrm>
          <a:prstGeom prst="rect">
            <a:avLst/>
          </a:prstGeom>
          <a:noFill/>
        </p:spPr>
      </p:pic>
      <p:sp>
        <p:nvSpPr>
          <p:cNvPr id="15396" name="Rectangle 36"/>
          <p:cNvSpPr>
            <a:spLocks noChangeArrowheads="1"/>
          </p:cNvSpPr>
          <p:nvPr/>
        </p:nvSpPr>
        <p:spPr bwMode="auto">
          <a:xfrm rot="16200000">
            <a:off x="-1649413" y="4001572"/>
            <a:ext cx="4105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333333"/>
                </a:solidFill>
              </a:rPr>
              <a:t>Sum of model weights</a:t>
            </a:r>
            <a:r>
              <a:rPr lang="en-US" b="1">
                <a:solidFill>
                  <a:srgbClr val="1C1C1C"/>
                </a:solidFill>
              </a:rPr>
              <a:t> (w</a:t>
            </a:r>
            <a:r>
              <a:rPr lang="en-US" b="1" baseline="-25000">
                <a:solidFill>
                  <a:srgbClr val="1C1C1C"/>
                </a:solidFill>
              </a:rPr>
              <a:t>i</a:t>
            </a:r>
            <a:r>
              <a:rPr lang="en-US" b="1">
                <a:solidFill>
                  <a:srgbClr val="1C1C1C"/>
                </a:solidFill>
              </a:rPr>
              <a:t>)</a:t>
            </a:r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1835150" y="3716338"/>
            <a:ext cx="1296988" cy="5762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5399" name="AutoShape 39"/>
          <p:cNvSpPr>
            <a:spLocks noChangeArrowheads="1"/>
          </p:cNvSpPr>
          <p:nvPr/>
        </p:nvSpPr>
        <p:spPr bwMode="auto">
          <a:xfrm>
            <a:off x="2555875" y="6021388"/>
            <a:ext cx="503238" cy="5762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396875" y="173038"/>
            <a:ext cx="94329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 dirty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Conclusions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0" y="764704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250825" y="1060004"/>
            <a:ext cx="84248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200" dirty="0"/>
              <a:t>●</a:t>
            </a:r>
            <a:r>
              <a:rPr lang="it-IT" sz="2200" dirty="0"/>
              <a:t> </a:t>
            </a:r>
            <a:r>
              <a:rPr lang="en-US" sz="2200" dirty="0"/>
              <a:t>Our study suggests that </a:t>
            </a:r>
            <a:r>
              <a:rPr lang="en-US" sz="2200" b="1" dirty="0">
                <a:solidFill>
                  <a:srgbClr val="1B0C8A"/>
                </a:solidFill>
              </a:rPr>
              <a:t>growing international trade</a:t>
            </a:r>
            <a:r>
              <a:rPr lang="en-US" sz="2200" dirty="0">
                <a:solidFill>
                  <a:srgbClr val="1B0C8A"/>
                </a:solidFill>
              </a:rPr>
              <a:t> </a:t>
            </a:r>
            <a:r>
              <a:rPr lang="en-US" sz="2200" dirty="0"/>
              <a:t>is the primary factor contributing to </a:t>
            </a:r>
            <a:r>
              <a:rPr lang="en-US" sz="2200" b="1" dirty="0">
                <a:solidFill>
                  <a:srgbClr val="1B0C8A"/>
                </a:solidFill>
              </a:rPr>
              <a:t>escalating rates of </a:t>
            </a:r>
            <a:r>
              <a:rPr lang="en-US" sz="2200" b="1" dirty="0" err="1">
                <a:solidFill>
                  <a:srgbClr val="1B0C8A"/>
                </a:solidFill>
              </a:rPr>
              <a:t>scolytid</a:t>
            </a:r>
            <a:r>
              <a:rPr lang="en-US" sz="2200" b="1" dirty="0">
                <a:solidFill>
                  <a:srgbClr val="1B0C8A"/>
                </a:solidFill>
              </a:rPr>
              <a:t> invasions</a:t>
            </a:r>
            <a:r>
              <a:rPr lang="en-US" sz="2200" dirty="0">
                <a:solidFill>
                  <a:srgbClr val="1B0C8A"/>
                </a:solidFill>
              </a:rPr>
              <a:t> </a:t>
            </a:r>
            <a:r>
              <a:rPr lang="en-US" sz="2200" dirty="0"/>
              <a:t>worldwide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250825" y="2310121"/>
            <a:ext cx="84248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200" dirty="0"/>
              <a:t>●</a:t>
            </a:r>
            <a:r>
              <a:rPr lang="it-IT" sz="2200" dirty="0"/>
              <a:t> </a:t>
            </a:r>
            <a:r>
              <a:rPr lang="en-US" sz="2200" b="1" dirty="0">
                <a:solidFill>
                  <a:srgbClr val="1B0C8A"/>
                </a:solidFill>
              </a:rPr>
              <a:t>Climate and land-use effects are of secondary importance</a:t>
            </a: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250825" y="3299967"/>
            <a:ext cx="84978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200" dirty="0"/>
              <a:t>●</a:t>
            </a:r>
            <a:r>
              <a:rPr lang="it-IT" sz="2200" dirty="0"/>
              <a:t> M</a:t>
            </a:r>
            <a:r>
              <a:rPr lang="en-US" sz="2200" dirty="0"/>
              <a:t>ore attention is needed to prevent or </a:t>
            </a:r>
            <a:r>
              <a:rPr lang="en-US" sz="2200" b="1" dirty="0">
                <a:solidFill>
                  <a:srgbClr val="1B0C8A"/>
                </a:solidFill>
              </a:rPr>
              <a:t>reduce the arrival rate</a:t>
            </a:r>
            <a:r>
              <a:rPr lang="en-US" sz="2200" dirty="0">
                <a:solidFill>
                  <a:srgbClr val="1B0C8A"/>
                </a:solidFill>
              </a:rPr>
              <a:t> </a:t>
            </a:r>
            <a:r>
              <a:rPr lang="en-US" sz="2200" dirty="0"/>
              <a:t>of </a:t>
            </a:r>
            <a:r>
              <a:rPr lang="en-US" sz="2200" dirty="0" smtClean="0"/>
              <a:t>alien </a:t>
            </a:r>
            <a:r>
              <a:rPr lang="en-US" sz="2200" dirty="0"/>
              <a:t>species through international trade</a:t>
            </a:r>
            <a:r>
              <a:rPr lang="it-IT" sz="2200" dirty="0"/>
              <a:t> </a:t>
            </a: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250825" y="4790762"/>
            <a:ext cx="853281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200" dirty="0"/>
              <a:t>● Although international standards have been implemented, individual countries can further reduce the likelihood of establishment and spread of exotic organisms through </a:t>
            </a:r>
            <a:r>
              <a:rPr lang="en-US" sz="2200" b="1" dirty="0">
                <a:solidFill>
                  <a:srgbClr val="1B0C8A"/>
                </a:solidFill>
              </a:rPr>
              <a:t>pest and pathway risk assessments</a:t>
            </a:r>
            <a:r>
              <a:rPr lang="en-US" sz="2200" dirty="0">
                <a:solidFill>
                  <a:srgbClr val="1B0C8A"/>
                </a:solidFill>
              </a:rPr>
              <a:t>, </a:t>
            </a:r>
            <a:r>
              <a:rPr lang="en-US" sz="2200" b="1" dirty="0">
                <a:solidFill>
                  <a:srgbClr val="1B0C8A"/>
                </a:solidFill>
              </a:rPr>
              <a:t>improved inspection techniques</a:t>
            </a:r>
            <a:r>
              <a:rPr lang="en-US" sz="2200" dirty="0">
                <a:solidFill>
                  <a:srgbClr val="1B0C8A"/>
                </a:solidFill>
              </a:rPr>
              <a:t>,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1B0C8A"/>
                </a:solidFill>
              </a:rPr>
              <a:t>early detection surveys</a:t>
            </a:r>
            <a:r>
              <a:rPr lang="it-IT" sz="2200" dirty="0">
                <a:solidFill>
                  <a:srgbClr val="1B0C8A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-396875" y="173038"/>
            <a:ext cx="94329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 dirty="0" smtClean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Main question addressed in the seminar</a:t>
            </a:r>
            <a:endParaRPr lang="en-US" sz="2800" dirty="0">
              <a:solidFill>
                <a:srgbClr val="1B0C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0" y="764704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0" y="1484784"/>
            <a:ext cx="889248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/>
            <a:r>
              <a:rPr lang="en-US" sz="2400" dirty="0" smtClean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Is introduction effort more important than the quality of the recipient regions?</a:t>
            </a:r>
            <a:endParaRPr lang="en-US" sz="2400" dirty="0">
              <a:solidFill>
                <a:srgbClr val="1B0C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7544" y="4119463"/>
            <a:ext cx="777686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/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 most cases yes!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39952" y="2492896"/>
            <a:ext cx="792088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67544" y="5949280"/>
            <a:ext cx="2455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 smtClean="0"/>
              <a:t>Pyšek</a:t>
            </a:r>
            <a:r>
              <a:rPr lang="sv-SE" dirty="0" smtClean="0"/>
              <a:t> et al. PNAS (2010)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-396875" y="173038"/>
            <a:ext cx="94329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 dirty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Introduction: </a:t>
            </a:r>
            <a:r>
              <a:rPr lang="en-US" sz="2800" dirty="0" smtClean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Alien </a:t>
            </a:r>
            <a:r>
              <a:rPr lang="en-US" sz="2800" dirty="0" err="1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scolytid</a:t>
            </a:r>
            <a:r>
              <a:rPr lang="en-US" sz="2800" dirty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invasions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68313" y="1265833"/>
            <a:ext cx="81359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dirty="0"/>
              <a:t>● Bark and ambrosia beetles (</a:t>
            </a:r>
            <a:r>
              <a:rPr lang="en-US" sz="2200" dirty="0" err="1"/>
              <a:t>Coleoptera</a:t>
            </a:r>
            <a:r>
              <a:rPr lang="en-US" sz="2200" dirty="0"/>
              <a:t>: </a:t>
            </a:r>
            <a:r>
              <a:rPr lang="en-US" sz="2200" dirty="0" err="1"/>
              <a:t>Curculionidae</a:t>
            </a:r>
            <a:r>
              <a:rPr lang="en-US" sz="2200" dirty="0"/>
              <a:t>: </a:t>
            </a:r>
            <a:r>
              <a:rPr lang="en-US" sz="2200" dirty="0" err="1"/>
              <a:t>Scolytinae</a:t>
            </a:r>
            <a:r>
              <a:rPr lang="en-US" sz="2200" dirty="0"/>
              <a:t>) are amongst the </a:t>
            </a:r>
            <a:r>
              <a:rPr lang="en-US" sz="2200" b="1" dirty="0">
                <a:solidFill>
                  <a:srgbClr val="1B0C8A"/>
                </a:solidFill>
              </a:rPr>
              <a:t>most important pests</a:t>
            </a:r>
            <a:r>
              <a:rPr lang="en-US" sz="2200" dirty="0">
                <a:solidFill>
                  <a:srgbClr val="1B0C8A"/>
                </a:solidFill>
              </a:rPr>
              <a:t> </a:t>
            </a:r>
            <a:r>
              <a:rPr lang="en-US" sz="2200" dirty="0"/>
              <a:t>causing significant economic </a:t>
            </a:r>
            <a:r>
              <a:rPr lang="en-US" sz="2200" dirty="0">
                <a:solidFill>
                  <a:srgbClr val="1B0C8A"/>
                </a:solidFill>
              </a:rPr>
              <a:t>damage </a:t>
            </a:r>
            <a:r>
              <a:rPr lang="en-US" sz="2200" b="1" dirty="0">
                <a:solidFill>
                  <a:srgbClr val="1B0C8A"/>
                </a:solidFill>
              </a:rPr>
              <a:t>to forest trees</a:t>
            </a:r>
            <a:r>
              <a:rPr lang="en-US" sz="2200" dirty="0"/>
              <a:t> worldwide</a:t>
            </a:r>
            <a:r>
              <a:rPr lang="it-IT" sz="2200" dirty="0"/>
              <a:t> 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468313" y="3050778"/>
            <a:ext cx="79914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200" dirty="0"/>
              <a:t>● In the past few decades, establishment of </a:t>
            </a:r>
            <a:r>
              <a:rPr lang="en-US" sz="2200" dirty="0" smtClean="0"/>
              <a:t>alien </a:t>
            </a:r>
            <a:r>
              <a:rPr lang="en-US" sz="2200" dirty="0"/>
              <a:t>species </a:t>
            </a:r>
            <a:r>
              <a:rPr lang="en-US" sz="2200" b="1" dirty="0">
                <a:solidFill>
                  <a:srgbClr val="1B0C8A"/>
                </a:solidFill>
              </a:rPr>
              <a:t>has steadily increased</a:t>
            </a:r>
            <a:r>
              <a:rPr lang="en-US" sz="2200" dirty="0"/>
              <a:t> in both Europe and North America</a:t>
            </a:r>
            <a:r>
              <a:rPr lang="it-IT" sz="2200" dirty="0"/>
              <a:t> 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468313" y="4706962"/>
            <a:ext cx="5975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200" dirty="0"/>
              <a:t>● </a:t>
            </a:r>
            <a:r>
              <a:rPr lang="en-US" sz="2200" dirty="0" smtClean="0"/>
              <a:t>Alien </a:t>
            </a:r>
            <a:r>
              <a:rPr lang="en-US" sz="2200" dirty="0"/>
              <a:t>species might </a:t>
            </a:r>
            <a:r>
              <a:rPr lang="en-US" sz="2200" dirty="0">
                <a:solidFill>
                  <a:srgbClr val="1B0C8A"/>
                </a:solidFill>
              </a:rPr>
              <a:t>have</a:t>
            </a:r>
            <a:r>
              <a:rPr lang="en-US" sz="2200" b="1" dirty="0">
                <a:solidFill>
                  <a:srgbClr val="1B0C8A"/>
                </a:solidFill>
              </a:rPr>
              <a:t> important ecological and economic impacts</a:t>
            </a:r>
            <a:r>
              <a:rPr lang="en-US" sz="2200" dirty="0">
                <a:solidFill>
                  <a:srgbClr val="1B0C8A"/>
                </a:solidFill>
              </a:rPr>
              <a:t> </a:t>
            </a:r>
            <a:r>
              <a:rPr lang="it-IT" sz="2200" dirty="0"/>
              <a:t> </a:t>
            </a:r>
          </a:p>
        </p:txBody>
      </p:sp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313" y="3642320"/>
            <a:ext cx="1714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396875" y="173038"/>
            <a:ext cx="94329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 dirty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Introduction: </a:t>
            </a:r>
            <a:r>
              <a:rPr lang="en-US" sz="2800" dirty="0" smtClean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Alien </a:t>
            </a:r>
            <a:r>
              <a:rPr lang="it-IT" sz="2800" dirty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scolytid </a:t>
            </a:r>
            <a:r>
              <a:rPr lang="en-US" sz="2800" dirty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pathways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95288" y="1501775"/>
            <a:ext cx="576088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71475" indent="-371475"/>
            <a:endParaRPr lang="en-US" sz="2200" dirty="0"/>
          </a:p>
          <a:p>
            <a:pPr marL="371475" indent="-371475"/>
            <a:r>
              <a:rPr lang="en-US" sz="2200" dirty="0"/>
              <a:t>● in the actual product being transported (e.g., nuts, seeds, logs, lumber, nursery stock)</a:t>
            </a:r>
          </a:p>
          <a:p>
            <a:pPr marL="371475" indent="-371475">
              <a:buFontTx/>
              <a:buChar char="•"/>
            </a:pPr>
            <a:endParaRPr lang="en-US" sz="2200" dirty="0"/>
          </a:p>
          <a:p>
            <a:pPr marL="371475" indent="-371475"/>
            <a:endParaRPr lang="en-US" sz="2200" dirty="0"/>
          </a:p>
          <a:p>
            <a:pPr marL="371475" indent="-371475"/>
            <a:r>
              <a:rPr lang="en-US" sz="2200" dirty="0"/>
              <a:t>● in the associated wood packing material or </a:t>
            </a:r>
            <a:r>
              <a:rPr lang="en-US" sz="2200" dirty="0" err="1"/>
              <a:t>dunnage</a:t>
            </a:r>
            <a:r>
              <a:rPr lang="en-US" sz="2200" dirty="0"/>
              <a:t>, or</a:t>
            </a:r>
          </a:p>
          <a:p>
            <a:pPr marL="371475" indent="-371475">
              <a:buFontTx/>
              <a:buChar char="•"/>
            </a:pPr>
            <a:endParaRPr lang="en-US" sz="2200" dirty="0"/>
          </a:p>
          <a:p>
            <a:pPr marL="371475" indent="-371475"/>
            <a:endParaRPr lang="en-US" sz="2200" dirty="0"/>
          </a:p>
          <a:p>
            <a:pPr marL="371475" indent="-371475"/>
            <a:r>
              <a:rPr lang="en-US" sz="2200" dirty="0"/>
              <a:t>● as hitchhikers on ships. containers, and airplanes</a:t>
            </a:r>
          </a:p>
        </p:txBody>
      </p:sp>
      <p:pic>
        <p:nvPicPr>
          <p:cNvPr id="7194" name="Picture 26" descr="bons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741488"/>
            <a:ext cx="2376488" cy="1550987"/>
          </a:xfrm>
          <a:prstGeom prst="rect">
            <a:avLst/>
          </a:prstGeom>
          <a:noFill/>
        </p:spPr>
      </p:pic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360363" y="855663"/>
            <a:ext cx="81000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/>
              <a:t>International trade facilitates the spread of these pests given that </a:t>
            </a:r>
            <a:r>
              <a:rPr lang="en-US" sz="2200" dirty="0" err="1"/>
              <a:t>scolytids</a:t>
            </a:r>
            <a:r>
              <a:rPr lang="en-US" sz="2200" dirty="0"/>
              <a:t> can move:</a:t>
            </a:r>
          </a:p>
        </p:txBody>
      </p:sp>
      <p:pic>
        <p:nvPicPr>
          <p:cNvPr id="7197" name="Picture 29" descr="pa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397250"/>
            <a:ext cx="2365375" cy="1609725"/>
          </a:xfrm>
          <a:prstGeom prst="rect">
            <a:avLst/>
          </a:prstGeom>
          <a:noFill/>
        </p:spPr>
      </p:pic>
      <p:pic>
        <p:nvPicPr>
          <p:cNvPr id="7199" name="Picture 31" descr="sh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5126038"/>
            <a:ext cx="2352675" cy="1543050"/>
          </a:xfrm>
          <a:prstGeom prst="rect">
            <a:avLst/>
          </a:prstGeom>
          <a:noFill/>
        </p:spPr>
      </p:pic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395536" y="5733256"/>
            <a:ext cx="81000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B0C8A"/>
                </a:solidFill>
              </a:rPr>
              <a:t>Unlike plants, insects are mostly introduced </a:t>
            </a:r>
          </a:p>
          <a:p>
            <a:r>
              <a:rPr lang="en-US" sz="2400" b="1" dirty="0" smtClean="0">
                <a:solidFill>
                  <a:srgbClr val="1B0C8A"/>
                </a:solidFill>
              </a:rPr>
              <a:t>accidentally</a:t>
            </a:r>
            <a:endParaRPr lang="en-US" sz="2400" b="1" dirty="0">
              <a:solidFill>
                <a:srgbClr val="1B0C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-396875" y="188640"/>
            <a:ext cx="94329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 dirty="0" smtClean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Introduction</a:t>
            </a:r>
            <a:endParaRPr lang="en-US" sz="2800" dirty="0">
              <a:solidFill>
                <a:srgbClr val="1B0C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5147" name="Picture 27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01950"/>
            <a:ext cx="8748713" cy="2941638"/>
          </a:xfrm>
          <a:prstGeom prst="rect">
            <a:avLst/>
          </a:prstGeom>
          <a:noFill/>
        </p:spPr>
      </p:pic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250825" y="3213100"/>
            <a:ext cx="1439863" cy="2873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2843213" y="3213100"/>
            <a:ext cx="2160587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5651500" y="3500438"/>
            <a:ext cx="93662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3852863" y="5805488"/>
            <a:ext cx="3671887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000" b="1" dirty="0">
                <a:solidFill>
                  <a:srgbClr val="1B0C8A"/>
                </a:solidFill>
              </a:rPr>
              <a:t>Recipient country/state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107950" y="3163888"/>
            <a:ext cx="17287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1600" b="1"/>
              <a:t>Import</a:t>
            </a:r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2339975" y="2636838"/>
            <a:ext cx="0" cy="1296987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2339975" y="5300663"/>
            <a:ext cx="0" cy="1296987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179388" y="5768975"/>
            <a:ext cx="143986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000" b="1" dirty="0">
                <a:solidFill>
                  <a:srgbClr val="1B0C8A"/>
                </a:solidFill>
              </a:rPr>
              <a:t>Trade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36512" y="1340768"/>
            <a:ext cx="8820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1B0C8A"/>
                </a:solidFill>
                <a:latin typeface="Verdana" pitchFamily="34" charset="0"/>
              </a:rPr>
              <a:t>Is introduction effort more important than local conditions?</a:t>
            </a:r>
            <a:endParaRPr lang="en-US" sz="2000" dirty="0">
              <a:solidFill>
                <a:srgbClr val="1B0C8A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396875" y="173038"/>
            <a:ext cx="94329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 dirty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Methods: data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23850" y="1052513"/>
            <a:ext cx="8351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1" dirty="0">
                <a:solidFill>
                  <a:srgbClr val="1B0C8A"/>
                </a:solidFill>
              </a:rPr>
              <a:t>Study area</a:t>
            </a:r>
            <a:r>
              <a:rPr lang="en-US" sz="2000" dirty="0"/>
              <a:t>: continental USA and</a:t>
            </a:r>
            <a:r>
              <a:rPr lang="en-US" dirty="0"/>
              <a:t> </a:t>
            </a:r>
            <a:r>
              <a:rPr lang="en-US" sz="2000" dirty="0"/>
              <a:t>Europe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396875" y="3789363"/>
            <a:ext cx="8351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1B0C8A"/>
                </a:solidFill>
              </a:rPr>
              <a:t>Response variable</a:t>
            </a:r>
            <a:r>
              <a:rPr lang="en-US" sz="2000" dirty="0"/>
              <a:t>: Number of native and </a:t>
            </a:r>
            <a:r>
              <a:rPr lang="en-US" sz="2000" dirty="0" smtClean="0"/>
              <a:t>alien </a:t>
            </a:r>
            <a:r>
              <a:rPr lang="en-US" sz="2000" dirty="0"/>
              <a:t>species established in each state/country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395288" y="4797425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71475" indent="-371475"/>
            <a:r>
              <a:rPr lang="en-US" sz="2000" dirty="0">
                <a:solidFill>
                  <a:srgbClr val="1B0C8A"/>
                </a:solidFill>
              </a:rPr>
              <a:t>Predictors:</a:t>
            </a:r>
            <a:r>
              <a:rPr lang="en-US" sz="2000" dirty="0"/>
              <a:t> Two groups of </a:t>
            </a:r>
            <a:r>
              <a:rPr lang="en-US" sz="2000" dirty="0" smtClean="0"/>
              <a:t>variables:</a:t>
            </a:r>
            <a:endParaRPr lang="en-US" sz="2000" dirty="0"/>
          </a:p>
          <a:p>
            <a:pPr marL="371475" indent="-371475">
              <a:buFontTx/>
              <a:buAutoNum type="romanLcParenBoth"/>
            </a:pPr>
            <a:r>
              <a:rPr lang="en-US" sz="2000" b="1" dirty="0">
                <a:solidFill>
                  <a:srgbClr val="1B0C8A"/>
                </a:solidFill>
              </a:rPr>
              <a:t>Economy</a:t>
            </a:r>
            <a:r>
              <a:rPr lang="en-US" sz="2000" dirty="0"/>
              <a:t> (Import</a:t>
            </a:r>
            <a:r>
              <a:rPr lang="en-US" sz="2000" dirty="0" smtClean="0"/>
              <a:t>): proxy for colonization and </a:t>
            </a:r>
            <a:r>
              <a:rPr lang="en-US" sz="2000" dirty="0" err="1" smtClean="0"/>
              <a:t>propagule</a:t>
            </a:r>
            <a:r>
              <a:rPr lang="en-US" sz="2000" dirty="0" smtClean="0"/>
              <a:t> pressures</a:t>
            </a:r>
            <a:endParaRPr lang="en-US" sz="2000" dirty="0"/>
          </a:p>
          <a:p>
            <a:pPr marL="371475" indent="-371475">
              <a:buFontTx/>
              <a:buAutoNum type="romanLcParenBoth"/>
            </a:pPr>
            <a:r>
              <a:rPr lang="en-US" sz="2000" b="1" dirty="0">
                <a:solidFill>
                  <a:srgbClr val="1B0C8A"/>
                </a:solidFill>
              </a:rPr>
              <a:t>Environment of the recipient region</a:t>
            </a:r>
            <a:r>
              <a:rPr lang="en-US" sz="2000" dirty="0">
                <a:solidFill>
                  <a:srgbClr val="1B0C8A"/>
                </a:solidFill>
              </a:rPr>
              <a:t> </a:t>
            </a:r>
            <a:r>
              <a:rPr lang="en-US" sz="2000" dirty="0"/>
              <a:t>(forest area, temperature, rainfall, forest diversity, climatic heterogeneity)</a:t>
            </a:r>
          </a:p>
        </p:txBody>
      </p:sp>
      <p:pic>
        <p:nvPicPr>
          <p:cNvPr id="6172" name="Picture 28" descr="USA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3313112" cy="2147887"/>
          </a:xfrm>
          <a:prstGeom prst="rect">
            <a:avLst/>
          </a:prstGeom>
          <a:noFill/>
        </p:spPr>
      </p:pic>
      <p:pic>
        <p:nvPicPr>
          <p:cNvPr id="6174" name="Picture 30" descr="Eu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331913"/>
            <a:ext cx="2697162" cy="232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-396875" y="173038"/>
            <a:ext cx="94329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 dirty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General results: feeding strategies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11292" name="Picture 28" descr="fee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1075"/>
            <a:ext cx="5976937" cy="3332163"/>
          </a:xfrm>
          <a:prstGeom prst="rect">
            <a:avLst/>
          </a:prstGeom>
          <a:noFill/>
        </p:spPr>
      </p:pic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5724525" y="3448050"/>
            <a:ext cx="3024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/>
              <a:t>Level of invasion </a:t>
            </a:r>
            <a:r>
              <a:rPr lang="en-US" sz="2000" dirty="0" smtClean="0"/>
              <a:t>(alien/native</a:t>
            </a:r>
            <a:r>
              <a:rPr lang="en-US" sz="2000" dirty="0"/>
              <a:t>)~10-15%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5724525" y="2498794"/>
            <a:ext cx="2808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1" dirty="0" smtClean="0">
                <a:solidFill>
                  <a:srgbClr val="1B0C8A"/>
                </a:solidFill>
              </a:rPr>
              <a:t>Aliens </a:t>
            </a:r>
            <a:r>
              <a:rPr lang="en-US" sz="2000" b="1" dirty="0">
                <a:solidFill>
                  <a:srgbClr val="1B0C8A"/>
                </a:solidFill>
              </a:rPr>
              <a:t>more </a:t>
            </a:r>
            <a:r>
              <a:rPr lang="en-US" sz="2000" b="1" dirty="0" smtClean="0">
                <a:solidFill>
                  <a:srgbClr val="1B0C8A"/>
                </a:solidFill>
              </a:rPr>
              <a:t>frequently </a:t>
            </a:r>
            <a:r>
              <a:rPr lang="en-US" sz="2000" b="1" dirty="0">
                <a:solidFill>
                  <a:srgbClr val="1B0C8A"/>
                </a:solidFill>
              </a:rPr>
              <a:t>Ambrosia than natives </a:t>
            </a: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250825" y="4568825"/>
            <a:ext cx="88566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71475" indent="-371475"/>
            <a:r>
              <a:rPr lang="en-US" b="1" dirty="0">
                <a:solidFill>
                  <a:srgbClr val="1B0C8A"/>
                </a:solidFill>
              </a:rPr>
              <a:t>Ambrosia life-history traits favoring invasion:</a:t>
            </a:r>
            <a:endParaRPr lang="en-US" sz="1000" b="1" dirty="0">
              <a:solidFill>
                <a:srgbClr val="1B0C8A"/>
              </a:solidFill>
            </a:endParaRPr>
          </a:p>
          <a:p>
            <a:pPr marL="371475" indent="-371475">
              <a:buFontTx/>
              <a:buAutoNum type="romanLcParenBoth"/>
            </a:pPr>
            <a:r>
              <a:rPr lang="en-US" b="1" dirty="0" err="1"/>
              <a:t>haplodiploidy</a:t>
            </a:r>
            <a:r>
              <a:rPr lang="en-US" dirty="0"/>
              <a:t>, i.e. the ability to produce male offspring without mating,</a:t>
            </a:r>
          </a:p>
          <a:p>
            <a:pPr marL="371475" indent="-371475">
              <a:buFontTx/>
              <a:buAutoNum type="romanLcParenBoth"/>
            </a:pPr>
            <a:r>
              <a:rPr lang="en-US" b="1" dirty="0"/>
              <a:t>sib-mating</a:t>
            </a:r>
            <a:r>
              <a:rPr lang="en-US" dirty="0"/>
              <a:t>, i.e. brother-sister mating prior to emergence from the host tree,</a:t>
            </a:r>
          </a:p>
          <a:p>
            <a:pPr marL="371475" indent="-371475">
              <a:buFontTx/>
              <a:buAutoNum type="romanLcParenBoth"/>
            </a:pPr>
            <a:r>
              <a:rPr lang="en-US" b="1" dirty="0"/>
              <a:t>symbiotic </a:t>
            </a:r>
            <a:r>
              <a:rPr lang="en-US" b="1" dirty="0" err="1"/>
              <a:t>trophic</a:t>
            </a:r>
            <a:r>
              <a:rPr lang="en-US" b="1" dirty="0"/>
              <a:t> specialization with fungi</a:t>
            </a:r>
            <a:r>
              <a:rPr lang="en-US" dirty="0"/>
              <a:t> that obviates the need to overcome many host defenses, and</a:t>
            </a:r>
          </a:p>
          <a:p>
            <a:pPr marL="371475" indent="-371475">
              <a:buFontTx/>
              <a:buAutoNum type="romanLcParenBoth"/>
            </a:pPr>
            <a:r>
              <a:rPr lang="en-US" b="1" dirty="0"/>
              <a:t>low host specificity</a:t>
            </a:r>
            <a:r>
              <a:rPr lang="en-US" dirty="0"/>
              <a:t> and ability to breed in dead wood</a:t>
            </a:r>
            <a:endParaRPr lang="it-IT" dirty="0"/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4356100" y="865188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/>
              <a:t>n=20</a:t>
            </a:r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3419475" y="86518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/>
              <a:t>n=57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2411413" y="865188"/>
            <a:ext cx="865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/>
              <a:t>n=223</a:t>
            </a: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1403350" y="865188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b="1"/>
              <a:t>n=469</a:t>
            </a: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1187450" y="3884613"/>
            <a:ext cx="109094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 native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2268538" y="3884613"/>
            <a:ext cx="109414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 native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3276600" y="3884613"/>
            <a:ext cx="96212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alien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4325938" y="3884613"/>
            <a:ext cx="96532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alien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-396875" y="173038"/>
            <a:ext cx="94329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 dirty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General results: </a:t>
            </a:r>
            <a:r>
              <a:rPr lang="en-US" sz="2800" dirty="0" smtClean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alien </a:t>
            </a:r>
            <a:r>
              <a:rPr lang="en-US" sz="2800" dirty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species invasion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10265" name="Picture 25" descr="U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5940425" cy="2305050"/>
          </a:xfrm>
          <a:prstGeom prst="rect">
            <a:avLst/>
          </a:prstGeom>
          <a:noFill/>
        </p:spPr>
      </p:pic>
      <p:pic>
        <p:nvPicPr>
          <p:cNvPr id="10267" name="Picture 27" descr="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30588"/>
            <a:ext cx="4679950" cy="3167062"/>
          </a:xfrm>
          <a:prstGeom prst="rect">
            <a:avLst/>
          </a:prstGeom>
          <a:noFill/>
        </p:spPr>
      </p:pic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5508104" y="3424406"/>
            <a:ext cx="32035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/>
              <a:t>Much higher diversity of </a:t>
            </a:r>
            <a:r>
              <a:rPr lang="en-US" sz="2000" dirty="0" smtClean="0"/>
              <a:t>alien </a:t>
            </a:r>
            <a:r>
              <a:rPr lang="en-US" sz="2000" dirty="0"/>
              <a:t>species in the USA than EU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508625" y="5022850"/>
            <a:ext cx="3706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/>
              <a:t>Higher levels of exotic invasions in the USA than 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396875" y="173038"/>
            <a:ext cx="94329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 dirty="0" smtClean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Relative importance of the drivers</a:t>
            </a:r>
            <a:endParaRPr lang="en-US" sz="2800" dirty="0">
              <a:solidFill>
                <a:srgbClr val="1B0C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 rot="16200000">
            <a:off x="-1673225" y="3120996"/>
            <a:ext cx="4105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b="1" dirty="0">
                <a:solidFill>
                  <a:srgbClr val="333333"/>
                </a:solidFill>
              </a:rPr>
              <a:t>Sum of model weights</a:t>
            </a:r>
            <a:r>
              <a:rPr lang="en-US" sz="2000" b="1" dirty="0">
                <a:solidFill>
                  <a:srgbClr val="1C1C1C"/>
                </a:solidFill>
              </a:rPr>
              <a:t> (</a:t>
            </a:r>
            <a:r>
              <a:rPr lang="en-US" sz="2000" b="1" dirty="0" err="1">
                <a:solidFill>
                  <a:srgbClr val="1C1C1C"/>
                </a:solidFill>
              </a:rPr>
              <a:t>w</a:t>
            </a:r>
            <a:r>
              <a:rPr lang="en-US" sz="2000" b="1" baseline="-25000" dirty="0" err="1">
                <a:solidFill>
                  <a:srgbClr val="1C1C1C"/>
                </a:solidFill>
              </a:rPr>
              <a:t>i</a:t>
            </a:r>
            <a:r>
              <a:rPr lang="en-US" sz="2000" b="1" dirty="0">
                <a:solidFill>
                  <a:srgbClr val="1C1C1C"/>
                </a:solidFill>
              </a:rPr>
              <a:t>)</a:t>
            </a:r>
          </a:p>
        </p:txBody>
      </p:sp>
      <p:pic>
        <p:nvPicPr>
          <p:cNvPr id="12321" name="Picture 33" descr="we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873125"/>
            <a:ext cx="6889750" cy="5984875"/>
          </a:xfrm>
          <a:prstGeom prst="rect">
            <a:avLst/>
          </a:prstGeom>
          <a:noFill/>
        </p:spPr>
      </p:pic>
      <p:sp>
        <p:nvSpPr>
          <p:cNvPr id="12324" name="Oval 36"/>
          <p:cNvSpPr>
            <a:spLocks noChangeArrowheads="1"/>
          </p:cNvSpPr>
          <p:nvPr/>
        </p:nvSpPr>
        <p:spPr bwMode="auto">
          <a:xfrm rot="2490078">
            <a:off x="6665913" y="2924175"/>
            <a:ext cx="319087" cy="7207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 rot="2490078">
            <a:off x="6624638" y="5778500"/>
            <a:ext cx="358775" cy="7207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2326" name="Oval 38"/>
          <p:cNvSpPr>
            <a:spLocks noChangeArrowheads="1"/>
          </p:cNvSpPr>
          <p:nvPr/>
        </p:nvSpPr>
        <p:spPr bwMode="auto">
          <a:xfrm rot="2626690">
            <a:off x="3175000" y="2819400"/>
            <a:ext cx="366713" cy="1038225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2327" name="Oval 39"/>
          <p:cNvSpPr>
            <a:spLocks noChangeArrowheads="1"/>
          </p:cNvSpPr>
          <p:nvPr/>
        </p:nvSpPr>
        <p:spPr bwMode="auto">
          <a:xfrm rot="2626690">
            <a:off x="3125788" y="5614988"/>
            <a:ext cx="366712" cy="1368425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 rot="2626690">
            <a:off x="2854325" y="2990850"/>
            <a:ext cx="295275" cy="54133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 rot="2626690">
            <a:off x="2879725" y="5876925"/>
            <a:ext cx="295275" cy="54133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 rot="2490078">
            <a:off x="6302375" y="2911475"/>
            <a:ext cx="255588" cy="6286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 rot="2490078">
            <a:off x="5799138" y="2919413"/>
            <a:ext cx="258762" cy="7096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pic>
        <p:nvPicPr>
          <p:cNvPr id="12334" name="Picture 46" descr="USA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401763"/>
            <a:ext cx="1657350" cy="1031875"/>
          </a:xfrm>
          <a:prstGeom prst="rect">
            <a:avLst/>
          </a:prstGeom>
          <a:noFill/>
        </p:spPr>
      </p:pic>
      <p:pic>
        <p:nvPicPr>
          <p:cNvPr id="12335" name="Picture 47" descr="eu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4294188"/>
            <a:ext cx="1425575" cy="1439862"/>
          </a:xfrm>
          <a:prstGeom prst="rect">
            <a:avLst/>
          </a:prstGeom>
          <a:noFill/>
        </p:spPr>
      </p:pic>
      <p:sp>
        <p:nvSpPr>
          <p:cNvPr id="12336" name="Rectangle 48"/>
          <p:cNvSpPr>
            <a:spLocks noChangeArrowheads="1"/>
          </p:cNvSpPr>
          <p:nvPr/>
        </p:nvSpPr>
        <p:spPr bwMode="auto">
          <a:xfrm>
            <a:off x="1403350" y="974725"/>
            <a:ext cx="12255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US native</a:t>
            </a:r>
            <a:endParaRPr lang="it-IT" b="1">
              <a:solidFill>
                <a:schemeClr val="accent2"/>
              </a:solidFill>
            </a:endParaRPr>
          </a:p>
        </p:txBody>
      </p:sp>
      <p:sp>
        <p:nvSpPr>
          <p:cNvPr id="12337" name="Rectangle 49"/>
          <p:cNvSpPr>
            <a:spLocks noChangeArrowheads="1"/>
          </p:cNvSpPr>
          <p:nvPr/>
        </p:nvSpPr>
        <p:spPr bwMode="auto">
          <a:xfrm>
            <a:off x="1476375" y="3854450"/>
            <a:ext cx="12255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EU native</a:t>
            </a:r>
            <a:endParaRPr lang="it-IT" b="1">
              <a:solidFill>
                <a:schemeClr val="accent2"/>
              </a:solidFill>
            </a:endParaRPr>
          </a:p>
        </p:txBody>
      </p:sp>
      <p:sp>
        <p:nvSpPr>
          <p:cNvPr id="12338" name="Rectangle 50"/>
          <p:cNvSpPr>
            <a:spLocks noChangeArrowheads="1"/>
          </p:cNvSpPr>
          <p:nvPr/>
        </p:nvSpPr>
        <p:spPr bwMode="auto">
          <a:xfrm>
            <a:off x="5002213" y="974725"/>
            <a:ext cx="96212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alien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075238" y="3854450"/>
            <a:ext cx="965329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alien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224088"/>
            <a:ext cx="7200900" cy="3221037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-396875" y="173038"/>
            <a:ext cx="94329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 dirty="0" smtClean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Alien </a:t>
            </a:r>
            <a:r>
              <a:rPr lang="en-US" sz="2800" dirty="0">
                <a:solidFill>
                  <a:srgbClr val="1B0C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richness patterns: Import</a:t>
            </a: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34925" y="903714"/>
            <a:ext cx="8569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 dirty="0"/>
              <a:t>€€€ The consequences of being rich $$$:</a:t>
            </a:r>
          </a:p>
          <a:p>
            <a:pPr algn="ctr"/>
            <a:r>
              <a:rPr lang="en-US" sz="2400" b="1" dirty="0">
                <a:solidFill>
                  <a:srgbClr val="1B0C8A"/>
                </a:solidFill>
              </a:rPr>
              <a:t>The more you introduce the more you get</a:t>
            </a: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323850" y="5695950"/>
            <a:ext cx="860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b="1" dirty="0">
                <a:solidFill>
                  <a:srgbClr val="1B0C8A"/>
                </a:solidFill>
              </a:rPr>
              <a:t>Amongst our 6 variables IMPORT was always the best predictor </a:t>
            </a:r>
          </a:p>
        </p:txBody>
      </p:sp>
      <p:pic>
        <p:nvPicPr>
          <p:cNvPr id="4125" name="Picture 29" descr="USA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917700"/>
            <a:ext cx="1295400" cy="806450"/>
          </a:xfrm>
          <a:prstGeom prst="rect">
            <a:avLst/>
          </a:prstGeom>
          <a:noFill/>
        </p:spPr>
      </p:pic>
      <p:pic>
        <p:nvPicPr>
          <p:cNvPr id="4126" name="Picture 30" descr="eu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844675"/>
            <a:ext cx="1069975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576</Words>
  <Application>Microsoft Office PowerPoint</Application>
  <PresentationFormat>On-screen Show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Exploring the effects of trade and environment on exotic Scolytinae (Coleoptera) invasions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SLU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230</cp:revision>
  <dcterms:created xsi:type="dcterms:W3CDTF">2011-08-25T09:00:25Z</dcterms:created>
  <dcterms:modified xsi:type="dcterms:W3CDTF">2013-11-19T07:05:55Z</dcterms:modified>
</cp:coreProperties>
</file>