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6" r:id="rId3"/>
    <p:sldId id="405" r:id="rId4"/>
    <p:sldId id="407" r:id="rId5"/>
    <p:sldId id="399" r:id="rId6"/>
    <p:sldId id="400" r:id="rId7"/>
    <p:sldId id="403" r:id="rId8"/>
    <p:sldId id="375" r:id="rId9"/>
    <p:sldId id="348" r:id="rId10"/>
    <p:sldId id="349" r:id="rId11"/>
    <p:sldId id="350" r:id="rId12"/>
    <p:sldId id="376" r:id="rId13"/>
    <p:sldId id="393" r:id="rId14"/>
    <p:sldId id="394" r:id="rId15"/>
    <p:sldId id="377" r:id="rId16"/>
    <p:sldId id="386" r:id="rId17"/>
    <p:sldId id="387" r:id="rId18"/>
    <p:sldId id="388" r:id="rId19"/>
    <p:sldId id="398" r:id="rId20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3CC33"/>
    <a:srgbClr val="66FF66"/>
    <a:srgbClr val="66FFFF"/>
    <a:srgbClr val="FF0000"/>
    <a:srgbClr val="FFFF00"/>
    <a:srgbClr val="E26A81"/>
    <a:srgbClr val="FF2D73"/>
    <a:srgbClr val="FF4D8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2" d="100"/>
          <a:sy n="62" d="100"/>
        </p:scale>
        <p:origin x="-9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6.xml"/><Relationship Id="rId1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43FFC-6C0F-EC44-AEDF-2AFA2CA370A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E9924-0850-4D40-B394-11518C3B6C5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12B40-6F2A-3C40-80F5-74C45398400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C62E2-F3C8-F743-97A9-AEC2C9EBCE0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8926D-39D3-DB49-9F9F-A0BA239A6E1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21AB9-1C5D-AA47-977C-1B5BC1DD724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1AFE1-0F1B-144F-A70B-7C4E97AF06E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85AA7-5539-E743-BA49-8149E155741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DA7D2-B516-DC4A-B6F5-01F9BF18026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7E273-B3D4-5E45-A669-4ED3645FD4F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9DF0E-C27B-5F4C-85C9-475AB7C8C7D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00617-70AF-E84A-B1DC-FBC150BD738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3D449-95D0-6541-8D40-C74F8142382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</a:defRPr>
            </a:lvl1pPr>
          </a:lstStyle>
          <a:p>
            <a:pPr>
              <a:defRPr/>
            </a:pPr>
            <a:fld id="{FE50F923-D873-2D45-8C18-E40143EED68A}" type="slidenum">
              <a:rPr lang="it-IT" smtClean="0"/>
              <a:pPr>
                <a:defRPr/>
              </a:pPr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" y="2590800"/>
            <a:ext cx="87630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sz="28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Anoplophora glabripennis</a:t>
            </a:r>
            <a:r>
              <a:rPr lang="it-IT" sz="2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NE Italy: </a:t>
            </a:r>
            <a:br>
              <a:rPr lang="it-IT" sz="2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endParaRPr lang="it-IT" sz="28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5594" y="6248400"/>
            <a:ext cx="8532812" cy="371475"/>
          </a:xfrm>
        </p:spPr>
        <p:txBody>
          <a:bodyPr/>
          <a:lstStyle/>
          <a:p>
            <a:pPr eaLnBrk="1" hangingPunct="1"/>
            <a:r>
              <a:rPr lang="it-IT" sz="1400" u="sng" dirty="0" smtClean="0">
                <a:latin typeface="Arial" charset="0"/>
                <a:ea typeface="Arial" charset="0"/>
                <a:cs typeface="Arial" charset="0"/>
              </a:rPr>
              <a:t>Faccoli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 M., Battisti A., Vettorazzo M., Zampini M., Zanini G., Coppe M.</a:t>
            </a:r>
            <a:endParaRPr lang="it-IT" sz="1400" baseline="300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zona delimitata - 29 O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0"/>
            <a:ext cx="624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26988" y="133290"/>
            <a:ext cx="3783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monitoring in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Cornuda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50825" y="1557338"/>
            <a:ext cx="1944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Infestation area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23850" y="5492750"/>
            <a:ext cx="1944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Buffer zone</a:t>
            </a:r>
          </a:p>
        </p:txBody>
      </p:sp>
      <p:sp>
        <p:nvSpPr>
          <p:cNvPr id="27654" name="Line 12"/>
          <p:cNvSpPr>
            <a:spLocks noChangeShapeType="1"/>
          </p:cNvSpPr>
          <p:nvPr/>
        </p:nvSpPr>
        <p:spPr bwMode="auto">
          <a:xfrm flipV="1">
            <a:off x="1763713" y="4652963"/>
            <a:ext cx="936625" cy="8636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 dirty="0">
              <a:latin typeface="Arial"/>
            </a:endParaRPr>
          </a:p>
        </p:txBody>
      </p:sp>
      <p:sp>
        <p:nvSpPr>
          <p:cNvPr id="27655" name="Line 13"/>
          <p:cNvSpPr>
            <a:spLocks noChangeShapeType="1"/>
          </p:cNvSpPr>
          <p:nvPr/>
        </p:nvSpPr>
        <p:spPr bwMode="auto">
          <a:xfrm>
            <a:off x="1501775" y="2001838"/>
            <a:ext cx="2951163" cy="7921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 dirty="0">
              <a:latin typeface="Arial"/>
            </a:endParaRPr>
          </a:p>
        </p:txBody>
      </p:sp>
      <p:sp>
        <p:nvSpPr>
          <p:cNvPr id="27656" name="Line 14"/>
          <p:cNvSpPr>
            <a:spLocks noChangeShapeType="1"/>
          </p:cNvSpPr>
          <p:nvPr/>
        </p:nvSpPr>
        <p:spPr bwMode="auto">
          <a:xfrm flipV="1">
            <a:off x="6842125" y="2852738"/>
            <a:ext cx="1655763" cy="2889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 dirty="0">
              <a:latin typeface="Arial"/>
            </a:endParaRPr>
          </a:p>
        </p:txBody>
      </p:sp>
      <p:sp>
        <p:nvSpPr>
          <p:cNvPr id="27657" name="Rectangle 5"/>
          <p:cNvSpPr>
            <a:spLocks noChangeArrowheads="1"/>
          </p:cNvSpPr>
          <p:nvPr/>
        </p:nvSpPr>
        <p:spPr bwMode="auto">
          <a:xfrm rot="-587773">
            <a:off x="6999288" y="2655372"/>
            <a:ext cx="10810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latin typeface="Arial" charset="0"/>
                <a:ea typeface="Arial" charset="0"/>
                <a:cs typeface="Arial" charset="0"/>
              </a:rPr>
              <a:t>2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 cstate="print"/>
          <a:srcRect l="5069" t="11505" r="9686" b="6987"/>
          <a:stretch>
            <a:fillRect/>
          </a:stretch>
        </p:blipFill>
        <p:spPr bwMode="auto">
          <a:xfrm>
            <a:off x="0" y="838200"/>
            <a:ext cx="9144000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76200" y="6381750"/>
            <a:ext cx="828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green healthy trees and in red infested trees</a:t>
            </a:r>
          </a:p>
        </p:txBody>
      </p:sp>
      <p:pic>
        <p:nvPicPr>
          <p:cNvPr id="28676" name="Picture 6" descr="zona delimitata - 29 O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2150" y="838200"/>
            <a:ext cx="21018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10"/>
          <p:cNvSpPr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60000" indent="-367200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2)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Inventory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of all tree species potential ALB hosts (geographic position, species, size, ownership)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SCN0547"/>
          <p:cNvPicPr>
            <a:picLocks noChangeAspect="1" noChangeArrowheads="1"/>
          </p:cNvPicPr>
          <p:nvPr/>
        </p:nvPicPr>
        <p:blipFill>
          <a:blip r:embed="rId2" cstate="print"/>
          <a:srcRect l="23569" t="16792" b="12835"/>
          <a:stretch>
            <a:fillRect/>
          </a:stretch>
        </p:blipFill>
        <p:spPr bwMode="auto">
          <a:xfrm>
            <a:off x="2743200" y="914400"/>
            <a:ext cx="391294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360000" indent="-367200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3)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Cut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chip of all (</a:t>
            </a:r>
            <a:r>
              <a:rPr lang="en-US" sz="2000" u="sng" dirty="0">
                <a:latin typeface="Arial" charset="0"/>
                <a:ea typeface="Arial" charset="0"/>
                <a:cs typeface="Arial" charset="0"/>
              </a:rPr>
              <a:t>but only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) infested trees by tree-climbers of the Forest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Service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3657600"/>
            <a:ext cx="309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Chipping devices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t="1099"/>
          <a:stretch>
            <a:fillRect/>
          </a:stretch>
        </p:blipFill>
        <p:spPr bwMode="auto">
          <a:xfrm>
            <a:off x="1219200" y="4334593"/>
            <a:ext cx="3676783" cy="252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1857" r="1857"/>
          <a:stretch>
            <a:fillRect/>
          </a:stretch>
        </p:blipFill>
        <p:spPr bwMode="auto">
          <a:xfrm>
            <a:off x="5257800" y="4343400"/>
            <a:ext cx="362088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2"/>
          <p:cNvSpPr>
            <a:spLocks noChangeArrowheads="1"/>
          </p:cNvSpPr>
          <p:nvPr/>
        </p:nvSpPr>
        <p:spPr bwMode="auto">
          <a:xfrm>
            <a:off x="0" y="1524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60000" indent="-457200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4)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Tree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replacement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free)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non-host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species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conifers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oaks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linden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chestnut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).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1747" name="Picture 5" descr="giardino-san-luca-2"/>
          <p:cNvPicPr>
            <a:picLocks noChangeAspect="1" noChangeArrowheads="1"/>
          </p:cNvPicPr>
          <p:nvPr/>
        </p:nvPicPr>
        <p:blipFill>
          <a:blip r:embed="rId2" cstate="print"/>
          <a:srcRect t="4738" b="7614"/>
          <a:stretch>
            <a:fillRect/>
          </a:stretch>
        </p:blipFill>
        <p:spPr bwMode="auto">
          <a:xfrm>
            <a:off x="1066800" y="1752600"/>
            <a:ext cx="2577801" cy="285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giardino-san-luca-3"/>
          <p:cNvPicPr>
            <a:picLocks noChangeAspect="1" noChangeArrowheads="1"/>
          </p:cNvPicPr>
          <p:nvPr/>
        </p:nvPicPr>
        <p:blipFill>
          <a:blip r:embed="rId3" cstate="print"/>
          <a:srcRect t="8888"/>
          <a:stretch>
            <a:fillRect/>
          </a:stretch>
        </p:blipFill>
        <p:spPr bwMode="auto">
          <a:xfrm>
            <a:off x="4572000" y="1752600"/>
            <a:ext cx="3597367" cy="287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60000" indent="-457200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5)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Public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information Information posters distributed in the infestation area and in the neighboring cities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 cstate="print">
            <a:lum bright="-2000" contrast="26000"/>
          </a:blip>
          <a:srcRect t="28346" b="11111"/>
          <a:stretch>
            <a:fillRect/>
          </a:stretch>
        </p:blipFill>
        <p:spPr bwMode="auto">
          <a:xfrm>
            <a:off x="1958156" y="2209800"/>
            <a:ext cx="5227687" cy="456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lum bright="-11000" contrast="23000"/>
          </a:blip>
          <a:srcRect t="1401" b="74696"/>
          <a:stretch>
            <a:fillRect/>
          </a:stretch>
        </p:blipFill>
        <p:spPr bwMode="auto">
          <a:xfrm>
            <a:off x="2692135" y="838200"/>
            <a:ext cx="375972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7"/>
          <p:cNvSpPr>
            <a:spLocks noChangeArrowheads="1"/>
          </p:cNvSpPr>
          <p:nvPr/>
        </p:nvSpPr>
        <p:spPr bwMode="auto">
          <a:xfrm>
            <a:off x="0" y="0"/>
            <a:ext cx="8662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90700" indent="-1790700"/>
            <a:r>
              <a:rPr lang="it-IT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RESULTS: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infestation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data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June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2009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May 2011</a:t>
            </a:r>
          </a:p>
        </p:txBody>
      </p:sp>
      <p:pic>
        <p:nvPicPr>
          <p:cNvPr id="33795" name="Picture 55"/>
          <p:cNvPicPr>
            <a:picLocks noChangeArrowheads="1"/>
          </p:cNvPicPr>
          <p:nvPr/>
        </p:nvPicPr>
        <p:blipFill>
          <a:blip r:embed="rId2" cstate="print"/>
          <a:srcRect r="14934"/>
          <a:stretch>
            <a:fillRect/>
          </a:stretch>
        </p:blipFill>
        <p:spPr bwMode="auto">
          <a:xfrm>
            <a:off x="2209800" y="533401"/>
            <a:ext cx="40386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6248400" y="533400"/>
            <a:ext cx="790994" cy="2340246"/>
            <a:chOff x="4649" y="1022"/>
            <a:chExt cx="852" cy="2966"/>
          </a:xfrm>
        </p:grpSpPr>
        <p:sp>
          <p:nvSpPr>
            <p:cNvPr id="33797" name="Oval 16"/>
            <p:cNvSpPr>
              <a:spLocks noChangeArrowheads="1"/>
            </p:cNvSpPr>
            <p:nvPr/>
          </p:nvSpPr>
          <p:spPr bwMode="auto">
            <a:xfrm>
              <a:off x="4849" y="3620"/>
              <a:ext cx="590" cy="31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3798" name="Picture 56"/>
            <p:cNvPicPr>
              <a:picLocks noChangeAspect="1" noChangeArrowheads="1"/>
            </p:cNvPicPr>
            <p:nvPr/>
          </p:nvPicPr>
          <p:blipFill>
            <a:blip r:embed="rId2" cstate="print"/>
            <a:srcRect l="83862"/>
            <a:stretch>
              <a:fillRect/>
            </a:stretch>
          </p:blipFill>
          <p:spPr bwMode="auto">
            <a:xfrm>
              <a:off x="4649" y="1022"/>
              <a:ext cx="852" cy="2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1181100" y="3861048"/>
            <a:ext cx="6667500" cy="2704487"/>
            <a:chOff x="113" y="847"/>
            <a:chExt cx="5398" cy="2739"/>
          </a:xfrm>
        </p:grpSpPr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849" y="3228"/>
              <a:ext cx="1246" cy="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700" dirty="0" err="1">
                  <a:latin typeface="Arial" charset="0"/>
                  <a:ea typeface="Arial" charset="0"/>
                  <a:cs typeface="Arial" charset="0"/>
                </a:rPr>
                <a:t>Summer</a:t>
              </a:r>
              <a:r>
                <a:rPr lang="it-IT" sz="1700" dirty="0">
                  <a:latin typeface="Arial" charset="0"/>
                  <a:ea typeface="Arial" charset="0"/>
                  <a:cs typeface="Arial" charset="0"/>
                </a:rPr>
                <a:t> 2009</a:t>
              </a:r>
            </a:p>
          </p:txBody>
        </p:sp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1951" y="3228"/>
              <a:ext cx="1246" cy="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700">
                  <a:latin typeface="Arial" charset="0"/>
                  <a:ea typeface="Arial" charset="0"/>
                  <a:cs typeface="Arial" charset="0"/>
                </a:rPr>
                <a:t>Spring 2010</a:t>
              </a:r>
            </a:p>
          </p:txBody>
        </p:sp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3101" y="3228"/>
              <a:ext cx="1246" cy="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700">
                  <a:latin typeface="Arial" charset="0"/>
                  <a:ea typeface="Arial" charset="0"/>
                  <a:cs typeface="Arial" charset="0"/>
                </a:rPr>
                <a:t>Summer 2010</a:t>
              </a:r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4198" y="3228"/>
              <a:ext cx="1246" cy="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700">
                  <a:latin typeface="Arial" charset="0"/>
                  <a:ea typeface="Arial" charset="0"/>
                  <a:cs typeface="Arial" charset="0"/>
                </a:rPr>
                <a:t>Spring 2011</a:t>
              </a:r>
            </a:p>
          </p:txBody>
        </p:sp>
        <p:grpSp>
          <p:nvGrpSpPr>
            <p:cNvPr id="12" name="Group 11"/>
            <p:cNvGrpSpPr>
              <a:grpSpLocks noChangeAspect="1"/>
            </p:cNvGrpSpPr>
            <p:nvPr/>
          </p:nvGrpSpPr>
          <p:grpSpPr bwMode="auto">
            <a:xfrm>
              <a:off x="113" y="847"/>
              <a:ext cx="5398" cy="2702"/>
              <a:chOff x="113" y="828"/>
              <a:chExt cx="5398" cy="2702"/>
            </a:xfrm>
          </p:grpSpPr>
          <p:sp>
            <p:nvSpPr>
              <p:cNvPr id="13" name="AutoShape 10"/>
              <p:cNvSpPr>
                <a:spLocks noChangeAspect="1" noChangeArrowheads="1" noTextEdit="1"/>
              </p:cNvSpPr>
              <p:nvPr/>
            </p:nvSpPr>
            <p:spPr bwMode="auto">
              <a:xfrm>
                <a:off x="113" y="952"/>
                <a:ext cx="5398" cy="2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>
                <a:off x="867" y="2860"/>
                <a:ext cx="450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>
                <a:off x="867" y="2618"/>
                <a:ext cx="450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>
                <a:off x="867" y="2370"/>
                <a:ext cx="450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>
                <a:off x="867" y="2128"/>
                <a:ext cx="450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867" y="1879"/>
                <a:ext cx="450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867" y="1631"/>
                <a:ext cx="450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>
                <a:off x="867" y="1389"/>
                <a:ext cx="450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>
                <a:off x="867" y="1141"/>
                <a:ext cx="450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1199" y="1299"/>
                <a:ext cx="453" cy="1810"/>
              </a:xfrm>
              <a:prstGeom prst="rect">
                <a:avLst/>
              </a:prstGeom>
              <a:solidFill>
                <a:srgbClr val="9999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2324" y="2091"/>
                <a:ext cx="461" cy="1018"/>
              </a:xfrm>
              <a:prstGeom prst="rect">
                <a:avLst/>
              </a:prstGeom>
              <a:solidFill>
                <a:srgbClr val="9999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3457" y="2339"/>
                <a:ext cx="453" cy="770"/>
              </a:xfrm>
              <a:prstGeom prst="rect">
                <a:avLst/>
              </a:prstGeom>
              <a:solidFill>
                <a:srgbClr val="9999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582" y="2588"/>
                <a:ext cx="453" cy="521"/>
              </a:xfrm>
              <a:prstGeom prst="rect">
                <a:avLst/>
              </a:prstGeom>
              <a:solidFill>
                <a:srgbClr val="9999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" name="Line 24"/>
              <p:cNvSpPr>
                <a:spLocks noChangeShapeType="1"/>
              </p:cNvSpPr>
              <p:nvPr/>
            </p:nvSpPr>
            <p:spPr bwMode="auto">
              <a:xfrm>
                <a:off x="867" y="1141"/>
                <a:ext cx="1" cy="19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27" name="Line 25"/>
              <p:cNvSpPr>
                <a:spLocks noChangeShapeType="1"/>
              </p:cNvSpPr>
              <p:nvPr/>
            </p:nvSpPr>
            <p:spPr bwMode="auto">
              <a:xfrm>
                <a:off x="814" y="3109"/>
                <a:ext cx="5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28" name="Line 26"/>
              <p:cNvSpPr>
                <a:spLocks noChangeShapeType="1"/>
              </p:cNvSpPr>
              <p:nvPr/>
            </p:nvSpPr>
            <p:spPr bwMode="auto">
              <a:xfrm>
                <a:off x="814" y="2860"/>
                <a:ext cx="5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814" y="2618"/>
                <a:ext cx="5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>
                <a:off x="814" y="2370"/>
                <a:ext cx="5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>
                <a:off x="814" y="2128"/>
                <a:ext cx="5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32" name="Line 30"/>
              <p:cNvSpPr>
                <a:spLocks noChangeShapeType="1"/>
              </p:cNvSpPr>
              <p:nvPr/>
            </p:nvSpPr>
            <p:spPr bwMode="auto">
              <a:xfrm>
                <a:off x="814" y="1879"/>
                <a:ext cx="5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33" name="Line 31"/>
              <p:cNvSpPr>
                <a:spLocks noChangeShapeType="1"/>
              </p:cNvSpPr>
              <p:nvPr/>
            </p:nvSpPr>
            <p:spPr bwMode="auto">
              <a:xfrm>
                <a:off x="814" y="1631"/>
                <a:ext cx="5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34" name="Line 32"/>
              <p:cNvSpPr>
                <a:spLocks noChangeShapeType="1"/>
              </p:cNvSpPr>
              <p:nvPr/>
            </p:nvSpPr>
            <p:spPr bwMode="auto">
              <a:xfrm>
                <a:off x="814" y="1389"/>
                <a:ext cx="5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35" name="Line 33"/>
              <p:cNvSpPr>
                <a:spLocks noChangeShapeType="1"/>
              </p:cNvSpPr>
              <p:nvPr/>
            </p:nvSpPr>
            <p:spPr bwMode="auto">
              <a:xfrm>
                <a:off x="814" y="1141"/>
                <a:ext cx="5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36" name="Line 34"/>
              <p:cNvSpPr>
                <a:spLocks noChangeShapeType="1"/>
              </p:cNvSpPr>
              <p:nvPr/>
            </p:nvSpPr>
            <p:spPr bwMode="auto">
              <a:xfrm>
                <a:off x="867" y="3109"/>
                <a:ext cx="450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37" name="Line 35"/>
              <p:cNvSpPr>
                <a:spLocks noChangeShapeType="1"/>
              </p:cNvSpPr>
              <p:nvPr/>
            </p:nvSpPr>
            <p:spPr bwMode="auto">
              <a:xfrm flipV="1">
                <a:off x="867" y="3109"/>
                <a:ext cx="1" cy="6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 flipV="1">
                <a:off x="1992" y="3109"/>
                <a:ext cx="1" cy="6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39" name="Line 37"/>
              <p:cNvSpPr>
                <a:spLocks noChangeShapeType="1"/>
              </p:cNvSpPr>
              <p:nvPr/>
            </p:nvSpPr>
            <p:spPr bwMode="auto">
              <a:xfrm flipV="1">
                <a:off x="3125" y="3109"/>
                <a:ext cx="1" cy="6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 flipV="1">
                <a:off x="4250" y="3109"/>
                <a:ext cx="1" cy="6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41" name="Line 39"/>
              <p:cNvSpPr>
                <a:spLocks noChangeShapeType="1"/>
              </p:cNvSpPr>
              <p:nvPr/>
            </p:nvSpPr>
            <p:spPr bwMode="auto">
              <a:xfrm flipV="1">
                <a:off x="5375" y="3109"/>
                <a:ext cx="1" cy="6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latin typeface="Arial"/>
                </a:endParaRPr>
              </a:p>
            </p:txBody>
          </p:sp>
          <p:sp>
            <p:nvSpPr>
              <p:cNvPr id="42" name="Rectangle 40"/>
              <p:cNvSpPr>
                <a:spLocks noChangeArrowheads="1"/>
              </p:cNvSpPr>
              <p:nvPr/>
            </p:nvSpPr>
            <p:spPr bwMode="auto">
              <a:xfrm>
                <a:off x="622" y="3018"/>
                <a:ext cx="9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>
                    <a:latin typeface="Arial" charset="0"/>
                    <a:ea typeface="Arial" charset="0"/>
                    <a:cs typeface="Arial" charset="0"/>
                  </a:rPr>
                  <a:t>0</a:t>
                </a:r>
              </a:p>
            </p:txBody>
          </p:sp>
          <p:sp>
            <p:nvSpPr>
              <p:cNvPr id="43" name="Rectangle 41"/>
              <p:cNvSpPr>
                <a:spLocks noChangeArrowheads="1"/>
              </p:cNvSpPr>
              <p:nvPr/>
            </p:nvSpPr>
            <p:spPr bwMode="auto">
              <a:xfrm>
                <a:off x="530" y="2769"/>
                <a:ext cx="18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latin typeface="Arial" charset="0"/>
                    <a:ea typeface="Arial" charset="0"/>
                    <a:cs typeface="Arial" charset="0"/>
                  </a:rPr>
                  <a:t>50</a:t>
                </a:r>
              </a:p>
            </p:txBody>
          </p:sp>
          <p:sp>
            <p:nvSpPr>
              <p:cNvPr id="44" name="Rectangle 42"/>
              <p:cNvSpPr>
                <a:spLocks noChangeArrowheads="1"/>
              </p:cNvSpPr>
              <p:nvPr/>
            </p:nvSpPr>
            <p:spPr bwMode="auto">
              <a:xfrm>
                <a:off x="466" y="2528"/>
                <a:ext cx="283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latin typeface="Arial" charset="0"/>
                    <a:ea typeface="Arial" charset="0"/>
                    <a:cs typeface="Arial" charset="0"/>
                  </a:rPr>
                  <a:t>100</a:t>
                </a:r>
              </a:p>
            </p:txBody>
          </p:sp>
          <p:sp>
            <p:nvSpPr>
              <p:cNvPr id="45" name="Rectangle 43"/>
              <p:cNvSpPr>
                <a:spLocks noChangeArrowheads="1"/>
              </p:cNvSpPr>
              <p:nvPr/>
            </p:nvSpPr>
            <p:spPr bwMode="auto">
              <a:xfrm>
                <a:off x="466" y="2279"/>
                <a:ext cx="283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latin typeface="Arial" charset="0"/>
                    <a:ea typeface="Arial" charset="0"/>
                    <a:cs typeface="Arial" charset="0"/>
                  </a:rPr>
                  <a:t>150</a:t>
                </a:r>
              </a:p>
            </p:txBody>
          </p:sp>
          <p:sp>
            <p:nvSpPr>
              <p:cNvPr id="46" name="Rectangle 44"/>
              <p:cNvSpPr>
                <a:spLocks noChangeArrowheads="1"/>
              </p:cNvSpPr>
              <p:nvPr/>
            </p:nvSpPr>
            <p:spPr bwMode="auto">
              <a:xfrm>
                <a:off x="466" y="2038"/>
                <a:ext cx="283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latin typeface="Arial" charset="0"/>
                    <a:ea typeface="Arial" charset="0"/>
                    <a:cs typeface="Arial" charset="0"/>
                  </a:rPr>
                  <a:t>200</a:t>
                </a:r>
              </a:p>
            </p:txBody>
          </p:sp>
          <p:sp>
            <p:nvSpPr>
              <p:cNvPr id="47" name="Rectangle 45"/>
              <p:cNvSpPr>
                <a:spLocks noChangeArrowheads="1"/>
              </p:cNvSpPr>
              <p:nvPr/>
            </p:nvSpPr>
            <p:spPr bwMode="auto">
              <a:xfrm>
                <a:off x="466" y="1789"/>
                <a:ext cx="283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latin typeface="Arial" charset="0"/>
                    <a:ea typeface="Arial" charset="0"/>
                    <a:cs typeface="Arial" charset="0"/>
                  </a:rPr>
                  <a:t>250</a:t>
                </a:r>
              </a:p>
            </p:txBody>
          </p:sp>
          <p:sp>
            <p:nvSpPr>
              <p:cNvPr id="48" name="Rectangle 46"/>
              <p:cNvSpPr>
                <a:spLocks noChangeArrowheads="1"/>
              </p:cNvSpPr>
              <p:nvPr/>
            </p:nvSpPr>
            <p:spPr bwMode="auto">
              <a:xfrm>
                <a:off x="466" y="1540"/>
                <a:ext cx="283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latin typeface="Arial" charset="0"/>
                    <a:ea typeface="Arial" charset="0"/>
                    <a:cs typeface="Arial" charset="0"/>
                  </a:rPr>
                  <a:t>300</a:t>
                </a:r>
              </a:p>
            </p:txBody>
          </p:sp>
          <p:sp>
            <p:nvSpPr>
              <p:cNvPr id="49" name="Rectangle 47"/>
              <p:cNvSpPr>
                <a:spLocks noChangeArrowheads="1"/>
              </p:cNvSpPr>
              <p:nvPr/>
            </p:nvSpPr>
            <p:spPr bwMode="auto">
              <a:xfrm>
                <a:off x="466" y="1299"/>
                <a:ext cx="283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latin typeface="Arial" charset="0"/>
                    <a:ea typeface="Arial" charset="0"/>
                    <a:cs typeface="Arial" charset="0"/>
                  </a:rPr>
                  <a:t>350</a:t>
                </a:r>
              </a:p>
            </p:txBody>
          </p:sp>
          <p:sp>
            <p:nvSpPr>
              <p:cNvPr id="50" name="Rectangle 48"/>
              <p:cNvSpPr>
                <a:spLocks noChangeArrowheads="1"/>
              </p:cNvSpPr>
              <p:nvPr/>
            </p:nvSpPr>
            <p:spPr bwMode="auto">
              <a:xfrm>
                <a:off x="466" y="1050"/>
                <a:ext cx="283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latin typeface="Arial" charset="0"/>
                    <a:ea typeface="Arial" charset="0"/>
                    <a:cs typeface="Arial" charset="0"/>
                  </a:rPr>
                  <a:t>400</a:t>
                </a:r>
              </a:p>
            </p:txBody>
          </p:sp>
          <p:sp>
            <p:nvSpPr>
              <p:cNvPr id="51" name="Rectangle 49"/>
              <p:cNvSpPr>
                <a:spLocks noChangeArrowheads="1"/>
              </p:cNvSpPr>
              <p:nvPr/>
            </p:nvSpPr>
            <p:spPr bwMode="auto">
              <a:xfrm>
                <a:off x="1380" y="3297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" name="Rectangle 50"/>
              <p:cNvSpPr>
                <a:spLocks noChangeArrowheads="1"/>
              </p:cNvSpPr>
              <p:nvPr/>
            </p:nvSpPr>
            <p:spPr bwMode="auto">
              <a:xfrm>
                <a:off x="2505" y="3297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" name="Rectangle 51"/>
              <p:cNvSpPr>
                <a:spLocks noChangeArrowheads="1"/>
              </p:cNvSpPr>
              <p:nvPr/>
            </p:nvSpPr>
            <p:spPr bwMode="auto">
              <a:xfrm>
                <a:off x="3631" y="3297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4" name="Rectangle 52"/>
              <p:cNvSpPr>
                <a:spLocks noChangeArrowheads="1"/>
              </p:cNvSpPr>
              <p:nvPr/>
            </p:nvSpPr>
            <p:spPr bwMode="auto">
              <a:xfrm>
                <a:off x="4756" y="3297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5" name="Rectangle 53"/>
              <p:cNvSpPr>
                <a:spLocks noChangeArrowheads="1"/>
              </p:cNvSpPr>
              <p:nvPr/>
            </p:nvSpPr>
            <p:spPr bwMode="auto">
              <a:xfrm rot="16200000">
                <a:off x="-943" y="1929"/>
                <a:ext cx="2425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it-IT" sz="1800" dirty="0" err="1">
                    <a:latin typeface="Arial" charset="0"/>
                    <a:ea typeface="Arial" charset="0"/>
                    <a:cs typeface="Arial" charset="0"/>
                  </a:rPr>
                  <a:t>N</a:t>
                </a:r>
                <a:r>
                  <a:rPr lang="it-IT" sz="180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it-IT" sz="1800" dirty="0" err="1">
                    <a:latin typeface="Arial" charset="0"/>
                    <a:ea typeface="Arial" charset="0"/>
                    <a:cs typeface="Arial" charset="0"/>
                  </a:rPr>
                  <a:t>of</a:t>
                </a:r>
                <a:r>
                  <a:rPr lang="it-IT" sz="180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it-IT" sz="1800" dirty="0" err="1">
                    <a:latin typeface="Arial" charset="0"/>
                    <a:ea typeface="Arial" charset="0"/>
                    <a:cs typeface="Arial" charset="0"/>
                  </a:rPr>
                  <a:t>infested</a:t>
                </a:r>
                <a:r>
                  <a:rPr lang="it-IT" sz="180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it-IT" sz="1800" dirty="0" err="1">
                    <a:latin typeface="Arial" charset="0"/>
                    <a:ea typeface="Arial" charset="0"/>
                    <a:cs typeface="Arial" charset="0"/>
                  </a:rPr>
                  <a:t>trees</a:t>
                </a:r>
                <a:endParaRPr lang="it-IT" sz="18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3581400"/>
            <a:ext cx="868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Number of infested trees (updated May 2011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_IGP9406"/>
          <p:cNvPicPr>
            <a:picLocks noChangeAspect="1" noChangeArrowheads="1"/>
          </p:cNvPicPr>
          <p:nvPr/>
        </p:nvPicPr>
        <p:blipFill>
          <a:blip r:embed="rId2" cstate="print"/>
          <a:srcRect t="9961" b="12566"/>
          <a:stretch>
            <a:fillRect/>
          </a:stretch>
        </p:blipFill>
        <p:spPr bwMode="auto">
          <a:xfrm>
            <a:off x="228600" y="685800"/>
            <a:ext cx="84597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28600" y="1295400"/>
            <a:ext cx="3178175" cy="1752600"/>
            <a:chOff x="281" y="816"/>
            <a:chExt cx="2002" cy="1104"/>
          </a:xfrm>
        </p:grpSpPr>
        <p:sp>
          <p:nvSpPr>
            <p:cNvPr id="35861" name="Rectangle 50"/>
            <p:cNvSpPr>
              <a:spLocks noChangeArrowheads="1"/>
            </p:cNvSpPr>
            <p:nvPr/>
          </p:nvSpPr>
          <p:spPr bwMode="auto">
            <a:xfrm>
              <a:off x="281" y="816"/>
              <a:ext cx="200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Emergence hole in 2008</a:t>
              </a:r>
            </a:p>
          </p:txBody>
        </p:sp>
        <p:sp>
          <p:nvSpPr>
            <p:cNvPr id="35862" name="Line 10"/>
            <p:cNvSpPr>
              <a:spLocks noChangeShapeType="1"/>
            </p:cNvSpPr>
            <p:nvPr/>
          </p:nvSpPr>
          <p:spPr bwMode="auto">
            <a:xfrm>
              <a:off x="1076" y="1149"/>
              <a:ext cx="816" cy="77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57525" y="1600200"/>
            <a:ext cx="4743450" cy="2012950"/>
            <a:chOff x="1968" y="1047"/>
            <a:chExt cx="2988" cy="1268"/>
          </a:xfrm>
        </p:grpSpPr>
        <p:sp>
          <p:nvSpPr>
            <p:cNvPr id="35858" name="Rectangle 50"/>
            <p:cNvSpPr>
              <a:spLocks noChangeArrowheads="1"/>
            </p:cNvSpPr>
            <p:nvPr/>
          </p:nvSpPr>
          <p:spPr bwMode="auto">
            <a:xfrm>
              <a:off x="2586" y="1047"/>
              <a:ext cx="237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2008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scarring tissue</a:t>
              </a:r>
            </a:p>
          </p:txBody>
        </p:sp>
        <p:sp>
          <p:nvSpPr>
            <p:cNvPr id="35859" name="Line 13"/>
            <p:cNvSpPr>
              <a:spLocks noChangeShapeType="1"/>
            </p:cNvSpPr>
            <p:nvPr/>
          </p:nvSpPr>
          <p:spPr bwMode="auto">
            <a:xfrm rot="6083071">
              <a:off x="1946" y="1385"/>
              <a:ext cx="952" cy="907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5860" name="Line 14"/>
            <p:cNvSpPr>
              <a:spLocks noChangeAspect="1" noChangeShapeType="1"/>
            </p:cNvSpPr>
            <p:nvPr/>
          </p:nvSpPr>
          <p:spPr bwMode="auto">
            <a:xfrm rot="6083071">
              <a:off x="2007" y="1173"/>
              <a:ext cx="475" cy="45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</p:grpSp>
      <p:sp>
        <p:nvSpPr>
          <p:cNvPr id="64527" name="Rectangle 50"/>
          <p:cNvSpPr>
            <a:spLocks noChangeArrowheads="1"/>
          </p:cNvSpPr>
          <p:nvPr/>
        </p:nvSpPr>
        <p:spPr bwMode="auto">
          <a:xfrm>
            <a:off x="0" y="645795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We dated 312 emergence holes from about 100 trees felled in summer 2009</a:t>
            </a:r>
          </a:p>
        </p:txBody>
      </p:sp>
      <p:sp>
        <p:nvSpPr>
          <p:cNvPr id="35846" name="Rectangle 4"/>
          <p:cNvSpPr>
            <a:spLocks noChangeArrowheads="1"/>
          </p:cNvSpPr>
          <p:nvPr/>
        </p:nvSpPr>
        <p:spPr bwMode="auto">
          <a:xfrm>
            <a:off x="0" y="57150"/>
            <a:ext cx="849788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Temporal trend of the infestation</a:t>
            </a:r>
          </a:p>
        </p:txBody>
      </p:sp>
      <p:sp>
        <p:nvSpPr>
          <p:cNvPr id="35847" name="Rectangle 50"/>
          <p:cNvSpPr>
            <a:spLocks noChangeArrowheads="1"/>
          </p:cNvSpPr>
          <p:nvPr/>
        </p:nvSpPr>
        <p:spPr bwMode="auto">
          <a:xfrm>
            <a:off x="2552700" y="4926013"/>
            <a:ext cx="2519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Annual rings</a:t>
            </a:r>
          </a:p>
        </p:txBody>
      </p:sp>
      <p:sp>
        <p:nvSpPr>
          <p:cNvPr id="35848" name="AutoShape 5"/>
          <p:cNvSpPr>
            <a:spLocks/>
          </p:cNvSpPr>
          <p:nvPr/>
        </p:nvSpPr>
        <p:spPr bwMode="auto">
          <a:xfrm rot="-5400000">
            <a:off x="2877344" y="3464719"/>
            <a:ext cx="215900" cy="1296988"/>
          </a:xfrm>
          <a:prstGeom prst="leftBrace">
            <a:avLst>
              <a:gd name="adj1" fmla="val 50061"/>
              <a:gd name="adj2" fmla="val 50000"/>
            </a:avLst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GB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49" name="AutoShape 6"/>
          <p:cNvSpPr>
            <a:spLocks/>
          </p:cNvSpPr>
          <p:nvPr/>
        </p:nvSpPr>
        <p:spPr bwMode="auto">
          <a:xfrm rot="-5400000">
            <a:off x="4063207" y="3828256"/>
            <a:ext cx="215900" cy="982663"/>
          </a:xfrm>
          <a:prstGeom prst="leftBrace">
            <a:avLst>
              <a:gd name="adj1" fmla="val 37929"/>
              <a:gd name="adj2" fmla="val 50000"/>
            </a:avLst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GB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50" name="AutoShape 7"/>
          <p:cNvSpPr>
            <a:spLocks/>
          </p:cNvSpPr>
          <p:nvPr/>
        </p:nvSpPr>
        <p:spPr bwMode="auto">
          <a:xfrm rot="-5400000">
            <a:off x="6150769" y="4185444"/>
            <a:ext cx="215900" cy="1008062"/>
          </a:xfrm>
          <a:prstGeom prst="leftBrace">
            <a:avLst>
              <a:gd name="adj1" fmla="val 38909"/>
              <a:gd name="adj2" fmla="val 50000"/>
            </a:avLst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GB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51" name="Rectangle 50"/>
          <p:cNvSpPr>
            <a:spLocks noChangeArrowheads="1"/>
          </p:cNvSpPr>
          <p:nvPr/>
        </p:nvSpPr>
        <p:spPr bwMode="auto">
          <a:xfrm>
            <a:off x="2463800" y="4200525"/>
            <a:ext cx="105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2008</a:t>
            </a:r>
          </a:p>
        </p:txBody>
      </p:sp>
      <p:sp>
        <p:nvSpPr>
          <p:cNvPr id="35852" name="Rectangle 50"/>
          <p:cNvSpPr>
            <a:spLocks noChangeArrowheads="1"/>
          </p:cNvSpPr>
          <p:nvPr/>
        </p:nvSpPr>
        <p:spPr bwMode="auto">
          <a:xfrm>
            <a:off x="3671888" y="4356100"/>
            <a:ext cx="105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2007</a:t>
            </a:r>
          </a:p>
        </p:txBody>
      </p:sp>
      <p:sp>
        <p:nvSpPr>
          <p:cNvPr id="35853" name="Rectangle 50"/>
          <p:cNvSpPr>
            <a:spLocks noChangeArrowheads="1"/>
          </p:cNvSpPr>
          <p:nvPr/>
        </p:nvSpPr>
        <p:spPr bwMode="auto">
          <a:xfrm>
            <a:off x="5734050" y="4716463"/>
            <a:ext cx="105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2005</a:t>
            </a:r>
          </a:p>
        </p:txBody>
      </p:sp>
      <p:sp>
        <p:nvSpPr>
          <p:cNvPr id="35854" name="AutoShape 5"/>
          <p:cNvSpPr>
            <a:spLocks/>
          </p:cNvSpPr>
          <p:nvPr/>
        </p:nvSpPr>
        <p:spPr bwMode="auto">
          <a:xfrm rot="-5400000">
            <a:off x="1762126" y="3424237"/>
            <a:ext cx="215900" cy="936625"/>
          </a:xfrm>
          <a:prstGeom prst="leftBrace">
            <a:avLst>
              <a:gd name="adj1" fmla="val 36152"/>
              <a:gd name="adj2" fmla="val 50000"/>
            </a:avLst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GB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55" name="Rectangle 50"/>
          <p:cNvSpPr>
            <a:spLocks noChangeArrowheads="1"/>
          </p:cNvSpPr>
          <p:nvPr/>
        </p:nvSpPr>
        <p:spPr bwMode="auto">
          <a:xfrm>
            <a:off x="1341438" y="3979863"/>
            <a:ext cx="105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2009</a:t>
            </a:r>
          </a:p>
        </p:txBody>
      </p:sp>
      <p:sp>
        <p:nvSpPr>
          <p:cNvPr id="35856" name="AutoShape 7"/>
          <p:cNvSpPr>
            <a:spLocks/>
          </p:cNvSpPr>
          <p:nvPr/>
        </p:nvSpPr>
        <p:spPr bwMode="auto">
          <a:xfrm rot="-5400000">
            <a:off x="5096669" y="3983832"/>
            <a:ext cx="215900" cy="1008062"/>
          </a:xfrm>
          <a:prstGeom prst="leftBrace">
            <a:avLst>
              <a:gd name="adj1" fmla="val 38909"/>
              <a:gd name="adj2" fmla="val 50000"/>
            </a:avLst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GB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57" name="Rectangle 50"/>
          <p:cNvSpPr>
            <a:spLocks noChangeArrowheads="1"/>
          </p:cNvSpPr>
          <p:nvPr/>
        </p:nvSpPr>
        <p:spPr bwMode="auto">
          <a:xfrm>
            <a:off x="4679950" y="4514850"/>
            <a:ext cx="105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58"/>
          <p:cNvGrpSpPr>
            <a:grpSpLocks/>
          </p:cNvGrpSpPr>
          <p:nvPr/>
        </p:nvGrpSpPr>
        <p:grpSpPr bwMode="auto">
          <a:xfrm>
            <a:off x="777364" y="698786"/>
            <a:ext cx="7020436" cy="5168616"/>
            <a:chOff x="250" y="439"/>
            <a:chExt cx="4662" cy="3399"/>
          </a:xfrm>
        </p:grpSpPr>
        <p:sp>
          <p:nvSpPr>
            <p:cNvPr id="36869" name="Rectangle 35"/>
            <p:cNvSpPr>
              <a:spLocks noChangeAspect="1" noChangeArrowheads="1"/>
            </p:cNvSpPr>
            <p:nvPr/>
          </p:nvSpPr>
          <p:spPr bwMode="auto">
            <a:xfrm rot="5400000" flipV="1">
              <a:off x="-574" y="1556"/>
              <a:ext cx="1812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600" dirty="0" err="1">
                  <a:latin typeface="Arial" charset="0"/>
                  <a:ea typeface="Arial" charset="0"/>
                  <a:cs typeface="Arial" charset="0"/>
                </a:rPr>
                <a:t>N</a:t>
              </a:r>
              <a:r>
                <a:rPr lang="it-IT" sz="160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it-IT" sz="1600" dirty="0" err="1">
                  <a:latin typeface="Arial" charset="0"/>
                  <a:ea typeface="Arial" charset="0"/>
                  <a:cs typeface="Arial" charset="0"/>
                </a:rPr>
                <a:t>of</a:t>
              </a:r>
              <a:r>
                <a:rPr lang="it-IT" sz="160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it-IT" sz="1600" dirty="0" err="1">
                  <a:latin typeface="Arial" charset="0"/>
                  <a:ea typeface="Arial" charset="0"/>
                  <a:cs typeface="Arial" charset="0"/>
                </a:rPr>
                <a:t>emergence</a:t>
              </a:r>
              <a:r>
                <a:rPr lang="it-IT" sz="160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it-IT" sz="1600" dirty="0" err="1">
                  <a:latin typeface="Arial" charset="0"/>
                  <a:ea typeface="Arial" charset="0"/>
                  <a:cs typeface="Arial" charset="0"/>
                </a:rPr>
                <a:t>holes</a:t>
              </a:r>
              <a:endParaRPr lang="it-IT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870" name="Rectangle 56"/>
            <p:cNvSpPr>
              <a:spLocks noChangeAspect="1" noChangeArrowheads="1"/>
            </p:cNvSpPr>
            <p:nvPr/>
          </p:nvSpPr>
          <p:spPr bwMode="auto">
            <a:xfrm rot="10800000" flipV="1">
              <a:off x="1505" y="3457"/>
              <a:ext cx="354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200" dirty="0" err="1">
                  <a:latin typeface="Arial" charset="0"/>
                  <a:ea typeface="Arial" charset="0"/>
                  <a:cs typeface="Arial" charset="0"/>
                </a:rPr>
                <a:t>Early</a:t>
              </a:r>
              <a:endParaRPr lang="it-IT" sz="12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dirty="0" err="1">
                  <a:latin typeface="Arial" charset="0"/>
                  <a:ea typeface="Arial" charset="0"/>
                  <a:cs typeface="Arial" charset="0"/>
                </a:rPr>
                <a:t>season</a:t>
              </a:r>
              <a:endParaRPr lang="it-IT" sz="12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2006</a:t>
              </a:r>
            </a:p>
          </p:txBody>
        </p:sp>
        <p:sp>
          <p:nvSpPr>
            <p:cNvPr id="36871" name="Rectangle 58"/>
            <p:cNvSpPr>
              <a:spLocks noChangeAspect="1" noChangeArrowheads="1"/>
            </p:cNvSpPr>
            <p:nvPr/>
          </p:nvSpPr>
          <p:spPr bwMode="auto">
            <a:xfrm rot="10800000" flipV="1">
              <a:off x="2299" y="3448"/>
              <a:ext cx="370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200" dirty="0" err="1">
                  <a:latin typeface="Arial" charset="0"/>
                  <a:ea typeface="Arial" charset="0"/>
                  <a:cs typeface="Arial" charset="0"/>
                </a:rPr>
                <a:t>Early</a:t>
              </a:r>
              <a:endParaRPr lang="it-IT" sz="12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dirty="0" err="1">
                  <a:latin typeface="Arial" charset="0"/>
                  <a:ea typeface="Arial" charset="0"/>
                  <a:cs typeface="Arial" charset="0"/>
                </a:rPr>
                <a:t>season</a:t>
              </a:r>
              <a:endParaRPr lang="it-IT" sz="12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2007</a:t>
              </a:r>
            </a:p>
          </p:txBody>
        </p:sp>
        <p:sp>
          <p:nvSpPr>
            <p:cNvPr id="36872" name="Rectangle 59"/>
            <p:cNvSpPr>
              <a:spLocks noChangeAspect="1" noChangeArrowheads="1"/>
            </p:cNvSpPr>
            <p:nvPr/>
          </p:nvSpPr>
          <p:spPr bwMode="auto">
            <a:xfrm rot="10800000" flipV="1">
              <a:off x="3103" y="3458"/>
              <a:ext cx="325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200" dirty="0" err="1">
                  <a:latin typeface="Arial" charset="0"/>
                  <a:ea typeface="Arial" charset="0"/>
                  <a:cs typeface="Arial" charset="0"/>
                </a:rPr>
                <a:t>Early</a:t>
              </a:r>
              <a:endParaRPr lang="it-IT" sz="12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dirty="0" err="1">
                  <a:latin typeface="Arial" charset="0"/>
                  <a:ea typeface="Arial" charset="0"/>
                  <a:cs typeface="Arial" charset="0"/>
                </a:rPr>
                <a:t>season</a:t>
              </a:r>
              <a:endParaRPr lang="it-IT" sz="12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2008</a:t>
              </a:r>
            </a:p>
          </p:txBody>
        </p:sp>
        <p:sp>
          <p:nvSpPr>
            <p:cNvPr id="36873" name="Rectangle 60"/>
            <p:cNvSpPr>
              <a:spLocks noChangeAspect="1" noChangeArrowheads="1"/>
            </p:cNvSpPr>
            <p:nvPr/>
          </p:nvSpPr>
          <p:spPr bwMode="auto">
            <a:xfrm rot="10800000" flipV="1">
              <a:off x="3923" y="3453"/>
              <a:ext cx="365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200" dirty="0" err="1">
                  <a:latin typeface="Arial" charset="0"/>
                  <a:ea typeface="Arial" charset="0"/>
                  <a:cs typeface="Arial" charset="0"/>
                </a:rPr>
                <a:t>Early</a:t>
              </a:r>
              <a:endParaRPr lang="it-IT" sz="12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dirty="0" err="1">
                  <a:latin typeface="Arial" charset="0"/>
                  <a:ea typeface="Arial" charset="0"/>
                  <a:cs typeface="Arial" charset="0"/>
                </a:rPr>
                <a:t>season</a:t>
              </a:r>
              <a:endParaRPr lang="it-IT" sz="12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2009</a:t>
              </a:r>
            </a:p>
          </p:txBody>
        </p:sp>
        <p:sp>
          <p:nvSpPr>
            <p:cNvPr id="36874" name="Rectangle 62"/>
            <p:cNvSpPr>
              <a:spLocks noChangeAspect="1" noChangeArrowheads="1"/>
            </p:cNvSpPr>
            <p:nvPr/>
          </p:nvSpPr>
          <p:spPr bwMode="auto">
            <a:xfrm rot="10800000" flipV="1">
              <a:off x="1861" y="3458"/>
              <a:ext cx="352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Late</a:t>
              </a:r>
            </a:p>
            <a:p>
              <a:pPr algn="ctr"/>
              <a:r>
                <a:rPr lang="it-IT" sz="1200" dirty="0" err="1">
                  <a:latin typeface="Arial" charset="0"/>
                  <a:ea typeface="Arial" charset="0"/>
                  <a:cs typeface="Arial" charset="0"/>
                </a:rPr>
                <a:t>season</a:t>
              </a:r>
              <a:endParaRPr lang="it-IT" sz="12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2006</a:t>
              </a:r>
            </a:p>
          </p:txBody>
        </p:sp>
        <p:sp>
          <p:nvSpPr>
            <p:cNvPr id="36875" name="Rectangle 63"/>
            <p:cNvSpPr>
              <a:spLocks noChangeAspect="1" noChangeArrowheads="1"/>
            </p:cNvSpPr>
            <p:nvPr/>
          </p:nvSpPr>
          <p:spPr bwMode="auto">
            <a:xfrm rot="10800000" flipV="1">
              <a:off x="2670" y="3450"/>
              <a:ext cx="353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Late</a:t>
              </a:r>
            </a:p>
            <a:p>
              <a:pPr algn="ctr"/>
              <a:r>
                <a:rPr lang="it-IT" sz="1200" dirty="0" err="1">
                  <a:latin typeface="Arial" charset="0"/>
                  <a:ea typeface="Arial" charset="0"/>
                  <a:cs typeface="Arial" charset="0"/>
                </a:rPr>
                <a:t>season</a:t>
              </a:r>
              <a:endParaRPr lang="it-IT" sz="12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2007</a:t>
              </a:r>
            </a:p>
          </p:txBody>
        </p:sp>
        <p:sp>
          <p:nvSpPr>
            <p:cNvPr id="36876" name="Rectangle 64"/>
            <p:cNvSpPr>
              <a:spLocks noChangeAspect="1" noChangeArrowheads="1"/>
            </p:cNvSpPr>
            <p:nvPr/>
          </p:nvSpPr>
          <p:spPr bwMode="auto">
            <a:xfrm rot="10800000" flipV="1">
              <a:off x="3470" y="3459"/>
              <a:ext cx="363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Late</a:t>
              </a:r>
            </a:p>
            <a:p>
              <a:pPr algn="ctr"/>
              <a:r>
                <a:rPr lang="it-IT" sz="1200" dirty="0" err="1">
                  <a:latin typeface="Arial" charset="0"/>
                  <a:ea typeface="Arial" charset="0"/>
                  <a:cs typeface="Arial" charset="0"/>
                </a:rPr>
                <a:t>season</a:t>
              </a:r>
              <a:endParaRPr lang="it-IT" sz="12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2008</a:t>
              </a:r>
            </a:p>
          </p:txBody>
        </p:sp>
        <p:sp>
          <p:nvSpPr>
            <p:cNvPr id="36877" name="Rectangle 65"/>
            <p:cNvSpPr>
              <a:spLocks noChangeAspect="1" noChangeArrowheads="1"/>
            </p:cNvSpPr>
            <p:nvPr/>
          </p:nvSpPr>
          <p:spPr bwMode="auto">
            <a:xfrm rot="10800000" flipV="1">
              <a:off x="4288" y="3453"/>
              <a:ext cx="354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Late</a:t>
              </a:r>
            </a:p>
            <a:p>
              <a:pPr algn="ctr"/>
              <a:r>
                <a:rPr lang="it-IT" sz="1200" dirty="0" err="1">
                  <a:latin typeface="Arial" charset="0"/>
                  <a:ea typeface="Arial" charset="0"/>
                  <a:cs typeface="Arial" charset="0"/>
                </a:rPr>
                <a:t>season</a:t>
              </a:r>
              <a:endParaRPr lang="it-IT" sz="12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2009</a:t>
              </a:r>
            </a:p>
          </p:txBody>
        </p:sp>
        <p:sp>
          <p:nvSpPr>
            <p:cNvPr id="36878" name="Text Box 7"/>
            <p:cNvSpPr txBox="1">
              <a:spLocks noChangeAspect="1" noChangeArrowheads="1"/>
            </p:cNvSpPr>
            <p:nvPr/>
          </p:nvSpPr>
          <p:spPr bwMode="auto">
            <a:xfrm>
              <a:off x="1642" y="469"/>
              <a:ext cx="2108" cy="49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it-IT" sz="2000" dirty="0">
                  <a:latin typeface="Arial" charset="0"/>
                  <a:ea typeface="Arial" charset="0"/>
                  <a:cs typeface="Arial" charset="0"/>
                </a:rPr>
                <a:t>y = </a:t>
              </a:r>
              <a:r>
                <a:rPr lang="it-IT" sz="2000" dirty="0" smtClean="0">
                  <a:latin typeface="Arial" charset="0"/>
                  <a:ea typeface="Arial" charset="0"/>
                  <a:cs typeface="Arial" charset="0"/>
                </a:rPr>
                <a:t>0.001exp (</a:t>
              </a:r>
              <a:r>
                <a:rPr lang="it-IT" sz="2000" dirty="0">
                  <a:latin typeface="Arial" charset="0"/>
                  <a:ea typeface="Arial" charset="0"/>
                  <a:cs typeface="Arial" charset="0"/>
                </a:rPr>
                <a:t>1.192x</a:t>
              </a:r>
              <a:r>
                <a:rPr lang="it-IT" sz="2000" dirty="0" smtClean="0">
                  <a:latin typeface="Arial" charset="0"/>
                  <a:ea typeface="Arial" charset="0"/>
                  <a:cs typeface="Arial" charset="0"/>
                </a:rPr>
                <a:t>)</a:t>
              </a:r>
              <a:endParaRPr lang="it-IT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879" name="Oval 68"/>
            <p:cNvSpPr>
              <a:spLocks noChangeAspect="1" noChangeArrowheads="1"/>
            </p:cNvSpPr>
            <p:nvPr/>
          </p:nvSpPr>
          <p:spPr bwMode="auto">
            <a:xfrm>
              <a:off x="936" y="3419"/>
              <a:ext cx="584" cy="41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2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880" name="Rectangle 62"/>
            <p:cNvSpPr>
              <a:spLocks noChangeAspect="1" noChangeArrowheads="1"/>
            </p:cNvSpPr>
            <p:nvPr/>
          </p:nvSpPr>
          <p:spPr bwMode="auto">
            <a:xfrm rot="10800000" flipV="1">
              <a:off x="1080" y="3450"/>
              <a:ext cx="374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Late</a:t>
              </a:r>
            </a:p>
            <a:p>
              <a:pPr algn="ctr"/>
              <a:r>
                <a:rPr lang="it-IT" sz="1200" dirty="0" err="1">
                  <a:latin typeface="Arial" charset="0"/>
                  <a:ea typeface="Arial" charset="0"/>
                  <a:cs typeface="Arial" charset="0"/>
                </a:rPr>
                <a:t>season</a:t>
              </a:r>
              <a:endParaRPr lang="it-IT" sz="12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dirty="0">
                  <a:latin typeface="Arial" charset="0"/>
                  <a:ea typeface="Arial" charset="0"/>
                  <a:cs typeface="Arial" charset="0"/>
                </a:rPr>
                <a:t>2005</a:t>
              </a:r>
            </a:p>
          </p:txBody>
        </p:sp>
        <p:sp>
          <p:nvSpPr>
            <p:cNvPr id="36881" name="Line 17"/>
            <p:cNvSpPr>
              <a:spLocks noChangeAspect="1" noChangeShapeType="1"/>
            </p:cNvSpPr>
            <p:nvPr/>
          </p:nvSpPr>
          <p:spPr bwMode="auto">
            <a:xfrm>
              <a:off x="818" y="3354"/>
              <a:ext cx="40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82" name="Line 18"/>
            <p:cNvSpPr>
              <a:spLocks noChangeAspect="1" noChangeShapeType="1"/>
            </p:cNvSpPr>
            <p:nvPr/>
          </p:nvSpPr>
          <p:spPr bwMode="auto">
            <a:xfrm flipV="1">
              <a:off x="818" y="3354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83" name="Line 19"/>
            <p:cNvSpPr>
              <a:spLocks noChangeAspect="1" noChangeShapeType="1"/>
            </p:cNvSpPr>
            <p:nvPr/>
          </p:nvSpPr>
          <p:spPr bwMode="auto">
            <a:xfrm flipV="1">
              <a:off x="1222" y="3354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84" name="Line 20"/>
            <p:cNvSpPr>
              <a:spLocks noChangeAspect="1" noChangeShapeType="1"/>
            </p:cNvSpPr>
            <p:nvPr/>
          </p:nvSpPr>
          <p:spPr bwMode="auto">
            <a:xfrm flipV="1">
              <a:off x="1625" y="3354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85" name="Line 21"/>
            <p:cNvSpPr>
              <a:spLocks noChangeAspect="1" noChangeShapeType="1"/>
            </p:cNvSpPr>
            <p:nvPr/>
          </p:nvSpPr>
          <p:spPr bwMode="auto">
            <a:xfrm flipV="1">
              <a:off x="2029" y="3354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86" name="Line 22"/>
            <p:cNvSpPr>
              <a:spLocks noChangeAspect="1" noChangeShapeType="1"/>
            </p:cNvSpPr>
            <p:nvPr/>
          </p:nvSpPr>
          <p:spPr bwMode="auto">
            <a:xfrm flipV="1">
              <a:off x="2432" y="3354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87" name="Line 23"/>
            <p:cNvSpPr>
              <a:spLocks noChangeAspect="1" noChangeShapeType="1"/>
            </p:cNvSpPr>
            <p:nvPr/>
          </p:nvSpPr>
          <p:spPr bwMode="auto">
            <a:xfrm flipV="1">
              <a:off x="2836" y="3354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88" name="Line 24"/>
            <p:cNvSpPr>
              <a:spLocks noChangeAspect="1" noChangeShapeType="1"/>
            </p:cNvSpPr>
            <p:nvPr/>
          </p:nvSpPr>
          <p:spPr bwMode="auto">
            <a:xfrm flipV="1">
              <a:off x="3239" y="3354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89" name="Line 25"/>
            <p:cNvSpPr>
              <a:spLocks noChangeAspect="1" noChangeShapeType="1"/>
            </p:cNvSpPr>
            <p:nvPr/>
          </p:nvSpPr>
          <p:spPr bwMode="auto">
            <a:xfrm flipV="1">
              <a:off x="3643" y="3354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90" name="Line 26"/>
            <p:cNvSpPr>
              <a:spLocks noChangeAspect="1" noChangeShapeType="1"/>
            </p:cNvSpPr>
            <p:nvPr/>
          </p:nvSpPr>
          <p:spPr bwMode="auto">
            <a:xfrm flipV="1">
              <a:off x="4046" y="3354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91" name="Line 27"/>
            <p:cNvSpPr>
              <a:spLocks noChangeAspect="1" noChangeShapeType="1"/>
            </p:cNvSpPr>
            <p:nvPr/>
          </p:nvSpPr>
          <p:spPr bwMode="auto">
            <a:xfrm flipV="1">
              <a:off x="4450" y="3354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92" name="Line 28"/>
            <p:cNvSpPr>
              <a:spLocks noChangeAspect="1" noChangeShapeType="1"/>
            </p:cNvSpPr>
            <p:nvPr/>
          </p:nvSpPr>
          <p:spPr bwMode="auto">
            <a:xfrm flipV="1">
              <a:off x="4853" y="3354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93" name="Line 29"/>
            <p:cNvSpPr>
              <a:spLocks noChangeAspect="1" noChangeShapeType="1"/>
            </p:cNvSpPr>
            <p:nvPr/>
          </p:nvSpPr>
          <p:spPr bwMode="auto">
            <a:xfrm flipV="1">
              <a:off x="818" y="529"/>
              <a:ext cx="1" cy="28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94" name="Line 30"/>
            <p:cNvSpPr>
              <a:spLocks noChangeAspect="1" noChangeShapeType="1"/>
            </p:cNvSpPr>
            <p:nvPr/>
          </p:nvSpPr>
          <p:spPr bwMode="auto">
            <a:xfrm>
              <a:off x="779" y="3354"/>
              <a:ext cx="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95" name="Line 31"/>
            <p:cNvSpPr>
              <a:spLocks noChangeAspect="1" noChangeShapeType="1"/>
            </p:cNvSpPr>
            <p:nvPr/>
          </p:nvSpPr>
          <p:spPr bwMode="auto">
            <a:xfrm>
              <a:off x="779" y="2883"/>
              <a:ext cx="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96" name="Line 32"/>
            <p:cNvSpPr>
              <a:spLocks noChangeAspect="1" noChangeShapeType="1"/>
            </p:cNvSpPr>
            <p:nvPr/>
          </p:nvSpPr>
          <p:spPr bwMode="auto">
            <a:xfrm>
              <a:off x="779" y="2412"/>
              <a:ext cx="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97" name="Line 33"/>
            <p:cNvSpPr>
              <a:spLocks noChangeAspect="1" noChangeShapeType="1"/>
            </p:cNvSpPr>
            <p:nvPr/>
          </p:nvSpPr>
          <p:spPr bwMode="auto">
            <a:xfrm>
              <a:off x="779" y="1942"/>
              <a:ext cx="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98" name="Line 34"/>
            <p:cNvSpPr>
              <a:spLocks noChangeAspect="1" noChangeShapeType="1"/>
            </p:cNvSpPr>
            <p:nvPr/>
          </p:nvSpPr>
          <p:spPr bwMode="auto">
            <a:xfrm>
              <a:off x="779" y="1470"/>
              <a:ext cx="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899" name="Line 35"/>
            <p:cNvSpPr>
              <a:spLocks noChangeAspect="1" noChangeShapeType="1"/>
            </p:cNvSpPr>
            <p:nvPr/>
          </p:nvSpPr>
          <p:spPr bwMode="auto">
            <a:xfrm>
              <a:off x="779" y="1000"/>
              <a:ext cx="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900" name="Line 36"/>
            <p:cNvSpPr>
              <a:spLocks noChangeAspect="1" noChangeShapeType="1"/>
            </p:cNvSpPr>
            <p:nvPr/>
          </p:nvSpPr>
          <p:spPr bwMode="auto">
            <a:xfrm>
              <a:off x="779" y="529"/>
              <a:ext cx="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901" name="Rectangle 37"/>
            <p:cNvSpPr>
              <a:spLocks noChangeAspect="1" noChangeArrowheads="1"/>
            </p:cNvSpPr>
            <p:nvPr/>
          </p:nvSpPr>
          <p:spPr bwMode="auto">
            <a:xfrm>
              <a:off x="645" y="2820"/>
              <a:ext cx="63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400" dirty="0" err="1">
                  <a:latin typeface="Arial" charset="0"/>
                  <a:ea typeface="Arial" charset="0"/>
                  <a:cs typeface="Arial" charset="0"/>
                </a:rPr>
                <a:t>0</a:t>
              </a:r>
              <a:endParaRPr lang="it-IT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02" name="Rectangle 38"/>
            <p:cNvSpPr>
              <a:spLocks noChangeAspect="1" noChangeArrowheads="1"/>
            </p:cNvSpPr>
            <p:nvPr/>
          </p:nvSpPr>
          <p:spPr bwMode="auto">
            <a:xfrm>
              <a:off x="594" y="2350"/>
              <a:ext cx="181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400" dirty="0">
                  <a:latin typeface="Arial" charset="0"/>
                  <a:ea typeface="Arial" charset="0"/>
                  <a:cs typeface="Arial" charset="0"/>
                </a:rPr>
                <a:t>50</a:t>
              </a:r>
              <a:endParaRPr lang="it-IT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03" name="Rectangle 39"/>
            <p:cNvSpPr>
              <a:spLocks noChangeAspect="1" noChangeArrowheads="1"/>
            </p:cNvSpPr>
            <p:nvPr/>
          </p:nvSpPr>
          <p:spPr bwMode="auto">
            <a:xfrm>
              <a:off x="514" y="1879"/>
              <a:ext cx="23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400" dirty="0">
                  <a:latin typeface="Arial" charset="0"/>
                  <a:ea typeface="Arial" charset="0"/>
                  <a:cs typeface="Arial" charset="0"/>
                </a:rPr>
                <a:t>100</a:t>
              </a:r>
              <a:endParaRPr lang="it-IT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04" name="Rectangle 40"/>
            <p:cNvSpPr>
              <a:spLocks noChangeAspect="1" noChangeArrowheads="1"/>
            </p:cNvSpPr>
            <p:nvPr/>
          </p:nvSpPr>
          <p:spPr bwMode="auto">
            <a:xfrm>
              <a:off x="514" y="1408"/>
              <a:ext cx="283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400" dirty="0">
                  <a:latin typeface="Arial" charset="0"/>
                  <a:ea typeface="Arial" charset="0"/>
                  <a:cs typeface="Arial" charset="0"/>
                </a:rPr>
                <a:t>150</a:t>
              </a:r>
              <a:endParaRPr lang="it-IT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05" name="Rectangle 41"/>
            <p:cNvSpPr>
              <a:spLocks noChangeAspect="1" noChangeArrowheads="1"/>
            </p:cNvSpPr>
            <p:nvPr/>
          </p:nvSpPr>
          <p:spPr bwMode="auto">
            <a:xfrm>
              <a:off x="514" y="938"/>
              <a:ext cx="283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400" dirty="0">
                  <a:latin typeface="Arial" charset="0"/>
                  <a:ea typeface="Arial" charset="0"/>
                  <a:cs typeface="Arial" charset="0"/>
                </a:rPr>
                <a:t>200</a:t>
              </a:r>
              <a:endParaRPr lang="it-IT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06" name="Rectangle 42"/>
            <p:cNvSpPr>
              <a:spLocks noChangeAspect="1" noChangeArrowheads="1"/>
            </p:cNvSpPr>
            <p:nvPr/>
          </p:nvSpPr>
          <p:spPr bwMode="auto">
            <a:xfrm>
              <a:off x="514" y="439"/>
              <a:ext cx="283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400" dirty="0">
                  <a:latin typeface="Arial" charset="0"/>
                  <a:ea typeface="Arial" charset="0"/>
                  <a:cs typeface="Arial" charset="0"/>
                </a:rPr>
                <a:t>250</a:t>
              </a:r>
              <a:endParaRPr lang="it-IT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07" name="Oval 43"/>
            <p:cNvSpPr>
              <a:spLocks noChangeAspect="1" noChangeArrowheads="1"/>
            </p:cNvSpPr>
            <p:nvPr/>
          </p:nvSpPr>
          <p:spPr bwMode="auto">
            <a:xfrm>
              <a:off x="1193" y="2843"/>
              <a:ext cx="60" cy="6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08" name="Oval 44"/>
            <p:cNvSpPr>
              <a:spLocks noChangeAspect="1" noChangeArrowheads="1"/>
            </p:cNvSpPr>
            <p:nvPr/>
          </p:nvSpPr>
          <p:spPr bwMode="auto">
            <a:xfrm>
              <a:off x="1999" y="2833"/>
              <a:ext cx="61" cy="6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09" name="Oval 45"/>
            <p:cNvSpPr>
              <a:spLocks noChangeAspect="1" noChangeArrowheads="1"/>
            </p:cNvSpPr>
            <p:nvPr/>
          </p:nvSpPr>
          <p:spPr bwMode="auto">
            <a:xfrm>
              <a:off x="2806" y="2833"/>
              <a:ext cx="61" cy="6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10" name="Oval 46"/>
            <p:cNvSpPr>
              <a:spLocks noChangeAspect="1" noChangeArrowheads="1"/>
            </p:cNvSpPr>
            <p:nvPr/>
          </p:nvSpPr>
          <p:spPr bwMode="auto">
            <a:xfrm>
              <a:off x="3612" y="2626"/>
              <a:ext cx="62" cy="6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11" name="Oval 47"/>
            <p:cNvSpPr>
              <a:spLocks noChangeAspect="1" noChangeArrowheads="1"/>
            </p:cNvSpPr>
            <p:nvPr/>
          </p:nvSpPr>
          <p:spPr bwMode="auto">
            <a:xfrm>
              <a:off x="4016" y="2250"/>
              <a:ext cx="61" cy="6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12" name="Oval 48"/>
            <p:cNvSpPr>
              <a:spLocks noChangeAspect="1" noChangeArrowheads="1"/>
            </p:cNvSpPr>
            <p:nvPr/>
          </p:nvSpPr>
          <p:spPr bwMode="auto">
            <a:xfrm>
              <a:off x="4419" y="790"/>
              <a:ext cx="62" cy="6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13" name="Line 49"/>
            <p:cNvSpPr>
              <a:spLocks noChangeAspect="1" noChangeShapeType="1"/>
            </p:cNvSpPr>
            <p:nvPr/>
          </p:nvSpPr>
          <p:spPr bwMode="auto">
            <a:xfrm>
              <a:off x="818" y="2883"/>
              <a:ext cx="1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914" name="Freeform 50"/>
            <p:cNvSpPr>
              <a:spLocks noChangeAspect="1"/>
            </p:cNvSpPr>
            <p:nvPr/>
          </p:nvSpPr>
          <p:spPr bwMode="auto">
            <a:xfrm flipV="1">
              <a:off x="831" y="623"/>
              <a:ext cx="3650" cy="2260"/>
            </a:xfrm>
            <a:custGeom>
              <a:avLst/>
              <a:gdLst>
                <a:gd name="T0" fmla="*/ 30 w 4524"/>
                <a:gd name="T1" fmla="*/ 0 h 2800"/>
                <a:gd name="T2" fmla="*/ 70 w 4524"/>
                <a:gd name="T3" fmla="*/ 0 h 2800"/>
                <a:gd name="T4" fmla="*/ 110 w 4524"/>
                <a:gd name="T5" fmla="*/ 0 h 2800"/>
                <a:gd name="T6" fmla="*/ 151 w 4524"/>
                <a:gd name="T7" fmla="*/ 0 h 2800"/>
                <a:gd name="T8" fmla="*/ 190 w 4524"/>
                <a:gd name="T9" fmla="*/ 0 h 2800"/>
                <a:gd name="T10" fmla="*/ 231 w 4524"/>
                <a:gd name="T11" fmla="*/ 0 h 2800"/>
                <a:gd name="T12" fmla="*/ 271 w 4524"/>
                <a:gd name="T13" fmla="*/ 0 h 2800"/>
                <a:gd name="T14" fmla="*/ 311 w 4524"/>
                <a:gd name="T15" fmla="*/ 0 h 2800"/>
                <a:gd name="T16" fmla="*/ 351 w 4524"/>
                <a:gd name="T17" fmla="*/ 0 h 2800"/>
                <a:gd name="T18" fmla="*/ 391 w 4524"/>
                <a:gd name="T19" fmla="*/ 0 h 2800"/>
                <a:gd name="T20" fmla="*/ 431 w 4524"/>
                <a:gd name="T21" fmla="*/ 0 h 2800"/>
                <a:gd name="T22" fmla="*/ 472 w 4524"/>
                <a:gd name="T23" fmla="*/ 1 h 2800"/>
                <a:gd name="T24" fmla="*/ 512 w 4524"/>
                <a:gd name="T25" fmla="*/ 1 h 2800"/>
                <a:gd name="T26" fmla="*/ 551 w 4524"/>
                <a:gd name="T27" fmla="*/ 1 h 2800"/>
                <a:gd name="T28" fmla="*/ 591 w 4524"/>
                <a:gd name="T29" fmla="*/ 1 h 2800"/>
                <a:gd name="T30" fmla="*/ 632 w 4524"/>
                <a:gd name="T31" fmla="*/ 2 h 2800"/>
                <a:gd name="T32" fmla="*/ 672 w 4524"/>
                <a:gd name="T33" fmla="*/ 2 h 2800"/>
                <a:gd name="T34" fmla="*/ 712 w 4524"/>
                <a:gd name="T35" fmla="*/ 2 h 2800"/>
                <a:gd name="T36" fmla="*/ 752 w 4524"/>
                <a:gd name="T37" fmla="*/ 2 h 2800"/>
                <a:gd name="T38" fmla="*/ 792 w 4524"/>
                <a:gd name="T39" fmla="*/ 2 h 2800"/>
                <a:gd name="T40" fmla="*/ 833 w 4524"/>
                <a:gd name="T41" fmla="*/ 2 h 2800"/>
                <a:gd name="T42" fmla="*/ 872 w 4524"/>
                <a:gd name="T43" fmla="*/ 3 h 2800"/>
                <a:gd name="T44" fmla="*/ 913 w 4524"/>
                <a:gd name="T45" fmla="*/ 4 h 2800"/>
                <a:gd name="T46" fmla="*/ 953 w 4524"/>
                <a:gd name="T47" fmla="*/ 5 h 2800"/>
                <a:gd name="T48" fmla="*/ 992 w 4524"/>
                <a:gd name="T49" fmla="*/ 6 h 2800"/>
                <a:gd name="T50" fmla="*/ 1033 w 4524"/>
                <a:gd name="T51" fmla="*/ 8 h 2800"/>
                <a:gd name="T52" fmla="*/ 1073 w 4524"/>
                <a:gd name="T53" fmla="*/ 10 h 2800"/>
                <a:gd name="T54" fmla="*/ 1113 w 4524"/>
                <a:gd name="T55" fmla="*/ 12 h 2800"/>
                <a:gd name="T56" fmla="*/ 1154 w 4524"/>
                <a:gd name="T57" fmla="*/ 15 h 2800"/>
                <a:gd name="T58" fmla="*/ 1193 w 4524"/>
                <a:gd name="T59" fmla="*/ 19 h 2800"/>
                <a:gd name="T60" fmla="*/ 1234 w 4524"/>
                <a:gd name="T61" fmla="*/ 24 h 2800"/>
                <a:gd name="T62" fmla="*/ 1274 w 4524"/>
                <a:gd name="T63" fmla="*/ 30 h 2800"/>
                <a:gd name="T64" fmla="*/ 1313 w 4524"/>
                <a:gd name="T65" fmla="*/ 37 h 2800"/>
                <a:gd name="T66" fmla="*/ 1354 w 4524"/>
                <a:gd name="T67" fmla="*/ 47 h 2800"/>
                <a:gd name="T68" fmla="*/ 1394 w 4524"/>
                <a:gd name="T69" fmla="*/ 59 h 2800"/>
                <a:gd name="T70" fmla="*/ 1434 w 4524"/>
                <a:gd name="T71" fmla="*/ 73 h 2800"/>
                <a:gd name="T72" fmla="*/ 1474 w 4524"/>
                <a:gd name="T73" fmla="*/ 91 h 2800"/>
                <a:gd name="T74" fmla="*/ 1514 w 4524"/>
                <a:gd name="T75" fmla="*/ 115 h 2800"/>
                <a:gd name="T76" fmla="*/ 1555 w 4524"/>
                <a:gd name="T77" fmla="*/ 144 h 2800"/>
                <a:gd name="T78" fmla="*/ 1595 w 4524"/>
                <a:gd name="T79" fmla="*/ 179 h 2800"/>
                <a:gd name="T80" fmla="*/ 1635 w 4524"/>
                <a:gd name="T81" fmla="*/ 224 h 2800"/>
                <a:gd name="T82" fmla="*/ 1675 w 4524"/>
                <a:gd name="T83" fmla="*/ 281 h 2800"/>
                <a:gd name="T84" fmla="*/ 1715 w 4524"/>
                <a:gd name="T85" fmla="*/ 350 h 2800"/>
                <a:gd name="T86" fmla="*/ 1755 w 4524"/>
                <a:gd name="T87" fmla="*/ 439 h 2800"/>
                <a:gd name="T88" fmla="*/ 1795 w 4524"/>
                <a:gd name="T89" fmla="*/ 549 h 2800"/>
                <a:gd name="T90" fmla="*/ 1835 w 4524"/>
                <a:gd name="T91" fmla="*/ 686 h 2800"/>
                <a:gd name="T92" fmla="*/ 1875 w 4524"/>
                <a:gd name="T93" fmla="*/ 858 h 2800"/>
                <a:gd name="T94" fmla="*/ 1915 w 4524"/>
                <a:gd name="T95" fmla="*/ 1073 h 2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524"/>
                <a:gd name="T145" fmla="*/ 0 h 2800"/>
                <a:gd name="T146" fmla="*/ 4524 w 4524"/>
                <a:gd name="T147" fmla="*/ 2800 h 28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524" h="2800">
                  <a:moveTo>
                    <a:pt x="0" y="0"/>
                  </a:moveTo>
                  <a:lnTo>
                    <a:pt x="24" y="0"/>
                  </a:lnTo>
                  <a:lnTo>
                    <a:pt x="47" y="0"/>
                  </a:lnTo>
                  <a:lnTo>
                    <a:pt x="70" y="0"/>
                  </a:lnTo>
                  <a:lnTo>
                    <a:pt x="94" y="0"/>
                  </a:lnTo>
                  <a:lnTo>
                    <a:pt x="117" y="0"/>
                  </a:lnTo>
                  <a:lnTo>
                    <a:pt x="141" y="0"/>
                  </a:lnTo>
                  <a:lnTo>
                    <a:pt x="164" y="0"/>
                  </a:lnTo>
                  <a:lnTo>
                    <a:pt x="188" y="0"/>
                  </a:lnTo>
                  <a:lnTo>
                    <a:pt x="211" y="0"/>
                  </a:lnTo>
                  <a:lnTo>
                    <a:pt x="235" y="0"/>
                  </a:lnTo>
                  <a:lnTo>
                    <a:pt x="258" y="0"/>
                  </a:lnTo>
                  <a:lnTo>
                    <a:pt x="281" y="0"/>
                  </a:lnTo>
                  <a:lnTo>
                    <a:pt x="305" y="0"/>
                  </a:lnTo>
                  <a:lnTo>
                    <a:pt x="328" y="0"/>
                  </a:lnTo>
                  <a:lnTo>
                    <a:pt x="352" y="0"/>
                  </a:lnTo>
                  <a:lnTo>
                    <a:pt x="375" y="0"/>
                  </a:lnTo>
                  <a:lnTo>
                    <a:pt x="399" y="0"/>
                  </a:lnTo>
                  <a:lnTo>
                    <a:pt x="422" y="0"/>
                  </a:lnTo>
                  <a:lnTo>
                    <a:pt x="445" y="0"/>
                  </a:lnTo>
                  <a:lnTo>
                    <a:pt x="469" y="0"/>
                  </a:lnTo>
                  <a:lnTo>
                    <a:pt x="492" y="0"/>
                  </a:lnTo>
                  <a:lnTo>
                    <a:pt x="516" y="0"/>
                  </a:lnTo>
                  <a:lnTo>
                    <a:pt x="539" y="0"/>
                  </a:lnTo>
                  <a:lnTo>
                    <a:pt x="563" y="0"/>
                  </a:lnTo>
                  <a:lnTo>
                    <a:pt x="586" y="0"/>
                  </a:lnTo>
                  <a:lnTo>
                    <a:pt x="610" y="0"/>
                  </a:lnTo>
                  <a:lnTo>
                    <a:pt x="633" y="0"/>
                  </a:lnTo>
                  <a:lnTo>
                    <a:pt x="656" y="0"/>
                  </a:lnTo>
                  <a:lnTo>
                    <a:pt x="680" y="0"/>
                  </a:lnTo>
                  <a:lnTo>
                    <a:pt x="703" y="0"/>
                  </a:lnTo>
                  <a:lnTo>
                    <a:pt x="727" y="0"/>
                  </a:lnTo>
                  <a:lnTo>
                    <a:pt x="750" y="0"/>
                  </a:lnTo>
                  <a:lnTo>
                    <a:pt x="774" y="0"/>
                  </a:lnTo>
                  <a:lnTo>
                    <a:pt x="797" y="0"/>
                  </a:lnTo>
                  <a:lnTo>
                    <a:pt x="820" y="0"/>
                  </a:lnTo>
                  <a:lnTo>
                    <a:pt x="844" y="0"/>
                  </a:lnTo>
                  <a:lnTo>
                    <a:pt x="867" y="0"/>
                  </a:lnTo>
                  <a:lnTo>
                    <a:pt x="891" y="0"/>
                  </a:lnTo>
                  <a:lnTo>
                    <a:pt x="914" y="0"/>
                  </a:lnTo>
                  <a:lnTo>
                    <a:pt x="938" y="0"/>
                  </a:lnTo>
                  <a:lnTo>
                    <a:pt x="961" y="0"/>
                  </a:lnTo>
                  <a:lnTo>
                    <a:pt x="985" y="0"/>
                  </a:lnTo>
                  <a:lnTo>
                    <a:pt x="1008" y="0"/>
                  </a:lnTo>
                  <a:lnTo>
                    <a:pt x="1031" y="1"/>
                  </a:lnTo>
                  <a:lnTo>
                    <a:pt x="1055" y="1"/>
                  </a:lnTo>
                  <a:lnTo>
                    <a:pt x="1078" y="1"/>
                  </a:lnTo>
                  <a:lnTo>
                    <a:pt x="1102" y="1"/>
                  </a:lnTo>
                  <a:lnTo>
                    <a:pt x="1125" y="1"/>
                  </a:lnTo>
                  <a:lnTo>
                    <a:pt x="1149" y="1"/>
                  </a:lnTo>
                  <a:lnTo>
                    <a:pt x="1172" y="1"/>
                  </a:lnTo>
                  <a:lnTo>
                    <a:pt x="1195" y="1"/>
                  </a:lnTo>
                  <a:lnTo>
                    <a:pt x="1219" y="1"/>
                  </a:lnTo>
                  <a:lnTo>
                    <a:pt x="1242" y="1"/>
                  </a:lnTo>
                  <a:lnTo>
                    <a:pt x="1266" y="1"/>
                  </a:lnTo>
                  <a:lnTo>
                    <a:pt x="1289" y="1"/>
                  </a:lnTo>
                  <a:lnTo>
                    <a:pt x="1313" y="1"/>
                  </a:lnTo>
                  <a:lnTo>
                    <a:pt x="1336" y="1"/>
                  </a:lnTo>
                  <a:lnTo>
                    <a:pt x="1360" y="1"/>
                  </a:lnTo>
                  <a:lnTo>
                    <a:pt x="1383" y="1"/>
                  </a:lnTo>
                  <a:lnTo>
                    <a:pt x="1406" y="1"/>
                  </a:lnTo>
                  <a:lnTo>
                    <a:pt x="1430" y="2"/>
                  </a:lnTo>
                  <a:lnTo>
                    <a:pt x="1453" y="2"/>
                  </a:lnTo>
                  <a:lnTo>
                    <a:pt x="1477" y="2"/>
                  </a:lnTo>
                  <a:lnTo>
                    <a:pt x="1500" y="2"/>
                  </a:lnTo>
                  <a:lnTo>
                    <a:pt x="1524" y="2"/>
                  </a:lnTo>
                  <a:lnTo>
                    <a:pt x="1547" y="2"/>
                  </a:lnTo>
                  <a:lnTo>
                    <a:pt x="1570" y="2"/>
                  </a:lnTo>
                  <a:lnTo>
                    <a:pt x="1594" y="2"/>
                  </a:lnTo>
                  <a:lnTo>
                    <a:pt x="1617" y="3"/>
                  </a:lnTo>
                  <a:lnTo>
                    <a:pt x="1641" y="3"/>
                  </a:lnTo>
                  <a:lnTo>
                    <a:pt x="1664" y="3"/>
                  </a:lnTo>
                  <a:lnTo>
                    <a:pt x="1688" y="3"/>
                  </a:lnTo>
                  <a:lnTo>
                    <a:pt x="1711" y="3"/>
                  </a:lnTo>
                  <a:lnTo>
                    <a:pt x="1735" y="3"/>
                  </a:lnTo>
                  <a:lnTo>
                    <a:pt x="1758" y="4"/>
                  </a:lnTo>
                  <a:lnTo>
                    <a:pt x="1781" y="4"/>
                  </a:lnTo>
                  <a:lnTo>
                    <a:pt x="1805" y="4"/>
                  </a:lnTo>
                  <a:lnTo>
                    <a:pt x="1828" y="4"/>
                  </a:lnTo>
                  <a:lnTo>
                    <a:pt x="1852" y="5"/>
                  </a:lnTo>
                  <a:lnTo>
                    <a:pt x="1875" y="5"/>
                  </a:lnTo>
                  <a:lnTo>
                    <a:pt x="1899" y="5"/>
                  </a:lnTo>
                  <a:lnTo>
                    <a:pt x="1922" y="6"/>
                  </a:lnTo>
                  <a:lnTo>
                    <a:pt x="1945" y="6"/>
                  </a:lnTo>
                  <a:lnTo>
                    <a:pt x="1969" y="6"/>
                  </a:lnTo>
                  <a:lnTo>
                    <a:pt x="1992" y="7"/>
                  </a:lnTo>
                  <a:lnTo>
                    <a:pt x="2016" y="7"/>
                  </a:lnTo>
                  <a:lnTo>
                    <a:pt x="2039" y="7"/>
                  </a:lnTo>
                  <a:lnTo>
                    <a:pt x="2063" y="8"/>
                  </a:lnTo>
                  <a:lnTo>
                    <a:pt x="2086" y="8"/>
                  </a:lnTo>
                  <a:lnTo>
                    <a:pt x="2110" y="9"/>
                  </a:lnTo>
                  <a:lnTo>
                    <a:pt x="2133" y="9"/>
                  </a:lnTo>
                  <a:lnTo>
                    <a:pt x="2156" y="10"/>
                  </a:lnTo>
                  <a:lnTo>
                    <a:pt x="2180" y="10"/>
                  </a:lnTo>
                  <a:lnTo>
                    <a:pt x="2203" y="11"/>
                  </a:lnTo>
                  <a:lnTo>
                    <a:pt x="2227" y="12"/>
                  </a:lnTo>
                  <a:lnTo>
                    <a:pt x="2250" y="12"/>
                  </a:lnTo>
                  <a:lnTo>
                    <a:pt x="2274" y="13"/>
                  </a:lnTo>
                  <a:lnTo>
                    <a:pt x="2297" y="14"/>
                  </a:lnTo>
                  <a:lnTo>
                    <a:pt x="2320" y="14"/>
                  </a:lnTo>
                  <a:lnTo>
                    <a:pt x="2344" y="15"/>
                  </a:lnTo>
                  <a:lnTo>
                    <a:pt x="2367" y="16"/>
                  </a:lnTo>
                  <a:lnTo>
                    <a:pt x="2391" y="17"/>
                  </a:lnTo>
                  <a:lnTo>
                    <a:pt x="2414" y="18"/>
                  </a:lnTo>
                  <a:lnTo>
                    <a:pt x="2438" y="19"/>
                  </a:lnTo>
                  <a:lnTo>
                    <a:pt x="2461" y="20"/>
                  </a:lnTo>
                  <a:lnTo>
                    <a:pt x="2485" y="22"/>
                  </a:lnTo>
                  <a:lnTo>
                    <a:pt x="2508" y="23"/>
                  </a:lnTo>
                  <a:lnTo>
                    <a:pt x="2531" y="24"/>
                  </a:lnTo>
                  <a:lnTo>
                    <a:pt x="2555" y="25"/>
                  </a:lnTo>
                  <a:lnTo>
                    <a:pt x="2578" y="27"/>
                  </a:lnTo>
                  <a:lnTo>
                    <a:pt x="2602" y="28"/>
                  </a:lnTo>
                  <a:lnTo>
                    <a:pt x="2625" y="30"/>
                  </a:lnTo>
                  <a:lnTo>
                    <a:pt x="2649" y="32"/>
                  </a:lnTo>
                  <a:lnTo>
                    <a:pt x="2672" y="34"/>
                  </a:lnTo>
                  <a:lnTo>
                    <a:pt x="2695" y="36"/>
                  </a:lnTo>
                  <a:lnTo>
                    <a:pt x="2719" y="38"/>
                  </a:lnTo>
                  <a:lnTo>
                    <a:pt x="2742" y="40"/>
                  </a:lnTo>
                  <a:lnTo>
                    <a:pt x="2766" y="42"/>
                  </a:lnTo>
                  <a:lnTo>
                    <a:pt x="2789" y="45"/>
                  </a:lnTo>
                  <a:lnTo>
                    <a:pt x="2813" y="47"/>
                  </a:lnTo>
                  <a:lnTo>
                    <a:pt x="2836" y="50"/>
                  </a:lnTo>
                  <a:lnTo>
                    <a:pt x="2860" y="53"/>
                  </a:lnTo>
                  <a:lnTo>
                    <a:pt x="2883" y="56"/>
                  </a:lnTo>
                  <a:lnTo>
                    <a:pt x="2906" y="59"/>
                  </a:lnTo>
                  <a:lnTo>
                    <a:pt x="2930" y="62"/>
                  </a:lnTo>
                  <a:lnTo>
                    <a:pt x="2953" y="66"/>
                  </a:lnTo>
                  <a:lnTo>
                    <a:pt x="2977" y="70"/>
                  </a:lnTo>
                  <a:lnTo>
                    <a:pt x="3000" y="74"/>
                  </a:lnTo>
                  <a:lnTo>
                    <a:pt x="3024" y="78"/>
                  </a:lnTo>
                  <a:lnTo>
                    <a:pt x="3047" y="83"/>
                  </a:lnTo>
                  <a:lnTo>
                    <a:pt x="3070" y="87"/>
                  </a:lnTo>
                  <a:lnTo>
                    <a:pt x="3094" y="92"/>
                  </a:lnTo>
                  <a:lnTo>
                    <a:pt x="3117" y="98"/>
                  </a:lnTo>
                  <a:lnTo>
                    <a:pt x="3141" y="103"/>
                  </a:lnTo>
                  <a:lnTo>
                    <a:pt x="3164" y="109"/>
                  </a:lnTo>
                  <a:lnTo>
                    <a:pt x="3188" y="116"/>
                  </a:lnTo>
                  <a:lnTo>
                    <a:pt x="3211" y="122"/>
                  </a:lnTo>
                  <a:lnTo>
                    <a:pt x="3235" y="129"/>
                  </a:lnTo>
                  <a:lnTo>
                    <a:pt x="3258" y="137"/>
                  </a:lnTo>
                  <a:lnTo>
                    <a:pt x="3281" y="145"/>
                  </a:lnTo>
                  <a:lnTo>
                    <a:pt x="3305" y="153"/>
                  </a:lnTo>
                  <a:lnTo>
                    <a:pt x="3328" y="162"/>
                  </a:lnTo>
                  <a:lnTo>
                    <a:pt x="3352" y="171"/>
                  </a:lnTo>
                  <a:lnTo>
                    <a:pt x="3375" y="181"/>
                  </a:lnTo>
                  <a:lnTo>
                    <a:pt x="3399" y="191"/>
                  </a:lnTo>
                  <a:lnTo>
                    <a:pt x="3422" y="202"/>
                  </a:lnTo>
                  <a:lnTo>
                    <a:pt x="3445" y="214"/>
                  </a:lnTo>
                  <a:lnTo>
                    <a:pt x="3469" y="226"/>
                  </a:lnTo>
                  <a:lnTo>
                    <a:pt x="3492" y="239"/>
                  </a:lnTo>
                  <a:lnTo>
                    <a:pt x="3516" y="253"/>
                  </a:lnTo>
                  <a:lnTo>
                    <a:pt x="3539" y="268"/>
                  </a:lnTo>
                  <a:lnTo>
                    <a:pt x="3563" y="283"/>
                  </a:lnTo>
                  <a:lnTo>
                    <a:pt x="3586" y="299"/>
                  </a:lnTo>
                  <a:lnTo>
                    <a:pt x="3610" y="317"/>
                  </a:lnTo>
                  <a:lnTo>
                    <a:pt x="3633" y="335"/>
                  </a:lnTo>
                  <a:lnTo>
                    <a:pt x="3656" y="354"/>
                  </a:lnTo>
                  <a:lnTo>
                    <a:pt x="3680" y="374"/>
                  </a:lnTo>
                  <a:lnTo>
                    <a:pt x="3703" y="396"/>
                  </a:lnTo>
                  <a:lnTo>
                    <a:pt x="3727" y="419"/>
                  </a:lnTo>
                  <a:lnTo>
                    <a:pt x="3750" y="443"/>
                  </a:lnTo>
                  <a:lnTo>
                    <a:pt x="3774" y="468"/>
                  </a:lnTo>
                  <a:lnTo>
                    <a:pt x="3797" y="495"/>
                  </a:lnTo>
                  <a:lnTo>
                    <a:pt x="3820" y="524"/>
                  </a:lnTo>
                  <a:lnTo>
                    <a:pt x="3844" y="554"/>
                  </a:lnTo>
                  <a:lnTo>
                    <a:pt x="3867" y="586"/>
                  </a:lnTo>
                  <a:lnTo>
                    <a:pt x="3891" y="619"/>
                  </a:lnTo>
                  <a:lnTo>
                    <a:pt x="3914" y="655"/>
                  </a:lnTo>
                  <a:lnTo>
                    <a:pt x="3938" y="692"/>
                  </a:lnTo>
                  <a:lnTo>
                    <a:pt x="3961" y="732"/>
                  </a:lnTo>
                  <a:lnTo>
                    <a:pt x="3985" y="774"/>
                  </a:lnTo>
                  <a:lnTo>
                    <a:pt x="4008" y="819"/>
                  </a:lnTo>
                  <a:lnTo>
                    <a:pt x="4031" y="866"/>
                  </a:lnTo>
                  <a:lnTo>
                    <a:pt x="4055" y="916"/>
                  </a:lnTo>
                  <a:lnTo>
                    <a:pt x="4078" y="968"/>
                  </a:lnTo>
                  <a:lnTo>
                    <a:pt x="4102" y="1024"/>
                  </a:lnTo>
                  <a:lnTo>
                    <a:pt x="4125" y="1083"/>
                  </a:lnTo>
                  <a:lnTo>
                    <a:pt x="4149" y="1145"/>
                  </a:lnTo>
                  <a:lnTo>
                    <a:pt x="4172" y="1211"/>
                  </a:lnTo>
                  <a:lnTo>
                    <a:pt x="4195" y="1280"/>
                  </a:lnTo>
                  <a:lnTo>
                    <a:pt x="4219" y="1354"/>
                  </a:lnTo>
                  <a:lnTo>
                    <a:pt x="4242" y="1432"/>
                  </a:lnTo>
                  <a:lnTo>
                    <a:pt x="4266" y="1514"/>
                  </a:lnTo>
                  <a:lnTo>
                    <a:pt x="4289" y="1601"/>
                  </a:lnTo>
                  <a:lnTo>
                    <a:pt x="4313" y="1693"/>
                  </a:lnTo>
                  <a:lnTo>
                    <a:pt x="4336" y="1790"/>
                  </a:lnTo>
                  <a:lnTo>
                    <a:pt x="4360" y="1893"/>
                  </a:lnTo>
                  <a:lnTo>
                    <a:pt x="4383" y="2002"/>
                  </a:lnTo>
                  <a:lnTo>
                    <a:pt x="4406" y="2117"/>
                  </a:lnTo>
                  <a:lnTo>
                    <a:pt x="4430" y="2239"/>
                  </a:lnTo>
                  <a:lnTo>
                    <a:pt x="4453" y="2367"/>
                  </a:lnTo>
                  <a:lnTo>
                    <a:pt x="4477" y="2503"/>
                  </a:lnTo>
                  <a:lnTo>
                    <a:pt x="4500" y="2647"/>
                  </a:lnTo>
                  <a:lnTo>
                    <a:pt x="4524" y="280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915" name="Line 51"/>
            <p:cNvSpPr>
              <a:spLocks noChangeAspect="1" noChangeShapeType="1"/>
            </p:cNvSpPr>
            <p:nvPr/>
          </p:nvSpPr>
          <p:spPr bwMode="auto">
            <a:xfrm flipV="1">
              <a:off x="4481" y="529"/>
              <a:ext cx="14" cy="9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36916" name="Rectangle 52"/>
            <p:cNvSpPr>
              <a:spLocks noChangeArrowheads="1"/>
            </p:cNvSpPr>
            <p:nvPr/>
          </p:nvSpPr>
          <p:spPr bwMode="auto">
            <a:xfrm>
              <a:off x="1115" y="2872"/>
              <a:ext cx="224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it-IT" sz="1600" dirty="0" err="1">
                  <a:latin typeface="Arial" charset="0"/>
                  <a:ea typeface="Arial" charset="0"/>
                  <a:cs typeface="Arial" charset="0"/>
                </a:rPr>
                <a:t>1</a:t>
              </a:r>
              <a:endParaRPr lang="it-IT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17" name="Rectangle 53"/>
            <p:cNvSpPr>
              <a:spLocks noChangeArrowheads="1"/>
            </p:cNvSpPr>
            <p:nvPr/>
          </p:nvSpPr>
          <p:spPr bwMode="auto">
            <a:xfrm>
              <a:off x="4089" y="2144"/>
              <a:ext cx="332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it-IT" sz="1600" dirty="0">
                  <a:latin typeface="Arial" charset="0"/>
                  <a:ea typeface="Arial" charset="0"/>
                  <a:cs typeface="Arial" charset="0"/>
                </a:rPr>
                <a:t>64</a:t>
              </a:r>
            </a:p>
          </p:txBody>
        </p:sp>
        <p:sp>
          <p:nvSpPr>
            <p:cNvPr id="36918" name="Rectangle 54"/>
            <p:cNvSpPr>
              <a:spLocks noChangeArrowheads="1"/>
            </p:cNvSpPr>
            <p:nvPr/>
          </p:nvSpPr>
          <p:spPr bwMode="auto">
            <a:xfrm>
              <a:off x="3606" y="2662"/>
              <a:ext cx="332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it-IT" sz="1600" dirty="0">
                  <a:latin typeface="Arial" charset="0"/>
                  <a:ea typeface="Arial" charset="0"/>
                  <a:cs typeface="Arial" charset="0"/>
                </a:rPr>
                <a:t>24</a:t>
              </a:r>
            </a:p>
          </p:txBody>
        </p:sp>
        <p:sp>
          <p:nvSpPr>
            <p:cNvPr id="36919" name="Rectangle 55"/>
            <p:cNvSpPr>
              <a:spLocks noChangeArrowheads="1"/>
            </p:cNvSpPr>
            <p:nvPr/>
          </p:nvSpPr>
          <p:spPr bwMode="auto">
            <a:xfrm>
              <a:off x="1927" y="2878"/>
              <a:ext cx="224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it-IT" sz="1600" dirty="0" err="1">
                  <a:latin typeface="Arial" charset="0"/>
                  <a:ea typeface="Arial" charset="0"/>
                  <a:cs typeface="Arial" charset="0"/>
                </a:rPr>
                <a:t>2</a:t>
              </a:r>
              <a:endParaRPr lang="it-IT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20" name="Rectangle 56"/>
            <p:cNvSpPr>
              <a:spLocks noChangeArrowheads="1"/>
            </p:cNvSpPr>
            <p:nvPr/>
          </p:nvSpPr>
          <p:spPr bwMode="auto">
            <a:xfrm>
              <a:off x="4472" y="695"/>
              <a:ext cx="440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it-IT" sz="1600" dirty="0">
                  <a:latin typeface="Arial" charset="0"/>
                  <a:ea typeface="Arial" charset="0"/>
                  <a:cs typeface="Arial" charset="0"/>
                </a:rPr>
                <a:t>219</a:t>
              </a:r>
            </a:p>
          </p:txBody>
        </p:sp>
        <p:sp>
          <p:nvSpPr>
            <p:cNvPr id="36921" name="Rectangle 57"/>
            <p:cNvSpPr>
              <a:spLocks noChangeArrowheads="1"/>
            </p:cNvSpPr>
            <p:nvPr/>
          </p:nvSpPr>
          <p:spPr bwMode="auto">
            <a:xfrm>
              <a:off x="2750" y="2864"/>
              <a:ext cx="224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it-IT" sz="1600" dirty="0" err="1">
                  <a:latin typeface="Arial" charset="0"/>
                  <a:ea typeface="Arial" charset="0"/>
                  <a:cs typeface="Arial" charset="0"/>
                </a:rPr>
                <a:t>2</a:t>
              </a:r>
              <a:endParaRPr lang="it-IT" sz="16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1573213" y="30163"/>
            <a:ext cx="3920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charset="0"/>
                <a:ea typeface="Arial" charset="0"/>
                <a:cs typeface="Arial" charset="0"/>
              </a:rPr>
              <a:t>Temporal trend of the infestation:</a:t>
            </a:r>
          </a:p>
        </p:txBody>
      </p:sp>
      <p:sp>
        <p:nvSpPr>
          <p:cNvPr id="36868" name="Rectangle 67"/>
          <p:cNvSpPr>
            <a:spLocks noChangeArrowheads="1"/>
          </p:cNvSpPr>
          <p:nvPr/>
        </p:nvSpPr>
        <p:spPr bwMode="auto">
          <a:xfrm>
            <a:off x="1692275" y="6237288"/>
            <a:ext cx="4391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oldest hole dates Summer 2005!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180975" indent="-180975">
              <a:buClr>
                <a:srgbClr val="FFFF00"/>
              </a:buClr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infestation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begun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at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least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in 2004</a:t>
            </a:r>
          </a:p>
          <a:p>
            <a:pPr marL="180975" indent="-180975">
              <a:buClr>
                <a:srgbClr val="FFFF00"/>
              </a:buClr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180975" indent="-180975">
              <a:buClr>
                <a:srgbClr val="FFFF00"/>
              </a:buClr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eradication is giving positive outcomes: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90000" indent="360000">
              <a:spcBef>
                <a:spcPts val="6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containment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of the ALB expansion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90000" indent="360000">
              <a:spcBef>
                <a:spcPts val="6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reduction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of the number of infested trees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180975" indent="-180975">
              <a:buClr>
                <a:srgbClr val="FFFF00"/>
              </a:buClr>
              <a:buFontTx/>
              <a:buChar char="-"/>
            </a:pPr>
            <a:endParaRPr lang="it-IT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FFFF00"/>
              </a:buClr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general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eradication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costs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decreasing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lower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costs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cutting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chipping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)  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28600" y="228600"/>
            <a:ext cx="1861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Conclusions</a:t>
            </a:r>
            <a:endParaRPr lang="it-IT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" name="Straight Connector 4"/>
          <p:cNvCxnSpPr/>
          <p:nvPr/>
        </p:nvCxnSpPr>
        <p:spPr>
          <a:xfrm>
            <a:off x="1" y="838200"/>
            <a:ext cx="8258999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287338" y="304800"/>
            <a:ext cx="1998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Future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needs</a:t>
            </a:r>
            <a:endParaRPr lang="it-IT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020901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60000" indent="-367200">
              <a:buClr>
                <a:srgbClr val="000090"/>
              </a:buClr>
              <a:buFont typeface="Wingdings" charset="2"/>
              <a:buChar char="ü"/>
            </a:pPr>
            <a:r>
              <a:rPr lang="it-IT" sz="2000" dirty="0" err="1" smtClean="0">
                <a:latin typeface="Arial" charset="0"/>
                <a:ea typeface="Arial" charset="0"/>
                <a:cs typeface="Arial" charset="0"/>
              </a:rPr>
              <a:t>monitoring</a:t>
            </a: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whole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infestation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and buffer area</a:t>
            </a:r>
          </a:p>
          <a:p>
            <a:pPr marL="360000" indent="-367200">
              <a:buClr>
                <a:srgbClr val="000090"/>
              </a:buClr>
              <a:buFont typeface="Wingdings" charset="2"/>
              <a:buChar char="ü"/>
            </a:pP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60000" indent="-367200">
              <a:buClr>
                <a:srgbClr val="000090"/>
              </a:buClr>
              <a:buFont typeface="Wingdings" charset="2"/>
              <a:buChar char="ü"/>
            </a:pP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monitoring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outside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infestation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area in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high-risk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sites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forests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main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roads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natural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areas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industrial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stores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WPM,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60000" indent="-367200">
              <a:buClr>
                <a:srgbClr val="000090"/>
              </a:buClr>
              <a:buFont typeface="Wingdings" charset="2"/>
              <a:buChar char="ü"/>
            </a:pPr>
            <a:endParaRPr lang="it-IT" sz="2000" dirty="0" smtClean="0">
              <a:latin typeface="Arial" charset="0"/>
              <a:ea typeface="Arial" charset="0"/>
              <a:cs typeface="Arial" charset="0"/>
            </a:endParaRPr>
          </a:p>
          <a:p>
            <a:pPr marL="360000" indent="-367200">
              <a:buClr>
                <a:srgbClr val="000090"/>
              </a:buClr>
              <a:buFont typeface="Wingdings" charset="2"/>
              <a:buChar char="ü"/>
            </a:pPr>
            <a:r>
              <a:rPr lang="it-IT" sz="2000" dirty="0" err="1" smtClean="0">
                <a:latin typeface="Arial" charset="0"/>
                <a:ea typeface="Arial" charset="0"/>
                <a:cs typeface="Arial" charset="0"/>
              </a:rPr>
              <a:t>testing</a:t>
            </a: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new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quick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detection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methods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dogs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sound and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vibration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record,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photo-interpretation…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60000" indent="-367200">
              <a:buClr>
                <a:srgbClr val="000090"/>
              </a:buClr>
              <a:buFont typeface="Wingdings" charset="2"/>
              <a:buChar char="ü"/>
            </a:pPr>
            <a:endParaRPr lang="it-IT" sz="2000" dirty="0" smtClean="0">
              <a:latin typeface="Arial" charset="0"/>
              <a:ea typeface="Arial" charset="0"/>
              <a:cs typeface="Arial" charset="0"/>
            </a:endParaRPr>
          </a:p>
          <a:p>
            <a:pPr marL="360000" indent="-367200">
              <a:buClr>
                <a:srgbClr val="000090"/>
              </a:buClr>
              <a:buFont typeface="Wingdings" charset="2"/>
              <a:buChar char="ü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investigate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about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limiting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factors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natural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enemies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host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suitability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weather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conditions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...</a:t>
            </a: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" name="Straight Connector 4"/>
          <p:cNvCxnSpPr/>
          <p:nvPr/>
        </p:nvCxnSpPr>
        <p:spPr>
          <a:xfrm>
            <a:off x="1" y="838200"/>
            <a:ext cx="8258999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ChangeArrowheads="1"/>
          </p:cNvSpPr>
          <p:nvPr/>
        </p:nvSpPr>
        <p:spPr bwMode="auto">
          <a:xfrm>
            <a:off x="0" y="76200"/>
            <a:ext cx="533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Adulti caratterizzati da:</a:t>
            </a:r>
            <a:endParaRPr lang="it-IT" sz="2000" dirty="0" smtClean="0">
              <a:latin typeface="Arial" charset="0"/>
              <a:ea typeface="Arial" charset="0"/>
              <a:cs typeface="Arial" charset="0"/>
            </a:endParaRPr>
          </a:p>
          <a:p>
            <a:pPr marL="90000" indent="367200">
              <a:spcBef>
                <a:spcPts val="600"/>
              </a:spcBef>
              <a:buFont typeface="Wingdings" charset="2"/>
              <a:buChar char="ü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lunghe 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antenne </a:t>
            </a:r>
            <a:endParaRPr lang="it-IT" sz="2000" dirty="0" smtClean="0">
              <a:latin typeface="Arial" charset="0"/>
              <a:ea typeface="Arial" charset="0"/>
              <a:cs typeface="Arial" charset="0"/>
            </a:endParaRPr>
          </a:p>
          <a:p>
            <a:pPr marL="90000" indent="367200">
              <a:spcBef>
                <a:spcPts val="600"/>
              </a:spcBef>
              <a:buFont typeface="Wingdings" charset="2"/>
              <a:buChar char="ü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colore 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nero con riflessi bluastri</a:t>
            </a:r>
            <a:endParaRPr lang="it-IT" sz="2000" dirty="0" smtClean="0">
              <a:latin typeface="Arial" charset="0"/>
              <a:ea typeface="Arial" charset="0"/>
              <a:cs typeface="Arial" charset="0"/>
            </a:endParaRPr>
          </a:p>
          <a:p>
            <a:pPr marL="90000" indent="367200">
              <a:spcBef>
                <a:spcPts val="600"/>
              </a:spcBef>
              <a:buFont typeface="Wingdings" charset="2"/>
              <a:buChar char="ü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elitre 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con numerose macchie  bianche </a:t>
            </a:r>
            <a:endParaRPr lang="it-IT" sz="2000" dirty="0" smtClean="0">
              <a:latin typeface="Arial" charset="0"/>
              <a:ea typeface="Arial" charset="0"/>
              <a:cs typeface="Arial" charset="0"/>
            </a:endParaRPr>
          </a:p>
          <a:p>
            <a:pPr marL="90000" indent="367200">
              <a:spcBef>
                <a:spcPts val="600"/>
              </a:spcBef>
              <a:buFont typeface="Wingdings" charset="2"/>
              <a:buChar char="ü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grandi 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dimensioni (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4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cm)</a:t>
            </a:r>
          </a:p>
        </p:txBody>
      </p:sp>
      <p:pic>
        <p:nvPicPr>
          <p:cNvPr id="16387" name="Picture 1034" descr="C:\Documents and Settings\Massimo\Desktop\Adulto A. chinensis.jpg"/>
          <p:cNvPicPr>
            <a:picLocks noChangeAspect="1" noChangeArrowheads="1"/>
          </p:cNvPicPr>
          <p:nvPr/>
        </p:nvPicPr>
        <p:blipFill>
          <a:blip r:embed="rId2" cstate="print"/>
          <a:srcRect r="7945"/>
          <a:stretch>
            <a:fillRect/>
          </a:stretch>
        </p:blipFill>
        <p:spPr bwMode="auto">
          <a:xfrm>
            <a:off x="3348317" y="2438399"/>
            <a:ext cx="2595283" cy="315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035"/>
          <p:cNvSpPr>
            <a:spLocks noChangeArrowheads="1"/>
          </p:cNvSpPr>
          <p:nvPr/>
        </p:nvSpPr>
        <p:spPr bwMode="auto">
          <a:xfrm>
            <a:off x="7207250" y="6565900"/>
            <a:ext cx="19367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300" dirty="0" err="1">
                <a:latin typeface="Arial" charset="0"/>
                <a:ea typeface="Arial" charset="0"/>
                <a:cs typeface="Arial" charset="0"/>
              </a:rPr>
              <a:t>agricolturaitalianaonline</a:t>
            </a:r>
            <a:endParaRPr lang="it-IT" sz="13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336"/>
          <p:cNvGrpSpPr>
            <a:grpSpLocks/>
          </p:cNvGrpSpPr>
          <p:nvPr/>
        </p:nvGrpSpPr>
        <p:grpSpPr bwMode="auto">
          <a:xfrm>
            <a:off x="103800" y="2362200"/>
            <a:ext cx="8964000" cy="2784475"/>
            <a:chOff x="79" y="1414"/>
            <a:chExt cx="5633" cy="1706"/>
          </a:xfrm>
        </p:grpSpPr>
        <p:sp>
          <p:nvSpPr>
            <p:cNvPr id="17437" name="Line 3"/>
            <p:cNvSpPr>
              <a:spLocks noChangeAspect="1" noChangeShapeType="1"/>
            </p:cNvSpPr>
            <p:nvPr/>
          </p:nvSpPr>
          <p:spPr bwMode="auto">
            <a:xfrm>
              <a:off x="88" y="1423"/>
              <a:ext cx="5616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38" name="Rectangle 4"/>
            <p:cNvSpPr>
              <a:spLocks noChangeAspect="1" noChangeArrowheads="1"/>
            </p:cNvSpPr>
            <p:nvPr/>
          </p:nvSpPr>
          <p:spPr bwMode="auto">
            <a:xfrm>
              <a:off x="88" y="1423"/>
              <a:ext cx="5616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39" name="Line 5"/>
            <p:cNvSpPr>
              <a:spLocks noChangeAspect="1" noChangeShapeType="1"/>
            </p:cNvSpPr>
            <p:nvPr/>
          </p:nvSpPr>
          <p:spPr bwMode="auto">
            <a:xfrm>
              <a:off x="88" y="1423"/>
              <a:ext cx="1" cy="1688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40" name="Rectangle 6"/>
            <p:cNvSpPr>
              <a:spLocks noChangeAspect="1" noChangeArrowheads="1"/>
            </p:cNvSpPr>
            <p:nvPr/>
          </p:nvSpPr>
          <p:spPr bwMode="auto">
            <a:xfrm>
              <a:off x="88" y="1423"/>
              <a:ext cx="9" cy="168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41" name="Rectangle 7"/>
            <p:cNvSpPr>
              <a:spLocks noChangeAspect="1" noChangeArrowheads="1"/>
            </p:cNvSpPr>
            <p:nvPr/>
          </p:nvSpPr>
          <p:spPr bwMode="auto">
            <a:xfrm>
              <a:off x="88" y="1423"/>
              <a:ext cx="5616" cy="1495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42" name="Rectangle 8"/>
            <p:cNvSpPr>
              <a:spLocks noChangeAspect="1" noChangeArrowheads="1"/>
            </p:cNvSpPr>
            <p:nvPr/>
          </p:nvSpPr>
          <p:spPr bwMode="auto">
            <a:xfrm>
              <a:off x="88" y="2909"/>
              <a:ext cx="5616" cy="20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43" name="Rectangle 9"/>
            <p:cNvSpPr>
              <a:spLocks noChangeAspect="1" noChangeArrowheads="1"/>
            </p:cNvSpPr>
            <p:nvPr/>
          </p:nvSpPr>
          <p:spPr bwMode="auto">
            <a:xfrm>
              <a:off x="199" y="2926"/>
              <a:ext cx="11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b="1">
                  <a:latin typeface="Arial" charset="0"/>
                  <a:ea typeface="Arial" charset="0"/>
                  <a:cs typeface="Arial" charset="0"/>
                </a:rPr>
                <a:t>G</a:t>
              </a:r>
              <a:endParaRPr lang="it-IT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44" name="Rectangle 10"/>
            <p:cNvSpPr>
              <a:spLocks noChangeAspect="1" noChangeArrowheads="1"/>
            </p:cNvSpPr>
            <p:nvPr/>
          </p:nvSpPr>
          <p:spPr bwMode="auto">
            <a:xfrm>
              <a:off x="534" y="2926"/>
              <a:ext cx="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b="1">
                  <a:latin typeface="Arial" charset="0"/>
                  <a:ea typeface="Arial" charset="0"/>
                  <a:cs typeface="Arial" charset="0"/>
                </a:rPr>
                <a:t>F</a:t>
              </a:r>
              <a:endParaRPr lang="it-IT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45" name="Rectangle 11"/>
            <p:cNvSpPr>
              <a:spLocks noChangeAspect="1" noChangeArrowheads="1"/>
            </p:cNvSpPr>
            <p:nvPr/>
          </p:nvSpPr>
          <p:spPr bwMode="auto">
            <a:xfrm>
              <a:off x="817" y="2926"/>
              <a:ext cx="1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b="1">
                  <a:latin typeface="Arial" charset="0"/>
                  <a:ea typeface="Arial" charset="0"/>
                  <a:cs typeface="Arial" charset="0"/>
                </a:rPr>
                <a:t>M</a:t>
              </a:r>
              <a:endParaRPr lang="it-IT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46" name="Rectangle 12"/>
            <p:cNvSpPr>
              <a:spLocks noChangeAspect="1" noChangeArrowheads="1"/>
            </p:cNvSpPr>
            <p:nvPr/>
          </p:nvSpPr>
          <p:spPr bwMode="auto">
            <a:xfrm>
              <a:off x="1306" y="2926"/>
              <a:ext cx="10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b="1">
                  <a:latin typeface="Arial" charset="0"/>
                  <a:ea typeface="Arial" charset="0"/>
                  <a:cs typeface="Arial" charset="0"/>
                </a:rPr>
                <a:t>A</a:t>
              </a:r>
              <a:endParaRPr lang="it-IT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47" name="Rectangle 13"/>
            <p:cNvSpPr>
              <a:spLocks noChangeAspect="1" noChangeArrowheads="1"/>
            </p:cNvSpPr>
            <p:nvPr/>
          </p:nvSpPr>
          <p:spPr bwMode="auto">
            <a:xfrm>
              <a:off x="1906" y="2926"/>
              <a:ext cx="1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b="1">
                  <a:latin typeface="Arial" charset="0"/>
                  <a:ea typeface="Arial" charset="0"/>
                  <a:cs typeface="Arial" charset="0"/>
                </a:rPr>
                <a:t>M</a:t>
              </a:r>
              <a:endParaRPr lang="it-IT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48" name="Rectangle 14"/>
            <p:cNvSpPr>
              <a:spLocks noChangeAspect="1" noChangeArrowheads="1"/>
            </p:cNvSpPr>
            <p:nvPr/>
          </p:nvSpPr>
          <p:spPr bwMode="auto">
            <a:xfrm>
              <a:off x="2540" y="2926"/>
              <a:ext cx="11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b="1">
                  <a:latin typeface="Arial" charset="0"/>
                  <a:ea typeface="Arial" charset="0"/>
                  <a:cs typeface="Arial" charset="0"/>
                </a:rPr>
                <a:t>G</a:t>
              </a:r>
              <a:endParaRPr lang="it-IT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49" name="Rectangle 15"/>
            <p:cNvSpPr>
              <a:spLocks noChangeAspect="1" noChangeArrowheads="1"/>
            </p:cNvSpPr>
            <p:nvPr/>
          </p:nvSpPr>
          <p:spPr bwMode="auto">
            <a:xfrm>
              <a:off x="3166" y="2926"/>
              <a:ext cx="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b="1">
                  <a:latin typeface="Arial" charset="0"/>
                  <a:ea typeface="Arial" charset="0"/>
                  <a:cs typeface="Arial" charset="0"/>
                </a:rPr>
                <a:t>L</a:t>
              </a:r>
              <a:endParaRPr lang="it-IT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50" name="Rectangle 16"/>
            <p:cNvSpPr>
              <a:spLocks noChangeAspect="1" noChangeArrowheads="1"/>
            </p:cNvSpPr>
            <p:nvPr/>
          </p:nvSpPr>
          <p:spPr bwMode="auto">
            <a:xfrm>
              <a:off x="3775" y="2926"/>
              <a:ext cx="10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b="1">
                  <a:latin typeface="Arial" charset="0"/>
                  <a:ea typeface="Arial" charset="0"/>
                  <a:cs typeface="Arial" charset="0"/>
                </a:rPr>
                <a:t>A</a:t>
              </a:r>
              <a:endParaRPr lang="it-IT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51" name="Rectangle 17"/>
            <p:cNvSpPr>
              <a:spLocks noChangeAspect="1" noChangeArrowheads="1"/>
            </p:cNvSpPr>
            <p:nvPr/>
          </p:nvSpPr>
          <p:spPr bwMode="auto">
            <a:xfrm>
              <a:off x="4401" y="2926"/>
              <a:ext cx="9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b="1">
                  <a:latin typeface="Arial" charset="0"/>
                  <a:ea typeface="Arial" charset="0"/>
                  <a:cs typeface="Arial" charset="0"/>
                </a:rPr>
                <a:t>S</a:t>
              </a:r>
              <a:endParaRPr lang="it-IT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52" name="Rectangle 18"/>
            <p:cNvSpPr>
              <a:spLocks noChangeAspect="1" noChangeArrowheads="1"/>
            </p:cNvSpPr>
            <p:nvPr/>
          </p:nvSpPr>
          <p:spPr bwMode="auto">
            <a:xfrm>
              <a:off x="4855" y="2926"/>
              <a:ext cx="11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b="1">
                  <a:latin typeface="Arial" charset="0"/>
                  <a:ea typeface="Arial" charset="0"/>
                  <a:cs typeface="Arial" charset="0"/>
                </a:rPr>
                <a:t>O</a:t>
              </a:r>
              <a:endParaRPr lang="it-IT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53" name="Rectangle 19"/>
            <p:cNvSpPr>
              <a:spLocks noChangeAspect="1" noChangeArrowheads="1"/>
            </p:cNvSpPr>
            <p:nvPr/>
          </p:nvSpPr>
          <p:spPr bwMode="auto">
            <a:xfrm>
              <a:off x="5172" y="2926"/>
              <a:ext cx="10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b="1">
                  <a:latin typeface="Arial" charset="0"/>
                  <a:ea typeface="Arial" charset="0"/>
                  <a:cs typeface="Arial" charset="0"/>
                </a:rPr>
                <a:t>N</a:t>
              </a:r>
              <a:endParaRPr lang="it-IT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54" name="Rectangle 20"/>
            <p:cNvSpPr>
              <a:spLocks noChangeAspect="1" noChangeArrowheads="1"/>
            </p:cNvSpPr>
            <p:nvPr/>
          </p:nvSpPr>
          <p:spPr bwMode="auto">
            <a:xfrm>
              <a:off x="5490" y="2926"/>
              <a:ext cx="10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b="1">
                  <a:latin typeface="Arial" charset="0"/>
                  <a:ea typeface="Arial" charset="0"/>
                  <a:cs typeface="Arial" charset="0"/>
                </a:rPr>
                <a:t>D</a:t>
              </a:r>
              <a:endParaRPr lang="it-IT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55" name="Line 21"/>
            <p:cNvSpPr>
              <a:spLocks noChangeAspect="1" noChangeShapeType="1"/>
            </p:cNvSpPr>
            <p:nvPr/>
          </p:nvSpPr>
          <p:spPr bwMode="auto">
            <a:xfrm flipV="1">
              <a:off x="88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56" name="Rectangle 22"/>
            <p:cNvSpPr>
              <a:spLocks noChangeAspect="1" noChangeArrowheads="1"/>
            </p:cNvSpPr>
            <p:nvPr/>
          </p:nvSpPr>
          <p:spPr bwMode="auto">
            <a:xfrm>
              <a:off x="88" y="1414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57" name="Line 23"/>
            <p:cNvSpPr>
              <a:spLocks noChangeAspect="1" noChangeShapeType="1"/>
            </p:cNvSpPr>
            <p:nvPr/>
          </p:nvSpPr>
          <p:spPr bwMode="auto">
            <a:xfrm flipV="1">
              <a:off x="405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58" name="Rectangle 24"/>
            <p:cNvSpPr>
              <a:spLocks noChangeAspect="1" noChangeArrowheads="1"/>
            </p:cNvSpPr>
            <p:nvPr/>
          </p:nvSpPr>
          <p:spPr bwMode="auto">
            <a:xfrm>
              <a:off x="405" y="1414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59" name="Line 25"/>
            <p:cNvSpPr>
              <a:spLocks noChangeAspect="1" noChangeShapeType="1"/>
            </p:cNvSpPr>
            <p:nvPr/>
          </p:nvSpPr>
          <p:spPr bwMode="auto">
            <a:xfrm flipV="1">
              <a:off x="722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60" name="Rectangle 26"/>
            <p:cNvSpPr>
              <a:spLocks noChangeAspect="1" noChangeArrowheads="1"/>
            </p:cNvSpPr>
            <p:nvPr/>
          </p:nvSpPr>
          <p:spPr bwMode="auto">
            <a:xfrm>
              <a:off x="722" y="1414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61" name="Line 27"/>
            <p:cNvSpPr>
              <a:spLocks noChangeAspect="1" noChangeShapeType="1"/>
            </p:cNvSpPr>
            <p:nvPr/>
          </p:nvSpPr>
          <p:spPr bwMode="auto">
            <a:xfrm flipV="1">
              <a:off x="1040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62" name="Rectangle 28"/>
            <p:cNvSpPr>
              <a:spLocks noChangeAspect="1" noChangeArrowheads="1"/>
            </p:cNvSpPr>
            <p:nvPr/>
          </p:nvSpPr>
          <p:spPr bwMode="auto">
            <a:xfrm>
              <a:off x="1040" y="1414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63" name="Line 29"/>
            <p:cNvSpPr>
              <a:spLocks noChangeAspect="1" noChangeShapeType="1"/>
            </p:cNvSpPr>
            <p:nvPr/>
          </p:nvSpPr>
          <p:spPr bwMode="auto">
            <a:xfrm flipV="1">
              <a:off x="1657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64" name="Rectangle 30"/>
            <p:cNvSpPr>
              <a:spLocks noChangeAspect="1" noChangeArrowheads="1"/>
            </p:cNvSpPr>
            <p:nvPr/>
          </p:nvSpPr>
          <p:spPr bwMode="auto">
            <a:xfrm>
              <a:off x="1657" y="1414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65" name="Line 31"/>
            <p:cNvSpPr>
              <a:spLocks noChangeAspect="1" noChangeShapeType="1"/>
            </p:cNvSpPr>
            <p:nvPr/>
          </p:nvSpPr>
          <p:spPr bwMode="auto">
            <a:xfrm flipV="1">
              <a:off x="2274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66" name="Rectangle 32"/>
            <p:cNvSpPr>
              <a:spLocks noChangeAspect="1" noChangeArrowheads="1"/>
            </p:cNvSpPr>
            <p:nvPr/>
          </p:nvSpPr>
          <p:spPr bwMode="auto">
            <a:xfrm>
              <a:off x="2274" y="1414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67" name="Line 33"/>
            <p:cNvSpPr>
              <a:spLocks noChangeAspect="1" noChangeShapeType="1"/>
            </p:cNvSpPr>
            <p:nvPr/>
          </p:nvSpPr>
          <p:spPr bwMode="auto">
            <a:xfrm flipV="1">
              <a:off x="2892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68" name="Rectangle 34"/>
            <p:cNvSpPr>
              <a:spLocks noChangeAspect="1" noChangeArrowheads="1"/>
            </p:cNvSpPr>
            <p:nvPr/>
          </p:nvSpPr>
          <p:spPr bwMode="auto">
            <a:xfrm>
              <a:off x="2892" y="1414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69" name="Line 35"/>
            <p:cNvSpPr>
              <a:spLocks noChangeAspect="1" noChangeShapeType="1"/>
            </p:cNvSpPr>
            <p:nvPr/>
          </p:nvSpPr>
          <p:spPr bwMode="auto">
            <a:xfrm flipV="1">
              <a:off x="3509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70" name="Rectangle 36"/>
            <p:cNvSpPr>
              <a:spLocks noChangeAspect="1" noChangeArrowheads="1"/>
            </p:cNvSpPr>
            <p:nvPr/>
          </p:nvSpPr>
          <p:spPr bwMode="auto">
            <a:xfrm>
              <a:off x="3509" y="1414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71" name="Line 37"/>
            <p:cNvSpPr>
              <a:spLocks noChangeAspect="1" noChangeShapeType="1"/>
            </p:cNvSpPr>
            <p:nvPr/>
          </p:nvSpPr>
          <p:spPr bwMode="auto">
            <a:xfrm flipV="1">
              <a:off x="4126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72" name="Rectangle 38"/>
            <p:cNvSpPr>
              <a:spLocks noChangeAspect="1" noChangeArrowheads="1"/>
            </p:cNvSpPr>
            <p:nvPr/>
          </p:nvSpPr>
          <p:spPr bwMode="auto">
            <a:xfrm>
              <a:off x="4126" y="1414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73" name="Line 39"/>
            <p:cNvSpPr>
              <a:spLocks noChangeAspect="1" noChangeShapeType="1"/>
            </p:cNvSpPr>
            <p:nvPr/>
          </p:nvSpPr>
          <p:spPr bwMode="auto">
            <a:xfrm flipV="1">
              <a:off x="4744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74" name="Rectangle 40"/>
            <p:cNvSpPr>
              <a:spLocks noChangeAspect="1" noChangeArrowheads="1"/>
            </p:cNvSpPr>
            <p:nvPr/>
          </p:nvSpPr>
          <p:spPr bwMode="auto">
            <a:xfrm>
              <a:off x="4744" y="1414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75" name="Line 41"/>
            <p:cNvSpPr>
              <a:spLocks noChangeAspect="1" noChangeShapeType="1"/>
            </p:cNvSpPr>
            <p:nvPr/>
          </p:nvSpPr>
          <p:spPr bwMode="auto">
            <a:xfrm flipV="1">
              <a:off x="5061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76" name="Rectangle 42"/>
            <p:cNvSpPr>
              <a:spLocks noChangeAspect="1" noChangeArrowheads="1"/>
            </p:cNvSpPr>
            <p:nvPr/>
          </p:nvSpPr>
          <p:spPr bwMode="auto">
            <a:xfrm>
              <a:off x="5061" y="1414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77" name="Line 43"/>
            <p:cNvSpPr>
              <a:spLocks noChangeAspect="1" noChangeShapeType="1"/>
            </p:cNvSpPr>
            <p:nvPr/>
          </p:nvSpPr>
          <p:spPr bwMode="auto">
            <a:xfrm flipV="1">
              <a:off x="5378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78" name="Rectangle 44"/>
            <p:cNvSpPr>
              <a:spLocks noChangeAspect="1" noChangeArrowheads="1"/>
            </p:cNvSpPr>
            <p:nvPr/>
          </p:nvSpPr>
          <p:spPr bwMode="auto">
            <a:xfrm>
              <a:off x="5378" y="1414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79" name="Rectangle 45"/>
            <p:cNvSpPr>
              <a:spLocks noChangeAspect="1" noChangeArrowheads="1"/>
            </p:cNvSpPr>
            <p:nvPr/>
          </p:nvSpPr>
          <p:spPr bwMode="auto">
            <a:xfrm>
              <a:off x="97" y="1414"/>
              <a:ext cx="5607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80" name="Line 46"/>
            <p:cNvSpPr>
              <a:spLocks noChangeAspect="1" noChangeShapeType="1"/>
            </p:cNvSpPr>
            <p:nvPr/>
          </p:nvSpPr>
          <p:spPr bwMode="auto">
            <a:xfrm flipV="1">
              <a:off x="5695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481" name="Rectangle 47"/>
            <p:cNvSpPr>
              <a:spLocks noChangeAspect="1" noChangeArrowheads="1"/>
            </p:cNvSpPr>
            <p:nvPr/>
          </p:nvSpPr>
          <p:spPr bwMode="auto">
            <a:xfrm>
              <a:off x="5695" y="1414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82" name="Rectangle 48"/>
            <p:cNvSpPr>
              <a:spLocks noChangeAspect="1" noChangeArrowheads="1"/>
            </p:cNvSpPr>
            <p:nvPr/>
          </p:nvSpPr>
          <p:spPr bwMode="auto">
            <a:xfrm>
              <a:off x="405" y="1432"/>
              <a:ext cx="9" cy="14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83" name="Rectangle 49"/>
            <p:cNvSpPr>
              <a:spLocks noChangeAspect="1" noChangeArrowheads="1"/>
            </p:cNvSpPr>
            <p:nvPr/>
          </p:nvSpPr>
          <p:spPr bwMode="auto">
            <a:xfrm>
              <a:off x="722" y="1432"/>
              <a:ext cx="9" cy="14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84" name="Rectangle 50"/>
            <p:cNvSpPr>
              <a:spLocks noChangeAspect="1" noChangeArrowheads="1"/>
            </p:cNvSpPr>
            <p:nvPr/>
          </p:nvSpPr>
          <p:spPr bwMode="auto">
            <a:xfrm>
              <a:off x="1040" y="1432"/>
              <a:ext cx="8" cy="14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85" name="Rectangle 51"/>
            <p:cNvSpPr>
              <a:spLocks noChangeAspect="1" noChangeArrowheads="1"/>
            </p:cNvSpPr>
            <p:nvPr/>
          </p:nvSpPr>
          <p:spPr bwMode="auto">
            <a:xfrm>
              <a:off x="1657" y="1432"/>
              <a:ext cx="9" cy="14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86" name="Rectangle 52"/>
            <p:cNvSpPr>
              <a:spLocks noChangeAspect="1" noChangeArrowheads="1"/>
            </p:cNvSpPr>
            <p:nvPr/>
          </p:nvSpPr>
          <p:spPr bwMode="auto">
            <a:xfrm>
              <a:off x="2274" y="1432"/>
              <a:ext cx="9" cy="14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87" name="Rectangle 53"/>
            <p:cNvSpPr>
              <a:spLocks noChangeAspect="1" noChangeArrowheads="1"/>
            </p:cNvSpPr>
            <p:nvPr/>
          </p:nvSpPr>
          <p:spPr bwMode="auto">
            <a:xfrm>
              <a:off x="2892" y="1432"/>
              <a:ext cx="8" cy="14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88" name="Rectangle 54"/>
            <p:cNvSpPr>
              <a:spLocks noChangeAspect="1" noChangeArrowheads="1"/>
            </p:cNvSpPr>
            <p:nvPr/>
          </p:nvSpPr>
          <p:spPr bwMode="auto">
            <a:xfrm>
              <a:off x="3509" y="1432"/>
              <a:ext cx="9" cy="14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89" name="Rectangle 55"/>
            <p:cNvSpPr>
              <a:spLocks noChangeAspect="1" noChangeArrowheads="1"/>
            </p:cNvSpPr>
            <p:nvPr/>
          </p:nvSpPr>
          <p:spPr bwMode="auto">
            <a:xfrm>
              <a:off x="4126" y="1432"/>
              <a:ext cx="9" cy="14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90" name="Rectangle 56"/>
            <p:cNvSpPr>
              <a:spLocks noChangeAspect="1" noChangeArrowheads="1"/>
            </p:cNvSpPr>
            <p:nvPr/>
          </p:nvSpPr>
          <p:spPr bwMode="auto">
            <a:xfrm>
              <a:off x="4744" y="1432"/>
              <a:ext cx="8" cy="14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91" name="Rectangle 57"/>
            <p:cNvSpPr>
              <a:spLocks noChangeAspect="1" noChangeArrowheads="1"/>
            </p:cNvSpPr>
            <p:nvPr/>
          </p:nvSpPr>
          <p:spPr bwMode="auto">
            <a:xfrm>
              <a:off x="5061" y="1432"/>
              <a:ext cx="8" cy="14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92" name="Rectangle 58"/>
            <p:cNvSpPr>
              <a:spLocks noChangeAspect="1" noChangeArrowheads="1"/>
            </p:cNvSpPr>
            <p:nvPr/>
          </p:nvSpPr>
          <p:spPr bwMode="auto">
            <a:xfrm>
              <a:off x="5378" y="1432"/>
              <a:ext cx="9" cy="14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93" name="Rectangle 59"/>
            <p:cNvSpPr>
              <a:spLocks noChangeAspect="1" noChangeArrowheads="1"/>
            </p:cNvSpPr>
            <p:nvPr/>
          </p:nvSpPr>
          <p:spPr bwMode="auto">
            <a:xfrm>
              <a:off x="97" y="2900"/>
              <a:ext cx="5607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94" name="Rectangle 60"/>
            <p:cNvSpPr>
              <a:spLocks noChangeAspect="1" noChangeArrowheads="1"/>
            </p:cNvSpPr>
            <p:nvPr/>
          </p:nvSpPr>
          <p:spPr bwMode="auto">
            <a:xfrm>
              <a:off x="79" y="1414"/>
              <a:ext cx="18" cy="169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95" name="Rectangle 61"/>
            <p:cNvSpPr>
              <a:spLocks noChangeAspect="1" noChangeArrowheads="1"/>
            </p:cNvSpPr>
            <p:nvPr/>
          </p:nvSpPr>
          <p:spPr bwMode="auto">
            <a:xfrm>
              <a:off x="405" y="2918"/>
              <a:ext cx="9" cy="1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96" name="Rectangle 62"/>
            <p:cNvSpPr>
              <a:spLocks noChangeAspect="1" noChangeArrowheads="1"/>
            </p:cNvSpPr>
            <p:nvPr/>
          </p:nvSpPr>
          <p:spPr bwMode="auto">
            <a:xfrm>
              <a:off x="722" y="2918"/>
              <a:ext cx="9" cy="1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97" name="Rectangle 63"/>
            <p:cNvSpPr>
              <a:spLocks noChangeAspect="1" noChangeArrowheads="1"/>
            </p:cNvSpPr>
            <p:nvPr/>
          </p:nvSpPr>
          <p:spPr bwMode="auto">
            <a:xfrm>
              <a:off x="1040" y="2918"/>
              <a:ext cx="8" cy="1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98" name="Rectangle 64"/>
            <p:cNvSpPr>
              <a:spLocks noChangeAspect="1" noChangeArrowheads="1"/>
            </p:cNvSpPr>
            <p:nvPr/>
          </p:nvSpPr>
          <p:spPr bwMode="auto">
            <a:xfrm>
              <a:off x="1657" y="2918"/>
              <a:ext cx="9" cy="1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99" name="Rectangle 65"/>
            <p:cNvSpPr>
              <a:spLocks noChangeAspect="1" noChangeArrowheads="1"/>
            </p:cNvSpPr>
            <p:nvPr/>
          </p:nvSpPr>
          <p:spPr bwMode="auto">
            <a:xfrm>
              <a:off x="2274" y="2918"/>
              <a:ext cx="9" cy="1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00" name="Rectangle 66"/>
            <p:cNvSpPr>
              <a:spLocks noChangeAspect="1" noChangeArrowheads="1"/>
            </p:cNvSpPr>
            <p:nvPr/>
          </p:nvSpPr>
          <p:spPr bwMode="auto">
            <a:xfrm>
              <a:off x="2892" y="2918"/>
              <a:ext cx="8" cy="1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01" name="Rectangle 67"/>
            <p:cNvSpPr>
              <a:spLocks noChangeAspect="1" noChangeArrowheads="1"/>
            </p:cNvSpPr>
            <p:nvPr/>
          </p:nvSpPr>
          <p:spPr bwMode="auto">
            <a:xfrm>
              <a:off x="3509" y="2918"/>
              <a:ext cx="9" cy="1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02" name="Rectangle 68"/>
            <p:cNvSpPr>
              <a:spLocks noChangeAspect="1" noChangeArrowheads="1"/>
            </p:cNvSpPr>
            <p:nvPr/>
          </p:nvSpPr>
          <p:spPr bwMode="auto">
            <a:xfrm>
              <a:off x="4126" y="2918"/>
              <a:ext cx="9" cy="1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03" name="Rectangle 69"/>
            <p:cNvSpPr>
              <a:spLocks noChangeAspect="1" noChangeArrowheads="1"/>
            </p:cNvSpPr>
            <p:nvPr/>
          </p:nvSpPr>
          <p:spPr bwMode="auto">
            <a:xfrm>
              <a:off x="4744" y="2918"/>
              <a:ext cx="8" cy="1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04" name="Rectangle 70"/>
            <p:cNvSpPr>
              <a:spLocks noChangeAspect="1" noChangeArrowheads="1"/>
            </p:cNvSpPr>
            <p:nvPr/>
          </p:nvSpPr>
          <p:spPr bwMode="auto">
            <a:xfrm>
              <a:off x="5061" y="2918"/>
              <a:ext cx="8" cy="1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05" name="Rectangle 71"/>
            <p:cNvSpPr>
              <a:spLocks noChangeAspect="1" noChangeArrowheads="1"/>
            </p:cNvSpPr>
            <p:nvPr/>
          </p:nvSpPr>
          <p:spPr bwMode="auto">
            <a:xfrm>
              <a:off x="5378" y="2918"/>
              <a:ext cx="9" cy="1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06" name="Rectangle 72"/>
            <p:cNvSpPr>
              <a:spLocks noChangeAspect="1" noChangeArrowheads="1"/>
            </p:cNvSpPr>
            <p:nvPr/>
          </p:nvSpPr>
          <p:spPr bwMode="auto">
            <a:xfrm>
              <a:off x="97" y="3093"/>
              <a:ext cx="5607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07" name="Rectangle 73"/>
            <p:cNvSpPr>
              <a:spLocks noChangeAspect="1" noChangeArrowheads="1"/>
            </p:cNvSpPr>
            <p:nvPr/>
          </p:nvSpPr>
          <p:spPr bwMode="auto">
            <a:xfrm>
              <a:off x="5687" y="1432"/>
              <a:ext cx="17" cy="167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08" name="Line 74"/>
            <p:cNvSpPr>
              <a:spLocks noChangeAspect="1" noChangeShapeType="1"/>
            </p:cNvSpPr>
            <p:nvPr/>
          </p:nvSpPr>
          <p:spPr bwMode="auto">
            <a:xfrm>
              <a:off x="88" y="3111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09" name="Rectangle 75"/>
            <p:cNvSpPr>
              <a:spLocks noChangeAspect="1" noChangeArrowheads="1"/>
            </p:cNvSpPr>
            <p:nvPr/>
          </p:nvSpPr>
          <p:spPr bwMode="auto">
            <a:xfrm>
              <a:off x="88" y="3111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10" name="Line 76"/>
            <p:cNvSpPr>
              <a:spLocks noChangeAspect="1" noChangeShapeType="1"/>
            </p:cNvSpPr>
            <p:nvPr/>
          </p:nvSpPr>
          <p:spPr bwMode="auto">
            <a:xfrm>
              <a:off x="405" y="3111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11" name="Rectangle 77"/>
            <p:cNvSpPr>
              <a:spLocks noChangeAspect="1" noChangeArrowheads="1"/>
            </p:cNvSpPr>
            <p:nvPr/>
          </p:nvSpPr>
          <p:spPr bwMode="auto">
            <a:xfrm>
              <a:off x="405" y="3111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12" name="Line 78"/>
            <p:cNvSpPr>
              <a:spLocks noChangeAspect="1" noChangeShapeType="1"/>
            </p:cNvSpPr>
            <p:nvPr/>
          </p:nvSpPr>
          <p:spPr bwMode="auto">
            <a:xfrm>
              <a:off x="722" y="3111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13" name="Rectangle 79"/>
            <p:cNvSpPr>
              <a:spLocks noChangeAspect="1" noChangeArrowheads="1"/>
            </p:cNvSpPr>
            <p:nvPr/>
          </p:nvSpPr>
          <p:spPr bwMode="auto">
            <a:xfrm>
              <a:off x="722" y="3111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14" name="Line 80"/>
            <p:cNvSpPr>
              <a:spLocks noChangeAspect="1" noChangeShapeType="1"/>
            </p:cNvSpPr>
            <p:nvPr/>
          </p:nvSpPr>
          <p:spPr bwMode="auto">
            <a:xfrm>
              <a:off x="1040" y="3111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15" name="Rectangle 81"/>
            <p:cNvSpPr>
              <a:spLocks noChangeAspect="1" noChangeArrowheads="1"/>
            </p:cNvSpPr>
            <p:nvPr/>
          </p:nvSpPr>
          <p:spPr bwMode="auto">
            <a:xfrm>
              <a:off x="1040" y="3111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16" name="Line 82"/>
            <p:cNvSpPr>
              <a:spLocks noChangeAspect="1" noChangeShapeType="1"/>
            </p:cNvSpPr>
            <p:nvPr/>
          </p:nvSpPr>
          <p:spPr bwMode="auto">
            <a:xfrm>
              <a:off x="1657" y="3111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17" name="Rectangle 83"/>
            <p:cNvSpPr>
              <a:spLocks noChangeAspect="1" noChangeArrowheads="1"/>
            </p:cNvSpPr>
            <p:nvPr/>
          </p:nvSpPr>
          <p:spPr bwMode="auto">
            <a:xfrm>
              <a:off x="1657" y="3111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18" name="Line 84"/>
            <p:cNvSpPr>
              <a:spLocks noChangeAspect="1" noChangeShapeType="1"/>
            </p:cNvSpPr>
            <p:nvPr/>
          </p:nvSpPr>
          <p:spPr bwMode="auto">
            <a:xfrm>
              <a:off x="2274" y="3111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19" name="Rectangle 85"/>
            <p:cNvSpPr>
              <a:spLocks noChangeAspect="1" noChangeArrowheads="1"/>
            </p:cNvSpPr>
            <p:nvPr/>
          </p:nvSpPr>
          <p:spPr bwMode="auto">
            <a:xfrm>
              <a:off x="2274" y="3111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20" name="Line 86"/>
            <p:cNvSpPr>
              <a:spLocks noChangeAspect="1" noChangeShapeType="1"/>
            </p:cNvSpPr>
            <p:nvPr/>
          </p:nvSpPr>
          <p:spPr bwMode="auto">
            <a:xfrm>
              <a:off x="2892" y="3111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21" name="Rectangle 87"/>
            <p:cNvSpPr>
              <a:spLocks noChangeAspect="1" noChangeArrowheads="1"/>
            </p:cNvSpPr>
            <p:nvPr/>
          </p:nvSpPr>
          <p:spPr bwMode="auto">
            <a:xfrm>
              <a:off x="2892" y="3111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22" name="Line 88"/>
            <p:cNvSpPr>
              <a:spLocks noChangeAspect="1" noChangeShapeType="1"/>
            </p:cNvSpPr>
            <p:nvPr/>
          </p:nvSpPr>
          <p:spPr bwMode="auto">
            <a:xfrm flipH="1" flipV="1">
              <a:off x="3496" y="3098"/>
              <a:ext cx="0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23" name="Rectangle 89"/>
            <p:cNvSpPr>
              <a:spLocks noChangeAspect="1" noChangeArrowheads="1"/>
            </p:cNvSpPr>
            <p:nvPr/>
          </p:nvSpPr>
          <p:spPr bwMode="auto">
            <a:xfrm>
              <a:off x="3509" y="3111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24" name="Line 90"/>
            <p:cNvSpPr>
              <a:spLocks noChangeAspect="1" noChangeShapeType="1"/>
            </p:cNvSpPr>
            <p:nvPr/>
          </p:nvSpPr>
          <p:spPr bwMode="auto">
            <a:xfrm>
              <a:off x="4126" y="3111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25" name="Rectangle 91"/>
            <p:cNvSpPr>
              <a:spLocks noChangeAspect="1" noChangeArrowheads="1"/>
            </p:cNvSpPr>
            <p:nvPr/>
          </p:nvSpPr>
          <p:spPr bwMode="auto">
            <a:xfrm>
              <a:off x="4126" y="3111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26" name="Line 92"/>
            <p:cNvSpPr>
              <a:spLocks noChangeAspect="1" noChangeShapeType="1"/>
            </p:cNvSpPr>
            <p:nvPr/>
          </p:nvSpPr>
          <p:spPr bwMode="auto">
            <a:xfrm>
              <a:off x="4744" y="3111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27" name="Rectangle 93"/>
            <p:cNvSpPr>
              <a:spLocks noChangeAspect="1" noChangeArrowheads="1"/>
            </p:cNvSpPr>
            <p:nvPr/>
          </p:nvSpPr>
          <p:spPr bwMode="auto">
            <a:xfrm>
              <a:off x="4744" y="3111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28" name="Line 94"/>
            <p:cNvSpPr>
              <a:spLocks noChangeAspect="1" noChangeShapeType="1"/>
            </p:cNvSpPr>
            <p:nvPr/>
          </p:nvSpPr>
          <p:spPr bwMode="auto">
            <a:xfrm>
              <a:off x="5061" y="3111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29" name="Rectangle 95"/>
            <p:cNvSpPr>
              <a:spLocks noChangeAspect="1" noChangeArrowheads="1"/>
            </p:cNvSpPr>
            <p:nvPr/>
          </p:nvSpPr>
          <p:spPr bwMode="auto">
            <a:xfrm>
              <a:off x="5061" y="3111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30" name="Line 96"/>
            <p:cNvSpPr>
              <a:spLocks noChangeAspect="1" noChangeShapeType="1"/>
            </p:cNvSpPr>
            <p:nvPr/>
          </p:nvSpPr>
          <p:spPr bwMode="auto">
            <a:xfrm>
              <a:off x="5378" y="3111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31" name="Rectangle 97"/>
            <p:cNvSpPr>
              <a:spLocks noChangeAspect="1" noChangeArrowheads="1"/>
            </p:cNvSpPr>
            <p:nvPr/>
          </p:nvSpPr>
          <p:spPr bwMode="auto">
            <a:xfrm>
              <a:off x="5378" y="3111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32" name="Line 98"/>
            <p:cNvSpPr>
              <a:spLocks noChangeAspect="1" noChangeShapeType="1"/>
            </p:cNvSpPr>
            <p:nvPr/>
          </p:nvSpPr>
          <p:spPr bwMode="auto">
            <a:xfrm>
              <a:off x="5695" y="3111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33" name="Rectangle 99"/>
            <p:cNvSpPr>
              <a:spLocks noChangeAspect="1" noChangeArrowheads="1"/>
            </p:cNvSpPr>
            <p:nvPr/>
          </p:nvSpPr>
          <p:spPr bwMode="auto">
            <a:xfrm>
              <a:off x="5695" y="3111"/>
              <a:ext cx="9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34" name="Line 100"/>
            <p:cNvSpPr>
              <a:spLocks noChangeAspect="1" noChangeShapeType="1"/>
            </p:cNvSpPr>
            <p:nvPr/>
          </p:nvSpPr>
          <p:spPr bwMode="auto">
            <a:xfrm>
              <a:off x="5704" y="1423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35" name="Rectangle 101"/>
            <p:cNvSpPr>
              <a:spLocks noChangeAspect="1" noChangeArrowheads="1"/>
            </p:cNvSpPr>
            <p:nvPr/>
          </p:nvSpPr>
          <p:spPr bwMode="auto">
            <a:xfrm>
              <a:off x="5704" y="1423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36" name="Line 102"/>
            <p:cNvSpPr>
              <a:spLocks noChangeAspect="1" noChangeShapeType="1"/>
            </p:cNvSpPr>
            <p:nvPr/>
          </p:nvSpPr>
          <p:spPr bwMode="auto">
            <a:xfrm>
              <a:off x="5704" y="1608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37" name="Rectangle 103"/>
            <p:cNvSpPr>
              <a:spLocks noChangeAspect="1" noChangeArrowheads="1"/>
            </p:cNvSpPr>
            <p:nvPr/>
          </p:nvSpPr>
          <p:spPr bwMode="auto">
            <a:xfrm>
              <a:off x="5704" y="1608"/>
              <a:ext cx="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38" name="Line 104"/>
            <p:cNvSpPr>
              <a:spLocks noChangeAspect="1" noChangeShapeType="1"/>
            </p:cNvSpPr>
            <p:nvPr/>
          </p:nvSpPr>
          <p:spPr bwMode="auto">
            <a:xfrm>
              <a:off x="5704" y="1792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39" name="Rectangle 105"/>
            <p:cNvSpPr>
              <a:spLocks noChangeAspect="1" noChangeArrowheads="1"/>
            </p:cNvSpPr>
            <p:nvPr/>
          </p:nvSpPr>
          <p:spPr bwMode="auto">
            <a:xfrm>
              <a:off x="5704" y="1792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40" name="Line 106"/>
            <p:cNvSpPr>
              <a:spLocks noChangeAspect="1" noChangeShapeType="1"/>
            </p:cNvSpPr>
            <p:nvPr/>
          </p:nvSpPr>
          <p:spPr bwMode="auto">
            <a:xfrm>
              <a:off x="5704" y="1977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41" name="Rectangle 107"/>
            <p:cNvSpPr>
              <a:spLocks noChangeAspect="1" noChangeArrowheads="1"/>
            </p:cNvSpPr>
            <p:nvPr/>
          </p:nvSpPr>
          <p:spPr bwMode="auto">
            <a:xfrm>
              <a:off x="5704" y="1977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42" name="Line 108"/>
            <p:cNvSpPr>
              <a:spLocks noChangeAspect="1" noChangeShapeType="1"/>
            </p:cNvSpPr>
            <p:nvPr/>
          </p:nvSpPr>
          <p:spPr bwMode="auto">
            <a:xfrm>
              <a:off x="5704" y="2162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43" name="Rectangle 109"/>
            <p:cNvSpPr>
              <a:spLocks noChangeAspect="1" noChangeArrowheads="1"/>
            </p:cNvSpPr>
            <p:nvPr/>
          </p:nvSpPr>
          <p:spPr bwMode="auto">
            <a:xfrm>
              <a:off x="5704" y="2162"/>
              <a:ext cx="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44" name="Line 110"/>
            <p:cNvSpPr>
              <a:spLocks noChangeAspect="1" noChangeShapeType="1"/>
            </p:cNvSpPr>
            <p:nvPr/>
          </p:nvSpPr>
          <p:spPr bwMode="auto">
            <a:xfrm>
              <a:off x="5704" y="2346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45" name="Rectangle 111"/>
            <p:cNvSpPr>
              <a:spLocks noChangeAspect="1" noChangeArrowheads="1"/>
            </p:cNvSpPr>
            <p:nvPr/>
          </p:nvSpPr>
          <p:spPr bwMode="auto">
            <a:xfrm>
              <a:off x="5704" y="2346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46" name="Line 112"/>
            <p:cNvSpPr>
              <a:spLocks noChangeAspect="1" noChangeShapeType="1"/>
            </p:cNvSpPr>
            <p:nvPr/>
          </p:nvSpPr>
          <p:spPr bwMode="auto">
            <a:xfrm>
              <a:off x="5504" y="2531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47" name="Rectangle 113"/>
            <p:cNvSpPr>
              <a:spLocks noChangeAspect="1" noChangeArrowheads="1"/>
            </p:cNvSpPr>
            <p:nvPr/>
          </p:nvSpPr>
          <p:spPr bwMode="auto">
            <a:xfrm>
              <a:off x="5504" y="2531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48" name="Line 114"/>
            <p:cNvSpPr>
              <a:spLocks noChangeAspect="1" noChangeShapeType="1"/>
            </p:cNvSpPr>
            <p:nvPr/>
          </p:nvSpPr>
          <p:spPr bwMode="auto">
            <a:xfrm>
              <a:off x="5704" y="2715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49" name="Rectangle 115"/>
            <p:cNvSpPr>
              <a:spLocks noChangeAspect="1" noChangeArrowheads="1"/>
            </p:cNvSpPr>
            <p:nvPr/>
          </p:nvSpPr>
          <p:spPr bwMode="auto">
            <a:xfrm>
              <a:off x="5704" y="2715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50" name="Line 116"/>
            <p:cNvSpPr>
              <a:spLocks noChangeAspect="1" noChangeShapeType="1"/>
            </p:cNvSpPr>
            <p:nvPr/>
          </p:nvSpPr>
          <p:spPr bwMode="auto">
            <a:xfrm>
              <a:off x="5704" y="2909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51" name="Rectangle 117"/>
            <p:cNvSpPr>
              <a:spLocks noChangeAspect="1" noChangeArrowheads="1"/>
            </p:cNvSpPr>
            <p:nvPr/>
          </p:nvSpPr>
          <p:spPr bwMode="auto">
            <a:xfrm>
              <a:off x="5704" y="2909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52" name="Line 118"/>
            <p:cNvSpPr>
              <a:spLocks noChangeAspect="1" noChangeShapeType="1"/>
            </p:cNvSpPr>
            <p:nvPr/>
          </p:nvSpPr>
          <p:spPr bwMode="auto">
            <a:xfrm>
              <a:off x="5704" y="3102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53" name="Rectangle 119"/>
            <p:cNvSpPr>
              <a:spLocks noChangeAspect="1" noChangeArrowheads="1"/>
            </p:cNvSpPr>
            <p:nvPr/>
          </p:nvSpPr>
          <p:spPr bwMode="auto">
            <a:xfrm>
              <a:off x="5704" y="3102"/>
              <a:ext cx="8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54" name="Rectangle 133"/>
            <p:cNvSpPr>
              <a:spLocks noChangeAspect="1" noChangeArrowheads="1"/>
            </p:cNvSpPr>
            <p:nvPr/>
          </p:nvSpPr>
          <p:spPr bwMode="auto">
            <a:xfrm>
              <a:off x="88" y="2319"/>
              <a:ext cx="1968" cy="58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55" name="Rectangle 134"/>
            <p:cNvSpPr>
              <a:spLocks noChangeAspect="1" noChangeArrowheads="1"/>
            </p:cNvSpPr>
            <p:nvPr/>
          </p:nvSpPr>
          <p:spPr bwMode="auto">
            <a:xfrm>
              <a:off x="114" y="2329"/>
              <a:ext cx="64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b="1">
                  <a:latin typeface="Arial" charset="0"/>
                  <a:ea typeface="Arial" charset="0"/>
                  <a:cs typeface="Arial" charset="0"/>
                </a:rPr>
                <a:t>Legenda:                        </a:t>
              </a:r>
              <a:endParaRPr lang="it-IT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56" name="Rectangle 135"/>
            <p:cNvSpPr>
              <a:spLocks noChangeAspect="1" noChangeArrowheads="1"/>
            </p:cNvSpPr>
            <p:nvPr/>
          </p:nvSpPr>
          <p:spPr bwMode="auto">
            <a:xfrm>
              <a:off x="114" y="2513"/>
              <a:ext cx="195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  <a:ea typeface="Arial" charset="0"/>
                  <a:cs typeface="Arial" charset="0"/>
                </a:rPr>
                <a:t>          </a:t>
              </a:r>
              <a:r>
                <a:rPr lang="it-IT" sz="1800" dirty="0" smtClean="0">
                  <a:latin typeface="Arial" charset="0"/>
                  <a:ea typeface="Arial" charset="0"/>
                  <a:cs typeface="Arial" charset="0"/>
                </a:rPr>
                <a:t>  </a:t>
              </a:r>
              <a:r>
                <a:rPr lang="it-IT" sz="1800" dirty="0">
                  <a:latin typeface="Arial" charset="0"/>
                  <a:ea typeface="Arial" charset="0"/>
                  <a:cs typeface="Arial" charset="0"/>
                </a:rPr>
                <a:t>larve  </a:t>
              </a:r>
              <a:r>
                <a:rPr lang="it-IT" sz="1800" dirty="0" smtClean="0">
                  <a:latin typeface="Arial" charset="0"/>
                  <a:ea typeface="Arial" charset="0"/>
                  <a:cs typeface="Arial" charset="0"/>
                </a:rPr>
                <a:t>            adulti</a:t>
              </a:r>
              <a:endParaRPr lang="it-IT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57" name="Rectangle 136"/>
            <p:cNvSpPr>
              <a:spLocks noChangeAspect="1" noChangeArrowheads="1"/>
            </p:cNvSpPr>
            <p:nvPr/>
          </p:nvSpPr>
          <p:spPr bwMode="auto">
            <a:xfrm>
              <a:off x="114" y="2698"/>
              <a:ext cx="197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  <a:ea typeface="Arial" charset="0"/>
                  <a:cs typeface="Arial" charset="0"/>
                </a:rPr>
                <a:t>          </a:t>
              </a:r>
              <a:r>
                <a:rPr lang="it-IT" sz="1800" dirty="0" smtClean="0">
                  <a:latin typeface="Arial" charset="0"/>
                  <a:ea typeface="Arial" charset="0"/>
                  <a:cs typeface="Arial" charset="0"/>
                </a:rPr>
                <a:t>  </a:t>
              </a:r>
              <a:r>
                <a:rPr lang="it-IT" sz="1800" dirty="0">
                  <a:latin typeface="Arial" charset="0"/>
                  <a:ea typeface="Arial" charset="0"/>
                  <a:cs typeface="Arial" charset="0"/>
                </a:rPr>
                <a:t>uova             </a:t>
              </a:r>
              <a:r>
                <a:rPr lang="it-IT" sz="1800" dirty="0" smtClean="0">
                  <a:latin typeface="Arial" charset="0"/>
                  <a:ea typeface="Arial" charset="0"/>
                  <a:cs typeface="Arial" charset="0"/>
                </a:rPr>
                <a:t> pupe</a:t>
              </a:r>
              <a:endParaRPr lang="it-IT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58" name="Oval 137"/>
            <p:cNvSpPr>
              <a:spLocks noChangeAspect="1" noChangeArrowheads="1"/>
            </p:cNvSpPr>
            <p:nvPr/>
          </p:nvSpPr>
          <p:spPr bwMode="auto">
            <a:xfrm>
              <a:off x="208" y="2751"/>
              <a:ext cx="69" cy="70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59" name="Oval 138"/>
            <p:cNvSpPr>
              <a:spLocks noChangeAspect="1" noChangeArrowheads="1"/>
            </p:cNvSpPr>
            <p:nvPr/>
          </p:nvSpPr>
          <p:spPr bwMode="auto">
            <a:xfrm>
              <a:off x="302" y="2751"/>
              <a:ext cx="69" cy="70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60" name="Oval 139"/>
            <p:cNvSpPr>
              <a:spLocks noChangeAspect="1" noChangeArrowheads="1"/>
            </p:cNvSpPr>
            <p:nvPr/>
          </p:nvSpPr>
          <p:spPr bwMode="auto">
            <a:xfrm>
              <a:off x="397" y="2751"/>
              <a:ext cx="68" cy="70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61" name="Freeform 140"/>
            <p:cNvSpPr>
              <a:spLocks noChangeAspect="1"/>
            </p:cNvSpPr>
            <p:nvPr/>
          </p:nvSpPr>
          <p:spPr bwMode="auto">
            <a:xfrm>
              <a:off x="1031" y="2742"/>
              <a:ext cx="369" cy="96"/>
            </a:xfrm>
            <a:custGeom>
              <a:avLst/>
              <a:gdLst>
                <a:gd name="T0" fmla="*/ 515 w 43"/>
                <a:gd name="T1" fmla="*/ 838 h 11"/>
                <a:gd name="T2" fmla="*/ 0 w 43"/>
                <a:gd name="T3" fmla="*/ 384 h 11"/>
                <a:gd name="T4" fmla="*/ 515 w 43"/>
                <a:gd name="T5" fmla="*/ 0 h 11"/>
                <a:gd name="T6" fmla="*/ 2652 w 43"/>
                <a:gd name="T7" fmla="*/ 0 h 11"/>
                <a:gd name="T8" fmla="*/ 3167 w 43"/>
                <a:gd name="T9" fmla="*/ 384 h 11"/>
                <a:gd name="T10" fmla="*/ 2652 w 43"/>
                <a:gd name="T11" fmla="*/ 838 h 11"/>
                <a:gd name="T12" fmla="*/ 515 w 43"/>
                <a:gd name="T13" fmla="*/ 838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11"/>
                <a:gd name="T23" fmla="*/ 43 w 43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11">
                  <a:moveTo>
                    <a:pt x="7" y="11"/>
                  </a:moveTo>
                  <a:cubicBezTo>
                    <a:pt x="3" y="11"/>
                    <a:pt x="0" y="9"/>
                    <a:pt x="0" y="5"/>
                  </a:cubicBezTo>
                  <a:cubicBezTo>
                    <a:pt x="0" y="2"/>
                    <a:pt x="3" y="0"/>
                    <a:pt x="7" y="0"/>
                  </a:cubicBezTo>
                  <a:lnTo>
                    <a:pt x="36" y="0"/>
                  </a:lnTo>
                  <a:cubicBezTo>
                    <a:pt x="40" y="0"/>
                    <a:pt x="43" y="2"/>
                    <a:pt x="43" y="5"/>
                  </a:cubicBezTo>
                  <a:cubicBezTo>
                    <a:pt x="43" y="9"/>
                    <a:pt x="40" y="11"/>
                    <a:pt x="36" y="11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CC00CC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62" name="Freeform 141"/>
            <p:cNvSpPr>
              <a:spLocks noChangeAspect="1"/>
            </p:cNvSpPr>
            <p:nvPr/>
          </p:nvSpPr>
          <p:spPr bwMode="auto">
            <a:xfrm>
              <a:off x="1031" y="2557"/>
              <a:ext cx="369" cy="97"/>
            </a:xfrm>
            <a:custGeom>
              <a:avLst/>
              <a:gdLst>
                <a:gd name="T0" fmla="*/ 515 w 43"/>
                <a:gd name="T1" fmla="*/ 855 h 11"/>
                <a:gd name="T2" fmla="*/ 0 w 43"/>
                <a:gd name="T3" fmla="*/ 388 h 11"/>
                <a:gd name="T4" fmla="*/ 515 w 43"/>
                <a:gd name="T5" fmla="*/ 0 h 11"/>
                <a:gd name="T6" fmla="*/ 2652 w 43"/>
                <a:gd name="T7" fmla="*/ 0 h 11"/>
                <a:gd name="T8" fmla="*/ 3167 w 43"/>
                <a:gd name="T9" fmla="*/ 388 h 11"/>
                <a:gd name="T10" fmla="*/ 2652 w 43"/>
                <a:gd name="T11" fmla="*/ 855 h 11"/>
                <a:gd name="T12" fmla="*/ 515 w 43"/>
                <a:gd name="T13" fmla="*/ 855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11"/>
                <a:gd name="T23" fmla="*/ 43 w 43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11">
                  <a:moveTo>
                    <a:pt x="7" y="11"/>
                  </a:moveTo>
                  <a:cubicBezTo>
                    <a:pt x="3" y="11"/>
                    <a:pt x="0" y="9"/>
                    <a:pt x="0" y="5"/>
                  </a:cubicBezTo>
                  <a:cubicBezTo>
                    <a:pt x="0" y="2"/>
                    <a:pt x="3" y="0"/>
                    <a:pt x="7" y="0"/>
                  </a:cubicBezTo>
                  <a:lnTo>
                    <a:pt x="36" y="0"/>
                  </a:lnTo>
                  <a:cubicBezTo>
                    <a:pt x="40" y="0"/>
                    <a:pt x="43" y="2"/>
                    <a:pt x="43" y="5"/>
                  </a:cubicBezTo>
                  <a:cubicBezTo>
                    <a:pt x="43" y="9"/>
                    <a:pt x="40" y="11"/>
                    <a:pt x="36" y="11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FF00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63" name="Freeform 142"/>
            <p:cNvSpPr>
              <a:spLocks noChangeAspect="1"/>
            </p:cNvSpPr>
            <p:nvPr/>
          </p:nvSpPr>
          <p:spPr bwMode="auto">
            <a:xfrm>
              <a:off x="165" y="2557"/>
              <a:ext cx="369" cy="97"/>
            </a:xfrm>
            <a:custGeom>
              <a:avLst/>
              <a:gdLst>
                <a:gd name="T0" fmla="*/ 515 w 43"/>
                <a:gd name="T1" fmla="*/ 855 h 11"/>
                <a:gd name="T2" fmla="*/ 0 w 43"/>
                <a:gd name="T3" fmla="*/ 388 h 11"/>
                <a:gd name="T4" fmla="*/ 515 w 43"/>
                <a:gd name="T5" fmla="*/ 0 h 11"/>
                <a:gd name="T6" fmla="*/ 2652 w 43"/>
                <a:gd name="T7" fmla="*/ 0 h 11"/>
                <a:gd name="T8" fmla="*/ 3167 w 43"/>
                <a:gd name="T9" fmla="*/ 388 h 11"/>
                <a:gd name="T10" fmla="*/ 2652 w 43"/>
                <a:gd name="T11" fmla="*/ 855 h 11"/>
                <a:gd name="T12" fmla="*/ 515 w 43"/>
                <a:gd name="T13" fmla="*/ 855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11"/>
                <a:gd name="T23" fmla="*/ 43 w 43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11">
                  <a:moveTo>
                    <a:pt x="7" y="11"/>
                  </a:moveTo>
                  <a:cubicBezTo>
                    <a:pt x="3" y="11"/>
                    <a:pt x="0" y="9"/>
                    <a:pt x="0" y="5"/>
                  </a:cubicBezTo>
                  <a:cubicBezTo>
                    <a:pt x="0" y="2"/>
                    <a:pt x="3" y="0"/>
                    <a:pt x="7" y="0"/>
                  </a:cubicBezTo>
                  <a:lnTo>
                    <a:pt x="36" y="0"/>
                  </a:lnTo>
                  <a:cubicBezTo>
                    <a:pt x="40" y="0"/>
                    <a:pt x="43" y="2"/>
                    <a:pt x="43" y="5"/>
                  </a:cubicBezTo>
                  <a:cubicBezTo>
                    <a:pt x="43" y="9"/>
                    <a:pt x="40" y="11"/>
                    <a:pt x="36" y="11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66FF66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64" name="Rectangle 143"/>
            <p:cNvSpPr>
              <a:spLocks noChangeAspect="1" noChangeArrowheads="1"/>
            </p:cNvSpPr>
            <p:nvPr/>
          </p:nvSpPr>
          <p:spPr bwMode="auto">
            <a:xfrm>
              <a:off x="165" y="1599"/>
              <a:ext cx="806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65" name="Rectangle 145"/>
            <p:cNvSpPr>
              <a:spLocks noChangeAspect="1" noChangeArrowheads="1"/>
            </p:cNvSpPr>
            <p:nvPr/>
          </p:nvSpPr>
          <p:spPr bwMode="auto">
            <a:xfrm>
              <a:off x="4624" y="2619"/>
              <a:ext cx="1028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566" name="Line 147"/>
            <p:cNvSpPr>
              <a:spLocks noChangeAspect="1" noChangeShapeType="1"/>
            </p:cNvSpPr>
            <p:nvPr/>
          </p:nvSpPr>
          <p:spPr bwMode="auto">
            <a:xfrm flipH="1" flipV="1">
              <a:off x="4257" y="3100"/>
              <a:ext cx="0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  <p:sp>
          <p:nvSpPr>
            <p:cNvPr id="17567" name="Line 156"/>
            <p:cNvSpPr>
              <a:spLocks noChangeAspect="1" noChangeShapeType="1"/>
            </p:cNvSpPr>
            <p:nvPr/>
          </p:nvSpPr>
          <p:spPr bwMode="auto">
            <a:xfrm flipH="1" flipV="1">
              <a:off x="5009" y="3108"/>
              <a:ext cx="0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latin typeface="Arial"/>
              </a:endParaRPr>
            </a:p>
          </p:txBody>
        </p:sp>
      </p:grpSp>
      <p:sp>
        <p:nvSpPr>
          <p:cNvPr id="5240" name="Freeform 120"/>
          <p:cNvSpPr>
            <a:spLocks noChangeAspect="1"/>
          </p:cNvSpPr>
          <p:nvPr/>
        </p:nvSpPr>
        <p:spPr bwMode="auto">
          <a:xfrm>
            <a:off x="139700" y="2552700"/>
            <a:ext cx="4114800" cy="320675"/>
          </a:xfrm>
          <a:custGeom>
            <a:avLst/>
            <a:gdLst>
              <a:gd name="T0" fmla="*/ 2147483647 w 301"/>
              <a:gd name="T1" fmla="*/ 0 h 23"/>
              <a:gd name="T2" fmla="*/ 2147483647 w 301"/>
              <a:gd name="T3" fmla="*/ 2138288785 h 23"/>
              <a:gd name="T4" fmla="*/ 2147483647 w 301"/>
              <a:gd name="T5" fmla="*/ 2147483647 h 23"/>
              <a:gd name="T6" fmla="*/ 0 w 301"/>
              <a:gd name="T7" fmla="*/ 2147483647 h 23"/>
              <a:gd name="T8" fmla="*/ 0 w 301"/>
              <a:gd name="T9" fmla="*/ 0 h 23"/>
              <a:gd name="T10" fmla="*/ 2147483647 w 301"/>
              <a:gd name="T11" fmla="*/ 0 h 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1"/>
              <a:gd name="T19" fmla="*/ 0 h 23"/>
              <a:gd name="T20" fmla="*/ 301 w 301"/>
              <a:gd name="T21" fmla="*/ 23 h 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1" h="23">
                <a:moveTo>
                  <a:pt x="150" y="0"/>
                </a:moveTo>
                <a:cubicBezTo>
                  <a:pt x="234" y="0"/>
                  <a:pt x="301" y="5"/>
                  <a:pt x="301" y="11"/>
                </a:cubicBezTo>
                <a:cubicBezTo>
                  <a:pt x="301" y="18"/>
                  <a:pt x="234" y="23"/>
                  <a:pt x="150" y="23"/>
                </a:cubicBezTo>
                <a:lnTo>
                  <a:pt x="0" y="23"/>
                </a:lnTo>
                <a:lnTo>
                  <a:pt x="0" y="0"/>
                </a:lnTo>
                <a:lnTo>
                  <a:pt x="150" y="0"/>
                </a:lnTo>
                <a:close/>
              </a:path>
            </a:pathLst>
          </a:custGeom>
          <a:solidFill>
            <a:srgbClr val="66FF66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 dirty="0">
              <a:latin typeface="Arial"/>
            </a:endParaRPr>
          </a:p>
        </p:txBody>
      </p:sp>
      <p:sp>
        <p:nvSpPr>
          <p:cNvPr id="5241" name="Freeform 121"/>
          <p:cNvSpPr>
            <a:spLocks noChangeAspect="1"/>
          </p:cNvSpPr>
          <p:nvPr/>
        </p:nvSpPr>
        <p:spPr bwMode="auto">
          <a:xfrm>
            <a:off x="5105400" y="4170363"/>
            <a:ext cx="3922713" cy="293687"/>
          </a:xfrm>
          <a:custGeom>
            <a:avLst/>
            <a:gdLst>
              <a:gd name="T0" fmla="*/ 2147483647 w 261"/>
              <a:gd name="T1" fmla="*/ 0 h 21"/>
              <a:gd name="T2" fmla="*/ 0 w 261"/>
              <a:gd name="T3" fmla="*/ 1955829554 h 21"/>
              <a:gd name="T4" fmla="*/ 2147483647 w 261"/>
              <a:gd name="T5" fmla="*/ 2147483647 h 21"/>
              <a:gd name="T6" fmla="*/ 2147483647 w 261"/>
              <a:gd name="T7" fmla="*/ 2147483647 h 21"/>
              <a:gd name="T8" fmla="*/ 2147483647 w 261"/>
              <a:gd name="T9" fmla="*/ 0 h 21"/>
              <a:gd name="T10" fmla="*/ 2147483647 w 261"/>
              <a:gd name="T11" fmla="*/ 0 h 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1"/>
              <a:gd name="T19" fmla="*/ 0 h 21"/>
              <a:gd name="T20" fmla="*/ 261 w 261"/>
              <a:gd name="T21" fmla="*/ 21 h 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1" h="21">
                <a:moveTo>
                  <a:pt x="130" y="0"/>
                </a:moveTo>
                <a:cubicBezTo>
                  <a:pt x="58" y="0"/>
                  <a:pt x="0" y="5"/>
                  <a:pt x="0" y="10"/>
                </a:cubicBezTo>
                <a:cubicBezTo>
                  <a:pt x="0" y="16"/>
                  <a:pt x="58" y="21"/>
                  <a:pt x="130" y="21"/>
                </a:cubicBezTo>
                <a:lnTo>
                  <a:pt x="261" y="21"/>
                </a:lnTo>
                <a:lnTo>
                  <a:pt x="261" y="0"/>
                </a:lnTo>
                <a:lnTo>
                  <a:pt x="130" y="0"/>
                </a:lnTo>
                <a:close/>
              </a:path>
            </a:pathLst>
          </a:custGeom>
          <a:solidFill>
            <a:srgbClr val="66FF66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 dirty="0">
              <a:latin typeface="Arial"/>
            </a:endParaRPr>
          </a:p>
        </p:txBody>
      </p:sp>
      <p:sp>
        <p:nvSpPr>
          <p:cNvPr id="5251" name="Freeform 131"/>
          <p:cNvSpPr>
            <a:spLocks noChangeAspect="1"/>
          </p:cNvSpPr>
          <p:nvPr/>
        </p:nvSpPr>
        <p:spPr bwMode="auto">
          <a:xfrm>
            <a:off x="3143250" y="3079750"/>
            <a:ext cx="1962150" cy="222250"/>
          </a:xfrm>
          <a:custGeom>
            <a:avLst/>
            <a:gdLst>
              <a:gd name="T0" fmla="*/ 2147483647 w 105"/>
              <a:gd name="T1" fmla="*/ 0 h 17"/>
              <a:gd name="T2" fmla="*/ 0 w 105"/>
              <a:gd name="T3" fmla="*/ 1367334294 h 17"/>
              <a:gd name="T4" fmla="*/ 2147483647 w 105"/>
              <a:gd name="T5" fmla="*/ 2147483647 h 17"/>
              <a:gd name="T6" fmla="*/ 2147483647 w 105"/>
              <a:gd name="T7" fmla="*/ 2147483647 h 17"/>
              <a:gd name="T8" fmla="*/ 2147483647 w 105"/>
              <a:gd name="T9" fmla="*/ 1367334294 h 17"/>
              <a:gd name="T10" fmla="*/ 2147483647 w 105"/>
              <a:gd name="T11" fmla="*/ 0 h 17"/>
              <a:gd name="T12" fmla="*/ 2147483647 w 105"/>
              <a:gd name="T13" fmla="*/ 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5"/>
              <a:gd name="T22" fmla="*/ 0 h 17"/>
              <a:gd name="T23" fmla="*/ 105 w 105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5" h="17">
                <a:moveTo>
                  <a:pt x="17" y="0"/>
                </a:moveTo>
                <a:cubicBezTo>
                  <a:pt x="8" y="0"/>
                  <a:pt x="0" y="4"/>
                  <a:pt x="0" y="8"/>
                </a:cubicBezTo>
                <a:cubicBezTo>
                  <a:pt x="0" y="13"/>
                  <a:pt x="8" y="17"/>
                  <a:pt x="17" y="17"/>
                </a:cubicBezTo>
                <a:lnTo>
                  <a:pt x="88" y="17"/>
                </a:lnTo>
                <a:cubicBezTo>
                  <a:pt x="97" y="17"/>
                  <a:pt x="105" y="13"/>
                  <a:pt x="105" y="8"/>
                </a:cubicBezTo>
                <a:cubicBezTo>
                  <a:pt x="105" y="4"/>
                  <a:pt x="97" y="0"/>
                  <a:pt x="88" y="0"/>
                </a:cubicBezTo>
                <a:lnTo>
                  <a:pt x="17" y="0"/>
                </a:lnTo>
                <a:close/>
              </a:path>
            </a:pathLst>
          </a:custGeom>
          <a:solidFill>
            <a:srgbClr val="CC00CC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 dirty="0">
              <a:latin typeface="Arial"/>
            </a:endParaRPr>
          </a:p>
        </p:txBody>
      </p:sp>
      <p:sp>
        <p:nvSpPr>
          <p:cNvPr id="5252" name="Freeform 132"/>
          <p:cNvSpPr>
            <a:spLocks noChangeAspect="1"/>
          </p:cNvSpPr>
          <p:nvPr/>
        </p:nvSpPr>
        <p:spPr bwMode="auto">
          <a:xfrm>
            <a:off x="3657600" y="3513138"/>
            <a:ext cx="3621088" cy="206375"/>
          </a:xfrm>
          <a:custGeom>
            <a:avLst/>
            <a:gdLst>
              <a:gd name="T0" fmla="*/ 2147483647 w 125"/>
              <a:gd name="T1" fmla="*/ 0 h 16"/>
              <a:gd name="T2" fmla="*/ 0 w 125"/>
              <a:gd name="T3" fmla="*/ 1330963969 h 16"/>
              <a:gd name="T4" fmla="*/ 2147483647 w 125"/>
              <a:gd name="T5" fmla="*/ 2147483647 h 16"/>
              <a:gd name="T6" fmla="*/ 2147483647 w 125"/>
              <a:gd name="T7" fmla="*/ 2147483647 h 16"/>
              <a:gd name="T8" fmla="*/ 2147483647 w 125"/>
              <a:gd name="T9" fmla="*/ 1330963969 h 16"/>
              <a:gd name="T10" fmla="*/ 2147483647 w 125"/>
              <a:gd name="T11" fmla="*/ 0 h 16"/>
              <a:gd name="T12" fmla="*/ 2147483647 w 125"/>
              <a:gd name="T13" fmla="*/ 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5"/>
              <a:gd name="T22" fmla="*/ 0 h 16"/>
              <a:gd name="T23" fmla="*/ 125 w 125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5" h="16">
                <a:moveTo>
                  <a:pt x="20" y="0"/>
                </a:moveTo>
                <a:cubicBezTo>
                  <a:pt x="9" y="0"/>
                  <a:pt x="0" y="4"/>
                  <a:pt x="0" y="8"/>
                </a:cubicBezTo>
                <a:cubicBezTo>
                  <a:pt x="0" y="12"/>
                  <a:pt x="9" y="16"/>
                  <a:pt x="20" y="16"/>
                </a:cubicBezTo>
                <a:lnTo>
                  <a:pt x="105" y="16"/>
                </a:lnTo>
                <a:cubicBezTo>
                  <a:pt x="116" y="16"/>
                  <a:pt x="125" y="12"/>
                  <a:pt x="125" y="8"/>
                </a:cubicBezTo>
                <a:cubicBezTo>
                  <a:pt x="125" y="4"/>
                  <a:pt x="116" y="0"/>
                  <a:pt x="105" y="0"/>
                </a:cubicBezTo>
                <a:lnTo>
                  <a:pt x="20" y="0"/>
                </a:lnTo>
                <a:close/>
              </a:path>
            </a:pathLst>
          </a:custGeom>
          <a:solidFill>
            <a:srgbClr val="FF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 dirty="0">
              <a:latin typeface="Arial"/>
            </a:endParaRPr>
          </a:p>
        </p:txBody>
      </p:sp>
      <p:grpSp>
        <p:nvGrpSpPr>
          <p:cNvPr id="3" name="Group 335"/>
          <p:cNvGrpSpPr>
            <a:grpSpLocks/>
          </p:cNvGrpSpPr>
          <p:nvPr/>
        </p:nvGrpSpPr>
        <p:grpSpPr bwMode="auto">
          <a:xfrm>
            <a:off x="4254500" y="3881438"/>
            <a:ext cx="2946400" cy="115887"/>
            <a:chOff x="2736" y="2469"/>
            <a:chExt cx="1856" cy="73"/>
          </a:xfrm>
        </p:grpSpPr>
        <p:sp>
          <p:nvSpPr>
            <p:cNvPr id="17417" name="Oval 122"/>
            <p:cNvSpPr>
              <a:spLocks noChangeAspect="1" noChangeArrowheads="1"/>
            </p:cNvSpPr>
            <p:nvPr/>
          </p:nvSpPr>
          <p:spPr bwMode="auto">
            <a:xfrm>
              <a:off x="2736" y="2469"/>
              <a:ext cx="69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18" name="Oval 123"/>
            <p:cNvSpPr>
              <a:spLocks noChangeAspect="1" noChangeArrowheads="1"/>
            </p:cNvSpPr>
            <p:nvPr/>
          </p:nvSpPr>
          <p:spPr bwMode="auto">
            <a:xfrm>
              <a:off x="2831" y="2469"/>
              <a:ext cx="68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19" name="Oval 124"/>
            <p:cNvSpPr>
              <a:spLocks noChangeAspect="1" noChangeArrowheads="1"/>
            </p:cNvSpPr>
            <p:nvPr/>
          </p:nvSpPr>
          <p:spPr bwMode="auto">
            <a:xfrm>
              <a:off x="2925" y="2469"/>
              <a:ext cx="68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20" name="Oval 125"/>
            <p:cNvSpPr>
              <a:spLocks noChangeAspect="1" noChangeArrowheads="1"/>
            </p:cNvSpPr>
            <p:nvPr/>
          </p:nvSpPr>
          <p:spPr bwMode="auto">
            <a:xfrm>
              <a:off x="3011" y="2469"/>
              <a:ext cx="68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21" name="Oval 126"/>
            <p:cNvSpPr>
              <a:spLocks noChangeAspect="1" noChangeArrowheads="1"/>
            </p:cNvSpPr>
            <p:nvPr/>
          </p:nvSpPr>
          <p:spPr bwMode="auto">
            <a:xfrm>
              <a:off x="3105" y="2469"/>
              <a:ext cx="69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22" name="Oval 127"/>
            <p:cNvSpPr>
              <a:spLocks noChangeAspect="1" noChangeArrowheads="1"/>
            </p:cNvSpPr>
            <p:nvPr/>
          </p:nvSpPr>
          <p:spPr bwMode="auto">
            <a:xfrm>
              <a:off x="3199" y="2469"/>
              <a:ext cx="69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23" name="Oval 128"/>
            <p:cNvSpPr>
              <a:spLocks noChangeAspect="1" noChangeArrowheads="1"/>
            </p:cNvSpPr>
            <p:nvPr/>
          </p:nvSpPr>
          <p:spPr bwMode="auto">
            <a:xfrm>
              <a:off x="3294" y="2469"/>
              <a:ext cx="68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24" name="Oval 129"/>
            <p:cNvSpPr>
              <a:spLocks noChangeAspect="1" noChangeArrowheads="1"/>
            </p:cNvSpPr>
            <p:nvPr/>
          </p:nvSpPr>
          <p:spPr bwMode="auto">
            <a:xfrm>
              <a:off x="3388" y="2469"/>
              <a:ext cx="68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25" name="Oval 130"/>
            <p:cNvSpPr>
              <a:spLocks noChangeAspect="1" noChangeArrowheads="1"/>
            </p:cNvSpPr>
            <p:nvPr/>
          </p:nvSpPr>
          <p:spPr bwMode="auto">
            <a:xfrm>
              <a:off x="3482" y="2469"/>
              <a:ext cx="69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26" name="Oval 148"/>
            <p:cNvSpPr>
              <a:spLocks noChangeAspect="1" noChangeArrowheads="1"/>
            </p:cNvSpPr>
            <p:nvPr/>
          </p:nvSpPr>
          <p:spPr bwMode="auto">
            <a:xfrm>
              <a:off x="3584" y="2471"/>
              <a:ext cx="68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27" name="Oval 149"/>
            <p:cNvSpPr>
              <a:spLocks noChangeAspect="1" noChangeArrowheads="1"/>
            </p:cNvSpPr>
            <p:nvPr/>
          </p:nvSpPr>
          <p:spPr bwMode="auto">
            <a:xfrm>
              <a:off x="3678" y="2471"/>
              <a:ext cx="68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28" name="Oval 150"/>
            <p:cNvSpPr>
              <a:spLocks noChangeAspect="1" noChangeArrowheads="1"/>
            </p:cNvSpPr>
            <p:nvPr/>
          </p:nvSpPr>
          <p:spPr bwMode="auto">
            <a:xfrm>
              <a:off x="3764" y="2471"/>
              <a:ext cx="68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29" name="Oval 151"/>
            <p:cNvSpPr>
              <a:spLocks noChangeAspect="1" noChangeArrowheads="1"/>
            </p:cNvSpPr>
            <p:nvPr/>
          </p:nvSpPr>
          <p:spPr bwMode="auto">
            <a:xfrm>
              <a:off x="3858" y="2471"/>
              <a:ext cx="69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30" name="Oval 152"/>
            <p:cNvSpPr>
              <a:spLocks noChangeAspect="1" noChangeArrowheads="1"/>
            </p:cNvSpPr>
            <p:nvPr/>
          </p:nvSpPr>
          <p:spPr bwMode="auto">
            <a:xfrm>
              <a:off x="3952" y="2471"/>
              <a:ext cx="69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31" name="Oval 153"/>
            <p:cNvSpPr>
              <a:spLocks noChangeAspect="1" noChangeArrowheads="1"/>
            </p:cNvSpPr>
            <p:nvPr/>
          </p:nvSpPr>
          <p:spPr bwMode="auto">
            <a:xfrm>
              <a:off x="4047" y="2471"/>
              <a:ext cx="68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32" name="Oval 154"/>
            <p:cNvSpPr>
              <a:spLocks noChangeAspect="1" noChangeArrowheads="1"/>
            </p:cNvSpPr>
            <p:nvPr/>
          </p:nvSpPr>
          <p:spPr bwMode="auto">
            <a:xfrm>
              <a:off x="4141" y="2471"/>
              <a:ext cx="68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33" name="Oval 155"/>
            <p:cNvSpPr>
              <a:spLocks noChangeAspect="1" noChangeArrowheads="1"/>
            </p:cNvSpPr>
            <p:nvPr/>
          </p:nvSpPr>
          <p:spPr bwMode="auto">
            <a:xfrm>
              <a:off x="4235" y="2471"/>
              <a:ext cx="69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34" name="Oval 157"/>
            <p:cNvSpPr>
              <a:spLocks noChangeAspect="1" noChangeArrowheads="1"/>
            </p:cNvSpPr>
            <p:nvPr/>
          </p:nvSpPr>
          <p:spPr bwMode="auto">
            <a:xfrm>
              <a:off x="4344" y="2471"/>
              <a:ext cx="68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35" name="Oval 158"/>
            <p:cNvSpPr>
              <a:spLocks noChangeAspect="1" noChangeArrowheads="1"/>
            </p:cNvSpPr>
            <p:nvPr/>
          </p:nvSpPr>
          <p:spPr bwMode="auto">
            <a:xfrm>
              <a:off x="4438" y="2471"/>
              <a:ext cx="68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36" name="Oval 159"/>
            <p:cNvSpPr>
              <a:spLocks noChangeAspect="1" noChangeArrowheads="1"/>
            </p:cNvSpPr>
            <p:nvPr/>
          </p:nvSpPr>
          <p:spPr bwMode="auto">
            <a:xfrm>
              <a:off x="4524" y="2471"/>
              <a:ext cx="68" cy="71"/>
            </a:xfrm>
            <a:prstGeom prst="ellipse">
              <a:avLst/>
            </a:prstGeom>
            <a:solidFill>
              <a:srgbClr val="0000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sv-SE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7416" name="Rectangle 169"/>
          <p:cNvSpPr>
            <a:spLocks noChangeArrowheads="1"/>
          </p:cNvSpPr>
          <p:nvPr/>
        </p:nvSpPr>
        <p:spPr bwMode="auto">
          <a:xfrm>
            <a:off x="152400" y="76200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Il ciclo di sviluppo di </a:t>
            </a:r>
            <a:r>
              <a:rPr lang="it-IT" sz="2000" i="1" dirty="0" err="1">
                <a:latin typeface="Arial" charset="0"/>
                <a:ea typeface="Arial" charset="0"/>
                <a:cs typeface="Arial" charset="0"/>
              </a:rPr>
              <a:t>Anoplophora</a:t>
            </a:r>
            <a:r>
              <a:rPr lang="it-IT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in Italia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0" grpId="0" animBg="1"/>
      <p:bldP spid="5241" grpId="0" animBg="1"/>
      <p:bldP spid="5251" grpId="0" animBg="1"/>
      <p:bldP spid="52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875" y="2590800"/>
            <a:ext cx="6064250" cy="404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0800" y="1885890"/>
            <a:ext cx="904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latin typeface="Arial" charset="0"/>
                <a:ea typeface="Arial" charset="0"/>
                <a:cs typeface="Arial" charset="0"/>
              </a:rPr>
              <a:t>Nelle gallerie larvali spesso si trova “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rosura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it-IT" sz="2000" i="1" dirty="0" err="1">
                <a:latin typeface="Arial" charset="0"/>
                <a:ea typeface="Arial" charset="0"/>
                <a:cs typeface="Arial" charset="0"/>
              </a:rPr>
              <a:t>Anoplophora</a:t>
            </a:r>
            <a:r>
              <a:rPr lang="it-IT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sono di origine cinese e coreana, introdotte accidentalmente in alcune città europee, americane e canadesi.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 cstate="print">
            <a:lum bright="-11000" contrast="26000"/>
          </a:blip>
          <a:srcRect l="288" r="288"/>
          <a:stretch>
            <a:fillRect/>
          </a:stretch>
        </p:blipFill>
        <p:spPr bwMode="auto">
          <a:xfrm>
            <a:off x="0" y="1537512"/>
            <a:ext cx="9129716" cy="463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8579" t="35075" r="9920" b="8213"/>
          <a:stretch>
            <a:fillRect/>
          </a:stretch>
        </p:blipFill>
        <p:spPr bwMode="auto">
          <a:xfrm>
            <a:off x="0" y="0"/>
            <a:ext cx="2859600" cy="28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27321" r="25141" b="10175"/>
          <a:stretch>
            <a:fillRect/>
          </a:stretch>
        </p:blipFill>
        <p:spPr bwMode="auto">
          <a:xfrm>
            <a:off x="3066825" y="0"/>
            <a:ext cx="3010350" cy="287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635375"/>
            <a:ext cx="7467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AutoNum type="alphaUcPeriod"/>
            </a:pPr>
            <a:r>
              <a:rPr lang="it-IT" sz="2000" i="1" dirty="0" err="1">
                <a:latin typeface="Arial" charset="0"/>
                <a:ea typeface="Arial" charset="0"/>
                <a:cs typeface="Arial" charset="0"/>
              </a:rPr>
              <a:t>glabripennis</a:t>
            </a:r>
            <a:r>
              <a:rPr lang="it-IT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r>
              <a:rPr lang="it-IT" sz="2000" dirty="0">
                <a:latin typeface="Arial" charset="0"/>
                <a:ea typeface="Arial" charset="0"/>
                <a:cs typeface="Arial" charset="0"/>
              </a:rPr>
              <a:t>imballaggi con legno di latifoglie, fresco e non trattato (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pallets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4167" t="20860" r="30000" b="6882"/>
          <a:stretch>
            <a:fillRect/>
          </a:stretch>
        </p:blipFill>
        <p:spPr bwMode="auto">
          <a:xfrm>
            <a:off x="2438400" y="4589362"/>
            <a:ext cx="4267200" cy="22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52400" y="228600"/>
            <a:ext cx="678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L’AMBIENTE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DI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VITA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 t="10232" r="10529" b="5031"/>
          <a:stretch>
            <a:fillRect/>
          </a:stretch>
        </p:blipFill>
        <p:spPr bwMode="auto">
          <a:xfrm>
            <a:off x="6112800" y="4704889"/>
            <a:ext cx="3031200" cy="215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914400"/>
            <a:ext cx="9144000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60000" indent="-367200">
              <a:spcBef>
                <a:spcPts val="600"/>
              </a:spcBef>
              <a:buFont typeface="Wingdings" charset="2"/>
              <a:buChar char="ü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Alberi 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in ambiente urbano (viali, giardini, parchi, vivai, piante isolate, cespugli, filari,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) </a:t>
            </a:r>
            <a:endParaRPr lang="it-IT" sz="2000" dirty="0" smtClean="0">
              <a:latin typeface="Arial" charset="0"/>
              <a:ea typeface="Arial" charset="0"/>
              <a:cs typeface="Arial" charset="0"/>
            </a:endParaRPr>
          </a:p>
          <a:p>
            <a:pPr marL="360000" indent="-367200">
              <a:spcBef>
                <a:spcPts val="600"/>
              </a:spcBef>
              <a:buFont typeface="Wingdings" charset="2"/>
              <a:buChar char="ü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Saltuariamente 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ai margini dei boschi</a:t>
            </a:r>
            <a:endParaRPr lang="it-IT" sz="2000" dirty="0" smtClean="0">
              <a:latin typeface="Arial" charset="0"/>
              <a:ea typeface="Arial" charset="0"/>
              <a:cs typeface="Arial" charset="0"/>
            </a:endParaRPr>
          </a:p>
          <a:p>
            <a:pPr marL="360000" indent="-367200">
              <a:spcBef>
                <a:spcPts val="600"/>
              </a:spcBef>
              <a:buFont typeface="Wingdings" charset="2"/>
              <a:buChar char="ü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Finora 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mai segnalate entro i </a:t>
            </a: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boschi</a:t>
            </a:r>
          </a:p>
          <a:p>
            <a:pPr indent="-367200">
              <a:spcBef>
                <a:spcPts val="600"/>
              </a:spcBef>
              <a:buFont typeface="Wingdings" charset="2"/>
              <a:buChar char="ü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Danni aspecifici, generici, primaverili.</a:t>
            </a:r>
          </a:p>
          <a:p>
            <a:pPr indent="-367200">
              <a:spcBef>
                <a:spcPts val="600"/>
              </a:spcBef>
              <a:buFont typeface="Wingdings" charset="2"/>
              <a:buChar char="ü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Morte della pianta in 3-5 anni.</a:t>
            </a:r>
          </a:p>
          <a:p>
            <a:pPr marL="360000" indent="-367200">
              <a:spcBef>
                <a:spcPts val="600"/>
              </a:spcBef>
            </a:pPr>
            <a:endParaRPr lang="it-IT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 t="1255" r="2805" b="5388"/>
          <a:stretch>
            <a:fillRect/>
          </a:stretch>
        </p:blipFill>
        <p:spPr bwMode="auto">
          <a:xfrm>
            <a:off x="6100139" y="2590800"/>
            <a:ext cx="3043861" cy="194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 cstate="print"/>
          <a:srcRect b="7999"/>
          <a:stretch>
            <a:fillRect/>
          </a:stretch>
        </p:blipFill>
        <p:spPr bwMode="auto">
          <a:xfrm>
            <a:off x="3403601" y="3352800"/>
            <a:ext cx="2539999" cy="35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4"/>
          <p:cNvCxnSpPr/>
          <p:nvPr/>
        </p:nvCxnSpPr>
        <p:spPr>
          <a:xfrm>
            <a:off x="1" y="838200"/>
            <a:ext cx="8258999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17399" t="14229" r="27971" b="6859"/>
          <a:stretch>
            <a:fillRect/>
          </a:stretch>
        </p:blipFill>
        <p:spPr bwMode="auto">
          <a:xfrm>
            <a:off x="-7" y="3352800"/>
            <a:ext cx="3241665" cy="3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veneto-cornuda_vs3ottob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435100"/>
            <a:ext cx="3529013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001206"/>
            <a:ext cx="2985065" cy="28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5943600"/>
            <a:ext cx="91440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Molecular analyses indicates similarity with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haplotypes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of Austrian and American (NY) populations, and differences with the ALB collected in Milan in 2007</a:t>
            </a:r>
          </a:p>
        </p:txBody>
      </p: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it-IT" sz="2000" dirty="0"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June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2009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many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adults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i="1" dirty="0" err="1">
                <a:latin typeface="Arial" charset="0"/>
                <a:ea typeface="Arial" charset="0"/>
                <a:cs typeface="Arial" charset="0"/>
              </a:rPr>
              <a:t>Anoplophora</a:t>
            </a:r>
            <a:r>
              <a:rPr lang="it-IT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i="1" dirty="0" err="1">
                <a:latin typeface="Arial" charset="0"/>
                <a:ea typeface="Arial" charset="0"/>
                <a:cs typeface="Arial" charset="0"/>
              </a:rPr>
              <a:t>glabripennis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(ALB)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were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found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Cornuda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NE Italy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107950" y="-26988"/>
            <a:ext cx="8763000" cy="92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eradication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plan</a:t>
            </a:r>
            <a:endParaRPr lang="it-IT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0" y="2209800"/>
            <a:ext cx="6553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buAutoNum type="arabicParenR"/>
            </a:pPr>
            <a:r>
              <a:rPr lang="en-GB" sz="2000" dirty="0" smtClean="0">
                <a:latin typeface="Arial" charset="0"/>
                <a:ea typeface="Arial" charset="0"/>
                <a:cs typeface="Arial" charset="0"/>
              </a:rPr>
              <a:t>Checking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of all tree species potential ALB hosts: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70000" indent="2772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infestation area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70000" indent="2772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 buffer zone of 2 km around each infested tree 	</a:t>
            </a:r>
          </a:p>
        </p:txBody>
      </p:sp>
      <p:sp>
        <p:nvSpPr>
          <p:cNvPr id="26628" name="Rectangle 12"/>
          <p:cNvSpPr>
            <a:spLocks noChangeArrowheads="1"/>
          </p:cNvSpPr>
          <p:nvPr/>
        </p:nvSpPr>
        <p:spPr bwMode="auto">
          <a:xfrm>
            <a:off x="152400" y="1047750"/>
            <a:ext cx="828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eradication plan is based on 5 main points:</a:t>
            </a:r>
          </a:p>
        </p:txBody>
      </p:sp>
      <p:sp>
        <p:nvSpPr>
          <p:cNvPr id="4111" name="Rectangle 3"/>
          <p:cNvSpPr>
            <a:spLocks noChangeArrowheads="1"/>
          </p:cNvSpPr>
          <p:nvPr/>
        </p:nvSpPr>
        <p:spPr bwMode="auto">
          <a:xfrm>
            <a:off x="0" y="542925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Checking performed twice a year (Spring and Summer) by operators of the NPPO. 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Large trees: checked by tree-climbers of the Regional Forest Service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 cstate="print"/>
          <a:srcRect l="2245" t="1677" r="2245"/>
          <a:stretch>
            <a:fillRect/>
          </a:stretch>
        </p:blipFill>
        <p:spPr bwMode="auto">
          <a:xfrm>
            <a:off x="6909823" y="2024599"/>
            <a:ext cx="2081777" cy="2544226"/>
          </a:xfrm>
          <a:prstGeom prst="rect">
            <a:avLst/>
          </a:prstGeom>
          <a:noFill/>
          <a:ln w="444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26631" name="AutoShape 8"/>
          <p:cNvSpPr>
            <a:spLocks/>
          </p:cNvSpPr>
          <p:nvPr/>
        </p:nvSpPr>
        <p:spPr bwMode="auto">
          <a:xfrm>
            <a:off x="6427787" y="1981200"/>
            <a:ext cx="430213" cy="2590800"/>
          </a:xfrm>
          <a:prstGeom prst="leftBrace">
            <a:avLst>
              <a:gd name="adj1" fmla="val 56876"/>
              <a:gd name="adj2" fmla="val 49296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Straight Connector 4"/>
          <p:cNvCxnSpPr/>
          <p:nvPr/>
        </p:nvCxnSpPr>
        <p:spPr>
          <a:xfrm>
            <a:off x="1" y="838200"/>
            <a:ext cx="8258999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6631</TotalTime>
  <Words>611</Words>
  <Application>Microsoft Office PowerPoint</Application>
  <PresentationFormat>On-screen Show (4:3)</PresentationFormat>
  <Paragraphs>138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Struttura predefinita</vt:lpstr>
      <vt:lpstr>Anoplophora glabripennis in NE Italy: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Entomologia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TARLO ASIATICO  (Anoplophora glabripennis)</dc:title>
  <dc:creator>Massimo</dc:creator>
  <cp:lastModifiedBy>Lorenzo Marini</cp:lastModifiedBy>
  <cp:revision>325</cp:revision>
  <dcterms:created xsi:type="dcterms:W3CDTF">2013-01-24T08:02:29Z</dcterms:created>
  <dcterms:modified xsi:type="dcterms:W3CDTF">2013-11-19T07:13:55Z</dcterms:modified>
</cp:coreProperties>
</file>