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7" r:id="rId3"/>
    <p:sldId id="319" r:id="rId4"/>
    <p:sldId id="320" r:id="rId5"/>
    <p:sldId id="321" r:id="rId6"/>
    <p:sldId id="281" r:id="rId7"/>
    <p:sldId id="322" r:id="rId8"/>
    <p:sldId id="349" r:id="rId9"/>
    <p:sldId id="348" r:id="rId10"/>
    <p:sldId id="351" r:id="rId11"/>
    <p:sldId id="354" r:id="rId12"/>
    <p:sldId id="352" r:id="rId13"/>
    <p:sldId id="353" r:id="rId14"/>
    <p:sldId id="355" r:id="rId15"/>
    <p:sldId id="356" r:id="rId16"/>
    <p:sldId id="347" r:id="rId17"/>
    <p:sldId id="323" r:id="rId18"/>
    <p:sldId id="324" r:id="rId19"/>
    <p:sldId id="325" r:id="rId20"/>
    <p:sldId id="326" r:id="rId21"/>
    <p:sldId id="327" r:id="rId22"/>
    <p:sldId id="328" r:id="rId23"/>
    <p:sldId id="329" r:id="rId24"/>
    <p:sldId id="330" r:id="rId25"/>
    <p:sldId id="331" r:id="rId26"/>
    <p:sldId id="332" r:id="rId27"/>
    <p:sldId id="357" r:id="rId28"/>
    <p:sldId id="371" r:id="rId29"/>
    <p:sldId id="333" r:id="rId30"/>
    <p:sldId id="289" r:id="rId31"/>
    <p:sldId id="290" r:id="rId32"/>
    <p:sldId id="291" r:id="rId33"/>
    <p:sldId id="292" r:id="rId34"/>
    <p:sldId id="293" r:id="rId35"/>
    <p:sldId id="334" r:id="rId36"/>
    <p:sldId id="335" r:id="rId37"/>
    <p:sldId id="298" r:id="rId38"/>
    <p:sldId id="299" r:id="rId39"/>
    <p:sldId id="300" r:id="rId40"/>
    <p:sldId id="337" r:id="rId41"/>
    <p:sldId id="338" r:id="rId42"/>
    <p:sldId id="339" r:id="rId43"/>
    <p:sldId id="340" r:id="rId44"/>
    <p:sldId id="341" r:id="rId45"/>
    <p:sldId id="342" r:id="rId46"/>
    <p:sldId id="308" r:id="rId47"/>
    <p:sldId id="309" r:id="rId48"/>
    <p:sldId id="310" r:id="rId49"/>
    <p:sldId id="262" r:id="rId50"/>
    <p:sldId id="265" r:id="rId51"/>
    <p:sldId id="263" r:id="rId52"/>
    <p:sldId id="343" r:id="rId53"/>
    <p:sldId id="344" r:id="rId54"/>
    <p:sldId id="345" r:id="rId55"/>
    <p:sldId id="264"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54" y="215"/>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sv-SE"/>
  <c:chart>
    <c:plotArea>
      <c:layout>
        <c:manualLayout>
          <c:layoutTarget val="inner"/>
          <c:xMode val="edge"/>
          <c:yMode val="edge"/>
          <c:x val="0.19143285214348221"/>
          <c:y val="5.1400554097404488E-2"/>
          <c:w val="0.76393525809273932"/>
          <c:h val="0.74928623505395153"/>
        </c:manualLayout>
      </c:layout>
      <c:scatterChart>
        <c:scatterStyle val="lineMarker"/>
        <c:ser>
          <c:idx val="0"/>
          <c:order val="0"/>
          <c:spPr>
            <a:ln w="28575">
              <a:noFill/>
            </a:ln>
          </c:spPr>
          <c:xVal>
            <c:numRef>
              <c:f>Sheet1!$A$1:$A$22</c:f>
              <c:numCache>
                <c:formatCode>General</c:formatCode>
                <c:ptCount val="22"/>
                <c:pt idx="0">
                  <c:v>1</c:v>
                </c:pt>
                <c:pt idx="1">
                  <c:v>2</c:v>
                </c:pt>
                <c:pt idx="2">
                  <c:v>3</c:v>
                </c:pt>
                <c:pt idx="3">
                  <c:v>4</c:v>
                </c:pt>
                <c:pt idx="4">
                  <c:v>5</c:v>
                </c:pt>
                <c:pt idx="5">
                  <c:v>6</c:v>
                </c:pt>
                <c:pt idx="6">
                  <c:v>7</c:v>
                </c:pt>
                <c:pt idx="7">
                  <c:v>8</c:v>
                </c:pt>
                <c:pt idx="8">
                  <c:v>9</c:v>
                </c:pt>
                <c:pt idx="9">
                  <c:v>10</c:v>
                </c:pt>
                <c:pt idx="10">
                  <c:v>12</c:v>
                </c:pt>
                <c:pt idx="11">
                  <c:v>13</c:v>
                </c:pt>
                <c:pt idx="12">
                  <c:v>14</c:v>
                </c:pt>
                <c:pt idx="13">
                  <c:v>16</c:v>
                </c:pt>
                <c:pt idx="14">
                  <c:v>17</c:v>
                </c:pt>
                <c:pt idx="15">
                  <c:v>18</c:v>
                </c:pt>
                <c:pt idx="16">
                  <c:v>20</c:v>
                </c:pt>
                <c:pt idx="17">
                  <c:v>21</c:v>
                </c:pt>
                <c:pt idx="18">
                  <c:v>26</c:v>
                </c:pt>
                <c:pt idx="19">
                  <c:v>28</c:v>
                </c:pt>
                <c:pt idx="20">
                  <c:v>35</c:v>
                </c:pt>
                <c:pt idx="21">
                  <c:v>42</c:v>
                </c:pt>
              </c:numCache>
            </c:numRef>
          </c:xVal>
          <c:yVal>
            <c:numRef>
              <c:f>Sheet1!$B$1:$B$22</c:f>
              <c:numCache>
                <c:formatCode>General</c:formatCode>
                <c:ptCount val="22"/>
                <c:pt idx="0">
                  <c:v>2</c:v>
                </c:pt>
                <c:pt idx="1">
                  <c:v>3</c:v>
                </c:pt>
                <c:pt idx="2">
                  <c:v>5</c:v>
                </c:pt>
                <c:pt idx="3">
                  <c:v>8</c:v>
                </c:pt>
                <c:pt idx="4">
                  <c:v>9</c:v>
                </c:pt>
                <c:pt idx="5">
                  <c:v>15</c:v>
                </c:pt>
                <c:pt idx="6">
                  <c:v>13</c:v>
                </c:pt>
                <c:pt idx="7">
                  <c:v>18</c:v>
                </c:pt>
                <c:pt idx="8">
                  <c:v>20</c:v>
                </c:pt>
                <c:pt idx="9">
                  <c:v>25</c:v>
                </c:pt>
                <c:pt idx="10">
                  <c:v>28</c:v>
                </c:pt>
                <c:pt idx="11">
                  <c:v>25</c:v>
                </c:pt>
                <c:pt idx="12">
                  <c:v>28</c:v>
                </c:pt>
                <c:pt idx="13">
                  <c:v>32</c:v>
                </c:pt>
                <c:pt idx="14">
                  <c:v>29</c:v>
                </c:pt>
                <c:pt idx="15">
                  <c:v>35</c:v>
                </c:pt>
                <c:pt idx="16">
                  <c:v>39</c:v>
                </c:pt>
                <c:pt idx="17">
                  <c:v>41</c:v>
                </c:pt>
                <c:pt idx="18">
                  <c:v>42</c:v>
                </c:pt>
                <c:pt idx="19">
                  <c:v>40</c:v>
                </c:pt>
                <c:pt idx="20">
                  <c:v>42</c:v>
                </c:pt>
                <c:pt idx="21">
                  <c:v>45</c:v>
                </c:pt>
              </c:numCache>
            </c:numRef>
          </c:yVal>
        </c:ser>
        <c:axId val="107800832"/>
        <c:axId val="108147072"/>
      </c:scatterChart>
      <c:valAx>
        <c:axId val="107800832"/>
        <c:scaling>
          <c:orientation val="minMax"/>
        </c:scaling>
        <c:axPos val="b"/>
        <c:title>
          <c:tx>
            <c:rich>
              <a:bodyPr/>
              <a:lstStyle/>
              <a:p>
                <a:pPr>
                  <a:defRPr sz="1800"/>
                </a:pPr>
                <a:r>
                  <a:rPr lang="sv-SE" sz="1800"/>
                  <a:t>Area</a:t>
                </a:r>
              </a:p>
            </c:rich>
          </c:tx>
          <c:layout/>
        </c:title>
        <c:numFmt formatCode="General" sourceLinked="1"/>
        <c:tickLblPos val="nextTo"/>
        <c:crossAx val="108147072"/>
        <c:crosses val="autoZero"/>
        <c:crossBetween val="midCat"/>
      </c:valAx>
      <c:valAx>
        <c:axId val="108147072"/>
        <c:scaling>
          <c:orientation val="minMax"/>
        </c:scaling>
        <c:axPos val="l"/>
        <c:title>
          <c:tx>
            <c:rich>
              <a:bodyPr rot="-5400000" vert="horz"/>
              <a:lstStyle/>
              <a:p>
                <a:pPr>
                  <a:defRPr sz="1800"/>
                </a:pPr>
                <a:r>
                  <a:rPr lang="sv-SE" sz="1800" dirty="0" err="1" smtClean="0"/>
                  <a:t>Numreo</a:t>
                </a:r>
                <a:r>
                  <a:rPr lang="sv-SE" sz="1800" dirty="0" smtClean="0"/>
                  <a:t> di</a:t>
                </a:r>
                <a:r>
                  <a:rPr lang="sv-SE" sz="1800" baseline="0" dirty="0" smtClean="0"/>
                  <a:t> specie</a:t>
                </a:r>
                <a:endParaRPr lang="sv-SE" sz="1800" dirty="0"/>
              </a:p>
            </c:rich>
          </c:tx>
          <c:layout>
            <c:manualLayout>
              <c:xMode val="edge"/>
              <c:yMode val="edge"/>
              <c:x val="3.5197924242905301E-3"/>
              <c:y val="0.19501348789734677"/>
            </c:manualLayout>
          </c:layout>
        </c:title>
        <c:numFmt formatCode="General" sourceLinked="1"/>
        <c:tickLblPos val="nextTo"/>
        <c:crossAx val="107800832"/>
        <c:crosses val="autoZero"/>
        <c:crossBetween val="midCat"/>
      </c:valAx>
    </c:plotArea>
    <c:plotVisOnly val="1"/>
  </c:chart>
  <c:spPr>
    <a:ln>
      <a:noFill/>
    </a:ln>
  </c:spPr>
  <c:txPr>
    <a:bodyPr/>
    <a:lstStyle/>
    <a:p>
      <a:pPr>
        <a:defRPr sz="1400"/>
      </a:pPr>
      <a:endParaRPr lang="sv-S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sv-SE"/>
  <c:chart>
    <c:plotArea>
      <c:layout>
        <c:manualLayout>
          <c:layoutTarget val="inner"/>
          <c:xMode val="edge"/>
          <c:yMode val="edge"/>
          <c:x val="0.19143285214348221"/>
          <c:y val="5.1400554097404488E-2"/>
          <c:w val="0.76393525809273954"/>
          <c:h val="0.74928623505395153"/>
        </c:manualLayout>
      </c:layout>
      <c:scatterChart>
        <c:scatterStyle val="lineMarker"/>
        <c:ser>
          <c:idx val="0"/>
          <c:order val="0"/>
          <c:spPr>
            <a:ln w="28575">
              <a:noFill/>
            </a:ln>
          </c:spPr>
          <c:xVal>
            <c:numRef>
              <c:f>Sheet1!$A$1:$A$22</c:f>
              <c:numCache>
                <c:formatCode>General</c:formatCode>
                <c:ptCount val="22"/>
                <c:pt idx="0">
                  <c:v>1</c:v>
                </c:pt>
                <c:pt idx="1">
                  <c:v>2</c:v>
                </c:pt>
                <c:pt idx="2">
                  <c:v>3</c:v>
                </c:pt>
                <c:pt idx="3">
                  <c:v>4</c:v>
                </c:pt>
                <c:pt idx="4">
                  <c:v>5</c:v>
                </c:pt>
                <c:pt idx="5">
                  <c:v>6</c:v>
                </c:pt>
                <c:pt idx="6">
                  <c:v>7</c:v>
                </c:pt>
                <c:pt idx="7">
                  <c:v>8</c:v>
                </c:pt>
                <c:pt idx="8">
                  <c:v>9</c:v>
                </c:pt>
                <c:pt idx="9">
                  <c:v>10</c:v>
                </c:pt>
                <c:pt idx="10">
                  <c:v>12</c:v>
                </c:pt>
                <c:pt idx="11">
                  <c:v>13</c:v>
                </c:pt>
                <c:pt idx="12">
                  <c:v>14</c:v>
                </c:pt>
                <c:pt idx="13">
                  <c:v>16</c:v>
                </c:pt>
                <c:pt idx="14">
                  <c:v>17</c:v>
                </c:pt>
                <c:pt idx="15">
                  <c:v>18</c:v>
                </c:pt>
                <c:pt idx="16">
                  <c:v>20</c:v>
                </c:pt>
                <c:pt idx="17">
                  <c:v>21</c:v>
                </c:pt>
                <c:pt idx="18">
                  <c:v>26</c:v>
                </c:pt>
                <c:pt idx="19">
                  <c:v>28</c:v>
                </c:pt>
                <c:pt idx="20">
                  <c:v>35</c:v>
                </c:pt>
                <c:pt idx="21">
                  <c:v>42</c:v>
                </c:pt>
              </c:numCache>
            </c:numRef>
          </c:xVal>
          <c:yVal>
            <c:numRef>
              <c:f>Sheet1!$B$1:$B$22</c:f>
              <c:numCache>
                <c:formatCode>General</c:formatCode>
                <c:ptCount val="22"/>
                <c:pt idx="0">
                  <c:v>2</c:v>
                </c:pt>
                <c:pt idx="1">
                  <c:v>3</c:v>
                </c:pt>
                <c:pt idx="2">
                  <c:v>5</c:v>
                </c:pt>
                <c:pt idx="3">
                  <c:v>8</c:v>
                </c:pt>
                <c:pt idx="4">
                  <c:v>9</c:v>
                </c:pt>
                <c:pt idx="5">
                  <c:v>15</c:v>
                </c:pt>
                <c:pt idx="6">
                  <c:v>13</c:v>
                </c:pt>
                <c:pt idx="7">
                  <c:v>18</c:v>
                </c:pt>
                <c:pt idx="8">
                  <c:v>20</c:v>
                </c:pt>
                <c:pt idx="9">
                  <c:v>25</c:v>
                </c:pt>
                <c:pt idx="10">
                  <c:v>28</c:v>
                </c:pt>
                <c:pt idx="11">
                  <c:v>25</c:v>
                </c:pt>
                <c:pt idx="12">
                  <c:v>28</c:v>
                </c:pt>
                <c:pt idx="13">
                  <c:v>32</c:v>
                </c:pt>
                <c:pt idx="14">
                  <c:v>29</c:v>
                </c:pt>
                <c:pt idx="15">
                  <c:v>35</c:v>
                </c:pt>
                <c:pt idx="16">
                  <c:v>39</c:v>
                </c:pt>
                <c:pt idx="17">
                  <c:v>41</c:v>
                </c:pt>
                <c:pt idx="18">
                  <c:v>42</c:v>
                </c:pt>
                <c:pt idx="19">
                  <c:v>40</c:v>
                </c:pt>
                <c:pt idx="20">
                  <c:v>42</c:v>
                </c:pt>
                <c:pt idx="21">
                  <c:v>45</c:v>
                </c:pt>
              </c:numCache>
            </c:numRef>
          </c:yVal>
        </c:ser>
        <c:axId val="108610304"/>
        <c:axId val="108612224"/>
      </c:scatterChart>
      <c:valAx>
        <c:axId val="108610304"/>
        <c:scaling>
          <c:orientation val="minMax"/>
        </c:scaling>
        <c:axPos val="b"/>
        <c:title>
          <c:tx>
            <c:rich>
              <a:bodyPr/>
              <a:lstStyle/>
              <a:p>
                <a:pPr>
                  <a:defRPr sz="1800"/>
                </a:pPr>
                <a:r>
                  <a:rPr lang="sv-SE" sz="1800"/>
                  <a:t>Area</a:t>
                </a:r>
              </a:p>
            </c:rich>
          </c:tx>
          <c:layout/>
        </c:title>
        <c:numFmt formatCode="General" sourceLinked="1"/>
        <c:tickLblPos val="nextTo"/>
        <c:crossAx val="108612224"/>
        <c:crosses val="autoZero"/>
        <c:crossBetween val="midCat"/>
      </c:valAx>
      <c:valAx>
        <c:axId val="108612224"/>
        <c:scaling>
          <c:orientation val="minMax"/>
        </c:scaling>
        <c:axPos val="l"/>
        <c:title>
          <c:tx>
            <c:rich>
              <a:bodyPr rot="-5400000" vert="horz"/>
              <a:lstStyle/>
              <a:p>
                <a:pPr>
                  <a:defRPr sz="1800"/>
                </a:pPr>
                <a:r>
                  <a:rPr lang="sv-SE" sz="1800" dirty="0" smtClean="0"/>
                  <a:t>Species </a:t>
                </a:r>
                <a:r>
                  <a:rPr lang="sv-SE" sz="1800" dirty="0" err="1" smtClean="0"/>
                  <a:t>richness</a:t>
                </a:r>
                <a:endParaRPr lang="sv-SE" sz="1800" dirty="0"/>
              </a:p>
            </c:rich>
          </c:tx>
          <c:layout>
            <c:manualLayout>
              <c:xMode val="edge"/>
              <c:yMode val="edge"/>
              <c:x val="3.5197924242905301E-3"/>
              <c:y val="0.19501348789734693"/>
            </c:manualLayout>
          </c:layout>
        </c:title>
        <c:numFmt formatCode="General" sourceLinked="1"/>
        <c:tickLblPos val="nextTo"/>
        <c:crossAx val="108610304"/>
        <c:crosses val="autoZero"/>
        <c:crossBetween val="midCat"/>
      </c:valAx>
    </c:plotArea>
    <c:plotVisOnly val="1"/>
  </c:chart>
  <c:spPr>
    <a:ln>
      <a:noFill/>
    </a:ln>
  </c:spPr>
  <c:txPr>
    <a:bodyPr/>
    <a:lstStyle/>
    <a:p>
      <a:pPr>
        <a:defRPr sz="1400"/>
      </a:pPr>
      <a:endParaRPr lang="sv-SE"/>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F0951C-211A-4E89-8636-4B0546D5F3EB}" type="datetimeFigureOut">
              <a:rPr lang="sv-SE" smtClean="0"/>
              <a:pPr/>
              <a:t>2012-10-22</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17440-BA88-49F6-A5F0-4EE055503243}"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C88D00-35AC-403D-998B-D9F0BAF0A9FE}" type="slidenum">
              <a:rPr lang="en-US"/>
              <a:pPr/>
              <a:t>5</a:t>
            </a:fld>
            <a:endParaRPr lang="en-US"/>
          </a:p>
        </p:txBody>
      </p:sp>
      <p:sp>
        <p:nvSpPr>
          <p:cNvPr id="819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164"/>
            <a:ext cx="5029200" cy="4114327"/>
          </a:xfrm>
          <a:prstGeom prst="rect">
            <a:avLst/>
          </a:prstGeom>
          <a:solidFill>
            <a:srgbClr val="FFFFFF"/>
          </a:solidFill>
          <a:ln>
            <a:solidFill>
              <a:srgbClr val="000000"/>
            </a:solidFill>
            <a:miter lim="800000"/>
            <a:headEnd/>
            <a:tailEnd/>
          </a:ln>
        </p:spPr>
        <p:txBody>
          <a:bodyPr lIns="89730" tIns="44865" rIns="89730" bIns="44865"/>
          <a:lstStyle/>
          <a:p>
            <a:r>
              <a:rPr lang="en-US"/>
              <a:t>Fragmentation is a word that we hear frequently, but often the meaning is confusing.  Forest fragmentation means that large pieces of forest are broken into smaller pieces of forest.  Fragmentation is almost always associated with habitat loss as well – within a landscape there is less and less remaining forest.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2C817440-BA88-49F6-A5F0-4EE055503243}" type="slidenum">
              <a:rPr lang="sv-SE" smtClean="0"/>
              <a:pPr/>
              <a:t>12</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D356ED-5AA3-47E8-A163-9CE3A5EB0421}" type="slidenum">
              <a:rPr lang="en-US"/>
              <a:pPr/>
              <a:t>41</a:t>
            </a:fld>
            <a:endParaRPr 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r>
              <a:rPr lang="en-US"/>
              <a:t>Mobility of animal</a:t>
            </a:r>
          </a:p>
          <a:p>
            <a:r>
              <a:rPr lang="en-US"/>
              <a:t>Dispersal behavior of animal</a:t>
            </a:r>
          </a:p>
          <a:p>
            <a:r>
              <a:rPr lang="en-US"/>
              <a:t>Type of movement (dispersal, migration, foraging)</a:t>
            </a:r>
          </a:p>
          <a:p>
            <a:r>
              <a:rPr lang="en-US"/>
              <a:t>Width and length of corridor</a:t>
            </a:r>
          </a:p>
          <a:p>
            <a:r>
              <a:rPr lang="en-US"/>
              <a:t>Quality of resources in corridor</a:t>
            </a:r>
          </a:p>
          <a:p>
            <a:r>
              <a:rPr lang="en-US"/>
              <a:t>Matrix surrounding corridor</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72FA87-AB56-4EE2-AB69-53112CAAAF63}" type="slidenum">
              <a:rPr lang="en-US"/>
              <a:pPr/>
              <a:t>45</a:t>
            </a:fld>
            <a:endParaRPr lang="en-US"/>
          </a:p>
        </p:txBody>
      </p:sp>
      <p:sp>
        <p:nvSpPr>
          <p:cNvPr id="216066" name="Rectangle 2"/>
          <p:cNvSpPr>
            <a:spLocks noGrp="1" noRot="1" noChangeAspect="1" noChangeArrowheads="1" noTextEdit="1"/>
          </p:cNvSpPr>
          <p:nvPr>
            <p:ph type="sldImg"/>
          </p:nvPr>
        </p:nvSpPr>
        <p:spPr bwMode="auto">
          <a:xfrm>
            <a:off x="1143000" y="698500"/>
            <a:ext cx="4572000" cy="3429000"/>
          </a:xfrm>
          <a:prstGeom prst="rect">
            <a:avLst/>
          </a:prstGeom>
          <a:solidFill>
            <a:srgbClr val="FFFFFF"/>
          </a:solidFill>
          <a:ln>
            <a:solidFill>
              <a:srgbClr val="000000"/>
            </a:solidFill>
            <a:miter lim="800000"/>
            <a:headEnd/>
            <a:tailEnd/>
          </a:ln>
        </p:spPr>
      </p:sp>
      <p:sp>
        <p:nvSpPr>
          <p:cNvPr id="216067" name="Rectangle 3"/>
          <p:cNvSpPr>
            <a:spLocks noGrp="1" noChangeArrowheads="1"/>
          </p:cNvSpPr>
          <p:nvPr>
            <p:ph type="body" idx="1"/>
          </p:nvPr>
        </p:nvSpPr>
        <p:spPr bwMode="auto">
          <a:xfrm>
            <a:off x="904875" y="4349476"/>
            <a:ext cx="5048250" cy="4095389"/>
          </a:xfrm>
          <a:prstGeom prst="rect">
            <a:avLst/>
          </a:prstGeom>
          <a:solidFill>
            <a:srgbClr val="FFFFFF"/>
          </a:solidFill>
          <a:ln>
            <a:solidFill>
              <a:srgbClr val="000000"/>
            </a:solidFill>
            <a:miter lim="800000"/>
            <a:headEnd/>
            <a:tailEnd/>
          </a:ln>
        </p:spPr>
        <p:txBody>
          <a:bodyPr lIns="91272" tIns="45636" rIns="91272" bIns="45636"/>
          <a:lstStyle/>
          <a:p>
            <a:r>
              <a:rPr lang="en-US"/>
              <a:t>By matrix, I mean the background upon which patches and corridors are embedded.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700D24-FED6-4C69-B91A-DDE1B3E56583}" type="slidenum">
              <a:rPr lang="en-US"/>
              <a:pPr/>
              <a:t>46</a:t>
            </a:fld>
            <a:endParaRPr lang="en-US"/>
          </a:p>
        </p:txBody>
      </p:sp>
      <p:sp>
        <p:nvSpPr>
          <p:cNvPr id="68610"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68611" name="Rectangle 3"/>
          <p:cNvSpPr>
            <a:spLocks noGrp="1" noChangeArrowheads="1"/>
          </p:cNvSpPr>
          <p:nvPr>
            <p:ph type="body" idx="1"/>
          </p:nvPr>
        </p:nvSpPr>
        <p:spPr bwMode="auto">
          <a:xfrm>
            <a:off x="914400" y="4344743"/>
            <a:ext cx="5029200" cy="4112748"/>
          </a:xfrm>
          <a:prstGeom prst="rect">
            <a:avLst/>
          </a:prstGeom>
          <a:solidFill>
            <a:srgbClr val="FFFFFF"/>
          </a:solidFill>
          <a:ln>
            <a:solidFill>
              <a:srgbClr val="000000"/>
            </a:solidFill>
            <a:miter lim="800000"/>
            <a:headEnd/>
            <a:tailEnd/>
          </a:ln>
        </p:spPr>
        <p:txBody>
          <a:bodyPr lIns="91427" tIns="45714" rIns="91427" bIns="45714"/>
          <a:lstStyle/>
          <a:p>
            <a:r>
              <a:rPr lang="en-US"/>
              <a:t>Edges are related to area effects because of a simple relationship called, “surface area: volume ratio”.  The smaller the volume of something, the more surface area or edge it will have.  This is the same reason why small animals, like mice, have such high metabolisms.  They are small and have so much “edge” or surface area that they lose heat quickly and must have a high metabolism just to maintain a warm body temperature.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CDC00-C656-4D7C-9E23-E604ED558461}" type="slidenum">
              <a:rPr lang="en-US"/>
              <a:pPr/>
              <a:t>47</a:t>
            </a:fld>
            <a:endParaRPr lang="en-US"/>
          </a:p>
        </p:txBody>
      </p:sp>
      <p:sp>
        <p:nvSpPr>
          <p:cNvPr id="70658" name="Rectangle 2"/>
          <p:cNvSpPr>
            <a:spLocks noGrp="1" noRot="1" noChangeAspect="1" noChangeArrowheads="1" noTextEdit="1"/>
          </p:cNvSpPr>
          <p:nvPr>
            <p:ph type="sldImg"/>
          </p:nvPr>
        </p:nvSpPr>
        <p:spPr bwMode="auto">
          <a:xfrm>
            <a:off x="1144588" y="687388"/>
            <a:ext cx="4572000" cy="3429000"/>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14400" y="4344742"/>
            <a:ext cx="5029200" cy="4111170"/>
          </a:xfrm>
          <a:prstGeom prst="rect">
            <a:avLst/>
          </a:prstGeom>
          <a:solidFill>
            <a:srgbClr val="FFFFFF"/>
          </a:solidFill>
          <a:ln>
            <a:solidFill>
              <a:srgbClr val="000000"/>
            </a:solidFill>
            <a:miter lim="800000"/>
            <a:headEnd/>
            <a:tailEnd/>
          </a:ln>
        </p:spPr>
        <p:txBody>
          <a:bodyPr lIns="91117" tIns="45559" rIns="91117" bIns="45559"/>
          <a:lstStyle/>
          <a:p>
            <a:r>
              <a:rPr lang="en-US">
                <a:cs typeface="Times New Roman" pitchFamily="18" charset="0"/>
              </a:rPr>
              <a:t>For example, shape can also matter -  circular and square shapes retain more forest interior than oblong, rectangular, or irregularly shaped stands.  So one could probably make due with a smaller round patch than an oblong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v-SE" sz="2200" dirty="0"/>
          </a:p>
        </p:txBody>
      </p:sp>
      <p:sp>
        <p:nvSpPr>
          <p:cNvPr id="4" name="Slide Number Placeholder 3"/>
          <p:cNvSpPr>
            <a:spLocks noGrp="1"/>
          </p:cNvSpPr>
          <p:nvPr>
            <p:ph type="sldNum" sz="quarter" idx="10"/>
          </p:nvPr>
        </p:nvSpPr>
        <p:spPr/>
        <p:txBody>
          <a:bodyPr/>
          <a:lstStyle/>
          <a:p>
            <a:fld id="{2C817440-BA88-49F6-A5F0-4EE055503243}" type="slidenum">
              <a:rPr lang="sv-SE" smtClean="0"/>
              <a:pPr/>
              <a:t>66</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482334"/>
            <a:ext cx="7772400" cy="830997"/>
          </a:xfrm>
          <a:prstGeom prst="rect">
            <a:avLst/>
          </a:prstGeom>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Determinanti naturali</a:t>
            </a:r>
            <a:r>
              <a:rPr kumimoji="0" lang="it-IT"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e antropogenici della diversità di piante e animali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 name="Title 1"/>
          <p:cNvSpPr txBox="1">
            <a:spLocks/>
          </p:cNvSpPr>
          <p:nvPr/>
        </p:nvSpPr>
        <p:spPr>
          <a:xfrm>
            <a:off x="609600" y="794266"/>
            <a:ext cx="7772400" cy="461665"/>
          </a:xfrm>
          <a:prstGeom prst="rect">
            <a:avLst/>
          </a:prstGeom>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SECONDA PARTE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Title 1"/>
          <p:cNvSpPr txBox="1">
            <a:spLocks/>
          </p:cNvSpPr>
          <p:nvPr/>
        </p:nvSpPr>
        <p:spPr>
          <a:xfrm>
            <a:off x="609600" y="4001869"/>
            <a:ext cx="7772400" cy="461665"/>
          </a:xfrm>
          <a:prstGeom prst="rect">
            <a:avLst/>
          </a:prstGeom>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Biodiversità</a:t>
            </a:r>
            <a:r>
              <a:rPr lang="it-IT" sz="2400" dirty="0" smtClean="0">
                <a:latin typeface="Arial" pitchFamily="34" charset="0"/>
                <a:ea typeface="+mj-ea"/>
                <a:cs typeface="Arial" pitchFamily="34" charset="0"/>
              </a:rPr>
              <a:t>=f(fattori biotici e abiotici)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Dinamica “sink-source”: ecologia della metapopolazioni </a:t>
            </a:r>
            <a:endParaRPr lang="it-CH" sz="2400" dirty="0">
              <a:latin typeface="+mj-lt"/>
              <a:cs typeface="Arial" pitchFamily="34" charset="0"/>
            </a:endParaRPr>
          </a:p>
        </p:txBody>
      </p:sp>
      <p:sp>
        <p:nvSpPr>
          <p:cNvPr id="7" name="Title 1"/>
          <p:cNvSpPr txBox="1">
            <a:spLocks/>
          </p:cNvSpPr>
          <p:nvPr/>
        </p:nvSpPr>
        <p:spPr>
          <a:xfrm>
            <a:off x="1143000" y="5943600"/>
            <a:ext cx="7315200" cy="769441"/>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Ogni popolazione</a:t>
            </a:r>
            <a:r>
              <a:rPr kumimoji="0" lang="it-IT" sz="2200" b="0" i="0" u="none" strike="noStrike" kern="1200" cap="none" spc="0" normalizeH="0" noProof="0" dirty="0" smtClean="0">
                <a:ln>
                  <a:noFill/>
                </a:ln>
                <a:solidFill>
                  <a:schemeClr val="tx1"/>
                </a:solidFill>
                <a:effectLst/>
                <a:uLnTx/>
                <a:uFillTx/>
                <a:latin typeface="+mj-lt"/>
                <a:ea typeface="+mj-ea"/>
                <a:cs typeface="Arial" pitchFamily="34" charset="0"/>
              </a:rPr>
              <a:t> locale nel </a:t>
            </a: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patch deriva dal bilancio fra immigrazione e emigrazione</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pic>
        <p:nvPicPr>
          <p:cNvPr id="8" name="Picture 2" descr="http://seaspout.files.wordpress.com/2011/08/source_sink.gif"/>
          <p:cNvPicPr>
            <a:picLocks noChangeAspect="1" noChangeArrowheads="1"/>
          </p:cNvPicPr>
          <p:nvPr/>
        </p:nvPicPr>
        <p:blipFill>
          <a:blip r:embed="rId2" cstate="screen"/>
          <a:srcRect/>
          <a:stretch>
            <a:fillRect/>
          </a:stretch>
        </p:blipFill>
        <p:spPr bwMode="auto">
          <a:xfrm>
            <a:off x="5018926" y="1676400"/>
            <a:ext cx="3938427" cy="3505200"/>
          </a:xfrm>
          <a:prstGeom prst="rect">
            <a:avLst/>
          </a:prstGeom>
          <a:noFill/>
        </p:spPr>
      </p:pic>
      <p:sp>
        <p:nvSpPr>
          <p:cNvPr id="9" name="Rounded Rectangle 8"/>
          <p:cNvSpPr/>
          <p:nvPr/>
        </p:nvSpPr>
        <p:spPr>
          <a:xfrm>
            <a:off x="304800" y="1676400"/>
            <a:ext cx="4114800" cy="35814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10" name="Title 1"/>
          <p:cNvSpPr txBox="1">
            <a:spLocks/>
          </p:cNvSpPr>
          <p:nvPr/>
        </p:nvSpPr>
        <p:spPr>
          <a:xfrm>
            <a:off x="838200" y="5364777"/>
            <a:ext cx="2667000"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000" dirty="0" smtClean="0">
                <a:latin typeface="+mj-lt"/>
                <a:ea typeface="+mj-ea"/>
                <a:cs typeface="Arial" pitchFamily="34" charset="0"/>
              </a:rPr>
              <a:t>Habitat intatto</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1" name="Title 1"/>
          <p:cNvSpPr txBox="1">
            <a:spLocks/>
          </p:cNvSpPr>
          <p:nvPr/>
        </p:nvSpPr>
        <p:spPr>
          <a:xfrm>
            <a:off x="5943600" y="5334000"/>
            <a:ext cx="2667000" cy="400110"/>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it-IT" sz="2000" dirty="0" smtClean="0">
                <a:latin typeface="+mj-lt"/>
                <a:ea typeface="+mj-ea"/>
                <a:cs typeface="Arial" pitchFamily="34" charset="0"/>
              </a:rPr>
              <a:t>Habitat frammentato</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2" name="Title 1"/>
          <p:cNvSpPr txBox="1">
            <a:spLocks/>
          </p:cNvSpPr>
          <p:nvPr/>
        </p:nvSpPr>
        <p:spPr>
          <a:xfrm>
            <a:off x="1371600" y="1219200"/>
            <a:ext cx="1752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mj-lt"/>
                <a:ea typeface="+mj-ea"/>
                <a:cs typeface="Arial" pitchFamily="34" charset="0"/>
              </a:rPr>
              <a:t>Popolazione</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3" name="Title 1"/>
          <p:cNvSpPr txBox="1">
            <a:spLocks/>
          </p:cNvSpPr>
          <p:nvPr/>
        </p:nvSpPr>
        <p:spPr>
          <a:xfrm>
            <a:off x="5943600" y="1219200"/>
            <a:ext cx="20574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mj-lt"/>
                <a:ea typeface="+mj-ea"/>
                <a:cs typeface="Arial" pitchFamily="34" charset="0"/>
              </a:rPr>
              <a:t>Metapopolazione</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Dinamica “sink-source”: ecologia della metapopolazioni </a:t>
            </a:r>
            <a:endParaRPr lang="it-CH" sz="2400" dirty="0">
              <a:latin typeface="+mj-lt"/>
              <a:cs typeface="Arial" pitchFamily="34" charset="0"/>
            </a:endParaRPr>
          </a:p>
        </p:txBody>
      </p:sp>
      <p:pic>
        <p:nvPicPr>
          <p:cNvPr id="8" name="Picture 2" descr="http://seaspout.files.wordpress.com/2011/08/source_sink.gif"/>
          <p:cNvPicPr>
            <a:picLocks noChangeAspect="1" noChangeArrowheads="1"/>
          </p:cNvPicPr>
          <p:nvPr/>
        </p:nvPicPr>
        <p:blipFill>
          <a:blip r:embed="rId2" cstate="screen"/>
          <a:srcRect/>
          <a:stretch>
            <a:fillRect/>
          </a:stretch>
        </p:blipFill>
        <p:spPr bwMode="auto">
          <a:xfrm>
            <a:off x="381000" y="1828800"/>
            <a:ext cx="3938427" cy="3505200"/>
          </a:xfrm>
          <a:prstGeom prst="rect">
            <a:avLst/>
          </a:prstGeom>
          <a:noFill/>
        </p:spPr>
      </p:pic>
      <p:sp>
        <p:nvSpPr>
          <p:cNvPr id="12" name="Title 1"/>
          <p:cNvSpPr txBox="1">
            <a:spLocks/>
          </p:cNvSpPr>
          <p:nvPr/>
        </p:nvSpPr>
        <p:spPr>
          <a:xfrm>
            <a:off x="838200" y="1219200"/>
            <a:ext cx="22860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000" dirty="0" smtClean="0">
                <a:latin typeface="+mj-lt"/>
                <a:ea typeface="+mj-ea"/>
                <a:cs typeface="Arial" pitchFamily="34" charset="0"/>
              </a:rPr>
              <a:t>Metap</a:t>
            </a:r>
            <a:r>
              <a:rPr kumimoji="0" lang="it-IT" sz="2000" b="0" i="0" u="none" strike="noStrike" kern="1200" cap="none" spc="0" normalizeH="0" baseline="0" noProof="0" dirty="0" smtClean="0">
                <a:ln>
                  <a:noFill/>
                </a:ln>
                <a:solidFill>
                  <a:schemeClr val="tx1"/>
                </a:solidFill>
                <a:effectLst/>
                <a:uLnTx/>
                <a:uFillTx/>
                <a:latin typeface="+mj-lt"/>
                <a:ea typeface="+mj-ea"/>
                <a:cs typeface="Arial" pitchFamily="34" charset="0"/>
              </a:rPr>
              <a:t>opolazione</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3" name="Title 1"/>
          <p:cNvSpPr txBox="1">
            <a:spLocks/>
          </p:cNvSpPr>
          <p:nvPr/>
        </p:nvSpPr>
        <p:spPr>
          <a:xfrm>
            <a:off x="4419600" y="1034535"/>
            <a:ext cx="4495800" cy="769441"/>
          </a:xfrm>
          <a:prstGeom prst="rect">
            <a:avLst/>
          </a:prstGeom>
        </p:spPr>
        <p:txBody>
          <a:bodyPr vert="horz" wrap="square" lIns="91440" tIns="45720" rIns="91440" bIns="45720" rtlCol="0" anchor="ctr">
            <a:spAutoFit/>
          </a:bodyPr>
          <a:lstStyle/>
          <a:p>
            <a:pPr lvl="0">
              <a:spcBef>
                <a:spcPct val="0"/>
              </a:spcBef>
              <a:defRPr/>
            </a:pPr>
            <a:r>
              <a:rPr lang="it-IT" sz="2200" dirty="0" smtClean="0">
                <a:latin typeface="+mj-lt"/>
                <a:ea typeface="+mj-ea"/>
                <a:cs typeface="Arial" pitchFamily="34" charset="0"/>
              </a:rPr>
              <a:t>e=</a:t>
            </a:r>
            <a:r>
              <a:rPr lang="it-IT" sz="2200" dirty="0" smtClean="0">
                <a:latin typeface="+mj-lt"/>
                <a:cs typeface="Arial" pitchFamily="34" charset="0"/>
              </a:rPr>
              <a:t> probabilità di estinzione</a:t>
            </a:r>
            <a:endParaRPr lang="it-IT" sz="2200" dirty="0" smtClean="0">
              <a:latin typeface="+mj-lt"/>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mj-lt"/>
                <a:ea typeface="+mj-ea"/>
                <a:cs typeface="Arial" pitchFamily="34" charset="0"/>
              </a:rPr>
              <a:t>c= probabilità di colonizzazione</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5" name="Rectangle 14"/>
          <p:cNvSpPr/>
          <p:nvPr/>
        </p:nvSpPr>
        <p:spPr>
          <a:xfrm>
            <a:off x="4495800" y="2515850"/>
            <a:ext cx="4572000" cy="1446550"/>
          </a:xfrm>
          <a:prstGeom prst="rect">
            <a:avLst/>
          </a:prstGeom>
        </p:spPr>
        <p:txBody>
          <a:bodyPr>
            <a:spAutoFit/>
          </a:bodyPr>
          <a:lstStyle/>
          <a:p>
            <a:r>
              <a:rPr lang="en-US" sz="2200" dirty="0" smtClean="0">
                <a:latin typeface="+mj-lt"/>
              </a:rPr>
              <a:t>se </a:t>
            </a:r>
            <a:r>
              <a:rPr lang="en-US" sz="2200" i="1" dirty="0" smtClean="0">
                <a:solidFill>
                  <a:srgbClr val="FF0000"/>
                </a:solidFill>
                <a:latin typeface="+mj-lt"/>
              </a:rPr>
              <a:t>e</a:t>
            </a:r>
            <a:r>
              <a:rPr lang="en-US" sz="2200" i="1" dirty="0" smtClean="0">
                <a:latin typeface="+mj-lt"/>
              </a:rPr>
              <a:t> &gt; </a:t>
            </a:r>
            <a:r>
              <a:rPr lang="en-US" sz="2200" dirty="0" smtClean="0">
                <a:solidFill>
                  <a:srgbClr val="FF0000"/>
                </a:solidFill>
                <a:latin typeface="+mj-lt"/>
              </a:rPr>
              <a:t>c</a:t>
            </a:r>
            <a:r>
              <a:rPr lang="en-US" sz="2200" dirty="0" smtClean="0">
                <a:latin typeface="+mj-lt"/>
              </a:rPr>
              <a:t> la </a:t>
            </a:r>
            <a:r>
              <a:rPr lang="en-US" sz="2200" dirty="0" err="1" smtClean="0">
                <a:latin typeface="+mj-lt"/>
              </a:rPr>
              <a:t>popolazione</a:t>
            </a:r>
            <a:r>
              <a:rPr lang="en-US" sz="2200" dirty="0" smtClean="0">
                <a:latin typeface="+mj-lt"/>
              </a:rPr>
              <a:t> </a:t>
            </a:r>
            <a:r>
              <a:rPr lang="en-US" sz="2200" dirty="0" err="1" smtClean="0">
                <a:latin typeface="+mj-lt"/>
              </a:rPr>
              <a:t>si</a:t>
            </a:r>
            <a:r>
              <a:rPr lang="en-US" sz="2200" dirty="0" smtClean="0">
                <a:latin typeface="+mj-lt"/>
              </a:rPr>
              <a:t> </a:t>
            </a:r>
            <a:r>
              <a:rPr lang="en-US" sz="2200" dirty="0" err="1" smtClean="0">
                <a:latin typeface="+mj-lt"/>
              </a:rPr>
              <a:t>estinguerà</a:t>
            </a:r>
            <a:endParaRPr lang="en-US" sz="2200" dirty="0" smtClean="0">
              <a:latin typeface="+mj-lt"/>
            </a:endParaRPr>
          </a:p>
          <a:p>
            <a:endParaRPr lang="en-US" sz="2200" dirty="0" smtClean="0">
              <a:latin typeface="+mj-lt"/>
            </a:endParaRPr>
          </a:p>
          <a:p>
            <a:r>
              <a:rPr lang="en-US" sz="2200" dirty="0" smtClean="0">
                <a:latin typeface="+mj-lt"/>
              </a:rPr>
              <a:t>La </a:t>
            </a:r>
            <a:r>
              <a:rPr lang="en-US" sz="2200" dirty="0" err="1" smtClean="0">
                <a:latin typeface="+mj-lt"/>
              </a:rPr>
              <a:t>relazione</a:t>
            </a:r>
            <a:r>
              <a:rPr lang="en-US" sz="2200" dirty="0" smtClean="0">
                <a:latin typeface="+mj-lt"/>
              </a:rPr>
              <a:t> </a:t>
            </a:r>
            <a:r>
              <a:rPr lang="en-US" sz="2200" dirty="0" err="1" smtClean="0">
                <a:latin typeface="+mj-lt"/>
              </a:rPr>
              <a:t>fra</a:t>
            </a:r>
            <a:r>
              <a:rPr lang="en-US" sz="2200" dirty="0" smtClean="0">
                <a:latin typeface="+mj-lt"/>
              </a:rPr>
              <a:t> e </a:t>
            </a:r>
            <a:r>
              <a:rPr lang="en-US" sz="2200" dirty="0" err="1" smtClean="0">
                <a:latin typeface="+mj-lt"/>
              </a:rPr>
              <a:t>e</a:t>
            </a:r>
            <a:r>
              <a:rPr lang="en-US" sz="2200" dirty="0" smtClean="0">
                <a:latin typeface="+mj-lt"/>
              </a:rPr>
              <a:t> c </a:t>
            </a:r>
            <a:r>
              <a:rPr lang="en-US" sz="2200" dirty="0" err="1" smtClean="0">
                <a:latin typeface="+mj-lt"/>
              </a:rPr>
              <a:t>definisce</a:t>
            </a:r>
            <a:r>
              <a:rPr lang="en-US" sz="2200" dirty="0" smtClean="0">
                <a:latin typeface="+mj-lt"/>
              </a:rPr>
              <a:t> la </a:t>
            </a:r>
            <a:r>
              <a:rPr lang="en-US" sz="2200" dirty="0" err="1" smtClean="0">
                <a:latin typeface="+mj-lt"/>
              </a:rPr>
              <a:t>soglia</a:t>
            </a:r>
            <a:r>
              <a:rPr lang="en-US" sz="2200" dirty="0" smtClean="0">
                <a:latin typeface="+mj-lt"/>
              </a:rPr>
              <a:t> </a:t>
            </a:r>
            <a:r>
              <a:rPr lang="en-US" sz="2200" dirty="0" err="1" smtClean="0">
                <a:latin typeface="+mj-lt"/>
              </a:rPr>
              <a:t>di</a:t>
            </a:r>
            <a:r>
              <a:rPr lang="en-US" sz="2200" dirty="0" smtClean="0">
                <a:latin typeface="+mj-lt"/>
              </a:rPr>
              <a:t> </a:t>
            </a:r>
            <a:r>
              <a:rPr lang="en-US" sz="2200" dirty="0" err="1" smtClean="0">
                <a:latin typeface="+mj-lt"/>
              </a:rPr>
              <a:t>estinzione</a:t>
            </a:r>
            <a:endParaRPr lang="sv-SE" sz="2200" dirty="0">
              <a:latin typeface="+mj-lt"/>
            </a:endParaRPr>
          </a:p>
        </p:txBody>
      </p:sp>
      <p:sp>
        <p:nvSpPr>
          <p:cNvPr id="9" name="Title 1"/>
          <p:cNvSpPr txBox="1">
            <a:spLocks/>
          </p:cNvSpPr>
          <p:nvPr/>
        </p:nvSpPr>
        <p:spPr>
          <a:xfrm>
            <a:off x="533400" y="5953036"/>
            <a:ext cx="4495800" cy="430887"/>
          </a:xfrm>
          <a:prstGeom prst="rect">
            <a:avLst/>
          </a:prstGeom>
        </p:spPr>
        <p:txBody>
          <a:bodyPr vert="horz" wrap="square" lIns="91440" tIns="45720" rIns="91440" bIns="45720" rtlCol="0" anchor="ctr">
            <a:spAutoFit/>
          </a:bodyPr>
          <a:lstStyle/>
          <a:p>
            <a:pPr lvl="0">
              <a:spcBef>
                <a:spcPct val="0"/>
              </a:spcBef>
              <a:defRPr/>
            </a:pPr>
            <a:r>
              <a:rPr lang="it-IT" sz="2200" dirty="0" smtClean="0">
                <a:latin typeface="+mj-lt"/>
                <a:ea typeface="+mj-ea"/>
                <a:cs typeface="Arial" pitchFamily="34" charset="0"/>
              </a:rPr>
              <a:t>Modelli di dinamica popolazione </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cxnSp>
        <p:nvCxnSpPr>
          <p:cNvPr id="17" name="Straight Connector 16"/>
          <p:cNvCxnSpPr/>
          <p:nvPr/>
        </p:nvCxnSpPr>
        <p:spPr>
          <a:xfrm>
            <a:off x="5562600" y="4746812"/>
            <a:ext cx="0" cy="152400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5562600" y="6270812"/>
            <a:ext cx="2438400" cy="0"/>
          </a:xfrm>
          <a:prstGeom prst="line">
            <a:avLst/>
          </a:prstGeom>
        </p:spPr>
        <p:style>
          <a:lnRef idx="1">
            <a:schemeClr val="dk1"/>
          </a:lnRef>
          <a:fillRef idx="0">
            <a:schemeClr val="dk1"/>
          </a:fillRef>
          <a:effectRef idx="0">
            <a:schemeClr val="dk1"/>
          </a:effectRef>
          <a:fontRef idx="minor">
            <a:schemeClr val="tx1"/>
          </a:fontRef>
        </p:style>
      </p:cxnSp>
      <p:sp>
        <p:nvSpPr>
          <p:cNvPr id="21" name="Freeform 20"/>
          <p:cNvSpPr/>
          <p:nvPr/>
        </p:nvSpPr>
        <p:spPr>
          <a:xfrm>
            <a:off x="5791200" y="4648200"/>
            <a:ext cx="2232212" cy="1474694"/>
          </a:xfrm>
          <a:custGeom>
            <a:avLst/>
            <a:gdLst>
              <a:gd name="connsiteX0" fmla="*/ 0 w 2232212"/>
              <a:gd name="connsiteY0" fmla="*/ 1272988 h 1474694"/>
              <a:gd name="connsiteX1" fmla="*/ 363071 w 2232212"/>
              <a:gd name="connsiteY1" fmla="*/ 62753 h 1474694"/>
              <a:gd name="connsiteX2" fmla="*/ 726141 w 2232212"/>
              <a:gd name="connsiteY2" fmla="*/ 896471 h 1474694"/>
              <a:gd name="connsiteX3" fmla="*/ 1237129 w 2232212"/>
              <a:gd name="connsiteY3" fmla="*/ 1313330 h 1474694"/>
              <a:gd name="connsiteX4" fmla="*/ 2232212 w 2232212"/>
              <a:gd name="connsiteY4" fmla="*/ 1474694 h 1474694"/>
              <a:gd name="connsiteX5" fmla="*/ 2232212 w 2232212"/>
              <a:gd name="connsiteY5" fmla="*/ 1474694 h 147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2212" h="1474694">
                <a:moveTo>
                  <a:pt x="0" y="1272988"/>
                </a:moveTo>
                <a:cubicBezTo>
                  <a:pt x="121024" y="699247"/>
                  <a:pt x="242048" y="125506"/>
                  <a:pt x="363071" y="62753"/>
                </a:cubicBezTo>
                <a:cubicBezTo>
                  <a:pt x="484094" y="0"/>
                  <a:pt x="580465" y="688041"/>
                  <a:pt x="726141" y="896471"/>
                </a:cubicBezTo>
                <a:cubicBezTo>
                  <a:pt x="871817" y="1104901"/>
                  <a:pt x="986117" y="1216960"/>
                  <a:pt x="1237129" y="1313330"/>
                </a:cubicBezTo>
                <a:cubicBezTo>
                  <a:pt x="1488141" y="1409700"/>
                  <a:pt x="2232212" y="1474694"/>
                  <a:pt x="2232212" y="1474694"/>
                </a:cubicBezTo>
                <a:lnTo>
                  <a:pt x="2232212" y="1474694"/>
                </a:lnTo>
              </a:path>
            </a:pathLst>
          </a:cu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sv-SE"/>
          </a:p>
        </p:txBody>
      </p:sp>
      <p:sp>
        <p:nvSpPr>
          <p:cNvPr id="22" name="Title 1"/>
          <p:cNvSpPr txBox="1">
            <a:spLocks/>
          </p:cNvSpPr>
          <p:nvPr/>
        </p:nvSpPr>
        <p:spPr>
          <a:xfrm>
            <a:off x="6477000" y="6297125"/>
            <a:ext cx="2362200" cy="430887"/>
          </a:xfrm>
          <a:prstGeom prst="rect">
            <a:avLst/>
          </a:prstGeom>
        </p:spPr>
        <p:txBody>
          <a:bodyPr vert="horz" wrap="square" lIns="91440" tIns="45720" rIns="91440" bIns="45720" rtlCol="0" anchor="ctr">
            <a:spAutoFit/>
          </a:bodyPr>
          <a:lstStyle/>
          <a:p>
            <a:pPr lvl="0">
              <a:spcBef>
                <a:spcPct val="0"/>
              </a:spcBef>
              <a:defRPr/>
            </a:pPr>
            <a:r>
              <a:rPr lang="it-IT" sz="2200" dirty="0" smtClean="0">
                <a:latin typeface="+mj-lt"/>
                <a:ea typeface="+mj-ea"/>
                <a:cs typeface="Arial" pitchFamily="34" charset="0"/>
              </a:rPr>
              <a:t>Tempo</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23" name="Title 1"/>
          <p:cNvSpPr txBox="1">
            <a:spLocks/>
          </p:cNvSpPr>
          <p:nvPr/>
        </p:nvSpPr>
        <p:spPr>
          <a:xfrm rot="16200000">
            <a:off x="4508956" y="5347157"/>
            <a:ext cx="1524000" cy="430887"/>
          </a:xfrm>
          <a:prstGeom prst="rect">
            <a:avLst/>
          </a:prstGeom>
        </p:spPr>
        <p:txBody>
          <a:bodyPr vert="horz" wrap="square" lIns="91440" tIns="45720" rIns="91440" bIns="45720" rtlCol="0" anchor="ctr">
            <a:spAutoFit/>
          </a:bodyPr>
          <a:lstStyle/>
          <a:p>
            <a:pPr lvl="0" algn="ctr">
              <a:spcBef>
                <a:spcPct val="0"/>
              </a:spcBef>
              <a:defRPr/>
            </a:pPr>
            <a:r>
              <a:rPr lang="it-IT" sz="2200" dirty="0" smtClean="0">
                <a:latin typeface="+mj-lt"/>
                <a:ea typeface="+mj-ea"/>
                <a:cs typeface="Arial" pitchFamily="34" charset="0"/>
              </a:rPr>
              <a:t>Densità</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6"/>
          <p:cNvSpPr txBox="1">
            <a:spLocks noChangeArrowheads="1"/>
          </p:cNvSpPr>
          <p:nvPr/>
        </p:nvSpPr>
        <p:spPr bwMode="auto">
          <a:xfrm>
            <a:off x="228600" y="1219200"/>
            <a:ext cx="8534400" cy="1015663"/>
          </a:xfrm>
          <a:prstGeom prst="rect">
            <a:avLst/>
          </a:prstGeom>
          <a:noFill/>
          <a:ln w="12700" algn="ctr">
            <a:noFill/>
            <a:miter lim="800000"/>
            <a:headEnd/>
            <a:tailEnd/>
          </a:ln>
        </p:spPr>
        <p:txBody>
          <a:bodyPr wrap="square">
            <a:spAutoFit/>
          </a:bodyPr>
          <a:lstStyle/>
          <a:p>
            <a:r>
              <a:rPr lang="en-US" sz="2000" b="1" dirty="0" err="1">
                <a:latin typeface="+mj-lt"/>
              </a:rPr>
              <a:t>PVA</a:t>
            </a:r>
            <a:r>
              <a:rPr lang="en-US" sz="2000" b="1" dirty="0">
                <a:latin typeface="+mj-lt"/>
              </a:rPr>
              <a:t>: Quantitative Risk Analysis (</a:t>
            </a:r>
            <a:r>
              <a:rPr lang="en-US" sz="2000" b="1" dirty="0" err="1">
                <a:latin typeface="+mj-lt"/>
              </a:rPr>
              <a:t>PVA</a:t>
            </a:r>
            <a:r>
              <a:rPr lang="en-US" sz="2000" b="1" dirty="0">
                <a:latin typeface="+mj-lt"/>
              </a:rPr>
              <a:t>):  </a:t>
            </a:r>
            <a:r>
              <a:rPr lang="en-US" sz="2000" b="1" dirty="0" smtClean="0">
                <a:latin typeface="+mj-lt"/>
              </a:rPr>
              <a:t>Si parte </a:t>
            </a:r>
            <a:r>
              <a:rPr lang="en-US" sz="2000" b="1" dirty="0" err="1" smtClean="0">
                <a:latin typeface="+mj-lt"/>
              </a:rPr>
              <a:t>da</a:t>
            </a:r>
            <a:r>
              <a:rPr lang="en-US" sz="2000" b="1" dirty="0" smtClean="0">
                <a:latin typeface="+mj-lt"/>
              </a:rPr>
              <a:t> </a:t>
            </a:r>
            <a:r>
              <a:rPr lang="en-US" sz="2000" b="1" dirty="0" err="1" smtClean="0">
                <a:latin typeface="+mj-lt"/>
              </a:rPr>
              <a:t>dati</a:t>
            </a:r>
            <a:r>
              <a:rPr lang="en-US" sz="2000" b="1" dirty="0" smtClean="0">
                <a:latin typeface="+mj-lt"/>
              </a:rPr>
              <a:t> </a:t>
            </a:r>
            <a:r>
              <a:rPr lang="en-US" sz="2000" b="1" dirty="0" err="1" smtClean="0">
                <a:latin typeface="+mj-lt"/>
              </a:rPr>
              <a:t>di</a:t>
            </a:r>
            <a:r>
              <a:rPr lang="en-US" sz="2000" b="1" dirty="0" smtClean="0">
                <a:latin typeface="+mj-lt"/>
              </a:rPr>
              <a:t> </a:t>
            </a:r>
            <a:r>
              <a:rPr lang="en-US" sz="2000" b="1" dirty="0" err="1" smtClean="0">
                <a:latin typeface="+mj-lt"/>
              </a:rPr>
              <a:t>demografia</a:t>
            </a:r>
            <a:r>
              <a:rPr lang="en-US" sz="2000" b="1" dirty="0" smtClean="0">
                <a:latin typeface="+mj-lt"/>
              </a:rPr>
              <a:t> per </a:t>
            </a:r>
            <a:r>
              <a:rPr lang="en-US" sz="2000" b="1" dirty="0" err="1" smtClean="0">
                <a:latin typeface="+mj-lt"/>
              </a:rPr>
              <a:t>capire</a:t>
            </a:r>
            <a:r>
              <a:rPr lang="en-US" sz="2000" b="1" dirty="0" smtClean="0">
                <a:latin typeface="+mj-lt"/>
              </a:rPr>
              <a:t> </a:t>
            </a:r>
            <a:r>
              <a:rPr lang="en-US" sz="2000" b="1" dirty="0" err="1" smtClean="0">
                <a:latin typeface="+mj-lt"/>
              </a:rPr>
              <a:t>quali</a:t>
            </a:r>
            <a:r>
              <a:rPr lang="en-US" sz="2000" b="1" dirty="0" smtClean="0">
                <a:latin typeface="+mj-lt"/>
              </a:rPr>
              <a:t> </a:t>
            </a:r>
            <a:r>
              <a:rPr lang="en-US" sz="2000" b="1" dirty="0" err="1" smtClean="0">
                <a:latin typeface="+mj-lt"/>
              </a:rPr>
              <a:t>siano</a:t>
            </a:r>
            <a:r>
              <a:rPr lang="en-US" sz="2000" b="1" dirty="0" smtClean="0">
                <a:latin typeface="+mj-lt"/>
              </a:rPr>
              <a:t>  le </a:t>
            </a:r>
            <a:r>
              <a:rPr lang="en-US" sz="2000" b="1" dirty="0" err="1" smtClean="0">
                <a:latin typeface="+mj-lt"/>
              </a:rPr>
              <a:t>relazioni</a:t>
            </a:r>
            <a:r>
              <a:rPr lang="en-US" sz="2000" b="1" dirty="0" smtClean="0">
                <a:latin typeface="+mj-lt"/>
              </a:rPr>
              <a:t> </a:t>
            </a:r>
            <a:r>
              <a:rPr lang="en-US" sz="2000" b="1" dirty="0" err="1" smtClean="0">
                <a:latin typeface="+mj-lt"/>
              </a:rPr>
              <a:t>fra</a:t>
            </a:r>
            <a:r>
              <a:rPr lang="en-US" sz="2000" b="1" dirty="0" smtClean="0">
                <a:latin typeface="+mj-lt"/>
              </a:rPr>
              <a:t> </a:t>
            </a:r>
            <a:r>
              <a:rPr lang="en-US" sz="2000" b="1" dirty="0" err="1" smtClean="0">
                <a:latin typeface="+mj-lt"/>
              </a:rPr>
              <a:t>l’ambiente</a:t>
            </a:r>
            <a:r>
              <a:rPr lang="en-US" sz="2000" b="1" dirty="0" smtClean="0">
                <a:latin typeface="+mj-lt"/>
              </a:rPr>
              <a:t> e la </a:t>
            </a:r>
            <a:r>
              <a:rPr lang="en-US" sz="2000" b="1" dirty="0" err="1" smtClean="0">
                <a:latin typeface="+mj-lt"/>
              </a:rPr>
              <a:t>probabilità</a:t>
            </a:r>
            <a:r>
              <a:rPr lang="en-US" sz="2000" b="1" dirty="0" smtClean="0">
                <a:latin typeface="+mj-lt"/>
              </a:rPr>
              <a:t> </a:t>
            </a:r>
            <a:r>
              <a:rPr lang="en-US" sz="2000" b="1" dirty="0" err="1" smtClean="0">
                <a:latin typeface="+mj-lt"/>
              </a:rPr>
              <a:t>di</a:t>
            </a:r>
            <a:r>
              <a:rPr lang="en-US" sz="2000" b="1" dirty="0" smtClean="0">
                <a:latin typeface="+mj-lt"/>
              </a:rPr>
              <a:t> </a:t>
            </a:r>
            <a:r>
              <a:rPr lang="en-US" sz="2000" b="1" dirty="0" err="1" smtClean="0">
                <a:latin typeface="+mj-lt"/>
              </a:rPr>
              <a:t>sopravvivenza</a:t>
            </a:r>
            <a:r>
              <a:rPr lang="en-US" sz="2000" b="1" dirty="0" smtClean="0">
                <a:latin typeface="+mj-lt"/>
              </a:rPr>
              <a:t> </a:t>
            </a:r>
            <a:r>
              <a:rPr lang="en-US" sz="2000" b="1" dirty="0" err="1" smtClean="0">
                <a:latin typeface="+mj-lt"/>
              </a:rPr>
              <a:t>di</a:t>
            </a:r>
            <a:r>
              <a:rPr lang="en-US" sz="2000" b="1" dirty="0" smtClean="0">
                <a:latin typeface="+mj-lt"/>
              </a:rPr>
              <a:t> </a:t>
            </a:r>
            <a:r>
              <a:rPr lang="en-US" sz="2000" b="1" dirty="0" err="1" smtClean="0">
                <a:latin typeface="+mj-lt"/>
              </a:rPr>
              <a:t>metapopolazioni</a:t>
            </a:r>
            <a:endParaRPr lang="en-US" sz="2000" dirty="0">
              <a:latin typeface="+mj-lt"/>
            </a:endParaRPr>
          </a:p>
        </p:txBody>
      </p:sp>
      <p:sp>
        <p:nvSpPr>
          <p:cNvPr id="17411" name="Rectangle 17"/>
          <p:cNvSpPr>
            <a:spLocks noChangeArrowheads="1"/>
          </p:cNvSpPr>
          <p:nvPr/>
        </p:nvSpPr>
        <p:spPr bwMode="auto">
          <a:xfrm>
            <a:off x="257175" y="2460625"/>
            <a:ext cx="8461375" cy="2246769"/>
          </a:xfrm>
          <a:prstGeom prst="rect">
            <a:avLst/>
          </a:prstGeom>
          <a:noFill/>
          <a:ln w="12700" algn="ctr">
            <a:noFill/>
            <a:miter lim="800000"/>
            <a:headEnd/>
            <a:tailEnd/>
          </a:ln>
        </p:spPr>
        <p:txBody>
          <a:bodyPr>
            <a:spAutoFit/>
          </a:bodyPr>
          <a:lstStyle/>
          <a:p>
            <a:pPr marL="457200" indent="-457200"/>
            <a:r>
              <a:rPr lang="en-US" sz="2000" b="1" dirty="0" smtClean="0">
                <a:latin typeface="+mj-lt"/>
              </a:rPr>
              <a:t>4 </a:t>
            </a:r>
            <a:r>
              <a:rPr lang="en-US" sz="2000" b="1" dirty="0" err="1" smtClean="0">
                <a:latin typeface="+mj-lt"/>
              </a:rPr>
              <a:t>eventi</a:t>
            </a:r>
            <a:r>
              <a:rPr lang="en-US" sz="2000" b="1" dirty="0" smtClean="0">
                <a:latin typeface="+mj-lt"/>
              </a:rPr>
              <a:t> </a:t>
            </a:r>
            <a:r>
              <a:rPr lang="en-US" sz="2000" b="1" dirty="0" err="1" smtClean="0">
                <a:latin typeface="+mj-lt"/>
              </a:rPr>
              <a:t>possono</a:t>
            </a:r>
            <a:r>
              <a:rPr lang="en-US" sz="2000" b="1" dirty="0" smtClean="0">
                <a:latin typeface="+mj-lt"/>
              </a:rPr>
              <a:t> </a:t>
            </a:r>
            <a:r>
              <a:rPr lang="en-US" sz="2000" b="1" dirty="0" err="1" smtClean="0">
                <a:latin typeface="+mj-lt"/>
              </a:rPr>
              <a:t>influenzare</a:t>
            </a:r>
            <a:r>
              <a:rPr lang="en-US" sz="2000" b="1" dirty="0" smtClean="0">
                <a:latin typeface="+mj-lt"/>
              </a:rPr>
              <a:t> la </a:t>
            </a:r>
            <a:r>
              <a:rPr lang="en-US" sz="2000" b="1" dirty="0" err="1" smtClean="0">
                <a:latin typeface="+mj-lt"/>
              </a:rPr>
              <a:t>sopravvivenza</a:t>
            </a:r>
            <a:r>
              <a:rPr lang="en-US" sz="2000" b="1" dirty="0" smtClean="0">
                <a:latin typeface="+mj-lt"/>
              </a:rPr>
              <a:t>  </a:t>
            </a:r>
            <a:r>
              <a:rPr lang="en-US" sz="2000" b="1" dirty="0" err="1" smtClean="0">
                <a:latin typeface="+mj-lt"/>
              </a:rPr>
              <a:t>di</a:t>
            </a:r>
            <a:r>
              <a:rPr lang="en-US" sz="2000" b="1" dirty="0" smtClean="0">
                <a:latin typeface="+mj-lt"/>
              </a:rPr>
              <a:t> </a:t>
            </a:r>
            <a:r>
              <a:rPr lang="en-US" sz="2000" b="1" dirty="0" err="1" smtClean="0">
                <a:latin typeface="+mj-lt"/>
              </a:rPr>
              <a:t>una</a:t>
            </a:r>
            <a:r>
              <a:rPr lang="en-US" sz="2000" b="1" dirty="0" smtClean="0">
                <a:latin typeface="+mj-lt"/>
              </a:rPr>
              <a:t> </a:t>
            </a:r>
            <a:r>
              <a:rPr lang="en-US" sz="2000" b="1" dirty="0" err="1" smtClean="0">
                <a:latin typeface="+mj-lt"/>
              </a:rPr>
              <a:t>popolazione</a:t>
            </a:r>
            <a:r>
              <a:rPr lang="en-US" sz="2000" b="1" dirty="0" smtClean="0">
                <a:latin typeface="+mj-lt"/>
              </a:rPr>
              <a:t>:</a:t>
            </a:r>
            <a:endParaRPr lang="en-US" sz="2000" dirty="0">
              <a:latin typeface="+mj-lt"/>
            </a:endParaRPr>
          </a:p>
          <a:p>
            <a:pPr marL="1371600" lvl="2" indent="-457200"/>
            <a:r>
              <a:rPr lang="en-US" sz="2000" dirty="0">
                <a:latin typeface="+mj-lt"/>
              </a:rPr>
              <a:t>1) </a:t>
            </a:r>
            <a:r>
              <a:rPr lang="en-US" sz="2000" dirty="0" err="1" smtClean="0">
                <a:latin typeface="+mj-lt"/>
              </a:rPr>
              <a:t>Catastrofi</a:t>
            </a:r>
            <a:r>
              <a:rPr lang="en-US" sz="2000" dirty="0" smtClean="0">
                <a:latin typeface="+mj-lt"/>
              </a:rPr>
              <a:t> </a:t>
            </a:r>
            <a:r>
              <a:rPr lang="en-US" sz="2000" dirty="0" err="1" smtClean="0">
                <a:latin typeface="+mj-lt"/>
              </a:rPr>
              <a:t>naturali</a:t>
            </a:r>
            <a:endParaRPr lang="en-US" sz="2000" dirty="0">
              <a:latin typeface="+mj-lt"/>
            </a:endParaRPr>
          </a:p>
          <a:p>
            <a:pPr marL="1371600" lvl="2" indent="-457200"/>
            <a:r>
              <a:rPr lang="en-US" sz="2000" dirty="0">
                <a:latin typeface="+mj-lt"/>
              </a:rPr>
              <a:t>2) </a:t>
            </a:r>
            <a:r>
              <a:rPr lang="en-US" sz="2000" dirty="0" err="1" smtClean="0">
                <a:latin typeface="+mj-lt"/>
              </a:rPr>
              <a:t>Fattori</a:t>
            </a:r>
            <a:r>
              <a:rPr lang="en-US" sz="2000" dirty="0" smtClean="0">
                <a:latin typeface="+mj-lt"/>
              </a:rPr>
              <a:t> </a:t>
            </a:r>
            <a:r>
              <a:rPr lang="en-US" sz="2000" dirty="0" err="1" smtClean="0">
                <a:latin typeface="+mj-lt"/>
              </a:rPr>
              <a:t>genetici</a:t>
            </a:r>
            <a:r>
              <a:rPr lang="en-US" sz="2000" dirty="0" smtClean="0">
                <a:latin typeface="+mj-lt"/>
              </a:rPr>
              <a:t>: </a:t>
            </a:r>
            <a:r>
              <a:rPr lang="en-US" sz="2000" dirty="0">
                <a:latin typeface="+mj-lt"/>
              </a:rPr>
              <a:t>drift, </a:t>
            </a:r>
            <a:r>
              <a:rPr lang="en-US" sz="2000" dirty="0" smtClean="0">
                <a:latin typeface="+mj-lt"/>
              </a:rPr>
              <a:t>inbreeding,…</a:t>
            </a:r>
            <a:endParaRPr lang="en-US" sz="2000" dirty="0">
              <a:latin typeface="+mj-lt"/>
            </a:endParaRPr>
          </a:p>
          <a:p>
            <a:pPr marL="1371600" lvl="2" indent="-457200"/>
            <a:r>
              <a:rPr lang="en-US" sz="2000" dirty="0">
                <a:latin typeface="+mj-lt"/>
              </a:rPr>
              <a:t>3) </a:t>
            </a:r>
            <a:r>
              <a:rPr lang="en-US" sz="2000" dirty="0" err="1" smtClean="0">
                <a:latin typeface="+mj-lt"/>
              </a:rPr>
              <a:t>Fluttuazioni</a:t>
            </a:r>
            <a:r>
              <a:rPr lang="en-US" sz="2000" dirty="0" smtClean="0">
                <a:latin typeface="+mj-lt"/>
              </a:rPr>
              <a:t> </a:t>
            </a:r>
            <a:r>
              <a:rPr lang="en-US" sz="2000" dirty="0" err="1" smtClean="0">
                <a:latin typeface="+mj-lt"/>
              </a:rPr>
              <a:t>nell’ambiente</a:t>
            </a:r>
            <a:endParaRPr lang="en-US" sz="2000" dirty="0">
              <a:latin typeface="+mj-lt"/>
            </a:endParaRPr>
          </a:p>
          <a:p>
            <a:pPr marL="1371600" lvl="2" indent="-457200"/>
            <a:r>
              <a:rPr lang="en-US" sz="2000" dirty="0">
                <a:latin typeface="+mj-lt"/>
              </a:rPr>
              <a:t>4) </a:t>
            </a:r>
            <a:r>
              <a:rPr lang="en-US" sz="2000" dirty="0" err="1" smtClean="0">
                <a:latin typeface="+mj-lt"/>
              </a:rPr>
              <a:t>Fluttuazioni</a:t>
            </a:r>
            <a:r>
              <a:rPr lang="en-US" sz="2000" dirty="0" smtClean="0">
                <a:latin typeface="+mj-lt"/>
              </a:rPr>
              <a:t> </a:t>
            </a:r>
            <a:r>
              <a:rPr lang="en-US" sz="2000" dirty="0" err="1" smtClean="0">
                <a:latin typeface="+mj-lt"/>
              </a:rPr>
              <a:t>demografiche</a:t>
            </a:r>
            <a:endParaRPr lang="en-US" sz="2000" dirty="0">
              <a:latin typeface="+mj-lt"/>
            </a:endParaRPr>
          </a:p>
          <a:p>
            <a:pPr marL="457200" indent="-457200"/>
            <a:endParaRPr lang="en-US" sz="2000" dirty="0">
              <a:latin typeface="+mj-lt"/>
            </a:endParaRPr>
          </a:p>
          <a:p>
            <a:pPr marL="457200" indent="-457200"/>
            <a:r>
              <a:rPr lang="en-US" sz="2000" dirty="0" err="1" smtClean="0">
                <a:latin typeface="+mj-lt"/>
              </a:rPr>
              <a:t>Modelli</a:t>
            </a:r>
            <a:r>
              <a:rPr lang="en-US" sz="2000" dirty="0" smtClean="0">
                <a:latin typeface="+mj-lt"/>
              </a:rPr>
              <a:t> </a:t>
            </a:r>
            <a:r>
              <a:rPr lang="en-US" sz="2000" dirty="0" err="1" smtClean="0">
                <a:latin typeface="+mj-lt"/>
              </a:rPr>
              <a:t>PVA</a:t>
            </a:r>
            <a:r>
              <a:rPr lang="en-US" sz="2000" dirty="0" smtClean="0">
                <a:latin typeface="+mj-lt"/>
              </a:rPr>
              <a:t> </a:t>
            </a:r>
            <a:r>
              <a:rPr lang="en-US" sz="2000" dirty="0" err="1" smtClean="0">
                <a:latin typeface="+mj-lt"/>
              </a:rPr>
              <a:t>sono</a:t>
            </a:r>
            <a:r>
              <a:rPr lang="en-US" sz="2000" dirty="0" smtClean="0">
                <a:latin typeface="+mj-lt"/>
              </a:rPr>
              <a:t> specie-</a:t>
            </a:r>
            <a:r>
              <a:rPr lang="en-US" sz="2000" dirty="0" err="1" smtClean="0">
                <a:latin typeface="+mj-lt"/>
              </a:rPr>
              <a:t>specifici</a:t>
            </a:r>
            <a:endParaRPr lang="en-US" sz="2000" dirty="0">
              <a:latin typeface="+mj-lt"/>
            </a:endParaRPr>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Ecologia della metapopolazioni </a:t>
            </a:r>
            <a:endParaRPr lang="it-CH" sz="2400" dirty="0">
              <a:latin typeface="+mj-lt"/>
              <a:cs typeface="Arial" pitchFamily="34" charset="0"/>
            </a:endParaRPr>
          </a:p>
        </p:txBody>
      </p:sp>
      <p:sp>
        <p:nvSpPr>
          <p:cNvPr id="6" name="Rectangle 4"/>
          <p:cNvSpPr>
            <a:spLocks noChangeArrowheads="1"/>
          </p:cNvSpPr>
          <p:nvPr/>
        </p:nvSpPr>
        <p:spPr bwMode="auto">
          <a:xfrm>
            <a:off x="190500" y="5848290"/>
            <a:ext cx="8953500" cy="400110"/>
          </a:xfrm>
          <a:prstGeom prst="rect">
            <a:avLst/>
          </a:prstGeom>
          <a:noFill/>
          <a:ln w="12700" algn="ctr">
            <a:noFill/>
            <a:miter lim="800000"/>
            <a:headEnd/>
            <a:tailEnd/>
          </a:ln>
        </p:spPr>
        <p:txBody>
          <a:bodyPr>
            <a:spAutoFit/>
          </a:bodyPr>
          <a:lstStyle/>
          <a:p>
            <a:pPr marL="457200" indent="-457200" algn="ctr"/>
            <a:r>
              <a:rPr lang="en-US" sz="2000" b="1" dirty="0" err="1" smtClean="0">
                <a:latin typeface="+mj-lt"/>
              </a:rPr>
              <a:t>Applicazione</a:t>
            </a:r>
            <a:r>
              <a:rPr lang="en-US" sz="2000" b="1" dirty="0" smtClean="0">
                <a:latin typeface="+mj-lt"/>
              </a:rPr>
              <a:t> </a:t>
            </a:r>
            <a:r>
              <a:rPr lang="en-US" sz="2000" b="1" dirty="0" err="1" smtClean="0">
                <a:latin typeface="+mj-lt"/>
              </a:rPr>
              <a:t>dei</a:t>
            </a:r>
            <a:r>
              <a:rPr lang="en-US" sz="2000" b="1" dirty="0" smtClean="0">
                <a:latin typeface="+mj-lt"/>
              </a:rPr>
              <a:t> </a:t>
            </a:r>
            <a:r>
              <a:rPr lang="en-US" sz="2000" b="1" dirty="0" err="1" smtClean="0">
                <a:latin typeface="+mj-lt"/>
              </a:rPr>
              <a:t>modelli</a:t>
            </a:r>
            <a:r>
              <a:rPr lang="en-US" sz="2000" b="1" dirty="0" smtClean="0">
                <a:latin typeface="+mj-lt"/>
              </a:rPr>
              <a:t> </a:t>
            </a:r>
            <a:r>
              <a:rPr lang="en-US" sz="2000" b="1" dirty="0" err="1" smtClean="0">
                <a:latin typeface="+mj-lt"/>
              </a:rPr>
              <a:t>PVA</a:t>
            </a:r>
            <a:r>
              <a:rPr lang="en-US" sz="2000" b="1" dirty="0" smtClean="0">
                <a:latin typeface="+mj-lt"/>
              </a:rPr>
              <a:t>: </a:t>
            </a:r>
            <a:r>
              <a:rPr lang="en-US" sz="2000" dirty="0" err="1" smtClean="0">
                <a:latin typeface="+mj-lt"/>
              </a:rPr>
              <a:t>Valutazione</a:t>
            </a:r>
            <a:r>
              <a:rPr lang="en-US" sz="2000" dirty="0" smtClean="0">
                <a:latin typeface="+mj-lt"/>
              </a:rPr>
              <a:t> del </a:t>
            </a:r>
            <a:r>
              <a:rPr lang="en-US" sz="2000" dirty="0" err="1" smtClean="0">
                <a:latin typeface="+mj-lt"/>
              </a:rPr>
              <a:t>rischio</a:t>
            </a:r>
            <a:r>
              <a:rPr lang="en-US" sz="2000" dirty="0" smtClean="0">
                <a:latin typeface="+mj-lt"/>
              </a:rPr>
              <a:t> </a:t>
            </a:r>
            <a:r>
              <a:rPr lang="en-US" sz="2000" dirty="0" err="1" smtClean="0">
                <a:latin typeface="+mj-lt"/>
              </a:rPr>
              <a:t>di</a:t>
            </a:r>
            <a:r>
              <a:rPr lang="en-US" sz="2000" dirty="0" smtClean="0">
                <a:latin typeface="+mj-lt"/>
              </a:rPr>
              <a:t> </a:t>
            </a:r>
            <a:r>
              <a:rPr lang="en-US" sz="2000" dirty="0" err="1" smtClean="0">
                <a:latin typeface="+mj-lt"/>
              </a:rPr>
              <a:t>estinzione</a:t>
            </a:r>
            <a:r>
              <a:rPr lang="en-US" sz="2000" dirty="0">
                <a:latin typeface="+mj-lt"/>
              </a:rPr>
              <a:t>	</a:t>
            </a:r>
          </a:p>
        </p:txBody>
      </p:sp>
      <p:sp>
        <p:nvSpPr>
          <p:cNvPr id="7" name="Down Arrow 6"/>
          <p:cNvSpPr/>
          <p:nvPr/>
        </p:nvSpPr>
        <p:spPr>
          <a:xfrm>
            <a:off x="3810000" y="4800600"/>
            <a:ext cx="685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a:latin typeface="+mj-lt"/>
            </a:endParaRPr>
          </a:p>
        </p:txBody>
      </p:sp>
    </p:spTree>
  </p:cSld>
  <p:clrMapOvr>
    <a:masterClrMapping/>
  </p:clrMapOvr>
  <p:transition advTm="352"/>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228600" y="1295400"/>
            <a:ext cx="8458200" cy="3170099"/>
          </a:xfrm>
          <a:prstGeom prst="rect">
            <a:avLst/>
          </a:prstGeom>
          <a:noFill/>
          <a:ln w="12700" algn="ctr">
            <a:noFill/>
            <a:miter lim="800000"/>
            <a:headEnd/>
            <a:tailEnd/>
          </a:ln>
        </p:spPr>
        <p:txBody>
          <a:bodyPr wrap="square">
            <a:spAutoFit/>
          </a:bodyPr>
          <a:lstStyle/>
          <a:p>
            <a:pPr marL="231775" indent="-231775"/>
            <a:r>
              <a:rPr lang="en-US" sz="2000" dirty="0" err="1" smtClean="0">
                <a:latin typeface="+mj-lt"/>
              </a:rPr>
              <a:t>Quanto</a:t>
            </a:r>
            <a:r>
              <a:rPr lang="en-US" sz="2000" dirty="0" smtClean="0">
                <a:latin typeface="+mj-lt"/>
              </a:rPr>
              <a:t> habitat è </a:t>
            </a:r>
            <a:r>
              <a:rPr lang="en-US" sz="2000" dirty="0" err="1" smtClean="0">
                <a:latin typeface="+mj-lt"/>
              </a:rPr>
              <a:t>necessario</a:t>
            </a:r>
            <a:r>
              <a:rPr lang="en-US" sz="2000" dirty="0" smtClean="0">
                <a:latin typeface="+mj-lt"/>
              </a:rPr>
              <a:t> e con </a:t>
            </a:r>
            <a:r>
              <a:rPr lang="en-US" sz="2000" dirty="0" err="1" smtClean="0">
                <a:latin typeface="+mj-lt"/>
              </a:rPr>
              <a:t>quale</a:t>
            </a:r>
            <a:r>
              <a:rPr lang="en-US" sz="2000" dirty="0" smtClean="0">
                <a:latin typeface="+mj-lt"/>
              </a:rPr>
              <a:t> </a:t>
            </a:r>
            <a:r>
              <a:rPr lang="en-US" sz="2000" dirty="0" err="1" smtClean="0">
                <a:latin typeface="+mj-lt"/>
              </a:rPr>
              <a:t>configurazione</a:t>
            </a:r>
            <a:r>
              <a:rPr lang="en-US" sz="2000" dirty="0" smtClean="0">
                <a:latin typeface="+mj-lt"/>
              </a:rPr>
              <a:t>  per </a:t>
            </a:r>
            <a:r>
              <a:rPr lang="en-US" sz="2000" dirty="0" err="1" smtClean="0">
                <a:latin typeface="+mj-lt"/>
              </a:rPr>
              <a:t>evitare</a:t>
            </a:r>
            <a:r>
              <a:rPr lang="en-US" sz="2000" dirty="0" smtClean="0">
                <a:latin typeface="+mj-lt"/>
              </a:rPr>
              <a:t> </a:t>
            </a:r>
            <a:r>
              <a:rPr lang="en-US" sz="2000" dirty="0" err="1" smtClean="0">
                <a:latin typeface="+mj-lt"/>
              </a:rPr>
              <a:t>l’estinzione</a:t>
            </a:r>
            <a:r>
              <a:rPr lang="en-US" sz="2000" dirty="0" smtClean="0">
                <a:latin typeface="+mj-lt"/>
              </a:rPr>
              <a:t>?</a:t>
            </a:r>
          </a:p>
          <a:p>
            <a:pPr marL="231775" indent="-231775"/>
            <a:endParaRPr lang="en-US" sz="2000" dirty="0" smtClean="0">
              <a:latin typeface="+mj-lt"/>
            </a:endParaRPr>
          </a:p>
          <a:p>
            <a:pPr marL="231775" indent="-231775"/>
            <a:r>
              <a:rPr lang="en-US" sz="2000" dirty="0" err="1" smtClean="0">
                <a:latin typeface="+mj-lt"/>
              </a:rPr>
              <a:t>Quali</a:t>
            </a:r>
            <a:r>
              <a:rPr lang="en-US" sz="2000" dirty="0" smtClean="0">
                <a:latin typeface="+mj-lt"/>
              </a:rPr>
              <a:t> </a:t>
            </a:r>
            <a:r>
              <a:rPr lang="en-US" sz="2000" dirty="0" err="1" smtClean="0">
                <a:latin typeface="+mj-lt"/>
              </a:rPr>
              <a:t>fasi</a:t>
            </a:r>
            <a:r>
              <a:rPr lang="en-US" sz="2000" dirty="0" smtClean="0">
                <a:latin typeface="+mj-lt"/>
              </a:rPr>
              <a:t> </a:t>
            </a:r>
            <a:r>
              <a:rPr lang="en-US" sz="2000" dirty="0" err="1" smtClean="0">
                <a:latin typeface="+mj-lt"/>
              </a:rPr>
              <a:t>della</a:t>
            </a:r>
            <a:r>
              <a:rPr lang="en-US" sz="2000" dirty="0" smtClean="0">
                <a:latin typeface="+mj-lt"/>
              </a:rPr>
              <a:t> vita </a:t>
            </a:r>
            <a:r>
              <a:rPr lang="en-US" sz="2000" dirty="0" err="1" smtClean="0">
                <a:latin typeface="+mj-lt"/>
              </a:rPr>
              <a:t>della</a:t>
            </a:r>
            <a:r>
              <a:rPr lang="en-US" sz="2000" dirty="0" smtClean="0">
                <a:latin typeface="+mj-lt"/>
              </a:rPr>
              <a:t> specie </a:t>
            </a:r>
            <a:r>
              <a:rPr lang="en-US" sz="2000" dirty="0" err="1" smtClean="0">
                <a:latin typeface="+mj-lt"/>
              </a:rPr>
              <a:t>sono</a:t>
            </a:r>
            <a:r>
              <a:rPr lang="en-US" sz="2000" dirty="0" smtClean="0">
                <a:latin typeface="+mj-lt"/>
              </a:rPr>
              <a:t> </a:t>
            </a:r>
            <a:r>
              <a:rPr lang="en-US" sz="2000" dirty="0" err="1" smtClean="0">
                <a:latin typeface="+mj-lt"/>
              </a:rPr>
              <a:t>più</a:t>
            </a:r>
            <a:r>
              <a:rPr lang="en-US" sz="2000" dirty="0" smtClean="0">
                <a:latin typeface="+mj-lt"/>
              </a:rPr>
              <a:t> </a:t>
            </a:r>
            <a:r>
              <a:rPr lang="en-US" sz="2000" dirty="0" err="1" smtClean="0">
                <a:latin typeface="+mj-lt"/>
              </a:rPr>
              <a:t>minacciate</a:t>
            </a:r>
            <a:r>
              <a:rPr lang="en-US" sz="2000" dirty="0" smtClean="0">
                <a:latin typeface="+mj-lt"/>
              </a:rPr>
              <a:t>?</a:t>
            </a:r>
          </a:p>
          <a:p>
            <a:pPr marL="231775" indent="-231775"/>
            <a:r>
              <a:rPr lang="en-US" sz="2000" dirty="0" smtClean="0">
                <a:latin typeface="+mj-lt"/>
              </a:rPr>
              <a:t> </a:t>
            </a:r>
          </a:p>
          <a:p>
            <a:pPr marL="231775" indent="-231775"/>
            <a:r>
              <a:rPr lang="en-US" sz="2000" dirty="0" err="1" smtClean="0">
                <a:latin typeface="+mj-lt"/>
              </a:rPr>
              <a:t>Quanti</a:t>
            </a:r>
            <a:r>
              <a:rPr lang="en-US" sz="2000" dirty="0" smtClean="0">
                <a:latin typeface="+mj-lt"/>
              </a:rPr>
              <a:t> </a:t>
            </a:r>
            <a:r>
              <a:rPr lang="en-US" sz="2000" dirty="0" err="1" smtClean="0">
                <a:latin typeface="+mj-lt"/>
              </a:rPr>
              <a:t>individui</a:t>
            </a:r>
            <a:r>
              <a:rPr lang="en-US" sz="2000" dirty="0" smtClean="0">
                <a:latin typeface="+mj-lt"/>
              </a:rPr>
              <a:t> </a:t>
            </a:r>
            <a:r>
              <a:rPr lang="en-US" sz="2000" dirty="0" err="1" smtClean="0">
                <a:latin typeface="+mj-lt"/>
              </a:rPr>
              <a:t>sono</a:t>
            </a:r>
            <a:r>
              <a:rPr lang="en-US" sz="2000" dirty="0" smtClean="0">
                <a:latin typeface="+mj-lt"/>
              </a:rPr>
              <a:t> </a:t>
            </a:r>
            <a:r>
              <a:rPr lang="en-US" sz="2000" dirty="0" err="1" smtClean="0">
                <a:latin typeface="+mj-lt"/>
              </a:rPr>
              <a:t>necessari</a:t>
            </a:r>
            <a:r>
              <a:rPr lang="en-US" sz="2000" dirty="0" smtClean="0">
                <a:latin typeface="+mj-lt"/>
              </a:rPr>
              <a:t> per </a:t>
            </a:r>
            <a:r>
              <a:rPr lang="en-US" sz="2000" dirty="0" err="1" smtClean="0">
                <a:latin typeface="+mj-lt"/>
              </a:rPr>
              <a:t>avere</a:t>
            </a:r>
            <a:r>
              <a:rPr lang="en-US" sz="2000" dirty="0" smtClean="0">
                <a:latin typeface="+mj-lt"/>
              </a:rPr>
              <a:t> </a:t>
            </a:r>
            <a:r>
              <a:rPr lang="en-US" sz="2000" dirty="0" err="1" smtClean="0">
                <a:latin typeface="+mj-lt"/>
              </a:rPr>
              <a:t>delle</a:t>
            </a:r>
            <a:r>
              <a:rPr lang="en-US" sz="2000" dirty="0" smtClean="0">
                <a:latin typeface="+mj-lt"/>
              </a:rPr>
              <a:t> </a:t>
            </a:r>
            <a:r>
              <a:rPr lang="en-US" sz="2000" dirty="0" err="1" smtClean="0">
                <a:latin typeface="+mj-lt"/>
              </a:rPr>
              <a:t>popolazioni</a:t>
            </a:r>
            <a:r>
              <a:rPr lang="en-US" sz="2000" dirty="0" smtClean="0">
                <a:latin typeface="+mj-lt"/>
              </a:rPr>
              <a:t> </a:t>
            </a:r>
            <a:r>
              <a:rPr lang="en-US" sz="2000" dirty="0" err="1" smtClean="0">
                <a:latin typeface="+mj-lt"/>
              </a:rPr>
              <a:t>vitali</a:t>
            </a:r>
            <a:r>
              <a:rPr lang="en-US" sz="2000" dirty="0" smtClean="0">
                <a:latin typeface="+mj-lt"/>
              </a:rPr>
              <a:t> (ad </a:t>
            </a:r>
            <a:r>
              <a:rPr lang="en-US" sz="2000" dirty="0" err="1" smtClean="0">
                <a:latin typeface="+mj-lt"/>
              </a:rPr>
              <a:t>programmi</a:t>
            </a:r>
            <a:r>
              <a:rPr lang="en-US" sz="2000" dirty="0" smtClean="0">
                <a:latin typeface="+mj-lt"/>
              </a:rPr>
              <a:t> </a:t>
            </a:r>
            <a:r>
              <a:rPr lang="en-US" sz="2000" dirty="0" err="1" smtClean="0">
                <a:latin typeface="+mj-lt"/>
              </a:rPr>
              <a:t>di</a:t>
            </a:r>
            <a:r>
              <a:rPr lang="en-US" sz="2000" dirty="0" smtClean="0">
                <a:latin typeface="+mj-lt"/>
              </a:rPr>
              <a:t> re-</a:t>
            </a:r>
            <a:r>
              <a:rPr lang="en-US" sz="2000" dirty="0" err="1" smtClean="0">
                <a:latin typeface="+mj-lt"/>
              </a:rPr>
              <a:t>introduzione</a:t>
            </a:r>
            <a:r>
              <a:rPr lang="en-US" sz="2000" dirty="0" smtClean="0">
                <a:latin typeface="+mj-lt"/>
              </a:rPr>
              <a:t>)?</a:t>
            </a:r>
          </a:p>
          <a:p>
            <a:pPr marL="231775" indent="-231775"/>
            <a:endParaRPr lang="en-US" sz="2000" dirty="0" smtClean="0">
              <a:latin typeface="+mj-lt"/>
            </a:endParaRPr>
          </a:p>
          <a:p>
            <a:pPr marL="231775" indent="-231775"/>
            <a:r>
              <a:rPr lang="en-US" sz="2000" dirty="0" err="1" smtClean="0">
                <a:latin typeface="+mj-lt"/>
              </a:rPr>
              <a:t>Quanti</a:t>
            </a:r>
            <a:r>
              <a:rPr lang="en-US" sz="2000" dirty="0" smtClean="0">
                <a:latin typeface="+mj-lt"/>
              </a:rPr>
              <a:t> </a:t>
            </a:r>
            <a:r>
              <a:rPr lang="en-US" sz="2000" dirty="0" err="1" smtClean="0">
                <a:latin typeface="+mj-lt"/>
              </a:rPr>
              <a:t>individui</a:t>
            </a:r>
            <a:r>
              <a:rPr lang="en-US" sz="2000" dirty="0" smtClean="0">
                <a:latin typeface="+mj-lt"/>
              </a:rPr>
              <a:t> </a:t>
            </a:r>
            <a:r>
              <a:rPr lang="en-US" sz="2000" dirty="0" err="1" smtClean="0">
                <a:latin typeface="+mj-lt"/>
              </a:rPr>
              <a:t>possono</a:t>
            </a:r>
            <a:r>
              <a:rPr lang="en-US" sz="2000" dirty="0" smtClean="0">
                <a:latin typeface="+mj-lt"/>
              </a:rPr>
              <a:t> </a:t>
            </a:r>
            <a:r>
              <a:rPr lang="en-US" sz="2000" dirty="0" err="1" smtClean="0">
                <a:latin typeface="+mj-lt"/>
              </a:rPr>
              <a:t>essere</a:t>
            </a:r>
            <a:r>
              <a:rPr lang="en-US" sz="2000" dirty="0" smtClean="0">
                <a:latin typeface="+mj-lt"/>
              </a:rPr>
              <a:t> </a:t>
            </a:r>
            <a:r>
              <a:rPr lang="en-US" sz="2000" dirty="0" err="1" smtClean="0">
                <a:latin typeface="+mj-lt"/>
              </a:rPr>
              <a:t>prelevati</a:t>
            </a:r>
            <a:r>
              <a:rPr lang="en-US" sz="2000" dirty="0" smtClean="0">
                <a:latin typeface="+mj-lt"/>
              </a:rPr>
              <a:t> </a:t>
            </a:r>
            <a:r>
              <a:rPr lang="en-US" sz="2000" dirty="0" err="1" smtClean="0">
                <a:latin typeface="+mj-lt"/>
              </a:rPr>
              <a:t>senza</a:t>
            </a:r>
            <a:r>
              <a:rPr lang="en-US" sz="2000" dirty="0" smtClean="0">
                <a:latin typeface="+mj-lt"/>
              </a:rPr>
              <a:t> </a:t>
            </a:r>
            <a:r>
              <a:rPr lang="en-US" sz="2000" dirty="0" err="1" smtClean="0">
                <a:latin typeface="+mj-lt"/>
              </a:rPr>
              <a:t>impattare</a:t>
            </a:r>
            <a:r>
              <a:rPr lang="en-US" sz="2000" dirty="0" smtClean="0">
                <a:latin typeface="+mj-lt"/>
              </a:rPr>
              <a:t> la </a:t>
            </a:r>
            <a:r>
              <a:rPr lang="en-US" sz="2000" dirty="0" err="1" smtClean="0">
                <a:latin typeface="+mj-lt"/>
              </a:rPr>
              <a:t>sopravvivenza</a:t>
            </a:r>
            <a:r>
              <a:rPr lang="en-US" sz="2000" dirty="0" smtClean="0">
                <a:latin typeface="+mj-lt"/>
              </a:rPr>
              <a:t> </a:t>
            </a:r>
            <a:r>
              <a:rPr lang="en-US" sz="2000" dirty="0" err="1" smtClean="0">
                <a:latin typeface="+mj-lt"/>
              </a:rPr>
              <a:t>della</a:t>
            </a:r>
            <a:r>
              <a:rPr lang="en-US" sz="2000" dirty="0" smtClean="0">
                <a:latin typeface="+mj-lt"/>
              </a:rPr>
              <a:t> specie</a:t>
            </a:r>
            <a:r>
              <a:rPr lang="en-GB" sz="2000" dirty="0" smtClean="0">
                <a:latin typeface="+mj-lt"/>
              </a:rPr>
              <a:t>?</a:t>
            </a:r>
            <a:endParaRPr lang="en-US" sz="2000" dirty="0" smtClean="0">
              <a:latin typeface="+mj-lt"/>
            </a:endParaRPr>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Ecologia della metapopolazioni </a:t>
            </a:r>
            <a:endParaRPr lang="it-CH" sz="2400" dirty="0">
              <a:latin typeface="+mj-lt"/>
              <a:cs typeface="Arial" pitchFamily="34" charset="0"/>
            </a:endParaRPr>
          </a:p>
        </p:txBody>
      </p:sp>
      <p:sp>
        <p:nvSpPr>
          <p:cNvPr id="6" name="Text Box 12"/>
          <p:cNvSpPr txBox="1">
            <a:spLocks noChangeArrowheads="1"/>
          </p:cNvSpPr>
          <p:nvPr/>
        </p:nvSpPr>
        <p:spPr bwMode="auto">
          <a:xfrm>
            <a:off x="5140325" y="5622925"/>
            <a:ext cx="3768725" cy="396875"/>
          </a:xfrm>
          <a:prstGeom prst="rect">
            <a:avLst/>
          </a:prstGeom>
          <a:noFill/>
          <a:ln w="12700" algn="ctr">
            <a:noFill/>
            <a:miter lim="800000"/>
            <a:headEnd/>
            <a:tailEnd/>
          </a:ln>
        </p:spPr>
        <p:txBody>
          <a:bodyPr>
            <a:spAutoFit/>
          </a:bodyPr>
          <a:lstStyle/>
          <a:p>
            <a:pPr marL="2286000" lvl="4" indent="-457200"/>
            <a:r>
              <a:rPr lang="en-US" sz="2000">
                <a:solidFill>
                  <a:srgbClr val="FFFFFF"/>
                </a:solidFill>
                <a:latin typeface="+mj-lt"/>
              </a:rPr>
              <a:t> </a:t>
            </a:r>
          </a:p>
        </p:txBody>
      </p:sp>
      <p:sp>
        <p:nvSpPr>
          <p:cNvPr id="7" name="Text Box 63"/>
          <p:cNvSpPr txBox="1">
            <a:spLocks noChangeArrowheads="1"/>
          </p:cNvSpPr>
          <p:nvPr/>
        </p:nvSpPr>
        <p:spPr bwMode="auto">
          <a:xfrm>
            <a:off x="263525" y="5782270"/>
            <a:ext cx="8880475" cy="923330"/>
          </a:xfrm>
          <a:prstGeom prst="rect">
            <a:avLst/>
          </a:prstGeom>
          <a:noFill/>
          <a:ln w="12700" algn="ctr">
            <a:noFill/>
            <a:miter lim="800000"/>
            <a:headEnd/>
            <a:tailEnd/>
          </a:ln>
        </p:spPr>
        <p:txBody>
          <a:bodyPr>
            <a:spAutoFit/>
          </a:bodyPr>
          <a:lstStyle/>
          <a:p>
            <a:r>
              <a:rPr lang="en-US" dirty="0">
                <a:latin typeface="+mj-lt"/>
              </a:rPr>
              <a:t>MVP =</a:t>
            </a:r>
            <a:r>
              <a:rPr lang="en-US" b="1" dirty="0">
                <a:latin typeface="+mj-lt"/>
              </a:rPr>
              <a:t> </a:t>
            </a:r>
            <a:r>
              <a:rPr lang="en-US" b="1" dirty="0" err="1" smtClean="0">
                <a:latin typeface="+mj-lt"/>
              </a:rPr>
              <a:t>Dimensione</a:t>
            </a:r>
            <a:r>
              <a:rPr lang="en-US" b="1" dirty="0" smtClean="0">
                <a:latin typeface="+mj-lt"/>
              </a:rPr>
              <a:t> </a:t>
            </a:r>
            <a:r>
              <a:rPr lang="en-US" b="1" dirty="0" err="1" smtClean="0">
                <a:latin typeface="+mj-lt"/>
              </a:rPr>
              <a:t>della</a:t>
            </a:r>
            <a:r>
              <a:rPr lang="en-US" b="1" dirty="0" smtClean="0">
                <a:latin typeface="+mj-lt"/>
              </a:rPr>
              <a:t> </a:t>
            </a:r>
            <a:r>
              <a:rPr lang="en-US" b="1" dirty="0" err="1" smtClean="0">
                <a:latin typeface="+mj-lt"/>
              </a:rPr>
              <a:t>popolazione</a:t>
            </a:r>
            <a:r>
              <a:rPr lang="en-US" b="1" dirty="0" smtClean="0">
                <a:latin typeface="+mj-lt"/>
              </a:rPr>
              <a:t> sotto la </a:t>
            </a:r>
            <a:r>
              <a:rPr lang="en-US" b="1" dirty="0" err="1" smtClean="0">
                <a:latin typeface="+mj-lt"/>
              </a:rPr>
              <a:t>quale</a:t>
            </a:r>
            <a:r>
              <a:rPr lang="en-US" b="1" dirty="0" smtClean="0">
                <a:latin typeface="+mj-lt"/>
              </a:rPr>
              <a:t> la </a:t>
            </a:r>
            <a:r>
              <a:rPr lang="en-US" b="1" dirty="0" err="1" smtClean="0">
                <a:latin typeface="+mj-lt"/>
              </a:rPr>
              <a:t>probabilità</a:t>
            </a:r>
            <a:r>
              <a:rPr lang="en-US" b="1" dirty="0" smtClean="0">
                <a:latin typeface="+mj-lt"/>
              </a:rPr>
              <a:t> </a:t>
            </a:r>
            <a:r>
              <a:rPr lang="en-US" b="1" dirty="0" err="1" smtClean="0">
                <a:latin typeface="+mj-lt"/>
              </a:rPr>
              <a:t>di</a:t>
            </a:r>
            <a:r>
              <a:rPr lang="en-US" b="1" dirty="0" smtClean="0">
                <a:latin typeface="+mj-lt"/>
              </a:rPr>
              <a:t> </a:t>
            </a:r>
            <a:r>
              <a:rPr lang="en-US" b="1" dirty="0" err="1" smtClean="0">
                <a:latin typeface="+mj-lt"/>
              </a:rPr>
              <a:t>estinzione</a:t>
            </a:r>
            <a:r>
              <a:rPr lang="en-US" b="1" dirty="0" smtClean="0">
                <a:latin typeface="+mj-lt"/>
              </a:rPr>
              <a:t> </a:t>
            </a:r>
            <a:r>
              <a:rPr lang="en-US" b="1" dirty="0" err="1" smtClean="0">
                <a:latin typeface="+mj-lt"/>
              </a:rPr>
              <a:t>cresce</a:t>
            </a:r>
            <a:r>
              <a:rPr lang="en-US" b="1" dirty="0" smtClean="0">
                <a:latin typeface="+mj-lt"/>
              </a:rPr>
              <a:t> in </a:t>
            </a:r>
            <a:r>
              <a:rPr lang="en-US" b="1" dirty="0" err="1" smtClean="0">
                <a:latin typeface="+mj-lt"/>
              </a:rPr>
              <a:t>modo</a:t>
            </a:r>
            <a:r>
              <a:rPr lang="en-US" b="1" dirty="0" smtClean="0">
                <a:latin typeface="+mj-lt"/>
              </a:rPr>
              <a:t> </a:t>
            </a:r>
            <a:r>
              <a:rPr lang="en-US" b="1" dirty="0" err="1" smtClean="0">
                <a:latin typeface="+mj-lt"/>
              </a:rPr>
              <a:t>consistente</a:t>
            </a:r>
            <a:r>
              <a:rPr lang="en-US" b="1" dirty="0" smtClean="0">
                <a:latin typeface="+mj-lt"/>
              </a:rPr>
              <a:t>, </a:t>
            </a:r>
            <a:r>
              <a:rPr lang="en-US" b="1" dirty="0" err="1" smtClean="0">
                <a:latin typeface="+mj-lt"/>
              </a:rPr>
              <a:t>oppure</a:t>
            </a:r>
            <a:r>
              <a:rPr lang="en-US" b="1" dirty="0" smtClean="0">
                <a:latin typeface="+mj-lt"/>
              </a:rPr>
              <a:t> </a:t>
            </a:r>
            <a:r>
              <a:rPr lang="en-US" b="1" dirty="0" err="1" smtClean="0">
                <a:latin typeface="+mj-lt"/>
              </a:rPr>
              <a:t>il</a:t>
            </a:r>
            <a:r>
              <a:rPr lang="en-US" b="1" dirty="0" smtClean="0">
                <a:latin typeface="+mj-lt"/>
              </a:rPr>
              <a:t> </a:t>
            </a:r>
            <a:r>
              <a:rPr lang="en-US" b="1" dirty="0" err="1" smtClean="0">
                <a:latin typeface="+mj-lt"/>
              </a:rPr>
              <a:t>numero</a:t>
            </a:r>
            <a:r>
              <a:rPr lang="en-US" b="1" dirty="0" smtClean="0">
                <a:latin typeface="+mj-lt"/>
              </a:rPr>
              <a:t> </a:t>
            </a:r>
            <a:r>
              <a:rPr lang="en-US" b="1" dirty="0" err="1" smtClean="0">
                <a:latin typeface="+mj-lt"/>
              </a:rPr>
              <a:t>di</a:t>
            </a:r>
            <a:r>
              <a:rPr lang="en-US" b="1" dirty="0" smtClean="0">
                <a:latin typeface="+mj-lt"/>
              </a:rPr>
              <a:t> </a:t>
            </a:r>
            <a:r>
              <a:rPr lang="en-US" b="1" dirty="0" err="1" smtClean="0">
                <a:latin typeface="+mj-lt"/>
              </a:rPr>
              <a:t>popolazioni</a:t>
            </a:r>
            <a:r>
              <a:rPr lang="en-US" b="1" dirty="0" smtClean="0">
                <a:latin typeface="+mj-lt"/>
              </a:rPr>
              <a:t> </a:t>
            </a:r>
            <a:r>
              <a:rPr lang="en-US" b="1" dirty="0" err="1" smtClean="0">
                <a:latin typeface="+mj-lt"/>
              </a:rPr>
              <a:t>locali</a:t>
            </a:r>
            <a:r>
              <a:rPr lang="en-US" b="1" dirty="0" smtClean="0">
                <a:latin typeface="+mj-lt"/>
              </a:rPr>
              <a:t> </a:t>
            </a:r>
            <a:r>
              <a:rPr lang="en-US" b="1" dirty="0" err="1" smtClean="0">
                <a:latin typeface="+mj-lt"/>
              </a:rPr>
              <a:t>necessarie</a:t>
            </a:r>
            <a:r>
              <a:rPr lang="en-US" b="1" dirty="0" smtClean="0">
                <a:latin typeface="+mj-lt"/>
              </a:rPr>
              <a:t> per </a:t>
            </a:r>
            <a:r>
              <a:rPr lang="en-US" b="1" dirty="0" err="1" smtClean="0">
                <a:latin typeface="+mj-lt"/>
              </a:rPr>
              <a:t>il</a:t>
            </a:r>
            <a:r>
              <a:rPr lang="en-US" b="1" dirty="0" smtClean="0">
                <a:latin typeface="+mj-lt"/>
              </a:rPr>
              <a:t> </a:t>
            </a:r>
            <a:r>
              <a:rPr lang="en-US" b="1" dirty="0" err="1" smtClean="0">
                <a:latin typeface="+mj-lt"/>
              </a:rPr>
              <a:t>mantenimneto</a:t>
            </a:r>
            <a:r>
              <a:rPr lang="en-US" b="1" dirty="0" smtClean="0">
                <a:latin typeface="+mj-lt"/>
              </a:rPr>
              <a:t> </a:t>
            </a:r>
            <a:r>
              <a:rPr lang="en-US" b="1" dirty="0" err="1" smtClean="0">
                <a:latin typeface="+mj-lt"/>
              </a:rPr>
              <a:t>di</a:t>
            </a:r>
            <a:r>
              <a:rPr lang="en-US" b="1" dirty="0" smtClean="0">
                <a:latin typeface="+mj-lt"/>
              </a:rPr>
              <a:t> </a:t>
            </a:r>
            <a:r>
              <a:rPr lang="en-US" b="1" dirty="0" err="1" smtClean="0">
                <a:latin typeface="+mj-lt"/>
              </a:rPr>
              <a:t>una</a:t>
            </a:r>
            <a:r>
              <a:rPr lang="en-US" b="1" dirty="0" smtClean="0">
                <a:latin typeface="+mj-lt"/>
              </a:rPr>
              <a:t> </a:t>
            </a:r>
            <a:r>
              <a:rPr lang="en-US" b="1" dirty="0" err="1" smtClean="0">
                <a:latin typeface="+mj-lt"/>
              </a:rPr>
              <a:t>metapopolazione</a:t>
            </a:r>
            <a:endParaRPr lang="en-US" dirty="0">
              <a:latin typeface="+mj-lt"/>
            </a:endParaRPr>
          </a:p>
        </p:txBody>
      </p:sp>
      <p:sp>
        <p:nvSpPr>
          <p:cNvPr id="8" name="Text Box 65"/>
          <p:cNvSpPr txBox="1">
            <a:spLocks noChangeArrowheads="1"/>
          </p:cNvSpPr>
          <p:nvPr/>
        </p:nvSpPr>
        <p:spPr bwMode="auto">
          <a:xfrm>
            <a:off x="228600" y="5105400"/>
            <a:ext cx="8720138" cy="400110"/>
          </a:xfrm>
          <a:prstGeom prst="rect">
            <a:avLst/>
          </a:prstGeom>
          <a:noFill/>
          <a:ln w="12700" algn="ctr">
            <a:noFill/>
            <a:miter lim="800000"/>
            <a:headEnd/>
            <a:tailEnd/>
          </a:ln>
        </p:spPr>
        <p:txBody>
          <a:bodyPr>
            <a:spAutoFit/>
          </a:bodyPr>
          <a:lstStyle/>
          <a:p>
            <a:pPr>
              <a:spcBef>
                <a:spcPct val="50000"/>
              </a:spcBef>
            </a:pPr>
            <a:r>
              <a:rPr lang="en-US" sz="2000" b="1" dirty="0">
                <a:solidFill>
                  <a:schemeClr val="hlink"/>
                </a:solidFill>
                <a:latin typeface="+mj-lt"/>
              </a:rPr>
              <a:t>Minimum Viable </a:t>
            </a:r>
            <a:r>
              <a:rPr lang="en-US" sz="2000" b="1" dirty="0" smtClean="0">
                <a:solidFill>
                  <a:schemeClr val="hlink"/>
                </a:solidFill>
                <a:latin typeface="+mj-lt"/>
              </a:rPr>
              <a:t>Population (MVP)</a:t>
            </a:r>
            <a:endParaRPr lang="en-US" sz="2000" dirty="0">
              <a:latin typeface="+mj-lt"/>
            </a:endParaRPr>
          </a:p>
        </p:txBody>
      </p:sp>
      <p:sp>
        <p:nvSpPr>
          <p:cNvPr id="9" name="Down Arrow 8"/>
          <p:cNvSpPr/>
          <p:nvPr/>
        </p:nvSpPr>
        <p:spPr>
          <a:xfrm>
            <a:off x="3505200" y="4267200"/>
            <a:ext cx="5334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177800" y="1143000"/>
            <a:ext cx="6870700" cy="1631216"/>
          </a:xfrm>
          <a:prstGeom prst="rect">
            <a:avLst/>
          </a:prstGeom>
          <a:noFill/>
          <a:ln w="12700" algn="ctr">
            <a:noFill/>
            <a:miter lim="800000"/>
            <a:headEnd/>
            <a:tailEnd/>
          </a:ln>
        </p:spPr>
        <p:txBody>
          <a:bodyPr>
            <a:spAutoFit/>
          </a:bodyPr>
          <a:lstStyle/>
          <a:p>
            <a:pPr>
              <a:defRPr/>
            </a:pPr>
            <a:r>
              <a:rPr lang="en-US" sz="2000" dirty="0" err="1" smtClean="0">
                <a:latin typeface="+mj-lt"/>
              </a:rPr>
              <a:t>Picchio</a:t>
            </a:r>
            <a:r>
              <a:rPr lang="en-US" sz="2000" dirty="0" smtClean="0">
                <a:latin typeface="+mj-lt"/>
              </a:rPr>
              <a:t> </a:t>
            </a:r>
            <a:r>
              <a:rPr lang="en-US" sz="2000" dirty="0" err="1" smtClean="0">
                <a:latin typeface="+mj-lt"/>
              </a:rPr>
              <a:t>nelle</a:t>
            </a:r>
            <a:r>
              <a:rPr lang="en-US" sz="2000" dirty="0" smtClean="0">
                <a:latin typeface="+mj-lt"/>
              </a:rPr>
              <a:t> </a:t>
            </a:r>
            <a:r>
              <a:rPr lang="en-US" sz="2000" dirty="0" err="1" smtClean="0">
                <a:latin typeface="+mj-lt"/>
              </a:rPr>
              <a:t>foreste</a:t>
            </a:r>
            <a:r>
              <a:rPr lang="en-US" sz="2000" dirty="0" smtClean="0">
                <a:latin typeface="+mj-lt"/>
              </a:rPr>
              <a:t> </a:t>
            </a:r>
            <a:r>
              <a:rPr lang="en-US" sz="2000" dirty="0" err="1" smtClean="0">
                <a:latin typeface="+mj-lt"/>
              </a:rPr>
              <a:t>boreali</a:t>
            </a:r>
            <a:r>
              <a:rPr lang="en-US" sz="2000" dirty="0" smtClean="0">
                <a:latin typeface="+mj-lt"/>
              </a:rPr>
              <a:t> </a:t>
            </a:r>
            <a:r>
              <a:rPr lang="en-US" sz="2000" dirty="0" err="1" smtClean="0">
                <a:latin typeface="+mj-lt"/>
              </a:rPr>
              <a:t>americane</a:t>
            </a:r>
            <a:endParaRPr lang="en-US" sz="2000" dirty="0">
              <a:latin typeface="+mj-lt"/>
            </a:endParaRPr>
          </a:p>
          <a:p>
            <a:pPr>
              <a:defRPr/>
            </a:pPr>
            <a:endParaRPr lang="en-US" sz="2000" dirty="0">
              <a:latin typeface="+mj-lt"/>
            </a:endParaRPr>
          </a:p>
          <a:p>
            <a:pPr marL="355600" indent="-355600">
              <a:buFontTx/>
              <a:buChar char="•"/>
              <a:defRPr/>
            </a:pPr>
            <a:r>
              <a:rPr lang="en-US" sz="2000" dirty="0" err="1" smtClean="0">
                <a:latin typeface="+mj-lt"/>
              </a:rPr>
              <a:t>Nidifica</a:t>
            </a:r>
            <a:r>
              <a:rPr lang="en-US" sz="2000" dirty="0" smtClean="0">
                <a:latin typeface="+mj-lt"/>
              </a:rPr>
              <a:t> solo in </a:t>
            </a:r>
            <a:r>
              <a:rPr lang="en-US" sz="2000" dirty="0" err="1" smtClean="0">
                <a:latin typeface="+mj-lt"/>
              </a:rPr>
              <a:t>alberi</a:t>
            </a:r>
            <a:r>
              <a:rPr lang="en-US" sz="2000" dirty="0" smtClean="0">
                <a:latin typeface="+mj-lt"/>
              </a:rPr>
              <a:t> con </a:t>
            </a:r>
            <a:r>
              <a:rPr lang="en-US" sz="2000" dirty="0" err="1" smtClean="0">
                <a:latin typeface="+mj-lt"/>
              </a:rPr>
              <a:t>età</a:t>
            </a:r>
            <a:r>
              <a:rPr lang="en-US" sz="2000" dirty="0" smtClean="0">
                <a:latin typeface="+mj-lt"/>
              </a:rPr>
              <a:t> &gt;80 </a:t>
            </a:r>
            <a:r>
              <a:rPr lang="en-US" sz="2000" dirty="0" err="1" smtClean="0">
                <a:latin typeface="+mj-lt"/>
              </a:rPr>
              <a:t>anni</a:t>
            </a:r>
            <a:endParaRPr lang="en-US" sz="2000" dirty="0">
              <a:latin typeface="+mj-lt"/>
            </a:endParaRPr>
          </a:p>
          <a:p>
            <a:pPr>
              <a:defRPr/>
            </a:pPr>
            <a:endParaRPr lang="en-US" sz="2000" dirty="0">
              <a:latin typeface="+mj-lt"/>
            </a:endParaRPr>
          </a:p>
          <a:p>
            <a:pPr marL="355600" indent="-355600">
              <a:buFontTx/>
              <a:buChar char="•"/>
              <a:defRPr/>
            </a:pPr>
            <a:r>
              <a:rPr lang="en-US" sz="2000" dirty="0">
                <a:latin typeface="+mj-lt"/>
              </a:rPr>
              <a:t> </a:t>
            </a:r>
            <a:r>
              <a:rPr lang="en-US" sz="2000" dirty="0" err="1" smtClean="0">
                <a:latin typeface="+mj-lt"/>
              </a:rPr>
              <a:t>Minacce</a:t>
            </a:r>
            <a:r>
              <a:rPr lang="en-US" sz="2000" dirty="0" smtClean="0">
                <a:latin typeface="+mj-lt"/>
              </a:rPr>
              <a:t>: </a:t>
            </a:r>
            <a:r>
              <a:rPr lang="en-US" sz="2000" dirty="0" err="1" smtClean="0">
                <a:latin typeface="+mj-lt"/>
              </a:rPr>
              <a:t>Riduzione</a:t>
            </a:r>
            <a:r>
              <a:rPr lang="en-US" sz="2000" dirty="0" smtClean="0">
                <a:latin typeface="+mj-lt"/>
              </a:rPr>
              <a:t> </a:t>
            </a:r>
            <a:r>
              <a:rPr lang="en-US" sz="2000" dirty="0" err="1" smtClean="0">
                <a:latin typeface="+mj-lt"/>
              </a:rPr>
              <a:t>dell’habitat</a:t>
            </a:r>
            <a:endParaRPr lang="en-US" sz="2000" dirty="0">
              <a:latin typeface="+mj-lt"/>
            </a:endParaRPr>
          </a:p>
        </p:txBody>
      </p:sp>
      <p:pic>
        <p:nvPicPr>
          <p:cNvPr id="23555" name="Picture 5" descr="red cockaded"/>
          <p:cNvPicPr>
            <a:picLocks noChangeAspect="1" noChangeArrowheads="1"/>
          </p:cNvPicPr>
          <p:nvPr/>
        </p:nvPicPr>
        <p:blipFill>
          <a:blip r:embed="rId2" cstate="print"/>
          <a:srcRect b="7870"/>
          <a:stretch>
            <a:fillRect/>
          </a:stretch>
        </p:blipFill>
        <p:spPr bwMode="auto">
          <a:xfrm>
            <a:off x="7315200" y="0"/>
            <a:ext cx="1828800" cy="2527300"/>
          </a:xfrm>
          <a:prstGeom prst="rect">
            <a:avLst/>
          </a:prstGeom>
          <a:noFill/>
          <a:ln w="9525">
            <a:noFill/>
            <a:miter lim="800000"/>
            <a:headEnd/>
            <a:tailEnd/>
          </a:ln>
        </p:spPr>
      </p:pic>
      <p:pic>
        <p:nvPicPr>
          <p:cNvPr id="23556" name="Picture 6" descr="cavity_hole"/>
          <p:cNvPicPr>
            <a:picLocks noChangeAspect="1" noChangeArrowheads="1"/>
          </p:cNvPicPr>
          <p:nvPr/>
        </p:nvPicPr>
        <p:blipFill>
          <a:blip r:embed="rId3" cstate="print"/>
          <a:srcRect/>
          <a:stretch>
            <a:fillRect/>
          </a:stretch>
        </p:blipFill>
        <p:spPr bwMode="auto">
          <a:xfrm>
            <a:off x="7772400" y="2971800"/>
            <a:ext cx="1143000" cy="1371600"/>
          </a:xfrm>
          <a:prstGeom prst="rect">
            <a:avLst/>
          </a:prstGeom>
          <a:noFill/>
          <a:ln w="9525">
            <a:noFill/>
            <a:miter lim="800000"/>
            <a:headEnd/>
            <a:tailEnd/>
          </a:ln>
        </p:spPr>
      </p:pic>
      <p:cxnSp>
        <p:nvCxnSpPr>
          <p:cNvPr id="8" name="Straight Arrow Connector 7"/>
          <p:cNvCxnSpPr/>
          <p:nvPr/>
        </p:nvCxnSpPr>
        <p:spPr>
          <a:xfrm flipV="1">
            <a:off x="1050872" y="3200400"/>
            <a:ext cx="0" cy="2362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974672" y="5562600"/>
            <a:ext cx="359732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2" name="Freeform 11"/>
          <p:cNvSpPr/>
          <p:nvPr/>
        </p:nvSpPr>
        <p:spPr>
          <a:xfrm>
            <a:off x="1453208" y="3319272"/>
            <a:ext cx="3108960" cy="2066544"/>
          </a:xfrm>
          <a:custGeom>
            <a:avLst/>
            <a:gdLst>
              <a:gd name="connsiteX0" fmla="*/ 0 w 3108960"/>
              <a:gd name="connsiteY0" fmla="*/ 0 h 2066544"/>
              <a:gd name="connsiteX1" fmla="*/ 813816 w 3108960"/>
              <a:gd name="connsiteY1" fmla="*/ 1655064 h 2066544"/>
              <a:gd name="connsiteX2" fmla="*/ 3108960 w 3108960"/>
              <a:gd name="connsiteY2" fmla="*/ 2066544 h 2066544"/>
              <a:gd name="connsiteX3" fmla="*/ 3108960 w 3108960"/>
              <a:gd name="connsiteY3" fmla="*/ 2066544 h 2066544"/>
            </a:gdLst>
            <a:ahLst/>
            <a:cxnLst>
              <a:cxn ang="0">
                <a:pos x="connsiteX0" y="connsiteY0"/>
              </a:cxn>
              <a:cxn ang="0">
                <a:pos x="connsiteX1" y="connsiteY1"/>
              </a:cxn>
              <a:cxn ang="0">
                <a:pos x="connsiteX2" y="connsiteY2"/>
              </a:cxn>
              <a:cxn ang="0">
                <a:pos x="connsiteX3" y="connsiteY3"/>
              </a:cxn>
            </a:cxnLst>
            <a:rect l="l" t="t" r="r" b="b"/>
            <a:pathLst>
              <a:path w="3108960" h="2066544">
                <a:moveTo>
                  <a:pt x="0" y="0"/>
                </a:moveTo>
                <a:cubicBezTo>
                  <a:pt x="147828" y="655320"/>
                  <a:pt x="295656" y="1310640"/>
                  <a:pt x="813816" y="1655064"/>
                </a:cubicBezTo>
                <a:cubicBezTo>
                  <a:pt x="1331976" y="1999488"/>
                  <a:pt x="3108960" y="2066544"/>
                  <a:pt x="3108960" y="2066544"/>
                </a:cubicBezTo>
                <a:lnTo>
                  <a:pt x="3108960" y="2066544"/>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sv-SE">
              <a:latin typeface="+mj-lt"/>
            </a:endParaRPr>
          </a:p>
        </p:txBody>
      </p:sp>
      <p:sp>
        <p:nvSpPr>
          <p:cNvPr id="13" name="Text Box 7"/>
          <p:cNvSpPr txBox="1">
            <a:spLocks noChangeArrowheads="1"/>
          </p:cNvSpPr>
          <p:nvPr/>
        </p:nvSpPr>
        <p:spPr bwMode="auto">
          <a:xfrm>
            <a:off x="2422472" y="5715000"/>
            <a:ext cx="627095" cy="369332"/>
          </a:xfrm>
          <a:prstGeom prst="rect">
            <a:avLst/>
          </a:prstGeom>
          <a:noFill/>
          <a:ln w="12700" algn="ctr">
            <a:noFill/>
            <a:miter lim="800000"/>
            <a:headEnd/>
            <a:tailEnd/>
          </a:ln>
        </p:spPr>
        <p:txBody>
          <a:bodyPr wrap="none">
            <a:spAutoFit/>
          </a:bodyPr>
          <a:lstStyle/>
          <a:p>
            <a:r>
              <a:rPr lang="en-US" b="1" dirty="0" err="1" smtClean="0">
                <a:latin typeface="+mj-lt"/>
              </a:rPr>
              <a:t>Anni</a:t>
            </a:r>
            <a:endParaRPr lang="en-US" b="1" dirty="0">
              <a:latin typeface="+mj-lt"/>
            </a:endParaRPr>
          </a:p>
        </p:txBody>
      </p:sp>
      <p:sp>
        <p:nvSpPr>
          <p:cNvPr id="14" name="Text Box 7"/>
          <p:cNvSpPr txBox="1">
            <a:spLocks noChangeArrowheads="1"/>
          </p:cNvSpPr>
          <p:nvPr/>
        </p:nvSpPr>
        <p:spPr bwMode="auto">
          <a:xfrm rot="16200000">
            <a:off x="-1128498" y="4205502"/>
            <a:ext cx="2954463" cy="369332"/>
          </a:xfrm>
          <a:prstGeom prst="rect">
            <a:avLst/>
          </a:prstGeom>
          <a:noFill/>
          <a:ln w="12700" algn="ctr">
            <a:noFill/>
            <a:miter lim="800000"/>
            <a:headEnd/>
            <a:tailEnd/>
          </a:ln>
        </p:spPr>
        <p:txBody>
          <a:bodyPr wrap="none">
            <a:spAutoFit/>
          </a:bodyPr>
          <a:lstStyle/>
          <a:p>
            <a:r>
              <a:rPr lang="en-US" b="1" dirty="0" err="1" smtClean="0">
                <a:latin typeface="+mj-lt"/>
              </a:rPr>
              <a:t>Probabilità</a:t>
            </a:r>
            <a:r>
              <a:rPr lang="en-US" b="1" dirty="0" smtClean="0">
                <a:latin typeface="+mj-lt"/>
              </a:rPr>
              <a:t> </a:t>
            </a:r>
            <a:r>
              <a:rPr lang="en-US" b="1" dirty="0" err="1" smtClean="0">
                <a:latin typeface="+mj-lt"/>
              </a:rPr>
              <a:t>di</a:t>
            </a:r>
            <a:r>
              <a:rPr lang="en-US" b="1" dirty="0" smtClean="0">
                <a:latin typeface="+mj-lt"/>
              </a:rPr>
              <a:t> </a:t>
            </a:r>
            <a:r>
              <a:rPr lang="en-US" b="1" dirty="0" err="1" smtClean="0">
                <a:latin typeface="+mj-lt"/>
              </a:rPr>
              <a:t>persistenza</a:t>
            </a:r>
            <a:r>
              <a:rPr lang="en-US" b="1" dirty="0" smtClean="0">
                <a:latin typeface="+mj-lt"/>
              </a:rPr>
              <a:t> (%)</a:t>
            </a:r>
            <a:endParaRPr lang="en-US" b="1" dirty="0">
              <a:latin typeface="+mj-lt"/>
            </a:endParaRPr>
          </a:p>
        </p:txBody>
      </p:sp>
      <p:sp>
        <p:nvSpPr>
          <p:cNvPr id="15" name="Freeform 14"/>
          <p:cNvSpPr/>
          <p:nvPr/>
        </p:nvSpPr>
        <p:spPr>
          <a:xfrm>
            <a:off x="1431872" y="3352800"/>
            <a:ext cx="3108960" cy="381000"/>
          </a:xfrm>
          <a:custGeom>
            <a:avLst/>
            <a:gdLst>
              <a:gd name="connsiteX0" fmla="*/ 0 w 3108960"/>
              <a:gd name="connsiteY0" fmla="*/ 0 h 2066544"/>
              <a:gd name="connsiteX1" fmla="*/ 813816 w 3108960"/>
              <a:gd name="connsiteY1" fmla="*/ 1655064 h 2066544"/>
              <a:gd name="connsiteX2" fmla="*/ 3108960 w 3108960"/>
              <a:gd name="connsiteY2" fmla="*/ 2066544 h 2066544"/>
              <a:gd name="connsiteX3" fmla="*/ 3108960 w 3108960"/>
              <a:gd name="connsiteY3" fmla="*/ 2066544 h 2066544"/>
            </a:gdLst>
            <a:ahLst/>
            <a:cxnLst>
              <a:cxn ang="0">
                <a:pos x="connsiteX0" y="connsiteY0"/>
              </a:cxn>
              <a:cxn ang="0">
                <a:pos x="connsiteX1" y="connsiteY1"/>
              </a:cxn>
              <a:cxn ang="0">
                <a:pos x="connsiteX2" y="connsiteY2"/>
              </a:cxn>
              <a:cxn ang="0">
                <a:pos x="connsiteX3" y="connsiteY3"/>
              </a:cxn>
            </a:cxnLst>
            <a:rect l="l" t="t" r="r" b="b"/>
            <a:pathLst>
              <a:path w="3108960" h="2066544">
                <a:moveTo>
                  <a:pt x="0" y="0"/>
                </a:moveTo>
                <a:cubicBezTo>
                  <a:pt x="147828" y="655320"/>
                  <a:pt x="295656" y="1310640"/>
                  <a:pt x="813816" y="1655064"/>
                </a:cubicBezTo>
                <a:cubicBezTo>
                  <a:pt x="1331976" y="1999488"/>
                  <a:pt x="3108960" y="2066544"/>
                  <a:pt x="3108960" y="2066544"/>
                </a:cubicBezTo>
                <a:lnTo>
                  <a:pt x="3108960" y="2066544"/>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sv-SE">
              <a:latin typeface="+mj-lt"/>
            </a:endParaRPr>
          </a:p>
        </p:txBody>
      </p:sp>
      <p:sp>
        <p:nvSpPr>
          <p:cNvPr id="16" name="Text Box 7"/>
          <p:cNvSpPr txBox="1">
            <a:spLocks noChangeArrowheads="1"/>
          </p:cNvSpPr>
          <p:nvPr/>
        </p:nvSpPr>
        <p:spPr bwMode="auto">
          <a:xfrm>
            <a:off x="4648200" y="5029200"/>
            <a:ext cx="3200400" cy="707886"/>
          </a:xfrm>
          <a:prstGeom prst="rect">
            <a:avLst/>
          </a:prstGeom>
          <a:noFill/>
          <a:ln w="12700" algn="ctr">
            <a:noFill/>
            <a:miter lim="800000"/>
            <a:headEnd/>
            <a:tailEnd/>
          </a:ln>
        </p:spPr>
        <p:txBody>
          <a:bodyPr wrap="square">
            <a:spAutoFit/>
          </a:bodyPr>
          <a:lstStyle/>
          <a:p>
            <a:r>
              <a:rPr lang="en-US" sz="2000" dirty="0" err="1" smtClean="0">
                <a:latin typeface="+mj-lt"/>
              </a:rPr>
              <a:t>Condizione</a:t>
            </a:r>
            <a:r>
              <a:rPr lang="en-US" sz="2000" dirty="0" smtClean="0">
                <a:latin typeface="+mj-lt"/>
              </a:rPr>
              <a:t> </a:t>
            </a:r>
            <a:r>
              <a:rPr lang="en-US" sz="2000" dirty="0" err="1" smtClean="0">
                <a:latin typeface="+mj-lt"/>
              </a:rPr>
              <a:t>attuale</a:t>
            </a:r>
            <a:r>
              <a:rPr lang="en-US" sz="2000" dirty="0" smtClean="0">
                <a:latin typeface="+mj-lt"/>
              </a:rPr>
              <a:t> (</a:t>
            </a:r>
            <a:r>
              <a:rPr lang="en-US" sz="2000" dirty="0" err="1" smtClean="0">
                <a:latin typeface="+mj-lt"/>
              </a:rPr>
              <a:t>senza</a:t>
            </a:r>
            <a:r>
              <a:rPr lang="en-US" sz="2000" dirty="0" smtClean="0">
                <a:latin typeface="+mj-lt"/>
              </a:rPr>
              <a:t> </a:t>
            </a:r>
            <a:r>
              <a:rPr lang="en-US" sz="2000" dirty="0" err="1" smtClean="0">
                <a:latin typeface="+mj-lt"/>
              </a:rPr>
              <a:t>interventi</a:t>
            </a:r>
            <a:r>
              <a:rPr lang="en-US" sz="2000" dirty="0" smtClean="0">
                <a:latin typeface="+mj-lt"/>
              </a:rPr>
              <a:t> </a:t>
            </a:r>
            <a:r>
              <a:rPr lang="en-US" sz="2000" dirty="0" err="1" smtClean="0">
                <a:latin typeface="+mj-lt"/>
              </a:rPr>
              <a:t>di</a:t>
            </a:r>
            <a:r>
              <a:rPr lang="en-US" sz="2000" dirty="0" smtClean="0">
                <a:latin typeface="+mj-lt"/>
              </a:rPr>
              <a:t> </a:t>
            </a:r>
            <a:r>
              <a:rPr lang="en-US" sz="2000" dirty="0" err="1" smtClean="0">
                <a:latin typeface="+mj-lt"/>
              </a:rPr>
              <a:t>conservazione</a:t>
            </a:r>
            <a:r>
              <a:rPr lang="en-US" sz="2000" dirty="0" smtClean="0">
                <a:latin typeface="+mj-lt"/>
              </a:rPr>
              <a:t>)</a:t>
            </a:r>
            <a:endParaRPr lang="en-US" sz="2000" dirty="0">
              <a:latin typeface="+mj-lt"/>
            </a:endParaRPr>
          </a:p>
        </p:txBody>
      </p:sp>
      <p:sp>
        <p:nvSpPr>
          <p:cNvPr id="17" name="Text Box 7"/>
          <p:cNvSpPr txBox="1">
            <a:spLocks noChangeArrowheads="1"/>
          </p:cNvSpPr>
          <p:nvPr/>
        </p:nvSpPr>
        <p:spPr bwMode="auto">
          <a:xfrm>
            <a:off x="4632272" y="3505200"/>
            <a:ext cx="3073983" cy="707886"/>
          </a:xfrm>
          <a:prstGeom prst="rect">
            <a:avLst/>
          </a:prstGeom>
          <a:noFill/>
          <a:ln w="12700" algn="ctr">
            <a:noFill/>
            <a:miter lim="800000"/>
            <a:headEnd/>
            <a:tailEnd/>
          </a:ln>
        </p:spPr>
        <p:txBody>
          <a:bodyPr wrap="none">
            <a:spAutoFit/>
          </a:bodyPr>
          <a:lstStyle/>
          <a:p>
            <a:r>
              <a:rPr lang="en-US" sz="2000" dirty="0" err="1" smtClean="0">
                <a:latin typeface="+mj-lt"/>
              </a:rPr>
              <a:t>Introduzione</a:t>
            </a:r>
            <a:r>
              <a:rPr lang="en-US" sz="2000" dirty="0" smtClean="0">
                <a:latin typeface="+mj-lt"/>
              </a:rPr>
              <a:t> </a:t>
            </a:r>
            <a:r>
              <a:rPr lang="en-US" sz="2000" dirty="0" err="1" smtClean="0">
                <a:latin typeface="+mj-lt"/>
              </a:rPr>
              <a:t>di</a:t>
            </a:r>
            <a:r>
              <a:rPr lang="en-US" sz="2000" dirty="0" smtClean="0">
                <a:latin typeface="+mj-lt"/>
              </a:rPr>
              <a:t> </a:t>
            </a:r>
            <a:r>
              <a:rPr lang="en-US" sz="2000" dirty="0" err="1" smtClean="0">
                <a:latin typeface="+mj-lt"/>
              </a:rPr>
              <a:t>una</a:t>
            </a:r>
            <a:r>
              <a:rPr lang="en-US" sz="2000" dirty="0" smtClean="0">
                <a:latin typeface="+mj-lt"/>
              </a:rPr>
              <a:t> </a:t>
            </a:r>
            <a:r>
              <a:rPr lang="en-US" sz="2000" dirty="0" err="1" smtClean="0">
                <a:latin typeface="+mj-lt"/>
              </a:rPr>
              <a:t>sistema</a:t>
            </a:r>
            <a:endParaRPr lang="en-US" sz="2000" dirty="0" smtClean="0">
              <a:latin typeface="+mj-lt"/>
            </a:endParaRPr>
          </a:p>
          <a:p>
            <a:r>
              <a:rPr lang="en-US" sz="2000" dirty="0" err="1" smtClean="0">
                <a:latin typeface="+mj-lt"/>
              </a:rPr>
              <a:t>di</a:t>
            </a:r>
            <a:r>
              <a:rPr lang="en-US" sz="2000" dirty="0" smtClean="0">
                <a:latin typeface="+mj-lt"/>
              </a:rPr>
              <a:t> </a:t>
            </a:r>
            <a:r>
              <a:rPr lang="en-US" sz="2000" dirty="0" err="1" smtClean="0">
                <a:latin typeface="+mj-lt"/>
              </a:rPr>
              <a:t>riserve</a:t>
            </a:r>
            <a:r>
              <a:rPr lang="en-US" sz="2000" dirty="0" smtClean="0">
                <a:latin typeface="+mj-lt"/>
              </a:rPr>
              <a:t> con </a:t>
            </a:r>
            <a:r>
              <a:rPr lang="en-US" sz="2000" dirty="0" err="1" smtClean="0">
                <a:latin typeface="+mj-lt"/>
              </a:rPr>
              <a:t>alber</a:t>
            </a:r>
            <a:r>
              <a:rPr lang="en-US" sz="2000" dirty="0" err="1" smtClean="0">
                <a:latin typeface="+mj-lt"/>
              </a:rPr>
              <a:t>i</a:t>
            </a:r>
            <a:r>
              <a:rPr lang="en-US" sz="2000" dirty="0" smtClean="0">
                <a:latin typeface="+mj-lt"/>
              </a:rPr>
              <a:t> </a:t>
            </a:r>
            <a:r>
              <a:rPr lang="en-US" sz="2000" dirty="0" err="1" smtClean="0">
                <a:latin typeface="+mj-lt"/>
              </a:rPr>
              <a:t>vecchi</a:t>
            </a:r>
            <a:endParaRPr lang="en-US" sz="2000" dirty="0">
              <a:latin typeface="+mj-lt"/>
            </a:endParaRPr>
          </a:p>
        </p:txBody>
      </p:sp>
      <p:sp>
        <p:nvSpPr>
          <p:cNvPr id="18" name="Text Box 7"/>
          <p:cNvSpPr txBox="1">
            <a:spLocks noChangeArrowheads="1"/>
          </p:cNvSpPr>
          <p:nvPr/>
        </p:nvSpPr>
        <p:spPr bwMode="auto">
          <a:xfrm>
            <a:off x="669872" y="5257800"/>
            <a:ext cx="301686" cy="369332"/>
          </a:xfrm>
          <a:prstGeom prst="rect">
            <a:avLst/>
          </a:prstGeom>
          <a:noFill/>
          <a:ln w="12700" algn="ctr">
            <a:noFill/>
            <a:miter lim="800000"/>
            <a:headEnd/>
            <a:tailEnd/>
          </a:ln>
        </p:spPr>
        <p:txBody>
          <a:bodyPr wrap="none">
            <a:spAutoFit/>
          </a:bodyPr>
          <a:lstStyle/>
          <a:p>
            <a:r>
              <a:rPr lang="en-US" b="1" dirty="0" smtClean="0">
                <a:latin typeface="+mj-lt"/>
              </a:rPr>
              <a:t>0</a:t>
            </a:r>
            <a:endParaRPr lang="en-US" b="1" dirty="0">
              <a:latin typeface="+mj-lt"/>
            </a:endParaRPr>
          </a:p>
        </p:txBody>
      </p:sp>
      <p:sp>
        <p:nvSpPr>
          <p:cNvPr id="19" name="Text Box 7"/>
          <p:cNvSpPr txBox="1">
            <a:spLocks noChangeArrowheads="1"/>
          </p:cNvSpPr>
          <p:nvPr/>
        </p:nvSpPr>
        <p:spPr bwMode="auto">
          <a:xfrm>
            <a:off x="517472" y="3124200"/>
            <a:ext cx="535724" cy="369332"/>
          </a:xfrm>
          <a:prstGeom prst="rect">
            <a:avLst/>
          </a:prstGeom>
          <a:noFill/>
          <a:ln w="12700" algn="ctr">
            <a:noFill/>
            <a:miter lim="800000"/>
            <a:headEnd/>
            <a:tailEnd/>
          </a:ln>
        </p:spPr>
        <p:txBody>
          <a:bodyPr wrap="none">
            <a:spAutoFit/>
          </a:bodyPr>
          <a:lstStyle/>
          <a:p>
            <a:r>
              <a:rPr lang="en-US" b="1" dirty="0" smtClean="0">
                <a:latin typeface="+mj-lt"/>
              </a:rPr>
              <a:t>100</a:t>
            </a:r>
            <a:endParaRPr lang="en-US" b="1" dirty="0">
              <a:latin typeface="+mj-lt"/>
            </a:endParaRPr>
          </a:p>
        </p:txBody>
      </p:sp>
      <p:sp>
        <p:nvSpPr>
          <p:cNvPr id="20" name="Text Box 7"/>
          <p:cNvSpPr txBox="1">
            <a:spLocks noChangeArrowheads="1"/>
          </p:cNvSpPr>
          <p:nvPr/>
        </p:nvSpPr>
        <p:spPr bwMode="auto">
          <a:xfrm>
            <a:off x="593672" y="4202668"/>
            <a:ext cx="418704" cy="369332"/>
          </a:xfrm>
          <a:prstGeom prst="rect">
            <a:avLst/>
          </a:prstGeom>
          <a:noFill/>
          <a:ln w="12700" algn="ctr">
            <a:noFill/>
            <a:miter lim="800000"/>
            <a:headEnd/>
            <a:tailEnd/>
          </a:ln>
        </p:spPr>
        <p:txBody>
          <a:bodyPr wrap="none">
            <a:spAutoFit/>
          </a:bodyPr>
          <a:lstStyle/>
          <a:p>
            <a:r>
              <a:rPr lang="en-US" b="1" dirty="0" smtClean="0">
                <a:latin typeface="+mj-lt"/>
              </a:rPr>
              <a:t>50</a:t>
            </a:r>
            <a:endParaRPr lang="en-US" b="1" dirty="0">
              <a:latin typeface="+mj-lt"/>
            </a:endParaRPr>
          </a:p>
        </p:txBody>
      </p:sp>
      <p:cxnSp>
        <p:nvCxnSpPr>
          <p:cNvPr id="21" name="Straight Connector 20"/>
          <p:cNvCxnSpPr/>
          <p:nvPr/>
        </p:nvCxnSpPr>
        <p:spPr>
          <a:xfrm>
            <a:off x="0" y="838200"/>
            <a:ext cx="7239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22"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Esempio PVA</a:t>
            </a:r>
            <a:endParaRPr lang="it-CH" sz="2400" dirty="0">
              <a:latin typeface="+mj-l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228600" y="1295400"/>
            <a:ext cx="8229600" cy="769441"/>
          </a:xfrm>
          <a:prstGeom prst="rect">
            <a:avLst/>
          </a:prstGeom>
          <a:noFill/>
          <a:ln w="12700" algn="ctr">
            <a:noFill/>
            <a:miter lim="800000"/>
            <a:headEnd/>
            <a:tailEnd/>
          </a:ln>
        </p:spPr>
        <p:txBody>
          <a:bodyPr wrap="square">
            <a:spAutoFit/>
          </a:bodyPr>
          <a:lstStyle/>
          <a:p>
            <a:pPr marL="231775" indent="-231775"/>
            <a:r>
              <a:rPr lang="sv-SE" sz="2200" dirty="0" smtClean="0">
                <a:latin typeface="+mj-lt"/>
              </a:rPr>
              <a:t>PRO:</a:t>
            </a:r>
          </a:p>
          <a:p>
            <a:pPr marL="231775" indent="-231775"/>
            <a:r>
              <a:rPr lang="sv-SE" sz="2200" dirty="0" err="1" smtClean="0">
                <a:latin typeface="+mj-lt"/>
              </a:rPr>
              <a:t>-Ottimo</a:t>
            </a:r>
            <a:r>
              <a:rPr lang="sv-SE" sz="2200" dirty="0" smtClean="0">
                <a:latin typeface="+mj-lt"/>
              </a:rPr>
              <a:t> </a:t>
            </a:r>
            <a:r>
              <a:rPr lang="sv-SE" sz="2200" dirty="0" err="1" smtClean="0">
                <a:latin typeface="+mj-lt"/>
              </a:rPr>
              <a:t>strumento</a:t>
            </a:r>
            <a:r>
              <a:rPr lang="sv-SE" sz="2200" dirty="0" smtClean="0">
                <a:latin typeface="+mj-lt"/>
              </a:rPr>
              <a:t> per la </a:t>
            </a:r>
            <a:r>
              <a:rPr lang="sv-SE" sz="2200" dirty="0" err="1" smtClean="0">
                <a:latin typeface="+mj-lt"/>
              </a:rPr>
              <a:t>conservazione</a:t>
            </a:r>
            <a:r>
              <a:rPr lang="sv-SE" sz="2200" dirty="0" smtClean="0">
                <a:latin typeface="+mj-lt"/>
              </a:rPr>
              <a:t> di </a:t>
            </a:r>
            <a:r>
              <a:rPr lang="sv-SE" sz="2200" dirty="0" err="1" smtClean="0">
                <a:latin typeface="+mj-lt"/>
              </a:rPr>
              <a:t>singole</a:t>
            </a:r>
            <a:r>
              <a:rPr lang="sv-SE" sz="2200" dirty="0" smtClean="0">
                <a:latin typeface="+mj-lt"/>
              </a:rPr>
              <a:t> </a:t>
            </a:r>
            <a:r>
              <a:rPr lang="sv-SE" sz="2200" dirty="0" smtClean="0">
                <a:latin typeface="+mj-lt"/>
              </a:rPr>
              <a:t>specie (</a:t>
            </a:r>
            <a:r>
              <a:rPr lang="sv-SE" sz="2200" dirty="0" err="1" smtClean="0">
                <a:latin typeface="+mj-lt"/>
              </a:rPr>
              <a:t>animali</a:t>
            </a:r>
            <a:r>
              <a:rPr lang="sv-SE" sz="2200" dirty="0" smtClean="0">
                <a:latin typeface="+mj-lt"/>
              </a:rPr>
              <a:t>)</a:t>
            </a:r>
            <a:endParaRPr lang="en-US" sz="2200" dirty="0" smtClean="0">
              <a:latin typeface="+mj-lt"/>
            </a:endParaRPr>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Ecologia della metapopolazioni </a:t>
            </a:r>
            <a:endParaRPr lang="it-CH" sz="2400" dirty="0">
              <a:latin typeface="+mj-lt"/>
              <a:cs typeface="Arial" pitchFamily="34" charset="0"/>
            </a:endParaRPr>
          </a:p>
        </p:txBody>
      </p:sp>
      <p:sp>
        <p:nvSpPr>
          <p:cNvPr id="9" name="Rectangle 5"/>
          <p:cNvSpPr>
            <a:spLocks noChangeArrowheads="1"/>
          </p:cNvSpPr>
          <p:nvPr/>
        </p:nvSpPr>
        <p:spPr bwMode="auto">
          <a:xfrm>
            <a:off x="228600" y="3198674"/>
            <a:ext cx="8229600" cy="3139321"/>
          </a:xfrm>
          <a:prstGeom prst="rect">
            <a:avLst/>
          </a:prstGeom>
          <a:noFill/>
          <a:ln w="12700" algn="ctr">
            <a:noFill/>
            <a:miter lim="800000"/>
            <a:headEnd/>
            <a:tailEnd/>
          </a:ln>
        </p:spPr>
        <p:txBody>
          <a:bodyPr wrap="square">
            <a:spAutoFit/>
          </a:bodyPr>
          <a:lstStyle/>
          <a:p>
            <a:pPr marL="231775" indent="-231775"/>
            <a:r>
              <a:rPr lang="sv-SE" sz="2200" dirty="0" err="1" smtClean="0">
                <a:latin typeface="+mj-lt"/>
              </a:rPr>
              <a:t>CONTRO</a:t>
            </a:r>
            <a:r>
              <a:rPr lang="sv-SE" sz="2200" dirty="0" smtClean="0">
                <a:latin typeface="+mj-lt"/>
              </a:rPr>
              <a:t>:</a:t>
            </a:r>
          </a:p>
          <a:p>
            <a:pPr marL="231775" indent="-231775"/>
            <a:r>
              <a:rPr lang="sv-SE" sz="2200" dirty="0" err="1" smtClean="0">
                <a:latin typeface="+mj-lt"/>
              </a:rPr>
              <a:t>-Necessità</a:t>
            </a:r>
            <a:r>
              <a:rPr lang="sv-SE" sz="2200" dirty="0" smtClean="0">
                <a:latin typeface="+mj-lt"/>
              </a:rPr>
              <a:t> di </a:t>
            </a:r>
            <a:r>
              <a:rPr lang="sv-SE" sz="2200" dirty="0" err="1" smtClean="0">
                <a:latin typeface="+mj-lt"/>
              </a:rPr>
              <a:t>conoscere</a:t>
            </a:r>
            <a:r>
              <a:rPr lang="sv-SE" sz="2200" dirty="0" smtClean="0">
                <a:latin typeface="+mj-lt"/>
              </a:rPr>
              <a:t> </a:t>
            </a:r>
            <a:r>
              <a:rPr lang="sv-SE" sz="2200" dirty="0" err="1" smtClean="0">
                <a:latin typeface="+mj-lt"/>
              </a:rPr>
              <a:t>molti</a:t>
            </a:r>
            <a:r>
              <a:rPr lang="sv-SE" sz="2200" dirty="0" smtClean="0">
                <a:latin typeface="+mj-lt"/>
              </a:rPr>
              <a:t> </a:t>
            </a:r>
            <a:r>
              <a:rPr lang="sv-SE" sz="2200" dirty="0" err="1" smtClean="0">
                <a:latin typeface="+mj-lt"/>
              </a:rPr>
              <a:t>parametri</a:t>
            </a:r>
            <a:r>
              <a:rPr lang="sv-SE" sz="2200" dirty="0" smtClean="0">
                <a:latin typeface="+mj-lt"/>
              </a:rPr>
              <a:t> </a:t>
            </a:r>
            <a:r>
              <a:rPr lang="sv-SE" sz="2200" dirty="0" err="1" smtClean="0">
                <a:latin typeface="+mj-lt"/>
              </a:rPr>
              <a:t>demografici</a:t>
            </a:r>
            <a:r>
              <a:rPr lang="sv-SE" sz="2200" dirty="0" smtClean="0">
                <a:latin typeface="+mj-lt"/>
              </a:rPr>
              <a:t> e di </a:t>
            </a:r>
            <a:r>
              <a:rPr lang="sv-SE" sz="2200" dirty="0" err="1" smtClean="0">
                <a:latin typeface="+mj-lt"/>
              </a:rPr>
              <a:t>distribuzione</a:t>
            </a:r>
            <a:r>
              <a:rPr lang="sv-SE" sz="2200" dirty="0" smtClean="0">
                <a:latin typeface="+mj-lt"/>
              </a:rPr>
              <a:t> della specie in </a:t>
            </a:r>
            <a:r>
              <a:rPr lang="sv-SE" sz="2200" dirty="0" err="1" smtClean="0">
                <a:latin typeface="+mj-lt"/>
              </a:rPr>
              <a:t>esame</a:t>
            </a:r>
            <a:endParaRPr lang="sv-SE" sz="2200" dirty="0" smtClean="0">
              <a:latin typeface="+mj-lt"/>
            </a:endParaRPr>
          </a:p>
          <a:p>
            <a:pPr marL="231775" indent="-231775"/>
            <a:r>
              <a:rPr lang="sv-SE" sz="2200" dirty="0" err="1" smtClean="0">
                <a:latin typeface="+mj-lt"/>
              </a:rPr>
              <a:t>-Difficoltà</a:t>
            </a:r>
            <a:r>
              <a:rPr lang="sv-SE" sz="2200" dirty="0" smtClean="0">
                <a:latin typeface="+mj-lt"/>
              </a:rPr>
              <a:t> di </a:t>
            </a:r>
            <a:r>
              <a:rPr lang="sv-SE" sz="2200" dirty="0" err="1" smtClean="0">
                <a:latin typeface="+mj-lt"/>
              </a:rPr>
              <a:t>conoscere</a:t>
            </a:r>
            <a:r>
              <a:rPr lang="sv-SE" sz="2200" dirty="0" smtClean="0">
                <a:latin typeface="+mj-lt"/>
              </a:rPr>
              <a:t> la </a:t>
            </a:r>
            <a:r>
              <a:rPr lang="sv-SE" sz="2200" dirty="0" err="1" smtClean="0">
                <a:latin typeface="+mj-lt"/>
              </a:rPr>
              <a:t>dispersione</a:t>
            </a:r>
            <a:endParaRPr lang="sv-SE" sz="2200" dirty="0" smtClean="0">
              <a:latin typeface="+mj-lt"/>
            </a:endParaRPr>
          </a:p>
          <a:p>
            <a:pPr marL="231775" indent="-231775"/>
            <a:r>
              <a:rPr lang="sv-SE" sz="2200" dirty="0" err="1" smtClean="0">
                <a:latin typeface="+mj-lt"/>
              </a:rPr>
              <a:t>-Sensitività</a:t>
            </a:r>
            <a:r>
              <a:rPr lang="sv-SE" sz="2200" dirty="0" smtClean="0">
                <a:latin typeface="+mj-lt"/>
              </a:rPr>
              <a:t> </a:t>
            </a:r>
            <a:r>
              <a:rPr lang="sv-SE" sz="2200" dirty="0" err="1" smtClean="0">
                <a:latin typeface="+mj-lt"/>
              </a:rPr>
              <a:t>dei</a:t>
            </a:r>
            <a:r>
              <a:rPr lang="sv-SE" sz="2200" dirty="0" smtClean="0">
                <a:latin typeface="+mj-lt"/>
              </a:rPr>
              <a:t> </a:t>
            </a:r>
            <a:r>
              <a:rPr lang="sv-SE" sz="2200" dirty="0" err="1" smtClean="0">
                <a:latin typeface="+mj-lt"/>
              </a:rPr>
              <a:t>risultati</a:t>
            </a:r>
            <a:r>
              <a:rPr lang="sv-SE" sz="2200" dirty="0" smtClean="0">
                <a:latin typeface="+mj-lt"/>
              </a:rPr>
              <a:t> </a:t>
            </a:r>
            <a:r>
              <a:rPr lang="sv-SE" sz="2200" dirty="0" err="1" smtClean="0">
                <a:latin typeface="+mj-lt"/>
              </a:rPr>
              <a:t>sulla</a:t>
            </a:r>
            <a:r>
              <a:rPr lang="sv-SE" sz="2200" dirty="0" smtClean="0">
                <a:latin typeface="+mj-lt"/>
              </a:rPr>
              <a:t> </a:t>
            </a:r>
            <a:r>
              <a:rPr lang="sv-SE" sz="2200" dirty="0" err="1" smtClean="0">
                <a:latin typeface="+mj-lt"/>
              </a:rPr>
              <a:t>base</a:t>
            </a:r>
            <a:r>
              <a:rPr lang="sv-SE" sz="2200" dirty="0" smtClean="0">
                <a:latin typeface="+mj-lt"/>
              </a:rPr>
              <a:t> della </a:t>
            </a:r>
            <a:r>
              <a:rPr lang="sv-SE" sz="2200" dirty="0" err="1" smtClean="0">
                <a:latin typeface="+mj-lt"/>
              </a:rPr>
              <a:t>qualità</a:t>
            </a:r>
            <a:r>
              <a:rPr lang="sv-SE" sz="2200" dirty="0" smtClean="0">
                <a:latin typeface="+mj-lt"/>
              </a:rPr>
              <a:t> </a:t>
            </a:r>
            <a:r>
              <a:rPr lang="sv-SE" sz="2200" dirty="0" err="1" smtClean="0">
                <a:latin typeface="+mj-lt"/>
              </a:rPr>
              <a:t>dei</a:t>
            </a:r>
            <a:r>
              <a:rPr lang="sv-SE" sz="2200" dirty="0" smtClean="0">
                <a:latin typeface="+mj-lt"/>
              </a:rPr>
              <a:t> </a:t>
            </a:r>
            <a:r>
              <a:rPr lang="sv-SE" sz="2200" dirty="0" err="1" smtClean="0">
                <a:latin typeface="+mj-lt"/>
              </a:rPr>
              <a:t>dati</a:t>
            </a:r>
            <a:r>
              <a:rPr lang="sv-SE" sz="2200" dirty="0" smtClean="0">
                <a:latin typeface="+mj-lt"/>
              </a:rPr>
              <a:t> (</a:t>
            </a:r>
            <a:r>
              <a:rPr lang="sv-SE" sz="2200" dirty="0" err="1" smtClean="0">
                <a:latin typeface="+mj-lt"/>
              </a:rPr>
              <a:t>parametri</a:t>
            </a:r>
            <a:r>
              <a:rPr lang="sv-SE" sz="2200" dirty="0" smtClean="0">
                <a:latin typeface="+mj-lt"/>
              </a:rPr>
              <a:t> della </a:t>
            </a:r>
            <a:r>
              <a:rPr lang="sv-SE" sz="2200" dirty="0" err="1" smtClean="0">
                <a:latin typeface="+mj-lt"/>
              </a:rPr>
              <a:t>popolazione</a:t>
            </a:r>
            <a:r>
              <a:rPr lang="sv-SE" sz="2200" dirty="0" smtClean="0">
                <a:latin typeface="+mj-lt"/>
              </a:rPr>
              <a:t>)</a:t>
            </a:r>
          </a:p>
          <a:p>
            <a:pPr marL="231775" indent="-231775"/>
            <a:r>
              <a:rPr lang="sv-SE" sz="2200" dirty="0" err="1" smtClean="0">
                <a:latin typeface="+mj-lt"/>
              </a:rPr>
              <a:t>-Maggiore</a:t>
            </a:r>
            <a:r>
              <a:rPr lang="sv-SE" sz="2200" dirty="0" smtClean="0">
                <a:latin typeface="+mj-lt"/>
              </a:rPr>
              <a:t> </a:t>
            </a:r>
            <a:r>
              <a:rPr lang="sv-SE" sz="2200" dirty="0" err="1" smtClean="0">
                <a:latin typeface="+mj-lt"/>
              </a:rPr>
              <a:t>applicazione</a:t>
            </a:r>
            <a:r>
              <a:rPr lang="sv-SE" sz="2200" dirty="0" smtClean="0">
                <a:latin typeface="+mj-lt"/>
              </a:rPr>
              <a:t> per la </a:t>
            </a:r>
            <a:r>
              <a:rPr lang="sv-SE" sz="2200" dirty="0" err="1" smtClean="0">
                <a:latin typeface="+mj-lt"/>
              </a:rPr>
              <a:t>conservazione</a:t>
            </a:r>
            <a:r>
              <a:rPr lang="sv-SE" sz="2200" dirty="0" smtClean="0">
                <a:latin typeface="+mj-lt"/>
              </a:rPr>
              <a:t> </a:t>
            </a:r>
            <a:r>
              <a:rPr lang="sv-SE" sz="2200" dirty="0" err="1" smtClean="0">
                <a:latin typeface="+mj-lt"/>
              </a:rPr>
              <a:t>dei</a:t>
            </a:r>
            <a:r>
              <a:rPr lang="sv-SE" sz="2200" dirty="0" smtClean="0">
                <a:latin typeface="+mj-lt"/>
              </a:rPr>
              <a:t> </a:t>
            </a:r>
            <a:r>
              <a:rPr lang="sv-SE" sz="2200" dirty="0" err="1" smtClean="0">
                <a:latin typeface="+mj-lt"/>
              </a:rPr>
              <a:t>vertebrati</a:t>
            </a:r>
            <a:endParaRPr lang="sv-SE" sz="2200" dirty="0" smtClean="0">
              <a:latin typeface="+mj-lt"/>
            </a:endParaRPr>
          </a:p>
          <a:p>
            <a:pPr marL="231775" indent="-231775"/>
            <a:endParaRPr lang="sv-SE" sz="2200" dirty="0" smtClean="0">
              <a:latin typeface="+mj-lt"/>
            </a:endParaRPr>
          </a:p>
          <a:p>
            <a:pPr marL="231775" indent="-231775"/>
            <a:endParaRPr lang="en-US" sz="220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33600" y="2557791"/>
            <a:ext cx="4495800" cy="954107"/>
          </a:xfrm>
          <a:prstGeom prst="rect">
            <a:avLst/>
          </a:prstGeom>
        </p:spPr>
        <p:txBody>
          <a:bodyPr vert="horz" wrap="square"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Effetti a livello di comunità: riduzione dell’area</a:t>
            </a:r>
            <a:endParaRPr kumimoji="0" lang="it-CH"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Relazione specie-area (SAR)</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aphicFrame>
        <p:nvGraphicFramePr>
          <p:cNvPr id="9" name="Chart 8"/>
          <p:cNvGraphicFramePr/>
          <p:nvPr/>
        </p:nvGraphicFramePr>
        <p:xfrm>
          <a:off x="457200" y="1600200"/>
          <a:ext cx="54864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p:cNvSpPr txBox="1">
            <a:spLocks/>
          </p:cNvSpPr>
          <p:nvPr/>
        </p:nvSpPr>
        <p:spPr>
          <a:xfrm>
            <a:off x="609600" y="5638800"/>
            <a:ext cx="60960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Uno dei pattern</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più frequenti in natura</a:t>
            </a:r>
            <a:endParaRPr kumimoji="0" lang="it-CH" sz="20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Title 1"/>
          <p:cNvSpPr txBox="1">
            <a:spLocks/>
          </p:cNvSpPr>
          <p:nvPr/>
        </p:nvSpPr>
        <p:spPr>
          <a:xfrm>
            <a:off x="152400" y="1001524"/>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Cosa succede</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quando riduciamo l’area?</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Relazione specie-area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7" name="Rectangle 3"/>
          <p:cNvSpPr txBox="1">
            <a:spLocks noChangeArrowheads="1"/>
          </p:cNvSpPr>
          <p:nvPr/>
        </p:nvSpPr>
        <p:spPr>
          <a:xfrm>
            <a:off x="457200" y="1600200"/>
            <a:ext cx="8229600" cy="4525963"/>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effectLst/>
                <a:uLnTx/>
                <a:uFillTx/>
                <a:latin typeface="+mn-lt"/>
                <a:ea typeface="+mn-ea"/>
                <a:cs typeface="+mn-cs"/>
              </a:rPr>
              <a:t>4 pattern</a:t>
            </a:r>
            <a:r>
              <a:rPr kumimoji="0" lang="en-US" sz="2400" b="1" i="0" u="none" strike="noStrike" kern="1200" cap="none" spc="0" normalizeH="0" noProof="0" dirty="0" smtClean="0">
                <a:ln>
                  <a:noFill/>
                </a:ln>
                <a:effectLst/>
                <a:uLnTx/>
                <a:uFillTx/>
                <a:latin typeface="+mn-lt"/>
                <a:ea typeface="+mn-ea"/>
                <a:cs typeface="+mn-cs"/>
              </a:rPr>
              <a:t> </a:t>
            </a:r>
            <a:r>
              <a:rPr kumimoji="0" lang="en-US" sz="2400" b="1" i="0" u="none" strike="noStrike" kern="1200" cap="none" spc="0" normalizeH="0" noProof="0" dirty="0" err="1" smtClean="0">
                <a:ln>
                  <a:noFill/>
                </a:ln>
                <a:effectLst/>
                <a:uLnTx/>
                <a:uFillTx/>
                <a:latin typeface="+mn-lt"/>
                <a:ea typeface="+mn-ea"/>
                <a:cs typeface="+mn-cs"/>
              </a:rPr>
              <a:t>generali</a:t>
            </a:r>
            <a:r>
              <a:rPr kumimoji="0" lang="en-US" sz="2400" b="1" i="0" u="none" strike="noStrike" kern="1200" cap="none" spc="0" normalizeH="0" baseline="0" noProof="0" dirty="0" smtClean="0">
                <a:ln>
                  <a:noFill/>
                </a:ln>
                <a:effectLst/>
                <a:uLnTx/>
                <a:uFillTx/>
                <a:latin typeface="+mn-lt"/>
                <a:ea typeface="+mn-ea"/>
                <a:cs typeface="+mn-cs"/>
              </a:rPr>
              <a:t>:</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effectLst/>
              <a:uLnTx/>
              <a:uFillTx/>
              <a:latin typeface="+mn-lt"/>
              <a:ea typeface="+mn-ea"/>
              <a:cs typeface="+mn-cs"/>
            </a:endParaRPr>
          </a:p>
          <a:p>
            <a:pPr marL="514350" marR="0" lvl="0" indent="-514350" defTabSz="914400" rtl="0" eaLnBrk="1" fontAlgn="auto" latinLnBrk="0" hangingPunct="1">
              <a:lnSpc>
                <a:spcPct val="90000"/>
              </a:lnSpc>
              <a:spcBef>
                <a:spcPct val="20000"/>
              </a:spcBef>
              <a:spcAft>
                <a:spcPts val="0"/>
              </a:spcAft>
              <a:buClrTx/>
              <a:buSzTx/>
              <a:buFont typeface="Arial" pitchFamily="34" charset="0"/>
              <a:buAutoNum type="arabicParenR"/>
              <a:tabLst/>
              <a:defRPr/>
            </a:pPr>
            <a:r>
              <a:rPr kumimoji="0" lang="en-US" sz="2400" b="0" i="0" u="none" strike="noStrike" kern="1200" cap="none" spc="0" normalizeH="0" baseline="0" noProof="0" dirty="0" smtClean="0">
                <a:ln>
                  <a:noFill/>
                </a:ln>
                <a:effectLst/>
                <a:uLnTx/>
                <a:uFillTx/>
                <a:latin typeface="+mn-lt"/>
                <a:ea typeface="+mn-ea"/>
                <a:cs typeface="+mn-cs"/>
              </a:rPr>
              <a:t>SAR </a:t>
            </a:r>
            <a:r>
              <a:rPr kumimoji="0" lang="en-US" sz="2400" b="0" i="0" u="none" strike="noStrike" kern="1200" cap="none" spc="0" normalizeH="0" baseline="0" noProof="0" dirty="0" err="1" smtClean="0">
                <a:ln>
                  <a:noFill/>
                </a:ln>
                <a:effectLst/>
                <a:uLnTx/>
                <a:uFillTx/>
                <a:latin typeface="+mn-lt"/>
                <a:ea typeface="+mn-ea"/>
                <a:cs typeface="+mn-cs"/>
              </a:rPr>
              <a:t>di</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piccole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unità</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di</a:t>
            </a:r>
            <a:r>
              <a:rPr kumimoji="0" lang="en-US" sz="2400" b="0" i="0" u="none" strike="noStrike" kern="1200" cap="none" spc="0" normalizeH="0" noProof="0" dirty="0" smtClean="0">
                <a:ln>
                  <a:noFill/>
                </a:ln>
                <a:effectLst/>
                <a:uLnTx/>
                <a:uFillTx/>
                <a:latin typeface="+mn-lt"/>
                <a:ea typeface="+mn-ea"/>
                <a:cs typeface="+mn-cs"/>
              </a:rPr>
              <a:t> </a:t>
            </a:r>
            <a:r>
              <a:rPr kumimoji="0" lang="en-US" sz="2400" b="0" i="0" u="none" strike="noStrike" kern="1200" cap="none" spc="0" normalizeH="0" noProof="0" dirty="0" err="1" smtClean="0">
                <a:ln>
                  <a:noFill/>
                </a:ln>
                <a:effectLst/>
                <a:uLnTx/>
                <a:uFillTx/>
                <a:latin typeface="+mn-lt"/>
                <a:ea typeface="+mn-ea"/>
                <a:cs typeface="+mn-cs"/>
              </a:rPr>
              <a:t>campionamento</a:t>
            </a:r>
            <a:r>
              <a:rPr kumimoji="0" lang="en-US" sz="2400" b="0" i="0" u="none" strike="noStrike" kern="1200" cap="none" spc="0" normalizeH="0" noProof="0" dirty="0" smtClean="0">
                <a:ln>
                  <a:noFill/>
                </a:ln>
                <a:effectLst/>
                <a:uLnTx/>
                <a:uFillTx/>
                <a:latin typeface="+mn-lt"/>
                <a:ea typeface="+mn-ea"/>
                <a:cs typeface="+mn-cs"/>
              </a:rPr>
              <a:t> in un </a:t>
            </a:r>
            <a:r>
              <a:rPr kumimoji="0" lang="en-US" sz="2400" b="0" i="0" u="none" strike="noStrike" kern="1200" cap="none" spc="0" normalizeH="0" noProof="0" dirty="0" err="1" smtClean="0">
                <a:ln>
                  <a:noFill/>
                </a:ln>
                <a:effectLst/>
                <a:uLnTx/>
                <a:uFillTx/>
                <a:latin typeface="+mn-lt"/>
                <a:ea typeface="+mn-ea"/>
                <a:cs typeface="+mn-cs"/>
              </a:rPr>
              <a:t>singolo</a:t>
            </a:r>
            <a:r>
              <a:rPr kumimoji="0" lang="en-US" sz="2400" b="0" i="0" u="none" strike="noStrike" kern="1200" cap="none" spc="0" normalizeH="0" noProof="0" dirty="0" smtClean="0">
                <a:ln>
                  <a:noFill/>
                </a:ln>
                <a:effectLst/>
                <a:uLnTx/>
                <a:uFillTx/>
                <a:latin typeface="+mn-lt"/>
                <a:ea typeface="+mn-ea"/>
                <a:cs typeface="+mn-cs"/>
              </a:rPr>
              <a:t> biota</a:t>
            </a:r>
          </a:p>
          <a:p>
            <a:pPr marL="514350" marR="0" lvl="0" indent="-514350" defTabSz="914400" rtl="0" eaLnBrk="1" fontAlgn="auto" latinLnBrk="0" hangingPunct="1">
              <a:lnSpc>
                <a:spcPct val="90000"/>
              </a:lnSpc>
              <a:spcBef>
                <a:spcPct val="20000"/>
              </a:spcBef>
              <a:spcAft>
                <a:spcPts val="0"/>
              </a:spcAft>
              <a:buClrTx/>
              <a:buSzTx/>
              <a:buFont typeface="Arial" pitchFamily="34" charset="0"/>
              <a:buAutoNum type="arabicParenR"/>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2)   SAR </a:t>
            </a:r>
            <a:r>
              <a:rPr kumimoji="0" lang="en-US" sz="2400" b="0" i="0" u="none" strike="noStrike" kern="1200" cap="none" spc="0" normalizeH="0" baseline="0" noProof="0" dirty="0" err="1" smtClean="0">
                <a:ln>
                  <a:noFill/>
                </a:ln>
                <a:effectLst/>
                <a:uLnTx/>
                <a:uFillTx/>
                <a:latin typeface="+mn-lt"/>
                <a:ea typeface="+mn-ea"/>
                <a:cs typeface="+mn-cs"/>
              </a:rPr>
              <a:t>fra</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grandi</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noProof="0" dirty="0" smtClean="0">
                <a:ln>
                  <a:noFill/>
                </a:ln>
                <a:effectLst/>
                <a:uLnTx/>
                <a:uFillTx/>
                <a:latin typeface="+mn-lt"/>
                <a:ea typeface="+mn-ea"/>
                <a:cs typeface="+mn-cs"/>
              </a:rPr>
              <a:t>zone </a:t>
            </a:r>
            <a:r>
              <a:rPr kumimoji="0" lang="en-US" sz="2400" b="0" i="0" u="none" strike="noStrike" kern="1200" cap="none" spc="0" normalizeH="0" noProof="0" dirty="0" err="1" smtClean="0">
                <a:ln>
                  <a:noFill/>
                </a:ln>
                <a:effectLst/>
                <a:uLnTx/>
                <a:uFillTx/>
                <a:latin typeface="+mn-lt"/>
                <a:ea typeface="+mn-ea"/>
                <a:cs typeface="+mn-cs"/>
              </a:rPr>
              <a:t>biogeografiche</a:t>
            </a:r>
            <a:r>
              <a:rPr kumimoji="0" lang="en-US" sz="2400" b="0" i="0" u="none" strike="noStrike" kern="1200" cap="none" spc="0" normalizeH="0" noProof="0" dirty="0" smtClean="0">
                <a:ln>
                  <a:noFill/>
                </a:ln>
                <a:effectLst/>
                <a:uLnTx/>
                <a:uFillTx/>
                <a:latin typeface="+mn-lt"/>
                <a:ea typeface="+mn-ea"/>
                <a:cs typeface="+mn-cs"/>
              </a:rPr>
              <a:t> </a:t>
            </a:r>
            <a:r>
              <a:rPr kumimoji="0" lang="en-US" sz="2400" b="0" i="0" u="none" strike="noStrike" kern="1200" cap="none" spc="0" normalizeH="0" noProof="0" dirty="0" err="1" smtClean="0">
                <a:ln>
                  <a:noFill/>
                </a:ln>
                <a:effectLst/>
                <a:uLnTx/>
                <a:uFillTx/>
                <a:latin typeface="+mn-lt"/>
                <a:ea typeface="+mn-ea"/>
                <a:cs typeface="+mn-cs"/>
              </a:rPr>
              <a:t>continentali</a:t>
            </a:r>
            <a:endParaRPr kumimoji="0" lang="en-US" sz="2400" b="0" i="0" u="none" strike="noStrike" kern="1200" cap="none" spc="0" normalizeH="0" noProof="0" dirty="0" smtClean="0">
              <a:ln>
                <a:noFill/>
              </a:ln>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3)   SAR </a:t>
            </a:r>
            <a:r>
              <a:rPr kumimoji="0" lang="en-US" sz="2400" b="0" i="0" u="none" strike="noStrike" kern="1200" cap="none" spc="0" normalizeH="0" baseline="0" noProof="0" dirty="0" err="1" smtClean="0">
                <a:ln>
                  <a:noFill/>
                </a:ln>
                <a:effectLst/>
                <a:uLnTx/>
                <a:uFillTx/>
                <a:latin typeface="+mn-lt"/>
                <a:ea typeface="+mn-ea"/>
                <a:cs typeface="+mn-cs"/>
              </a:rPr>
              <a:t>fra</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isole</a:t>
            </a:r>
            <a:r>
              <a:rPr kumimoji="0" lang="en-US" sz="2400" b="0" i="0" u="none" strike="noStrike" kern="1200" cap="none" spc="0" normalizeH="0" baseline="0" noProof="0" dirty="0" smtClean="0">
                <a:ln>
                  <a:noFill/>
                </a:ln>
                <a:effectLst/>
                <a:uLnTx/>
                <a:uFillTx/>
                <a:latin typeface="+mn-lt"/>
                <a:ea typeface="+mn-ea"/>
                <a:cs typeface="+mn-cs"/>
              </a:rPr>
              <a:t> </a:t>
            </a:r>
            <a:r>
              <a:rPr kumimoji="0" lang="en-US" sz="2400" b="0" i="0" u="none" strike="noStrike" kern="1200" cap="none" spc="0" normalizeH="0" baseline="0" noProof="0" dirty="0" err="1" smtClean="0">
                <a:ln>
                  <a:noFill/>
                </a:ln>
                <a:effectLst/>
                <a:uLnTx/>
                <a:uFillTx/>
                <a:latin typeface="+mn-lt"/>
                <a:ea typeface="+mn-ea"/>
                <a:cs typeface="+mn-cs"/>
              </a:rPr>
              <a:t>di</a:t>
            </a:r>
            <a:r>
              <a:rPr kumimoji="0" lang="en-US" sz="2400" b="0" i="0" u="none" strike="noStrike" kern="1200" cap="none" spc="0" normalizeH="0" baseline="0" noProof="0" dirty="0" smtClean="0">
                <a:ln>
                  <a:noFill/>
                </a:ln>
                <a:effectLst/>
                <a:uLnTx/>
                <a:uFillTx/>
                <a:latin typeface="+mn-lt"/>
                <a:ea typeface="+mn-ea"/>
                <a:cs typeface="+mn-cs"/>
              </a:rPr>
              <a:t> un </a:t>
            </a:r>
            <a:r>
              <a:rPr kumimoji="0" lang="en-US" sz="2400" b="0" i="0" u="none" strike="noStrike" kern="1200" cap="none" spc="0" normalizeH="0" baseline="0" noProof="0" dirty="0" err="1" smtClean="0">
                <a:ln>
                  <a:noFill/>
                </a:ln>
                <a:effectLst/>
                <a:uLnTx/>
                <a:uFillTx/>
                <a:latin typeface="+mn-lt"/>
                <a:ea typeface="+mn-ea"/>
                <a:cs typeface="+mn-cs"/>
              </a:rPr>
              <a:t>arcipelago</a:t>
            </a:r>
            <a:r>
              <a:rPr kumimoji="0" lang="en-US" sz="2400" b="0" i="0" u="none" strike="noStrike" kern="1200" cap="none" spc="0" normalizeH="0" baseline="0" noProof="0" dirty="0" smtClean="0">
                <a:ln>
                  <a:noFill/>
                </a:ln>
                <a:effectLst/>
                <a:uLnTx/>
                <a:uFillTx/>
                <a:latin typeface="+mn-lt"/>
                <a:ea typeface="+mn-ea"/>
                <a:cs typeface="+mn-cs"/>
              </a:rPr>
              <a:t> </a:t>
            </a: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4)   SAR </a:t>
            </a:r>
            <a:r>
              <a:rPr kumimoji="0" lang="en-US" sz="2400" b="0" i="0" u="none" strike="noStrike" kern="1200" cap="none" spc="0" normalizeH="0" baseline="0" noProof="0" dirty="0" err="1" smtClean="0">
                <a:ln>
                  <a:noFill/>
                </a:ln>
                <a:effectLst/>
                <a:uLnTx/>
                <a:uFillTx/>
                <a:latin typeface="+mn-lt"/>
                <a:ea typeface="+mn-ea"/>
                <a:cs typeface="+mn-cs"/>
              </a:rPr>
              <a:t>fra</a:t>
            </a:r>
            <a:r>
              <a:rPr kumimoji="0" lang="en-US" sz="2400" b="0" i="0" u="none" strike="noStrike" kern="1200" cap="none" spc="0" normalizeH="0" baseline="0" noProof="0" dirty="0" smtClean="0">
                <a:ln>
                  <a:noFill/>
                </a:ln>
                <a:effectLst/>
                <a:uLnTx/>
                <a:uFillTx/>
                <a:latin typeface="+mn-lt"/>
                <a:ea typeface="+mn-ea"/>
                <a:cs typeface="+mn-cs"/>
              </a:rPr>
              <a:t> habitat </a:t>
            </a:r>
            <a:r>
              <a:rPr kumimoji="0" lang="en-US" sz="2400" b="0" i="0" u="none" strike="noStrike" kern="1200" cap="none" spc="0" normalizeH="0" baseline="0" noProof="0" dirty="0" err="1" smtClean="0">
                <a:ln>
                  <a:noFill/>
                </a:ln>
                <a:effectLst/>
                <a:uLnTx/>
                <a:uFillTx/>
                <a:latin typeface="+mn-lt"/>
                <a:ea typeface="+mn-ea"/>
                <a:cs typeface="+mn-cs"/>
              </a:rPr>
              <a:t>frammentati</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dissolv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animEffect transition="in" filter="dissolve">
                                      <p:cBhvr>
                                        <p:cTn id="17" dur="500"/>
                                        <p:tgtEl>
                                          <p:spTgt spid="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xEl>
                                              <p:pRg st="8" end="8"/>
                                            </p:txEl>
                                          </p:spTgt>
                                        </p:tgtEl>
                                        <p:attrNameLst>
                                          <p:attrName>style.visibility</p:attrName>
                                        </p:attrNameLst>
                                      </p:cBhvr>
                                      <p:to>
                                        <p:strVal val="visible"/>
                                      </p:to>
                                    </p:set>
                                    <p:animEffect transition="in" filter="dissolve">
                                      <p:cBhvr>
                                        <p:cTn id="22"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85512"/>
            <a:ext cx="8763000" cy="424732"/>
          </a:xfrm>
          <a:prstGeom prst="rect">
            <a:avLst/>
          </a:prstGeom>
        </p:spPr>
        <p:txBody>
          <a:bodyPr vert="horz" wrap="square" lIns="91440" tIns="45720" rIns="91440" bIns="45720" rtlCol="0" anchor="ctr">
            <a:spAutoFit/>
          </a:bodyPr>
          <a:lstStyle/>
          <a:p>
            <a:pPr marL="514350" lvl="0" indent="-514350">
              <a:lnSpc>
                <a:spcPct val="90000"/>
              </a:lnSpc>
              <a:spcBef>
                <a:spcPct val="20000"/>
              </a:spcBef>
              <a:defRPr/>
            </a:pPr>
            <a:r>
              <a:rPr lang="en-US" sz="2400" dirty="0" smtClean="0"/>
              <a:t>1. SAR </a:t>
            </a:r>
            <a:r>
              <a:rPr lang="en-US" sz="2400" dirty="0" err="1" smtClean="0"/>
              <a:t>di</a:t>
            </a:r>
            <a:r>
              <a:rPr lang="en-US" sz="2400" dirty="0" smtClean="0"/>
              <a:t> </a:t>
            </a:r>
            <a:r>
              <a:rPr lang="en-US" sz="2400" dirty="0" err="1" smtClean="0"/>
              <a:t>piccole</a:t>
            </a:r>
            <a:r>
              <a:rPr lang="en-US" sz="2400" dirty="0" smtClean="0"/>
              <a:t> </a:t>
            </a:r>
            <a:r>
              <a:rPr lang="en-US" sz="2400" dirty="0" err="1" smtClean="0"/>
              <a:t>unità</a:t>
            </a:r>
            <a:r>
              <a:rPr lang="en-US" sz="2400" dirty="0" smtClean="0"/>
              <a:t> </a:t>
            </a:r>
            <a:r>
              <a:rPr lang="en-US" sz="2400" dirty="0" err="1" smtClean="0"/>
              <a:t>di</a:t>
            </a:r>
            <a:r>
              <a:rPr lang="en-US" sz="2400" dirty="0" smtClean="0"/>
              <a:t> </a:t>
            </a:r>
            <a:r>
              <a:rPr lang="en-US" sz="2400" dirty="0" err="1" smtClean="0"/>
              <a:t>campionamento</a:t>
            </a:r>
            <a:r>
              <a:rPr lang="en-US" sz="2400" dirty="0" smtClean="0"/>
              <a:t> in un </a:t>
            </a:r>
            <a:r>
              <a:rPr lang="en-US" sz="2400" dirty="0" err="1" smtClean="0"/>
              <a:t>singolo</a:t>
            </a:r>
            <a:r>
              <a:rPr lang="en-US" sz="2400" dirty="0" smtClean="0"/>
              <a:t> biota</a:t>
            </a:r>
          </a:p>
        </p:txBody>
      </p:sp>
      <p:pic>
        <p:nvPicPr>
          <p:cNvPr id="1026" name="Picture 2" descr="http://www.ns.umich.edu/new/images/Hooper-Gonzalez.jpg"/>
          <p:cNvPicPr>
            <a:picLocks noChangeAspect="1" noChangeArrowheads="1"/>
          </p:cNvPicPr>
          <p:nvPr/>
        </p:nvPicPr>
        <p:blipFill>
          <a:blip r:embed="rId2" cstate="screen"/>
          <a:srcRect/>
          <a:stretch>
            <a:fillRect/>
          </a:stretch>
        </p:blipFill>
        <p:spPr bwMode="auto">
          <a:xfrm>
            <a:off x="5105400" y="4343400"/>
            <a:ext cx="3200400" cy="2400300"/>
          </a:xfrm>
          <a:prstGeom prst="rect">
            <a:avLst/>
          </a:prstGeom>
          <a:noFill/>
        </p:spPr>
      </p:pic>
      <p:pic>
        <p:nvPicPr>
          <p:cNvPr id="29698" name="Picture 2" descr="http://cmsdata.iucn.org/img/grassland_at_thung_nang_dam__kuraburi__c__petchrung_sukpong_copy_32236.jpg"/>
          <p:cNvPicPr>
            <a:picLocks noChangeAspect="1" noChangeArrowheads="1"/>
          </p:cNvPicPr>
          <p:nvPr/>
        </p:nvPicPr>
        <p:blipFill>
          <a:blip r:embed="rId3" cstate="screen"/>
          <a:srcRect/>
          <a:stretch>
            <a:fillRect/>
          </a:stretch>
        </p:blipFill>
        <p:spPr bwMode="auto">
          <a:xfrm>
            <a:off x="152400" y="914400"/>
            <a:ext cx="4114800" cy="3086101"/>
          </a:xfrm>
          <a:prstGeom prst="rect">
            <a:avLst/>
          </a:prstGeom>
          <a:noFill/>
        </p:spPr>
      </p:pic>
      <p:sp>
        <p:nvSpPr>
          <p:cNvPr id="9" name="Trapezoid 8"/>
          <p:cNvSpPr/>
          <p:nvPr/>
        </p:nvSpPr>
        <p:spPr>
          <a:xfrm>
            <a:off x="1600200" y="2819400"/>
            <a:ext cx="685800" cy="457200"/>
          </a:xfrm>
          <a:prstGeom prst="trapezoi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p:cNvSpPr/>
          <p:nvPr/>
        </p:nvSpPr>
        <p:spPr>
          <a:xfrm>
            <a:off x="685800" y="46482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ctangle 11"/>
          <p:cNvSpPr/>
          <p:nvPr/>
        </p:nvSpPr>
        <p:spPr>
          <a:xfrm>
            <a:off x="1524000" y="46482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p:cNvSpPr/>
          <p:nvPr/>
        </p:nvSpPr>
        <p:spPr>
          <a:xfrm>
            <a:off x="2362200" y="46482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3886200" y="4648200"/>
            <a:ext cx="6096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Title 1"/>
          <p:cNvSpPr txBox="1">
            <a:spLocks/>
          </p:cNvSpPr>
          <p:nvPr/>
        </p:nvSpPr>
        <p:spPr>
          <a:xfrm>
            <a:off x="457200" y="5791200"/>
            <a:ext cx="7467600" cy="461665"/>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1-100 m</a:t>
            </a:r>
            <a:r>
              <a:rPr kumimoji="0" lang="it-IT" sz="2400" b="0"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2</a:t>
            </a:r>
            <a:endParaRPr kumimoji="0" lang="it-CH" sz="24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09600" y="2636223"/>
            <a:ext cx="7772400" cy="523220"/>
          </a:xfrm>
          <a:prstGeom prst="rect">
            <a:avLst/>
          </a:prstGeom>
        </p:spPr>
        <p:txBody>
          <a:bodyPr vert="horz" lIns="91440" tIns="45720" rIns="91440" bIns="4572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Frammentazione</a:t>
            </a:r>
            <a:r>
              <a:rPr kumimoji="0" lang="it-IT" sz="28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degli habitat</a:t>
            </a:r>
            <a:endParaRPr kumimoji="0" lang="it-CH"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3400" y="5517177"/>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Verona,</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Padova, Rovigo...</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
        <p:nvSpPr>
          <p:cNvPr id="16" name="Title 1"/>
          <p:cNvSpPr txBox="1">
            <a:spLocks/>
          </p:cNvSpPr>
          <p:nvPr/>
        </p:nvSpPr>
        <p:spPr>
          <a:xfrm>
            <a:off x="152400" y="185512"/>
            <a:ext cx="8763000" cy="424732"/>
          </a:xfrm>
          <a:prstGeom prst="rect">
            <a:avLst/>
          </a:prstGeom>
        </p:spPr>
        <p:txBody>
          <a:bodyPr vert="horz" wrap="square" lIns="91440" tIns="45720" rIns="91440" bIns="45720" rtlCol="0" anchor="ctr">
            <a:spAutoFit/>
          </a:bodyPr>
          <a:lstStyle/>
          <a:p>
            <a:pPr marL="514350" lvl="0" indent="-514350">
              <a:lnSpc>
                <a:spcPct val="90000"/>
              </a:lnSpc>
              <a:spcBef>
                <a:spcPct val="20000"/>
              </a:spcBef>
              <a:defRPr/>
            </a:pPr>
            <a:r>
              <a:rPr lang="en-US" sz="2400" dirty="0" smtClean="0"/>
              <a:t>2. SAR </a:t>
            </a:r>
            <a:r>
              <a:rPr lang="en-US" sz="2400" dirty="0" err="1" smtClean="0"/>
              <a:t>di</a:t>
            </a:r>
            <a:r>
              <a:rPr lang="en-US" sz="2400" dirty="0" smtClean="0"/>
              <a:t> </a:t>
            </a:r>
            <a:r>
              <a:rPr lang="en-US" sz="2400" dirty="0" err="1" smtClean="0"/>
              <a:t>piccole</a:t>
            </a:r>
            <a:r>
              <a:rPr lang="en-US" sz="2400" dirty="0" smtClean="0"/>
              <a:t> </a:t>
            </a:r>
            <a:r>
              <a:rPr lang="en-US" sz="2400" dirty="0" err="1" smtClean="0"/>
              <a:t>unità</a:t>
            </a:r>
            <a:r>
              <a:rPr lang="en-US" sz="2400" dirty="0" smtClean="0"/>
              <a:t> </a:t>
            </a:r>
            <a:r>
              <a:rPr lang="en-US" sz="2400" dirty="0" err="1" smtClean="0"/>
              <a:t>di</a:t>
            </a:r>
            <a:r>
              <a:rPr lang="en-US" sz="2400" dirty="0" smtClean="0"/>
              <a:t> </a:t>
            </a:r>
            <a:r>
              <a:rPr lang="en-US" sz="2400" dirty="0" err="1" smtClean="0"/>
              <a:t>campionamento</a:t>
            </a:r>
            <a:r>
              <a:rPr lang="en-US" sz="2400" dirty="0" smtClean="0"/>
              <a:t> in un </a:t>
            </a:r>
            <a:r>
              <a:rPr lang="en-US" sz="2400" dirty="0" err="1" smtClean="0"/>
              <a:t>singolo</a:t>
            </a:r>
            <a:r>
              <a:rPr lang="en-US" sz="2400" dirty="0" smtClean="0"/>
              <a:t> biota</a:t>
            </a:r>
          </a:p>
        </p:txBody>
      </p:sp>
      <p:pic>
        <p:nvPicPr>
          <p:cNvPr id="30726" name="Picture 6" descr="File:Italy map with provinces.svg"/>
          <p:cNvPicPr>
            <a:picLocks noChangeAspect="1" noChangeArrowheads="1"/>
          </p:cNvPicPr>
          <p:nvPr/>
        </p:nvPicPr>
        <p:blipFill>
          <a:blip r:embed="rId2" cstate="screen"/>
          <a:srcRect/>
          <a:stretch>
            <a:fillRect/>
          </a:stretch>
        </p:blipFill>
        <p:spPr bwMode="auto">
          <a:xfrm>
            <a:off x="457200" y="914400"/>
            <a:ext cx="3581400" cy="4476750"/>
          </a:xfrm>
          <a:prstGeom prst="rect">
            <a:avLst/>
          </a:prstGeom>
          <a:noFill/>
        </p:spPr>
      </p:pic>
      <p:sp>
        <p:nvSpPr>
          <p:cNvPr id="18" name="Title 1"/>
          <p:cNvSpPr txBox="1">
            <a:spLocks/>
          </p:cNvSpPr>
          <p:nvPr/>
        </p:nvSpPr>
        <p:spPr>
          <a:xfrm>
            <a:off x="533400" y="6046112"/>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10, 100, 1000 km</a:t>
            </a:r>
            <a:r>
              <a:rPr kumimoji="0" lang="it-IT" sz="2000" b="0"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2</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pic>
        <p:nvPicPr>
          <p:cNvPr id="31746" name="Picture 2" descr="http://www.ilceppo.es/images/map/veneto.jpg"/>
          <p:cNvPicPr>
            <a:picLocks noChangeAspect="1" noChangeArrowheads="1"/>
          </p:cNvPicPr>
          <p:nvPr/>
        </p:nvPicPr>
        <p:blipFill>
          <a:blip r:embed="rId3" cstate="screen"/>
          <a:srcRect/>
          <a:stretch>
            <a:fillRect/>
          </a:stretch>
        </p:blipFill>
        <p:spPr bwMode="auto">
          <a:xfrm>
            <a:off x="4800600" y="1371600"/>
            <a:ext cx="1752600" cy="1906199"/>
          </a:xfrm>
          <a:prstGeom prst="rect">
            <a:avLst/>
          </a:prstGeom>
          <a:noFill/>
        </p:spPr>
      </p:pic>
      <p:cxnSp>
        <p:nvCxnSpPr>
          <p:cNvPr id="10" name="Straight Arrow Connector 9"/>
          <p:cNvCxnSpPr/>
          <p:nvPr/>
        </p:nvCxnSpPr>
        <p:spPr>
          <a:xfrm>
            <a:off x="5715000" y="3048000"/>
            <a:ext cx="228600" cy="6096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itle 1"/>
          <p:cNvSpPr txBox="1">
            <a:spLocks/>
          </p:cNvSpPr>
          <p:nvPr/>
        </p:nvSpPr>
        <p:spPr>
          <a:xfrm>
            <a:off x="5181600" y="3764577"/>
            <a:ext cx="39624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Check-list </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3400" y="5517177"/>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Discontinuità</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fra gli habitat</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
        <p:nvSpPr>
          <p:cNvPr id="16" name="Title 1"/>
          <p:cNvSpPr txBox="1">
            <a:spLocks/>
          </p:cNvSpPr>
          <p:nvPr/>
        </p:nvSpPr>
        <p:spPr>
          <a:xfrm>
            <a:off x="152400" y="185512"/>
            <a:ext cx="8763000" cy="424732"/>
          </a:xfrm>
          <a:prstGeom prst="rect">
            <a:avLst/>
          </a:prstGeom>
        </p:spPr>
        <p:txBody>
          <a:bodyPr vert="horz" wrap="square" lIns="91440" tIns="45720" rIns="91440" bIns="45720" rtlCol="0" anchor="ctr">
            <a:spAutoFit/>
          </a:bodyPr>
          <a:lstStyle/>
          <a:p>
            <a:pPr marL="514350" lvl="0" indent="-514350">
              <a:lnSpc>
                <a:spcPct val="90000"/>
              </a:lnSpc>
              <a:spcBef>
                <a:spcPct val="20000"/>
              </a:spcBef>
              <a:defRPr/>
            </a:pPr>
            <a:r>
              <a:rPr lang="en-US" sz="2400" dirty="0" smtClean="0"/>
              <a:t>3. SAR </a:t>
            </a:r>
            <a:r>
              <a:rPr lang="en-US" sz="2400" dirty="0" err="1" smtClean="0"/>
              <a:t>fra</a:t>
            </a:r>
            <a:r>
              <a:rPr lang="en-US" sz="2400" dirty="0" smtClean="0"/>
              <a:t> </a:t>
            </a:r>
            <a:r>
              <a:rPr lang="en-US" sz="2400" dirty="0" err="1" smtClean="0"/>
              <a:t>vere</a:t>
            </a:r>
            <a:r>
              <a:rPr lang="en-US" sz="2400" dirty="0" smtClean="0"/>
              <a:t> </a:t>
            </a:r>
            <a:r>
              <a:rPr lang="en-US" sz="2400" dirty="0" err="1" smtClean="0"/>
              <a:t>isole</a:t>
            </a:r>
            <a:endParaRPr lang="en-US" sz="2400" dirty="0" smtClean="0"/>
          </a:p>
        </p:txBody>
      </p:sp>
      <p:sp>
        <p:nvSpPr>
          <p:cNvPr id="18" name="Title 1"/>
          <p:cNvSpPr txBox="1">
            <a:spLocks/>
          </p:cNvSpPr>
          <p:nvPr/>
        </p:nvSpPr>
        <p:spPr>
          <a:xfrm>
            <a:off x="533400" y="6046112"/>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0.1,</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10, 100, 1000 km</a:t>
            </a:r>
            <a:r>
              <a:rPr kumimoji="0" lang="it-IT" sz="2000" b="0"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2</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pic>
        <p:nvPicPr>
          <p:cNvPr id="31748" name="Picture 4" descr="http://www.unesco.org/new/fileadmin/MULTIMEDIA/HQ/MAB/sweden_08_mab2011.jpg"/>
          <p:cNvPicPr>
            <a:picLocks noChangeAspect="1" noChangeArrowheads="1"/>
          </p:cNvPicPr>
          <p:nvPr/>
        </p:nvPicPr>
        <p:blipFill>
          <a:blip r:embed="rId2" cstate="screen"/>
          <a:srcRect/>
          <a:stretch>
            <a:fillRect/>
          </a:stretch>
        </p:blipFill>
        <p:spPr bwMode="auto">
          <a:xfrm>
            <a:off x="228600" y="1219200"/>
            <a:ext cx="5181600" cy="3454401"/>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533400" y="5517177"/>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Discontinuità</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fra gli habitat meno chiara</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
        <p:nvSpPr>
          <p:cNvPr id="16" name="Title 1"/>
          <p:cNvSpPr txBox="1">
            <a:spLocks/>
          </p:cNvSpPr>
          <p:nvPr/>
        </p:nvSpPr>
        <p:spPr>
          <a:xfrm>
            <a:off x="152400" y="185512"/>
            <a:ext cx="8763000" cy="424732"/>
          </a:xfrm>
          <a:prstGeom prst="rect">
            <a:avLst/>
          </a:prstGeom>
        </p:spPr>
        <p:txBody>
          <a:bodyPr vert="horz" wrap="square" lIns="91440" tIns="45720" rIns="91440" bIns="45720" rtlCol="0" anchor="ctr">
            <a:spAutoFit/>
          </a:bodyPr>
          <a:lstStyle/>
          <a:p>
            <a:pPr marL="514350" lvl="0" indent="-514350">
              <a:lnSpc>
                <a:spcPct val="90000"/>
              </a:lnSpc>
              <a:spcBef>
                <a:spcPct val="20000"/>
              </a:spcBef>
              <a:defRPr/>
            </a:pPr>
            <a:r>
              <a:rPr lang="en-US" sz="2400" dirty="0" smtClean="0"/>
              <a:t>4. SAR </a:t>
            </a:r>
            <a:r>
              <a:rPr lang="en-US" sz="2400" dirty="0" err="1" smtClean="0"/>
              <a:t>fra</a:t>
            </a:r>
            <a:r>
              <a:rPr lang="en-US" sz="2400" dirty="0" smtClean="0"/>
              <a:t> habitat </a:t>
            </a:r>
            <a:r>
              <a:rPr lang="en-US" sz="2400" dirty="0" err="1" smtClean="0"/>
              <a:t>frammentati</a:t>
            </a:r>
            <a:endParaRPr lang="en-US" sz="2400" dirty="0" smtClean="0"/>
          </a:p>
        </p:txBody>
      </p:sp>
      <p:sp>
        <p:nvSpPr>
          <p:cNvPr id="18" name="Title 1"/>
          <p:cNvSpPr txBox="1">
            <a:spLocks/>
          </p:cNvSpPr>
          <p:nvPr/>
        </p:nvSpPr>
        <p:spPr>
          <a:xfrm>
            <a:off x="533400" y="6046112"/>
            <a:ext cx="74676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0.1,</a:t>
            </a:r>
            <a:r>
              <a:rPr kumimoji="0" lang="it-IT" sz="20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10, 100, 1000 km</a:t>
            </a:r>
            <a:r>
              <a:rPr kumimoji="0" lang="it-IT" sz="2000" b="0" i="0" u="none" strike="noStrike" kern="1200" cap="none" spc="0" normalizeH="0" baseline="30000" noProof="0" dirty="0" smtClean="0">
                <a:ln>
                  <a:noFill/>
                </a:ln>
                <a:solidFill>
                  <a:schemeClr val="tx1"/>
                </a:solidFill>
                <a:effectLst/>
                <a:uLnTx/>
                <a:uFillTx/>
                <a:latin typeface="Arial" pitchFamily="34" charset="0"/>
                <a:ea typeface="+mj-ea"/>
                <a:cs typeface="Arial" pitchFamily="34" charset="0"/>
              </a:rPr>
              <a:t>2</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pic>
        <p:nvPicPr>
          <p:cNvPr id="31749" name="Picture 5"/>
          <p:cNvPicPr>
            <a:picLocks noChangeAspect="1" noChangeArrowheads="1"/>
          </p:cNvPicPr>
          <p:nvPr/>
        </p:nvPicPr>
        <p:blipFill>
          <a:blip r:embed="rId2" cstate="print"/>
          <a:srcRect/>
          <a:stretch>
            <a:fillRect/>
          </a:stretch>
        </p:blipFill>
        <p:spPr bwMode="auto">
          <a:xfrm>
            <a:off x="533400" y="1066800"/>
            <a:ext cx="4382691" cy="3997514"/>
          </a:xfrm>
          <a:prstGeom prst="rect">
            <a:avLst/>
          </a:prstGeom>
          <a:noFill/>
          <a:ln w="9525">
            <a:noFill/>
            <a:miter lim="800000"/>
            <a:headEnd/>
            <a:tailEnd/>
          </a:ln>
          <a:effectLst/>
        </p:spPr>
      </p:pic>
      <p:sp>
        <p:nvSpPr>
          <p:cNvPr id="8" name="Title 1"/>
          <p:cNvSpPr txBox="1">
            <a:spLocks/>
          </p:cNvSpPr>
          <p:nvPr/>
        </p:nvSpPr>
        <p:spPr>
          <a:xfrm>
            <a:off x="5181600" y="1676400"/>
            <a:ext cx="3581400" cy="707886"/>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La matrice è maggiormente permeabile</a:t>
            </a:r>
            <a:endParaRPr kumimoji="0" lang="it-CH" sz="2000" b="0" i="0" u="none" strike="noStrike" kern="1200" cap="none" spc="0" normalizeH="0" baseline="3000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Relazione specie-area</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Rectangle 3"/>
          <p:cNvSpPr txBox="1">
            <a:spLocks noChangeArrowheads="1"/>
          </p:cNvSpPr>
          <p:nvPr/>
        </p:nvSpPr>
        <p:spPr>
          <a:xfrm>
            <a:off x="76200" y="1600201"/>
            <a:ext cx="4267200" cy="20574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S = </a:t>
            </a:r>
            <a:r>
              <a:rPr kumimoji="0" lang="en-US" sz="2400" b="0" i="0" u="none" strike="noStrike" kern="1200" cap="none" spc="0" normalizeH="0" baseline="0" noProof="0" dirty="0" err="1" smtClean="0">
                <a:ln>
                  <a:noFill/>
                </a:ln>
                <a:effectLst/>
                <a:uLnTx/>
                <a:uFillTx/>
                <a:latin typeface="+mn-lt"/>
                <a:ea typeface="+mn-ea"/>
                <a:cs typeface="+mn-cs"/>
              </a:rPr>
              <a:t>cA</a:t>
            </a:r>
            <a:r>
              <a:rPr kumimoji="0" lang="en-US" sz="2400" b="0" i="0" u="none" strike="noStrike" kern="1200" cap="none" spc="0" normalizeH="0" baseline="30000" noProof="0" dirty="0" err="1" smtClean="0">
                <a:ln>
                  <a:noFill/>
                </a:ln>
                <a:effectLst/>
                <a:uLnTx/>
                <a:uFillTx/>
                <a:latin typeface="+mn-lt"/>
                <a:ea typeface="+mn-ea"/>
                <a:cs typeface="+mn-cs"/>
              </a:rPr>
              <a:t>z</a:t>
            </a:r>
            <a:endParaRPr kumimoji="0" lang="en-US" sz="2400" b="0" i="0" u="none" strike="noStrike" kern="1200" cap="none" spc="0" normalizeH="0" baseline="3000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log S = log c + z log A</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mn-lt"/>
                <a:ea typeface="+mn-ea"/>
                <a:cs typeface="+mn-cs"/>
              </a:rPr>
              <a:t>La </a:t>
            </a:r>
            <a:r>
              <a:rPr kumimoji="0" lang="en-US" sz="2400" b="0" i="0" u="none" strike="noStrike" kern="1200" cap="none" spc="0" normalizeH="0" baseline="0" noProof="0" dirty="0" err="1" smtClean="0">
                <a:ln>
                  <a:noFill/>
                </a:ln>
                <a:effectLst/>
                <a:uLnTx/>
                <a:uFillTx/>
                <a:latin typeface="+mn-lt"/>
                <a:ea typeface="+mn-ea"/>
                <a:cs typeface="+mn-cs"/>
              </a:rPr>
              <a:t>relazione</a:t>
            </a:r>
            <a:r>
              <a:rPr kumimoji="0" lang="en-US" sz="2400" b="0" i="0" u="none" strike="noStrike" kern="1200" cap="none" spc="0" normalizeH="0" baseline="0" noProof="0" dirty="0" smtClean="0">
                <a:ln>
                  <a:noFill/>
                </a:ln>
                <a:effectLst/>
                <a:uLnTx/>
                <a:uFillTx/>
                <a:latin typeface="+mn-lt"/>
                <a:ea typeface="+mn-ea"/>
                <a:cs typeface="+mn-cs"/>
              </a:rPr>
              <a:t> è </a:t>
            </a:r>
            <a:r>
              <a:rPr kumimoji="0" lang="en-US" sz="2400" b="0" i="0" u="none" strike="noStrike" kern="1200" cap="none" spc="0" normalizeH="0" baseline="0" noProof="0" dirty="0" err="1" smtClean="0">
                <a:ln>
                  <a:noFill/>
                </a:ln>
                <a:effectLst/>
                <a:uLnTx/>
                <a:uFillTx/>
                <a:latin typeface="+mn-lt"/>
                <a:ea typeface="+mn-ea"/>
                <a:cs typeface="+mn-cs"/>
              </a:rPr>
              <a:t>spesso</a:t>
            </a:r>
            <a:r>
              <a:rPr kumimoji="0" lang="en-US" sz="2400" b="0" i="0" u="none" strike="noStrike" kern="1200" cap="none" spc="0" normalizeH="0" noProof="0" dirty="0" smtClean="0">
                <a:ln>
                  <a:noFill/>
                </a:ln>
                <a:effectLst/>
                <a:uLnTx/>
                <a:uFillTx/>
                <a:latin typeface="+mn-lt"/>
                <a:ea typeface="+mn-ea"/>
                <a:cs typeface="+mn-cs"/>
              </a:rPr>
              <a:t> non </a:t>
            </a:r>
            <a:r>
              <a:rPr kumimoji="0" lang="en-US" sz="2400" b="0" i="0" u="none" strike="noStrike" kern="1200" cap="none" spc="0" normalizeH="0" noProof="0" dirty="0" err="1" smtClean="0">
                <a:ln>
                  <a:noFill/>
                </a:ln>
                <a:effectLst/>
                <a:uLnTx/>
                <a:uFillTx/>
                <a:latin typeface="+mn-lt"/>
                <a:ea typeface="+mn-ea"/>
                <a:cs typeface="+mn-cs"/>
              </a:rPr>
              <a:t>lineare</a:t>
            </a:r>
            <a:endParaRPr kumimoji="0" lang="en-US" sz="2400" b="0" i="0" u="none" strike="noStrike" kern="1200" cap="none" spc="0" normalizeH="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graphicFrame>
        <p:nvGraphicFramePr>
          <p:cNvPr id="7" name="Chart 6"/>
          <p:cNvGraphicFramePr/>
          <p:nvPr/>
        </p:nvGraphicFramePr>
        <p:xfrm>
          <a:off x="4419600" y="1600200"/>
          <a:ext cx="4495800" cy="3733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left)">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2416076"/>
            <a:ext cx="7924800" cy="2308324"/>
          </a:xfrm>
          <a:prstGeom prst="rect">
            <a:avLst/>
          </a:prstGeom>
        </p:spPr>
        <p:txBody>
          <a:bodyPr wrap="square">
            <a:spAutoFit/>
          </a:bodyPr>
          <a:lstStyle/>
          <a:p>
            <a:pPr marL="457200" indent="-457200"/>
            <a:r>
              <a:rPr lang="en-US" sz="2400" dirty="0" smtClean="0"/>
              <a:t>1) Habitat diversity hypothesis</a:t>
            </a:r>
          </a:p>
          <a:p>
            <a:pPr marL="457200" indent="-457200"/>
            <a:endParaRPr lang="en-US" sz="2400" dirty="0" smtClean="0"/>
          </a:p>
          <a:p>
            <a:pPr marL="457200" indent="-457200"/>
            <a:r>
              <a:rPr lang="en-US" sz="2400" dirty="0" smtClean="0"/>
              <a:t>2) Disturbance hypothesis</a:t>
            </a:r>
          </a:p>
          <a:p>
            <a:endParaRPr lang="en-US" sz="2400" dirty="0" smtClean="0"/>
          </a:p>
          <a:p>
            <a:r>
              <a:rPr lang="en-US" sz="2400" dirty="0" smtClean="0"/>
              <a:t>3) Equilibrium hypothesis</a:t>
            </a:r>
          </a:p>
          <a:p>
            <a:endParaRPr lang="en-US" sz="2400" dirty="0" smtClean="0"/>
          </a:p>
        </p:txBody>
      </p:sp>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Meccanismi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6" name="Title 1"/>
          <p:cNvSpPr txBox="1">
            <a:spLocks/>
          </p:cNvSpPr>
          <p:nvPr/>
        </p:nvSpPr>
        <p:spPr>
          <a:xfrm>
            <a:off x="152400" y="1306324"/>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Perché</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osserviamo questa relazione?</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90600"/>
            <a:ext cx="8610600" cy="369332"/>
          </a:xfrm>
          <a:prstGeom prst="rect">
            <a:avLst/>
          </a:prstGeom>
        </p:spPr>
        <p:txBody>
          <a:bodyPr wrap="square">
            <a:spAutoFit/>
          </a:bodyPr>
          <a:lstStyle/>
          <a:p>
            <a:pPr>
              <a:lnSpc>
                <a:spcPct val="90000"/>
              </a:lnSpc>
            </a:pPr>
            <a:r>
              <a:rPr lang="en-US" sz="2000" dirty="0" smtClean="0"/>
              <a:t>Assume </a:t>
            </a:r>
            <a:r>
              <a:rPr lang="en-US" sz="2000" dirty="0" err="1" smtClean="0"/>
              <a:t>che</a:t>
            </a:r>
            <a:r>
              <a:rPr lang="en-US" sz="2000" dirty="0" smtClean="0"/>
              <a:t> la </a:t>
            </a:r>
            <a:r>
              <a:rPr lang="en-US" sz="2000" dirty="0" err="1" smtClean="0"/>
              <a:t>diversità</a:t>
            </a:r>
            <a:r>
              <a:rPr lang="en-US" sz="2000" dirty="0" smtClean="0"/>
              <a:t> </a:t>
            </a:r>
            <a:r>
              <a:rPr lang="en-US" sz="2000" dirty="0" err="1" smtClean="0"/>
              <a:t>di</a:t>
            </a:r>
            <a:r>
              <a:rPr lang="en-US" sz="2000" dirty="0" smtClean="0"/>
              <a:t> specie </a:t>
            </a:r>
            <a:r>
              <a:rPr lang="en-US" sz="2000" dirty="0" err="1" smtClean="0"/>
              <a:t>sia</a:t>
            </a:r>
            <a:r>
              <a:rPr lang="en-US" sz="2000" dirty="0" smtClean="0"/>
              <a:t> </a:t>
            </a:r>
            <a:r>
              <a:rPr lang="en-US" sz="2000" dirty="0" err="1" smtClean="0"/>
              <a:t>controllato</a:t>
            </a:r>
            <a:r>
              <a:rPr lang="en-US" sz="2000" dirty="0" smtClean="0"/>
              <a:t> </a:t>
            </a:r>
            <a:r>
              <a:rPr lang="en-US" sz="2000" dirty="0" err="1" smtClean="0"/>
              <a:t>dalla</a:t>
            </a:r>
            <a:r>
              <a:rPr lang="en-US" sz="2000" dirty="0" smtClean="0"/>
              <a:t> </a:t>
            </a:r>
            <a:r>
              <a:rPr lang="en-US" sz="2000" dirty="0" err="1" smtClean="0"/>
              <a:t>disponibilità</a:t>
            </a:r>
            <a:r>
              <a:rPr lang="en-US" sz="2000" dirty="0" smtClean="0"/>
              <a:t> </a:t>
            </a:r>
            <a:r>
              <a:rPr lang="en-US" sz="2000" dirty="0" err="1" smtClean="0"/>
              <a:t>di</a:t>
            </a:r>
            <a:r>
              <a:rPr lang="en-US" sz="2000" dirty="0" smtClean="0"/>
              <a:t> habitat </a:t>
            </a:r>
          </a:p>
        </p:txBody>
      </p:sp>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smtClean="0"/>
              <a:t>1) “Habitat diversity hypothesis”</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cxnSp>
        <p:nvCxnSpPr>
          <p:cNvPr id="7" name="Straight Arrow Connector 6"/>
          <p:cNvCxnSpPr/>
          <p:nvPr/>
        </p:nvCxnSpPr>
        <p:spPr>
          <a:xfrm flipV="1">
            <a:off x="1447800" y="1524000"/>
            <a:ext cx="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a:off x="1447800" y="3352800"/>
            <a:ext cx="2438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0" name="Rectangle 9"/>
          <p:cNvSpPr/>
          <p:nvPr/>
        </p:nvSpPr>
        <p:spPr>
          <a:xfrm>
            <a:off x="2362200" y="3429000"/>
            <a:ext cx="1143000" cy="397032"/>
          </a:xfrm>
          <a:prstGeom prst="rect">
            <a:avLst/>
          </a:prstGeom>
        </p:spPr>
        <p:txBody>
          <a:bodyPr wrap="square">
            <a:spAutoFit/>
          </a:bodyPr>
          <a:lstStyle/>
          <a:p>
            <a:pPr>
              <a:lnSpc>
                <a:spcPct val="90000"/>
              </a:lnSpc>
            </a:pPr>
            <a:r>
              <a:rPr lang="en-US" sz="2200" dirty="0" smtClean="0"/>
              <a:t>Area</a:t>
            </a:r>
          </a:p>
        </p:txBody>
      </p:sp>
      <p:sp>
        <p:nvSpPr>
          <p:cNvPr id="11" name="Rectangle 10"/>
          <p:cNvSpPr/>
          <p:nvPr/>
        </p:nvSpPr>
        <p:spPr>
          <a:xfrm rot="16200000">
            <a:off x="-2434" y="2163734"/>
            <a:ext cx="1981199" cy="701731"/>
          </a:xfrm>
          <a:prstGeom prst="rect">
            <a:avLst/>
          </a:prstGeom>
        </p:spPr>
        <p:txBody>
          <a:bodyPr wrap="square">
            <a:spAutoFit/>
          </a:bodyPr>
          <a:lstStyle/>
          <a:p>
            <a:pPr algn="ctr">
              <a:lnSpc>
                <a:spcPct val="90000"/>
              </a:lnSpc>
            </a:pPr>
            <a:r>
              <a:rPr lang="en-US" sz="2200" dirty="0" err="1" smtClean="0"/>
              <a:t>Diversità</a:t>
            </a:r>
            <a:endParaRPr lang="en-US" sz="2200" dirty="0" smtClean="0"/>
          </a:p>
          <a:p>
            <a:pPr algn="ctr">
              <a:lnSpc>
                <a:spcPct val="90000"/>
              </a:lnSpc>
            </a:pPr>
            <a:r>
              <a:rPr lang="en-US" sz="2200" dirty="0" err="1" smtClean="0"/>
              <a:t>degli</a:t>
            </a:r>
            <a:r>
              <a:rPr lang="en-US" sz="2200" dirty="0" smtClean="0"/>
              <a:t> habitat</a:t>
            </a:r>
          </a:p>
        </p:txBody>
      </p:sp>
      <p:cxnSp>
        <p:nvCxnSpPr>
          <p:cNvPr id="13" name="Straight Connector 12"/>
          <p:cNvCxnSpPr/>
          <p:nvPr/>
        </p:nvCxnSpPr>
        <p:spPr>
          <a:xfrm flipV="1">
            <a:off x="1676400" y="1676400"/>
            <a:ext cx="1752600" cy="1447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1447800" y="3962400"/>
            <a:ext cx="0" cy="18288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1447800" y="5791200"/>
            <a:ext cx="2438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Rectangle 16"/>
          <p:cNvSpPr/>
          <p:nvPr/>
        </p:nvSpPr>
        <p:spPr>
          <a:xfrm>
            <a:off x="1600200" y="5867400"/>
            <a:ext cx="1981199" cy="701731"/>
          </a:xfrm>
          <a:prstGeom prst="rect">
            <a:avLst/>
          </a:prstGeom>
        </p:spPr>
        <p:txBody>
          <a:bodyPr wrap="square">
            <a:spAutoFit/>
          </a:bodyPr>
          <a:lstStyle/>
          <a:p>
            <a:pPr algn="ctr">
              <a:lnSpc>
                <a:spcPct val="90000"/>
              </a:lnSpc>
            </a:pPr>
            <a:r>
              <a:rPr lang="en-US" sz="2200" dirty="0" err="1" smtClean="0"/>
              <a:t>Diversità</a:t>
            </a:r>
            <a:endParaRPr lang="en-US" sz="2200" dirty="0" smtClean="0"/>
          </a:p>
          <a:p>
            <a:pPr algn="ctr">
              <a:lnSpc>
                <a:spcPct val="90000"/>
              </a:lnSpc>
            </a:pPr>
            <a:r>
              <a:rPr lang="en-US" sz="2200" dirty="0" err="1" smtClean="0"/>
              <a:t>degli</a:t>
            </a:r>
            <a:r>
              <a:rPr lang="en-US" sz="2200" dirty="0" smtClean="0"/>
              <a:t> habitat</a:t>
            </a:r>
          </a:p>
        </p:txBody>
      </p:sp>
      <p:cxnSp>
        <p:nvCxnSpPr>
          <p:cNvPr id="18" name="Straight Connector 17"/>
          <p:cNvCxnSpPr/>
          <p:nvPr/>
        </p:nvCxnSpPr>
        <p:spPr>
          <a:xfrm flipV="1">
            <a:off x="1676400" y="4114800"/>
            <a:ext cx="1752600" cy="1447800"/>
          </a:xfrm>
          <a:prstGeom prst="line">
            <a:avLst/>
          </a:prstGeom>
        </p:spPr>
        <p:style>
          <a:lnRef idx="1">
            <a:schemeClr val="dk1"/>
          </a:lnRef>
          <a:fillRef idx="0">
            <a:schemeClr val="dk1"/>
          </a:fillRef>
          <a:effectRef idx="0">
            <a:schemeClr val="dk1"/>
          </a:effectRef>
          <a:fontRef idx="minor">
            <a:schemeClr val="tx1"/>
          </a:fontRef>
        </p:style>
      </p:cxnSp>
      <p:sp>
        <p:nvSpPr>
          <p:cNvPr id="19" name="Rectangle 18"/>
          <p:cNvSpPr/>
          <p:nvPr/>
        </p:nvSpPr>
        <p:spPr>
          <a:xfrm rot="16200000">
            <a:off x="-2434" y="4525934"/>
            <a:ext cx="1981199" cy="701731"/>
          </a:xfrm>
          <a:prstGeom prst="rect">
            <a:avLst/>
          </a:prstGeom>
        </p:spPr>
        <p:txBody>
          <a:bodyPr wrap="square">
            <a:spAutoFit/>
          </a:bodyPr>
          <a:lstStyle/>
          <a:p>
            <a:pPr algn="ctr">
              <a:lnSpc>
                <a:spcPct val="90000"/>
              </a:lnSpc>
            </a:pPr>
            <a:r>
              <a:rPr lang="en-US" sz="2200" dirty="0" err="1" smtClean="0"/>
              <a:t>Numero</a:t>
            </a:r>
            <a:r>
              <a:rPr lang="en-US" sz="2200" dirty="0" smtClean="0"/>
              <a:t> </a:t>
            </a:r>
            <a:r>
              <a:rPr lang="en-US" sz="2200" dirty="0" err="1" smtClean="0"/>
              <a:t>di</a:t>
            </a:r>
            <a:r>
              <a:rPr lang="en-US" sz="2200" dirty="0" smtClean="0"/>
              <a:t> specie</a:t>
            </a:r>
          </a:p>
        </p:txBody>
      </p:sp>
      <p:pic>
        <p:nvPicPr>
          <p:cNvPr id="13314" name="Picture 2" descr="http://www.nature.com/scitable/content/ne0000/ne0000/ne0000/ne0000/23588773/mccabe_ksm_2_1.jpg"/>
          <p:cNvPicPr>
            <a:picLocks noChangeAspect="1" noChangeArrowheads="1"/>
          </p:cNvPicPr>
          <p:nvPr/>
        </p:nvPicPr>
        <p:blipFill>
          <a:blip r:embed="rId2" cstate="print"/>
          <a:srcRect/>
          <a:stretch>
            <a:fillRect/>
          </a:stretch>
        </p:blipFill>
        <p:spPr bwMode="auto">
          <a:xfrm>
            <a:off x="5334001" y="1842447"/>
            <a:ext cx="3810000" cy="5015553"/>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295400"/>
            <a:ext cx="7924800" cy="1785104"/>
          </a:xfrm>
          <a:prstGeom prst="rect">
            <a:avLst/>
          </a:prstGeom>
        </p:spPr>
        <p:txBody>
          <a:bodyPr wrap="square">
            <a:spAutoFit/>
          </a:bodyPr>
          <a:lstStyle/>
          <a:p>
            <a:r>
              <a:rPr lang="en-US" sz="2200" b="1" i="1" dirty="0" smtClean="0">
                <a:solidFill>
                  <a:srgbClr val="FF3300"/>
                </a:solidFill>
              </a:rPr>
              <a:t>Disturbance Hypothesis</a:t>
            </a:r>
            <a:r>
              <a:rPr lang="en-US" sz="2200" b="1" dirty="0" smtClean="0">
                <a:solidFill>
                  <a:srgbClr val="FF3300"/>
                </a:solidFill>
              </a:rPr>
              <a:t>:</a:t>
            </a:r>
            <a:endParaRPr lang="en-US" sz="2200" dirty="0" smtClean="0"/>
          </a:p>
          <a:p>
            <a:r>
              <a:rPr lang="en-US" sz="2200" dirty="0" smtClean="0"/>
              <a:t>Il </a:t>
            </a:r>
            <a:r>
              <a:rPr lang="en-US" sz="2200" dirty="0" err="1" smtClean="0"/>
              <a:t>disturbo</a:t>
            </a:r>
            <a:r>
              <a:rPr lang="en-US" sz="2200" dirty="0" smtClean="0"/>
              <a:t> </a:t>
            </a:r>
            <a:r>
              <a:rPr lang="en-US" sz="2200" dirty="0" err="1" smtClean="0"/>
              <a:t>riduce</a:t>
            </a:r>
            <a:r>
              <a:rPr lang="en-US" sz="2200" dirty="0" smtClean="0"/>
              <a:t> la </a:t>
            </a:r>
            <a:r>
              <a:rPr lang="en-US" sz="2200" dirty="0" err="1" smtClean="0"/>
              <a:t>diversità</a:t>
            </a:r>
            <a:endParaRPr lang="en-US" sz="2200" dirty="0" smtClean="0"/>
          </a:p>
          <a:p>
            <a:endParaRPr lang="en-US" sz="2200" dirty="0" smtClean="0"/>
          </a:p>
          <a:p>
            <a:r>
              <a:rPr lang="en-US" sz="2200" dirty="0" err="1" smtClean="0"/>
              <a:t>Fenomeni</a:t>
            </a:r>
            <a:r>
              <a:rPr lang="en-US" sz="2200" dirty="0" smtClean="0"/>
              <a:t> </a:t>
            </a:r>
            <a:r>
              <a:rPr lang="en-US" sz="2200" dirty="0" err="1" smtClean="0"/>
              <a:t>di</a:t>
            </a:r>
            <a:r>
              <a:rPr lang="en-US" sz="2200" dirty="0" smtClean="0"/>
              <a:t> </a:t>
            </a:r>
            <a:r>
              <a:rPr lang="en-US" sz="2200" dirty="0" err="1" smtClean="0"/>
              <a:t>disturbo</a:t>
            </a:r>
            <a:r>
              <a:rPr lang="en-US" sz="2200" dirty="0" smtClean="0"/>
              <a:t> </a:t>
            </a:r>
            <a:r>
              <a:rPr lang="en-US" sz="2200" dirty="0" err="1" smtClean="0"/>
              <a:t>che</a:t>
            </a:r>
            <a:r>
              <a:rPr lang="en-US" sz="2200" dirty="0" smtClean="0"/>
              <a:t> </a:t>
            </a:r>
            <a:r>
              <a:rPr lang="en-US" sz="2200" dirty="0" err="1" smtClean="0"/>
              <a:t>interessano</a:t>
            </a:r>
            <a:r>
              <a:rPr lang="en-US" sz="2200" dirty="0" smtClean="0"/>
              <a:t> </a:t>
            </a:r>
            <a:r>
              <a:rPr lang="en-US" sz="2200" dirty="0" err="1" smtClean="0"/>
              <a:t>l’intera</a:t>
            </a:r>
            <a:r>
              <a:rPr lang="en-US" sz="2200" dirty="0" smtClean="0"/>
              <a:t> </a:t>
            </a:r>
            <a:r>
              <a:rPr lang="en-US" sz="2200" dirty="0" err="1" smtClean="0"/>
              <a:t>comunità</a:t>
            </a:r>
            <a:r>
              <a:rPr lang="en-US" sz="2200" dirty="0" smtClean="0"/>
              <a:t> </a:t>
            </a:r>
            <a:r>
              <a:rPr lang="en-US" sz="2200" dirty="0" err="1" smtClean="0"/>
              <a:t>sono</a:t>
            </a:r>
            <a:r>
              <a:rPr lang="en-US" sz="2200" dirty="0" smtClean="0"/>
              <a:t> </a:t>
            </a:r>
            <a:r>
              <a:rPr lang="en-US" sz="2200" dirty="0" err="1" smtClean="0"/>
              <a:t>più</a:t>
            </a:r>
            <a:r>
              <a:rPr lang="en-US" sz="2200" dirty="0" smtClean="0"/>
              <a:t> </a:t>
            </a:r>
            <a:r>
              <a:rPr lang="en-US" sz="2200" dirty="0" err="1" smtClean="0"/>
              <a:t>comuni</a:t>
            </a:r>
            <a:r>
              <a:rPr lang="en-US" sz="2200" dirty="0" smtClean="0"/>
              <a:t> </a:t>
            </a:r>
            <a:r>
              <a:rPr lang="en-US" sz="2200" dirty="0" err="1" smtClean="0"/>
              <a:t>nelle</a:t>
            </a:r>
            <a:r>
              <a:rPr lang="en-US" sz="2200" dirty="0" smtClean="0"/>
              <a:t> </a:t>
            </a:r>
            <a:r>
              <a:rPr lang="en-US" sz="2200" dirty="0" err="1" smtClean="0"/>
              <a:t>aree</a:t>
            </a:r>
            <a:r>
              <a:rPr lang="en-US" sz="2200" dirty="0" smtClean="0"/>
              <a:t> </a:t>
            </a:r>
            <a:r>
              <a:rPr lang="en-US" sz="2200" dirty="0" err="1" smtClean="0"/>
              <a:t>piccole</a:t>
            </a:r>
            <a:r>
              <a:rPr lang="en-US" sz="2200" dirty="0" smtClean="0"/>
              <a:t> e </a:t>
            </a:r>
            <a:r>
              <a:rPr lang="en-US" sz="2200" dirty="0" err="1" smtClean="0"/>
              <a:t>hanno</a:t>
            </a:r>
            <a:r>
              <a:rPr lang="en-US" sz="2200" dirty="0" smtClean="0"/>
              <a:t> </a:t>
            </a:r>
            <a:r>
              <a:rPr lang="en-US" sz="2200" dirty="0" err="1" smtClean="0"/>
              <a:t>conseguenze</a:t>
            </a:r>
            <a:r>
              <a:rPr lang="en-US" sz="2200" dirty="0" smtClean="0"/>
              <a:t> </a:t>
            </a:r>
            <a:r>
              <a:rPr lang="en-US" sz="2200" dirty="0" err="1" smtClean="0"/>
              <a:t>più</a:t>
            </a:r>
            <a:r>
              <a:rPr lang="en-US" sz="2200" dirty="0" smtClean="0"/>
              <a:t> severe </a:t>
            </a:r>
          </a:p>
        </p:txBody>
      </p:sp>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2) “Disturbance hypothesis”</a:t>
            </a:r>
          </a:p>
        </p:txBody>
      </p:sp>
      <p:pic>
        <p:nvPicPr>
          <p:cNvPr id="12290" name="Picture 2" descr="http://www.chairenordiquecrsng.ulaval.ca/chaire_en/e107_themes/leaf/rotate/rotate.php"/>
          <p:cNvPicPr>
            <a:picLocks noChangeAspect="1" noChangeArrowheads="1"/>
          </p:cNvPicPr>
          <p:nvPr/>
        </p:nvPicPr>
        <p:blipFill>
          <a:blip r:embed="rId2" cstate="print"/>
          <a:srcRect/>
          <a:stretch>
            <a:fillRect/>
          </a:stretch>
        </p:blipFill>
        <p:spPr bwMode="auto">
          <a:xfrm>
            <a:off x="990600" y="3429000"/>
            <a:ext cx="3124200" cy="234703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cxnSp>
        <p:nvCxnSpPr>
          <p:cNvPr id="22" name="Straight Connector 21"/>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57200" y="1349276"/>
            <a:ext cx="7924800" cy="2308324"/>
          </a:xfrm>
          <a:prstGeom prst="rect">
            <a:avLst/>
          </a:prstGeom>
        </p:spPr>
        <p:txBody>
          <a:bodyPr wrap="square">
            <a:spAutoFit/>
          </a:bodyPr>
          <a:lstStyle/>
          <a:p>
            <a:r>
              <a:rPr lang="en-US" sz="2400" b="1" i="1" dirty="0" smtClean="0">
                <a:solidFill>
                  <a:srgbClr val="FF3300"/>
                </a:solidFill>
              </a:rPr>
              <a:t>Equilibrium Hypothesis</a:t>
            </a:r>
            <a:r>
              <a:rPr lang="en-US" sz="2400" b="1" dirty="0" smtClean="0">
                <a:solidFill>
                  <a:srgbClr val="FF3300"/>
                </a:solidFill>
              </a:rPr>
              <a:t>:</a:t>
            </a:r>
            <a:endParaRPr lang="en-US" sz="2400" dirty="0" smtClean="0"/>
          </a:p>
          <a:p>
            <a:r>
              <a:rPr lang="en-US" sz="2400" dirty="0" smtClean="0"/>
              <a:t>La </a:t>
            </a:r>
            <a:r>
              <a:rPr lang="en-US" sz="2400" dirty="0" err="1" smtClean="0"/>
              <a:t>diversità</a:t>
            </a:r>
            <a:r>
              <a:rPr lang="en-US" sz="2400" dirty="0" smtClean="0"/>
              <a:t> </a:t>
            </a:r>
            <a:r>
              <a:rPr lang="en-US" sz="2400" dirty="0" err="1" smtClean="0"/>
              <a:t>dipende</a:t>
            </a:r>
            <a:r>
              <a:rPr lang="en-US" sz="2400" dirty="0" smtClean="0"/>
              <a:t> </a:t>
            </a:r>
            <a:r>
              <a:rPr lang="en-US" sz="2400" dirty="0" err="1" smtClean="0"/>
              <a:t>da</a:t>
            </a:r>
            <a:r>
              <a:rPr lang="en-US" sz="2400" dirty="0" smtClean="0"/>
              <a:t> due </a:t>
            </a:r>
            <a:r>
              <a:rPr lang="en-US" sz="2400" dirty="0" err="1" smtClean="0"/>
              <a:t>fattori</a:t>
            </a:r>
            <a:r>
              <a:rPr lang="en-US" sz="2400" dirty="0" smtClean="0"/>
              <a:t>: area e </a:t>
            </a:r>
            <a:r>
              <a:rPr lang="en-US" sz="2400" dirty="0" err="1" smtClean="0"/>
              <a:t>connettività</a:t>
            </a:r>
            <a:r>
              <a:rPr lang="en-US" sz="2400" dirty="0" smtClean="0"/>
              <a:t> </a:t>
            </a:r>
          </a:p>
          <a:p>
            <a:endParaRPr lang="en-US" sz="2400" dirty="0" smtClean="0"/>
          </a:p>
          <a:p>
            <a:r>
              <a:rPr lang="en-US" sz="2400" dirty="0" smtClean="0"/>
              <a:t>La </a:t>
            </a:r>
            <a:r>
              <a:rPr lang="en-US" sz="2400" dirty="0" err="1" smtClean="0"/>
              <a:t>frammentazione</a:t>
            </a:r>
            <a:r>
              <a:rPr lang="en-US" sz="2400" dirty="0" smtClean="0"/>
              <a:t> </a:t>
            </a:r>
            <a:r>
              <a:rPr lang="en-US" sz="2400" dirty="0" err="1" smtClean="0"/>
              <a:t>degli</a:t>
            </a:r>
            <a:r>
              <a:rPr lang="en-US" sz="2400" dirty="0" smtClean="0"/>
              <a:t> habitat </a:t>
            </a:r>
            <a:r>
              <a:rPr lang="en-US" sz="2400" dirty="0" err="1" smtClean="0"/>
              <a:t>modifica</a:t>
            </a:r>
            <a:r>
              <a:rPr lang="en-US" sz="2400" dirty="0" smtClean="0"/>
              <a:t> </a:t>
            </a:r>
            <a:r>
              <a:rPr lang="en-US" sz="2400" dirty="0" err="1" smtClean="0"/>
              <a:t>questi</a:t>
            </a:r>
            <a:r>
              <a:rPr lang="en-US" sz="2400" dirty="0" smtClean="0"/>
              <a:t> due </a:t>
            </a:r>
            <a:r>
              <a:rPr lang="en-US" sz="2400" dirty="0" err="1" smtClean="0"/>
              <a:t>fattori</a:t>
            </a:r>
            <a:r>
              <a:rPr lang="en-US" sz="2400" dirty="0" smtClean="0"/>
              <a:t> </a:t>
            </a:r>
            <a:r>
              <a:rPr lang="en-US" sz="2400" dirty="0" err="1" smtClean="0"/>
              <a:t>riducendo</a:t>
            </a:r>
            <a:r>
              <a:rPr lang="en-US" sz="2400" dirty="0" smtClean="0"/>
              <a:t> in </a:t>
            </a:r>
            <a:r>
              <a:rPr lang="en-US" sz="2400" dirty="0" err="1" smtClean="0"/>
              <a:t>modo</a:t>
            </a:r>
            <a:r>
              <a:rPr lang="en-US" sz="2400" dirty="0" smtClean="0"/>
              <a:t> </a:t>
            </a:r>
            <a:r>
              <a:rPr lang="en-US" sz="2400" dirty="0" err="1" smtClean="0"/>
              <a:t>diverso</a:t>
            </a:r>
            <a:r>
              <a:rPr lang="en-US" sz="2400" dirty="0" smtClean="0"/>
              <a:t> la </a:t>
            </a:r>
            <a:r>
              <a:rPr lang="en-US" sz="2400" dirty="0" err="1" smtClean="0"/>
              <a:t>diversità</a:t>
            </a:r>
            <a:r>
              <a:rPr lang="en-US" sz="2400" dirty="0" smtClean="0"/>
              <a:t> a </a:t>
            </a:r>
            <a:r>
              <a:rPr lang="en-US" sz="2400" dirty="0" err="1" smtClean="0"/>
              <a:t>seconda</a:t>
            </a:r>
            <a:r>
              <a:rPr lang="en-US" sz="2400" dirty="0" smtClean="0"/>
              <a:t> </a:t>
            </a:r>
            <a:r>
              <a:rPr lang="en-US" sz="2400" dirty="0" err="1" smtClean="0"/>
              <a:t>della</a:t>
            </a:r>
            <a:r>
              <a:rPr lang="en-US" sz="2400" dirty="0" smtClean="0"/>
              <a:t> </a:t>
            </a:r>
            <a:r>
              <a:rPr lang="en-US" sz="2400" dirty="0" err="1" smtClean="0"/>
              <a:t>dominanza</a:t>
            </a:r>
            <a:r>
              <a:rPr lang="en-US" sz="2400" dirty="0" smtClean="0"/>
              <a:t> </a:t>
            </a:r>
            <a:r>
              <a:rPr lang="en-US" sz="2400" dirty="0" err="1" smtClean="0"/>
              <a:t>dell’uno</a:t>
            </a:r>
            <a:r>
              <a:rPr lang="en-US" sz="2400" dirty="0" smtClean="0"/>
              <a:t> o </a:t>
            </a:r>
            <a:r>
              <a:rPr lang="en-US" sz="2400" dirty="0" err="1" smtClean="0"/>
              <a:t>dell’altro</a:t>
            </a:r>
            <a:endParaRPr lang="en-US"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7"/>
          <p:cNvSpPr txBox="1">
            <a:spLocks noChangeArrowheads="1"/>
          </p:cNvSpPr>
          <p:nvPr/>
        </p:nvSpPr>
        <p:spPr bwMode="auto">
          <a:xfrm>
            <a:off x="304800" y="2057400"/>
            <a:ext cx="6400800" cy="430887"/>
          </a:xfrm>
          <a:prstGeom prst="rect">
            <a:avLst/>
          </a:prstGeom>
          <a:noFill/>
          <a:ln w="9525">
            <a:noFill/>
            <a:miter lim="800000"/>
            <a:headEnd/>
            <a:tailEnd/>
          </a:ln>
          <a:effectLst/>
        </p:spPr>
        <p:txBody>
          <a:bodyPr wrap="square">
            <a:spAutoFit/>
          </a:bodyPr>
          <a:lstStyle/>
          <a:p>
            <a:pPr>
              <a:spcBef>
                <a:spcPct val="50000"/>
              </a:spcBef>
            </a:pPr>
            <a:r>
              <a:rPr lang="en-US" sz="2200" dirty="0" smtClean="0"/>
              <a:t>1. </a:t>
            </a:r>
            <a:r>
              <a:rPr lang="en-US" sz="2200" dirty="0" err="1" smtClean="0"/>
              <a:t>Distanza</a:t>
            </a:r>
            <a:r>
              <a:rPr lang="en-US" sz="2200" dirty="0" smtClean="0"/>
              <a:t> </a:t>
            </a:r>
            <a:r>
              <a:rPr lang="en-US" sz="2200" dirty="0" err="1" smtClean="0"/>
              <a:t>dal</a:t>
            </a:r>
            <a:r>
              <a:rPr lang="en-US" sz="2200" dirty="0" smtClean="0"/>
              <a:t> patch </a:t>
            </a:r>
            <a:r>
              <a:rPr lang="en-US" sz="2200" dirty="0" err="1" smtClean="0"/>
              <a:t>più</a:t>
            </a:r>
            <a:r>
              <a:rPr lang="en-US" sz="2200" dirty="0" smtClean="0"/>
              <a:t> </a:t>
            </a:r>
            <a:r>
              <a:rPr lang="en-US" sz="2200" dirty="0" err="1" smtClean="0"/>
              <a:t>vicino</a:t>
            </a:r>
            <a:endParaRPr lang="en-US" sz="2200" dirty="0"/>
          </a:p>
        </p:txBody>
      </p:sp>
      <p:cxnSp>
        <p:nvCxnSpPr>
          <p:cNvPr id="11" name="Straight Connector 10"/>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err="1" smtClean="0"/>
              <a:t>Connettività</a:t>
            </a:r>
            <a:endParaRPr lang="en-US" sz="2400" dirty="0" smtClean="0">
              <a:solidFill>
                <a:schemeClr val="tx2"/>
              </a:solidFill>
            </a:endParaRPr>
          </a:p>
        </p:txBody>
      </p:sp>
      <p:sp>
        <p:nvSpPr>
          <p:cNvPr id="13" name="Text Box 7"/>
          <p:cNvSpPr txBox="1">
            <a:spLocks noChangeArrowheads="1"/>
          </p:cNvSpPr>
          <p:nvPr/>
        </p:nvSpPr>
        <p:spPr bwMode="auto">
          <a:xfrm>
            <a:off x="228600" y="1143000"/>
            <a:ext cx="3276600" cy="430887"/>
          </a:xfrm>
          <a:prstGeom prst="rect">
            <a:avLst/>
          </a:prstGeom>
          <a:noFill/>
          <a:ln w="9525">
            <a:noFill/>
            <a:miter lim="800000"/>
            <a:headEnd/>
            <a:tailEnd/>
          </a:ln>
          <a:effectLst/>
        </p:spPr>
        <p:txBody>
          <a:bodyPr wrap="square">
            <a:spAutoFit/>
          </a:bodyPr>
          <a:lstStyle/>
          <a:p>
            <a:pPr>
              <a:spcBef>
                <a:spcPct val="50000"/>
              </a:spcBef>
            </a:pPr>
            <a:r>
              <a:rPr lang="en-US" sz="2200" b="1" dirty="0" smtClean="0"/>
              <a:t>Diverse </a:t>
            </a:r>
            <a:r>
              <a:rPr lang="en-US" sz="2200" b="1" dirty="0" err="1" smtClean="0"/>
              <a:t>misure</a:t>
            </a:r>
            <a:endParaRPr lang="en-US" sz="2200" b="1" dirty="0" smtClean="0"/>
          </a:p>
        </p:txBody>
      </p:sp>
      <p:pic>
        <p:nvPicPr>
          <p:cNvPr id="7" name="Picture 2"/>
          <p:cNvPicPr>
            <a:picLocks noChangeAspect="1" noChangeArrowheads="1"/>
          </p:cNvPicPr>
          <p:nvPr/>
        </p:nvPicPr>
        <p:blipFill>
          <a:blip r:embed="rId2" cstate="print"/>
          <a:srcRect/>
          <a:stretch>
            <a:fillRect/>
          </a:stretch>
        </p:blipFill>
        <p:spPr bwMode="auto">
          <a:xfrm>
            <a:off x="3830855" y="4495800"/>
            <a:ext cx="5193631" cy="1905000"/>
          </a:xfrm>
          <a:prstGeom prst="rect">
            <a:avLst/>
          </a:prstGeom>
          <a:noFill/>
          <a:ln w="9525">
            <a:noFill/>
            <a:round/>
            <a:headEnd/>
            <a:tailEnd/>
          </a:ln>
        </p:spPr>
      </p:pic>
      <p:sp>
        <p:nvSpPr>
          <p:cNvPr id="8" name="Text Box 7"/>
          <p:cNvSpPr txBox="1">
            <a:spLocks noChangeArrowheads="1"/>
          </p:cNvSpPr>
          <p:nvPr/>
        </p:nvSpPr>
        <p:spPr bwMode="auto">
          <a:xfrm>
            <a:off x="304800" y="2971800"/>
            <a:ext cx="7086600" cy="430887"/>
          </a:xfrm>
          <a:prstGeom prst="rect">
            <a:avLst/>
          </a:prstGeom>
          <a:noFill/>
          <a:ln w="9525">
            <a:noFill/>
            <a:miter lim="800000"/>
            <a:headEnd/>
            <a:tailEnd/>
          </a:ln>
          <a:effectLst/>
        </p:spPr>
        <p:txBody>
          <a:bodyPr wrap="square">
            <a:spAutoFit/>
          </a:bodyPr>
          <a:lstStyle/>
          <a:p>
            <a:pPr>
              <a:spcBef>
                <a:spcPct val="50000"/>
              </a:spcBef>
            </a:pPr>
            <a:r>
              <a:rPr lang="en-US" sz="2200" dirty="0" smtClean="0"/>
              <a:t>2. </a:t>
            </a:r>
            <a:r>
              <a:rPr lang="en-US" sz="2200" dirty="0" err="1" smtClean="0"/>
              <a:t>Copertura</a:t>
            </a:r>
            <a:r>
              <a:rPr lang="en-US" sz="2200" dirty="0" smtClean="0"/>
              <a:t> </a:t>
            </a:r>
            <a:r>
              <a:rPr lang="en-US" sz="2200" dirty="0" err="1" smtClean="0"/>
              <a:t>dell’habitat</a:t>
            </a:r>
            <a:r>
              <a:rPr lang="en-US" sz="2200" dirty="0" smtClean="0"/>
              <a:t> </a:t>
            </a:r>
            <a:r>
              <a:rPr lang="en-US" sz="2200" dirty="0" err="1" smtClean="0"/>
              <a:t>nel</a:t>
            </a:r>
            <a:r>
              <a:rPr lang="en-US" sz="2200" dirty="0" smtClean="0"/>
              <a:t> </a:t>
            </a:r>
            <a:r>
              <a:rPr lang="en-US" sz="2200" dirty="0" err="1" smtClean="0"/>
              <a:t>paesaggio</a:t>
            </a:r>
            <a:endParaRPr lang="en-US" sz="2200" dirty="0"/>
          </a:p>
        </p:txBody>
      </p:sp>
      <p:sp>
        <p:nvSpPr>
          <p:cNvPr id="10" name="Text Box 7"/>
          <p:cNvSpPr txBox="1">
            <a:spLocks noChangeArrowheads="1"/>
          </p:cNvSpPr>
          <p:nvPr/>
        </p:nvSpPr>
        <p:spPr bwMode="auto">
          <a:xfrm>
            <a:off x="304800" y="3912513"/>
            <a:ext cx="3886200" cy="430887"/>
          </a:xfrm>
          <a:prstGeom prst="rect">
            <a:avLst/>
          </a:prstGeom>
          <a:noFill/>
          <a:ln w="9525">
            <a:noFill/>
            <a:miter lim="800000"/>
            <a:headEnd/>
            <a:tailEnd/>
          </a:ln>
          <a:effectLst/>
        </p:spPr>
        <p:txBody>
          <a:bodyPr wrap="square">
            <a:spAutoFit/>
          </a:bodyPr>
          <a:lstStyle/>
          <a:p>
            <a:pPr>
              <a:spcBef>
                <a:spcPct val="50000"/>
              </a:spcBef>
            </a:pPr>
            <a:r>
              <a:rPr lang="en-US" sz="2200" dirty="0" smtClean="0"/>
              <a:t>3. </a:t>
            </a:r>
            <a:r>
              <a:rPr lang="en-US" sz="2200" dirty="0" err="1" smtClean="0"/>
              <a:t>Hanski’s</a:t>
            </a:r>
            <a:r>
              <a:rPr lang="en-US" sz="2200" dirty="0" smtClean="0"/>
              <a:t> index</a:t>
            </a:r>
            <a:endParaRPr lang="en-US" sz="2200" dirty="0"/>
          </a:p>
        </p:txBody>
      </p:sp>
      <p:pic>
        <p:nvPicPr>
          <p:cNvPr id="91138" name="Picture 2"/>
          <p:cNvPicPr>
            <a:picLocks noChangeAspect="1" noChangeArrowheads="1"/>
          </p:cNvPicPr>
          <p:nvPr/>
        </p:nvPicPr>
        <p:blipFill>
          <a:blip r:embed="rId3" cstate="print"/>
          <a:srcRect/>
          <a:stretch>
            <a:fillRect/>
          </a:stretch>
        </p:blipFill>
        <p:spPr bwMode="auto">
          <a:xfrm>
            <a:off x="423288" y="5334000"/>
            <a:ext cx="2548512" cy="762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3" grpId="0" build="p" autoUpdateAnimBg="0"/>
      <p:bldP spid="8" grpId="0" build="p" autoUpdateAnimBg="0"/>
      <p:bldP spid="1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23"/>
          <p:cNvSpPr>
            <a:spLocks noChangeArrowheads="1"/>
          </p:cNvSpPr>
          <p:nvPr/>
        </p:nvSpPr>
        <p:spPr bwMode="auto">
          <a:xfrm>
            <a:off x="457200" y="2133600"/>
            <a:ext cx="8534400" cy="44958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endParaRPr lang="sv-SE"/>
          </a:p>
        </p:txBody>
      </p:sp>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sp>
        <p:nvSpPr>
          <p:cNvPr id="28" name="Rectangle 23"/>
          <p:cNvSpPr>
            <a:spLocks noChangeArrowheads="1"/>
          </p:cNvSpPr>
          <p:nvPr/>
        </p:nvSpPr>
        <p:spPr bwMode="auto">
          <a:xfrm>
            <a:off x="457200" y="990600"/>
            <a:ext cx="1219200" cy="533400"/>
          </a:xfrm>
          <a:prstGeom prst="rect">
            <a:avLst/>
          </a:prstGeom>
          <a:solidFill>
            <a:schemeClr val="tx2">
              <a:lumMod val="20000"/>
              <a:lumOff val="80000"/>
            </a:schemeClr>
          </a:solidFill>
          <a:ln w="9525">
            <a:solidFill>
              <a:schemeClr val="tx1"/>
            </a:solidFill>
            <a:miter lim="800000"/>
            <a:headEnd/>
            <a:tailEnd/>
          </a:ln>
          <a:effectLst/>
        </p:spPr>
        <p:txBody>
          <a:bodyPr wrap="none" anchor="ctr"/>
          <a:lstStyle/>
          <a:p>
            <a:endParaRPr lang="sv-SE" dirty="0"/>
          </a:p>
        </p:txBody>
      </p:sp>
      <p:sp>
        <p:nvSpPr>
          <p:cNvPr id="29" name="Text Box 24"/>
          <p:cNvSpPr txBox="1">
            <a:spLocks noChangeArrowheads="1"/>
          </p:cNvSpPr>
          <p:nvPr/>
        </p:nvSpPr>
        <p:spPr bwMode="auto">
          <a:xfrm>
            <a:off x="533400" y="1066800"/>
            <a:ext cx="1066800" cy="400110"/>
          </a:xfrm>
          <a:prstGeom prst="rect">
            <a:avLst/>
          </a:prstGeom>
          <a:noFill/>
          <a:ln w="9525">
            <a:noFill/>
            <a:miter lim="800000"/>
            <a:headEnd/>
            <a:tailEnd/>
          </a:ln>
          <a:effectLst/>
        </p:spPr>
        <p:txBody>
          <a:bodyPr wrap="square">
            <a:spAutoFit/>
          </a:bodyPr>
          <a:lstStyle/>
          <a:p>
            <a:pPr>
              <a:spcBef>
                <a:spcPct val="50000"/>
              </a:spcBef>
            </a:pPr>
            <a:r>
              <a:rPr lang="en-US" sz="2000" dirty="0" err="1" smtClean="0"/>
              <a:t>Matrice</a:t>
            </a:r>
            <a:endParaRPr lang="en-US" sz="2000" dirty="0"/>
          </a:p>
        </p:txBody>
      </p:sp>
      <p:sp>
        <p:nvSpPr>
          <p:cNvPr id="30" name="Oval 26"/>
          <p:cNvSpPr>
            <a:spLocks noChangeArrowheads="1"/>
          </p:cNvSpPr>
          <p:nvPr/>
        </p:nvSpPr>
        <p:spPr bwMode="auto">
          <a:xfrm>
            <a:off x="4572000" y="990600"/>
            <a:ext cx="533400" cy="5334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31" name="Text Box 27"/>
          <p:cNvSpPr txBox="1">
            <a:spLocks noChangeArrowheads="1"/>
          </p:cNvSpPr>
          <p:nvPr/>
        </p:nvSpPr>
        <p:spPr bwMode="auto">
          <a:xfrm>
            <a:off x="5334000" y="1066800"/>
            <a:ext cx="2895600" cy="457200"/>
          </a:xfrm>
          <a:prstGeom prst="rect">
            <a:avLst/>
          </a:prstGeom>
          <a:noFill/>
          <a:ln w="9525">
            <a:noFill/>
            <a:miter lim="800000"/>
            <a:headEnd/>
            <a:tailEnd/>
          </a:ln>
          <a:effectLst/>
        </p:spPr>
        <p:txBody>
          <a:bodyPr>
            <a:spAutoFit/>
          </a:bodyPr>
          <a:lstStyle/>
          <a:p>
            <a:pPr>
              <a:spcBef>
                <a:spcPct val="50000"/>
              </a:spcBef>
            </a:pPr>
            <a:endParaRPr lang="sv-SE"/>
          </a:p>
        </p:txBody>
      </p:sp>
      <p:sp>
        <p:nvSpPr>
          <p:cNvPr id="32" name="Text Box 28"/>
          <p:cNvSpPr txBox="1">
            <a:spLocks noChangeArrowheads="1"/>
          </p:cNvSpPr>
          <p:nvPr/>
        </p:nvSpPr>
        <p:spPr bwMode="auto">
          <a:xfrm>
            <a:off x="5257800" y="990600"/>
            <a:ext cx="2286000" cy="701675"/>
          </a:xfrm>
          <a:prstGeom prst="rect">
            <a:avLst/>
          </a:prstGeom>
          <a:noFill/>
          <a:ln w="9525">
            <a:noFill/>
            <a:miter lim="800000"/>
            <a:headEnd/>
            <a:tailEnd/>
          </a:ln>
          <a:effectLst/>
        </p:spPr>
        <p:txBody>
          <a:bodyPr>
            <a:spAutoFit/>
          </a:bodyPr>
          <a:lstStyle/>
          <a:p>
            <a:pPr>
              <a:spcBef>
                <a:spcPct val="50000"/>
              </a:spcBef>
            </a:pPr>
            <a:r>
              <a:rPr lang="en-US" sz="2000"/>
              <a:t>Island or patch of suitable habitat</a:t>
            </a:r>
          </a:p>
        </p:txBody>
      </p:sp>
      <p:sp>
        <p:nvSpPr>
          <p:cNvPr id="59" name="Oval 26"/>
          <p:cNvSpPr>
            <a:spLocks noChangeArrowheads="1"/>
          </p:cNvSpPr>
          <p:nvPr/>
        </p:nvSpPr>
        <p:spPr bwMode="auto">
          <a:xfrm>
            <a:off x="1828800" y="2895600"/>
            <a:ext cx="533400" cy="5334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0" name="Oval 26"/>
          <p:cNvSpPr>
            <a:spLocks noChangeArrowheads="1"/>
          </p:cNvSpPr>
          <p:nvPr/>
        </p:nvSpPr>
        <p:spPr bwMode="auto">
          <a:xfrm>
            <a:off x="990600" y="4114800"/>
            <a:ext cx="1219200" cy="11430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1" name="Rectangle 60"/>
          <p:cNvSpPr/>
          <p:nvPr/>
        </p:nvSpPr>
        <p:spPr>
          <a:xfrm>
            <a:off x="6096000" y="2133600"/>
            <a:ext cx="2895600" cy="449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Oval 26"/>
          <p:cNvSpPr>
            <a:spLocks noChangeArrowheads="1"/>
          </p:cNvSpPr>
          <p:nvPr/>
        </p:nvSpPr>
        <p:spPr bwMode="auto">
          <a:xfrm>
            <a:off x="4343400" y="2286000"/>
            <a:ext cx="1143000" cy="10668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3" name="Oval 26"/>
          <p:cNvSpPr>
            <a:spLocks noChangeArrowheads="1"/>
          </p:cNvSpPr>
          <p:nvPr/>
        </p:nvSpPr>
        <p:spPr bwMode="auto">
          <a:xfrm>
            <a:off x="4419600" y="5410200"/>
            <a:ext cx="533400" cy="5334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4" name="Oval 26"/>
          <p:cNvSpPr>
            <a:spLocks noChangeArrowheads="1"/>
          </p:cNvSpPr>
          <p:nvPr/>
        </p:nvSpPr>
        <p:spPr bwMode="auto">
          <a:xfrm>
            <a:off x="762000" y="6096000"/>
            <a:ext cx="228600" cy="2286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5" name="Oval 26"/>
          <p:cNvSpPr>
            <a:spLocks noChangeArrowheads="1"/>
          </p:cNvSpPr>
          <p:nvPr/>
        </p:nvSpPr>
        <p:spPr bwMode="auto">
          <a:xfrm>
            <a:off x="5257800" y="4191000"/>
            <a:ext cx="228600" cy="2286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6" name="Right Arrow 65"/>
          <p:cNvSpPr/>
          <p:nvPr/>
        </p:nvSpPr>
        <p:spPr>
          <a:xfrm rot="10800000">
            <a:off x="4953000" y="5486400"/>
            <a:ext cx="11430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ight Arrow 66"/>
          <p:cNvSpPr/>
          <p:nvPr/>
        </p:nvSpPr>
        <p:spPr>
          <a:xfrm rot="10403732">
            <a:off x="2530948" y="2914540"/>
            <a:ext cx="16764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ight Arrow 67"/>
          <p:cNvSpPr/>
          <p:nvPr/>
        </p:nvSpPr>
        <p:spPr>
          <a:xfrm rot="10800000">
            <a:off x="3505200" y="4724399"/>
            <a:ext cx="2590800" cy="152400"/>
          </a:xfrm>
          <a:prstGeom prst="rightArrow">
            <a:avLst/>
          </a:prstGeom>
          <a:solidFill>
            <a:srgbClr val="92D05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ight Arrow 68"/>
          <p:cNvSpPr/>
          <p:nvPr/>
        </p:nvSpPr>
        <p:spPr>
          <a:xfrm rot="10800000">
            <a:off x="5486400" y="2743200"/>
            <a:ext cx="609600" cy="3810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ight Arrow 69"/>
          <p:cNvSpPr/>
          <p:nvPr/>
        </p:nvSpPr>
        <p:spPr>
          <a:xfrm rot="2586788">
            <a:off x="1869733" y="5396602"/>
            <a:ext cx="1098821" cy="3308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381000" y="1524000"/>
            <a:ext cx="7772400" cy="4114800"/>
          </a:xfrm>
        </p:spPr>
        <p:txBody>
          <a:bodyPr>
            <a:normAutofit/>
          </a:bodyPr>
          <a:lstStyle/>
          <a:p>
            <a:r>
              <a:rPr lang="en-US" sz="2400" dirty="0" err="1" smtClean="0"/>
              <a:t>Perdita</a:t>
            </a:r>
            <a:r>
              <a:rPr lang="en-US" sz="2400" dirty="0" smtClean="0"/>
              <a:t> </a:t>
            </a:r>
            <a:r>
              <a:rPr lang="en-US" sz="2400" dirty="0" err="1" smtClean="0"/>
              <a:t>di</a:t>
            </a:r>
            <a:r>
              <a:rPr lang="en-US" sz="2400" dirty="0" smtClean="0"/>
              <a:t> habitat – </a:t>
            </a:r>
            <a:r>
              <a:rPr lang="en-US" sz="2400" dirty="0" err="1" smtClean="0"/>
              <a:t>riduzione</a:t>
            </a:r>
            <a:r>
              <a:rPr lang="en-US" sz="2400" dirty="0" smtClean="0"/>
              <a:t> </a:t>
            </a:r>
            <a:r>
              <a:rPr lang="en-US" sz="2400" dirty="0" err="1" smtClean="0"/>
              <a:t>dell’area</a:t>
            </a:r>
            <a:endParaRPr lang="en-US" sz="2400" dirty="0" smtClean="0"/>
          </a:p>
          <a:p>
            <a:endParaRPr lang="en-US" sz="2400" dirty="0"/>
          </a:p>
          <a:p>
            <a:r>
              <a:rPr lang="en-US" sz="2400" dirty="0" err="1" smtClean="0"/>
              <a:t>Frammentazione</a:t>
            </a:r>
            <a:r>
              <a:rPr lang="en-US" sz="2400" dirty="0" smtClean="0"/>
              <a:t> </a:t>
            </a:r>
            <a:r>
              <a:rPr lang="en-US" sz="2400" dirty="0"/>
              <a:t>– </a:t>
            </a:r>
            <a:r>
              <a:rPr lang="en-US" sz="2400" dirty="0" err="1" smtClean="0"/>
              <a:t>riduzione</a:t>
            </a:r>
            <a:r>
              <a:rPr lang="en-US" sz="2400" dirty="0" smtClean="0"/>
              <a:t> </a:t>
            </a:r>
            <a:r>
              <a:rPr lang="en-US" sz="2400" dirty="0" err="1" smtClean="0"/>
              <a:t>di</a:t>
            </a:r>
            <a:r>
              <a:rPr lang="en-US" sz="2400" dirty="0" smtClean="0"/>
              <a:t> un habitat continuo in </a:t>
            </a:r>
            <a:r>
              <a:rPr lang="en-US" sz="2400" dirty="0" err="1" smtClean="0"/>
              <a:t>vari</a:t>
            </a:r>
            <a:r>
              <a:rPr lang="en-US" sz="2400" dirty="0" smtClean="0"/>
              <a:t> </a:t>
            </a:r>
            <a:r>
              <a:rPr lang="en-US" sz="2400" dirty="0" err="1" smtClean="0"/>
              <a:t>frammenti</a:t>
            </a:r>
            <a:endParaRPr lang="en-US" sz="2400" dirty="0" smtClean="0"/>
          </a:p>
          <a:p>
            <a:endParaRPr lang="en-US" sz="2400" dirty="0" smtClean="0"/>
          </a:p>
          <a:p>
            <a:pPr>
              <a:buNone/>
            </a:pPr>
            <a:r>
              <a:rPr lang="en-US" sz="2400" dirty="0" smtClean="0"/>
              <a:t>I due </a:t>
            </a:r>
            <a:r>
              <a:rPr lang="en-US" sz="2400" dirty="0" err="1" smtClean="0"/>
              <a:t>processi</a:t>
            </a:r>
            <a:r>
              <a:rPr lang="en-US" sz="2400" dirty="0" smtClean="0"/>
              <a:t> </a:t>
            </a:r>
            <a:r>
              <a:rPr lang="en-US" sz="2400" dirty="0" err="1" smtClean="0"/>
              <a:t>hanno</a:t>
            </a:r>
            <a:r>
              <a:rPr lang="en-US" sz="2400" dirty="0" smtClean="0"/>
              <a:t> </a:t>
            </a:r>
            <a:r>
              <a:rPr lang="en-US" sz="2400" dirty="0" err="1" smtClean="0"/>
              <a:t>conseguenze</a:t>
            </a:r>
            <a:r>
              <a:rPr lang="en-US" sz="2400" dirty="0" smtClean="0"/>
              <a:t> diverse ma </a:t>
            </a:r>
            <a:r>
              <a:rPr lang="en-US" sz="2400" dirty="0" err="1" smtClean="0"/>
              <a:t>spesso</a:t>
            </a:r>
            <a:r>
              <a:rPr lang="en-US" sz="2400" dirty="0" smtClean="0"/>
              <a:t> </a:t>
            </a:r>
            <a:r>
              <a:rPr lang="en-US" sz="2400" dirty="0" err="1" smtClean="0"/>
              <a:t>si</a:t>
            </a:r>
            <a:r>
              <a:rPr lang="en-US" sz="2400" dirty="0" smtClean="0"/>
              <a:t> </a:t>
            </a:r>
            <a:r>
              <a:rPr lang="en-US" sz="2400" dirty="0" err="1" smtClean="0"/>
              <a:t>verificano</a:t>
            </a:r>
            <a:r>
              <a:rPr lang="en-US" sz="2400" dirty="0" smtClean="0"/>
              <a:t> in </a:t>
            </a:r>
            <a:r>
              <a:rPr lang="en-US" sz="2400" dirty="0" err="1" smtClean="0"/>
              <a:t>modo</a:t>
            </a:r>
            <a:r>
              <a:rPr lang="en-US" sz="2400" dirty="0" smtClean="0"/>
              <a:t> </a:t>
            </a:r>
            <a:r>
              <a:rPr lang="en-US" sz="2400" dirty="0" err="1" smtClean="0"/>
              <a:t>congiunto</a:t>
            </a:r>
            <a:endParaRPr lang="en-US" sz="2400" dirty="0"/>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smtClean="0"/>
              <a:t>“Habitat loss” vs. “fragmentation”</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pic>
        <p:nvPicPr>
          <p:cNvPr id="11" name="Picture 4" descr="&#10;Fig 22_8.tiff                                                  000BDE0BToft Powerbook HD              BC58F3F2:"/>
          <p:cNvPicPr>
            <a:picLocks noChangeAspect="1" noChangeArrowheads="1"/>
          </p:cNvPicPr>
          <p:nvPr/>
        </p:nvPicPr>
        <p:blipFill>
          <a:blip r:embed="rId2" cstate="print"/>
          <a:srcRect/>
          <a:stretch>
            <a:fillRect/>
          </a:stretch>
        </p:blipFill>
        <p:spPr>
          <a:xfrm>
            <a:off x="1295400" y="883079"/>
            <a:ext cx="6324600" cy="597492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reeform 2"/>
          <p:cNvSpPr>
            <a:spLocks/>
          </p:cNvSpPr>
          <p:nvPr/>
        </p:nvSpPr>
        <p:spPr bwMode="auto">
          <a:xfrm>
            <a:off x="1751190" y="2282825"/>
            <a:ext cx="5777089" cy="3536950"/>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a:solidFill>
                <a:srgbClr val="FF0000"/>
              </a:solidFill>
            </a:endParaRPr>
          </a:p>
        </p:txBody>
      </p:sp>
      <p:sp>
        <p:nvSpPr>
          <p:cNvPr id="192518" name="Line 6"/>
          <p:cNvSpPr>
            <a:spLocks noChangeShapeType="1"/>
          </p:cNvSpPr>
          <p:nvPr/>
        </p:nvSpPr>
        <p:spPr bwMode="auto">
          <a:xfrm>
            <a:off x="1693333" y="1600200"/>
            <a:ext cx="0" cy="4343400"/>
          </a:xfrm>
          <a:prstGeom prst="line">
            <a:avLst/>
          </a:prstGeom>
          <a:noFill/>
          <a:ln w="57150">
            <a:solidFill>
              <a:schemeClr val="tx2"/>
            </a:solidFill>
            <a:round/>
            <a:headEnd/>
            <a:tailEnd/>
          </a:ln>
          <a:effectLst/>
        </p:spPr>
        <p:txBody>
          <a:bodyPr/>
          <a:lstStyle/>
          <a:p>
            <a:endParaRPr lang="sv-SE"/>
          </a:p>
        </p:txBody>
      </p:sp>
      <p:sp>
        <p:nvSpPr>
          <p:cNvPr id="192519" name="Line 7"/>
          <p:cNvSpPr>
            <a:spLocks noChangeShapeType="1"/>
          </p:cNvSpPr>
          <p:nvPr/>
        </p:nvSpPr>
        <p:spPr bwMode="auto">
          <a:xfrm>
            <a:off x="7586133" y="1847850"/>
            <a:ext cx="0" cy="4095750"/>
          </a:xfrm>
          <a:prstGeom prst="line">
            <a:avLst/>
          </a:prstGeom>
          <a:noFill/>
          <a:ln w="57150">
            <a:solidFill>
              <a:schemeClr val="tx2"/>
            </a:solidFill>
            <a:round/>
            <a:headEnd/>
            <a:tailEnd/>
          </a:ln>
          <a:effectLst/>
        </p:spPr>
        <p:txBody>
          <a:bodyPr/>
          <a:lstStyle/>
          <a:p>
            <a:endParaRPr lang="sv-SE"/>
          </a:p>
        </p:txBody>
      </p:sp>
      <p:sp>
        <p:nvSpPr>
          <p:cNvPr id="192520" name="Line 8"/>
          <p:cNvSpPr>
            <a:spLocks noChangeShapeType="1"/>
          </p:cNvSpPr>
          <p:nvPr/>
        </p:nvSpPr>
        <p:spPr bwMode="auto">
          <a:xfrm>
            <a:off x="1693333" y="5943600"/>
            <a:ext cx="5892800" cy="0"/>
          </a:xfrm>
          <a:prstGeom prst="line">
            <a:avLst/>
          </a:prstGeom>
          <a:noFill/>
          <a:ln w="57150">
            <a:solidFill>
              <a:schemeClr val="tx2"/>
            </a:solidFill>
            <a:round/>
            <a:headEnd/>
            <a:tailEnd/>
          </a:ln>
          <a:effectLst/>
        </p:spPr>
        <p:txBody>
          <a:bodyPr/>
          <a:lstStyle/>
          <a:p>
            <a:endParaRPr lang="sv-SE"/>
          </a:p>
        </p:txBody>
      </p:sp>
      <p:sp>
        <p:nvSpPr>
          <p:cNvPr id="9" name="Text Box 10"/>
          <p:cNvSpPr txBox="1">
            <a:spLocks noChangeArrowheads="1"/>
          </p:cNvSpPr>
          <p:nvPr/>
        </p:nvSpPr>
        <p:spPr bwMode="auto">
          <a:xfrm>
            <a:off x="3251200" y="6019800"/>
            <a:ext cx="2777067" cy="430887"/>
          </a:xfrm>
          <a:prstGeom prst="rect">
            <a:avLst/>
          </a:prstGeom>
          <a:noFill/>
          <a:ln w="9525">
            <a:noFill/>
            <a:miter lim="800000"/>
            <a:headEnd/>
            <a:tailEnd/>
          </a:ln>
          <a:effectLst/>
        </p:spPr>
        <p:txBody>
          <a:bodyPr>
            <a:spAutoFit/>
          </a:bodyPr>
          <a:lstStyle/>
          <a:p>
            <a:pPr algn="ctr">
              <a:spcBef>
                <a:spcPct val="50000"/>
              </a:spcBef>
            </a:pPr>
            <a:r>
              <a:rPr lang="en-US" sz="2200" dirty="0" err="1" smtClean="0"/>
              <a:t>Numero</a:t>
            </a:r>
            <a:r>
              <a:rPr lang="en-US" sz="2200" dirty="0" smtClean="0"/>
              <a:t> </a:t>
            </a:r>
            <a:r>
              <a:rPr lang="en-US" sz="2200" dirty="0" err="1" smtClean="0"/>
              <a:t>di</a:t>
            </a:r>
            <a:r>
              <a:rPr lang="en-US" sz="2200" dirty="0" smtClean="0"/>
              <a:t> specie</a:t>
            </a:r>
            <a:endParaRPr lang="en-US" sz="2200" dirty="0"/>
          </a:p>
        </p:txBody>
      </p:sp>
      <p:sp>
        <p:nvSpPr>
          <p:cNvPr id="10" name="Text Box 9"/>
          <p:cNvSpPr txBox="1">
            <a:spLocks noChangeArrowheads="1"/>
          </p:cNvSpPr>
          <p:nvPr/>
        </p:nvSpPr>
        <p:spPr bwMode="auto">
          <a:xfrm rot="16200000">
            <a:off x="-35866" y="3160068"/>
            <a:ext cx="2667000" cy="461665"/>
          </a:xfrm>
          <a:prstGeom prst="rect">
            <a:avLst/>
          </a:prstGeom>
          <a:noFill/>
          <a:ln w="9525">
            <a:noFill/>
            <a:miter lim="800000"/>
            <a:headEnd/>
            <a:tailEnd/>
          </a:ln>
          <a:effectLst/>
        </p:spPr>
        <p:txBody>
          <a:bodyPr wrap="square">
            <a:spAutoFit/>
          </a:bodyPr>
          <a:lstStyle/>
          <a:p>
            <a:pPr>
              <a:spcBef>
                <a:spcPct val="50000"/>
              </a:spcBef>
            </a:pPr>
            <a:r>
              <a:rPr lang="en-US" sz="2400" dirty="0"/>
              <a:t>Immigration rate</a:t>
            </a:r>
          </a:p>
        </p:txBody>
      </p:sp>
      <p:cxnSp>
        <p:nvCxnSpPr>
          <p:cNvPr id="11" name="Straight Connector 10"/>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sp>
        <p:nvSpPr>
          <p:cNvPr id="13" name="Text Box 11"/>
          <p:cNvSpPr txBox="1">
            <a:spLocks noChangeArrowheads="1"/>
          </p:cNvSpPr>
          <p:nvPr/>
        </p:nvSpPr>
        <p:spPr bwMode="auto">
          <a:xfrm rot="5400000">
            <a:off x="6686445" y="3450802"/>
            <a:ext cx="2511953" cy="492443"/>
          </a:xfrm>
          <a:prstGeom prst="rect">
            <a:avLst/>
          </a:prstGeom>
          <a:noFill/>
          <a:ln w="9525">
            <a:noFill/>
            <a:miter lim="800000"/>
            <a:headEnd/>
            <a:tailEnd/>
          </a:ln>
          <a:effectLst/>
        </p:spPr>
        <p:txBody>
          <a:bodyPr wrap="square">
            <a:spAutoFit/>
          </a:bodyPr>
          <a:lstStyle/>
          <a:p>
            <a:pPr>
              <a:spcBef>
                <a:spcPct val="50000"/>
              </a:spcBef>
            </a:pPr>
            <a:r>
              <a:rPr lang="en-US" sz="2600" dirty="0">
                <a:solidFill>
                  <a:srgbClr val="FF0000"/>
                </a:solidFill>
              </a:rPr>
              <a:t>Extinction rate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Freeform 2"/>
          <p:cNvSpPr>
            <a:spLocks/>
          </p:cNvSpPr>
          <p:nvPr/>
        </p:nvSpPr>
        <p:spPr bwMode="auto">
          <a:xfrm>
            <a:off x="1751190" y="2254250"/>
            <a:ext cx="5777089" cy="3536950"/>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dirty="0">
              <a:solidFill>
                <a:srgbClr val="FF0000"/>
              </a:solidFill>
            </a:endParaRPr>
          </a:p>
        </p:txBody>
      </p:sp>
      <p:sp>
        <p:nvSpPr>
          <p:cNvPr id="322564" name="Freeform 4"/>
          <p:cNvSpPr>
            <a:spLocks/>
          </p:cNvSpPr>
          <p:nvPr/>
        </p:nvSpPr>
        <p:spPr bwMode="auto">
          <a:xfrm>
            <a:off x="1703212" y="2406650"/>
            <a:ext cx="5482166" cy="3475038"/>
          </a:xfrm>
          <a:custGeom>
            <a:avLst/>
            <a:gdLst/>
            <a:ahLst/>
            <a:cxnLst>
              <a:cxn ang="0">
                <a:pos x="40" y="0"/>
              </a:cxn>
              <a:cxn ang="0">
                <a:pos x="40" y="48"/>
              </a:cxn>
              <a:cxn ang="0">
                <a:pos x="280" y="288"/>
              </a:cxn>
              <a:cxn ang="0">
                <a:pos x="664" y="672"/>
              </a:cxn>
              <a:cxn ang="0">
                <a:pos x="1096" y="1104"/>
              </a:cxn>
              <a:cxn ang="0">
                <a:pos x="1672" y="1632"/>
              </a:cxn>
              <a:cxn ang="0">
                <a:pos x="2248" y="1968"/>
              </a:cxn>
              <a:cxn ang="0">
                <a:pos x="2728" y="2160"/>
              </a:cxn>
              <a:cxn ang="0">
                <a:pos x="3352" y="2352"/>
              </a:cxn>
              <a:cxn ang="0">
                <a:pos x="4024" y="2544"/>
              </a:cxn>
              <a:cxn ang="0">
                <a:pos x="4600" y="2688"/>
              </a:cxn>
            </a:cxnLst>
            <a:rect l="0" t="0" r="r" b="b"/>
            <a:pathLst>
              <a:path w="4600" h="2688">
                <a:moveTo>
                  <a:pt x="40" y="0"/>
                </a:moveTo>
                <a:cubicBezTo>
                  <a:pt x="20" y="0"/>
                  <a:pt x="0" y="0"/>
                  <a:pt x="40" y="48"/>
                </a:cubicBezTo>
                <a:cubicBezTo>
                  <a:pt x="80" y="96"/>
                  <a:pt x="176" y="184"/>
                  <a:pt x="280" y="288"/>
                </a:cubicBezTo>
                <a:cubicBezTo>
                  <a:pt x="384" y="392"/>
                  <a:pt x="528" y="536"/>
                  <a:pt x="664" y="672"/>
                </a:cubicBezTo>
                <a:cubicBezTo>
                  <a:pt x="800" y="808"/>
                  <a:pt x="928" y="944"/>
                  <a:pt x="1096" y="1104"/>
                </a:cubicBezTo>
                <a:cubicBezTo>
                  <a:pt x="1264" y="1264"/>
                  <a:pt x="1480" y="1488"/>
                  <a:pt x="1672" y="1632"/>
                </a:cubicBezTo>
                <a:cubicBezTo>
                  <a:pt x="1864" y="1776"/>
                  <a:pt x="2072" y="1880"/>
                  <a:pt x="2248" y="1968"/>
                </a:cubicBezTo>
                <a:cubicBezTo>
                  <a:pt x="2424" y="2056"/>
                  <a:pt x="2544" y="2096"/>
                  <a:pt x="2728" y="2160"/>
                </a:cubicBezTo>
                <a:cubicBezTo>
                  <a:pt x="2912" y="2224"/>
                  <a:pt x="3136" y="2288"/>
                  <a:pt x="3352" y="2352"/>
                </a:cubicBezTo>
                <a:cubicBezTo>
                  <a:pt x="3568" y="2416"/>
                  <a:pt x="3816" y="2488"/>
                  <a:pt x="4024" y="2544"/>
                </a:cubicBezTo>
                <a:cubicBezTo>
                  <a:pt x="4232" y="2600"/>
                  <a:pt x="4416" y="2644"/>
                  <a:pt x="4600" y="2688"/>
                </a:cubicBezTo>
              </a:path>
            </a:pathLst>
          </a:custGeom>
          <a:noFill/>
          <a:ln w="57150" cmpd="sng">
            <a:solidFill>
              <a:schemeClr val="tx1"/>
            </a:solidFill>
            <a:round/>
            <a:headEnd/>
            <a:tailEnd/>
          </a:ln>
          <a:effectLst/>
        </p:spPr>
        <p:txBody>
          <a:bodyPr/>
          <a:lstStyle/>
          <a:p>
            <a:endParaRPr lang="sv-SE"/>
          </a:p>
        </p:txBody>
      </p:sp>
      <p:sp>
        <p:nvSpPr>
          <p:cNvPr id="322566" name="Line 6"/>
          <p:cNvSpPr>
            <a:spLocks noChangeShapeType="1"/>
          </p:cNvSpPr>
          <p:nvPr/>
        </p:nvSpPr>
        <p:spPr bwMode="auto">
          <a:xfrm>
            <a:off x="1693333" y="1600200"/>
            <a:ext cx="0" cy="4343400"/>
          </a:xfrm>
          <a:prstGeom prst="line">
            <a:avLst/>
          </a:prstGeom>
          <a:noFill/>
          <a:ln w="57150">
            <a:solidFill>
              <a:schemeClr val="tx2"/>
            </a:solidFill>
            <a:round/>
            <a:headEnd/>
            <a:tailEnd/>
          </a:ln>
          <a:effectLst/>
        </p:spPr>
        <p:txBody>
          <a:bodyPr/>
          <a:lstStyle/>
          <a:p>
            <a:endParaRPr lang="sv-SE"/>
          </a:p>
        </p:txBody>
      </p:sp>
      <p:sp>
        <p:nvSpPr>
          <p:cNvPr id="322567" name="Line 7"/>
          <p:cNvSpPr>
            <a:spLocks noChangeShapeType="1"/>
          </p:cNvSpPr>
          <p:nvPr/>
        </p:nvSpPr>
        <p:spPr bwMode="auto">
          <a:xfrm>
            <a:off x="7586133" y="1847850"/>
            <a:ext cx="0" cy="4095750"/>
          </a:xfrm>
          <a:prstGeom prst="line">
            <a:avLst/>
          </a:prstGeom>
          <a:noFill/>
          <a:ln w="57150">
            <a:solidFill>
              <a:schemeClr val="tx2"/>
            </a:solidFill>
            <a:round/>
            <a:headEnd/>
            <a:tailEnd/>
          </a:ln>
          <a:effectLst/>
        </p:spPr>
        <p:txBody>
          <a:bodyPr/>
          <a:lstStyle/>
          <a:p>
            <a:endParaRPr lang="sv-SE"/>
          </a:p>
        </p:txBody>
      </p:sp>
      <p:sp>
        <p:nvSpPr>
          <p:cNvPr id="322568" name="Line 8"/>
          <p:cNvSpPr>
            <a:spLocks noChangeShapeType="1"/>
          </p:cNvSpPr>
          <p:nvPr/>
        </p:nvSpPr>
        <p:spPr bwMode="auto">
          <a:xfrm>
            <a:off x="1693333" y="5943600"/>
            <a:ext cx="5892800" cy="0"/>
          </a:xfrm>
          <a:prstGeom prst="line">
            <a:avLst/>
          </a:prstGeom>
          <a:noFill/>
          <a:ln w="57150">
            <a:solidFill>
              <a:schemeClr val="tx2"/>
            </a:solidFill>
            <a:round/>
            <a:headEnd/>
            <a:tailEnd/>
          </a:ln>
          <a:effectLst/>
        </p:spPr>
        <p:txBody>
          <a:bodyPr/>
          <a:lstStyle/>
          <a:p>
            <a:endParaRPr lang="sv-SE"/>
          </a:p>
        </p:txBody>
      </p:sp>
      <p:sp>
        <p:nvSpPr>
          <p:cNvPr id="322570" name="Text Box 10"/>
          <p:cNvSpPr txBox="1">
            <a:spLocks noChangeArrowheads="1"/>
          </p:cNvSpPr>
          <p:nvPr/>
        </p:nvSpPr>
        <p:spPr bwMode="auto">
          <a:xfrm>
            <a:off x="3251200" y="6019800"/>
            <a:ext cx="2777067" cy="430887"/>
          </a:xfrm>
          <a:prstGeom prst="rect">
            <a:avLst/>
          </a:prstGeom>
          <a:noFill/>
          <a:ln w="9525">
            <a:noFill/>
            <a:miter lim="800000"/>
            <a:headEnd/>
            <a:tailEnd/>
          </a:ln>
          <a:effectLst/>
        </p:spPr>
        <p:txBody>
          <a:bodyPr>
            <a:spAutoFit/>
          </a:bodyPr>
          <a:lstStyle/>
          <a:p>
            <a:pPr algn="ctr">
              <a:spcBef>
                <a:spcPct val="50000"/>
              </a:spcBef>
            </a:pPr>
            <a:r>
              <a:rPr lang="en-US" sz="2200" dirty="0" err="1" smtClean="0"/>
              <a:t>Numero</a:t>
            </a:r>
            <a:r>
              <a:rPr lang="en-US" sz="2200" dirty="0" smtClean="0"/>
              <a:t> </a:t>
            </a:r>
            <a:r>
              <a:rPr lang="en-US" sz="2200" dirty="0" err="1" smtClean="0"/>
              <a:t>di</a:t>
            </a:r>
            <a:r>
              <a:rPr lang="en-US" sz="2200" dirty="0" smtClean="0"/>
              <a:t> specie</a:t>
            </a:r>
            <a:endParaRPr lang="en-US" sz="2200" dirty="0"/>
          </a:p>
        </p:txBody>
      </p:sp>
      <p:sp>
        <p:nvSpPr>
          <p:cNvPr id="322571" name="Text Box 11"/>
          <p:cNvSpPr txBox="1">
            <a:spLocks noChangeArrowheads="1"/>
          </p:cNvSpPr>
          <p:nvPr/>
        </p:nvSpPr>
        <p:spPr bwMode="auto">
          <a:xfrm rot="5400000">
            <a:off x="6686445" y="3450802"/>
            <a:ext cx="2511953" cy="492443"/>
          </a:xfrm>
          <a:prstGeom prst="rect">
            <a:avLst/>
          </a:prstGeom>
          <a:noFill/>
          <a:ln w="9525">
            <a:noFill/>
            <a:miter lim="800000"/>
            <a:headEnd/>
            <a:tailEnd/>
          </a:ln>
          <a:effectLst/>
        </p:spPr>
        <p:txBody>
          <a:bodyPr wrap="square">
            <a:spAutoFit/>
          </a:bodyPr>
          <a:lstStyle/>
          <a:p>
            <a:pPr>
              <a:spcBef>
                <a:spcPct val="50000"/>
              </a:spcBef>
            </a:pPr>
            <a:r>
              <a:rPr lang="en-US" sz="2600" dirty="0">
                <a:solidFill>
                  <a:srgbClr val="FF0000"/>
                </a:solidFill>
              </a:rPr>
              <a:t>Extinction rate</a:t>
            </a:r>
          </a:p>
        </p:txBody>
      </p:sp>
      <p:sp>
        <p:nvSpPr>
          <p:cNvPr id="11" name="Text Box 9"/>
          <p:cNvSpPr txBox="1">
            <a:spLocks noChangeArrowheads="1"/>
          </p:cNvSpPr>
          <p:nvPr/>
        </p:nvSpPr>
        <p:spPr bwMode="auto">
          <a:xfrm rot="16200000">
            <a:off x="-35866" y="3083868"/>
            <a:ext cx="2667000" cy="461665"/>
          </a:xfrm>
          <a:prstGeom prst="rect">
            <a:avLst/>
          </a:prstGeom>
          <a:noFill/>
          <a:ln w="9525">
            <a:noFill/>
            <a:miter lim="800000"/>
            <a:headEnd/>
            <a:tailEnd/>
          </a:ln>
          <a:effectLst/>
        </p:spPr>
        <p:txBody>
          <a:bodyPr wrap="square">
            <a:spAutoFit/>
          </a:bodyPr>
          <a:lstStyle/>
          <a:p>
            <a:pPr>
              <a:spcBef>
                <a:spcPct val="50000"/>
              </a:spcBef>
            </a:pPr>
            <a:r>
              <a:rPr lang="en-US" sz="2400" dirty="0"/>
              <a:t>Immigration rate</a:t>
            </a:r>
          </a:p>
        </p:txBody>
      </p:sp>
      <p:cxnSp>
        <p:nvCxnSpPr>
          <p:cNvPr id="12" name="Straight Connector 11"/>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Freeform 2"/>
          <p:cNvSpPr>
            <a:spLocks/>
          </p:cNvSpPr>
          <p:nvPr/>
        </p:nvSpPr>
        <p:spPr bwMode="auto">
          <a:xfrm>
            <a:off x="1751190" y="2282825"/>
            <a:ext cx="5777089" cy="3536950"/>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dirty="0">
              <a:solidFill>
                <a:srgbClr val="FF0000"/>
              </a:solidFill>
            </a:endParaRPr>
          </a:p>
        </p:txBody>
      </p:sp>
      <p:sp>
        <p:nvSpPr>
          <p:cNvPr id="323588" name="Freeform 4"/>
          <p:cNvSpPr>
            <a:spLocks/>
          </p:cNvSpPr>
          <p:nvPr/>
        </p:nvSpPr>
        <p:spPr bwMode="auto">
          <a:xfrm>
            <a:off x="1703212" y="2406650"/>
            <a:ext cx="5482166" cy="3475038"/>
          </a:xfrm>
          <a:custGeom>
            <a:avLst/>
            <a:gdLst/>
            <a:ahLst/>
            <a:cxnLst>
              <a:cxn ang="0">
                <a:pos x="40" y="0"/>
              </a:cxn>
              <a:cxn ang="0">
                <a:pos x="40" y="48"/>
              </a:cxn>
              <a:cxn ang="0">
                <a:pos x="280" y="288"/>
              </a:cxn>
              <a:cxn ang="0">
                <a:pos x="664" y="672"/>
              </a:cxn>
              <a:cxn ang="0">
                <a:pos x="1096" y="1104"/>
              </a:cxn>
              <a:cxn ang="0">
                <a:pos x="1672" y="1632"/>
              </a:cxn>
              <a:cxn ang="0">
                <a:pos x="2248" y="1968"/>
              </a:cxn>
              <a:cxn ang="0">
                <a:pos x="2728" y="2160"/>
              </a:cxn>
              <a:cxn ang="0">
                <a:pos x="3352" y="2352"/>
              </a:cxn>
              <a:cxn ang="0">
                <a:pos x="4024" y="2544"/>
              </a:cxn>
              <a:cxn ang="0">
                <a:pos x="4600" y="2688"/>
              </a:cxn>
            </a:cxnLst>
            <a:rect l="0" t="0" r="r" b="b"/>
            <a:pathLst>
              <a:path w="4600" h="2688">
                <a:moveTo>
                  <a:pt x="40" y="0"/>
                </a:moveTo>
                <a:cubicBezTo>
                  <a:pt x="20" y="0"/>
                  <a:pt x="0" y="0"/>
                  <a:pt x="40" y="48"/>
                </a:cubicBezTo>
                <a:cubicBezTo>
                  <a:pt x="80" y="96"/>
                  <a:pt x="176" y="184"/>
                  <a:pt x="280" y="288"/>
                </a:cubicBezTo>
                <a:cubicBezTo>
                  <a:pt x="384" y="392"/>
                  <a:pt x="528" y="536"/>
                  <a:pt x="664" y="672"/>
                </a:cubicBezTo>
                <a:cubicBezTo>
                  <a:pt x="800" y="808"/>
                  <a:pt x="928" y="944"/>
                  <a:pt x="1096" y="1104"/>
                </a:cubicBezTo>
                <a:cubicBezTo>
                  <a:pt x="1264" y="1264"/>
                  <a:pt x="1480" y="1488"/>
                  <a:pt x="1672" y="1632"/>
                </a:cubicBezTo>
                <a:cubicBezTo>
                  <a:pt x="1864" y="1776"/>
                  <a:pt x="2072" y="1880"/>
                  <a:pt x="2248" y="1968"/>
                </a:cubicBezTo>
                <a:cubicBezTo>
                  <a:pt x="2424" y="2056"/>
                  <a:pt x="2544" y="2096"/>
                  <a:pt x="2728" y="2160"/>
                </a:cubicBezTo>
                <a:cubicBezTo>
                  <a:pt x="2912" y="2224"/>
                  <a:pt x="3136" y="2288"/>
                  <a:pt x="3352" y="2352"/>
                </a:cubicBezTo>
                <a:cubicBezTo>
                  <a:pt x="3568" y="2416"/>
                  <a:pt x="3816" y="2488"/>
                  <a:pt x="4024" y="2544"/>
                </a:cubicBezTo>
                <a:cubicBezTo>
                  <a:pt x="4232" y="2600"/>
                  <a:pt x="4416" y="2644"/>
                  <a:pt x="4600" y="2688"/>
                </a:cubicBezTo>
              </a:path>
            </a:pathLst>
          </a:custGeom>
          <a:noFill/>
          <a:ln w="57150" cmpd="sng">
            <a:solidFill>
              <a:schemeClr val="tx1"/>
            </a:solidFill>
            <a:round/>
            <a:headEnd/>
            <a:tailEnd/>
          </a:ln>
          <a:effectLst/>
        </p:spPr>
        <p:txBody>
          <a:bodyPr/>
          <a:lstStyle/>
          <a:p>
            <a:endParaRPr lang="sv-SE"/>
          </a:p>
        </p:txBody>
      </p:sp>
      <p:sp>
        <p:nvSpPr>
          <p:cNvPr id="323589" name="Freeform 5"/>
          <p:cNvSpPr>
            <a:spLocks/>
          </p:cNvSpPr>
          <p:nvPr/>
        </p:nvSpPr>
        <p:spPr bwMode="auto">
          <a:xfrm>
            <a:off x="1693334" y="3771900"/>
            <a:ext cx="5377745" cy="2171700"/>
          </a:xfrm>
          <a:custGeom>
            <a:avLst/>
            <a:gdLst/>
            <a:ahLst/>
            <a:cxnLst>
              <a:cxn ang="0">
                <a:pos x="40" y="0"/>
              </a:cxn>
              <a:cxn ang="0">
                <a:pos x="40" y="48"/>
              </a:cxn>
              <a:cxn ang="0">
                <a:pos x="280" y="288"/>
              </a:cxn>
              <a:cxn ang="0">
                <a:pos x="664" y="672"/>
              </a:cxn>
              <a:cxn ang="0">
                <a:pos x="1096" y="1104"/>
              </a:cxn>
              <a:cxn ang="0">
                <a:pos x="1672" y="1632"/>
              </a:cxn>
              <a:cxn ang="0">
                <a:pos x="2248" y="1968"/>
              </a:cxn>
              <a:cxn ang="0">
                <a:pos x="2728" y="2160"/>
              </a:cxn>
              <a:cxn ang="0">
                <a:pos x="3352" y="2352"/>
              </a:cxn>
              <a:cxn ang="0">
                <a:pos x="4024" y="2544"/>
              </a:cxn>
              <a:cxn ang="0">
                <a:pos x="4600" y="2688"/>
              </a:cxn>
            </a:cxnLst>
            <a:rect l="0" t="0" r="r" b="b"/>
            <a:pathLst>
              <a:path w="4600" h="2688">
                <a:moveTo>
                  <a:pt x="40" y="0"/>
                </a:moveTo>
                <a:cubicBezTo>
                  <a:pt x="20" y="0"/>
                  <a:pt x="0" y="0"/>
                  <a:pt x="40" y="48"/>
                </a:cubicBezTo>
                <a:cubicBezTo>
                  <a:pt x="80" y="96"/>
                  <a:pt x="176" y="184"/>
                  <a:pt x="280" y="288"/>
                </a:cubicBezTo>
                <a:cubicBezTo>
                  <a:pt x="384" y="392"/>
                  <a:pt x="528" y="536"/>
                  <a:pt x="664" y="672"/>
                </a:cubicBezTo>
                <a:cubicBezTo>
                  <a:pt x="800" y="808"/>
                  <a:pt x="928" y="944"/>
                  <a:pt x="1096" y="1104"/>
                </a:cubicBezTo>
                <a:cubicBezTo>
                  <a:pt x="1264" y="1264"/>
                  <a:pt x="1480" y="1488"/>
                  <a:pt x="1672" y="1632"/>
                </a:cubicBezTo>
                <a:cubicBezTo>
                  <a:pt x="1864" y="1776"/>
                  <a:pt x="2072" y="1880"/>
                  <a:pt x="2248" y="1968"/>
                </a:cubicBezTo>
                <a:cubicBezTo>
                  <a:pt x="2424" y="2056"/>
                  <a:pt x="2544" y="2096"/>
                  <a:pt x="2728" y="2160"/>
                </a:cubicBezTo>
                <a:cubicBezTo>
                  <a:pt x="2912" y="2224"/>
                  <a:pt x="3136" y="2288"/>
                  <a:pt x="3352" y="2352"/>
                </a:cubicBezTo>
                <a:cubicBezTo>
                  <a:pt x="3568" y="2416"/>
                  <a:pt x="3816" y="2488"/>
                  <a:pt x="4024" y="2544"/>
                </a:cubicBezTo>
                <a:cubicBezTo>
                  <a:pt x="4232" y="2600"/>
                  <a:pt x="4416" y="2644"/>
                  <a:pt x="4600" y="2688"/>
                </a:cubicBezTo>
              </a:path>
            </a:pathLst>
          </a:custGeom>
          <a:noFill/>
          <a:ln w="57150" cmpd="sng">
            <a:solidFill>
              <a:schemeClr val="tx1"/>
            </a:solidFill>
            <a:round/>
            <a:headEnd/>
            <a:tailEnd/>
          </a:ln>
          <a:effectLst/>
        </p:spPr>
        <p:txBody>
          <a:bodyPr/>
          <a:lstStyle/>
          <a:p>
            <a:endParaRPr lang="sv-SE"/>
          </a:p>
        </p:txBody>
      </p:sp>
      <p:sp>
        <p:nvSpPr>
          <p:cNvPr id="323590" name="Line 6"/>
          <p:cNvSpPr>
            <a:spLocks noChangeShapeType="1"/>
          </p:cNvSpPr>
          <p:nvPr/>
        </p:nvSpPr>
        <p:spPr bwMode="auto">
          <a:xfrm>
            <a:off x="1693333" y="1600200"/>
            <a:ext cx="0" cy="4343400"/>
          </a:xfrm>
          <a:prstGeom prst="line">
            <a:avLst/>
          </a:prstGeom>
          <a:noFill/>
          <a:ln w="57150">
            <a:solidFill>
              <a:schemeClr val="tx2"/>
            </a:solidFill>
            <a:round/>
            <a:headEnd/>
            <a:tailEnd/>
          </a:ln>
          <a:effectLst/>
        </p:spPr>
        <p:txBody>
          <a:bodyPr/>
          <a:lstStyle/>
          <a:p>
            <a:endParaRPr lang="sv-SE"/>
          </a:p>
        </p:txBody>
      </p:sp>
      <p:sp>
        <p:nvSpPr>
          <p:cNvPr id="323591" name="Line 7"/>
          <p:cNvSpPr>
            <a:spLocks noChangeShapeType="1"/>
          </p:cNvSpPr>
          <p:nvPr/>
        </p:nvSpPr>
        <p:spPr bwMode="auto">
          <a:xfrm>
            <a:off x="7586133" y="1847850"/>
            <a:ext cx="0" cy="4095750"/>
          </a:xfrm>
          <a:prstGeom prst="line">
            <a:avLst/>
          </a:prstGeom>
          <a:noFill/>
          <a:ln w="57150">
            <a:solidFill>
              <a:schemeClr val="tx2"/>
            </a:solidFill>
            <a:round/>
            <a:headEnd/>
            <a:tailEnd/>
          </a:ln>
          <a:effectLst/>
        </p:spPr>
        <p:txBody>
          <a:bodyPr/>
          <a:lstStyle/>
          <a:p>
            <a:endParaRPr lang="sv-SE"/>
          </a:p>
        </p:txBody>
      </p:sp>
      <p:sp>
        <p:nvSpPr>
          <p:cNvPr id="323592" name="Line 8"/>
          <p:cNvSpPr>
            <a:spLocks noChangeShapeType="1"/>
          </p:cNvSpPr>
          <p:nvPr/>
        </p:nvSpPr>
        <p:spPr bwMode="auto">
          <a:xfrm>
            <a:off x="1693333" y="5943600"/>
            <a:ext cx="5892800" cy="0"/>
          </a:xfrm>
          <a:prstGeom prst="line">
            <a:avLst/>
          </a:prstGeom>
          <a:noFill/>
          <a:ln w="57150">
            <a:solidFill>
              <a:schemeClr val="tx2"/>
            </a:solidFill>
            <a:round/>
            <a:headEnd/>
            <a:tailEnd/>
          </a:ln>
          <a:effectLst/>
        </p:spPr>
        <p:txBody>
          <a:bodyPr/>
          <a:lstStyle/>
          <a:p>
            <a:endParaRPr lang="sv-SE"/>
          </a:p>
        </p:txBody>
      </p:sp>
      <p:sp>
        <p:nvSpPr>
          <p:cNvPr id="323594" name="Text Box 10"/>
          <p:cNvSpPr txBox="1">
            <a:spLocks noChangeArrowheads="1"/>
          </p:cNvSpPr>
          <p:nvPr/>
        </p:nvSpPr>
        <p:spPr bwMode="auto">
          <a:xfrm>
            <a:off x="3251200" y="6019800"/>
            <a:ext cx="2777067" cy="369332"/>
          </a:xfrm>
          <a:prstGeom prst="rect">
            <a:avLst/>
          </a:prstGeom>
          <a:noFill/>
          <a:ln w="9525">
            <a:noFill/>
            <a:miter lim="800000"/>
            <a:headEnd/>
            <a:tailEnd/>
          </a:ln>
          <a:effectLst/>
        </p:spPr>
        <p:txBody>
          <a:bodyPr>
            <a:spAutoFit/>
          </a:bodyPr>
          <a:lstStyle/>
          <a:p>
            <a:pPr>
              <a:spcBef>
                <a:spcPct val="50000"/>
              </a:spcBef>
            </a:pPr>
            <a:r>
              <a:rPr lang="en-US"/>
              <a:t>Number of Species</a:t>
            </a:r>
          </a:p>
        </p:txBody>
      </p:sp>
      <p:sp>
        <p:nvSpPr>
          <p:cNvPr id="323599" name="Text Box 15"/>
          <p:cNvSpPr txBox="1">
            <a:spLocks noChangeArrowheads="1"/>
          </p:cNvSpPr>
          <p:nvPr/>
        </p:nvSpPr>
        <p:spPr bwMode="auto">
          <a:xfrm>
            <a:off x="1896532" y="2209800"/>
            <a:ext cx="3589867" cy="461665"/>
          </a:xfrm>
          <a:prstGeom prst="rect">
            <a:avLst/>
          </a:prstGeom>
          <a:noFill/>
          <a:ln w="9525">
            <a:noFill/>
            <a:miter lim="800000"/>
            <a:headEnd/>
            <a:tailEnd/>
          </a:ln>
          <a:effectLst/>
        </p:spPr>
        <p:txBody>
          <a:bodyPr wrap="square">
            <a:spAutoFit/>
          </a:bodyPr>
          <a:lstStyle/>
          <a:p>
            <a:pPr>
              <a:spcBef>
                <a:spcPct val="50000"/>
              </a:spcBef>
            </a:pPr>
            <a:r>
              <a:rPr lang="en-US" sz="2400" dirty="0" err="1" smtClean="0"/>
              <a:t>Buona</a:t>
            </a:r>
            <a:r>
              <a:rPr lang="en-US" sz="2400" dirty="0" smtClean="0"/>
              <a:t> </a:t>
            </a:r>
            <a:r>
              <a:rPr lang="en-US" sz="2400" dirty="0" err="1" smtClean="0"/>
              <a:t>connettività</a:t>
            </a:r>
            <a:endParaRPr lang="en-US" sz="2400" dirty="0"/>
          </a:p>
        </p:txBody>
      </p:sp>
      <p:sp>
        <p:nvSpPr>
          <p:cNvPr id="14" name="Text Box 11"/>
          <p:cNvSpPr txBox="1">
            <a:spLocks noChangeArrowheads="1"/>
          </p:cNvSpPr>
          <p:nvPr/>
        </p:nvSpPr>
        <p:spPr bwMode="auto">
          <a:xfrm rot="5400000">
            <a:off x="6686445" y="3450802"/>
            <a:ext cx="2511953" cy="492443"/>
          </a:xfrm>
          <a:prstGeom prst="rect">
            <a:avLst/>
          </a:prstGeom>
          <a:noFill/>
          <a:ln w="9525">
            <a:noFill/>
            <a:miter lim="800000"/>
            <a:headEnd/>
            <a:tailEnd/>
          </a:ln>
          <a:effectLst/>
        </p:spPr>
        <p:txBody>
          <a:bodyPr wrap="square">
            <a:spAutoFit/>
          </a:bodyPr>
          <a:lstStyle/>
          <a:p>
            <a:pPr>
              <a:spcBef>
                <a:spcPct val="50000"/>
              </a:spcBef>
            </a:pPr>
            <a:r>
              <a:rPr lang="en-US" sz="2600" dirty="0">
                <a:solidFill>
                  <a:srgbClr val="FF0000"/>
                </a:solidFill>
              </a:rPr>
              <a:t>Extinction rate</a:t>
            </a:r>
          </a:p>
        </p:txBody>
      </p:sp>
      <p:sp>
        <p:nvSpPr>
          <p:cNvPr id="15" name="Text Box 9"/>
          <p:cNvSpPr txBox="1">
            <a:spLocks noChangeArrowheads="1"/>
          </p:cNvSpPr>
          <p:nvPr/>
        </p:nvSpPr>
        <p:spPr bwMode="auto">
          <a:xfrm rot="16200000">
            <a:off x="-35866" y="3083868"/>
            <a:ext cx="2667000" cy="461665"/>
          </a:xfrm>
          <a:prstGeom prst="rect">
            <a:avLst/>
          </a:prstGeom>
          <a:noFill/>
          <a:ln w="9525">
            <a:noFill/>
            <a:miter lim="800000"/>
            <a:headEnd/>
            <a:tailEnd/>
          </a:ln>
          <a:effectLst/>
        </p:spPr>
        <p:txBody>
          <a:bodyPr wrap="square">
            <a:spAutoFit/>
          </a:bodyPr>
          <a:lstStyle/>
          <a:p>
            <a:pPr>
              <a:spcBef>
                <a:spcPct val="50000"/>
              </a:spcBef>
            </a:pPr>
            <a:r>
              <a:rPr lang="en-US" sz="2400" dirty="0"/>
              <a:t>Immigration rate</a:t>
            </a:r>
          </a:p>
        </p:txBody>
      </p:sp>
      <p:cxnSp>
        <p:nvCxnSpPr>
          <p:cNvPr id="16" name="Straight Connector 15"/>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sp>
        <p:nvSpPr>
          <p:cNvPr id="18" name="Text Box 15"/>
          <p:cNvSpPr txBox="1">
            <a:spLocks noChangeArrowheads="1"/>
          </p:cNvSpPr>
          <p:nvPr/>
        </p:nvSpPr>
        <p:spPr bwMode="auto">
          <a:xfrm>
            <a:off x="1676400" y="4426803"/>
            <a:ext cx="1752599" cy="830997"/>
          </a:xfrm>
          <a:prstGeom prst="rect">
            <a:avLst/>
          </a:prstGeom>
          <a:noFill/>
          <a:ln w="9525">
            <a:noFill/>
            <a:miter lim="800000"/>
            <a:headEnd/>
            <a:tailEnd/>
          </a:ln>
          <a:effectLst/>
        </p:spPr>
        <p:txBody>
          <a:bodyPr wrap="square">
            <a:spAutoFit/>
          </a:bodyPr>
          <a:lstStyle/>
          <a:p>
            <a:pPr>
              <a:spcBef>
                <a:spcPct val="50000"/>
              </a:spcBef>
            </a:pPr>
            <a:r>
              <a:rPr lang="en-US" sz="2400" dirty="0" err="1" smtClean="0"/>
              <a:t>Scarsa</a:t>
            </a:r>
            <a:r>
              <a:rPr lang="en-US" sz="2400" dirty="0" smtClean="0"/>
              <a:t> </a:t>
            </a:r>
            <a:r>
              <a:rPr lang="en-US" sz="2400" dirty="0" err="1" smtClean="0"/>
              <a:t>connettività</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reeform 2"/>
          <p:cNvSpPr>
            <a:spLocks/>
          </p:cNvSpPr>
          <p:nvPr/>
        </p:nvSpPr>
        <p:spPr bwMode="auto">
          <a:xfrm>
            <a:off x="1751190" y="2282825"/>
            <a:ext cx="5777089" cy="3536950"/>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dirty="0">
              <a:solidFill>
                <a:srgbClr val="FF0000"/>
              </a:solidFill>
            </a:endParaRPr>
          </a:p>
        </p:txBody>
      </p:sp>
      <p:sp>
        <p:nvSpPr>
          <p:cNvPr id="182275" name="Freeform 3"/>
          <p:cNvSpPr>
            <a:spLocks/>
          </p:cNvSpPr>
          <p:nvPr/>
        </p:nvSpPr>
        <p:spPr bwMode="auto">
          <a:xfrm>
            <a:off x="1807634" y="3586164"/>
            <a:ext cx="5778500" cy="2295525"/>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dirty="0">
              <a:solidFill>
                <a:srgbClr val="FF0000"/>
              </a:solidFill>
            </a:endParaRPr>
          </a:p>
        </p:txBody>
      </p:sp>
      <p:sp>
        <p:nvSpPr>
          <p:cNvPr id="182276" name="Freeform 4"/>
          <p:cNvSpPr>
            <a:spLocks/>
          </p:cNvSpPr>
          <p:nvPr/>
        </p:nvSpPr>
        <p:spPr bwMode="auto">
          <a:xfrm>
            <a:off x="1703212" y="2406650"/>
            <a:ext cx="5482166" cy="3475038"/>
          </a:xfrm>
          <a:custGeom>
            <a:avLst/>
            <a:gdLst/>
            <a:ahLst/>
            <a:cxnLst>
              <a:cxn ang="0">
                <a:pos x="40" y="0"/>
              </a:cxn>
              <a:cxn ang="0">
                <a:pos x="40" y="48"/>
              </a:cxn>
              <a:cxn ang="0">
                <a:pos x="280" y="288"/>
              </a:cxn>
              <a:cxn ang="0">
                <a:pos x="664" y="672"/>
              </a:cxn>
              <a:cxn ang="0">
                <a:pos x="1096" y="1104"/>
              </a:cxn>
              <a:cxn ang="0">
                <a:pos x="1672" y="1632"/>
              </a:cxn>
              <a:cxn ang="0">
                <a:pos x="2248" y="1968"/>
              </a:cxn>
              <a:cxn ang="0">
                <a:pos x="2728" y="2160"/>
              </a:cxn>
              <a:cxn ang="0">
                <a:pos x="3352" y="2352"/>
              </a:cxn>
              <a:cxn ang="0">
                <a:pos x="4024" y="2544"/>
              </a:cxn>
              <a:cxn ang="0">
                <a:pos x="4600" y="2688"/>
              </a:cxn>
            </a:cxnLst>
            <a:rect l="0" t="0" r="r" b="b"/>
            <a:pathLst>
              <a:path w="4600" h="2688">
                <a:moveTo>
                  <a:pt x="40" y="0"/>
                </a:moveTo>
                <a:cubicBezTo>
                  <a:pt x="20" y="0"/>
                  <a:pt x="0" y="0"/>
                  <a:pt x="40" y="48"/>
                </a:cubicBezTo>
                <a:cubicBezTo>
                  <a:pt x="80" y="96"/>
                  <a:pt x="176" y="184"/>
                  <a:pt x="280" y="288"/>
                </a:cubicBezTo>
                <a:cubicBezTo>
                  <a:pt x="384" y="392"/>
                  <a:pt x="528" y="536"/>
                  <a:pt x="664" y="672"/>
                </a:cubicBezTo>
                <a:cubicBezTo>
                  <a:pt x="800" y="808"/>
                  <a:pt x="928" y="944"/>
                  <a:pt x="1096" y="1104"/>
                </a:cubicBezTo>
                <a:cubicBezTo>
                  <a:pt x="1264" y="1264"/>
                  <a:pt x="1480" y="1488"/>
                  <a:pt x="1672" y="1632"/>
                </a:cubicBezTo>
                <a:cubicBezTo>
                  <a:pt x="1864" y="1776"/>
                  <a:pt x="2072" y="1880"/>
                  <a:pt x="2248" y="1968"/>
                </a:cubicBezTo>
                <a:cubicBezTo>
                  <a:pt x="2424" y="2056"/>
                  <a:pt x="2544" y="2096"/>
                  <a:pt x="2728" y="2160"/>
                </a:cubicBezTo>
                <a:cubicBezTo>
                  <a:pt x="2912" y="2224"/>
                  <a:pt x="3136" y="2288"/>
                  <a:pt x="3352" y="2352"/>
                </a:cubicBezTo>
                <a:cubicBezTo>
                  <a:pt x="3568" y="2416"/>
                  <a:pt x="3816" y="2488"/>
                  <a:pt x="4024" y="2544"/>
                </a:cubicBezTo>
                <a:cubicBezTo>
                  <a:pt x="4232" y="2600"/>
                  <a:pt x="4416" y="2644"/>
                  <a:pt x="4600" y="2688"/>
                </a:cubicBezTo>
              </a:path>
            </a:pathLst>
          </a:custGeom>
          <a:noFill/>
          <a:ln w="57150" cmpd="sng">
            <a:solidFill>
              <a:schemeClr val="tx1"/>
            </a:solidFill>
            <a:round/>
            <a:headEnd/>
            <a:tailEnd/>
          </a:ln>
          <a:effectLst/>
        </p:spPr>
        <p:txBody>
          <a:bodyPr/>
          <a:lstStyle/>
          <a:p>
            <a:endParaRPr lang="sv-SE"/>
          </a:p>
        </p:txBody>
      </p:sp>
      <p:sp>
        <p:nvSpPr>
          <p:cNvPr id="182277" name="Freeform 5"/>
          <p:cNvSpPr>
            <a:spLocks/>
          </p:cNvSpPr>
          <p:nvPr/>
        </p:nvSpPr>
        <p:spPr bwMode="auto">
          <a:xfrm>
            <a:off x="1693334" y="3771900"/>
            <a:ext cx="5377745" cy="2171700"/>
          </a:xfrm>
          <a:custGeom>
            <a:avLst/>
            <a:gdLst/>
            <a:ahLst/>
            <a:cxnLst>
              <a:cxn ang="0">
                <a:pos x="40" y="0"/>
              </a:cxn>
              <a:cxn ang="0">
                <a:pos x="40" y="48"/>
              </a:cxn>
              <a:cxn ang="0">
                <a:pos x="280" y="288"/>
              </a:cxn>
              <a:cxn ang="0">
                <a:pos x="664" y="672"/>
              </a:cxn>
              <a:cxn ang="0">
                <a:pos x="1096" y="1104"/>
              </a:cxn>
              <a:cxn ang="0">
                <a:pos x="1672" y="1632"/>
              </a:cxn>
              <a:cxn ang="0">
                <a:pos x="2248" y="1968"/>
              </a:cxn>
              <a:cxn ang="0">
                <a:pos x="2728" y="2160"/>
              </a:cxn>
              <a:cxn ang="0">
                <a:pos x="3352" y="2352"/>
              </a:cxn>
              <a:cxn ang="0">
                <a:pos x="4024" y="2544"/>
              </a:cxn>
              <a:cxn ang="0">
                <a:pos x="4600" y="2688"/>
              </a:cxn>
            </a:cxnLst>
            <a:rect l="0" t="0" r="r" b="b"/>
            <a:pathLst>
              <a:path w="4600" h="2688">
                <a:moveTo>
                  <a:pt x="40" y="0"/>
                </a:moveTo>
                <a:cubicBezTo>
                  <a:pt x="20" y="0"/>
                  <a:pt x="0" y="0"/>
                  <a:pt x="40" y="48"/>
                </a:cubicBezTo>
                <a:cubicBezTo>
                  <a:pt x="80" y="96"/>
                  <a:pt x="176" y="184"/>
                  <a:pt x="280" y="288"/>
                </a:cubicBezTo>
                <a:cubicBezTo>
                  <a:pt x="384" y="392"/>
                  <a:pt x="528" y="536"/>
                  <a:pt x="664" y="672"/>
                </a:cubicBezTo>
                <a:cubicBezTo>
                  <a:pt x="800" y="808"/>
                  <a:pt x="928" y="944"/>
                  <a:pt x="1096" y="1104"/>
                </a:cubicBezTo>
                <a:cubicBezTo>
                  <a:pt x="1264" y="1264"/>
                  <a:pt x="1480" y="1488"/>
                  <a:pt x="1672" y="1632"/>
                </a:cubicBezTo>
                <a:cubicBezTo>
                  <a:pt x="1864" y="1776"/>
                  <a:pt x="2072" y="1880"/>
                  <a:pt x="2248" y="1968"/>
                </a:cubicBezTo>
                <a:cubicBezTo>
                  <a:pt x="2424" y="2056"/>
                  <a:pt x="2544" y="2096"/>
                  <a:pt x="2728" y="2160"/>
                </a:cubicBezTo>
                <a:cubicBezTo>
                  <a:pt x="2912" y="2224"/>
                  <a:pt x="3136" y="2288"/>
                  <a:pt x="3352" y="2352"/>
                </a:cubicBezTo>
                <a:cubicBezTo>
                  <a:pt x="3568" y="2416"/>
                  <a:pt x="3816" y="2488"/>
                  <a:pt x="4024" y="2544"/>
                </a:cubicBezTo>
                <a:cubicBezTo>
                  <a:pt x="4232" y="2600"/>
                  <a:pt x="4416" y="2644"/>
                  <a:pt x="4600" y="2688"/>
                </a:cubicBezTo>
              </a:path>
            </a:pathLst>
          </a:custGeom>
          <a:noFill/>
          <a:ln w="57150" cmpd="sng">
            <a:solidFill>
              <a:schemeClr val="tx1"/>
            </a:solidFill>
            <a:round/>
            <a:headEnd/>
            <a:tailEnd/>
          </a:ln>
          <a:effectLst/>
        </p:spPr>
        <p:txBody>
          <a:bodyPr/>
          <a:lstStyle/>
          <a:p>
            <a:endParaRPr lang="sv-SE"/>
          </a:p>
        </p:txBody>
      </p:sp>
      <p:sp>
        <p:nvSpPr>
          <p:cNvPr id="182278" name="Line 6"/>
          <p:cNvSpPr>
            <a:spLocks noChangeShapeType="1"/>
          </p:cNvSpPr>
          <p:nvPr/>
        </p:nvSpPr>
        <p:spPr bwMode="auto">
          <a:xfrm>
            <a:off x="1693333" y="1600200"/>
            <a:ext cx="0" cy="4343400"/>
          </a:xfrm>
          <a:prstGeom prst="line">
            <a:avLst/>
          </a:prstGeom>
          <a:noFill/>
          <a:ln w="57150">
            <a:solidFill>
              <a:schemeClr val="tx2"/>
            </a:solidFill>
            <a:round/>
            <a:headEnd/>
            <a:tailEnd/>
          </a:ln>
          <a:effectLst/>
        </p:spPr>
        <p:txBody>
          <a:bodyPr/>
          <a:lstStyle/>
          <a:p>
            <a:endParaRPr lang="sv-SE"/>
          </a:p>
        </p:txBody>
      </p:sp>
      <p:sp>
        <p:nvSpPr>
          <p:cNvPr id="182279" name="Line 7"/>
          <p:cNvSpPr>
            <a:spLocks noChangeShapeType="1"/>
          </p:cNvSpPr>
          <p:nvPr/>
        </p:nvSpPr>
        <p:spPr bwMode="auto">
          <a:xfrm>
            <a:off x="7586133" y="1847850"/>
            <a:ext cx="0" cy="4095750"/>
          </a:xfrm>
          <a:prstGeom prst="line">
            <a:avLst/>
          </a:prstGeom>
          <a:noFill/>
          <a:ln w="57150">
            <a:solidFill>
              <a:schemeClr val="tx2"/>
            </a:solidFill>
            <a:round/>
            <a:headEnd/>
            <a:tailEnd/>
          </a:ln>
          <a:effectLst/>
        </p:spPr>
        <p:txBody>
          <a:bodyPr/>
          <a:lstStyle/>
          <a:p>
            <a:endParaRPr lang="sv-SE"/>
          </a:p>
        </p:txBody>
      </p:sp>
      <p:sp>
        <p:nvSpPr>
          <p:cNvPr id="182280" name="Line 8"/>
          <p:cNvSpPr>
            <a:spLocks noChangeShapeType="1"/>
          </p:cNvSpPr>
          <p:nvPr/>
        </p:nvSpPr>
        <p:spPr bwMode="auto">
          <a:xfrm>
            <a:off x="1693333" y="5943600"/>
            <a:ext cx="5892800" cy="0"/>
          </a:xfrm>
          <a:prstGeom prst="line">
            <a:avLst/>
          </a:prstGeom>
          <a:noFill/>
          <a:ln w="57150">
            <a:solidFill>
              <a:schemeClr val="tx2"/>
            </a:solidFill>
            <a:round/>
            <a:headEnd/>
            <a:tailEnd/>
          </a:ln>
          <a:effectLst/>
        </p:spPr>
        <p:txBody>
          <a:bodyPr/>
          <a:lstStyle/>
          <a:p>
            <a:endParaRPr lang="sv-SE"/>
          </a:p>
        </p:txBody>
      </p:sp>
      <p:sp>
        <p:nvSpPr>
          <p:cNvPr id="182282" name="Text Box 10"/>
          <p:cNvSpPr txBox="1">
            <a:spLocks noChangeArrowheads="1"/>
          </p:cNvSpPr>
          <p:nvPr/>
        </p:nvSpPr>
        <p:spPr bwMode="auto">
          <a:xfrm>
            <a:off x="3251200" y="6019800"/>
            <a:ext cx="2777067" cy="369332"/>
          </a:xfrm>
          <a:prstGeom prst="rect">
            <a:avLst/>
          </a:prstGeom>
          <a:noFill/>
          <a:ln w="9525">
            <a:noFill/>
            <a:miter lim="800000"/>
            <a:headEnd/>
            <a:tailEnd/>
          </a:ln>
          <a:effectLst/>
        </p:spPr>
        <p:txBody>
          <a:bodyPr>
            <a:spAutoFit/>
          </a:bodyPr>
          <a:lstStyle/>
          <a:p>
            <a:pPr>
              <a:spcBef>
                <a:spcPct val="50000"/>
              </a:spcBef>
            </a:pPr>
            <a:r>
              <a:rPr lang="en-US"/>
              <a:t>Number of Species</a:t>
            </a:r>
          </a:p>
        </p:txBody>
      </p:sp>
      <p:sp>
        <p:nvSpPr>
          <p:cNvPr id="17" name="Text Box 9"/>
          <p:cNvSpPr txBox="1">
            <a:spLocks noChangeArrowheads="1"/>
          </p:cNvSpPr>
          <p:nvPr/>
        </p:nvSpPr>
        <p:spPr bwMode="auto">
          <a:xfrm rot="16200000">
            <a:off x="-35866" y="3083868"/>
            <a:ext cx="2667000" cy="461665"/>
          </a:xfrm>
          <a:prstGeom prst="rect">
            <a:avLst/>
          </a:prstGeom>
          <a:noFill/>
          <a:ln w="9525">
            <a:noFill/>
            <a:miter lim="800000"/>
            <a:headEnd/>
            <a:tailEnd/>
          </a:ln>
          <a:effectLst/>
        </p:spPr>
        <p:txBody>
          <a:bodyPr wrap="square">
            <a:spAutoFit/>
          </a:bodyPr>
          <a:lstStyle/>
          <a:p>
            <a:pPr>
              <a:spcBef>
                <a:spcPct val="50000"/>
              </a:spcBef>
            </a:pPr>
            <a:r>
              <a:rPr lang="en-US" sz="2400" dirty="0"/>
              <a:t>Immigration rate</a:t>
            </a:r>
          </a:p>
        </p:txBody>
      </p:sp>
      <p:sp>
        <p:nvSpPr>
          <p:cNvPr id="18" name="Text Box 11"/>
          <p:cNvSpPr txBox="1">
            <a:spLocks noChangeArrowheads="1"/>
          </p:cNvSpPr>
          <p:nvPr/>
        </p:nvSpPr>
        <p:spPr bwMode="auto">
          <a:xfrm rot="5400000">
            <a:off x="6686445" y="3450802"/>
            <a:ext cx="2511953" cy="492443"/>
          </a:xfrm>
          <a:prstGeom prst="rect">
            <a:avLst/>
          </a:prstGeom>
          <a:noFill/>
          <a:ln w="9525">
            <a:noFill/>
            <a:miter lim="800000"/>
            <a:headEnd/>
            <a:tailEnd/>
          </a:ln>
          <a:effectLst/>
        </p:spPr>
        <p:txBody>
          <a:bodyPr wrap="square">
            <a:spAutoFit/>
          </a:bodyPr>
          <a:lstStyle/>
          <a:p>
            <a:pPr>
              <a:spcBef>
                <a:spcPct val="50000"/>
              </a:spcBef>
            </a:pPr>
            <a:r>
              <a:rPr lang="en-US" sz="2600" dirty="0">
                <a:solidFill>
                  <a:srgbClr val="FF0000"/>
                </a:solidFill>
              </a:rPr>
              <a:t>Extinction rate</a:t>
            </a:r>
          </a:p>
        </p:txBody>
      </p:sp>
      <p:cxnSp>
        <p:nvCxnSpPr>
          <p:cNvPr id="19" name="Straight Connector 18"/>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smtClean="0"/>
              <a:t>3) Equilibrium hypothesis</a:t>
            </a:r>
            <a:endParaRPr lang="en-US" sz="2400" dirty="0" smtClean="0">
              <a:solidFill>
                <a:schemeClr val="tx2"/>
              </a:solidFill>
            </a:endParaRPr>
          </a:p>
        </p:txBody>
      </p:sp>
      <p:sp>
        <p:nvSpPr>
          <p:cNvPr id="21" name="Text Box 15"/>
          <p:cNvSpPr txBox="1">
            <a:spLocks noChangeArrowheads="1"/>
          </p:cNvSpPr>
          <p:nvPr/>
        </p:nvSpPr>
        <p:spPr bwMode="auto">
          <a:xfrm>
            <a:off x="1981200" y="2057400"/>
            <a:ext cx="2370668" cy="830997"/>
          </a:xfrm>
          <a:prstGeom prst="rect">
            <a:avLst/>
          </a:prstGeom>
          <a:noFill/>
          <a:ln w="9525">
            <a:noFill/>
            <a:miter lim="800000"/>
            <a:headEnd/>
            <a:tailEnd/>
          </a:ln>
          <a:effectLst/>
        </p:spPr>
        <p:txBody>
          <a:bodyPr wrap="square">
            <a:spAutoFit/>
          </a:bodyPr>
          <a:lstStyle/>
          <a:p>
            <a:pPr>
              <a:spcBef>
                <a:spcPct val="50000"/>
              </a:spcBef>
            </a:pPr>
            <a:r>
              <a:rPr lang="en-US" sz="2400" dirty="0" err="1" smtClean="0"/>
              <a:t>Buona</a:t>
            </a:r>
            <a:r>
              <a:rPr lang="en-US" sz="2400" dirty="0" smtClean="0"/>
              <a:t> </a:t>
            </a:r>
            <a:r>
              <a:rPr lang="en-US" sz="2400" dirty="0" err="1" smtClean="0"/>
              <a:t>connettività</a:t>
            </a:r>
            <a:endParaRPr lang="en-US" sz="2400" dirty="0"/>
          </a:p>
        </p:txBody>
      </p:sp>
      <p:sp>
        <p:nvSpPr>
          <p:cNvPr id="22" name="Text Box 15"/>
          <p:cNvSpPr txBox="1">
            <a:spLocks noChangeArrowheads="1"/>
          </p:cNvSpPr>
          <p:nvPr/>
        </p:nvSpPr>
        <p:spPr bwMode="auto">
          <a:xfrm>
            <a:off x="1676400" y="4426803"/>
            <a:ext cx="1752599" cy="830997"/>
          </a:xfrm>
          <a:prstGeom prst="rect">
            <a:avLst/>
          </a:prstGeom>
          <a:noFill/>
          <a:ln w="9525">
            <a:noFill/>
            <a:miter lim="800000"/>
            <a:headEnd/>
            <a:tailEnd/>
          </a:ln>
          <a:effectLst/>
        </p:spPr>
        <p:txBody>
          <a:bodyPr wrap="square">
            <a:spAutoFit/>
          </a:bodyPr>
          <a:lstStyle/>
          <a:p>
            <a:pPr>
              <a:spcBef>
                <a:spcPct val="50000"/>
              </a:spcBef>
            </a:pPr>
            <a:r>
              <a:rPr lang="en-US" sz="2400" dirty="0" err="1" smtClean="0"/>
              <a:t>Scarsa</a:t>
            </a:r>
            <a:r>
              <a:rPr lang="en-US" sz="2400" dirty="0" smtClean="0"/>
              <a:t> </a:t>
            </a:r>
            <a:r>
              <a:rPr lang="en-US" sz="2400" dirty="0" err="1" smtClean="0"/>
              <a:t>connettività</a:t>
            </a:r>
            <a:endParaRPr lang="en-US" sz="2400" dirty="0"/>
          </a:p>
        </p:txBody>
      </p:sp>
      <p:sp>
        <p:nvSpPr>
          <p:cNvPr id="23" name="Text Box 15"/>
          <p:cNvSpPr txBox="1">
            <a:spLocks noChangeArrowheads="1"/>
          </p:cNvSpPr>
          <p:nvPr/>
        </p:nvSpPr>
        <p:spPr bwMode="auto">
          <a:xfrm flipH="1">
            <a:off x="5638798" y="2362200"/>
            <a:ext cx="1447801" cy="830997"/>
          </a:xfrm>
          <a:prstGeom prst="rect">
            <a:avLst/>
          </a:prstGeom>
          <a:noFill/>
          <a:ln w="9525">
            <a:noFill/>
            <a:miter lim="800000"/>
            <a:headEnd/>
            <a:tailEnd/>
          </a:ln>
          <a:effectLst/>
        </p:spPr>
        <p:txBody>
          <a:bodyPr wrap="square">
            <a:spAutoFit/>
          </a:bodyPr>
          <a:lstStyle/>
          <a:p>
            <a:pPr>
              <a:spcBef>
                <a:spcPct val="50000"/>
              </a:spcBef>
            </a:pPr>
            <a:r>
              <a:rPr lang="en-US" sz="2400" dirty="0" smtClean="0"/>
              <a:t>Patch </a:t>
            </a:r>
            <a:r>
              <a:rPr lang="en-US" sz="2400" dirty="0" err="1" smtClean="0"/>
              <a:t>piccoli</a:t>
            </a:r>
            <a:endParaRPr lang="en-US" sz="2400" dirty="0"/>
          </a:p>
        </p:txBody>
      </p:sp>
      <p:sp>
        <p:nvSpPr>
          <p:cNvPr id="24" name="Text Box 15"/>
          <p:cNvSpPr txBox="1">
            <a:spLocks noChangeArrowheads="1"/>
          </p:cNvSpPr>
          <p:nvPr/>
        </p:nvSpPr>
        <p:spPr bwMode="auto">
          <a:xfrm flipH="1">
            <a:off x="6629399" y="4953000"/>
            <a:ext cx="1447801" cy="830997"/>
          </a:xfrm>
          <a:prstGeom prst="rect">
            <a:avLst/>
          </a:prstGeom>
          <a:noFill/>
          <a:ln w="9525">
            <a:noFill/>
            <a:miter lim="800000"/>
            <a:headEnd/>
            <a:tailEnd/>
          </a:ln>
          <a:effectLst/>
        </p:spPr>
        <p:txBody>
          <a:bodyPr wrap="square">
            <a:spAutoFit/>
          </a:bodyPr>
          <a:lstStyle/>
          <a:p>
            <a:pPr>
              <a:spcBef>
                <a:spcPct val="50000"/>
              </a:spcBef>
            </a:pPr>
            <a:r>
              <a:rPr lang="en-US" sz="2400" dirty="0" smtClean="0"/>
              <a:t>Patch </a:t>
            </a:r>
            <a:r>
              <a:rPr lang="en-US" sz="2400" dirty="0" err="1" smtClean="0"/>
              <a:t>grandi</a:t>
            </a:r>
            <a:endParaRPr lang="en-US" sz="2400" dirty="0"/>
          </a:p>
        </p:txBody>
      </p:sp>
      <p:sp>
        <p:nvSpPr>
          <p:cNvPr id="25" name="Oval 24"/>
          <p:cNvSpPr/>
          <p:nvPr/>
        </p:nvSpPr>
        <p:spPr>
          <a:xfrm>
            <a:off x="4267200" y="480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Oval 25"/>
          <p:cNvSpPr/>
          <p:nvPr/>
        </p:nvSpPr>
        <p:spPr>
          <a:xfrm>
            <a:off x="4724400" y="50292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Freeform 3"/>
          <p:cNvSpPr>
            <a:spLocks/>
          </p:cNvSpPr>
          <p:nvPr/>
        </p:nvSpPr>
        <p:spPr bwMode="auto">
          <a:xfrm>
            <a:off x="1960034" y="4800600"/>
            <a:ext cx="5583766" cy="1076325"/>
          </a:xfrm>
          <a:custGeom>
            <a:avLst/>
            <a:gdLst/>
            <a:ahLst/>
            <a:cxnLst>
              <a:cxn ang="0">
                <a:pos x="0" y="2592"/>
              </a:cxn>
              <a:cxn ang="0">
                <a:pos x="432" y="2496"/>
              </a:cxn>
              <a:cxn ang="0">
                <a:pos x="672" y="2448"/>
              </a:cxn>
              <a:cxn ang="0">
                <a:pos x="1008" y="2352"/>
              </a:cxn>
              <a:cxn ang="0">
                <a:pos x="1440" y="2208"/>
              </a:cxn>
              <a:cxn ang="0">
                <a:pos x="1728" y="2112"/>
              </a:cxn>
              <a:cxn ang="0">
                <a:pos x="2160" y="1920"/>
              </a:cxn>
              <a:cxn ang="0">
                <a:pos x="2448" y="1776"/>
              </a:cxn>
              <a:cxn ang="0">
                <a:pos x="2688" y="1632"/>
              </a:cxn>
              <a:cxn ang="0">
                <a:pos x="2928" y="1440"/>
              </a:cxn>
              <a:cxn ang="0">
                <a:pos x="3120" y="1296"/>
              </a:cxn>
              <a:cxn ang="0">
                <a:pos x="3408" y="1056"/>
              </a:cxn>
              <a:cxn ang="0">
                <a:pos x="3648" y="864"/>
              </a:cxn>
              <a:cxn ang="0">
                <a:pos x="3936" y="576"/>
              </a:cxn>
              <a:cxn ang="0">
                <a:pos x="4368" y="192"/>
              </a:cxn>
              <a:cxn ang="0">
                <a:pos x="4608" y="0"/>
              </a:cxn>
            </a:cxnLst>
            <a:rect l="0" t="0" r="r" b="b"/>
            <a:pathLst>
              <a:path w="4608" h="2592">
                <a:moveTo>
                  <a:pt x="0" y="2592"/>
                </a:moveTo>
                <a:cubicBezTo>
                  <a:pt x="160" y="2556"/>
                  <a:pt x="320" y="2520"/>
                  <a:pt x="432" y="2496"/>
                </a:cubicBezTo>
                <a:cubicBezTo>
                  <a:pt x="544" y="2472"/>
                  <a:pt x="576" y="2472"/>
                  <a:pt x="672" y="2448"/>
                </a:cubicBezTo>
                <a:cubicBezTo>
                  <a:pt x="768" y="2424"/>
                  <a:pt x="880" y="2392"/>
                  <a:pt x="1008" y="2352"/>
                </a:cubicBezTo>
                <a:cubicBezTo>
                  <a:pt x="1136" y="2312"/>
                  <a:pt x="1320" y="2248"/>
                  <a:pt x="1440" y="2208"/>
                </a:cubicBezTo>
                <a:cubicBezTo>
                  <a:pt x="1560" y="2168"/>
                  <a:pt x="1608" y="2160"/>
                  <a:pt x="1728" y="2112"/>
                </a:cubicBezTo>
                <a:cubicBezTo>
                  <a:pt x="1848" y="2064"/>
                  <a:pt x="2040" y="1976"/>
                  <a:pt x="2160" y="1920"/>
                </a:cubicBezTo>
                <a:cubicBezTo>
                  <a:pt x="2280" y="1864"/>
                  <a:pt x="2360" y="1824"/>
                  <a:pt x="2448" y="1776"/>
                </a:cubicBezTo>
                <a:cubicBezTo>
                  <a:pt x="2536" y="1728"/>
                  <a:pt x="2608" y="1688"/>
                  <a:pt x="2688" y="1632"/>
                </a:cubicBezTo>
                <a:cubicBezTo>
                  <a:pt x="2768" y="1576"/>
                  <a:pt x="2856" y="1496"/>
                  <a:pt x="2928" y="1440"/>
                </a:cubicBezTo>
                <a:cubicBezTo>
                  <a:pt x="3000" y="1384"/>
                  <a:pt x="3040" y="1360"/>
                  <a:pt x="3120" y="1296"/>
                </a:cubicBezTo>
                <a:cubicBezTo>
                  <a:pt x="3200" y="1232"/>
                  <a:pt x="3320" y="1128"/>
                  <a:pt x="3408" y="1056"/>
                </a:cubicBezTo>
                <a:cubicBezTo>
                  <a:pt x="3496" y="984"/>
                  <a:pt x="3560" y="944"/>
                  <a:pt x="3648" y="864"/>
                </a:cubicBezTo>
                <a:cubicBezTo>
                  <a:pt x="3736" y="784"/>
                  <a:pt x="3816" y="688"/>
                  <a:pt x="3936" y="576"/>
                </a:cubicBezTo>
                <a:cubicBezTo>
                  <a:pt x="4056" y="464"/>
                  <a:pt x="4256" y="288"/>
                  <a:pt x="4368" y="192"/>
                </a:cubicBezTo>
                <a:cubicBezTo>
                  <a:pt x="4480" y="96"/>
                  <a:pt x="4544" y="48"/>
                  <a:pt x="4608" y="0"/>
                </a:cubicBezTo>
              </a:path>
            </a:pathLst>
          </a:custGeom>
          <a:noFill/>
          <a:ln w="57150" cmpd="sng">
            <a:solidFill>
              <a:srgbClr val="FF0000"/>
            </a:solidFill>
            <a:round/>
            <a:headEnd/>
            <a:tailEnd/>
          </a:ln>
          <a:effectLst/>
        </p:spPr>
        <p:txBody>
          <a:bodyPr/>
          <a:lstStyle/>
          <a:p>
            <a:endParaRPr lang="sv-SE" dirty="0">
              <a:solidFill>
                <a:srgbClr val="FF0000"/>
              </a:solidFill>
            </a:endParaRPr>
          </a:p>
        </p:txBody>
      </p:sp>
      <p:sp>
        <p:nvSpPr>
          <p:cNvPr id="28" name="Oval 27"/>
          <p:cNvSpPr/>
          <p:nvPr/>
        </p:nvSpPr>
        <p:spPr>
          <a:xfrm>
            <a:off x="5486400" y="52578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81" name="Picture 5" descr="Fig 22_12.tiff                                                 000BDE0BToft Powerbook HD              BC58F3F2:"/>
          <p:cNvPicPr>
            <a:picLocks noChangeAspect="1" noChangeArrowheads="1"/>
          </p:cNvPicPr>
          <p:nvPr/>
        </p:nvPicPr>
        <p:blipFill>
          <a:blip r:embed="rId2" cstate="print">
            <a:lum bright="-12000" contrast="18000"/>
          </a:blip>
          <a:srcRect/>
          <a:stretch>
            <a:fillRect/>
          </a:stretch>
        </p:blipFill>
        <p:spPr bwMode="auto">
          <a:xfrm>
            <a:off x="2971800" y="2757488"/>
            <a:ext cx="6172200" cy="4100512"/>
          </a:xfrm>
          <a:prstGeom prst="rect">
            <a:avLst/>
          </a:prstGeom>
          <a:noFill/>
        </p:spPr>
      </p:pic>
      <p:sp>
        <p:nvSpPr>
          <p:cNvPr id="306182" name="Text Box 6"/>
          <p:cNvSpPr txBox="1">
            <a:spLocks noChangeArrowheads="1"/>
          </p:cNvSpPr>
          <p:nvPr/>
        </p:nvSpPr>
        <p:spPr bwMode="auto">
          <a:xfrm>
            <a:off x="6019800" y="1371600"/>
            <a:ext cx="2667000" cy="938719"/>
          </a:xfrm>
          <a:prstGeom prst="rect">
            <a:avLst/>
          </a:prstGeom>
          <a:noFill/>
          <a:ln w="9525">
            <a:noFill/>
            <a:miter lim="800000"/>
            <a:headEnd/>
            <a:tailEnd/>
          </a:ln>
          <a:effectLst/>
        </p:spPr>
        <p:txBody>
          <a:bodyPr wrap="square">
            <a:spAutoFit/>
          </a:bodyPr>
          <a:lstStyle/>
          <a:p>
            <a:pPr>
              <a:spcBef>
                <a:spcPct val="50000"/>
              </a:spcBef>
            </a:pPr>
            <a:r>
              <a:rPr lang="en-US" sz="2200" dirty="0" err="1"/>
              <a:t>Simberloff</a:t>
            </a:r>
            <a:r>
              <a:rPr lang="en-US" sz="2200" dirty="0"/>
              <a:t> &amp; Wilson</a:t>
            </a:r>
            <a:r>
              <a:rPr lang="en-US" sz="2200" dirty="0" smtClean="0"/>
              <a:t>: </a:t>
            </a:r>
          </a:p>
          <a:p>
            <a:pPr>
              <a:spcBef>
                <a:spcPct val="50000"/>
              </a:spcBef>
            </a:pPr>
            <a:r>
              <a:rPr lang="en-US" sz="2200" dirty="0" err="1" smtClean="0"/>
              <a:t>Artropodi</a:t>
            </a:r>
            <a:endParaRPr lang="en-US" sz="2200" dirty="0"/>
          </a:p>
        </p:txBody>
      </p:sp>
      <p:sp>
        <p:nvSpPr>
          <p:cNvPr id="306183" name="Text Box 7"/>
          <p:cNvSpPr txBox="1">
            <a:spLocks noChangeArrowheads="1"/>
          </p:cNvSpPr>
          <p:nvPr/>
        </p:nvSpPr>
        <p:spPr bwMode="auto">
          <a:xfrm>
            <a:off x="152400" y="3276600"/>
            <a:ext cx="2895600" cy="2862322"/>
          </a:xfrm>
          <a:prstGeom prst="rect">
            <a:avLst/>
          </a:prstGeom>
          <a:noFill/>
          <a:ln w="9525">
            <a:noFill/>
            <a:miter lim="800000"/>
            <a:headEnd/>
            <a:tailEnd/>
          </a:ln>
          <a:effectLst/>
        </p:spPr>
        <p:txBody>
          <a:bodyPr wrap="square">
            <a:spAutoFit/>
          </a:bodyPr>
          <a:lstStyle/>
          <a:p>
            <a:pPr>
              <a:spcBef>
                <a:spcPct val="50000"/>
              </a:spcBef>
            </a:pPr>
            <a:r>
              <a:rPr lang="en-US" sz="2400" dirty="0" smtClean="0"/>
              <a:t>Se </a:t>
            </a:r>
            <a:r>
              <a:rPr lang="en-US" sz="2400" dirty="0" err="1" smtClean="0"/>
              <a:t>il</a:t>
            </a:r>
            <a:r>
              <a:rPr lang="en-US" sz="2400" dirty="0" smtClean="0"/>
              <a:t> </a:t>
            </a:r>
            <a:r>
              <a:rPr lang="en-US" sz="2400" dirty="0" err="1" smtClean="0"/>
              <a:t>modelle</a:t>
            </a:r>
            <a:r>
              <a:rPr lang="en-US" sz="2400" dirty="0" smtClean="0"/>
              <a:t> fosse </a:t>
            </a:r>
            <a:r>
              <a:rPr lang="en-US" sz="2400" dirty="0" err="1" smtClean="0"/>
              <a:t>valido</a:t>
            </a:r>
            <a:r>
              <a:rPr lang="en-US" sz="2400" dirty="0" smtClean="0"/>
              <a:t> le specie </a:t>
            </a:r>
            <a:r>
              <a:rPr lang="en-US" sz="2400" dirty="0" err="1" smtClean="0"/>
              <a:t>dovrebbero</a:t>
            </a:r>
            <a:r>
              <a:rPr lang="en-US" sz="2400" dirty="0" smtClean="0"/>
              <a:t> </a:t>
            </a:r>
            <a:r>
              <a:rPr lang="en-US" sz="2400" dirty="0" err="1" smtClean="0"/>
              <a:t>ricolonizzare</a:t>
            </a:r>
            <a:r>
              <a:rPr lang="en-US" sz="2400" dirty="0" smtClean="0"/>
              <a:t> grazie </a:t>
            </a:r>
            <a:r>
              <a:rPr lang="en-US" sz="2400" dirty="0" err="1" smtClean="0"/>
              <a:t>all’immigrazione</a:t>
            </a:r>
            <a:endParaRPr lang="en-US" sz="2400" dirty="0" smtClean="0"/>
          </a:p>
          <a:p>
            <a:pPr>
              <a:spcBef>
                <a:spcPct val="50000"/>
              </a:spcBef>
            </a:pPr>
            <a:r>
              <a:rPr lang="en-US" sz="2400" dirty="0" err="1" smtClean="0"/>
              <a:t>Effetto</a:t>
            </a:r>
            <a:r>
              <a:rPr lang="en-US" sz="2400" dirty="0" smtClean="0"/>
              <a:t> </a:t>
            </a:r>
            <a:r>
              <a:rPr lang="en-US" sz="2400" dirty="0" err="1" smtClean="0"/>
              <a:t>della</a:t>
            </a:r>
            <a:r>
              <a:rPr lang="en-US" sz="2400" dirty="0" smtClean="0"/>
              <a:t> </a:t>
            </a:r>
            <a:r>
              <a:rPr lang="en-US" sz="2400" dirty="0" err="1" smtClean="0"/>
              <a:t>connettività</a:t>
            </a:r>
            <a:endParaRPr lang="en-US" sz="2400" dirty="0"/>
          </a:p>
        </p:txBody>
      </p:sp>
      <p:sp>
        <p:nvSpPr>
          <p:cNvPr id="306185" name="Text Box 9"/>
          <p:cNvSpPr txBox="1">
            <a:spLocks noChangeArrowheads="1"/>
          </p:cNvSpPr>
          <p:nvPr/>
        </p:nvSpPr>
        <p:spPr bwMode="auto">
          <a:xfrm>
            <a:off x="5638800" y="5638800"/>
            <a:ext cx="2971800" cy="701675"/>
          </a:xfrm>
          <a:prstGeom prst="rect">
            <a:avLst/>
          </a:prstGeom>
          <a:noFill/>
          <a:ln w="9525">
            <a:noFill/>
            <a:miter lim="800000"/>
            <a:headEnd/>
            <a:tailEnd/>
          </a:ln>
          <a:effectLst/>
        </p:spPr>
        <p:txBody>
          <a:bodyPr>
            <a:spAutoFit/>
          </a:bodyPr>
          <a:lstStyle/>
          <a:p>
            <a:pPr>
              <a:spcBef>
                <a:spcPct val="50000"/>
              </a:spcBef>
            </a:pPr>
            <a:r>
              <a:rPr lang="en-US" sz="2000"/>
              <a:t>Far islands still below equilibrium</a:t>
            </a:r>
          </a:p>
        </p:txBody>
      </p:sp>
      <p:cxnSp>
        <p:nvCxnSpPr>
          <p:cNvPr id="11" name="Straight Connector 10"/>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err="1" smtClean="0"/>
              <a:t>Esperimento</a:t>
            </a:r>
            <a:r>
              <a:rPr lang="en-US" sz="2400" dirty="0" smtClean="0"/>
              <a:t> per </a:t>
            </a:r>
            <a:r>
              <a:rPr lang="en-US" sz="2400" dirty="0" err="1" smtClean="0"/>
              <a:t>testare</a:t>
            </a:r>
            <a:r>
              <a:rPr lang="en-US" sz="2400" dirty="0" smtClean="0"/>
              <a:t> equilibrium hypothesis</a:t>
            </a:r>
            <a:endParaRPr lang="en-US" sz="2400" dirty="0" smtClean="0">
              <a:solidFill>
                <a:schemeClr val="tx2"/>
              </a:solidFill>
            </a:endParaRPr>
          </a:p>
        </p:txBody>
      </p:sp>
      <p:pic>
        <p:nvPicPr>
          <p:cNvPr id="90114" name="Picture 2"/>
          <p:cNvPicPr>
            <a:picLocks noChangeAspect="1" noChangeArrowheads="1"/>
          </p:cNvPicPr>
          <p:nvPr/>
        </p:nvPicPr>
        <p:blipFill>
          <a:blip r:embed="rId3" cstate="print"/>
          <a:srcRect/>
          <a:stretch>
            <a:fillRect/>
          </a:stretch>
        </p:blipFill>
        <p:spPr bwMode="auto">
          <a:xfrm>
            <a:off x="0" y="914400"/>
            <a:ext cx="6029737" cy="1905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61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61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61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3" grpId="0" build="p" autoUpdateAnimBg="0"/>
      <p:bldP spid="30618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31" name="Picture 7" descr="Fig 22_14.tiff                                                 000BDE0BToft Powerbook HD              BC58F3F2:"/>
          <p:cNvPicPr>
            <a:picLocks noChangeAspect="1" noChangeArrowheads="1"/>
          </p:cNvPicPr>
          <p:nvPr/>
        </p:nvPicPr>
        <p:blipFill>
          <a:blip r:embed="rId2" cstate="print">
            <a:lum bright="-10000" contrast="20000"/>
          </a:blip>
          <a:srcRect/>
          <a:stretch>
            <a:fillRect/>
          </a:stretch>
        </p:blipFill>
        <p:spPr bwMode="auto">
          <a:xfrm>
            <a:off x="3352800" y="1295400"/>
            <a:ext cx="5791200" cy="5089525"/>
          </a:xfrm>
          <a:prstGeom prst="rect">
            <a:avLst/>
          </a:prstGeom>
          <a:noFill/>
        </p:spPr>
      </p:pic>
      <p:sp>
        <p:nvSpPr>
          <p:cNvPr id="9" name="Text Box 7"/>
          <p:cNvSpPr txBox="1">
            <a:spLocks noChangeArrowheads="1"/>
          </p:cNvSpPr>
          <p:nvPr/>
        </p:nvSpPr>
        <p:spPr bwMode="auto">
          <a:xfrm>
            <a:off x="152400" y="3657600"/>
            <a:ext cx="3276600" cy="430887"/>
          </a:xfrm>
          <a:prstGeom prst="rect">
            <a:avLst/>
          </a:prstGeom>
          <a:noFill/>
          <a:ln w="9525">
            <a:noFill/>
            <a:miter lim="800000"/>
            <a:headEnd/>
            <a:tailEnd/>
          </a:ln>
          <a:effectLst/>
        </p:spPr>
        <p:txBody>
          <a:bodyPr wrap="square">
            <a:spAutoFit/>
          </a:bodyPr>
          <a:lstStyle/>
          <a:p>
            <a:pPr>
              <a:spcBef>
                <a:spcPct val="50000"/>
              </a:spcBef>
            </a:pPr>
            <a:r>
              <a:rPr lang="en-US" sz="2200" dirty="0" err="1" smtClean="0"/>
              <a:t>Effetto</a:t>
            </a:r>
            <a:r>
              <a:rPr lang="en-US" sz="2200" dirty="0" smtClean="0"/>
              <a:t> </a:t>
            </a:r>
            <a:r>
              <a:rPr lang="en-US" sz="2200" dirty="0" err="1" smtClean="0"/>
              <a:t>dell’area</a:t>
            </a:r>
            <a:endParaRPr lang="en-US" sz="2200" dirty="0"/>
          </a:p>
        </p:txBody>
      </p:sp>
      <p:cxnSp>
        <p:nvCxnSpPr>
          <p:cNvPr id="11" name="Straight Connector 10"/>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3" name="Text Box 7"/>
          <p:cNvSpPr txBox="1">
            <a:spLocks noChangeArrowheads="1"/>
          </p:cNvSpPr>
          <p:nvPr/>
        </p:nvSpPr>
        <p:spPr bwMode="auto">
          <a:xfrm>
            <a:off x="228600" y="1143000"/>
            <a:ext cx="3276600" cy="430887"/>
          </a:xfrm>
          <a:prstGeom prst="rect">
            <a:avLst/>
          </a:prstGeom>
          <a:noFill/>
          <a:ln w="9525">
            <a:noFill/>
            <a:miter lim="800000"/>
            <a:headEnd/>
            <a:tailEnd/>
          </a:ln>
          <a:effectLst/>
        </p:spPr>
        <p:txBody>
          <a:bodyPr wrap="square">
            <a:spAutoFit/>
          </a:bodyPr>
          <a:lstStyle/>
          <a:p>
            <a:pPr>
              <a:spcBef>
                <a:spcPct val="50000"/>
              </a:spcBef>
            </a:pPr>
            <a:r>
              <a:rPr lang="en-US" sz="2200" dirty="0" err="1" smtClean="0"/>
              <a:t>L’area</a:t>
            </a:r>
            <a:r>
              <a:rPr lang="en-US" sz="2200" dirty="0" smtClean="0"/>
              <a:t> è </a:t>
            </a:r>
            <a:r>
              <a:rPr lang="en-US" sz="2200" dirty="0" err="1" smtClean="0"/>
              <a:t>stata</a:t>
            </a:r>
            <a:r>
              <a:rPr lang="en-US" sz="2200" dirty="0" smtClean="0"/>
              <a:t> </a:t>
            </a:r>
            <a:r>
              <a:rPr lang="en-US" sz="2200" dirty="0" err="1" smtClean="0"/>
              <a:t>ridotta</a:t>
            </a:r>
            <a:endParaRPr lang="en-US" sz="2200" dirty="0" smtClean="0"/>
          </a:p>
        </p:txBody>
      </p:sp>
      <p:sp>
        <p:nvSpPr>
          <p:cNvPr id="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err="1" smtClean="0"/>
              <a:t>Esperimento</a:t>
            </a:r>
            <a:r>
              <a:rPr lang="en-US" sz="2400" dirty="0" smtClean="0"/>
              <a:t> per </a:t>
            </a:r>
            <a:r>
              <a:rPr lang="en-US" sz="2400" dirty="0" err="1" smtClean="0"/>
              <a:t>testare</a:t>
            </a:r>
            <a:r>
              <a:rPr lang="en-US" sz="2400" dirty="0" smtClean="0"/>
              <a:t> equilibrium hypothesis</a:t>
            </a:r>
            <a:endParaRPr lang="en-US" sz="24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447800" y="1219200"/>
            <a:ext cx="6934200" cy="609600"/>
          </a:xfrm>
        </p:spPr>
        <p:txBody>
          <a:bodyPr>
            <a:normAutofit fontScale="90000"/>
          </a:bodyPr>
          <a:lstStyle/>
          <a:p>
            <a:pPr algn="l"/>
            <a:r>
              <a:rPr lang="en-US" sz="2400" dirty="0" err="1" smtClean="0"/>
              <a:t>Effetto</a:t>
            </a:r>
            <a:r>
              <a:rPr lang="en-US" sz="2400" dirty="0" smtClean="0"/>
              <a:t> </a:t>
            </a:r>
            <a:r>
              <a:rPr lang="en-US" sz="2400" dirty="0" err="1" smtClean="0"/>
              <a:t>matrice</a:t>
            </a:r>
            <a:r>
              <a:rPr lang="en-US" sz="2400" dirty="0" smtClean="0"/>
              <a:t>: </a:t>
            </a:r>
            <a:r>
              <a:rPr lang="en-US" sz="2400" dirty="0" err="1" smtClean="0"/>
              <a:t>diversa</a:t>
            </a:r>
            <a:r>
              <a:rPr lang="en-US" sz="2400" dirty="0" smtClean="0"/>
              <a:t> </a:t>
            </a:r>
            <a:r>
              <a:rPr lang="en-US" sz="2400" dirty="0" err="1" smtClean="0"/>
              <a:t>permeabilità</a:t>
            </a:r>
            <a:r>
              <a:rPr lang="en-US" sz="2400" dirty="0" smtClean="0"/>
              <a:t> a </a:t>
            </a:r>
            <a:r>
              <a:rPr lang="en-US" sz="2400" dirty="0" err="1" smtClean="0"/>
              <a:t>seconda</a:t>
            </a:r>
            <a:r>
              <a:rPr lang="en-US" sz="2400" dirty="0" smtClean="0"/>
              <a:t> </a:t>
            </a:r>
            <a:r>
              <a:rPr lang="en-US" sz="2400" dirty="0" err="1" smtClean="0"/>
              <a:t>dell’uso</a:t>
            </a:r>
            <a:r>
              <a:rPr lang="en-US" sz="2400" dirty="0" smtClean="0"/>
              <a:t> del </a:t>
            </a:r>
            <a:r>
              <a:rPr lang="en-US" sz="2400" dirty="0" err="1" smtClean="0"/>
              <a:t>suolo</a:t>
            </a:r>
            <a:endParaRPr lang="en-US" sz="2400" dirty="0"/>
          </a:p>
        </p:txBody>
      </p:sp>
      <p:grpSp>
        <p:nvGrpSpPr>
          <p:cNvPr id="2" name="Group 10"/>
          <p:cNvGrpSpPr>
            <a:grpSpLocks/>
          </p:cNvGrpSpPr>
          <p:nvPr/>
        </p:nvGrpSpPr>
        <p:grpSpPr bwMode="auto">
          <a:xfrm>
            <a:off x="4267200" y="2209800"/>
            <a:ext cx="3386667" cy="2362200"/>
            <a:chOff x="3024" y="1392"/>
            <a:chExt cx="2400" cy="1488"/>
          </a:xfrm>
        </p:grpSpPr>
        <p:sp>
          <p:nvSpPr>
            <p:cNvPr id="195589" name="Rectangle 5"/>
            <p:cNvSpPr>
              <a:spLocks noChangeArrowheads="1"/>
            </p:cNvSpPr>
            <p:nvPr/>
          </p:nvSpPr>
          <p:spPr bwMode="auto">
            <a:xfrm>
              <a:off x="3024" y="1392"/>
              <a:ext cx="624" cy="576"/>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195590" name="Rectangle 6"/>
            <p:cNvSpPr>
              <a:spLocks noChangeArrowheads="1"/>
            </p:cNvSpPr>
            <p:nvPr/>
          </p:nvSpPr>
          <p:spPr bwMode="auto">
            <a:xfrm>
              <a:off x="4224" y="2160"/>
              <a:ext cx="1200" cy="720"/>
            </a:xfrm>
            <a:prstGeom prst="rect">
              <a:avLst/>
            </a:prstGeom>
            <a:solidFill>
              <a:schemeClr val="accent1"/>
            </a:solidFill>
            <a:ln w="9525">
              <a:solidFill>
                <a:schemeClr val="tx1"/>
              </a:solidFill>
              <a:miter lim="800000"/>
              <a:headEnd/>
              <a:tailEnd/>
            </a:ln>
            <a:effectLst/>
          </p:spPr>
          <p:txBody>
            <a:bodyPr wrap="none" anchor="ctr"/>
            <a:lstStyle/>
            <a:p>
              <a:endParaRPr lang="sv-SE"/>
            </a:p>
          </p:txBody>
        </p:sp>
      </p:grpSp>
      <p:grpSp>
        <p:nvGrpSpPr>
          <p:cNvPr id="3" name="Group 11"/>
          <p:cNvGrpSpPr>
            <a:grpSpLocks/>
          </p:cNvGrpSpPr>
          <p:nvPr/>
        </p:nvGrpSpPr>
        <p:grpSpPr bwMode="auto">
          <a:xfrm>
            <a:off x="-67733" y="1600200"/>
            <a:ext cx="5283200" cy="5410200"/>
            <a:chOff x="-48" y="1008"/>
            <a:chExt cx="3744" cy="3408"/>
          </a:xfrm>
        </p:grpSpPr>
        <p:sp>
          <p:nvSpPr>
            <p:cNvPr id="195588" name="Freeform 4"/>
            <p:cNvSpPr>
              <a:spLocks/>
            </p:cNvSpPr>
            <p:nvPr/>
          </p:nvSpPr>
          <p:spPr bwMode="auto">
            <a:xfrm>
              <a:off x="-48" y="1008"/>
              <a:ext cx="3117" cy="3408"/>
            </a:xfrm>
            <a:custGeom>
              <a:avLst/>
              <a:gdLst/>
              <a:ahLst/>
              <a:cxnLst>
                <a:cxn ang="0">
                  <a:pos x="3117" y="3312"/>
                </a:cxn>
                <a:cxn ang="0">
                  <a:pos x="3060" y="3279"/>
                </a:cxn>
                <a:cxn ang="0">
                  <a:pos x="3035" y="3254"/>
                </a:cxn>
                <a:cxn ang="0">
                  <a:pos x="2928" y="3168"/>
                </a:cxn>
                <a:cxn ang="0">
                  <a:pos x="2784" y="2880"/>
                </a:cxn>
                <a:cxn ang="0">
                  <a:pos x="2736" y="2544"/>
                </a:cxn>
                <a:cxn ang="0">
                  <a:pos x="2544" y="2256"/>
                </a:cxn>
                <a:cxn ang="0">
                  <a:pos x="2448" y="2064"/>
                </a:cxn>
                <a:cxn ang="0">
                  <a:pos x="2160" y="1920"/>
                </a:cxn>
                <a:cxn ang="0">
                  <a:pos x="1776" y="1680"/>
                </a:cxn>
                <a:cxn ang="0">
                  <a:pos x="1735" y="1633"/>
                </a:cxn>
                <a:cxn ang="0">
                  <a:pos x="1661" y="1584"/>
                </a:cxn>
                <a:cxn ang="0">
                  <a:pos x="1488" y="1535"/>
                </a:cxn>
                <a:cxn ang="0">
                  <a:pos x="960" y="1104"/>
                </a:cxn>
                <a:cxn ang="0">
                  <a:pos x="960" y="864"/>
                </a:cxn>
                <a:cxn ang="0">
                  <a:pos x="960" y="336"/>
                </a:cxn>
                <a:cxn ang="0">
                  <a:pos x="672" y="96"/>
                </a:cxn>
                <a:cxn ang="0">
                  <a:pos x="480" y="48"/>
                </a:cxn>
                <a:cxn ang="0">
                  <a:pos x="288" y="0"/>
                </a:cxn>
                <a:cxn ang="0">
                  <a:pos x="96" y="0"/>
                </a:cxn>
                <a:cxn ang="0">
                  <a:pos x="0" y="48"/>
                </a:cxn>
                <a:cxn ang="0">
                  <a:pos x="0" y="3408"/>
                </a:cxn>
                <a:cxn ang="0">
                  <a:pos x="3117" y="3312"/>
                </a:cxn>
              </a:cxnLst>
              <a:rect l="0" t="0" r="r" b="b"/>
              <a:pathLst>
                <a:path w="3117" h="3408">
                  <a:moveTo>
                    <a:pt x="3117" y="3312"/>
                  </a:moveTo>
                  <a:cubicBezTo>
                    <a:pt x="3085" y="3301"/>
                    <a:pt x="3092" y="3306"/>
                    <a:pt x="3060" y="3279"/>
                  </a:cubicBezTo>
                  <a:cubicBezTo>
                    <a:pt x="3051" y="3271"/>
                    <a:pt x="3035" y="3254"/>
                    <a:pt x="3035" y="3254"/>
                  </a:cubicBezTo>
                  <a:lnTo>
                    <a:pt x="2928" y="3168"/>
                  </a:lnTo>
                  <a:lnTo>
                    <a:pt x="2784" y="2880"/>
                  </a:lnTo>
                  <a:lnTo>
                    <a:pt x="2736" y="2544"/>
                  </a:lnTo>
                  <a:lnTo>
                    <a:pt x="2544" y="2256"/>
                  </a:lnTo>
                  <a:lnTo>
                    <a:pt x="2448" y="2064"/>
                  </a:lnTo>
                  <a:lnTo>
                    <a:pt x="2160" y="1920"/>
                  </a:lnTo>
                  <a:cubicBezTo>
                    <a:pt x="2032" y="1840"/>
                    <a:pt x="1901" y="1764"/>
                    <a:pt x="1776" y="1680"/>
                  </a:cubicBezTo>
                  <a:cubicBezTo>
                    <a:pt x="1759" y="1668"/>
                    <a:pt x="1751" y="1646"/>
                    <a:pt x="1735" y="1633"/>
                  </a:cubicBezTo>
                  <a:cubicBezTo>
                    <a:pt x="1712" y="1614"/>
                    <a:pt x="1688" y="1595"/>
                    <a:pt x="1661" y="1584"/>
                  </a:cubicBezTo>
                  <a:cubicBezTo>
                    <a:pt x="1605" y="1562"/>
                    <a:pt x="1488" y="1535"/>
                    <a:pt x="1488" y="1535"/>
                  </a:cubicBezTo>
                  <a:lnTo>
                    <a:pt x="960" y="1104"/>
                  </a:lnTo>
                  <a:lnTo>
                    <a:pt x="960" y="864"/>
                  </a:lnTo>
                  <a:lnTo>
                    <a:pt x="960" y="336"/>
                  </a:lnTo>
                  <a:lnTo>
                    <a:pt x="672" y="96"/>
                  </a:lnTo>
                  <a:lnTo>
                    <a:pt x="480" y="48"/>
                  </a:lnTo>
                  <a:lnTo>
                    <a:pt x="288" y="0"/>
                  </a:lnTo>
                  <a:lnTo>
                    <a:pt x="96" y="0"/>
                  </a:lnTo>
                  <a:lnTo>
                    <a:pt x="0" y="48"/>
                  </a:lnTo>
                  <a:lnTo>
                    <a:pt x="0" y="3408"/>
                  </a:lnTo>
                  <a:lnTo>
                    <a:pt x="3117" y="3312"/>
                  </a:lnTo>
                  <a:close/>
                </a:path>
              </a:pathLst>
            </a:custGeom>
            <a:solidFill>
              <a:schemeClr val="accent1"/>
            </a:solidFill>
            <a:ln w="9525">
              <a:solidFill>
                <a:schemeClr val="tx1"/>
              </a:solidFill>
              <a:round/>
              <a:headEnd/>
              <a:tailEnd/>
            </a:ln>
            <a:effectLst/>
          </p:spPr>
          <p:txBody>
            <a:bodyPr/>
            <a:lstStyle/>
            <a:p>
              <a:endParaRPr lang="sv-SE"/>
            </a:p>
          </p:txBody>
        </p:sp>
        <p:sp>
          <p:nvSpPr>
            <p:cNvPr id="195592" name="Line 8"/>
            <p:cNvSpPr>
              <a:spLocks noChangeShapeType="1"/>
            </p:cNvSpPr>
            <p:nvPr/>
          </p:nvSpPr>
          <p:spPr bwMode="auto">
            <a:xfrm flipV="1">
              <a:off x="1248" y="1824"/>
              <a:ext cx="1056" cy="240"/>
            </a:xfrm>
            <a:prstGeom prst="line">
              <a:avLst/>
            </a:prstGeom>
            <a:noFill/>
            <a:ln w="38100">
              <a:solidFill>
                <a:schemeClr val="tx1"/>
              </a:solidFill>
              <a:prstDash val="dash"/>
              <a:round/>
              <a:headEnd/>
              <a:tailEnd type="triangle" w="med" len="med"/>
            </a:ln>
            <a:effectLst/>
          </p:spPr>
          <p:txBody>
            <a:bodyPr/>
            <a:lstStyle/>
            <a:p>
              <a:endParaRPr lang="sv-SE"/>
            </a:p>
          </p:txBody>
        </p:sp>
        <p:sp>
          <p:nvSpPr>
            <p:cNvPr id="195593" name="Line 9"/>
            <p:cNvSpPr>
              <a:spLocks noChangeShapeType="1"/>
            </p:cNvSpPr>
            <p:nvPr/>
          </p:nvSpPr>
          <p:spPr bwMode="auto">
            <a:xfrm flipV="1">
              <a:off x="2640" y="2736"/>
              <a:ext cx="1056" cy="336"/>
            </a:xfrm>
            <a:prstGeom prst="line">
              <a:avLst/>
            </a:prstGeom>
            <a:noFill/>
            <a:ln w="38100">
              <a:solidFill>
                <a:schemeClr val="tx1"/>
              </a:solidFill>
              <a:prstDash val="dash"/>
              <a:round/>
              <a:headEnd/>
              <a:tailEnd type="triangle" w="med" len="med"/>
            </a:ln>
            <a:effectLst/>
          </p:spPr>
          <p:txBody>
            <a:bodyPr/>
            <a:lstStyle/>
            <a:p>
              <a:endParaRPr lang="sv-SE"/>
            </a:p>
          </p:txBody>
        </p:sp>
      </p:grpSp>
      <p:cxnSp>
        <p:nvCxnSpPr>
          <p:cNvPr id="10" name="Straight Connector 9"/>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err="1" smtClean="0"/>
              <a:t>Connettività</a:t>
            </a:r>
            <a:r>
              <a:rPr lang="en-US" sz="2400" dirty="0" smtClean="0"/>
              <a:t>: </a:t>
            </a:r>
            <a:r>
              <a:rPr lang="en-US" sz="2400" dirty="0" err="1" smtClean="0"/>
              <a:t>limitazioni</a:t>
            </a:r>
            <a:r>
              <a:rPr lang="en-US" sz="2400" dirty="0" smtClean="0"/>
              <a:t> </a:t>
            </a:r>
            <a:endParaRPr lang="en-US" sz="2400" dirty="0" smtClean="0">
              <a:solidFill>
                <a:schemeClr val="tx2"/>
              </a:solidFill>
            </a:endParaRPr>
          </a:p>
        </p:txBody>
      </p:sp>
      <p:sp>
        <p:nvSpPr>
          <p:cNvPr id="12" name="Rectangle 2"/>
          <p:cNvSpPr txBox="1">
            <a:spLocks noChangeArrowheads="1"/>
          </p:cNvSpPr>
          <p:nvPr/>
        </p:nvSpPr>
        <p:spPr>
          <a:xfrm>
            <a:off x="0" y="5257800"/>
            <a:ext cx="2895600" cy="381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Foresta</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2"/>
          <p:cNvSpPr txBox="1">
            <a:spLocks noChangeArrowheads="1"/>
          </p:cNvSpPr>
          <p:nvPr/>
        </p:nvSpPr>
        <p:spPr>
          <a:xfrm>
            <a:off x="4495800" y="5410200"/>
            <a:ext cx="2895600" cy="381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Matrice</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33" name="Rectangle 9" descr="Wave"/>
          <p:cNvSpPr>
            <a:spLocks noChangeArrowheads="1"/>
          </p:cNvSpPr>
          <p:nvPr/>
        </p:nvSpPr>
        <p:spPr bwMode="auto">
          <a:xfrm>
            <a:off x="0" y="1676400"/>
            <a:ext cx="9144000" cy="5181600"/>
          </a:xfrm>
          <a:prstGeom prst="rect">
            <a:avLst/>
          </a:prstGeom>
          <a:solidFill>
            <a:schemeClr val="accent6">
              <a:lumMod val="60000"/>
              <a:lumOff val="40000"/>
            </a:schemeClr>
          </a:solidFill>
          <a:ln w="9525">
            <a:solidFill>
              <a:schemeClr val="tx1"/>
            </a:solidFill>
            <a:miter lim="800000"/>
            <a:headEnd/>
            <a:tailEnd/>
          </a:ln>
          <a:effectLst/>
        </p:spPr>
        <p:txBody>
          <a:bodyPr wrap="none" anchor="ctr"/>
          <a:lstStyle/>
          <a:p>
            <a:endParaRPr lang="sv-SE"/>
          </a:p>
        </p:txBody>
      </p:sp>
      <p:sp>
        <p:nvSpPr>
          <p:cNvPr id="333834" name="Freeform 10"/>
          <p:cNvSpPr>
            <a:spLocks/>
          </p:cNvSpPr>
          <p:nvPr/>
        </p:nvSpPr>
        <p:spPr bwMode="auto">
          <a:xfrm>
            <a:off x="0" y="1447800"/>
            <a:ext cx="4334933" cy="5410200"/>
          </a:xfrm>
          <a:custGeom>
            <a:avLst/>
            <a:gdLst/>
            <a:ahLst/>
            <a:cxnLst>
              <a:cxn ang="0">
                <a:pos x="3117" y="3312"/>
              </a:cxn>
              <a:cxn ang="0">
                <a:pos x="3060" y="3279"/>
              </a:cxn>
              <a:cxn ang="0">
                <a:pos x="3035" y="3254"/>
              </a:cxn>
              <a:cxn ang="0">
                <a:pos x="2928" y="3168"/>
              </a:cxn>
              <a:cxn ang="0">
                <a:pos x="2784" y="2880"/>
              </a:cxn>
              <a:cxn ang="0">
                <a:pos x="2736" y="2544"/>
              </a:cxn>
              <a:cxn ang="0">
                <a:pos x="2544" y="2256"/>
              </a:cxn>
              <a:cxn ang="0">
                <a:pos x="2448" y="2064"/>
              </a:cxn>
              <a:cxn ang="0">
                <a:pos x="2160" y="1920"/>
              </a:cxn>
              <a:cxn ang="0">
                <a:pos x="1776" y="1680"/>
              </a:cxn>
              <a:cxn ang="0">
                <a:pos x="1735" y="1633"/>
              </a:cxn>
              <a:cxn ang="0">
                <a:pos x="1661" y="1584"/>
              </a:cxn>
              <a:cxn ang="0">
                <a:pos x="1488" y="1535"/>
              </a:cxn>
              <a:cxn ang="0">
                <a:pos x="960" y="1104"/>
              </a:cxn>
              <a:cxn ang="0">
                <a:pos x="960" y="864"/>
              </a:cxn>
              <a:cxn ang="0">
                <a:pos x="960" y="336"/>
              </a:cxn>
              <a:cxn ang="0">
                <a:pos x="672" y="96"/>
              </a:cxn>
              <a:cxn ang="0">
                <a:pos x="480" y="48"/>
              </a:cxn>
              <a:cxn ang="0">
                <a:pos x="288" y="0"/>
              </a:cxn>
              <a:cxn ang="0">
                <a:pos x="96" y="0"/>
              </a:cxn>
              <a:cxn ang="0">
                <a:pos x="0" y="48"/>
              </a:cxn>
              <a:cxn ang="0">
                <a:pos x="0" y="3408"/>
              </a:cxn>
              <a:cxn ang="0">
                <a:pos x="3117" y="3312"/>
              </a:cxn>
            </a:cxnLst>
            <a:rect l="0" t="0" r="r" b="b"/>
            <a:pathLst>
              <a:path w="3117" h="3408">
                <a:moveTo>
                  <a:pt x="3117" y="3312"/>
                </a:moveTo>
                <a:cubicBezTo>
                  <a:pt x="3085" y="3301"/>
                  <a:pt x="3092" y="3306"/>
                  <a:pt x="3060" y="3279"/>
                </a:cubicBezTo>
                <a:cubicBezTo>
                  <a:pt x="3051" y="3271"/>
                  <a:pt x="3035" y="3254"/>
                  <a:pt x="3035" y="3254"/>
                </a:cubicBezTo>
                <a:lnTo>
                  <a:pt x="2928" y="3168"/>
                </a:lnTo>
                <a:lnTo>
                  <a:pt x="2784" y="2880"/>
                </a:lnTo>
                <a:lnTo>
                  <a:pt x="2736" y="2544"/>
                </a:lnTo>
                <a:lnTo>
                  <a:pt x="2544" y="2256"/>
                </a:lnTo>
                <a:lnTo>
                  <a:pt x="2448" y="2064"/>
                </a:lnTo>
                <a:lnTo>
                  <a:pt x="2160" y="1920"/>
                </a:lnTo>
                <a:cubicBezTo>
                  <a:pt x="2032" y="1840"/>
                  <a:pt x="1901" y="1764"/>
                  <a:pt x="1776" y="1680"/>
                </a:cubicBezTo>
                <a:cubicBezTo>
                  <a:pt x="1759" y="1668"/>
                  <a:pt x="1751" y="1646"/>
                  <a:pt x="1735" y="1633"/>
                </a:cubicBezTo>
                <a:cubicBezTo>
                  <a:pt x="1712" y="1614"/>
                  <a:pt x="1688" y="1595"/>
                  <a:pt x="1661" y="1584"/>
                </a:cubicBezTo>
                <a:cubicBezTo>
                  <a:pt x="1605" y="1562"/>
                  <a:pt x="1488" y="1535"/>
                  <a:pt x="1488" y="1535"/>
                </a:cubicBezTo>
                <a:lnTo>
                  <a:pt x="960" y="1104"/>
                </a:lnTo>
                <a:lnTo>
                  <a:pt x="960" y="864"/>
                </a:lnTo>
                <a:lnTo>
                  <a:pt x="960" y="336"/>
                </a:lnTo>
                <a:lnTo>
                  <a:pt x="672" y="96"/>
                </a:lnTo>
                <a:lnTo>
                  <a:pt x="480" y="48"/>
                </a:lnTo>
                <a:lnTo>
                  <a:pt x="288" y="0"/>
                </a:lnTo>
                <a:lnTo>
                  <a:pt x="96" y="0"/>
                </a:lnTo>
                <a:lnTo>
                  <a:pt x="0" y="48"/>
                </a:lnTo>
                <a:lnTo>
                  <a:pt x="0" y="3408"/>
                </a:lnTo>
                <a:lnTo>
                  <a:pt x="3117" y="3312"/>
                </a:lnTo>
                <a:close/>
              </a:path>
            </a:pathLst>
          </a:custGeom>
          <a:solidFill>
            <a:schemeClr val="accent1"/>
          </a:solidFill>
          <a:ln w="9525">
            <a:solidFill>
              <a:schemeClr val="tx1"/>
            </a:solidFill>
            <a:round/>
            <a:headEnd/>
            <a:tailEnd/>
          </a:ln>
          <a:effectLst/>
        </p:spPr>
        <p:txBody>
          <a:bodyPr/>
          <a:lstStyle/>
          <a:p>
            <a:endParaRPr lang="sv-SE"/>
          </a:p>
        </p:txBody>
      </p:sp>
      <p:sp>
        <p:nvSpPr>
          <p:cNvPr id="333840" name="Text Box 16"/>
          <p:cNvSpPr txBox="1">
            <a:spLocks noChangeArrowheads="1"/>
          </p:cNvSpPr>
          <p:nvPr/>
        </p:nvSpPr>
        <p:spPr bwMode="auto">
          <a:xfrm>
            <a:off x="4944533" y="5257801"/>
            <a:ext cx="2777067" cy="430887"/>
          </a:xfrm>
          <a:prstGeom prst="rect">
            <a:avLst/>
          </a:prstGeom>
          <a:noFill/>
          <a:ln w="9525">
            <a:noFill/>
            <a:miter lim="800000"/>
            <a:headEnd/>
            <a:tailEnd/>
          </a:ln>
          <a:effectLst/>
        </p:spPr>
        <p:txBody>
          <a:bodyPr>
            <a:spAutoFit/>
          </a:bodyPr>
          <a:lstStyle/>
          <a:p>
            <a:pPr>
              <a:spcBef>
                <a:spcPct val="50000"/>
              </a:spcBef>
            </a:pPr>
            <a:r>
              <a:rPr lang="en-US" sz="2200" b="1" dirty="0" err="1" smtClean="0">
                <a:latin typeface="+mj-lt"/>
                <a:ea typeface="+mj-ea"/>
                <a:cs typeface="+mj-cs"/>
              </a:rPr>
              <a:t>Arativo</a:t>
            </a:r>
            <a:endParaRPr lang="en-US" sz="2200" b="1" dirty="0" smtClean="0">
              <a:latin typeface="+mj-lt"/>
              <a:ea typeface="+mj-ea"/>
              <a:cs typeface="+mj-cs"/>
            </a:endParaRPr>
          </a:p>
        </p:txBody>
      </p:sp>
      <p:sp>
        <p:nvSpPr>
          <p:cNvPr id="12" name="Rectangle 2"/>
          <p:cNvSpPr txBox="1">
            <a:spLocks noChangeArrowheads="1"/>
          </p:cNvSpPr>
          <p:nvPr/>
        </p:nvSpPr>
        <p:spPr>
          <a:xfrm>
            <a:off x="0" y="5257800"/>
            <a:ext cx="2895600" cy="381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Foresta</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cxnSp>
        <p:nvCxnSpPr>
          <p:cNvPr id="13" name="Straight Connector 1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457200" indent="-457200"/>
            <a:r>
              <a:rPr lang="en-US" sz="2400" dirty="0" err="1" smtClean="0"/>
              <a:t>Connettività</a:t>
            </a:r>
            <a:r>
              <a:rPr lang="en-US" sz="2400" dirty="0" smtClean="0"/>
              <a:t>: </a:t>
            </a:r>
            <a:r>
              <a:rPr lang="en-US" sz="2400" dirty="0" err="1" smtClean="0"/>
              <a:t>limitazioni</a:t>
            </a:r>
            <a:r>
              <a:rPr lang="en-US" sz="2400" dirty="0" smtClean="0"/>
              <a:t> </a:t>
            </a:r>
            <a:endParaRPr lang="en-US" sz="2400" dirty="0" smtClean="0">
              <a:solidFill>
                <a:schemeClr val="tx2"/>
              </a:solidFill>
            </a:endParaRPr>
          </a:p>
        </p:txBody>
      </p:sp>
      <p:sp>
        <p:nvSpPr>
          <p:cNvPr id="15" name="Right Arrow 14"/>
          <p:cNvSpPr/>
          <p:nvPr/>
        </p:nvSpPr>
        <p:spPr>
          <a:xfrm>
            <a:off x="1524000" y="2514600"/>
            <a:ext cx="1447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ectangle 6"/>
          <p:cNvSpPr>
            <a:spLocks noChangeArrowheads="1"/>
          </p:cNvSpPr>
          <p:nvPr/>
        </p:nvSpPr>
        <p:spPr bwMode="auto">
          <a:xfrm>
            <a:off x="3048000" y="2209800"/>
            <a:ext cx="880533" cy="914400"/>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17" name="Rectangle 7"/>
          <p:cNvSpPr>
            <a:spLocks noChangeArrowheads="1"/>
          </p:cNvSpPr>
          <p:nvPr/>
        </p:nvSpPr>
        <p:spPr bwMode="auto">
          <a:xfrm>
            <a:off x="6841066" y="3429000"/>
            <a:ext cx="1693334" cy="1143000"/>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18" name="Right Arrow 17"/>
          <p:cNvSpPr/>
          <p:nvPr/>
        </p:nvSpPr>
        <p:spPr>
          <a:xfrm>
            <a:off x="2667000" y="3962400"/>
            <a:ext cx="2743200" cy="228600"/>
          </a:xfrm>
          <a:prstGeom prst="right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1" name="Rectangle 3" descr="Wave"/>
          <p:cNvSpPr>
            <a:spLocks noChangeArrowheads="1"/>
          </p:cNvSpPr>
          <p:nvPr/>
        </p:nvSpPr>
        <p:spPr bwMode="auto">
          <a:xfrm>
            <a:off x="0" y="1676400"/>
            <a:ext cx="9144000" cy="5181600"/>
          </a:xfrm>
          <a:prstGeom prst="rect">
            <a:avLst/>
          </a:prstGeom>
          <a:solidFill>
            <a:srgbClr val="92D050"/>
          </a:solidFill>
          <a:ln w="9525">
            <a:solidFill>
              <a:schemeClr val="tx1"/>
            </a:solidFill>
            <a:miter lim="800000"/>
            <a:headEnd/>
            <a:tailEnd/>
          </a:ln>
          <a:effectLst/>
        </p:spPr>
        <p:txBody>
          <a:bodyPr wrap="none" anchor="ctr"/>
          <a:lstStyle/>
          <a:p>
            <a:endParaRPr lang="sv-SE"/>
          </a:p>
        </p:txBody>
      </p:sp>
      <p:sp>
        <p:nvSpPr>
          <p:cNvPr id="334852" name="Freeform 4"/>
          <p:cNvSpPr>
            <a:spLocks/>
          </p:cNvSpPr>
          <p:nvPr/>
        </p:nvSpPr>
        <p:spPr bwMode="auto">
          <a:xfrm>
            <a:off x="0" y="1447800"/>
            <a:ext cx="4402667" cy="5410200"/>
          </a:xfrm>
          <a:custGeom>
            <a:avLst/>
            <a:gdLst/>
            <a:ahLst/>
            <a:cxnLst>
              <a:cxn ang="0">
                <a:pos x="3117" y="3312"/>
              </a:cxn>
              <a:cxn ang="0">
                <a:pos x="3060" y="3279"/>
              </a:cxn>
              <a:cxn ang="0">
                <a:pos x="3035" y="3254"/>
              </a:cxn>
              <a:cxn ang="0">
                <a:pos x="2928" y="3168"/>
              </a:cxn>
              <a:cxn ang="0">
                <a:pos x="2784" y="2880"/>
              </a:cxn>
              <a:cxn ang="0">
                <a:pos x="2736" y="2544"/>
              </a:cxn>
              <a:cxn ang="0">
                <a:pos x="2544" y="2256"/>
              </a:cxn>
              <a:cxn ang="0">
                <a:pos x="2448" y="2064"/>
              </a:cxn>
              <a:cxn ang="0">
                <a:pos x="2160" y="1920"/>
              </a:cxn>
              <a:cxn ang="0">
                <a:pos x="1776" y="1680"/>
              </a:cxn>
              <a:cxn ang="0">
                <a:pos x="1735" y="1633"/>
              </a:cxn>
              <a:cxn ang="0">
                <a:pos x="1661" y="1584"/>
              </a:cxn>
              <a:cxn ang="0">
                <a:pos x="1488" y="1535"/>
              </a:cxn>
              <a:cxn ang="0">
                <a:pos x="960" y="1104"/>
              </a:cxn>
              <a:cxn ang="0">
                <a:pos x="960" y="864"/>
              </a:cxn>
              <a:cxn ang="0">
                <a:pos x="960" y="336"/>
              </a:cxn>
              <a:cxn ang="0">
                <a:pos x="672" y="96"/>
              </a:cxn>
              <a:cxn ang="0">
                <a:pos x="480" y="48"/>
              </a:cxn>
              <a:cxn ang="0">
                <a:pos x="288" y="0"/>
              </a:cxn>
              <a:cxn ang="0">
                <a:pos x="96" y="0"/>
              </a:cxn>
              <a:cxn ang="0">
                <a:pos x="0" y="48"/>
              </a:cxn>
              <a:cxn ang="0">
                <a:pos x="0" y="3408"/>
              </a:cxn>
              <a:cxn ang="0">
                <a:pos x="3117" y="3312"/>
              </a:cxn>
            </a:cxnLst>
            <a:rect l="0" t="0" r="r" b="b"/>
            <a:pathLst>
              <a:path w="3117" h="3408">
                <a:moveTo>
                  <a:pt x="3117" y="3312"/>
                </a:moveTo>
                <a:cubicBezTo>
                  <a:pt x="3085" y="3301"/>
                  <a:pt x="3092" y="3306"/>
                  <a:pt x="3060" y="3279"/>
                </a:cubicBezTo>
                <a:cubicBezTo>
                  <a:pt x="3051" y="3271"/>
                  <a:pt x="3035" y="3254"/>
                  <a:pt x="3035" y="3254"/>
                </a:cubicBezTo>
                <a:lnTo>
                  <a:pt x="2928" y="3168"/>
                </a:lnTo>
                <a:lnTo>
                  <a:pt x="2784" y="2880"/>
                </a:lnTo>
                <a:lnTo>
                  <a:pt x="2736" y="2544"/>
                </a:lnTo>
                <a:lnTo>
                  <a:pt x="2544" y="2256"/>
                </a:lnTo>
                <a:lnTo>
                  <a:pt x="2448" y="2064"/>
                </a:lnTo>
                <a:lnTo>
                  <a:pt x="2160" y="1920"/>
                </a:lnTo>
                <a:cubicBezTo>
                  <a:pt x="2032" y="1840"/>
                  <a:pt x="1901" y="1764"/>
                  <a:pt x="1776" y="1680"/>
                </a:cubicBezTo>
                <a:cubicBezTo>
                  <a:pt x="1759" y="1668"/>
                  <a:pt x="1751" y="1646"/>
                  <a:pt x="1735" y="1633"/>
                </a:cubicBezTo>
                <a:cubicBezTo>
                  <a:pt x="1712" y="1614"/>
                  <a:pt x="1688" y="1595"/>
                  <a:pt x="1661" y="1584"/>
                </a:cubicBezTo>
                <a:cubicBezTo>
                  <a:pt x="1605" y="1562"/>
                  <a:pt x="1488" y="1535"/>
                  <a:pt x="1488" y="1535"/>
                </a:cubicBezTo>
                <a:lnTo>
                  <a:pt x="960" y="1104"/>
                </a:lnTo>
                <a:lnTo>
                  <a:pt x="960" y="864"/>
                </a:lnTo>
                <a:lnTo>
                  <a:pt x="960" y="336"/>
                </a:lnTo>
                <a:lnTo>
                  <a:pt x="672" y="96"/>
                </a:lnTo>
                <a:lnTo>
                  <a:pt x="480" y="48"/>
                </a:lnTo>
                <a:lnTo>
                  <a:pt x="288" y="0"/>
                </a:lnTo>
                <a:lnTo>
                  <a:pt x="96" y="0"/>
                </a:lnTo>
                <a:lnTo>
                  <a:pt x="0" y="48"/>
                </a:lnTo>
                <a:lnTo>
                  <a:pt x="0" y="3408"/>
                </a:lnTo>
                <a:lnTo>
                  <a:pt x="3117" y="3312"/>
                </a:lnTo>
                <a:close/>
              </a:path>
            </a:pathLst>
          </a:custGeom>
          <a:solidFill>
            <a:schemeClr val="accent1"/>
          </a:solidFill>
          <a:ln w="9525">
            <a:solidFill>
              <a:schemeClr val="tx1"/>
            </a:solidFill>
            <a:round/>
            <a:headEnd/>
            <a:tailEnd/>
          </a:ln>
          <a:effectLst/>
        </p:spPr>
        <p:txBody>
          <a:bodyPr/>
          <a:lstStyle/>
          <a:p>
            <a:endParaRPr lang="sv-SE"/>
          </a:p>
        </p:txBody>
      </p:sp>
      <p:sp>
        <p:nvSpPr>
          <p:cNvPr id="334854" name="Rectangle 6"/>
          <p:cNvSpPr>
            <a:spLocks noChangeArrowheads="1"/>
          </p:cNvSpPr>
          <p:nvPr/>
        </p:nvSpPr>
        <p:spPr bwMode="auto">
          <a:xfrm>
            <a:off x="3048000" y="2209800"/>
            <a:ext cx="880533" cy="914400"/>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334855" name="Rectangle 7"/>
          <p:cNvSpPr>
            <a:spLocks noChangeArrowheads="1"/>
          </p:cNvSpPr>
          <p:nvPr/>
        </p:nvSpPr>
        <p:spPr bwMode="auto">
          <a:xfrm>
            <a:off x="6841066" y="3429000"/>
            <a:ext cx="1693334" cy="1143000"/>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334858" name="Text Box 10"/>
          <p:cNvSpPr txBox="1">
            <a:spLocks noChangeArrowheads="1"/>
          </p:cNvSpPr>
          <p:nvPr/>
        </p:nvSpPr>
        <p:spPr bwMode="auto">
          <a:xfrm>
            <a:off x="5257800" y="5257800"/>
            <a:ext cx="1981200" cy="430887"/>
          </a:xfrm>
          <a:prstGeom prst="rect">
            <a:avLst/>
          </a:prstGeom>
          <a:noFill/>
          <a:ln w="9525">
            <a:noFill/>
            <a:miter lim="800000"/>
            <a:headEnd/>
            <a:tailEnd/>
          </a:ln>
          <a:effectLst/>
        </p:spPr>
        <p:txBody>
          <a:bodyPr wrap="square">
            <a:spAutoFit/>
          </a:bodyPr>
          <a:lstStyle/>
          <a:p>
            <a:pPr>
              <a:spcBef>
                <a:spcPct val="50000"/>
              </a:spcBef>
            </a:pPr>
            <a:r>
              <a:rPr lang="en-US" sz="2200" b="1" dirty="0" err="1" smtClean="0">
                <a:latin typeface="+mj-lt"/>
                <a:ea typeface="+mj-ea"/>
                <a:cs typeface="+mj-cs"/>
              </a:rPr>
              <a:t>Arbusteti</a:t>
            </a:r>
            <a:endParaRPr lang="en-US" sz="2200" b="1" dirty="0" smtClean="0">
              <a:latin typeface="+mj-lt"/>
              <a:ea typeface="+mj-ea"/>
              <a:cs typeface="+mj-cs"/>
            </a:endParaRPr>
          </a:p>
        </p:txBody>
      </p:sp>
      <p:cxnSp>
        <p:nvCxnSpPr>
          <p:cNvPr id="12" name="Straight Connector 11"/>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Connettività</a:t>
            </a:r>
            <a:r>
              <a:rPr lang="en-US" sz="2400" dirty="0" smtClean="0"/>
              <a:t>: </a:t>
            </a:r>
            <a:r>
              <a:rPr lang="en-US" sz="2400" dirty="0" err="1" smtClean="0"/>
              <a:t>limitazioni</a:t>
            </a:r>
            <a:r>
              <a:rPr lang="en-US" sz="2400" dirty="0" smtClean="0"/>
              <a:t> </a:t>
            </a:r>
            <a:endParaRPr lang="en-US" sz="2400" dirty="0" smtClean="0">
              <a:solidFill>
                <a:schemeClr val="tx2"/>
              </a:solidFill>
            </a:endParaRPr>
          </a:p>
        </p:txBody>
      </p:sp>
      <p:sp>
        <p:nvSpPr>
          <p:cNvPr id="14" name="Rectangle 2"/>
          <p:cNvSpPr txBox="1">
            <a:spLocks noChangeArrowheads="1"/>
          </p:cNvSpPr>
          <p:nvPr/>
        </p:nvSpPr>
        <p:spPr>
          <a:xfrm>
            <a:off x="0" y="5257800"/>
            <a:ext cx="2895600" cy="381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err="1" smtClean="0">
                <a:ln>
                  <a:noFill/>
                </a:ln>
                <a:solidFill>
                  <a:schemeClr val="tx1"/>
                </a:solidFill>
                <a:effectLst/>
                <a:uLnTx/>
                <a:uFillTx/>
                <a:latin typeface="+mj-lt"/>
                <a:ea typeface="+mj-ea"/>
                <a:cs typeface="+mj-cs"/>
              </a:rPr>
              <a:t>Foresta</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
        <p:nvSpPr>
          <p:cNvPr id="15" name="Right Arrow 14"/>
          <p:cNvSpPr/>
          <p:nvPr/>
        </p:nvSpPr>
        <p:spPr>
          <a:xfrm>
            <a:off x="1524000" y="2286000"/>
            <a:ext cx="1447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Right Arrow 15"/>
          <p:cNvSpPr/>
          <p:nvPr/>
        </p:nvSpPr>
        <p:spPr>
          <a:xfrm>
            <a:off x="2819400" y="3886200"/>
            <a:ext cx="396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reeform 3"/>
          <p:cNvSpPr>
            <a:spLocks/>
          </p:cNvSpPr>
          <p:nvPr/>
        </p:nvSpPr>
        <p:spPr bwMode="auto">
          <a:xfrm>
            <a:off x="1066800" y="1447800"/>
            <a:ext cx="1524000" cy="1524000"/>
          </a:xfrm>
          <a:custGeom>
            <a:avLst/>
            <a:gdLst/>
            <a:ahLst/>
            <a:cxnLst>
              <a:cxn ang="0">
                <a:pos x="96" y="480"/>
              </a:cxn>
              <a:cxn ang="0">
                <a:pos x="96" y="528"/>
              </a:cxn>
              <a:cxn ang="0">
                <a:pos x="96" y="672"/>
              </a:cxn>
              <a:cxn ang="0">
                <a:pos x="240" y="720"/>
              </a:cxn>
              <a:cxn ang="0">
                <a:pos x="384" y="864"/>
              </a:cxn>
              <a:cxn ang="0">
                <a:pos x="384" y="912"/>
              </a:cxn>
              <a:cxn ang="0">
                <a:pos x="528" y="960"/>
              </a:cxn>
              <a:cxn ang="0">
                <a:pos x="672" y="960"/>
              </a:cxn>
              <a:cxn ang="0">
                <a:pos x="768" y="960"/>
              </a:cxn>
              <a:cxn ang="0">
                <a:pos x="816" y="864"/>
              </a:cxn>
              <a:cxn ang="0">
                <a:pos x="960" y="768"/>
              </a:cxn>
              <a:cxn ang="0">
                <a:pos x="960" y="624"/>
              </a:cxn>
              <a:cxn ang="0">
                <a:pos x="912" y="528"/>
              </a:cxn>
              <a:cxn ang="0">
                <a:pos x="816" y="384"/>
              </a:cxn>
              <a:cxn ang="0">
                <a:pos x="768" y="240"/>
              </a:cxn>
              <a:cxn ang="0">
                <a:pos x="624" y="96"/>
              </a:cxn>
              <a:cxn ang="0">
                <a:pos x="432" y="48"/>
              </a:cxn>
              <a:cxn ang="0">
                <a:pos x="240" y="0"/>
              </a:cxn>
              <a:cxn ang="0">
                <a:pos x="192" y="144"/>
              </a:cxn>
              <a:cxn ang="0">
                <a:pos x="96" y="192"/>
              </a:cxn>
              <a:cxn ang="0">
                <a:pos x="0" y="336"/>
              </a:cxn>
              <a:cxn ang="0">
                <a:pos x="96" y="480"/>
              </a:cxn>
            </a:cxnLst>
            <a:rect l="0" t="0" r="r" b="b"/>
            <a:pathLst>
              <a:path w="960" h="960">
                <a:moveTo>
                  <a:pt x="96" y="480"/>
                </a:moveTo>
                <a:lnTo>
                  <a:pt x="96" y="528"/>
                </a:lnTo>
                <a:lnTo>
                  <a:pt x="96" y="672"/>
                </a:lnTo>
                <a:lnTo>
                  <a:pt x="240" y="720"/>
                </a:lnTo>
                <a:lnTo>
                  <a:pt x="384" y="864"/>
                </a:lnTo>
                <a:lnTo>
                  <a:pt x="384" y="912"/>
                </a:lnTo>
                <a:lnTo>
                  <a:pt x="528" y="960"/>
                </a:lnTo>
                <a:lnTo>
                  <a:pt x="672" y="960"/>
                </a:lnTo>
                <a:lnTo>
                  <a:pt x="768" y="960"/>
                </a:lnTo>
                <a:lnTo>
                  <a:pt x="816" y="864"/>
                </a:lnTo>
                <a:lnTo>
                  <a:pt x="960" y="768"/>
                </a:lnTo>
                <a:lnTo>
                  <a:pt x="960" y="624"/>
                </a:lnTo>
                <a:lnTo>
                  <a:pt x="912" y="528"/>
                </a:lnTo>
                <a:lnTo>
                  <a:pt x="816" y="384"/>
                </a:lnTo>
                <a:lnTo>
                  <a:pt x="768" y="240"/>
                </a:lnTo>
                <a:lnTo>
                  <a:pt x="624" y="96"/>
                </a:lnTo>
                <a:lnTo>
                  <a:pt x="432" y="48"/>
                </a:lnTo>
                <a:lnTo>
                  <a:pt x="240" y="0"/>
                </a:lnTo>
                <a:lnTo>
                  <a:pt x="192" y="144"/>
                </a:lnTo>
                <a:lnTo>
                  <a:pt x="96" y="192"/>
                </a:lnTo>
                <a:lnTo>
                  <a:pt x="0" y="336"/>
                </a:lnTo>
                <a:lnTo>
                  <a:pt x="96" y="480"/>
                </a:lnTo>
                <a:close/>
              </a:path>
            </a:pathLst>
          </a:custGeom>
          <a:solidFill>
            <a:schemeClr val="accent1"/>
          </a:solidFill>
          <a:ln w="9525">
            <a:solidFill>
              <a:schemeClr val="accent1"/>
            </a:solidFill>
            <a:round/>
            <a:headEnd/>
            <a:tailEnd/>
          </a:ln>
          <a:effectLst/>
        </p:spPr>
        <p:txBody>
          <a:bodyPr/>
          <a:lstStyle/>
          <a:p>
            <a:endParaRPr lang="sv-SE"/>
          </a:p>
        </p:txBody>
      </p:sp>
      <p:sp>
        <p:nvSpPr>
          <p:cNvPr id="13316" name="Freeform 4"/>
          <p:cNvSpPr>
            <a:spLocks/>
          </p:cNvSpPr>
          <p:nvPr/>
        </p:nvSpPr>
        <p:spPr bwMode="auto">
          <a:xfrm>
            <a:off x="2057400" y="1371600"/>
            <a:ext cx="1143000" cy="1524000"/>
          </a:xfrm>
          <a:custGeom>
            <a:avLst/>
            <a:gdLst/>
            <a:ahLst/>
            <a:cxnLst>
              <a:cxn ang="0">
                <a:pos x="0" y="192"/>
              </a:cxn>
              <a:cxn ang="0">
                <a:pos x="144" y="384"/>
              </a:cxn>
              <a:cxn ang="0">
                <a:pos x="192" y="576"/>
              </a:cxn>
              <a:cxn ang="0">
                <a:pos x="288" y="672"/>
              </a:cxn>
              <a:cxn ang="0">
                <a:pos x="288" y="768"/>
              </a:cxn>
              <a:cxn ang="0">
                <a:pos x="288" y="864"/>
              </a:cxn>
              <a:cxn ang="0">
                <a:pos x="480" y="960"/>
              </a:cxn>
              <a:cxn ang="0">
                <a:pos x="528" y="864"/>
              </a:cxn>
              <a:cxn ang="0">
                <a:pos x="624" y="816"/>
              </a:cxn>
              <a:cxn ang="0">
                <a:pos x="720" y="720"/>
              </a:cxn>
              <a:cxn ang="0">
                <a:pos x="672" y="528"/>
              </a:cxn>
              <a:cxn ang="0">
                <a:pos x="672" y="384"/>
              </a:cxn>
              <a:cxn ang="0">
                <a:pos x="624" y="144"/>
              </a:cxn>
              <a:cxn ang="0">
                <a:pos x="432" y="48"/>
              </a:cxn>
              <a:cxn ang="0">
                <a:pos x="288" y="0"/>
              </a:cxn>
              <a:cxn ang="0">
                <a:pos x="96" y="48"/>
              </a:cxn>
              <a:cxn ang="0">
                <a:pos x="0" y="144"/>
              </a:cxn>
              <a:cxn ang="0">
                <a:pos x="0" y="192"/>
              </a:cxn>
            </a:cxnLst>
            <a:rect l="0" t="0" r="r" b="b"/>
            <a:pathLst>
              <a:path w="720" h="960">
                <a:moveTo>
                  <a:pt x="0" y="192"/>
                </a:moveTo>
                <a:lnTo>
                  <a:pt x="144" y="384"/>
                </a:lnTo>
                <a:lnTo>
                  <a:pt x="192" y="576"/>
                </a:lnTo>
                <a:lnTo>
                  <a:pt x="288" y="672"/>
                </a:lnTo>
                <a:lnTo>
                  <a:pt x="288" y="768"/>
                </a:lnTo>
                <a:lnTo>
                  <a:pt x="288" y="864"/>
                </a:lnTo>
                <a:lnTo>
                  <a:pt x="480" y="960"/>
                </a:lnTo>
                <a:lnTo>
                  <a:pt x="528" y="864"/>
                </a:lnTo>
                <a:lnTo>
                  <a:pt x="624" y="816"/>
                </a:lnTo>
                <a:lnTo>
                  <a:pt x="720" y="720"/>
                </a:lnTo>
                <a:lnTo>
                  <a:pt x="672" y="528"/>
                </a:lnTo>
                <a:lnTo>
                  <a:pt x="672" y="384"/>
                </a:lnTo>
                <a:lnTo>
                  <a:pt x="624" y="144"/>
                </a:lnTo>
                <a:lnTo>
                  <a:pt x="432" y="48"/>
                </a:lnTo>
                <a:lnTo>
                  <a:pt x="288" y="0"/>
                </a:lnTo>
                <a:lnTo>
                  <a:pt x="96" y="48"/>
                </a:lnTo>
                <a:lnTo>
                  <a:pt x="0" y="144"/>
                </a:lnTo>
                <a:lnTo>
                  <a:pt x="0" y="192"/>
                </a:lnTo>
                <a:close/>
              </a:path>
            </a:pathLst>
          </a:custGeom>
          <a:solidFill>
            <a:schemeClr val="accent1"/>
          </a:solidFill>
          <a:ln w="9525">
            <a:solidFill>
              <a:schemeClr val="accent1"/>
            </a:solidFill>
            <a:round/>
            <a:headEnd/>
            <a:tailEnd/>
          </a:ln>
          <a:effectLst/>
        </p:spPr>
        <p:txBody>
          <a:bodyPr/>
          <a:lstStyle/>
          <a:p>
            <a:endParaRPr lang="sv-SE"/>
          </a:p>
        </p:txBody>
      </p:sp>
      <p:sp>
        <p:nvSpPr>
          <p:cNvPr id="13317" name="Freeform 5"/>
          <p:cNvSpPr>
            <a:spLocks/>
          </p:cNvSpPr>
          <p:nvPr/>
        </p:nvSpPr>
        <p:spPr bwMode="auto">
          <a:xfrm>
            <a:off x="1981200" y="1905000"/>
            <a:ext cx="1600200" cy="1600200"/>
          </a:xfrm>
          <a:custGeom>
            <a:avLst/>
            <a:gdLst/>
            <a:ahLst/>
            <a:cxnLst>
              <a:cxn ang="0">
                <a:pos x="96" y="576"/>
              </a:cxn>
              <a:cxn ang="0">
                <a:pos x="0" y="672"/>
              </a:cxn>
              <a:cxn ang="0">
                <a:pos x="96" y="816"/>
              </a:cxn>
              <a:cxn ang="0">
                <a:pos x="336" y="912"/>
              </a:cxn>
              <a:cxn ang="0">
                <a:pos x="480" y="960"/>
              </a:cxn>
              <a:cxn ang="0">
                <a:pos x="768" y="960"/>
              </a:cxn>
              <a:cxn ang="0">
                <a:pos x="912" y="912"/>
              </a:cxn>
              <a:cxn ang="0">
                <a:pos x="1008" y="768"/>
              </a:cxn>
              <a:cxn ang="0">
                <a:pos x="1008" y="624"/>
              </a:cxn>
              <a:cxn ang="0">
                <a:pos x="1104" y="528"/>
              </a:cxn>
              <a:cxn ang="0">
                <a:pos x="1056" y="288"/>
              </a:cxn>
              <a:cxn ang="0">
                <a:pos x="912" y="144"/>
              </a:cxn>
              <a:cxn ang="0">
                <a:pos x="768" y="0"/>
              </a:cxn>
              <a:cxn ang="0">
                <a:pos x="768" y="144"/>
              </a:cxn>
              <a:cxn ang="0">
                <a:pos x="816" y="240"/>
              </a:cxn>
              <a:cxn ang="0">
                <a:pos x="816" y="288"/>
              </a:cxn>
              <a:cxn ang="0">
                <a:pos x="720" y="384"/>
              </a:cxn>
              <a:cxn ang="0">
                <a:pos x="672" y="384"/>
              </a:cxn>
              <a:cxn ang="0">
                <a:pos x="624" y="480"/>
              </a:cxn>
              <a:cxn ang="0">
                <a:pos x="576" y="528"/>
              </a:cxn>
              <a:cxn ang="0">
                <a:pos x="384" y="432"/>
              </a:cxn>
              <a:cxn ang="0">
                <a:pos x="336" y="384"/>
              </a:cxn>
              <a:cxn ang="0">
                <a:pos x="192" y="528"/>
              </a:cxn>
              <a:cxn ang="0">
                <a:pos x="192" y="576"/>
              </a:cxn>
              <a:cxn ang="0">
                <a:pos x="96" y="576"/>
              </a:cxn>
            </a:cxnLst>
            <a:rect l="0" t="0" r="r" b="b"/>
            <a:pathLst>
              <a:path w="1104" h="960">
                <a:moveTo>
                  <a:pt x="96" y="576"/>
                </a:moveTo>
                <a:lnTo>
                  <a:pt x="0" y="672"/>
                </a:lnTo>
                <a:lnTo>
                  <a:pt x="96" y="816"/>
                </a:lnTo>
                <a:lnTo>
                  <a:pt x="336" y="912"/>
                </a:lnTo>
                <a:lnTo>
                  <a:pt x="480" y="960"/>
                </a:lnTo>
                <a:lnTo>
                  <a:pt x="768" y="960"/>
                </a:lnTo>
                <a:lnTo>
                  <a:pt x="912" y="912"/>
                </a:lnTo>
                <a:lnTo>
                  <a:pt x="1008" y="768"/>
                </a:lnTo>
                <a:lnTo>
                  <a:pt x="1008" y="624"/>
                </a:lnTo>
                <a:lnTo>
                  <a:pt x="1104" y="528"/>
                </a:lnTo>
                <a:lnTo>
                  <a:pt x="1056" y="288"/>
                </a:lnTo>
                <a:lnTo>
                  <a:pt x="912" y="144"/>
                </a:lnTo>
                <a:lnTo>
                  <a:pt x="768" y="0"/>
                </a:lnTo>
                <a:lnTo>
                  <a:pt x="768" y="144"/>
                </a:lnTo>
                <a:lnTo>
                  <a:pt x="816" y="240"/>
                </a:lnTo>
                <a:lnTo>
                  <a:pt x="816" y="288"/>
                </a:lnTo>
                <a:lnTo>
                  <a:pt x="720" y="384"/>
                </a:lnTo>
                <a:lnTo>
                  <a:pt x="672" y="384"/>
                </a:lnTo>
                <a:lnTo>
                  <a:pt x="624" y="480"/>
                </a:lnTo>
                <a:lnTo>
                  <a:pt x="576" y="528"/>
                </a:lnTo>
                <a:lnTo>
                  <a:pt x="384" y="432"/>
                </a:lnTo>
                <a:lnTo>
                  <a:pt x="336" y="384"/>
                </a:lnTo>
                <a:lnTo>
                  <a:pt x="192" y="528"/>
                </a:lnTo>
                <a:lnTo>
                  <a:pt x="192" y="576"/>
                </a:lnTo>
                <a:lnTo>
                  <a:pt x="96" y="576"/>
                </a:lnTo>
                <a:close/>
              </a:path>
            </a:pathLst>
          </a:custGeom>
          <a:solidFill>
            <a:schemeClr val="accent1"/>
          </a:solidFill>
          <a:ln w="9525">
            <a:solidFill>
              <a:schemeClr val="accent1"/>
            </a:solidFill>
            <a:round/>
            <a:headEnd/>
            <a:tailEnd/>
          </a:ln>
          <a:effectLst/>
        </p:spPr>
        <p:txBody>
          <a:bodyPr/>
          <a:lstStyle/>
          <a:p>
            <a:endParaRPr lang="sv-SE"/>
          </a:p>
        </p:txBody>
      </p:sp>
      <p:sp>
        <p:nvSpPr>
          <p:cNvPr id="13318" name="AutoShape 6"/>
          <p:cNvSpPr>
            <a:spLocks noChangeArrowheads="1"/>
          </p:cNvSpPr>
          <p:nvPr/>
        </p:nvSpPr>
        <p:spPr bwMode="auto">
          <a:xfrm>
            <a:off x="3733800" y="2057400"/>
            <a:ext cx="1295400" cy="381000"/>
          </a:xfrm>
          <a:prstGeom prst="rightArrow">
            <a:avLst>
              <a:gd name="adj1" fmla="val 50000"/>
              <a:gd name="adj2" fmla="val 95625"/>
            </a:avLst>
          </a:prstGeom>
          <a:solidFill>
            <a:schemeClr val="tx1"/>
          </a:solidFill>
          <a:ln w="9525">
            <a:solidFill>
              <a:schemeClr val="tx1"/>
            </a:solidFill>
            <a:miter lim="800000"/>
            <a:headEnd/>
            <a:tailEnd/>
          </a:ln>
          <a:effectLst/>
        </p:spPr>
        <p:txBody>
          <a:bodyPr wrap="none" anchor="ctr"/>
          <a:lstStyle/>
          <a:p>
            <a:endParaRPr lang="sv-SE" sz="2200"/>
          </a:p>
        </p:txBody>
      </p:sp>
      <p:sp>
        <p:nvSpPr>
          <p:cNvPr id="13319" name="Freeform 7"/>
          <p:cNvSpPr>
            <a:spLocks/>
          </p:cNvSpPr>
          <p:nvPr/>
        </p:nvSpPr>
        <p:spPr bwMode="auto">
          <a:xfrm>
            <a:off x="5486400" y="1447800"/>
            <a:ext cx="1524000" cy="1524000"/>
          </a:xfrm>
          <a:custGeom>
            <a:avLst/>
            <a:gdLst/>
            <a:ahLst/>
            <a:cxnLst>
              <a:cxn ang="0">
                <a:pos x="96" y="480"/>
              </a:cxn>
              <a:cxn ang="0">
                <a:pos x="96" y="528"/>
              </a:cxn>
              <a:cxn ang="0">
                <a:pos x="96" y="672"/>
              </a:cxn>
              <a:cxn ang="0">
                <a:pos x="240" y="720"/>
              </a:cxn>
              <a:cxn ang="0">
                <a:pos x="384" y="864"/>
              </a:cxn>
              <a:cxn ang="0">
                <a:pos x="384" y="912"/>
              </a:cxn>
              <a:cxn ang="0">
                <a:pos x="528" y="960"/>
              </a:cxn>
              <a:cxn ang="0">
                <a:pos x="672" y="960"/>
              </a:cxn>
              <a:cxn ang="0">
                <a:pos x="768" y="960"/>
              </a:cxn>
              <a:cxn ang="0">
                <a:pos x="816" y="864"/>
              </a:cxn>
              <a:cxn ang="0">
                <a:pos x="960" y="768"/>
              </a:cxn>
              <a:cxn ang="0">
                <a:pos x="960" y="624"/>
              </a:cxn>
              <a:cxn ang="0">
                <a:pos x="912" y="528"/>
              </a:cxn>
              <a:cxn ang="0">
                <a:pos x="816" y="384"/>
              </a:cxn>
              <a:cxn ang="0">
                <a:pos x="768" y="240"/>
              </a:cxn>
              <a:cxn ang="0">
                <a:pos x="624" y="96"/>
              </a:cxn>
              <a:cxn ang="0">
                <a:pos x="432" y="48"/>
              </a:cxn>
              <a:cxn ang="0">
                <a:pos x="240" y="0"/>
              </a:cxn>
              <a:cxn ang="0">
                <a:pos x="192" y="144"/>
              </a:cxn>
              <a:cxn ang="0">
                <a:pos x="96" y="192"/>
              </a:cxn>
              <a:cxn ang="0">
                <a:pos x="0" y="336"/>
              </a:cxn>
              <a:cxn ang="0">
                <a:pos x="96" y="480"/>
              </a:cxn>
            </a:cxnLst>
            <a:rect l="0" t="0" r="r" b="b"/>
            <a:pathLst>
              <a:path w="960" h="960">
                <a:moveTo>
                  <a:pt x="96" y="480"/>
                </a:moveTo>
                <a:lnTo>
                  <a:pt x="96" y="528"/>
                </a:lnTo>
                <a:lnTo>
                  <a:pt x="96" y="672"/>
                </a:lnTo>
                <a:lnTo>
                  <a:pt x="240" y="720"/>
                </a:lnTo>
                <a:lnTo>
                  <a:pt x="384" y="864"/>
                </a:lnTo>
                <a:lnTo>
                  <a:pt x="384" y="912"/>
                </a:lnTo>
                <a:lnTo>
                  <a:pt x="528" y="960"/>
                </a:lnTo>
                <a:lnTo>
                  <a:pt x="672" y="960"/>
                </a:lnTo>
                <a:lnTo>
                  <a:pt x="768" y="960"/>
                </a:lnTo>
                <a:lnTo>
                  <a:pt x="816" y="864"/>
                </a:lnTo>
                <a:lnTo>
                  <a:pt x="960" y="768"/>
                </a:lnTo>
                <a:lnTo>
                  <a:pt x="960" y="624"/>
                </a:lnTo>
                <a:lnTo>
                  <a:pt x="912" y="528"/>
                </a:lnTo>
                <a:lnTo>
                  <a:pt x="816" y="384"/>
                </a:lnTo>
                <a:lnTo>
                  <a:pt x="768" y="240"/>
                </a:lnTo>
                <a:lnTo>
                  <a:pt x="624" y="96"/>
                </a:lnTo>
                <a:lnTo>
                  <a:pt x="432" y="48"/>
                </a:lnTo>
                <a:lnTo>
                  <a:pt x="240" y="0"/>
                </a:lnTo>
                <a:lnTo>
                  <a:pt x="192" y="144"/>
                </a:lnTo>
                <a:lnTo>
                  <a:pt x="96" y="192"/>
                </a:lnTo>
                <a:lnTo>
                  <a:pt x="0" y="336"/>
                </a:lnTo>
                <a:lnTo>
                  <a:pt x="96" y="480"/>
                </a:lnTo>
                <a:close/>
              </a:path>
            </a:pathLst>
          </a:custGeom>
          <a:solidFill>
            <a:schemeClr val="accent1"/>
          </a:solidFill>
          <a:ln w="9525">
            <a:solidFill>
              <a:schemeClr val="tx1"/>
            </a:solidFill>
            <a:round/>
            <a:headEnd/>
            <a:tailEnd/>
          </a:ln>
          <a:effectLst/>
        </p:spPr>
        <p:txBody>
          <a:bodyPr/>
          <a:lstStyle/>
          <a:p>
            <a:endParaRPr lang="sv-SE"/>
          </a:p>
        </p:txBody>
      </p:sp>
      <p:sp>
        <p:nvSpPr>
          <p:cNvPr id="13325" name="Freeform 13"/>
          <p:cNvSpPr>
            <a:spLocks/>
          </p:cNvSpPr>
          <p:nvPr/>
        </p:nvSpPr>
        <p:spPr bwMode="auto">
          <a:xfrm>
            <a:off x="5562600" y="3733800"/>
            <a:ext cx="1524000" cy="1524000"/>
          </a:xfrm>
          <a:custGeom>
            <a:avLst/>
            <a:gdLst/>
            <a:ahLst/>
            <a:cxnLst>
              <a:cxn ang="0">
                <a:pos x="96" y="480"/>
              </a:cxn>
              <a:cxn ang="0">
                <a:pos x="96" y="528"/>
              </a:cxn>
              <a:cxn ang="0">
                <a:pos x="96" y="672"/>
              </a:cxn>
              <a:cxn ang="0">
                <a:pos x="240" y="720"/>
              </a:cxn>
              <a:cxn ang="0">
                <a:pos x="384" y="864"/>
              </a:cxn>
              <a:cxn ang="0">
                <a:pos x="384" y="912"/>
              </a:cxn>
              <a:cxn ang="0">
                <a:pos x="528" y="960"/>
              </a:cxn>
              <a:cxn ang="0">
                <a:pos x="672" y="960"/>
              </a:cxn>
              <a:cxn ang="0">
                <a:pos x="768" y="960"/>
              </a:cxn>
              <a:cxn ang="0">
                <a:pos x="816" y="864"/>
              </a:cxn>
              <a:cxn ang="0">
                <a:pos x="960" y="768"/>
              </a:cxn>
              <a:cxn ang="0">
                <a:pos x="960" y="624"/>
              </a:cxn>
              <a:cxn ang="0">
                <a:pos x="912" y="528"/>
              </a:cxn>
              <a:cxn ang="0">
                <a:pos x="816" y="384"/>
              </a:cxn>
              <a:cxn ang="0">
                <a:pos x="768" y="240"/>
              </a:cxn>
              <a:cxn ang="0">
                <a:pos x="624" y="96"/>
              </a:cxn>
              <a:cxn ang="0">
                <a:pos x="432" y="48"/>
              </a:cxn>
              <a:cxn ang="0">
                <a:pos x="240" y="0"/>
              </a:cxn>
              <a:cxn ang="0">
                <a:pos x="192" y="144"/>
              </a:cxn>
              <a:cxn ang="0">
                <a:pos x="96" y="192"/>
              </a:cxn>
              <a:cxn ang="0">
                <a:pos x="0" y="336"/>
              </a:cxn>
              <a:cxn ang="0">
                <a:pos x="96" y="480"/>
              </a:cxn>
            </a:cxnLst>
            <a:rect l="0" t="0" r="r" b="b"/>
            <a:pathLst>
              <a:path w="960" h="960">
                <a:moveTo>
                  <a:pt x="96" y="480"/>
                </a:moveTo>
                <a:lnTo>
                  <a:pt x="96" y="528"/>
                </a:lnTo>
                <a:lnTo>
                  <a:pt x="96" y="672"/>
                </a:lnTo>
                <a:lnTo>
                  <a:pt x="240" y="720"/>
                </a:lnTo>
                <a:lnTo>
                  <a:pt x="384" y="864"/>
                </a:lnTo>
                <a:lnTo>
                  <a:pt x="384" y="912"/>
                </a:lnTo>
                <a:lnTo>
                  <a:pt x="528" y="960"/>
                </a:lnTo>
                <a:lnTo>
                  <a:pt x="672" y="960"/>
                </a:lnTo>
                <a:lnTo>
                  <a:pt x="768" y="960"/>
                </a:lnTo>
                <a:lnTo>
                  <a:pt x="816" y="864"/>
                </a:lnTo>
                <a:lnTo>
                  <a:pt x="960" y="768"/>
                </a:lnTo>
                <a:lnTo>
                  <a:pt x="960" y="624"/>
                </a:lnTo>
                <a:lnTo>
                  <a:pt x="912" y="528"/>
                </a:lnTo>
                <a:lnTo>
                  <a:pt x="816" y="384"/>
                </a:lnTo>
                <a:lnTo>
                  <a:pt x="768" y="240"/>
                </a:lnTo>
                <a:lnTo>
                  <a:pt x="624" y="96"/>
                </a:lnTo>
                <a:lnTo>
                  <a:pt x="432" y="48"/>
                </a:lnTo>
                <a:lnTo>
                  <a:pt x="240" y="0"/>
                </a:lnTo>
                <a:lnTo>
                  <a:pt x="192" y="144"/>
                </a:lnTo>
                <a:lnTo>
                  <a:pt x="96" y="192"/>
                </a:lnTo>
                <a:lnTo>
                  <a:pt x="0" y="336"/>
                </a:lnTo>
                <a:lnTo>
                  <a:pt x="96" y="480"/>
                </a:lnTo>
                <a:close/>
              </a:path>
            </a:pathLst>
          </a:custGeom>
          <a:solidFill>
            <a:schemeClr val="accent1"/>
          </a:solidFill>
          <a:ln w="9525">
            <a:solidFill>
              <a:schemeClr val="tx1"/>
            </a:solidFill>
            <a:round/>
            <a:headEnd/>
            <a:tailEnd/>
          </a:ln>
          <a:effectLst/>
        </p:spPr>
        <p:txBody>
          <a:bodyPr/>
          <a:lstStyle/>
          <a:p>
            <a:endParaRPr lang="sv-SE"/>
          </a:p>
        </p:txBody>
      </p:sp>
      <p:sp>
        <p:nvSpPr>
          <p:cNvPr id="13326" name="Freeform 14"/>
          <p:cNvSpPr>
            <a:spLocks/>
          </p:cNvSpPr>
          <p:nvPr/>
        </p:nvSpPr>
        <p:spPr bwMode="auto">
          <a:xfrm>
            <a:off x="7315200" y="3200400"/>
            <a:ext cx="990600" cy="1371600"/>
          </a:xfrm>
          <a:custGeom>
            <a:avLst/>
            <a:gdLst/>
            <a:ahLst/>
            <a:cxnLst>
              <a:cxn ang="0">
                <a:pos x="0" y="192"/>
              </a:cxn>
              <a:cxn ang="0">
                <a:pos x="144" y="384"/>
              </a:cxn>
              <a:cxn ang="0">
                <a:pos x="192" y="576"/>
              </a:cxn>
              <a:cxn ang="0">
                <a:pos x="288" y="672"/>
              </a:cxn>
              <a:cxn ang="0">
                <a:pos x="288" y="768"/>
              </a:cxn>
              <a:cxn ang="0">
                <a:pos x="288" y="864"/>
              </a:cxn>
              <a:cxn ang="0">
                <a:pos x="480" y="960"/>
              </a:cxn>
              <a:cxn ang="0">
                <a:pos x="528" y="864"/>
              </a:cxn>
              <a:cxn ang="0">
                <a:pos x="624" y="816"/>
              </a:cxn>
              <a:cxn ang="0">
                <a:pos x="720" y="720"/>
              </a:cxn>
              <a:cxn ang="0">
                <a:pos x="672" y="528"/>
              </a:cxn>
              <a:cxn ang="0">
                <a:pos x="672" y="384"/>
              </a:cxn>
              <a:cxn ang="0">
                <a:pos x="624" y="144"/>
              </a:cxn>
              <a:cxn ang="0">
                <a:pos x="432" y="48"/>
              </a:cxn>
              <a:cxn ang="0">
                <a:pos x="288" y="0"/>
              </a:cxn>
              <a:cxn ang="0">
                <a:pos x="96" y="48"/>
              </a:cxn>
              <a:cxn ang="0">
                <a:pos x="0" y="144"/>
              </a:cxn>
              <a:cxn ang="0">
                <a:pos x="0" y="192"/>
              </a:cxn>
            </a:cxnLst>
            <a:rect l="0" t="0" r="r" b="b"/>
            <a:pathLst>
              <a:path w="720" h="960">
                <a:moveTo>
                  <a:pt x="0" y="192"/>
                </a:moveTo>
                <a:lnTo>
                  <a:pt x="144" y="384"/>
                </a:lnTo>
                <a:lnTo>
                  <a:pt x="192" y="576"/>
                </a:lnTo>
                <a:lnTo>
                  <a:pt x="288" y="672"/>
                </a:lnTo>
                <a:lnTo>
                  <a:pt x="288" y="768"/>
                </a:lnTo>
                <a:lnTo>
                  <a:pt x="288" y="864"/>
                </a:lnTo>
                <a:lnTo>
                  <a:pt x="480" y="960"/>
                </a:lnTo>
                <a:lnTo>
                  <a:pt x="528" y="864"/>
                </a:lnTo>
                <a:lnTo>
                  <a:pt x="624" y="816"/>
                </a:lnTo>
                <a:lnTo>
                  <a:pt x="720" y="720"/>
                </a:lnTo>
                <a:lnTo>
                  <a:pt x="672" y="528"/>
                </a:lnTo>
                <a:lnTo>
                  <a:pt x="672" y="384"/>
                </a:lnTo>
                <a:lnTo>
                  <a:pt x="624" y="144"/>
                </a:lnTo>
                <a:lnTo>
                  <a:pt x="432" y="48"/>
                </a:lnTo>
                <a:lnTo>
                  <a:pt x="288" y="0"/>
                </a:lnTo>
                <a:lnTo>
                  <a:pt x="96" y="48"/>
                </a:lnTo>
                <a:lnTo>
                  <a:pt x="0" y="144"/>
                </a:lnTo>
                <a:lnTo>
                  <a:pt x="0" y="192"/>
                </a:lnTo>
                <a:close/>
              </a:path>
            </a:pathLst>
          </a:custGeom>
          <a:solidFill>
            <a:schemeClr val="accent1"/>
          </a:solidFill>
          <a:ln w="9525">
            <a:solidFill>
              <a:schemeClr val="tx1"/>
            </a:solidFill>
            <a:round/>
            <a:headEnd/>
            <a:tailEnd/>
          </a:ln>
          <a:effectLst/>
        </p:spPr>
        <p:txBody>
          <a:bodyPr/>
          <a:lstStyle/>
          <a:p>
            <a:endParaRPr lang="sv-SE"/>
          </a:p>
        </p:txBody>
      </p:sp>
      <p:sp>
        <p:nvSpPr>
          <p:cNvPr id="13327" name="Freeform 15"/>
          <p:cNvSpPr>
            <a:spLocks/>
          </p:cNvSpPr>
          <p:nvPr/>
        </p:nvSpPr>
        <p:spPr bwMode="auto">
          <a:xfrm>
            <a:off x="7315200" y="4800600"/>
            <a:ext cx="1371600" cy="1524000"/>
          </a:xfrm>
          <a:custGeom>
            <a:avLst/>
            <a:gdLst/>
            <a:ahLst/>
            <a:cxnLst>
              <a:cxn ang="0">
                <a:pos x="96" y="576"/>
              </a:cxn>
              <a:cxn ang="0">
                <a:pos x="0" y="672"/>
              </a:cxn>
              <a:cxn ang="0">
                <a:pos x="96" y="816"/>
              </a:cxn>
              <a:cxn ang="0">
                <a:pos x="336" y="912"/>
              </a:cxn>
              <a:cxn ang="0">
                <a:pos x="480" y="960"/>
              </a:cxn>
              <a:cxn ang="0">
                <a:pos x="768" y="960"/>
              </a:cxn>
              <a:cxn ang="0">
                <a:pos x="912" y="912"/>
              </a:cxn>
              <a:cxn ang="0">
                <a:pos x="1008" y="768"/>
              </a:cxn>
              <a:cxn ang="0">
                <a:pos x="1008" y="624"/>
              </a:cxn>
              <a:cxn ang="0">
                <a:pos x="1104" y="528"/>
              </a:cxn>
              <a:cxn ang="0">
                <a:pos x="1056" y="288"/>
              </a:cxn>
              <a:cxn ang="0">
                <a:pos x="912" y="144"/>
              </a:cxn>
              <a:cxn ang="0">
                <a:pos x="768" y="0"/>
              </a:cxn>
              <a:cxn ang="0">
                <a:pos x="768" y="144"/>
              </a:cxn>
              <a:cxn ang="0">
                <a:pos x="816" y="240"/>
              </a:cxn>
              <a:cxn ang="0">
                <a:pos x="816" y="288"/>
              </a:cxn>
              <a:cxn ang="0">
                <a:pos x="720" y="384"/>
              </a:cxn>
              <a:cxn ang="0">
                <a:pos x="672" y="384"/>
              </a:cxn>
              <a:cxn ang="0">
                <a:pos x="624" y="480"/>
              </a:cxn>
              <a:cxn ang="0">
                <a:pos x="576" y="528"/>
              </a:cxn>
              <a:cxn ang="0">
                <a:pos x="384" y="432"/>
              </a:cxn>
              <a:cxn ang="0">
                <a:pos x="336" y="384"/>
              </a:cxn>
              <a:cxn ang="0">
                <a:pos x="192" y="528"/>
              </a:cxn>
              <a:cxn ang="0">
                <a:pos x="192" y="576"/>
              </a:cxn>
              <a:cxn ang="0">
                <a:pos x="96" y="576"/>
              </a:cxn>
            </a:cxnLst>
            <a:rect l="0" t="0" r="r" b="b"/>
            <a:pathLst>
              <a:path w="1104" h="960">
                <a:moveTo>
                  <a:pt x="96" y="576"/>
                </a:moveTo>
                <a:lnTo>
                  <a:pt x="0" y="672"/>
                </a:lnTo>
                <a:lnTo>
                  <a:pt x="96" y="816"/>
                </a:lnTo>
                <a:lnTo>
                  <a:pt x="336" y="912"/>
                </a:lnTo>
                <a:lnTo>
                  <a:pt x="480" y="960"/>
                </a:lnTo>
                <a:lnTo>
                  <a:pt x="768" y="960"/>
                </a:lnTo>
                <a:lnTo>
                  <a:pt x="912" y="912"/>
                </a:lnTo>
                <a:lnTo>
                  <a:pt x="1008" y="768"/>
                </a:lnTo>
                <a:lnTo>
                  <a:pt x="1008" y="624"/>
                </a:lnTo>
                <a:lnTo>
                  <a:pt x="1104" y="528"/>
                </a:lnTo>
                <a:lnTo>
                  <a:pt x="1056" y="288"/>
                </a:lnTo>
                <a:lnTo>
                  <a:pt x="912" y="144"/>
                </a:lnTo>
                <a:lnTo>
                  <a:pt x="768" y="0"/>
                </a:lnTo>
                <a:lnTo>
                  <a:pt x="768" y="144"/>
                </a:lnTo>
                <a:lnTo>
                  <a:pt x="816" y="240"/>
                </a:lnTo>
                <a:lnTo>
                  <a:pt x="816" y="288"/>
                </a:lnTo>
                <a:lnTo>
                  <a:pt x="720" y="384"/>
                </a:lnTo>
                <a:lnTo>
                  <a:pt x="672" y="384"/>
                </a:lnTo>
                <a:lnTo>
                  <a:pt x="624" y="480"/>
                </a:lnTo>
                <a:lnTo>
                  <a:pt x="576" y="528"/>
                </a:lnTo>
                <a:lnTo>
                  <a:pt x="384" y="432"/>
                </a:lnTo>
                <a:lnTo>
                  <a:pt x="336" y="384"/>
                </a:lnTo>
                <a:lnTo>
                  <a:pt x="192" y="528"/>
                </a:lnTo>
                <a:lnTo>
                  <a:pt x="192" y="576"/>
                </a:lnTo>
                <a:lnTo>
                  <a:pt x="96" y="576"/>
                </a:lnTo>
                <a:close/>
              </a:path>
            </a:pathLst>
          </a:custGeom>
          <a:solidFill>
            <a:schemeClr val="accent1"/>
          </a:solidFill>
          <a:ln w="9525">
            <a:solidFill>
              <a:schemeClr val="tx1"/>
            </a:solidFill>
            <a:round/>
            <a:headEnd/>
            <a:tailEnd/>
          </a:ln>
          <a:effectLst/>
        </p:spPr>
        <p:txBody>
          <a:bodyPr/>
          <a:lstStyle/>
          <a:p>
            <a:endParaRPr lang="sv-SE"/>
          </a:p>
        </p:txBody>
      </p:sp>
      <p:sp>
        <p:nvSpPr>
          <p:cNvPr id="13328" name="Freeform 16"/>
          <p:cNvSpPr>
            <a:spLocks/>
          </p:cNvSpPr>
          <p:nvPr/>
        </p:nvSpPr>
        <p:spPr bwMode="auto">
          <a:xfrm>
            <a:off x="838200" y="3810000"/>
            <a:ext cx="1981200" cy="2057400"/>
          </a:xfrm>
          <a:custGeom>
            <a:avLst/>
            <a:gdLst/>
            <a:ahLst/>
            <a:cxnLst>
              <a:cxn ang="0">
                <a:pos x="96" y="480"/>
              </a:cxn>
              <a:cxn ang="0">
                <a:pos x="96" y="528"/>
              </a:cxn>
              <a:cxn ang="0">
                <a:pos x="96" y="672"/>
              </a:cxn>
              <a:cxn ang="0">
                <a:pos x="240" y="720"/>
              </a:cxn>
              <a:cxn ang="0">
                <a:pos x="384" y="864"/>
              </a:cxn>
              <a:cxn ang="0">
                <a:pos x="384" y="912"/>
              </a:cxn>
              <a:cxn ang="0">
                <a:pos x="528" y="960"/>
              </a:cxn>
              <a:cxn ang="0">
                <a:pos x="672" y="960"/>
              </a:cxn>
              <a:cxn ang="0">
                <a:pos x="768" y="960"/>
              </a:cxn>
              <a:cxn ang="0">
                <a:pos x="816" y="864"/>
              </a:cxn>
              <a:cxn ang="0">
                <a:pos x="960" y="768"/>
              </a:cxn>
              <a:cxn ang="0">
                <a:pos x="960" y="624"/>
              </a:cxn>
              <a:cxn ang="0">
                <a:pos x="912" y="528"/>
              </a:cxn>
              <a:cxn ang="0">
                <a:pos x="816" y="384"/>
              </a:cxn>
              <a:cxn ang="0">
                <a:pos x="768" y="240"/>
              </a:cxn>
              <a:cxn ang="0">
                <a:pos x="624" y="96"/>
              </a:cxn>
              <a:cxn ang="0">
                <a:pos x="432" y="48"/>
              </a:cxn>
              <a:cxn ang="0">
                <a:pos x="240" y="0"/>
              </a:cxn>
              <a:cxn ang="0">
                <a:pos x="192" y="144"/>
              </a:cxn>
              <a:cxn ang="0">
                <a:pos x="96" y="192"/>
              </a:cxn>
              <a:cxn ang="0">
                <a:pos x="0" y="336"/>
              </a:cxn>
              <a:cxn ang="0">
                <a:pos x="96" y="480"/>
              </a:cxn>
            </a:cxnLst>
            <a:rect l="0" t="0" r="r" b="b"/>
            <a:pathLst>
              <a:path w="960" h="960">
                <a:moveTo>
                  <a:pt x="96" y="480"/>
                </a:moveTo>
                <a:lnTo>
                  <a:pt x="96" y="528"/>
                </a:lnTo>
                <a:lnTo>
                  <a:pt x="96" y="672"/>
                </a:lnTo>
                <a:lnTo>
                  <a:pt x="240" y="720"/>
                </a:lnTo>
                <a:lnTo>
                  <a:pt x="384" y="864"/>
                </a:lnTo>
                <a:lnTo>
                  <a:pt x="384" y="912"/>
                </a:lnTo>
                <a:lnTo>
                  <a:pt x="528" y="960"/>
                </a:lnTo>
                <a:lnTo>
                  <a:pt x="672" y="960"/>
                </a:lnTo>
                <a:lnTo>
                  <a:pt x="768" y="960"/>
                </a:lnTo>
                <a:lnTo>
                  <a:pt x="816" y="864"/>
                </a:lnTo>
                <a:lnTo>
                  <a:pt x="960" y="768"/>
                </a:lnTo>
                <a:lnTo>
                  <a:pt x="960" y="624"/>
                </a:lnTo>
                <a:lnTo>
                  <a:pt x="912" y="528"/>
                </a:lnTo>
                <a:lnTo>
                  <a:pt x="816" y="384"/>
                </a:lnTo>
                <a:lnTo>
                  <a:pt x="768" y="240"/>
                </a:lnTo>
                <a:lnTo>
                  <a:pt x="624" y="96"/>
                </a:lnTo>
                <a:lnTo>
                  <a:pt x="432" y="48"/>
                </a:lnTo>
                <a:lnTo>
                  <a:pt x="240" y="0"/>
                </a:lnTo>
                <a:lnTo>
                  <a:pt x="192" y="144"/>
                </a:lnTo>
                <a:lnTo>
                  <a:pt x="96" y="192"/>
                </a:lnTo>
                <a:lnTo>
                  <a:pt x="0" y="336"/>
                </a:lnTo>
                <a:lnTo>
                  <a:pt x="96" y="480"/>
                </a:lnTo>
                <a:close/>
              </a:path>
            </a:pathLst>
          </a:custGeom>
          <a:solidFill>
            <a:schemeClr val="accent1"/>
          </a:solidFill>
          <a:ln w="9525">
            <a:solidFill>
              <a:schemeClr val="accent1"/>
            </a:solidFill>
            <a:round/>
            <a:headEnd/>
            <a:tailEnd/>
          </a:ln>
          <a:effectLst/>
        </p:spPr>
        <p:txBody>
          <a:bodyPr/>
          <a:lstStyle/>
          <a:p>
            <a:endParaRPr lang="sv-SE"/>
          </a:p>
        </p:txBody>
      </p:sp>
      <p:sp>
        <p:nvSpPr>
          <p:cNvPr id="13329" name="Freeform 17"/>
          <p:cNvSpPr>
            <a:spLocks/>
          </p:cNvSpPr>
          <p:nvPr/>
        </p:nvSpPr>
        <p:spPr bwMode="auto">
          <a:xfrm>
            <a:off x="2057400" y="3657600"/>
            <a:ext cx="1524000" cy="1752600"/>
          </a:xfrm>
          <a:custGeom>
            <a:avLst/>
            <a:gdLst/>
            <a:ahLst/>
            <a:cxnLst>
              <a:cxn ang="0">
                <a:pos x="0" y="192"/>
              </a:cxn>
              <a:cxn ang="0">
                <a:pos x="144" y="384"/>
              </a:cxn>
              <a:cxn ang="0">
                <a:pos x="192" y="576"/>
              </a:cxn>
              <a:cxn ang="0">
                <a:pos x="288" y="672"/>
              </a:cxn>
              <a:cxn ang="0">
                <a:pos x="288" y="768"/>
              </a:cxn>
              <a:cxn ang="0">
                <a:pos x="288" y="864"/>
              </a:cxn>
              <a:cxn ang="0">
                <a:pos x="480" y="960"/>
              </a:cxn>
              <a:cxn ang="0">
                <a:pos x="528" y="864"/>
              </a:cxn>
              <a:cxn ang="0">
                <a:pos x="624" y="816"/>
              </a:cxn>
              <a:cxn ang="0">
                <a:pos x="720" y="720"/>
              </a:cxn>
              <a:cxn ang="0">
                <a:pos x="672" y="528"/>
              </a:cxn>
              <a:cxn ang="0">
                <a:pos x="672" y="384"/>
              </a:cxn>
              <a:cxn ang="0">
                <a:pos x="624" y="144"/>
              </a:cxn>
              <a:cxn ang="0">
                <a:pos x="432" y="48"/>
              </a:cxn>
              <a:cxn ang="0">
                <a:pos x="288" y="0"/>
              </a:cxn>
              <a:cxn ang="0">
                <a:pos x="96" y="48"/>
              </a:cxn>
              <a:cxn ang="0">
                <a:pos x="0" y="144"/>
              </a:cxn>
              <a:cxn ang="0">
                <a:pos x="0" y="192"/>
              </a:cxn>
            </a:cxnLst>
            <a:rect l="0" t="0" r="r" b="b"/>
            <a:pathLst>
              <a:path w="720" h="960">
                <a:moveTo>
                  <a:pt x="0" y="192"/>
                </a:moveTo>
                <a:lnTo>
                  <a:pt x="144" y="384"/>
                </a:lnTo>
                <a:lnTo>
                  <a:pt x="192" y="576"/>
                </a:lnTo>
                <a:lnTo>
                  <a:pt x="288" y="672"/>
                </a:lnTo>
                <a:lnTo>
                  <a:pt x="288" y="768"/>
                </a:lnTo>
                <a:lnTo>
                  <a:pt x="288" y="864"/>
                </a:lnTo>
                <a:lnTo>
                  <a:pt x="480" y="960"/>
                </a:lnTo>
                <a:lnTo>
                  <a:pt x="528" y="864"/>
                </a:lnTo>
                <a:lnTo>
                  <a:pt x="624" y="816"/>
                </a:lnTo>
                <a:lnTo>
                  <a:pt x="720" y="720"/>
                </a:lnTo>
                <a:lnTo>
                  <a:pt x="672" y="528"/>
                </a:lnTo>
                <a:lnTo>
                  <a:pt x="672" y="384"/>
                </a:lnTo>
                <a:lnTo>
                  <a:pt x="624" y="144"/>
                </a:lnTo>
                <a:lnTo>
                  <a:pt x="432" y="48"/>
                </a:lnTo>
                <a:lnTo>
                  <a:pt x="288" y="0"/>
                </a:lnTo>
                <a:lnTo>
                  <a:pt x="96" y="48"/>
                </a:lnTo>
                <a:lnTo>
                  <a:pt x="0" y="144"/>
                </a:lnTo>
                <a:lnTo>
                  <a:pt x="0" y="192"/>
                </a:lnTo>
                <a:close/>
              </a:path>
            </a:pathLst>
          </a:custGeom>
          <a:solidFill>
            <a:schemeClr val="accent1"/>
          </a:solidFill>
          <a:ln w="9525">
            <a:solidFill>
              <a:schemeClr val="accent1"/>
            </a:solidFill>
            <a:round/>
            <a:headEnd/>
            <a:tailEnd/>
          </a:ln>
          <a:effectLst/>
        </p:spPr>
        <p:txBody>
          <a:bodyPr/>
          <a:lstStyle/>
          <a:p>
            <a:endParaRPr lang="sv-SE"/>
          </a:p>
        </p:txBody>
      </p:sp>
      <p:sp>
        <p:nvSpPr>
          <p:cNvPr id="13330" name="Freeform 18"/>
          <p:cNvSpPr>
            <a:spLocks/>
          </p:cNvSpPr>
          <p:nvPr/>
        </p:nvSpPr>
        <p:spPr bwMode="auto">
          <a:xfrm>
            <a:off x="2133600" y="4343400"/>
            <a:ext cx="1828800" cy="1828800"/>
          </a:xfrm>
          <a:custGeom>
            <a:avLst/>
            <a:gdLst/>
            <a:ahLst/>
            <a:cxnLst>
              <a:cxn ang="0">
                <a:pos x="96" y="576"/>
              </a:cxn>
              <a:cxn ang="0">
                <a:pos x="0" y="672"/>
              </a:cxn>
              <a:cxn ang="0">
                <a:pos x="96" y="816"/>
              </a:cxn>
              <a:cxn ang="0">
                <a:pos x="336" y="912"/>
              </a:cxn>
              <a:cxn ang="0">
                <a:pos x="480" y="960"/>
              </a:cxn>
              <a:cxn ang="0">
                <a:pos x="768" y="960"/>
              </a:cxn>
              <a:cxn ang="0">
                <a:pos x="912" y="912"/>
              </a:cxn>
              <a:cxn ang="0">
                <a:pos x="1008" y="768"/>
              </a:cxn>
              <a:cxn ang="0">
                <a:pos x="1008" y="624"/>
              </a:cxn>
              <a:cxn ang="0">
                <a:pos x="1104" y="528"/>
              </a:cxn>
              <a:cxn ang="0">
                <a:pos x="1056" y="288"/>
              </a:cxn>
              <a:cxn ang="0">
                <a:pos x="912" y="144"/>
              </a:cxn>
              <a:cxn ang="0">
                <a:pos x="768" y="0"/>
              </a:cxn>
              <a:cxn ang="0">
                <a:pos x="768" y="144"/>
              </a:cxn>
              <a:cxn ang="0">
                <a:pos x="816" y="240"/>
              </a:cxn>
              <a:cxn ang="0">
                <a:pos x="816" y="288"/>
              </a:cxn>
              <a:cxn ang="0">
                <a:pos x="720" y="384"/>
              </a:cxn>
              <a:cxn ang="0">
                <a:pos x="672" y="384"/>
              </a:cxn>
              <a:cxn ang="0">
                <a:pos x="624" y="480"/>
              </a:cxn>
              <a:cxn ang="0">
                <a:pos x="576" y="528"/>
              </a:cxn>
              <a:cxn ang="0">
                <a:pos x="384" y="432"/>
              </a:cxn>
              <a:cxn ang="0">
                <a:pos x="336" y="384"/>
              </a:cxn>
              <a:cxn ang="0">
                <a:pos x="192" y="528"/>
              </a:cxn>
              <a:cxn ang="0">
                <a:pos x="192" y="576"/>
              </a:cxn>
              <a:cxn ang="0">
                <a:pos x="96" y="576"/>
              </a:cxn>
            </a:cxnLst>
            <a:rect l="0" t="0" r="r" b="b"/>
            <a:pathLst>
              <a:path w="1104" h="960">
                <a:moveTo>
                  <a:pt x="96" y="576"/>
                </a:moveTo>
                <a:lnTo>
                  <a:pt x="0" y="672"/>
                </a:lnTo>
                <a:lnTo>
                  <a:pt x="96" y="816"/>
                </a:lnTo>
                <a:lnTo>
                  <a:pt x="336" y="912"/>
                </a:lnTo>
                <a:lnTo>
                  <a:pt x="480" y="960"/>
                </a:lnTo>
                <a:lnTo>
                  <a:pt x="768" y="960"/>
                </a:lnTo>
                <a:lnTo>
                  <a:pt x="912" y="912"/>
                </a:lnTo>
                <a:lnTo>
                  <a:pt x="1008" y="768"/>
                </a:lnTo>
                <a:lnTo>
                  <a:pt x="1008" y="624"/>
                </a:lnTo>
                <a:lnTo>
                  <a:pt x="1104" y="528"/>
                </a:lnTo>
                <a:lnTo>
                  <a:pt x="1056" y="288"/>
                </a:lnTo>
                <a:lnTo>
                  <a:pt x="912" y="144"/>
                </a:lnTo>
                <a:lnTo>
                  <a:pt x="768" y="0"/>
                </a:lnTo>
                <a:lnTo>
                  <a:pt x="768" y="144"/>
                </a:lnTo>
                <a:lnTo>
                  <a:pt x="816" y="240"/>
                </a:lnTo>
                <a:lnTo>
                  <a:pt x="816" y="288"/>
                </a:lnTo>
                <a:lnTo>
                  <a:pt x="720" y="384"/>
                </a:lnTo>
                <a:lnTo>
                  <a:pt x="672" y="384"/>
                </a:lnTo>
                <a:lnTo>
                  <a:pt x="624" y="480"/>
                </a:lnTo>
                <a:lnTo>
                  <a:pt x="576" y="528"/>
                </a:lnTo>
                <a:lnTo>
                  <a:pt x="384" y="432"/>
                </a:lnTo>
                <a:lnTo>
                  <a:pt x="336" y="384"/>
                </a:lnTo>
                <a:lnTo>
                  <a:pt x="192" y="528"/>
                </a:lnTo>
                <a:lnTo>
                  <a:pt x="192" y="576"/>
                </a:lnTo>
                <a:lnTo>
                  <a:pt x="96" y="576"/>
                </a:lnTo>
                <a:close/>
              </a:path>
            </a:pathLst>
          </a:custGeom>
          <a:solidFill>
            <a:schemeClr val="accent1"/>
          </a:solidFill>
          <a:ln w="9525">
            <a:solidFill>
              <a:schemeClr val="accent1"/>
            </a:solidFill>
            <a:round/>
            <a:headEnd/>
            <a:tailEnd/>
          </a:ln>
          <a:effectLst/>
        </p:spPr>
        <p:txBody>
          <a:bodyPr/>
          <a:lstStyle/>
          <a:p>
            <a:endParaRPr lang="sv-SE"/>
          </a:p>
        </p:txBody>
      </p:sp>
      <p:sp>
        <p:nvSpPr>
          <p:cNvPr id="13331" name="AutoShape 19"/>
          <p:cNvSpPr>
            <a:spLocks noChangeArrowheads="1"/>
          </p:cNvSpPr>
          <p:nvPr/>
        </p:nvSpPr>
        <p:spPr bwMode="auto">
          <a:xfrm>
            <a:off x="4038600" y="4495800"/>
            <a:ext cx="1295400" cy="381000"/>
          </a:xfrm>
          <a:prstGeom prst="rightArrow">
            <a:avLst>
              <a:gd name="adj1" fmla="val 50000"/>
              <a:gd name="adj2" fmla="val 95625"/>
            </a:avLst>
          </a:prstGeom>
          <a:solidFill>
            <a:schemeClr val="tx1"/>
          </a:solidFill>
          <a:ln w="9525">
            <a:solidFill>
              <a:schemeClr val="tx1"/>
            </a:solidFill>
            <a:miter lim="800000"/>
            <a:headEnd/>
            <a:tailEnd/>
          </a:ln>
          <a:effectLst/>
        </p:spPr>
        <p:txBody>
          <a:bodyPr wrap="none" anchor="ctr"/>
          <a:lstStyle/>
          <a:p>
            <a:endParaRPr lang="sv-SE"/>
          </a:p>
        </p:txBody>
      </p:sp>
      <p:sp>
        <p:nvSpPr>
          <p:cNvPr id="13332" name="Text Box 20"/>
          <p:cNvSpPr txBox="1">
            <a:spLocks noChangeArrowheads="1"/>
          </p:cNvSpPr>
          <p:nvPr/>
        </p:nvSpPr>
        <p:spPr bwMode="auto">
          <a:xfrm>
            <a:off x="3581400" y="1611868"/>
            <a:ext cx="1600200" cy="430887"/>
          </a:xfrm>
          <a:prstGeom prst="rect">
            <a:avLst/>
          </a:prstGeom>
          <a:noFill/>
          <a:ln w="9525">
            <a:noFill/>
            <a:miter lim="800000"/>
            <a:headEnd/>
            <a:tailEnd/>
          </a:ln>
          <a:effectLst/>
        </p:spPr>
        <p:txBody>
          <a:bodyPr>
            <a:spAutoFit/>
          </a:bodyPr>
          <a:lstStyle/>
          <a:p>
            <a:pPr algn="ctr">
              <a:spcBef>
                <a:spcPct val="50000"/>
              </a:spcBef>
            </a:pPr>
            <a:r>
              <a:rPr lang="en-US" sz="2200" dirty="0"/>
              <a:t>Habitat loss</a:t>
            </a:r>
          </a:p>
        </p:txBody>
      </p:sp>
      <p:sp>
        <p:nvSpPr>
          <p:cNvPr id="13333" name="Text Box 21"/>
          <p:cNvSpPr txBox="1">
            <a:spLocks noChangeArrowheads="1"/>
          </p:cNvSpPr>
          <p:nvPr/>
        </p:nvSpPr>
        <p:spPr bwMode="auto">
          <a:xfrm>
            <a:off x="3581400" y="3581401"/>
            <a:ext cx="1905000" cy="769441"/>
          </a:xfrm>
          <a:prstGeom prst="rect">
            <a:avLst/>
          </a:prstGeom>
          <a:noFill/>
          <a:ln w="9525">
            <a:noFill/>
            <a:miter lim="800000"/>
            <a:headEnd/>
            <a:tailEnd/>
          </a:ln>
          <a:effectLst/>
        </p:spPr>
        <p:txBody>
          <a:bodyPr>
            <a:spAutoFit/>
          </a:bodyPr>
          <a:lstStyle/>
          <a:p>
            <a:pPr algn="ctr">
              <a:spcBef>
                <a:spcPct val="50000"/>
              </a:spcBef>
            </a:pPr>
            <a:r>
              <a:rPr lang="en-US" sz="2200"/>
              <a:t>Habitat fragmentation</a:t>
            </a:r>
          </a:p>
        </p:txBody>
      </p:sp>
      <p:cxnSp>
        <p:nvCxnSpPr>
          <p:cNvPr id="16" name="Straight Connector 15"/>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smtClean="0"/>
              <a:t>“Habitat loss” vs. “fragmentation”</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8600" y="874067"/>
            <a:ext cx="7315200" cy="461665"/>
          </a:xfrm>
        </p:spPr>
        <p:txBody>
          <a:bodyPr vert="horz" lIns="91440" tIns="45720" rIns="91440" bIns="45720" rtlCol="0" anchor="ctr">
            <a:spAutoFit/>
          </a:bodyPr>
          <a:lstStyle/>
          <a:p>
            <a:pPr marL="457200" indent="-457200" algn="l"/>
            <a:r>
              <a:rPr lang="en-US" sz="2400" dirty="0" err="1" smtClean="0">
                <a:latin typeface="+mn-lt"/>
                <a:ea typeface="+mn-ea"/>
                <a:cs typeface="+mn-cs"/>
              </a:rPr>
              <a:t>Isolamento</a:t>
            </a:r>
            <a:r>
              <a:rPr lang="en-US" sz="2400" dirty="0" smtClean="0">
                <a:latin typeface="+mn-lt"/>
                <a:ea typeface="+mn-ea"/>
                <a:cs typeface="+mn-cs"/>
              </a:rPr>
              <a:t> ha </a:t>
            </a:r>
            <a:r>
              <a:rPr lang="en-US" sz="2400" dirty="0" err="1" smtClean="0">
                <a:latin typeface="+mn-lt"/>
                <a:ea typeface="+mn-ea"/>
                <a:cs typeface="+mn-cs"/>
              </a:rPr>
              <a:t>effetti</a:t>
            </a:r>
            <a:r>
              <a:rPr lang="en-US" sz="2400" dirty="0" smtClean="0">
                <a:latin typeface="+mn-lt"/>
                <a:ea typeface="+mn-ea"/>
                <a:cs typeface="+mn-cs"/>
              </a:rPr>
              <a:t> </a:t>
            </a:r>
            <a:r>
              <a:rPr lang="en-US" sz="2400" dirty="0" err="1" smtClean="0">
                <a:latin typeface="+mn-lt"/>
                <a:ea typeface="+mn-ea"/>
                <a:cs typeface="+mn-cs"/>
              </a:rPr>
              <a:t>negativi</a:t>
            </a:r>
            <a:endParaRPr lang="en-US" sz="2400" dirty="0" smtClean="0">
              <a:latin typeface="+mn-lt"/>
              <a:ea typeface="+mn-ea"/>
              <a:cs typeface="+mn-cs"/>
            </a:endParaRPr>
          </a:p>
        </p:txBody>
      </p:sp>
      <p:sp>
        <p:nvSpPr>
          <p:cNvPr id="118787" name="Rectangle 3"/>
          <p:cNvSpPr>
            <a:spLocks noGrp="1" noChangeArrowheads="1"/>
          </p:cNvSpPr>
          <p:nvPr>
            <p:ph type="body" idx="1"/>
          </p:nvPr>
        </p:nvSpPr>
        <p:spPr>
          <a:xfrm>
            <a:off x="4538133" y="1905000"/>
            <a:ext cx="4470400" cy="4114800"/>
          </a:xfrm>
        </p:spPr>
        <p:txBody>
          <a:bodyPr>
            <a:normAutofit/>
          </a:bodyPr>
          <a:lstStyle/>
          <a:p>
            <a:r>
              <a:rPr lang="en-US" sz="2400" dirty="0" err="1" smtClean="0"/>
              <a:t>Riduce</a:t>
            </a:r>
            <a:r>
              <a:rPr lang="en-US" sz="2400" dirty="0" smtClean="0"/>
              <a:t> la </a:t>
            </a:r>
            <a:r>
              <a:rPr lang="en-US" sz="2400" dirty="0" err="1" smtClean="0"/>
              <a:t>dispersione</a:t>
            </a:r>
            <a:endParaRPr lang="en-US" sz="2400" dirty="0"/>
          </a:p>
          <a:p>
            <a:r>
              <a:rPr lang="en-US" sz="2400" dirty="0" err="1" smtClean="0"/>
              <a:t>Riduce</a:t>
            </a:r>
            <a:r>
              <a:rPr lang="en-US" sz="2400" dirty="0" smtClean="0"/>
              <a:t> le chance </a:t>
            </a:r>
            <a:r>
              <a:rPr lang="en-US" sz="2400" dirty="0" err="1" smtClean="0"/>
              <a:t>di</a:t>
            </a:r>
            <a:r>
              <a:rPr lang="en-US" sz="2400" dirty="0" smtClean="0"/>
              <a:t> </a:t>
            </a:r>
            <a:r>
              <a:rPr lang="en-US" sz="2400" dirty="0" err="1" smtClean="0"/>
              <a:t>ricolonizzazione</a:t>
            </a:r>
            <a:endParaRPr lang="en-US" sz="2400" dirty="0"/>
          </a:p>
          <a:p>
            <a:r>
              <a:rPr lang="en-US" sz="2400" dirty="0" err="1" smtClean="0"/>
              <a:t>Riduce</a:t>
            </a:r>
            <a:r>
              <a:rPr lang="en-US" sz="2400" dirty="0" smtClean="0"/>
              <a:t> </a:t>
            </a:r>
            <a:r>
              <a:rPr lang="en-US" sz="2400" dirty="0" err="1" smtClean="0"/>
              <a:t>il</a:t>
            </a:r>
            <a:r>
              <a:rPr lang="en-US" sz="2400" dirty="0" smtClean="0"/>
              <a:t> </a:t>
            </a:r>
            <a:r>
              <a:rPr lang="en-US" sz="2400" dirty="0" err="1" smtClean="0"/>
              <a:t>flusso</a:t>
            </a:r>
            <a:r>
              <a:rPr lang="en-US" sz="2400" dirty="0" smtClean="0"/>
              <a:t> </a:t>
            </a:r>
            <a:r>
              <a:rPr lang="en-US" sz="2400" dirty="0" err="1" smtClean="0"/>
              <a:t>genico</a:t>
            </a:r>
            <a:endParaRPr lang="en-US" sz="2400" dirty="0"/>
          </a:p>
        </p:txBody>
      </p:sp>
      <p:pic>
        <p:nvPicPr>
          <p:cNvPr id="118788" name="Picture 4" descr="turtle"/>
          <p:cNvPicPr>
            <a:picLocks noChangeAspect="1" noChangeArrowheads="1"/>
          </p:cNvPicPr>
          <p:nvPr/>
        </p:nvPicPr>
        <p:blipFill>
          <a:blip r:embed="rId2" cstate="print"/>
          <a:srcRect/>
          <a:stretch>
            <a:fillRect/>
          </a:stretch>
        </p:blipFill>
        <p:spPr bwMode="auto">
          <a:xfrm>
            <a:off x="250861" y="1905000"/>
            <a:ext cx="3635339" cy="2895600"/>
          </a:xfrm>
          <a:prstGeom prst="rect">
            <a:avLst/>
          </a:prstGeom>
          <a:noFill/>
        </p:spPr>
      </p:pic>
      <p:cxnSp>
        <p:nvCxnSpPr>
          <p:cNvPr id="5" name="Straight Connector 4"/>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Mitigare</a:t>
            </a:r>
            <a:r>
              <a:rPr lang="en-US" sz="2400" dirty="0" smtClean="0"/>
              <a:t> </a:t>
            </a:r>
            <a:r>
              <a:rPr lang="en-US" sz="2400" dirty="0" err="1" smtClean="0"/>
              <a:t>gli</a:t>
            </a:r>
            <a:r>
              <a:rPr lang="en-US" sz="2400" dirty="0" smtClean="0"/>
              <a:t> </a:t>
            </a:r>
            <a:r>
              <a:rPr lang="en-US" sz="2400" dirty="0" err="1" smtClean="0"/>
              <a:t>effetti</a:t>
            </a:r>
            <a:r>
              <a:rPr lang="en-US" sz="2400" dirty="0" smtClean="0"/>
              <a:t> </a:t>
            </a:r>
            <a:r>
              <a:rPr lang="en-US" sz="2400" dirty="0" err="1" smtClean="0"/>
              <a:t>della</a:t>
            </a:r>
            <a:r>
              <a:rPr lang="en-US" sz="2400" dirty="0" smtClean="0"/>
              <a:t> </a:t>
            </a:r>
            <a:r>
              <a:rPr lang="en-US" sz="2400" dirty="0" err="1" smtClean="0"/>
              <a:t>ridotta</a:t>
            </a:r>
            <a:r>
              <a:rPr lang="en-US" sz="2400" dirty="0" smtClean="0"/>
              <a:t> </a:t>
            </a:r>
            <a:r>
              <a:rPr lang="en-US" sz="2400" dirty="0" err="1" smtClean="0"/>
              <a:t>connettività</a:t>
            </a:r>
            <a:endParaRPr lang="en-US" sz="2400" dirty="0" smtClean="0">
              <a:solidFill>
                <a:schemeClr val="tx2"/>
              </a:solidFill>
            </a:endParaRPr>
          </a:p>
        </p:txBody>
      </p:sp>
      <p:sp>
        <p:nvSpPr>
          <p:cNvPr id="7" name="Rectangle 2"/>
          <p:cNvSpPr txBox="1">
            <a:spLocks noChangeArrowheads="1"/>
          </p:cNvSpPr>
          <p:nvPr/>
        </p:nvSpPr>
        <p:spPr>
          <a:xfrm>
            <a:off x="609600" y="5253335"/>
            <a:ext cx="7315200" cy="461665"/>
          </a:xfrm>
          <a:prstGeom prst="rect">
            <a:avLst/>
          </a:prstGeom>
        </p:spPr>
        <p:txBody>
          <a:bodyPr vert="horz" lIns="91440" tIns="45720" rIns="91440" bIns="45720" rtlCol="0" anchor="ctr">
            <a:spAutoFit/>
          </a:bodyPr>
          <a:lstStyle/>
          <a:p>
            <a:pPr marL="457200" marR="0" lvl="0" indent="-45720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Cosa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fare?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8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8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87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ChangeArrowheads="1"/>
          </p:cNvSpPr>
          <p:nvPr/>
        </p:nvSpPr>
        <p:spPr bwMode="auto">
          <a:xfrm>
            <a:off x="338667" y="2286000"/>
            <a:ext cx="2235200" cy="2743200"/>
          </a:xfrm>
          <a:prstGeom prst="rect">
            <a:avLst/>
          </a:prstGeom>
          <a:solidFill>
            <a:schemeClr val="accent1"/>
          </a:solidFill>
          <a:ln w="9525">
            <a:solidFill>
              <a:schemeClr val="tx1"/>
            </a:solidFill>
            <a:miter lim="800000"/>
            <a:headEnd/>
            <a:tailEnd/>
          </a:ln>
          <a:effectLst/>
        </p:spPr>
        <p:txBody>
          <a:bodyPr wrap="none" anchor="ctr"/>
          <a:lstStyle/>
          <a:p>
            <a:endParaRPr lang="sv-SE"/>
          </a:p>
        </p:txBody>
      </p:sp>
      <p:sp>
        <p:nvSpPr>
          <p:cNvPr id="119812" name="Oval 4"/>
          <p:cNvSpPr>
            <a:spLocks noChangeArrowheads="1"/>
          </p:cNvSpPr>
          <p:nvPr/>
        </p:nvSpPr>
        <p:spPr bwMode="auto">
          <a:xfrm>
            <a:off x="6773333" y="2362200"/>
            <a:ext cx="2235200" cy="25908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119813" name="Rectangle 5"/>
          <p:cNvSpPr>
            <a:spLocks noChangeArrowheads="1"/>
          </p:cNvSpPr>
          <p:nvPr/>
        </p:nvSpPr>
        <p:spPr bwMode="auto">
          <a:xfrm>
            <a:off x="2573867" y="3581400"/>
            <a:ext cx="4538133" cy="152400"/>
          </a:xfrm>
          <a:prstGeom prst="rect">
            <a:avLst/>
          </a:prstGeom>
          <a:solidFill>
            <a:schemeClr val="accent1"/>
          </a:solidFill>
          <a:ln w="9525">
            <a:solidFill>
              <a:schemeClr val="accent1"/>
            </a:solidFill>
            <a:miter lim="800000"/>
            <a:headEnd/>
            <a:tailEnd/>
          </a:ln>
          <a:effectLst/>
        </p:spPr>
        <p:txBody>
          <a:bodyPr wrap="none" anchor="ctr"/>
          <a:lstStyle/>
          <a:p>
            <a:endParaRPr lang="sv-SE"/>
          </a:p>
        </p:txBody>
      </p:sp>
      <p:sp>
        <p:nvSpPr>
          <p:cNvPr id="119815" name="Text Box 7"/>
          <p:cNvSpPr txBox="1">
            <a:spLocks noChangeArrowheads="1"/>
          </p:cNvSpPr>
          <p:nvPr/>
        </p:nvSpPr>
        <p:spPr bwMode="auto">
          <a:xfrm>
            <a:off x="2573867" y="1371600"/>
            <a:ext cx="4402667" cy="461665"/>
          </a:xfrm>
          <a:prstGeom prst="rect">
            <a:avLst/>
          </a:prstGeom>
          <a:noFill/>
          <a:ln w="9525">
            <a:noFill/>
            <a:miter lim="800000"/>
            <a:headEnd/>
            <a:tailEnd/>
          </a:ln>
          <a:effectLst/>
        </p:spPr>
        <p:txBody>
          <a:bodyPr>
            <a:spAutoFit/>
          </a:bodyPr>
          <a:lstStyle/>
          <a:p>
            <a:pPr algn="ctr">
              <a:spcBef>
                <a:spcPct val="50000"/>
              </a:spcBef>
            </a:pPr>
            <a:r>
              <a:rPr lang="en-US" sz="2400" dirty="0" err="1" smtClean="0"/>
              <a:t>Da</a:t>
            </a:r>
            <a:r>
              <a:rPr lang="en-US" sz="2400" dirty="0" smtClean="0"/>
              <a:t> </a:t>
            </a:r>
            <a:r>
              <a:rPr lang="en-US" sz="2400" dirty="0" err="1" smtClean="0"/>
              <a:t>cosa</a:t>
            </a:r>
            <a:r>
              <a:rPr lang="en-US" sz="2400" dirty="0" smtClean="0"/>
              <a:t> </a:t>
            </a:r>
            <a:r>
              <a:rPr lang="en-US" sz="2400" dirty="0" err="1" smtClean="0"/>
              <a:t>dipende</a:t>
            </a:r>
            <a:r>
              <a:rPr lang="en-US" sz="2400" dirty="0" smtClean="0"/>
              <a:t> la </a:t>
            </a:r>
            <a:r>
              <a:rPr lang="en-US" sz="2400" dirty="0" err="1" smtClean="0"/>
              <a:t>loro</a:t>
            </a:r>
            <a:r>
              <a:rPr lang="en-US" sz="2400" dirty="0" smtClean="0"/>
              <a:t> </a:t>
            </a:r>
            <a:r>
              <a:rPr lang="en-US" sz="2400" dirty="0" err="1" smtClean="0"/>
              <a:t>efficacia</a:t>
            </a:r>
            <a:r>
              <a:rPr lang="en-US" sz="2400" dirty="0" smtClean="0"/>
              <a:t>?</a:t>
            </a:r>
            <a:endParaRPr lang="en-US" sz="2400" dirty="0"/>
          </a:p>
        </p:txBody>
      </p:sp>
      <p:cxnSp>
        <p:nvCxnSpPr>
          <p:cNvPr id="9" name="Straight Connector 8"/>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Corridoi</a:t>
            </a:r>
            <a:r>
              <a:rPr lang="en-US" sz="2400" dirty="0" smtClean="0"/>
              <a:t> </a:t>
            </a:r>
            <a:r>
              <a:rPr lang="en-US" sz="2400" dirty="0" err="1" smtClean="0"/>
              <a:t>possono</a:t>
            </a:r>
            <a:r>
              <a:rPr lang="en-US" sz="2400" dirty="0" smtClean="0"/>
              <a:t> </a:t>
            </a:r>
            <a:r>
              <a:rPr lang="en-US" sz="2400" dirty="0" err="1" smtClean="0"/>
              <a:t>ridurre</a:t>
            </a:r>
            <a:r>
              <a:rPr lang="en-US" sz="2400" dirty="0" smtClean="0"/>
              <a:t> </a:t>
            </a:r>
            <a:r>
              <a:rPr lang="en-US" sz="2400" dirty="0" err="1" smtClean="0"/>
              <a:t>l’isolamento</a:t>
            </a:r>
            <a:endParaRPr lang="en-US" sz="2400" dirty="0" smtClean="0">
              <a:solidFill>
                <a:schemeClr val="tx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3" name="Picture 3" descr="a2amap2"/>
          <p:cNvPicPr>
            <a:picLocks noChangeAspect="1" noChangeArrowheads="1"/>
          </p:cNvPicPr>
          <p:nvPr/>
        </p:nvPicPr>
        <p:blipFill>
          <a:blip r:embed="rId2" cstate="print"/>
          <a:srcRect/>
          <a:stretch>
            <a:fillRect/>
          </a:stretch>
        </p:blipFill>
        <p:spPr bwMode="auto">
          <a:xfrm>
            <a:off x="797279" y="160338"/>
            <a:ext cx="7549444" cy="653732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3" name="Picture 7"/>
          <p:cNvPicPr>
            <a:picLocks noChangeAspect="1" noChangeArrowheads="1"/>
          </p:cNvPicPr>
          <p:nvPr/>
        </p:nvPicPr>
        <p:blipFill>
          <a:blip r:embed="rId2" cstate="print"/>
          <a:srcRect/>
          <a:stretch>
            <a:fillRect/>
          </a:stretch>
        </p:blipFill>
        <p:spPr bwMode="auto">
          <a:xfrm>
            <a:off x="1761067" y="1524000"/>
            <a:ext cx="5621867" cy="4725988"/>
          </a:xfrm>
          <a:prstGeom prst="rect">
            <a:avLst/>
          </a:prstGeom>
          <a:noFill/>
          <a:ln w="9525">
            <a:noFill/>
            <a:miter lim="800000"/>
            <a:headEnd/>
            <a:tailEnd/>
          </a:ln>
          <a:effectLst/>
        </p:spPr>
      </p:pic>
      <p:cxnSp>
        <p:nvCxnSpPr>
          <p:cNvPr id="4" name="Straight Connector 3"/>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Corridoi</a:t>
            </a:r>
            <a:r>
              <a:rPr lang="en-US" sz="2400" dirty="0" smtClean="0"/>
              <a:t>: pro e </a:t>
            </a:r>
            <a:r>
              <a:rPr lang="en-US" sz="2400" dirty="0" err="1" smtClean="0"/>
              <a:t>contro</a:t>
            </a:r>
            <a:endParaRPr lang="en-US" sz="2400" dirty="0" smtClean="0">
              <a:solidFill>
                <a:schemeClr val="tx2"/>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type="body" sz="half" idx="1"/>
          </p:nvPr>
        </p:nvSpPr>
        <p:spPr>
          <a:xfrm>
            <a:off x="338667" y="990600"/>
            <a:ext cx="4131733" cy="4648200"/>
          </a:xfrm>
        </p:spPr>
        <p:txBody>
          <a:bodyPr>
            <a:normAutofit/>
          </a:bodyPr>
          <a:lstStyle/>
          <a:p>
            <a:pPr>
              <a:buFontTx/>
              <a:buNone/>
            </a:pPr>
            <a:r>
              <a:rPr lang="en-US" dirty="0" smtClean="0">
                <a:solidFill>
                  <a:schemeClr val="tx2"/>
                </a:solidFill>
              </a:rPr>
              <a:t>PRO</a:t>
            </a:r>
          </a:p>
          <a:p>
            <a:pPr>
              <a:buFontTx/>
              <a:buNone/>
            </a:pPr>
            <a:endParaRPr lang="en-US" dirty="0">
              <a:solidFill>
                <a:schemeClr val="tx2"/>
              </a:solidFill>
            </a:endParaRPr>
          </a:p>
          <a:p>
            <a:r>
              <a:rPr lang="en-US" sz="2400" dirty="0" err="1" smtClean="0"/>
              <a:t>Riduce</a:t>
            </a:r>
            <a:r>
              <a:rPr lang="en-US" sz="2400" dirty="0" smtClean="0"/>
              <a:t> </a:t>
            </a:r>
            <a:r>
              <a:rPr lang="en-US" sz="2400" dirty="0" err="1" smtClean="0"/>
              <a:t>l’isolamento</a:t>
            </a:r>
            <a:endParaRPr lang="en-US" sz="2400" dirty="0" smtClean="0"/>
          </a:p>
          <a:p>
            <a:r>
              <a:rPr lang="en-US" sz="2400" dirty="0" err="1" smtClean="0"/>
              <a:t>Facilita</a:t>
            </a:r>
            <a:r>
              <a:rPr lang="en-US" sz="2400" dirty="0" smtClean="0"/>
              <a:t> </a:t>
            </a:r>
            <a:r>
              <a:rPr lang="en-US" sz="2400" dirty="0" err="1" smtClean="0"/>
              <a:t>il</a:t>
            </a:r>
            <a:r>
              <a:rPr lang="en-US" sz="2400" dirty="0" smtClean="0"/>
              <a:t> </a:t>
            </a:r>
            <a:r>
              <a:rPr lang="en-US" sz="2400" dirty="0" err="1" smtClean="0"/>
              <a:t>movimento</a:t>
            </a:r>
            <a:r>
              <a:rPr lang="en-US" sz="2400" dirty="0" smtClean="0"/>
              <a:t> </a:t>
            </a:r>
          </a:p>
          <a:p>
            <a:r>
              <a:rPr lang="en-US" sz="2400" dirty="0" err="1" smtClean="0"/>
              <a:t>Aumenta</a:t>
            </a:r>
            <a:r>
              <a:rPr lang="en-US" sz="2400" dirty="0" smtClean="0"/>
              <a:t> la chance </a:t>
            </a:r>
            <a:r>
              <a:rPr lang="en-US" sz="2400" dirty="0" err="1" smtClean="0"/>
              <a:t>di</a:t>
            </a:r>
            <a:r>
              <a:rPr lang="en-US" sz="2400" dirty="0" smtClean="0"/>
              <a:t> </a:t>
            </a:r>
            <a:r>
              <a:rPr lang="en-US" sz="2400" dirty="0" err="1" smtClean="0"/>
              <a:t>colonizzare</a:t>
            </a:r>
            <a:r>
              <a:rPr lang="en-US" sz="2400" dirty="0" smtClean="0"/>
              <a:t> un </a:t>
            </a:r>
            <a:r>
              <a:rPr lang="en-US" sz="2400" dirty="0" err="1" smtClean="0"/>
              <a:t>nuovo</a:t>
            </a:r>
            <a:r>
              <a:rPr lang="en-US" sz="2400" dirty="0" smtClean="0"/>
              <a:t> patch</a:t>
            </a:r>
          </a:p>
          <a:p>
            <a:r>
              <a:rPr lang="en-US" sz="2400" dirty="0" err="1" smtClean="0"/>
              <a:t>Puo</a:t>
            </a:r>
            <a:r>
              <a:rPr lang="en-US" sz="2400" dirty="0" smtClean="0"/>
              <a:t>’ </a:t>
            </a:r>
            <a:r>
              <a:rPr lang="en-US" sz="2400" dirty="0" err="1" smtClean="0"/>
              <a:t>costituire</a:t>
            </a:r>
            <a:r>
              <a:rPr lang="en-US" sz="2400" dirty="0" smtClean="0"/>
              <a:t> un habitat</a:t>
            </a:r>
          </a:p>
        </p:txBody>
      </p:sp>
      <p:sp>
        <p:nvSpPr>
          <p:cNvPr id="332804" name="Rectangle 4"/>
          <p:cNvSpPr>
            <a:spLocks noGrp="1" noChangeArrowheads="1"/>
          </p:cNvSpPr>
          <p:nvPr>
            <p:ph type="body" sz="half" idx="2"/>
          </p:nvPr>
        </p:nvSpPr>
        <p:spPr>
          <a:xfrm>
            <a:off x="4605867" y="990600"/>
            <a:ext cx="4267200" cy="4572000"/>
          </a:xfrm>
        </p:spPr>
        <p:txBody>
          <a:bodyPr>
            <a:normAutofit/>
          </a:bodyPr>
          <a:lstStyle/>
          <a:p>
            <a:pPr>
              <a:buFontTx/>
              <a:buNone/>
            </a:pPr>
            <a:r>
              <a:rPr lang="en-US" sz="2400" dirty="0" err="1" smtClean="0">
                <a:solidFill>
                  <a:schemeClr val="tx2"/>
                </a:solidFill>
              </a:rPr>
              <a:t>CONTRO</a:t>
            </a:r>
            <a:endParaRPr lang="en-US" sz="2400" dirty="0" smtClean="0">
              <a:solidFill>
                <a:schemeClr val="tx2"/>
              </a:solidFill>
            </a:endParaRPr>
          </a:p>
          <a:p>
            <a:pPr>
              <a:buFontTx/>
              <a:buNone/>
            </a:pPr>
            <a:endParaRPr lang="en-US" sz="2400" dirty="0">
              <a:solidFill>
                <a:schemeClr val="tx2"/>
              </a:solidFill>
            </a:endParaRPr>
          </a:p>
          <a:p>
            <a:r>
              <a:rPr lang="en-US" sz="2400" dirty="0" smtClean="0"/>
              <a:t>Non </a:t>
            </a:r>
            <a:r>
              <a:rPr lang="en-US" sz="2400" dirty="0" err="1" smtClean="0"/>
              <a:t>sempre</a:t>
            </a:r>
            <a:r>
              <a:rPr lang="en-US" sz="2400" dirty="0" smtClean="0"/>
              <a:t> </a:t>
            </a:r>
            <a:r>
              <a:rPr lang="en-US" sz="2400" dirty="0" err="1" smtClean="0"/>
              <a:t>permette</a:t>
            </a:r>
            <a:r>
              <a:rPr lang="en-US" sz="2400" dirty="0" smtClean="0"/>
              <a:t> un </a:t>
            </a:r>
            <a:r>
              <a:rPr lang="en-US" sz="2400" dirty="0" err="1" smtClean="0"/>
              <a:t>buon</a:t>
            </a:r>
            <a:r>
              <a:rPr lang="en-US" sz="2400" dirty="0" smtClean="0"/>
              <a:t> </a:t>
            </a:r>
            <a:r>
              <a:rPr lang="en-US" sz="2400" dirty="0" err="1" smtClean="0"/>
              <a:t>movimento</a:t>
            </a:r>
            <a:endParaRPr lang="en-US" sz="2400" dirty="0"/>
          </a:p>
          <a:p>
            <a:r>
              <a:rPr lang="en-US" sz="2400" dirty="0" err="1" smtClean="0"/>
              <a:t>Espone</a:t>
            </a:r>
            <a:r>
              <a:rPr lang="en-US" sz="2400" dirty="0" smtClean="0"/>
              <a:t> </a:t>
            </a:r>
            <a:r>
              <a:rPr lang="en-US" sz="2400" dirty="0" err="1" smtClean="0"/>
              <a:t>gli</a:t>
            </a:r>
            <a:r>
              <a:rPr lang="en-US" sz="2400" dirty="0" smtClean="0"/>
              <a:t> </a:t>
            </a:r>
            <a:r>
              <a:rPr lang="en-US" sz="2400" dirty="0" err="1" smtClean="0"/>
              <a:t>animali</a:t>
            </a:r>
            <a:r>
              <a:rPr lang="en-US" sz="2400" dirty="0" smtClean="0"/>
              <a:t> a </a:t>
            </a:r>
            <a:r>
              <a:rPr lang="en-US" sz="2400" dirty="0" err="1" smtClean="0"/>
              <a:t>vari</a:t>
            </a:r>
            <a:r>
              <a:rPr lang="en-US" sz="2400" dirty="0" smtClean="0"/>
              <a:t> </a:t>
            </a:r>
            <a:r>
              <a:rPr lang="en-US" sz="2400" dirty="0" err="1" smtClean="0"/>
              <a:t>rischi</a:t>
            </a:r>
            <a:r>
              <a:rPr lang="en-US" sz="2400" dirty="0" smtClean="0"/>
              <a:t> </a:t>
            </a:r>
            <a:endParaRPr lang="en-US" sz="2400" dirty="0"/>
          </a:p>
          <a:p>
            <a:r>
              <a:rPr lang="en-US" sz="2400" dirty="0" err="1" smtClean="0"/>
              <a:t>Facilità</a:t>
            </a:r>
            <a:r>
              <a:rPr lang="en-US" sz="2400" dirty="0" smtClean="0"/>
              <a:t> la </a:t>
            </a:r>
            <a:r>
              <a:rPr lang="en-US" sz="2400" dirty="0" err="1" smtClean="0"/>
              <a:t>dispersione</a:t>
            </a:r>
            <a:r>
              <a:rPr lang="en-US" sz="2400" dirty="0" smtClean="0"/>
              <a:t> </a:t>
            </a:r>
            <a:r>
              <a:rPr lang="en-US" sz="2400" dirty="0" err="1" smtClean="0"/>
              <a:t>di</a:t>
            </a:r>
            <a:r>
              <a:rPr lang="en-US" sz="2400" dirty="0" smtClean="0"/>
              <a:t> specie </a:t>
            </a:r>
            <a:r>
              <a:rPr lang="en-US" sz="2400" dirty="0" err="1" smtClean="0"/>
              <a:t>esotiche</a:t>
            </a:r>
            <a:r>
              <a:rPr lang="en-US" sz="2400" dirty="0" smtClean="0"/>
              <a:t>, </a:t>
            </a:r>
            <a:r>
              <a:rPr lang="en-US" sz="2400" dirty="0" err="1" smtClean="0"/>
              <a:t>malattie</a:t>
            </a:r>
            <a:r>
              <a:rPr lang="en-US" sz="2400" dirty="0" smtClean="0"/>
              <a:t> e </a:t>
            </a:r>
            <a:r>
              <a:rPr lang="en-US" sz="2400" dirty="0" err="1" smtClean="0"/>
              <a:t>aumenta</a:t>
            </a:r>
            <a:r>
              <a:rPr lang="en-US" sz="2400" dirty="0" smtClean="0"/>
              <a:t> </a:t>
            </a:r>
            <a:r>
              <a:rPr lang="en-US" sz="2400" dirty="0" err="1" smtClean="0"/>
              <a:t>il</a:t>
            </a:r>
            <a:r>
              <a:rPr lang="en-US" sz="2400" dirty="0" smtClean="0"/>
              <a:t> </a:t>
            </a:r>
            <a:r>
              <a:rPr lang="en-US" sz="2400" dirty="0" err="1" smtClean="0"/>
              <a:t>disturbo</a:t>
            </a:r>
            <a:endParaRPr lang="en-US" sz="2400" dirty="0"/>
          </a:p>
          <a:p>
            <a:r>
              <a:rPr lang="en-US" sz="2400" dirty="0" err="1" smtClean="0"/>
              <a:t>Costosi</a:t>
            </a:r>
            <a:endParaRPr lang="en-US" sz="2400" dirty="0" smtClean="0"/>
          </a:p>
          <a:p>
            <a:r>
              <a:rPr lang="en-US" sz="2400" dirty="0" err="1" smtClean="0"/>
              <a:t>Possono</a:t>
            </a:r>
            <a:r>
              <a:rPr lang="en-US" sz="2400" dirty="0" smtClean="0"/>
              <a:t> </a:t>
            </a:r>
            <a:r>
              <a:rPr lang="en-US" sz="2400" dirty="0" err="1" smtClean="0"/>
              <a:t>costituire</a:t>
            </a:r>
            <a:r>
              <a:rPr lang="en-US" sz="2400" dirty="0" smtClean="0"/>
              <a:t> </a:t>
            </a:r>
            <a:r>
              <a:rPr lang="en-US" sz="2400" dirty="0" err="1" smtClean="0"/>
              <a:t>delle</a:t>
            </a:r>
            <a:r>
              <a:rPr lang="en-US" sz="2400" dirty="0" smtClean="0"/>
              <a:t> </a:t>
            </a:r>
            <a:r>
              <a:rPr lang="en-US" sz="2400" dirty="0" err="1" smtClean="0"/>
              <a:t>barriere</a:t>
            </a:r>
            <a:r>
              <a:rPr lang="en-US" sz="2400" dirty="0" smtClean="0"/>
              <a:t> per </a:t>
            </a:r>
            <a:r>
              <a:rPr lang="en-US" sz="2400" dirty="0" err="1" smtClean="0"/>
              <a:t>alcune</a:t>
            </a:r>
            <a:r>
              <a:rPr lang="en-US" sz="2400" dirty="0" smtClean="0"/>
              <a:t> specie</a:t>
            </a:r>
            <a:endParaRPr lang="en-US" sz="2400" dirty="0"/>
          </a:p>
          <a:p>
            <a:endParaRPr lang="en-US" sz="2400" dirty="0"/>
          </a:p>
        </p:txBody>
      </p:sp>
      <p:cxnSp>
        <p:nvCxnSpPr>
          <p:cNvPr id="6" name="Straight Connector 5"/>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 y="121623"/>
            <a:ext cx="7772400" cy="523220"/>
          </a:xfrm>
          <a:prstGeom prst="rect">
            <a:avLst/>
          </a:prstGeom>
        </p:spPr>
        <p:txBody>
          <a:bodyPr vert="horz" lIns="91440" tIns="45720" rIns="91440" bIns="45720" rtlCol="0" anchor="ctr">
            <a:spAutoFit/>
          </a:bodyPr>
          <a:lstStyle/>
          <a:p>
            <a:pPr marL="457200" indent="-457200"/>
            <a:r>
              <a:rPr lang="en-US" sz="2800" dirty="0" err="1" smtClean="0"/>
              <a:t>Corridoi</a:t>
            </a:r>
            <a:r>
              <a:rPr lang="en-US" sz="2800" dirty="0" smtClean="0"/>
              <a:t>: pro e </a:t>
            </a:r>
            <a:r>
              <a:rPr lang="en-US" sz="2800" dirty="0" err="1" smtClean="0"/>
              <a:t>contro</a:t>
            </a:r>
            <a:endParaRPr lang="en-US" sz="2800" dirty="0" smtClean="0">
              <a:solidFill>
                <a:schemeClr val="tx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152400" y="121623"/>
            <a:ext cx="7772400" cy="523220"/>
          </a:xfrm>
          <a:prstGeom prst="rect">
            <a:avLst/>
          </a:prstGeom>
        </p:spPr>
        <p:txBody>
          <a:bodyPr vert="horz" lIns="91440" tIns="45720" rIns="91440" bIns="45720" rtlCol="0" anchor="ctr">
            <a:spAutoFit/>
          </a:bodyPr>
          <a:lstStyle/>
          <a:p>
            <a:pPr marL="457200" indent="-457200"/>
            <a:r>
              <a:rPr lang="en-US" sz="2800" dirty="0" err="1" smtClean="0"/>
              <a:t>Corridoi</a:t>
            </a:r>
            <a:r>
              <a:rPr lang="en-US" sz="2800" dirty="0" smtClean="0"/>
              <a:t>: pro e </a:t>
            </a:r>
            <a:r>
              <a:rPr lang="en-US" sz="2800" dirty="0" err="1" smtClean="0"/>
              <a:t>contro</a:t>
            </a:r>
            <a:endParaRPr lang="en-US" sz="2800" dirty="0" smtClean="0">
              <a:solidFill>
                <a:schemeClr val="tx2"/>
              </a:solidFill>
            </a:endParaRPr>
          </a:p>
        </p:txBody>
      </p:sp>
      <p:sp>
        <p:nvSpPr>
          <p:cNvPr id="8" name="Title 1"/>
          <p:cNvSpPr txBox="1">
            <a:spLocks/>
          </p:cNvSpPr>
          <p:nvPr/>
        </p:nvSpPr>
        <p:spPr>
          <a:xfrm>
            <a:off x="152400" y="1153180"/>
            <a:ext cx="7772400" cy="523220"/>
          </a:xfrm>
          <a:prstGeom prst="rect">
            <a:avLst/>
          </a:prstGeom>
        </p:spPr>
        <p:txBody>
          <a:bodyPr vert="horz" lIns="91440" tIns="45720" rIns="91440" bIns="45720" rtlCol="0" anchor="ctr">
            <a:spAutoFit/>
          </a:bodyPr>
          <a:lstStyle/>
          <a:p>
            <a:pPr marL="457200" indent="-457200"/>
            <a:r>
              <a:rPr lang="en-US" sz="2800" dirty="0" err="1" smtClean="0"/>
              <a:t>Diversa</a:t>
            </a:r>
            <a:r>
              <a:rPr lang="en-US" sz="2800" dirty="0" smtClean="0"/>
              <a:t> </a:t>
            </a:r>
            <a:r>
              <a:rPr lang="en-US" sz="2800" dirty="0" err="1" smtClean="0"/>
              <a:t>efficacia</a:t>
            </a:r>
            <a:r>
              <a:rPr lang="en-US" sz="2800" dirty="0" smtClean="0"/>
              <a:t> a </a:t>
            </a:r>
            <a:r>
              <a:rPr lang="en-US" sz="2800" dirty="0" err="1" smtClean="0"/>
              <a:t>seconda</a:t>
            </a:r>
            <a:r>
              <a:rPr lang="en-US" sz="2800" dirty="0" smtClean="0"/>
              <a:t> </a:t>
            </a:r>
            <a:r>
              <a:rPr lang="en-US" sz="2800" dirty="0" err="1" smtClean="0"/>
              <a:t>della</a:t>
            </a:r>
            <a:r>
              <a:rPr lang="en-US" sz="2800" dirty="0" smtClean="0"/>
              <a:t> </a:t>
            </a:r>
            <a:r>
              <a:rPr lang="en-US" sz="2800" dirty="0" err="1" smtClean="0"/>
              <a:t>matrice</a:t>
            </a:r>
            <a:endParaRPr lang="en-US" sz="2800" dirty="0" smtClean="0">
              <a:solidFill>
                <a:schemeClr val="tx2"/>
              </a:solidFill>
            </a:endParaRPr>
          </a:p>
        </p:txBody>
      </p:sp>
      <p:sp>
        <p:nvSpPr>
          <p:cNvPr id="9" name="Rectangle 2"/>
          <p:cNvSpPr>
            <a:spLocks noChangeArrowheads="1"/>
          </p:cNvSpPr>
          <p:nvPr/>
        </p:nvSpPr>
        <p:spPr bwMode="auto">
          <a:xfrm flipH="1" flipV="1">
            <a:off x="-1066800" y="1460500"/>
            <a:ext cx="45719" cy="369332"/>
          </a:xfrm>
          <a:prstGeom prst="rect">
            <a:avLst/>
          </a:prstGeom>
          <a:noFill/>
          <a:ln w="9525">
            <a:noFill/>
            <a:miter lim="800000"/>
            <a:headEnd/>
            <a:tailEnd/>
          </a:ln>
          <a:effectLst/>
        </p:spPr>
        <p:txBody>
          <a:bodyPr wrap="square">
            <a:spAutoFit/>
          </a:bodyPr>
          <a:lstStyle/>
          <a:p>
            <a:endParaRPr lang="sv-SE"/>
          </a:p>
        </p:txBody>
      </p:sp>
      <p:pic>
        <p:nvPicPr>
          <p:cNvPr id="10" name="Picture 3" descr="Columbus Skyline"/>
          <p:cNvPicPr>
            <a:picLocks noChangeAspect="1" noChangeArrowheads="1"/>
          </p:cNvPicPr>
          <p:nvPr/>
        </p:nvPicPr>
        <p:blipFill>
          <a:blip r:embed="rId3" cstate="print"/>
          <a:srcRect/>
          <a:stretch>
            <a:fillRect/>
          </a:stretch>
        </p:blipFill>
        <p:spPr bwMode="auto">
          <a:xfrm>
            <a:off x="0" y="1851976"/>
            <a:ext cx="3115734" cy="2275780"/>
          </a:xfrm>
          <a:prstGeom prst="rect">
            <a:avLst/>
          </a:prstGeom>
          <a:noFill/>
        </p:spPr>
      </p:pic>
      <p:pic>
        <p:nvPicPr>
          <p:cNvPr id="11" name="Picture 4" descr="suburban development"/>
          <p:cNvPicPr>
            <a:picLocks noChangeAspect="1" noChangeArrowheads="1"/>
          </p:cNvPicPr>
          <p:nvPr/>
        </p:nvPicPr>
        <p:blipFill>
          <a:blip r:embed="rId4" cstate="print"/>
          <a:srcRect/>
          <a:stretch>
            <a:fillRect/>
          </a:stretch>
        </p:blipFill>
        <p:spPr bwMode="auto">
          <a:xfrm>
            <a:off x="3048000" y="1828800"/>
            <a:ext cx="2819400" cy="2377975"/>
          </a:xfrm>
          <a:prstGeom prst="rect">
            <a:avLst/>
          </a:prstGeom>
          <a:noFill/>
        </p:spPr>
      </p:pic>
      <p:pic>
        <p:nvPicPr>
          <p:cNvPr id="13" name="Picture 6"/>
          <p:cNvPicPr>
            <a:picLocks noChangeAspect="1" noChangeArrowheads="1"/>
          </p:cNvPicPr>
          <p:nvPr/>
        </p:nvPicPr>
        <p:blipFill>
          <a:blip r:embed="rId5" cstate="print"/>
          <a:srcRect/>
          <a:stretch>
            <a:fillRect/>
          </a:stretch>
        </p:blipFill>
        <p:spPr bwMode="auto">
          <a:xfrm>
            <a:off x="-16818" y="4109060"/>
            <a:ext cx="3064818" cy="2558134"/>
          </a:xfrm>
          <a:prstGeom prst="rect">
            <a:avLst/>
          </a:prstGeom>
          <a:noFill/>
          <a:ln w="9525">
            <a:noFill/>
            <a:miter lim="800000"/>
            <a:headEnd/>
            <a:tailEnd/>
          </a:ln>
          <a:effectLst/>
        </p:spPr>
      </p:pic>
      <p:sp>
        <p:nvSpPr>
          <p:cNvPr id="14" name="Rectangle 7"/>
          <p:cNvSpPr txBox="1">
            <a:spLocks noChangeArrowheads="1"/>
          </p:cNvSpPr>
          <p:nvPr/>
        </p:nvSpPr>
        <p:spPr>
          <a:xfrm>
            <a:off x="4399450" y="399991"/>
            <a:ext cx="3127418" cy="590609"/>
          </a:xfrm>
          <a:prstGeom prst="rect">
            <a:avLst/>
          </a:prstGeom>
          <a:noFill/>
          <a:ln/>
        </p:spPr>
        <p:txBody>
          <a:bodyP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bg1"/>
                </a:solidFill>
                <a:effectLst/>
                <a:uLnTx/>
                <a:uFillTx/>
                <a:latin typeface="+mj-lt"/>
                <a:ea typeface="+mj-ea"/>
                <a:cs typeface="+mj-cs"/>
              </a:rPr>
              <a:t>Land uses in the matrix</a:t>
            </a:r>
            <a:endParaRPr kumimoji="0" lang="en-US" sz="3600" b="0" i="0" u="none" strike="noStrike" kern="1200" cap="none" spc="0" normalizeH="0" baseline="0" noProof="0">
              <a:ln>
                <a:noFill/>
              </a:ln>
              <a:solidFill>
                <a:schemeClr val="bg1"/>
              </a:solidFill>
              <a:effectLst/>
              <a:uLnTx/>
              <a:uFillTx/>
              <a:latin typeface="+mj-lt"/>
              <a:ea typeface="+mj-ea"/>
              <a:cs typeface="+mj-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Oval 3"/>
          <p:cNvSpPr>
            <a:spLocks noChangeArrowheads="1"/>
          </p:cNvSpPr>
          <p:nvPr/>
        </p:nvSpPr>
        <p:spPr bwMode="auto">
          <a:xfrm>
            <a:off x="2057400" y="2895600"/>
            <a:ext cx="855133" cy="9144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7588" name="Oval 4"/>
          <p:cNvSpPr>
            <a:spLocks noChangeArrowheads="1"/>
          </p:cNvSpPr>
          <p:nvPr/>
        </p:nvSpPr>
        <p:spPr bwMode="auto">
          <a:xfrm>
            <a:off x="2235200" y="3048000"/>
            <a:ext cx="541867" cy="609600"/>
          </a:xfrm>
          <a:prstGeom prst="ellipse">
            <a:avLst/>
          </a:prstGeom>
          <a:solidFill>
            <a:srgbClr val="006600"/>
          </a:solidFill>
          <a:ln w="9525">
            <a:solidFill>
              <a:schemeClr val="tx1"/>
            </a:solidFill>
            <a:round/>
            <a:headEnd/>
            <a:tailEnd/>
          </a:ln>
          <a:effectLst/>
        </p:spPr>
        <p:txBody>
          <a:bodyPr wrap="none" anchor="ctr"/>
          <a:lstStyle/>
          <a:p>
            <a:endParaRPr lang="sv-SE"/>
          </a:p>
        </p:txBody>
      </p:sp>
      <p:sp>
        <p:nvSpPr>
          <p:cNvPr id="67589" name="Oval 5"/>
          <p:cNvSpPr>
            <a:spLocks noChangeArrowheads="1"/>
          </p:cNvSpPr>
          <p:nvPr/>
        </p:nvSpPr>
        <p:spPr bwMode="auto">
          <a:xfrm>
            <a:off x="5105401" y="1828800"/>
            <a:ext cx="2074334" cy="2209800"/>
          </a:xfrm>
          <a:prstGeom prst="ellipse">
            <a:avLst/>
          </a:prstGeom>
          <a:solidFill>
            <a:schemeClr val="accent1"/>
          </a:solidFill>
          <a:ln w="9525">
            <a:solidFill>
              <a:schemeClr val="tx1"/>
            </a:solidFill>
            <a:round/>
            <a:headEnd/>
            <a:tailEnd/>
          </a:ln>
          <a:effectLst/>
        </p:spPr>
        <p:txBody>
          <a:bodyPr wrap="none" anchor="ctr"/>
          <a:lstStyle/>
          <a:p>
            <a:endParaRPr lang="sv-SE"/>
          </a:p>
        </p:txBody>
      </p:sp>
      <p:sp>
        <p:nvSpPr>
          <p:cNvPr id="67590" name="Oval 6"/>
          <p:cNvSpPr>
            <a:spLocks noChangeArrowheads="1"/>
          </p:cNvSpPr>
          <p:nvPr/>
        </p:nvSpPr>
        <p:spPr bwMode="auto">
          <a:xfrm>
            <a:off x="5410200" y="2057400"/>
            <a:ext cx="1490133" cy="1752600"/>
          </a:xfrm>
          <a:prstGeom prst="ellipse">
            <a:avLst/>
          </a:prstGeom>
          <a:solidFill>
            <a:srgbClr val="006600"/>
          </a:solidFill>
          <a:ln w="9525">
            <a:solidFill>
              <a:schemeClr val="tx1"/>
            </a:solidFill>
            <a:round/>
            <a:headEnd/>
            <a:tailEnd/>
          </a:ln>
          <a:effectLst/>
        </p:spPr>
        <p:txBody>
          <a:bodyPr wrap="none" anchor="ctr"/>
          <a:lstStyle/>
          <a:p>
            <a:endParaRPr lang="sv-SE"/>
          </a:p>
        </p:txBody>
      </p:sp>
      <p:sp>
        <p:nvSpPr>
          <p:cNvPr id="67591" name="Text Box 7"/>
          <p:cNvSpPr txBox="1">
            <a:spLocks noChangeArrowheads="1"/>
          </p:cNvSpPr>
          <p:nvPr/>
        </p:nvSpPr>
        <p:spPr bwMode="auto">
          <a:xfrm>
            <a:off x="1219200" y="4267200"/>
            <a:ext cx="3386667" cy="1015663"/>
          </a:xfrm>
          <a:prstGeom prst="rect">
            <a:avLst/>
          </a:prstGeom>
          <a:noFill/>
          <a:ln w="9525">
            <a:noFill/>
            <a:miter lim="800000"/>
            <a:headEnd/>
            <a:tailEnd/>
          </a:ln>
          <a:effectLst/>
        </p:spPr>
        <p:txBody>
          <a:bodyPr>
            <a:spAutoFit/>
          </a:bodyPr>
          <a:lstStyle/>
          <a:p>
            <a:pPr eaLnBrk="0" hangingPunct="0">
              <a:spcBef>
                <a:spcPct val="50000"/>
              </a:spcBef>
            </a:pPr>
            <a:r>
              <a:rPr lang="en-US" sz="2400" dirty="0" smtClean="0"/>
              <a:t>Maggiore</a:t>
            </a:r>
          </a:p>
          <a:p>
            <a:pPr eaLnBrk="0" hangingPunct="0">
              <a:spcBef>
                <a:spcPct val="50000"/>
              </a:spcBef>
            </a:pPr>
            <a:r>
              <a:rPr lang="en-US" sz="2400" dirty="0" err="1" smtClean="0"/>
              <a:t>Margine</a:t>
            </a:r>
            <a:r>
              <a:rPr lang="en-US" sz="2400" dirty="0" smtClean="0"/>
              <a:t>/habitat </a:t>
            </a:r>
            <a:r>
              <a:rPr lang="en-US" sz="2400" dirty="0" err="1" smtClean="0"/>
              <a:t>interno</a:t>
            </a:r>
            <a:endParaRPr lang="en-US" sz="2400" dirty="0"/>
          </a:p>
        </p:txBody>
      </p:sp>
      <p:sp>
        <p:nvSpPr>
          <p:cNvPr id="67593" name="Text Box 9"/>
          <p:cNvSpPr txBox="1">
            <a:spLocks noChangeArrowheads="1"/>
          </p:cNvSpPr>
          <p:nvPr/>
        </p:nvSpPr>
        <p:spPr bwMode="auto">
          <a:xfrm>
            <a:off x="406400" y="152400"/>
            <a:ext cx="7992533" cy="1077218"/>
          </a:xfrm>
          <a:prstGeom prst="rect">
            <a:avLst/>
          </a:prstGeom>
          <a:noFill/>
          <a:ln w="9525">
            <a:noFill/>
            <a:miter lim="800000"/>
            <a:headEnd/>
            <a:tailEnd/>
          </a:ln>
          <a:effectLst/>
        </p:spPr>
        <p:txBody>
          <a:bodyPr>
            <a:spAutoFit/>
          </a:bodyPr>
          <a:lstStyle/>
          <a:p>
            <a:pPr>
              <a:spcBef>
                <a:spcPct val="50000"/>
              </a:spcBef>
            </a:pPr>
            <a:r>
              <a:rPr lang="en-US" sz="3200" i="1" dirty="0">
                <a:solidFill>
                  <a:srgbClr val="FFFFFF"/>
                </a:solidFill>
              </a:rPr>
              <a:t>Area effects are sometimes related to edge effects</a:t>
            </a:r>
          </a:p>
        </p:txBody>
      </p:sp>
      <p:cxnSp>
        <p:nvCxnSpPr>
          <p:cNvPr id="11" name="Straight Connector 10"/>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Margine</a:t>
            </a:r>
            <a:endParaRPr lang="en-US" sz="2400" dirty="0" smtClean="0">
              <a:solidFill>
                <a:schemeClr val="tx2"/>
              </a:solidFill>
            </a:endParaRPr>
          </a:p>
        </p:txBody>
      </p:sp>
      <p:sp>
        <p:nvSpPr>
          <p:cNvPr id="14" name="Text Box 7"/>
          <p:cNvSpPr txBox="1">
            <a:spLocks noChangeArrowheads="1"/>
          </p:cNvSpPr>
          <p:nvPr/>
        </p:nvSpPr>
        <p:spPr bwMode="auto">
          <a:xfrm>
            <a:off x="5071533" y="4267200"/>
            <a:ext cx="3386667" cy="1015663"/>
          </a:xfrm>
          <a:prstGeom prst="rect">
            <a:avLst/>
          </a:prstGeom>
          <a:noFill/>
          <a:ln w="9525">
            <a:noFill/>
            <a:miter lim="800000"/>
            <a:headEnd/>
            <a:tailEnd/>
          </a:ln>
          <a:effectLst/>
        </p:spPr>
        <p:txBody>
          <a:bodyPr>
            <a:spAutoFit/>
          </a:bodyPr>
          <a:lstStyle/>
          <a:p>
            <a:pPr eaLnBrk="0" hangingPunct="0">
              <a:spcBef>
                <a:spcPct val="50000"/>
              </a:spcBef>
            </a:pPr>
            <a:r>
              <a:rPr lang="en-US" sz="2400" dirty="0" err="1" smtClean="0"/>
              <a:t>Minore</a:t>
            </a:r>
            <a:endParaRPr lang="en-US" sz="2400" dirty="0" smtClean="0"/>
          </a:p>
          <a:p>
            <a:pPr eaLnBrk="0" hangingPunct="0">
              <a:spcBef>
                <a:spcPct val="50000"/>
              </a:spcBef>
            </a:pPr>
            <a:r>
              <a:rPr lang="en-US" sz="2400" dirty="0" err="1" smtClean="0"/>
              <a:t>Margine</a:t>
            </a:r>
            <a:r>
              <a:rPr lang="en-US" sz="2400" dirty="0" smtClean="0"/>
              <a:t>/habitat </a:t>
            </a:r>
            <a:r>
              <a:rPr lang="en-US" sz="2400" dirty="0" err="1" smtClean="0"/>
              <a:t>interno</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354667" y="5410200"/>
            <a:ext cx="2235200" cy="461665"/>
          </a:xfrm>
          <a:prstGeom prst="rect">
            <a:avLst/>
          </a:prstGeom>
          <a:noFill/>
          <a:ln w="9525">
            <a:noFill/>
            <a:miter lim="800000"/>
            <a:headEnd/>
            <a:tailEnd/>
          </a:ln>
          <a:effectLst/>
        </p:spPr>
        <p:txBody>
          <a:bodyPr>
            <a:spAutoFit/>
          </a:bodyPr>
          <a:lstStyle/>
          <a:p>
            <a:pPr>
              <a:spcBef>
                <a:spcPct val="50000"/>
              </a:spcBef>
            </a:pPr>
            <a:r>
              <a:rPr lang="en-US" sz="2400" dirty="0" err="1" smtClean="0"/>
              <a:t>Meno</a:t>
            </a:r>
            <a:r>
              <a:rPr lang="en-US" sz="2400" dirty="0" smtClean="0"/>
              <a:t> </a:t>
            </a:r>
            <a:r>
              <a:rPr lang="en-US" sz="2400" dirty="0" err="1" smtClean="0"/>
              <a:t>margine</a:t>
            </a:r>
            <a:endParaRPr lang="en-US" sz="2400" dirty="0"/>
          </a:p>
        </p:txBody>
      </p:sp>
      <p:sp>
        <p:nvSpPr>
          <p:cNvPr id="69636" name="Oval 4"/>
          <p:cNvSpPr>
            <a:spLocks noChangeArrowheads="1"/>
          </p:cNvSpPr>
          <p:nvPr/>
        </p:nvSpPr>
        <p:spPr bwMode="auto">
          <a:xfrm>
            <a:off x="1371600" y="1295400"/>
            <a:ext cx="1422400" cy="1524000"/>
          </a:xfrm>
          <a:prstGeom prst="ellipse">
            <a:avLst/>
          </a:prstGeom>
          <a:solidFill>
            <a:srgbClr val="00CC99"/>
          </a:solidFill>
          <a:ln w="9525">
            <a:solidFill>
              <a:srgbClr val="009900"/>
            </a:solidFill>
            <a:round/>
            <a:headEnd/>
            <a:tailEnd/>
          </a:ln>
          <a:effectLst/>
        </p:spPr>
        <p:txBody>
          <a:bodyPr wrap="none" anchor="ctr"/>
          <a:lstStyle/>
          <a:p>
            <a:endParaRPr lang="sv-SE"/>
          </a:p>
        </p:txBody>
      </p:sp>
      <p:sp>
        <p:nvSpPr>
          <p:cNvPr id="69637" name="Rectangle 5"/>
          <p:cNvSpPr>
            <a:spLocks noChangeArrowheads="1"/>
          </p:cNvSpPr>
          <p:nvPr/>
        </p:nvSpPr>
        <p:spPr bwMode="auto">
          <a:xfrm>
            <a:off x="1295400" y="3200400"/>
            <a:ext cx="1761067" cy="1828800"/>
          </a:xfrm>
          <a:prstGeom prst="rect">
            <a:avLst/>
          </a:prstGeom>
          <a:solidFill>
            <a:srgbClr val="00CC99"/>
          </a:solidFill>
          <a:ln w="9525">
            <a:solidFill>
              <a:srgbClr val="009900"/>
            </a:solidFill>
            <a:round/>
            <a:headEnd/>
            <a:tailEnd/>
          </a:ln>
          <a:effectLst/>
        </p:spPr>
        <p:txBody>
          <a:bodyPr wrap="none" anchor="ctr"/>
          <a:lstStyle/>
          <a:p>
            <a:endParaRPr lang="sv-SE"/>
          </a:p>
        </p:txBody>
      </p:sp>
      <p:sp>
        <p:nvSpPr>
          <p:cNvPr id="69638" name="Oval 6"/>
          <p:cNvSpPr>
            <a:spLocks noChangeArrowheads="1"/>
          </p:cNvSpPr>
          <p:nvPr/>
        </p:nvSpPr>
        <p:spPr bwMode="auto">
          <a:xfrm>
            <a:off x="5215467" y="1752600"/>
            <a:ext cx="609600" cy="2286000"/>
          </a:xfrm>
          <a:prstGeom prst="ellipse">
            <a:avLst/>
          </a:prstGeom>
          <a:solidFill>
            <a:srgbClr val="00CC99"/>
          </a:solidFill>
          <a:ln w="9525">
            <a:solidFill>
              <a:srgbClr val="009900"/>
            </a:solidFill>
            <a:round/>
            <a:headEnd/>
            <a:tailEnd/>
          </a:ln>
          <a:effectLst/>
        </p:spPr>
        <p:txBody>
          <a:bodyPr wrap="none" anchor="ctr"/>
          <a:lstStyle/>
          <a:p>
            <a:endParaRPr lang="sv-SE"/>
          </a:p>
        </p:txBody>
      </p:sp>
      <p:sp>
        <p:nvSpPr>
          <p:cNvPr id="69639" name="Rectangle 7"/>
          <p:cNvSpPr>
            <a:spLocks noChangeArrowheads="1"/>
          </p:cNvSpPr>
          <p:nvPr/>
        </p:nvSpPr>
        <p:spPr bwMode="auto">
          <a:xfrm>
            <a:off x="4876800" y="4495800"/>
            <a:ext cx="3251200" cy="457200"/>
          </a:xfrm>
          <a:prstGeom prst="rect">
            <a:avLst/>
          </a:prstGeom>
          <a:solidFill>
            <a:srgbClr val="00CC99"/>
          </a:solidFill>
          <a:ln w="9525">
            <a:solidFill>
              <a:srgbClr val="009900"/>
            </a:solidFill>
            <a:round/>
            <a:headEnd/>
            <a:tailEnd/>
          </a:ln>
          <a:effectLst/>
        </p:spPr>
        <p:txBody>
          <a:bodyPr wrap="none" anchor="ctr"/>
          <a:lstStyle/>
          <a:p>
            <a:endParaRPr lang="sv-SE"/>
          </a:p>
        </p:txBody>
      </p:sp>
      <p:sp>
        <p:nvSpPr>
          <p:cNvPr id="69640" name="Freeform 8"/>
          <p:cNvSpPr>
            <a:spLocks/>
          </p:cNvSpPr>
          <p:nvPr/>
        </p:nvSpPr>
        <p:spPr bwMode="auto">
          <a:xfrm>
            <a:off x="6028267" y="1981200"/>
            <a:ext cx="1896533" cy="1981200"/>
          </a:xfrm>
          <a:custGeom>
            <a:avLst/>
            <a:gdLst/>
            <a:ahLst/>
            <a:cxnLst>
              <a:cxn ang="0">
                <a:pos x="1344" y="1248"/>
              </a:cxn>
              <a:cxn ang="0">
                <a:pos x="1344" y="816"/>
              </a:cxn>
              <a:cxn ang="0">
                <a:pos x="1152" y="720"/>
              </a:cxn>
              <a:cxn ang="0">
                <a:pos x="1152" y="624"/>
              </a:cxn>
              <a:cxn ang="0">
                <a:pos x="1200" y="480"/>
              </a:cxn>
              <a:cxn ang="0">
                <a:pos x="1248" y="384"/>
              </a:cxn>
              <a:cxn ang="0">
                <a:pos x="1296" y="336"/>
              </a:cxn>
              <a:cxn ang="0">
                <a:pos x="1296" y="240"/>
              </a:cxn>
              <a:cxn ang="0">
                <a:pos x="1152" y="192"/>
              </a:cxn>
              <a:cxn ang="0">
                <a:pos x="1008" y="192"/>
              </a:cxn>
              <a:cxn ang="0">
                <a:pos x="912" y="192"/>
              </a:cxn>
              <a:cxn ang="0">
                <a:pos x="864" y="96"/>
              </a:cxn>
              <a:cxn ang="0">
                <a:pos x="768" y="48"/>
              </a:cxn>
              <a:cxn ang="0">
                <a:pos x="576" y="0"/>
              </a:cxn>
              <a:cxn ang="0">
                <a:pos x="432" y="48"/>
              </a:cxn>
              <a:cxn ang="0">
                <a:pos x="384" y="96"/>
              </a:cxn>
              <a:cxn ang="0">
                <a:pos x="384" y="288"/>
              </a:cxn>
              <a:cxn ang="0">
                <a:pos x="480" y="288"/>
              </a:cxn>
              <a:cxn ang="0">
                <a:pos x="528" y="192"/>
              </a:cxn>
              <a:cxn ang="0">
                <a:pos x="720" y="192"/>
              </a:cxn>
              <a:cxn ang="0">
                <a:pos x="768" y="240"/>
              </a:cxn>
              <a:cxn ang="0">
                <a:pos x="720" y="384"/>
              </a:cxn>
              <a:cxn ang="0">
                <a:pos x="624" y="480"/>
              </a:cxn>
              <a:cxn ang="0">
                <a:pos x="528" y="480"/>
              </a:cxn>
              <a:cxn ang="0">
                <a:pos x="432" y="480"/>
              </a:cxn>
              <a:cxn ang="0">
                <a:pos x="336" y="528"/>
              </a:cxn>
              <a:cxn ang="0">
                <a:pos x="192" y="624"/>
              </a:cxn>
              <a:cxn ang="0">
                <a:pos x="240" y="528"/>
              </a:cxn>
              <a:cxn ang="0">
                <a:pos x="144" y="432"/>
              </a:cxn>
              <a:cxn ang="0">
                <a:pos x="0" y="432"/>
              </a:cxn>
              <a:cxn ang="0">
                <a:pos x="0" y="576"/>
              </a:cxn>
              <a:cxn ang="0">
                <a:pos x="0" y="768"/>
              </a:cxn>
              <a:cxn ang="0">
                <a:pos x="384" y="816"/>
              </a:cxn>
              <a:cxn ang="0">
                <a:pos x="528" y="720"/>
              </a:cxn>
              <a:cxn ang="0">
                <a:pos x="672" y="720"/>
              </a:cxn>
              <a:cxn ang="0">
                <a:pos x="864" y="624"/>
              </a:cxn>
              <a:cxn ang="0">
                <a:pos x="912" y="672"/>
              </a:cxn>
              <a:cxn ang="0">
                <a:pos x="912" y="816"/>
              </a:cxn>
              <a:cxn ang="0">
                <a:pos x="912" y="912"/>
              </a:cxn>
              <a:cxn ang="0">
                <a:pos x="1008" y="1056"/>
              </a:cxn>
              <a:cxn ang="0">
                <a:pos x="1104" y="1152"/>
              </a:cxn>
              <a:cxn ang="0">
                <a:pos x="1248" y="1200"/>
              </a:cxn>
              <a:cxn ang="0">
                <a:pos x="1344" y="1248"/>
              </a:cxn>
            </a:cxnLst>
            <a:rect l="0" t="0" r="r" b="b"/>
            <a:pathLst>
              <a:path w="1344" h="1248">
                <a:moveTo>
                  <a:pt x="1344" y="1248"/>
                </a:moveTo>
                <a:lnTo>
                  <a:pt x="1344" y="816"/>
                </a:lnTo>
                <a:lnTo>
                  <a:pt x="1152" y="720"/>
                </a:lnTo>
                <a:lnTo>
                  <a:pt x="1152" y="624"/>
                </a:lnTo>
                <a:lnTo>
                  <a:pt x="1200" y="480"/>
                </a:lnTo>
                <a:lnTo>
                  <a:pt x="1248" y="384"/>
                </a:lnTo>
                <a:lnTo>
                  <a:pt x="1296" y="336"/>
                </a:lnTo>
                <a:lnTo>
                  <a:pt x="1296" y="240"/>
                </a:lnTo>
                <a:lnTo>
                  <a:pt x="1152" y="192"/>
                </a:lnTo>
                <a:lnTo>
                  <a:pt x="1008" y="192"/>
                </a:lnTo>
                <a:lnTo>
                  <a:pt x="912" y="192"/>
                </a:lnTo>
                <a:lnTo>
                  <a:pt x="864" y="96"/>
                </a:lnTo>
                <a:lnTo>
                  <a:pt x="768" y="48"/>
                </a:lnTo>
                <a:lnTo>
                  <a:pt x="576" y="0"/>
                </a:lnTo>
                <a:lnTo>
                  <a:pt x="432" y="48"/>
                </a:lnTo>
                <a:lnTo>
                  <a:pt x="384" y="96"/>
                </a:lnTo>
                <a:lnTo>
                  <a:pt x="384" y="288"/>
                </a:lnTo>
                <a:lnTo>
                  <a:pt x="480" y="288"/>
                </a:lnTo>
                <a:lnTo>
                  <a:pt x="528" y="192"/>
                </a:lnTo>
                <a:lnTo>
                  <a:pt x="720" y="192"/>
                </a:lnTo>
                <a:lnTo>
                  <a:pt x="768" y="240"/>
                </a:lnTo>
                <a:lnTo>
                  <a:pt x="720" y="384"/>
                </a:lnTo>
                <a:lnTo>
                  <a:pt x="624" y="480"/>
                </a:lnTo>
                <a:lnTo>
                  <a:pt x="528" y="480"/>
                </a:lnTo>
                <a:lnTo>
                  <a:pt x="432" y="480"/>
                </a:lnTo>
                <a:lnTo>
                  <a:pt x="336" y="528"/>
                </a:lnTo>
                <a:lnTo>
                  <a:pt x="192" y="624"/>
                </a:lnTo>
                <a:lnTo>
                  <a:pt x="240" y="528"/>
                </a:lnTo>
                <a:lnTo>
                  <a:pt x="144" y="432"/>
                </a:lnTo>
                <a:lnTo>
                  <a:pt x="0" y="432"/>
                </a:lnTo>
                <a:lnTo>
                  <a:pt x="0" y="576"/>
                </a:lnTo>
                <a:lnTo>
                  <a:pt x="0" y="768"/>
                </a:lnTo>
                <a:lnTo>
                  <a:pt x="384" y="816"/>
                </a:lnTo>
                <a:lnTo>
                  <a:pt x="528" y="720"/>
                </a:lnTo>
                <a:lnTo>
                  <a:pt x="672" y="720"/>
                </a:lnTo>
                <a:lnTo>
                  <a:pt x="864" y="624"/>
                </a:lnTo>
                <a:lnTo>
                  <a:pt x="912" y="672"/>
                </a:lnTo>
                <a:lnTo>
                  <a:pt x="912" y="816"/>
                </a:lnTo>
                <a:lnTo>
                  <a:pt x="912" y="912"/>
                </a:lnTo>
                <a:lnTo>
                  <a:pt x="1008" y="1056"/>
                </a:lnTo>
                <a:lnTo>
                  <a:pt x="1104" y="1152"/>
                </a:lnTo>
                <a:lnTo>
                  <a:pt x="1248" y="1200"/>
                </a:lnTo>
                <a:lnTo>
                  <a:pt x="1344" y="1248"/>
                </a:lnTo>
                <a:close/>
              </a:path>
            </a:pathLst>
          </a:custGeom>
          <a:solidFill>
            <a:srgbClr val="00CC99"/>
          </a:solidFill>
          <a:ln w="9525">
            <a:solidFill>
              <a:srgbClr val="009900"/>
            </a:solidFill>
            <a:round/>
            <a:headEnd/>
            <a:tailEnd/>
          </a:ln>
          <a:effectLst/>
        </p:spPr>
        <p:txBody>
          <a:bodyPr wrap="none" anchor="ctr"/>
          <a:lstStyle/>
          <a:p>
            <a:endParaRPr lang="sv-SE"/>
          </a:p>
        </p:txBody>
      </p:sp>
      <p:cxnSp>
        <p:nvCxnSpPr>
          <p:cNvPr id="10" name="Straight Connector 9"/>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smtClean="0"/>
              <a:t>Forma</a:t>
            </a:r>
            <a:endParaRPr lang="en-US" sz="2400" dirty="0" smtClean="0">
              <a:solidFill>
                <a:schemeClr val="tx2"/>
              </a:solidFill>
            </a:endParaRPr>
          </a:p>
        </p:txBody>
      </p:sp>
      <p:sp>
        <p:nvSpPr>
          <p:cNvPr id="12" name="Text Box 2"/>
          <p:cNvSpPr txBox="1">
            <a:spLocks noChangeArrowheads="1"/>
          </p:cNvSpPr>
          <p:nvPr/>
        </p:nvSpPr>
        <p:spPr bwMode="auto">
          <a:xfrm>
            <a:off x="5232400" y="5410200"/>
            <a:ext cx="2235200" cy="461665"/>
          </a:xfrm>
          <a:prstGeom prst="rect">
            <a:avLst/>
          </a:prstGeom>
          <a:noFill/>
          <a:ln w="9525">
            <a:noFill/>
            <a:miter lim="800000"/>
            <a:headEnd/>
            <a:tailEnd/>
          </a:ln>
          <a:effectLst/>
        </p:spPr>
        <p:txBody>
          <a:bodyPr>
            <a:spAutoFit/>
          </a:bodyPr>
          <a:lstStyle/>
          <a:p>
            <a:pPr>
              <a:spcBef>
                <a:spcPct val="50000"/>
              </a:spcBef>
            </a:pPr>
            <a:r>
              <a:rPr lang="en-US" sz="2400" dirty="0" err="1" smtClean="0"/>
              <a:t>Più</a:t>
            </a:r>
            <a:r>
              <a:rPr lang="en-US" sz="2400" dirty="0" smtClean="0"/>
              <a:t> </a:t>
            </a:r>
            <a:r>
              <a:rPr lang="en-US" sz="2400" dirty="0" err="1" smtClean="0"/>
              <a:t>margine</a:t>
            </a:r>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sz="half" idx="1"/>
          </p:nvPr>
        </p:nvSpPr>
        <p:spPr/>
        <p:txBody>
          <a:bodyPr>
            <a:normAutofit/>
          </a:bodyPr>
          <a:lstStyle/>
          <a:p>
            <a:r>
              <a:rPr lang="en-US" dirty="0" err="1" smtClean="0"/>
              <a:t>Positivo</a:t>
            </a:r>
            <a:endParaRPr lang="en-US" dirty="0"/>
          </a:p>
        </p:txBody>
      </p:sp>
      <p:sp>
        <p:nvSpPr>
          <p:cNvPr id="324612" name="Rectangle 4"/>
          <p:cNvSpPr>
            <a:spLocks noGrp="1" noChangeArrowheads="1"/>
          </p:cNvSpPr>
          <p:nvPr>
            <p:ph type="body" sz="half" idx="2"/>
          </p:nvPr>
        </p:nvSpPr>
        <p:spPr/>
        <p:txBody>
          <a:bodyPr>
            <a:normAutofit/>
          </a:bodyPr>
          <a:lstStyle/>
          <a:p>
            <a:r>
              <a:rPr lang="en-US" dirty="0" err="1" smtClean="0"/>
              <a:t>Negativo</a:t>
            </a:r>
            <a:endParaRPr lang="en-US" dirty="0"/>
          </a:p>
        </p:txBody>
      </p:sp>
      <p:graphicFrame>
        <p:nvGraphicFramePr>
          <p:cNvPr id="324613" name="Object 5"/>
          <p:cNvGraphicFramePr>
            <a:graphicFrameLocks noChangeAspect="1"/>
          </p:cNvGraphicFramePr>
          <p:nvPr/>
        </p:nvGraphicFramePr>
        <p:xfrm>
          <a:off x="609600" y="2590800"/>
          <a:ext cx="2887134" cy="2173011"/>
        </p:xfrm>
        <a:graphic>
          <a:graphicData uri="http://schemas.openxmlformats.org/presentationml/2006/ole">
            <p:oleObj spid="_x0000_s34818" name="Photo Editor Photo" r:id="rId3" imgW="4145639" imgH="2773920" progId="">
              <p:embed/>
            </p:oleObj>
          </a:graphicData>
        </a:graphic>
      </p:graphicFrame>
      <p:cxnSp>
        <p:nvCxnSpPr>
          <p:cNvPr id="7" name="Straight Connector 6"/>
          <p:cNvCxnSpPr/>
          <p:nvPr/>
        </p:nvCxnSpPr>
        <p:spPr>
          <a:xfrm>
            <a:off x="0" y="823555"/>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152400"/>
            <a:ext cx="7772400" cy="461665"/>
          </a:xfrm>
          <a:prstGeom prst="rect">
            <a:avLst/>
          </a:prstGeom>
        </p:spPr>
        <p:txBody>
          <a:bodyPr vert="horz" lIns="91440" tIns="45720" rIns="91440" bIns="45720" rtlCol="0" anchor="ctr">
            <a:spAutoFit/>
          </a:bodyPr>
          <a:lstStyle/>
          <a:p>
            <a:pPr marL="457200" indent="-457200"/>
            <a:r>
              <a:rPr lang="en-US" sz="2400" dirty="0" err="1" smtClean="0"/>
              <a:t>Effetto</a:t>
            </a:r>
            <a:r>
              <a:rPr lang="en-US" sz="2400" dirty="0" smtClean="0"/>
              <a:t> </a:t>
            </a:r>
            <a:r>
              <a:rPr lang="en-US" sz="2400" dirty="0" err="1" smtClean="0"/>
              <a:t>margine</a:t>
            </a:r>
            <a:endParaRPr lang="en-US" sz="2400" dirty="0" smtClean="0">
              <a:solidFill>
                <a:schemeClr val="tx2"/>
              </a:solidFill>
            </a:endParaRPr>
          </a:p>
        </p:txBody>
      </p:sp>
      <p:pic>
        <p:nvPicPr>
          <p:cNvPr id="34820" name="Picture 4" descr="http://www.regione.vda.it/gestione/RiviWeb/public/img/rivista2/lotta%20all%27Heracleum%20operai%20al%20lavoro.jpg"/>
          <p:cNvPicPr>
            <a:picLocks noChangeAspect="1" noChangeArrowheads="1"/>
          </p:cNvPicPr>
          <p:nvPr/>
        </p:nvPicPr>
        <p:blipFill>
          <a:blip r:embed="rId4" cstate="print"/>
          <a:srcRect/>
          <a:stretch>
            <a:fillRect/>
          </a:stretch>
        </p:blipFill>
        <p:spPr bwMode="auto">
          <a:xfrm>
            <a:off x="4953000" y="2667000"/>
            <a:ext cx="2768600" cy="2076450"/>
          </a:xfrm>
          <a:prstGeom prst="rect">
            <a:avLst/>
          </a:prstGeom>
          <a:noFill/>
        </p:spPr>
      </p:pic>
      <p:sp>
        <p:nvSpPr>
          <p:cNvPr id="9" name="Title 1"/>
          <p:cNvSpPr txBox="1">
            <a:spLocks/>
          </p:cNvSpPr>
          <p:nvPr/>
        </p:nvSpPr>
        <p:spPr>
          <a:xfrm>
            <a:off x="381000" y="4829889"/>
            <a:ext cx="3581400" cy="707886"/>
          </a:xfrm>
          <a:prstGeom prst="rect">
            <a:avLst/>
          </a:prstGeom>
        </p:spPr>
        <p:txBody>
          <a:bodyPr vert="horz" wrap="square" lIns="91440" tIns="45720" rIns="91440" bIns="45720" rtlCol="0" anchor="ctr">
            <a:spAutoFit/>
          </a:bodyPr>
          <a:lstStyle/>
          <a:p>
            <a:pPr marL="457200" indent="-457200"/>
            <a:r>
              <a:rPr lang="en-US" sz="2000" dirty="0" smtClean="0"/>
              <a:t>Specie </a:t>
            </a:r>
            <a:r>
              <a:rPr lang="en-US" sz="2000" dirty="0" err="1" smtClean="0"/>
              <a:t>che</a:t>
            </a:r>
            <a:r>
              <a:rPr lang="en-US" sz="2000" dirty="0" smtClean="0"/>
              <a:t> </a:t>
            </a:r>
            <a:r>
              <a:rPr lang="en-US" sz="2000" dirty="0" err="1" smtClean="0"/>
              <a:t>utilizzano</a:t>
            </a:r>
            <a:r>
              <a:rPr lang="en-US" sz="2000" dirty="0" smtClean="0"/>
              <a:t> zone </a:t>
            </a:r>
          </a:p>
          <a:p>
            <a:pPr marL="457200" indent="-457200"/>
            <a:r>
              <a:rPr lang="en-US" sz="2000" dirty="0" err="1" smtClean="0"/>
              <a:t>di</a:t>
            </a:r>
            <a:r>
              <a:rPr lang="en-US" sz="2000" dirty="0" smtClean="0"/>
              <a:t> </a:t>
            </a:r>
            <a:r>
              <a:rPr lang="en-US" sz="2000" dirty="0" err="1" smtClean="0"/>
              <a:t>margine</a:t>
            </a:r>
            <a:endParaRPr lang="en-US" sz="2000" dirty="0" smtClean="0">
              <a:solidFill>
                <a:schemeClr val="tx2"/>
              </a:solidFill>
            </a:endParaRPr>
          </a:p>
        </p:txBody>
      </p:sp>
      <p:sp>
        <p:nvSpPr>
          <p:cNvPr id="10" name="Title 1"/>
          <p:cNvSpPr txBox="1">
            <a:spLocks/>
          </p:cNvSpPr>
          <p:nvPr/>
        </p:nvSpPr>
        <p:spPr>
          <a:xfrm>
            <a:off x="4800600" y="4854714"/>
            <a:ext cx="4343400" cy="707886"/>
          </a:xfrm>
          <a:prstGeom prst="rect">
            <a:avLst/>
          </a:prstGeom>
        </p:spPr>
        <p:txBody>
          <a:bodyPr vert="horz" wrap="square" lIns="91440" tIns="45720" rIns="91440" bIns="45720" rtlCol="0" anchor="ctr">
            <a:spAutoFit/>
          </a:bodyPr>
          <a:lstStyle/>
          <a:p>
            <a:pPr marL="457200" indent="-457200"/>
            <a:r>
              <a:rPr lang="en-US" sz="2000" dirty="0" err="1" smtClean="0"/>
              <a:t>Aumenta</a:t>
            </a:r>
            <a:r>
              <a:rPr lang="en-US" sz="2000" dirty="0" smtClean="0"/>
              <a:t> </a:t>
            </a:r>
            <a:r>
              <a:rPr lang="en-US" sz="2000" dirty="0" err="1" smtClean="0"/>
              <a:t>il</a:t>
            </a:r>
            <a:r>
              <a:rPr lang="en-US" sz="2000" dirty="0" smtClean="0"/>
              <a:t> </a:t>
            </a:r>
            <a:r>
              <a:rPr lang="en-US" sz="2000" dirty="0" err="1" smtClean="0"/>
              <a:t>disturbo</a:t>
            </a:r>
            <a:r>
              <a:rPr lang="en-US" sz="2000" dirty="0" smtClean="0"/>
              <a:t> (</a:t>
            </a:r>
            <a:r>
              <a:rPr lang="en-US" sz="2000" dirty="0" err="1" smtClean="0"/>
              <a:t>invasione</a:t>
            </a:r>
            <a:r>
              <a:rPr lang="en-US" sz="2000" dirty="0" smtClean="0"/>
              <a:t> </a:t>
            </a:r>
            <a:r>
              <a:rPr lang="en-US" sz="2000" dirty="0" err="1" smtClean="0"/>
              <a:t>di</a:t>
            </a:r>
            <a:r>
              <a:rPr lang="en-US" sz="2000" dirty="0" smtClean="0"/>
              <a:t> specie </a:t>
            </a:r>
            <a:r>
              <a:rPr lang="en-US" sz="2000" dirty="0" err="1" smtClean="0"/>
              <a:t>esotiche</a:t>
            </a:r>
            <a:r>
              <a:rPr lang="en-US" sz="2000" dirty="0" smtClean="0"/>
              <a:t>)</a:t>
            </a:r>
            <a:endParaRPr lang="en-US" sz="2000" dirty="0" smtClean="0">
              <a:solidFill>
                <a:schemeClr val="tx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mj-lt"/>
                <a:ea typeface="+mj-ea"/>
                <a:cs typeface="Arial" pitchFamily="34" charset="0"/>
              </a:rPr>
              <a:t>Dinamiche</a:t>
            </a:r>
            <a:r>
              <a:rPr kumimoji="0" lang="it-IT" sz="2400" b="0" i="0" u="none" strike="noStrike" kern="1200" cap="none" spc="0" normalizeH="0" noProof="0" dirty="0" smtClean="0">
                <a:ln>
                  <a:noFill/>
                </a:ln>
                <a:solidFill>
                  <a:schemeClr val="tx1"/>
                </a:solidFill>
                <a:effectLst/>
                <a:uLnTx/>
                <a:uFillTx/>
                <a:latin typeface="+mj-lt"/>
                <a:ea typeface="+mj-ea"/>
                <a:cs typeface="Arial" pitchFamily="34" charset="0"/>
              </a:rPr>
              <a:t> temporali </a:t>
            </a:r>
            <a:endParaRPr kumimoji="0" lang="it-CH" sz="24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7" name="Title 1"/>
          <p:cNvSpPr txBox="1">
            <a:spLocks/>
          </p:cNvSpPr>
          <p:nvPr/>
        </p:nvSpPr>
        <p:spPr>
          <a:xfrm>
            <a:off x="228600" y="1137047"/>
            <a:ext cx="7772400" cy="769441"/>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Dopo una perturbazione le specie non si estinguono</a:t>
            </a:r>
            <a:r>
              <a:rPr kumimoji="0" lang="it-IT" sz="2200" b="0" i="0" u="none" strike="noStrike" kern="1200" cap="none" spc="0" normalizeH="0" noProof="0" dirty="0" smtClean="0">
                <a:ln>
                  <a:noFill/>
                </a:ln>
                <a:solidFill>
                  <a:schemeClr val="tx1"/>
                </a:solidFill>
                <a:effectLst/>
                <a:uLnTx/>
                <a:uFillTx/>
                <a:latin typeface="+mj-lt"/>
                <a:ea typeface="+mj-ea"/>
                <a:cs typeface="Arial" pitchFamily="34" charset="0"/>
              </a:rPr>
              <a:t> in modo immediato</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8" name="Title 1"/>
          <p:cNvSpPr txBox="1">
            <a:spLocks/>
          </p:cNvSpPr>
          <p:nvPr/>
        </p:nvSpPr>
        <p:spPr>
          <a:xfrm>
            <a:off x="228600" y="2133600"/>
            <a:ext cx="7772400" cy="769441"/>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Esistono delle</a:t>
            </a:r>
            <a:r>
              <a:rPr kumimoji="0" lang="it-IT" sz="2200" b="0" i="0" u="none" strike="noStrike" kern="1200" cap="none" spc="0" normalizeH="0" noProof="0" dirty="0" smtClean="0">
                <a:ln>
                  <a:noFill/>
                </a:ln>
                <a:solidFill>
                  <a:schemeClr val="tx1"/>
                </a:solidFill>
                <a:effectLst/>
                <a:uLnTx/>
                <a:uFillTx/>
                <a:latin typeface="+mj-lt"/>
                <a:ea typeface="+mj-ea"/>
                <a:cs typeface="Arial" pitchFamily="34" charset="0"/>
              </a:rPr>
              <a:t> risposte piú o meno veloci a seconda delle caratteristiche delle specie</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9" name="Title 1"/>
          <p:cNvSpPr txBox="1">
            <a:spLocks/>
          </p:cNvSpPr>
          <p:nvPr/>
        </p:nvSpPr>
        <p:spPr>
          <a:xfrm>
            <a:off x="228600" y="32766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Alcune specie scompaiono subito altre</a:t>
            </a:r>
            <a:r>
              <a:rPr kumimoji="0" lang="it-IT" sz="2200" b="0" i="0" u="none" strike="noStrike" kern="1200" cap="none" spc="0" normalizeH="0" noProof="0" dirty="0" smtClean="0">
                <a:ln>
                  <a:noFill/>
                </a:ln>
                <a:solidFill>
                  <a:schemeClr val="tx1"/>
                </a:solidFill>
                <a:effectLst/>
                <a:uLnTx/>
                <a:uFillTx/>
                <a:latin typeface="+mj-lt"/>
                <a:ea typeface="+mj-ea"/>
                <a:cs typeface="Arial" pitchFamily="34" charset="0"/>
              </a:rPr>
              <a:t> impiegano più tempo</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
        <p:nvSpPr>
          <p:cNvPr id="10" name="Title 1"/>
          <p:cNvSpPr txBox="1">
            <a:spLocks/>
          </p:cNvSpPr>
          <p:nvPr/>
        </p:nvSpPr>
        <p:spPr>
          <a:xfrm>
            <a:off x="381000" y="54864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mj-lt"/>
                <a:ea typeface="+mj-ea"/>
                <a:cs typeface="Arial" pitchFamily="34" charset="0"/>
              </a:rPr>
              <a:t>Perché?</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cxnSp>
        <p:nvCxnSpPr>
          <p:cNvPr id="12" name="Straight Connector 11"/>
          <p:cNvCxnSpPr/>
          <p:nvPr/>
        </p:nvCxnSpPr>
        <p:spPr>
          <a:xfrm>
            <a:off x="3124200" y="4191000"/>
            <a:ext cx="0" cy="220980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971800" y="6324600"/>
            <a:ext cx="2819400" cy="0"/>
          </a:xfrm>
          <a:prstGeom prst="line">
            <a:avLst/>
          </a:prstGeom>
        </p:spPr>
        <p:style>
          <a:lnRef idx="1">
            <a:schemeClr val="dk1"/>
          </a:lnRef>
          <a:fillRef idx="0">
            <a:schemeClr val="dk1"/>
          </a:fillRef>
          <a:effectRef idx="0">
            <a:schemeClr val="dk1"/>
          </a:effectRef>
          <a:fontRef idx="minor">
            <a:schemeClr val="tx1"/>
          </a:fontRef>
        </p:style>
      </p:cxnSp>
      <p:sp>
        <p:nvSpPr>
          <p:cNvPr id="15" name="Freeform 14"/>
          <p:cNvSpPr/>
          <p:nvPr/>
        </p:nvSpPr>
        <p:spPr>
          <a:xfrm>
            <a:off x="3466407" y="4322618"/>
            <a:ext cx="1978429" cy="2010295"/>
          </a:xfrm>
          <a:custGeom>
            <a:avLst/>
            <a:gdLst>
              <a:gd name="connsiteX0" fmla="*/ 0 w 1978429"/>
              <a:gd name="connsiteY0" fmla="*/ 0 h 2010295"/>
              <a:gd name="connsiteX1" fmla="*/ 149629 w 1978429"/>
              <a:gd name="connsiteY1" fmla="*/ 955964 h 2010295"/>
              <a:gd name="connsiteX2" fmla="*/ 872837 w 1978429"/>
              <a:gd name="connsiteY2" fmla="*/ 1837113 h 2010295"/>
              <a:gd name="connsiteX3" fmla="*/ 1978429 w 1978429"/>
              <a:gd name="connsiteY3" fmla="*/ 1995055 h 2010295"/>
            </a:gdLst>
            <a:ahLst/>
            <a:cxnLst>
              <a:cxn ang="0">
                <a:pos x="connsiteX0" y="connsiteY0"/>
              </a:cxn>
              <a:cxn ang="0">
                <a:pos x="connsiteX1" y="connsiteY1"/>
              </a:cxn>
              <a:cxn ang="0">
                <a:pos x="connsiteX2" y="connsiteY2"/>
              </a:cxn>
              <a:cxn ang="0">
                <a:pos x="connsiteX3" y="connsiteY3"/>
              </a:cxn>
            </a:cxnLst>
            <a:rect l="l" t="t" r="r" b="b"/>
            <a:pathLst>
              <a:path w="1978429" h="2010295">
                <a:moveTo>
                  <a:pt x="0" y="0"/>
                </a:moveTo>
                <a:cubicBezTo>
                  <a:pt x="2078" y="324889"/>
                  <a:pt x="4156" y="649779"/>
                  <a:pt x="149629" y="955964"/>
                </a:cubicBezTo>
                <a:cubicBezTo>
                  <a:pt x="295102" y="1262149"/>
                  <a:pt x="568037" y="1663931"/>
                  <a:pt x="872837" y="1837113"/>
                </a:cubicBezTo>
                <a:cubicBezTo>
                  <a:pt x="1177637" y="2010295"/>
                  <a:pt x="1578033" y="2002675"/>
                  <a:pt x="1978429" y="1995055"/>
                </a:cubicBez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sv-SE"/>
          </a:p>
        </p:txBody>
      </p:sp>
      <p:sp>
        <p:nvSpPr>
          <p:cNvPr id="16" name="Down Arrow 15"/>
          <p:cNvSpPr/>
          <p:nvPr/>
        </p:nvSpPr>
        <p:spPr>
          <a:xfrm>
            <a:off x="3352800" y="37338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17" name="Title 1"/>
          <p:cNvSpPr txBox="1">
            <a:spLocks/>
          </p:cNvSpPr>
          <p:nvPr/>
        </p:nvSpPr>
        <p:spPr>
          <a:xfrm rot="16200000">
            <a:off x="1891844" y="4920733"/>
            <a:ext cx="1981201" cy="369332"/>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Popolazione</a:t>
            </a: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18" name="Title 1"/>
          <p:cNvSpPr txBox="1">
            <a:spLocks/>
          </p:cNvSpPr>
          <p:nvPr/>
        </p:nvSpPr>
        <p:spPr>
          <a:xfrm>
            <a:off x="4038600" y="6324600"/>
            <a:ext cx="990600" cy="369332"/>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Tempo</a:t>
            </a:r>
            <a:endParaRPr kumimoji="0" lang="it-CH"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http://www.brocku.ca/tren/EPI/lebk/Image4.gif"/>
          <p:cNvPicPr>
            <a:picLocks noChangeAspect="1" noChangeArrowheads="1"/>
          </p:cNvPicPr>
          <p:nvPr/>
        </p:nvPicPr>
        <p:blipFill>
          <a:blip r:embed="rId3" cstate="print"/>
          <a:srcRect/>
          <a:stretch>
            <a:fillRect/>
          </a:stretch>
        </p:blipFill>
        <p:spPr bwMode="auto">
          <a:xfrm>
            <a:off x="228600" y="838200"/>
            <a:ext cx="5867400" cy="5867401"/>
          </a:xfrm>
          <a:prstGeom prst="rect">
            <a:avLst/>
          </a:prstGeom>
          <a:noFill/>
        </p:spPr>
      </p:pic>
      <p:cxnSp>
        <p:nvCxnSpPr>
          <p:cNvPr id="7" name="Straight Connector 6"/>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smtClean="0"/>
              <a:t>“Habitat loss” vs. “fragmentation”</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itle 1"/>
          <p:cNvSpPr txBox="1">
            <a:spLocks/>
          </p:cNvSpPr>
          <p:nvPr/>
        </p:nvSpPr>
        <p:spPr>
          <a:xfrm>
            <a:off x="5638800" y="5105400"/>
            <a:ext cx="3276600" cy="461665"/>
          </a:xfrm>
          <a:prstGeom prst="rect">
            <a:avLst/>
          </a:prstGeom>
        </p:spPr>
        <p:txBody>
          <a:bodyPr vert="horz" wrap="square" lIns="91440" tIns="45720" rIns="91440" bIns="45720" rtlCol="0" anchor="ctr">
            <a:spAutoFit/>
          </a:bodyPr>
          <a:lstStyle/>
          <a:p>
            <a:pPr lvl="0">
              <a:spcBef>
                <a:spcPct val="0"/>
              </a:spcBef>
              <a:defRPr/>
            </a:pPr>
            <a:r>
              <a:rPr lang="en-US" sz="2400" dirty="0" err="1" smtClean="0"/>
              <a:t>Caso</a:t>
            </a:r>
            <a:r>
              <a:rPr lang="en-US" sz="2400" dirty="0" smtClean="0"/>
              <a:t> </a:t>
            </a:r>
            <a:r>
              <a:rPr lang="en-US" sz="2400" dirty="0" err="1" smtClean="0"/>
              <a:t>più</a:t>
            </a:r>
            <a:r>
              <a:rPr lang="en-US" sz="2400" dirty="0" smtClean="0"/>
              <a:t> </a:t>
            </a:r>
            <a:r>
              <a:rPr lang="en-US" sz="2400" dirty="0" err="1" smtClean="0"/>
              <a:t>comune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pic>
        <p:nvPicPr>
          <p:cNvPr id="7170" name="Picture 2" descr="http://www.sciencemag.org/content/337/6091/228/F1.large.jpg"/>
          <p:cNvPicPr>
            <a:picLocks noChangeAspect="1" noChangeArrowheads="1"/>
          </p:cNvPicPr>
          <p:nvPr/>
        </p:nvPicPr>
        <p:blipFill>
          <a:blip r:embed="rId2" cstate="print"/>
          <a:srcRect/>
          <a:stretch>
            <a:fillRect/>
          </a:stretch>
        </p:blipFill>
        <p:spPr bwMode="auto">
          <a:xfrm>
            <a:off x="1066800" y="1524000"/>
            <a:ext cx="5410200" cy="4801036"/>
          </a:xfrm>
          <a:prstGeom prst="rect">
            <a:avLst/>
          </a:prstGeom>
          <a:noFill/>
        </p:spPr>
      </p:pic>
      <p:sp>
        <p:nvSpPr>
          <p:cNvPr id="6"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Debito</a:t>
            </a:r>
            <a:r>
              <a:rPr kumimoji="0" lang="it-IT"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di estinzione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Down Arrow 4"/>
          <p:cNvSpPr/>
          <p:nvPr/>
        </p:nvSpPr>
        <p:spPr>
          <a:xfrm>
            <a:off x="1752600" y="9144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Down Arrow 6"/>
          <p:cNvSpPr/>
          <p:nvPr/>
        </p:nvSpPr>
        <p:spPr>
          <a:xfrm>
            <a:off x="2895600" y="12192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Down Arrow 7"/>
          <p:cNvSpPr/>
          <p:nvPr/>
        </p:nvSpPr>
        <p:spPr>
          <a:xfrm>
            <a:off x="3505200" y="18288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Down Arrow 8"/>
          <p:cNvSpPr/>
          <p:nvPr/>
        </p:nvSpPr>
        <p:spPr>
          <a:xfrm>
            <a:off x="4267200" y="34290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Debito</a:t>
            </a:r>
            <a:r>
              <a:rPr kumimoji="0" lang="it-IT" sz="24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di estinzione</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9218" name="Picture 2" descr="Full-size image (97 K)"/>
          <p:cNvPicPr>
            <a:picLocks noChangeAspect="1" noChangeArrowheads="1"/>
          </p:cNvPicPr>
          <p:nvPr/>
        </p:nvPicPr>
        <p:blipFill>
          <a:blip r:embed="rId2" cstate="print"/>
          <a:srcRect/>
          <a:stretch>
            <a:fillRect/>
          </a:stretch>
        </p:blipFill>
        <p:spPr bwMode="auto">
          <a:xfrm>
            <a:off x="304800" y="1295400"/>
            <a:ext cx="8001000" cy="443405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Come possiamo testare l’esistenza di questo debito?</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itle 1"/>
          <p:cNvSpPr txBox="1">
            <a:spLocks/>
          </p:cNvSpPr>
          <p:nvPr/>
        </p:nvSpPr>
        <p:spPr>
          <a:xfrm>
            <a:off x="152400" y="14478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 Monitoraggio</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delle comunità nel tempo</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9" name="Title 1"/>
          <p:cNvSpPr txBox="1">
            <a:spLocks/>
          </p:cNvSpPr>
          <p:nvPr/>
        </p:nvSpPr>
        <p:spPr>
          <a:xfrm>
            <a:off x="304800" y="39624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Arial" pitchFamily="34" charset="0"/>
                <a:ea typeface="+mj-ea"/>
                <a:cs typeface="Arial" pitchFamily="34" charset="0"/>
              </a:rPr>
              <a:t>2</a:t>
            </a: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Utilizzo di mappe</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storiche di uso del suolo</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pic>
        <p:nvPicPr>
          <p:cNvPr id="6" name="Picture 2" descr="http://www.sciencemag.org/content/337/6091/228/F1.large.jpg"/>
          <p:cNvPicPr>
            <a:picLocks noChangeAspect="1" noChangeArrowheads="1"/>
          </p:cNvPicPr>
          <p:nvPr/>
        </p:nvPicPr>
        <p:blipFill>
          <a:blip r:embed="rId2" cstate="print"/>
          <a:srcRect/>
          <a:stretch>
            <a:fillRect/>
          </a:stretch>
        </p:blipFill>
        <p:spPr bwMode="auto">
          <a:xfrm>
            <a:off x="990601" y="1219201"/>
            <a:ext cx="5029199" cy="4462934"/>
          </a:xfrm>
          <a:prstGeom prst="rect">
            <a:avLst/>
          </a:prstGeom>
          <a:noFill/>
        </p:spPr>
      </p:pic>
      <p:sp>
        <p:nvSpPr>
          <p:cNvPr id="7" name="Title 1"/>
          <p:cNvSpPr txBox="1">
            <a:spLocks/>
          </p:cNvSpPr>
          <p:nvPr/>
        </p:nvSpPr>
        <p:spPr>
          <a:xfrm>
            <a:off x="152400" y="2286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1. Monitoraggio</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delle comunità nel tempo</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8" name="Title 1"/>
          <p:cNvSpPr txBox="1">
            <a:spLocks/>
          </p:cNvSpPr>
          <p:nvPr/>
        </p:nvSpPr>
        <p:spPr>
          <a:xfrm>
            <a:off x="304800" y="6122313"/>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Arial" pitchFamily="34" charset="0"/>
                <a:ea typeface="+mj-ea"/>
                <a:cs typeface="Arial" pitchFamily="34" charset="0"/>
              </a:rPr>
              <a:t>Raramente abbiamo questi dati</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228600" y="1524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Arial" pitchFamily="34" charset="0"/>
                <a:ea typeface="+mj-ea"/>
                <a:cs typeface="Arial" pitchFamily="34" charset="0"/>
              </a:rPr>
              <a:t>2</a:t>
            </a: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Utilizzo di mappe</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storiche di uso del suolo</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itle 1"/>
          <p:cNvSpPr txBox="1">
            <a:spLocks/>
          </p:cNvSpPr>
          <p:nvPr/>
        </p:nvSpPr>
        <p:spPr>
          <a:xfrm>
            <a:off x="304800" y="15240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mj-lt"/>
                <a:ea typeface="+mj-ea"/>
                <a:cs typeface="Arial" pitchFamily="34" charset="0"/>
              </a:rPr>
              <a:t>Spesso abbiamo solo una fotografia della comunità </a:t>
            </a:r>
            <a:r>
              <a:rPr lang="it-IT" sz="2200" dirty="0" smtClean="0">
                <a:latin typeface="+mj-lt"/>
                <a:ea typeface="+mj-ea"/>
                <a:cs typeface="Arial" pitchFamily="34" charset="0"/>
              </a:rPr>
              <a:t>al </a:t>
            </a:r>
            <a:r>
              <a:rPr lang="it-IT" sz="2200" dirty="0" smtClean="0">
                <a:latin typeface="+mj-lt"/>
                <a:ea typeface="+mj-ea"/>
                <a:cs typeface="Arial" pitchFamily="34" charset="0"/>
              </a:rPr>
              <a:t>tempo t</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pic>
        <p:nvPicPr>
          <p:cNvPr id="102401" name="Picture 1"/>
          <p:cNvPicPr>
            <a:picLocks noChangeAspect="1" noChangeArrowheads="1"/>
          </p:cNvPicPr>
          <p:nvPr/>
        </p:nvPicPr>
        <p:blipFill>
          <a:blip r:embed="rId2" cstate="print"/>
          <a:srcRect/>
          <a:stretch>
            <a:fillRect/>
          </a:stretch>
        </p:blipFill>
        <p:spPr bwMode="auto">
          <a:xfrm>
            <a:off x="838200" y="2438400"/>
            <a:ext cx="6276975" cy="3505200"/>
          </a:xfrm>
          <a:prstGeom prst="rect">
            <a:avLst/>
          </a:prstGeom>
          <a:noFill/>
          <a:ln w="9525">
            <a:noFill/>
            <a:miter lim="800000"/>
            <a:headEnd/>
            <a:tailEnd/>
          </a:ln>
          <a:effectLst/>
        </p:spPr>
      </p:pic>
      <p:sp>
        <p:nvSpPr>
          <p:cNvPr id="6" name="Down Arrow 5"/>
          <p:cNvSpPr/>
          <p:nvPr/>
        </p:nvSpPr>
        <p:spPr>
          <a:xfrm>
            <a:off x="6172200" y="2362200"/>
            <a:ext cx="5334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mj-lt"/>
            </a:endParaRPr>
          </a:p>
        </p:txBody>
      </p:sp>
      <p:sp>
        <p:nvSpPr>
          <p:cNvPr id="7" name="Title 1"/>
          <p:cNvSpPr txBox="1">
            <a:spLocks/>
          </p:cNvSpPr>
          <p:nvPr/>
        </p:nvSpPr>
        <p:spPr>
          <a:xfrm>
            <a:off x="457200" y="6111388"/>
            <a:ext cx="8458200" cy="40011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CH" sz="2000" b="0" i="0" u="none" strike="noStrike" kern="1200" cap="none" spc="0" normalizeH="0" baseline="0" noProof="0" dirty="0" smtClean="0">
                <a:ln>
                  <a:noFill/>
                </a:ln>
                <a:solidFill>
                  <a:schemeClr val="tx1"/>
                </a:solidFill>
                <a:effectLst/>
                <a:uLnTx/>
                <a:uFillTx/>
                <a:latin typeface="+mj-lt"/>
                <a:ea typeface="+mj-ea"/>
                <a:cs typeface="Arial" pitchFamily="34" charset="0"/>
              </a:rPr>
              <a:t>Conosciamo</a:t>
            </a:r>
            <a:r>
              <a:rPr kumimoji="0" lang="it-CH" sz="2000" b="0" i="0" u="none" strike="noStrike" kern="1200" cap="none" spc="0" normalizeH="0" noProof="0" dirty="0" smtClean="0">
                <a:ln>
                  <a:noFill/>
                </a:ln>
                <a:solidFill>
                  <a:schemeClr val="tx1"/>
                </a:solidFill>
                <a:effectLst/>
                <a:uLnTx/>
                <a:uFillTx/>
                <a:latin typeface="+mj-lt"/>
                <a:ea typeface="+mj-ea"/>
                <a:cs typeface="Arial" pitchFamily="34" charset="0"/>
              </a:rPr>
              <a:t> più spesso l’evoluzione nel tempo della frammentazione</a:t>
            </a:r>
            <a:endParaRPr kumimoji="0" lang="it-CH" sz="20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pic>
        <p:nvPicPr>
          <p:cNvPr id="8195" name="Picture 3"/>
          <p:cNvPicPr>
            <a:picLocks noChangeAspect="1" noChangeArrowheads="1"/>
          </p:cNvPicPr>
          <p:nvPr/>
        </p:nvPicPr>
        <p:blipFill>
          <a:blip r:embed="rId2" cstate="print"/>
          <a:srcRect/>
          <a:stretch>
            <a:fillRect/>
          </a:stretch>
        </p:blipFill>
        <p:spPr bwMode="auto">
          <a:xfrm>
            <a:off x="1066800" y="2209800"/>
            <a:ext cx="4953640" cy="4038600"/>
          </a:xfrm>
          <a:prstGeom prst="rect">
            <a:avLst/>
          </a:prstGeom>
          <a:noFill/>
          <a:ln w="9525">
            <a:noFill/>
            <a:miter lim="800000"/>
            <a:headEnd/>
            <a:tailEnd/>
          </a:ln>
          <a:effectLst/>
        </p:spPr>
      </p:pic>
      <p:sp>
        <p:nvSpPr>
          <p:cNvPr id="8" name="Title 1"/>
          <p:cNvSpPr txBox="1">
            <a:spLocks/>
          </p:cNvSpPr>
          <p:nvPr/>
        </p:nvSpPr>
        <p:spPr>
          <a:xfrm>
            <a:off x="228600" y="1524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2200" dirty="0" smtClean="0">
                <a:latin typeface="Arial" pitchFamily="34" charset="0"/>
                <a:ea typeface="+mj-ea"/>
                <a:cs typeface="Arial" pitchFamily="34" charset="0"/>
              </a:rPr>
              <a:t>2</a:t>
            </a:r>
            <a:r>
              <a:rPr kumimoji="0" lang="it-IT" sz="22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Utilizzo di mappe</a:t>
            </a:r>
            <a:r>
              <a:rPr kumimoji="0" lang="it-IT" sz="22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storiche di uso del suolo</a:t>
            </a:r>
            <a:endParaRPr kumimoji="0" lang="it-CH" sz="22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5" name="Title 1"/>
          <p:cNvSpPr txBox="1">
            <a:spLocks/>
          </p:cNvSpPr>
          <p:nvPr/>
        </p:nvSpPr>
        <p:spPr>
          <a:xfrm>
            <a:off x="304800" y="1524000"/>
            <a:ext cx="7772400" cy="430887"/>
          </a:xfrm>
          <a:prstGeom prst="rect">
            <a:avLst/>
          </a:prstGeom>
        </p:spPr>
        <p:txBody>
          <a:bodyPr vert="horz"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CH" sz="2200" b="0" i="0" u="none" strike="noStrike" kern="1200" cap="none" spc="0" normalizeH="0" baseline="0" noProof="0" dirty="0" smtClean="0">
                <a:ln>
                  <a:noFill/>
                </a:ln>
                <a:solidFill>
                  <a:schemeClr val="tx1"/>
                </a:solidFill>
                <a:effectLst/>
                <a:uLnTx/>
                <a:uFillTx/>
                <a:latin typeface="+mj-lt"/>
                <a:ea typeface="+mj-ea"/>
                <a:cs typeface="Arial" pitchFamily="34" charset="0"/>
              </a:rPr>
              <a:t>Possiama</a:t>
            </a:r>
            <a:r>
              <a:rPr kumimoji="0" lang="it-CH" sz="2200" b="0" i="0" u="none" strike="noStrike" kern="1200" cap="none" spc="0" normalizeH="0" noProof="0" dirty="0" smtClean="0">
                <a:ln>
                  <a:noFill/>
                </a:ln>
                <a:solidFill>
                  <a:schemeClr val="tx1"/>
                </a:solidFill>
                <a:effectLst/>
                <a:uLnTx/>
                <a:uFillTx/>
                <a:latin typeface="+mj-lt"/>
                <a:ea typeface="+mj-ea"/>
                <a:cs typeface="Arial" pitchFamily="34" charset="0"/>
              </a:rPr>
              <a:t> sfruttare questa informazione </a:t>
            </a:r>
            <a:endParaRPr kumimoji="0" lang="it-CH" sz="2200" b="0" i="0" u="none" strike="noStrike" kern="1200" cap="none" spc="0" normalizeH="0" baseline="0" noProof="0" dirty="0">
              <a:ln>
                <a:noFill/>
              </a:ln>
              <a:solidFill>
                <a:schemeClr val="tx1"/>
              </a:solidFill>
              <a:effectLst/>
              <a:uLnTx/>
              <a:uFillTx/>
              <a:latin typeface="+mj-lt"/>
              <a:ea typeface="+mj-ea"/>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72418" y="1905000"/>
            <a:ext cx="5537799" cy="1569660"/>
          </a:xfrm>
          <a:prstGeom prst="rect">
            <a:avLst/>
          </a:prstGeom>
        </p:spPr>
        <p:txBody>
          <a:bodyPr wrap="none">
            <a:spAutoFit/>
          </a:bodyPr>
          <a:lstStyle/>
          <a:p>
            <a:pPr algn="ctr"/>
            <a:r>
              <a:rPr lang="it-IT" sz="3200" dirty="0" smtClean="0">
                <a:latin typeface="+mj-lt"/>
              </a:rPr>
              <a:t>Impact of habitat fragmentation</a:t>
            </a:r>
          </a:p>
          <a:p>
            <a:pPr algn="ctr"/>
            <a:r>
              <a:rPr lang="it-IT" sz="3200" dirty="0" smtClean="0">
                <a:latin typeface="+mj-lt"/>
              </a:rPr>
              <a:t>on plant communities:</a:t>
            </a:r>
          </a:p>
          <a:p>
            <a:pPr algn="ctr"/>
            <a:r>
              <a:rPr lang="it-IT" sz="3200" dirty="0" smtClean="0">
                <a:latin typeface="+mj-lt"/>
              </a:rPr>
              <a:t>local vs. dispersal processes</a:t>
            </a:r>
            <a:endParaRPr lang="it-IT" sz="3200" dirty="0" smtClean="0">
              <a:solidFill>
                <a:schemeClr val="tx2"/>
              </a:solidFill>
              <a:latin typeface="+mj-lt"/>
            </a:endParaRPr>
          </a:p>
        </p:txBody>
      </p:sp>
      <p:sp>
        <p:nvSpPr>
          <p:cNvPr id="19" name="Rectangle 18"/>
          <p:cNvSpPr/>
          <p:nvPr/>
        </p:nvSpPr>
        <p:spPr>
          <a:xfrm>
            <a:off x="838200" y="5486400"/>
            <a:ext cx="8077200" cy="1200329"/>
          </a:xfrm>
          <a:prstGeom prst="rect">
            <a:avLst/>
          </a:prstGeom>
        </p:spPr>
        <p:txBody>
          <a:bodyPr wrap="square">
            <a:spAutoFit/>
          </a:bodyPr>
          <a:lstStyle/>
          <a:p>
            <a:r>
              <a:rPr lang="en-GB" b="1" dirty="0" smtClean="0">
                <a:latin typeface="+mj-lt"/>
              </a:rPr>
              <a:t>Marini L</a:t>
            </a:r>
            <a:r>
              <a:rPr lang="en-GB" dirty="0" smtClean="0">
                <a:latin typeface="+mj-lt"/>
              </a:rPr>
              <a:t>., </a:t>
            </a:r>
            <a:r>
              <a:rPr lang="en-GB" dirty="0" err="1" smtClean="0">
                <a:latin typeface="+mj-lt"/>
              </a:rPr>
              <a:t>Bruun</a:t>
            </a:r>
            <a:r>
              <a:rPr lang="en-GB" dirty="0" smtClean="0">
                <a:latin typeface="+mj-lt"/>
              </a:rPr>
              <a:t> H.H., </a:t>
            </a:r>
            <a:r>
              <a:rPr lang="en-GB" dirty="0" err="1" smtClean="0">
                <a:latin typeface="+mj-lt"/>
              </a:rPr>
              <a:t>Heikkinen</a:t>
            </a:r>
            <a:r>
              <a:rPr lang="en-GB" dirty="0" smtClean="0">
                <a:latin typeface="+mj-lt"/>
              </a:rPr>
              <a:t> </a:t>
            </a:r>
            <a:r>
              <a:rPr lang="en-GB" dirty="0" err="1" smtClean="0">
                <a:latin typeface="+mj-lt"/>
              </a:rPr>
              <a:t>R.K.</a:t>
            </a:r>
            <a:r>
              <a:rPr lang="en-GB" dirty="0" smtClean="0">
                <a:latin typeface="+mj-lt"/>
              </a:rPr>
              <a:t>, Helm A., </a:t>
            </a:r>
            <a:r>
              <a:rPr lang="en-GB" dirty="0" err="1" smtClean="0">
                <a:latin typeface="+mj-lt"/>
              </a:rPr>
              <a:t>Honnay</a:t>
            </a:r>
            <a:r>
              <a:rPr lang="en-GB" dirty="0" smtClean="0">
                <a:latin typeface="+mj-lt"/>
              </a:rPr>
              <a:t> O., Krauss J., </a:t>
            </a:r>
            <a:r>
              <a:rPr lang="en-GB" dirty="0" err="1" smtClean="0">
                <a:latin typeface="+mj-lt"/>
              </a:rPr>
              <a:t>Kühn</a:t>
            </a:r>
            <a:r>
              <a:rPr lang="en-GB" dirty="0" smtClean="0">
                <a:latin typeface="+mj-lt"/>
              </a:rPr>
              <a:t> I., </a:t>
            </a:r>
            <a:r>
              <a:rPr lang="en-GB" dirty="0" err="1" smtClean="0">
                <a:latin typeface="+mj-lt"/>
              </a:rPr>
              <a:t>Lindborg</a:t>
            </a:r>
            <a:r>
              <a:rPr lang="en-GB" dirty="0" smtClean="0">
                <a:latin typeface="+mj-lt"/>
              </a:rPr>
              <a:t> R., </a:t>
            </a:r>
            <a:r>
              <a:rPr lang="en-GB" dirty="0" err="1" smtClean="0">
                <a:latin typeface="+mj-lt"/>
              </a:rPr>
              <a:t>Pärtel</a:t>
            </a:r>
            <a:r>
              <a:rPr lang="en-GB" dirty="0" smtClean="0">
                <a:latin typeface="+mj-lt"/>
              </a:rPr>
              <a:t> M., </a:t>
            </a:r>
            <a:r>
              <a:rPr lang="en-GB" dirty="0" err="1" smtClean="0">
                <a:latin typeface="+mj-lt"/>
              </a:rPr>
              <a:t>Bommarco</a:t>
            </a:r>
            <a:r>
              <a:rPr lang="en-GB" dirty="0" smtClean="0">
                <a:latin typeface="+mj-lt"/>
              </a:rPr>
              <a:t> R. (in press) Traits related to species persistence and dispersal explain changes in plant communities subjected to habitat loss. </a:t>
            </a:r>
            <a:r>
              <a:rPr lang="en-GB" i="1" dirty="0" smtClean="0">
                <a:latin typeface="+mj-lt"/>
              </a:rPr>
              <a:t>Diversity and Distributions</a:t>
            </a:r>
            <a:endParaRPr lang="sv-SE" dirty="0">
              <a:latin typeface="+mj-lt"/>
            </a:endParaRPr>
          </a:p>
        </p:txBody>
      </p:sp>
      <p:sp>
        <p:nvSpPr>
          <p:cNvPr id="5" name="AutoShape 6"/>
          <p:cNvSpPr>
            <a:spLocks noChangeArrowheads="1"/>
          </p:cNvSpPr>
          <p:nvPr/>
        </p:nvSpPr>
        <p:spPr bwMode="auto">
          <a:xfrm>
            <a:off x="152400" y="76200"/>
            <a:ext cx="381000" cy="6705600"/>
          </a:xfrm>
          <a:prstGeom prst="roundRect">
            <a:avLst>
              <a:gd name="adj" fmla="val 16667"/>
            </a:avLst>
          </a:prstGeom>
          <a:solidFill>
            <a:srgbClr val="000080"/>
          </a:solidFill>
          <a:ln w="9525" algn="ctr">
            <a:noFill/>
            <a:round/>
            <a:headEnd/>
            <a:tailEnd/>
          </a:ln>
          <a:effectLst/>
        </p:spPr>
        <p:txBody>
          <a:bodyPr wrap="none" anchor="ctr"/>
          <a:lstStyle/>
          <a:p>
            <a:endParaRPr lang="sv-SE">
              <a:latin typeface="+mj-lt"/>
            </a:endParaRPr>
          </a:p>
        </p:txBody>
      </p:sp>
      <p:sp>
        <p:nvSpPr>
          <p:cNvPr id="7" name="Rectangle 6"/>
          <p:cNvSpPr/>
          <p:nvPr/>
        </p:nvSpPr>
        <p:spPr>
          <a:xfrm>
            <a:off x="1531591" y="0"/>
            <a:ext cx="6425221" cy="430887"/>
          </a:xfrm>
          <a:prstGeom prst="rect">
            <a:avLst/>
          </a:prstGeom>
        </p:spPr>
        <p:txBody>
          <a:bodyPr wrap="none">
            <a:spAutoFit/>
          </a:bodyPr>
          <a:lstStyle/>
          <a:p>
            <a:pPr algn="ctr"/>
            <a:r>
              <a:rPr lang="it-IT" sz="2200" dirty="0" smtClean="0">
                <a:latin typeface="+mj-lt"/>
              </a:rPr>
              <a:t>Applicazione: studio degli effetti della frammentazione</a:t>
            </a:r>
            <a:endParaRPr lang="it-IT" sz="22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a:latin typeface="+mj-lt"/>
            </a:endParaRPr>
          </a:p>
        </p:txBody>
      </p:sp>
      <p:sp>
        <p:nvSpPr>
          <p:cNvPr id="6" name="Rectangle 5"/>
          <p:cNvSpPr/>
          <p:nvPr/>
        </p:nvSpPr>
        <p:spPr>
          <a:xfrm>
            <a:off x="42793" y="152400"/>
            <a:ext cx="5696431" cy="461665"/>
          </a:xfrm>
          <a:prstGeom prst="rect">
            <a:avLst/>
          </a:prstGeom>
        </p:spPr>
        <p:txBody>
          <a:bodyPr wrap="none">
            <a:spAutoFit/>
          </a:bodyPr>
          <a:lstStyle/>
          <a:p>
            <a:r>
              <a:rPr lang="it-IT" sz="2400" dirty="0" smtClean="0">
                <a:latin typeface="+mj-lt"/>
              </a:rPr>
              <a:t>Impact of grassland fragmentation on plants</a:t>
            </a:r>
            <a:endParaRPr lang="it-IT" sz="2400" dirty="0" smtClean="0">
              <a:solidFill>
                <a:schemeClr val="tx2"/>
              </a:solidFill>
              <a:latin typeface="+mj-lt"/>
            </a:endParaRPr>
          </a:p>
        </p:txBody>
      </p:sp>
      <p:sp>
        <p:nvSpPr>
          <p:cNvPr id="7" name="Rectangle 6"/>
          <p:cNvSpPr/>
          <p:nvPr/>
        </p:nvSpPr>
        <p:spPr>
          <a:xfrm>
            <a:off x="381000" y="1106269"/>
            <a:ext cx="8458200" cy="769441"/>
          </a:xfrm>
          <a:prstGeom prst="rect">
            <a:avLst/>
          </a:prstGeom>
        </p:spPr>
        <p:txBody>
          <a:bodyPr wrap="square">
            <a:spAutoFit/>
          </a:bodyPr>
          <a:lstStyle/>
          <a:p>
            <a:r>
              <a:rPr lang="en-GB" sz="2200" dirty="0" smtClean="0">
                <a:latin typeface="+mj-lt"/>
                <a:ea typeface="Verdana" pitchFamily="34" charset="0"/>
                <a:cs typeface="Verdana" pitchFamily="34" charset="0"/>
              </a:rPr>
              <a:t>Large number of studies testing area and connectivity effect on</a:t>
            </a:r>
          </a:p>
          <a:p>
            <a:r>
              <a:rPr lang="en-GB" sz="2200" dirty="0" smtClean="0">
                <a:latin typeface="+mj-lt"/>
                <a:ea typeface="Verdana" pitchFamily="34" charset="0"/>
                <a:cs typeface="Verdana" pitchFamily="34" charset="0"/>
              </a:rPr>
              <a:t>overall plant species richness </a:t>
            </a:r>
          </a:p>
        </p:txBody>
      </p:sp>
      <p:pic>
        <p:nvPicPr>
          <p:cNvPr id="1026" name="Picture 2" descr="C:\Users\marini\Documents\ACERDATA (D)\PhD\DIEGO\pictures\P1030198.JPG"/>
          <p:cNvPicPr>
            <a:picLocks noChangeAspect="1" noChangeArrowheads="1"/>
          </p:cNvPicPr>
          <p:nvPr/>
        </p:nvPicPr>
        <p:blipFill>
          <a:blip r:embed="rId2" cstate="screen"/>
          <a:srcRect/>
          <a:stretch>
            <a:fillRect/>
          </a:stretch>
        </p:blipFill>
        <p:spPr bwMode="auto">
          <a:xfrm>
            <a:off x="406400" y="2009000"/>
            <a:ext cx="3556000" cy="2667000"/>
          </a:xfrm>
          <a:prstGeom prst="rect">
            <a:avLst/>
          </a:prstGeom>
          <a:noFill/>
        </p:spPr>
      </p:pic>
      <p:cxnSp>
        <p:nvCxnSpPr>
          <p:cNvPr id="9" name="Straight Arrow Connector 8"/>
          <p:cNvCxnSpPr/>
          <p:nvPr/>
        </p:nvCxnSpPr>
        <p:spPr>
          <a:xfrm flipV="1">
            <a:off x="5029200" y="2718137"/>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4953000" y="4165937"/>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V="1">
            <a:off x="6934200" y="2718137"/>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6858000" y="4165937"/>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
        <p:nvSpPr>
          <p:cNvPr id="16" name="Rectangle 15"/>
          <p:cNvSpPr/>
          <p:nvPr/>
        </p:nvSpPr>
        <p:spPr>
          <a:xfrm>
            <a:off x="5257800" y="4242137"/>
            <a:ext cx="1066800" cy="430887"/>
          </a:xfrm>
          <a:prstGeom prst="rect">
            <a:avLst/>
          </a:prstGeom>
        </p:spPr>
        <p:txBody>
          <a:bodyPr wrap="square">
            <a:spAutoFit/>
          </a:bodyPr>
          <a:lstStyle/>
          <a:p>
            <a:r>
              <a:rPr lang="en-GB" sz="2200" dirty="0" smtClean="0">
                <a:latin typeface="+mj-lt"/>
                <a:ea typeface="Verdana" pitchFamily="34" charset="0"/>
                <a:cs typeface="Verdana" pitchFamily="34" charset="0"/>
              </a:rPr>
              <a:t>Area</a:t>
            </a:r>
          </a:p>
        </p:txBody>
      </p:sp>
      <p:sp>
        <p:nvSpPr>
          <p:cNvPr id="17" name="Rectangle 16"/>
          <p:cNvSpPr/>
          <p:nvPr/>
        </p:nvSpPr>
        <p:spPr>
          <a:xfrm>
            <a:off x="6934200" y="4242137"/>
            <a:ext cx="1676400" cy="430887"/>
          </a:xfrm>
          <a:prstGeom prst="rect">
            <a:avLst/>
          </a:prstGeom>
        </p:spPr>
        <p:txBody>
          <a:bodyPr wrap="square">
            <a:spAutoFit/>
          </a:bodyPr>
          <a:lstStyle/>
          <a:p>
            <a:r>
              <a:rPr lang="en-GB" sz="2200" dirty="0" smtClean="0">
                <a:latin typeface="+mj-lt"/>
                <a:ea typeface="Verdana" pitchFamily="34" charset="0"/>
                <a:cs typeface="Verdana" pitchFamily="34" charset="0"/>
              </a:rPr>
              <a:t>Connectivity</a:t>
            </a:r>
          </a:p>
        </p:txBody>
      </p:sp>
      <p:sp>
        <p:nvSpPr>
          <p:cNvPr id="18" name="Rectangle 17"/>
          <p:cNvSpPr/>
          <p:nvPr/>
        </p:nvSpPr>
        <p:spPr>
          <a:xfrm rot="16200000">
            <a:off x="3485465" y="3057318"/>
            <a:ext cx="2057401" cy="769441"/>
          </a:xfrm>
          <a:prstGeom prst="rect">
            <a:avLst/>
          </a:prstGeom>
        </p:spPr>
        <p:txBody>
          <a:bodyPr wrap="square">
            <a:spAutoFit/>
          </a:bodyPr>
          <a:lstStyle/>
          <a:p>
            <a:pPr algn="ctr"/>
            <a:r>
              <a:rPr lang="en-GB" sz="2200" dirty="0" smtClean="0">
                <a:latin typeface="+mj-lt"/>
                <a:ea typeface="Verdana" pitchFamily="34" charset="0"/>
                <a:cs typeface="Verdana" pitchFamily="34" charset="0"/>
              </a:rPr>
              <a:t>Plant species richness</a:t>
            </a:r>
          </a:p>
        </p:txBody>
      </p:sp>
      <p:cxnSp>
        <p:nvCxnSpPr>
          <p:cNvPr id="20" name="Straight Connector 19"/>
          <p:cNvCxnSpPr/>
          <p:nvPr/>
        </p:nvCxnSpPr>
        <p:spPr>
          <a:xfrm flipV="1">
            <a:off x="5181600" y="2946737"/>
            <a:ext cx="1066800" cy="9144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flipV="1">
            <a:off x="7239000" y="2858869"/>
            <a:ext cx="1219200" cy="9144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1" name="Rectangle 20"/>
          <p:cNvSpPr/>
          <p:nvPr/>
        </p:nvSpPr>
        <p:spPr>
          <a:xfrm>
            <a:off x="381000" y="5221069"/>
            <a:ext cx="8458200" cy="769441"/>
          </a:xfrm>
          <a:prstGeom prst="rect">
            <a:avLst/>
          </a:prstGeom>
        </p:spPr>
        <p:txBody>
          <a:bodyPr wrap="square">
            <a:spAutoFit/>
          </a:bodyPr>
          <a:lstStyle/>
          <a:p>
            <a:r>
              <a:rPr lang="en-GB" sz="2200" dirty="0" err="1" smtClean="0">
                <a:latin typeface="+mj-lt"/>
                <a:ea typeface="Verdana" pitchFamily="34" charset="0"/>
                <a:cs typeface="Verdana" pitchFamily="34" charset="0"/>
              </a:rPr>
              <a:t>Metapopulation</a:t>
            </a:r>
            <a:r>
              <a:rPr lang="en-GB" sz="2200" dirty="0" smtClean="0">
                <a:latin typeface="+mj-lt"/>
                <a:ea typeface="Verdana" pitchFamily="34" charset="0"/>
                <a:cs typeface="Verdana" pitchFamily="34" charset="0"/>
              </a:rPr>
              <a:t> ecology has mainly considered mobile animals and therefore stressed the </a:t>
            </a:r>
            <a:r>
              <a:rPr lang="en-GB" sz="2200" b="1" dirty="0" smtClean="0">
                <a:solidFill>
                  <a:srgbClr val="1217DE"/>
                </a:solidFill>
                <a:latin typeface="+mj-lt"/>
                <a:ea typeface="Verdana" pitchFamily="34" charset="0"/>
                <a:cs typeface="Verdana" pitchFamily="34" charset="0"/>
              </a:rPr>
              <a:t>importance of dispersal processes</a:t>
            </a:r>
          </a:p>
        </p:txBody>
      </p:sp>
      <p:cxnSp>
        <p:nvCxnSpPr>
          <p:cNvPr id="23" name="Straight Connector 22"/>
          <p:cNvCxnSpPr/>
          <p:nvPr/>
        </p:nvCxnSpPr>
        <p:spPr>
          <a:xfrm>
            <a:off x="7086600" y="3392269"/>
            <a:ext cx="13716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3429000" y="6260068"/>
            <a:ext cx="1394100" cy="430887"/>
          </a:xfrm>
          <a:prstGeom prst="rect">
            <a:avLst/>
          </a:prstGeom>
        </p:spPr>
        <p:txBody>
          <a:bodyPr wrap="none">
            <a:spAutoFit/>
          </a:bodyPr>
          <a:lstStyle/>
          <a:p>
            <a:r>
              <a:rPr lang="en-GB" sz="2200" dirty="0" smtClean="0">
                <a:latin typeface="+mj-lt"/>
                <a:ea typeface="Verdana" pitchFamily="34" charset="0"/>
                <a:cs typeface="Verdana" pitchFamily="34" charset="0"/>
              </a:rPr>
              <a:t>However...</a:t>
            </a:r>
            <a:endParaRPr lang="sv-SE" sz="2200" dirty="0">
              <a:latin typeface="+mj-l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4704"/>
            <a:ext cx="7524328" cy="0"/>
          </a:xfrm>
          <a:prstGeom prst="line">
            <a:avLst/>
          </a:prstGeom>
          <a:noFill/>
          <a:ln w="25400">
            <a:solidFill>
              <a:srgbClr val="000080"/>
            </a:solidFill>
            <a:round/>
            <a:headEnd/>
            <a:tailEnd/>
          </a:ln>
          <a:effectLst/>
        </p:spPr>
        <p:txBody>
          <a:bodyPr/>
          <a:lstStyle/>
          <a:p>
            <a:endParaRPr lang="en-GB">
              <a:latin typeface="+mj-lt"/>
            </a:endParaRPr>
          </a:p>
        </p:txBody>
      </p:sp>
      <p:sp>
        <p:nvSpPr>
          <p:cNvPr id="6" name="Rectangle 5"/>
          <p:cNvSpPr/>
          <p:nvPr/>
        </p:nvSpPr>
        <p:spPr>
          <a:xfrm>
            <a:off x="42793" y="152400"/>
            <a:ext cx="3697166" cy="461665"/>
          </a:xfrm>
          <a:prstGeom prst="rect">
            <a:avLst/>
          </a:prstGeom>
        </p:spPr>
        <p:txBody>
          <a:bodyPr wrap="none">
            <a:spAutoFit/>
          </a:bodyPr>
          <a:lstStyle/>
          <a:p>
            <a:r>
              <a:rPr lang="it-IT" sz="2400" dirty="0" smtClean="0">
                <a:latin typeface="+mj-lt"/>
              </a:rPr>
              <a:t>Local vs. dispersal processes</a:t>
            </a:r>
            <a:endParaRPr lang="it-IT" sz="2400" dirty="0" smtClean="0">
              <a:solidFill>
                <a:schemeClr val="tx2"/>
              </a:solidFill>
              <a:latin typeface="+mj-lt"/>
            </a:endParaRPr>
          </a:p>
        </p:txBody>
      </p:sp>
      <p:sp>
        <p:nvSpPr>
          <p:cNvPr id="7" name="Rectangle 6"/>
          <p:cNvSpPr/>
          <p:nvPr/>
        </p:nvSpPr>
        <p:spPr>
          <a:xfrm>
            <a:off x="228600" y="914400"/>
            <a:ext cx="8458200" cy="769441"/>
          </a:xfrm>
          <a:prstGeom prst="rect">
            <a:avLst/>
          </a:prstGeom>
        </p:spPr>
        <p:txBody>
          <a:bodyPr wrap="square">
            <a:spAutoFit/>
          </a:bodyPr>
          <a:lstStyle/>
          <a:p>
            <a:r>
              <a:rPr lang="en-GB" sz="2200" dirty="0" smtClean="0">
                <a:latin typeface="+mj-lt"/>
                <a:ea typeface="Verdana" pitchFamily="34" charset="0"/>
                <a:cs typeface="Verdana" pitchFamily="34" charset="0"/>
              </a:rPr>
              <a:t>For plants, it is expected that species’ ability to both persist locally and disperse are critical in shaping communities</a:t>
            </a:r>
          </a:p>
        </p:txBody>
      </p:sp>
      <p:sp>
        <p:nvSpPr>
          <p:cNvPr id="12" name="Rectangle 11"/>
          <p:cNvSpPr/>
          <p:nvPr/>
        </p:nvSpPr>
        <p:spPr>
          <a:xfrm>
            <a:off x="457200" y="5906869"/>
            <a:ext cx="8382000" cy="769441"/>
          </a:xfrm>
          <a:prstGeom prst="rect">
            <a:avLst/>
          </a:prstGeom>
        </p:spPr>
        <p:txBody>
          <a:bodyPr wrap="square">
            <a:spAutoFit/>
          </a:bodyPr>
          <a:lstStyle/>
          <a:p>
            <a:r>
              <a:rPr lang="en-GB" sz="2200" dirty="0" smtClean="0">
                <a:latin typeface="+mj-lt"/>
                <a:ea typeface="Verdana" pitchFamily="34" charset="0"/>
                <a:cs typeface="Verdana" pitchFamily="34" charset="0"/>
              </a:rPr>
              <a:t>One approach to clarify this is to explore species richness responses to fragmentation for groups of species with shared life-history traits</a:t>
            </a:r>
            <a:endParaRPr lang="sv-SE" sz="2200" dirty="0" smtClean="0">
              <a:latin typeface="+mj-lt"/>
              <a:ea typeface="Verdana" pitchFamily="34" charset="0"/>
              <a:cs typeface="Verdana" pitchFamily="34" charset="0"/>
            </a:endParaRPr>
          </a:p>
        </p:txBody>
      </p:sp>
      <p:pic>
        <p:nvPicPr>
          <p:cNvPr id="38914" name="Picture 2"/>
          <p:cNvPicPr>
            <a:picLocks noChangeAspect="1" noChangeArrowheads="1"/>
          </p:cNvPicPr>
          <p:nvPr/>
        </p:nvPicPr>
        <p:blipFill>
          <a:blip r:embed="rId2" cstate="screen"/>
          <a:srcRect/>
          <a:stretch>
            <a:fillRect/>
          </a:stretch>
        </p:blipFill>
        <p:spPr bwMode="auto">
          <a:xfrm>
            <a:off x="1066800" y="2336938"/>
            <a:ext cx="2590800" cy="3301862"/>
          </a:xfrm>
          <a:prstGeom prst="rect">
            <a:avLst/>
          </a:prstGeom>
          <a:noFill/>
          <a:ln w="9525">
            <a:noFill/>
            <a:miter lim="800000"/>
            <a:headEnd/>
            <a:tailEnd/>
          </a:ln>
          <a:effectLst/>
        </p:spPr>
      </p:pic>
      <p:sp>
        <p:nvSpPr>
          <p:cNvPr id="9" name="Oval 8"/>
          <p:cNvSpPr/>
          <p:nvPr/>
        </p:nvSpPr>
        <p:spPr>
          <a:xfrm>
            <a:off x="4876800" y="3403738"/>
            <a:ext cx="990600" cy="990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sp>
        <p:nvSpPr>
          <p:cNvPr id="10" name="Oval 9"/>
          <p:cNvSpPr/>
          <p:nvPr/>
        </p:nvSpPr>
        <p:spPr>
          <a:xfrm>
            <a:off x="4953000" y="2489338"/>
            <a:ext cx="533400" cy="533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latin typeface="+mj-lt"/>
            </a:endParaRPr>
          </a:p>
        </p:txBody>
      </p:sp>
      <p:sp>
        <p:nvSpPr>
          <p:cNvPr id="11" name="Oval 10"/>
          <p:cNvSpPr/>
          <p:nvPr/>
        </p:nvSpPr>
        <p:spPr>
          <a:xfrm>
            <a:off x="6248400" y="3175138"/>
            <a:ext cx="381000" cy="381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sp>
        <p:nvSpPr>
          <p:cNvPr id="13" name="Oval 12"/>
          <p:cNvSpPr/>
          <p:nvPr/>
        </p:nvSpPr>
        <p:spPr>
          <a:xfrm>
            <a:off x="5105400" y="5003938"/>
            <a:ext cx="457200" cy="457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sp>
        <p:nvSpPr>
          <p:cNvPr id="16" name="Oval 15"/>
          <p:cNvSpPr/>
          <p:nvPr/>
        </p:nvSpPr>
        <p:spPr>
          <a:xfrm>
            <a:off x="8229600" y="2514600"/>
            <a:ext cx="381000" cy="381000"/>
          </a:xfrm>
          <a:prstGeom prst="ellipse">
            <a:avLst/>
          </a:prstGeom>
          <a:solidFill>
            <a:srgbClr val="1217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latin typeface="+mj-lt"/>
            </a:endParaRPr>
          </a:p>
        </p:txBody>
      </p:sp>
      <p:sp>
        <p:nvSpPr>
          <p:cNvPr id="17" name="Oval 16"/>
          <p:cNvSpPr/>
          <p:nvPr/>
        </p:nvSpPr>
        <p:spPr>
          <a:xfrm>
            <a:off x="8458200" y="4470538"/>
            <a:ext cx="381000" cy="381000"/>
          </a:xfrm>
          <a:prstGeom prst="ellipse">
            <a:avLst/>
          </a:prstGeom>
          <a:solidFill>
            <a:srgbClr val="1217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cxnSp>
        <p:nvCxnSpPr>
          <p:cNvPr id="19" name="Straight Arrow Connector 18"/>
          <p:cNvCxnSpPr>
            <a:stCxn id="9" idx="4"/>
          </p:cNvCxnSpPr>
          <p:nvPr/>
        </p:nvCxnSpPr>
        <p:spPr>
          <a:xfrm flipH="1">
            <a:off x="5334000" y="4394338"/>
            <a:ext cx="38100" cy="5334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9" idx="0"/>
          </p:cNvCxnSpPr>
          <p:nvPr/>
        </p:nvCxnSpPr>
        <p:spPr>
          <a:xfrm flipH="1" flipV="1">
            <a:off x="5334000" y="3022738"/>
            <a:ext cx="381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a:off x="5486400" y="2870338"/>
            <a:ext cx="762000" cy="3429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943600" y="4013338"/>
            <a:ext cx="1371600" cy="3048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sp>
        <p:nvSpPr>
          <p:cNvPr id="34" name="Rectangle 33"/>
          <p:cNvSpPr/>
          <p:nvPr/>
        </p:nvSpPr>
        <p:spPr>
          <a:xfrm>
            <a:off x="4824487" y="3632338"/>
            <a:ext cx="1090043" cy="584775"/>
          </a:xfrm>
          <a:prstGeom prst="rect">
            <a:avLst/>
          </a:prstGeom>
        </p:spPr>
        <p:txBody>
          <a:bodyPr wrap="none">
            <a:spAutoFit/>
          </a:bodyPr>
          <a:lstStyle/>
          <a:p>
            <a:pPr algn="ctr"/>
            <a:r>
              <a:rPr lang="en-GB" sz="1600" dirty="0" smtClean="0">
                <a:latin typeface="+mj-lt"/>
                <a:ea typeface="Verdana" pitchFamily="34" charset="0"/>
                <a:cs typeface="Verdana" pitchFamily="34" charset="0"/>
              </a:rPr>
              <a:t>Source</a:t>
            </a:r>
          </a:p>
          <a:p>
            <a:pPr algn="ctr"/>
            <a:r>
              <a:rPr lang="en-GB" sz="1600" dirty="0" smtClean="0">
                <a:latin typeface="+mj-lt"/>
                <a:ea typeface="Verdana" pitchFamily="34" charset="0"/>
                <a:cs typeface="Verdana" pitchFamily="34" charset="0"/>
              </a:rPr>
              <a:t>population</a:t>
            </a:r>
            <a:endParaRPr lang="sv-SE" sz="1600" dirty="0">
              <a:latin typeface="+mj-lt"/>
            </a:endParaRPr>
          </a:p>
        </p:txBody>
      </p:sp>
      <p:sp>
        <p:nvSpPr>
          <p:cNvPr id="35" name="Rectangle 34"/>
          <p:cNvSpPr/>
          <p:nvPr/>
        </p:nvSpPr>
        <p:spPr>
          <a:xfrm>
            <a:off x="6477000" y="4927738"/>
            <a:ext cx="228600" cy="228600"/>
          </a:xfrm>
          <a:prstGeom prst="rect">
            <a:avLst/>
          </a:prstGeom>
          <a:solidFill>
            <a:srgbClr val="1217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sp>
        <p:nvSpPr>
          <p:cNvPr id="36" name="Rectangle 35"/>
          <p:cNvSpPr/>
          <p:nvPr/>
        </p:nvSpPr>
        <p:spPr>
          <a:xfrm>
            <a:off x="6477000" y="5308738"/>
            <a:ext cx="228600" cy="228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latin typeface="+mj-lt"/>
            </a:endParaRPr>
          </a:p>
        </p:txBody>
      </p:sp>
      <p:sp>
        <p:nvSpPr>
          <p:cNvPr id="37" name="Rectangle 36"/>
          <p:cNvSpPr/>
          <p:nvPr/>
        </p:nvSpPr>
        <p:spPr>
          <a:xfrm>
            <a:off x="6653220" y="5260339"/>
            <a:ext cx="1475469" cy="338554"/>
          </a:xfrm>
          <a:prstGeom prst="rect">
            <a:avLst/>
          </a:prstGeom>
        </p:spPr>
        <p:txBody>
          <a:bodyPr wrap="none">
            <a:spAutoFit/>
          </a:bodyPr>
          <a:lstStyle/>
          <a:p>
            <a:pPr algn="ctr"/>
            <a:r>
              <a:rPr lang="en-GB" sz="1600" dirty="0" smtClean="0">
                <a:latin typeface="+mj-lt"/>
                <a:ea typeface="Verdana" pitchFamily="34" charset="0"/>
                <a:cs typeface="Verdana" pitchFamily="34" charset="0"/>
              </a:rPr>
              <a:t>Occupied patch</a:t>
            </a:r>
            <a:endParaRPr lang="sv-SE" sz="1600" dirty="0">
              <a:latin typeface="+mj-lt"/>
            </a:endParaRPr>
          </a:p>
        </p:txBody>
      </p:sp>
      <p:sp>
        <p:nvSpPr>
          <p:cNvPr id="38" name="Rectangle 37"/>
          <p:cNvSpPr/>
          <p:nvPr/>
        </p:nvSpPr>
        <p:spPr>
          <a:xfrm>
            <a:off x="6616465" y="4879339"/>
            <a:ext cx="1687065" cy="338554"/>
          </a:xfrm>
          <a:prstGeom prst="rect">
            <a:avLst/>
          </a:prstGeom>
        </p:spPr>
        <p:txBody>
          <a:bodyPr wrap="none">
            <a:spAutoFit/>
          </a:bodyPr>
          <a:lstStyle/>
          <a:p>
            <a:pPr algn="ctr"/>
            <a:r>
              <a:rPr lang="en-GB" sz="1600" dirty="0" smtClean="0">
                <a:latin typeface="+mj-lt"/>
                <a:ea typeface="Verdana" pitchFamily="34" charset="0"/>
                <a:cs typeface="Verdana" pitchFamily="34" charset="0"/>
              </a:rPr>
              <a:t>Unoccupied patch</a:t>
            </a:r>
            <a:endParaRPr lang="sv-SE" sz="1600" dirty="0">
              <a:latin typeface="+mj-lt"/>
            </a:endParaRPr>
          </a:p>
        </p:txBody>
      </p:sp>
      <p:cxnSp>
        <p:nvCxnSpPr>
          <p:cNvPr id="41" name="Straight Arrow Connector 40"/>
          <p:cNvCxnSpPr/>
          <p:nvPr/>
        </p:nvCxnSpPr>
        <p:spPr>
          <a:xfrm flipV="1">
            <a:off x="6705600" y="2946538"/>
            <a:ext cx="990600" cy="381000"/>
          </a:xfrm>
          <a:prstGeom prst="straightConnector1">
            <a:avLst/>
          </a:prstGeom>
          <a:ln>
            <a:prstDash val="sysDot"/>
            <a:tailEnd type="arrow"/>
          </a:ln>
        </p:spPr>
        <p:style>
          <a:lnRef idx="2">
            <a:schemeClr val="dk1"/>
          </a:lnRef>
          <a:fillRef idx="0">
            <a:schemeClr val="dk1"/>
          </a:fillRef>
          <a:effectRef idx="1">
            <a:schemeClr val="dk1"/>
          </a:effectRef>
          <a:fontRef idx="minor">
            <a:schemeClr val="tx1"/>
          </a:fontRef>
        </p:style>
      </p:cxnSp>
      <p:cxnSp>
        <p:nvCxnSpPr>
          <p:cNvPr id="47" name="Straight Arrow Connector 46"/>
          <p:cNvCxnSpPr/>
          <p:nvPr/>
        </p:nvCxnSpPr>
        <p:spPr>
          <a:xfrm flipV="1">
            <a:off x="5867400" y="3500342"/>
            <a:ext cx="436796" cy="2081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6" name="Rectangle 55"/>
          <p:cNvSpPr/>
          <p:nvPr/>
        </p:nvSpPr>
        <p:spPr>
          <a:xfrm>
            <a:off x="4788029" y="1916668"/>
            <a:ext cx="2409890" cy="430887"/>
          </a:xfrm>
          <a:prstGeom prst="rect">
            <a:avLst/>
          </a:prstGeom>
        </p:spPr>
        <p:txBody>
          <a:bodyPr wrap="none">
            <a:spAutoFit/>
          </a:bodyPr>
          <a:lstStyle/>
          <a:p>
            <a:r>
              <a:rPr lang="en-GB" sz="2200" dirty="0" smtClean="0">
                <a:solidFill>
                  <a:srgbClr val="1217DE"/>
                </a:solidFill>
                <a:latin typeface="+mj-lt"/>
                <a:ea typeface="Verdana" pitchFamily="34" charset="0"/>
                <a:cs typeface="Verdana" pitchFamily="34" charset="0"/>
              </a:rPr>
              <a:t>Dispersal processes</a:t>
            </a:r>
            <a:endParaRPr lang="sv-SE" sz="2200" dirty="0">
              <a:solidFill>
                <a:srgbClr val="1217DE"/>
              </a:solidFill>
              <a:latin typeface="+mj-lt"/>
            </a:endParaRPr>
          </a:p>
        </p:txBody>
      </p:sp>
      <p:sp>
        <p:nvSpPr>
          <p:cNvPr id="57" name="Rectangle 56"/>
          <p:cNvSpPr/>
          <p:nvPr/>
        </p:nvSpPr>
        <p:spPr>
          <a:xfrm>
            <a:off x="304800" y="1905000"/>
            <a:ext cx="3438570" cy="430887"/>
          </a:xfrm>
          <a:prstGeom prst="rect">
            <a:avLst/>
          </a:prstGeom>
        </p:spPr>
        <p:txBody>
          <a:bodyPr wrap="none">
            <a:spAutoFit/>
          </a:bodyPr>
          <a:lstStyle/>
          <a:p>
            <a:r>
              <a:rPr lang="en-GB" sz="2200" dirty="0" smtClean="0">
                <a:solidFill>
                  <a:srgbClr val="1217DE"/>
                </a:solidFill>
                <a:latin typeface="+mj-lt"/>
                <a:ea typeface="Verdana" pitchFamily="34" charset="0"/>
                <a:cs typeface="Verdana" pitchFamily="34" charset="0"/>
              </a:rPr>
              <a:t>Local within patch processes</a:t>
            </a:r>
            <a:endParaRPr lang="sv-SE" sz="2200" dirty="0">
              <a:solidFill>
                <a:srgbClr val="1217DE"/>
              </a:solidFill>
              <a:latin typeface="+mj-lt"/>
            </a:endParaRPr>
          </a:p>
        </p:txBody>
      </p:sp>
      <p:sp>
        <p:nvSpPr>
          <p:cNvPr id="27" name="Rounded Rectangle 26"/>
          <p:cNvSpPr/>
          <p:nvPr/>
        </p:nvSpPr>
        <p:spPr>
          <a:xfrm>
            <a:off x="762000" y="2362200"/>
            <a:ext cx="3124200" cy="3200400"/>
          </a:xfrm>
          <a:prstGeom prst="roundRect">
            <a:avLst/>
          </a:prstGeom>
          <a:noFill/>
          <a:ln>
            <a:solidFill>
              <a:srgbClr val="1217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latin typeface="+mj-l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752600"/>
            <a:ext cx="2017988" cy="430887"/>
          </a:xfrm>
          <a:prstGeom prst="rect">
            <a:avLst/>
          </a:prstGeom>
        </p:spPr>
        <p:txBody>
          <a:bodyPr wrap="none">
            <a:spAutoFit/>
          </a:bodyPr>
          <a:lstStyle/>
          <a:p>
            <a:r>
              <a:rPr lang="en-GB" sz="2200" dirty="0" smtClean="0">
                <a:solidFill>
                  <a:srgbClr val="1217DE"/>
                </a:solidFill>
                <a:latin typeface="+mj-lt"/>
              </a:rPr>
              <a:t>Local processes </a:t>
            </a:r>
          </a:p>
        </p:txBody>
      </p:sp>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200">
              <a:latin typeface="+mj-lt"/>
            </a:endParaRPr>
          </a:p>
        </p:txBody>
      </p:sp>
      <p:sp>
        <p:nvSpPr>
          <p:cNvPr id="9" name="Rectangle 8"/>
          <p:cNvSpPr/>
          <p:nvPr/>
        </p:nvSpPr>
        <p:spPr>
          <a:xfrm>
            <a:off x="381000" y="2371130"/>
            <a:ext cx="6477000" cy="430887"/>
          </a:xfrm>
          <a:prstGeom prst="rect">
            <a:avLst/>
          </a:prstGeom>
        </p:spPr>
        <p:txBody>
          <a:bodyPr wrap="square">
            <a:spAutoFit/>
          </a:bodyPr>
          <a:lstStyle/>
          <a:p>
            <a:r>
              <a:rPr lang="en-GB" sz="2200" dirty="0" smtClean="0">
                <a:latin typeface="+mj-lt"/>
              </a:rPr>
              <a:t>Asymmetric competition for light</a:t>
            </a:r>
          </a:p>
        </p:txBody>
      </p:sp>
      <p:sp>
        <p:nvSpPr>
          <p:cNvPr id="11" name="Rectangle 10"/>
          <p:cNvSpPr/>
          <p:nvPr/>
        </p:nvSpPr>
        <p:spPr>
          <a:xfrm>
            <a:off x="5791200" y="2362200"/>
            <a:ext cx="3657600" cy="430887"/>
          </a:xfrm>
          <a:prstGeom prst="rect">
            <a:avLst/>
          </a:prstGeom>
        </p:spPr>
        <p:txBody>
          <a:bodyPr wrap="square">
            <a:spAutoFit/>
          </a:bodyPr>
          <a:lstStyle/>
          <a:p>
            <a:r>
              <a:rPr lang="en-GB" sz="2200" dirty="0" smtClean="0">
                <a:latin typeface="+mj-lt"/>
              </a:rPr>
              <a:t>Plant height (short vs. tall)</a:t>
            </a:r>
          </a:p>
        </p:txBody>
      </p:sp>
      <p:sp>
        <p:nvSpPr>
          <p:cNvPr id="14" name="Rectangle 13"/>
          <p:cNvSpPr/>
          <p:nvPr/>
        </p:nvSpPr>
        <p:spPr>
          <a:xfrm>
            <a:off x="381000" y="4953000"/>
            <a:ext cx="7010400" cy="769441"/>
          </a:xfrm>
          <a:prstGeom prst="rect">
            <a:avLst/>
          </a:prstGeom>
        </p:spPr>
        <p:txBody>
          <a:bodyPr wrap="square">
            <a:spAutoFit/>
          </a:bodyPr>
          <a:lstStyle/>
          <a:p>
            <a:r>
              <a:rPr lang="en-GB" sz="2200" dirty="0" smtClean="0">
                <a:latin typeface="+mj-lt"/>
                <a:ea typeface="Verdana" pitchFamily="34" charset="0"/>
                <a:cs typeface="Verdana" pitchFamily="34" charset="0"/>
              </a:rPr>
              <a:t>Increase dispersal success</a:t>
            </a:r>
          </a:p>
          <a:p>
            <a:endParaRPr lang="en-GB" sz="2200" dirty="0" smtClean="0">
              <a:latin typeface="+mj-lt"/>
              <a:ea typeface="Verdana" pitchFamily="34" charset="0"/>
              <a:cs typeface="Verdana" pitchFamily="34" charset="0"/>
            </a:endParaRPr>
          </a:p>
        </p:txBody>
      </p:sp>
      <p:sp>
        <p:nvSpPr>
          <p:cNvPr id="10" name="Rectangle 9"/>
          <p:cNvSpPr/>
          <p:nvPr/>
        </p:nvSpPr>
        <p:spPr>
          <a:xfrm>
            <a:off x="42793" y="152400"/>
            <a:ext cx="2659831" cy="830997"/>
          </a:xfrm>
          <a:prstGeom prst="rect">
            <a:avLst/>
          </a:prstGeom>
        </p:spPr>
        <p:txBody>
          <a:bodyPr wrap="none">
            <a:spAutoFit/>
          </a:bodyPr>
          <a:lstStyle/>
          <a:p>
            <a:r>
              <a:rPr lang="en-GB" sz="2400" dirty="0" smtClean="0">
                <a:latin typeface="+mj-lt"/>
              </a:rPr>
              <a:t>Starting hypotheses</a:t>
            </a:r>
          </a:p>
          <a:p>
            <a:endParaRPr lang="it-IT" sz="2400" dirty="0" smtClean="0">
              <a:solidFill>
                <a:schemeClr val="tx2"/>
              </a:solidFill>
              <a:latin typeface="+mj-lt"/>
            </a:endParaRPr>
          </a:p>
        </p:txBody>
      </p:sp>
      <p:sp>
        <p:nvSpPr>
          <p:cNvPr id="12" name="Rectangle 11"/>
          <p:cNvSpPr/>
          <p:nvPr/>
        </p:nvSpPr>
        <p:spPr>
          <a:xfrm>
            <a:off x="381000" y="2895600"/>
            <a:ext cx="2682850" cy="430887"/>
          </a:xfrm>
          <a:prstGeom prst="rect">
            <a:avLst/>
          </a:prstGeom>
        </p:spPr>
        <p:txBody>
          <a:bodyPr wrap="none">
            <a:spAutoFit/>
          </a:bodyPr>
          <a:lstStyle/>
          <a:p>
            <a:r>
              <a:rPr lang="en-GB" sz="2200" dirty="0" smtClean="0">
                <a:latin typeface="+mj-lt"/>
              </a:rPr>
              <a:t>Asexual reproduction </a:t>
            </a:r>
            <a:endParaRPr lang="sv-SE" sz="2200" dirty="0" smtClean="0">
              <a:latin typeface="+mj-lt"/>
            </a:endParaRPr>
          </a:p>
        </p:txBody>
      </p:sp>
      <p:sp>
        <p:nvSpPr>
          <p:cNvPr id="13" name="Rectangle 12"/>
          <p:cNvSpPr/>
          <p:nvPr/>
        </p:nvSpPr>
        <p:spPr>
          <a:xfrm>
            <a:off x="381000" y="4267200"/>
            <a:ext cx="2409890" cy="430887"/>
          </a:xfrm>
          <a:prstGeom prst="rect">
            <a:avLst/>
          </a:prstGeom>
        </p:spPr>
        <p:txBody>
          <a:bodyPr wrap="none">
            <a:spAutoFit/>
          </a:bodyPr>
          <a:lstStyle/>
          <a:p>
            <a:r>
              <a:rPr lang="en-GB" sz="2200" dirty="0" smtClean="0">
                <a:solidFill>
                  <a:srgbClr val="1217DE"/>
                </a:solidFill>
                <a:latin typeface="+mj-lt"/>
              </a:rPr>
              <a:t>Dispersal processes</a:t>
            </a:r>
          </a:p>
        </p:txBody>
      </p:sp>
      <p:sp>
        <p:nvSpPr>
          <p:cNvPr id="15" name="Rectangle 14"/>
          <p:cNvSpPr/>
          <p:nvPr/>
        </p:nvSpPr>
        <p:spPr>
          <a:xfrm>
            <a:off x="381000" y="3440668"/>
            <a:ext cx="3430170" cy="430887"/>
          </a:xfrm>
          <a:prstGeom prst="rect">
            <a:avLst/>
          </a:prstGeom>
        </p:spPr>
        <p:txBody>
          <a:bodyPr wrap="none">
            <a:spAutoFit/>
          </a:bodyPr>
          <a:lstStyle/>
          <a:p>
            <a:r>
              <a:rPr lang="en-GB" sz="2200" dirty="0" smtClean="0">
                <a:latin typeface="+mj-lt"/>
              </a:rPr>
              <a:t>Persistence in the seed bank</a:t>
            </a:r>
            <a:endParaRPr lang="sv-SE" sz="2200" dirty="0" smtClean="0">
              <a:latin typeface="+mj-lt"/>
            </a:endParaRPr>
          </a:p>
        </p:txBody>
      </p:sp>
      <p:sp>
        <p:nvSpPr>
          <p:cNvPr id="16" name="Rectangle 15"/>
          <p:cNvSpPr/>
          <p:nvPr/>
        </p:nvSpPr>
        <p:spPr>
          <a:xfrm>
            <a:off x="5562600" y="1752600"/>
            <a:ext cx="800989" cy="430887"/>
          </a:xfrm>
          <a:prstGeom prst="rect">
            <a:avLst/>
          </a:prstGeom>
        </p:spPr>
        <p:txBody>
          <a:bodyPr wrap="none">
            <a:spAutoFit/>
          </a:bodyPr>
          <a:lstStyle/>
          <a:p>
            <a:r>
              <a:rPr lang="en-GB" sz="2200" dirty="0" smtClean="0">
                <a:solidFill>
                  <a:srgbClr val="1217DE"/>
                </a:solidFill>
                <a:latin typeface="+mj-lt"/>
              </a:rPr>
              <a:t>Traits</a:t>
            </a:r>
          </a:p>
        </p:txBody>
      </p:sp>
      <p:sp>
        <p:nvSpPr>
          <p:cNvPr id="18" name="Rectangle 17"/>
          <p:cNvSpPr/>
          <p:nvPr/>
        </p:nvSpPr>
        <p:spPr>
          <a:xfrm>
            <a:off x="5791200" y="2895600"/>
            <a:ext cx="3657600" cy="430887"/>
          </a:xfrm>
          <a:prstGeom prst="rect">
            <a:avLst/>
          </a:prstGeom>
        </p:spPr>
        <p:txBody>
          <a:bodyPr wrap="square">
            <a:spAutoFit/>
          </a:bodyPr>
          <a:lstStyle/>
          <a:p>
            <a:r>
              <a:rPr lang="en-GB" sz="2200" dirty="0" err="1" smtClean="0">
                <a:latin typeface="+mj-lt"/>
              </a:rPr>
              <a:t>Clonal</a:t>
            </a:r>
            <a:r>
              <a:rPr lang="en-GB" sz="2200" dirty="0" smtClean="0">
                <a:latin typeface="+mj-lt"/>
              </a:rPr>
              <a:t> vs. annual</a:t>
            </a:r>
          </a:p>
        </p:txBody>
      </p:sp>
      <p:sp>
        <p:nvSpPr>
          <p:cNvPr id="19" name="Rectangle 18"/>
          <p:cNvSpPr/>
          <p:nvPr/>
        </p:nvSpPr>
        <p:spPr>
          <a:xfrm>
            <a:off x="5791200" y="3505200"/>
            <a:ext cx="3657600" cy="430887"/>
          </a:xfrm>
          <a:prstGeom prst="rect">
            <a:avLst/>
          </a:prstGeom>
        </p:spPr>
        <p:txBody>
          <a:bodyPr wrap="square">
            <a:spAutoFit/>
          </a:bodyPr>
          <a:lstStyle/>
          <a:p>
            <a:r>
              <a:rPr lang="en-GB" sz="2200" dirty="0" smtClean="0">
                <a:latin typeface="+mj-lt"/>
              </a:rPr>
              <a:t>Persistent vs. transient</a:t>
            </a:r>
          </a:p>
        </p:txBody>
      </p:sp>
      <p:sp>
        <p:nvSpPr>
          <p:cNvPr id="20" name="Rectangle 19"/>
          <p:cNvSpPr/>
          <p:nvPr/>
        </p:nvSpPr>
        <p:spPr>
          <a:xfrm>
            <a:off x="5791200" y="4343400"/>
            <a:ext cx="3657600" cy="769441"/>
          </a:xfrm>
          <a:prstGeom prst="rect">
            <a:avLst/>
          </a:prstGeom>
        </p:spPr>
        <p:txBody>
          <a:bodyPr wrap="square">
            <a:spAutoFit/>
          </a:bodyPr>
          <a:lstStyle/>
          <a:p>
            <a:r>
              <a:rPr lang="en-GB" sz="2200" dirty="0" smtClean="0">
                <a:latin typeface="+mj-lt"/>
              </a:rPr>
              <a:t>Animal (directional) vs. </a:t>
            </a:r>
            <a:r>
              <a:rPr lang="en-GB" sz="2200" dirty="0" err="1" smtClean="0">
                <a:latin typeface="+mj-lt"/>
              </a:rPr>
              <a:t>abiotic</a:t>
            </a:r>
            <a:r>
              <a:rPr lang="en-GB" sz="2200" dirty="0" smtClean="0">
                <a:latin typeface="+mj-lt"/>
              </a:rPr>
              <a:t> agent (random)</a:t>
            </a:r>
          </a:p>
        </p:txBody>
      </p:sp>
      <p:sp>
        <p:nvSpPr>
          <p:cNvPr id="21" name="Rectangle 20"/>
          <p:cNvSpPr/>
          <p:nvPr/>
        </p:nvSpPr>
        <p:spPr>
          <a:xfrm>
            <a:off x="5791200" y="5498068"/>
            <a:ext cx="3124200" cy="769441"/>
          </a:xfrm>
          <a:prstGeom prst="rect">
            <a:avLst/>
          </a:prstGeom>
        </p:spPr>
        <p:txBody>
          <a:bodyPr wrap="square">
            <a:spAutoFit/>
          </a:bodyPr>
          <a:lstStyle/>
          <a:p>
            <a:r>
              <a:rPr lang="en-GB" sz="2200" dirty="0" smtClean="0">
                <a:latin typeface="+mj-lt"/>
              </a:rPr>
              <a:t>Seed number</a:t>
            </a:r>
          </a:p>
          <a:p>
            <a:r>
              <a:rPr lang="en-GB" sz="2200" dirty="0" smtClean="0">
                <a:latin typeface="+mj-lt"/>
              </a:rPr>
              <a:t>(</a:t>
            </a:r>
            <a:r>
              <a:rPr lang="en-GB" sz="2200" dirty="0" smtClean="0">
                <a:latin typeface="+mj-lt"/>
                <a:ea typeface="Verdana" pitchFamily="34" charset="0"/>
                <a:cs typeface="Verdana" pitchFamily="34" charset="0"/>
              </a:rPr>
              <a:t>low vs. high</a:t>
            </a:r>
            <a:r>
              <a:rPr lang="en-GB" sz="2200" dirty="0" smtClean="0">
                <a:latin typeface="+mj-lt"/>
              </a:rPr>
              <a:t>)</a:t>
            </a:r>
          </a:p>
        </p:txBody>
      </p:sp>
      <p:cxnSp>
        <p:nvCxnSpPr>
          <p:cNvPr id="22" name="Straight Arrow Connector 21"/>
          <p:cNvCxnSpPr/>
          <p:nvPr/>
        </p:nvCxnSpPr>
        <p:spPr>
          <a:xfrm>
            <a:off x="4724400" y="2590800"/>
            <a:ext cx="10668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4724400" y="3124200"/>
            <a:ext cx="10668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4724400" y="3733800"/>
            <a:ext cx="10668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flipV="1">
            <a:off x="4724400" y="4724400"/>
            <a:ext cx="1066800" cy="381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4724400" y="5105400"/>
            <a:ext cx="1066800" cy="6096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
        <p:nvSpPr>
          <p:cNvPr id="28" name="Rectangle 27"/>
          <p:cNvSpPr/>
          <p:nvPr/>
        </p:nvSpPr>
        <p:spPr>
          <a:xfrm>
            <a:off x="304800" y="990600"/>
            <a:ext cx="7535717" cy="430887"/>
          </a:xfrm>
          <a:prstGeom prst="rect">
            <a:avLst/>
          </a:prstGeom>
        </p:spPr>
        <p:txBody>
          <a:bodyPr wrap="none">
            <a:spAutoFit/>
          </a:bodyPr>
          <a:lstStyle/>
          <a:p>
            <a:r>
              <a:rPr lang="en-GB" sz="2200" u="sng" dirty="0" smtClean="0">
                <a:solidFill>
                  <a:srgbClr val="1217DE"/>
                </a:solidFill>
                <a:latin typeface="+mj-lt"/>
              </a:rPr>
              <a:t>Processes favouring species robustness to habitat fragmentation</a:t>
            </a:r>
          </a:p>
        </p:txBody>
      </p:sp>
      <p:sp>
        <p:nvSpPr>
          <p:cNvPr id="23" name="Rectangle 22"/>
          <p:cNvSpPr/>
          <p:nvPr/>
        </p:nvSpPr>
        <p:spPr>
          <a:xfrm>
            <a:off x="1800205" y="6324600"/>
            <a:ext cx="5272021" cy="430887"/>
          </a:xfrm>
          <a:prstGeom prst="rect">
            <a:avLst/>
          </a:prstGeom>
        </p:spPr>
        <p:txBody>
          <a:bodyPr wrap="none">
            <a:spAutoFit/>
          </a:bodyPr>
          <a:lstStyle/>
          <a:p>
            <a:r>
              <a:rPr lang="en-GB" sz="2200" b="1" dirty="0" smtClean="0">
                <a:solidFill>
                  <a:srgbClr val="1217DE"/>
                </a:solidFill>
                <a:latin typeface="+mj-lt"/>
              </a:rPr>
              <a:t>Careful to avoid collinearity between traits!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457200" y="1219200"/>
            <a:ext cx="8229600" cy="4525963"/>
          </a:xfrm>
        </p:spPr>
        <p:txBody>
          <a:bodyPr>
            <a:normAutofit/>
          </a:bodyPr>
          <a:lstStyle/>
          <a:p>
            <a:r>
              <a:rPr lang="en-US" sz="2400" dirty="0">
                <a:solidFill>
                  <a:schemeClr val="tx2"/>
                </a:solidFill>
              </a:rPr>
              <a:t>Patch </a:t>
            </a:r>
            <a:r>
              <a:rPr lang="en-US" sz="2400" dirty="0"/>
              <a:t>– </a:t>
            </a:r>
            <a:r>
              <a:rPr lang="en-US" sz="2400" dirty="0" err="1" smtClean="0"/>
              <a:t>Frammento</a:t>
            </a:r>
            <a:r>
              <a:rPr lang="en-US" sz="2400" dirty="0" smtClean="0"/>
              <a:t> </a:t>
            </a:r>
            <a:r>
              <a:rPr lang="en-US" sz="2400" dirty="0" err="1" smtClean="0"/>
              <a:t>di</a:t>
            </a:r>
            <a:r>
              <a:rPr lang="en-US" sz="2400" dirty="0" smtClean="0"/>
              <a:t> habitat </a:t>
            </a:r>
            <a:r>
              <a:rPr lang="en-US" sz="2400" dirty="0" err="1" smtClean="0"/>
              <a:t>focale</a:t>
            </a:r>
            <a:endParaRPr lang="en-US" sz="2400" dirty="0"/>
          </a:p>
          <a:p>
            <a:r>
              <a:rPr lang="en-US" sz="2400" dirty="0" err="1" smtClean="0">
                <a:solidFill>
                  <a:schemeClr val="tx2"/>
                </a:solidFill>
              </a:rPr>
              <a:t>Corridoio</a:t>
            </a:r>
            <a:r>
              <a:rPr lang="en-US" sz="2400" dirty="0" smtClean="0">
                <a:solidFill>
                  <a:schemeClr val="tx2"/>
                </a:solidFill>
              </a:rPr>
              <a:t> </a:t>
            </a:r>
            <a:r>
              <a:rPr lang="en-US" sz="2400" dirty="0" smtClean="0"/>
              <a:t>–Habitat </a:t>
            </a:r>
            <a:r>
              <a:rPr lang="en-US" sz="2400" dirty="0" err="1" smtClean="0"/>
              <a:t>lineare</a:t>
            </a:r>
            <a:r>
              <a:rPr lang="en-US" sz="2400" dirty="0" smtClean="0"/>
              <a:t> </a:t>
            </a:r>
            <a:r>
              <a:rPr lang="en-US" sz="2400" dirty="0" err="1" smtClean="0"/>
              <a:t>che</a:t>
            </a:r>
            <a:r>
              <a:rPr lang="en-US" sz="2400" dirty="0" smtClean="0"/>
              <a:t> </a:t>
            </a:r>
            <a:r>
              <a:rPr lang="en-US" sz="2400" dirty="0" err="1" smtClean="0"/>
              <a:t>connette</a:t>
            </a:r>
            <a:r>
              <a:rPr lang="en-US" sz="2400" dirty="0" smtClean="0"/>
              <a:t> </a:t>
            </a:r>
            <a:r>
              <a:rPr lang="en-US" sz="2400" dirty="0" err="1" smtClean="0"/>
              <a:t>i</a:t>
            </a:r>
            <a:r>
              <a:rPr lang="en-US" sz="2400" dirty="0" smtClean="0"/>
              <a:t> patch</a:t>
            </a:r>
            <a:endParaRPr lang="en-US" sz="2400" dirty="0"/>
          </a:p>
          <a:p>
            <a:r>
              <a:rPr lang="en-US" sz="2400" dirty="0" err="1" smtClean="0">
                <a:solidFill>
                  <a:schemeClr val="tx2"/>
                </a:solidFill>
              </a:rPr>
              <a:t>Matrice</a:t>
            </a:r>
            <a:r>
              <a:rPr lang="en-US" sz="2400" dirty="0" smtClean="0">
                <a:solidFill>
                  <a:schemeClr val="tx2"/>
                </a:solidFill>
              </a:rPr>
              <a:t> </a:t>
            </a:r>
            <a:r>
              <a:rPr lang="en-US" sz="2400" dirty="0"/>
              <a:t>– </a:t>
            </a:r>
            <a:r>
              <a:rPr lang="en-US" sz="2400" dirty="0" err="1" smtClean="0"/>
              <a:t>Uso</a:t>
            </a:r>
            <a:r>
              <a:rPr lang="en-US" sz="2400" dirty="0" smtClean="0"/>
              <a:t> del </a:t>
            </a:r>
            <a:r>
              <a:rPr lang="en-US" sz="2400" dirty="0" err="1" smtClean="0"/>
              <a:t>suolo</a:t>
            </a:r>
            <a:r>
              <a:rPr lang="en-US" sz="2400" dirty="0" smtClean="0"/>
              <a:t> </a:t>
            </a:r>
            <a:r>
              <a:rPr lang="en-US" sz="2400" dirty="0" err="1" smtClean="0"/>
              <a:t>che</a:t>
            </a:r>
            <a:r>
              <a:rPr lang="en-US" sz="2400" dirty="0" smtClean="0"/>
              <a:t> </a:t>
            </a:r>
            <a:r>
              <a:rPr lang="en-US" sz="2400" dirty="0" err="1" smtClean="0"/>
              <a:t>domina</a:t>
            </a:r>
            <a:r>
              <a:rPr lang="en-US" sz="2400" dirty="0" smtClean="0"/>
              <a:t> </a:t>
            </a:r>
            <a:r>
              <a:rPr lang="en-US" sz="2400" dirty="0" err="1" smtClean="0"/>
              <a:t>il</a:t>
            </a:r>
            <a:r>
              <a:rPr lang="en-US" sz="2400" dirty="0" smtClean="0"/>
              <a:t> </a:t>
            </a:r>
            <a:r>
              <a:rPr lang="en-US" sz="2400" dirty="0" err="1" smtClean="0"/>
              <a:t>paesaggio</a:t>
            </a:r>
            <a:r>
              <a:rPr lang="en-US" sz="2400" dirty="0" smtClean="0"/>
              <a:t> e </a:t>
            </a:r>
            <a:r>
              <a:rPr lang="en-US" sz="2400" dirty="0" err="1" smtClean="0"/>
              <a:t>che</a:t>
            </a:r>
            <a:r>
              <a:rPr lang="en-US" sz="2400" dirty="0" smtClean="0"/>
              <a:t> ha </a:t>
            </a:r>
            <a:r>
              <a:rPr lang="en-US" sz="2400" dirty="0" err="1" smtClean="0"/>
              <a:t>sostituito</a:t>
            </a:r>
            <a:r>
              <a:rPr lang="en-US" sz="2400" dirty="0" smtClean="0"/>
              <a:t> </a:t>
            </a:r>
            <a:r>
              <a:rPr lang="en-US" sz="2400" dirty="0" err="1" smtClean="0"/>
              <a:t>l’habitat</a:t>
            </a:r>
            <a:r>
              <a:rPr lang="en-US" sz="2400" dirty="0" smtClean="0"/>
              <a:t>  </a:t>
            </a:r>
            <a:endParaRPr lang="en-US" sz="2400" dirty="0"/>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err="1" smtClean="0"/>
              <a:t>Tre</a:t>
            </a:r>
            <a:r>
              <a:rPr lang="en-US" sz="2400" dirty="0" smtClean="0"/>
              <a:t> </a:t>
            </a:r>
            <a:r>
              <a:rPr lang="en-US" sz="2400" dirty="0" err="1" smtClean="0"/>
              <a:t>elementi</a:t>
            </a:r>
            <a:r>
              <a:rPr lang="en-US" sz="2400" dirty="0" smtClean="0"/>
              <a:t> base in </a:t>
            </a:r>
            <a:r>
              <a:rPr lang="en-US" sz="2400" dirty="0" err="1" smtClean="0"/>
              <a:t>paesaggi</a:t>
            </a:r>
            <a:r>
              <a:rPr lang="en-US" sz="2400" dirty="0" smtClean="0"/>
              <a:t> </a:t>
            </a:r>
            <a:r>
              <a:rPr lang="en-US" sz="2400" dirty="0" err="1" smtClean="0"/>
              <a:t>frammentati</a:t>
            </a:r>
            <a:endParaRPr kumimoji="0" lang="it-CH" sz="24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19" name="Group 3"/>
          <p:cNvGrpSpPr>
            <a:grpSpLocks/>
          </p:cNvGrpSpPr>
          <p:nvPr/>
        </p:nvGrpSpPr>
        <p:grpSpPr bwMode="auto">
          <a:xfrm>
            <a:off x="2319867" y="3343181"/>
            <a:ext cx="3928533" cy="3133819"/>
            <a:chOff x="1344" y="720"/>
            <a:chExt cx="2784" cy="2832"/>
          </a:xfrm>
        </p:grpSpPr>
        <p:sp>
          <p:nvSpPr>
            <p:cNvPr id="20" name="Oval 4"/>
            <p:cNvSpPr>
              <a:spLocks noChangeArrowheads="1"/>
            </p:cNvSpPr>
            <p:nvPr/>
          </p:nvSpPr>
          <p:spPr bwMode="auto">
            <a:xfrm>
              <a:off x="1344" y="720"/>
              <a:ext cx="2784" cy="2832"/>
            </a:xfrm>
            <a:prstGeom prst="ellipse">
              <a:avLst/>
            </a:prstGeom>
            <a:solidFill>
              <a:srgbClr val="FFFF66"/>
            </a:solidFill>
            <a:ln w="9525">
              <a:solidFill>
                <a:schemeClr val="tx1"/>
              </a:solidFill>
              <a:round/>
              <a:headEnd/>
              <a:tailEnd/>
            </a:ln>
            <a:effectLst/>
          </p:spPr>
          <p:txBody>
            <a:bodyPr wrap="none" anchor="ctr"/>
            <a:lstStyle/>
            <a:p>
              <a:endParaRPr lang="sv-SE" sz="2400"/>
            </a:p>
          </p:txBody>
        </p:sp>
        <p:sp>
          <p:nvSpPr>
            <p:cNvPr id="21" name="Freeform 5"/>
            <p:cNvSpPr>
              <a:spLocks/>
            </p:cNvSpPr>
            <p:nvPr/>
          </p:nvSpPr>
          <p:spPr bwMode="auto">
            <a:xfrm>
              <a:off x="3360" y="1776"/>
              <a:ext cx="528" cy="864"/>
            </a:xfrm>
            <a:custGeom>
              <a:avLst/>
              <a:gdLst/>
              <a:ahLst/>
              <a:cxnLst>
                <a:cxn ang="0">
                  <a:pos x="144" y="720"/>
                </a:cxn>
                <a:cxn ang="0">
                  <a:pos x="240" y="864"/>
                </a:cxn>
                <a:cxn ang="0">
                  <a:pos x="480" y="720"/>
                </a:cxn>
                <a:cxn ang="0">
                  <a:pos x="528" y="480"/>
                </a:cxn>
                <a:cxn ang="0">
                  <a:pos x="432" y="384"/>
                </a:cxn>
                <a:cxn ang="0">
                  <a:pos x="480" y="96"/>
                </a:cxn>
                <a:cxn ang="0">
                  <a:pos x="432" y="0"/>
                </a:cxn>
                <a:cxn ang="0">
                  <a:pos x="288" y="0"/>
                </a:cxn>
                <a:cxn ang="0">
                  <a:pos x="103" y="220"/>
                </a:cxn>
                <a:cxn ang="0">
                  <a:pos x="144" y="336"/>
                </a:cxn>
                <a:cxn ang="0">
                  <a:pos x="96" y="432"/>
                </a:cxn>
                <a:cxn ang="0">
                  <a:pos x="0" y="528"/>
                </a:cxn>
                <a:cxn ang="0">
                  <a:pos x="48" y="624"/>
                </a:cxn>
                <a:cxn ang="0">
                  <a:pos x="48" y="720"/>
                </a:cxn>
                <a:cxn ang="0">
                  <a:pos x="144" y="720"/>
                </a:cxn>
              </a:cxnLst>
              <a:rect l="0" t="0" r="r" b="b"/>
              <a:pathLst>
                <a:path w="528" h="864">
                  <a:moveTo>
                    <a:pt x="144" y="720"/>
                  </a:moveTo>
                  <a:lnTo>
                    <a:pt x="240" y="864"/>
                  </a:lnTo>
                  <a:lnTo>
                    <a:pt x="480" y="720"/>
                  </a:lnTo>
                  <a:lnTo>
                    <a:pt x="528" y="480"/>
                  </a:lnTo>
                  <a:lnTo>
                    <a:pt x="432" y="384"/>
                  </a:lnTo>
                  <a:lnTo>
                    <a:pt x="480" y="96"/>
                  </a:lnTo>
                  <a:lnTo>
                    <a:pt x="432" y="0"/>
                  </a:lnTo>
                  <a:lnTo>
                    <a:pt x="288" y="0"/>
                  </a:lnTo>
                  <a:cubicBezTo>
                    <a:pt x="48" y="180"/>
                    <a:pt x="103" y="68"/>
                    <a:pt x="103" y="220"/>
                  </a:cubicBezTo>
                  <a:lnTo>
                    <a:pt x="144" y="336"/>
                  </a:lnTo>
                  <a:lnTo>
                    <a:pt x="96" y="432"/>
                  </a:lnTo>
                  <a:lnTo>
                    <a:pt x="0" y="528"/>
                  </a:lnTo>
                  <a:lnTo>
                    <a:pt x="48" y="624"/>
                  </a:lnTo>
                  <a:lnTo>
                    <a:pt x="48" y="720"/>
                  </a:lnTo>
                  <a:lnTo>
                    <a:pt x="144" y="720"/>
                  </a:lnTo>
                  <a:close/>
                </a:path>
              </a:pathLst>
            </a:custGeom>
            <a:solidFill>
              <a:srgbClr val="006600"/>
            </a:solidFill>
            <a:ln w="9525">
              <a:solidFill>
                <a:schemeClr val="tx1"/>
              </a:solidFill>
              <a:round/>
              <a:headEnd/>
              <a:tailEnd/>
            </a:ln>
            <a:effectLst/>
          </p:spPr>
          <p:txBody>
            <a:bodyPr wrap="none" anchor="ctr"/>
            <a:lstStyle/>
            <a:p>
              <a:endParaRPr lang="sv-SE" sz="2400"/>
            </a:p>
          </p:txBody>
        </p:sp>
        <p:sp>
          <p:nvSpPr>
            <p:cNvPr id="22" name="Freeform 6"/>
            <p:cNvSpPr>
              <a:spLocks/>
            </p:cNvSpPr>
            <p:nvPr/>
          </p:nvSpPr>
          <p:spPr bwMode="auto">
            <a:xfrm>
              <a:off x="2208" y="912"/>
              <a:ext cx="816" cy="528"/>
            </a:xfrm>
            <a:custGeom>
              <a:avLst/>
              <a:gdLst/>
              <a:ahLst/>
              <a:cxnLst>
                <a:cxn ang="0">
                  <a:pos x="384" y="96"/>
                </a:cxn>
                <a:cxn ang="0">
                  <a:pos x="288" y="48"/>
                </a:cxn>
                <a:cxn ang="0">
                  <a:pos x="192" y="48"/>
                </a:cxn>
                <a:cxn ang="0">
                  <a:pos x="144" y="144"/>
                </a:cxn>
                <a:cxn ang="0">
                  <a:pos x="48" y="144"/>
                </a:cxn>
                <a:cxn ang="0">
                  <a:pos x="0" y="192"/>
                </a:cxn>
                <a:cxn ang="0">
                  <a:pos x="48" y="240"/>
                </a:cxn>
                <a:cxn ang="0">
                  <a:pos x="0" y="336"/>
                </a:cxn>
                <a:cxn ang="0">
                  <a:pos x="48" y="384"/>
                </a:cxn>
                <a:cxn ang="0">
                  <a:pos x="48" y="432"/>
                </a:cxn>
                <a:cxn ang="0">
                  <a:pos x="144" y="480"/>
                </a:cxn>
                <a:cxn ang="0">
                  <a:pos x="288" y="528"/>
                </a:cxn>
                <a:cxn ang="0">
                  <a:pos x="288" y="480"/>
                </a:cxn>
                <a:cxn ang="0">
                  <a:pos x="384" y="480"/>
                </a:cxn>
                <a:cxn ang="0">
                  <a:pos x="528" y="480"/>
                </a:cxn>
                <a:cxn ang="0">
                  <a:pos x="528" y="432"/>
                </a:cxn>
                <a:cxn ang="0">
                  <a:pos x="565" y="406"/>
                </a:cxn>
                <a:cxn ang="0">
                  <a:pos x="630" y="430"/>
                </a:cxn>
                <a:cxn ang="0">
                  <a:pos x="720" y="432"/>
                </a:cxn>
                <a:cxn ang="0">
                  <a:pos x="816" y="384"/>
                </a:cxn>
                <a:cxn ang="0">
                  <a:pos x="816" y="240"/>
                </a:cxn>
                <a:cxn ang="0">
                  <a:pos x="768" y="192"/>
                </a:cxn>
                <a:cxn ang="0">
                  <a:pos x="760" y="154"/>
                </a:cxn>
                <a:cxn ang="0">
                  <a:pos x="687" y="72"/>
                </a:cxn>
                <a:cxn ang="0">
                  <a:pos x="528" y="0"/>
                </a:cxn>
                <a:cxn ang="0">
                  <a:pos x="432" y="96"/>
                </a:cxn>
                <a:cxn ang="0">
                  <a:pos x="432" y="144"/>
                </a:cxn>
                <a:cxn ang="0">
                  <a:pos x="336" y="48"/>
                </a:cxn>
                <a:cxn ang="0">
                  <a:pos x="336" y="96"/>
                </a:cxn>
              </a:cxnLst>
              <a:rect l="0" t="0" r="r" b="b"/>
              <a:pathLst>
                <a:path w="816" h="528">
                  <a:moveTo>
                    <a:pt x="384" y="96"/>
                  </a:moveTo>
                  <a:lnTo>
                    <a:pt x="288" y="48"/>
                  </a:lnTo>
                  <a:lnTo>
                    <a:pt x="192" y="48"/>
                  </a:lnTo>
                  <a:lnTo>
                    <a:pt x="144" y="144"/>
                  </a:lnTo>
                  <a:lnTo>
                    <a:pt x="48" y="144"/>
                  </a:lnTo>
                  <a:lnTo>
                    <a:pt x="0" y="192"/>
                  </a:lnTo>
                  <a:lnTo>
                    <a:pt x="48" y="240"/>
                  </a:lnTo>
                  <a:lnTo>
                    <a:pt x="0" y="336"/>
                  </a:lnTo>
                  <a:lnTo>
                    <a:pt x="48" y="384"/>
                  </a:lnTo>
                  <a:lnTo>
                    <a:pt x="48" y="432"/>
                  </a:lnTo>
                  <a:lnTo>
                    <a:pt x="144" y="480"/>
                  </a:lnTo>
                  <a:lnTo>
                    <a:pt x="288" y="528"/>
                  </a:lnTo>
                  <a:lnTo>
                    <a:pt x="288" y="480"/>
                  </a:lnTo>
                  <a:lnTo>
                    <a:pt x="384" y="480"/>
                  </a:lnTo>
                  <a:lnTo>
                    <a:pt x="528" y="480"/>
                  </a:lnTo>
                  <a:lnTo>
                    <a:pt x="528" y="432"/>
                  </a:lnTo>
                  <a:cubicBezTo>
                    <a:pt x="540" y="423"/>
                    <a:pt x="550" y="408"/>
                    <a:pt x="565" y="406"/>
                  </a:cubicBezTo>
                  <a:cubicBezTo>
                    <a:pt x="580" y="404"/>
                    <a:pt x="612" y="421"/>
                    <a:pt x="630" y="430"/>
                  </a:cubicBezTo>
                  <a:lnTo>
                    <a:pt x="720" y="432"/>
                  </a:lnTo>
                  <a:lnTo>
                    <a:pt x="816" y="384"/>
                  </a:lnTo>
                  <a:lnTo>
                    <a:pt x="816" y="240"/>
                  </a:lnTo>
                  <a:cubicBezTo>
                    <a:pt x="800" y="224"/>
                    <a:pt x="780" y="211"/>
                    <a:pt x="768" y="192"/>
                  </a:cubicBezTo>
                  <a:cubicBezTo>
                    <a:pt x="761" y="181"/>
                    <a:pt x="767" y="165"/>
                    <a:pt x="760" y="154"/>
                  </a:cubicBezTo>
                  <a:cubicBezTo>
                    <a:pt x="740" y="124"/>
                    <a:pt x="687" y="72"/>
                    <a:pt x="687" y="72"/>
                  </a:cubicBezTo>
                  <a:lnTo>
                    <a:pt x="528" y="0"/>
                  </a:lnTo>
                  <a:lnTo>
                    <a:pt x="432" y="96"/>
                  </a:lnTo>
                  <a:lnTo>
                    <a:pt x="432" y="144"/>
                  </a:lnTo>
                  <a:lnTo>
                    <a:pt x="336" y="48"/>
                  </a:lnTo>
                  <a:lnTo>
                    <a:pt x="336" y="96"/>
                  </a:lnTo>
                </a:path>
              </a:pathLst>
            </a:custGeom>
            <a:solidFill>
              <a:srgbClr val="006600"/>
            </a:solidFill>
            <a:ln w="9525">
              <a:solidFill>
                <a:schemeClr val="tx1"/>
              </a:solidFill>
              <a:round/>
              <a:headEnd/>
              <a:tailEnd/>
            </a:ln>
            <a:effectLst/>
          </p:spPr>
          <p:txBody>
            <a:bodyPr wrap="none" anchor="ctr"/>
            <a:lstStyle/>
            <a:p>
              <a:endParaRPr lang="sv-SE" sz="2400"/>
            </a:p>
          </p:txBody>
        </p:sp>
        <p:sp>
          <p:nvSpPr>
            <p:cNvPr id="23" name="Freeform 7"/>
            <p:cNvSpPr>
              <a:spLocks/>
            </p:cNvSpPr>
            <p:nvPr/>
          </p:nvSpPr>
          <p:spPr bwMode="auto">
            <a:xfrm>
              <a:off x="1680" y="2064"/>
              <a:ext cx="1008" cy="1008"/>
            </a:xfrm>
            <a:custGeom>
              <a:avLst/>
              <a:gdLst/>
              <a:ahLst/>
              <a:cxnLst>
                <a:cxn ang="0">
                  <a:pos x="48" y="96"/>
                </a:cxn>
                <a:cxn ang="0">
                  <a:pos x="0" y="192"/>
                </a:cxn>
                <a:cxn ang="0">
                  <a:pos x="96" y="384"/>
                </a:cxn>
                <a:cxn ang="0">
                  <a:pos x="336" y="528"/>
                </a:cxn>
                <a:cxn ang="0">
                  <a:pos x="384" y="480"/>
                </a:cxn>
                <a:cxn ang="0">
                  <a:pos x="576" y="432"/>
                </a:cxn>
                <a:cxn ang="0">
                  <a:pos x="528" y="336"/>
                </a:cxn>
                <a:cxn ang="0">
                  <a:pos x="528" y="144"/>
                </a:cxn>
                <a:cxn ang="0">
                  <a:pos x="336" y="96"/>
                </a:cxn>
                <a:cxn ang="0">
                  <a:pos x="240" y="0"/>
                </a:cxn>
                <a:cxn ang="0">
                  <a:pos x="144" y="0"/>
                </a:cxn>
                <a:cxn ang="0">
                  <a:pos x="48" y="48"/>
                </a:cxn>
                <a:cxn ang="0">
                  <a:pos x="48" y="144"/>
                </a:cxn>
              </a:cxnLst>
              <a:rect l="0" t="0" r="r" b="b"/>
              <a:pathLst>
                <a:path w="576" h="528">
                  <a:moveTo>
                    <a:pt x="48" y="96"/>
                  </a:moveTo>
                  <a:lnTo>
                    <a:pt x="0" y="192"/>
                  </a:lnTo>
                  <a:lnTo>
                    <a:pt x="96" y="384"/>
                  </a:lnTo>
                  <a:lnTo>
                    <a:pt x="336" y="528"/>
                  </a:lnTo>
                  <a:lnTo>
                    <a:pt x="384" y="480"/>
                  </a:lnTo>
                  <a:lnTo>
                    <a:pt x="576" y="432"/>
                  </a:lnTo>
                  <a:lnTo>
                    <a:pt x="528" y="336"/>
                  </a:lnTo>
                  <a:lnTo>
                    <a:pt x="528" y="144"/>
                  </a:lnTo>
                  <a:lnTo>
                    <a:pt x="336" y="96"/>
                  </a:lnTo>
                  <a:lnTo>
                    <a:pt x="240" y="0"/>
                  </a:lnTo>
                  <a:lnTo>
                    <a:pt x="144" y="0"/>
                  </a:lnTo>
                  <a:lnTo>
                    <a:pt x="48" y="48"/>
                  </a:lnTo>
                  <a:lnTo>
                    <a:pt x="48" y="144"/>
                  </a:lnTo>
                </a:path>
              </a:pathLst>
            </a:custGeom>
            <a:solidFill>
              <a:srgbClr val="006600"/>
            </a:solidFill>
            <a:ln w="9525">
              <a:solidFill>
                <a:schemeClr val="tx1"/>
              </a:solidFill>
              <a:round/>
              <a:headEnd/>
              <a:tailEnd/>
            </a:ln>
            <a:effectLst/>
          </p:spPr>
          <p:txBody>
            <a:bodyPr wrap="none" anchor="ctr"/>
            <a:lstStyle/>
            <a:p>
              <a:endParaRPr lang="sv-SE" sz="2400"/>
            </a:p>
          </p:txBody>
        </p:sp>
        <p:sp>
          <p:nvSpPr>
            <p:cNvPr id="24" name="Freeform 8"/>
            <p:cNvSpPr>
              <a:spLocks/>
            </p:cNvSpPr>
            <p:nvPr/>
          </p:nvSpPr>
          <p:spPr bwMode="auto">
            <a:xfrm>
              <a:off x="3168" y="2736"/>
              <a:ext cx="288" cy="240"/>
            </a:xfrm>
            <a:custGeom>
              <a:avLst/>
              <a:gdLst/>
              <a:ahLst/>
              <a:cxnLst>
                <a:cxn ang="0">
                  <a:pos x="48" y="96"/>
                </a:cxn>
                <a:cxn ang="0">
                  <a:pos x="0" y="192"/>
                </a:cxn>
                <a:cxn ang="0">
                  <a:pos x="96" y="384"/>
                </a:cxn>
                <a:cxn ang="0">
                  <a:pos x="336" y="528"/>
                </a:cxn>
                <a:cxn ang="0">
                  <a:pos x="384" y="480"/>
                </a:cxn>
                <a:cxn ang="0">
                  <a:pos x="576" y="432"/>
                </a:cxn>
                <a:cxn ang="0">
                  <a:pos x="528" y="336"/>
                </a:cxn>
                <a:cxn ang="0">
                  <a:pos x="528" y="144"/>
                </a:cxn>
                <a:cxn ang="0">
                  <a:pos x="336" y="96"/>
                </a:cxn>
                <a:cxn ang="0">
                  <a:pos x="240" y="0"/>
                </a:cxn>
                <a:cxn ang="0">
                  <a:pos x="144" y="0"/>
                </a:cxn>
                <a:cxn ang="0">
                  <a:pos x="48" y="48"/>
                </a:cxn>
                <a:cxn ang="0">
                  <a:pos x="48" y="144"/>
                </a:cxn>
              </a:cxnLst>
              <a:rect l="0" t="0" r="r" b="b"/>
              <a:pathLst>
                <a:path w="576" h="528">
                  <a:moveTo>
                    <a:pt x="48" y="96"/>
                  </a:moveTo>
                  <a:lnTo>
                    <a:pt x="0" y="192"/>
                  </a:lnTo>
                  <a:lnTo>
                    <a:pt x="96" y="384"/>
                  </a:lnTo>
                  <a:lnTo>
                    <a:pt x="336" y="528"/>
                  </a:lnTo>
                  <a:lnTo>
                    <a:pt x="384" y="480"/>
                  </a:lnTo>
                  <a:lnTo>
                    <a:pt x="576" y="432"/>
                  </a:lnTo>
                  <a:lnTo>
                    <a:pt x="528" y="336"/>
                  </a:lnTo>
                  <a:lnTo>
                    <a:pt x="528" y="144"/>
                  </a:lnTo>
                  <a:lnTo>
                    <a:pt x="336" y="96"/>
                  </a:lnTo>
                  <a:lnTo>
                    <a:pt x="240" y="0"/>
                  </a:lnTo>
                  <a:lnTo>
                    <a:pt x="144" y="0"/>
                  </a:lnTo>
                  <a:lnTo>
                    <a:pt x="48" y="48"/>
                  </a:lnTo>
                  <a:lnTo>
                    <a:pt x="48" y="144"/>
                  </a:lnTo>
                </a:path>
              </a:pathLst>
            </a:custGeom>
            <a:solidFill>
              <a:srgbClr val="006600"/>
            </a:solidFill>
            <a:ln w="9525">
              <a:solidFill>
                <a:schemeClr val="tx1"/>
              </a:solidFill>
              <a:round/>
              <a:headEnd/>
              <a:tailEnd/>
            </a:ln>
            <a:effectLst/>
          </p:spPr>
          <p:txBody>
            <a:bodyPr wrap="none" anchor="ctr"/>
            <a:lstStyle/>
            <a:p>
              <a:endParaRPr lang="sv-SE" sz="2400"/>
            </a:p>
          </p:txBody>
        </p:sp>
        <p:sp>
          <p:nvSpPr>
            <p:cNvPr id="25" name="Rectangle 9"/>
            <p:cNvSpPr>
              <a:spLocks noChangeArrowheads="1"/>
            </p:cNvSpPr>
            <p:nvPr/>
          </p:nvSpPr>
          <p:spPr bwMode="auto">
            <a:xfrm>
              <a:off x="2454" y="1248"/>
              <a:ext cx="42" cy="1104"/>
            </a:xfrm>
            <a:prstGeom prst="rect">
              <a:avLst/>
            </a:prstGeom>
            <a:solidFill>
              <a:srgbClr val="006600"/>
            </a:solidFill>
            <a:ln w="9525">
              <a:solidFill>
                <a:srgbClr val="006600"/>
              </a:solidFill>
              <a:miter lim="800000"/>
              <a:headEnd/>
              <a:tailEnd/>
            </a:ln>
            <a:effectLst/>
          </p:spPr>
          <p:txBody>
            <a:bodyPr wrap="none" anchor="ctr"/>
            <a:lstStyle/>
            <a:p>
              <a:endParaRPr lang="sv-SE" sz="240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14" name="Rectangle 13"/>
          <p:cNvSpPr/>
          <p:nvPr/>
        </p:nvSpPr>
        <p:spPr>
          <a:xfrm>
            <a:off x="762000" y="3657600"/>
            <a:ext cx="8229600" cy="769441"/>
          </a:xfrm>
          <a:prstGeom prst="rect">
            <a:avLst/>
          </a:prstGeom>
        </p:spPr>
        <p:txBody>
          <a:bodyPr wrap="square">
            <a:spAutoFit/>
          </a:bodyPr>
          <a:lstStyle/>
          <a:p>
            <a:r>
              <a:rPr lang="en-GB" sz="2200" dirty="0" smtClean="0">
                <a:latin typeface="+mj-lt"/>
                <a:ea typeface="Verdana" pitchFamily="34" charset="0"/>
                <a:cs typeface="Verdana" pitchFamily="34" charset="0"/>
              </a:rPr>
              <a:t>2. To use traits to understand the relative importance of local vs. dispersal processes</a:t>
            </a:r>
          </a:p>
        </p:txBody>
      </p:sp>
      <p:sp>
        <p:nvSpPr>
          <p:cNvPr id="10" name="Rectangle 9"/>
          <p:cNvSpPr/>
          <p:nvPr/>
        </p:nvSpPr>
        <p:spPr>
          <a:xfrm>
            <a:off x="42793" y="152400"/>
            <a:ext cx="843501" cy="830997"/>
          </a:xfrm>
          <a:prstGeom prst="rect">
            <a:avLst/>
          </a:prstGeom>
        </p:spPr>
        <p:txBody>
          <a:bodyPr wrap="none">
            <a:spAutoFit/>
          </a:bodyPr>
          <a:lstStyle/>
          <a:p>
            <a:r>
              <a:rPr lang="sv-SE" sz="2400" dirty="0" err="1" smtClean="0">
                <a:latin typeface="+mj-lt"/>
              </a:rPr>
              <a:t>AIMS</a:t>
            </a:r>
            <a:endParaRPr lang="en-GB" sz="2400" dirty="0" smtClean="0">
              <a:latin typeface="+mj-lt"/>
            </a:endParaRPr>
          </a:p>
          <a:p>
            <a:endParaRPr lang="it-IT" sz="2400" dirty="0" smtClean="0">
              <a:solidFill>
                <a:schemeClr val="tx2"/>
              </a:solidFill>
              <a:latin typeface="+mj-lt"/>
            </a:endParaRPr>
          </a:p>
        </p:txBody>
      </p:sp>
      <p:sp>
        <p:nvSpPr>
          <p:cNvPr id="29" name="Rectangle 28"/>
          <p:cNvSpPr/>
          <p:nvPr/>
        </p:nvSpPr>
        <p:spPr>
          <a:xfrm>
            <a:off x="685800" y="1868269"/>
            <a:ext cx="8229600" cy="769441"/>
          </a:xfrm>
          <a:prstGeom prst="rect">
            <a:avLst/>
          </a:prstGeom>
        </p:spPr>
        <p:txBody>
          <a:bodyPr wrap="square">
            <a:spAutoFit/>
          </a:bodyPr>
          <a:lstStyle/>
          <a:p>
            <a:r>
              <a:rPr lang="en-GB" sz="2200" dirty="0" smtClean="0">
                <a:latin typeface="+mj-lt"/>
                <a:ea typeface="Verdana" pitchFamily="34" charset="0"/>
                <a:cs typeface="Verdana" pitchFamily="34" charset="0"/>
              </a:rPr>
              <a:t>1. To test for interactions between traits: do any combination of traits provide higher robustness to habitat fragmentation?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a:latin typeface="+mj-lt"/>
            </a:endParaRPr>
          </a:p>
        </p:txBody>
      </p:sp>
      <p:sp>
        <p:nvSpPr>
          <p:cNvPr id="10" name="Rectangle 9"/>
          <p:cNvSpPr/>
          <p:nvPr/>
        </p:nvSpPr>
        <p:spPr>
          <a:xfrm>
            <a:off x="42793" y="152400"/>
            <a:ext cx="764697" cy="830997"/>
          </a:xfrm>
          <a:prstGeom prst="rect">
            <a:avLst/>
          </a:prstGeom>
        </p:spPr>
        <p:txBody>
          <a:bodyPr wrap="none">
            <a:spAutoFit/>
          </a:bodyPr>
          <a:lstStyle/>
          <a:p>
            <a:r>
              <a:rPr lang="sv-SE" sz="2400" dirty="0" smtClean="0">
                <a:latin typeface="+mj-lt"/>
              </a:rPr>
              <a:t>Data</a:t>
            </a:r>
            <a:endParaRPr lang="en-GB" sz="2400" dirty="0" smtClean="0">
              <a:latin typeface="+mj-lt"/>
            </a:endParaRPr>
          </a:p>
          <a:p>
            <a:endParaRPr lang="it-IT" sz="2400" dirty="0" smtClean="0">
              <a:solidFill>
                <a:schemeClr val="tx2"/>
              </a:solidFill>
              <a:latin typeface="+mj-lt"/>
            </a:endParaRPr>
          </a:p>
        </p:txBody>
      </p:sp>
      <p:pic>
        <p:nvPicPr>
          <p:cNvPr id="23" name="Picture 22" descr="Fig.1.tif"/>
          <p:cNvPicPr>
            <a:picLocks noChangeAspect="1"/>
          </p:cNvPicPr>
          <p:nvPr/>
        </p:nvPicPr>
        <p:blipFill>
          <a:blip r:embed="rId2" cstate="screen"/>
          <a:stretch>
            <a:fillRect/>
          </a:stretch>
        </p:blipFill>
        <p:spPr>
          <a:xfrm>
            <a:off x="457200" y="838200"/>
            <a:ext cx="6553200" cy="3029318"/>
          </a:xfrm>
          <a:prstGeom prst="rect">
            <a:avLst/>
          </a:prstGeom>
        </p:spPr>
      </p:pic>
      <p:sp>
        <p:nvSpPr>
          <p:cNvPr id="6" name="Rectangle 5"/>
          <p:cNvSpPr/>
          <p:nvPr/>
        </p:nvSpPr>
        <p:spPr>
          <a:xfrm>
            <a:off x="522088" y="4038600"/>
            <a:ext cx="8403006" cy="1107996"/>
          </a:xfrm>
          <a:prstGeom prst="rect">
            <a:avLst/>
          </a:prstGeom>
        </p:spPr>
        <p:txBody>
          <a:bodyPr wrap="none">
            <a:spAutoFit/>
          </a:bodyPr>
          <a:lstStyle/>
          <a:p>
            <a:r>
              <a:rPr lang="en-GB" sz="2200" dirty="0" smtClean="0">
                <a:latin typeface="+mj-lt"/>
              </a:rPr>
              <a:t>Extinction debt mostly paid in all regions [Krauss et al. (2010) Ecol. </a:t>
            </a:r>
            <a:r>
              <a:rPr lang="en-GB" sz="2200" dirty="0" err="1" smtClean="0">
                <a:latin typeface="+mj-lt"/>
              </a:rPr>
              <a:t>Lett</a:t>
            </a:r>
            <a:r>
              <a:rPr lang="en-GB" sz="2200" dirty="0" smtClean="0">
                <a:latin typeface="+mj-lt"/>
              </a:rPr>
              <a:t>.]</a:t>
            </a:r>
          </a:p>
          <a:p>
            <a:endParaRPr lang="en-GB" sz="2200" dirty="0" smtClean="0">
              <a:latin typeface="+mj-lt"/>
            </a:endParaRPr>
          </a:p>
          <a:p>
            <a:r>
              <a:rPr lang="en-GB" sz="2200" dirty="0" smtClean="0">
                <a:latin typeface="+mj-lt"/>
              </a:rPr>
              <a:t>Homogenization of taxonomy and plant life-history traits across regions</a:t>
            </a:r>
          </a:p>
        </p:txBody>
      </p:sp>
      <p:sp>
        <p:nvSpPr>
          <p:cNvPr id="7" name="Rectangle 6"/>
          <p:cNvSpPr/>
          <p:nvPr/>
        </p:nvSpPr>
        <p:spPr>
          <a:xfrm>
            <a:off x="533400" y="5181600"/>
            <a:ext cx="7924800" cy="769441"/>
          </a:xfrm>
          <a:prstGeom prst="rect">
            <a:avLst/>
          </a:prstGeom>
        </p:spPr>
        <p:txBody>
          <a:bodyPr wrap="square">
            <a:spAutoFit/>
          </a:bodyPr>
          <a:lstStyle/>
          <a:p>
            <a:r>
              <a:rPr lang="en-GB" sz="2200" dirty="0" smtClean="0">
                <a:latin typeface="+mj-lt"/>
              </a:rPr>
              <a:t>Orthogonal gradients in area and connectivity (</a:t>
            </a:r>
            <a:r>
              <a:rPr lang="en-GB" sz="2200" dirty="0" err="1" smtClean="0">
                <a:latin typeface="+mj-lt"/>
              </a:rPr>
              <a:t>Hanski</a:t>
            </a:r>
            <a:r>
              <a:rPr lang="en-GB" sz="2200" dirty="0" smtClean="0">
                <a:latin typeface="+mj-lt"/>
              </a:rPr>
              <a:t> connectivity index in all regions)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200">
              <a:latin typeface="+mj-lt"/>
            </a:endParaRPr>
          </a:p>
        </p:txBody>
      </p:sp>
      <p:sp>
        <p:nvSpPr>
          <p:cNvPr id="10" name="Rectangle 9"/>
          <p:cNvSpPr/>
          <p:nvPr/>
        </p:nvSpPr>
        <p:spPr>
          <a:xfrm>
            <a:off x="42793" y="152400"/>
            <a:ext cx="5979266" cy="461665"/>
          </a:xfrm>
          <a:prstGeom prst="rect">
            <a:avLst/>
          </a:prstGeom>
        </p:spPr>
        <p:txBody>
          <a:bodyPr wrap="none">
            <a:spAutoFit/>
          </a:bodyPr>
          <a:lstStyle/>
          <a:p>
            <a:r>
              <a:rPr lang="sv-SE" sz="2400" dirty="0" err="1" smtClean="0">
                <a:latin typeface="+mj-lt"/>
              </a:rPr>
              <a:t>Methods</a:t>
            </a:r>
            <a:r>
              <a:rPr lang="sv-SE" sz="2400" dirty="0" smtClean="0">
                <a:latin typeface="+mj-lt"/>
              </a:rPr>
              <a:t>: </a:t>
            </a:r>
            <a:r>
              <a:rPr lang="en-GB" sz="2400" dirty="0" smtClean="0">
                <a:latin typeface="+mj-lt"/>
              </a:rPr>
              <a:t>Mixed model approach in two steps </a:t>
            </a:r>
          </a:p>
        </p:txBody>
      </p:sp>
      <p:sp>
        <p:nvSpPr>
          <p:cNvPr id="32" name="Rectangle 31"/>
          <p:cNvSpPr/>
          <p:nvPr/>
        </p:nvSpPr>
        <p:spPr>
          <a:xfrm>
            <a:off x="381000" y="3810000"/>
            <a:ext cx="9525000" cy="430887"/>
          </a:xfrm>
          <a:prstGeom prst="rect">
            <a:avLst/>
          </a:prstGeom>
        </p:spPr>
        <p:txBody>
          <a:bodyPr wrap="square">
            <a:spAutoFit/>
          </a:bodyPr>
          <a:lstStyle/>
          <a:p>
            <a:r>
              <a:rPr lang="en-GB" sz="2200" dirty="0" smtClean="0">
                <a:latin typeface="+mj-lt"/>
              </a:rPr>
              <a:t>Species richness~ Trait*Area, random=~1|country/site</a:t>
            </a:r>
          </a:p>
        </p:txBody>
      </p:sp>
      <p:sp>
        <p:nvSpPr>
          <p:cNvPr id="33" name="Rectangle 32"/>
          <p:cNvSpPr/>
          <p:nvPr/>
        </p:nvSpPr>
        <p:spPr>
          <a:xfrm>
            <a:off x="381000" y="1905000"/>
            <a:ext cx="8610600" cy="430887"/>
          </a:xfrm>
          <a:prstGeom prst="rect">
            <a:avLst/>
          </a:prstGeom>
        </p:spPr>
        <p:txBody>
          <a:bodyPr wrap="square">
            <a:spAutoFit/>
          </a:bodyPr>
          <a:lstStyle/>
          <a:p>
            <a:r>
              <a:rPr lang="en-GB" sz="2200" dirty="0" smtClean="0">
                <a:latin typeface="+mj-lt"/>
              </a:rPr>
              <a:t>Species richness~ Trait A*Trait B*Area, random=~1|country/site</a:t>
            </a:r>
          </a:p>
        </p:txBody>
      </p:sp>
      <p:sp>
        <p:nvSpPr>
          <p:cNvPr id="7" name="Rectangle 6"/>
          <p:cNvSpPr/>
          <p:nvPr/>
        </p:nvSpPr>
        <p:spPr>
          <a:xfrm>
            <a:off x="381000" y="1249978"/>
            <a:ext cx="7924800" cy="430887"/>
          </a:xfrm>
          <a:prstGeom prst="rect">
            <a:avLst/>
          </a:prstGeom>
        </p:spPr>
        <p:txBody>
          <a:bodyPr wrap="square">
            <a:spAutoFit/>
          </a:bodyPr>
          <a:lstStyle/>
          <a:p>
            <a:r>
              <a:rPr lang="en-GB" sz="2200" u="sng" dirty="0" smtClean="0">
                <a:solidFill>
                  <a:srgbClr val="1217DE"/>
                </a:solidFill>
                <a:latin typeface="+mj-lt"/>
              </a:rPr>
              <a:t>I. Testing ecologically meaningful interactions between traits </a:t>
            </a:r>
          </a:p>
        </p:txBody>
      </p:sp>
      <p:sp>
        <p:nvSpPr>
          <p:cNvPr id="8" name="Rectangle 7"/>
          <p:cNvSpPr/>
          <p:nvPr/>
        </p:nvSpPr>
        <p:spPr>
          <a:xfrm>
            <a:off x="381000" y="3154978"/>
            <a:ext cx="9220200" cy="430887"/>
          </a:xfrm>
          <a:prstGeom prst="rect">
            <a:avLst/>
          </a:prstGeom>
        </p:spPr>
        <p:txBody>
          <a:bodyPr wrap="square">
            <a:spAutoFit/>
          </a:bodyPr>
          <a:lstStyle/>
          <a:p>
            <a:r>
              <a:rPr lang="en-GB" sz="2200" u="sng" dirty="0" smtClean="0">
                <a:solidFill>
                  <a:srgbClr val="1217DE"/>
                </a:solidFill>
                <a:latin typeface="+mj-lt"/>
              </a:rPr>
              <a:t>II. Testing interactions between single traits and area (or connectivity) </a:t>
            </a:r>
          </a:p>
        </p:txBody>
      </p:sp>
      <p:cxnSp>
        <p:nvCxnSpPr>
          <p:cNvPr id="11" name="Straight Arrow Connector 10"/>
          <p:cNvCxnSpPr/>
          <p:nvPr/>
        </p:nvCxnSpPr>
        <p:spPr>
          <a:xfrm flipV="1">
            <a:off x="990600" y="4907578"/>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914400" y="6355378"/>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
        <p:nvSpPr>
          <p:cNvPr id="13" name="Rectangle 12"/>
          <p:cNvSpPr/>
          <p:nvPr/>
        </p:nvSpPr>
        <p:spPr>
          <a:xfrm>
            <a:off x="1371600" y="6367046"/>
            <a:ext cx="1066800" cy="430887"/>
          </a:xfrm>
          <a:prstGeom prst="rect">
            <a:avLst/>
          </a:prstGeom>
        </p:spPr>
        <p:txBody>
          <a:bodyPr wrap="square">
            <a:spAutoFit/>
          </a:bodyPr>
          <a:lstStyle/>
          <a:p>
            <a:r>
              <a:rPr lang="en-GB" sz="2200" dirty="0" smtClean="0">
                <a:latin typeface="+mj-lt"/>
                <a:ea typeface="Verdana" pitchFamily="34" charset="0"/>
                <a:cs typeface="Verdana" pitchFamily="34" charset="0"/>
              </a:rPr>
              <a:t>Area</a:t>
            </a:r>
          </a:p>
        </p:txBody>
      </p:sp>
      <p:sp>
        <p:nvSpPr>
          <p:cNvPr id="14" name="Rectangle 13"/>
          <p:cNvSpPr/>
          <p:nvPr/>
        </p:nvSpPr>
        <p:spPr>
          <a:xfrm rot="16200000">
            <a:off x="-364122" y="5301735"/>
            <a:ext cx="2133599" cy="430887"/>
          </a:xfrm>
          <a:prstGeom prst="rect">
            <a:avLst/>
          </a:prstGeom>
        </p:spPr>
        <p:txBody>
          <a:bodyPr wrap="square">
            <a:spAutoFit/>
          </a:bodyPr>
          <a:lstStyle/>
          <a:p>
            <a:r>
              <a:rPr lang="en-GB" sz="2200" dirty="0" smtClean="0">
                <a:latin typeface="+mj-lt"/>
                <a:ea typeface="Verdana" pitchFamily="34" charset="0"/>
                <a:cs typeface="Verdana" pitchFamily="34" charset="0"/>
              </a:rPr>
              <a:t>Species richness</a:t>
            </a:r>
          </a:p>
        </p:txBody>
      </p:sp>
      <p:cxnSp>
        <p:nvCxnSpPr>
          <p:cNvPr id="15" name="Straight Connector 14"/>
          <p:cNvCxnSpPr/>
          <p:nvPr/>
        </p:nvCxnSpPr>
        <p:spPr>
          <a:xfrm>
            <a:off x="1143000" y="5517178"/>
            <a:ext cx="1219200" cy="0"/>
          </a:xfrm>
          <a:prstGeom prst="line">
            <a:avLst/>
          </a:prstGeom>
          <a:ln>
            <a:solidFill>
              <a:srgbClr val="1217DE"/>
            </a:solidFill>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flipV="1">
            <a:off x="1143000" y="5048310"/>
            <a:ext cx="1219200" cy="9144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667000" y="4950024"/>
            <a:ext cx="457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0" name="Rectangle 19"/>
          <p:cNvSpPr/>
          <p:nvPr/>
        </p:nvSpPr>
        <p:spPr>
          <a:xfrm>
            <a:off x="3124200" y="5147846"/>
            <a:ext cx="1371600" cy="430887"/>
          </a:xfrm>
          <a:prstGeom prst="rect">
            <a:avLst/>
          </a:prstGeom>
        </p:spPr>
        <p:txBody>
          <a:bodyPr wrap="square">
            <a:spAutoFit/>
          </a:bodyPr>
          <a:lstStyle/>
          <a:p>
            <a:r>
              <a:rPr lang="en-GB" sz="2200" dirty="0" smtClean="0">
                <a:latin typeface="+mj-lt"/>
                <a:ea typeface="Verdana" pitchFamily="34" charset="0"/>
                <a:cs typeface="Verdana" pitchFamily="34" charset="0"/>
              </a:rPr>
              <a:t>Tall</a:t>
            </a:r>
          </a:p>
        </p:txBody>
      </p:sp>
      <p:cxnSp>
        <p:nvCxnSpPr>
          <p:cNvPr id="21" name="Straight Connector 20"/>
          <p:cNvCxnSpPr/>
          <p:nvPr/>
        </p:nvCxnSpPr>
        <p:spPr>
          <a:xfrm>
            <a:off x="2667000" y="5334000"/>
            <a:ext cx="457200" cy="0"/>
          </a:xfrm>
          <a:prstGeom prst="line">
            <a:avLst/>
          </a:prstGeom>
          <a:ln>
            <a:solidFill>
              <a:srgbClr val="1217DE"/>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3124200" y="4724400"/>
            <a:ext cx="1371600" cy="430887"/>
          </a:xfrm>
          <a:prstGeom prst="rect">
            <a:avLst/>
          </a:prstGeom>
        </p:spPr>
        <p:txBody>
          <a:bodyPr wrap="square">
            <a:spAutoFit/>
          </a:bodyPr>
          <a:lstStyle/>
          <a:p>
            <a:r>
              <a:rPr lang="en-GB" sz="2200" dirty="0" smtClean="0">
                <a:latin typeface="+mj-lt"/>
                <a:ea typeface="Verdana" pitchFamily="34" charset="0"/>
                <a:cs typeface="Verdana" pitchFamily="34" charset="0"/>
              </a:rPr>
              <a:t>Short</a:t>
            </a:r>
          </a:p>
        </p:txBody>
      </p:sp>
      <p:cxnSp>
        <p:nvCxnSpPr>
          <p:cNvPr id="18" name="Straight Arrow Connector 17"/>
          <p:cNvCxnSpPr/>
          <p:nvPr/>
        </p:nvCxnSpPr>
        <p:spPr>
          <a:xfrm flipV="1">
            <a:off x="5410200" y="4907578"/>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5334000" y="6355378"/>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
        <p:nvSpPr>
          <p:cNvPr id="22" name="Rectangle 21"/>
          <p:cNvSpPr/>
          <p:nvPr/>
        </p:nvSpPr>
        <p:spPr>
          <a:xfrm>
            <a:off x="5486400" y="6367046"/>
            <a:ext cx="1828800" cy="430887"/>
          </a:xfrm>
          <a:prstGeom prst="rect">
            <a:avLst/>
          </a:prstGeom>
        </p:spPr>
        <p:txBody>
          <a:bodyPr wrap="square">
            <a:spAutoFit/>
          </a:bodyPr>
          <a:lstStyle/>
          <a:p>
            <a:r>
              <a:rPr lang="en-GB" sz="2200" dirty="0" smtClean="0">
                <a:latin typeface="+mj-lt"/>
                <a:ea typeface="Verdana" pitchFamily="34" charset="0"/>
                <a:cs typeface="Verdana" pitchFamily="34" charset="0"/>
              </a:rPr>
              <a:t>Connectivity</a:t>
            </a:r>
          </a:p>
        </p:txBody>
      </p:sp>
      <p:sp>
        <p:nvSpPr>
          <p:cNvPr id="24" name="Rectangle 23"/>
          <p:cNvSpPr/>
          <p:nvPr/>
        </p:nvSpPr>
        <p:spPr>
          <a:xfrm rot="16200000">
            <a:off x="4055478" y="5301735"/>
            <a:ext cx="2133599" cy="430887"/>
          </a:xfrm>
          <a:prstGeom prst="rect">
            <a:avLst/>
          </a:prstGeom>
        </p:spPr>
        <p:txBody>
          <a:bodyPr wrap="square">
            <a:spAutoFit/>
          </a:bodyPr>
          <a:lstStyle/>
          <a:p>
            <a:r>
              <a:rPr lang="en-GB" sz="2200" dirty="0" smtClean="0">
                <a:latin typeface="+mj-lt"/>
                <a:ea typeface="Verdana" pitchFamily="34" charset="0"/>
                <a:cs typeface="Verdana" pitchFamily="34" charset="0"/>
              </a:rPr>
              <a:t>Species richness</a:t>
            </a:r>
          </a:p>
        </p:txBody>
      </p:sp>
      <p:cxnSp>
        <p:nvCxnSpPr>
          <p:cNvPr id="25" name="Straight Connector 24"/>
          <p:cNvCxnSpPr/>
          <p:nvPr/>
        </p:nvCxnSpPr>
        <p:spPr>
          <a:xfrm>
            <a:off x="5562600" y="5517178"/>
            <a:ext cx="1219200" cy="0"/>
          </a:xfrm>
          <a:prstGeom prst="line">
            <a:avLst/>
          </a:prstGeom>
          <a:ln>
            <a:solidFill>
              <a:srgbClr val="1217DE"/>
            </a:solidFill>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flipV="1">
            <a:off x="5562600" y="5048310"/>
            <a:ext cx="1219200" cy="9144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7086600" y="4950024"/>
            <a:ext cx="457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7543800" y="4763870"/>
            <a:ext cx="1371600" cy="430887"/>
          </a:xfrm>
          <a:prstGeom prst="rect">
            <a:avLst/>
          </a:prstGeom>
        </p:spPr>
        <p:txBody>
          <a:bodyPr wrap="square">
            <a:spAutoFit/>
          </a:bodyPr>
          <a:lstStyle/>
          <a:p>
            <a:r>
              <a:rPr lang="en-GB" sz="2200" dirty="0" smtClean="0">
                <a:latin typeface="+mj-lt"/>
                <a:ea typeface="Verdana" pitchFamily="34" charset="0"/>
                <a:cs typeface="Verdana" pitchFamily="34" charset="0"/>
              </a:rPr>
              <a:t>Annual</a:t>
            </a:r>
          </a:p>
        </p:txBody>
      </p:sp>
      <p:cxnSp>
        <p:nvCxnSpPr>
          <p:cNvPr id="29" name="Straight Connector 28"/>
          <p:cNvCxnSpPr/>
          <p:nvPr/>
        </p:nvCxnSpPr>
        <p:spPr>
          <a:xfrm>
            <a:off x="7086600" y="5334000"/>
            <a:ext cx="457200" cy="0"/>
          </a:xfrm>
          <a:prstGeom prst="line">
            <a:avLst/>
          </a:prstGeom>
          <a:ln>
            <a:solidFill>
              <a:srgbClr val="1217DE"/>
            </a:solidFill>
          </a:ln>
        </p:spPr>
        <p:style>
          <a:lnRef idx="2">
            <a:schemeClr val="dk1"/>
          </a:lnRef>
          <a:fillRef idx="0">
            <a:schemeClr val="dk1"/>
          </a:fillRef>
          <a:effectRef idx="1">
            <a:schemeClr val="dk1"/>
          </a:effectRef>
          <a:fontRef idx="minor">
            <a:schemeClr val="tx1"/>
          </a:fontRef>
        </p:style>
      </p:cxnSp>
      <p:sp>
        <p:nvSpPr>
          <p:cNvPr id="30" name="Rectangle 29"/>
          <p:cNvSpPr/>
          <p:nvPr/>
        </p:nvSpPr>
        <p:spPr>
          <a:xfrm>
            <a:off x="7543800" y="5147846"/>
            <a:ext cx="1371600" cy="430887"/>
          </a:xfrm>
          <a:prstGeom prst="rect">
            <a:avLst/>
          </a:prstGeom>
        </p:spPr>
        <p:txBody>
          <a:bodyPr wrap="square">
            <a:spAutoFit/>
          </a:bodyPr>
          <a:lstStyle/>
          <a:p>
            <a:r>
              <a:rPr lang="en-GB" sz="2200" dirty="0" err="1" smtClean="0">
                <a:latin typeface="+mj-lt"/>
                <a:ea typeface="Verdana" pitchFamily="34" charset="0"/>
                <a:cs typeface="Verdana" pitchFamily="34" charset="0"/>
              </a:rPr>
              <a:t>Clonal</a:t>
            </a:r>
            <a:endParaRPr lang="en-GB" sz="2200" dirty="0" smtClean="0">
              <a:latin typeface="+mj-lt"/>
              <a:ea typeface="Verdana" pitchFamily="34" charset="0"/>
              <a:cs typeface="Verdana" pitchFamily="34" charset="0"/>
            </a:endParaRPr>
          </a:p>
        </p:txBody>
      </p:sp>
      <p:sp>
        <p:nvSpPr>
          <p:cNvPr id="31" name="Rectangle 30"/>
          <p:cNvSpPr/>
          <p:nvPr/>
        </p:nvSpPr>
        <p:spPr>
          <a:xfrm>
            <a:off x="7315200" y="6367046"/>
            <a:ext cx="1828800" cy="430887"/>
          </a:xfrm>
          <a:prstGeom prst="rect">
            <a:avLst/>
          </a:prstGeom>
        </p:spPr>
        <p:txBody>
          <a:bodyPr wrap="square">
            <a:spAutoFit/>
          </a:bodyPr>
          <a:lstStyle/>
          <a:p>
            <a:r>
              <a:rPr lang="en-GB" sz="2200" dirty="0" smtClean="0">
                <a:latin typeface="+mj-lt"/>
                <a:ea typeface="Verdana" pitchFamily="34" charset="0"/>
                <a:cs typeface="Verdana" pitchFamily="34" charset="0"/>
              </a:rPr>
              <a:t>...</a:t>
            </a:r>
          </a:p>
        </p:txBody>
      </p:sp>
      <p:sp>
        <p:nvSpPr>
          <p:cNvPr id="34" name="Rectangle 33"/>
          <p:cNvSpPr/>
          <p:nvPr/>
        </p:nvSpPr>
        <p:spPr>
          <a:xfrm>
            <a:off x="4343400" y="5257800"/>
            <a:ext cx="316112" cy="430887"/>
          </a:xfrm>
          <a:prstGeom prst="rect">
            <a:avLst/>
          </a:prstGeom>
        </p:spPr>
        <p:txBody>
          <a:bodyPr wrap="none">
            <a:spAutoFit/>
          </a:bodyPr>
          <a:lstStyle/>
          <a:p>
            <a:r>
              <a:rPr lang="en-GB" sz="2200" dirty="0" smtClean="0">
                <a:latin typeface="+mj-lt"/>
              </a:rPr>
              <a:t>?</a:t>
            </a:r>
            <a:endParaRPr lang="sv-SE" sz="2200" dirty="0">
              <a:latin typeface="+mj-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200">
              <a:latin typeface="+mj-lt"/>
            </a:endParaRPr>
          </a:p>
        </p:txBody>
      </p:sp>
      <p:sp>
        <p:nvSpPr>
          <p:cNvPr id="10" name="Rectangle 9"/>
          <p:cNvSpPr/>
          <p:nvPr/>
        </p:nvSpPr>
        <p:spPr>
          <a:xfrm>
            <a:off x="42793" y="152400"/>
            <a:ext cx="1075359" cy="830997"/>
          </a:xfrm>
          <a:prstGeom prst="rect">
            <a:avLst/>
          </a:prstGeom>
        </p:spPr>
        <p:txBody>
          <a:bodyPr wrap="none">
            <a:spAutoFit/>
          </a:bodyPr>
          <a:lstStyle/>
          <a:p>
            <a:r>
              <a:rPr lang="sv-SE" sz="2400" dirty="0" err="1" smtClean="0">
                <a:latin typeface="+mj-lt"/>
              </a:rPr>
              <a:t>Results</a:t>
            </a:r>
            <a:endParaRPr lang="en-GB" sz="2400" dirty="0" smtClean="0">
              <a:latin typeface="+mj-lt"/>
            </a:endParaRPr>
          </a:p>
          <a:p>
            <a:endParaRPr lang="it-IT" sz="2400" dirty="0" smtClean="0">
              <a:solidFill>
                <a:schemeClr val="tx2"/>
              </a:solidFill>
              <a:latin typeface="+mj-lt"/>
            </a:endParaRPr>
          </a:p>
        </p:txBody>
      </p:sp>
      <p:sp>
        <p:nvSpPr>
          <p:cNvPr id="6" name="Rectangle 5"/>
          <p:cNvSpPr/>
          <p:nvPr/>
        </p:nvSpPr>
        <p:spPr>
          <a:xfrm>
            <a:off x="381000" y="3962400"/>
            <a:ext cx="7924800" cy="430887"/>
          </a:xfrm>
          <a:prstGeom prst="rect">
            <a:avLst/>
          </a:prstGeom>
        </p:spPr>
        <p:txBody>
          <a:bodyPr wrap="square">
            <a:spAutoFit/>
          </a:bodyPr>
          <a:lstStyle/>
          <a:p>
            <a:r>
              <a:rPr lang="en-GB" sz="2200" u="sng" dirty="0" smtClean="0">
                <a:solidFill>
                  <a:srgbClr val="1217DE"/>
                </a:solidFill>
                <a:latin typeface="+mj-lt"/>
              </a:rPr>
              <a:t>No interactions between traits</a:t>
            </a:r>
          </a:p>
        </p:txBody>
      </p:sp>
      <p:sp>
        <p:nvSpPr>
          <p:cNvPr id="8" name="Rectangle 7"/>
          <p:cNvSpPr/>
          <p:nvPr/>
        </p:nvSpPr>
        <p:spPr>
          <a:xfrm>
            <a:off x="381000" y="1066800"/>
            <a:ext cx="7924800" cy="430887"/>
          </a:xfrm>
          <a:prstGeom prst="rect">
            <a:avLst/>
          </a:prstGeom>
        </p:spPr>
        <p:txBody>
          <a:bodyPr wrap="square">
            <a:spAutoFit/>
          </a:bodyPr>
          <a:lstStyle/>
          <a:p>
            <a:r>
              <a:rPr lang="en-GB" sz="2200" u="sng" dirty="0" smtClean="0">
                <a:solidFill>
                  <a:srgbClr val="1217DE"/>
                </a:solidFill>
                <a:latin typeface="+mj-lt"/>
              </a:rPr>
              <a:t>Negative effect of habitat loss but no effect of connectivity </a:t>
            </a:r>
          </a:p>
        </p:txBody>
      </p:sp>
      <p:sp>
        <p:nvSpPr>
          <p:cNvPr id="9" name="Rectangle 8"/>
          <p:cNvSpPr/>
          <p:nvPr/>
        </p:nvSpPr>
        <p:spPr>
          <a:xfrm>
            <a:off x="381000" y="4819471"/>
            <a:ext cx="7924800" cy="2123658"/>
          </a:xfrm>
          <a:prstGeom prst="rect">
            <a:avLst/>
          </a:prstGeom>
        </p:spPr>
        <p:txBody>
          <a:bodyPr wrap="square">
            <a:spAutoFit/>
          </a:bodyPr>
          <a:lstStyle/>
          <a:p>
            <a:r>
              <a:rPr lang="en-GB" sz="2200" u="sng" dirty="0" smtClean="0">
                <a:solidFill>
                  <a:srgbClr val="1217DE"/>
                </a:solidFill>
                <a:latin typeface="+mj-lt"/>
              </a:rPr>
              <a:t>The effect of area was modified by three traits:</a:t>
            </a:r>
          </a:p>
          <a:p>
            <a:r>
              <a:rPr lang="en-GB" sz="2200" dirty="0" smtClean="0">
                <a:latin typeface="+mj-lt"/>
              </a:rPr>
              <a:t>1. Plant height (short vs. tall species)</a:t>
            </a:r>
          </a:p>
          <a:p>
            <a:r>
              <a:rPr lang="en-GB" sz="2200" dirty="0" smtClean="0">
                <a:latin typeface="+mj-lt"/>
              </a:rPr>
              <a:t>2. </a:t>
            </a:r>
            <a:r>
              <a:rPr lang="en-GB" sz="2200" dirty="0" err="1" smtClean="0">
                <a:latin typeface="+mj-lt"/>
              </a:rPr>
              <a:t>Clonality</a:t>
            </a:r>
            <a:r>
              <a:rPr lang="en-GB" sz="2200" dirty="0" smtClean="0">
                <a:latin typeface="+mj-lt"/>
              </a:rPr>
              <a:t> (annual vs. </a:t>
            </a:r>
            <a:r>
              <a:rPr lang="en-GB" sz="2200" dirty="0" err="1" smtClean="0">
                <a:latin typeface="+mj-lt"/>
              </a:rPr>
              <a:t>clonal</a:t>
            </a:r>
            <a:r>
              <a:rPr lang="en-GB" sz="2200" dirty="0" smtClean="0">
                <a:latin typeface="+mj-lt"/>
              </a:rPr>
              <a:t>)</a:t>
            </a:r>
          </a:p>
          <a:p>
            <a:r>
              <a:rPr lang="en-GB" sz="2200" dirty="0" smtClean="0">
                <a:latin typeface="+mj-lt"/>
              </a:rPr>
              <a:t>3. Dispersal agent (</a:t>
            </a:r>
            <a:r>
              <a:rPr lang="en-GB" sz="2200" dirty="0" err="1" smtClean="0">
                <a:latin typeface="+mj-lt"/>
              </a:rPr>
              <a:t>abiotically</a:t>
            </a:r>
            <a:r>
              <a:rPr lang="en-GB" sz="2200" dirty="0" smtClean="0">
                <a:latin typeface="+mj-lt"/>
              </a:rPr>
              <a:t>- vs. animal-dispersed species)</a:t>
            </a:r>
          </a:p>
          <a:p>
            <a:r>
              <a:rPr lang="en-GB" sz="2200" dirty="0" smtClean="0">
                <a:latin typeface="+mj-lt"/>
              </a:rPr>
              <a:t>4. Seed bank</a:t>
            </a:r>
          </a:p>
          <a:p>
            <a:r>
              <a:rPr lang="en-GB" sz="2200" dirty="0" smtClean="0">
                <a:latin typeface="+mj-lt"/>
              </a:rPr>
              <a:t>5. Seed number</a:t>
            </a:r>
          </a:p>
        </p:txBody>
      </p:sp>
      <p:cxnSp>
        <p:nvCxnSpPr>
          <p:cNvPr id="7" name="Straight Arrow Connector 6"/>
          <p:cNvCxnSpPr/>
          <p:nvPr/>
        </p:nvCxnSpPr>
        <p:spPr>
          <a:xfrm flipV="1">
            <a:off x="1143000" y="1764269"/>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1066800" y="3212069"/>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V="1">
            <a:off x="3048000" y="1764269"/>
            <a:ext cx="0" cy="152400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a:off x="2971800" y="3212069"/>
            <a:ext cx="1600200" cy="0"/>
          </a:xfrm>
          <a:prstGeom prst="straightConnector1">
            <a:avLst/>
          </a:prstGeom>
          <a:ln>
            <a:tailEnd type="triangle"/>
          </a:ln>
          <a:effectLst>
            <a:outerShdw blurRad="40000" dist="20000" dir="5400000" rotWithShape="0">
              <a:schemeClr val="bg1">
                <a:alpha val="38000"/>
              </a:schemeClr>
            </a:outerShdw>
          </a:effectLst>
        </p:spPr>
        <p:style>
          <a:lnRef idx="2">
            <a:schemeClr val="dk1"/>
          </a:lnRef>
          <a:fillRef idx="0">
            <a:schemeClr val="dk1"/>
          </a:fillRef>
          <a:effectRef idx="1">
            <a:schemeClr val="dk1"/>
          </a:effectRef>
          <a:fontRef idx="minor">
            <a:schemeClr val="tx1"/>
          </a:fontRef>
        </p:style>
      </p:cxnSp>
      <p:sp>
        <p:nvSpPr>
          <p:cNvPr id="14" name="Rectangle 13"/>
          <p:cNvSpPr/>
          <p:nvPr/>
        </p:nvSpPr>
        <p:spPr>
          <a:xfrm>
            <a:off x="1371600" y="3288269"/>
            <a:ext cx="1066800" cy="430887"/>
          </a:xfrm>
          <a:prstGeom prst="rect">
            <a:avLst/>
          </a:prstGeom>
        </p:spPr>
        <p:txBody>
          <a:bodyPr wrap="square">
            <a:spAutoFit/>
          </a:bodyPr>
          <a:lstStyle/>
          <a:p>
            <a:r>
              <a:rPr lang="en-GB" sz="2200" dirty="0" smtClean="0">
                <a:latin typeface="+mj-lt"/>
                <a:ea typeface="Verdana" pitchFamily="34" charset="0"/>
                <a:cs typeface="Verdana" pitchFamily="34" charset="0"/>
              </a:rPr>
              <a:t>Area</a:t>
            </a:r>
          </a:p>
        </p:txBody>
      </p:sp>
      <p:sp>
        <p:nvSpPr>
          <p:cNvPr id="15" name="Rectangle 14"/>
          <p:cNvSpPr/>
          <p:nvPr/>
        </p:nvSpPr>
        <p:spPr>
          <a:xfrm>
            <a:off x="3048000" y="3364469"/>
            <a:ext cx="2362200" cy="430887"/>
          </a:xfrm>
          <a:prstGeom prst="rect">
            <a:avLst/>
          </a:prstGeom>
        </p:spPr>
        <p:txBody>
          <a:bodyPr wrap="square">
            <a:spAutoFit/>
          </a:bodyPr>
          <a:lstStyle/>
          <a:p>
            <a:r>
              <a:rPr lang="en-GB" sz="2200" dirty="0" smtClean="0">
                <a:latin typeface="+mj-lt"/>
                <a:ea typeface="Verdana" pitchFamily="34" charset="0"/>
                <a:cs typeface="Verdana" pitchFamily="34" charset="0"/>
              </a:rPr>
              <a:t>Connectivity</a:t>
            </a:r>
          </a:p>
        </p:txBody>
      </p:sp>
      <p:sp>
        <p:nvSpPr>
          <p:cNvPr id="16" name="Rectangle 15"/>
          <p:cNvSpPr/>
          <p:nvPr/>
        </p:nvSpPr>
        <p:spPr>
          <a:xfrm rot="16200000">
            <a:off x="-210233" y="2129880"/>
            <a:ext cx="1981200" cy="769441"/>
          </a:xfrm>
          <a:prstGeom prst="rect">
            <a:avLst/>
          </a:prstGeom>
        </p:spPr>
        <p:txBody>
          <a:bodyPr wrap="square">
            <a:spAutoFit/>
          </a:bodyPr>
          <a:lstStyle/>
          <a:p>
            <a:pPr algn="ctr"/>
            <a:r>
              <a:rPr lang="en-GB" sz="2200" dirty="0" smtClean="0">
                <a:latin typeface="+mj-lt"/>
                <a:ea typeface="Verdana" pitchFamily="34" charset="0"/>
                <a:cs typeface="Verdana" pitchFamily="34" charset="0"/>
              </a:rPr>
              <a:t>Species richness</a:t>
            </a:r>
          </a:p>
        </p:txBody>
      </p:sp>
      <p:cxnSp>
        <p:nvCxnSpPr>
          <p:cNvPr id="17" name="Straight Connector 16"/>
          <p:cNvCxnSpPr/>
          <p:nvPr/>
        </p:nvCxnSpPr>
        <p:spPr>
          <a:xfrm flipV="1">
            <a:off x="1295400" y="1992869"/>
            <a:ext cx="1066800" cy="91440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3200400" y="2514600"/>
            <a:ext cx="1219200" cy="0"/>
          </a:xfrm>
          <a:prstGeom prst="line">
            <a:avLst/>
          </a:prstGeom>
          <a:ln>
            <a:solidFill>
              <a:srgbClr val="00B050"/>
            </a:solidFill>
          </a:ln>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457200" y="6096000"/>
            <a:ext cx="1600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a:off x="457200" y="6400800"/>
            <a:ext cx="1905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a:p>
        </p:txBody>
      </p:sp>
      <p:sp>
        <p:nvSpPr>
          <p:cNvPr id="10" name="Rectangle 9"/>
          <p:cNvSpPr/>
          <p:nvPr/>
        </p:nvSpPr>
        <p:spPr>
          <a:xfrm>
            <a:off x="42793" y="152400"/>
            <a:ext cx="2535246" cy="830997"/>
          </a:xfrm>
          <a:prstGeom prst="rect">
            <a:avLst/>
          </a:prstGeom>
        </p:spPr>
        <p:txBody>
          <a:bodyPr wrap="none">
            <a:spAutoFit/>
          </a:bodyPr>
          <a:lstStyle/>
          <a:p>
            <a:r>
              <a:rPr lang="sv-SE" sz="2400" dirty="0" err="1" smtClean="0">
                <a:latin typeface="+mj-lt"/>
              </a:rPr>
              <a:t>Results</a:t>
            </a:r>
            <a:r>
              <a:rPr lang="sv-SE" sz="2400" dirty="0" smtClean="0">
                <a:latin typeface="+mj-lt"/>
              </a:rPr>
              <a:t>: </a:t>
            </a:r>
            <a:r>
              <a:rPr lang="sv-SE" sz="2400" dirty="0" err="1" smtClean="0">
                <a:latin typeface="+mj-lt"/>
              </a:rPr>
              <a:t>trait</a:t>
            </a:r>
            <a:r>
              <a:rPr lang="sv-SE" sz="2400" dirty="0" smtClean="0">
                <a:latin typeface="+mj-lt"/>
              </a:rPr>
              <a:t> </a:t>
            </a:r>
            <a:r>
              <a:rPr lang="sv-SE" sz="2400" dirty="0" err="1" smtClean="0">
                <a:latin typeface="+mj-lt"/>
              </a:rPr>
              <a:t>effect</a:t>
            </a:r>
            <a:endParaRPr lang="en-GB" sz="2400" dirty="0" smtClean="0">
              <a:latin typeface="+mj-lt"/>
            </a:endParaRPr>
          </a:p>
          <a:p>
            <a:endParaRPr lang="it-IT" sz="2400" dirty="0" smtClean="0">
              <a:solidFill>
                <a:schemeClr val="tx2"/>
              </a:solidFill>
              <a:latin typeface="+mj-lt"/>
            </a:endParaRPr>
          </a:p>
        </p:txBody>
      </p:sp>
      <p:pic>
        <p:nvPicPr>
          <p:cNvPr id="7" name="Picture 6" descr="Fig.2.tif"/>
          <p:cNvPicPr>
            <a:picLocks noChangeAspect="1"/>
          </p:cNvPicPr>
          <p:nvPr/>
        </p:nvPicPr>
        <p:blipFill>
          <a:blip r:embed="rId2" cstate="screen"/>
          <a:stretch>
            <a:fillRect/>
          </a:stretch>
        </p:blipFill>
        <p:spPr>
          <a:xfrm>
            <a:off x="129090" y="990600"/>
            <a:ext cx="8823712" cy="510540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a:p>
        </p:txBody>
      </p:sp>
      <p:sp>
        <p:nvSpPr>
          <p:cNvPr id="10" name="Rectangle 9"/>
          <p:cNvSpPr/>
          <p:nvPr/>
        </p:nvSpPr>
        <p:spPr>
          <a:xfrm>
            <a:off x="42793" y="152400"/>
            <a:ext cx="5285871" cy="830997"/>
          </a:xfrm>
          <a:prstGeom prst="rect">
            <a:avLst/>
          </a:prstGeom>
        </p:spPr>
        <p:txBody>
          <a:bodyPr wrap="none">
            <a:spAutoFit/>
          </a:bodyPr>
          <a:lstStyle/>
          <a:p>
            <a:r>
              <a:rPr lang="en-GB" sz="2400" dirty="0" smtClean="0">
                <a:latin typeface="+mj-lt"/>
              </a:rPr>
              <a:t>Plant sensitivity to habitat fragmentation</a:t>
            </a:r>
          </a:p>
          <a:p>
            <a:endParaRPr lang="en-GB" sz="2400" dirty="0" smtClean="0">
              <a:solidFill>
                <a:schemeClr val="tx2"/>
              </a:solidFill>
              <a:latin typeface="+mj-lt"/>
            </a:endParaRPr>
          </a:p>
        </p:txBody>
      </p:sp>
      <p:pic>
        <p:nvPicPr>
          <p:cNvPr id="6" name="Picture 5" descr="Fig.3.tif"/>
          <p:cNvPicPr>
            <a:picLocks noChangeAspect="1"/>
          </p:cNvPicPr>
          <p:nvPr/>
        </p:nvPicPr>
        <p:blipFill>
          <a:blip r:embed="rId2" cstate="screen"/>
          <a:stretch>
            <a:fillRect/>
          </a:stretch>
        </p:blipFill>
        <p:spPr>
          <a:xfrm>
            <a:off x="381000" y="1143000"/>
            <a:ext cx="8480029" cy="2377059"/>
          </a:xfrm>
          <a:prstGeom prst="rect">
            <a:avLst/>
          </a:prstGeom>
        </p:spPr>
      </p:pic>
      <p:sp>
        <p:nvSpPr>
          <p:cNvPr id="8" name="Rectangle 7"/>
          <p:cNvSpPr/>
          <p:nvPr/>
        </p:nvSpPr>
        <p:spPr>
          <a:xfrm>
            <a:off x="457200" y="3733800"/>
            <a:ext cx="8305800" cy="3139321"/>
          </a:xfrm>
          <a:prstGeom prst="rect">
            <a:avLst/>
          </a:prstGeom>
        </p:spPr>
        <p:txBody>
          <a:bodyPr wrap="square">
            <a:spAutoFit/>
          </a:bodyPr>
          <a:lstStyle/>
          <a:p>
            <a:r>
              <a:rPr lang="en-GB" sz="2200" dirty="0" smtClean="0">
                <a:latin typeface="+mj-lt"/>
              </a:rPr>
              <a:t>Higher sensitivity to habitat loss for:</a:t>
            </a:r>
          </a:p>
          <a:p>
            <a:endParaRPr lang="en-GB" sz="2200" dirty="0" smtClean="0">
              <a:latin typeface="+mj-lt"/>
            </a:endParaRPr>
          </a:p>
          <a:p>
            <a:pPr marL="342900" indent="-342900">
              <a:buAutoNum type="arabicPeriod"/>
            </a:pPr>
            <a:r>
              <a:rPr lang="en-GB" sz="2200" dirty="0" smtClean="0">
                <a:latin typeface="+mj-lt"/>
              </a:rPr>
              <a:t>Small species (low competitive ability for light)</a:t>
            </a:r>
          </a:p>
          <a:p>
            <a:pPr marL="342900" indent="-342900">
              <a:buAutoNum type="arabicPeriod"/>
            </a:pPr>
            <a:endParaRPr lang="en-GB" sz="2200" dirty="0" smtClean="0">
              <a:latin typeface="+mj-lt"/>
            </a:endParaRPr>
          </a:p>
          <a:p>
            <a:r>
              <a:rPr lang="en-GB" sz="2200" dirty="0" smtClean="0">
                <a:latin typeface="+mj-lt"/>
              </a:rPr>
              <a:t>2. Perennial </a:t>
            </a:r>
            <a:r>
              <a:rPr lang="en-GB" sz="2200" dirty="0" err="1" smtClean="0">
                <a:latin typeface="+mj-lt"/>
              </a:rPr>
              <a:t>clonal</a:t>
            </a:r>
            <a:r>
              <a:rPr lang="en-GB" sz="2200" dirty="0" smtClean="0">
                <a:latin typeface="+mj-lt"/>
              </a:rPr>
              <a:t> (trade-off between </a:t>
            </a:r>
            <a:r>
              <a:rPr lang="en-GB" sz="2200" dirty="0" err="1" smtClean="0">
                <a:latin typeface="+mj-lt"/>
              </a:rPr>
              <a:t>clonality</a:t>
            </a:r>
            <a:r>
              <a:rPr lang="en-GB" sz="2200" dirty="0" smtClean="0">
                <a:latin typeface="+mj-lt"/>
              </a:rPr>
              <a:t> and dispersal?)</a:t>
            </a:r>
          </a:p>
          <a:p>
            <a:endParaRPr lang="en-GB" sz="2200" dirty="0" smtClean="0">
              <a:latin typeface="+mj-lt"/>
            </a:endParaRPr>
          </a:p>
          <a:p>
            <a:r>
              <a:rPr lang="en-GB" sz="2200" dirty="0" smtClean="0">
                <a:latin typeface="+mj-lt"/>
              </a:rPr>
              <a:t>3. </a:t>
            </a:r>
            <a:r>
              <a:rPr lang="en-GB" sz="2200" dirty="0" err="1" smtClean="0">
                <a:latin typeface="+mj-lt"/>
              </a:rPr>
              <a:t>Abiotically</a:t>
            </a:r>
            <a:r>
              <a:rPr lang="en-GB" sz="2200" dirty="0" smtClean="0">
                <a:latin typeface="+mj-lt"/>
              </a:rPr>
              <a:t>-dispersed species (random vs. animal directional dispersal)</a:t>
            </a:r>
          </a:p>
          <a:p>
            <a:endParaRPr lang="en-GB" sz="2200" dirty="0" smtClean="0">
              <a:solidFill>
                <a:schemeClr val="tx2"/>
              </a:solidFill>
              <a:latin typeface="+mj-l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a:latin typeface="+mj-lt"/>
            </a:endParaRPr>
          </a:p>
        </p:txBody>
      </p:sp>
      <p:sp>
        <p:nvSpPr>
          <p:cNvPr id="10" name="Rectangle 9"/>
          <p:cNvSpPr/>
          <p:nvPr/>
        </p:nvSpPr>
        <p:spPr>
          <a:xfrm>
            <a:off x="42793" y="152400"/>
            <a:ext cx="5285871" cy="830997"/>
          </a:xfrm>
          <a:prstGeom prst="rect">
            <a:avLst/>
          </a:prstGeom>
        </p:spPr>
        <p:txBody>
          <a:bodyPr wrap="none">
            <a:spAutoFit/>
          </a:bodyPr>
          <a:lstStyle/>
          <a:p>
            <a:r>
              <a:rPr lang="en-GB" sz="2400" smtClean="0">
                <a:latin typeface="+mj-lt"/>
              </a:rPr>
              <a:t>Plant sensitivity to habitat fragmentation</a:t>
            </a:r>
          </a:p>
          <a:p>
            <a:endParaRPr lang="en-GB" sz="2400" smtClean="0">
              <a:solidFill>
                <a:schemeClr val="tx2"/>
              </a:solidFill>
              <a:latin typeface="+mj-lt"/>
            </a:endParaRPr>
          </a:p>
        </p:txBody>
      </p:sp>
      <p:sp>
        <p:nvSpPr>
          <p:cNvPr id="8" name="Rectangle 7"/>
          <p:cNvSpPr/>
          <p:nvPr/>
        </p:nvSpPr>
        <p:spPr>
          <a:xfrm>
            <a:off x="4191000" y="1219201"/>
            <a:ext cx="4038600" cy="707886"/>
          </a:xfrm>
          <a:prstGeom prst="rect">
            <a:avLst/>
          </a:prstGeom>
        </p:spPr>
        <p:txBody>
          <a:bodyPr wrap="square">
            <a:spAutoFit/>
          </a:bodyPr>
          <a:lstStyle/>
          <a:p>
            <a:r>
              <a:rPr lang="en-GB" sz="2000" dirty="0" smtClean="0">
                <a:latin typeface="+mj-lt"/>
              </a:rPr>
              <a:t>Results match well with other recent studies</a:t>
            </a:r>
            <a:endParaRPr lang="en-GB" sz="2000" dirty="0" smtClean="0">
              <a:solidFill>
                <a:schemeClr val="tx2"/>
              </a:solidFill>
              <a:latin typeface="+mj-lt"/>
            </a:endParaRPr>
          </a:p>
        </p:txBody>
      </p:sp>
      <p:pic>
        <p:nvPicPr>
          <p:cNvPr id="101378" name="Picture 2"/>
          <p:cNvPicPr>
            <a:picLocks noChangeAspect="1" noChangeArrowheads="1"/>
          </p:cNvPicPr>
          <p:nvPr/>
        </p:nvPicPr>
        <p:blipFill>
          <a:blip r:embed="rId3" cstate="screen"/>
          <a:srcRect/>
          <a:stretch>
            <a:fillRect/>
          </a:stretch>
        </p:blipFill>
        <p:spPr bwMode="auto">
          <a:xfrm>
            <a:off x="381000" y="987679"/>
            <a:ext cx="3581400" cy="5456615"/>
          </a:xfrm>
          <a:prstGeom prst="rect">
            <a:avLst/>
          </a:prstGeom>
          <a:noFill/>
          <a:ln w="9525">
            <a:noFill/>
            <a:miter lim="800000"/>
            <a:headEnd/>
            <a:tailEnd/>
          </a:ln>
        </p:spPr>
      </p:pic>
      <p:sp>
        <p:nvSpPr>
          <p:cNvPr id="6" name="Rectangle 5"/>
          <p:cNvSpPr/>
          <p:nvPr/>
        </p:nvSpPr>
        <p:spPr>
          <a:xfrm>
            <a:off x="4086686" y="5757446"/>
            <a:ext cx="2866041" cy="338554"/>
          </a:xfrm>
          <a:prstGeom prst="rect">
            <a:avLst/>
          </a:prstGeom>
        </p:spPr>
        <p:txBody>
          <a:bodyPr wrap="none">
            <a:spAutoFit/>
          </a:bodyPr>
          <a:lstStyle/>
          <a:p>
            <a:r>
              <a:rPr lang="en-GB" sz="1600" dirty="0" err="1" smtClean="0">
                <a:latin typeface="+mj-lt"/>
              </a:rPr>
              <a:t>Lindborg</a:t>
            </a:r>
            <a:r>
              <a:rPr lang="en-GB" sz="1600" dirty="0" smtClean="0">
                <a:latin typeface="+mj-lt"/>
              </a:rPr>
              <a:t> et al. (2012) </a:t>
            </a:r>
            <a:r>
              <a:rPr lang="en-GB" sz="1600" dirty="0" err="1" smtClean="0">
                <a:latin typeface="+mj-lt"/>
              </a:rPr>
              <a:t>Ecography</a:t>
            </a:r>
            <a:endParaRPr lang="en-GB" sz="1600" dirty="0" smtClean="0">
              <a:latin typeface="+mj-lt"/>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iencemag.org/content/320/5882/1502/F2.large.jpg"/>
          <p:cNvPicPr>
            <a:picLocks noChangeAspect="1" noChangeArrowheads="1"/>
          </p:cNvPicPr>
          <p:nvPr/>
        </p:nvPicPr>
        <p:blipFill>
          <a:blip r:embed="rId2" cstate="screen"/>
          <a:srcRect/>
          <a:stretch>
            <a:fillRect/>
          </a:stretch>
        </p:blipFill>
        <p:spPr bwMode="auto">
          <a:xfrm>
            <a:off x="304800" y="1219200"/>
            <a:ext cx="4844393" cy="4499988"/>
          </a:xfrm>
          <a:prstGeom prst="rect">
            <a:avLst/>
          </a:prstGeom>
          <a:noFill/>
        </p:spPr>
      </p:pic>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200">
              <a:latin typeface="+mj-lt"/>
            </a:endParaRPr>
          </a:p>
        </p:txBody>
      </p:sp>
      <p:sp>
        <p:nvSpPr>
          <p:cNvPr id="10" name="Rectangle 9"/>
          <p:cNvSpPr/>
          <p:nvPr/>
        </p:nvSpPr>
        <p:spPr>
          <a:xfrm>
            <a:off x="42793" y="152400"/>
            <a:ext cx="5285871" cy="830997"/>
          </a:xfrm>
          <a:prstGeom prst="rect">
            <a:avLst/>
          </a:prstGeom>
        </p:spPr>
        <p:txBody>
          <a:bodyPr wrap="none">
            <a:spAutoFit/>
          </a:bodyPr>
          <a:lstStyle/>
          <a:p>
            <a:r>
              <a:rPr lang="en-GB" sz="2400" dirty="0" smtClean="0">
                <a:latin typeface="+mj-lt"/>
              </a:rPr>
              <a:t>Plant sensitivity to habitat fragmentation</a:t>
            </a:r>
          </a:p>
          <a:p>
            <a:endParaRPr lang="en-GB" sz="2400" dirty="0" smtClean="0">
              <a:solidFill>
                <a:schemeClr val="tx2"/>
              </a:solidFill>
              <a:latin typeface="+mj-lt"/>
            </a:endParaRPr>
          </a:p>
        </p:txBody>
      </p:sp>
      <p:sp>
        <p:nvSpPr>
          <p:cNvPr id="8" name="Rectangle 7"/>
          <p:cNvSpPr/>
          <p:nvPr/>
        </p:nvSpPr>
        <p:spPr>
          <a:xfrm>
            <a:off x="4191000" y="1219201"/>
            <a:ext cx="4038600" cy="769441"/>
          </a:xfrm>
          <a:prstGeom prst="rect">
            <a:avLst/>
          </a:prstGeom>
        </p:spPr>
        <p:txBody>
          <a:bodyPr wrap="square">
            <a:spAutoFit/>
          </a:bodyPr>
          <a:lstStyle/>
          <a:p>
            <a:r>
              <a:rPr lang="en-GB" sz="2200" dirty="0" smtClean="0">
                <a:latin typeface="+mj-lt"/>
              </a:rPr>
              <a:t>Results match well with other recent studies</a:t>
            </a:r>
            <a:endParaRPr lang="en-GB" sz="2200" dirty="0" smtClean="0">
              <a:solidFill>
                <a:schemeClr val="tx2"/>
              </a:solidFill>
              <a:latin typeface="+mj-lt"/>
            </a:endParaRPr>
          </a:p>
        </p:txBody>
      </p:sp>
      <p:sp>
        <p:nvSpPr>
          <p:cNvPr id="6" name="Rectangle 5"/>
          <p:cNvSpPr/>
          <p:nvPr/>
        </p:nvSpPr>
        <p:spPr>
          <a:xfrm>
            <a:off x="4086686" y="5757446"/>
            <a:ext cx="3578287" cy="430887"/>
          </a:xfrm>
          <a:prstGeom prst="rect">
            <a:avLst/>
          </a:prstGeom>
        </p:spPr>
        <p:txBody>
          <a:bodyPr wrap="none">
            <a:spAutoFit/>
          </a:bodyPr>
          <a:lstStyle/>
          <a:p>
            <a:r>
              <a:rPr lang="en-GB" sz="2200" dirty="0" smtClean="0">
                <a:latin typeface="+mj-lt"/>
              </a:rPr>
              <a:t>Montoya et al. (2008) Science</a:t>
            </a:r>
          </a:p>
        </p:txBody>
      </p:sp>
      <p:sp>
        <p:nvSpPr>
          <p:cNvPr id="9" name="Rectangle 8"/>
          <p:cNvSpPr/>
          <p:nvPr/>
        </p:nvSpPr>
        <p:spPr>
          <a:xfrm>
            <a:off x="5334000" y="3124200"/>
            <a:ext cx="3048000" cy="1107996"/>
          </a:xfrm>
          <a:prstGeom prst="rect">
            <a:avLst/>
          </a:prstGeom>
        </p:spPr>
        <p:txBody>
          <a:bodyPr wrap="square">
            <a:spAutoFit/>
          </a:bodyPr>
          <a:lstStyle/>
          <a:p>
            <a:r>
              <a:rPr lang="en-US" sz="2200" dirty="0" smtClean="0">
                <a:latin typeface="+mj-lt"/>
              </a:rPr>
              <a:t>Negative </a:t>
            </a:r>
            <a:r>
              <a:rPr lang="en-US" sz="2200" dirty="0" err="1" smtClean="0">
                <a:latin typeface="+mj-lt"/>
              </a:rPr>
              <a:t>Ω</a:t>
            </a:r>
            <a:r>
              <a:rPr lang="en-US" sz="2200" i="1" baseline="-25000" dirty="0" err="1" smtClean="0">
                <a:latin typeface="+mj-lt"/>
              </a:rPr>
              <a:t>j</a:t>
            </a:r>
            <a:r>
              <a:rPr lang="en-US" sz="2200" dirty="0" smtClean="0">
                <a:latin typeface="+mj-lt"/>
              </a:rPr>
              <a:t> implies a negative response to habitat loss</a:t>
            </a:r>
            <a:endParaRPr lang="sv-SE" sz="2200" dirty="0">
              <a:latin typeface="+mj-lt"/>
            </a:endParaRPr>
          </a:p>
        </p:txBody>
      </p:sp>
      <p:sp>
        <p:nvSpPr>
          <p:cNvPr id="36866" name="AutoShape 2" descr="data:image/jpeg;base64,/9j/4AAQSkZJRgABAQAAAQABAAD/2wCEAAkGBhQSERQUEhQUFRQUFRYVFhUVFBUXFxcUFhcVFRUUFBUXGyYeFxwjGRcUHy8gIycpLCwsFR4xNTAqNSYrLSkBCQoKDgwOFw8PFykcHRwpKSwpKSkpKSkpKSkpKSkpKSkpKSkpKSkpKSkpKSwpLCkpKSkpKSkpKSkpKSwsLCkpLP/AABEIAMIBAwMBIgACEQEDEQH/xAAbAAACAwEBAQAAAAAAAAAAAAACAwABBQQGB//EAEUQAAIBAwIEBAMFBQUGBQUAAAECEQADEgQhBSIxQRNRYXEyQoEGI1JikRQzgqGxcpLB0fBDU4Oi4fEkY3PC0gcVdKOy/8QAGAEBAQEBAQAAAAAAAAAAAAAAAAECAwT/xAAfEQEBAQACAwEBAQEAAAAAAAAAARECIRIxQVFhceH/2gAMAwEAAhEDEQA/AMHOryrmFyrD1h210Z1M6TnUyoHZVRal5VJoGTVCqLVU0BTULVU0JNAeVTKlzUmgZlV5UsA106axkCx6KRPlEE/4CiBVq6f2aJy2hQfq3wr77zTOEaVWYtc/d2lLuPOOifUwKt1a4yoPjc5tHQFtwPZV3+tUc60QatOzog3KoPhq0EjrcuKNxP4VHU/m82FZmquS7EREwI6QNtqie0DVeVJyqBqFOyq8qRlVhqiHh6sPSA1WHqh2VSaTlV5UDcqrKl5VWdQNLUJNBnVZVFgiaAmoTVUXENSqipQ6ZYajDUjOiyrQdnVh6TlVzQODVc0pTVjrUNNyogaU6FTB7UdnUFTI+o8x61Qfae1Wiz+k/pTVOPMnMh2ZTvH5T/gaI2gfvLRkDcofiX/5L61DXPhtPaYn16xUFaOn0wdGx6P09CN1/wAV+orNFUaRtQ7t2Clp91if1q9OI09w+bKo9hu39Vp92P2ct3K2gT6SxP8AMUzQaPxAtroAyZnyEC5cJ9gQPpSM2phhZt2z/tPv7nn4azgp9zP8q6OG2yEL7C7qJgxJt2C0FwPxOwwQd8SelBorH7VdZmkW3ObxsRYQ427ak9C5EDy8MntXdcusxJtr97dnw4ELasgBfG9AFxRPJTI5nNaxLXJrrogooxt2wFuFdyBvjp7bbyZlmbu2RMgKDn8V05THMgXD1tr0tKOiE/i6yO3czIGzeRbJW3bIBtqGLASbc/7QgfHqG2CKPhlfJSMPVuqsWcAv0WzMrbA6C6wPM3mo75ZGSVrN7JXDnUzpbPJk/wBP8BsKoNRs3KrzpOVTKiHh6vOufOr8SgeGqZ0nxKmdA7OrzpGdTOgflUypWVXlUUyak0E1JqA6lDlUoYxQ1FnSFaiDVpDg9XlSQ1EGopoaurT6J3H3YzPdV3Yfw9/pXEtyCD3FamkK3CCGFq4OhUmCfOPP2NWdoNFVwEY4uOhcRHpP4a5NTpWtmGBB/kR6Hoa9C2uYrjqVnyvIob++hEH32qNbISMRdtdmtb4+ptGY9h/Klia87Z1RUyPYg9CO4IpzDGLlsmPP5kPk3+fSuy9wdHE2ri77DLlBPlJ+E+hNcV3T3LDc6lZHRhysP6MPaorY4Nd8ZmVSEukFlGwVnXcEDoCYII6Ga5OKaSIuqIW4dx3S586EehDfpSNLCut1PhUgsJkpO0nzXfr+teztW1vZWmVSNRbm2xOP3gBKgkd5BGX+dXNjO+Nee03PYtr+NzbP6OR/OKdo3J0951HNeveCn/EgsR/Bt/FSdNbKWbgIINi61zcdB4LkE9huFNeq4Pwfaz2FsM/TpduKviOfMoCyD80eVUJs8PFu3iRKkbj8YHLjHkcQD+XP/eTXQ4NkOTzXrnxdJz2xRZEKtsNLEiAbn4mxGresKku07FQANyD0S2ij436bAdZ7CvLcd4qLJMmbpH7tWnwl3IVnX592lh0yYJuzXDtz9uPiusFlGRSMyTlcXrlJDLaJ3VAcg108ztIEAGPMTV3rpYydz9Bt0AAGygAAADYACgJrna6yYvKoXpZahJrKmF6hek5VRaiH+JU8SkZ1PEqjo8Wr8SudWog1A8PVg0kNVhqKcDTAaQpowamhs0U0qaIGpVHlV0E1Kg8+Gow1KmiBrohqmiBpQNWGqIaDRA0sGtfQ6XxRyaW6/mbTN1+qkCimcJ4mEEF7qnzGLp9Ubf8AQ16DRa2xOQOJ7sinGdt2UTjWPa+zcnddRZ9XFsif7yGtGxwwgk/tOmeB85ZGk7gZKCZ+tal/mscv9bD6Kzf3tPZdjsVDhS3vIE/xD60u59nyiwc7B7C8k2WneDuU+oPamJwKwQC7WpMfEHP6XAtbHDuBFY8G9dCn/c3WdB9H5fLrVuX4xL/XmNRwBmIbwxp7kcrpz6a76BhPhsR26Hyo+FKyxbceGwOVsjdQ43m2w6iRunUD2r6Bo+GspOWLDqT4YRvY+FAb6g10tway8tctjrMuAJx6FhtJH5ulSSz01eW+3nW4KL0yn71rbspmAEYF7OX4SSzD8rn0raeyLCRJdvmPQZSWJJg47ljG53JgwAFajjKWGwRsoDdTlcyidpjpMbmdxXlOPfaW3eAXxLgO5UGzZIafwLcfwzEddzPl0rcmdsbquK/auVx0wDESG1DfAhYQyodxkRtClmju0kV469wxwecqoPzXWCEz82Dc+/qs1o6zUnbxNXqUA2ANhh16hcLoT9P0rz98KDyvlPeGB/iB71z5XXTjMdhs2V+K6XPlbQx/fuY//wAmuW/cUnkBUR8zBjPuFH9KQTUmsN9rmhmhLULNVRZall6hoDVQWVWDQCjBpoMGiBoRRUUWVGKAUQohgNGDS1o6laGKIUsUYNQhgqVX+u9SivOxRA0INXW00QNWDQg1KILKtzRcdtLHiWQQB0QIm/nsPrWAaO0uRAkCTEnoPUwJqpY9db+2FkRGnAG3zMTG/cvXbb+3GnA307f33j+dysG3wmzbH32Zb87iwnstvB79z3xQb11abjVpTjpdIruO4tFm+rXDdf6yn0rW38jGT+vVcN+1dy5va094JtDB1s2x6G6xj6AzWon2l8FZvAJO4yv3Dt5/eBXf+FIPZq8ZreM3SI1GsFtYjw9Opd47rkSGHsx96x/221mF01hrlxjCvf8AvrjNt8FhBhPXYhz61rc9/wDGfHX0N/8A6hkrmMVtdrrqwVo6+Ep57x9FUAd3G1K4hx6+UDOfCNza0lwhTvsLt0dZ8kUNEH4j08fduDTObmpfxtYIxtFsxZIgg3nmMhtCKeWOxgjKt6xna7fuMWeCcj1Lvyg/z9hIqea+E+NjW8WyDMhblKlGOzczOocjt+7TaT0HWa6bvE/GsteW3bdwP/EW2yjtF4KrAMOkkiVImYNeftHkI7GyI9xcLj/lVqXoeIPZcOhhh6SCDsVYdwRsRXK3W5HXZ1K74ObJPVTLWz6ECTHoQ3uaTqdM3xQuP4rZBSfLY8vsYp3FNKhAvWf3TmCsybNzqbbHy7q3cT3FZob/AF6Vn21g8qotQZVJqqstUqAVCKCqqKKKkUQONEBV1cUhFiiAoRRCqq6IVQFEKiDWiiqC0QFBKIVBUooxUoZ/1FSmjAFSoBRBa0yqriiC0UVNCitSaZFCRTQs/wCv866H1zsoQuxQfIDCdIHINv5Uk1VXR2aDRq+9y4tq2vU9WPoiDcn1/r0rQufaMWwyaNPAVhBeZvOPzXOqj8o232jpWDUmqvseX+v+1duq5ECepLdOqyG+mXL/AMD1pGhU5ZCAwICz2czDEeSgM/8AAPOqfU8+S7BYCA7wq7JPmYAPvvUHY7+Gban4hiXEfDORCn1AuEkdso7GuRhBIPYx+hik9fr5+vcmunUmWn8QVvqygn/mJqUdPDeIeGxyGVtxjcT8Senkw6g9iKmv0XhsIOSMMrbx8S9N/JgdiOx9IrjFaHD74Km1dMIxkN/u7nTMfl7MPKO4FYv6RxUQFM1GmKMUYQV6/wAoPqCCCD3BBoYqqgFWaoCiigoCpFFFQCgGrFEFqxVFAUQFWBRAVNFRRVIqwKC6MUK0YoiVdSqiqsSalUZ/0KlRWQq0xVoVFMWprmmNVhRVKzoApQFadSzV1CStCwprUs1qVoBFDRmqitC0aJjuCv0PWPcbexNQCoFo1FFUFpzvOPooH6E/5ihVaMCpoqKfZsEhiPlAJ+rKv/urZ1mhOCNtk1i04I+GLukuWz9fF05PvcNRNNF3UrB57Fx1BG+6jUIIPeCo9zRCNMgu2ipH3ltT4f5wUuuto+srK+5HcQrX8PwvNbDTjlv25ciY2/CoP1/TrufvFx2l7CA++ntoD/zE1o/aDRy4vKSQ1iW8wX04uhv/ANgX396zmLLrzuhsZ3baROdxFjtzMAfpvQ32UsxX4SSQT1I7Ej16x2mO1dnCeU3LndLdzH+0bb7jy2EehuCuECqagFSuhrWNsE/E5keiLKk/xPkP+F60D2SoWY5gGjyU/CT5SOYDyKnuKVdBFXUogKgrGjAqKtGBTQMVcUUVKCAVdQCoKGJV1YqoqiCpUqUGQtHQKKIVmuYgauaGrioJQsKMCpjUCSKA08rQMtalUkCpFEVqorcWJFMVapBWlw/hvjDC3++EkIf9qImLX/mDfl+YdNxBVXCFpiIZ269tp37bd6vCP1/p1mmKvl16g+R9Kzo9nobIvaHIROmJJH/kM63MevS26keyNXJr9P4N3S3OoxFliJ3KEgE9wcgZHnabzFdX2Z4li4cAFb33TBoxa8VBNq52BcAAEwGVj0ZGy7eN8Jm1csrJGIu2SRzbbJP5oXA9877eRjpf1z2x5zjnD/DZwOqLpivsto2WP962D9DWrxZ/u9Nc6q1soROzBrLKFJ7SbOP8IquMEOlm/Mq6qjnrAbLr57Xr0f2B7108M0Bv2dNZPxK9sH08PVPbefZGuN9KzZssXfVYGo0PhI4kkG1mJWDF27YAB8mCIZ/tmsm1ZLEKOrEAe5MA16HV3jda+pgB3QoIHK9zxLqoD5EKFjzxrJ01syYG4EKPzORbH1hmP8NYl+N/0/TWVZnvMuVq1iqpB+8aMbFnz3Chm9A3dhPJq2dnc3DLljkdvi6EbbCOkDYRHat3jN4adE06HmtyzsO11wA5U9mjln5V2G55cFLRMwCYEmB0UECT5CSB9RSpCoogKgFEBRqrAq4qRRCoahWqiiirihoQtUBTAKuKppYqURqiKoE1KuKqgyVoxQKaYtZrmgFGFqKKYFqAMahWm41RWs6ElaAinlaBlrUCCtBFOZagtEzt0mfTqd/oCY9DW5WgJtv5dv8AOINd+r0wViUnEOyjfdGVjylh1+GVbuBPUGOTCtG2ZKmCwugI6j4iylVOI/FODr6tHSZDtGtt6rbUnw7p2GpVZy7f+JQfF/6q83mG7dPEfs5eB5kBcgMty2we3fX8YK9GO3MQFb0b4sjVaLw8ObIPbW4GHQqxZQR6cv8AUHpWvwH7QeCPDur4unJJKSQyMetyw4INt9+xE/zp7COCKM8Hy8O6pVoBk4Ewydw6MCRAJlSIMmvfabK6htuw8WAyMpAVw5yW4jfhLTHX5PPfn4/9nkuIty3FzYMGyKXguKuMis5nmL5YsRIkfMOfg+tlVQhjcRz4ZOzHIBntmCUIYbgg4kgnlBNb49dVz5d9xzXtBNi7ZblDqz25AEPbb7y2fw4YgR2UetP+yNtmKuNsXdm9C1vEow8/GW6R6E+Rrf1+hF3FkAaXB3kfeAFSHB3UOgxM9GRZ2O3LwxVt3DZtyRYUtmYm7dZcHuN/C6ADb4j3mrmU3p8/10nMgEZXLZ8jy2WI/wCVyetaXDyoQ6siWtyzIejX/wB3Zb1WXckeY/S+J6Y+MqgfHeJiJAC27KGRG8DKfau/XWmtWvBsIGC2yb5IElyEYLv1YoGPhjs0+p43qa6T8eSs2GuMSTt8T3DvAJ3YgdSTsFHxEgecdSWTcVgg8OwnVmOxccoNxgOd+b4UBxBIUCST22VsXAMMsUDXGtbgG5IEm7OTgDyAIDRI5mrg1F9jbJY7lsRAAAS2s4oo2RZcHER0FWF66L1dtFVAmRJyYswA2kooCAkj4GMk7z0FIs2ixCjqTA+v+H/Wn64Q+P4Qif3VVf6g/rV6dYR28/u1+om4f7nL/wASp9PhGO+0kTA2O/lt+ldl/hpQgEiQuTj8E/CDHc9AO/WIgnv4Poyqm9C5AN4Zf4FxIV79zbdVJCqN8mJgHGDn6q8DyrOAJMt8Tsety5+Y+XRRsPmLUc8VcUTWyDB2P+uvlRNbIiQRIBEiNj0I9D51FBFVRxVEUAGhijNCy1o0NVVxUoaxVNNSgQV021rNrC0FNAqlWiisWouhJqGgJqexbGgapUqqvTXsHVwqtBnFhKsO6MO4IkH3r2PDvsul4Pd0mTWnt/eaVjF5OYc1pul4KVuFD3KFTMtXmuE30S596GZCCrAR0MdVPxDY7AggkFSCon1mg4M9gpf0txbllm2+8VGV2gEW7j8hJAXleJxUQWAK9OPZrx2u4a9lsW+hggNEdjuDuJU7iR5gnv4XpfFtG3AV5L2njEOy/Faz6ZAMWB6iT+UV9A1629YAmqQ27jHBb4QhHYdLb78lwSYXLffBmBZT5Ti/2b1Ggul0BNqZDKSUKzIt3QOu20MN9+na5ntrd9BvaBrmlZ8SHQ+KIEgoxm9gRsyq7Pd2JAW8R8hrESwSce5gD3aMf6j9a9fwvVIG8QAqlxSbpV8SZyIvogBXxVKsWKYCbbndZp7cDtC8XtoHZL622t3CEVHVwrMLcQVChWC5EAuu2IAZeP2JKLUPcVlewrMrWbQAxZkbwVDBSV3V8HOJBBkiDI37eGa6zqQwYEMBzoR96JOzCADchpYOsXARuryTWXrrjc6Kea0bOFy4A1zewhDFnBwYlWHKBvcXyJOtodJePhG4zLdZlcWGK4qEzV7wHyW9w2Ahiy4ggGtysY3dFliEuOHLkgXEEFkgNkSABnG5j8JMAEhRHDMWzMFioRiOhM5ArtsGBZo827xWPoPtwrO5cHwsyAYmACPDZlg7/FuvTA7GNvQNxi22AWGyIjY9GPUbeZiYAkxtW9R5m/w+b/jNljanossXyNxQg+Ykm2e+6KN9xV8V0sF3a0GbcJbm4CzQ20hhA2yLY8zYxMKw9Vq1xXktszHpGPxHaSMgIXYwSBv7xnXuHzDXHtgAs21pWcgyMubIKOYCTPwg9yBnx6WV8qezc0l/IDcSRlMOhJVsp6gwyn1mtixwi3cFvEzbdiUHUjxLli2Edj8wPL3kc22wr0/2i4Umosm0qW0Nve00hWMNgchioGbC5sNuUHuK8h9muJmzdNq4AJPzqDjcAIV4IkRPaDE1wkvHl413t8+Oz2vi+j2Vts7jH6KCzDbtyPaJ9AKu9w0veTTpICCGIElSQGutH4gCo/tADvXoH4PcN0FkaPEFzcTsCBiPe3btj2c+lL1tv9ntMS33t/5h2tqZJkdZd+g6syDpXTPrlrE41qsibduBbTEQpkckqiA9WVJYA92a4/z7cli0UxYCbjx4SgSRPw3Me7H5BHbL8M7XD+BhcfFBZiQxsjZjiCcHJ2QbgnqR0OJDEOneVCyUL3HAGTq8iDcuSbdpjJnYsD8igxM3slYGAtjIw7TGWzWkbqRJkXnHU9VWfn7IvI0y8y3McpyM/M077+Z61uWb964wS0PHueYtKbaQcotIy4oskHNoG+wB3NNoLZlrjSwbnNhvug25IuX7gYFpiRaD94HnMXWDjVRXXq2UscFCL0ABc9Npl+Yk+sew6VzkVlSyKFhTYoDVCpq6I1dNXWIi09BS0FMWsVzOSmAUpTTAaxUVjQlKbVFaShISphTooTTVN0V1VJytrcU9QSykR3R1Mqf1HmDtW9wm6qmdMzL0DhrnhsVM7Xc1fT3x9LZPZe9eeo7V5lMqzA+akg/qDW+PPFe4t3rQcC4W0d4rCvgUtuO0iWVkjaCSon4ENek097UIuNxVdT8DqylHy7I0yfZpI23cE4+C0X2qcJ4d0B07qyJcQ9pa00c35kdD3MmtzgPEFG2mueDJyNn99ZY7TNl8b6e6G4B6gRXo48pWcdXEfs8CMrUKcsgQAoD7Ei4u2BJUTtBiCBk03aJ8Wwdla4XtPvI8WzhgwIMMSEtEA83xDsRXoeHjOSRudpVxeskDqq3AJjyW4FZZIBIEUFzgzK+S9A9q6okyr2yA4JHxBkmJ6bfTWGsTgGnGNt2UB/DCQvcWzICDuBC9JmSBtArp4kHVGGzXbxMqGwKadQYtWt9ohRkDzNkdwAK0uG6AIJICraLIpmJBJLOZ7ky3u4iYob3B21DlrgwVSyoRtcAIxGJmFkDofPddgaWdDy2n0HjXbtoyLjK25QqdgcS69G67MIO+47ne0PBiAmUBk2LbZEOAjCyN8QxxktjPWAAQd9NFgZLLj0yb4+pgD6Tt7wB0qXXBJW2VDb9QCZPWZMCdtzSccLSbQyg/u2KhVLNkjbGBbJgsQOpCjr3rmsavEjNncs5AyDKNxIQW8iVEDq5lj0BmuK6hN/urBWfJuZyGUgMlxtwAZ2SOsFSDNaVmHMsAHQQHB+IGGhgPXeD6GtJrl4nqWOIDR0zO+yvIUrsQSXCr6Bie1eW+1fAvHtnUpPjKRkBuWXGQdurLi38x2Fex1CbqpEjmEzG5EdvQxHrPy0qzogMliVdmffzGGIAHRQJH0rny4eUxePLK8f8AY/W27u90hWS0VJMAeGCHdp88UC+1aLnxX8Qgq3VQYm3aALIYmFbwzKg/CGyMSxqtX9lraXvGtT4zbpbMeErsJOouCNgJywmOZPOK1tJwkCciMCfiaZdpnJyRuSQrBNycAW2xAvHbMq8s3Yyl0zMzBguRIygFomLgRRHMFQIAgBylmblIBU3CAx++L4MxdbCHK7efpndZTDN02XlRQBksMa39Za8MAWxBaTkwLMZORwEksZMme5kmQa4szbBIOJfll2Iu3G7k3AGIRAGMW1IkSGAFXGYzeKaiLRtW1UW/hFpCQjNEkMU577GDsvYSWO5rzh0l240RJQbgFcbS9cWjks/2Tj61vnVKwLBR4SAiXJS2x6fArF2SQJLu0xAQt0wuIalmhObEfCpXGZ6FbS8qDyVRA9SZrlyrccl6yF+ZWPfEkgfxRif4SR60mK6tVoymzfF3XriYDAMQesGY7d99hzla5aKt2SZ9AW+iiTUFvkJ/N/Qf9f5V2aW1Lf2rV0fVbZMfUr/OuzhtoEYnpzMtazU1l2OGl1DDv6eRipWnw1z4a7jv5fiNSu88WfKvDA0a0oGjU152j1amKaQtMU1ioepoqWpoi1YENCasmoEJ/Qn6AEk/op/SrIKo7STJg4iC2O5AJgmPf+cDvQBT17efr5f1rrsbYdEaJR9oImCrncR1EmY3DCNxqRR39AyPgYJIBUgjF1bdHUn5SP03B3BrvTgbeGGKsCDvIJG7BQdh0BYT12OXTr0LdAUDw7eCzsbWbWWMFnCXGYFSILWwdpyUkQ9aHDdf4bYvZ0q5LIZLSIly20qCGSFKySJjbIggQwHWcIuubh+p1NnmW8qQSpL3FKyNoLsCi+xYERXrtN9p9QAqX7IyYArdt3LLCDt4mJucw7zJG1ZOp4njzDT5r8OQUFhG2LYKrKwIKsucSFIBDKS6zrdG02SjLmd7TA+G5YSCLZ8QBjI5hi3rNdZ1M1np6bh2ve1buG+XuFWaCtudgYWAiye5/l5Ueq4wxkJAYq2BacchAUHbpJGxIMgiso8Pzu3Llq8ouS4xDdHjGGwJI+HeQe20qK6NNYcEJcQkYzIC+ExL90iMgADMASTWuLI9b4xXMGSpuchAOaw6hV7jmCERBImetOZMjbcKwMBp649mUgQdwSe45O0CmIuR2J5iD16DYGD/AN+pHajtmIB2MBTG25BO3l3/AFrQZZtqVIJDKSeUjz+JSD0/1IPWr0+iCbb7lmZmJbdjJ3PXyE9ABU0lo7+8knzPceXl9K6HYjp9B29zVUm/pw6lSNmEbEg+hBG87dQagsnYA+4gQd+sekGPfeaW3EyjEM0ljygALAjp3ZognKAN/Ssfi2uPOUY5lFABJCiXALgIZIE+e/8AWW4Ni7aVJyZAztHMepY8oO4LMdgFBH9I4xxC0JIOZtDmYLtvDYrsAJ2MKD1k1laKyzt4tw3YGyrOIHIAYXoDBjaBk+04zRX7WTFZJtq5LKGPPcPMLQP4QDv0AHsamoo625cyuFcAwlZ2IAEhmJ3B6wJgQWOwM5z6IPzXDyE4CGGdzuUQzsWxlnJ5EUA/Ma1bunE5XYYnGF3gkmVn8KAjYQSxGwMQeW7pG1LtMi0BB6KWQQQmW4tWtgxO5aOUMAGqVWY6G8RgVwt/hLrbSJnBmQKABsbu7RAQAkClay9+zjofFaIDSrARs7rJNpQDy2pyglnMk5a2q4gLYVNNBYjldEnboP2a33G8eK5C/mPw1g//AG4OWIJukMZFts2ZzuTdvkYqOpkAge5JrlyXWfpdOzl19JMwMSDsxPQeUdwx6xSP2YyR0MSPeYgz67e9a963KEZANbGQt2iSBA2Zj1dlHcnp7QefWc9pLwiVhX227gE+hjf3PnXKrq+HoMrZPTINHuSlxPQjm+jCmaBTbZZ622ZSfMCYO/aKFVlM02lhsTurN8JJ7guqqT+YkjcV3JaBunstwM49A6qWHuHFz9TXWMuWxo4EAGJMR5SY/lFXW1wnHwUyO8EHeOhImN/6mpWvFPJ8hoxUqVyaGtNFSpWKUYpn/SpUrFFeddd74V//AB2/m2ompUqwB/sx/wCp/g3/AFo9N+6vegRh6MWxJHkY2nyqVK3Fj09pQP2QjYslwMRsWCpmoY9wG5h671v6TRoEICIALwAhQIDyHA22yAAPnFSpXWJ8b2j0Nt7fOiNKIxyVTLZFZMjc4gCfIRXBa0yeMwxWFxKjEQpAEEDtUqVakcXDdOo1JYKoYzLAAEyCTJ7ya9Fwu4WtWySSSu5JknfualSuvH0fXRetBXOIA6HYAbk7nbuaZiIPv/jUqVpBAcv1NLvdPpUqUVwakbj1bf12brWdruVWK7EWJkbb+GvlUqVjl6DOCD7iz6jf1kmZrr0aCLew3xn1ya4Wn3IBPnFSpWonxw6IZPLbnDUtJ3OXiKmUnvjyz5bU7io20yfK7DNflaUcnIdG3AO/lUqVCvO6zpb/ADtcL/nIUwX/ABR61X2g5b6Wl5bXht92Nk6H5Bt2H6VKlcb6q328/Y2kjqrW4PcS8GD22rS4eoy1a/Lhd27bBo2+gqqlcPl/xr8J4GJ8QHcYPsenwMenuB+laCN+6PmXH08NjH61KldozfrT4SgNlJAPX+pqVKleh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sz="2200">
              <a:latin typeface="+mj-lt"/>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200">
              <a:latin typeface="+mj-lt"/>
            </a:endParaRPr>
          </a:p>
        </p:txBody>
      </p:sp>
      <p:sp>
        <p:nvSpPr>
          <p:cNvPr id="10" name="Rectangle 9"/>
          <p:cNvSpPr/>
          <p:nvPr/>
        </p:nvSpPr>
        <p:spPr>
          <a:xfrm>
            <a:off x="42793" y="152400"/>
            <a:ext cx="1669047" cy="461665"/>
          </a:xfrm>
          <a:prstGeom prst="rect">
            <a:avLst/>
          </a:prstGeom>
        </p:spPr>
        <p:txBody>
          <a:bodyPr wrap="none">
            <a:spAutoFit/>
          </a:bodyPr>
          <a:lstStyle/>
          <a:p>
            <a:r>
              <a:rPr lang="en-GB" sz="2400" dirty="0" smtClean="0">
                <a:latin typeface="+mj-lt"/>
              </a:rPr>
              <a:t>Conclusions</a:t>
            </a:r>
            <a:endParaRPr lang="en-GB" sz="2400" dirty="0" smtClean="0">
              <a:solidFill>
                <a:schemeClr val="tx2"/>
              </a:solidFill>
              <a:latin typeface="+mj-lt"/>
            </a:endParaRPr>
          </a:p>
        </p:txBody>
      </p:sp>
      <p:sp>
        <p:nvSpPr>
          <p:cNvPr id="8" name="Rectangle 7"/>
          <p:cNvSpPr/>
          <p:nvPr/>
        </p:nvSpPr>
        <p:spPr>
          <a:xfrm>
            <a:off x="381000" y="1117937"/>
            <a:ext cx="8153400" cy="769441"/>
          </a:xfrm>
          <a:prstGeom prst="rect">
            <a:avLst/>
          </a:prstGeom>
        </p:spPr>
        <p:txBody>
          <a:bodyPr wrap="square">
            <a:spAutoFit/>
          </a:bodyPr>
          <a:lstStyle/>
          <a:p>
            <a:r>
              <a:rPr lang="en-GB" sz="2200" dirty="0" smtClean="0">
                <a:latin typeface="+mj-lt"/>
              </a:rPr>
              <a:t>Our trait-based analyses gain insights into the potential mechanisms leading to plant extinction due to habitat fragmentation </a:t>
            </a:r>
            <a:endParaRPr lang="en-GB" sz="2200" dirty="0" smtClean="0">
              <a:solidFill>
                <a:schemeClr val="tx2"/>
              </a:solidFill>
              <a:latin typeface="+mj-lt"/>
            </a:endParaRPr>
          </a:p>
        </p:txBody>
      </p:sp>
      <p:sp>
        <p:nvSpPr>
          <p:cNvPr id="6" name="Rectangle 5"/>
          <p:cNvSpPr/>
          <p:nvPr/>
        </p:nvSpPr>
        <p:spPr>
          <a:xfrm>
            <a:off x="381000" y="2209800"/>
            <a:ext cx="8153400" cy="769441"/>
          </a:xfrm>
          <a:prstGeom prst="rect">
            <a:avLst/>
          </a:prstGeom>
        </p:spPr>
        <p:txBody>
          <a:bodyPr wrap="square">
            <a:spAutoFit/>
          </a:bodyPr>
          <a:lstStyle/>
          <a:p>
            <a:r>
              <a:rPr lang="en-GB" sz="2200" dirty="0" smtClean="0">
                <a:latin typeface="+mj-lt"/>
              </a:rPr>
              <a:t>The importance of within-patch local processes have been probably underestimated in fragmentation research so far</a:t>
            </a:r>
            <a:endParaRPr lang="en-GB" sz="2200" dirty="0" smtClean="0">
              <a:solidFill>
                <a:schemeClr val="tx2"/>
              </a:solidFill>
              <a:latin typeface="+mj-lt"/>
            </a:endParaRPr>
          </a:p>
        </p:txBody>
      </p:sp>
      <p:sp>
        <p:nvSpPr>
          <p:cNvPr id="7" name="Rectangle 6"/>
          <p:cNvSpPr/>
          <p:nvPr/>
        </p:nvSpPr>
        <p:spPr>
          <a:xfrm>
            <a:off x="3962400" y="3810000"/>
            <a:ext cx="5029200" cy="769441"/>
          </a:xfrm>
          <a:prstGeom prst="rect">
            <a:avLst/>
          </a:prstGeom>
        </p:spPr>
        <p:txBody>
          <a:bodyPr wrap="square">
            <a:spAutoFit/>
          </a:bodyPr>
          <a:lstStyle/>
          <a:p>
            <a:r>
              <a:rPr lang="en-GB" sz="2200" dirty="0" smtClean="0">
                <a:solidFill>
                  <a:srgbClr val="1217DE"/>
                </a:solidFill>
                <a:latin typeface="+mj-lt"/>
              </a:rPr>
              <a:t>The interaction between local persistence and dispersal shaped plant communities</a:t>
            </a:r>
          </a:p>
        </p:txBody>
      </p:sp>
      <p:pic>
        <p:nvPicPr>
          <p:cNvPr id="9" name="Picture 2"/>
          <p:cNvPicPr>
            <a:picLocks noChangeAspect="1" noChangeArrowheads="1"/>
          </p:cNvPicPr>
          <p:nvPr/>
        </p:nvPicPr>
        <p:blipFill>
          <a:blip r:embed="rId2" cstate="screen"/>
          <a:srcRect/>
          <a:stretch>
            <a:fillRect/>
          </a:stretch>
        </p:blipFill>
        <p:spPr bwMode="auto">
          <a:xfrm>
            <a:off x="685800" y="3036197"/>
            <a:ext cx="2819400" cy="3593203"/>
          </a:xfrm>
          <a:prstGeom prst="rect">
            <a:avLst/>
          </a:prstGeom>
          <a:noFill/>
          <a:ln w="9525">
            <a:noFill/>
            <a:miter lim="800000"/>
            <a:headEnd/>
            <a:tailEnd/>
          </a:ln>
          <a:effectLst/>
        </p:spPr>
      </p:pic>
      <p:sp>
        <p:nvSpPr>
          <p:cNvPr id="11" name="Rectangle 10"/>
          <p:cNvSpPr/>
          <p:nvPr/>
        </p:nvSpPr>
        <p:spPr>
          <a:xfrm>
            <a:off x="3962400" y="4992469"/>
            <a:ext cx="5029200" cy="769441"/>
          </a:xfrm>
          <a:prstGeom prst="rect">
            <a:avLst/>
          </a:prstGeom>
        </p:spPr>
        <p:txBody>
          <a:bodyPr wrap="square">
            <a:spAutoFit/>
          </a:bodyPr>
          <a:lstStyle/>
          <a:p>
            <a:r>
              <a:rPr lang="en-GB" sz="2200" b="1" dirty="0" smtClean="0">
                <a:latin typeface="+mj-lt"/>
              </a:rPr>
              <a:t>Old idea of competition-colonization trade-off?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3"/>
          <p:cNvSpPr>
            <a:spLocks noGrp="1" noChangeArrowheads="1"/>
          </p:cNvSpPr>
          <p:nvPr>
            <p:ph type="body" idx="1"/>
          </p:nvPr>
        </p:nvSpPr>
        <p:spPr>
          <a:xfrm>
            <a:off x="457200" y="1219201"/>
            <a:ext cx="8229600" cy="1752600"/>
          </a:xfrm>
        </p:spPr>
        <p:txBody>
          <a:bodyPr>
            <a:noAutofit/>
          </a:bodyPr>
          <a:lstStyle/>
          <a:p>
            <a:pPr marL="457200" indent="-457200">
              <a:buAutoNum type="arabicPeriod"/>
            </a:pPr>
            <a:r>
              <a:rPr lang="en-US" sz="2400" dirty="0" err="1" smtClean="0">
                <a:latin typeface="+mj-lt"/>
              </a:rPr>
              <a:t>Riduzione</a:t>
            </a:r>
            <a:r>
              <a:rPr lang="en-US" sz="2400" dirty="0" smtClean="0">
                <a:latin typeface="+mj-lt"/>
              </a:rPr>
              <a:t> </a:t>
            </a:r>
            <a:r>
              <a:rPr lang="en-US" sz="2400" dirty="0" err="1" smtClean="0">
                <a:latin typeface="+mj-lt"/>
              </a:rPr>
              <a:t>dell’area</a:t>
            </a:r>
            <a:endParaRPr lang="en-US" sz="2400" dirty="0" smtClean="0">
              <a:latin typeface="+mj-lt"/>
            </a:endParaRPr>
          </a:p>
          <a:p>
            <a:pPr marL="457200" indent="-457200">
              <a:buAutoNum type="arabicPeriod"/>
            </a:pPr>
            <a:endParaRPr lang="en-US" sz="2400" dirty="0" smtClean="0">
              <a:latin typeface="+mj-lt"/>
            </a:endParaRPr>
          </a:p>
          <a:p>
            <a:pPr marL="457200" indent="-457200">
              <a:buAutoNum type="arabicPeriod"/>
            </a:pPr>
            <a:r>
              <a:rPr lang="en-US" sz="2400" dirty="0" err="1" smtClean="0">
                <a:latin typeface="+mj-lt"/>
              </a:rPr>
              <a:t>Riduzione</a:t>
            </a:r>
            <a:r>
              <a:rPr lang="en-US" sz="2400" dirty="0" smtClean="0">
                <a:latin typeface="+mj-lt"/>
              </a:rPr>
              <a:t> </a:t>
            </a:r>
            <a:r>
              <a:rPr lang="en-US" sz="2400" dirty="0" err="1" smtClean="0">
                <a:latin typeface="+mj-lt"/>
              </a:rPr>
              <a:t>della</a:t>
            </a:r>
            <a:r>
              <a:rPr lang="en-US" sz="2400" dirty="0" smtClean="0">
                <a:latin typeface="+mj-lt"/>
              </a:rPr>
              <a:t> </a:t>
            </a:r>
            <a:r>
              <a:rPr lang="en-US" sz="2400" dirty="0" err="1" smtClean="0">
                <a:latin typeface="+mj-lt"/>
              </a:rPr>
              <a:t>connettività</a:t>
            </a:r>
            <a:endParaRPr lang="en-US" sz="2400" dirty="0" smtClean="0">
              <a:latin typeface="+mj-lt"/>
            </a:endParaRPr>
          </a:p>
          <a:p>
            <a:pPr marL="457200" indent="-457200">
              <a:buAutoNum type="arabicPeriod"/>
            </a:pPr>
            <a:endParaRPr lang="en-US" sz="2400" dirty="0" smtClean="0">
              <a:latin typeface="+mj-lt"/>
            </a:endParaRPr>
          </a:p>
          <a:p>
            <a:pPr marL="457200" indent="-457200">
              <a:buAutoNum type="arabicPeriod"/>
            </a:pPr>
            <a:r>
              <a:rPr lang="en-US" sz="2400" dirty="0" err="1" smtClean="0">
                <a:latin typeface="+mj-lt"/>
              </a:rPr>
              <a:t>Modificazione</a:t>
            </a:r>
            <a:r>
              <a:rPr lang="en-US" sz="2400" dirty="0" smtClean="0">
                <a:latin typeface="+mj-lt"/>
              </a:rPr>
              <a:t> </a:t>
            </a:r>
            <a:r>
              <a:rPr lang="en-US" sz="2400" dirty="0" err="1" smtClean="0">
                <a:latin typeface="+mj-lt"/>
              </a:rPr>
              <a:t>della</a:t>
            </a:r>
            <a:r>
              <a:rPr lang="en-US" sz="2400" dirty="0" smtClean="0">
                <a:latin typeface="+mj-lt"/>
              </a:rPr>
              <a:t> forma (</a:t>
            </a:r>
            <a:r>
              <a:rPr lang="en-US" sz="2400" dirty="0" err="1" smtClean="0">
                <a:latin typeface="+mj-lt"/>
              </a:rPr>
              <a:t>effetto</a:t>
            </a:r>
            <a:r>
              <a:rPr lang="en-US" sz="2400" dirty="0" smtClean="0">
                <a:latin typeface="+mj-lt"/>
              </a:rPr>
              <a:t> </a:t>
            </a:r>
            <a:r>
              <a:rPr lang="en-US" sz="2400" dirty="0" err="1" smtClean="0">
                <a:latin typeface="+mj-lt"/>
              </a:rPr>
              <a:t>margine</a:t>
            </a:r>
            <a:r>
              <a:rPr lang="en-US" sz="2400" dirty="0" smtClean="0">
                <a:latin typeface="+mj-lt"/>
              </a:rPr>
              <a:t>)</a:t>
            </a:r>
            <a:endParaRPr lang="en-US" sz="2400" dirty="0">
              <a:latin typeface="+mj-lt"/>
            </a:endParaRPr>
          </a:p>
        </p:txBody>
      </p:sp>
      <p:cxnSp>
        <p:nvCxnSpPr>
          <p:cNvPr id="4" name="Straight Connector 3"/>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en-US" sz="2400" dirty="0" err="1" smtClean="0">
                <a:latin typeface="+mj-lt"/>
                <a:ea typeface="+mj-ea"/>
                <a:cs typeface="Arial" pitchFamily="34" charset="0"/>
              </a:rPr>
              <a:t>Tre</a:t>
            </a:r>
            <a:r>
              <a:rPr lang="en-US" sz="2400" dirty="0" smtClean="0">
                <a:latin typeface="+mj-lt"/>
                <a:ea typeface="+mj-ea"/>
                <a:cs typeface="Arial" pitchFamily="34" charset="0"/>
              </a:rPr>
              <a:t> </a:t>
            </a:r>
            <a:r>
              <a:rPr lang="en-US" sz="2400" dirty="0" err="1" smtClean="0">
                <a:latin typeface="+mj-lt"/>
                <a:ea typeface="+mj-ea"/>
                <a:cs typeface="Arial" pitchFamily="34" charset="0"/>
              </a:rPr>
              <a:t>principali</a:t>
            </a:r>
            <a:r>
              <a:rPr lang="en-US" sz="2400" dirty="0" smtClean="0">
                <a:latin typeface="+mj-lt"/>
                <a:ea typeface="+mj-ea"/>
                <a:cs typeface="Arial" pitchFamily="34" charset="0"/>
              </a:rPr>
              <a:t> </a:t>
            </a:r>
            <a:r>
              <a:rPr lang="en-US" sz="2400" dirty="0" err="1" smtClean="0">
                <a:latin typeface="+mj-lt"/>
                <a:ea typeface="+mj-ea"/>
                <a:cs typeface="Arial" pitchFamily="34" charset="0"/>
              </a:rPr>
              <a:t>processi</a:t>
            </a:r>
            <a:endParaRPr lang="it-CH" sz="2400" dirty="0">
              <a:latin typeface="+mj-lt"/>
              <a:ea typeface="+mj-ea"/>
              <a:cs typeface="Arial" pitchFamily="34" charset="0"/>
            </a:endParaRPr>
          </a:p>
        </p:txBody>
      </p:sp>
      <p:sp>
        <p:nvSpPr>
          <p:cNvPr id="6" name="Down Arrow 5"/>
          <p:cNvSpPr/>
          <p:nvPr/>
        </p:nvSpPr>
        <p:spPr>
          <a:xfrm>
            <a:off x="3657600" y="3657600"/>
            <a:ext cx="838200" cy="152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latin typeface="+mj-lt"/>
            </a:endParaRPr>
          </a:p>
        </p:txBody>
      </p:sp>
      <p:sp>
        <p:nvSpPr>
          <p:cNvPr id="7" name="Title 1"/>
          <p:cNvSpPr txBox="1">
            <a:spLocks/>
          </p:cNvSpPr>
          <p:nvPr/>
        </p:nvSpPr>
        <p:spPr>
          <a:xfrm>
            <a:off x="1981200" y="3977789"/>
            <a:ext cx="4343400" cy="430887"/>
          </a:xfrm>
          <a:prstGeom prst="rect">
            <a:avLst/>
          </a:prstGeom>
          <a:solidFill>
            <a:schemeClr val="bg1"/>
          </a:solidFill>
        </p:spPr>
        <p:txBody>
          <a:bodyPr vert="horz" wrap="square" lIns="91440" tIns="45720" rIns="91440" bIns="45720" rtlCol="0" anchor="ctr">
            <a:spAutoFit/>
          </a:bodyPr>
          <a:lstStyle/>
          <a:p>
            <a:pPr lvl="0" algn="ctr">
              <a:spcBef>
                <a:spcPct val="0"/>
              </a:spcBef>
              <a:defRPr/>
            </a:pPr>
            <a:r>
              <a:rPr lang="en-US" sz="2200" dirty="0" err="1" smtClean="0">
                <a:latin typeface="+mj-lt"/>
                <a:ea typeface="+mj-ea"/>
                <a:cs typeface="Arial" pitchFamily="34" charset="0"/>
              </a:rPr>
              <a:t>Conseguenze</a:t>
            </a:r>
            <a:endParaRPr lang="it-CH" sz="2200" dirty="0">
              <a:latin typeface="+mj-lt"/>
              <a:ea typeface="+mj-ea"/>
              <a:cs typeface="Arial" pitchFamily="34" charset="0"/>
            </a:endParaRPr>
          </a:p>
        </p:txBody>
      </p:sp>
      <p:pic>
        <p:nvPicPr>
          <p:cNvPr id="8"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1219200" y="5614415"/>
            <a:ext cx="838200" cy="557785"/>
          </a:xfrm>
          <a:prstGeom prst="rect">
            <a:avLst/>
          </a:prstGeom>
          <a:noFill/>
        </p:spPr>
      </p:pic>
      <p:pic>
        <p:nvPicPr>
          <p:cNvPr id="9"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1905000" y="5614415"/>
            <a:ext cx="838200" cy="557785"/>
          </a:xfrm>
          <a:prstGeom prst="rect">
            <a:avLst/>
          </a:prstGeom>
          <a:noFill/>
        </p:spPr>
      </p:pic>
      <p:pic>
        <p:nvPicPr>
          <p:cNvPr id="10"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2590800" y="5614415"/>
            <a:ext cx="838200" cy="557785"/>
          </a:xfrm>
          <a:prstGeom prst="rect">
            <a:avLst/>
          </a:prstGeom>
          <a:noFill/>
        </p:spPr>
      </p:pic>
      <p:pic>
        <p:nvPicPr>
          <p:cNvPr id="11"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1219200" y="6147815"/>
            <a:ext cx="838200" cy="557785"/>
          </a:xfrm>
          <a:prstGeom prst="rect">
            <a:avLst/>
          </a:prstGeom>
          <a:noFill/>
        </p:spPr>
      </p:pic>
      <p:pic>
        <p:nvPicPr>
          <p:cNvPr id="12"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1905000" y="6147815"/>
            <a:ext cx="838200" cy="557785"/>
          </a:xfrm>
          <a:prstGeom prst="rect">
            <a:avLst/>
          </a:prstGeom>
          <a:noFill/>
        </p:spPr>
      </p:pic>
      <p:pic>
        <p:nvPicPr>
          <p:cNvPr id="13"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2590800" y="6147815"/>
            <a:ext cx="838200" cy="557785"/>
          </a:xfrm>
          <a:prstGeom prst="rect">
            <a:avLst/>
          </a:prstGeom>
          <a:noFill/>
        </p:spPr>
      </p:pic>
      <p:pic>
        <p:nvPicPr>
          <p:cNvPr id="14" name="Picture 2" descr="https://encrypted-tbn1.gstatic.com/images?q=tbn:ANd9GcRAI9w_VNBEngtGm1C_cRnA2CwNeIy1JYLv5n4nfqRr6-_f0sZVgQ"/>
          <p:cNvPicPr>
            <a:picLocks noChangeAspect="1" noChangeArrowheads="1"/>
          </p:cNvPicPr>
          <p:nvPr/>
        </p:nvPicPr>
        <p:blipFill>
          <a:blip r:embed="rId2" cstate="print"/>
          <a:srcRect/>
          <a:stretch>
            <a:fillRect/>
          </a:stretch>
        </p:blipFill>
        <p:spPr bwMode="auto">
          <a:xfrm>
            <a:off x="4419600" y="5544359"/>
            <a:ext cx="838200" cy="557785"/>
          </a:xfrm>
          <a:prstGeom prst="rect">
            <a:avLst/>
          </a:prstGeom>
          <a:noFill/>
        </p:spPr>
      </p:pic>
      <p:pic>
        <p:nvPicPr>
          <p:cNvPr id="68612" name="Picture 4" descr="https://encrypted-tbn1.gstatic.com/images?q=tbn:ANd9GcQE1lR7GTt9MuTCVuDnrsRMF1ObZt9qbHN8nNYZGb86uiDakRXRlg"/>
          <p:cNvPicPr>
            <a:picLocks noChangeAspect="1" noChangeArrowheads="1"/>
          </p:cNvPicPr>
          <p:nvPr/>
        </p:nvPicPr>
        <p:blipFill>
          <a:blip r:embed="rId3" cstate="print"/>
          <a:srcRect/>
          <a:stretch>
            <a:fillRect/>
          </a:stretch>
        </p:blipFill>
        <p:spPr bwMode="auto">
          <a:xfrm>
            <a:off x="5257800" y="5544359"/>
            <a:ext cx="838200" cy="564941"/>
          </a:xfrm>
          <a:prstGeom prst="rect">
            <a:avLst/>
          </a:prstGeom>
          <a:noFill/>
        </p:spPr>
      </p:pic>
      <p:sp>
        <p:nvSpPr>
          <p:cNvPr id="18" name="Title 1"/>
          <p:cNvSpPr txBox="1">
            <a:spLocks/>
          </p:cNvSpPr>
          <p:nvPr/>
        </p:nvSpPr>
        <p:spPr>
          <a:xfrm>
            <a:off x="1600200" y="5166212"/>
            <a:ext cx="1676400" cy="430887"/>
          </a:xfrm>
          <a:prstGeom prst="rect">
            <a:avLst/>
          </a:prstGeom>
          <a:solidFill>
            <a:schemeClr val="bg1"/>
          </a:solidFill>
        </p:spPr>
        <p:txBody>
          <a:bodyPr vert="horz" wrap="square" lIns="91440" tIns="45720" rIns="91440" bIns="45720" rtlCol="0" anchor="ctr">
            <a:spAutoFit/>
          </a:bodyPr>
          <a:lstStyle/>
          <a:p>
            <a:pPr lvl="0">
              <a:spcBef>
                <a:spcPct val="0"/>
              </a:spcBef>
              <a:defRPr/>
            </a:pPr>
            <a:r>
              <a:rPr lang="en-US" sz="2200" dirty="0" err="1" smtClean="0">
                <a:latin typeface="+mj-lt"/>
                <a:ea typeface="+mj-ea"/>
                <a:cs typeface="Arial" pitchFamily="34" charset="0"/>
              </a:rPr>
              <a:t>Popolazione</a:t>
            </a:r>
            <a:endParaRPr lang="it-CH" sz="2200" dirty="0">
              <a:latin typeface="+mj-lt"/>
              <a:ea typeface="+mj-ea"/>
              <a:cs typeface="Arial" pitchFamily="34" charset="0"/>
            </a:endParaRPr>
          </a:p>
        </p:txBody>
      </p:sp>
      <p:sp>
        <p:nvSpPr>
          <p:cNvPr id="19" name="Title 1"/>
          <p:cNvSpPr txBox="1">
            <a:spLocks/>
          </p:cNvSpPr>
          <p:nvPr/>
        </p:nvSpPr>
        <p:spPr>
          <a:xfrm>
            <a:off x="4648200" y="5090012"/>
            <a:ext cx="1676400" cy="430887"/>
          </a:xfrm>
          <a:prstGeom prst="rect">
            <a:avLst/>
          </a:prstGeom>
          <a:solidFill>
            <a:schemeClr val="bg1"/>
          </a:solidFill>
        </p:spPr>
        <p:txBody>
          <a:bodyPr vert="horz" wrap="square" lIns="91440" tIns="45720" rIns="91440" bIns="45720" rtlCol="0" anchor="ctr">
            <a:spAutoFit/>
          </a:bodyPr>
          <a:lstStyle/>
          <a:p>
            <a:pPr algn="ctr">
              <a:spcBef>
                <a:spcPct val="0"/>
              </a:spcBef>
              <a:defRPr/>
            </a:pPr>
            <a:r>
              <a:rPr lang="en-US" sz="2200" dirty="0" err="1" smtClean="0">
                <a:latin typeface="+mj-lt"/>
                <a:ea typeface="+mj-ea"/>
                <a:cs typeface="Arial" pitchFamily="34" charset="0"/>
              </a:rPr>
              <a:t>Comunità</a:t>
            </a:r>
            <a:endParaRPr lang="it-CH" sz="2200" dirty="0">
              <a:latin typeface="+mj-lt"/>
              <a:ea typeface="+mj-ea"/>
              <a:cs typeface="Arial" pitchFamily="34" charset="0"/>
            </a:endParaRPr>
          </a:p>
        </p:txBody>
      </p:sp>
      <p:pic>
        <p:nvPicPr>
          <p:cNvPr id="68616" name="Picture 8" descr="https://encrypted-tbn3.gstatic.com/images?q=tbn:ANd9GcRLRWFP2Za8JgTdrGjLbgfqimUSWN_7UJuaPt91IqIMfUro22FE"/>
          <p:cNvPicPr>
            <a:picLocks noChangeAspect="1" noChangeArrowheads="1"/>
          </p:cNvPicPr>
          <p:nvPr/>
        </p:nvPicPr>
        <p:blipFill>
          <a:blip r:embed="rId4" cstate="print"/>
          <a:srcRect/>
          <a:stretch>
            <a:fillRect/>
          </a:stretch>
        </p:blipFill>
        <p:spPr bwMode="auto">
          <a:xfrm>
            <a:off x="4419600" y="6077759"/>
            <a:ext cx="838200" cy="627841"/>
          </a:xfrm>
          <a:prstGeom prst="rect">
            <a:avLst/>
          </a:prstGeom>
          <a:noFill/>
        </p:spPr>
      </p:pic>
      <p:pic>
        <p:nvPicPr>
          <p:cNvPr id="68620" name="Picture 12" descr="https://encrypted-tbn0.gstatic.com/images?q=tbn:ANd9GcSFK6iUDGTICilEQkPaYD3bn86n1ioBh9ePdZuk0f4hoe3FmBRXng"/>
          <p:cNvPicPr>
            <a:picLocks noChangeAspect="1" noChangeArrowheads="1"/>
          </p:cNvPicPr>
          <p:nvPr/>
        </p:nvPicPr>
        <p:blipFill>
          <a:blip r:embed="rId5" cstate="print"/>
          <a:srcRect/>
          <a:stretch>
            <a:fillRect/>
          </a:stretch>
        </p:blipFill>
        <p:spPr bwMode="auto">
          <a:xfrm>
            <a:off x="6019800" y="6077758"/>
            <a:ext cx="838200" cy="627841"/>
          </a:xfrm>
          <a:prstGeom prst="rect">
            <a:avLst/>
          </a:prstGeom>
          <a:noFill/>
        </p:spPr>
      </p:pic>
      <p:pic>
        <p:nvPicPr>
          <p:cNvPr id="68614" name="Picture 6" descr="https://encrypted-tbn0.gstatic.com/images?q=tbn:ANd9GcT7TVtBmkPqDb6PaBRQ3_eXhkEiHFzYXoqEw3nXwsliRb1yRYxr"/>
          <p:cNvPicPr>
            <a:picLocks noChangeAspect="1" noChangeArrowheads="1"/>
          </p:cNvPicPr>
          <p:nvPr/>
        </p:nvPicPr>
        <p:blipFill>
          <a:blip r:embed="rId6" cstate="print"/>
          <a:srcRect/>
          <a:stretch>
            <a:fillRect/>
          </a:stretch>
        </p:blipFill>
        <p:spPr bwMode="auto">
          <a:xfrm>
            <a:off x="6096001" y="5544360"/>
            <a:ext cx="762000" cy="632460"/>
          </a:xfrm>
          <a:prstGeom prst="rect">
            <a:avLst/>
          </a:prstGeom>
          <a:noFill/>
        </p:spPr>
      </p:pic>
      <p:pic>
        <p:nvPicPr>
          <p:cNvPr id="68618" name="Picture 10" descr="https://encrypted-tbn3.gstatic.com/images?q=tbn:ANd9GcTdGO49TsmyZp4GvC2O53gC8RuOOfH5bDQkWWDuZ0ZF0rAuw8eY"/>
          <p:cNvPicPr>
            <a:picLocks noChangeAspect="1" noChangeArrowheads="1"/>
          </p:cNvPicPr>
          <p:nvPr/>
        </p:nvPicPr>
        <p:blipFill>
          <a:blip r:embed="rId7" cstate="print"/>
          <a:srcRect/>
          <a:stretch>
            <a:fillRect/>
          </a:stretch>
        </p:blipFill>
        <p:spPr bwMode="auto">
          <a:xfrm>
            <a:off x="5257801" y="6077759"/>
            <a:ext cx="838200" cy="62784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81200" y="2773234"/>
            <a:ext cx="5943600" cy="523220"/>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8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Effetti a livello di popolazione</a:t>
            </a:r>
            <a:endParaRPr kumimoji="0" lang="it-CH" sz="28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1234589"/>
            <a:ext cx="7315200" cy="430887"/>
          </a:xfrm>
          <a:prstGeom prst="rect">
            <a:avLst/>
          </a:prstGeom>
        </p:spPr>
        <p:txBody>
          <a:bodyPr vert="horz" wrap="square" lIns="91440" tIns="45720" rIns="91440" bIns="45720" rtlCol="0" anchor="ctr">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Le popolazioni</a:t>
            </a:r>
            <a:r>
              <a:rPr kumimoji="0" lang="it-IT" sz="2200" b="0" i="0" u="none" strike="noStrike" kern="1200" cap="none" spc="0" normalizeH="0" noProof="0" dirty="0" smtClean="0">
                <a:ln>
                  <a:noFill/>
                </a:ln>
                <a:solidFill>
                  <a:schemeClr val="tx1"/>
                </a:solidFill>
                <a:effectLst/>
                <a:uLnTx/>
                <a:uFillTx/>
                <a:ea typeface="+mj-ea"/>
                <a:cs typeface="Arial" pitchFamily="34" charset="0"/>
              </a:rPr>
              <a:t> diventano esse stesse frammentate </a:t>
            </a:r>
            <a:endParaRPr kumimoji="0" lang="it-CH" sz="2200" b="0" i="0" u="none" strike="noStrike" kern="1200" cap="none" spc="0" normalizeH="0" baseline="0" noProof="0" dirty="0">
              <a:ln>
                <a:noFill/>
              </a:ln>
              <a:solidFill>
                <a:schemeClr val="tx1"/>
              </a:solidFill>
              <a:effectLst/>
              <a:uLnTx/>
              <a:uFillTx/>
              <a:ea typeface="+mj-ea"/>
              <a:cs typeface="Arial" pitchFamily="34" charset="0"/>
            </a:endParaRPr>
          </a:p>
        </p:txBody>
      </p:sp>
      <p:cxnSp>
        <p:nvCxnSpPr>
          <p:cNvPr id="3" name="Straight Connector 2"/>
          <p:cNvCxnSpPr/>
          <p:nvPr/>
        </p:nvCxnSpPr>
        <p:spPr>
          <a:xfrm>
            <a:off x="0" y="838200"/>
            <a:ext cx="8763000" cy="0"/>
          </a:xfrm>
          <a:prstGeom prst="line">
            <a:avLst/>
          </a:prstGeom>
          <a:ln w="25400">
            <a:solidFill>
              <a:srgbClr val="0332C9"/>
            </a:solidFill>
          </a:ln>
        </p:spPr>
        <p:style>
          <a:lnRef idx="1">
            <a:schemeClr val="accent1"/>
          </a:lnRef>
          <a:fillRef idx="0">
            <a:schemeClr val="accent1"/>
          </a:fillRef>
          <a:effectRef idx="0">
            <a:schemeClr val="accent1"/>
          </a:effectRef>
          <a:fontRef idx="minor">
            <a:schemeClr val="tx1"/>
          </a:fontRef>
        </p:style>
      </p:cxnSp>
      <p:sp>
        <p:nvSpPr>
          <p:cNvPr id="4" name="Title 1"/>
          <p:cNvSpPr txBox="1">
            <a:spLocks/>
          </p:cNvSpPr>
          <p:nvPr/>
        </p:nvSpPr>
        <p:spPr>
          <a:xfrm>
            <a:off x="152400" y="167045"/>
            <a:ext cx="7772400" cy="461665"/>
          </a:xfrm>
          <a:prstGeom prst="rect">
            <a:avLst/>
          </a:prstGeom>
        </p:spPr>
        <p:txBody>
          <a:bodyPr vert="horz" lIns="91440" tIns="45720" rIns="91440" bIns="45720" rtlCol="0" anchor="ctr">
            <a:spAutoFit/>
          </a:bodyPr>
          <a:lstStyle/>
          <a:p>
            <a:pPr lvl="0">
              <a:spcBef>
                <a:spcPct val="0"/>
              </a:spcBef>
              <a:defRPr/>
            </a:pPr>
            <a:r>
              <a:rPr lang="it-IT" sz="2400" dirty="0" smtClean="0">
                <a:latin typeface="+mj-lt"/>
                <a:cs typeface="Arial" pitchFamily="34" charset="0"/>
              </a:rPr>
              <a:t>Ridotta dispersione</a:t>
            </a:r>
            <a:endParaRPr lang="it-CH" sz="2400" dirty="0">
              <a:latin typeface="+mj-lt"/>
              <a:cs typeface="Arial" pitchFamily="34" charset="0"/>
            </a:endParaRPr>
          </a:p>
        </p:txBody>
      </p:sp>
      <p:sp>
        <p:nvSpPr>
          <p:cNvPr id="5" name="Title 1"/>
          <p:cNvSpPr txBox="1">
            <a:spLocks/>
          </p:cNvSpPr>
          <p:nvPr/>
        </p:nvSpPr>
        <p:spPr>
          <a:xfrm>
            <a:off x="304800" y="3513148"/>
            <a:ext cx="8001000" cy="769441"/>
          </a:xfrm>
          <a:prstGeom prst="rect">
            <a:avLst/>
          </a:prstGeom>
        </p:spPr>
        <p:txBody>
          <a:bodyPr vert="horz" wrap="square" lIns="91440" tIns="45720" rIns="91440" bIns="45720" rtlCol="0" anchor="ctr">
            <a:spAutoFit/>
          </a:bodyPr>
          <a:lstStyle/>
          <a:p>
            <a:pPr>
              <a:spcBef>
                <a:spcPct val="0"/>
              </a:spcBef>
              <a:defRPr/>
            </a:pP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1.</a:t>
            </a:r>
            <a:r>
              <a:rPr kumimoji="0" lang="it-IT" sz="2200" b="0" i="0" u="none" strike="noStrike" kern="1200" cap="none" spc="0" normalizeH="0" noProof="0" dirty="0" smtClean="0">
                <a:ln>
                  <a:noFill/>
                </a:ln>
                <a:solidFill>
                  <a:schemeClr val="tx1"/>
                </a:solidFill>
                <a:effectLst/>
                <a:uLnTx/>
                <a:uFillTx/>
                <a:ea typeface="+mj-ea"/>
                <a:cs typeface="Arial" pitchFamily="34" charset="0"/>
              </a:rPr>
              <a:t> </a:t>
            </a: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Riduzione del flusso genico (</a:t>
            </a:r>
            <a:r>
              <a:rPr lang="it-IT" sz="2200" dirty="0" smtClean="0">
                <a:cs typeface="Arial" pitchFamily="34" charset="0"/>
              </a:rPr>
              <a:t>Inbreeding e riduzione della diversità genetica</a:t>
            </a: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a:t>
            </a:r>
            <a:endParaRPr kumimoji="0" lang="it-CH" sz="2200" b="0" i="0" u="none" strike="noStrike" kern="1200" cap="none" spc="0" normalizeH="0" baseline="0" noProof="0" dirty="0">
              <a:ln>
                <a:noFill/>
              </a:ln>
              <a:solidFill>
                <a:schemeClr val="tx1"/>
              </a:solidFill>
              <a:effectLst/>
              <a:uLnTx/>
              <a:uFillTx/>
              <a:ea typeface="+mj-ea"/>
              <a:cs typeface="Arial" pitchFamily="34" charset="0"/>
            </a:endParaRPr>
          </a:p>
        </p:txBody>
      </p:sp>
      <p:sp>
        <p:nvSpPr>
          <p:cNvPr id="9" name="Rectangle 8"/>
          <p:cNvSpPr/>
          <p:nvPr/>
        </p:nvSpPr>
        <p:spPr>
          <a:xfrm>
            <a:off x="4724400" y="2057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
        <p:nvSpPr>
          <p:cNvPr id="10" name="Rectangle 9"/>
          <p:cNvSpPr/>
          <p:nvPr/>
        </p:nvSpPr>
        <p:spPr>
          <a:xfrm>
            <a:off x="7086600" y="26670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
        <p:nvSpPr>
          <p:cNvPr id="11" name="Rectangle 10"/>
          <p:cNvSpPr/>
          <p:nvPr/>
        </p:nvSpPr>
        <p:spPr>
          <a:xfrm>
            <a:off x="5562600" y="25908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
        <p:nvSpPr>
          <p:cNvPr id="12" name="Rectangle 11"/>
          <p:cNvSpPr/>
          <p:nvPr/>
        </p:nvSpPr>
        <p:spPr>
          <a:xfrm>
            <a:off x="609600" y="1905000"/>
            <a:ext cx="3200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
        <p:nvSpPr>
          <p:cNvPr id="13" name="Title 1"/>
          <p:cNvSpPr txBox="1">
            <a:spLocks/>
          </p:cNvSpPr>
          <p:nvPr/>
        </p:nvSpPr>
        <p:spPr>
          <a:xfrm>
            <a:off x="304800" y="4617423"/>
            <a:ext cx="9220200" cy="430887"/>
          </a:xfrm>
          <a:prstGeom prst="rect">
            <a:avLst/>
          </a:prstGeom>
        </p:spPr>
        <p:txBody>
          <a:bodyPr vert="horz" wrap="square" lIns="91440" tIns="45720" rIns="91440" bIns="45720" rtlCol="0" anchor="ctr">
            <a:spAutoFit/>
          </a:bodyPr>
          <a:lstStyle/>
          <a:p>
            <a:pPr>
              <a:spcBef>
                <a:spcPct val="0"/>
              </a:spcBef>
              <a:defRPr/>
            </a:pP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2.</a:t>
            </a:r>
            <a:r>
              <a:rPr kumimoji="0" lang="it-IT" sz="2200" b="0" i="0" u="none" strike="noStrike" kern="1200" cap="none" spc="0" normalizeH="0" noProof="0" dirty="0" smtClean="0">
                <a:ln>
                  <a:noFill/>
                </a:ln>
                <a:solidFill>
                  <a:schemeClr val="tx1"/>
                </a:solidFill>
                <a:effectLst/>
                <a:uLnTx/>
                <a:uFillTx/>
                <a:ea typeface="+mj-ea"/>
                <a:cs typeface="Arial" pitchFamily="34" charset="0"/>
              </a:rPr>
              <a:t> </a:t>
            </a: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Eventi catastrofici</a:t>
            </a:r>
            <a:r>
              <a:rPr kumimoji="0" lang="it-IT" sz="2200" b="0" i="0" u="none" strike="noStrike" kern="1200" cap="none" spc="0" normalizeH="0" noProof="0" dirty="0" smtClean="0">
                <a:ln>
                  <a:noFill/>
                </a:ln>
                <a:solidFill>
                  <a:schemeClr val="tx1"/>
                </a:solidFill>
                <a:effectLst/>
                <a:uLnTx/>
                <a:uFillTx/>
                <a:ea typeface="+mj-ea"/>
                <a:cs typeface="Arial" pitchFamily="34" charset="0"/>
              </a:rPr>
              <a:t> possono estinguere localmente piccole popolazioni</a:t>
            </a:r>
            <a:endParaRPr kumimoji="0" lang="it-CH" sz="2200" b="0" i="0" u="none" strike="noStrike" kern="1200" cap="none" spc="0" normalizeH="0" baseline="0" noProof="0" dirty="0">
              <a:ln>
                <a:noFill/>
              </a:ln>
              <a:solidFill>
                <a:schemeClr val="tx1"/>
              </a:solidFill>
              <a:effectLst/>
              <a:uLnTx/>
              <a:uFillTx/>
              <a:ea typeface="+mj-ea"/>
              <a:cs typeface="Arial" pitchFamily="34" charset="0"/>
            </a:endParaRPr>
          </a:p>
        </p:txBody>
      </p:sp>
      <p:sp>
        <p:nvSpPr>
          <p:cNvPr id="14" name="Title 1"/>
          <p:cNvSpPr txBox="1">
            <a:spLocks/>
          </p:cNvSpPr>
          <p:nvPr/>
        </p:nvSpPr>
        <p:spPr>
          <a:xfrm>
            <a:off x="304800" y="5436513"/>
            <a:ext cx="9220200" cy="430887"/>
          </a:xfrm>
          <a:prstGeom prst="rect">
            <a:avLst/>
          </a:prstGeom>
        </p:spPr>
        <p:txBody>
          <a:bodyPr vert="horz" wrap="square" lIns="91440" tIns="45720" rIns="91440" bIns="45720" rtlCol="0" anchor="ctr">
            <a:spAutoFit/>
          </a:bodyPr>
          <a:lstStyle/>
          <a:p>
            <a:pPr>
              <a:spcBef>
                <a:spcPct val="0"/>
              </a:spcBef>
              <a:defRPr/>
            </a:pP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3.</a:t>
            </a:r>
            <a:r>
              <a:rPr kumimoji="0" lang="it-IT" sz="2200" b="0" i="0" u="none" strike="noStrike" kern="1200" cap="none" spc="0" normalizeH="0" noProof="0" dirty="0" smtClean="0">
                <a:ln>
                  <a:noFill/>
                </a:ln>
                <a:solidFill>
                  <a:schemeClr val="tx1"/>
                </a:solidFill>
                <a:effectLst/>
                <a:uLnTx/>
                <a:uFillTx/>
                <a:ea typeface="+mj-ea"/>
                <a:cs typeface="Arial" pitchFamily="34" charset="0"/>
              </a:rPr>
              <a:t> </a:t>
            </a:r>
            <a:r>
              <a:rPr kumimoji="0" lang="it-IT" sz="2200" b="0" i="0" u="none" strike="noStrike" kern="1200" cap="none" spc="0" normalizeH="0" baseline="0" noProof="0" dirty="0" smtClean="0">
                <a:ln>
                  <a:noFill/>
                </a:ln>
                <a:solidFill>
                  <a:schemeClr val="tx1"/>
                </a:solidFill>
                <a:effectLst/>
                <a:uLnTx/>
                <a:uFillTx/>
                <a:ea typeface="+mj-ea"/>
                <a:cs typeface="Arial" pitchFamily="34" charset="0"/>
              </a:rPr>
              <a:t>Aumento del disturbo</a:t>
            </a:r>
            <a:r>
              <a:rPr kumimoji="0" lang="it-IT" sz="2200" b="0" i="0" u="none" strike="noStrike" kern="1200" cap="none" spc="0" normalizeH="0" noProof="0" dirty="0" smtClean="0">
                <a:ln>
                  <a:noFill/>
                </a:ln>
                <a:solidFill>
                  <a:schemeClr val="tx1"/>
                </a:solidFill>
                <a:effectLst/>
                <a:uLnTx/>
                <a:uFillTx/>
                <a:ea typeface="+mj-ea"/>
                <a:cs typeface="Arial" pitchFamily="34" charset="0"/>
              </a:rPr>
              <a:t> dalla matrice</a:t>
            </a:r>
            <a:endParaRPr kumimoji="0" lang="it-CH" sz="2200" b="0" i="0" u="none" strike="noStrike" kern="1200" cap="none" spc="0" normalizeH="0" baseline="0" noProof="0" dirty="0">
              <a:ln>
                <a:noFill/>
              </a:ln>
              <a:solidFill>
                <a:schemeClr val="tx1"/>
              </a:solidFill>
              <a:effectLst/>
              <a:uLnTx/>
              <a:uFillTx/>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832</TotalTime>
  <Words>2044</Words>
  <Application>Microsoft Office PowerPoint</Application>
  <PresentationFormat>On-screen Show (4:3)</PresentationFormat>
  <Paragraphs>375</Paragraphs>
  <Slides>68</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Photo Editor Photo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Effetto matrice: diversa permeabilità a seconda dell’uso del suolo</vt:lpstr>
      <vt:lpstr>Slide 38</vt:lpstr>
      <vt:lpstr>Slide 39</vt:lpstr>
      <vt:lpstr>Isolamento ha effetti negativi</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Lorenzo Marini</dc:creator>
  <cp:lastModifiedBy>Lorenzo Marini</cp:lastModifiedBy>
  <cp:revision>105</cp:revision>
  <dcterms:created xsi:type="dcterms:W3CDTF">2006-08-16T00:00:00Z</dcterms:created>
  <dcterms:modified xsi:type="dcterms:W3CDTF">2012-10-22T06:49:12Z</dcterms:modified>
</cp:coreProperties>
</file>