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278" r:id="rId3"/>
    <p:sldId id="279" r:id="rId4"/>
    <p:sldId id="280" r:id="rId5"/>
    <p:sldId id="281" r:id="rId6"/>
    <p:sldId id="282" r:id="rId7"/>
    <p:sldId id="293" r:id="rId8"/>
    <p:sldId id="283" r:id="rId9"/>
    <p:sldId id="284" r:id="rId10"/>
    <p:sldId id="285" r:id="rId11"/>
    <p:sldId id="299" r:id="rId12"/>
    <p:sldId id="297" r:id="rId13"/>
    <p:sldId id="298" r:id="rId14"/>
    <p:sldId id="300" r:id="rId15"/>
    <p:sldId id="286" r:id="rId16"/>
    <p:sldId id="287" r:id="rId17"/>
    <p:sldId id="288" r:id="rId18"/>
    <p:sldId id="289" r:id="rId19"/>
    <p:sldId id="290" r:id="rId20"/>
    <p:sldId id="291" r:id="rId21"/>
    <p:sldId id="294" r:id="rId22"/>
    <p:sldId id="292" r:id="rId23"/>
    <p:sldId id="302" r:id="rId24"/>
    <p:sldId id="303" r:id="rId25"/>
    <p:sldId id="301" r:id="rId26"/>
    <p:sldId id="295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833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BF731-A189-463F-83ED-E375E06C21C9}" type="datetimeFigureOut">
              <a:rPr lang="sv-SE" smtClean="0"/>
              <a:pPr/>
              <a:t>2013-10-07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5829A-7BC9-4BAF-BB51-357D363ADB5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14C0D-C814-4736-B8AB-A64A0542B32C}" type="slidenum">
              <a:rPr lang="en-US"/>
              <a:pPr/>
              <a:t>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12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13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14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15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16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17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19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20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21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86BD2-3C02-4A4B-9E05-B31A452C218F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22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23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24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25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26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27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7359F-C662-4A42-999C-5B1AA53F30F0}" type="slidenum">
              <a:rPr lang="en-US"/>
              <a:pPr/>
              <a:t>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AD866-5FFC-4D6D-BE23-9F2C49AEB4D0}" type="slidenum">
              <a:rPr lang="en-US"/>
              <a:pPr/>
              <a:t>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CE704-E514-4F81-BEED-59C35E06FF6E}" type="slidenum">
              <a:rPr lang="en-US"/>
              <a:pPr/>
              <a:t>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B4076-EE16-46AF-9628-AA2B568E2A35}" type="slidenum">
              <a:rPr lang="en-US"/>
              <a:pPr/>
              <a:t>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79463-829C-4019-8BF7-4C2FA62134A9}" type="slidenum">
              <a:rPr lang="en-US"/>
              <a:pPr/>
              <a:t>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10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11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.wikipedia.org/wiki/Ambiente_(biologia)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Organism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2376845"/>
            <a:ext cx="77724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Specie come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insiemi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popolazioni</a:t>
            </a:r>
            <a:endParaRPr kumimoji="0" lang="it-C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k12.org/ck12/images?id=33639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1" y="3052126"/>
            <a:ext cx="4953000" cy="3641373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11430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La 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carrying capacity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 (letteralmente "capacità di carico"), traducibile come 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capacità portante dell'ambiente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è la capacità di un 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4" tooltip="Ambiente (biologia)"/>
              </a:rPr>
              <a:t>ambiente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 e delle sue risorse di sostenere un certo numero di individui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Cenni di ecologia delle popolazioni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Esempio: Ips tipografo in Friuli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-1567934" y="3625334"/>
            <a:ext cx="39624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Densità di popolazione</a:t>
            </a:r>
            <a:endParaRPr kumimoji="0" lang="it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09800"/>
            <a:ext cx="9144000" cy="327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11430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Densità di popolazione nel tempo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2117882"/>
            <a:ext cx="5638800" cy="361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 rot="16200000">
            <a:off x="-1480067" y="3472934"/>
            <a:ext cx="39624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Densità di popolazione (N)</a:t>
            </a:r>
            <a:endParaRPr kumimoji="0" lang="it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Esempio: Ips tipografo in Friuli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5943600" y="1981200"/>
            <a:ext cx="609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858000" y="1981200"/>
          <a:ext cx="1742574" cy="1003300"/>
        </p:xfrm>
        <a:graphic>
          <a:graphicData uri="http://schemas.openxmlformats.org/presentationml/2006/ole">
            <p:oleObj spid="_x0000_s1028" name="Ekvation" r:id="rId5" imgW="838080" imgH="482400" progId="Equation.3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6629400" y="152400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Tasso di crescita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3352800"/>
            <a:ext cx="44196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248400" y="312420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Carrying capacity</a:t>
            </a:r>
            <a:endParaRPr lang="sv-S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752600"/>
            <a:ext cx="4038600" cy="302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" y="4419600"/>
            <a:ext cx="40386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Densità di popolazione (t-1)</a:t>
            </a: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Esempio: Ips tipografo in Friuli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1697623" y="2916823"/>
            <a:ext cx="40386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R, tasso di crescita</a:t>
            </a: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838200"/>
            <a:ext cx="4347081" cy="596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 rot="16200000">
            <a:off x="2721977" y="3069223"/>
            <a:ext cx="40386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R, tasso di crescita</a:t>
            </a: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3505200"/>
            <a:ext cx="31242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Piovosità estiva (mm) (t-1)</a:t>
            </a: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6519446"/>
            <a:ext cx="33528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Somma termica (gradi giorno) (t-1)</a:t>
            </a: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Un caso speciale: Popolazioni in ambienti frammentati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 descr="http://seaspout.files.wordpress.com/2011/08/source_sink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18926" y="1219200"/>
            <a:ext cx="3938427" cy="350520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/>
        </p:nvSpPr>
        <p:spPr>
          <a:xfrm>
            <a:off x="304800" y="1219200"/>
            <a:ext cx="4114800" cy="3581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38200" y="5029200"/>
            <a:ext cx="2667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Habitat intatto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943600" y="5036403"/>
            <a:ext cx="266700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Habitat frammentato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Concetto di metapopolazione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7387" y="251460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Metapopolazioni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914400" y="1371600"/>
            <a:ext cx="4343400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ounded Rectangle 12"/>
          <p:cNvSpPr/>
          <p:nvPr/>
        </p:nvSpPr>
        <p:spPr>
          <a:xfrm>
            <a:off x="1524000" y="25908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ounded Rectangle 13"/>
          <p:cNvSpPr/>
          <p:nvPr/>
        </p:nvSpPr>
        <p:spPr>
          <a:xfrm>
            <a:off x="3200400" y="27432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667000" y="17526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57400" y="2057400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  <a:endCxn id="14" idx="1"/>
          </p:cNvCxnSpPr>
          <p:nvPr/>
        </p:nvCxnSpPr>
        <p:spPr>
          <a:xfrm>
            <a:off x="2286000" y="2895600"/>
            <a:ext cx="9144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3048000" y="2362200"/>
            <a:ext cx="5334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67400" y="1676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17387" y="152400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Dispersione</a:t>
            </a:r>
            <a:endParaRPr lang="sv-SE" dirty="0"/>
          </a:p>
        </p:txBody>
      </p:sp>
      <p:sp>
        <p:nvSpPr>
          <p:cNvPr id="27" name="Rounded Rectangle 26"/>
          <p:cNvSpPr/>
          <p:nvPr/>
        </p:nvSpPr>
        <p:spPr>
          <a:xfrm>
            <a:off x="5943600" y="2514600"/>
            <a:ext cx="4572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ounded Rectangle 27"/>
          <p:cNvSpPr/>
          <p:nvPr/>
        </p:nvSpPr>
        <p:spPr>
          <a:xfrm>
            <a:off x="5943600" y="2057400"/>
            <a:ext cx="457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/>
          <p:cNvSpPr/>
          <p:nvPr/>
        </p:nvSpPr>
        <p:spPr>
          <a:xfrm>
            <a:off x="6553200" y="206906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Popolazione</a:t>
            </a:r>
            <a:endParaRPr lang="sv-SE" dirty="0"/>
          </a:p>
        </p:txBody>
      </p:sp>
      <p:sp>
        <p:nvSpPr>
          <p:cNvPr id="30" name="Rectangle 29"/>
          <p:cNvSpPr/>
          <p:nvPr/>
        </p:nvSpPr>
        <p:spPr>
          <a:xfrm>
            <a:off x="6488762" y="297180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Popolazione locale</a:t>
            </a:r>
            <a:endParaRPr lang="sv-SE" dirty="0"/>
          </a:p>
        </p:txBody>
      </p:sp>
      <p:sp>
        <p:nvSpPr>
          <p:cNvPr id="31" name="Rounded Rectangle 30"/>
          <p:cNvSpPr/>
          <p:nvPr/>
        </p:nvSpPr>
        <p:spPr>
          <a:xfrm>
            <a:off x="5943600" y="2971800"/>
            <a:ext cx="4572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ounded Rectangle 31"/>
          <p:cNvSpPr/>
          <p:nvPr/>
        </p:nvSpPr>
        <p:spPr>
          <a:xfrm>
            <a:off x="3352800" y="2971800"/>
            <a:ext cx="4572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ounded Rectangle 21"/>
          <p:cNvSpPr/>
          <p:nvPr/>
        </p:nvSpPr>
        <p:spPr>
          <a:xfrm>
            <a:off x="1600200" y="54102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ounded Rectangle 22"/>
          <p:cNvSpPr/>
          <p:nvPr/>
        </p:nvSpPr>
        <p:spPr>
          <a:xfrm>
            <a:off x="3276600" y="55626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2743200" y="45720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133600" y="4876800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23" idx="1"/>
          </p:cNvCxnSpPr>
          <p:nvPr/>
        </p:nvCxnSpPr>
        <p:spPr>
          <a:xfrm>
            <a:off x="2362200" y="5715000"/>
            <a:ext cx="9144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657600" y="5105400"/>
            <a:ext cx="7620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429000" y="5791200"/>
            <a:ext cx="4572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ounded Rectangle 36"/>
          <p:cNvSpPr/>
          <p:nvPr/>
        </p:nvSpPr>
        <p:spPr>
          <a:xfrm>
            <a:off x="4038600" y="44958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9" name="Straight Arrow Connector 38"/>
          <p:cNvCxnSpPr>
            <a:stCxn id="25" idx="2"/>
            <a:endCxn id="23" idx="0"/>
          </p:cNvCxnSpPr>
          <p:nvPr/>
        </p:nvCxnSpPr>
        <p:spPr>
          <a:xfrm>
            <a:off x="3124200" y="5181600"/>
            <a:ext cx="5334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3"/>
            <a:endCxn id="37" idx="1"/>
          </p:cNvCxnSpPr>
          <p:nvPr/>
        </p:nvCxnSpPr>
        <p:spPr>
          <a:xfrm flipV="1">
            <a:off x="3505200" y="4800600"/>
            <a:ext cx="5334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Concetto di metapopolazione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25146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ounded Rectangle 13"/>
          <p:cNvSpPr/>
          <p:nvPr/>
        </p:nvSpPr>
        <p:spPr>
          <a:xfrm>
            <a:off x="2362200" y="26670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828800" y="16764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219200" y="1981200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  <a:endCxn id="14" idx="1"/>
          </p:cNvCxnSpPr>
          <p:nvPr/>
        </p:nvCxnSpPr>
        <p:spPr>
          <a:xfrm>
            <a:off x="1447800" y="2819400"/>
            <a:ext cx="9144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2209800" y="2286000"/>
            <a:ext cx="5334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514600" y="2895600"/>
            <a:ext cx="4572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4038600" y="1219200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Per metapopolazione si intende un insieme di sottopopolazioni,  appartenenti ad una determinata specie, spazialmente strutturate e interconnesse fra loro da flussi di individui</a:t>
            </a:r>
            <a:endParaRPr lang="sv-SE" sz="2200" dirty="0"/>
          </a:p>
        </p:txBody>
      </p:sp>
      <p:sp>
        <p:nvSpPr>
          <p:cNvPr id="40" name="Rounded Rectangle 39"/>
          <p:cNvSpPr/>
          <p:nvPr/>
        </p:nvSpPr>
        <p:spPr>
          <a:xfrm>
            <a:off x="609600" y="1524000"/>
            <a:ext cx="2743200" cy="20574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/>
          <p:cNvSpPr/>
          <p:nvPr/>
        </p:nvSpPr>
        <p:spPr>
          <a:xfrm>
            <a:off x="762000" y="43434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Lo studio delle metapopolazioni è alla base degli studi sugli effetti della </a:t>
            </a:r>
            <a:r>
              <a:rPr lang="it-IT" sz="2400" b="1" dirty="0" smtClean="0">
                <a:solidFill>
                  <a:srgbClr val="FF0000"/>
                </a:solidFill>
              </a:rPr>
              <a:t>frammentazione degli habitat </a:t>
            </a:r>
            <a:endParaRPr lang="sv-S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Dispersione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23622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ounded Rectangle 13"/>
          <p:cNvSpPr/>
          <p:nvPr/>
        </p:nvSpPr>
        <p:spPr>
          <a:xfrm>
            <a:off x="762000" y="36576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600200" y="18288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Straight Arrow Connector 16"/>
          <p:cNvCxnSpPr>
            <a:stCxn id="13" idx="0"/>
            <a:endCxn id="15" idx="1"/>
          </p:cNvCxnSpPr>
          <p:nvPr/>
        </p:nvCxnSpPr>
        <p:spPr>
          <a:xfrm flipV="1">
            <a:off x="990600" y="2133600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4" idx="0"/>
          </p:cNvCxnSpPr>
          <p:nvPr/>
        </p:nvCxnSpPr>
        <p:spPr>
          <a:xfrm>
            <a:off x="990600" y="2971800"/>
            <a:ext cx="152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14" idx="0"/>
          </p:cNvCxnSpPr>
          <p:nvPr/>
        </p:nvCxnSpPr>
        <p:spPr>
          <a:xfrm flipH="1">
            <a:off x="1143000" y="2438400"/>
            <a:ext cx="8382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26613" y="1295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76600" y="1066800"/>
            <a:ext cx="18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Dispersione</a:t>
            </a:r>
            <a:endParaRPr lang="sv-SE" sz="2400" dirty="0"/>
          </a:p>
        </p:txBody>
      </p:sp>
      <p:sp>
        <p:nvSpPr>
          <p:cNvPr id="40" name="Rectangle 39"/>
          <p:cNvSpPr/>
          <p:nvPr/>
        </p:nvSpPr>
        <p:spPr>
          <a:xfrm>
            <a:off x="3048000" y="2244804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La </a:t>
            </a:r>
            <a:r>
              <a:rPr lang="en-GB" sz="2200" dirty="0" err="1" smtClean="0"/>
              <a:t>dispersione</a:t>
            </a:r>
            <a:r>
              <a:rPr lang="en-GB" sz="2200" dirty="0" smtClean="0"/>
              <a:t> </a:t>
            </a:r>
            <a:r>
              <a:rPr lang="en-GB" sz="2200" dirty="0" err="1" smtClean="0"/>
              <a:t>si</a:t>
            </a:r>
            <a:r>
              <a:rPr lang="en-GB" sz="2200" dirty="0" smtClean="0"/>
              <a:t> </a:t>
            </a:r>
            <a:r>
              <a:rPr lang="en-GB" sz="2200" dirty="0" err="1" smtClean="0"/>
              <a:t>riferisce</a:t>
            </a:r>
            <a:r>
              <a:rPr lang="en-GB" sz="2200" dirty="0" smtClean="0"/>
              <a:t> al </a:t>
            </a:r>
            <a:r>
              <a:rPr lang="en-GB" sz="2200" dirty="0" err="1" smtClean="0"/>
              <a:t>movimento</a:t>
            </a:r>
            <a:r>
              <a:rPr lang="en-GB" sz="2200" dirty="0" smtClean="0"/>
              <a:t> </a:t>
            </a:r>
            <a:r>
              <a:rPr lang="en-GB" sz="2200" dirty="0" err="1" smtClean="0"/>
              <a:t>di</a:t>
            </a:r>
            <a:r>
              <a:rPr lang="en-GB" sz="2200" dirty="0" smtClean="0"/>
              <a:t> </a:t>
            </a:r>
            <a:r>
              <a:rPr lang="en-GB" sz="2200" dirty="0" err="1" smtClean="0"/>
              <a:t>allontamento</a:t>
            </a:r>
            <a:r>
              <a:rPr lang="en-GB" sz="2200" dirty="0" smtClean="0"/>
              <a:t> </a:t>
            </a:r>
            <a:r>
              <a:rPr lang="en-GB" sz="2200" dirty="0" err="1" smtClean="0"/>
              <a:t>di</a:t>
            </a:r>
            <a:r>
              <a:rPr lang="en-GB" sz="2200" dirty="0" smtClean="0"/>
              <a:t> </a:t>
            </a:r>
            <a:r>
              <a:rPr lang="en-GB" sz="2200" dirty="0" err="1" smtClean="0"/>
              <a:t>una</a:t>
            </a:r>
            <a:r>
              <a:rPr lang="en-GB" sz="2200" dirty="0" smtClean="0"/>
              <a:t> specie </a:t>
            </a:r>
            <a:r>
              <a:rPr lang="en-GB" sz="2200" dirty="0" err="1" smtClean="0"/>
              <a:t>da</a:t>
            </a:r>
            <a:r>
              <a:rPr lang="en-GB" sz="2200" dirty="0" smtClean="0"/>
              <a:t> </a:t>
            </a:r>
            <a:r>
              <a:rPr lang="en-GB" sz="2200" dirty="0" err="1" smtClean="0"/>
              <a:t>una</a:t>
            </a:r>
            <a:r>
              <a:rPr lang="en-GB" sz="2200" dirty="0" smtClean="0"/>
              <a:t> </a:t>
            </a:r>
            <a:r>
              <a:rPr lang="en-GB" sz="2200" dirty="0" err="1" smtClean="0"/>
              <a:t>popolazione</a:t>
            </a:r>
            <a:r>
              <a:rPr lang="en-GB" sz="2200" dirty="0" smtClean="0"/>
              <a:t> </a:t>
            </a:r>
            <a:r>
              <a:rPr lang="en-GB" sz="2200" dirty="0" err="1" smtClean="0"/>
              <a:t>esistente</a:t>
            </a:r>
            <a:r>
              <a:rPr lang="en-GB" sz="2200" dirty="0" smtClean="0"/>
              <a:t> o </a:t>
            </a:r>
            <a:r>
              <a:rPr lang="en-GB" sz="2200" dirty="0" err="1" smtClean="0"/>
              <a:t>da</a:t>
            </a:r>
            <a:r>
              <a:rPr lang="en-GB" sz="2200" dirty="0" smtClean="0"/>
              <a:t> un </a:t>
            </a:r>
            <a:r>
              <a:rPr lang="en-GB" sz="2200" dirty="0" err="1" smtClean="0"/>
              <a:t>individuo</a:t>
            </a:r>
            <a:r>
              <a:rPr lang="en-GB" sz="2200" dirty="0" smtClean="0"/>
              <a:t> </a:t>
            </a:r>
            <a:r>
              <a:rPr lang="en-GB" sz="2200" dirty="0" err="1" smtClean="0"/>
              <a:t>madre</a:t>
            </a:r>
            <a:endParaRPr lang="en-GB" sz="2200" dirty="0" smtClean="0"/>
          </a:p>
        </p:txBody>
      </p:sp>
      <p:pic>
        <p:nvPicPr>
          <p:cNvPr id="76802" name="Picture 2" descr="File:Photos-photos 1088103921 Float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5562600"/>
            <a:ext cx="1422400" cy="1066800"/>
          </a:xfrm>
          <a:prstGeom prst="rect">
            <a:avLst/>
          </a:prstGeom>
          <a:noFill/>
        </p:spPr>
      </p:pic>
      <p:pic>
        <p:nvPicPr>
          <p:cNvPr id="76804" name="Picture 4" descr="http://images.iop.org/objects/erw/news/3/6/6/ERWjay_0606_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4423156"/>
            <a:ext cx="1638300" cy="2206244"/>
          </a:xfrm>
          <a:prstGeom prst="rect">
            <a:avLst/>
          </a:prstGeom>
          <a:noFill/>
        </p:spPr>
      </p:pic>
      <p:pic>
        <p:nvPicPr>
          <p:cNvPr id="76806" name="Picture 6" descr="http://3.bp.blogspot.com/-UtK9sFXjBEw/TaGa3BoCEBI/AAAAAAAACTk/ILpuXtxN6QA/s640/2990091410_4d0f1a09eb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799" y="5184648"/>
            <a:ext cx="1931487" cy="144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04800" y="152400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Dispersione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6802" name="Picture 2" descr="File:Photos-photos 1088103921 Float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5562600"/>
            <a:ext cx="1422400" cy="1066800"/>
          </a:xfrm>
          <a:prstGeom prst="rect">
            <a:avLst/>
          </a:prstGeom>
          <a:noFill/>
        </p:spPr>
      </p:pic>
      <p:pic>
        <p:nvPicPr>
          <p:cNvPr id="76804" name="Picture 4" descr="http://images.iop.org/objects/erw/news/3/6/6/ERWjay_0606_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4423156"/>
            <a:ext cx="1638300" cy="2206244"/>
          </a:xfrm>
          <a:prstGeom prst="rect">
            <a:avLst/>
          </a:prstGeom>
          <a:noFill/>
        </p:spPr>
      </p:pic>
      <p:pic>
        <p:nvPicPr>
          <p:cNvPr id="76806" name="Picture 6" descr="http://3.bp.blogspot.com/-UtK9sFXjBEw/TaGa3BoCEBI/AAAAAAAACTk/ILpuXtxN6QA/s640/2990091410_4d0f1a09eb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799" y="5184648"/>
            <a:ext cx="1931487" cy="1444752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" y="1173034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Dispersione</a:t>
            </a:r>
            <a:r>
              <a:rPr lang="sv-SE" sz="2000" b="1" dirty="0" smtClean="0">
                <a:latin typeface="Arial" charset="0"/>
                <a:cs typeface="Arial" charset="0"/>
              </a:rPr>
              <a:t> passiva (</a:t>
            </a:r>
            <a:r>
              <a:rPr lang="sv-SE" sz="2000" b="1" dirty="0" err="1" smtClean="0">
                <a:latin typeface="Arial" charset="0"/>
                <a:cs typeface="Arial" charset="0"/>
              </a:rPr>
              <a:t>densità-indipendente</a:t>
            </a:r>
            <a:r>
              <a:rPr lang="sv-SE" sz="2000" b="1" dirty="0" smtClean="0">
                <a:latin typeface="Arial" charset="0"/>
                <a:cs typeface="Arial" charset="0"/>
              </a:rPr>
              <a:t>)</a:t>
            </a:r>
            <a:endParaRPr kumimoji="0" lang="sv-S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Include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meccanismi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di 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dispersione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passivi</a:t>
            </a:r>
            <a:r>
              <a:rPr kumimoji="0" lang="sv-S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che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dipendono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da 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vettori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biotici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e.g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animali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o 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abiotici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vento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acqua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etc.)</a:t>
            </a:r>
            <a:endParaRPr lang="sv-SE" sz="2000" baseline="30000" dirty="0" smtClean="0">
              <a:latin typeface="Arial" charset="0"/>
              <a:cs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2590800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000" b="1" dirty="0" err="1" smtClean="0">
                <a:latin typeface="Arial" charset="0"/>
                <a:cs typeface="Arial" charset="0"/>
              </a:rPr>
              <a:t>Dispersione</a:t>
            </a:r>
            <a:r>
              <a:rPr lang="sv-SE" sz="2000" b="1" dirty="0" smtClean="0">
                <a:latin typeface="Arial" charset="0"/>
                <a:cs typeface="Arial" charset="0"/>
              </a:rPr>
              <a:t> </a:t>
            </a:r>
            <a:r>
              <a:rPr lang="sv-SE" sz="2000" b="1" dirty="0" err="1" smtClean="0">
                <a:latin typeface="Arial" charset="0"/>
                <a:cs typeface="Arial" charset="0"/>
              </a:rPr>
              <a:t>attiva</a:t>
            </a:r>
            <a:r>
              <a:rPr lang="sv-SE" sz="2000" b="1" dirty="0" smtClean="0">
                <a:latin typeface="Arial" charset="0"/>
                <a:cs typeface="Arial" charset="0"/>
              </a:rPr>
              <a:t> (</a:t>
            </a:r>
            <a:r>
              <a:rPr lang="sv-SE" sz="2000" b="1" dirty="0" err="1" smtClean="0">
                <a:latin typeface="Arial" charset="0"/>
                <a:cs typeface="Arial" charset="0"/>
              </a:rPr>
              <a:t>densità-dipendente</a:t>
            </a:r>
            <a:r>
              <a:rPr lang="sv-SE" sz="2000" b="1" dirty="0" smtClean="0">
                <a:latin typeface="Arial" charset="0"/>
                <a:cs typeface="Arial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000" b="1" dirty="0" smtClean="0"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L’individuo</a:t>
            </a:r>
            <a:r>
              <a:rPr kumimoji="0" lang="sv-S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si </a:t>
            </a:r>
            <a:r>
              <a:rPr kumimoji="0" lang="sv-S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muove</a:t>
            </a:r>
            <a:r>
              <a:rPr kumimoji="0" lang="sv-S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attivamente</a:t>
            </a:r>
            <a:r>
              <a:rPr kumimoji="0" lang="sv-S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spinto</a:t>
            </a:r>
            <a:r>
              <a:rPr kumimoji="0" lang="sv-S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da vari </a:t>
            </a:r>
            <a:r>
              <a:rPr kumimoji="0" lang="sv-S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fattori</a:t>
            </a:r>
            <a:r>
              <a:rPr kumimoji="0" lang="sv-S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qual</a:t>
            </a:r>
            <a:r>
              <a:rPr lang="sv-SE" sz="2000" dirty="0" err="1" smtClean="0">
                <a:latin typeface="Arial" charset="0"/>
                <a:cs typeface="Arial" charset="0"/>
              </a:rPr>
              <a:t>i</a:t>
            </a:r>
            <a:r>
              <a:rPr lang="sv-SE" sz="2000" dirty="0" smtClean="0">
                <a:latin typeface="Arial" charset="0"/>
                <a:cs typeface="Arial" charset="0"/>
              </a:rPr>
              <a:t> la </a:t>
            </a:r>
            <a:r>
              <a:rPr lang="sv-SE" sz="2000" dirty="0" err="1" smtClean="0">
                <a:latin typeface="Arial" charset="0"/>
                <a:cs typeface="Arial" charset="0"/>
              </a:rPr>
              <a:t>densità</a:t>
            </a:r>
            <a:r>
              <a:rPr lang="sv-SE" sz="2000" dirty="0" smtClean="0">
                <a:latin typeface="Arial" charset="0"/>
                <a:cs typeface="Arial" charset="0"/>
              </a:rPr>
              <a:t> di </a:t>
            </a:r>
            <a:r>
              <a:rPr lang="sv-SE" sz="2000" dirty="0" err="1" smtClean="0">
                <a:latin typeface="Arial" charset="0"/>
                <a:cs typeface="Arial" charset="0"/>
              </a:rPr>
              <a:t>popolazione</a:t>
            </a:r>
            <a:r>
              <a:rPr lang="sv-SE" sz="2000" dirty="0" smtClean="0">
                <a:latin typeface="Arial" charset="0"/>
                <a:cs typeface="Arial" charset="0"/>
              </a:rPr>
              <a:t>, la </a:t>
            </a:r>
            <a:r>
              <a:rPr lang="sv-SE" sz="2000" dirty="0" err="1" smtClean="0">
                <a:latin typeface="Arial" charset="0"/>
                <a:cs typeface="Arial" charset="0"/>
              </a:rPr>
              <a:t>competizione</a:t>
            </a:r>
            <a:r>
              <a:rPr lang="sv-SE" sz="2000" dirty="0" smtClean="0">
                <a:latin typeface="Arial" charset="0"/>
                <a:cs typeface="Arial" charset="0"/>
              </a:rPr>
              <a:t> per le </a:t>
            </a:r>
            <a:r>
              <a:rPr lang="sv-SE" sz="2000" dirty="0" err="1" smtClean="0">
                <a:latin typeface="Arial" charset="0"/>
                <a:cs typeface="Arial" charset="0"/>
              </a:rPr>
              <a:t>risorse</a:t>
            </a:r>
            <a:r>
              <a:rPr lang="sv-SE" sz="2000" dirty="0" smtClean="0">
                <a:latin typeface="Arial" charset="0"/>
                <a:cs typeface="Arial" charset="0"/>
              </a:rPr>
              <a:t>, la </a:t>
            </a:r>
            <a:r>
              <a:rPr lang="sv-SE" sz="2000" dirty="0" err="1" smtClean="0">
                <a:latin typeface="Arial" charset="0"/>
                <a:cs typeface="Arial" charset="0"/>
              </a:rPr>
              <a:t>ricerca</a:t>
            </a:r>
            <a:r>
              <a:rPr lang="sv-SE" sz="2000" dirty="0" smtClean="0">
                <a:latin typeface="Arial" charset="0"/>
                <a:cs typeface="Arial" charset="0"/>
              </a:rPr>
              <a:t> di partner…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400" dirty="0" err="1" smtClean="0">
                <a:latin typeface="Arial" charset="0"/>
                <a:cs typeface="Arial" charset="0"/>
              </a:rPr>
              <a:t>Dispersione</a:t>
            </a:r>
            <a:r>
              <a:rPr lang="sv-SE" sz="2400" dirty="0" smtClean="0">
                <a:latin typeface="Arial" charset="0"/>
                <a:cs typeface="Arial" charset="0"/>
              </a:rPr>
              <a:t> passiva </a:t>
            </a:r>
            <a:r>
              <a:rPr lang="sv-SE" sz="2400" dirty="0" err="1" smtClean="0">
                <a:latin typeface="Arial" charset="0"/>
                <a:cs typeface="Arial" charset="0"/>
              </a:rPr>
              <a:t>nelle</a:t>
            </a:r>
            <a:r>
              <a:rPr lang="sv-SE" sz="2400" dirty="0" smtClean="0">
                <a:latin typeface="Arial" charset="0"/>
                <a:cs typeface="Arial" charset="0"/>
              </a:rPr>
              <a:t> </a:t>
            </a:r>
            <a:r>
              <a:rPr lang="sv-SE" sz="2400" dirty="0" err="1" smtClean="0">
                <a:latin typeface="Arial" charset="0"/>
                <a:cs typeface="Arial" charset="0"/>
              </a:rPr>
              <a:t>piante</a:t>
            </a:r>
            <a:endParaRPr lang="sv-SE" sz="2400" dirty="0" smtClean="0">
              <a:latin typeface="Arial" charset="0"/>
              <a:cs typeface="Arial" charset="0"/>
            </a:endParaRPr>
          </a:p>
        </p:txBody>
      </p:sp>
      <p:pic>
        <p:nvPicPr>
          <p:cNvPr id="20" name="Picture 2" descr="http://www.field-studies-council.org/breathingplaces/Images/feeding/food-for-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914400"/>
            <a:ext cx="7010400" cy="597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1"/>
            <a:ext cx="8229600" cy="990599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it-IT" sz="2400" dirty="0" smtClean="0"/>
              <a:t>Una </a:t>
            </a:r>
            <a:r>
              <a:rPr lang="it-IT" sz="2400" b="1" dirty="0" smtClean="0"/>
              <a:t>popolazione</a:t>
            </a:r>
            <a:r>
              <a:rPr lang="it-IT" sz="2400" dirty="0" smtClean="0"/>
              <a:t>  è un insieme di </a:t>
            </a:r>
            <a:r>
              <a:rPr lang="it-IT" sz="2400" dirty="0" smtClean="0">
                <a:hlinkClick r:id="rId3" tooltip="Organismo"/>
              </a:rPr>
              <a:t>organismi</a:t>
            </a:r>
            <a:r>
              <a:rPr lang="it-IT" sz="2400" dirty="0" smtClean="0"/>
              <a:t> o individui della stessa specie che coesistono nello stesso spazio e tempo, i quali producono un'alta coesione riproduttiva ed ecologica del gruppo</a:t>
            </a:r>
            <a:endParaRPr lang="en-US" sz="2400" b="1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Definizione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popolazione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6866" name="Picture 2" descr="http://www.naturamediterraneo.com/Public/data7/dappertutto/Erebia%20ligea.JPG_2009821231523_Erebia%20lige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3683299"/>
            <a:ext cx="4410075" cy="2935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400" dirty="0" err="1" smtClean="0">
                <a:latin typeface="Arial" charset="0"/>
                <a:cs typeface="Arial" charset="0"/>
              </a:rPr>
              <a:t>Dispersione</a:t>
            </a:r>
            <a:r>
              <a:rPr lang="sv-SE" sz="2400" dirty="0" smtClean="0">
                <a:latin typeface="Arial" charset="0"/>
                <a:cs typeface="Arial" charset="0"/>
              </a:rPr>
              <a:t> </a:t>
            </a:r>
            <a:r>
              <a:rPr lang="sv-SE" sz="2400" dirty="0" err="1" smtClean="0">
                <a:latin typeface="Arial" charset="0"/>
                <a:cs typeface="Arial" charset="0"/>
              </a:rPr>
              <a:t>attiva</a:t>
            </a:r>
            <a:r>
              <a:rPr lang="sv-SE" sz="2400" dirty="0" smtClean="0">
                <a:latin typeface="Arial" charset="0"/>
                <a:cs typeface="Arial" charset="0"/>
              </a:rPr>
              <a:t> </a:t>
            </a:r>
            <a:r>
              <a:rPr lang="sv-SE" sz="2400" dirty="0" err="1" smtClean="0">
                <a:latin typeface="Arial" charset="0"/>
                <a:cs typeface="Arial" charset="0"/>
              </a:rPr>
              <a:t>negli</a:t>
            </a:r>
            <a:r>
              <a:rPr lang="sv-SE" sz="2400" dirty="0" smtClean="0">
                <a:latin typeface="Arial" charset="0"/>
                <a:cs typeface="Arial" charset="0"/>
              </a:rPr>
              <a:t> </a:t>
            </a:r>
            <a:r>
              <a:rPr lang="sv-SE" sz="2400" dirty="0" err="1" smtClean="0">
                <a:latin typeface="Arial" charset="0"/>
                <a:cs typeface="Arial" charset="0"/>
              </a:rPr>
              <a:t>animali</a:t>
            </a:r>
            <a:endParaRPr lang="sv-SE" sz="2400" dirty="0" smtClean="0">
              <a:latin typeface="Arial" charset="0"/>
              <a:cs typeface="Arial" charset="0"/>
            </a:endParaRPr>
          </a:p>
        </p:txBody>
      </p:sp>
      <p:pic>
        <p:nvPicPr>
          <p:cNvPr id="76804" name="Picture 4" descr="http://images.iop.org/objects/erw/news/3/6/6/ERWjay_0606_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828800"/>
            <a:ext cx="1638300" cy="2206244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2400" y="1153924"/>
            <a:ext cx="31242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  <a:t>Dispersione attiva</a:t>
            </a:r>
            <a:endParaRPr kumimoji="0" lang="it-CH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 descr="http://alexwild.smugmug.com/Ants/Taxonomic-List-of-Ant-Genera/Forelius/maccooki9/642025584_92Src-L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86450" y="3733800"/>
            <a:ext cx="3257550" cy="2171701"/>
          </a:xfrm>
          <a:prstGeom prst="rect">
            <a:avLst/>
          </a:prstGeom>
          <a:noFill/>
        </p:spPr>
      </p:pic>
      <p:pic>
        <p:nvPicPr>
          <p:cNvPr id="5124" name="Picture 4" descr="http://4.bp.blogspot.com/_b2GNwp3jjO4/S7jxr6cWQ_I/AAAAAAAAAcE/YzAlPr7mgOM/s400/Roe-Deer-swimmin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95600" y="1828800"/>
            <a:ext cx="2895600" cy="21717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8600" y="4707523"/>
            <a:ext cx="47244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  <a:t>Combinazione di dispersione attiva e passiva</a:t>
            </a:r>
            <a:endParaRPr kumimoji="0" lang="it-CH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Kernel di dispersione: relazione con la distanza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8130" name="Picture 2" descr="http://www.fsd2010.org/data/Image/phototheque/Fruits%20and%20seeds/kerne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1447800"/>
            <a:ext cx="3849670" cy="3581400"/>
          </a:xfrm>
          <a:prstGeom prst="rect">
            <a:avLst/>
          </a:prstGeom>
          <a:noFill/>
        </p:spPr>
      </p:pic>
      <p:pic>
        <p:nvPicPr>
          <p:cNvPr id="48134" name="Picture 6" descr="http://ars.sciencedirect.com/content/image/1-s2.0-S0378112706000843-gr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4237" y="2122598"/>
            <a:ext cx="5079763" cy="2906602"/>
          </a:xfrm>
          <a:prstGeom prst="rect">
            <a:avLst/>
          </a:prstGeom>
          <a:noFill/>
        </p:spPr>
      </p:pic>
      <p:pic>
        <p:nvPicPr>
          <p:cNvPr id="8194" name="Picture 2" descr="http://upload.wikimedia.org/wikipedia/commons/d/d1/Hieracium_villosu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93601" y="1524000"/>
            <a:ext cx="1485083" cy="1981200"/>
          </a:xfrm>
          <a:prstGeom prst="rect">
            <a:avLst/>
          </a:prstGeom>
          <a:noFill/>
        </p:spPr>
      </p:pic>
      <p:pic>
        <p:nvPicPr>
          <p:cNvPr id="8196" name="Picture 4" descr="http://www.actaplantarum.org/glossario/images/Faggiola_1707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81600" y="1143000"/>
            <a:ext cx="1197788" cy="914400"/>
          </a:xfrm>
          <a:prstGeom prst="rect">
            <a:avLst/>
          </a:prstGeom>
          <a:noFill/>
        </p:spPr>
      </p:pic>
      <p:pic>
        <p:nvPicPr>
          <p:cNvPr id="8198" name="Picture 6" descr="https://encrypted-tbn1.gstatic.com/images?q=tbn:ANd9GcSC4allqMroxb9CZrXxPKKup94Z2zp7Ly-QBHK_b-vn3FizpsIyXQ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62600" y="2438400"/>
            <a:ext cx="914400" cy="91440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571053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Esponenziale negativa con la distanza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endCxn id="8196" idx="1"/>
          </p:cNvCxnSpPr>
          <p:nvPr/>
        </p:nvCxnSpPr>
        <p:spPr>
          <a:xfrm flipV="1">
            <a:off x="4648200" y="16002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8200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ic2.pbase.com/g1/07/866907/3/106550674.H9ysUscd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43600" y="3581400"/>
            <a:ext cx="533400" cy="490728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V="1">
            <a:off x="4648200" y="38100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www.uni-goettingen.de/admin/bilder/pictures/59ef08314ae4557ed03d658f138916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1" y="1143000"/>
            <a:ext cx="4139896" cy="32766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05400" y="1219200"/>
            <a:ext cx="3886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“Long-distance dispersal”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755177"/>
            <a:ext cx="7543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Evento raro ma molto rilevante per le popolazioni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Kernel di dispersione: relazione con la distanza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486400"/>
            <a:ext cx="567531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Dispersione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dispersione</a:t>
            </a:r>
            <a:r>
              <a:rPr lang="en-GB" dirty="0" smtClean="0"/>
              <a:t> ha </a:t>
            </a:r>
            <a:r>
              <a:rPr lang="en-GB" dirty="0" err="1" smtClean="0"/>
              <a:t>effetti</a:t>
            </a:r>
            <a:r>
              <a:rPr lang="en-GB" dirty="0" smtClean="0"/>
              <a:t> 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importanti</a:t>
            </a:r>
            <a:r>
              <a:rPr lang="en-GB" dirty="0" smtClean="0"/>
              <a:t> </a:t>
            </a:r>
            <a:r>
              <a:rPr lang="en-GB" dirty="0" err="1" smtClean="0"/>
              <a:t>cge</a:t>
            </a:r>
            <a:r>
              <a:rPr lang="en-GB" dirty="0" smtClean="0"/>
              <a:t> </a:t>
            </a:r>
            <a:r>
              <a:rPr lang="en-GB" dirty="0" err="1" smtClean="0"/>
              <a:t>vanno</a:t>
            </a:r>
            <a:r>
              <a:rPr lang="en-GB" dirty="0" smtClean="0"/>
              <a:t> </a:t>
            </a:r>
            <a:r>
              <a:rPr lang="en-GB" dirty="0" err="1" smtClean="0"/>
              <a:t>dalla</a:t>
            </a:r>
            <a:r>
              <a:rPr lang="en-GB" dirty="0" smtClean="0"/>
              <a:t> fitness </a:t>
            </a:r>
            <a:r>
              <a:rPr lang="en-GB" dirty="0" err="1" smtClean="0"/>
              <a:t>dell’individuo</a:t>
            </a:r>
            <a:r>
              <a:rPr lang="en-GB" dirty="0" smtClean="0"/>
              <a:t>,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dinamica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popolazione</a:t>
            </a:r>
            <a:r>
              <a:rPr lang="en-GB" dirty="0" smtClean="0"/>
              <a:t>,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genetica</a:t>
            </a:r>
            <a:r>
              <a:rPr lang="en-GB" dirty="0" smtClean="0"/>
              <a:t> </a:t>
            </a:r>
            <a:r>
              <a:rPr lang="en-GB" dirty="0" err="1" smtClean="0"/>
              <a:t>fino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distribuzione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specie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914400"/>
            <a:ext cx="7336082" cy="57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L’uomo come vettore: dispersione assistita 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62" name="Picture 2" descr="Schematic representation of the inter-relationships between pinewood nematode, Bursaphelenchus xylophilus, and its vectors in the genus Monocham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6400800" cy="496278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43000" y="1305182"/>
            <a:ext cx="6934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1905000" y="1990982"/>
            <a:ext cx="381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 rot="3906354">
            <a:off x="5588528" y="1934011"/>
            <a:ext cx="29010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921603"/>
            <a:ext cx="769620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Il nematode del pino: dispersione naturale tramite Monochamus sp.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L’uomo come vettore: dispersione assistita 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5715000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“Long-distance dispersal”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608384"/>
            <a:ext cx="9144000" cy="502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882878"/>
            <a:ext cx="7696200" cy="6771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Il nematode del pino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Robinet et al. (2009)</a:t>
            </a:r>
            <a:endParaRPr kumimoji="0" lang="it-CH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1752600"/>
            <a:ext cx="4038600" cy="45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http://www.mapofusa.net/us-population-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362200"/>
            <a:ext cx="3505200" cy="1994736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L’uomo come vettore: dispersione assistita 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882878"/>
            <a:ext cx="7696200" cy="6771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Invasione di scolitidi esotici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Marini et al. (Biological Invasions 2011)</a:t>
            </a:r>
            <a:endParaRPr kumimoji="0" lang="it-CH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Conseguenze della dispersione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6764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dispersione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ha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effetti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molto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importanti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vanno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dalla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fitness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dell’individuo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alla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dinamica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popolazione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alla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genetica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fino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alla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distribuzione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geografica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specie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073604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Elemento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chiave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per lo studio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metapopolazioni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metacomunità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8600" y="2971800"/>
            <a:ext cx="609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9" name="Rectangle 8"/>
          <p:cNvSpPr/>
          <p:nvPr/>
        </p:nvSpPr>
        <p:spPr>
          <a:xfrm>
            <a:off x="762000" y="52578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Elemento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chiave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per lo studio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dell’invasione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specie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esotiche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534400" cy="3352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Lo studio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specie non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può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essere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separato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quello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popolazioni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 specie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esistono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popolazioni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657600"/>
            <a:ext cx="1143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ounded Rectangle 7"/>
          <p:cNvSpPr/>
          <p:nvPr/>
        </p:nvSpPr>
        <p:spPr>
          <a:xfrm>
            <a:off x="5334000" y="3276600"/>
            <a:ext cx="1143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ounded Rectangle 8"/>
          <p:cNvSpPr/>
          <p:nvPr/>
        </p:nvSpPr>
        <p:spPr>
          <a:xfrm>
            <a:off x="3276600" y="5105400"/>
            <a:ext cx="1143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ounded Rectangle 9"/>
          <p:cNvSpPr/>
          <p:nvPr/>
        </p:nvSpPr>
        <p:spPr>
          <a:xfrm>
            <a:off x="6248400" y="5181600"/>
            <a:ext cx="1143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14600" y="3657600"/>
            <a:ext cx="24384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4191000"/>
            <a:ext cx="3429000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4343400"/>
            <a:ext cx="8382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>
            <a:off x="4419600" y="5562600"/>
            <a:ext cx="17526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297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individui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trasmettono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diversità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genetica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processi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evolutivi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lavorano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livello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individui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esistono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come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riproducono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all’interno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stesse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Se 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riproduzione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diverse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stessa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specie è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impedita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processo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speciazione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potrebbe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iniziare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 specie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esistono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popolazioni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1143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4343400" cy="40687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conservazione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specie parte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dalla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conservazione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vitali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vitali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hanno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abbastanza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diversità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genetica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individui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fertili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mantenersi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tempo in un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ambiente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variabile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 specie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esistono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popolazioni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362" name="Picture 2" descr="http://blogs.discovermagazine.com/gnxp/files/2011/11/hetero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914400"/>
            <a:ext cx="4714875" cy="590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Dimensione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abbondanza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(#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individui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Densità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(#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indiv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per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area o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volume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Dispersione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-Sex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ratio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(%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femmine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maschi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Distribuzione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età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-Tasso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crescita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morte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Diversità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genetica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Caratteristiche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quantitative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popolazioni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Cenni di ecologia della popolazione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128713"/>
            <a:ext cx="82296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200" dirty="0" smtClean="0"/>
              <a:t>Le popolazioni sono soggette a continue modificazioni e la loro dinamica viene determinata da fattori come nascita, morte oppure spostamenti (emigrazione ed immigrazione).</a:t>
            </a:r>
            <a:endParaRPr lang="en-US" sz="2200" dirty="0"/>
          </a:p>
          <a:p>
            <a:pPr>
              <a:defRPr/>
            </a:pPr>
            <a:r>
              <a:rPr lang="en-US" sz="2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200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181600" y="3276600"/>
            <a:ext cx="3962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sv-SE" sz="2200" b="1" dirty="0" err="1" smtClean="0">
                <a:solidFill>
                  <a:srgbClr val="0A44FC"/>
                </a:solidFill>
              </a:rPr>
              <a:t>Ecologia</a:t>
            </a:r>
            <a:r>
              <a:rPr lang="sv-SE" sz="2200" b="1" dirty="0" smtClean="0">
                <a:solidFill>
                  <a:srgbClr val="0A44FC"/>
                </a:solidFill>
              </a:rPr>
              <a:t> </a:t>
            </a:r>
            <a:r>
              <a:rPr lang="sv-SE" sz="2200" b="1" dirty="0" err="1" smtClean="0">
                <a:solidFill>
                  <a:srgbClr val="0A44FC"/>
                </a:solidFill>
              </a:rPr>
              <a:t>delle</a:t>
            </a:r>
            <a:r>
              <a:rPr lang="sv-SE" sz="2200" b="1" dirty="0" smtClean="0">
                <a:solidFill>
                  <a:srgbClr val="0A44FC"/>
                </a:solidFill>
              </a:rPr>
              <a:t> </a:t>
            </a:r>
            <a:r>
              <a:rPr lang="sv-SE" sz="2200" b="1" dirty="0" err="1" smtClean="0">
                <a:solidFill>
                  <a:srgbClr val="0A44FC"/>
                </a:solidFill>
              </a:rPr>
              <a:t>popolazioni</a:t>
            </a:r>
            <a:r>
              <a:rPr lang="sv-SE" sz="2200" b="1" dirty="0" smtClean="0">
                <a:solidFill>
                  <a:srgbClr val="0A44FC"/>
                </a:solidFill>
              </a:rPr>
              <a:t>: Studio </a:t>
            </a:r>
            <a:r>
              <a:rPr lang="sv-SE" sz="2200" b="1" dirty="0" err="1" smtClean="0">
                <a:solidFill>
                  <a:srgbClr val="0A44FC"/>
                </a:solidFill>
              </a:rPr>
              <a:t>dei</a:t>
            </a:r>
            <a:r>
              <a:rPr lang="sv-SE" sz="2200" b="1" dirty="0" smtClean="0">
                <a:solidFill>
                  <a:srgbClr val="0A44FC"/>
                </a:solidFill>
              </a:rPr>
              <a:t> </a:t>
            </a:r>
            <a:r>
              <a:rPr lang="sv-SE" sz="2200" b="1" dirty="0" err="1" smtClean="0">
                <a:solidFill>
                  <a:srgbClr val="0A44FC"/>
                </a:solidFill>
              </a:rPr>
              <a:t>fattori</a:t>
            </a:r>
            <a:r>
              <a:rPr lang="sv-SE" sz="2200" b="1" dirty="0" smtClean="0">
                <a:solidFill>
                  <a:srgbClr val="0A44FC"/>
                </a:solidFill>
              </a:rPr>
              <a:t> </a:t>
            </a:r>
            <a:r>
              <a:rPr lang="sv-SE" sz="2200" b="1" dirty="0" err="1" smtClean="0">
                <a:solidFill>
                  <a:srgbClr val="0A44FC"/>
                </a:solidFill>
              </a:rPr>
              <a:t>che</a:t>
            </a:r>
            <a:r>
              <a:rPr lang="sv-SE" sz="2200" b="1" dirty="0" smtClean="0">
                <a:solidFill>
                  <a:srgbClr val="0A44FC"/>
                </a:solidFill>
              </a:rPr>
              <a:t> </a:t>
            </a:r>
            <a:r>
              <a:rPr lang="sv-SE" sz="2200" b="1" dirty="0" err="1" smtClean="0">
                <a:solidFill>
                  <a:srgbClr val="0A44FC"/>
                </a:solidFill>
              </a:rPr>
              <a:t>regolano</a:t>
            </a:r>
            <a:r>
              <a:rPr lang="sv-SE" sz="2200" b="1" dirty="0" smtClean="0">
                <a:solidFill>
                  <a:srgbClr val="0A44FC"/>
                </a:solidFill>
              </a:rPr>
              <a:t> le </a:t>
            </a:r>
            <a:r>
              <a:rPr lang="sv-SE" sz="2200" b="1" dirty="0" err="1" smtClean="0">
                <a:solidFill>
                  <a:srgbClr val="0A44FC"/>
                </a:solidFill>
              </a:rPr>
              <a:t>popolazioni</a:t>
            </a:r>
            <a:r>
              <a:rPr lang="sv-SE" sz="2200" b="1" dirty="0" smtClean="0">
                <a:solidFill>
                  <a:srgbClr val="0A44FC"/>
                </a:solidFill>
              </a:rPr>
              <a:t> </a:t>
            </a:r>
            <a:endParaRPr lang="en-US" sz="2200" b="1" dirty="0">
              <a:solidFill>
                <a:srgbClr val="0A44FC"/>
              </a:solidFill>
            </a:endParaRPr>
          </a:p>
          <a:p>
            <a:pPr algn="ctr">
              <a:defRPr/>
            </a:pPr>
            <a:r>
              <a:rPr lang="en-US" sz="2200" b="1" kern="0" dirty="0">
                <a:solidFill>
                  <a:srgbClr val="0A44FC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200" b="1" kern="0" dirty="0">
                <a:solidFill>
                  <a:srgbClr val="0A44FC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>
                <a:solidFill>
                  <a:srgbClr val="0A44FC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200" b="1" kern="0" dirty="0">
                <a:solidFill>
                  <a:srgbClr val="0A44FC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200" b="1" kern="0" dirty="0">
                <a:solidFill>
                  <a:srgbClr val="0A44FC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200" b="1" kern="0" dirty="0">
                <a:solidFill>
                  <a:srgbClr val="0A44FC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200" b="1" kern="0" dirty="0">
              <a:solidFill>
                <a:srgbClr val="0A44F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lick to enlar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438400"/>
            <a:ext cx="4817466" cy="31242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1219200" y="55626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38400" y="5638800"/>
            <a:ext cx="1143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Tempo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Cenni di ecologia della popolazione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990600" y="1966913"/>
            <a:ext cx="3276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Ecologia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popolazioni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endParaRPr lang="en-US" sz="20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181600" y="1890713"/>
            <a:ext cx="3581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Biologia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conservazione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singole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specie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endParaRPr lang="en-US" sz="20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57800" y="1676400"/>
            <a:ext cx="3505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ounded Rectangle 27"/>
          <p:cNvSpPr/>
          <p:nvPr/>
        </p:nvSpPr>
        <p:spPr>
          <a:xfrm>
            <a:off x="990600" y="1676400"/>
            <a:ext cx="3276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990600" y="4572000"/>
            <a:ext cx="3581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Biologia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conservazione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comunità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endParaRPr lang="en-US" sz="20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90600" y="4419600"/>
            <a:ext cx="3505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ight Arrow 36"/>
          <p:cNvSpPr/>
          <p:nvPr/>
        </p:nvSpPr>
        <p:spPr>
          <a:xfrm>
            <a:off x="4267200" y="18288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ight Arrow 10"/>
          <p:cNvSpPr/>
          <p:nvPr/>
        </p:nvSpPr>
        <p:spPr>
          <a:xfrm rot="5400000">
            <a:off x="1884256" y="3373544"/>
            <a:ext cx="1451170" cy="342883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670"/>
            <a:ext cx="8229600" cy="91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 u="sng" dirty="0" err="1" smtClean="0">
                <a:latin typeface="Arial" pitchFamily="34" charset="0"/>
                <a:cs typeface="Arial" pitchFamily="34" charset="0"/>
              </a:rPr>
              <a:t>Potenziale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u="sng" dirty="0" err="1" smtClean="0">
                <a:latin typeface="Arial" pitchFamily="34" charset="0"/>
                <a:cs typeface="Arial" pitchFamily="34" charset="0"/>
              </a:rPr>
              <a:t>biotico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tasso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crescita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condizioni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limitanti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3464004"/>
            <a:ext cx="7696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Esistono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sempre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fattori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limitanti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biotici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abiotici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quali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raggiungano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loro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potenziale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biotico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Cenni di ecologia della popolazione</a:t>
            </a:r>
            <a:endParaRPr kumimoji="0" lang="it-CH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670</Words>
  <Application>Microsoft Office PowerPoint</Application>
  <PresentationFormat>On-screen Show (4:3)</PresentationFormat>
  <Paragraphs>134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Ekvation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Opportunistic vs. Equilibrial Species</dc:title>
  <dc:creator>Lorenzo Marini</dc:creator>
  <cp:lastModifiedBy>Lorenzo Marini</cp:lastModifiedBy>
  <cp:revision>78</cp:revision>
  <dcterms:created xsi:type="dcterms:W3CDTF">2006-08-16T00:00:00Z</dcterms:created>
  <dcterms:modified xsi:type="dcterms:W3CDTF">2013-10-07T10:47:36Z</dcterms:modified>
</cp:coreProperties>
</file>