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77" r:id="rId2"/>
    <p:sldId id="278" r:id="rId3"/>
    <p:sldId id="279" r:id="rId4"/>
    <p:sldId id="280" r:id="rId5"/>
    <p:sldId id="281" r:id="rId6"/>
    <p:sldId id="282" r:id="rId7"/>
    <p:sldId id="293" r:id="rId8"/>
    <p:sldId id="283" r:id="rId9"/>
    <p:sldId id="284" r:id="rId10"/>
    <p:sldId id="285" r:id="rId11"/>
    <p:sldId id="299" r:id="rId12"/>
    <p:sldId id="297" r:id="rId13"/>
    <p:sldId id="298" r:id="rId14"/>
    <p:sldId id="300" r:id="rId15"/>
    <p:sldId id="286" r:id="rId16"/>
    <p:sldId id="287" r:id="rId17"/>
    <p:sldId id="288" r:id="rId18"/>
    <p:sldId id="289" r:id="rId19"/>
    <p:sldId id="290" r:id="rId20"/>
    <p:sldId id="291" r:id="rId21"/>
    <p:sldId id="294" r:id="rId22"/>
    <p:sldId id="292" r:id="rId23"/>
    <p:sldId id="302" r:id="rId24"/>
    <p:sldId id="303" r:id="rId25"/>
    <p:sldId id="301" r:id="rId26"/>
    <p:sldId id="295" r:id="rId27"/>
    <p:sldId id="296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833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4BF731-A189-463F-83ED-E375E06C21C9}" type="datetimeFigureOut">
              <a:rPr lang="sv-SE" smtClean="0"/>
              <a:pPr/>
              <a:t>2013-10-07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5829A-7BC9-4BAF-BB51-357D363ADB55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914C0D-C814-4736-B8AB-A64A0542B32C}" type="slidenum">
              <a:rPr lang="en-US"/>
              <a:pPr/>
              <a:t>1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455741-9452-455E-9504-6A15CA15408B}" type="slidenum">
              <a:rPr lang="en-US"/>
              <a:pPr/>
              <a:t>12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455741-9452-455E-9504-6A15CA15408B}" type="slidenum">
              <a:rPr lang="en-US"/>
              <a:pPr/>
              <a:t>13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455741-9452-455E-9504-6A15CA15408B}" type="slidenum">
              <a:rPr lang="en-US"/>
              <a:pPr/>
              <a:t>14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455741-9452-455E-9504-6A15CA15408B}" type="slidenum">
              <a:rPr lang="en-US"/>
              <a:pPr/>
              <a:t>15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455741-9452-455E-9504-6A15CA15408B}" type="slidenum">
              <a:rPr lang="en-US"/>
              <a:pPr/>
              <a:t>16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455741-9452-455E-9504-6A15CA15408B}" type="slidenum">
              <a:rPr lang="en-US"/>
              <a:pPr/>
              <a:t>17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455741-9452-455E-9504-6A15CA15408B}" type="slidenum">
              <a:rPr lang="en-US"/>
              <a:pPr/>
              <a:t>18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455741-9452-455E-9504-6A15CA15408B}" type="slidenum">
              <a:rPr lang="en-US"/>
              <a:pPr/>
              <a:t>19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455741-9452-455E-9504-6A15CA15408B}" type="slidenum">
              <a:rPr lang="en-US"/>
              <a:pPr/>
              <a:t>20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455741-9452-455E-9504-6A15CA15408B}" type="slidenum">
              <a:rPr lang="en-US"/>
              <a:pPr/>
              <a:t>21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186BD2-3C02-4A4B-9E05-B31A452C218F}" type="slidenum">
              <a:rPr lang="en-US"/>
              <a:pPr/>
              <a:t>2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455741-9452-455E-9504-6A15CA15408B}" type="slidenum">
              <a:rPr lang="en-US"/>
              <a:pPr/>
              <a:t>22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455741-9452-455E-9504-6A15CA15408B}" type="slidenum">
              <a:rPr lang="en-US"/>
              <a:pPr/>
              <a:t>23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455741-9452-455E-9504-6A15CA15408B}" type="slidenum">
              <a:rPr lang="en-US"/>
              <a:pPr/>
              <a:t>24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455741-9452-455E-9504-6A15CA15408B}" type="slidenum">
              <a:rPr lang="en-US"/>
              <a:pPr/>
              <a:t>25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455741-9452-455E-9504-6A15CA15408B}" type="slidenum">
              <a:rPr lang="en-US"/>
              <a:pPr/>
              <a:t>26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455741-9452-455E-9504-6A15CA15408B}" type="slidenum">
              <a:rPr lang="en-US"/>
              <a:pPr/>
              <a:t>27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77359F-C662-4A42-999C-5B1AA53F30F0}" type="slidenum">
              <a:rPr lang="en-US"/>
              <a:pPr/>
              <a:t>3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AAD866-5FFC-4D6D-BE23-9F2C49AEB4D0}" type="slidenum">
              <a:rPr lang="en-US"/>
              <a:pPr/>
              <a:t>4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4CE704-E514-4F81-BEED-59C35E06FF6E}" type="slidenum">
              <a:rPr lang="en-US"/>
              <a:pPr/>
              <a:t>5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2B4076-EE16-46AF-9628-AA2B568E2A35}" type="slidenum">
              <a:rPr lang="en-US"/>
              <a:pPr/>
              <a:t>6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379463-829C-4019-8BF7-4C2FA62134A9}" type="slidenum">
              <a:rPr lang="en-US"/>
              <a:pPr/>
              <a:t>9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455741-9452-455E-9504-6A15CA15408B}" type="slidenum">
              <a:rPr lang="en-US"/>
              <a:pPr/>
              <a:t>10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455741-9452-455E-9504-6A15CA15408B}" type="slidenum">
              <a:rPr lang="en-US"/>
              <a:pPr/>
              <a:t>11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it.wikipedia.org/wiki/Ambiente_(biologia)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t.wikipedia.org/wiki/Organismo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2376845"/>
            <a:ext cx="7772400" cy="58477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Specie come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insiemi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popolazioni</a:t>
            </a:r>
            <a:endParaRPr kumimoji="0" lang="it-CH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ck12.org/ck12/images?id=336398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38201" y="3052126"/>
            <a:ext cx="4953000" cy="3641373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533400" y="1143000"/>
            <a:ext cx="8305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latin typeface="Arial" pitchFamily="34" charset="0"/>
                <a:cs typeface="Arial" pitchFamily="34" charset="0"/>
              </a:rPr>
              <a:t>La </a:t>
            </a:r>
            <a:r>
              <a:rPr lang="it-IT" sz="2000" b="1" dirty="0" smtClean="0">
                <a:latin typeface="Arial" pitchFamily="34" charset="0"/>
                <a:cs typeface="Arial" pitchFamily="34" charset="0"/>
              </a:rPr>
              <a:t>carrying capacity</a:t>
            </a:r>
            <a:r>
              <a:rPr lang="it-IT" sz="2000" dirty="0" smtClean="0">
                <a:latin typeface="Arial" pitchFamily="34" charset="0"/>
                <a:cs typeface="Arial" pitchFamily="34" charset="0"/>
              </a:rPr>
              <a:t> (letteralmente "capacità di carico"), traducibile come </a:t>
            </a:r>
            <a:r>
              <a:rPr lang="it-IT" sz="2000" b="1" dirty="0" smtClean="0">
                <a:latin typeface="Arial" pitchFamily="34" charset="0"/>
                <a:cs typeface="Arial" pitchFamily="34" charset="0"/>
              </a:rPr>
              <a:t>capacità portante dell'ambiente</a:t>
            </a:r>
            <a:r>
              <a:rPr lang="it-IT" sz="2000" dirty="0" smtClean="0">
                <a:latin typeface="Arial" pitchFamily="34" charset="0"/>
                <a:cs typeface="Arial" pitchFamily="34" charset="0"/>
              </a:rPr>
              <a:t>, è la capacità di un </a:t>
            </a:r>
            <a:r>
              <a:rPr lang="it-IT" sz="2000" dirty="0" smtClean="0">
                <a:latin typeface="Arial" pitchFamily="34" charset="0"/>
                <a:cs typeface="Arial" pitchFamily="34" charset="0"/>
                <a:hlinkClick r:id="rId4" tooltip="Ambiente (biologia)"/>
              </a:rPr>
              <a:t>ambiente</a:t>
            </a:r>
            <a:r>
              <a:rPr lang="it-IT" sz="2000" dirty="0" smtClean="0">
                <a:latin typeface="Arial" pitchFamily="34" charset="0"/>
                <a:cs typeface="Arial" pitchFamily="34" charset="0"/>
              </a:rPr>
              <a:t> e delle sue risorse di sostenere un certo numero di individui</a:t>
            </a:r>
            <a:endParaRPr lang="sv-SE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Cenni di ecologia delle popolazioni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Esempio: Ips tipografo in Friuli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 rot="16200000">
            <a:off x="-1567934" y="3625334"/>
            <a:ext cx="39624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>
                <a:latin typeface="Arial" pitchFamily="34" charset="0"/>
                <a:ea typeface="+mj-ea"/>
                <a:cs typeface="Arial" pitchFamily="34" charset="0"/>
              </a:rPr>
              <a:t>Densità di popolazione</a:t>
            </a:r>
            <a:endParaRPr kumimoji="0" lang="it-CH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2209800"/>
            <a:ext cx="9144000" cy="3277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533400" y="1143000"/>
            <a:ext cx="8305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latin typeface="Arial" pitchFamily="34" charset="0"/>
                <a:cs typeface="Arial" pitchFamily="34" charset="0"/>
              </a:rPr>
              <a:t>Densità di popolazione nel tempo</a:t>
            </a:r>
            <a:endParaRPr lang="sv-SE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3400" y="2117882"/>
            <a:ext cx="5638800" cy="3615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itle 1"/>
          <p:cNvSpPr txBox="1">
            <a:spLocks/>
          </p:cNvSpPr>
          <p:nvPr/>
        </p:nvSpPr>
        <p:spPr>
          <a:xfrm rot="16200000">
            <a:off x="-1480067" y="3472934"/>
            <a:ext cx="39624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>
                <a:latin typeface="Arial" pitchFamily="34" charset="0"/>
                <a:ea typeface="+mj-ea"/>
                <a:cs typeface="Arial" pitchFamily="34" charset="0"/>
              </a:rPr>
              <a:t>Densità di popolazione (N)</a:t>
            </a:r>
            <a:endParaRPr kumimoji="0" lang="it-CH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Esempio: Ips tipografo in Friuli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Down Arrow 11"/>
          <p:cNvSpPr/>
          <p:nvPr/>
        </p:nvSpPr>
        <p:spPr>
          <a:xfrm rot="16200000">
            <a:off x="5943600" y="1981200"/>
            <a:ext cx="609600" cy="1066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6858000" y="1981200"/>
          <a:ext cx="1742574" cy="1003300"/>
        </p:xfrm>
        <a:graphic>
          <a:graphicData uri="http://schemas.openxmlformats.org/presentationml/2006/ole">
            <p:oleObj spid="_x0000_s1028" name="Ekvation" r:id="rId5" imgW="838080" imgH="482400" progId="Equation.3">
              <p:embed/>
            </p:oleObj>
          </a:graphicData>
        </a:graphic>
      </p:graphicFrame>
      <p:sp>
        <p:nvSpPr>
          <p:cNvPr id="15" name="Rectangle 14"/>
          <p:cNvSpPr/>
          <p:nvPr/>
        </p:nvSpPr>
        <p:spPr>
          <a:xfrm>
            <a:off x="6629400" y="1524000"/>
            <a:ext cx="2514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latin typeface="Arial" pitchFamily="34" charset="0"/>
                <a:cs typeface="Arial" pitchFamily="34" charset="0"/>
              </a:rPr>
              <a:t>Tasso di crescita</a:t>
            </a:r>
            <a:endParaRPr lang="sv-SE" sz="2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1828800" y="3352800"/>
            <a:ext cx="4419600" cy="0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248400" y="3124200"/>
            <a:ext cx="2514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Carrying capacity</a:t>
            </a:r>
            <a:endParaRPr lang="sv-SE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1752600"/>
            <a:ext cx="4038600" cy="3024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Straight Connector 5"/>
          <p:cNvCxnSpPr/>
          <p:nvPr/>
        </p:nvCxnSpPr>
        <p:spPr>
          <a:xfrm>
            <a:off x="0" y="7620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914400" y="4419600"/>
            <a:ext cx="4038600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1600" dirty="0" smtClean="0">
                <a:latin typeface="Arial" pitchFamily="34" charset="0"/>
                <a:cs typeface="Arial" pitchFamily="34" charset="0"/>
              </a:rPr>
              <a:t>Densità di popolazione (t-1)</a:t>
            </a:r>
            <a:endParaRPr lang="sv-SE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Esempio: Ips tipografo in Friuli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 rot="16200000">
            <a:off x="-1697623" y="2916823"/>
            <a:ext cx="4038600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1600" dirty="0" smtClean="0">
                <a:latin typeface="Arial" pitchFamily="34" charset="0"/>
                <a:cs typeface="Arial" pitchFamily="34" charset="0"/>
              </a:rPr>
              <a:t>R, tasso di crescita</a:t>
            </a:r>
            <a:endParaRPr lang="sv-SE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24400" y="838200"/>
            <a:ext cx="4347081" cy="596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 rot="16200000">
            <a:off x="2721977" y="3069223"/>
            <a:ext cx="4038600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1600" dirty="0" smtClean="0">
                <a:latin typeface="Arial" pitchFamily="34" charset="0"/>
                <a:cs typeface="Arial" pitchFamily="34" charset="0"/>
              </a:rPr>
              <a:t>R, tasso di crescita</a:t>
            </a:r>
            <a:endParaRPr lang="sv-SE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91200" y="3505200"/>
            <a:ext cx="3124200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1600" dirty="0" smtClean="0">
                <a:latin typeface="Arial" pitchFamily="34" charset="0"/>
                <a:cs typeface="Arial" pitchFamily="34" charset="0"/>
              </a:rPr>
              <a:t>Piovosità estiva (mm) (t-1)</a:t>
            </a:r>
            <a:endParaRPr lang="sv-SE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562600" y="6519446"/>
            <a:ext cx="3352800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t-IT" sz="1600" dirty="0" smtClean="0">
                <a:latin typeface="Arial" pitchFamily="34" charset="0"/>
                <a:cs typeface="Arial" pitchFamily="34" charset="0"/>
              </a:rPr>
              <a:t>Somma termica (gradi giorno) (t-1)</a:t>
            </a:r>
            <a:endParaRPr lang="sv-SE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Un caso speciale: Popolazioni in ambienti frammentati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098" name="Picture 2" descr="http://seaspout.files.wordpress.com/2011/08/source_sink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18926" y="1219200"/>
            <a:ext cx="3938427" cy="3505200"/>
          </a:xfrm>
          <a:prstGeom prst="rect">
            <a:avLst/>
          </a:prstGeom>
          <a:noFill/>
        </p:spPr>
      </p:pic>
      <p:sp>
        <p:nvSpPr>
          <p:cNvPr id="38" name="Rounded Rectangle 37"/>
          <p:cNvSpPr/>
          <p:nvPr/>
        </p:nvSpPr>
        <p:spPr>
          <a:xfrm>
            <a:off x="304800" y="1219200"/>
            <a:ext cx="4114800" cy="3581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838200" y="5029200"/>
            <a:ext cx="26670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Habitat intatto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5943600" y="5036403"/>
            <a:ext cx="2667000" cy="83099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Habitat frammentato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Concetto di metapopolazione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17387" y="2514600"/>
            <a:ext cx="18646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Metapopolazioni</a:t>
            </a:r>
            <a:endParaRPr lang="sv-SE" dirty="0"/>
          </a:p>
        </p:txBody>
      </p:sp>
      <p:sp>
        <p:nvSpPr>
          <p:cNvPr id="12" name="Rounded Rectangle 11"/>
          <p:cNvSpPr/>
          <p:nvPr/>
        </p:nvSpPr>
        <p:spPr>
          <a:xfrm>
            <a:off x="914400" y="1371600"/>
            <a:ext cx="4343400" cy="502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ounded Rectangle 12"/>
          <p:cNvSpPr/>
          <p:nvPr/>
        </p:nvSpPr>
        <p:spPr>
          <a:xfrm>
            <a:off x="1524000" y="2590800"/>
            <a:ext cx="762000" cy="6096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ounded Rectangle 13"/>
          <p:cNvSpPr/>
          <p:nvPr/>
        </p:nvSpPr>
        <p:spPr>
          <a:xfrm>
            <a:off x="3200400" y="2743200"/>
            <a:ext cx="762000" cy="6096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2667000" y="1752600"/>
            <a:ext cx="762000" cy="6096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2057400" y="2057400"/>
            <a:ext cx="609600" cy="457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3" idx="3"/>
            <a:endCxn id="14" idx="1"/>
          </p:cNvCxnSpPr>
          <p:nvPr/>
        </p:nvCxnSpPr>
        <p:spPr>
          <a:xfrm>
            <a:off x="2286000" y="2895600"/>
            <a:ext cx="914400" cy="152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5" idx="2"/>
          </p:cNvCxnSpPr>
          <p:nvPr/>
        </p:nvCxnSpPr>
        <p:spPr>
          <a:xfrm>
            <a:off x="3048000" y="2362200"/>
            <a:ext cx="533400" cy="381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5867400" y="1676400"/>
            <a:ext cx="6096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6517387" y="1524000"/>
            <a:ext cx="1402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Dispersione</a:t>
            </a:r>
            <a:endParaRPr lang="sv-SE" dirty="0"/>
          </a:p>
        </p:txBody>
      </p:sp>
      <p:sp>
        <p:nvSpPr>
          <p:cNvPr id="27" name="Rounded Rectangle 26"/>
          <p:cNvSpPr/>
          <p:nvPr/>
        </p:nvSpPr>
        <p:spPr>
          <a:xfrm>
            <a:off x="5943600" y="2514600"/>
            <a:ext cx="457200" cy="304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Rounded Rectangle 27"/>
          <p:cNvSpPr/>
          <p:nvPr/>
        </p:nvSpPr>
        <p:spPr>
          <a:xfrm>
            <a:off x="5943600" y="2057400"/>
            <a:ext cx="457200" cy="304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Rectangle 28"/>
          <p:cNvSpPr/>
          <p:nvPr/>
        </p:nvSpPr>
        <p:spPr>
          <a:xfrm>
            <a:off x="6553200" y="2069068"/>
            <a:ext cx="1454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Popolazione</a:t>
            </a:r>
            <a:endParaRPr lang="sv-SE" dirty="0"/>
          </a:p>
        </p:txBody>
      </p:sp>
      <p:sp>
        <p:nvSpPr>
          <p:cNvPr id="30" name="Rectangle 29"/>
          <p:cNvSpPr/>
          <p:nvPr/>
        </p:nvSpPr>
        <p:spPr>
          <a:xfrm>
            <a:off x="6488762" y="2971800"/>
            <a:ext cx="2198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Popolazione locale</a:t>
            </a:r>
            <a:endParaRPr lang="sv-SE" dirty="0"/>
          </a:p>
        </p:txBody>
      </p:sp>
      <p:sp>
        <p:nvSpPr>
          <p:cNvPr id="31" name="Rounded Rectangle 30"/>
          <p:cNvSpPr/>
          <p:nvPr/>
        </p:nvSpPr>
        <p:spPr>
          <a:xfrm>
            <a:off x="5943600" y="2971800"/>
            <a:ext cx="457200" cy="3048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Rounded Rectangle 31"/>
          <p:cNvSpPr/>
          <p:nvPr/>
        </p:nvSpPr>
        <p:spPr>
          <a:xfrm>
            <a:off x="3352800" y="2971800"/>
            <a:ext cx="457200" cy="3048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ounded Rectangle 21"/>
          <p:cNvSpPr/>
          <p:nvPr/>
        </p:nvSpPr>
        <p:spPr>
          <a:xfrm>
            <a:off x="1600200" y="5410200"/>
            <a:ext cx="762000" cy="6096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Rounded Rectangle 22"/>
          <p:cNvSpPr/>
          <p:nvPr/>
        </p:nvSpPr>
        <p:spPr>
          <a:xfrm>
            <a:off x="3276600" y="5562600"/>
            <a:ext cx="762000" cy="6096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dirty="0"/>
          </a:p>
        </p:txBody>
      </p:sp>
      <p:sp>
        <p:nvSpPr>
          <p:cNvPr id="25" name="Rounded Rectangle 24"/>
          <p:cNvSpPr/>
          <p:nvPr/>
        </p:nvSpPr>
        <p:spPr>
          <a:xfrm>
            <a:off x="2743200" y="4572000"/>
            <a:ext cx="762000" cy="6096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2133600" y="4876800"/>
            <a:ext cx="609600" cy="457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2" idx="3"/>
            <a:endCxn id="23" idx="1"/>
          </p:cNvCxnSpPr>
          <p:nvPr/>
        </p:nvCxnSpPr>
        <p:spPr>
          <a:xfrm>
            <a:off x="2362200" y="5715000"/>
            <a:ext cx="914400" cy="152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3657600" y="5105400"/>
            <a:ext cx="762000" cy="457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3429000" y="5791200"/>
            <a:ext cx="457200" cy="3048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Rounded Rectangle 36"/>
          <p:cNvSpPr/>
          <p:nvPr/>
        </p:nvSpPr>
        <p:spPr>
          <a:xfrm>
            <a:off x="4038600" y="4495800"/>
            <a:ext cx="762000" cy="6096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39" name="Straight Arrow Connector 38"/>
          <p:cNvCxnSpPr>
            <a:stCxn id="25" idx="2"/>
            <a:endCxn id="23" idx="0"/>
          </p:cNvCxnSpPr>
          <p:nvPr/>
        </p:nvCxnSpPr>
        <p:spPr>
          <a:xfrm>
            <a:off x="3124200" y="5181600"/>
            <a:ext cx="533400" cy="381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25" idx="3"/>
            <a:endCxn id="37" idx="1"/>
          </p:cNvCxnSpPr>
          <p:nvPr/>
        </p:nvCxnSpPr>
        <p:spPr>
          <a:xfrm flipV="1">
            <a:off x="3505200" y="4800600"/>
            <a:ext cx="533400" cy="76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Concetto di metapopolazione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85800" y="2514600"/>
            <a:ext cx="762000" cy="6096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ounded Rectangle 13"/>
          <p:cNvSpPr/>
          <p:nvPr/>
        </p:nvSpPr>
        <p:spPr>
          <a:xfrm>
            <a:off x="2362200" y="2667000"/>
            <a:ext cx="762000" cy="6096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1828800" y="1676400"/>
            <a:ext cx="762000" cy="6096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1219200" y="1981200"/>
            <a:ext cx="609600" cy="457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3" idx="3"/>
            <a:endCxn id="14" idx="1"/>
          </p:cNvCxnSpPr>
          <p:nvPr/>
        </p:nvCxnSpPr>
        <p:spPr>
          <a:xfrm>
            <a:off x="1447800" y="2819400"/>
            <a:ext cx="914400" cy="152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5" idx="2"/>
          </p:cNvCxnSpPr>
          <p:nvPr/>
        </p:nvCxnSpPr>
        <p:spPr>
          <a:xfrm>
            <a:off x="2209800" y="2286000"/>
            <a:ext cx="533400" cy="381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2514600" y="2895600"/>
            <a:ext cx="457200" cy="3048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8" name="Rectangle 37"/>
          <p:cNvSpPr/>
          <p:nvPr/>
        </p:nvSpPr>
        <p:spPr>
          <a:xfrm>
            <a:off x="4038600" y="1219200"/>
            <a:ext cx="48006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/>
              <a:t>Per metapopolazione si intende un insieme di sottopopolazioni,  appartenenti ad una determinata specie, spazialmente strutturate e interconnesse fra loro da flussi di individui</a:t>
            </a:r>
            <a:endParaRPr lang="sv-SE" sz="2200" dirty="0"/>
          </a:p>
        </p:txBody>
      </p:sp>
      <p:sp>
        <p:nvSpPr>
          <p:cNvPr id="40" name="Rounded Rectangle 39"/>
          <p:cNvSpPr/>
          <p:nvPr/>
        </p:nvSpPr>
        <p:spPr>
          <a:xfrm>
            <a:off x="609600" y="1524000"/>
            <a:ext cx="2743200" cy="2057400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3" name="Rectangle 42"/>
          <p:cNvSpPr/>
          <p:nvPr/>
        </p:nvSpPr>
        <p:spPr>
          <a:xfrm>
            <a:off x="762000" y="4343400"/>
            <a:ext cx="7772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/>
              <a:t>Lo studio delle metapopolazioni è alla base degli studi sugli effetti della </a:t>
            </a:r>
            <a:r>
              <a:rPr lang="it-IT" sz="2400" b="1" dirty="0" smtClean="0">
                <a:solidFill>
                  <a:srgbClr val="FF0000"/>
                </a:solidFill>
              </a:rPr>
              <a:t>frammentazione degli habitat </a:t>
            </a:r>
            <a:endParaRPr lang="sv-SE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Dispersione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09600" y="2362200"/>
            <a:ext cx="762000" cy="6096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ounded Rectangle 13"/>
          <p:cNvSpPr/>
          <p:nvPr/>
        </p:nvSpPr>
        <p:spPr>
          <a:xfrm>
            <a:off x="762000" y="3657600"/>
            <a:ext cx="762000" cy="6096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1600200" y="1828800"/>
            <a:ext cx="762000" cy="6096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7" name="Straight Arrow Connector 16"/>
          <p:cNvCxnSpPr>
            <a:stCxn id="13" idx="0"/>
            <a:endCxn id="15" idx="1"/>
          </p:cNvCxnSpPr>
          <p:nvPr/>
        </p:nvCxnSpPr>
        <p:spPr>
          <a:xfrm flipV="1">
            <a:off x="990600" y="2133600"/>
            <a:ext cx="609600" cy="2286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3" idx="2"/>
            <a:endCxn id="14" idx="0"/>
          </p:cNvCxnSpPr>
          <p:nvPr/>
        </p:nvCxnSpPr>
        <p:spPr>
          <a:xfrm>
            <a:off x="990600" y="2971800"/>
            <a:ext cx="152400" cy="685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5" idx="2"/>
            <a:endCxn id="14" idx="0"/>
          </p:cNvCxnSpPr>
          <p:nvPr/>
        </p:nvCxnSpPr>
        <p:spPr>
          <a:xfrm flipH="1">
            <a:off x="1143000" y="2438400"/>
            <a:ext cx="838200" cy="1219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626613" y="1295400"/>
            <a:ext cx="6096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3276600" y="1066800"/>
            <a:ext cx="18133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>
                <a:latin typeface="Arial" pitchFamily="34" charset="0"/>
                <a:cs typeface="Arial" pitchFamily="34" charset="0"/>
              </a:rPr>
              <a:t>Dispersione</a:t>
            </a:r>
            <a:endParaRPr lang="sv-SE" sz="2400" dirty="0"/>
          </a:p>
        </p:txBody>
      </p:sp>
      <p:sp>
        <p:nvSpPr>
          <p:cNvPr id="40" name="Rectangle 39"/>
          <p:cNvSpPr/>
          <p:nvPr/>
        </p:nvSpPr>
        <p:spPr>
          <a:xfrm>
            <a:off x="3048000" y="2244804"/>
            <a:ext cx="59436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/>
              <a:t>La </a:t>
            </a:r>
            <a:r>
              <a:rPr lang="en-GB" sz="2200" dirty="0" err="1" smtClean="0"/>
              <a:t>dispersione</a:t>
            </a:r>
            <a:r>
              <a:rPr lang="en-GB" sz="2200" dirty="0" smtClean="0"/>
              <a:t> </a:t>
            </a:r>
            <a:r>
              <a:rPr lang="en-GB" sz="2200" dirty="0" err="1" smtClean="0"/>
              <a:t>si</a:t>
            </a:r>
            <a:r>
              <a:rPr lang="en-GB" sz="2200" dirty="0" smtClean="0"/>
              <a:t> </a:t>
            </a:r>
            <a:r>
              <a:rPr lang="en-GB" sz="2200" dirty="0" err="1" smtClean="0"/>
              <a:t>riferisce</a:t>
            </a:r>
            <a:r>
              <a:rPr lang="en-GB" sz="2200" dirty="0" smtClean="0"/>
              <a:t> al </a:t>
            </a:r>
            <a:r>
              <a:rPr lang="en-GB" sz="2200" dirty="0" err="1" smtClean="0"/>
              <a:t>movimento</a:t>
            </a:r>
            <a:r>
              <a:rPr lang="en-GB" sz="2200" dirty="0" smtClean="0"/>
              <a:t> </a:t>
            </a:r>
            <a:r>
              <a:rPr lang="en-GB" sz="2200" dirty="0" err="1" smtClean="0"/>
              <a:t>di</a:t>
            </a:r>
            <a:r>
              <a:rPr lang="en-GB" sz="2200" dirty="0" smtClean="0"/>
              <a:t> </a:t>
            </a:r>
            <a:r>
              <a:rPr lang="en-GB" sz="2200" dirty="0" err="1" smtClean="0"/>
              <a:t>allontamento</a:t>
            </a:r>
            <a:r>
              <a:rPr lang="en-GB" sz="2200" dirty="0" smtClean="0"/>
              <a:t> </a:t>
            </a:r>
            <a:r>
              <a:rPr lang="en-GB" sz="2200" dirty="0" err="1" smtClean="0"/>
              <a:t>di</a:t>
            </a:r>
            <a:r>
              <a:rPr lang="en-GB" sz="2200" dirty="0" smtClean="0"/>
              <a:t> </a:t>
            </a:r>
            <a:r>
              <a:rPr lang="en-GB" sz="2200" dirty="0" err="1" smtClean="0"/>
              <a:t>una</a:t>
            </a:r>
            <a:r>
              <a:rPr lang="en-GB" sz="2200" dirty="0" smtClean="0"/>
              <a:t> specie </a:t>
            </a:r>
            <a:r>
              <a:rPr lang="en-GB" sz="2200" dirty="0" err="1" smtClean="0"/>
              <a:t>da</a:t>
            </a:r>
            <a:r>
              <a:rPr lang="en-GB" sz="2200" dirty="0" smtClean="0"/>
              <a:t> </a:t>
            </a:r>
            <a:r>
              <a:rPr lang="en-GB" sz="2200" dirty="0" err="1" smtClean="0"/>
              <a:t>una</a:t>
            </a:r>
            <a:r>
              <a:rPr lang="en-GB" sz="2200" dirty="0" smtClean="0"/>
              <a:t> </a:t>
            </a:r>
            <a:r>
              <a:rPr lang="en-GB" sz="2200" dirty="0" err="1" smtClean="0"/>
              <a:t>popolazione</a:t>
            </a:r>
            <a:r>
              <a:rPr lang="en-GB" sz="2200" dirty="0" smtClean="0"/>
              <a:t> </a:t>
            </a:r>
            <a:r>
              <a:rPr lang="en-GB" sz="2200" dirty="0" err="1" smtClean="0"/>
              <a:t>esistente</a:t>
            </a:r>
            <a:r>
              <a:rPr lang="en-GB" sz="2200" dirty="0" smtClean="0"/>
              <a:t> o </a:t>
            </a:r>
            <a:r>
              <a:rPr lang="en-GB" sz="2200" dirty="0" err="1" smtClean="0"/>
              <a:t>da</a:t>
            </a:r>
            <a:r>
              <a:rPr lang="en-GB" sz="2200" dirty="0" smtClean="0"/>
              <a:t> un </a:t>
            </a:r>
            <a:r>
              <a:rPr lang="en-GB" sz="2200" dirty="0" err="1" smtClean="0"/>
              <a:t>individuo</a:t>
            </a:r>
            <a:r>
              <a:rPr lang="en-GB" sz="2200" dirty="0" smtClean="0"/>
              <a:t> </a:t>
            </a:r>
            <a:r>
              <a:rPr lang="en-GB" sz="2200" dirty="0" err="1" smtClean="0"/>
              <a:t>madre</a:t>
            </a:r>
            <a:endParaRPr lang="en-GB" sz="2200" dirty="0" smtClean="0"/>
          </a:p>
        </p:txBody>
      </p:sp>
      <p:pic>
        <p:nvPicPr>
          <p:cNvPr id="76802" name="Picture 2" descr="File:Photos-photos 1088103921 Floating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705600" y="5562600"/>
            <a:ext cx="1422400" cy="1066800"/>
          </a:xfrm>
          <a:prstGeom prst="rect">
            <a:avLst/>
          </a:prstGeom>
          <a:noFill/>
        </p:spPr>
      </p:pic>
      <p:pic>
        <p:nvPicPr>
          <p:cNvPr id="76804" name="Picture 4" descr="http://images.iop.org/objects/erw/news/3/6/6/ERWjay_0606_08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876800" y="4423156"/>
            <a:ext cx="1638300" cy="2206244"/>
          </a:xfrm>
          <a:prstGeom prst="rect">
            <a:avLst/>
          </a:prstGeom>
          <a:noFill/>
        </p:spPr>
      </p:pic>
      <p:pic>
        <p:nvPicPr>
          <p:cNvPr id="76806" name="Picture 6" descr="http://3.bp.blogspot.com/-UtK9sFXjBEw/TaGa3BoCEBI/AAAAAAAACTk/ILpuXtxN6QA/s640/2990091410_4d0f1a09eb.jp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04799" y="5184648"/>
            <a:ext cx="1931487" cy="14447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304800" y="152400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Dispersione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76802" name="Picture 2" descr="File:Photos-photos 1088103921 Floating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705600" y="5562600"/>
            <a:ext cx="1422400" cy="1066800"/>
          </a:xfrm>
          <a:prstGeom prst="rect">
            <a:avLst/>
          </a:prstGeom>
          <a:noFill/>
        </p:spPr>
      </p:pic>
      <p:pic>
        <p:nvPicPr>
          <p:cNvPr id="76804" name="Picture 4" descr="http://images.iop.org/objects/erw/news/3/6/6/ERWjay_0606_08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876800" y="4423156"/>
            <a:ext cx="1638300" cy="2206244"/>
          </a:xfrm>
          <a:prstGeom prst="rect">
            <a:avLst/>
          </a:prstGeom>
          <a:noFill/>
        </p:spPr>
      </p:pic>
      <p:pic>
        <p:nvPicPr>
          <p:cNvPr id="76806" name="Picture 6" descr="http://3.bp.blogspot.com/-UtK9sFXjBEw/TaGa3BoCEBI/AAAAAAAACTk/ILpuXtxN6QA/s640/2990091410_4d0f1a09eb.jp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04799" y="5184648"/>
            <a:ext cx="1931487" cy="1444752"/>
          </a:xfrm>
          <a:prstGeom prst="rect">
            <a:avLst/>
          </a:prstGeom>
          <a:noFill/>
        </p:spPr>
      </p:pic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228600" y="1173034"/>
            <a:ext cx="8610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Dispersione</a:t>
            </a:r>
            <a:r>
              <a:rPr lang="sv-SE" sz="2000" b="1" dirty="0" smtClean="0">
                <a:latin typeface="Arial" charset="0"/>
                <a:cs typeface="Arial" charset="0"/>
              </a:rPr>
              <a:t> passiva (</a:t>
            </a:r>
            <a:r>
              <a:rPr lang="sv-SE" sz="2000" b="1" dirty="0" err="1" smtClean="0">
                <a:latin typeface="Arial" charset="0"/>
                <a:cs typeface="Arial" charset="0"/>
              </a:rPr>
              <a:t>densità-indipendente</a:t>
            </a:r>
            <a:r>
              <a:rPr lang="sv-SE" sz="2000" b="1" dirty="0" smtClean="0">
                <a:latin typeface="Arial" charset="0"/>
                <a:cs typeface="Arial" charset="0"/>
              </a:rPr>
              <a:t>)</a:t>
            </a:r>
            <a:endParaRPr kumimoji="0" lang="sv-SE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Include</a:t>
            </a:r>
            <a:r>
              <a:rPr kumimoji="0" lang="sv-S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sv-S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meccanismi</a:t>
            </a:r>
            <a:r>
              <a:rPr kumimoji="0" lang="sv-S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di </a:t>
            </a:r>
            <a:r>
              <a:rPr kumimoji="0" lang="sv-S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dispersione</a:t>
            </a:r>
            <a:r>
              <a:rPr kumimoji="0" lang="sv-S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sv-S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passivi</a:t>
            </a:r>
            <a:r>
              <a:rPr kumimoji="0" lang="sv-S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sv-S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che</a:t>
            </a:r>
            <a:r>
              <a:rPr kumimoji="0" lang="sv-S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sv-S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dipendono</a:t>
            </a:r>
            <a:r>
              <a:rPr kumimoji="0" lang="sv-S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da </a:t>
            </a:r>
            <a:r>
              <a:rPr kumimoji="0" lang="sv-S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vettori</a:t>
            </a:r>
            <a:r>
              <a:rPr kumimoji="0" lang="sv-S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sv-S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biotici</a:t>
            </a:r>
            <a:r>
              <a:rPr kumimoji="0" lang="sv-S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(</a:t>
            </a:r>
            <a:r>
              <a:rPr kumimoji="0" lang="sv-S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e.g</a:t>
            </a:r>
            <a:r>
              <a:rPr kumimoji="0" lang="sv-S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  <a:r>
              <a:rPr kumimoji="0" lang="sv-S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animali</a:t>
            </a:r>
            <a:r>
              <a:rPr kumimoji="0" lang="sv-S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) o </a:t>
            </a:r>
            <a:r>
              <a:rPr kumimoji="0" lang="sv-S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abiotici</a:t>
            </a:r>
            <a:r>
              <a:rPr kumimoji="0" lang="sv-S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(</a:t>
            </a:r>
            <a:r>
              <a:rPr kumimoji="0" lang="sv-S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vento</a:t>
            </a:r>
            <a:r>
              <a:rPr kumimoji="0" lang="sv-S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</a:t>
            </a:r>
            <a:r>
              <a:rPr kumimoji="0" lang="sv-S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acqua</a:t>
            </a:r>
            <a:r>
              <a:rPr kumimoji="0" lang="sv-S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etc.)</a:t>
            </a:r>
            <a:endParaRPr lang="sv-SE" sz="2000" baseline="30000" dirty="0" smtClean="0">
              <a:latin typeface="Arial" charset="0"/>
              <a:cs typeface="Arial" charset="0"/>
            </a:endParaRP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228600" y="2590800"/>
            <a:ext cx="8610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sz="2000" b="1" dirty="0" err="1" smtClean="0">
                <a:latin typeface="Arial" charset="0"/>
                <a:cs typeface="Arial" charset="0"/>
              </a:rPr>
              <a:t>Dispersione</a:t>
            </a:r>
            <a:r>
              <a:rPr lang="sv-SE" sz="2000" b="1" dirty="0" smtClean="0">
                <a:latin typeface="Arial" charset="0"/>
                <a:cs typeface="Arial" charset="0"/>
              </a:rPr>
              <a:t> </a:t>
            </a:r>
            <a:r>
              <a:rPr lang="sv-SE" sz="2000" b="1" dirty="0" err="1" smtClean="0">
                <a:latin typeface="Arial" charset="0"/>
                <a:cs typeface="Arial" charset="0"/>
              </a:rPr>
              <a:t>attiva</a:t>
            </a:r>
            <a:r>
              <a:rPr lang="sv-SE" sz="2000" b="1" dirty="0" smtClean="0">
                <a:latin typeface="Arial" charset="0"/>
                <a:cs typeface="Arial" charset="0"/>
              </a:rPr>
              <a:t> (</a:t>
            </a:r>
            <a:r>
              <a:rPr lang="sv-SE" sz="2000" b="1" dirty="0" err="1" smtClean="0">
                <a:latin typeface="Arial" charset="0"/>
                <a:cs typeface="Arial" charset="0"/>
              </a:rPr>
              <a:t>densità-dipendente</a:t>
            </a:r>
            <a:r>
              <a:rPr lang="sv-SE" sz="2000" b="1" dirty="0" smtClean="0">
                <a:latin typeface="Arial" charset="0"/>
                <a:cs typeface="Arial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sv-SE" sz="2000" b="1" dirty="0" smtClean="0">
              <a:latin typeface="Arial" charset="0"/>
              <a:cs typeface="Arial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L’individuo</a:t>
            </a:r>
            <a:r>
              <a:rPr kumimoji="0" lang="sv-S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si </a:t>
            </a:r>
            <a:r>
              <a:rPr kumimoji="0" lang="sv-SE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muove</a:t>
            </a:r>
            <a:r>
              <a:rPr kumimoji="0" lang="sv-S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sv-SE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attivamente</a:t>
            </a:r>
            <a:r>
              <a:rPr kumimoji="0" lang="sv-S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sv-SE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spinto</a:t>
            </a:r>
            <a:r>
              <a:rPr kumimoji="0" lang="sv-S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da vari </a:t>
            </a:r>
            <a:r>
              <a:rPr kumimoji="0" lang="sv-SE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fattori</a:t>
            </a:r>
            <a:r>
              <a:rPr kumimoji="0" lang="sv-S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sv-SE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qual</a:t>
            </a:r>
            <a:r>
              <a:rPr lang="sv-SE" sz="2000" dirty="0" err="1" smtClean="0">
                <a:latin typeface="Arial" charset="0"/>
                <a:cs typeface="Arial" charset="0"/>
              </a:rPr>
              <a:t>i</a:t>
            </a:r>
            <a:r>
              <a:rPr lang="sv-SE" sz="2000" dirty="0" smtClean="0">
                <a:latin typeface="Arial" charset="0"/>
                <a:cs typeface="Arial" charset="0"/>
              </a:rPr>
              <a:t> la </a:t>
            </a:r>
            <a:r>
              <a:rPr lang="sv-SE" sz="2000" dirty="0" err="1" smtClean="0">
                <a:latin typeface="Arial" charset="0"/>
                <a:cs typeface="Arial" charset="0"/>
              </a:rPr>
              <a:t>densità</a:t>
            </a:r>
            <a:r>
              <a:rPr lang="sv-SE" sz="2000" dirty="0" smtClean="0">
                <a:latin typeface="Arial" charset="0"/>
                <a:cs typeface="Arial" charset="0"/>
              </a:rPr>
              <a:t> di </a:t>
            </a:r>
            <a:r>
              <a:rPr lang="sv-SE" sz="2000" dirty="0" err="1" smtClean="0">
                <a:latin typeface="Arial" charset="0"/>
                <a:cs typeface="Arial" charset="0"/>
              </a:rPr>
              <a:t>popolazione</a:t>
            </a:r>
            <a:r>
              <a:rPr lang="sv-SE" sz="2000" dirty="0" smtClean="0">
                <a:latin typeface="Arial" charset="0"/>
                <a:cs typeface="Arial" charset="0"/>
              </a:rPr>
              <a:t>, la </a:t>
            </a:r>
            <a:r>
              <a:rPr lang="sv-SE" sz="2000" dirty="0" err="1" smtClean="0">
                <a:latin typeface="Arial" charset="0"/>
                <a:cs typeface="Arial" charset="0"/>
              </a:rPr>
              <a:t>competizione</a:t>
            </a:r>
            <a:r>
              <a:rPr lang="sv-SE" sz="2000" dirty="0" smtClean="0">
                <a:latin typeface="Arial" charset="0"/>
                <a:cs typeface="Arial" charset="0"/>
              </a:rPr>
              <a:t> per le </a:t>
            </a:r>
            <a:r>
              <a:rPr lang="sv-SE" sz="2000" dirty="0" err="1" smtClean="0">
                <a:latin typeface="Arial" charset="0"/>
                <a:cs typeface="Arial" charset="0"/>
              </a:rPr>
              <a:t>risorse</a:t>
            </a:r>
            <a:r>
              <a:rPr lang="sv-SE" sz="2000" dirty="0" smtClean="0">
                <a:latin typeface="Arial" charset="0"/>
                <a:cs typeface="Arial" charset="0"/>
              </a:rPr>
              <a:t>, la </a:t>
            </a:r>
            <a:r>
              <a:rPr lang="sv-SE" sz="2000" dirty="0" err="1" smtClean="0">
                <a:latin typeface="Arial" charset="0"/>
                <a:cs typeface="Arial" charset="0"/>
              </a:rPr>
              <a:t>ricerca</a:t>
            </a:r>
            <a:r>
              <a:rPr lang="sv-SE" sz="2000" dirty="0" smtClean="0">
                <a:latin typeface="Arial" charset="0"/>
                <a:cs typeface="Arial" charset="0"/>
              </a:rPr>
              <a:t> di partner…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sz="2400" dirty="0" err="1" smtClean="0">
                <a:latin typeface="Arial" charset="0"/>
                <a:cs typeface="Arial" charset="0"/>
              </a:rPr>
              <a:t>Dispersione</a:t>
            </a:r>
            <a:r>
              <a:rPr lang="sv-SE" sz="2400" dirty="0" smtClean="0">
                <a:latin typeface="Arial" charset="0"/>
                <a:cs typeface="Arial" charset="0"/>
              </a:rPr>
              <a:t> passiva </a:t>
            </a:r>
            <a:r>
              <a:rPr lang="sv-SE" sz="2400" dirty="0" err="1" smtClean="0">
                <a:latin typeface="Arial" charset="0"/>
                <a:cs typeface="Arial" charset="0"/>
              </a:rPr>
              <a:t>nelle</a:t>
            </a:r>
            <a:r>
              <a:rPr lang="sv-SE" sz="2400" dirty="0" smtClean="0">
                <a:latin typeface="Arial" charset="0"/>
                <a:cs typeface="Arial" charset="0"/>
              </a:rPr>
              <a:t> </a:t>
            </a:r>
            <a:r>
              <a:rPr lang="sv-SE" sz="2400" dirty="0" err="1" smtClean="0">
                <a:latin typeface="Arial" charset="0"/>
                <a:cs typeface="Arial" charset="0"/>
              </a:rPr>
              <a:t>piante</a:t>
            </a:r>
            <a:endParaRPr lang="sv-SE" sz="2400" dirty="0" smtClean="0">
              <a:latin typeface="Arial" charset="0"/>
              <a:cs typeface="Arial" charset="0"/>
            </a:endParaRPr>
          </a:p>
        </p:txBody>
      </p:sp>
      <p:pic>
        <p:nvPicPr>
          <p:cNvPr id="20" name="Picture 2" descr="http://www.field-studies-council.org/breathingplaces/Images/feeding/food-for-us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43000" y="914400"/>
            <a:ext cx="7010400" cy="5970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1"/>
            <a:ext cx="8229600" cy="990599"/>
          </a:xfrm>
        </p:spPr>
        <p:txBody>
          <a:bodyPr>
            <a:noAutofit/>
          </a:bodyPr>
          <a:lstStyle/>
          <a:p>
            <a:pPr>
              <a:buFontTx/>
              <a:buNone/>
            </a:pPr>
            <a:r>
              <a:rPr lang="it-IT" sz="2400" dirty="0" smtClean="0"/>
              <a:t>Una </a:t>
            </a:r>
            <a:r>
              <a:rPr lang="it-IT" sz="2400" b="1" dirty="0" smtClean="0"/>
              <a:t>popolazione</a:t>
            </a:r>
            <a:r>
              <a:rPr lang="it-IT" sz="2400" dirty="0" smtClean="0"/>
              <a:t>  è un insieme di </a:t>
            </a:r>
            <a:r>
              <a:rPr lang="it-IT" sz="2400" dirty="0" smtClean="0">
                <a:hlinkClick r:id="rId3" tooltip="Organismo"/>
              </a:rPr>
              <a:t>organismi</a:t>
            </a:r>
            <a:r>
              <a:rPr lang="it-IT" sz="2400" dirty="0" smtClean="0"/>
              <a:t> o individui della stessa specie che coesistono nello stesso spazio e tempo, i quali producono un'alta coesione riproduttiva ed ecologica del gruppo</a:t>
            </a:r>
            <a:endParaRPr lang="en-US" sz="2400" b="1" dirty="0">
              <a:latin typeface="Comic Sans MS" pitchFamily="66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Definizione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popolazione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6866" name="Picture 2" descr="http://www.naturamediterraneo.com/Public/data7/dappertutto/Erebia%20ligea.JPG_2009821231523_Erebia%20ligea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810000" y="3683299"/>
            <a:ext cx="4410075" cy="29357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sz="2400" dirty="0" err="1" smtClean="0">
                <a:latin typeface="Arial" charset="0"/>
                <a:cs typeface="Arial" charset="0"/>
              </a:rPr>
              <a:t>Dispersione</a:t>
            </a:r>
            <a:r>
              <a:rPr lang="sv-SE" sz="2400" dirty="0" smtClean="0">
                <a:latin typeface="Arial" charset="0"/>
                <a:cs typeface="Arial" charset="0"/>
              </a:rPr>
              <a:t> </a:t>
            </a:r>
            <a:r>
              <a:rPr lang="sv-SE" sz="2400" dirty="0" err="1" smtClean="0">
                <a:latin typeface="Arial" charset="0"/>
                <a:cs typeface="Arial" charset="0"/>
              </a:rPr>
              <a:t>attiva</a:t>
            </a:r>
            <a:r>
              <a:rPr lang="sv-SE" sz="2400" dirty="0" smtClean="0">
                <a:latin typeface="Arial" charset="0"/>
                <a:cs typeface="Arial" charset="0"/>
              </a:rPr>
              <a:t> </a:t>
            </a:r>
            <a:r>
              <a:rPr lang="sv-SE" sz="2400" dirty="0" err="1" smtClean="0">
                <a:latin typeface="Arial" charset="0"/>
                <a:cs typeface="Arial" charset="0"/>
              </a:rPr>
              <a:t>negli</a:t>
            </a:r>
            <a:r>
              <a:rPr lang="sv-SE" sz="2400" dirty="0" smtClean="0">
                <a:latin typeface="Arial" charset="0"/>
                <a:cs typeface="Arial" charset="0"/>
              </a:rPr>
              <a:t> </a:t>
            </a:r>
            <a:r>
              <a:rPr lang="sv-SE" sz="2400" dirty="0" err="1" smtClean="0">
                <a:latin typeface="Arial" charset="0"/>
                <a:cs typeface="Arial" charset="0"/>
              </a:rPr>
              <a:t>animali</a:t>
            </a:r>
            <a:endParaRPr lang="sv-SE" sz="2400" dirty="0" smtClean="0">
              <a:latin typeface="Arial" charset="0"/>
              <a:cs typeface="Arial" charset="0"/>
            </a:endParaRPr>
          </a:p>
        </p:txBody>
      </p:sp>
      <p:pic>
        <p:nvPicPr>
          <p:cNvPr id="76804" name="Picture 4" descr="http://images.iop.org/objects/erw/news/3/6/6/ERWjay_0606_0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5800" y="1828800"/>
            <a:ext cx="1638300" cy="2206244"/>
          </a:xfrm>
          <a:prstGeom prst="rect">
            <a:avLst/>
          </a:prstGeom>
          <a:noFill/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52400" y="1153924"/>
            <a:ext cx="31242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200" dirty="0" smtClean="0">
                <a:latin typeface="Arial" pitchFamily="34" charset="0"/>
                <a:ea typeface="+mj-ea"/>
                <a:cs typeface="Arial" pitchFamily="34" charset="0"/>
              </a:rPr>
              <a:t>Dispersione attiva</a:t>
            </a:r>
            <a:endParaRPr kumimoji="0" lang="it-CH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122" name="Picture 2" descr="http://alexwild.smugmug.com/Ants/Taxonomic-List-of-Ant-Genera/Forelius/maccooki9/642025584_92Src-L-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886450" y="3733800"/>
            <a:ext cx="3257550" cy="2171701"/>
          </a:xfrm>
          <a:prstGeom prst="rect">
            <a:avLst/>
          </a:prstGeom>
          <a:noFill/>
        </p:spPr>
      </p:pic>
      <p:pic>
        <p:nvPicPr>
          <p:cNvPr id="5124" name="Picture 4" descr="http://4.bp.blogspot.com/_b2GNwp3jjO4/S7jxr6cWQ_I/AAAAAAAAAcE/YzAlPr7mgOM/s400/Roe-Deer-swimming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895600" y="1828800"/>
            <a:ext cx="2895600" cy="2171700"/>
          </a:xfrm>
          <a:prstGeom prst="rect">
            <a:avLst/>
          </a:prstGeom>
          <a:noFill/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28600" y="4707523"/>
            <a:ext cx="4724400" cy="76944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200" dirty="0" smtClean="0">
                <a:latin typeface="Arial" pitchFamily="34" charset="0"/>
                <a:ea typeface="+mj-ea"/>
                <a:cs typeface="Arial" pitchFamily="34" charset="0"/>
              </a:rPr>
              <a:t>Combinazione di dispersione attiva e passiva</a:t>
            </a:r>
            <a:endParaRPr kumimoji="0" lang="it-CH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Kernel di dispersione: relazione con la distanza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8130" name="Picture 2" descr="http://www.fsd2010.org/data/Image/phototheque/Fruits%20and%20seeds/kernel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" y="1447800"/>
            <a:ext cx="3849670" cy="3581400"/>
          </a:xfrm>
          <a:prstGeom prst="rect">
            <a:avLst/>
          </a:prstGeom>
          <a:noFill/>
        </p:spPr>
      </p:pic>
      <p:pic>
        <p:nvPicPr>
          <p:cNvPr id="48134" name="Picture 6" descr="http://ars.sciencedirect.com/content/image/1-s2.0-S0378112706000843-gr3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064237" y="2122598"/>
            <a:ext cx="5079763" cy="2906602"/>
          </a:xfrm>
          <a:prstGeom prst="rect">
            <a:avLst/>
          </a:prstGeom>
          <a:noFill/>
        </p:spPr>
      </p:pic>
      <p:pic>
        <p:nvPicPr>
          <p:cNvPr id="8194" name="Picture 2" descr="http://upload.wikimedia.org/wikipedia/commons/d/d1/Hieracium_villosum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393601" y="1524000"/>
            <a:ext cx="1485083" cy="1981200"/>
          </a:xfrm>
          <a:prstGeom prst="rect">
            <a:avLst/>
          </a:prstGeom>
          <a:noFill/>
        </p:spPr>
      </p:pic>
      <p:pic>
        <p:nvPicPr>
          <p:cNvPr id="8196" name="Picture 4" descr="http://www.actaplantarum.org/glossario/images/Faggiola_1707_1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181600" y="1143000"/>
            <a:ext cx="1197788" cy="914400"/>
          </a:xfrm>
          <a:prstGeom prst="rect">
            <a:avLst/>
          </a:prstGeom>
          <a:noFill/>
        </p:spPr>
      </p:pic>
      <p:pic>
        <p:nvPicPr>
          <p:cNvPr id="8198" name="Picture 6" descr="https://encrypted-tbn1.gstatic.com/images?q=tbn:ANd9GcSC4allqMroxb9CZrXxPKKup94Z2zp7Ly-QBHK_b-vn3FizpsIyXQ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562600" y="2438400"/>
            <a:ext cx="914400" cy="914401"/>
          </a:xfrm>
          <a:prstGeom prst="rect">
            <a:avLst/>
          </a:prstGeom>
          <a:noFill/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838200" y="571053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Esponenziale negativa con la distanza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2" name="Straight Arrow Connector 11"/>
          <p:cNvCxnSpPr>
            <a:endCxn id="8196" idx="1"/>
          </p:cNvCxnSpPr>
          <p:nvPr/>
        </p:nvCxnSpPr>
        <p:spPr>
          <a:xfrm flipV="1">
            <a:off x="4648200" y="1600200"/>
            <a:ext cx="5334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648200" y="2971800"/>
            <a:ext cx="838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 descr="http://ic2.pbase.com/g1/07/866907/3/106550674.H9ysUscd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5943600" y="3581400"/>
            <a:ext cx="533400" cy="490728"/>
          </a:xfrm>
          <a:prstGeom prst="rect">
            <a:avLst/>
          </a:prstGeom>
          <a:noFill/>
        </p:spPr>
      </p:pic>
      <p:cxnSp>
        <p:nvCxnSpPr>
          <p:cNvPr id="16" name="Straight Arrow Connector 15"/>
          <p:cNvCxnSpPr/>
          <p:nvPr/>
        </p:nvCxnSpPr>
        <p:spPr>
          <a:xfrm flipV="1">
            <a:off x="4648200" y="3810000"/>
            <a:ext cx="12192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4" descr="http://www.uni-goettingen.de/admin/bilder/pictures/59ef08314ae4557ed03d658f1389168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38201" y="1143000"/>
            <a:ext cx="4139896" cy="3276600"/>
          </a:xfrm>
          <a:prstGeom prst="rect">
            <a:avLst/>
          </a:prstGeom>
          <a:noFill/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5105400" y="1219200"/>
            <a:ext cx="38862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“Long-distance dispersal”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38200" y="4755177"/>
            <a:ext cx="7543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Evento raro ma molto rilevante per le popolazioni</a:t>
            </a:r>
            <a:endParaRPr kumimoji="0" lang="it-CH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Kernel di dispersione: relazione con la distanza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5486400"/>
            <a:ext cx="5675313" cy="131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Dispersione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/>
              <a:t>La </a:t>
            </a:r>
            <a:r>
              <a:rPr lang="en-GB" dirty="0" err="1" smtClean="0"/>
              <a:t>dispersione</a:t>
            </a:r>
            <a:r>
              <a:rPr lang="en-GB" dirty="0" smtClean="0"/>
              <a:t> ha </a:t>
            </a:r>
            <a:r>
              <a:rPr lang="en-GB" dirty="0" err="1" smtClean="0"/>
              <a:t>effetti</a:t>
            </a:r>
            <a:r>
              <a:rPr lang="en-GB" dirty="0" smtClean="0"/>
              <a:t> </a:t>
            </a:r>
            <a:r>
              <a:rPr lang="en-GB" dirty="0" err="1" smtClean="0"/>
              <a:t>molto</a:t>
            </a:r>
            <a:r>
              <a:rPr lang="en-GB" dirty="0" smtClean="0"/>
              <a:t> </a:t>
            </a:r>
            <a:r>
              <a:rPr lang="en-GB" dirty="0" err="1" smtClean="0"/>
              <a:t>importanti</a:t>
            </a:r>
            <a:r>
              <a:rPr lang="en-GB" dirty="0" smtClean="0"/>
              <a:t> </a:t>
            </a:r>
            <a:r>
              <a:rPr lang="en-GB" dirty="0" err="1" smtClean="0"/>
              <a:t>cge</a:t>
            </a:r>
            <a:r>
              <a:rPr lang="en-GB" dirty="0" smtClean="0"/>
              <a:t> </a:t>
            </a:r>
            <a:r>
              <a:rPr lang="en-GB" dirty="0" err="1" smtClean="0"/>
              <a:t>vanno</a:t>
            </a:r>
            <a:r>
              <a:rPr lang="en-GB" dirty="0" smtClean="0"/>
              <a:t> </a:t>
            </a:r>
            <a:r>
              <a:rPr lang="en-GB" dirty="0" err="1" smtClean="0"/>
              <a:t>dalla</a:t>
            </a:r>
            <a:r>
              <a:rPr lang="en-GB" dirty="0" smtClean="0"/>
              <a:t> fitness </a:t>
            </a:r>
            <a:r>
              <a:rPr lang="en-GB" dirty="0" err="1" smtClean="0"/>
              <a:t>dell’individuo</a:t>
            </a:r>
            <a:r>
              <a:rPr lang="en-GB" dirty="0" smtClean="0"/>
              <a:t>, </a:t>
            </a:r>
            <a:r>
              <a:rPr lang="en-GB" dirty="0" err="1" smtClean="0"/>
              <a:t>alla</a:t>
            </a:r>
            <a:r>
              <a:rPr lang="en-GB" dirty="0" smtClean="0"/>
              <a:t> </a:t>
            </a:r>
            <a:r>
              <a:rPr lang="en-GB" dirty="0" err="1" smtClean="0"/>
              <a:t>dinamica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popolazione</a:t>
            </a:r>
            <a:r>
              <a:rPr lang="en-GB" dirty="0" smtClean="0"/>
              <a:t>, </a:t>
            </a:r>
            <a:r>
              <a:rPr lang="en-GB" dirty="0" err="1" smtClean="0"/>
              <a:t>alla</a:t>
            </a:r>
            <a:r>
              <a:rPr lang="en-GB" dirty="0" smtClean="0"/>
              <a:t> </a:t>
            </a:r>
            <a:r>
              <a:rPr lang="en-GB" dirty="0" err="1" smtClean="0"/>
              <a:t>genetica</a:t>
            </a:r>
            <a:r>
              <a:rPr lang="en-GB" dirty="0" smtClean="0"/>
              <a:t> </a:t>
            </a:r>
            <a:r>
              <a:rPr lang="en-GB" dirty="0" err="1" smtClean="0"/>
              <a:t>fino</a:t>
            </a:r>
            <a:r>
              <a:rPr lang="en-GB" dirty="0" smtClean="0"/>
              <a:t> </a:t>
            </a:r>
            <a:r>
              <a:rPr lang="en-GB" dirty="0" err="1" smtClean="0"/>
              <a:t>alla</a:t>
            </a:r>
            <a:r>
              <a:rPr lang="en-GB" dirty="0" smtClean="0"/>
              <a:t> </a:t>
            </a:r>
            <a:r>
              <a:rPr lang="en-GB" dirty="0" err="1" smtClean="0"/>
              <a:t>distribuzione</a:t>
            </a:r>
            <a:r>
              <a:rPr lang="en-GB" dirty="0" smtClean="0"/>
              <a:t> </a:t>
            </a:r>
            <a:r>
              <a:rPr lang="en-GB" dirty="0" err="1" smtClean="0"/>
              <a:t>della</a:t>
            </a:r>
            <a:r>
              <a:rPr lang="en-GB" dirty="0" smtClean="0"/>
              <a:t> specie</a:t>
            </a: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5800" y="914400"/>
            <a:ext cx="7336082" cy="575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L’uomo come vettore: dispersione assistita 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0962" name="Picture 2" descr="Schematic representation of the inter-relationships between pinewood nematode, Bursaphelenchus xylophilus, and its vectors in the genus Monocham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295400"/>
            <a:ext cx="6400800" cy="4962782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1143000" y="1305182"/>
            <a:ext cx="69342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1905000" y="1990982"/>
            <a:ext cx="3810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ctangle 12"/>
          <p:cNvSpPr/>
          <p:nvPr/>
        </p:nvSpPr>
        <p:spPr>
          <a:xfrm rot="3906354">
            <a:off x="5588528" y="1934011"/>
            <a:ext cx="290104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2400" y="921603"/>
            <a:ext cx="7696200" cy="83099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Il nematode del pino: dispersione naturale tramite Monochamus sp.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L’uomo come vettore: dispersione assistita 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752600" y="5715000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“Long-distance dispersal”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608384"/>
            <a:ext cx="9144000" cy="5021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882878"/>
            <a:ext cx="7696200" cy="67710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Il nematode del pino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Robinet et al. (2009)</a:t>
            </a:r>
            <a:endParaRPr kumimoji="0" lang="it-CH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3400" y="1752600"/>
            <a:ext cx="4038600" cy="451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 descr="http://www.mapofusa.net/us-population-map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2362200"/>
            <a:ext cx="3505200" cy="1994736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L’uomo come vettore: dispersione assistita 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2400" y="882878"/>
            <a:ext cx="7696200" cy="67710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Invasione di scolitidi esotici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Marini et al. (Biological Invasions 2011)</a:t>
            </a:r>
            <a:endParaRPr kumimoji="0" lang="it-CH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Conseguenze della dispersione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676400"/>
            <a:ext cx="7696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dispersione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ha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effetti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molto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importanti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che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vanno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dalla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fitness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dell’individuo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alla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dinamica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popolazione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alla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genetica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fino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alla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distribuzione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geografica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della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specie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0" y="4073604"/>
            <a:ext cx="7696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Elemento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chiave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per lo studio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delle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metapopolazioni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delle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metacomunità</a:t>
            </a:r>
            <a:endParaRPr lang="en-GB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4038600" y="2971800"/>
            <a:ext cx="609600" cy="990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9" name="Rectangle 8"/>
          <p:cNvSpPr/>
          <p:nvPr/>
        </p:nvSpPr>
        <p:spPr>
          <a:xfrm>
            <a:off x="762000" y="5257800"/>
            <a:ext cx="7696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Elemento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chiave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per lo studio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dell’invasione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specie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esotiche</a:t>
            </a:r>
            <a:endParaRPr lang="en-GB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1"/>
            <a:ext cx="8534400" cy="3352800"/>
          </a:xfrm>
        </p:spPr>
        <p:txBody>
          <a:bodyPr>
            <a:norm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Lo studio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delle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specie non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può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essere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separato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quello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delle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popolazioni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endParaRPr lang="en-US" sz="2200" dirty="0">
              <a:latin typeface="Arial" pitchFamily="34" charset="0"/>
              <a:cs typeface="Arial" pitchFamily="34" charset="0"/>
            </a:endParaRPr>
          </a:p>
          <a:p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Le specie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esistono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come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popolazioni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143000" y="3657600"/>
            <a:ext cx="11430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ounded Rectangle 7"/>
          <p:cNvSpPr/>
          <p:nvPr/>
        </p:nvSpPr>
        <p:spPr>
          <a:xfrm>
            <a:off x="5334000" y="3276600"/>
            <a:ext cx="11430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ounded Rectangle 8"/>
          <p:cNvSpPr/>
          <p:nvPr/>
        </p:nvSpPr>
        <p:spPr>
          <a:xfrm>
            <a:off x="3276600" y="5105400"/>
            <a:ext cx="11430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ounded Rectangle 9"/>
          <p:cNvSpPr/>
          <p:nvPr/>
        </p:nvSpPr>
        <p:spPr>
          <a:xfrm>
            <a:off x="6248400" y="5181600"/>
            <a:ext cx="11430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514600" y="3657600"/>
            <a:ext cx="2438400" cy="381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667000" y="4191000"/>
            <a:ext cx="3429000" cy="1295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943600" y="4343400"/>
            <a:ext cx="838200" cy="685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9" idx="3"/>
          </p:cNvCxnSpPr>
          <p:nvPr/>
        </p:nvCxnSpPr>
        <p:spPr>
          <a:xfrm>
            <a:off x="4419600" y="5562600"/>
            <a:ext cx="1752600" cy="152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2973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Gli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individui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una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specie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trasmettono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la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diversità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genetica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processi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evolutivi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lavorano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a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livello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popolazione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lnSpc>
                <a:spcPct val="90000"/>
              </a:lnSpc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Gli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individui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esistono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come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popolazioni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riproducono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all’interno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delle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stesse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Se la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riproduzione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fra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diverse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popolazioni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della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stessa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specie è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impedita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un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processo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speciazione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potrebbe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iniziare</a:t>
            </a: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Le specie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esistono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come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popolazioni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562600" y="5562600"/>
            <a:ext cx="11430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371600"/>
            <a:ext cx="4343400" cy="4068763"/>
          </a:xfrm>
        </p:spPr>
        <p:txBody>
          <a:bodyPr>
            <a:norm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conservazione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una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specie parte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dalla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conservazione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popolazioni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vitali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Popolazioni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vitali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hanno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abbastanza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diversità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genetica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individui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fertili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per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mantenersi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nel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tempo in un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ambiente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variabile</a:t>
            </a: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Le specie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esistono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come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popolazioni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5362" name="Picture 2" descr="http://blogs.discovermagazine.com/gnxp/files/2011/11/hetero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67200" y="914400"/>
            <a:ext cx="4714875" cy="5905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229600" cy="4525963"/>
          </a:xfrm>
        </p:spPr>
        <p:txBody>
          <a:bodyPr>
            <a:noAutofit/>
          </a:bodyPr>
          <a:lstStyle/>
          <a:p>
            <a:pPr>
              <a:buFontTx/>
              <a:buNone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Dimensione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o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abbondanza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(#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individui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FontTx/>
              <a:buNone/>
            </a:pPr>
            <a:endParaRPr lang="en-US" sz="22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Densità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(#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indiv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. per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area o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volume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FontTx/>
              <a:buNone/>
            </a:pPr>
            <a:endParaRPr lang="en-US" sz="22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Dispersione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endParaRPr lang="en-US" sz="22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-Sex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ratio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(%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femmine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maschi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FontTx/>
              <a:buNone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Distribuzione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delle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età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-Tasso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crescita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morte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endParaRPr lang="en-US" sz="22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Diversità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genetica</a:t>
            </a: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Caratteristiche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quantitative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della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popolazioni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Cenni di ecologia della popolazione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04800" y="1128713"/>
            <a:ext cx="8229600" cy="115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it-IT" sz="2200" dirty="0" smtClean="0"/>
              <a:t>Le popolazioni sono soggette a continue modificazioni e la loro dinamica viene determinata da fattori come nascita, morte oppure spostamenti (emigrazione ed immigrazione).</a:t>
            </a:r>
            <a:endParaRPr lang="en-US" sz="2200" dirty="0"/>
          </a:p>
          <a:p>
            <a:pPr>
              <a:defRPr/>
            </a:pPr>
            <a:r>
              <a:rPr lang="en-US" sz="2200" kern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n-US" sz="2200" kern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en-US" sz="2200" kern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n-US" sz="2200" kern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en-US" sz="2200" kern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n-US" sz="2200" kern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</a:br>
            <a:endParaRPr lang="en-US" sz="2200" kern="0" dirty="0">
              <a:solidFill>
                <a:schemeClr val="tx2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5181600" y="3276600"/>
            <a:ext cx="3962400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sv-SE" sz="2200" b="1" dirty="0" err="1" smtClean="0">
                <a:solidFill>
                  <a:srgbClr val="0A44FC"/>
                </a:solidFill>
              </a:rPr>
              <a:t>Ecologia</a:t>
            </a:r>
            <a:r>
              <a:rPr lang="sv-SE" sz="2200" b="1" dirty="0" smtClean="0">
                <a:solidFill>
                  <a:srgbClr val="0A44FC"/>
                </a:solidFill>
              </a:rPr>
              <a:t> </a:t>
            </a:r>
            <a:r>
              <a:rPr lang="sv-SE" sz="2200" b="1" dirty="0" err="1" smtClean="0">
                <a:solidFill>
                  <a:srgbClr val="0A44FC"/>
                </a:solidFill>
              </a:rPr>
              <a:t>delle</a:t>
            </a:r>
            <a:r>
              <a:rPr lang="sv-SE" sz="2200" b="1" dirty="0" smtClean="0">
                <a:solidFill>
                  <a:srgbClr val="0A44FC"/>
                </a:solidFill>
              </a:rPr>
              <a:t> </a:t>
            </a:r>
            <a:r>
              <a:rPr lang="sv-SE" sz="2200" b="1" dirty="0" err="1" smtClean="0">
                <a:solidFill>
                  <a:srgbClr val="0A44FC"/>
                </a:solidFill>
              </a:rPr>
              <a:t>popolazioni</a:t>
            </a:r>
            <a:r>
              <a:rPr lang="sv-SE" sz="2200" b="1" dirty="0" smtClean="0">
                <a:solidFill>
                  <a:srgbClr val="0A44FC"/>
                </a:solidFill>
              </a:rPr>
              <a:t>: Studio </a:t>
            </a:r>
            <a:r>
              <a:rPr lang="sv-SE" sz="2200" b="1" dirty="0" err="1" smtClean="0">
                <a:solidFill>
                  <a:srgbClr val="0A44FC"/>
                </a:solidFill>
              </a:rPr>
              <a:t>dei</a:t>
            </a:r>
            <a:r>
              <a:rPr lang="sv-SE" sz="2200" b="1" dirty="0" smtClean="0">
                <a:solidFill>
                  <a:srgbClr val="0A44FC"/>
                </a:solidFill>
              </a:rPr>
              <a:t> </a:t>
            </a:r>
            <a:r>
              <a:rPr lang="sv-SE" sz="2200" b="1" dirty="0" err="1" smtClean="0">
                <a:solidFill>
                  <a:srgbClr val="0A44FC"/>
                </a:solidFill>
              </a:rPr>
              <a:t>fattori</a:t>
            </a:r>
            <a:r>
              <a:rPr lang="sv-SE" sz="2200" b="1" dirty="0" smtClean="0">
                <a:solidFill>
                  <a:srgbClr val="0A44FC"/>
                </a:solidFill>
              </a:rPr>
              <a:t> </a:t>
            </a:r>
            <a:r>
              <a:rPr lang="sv-SE" sz="2200" b="1" dirty="0" err="1" smtClean="0">
                <a:solidFill>
                  <a:srgbClr val="0A44FC"/>
                </a:solidFill>
              </a:rPr>
              <a:t>che</a:t>
            </a:r>
            <a:r>
              <a:rPr lang="sv-SE" sz="2200" b="1" dirty="0" smtClean="0">
                <a:solidFill>
                  <a:srgbClr val="0A44FC"/>
                </a:solidFill>
              </a:rPr>
              <a:t> </a:t>
            </a:r>
            <a:r>
              <a:rPr lang="sv-SE" sz="2200" b="1" dirty="0" err="1" smtClean="0">
                <a:solidFill>
                  <a:srgbClr val="0A44FC"/>
                </a:solidFill>
              </a:rPr>
              <a:t>regolano</a:t>
            </a:r>
            <a:r>
              <a:rPr lang="sv-SE" sz="2200" b="1" dirty="0" smtClean="0">
                <a:solidFill>
                  <a:srgbClr val="0A44FC"/>
                </a:solidFill>
              </a:rPr>
              <a:t> le </a:t>
            </a:r>
            <a:r>
              <a:rPr lang="sv-SE" sz="2200" b="1" dirty="0" err="1" smtClean="0">
                <a:solidFill>
                  <a:srgbClr val="0A44FC"/>
                </a:solidFill>
              </a:rPr>
              <a:t>popolazioni</a:t>
            </a:r>
            <a:r>
              <a:rPr lang="sv-SE" sz="2200" b="1" dirty="0" smtClean="0">
                <a:solidFill>
                  <a:srgbClr val="0A44FC"/>
                </a:solidFill>
              </a:rPr>
              <a:t> </a:t>
            </a:r>
            <a:endParaRPr lang="en-US" sz="2200" b="1" dirty="0">
              <a:solidFill>
                <a:srgbClr val="0A44FC"/>
              </a:solidFill>
            </a:endParaRPr>
          </a:p>
          <a:p>
            <a:pPr algn="ctr">
              <a:defRPr/>
            </a:pPr>
            <a:r>
              <a:rPr lang="en-US" sz="2200" b="1" kern="0" dirty="0">
                <a:solidFill>
                  <a:srgbClr val="0A44FC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n-US" sz="2200" b="1" kern="0" dirty="0">
                <a:solidFill>
                  <a:srgbClr val="0A44FC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en-US" sz="2200" b="1" kern="0" dirty="0">
                <a:solidFill>
                  <a:srgbClr val="0A44FC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n-US" sz="2200" b="1" kern="0" dirty="0">
                <a:solidFill>
                  <a:srgbClr val="0A44FC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en-US" sz="2200" b="1" kern="0" dirty="0">
                <a:solidFill>
                  <a:srgbClr val="0A44FC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n-US" sz="2200" b="1" kern="0" dirty="0">
                <a:solidFill>
                  <a:srgbClr val="0A44FC"/>
                </a:solidFill>
                <a:latin typeface="Arial" pitchFamily="34" charset="0"/>
                <a:ea typeface="+mj-ea"/>
                <a:cs typeface="Arial" pitchFamily="34" charset="0"/>
              </a:rPr>
            </a:br>
            <a:endParaRPr lang="en-US" sz="2200" b="1" kern="0" dirty="0">
              <a:solidFill>
                <a:srgbClr val="0A44FC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026" name="Picture 2" descr="click to enlarg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2438400"/>
            <a:ext cx="4817466" cy="3124200"/>
          </a:xfrm>
          <a:prstGeom prst="rect">
            <a:avLst/>
          </a:prstGeom>
          <a:noFill/>
        </p:spPr>
      </p:pic>
      <p:cxnSp>
        <p:nvCxnSpPr>
          <p:cNvPr id="9" name="Straight Arrow Connector 8"/>
          <p:cNvCxnSpPr/>
          <p:nvPr/>
        </p:nvCxnSpPr>
        <p:spPr>
          <a:xfrm>
            <a:off x="1219200" y="5562600"/>
            <a:ext cx="3657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2438400" y="5638800"/>
            <a:ext cx="11430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Tempo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Cenni di ecologia della popolazione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990600" y="1966913"/>
            <a:ext cx="3276600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Ecologia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delle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popolazioni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2000" kern="0" dirty="0"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n-US" sz="2000" kern="0" dirty="0">
                <a:latin typeface="Arial" pitchFamily="34" charset="0"/>
                <a:ea typeface="+mj-ea"/>
                <a:cs typeface="Arial" pitchFamily="34" charset="0"/>
              </a:rPr>
            </a:br>
            <a:r>
              <a:rPr lang="en-US" sz="2000" kern="0" dirty="0"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n-US" sz="2000" kern="0" dirty="0">
                <a:latin typeface="Arial" pitchFamily="34" charset="0"/>
                <a:ea typeface="+mj-ea"/>
                <a:cs typeface="Arial" pitchFamily="34" charset="0"/>
              </a:rPr>
            </a:br>
            <a:r>
              <a:rPr lang="en-US" sz="2000" kern="0" dirty="0"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n-US" sz="2000" kern="0" dirty="0">
                <a:latin typeface="Arial" pitchFamily="34" charset="0"/>
                <a:ea typeface="+mj-ea"/>
                <a:cs typeface="Arial" pitchFamily="34" charset="0"/>
              </a:rPr>
            </a:br>
            <a:endParaRPr lang="en-US" sz="2000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5" name="Rectangle 2"/>
          <p:cNvSpPr txBox="1">
            <a:spLocks noChangeArrowheads="1"/>
          </p:cNvSpPr>
          <p:nvPr/>
        </p:nvSpPr>
        <p:spPr bwMode="auto">
          <a:xfrm>
            <a:off x="5181600" y="1890713"/>
            <a:ext cx="3581400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Biologia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della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conservazione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singole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specie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2000" kern="0" dirty="0"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n-US" sz="2000" kern="0" dirty="0">
                <a:latin typeface="Arial" pitchFamily="34" charset="0"/>
                <a:ea typeface="+mj-ea"/>
                <a:cs typeface="Arial" pitchFamily="34" charset="0"/>
              </a:rPr>
            </a:br>
            <a:r>
              <a:rPr lang="en-US" sz="2000" kern="0" dirty="0"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n-US" sz="2000" kern="0" dirty="0">
                <a:latin typeface="Arial" pitchFamily="34" charset="0"/>
                <a:ea typeface="+mj-ea"/>
                <a:cs typeface="Arial" pitchFamily="34" charset="0"/>
              </a:rPr>
            </a:br>
            <a:r>
              <a:rPr lang="en-US" sz="2000" kern="0" dirty="0"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n-US" sz="2000" kern="0" dirty="0">
                <a:latin typeface="Arial" pitchFamily="34" charset="0"/>
                <a:ea typeface="+mj-ea"/>
                <a:cs typeface="Arial" pitchFamily="34" charset="0"/>
              </a:rPr>
            </a:br>
            <a:endParaRPr lang="en-US" sz="2000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5257800" y="1676400"/>
            <a:ext cx="3505200" cy="1066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Rounded Rectangle 27"/>
          <p:cNvSpPr/>
          <p:nvPr/>
        </p:nvSpPr>
        <p:spPr>
          <a:xfrm>
            <a:off x="990600" y="1676400"/>
            <a:ext cx="3276600" cy="1066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Rectangle 2"/>
          <p:cNvSpPr txBox="1">
            <a:spLocks noChangeArrowheads="1"/>
          </p:cNvSpPr>
          <p:nvPr/>
        </p:nvSpPr>
        <p:spPr bwMode="auto">
          <a:xfrm>
            <a:off x="990600" y="4572000"/>
            <a:ext cx="3581400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Biologia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della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conservazione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delle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comunità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2000" kern="0" dirty="0"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n-US" sz="2000" kern="0" dirty="0">
                <a:latin typeface="Arial" pitchFamily="34" charset="0"/>
                <a:ea typeface="+mj-ea"/>
                <a:cs typeface="Arial" pitchFamily="34" charset="0"/>
              </a:rPr>
            </a:br>
            <a:r>
              <a:rPr lang="en-US" sz="2000" kern="0" dirty="0"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n-US" sz="2000" kern="0" dirty="0">
                <a:latin typeface="Arial" pitchFamily="34" charset="0"/>
                <a:ea typeface="+mj-ea"/>
                <a:cs typeface="Arial" pitchFamily="34" charset="0"/>
              </a:rPr>
            </a:br>
            <a:r>
              <a:rPr lang="en-US" sz="2000" kern="0" dirty="0"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n-US" sz="2000" kern="0" dirty="0">
                <a:latin typeface="Arial" pitchFamily="34" charset="0"/>
                <a:ea typeface="+mj-ea"/>
                <a:cs typeface="Arial" pitchFamily="34" charset="0"/>
              </a:rPr>
            </a:br>
            <a:endParaRPr lang="en-US" sz="2000" kern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990600" y="4419600"/>
            <a:ext cx="3505200" cy="1066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Right Arrow 36"/>
          <p:cNvSpPr/>
          <p:nvPr/>
        </p:nvSpPr>
        <p:spPr>
          <a:xfrm>
            <a:off x="4267200" y="1828800"/>
            <a:ext cx="9906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ight Arrow 10"/>
          <p:cNvSpPr/>
          <p:nvPr/>
        </p:nvSpPr>
        <p:spPr>
          <a:xfrm rot="5400000">
            <a:off x="1884256" y="3373544"/>
            <a:ext cx="1451170" cy="342883"/>
          </a:xfrm>
          <a:prstGeom prst="rightArrow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39670"/>
            <a:ext cx="8229600" cy="9144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200" u="sng" dirty="0" err="1" smtClean="0">
                <a:latin typeface="Arial" pitchFamily="34" charset="0"/>
                <a:cs typeface="Arial" pitchFamily="34" charset="0"/>
              </a:rPr>
              <a:t>Potenziale</a:t>
            </a:r>
            <a:r>
              <a:rPr lang="en-US" sz="22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u="sng" dirty="0" err="1" smtClean="0">
                <a:latin typeface="Arial" pitchFamily="34" charset="0"/>
                <a:cs typeface="Arial" pitchFamily="34" charset="0"/>
              </a:rPr>
              <a:t>biotico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tasso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crescita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una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popolazione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condizioni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non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limitanti</a:t>
            </a: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57200" y="3464004"/>
            <a:ext cx="76962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Esistono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sempre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dei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fattori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limitanti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biotici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o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abiotici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per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quali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le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popolazioni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non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raggiungano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mai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il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loro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potenziale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biotico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.</a:t>
            </a:r>
            <a:endParaRPr lang="sv-SE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Cenni di ecologia della popolazione</a:t>
            </a:r>
            <a:endParaRPr kumimoji="0" lang="it-CH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1018</TotalTime>
  <Words>670</Words>
  <Application>Microsoft Office PowerPoint</Application>
  <PresentationFormat>On-screen Show (4:3)</PresentationFormat>
  <Paragraphs>134</Paragraphs>
  <Slides>27</Slides>
  <Notes>25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Theme</vt:lpstr>
      <vt:lpstr>Ekvation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Opportunistic vs. Equilibrial Species</dc:title>
  <dc:creator>Lorenzo Marini</dc:creator>
  <cp:lastModifiedBy>Lorenzo Marini</cp:lastModifiedBy>
  <cp:revision>78</cp:revision>
  <dcterms:created xsi:type="dcterms:W3CDTF">2006-08-16T00:00:00Z</dcterms:created>
  <dcterms:modified xsi:type="dcterms:W3CDTF">2013-10-07T10:47:36Z</dcterms:modified>
</cp:coreProperties>
</file>