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9" r:id="rId3"/>
    <p:sldId id="280" r:id="rId4"/>
    <p:sldId id="281" r:id="rId5"/>
    <p:sldId id="282" r:id="rId6"/>
    <p:sldId id="285" r:id="rId7"/>
    <p:sldId id="286" r:id="rId8"/>
    <p:sldId id="263" r:id="rId9"/>
    <p:sldId id="265" r:id="rId10"/>
    <p:sldId id="267" r:id="rId11"/>
    <p:sldId id="295" r:id="rId12"/>
    <p:sldId id="273" r:id="rId13"/>
    <p:sldId id="274" r:id="rId14"/>
    <p:sldId id="275" r:id="rId15"/>
    <p:sldId id="297" r:id="rId16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C0000"/>
    <a:srgbClr val="FF0066"/>
    <a:srgbClr val="000000"/>
    <a:srgbClr val="0000FF"/>
    <a:srgbClr val="713513"/>
    <a:srgbClr val="4E4D19"/>
    <a:srgbClr val="4D4D4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5471" autoAdjust="0"/>
  </p:normalViewPr>
  <p:slideViewPr>
    <p:cSldViewPr>
      <p:cViewPr>
        <p:scale>
          <a:sx n="74" d="100"/>
          <a:sy n="74" d="100"/>
        </p:scale>
        <p:origin x="-562" y="-178"/>
      </p:cViewPr>
      <p:guideLst>
        <p:guide orient="horz" pos="2523"/>
        <p:guide pos="224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5DD50-2A95-4E77-92EF-EBAF6D5055D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CED6B4-9EF5-4ABC-8E64-2F27C5B3628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D003A-064A-4707-B1FF-F8546DAEF0F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59ADE-B5DB-4B3B-98FA-BEB270CA456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76E4B-9B08-423B-A2BF-969A42478E9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35BE1D-E75E-446C-A525-B97EF8B56B6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AC31B-7B75-40C2-AAAB-D4079D16ABB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CA8DD2-4A20-4BC1-B3C9-3612145BC76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D10970-D366-4BC5-A8CF-D222506DD79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2023F1-F48F-4E9B-A0FB-934E72E1D10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9AA13C-B431-4EE0-BEAF-77641731BBD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EB847-C5AF-4A26-A969-1AB07104F34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6E896"/>
            </a:gs>
            <a:gs pos="100000">
              <a:srgbClr val="86E89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E300AC0-4AFA-4FD5-BEE1-EFAA9BB4D5F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Foglio_di_lavoro_di_Microsoft_Office_Excel_97-20031.xls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8.png"/><Relationship Id="rId4" Type="http://schemas.openxmlformats.org/officeDocument/2006/relationships/oleObject" Target="../embeddings/Foglio_di_lavoro_di_Microsoft_Office_Excel_97-20032.xls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magin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1331913" y="5805488"/>
            <a:ext cx="4352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400" i="1">
                <a:solidFill>
                  <a:schemeClr val="bg1"/>
                </a:solidFill>
                <a:latin typeface="Comic Sans MS" pitchFamily="66" charset="0"/>
              </a:rPr>
              <a:t>Marco Carrer &amp; Luca Soraruf</a:t>
            </a:r>
          </a:p>
        </p:txBody>
      </p:sp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-36513" y="219075"/>
            <a:ext cx="8496301" cy="1570038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>
                <a:latin typeface="Comic Sans MS" pitchFamily="66" charset="0"/>
              </a:rPr>
              <a:t>Structure and dynamics</a:t>
            </a:r>
          </a:p>
          <a:p>
            <a:pPr algn="ctr"/>
            <a:r>
              <a:rPr lang="en-US" sz="3200">
                <a:latin typeface="Comic Sans MS" pitchFamily="66" charset="0"/>
              </a:rPr>
              <a:t>of two high-elevation forests</a:t>
            </a:r>
          </a:p>
          <a:p>
            <a:pPr algn="ctr"/>
            <a:r>
              <a:rPr lang="en-US" sz="3200">
                <a:latin typeface="Comic Sans MS" pitchFamily="66" charset="0"/>
              </a:rPr>
              <a:t>in the Eastern Italian Alps</a:t>
            </a:r>
          </a:p>
        </p:txBody>
      </p:sp>
      <p:pic>
        <p:nvPicPr>
          <p:cNvPr id="5125" name="Picture 6" descr="logo_unipd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5929313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Text Box 7"/>
          <p:cNvSpPr txBox="1">
            <a:spLocks noChangeArrowheads="1"/>
          </p:cNvSpPr>
          <p:nvPr/>
        </p:nvSpPr>
        <p:spPr bwMode="auto">
          <a:xfrm>
            <a:off x="1331913" y="6291263"/>
            <a:ext cx="43545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000" i="1">
                <a:solidFill>
                  <a:schemeClr val="bg1"/>
                </a:solidFill>
                <a:latin typeface="Comic Sans MS" pitchFamily="66" charset="0"/>
              </a:rPr>
              <a:t>University of Padova – Dep. TeSAF</a:t>
            </a:r>
          </a:p>
        </p:txBody>
      </p:sp>
      <p:pic>
        <p:nvPicPr>
          <p:cNvPr id="5127" name="Picture 9"/>
          <p:cNvPicPr>
            <a:picLocks noGrp="1" noChangeAspect="1" noChangeArrowheads="1"/>
          </p:cNvPicPr>
          <p:nvPr>
            <p:ph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908050"/>
            <a:ext cx="1357313" cy="347663"/>
          </a:xfrm>
          <a:noFill/>
        </p:spPr>
      </p:pic>
      <p:sp>
        <p:nvSpPr>
          <p:cNvPr id="5128" name="Rectangle 13"/>
          <p:cNvSpPr>
            <a:spLocks noChangeArrowheads="1"/>
          </p:cNvSpPr>
          <p:nvPr/>
        </p:nvSpPr>
        <p:spPr bwMode="auto">
          <a:xfrm>
            <a:off x="6405563" y="0"/>
            <a:ext cx="28463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i="1">
                <a:solidFill>
                  <a:schemeClr val="bg1"/>
                </a:solidFill>
                <a:latin typeface="Comic Sans MS" pitchFamily="66" charset="0"/>
              </a:rPr>
              <a:t>International Conference: Natural Hazards and Natural Disturbances in Mountain Forests</a:t>
            </a:r>
            <a:endParaRPr lang="it-IT" sz="1400" i="1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36207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2" descr="logoTeSAFcolor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38" y="6000750"/>
            <a:ext cx="72548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0" y="1681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grpSp>
        <p:nvGrpSpPr>
          <p:cNvPr id="2" name="Group 575"/>
          <p:cNvGrpSpPr>
            <a:grpSpLocks/>
          </p:cNvGrpSpPr>
          <p:nvPr/>
        </p:nvGrpSpPr>
        <p:grpSpPr bwMode="auto">
          <a:xfrm>
            <a:off x="1198563" y="836613"/>
            <a:ext cx="6573837" cy="501650"/>
            <a:chOff x="839" y="527"/>
            <a:chExt cx="4141" cy="316"/>
          </a:xfrm>
        </p:grpSpPr>
        <p:sp>
          <p:nvSpPr>
            <p:cNvPr id="14119" name="Rectangle 12"/>
            <p:cNvSpPr>
              <a:spLocks noChangeArrowheads="1"/>
            </p:cNvSpPr>
            <p:nvPr/>
          </p:nvSpPr>
          <p:spPr bwMode="auto">
            <a:xfrm>
              <a:off x="839" y="572"/>
              <a:ext cx="785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2800" b="1">
                  <a:solidFill>
                    <a:srgbClr val="000000"/>
                  </a:solidFill>
                  <a:latin typeface="Comic Sans MS" pitchFamily="66" charset="0"/>
                </a:rPr>
                <a:t>C2 Plot</a:t>
              </a:r>
              <a:endParaRPr lang="it-IT" sz="2800">
                <a:latin typeface="Comic Sans MS" pitchFamily="66" charset="0"/>
              </a:endParaRPr>
            </a:p>
          </p:txBody>
        </p:sp>
        <p:sp>
          <p:nvSpPr>
            <p:cNvPr id="14120" name="Rectangle 16"/>
            <p:cNvSpPr>
              <a:spLocks noChangeArrowheads="1"/>
            </p:cNvSpPr>
            <p:nvPr/>
          </p:nvSpPr>
          <p:spPr bwMode="auto">
            <a:xfrm>
              <a:off x="4195" y="527"/>
              <a:ext cx="785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2800" b="1">
                  <a:solidFill>
                    <a:srgbClr val="000000"/>
                  </a:solidFill>
                  <a:latin typeface="Comic Sans MS" pitchFamily="66" charset="0"/>
                </a:rPr>
                <a:t>C3 Plot</a:t>
              </a:r>
              <a:endParaRPr lang="it-IT" sz="2800">
                <a:latin typeface="Comic Sans MS" pitchFamily="66" charset="0"/>
              </a:endParaRPr>
            </a:p>
          </p:txBody>
        </p:sp>
      </p:grpSp>
      <p:grpSp>
        <p:nvGrpSpPr>
          <p:cNvPr id="3" name="Group 579"/>
          <p:cNvGrpSpPr>
            <a:grpSpLocks/>
          </p:cNvGrpSpPr>
          <p:nvPr/>
        </p:nvGrpSpPr>
        <p:grpSpPr bwMode="auto">
          <a:xfrm>
            <a:off x="2495550" y="1746250"/>
            <a:ext cx="1677988" cy="1358900"/>
            <a:chOff x="1572" y="1100"/>
            <a:chExt cx="1057" cy="856"/>
          </a:xfrm>
        </p:grpSpPr>
        <p:sp>
          <p:nvSpPr>
            <p:cNvPr id="14116" name="Text Box 5"/>
            <p:cNvSpPr txBox="1">
              <a:spLocks noChangeArrowheads="1"/>
            </p:cNvSpPr>
            <p:nvPr/>
          </p:nvSpPr>
          <p:spPr bwMode="auto">
            <a:xfrm>
              <a:off x="1572" y="1100"/>
              <a:ext cx="80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>
                  <a:solidFill>
                    <a:schemeClr val="hlink"/>
                  </a:solidFill>
                  <a:latin typeface="Comic Sans MS" pitchFamily="66" charset="0"/>
                </a:rPr>
                <a:t>attraction</a:t>
              </a:r>
            </a:p>
          </p:txBody>
        </p:sp>
        <p:sp>
          <p:nvSpPr>
            <p:cNvPr id="14117" name="Text Box 6"/>
            <p:cNvSpPr txBox="1">
              <a:spLocks noChangeArrowheads="1"/>
            </p:cNvSpPr>
            <p:nvPr/>
          </p:nvSpPr>
          <p:spPr bwMode="auto">
            <a:xfrm>
              <a:off x="1572" y="1405"/>
              <a:ext cx="105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>
                  <a:solidFill>
                    <a:schemeClr val="hlink"/>
                  </a:solidFill>
                  <a:latin typeface="Comic Sans MS" pitchFamily="66" charset="0"/>
                </a:rPr>
                <a:t>no interaction</a:t>
              </a:r>
            </a:p>
          </p:txBody>
        </p:sp>
        <p:sp>
          <p:nvSpPr>
            <p:cNvPr id="14118" name="Text Box 7"/>
            <p:cNvSpPr txBox="1">
              <a:spLocks noChangeArrowheads="1"/>
            </p:cNvSpPr>
            <p:nvPr/>
          </p:nvSpPr>
          <p:spPr bwMode="auto">
            <a:xfrm>
              <a:off x="1572" y="1723"/>
              <a:ext cx="72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>
                  <a:solidFill>
                    <a:schemeClr val="hlink"/>
                  </a:solidFill>
                  <a:latin typeface="Comic Sans MS" pitchFamily="66" charset="0"/>
                </a:rPr>
                <a:t>repulsion</a:t>
              </a:r>
            </a:p>
          </p:txBody>
        </p:sp>
      </p:grpSp>
      <p:grpSp>
        <p:nvGrpSpPr>
          <p:cNvPr id="4" name="Group 596"/>
          <p:cNvGrpSpPr>
            <a:grpSpLocks/>
          </p:cNvGrpSpPr>
          <p:nvPr/>
        </p:nvGrpSpPr>
        <p:grpSpPr bwMode="auto">
          <a:xfrm>
            <a:off x="179388" y="1684338"/>
            <a:ext cx="4098925" cy="2179637"/>
            <a:chOff x="113" y="1061"/>
            <a:chExt cx="2582" cy="1373"/>
          </a:xfrm>
        </p:grpSpPr>
        <p:sp>
          <p:nvSpPr>
            <p:cNvPr id="13990" name="Text Box 8"/>
            <p:cNvSpPr txBox="1">
              <a:spLocks noChangeArrowheads="1"/>
            </p:cNvSpPr>
            <p:nvPr/>
          </p:nvSpPr>
          <p:spPr bwMode="auto">
            <a:xfrm>
              <a:off x="1118" y="2201"/>
              <a:ext cx="98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b="1">
                  <a:latin typeface="Comic Sans MS" pitchFamily="66" charset="0"/>
                </a:rPr>
                <a:t>Distance</a:t>
              </a:r>
              <a:r>
                <a:rPr lang="it-IT" b="1"/>
                <a:t> (m)</a:t>
              </a:r>
            </a:p>
          </p:txBody>
        </p:sp>
        <p:grpSp>
          <p:nvGrpSpPr>
            <p:cNvPr id="13991" name="Group 593"/>
            <p:cNvGrpSpPr>
              <a:grpSpLocks/>
            </p:cNvGrpSpPr>
            <p:nvPr/>
          </p:nvGrpSpPr>
          <p:grpSpPr bwMode="auto">
            <a:xfrm>
              <a:off x="113" y="1061"/>
              <a:ext cx="2582" cy="1164"/>
              <a:chOff x="113" y="1061"/>
              <a:chExt cx="2582" cy="1164"/>
            </a:xfrm>
          </p:grpSpPr>
          <p:grpSp>
            <p:nvGrpSpPr>
              <p:cNvPr id="13992" name="Group 562"/>
              <p:cNvGrpSpPr>
                <a:grpSpLocks/>
              </p:cNvGrpSpPr>
              <p:nvPr/>
            </p:nvGrpSpPr>
            <p:grpSpPr bwMode="auto">
              <a:xfrm>
                <a:off x="516" y="1419"/>
                <a:ext cx="2088" cy="232"/>
                <a:chOff x="509" y="1859"/>
                <a:chExt cx="2088" cy="232"/>
              </a:xfrm>
            </p:grpSpPr>
            <p:sp>
              <p:nvSpPr>
                <p:cNvPr id="14044" name="Freeform 53"/>
                <p:cNvSpPr>
                  <a:spLocks/>
                </p:cNvSpPr>
                <p:nvPr/>
              </p:nvSpPr>
              <p:spPr bwMode="auto">
                <a:xfrm>
                  <a:off x="560" y="1925"/>
                  <a:ext cx="25" cy="22"/>
                </a:xfrm>
                <a:custGeom>
                  <a:avLst/>
                  <a:gdLst>
                    <a:gd name="T0" fmla="*/ 0 w 25"/>
                    <a:gd name="T1" fmla="*/ 15 h 22"/>
                    <a:gd name="T2" fmla="*/ 18 w 25"/>
                    <a:gd name="T3" fmla="*/ 0 h 22"/>
                    <a:gd name="T4" fmla="*/ 25 w 25"/>
                    <a:gd name="T5" fmla="*/ 7 h 22"/>
                    <a:gd name="T6" fmla="*/ 7 w 25"/>
                    <a:gd name="T7" fmla="*/ 22 h 22"/>
                    <a:gd name="T8" fmla="*/ 0 w 25"/>
                    <a:gd name="T9" fmla="*/ 15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22"/>
                    <a:gd name="T17" fmla="*/ 25 w 25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22">
                      <a:moveTo>
                        <a:pt x="0" y="15"/>
                      </a:moveTo>
                      <a:lnTo>
                        <a:pt x="18" y="0"/>
                      </a:lnTo>
                      <a:lnTo>
                        <a:pt x="25" y="7"/>
                      </a:lnTo>
                      <a:lnTo>
                        <a:pt x="7" y="2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45" name="Freeform 55"/>
                <p:cNvSpPr>
                  <a:spLocks/>
                </p:cNvSpPr>
                <p:nvPr/>
              </p:nvSpPr>
              <p:spPr bwMode="auto">
                <a:xfrm>
                  <a:off x="618" y="1892"/>
                  <a:ext cx="22" cy="15"/>
                </a:xfrm>
                <a:custGeom>
                  <a:avLst/>
                  <a:gdLst>
                    <a:gd name="T0" fmla="*/ 4 w 22"/>
                    <a:gd name="T1" fmla="*/ 0 h 15"/>
                    <a:gd name="T2" fmla="*/ 22 w 22"/>
                    <a:gd name="T3" fmla="*/ 4 h 15"/>
                    <a:gd name="T4" fmla="*/ 18 w 22"/>
                    <a:gd name="T5" fmla="*/ 15 h 15"/>
                    <a:gd name="T6" fmla="*/ 0 w 22"/>
                    <a:gd name="T7" fmla="*/ 11 h 15"/>
                    <a:gd name="T8" fmla="*/ 4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4" y="0"/>
                      </a:moveTo>
                      <a:lnTo>
                        <a:pt x="22" y="4"/>
                      </a:lnTo>
                      <a:lnTo>
                        <a:pt x="18" y="15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46" name="Freeform 56"/>
                <p:cNvSpPr>
                  <a:spLocks/>
                </p:cNvSpPr>
                <p:nvPr/>
              </p:nvSpPr>
              <p:spPr bwMode="auto">
                <a:xfrm>
                  <a:off x="680" y="1903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4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47" name="Freeform 57"/>
                <p:cNvSpPr>
                  <a:spLocks/>
                </p:cNvSpPr>
                <p:nvPr/>
              </p:nvSpPr>
              <p:spPr bwMode="auto">
                <a:xfrm>
                  <a:off x="745" y="1903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48" name="Rectangle 60"/>
                <p:cNvSpPr>
                  <a:spLocks noChangeArrowheads="1"/>
                </p:cNvSpPr>
                <p:nvPr/>
              </p:nvSpPr>
              <p:spPr bwMode="auto">
                <a:xfrm>
                  <a:off x="876" y="1896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49" name="Freeform 61"/>
                <p:cNvSpPr>
                  <a:spLocks/>
                </p:cNvSpPr>
                <p:nvPr/>
              </p:nvSpPr>
              <p:spPr bwMode="auto">
                <a:xfrm>
                  <a:off x="941" y="1896"/>
                  <a:ext cx="22" cy="14"/>
                </a:xfrm>
                <a:custGeom>
                  <a:avLst/>
                  <a:gdLst>
                    <a:gd name="T0" fmla="*/ 0 w 22"/>
                    <a:gd name="T1" fmla="*/ 0 h 14"/>
                    <a:gd name="T2" fmla="*/ 22 w 22"/>
                    <a:gd name="T3" fmla="*/ 3 h 14"/>
                    <a:gd name="T4" fmla="*/ 22 w 22"/>
                    <a:gd name="T5" fmla="*/ 14 h 14"/>
                    <a:gd name="T6" fmla="*/ 0 w 22"/>
                    <a:gd name="T7" fmla="*/ 11 h 14"/>
                    <a:gd name="T8" fmla="*/ 0 w 22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0"/>
                      </a:moveTo>
                      <a:lnTo>
                        <a:pt x="22" y="3"/>
                      </a:lnTo>
                      <a:lnTo>
                        <a:pt x="22" y="14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50" name="Freeform 62"/>
                <p:cNvSpPr>
                  <a:spLocks/>
                </p:cNvSpPr>
                <p:nvPr/>
              </p:nvSpPr>
              <p:spPr bwMode="auto">
                <a:xfrm>
                  <a:off x="1007" y="1903"/>
                  <a:ext cx="21" cy="15"/>
                </a:xfrm>
                <a:custGeom>
                  <a:avLst/>
                  <a:gdLst>
                    <a:gd name="T0" fmla="*/ 0 w 21"/>
                    <a:gd name="T1" fmla="*/ 0 h 15"/>
                    <a:gd name="T2" fmla="*/ 21 w 21"/>
                    <a:gd name="T3" fmla="*/ 4 h 15"/>
                    <a:gd name="T4" fmla="*/ 21 w 21"/>
                    <a:gd name="T5" fmla="*/ 15 h 15"/>
                    <a:gd name="T6" fmla="*/ 0 w 21"/>
                    <a:gd name="T7" fmla="*/ 11 h 15"/>
                    <a:gd name="T8" fmla="*/ 0 w 21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5"/>
                    <a:gd name="T17" fmla="*/ 21 w 21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5">
                      <a:moveTo>
                        <a:pt x="0" y="0"/>
                      </a:moveTo>
                      <a:lnTo>
                        <a:pt x="21" y="4"/>
                      </a:lnTo>
                      <a:lnTo>
                        <a:pt x="21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51" name="Freeform 63"/>
                <p:cNvSpPr>
                  <a:spLocks/>
                </p:cNvSpPr>
                <p:nvPr/>
              </p:nvSpPr>
              <p:spPr bwMode="auto">
                <a:xfrm>
                  <a:off x="1072" y="1903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52" name="Rectangle 64"/>
                <p:cNvSpPr>
                  <a:spLocks noChangeArrowheads="1"/>
                </p:cNvSpPr>
                <p:nvPr/>
              </p:nvSpPr>
              <p:spPr bwMode="auto">
                <a:xfrm>
                  <a:off x="1137" y="1903"/>
                  <a:ext cx="4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53" name="Freeform 65"/>
                <p:cNvSpPr>
                  <a:spLocks/>
                </p:cNvSpPr>
                <p:nvPr/>
              </p:nvSpPr>
              <p:spPr bwMode="auto">
                <a:xfrm>
                  <a:off x="1141" y="1903"/>
                  <a:ext cx="22" cy="15"/>
                </a:xfrm>
                <a:custGeom>
                  <a:avLst/>
                  <a:gdLst>
                    <a:gd name="T0" fmla="*/ 4 w 22"/>
                    <a:gd name="T1" fmla="*/ 0 h 15"/>
                    <a:gd name="T2" fmla="*/ 22 w 22"/>
                    <a:gd name="T3" fmla="*/ 4 h 15"/>
                    <a:gd name="T4" fmla="*/ 18 w 22"/>
                    <a:gd name="T5" fmla="*/ 15 h 15"/>
                    <a:gd name="T6" fmla="*/ 0 w 22"/>
                    <a:gd name="T7" fmla="*/ 11 h 15"/>
                    <a:gd name="T8" fmla="*/ 4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4" y="0"/>
                      </a:moveTo>
                      <a:lnTo>
                        <a:pt x="22" y="4"/>
                      </a:lnTo>
                      <a:lnTo>
                        <a:pt x="18" y="15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54" name="Rectangle 66"/>
                <p:cNvSpPr>
                  <a:spLocks noChangeArrowheads="1"/>
                </p:cNvSpPr>
                <p:nvPr/>
              </p:nvSpPr>
              <p:spPr bwMode="auto">
                <a:xfrm>
                  <a:off x="1203" y="1910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55" name="Freeform 67"/>
                <p:cNvSpPr>
                  <a:spLocks/>
                </p:cNvSpPr>
                <p:nvPr/>
              </p:nvSpPr>
              <p:spPr bwMode="auto">
                <a:xfrm>
                  <a:off x="1264" y="1903"/>
                  <a:ext cx="26" cy="18"/>
                </a:xfrm>
                <a:custGeom>
                  <a:avLst/>
                  <a:gdLst>
                    <a:gd name="T0" fmla="*/ 0 w 26"/>
                    <a:gd name="T1" fmla="*/ 7 h 18"/>
                    <a:gd name="T2" fmla="*/ 22 w 26"/>
                    <a:gd name="T3" fmla="*/ 0 h 18"/>
                    <a:gd name="T4" fmla="*/ 26 w 26"/>
                    <a:gd name="T5" fmla="*/ 11 h 18"/>
                    <a:gd name="T6" fmla="*/ 4 w 26"/>
                    <a:gd name="T7" fmla="*/ 18 h 18"/>
                    <a:gd name="T8" fmla="*/ 0 w 26"/>
                    <a:gd name="T9" fmla="*/ 7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18"/>
                    <a:gd name="T17" fmla="*/ 26 w 26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18">
                      <a:moveTo>
                        <a:pt x="0" y="7"/>
                      </a:moveTo>
                      <a:lnTo>
                        <a:pt x="22" y="0"/>
                      </a:lnTo>
                      <a:lnTo>
                        <a:pt x="26" y="11"/>
                      </a:lnTo>
                      <a:lnTo>
                        <a:pt x="4" y="18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56" name="Freeform 68"/>
                <p:cNvSpPr>
                  <a:spLocks/>
                </p:cNvSpPr>
                <p:nvPr/>
              </p:nvSpPr>
              <p:spPr bwMode="auto">
                <a:xfrm>
                  <a:off x="1330" y="1892"/>
                  <a:ext cx="18" cy="15"/>
                </a:xfrm>
                <a:custGeom>
                  <a:avLst/>
                  <a:gdLst>
                    <a:gd name="T0" fmla="*/ 0 w 18"/>
                    <a:gd name="T1" fmla="*/ 4 h 15"/>
                    <a:gd name="T2" fmla="*/ 14 w 18"/>
                    <a:gd name="T3" fmla="*/ 0 h 15"/>
                    <a:gd name="T4" fmla="*/ 18 w 18"/>
                    <a:gd name="T5" fmla="*/ 11 h 15"/>
                    <a:gd name="T6" fmla="*/ 3 w 18"/>
                    <a:gd name="T7" fmla="*/ 15 h 15"/>
                    <a:gd name="T8" fmla="*/ 0 w 18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"/>
                    <a:gd name="T16" fmla="*/ 0 h 15"/>
                    <a:gd name="T17" fmla="*/ 18 w 18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" h="15">
                      <a:moveTo>
                        <a:pt x="0" y="4"/>
                      </a:moveTo>
                      <a:lnTo>
                        <a:pt x="14" y="0"/>
                      </a:lnTo>
                      <a:lnTo>
                        <a:pt x="18" y="11"/>
                      </a:lnTo>
                      <a:lnTo>
                        <a:pt x="3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57" name="Rectangle 69"/>
                <p:cNvSpPr>
                  <a:spLocks noChangeArrowheads="1"/>
                </p:cNvSpPr>
                <p:nvPr/>
              </p:nvSpPr>
              <p:spPr bwMode="auto">
                <a:xfrm>
                  <a:off x="1348" y="1892"/>
                  <a:ext cx="7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58" name="Freeform 70"/>
                <p:cNvSpPr>
                  <a:spLocks/>
                </p:cNvSpPr>
                <p:nvPr/>
              </p:nvSpPr>
              <p:spPr bwMode="auto">
                <a:xfrm>
                  <a:off x="1399" y="1877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59" name="Freeform 71"/>
                <p:cNvSpPr>
                  <a:spLocks/>
                </p:cNvSpPr>
                <p:nvPr/>
              </p:nvSpPr>
              <p:spPr bwMode="auto">
                <a:xfrm>
                  <a:off x="1464" y="1870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3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3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60" name="Freeform 72"/>
                <p:cNvSpPr>
                  <a:spLocks/>
                </p:cNvSpPr>
                <p:nvPr/>
              </p:nvSpPr>
              <p:spPr bwMode="auto">
                <a:xfrm>
                  <a:off x="1530" y="1881"/>
                  <a:ext cx="21" cy="15"/>
                </a:xfrm>
                <a:custGeom>
                  <a:avLst/>
                  <a:gdLst>
                    <a:gd name="T0" fmla="*/ 0 w 21"/>
                    <a:gd name="T1" fmla="*/ 0 h 15"/>
                    <a:gd name="T2" fmla="*/ 21 w 21"/>
                    <a:gd name="T3" fmla="*/ 4 h 15"/>
                    <a:gd name="T4" fmla="*/ 21 w 21"/>
                    <a:gd name="T5" fmla="*/ 15 h 15"/>
                    <a:gd name="T6" fmla="*/ 0 w 21"/>
                    <a:gd name="T7" fmla="*/ 11 h 15"/>
                    <a:gd name="T8" fmla="*/ 0 w 21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5"/>
                    <a:gd name="T17" fmla="*/ 21 w 21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5">
                      <a:moveTo>
                        <a:pt x="0" y="0"/>
                      </a:moveTo>
                      <a:lnTo>
                        <a:pt x="21" y="4"/>
                      </a:lnTo>
                      <a:lnTo>
                        <a:pt x="21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61" name="Rectangle 73"/>
                <p:cNvSpPr>
                  <a:spLocks noChangeArrowheads="1"/>
                </p:cNvSpPr>
                <p:nvPr/>
              </p:nvSpPr>
              <p:spPr bwMode="auto">
                <a:xfrm>
                  <a:off x="1595" y="1888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62" name="Rectangle 74"/>
                <p:cNvSpPr>
                  <a:spLocks noChangeArrowheads="1"/>
                </p:cNvSpPr>
                <p:nvPr/>
              </p:nvSpPr>
              <p:spPr bwMode="auto">
                <a:xfrm>
                  <a:off x="1660" y="1892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63" name="Freeform 75"/>
                <p:cNvSpPr>
                  <a:spLocks/>
                </p:cNvSpPr>
                <p:nvPr/>
              </p:nvSpPr>
              <p:spPr bwMode="auto">
                <a:xfrm>
                  <a:off x="1726" y="1896"/>
                  <a:ext cx="21" cy="14"/>
                </a:xfrm>
                <a:custGeom>
                  <a:avLst/>
                  <a:gdLst>
                    <a:gd name="T0" fmla="*/ 0 w 21"/>
                    <a:gd name="T1" fmla="*/ 0 h 14"/>
                    <a:gd name="T2" fmla="*/ 21 w 21"/>
                    <a:gd name="T3" fmla="*/ 3 h 14"/>
                    <a:gd name="T4" fmla="*/ 21 w 21"/>
                    <a:gd name="T5" fmla="*/ 14 h 14"/>
                    <a:gd name="T6" fmla="*/ 0 w 21"/>
                    <a:gd name="T7" fmla="*/ 11 h 14"/>
                    <a:gd name="T8" fmla="*/ 0 w 21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4"/>
                    <a:gd name="T17" fmla="*/ 21 w 21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4">
                      <a:moveTo>
                        <a:pt x="0" y="0"/>
                      </a:moveTo>
                      <a:lnTo>
                        <a:pt x="21" y="3"/>
                      </a:lnTo>
                      <a:lnTo>
                        <a:pt x="21" y="14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64" name="Freeform 76"/>
                <p:cNvSpPr>
                  <a:spLocks/>
                </p:cNvSpPr>
                <p:nvPr/>
              </p:nvSpPr>
              <p:spPr bwMode="auto">
                <a:xfrm>
                  <a:off x="1791" y="1899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4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65" name="Rectangle 77"/>
                <p:cNvSpPr>
                  <a:spLocks noChangeArrowheads="1"/>
                </p:cNvSpPr>
                <p:nvPr/>
              </p:nvSpPr>
              <p:spPr bwMode="auto">
                <a:xfrm>
                  <a:off x="1856" y="1907"/>
                  <a:ext cx="15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66" name="Rectangle 78"/>
                <p:cNvSpPr>
                  <a:spLocks noChangeArrowheads="1"/>
                </p:cNvSpPr>
                <p:nvPr/>
              </p:nvSpPr>
              <p:spPr bwMode="auto">
                <a:xfrm>
                  <a:off x="1871" y="1907"/>
                  <a:ext cx="7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67" name="Freeform 79"/>
                <p:cNvSpPr>
                  <a:spLocks/>
                </p:cNvSpPr>
                <p:nvPr/>
              </p:nvSpPr>
              <p:spPr bwMode="auto">
                <a:xfrm>
                  <a:off x="1922" y="1903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68" name="Freeform 80"/>
                <p:cNvSpPr>
                  <a:spLocks/>
                </p:cNvSpPr>
                <p:nvPr/>
              </p:nvSpPr>
              <p:spPr bwMode="auto">
                <a:xfrm>
                  <a:off x="1987" y="1899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69" name="Rectangle 81"/>
                <p:cNvSpPr>
                  <a:spLocks noChangeArrowheads="1"/>
                </p:cNvSpPr>
                <p:nvPr/>
              </p:nvSpPr>
              <p:spPr bwMode="auto">
                <a:xfrm>
                  <a:off x="2052" y="1896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70" name="Rectangle 82"/>
                <p:cNvSpPr>
                  <a:spLocks noChangeArrowheads="1"/>
                </p:cNvSpPr>
                <p:nvPr/>
              </p:nvSpPr>
              <p:spPr bwMode="auto">
                <a:xfrm>
                  <a:off x="2118" y="1892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71" name="Rectangle 83"/>
                <p:cNvSpPr>
                  <a:spLocks noChangeArrowheads="1"/>
                </p:cNvSpPr>
                <p:nvPr/>
              </p:nvSpPr>
              <p:spPr bwMode="auto">
                <a:xfrm>
                  <a:off x="2183" y="1888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72" name="Rectangle 84"/>
                <p:cNvSpPr>
                  <a:spLocks noChangeArrowheads="1"/>
                </p:cNvSpPr>
                <p:nvPr/>
              </p:nvSpPr>
              <p:spPr bwMode="auto">
                <a:xfrm>
                  <a:off x="2249" y="1885"/>
                  <a:ext cx="21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73" name="Rectangle 85"/>
                <p:cNvSpPr>
                  <a:spLocks noChangeArrowheads="1"/>
                </p:cNvSpPr>
                <p:nvPr/>
              </p:nvSpPr>
              <p:spPr bwMode="auto">
                <a:xfrm>
                  <a:off x="2314" y="1885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74" name="Rectangle 86"/>
                <p:cNvSpPr>
                  <a:spLocks noChangeArrowheads="1"/>
                </p:cNvSpPr>
                <p:nvPr/>
              </p:nvSpPr>
              <p:spPr bwMode="auto">
                <a:xfrm>
                  <a:off x="2379" y="1888"/>
                  <a:ext cx="15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75" name="Rectangle 87"/>
                <p:cNvSpPr>
                  <a:spLocks noChangeArrowheads="1"/>
                </p:cNvSpPr>
                <p:nvPr/>
              </p:nvSpPr>
              <p:spPr bwMode="auto">
                <a:xfrm>
                  <a:off x="2394" y="1888"/>
                  <a:ext cx="7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76" name="Rectangle 88"/>
                <p:cNvSpPr>
                  <a:spLocks noChangeArrowheads="1"/>
                </p:cNvSpPr>
                <p:nvPr/>
              </p:nvSpPr>
              <p:spPr bwMode="auto">
                <a:xfrm>
                  <a:off x="2445" y="1881"/>
                  <a:ext cx="21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77" name="Freeform 89"/>
                <p:cNvSpPr>
                  <a:spLocks/>
                </p:cNvSpPr>
                <p:nvPr/>
              </p:nvSpPr>
              <p:spPr bwMode="auto">
                <a:xfrm>
                  <a:off x="2510" y="1870"/>
                  <a:ext cx="22" cy="15"/>
                </a:xfrm>
                <a:custGeom>
                  <a:avLst/>
                  <a:gdLst>
                    <a:gd name="T0" fmla="*/ 0 w 22"/>
                    <a:gd name="T1" fmla="*/ 3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3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3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78" name="Freeform 90"/>
                <p:cNvSpPr>
                  <a:spLocks/>
                </p:cNvSpPr>
                <p:nvPr/>
              </p:nvSpPr>
              <p:spPr bwMode="auto">
                <a:xfrm>
                  <a:off x="2575" y="1859"/>
                  <a:ext cx="22" cy="14"/>
                </a:xfrm>
                <a:custGeom>
                  <a:avLst/>
                  <a:gdLst>
                    <a:gd name="T0" fmla="*/ 0 w 22"/>
                    <a:gd name="T1" fmla="*/ 3 h 14"/>
                    <a:gd name="T2" fmla="*/ 22 w 22"/>
                    <a:gd name="T3" fmla="*/ 0 h 14"/>
                    <a:gd name="T4" fmla="*/ 22 w 22"/>
                    <a:gd name="T5" fmla="*/ 11 h 14"/>
                    <a:gd name="T6" fmla="*/ 0 w 22"/>
                    <a:gd name="T7" fmla="*/ 14 h 14"/>
                    <a:gd name="T8" fmla="*/ 0 w 22"/>
                    <a:gd name="T9" fmla="*/ 3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3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4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79" name="Freeform 91"/>
                <p:cNvSpPr>
                  <a:spLocks/>
                </p:cNvSpPr>
                <p:nvPr/>
              </p:nvSpPr>
              <p:spPr bwMode="auto">
                <a:xfrm>
                  <a:off x="509" y="1980"/>
                  <a:ext cx="22" cy="23"/>
                </a:xfrm>
                <a:custGeom>
                  <a:avLst/>
                  <a:gdLst>
                    <a:gd name="T0" fmla="*/ 7 w 22"/>
                    <a:gd name="T1" fmla="*/ 0 h 23"/>
                    <a:gd name="T2" fmla="*/ 22 w 22"/>
                    <a:gd name="T3" fmla="*/ 15 h 23"/>
                    <a:gd name="T4" fmla="*/ 15 w 22"/>
                    <a:gd name="T5" fmla="*/ 23 h 23"/>
                    <a:gd name="T6" fmla="*/ 0 w 22"/>
                    <a:gd name="T7" fmla="*/ 8 h 23"/>
                    <a:gd name="T8" fmla="*/ 7 w 22"/>
                    <a:gd name="T9" fmla="*/ 0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3"/>
                    <a:gd name="T17" fmla="*/ 22 w 22"/>
                    <a:gd name="T18" fmla="*/ 23 h 2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3">
                      <a:moveTo>
                        <a:pt x="7" y="0"/>
                      </a:moveTo>
                      <a:lnTo>
                        <a:pt x="22" y="15"/>
                      </a:lnTo>
                      <a:lnTo>
                        <a:pt x="15" y="23"/>
                      </a:lnTo>
                      <a:lnTo>
                        <a:pt x="0" y="8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80" name="Freeform 92"/>
                <p:cNvSpPr>
                  <a:spLocks/>
                </p:cNvSpPr>
                <p:nvPr/>
              </p:nvSpPr>
              <p:spPr bwMode="auto">
                <a:xfrm>
                  <a:off x="556" y="2028"/>
                  <a:ext cx="22" cy="22"/>
                </a:xfrm>
                <a:custGeom>
                  <a:avLst/>
                  <a:gdLst>
                    <a:gd name="T0" fmla="*/ 8 w 22"/>
                    <a:gd name="T1" fmla="*/ 0 h 22"/>
                    <a:gd name="T2" fmla="*/ 22 w 22"/>
                    <a:gd name="T3" fmla="*/ 15 h 22"/>
                    <a:gd name="T4" fmla="*/ 15 w 22"/>
                    <a:gd name="T5" fmla="*/ 22 h 22"/>
                    <a:gd name="T6" fmla="*/ 0 w 22"/>
                    <a:gd name="T7" fmla="*/ 8 h 22"/>
                    <a:gd name="T8" fmla="*/ 8 w 22"/>
                    <a:gd name="T9" fmla="*/ 0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2"/>
                    <a:gd name="T17" fmla="*/ 22 w 22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2">
                      <a:moveTo>
                        <a:pt x="8" y="0"/>
                      </a:moveTo>
                      <a:lnTo>
                        <a:pt x="22" y="15"/>
                      </a:lnTo>
                      <a:lnTo>
                        <a:pt x="15" y="22"/>
                      </a:lnTo>
                      <a:lnTo>
                        <a:pt x="0" y="8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81" name="Freeform 93"/>
                <p:cNvSpPr>
                  <a:spLocks/>
                </p:cNvSpPr>
                <p:nvPr/>
              </p:nvSpPr>
              <p:spPr bwMode="auto">
                <a:xfrm>
                  <a:off x="604" y="2073"/>
                  <a:ext cx="18" cy="18"/>
                </a:xfrm>
                <a:custGeom>
                  <a:avLst/>
                  <a:gdLst>
                    <a:gd name="T0" fmla="*/ 7 w 18"/>
                    <a:gd name="T1" fmla="*/ 0 h 18"/>
                    <a:gd name="T2" fmla="*/ 18 w 18"/>
                    <a:gd name="T3" fmla="*/ 11 h 18"/>
                    <a:gd name="T4" fmla="*/ 11 w 18"/>
                    <a:gd name="T5" fmla="*/ 18 h 18"/>
                    <a:gd name="T6" fmla="*/ 0 w 18"/>
                    <a:gd name="T7" fmla="*/ 7 h 18"/>
                    <a:gd name="T8" fmla="*/ 7 w 18"/>
                    <a:gd name="T9" fmla="*/ 0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"/>
                    <a:gd name="T16" fmla="*/ 0 h 18"/>
                    <a:gd name="T17" fmla="*/ 18 w 18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" h="18">
                      <a:moveTo>
                        <a:pt x="7" y="0"/>
                      </a:moveTo>
                      <a:lnTo>
                        <a:pt x="18" y="11"/>
                      </a:lnTo>
                      <a:lnTo>
                        <a:pt x="11" y="18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82" name="Rectangle 94"/>
                <p:cNvSpPr>
                  <a:spLocks noChangeArrowheads="1"/>
                </p:cNvSpPr>
                <p:nvPr/>
              </p:nvSpPr>
              <p:spPr bwMode="auto">
                <a:xfrm>
                  <a:off x="618" y="2080"/>
                  <a:ext cx="7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83" name="Freeform 95"/>
                <p:cNvSpPr>
                  <a:spLocks/>
                </p:cNvSpPr>
                <p:nvPr/>
              </p:nvSpPr>
              <p:spPr bwMode="auto">
                <a:xfrm>
                  <a:off x="669" y="2073"/>
                  <a:ext cx="22" cy="14"/>
                </a:xfrm>
                <a:custGeom>
                  <a:avLst/>
                  <a:gdLst>
                    <a:gd name="T0" fmla="*/ 0 w 22"/>
                    <a:gd name="T1" fmla="*/ 3 h 14"/>
                    <a:gd name="T2" fmla="*/ 22 w 22"/>
                    <a:gd name="T3" fmla="*/ 0 h 14"/>
                    <a:gd name="T4" fmla="*/ 22 w 22"/>
                    <a:gd name="T5" fmla="*/ 11 h 14"/>
                    <a:gd name="T6" fmla="*/ 0 w 22"/>
                    <a:gd name="T7" fmla="*/ 14 h 14"/>
                    <a:gd name="T8" fmla="*/ 0 w 22"/>
                    <a:gd name="T9" fmla="*/ 3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3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4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84" name="Freeform 96"/>
                <p:cNvSpPr>
                  <a:spLocks/>
                </p:cNvSpPr>
                <p:nvPr/>
              </p:nvSpPr>
              <p:spPr bwMode="auto">
                <a:xfrm>
                  <a:off x="734" y="2069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4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85" name="Rectangle 97"/>
                <p:cNvSpPr>
                  <a:spLocks noChangeArrowheads="1"/>
                </p:cNvSpPr>
                <p:nvPr/>
              </p:nvSpPr>
              <p:spPr bwMode="auto">
                <a:xfrm>
                  <a:off x="800" y="2076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86" name="Rectangle 98"/>
                <p:cNvSpPr>
                  <a:spLocks noChangeArrowheads="1"/>
                </p:cNvSpPr>
                <p:nvPr/>
              </p:nvSpPr>
              <p:spPr bwMode="auto">
                <a:xfrm>
                  <a:off x="865" y="2073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87" name="Freeform 99"/>
                <p:cNvSpPr>
                  <a:spLocks/>
                </p:cNvSpPr>
                <p:nvPr/>
              </p:nvSpPr>
              <p:spPr bwMode="auto">
                <a:xfrm>
                  <a:off x="930" y="2065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88" name="Rectangle 100"/>
                <p:cNvSpPr>
                  <a:spLocks noChangeArrowheads="1"/>
                </p:cNvSpPr>
                <p:nvPr/>
              </p:nvSpPr>
              <p:spPr bwMode="auto">
                <a:xfrm>
                  <a:off x="996" y="2062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89" name="Rectangle 101"/>
                <p:cNvSpPr>
                  <a:spLocks noChangeArrowheads="1"/>
                </p:cNvSpPr>
                <p:nvPr/>
              </p:nvSpPr>
              <p:spPr bwMode="auto">
                <a:xfrm>
                  <a:off x="1061" y="2058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90" name="Rectangle 102"/>
                <p:cNvSpPr>
                  <a:spLocks noChangeArrowheads="1"/>
                </p:cNvSpPr>
                <p:nvPr/>
              </p:nvSpPr>
              <p:spPr bwMode="auto">
                <a:xfrm>
                  <a:off x="1127" y="2062"/>
                  <a:ext cx="14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91" name="Rectangle 103"/>
                <p:cNvSpPr>
                  <a:spLocks noChangeArrowheads="1"/>
                </p:cNvSpPr>
                <p:nvPr/>
              </p:nvSpPr>
              <p:spPr bwMode="auto">
                <a:xfrm>
                  <a:off x="1141" y="2062"/>
                  <a:ext cx="7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92" name="Rectangle 104"/>
                <p:cNvSpPr>
                  <a:spLocks noChangeArrowheads="1"/>
                </p:cNvSpPr>
                <p:nvPr/>
              </p:nvSpPr>
              <p:spPr bwMode="auto">
                <a:xfrm>
                  <a:off x="1192" y="2065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93" name="Rectangle 105"/>
                <p:cNvSpPr>
                  <a:spLocks noChangeArrowheads="1"/>
                </p:cNvSpPr>
                <p:nvPr/>
              </p:nvSpPr>
              <p:spPr bwMode="auto">
                <a:xfrm>
                  <a:off x="1257" y="2065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94" name="Freeform 106"/>
                <p:cNvSpPr>
                  <a:spLocks/>
                </p:cNvSpPr>
                <p:nvPr/>
              </p:nvSpPr>
              <p:spPr bwMode="auto">
                <a:xfrm>
                  <a:off x="1323" y="2054"/>
                  <a:ext cx="21" cy="15"/>
                </a:xfrm>
                <a:custGeom>
                  <a:avLst/>
                  <a:gdLst>
                    <a:gd name="T0" fmla="*/ 0 w 21"/>
                    <a:gd name="T1" fmla="*/ 4 h 15"/>
                    <a:gd name="T2" fmla="*/ 21 w 21"/>
                    <a:gd name="T3" fmla="*/ 0 h 15"/>
                    <a:gd name="T4" fmla="*/ 21 w 21"/>
                    <a:gd name="T5" fmla="*/ 11 h 15"/>
                    <a:gd name="T6" fmla="*/ 0 w 21"/>
                    <a:gd name="T7" fmla="*/ 15 h 15"/>
                    <a:gd name="T8" fmla="*/ 0 w 21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5"/>
                    <a:gd name="T17" fmla="*/ 21 w 21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5">
                      <a:moveTo>
                        <a:pt x="0" y="4"/>
                      </a:moveTo>
                      <a:lnTo>
                        <a:pt x="21" y="0"/>
                      </a:lnTo>
                      <a:lnTo>
                        <a:pt x="21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95" name="Freeform 107"/>
                <p:cNvSpPr>
                  <a:spLocks/>
                </p:cNvSpPr>
                <p:nvPr/>
              </p:nvSpPr>
              <p:spPr bwMode="auto">
                <a:xfrm>
                  <a:off x="1388" y="2054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4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96" name="Rectangle 108"/>
                <p:cNvSpPr>
                  <a:spLocks noChangeArrowheads="1"/>
                </p:cNvSpPr>
                <p:nvPr/>
              </p:nvSpPr>
              <p:spPr bwMode="auto">
                <a:xfrm>
                  <a:off x="1453" y="2058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97" name="Rectangle 109"/>
                <p:cNvSpPr>
                  <a:spLocks noChangeArrowheads="1"/>
                </p:cNvSpPr>
                <p:nvPr/>
              </p:nvSpPr>
              <p:spPr bwMode="auto">
                <a:xfrm>
                  <a:off x="1519" y="2058"/>
                  <a:ext cx="21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98" name="Rectangle 110"/>
                <p:cNvSpPr>
                  <a:spLocks noChangeArrowheads="1"/>
                </p:cNvSpPr>
                <p:nvPr/>
              </p:nvSpPr>
              <p:spPr bwMode="auto">
                <a:xfrm>
                  <a:off x="1584" y="2058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099" name="Rectangle 111"/>
                <p:cNvSpPr>
                  <a:spLocks noChangeArrowheads="1"/>
                </p:cNvSpPr>
                <p:nvPr/>
              </p:nvSpPr>
              <p:spPr bwMode="auto">
                <a:xfrm>
                  <a:off x="1649" y="2058"/>
                  <a:ext cx="11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100" name="Rectangle 112"/>
                <p:cNvSpPr>
                  <a:spLocks noChangeArrowheads="1"/>
                </p:cNvSpPr>
                <p:nvPr/>
              </p:nvSpPr>
              <p:spPr bwMode="auto">
                <a:xfrm>
                  <a:off x="1660" y="2058"/>
                  <a:ext cx="11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101" name="Rectangle 113"/>
                <p:cNvSpPr>
                  <a:spLocks noChangeArrowheads="1"/>
                </p:cNvSpPr>
                <p:nvPr/>
              </p:nvSpPr>
              <p:spPr bwMode="auto">
                <a:xfrm>
                  <a:off x="1715" y="2058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102" name="Rectangle 114"/>
                <p:cNvSpPr>
                  <a:spLocks noChangeArrowheads="1"/>
                </p:cNvSpPr>
                <p:nvPr/>
              </p:nvSpPr>
              <p:spPr bwMode="auto">
                <a:xfrm>
                  <a:off x="1780" y="2054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103" name="Freeform 115"/>
                <p:cNvSpPr>
                  <a:spLocks/>
                </p:cNvSpPr>
                <p:nvPr/>
              </p:nvSpPr>
              <p:spPr bwMode="auto">
                <a:xfrm>
                  <a:off x="1845" y="2043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104" name="Rectangle 116"/>
                <p:cNvSpPr>
                  <a:spLocks noChangeArrowheads="1"/>
                </p:cNvSpPr>
                <p:nvPr/>
              </p:nvSpPr>
              <p:spPr bwMode="auto">
                <a:xfrm>
                  <a:off x="1911" y="2050"/>
                  <a:ext cx="22" cy="12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105" name="Rectangle 117"/>
                <p:cNvSpPr>
                  <a:spLocks noChangeArrowheads="1"/>
                </p:cNvSpPr>
                <p:nvPr/>
              </p:nvSpPr>
              <p:spPr bwMode="auto">
                <a:xfrm>
                  <a:off x="1976" y="2058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106" name="Rectangle 118"/>
                <p:cNvSpPr>
                  <a:spLocks noChangeArrowheads="1"/>
                </p:cNvSpPr>
                <p:nvPr/>
              </p:nvSpPr>
              <p:spPr bwMode="auto">
                <a:xfrm>
                  <a:off x="2042" y="2054"/>
                  <a:ext cx="21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107" name="Freeform 119"/>
                <p:cNvSpPr>
                  <a:spLocks/>
                </p:cNvSpPr>
                <p:nvPr/>
              </p:nvSpPr>
              <p:spPr bwMode="auto">
                <a:xfrm>
                  <a:off x="2107" y="2047"/>
                  <a:ext cx="22" cy="15"/>
                </a:xfrm>
                <a:custGeom>
                  <a:avLst/>
                  <a:gdLst>
                    <a:gd name="T0" fmla="*/ 0 w 22"/>
                    <a:gd name="T1" fmla="*/ 3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3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3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108" name="Rectangle 120"/>
                <p:cNvSpPr>
                  <a:spLocks noChangeArrowheads="1"/>
                </p:cNvSpPr>
                <p:nvPr/>
              </p:nvSpPr>
              <p:spPr bwMode="auto">
                <a:xfrm>
                  <a:off x="2172" y="2039"/>
                  <a:ext cx="11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109" name="Freeform 121"/>
                <p:cNvSpPr>
                  <a:spLocks/>
                </p:cNvSpPr>
                <p:nvPr/>
              </p:nvSpPr>
              <p:spPr bwMode="auto">
                <a:xfrm>
                  <a:off x="2183" y="2039"/>
                  <a:ext cx="15" cy="15"/>
                </a:xfrm>
                <a:custGeom>
                  <a:avLst/>
                  <a:gdLst>
                    <a:gd name="T0" fmla="*/ 4 w 15"/>
                    <a:gd name="T1" fmla="*/ 0 h 15"/>
                    <a:gd name="T2" fmla="*/ 15 w 15"/>
                    <a:gd name="T3" fmla="*/ 4 h 15"/>
                    <a:gd name="T4" fmla="*/ 11 w 15"/>
                    <a:gd name="T5" fmla="*/ 15 h 15"/>
                    <a:gd name="T6" fmla="*/ 0 w 15"/>
                    <a:gd name="T7" fmla="*/ 11 h 15"/>
                    <a:gd name="T8" fmla="*/ 4 w 15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15"/>
                    <a:gd name="T17" fmla="*/ 15 w 15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15">
                      <a:moveTo>
                        <a:pt x="4" y="0"/>
                      </a:moveTo>
                      <a:lnTo>
                        <a:pt x="15" y="4"/>
                      </a:lnTo>
                      <a:lnTo>
                        <a:pt x="11" y="15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110" name="Freeform 122"/>
                <p:cNvSpPr>
                  <a:spLocks/>
                </p:cNvSpPr>
                <p:nvPr/>
              </p:nvSpPr>
              <p:spPr bwMode="auto">
                <a:xfrm>
                  <a:off x="2238" y="2050"/>
                  <a:ext cx="21" cy="15"/>
                </a:xfrm>
                <a:custGeom>
                  <a:avLst/>
                  <a:gdLst>
                    <a:gd name="T0" fmla="*/ 0 w 21"/>
                    <a:gd name="T1" fmla="*/ 0 h 15"/>
                    <a:gd name="T2" fmla="*/ 21 w 21"/>
                    <a:gd name="T3" fmla="*/ 4 h 15"/>
                    <a:gd name="T4" fmla="*/ 21 w 21"/>
                    <a:gd name="T5" fmla="*/ 15 h 15"/>
                    <a:gd name="T6" fmla="*/ 0 w 21"/>
                    <a:gd name="T7" fmla="*/ 12 h 15"/>
                    <a:gd name="T8" fmla="*/ 0 w 21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5"/>
                    <a:gd name="T17" fmla="*/ 21 w 21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5">
                      <a:moveTo>
                        <a:pt x="0" y="0"/>
                      </a:moveTo>
                      <a:lnTo>
                        <a:pt x="21" y="4"/>
                      </a:lnTo>
                      <a:lnTo>
                        <a:pt x="21" y="15"/>
                      </a:ln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111" name="Rectangle 123"/>
                <p:cNvSpPr>
                  <a:spLocks noChangeArrowheads="1"/>
                </p:cNvSpPr>
                <p:nvPr/>
              </p:nvSpPr>
              <p:spPr bwMode="auto">
                <a:xfrm>
                  <a:off x="2303" y="2058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112" name="Freeform 124"/>
                <p:cNvSpPr>
                  <a:spLocks/>
                </p:cNvSpPr>
                <p:nvPr/>
              </p:nvSpPr>
              <p:spPr bwMode="auto">
                <a:xfrm>
                  <a:off x="2368" y="2047"/>
                  <a:ext cx="22" cy="15"/>
                </a:xfrm>
                <a:custGeom>
                  <a:avLst/>
                  <a:gdLst>
                    <a:gd name="T0" fmla="*/ 0 w 22"/>
                    <a:gd name="T1" fmla="*/ 3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3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3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113" name="Rectangle 125"/>
                <p:cNvSpPr>
                  <a:spLocks noChangeArrowheads="1"/>
                </p:cNvSpPr>
                <p:nvPr/>
              </p:nvSpPr>
              <p:spPr bwMode="auto">
                <a:xfrm>
                  <a:off x="2434" y="2050"/>
                  <a:ext cx="21" cy="12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114" name="Rectangle 126"/>
                <p:cNvSpPr>
                  <a:spLocks noChangeArrowheads="1"/>
                </p:cNvSpPr>
                <p:nvPr/>
              </p:nvSpPr>
              <p:spPr bwMode="auto">
                <a:xfrm>
                  <a:off x="2499" y="2054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4115" name="Rectangle 127"/>
                <p:cNvSpPr>
                  <a:spLocks noChangeArrowheads="1"/>
                </p:cNvSpPr>
                <p:nvPr/>
              </p:nvSpPr>
              <p:spPr bwMode="auto">
                <a:xfrm>
                  <a:off x="2564" y="2050"/>
                  <a:ext cx="22" cy="12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13993" name="Freeform 128"/>
              <p:cNvSpPr>
                <a:spLocks/>
              </p:cNvSpPr>
              <p:nvPr/>
            </p:nvSpPr>
            <p:spPr bwMode="auto">
              <a:xfrm>
                <a:off x="520" y="1408"/>
                <a:ext cx="2088" cy="431"/>
              </a:xfrm>
              <a:custGeom>
                <a:avLst/>
                <a:gdLst>
                  <a:gd name="T0" fmla="*/ 0 w 575"/>
                  <a:gd name="T1" fmla="*/ 339930 h 117"/>
                  <a:gd name="T2" fmla="*/ 240665 w 575"/>
                  <a:gd name="T3" fmla="*/ 65192 h 117"/>
                  <a:gd name="T4" fmla="*/ 483715 w 575"/>
                  <a:gd name="T5" fmla="*/ 0 h 117"/>
                  <a:gd name="T6" fmla="*/ 715334 w 575"/>
                  <a:gd name="T7" fmla="*/ 157466 h 117"/>
                  <a:gd name="T8" fmla="*/ 958439 w 575"/>
                  <a:gd name="T9" fmla="*/ 322278 h 117"/>
                  <a:gd name="T10" fmla="*/ 1199049 w 575"/>
                  <a:gd name="T11" fmla="*/ 387263 h 117"/>
                  <a:gd name="T12" fmla="*/ 1439583 w 575"/>
                  <a:gd name="T13" fmla="*/ 479541 h 117"/>
                  <a:gd name="T14" fmla="*/ 1673969 w 575"/>
                  <a:gd name="T15" fmla="*/ 569782 h 117"/>
                  <a:gd name="T16" fmla="*/ 1914438 w 575"/>
                  <a:gd name="T17" fmla="*/ 709540 h 117"/>
                  <a:gd name="T18" fmla="*/ 2157500 w 575"/>
                  <a:gd name="T19" fmla="*/ 809878 h 117"/>
                  <a:gd name="T20" fmla="*/ 2398164 w 575"/>
                  <a:gd name="T21" fmla="*/ 837113 h 117"/>
                  <a:gd name="T22" fmla="*/ 2629772 w 575"/>
                  <a:gd name="T23" fmla="*/ 892004 h 117"/>
                  <a:gd name="T24" fmla="*/ 2872833 w 575"/>
                  <a:gd name="T25" fmla="*/ 809878 h 117"/>
                  <a:gd name="T26" fmla="*/ 3113498 w 575"/>
                  <a:gd name="T27" fmla="*/ 847261 h 117"/>
                  <a:gd name="T28" fmla="*/ 3354689 w 575"/>
                  <a:gd name="T29" fmla="*/ 892004 h 117"/>
                  <a:gd name="T30" fmla="*/ 3588353 w 575"/>
                  <a:gd name="T31" fmla="*/ 892004 h 117"/>
                  <a:gd name="T32" fmla="*/ 3828833 w 575"/>
                  <a:gd name="T33" fmla="*/ 912453 h 117"/>
                  <a:gd name="T34" fmla="*/ 4071938 w 575"/>
                  <a:gd name="T35" fmla="*/ 994376 h 117"/>
                  <a:gd name="T36" fmla="*/ 4312602 w 575"/>
                  <a:gd name="T37" fmla="*/ 1049470 h 117"/>
                  <a:gd name="T38" fmla="*/ 4546792 w 575"/>
                  <a:gd name="T39" fmla="*/ 1077261 h 117"/>
                  <a:gd name="T40" fmla="*/ 4787457 w 575"/>
                  <a:gd name="T41" fmla="*/ 1059568 h 11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75"/>
                  <a:gd name="T64" fmla="*/ 0 h 117"/>
                  <a:gd name="T65" fmla="*/ 575 w 575"/>
                  <a:gd name="T66" fmla="*/ 117 h 11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75" h="117">
                    <a:moveTo>
                      <a:pt x="0" y="37"/>
                    </a:moveTo>
                    <a:lnTo>
                      <a:pt x="29" y="7"/>
                    </a:lnTo>
                    <a:lnTo>
                      <a:pt x="58" y="0"/>
                    </a:lnTo>
                    <a:lnTo>
                      <a:pt x="86" y="17"/>
                    </a:lnTo>
                    <a:lnTo>
                      <a:pt x="115" y="35"/>
                    </a:lnTo>
                    <a:lnTo>
                      <a:pt x="144" y="42"/>
                    </a:lnTo>
                    <a:lnTo>
                      <a:pt x="173" y="52"/>
                    </a:lnTo>
                    <a:lnTo>
                      <a:pt x="201" y="62"/>
                    </a:lnTo>
                    <a:lnTo>
                      <a:pt x="230" y="77"/>
                    </a:lnTo>
                    <a:lnTo>
                      <a:pt x="259" y="88"/>
                    </a:lnTo>
                    <a:lnTo>
                      <a:pt x="288" y="91"/>
                    </a:lnTo>
                    <a:lnTo>
                      <a:pt x="316" y="97"/>
                    </a:lnTo>
                    <a:lnTo>
                      <a:pt x="345" y="88"/>
                    </a:lnTo>
                    <a:lnTo>
                      <a:pt x="374" y="92"/>
                    </a:lnTo>
                    <a:lnTo>
                      <a:pt x="403" y="97"/>
                    </a:lnTo>
                    <a:lnTo>
                      <a:pt x="431" y="97"/>
                    </a:lnTo>
                    <a:lnTo>
                      <a:pt x="460" y="99"/>
                    </a:lnTo>
                    <a:lnTo>
                      <a:pt x="489" y="108"/>
                    </a:lnTo>
                    <a:lnTo>
                      <a:pt x="518" y="114"/>
                    </a:lnTo>
                    <a:lnTo>
                      <a:pt x="546" y="117"/>
                    </a:lnTo>
                    <a:lnTo>
                      <a:pt x="575" y="115"/>
                    </a:lnTo>
                  </a:path>
                </a:pathLst>
              </a:cu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13994" name="Group 561"/>
              <p:cNvGrpSpPr>
                <a:grpSpLocks/>
              </p:cNvGrpSpPr>
              <p:nvPr/>
            </p:nvGrpSpPr>
            <p:grpSpPr bwMode="auto">
              <a:xfrm>
                <a:off x="480" y="1131"/>
                <a:ext cx="2129" cy="863"/>
                <a:chOff x="473" y="1571"/>
                <a:chExt cx="2129" cy="863"/>
              </a:xfrm>
            </p:grpSpPr>
            <p:grpSp>
              <p:nvGrpSpPr>
                <p:cNvPr id="14014" name="Group 560"/>
                <p:cNvGrpSpPr>
                  <a:grpSpLocks/>
                </p:cNvGrpSpPr>
                <p:nvPr/>
              </p:nvGrpSpPr>
              <p:grpSpPr bwMode="auto">
                <a:xfrm>
                  <a:off x="473" y="1571"/>
                  <a:ext cx="41" cy="822"/>
                  <a:chOff x="473" y="1571"/>
                  <a:chExt cx="41" cy="822"/>
                </a:xfrm>
              </p:grpSpPr>
              <p:sp>
                <p:nvSpPr>
                  <p:cNvPr id="14039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513" y="1571"/>
                    <a:ext cx="1" cy="822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40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473" y="2187"/>
                    <a:ext cx="40" cy="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41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473" y="1984"/>
                    <a:ext cx="40" cy="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42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473" y="1778"/>
                    <a:ext cx="40" cy="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43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473" y="1571"/>
                    <a:ext cx="40" cy="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015" name="Group 559"/>
                <p:cNvGrpSpPr>
                  <a:grpSpLocks/>
                </p:cNvGrpSpPr>
                <p:nvPr/>
              </p:nvGrpSpPr>
              <p:grpSpPr bwMode="auto">
                <a:xfrm>
                  <a:off x="473" y="2393"/>
                  <a:ext cx="2129" cy="41"/>
                  <a:chOff x="473" y="2393"/>
                  <a:chExt cx="2129" cy="41"/>
                </a:xfrm>
              </p:grpSpPr>
              <p:sp>
                <p:nvSpPr>
                  <p:cNvPr id="14016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473" y="2393"/>
                    <a:ext cx="40" cy="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17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513" y="2393"/>
                    <a:ext cx="2088" cy="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18" name="Line 3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13" y="2393"/>
                    <a:ext cx="1" cy="4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19" name="Line 3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18" y="2393"/>
                    <a:ext cx="1" cy="4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20" name="Line 3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23" y="2393"/>
                    <a:ext cx="1" cy="4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21" name="Line 3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25" y="2393"/>
                    <a:ext cx="1" cy="4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22" name="Line 3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930" y="2393"/>
                    <a:ext cx="1" cy="4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23" name="Line 3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36" y="2393"/>
                    <a:ext cx="1" cy="4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24" name="Line 3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41" y="2393"/>
                    <a:ext cx="1" cy="4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25" name="Line 3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43" y="2393"/>
                    <a:ext cx="1" cy="4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26" name="Line 3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48" y="2393"/>
                    <a:ext cx="1" cy="4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27" name="Line 4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453" y="2393"/>
                    <a:ext cx="1" cy="4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28" name="Line 4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559" y="2393"/>
                    <a:ext cx="1" cy="4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29" name="Line 4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660" y="2393"/>
                    <a:ext cx="1" cy="4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30" name="Line 4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66" y="2393"/>
                    <a:ext cx="1" cy="4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31" name="Line 4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871" y="2393"/>
                    <a:ext cx="1" cy="4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32" name="Line 4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976" y="2393"/>
                    <a:ext cx="1" cy="4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33" name="Line 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078" y="2393"/>
                    <a:ext cx="1" cy="4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34" name="Line 4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183" y="2393"/>
                    <a:ext cx="1" cy="4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35" name="Line 4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288" y="2393"/>
                    <a:ext cx="1" cy="4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36" name="Line 4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94" y="2393"/>
                    <a:ext cx="1" cy="4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37" name="Line 5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95" y="2393"/>
                    <a:ext cx="1" cy="4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38" name="Line 5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01" y="2393"/>
                    <a:ext cx="1" cy="4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3995" name="Freeform 129"/>
              <p:cNvSpPr>
                <a:spLocks/>
              </p:cNvSpPr>
              <p:nvPr/>
            </p:nvSpPr>
            <p:spPr bwMode="auto">
              <a:xfrm>
                <a:off x="520" y="1544"/>
                <a:ext cx="2088" cy="1"/>
              </a:xfrm>
              <a:custGeom>
                <a:avLst/>
                <a:gdLst>
                  <a:gd name="T0" fmla="*/ 0 w 575"/>
                  <a:gd name="T1" fmla="*/ 0 h 1"/>
                  <a:gd name="T2" fmla="*/ 240665 w 575"/>
                  <a:gd name="T3" fmla="*/ 0 h 1"/>
                  <a:gd name="T4" fmla="*/ 483715 w 575"/>
                  <a:gd name="T5" fmla="*/ 0 h 1"/>
                  <a:gd name="T6" fmla="*/ 715334 w 575"/>
                  <a:gd name="T7" fmla="*/ 0 h 1"/>
                  <a:gd name="T8" fmla="*/ 958439 w 575"/>
                  <a:gd name="T9" fmla="*/ 0 h 1"/>
                  <a:gd name="T10" fmla="*/ 1199049 w 575"/>
                  <a:gd name="T11" fmla="*/ 0 h 1"/>
                  <a:gd name="T12" fmla="*/ 1439583 w 575"/>
                  <a:gd name="T13" fmla="*/ 0 h 1"/>
                  <a:gd name="T14" fmla="*/ 1673969 w 575"/>
                  <a:gd name="T15" fmla="*/ 0 h 1"/>
                  <a:gd name="T16" fmla="*/ 1914438 w 575"/>
                  <a:gd name="T17" fmla="*/ 0 h 1"/>
                  <a:gd name="T18" fmla="*/ 2157500 w 575"/>
                  <a:gd name="T19" fmla="*/ 0 h 1"/>
                  <a:gd name="T20" fmla="*/ 2398164 w 575"/>
                  <a:gd name="T21" fmla="*/ 0 h 1"/>
                  <a:gd name="T22" fmla="*/ 2629772 w 575"/>
                  <a:gd name="T23" fmla="*/ 0 h 1"/>
                  <a:gd name="T24" fmla="*/ 2872833 w 575"/>
                  <a:gd name="T25" fmla="*/ 0 h 1"/>
                  <a:gd name="T26" fmla="*/ 3113498 w 575"/>
                  <a:gd name="T27" fmla="*/ 0 h 1"/>
                  <a:gd name="T28" fmla="*/ 3354689 w 575"/>
                  <a:gd name="T29" fmla="*/ 0 h 1"/>
                  <a:gd name="T30" fmla="*/ 3588353 w 575"/>
                  <a:gd name="T31" fmla="*/ 0 h 1"/>
                  <a:gd name="T32" fmla="*/ 3828833 w 575"/>
                  <a:gd name="T33" fmla="*/ 0 h 1"/>
                  <a:gd name="T34" fmla="*/ 4071938 w 575"/>
                  <a:gd name="T35" fmla="*/ 0 h 1"/>
                  <a:gd name="T36" fmla="*/ 4312602 w 575"/>
                  <a:gd name="T37" fmla="*/ 0 h 1"/>
                  <a:gd name="T38" fmla="*/ 4546792 w 575"/>
                  <a:gd name="T39" fmla="*/ 0 h 1"/>
                  <a:gd name="T40" fmla="*/ 4787457 w 575"/>
                  <a:gd name="T41" fmla="*/ 0 h 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75"/>
                  <a:gd name="T64" fmla="*/ 0 h 1"/>
                  <a:gd name="T65" fmla="*/ 575 w 575"/>
                  <a:gd name="T66" fmla="*/ 1 h 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75" h="1">
                    <a:moveTo>
                      <a:pt x="0" y="0"/>
                    </a:moveTo>
                    <a:lnTo>
                      <a:pt x="29" y="0"/>
                    </a:lnTo>
                    <a:lnTo>
                      <a:pt x="58" y="0"/>
                    </a:lnTo>
                    <a:lnTo>
                      <a:pt x="86" y="0"/>
                    </a:lnTo>
                    <a:lnTo>
                      <a:pt x="115" y="0"/>
                    </a:lnTo>
                    <a:lnTo>
                      <a:pt x="144" y="0"/>
                    </a:lnTo>
                    <a:lnTo>
                      <a:pt x="173" y="0"/>
                    </a:lnTo>
                    <a:lnTo>
                      <a:pt x="201" y="0"/>
                    </a:lnTo>
                    <a:lnTo>
                      <a:pt x="230" y="0"/>
                    </a:lnTo>
                    <a:lnTo>
                      <a:pt x="259" y="0"/>
                    </a:lnTo>
                    <a:lnTo>
                      <a:pt x="288" y="0"/>
                    </a:lnTo>
                    <a:lnTo>
                      <a:pt x="316" y="0"/>
                    </a:lnTo>
                    <a:lnTo>
                      <a:pt x="345" y="0"/>
                    </a:lnTo>
                    <a:lnTo>
                      <a:pt x="374" y="0"/>
                    </a:lnTo>
                    <a:lnTo>
                      <a:pt x="403" y="0"/>
                    </a:lnTo>
                    <a:lnTo>
                      <a:pt x="431" y="0"/>
                    </a:lnTo>
                    <a:lnTo>
                      <a:pt x="460" y="0"/>
                    </a:lnTo>
                    <a:lnTo>
                      <a:pt x="489" y="0"/>
                    </a:lnTo>
                    <a:lnTo>
                      <a:pt x="518" y="0"/>
                    </a:lnTo>
                    <a:lnTo>
                      <a:pt x="546" y="0"/>
                    </a:lnTo>
                    <a:lnTo>
                      <a:pt x="575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996" name="Rectangle 131"/>
              <p:cNvSpPr>
                <a:spLocks noChangeArrowheads="1"/>
              </p:cNvSpPr>
              <p:nvPr/>
            </p:nvSpPr>
            <p:spPr bwMode="auto">
              <a:xfrm>
                <a:off x="289" y="1883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-2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997" name="Rectangle 132"/>
              <p:cNvSpPr>
                <a:spLocks noChangeArrowheads="1"/>
              </p:cNvSpPr>
              <p:nvPr/>
            </p:nvSpPr>
            <p:spPr bwMode="auto">
              <a:xfrm>
                <a:off x="289" y="1677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-1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998" name="Rectangle 133"/>
              <p:cNvSpPr>
                <a:spLocks noChangeArrowheads="1"/>
              </p:cNvSpPr>
              <p:nvPr/>
            </p:nvSpPr>
            <p:spPr bwMode="auto">
              <a:xfrm>
                <a:off x="367" y="1474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0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999" name="Rectangle 134"/>
              <p:cNvSpPr>
                <a:spLocks noChangeArrowheads="1"/>
              </p:cNvSpPr>
              <p:nvPr/>
            </p:nvSpPr>
            <p:spPr bwMode="auto">
              <a:xfrm>
                <a:off x="367" y="1268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4000" name="Rectangle 135"/>
              <p:cNvSpPr>
                <a:spLocks noChangeArrowheads="1"/>
              </p:cNvSpPr>
              <p:nvPr/>
            </p:nvSpPr>
            <p:spPr bwMode="auto">
              <a:xfrm>
                <a:off x="367" y="1061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2</a:t>
                </a:r>
                <a:endParaRPr lang="it-IT">
                  <a:latin typeface="Comic Sans MS" pitchFamily="66" charset="0"/>
                </a:endParaRPr>
              </a:p>
            </p:txBody>
          </p:sp>
          <p:grpSp>
            <p:nvGrpSpPr>
              <p:cNvPr id="5" name="Group 565"/>
              <p:cNvGrpSpPr>
                <a:grpSpLocks/>
              </p:cNvGrpSpPr>
              <p:nvPr/>
            </p:nvGrpSpPr>
            <p:grpSpPr bwMode="auto">
              <a:xfrm>
                <a:off x="487" y="2071"/>
                <a:ext cx="2208" cy="154"/>
                <a:chOff x="480" y="2511"/>
                <a:chExt cx="2208" cy="154"/>
              </a:xfrm>
            </p:grpSpPr>
            <p:sp>
              <p:nvSpPr>
                <p:cNvPr id="14003" name="Rectangle 136"/>
                <p:cNvSpPr>
                  <a:spLocks noChangeArrowheads="1"/>
                </p:cNvSpPr>
                <p:nvPr/>
              </p:nvSpPr>
              <p:spPr bwMode="auto">
                <a:xfrm>
                  <a:off x="480" y="2511"/>
                  <a:ext cx="78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0</a:t>
                  </a:r>
                  <a:endParaRPr lang="it-IT">
                    <a:latin typeface="Comic Sans MS" pitchFamily="66" charset="0"/>
                  </a:endParaRPr>
                </a:p>
              </p:txBody>
            </p:sp>
            <p:sp>
              <p:nvSpPr>
                <p:cNvPr id="14004" name="Rectangle 137"/>
                <p:cNvSpPr>
                  <a:spLocks noChangeArrowheads="1"/>
                </p:cNvSpPr>
                <p:nvPr/>
              </p:nvSpPr>
              <p:spPr bwMode="auto">
                <a:xfrm>
                  <a:off x="691" y="2511"/>
                  <a:ext cx="78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2</a:t>
                  </a:r>
                  <a:endParaRPr lang="it-IT">
                    <a:latin typeface="Comic Sans MS" pitchFamily="66" charset="0"/>
                  </a:endParaRPr>
                </a:p>
              </p:txBody>
            </p:sp>
            <p:sp>
              <p:nvSpPr>
                <p:cNvPr id="14005" name="Rectangle 138"/>
                <p:cNvSpPr>
                  <a:spLocks noChangeArrowheads="1"/>
                </p:cNvSpPr>
                <p:nvPr/>
              </p:nvSpPr>
              <p:spPr bwMode="auto">
                <a:xfrm>
                  <a:off x="898" y="2511"/>
                  <a:ext cx="78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4</a:t>
                  </a:r>
                  <a:endParaRPr lang="it-IT">
                    <a:latin typeface="Comic Sans MS" pitchFamily="66" charset="0"/>
                  </a:endParaRPr>
                </a:p>
              </p:txBody>
            </p:sp>
            <p:sp>
              <p:nvSpPr>
                <p:cNvPr id="14006" name="Rectangle 139"/>
                <p:cNvSpPr>
                  <a:spLocks noChangeArrowheads="1"/>
                </p:cNvSpPr>
                <p:nvPr/>
              </p:nvSpPr>
              <p:spPr bwMode="auto">
                <a:xfrm>
                  <a:off x="1108" y="2511"/>
                  <a:ext cx="78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6</a:t>
                  </a:r>
                  <a:endParaRPr lang="it-IT">
                    <a:latin typeface="Comic Sans MS" pitchFamily="66" charset="0"/>
                  </a:endParaRPr>
                </a:p>
              </p:txBody>
            </p:sp>
            <p:sp>
              <p:nvSpPr>
                <p:cNvPr id="14007" name="Rectangle 140"/>
                <p:cNvSpPr>
                  <a:spLocks noChangeArrowheads="1"/>
                </p:cNvSpPr>
                <p:nvPr/>
              </p:nvSpPr>
              <p:spPr bwMode="auto">
                <a:xfrm>
                  <a:off x="1315" y="2511"/>
                  <a:ext cx="78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8</a:t>
                  </a:r>
                  <a:endParaRPr lang="it-IT">
                    <a:latin typeface="Comic Sans MS" pitchFamily="66" charset="0"/>
                  </a:endParaRPr>
                </a:p>
              </p:txBody>
            </p:sp>
            <p:sp>
              <p:nvSpPr>
                <p:cNvPr id="14008" name="Rectangle 141"/>
                <p:cNvSpPr>
                  <a:spLocks noChangeArrowheads="1"/>
                </p:cNvSpPr>
                <p:nvPr/>
              </p:nvSpPr>
              <p:spPr bwMode="auto">
                <a:xfrm>
                  <a:off x="1490" y="2511"/>
                  <a:ext cx="15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10</a:t>
                  </a:r>
                  <a:endParaRPr lang="it-IT">
                    <a:latin typeface="Comic Sans MS" pitchFamily="66" charset="0"/>
                  </a:endParaRPr>
                </a:p>
              </p:txBody>
            </p:sp>
            <p:sp>
              <p:nvSpPr>
                <p:cNvPr id="14009" name="Rectangle 142"/>
                <p:cNvSpPr>
                  <a:spLocks noChangeArrowheads="1"/>
                </p:cNvSpPr>
                <p:nvPr/>
              </p:nvSpPr>
              <p:spPr bwMode="auto">
                <a:xfrm>
                  <a:off x="1697" y="2511"/>
                  <a:ext cx="15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12</a:t>
                  </a:r>
                  <a:endParaRPr lang="it-IT">
                    <a:latin typeface="Comic Sans MS" pitchFamily="66" charset="0"/>
                  </a:endParaRPr>
                </a:p>
              </p:txBody>
            </p:sp>
            <p:sp>
              <p:nvSpPr>
                <p:cNvPr id="14010" name="Rectangle 143"/>
                <p:cNvSpPr>
                  <a:spLocks noChangeArrowheads="1"/>
                </p:cNvSpPr>
                <p:nvPr/>
              </p:nvSpPr>
              <p:spPr bwMode="auto">
                <a:xfrm>
                  <a:off x="1907" y="2511"/>
                  <a:ext cx="15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14</a:t>
                  </a:r>
                  <a:endParaRPr lang="it-IT">
                    <a:latin typeface="Comic Sans MS" pitchFamily="66" charset="0"/>
                  </a:endParaRPr>
                </a:p>
              </p:txBody>
            </p:sp>
            <p:sp>
              <p:nvSpPr>
                <p:cNvPr id="14011" name="Rectangle 144"/>
                <p:cNvSpPr>
                  <a:spLocks noChangeArrowheads="1"/>
                </p:cNvSpPr>
                <p:nvPr/>
              </p:nvSpPr>
              <p:spPr bwMode="auto">
                <a:xfrm>
                  <a:off x="2114" y="2511"/>
                  <a:ext cx="15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16</a:t>
                  </a:r>
                  <a:endParaRPr lang="it-IT">
                    <a:latin typeface="Comic Sans MS" pitchFamily="66" charset="0"/>
                  </a:endParaRPr>
                </a:p>
              </p:txBody>
            </p:sp>
            <p:sp>
              <p:nvSpPr>
                <p:cNvPr id="14012" name="Rectangle 145"/>
                <p:cNvSpPr>
                  <a:spLocks noChangeArrowheads="1"/>
                </p:cNvSpPr>
                <p:nvPr/>
              </p:nvSpPr>
              <p:spPr bwMode="auto">
                <a:xfrm>
                  <a:off x="2325" y="2511"/>
                  <a:ext cx="15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18</a:t>
                  </a:r>
                  <a:endParaRPr lang="it-IT">
                    <a:latin typeface="Comic Sans MS" pitchFamily="66" charset="0"/>
                  </a:endParaRPr>
                </a:p>
              </p:txBody>
            </p:sp>
            <p:sp>
              <p:nvSpPr>
                <p:cNvPr id="14013" name="Rectangle 146"/>
                <p:cNvSpPr>
                  <a:spLocks noChangeArrowheads="1"/>
                </p:cNvSpPr>
                <p:nvPr/>
              </p:nvSpPr>
              <p:spPr bwMode="auto">
                <a:xfrm>
                  <a:off x="2532" y="2511"/>
                  <a:ext cx="15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20</a:t>
                  </a:r>
                  <a:endParaRPr lang="it-IT">
                    <a:latin typeface="Comic Sans MS" pitchFamily="66" charset="0"/>
                  </a:endParaRPr>
                </a:p>
              </p:txBody>
            </p:sp>
          </p:grpSp>
          <p:sp>
            <p:nvSpPr>
              <p:cNvPr id="14002" name="Rectangle 147"/>
              <p:cNvSpPr>
                <a:spLocks noChangeArrowheads="1"/>
              </p:cNvSpPr>
              <p:nvPr/>
            </p:nvSpPr>
            <p:spPr bwMode="auto">
              <a:xfrm>
                <a:off x="113" y="1470"/>
                <a:ext cx="23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L(d</a:t>
                </a:r>
                <a:r>
                  <a:rPr lang="it-IT" sz="1600" b="1">
                    <a:solidFill>
                      <a:srgbClr val="000000"/>
                    </a:solidFill>
                  </a:rPr>
                  <a:t>)</a:t>
                </a:r>
                <a:endParaRPr lang="it-IT"/>
              </a:p>
            </p:txBody>
          </p:sp>
        </p:grpSp>
      </p:grpSp>
      <p:sp>
        <p:nvSpPr>
          <p:cNvPr id="13543" name="Rectangle 231"/>
          <p:cNvSpPr>
            <a:spLocks noChangeArrowheads="1"/>
          </p:cNvSpPr>
          <p:nvPr/>
        </p:nvSpPr>
        <p:spPr bwMode="auto">
          <a:xfrm>
            <a:off x="2987675" y="1125538"/>
            <a:ext cx="316706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2800" b="1">
                <a:solidFill>
                  <a:srgbClr val="000000"/>
                </a:solidFill>
                <a:latin typeface="Comic Sans MS" pitchFamily="66" charset="0"/>
              </a:rPr>
              <a:t>d&lt;20cm - d&gt;20cm</a:t>
            </a:r>
            <a:endParaRPr lang="it-IT" sz="2800">
              <a:latin typeface="Comic Sans MS" pitchFamily="66" charset="0"/>
            </a:endParaRPr>
          </a:p>
        </p:txBody>
      </p:sp>
      <p:sp>
        <p:nvSpPr>
          <p:cNvPr id="13319" name="Rectangle 281"/>
          <p:cNvSpPr>
            <a:spLocks noChangeArrowheads="1"/>
          </p:cNvSpPr>
          <p:nvPr/>
        </p:nvSpPr>
        <p:spPr bwMode="auto">
          <a:xfrm>
            <a:off x="8823325" y="4160838"/>
            <a:ext cx="57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it-IT"/>
          </a:p>
        </p:txBody>
      </p:sp>
      <p:sp>
        <p:nvSpPr>
          <p:cNvPr id="13715" name="Rectangle 403"/>
          <p:cNvSpPr>
            <a:spLocks noChangeArrowheads="1"/>
          </p:cNvSpPr>
          <p:nvPr/>
        </p:nvSpPr>
        <p:spPr bwMode="auto">
          <a:xfrm>
            <a:off x="3146425" y="4005263"/>
            <a:ext cx="324485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2800" b="1">
                <a:solidFill>
                  <a:srgbClr val="000000"/>
                </a:solidFill>
                <a:latin typeface="Comic Sans MS" pitchFamily="66" charset="0"/>
              </a:rPr>
              <a:t> larch – stone pine</a:t>
            </a:r>
            <a:endParaRPr lang="it-IT" sz="2800">
              <a:latin typeface="Comic Sans MS" pitchFamily="66" charset="0"/>
            </a:endParaRPr>
          </a:p>
        </p:txBody>
      </p:sp>
      <p:sp>
        <p:nvSpPr>
          <p:cNvPr id="13321" name="Rectangle 557"/>
          <p:cNvSpPr>
            <a:spLocks noChangeArrowheads="1"/>
          </p:cNvSpPr>
          <p:nvPr/>
        </p:nvSpPr>
        <p:spPr bwMode="auto">
          <a:xfrm>
            <a:off x="8994775" y="6389688"/>
            <a:ext cx="57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it-IT"/>
          </a:p>
        </p:txBody>
      </p:sp>
      <p:grpSp>
        <p:nvGrpSpPr>
          <p:cNvPr id="20" name="Group 594"/>
          <p:cNvGrpSpPr>
            <a:grpSpLocks/>
          </p:cNvGrpSpPr>
          <p:nvPr/>
        </p:nvGrpSpPr>
        <p:grpSpPr bwMode="auto">
          <a:xfrm>
            <a:off x="4427538" y="1657350"/>
            <a:ext cx="4100512" cy="2206625"/>
            <a:chOff x="2789" y="1044"/>
            <a:chExt cx="2583" cy="1390"/>
          </a:xfrm>
        </p:grpSpPr>
        <p:grpSp>
          <p:nvGrpSpPr>
            <p:cNvPr id="13860" name="Group 151"/>
            <p:cNvGrpSpPr>
              <a:grpSpLocks/>
            </p:cNvGrpSpPr>
            <p:nvPr/>
          </p:nvGrpSpPr>
          <p:grpSpPr bwMode="auto">
            <a:xfrm>
              <a:off x="3270" y="1388"/>
              <a:ext cx="2015" cy="262"/>
              <a:chOff x="3436" y="1884"/>
              <a:chExt cx="2015" cy="262"/>
            </a:xfrm>
          </p:grpSpPr>
          <p:grpSp>
            <p:nvGrpSpPr>
              <p:cNvPr id="13913" name="Group 152"/>
              <p:cNvGrpSpPr>
                <a:grpSpLocks/>
              </p:cNvGrpSpPr>
              <p:nvPr/>
            </p:nvGrpSpPr>
            <p:grpSpPr bwMode="auto">
              <a:xfrm>
                <a:off x="3444" y="1884"/>
                <a:ext cx="2007" cy="100"/>
                <a:chOff x="3444" y="1884"/>
                <a:chExt cx="2007" cy="100"/>
              </a:xfrm>
            </p:grpSpPr>
            <p:sp>
              <p:nvSpPr>
                <p:cNvPr id="13952" name="Freeform 153"/>
                <p:cNvSpPr>
                  <a:spLocks/>
                </p:cNvSpPr>
                <p:nvPr/>
              </p:nvSpPr>
              <p:spPr bwMode="auto">
                <a:xfrm>
                  <a:off x="3444" y="1963"/>
                  <a:ext cx="25" cy="21"/>
                </a:xfrm>
                <a:custGeom>
                  <a:avLst/>
                  <a:gdLst>
                    <a:gd name="T0" fmla="*/ 0 w 25"/>
                    <a:gd name="T1" fmla="*/ 14 h 21"/>
                    <a:gd name="T2" fmla="*/ 18 w 25"/>
                    <a:gd name="T3" fmla="*/ 0 h 21"/>
                    <a:gd name="T4" fmla="*/ 25 w 25"/>
                    <a:gd name="T5" fmla="*/ 7 h 21"/>
                    <a:gd name="T6" fmla="*/ 7 w 25"/>
                    <a:gd name="T7" fmla="*/ 21 h 21"/>
                    <a:gd name="T8" fmla="*/ 0 w 25"/>
                    <a:gd name="T9" fmla="*/ 14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21"/>
                    <a:gd name="T17" fmla="*/ 25 w 25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21">
                      <a:moveTo>
                        <a:pt x="0" y="14"/>
                      </a:moveTo>
                      <a:lnTo>
                        <a:pt x="18" y="0"/>
                      </a:lnTo>
                      <a:lnTo>
                        <a:pt x="25" y="7"/>
                      </a:lnTo>
                      <a:lnTo>
                        <a:pt x="7" y="21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grpSp>
              <p:nvGrpSpPr>
                <p:cNvPr id="13953" name="Group 154"/>
                <p:cNvGrpSpPr>
                  <a:grpSpLocks/>
                </p:cNvGrpSpPr>
                <p:nvPr/>
              </p:nvGrpSpPr>
              <p:grpSpPr bwMode="auto">
                <a:xfrm>
                  <a:off x="3501" y="1884"/>
                  <a:ext cx="1950" cy="64"/>
                  <a:chOff x="3501" y="1884"/>
                  <a:chExt cx="1950" cy="64"/>
                </a:xfrm>
              </p:grpSpPr>
              <p:sp>
                <p:nvSpPr>
                  <p:cNvPr id="13954" name="Freeform 155"/>
                  <p:cNvSpPr>
                    <a:spLocks/>
                  </p:cNvSpPr>
                  <p:nvPr/>
                </p:nvSpPr>
                <p:spPr bwMode="auto">
                  <a:xfrm>
                    <a:off x="3501" y="1934"/>
                    <a:ext cx="22" cy="14"/>
                  </a:xfrm>
                  <a:custGeom>
                    <a:avLst/>
                    <a:gdLst>
                      <a:gd name="T0" fmla="*/ 0 w 22"/>
                      <a:gd name="T1" fmla="*/ 4 h 14"/>
                      <a:gd name="T2" fmla="*/ 22 w 22"/>
                      <a:gd name="T3" fmla="*/ 0 h 14"/>
                      <a:gd name="T4" fmla="*/ 22 w 22"/>
                      <a:gd name="T5" fmla="*/ 11 h 14"/>
                      <a:gd name="T6" fmla="*/ 0 w 22"/>
                      <a:gd name="T7" fmla="*/ 14 h 14"/>
                      <a:gd name="T8" fmla="*/ 0 w 22"/>
                      <a:gd name="T9" fmla="*/ 4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4"/>
                      <a:gd name="T17" fmla="*/ 22 w 22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4">
                        <a:moveTo>
                          <a:pt x="0" y="4"/>
                        </a:moveTo>
                        <a:lnTo>
                          <a:pt x="22" y="0"/>
                        </a:lnTo>
                        <a:lnTo>
                          <a:pt x="22" y="11"/>
                        </a:lnTo>
                        <a:lnTo>
                          <a:pt x="0" y="1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55" name="Freeform 156"/>
                  <p:cNvSpPr>
                    <a:spLocks/>
                  </p:cNvSpPr>
                  <p:nvPr/>
                </p:nvSpPr>
                <p:spPr bwMode="auto">
                  <a:xfrm>
                    <a:off x="3566" y="1923"/>
                    <a:ext cx="22" cy="15"/>
                  </a:xfrm>
                  <a:custGeom>
                    <a:avLst/>
                    <a:gdLst>
                      <a:gd name="T0" fmla="*/ 0 w 22"/>
                      <a:gd name="T1" fmla="*/ 4 h 15"/>
                      <a:gd name="T2" fmla="*/ 22 w 22"/>
                      <a:gd name="T3" fmla="*/ 0 h 15"/>
                      <a:gd name="T4" fmla="*/ 22 w 22"/>
                      <a:gd name="T5" fmla="*/ 11 h 15"/>
                      <a:gd name="T6" fmla="*/ 0 w 22"/>
                      <a:gd name="T7" fmla="*/ 15 h 15"/>
                      <a:gd name="T8" fmla="*/ 0 w 22"/>
                      <a:gd name="T9" fmla="*/ 4 h 1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5"/>
                      <a:gd name="T17" fmla="*/ 22 w 22"/>
                      <a:gd name="T18" fmla="*/ 15 h 1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5">
                        <a:moveTo>
                          <a:pt x="0" y="4"/>
                        </a:moveTo>
                        <a:lnTo>
                          <a:pt x="22" y="0"/>
                        </a:lnTo>
                        <a:lnTo>
                          <a:pt x="22" y="11"/>
                        </a:lnTo>
                        <a:lnTo>
                          <a:pt x="0" y="15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56" name="Freeform 157"/>
                  <p:cNvSpPr>
                    <a:spLocks/>
                  </p:cNvSpPr>
                  <p:nvPr/>
                </p:nvSpPr>
                <p:spPr bwMode="auto">
                  <a:xfrm>
                    <a:off x="3631" y="1913"/>
                    <a:ext cx="21" cy="14"/>
                  </a:xfrm>
                  <a:custGeom>
                    <a:avLst/>
                    <a:gdLst>
                      <a:gd name="T0" fmla="*/ 0 w 21"/>
                      <a:gd name="T1" fmla="*/ 3 h 14"/>
                      <a:gd name="T2" fmla="*/ 21 w 21"/>
                      <a:gd name="T3" fmla="*/ 0 h 14"/>
                      <a:gd name="T4" fmla="*/ 21 w 21"/>
                      <a:gd name="T5" fmla="*/ 10 h 14"/>
                      <a:gd name="T6" fmla="*/ 0 w 21"/>
                      <a:gd name="T7" fmla="*/ 14 h 14"/>
                      <a:gd name="T8" fmla="*/ 0 w 21"/>
                      <a:gd name="T9" fmla="*/ 3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"/>
                      <a:gd name="T16" fmla="*/ 0 h 14"/>
                      <a:gd name="T17" fmla="*/ 21 w 21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" h="14">
                        <a:moveTo>
                          <a:pt x="0" y="3"/>
                        </a:moveTo>
                        <a:lnTo>
                          <a:pt x="21" y="0"/>
                        </a:lnTo>
                        <a:lnTo>
                          <a:pt x="21" y="10"/>
                        </a:lnTo>
                        <a:lnTo>
                          <a:pt x="0" y="14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57" name="Rectangle 158"/>
                  <p:cNvSpPr>
                    <a:spLocks noChangeArrowheads="1"/>
                  </p:cNvSpPr>
                  <p:nvPr/>
                </p:nvSpPr>
                <p:spPr bwMode="auto">
                  <a:xfrm>
                    <a:off x="3695" y="1905"/>
                    <a:ext cx="8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58" name="Rectangle 159"/>
                  <p:cNvSpPr>
                    <a:spLocks noChangeArrowheads="1"/>
                  </p:cNvSpPr>
                  <p:nvPr/>
                </p:nvSpPr>
                <p:spPr bwMode="auto">
                  <a:xfrm>
                    <a:off x="3703" y="1905"/>
                    <a:ext cx="14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59" name="Rectangle 160"/>
                  <p:cNvSpPr>
                    <a:spLocks noChangeArrowheads="1"/>
                  </p:cNvSpPr>
                  <p:nvPr/>
                </p:nvSpPr>
                <p:spPr bwMode="auto">
                  <a:xfrm>
                    <a:off x="3760" y="1909"/>
                    <a:ext cx="22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60" name="Freeform 161"/>
                  <p:cNvSpPr>
                    <a:spLocks/>
                  </p:cNvSpPr>
                  <p:nvPr/>
                </p:nvSpPr>
                <p:spPr bwMode="auto">
                  <a:xfrm>
                    <a:off x="3825" y="1913"/>
                    <a:ext cx="21" cy="14"/>
                  </a:xfrm>
                  <a:custGeom>
                    <a:avLst/>
                    <a:gdLst>
                      <a:gd name="T0" fmla="*/ 0 w 21"/>
                      <a:gd name="T1" fmla="*/ 0 h 14"/>
                      <a:gd name="T2" fmla="*/ 21 w 21"/>
                      <a:gd name="T3" fmla="*/ 3 h 14"/>
                      <a:gd name="T4" fmla="*/ 21 w 21"/>
                      <a:gd name="T5" fmla="*/ 14 h 14"/>
                      <a:gd name="T6" fmla="*/ 0 w 21"/>
                      <a:gd name="T7" fmla="*/ 10 h 14"/>
                      <a:gd name="T8" fmla="*/ 0 w 21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"/>
                      <a:gd name="T16" fmla="*/ 0 h 14"/>
                      <a:gd name="T17" fmla="*/ 21 w 21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" h="14">
                        <a:moveTo>
                          <a:pt x="0" y="0"/>
                        </a:moveTo>
                        <a:lnTo>
                          <a:pt x="21" y="3"/>
                        </a:lnTo>
                        <a:lnTo>
                          <a:pt x="21" y="14"/>
                        </a:lnTo>
                        <a:lnTo>
                          <a:pt x="0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61" name="Freeform 162"/>
                  <p:cNvSpPr>
                    <a:spLocks/>
                  </p:cNvSpPr>
                  <p:nvPr/>
                </p:nvSpPr>
                <p:spPr bwMode="auto">
                  <a:xfrm>
                    <a:off x="3890" y="1920"/>
                    <a:ext cx="21" cy="14"/>
                  </a:xfrm>
                  <a:custGeom>
                    <a:avLst/>
                    <a:gdLst>
                      <a:gd name="T0" fmla="*/ 3 w 21"/>
                      <a:gd name="T1" fmla="*/ 0 h 14"/>
                      <a:gd name="T2" fmla="*/ 21 w 21"/>
                      <a:gd name="T3" fmla="*/ 3 h 14"/>
                      <a:gd name="T4" fmla="*/ 18 w 21"/>
                      <a:gd name="T5" fmla="*/ 14 h 14"/>
                      <a:gd name="T6" fmla="*/ 0 w 21"/>
                      <a:gd name="T7" fmla="*/ 11 h 14"/>
                      <a:gd name="T8" fmla="*/ 3 w 21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"/>
                      <a:gd name="T16" fmla="*/ 0 h 14"/>
                      <a:gd name="T17" fmla="*/ 21 w 21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" h="14">
                        <a:moveTo>
                          <a:pt x="3" y="0"/>
                        </a:moveTo>
                        <a:lnTo>
                          <a:pt x="21" y="3"/>
                        </a:lnTo>
                        <a:lnTo>
                          <a:pt x="18" y="14"/>
                        </a:lnTo>
                        <a:lnTo>
                          <a:pt x="0" y="11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62" name="Rectangle 163"/>
                  <p:cNvSpPr>
                    <a:spLocks noChangeArrowheads="1"/>
                  </p:cNvSpPr>
                  <p:nvPr/>
                </p:nvSpPr>
                <p:spPr bwMode="auto">
                  <a:xfrm>
                    <a:off x="3908" y="1923"/>
                    <a:ext cx="3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63" name="Freeform 164"/>
                  <p:cNvSpPr>
                    <a:spLocks/>
                  </p:cNvSpPr>
                  <p:nvPr/>
                </p:nvSpPr>
                <p:spPr bwMode="auto">
                  <a:xfrm>
                    <a:off x="3954" y="1920"/>
                    <a:ext cx="22" cy="14"/>
                  </a:xfrm>
                  <a:custGeom>
                    <a:avLst/>
                    <a:gdLst>
                      <a:gd name="T0" fmla="*/ 0 w 22"/>
                      <a:gd name="T1" fmla="*/ 3 h 14"/>
                      <a:gd name="T2" fmla="*/ 22 w 22"/>
                      <a:gd name="T3" fmla="*/ 0 h 14"/>
                      <a:gd name="T4" fmla="*/ 22 w 22"/>
                      <a:gd name="T5" fmla="*/ 11 h 14"/>
                      <a:gd name="T6" fmla="*/ 0 w 22"/>
                      <a:gd name="T7" fmla="*/ 14 h 14"/>
                      <a:gd name="T8" fmla="*/ 0 w 22"/>
                      <a:gd name="T9" fmla="*/ 3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4"/>
                      <a:gd name="T17" fmla="*/ 22 w 22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4">
                        <a:moveTo>
                          <a:pt x="0" y="3"/>
                        </a:moveTo>
                        <a:lnTo>
                          <a:pt x="22" y="0"/>
                        </a:lnTo>
                        <a:lnTo>
                          <a:pt x="22" y="11"/>
                        </a:lnTo>
                        <a:lnTo>
                          <a:pt x="0" y="14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64" name="Freeform 165"/>
                  <p:cNvSpPr>
                    <a:spLocks/>
                  </p:cNvSpPr>
                  <p:nvPr/>
                </p:nvSpPr>
                <p:spPr bwMode="auto">
                  <a:xfrm>
                    <a:off x="4019" y="1920"/>
                    <a:ext cx="22" cy="14"/>
                  </a:xfrm>
                  <a:custGeom>
                    <a:avLst/>
                    <a:gdLst>
                      <a:gd name="T0" fmla="*/ 0 w 22"/>
                      <a:gd name="T1" fmla="*/ 0 h 14"/>
                      <a:gd name="T2" fmla="*/ 22 w 22"/>
                      <a:gd name="T3" fmla="*/ 3 h 14"/>
                      <a:gd name="T4" fmla="*/ 22 w 22"/>
                      <a:gd name="T5" fmla="*/ 14 h 14"/>
                      <a:gd name="T6" fmla="*/ 0 w 22"/>
                      <a:gd name="T7" fmla="*/ 11 h 14"/>
                      <a:gd name="T8" fmla="*/ 0 w 22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4"/>
                      <a:gd name="T17" fmla="*/ 22 w 22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4">
                        <a:moveTo>
                          <a:pt x="0" y="0"/>
                        </a:moveTo>
                        <a:lnTo>
                          <a:pt x="22" y="3"/>
                        </a:lnTo>
                        <a:lnTo>
                          <a:pt x="22" y="14"/>
                        </a:lnTo>
                        <a:lnTo>
                          <a:pt x="0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65" name="Freeform 166"/>
                  <p:cNvSpPr>
                    <a:spLocks/>
                  </p:cNvSpPr>
                  <p:nvPr/>
                </p:nvSpPr>
                <p:spPr bwMode="auto">
                  <a:xfrm>
                    <a:off x="4084" y="1927"/>
                    <a:ext cx="21" cy="14"/>
                  </a:xfrm>
                  <a:custGeom>
                    <a:avLst/>
                    <a:gdLst>
                      <a:gd name="T0" fmla="*/ 0 w 21"/>
                      <a:gd name="T1" fmla="*/ 0 h 14"/>
                      <a:gd name="T2" fmla="*/ 21 w 21"/>
                      <a:gd name="T3" fmla="*/ 4 h 14"/>
                      <a:gd name="T4" fmla="*/ 21 w 21"/>
                      <a:gd name="T5" fmla="*/ 14 h 14"/>
                      <a:gd name="T6" fmla="*/ 0 w 21"/>
                      <a:gd name="T7" fmla="*/ 11 h 14"/>
                      <a:gd name="T8" fmla="*/ 0 w 21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"/>
                      <a:gd name="T16" fmla="*/ 0 h 14"/>
                      <a:gd name="T17" fmla="*/ 21 w 21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" h="14">
                        <a:moveTo>
                          <a:pt x="0" y="0"/>
                        </a:moveTo>
                        <a:lnTo>
                          <a:pt x="21" y="4"/>
                        </a:lnTo>
                        <a:lnTo>
                          <a:pt x="21" y="14"/>
                        </a:lnTo>
                        <a:lnTo>
                          <a:pt x="0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66" name="Freeform 167"/>
                  <p:cNvSpPr>
                    <a:spLocks/>
                  </p:cNvSpPr>
                  <p:nvPr/>
                </p:nvSpPr>
                <p:spPr bwMode="auto">
                  <a:xfrm>
                    <a:off x="4149" y="1920"/>
                    <a:ext cx="21" cy="14"/>
                  </a:xfrm>
                  <a:custGeom>
                    <a:avLst/>
                    <a:gdLst>
                      <a:gd name="T0" fmla="*/ 0 w 21"/>
                      <a:gd name="T1" fmla="*/ 3 h 14"/>
                      <a:gd name="T2" fmla="*/ 21 w 21"/>
                      <a:gd name="T3" fmla="*/ 0 h 14"/>
                      <a:gd name="T4" fmla="*/ 21 w 21"/>
                      <a:gd name="T5" fmla="*/ 11 h 14"/>
                      <a:gd name="T6" fmla="*/ 0 w 21"/>
                      <a:gd name="T7" fmla="*/ 14 h 14"/>
                      <a:gd name="T8" fmla="*/ 0 w 21"/>
                      <a:gd name="T9" fmla="*/ 3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"/>
                      <a:gd name="T16" fmla="*/ 0 h 14"/>
                      <a:gd name="T17" fmla="*/ 21 w 21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" h="14">
                        <a:moveTo>
                          <a:pt x="0" y="3"/>
                        </a:moveTo>
                        <a:lnTo>
                          <a:pt x="21" y="0"/>
                        </a:lnTo>
                        <a:lnTo>
                          <a:pt x="21" y="11"/>
                        </a:lnTo>
                        <a:lnTo>
                          <a:pt x="0" y="14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67" name="Rectangle 168"/>
                  <p:cNvSpPr>
                    <a:spLocks noChangeArrowheads="1"/>
                  </p:cNvSpPr>
                  <p:nvPr/>
                </p:nvSpPr>
                <p:spPr bwMode="auto">
                  <a:xfrm>
                    <a:off x="4213" y="1913"/>
                    <a:ext cx="4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68" name="Freeform 169"/>
                  <p:cNvSpPr>
                    <a:spLocks/>
                  </p:cNvSpPr>
                  <p:nvPr/>
                </p:nvSpPr>
                <p:spPr bwMode="auto">
                  <a:xfrm>
                    <a:off x="4213" y="1909"/>
                    <a:ext cx="22" cy="14"/>
                  </a:xfrm>
                  <a:custGeom>
                    <a:avLst/>
                    <a:gdLst>
                      <a:gd name="T0" fmla="*/ 0 w 22"/>
                      <a:gd name="T1" fmla="*/ 4 h 14"/>
                      <a:gd name="T2" fmla="*/ 18 w 22"/>
                      <a:gd name="T3" fmla="*/ 0 h 14"/>
                      <a:gd name="T4" fmla="*/ 22 w 22"/>
                      <a:gd name="T5" fmla="*/ 11 h 14"/>
                      <a:gd name="T6" fmla="*/ 4 w 22"/>
                      <a:gd name="T7" fmla="*/ 14 h 14"/>
                      <a:gd name="T8" fmla="*/ 0 w 22"/>
                      <a:gd name="T9" fmla="*/ 4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4"/>
                      <a:gd name="T17" fmla="*/ 22 w 22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4">
                        <a:moveTo>
                          <a:pt x="0" y="4"/>
                        </a:moveTo>
                        <a:lnTo>
                          <a:pt x="18" y="0"/>
                        </a:lnTo>
                        <a:lnTo>
                          <a:pt x="22" y="11"/>
                        </a:lnTo>
                        <a:lnTo>
                          <a:pt x="4" y="1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69" name="Freeform 170"/>
                  <p:cNvSpPr>
                    <a:spLocks/>
                  </p:cNvSpPr>
                  <p:nvPr/>
                </p:nvSpPr>
                <p:spPr bwMode="auto">
                  <a:xfrm>
                    <a:off x="4278" y="1902"/>
                    <a:ext cx="22" cy="14"/>
                  </a:xfrm>
                  <a:custGeom>
                    <a:avLst/>
                    <a:gdLst>
                      <a:gd name="T0" fmla="*/ 0 w 22"/>
                      <a:gd name="T1" fmla="*/ 3 h 14"/>
                      <a:gd name="T2" fmla="*/ 22 w 22"/>
                      <a:gd name="T3" fmla="*/ 0 h 14"/>
                      <a:gd name="T4" fmla="*/ 22 w 22"/>
                      <a:gd name="T5" fmla="*/ 11 h 14"/>
                      <a:gd name="T6" fmla="*/ 0 w 22"/>
                      <a:gd name="T7" fmla="*/ 14 h 14"/>
                      <a:gd name="T8" fmla="*/ 0 w 22"/>
                      <a:gd name="T9" fmla="*/ 3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4"/>
                      <a:gd name="T17" fmla="*/ 22 w 22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4">
                        <a:moveTo>
                          <a:pt x="0" y="3"/>
                        </a:moveTo>
                        <a:lnTo>
                          <a:pt x="22" y="0"/>
                        </a:lnTo>
                        <a:lnTo>
                          <a:pt x="22" y="11"/>
                        </a:lnTo>
                        <a:lnTo>
                          <a:pt x="0" y="14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70" name="Rectangle 171"/>
                  <p:cNvSpPr>
                    <a:spLocks noChangeArrowheads="1"/>
                  </p:cNvSpPr>
                  <p:nvPr/>
                </p:nvSpPr>
                <p:spPr bwMode="auto">
                  <a:xfrm>
                    <a:off x="4343" y="1902"/>
                    <a:ext cx="21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71" name="Rectangle 172"/>
                  <p:cNvSpPr>
                    <a:spLocks noChangeArrowheads="1"/>
                  </p:cNvSpPr>
                  <p:nvPr/>
                </p:nvSpPr>
                <p:spPr bwMode="auto">
                  <a:xfrm>
                    <a:off x="4408" y="1909"/>
                    <a:ext cx="14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72" name="Rectangle 173"/>
                  <p:cNvSpPr>
                    <a:spLocks noChangeArrowheads="1"/>
                  </p:cNvSpPr>
                  <p:nvPr/>
                </p:nvSpPr>
                <p:spPr bwMode="auto">
                  <a:xfrm>
                    <a:off x="4422" y="1909"/>
                    <a:ext cx="7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73" name="Freeform 174"/>
                  <p:cNvSpPr>
                    <a:spLocks/>
                  </p:cNvSpPr>
                  <p:nvPr/>
                </p:nvSpPr>
                <p:spPr bwMode="auto">
                  <a:xfrm>
                    <a:off x="4472" y="1916"/>
                    <a:ext cx="22" cy="15"/>
                  </a:xfrm>
                  <a:custGeom>
                    <a:avLst/>
                    <a:gdLst>
                      <a:gd name="T0" fmla="*/ 0 w 22"/>
                      <a:gd name="T1" fmla="*/ 0 h 15"/>
                      <a:gd name="T2" fmla="*/ 22 w 22"/>
                      <a:gd name="T3" fmla="*/ 4 h 15"/>
                      <a:gd name="T4" fmla="*/ 22 w 22"/>
                      <a:gd name="T5" fmla="*/ 15 h 15"/>
                      <a:gd name="T6" fmla="*/ 0 w 22"/>
                      <a:gd name="T7" fmla="*/ 11 h 15"/>
                      <a:gd name="T8" fmla="*/ 0 w 22"/>
                      <a:gd name="T9" fmla="*/ 0 h 1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5"/>
                      <a:gd name="T17" fmla="*/ 22 w 22"/>
                      <a:gd name="T18" fmla="*/ 15 h 1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5">
                        <a:moveTo>
                          <a:pt x="0" y="0"/>
                        </a:moveTo>
                        <a:lnTo>
                          <a:pt x="22" y="4"/>
                        </a:lnTo>
                        <a:lnTo>
                          <a:pt x="22" y="15"/>
                        </a:lnTo>
                        <a:lnTo>
                          <a:pt x="0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74" name="Freeform 175"/>
                  <p:cNvSpPr>
                    <a:spLocks/>
                  </p:cNvSpPr>
                  <p:nvPr/>
                </p:nvSpPr>
                <p:spPr bwMode="auto">
                  <a:xfrm>
                    <a:off x="4537" y="1923"/>
                    <a:ext cx="22" cy="15"/>
                  </a:xfrm>
                  <a:custGeom>
                    <a:avLst/>
                    <a:gdLst>
                      <a:gd name="T0" fmla="*/ 0 w 22"/>
                      <a:gd name="T1" fmla="*/ 4 h 15"/>
                      <a:gd name="T2" fmla="*/ 22 w 22"/>
                      <a:gd name="T3" fmla="*/ 0 h 15"/>
                      <a:gd name="T4" fmla="*/ 22 w 22"/>
                      <a:gd name="T5" fmla="*/ 11 h 15"/>
                      <a:gd name="T6" fmla="*/ 0 w 22"/>
                      <a:gd name="T7" fmla="*/ 15 h 15"/>
                      <a:gd name="T8" fmla="*/ 0 w 22"/>
                      <a:gd name="T9" fmla="*/ 4 h 1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5"/>
                      <a:gd name="T17" fmla="*/ 22 w 22"/>
                      <a:gd name="T18" fmla="*/ 15 h 1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5">
                        <a:moveTo>
                          <a:pt x="0" y="4"/>
                        </a:moveTo>
                        <a:lnTo>
                          <a:pt x="22" y="0"/>
                        </a:lnTo>
                        <a:lnTo>
                          <a:pt x="22" y="11"/>
                        </a:lnTo>
                        <a:lnTo>
                          <a:pt x="0" y="15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75" name="Rectangle 176"/>
                  <p:cNvSpPr>
                    <a:spLocks noChangeArrowheads="1"/>
                  </p:cNvSpPr>
                  <p:nvPr/>
                </p:nvSpPr>
                <p:spPr bwMode="auto">
                  <a:xfrm>
                    <a:off x="4602" y="1920"/>
                    <a:ext cx="21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76" name="Freeform 177"/>
                  <p:cNvSpPr>
                    <a:spLocks/>
                  </p:cNvSpPr>
                  <p:nvPr/>
                </p:nvSpPr>
                <p:spPr bwMode="auto">
                  <a:xfrm>
                    <a:off x="4663" y="1905"/>
                    <a:ext cx="25" cy="18"/>
                  </a:xfrm>
                  <a:custGeom>
                    <a:avLst/>
                    <a:gdLst>
                      <a:gd name="T0" fmla="*/ 0 w 25"/>
                      <a:gd name="T1" fmla="*/ 8 h 18"/>
                      <a:gd name="T2" fmla="*/ 21 w 25"/>
                      <a:gd name="T3" fmla="*/ 0 h 18"/>
                      <a:gd name="T4" fmla="*/ 25 w 25"/>
                      <a:gd name="T5" fmla="*/ 11 h 18"/>
                      <a:gd name="T6" fmla="*/ 3 w 25"/>
                      <a:gd name="T7" fmla="*/ 18 h 18"/>
                      <a:gd name="T8" fmla="*/ 0 w 25"/>
                      <a:gd name="T9" fmla="*/ 8 h 1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5"/>
                      <a:gd name="T16" fmla="*/ 0 h 18"/>
                      <a:gd name="T17" fmla="*/ 25 w 25"/>
                      <a:gd name="T18" fmla="*/ 18 h 1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5" h="18">
                        <a:moveTo>
                          <a:pt x="0" y="8"/>
                        </a:moveTo>
                        <a:lnTo>
                          <a:pt x="21" y="0"/>
                        </a:lnTo>
                        <a:lnTo>
                          <a:pt x="25" y="11"/>
                        </a:lnTo>
                        <a:lnTo>
                          <a:pt x="3" y="18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77" name="Freeform 178"/>
                  <p:cNvSpPr>
                    <a:spLocks/>
                  </p:cNvSpPr>
                  <p:nvPr/>
                </p:nvSpPr>
                <p:spPr bwMode="auto">
                  <a:xfrm>
                    <a:off x="4731" y="1895"/>
                    <a:ext cx="22" cy="14"/>
                  </a:xfrm>
                  <a:custGeom>
                    <a:avLst/>
                    <a:gdLst>
                      <a:gd name="T0" fmla="*/ 0 w 22"/>
                      <a:gd name="T1" fmla="*/ 3 h 14"/>
                      <a:gd name="T2" fmla="*/ 22 w 22"/>
                      <a:gd name="T3" fmla="*/ 0 h 14"/>
                      <a:gd name="T4" fmla="*/ 22 w 22"/>
                      <a:gd name="T5" fmla="*/ 10 h 14"/>
                      <a:gd name="T6" fmla="*/ 0 w 22"/>
                      <a:gd name="T7" fmla="*/ 14 h 14"/>
                      <a:gd name="T8" fmla="*/ 0 w 22"/>
                      <a:gd name="T9" fmla="*/ 3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4"/>
                      <a:gd name="T17" fmla="*/ 22 w 22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4">
                        <a:moveTo>
                          <a:pt x="0" y="3"/>
                        </a:moveTo>
                        <a:lnTo>
                          <a:pt x="22" y="0"/>
                        </a:lnTo>
                        <a:lnTo>
                          <a:pt x="22" y="10"/>
                        </a:lnTo>
                        <a:lnTo>
                          <a:pt x="0" y="14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78" name="Rectangle 179"/>
                  <p:cNvSpPr>
                    <a:spLocks noChangeArrowheads="1"/>
                  </p:cNvSpPr>
                  <p:nvPr/>
                </p:nvSpPr>
                <p:spPr bwMode="auto">
                  <a:xfrm>
                    <a:off x="4796" y="1887"/>
                    <a:ext cx="22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79" name="Rectangle 180"/>
                  <p:cNvSpPr>
                    <a:spLocks noChangeArrowheads="1"/>
                  </p:cNvSpPr>
                  <p:nvPr/>
                </p:nvSpPr>
                <p:spPr bwMode="auto">
                  <a:xfrm>
                    <a:off x="4861" y="1884"/>
                    <a:ext cx="21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80" name="Rectangle 181"/>
                  <p:cNvSpPr>
                    <a:spLocks noChangeArrowheads="1"/>
                  </p:cNvSpPr>
                  <p:nvPr/>
                </p:nvSpPr>
                <p:spPr bwMode="auto">
                  <a:xfrm>
                    <a:off x="4925" y="1884"/>
                    <a:ext cx="11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81" name="Rectangle 182"/>
                  <p:cNvSpPr>
                    <a:spLocks noChangeArrowheads="1"/>
                  </p:cNvSpPr>
                  <p:nvPr/>
                </p:nvSpPr>
                <p:spPr bwMode="auto">
                  <a:xfrm>
                    <a:off x="4936" y="1884"/>
                    <a:ext cx="11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82" name="Freeform 183"/>
                  <p:cNvSpPr>
                    <a:spLocks/>
                  </p:cNvSpPr>
                  <p:nvPr/>
                </p:nvSpPr>
                <p:spPr bwMode="auto">
                  <a:xfrm>
                    <a:off x="4990" y="1891"/>
                    <a:ext cx="22" cy="14"/>
                  </a:xfrm>
                  <a:custGeom>
                    <a:avLst/>
                    <a:gdLst>
                      <a:gd name="T0" fmla="*/ 0 w 22"/>
                      <a:gd name="T1" fmla="*/ 0 h 14"/>
                      <a:gd name="T2" fmla="*/ 22 w 22"/>
                      <a:gd name="T3" fmla="*/ 4 h 14"/>
                      <a:gd name="T4" fmla="*/ 22 w 22"/>
                      <a:gd name="T5" fmla="*/ 14 h 14"/>
                      <a:gd name="T6" fmla="*/ 0 w 22"/>
                      <a:gd name="T7" fmla="*/ 11 h 14"/>
                      <a:gd name="T8" fmla="*/ 0 w 22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4"/>
                      <a:gd name="T17" fmla="*/ 22 w 22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4">
                        <a:moveTo>
                          <a:pt x="0" y="0"/>
                        </a:moveTo>
                        <a:lnTo>
                          <a:pt x="22" y="4"/>
                        </a:lnTo>
                        <a:lnTo>
                          <a:pt x="22" y="14"/>
                        </a:lnTo>
                        <a:lnTo>
                          <a:pt x="0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83" name="Rectangle 184"/>
                  <p:cNvSpPr>
                    <a:spLocks noChangeArrowheads="1"/>
                  </p:cNvSpPr>
                  <p:nvPr/>
                </p:nvSpPr>
                <p:spPr bwMode="auto">
                  <a:xfrm>
                    <a:off x="5055" y="1898"/>
                    <a:ext cx="21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84" name="Rectangle 185"/>
                  <p:cNvSpPr>
                    <a:spLocks noChangeArrowheads="1"/>
                  </p:cNvSpPr>
                  <p:nvPr/>
                </p:nvSpPr>
                <p:spPr bwMode="auto">
                  <a:xfrm>
                    <a:off x="5120" y="1895"/>
                    <a:ext cx="21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85" name="Freeform 186"/>
                  <p:cNvSpPr>
                    <a:spLocks/>
                  </p:cNvSpPr>
                  <p:nvPr/>
                </p:nvSpPr>
                <p:spPr bwMode="auto">
                  <a:xfrm>
                    <a:off x="5184" y="1898"/>
                    <a:ext cx="22" cy="15"/>
                  </a:xfrm>
                  <a:custGeom>
                    <a:avLst/>
                    <a:gdLst>
                      <a:gd name="T0" fmla="*/ 0 w 22"/>
                      <a:gd name="T1" fmla="*/ 0 h 15"/>
                      <a:gd name="T2" fmla="*/ 22 w 22"/>
                      <a:gd name="T3" fmla="*/ 4 h 15"/>
                      <a:gd name="T4" fmla="*/ 22 w 22"/>
                      <a:gd name="T5" fmla="*/ 15 h 15"/>
                      <a:gd name="T6" fmla="*/ 0 w 22"/>
                      <a:gd name="T7" fmla="*/ 11 h 15"/>
                      <a:gd name="T8" fmla="*/ 0 w 22"/>
                      <a:gd name="T9" fmla="*/ 0 h 1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5"/>
                      <a:gd name="T17" fmla="*/ 22 w 22"/>
                      <a:gd name="T18" fmla="*/ 15 h 1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5">
                        <a:moveTo>
                          <a:pt x="0" y="0"/>
                        </a:moveTo>
                        <a:lnTo>
                          <a:pt x="22" y="4"/>
                        </a:lnTo>
                        <a:lnTo>
                          <a:pt x="22" y="15"/>
                        </a:lnTo>
                        <a:lnTo>
                          <a:pt x="0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86" name="Rectangle 187"/>
                  <p:cNvSpPr>
                    <a:spLocks noChangeArrowheads="1"/>
                  </p:cNvSpPr>
                  <p:nvPr/>
                </p:nvSpPr>
                <p:spPr bwMode="auto">
                  <a:xfrm>
                    <a:off x="5249" y="1905"/>
                    <a:ext cx="22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87" name="Rectangle 188"/>
                  <p:cNvSpPr>
                    <a:spLocks noChangeArrowheads="1"/>
                  </p:cNvSpPr>
                  <p:nvPr/>
                </p:nvSpPr>
                <p:spPr bwMode="auto">
                  <a:xfrm>
                    <a:off x="5314" y="1905"/>
                    <a:ext cx="21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88" name="Freeform 189"/>
                  <p:cNvSpPr>
                    <a:spLocks/>
                  </p:cNvSpPr>
                  <p:nvPr/>
                </p:nvSpPr>
                <p:spPr bwMode="auto">
                  <a:xfrm>
                    <a:off x="5379" y="1898"/>
                    <a:ext cx="21" cy="15"/>
                  </a:xfrm>
                  <a:custGeom>
                    <a:avLst/>
                    <a:gdLst>
                      <a:gd name="T0" fmla="*/ 0 w 21"/>
                      <a:gd name="T1" fmla="*/ 4 h 15"/>
                      <a:gd name="T2" fmla="*/ 21 w 21"/>
                      <a:gd name="T3" fmla="*/ 0 h 15"/>
                      <a:gd name="T4" fmla="*/ 21 w 21"/>
                      <a:gd name="T5" fmla="*/ 11 h 15"/>
                      <a:gd name="T6" fmla="*/ 0 w 21"/>
                      <a:gd name="T7" fmla="*/ 15 h 15"/>
                      <a:gd name="T8" fmla="*/ 0 w 21"/>
                      <a:gd name="T9" fmla="*/ 4 h 1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"/>
                      <a:gd name="T16" fmla="*/ 0 h 15"/>
                      <a:gd name="T17" fmla="*/ 21 w 21"/>
                      <a:gd name="T18" fmla="*/ 15 h 1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" h="15">
                        <a:moveTo>
                          <a:pt x="0" y="4"/>
                        </a:moveTo>
                        <a:lnTo>
                          <a:pt x="21" y="0"/>
                        </a:lnTo>
                        <a:lnTo>
                          <a:pt x="21" y="11"/>
                        </a:lnTo>
                        <a:lnTo>
                          <a:pt x="0" y="15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989" name="Rectangle 190"/>
                  <p:cNvSpPr>
                    <a:spLocks noChangeArrowheads="1"/>
                  </p:cNvSpPr>
                  <p:nvPr/>
                </p:nvSpPr>
                <p:spPr bwMode="auto">
                  <a:xfrm>
                    <a:off x="5443" y="1895"/>
                    <a:ext cx="8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</p:grpSp>
          </p:grpSp>
          <p:grpSp>
            <p:nvGrpSpPr>
              <p:cNvPr id="13914" name="Group 191"/>
              <p:cNvGrpSpPr>
                <a:grpSpLocks/>
              </p:cNvGrpSpPr>
              <p:nvPr/>
            </p:nvGrpSpPr>
            <p:grpSpPr bwMode="auto">
              <a:xfrm>
                <a:off x="3436" y="2060"/>
                <a:ext cx="2000" cy="86"/>
                <a:chOff x="3436" y="2060"/>
                <a:chExt cx="2000" cy="86"/>
              </a:xfrm>
            </p:grpSpPr>
            <p:sp>
              <p:nvSpPr>
                <p:cNvPr id="13915" name="Freeform 192"/>
                <p:cNvSpPr>
                  <a:spLocks/>
                </p:cNvSpPr>
                <p:nvPr/>
              </p:nvSpPr>
              <p:spPr bwMode="auto">
                <a:xfrm>
                  <a:off x="3436" y="2060"/>
                  <a:ext cx="22" cy="21"/>
                </a:xfrm>
                <a:custGeom>
                  <a:avLst/>
                  <a:gdLst>
                    <a:gd name="T0" fmla="*/ 8 w 22"/>
                    <a:gd name="T1" fmla="*/ 0 h 21"/>
                    <a:gd name="T2" fmla="*/ 22 w 22"/>
                    <a:gd name="T3" fmla="*/ 14 h 21"/>
                    <a:gd name="T4" fmla="*/ 15 w 22"/>
                    <a:gd name="T5" fmla="*/ 21 h 21"/>
                    <a:gd name="T6" fmla="*/ 0 w 22"/>
                    <a:gd name="T7" fmla="*/ 7 h 21"/>
                    <a:gd name="T8" fmla="*/ 8 w 22"/>
                    <a:gd name="T9" fmla="*/ 0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1"/>
                    <a:gd name="T17" fmla="*/ 22 w 22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1">
                      <a:moveTo>
                        <a:pt x="8" y="0"/>
                      </a:moveTo>
                      <a:lnTo>
                        <a:pt x="22" y="14"/>
                      </a:lnTo>
                      <a:lnTo>
                        <a:pt x="15" y="21"/>
                      </a:lnTo>
                      <a:lnTo>
                        <a:pt x="0" y="7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6" name="Freeform 193"/>
                <p:cNvSpPr>
                  <a:spLocks/>
                </p:cNvSpPr>
                <p:nvPr/>
              </p:nvSpPr>
              <p:spPr bwMode="auto">
                <a:xfrm>
                  <a:off x="3480" y="2103"/>
                  <a:ext cx="21" cy="21"/>
                </a:xfrm>
                <a:custGeom>
                  <a:avLst/>
                  <a:gdLst>
                    <a:gd name="T0" fmla="*/ 7 w 21"/>
                    <a:gd name="T1" fmla="*/ 0 h 21"/>
                    <a:gd name="T2" fmla="*/ 21 w 21"/>
                    <a:gd name="T3" fmla="*/ 14 h 21"/>
                    <a:gd name="T4" fmla="*/ 14 w 21"/>
                    <a:gd name="T5" fmla="*/ 21 h 21"/>
                    <a:gd name="T6" fmla="*/ 0 w 21"/>
                    <a:gd name="T7" fmla="*/ 7 h 21"/>
                    <a:gd name="T8" fmla="*/ 7 w 21"/>
                    <a:gd name="T9" fmla="*/ 0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21"/>
                    <a:gd name="T17" fmla="*/ 21 w 21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21">
                      <a:moveTo>
                        <a:pt x="7" y="0"/>
                      </a:moveTo>
                      <a:lnTo>
                        <a:pt x="21" y="14"/>
                      </a:lnTo>
                      <a:lnTo>
                        <a:pt x="14" y="21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7" name="Rectangle 194"/>
                <p:cNvSpPr>
                  <a:spLocks noChangeArrowheads="1"/>
                </p:cNvSpPr>
                <p:nvPr/>
              </p:nvSpPr>
              <p:spPr bwMode="auto">
                <a:xfrm>
                  <a:off x="3498" y="2113"/>
                  <a:ext cx="3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8" name="Freeform 195"/>
                <p:cNvSpPr>
                  <a:spLocks/>
                </p:cNvSpPr>
                <p:nvPr/>
              </p:nvSpPr>
              <p:spPr bwMode="auto">
                <a:xfrm>
                  <a:off x="3544" y="2124"/>
                  <a:ext cx="26" cy="18"/>
                </a:xfrm>
                <a:custGeom>
                  <a:avLst/>
                  <a:gdLst>
                    <a:gd name="T0" fmla="*/ 4 w 26"/>
                    <a:gd name="T1" fmla="*/ 0 h 18"/>
                    <a:gd name="T2" fmla="*/ 26 w 26"/>
                    <a:gd name="T3" fmla="*/ 7 h 18"/>
                    <a:gd name="T4" fmla="*/ 22 w 26"/>
                    <a:gd name="T5" fmla="*/ 18 h 18"/>
                    <a:gd name="T6" fmla="*/ 0 w 26"/>
                    <a:gd name="T7" fmla="*/ 11 h 18"/>
                    <a:gd name="T8" fmla="*/ 4 w 26"/>
                    <a:gd name="T9" fmla="*/ 0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18"/>
                    <a:gd name="T17" fmla="*/ 26 w 26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18">
                      <a:moveTo>
                        <a:pt x="4" y="0"/>
                      </a:moveTo>
                      <a:lnTo>
                        <a:pt x="26" y="7"/>
                      </a:lnTo>
                      <a:lnTo>
                        <a:pt x="22" y="18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19" name="Freeform 196"/>
                <p:cNvSpPr>
                  <a:spLocks/>
                </p:cNvSpPr>
                <p:nvPr/>
              </p:nvSpPr>
              <p:spPr bwMode="auto">
                <a:xfrm>
                  <a:off x="3609" y="2131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20" name="Freeform 197"/>
                <p:cNvSpPr>
                  <a:spLocks/>
                </p:cNvSpPr>
                <p:nvPr/>
              </p:nvSpPr>
              <p:spPr bwMode="auto">
                <a:xfrm>
                  <a:off x="3670" y="2113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21" name="Rectangle 198"/>
                <p:cNvSpPr>
                  <a:spLocks noChangeArrowheads="1"/>
                </p:cNvSpPr>
                <p:nvPr/>
              </p:nvSpPr>
              <p:spPr bwMode="auto">
                <a:xfrm>
                  <a:off x="3735" y="2106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22" name="Rectangle 199"/>
                <p:cNvSpPr>
                  <a:spLocks noChangeArrowheads="1"/>
                </p:cNvSpPr>
                <p:nvPr/>
              </p:nvSpPr>
              <p:spPr bwMode="auto">
                <a:xfrm>
                  <a:off x="3800" y="2103"/>
                  <a:ext cx="3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23" name="Freeform 200"/>
                <p:cNvSpPr>
                  <a:spLocks/>
                </p:cNvSpPr>
                <p:nvPr/>
              </p:nvSpPr>
              <p:spPr bwMode="auto">
                <a:xfrm>
                  <a:off x="3803" y="2103"/>
                  <a:ext cx="22" cy="14"/>
                </a:xfrm>
                <a:custGeom>
                  <a:avLst/>
                  <a:gdLst>
                    <a:gd name="T0" fmla="*/ 4 w 22"/>
                    <a:gd name="T1" fmla="*/ 0 h 14"/>
                    <a:gd name="T2" fmla="*/ 22 w 22"/>
                    <a:gd name="T3" fmla="*/ 3 h 14"/>
                    <a:gd name="T4" fmla="*/ 18 w 22"/>
                    <a:gd name="T5" fmla="*/ 14 h 14"/>
                    <a:gd name="T6" fmla="*/ 0 w 22"/>
                    <a:gd name="T7" fmla="*/ 10 h 14"/>
                    <a:gd name="T8" fmla="*/ 4 w 22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4" y="0"/>
                      </a:moveTo>
                      <a:lnTo>
                        <a:pt x="22" y="3"/>
                      </a:lnTo>
                      <a:lnTo>
                        <a:pt x="18" y="14"/>
                      </a:lnTo>
                      <a:lnTo>
                        <a:pt x="0" y="1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24" name="Rectangle 201"/>
                <p:cNvSpPr>
                  <a:spLocks noChangeArrowheads="1"/>
                </p:cNvSpPr>
                <p:nvPr/>
              </p:nvSpPr>
              <p:spPr bwMode="auto">
                <a:xfrm>
                  <a:off x="3864" y="2110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25" name="Rectangle 202"/>
                <p:cNvSpPr>
                  <a:spLocks noChangeArrowheads="1"/>
                </p:cNvSpPr>
                <p:nvPr/>
              </p:nvSpPr>
              <p:spPr bwMode="auto">
                <a:xfrm>
                  <a:off x="3929" y="2113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26" name="Rectangle 203"/>
                <p:cNvSpPr>
                  <a:spLocks noChangeArrowheads="1"/>
                </p:cNvSpPr>
                <p:nvPr/>
              </p:nvSpPr>
              <p:spPr bwMode="auto">
                <a:xfrm>
                  <a:off x="3994" y="2117"/>
                  <a:ext cx="18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27" name="Rectangle 204"/>
                <p:cNvSpPr>
                  <a:spLocks noChangeArrowheads="1"/>
                </p:cNvSpPr>
                <p:nvPr/>
              </p:nvSpPr>
              <p:spPr bwMode="auto">
                <a:xfrm>
                  <a:off x="4012" y="2117"/>
                  <a:ext cx="3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28" name="Freeform 205"/>
                <p:cNvSpPr>
                  <a:spLocks/>
                </p:cNvSpPr>
                <p:nvPr/>
              </p:nvSpPr>
              <p:spPr bwMode="auto">
                <a:xfrm>
                  <a:off x="4055" y="2099"/>
                  <a:ext cx="25" cy="18"/>
                </a:xfrm>
                <a:custGeom>
                  <a:avLst/>
                  <a:gdLst>
                    <a:gd name="T0" fmla="*/ 0 w 25"/>
                    <a:gd name="T1" fmla="*/ 7 h 18"/>
                    <a:gd name="T2" fmla="*/ 22 w 25"/>
                    <a:gd name="T3" fmla="*/ 0 h 18"/>
                    <a:gd name="T4" fmla="*/ 25 w 25"/>
                    <a:gd name="T5" fmla="*/ 11 h 18"/>
                    <a:gd name="T6" fmla="*/ 4 w 25"/>
                    <a:gd name="T7" fmla="*/ 18 h 18"/>
                    <a:gd name="T8" fmla="*/ 0 w 25"/>
                    <a:gd name="T9" fmla="*/ 7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18"/>
                    <a:gd name="T17" fmla="*/ 25 w 25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18">
                      <a:moveTo>
                        <a:pt x="0" y="7"/>
                      </a:moveTo>
                      <a:lnTo>
                        <a:pt x="22" y="0"/>
                      </a:lnTo>
                      <a:lnTo>
                        <a:pt x="25" y="11"/>
                      </a:lnTo>
                      <a:lnTo>
                        <a:pt x="4" y="18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29" name="Freeform 206"/>
                <p:cNvSpPr>
                  <a:spLocks/>
                </p:cNvSpPr>
                <p:nvPr/>
              </p:nvSpPr>
              <p:spPr bwMode="auto">
                <a:xfrm>
                  <a:off x="4123" y="2095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4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30" name="Freeform 207"/>
                <p:cNvSpPr>
                  <a:spLocks/>
                </p:cNvSpPr>
                <p:nvPr/>
              </p:nvSpPr>
              <p:spPr bwMode="auto">
                <a:xfrm>
                  <a:off x="4188" y="2110"/>
                  <a:ext cx="25" cy="18"/>
                </a:xfrm>
                <a:custGeom>
                  <a:avLst/>
                  <a:gdLst>
                    <a:gd name="T0" fmla="*/ 4 w 25"/>
                    <a:gd name="T1" fmla="*/ 0 h 18"/>
                    <a:gd name="T2" fmla="*/ 25 w 25"/>
                    <a:gd name="T3" fmla="*/ 7 h 18"/>
                    <a:gd name="T4" fmla="*/ 22 w 25"/>
                    <a:gd name="T5" fmla="*/ 18 h 18"/>
                    <a:gd name="T6" fmla="*/ 0 w 25"/>
                    <a:gd name="T7" fmla="*/ 11 h 18"/>
                    <a:gd name="T8" fmla="*/ 4 w 25"/>
                    <a:gd name="T9" fmla="*/ 0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18"/>
                    <a:gd name="T17" fmla="*/ 25 w 25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18">
                      <a:moveTo>
                        <a:pt x="4" y="0"/>
                      </a:moveTo>
                      <a:lnTo>
                        <a:pt x="25" y="7"/>
                      </a:lnTo>
                      <a:lnTo>
                        <a:pt x="22" y="18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31" name="Freeform 208"/>
                <p:cNvSpPr>
                  <a:spLocks/>
                </p:cNvSpPr>
                <p:nvPr/>
              </p:nvSpPr>
              <p:spPr bwMode="auto">
                <a:xfrm>
                  <a:off x="4253" y="2103"/>
                  <a:ext cx="21" cy="14"/>
                </a:xfrm>
                <a:custGeom>
                  <a:avLst/>
                  <a:gdLst>
                    <a:gd name="T0" fmla="*/ 0 w 21"/>
                    <a:gd name="T1" fmla="*/ 3 h 14"/>
                    <a:gd name="T2" fmla="*/ 21 w 21"/>
                    <a:gd name="T3" fmla="*/ 0 h 14"/>
                    <a:gd name="T4" fmla="*/ 21 w 21"/>
                    <a:gd name="T5" fmla="*/ 10 h 14"/>
                    <a:gd name="T6" fmla="*/ 0 w 21"/>
                    <a:gd name="T7" fmla="*/ 14 h 14"/>
                    <a:gd name="T8" fmla="*/ 0 w 21"/>
                    <a:gd name="T9" fmla="*/ 3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4"/>
                    <a:gd name="T17" fmla="*/ 21 w 21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4">
                      <a:moveTo>
                        <a:pt x="0" y="3"/>
                      </a:moveTo>
                      <a:lnTo>
                        <a:pt x="21" y="0"/>
                      </a:lnTo>
                      <a:lnTo>
                        <a:pt x="21" y="10"/>
                      </a:lnTo>
                      <a:lnTo>
                        <a:pt x="0" y="14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32" name="Freeform 209"/>
                <p:cNvSpPr>
                  <a:spLocks/>
                </p:cNvSpPr>
                <p:nvPr/>
              </p:nvSpPr>
              <p:spPr bwMode="auto">
                <a:xfrm>
                  <a:off x="4318" y="2092"/>
                  <a:ext cx="25" cy="18"/>
                </a:xfrm>
                <a:custGeom>
                  <a:avLst/>
                  <a:gdLst>
                    <a:gd name="T0" fmla="*/ 3 w 25"/>
                    <a:gd name="T1" fmla="*/ 0 h 18"/>
                    <a:gd name="T2" fmla="*/ 25 w 25"/>
                    <a:gd name="T3" fmla="*/ 7 h 18"/>
                    <a:gd name="T4" fmla="*/ 21 w 25"/>
                    <a:gd name="T5" fmla="*/ 18 h 18"/>
                    <a:gd name="T6" fmla="*/ 0 w 25"/>
                    <a:gd name="T7" fmla="*/ 11 h 18"/>
                    <a:gd name="T8" fmla="*/ 3 w 25"/>
                    <a:gd name="T9" fmla="*/ 0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18"/>
                    <a:gd name="T17" fmla="*/ 25 w 25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18">
                      <a:moveTo>
                        <a:pt x="3" y="0"/>
                      </a:moveTo>
                      <a:lnTo>
                        <a:pt x="25" y="7"/>
                      </a:lnTo>
                      <a:lnTo>
                        <a:pt x="21" y="18"/>
                      </a:lnTo>
                      <a:lnTo>
                        <a:pt x="0" y="1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33" name="Freeform 210"/>
                <p:cNvSpPr>
                  <a:spLocks/>
                </p:cNvSpPr>
                <p:nvPr/>
              </p:nvSpPr>
              <p:spPr bwMode="auto">
                <a:xfrm>
                  <a:off x="4379" y="2110"/>
                  <a:ext cx="21" cy="14"/>
                </a:xfrm>
                <a:custGeom>
                  <a:avLst/>
                  <a:gdLst>
                    <a:gd name="T0" fmla="*/ 0 w 21"/>
                    <a:gd name="T1" fmla="*/ 0 h 14"/>
                    <a:gd name="T2" fmla="*/ 21 w 21"/>
                    <a:gd name="T3" fmla="*/ 3 h 14"/>
                    <a:gd name="T4" fmla="*/ 21 w 21"/>
                    <a:gd name="T5" fmla="*/ 14 h 14"/>
                    <a:gd name="T6" fmla="*/ 0 w 21"/>
                    <a:gd name="T7" fmla="*/ 11 h 14"/>
                    <a:gd name="T8" fmla="*/ 0 w 21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4"/>
                    <a:gd name="T17" fmla="*/ 21 w 21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4">
                      <a:moveTo>
                        <a:pt x="0" y="0"/>
                      </a:moveTo>
                      <a:lnTo>
                        <a:pt x="21" y="3"/>
                      </a:lnTo>
                      <a:lnTo>
                        <a:pt x="21" y="14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34" name="Freeform 211"/>
                <p:cNvSpPr>
                  <a:spLocks/>
                </p:cNvSpPr>
                <p:nvPr/>
              </p:nvSpPr>
              <p:spPr bwMode="auto">
                <a:xfrm>
                  <a:off x="4443" y="2121"/>
                  <a:ext cx="22" cy="14"/>
                </a:xfrm>
                <a:custGeom>
                  <a:avLst/>
                  <a:gdLst>
                    <a:gd name="T0" fmla="*/ 0 w 22"/>
                    <a:gd name="T1" fmla="*/ 0 h 14"/>
                    <a:gd name="T2" fmla="*/ 22 w 22"/>
                    <a:gd name="T3" fmla="*/ 3 h 14"/>
                    <a:gd name="T4" fmla="*/ 22 w 22"/>
                    <a:gd name="T5" fmla="*/ 14 h 14"/>
                    <a:gd name="T6" fmla="*/ 0 w 22"/>
                    <a:gd name="T7" fmla="*/ 10 h 14"/>
                    <a:gd name="T8" fmla="*/ 0 w 22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0"/>
                      </a:moveTo>
                      <a:lnTo>
                        <a:pt x="22" y="3"/>
                      </a:lnTo>
                      <a:lnTo>
                        <a:pt x="22" y="14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35" name="Rectangle 212"/>
                <p:cNvSpPr>
                  <a:spLocks noChangeArrowheads="1"/>
                </p:cNvSpPr>
                <p:nvPr/>
              </p:nvSpPr>
              <p:spPr bwMode="auto">
                <a:xfrm>
                  <a:off x="4508" y="2128"/>
                  <a:ext cx="18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36" name="Rectangle 213"/>
                <p:cNvSpPr>
                  <a:spLocks noChangeArrowheads="1"/>
                </p:cNvSpPr>
                <p:nvPr/>
              </p:nvSpPr>
              <p:spPr bwMode="auto">
                <a:xfrm>
                  <a:off x="4526" y="2128"/>
                  <a:ext cx="4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37" name="Freeform 214"/>
                <p:cNvSpPr>
                  <a:spLocks/>
                </p:cNvSpPr>
                <p:nvPr/>
              </p:nvSpPr>
              <p:spPr bwMode="auto">
                <a:xfrm>
                  <a:off x="4569" y="2110"/>
                  <a:ext cx="26" cy="18"/>
                </a:xfrm>
                <a:custGeom>
                  <a:avLst/>
                  <a:gdLst>
                    <a:gd name="T0" fmla="*/ 0 w 26"/>
                    <a:gd name="T1" fmla="*/ 7 h 18"/>
                    <a:gd name="T2" fmla="*/ 22 w 26"/>
                    <a:gd name="T3" fmla="*/ 0 h 18"/>
                    <a:gd name="T4" fmla="*/ 26 w 26"/>
                    <a:gd name="T5" fmla="*/ 11 h 18"/>
                    <a:gd name="T6" fmla="*/ 4 w 26"/>
                    <a:gd name="T7" fmla="*/ 18 h 18"/>
                    <a:gd name="T8" fmla="*/ 0 w 26"/>
                    <a:gd name="T9" fmla="*/ 7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18"/>
                    <a:gd name="T17" fmla="*/ 26 w 26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18">
                      <a:moveTo>
                        <a:pt x="0" y="7"/>
                      </a:moveTo>
                      <a:lnTo>
                        <a:pt x="22" y="0"/>
                      </a:lnTo>
                      <a:lnTo>
                        <a:pt x="26" y="11"/>
                      </a:lnTo>
                      <a:lnTo>
                        <a:pt x="4" y="18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38" name="Freeform 215"/>
                <p:cNvSpPr>
                  <a:spLocks/>
                </p:cNvSpPr>
                <p:nvPr/>
              </p:nvSpPr>
              <p:spPr bwMode="auto">
                <a:xfrm>
                  <a:off x="4638" y="2099"/>
                  <a:ext cx="21" cy="14"/>
                </a:xfrm>
                <a:custGeom>
                  <a:avLst/>
                  <a:gdLst>
                    <a:gd name="T0" fmla="*/ 0 w 21"/>
                    <a:gd name="T1" fmla="*/ 4 h 14"/>
                    <a:gd name="T2" fmla="*/ 21 w 21"/>
                    <a:gd name="T3" fmla="*/ 0 h 14"/>
                    <a:gd name="T4" fmla="*/ 21 w 21"/>
                    <a:gd name="T5" fmla="*/ 11 h 14"/>
                    <a:gd name="T6" fmla="*/ 0 w 21"/>
                    <a:gd name="T7" fmla="*/ 14 h 14"/>
                    <a:gd name="T8" fmla="*/ 0 w 21"/>
                    <a:gd name="T9" fmla="*/ 4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4"/>
                    <a:gd name="T17" fmla="*/ 21 w 21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4">
                      <a:moveTo>
                        <a:pt x="0" y="4"/>
                      </a:moveTo>
                      <a:lnTo>
                        <a:pt x="21" y="0"/>
                      </a:lnTo>
                      <a:lnTo>
                        <a:pt x="21" y="11"/>
                      </a:lnTo>
                      <a:lnTo>
                        <a:pt x="0" y="1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39" name="Freeform 216"/>
                <p:cNvSpPr>
                  <a:spLocks/>
                </p:cNvSpPr>
                <p:nvPr/>
              </p:nvSpPr>
              <p:spPr bwMode="auto">
                <a:xfrm>
                  <a:off x="4702" y="2088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40" name="Rectangle 217"/>
                <p:cNvSpPr>
                  <a:spLocks noChangeArrowheads="1"/>
                </p:cNvSpPr>
                <p:nvPr/>
              </p:nvSpPr>
              <p:spPr bwMode="auto">
                <a:xfrm>
                  <a:off x="4767" y="2092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41" name="Rectangle 218"/>
                <p:cNvSpPr>
                  <a:spLocks noChangeArrowheads="1"/>
                </p:cNvSpPr>
                <p:nvPr/>
              </p:nvSpPr>
              <p:spPr bwMode="auto">
                <a:xfrm>
                  <a:off x="4832" y="2095"/>
                  <a:ext cx="21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42" name="Freeform 219"/>
                <p:cNvSpPr>
                  <a:spLocks/>
                </p:cNvSpPr>
                <p:nvPr/>
              </p:nvSpPr>
              <p:spPr bwMode="auto">
                <a:xfrm>
                  <a:off x="4897" y="2099"/>
                  <a:ext cx="21" cy="14"/>
                </a:xfrm>
                <a:custGeom>
                  <a:avLst/>
                  <a:gdLst>
                    <a:gd name="T0" fmla="*/ 0 w 21"/>
                    <a:gd name="T1" fmla="*/ 0 h 14"/>
                    <a:gd name="T2" fmla="*/ 21 w 21"/>
                    <a:gd name="T3" fmla="*/ 4 h 14"/>
                    <a:gd name="T4" fmla="*/ 21 w 21"/>
                    <a:gd name="T5" fmla="*/ 14 h 14"/>
                    <a:gd name="T6" fmla="*/ 0 w 21"/>
                    <a:gd name="T7" fmla="*/ 11 h 14"/>
                    <a:gd name="T8" fmla="*/ 0 w 21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4"/>
                    <a:gd name="T17" fmla="*/ 21 w 21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4">
                      <a:moveTo>
                        <a:pt x="0" y="0"/>
                      </a:move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43" name="Rectangle 220"/>
                <p:cNvSpPr>
                  <a:spLocks noChangeArrowheads="1"/>
                </p:cNvSpPr>
                <p:nvPr/>
              </p:nvSpPr>
              <p:spPr bwMode="auto">
                <a:xfrm>
                  <a:off x="4961" y="2103"/>
                  <a:ext cx="22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44" name="Rectangle 221"/>
                <p:cNvSpPr>
                  <a:spLocks noChangeArrowheads="1"/>
                </p:cNvSpPr>
                <p:nvPr/>
              </p:nvSpPr>
              <p:spPr bwMode="auto">
                <a:xfrm>
                  <a:off x="5026" y="2103"/>
                  <a:ext cx="15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45" name="Rectangle 222"/>
                <p:cNvSpPr>
                  <a:spLocks noChangeArrowheads="1"/>
                </p:cNvSpPr>
                <p:nvPr/>
              </p:nvSpPr>
              <p:spPr bwMode="auto">
                <a:xfrm>
                  <a:off x="5041" y="2103"/>
                  <a:ext cx="7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46" name="Rectangle 223"/>
                <p:cNvSpPr>
                  <a:spLocks noChangeArrowheads="1"/>
                </p:cNvSpPr>
                <p:nvPr/>
              </p:nvSpPr>
              <p:spPr bwMode="auto">
                <a:xfrm>
                  <a:off x="5091" y="2099"/>
                  <a:ext cx="21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47" name="Freeform 224"/>
                <p:cNvSpPr>
                  <a:spLocks/>
                </p:cNvSpPr>
                <p:nvPr/>
              </p:nvSpPr>
              <p:spPr bwMode="auto">
                <a:xfrm>
                  <a:off x="5156" y="2103"/>
                  <a:ext cx="21" cy="14"/>
                </a:xfrm>
                <a:custGeom>
                  <a:avLst/>
                  <a:gdLst>
                    <a:gd name="T0" fmla="*/ 0 w 21"/>
                    <a:gd name="T1" fmla="*/ 0 h 14"/>
                    <a:gd name="T2" fmla="*/ 21 w 21"/>
                    <a:gd name="T3" fmla="*/ 3 h 14"/>
                    <a:gd name="T4" fmla="*/ 21 w 21"/>
                    <a:gd name="T5" fmla="*/ 14 h 14"/>
                    <a:gd name="T6" fmla="*/ 0 w 21"/>
                    <a:gd name="T7" fmla="*/ 10 h 14"/>
                    <a:gd name="T8" fmla="*/ 0 w 21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4"/>
                    <a:gd name="T17" fmla="*/ 21 w 21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4">
                      <a:moveTo>
                        <a:pt x="0" y="0"/>
                      </a:moveTo>
                      <a:lnTo>
                        <a:pt x="21" y="3"/>
                      </a:lnTo>
                      <a:lnTo>
                        <a:pt x="21" y="14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48" name="Freeform 225"/>
                <p:cNvSpPr>
                  <a:spLocks/>
                </p:cNvSpPr>
                <p:nvPr/>
              </p:nvSpPr>
              <p:spPr bwMode="auto">
                <a:xfrm>
                  <a:off x="5220" y="2117"/>
                  <a:ext cx="22" cy="14"/>
                </a:xfrm>
                <a:custGeom>
                  <a:avLst/>
                  <a:gdLst>
                    <a:gd name="T0" fmla="*/ 0 w 22"/>
                    <a:gd name="T1" fmla="*/ 0 h 14"/>
                    <a:gd name="T2" fmla="*/ 22 w 22"/>
                    <a:gd name="T3" fmla="*/ 4 h 14"/>
                    <a:gd name="T4" fmla="*/ 22 w 22"/>
                    <a:gd name="T5" fmla="*/ 14 h 14"/>
                    <a:gd name="T6" fmla="*/ 0 w 22"/>
                    <a:gd name="T7" fmla="*/ 11 h 14"/>
                    <a:gd name="T8" fmla="*/ 0 w 22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4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49" name="Rectangle 226"/>
                <p:cNvSpPr>
                  <a:spLocks noChangeArrowheads="1"/>
                </p:cNvSpPr>
                <p:nvPr/>
              </p:nvSpPr>
              <p:spPr bwMode="auto">
                <a:xfrm>
                  <a:off x="5285" y="2113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50" name="Freeform 227"/>
                <p:cNvSpPr>
                  <a:spLocks/>
                </p:cNvSpPr>
                <p:nvPr/>
              </p:nvSpPr>
              <p:spPr bwMode="auto">
                <a:xfrm>
                  <a:off x="5350" y="2106"/>
                  <a:ext cx="21" cy="15"/>
                </a:xfrm>
                <a:custGeom>
                  <a:avLst/>
                  <a:gdLst>
                    <a:gd name="T0" fmla="*/ 0 w 21"/>
                    <a:gd name="T1" fmla="*/ 0 h 15"/>
                    <a:gd name="T2" fmla="*/ 21 w 21"/>
                    <a:gd name="T3" fmla="*/ 4 h 15"/>
                    <a:gd name="T4" fmla="*/ 21 w 21"/>
                    <a:gd name="T5" fmla="*/ 15 h 15"/>
                    <a:gd name="T6" fmla="*/ 0 w 21"/>
                    <a:gd name="T7" fmla="*/ 11 h 15"/>
                    <a:gd name="T8" fmla="*/ 0 w 21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5"/>
                    <a:gd name="T17" fmla="*/ 21 w 21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5">
                      <a:moveTo>
                        <a:pt x="0" y="0"/>
                      </a:moveTo>
                      <a:lnTo>
                        <a:pt x="21" y="4"/>
                      </a:lnTo>
                      <a:lnTo>
                        <a:pt x="21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951" name="Rectangle 228"/>
                <p:cNvSpPr>
                  <a:spLocks noChangeArrowheads="1"/>
                </p:cNvSpPr>
                <p:nvPr/>
              </p:nvSpPr>
              <p:spPr bwMode="auto">
                <a:xfrm>
                  <a:off x="5415" y="2117"/>
                  <a:ext cx="21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</p:grpSp>
        <p:sp>
          <p:nvSpPr>
            <p:cNvPr id="13861" name="Freeform 229"/>
            <p:cNvSpPr>
              <a:spLocks/>
            </p:cNvSpPr>
            <p:nvPr/>
          </p:nvSpPr>
          <p:spPr bwMode="auto">
            <a:xfrm>
              <a:off x="3227" y="1327"/>
              <a:ext cx="2058" cy="333"/>
            </a:xfrm>
            <a:custGeom>
              <a:avLst/>
              <a:gdLst>
                <a:gd name="T0" fmla="*/ 0 w 572"/>
                <a:gd name="T1" fmla="*/ 406697 h 93"/>
                <a:gd name="T2" fmla="*/ 225563 w 572"/>
                <a:gd name="T3" fmla="*/ 29426 h 93"/>
                <a:gd name="T4" fmla="*/ 444877 w 572"/>
                <a:gd name="T5" fmla="*/ 0 h 93"/>
                <a:gd name="T6" fmla="*/ 670444 w 572"/>
                <a:gd name="T7" fmla="*/ 151902 h 93"/>
                <a:gd name="T8" fmla="*/ 889290 w 572"/>
                <a:gd name="T9" fmla="*/ 233766 h 93"/>
                <a:gd name="T10" fmla="*/ 1117185 w 572"/>
                <a:gd name="T11" fmla="*/ 333193 h 93"/>
                <a:gd name="T12" fmla="*/ 1342748 w 572"/>
                <a:gd name="T13" fmla="*/ 347845 h 93"/>
                <a:gd name="T14" fmla="*/ 1561594 w 572"/>
                <a:gd name="T15" fmla="*/ 347845 h 93"/>
                <a:gd name="T16" fmla="*/ 1787625 w 572"/>
                <a:gd name="T17" fmla="*/ 453199 h 93"/>
                <a:gd name="T18" fmla="*/ 2006471 w 572"/>
                <a:gd name="T19" fmla="*/ 482621 h 93"/>
                <a:gd name="T20" fmla="*/ 2231843 w 572"/>
                <a:gd name="T21" fmla="*/ 550342 h 93"/>
                <a:gd name="T22" fmla="*/ 2457407 w 572"/>
                <a:gd name="T23" fmla="*/ 625628 h 93"/>
                <a:gd name="T24" fmla="*/ 2676914 w 572"/>
                <a:gd name="T25" fmla="*/ 678564 h 93"/>
                <a:gd name="T26" fmla="*/ 2902337 w 572"/>
                <a:gd name="T27" fmla="*/ 701552 h 93"/>
                <a:gd name="T28" fmla="*/ 3121183 w 572"/>
                <a:gd name="T29" fmla="*/ 649128 h 93"/>
                <a:gd name="T30" fmla="*/ 3347394 w 572"/>
                <a:gd name="T31" fmla="*/ 596203 h 93"/>
                <a:gd name="T32" fmla="*/ 3574591 w 572"/>
                <a:gd name="T33" fmla="*/ 596203 h 93"/>
                <a:gd name="T34" fmla="*/ 3794139 w 572"/>
                <a:gd name="T35" fmla="*/ 596203 h 93"/>
                <a:gd name="T36" fmla="*/ 4019522 w 572"/>
                <a:gd name="T37" fmla="*/ 587985 h 93"/>
                <a:gd name="T38" fmla="*/ 4238368 w 572"/>
                <a:gd name="T39" fmla="*/ 558559 h 93"/>
                <a:gd name="T40" fmla="*/ 4463931 w 572"/>
                <a:gd name="T41" fmla="*/ 550342 h 9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72"/>
                <a:gd name="T64" fmla="*/ 0 h 93"/>
                <a:gd name="T65" fmla="*/ 572 w 572"/>
                <a:gd name="T66" fmla="*/ 93 h 9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72" h="93">
                  <a:moveTo>
                    <a:pt x="0" y="54"/>
                  </a:moveTo>
                  <a:lnTo>
                    <a:pt x="29" y="4"/>
                  </a:lnTo>
                  <a:lnTo>
                    <a:pt x="57" y="0"/>
                  </a:lnTo>
                  <a:lnTo>
                    <a:pt x="86" y="20"/>
                  </a:lnTo>
                  <a:lnTo>
                    <a:pt x="114" y="31"/>
                  </a:lnTo>
                  <a:lnTo>
                    <a:pt x="143" y="44"/>
                  </a:lnTo>
                  <a:lnTo>
                    <a:pt x="172" y="46"/>
                  </a:lnTo>
                  <a:lnTo>
                    <a:pt x="200" y="46"/>
                  </a:lnTo>
                  <a:lnTo>
                    <a:pt x="229" y="60"/>
                  </a:lnTo>
                  <a:lnTo>
                    <a:pt x="257" y="64"/>
                  </a:lnTo>
                  <a:lnTo>
                    <a:pt x="286" y="73"/>
                  </a:lnTo>
                  <a:lnTo>
                    <a:pt x="315" y="83"/>
                  </a:lnTo>
                  <a:lnTo>
                    <a:pt x="343" y="90"/>
                  </a:lnTo>
                  <a:lnTo>
                    <a:pt x="372" y="93"/>
                  </a:lnTo>
                  <a:lnTo>
                    <a:pt x="400" y="86"/>
                  </a:lnTo>
                  <a:lnTo>
                    <a:pt x="429" y="79"/>
                  </a:lnTo>
                  <a:lnTo>
                    <a:pt x="458" y="79"/>
                  </a:lnTo>
                  <a:lnTo>
                    <a:pt x="486" y="79"/>
                  </a:lnTo>
                  <a:lnTo>
                    <a:pt x="515" y="78"/>
                  </a:lnTo>
                  <a:lnTo>
                    <a:pt x="543" y="74"/>
                  </a:lnTo>
                  <a:lnTo>
                    <a:pt x="572" y="73"/>
                  </a:lnTo>
                </a:path>
              </a:pathLst>
            </a:cu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3862" name="Freeform 230"/>
            <p:cNvSpPr>
              <a:spLocks/>
            </p:cNvSpPr>
            <p:nvPr/>
          </p:nvSpPr>
          <p:spPr bwMode="auto">
            <a:xfrm>
              <a:off x="3227" y="1521"/>
              <a:ext cx="2058" cy="1"/>
            </a:xfrm>
            <a:custGeom>
              <a:avLst/>
              <a:gdLst>
                <a:gd name="T0" fmla="*/ 0 w 572"/>
                <a:gd name="T1" fmla="*/ 0 h 1"/>
                <a:gd name="T2" fmla="*/ 225563 w 572"/>
                <a:gd name="T3" fmla="*/ 0 h 1"/>
                <a:gd name="T4" fmla="*/ 444877 w 572"/>
                <a:gd name="T5" fmla="*/ 0 h 1"/>
                <a:gd name="T6" fmla="*/ 670444 w 572"/>
                <a:gd name="T7" fmla="*/ 0 h 1"/>
                <a:gd name="T8" fmla="*/ 889290 w 572"/>
                <a:gd name="T9" fmla="*/ 0 h 1"/>
                <a:gd name="T10" fmla="*/ 1117185 w 572"/>
                <a:gd name="T11" fmla="*/ 0 h 1"/>
                <a:gd name="T12" fmla="*/ 1342748 w 572"/>
                <a:gd name="T13" fmla="*/ 0 h 1"/>
                <a:gd name="T14" fmla="*/ 1561594 w 572"/>
                <a:gd name="T15" fmla="*/ 0 h 1"/>
                <a:gd name="T16" fmla="*/ 1787625 w 572"/>
                <a:gd name="T17" fmla="*/ 0 h 1"/>
                <a:gd name="T18" fmla="*/ 2006471 w 572"/>
                <a:gd name="T19" fmla="*/ 0 h 1"/>
                <a:gd name="T20" fmla="*/ 2231843 w 572"/>
                <a:gd name="T21" fmla="*/ 0 h 1"/>
                <a:gd name="T22" fmla="*/ 2457407 w 572"/>
                <a:gd name="T23" fmla="*/ 0 h 1"/>
                <a:gd name="T24" fmla="*/ 2676914 w 572"/>
                <a:gd name="T25" fmla="*/ 0 h 1"/>
                <a:gd name="T26" fmla="*/ 2902337 w 572"/>
                <a:gd name="T27" fmla="*/ 0 h 1"/>
                <a:gd name="T28" fmla="*/ 3121183 w 572"/>
                <a:gd name="T29" fmla="*/ 0 h 1"/>
                <a:gd name="T30" fmla="*/ 3347394 w 572"/>
                <a:gd name="T31" fmla="*/ 0 h 1"/>
                <a:gd name="T32" fmla="*/ 3574591 w 572"/>
                <a:gd name="T33" fmla="*/ 0 h 1"/>
                <a:gd name="T34" fmla="*/ 3794139 w 572"/>
                <a:gd name="T35" fmla="*/ 0 h 1"/>
                <a:gd name="T36" fmla="*/ 4019522 w 572"/>
                <a:gd name="T37" fmla="*/ 0 h 1"/>
                <a:gd name="T38" fmla="*/ 4238368 w 572"/>
                <a:gd name="T39" fmla="*/ 0 h 1"/>
                <a:gd name="T40" fmla="*/ 4463931 w 572"/>
                <a:gd name="T41" fmla="*/ 0 h 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72"/>
                <a:gd name="T64" fmla="*/ 0 h 1"/>
                <a:gd name="T65" fmla="*/ 572 w 572"/>
                <a:gd name="T66" fmla="*/ 1 h 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72" h="1">
                  <a:moveTo>
                    <a:pt x="0" y="0"/>
                  </a:moveTo>
                  <a:lnTo>
                    <a:pt x="29" y="0"/>
                  </a:lnTo>
                  <a:lnTo>
                    <a:pt x="57" y="0"/>
                  </a:lnTo>
                  <a:lnTo>
                    <a:pt x="86" y="0"/>
                  </a:lnTo>
                  <a:lnTo>
                    <a:pt x="114" y="0"/>
                  </a:lnTo>
                  <a:lnTo>
                    <a:pt x="143" y="0"/>
                  </a:lnTo>
                  <a:lnTo>
                    <a:pt x="172" y="0"/>
                  </a:lnTo>
                  <a:lnTo>
                    <a:pt x="200" y="0"/>
                  </a:lnTo>
                  <a:lnTo>
                    <a:pt x="229" y="0"/>
                  </a:lnTo>
                  <a:lnTo>
                    <a:pt x="257" y="0"/>
                  </a:lnTo>
                  <a:lnTo>
                    <a:pt x="286" y="0"/>
                  </a:lnTo>
                  <a:lnTo>
                    <a:pt x="315" y="0"/>
                  </a:lnTo>
                  <a:lnTo>
                    <a:pt x="343" y="0"/>
                  </a:lnTo>
                  <a:lnTo>
                    <a:pt x="372" y="0"/>
                  </a:lnTo>
                  <a:lnTo>
                    <a:pt x="400" y="0"/>
                  </a:lnTo>
                  <a:lnTo>
                    <a:pt x="429" y="0"/>
                  </a:lnTo>
                  <a:lnTo>
                    <a:pt x="458" y="0"/>
                  </a:lnTo>
                  <a:lnTo>
                    <a:pt x="486" y="0"/>
                  </a:lnTo>
                  <a:lnTo>
                    <a:pt x="515" y="0"/>
                  </a:lnTo>
                  <a:lnTo>
                    <a:pt x="543" y="0"/>
                  </a:lnTo>
                  <a:lnTo>
                    <a:pt x="572" y="0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grpSp>
          <p:nvGrpSpPr>
            <p:cNvPr id="13863" name="Group 232"/>
            <p:cNvGrpSpPr>
              <a:grpSpLocks/>
            </p:cNvGrpSpPr>
            <p:nvPr/>
          </p:nvGrpSpPr>
          <p:grpSpPr bwMode="auto">
            <a:xfrm>
              <a:off x="3227" y="1926"/>
              <a:ext cx="2059" cy="39"/>
              <a:chOff x="3393" y="2422"/>
              <a:chExt cx="2059" cy="39"/>
            </a:xfrm>
          </p:grpSpPr>
          <p:sp>
            <p:nvSpPr>
              <p:cNvPr id="13892" name="Line 233"/>
              <p:cNvSpPr>
                <a:spLocks noChangeShapeType="1"/>
              </p:cNvSpPr>
              <p:nvPr/>
            </p:nvSpPr>
            <p:spPr bwMode="auto">
              <a:xfrm>
                <a:off x="3393" y="2422"/>
                <a:ext cx="2058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93" name="Line 234"/>
              <p:cNvSpPr>
                <a:spLocks noChangeShapeType="1"/>
              </p:cNvSpPr>
              <p:nvPr/>
            </p:nvSpPr>
            <p:spPr bwMode="auto">
              <a:xfrm flipV="1">
                <a:off x="3498" y="2422"/>
                <a:ext cx="1" cy="39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94" name="Line 235"/>
              <p:cNvSpPr>
                <a:spLocks noChangeShapeType="1"/>
              </p:cNvSpPr>
              <p:nvPr/>
            </p:nvSpPr>
            <p:spPr bwMode="auto">
              <a:xfrm flipV="1">
                <a:off x="3598" y="2422"/>
                <a:ext cx="1" cy="39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95" name="Line 236"/>
              <p:cNvSpPr>
                <a:spLocks noChangeShapeType="1"/>
              </p:cNvSpPr>
              <p:nvPr/>
            </p:nvSpPr>
            <p:spPr bwMode="auto">
              <a:xfrm flipV="1">
                <a:off x="3703" y="2422"/>
                <a:ext cx="1" cy="39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96" name="Line 237"/>
              <p:cNvSpPr>
                <a:spLocks noChangeShapeType="1"/>
              </p:cNvSpPr>
              <p:nvPr/>
            </p:nvSpPr>
            <p:spPr bwMode="auto">
              <a:xfrm flipV="1">
                <a:off x="3803" y="2422"/>
                <a:ext cx="1" cy="39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" name="Line 238"/>
              <p:cNvSpPr>
                <a:spLocks noChangeShapeType="1"/>
              </p:cNvSpPr>
              <p:nvPr/>
            </p:nvSpPr>
            <p:spPr bwMode="auto">
              <a:xfrm flipV="1">
                <a:off x="3908" y="2422"/>
                <a:ext cx="1" cy="39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Line 239"/>
              <p:cNvSpPr>
                <a:spLocks noChangeShapeType="1"/>
              </p:cNvSpPr>
              <p:nvPr/>
            </p:nvSpPr>
            <p:spPr bwMode="auto">
              <a:xfrm flipV="1">
                <a:off x="4012" y="2422"/>
                <a:ext cx="1" cy="39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Line 240"/>
              <p:cNvSpPr>
                <a:spLocks noChangeShapeType="1"/>
              </p:cNvSpPr>
              <p:nvPr/>
            </p:nvSpPr>
            <p:spPr bwMode="auto">
              <a:xfrm flipV="1">
                <a:off x="4113" y="2422"/>
                <a:ext cx="1" cy="39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Line 241"/>
              <p:cNvSpPr>
                <a:spLocks noChangeShapeType="1"/>
              </p:cNvSpPr>
              <p:nvPr/>
            </p:nvSpPr>
            <p:spPr bwMode="auto">
              <a:xfrm flipV="1">
                <a:off x="4217" y="2422"/>
                <a:ext cx="1" cy="39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01" name="Line 242"/>
              <p:cNvSpPr>
                <a:spLocks noChangeShapeType="1"/>
              </p:cNvSpPr>
              <p:nvPr/>
            </p:nvSpPr>
            <p:spPr bwMode="auto">
              <a:xfrm flipV="1">
                <a:off x="4318" y="2422"/>
                <a:ext cx="1" cy="39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02" name="Line 243"/>
              <p:cNvSpPr>
                <a:spLocks noChangeShapeType="1"/>
              </p:cNvSpPr>
              <p:nvPr/>
            </p:nvSpPr>
            <p:spPr bwMode="auto">
              <a:xfrm flipV="1">
                <a:off x="4422" y="2422"/>
                <a:ext cx="1" cy="39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03" name="Line 244"/>
              <p:cNvSpPr>
                <a:spLocks noChangeShapeType="1"/>
              </p:cNvSpPr>
              <p:nvPr/>
            </p:nvSpPr>
            <p:spPr bwMode="auto">
              <a:xfrm flipV="1">
                <a:off x="4526" y="2422"/>
                <a:ext cx="1" cy="39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04" name="Line 245"/>
              <p:cNvSpPr>
                <a:spLocks noChangeShapeType="1"/>
              </p:cNvSpPr>
              <p:nvPr/>
            </p:nvSpPr>
            <p:spPr bwMode="auto">
              <a:xfrm flipV="1">
                <a:off x="4627" y="2422"/>
                <a:ext cx="1" cy="39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05" name="Line 246"/>
              <p:cNvSpPr>
                <a:spLocks noChangeShapeType="1"/>
              </p:cNvSpPr>
              <p:nvPr/>
            </p:nvSpPr>
            <p:spPr bwMode="auto">
              <a:xfrm flipV="1">
                <a:off x="4731" y="2422"/>
                <a:ext cx="1" cy="39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06" name="Line 247"/>
              <p:cNvSpPr>
                <a:spLocks noChangeShapeType="1"/>
              </p:cNvSpPr>
              <p:nvPr/>
            </p:nvSpPr>
            <p:spPr bwMode="auto">
              <a:xfrm flipV="1">
                <a:off x="4832" y="2422"/>
                <a:ext cx="1" cy="39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07" name="Line 248"/>
              <p:cNvSpPr>
                <a:spLocks noChangeShapeType="1"/>
              </p:cNvSpPr>
              <p:nvPr/>
            </p:nvSpPr>
            <p:spPr bwMode="auto">
              <a:xfrm flipV="1">
                <a:off x="4936" y="2422"/>
                <a:ext cx="1" cy="39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08" name="Line 249"/>
              <p:cNvSpPr>
                <a:spLocks noChangeShapeType="1"/>
              </p:cNvSpPr>
              <p:nvPr/>
            </p:nvSpPr>
            <p:spPr bwMode="auto">
              <a:xfrm flipV="1">
                <a:off x="5041" y="2422"/>
                <a:ext cx="1" cy="39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09" name="Line 250"/>
              <p:cNvSpPr>
                <a:spLocks noChangeShapeType="1"/>
              </p:cNvSpPr>
              <p:nvPr/>
            </p:nvSpPr>
            <p:spPr bwMode="auto">
              <a:xfrm flipV="1">
                <a:off x="5141" y="2422"/>
                <a:ext cx="1" cy="39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10" name="Line 251"/>
              <p:cNvSpPr>
                <a:spLocks noChangeShapeType="1"/>
              </p:cNvSpPr>
              <p:nvPr/>
            </p:nvSpPr>
            <p:spPr bwMode="auto">
              <a:xfrm flipV="1">
                <a:off x="5246" y="2422"/>
                <a:ext cx="1" cy="39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11" name="Line 252"/>
              <p:cNvSpPr>
                <a:spLocks noChangeShapeType="1"/>
              </p:cNvSpPr>
              <p:nvPr/>
            </p:nvSpPr>
            <p:spPr bwMode="auto">
              <a:xfrm flipV="1">
                <a:off x="5346" y="2422"/>
                <a:ext cx="1" cy="39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12" name="Line 253"/>
              <p:cNvSpPr>
                <a:spLocks noChangeShapeType="1"/>
              </p:cNvSpPr>
              <p:nvPr/>
            </p:nvSpPr>
            <p:spPr bwMode="auto">
              <a:xfrm flipV="1">
                <a:off x="5451" y="2422"/>
                <a:ext cx="1" cy="39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3864" name="Rectangle 254"/>
            <p:cNvSpPr>
              <a:spLocks noChangeArrowheads="1"/>
            </p:cNvSpPr>
            <p:nvPr/>
          </p:nvSpPr>
          <p:spPr bwMode="auto">
            <a:xfrm>
              <a:off x="3195" y="2048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0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865" name="Rectangle 255"/>
            <p:cNvSpPr>
              <a:spLocks noChangeArrowheads="1"/>
            </p:cNvSpPr>
            <p:nvPr/>
          </p:nvSpPr>
          <p:spPr bwMode="auto">
            <a:xfrm>
              <a:off x="3400" y="2048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2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866" name="Rectangle 256"/>
            <p:cNvSpPr>
              <a:spLocks noChangeArrowheads="1"/>
            </p:cNvSpPr>
            <p:nvPr/>
          </p:nvSpPr>
          <p:spPr bwMode="auto">
            <a:xfrm>
              <a:off x="3605" y="2048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4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867" name="Rectangle 257"/>
            <p:cNvSpPr>
              <a:spLocks noChangeArrowheads="1"/>
            </p:cNvSpPr>
            <p:nvPr/>
          </p:nvSpPr>
          <p:spPr bwMode="auto">
            <a:xfrm>
              <a:off x="3814" y="2048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6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868" name="Rectangle 258"/>
            <p:cNvSpPr>
              <a:spLocks noChangeArrowheads="1"/>
            </p:cNvSpPr>
            <p:nvPr/>
          </p:nvSpPr>
          <p:spPr bwMode="auto">
            <a:xfrm>
              <a:off x="4019" y="2048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8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869" name="Rectangle 259"/>
            <p:cNvSpPr>
              <a:spLocks noChangeArrowheads="1"/>
            </p:cNvSpPr>
            <p:nvPr/>
          </p:nvSpPr>
          <p:spPr bwMode="auto">
            <a:xfrm>
              <a:off x="4188" y="2048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10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870" name="Rectangle 260"/>
            <p:cNvSpPr>
              <a:spLocks noChangeArrowheads="1"/>
            </p:cNvSpPr>
            <p:nvPr/>
          </p:nvSpPr>
          <p:spPr bwMode="auto">
            <a:xfrm>
              <a:off x="4393" y="2048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12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871" name="Rectangle 261"/>
            <p:cNvSpPr>
              <a:spLocks noChangeArrowheads="1"/>
            </p:cNvSpPr>
            <p:nvPr/>
          </p:nvSpPr>
          <p:spPr bwMode="auto">
            <a:xfrm>
              <a:off x="4598" y="2048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14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872" name="Rectangle 262"/>
            <p:cNvSpPr>
              <a:spLocks noChangeArrowheads="1"/>
            </p:cNvSpPr>
            <p:nvPr/>
          </p:nvSpPr>
          <p:spPr bwMode="auto">
            <a:xfrm>
              <a:off x="4806" y="2048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16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873" name="Rectangle 263"/>
            <p:cNvSpPr>
              <a:spLocks noChangeArrowheads="1"/>
            </p:cNvSpPr>
            <p:nvPr/>
          </p:nvSpPr>
          <p:spPr bwMode="auto">
            <a:xfrm>
              <a:off x="5011" y="2048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18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874" name="Rectangle 264"/>
            <p:cNvSpPr>
              <a:spLocks noChangeArrowheads="1"/>
            </p:cNvSpPr>
            <p:nvPr/>
          </p:nvSpPr>
          <p:spPr bwMode="auto">
            <a:xfrm>
              <a:off x="5216" y="2048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20</a:t>
              </a:r>
              <a:endParaRPr lang="it-IT">
                <a:latin typeface="Comic Sans MS" pitchFamily="66" charset="0"/>
              </a:endParaRPr>
            </a:p>
          </p:txBody>
        </p:sp>
        <p:grpSp>
          <p:nvGrpSpPr>
            <p:cNvPr id="13875" name="Group 265"/>
            <p:cNvGrpSpPr>
              <a:grpSpLocks/>
            </p:cNvGrpSpPr>
            <p:nvPr/>
          </p:nvGrpSpPr>
          <p:grpSpPr bwMode="auto">
            <a:xfrm>
              <a:off x="3188" y="1112"/>
              <a:ext cx="40" cy="853"/>
              <a:chOff x="3354" y="1608"/>
              <a:chExt cx="40" cy="853"/>
            </a:xfrm>
          </p:grpSpPr>
          <p:sp>
            <p:nvSpPr>
              <p:cNvPr id="13885" name="Line 266"/>
              <p:cNvSpPr>
                <a:spLocks noChangeShapeType="1"/>
              </p:cNvSpPr>
              <p:nvPr/>
            </p:nvSpPr>
            <p:spPr bwMode="auto">
              <a:xfrm>
                <a:off x="3393" y="1608"/>
                <a:ext cx="1" cy="814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86" name="Line 267"/>
              <p:cNvSpPr>
                <a:spLocks noChangeShapeType="1"/>
              </p:cNvSpPr>
              <p:nvPr/>
            </p:nvSpPr>
            <p:spPr bwMode="auto">
              <a:xfrm>
                <a:off x="3354" y="2422"/>
                <a:ext cx="39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87" name="Line 268"/>
              <p:cNvSpPr>
                <a:spLocks noChangeShapeType="1"/>
              </p:cNvSpPr>
              <p:nvPr/>
            </p:nvSpPr>
            <p:spPr bwMode="auto">
              <a:xfrm>
                <a:off x="3354" y="2217"/>
                <a:ext cx="39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88" name="Line 269"/>
              <p:cNvSpPr>
                <a:spLocks noChangeShapeType="1"/>
              </p:cNvSpPr>
              <p:nvPr/>
            </p:nvSpPr>
            <p:spPr bwMode="auto">
              <a:xfrm>
                <a:off x="3354" y="2017"/>
                <a:ext cx="39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89" name="Line 270"/>
              <p:cNvSpPr>
                <a:spLocks noChangeShapeType="1"/>
              </p:cNvSpPr>
              <p:nvPr/>
            </p:nvSpPr>
            <p:spPr bwMode="auto">
              <a:xfrm>
                <a:off x="3354" y="1812"/>
                <a:ext cx="39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90" name="Line 271"/>
              <p:cNvSpPr>
                <a:spLocks noChangeShapeType="1"/>
              </p:cNvSpPr>
              <p:nvPr/>
            </p:nvSpPr>
            <p:spPr bwMode="auto">
              <a:xfrm>
                <a:off x="3354" y="1608"/>
                <a:ext cx="39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91" name="Line 272"/>
              <p:cNvSpPr>
                <a:spLocks noChangeShapeType="1"/>
              </p:cNvSpPr>
              <p:nvPr/>
            </p:nvSpPr>
            <p:spPr bwMode="auto">
              <a:xfrm flipV="1">
                <a:off x="3393" y="2422"/>
                <a:ext cx="1" cy="39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3876" name="Freeform 273"/>
            <p:cNvSpPr>
              <a:spLocks/>
            </p:cNvSpPr>
            <p:nvPr/>
          </p:nvSpPr>
          <p:spPr bwMode="auto">
            <a:xfrm>
              <a:off x="3224" y="1503"/>
              <a:ext cx="25" cy="21"/>
            </a:xfrm>
            <a:custGeom>
              <a:avLst/>
              <a:gdLst>
                <a:gd name="T0" fmla="*/ 0 w 25"/>
                <a:gd name="T1" fmla="*/ 10 h 21"/>
                <a:gd name="T2" fmla="*/ 18 w 25"/>
                <a:gd name="T3" fmla="*/ 0 h 21"/>
                <a:gd name="T4" fmla="*/ 25 w 25"/>
                <a:gd name="T5" fmla="*/ 10 h 21"/>
                <a:gd name="T6" fmla="*/ 7 w 25"/>
                <a:gd name="T7" fmla="*/ 21 h 21"/>
                <a:gd name="T8" fmla="*/ 0 w 25"/>
                <a:gd name="T9" fmla="*/ 10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1"/>
                <a:gd name="T17" fmla="*/ 25 w 25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1">
                  <a:moveTo>
                    <a:pt x="0" y="10"/>
                  </a:moveTo>
                  <a:lnTo>
                    <a:pt x="18" y="0"/>
                  </a:lnTo>
                  <a:lnTo>
                    <a:pt x="25" y="10"/>
                  </a:lnTo>
                  <a:lnTo>
                    <a:pt x="7" y="2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3877" name="Freeform 274"/>
            <p:cNvSpPr>
              <a:spLocks/>
            </p:cNvSpPr>
            <p:nvPr/>
          </p:nvSpPr>
          <p:spPr bwMode="auto">
            <a:xfrm>
              <a:off x="3224" y="1517"/>
              <a:ext cx="21" cy="22"/>
            </a:xfrm>
            <a:custGeom>
              <a:avLst/>
              <a:gdLst>
                <a:gd name="T0" fmla="*/ 7 w 21"/>
                <a:gd name="T1" fmla="*/ 0 h 22"/>
                <a:gd name="T2" fmla="*/ 21 w 21"/>
                <a:gd name="T3" fmla="*/ 14 h 22"/>
                <a:gd name="T4" fmla="*/ 14 w 21"/>
                <a:gd name="T5" fmla="*/ 22 h 22"/>
                <a:gd name="T6" fmla="*/ 0 w 21"/>
                <a:gd name="T7" fmla="*/ 7 h 22"/>
                <a:gd name="T8" fmla="*/ 7 w 21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2"/>
                <a:gd name="T17" fmla="*/ 21 w 21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2">
                  <a:moveTo>
                    <a:pt x="7" y="0"/>
                  </a:moveTo>
                  <a:lnTo>
                    <a:pt x="21" y="14"/>
                  </a:lnTo>
                  <a:lnTo>
                    <a:pt x="14" y="22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3878" name="Rectangle 275"/>
            <p:cNvSpPr>
              <a:spLocks noChangeArrowheads="1"/>
            </p:cNvSpPr>
            <p:nvPr/>
          </p:nvSpPr>
          <p:spPr bwMode="auto">
            <a:xfrm>
              <a:off x="3004" y="1858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-2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879" name="Rectangle 276"/>
            <p:cNvSpPr>
              <a:spLocks noChangeArrowheads="1"/>
            </p:cNvSpPr>
            <p:nvPr/>
          </p:nvSpPr>
          <p:spPr bwMode="auto">
            <a:xfrm>
              <a:off x="3004" y="1653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-1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880" name="Rectangle 277"/>
            <p:cNvSpPr>
              <a:spLocks noChangeArrowheads="1"/>
            </p:cNvSpPr>
            <p:nvPr/>
          </p:nvSpPr>
          <p:spPr bwMode="auto">
            <a:xfrm>
              <a:off x="3082" y="1452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0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881" name="Rectangle 278"/>
            <p:cNvSpPr>
              <a:spLocks noChangeArrowheads="1"/>
            </p:cNvSpPr>
            <p:nvPr/>
          </p:nvSpPr>
          <p:spPr bwMode="auto">
            <a:xfrm>
              <a:off x="3082" y="1248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1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882" name="Rectangle 279"/>
            <p:cNvSpPr>
              <a:spLocks noChangeArrowheads="1"/>
            </p:cNvSpPr>
            <p:nvPr/>
          </p:nvSpPr>
          <p:spPr bwMode="auto">
            <a:xfrm>
              <a:off x="3082" y="1044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2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883" name="Rectangle 280"/>
            <p:cNvSpPr>
              <a:spLocks noChangeArrowheads="1"/>
            </p:cNvSpPr>
            <p:nvPr/>
          </p:nvSpPr>
          <p:spPr bwMode="auto">
            <a:xfrm>
              <a:off x="2789" y="1449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L(d)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884" name="Rectangle 573"/>
            <p:cNvSpPr>
              <a:spLocks noChangeArrowheads="1"/>
            </p:cNvSpPr>
            <p:nvPr/>
          </p:nvSpPr>
          <p:spPr bwMode="auto">
            <a:xfrm>
              <a:off x="3923" y="2201"/>
              <a:ext cx="99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b="1">
                  <a:latin typeface="Comic Sans MS" pitchFamily="66" charset="0"/>
                </a:rPr>
                <a:t>Distance (m)</a:t>
              </a:r>
            </a:p>
          </p:txBody>
        </p:sp>
      </p:grpSp>
      <p:sp>
        <p:nvSpPr>
          <p:cNvPr id="13897" name="Rectangle 585"/>
          <p:cNvSpPr>
            <a:spLocks noChangeArrowheads="1"/>
          </p:cNvSpPr>
          <p:nvPr/>
        </p:nvSpPr>
        <p:spPr bwMode="auto">
          <a:xfrm>
            <a:off x="5464175" y="4724400"/>
            <a:ext cx="908050" cy="1296988"/>
          </a:xfrm>
          <a:prstGeom prst="rect">
            <a:avLst/>
          </a:prstGeom>
          <a:solidFill>
            <a:srgbClr val="FF0000">
              <a:alpha val="30196"/>
            </a:srgbClr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3898" name="Rectangle 586"/>
          <p:cNvSpPr>
            <a:spLocks noChangeArrowheads="1"/>
          </p:cNvSpPr>
          <p:nvPr/>
        </p:nvSpPr>
        <p:spPr bwMode="auto">
          <a:xfrm>
            <a:off x="788988" y="4727575"/>
            <a:ext cx="614362" cy="1296988"/>
          </a:xfrm>
          <a:prstGeom prst="rect">
            <a:avLst/>
          </a:prstGeom>
          <a:solidFill>
            <a:srgbClr val="FF0000">
              <a:alpha val="30196"/>
            </a:srgbClr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3899" name="Rectangle 587"/>
          <p:cNvSpPr>
            <a:spLocks noChangeArrowheads="1"/>
          </p:cNvSpPr>
          <p:nvPr/>
        </p:nvSpPr>
        <p:spPr bwMode="auto">
          <a:xfrm>
            <a:off x="833438" y="1795463"/>
            <a:ext cx="425450" cy="1296987"/>
          </a:xfrm>
          <a:prstGeom prst="rect">
            <a:avLst/>
          </a:prstGeom>
          <a:solidFill>
            <a:srgbClr val="FF0000">
              <a:alpha val="30196"/>
            </a:srgbClr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3900" name="Rectangle 588"/>
          <p:cNvSpPr>
            <a:spLocks noChangeArrowheads="1"/>
          </p:cNvSpPr>
          <p:nvPr/>
        </p:nvSpPr>
        <p:spPr bwMode="auto">
          <a:xfrm>
            <a:off x="5132388" y="1773238"/>
            <a:ext cx="519112" cy="1296987"/>
          </a:xfrm>
          <a:prstGeom prst="rect">
            <a:avLst/>
          </a:prstGeom>
          <a:solidFill>
            <a:srgbClr val="FF0000">
              <a:alpha val="30196"/>
            </a:srgbClr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grpSp>
        <p:nvGrpSpPr>
          <p:cNvPr id="27" name="Group 601"/>
          <p:cNvGrpSpPr>
            <a:grpSpLocks/>
          </p:cNvGrpSpPr>
          <p:nvPr/>
        </p:nvGrpSpPr>
        <p:grpSpPr bwMode="auto">
          <a:xfrm>
            <a:off x="77788" y="4619625"/>
            <a:ext cx="4305300" cy="2203450"/>
            <a:chOff x="49" y="2910"/>
            <a:chExt cx="2712" cy="1388"/>
          </a:xfrm>
        </p:grpSpPr>
        <p:sp>
          <p:nvSpPr>
            <p:cNvPr id="13731" name="Rectangle 417"/>
            <p:cNvSpPr>
              <a:spLocks noChangeArrowheads="1"/>
            </p:cNvSpPr>
            <p:nvPr/>
          </p:nvSpPr>
          <p:spPr bwMode="auto">
            <a:xfrm>
              <a:off x="2605" y="3928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20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732" name="Line 294"/>
            <p:cNvSpPr>
              <a:spLocks noChangeShapeType="1"/>
            </p:cNvSpPr>
            <p:nvPr/>
          </p:nvSpPr>
          <p:spPr bwMode="auto">
            <a:xfrm>
              <a:off x="452" y="3393"/>
              <a:ext cx="4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3733" name="Group 564"/>
            <p:cNvGrpSpPr>
              <a:grpSpLocks/>
            </p:cNvGrpSpPr>
            <p:nvPr/>
          </p:nvGrpSpPr>
          <p:grpSpPr bwMode="auto">
            <a:xfrm>
              <a:off x="452" y="2981"/>
              <a:ext cx="2225" cy="861"/>
              <a:chOff x="452" y="2946"/>
              <a:chExt cx="2225" cy="861"/>
            </a:xfrm>
          </p:grpSpPr>
          <p:sp>
            <p:nvSpPr>
              <p:cNvPr id="13835" name="Line 292"/>
              <p:cNvSpPr>
                <a:spLocks noChangeShapeType="1"/>
              </p:cNvSpPr>
              <p:nvPr/>
            </p:nvSpPr>
            <p:spPr bwMode="auto">
              <a:xfrm>
                <a:off x="493" y="2946"/>
                <a:ext cx="1" cy="820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36" name="Line 293"/>
              <p:cNvSpPr>
                <a:spLocks noChangeShapeType="1"/>
              </p:cNvSpPr>
              <p:nvPr/>
            </p:nvSpPr>
            <p:spPr bwMode="auto">
              <a:xfrm>
                <a:off x="452" y="3766"/>
                <a:ext cx="41" cy="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37" name="Line 295"/>
              <p:cNvSpPr>
                <a:spLocks noChangeShapeType="1"/>
              </p:cNvSpPr>
              <p:nvPr/>
            </p:nvSpPr>
            <p:spPr bwMode="auto">
              <a:xfrm>
                <a:off x="452" y="2946"/>
                <a:ext cx="41" cy="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38" name="Line 296"/>
              <p:cNvSpPr>
                <a:spLocks noChangeShapeType="1"/>
              </p:cNvSpPr>
              <p:nvPr/>
            </p:nvSpPr>
            <p:spPr bwMode="auto">
              <a:xfrm>
                <a:off x="493" y="3766"/>
                <a:ext cx="2183" cy="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39" name="Line 297"/>
              <p:cNvSpPr>
                <a:spLocks noChangeShapeType="1"/>
              </p:cNvSpPr>
              <p:nvPr/>
            </p:nvSpPr>
            <p:spPr bwMode="auto">
              <a:xfrm flipV="1">
                <a:off x="493" y="3766"/>
                <a:ext cx="1" cy="4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40" name="Line 298"/>
              <p:cNvSpPr>
                <a:spLocks noChangeShapeType="1"/>
              </p:cNvSpPr>
              <p:nvPr/>
            </p:nvSpPr>
            <p:spPr bwMode="auto">
              <a:xfrm flipV="1">
                <a:off x="601" y="3766"/>
                <a:ext cx="1" cy="4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41" name="Line 299"/>
              <p:cNvSpPr>
                <a:spLocks noChangeShapeType="1"/>
              </p:cNvSpPr>
              <p:nvPr/>
            </p:nvSpPr>
            <p:spPr bwMode="auto">
              <a:xfrm flipV="1">
                <a:off x="713" y="3766"/>
                <a:ext cx="1" cy="4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42" name="Line 300"/>
              <p:cNvSpPr>
                <a:spLocks noChangeShapeType="1"/>
              </p:cNvSpPr>
              <p:nvPr/>
            </p:nvSpPr>
            <p:spPr bwMode="auto">
              <a:xfrm flipV="1">
                <a:off x="821" y="3766"/>
                <a:ext cx="1" cy="4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43" name="Line 301"/>
              <p:cNvSpPr>
                <a:spLocks noChangeShapeType="1"/>
              </p:cNvSpPr>
              <p:nvPr/>
            </p:nvSpPr>
            <p:spPr bwMode="auto">
              <a:xfrm flipV="1">
                <a:off x="929" y="3766"/>
                <a:ext cx="1" cy="4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44" name="Line 302"/>
              <p:cNvSpPr>
                <a:spLocks noChangeShapeType="1"/>
              </p:cNvSpPr>
              <p:nvPr/>
            </p:nvSpPr>
            <p:spPr bwMode="auto">
              <a:xfrm flipV="1">
                <a:off x="1041" y="3766"/>
                <a:ext cx="1" cy="4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45" name="Line 303"/>
              <p:cNvSpPr>
                <a:spLocks noChangeShapeType="1"/>
              </p:cNvSpPr>
              <p:nvPr/>
            </p:nvSpPr>
            <p:spPr bwMode="auto">
              <a:xfrm flipV="1">
                <a:off x="1149" y="3766"/>
                <a:ext cx="1" cy="4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46" name="Line 304"/>
              <p:cNvSpPr>
                <a:spLocks noChangeShapeType="1"/>
              </p:cNvSpPr>
              <p:nvPr/>
            </p:nvSpPr>
            <p:spPr bwMode="auto">
              <a:xfrm flipV="1">
                <a:off x="1257" y="3766"/>
                <a:ext cx="1" cy="4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47" name="Line 305"/>
              <p:cNvSpPr>
                <a:spLocks noChangeShapeType="1"/>
              </p:cNvSpPr>
              <p:nvPr/>
            </p:nvSpPr>
            <p:spPr bwMode="auto">
              <a:xfrm flipV="1">
                <a:off x="1365" y="3766"/>
                <a:ext cx="1" cy="4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48" name="Line 306"/>
              <p:cNvSpPr>
                <a:spLocks noChangeShapeType="1"/>
              </p:cNvSpPr>
              <p:nvPr/>
            </p:nvSpPr>
            <p:spPr bwMode="auto">
              <a:xfrm flipV="1">
                <a:off x="1476" y="3766"/>
                <a:ext cx="1" cy="4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49" name="Line 307"/>
              <p:cNvSpPr>
                <a:spLocks noChangeShapeType="1"/>
              </p:cNvSpPr>
              <p:nvPr/>
            </p:nvSpPr>
            <p:spPr bwMode="auto">
              <a:xfrm flipV="1">
                <a:off x="1584" y="3766"/>
                <a:ext cx="1" cy="4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50" name="Line 308"/>
              <p:cNvSpPr>
                <a:spLocks noChangeShapeType="1"/>
              </p:cNvSpPr>
              <p:nvPr/>
            </p:nvSpPr>
            <p:spPr bwMode="auto">
              <a:xfrm flipV="1">
                <a:off x="1693" y="3766"/>
                <a:ext cx="1" cy="4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51" name="Line 309"/>
              <p:cNvSpPr>
                <a:spLocks noChangeShapeType="1"/>
              </p:cNvSpPr>
              <p:nvPr/>
            </p:nvSpPr>
            <p:spPr bwMode="auto">
              <a:xfrm flipV="1">
                <a:off x="1804" y="3766"/>
                <a:ext cx="1" cy="4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52" name="Line 310"/>
              <p:cNvSpPr>
                <a:spLocks noChangeShapeType="1"/>
              </p:cNvSpPr>
              <p:nvPr/>
            </p:nvSpPr>
            <p:spPr bwMode="auto">
              <a:xfrm flipV="1">
                <a:off x="1912" y="3766"/>
                <a:ext cx="1" cy="4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53" name="Line 311"/>
              <p:cNvSpPr>
                <a:spLocks noChangeShapeType="1"/>
              </p:cNvSpPr>
              <p:nvPr/>
            </p:nvSpPr>
            <p:spPr bwMode="auto">
              <a:xfrm flipV="1">
                <a:off x="2020" y="3766"/>
                <a:ext cx="1" cy="4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54" name="Line 312"/>
              <p:cNvSpPr>
                <a:spLocks noChangeShapeType="1"/>
              </p:cNvSpPr>
              <p:nvPr/>
            </p:nvSpPr>
            <p:spPr bwMode="auto">
              <a:xfrm flipV="1">
                <a:off x="2132" y="3766"/>
                <a:ext cx="1" cy="4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55" name="Line 313"/>
              <p:cNvSpPr>
                <a:spLocks noChangeShapeType="1"/>
              </p:cNvSpPr>
              <p:nvPr/>
            </p:nvSpPr>
            <p:spPr bwMode="auto">
              <a:xfrm flipV="1">
                <a:off x="2240" y="3766"/>
                <a:ext cx="1" cy="4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56" name="Line 314"/>
              <p:cNvSpPr>
                <a:spLocks noChangeShapeType="1"/>
              </p:cNvSpPr>
              <p:nvPr/>
            </p:nvSpPr>
            <p:spPr bwMode="auto">
              <a:xfrm flipV="1">
                <a:off x="2348" y="3766"/>
                <a:ext cx="1" cy="4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57" name="Line 315"/>
              <p:cNvSpPr>
                <a:spLocks noChangeShapeType="1"/>
              </p:cNvSpPr>
              <p:nvPr/>
            </p:nvSpPr>
            <p:spPr bwMode="auto">
              <a:xfrm flipV="1">
                <a:off x="2456" y="3766"/>
                <a:ext cx="1" cy="4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58" name="Line 316"/>
              <p:cNvSpPr>
                <a:spLocks noChangeShapeType="1"/>
              </p:cNvSpPr>
              <p:nvPr/>
            </p:nvSpPr>
            <p:spPr bwMode="auto">
              <a:xfrm flipV="1">
                <a:off x="2568" y="3766"/>
                <a:ext cx="1" cy="4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59" name="Line 317"/>
              <p:cNvSpPr>
                <a:spLocks noChangeShapeType="1"/>
              </p:cNvSpPr>
              <p:nvPr/>
            </p:nvSpPr>
            <p:spPr bwMode="auto">
              <a:xfrm flipV="1">
                <a:off x="2676" y="3766"/>
                <a:ext cx="1" cy="41"/>
              </a:xfrm>
              <a:prstGeom prst="line">
                <a:avLst/>
              </a:prstGeom>
              <a:noFill/>
              <a:ln w="17463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734" name="Group 563"/>
            <p:cNvGrpSpPr>
              <a:grpSpLocks/>
            </p:cNvGrpSpPr>
            <p:nvPr/>
          </p:nvGrpSpPr>
          <p:grpSpPr bwMode="auto">
            <a:xfrm>
              <a:off x="489" y="3146"/>
              <a:ext cx="2180" cy="509"/>
              <a:chOff x="489" y="3111"/>
              <a:chExt cx="2180" cy="509"/>
            </a:xfrm>
          </p:grpSpPr>
          <p:sp>
            <p:nvSpPr>
              <p:cNvPr id="13752" name="Freeform 318"/>
              <p:cNvSpPr>
                <a:spLocks/>
              </p:cNvSpPr>
              <p:nvPr/>
            </p:nvSpPr>
            <p:spPr bwMode="auto">
              <a:xfrm>
                <a:off x="489" y="3335"/>
                <a:ext cx="23" cy="26"/>
              </a:xfrm>
              <a:custGeom>
                <a:avLst/>
                <a:gdLst>
                  <a:gd name="T0" fmla="*/ 0 w 23"/>
                  <a:gd name="T1" fmla="*/ 19 h 26"/>
                  <a:gd name="T2" fmla="*/ 15 w 23"/>
                  <a:gd name="T3" fmla="*/ 0 h 26"/>
                  <a:gd name="T4" fmla="*/ 23 w 23"/>
                  <a:gd name="T5" fmla="*/ 8 h 26"/>
                  <a:gd name="T6" fmla="*/ 8 w 23"/>
                  <a:gd name="T7" fmla="*/ 26 h 26"/>
                  <a:gd name="T8" fmla="*/ 0 w 23"/>
                  <a:gd name="T9" fmla="*/ 19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26"/>
                  <a:gd name="T17" fmla="*/ 23 w 23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26">
                    <a:moveTo>
                      <a:pt x="0" y="19"/>
                    </a:moveTo>
                    <a:lnTo>
                      <a:pt x="15" y="0"/>
                    </a:lnTo>
                    <a:lnTo>
                      <a:pt x="23" y="8"/>
                    </a:lnTo>
                    <a:lnTo>
                      <a:pt x="8" y="26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53" name="Freeform 319"/>
              <p:cNvSpPr>
                <a:spLocks/>
              </p:cNvSpPr>
              <p:nvPr/>
            </p:nvSpPr>
            <p:spPr bwMode="auto">
              <a:xfrm>
                <a:off x="526" y="3279"/>
                <a:ext cx="23" cy="26"/>
              </a:xfrm>
              <a:custGeom>
                <a:avLst/>
                <a:gdLst>
                  <a:gd name="T0" fmla="*/ 0 w 23"/>
                  <a:gd name="T1" fmla="*/ 19 h 26"/>
                  <a:gd name="T2" fmla="*/ 12 w 23"/>
                  <a:gd name="T3" fmla="*/ 0 h 26"/>
                  <a:gd name="T4" fmla="*/ 23 w 23"/>
                  <a:gd name="T5" fmla="*/ 8 h 26"/>
                  <a:gd name="T6" fmla="*/ 12 w 23"/>
                  <a:gd name="T7" fmla="*/ 26 h 26"/>
                  <a:gd name="T8" fmla="*/ 0 w 23"/>
                  <a:gd name="T9" fmla="*/ 19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26"/>
                  <a:gd name="T17" fmla="*/ 23 w 23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26">
                    <a:moveTo>
                      <a:pt x="0" y="19"/>
                    </a:moveTo>
                    <a:lnTo>
                      <a:pt x="12" y="0"/>
                    </a:lnTo>
                    <a:lnTo>
                      <a:pt x="23" y="8"/>
                    </a:lnTo>
                    <a:lnTo>
                      <a:pt x="12" y="26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54" name="Freeform 320"/>
              <p:cNvSpPr>
                <a:spLocks/>
              </p:cNvSpPr>
              <p:nvPr/>
            </p:nvSpPr>
            <p:spPr bwMode="auto">
              <a:xfrm>
                <a:off x="567" y="3227"/>
                <a:ext cx="23" cy="26"/>
              </a:xfrm>
              <a:custGeom>
                <a:avLst/>
                <a:gdLst>
                  <a:gd name="T0" fmla="*/ 0 w 23"/>
                  <a:gd name="T1" fmla="*/ 18 h 26"/>
                  <a:gd name="T2" fmla="*/ 15 w 23"/>
                  <a:gd name="T3" fmla="*/ 0 h 26"/>
                  <a:gd name="T4" fmla="*/ 23 w 23"/>
                  <a:gd name="T5" fmla="*/ 7 h 26"/>
                  <a:gd name="T6" fmla="*/ 8 w 23"/>
                  <a:gd name="T7" fmla="*/ 26 h 26"/>
                  <a:gd name="T8" fmla="*/ 0 w 23"/>
                  <a:gd name="T9" fmla="*/ 18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26"/>
                  <a:gd name="T17" fmla="*/ 23 w 23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26">
                    <a:moveTo>
                      <a:pt x="0" y="18"/>
                    </a:moveTo>
                    <a:lnTo>
                      <a:pt x="15" y="0"/>
                    </a:lnTo>
                    <a:lnTo>
                      <a:pt x="23" y="7"/>
                    </a:lnTo>
                    <a:lnTo>
                      <a:pt x="8" y="26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55" name="Freeform 321"/>
              <p:cNvSpPr>
                <a:spLocks/>
              </p:cNvSpPr>
              <p:nvPr/>
            </p:nvSpPr>
            <p:spPr bwMode="auto">
              <a:xfrm>
                <a:off x="616" y="3186"/>
                <a:ext cx="22" cy="18"/>
              </a:xfrm>
              <a:custGeom>
                <a:avLst/>
                <a:gdLst>
                  <a:gd name="T0" fmla="*/ 0 w 22"/>
                  <a:gd name="T1" fmla="*/ 7 h 18"/>
                  <a:gd name="T2" fmla="*/ 18 w 22"/>
                  <a:gd name="T3" fmla="*/ 0 h 18"/>
                  <a:gd name="T4" fmla="*/ 22 w 22"/>
                  <a:gd name="T5" fmla="*/ 11 h 18"/>
                  <a:gd name="T6" fmla="*/ 4 w 22"/>
                  <a:gd name="T7" fmla="*/ 18 h 18"/>
                  <a:gd name="T8" fmla="*/ 0 w 22"/>
                  <a:gd name="T9" fmla="*/ 7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8"/>
                  <a:gd name="T17" fmla="*/ 22 w 22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8">
                    <a:moveTo>
                      <a:pt x="0" y="7"/>
                    </a:moveTo>
                    <a:lnTo>
                      <a:pt x="18" y="0"/>
                    </a:lnTo>
                    <a:lnTo>
                      <a:pt x="22" y="11"/>
                    </a:lnTo>
                    <a:lnTo>
                      <a:pt x="4" y="18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56" name="Freeform 322"/>
              <p:cNvSpPr>
                <a:spLocks/>
              </p:cNvSpPr>
              <p:nvPr/>
            </p:nvSpPr>
            <p:spPr bwMode="auto">
              <a:xfrm>
                <a:off x="679" y="3159"/>
                <a:ext cx="23" cy="19"/>
              </a:xfrm>
              <a:custGeom>
                <a:avLst/>
                <a:gdLst>
                  <a:gd name="T0" fmla="*/ 0 w 23"/>
                  <a:gd name="T1" fmla="*/ 8 h 19"/>
                  <a:gd name="T2" fmla="*/ 19 w 23"/>
                  <a:gd name="T3" fmla="*/ 0 h 19"/>
                  <a:gd name="T4" fmla="*/ 23 w 23"/>
                  <a:gd name="T5" fmla="*/ 12 h 19"/>
                  <a:gd name="T6" fmla="*/ 4 w 23"/>
                  <a:gd name="T7" fmla="*/ 19 h 19"/>
                  <a:gd name="T8" fmla="*/ 0 w 23"/>
                  <a:gd name="T9" fmla="*/ 8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9"/>
                  <a:gd name="T17" fmla="*/ 23 w 23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9">
                    <a:moveTo>
                      <a:pt x="0" y="8"/>
                    </a:moveTo>
                    <a:lnTo>
                      <a:pt x="19" y="0"/>
                    </a:lnTo>
                    <a:lnTo>
                      <a:pt x="23" y="12"/>
                    </a:lnTo>
                    <a:lnTo>
                      <a:pt x="4" y="19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57" name="Freeform 323"/>
              <p:cNvSpPr>
                <a:spLocks/>
              </p:cNvSpPr>
              <p:nvPr/>
            </p:nvSpPr>
            <p:spPr bwMode="auto">
              <a:xfrm>
                <a:off x="746" y="3159"/>
                <a:ext cx="23" cy="15"/>
              </a:xfrm>
              <a:custGeom>
                <a:avLst/>
                <a:gdLst>
                  <a:gd name="T0" fmla="*/ 0 w 23"/>
                  <a:gd name="T1" fmla="*/ 0 h 15"/>
                  <a:gd name="T2" fmla="*/ 23 w 23"/>
                  <a:gd name="T3" fmla="*/ 4 h 15"/>
                  <a:gd name="T4" fmla="*/ 23 w 23"/>
                  <a:gd name="T5" fmla="*/ 15 h 15"/>
                  <a:gd name="T6" fmla="*/ 0 w 23"/>
                  <a:gd name="T7" fmla="*/ 12 h 15"/>
                  <a:gd name="T8" fmla="*/ 0 w 23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5"/>
                  <a:gd name="T17" fmla="*/ 23 w 23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5">
                    <a:moveTo>
                      <a:pt x="0" y="0"/>
                    </a:moveTo>
                    <a:lnTo>
                      <a:pt x="23" y="4"/>
                    </a:lnTo>
                    <a:lnTo>
                      <a:pt x="23" y="15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58" name="Rectangle 324"/>
              <p:cNvSpPr>
                <a:spLocks noChangeArrowheads="1"/>
              </p:cNvSpPr>
              <p:nvPr/>
            </p:nvSpPr>
            <p:spPr bwMode="auto">
              <a:xfrm>
                <a:off x="813" y="3171"/>
                <a:ext cx="8" cy="11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59" name="Rectangle 325"/>
              <p:cNvSpPr>
                <a:spLocks noChangeArrowheads="1"/>
              </p:cNvSpPr>
              <p:nvPr/>
            </p:nvSpPr>
            <p:spPr bwMode="auto">
              <a:xfrm>
                <a:off x="821" y="3171"/>
                <a:ext cx="15" cy="11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60" name="Rectangle 326"/>
              <p:cNvSpPr>
                <a:spLocks noChangeArrowheads="1"/>
              </p:cNvSpPr>
              <p:nvPr/>
            </p:nvSpPr>
            <p:spPr bwMode="auto">
              <a:xfrm>
                <a:off x="880" y="3174"/>
                <a:ext cx="23" cy="12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61" name="Freeform 327"/>
              <p:cNvSpPr>
                <a:spLocks/>
              </p:cNvSpPr>
              <p:nvPr/>
            </p:nvSpPr>
            <p:spPr bwMode="auto">
              <a:xfrm>
                <a:off x="947" y="3167"/>
                <a:ext cx="23" cy="15"/>
              </a:xfrm>
              <a:custGeom>
                <a:avLst/>
                <a:gdLst>
                  <a:gd name="T0" fmla="*/ 0 w 23"/>
                  <a:gd name="T1" fmla="*/ 4 h 15"/>
                  <a:gd name="T2" fmla="*/ 23 w 23"/>
                  <a:gd name="T3" fmla="*/ 0 h 15"/>
                  <a:gd name="T4" fmla="*/ 23 w 23"/>
                  <a:gd name="T5" fmla="*/ 11 h 15"/>
                  <a:gd name="T6" fmla="*/ 0 w 23"/>
                  <a:gd name="T7" fmla="*/ 15 h 15"/>
                  <a:gd name="T8" fmla="*/ 0 w 23"/>
                  <a:gd name="T9" fmla="*/ 4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5"/>
                  <a:gd name="T17" fmla="*/ 23 w 23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5">
                    <a:moveTo>
                      <a:pt x="0" y="4"/>
                    </a:moveTo>
                    <a:lnTo>
                      <a:pt x="23" y="0"/>
                    </a:lnTo>
                    <a:lnTo>
                      <a:pt x="23" y="11"/>
                    </a:lnTo>
                    <a:lnTo>
                      <a:pt x="0" y="15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62" name="Freeform 328"/>
              <p:cNvSpPr>
                <a:spLocks/>
              </p:cNvSpPr>
              <p:nvPr/>
            </p:nvSpPr>
            <p:spPr bwMode="auto">
              <a:xfrm>
                <a:off x="1014" y="3156"/>
                <a:ext cx="23" cy="15"/>
              </a:xfrm>
              <a:custGeom>
                <a:avLst/>
                <a:gdLst>
                  <a:gd name="T0" fmla="*/ 0 w 23"/>
                  <a:gd name="T1" fmla="*/ 3 h 15"/>
                  <a:gd name="T2" fmla="*/ 23 w 23"/>
                  <a:gd name="T3" fmla="*/ 0 h 15"/>
                  <a:gd name="T4" fmla="*/ 23 w 23"/>
                  <a:gd name="T5" fmla="*/ 11 h 15"/>
                  <a:gd name="T6" fmla="*/ 0 w 23"/>
                  <a:gd name="T7" fmla="*/ 15 h 15"/>
                  <a:gd name="T8" fmla="*/ 0 w 23"/>
                  <a:gd name="T9" fmla="*/ 3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5"/>
                  <a:gd name="T17" fmla="*/ 23 w 23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5">
                    <a:moveTo>
                      <a:pt x="0" y="3"/>
                    </a:moveTo>
                    <a:lnTo>
                      <a:pt x="23" y="0"/>
                    </a:lnTo>
                    <a:lnTo>
                      <a:pt x="23" y="11"/>
                    </a:lnTo>
                    <a:lnTo>
                      <a:pt x="0" y="15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63" name="Rectangle 329"/>
              <p:cNvSpPr>
                <a:spLocks noChangeArrowheads="1"/>
              </p:cNvSpPr>
              <p:nvPr/>
            </p:nvSpPr>
            <p:spPr bwMode="auto">
              <a:xfrm>
                <a:off x="1082" y="3152"/>
                <a:ext cx="22" cy="11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64" name="Rectangle 330"/>
              <p:cNvSpPr>
                <a:spLocks noChangeArrowheads="1"/>
              </p:cNvSpPr>
              <p:nvPr/>
            </p:nvSpPr>
            <p:spPr bwMode="auto">
              <a:xfrm>
                <a:off x="1149" y="3148"/>
                <a:ext cx="22" cy="11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65" name="Freeform 331"/>
              <p:cNvSpPr>
                <a:spLocks/>
              </p:cNvSpPr>
              <p:nvPr/>
            </p:nvSpPr>
            <p:spPr bwMode="auto">
              <a:xfrm>
                <a:off x="1216" y="3152"/>
                <a:ext cx="22" cy="15"/>
              </a:xfrm>
              <a:custGeom>
                <a:avLst/>
                <a:gdLst>
                  <a:gd name="T0" fmla="*/ 0 w 22"/>
                  <a:gd name="T1" fmla="*/ 0 h 15"/>
                  <a:gd name="T2" fmla="*/ 22 w 22"/>
                  <a:gd name="T3" fmla="*/ 4 h 15"/>
                  <a:gd name="T4" fmla="*/ 22 w 22"/>
                  <a:gd name="T5" fmla="*/ 15 h 15"/>
                  <a:gd name="T6" fmla="*/ 0 w 22"/>
                  <a:gd name="T7" fmla="*/ 11 h 15"/>
                  <a:gd name="T8" fmla="*/ 0 w 22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5"/>
                  <a:gd name="T17" fmla="*/ 22 w 22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5">
                    <a:moveTo>
                      <a:pt x="0" y="0"/>
                    </a:moveTo>
                    <a:lnTo>
                      <a:pt x="22" y="4"/>
                    </a:lnTo>
                    <a:lnTo>
                      <a:pt x="22" y="15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66" name="Freeform 332"/>
              <p:cNvSpPr>
                <a:spLocks/>
              </p:cNvSpPr>
              <p:nvPr/>
            </p:nvSpPr>
            <p:spPr bwMode="auto">
              <a:xfrm>
                <a:off x="1279" y="3137"/>
                <a:ext cx="22" cy="19"/>
              </a:xfrm>
              <a:custGeom>
                <a:avLst/>
                <a:gdLst>
                  <a:gd name="T0" fmla="*/ 0 w 22"/>
                  <a:gd name="T1" fmla="*/ 7 h 19"/>
                  <a:gd name="T2" fmla="*/ 19 w 22"/>
                  <a:gd name="T3" fmla="*/ 0 h 19"/>
                  <a:gd name="T4" fmla="*/ 22 w 22"/>
                  <a:gd name="T5" fmla="*/ 11 h 19"/>
                  <a:gd name="T6" fmla="*/ 4 w 22"/>
                  <a:gd name="T7" fmla="*/ 19 h 19"/>
                  <a:gd name="T8" fmla="*/ 0 w 22"/>
                  <a:gd name="T9" fmla="*/ 7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9"/>
                  <a:gd name="T17" fmla="*/ 22 w 22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9">
                    <a:moveTo>
                      <a:pt x="0" y="7"/>
                    </a:moveTo>
                    <a:lnTo>
                      <a:pt x="19" y="0"/>
                    </a:lnTo>
                    <a:lnTo>
                      <a:pt x="22" y="11"/>
                    </a:lnTo>
                    <a:lnTo>
                      <a:pt x="4" y="1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67" name="Freeform 333"/>
              <p:cNvSpPr>
                <a:spLocks/>
              </p:cNvSpPr>
              <p:nvPr/>
            </p:nvSpPr>
            <p:spPr bwMode="auto">
              <a:xfrm>
                <a:off x="1339" y="3111"/>
                <a:ext cx="26" cy="18"/>
              </a:xfrm>
              <a:custGeom>
                <a:avLst/>
                <a:gdLst>
                  <a:gd name="T0" fmla="*/ 0 w 26"/>
                  <a:gd name="T1" fmla="*/ 7 h 18"/>
                  <a:gd name="T2" fmla="*/ 22 w 26"/>
                  <a:gd name="T3" fmla="*/ 0 h 18"/>
                  <a:gd name="T4" fmla="*/ 26 w 26"/>
                  <a:gd name="T5" fmla="*/ 11 h 18"/>
                  <a:gd name="T6" fmla="*/ 3 w 26"/>
                  <a:gd name="T7" fmla="*/ 18 h 18"/>
                  <a:gd name="T8" fmla="*/ 0 w 26"/>
                  <a:gd name="T9" fmla="*/ 7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18"/>
                  <a:gd name="T17" fmla="*/ 26 w 26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18">
                    <a:moveTo>
                      <a:pt x="0" y="7"/>
                    </a:moveTo>
                    <a:lnTo>
                      <a:pt x="22" y="0"/>
                    </a:lnTo>
                    <a:lnTo>
                      <a:pt x="26" y="11"/>
                    </a:lnTo>
                    <a:lnTo>
                      <a:pt x="3" y="18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68" name="Freeform 334"/>
              <p:cNvSpPr>
                <a:spLocks/>
              </p:cNvSpPr>
              <p:nvPr/>
            </p:nvSpPr>
            <p:spPr bwMode="auto">
              <a:xfrm>
                <a:off x="1409" y="3118"/>
                <a:ext cx="26" cy="19"/>
              </a:xfrm>
              <a:custGeom>
                <a:avLst/>
                <a:gdLst>
                  <a:gd name="T0" fmla="*/ 4 w 26"/>
                  <a:gd name="T1" fmla="*/ 0 h 19"/>
                  <a:gd name="T2" fmla="*/ 26 w 26"/>
                  <a:gd name="T3" fmla="*/ 8 h 19"/>
                  <a:gd name="T4" fmla="*/ 23 w 26"/>
                  <a:gd name="T5" fmla="*/ 19 h 19"/>
                  <a:gd name="T6" fmla="*/ 0 w 26"/>
                  <a:gd name="T7" fmla="*/ 11 h 19"/>
                  <a:gd name="T8" fmla="*/ 4 w 26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19"/>
                  <a:gd name="T17" fmla="*/ 26 w 26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19">
                    <a:moveTo>
                      <a:pt x="4" y="0"/>
                    </a:moveTo>
                    <a:lnTo>
                      <a:pt x="26" y="8"/>
                    </a:lnTo>
                    <a:lnTo>
                      <a:pt x="23" y="19"/>
                    </a:lnTo>
                    <a:lnTo>
                      <a:pt x="0" y="1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69" name="Freeform 335"/>
              <p:cNvSpPr>
                <a:spLocks/>
              </p:cNvSpPr>
              <p:nvPr/>
            </p:nvSpPr>
            <p:spPr bwMode="auto">
              <a:xfrm>
                <a:off x="1476" y="3133"/>
                <a:ext cx="27" cy="19"/>
              </a:xfrm>
              <a:custGeom>
                <a:avLst/>
                <a:gdLst>
                  <a:gd name="T0" fmla="*/ 4 w 27"/>
                  <a:gd name="T1" fmla="*/ 0 h 19"/>
                  <a:gd name="T2" fmla="*/ 27 w 27"/>
                  <a:gd name="T3" fmla="*/ 8 h 19"/>
                  <a:gd name="T4" fmla="*/ 23 w 27"/>
                  <a:gd name="T5" fmla="*/ 19 h 19"/>
                  <a:gd name="T6" fmla="*/ 0 w 27"/>
                  <a:gd name="T7" fmla="*/ 11 h 19"/>
                  <a:gd name="T8" fmla="*/ 4 w 27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9"/>
                  <a:gd name="T17" fmla="*/ 27 w 27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9">
                    <a:moveTo>
                      <a:pt x="4" y="0"/>
                    </a:moveTo>
                    <a:lnTo>
                      <a:pt x="27" y="8"/>
                    </a:lnTo>
                    <a:lnTo>
                      <a:pt x="23" y="19"/>
                    </a:lnTo>
                    <a:lnTo>
                      <a:pt x="0" y="1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70" name="Freeform 336"/>
              <p:cNvSpPr>
                <a:spLocks/>
              </p:cNvSpPr>
              <p:nvPr/>
            </p:nvSpPr>
            <p:spPr bwMode="auto">
              <a:xfrm>
                <a:off x="1540" y="3152"/>
                <a:ext cx="26" cy="19"/>
              </a:xfrm>
              <a:custGeom>
                <a:avLst/>
                <a:gdLst>
                  <a:gd name="T0" fmla="*/ 4 w 26"/>
                  <a:gd name="T1" fmla="*/ 0 h 19"/>
                  <a:gd name="T2" fmla="*/ 26 w 26"/>
                  <a:gd name="T3" fmla="*/ 7 h 19"/>
                  <a:gd name="T4" fmla="*/ 22 w 26"/>
                  <a:gd name="T5" fmla="*/ 19 h 19"/>
                  <a:gd name="T6" fmla="*/ 0 w 26"/>
                  <a:gd name="T7" fmla="*/ 11 h 19"/>
                  <a:gd name="T8" fmla="*/ 4 w 26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19"/>
                  <a:gd name="T17" fmla="*/ 26 w 26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19">
                    <a:moveTo>
                      <a:pt x="4" y="0"/>
                    </a:moveTo>
                    <a:lnTo>
                      <a:pt x="26" y="7"/>
                    </a:lnTo>
                    <a:lnTo>
                      <a:pt x="22" y="19"/>
                    </a:lnTo>
                    <a:lnTo>
                      <a:pt x="0" y="1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71" name="Rectangle 337"/>
              <p:cNvSpPr>
                <a:spLocks noChangeArrowheads="1"/>
              </p:cNvSpPr>
              <p:nvPr/>
            </p:nvSpPr>
            <p:spPr bwMode="auto">
              <a:xfrm>
                <a:off x="1607" y="3163"/>
                <a:ext cx="22" cy="11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72" name="Freeform 338"/>
              <p:cNvSpPr>
                <a:spLocks/>
              </p:cNvSpPr>
              <p:nvPr/>
            </p:nvSpPr>
            <p:spPr bwMode="auto">
              <a:xfrm>
                <a:off x="1670" y="3156"/>
                <a:ext cx="23" cy="15"/>
              </a:xfrm>
              <a:custGeom>
                <a:avLst/>
                <a:gdLst>
                  <a:gd name="T0" fmla="*/ 0 w 23"/>
                  <a:gd name="T1" fmla="*/ 3 h 15"/>
                  <a:gd name="T2" fmla="*/ 19 w 23"/>
                  <a:gd name="T3" fmla="*/ 0 h 15"/>
                  <a:gd name="T4" fmla="*/ 23 w 23"/>
                  <a:gd name="T5" fmla="*/ 11 h 15"/>
                  <a:gd name="T6" fmla="*/ 4 w 23"/>
                  <a:gd name="T7" fmla="*/ 15 h 15"/>
                  <a:gd name="T8" fmla="*/ 0 w 23"/>
                  <a:gd name="T9" fmla="*/ 3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5"/>
                  <a:gd name="T17" fmla="*/ 23 w 23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5">
                    <a:moveTo>
                      <a:pt x="0" y="3"/>
                    </a:moveTo>
                    <a:lnTo>
                      <a:pt x="19" y="0"/>
                    </a:lnTo>
                    <a:lnTo>
                      <a:pt x="23" y="11"/>
                    </a:lnTo>
                    <a:lnTo>
                      <a:pt x="4" y="15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73" name="Rectangle 339"/>
              <p:cNvSpPr>
                <a:spLocks noChangeArrowheads="1"/>
              </p:cNvSpPr>
              <p:nvPr/>
            </p:nvSpPr>
            <p:spPr bwMode="auto">
              <a:xfrm>
                <a:off x="1693" y="3156"/>
                <a:ext cx="3" cy="11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74" name="Freeform 340"/>
              <p:cNvSpPr>
                <a:spLocks/>
              </p:cNvSpPr>
              <p:nvPr/>
            </p:nvSpPr>
            <p:spPr bwMode="auto">
              <a:xfrm>
                <a:off x="1741" y="3148"/>
                <a:ext cx="22" cy="15"/>
              </a:xfrm>
              <a:custGeom>
                <a:avLst/>
                <a:gdLst>
                  <a:gd name="T0" fmla="*/ 0 w 22"/>
                  <a:gd name="T1" fmla="*/ 4 h 15"/>
                  <a:gd name="T2" fmla="*/ 22 w 22"/>
                  <a:gd name="T3" fmla="*/ 0 h 15"/>
                  <a:gd name="T4" fmla="*/ 22 w 22"/>
                  <a:gd name="T5" fmla="*/ 11 h 15"/>
                  <a:gd name="T6" fmla="*/ 0 w 22"/>
                  <a:gd name="T7" fmla="*/ 15 h 15"/>
                  <a:gd name="T8" fmla="*/ 0 w 22"/>
                  <a:gd name="T9" fmla="*/ 4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5"/>
                  <a:gd name="T17" fmla="*/ 22 w 22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5">
                    <a:moveTo>
                      <a:pt x="0" y="4"/>
                    </a:moveTo>
                    <a:lnTo>
                      <a:pt x="22" y="0"/>
                    </a:lnTo>
                    <a:lnTo>
                      <a:pt x="22" y="11"/>
                    </a:lnTo>
                    <a:lnTo>
                      <a:pt x="0" y="15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75" name="Freeform 341"/>
              <p:cNvSpPr>
                <a:spLocks/>
              </p:cNvSpPr>
              <p:nvPr/>
            </p:nvSpPr>
            <p:spPr bwMode="auto">
              <a:xfrm>
                <a:off x="1808" y="3144"/>
                <a:ext cx="22" cy="15"/>
              </a:xfrm>
              <a:custGeom>
                <a:avLst/>
                <a:gdLst>
                  <a:gd name="T0" fmla="*/ 0 w 22"/>
                  <a:gd name="T1" fmla="*/ 0 h 15"/>
                  <a:gd name="T2" fmla="*/ 22 w 22"/>
                  <a:gd name="T3" fmla="*/ 4 h 15"/>
                  <a:gd name="T4" fmla="*/ 22 w 22"/>
                  <a:gd name="T5" fmla="*/ 15 h 15"/>
                  <a:gd name="T6" fmla="*/ 0 w 22"/>
                  <a:gd name="T7" fmla="*/ 12 h 15"/>
                  <a:gd name="T8" fmla="*/ 0 w 22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5"/>
                  <a:gd name="T17" fmla="*/ 22 w 22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5">
                    <a:moveTo>
                      <a:pt x="0" y="0"/>
                    </a:moveTo>
                    <a:lnTo>
                      <a:pt x="22" y="4"/>
                    </a:lnTo>
                    <a:lnTo>
                      <a:pt x="22" y="15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76" name="Freeform 342"/>
              <p:cNvSpPr>
                <a:spLocks/>
              </p:cNvSpPr>
              <p:nvPr/>
            </p:nvSpPr>
            <p:spPr bwMode="auto">
              <a:xfrm>
                <a:off x="1875" y="3159"/>
                <a:ext cx="22" cy="15"/>
              </a:xfrm>
              <a:custGeom>
                <a:avLst/>
                <a:gdLst>
                  <a:gd name="T0" fmla="*/ 0 w 22"/>
                  <a:gd name="T1" fmla="*/ 0 h 15"/>
                  <a:gd name="T2" fmla="*/ 22 w 22"/>
                  <a:gd name="T3" fmla="*/ 4 h 15"/>
                  <a:gd name="T4" fmla="*/ 22 w 22"/>
                  <a:gd name="T5" fmla="*/ 15 h 15"/>
                  <a:gd name="T6" fmla="*/ 0 w 22"/>
                  <a:gd name="T7" fmla="*/ 12 h 15"/>
                  <a:gd name="T8" fmla="*/ 0 w 22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5"/>
                  <a:gd name="T17" fmla="*/ 22 w 22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5">
                    <a:moveTo>
                      <a:pt x="0" y="0"/>
                    </a:moveTo>
                    <a:lnTo>
                      <a:pt x="22" y="4"/>
                    </a:lnTo>
                    <a:lnTo>
                      <a:pt x="22" y="15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77" name="Freeform 343"/>
              <p:cNvSpPr>
                <a:spLocks/>
              </p:cNvSpPr>
              <p:nvPr/>
            </p:nvSpPr>
            <p:spPr bwMode="auto">
              <a:xfrm>
                <a:off x="1935" y="3148"/>
                <a:ext cx="26" cy="19"/>
              </a:xfrm>
              <a:custGeom>
                <a:avLst/>
                <a:gdLst>
                  <a:gd name="T0" fmla="*/ 0 w 26"/>
                  <a:gd name="T1" fmla="*/ 8 h 19"/>
                  <a:gd name="T2" fmla="*/ 22 w 26"/>
                  <a:gd name="T3" fmla="*/ 0 h 19"/>
                  <a:gd name="T4" fmla="*/ 26 w 26"/>
                  <a:gd name="T5" fmla="*/ 11 h 19"/>
                  <a:gd name="T6" fmla="*/ 3 w 26"/>
                  <a:gd name="T7" fmla="*/ 19 h 19"/>
                  <a:gd name="T8" fmla="*/ 0 w 26"/>
                  <a:gd name="T9" fmla="*/ 8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19"/>
                  <a:gd name="T17" fmla="*/ 26 w 26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19">
                    <a:moveTo>
                      <a:pt x="0" y="8"/>
                    </a:moveTo>
                    <a:lnTo>
                      <a:pt x="22" y="0"/>
                    </a:lnTo>
                    <a:lnTo>
                      <a:pt x="26" y="11"/>
                    </a:lnTo>
                    <a:lnTo>
                      <a:pt x="3" y="19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78" name="Freeform 344"/>
              <p:cNvSpPr>
                <a:spLocks/>
              </p:cNvSpPr>
              <p:nvPr/>
            </p:nvSpPr>
            <p:spPr bwMode="auto">
              <a:xfrm>
                <a:off x="1998" y="3126"/>
                <a:ext cx="22" cy="18"/>
              </a:xfrm>
              <a:custGeom>
                <a:avLst/>
                <a:gdLst>
                  <a:gd name="T0" fmla="*/ 0 w 22"/>
                  <a:gd name="T1" fmla="*/ 7 h 18"/>
                  <a:gd name="T2" fmla="*/ 19 w 22"/>
                  <a:gd name="T3" fmla="*/ 0 h 18"/>
                  <a:gd name="T4" fmla="*/ 22 w 22"/>
                  <a:gd name="T5" fmla="*/ 11 h 18"/>
                  <a:gd name="T6" fmla="*/ 4 w 22"/>
                  <a:gd name="T7" fmla="*/ 18 h 18"/>
                  <a:gd name="T8" fmla="*/ 0 w 22"/>
                  <a:gd name="T9" fmla="*/ 7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8"/>
                  <a:gd name="T17" fmla="*/ 22 w 22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8">
                    <a:moveTo>
                      <a:pt x="0" y="7"/>
                    </a:moveTo>
                    <a:lnTo>
                      <a:pt x="19" y="0"/>
                    </a:lnTo>
                    <a:lnTo>
                      <a:pt x="22" y="11"/>
                    </a:lnTo>
                    <a:lnTo>
                      <a:pt x="4" y="18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79" name="Rectangle 345"/>
              <p:cNvSpPr>
                <a:spLocks noChangeArrowheads="1"/>
              </p:cNvSpPr>
              <p:nvPr/>
            </p:nvSpPr>
            <p:spPr bwMode="auto">
              <a:xfrm>
                <a:off x="2020" y="3126"/>
                <a:ext cx="4" cy="11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80" name="Freeform 346"/>
              <p:cNvSpPr>
                <a:spLocks/>
              </p:cNvSpPr>
              <p:nvPr/>
            </p:nvSpPr>
            <p:spPr bwMode="auto">
              <a:xfrm>
                <a:off x="2069" y="3133"/>
                <a:ext cx="22" cy="15"/>
              </a:xfrm>
              <a:custGeom>
                <a:avLst/>
                <a:gdLst>
                  <a:gd name="T0" fmla="*/ 0 w 22"/>
                  <a:gd name="T1" fmla="*/ 0 h 15"/>
                  <a:gd name="T2" fmla="*/ 22 w 22"/>
                  <a:gd name="T3" fmla="*/ 4 h 15"/>
                  <a:gd name="T4" fmla="*/ 22 w 22"/>
                  <a:gd name="T5" fmla="*/ 15 h 15"/>
                  <a:gd name="T6" fmla="*/ 0 w 22"/>
                  <a:gd name="T7" fmla="*/ 11 h 15"/>
                  <a:gd name="T8" fmla="*/ 0 w 22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5"/>
                  <a:gd name="T17" fmla="*/ 22 w 22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5">
                    <a:moveTo>
                      <a:pt x="0" y="0"/>
                    </a:moveTo>
                    <a:lnTo>
                      <a:pt x="22" y="4"/>
                    </a:lnTo>
                    <a:lnTo>
                      <a:pt x="22" y="15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81" name="Freeform 347"/>
              <p:cNvSpPr>
                <a:spLocks/>
              </p:cNvSpPr>
              <p:nvPr/>
            </p:nvSpPr>
            <p:spPr bwMode="auto">
              <a:xfrm>
                <a:off x="2136" y="3144"/>
                <a:ext cx="26" cy="19"/>
              </a:xfrm>
              <a:custGeom>
                <a:avLst/>
                <a:gdLst>
                  <a:gd name="T0" fmla="*/ 4 w 26"/>
                  <a:gd name="T1" fmla="*/ 0 h 19"/>
                  <a:gd name="T2" fmla="*/ 26 w 26"/>
                  <a:gd name="T3" fmla="*/ 8 h 19"/>
                  <a:gd name="T4" fmla="*/ 22 w 26"/>
                  <a:gd name="T5" fmla="*/ 19 h 19"/>
                  <a:gd name="T6" fmla="*/ 0 w 26"/>
                  <a:gd name="T7" fmla="*/ 12 h 19"/>
                  <a:gd name="T8" fmla="*/ 4 w 26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19"/>
                  <a:gd name="T17" fmla="*/ 26 w 26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19">
                    <a:moveTo>
                      <a:pt x="4" y="0"/>
                    </a:moveTo>
                    <a:lnTo>
                      <a:pt x="26" y="8"/>
                    </a:lnTo>
                    <a:lnTo>
                      <a:pt x="22" y="19"/>
                    </a:lnTo>
                    <a:lnTo>
                      <a:pt x="0" y="1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82" name="Freeform 348"/>
              <p:cNvSpPr>
                <a:spLocks/>
              </p:cNvSpPr>
              <p:nvPr/>
            </p:nvSpPr>
            <p:spPr bwMode="auto">
              <a:xfrm>
                <a:off x="2199" y="3171"/>
                <a:ext cx="23" cy="18"/>
              </a:xfrm>
              <a:custGeom>
                <a:avLst/>
                <a:gdLst>
                  <a:gd name="T0" fmla="*/ 4 w 23"/>
                  <a:gd name="T1" fmla="*/ 0 h 18"/>
                  <a:gd name="T2" fmla="*/ 23 w 23"/>
                  <a:gd name="T3" fmla="*/ 7 h 18"/>
                  <a:gd name="T4" fmla="*/ 19 w 23"/>
                  <a:gd name="T5" fmla="*/ 18 h 18"/>
                  <a:gd name="T6" fmla="*/ 0 w 23"/>
                  <a:gd name="T7" fmla="*/ 11 h 18"/>
                  <a:gd name="T8" fmla="*/ 4 w 23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8"/>
                  <a:gd name="T17" fmla="*/ 23 w 23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8">
                    <a:moveTo>
                      <a:pt x="4" y="0"/>
                    </a:moveTo>
                    <a:lnTo>
                      <a:pt x="23" y="7"/>
                    </a:lnTo>
                    <a:lnTo>
                      <a:pt x="19" y="18"/>
                    </a:lnTo>
                    <a:lnTo>
                      <a:pt x="0" y="1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83" name="Freeform 349"/>
              <p:cNvSpPr>
                <a:spLocks/>
              </p:cNvSpPr>
              <p:nvPr/>
            </p:nvSpPr>
            <p:spPr bwMode="auto">
              <a:xfrm>
                <a:off x="2263" y="3178"/>
                <a:ext cx="22" cy="15"/>
              </a:xfrm>
              <a:custGeom>
                <a:avLst/>
                <a:gdLst>
                  <a:gd name="T0" fmla="*/ 0 w 22"/>
                  <a:gd name="T1" fmla="*/ 4 h 15"/>
                  <a:gd name="T2" fmla="*/ 22 w 22"/>
                  <a:gd name="T3" fmla="*/ 0 h 15"/>
                  <a:gd name="T4" fmla="*/ 22 w 22"/>
                  <a:gd name="T5" fmla="*/ 11 h 15"/>
                  <a:gd name="T6" fmla="*/ 0 w 22"/>
                  <a:gd name="T7" fmla="*/ 15 h 15"/>
                  <a:gd name="T8" fmla="*/ 0 w 22"/>
                  <a:gd name="T9" fmla="*/ 4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5"/>
                  <a:gd name="T17" fmla="*/ 22 w 22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5">
                    <a:moveTo>
                      <a:pt x="0" y="4"/>
                    </a:moveTo>
                    <a:lnTo>
                      <a:pt x="22" y="0"/>
                    </a:lnTo>
                    <a:lnTo>
                      <a:pt x="22" y="11"/>
                    </a:lnTo>
                    <a:lnTo>
                      <a:pt x="0" y="15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84" name="Freeform 350"/>
              <p:cNvSpPr>
                <a:spLocks/>
              </p:cNvSpPr>
              <p:nvPr/>
            </p:nvSpPr>
            <p:spPr bwMode="auto">
              <a:xfrm>
                <a:off x="2326" y="3171"/>
                <a:ext cx="22" cy="15"/>
              </a:xfrm>
              <a:custGeom>
                <a:avLst/>
                <a:gdLst>
                  <a:gd name="T0" fmla="*/ 0 w 22"/>
                  <a:gd name="T1" fmla="*/ 3 h 15"/>
                  <a:gd name="T2" fmla="*/ 19 w 22"/>
                  <a:gd name="T3" fmla="*/ 0 h 15"/>
                  <a:gd name="T4" fmla="*/ 22 w 22"/>
                  <a:gd name="T5" fmla="*/ 11 h 15"/>
                  <a:gd name="T6" fmla="*/ 4 w 22"/>
                  <a:gd name="T7" fmla="*/ 15 h 15"/>
                  <a:gd name="T8" fmla="*/ 0 w 22"/>
                  <a:gd name="T9" fmla="*/ 3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5"/>
                  <a:gd name="T17" fmla="*/ 22 w 22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5">
                    <a:moveTo>
                      <a:pt x="0" y="3"/>
                    </a:moveTo>
                    <a:lnTo>
                      <a:pt x="19" y="0"/>
                    </a:lnTo>
                    <a:lnTo>
                      <a:pt x="22" y="11"/>
                    </a:lnTo>
                    <a:lnTo>
                      <a:pt x="4" y="15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85" name="Rectangle 351"/>
              <p:cNvSpPr>
                <a:spLocks noChangeArrowheads="1"/>
              </p:cNvSpPr>
              <p:nvPr/>
            </p:nvSpPr>
            <p:spPr bwMode="auto">
              <a:xfrm>
                <a:off x="2348" y="3171"/>
                <a:ext cx="4" cy="11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86" name="Rectangle 352"/>
              <p:cNvSpPr>
                <a:spLocks noChangeArrowheads="1"/>
              </p:cNvSpPr>
              <p:nvPr/>
            </p:nvSpPr>
            <p:spPr bwMode="auto">
              <a:xfrm>
                <a:off x="2397" y="3171"/>
                <a:ext cx="22" cy="11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87" name="Freeform 353"/>
              <p:cNvSpPr>
                <a:spLocks/>
              </p:cNvSpPr>
              <p:nvPr/>
            </p:nvSpPr>
            <p:spPr bwMode="auto">
              <a:xfrm>
                <a:off x="2464" y="3171"/>
                <a:ext cx="26" cy="18"/>
              </a:xfrm>
              <a:custGeom>
                <a:avLst/>
                <a:gdLst>
                  <a:gd name="T0" fmla="*/ 3 w 26"/>
                  <a:gd name="T1" fmla="*/ 0 h 18"/>
                  <a:gd name="T2" fmla="*/ 26 w 26"/>
                  <a:gd name="T3" fmla="*/ 7 h 18"/>
                  <a:gd name="T4" fmla="*/ 22 w 26"/>
                  <a:gd name="T5" fmla="*/ 18 h 18"/>
                  <a:gd name="T6" fmla="*/ 0 w 26"/>
                  <a:gd name="T7" fmla="*/ 11 h 18"/>
                  <a:gd name="T8" fmla="*/ 3 w 26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18"/>
                  <a:gd name="T17" fmla="*/ 26 w 26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18">
                    <a:moveTo>
                      <a:pt x="3" y="0"/>
                    </a:moveTo>
                    <a:lnTo>
                      <a:pt x="26" y="7"/>
                    </a:lnTo>
                    <a:lnTo>
                      <a:pt x="22" y="18"/>
                    </a:lnTo>
                    <a:lnTo>
                      <a:pt x="0" y="1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88" name="Freeform 354"/>
              <p:cNvSpPr>
                <a:spLocks/>
              </p:cNvSpPr>
              <p:nvPr/>
            </p:nvSpPr>
            <p:spPr bwMode="auto">
              <a:xfrm>
                <a:off x="2531" y="3189"/>
                <a:ext cx="22" cy="15"/>
              </a:xfrm>
              <a:custGeom>
                <a:avLst/>
                <a:gdLst>
                  <a:gd name="T0" fmla="*/ 0 w 22"/>
                  <a:gd name="T1" fmla="*/ 0 h 15"/>
                  <a:gd name="T2" fmla="*/ 22 w 22"/>
                  <a:gd name="T3" fmla="*/ 4 h 15"/>
                  <a:gd name="T4" fmla="*/ 22 w 22"/>
                  <a:gd name="T5" fmla="*/ 15 h 15"/>
                  <a:gd name="T6" fmla="*/ 0 w 22"/>
                  <a:gd name="T7" fmla="*/ 11 h 15"/>
                  <a:gd name="T8" fmla="*/ 0 w 22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5"/>
                  <a:gd name="T17" fmla="*/ 22 w 22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5">
                    <a:moveTo>
                      <a:pt x="0" y="0"/>
                    </a:moveTo>
                    <a:lnTo>
                      <a:pt x="22" y="4"/>
                    </a:lnTo>
                    <a:lnTo>
                      <a:pt x="22" y="15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89" name="Freeform 355"/>
              <p:cNvSpPr>
                <a:spLocks/>
              </p:cNvSpPr>
              <p:nvPr/>
            </p:nvSpPr>
            <p:spPr bwMode="auto">
              <a:xfrm>
                <a:off x="2587" y="3167"/>
                <a:ext cx="26" cy="22"/>
              </a:xfrm>
              <a:custGeom>
                <a:avLst/>
                <a:gdLst>
                  <a:gd name="T0" fmla="*/ 0 w 26"/>
                  <a:gd name="T1" fmla="*/ 15 h 22"/>
                  <a:gd name="T2" fmla="*/ 18 w 26"/>
                  <a:gd name="T3" fmla="*/ 0 h 22"/>
                  <a:gd name="T4" fmla="*/ 26 w 26"/>
                  <a:gd name="T5" fmla="*/ 7 h 22"/>
                  <a:gd name="T6" fmla="*/ 7 w 26"/>
                  <a:gd name="T7" fmla="*/ 22 h 22"/>
                  <a:gd name="T8" fmla="*/ 0 w 26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22"/>
                  <a:gd name="T17" fmla="*/ 26 w 26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22">
                    <a:moveTo>
                      <a:pt x="0" y="15"/>
                    </a:moveTo>
                    <a:lnTo>
                      <a:pt x="18" y="0"/>
                    </a:lnTo>
                    <a:lnTo>
                      <a:pt x="26" y="7"/>
                    </a:lnTo>
                    <a:lnTo>
                      <a:pt x="7" y="2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90" name="Freeform 356"/>
              <p:cNvSpPr>
                <a:spLocks/>
              </p:cNvSpPr>
              <p:nvPr/>
            </p:nvSpPr>
            <p:spPr bwMode="auto">
              <a:xfrm>
                <a:off x="2643" y="3126"/>
                <a:ext cx="26" cy="22"/>
              </a:xfrm>
              <a:custGeom>
                <a:avLst/>
                <a:gdLst>
                  <a:gd name="T0" fmla="*/ 0 w 26"/>
                  <a:gd name="T1" fmla="*/ 15 h 22"/>
                  <a:gd name="T2" fmla="*/ 18 w 26"/>
                  <a:gd name="T3" fmla="*/ 0 h 22"/>
                  <a:gd name="T4" fmla="*/ 26 w 26"/>
                  <a:gd name="T5" fmla="*/ 7 h 22"/>
                  <a:gd name="T6" fmla="*/ 7 w 26"/>
                  <a:gd name="T7" fmla="*/ 22 h 22"/>
                  <a:gd name="T8" fmla="*/ 0 w 26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22"/>
                  <a:gd name="T17" fmla="*/ 26 w 26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22">
                    <a:moveTo>
                      <a:pt x="0" y="15"/>
                    </a:moveTo>
                    <a:lnTo>
                      <a:pt x="18" y="0"/>
                    </a:lnTo>
                    <a:lnTo>
                      <a:pt x="26" y="7"/>
                    </a:lnTo>
                    <a:lnTo>
                      <a:pt x="7" y="2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91" name="Freeform 357"/>
              <p:cNvSpPr>
                <a:spLocks/>
              </p:cNvSpPr>
              <p:nvPr/>
            </p:nvSpPr>
            <p:spPr bwMode="auto">
              <a:xfrm>
                <a:off x="489" y="3354"/>
                <a:ext cx="19" cy="26"/>
              </a:xfrm>
              <a:custGeom>
                <a:avLst/>
                <a:gdLst>
                  <a:gd name="T0" fmla="*/ 11 w 19"/>
                  <a:gd name="T1" fmla="*/ 0 h 26"/>
                  <a:gd name="T2" fmla="*/ 19 w 19"/>
                  <a:gd name="T3" fmla="*/ 22 h 26"/>
                  <a:gd name="T4" fmla="*/ 8 w 19"/>
                  <a:gd name="T5" fmla="*/ 26 h 26"/>
                  <a:gd name="T6" fmla="*/ 0 w 19"/>
                  <a:gd name="T7" fmla="*/ 4 h 26"/>
                  <a:gd name="T8" fmla="*/ 11 w 19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6"/>
                  <a:gd name="T17" fmla="*/ 19 w 19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6">
                    <a:moveTo>
                      <a:pt x="11" y="0"/>
                    </a:moveTo>
                    <a:lnTo>
                      <a:pt x="19" y="22"/>
                    </a:lnTo>
                    <a:lnTo>
                      <a:pt x="8" y="26"/>
                    </a:lnTo>
                    <a:lnTo>
                      <a:pt x="0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92" name="Freeform 358"/>
              <p:cNvSpPr>
                <a:spLocks/>
              </p:cNvSpPr>
              <p:nvPr/>
            </p:nvSpPr>
            <p:spPr bwMode="auto">
              <a:xfrm>
                <a:off x="515" y="3418"/>
                <a:ext cx="19" cy="22"/>
              </a:xfrm>
              <a:custGeom>
                <a:avLst/>
                <a:gdLst>
                  <a:gd name="T0" fmla="*/ 11 w 19"/>
                  <a:gd name="T1" fmla="*/ 0 h 22"/>
                  <a:gd name="T2" fmla="*/ 19 w 19"/>
                  <a:gd name="T3" fmla="*/ 18 h 22"/>
                  <a:gd name="T4" fmla="*/ 8 w 19"/>
                  <a:gd name="T5" fmla="*/ 22 h 22"/>
                  <a:gd name="T6" fmla="*/ 0 w 19"/>
                  <a:gd name="T7" fmla="*/ 3 h 22"/>
                  <a:gd name="T8" fmla="*/ 11 w 19"/>
                  <a:gd name="T9" fmla="*/ 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2"/>
                  <a:gd name="T17" fmla="*/ 19 w 19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2">
                    <a:moveTo>
                      <a:pt x="11" y="0"/>
                    </a:moveTo>
                    <a:lnTo>
                      <a:pt x="19" y="18"/>
                    </a:lnTo>
                    <a:lnTo>
                      <a:pt x="8" y="22"/>
                    </a:lnTo>
                    <a:lnTo>
                      <a:pt x="0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93" name="Freeform 359"/>
              <p:cNvSpPr>
                <a:spLocks/>
              </p:cNvSpPr>
              <p:nvPr/>
            </p:nvSpPr>
            <p:spPr bwMode="auto">
              <a:xfrm>
                <a:off x="541" y="3481"/>
                <a:ext cx="19" cy="23"/>
              </a:xfrm>
              <a:custGeom>
                <a:avLst/>
                <a:gdLst>
                  <a:gd name="T0" fmla="*/ 11 w 19"/>
                  <a:gd name="T1" fmla="*/ 0 h 23"/>
                  <a:gd name="T2" fmla="*/ 19 w 19"/>
                  <a:gd name="T3" fmla="*/ 19 h 23"/>
                  <a:gd name="T4" fmla="*/ 8 w 19"/>
                  <a:gd name="T5" fmla="*/ 23 h 23"/>
                  <a:gd name="T6" fmla="*/ 0 w 19"/>
                  <a:gd name="T7" fmla="*/ 4 h 23"/>
                  <a:gd name="T8" fmla="*/ 11 w 19"/>
                  <a:gd name="T9" fmla="*/ 0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3"/>
                  <a:gd name="T17" fmla="*/ 19 w 19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3">
                    <a:moveTo>
                      <a:pt x="11" y="0"/>
                    </a:moveTo>
                    <a:lnTo>
                      <a:pt x="19" y="19"/>
                    </a:lnTo>
                    <a:lnTo>
                      <a:pt x="8" y="23"/>
                    </a:lnTo>
                    <a:lnTo>
                      <a:pt x="0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94" name="Freeform 360"/>
              <p:cNvSpPr>
                <a:spLocks/>
              </p:cNvSpPr>
              <p:nvPr/>
            </p:nvSpPr>
            <p:spPr bwMode="auto">
              <a:xfrm>
                <a:off x="567" y="3541"/>
                <a:ext cx="23" cy="26"/>
              </a:xfrm>
              <a:custGeom>
                <a:avLst/>
                <a:gdLst>
                  <a:gd name="T0" fmla="*/ 12 w 23"/>
                  <a:gd name="T1" fmla="*/ 0 h 26"/>
                  <a:gd name="T2" fmla="*/ 23 w 23"/>
                  <a:gd name="T3" fmla="*/ 23 h 26"/>
                  <a:gd name="T4" fmla="*/ 12 w 23"/>
                  <a:gd name="T5" fmla="*/ 26 h 26"/>
                  <a:gd name="T6" fmla="*/ 0 w 23"/>
                  <a:gd name="T7" fmla="*/ 4 h 26"/>
                  <a:gd name="T8" fmla="*/ 12 w 23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26"/>
                  <a:gd name="T17" fmla="*/ 23 w 23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26">
                    <a:moveTo>
                      <a:pt x="12" y="0"/>
                    </a:moveTo>
                    <a:lnTo>
                      <a:pt x="23" y="23"/>
                    </a:lnTo>
                    <a:lnTo>
                      <a:pt x="12" y="26"/>
                    </a:lnTo>
                    <a:lnTo>
                      <a:pt x="0" y="4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95" name="Freeform 361"/>
              <p:cNvSpPr>
                <a:spLocks/>
              </p:cNvSpPr>
              <p:nvPr/>
            </p:nvSpPr>
            <p:spPr bwMode="auto">
              <a:xfrm>
                <a:off x="593" y="3605"/>
                <a:ext cx="15" cy="11"/>
              </a:xfrm>
              <a:custGeom>
                <a:avLst/>
                <a:gdLst>
                  <a:gd name="T0" fmla="*/ 12 w 15"/>
                  <a:gd name="T1" fmla="*/ 0 h 11"/>
                  <a:gd name="T2" fmla="*/ 15 w 15"/>
                  <a:gd name="T3" fmla="*/ 7 h 11"/>
                  <a:gd name="T4" fmla="*/ 4 w 15"/>
                  <a:gd name="T5" fmla="*/ 11 h 11"/>
                  <a:gd name="T6" fmla="*/ 0 w 15"/>
                  <a:gd name="T7" fmla="*/ 3 h 11"/>
                  <a:gd name="T8" fmla="*/ 12 w 15"/>
                  <a:gd name="T9" fmla="*/ 0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11"/>
                  <a:gd name="T17" fmla="*/ 15 w 1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11">
                    <a:moveTo>
                      <a:pt x="12" y="0"/>
                    </a:moveTo>
                    <a:lnTo>
                      <a:pt x="15" y="7"/>
                    </a:lnTo>
                    <a:lnTo>
                      <a:pt x="4" y="11"/>
                    </a:lnTo>
                    <a:lnTo>
                      <a:pt x="0" y="3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96" name="Freeform 362"/>
              <p:cNvSpPr>
                <a:spLocks/>
              </p:cNvSpPr>
              <p:nvPr/>
            </p:nvSpPr>
            <p:spPr bwMode="auto">
              <a:xfrm>
                <a:off x="597" y="3601"/>
                <a:ext cx="19" cy="19"/>
              </a:xfrm>
              <a:custGeom>
                <a:avLst/>
                <a:gdLst>
                  <a:gd name="T0" fmla="*/ 0 w 19"/>
                  <a:gd name="T1" fmla="*/ 11 h 19"/>
                  <a:gd name="T2" fmla="*/ 11 w 19"/>
                  <a:gd name="T3" fmla="*/ 0 h 19"/>
                  <a:gd name="T4" fmla="*/ 19 w 19"/>
                  <a:gd name="T5" fmla="*/ 7 h 19"/>
                  <a:gd name="T6" fmla="*/ 8 w 19"/>
                  <a:gd name="T7" fmla="*/ 19 h 19"/>
                  <a:gd name="T8" fmla="*/ 0 w 19"/>
                  <a:gd name="T9" fmla="*/ 11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19"/>
                  <a:gd name="T17" fmla="*/ 19 w 19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19">
                    <a:moveTo>
                      <a:pt x="0" y="11"/>
                    </a:moveTo>
                    <a:lnTo>
                      <a:pt x="11" y="0"/>
                    </a:lnTo>
                    <a:lnTo>
                      <a:pt x="19" y="7"/>
                    </a:lnTo>
                    <a:lnTo>
                      <a:pt x="8" y="1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97" name="Freeform 363"/>
              <p:cNvSpPr>
                <a:spLocks/>
              </p:cNvSpPr>
              <p:nvPr/>
            </p:nvSpPr>
            <p:spPr bwMode="auto">
              <a:xfrm>
                <a:off x="638" y="3552"/>
                <a:ext cx="26" cy="26"/>
              </a:xfrm>
              <a:custGeom>
                <a:avLst/>
                <a:gdLst>
                  <a:gd name="T0" fmla="*/ 0 w 26"/>
                  <a:gd name="T1" fmla="*/ 19 h 26"/>
                  <a:gd name="T2" fmla="*/ 19 w 26"/>
                  <a:gd name="T3" fmla="*/ 0 h 26"/>
                  <a:gd name="T4" fmla="*/ 26 w 26"/>
                  <a:gd name="T5" fmla="*/ 8 h 26"/>
                  <a:gd name="T6" fmla="*/ 8 w 26"/>
                  <a:gd name="T7" fmla="*/ 26 h 26"/>
                  <a:gd name="T8" fmla="*/ 0 w 26"/>
                  <a:gd name="T9" fmla="*/ 19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26"/>
                  <a:gd name="T17" fmla="*/ 26 w 26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26">
                    <a:moveTo>
                      <a:pt x="0" y="19"/>
                    </a:moveTo>
                    <a:lnTo>
                      <a:pt x="19" y="0"/>
                    </a:lnTo>
                    <a:lnTo>
                      <a:pt x="26" y="8"/>
                    </a:lnTo>
                    <a:lnTo>
                      <a:pt x="8" y="26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98" name="Freeform 364"/>
              <p:cNvSpPr>
                <a:spLocks/>
              </p:cNvSpPr>
              <p:nvPr/>
            </p:nvSpPr>
            <p:spPr bwMode="auto">
              <a:xfrm>
                <a:off x="687" y="3504"/>
                <a:ext cx="26" cy="26"/>
              </a:xfrm>
              <a:custGeom>
                <a:avLst/>
                <a:gdLst>
                  <a:gd name="T0" fmla="*/ 0 w 26"/>
                  <a:gd name="T1" fmla="*/ 18 h 26"/>
                  <a:gd name="T2" fmla="*/ 18 w 26"/>
                  <a:gd name="T3" fmla="*/ 0 h 26"/>
                  <a:gd name="T4" fmla="*/ 26 w 26"/>
                  <a:gd name="T5" fmla="*/ 7 h 26"/>
                  <a:gd name="T6" fmla="*/ 7 w 26"/>
                  <a:gd name="T7" fmla="*/ 26 h 26"/>
                  <a:gd name="T8" fmla="*/ 0 w 26"/>
                  <a:gd name="T9" fmla="*/ 18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26"/>
                  <a:gd name="T17" fmla="*/ 26 w 26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26">
                    <a:moveTo>
                      <a:pt x="0" y="18"/>
                    </a:moveTo>
                    <a:lnTo>
                      <a:pt x="18" y="0"/>
                    </a:lnTo>
                    <a:lnTo>
                      <a:pt x="26" y="7"/>
                    </a:lnTo>
                    <a:lnTo>
                      <a:pt x="7" y="26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799" name="Freeform 365"/>
              <p:cNvSpPr>
                <a:spLocks/>
              </p:cNvSpPr>
              <p:nvPr/>
            </p:nvSpPr>
            <p:spPr bwMode="auto">
              <a:xfrm>
                <a:off x="750" y="3507"/>
                <a:ext cx="22" cy="19"/>
              </a:xfrm>
              <a:custGeom>
                <a:avLst/>
                <a:gdLst>
                  <a:gd name="T0" fmla="*/ 4 w 22"/>
                  <a:gd name="T1" fmla="*/ 0 h 19"/>
                  <a:gd name="T2" fmla="*/ 22 w 22"/>
                  <a:gd name="T3" fmla="*/ 8 h 19"/>
                  <a:gd name="T4" fmla="*/ 19 w 22"/>
                  <a:gd name="T5" fmla="*/ 19 h 19"/>
                  <a:gd name="T6" fmla="*/ 0 w 22"/>
                  <a:gd name="T7" fmla="*/ 12 h 19"/>
                  <a:gd name="T8" fmla="*/ 4 w 22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9"/>
                  <a:gd name="T17" fmla="*/ 22 w 22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9">
                    <a:moveTo>
                      <a:pt x="4" y="0"/>
                    </a:moveTo>
                    <a:lnTo>
                      <a:pt x="22" y="8"/>
                    </a:lnTo>
                    <a:lnTo>
                      <a:pt x="19" y="19"/>
                    </a:lnTo>
                    <a:lnTo>
                      <a:pt x="0" y="1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00" name="Freeform 366"/>
              <p:cNvSpPr>
                <a:spLocks/>
              </p:cNvSpPr>
              <p:nvPr/>
            </p:nvSpPr>
            <p:spPr bwMode="auto">
              <a:xfrm>
                <a:off x="813" y="3526"/>
                <a:ext cx="11" cy="15"/>
              </a:xfrm>
              <a:custGeom>
                <a:avLst/>
                <a:gdLst>
                  <a:gd name="T0" fmla="*/ 4 w 11"/>
                  <a:gd name="T1" fmla="*/ 0 h 15"/>
                  <a:gd name="T2" fmla="*/ 11 w 11"/>
                  <a:gd name="T3" fmla="*/ 4 h 15"/>
                  <a:gd name="T4" fmla="*/ 8 w 11"/>
                  <a:gd name="T5" fmla="*/ 15 h 15"/>
                  <a:gd name="T6" fmla="*/ 0 w 11"/>
                  <a:gd name="T7" fmla="*/ 11 h 15"/>
                  <a:gd name="T8" fmla="*/ 4 w 11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15"/>
                  <a:gd name="T17" fmla="*/ 11 w 11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15">
                    <a:moveTo>
                      <a:pt x="4" y="0"/>
                    </a:moveTo>
                    <a:lnTo>
                      <a:pt x="11" y="4"/>
                    </a:lnTo>
                    <a:lnTo>
                      <a:pt x="8" y="15"/>
                    </a:lnTo>
                    <a:lnTo>
                      <a:pt x="0" y="1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01" name="Freeform 367"/>
              <p:cNvSpPr>
                <a:spLocks/>
              </p:cNvSpPr>
              <p:nvPr/>
            </p:nvSpPr>
            <p:spPr bwMode="auto">
              <a:xfrm>
                <a:off x="821" y="3530"/>
                <a:ext cx="18" cy="15"/>
              </a:xfrm>
              <a:custGeom>
                <a:avLst/>
                <a:gdLst>
                  <a:gd name="T0" fmla="*/ 3 w 18"/>
                  <a:gd name="T1" fmla="*/ 0 h 15"/>
                  <a:gd name="T2" fmla="*/ 18 w 18"/>
                  <a:gd name="T3" fmla="*/ 4 h 15"/>
                  <a:gd name="T4" fmla="*/ 15 w 18"/>
                  <a:gd name="T5" fmla="*/ 15 h 15"/>
                  <a:gd name="T6" fmla="*/ 0 w 18"/>
                  <a:gd name="T7" fmla="*/ 11 h 15"/>
                  <a:gd name="T8" fmla="*/ 3 w 18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15"/>
                  <a:gd name="T17" fmla="*/ 18 w 18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15">
                    <a:moveTo>
                      <a:pt x="3" y="0"/>
                    </a:moveTo>
                    <a:lnTo>
                      <a:pt x="18" y="4"/>
                    </a:lnTo>
                    <a:lnTo>
                      <a:pt x="15" y="15"/>
                    </a:lnTo>
                    <a:lnTo>
                      <a:pt x="0" y="1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02" name="Freeform 368"/>
              <p:cNvSpPr>
                <a:spLocks/>
              </p:cNvSpPr>
              <p:nvPr/>
            </p:nvSpPr>
            <p:spPr bwMode="auto">
              <a:xfrm>
                <a:off x="877" y="3545"/>
                <a:ext cx="26" cy="19"/>
              </a:xfrm>
              <a:custGeom>
                <a:avLst/>
                <a:gdLst>
                  <a:gd name="T0" fmla="*/ 3 w 26"/>
                  <a:gd name="T1" fmla="*/ 0 h 19"/>
                  <a:gd name="T2" fmla="*/ 26 w 26"/>
                  <a:gd name="T3" fmla="*/ 7 h 19"/>
                  <a:gd name="T4" fmla="*/ 22 w 26"/>
                  <a:gd name="T5" fmla="*/ 19 h 19"/>
                  <a:gd name="T6" fmla="*/ 0 w 26"/>
                  <a:gd name="T7" fmla="*/ 11 h 19"/>
                  <a:gd name="T8" fmla="*/ 3 w 26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19"/>
                  <a:gd name="T17" fmla="*/ 26 w 26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19">
                    <a:moveTo>
                      <a:pt x="3" y="0"/>
                    </a:moveTo>
                    <a:lnTo>
                      <a:pt x="26" y="7"/>
                    </a:lnTo>
                    <a:lnTo>
                      <a:pt x="22" y="19"/>
                    </a:lnTo>
                    <a:lnTo>
                      <a:pt x="0" y="1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03" name="Freeform 369"/>
              <p:cNvSpPr>
                <a:spLocks/>
              </p:cNvSpPr>
              <p:nvPr/>
            </p:nvSpPr>
            <p:spPr bwMode="auto">
              <a:xfrm>
                <a:off x="944" y="3564"/>
                <a:ext cx="22" cy="14"/>
              </a:xfrm>
              <a:custGeom>
                <a:avLst/>
                <a:gdLst>
                  <a:gd name="T0" fmla="*/ 0 w 22"/>
                  <a:gd name="T1" fmla="*/ 0 h 14"/>
                  <a:gd name="T2" fmla="*/ 22 w 22"/>
                  <a:gd name="T3" fmla="*/ 3 h 14"/>
                  <a:gd name="T4" fmla="*/ 22 w 22"/>
                  <a:gd name="T5" fmla="*/ 14 h 14"/>
                  <a:gd name="T6" fmla="*/ 0 w 22"/>
                  <a:gd name="T7" fmla="*/ 11 h 14"/>
                  <a:gd name="T8" fmla="*/ 0 w 22"/>
                  <a:gd name="T9" fmla="*/ 0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4"/>
                  <a:gd name="T17" fmla="*/ 22 w 22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4">
                    <a:moveTo>
                      <a:pt x="0" y="0"/>
                    </a:moveTo>
                    <a:lnTo>
                      <a:pt x="22" y="3"/>
                    </a:lnTo>
                    <a:lnTo>
                      <a:pt x="22" y="14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04" name="Freeform 370"/>
              <p:cNvSpPr>
                <a:spLocks/>
              </p:cNvSpPr>
              <p:nvPr/>
            </p:nvSpPr>
            <p:spPr bwMode="auto">
              <a:xfrm>
                <a:off x="1011" y="3575"/>
                <a:ext cx="22" cy="15"/>
              </a:xfrm>
              <a:custGeom>
                <a:avLst/>
                <a:gdLst>
                  <a:gd name="T0" fmla="*/ 0 w 22"/>
                  <a:gd name="T1" fmla="*/ 0 h 15"/>
                  <a:gd name="T2" fmla="*/ 22 w 22"/>
                  <a:gd name="T3" fmla="*/ 3 h 15"/>
                  <a:gd name="T4" fmla="*/ 22 w 22"/>
                  <a:gd name="T5" fmla="*/ 15 h 15"/>
                  <a:gd name="T6" fmla="*/ 0 w 22"/>
                  <a:gd name="T7" fmla="*/ 11 h 15"/>
                  <a:gd name="T8" fmla="*/ 0 w 22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5"/>
                  <a:gd name="T17" fmla="*/ 22 w 22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5">
                    <a:moveTo>
                      <a:pt x="0" y="0"/>
                    </a:moveTo>
                    <a:lnTo>
                      <a:pt x="22" y="3"/>
                    </a:lnTo>
                    <a:lnTo>
                      <a:pt x="22" y="15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05" name="Freeform 371"/>
              <p:cNvSpPr>
                <a:spLocks/>
              </p:cNvSpPr>
              <p:nvPr/>
            </p:nvSpPr>
            <p:spPr bwMode="auto">
              <a:xfrm>
                <a:off x="1070" y="3545"/>
                <a:ext cx="26" cy="22"/>
              </a:xfrm>
              <a:custGeom>
                <a:avLst/>
                <a:gdLst>
                  <a:gd name="T0" fmla="*/ 0 w 26"/>
                  <a:gd name="T1" fmla="*/ 11 h 22"/>
                  <a:gd name="T2" fmla="*/ 19 w 26"/>
                  <a:gd name="T3" fmla="*/ 0 h 22"/>
                  <a:gd name="T4" fmla="*/ 26 w 26"/>
                  <a:gd name="T5" fmla="*/ 11 h 22"/>
                  <a:gd name="T6" fmla="*/ 8 w 26"/>
                  <a:gd name="T7" fmla="*/ 22 h 22"/>
                  <a:gd name="T8" fmla="*/ 0 w 26"/>
                  <a:gd name="T9" fmla="*/ 11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22"/>
                  <a:gd name="T17" fmla="*/ 26 w 26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22">
                    <a:moveTo>
                      <a:pt x="0" y="11"/>
                    </a:moveTo>
                    <a:lnTo>
                      <a:pt x="19" y="0"/>
                    </a:lnTo>
                    <a:lnTo>
                      <a:pt x="26" y="11"/>
                    </a:lnTo>
                    <a:lnTo>
                      <a:pt x="8" y="22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06" name="Freeform 372"/>
              <p:cNvSpPr>
                <a:spLocks/>
              </p:cNvSpPr>
              <p:nvPr/>
            </p:nvSpPr>
            <p:spPr bwMode="auto">
              <a:xfrm>
                <a:off x="1126" y="3507"/>
                <a:ext cx="26" cy="23"/>
              </a:xfrm>
              <a:custGeom>
                <a:avLst/>
                <a:gdLst>
                  <a:gd name="T0" fmla="*/ 0 w 26"/>
                  <a:gd name="T1" fmla="*/ 12 h 23"/>
                  <a:gd name="T2" fmla="*/ 19 w 26"/>
                  <a:gd name="T3" fmla="*/ 0 h 23"/>
                  <a:gd name="T4" fmla="*/ 26 w 26"/>
                  <a:gd name="T5" fmla="*/ 12 h 23"/>
                  <a:gd name="T6" fmla="*/ 8 w 26"/>
                  <a:gd name="T7" fmla="*/ 23 h 23"/>
                  <a:gd name="T8" fmla="*/ 0 w 26"/>
                  <a:gd name="T9" fmla="*/ 1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23"/>
                  <a:gd name="T17" fmla="*/ 26 w 26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23">
                    <a:moveTo>
                      <a:pt x="0" y="12"/>
                    </a:moveTo>
                    <a:lnTo>
                      <a:pt x="19" y="0"/>
                    </a:lnTo>
                    <a:lnTo>
                      <a:pt x="26" y="12"/>
                    </a:lnTo>
                    <a:lnTo>
                      <a:pt x="8" y="23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07" name="Freeform 373"/>
              <p:cNvSpPr>
                <a:spLocks/>
              </p:cNvSpPr>
              <p:nvPr/>
            </p:nvSpPr>
            <p:spPr bwMode="auto">
              <a:xfrm>
                <a:off x="1186" y="3530"/>
                <a:ext cx="26" cy="22"/>
              </a:xfrm>
              <a:custGeom>
                <a:avLst/>
                <a:gdLst>
                  <a:gd name="T0" fmla="*/ 7 w 26"/>
                  <a:gd name="T1" fmla="*/ 0 h 22"/>
                  <a:gd name="T2" fmla="*/ 26 w 26"/>
                  <a:gd name="T3" fmla="*/ 11 h 22"/>
                  <a:gd name="T4" fmla="*/ 18 w 26"/>
                  <a:gd name="T5" fmla="*/ 22 h 22"/>
                  <a:gd name="T6" fmla="*/ 0 w 26"/>
                  <a:gd name="T7" fmla="*/ 11 h 22"/>
                  <a:gd name="T8" fmla="*/ 7 w 26"/>
                  <a:gd name="T9" fmla="*/ 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22"/>
                  <a:gd name="T17" fmla="*/ 26 w 26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22">
                    <a:moveTo>
                      <a:pt x="7" y="0"/>
                    </a:moveTo>
                    <a:lnTo>
                      <a:pt x="26" y="11"/>
                    </a:lnTo>
                    <a:lnTo>
                      <a:pt x="18" y="22"/>
                    </a:lnTo>
                    <a:lnTo>
                      <a:pt x="0" y="1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08" name="Freeform 374"/>
              <p:cNvSpPr>
                <a:spLocks/>
              </p:cNvSpPr>
              <p:nvPr/>
            </p:nvSpPr>
            <p:spPr bwMode="auto">
              <a:xfrm>
                <a:off x="1245" y="3564"/>
                <a:ext cx="15" cy="14"/>
              </a:xfrm>
              <a:custGeom>
                <a:avLst/>
                <a:gdLst>
                  <a:gd name="T0" fmla="*/ 4 w 15"/>
                  <a:gd name="T1" fmla="*/ 0 h 14"/>
                  <a:gd name="T2" fmla="*/ 15 w 15"/>
                  <a:gd name="T3" fmla="*/ 3 h 14"/>
                  <a:gd name="T4" fmla="*/ 12 w 15"/>
                  <a:gd name="T5" fmla="*/ 14 h 14"/>
                  <a:gd name="T6" fmla="*/ 0 w 15"/>
                  <a:gd name="T7" fmla="*/ 11 h 14"/>
                  <a:gd name="T8" fmla="*/ 4 w 15"/>
                  <a:gd name="T9" fmla="*/ 0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14"/>
                  <a:gd name="T17" fmla="*/ 15 w 15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14">
                    <a:moveTo>
                      <a:pt x="4" y="0"/>
                    </a:moveTo>
                    <a:lnTo>
                      <a:pt x="15" y="3"/>
                    </a:lnTo>
                    <a:lnTo>
                      <a:pt x="12" y="14"/>
                    </a:lnTo>
                    <a:lnTo>
                      <a:pt x="0" y="1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09" name="Rectangle 375"/>
              <p:cNvSpPr>
                <a:spLocks noChangeArrowheads="1"/>
              </p:cNvSpPr>
              <p:nvPr/>
            </p:nvSpPr>
            <p:spPr bwMode="auto">
              <a:xfrm>
                <a:off x="1257" y="3567"/>
                <a:ext cx="11" cy="11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10" name="Rectangle 376"/>
              <p:cNvSpPr>
                <a:spLocks noChangeArrowheads="1"/>
              </p:cNvSpPr>
              <p:nvPr/>
            </p:nvSpPr>
            <p:spPr bwMode="auto">
              <a:xfrm>
                <a:off x="1313" y="3571"/>
                <a:ext cx="22" cy="11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11" name="Freeform 377"/>
              <p:cNvSpPr>
                <a:spLocks/>
              </p:cNvSpPr>
              <p:nvPr/>
            </p:nvSpPr>
            <p:spPr bwMode="auto">
              <a:xfrm>
                <a:off x="1376" y="3560"/>
                <a:ext cx="26" cy="18"/>
              </a:xfrm>
              <a:custGeom>
                <a:avLst/>
                <a:gdLst>
                  <a:gd name="T0" fmla="*/ 0 w 26"/>
                  <a:gd name="T1" fmla="*/ 7 h 18"/>
                  <a:gd name="T2" fmla="*/ 22 w 26"/>
                  <a:gd name="T3" fmla="*/ 0 h 18"/>
                  <a:gd name="T4" fmla="*/ 26 w 26"/>
                  <a:gd name="T5" fmla="*/ 11 h 18"/>
                  <a:gd name="T6" fmla="*/ 4 w 26"/>
                  <a:gd name="T7" fmla="*/ 18 h 18"/>
                  <a:gd name="T8" fmla="*/ 0 w 26"/>
                  <a:gd name="T9" fmla="*/ 7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18"/>
                  <a:gd name="T17" fmla="*/ 26 w 26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18">
                    <a:moveTo>
                      <a:pt x="0" y="7"/>
                    </a:moveTo>
                    <a:lnTo>
                      <a:pt x="22" y="0"/>
                    </a:lnTo>
                    <a:lnTo>
                      <a:pt x="26" y="11"/>
                    </a:lnTo>
                    <a:lnTo>
                      <a:pt x="4" y="18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12" name="Freeform 378"/>
              <p:cNvSpPr>
                <a:spLocks/>
              </p:cNvSpPr>
              <p:nvPr/>
            </p:nvSpPr>
            <p:spPr bwMode="auto">
              <a:xfrm>
                <a:off x="1439" y="3537"/>
                <a:ext cx="26" cy="19"/>
              </a:xfrm>
              <a:custGeom>
                <a:avLst/>
                <a:gdLst>
                  <a:gd name="T0" fmla="*/ 0 w 26"/>
                  <a:gd name="T1" fmla="*/ 8 h 19"/>
                  <a:gd name="T2" fmla="*/ 23 w 26"/>
                  <a:gd name="T3" fmla="*/ 0 h 19"/>
                  <a:gd name="T4" fmla="*/ 26 w 26"/>
                  <a:gd name="T5" fmla="*/ 12 h 19"/>
                  <a:gd name="T6" fmla="*/ 4 w 26"/>
                  <a:gd name="T7" fmla="*/ 19 h 19"/>
                  <a:gd name="T8" fmla="*/ 0 w 26"/>
                  <a:gd name="T9" fmla="*/ 8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19"/>
                  <a:gd name="T17" fmla="*/ 26 w 26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19">
                    <a:moveTo>
                      <a:pt x="0" y="8"/>
                    </a:moveTo>
                    <a:lnTo>
                      <a:pt x="23" y="0"/>
                    </a:lnTo>
                    <a:lnTo>
                      <a:pt x="26" y="12"/>
                    </a:lnTo>
                    <a:lnTo>
                      <a:pt x="4" y="19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13" name="Freeform 379"/>
              <p:cNvSpPr>
                <a:spLocks/>
              </p:cNvSpPr>
              <p:nvPr/>
            </p:nvSpPr>
            <p:spPr bwMode="auto">
              <a:xfrm>
                <a:off x="1510" y="3541"/>
                <a:ext cx="26" cy="19"/>
              </a:xfrm>
              <a:custGeom>
                <a:avLst/>
                <a:gdLst>
                  <a:gd name="T0" fmla="*/ 4 w 26"/>
                  <a:gd name="T1" fmla="*/ 0 h 19"/>
                  <a:gd name="T2" fmla="*/ 26 w 26"/>
                  <a:gd name="T3" fmla="*/ 8 h 19"/>
                  <a:gd name="T4" fmla="*/ 22 w 26"/>
                  <a:gd name="T5" fmla="*/ 19 h 19"/>
                  <a:gd name="T6" fmla="*/ 0 w 26"/>
                  <a:gd name="T7" fmla="*/ 11 h 19"/>
                  <a:gd name="T8" fmla="*/ 4 w 26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19"/>
                  <a:gd name="T17" fmla="*/ 26 w 26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19">
                    <a:moveTo>
                      <a:pt x="4" y="0"/>
                    </a:moveTo>
                    <a:lnTo>
                      <a:pt x="26" y="8"/>
                    </a:lnTo>
                    <a:lnTo>
                      <a:pt x="22" y="19"/>
                    </a:lnTo>
                    <a:lnTo>
                      <a:pt x="0" y="1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14" name="Rectangle 380"/>
              <p:cNvSpPr>
                <a:spLocks noChangeArrowheads="1"/>
              </p:cNvSpPr>
              <p:nvPr/>
            </p:nvSpPr>
            <p:spPr bwMode="auto">
              <a:xfrm>
                <a:off x="1577" y="3560"/>
                <a:ext cx="7" cy="11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15" name="Freeform 381"/>
              <p:cNvSpPr>
                <a:spLocks/>
              </p:cNvSpPr>
              <p:nvPr/>
            </p:nvSpPr>
            <p:spPr bwMode="auto">
              <a:xfrm>
                <a:off x="1581" y="3556"/>
                <a:ext cx="18" cy="15"/>
              </a:xfrm>
              <a:custGeom>
                <a:avLst/>
                <a:gdLst>
                  <a:gd name="T0" fmla="*/ 0 w 18"/>
                  <a:gd name="T1" fmla="*/ 4 h 15"/>
                  <a:gd name="T2" fmla="*/ 15 w 18"/>
                  <a:gd name="T3" fmla="*/ 0 h 15"/>
                  <a:gd name="T4" fmla="*/ 18 w 18"/>
                  <a:gd name="T5" fmla="*/ 11 h 15"/>
                  <a:gd name="T6" fmla="*/ 3 w 18"/>
                  <a:gd name="T7" fmla="*/ 15 h 15"/>
                  <a:gd name="T8" fmla="*/ 0 w 18"/>
                  <a:gd name="T9" fmla="*/ 4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15"/>
                  <a:gd name="T17" fmla="*/ 18 w 18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15">
                    <a:moveTo>
                      <a:pt x="0" y="4"/>
                    </a:moveTo>
                    <a:lnTo>
                      <a:pt x="15" y="0"/>
                    </a:lnTo>
                    <a:lnTo>
                      <a:pt x="18" y="11"/>
                    </a:lnTo>
                    <a:lnTo>
                      <a:pt x="3" y="15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16" name="Freeform 382"/>
              <p:cNvSpPr>
                <a:spLocks/>
              </p:cNvSpPr>
              <p:nvPr/>
            </p:nvSpPr>
            <p:spPr bwMode="auto">
              <a:xfrm>
                <a:off x="1637" y="3534"/>
                <a:ext cx="26" cy="18"/>
              </a:xfrm>
              <a:custGeom>
                <a:avLst/>
                <a:gdLst>
                  <a:gd name="T0" fmla="*/ 0 w 26"/>
                  <a:gd name="T1" fmla="*/ 7 h 18"/>
                  <a:gd name="T2" fmla="*/ 22 w 26"/>
                  <a:gd name="T3" fmla="*/ 0 h 18"/>
                  <a:gd name="T4" fmla="*/ 26 w 26"/>
                  <a:gd name="T5" fmla="*/ 11 h 18"/>
                  <a:gd name="T6" fmla="*/ 3 w 26"/>
                  <a:gd name="T7" fmla="*/ 18 h 18"/>
                  <a:gd name="T8" fmla="*/ 0 w 26"/>
                  <a:gd name="T9" fmla="*/ 7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18"/>
                  <a:gd name="T17" fmla="*/ 26 w 26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18">
                    <a:moveTo>
                      <a:pt x="0" y="7"/>
                    </a:moveTo>
                    <a:lnTo>
                      <a:pt x="22" y="0"/>
                    </a:lnTo>
                    <a:lnTo>
                      <a:pt x="26" y="11"/>
                    </a:lnTo>
                    <a:lnTo>
                      <a:pt x="3" y="18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17" name="Freeform 383"/>
              <p:cNvSpPr>
                <a:spLocks/>
              </p:cNvSpPr>
              <p:nvPr/>
            </p:nvSpPr>
            <p:spPr bwMode="auto">
              <a:xfrm>
                <a:off x="1707" y="3526"/>
                <a:ext cx="23" cy="15"/>
              </a:xfrm>
              <a:custGeom>
                <a:avLst/>
                <a:gdLst>
                  <a:gd name="T0" fmla="*/ 0 w 23"/>
                  <a:gd name="T1" fmla="*/ 0 h 15"/>
                  <a:gd name="T2" fmla="*/ 23 w 23"/>
                  <a:gd name="T3" fmla="*/ 4 h 15"/>
                  <a:gd name="T4" fmla="*/ 23 w 23"/>
                  <a:gd name="T5" fmla="*/ 15 h 15"/>
                  <a:gd name="T6" fmla="*/ 0 w 23"/>
                  <a:gd name="T7" fmla="*/ 11 h 15"/>
                  <a:gd name="T8" fmla="*/ 0 w 23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5"/>
                  <a:gd name="T17" fmla="*/ 23 w 23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5">
                    <a:moveTo>
                      <a:pt x="0" y="0"/>
                    </a:moveTo>
                    <a:lnTo>
                      <a:pt x="23" y="4"/>
                    </a:lnTo>
                    <a:lnTo>
                      <a:pt x="23" y="15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18" name="Freeform 384"/>
              <p:cNvSpPr>
                <a:spLocks/>
              </p:cNvSpPr>
              <p:nvPr/>
            </p:nvSpPr>
            <p:spPr bwMode="auto">
              <a:xfrm>
                <a:off x="1774" y="3537"/>
                <a:ext cx="23" cy="15"/>
              </a:xfrm>
              <a:custGeom>
                <a:avLst/>
                <a:gdLst>
                  <a:gd name="T0" fmla="*/ 0 w 23"/>
                  <a:gd name="T1" fmla="*/ 0 h 15"/>
                  <a:gd name="T2" fmla="*/ 23 w 23"/>
                  <a:gd name="T3" fmla="*/ 4 h 15"/>
                  <a:gd name="T4" fmla="*/ 23 w 23"/>
                  <a:gd name="T5" fmla="*/ 15 h 15"/>
                  <a:gd name="T6" fmla="*/ 0 w 23"/>
                  <a:gd name="T7" fmla="*/ 12 h 15"/>
                  <a:gd name="T8" fmla="*/ 0 w 23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5"/>
                  <a:gd name="T17" fmla="*/ 23 w 23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5">
                    <a:moveTo>
                      <a:pt x="0" y="0"/>
                    </a:moveTo>
                    <a:lnTo>
                      <a:pt x="23" y="4"/>
                    </a:lnTo>
                    <a:lnTo>
                      <a:pt x="23" y="15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19" name="Rectangle 385"/>
              <p:cNvSpPr>
                <a:spLocks noChangeArrowheads="1"/>
              </p:cNvSpPr>
              <p:nvPr/>
            </p:nvSpPr>
            <p:spPr bwMode="auto">
              <a:xfrm>
                <a:off x="1842" y="3545"/>
                <a:ext cx="22" cy="11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20" name="Rectangle 386"/>
              <p:cNvSpPr>
                <a:spLocks noChangeArrowheads="1"/>
              </p:cNvSpPr>
              <p:nvPr/>
            </p:nvSpPr>
            <p:spPr bwMode="auto">
              <a:xfrm>
                <a:off x="1909" y="3549"/>
                <a:ext cx="3" cy="11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21" name="Freeform 387"/>
              <p:cNvSpPr>
                <a:spLocks/>
              </p:cNvSpPr>
              <p:nvPr/>
            </p:nvSpPr>
            <p:spPr bwMode="auto">
              <a:xfrm>
                <a:off x="1912" y="3549"/>
                <a:ext cx="23" cy="15"/>
              </a:xfrm>
              <a:custGeom>
                <a:avLst/>
                <a:gdLst>
                  <a:gd name="T0" fmla="*/ 4 w 23"/>
                  <a:gd name="T1" fmla="*/ 0 h 15"/>
                  <a:gd name="T2" fmla="*/ 23 w 23"/>
                  <a:gd name="T3" fmla="*/ 3 h 15"/>
                  <a:gd name="T4" fmla="*/ 19 w 23"/>
                  <a:gd name="T5" fmla="*/ 15 h 15"/>
                  <a:gd name="T6" fmla="*/ 0 w 23"/>
                  <a:gd name="T7" fmla="*/ 11 h 15"/>
                  <a:gd name="T8" fmla="*/ 4 w 23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5"/>
                  <a:gd name="T17" fmla="*/ 23 w 23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5">
                    <a:moveTo>
                      <a:pt x="4" y="0"/>
                    </a:moveTo>
                    <a:lnTo>
                      <a:pt x="23" y="3"/>
                    </a:lnTo>
                    <a:lnTo>
                      <a:pt x="19" y="15"/>
                    </a:lnTo>
                    <a:lnTo>
                      <a:pt x="0" y="1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22" name="Freeform 388"/>
              <p:cNvSpPr>
                <a:spLocks/>
              </p:cNvSpPr>
              <p:nvPr/>
            </p:nvSpPr>
            <p:spPr bwMode="auto">
              <a:xfrm>
                <a:off x="1976" y="3556"/>
                <a:ext cx="22" cy="15"/>
              </a:xfrm>
              <a:custGeom>
                <a:avLst/>
                <a:gdLst>
                  <a:gd name="T0" fmla="*/ 0 w 22"/>
                  <a:gd name="T1" fmla="*/ 0 h 15"/>
                  <a:gd name="T2" fmla="*/ 22 w 22"/>
                  <a:gd name="T3" fmla="*/ 4 h 15"/>
                  <a:gd name="T4" fmla="*/ 22 w 22"/>
                  <a:gd name="T5" fmla="*/ 15 h 15"/>
                  <a:gd name="T6" fmla="*/ 0 w 22"/>
                  <a:gd name="T7" fmla="*/ 11 h 15"/>
                  <a:gd name="T8" fmla="*/ 0 w 22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5"/>
                  <a:gd name="T17" fmla="*/ 22 w 22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5">
                    <a:moveTo>
                      <a:pt x="0" y="0"/>
                    </a:moveTo>
                    <a:lnTo>
                      <a:pt x="22" y="4"/>
                    </a:lnTo>
                    <a:lnTo>
                      <a:pt x="22" y="15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23" name="Freeform 389"/>
              <p:cNvSpPr>
                <a:spLocks/>
              </p:cNvSpPr>
              <p:nvPr/>
            </p:nvSpPr>
            <p:spPr bwMode="auto">
              <a:xfrm>
                <a:off x="2043" y="3556"/>
                <a:ext cx="22" cy="15"/>
              </a:xfrm>
              <a:custGeom>
                <a:avLst/>
                <a:gdLst>
                  <a:gd name="T0" fmla="*/ 0 w 22"/>
                  <a:gd name="T1" fmla="*/ 4 h 15"/>
                  <a:gd name="T2" fmla="*/ 22 w 22"/>
                  <a:gd name="T3" fmla="*/ 0 h 15"/>
                  <a:gd name="T4" fmla="*/ 22 w 22"/>
                  <a:gd name="T5" fmla="*/ 11 h 15"/>
                  <a:gd name="T6" fmla="*/ 0 w 22"/>
                  <a:gd name="T7" fmla="*/ 15 h 15"/>
                  <a:gd name="T8" fmla="*/ 0 w 22"/>
                  <a:gd name="T9" fmla="*/ 4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5"/>
                  <a:gd name="T17" fmla="*/ 22 w 22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5">
                    <a:moveTo>
                      <a:pt x="0" y="4"/>
                    </a:moveTo>
                    <a:lnTo>
                      <a:pt x="22" y="0"/>
                    </a:lnTo>
                    <a:lnTo>
                      <a:pt x="22" y="11"/>
                    </a:lnTo>
                    <a:lnTo>
                      <a:pt x="0" y="15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24" name="Freeform 390"/>
              <p:cNvSpPr>
                <a:spLocks/>
              </p:cNvSpPr>
              <p:nvPr/>
            </p:nvSpPr>
            <p:spPr bwMode="auto">
              <a:xfrm>
                <a:off x="2110" y="3545"/>
                <a:ext cx="22" cy="15"/>
              </a:xfrm>
              <a:custGeom>
                <a:avLst/>
                <a:gdLst>
                  <a:gd name="T0" fmla="*/ 0 w 22"/>
                  <a:gd name="T1" fmla="*/ 4 h 15"/>
                  <a:gd name="T2" fmla="*/ 22 w 22"/>
                  <a:gd name="T3" fmla="*/ 0 h 15"/>
                  <a:gd name="T4" fmla="*/ 22 w 22"/>
                  <a:gd name="T5" fmla="*/ 11 h 15"/>
                  <a:gd name="T6" fmla="*/ 0 w 22"/>
                  <a:gd name="T7" fmla="*/ 15 h 15"/>
                  <a:gd name="T8" fmla="*/ 0 w 22"/>
                  <a:gd name="T9" fmla="*/ 4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5"/>
                  <a:gd name="T17" fmla="*/ 22 w 22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5">
                    <a:moveTo>
                      <a:pt x="0" y="4"/>
                    </a:moveTo>
                    <a:lnTo>
                      <a:pt x="22" y="0"/>
                    </a:lnTo>
                    <a:lnTo>
                      <a:pt x="22" y="11"/>
                    </a:lnTo>
                    <a:lnTo>
                      <a:pt x="0" y="15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25" name="Freeform 391"/>
              <p:cNvSpPr>
                <a:spLocks/>
              </p:cNvSpPr>
              <p:nvPr/>
            </p:nvSpPr>
            <p:spPr bwMode="auto">
              <a:xfrm>
                <a:off x="2169" y="3519"/>
                <a:ext cx="26" cy="18"/>
              </a:xfrm>
              <a:custGeom>
                <a:avLst/>
                <a:gdLst>
                  <a:gd name="T0" fmla="*/ 0 w 26"/>
                  <a:gd name="T1" fmla="*/ 7 h 18"/>
                  <a:gd name="T2" fmla="*/ 23 w 26"/>
                  <a:gd name="T3" fmla="*/ 0 h 18"/>
                  <a:gd name="T4" fmla="*/ 26 w 26"/>
                  <a:gd name="T5" fmla="*/ 11 h 18"/>
                  <a:gd name="T6" fmla="*/ 4 w 26"/>
                  <a:gd name="T7" fmla="*/ 18 h 18"/>
                  <a:gd name="T8" fmla="*/ 0 w 26"/>
                  <a:gd name="T9" fmla="*/ 7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18"/>
                  <a:gd name="T17" fmla="*/ 26 w 26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18">
                    <a:moveTo>
                      <a:pt x="0" y="7"/>
                    </a:moveTo>
                    <a:lnTo>
                      <a:pt x="23" y="0"/>
                    </a:lnTo>
                    <a:lnTo>
                      <a:pt x="26" y="11"/>
                    </a:lnTo>
                    <a:lnTo>
                      <a:pt x="4" y="18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26" name="Rectangle 392"/>
              <p:cNvSpPr>
                <a:spLocks noChangeArrowheads="1"/>
              </p:cNvSpPr>
              <p:nvPr/>
            </p:nvSpPr>
            <p:spPr bwMode="auto">
              <a:xfrm>
                <a:off x="2236" y="3500"/>
                <a:ext cx="4" cy="11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27" name="Freeform 393"/>
              <p:cNvSpPr>
                <a:spLocks/>
              </p:cNvSpPr>
              <p:nvPr/>
            </p:nvSpPr>
            <p:spPr bwMode="auto">
              <a:xfrm>
                <a:off x="2240" y="3500"/>
                <a:ext cx="23" cy="15"/>
              </a:xfrm>
              <a:custGeom>
                <a:avLst/>
                <a:gdLst>
                  <a:gd name="T0" fmla="*/ 4 w 23"/>
                  <a:gd name="T1" fmla="*/ 0 h 15"/>
                  <a:gd name="T2" fmla="*/ 23 w 23"/>
                  <a:gd name="T3" fmla="*/ 4 h 15"/>
                  <a:gd name="T4" fmla="*/ 19 w 23"/>
                  <a:gd name="T5" fmla="*/ 15 h 15"/>
                  <a:gd name="T6" fmla="*/ 0 w 23"/>
                  <a:gd name="T7" fmla="*/ 11 h 15"/>
                  <a:gd name="T8" fmla="*/ 4 w 23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5"/>
                  <a:gd name="T17" fmla="*/ 23 w 23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5">
                    <a:moveTo>
                      <a:pt x="4" y="0"/>
                    </a:moveTo>
                    <a:lnTo>
                      <a:pt x="23" y="4"/>
                    </a:lnTo>
                    <a:lnTo>
                      <a:pt x="19" y="15"/>
                    </a:lnTo>
                    <a:lnTo>
                      <a:pt x="0" y="1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28" name="Freeform 394"/>
              <p:cNvSpPr>
                <a:spLocks/>
              </p:cNvSpPr>
              <p:nvPr/>
            </p:nvSpPr>
            <p:spPr bwMode="auto">
              <a:xfrm>
                <a:off x="2304" y="3515"/>
                <a:ext cx="22" cy="15"/>
              </a:xfrm>
              <a:custGeom>
                <a:avLst/>
                <a:gdLst>
                  <a:gd name="T0" fmla="*/ 0 w 22"/>
                  <a:gd name="T1" fmla="*/ 0 h 15"/>
                  <a:gd name="T2" fmla="*/ 22 w 22"/>
                  <a:gd name="T3" fmla="*/ 4 h 15"/>
                  <a:gd name="T4" fmla="*/ 22 w 22"/>
                  <a:gd name="T5" fmla="*/ 15 h 15"/>
                  <a:gd name="T6" fmla="*/ 0 w 22"/>
                  <a:gd name="T7" fmla="*/ 11 h 15"/>
                  <a:gd name="T8" fmla="*/ 0 w 22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5"/>
                  <a:gd name="T17" fmla="*/ 22 w 22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5">
                    <a:moveTo>
                      <a:pt x="0" y="0"/>
                    </a:moveTo>
                    <a:lnTo>
                      <a:pt x="22" y="4"/>
                    </a:lnTo>
                    <a:lnTo>
                      <a:pt x="22" y="15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29" name="Freeform 395"/>
              <p:cNvSpPr>
                <a:spLocks/>
              </p:cNvSpPr>
              <p:nvPr/>
            </p:nvSpPr>
            <p:spPr bwMode="auto">
              <a:xfrm>
                <a:off x="2371" y="3526"/>
                <a:ext cx="22" cy="15"/>
              </a:xfrm>
              <a:custGeom>
                <a:avLst/>
                <a:gdLst>
                  <a:gd name="T0" fmla="*/ 0 w 22"/>
                  <a:gd name="T1" fmla="*/ 0 h 15"/>
                  <a:gd name="T2" fmla="*/ 22 w 22"/>
                  <a:gd name="T3" fmla="*/ 4 h 15"/>
                  <a:gd name="T4" fmla="*/ 22 w 22"/>
                  <a:gd name="T5" fmla="*/ 15 h 15"/>
                  <a:gd name="T6" fmla="*/ 0 w 22"/>
                  <a:gd name="T7" fmla="*/ 11 h 15"/>
                  <a:gd name="T8" fmla="*/ 0 w 22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5"/>
                  <a:gd name="T17" fmla="*/ 22 w 22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5">
                    <a:moveTo>
                      <a:pt x="0" y="0"/>
                    </a:moveTo>
                    <a:lnTo>
                      <a:pt x="22" y="4"/>
                    </a:lnTo>
                    <a:lnTo>
                      <a:pt x="22" y="15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30" name="Freeform 396"/>
              <p:cNvSpPr>
                <a:spLocks/>
              </p:cNvSpPr>
              <p:nvPr/>
            </p:nvSpPr>
            <p:spPr bwMode="auto">
              <a:xfrm>
                <a:off x="2438" y="3534"/>
                <a:ext cx="22" cy="15"/>
              </a:xfrm>
              <a:custGeom>
                <a:avLst/>
                <a:gdLst>
                  <a:gd name="T0" fmla="*/ 3 w 22"/>
                  <a:gd name="T1" fmla="*/ 0 h 15"/>
                  <a:gd name="T2" fmla="*/ 22 w 22"/>
                  <a:gd name="T3" fmla="*/ 3 h 15"/>
                  <a:gd name="T4" fmla="*/ 18 w 22"/>
                  <a:gd name="T5" fmla="*/ 15 h 15"/>
                  <a:gd name="T6" fmla="*/ 0 w 22"/>
                  <a:gd name="T7" fmla="*/ 11 h 15"/>
                  <a:gd name="T8" fmla="*/ 3 w 22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5"/>
                  <a:gd name="T17" fmla="*/ 22 w 22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5">
                    <a:moveTo>
                      <a:pt x="3" y="0"/>
                    </a:moveTo>
                    <a:lnTo>
                      <a:pt x="22" y="3"/>
                    </a:lnTo>
                    <a:lnTo>
                      <a:pt x="18" y="15"/>
                    </a:lnTo>
                    <a:lnTo>
                      <a:pt x="0" y="1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31" name="Rectangle 397"/>
              <p:cNvSpPr>
                <a:spLocks noChangeArrowheads="1"/>
              </p:cNvSpPr>
              <p:nvPr/>
            </p:nvSpPr>
            <p:spPr bwMode="auto">
              <a:xfrm>
                <a:off x="2456" y="3537"/>
                <a:ext cx="4" cy="12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32" name="Rectangle 398"/>
              <p:cNvSpPr>
                <a:spLocks noChangeArrowheads="1"/>
              </p:cNvSpPr>
              <p:nvPr/>
            </p:nvSpPr>
            <p:spPr bwMode="auto">
              <a:xfrm>
                <a:off x="2505" y="3534"/>
                <a:ext cx="22" cy="11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33" name="Freeform 399"/>
              <p:cNvSpPr>
                <a:spLocks/>
              </p:cNvSpPr>
              <p:nvPr/>
            </p:nvSpPr>
            <p:spPr bwMode="auto">
              <a:xfrm>
                <a:off x="2572" y="3526"/>
                <a:ext cx="22" cy="15"/>
              </a:xfrm>
              <a:custGeom>
                <a:avLst/>
                <a:gdLst>
                  <a:gd name="T0" fmla="*/ 0 w 22"/>
                  <a:gd name="T1" fmla="*/ 4 h 15"/>
                  <a:gd name="T2" fmla="*/ 22 w 22"/>
                  <a:gd name="T3" fmla="*/ 0 h 15"/>
                  <a:gd name="T4" fmla="*/ 22 w 22"/>
                  <a:gd name="T5" fmla="*/ 11 h 15"/>
                  <a:gd name="T6" fmla="*/ 0 w 22"/>
                  <a:gd name="T7" fmla="*/ 15 h 15"/>
                  <a:gd name="T8" fmla="*/ 0 w 22"/>
                  <a:gd name="T9" fmla="*/ 4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5"/>
                  <a:gd name="T17" fmla="*/ 22 w 22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5">
                    <a:moveTo>
                      <a:pt x="0" y="4"/>
                    </a:moveTo>
                    <a:lnTo>
                      <a:pt x="22" y="0"/>
                    </a:lnTo>
                    <a:lnTo>
                      <a:pt x="22" y="11"/>
                    </a:lnTo>
                    <a:lnTo>
                      <a:pt x="0" y="15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834" name="Rectangle 400"/>
              <p:cNvSpPr>
                <a:spLocks noChangeArrowheads="1"/>
              </p:cNvSpPr>
              <p:nvPr/>
            </p:nvSpPr>
            <p:spPr bwMode="auto">
              <a:xfrm>
                <a:off x="2639" y="3519"/>
                <a:ext cx="22" cy="11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sp>
          <p:nvSpPr>
            <p:cNvPr id="13735" name="Freeform 401"/>
            <p:cNvSpPr>
              <a:spLocks/>
            </p:cNvSpPr>
            <p:nvPr/>
          </p:nvSpPr>
          <p:spPr bwMode="auto">
            <a:xfrm>
              <a:off x="493" y="3127"/>
              <a:ext cx="2183" cy="385"/>
            </a:xfrm>
            <a:custGeom>
              <a:avLst/>
              <a:gdLst>
                <a:gd name="T0" fmla="*/ 0 w 586"/>
                <a:gd name="T1" fmla="*/ 723045 h 103"/>
                <a:gd name="T2" fmla="*/ 288473 w 586"/>
                <a:gd name="T3" fmla="*/ 141534 h 103"/>
                <a:gd name="T4" fmla="*/ 588367 w 586"/>
                <a:gd name="T5" fmla="*/ 0 h 103"/>
                <a:gd name="T6" fmla="*/ 876631 w 586"/>
                <a:gd name="T7" fmla="*/ 174323 h 103"/>
                <a:gd name="T8" fmla="*/ 1165156 w 586"/>
                <a:gd name="T9" fmla="*/ 458157 h 103"/>
                <a:gd name="T10" fmla="*/ 1464219 w 586"/>
                <a:gd name="T11" fmla="*/ 488195 h 103"/>
                <a:gd name="T12" fmla="*/ 1753467 w 586"/>
                <a:gd name="T13" fmla="*/ 569819 h 103"/>
                <a:gd name="T14" fmla="*/ 2041787 w 586"/>
                <a:gd name="T15" fmla="*/ 662521 h 103"/>
                <a:gd name="T16" fmla="*/ 2330315 w 586"/>
                <a:gd name="T17" fmla="*/ 856573 h 103"/>
                <a:gd name="T18" fmla="*/ 2627252 w 586"/>
                <a:gd name="T19" fmla="*/ 957267 h 103"/>
                <a:gd name="T20" fmla="*/ 2918473 w 586"/>
                <a:gd name="T21" fmla="*/ 1050022 h 103"/>
                <a:gd name="T22" fmla="*/ 3206946 w 586"/>
                <a:gd name="T23" fmla="*/ 908492 h 103"/>
                <a:gd name="T24" fmla="*/ 3503897 w 586"/>
                <a:gd name="T25" fmla="*/ 796049 h 103"/>
                <a:gd name="T26" fmla="*/ 3792411 w 586"/>
                <a:gd name="T27" fmla="*/ 804822 h 103"/>
                <a:gd name="T28" fmla="*/ 4080675 w 586"/>
                <a:gd name="T29" fmla="*/ 774949 h 103"/>
                <a:gd name="T30" fmla="*/ 4380581 w 586"/>
                <a:gd name="T31" fmla="*/ 714272 h 103"/>
                <a:gd name="T32" fmla="*/ 4669038 w 586"/>
                <a:gd name="T33" fmla="*/ 692391 h 103"/>
                <a:gd name="T34" fmla="*/ 4957567 w 586"/>
                <a:gd name="T35" fmla="*/ 755265 h 103"/>
                <a:gd name="T36" fmla="*/ 5246609 w 586"/>
                <a:gd name="T37" fmla="*/ 703361 h 103"/>
                <a:gd name="T38" fmla="*/ 5545684 w 586"/>
                <a:gd name="T39" fmla="*/ 662521 h 103"/>
                <a:gd name="T40" fmla="*/ 5834197 w 586"/>
                <a:gd name="T41" fmla="*/ 580730 h 10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86"/>
                <a:gd name="T64" fmla="*/ 0 h 103"/>
                <a:gd name="T65" fmla="*/ 586 w 586"/>
                <a:gd name="T66" fmla="*/ 103 h 10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86" h="103">
                  <a:moveTo>
                    <a:pt x="0" y="71"/>
                  </a:moveTo>
                  <a:lnTo>
                    <a:pt x="29" y="14"/>
                  </a:lnTo>
                  <a:lnTo>
                    <a:pt x="59" y="0"/>
                  </a:lnTo>
                  <a:lnTo>
                    <a:pt x="88" y="17"/>
                  </a:lnTo>
                  <a:lnTo>
                    <a:pt x="117" y="45"/>
                  </a:lnTo>
                  <a:lnTo>
                    <a:pt x="147" y="48"/>
                  </a:lnTo>
                  <a:lnTo>
                    <a:pt x="176" y="56"/>
                  </a:lnTo>
                  <a:lnTo>
                    <a:pt x="205" y="65"/>
                  </a:lnTo>
                  <a:lnTo>
                    <a:pt x="234" y="84"/>
                  </a:lnTo>
                  <a:lnTo>
                    <a:pt x="264" y="94"/>
                  </a:lnTo>
                  <a:lnTo>
                    <a:pt x="293" y="103"/>
                  </a:lnTo>
                  <a:lnTo>
                    <a:pt x="322" y="89"/>
                  </a:lnTo>
                  <a:lnTo>
                    <a:pt x="352" y="78"/>
                  </a:lnTo>
                  <a:lnTo>
                    <a:pt x="381" y="79"/>
                  </a:lnTo>
                  <a:lnTo>
                    <a:pt x="410" y="76"/>
                  </a:lnTo>
                  <a:lnTo>
                    <a:pt x="440" y="70"/>
                  </a:lnTo>
                  <a:lnTo>
                    <a:pt x="469" y="68"/>
                  </a:lnTo>
                  <a:lnTo>
                    <a:pt x="498" y="74"/>
                  </a:lnTo>
                  <a:lnTo>
                    <a:pt x="527" y="69"/>
                  </a:lnTo>
                  <a:lnTo>
                    <a:pt x="557" y="65"/>
                  </a:lnTo>
                  <a:lnTo>
                    <a:pt x="586" y="57"/>
                  </a:lnTo>
                </a:path>
              </a:pathLst>
            </a:cu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3736" name="Freeform 402"/>
            <p:cNvSpPr>
              <a:spLocks/>
            </p:cNvSpPr>
            <p:nvPr/>
          </p:nvSpPr>
          <p:spPr bwMode="auto">
            <a:xfrm>
              <a:off x="493" y="3393"/>
              <a:ext cx="2183" cy="1"/>
            </a:xfrm>
            <a:custGeom>
              <a:avLst/>
              <a:gdLst>
                <a:gd name="T0" fmla="*/ 0 w 586"/>
                <a:gd name="T1" fmla="*/ 0 h 1"/>
                <a:gd name="T2" fmla="*/ 288473 w 586"/>
                <a:gd name="T3" fmla="*/ 0 h 1"/>
                <a:gd name="T4" fmla="*/ 588367 w 586"/>
                <a:gd name="T5" fmla="*/ 0 h 1"/>
                <a:gd name="T6" fmla="*/ 876631 w 586"/>
                <a:gd name="T7" fmla="*/ 0 h 1"/>
                <a:gd name="T8" fmla="*/ 1165156 w 586"/>
                <a:gd name="T9" fmla="*/ 0 h 1"/>
                <a:gd name="T10" fmla="*/ 1464219 w 586"/>
                <a:gd name="T11" fmla="*/ 0 h 1"/>
                <a:gd name="T12" fmla="*/ 1753467 w 586"/>
                <a:gd name="T13" fmla="*/ 0 h 1"/>
                <a:gd name="T14" fmla="*/ 2041787 w 586"/>
                <a:gd name="T15" fmla="*/ 0 h 1"/>
                <a:gd name="T16" fmla="*/ 2330315 w 586"/>
                <a:gd name="T17" fmla="*/ 0 h 1"/>
                <a:gd name="T18" fmla="*/ 2627252 w 586"/>
                <a:gd name="T19" fmla="*/ 0 h 1"/>
                <a:gd name="T20" fmla="*/ 2918473 w 586"/>
                <a:gd name="T21" fmla="*/ 0 h 1"/>
                <a:gd name="T22" fmla="*/ 3206946 w 586"/>
                <a:gd name="T23" fmla="*/ 0 h 1"/>
                <a:gd name="T24" fmla="*/ 3503897 w 586"/>
                <a:gd name="T25" fmla="*/ 0 h 1"/>
                <a:gd name="T26" fmla="*/ 3792411 w 586"/>
                <a:gd name="T27" fmla="*/ 0 h 1"/>
                <a:gd name="T28" fmla="*/ 4080675 w 586"/>
                <a:gd name="T29" fmla="*/ 0 h 1"/>
                <a:gd name="T30" fmla="*/ 4380581 w 586"/>
                <a:gd name="T31" fmla="*/ 0 h 1"/>
                <a:gd name="T32" fmla="*/ 4669038 w 586"/>
                <a:gd name="T33" fmla="*/ 0 h 1"/>
                <a:gd name="T34" fmla="*/ 4957567 w 586"/>
                <a:gd name="T35" fmla="*/ 0 h 1"/>
                <a:gd name="T36" fmla="*/ 5246609 w 586"/>
                <a:gd name="T37" fmla="*/ 0 h 1"/>
                <a:gd name="T38" fmla="*/ 5545684 w 586"/>
                <a:gd name="T39" fmla="*/ 0 h 1"/>
                <a:gd name="T40" fmla="*/ 5834197 w 586"/>
                <a:gd name="T41" fmla="*/ 0 h 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86"/>
                <a:gd name="T64" fmla="*/ 0 h 1"/>
                <a:gd name="T65" fmla="*/ 586 w 586"/>
                <a:gd name="T66" fmla="*/ 1 h 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86" h="1">
                  <a:moveTo>
                    <a:pt x="0" y="0"/>
                  </a:moveTo>
                  <a:lnTo>
                    <a:pt x="29" y="0"/>
                  </a:lnTo>
                  <a:lnTo>
                    <a:pt x="59" y="0"/>
                  </a:lnTo>
                  <a:lnTo>
                    <a:pt x="88" y="0"/>
                  </a:lnTo>
                  <a:lnTo>
                    <a:pt x="117" y="0"/>
                  </a:lnTo>
                  <a:lnTo>
                    <a:pt x="147" y="0"/>
                  </a:lnTo>
                  <a:lnTo>
                    <a:pt x="176" y="0"/>
                  </a:lnTo>
                  <a:lnTo>
                    <a:pt x="205" y="0"/>
                  </a:lnTo>
                  <a:lnTo>
                    <a:pt x="234" y="0"/>
                  </a:lnTo>
                  <a:lnTo>
                    <a:pt x="264" y="0"/>
                  </a:lnTo>
                  <a:lnTo>
                    <a:pt x="293" y="0"/>
                  </a:lnTo>
                  <a:lnTo>
                    <a:pt x="322" y="0"/>
                  </a:lnTo>
                  <a:lnTo>
                    <a:pt x="352" y="0"/>
                  </a:lnTo>
                  <a:lnTo>
                    <a:pt x="381" y="0"/>
                  </a:lnTo>
                  <a:lnTo>
                    <a:pt x="410" y="0"/>
                  </a:lnTo>
                  <a:lnTo>
                    <a:pt x="440" y="0"/>
                  </a:lnTo>
                  <a:lnTo>
                    <a:pt x="469" y="0"/>
                  </a:lnTo>
                  <a:lnTo>
                    <a:pt x="498" y="0"/>
                  </a:lnTo>
                  <a:lnTo>
                    <a:pt x="527" y="0"/>
                  </a:lnTo>
                  <a:lnTo>
                    <a:pt x="557" y="0"/>
                  </a:lnTo>
                  <a:lnTo>
                    <a:pt x="586" y="0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3737" name="Rectangle 404"/>
            <p:cNvSpPr>
              <a:spLocks noChangeArrowheads="1"/>
            </p:cNvSpPr>
            <p:nvPr/>
          </p:nvSpPr>
          <p:spPr bwMode="auto">
            <a:xfrm>
              <a:off x="277" y="3730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-1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738" name="Rectangle 405"/>
            <p:cNvSpPr>
              <a:spLocks noChangeArrowheads="1"/>
            </p:cNvSpPr>
            <p:nvPr/>
          </p:nvSpPr>
          <p:spPr bwMode="auto">
            <a:xfrm>
              <a:off x="321" y="3322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0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739" name="Rectangle 406"/>
            <p:cNvSpPr>
              <a:spLocks noChangeArrowheads="1"/>
            </p:cNvSpPr>
            <p:nvPr/>
          </p:nvSpPr>
          <p:spPr bwMode="auto">
            <a:xfrm>
              <a:off x="321" y="2910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1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740" name="Rectangle 407"/>
            <p:cNvSpPr>
              <a:spLocks noChangeArrowheads="1"/>
            </p:cNvSpPr>
            <p:nvPr/>
          </p:nvSpPr>
          <p:spPr bwMode="auto">
            <a:xfrm>
              <a:off x="459" y="3928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0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741" name="Rectangle 408"/>
            <p:cNvSpPr>
              <a:spLocks noChangeArrowheads="1"/>
            </p:cNvSpPr>
            <p:nvPr/>
          </p:nvSpPr>
          <p:spPr bwMode="auto">
            <a:xfrm>
              <a:off x="679" y="3928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2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742" name="Rectangle 409"/>
            <p:cNvSpPr>
              <a:spLocks noChangeArrowheads="1"/>
            </p:cNvSpPr>
            <p:nvPr/>
          </p:nvSpPr>
          <p:spPr bwMode="auto">
            <a:xfrm>
              <a:off x="895" y="3928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4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743" name="Rectangle 410"/>
            <p:cNvSpPr>
              <a:spLocks noChangeArrowheads="1"/>
            </p:cNvSpPr>
            <p:nvPr/>
          </p:nvSpPr>
          <p:spPr bwMode="auto">
            <a:xfrm>
              <a:off x="1115" y="3928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6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744" name="Rectangle 411"/>
            <p:cNvSpPr>
              <a:spLocks noChangeArrowheads="1"/>
            </p:cNvSpPr>
            <p:nvPr/>
          </p:nvSpPr>
          <p:spPr bwMode="auto">
            <a:xfrm>
              <a:off x="1331" y="3928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8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745" name="Rectangle 412"/>
            <p:cNvSpPr>
              <a:spLocks noChangeArrowheads="1"/>
            </p:cNvSpPr>
            <p:nvPr/>
          </p:nvSpPr>
          <p:spPr bwMode="auto">
            <a:xfrm>
              <a:off x="1514" y="3928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10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746" name="Rectangle 413"/>
            <p:cNvSpPr>
              <a:spLocks noChangeArrowheads="1"/>
            </p:cNvSpPr>
            <p:nvPr/>
          </p:nvSpPr>
          <p:spPr bwMode="auto">
            <a:xfrm>
              <a:off x="1734" y="3928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12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747" name="Rectangle 414"/>
            <p:cNvSpPr>
              <a:spLocks noChangeArrowheads="1"/>
            </p:cNvSpPr>
            <p:nvPr/>
          </p:nvSpPr>
          <p:spPr bwMode="auto">
            <a:xfrm>
              <a:off x="1950" y="3928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14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748" name="Rectangle 415"/>
            <p:cNvSpPr>
              <a:spLocks noChangeArrowheads="1"/>
            </p:cNvSpPr>
            <p:nvPr/>
          </p:nvSpPr>
          <p:spPr bwMode="auto">
            <a:xfrm>
              <a:off x="2169" y="3928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16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749" name="Rectangle 416"/>
            <p:cNvSpPr>
              <a:spLocks noChangeArrowheads="1"/>
            </p:cNvSpPr>
            <p:nvPr/>
          </p:nvSpPr>
          <p:spPr bwMode="auto">
            <a:xfrm>
              <a:off x="2386" y="3928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18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750" name="Rectangle 418"/>
            <p:cNvSpPr>
              <a:spLocks noChangeArrowheads="1"/>
            </p:cNvSpPr>
            <p:nvPr/>
          </p:nvSpPr>
          <p:spPr bwMode="auto">
            <a:xfrm>
              <a:off x="49" y="3308"/>
              <a:ext cx="29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L(d) 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3751" name="Text Box 590"/>
            <p:cNvSpPr txBox="1">
              <a:spLocks noChangeArrowheads="1"/>
            </p:cNvSpPr>
            <p:nvPr/>
          </p:nvSpPr>
          <p:spPr bwMode="auto">
            <a:xfrm>
              <a:off x="1066" y="4065"/>
              <a:ext cx="98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b="1">
                  <a:latin typeface="Comic Sans MS" pitchFamily="66" charset="0"/>
                </a:rPr>
                <a:t>Distance</a:t>
              </a:r>
              <a:r>
                <a:rPr lang="it-IT" b="1"/>
                <a:t> (m)</a:t>
              </a:r>
            </a:p>
          </p:txBody>
        </p:sp>
      </p:grpSp>
      <p:grpSp>
        <p:nvGrpSpPr>
          <p:cNvPr id="30" name="Group 597"/>
          <p:cNvGrpSpPr>
            <a:grpSpLocks/>
          </p:cNvGrpSpPr>
          <p:nvPr/>
        </p:nvGrpSpPr>
        <p:grpSpPr bwMode="auto">
          <a:xfrm>
            <a:off x="4738688" y="4587875"/>
            <a:ext cx="4216400" cy="2239963"/>
            <a:chOff x="2985" y="2911"/>
            <a:chExt cx="2656" cy="1411"/>
          </a:xfrm>
        </p:grpSpPr>
        <p:grpSp>
          <p:nvGrpSpPr>
            <p:cNvPr id="13597" name="Group 584"/>
            <p:cNvGrpSpPr>
              <a:grpSpLocks/>
            </p:cNvGrpSpPr>
            <p:nvPr/>
          </p:nvGrpSpPr>
          <p:grpSpPr bwMode="auto">
            <a:xfrm>
              <a:off x="2985" y="2911"/>
              <a:ext cx="2656" cy="1189"/>
              <a:chOff x="2985" y="2911"/>
              <a:chExt cx="2656" cy="1189"/>
            </a:xfrm>
          </p:grpSpPr>
          <p:grpSp>
            <p:nvGrpSpPr>
              <p:cNvPr id="13599" name="Group 567"/>
              <p:cNvGrpSpPr>
                <a:grpSpLocks/>
              </p:cNvGrpSpPr>
              <p:nvPr/>
            </p:nvGrpSpPr>
            <p:grpSpPr bwMode="auto">
              <a:xfrm>
                <a:off x="3397" y="2981"/>
                <a:ext cx="2160" cy="880"/>
                <a:chOff x="3397" y="2981"/>
                <a:chExt cx="2160" cy="880"/>
              </a:xfrm>
            </p:grpSpPr>
            <p:sp>
              <p:nvSpPr>
                <p:cNvPr id="13702" name="Line 432"/>
                <p:cNvSpPr>
                  <a:spLocks noChangeShapeType="1"/>
                </p:cNvSpPr>
                <p:nvPr/>
              </p:nvSpPr>
              <p:spPr bwMode="auto">
                <a:xfrm>
                  <a:off x="3438" y="3820"/>
                  <a:ext cx="2118" cy="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3703" name="Group 566"/>
                <p:cNvGrpSpPr>
                  <a:grpSpLocks/>
                </p:cNvGrpSpPr>
                <p:nvPr/>
              </p:nvGrpSpPr>
              <p:grpSpPr bwMode="auto">
                <a:xfrm>
                  <a:off x="3397" y="2981"/>
                  <a:ext cx="42" cy="880"/>
                  <a:chOff x="3397" y="2981"/>
                  <a:chExt cx="42" cy="880"/>
                </a:xfrm>
              </p:grpSpPr>
              <p:sp>
                <p:nvSpPr>
                  <p:cNvPr id="13724" name="Line 426"/>
                  <p:cNvSpPr>
                    <a:spLocks noChangeShapeType="1"/>
                  </p:cNvSpPr>
                  <p:nvPr/>
                </p:nvSpPr>
                <p:spPr bwMode="auto">
                  <a:xfrm>
                    <a:off x="3438" y="2981"/>
                    <a:ext cx="1" cy="8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725" name="Line 427"/>
                  <p:cNvSpPr>
                    <a:spLocks noChangeShapeType="1"/>
                  </p:cNvSpPr>
                  <p:nvPr/>
                </p:nvSpPr>
                <p:spPr bwMode="auto">
                  <a:xfrm>
                    <a:off x="3397" y="3820"/>
                    <a:ext cx="41" cy="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726" name="Line 428"/>
                  <p:cNvSpPr>
                    <a:spLocks noChangeShapeType="1"/>
                  </p:cNvSpPr>
                  <p:nvPr/>
                </p:nvSpPr>
                <p:spPr bwMode="auto">
                  <a:xfrm>
                    <a:off x="3397" y="3612"/>
                    <a:ext cx="41" cy="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727" name="Line 429"/>
                  <p:cNvSpPr>
                    <a:spLocks noChangeShapeType="1"/>
                  </p:cNvSpPr>
                  <p:nvPr/>
                </p:nvSpPr>
                <p:spPr bwMode="auto">
                  <a:xfrm>
                    <a:off x="3397" y="3401"/>
                    <a:ext cx="41" cy="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728" name="Line 430"/>
                  <p:cNvSpPr>
                    <a:spLocks noChangeShapeType="1"/>
                  </p:cNvSpPr>
                  <p:nvPr/>
                </p:nvSpPr>
                <p:spPr bwMode="auto">
                  <a:xfrm>
                    <a:off x="3397" y="3193"/>
                    <a:ext cx="41" cy="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729" name="Line 431"/>
                  <p:cNvSpPr>
                    <a:spLocks noChangeShapeType="1"/>
                  </p:cNvSpPr>
                  <p:nvPr/>
                </p:nvSpPr>
                <p:spPr bwMode="auto">
                  <a:xfrm>
                    <a:off x="3397" y="2981"/>
                    <a:ext cx="41" cy="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730" name="Line 43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438" y="3820"/>
                    <a:ext cx="1" cy="4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3704" name="Line 434"/>
                <p:cNvSpPr>
                  <a:spLocks noChangeShapeType="1"/>
                </p:cNvSpPr>
                <p:nvPr/>
              </p:nvSpPr>
              <p:spPr bwMode="auto">
                <a:xfrm flipV="1">
                  <a:off x="3545" y="3820"/>
                  <a:ext cx="1" cy="4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05" name="Line 435"/>
                <p:cNvSpPr>
                  <a:spLocks noChangeShapeType="1"/>
                </p:cNvSpPr>
                <p:nvPr/>
              </p:nvSpPr>
              <p:spPr bwMode="auto">
                <a:xfrm flipV="1">
                  <a:off x="3649" y="3820"/>
                  <a:ext cx="1" cy="4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06" name="Line 436"/>
                <p:cNvSpPr>
                  <a:spLocks noChangeShapeType="1"/>
                </p:cNvSpPr>
                <p:nvPr/>
              </p:nvSpPr>
              <p:spPr bwMode="auto">
                <a:xfrm flipV="1">
                  <a:off x="3757" y="3820"/>
                  <a:ext cx="1" cy="4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07" name="Line 437"/>
                <p:cNvSpPr>
                  <a:spLocks noChangeShapeType="1"/>
                </p:cNvSpPr>
                <p:nvPr/>
              </p:nvSpPr>
              <p:spPr bwMode="auto">
                <a:xfrm flipV="1">
                  <a:off x="3861" y="3820"/>
                  <a:ext cx="1" cy="4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08" name="Line 438"/>
                <p:cNvSpPr>
                  <a:spLocks noChangeShapeType="1"/>
                </p:cNvSpPr>
                <p:nvPr/>
              </p:nvSpPr>
              <p:spPr bwMode="auto">
                <a:xfrm flipV="1">
                  <a:off x="3968" y="3820"/>
                  <a:ext cx="1" cy="4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09" name="Line 439"/>
                <p:cNvSpPr>
                  <a:spLocks noChangeShapeType="1"/>
                </p:cNvSpPr>
                <p:nvPr/>
              </p:nvSpPr>
              <p:spPr bwMode="auto">
                <a:xfrm flipV="1">
                  <a:off x="4072" y="3820"/>
                  <a:ext cx="1" cy="4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10" name="Line 440"/>
                <p:cNvSpPr>
                  <a:spLocks noChangeShapeType="1"/>
                </p:cNvSpPr>
                <p:nvPr/>
              </p:nvSpPr>
              <p:spPr bwMode="auto">
                <a:xfrm flipV="1">
                  <a:off x="4180" y="3820"/>
                  <a:ext cx="1" cy="4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11" name="Line 441"/>
                <p:cNvSpPr>
                  <a:spLocks noChangeShapeType="1"/>
                </p:cNvSpPr>
                <p:nvPr/>
              </p:nvSpPr>
              <p:spPr bwMode="auto">
                <a:xfrm flipV="1">
                  <a:off x="4283" y="3820"/>
                  <a:ext cx="1" cy="4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12" name="Line 442"/>
                <p:cNvSpPr>
                  <a:spLocks noChangeShapeType="1"/>
                </p:cNvSpPr>
                <p:nvPr/>
              </p:nvSpPr>
              <p:spPr bwMode="auto">
                <a:xfrm flipV="1">
                  <a:off x="4391" y="3820"/>
                  <a:ext cx="1" cy="4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13" name="Line 443"/>
                <p:cNvSpPr>
                  <a:spLocks noChangeShapeType="1"/>
                </p:cNvSpPr>
                <p:nvPr/>
              </p:nvSpPr>
              <p:spPr bwMode="auto">
                <a:xfrm flipV="1">
                  <a:off x="4499" y="3820"/>
                  <a:ext cx="1" cy="4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14" name="Line 444"/>
                <p:cNvSpPr>
                  <a:spLocks noChangeShapeType="1"/>
                </p:cNvSpPr>
                <p:nvPr/>
              </p:nvSpPr>
              <p:spPr bwMode="auto">
                <a:xfrm flipV="1">
                  <a:off x="4602" y="3820"/>
                  <a:ext cx="1" cy="4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" name="Line 445"/>
                <p:cNvSpPr>
                  <a:spLocks noChangeShapeType="1"/>
                </p:cNvSpPr>
                <p:nvPr/>
              </p:nvSpPr>
              <p:spPr bwMode="auto">
                <a:xfrm flipV="1">
                  <a:off x="4710" y="3820"/>
                  <a:ext cx="1" cy="4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16" name="Line 446"/>
                <p:cNvSpPr>
                  <a:spLocks noChangeShapeType="1"/>
                </p:cNvSpPr>
                <p:nvPr/>
              </p:nvSpPr>
              <p:spPr bwMode="auto">
                <a:xfrm flipV="1">
                  <a:off x="4814" y="3820"/>
                  <a:ext cx="1" cy="4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17" name="Line 447"/>
                <p:cNvSpPr>
                  <a:spLocks noChangeShapeType="1"/>
                </p:cNvSpPr>
                <p:nvPr/>
              </p:nvSpPr>
              <p:spPr bwMode="auto">
                <a:xfrm flipV="1">
                  <a:off x="4921" y="3820"/>
                  <a:ext cx="1" cy="4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18" name="Line 448"/>
                <p:cNvSpPr>
                  <a:spLocks noChangeShapeType="1"/>
                </p:cNvSpPr>
                <p:nvPr/>
              </p:nvSpPr>
              <p:spPr bwMode="auto">
                <a:xfrm flipV="1">
                  <a:off x="5025" y="3820"/>
                  <a:ext cx="1" cy="4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19" name="Line 449"/>
                <p:cNvSpPr>
                  <a:spLocks noChangeShapeType="1"/>
                </p:cNvSpPr>
                <p:nvPr/>
              </p:nvSpPr>
              <p:spPr bwMode="auto">
                <a:xfrm flipV="1">
                  <a:off x="5133" y="3820"/>
                  <a:ext cx="1" cy="4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20" name="Line 450"/>
                <p:cNvSpPr>
                  <a:spLocks noChangeShapeType="1"/>
                </p:cNvSpPr>
                <p:nvPr/>
              </p:nvSpPr>
              <p:spPr bwMode="auto">
                <a:xfrm flipV="1">
                  <a:off x="5237" y="3820"/>
                  <a:ext cx="1" cy="4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21" name="Line 451"/>
                <p:cNvSpPr>
                  <a:spLocks noChangeShapeType="1"/>
                </p:cNvSpPr>
                <p:nvPr/>
              </p:nvSpPr>
              <p:spPr bwMode="auto">
                <a:xfrm flipV="1">
                  <a:off x="5344" y="3820"/>
                  <a:ext cx="1" cy="4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22" name="Line 452"/>
                <p:cNvSpPr>
                  <a:spLocks noChangeShapeType="1"/>
                </p:cNvSpPr>
                <p:nvPr/>
              </p:nvSpPr>
              <p:spPr bwMode="auto">
                <a:xfrm flipV="1">
                  <a:off x="5448" y="3820"/>
                  <a:ext cx="1" cy="4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23" name="Line 453"/>
                <p:cNvSpPr>
                  <a:spLocks noChangeShapeType="1"/>
                </p:cNvSpPr>
                <p:nvPr/>
              </p:nvSpPr>
              <p:spPr bwMode="auto">
                <a:xfrm flipV="1">
                  <a:off x="5556" y="3820"/>
                  <a:ext cx="1" cy="4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3600" name="Freeform 454"/>
              <p:cNvSpPr>
                <a:spLocks/>
              </p:cNvSpPr>
              <p:nvPr/>
            </p:nvSpPr>
            <p:spPr bwMode="auto">
              <a:xfrm>
                <a:off x="3434" y="3378"/>
                <a:ext cx="22" cy="26"/>
              </a:xfrm>
              <a:custGeom>
                <a:avLst/>
                <a:gdLst>
                  <a:gd name="T0" fmla="*/ 0 w 22"/>
                  <a:gd name="T1" fmla="*/ 19 h 26"/>
                  <a:gd name="T2" fmla="*/ 15 w 22"/>
                  <a:gd name="T3" fmla="*/ 0 h 26"/>
                  <a:gd name="T4" fmla="*/ 22 w 22"/>
                  <a:gd name="T5" fmla="*/ 8 h 26"/>
                  <a:gd name="T6" fmla="*/ 7 w 22"/>
                  <a:gd name="T7" fmla="*/ 26 h 26"/>
                  <a:gd name="T8" fmla="*/ 0 w 22"/>
                  <a:gd name="T9" fmla="*/ 19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26"/>
                  <a:gd name="T17" fmla="*/ 22 w 22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26">
                    <a:moveTo>
                      <a:pt x="0" y="19"/>
                    </a:moveTo>
                    <a:lnTo>
                      <a:pt x="15" y="0"/>
                    </a:lnTo>
                    <a:lnTo>
                      <a:pt x="22" y="8"/>
                    </a:lnTo>
                    <a:lnTo>
                      <a:pt x="7" y="26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13601" name="Group 568"/>
              <p:cNvGrpSpPr>
                <a:grpSpLocks/>
              </p:cNvGrpSpPr>
              <p:nvPr/>
            </p:nvGrpSpPr>
            <p:grpSpPr bwMode="auto">
              <a:xfrm>
                <a:off x="3434" y="3185"/>
                <a:ext cx="2125" cy="420"/>
                <a:chOff x="3434" y="3185"/>
                <a:chExt cx="2125" cy="420"/>
              </a:xfrm>
            </p:grpSpPr>
            <p:sp>
              <p:nvSpPr>
                <p:cNvPr id="13621" name="Freeform 455"/>
                <p:cNvSpPr>
                  <a:spLocks/>
                </p:cNvSpPr>
                <p:nvPr/>
              </p:nvSpPr>
              <p:spPr bwMode="auto">
                <a:xfrm>
                  <a:off x="3475" y="3326"/>
                  <a:ext cx="22" cy="26"/>
                </a:xfrm>
                <a:custGeom>
                  <a:avLst/>
                  <a:gdLst>
                    <a:gd name="T0" fmla="*/ 0 w 22"/>
                    <a:gd name="T1" fmla="*/ 19 h 26"/>
                    <a:gd name="T2" fmla="*/ 15 w 22"/>
                    <a:gd name="T3" fmla="*/ 0 h 26"/>
                    <a:gd name="T4" fmla="*/ 22 w 22"/>
                    <a:gd name="T5" fmla="*/ 8 h 26"/>
                    <a:gd name="T6" fmla="*/ 7 w 22"/>
                    <a:gd name="T7" fmla="*/ 26 h 26"/>
                    <a:gd name="T8" fmla="*/ 0 w 22"/>
                    <a:gd name="T9" fmla="*/ 19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6"/>
                    <a:gd name="T17" fmla="*/ 22 w 22"/>
                    <a:gd name="T18" fmla="*/ 26 h 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6">
                      <a:moveTo>
                        <a:pt x="0" y="19"/>
                      </a:moveTo>
                      <a:lnTo>
                        <a:pt x="15" y="0"/>
                      </a:lnTo>
                      <a:lnTo>
                        <a:pt x="22" y="8"/>
                      </a:lnTo>
                      <a:lnTo>
                        <a:pt x="7" y="26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22" name="Freeform 456"/>
                <p:cNvSpPr>
                  <a:spLocks/>
                </p:cNvSpPr>
                <p:nvPr/>
              </p:nvSpPr>
              <p:spPr bwMode="auto">
                <a:xfrm>
                  <a:off x="3516" y="3274"/>
                  <a:ext cx="22" cy="26"/>
                </a:xfrm>
                <a:custGeom>
                  <a:avLst/>
                  <a:gdLst>
                    <a:gd name="T0" fmla="*/ 0 w 22"/>
                    <a:gd name="T1" fmla="*/ 19 h 26"/>
                    <a:gd name="T2" fmla="*/ 14 w 22"/>
                    <a:gd name="T3" fmla="*/ 0 h 26"/>
                    <a:gd name="T4" fmla="*/ 22 w 22"/>
                    <a:gd name="T5" fmla="*/ 8 h 26"/>
                    <a:gd name="T6" fmla="*/ 7 w 22"/>
                    <a:gd name="T7" fmla="*/ 26 h 26"/>
                    <a:gd name="T8" fmla="*/ 0 w 22"/>
                    <a:gd name="T9" fmla="*/ 19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6"/>
                    <a:gd name="T17" fmla="*/ 22 w 22"/>
                    <a:gd name="T18" fmla="*/ 26 h 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6">
                      <a:moveTo>
                        <a:pt x="0" y="19"/>
                      </a:moveTo>
                      <a:lnTo>
                        <a:pt x="14" y="0"/>
                      </a:lnTo>
                      <a:lnTo>
                        <a:pt x="22" y="8"/>
                      </a:lnTo>
                      <a:lnTo>
                        <a:pt x="7" y="26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23" name="Freeform 457"/>
                <p:cNvSpPr>
                  <a:spLocks/>
                </p:cNvSpPr>
                <p:nvPr/>
              </p:nvSpPr>
              <p:spPr bwMode="auto">
                <a:xfrm>
                  <a:off x="3571" y="3248"/>
                  <a:ext cx="23" cy="15"/>
                </a:xfrm>
                <a:custGeom>
                  <a:avLst/>
                  <a:gdLst>
                    <a:gd name="T0" fmla="*/ 0 w 23"/>
                    <a:gd name="T1" fmla="*/ 4 h 15"/>
                    <a:gd name="T2" fmla="*/ 23 w 23"/>
                    <a:gd name="T3" fmla="*/ 0 h 15"/>
                    <a:gd name="T4" fmla="*/ 23 w 23"/>
                    <a:gd name="T5" fmla="*/ 12 h 15"/>
                    <a:gd name="T6" fmla="*/ 0 w 23"/>
                    <a:gd name="T7" fmla="*/ 15 h 15"/>
                    <a:gd name="T8" fmla="*/ 0 w 23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15"/>
                    <a:gd name="T17" fmla="*/ 23 w 23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15">
                      <a:moveTo>
                        <a:pt x="0" y="4"/>
                      </a:moveTo>
                      <a:lnTo>
                        <a:pt x="23" y="0"/>
                      </a:lnTo>
                      <a:lnTo>
                        <a:pt x="23" y="12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24" name="Freeform 458"/>
                <p:cNvSpPr>
                  <a:spLocks/>
                </p:cNvSpPr>
                <p:nvPr/>
              </p:nvSpPr>
              <p:spPr bwMode="auto">
                <a:xfrm>
                  <a:off x="3634" y="3237"/>
                  <a:ext cx="15" cy="15"/>
                </a:xfrm>
                <a:custGeom>
                  <a:avLst/>
                  <a:gdLst>
                    <a:gd name="T0" fmla="*/ 0 w 15"/>
                    <a:gd name="T1" fmla="*/ 4 h 15"/>
                    <a:gd name="T2" fmla="*/ 11 w 15"/>
                    <a:gd name="T3" fmla="*/ 0 h 15"/>
                    <a:gd name="T4" fmla="*/ 15 w 15"/>
                    <a:gd name="T5" fmla="*/ 11 h 15"/>
                    <a:gd name="T6" fmla="*/ 4 w 15"/>
                    <a:gd name="T7" fmla="*/ 15 h 15"/>
                    <a:gd name="T8" fmla="*/ 0 w 15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15"/>
                    <a:gd name="T17" fmla="*/ 15 w 15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15">
                      <a:moveTo>
                        <a:pt x="0" y="4"/>
                      </a:moveTo>
                      <a:lnTo>
                        <a:pt x="11" y="0"/>
                      </a:lnTo>
                      <a:lnTo>
                        <a:pt x="15" y="11"/>
                      </a:lnTo>
                      <a:lnTo>
                        <a:pt x="4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25" name="Rectangle 459"/>
                <p:cNvSpPr>
                  <a:spLocks noChangeArrowheads="1"/>
                </p:cNvSpPr>
                <p:nvPr/>
              </p:nvSpPr>
              <p:spPr bwMode="auto">
                <a:xfrm>
                  <a:off x="3649" y="3237"/>
                  <a:ext cx="11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26" name="Rectangle 460"/>
                <p:cNvSpPr>
                  <a:spLocks noChangeArrowheads="1"/>
                </p:cNvSpPr>
                <p:nvPr/>
              </p:nvSpPr>
              <p:spPr bwMode="auto">
                <a:xfrm>
                  <a:off x="3705" y="3241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27" name="Rectangle 461"/>
                <p:cNvSpPr>
                  <a:spLocks noChangeArrowheads="1"/>
                </p:cNvSpPr>
                <p:nvPr/>
              </p:nvSpPr>
              <p:spPr bwMode="auto">
                <a:xfrm>
                  <a:off x="3772" y="3245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28" name="Rectangle 462"/>
                <p:cNvSpPr>
                  <a:spLocks noChangeArrowheads="1"/>
                </p:cNvSpPr>
                <p:nvPr/>
              </p:nvSpPr>
              <p:spPr bwMode="auto">
                <a:xfrm>
                  <a:off x="3838" y="3245"/>
                  <a:ext cx="23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29" name="Rectangle 463"/>
                <p:cNvSpPr>
                  <a:spLocks noChangeArrowheads="1"/>
                </p:cNvSpPr>
                <p:nvPr/>
              </p:nvSpPr>
              <p:spPr bwMode="auto">
                <a:xfrm>
                  <a:off x="3905" y="3248"/>
                  <a:ext cx="22" cy="12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30" name="Freeform 464"/>
                <p:cNvSpPr>
                  <a:spLocks/>
                </p:cNvSpPr>
                <p:nvPr/>
              </p:nvSpPr>
              <p:spPr bwMode="auto">
                <a:xfrm>
                  <a:off x="3972" y="3248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2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2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31" name="Freeform 465"/>
                <p:cNvSpPr>
                  <a:spLocks/>
                </p:cNvSpPr>
                <p:nvPr/>
              </p:nvSpPr>
              <p:spPr bwMode="auto">
                <a:xfrm>
                  <a:off x="4039" y="3237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32" name="Rectangle 466"/>
                <p:cNvSpPr>
                  <a:spLocks noChangeArrowheads="1"/>
                </p:cNvSpPr>
                <p:nvPr/>
              </p:nvSpPr>
              <p:spPr bwMode="auto">
                <a:xfrm>
                  <a:off x="4105" y="3234"/>
                  <a:ext cx="23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33" name="Rectangle 467"/>
                <p:cNvSpPr>
                  <a:spLocks noChangeArrowheads="1"/>
                </p:cNvSpPr>
                <p:nvPr/>
              </p:nvSpPr>
              <p:spPr bwMode="auto">
                <a:xfrm>
                  <a:off x="4172" y="3234"/>
                  <a:ext cx="8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34" name="Rectangle 468"/>
                <p:cNvSpPr>
                  <a:spLocks noChangeArrowheads="1"/>
                </p:cNvSpPr>
                <p:nvPr/>
              </p:nvSpPr>
              <p:spPr bwMode="auto">
                <a:xfrm>
                  <a:off x="4180" y="3234"/>
                  <a:ext cx="14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35" name="Rectangle 469"/>
                <p:cNvSpPr>
                  <a:spLocks noChangeArrowheads="1"/>
                </p:cNvSpPr>
                <p:nvPr/>
              </p:nvSpPr>
              <p:spPr bwMode="auto">
                <a:xfrm>
                  <a:off x="4239" y="3237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36" name="Rectangle 470"/>
                <p:cNvSpPr>
                  <a:spLocks noChangeArrowheads="1"/>
                </p:cNvSpPr>
                <p:nvPr/>
              </p:nvSpPr>
              <p:spPr bwMode="auto">
                <a:xfrm>
                  <a:off x="4306" y="3237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37" name="Rectangle 471"/>
                <p:cNvSpPr>
                  <a:spLocks noChangeArrowheads="1"/>
                </p:cNvSpPr>
                <p:nvPr/>
              </p:nvSpPr>
              <p:spPr bwMode="auto">
                <a:xfrm>
                  <a:off x="4372" y="3237"/>
                  <a:ext cx="19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38" name="Rectangle 472"/>
                <p:cNvSpPr>
                  <a:spLocks noChangeArrowheads="1"/>
                </p:cNvSpPr>
                <p:nvPr/>
              </p:nvSpPr>
              <p:spPr bwMode="auto">
                <a:xfrm>
                  <a:off x="4391" y="3237"/>
                  <a:ext cx="4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39" name="Rectangle 473"/>
                <p:cNvSpPr>
                  <a:spLocks noChangeArrowheads="1"/>
                </p:cNvSpPr>
                <p:nvPr/>
              </p:nvSpPr>
              <p:spPr bwMode="auto">
                <a:xfrm>
                  <a:off x="4439" y="3237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40" name="Freeform 474"/>
                <p:cNvSpPr>
                  <a:spLocks/>
                </p:cNvSpPr>
                <p:nvPr/>
              </p:nvSpPr>
              <p:spPr bwMode="auto">
                <a:xfrm>
                  <a:off x="4502" y="3230"/>
                  <a:ext cx="26" cy="18"/>
                </a:xfrm>
                <a:custGeom>
                  <a:avLst/>
                  <a:gdLst>
                    <a:gd name="T0" fmla="*/ 0 w 26"/>
                    <a:gd name="T1" fmla="*/ 7 h 18"/>
                    <a:gd name="T2" fmla="*/ 23 w 26"/>
                    <a:gd name="T3" fmla="*/ 0 h 18"/>
                    <a:gd name="T4" fmla="*/ 26 w 26"/>
                    <a:gd name="T5" fmla="*/ 11 h 18"/>
                    <a:gd name="T6" fmla="*/ 4 w 26"/>
                    <a:gd name="T7" fmla="*/ 18 h 18"/>
                    <a:gd name="T8" fmla="*/ 0 w 26"/>
                    <a:gd name="T9" fmla="*/ 7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18"/>
                    <a:gd name="T17" fmla="*/ 26 w 26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18">
                      <a:moveTo>
                        <a:pt x="0" y="7"/>
                      </a:moveTo>
                      <a:lnTo>
                        <a:pt x="23" y="0"/>
                      </a:lnTo>
                      <a:lnTo>
                        <a:pt x="26" y="11"/>
                      </a:lnTo>
                      <a:lnTo>
                        <a:pt x="4" y="18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41" name="Freeform 475"/>
                <p:cNvSpPr>
                  <a:spLocks/>
                </p:cNvSpPr>
                <p:nvPr/>
              </p:nvSpPr>
              <p:spPr bwMode="auto">
                <a:xfrm>
                  <a:off x="4569" y="3215"/>
                  <a:ext cx="26" cy="19"/>
                </a:xfrm>
                <a:custGeom>
                  <a:avLst/>
                  <a:gdLst>
                    <a:gd name="T0" fmla="*/ 0 w 26"/>
                    <a:gd name="T1" fmla="*/ 7 h 19"/>
                    <a:gd name="T2" fmla="*/ 22 w 26"/>
                    <a:gd name="T3" fmla="*/ 0 h 19"/>
                    <a:gd name="T4" fmla="*/ 26 w 26"/>
                    <a:gd name="T5" fmla="*/ 11 h 19"/>
                    <a:gd name="T6" fmla="*/ 4 w 26"/>
                    <a:gd name="T7" fmla="*/ 19 h 19"/>
                    <a:gd name="T8" fmla="*/ 0 w 26"/>
                    <a:gd name="T9" fmla="*/ 7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19"/>
                    <a:gd name="T17" fmla="*/ 26 w 26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19">
                      <a:moveTo>
                        <a:pt x="0" y="7"/>
                      </a:moveTo>
                      <a:lnTo>
                        <a:pt x="22" y="0"/>
                      </a:lnTo>
                      <a:lnTo>
                        <a:pt x="26" y="11"/>
                      </a:lnTo>
                      <a:lnTo>
                        <a:pt x="4" y="19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42" name="Freeform 476"/>
                <p:cNvSpPr>
                  <a:spLocks/>
                </p:cNvSpPr>
                <p:nvPr/>
              </p:nvSpPr>
              <p:spPr bwMode="auto">
                <a:xfrm>
                  <a:off x="4636" y="3200"/>
                  <a:ext cx="26" cy="19"/>
                </a:xfrm>
                <a:custGeom>
                  <a:avLst/>
                  <a:gdLst>
                    <a:gd name="T0" fmla="*/ 0 w 26"/>
                    <a:gd name="T1" fmla="*/ 8 h 19"/>
                    <a:gd name="T2" fmla="*/ 22 w 26"/>
                    <a:gd name="T3" fmla="*/ 0 h 19"/>
                    <a:gd name="T4" fmla="*/ 26 w 26"/>
                    <a:gd name="T5" fmla="*/ 11 h 19"/>
                    <a:gd name="T6" fmla="*/ 4 w 26"/>
                    <a:gd name="T7" fmla="*/ 19 h 19"/>
                    <a:gd name="T8" fmla="*/ 0 w 26"/>
                    <a:gd name="T9" fmla="*/ 8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19"/>
                    <a:gd name="T17" fmla="*/ 26 w 26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19">
                      <a:moveTo>
                        <a:pt x="0" y="8"/>
                      </a:moveTo>
                      <a:lnTo>
                        <a:pt x="22" y="0"/>
                      </a:lnTo>
                      <a:lnTo>
                        <a:pt x="26" y="11"/>
                      </a:lnTo>
                      <a:lnTo>
                        <a:pt x="4" y="19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43" name="Rectangle 477"/>
                <p:cNvSpPr>
                  <a:spLocks noChangeArrowheads="1"/>
                </p:cNvSpPr>
                <p:nvPr/>
              </p:nvSpPr>
              <p:spPr bwMode="auto">
                <a:xfrm>
                  <a:off x="4706" y="3189"/>
                  <a:ext cx="4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44" name="Freeform 478"/>
                <p:cNvSpPr>
                  <a:spLocks/>
                </p:cNvSpPr>
                <p:nvPr/>
              </p:nvSpPr>
              <p:spPr bwMode="auto">
                <a:xfrm>
                  <a:off x="4710" y="3189"/>
                  <a:ext cx="22" cy="19"/>
                </a:xfrm>
                <a:custGeom>
                  <a:avLst/>
                  <a:gdLst>
                    <a:gd name="T0" fmla="*/ 4 w 22"/>
                    <a:gd name="T1" fmla="*/ 0 h 19"/>
                    <a:gd name="T2" fmla="*/ 22 w 22"/>
                    <a:gd name="T3" fmla="*/ 7 h 19"/>
                    <a:gd name="T4" fmla="*/ 19 w 22"/>
                    <a:gd name="T5" fmla="*/ 19 h 19"/>
                    <a:gd name="T6" fmla="*/ 0 w 22"/>
                    <a:gd name="T7" fmla="*/ 11 h 19"/>
                    <a:gd name="T8" fmla="*/ 4 w 22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9"/>
                    <a:gd name="T17" fmla="*/ 22 w 22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9">
                      <a:moveTo>
                        <a:pt x="4" y="0"/>
                      </a:moveTo>
                      <a:lnTo>
                        <a:pt x="22" y="7"/>
                      </a:lnTo>
                      <a:lnTo>
                        <a:pt x="19" y="19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45" name="Freeform 479"/>
                <p:cNvSpPr>
                  <a:spLocks/>
                </p:cNvSpPr>
                <p:nvPr/>
              </p:nvSpPr>
              <p:spPr bwMode="auto">
                <a:xfrm>
                  <a:off x="4769" y="3208"/>
                  <a:ext cx="26" cy="18"/>
                </a:xfrm>
                <a:custGeom>
                  <a:avLst/>
                  <a:gdLst>
                    <a:gd name="T0" fmla="*/ 4 w 26"/>
                    <a:gd name="T1" fmla="*/ 0 h 18"/>
                    <a:gd name="T2" fmla="*/ 26 w 26"/>
                    <a:gd name="T3" fmla="*/ 7 h 18"/>
                    <a:gd name="T4" fmla="*/ 23 w 26"/>
                    <a:gd name="T5" fmla="*/ 18 h 18"/>
                    <a:gd name="T6" fmla="*/ 0 w 26"/>
                    <a:gd name="T7" fmla="*/ 11 h 18"/>
                    <a:gd name="T8" fmla="*/ 4 w 26"/>
                    <a:gd name="T9" fmla="*/ 0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18"/>
                    <a:gd name="T17" fmla="*/ 26 w 26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18">
                      <a:moveTo>
                        <a:pt x="4" y="0"/>
                      </a:moveTo>
                      <a:lnTo>
                        <a:pt x="26" y="7"/>
                      </a:lnTo>
                      <a:lnTo>
                        <a:pt x="23" y="18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46" name="Freeform 480"/>
                <p:cNvSpPr>
                  <a:spLocks/>
                </p:cNvSpPr>
                <p:nvPr/>
              </p:nvSpPr>
              <p:spPr bwMode="auto">
                <a:xfrm>
                  <a:off x="4836" y="3215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47" name="Freeform 481"/>
                <p:cNvSpPr>
                  <a:spLocks/>
                </p:cNvSpPr>
                <p:nvPr/>
              </p:nvSpPr>
              <p:spPr bwMode="auto">
                <a:xfrm>
                  <a:off x="4899" y="3204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19 w 22"/>
                    <a:gd name="T3" fmla="*/ 0 h 15"/>
                    <a:gd name="T4" fmla="*/ 22 w 22"/>
                    <a:gd name="T5" fmla="*/ 11 h 15"/>
                    <a:gd name="T6" fmla="*/ 4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19" y="0"/>
                      </a:lnTo>
                      <a:lnTo>
                        <a:pt x="22" y="11"/>
                      </a:lnTo>
                      <a:lnTo>
                        <a:pt x="4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48" name="Rectangle 482"/>
                <p:cNvSpPr>
                  <a:spLocks noChangeArrowheads="1"/>
                </p:cNvSpPr>
                <p:nvPr/>
              </p:nvSpPr>
              <p:spPr bwMode="auto">
                <a:xfrm>
                  <a:off x="4921" y="3204"/>
                  <a:ext cx="4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49" name="Freeform 483"/>
                <p:cNvSpPr>
                  <a:spLocks/>
                </p:cNvSpPr>
                <p:nvPr/>
              </p:nvSpPr>
              <p:spPr bwMode="auto">
                <a:xfrm>
                  <a:off x="4970" y="3193"/>
                  <a:ext cx="22" cy="15"/>
                </a:xfrm>
                <a:custGeom>
                  <a:avLst/>
                  <a:gdLst>
                    <a:gd name="T0" fmla="*/ 0 w 22"/>
                    <a:gd name="T1" fmla="*/ 3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3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3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50" name="Freeform 484"/>
                <p:cNvSpPr>
                  <a:spLocks/>
                </p:cNvSpPr>
                <p:nvPr/>
              </p:nvSpPr>
              <p:spPr bwMode="auto">
                <a:xfrm>
                  <a:off x="5036" y="3185"/>
                  <a:ext cx="23" cy="15"/>
                </a:xfrm>
                <a:custGeom>
                  <a:avLst/>
                  <a:gdLst>
                    <a:gd name="T0" fmla="*/ 0 w 23"/>
                    <a:gd name="T1" fmla="*/ 0 h 15"/>
                    <a:gd name="T2" fmla="*/ 23 w 23"/>
                    <a:gd name="T3" fmla="*/ 4 h 15"/>
                    <a:gd name="T4" fmla="*/ 23 w 23"/>
                    <a:gd name="T5" fmla="*/ 15 h 15"/>
                    <a:gd name="T6" fmla="*/ 0 w 23"/>
                    <a:gd name="T7" fmla="*/ 11 h 15"/>
                    <a:gd name="T8" fmla="*/ 0 w 23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15"/>
                    <a:gd name="T17" fmla="*/ 23 w 23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15">
                      <a:moveTo>
                        <a:pt x="0" y="0"/>
                      </a:moveTo>
                      <a:lnTo>
                        <a:pt x="23" y="4"/>
                      </a:lnTo>
                      <a:lnTo>
                        <a:pt x="23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51" name="Freeform 485"/>
                <p:cNvSpPr>
                  <a:spLocks/>
                </p:cNvSpPr>
                <p:nvPr/>
              </p:nvSpPr>
              <p:spPr bwMode="auto">
                <a:xfrm>
                  <a:off x="5103" y="3196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4 h 15"/>
                    <a:gd name="T4" fmla="*/ 22 w 22"/>
                    <a:gd name="T5" fmla="*/ 15 h 15"/>
                    <a:gd name="T6" fmla="*/ 0 w 22"/>
                    <a:gd name="T7" fmla="*/ 12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5"/>
                      </a:ln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52" name="Freeform 486"/>
                <p:cNvSpPr>
                  <a:spLocks/>
                </p:cNvSpPr>
                <p:nvPr/>
              </p:nvSpPr>
              <p:spPr bwMode="auto">
                <a:xfrm>
                  <a:off x="5170" y="3196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2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2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53" name="Rectangle 487"/>
                <p:cNvSpPr>
                  <a:spLocks noChangeArrowheads="1"/>
                </p:cNvSpPr>
                <p:nvPr/>
              </p:nvSpPr>
              <p:spPr bwMode="auto">
                <a:xfrm>
                  <a:off x="5237" y="3196"/>
                  <a:ext cx="22" cy="12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54" name="Freeform 488"/>
                <p:cNvSpPr>
                  <a:spLocks/>
                </p:cNvSpPr>
                <p:nvPr/>
              </p:nvSpPr>
              <p:spPr bwMode="auto">
                <a:xfrm>
                  <a:off x="5303" y="3200"/>
                  <a:ext cx="23" cy="15"/>
                </a:xfrm>
                <a:custGeom>
                  <a:avLst/>
                  <a:gdLst>
                    <a:gd name="T0" fmla="*/ 0 w 23"/>
                    <a:gd name="T1" fmla="*/ 0 h 15"/>
                    <a:gd name="T2" fmla="*/ 23 w 23"/>
                    <a:gd name="T3" fmla="*/ 4 h 15"/>
                    <a:gd name="T4" fmla="*/ 23 w 23"/>
                    <a:gd name="T5" fmla="*/ 15 h 15"/>
                    <a:gd name="T6" fmla="*/ 0 w 23"/>
                    <a:gd name="T7" fmla="*/ 11 h 15"/>
                    <a:gd name="T8" fmla="*/ 0 w 23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15"/>
                    <a:gd name="T17" fmla="*/ 23 w 23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15">
                      <a:moveTo>
                        <a:pt x="0" y="0"/>
                      </a:moveTo>
                      <a:lnTo>
                        <a:pt x="23" y="4"/>
                      </a:lnTo>
                      <a:lnTo>
                        <a:pt x="23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55" name="Rectangle 489"/>
                <p:cNvSpPr>
                  <a:spLocks noChangeArrowheads="1"/>
                </p:cNvSpPr>
                <p:nvPr/>
              </p:nvSpPr>
              <p:spPr bwMode="auto">
                <a:xfrm>
                  <a:off x="5370" y="3200"/>
                  <a:ext cx="23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56" name="Rectangle 490"/>
                <p:cNvSpPr>
                  <a:spLocks noChangeArrowheads="1"/>
                </p:cNvSpPr>
                <p:nvPr/>
              </p:nvSpPr>
              <p:spPr bwMode="auto">
                <a:xfrm>
                  <a:off x="5437" y="3196"/>
                  <a:ext cx="11" cy="12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57" name="Freeform 491"/>
                <p:cNvSpPr>
                  <a:spLocks/>
                </p:cNvSpPr>
                <p:nvPr/>
              </p:nvSpPr>
              <p:spPr bwMode="auto">
                <a:xfrm>
                  <a:off x="5448" y="3196"/>
                  <a:ext cx="15" cy="15"/>
                </a:xfrm>
                <a:custGeom>
                  <a:avLst/>
                  <a:gdLst>
                    <a:gd name="T0" fmla="*/ 4 w 15"/>
                    <a:gd name="T1" fmla="*/ 0 h 15"/>
                    <a:gd name="T2" fmla="*/ 15 w 15"/>
                    <a:gd name="T3" fmla="*/ 4 h 15"/>
                    <a:gd name="T4" fmla="*/ 11 w 15"/>
                    <a:gd name="T5" fmla="*/ 15 h 15"/>
                    <a:gd name="T6" fmla="*/ 0 w 15"/>
                    <a:gd name="T7" fmla="*/ 12 h 15"/>
                    <a:gd name="T8" fmla="*/ 4 w 15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15"/>
                    <a:gd name="T17" fmla="*/ 15 w 15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15">
                      <a:moveTo>
                        <a:pt x="4" y="0"/>
                      </a:moveTo>
                      <a:lnTo>
                        <a:pt x="15" y="4"/>
                      </a:lnTo>
                      <a:lnTo>
                        <a:pt x="11" y="15"/>
                      </a:lnTo>
                      <a:lnTo>
                        <a:pt x="0" y="1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58" name="Freeform 492"/>
                <p:cNvSpPr>
                  <a:spLocks/>
                </p:cNvSpPr>
                <p:nvPr/>
              </p:nvSpPr>
              <p:spPr bwMode="auto">
                <a:xfrm>
                  <a:off x="5504" y="3208"/>
                  <a:ext cx="22" cy="14"/>
                </a:xfrm>
                <a:custGeom>
                  <a:avLst/>
                  <a:gdLst>
                    <a:gd name="T0" fmla="*/ 0 w 22"/>
                    <a:gd name="T1" fmla="*/ 0 h 14"/>
                    <a:gd name="T2" fmla="*/ 22 w 22"/>
                    <a:gd name="T3" fmla="*/ 3 h 14"/>
                    <a:gd name="T4" fmla="*/ 22 w 22"/>
                    <a:gd name="T5" fmla="*/ 14 h 14"/>
                    <a:gd name="T6" fmla="*/ 0 w 22"/>
                    <a:gd name="T7" fmla="*/ 11 h 14"/>
                    <a:gd name="T8" fmla="*/ 0 w 22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0"/>
                      </a:moveTo>
                      <a:lnTo>
                        <a:pt x="22" y="3"/>
                      </a:lnTo>
                      <a:lnTo>
                        <a:pt x="22" y="14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59" name="Freeform 493"/>
                <p:cNvSpPr>
                  <a:spLocks/>
                </p:cNvSpPr>
                <p:nvPr/>
              </p:nvSpPr>
              <p:spPr bwMode="auto">
                <a:xfrm>
                  <a:off x="3434" y="3397"/>
                  <a:ext cx="22" cy="26"/>
                </a:xfrm>
                <a:custGeom>
                  <a:avLst/>
                  <a:gdLst>
                    <a:gd name="T0" fmla="*/ 11 w 22"/>
                    <a:gd name="T1" fmla="*/ 0 h 26"/>
                    <a:gd name="T2" fmla="*/ 22 w 22"/>
                    <a:gd name="T3" fmla="*/ 18 h 26"/>
                    <a:gd name="T4" fmla="*/ 11 w 22"/>
                    <a:gd name="T5" fmla="*/ 26 h 26"/>
                    <a:gd name="T6" fmla="*/ 0 w 22"/>
                    <a:gd name="T7" fmla="*/ 7 h 26"/>
                    <a:gd name="T8" fmla="*/ 11 w 22"/>
                    <a:gd name="T9" fmla="*/ 0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6"/>
                    <a:gd name="T17" fmla="*/ 22 w 22"/>
                    <a:gd name="T18" fmla="*/ 26 h 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6">
                      <a:moveTo>
                        <a:pt x="11" y="0"/>
                      </a:moveTo>
                      <a:lnTo>
                        <a:pt x="22" y="18"/>
                      </a:lnTo>
                      <a:lnTo>
                        <a:pt x="11" y="26"/>
                      </a:lnTo>
                      <a:lnTo>
                        <a:pt x="0" y="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60" name="Freeform 494"/>
                <p:cNvSpPr>
                  <a:spLocks/>
                </p:cNvSpPr>
                <p:nvPr/>
              </p:nvSpPr>
              <p:spPr bwMode="auto">
                <a:xfrm>
                  <a:off x="3464" y="3456"/>
                  <a:ext cx="22" cy="26"/>
                </a:xfrm>
                <a:custGeom>
                  <a:avLst/>
                  <a:gdLst>
                    <a:gd name="T0" fmla="*/ 11 w 22"/>
                    <a:gd name="T1" fmla="*/ 0 h 26"/>
                    <a:gd name="T2" fmla="*/ 22 w 22"/>
                    <a:gd name="T3" fmla="*/ 23 h 26"/>
                    <a:gd name="T4" fmla="*/ 11 w 22"/>
                    <a:gd name="T5" fmla="*/ 26 h 26"/>
                    <a:gd name="T6" fmla="*/ 0 w 22"/>
                    <a:gd name="T7" fmla="*/ 4 h 26"/>
                    <a:gd name="T8" fmla="*/ 11 w 22"/>
                    <a:gd name="T9" fmla="*/ 0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6"/>
                    <a:gd name="T17" fmla="*/ 22 w 22"/>
                    <a:gd name="T18" fmla="*/ 26 h 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6">
                      <a:moveTo>
                        <a:pt x="11" y="0"/>
                      </a:moveTo>
                      <a:lnTo>
                        <a:pt x="22" y="23"/>
                      </a:lnTo>
                      <a:lnTo>
                        <a:pt x="11" y="26"/>
                      </a:lnTo>
                      <a:lnTo>
                        <a:pt x="0" y="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61" name="Freeform 495"/>
                <p:cNvSpPr>
                  <a:spLocks/>
                </p:cNvSpPr>
                <p:nvPr/>
              </p:nvSpPr>
              <p:spPr bwMode="auto">
                <a:xfrm>
                  <a:off x="3497" y="3519"/>
                  <a:ext cx="19" cy="23"/>
                </a:xfrm>
                <a:custGeom>
                  <a:avLst/>
                  <a:gdLst>
                    <a:gd name="T0" fmla="*/ 11 w 19"/>
                    <a:gd name="T1" fmla="*/ 0 h 23"/>
                    <a:gd name="T2" fmla="*/ 19 w 19"/>
                    <a:gd name="T3" fmla="*/ 19 h 23"/>
                    <a:gd name="T4" fmla="*/ 8 w 19"/>
                    <a:gd name="T5" fmla="*/ 23 h 23"/>
                    <a:gd name="T6" fmla="*/ 0 w 19"/>
                    <a:gd name="T7" fmla="*/ 4 h 23"/>
                    <a:gd name="T8" fmla="*/ 11 w 19"/>
                    <a:gd name="T9" fmla="*/ 0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23"/>
                    <a:gd name="T17" fmla="*/ 19 w 19"/>
                    <a:gd name="T18" fmla="*/ 23 h 2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23">
                      <a:moveTo>
                        <a:pt x="11" y="0"/>
                      </a:moveTo>
                      <a:lnTo>
                        <a:pt x="19" y="19"/>
                      </a:lnTo>
                      <a:lnTo>
                        <a:pt x="8" y="23"/>
                      </a:lnTo>
                      <a:lnTo>
                        <a:pt x="0" y="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62" name="Freeform 496"/>
                <p:cNvSpPr>
                  <a:spLocks/>
                </p:cNvSpPr>
                <p:nvPr/>
              </p:nvSpPr>
              <p:spPr bwMode="auto">
                <a:xfrm>
                  <a:off x="3527" y="3579"/>
                  <a:ext cx="22" cy="26"/>
                </a:xfrm>
                <a:custGeom>
                  <a:avLst/>
                  <a:gdLst>
                    <a:gd name="T0" fmla="*/ 11 w 22"/>
                    <a:gd name="T1" fmla="*/ 0 h 26"/>
                    <a:gd name="T2" fmla="*/ 22 w 22"/>
                    <a:gd name="T3" fmla="*/ 18 h 26"/>
                    <a:gd name="T4" fmla="*/ 11 w 22"/>
                    <a:gd name="T5" fmla="*/ 26 h 26"/>
                    <a:gd name="T6" fmla="*/ 0 w 22"/>
                    <a:gd name="T7" fmla="*/ 7 h 26"/>
                    <a:gd name="T8" fmla="*/ 11 w 22"/>
                    <a:gd name="T9" fmla="*/ 0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6"/>
                    <a:gd name="T17" fmla="*/ 22 w 22"/>
                    <a:gd name="T18" fmla="*/ 26 h 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6">
                      <a:moveTo>
                        <a:pt x="11" y="0"/>
                      </a:moveTo>
                      <a:lnTo>
                        <a:pt x="22" y="18"/>
                      </a:lnTo>
                      <a:lnTo>
                        <a:pt x="11" y="26"/>
                      </a:lnTo>
                      <a:lnTo>
                        <a:pt x="0" y="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63" name="Freeform 497"/>
                <p:cNvSpPr>
                  <a:spLocks/>
                </p:cNvSpPr>
                <p:nvPr/>
              </p:nvSpPr>
              <p:spPr bwMode="auto">
                <a:xfrm>
                  <a:off x="3575" y="3586"/>
                  <a:ext cx="22" cy="19"/>
                </a:xfrm>
                <a:custGeom>
                  <a:avLst/>
                  <a:gdLst>
                    <a:gd name="T0" fmla="*/ 0 w 22"/>
                    <a:gd name="T1" fmla="*/ 8 h 19"/>
                    <a:gd name="T2" fmla="*/ 19 w 22"/>
                    <a:gd name="T3" fmla="*/ 0 h 19"/>
                    <a:gd name="T4" fmla="*/ 22 w 22"/>
                    <a:gd name="T5" fmla="*/ 11 h 19"/>
                    <a:gd name="T6" fmla="*/ 4 w 22"/>
                    <a:gd name="T7" fmla="*/ 19 h 19"/>
                    <a:gd name="T8" fmla="*/ 0 w 22"/>
                    <a:gd name="T9" fmla="*/ 8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9"/>
                    <a:gd name="T17" fmla="*/ 22 w 22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9">
                      <a:moveTo>
                        <a:pt x="0" y="8"/>
                      </a:moveTo>
                      <a:lnTo>
                        <a:pt x="19" y="0"/>
                      </a:lnTo>
                      <a:lnTo>
                        <a:pt x="22" y="11"/>
                      </a:lnTo>
                      <a:lnTo>
                        <a:pt x="4" y="19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64" name="Freeform 498"/>
                <p:cNvSpPr>
                  <a:spLocks/>
                </p:cNvSpPr>
                <p:nvPr/>
              </p:nvSpPr>
              <p:spPr bwMode="auto">
                <a:xfrm>
                  <a:off x="3638" y="3568"/>
                  <a:ext cx="11" cy="15"/>
                </a:xfrm>
                <a:custGeom>
                  <a:avLst/>
                  <a:gdLst>
                    <a:gd name="T0" fmla="*/ 0 w 11"/>
                    <a:gd name="T1" fmla="*/ 3 h 15"/>
                    <a:gd name="T2" fmla="*/ 7 w 11"/>
                    <a:gd name="T3" fmla="*/ 0 h 15"/>
                    <a:gd name="T4" fmla="*/ 11 w 11"/>
                    <a:gd name="T5" fmla="*/ 11 h 15"/>
                    <a:gd name="T6" fmla="*/ 4 w 11"/>
                    <a:gd name="T7" fmla="*/ 15 h 15"/>
                    <a:gd name="T8" fmla="*/ 0 w 11"/>
                    <a:gd name="T9" fmla="*/ 3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"/>
                    <a:gd name="T16" fmla="*/ 0 h 15"/>
                    <a:gd name="T17" fmla="*/ 11 w 11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" h="15">
                      <a:moveTo>
                        <a:pt x="0" y="3"/>
                      </a:moveTo>
                      <a:lnTo>
                        <a:pt x="7" y="0"/>
                      </a:lnTo>
                      <a:lnTo>
                        <a:pt x="11" y="11"/>
                      </a:lnTo>
                      <a:lnTo>
                        <a:pt x="4" y="15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65" name="Rectangle 499"/>
                <p:cNvSpPr>
                  <a:spLocks noChangeArrowheads="1"/>
                </p:cNvSpPr>
                <p:nvPr/>
              </p:nvSpPr>
              <p:spPr bwMode="auto">
                <a:xfrm>
                  <a:off x="3649" y="3568"/>
                  <a:ext cx="15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66" name="Rectangle 500"/>
                <p:cNvSpPr>
                  <a:spLocks noChangeArrowheads="1"/>
                </p:cNvSpPr>
                <p:nvPr/>
              </p:nvSpPr>
              <p:spPr bwMode="auto">
                <a:xfrm>
                  <a:off x="3709" y="3564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67" name="Freeform 501"/>
                <p:cNvSpPr>
                  <a:spLocks/>
                </p:cNvSpPr>
                <p:nvPr/>
              </p:nvSpPr>
              <p:spPr bwMode="auto">
                <a:xfrm>
                  <a:off x="3775" y="3568"/>
                  <a:ext cx="23" cy="15"/>
                </a:xfrm>
                <a:custGeom>
                  <a:avLst/>
                  <a:gdLst>
                    <a:gd name="T0" fmla="*/ 0 w 23"/>
                    <a:gd name="T1" fmla="*/ 0 h 15"/>
                    <a:gd name="T2" fmla="*/ 23 w 23"/>
                    <a:gd name="T3" fmla="*/ 3 h 15"/>
                    <a:gd name="T4" fmla="*/ 23 w 23"/>
                    <a:gd name="T5" fmla="*/ 15 h 15"/>
                    <a:gd name="T6" fmla="*/ 0 w 23"/>
                    <a:gd name="T7" fmla="*/ 11 h 15"/>
                    <a:gd name="T8" fmla="*/ 0 w 23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15"/>
                    <a:gd name="T17" fmla="*/ 23 w 23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15">
                      <a:moveTo>
                        <a:pt x="0" y="0"/>
                      </a:moveTo>
                      <a:lnTo>
                        <a:pt x="23" y="3"/>
                      </a:lnTo>
                      <a:lnTo>
                        <a:pt x="23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68" name="Freeform 502"/>
                <p:cNvSpPr>
                  <a:spLocks/>
                </p:cNvSpPr>
                <p:nvPr/>
              </p:nvSpPr>
              <p:spPr bwMode="auto">
                <a:xfrm>
                  <a:off x="3842" y="3575"/>
                  <a:ext cx="22" cy="15"/>
                </a:xfrm>
                <a:custGeom>
                  <a:avLst/>
                  <a:gdLst>
                    <a:gd name="T0" fmla="*/ 4 w 22"/>
                    <a:gd name="T1" fmla="*/ 0 h 15"/>
                    <a:gd name="T2" fmla="*/ 22 w 22"/>
                    <a:gd name="T3" fmla="*/ 4 h 15"/>
                    <a:gd name="T4" fmla="*/ 19 w 22"/>
                    <a:gd name="T5" fmla="*/ 15 h 15"/>
                    <a:gd name="T6" fmla="*/ 0 w 22"/>
                    <a:gd name="T7" fmla="*/ 11 h 15"/>
                    <a:gd name="T8" fmla="*/ 4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4" y="0"/>
                      </a:moveTo>
                      <a:lnTo>
                        <a:pt x="22" y="4"/>
                      </a:lnTo>
                      <a:lnTo>
                        <a:pt x="19" y="15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69" name="Rectangle 503"/>
                <p:cNvSpPr>
                  <a:spLocks noChangeArrowheads="1"/>
                </p:cNvSpPr>
                <p:nvPr/>
              </p:nvSpPr>
              <p:spPr bwMode="auto">
                <a:xfrm>
                  <a:off x="3861" y="3579"/>
                  <a:ext cx="3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70" name="Freeform 504"/>
                <p:cNvSpPr>
                  <a:spLocks/>
                </p:cNvSpPr>
                <p:nvPr/>
              </p:nvSpPr>
              <p:spPr bwMode="auto">
                <a:xfrm>
                  <a:off x="3909" y="3586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4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71" name="Freeform 505"/>
                <p:cNvSpPr>
                  <a:spLocks/>
                </p:cNvSpPr>
                <p:nvPr/>
              </p:nvSpPr>
              <p:spPr bwMode="auto">
                <a:xfrm>
                  <a:off x="3976" y="3586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72" name="Freeform 506"/>
                <p:cNvSpPr>
                  <a:spLocks/>
                </p:cNvSpPr>
                <p:nvPr/>
              </p:nvSpPr>
              <p:spPr bwMode="auto">
                <a:xfrm>
                  <a:off x="4039" y="3568"/>
                  <a:ext cx="26" cy="18"/>
                </a:xfrm>
                <a:custGeom>
                  <a:avLst/>
                  <a:gdLst>
                    <a:gd name="T0" fmla="*/ 0 w 26"/>
                    <a:gd name="T1" fmla="*/ 7 h 18"/>
                    <a:gd name="T2" fmla="*/ 22 w 26"/>
                    <a:gd name="T3" fmla="*/ 0 h 18"/>
                    <a:gd name="T4" fmla="*/ 26 w 26"/>
                    <a:gd name="T5" fmla="*/ 11 h 18"/>
                    <a:gd name="T6" fmla="*/ 3 w 26"/>
                    <a:gd name="T7" fmla="*/ 18 h 18"/>
                    <a:gd name="T8" fmla="*/ 0 w 26"/>
                    <a:gd name="T9" fmla="*/ 7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18"/>
                    <a:gd name="T17" fmla="*/ 26 w 26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18">
                      <a:moveTo>
                        <a:pt x="0" y="7"/>
                      </a:moveTo>
                      <a:lnTo>
                        <a:pt x="22" y="0"/>
                      </a:lnTo>
                      <a:lnTo>
                        <a:pt x="26" y="11"/>
                      </a:lnTo>
                      <a:lnTo>
                        <a:pt x="3" y="18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73" name="Freeform 507"/>
                <p:cNvSpPr>
                  <a:spLocks/>
                </p:cNvSpPr>
                <p:nvPr/>
              </p:nvSpPr>
              <p:spPr bwMode="auto">
                <a:xfrm>
                  <a:off x="4109" y="3557"/>
                  <a:ext cx="22" cy="14"/>
                </a:xfrm>
                <a:custGeom>
                  <a:avLst/>
                  <a:gdLst>
                    <a:gd name="T0" fmla="*/ 0 w 22"/>
                    <a:gd name="T1" fmla="*/ 3 h 14"/>
                    <a:gd name="T2" fmla="*/ 22 w 22"/>
                    <a:gd name="T3" fmla="*/ 0 h 14"/>
                    <a:gd name="T4" fmla="*/ 22 w 22"/>
                    <a:gd name="T5" fmla="*/ 11 h 14"/>
                    <a:gd name="T6" fmla="*/ 0 w 22"/>
                    <a:gd name="T7" fmla="*/ 14 h 14"/>
                    <a:gd name="T8" fmla="*/ 0 w 22"/>
                    <a:gd name="T9" fmla="*/ 3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3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4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74" name="Rectangle 508"/>
                <p:cNvSpPr>
                  <a:spLocks noChangeArrowheads="1"/>
                </p:cNvSpPr>
                <p:nvPr/>
              </p:nvSpPr>
              <p:spPr bwMode="auto">
                <a:xfrm>
                  <a:off x="4176" y="3549"/>
                  <a:ext cx="4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75" name="Freeform 509"/>
                <p:cNvSpPr>
                  <a:spLocks/>
                </p:cNvSpPr>
                <p:nvPr/>
              </p:nvSpPr>
              <p:spPr bwMode="auto">
                <a:xfrm>
                  <a:off x="4180" y="3549"/>
                  <a:ext cx="22" cy="15"/>
                </a:xfrm>
                <a:custGeom>
                  <a:avLst/>
                  <a:gdLst>
                    <a:gd name="T0" fmla="*/ 3 w 22"/>
                    <a:gd name="T1" fmla="*/ 0 h 15"/>
                    <a:gd name="T2" fmla="*/ 22 w 22"/>
                    <a:gd name="T3" fmla="*/ 4 h 15"/>
                    <a:gd name="T4" fmla="*/ 18 w 22"/>
                    <a:gd name="T5" fmla="*/ 15 h 15"/>
                    <a:gd name="T6" fmla="*/ 0 w 22"/>
                    <a:gd name="T7" fmla="*/ 11 h 15"/>
                    <a:gd name="T8" fmla="*/ 3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3" y="0"/>
                      </a:moveTo>
                      <a:lnTo>
                        <a:pt x="22" y="4"/>
                      </a:lnTo>
                      <a:lnTo>
                        <a:pt x="18" y="15"/>
                      </a:lnTo>
                      <a:lnTo>
                        <a:pt x="0" y="1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76" name="Freeform 510"/>
                <p:cNvSpPr>
                  <a:spLocks/>
                </p:cNvSpPr>
                <p:nvPr/>
              </p:nvSpPr>
              <p:spPr bwMode="auto">
                <a:xfrm>
                  <a:off x="4239" y="3568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3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3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77" name="Rectangle 511"/>
                <p:cNvSpPr>
                  <a:spLocks noChangeArrowheads="1"/>
                </p:cNvSpPr>
                <p:nvPr/>
              </p:nvSpPr>
              <p:spPr bwMode="auto">
                <a:xfrm>
                  <a:off x="4306" y="3575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78" name="Freeform 512"/>
                <p:cNvSpPr>
                  <a:spLocks/>
                </p:cNvSpPr>
                <p:nvPr/>
              </p:nvSpPr>
              <p:spPr bwMode="auto">
                <a:xfrm>
                  <a:off x="4369" y="3568"/>
                  <a:ext cx="22" cy="15"/>
                </a:xfrm>
                <a:custGeom>
                  <a:avLst/>
                  <a:gdLst>
                    <a:gd name="T0" fmla="*/ 0 w 22"/>
                    <a:gd name="T1" fmla="*/ 3 h 15"/>
                    <a:gd name="T2" fmla="*/ 18 w 22"/>
                    <a:gd name="T3" fmla="*/ 0 h 15"/>
                    <a:gd name="T4" fmla="*/ 22 w 22"/>
                    <a:gd name="T5" fmla="*/ 11 h 15"/>
                    <a:gd name="T6" fmla="*/ 3 w 22"/>
                    <a:gd name="T7" fmla="*/ 15 h 15"/>
                    <a:gd name="T8" fmla="*/ 0 w 22"/>
                    <a:gd name="T9" fmla="*/ 3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3"/>
                      </a:moveTo>
                      <a:lnTo>
                        <a:pt x="18" y="0"/>
                      </a:lnTo>
                      <a:lnTo>
                        <a:pt x="22" y="11"/>
                      </a:lnTo>
                      <a:lnTo>
                        <a:pt x="3" y="15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79" name="Rectangle 513"/>
                <p:cNvSpPr>
                  <a:spLocks noChangeArrowheads="1"/>
                </p:cNvSpPr>
                <p:nvPr/>
              </p:nvSpPr>
              <p:spPr bwMode="auto">
                <a:xfrm>
                  <a:off x="4391" y="3568"/>
                  <a:ext cx="4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80" name="Rectangle 514"/>
                <p:cNvSpPr>
                  <a:spLocks noChangeArrowheads="1"/>
                </p:cNvSpPr>
                <p:nvPr/>
              </p:nvSpPr>
              <p:spPr bwMode="auto">
                <a:xfrm>
                  <a:off x="4439" y="3564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81" name="Freeform 515"/>
                <p:cNvSpPr>
                  <a:spLocks/>
                </p:cNvSpPr>
                <p:nvPr/>
              </p:nvSpPr>
              <p:spPr bwMode="auto">
                <a:xfrm>
                  <a:off x="4506" y="3560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4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82" name="Freeform 516"/>
                <p:cNvSpPr>
                  <a:spLocks/>
                </p:cNvSpPr>
                <p:nvPr/>
              </p:nvSpPr>
              <p:spPr bwMode="auto">
                <a:xfrm>
                  <a:off x="4573" y="3568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3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3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83" name="Freeform 517"/>
                <p:cNvSpPr>
                  <a:spLocks/>
                </p:cNvSpPr>
                <p:nvPr/>
              </p:nvSpPr>
              <p:spPr bwMode="auto">
                <a:xfrm>
                  <a:off x="4640" y="3575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4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84" name="Rectangle 518"/>
                <p:cNvSpPr>
                  <a:spLocks noChangeArrowheads="1"/>
                </p:cNvSpPr>
                <p:nvPr/>
              </p:nvSpPr>
              <p:spPr bwMode="auto">
                <a:xfrm>
                  <a:off x="4706" y="3583"/>
                  <a:ext cx="4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85" name="Freeform 519"/>
                <p:cNvSpPr>
                  <a:spLocks/>
                </p:cNvSpPr>
                <p:nvPr/>
              </p:nvSpPr>
              <p:spPr bwMode="auto">
                <a:xfrm>
                  <a:off x="4706" y="3579"/>
                  <a:ext cx="23" cy="15"/>
                </a:xfrm>
                <a:custGeom>
                  <a:avLst/>
                  <a:gdLst>
                    <a:gd name="T0" fmla="*/ 0 w 23"/>
                    <a:gd name="T1" fmla="*/ 4 h 15"/>
                    <a:gd name="T2" fmla="*/ 19 w 23"/>
                    <a:gd name="T3" fmla="*/ 0 h 15"/>
                    <a:gd name="T4" fmla="*/ 23 w 23"/>
                    <a:gd name="T5" fmla="*/ 11 h 15"/>
                    <a:gd name="T6" fmla="*/ 4 w 23"/>
                    <a:gd name="T7" fmla="*/ 15 h 15"/>
                    <a:gd name="T8" fmla="*/ 0 w 23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15"/>
                    <a:gd name="T17" fmla="*/ 23 w 23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15">
                      <a:moveTo>
                        <a:pt x="0" y="4"/>
                      </a:moveTo>
                      <a:lnTo>
                        <a:pt x="19" y="0"/>
                      </a:lnTo>
                      <a:lnTo>
                        <a:pt x="23" y="11"/>
                      </a:lnTo>
                      <a:lnTo>
                        <a:pt x="4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86" name="Rectangle 520"/>
                <p:cNvSpPr>
                  <a:spLocks noChangeArrowheads="1"/>
                </p:cNvSpPr>
                <p:nvPr/>
              </p:nvSpPr>
              <p:spPr bwMode="auto">
                <a:xfrm>
                  <a:off x="4773" y="3575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87" name="Freeform 521"/>
                <p:cNvSpPr>
                  <a:spLocks/>
                </p:cNvSpPr>
                <p:nvPr/>
              </p:nvSpPr>
              <p:spPr bwMode="auto">
                <a:xfrm>
                  <a:off x="4840" y="3575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4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88" name="Freeform 522"/>
                <p:cNvSpPr>
                  <a:spLocks/>
                </p:cNvSpPr>
                <p:nvPr/>
              </p:nvSpPr>
              <p:spPr bwMode="auto">
                <a:xfrm>
                  <a:off x="4907" y="3586"/>
                  <a:ext cx="18" cy="15"/>
                </a:xfrm>
                <a:custGeom>
                  <a:avLst/>
                  <a:gdLst>
                    <a:gd name="T0" fmla="*/ 3 w 18"/>
                    <a:gd name="T1" fmla="*/ 0 h 15"/>
                    <a:gd name="T2" fmla="*/ 18 w 18"/>
                    <a:gd name="T3" fmla="*/ 4 h 15"/>
                    <a:gd name="T4" fmla="*/ 14 w 18"/>
                    <a:gd name="T5" fmla="*/ 15 h 15"/>
                    <a:gd name="T6" fmla="*/ 0 w 18"/>
                    <a:gd name="T7" fmla="*/ 11 h 15"/>
                    <a:gd name="T8" fmla="*/ 3 w 18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"/>
                    <a:gd name="T16" fmla="*/ 0 h 15"/>
                    <a:gd name="T17" fmla="*/ 18 w 18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" h="15">
                      <a:moveTo>
                        <a:pt x="3" y="0"/>
                      </a:moveTo>
                      <a:lnTo>
                        <a:pt x="18" y="4"/>
                      </a:lnTo>
                      <a:lnTo>
                        <a:pt x="14" y="15"/>
                      </a:lnTo>
                      <a:lnTo>
                        <a:pt x="0" y="1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89" name="Freeform 523"/>
                <p:cNvSpPr>
                  <a:spLocks/>
                </p:cNvSpPr>
                <p:nvPr/>
              </p:nvSpPr>
              <p:spPr bwMode="auto">
                <a:xfrm>
                  <a:off x="4918" y="3586"/>
                  <a:ext cx="11" cy="15"/>
                </a:xfrm>
                <a:custGeom>
                  <a:avLst/>
                  <a:gdLst>
                    <a:gd name="T0" fmla="*/ 0 w 11"/>
                    <a:gd name="T1" fmla="*/ 4 h 15"/>
                    <a:gd name="T2" fmla="*/ 7 w 11"/>
                    <a:gd name="T3" fmla="*/ 0 h 15"/>
                    <a:gd name="T4" fmla="*/ 11 w 11"/>
                    <a:gd name="T5" fmla="*/ 11 h 15"/>
                    <a:gd name="T6" fmla="*/ 3 w 11"/>
                    <a:gd name="T7" fmla="*/ 15 h 15"/>
                    <a:gd name="T8" fmla="*/ 0 w 11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"/>
                    <a:gd name="T16" fmla="*/ 0 h 15"/>
                    <a:gd name="T17" fmla="*/ 11 w 11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" h="15">
                      <a:moveTo>
                        <a:pt x="0" y="4"/>
                      </a:moveTo>
                      <a:lnTo>
                        <a:pt x="7" y="0"/>
                      </a:lnTo>
                      <a:lnTo>
                        <a:pt x="11" y="11"/>
                      </a:lnTo>
                      <a:lnTo>
                        <a:pt x="3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90" name="Freeform 524"/>
                <p:cNvSpPr>
                  <a:spLocks/>
                </p:cNvSpPr>
                <p:nvPr/>
              </p:nvSpPr>
              <p:spPr bwMode="auto">
                <a:xfrm>
                  <a:off x="4959" y="3545"/>
                  <a:ext cx="25" cy="23"/>
                </a:xfrm>
                <a:custGeom>
                  <a:avLst/>
                  <a:gdLst>
                    <a:gd name="T0" fmla="*/ 0 w 25"/>
                    <a:gd name="T1" fmla="*/ 15 h 23"/>
                    <a:gd name="T2" fmla="*/ 18 w 25"/>
                    <a:gd name="T3" fmla="*/ 0 h 23"/>
                    <a:gd name="T4" fmla="*/ 25 w 25"/>
                    <a:gd name="T5" fmla="*/ 8 h 23"/>
                    <a:gd name="T6" fmla="*/ 7 w 25"/>
                    <a:gd name="T7" fmla="*/ 23 h 23"/>
                    <a:gd name="T8" fmla="*/ 0 w 25"/>
                    <a:gd name="T9" fmla="*/ 15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23"/>
                    <a:gd name="T17" fmla="*/ 25 w 25"/>
                    <a:gd name="T18" fmla="*/ 23 h 2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23">
                      <a:moveTo>
                        <a:pt x="0" y="15"/>
                      </a:moveTo>
                      <a:lnTo>
                        <a:pt x="18" y="0"/>
                      </a:lnTo>
                      <a:lnTo>
                        <a:pt x="25" y="8"/>
                      </a:lnTo>
                      <a:lnTo>
                        <a:pt x="7" y="2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91" name="Freeform 525"/>
                <p:cNvSpPr>
                  <a:spLocks/>
                </p:cNvSpPr>
                <p:nvPr/>
              </p:nvSpPr>
              <p:spPr bwMode="auto">
                <a:xfrm>
                  <a:off x="5010" y="3508"/>
                  <a:ext cx="19" cy="19"/>
                </a:xfrm>
                <a:custGeom>
                  <a:avLst/>
                  <a:gdLst>
                    <a:gd name="T0" fmla="*/ 0 w 19"/>
                    <a:gd name="T1" fmla="*/ 11 h 19"/>
                    <a:gd name="T2" fmla="*/ 12 w 19"/>
                    <a:gd name="T3" fmla="*/ 0 h 19"/>
                    <a:gd name="T4" fmla="*/ 19 w 19"/>
                    <a:gd name="T5" fmla="*/ 8 h 19"/>
                    <a:gd name="T6" fmla="*/ 8 w 19"/>
                    <a:gd name="T7" fmla="*/ 19 h 19"/>
                    <a:gd name="T8" fmla="*/ 0 w 19"/>
                    <a:gd name="T9" fmla="*/ 11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19"/>
                    <a:gd name="T17" fmla="*/ 19 w 19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19">
                      <a:moveTo>
                        <a:pt x="0" y="11"/>
                      </a:moveTo>
                      <a:lnTo>
                        <a:pt x="12" y="0"/>
                      </a:lnTo>
                      <a:lnTo>
                        <a:pt x="19" y="8"/>
                      </a:lnTo>
                      <a:lnTo>
                        <a:pt x="8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92" name="Freeform 526"/>
                <p:cNvSpPr>
                  <a:spLocks/>
                </p:cNvSpPr>
                <p:nvPr/>
              </p:nvSpPr>
              <p:spPr bwMode="auto">
                <a:xfrm>
                  <a:off x="5025" y="3505"/>
                  <a:ext cx="11" cy="14"/>
                </a:xfrm>
                <a:custGeom>
                  <a:avLst/>
                  <a:gdLst>
                    <a:gd name="T0" fmla="*/ 4 w 11"/>
                    <a:gd name="T1" fmla="*/ 0 h 14"/>
                    <a:gd name="T2" fmla="*/ 11 w 11"/>
                    <a:gd name="T3" fmla="*/ 3 h 14"/>
                    <a:gd name="T4" fmla="*/ 8 w 11"/>
                    <a:gd name="T5" fmla="*/ 14 h 14"/>
                    <a:gd name="T6" fmla="*/ 0 w 11"/>
                    <a:gd name="T7" fmla="*/ 11 h 14"/>
                    <a:gd name="T8" fmla="*/ 4 w 11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"/>
                    <a:gd name="T16" fmla="*/ 0 h 14"/>
                    <a:gd name="T17" fmla="*/ 11 w 11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" h="14">
                      <a:moveTo>
                        <a:pt x="4" y="0"/>
                      </a:moveTo>
                      <a:lnTo>
                        <a:pt x="11" y="3"/>
                      </a:lnTo>
                      <a:lnTo>
                        <a:pt x="8" y="14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93" name="Freeform 527"/>
                <p:cNvSpPr>
                  <a:spLocks/>
                </p:cNvSpPr>
                <p:nvPr/>
              </p:nvSpPr>
              <p:spPr bwMode="auto">
                <a:xfrm>
                  <a:off x="5077" y="3519"/>
                  <a:ext cx="22" cy="15"/>
                </a:xfrm>
                <a:custGeom>
                  <a:avLst/>
                  <a:gdLst>
                    <a:gd name="T0" fmla="*/ 4 w 22"/>
                    <a:gd name="T1" fmla="*/ 0 h 15"/>
                    <a:gd name="T2" fmla="*/ 22 w 22"/>
                    <a:gd name="T3" fmla="*/ 4 h 15"/>
                    <a:gd name="T4" fmla="*/ 19 w 22"/>
                    <a:gd name="T5" fmla="*/ 15 h 15"/>
                    <a:gd name="T6" fmla="*/ 0 w 22"/>
                    <a:gd name="T7" fmla="*/ 12 h 15"/>
                    <a:gd name="T8" fmla="*/ 4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4" y="0"/>
                      </a:moveTo>
                      <a:lnTo>
                        <a:pt x="22" y="4"/>
                      </a:lnTo>
                      <a:lnTo>
                        <a:pt x="19" y="15"/>
                      </a:lnTo>
                      <a:lnTo>
                        <a:pt x="0" y="1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94" name="Freeform 528"/>
                <p:cNvSpPr>
                  <a:spLocks/>
                </p:cNvSpPr>
                <p:nvPr/>
              </p:nvSpPr>
              <p:spPr bwMode="auto">
                <a:xfrm>
                  <a:off x="5140" y="3534"/>
                  <a:ext cx="23" cy="15"/>
                </a:xfrm>
                <a:custGeom>
                  <a:avLst/>
                  <a:gdLst>
                    <a:gd name="T0" fmla="*/ 0 w 23"/>
                    <a:gd name="T1" fmla="*/ 0 h 15"/>
                    <a:gd name="T2" fmla="*/ 23 w 23"/>
                    <a:gd name="T3" fmla="*/ 4 h 15"/>
                    <a:gd name="T4" fmla="*/ 23 w 23"/>
                    <a:gd name="T5" fmla="*/ 15 h 15"/>
                    <a:gd name="T6" fmla="*/ 0 w 23"/>
                    <a:gd name="T7" fmla="*/ 11 h 15"/>
                    <a:gd name="T8" fmla="*/ 0 w 23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15"/>
                    <a:gd name="T17" fmla="*/ 23 w 23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15">
                      <a:moveTo>
                        <a:pt x="0" y="0"/>
                      </a:moveTo>
                      <a:lnTo>
                        <a:pt x="23" y="4"/>
                      </a:lnTo>
                      <a:lnTo>
                        <a:pt x="23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95" name="Freeform 529"/>
                <p:cNvSpPr>
                  <a:spLocks/>
                </p:cNvSpPr>
                <p:nvPr/>
              </p:nvSpPr>
              <p:spPr bwMode="auto">
                <a:xfrm>
                  <a:off x="5207" y="3538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4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96" name="Freeform 530"/>
                <p:cNvSpPr>
                  <a:spLocks/>
                </p:cNvSpPr>
                <p:nvPr/>
              </p:nvSpPr>
              <p:spPr bwMode="auto">
                <a:xfrm>
                  <a:off x="5274" y="3538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97" name="Rectangle 531"/>
                <p:cNvSpPr>
                  <a:spLocks noChangeArrowheads="1"/>
                </p:cNvSpPr>
                <p:nvPr/>
              </p:nvSpPr>
              <p:spPr bwMode="auto">
                <a:xfrm>
                  <a:off x="5341" y="3538"/>
                  <a:ext cx="3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98" name="Freeform 532"/>
                <p:cNvSpPr>
                  <a:spLocks/>
                </p:cNvSpPr>
                <p:nvPr/>
              </p:nvSpPr>
              <p:spPr bwMode="auto">
                <a:xfrm>
                  <a:off x="5341" y="3534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18 w 22"/>
                    <a:gd name="T3" fmla="*/ 0 h 15"/>
                    <a:gd name="T4" fmla="*/ 22 w 22"/>
                    <a:gd name="T5" fmla="*/ 11 h 15"/>
                    <a:gd name="T6" fmla="*/ 3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18" y="0"/>
                      </a:lnTo>
                      <a:lnTo>
                        <a:pt x="22" y="11"/>
                      </a:lnTo>
                      <a:lnTo>
                        <a:pt x="3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699" name="Freeform 533"/>
                <p:cNvSpPr>
                  <a:spLocks/>
                </p:cNvSpPr>
                <p:nvPr/>
              </p:nvSpPr>
              <p:spPr bwMode="auto">
                <a:xfrm>
                  <a:off x="5407" y="3527"/>
                  <a:ext cx="23" cy="15"/>
                </a:xfrm>
                <a:custGeom>
                  <a:avLst/>
                  <a:gdLst>
                    <a:gd name="T0" fmla="*/ 0 w 23"/>
                    <a:gd name="T1" fmla="*/ 4 h 15"/>
                    <a:gd name="T2" fmla="*/ 23 w 23"/>
                    <a:gd name="T3" fmla="*/ 0 h 15"/>
                    <a:gd name="T4" fmla="*/ 23 w 23"/>
                    <a:gd name="T5" fmla="*/ 11 h 15"/>
                    <a:gd name="T6" fmla="*/ 0 w 23"/>
                    <a:gd name="T7" fmla="*/ 15 h 15"/>
                    <a:gd name="T8" fmla="*/ 0 w 23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15"/>
                    <a:gd name="T17" fmla="*/ 23 w 23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15">
                      <a:moveTo>
                        <a:pt x="0" y="4"/>
                      </a:moveTo>
                      <a:lnTo>
                        <a:pt x="23" y="0"/>
                      </a:lnTo>
                      <a:lnTo>
                        <a:pt x="23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700" name="Freeform 534"/>
                <p:cNvSpPr>
                  <a:spLocks/>
                </p:cNvSpPr>
                <p:nvPr/>
              </p:nvSpPr>
              <p:spPr bwMode="auto">
                <a:xfrm>
                  <a:off x="5474" y="3527"/>
                  <a:ext cx="26" cy="18"/>
                </a:xfrm>
                <a:custGeom>
                  <a:avLst/>
                  <a:gdLst>
                    <a:gd name="T0" fmla="*/ 4 w 26"/>
                    <a:gd name="T1" fmla="*/ 0 h 18"/>
                    <a:gd name="T2" fmla="*/ 26 w 26"/>
                    <a:gd name="T3" fmla="*/ 7 h 18"/>
                    <a:gd name="T4" fmla="*/ 22 w 26"/>
                    <a:gd name="T5" fmla="*/ 18 h 18"/>
                    <a:gd name="T6" fmla="*/ 0 w 26"/>
                    <a:gd name="T7" fmla="*/ 11 h 18"/>
                    <a:gd name="T8" fmla="*/ 4 w 26"/>
                    <a:gd name="T9" fmla="*/ 0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18"/>
                    <a:gd name="T17" fmla="*/ 26 w 26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18">
                      <a:moveTo>
                        <a:pt x="4" y="0"/>
                      </a:moveTo>
                      <a:lnTo>
                        <a:pt x="26" y="7"/>
                      </a:lnTo>
                      <a:lnTo>
                        <a:pt x="22" y="18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701" name="Freeform 535"/>
                <p:cNvSpPr>
                  <a:spLocks/>
                </p:cNvSpPr>
                <p:nvPr/>
              </p:nvSpPr>
              <p:spPr bwMode="auto">
                <a:xfrm>
                  <a:off x="5541" y="3542"/>
                  <a:ext cx="18" cy="15"/>
                </a:xfrm>
                <a:custGeom>
                  <a:avLst/>
                  <a:gdLst>
                    <a:gd name="T0" fmla="*/ 4 w 18"/>
                    <a:gd name="T1" fmla="*/ 0 h 15"/>
                    <a:gd name="T2" fmla="*/ 18 w 18"/>
                    <a:gd name="T3" fmla="*/ 3 h 15"/>
                    <a:gd name="T4" fmla="*/ 15 w 18"/>
                    <a:gd name="T5" fmla="*/ 15 h 15"/>
                    <a:gd name="T6" fmla="*/ 0 w 18"/>
                    <a:gd name="T7" fmla="*/ 11 h 15"/>
                    <a:gd name="T8" fmla="*/ 4 w 18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"/>
                    <a:gd name="T16" fmla="*/ 0 h 15"/>
                    <a:gd name="T17" fmla="*/ 18 w 18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" h="15">
                      <a:moveTo>
                        <a:pt x="4" y="0"/>
                      </a:moveTo>
                      <a:lnTo>
                        <a:pt x="18" y="3"/>
                      </a:lnTo>
                      <a:lnTo>
                        <a:pt x="15" y="15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13602" name="Freeform 536"/>
              <p:cNvSpPr>
                <a:spLocks/>
              </p:cNvSpPr>
              <p:nvPr/>
            </p:nvSpPr>
            <p:spPr bwMode="auto">
              <a:xfrm>
                <a:off x="3438" y="3104"/>
                <a:ext cx="2118" cy="297"/>
              </a:xfrm>
              <a:custGeom>
                <a:avLst/>
                <a:gdLst>
                  <a:gd name="T0" fmla="*/ 0 w 571"/>
                  <a:gd name="T1" fmla="*/ 777906 h 80"/>
                  <a:gd name="T2" fmla="*/ 281505 w 571"/>
                  <a:gd name="T3" fmla="*/ 39501 h 80"/>
                  <a:gd name="T4" fmla="*/ 549745 w 571"/>
                  <a:gd name="T5" fmla="*/ 0 h 80"/>
                  <a:gd name="T6" fmla="*/ 830645 w 571"/>
                  <a:gd name="T7" fmla="*/ 68362 h 80"/>
                  <a:gd name="T8" fmla="*/ 1101746 w 571"/>
                  <a:gd name="T9" fmla="*/ 204577 h 80"/>
                  <a:gd name="T10" fmla="*/ 1380405 w 571"/>
                  <a:gd name="T11" fmla="*/ 322364 h 80"/>
                  <a:gd name="T12" fmla="*/ 1651491 w 571"/>
                  <a:gd name="T13" fmla="*/ 447716 h 80"/>
                  <a:gd name="T14" fmla="*/ 1932391 w 571"/>
                  <a:gd name="T15" fmla="*/ 426640 h 80"/>
                  <a:gd name="T16" fmla="*/ 2203495 w 571"/>
                  <a:gd name="T17" fmla="*/ 350508 h 80"/>
                  <a:gd name="T18" fmla="*/ 2482151 w 571"/>
                  <a:gd name="T19" fmla="*/ 368919 h 80"/>
                  <a:gd name="T20" fmla="*/ 2763860 w 571"/>
                  <a:gd name="T21" fmla="*/ 437280 h 80"/>
                  <a:gd name="T22" fmla="*/ 3034140 w 571"/>
                  <a:gd name="T23" fmla="*/ 573288 h 80"/>
                  <a:gd name="T24" fmla="*/ 3312796 w 571"/>
                  <a:gd name="T25" fmla="*/ 669987 h 80"/>
                  <a:gd name="T26" fmla="*/ 3583896 w 571"/>
                  <a:gd name="T27" fmla="*/ 738349 h 80"/>
                  <a:gd name="T28" fmla="*/ 3865609 w 571"/>
                  <a:gd name="T29" fmla="*/ 719935 h 80"/>
                  <a:gd name="T30" fmla="*/ 4135887 w 571"/>
                  <a:gd name="T31" fmla="*/ 583928 h 80"/>
                  <a:gd name="T32" fmla="*/ 4414543 w 571"/>
                  <a:gd name="T33" fmla="*/ 515566 h 80"/>
                  <a:gd name="T34" fmla="*/ 4685646 w 571"/>
                  <a:gd name="T35" fmla="*/ 368919 h 80"/>
                  <a:gd name="T36" fmla="*/ 4967151 w 571"/>
                  <a:gd name="T37" fmla="*/ 379354 h 80"/>
                  <a:gd name="T38" fmla="*/ 5235391 w 571"/>
                  <a:gd name="T39" fmla="*/ 232707 h 80"/>
                  <a:gd name="T40" fmla="*/ 5516292 w 571"/>
                  <a:gd name="T41" fmla="*/ 290633 h 8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71"/>
                  <a:gd name="T64" fmla="*/ 0 h 80"/>
                  <a:gd name="T65" fmla="*/ 571 w 571"/>
                  <a:gd name="T66" fmla="*/ 80 h 8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71" h="80">
                    <a:moveTo>
                      <a:pt x="0" y="80"/>
                    </a:moveTo>
                    <a:lnTo>
                      <a:pt x="29" y="4"/>
                    </a:lnTo>
                    <a:lnTo>
                      <a:pt x="57" y="0"/>
                    </a:lnTo>
                    <a:lnTo>
                      <a:pt x="86" y="7"/>
                    </a:lnTo>
                    <a:lnTo>
                      <a:pt x="114" y="21"/>
                    </a:lnTo>
                    <a:lnTo>
                      <a:pt x="143" y="33"/>
                    </a:lnTo>
                    <a:lnTo>
                      <a:pt x="171" y="46"/>
                    </a:lnTo>
                    <a:lnTo>
                      <a:pt x="200" y="44"/>
                    </a:lnTo>
                    <a:lnTo>
                      <a:pt x="228" y="36"/>
                    </a:lnTo>
                    <a:lnTo>
                      <a:pt x="257" y="38"/>
                    </a:lnTo>
                    <a:lnTo>
                      <a:pt x="286" y="45"/>
                    </a:lnTo>
                    <a:lnTo>
                      <a:pt x="314" y="59"/>
                    </a:lnTo>
                    <a:lnTo>
                      <a:pt x="343" y="69"/>
                    </a:lnTo>
                    <a:lnTo>
                      <a:pt x="371" y="76"/>
                    </a:lnTo>
                    <a:lnTo>
                      <a:pt x="400" y="74"/>
                    </a:lnTo>
                    <a:lnTo>
                      <a:pt x="428" y="60"/>
                    </a:lnTo>
                    <a:lnTo>
                      <a:pt x="457" y="53"/>
                    </a:lnTo>
                    <a:lnTo>
                      <a:pt x="485" y="38"/>
                    </a:lnTo>
                    <a:lnTo>
                      <a:pt x="514" y="39"/>
                    </a:lnTo>
                    <a:lnTo>
                      <a:pt x="542" y="24"/>
                    </a:lnTo>
                    <a:lnTo>
                      <a:pt x="571" y="30"/>
                    </a:lnTo>
                  </a:path>
                </a:pathLst>
              </a:cu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603" name="Freeform 537"/>
              <p:cNvSpPr>
                <a:spLocks/>
              </p:cNvSpPr>
              <p:nvPr/>
            </p:nvSpPr>
            <p:spPr bwMode="auto">
              <a:xfrm>
                <a:off x="3438" y="3401"/>
                <a:ext cx="2118" cy="1"/>
              </a:xfrm>
              <a:custGeom>
                <a:avLst/>
                <a:gdLst>
                  <a:gd name="T0" fmla="*/ 0 w 571"/>
                  <a:gd name="T1" fmla="*/ 0 h 1"/>
                  <a:gd name="T2" fmla="*/ 281505 w 571"/>
                  <a:gd name="T3" fmla="*/ 0 h 1"/>
                  <a:gd name="T4" fmla="*/ 549745 w 571"/>
                  <a:gd name="T5" fmla="*/ 0 h 1"/>
                  <a:gd name="T6" fmla="*/ 830645 w 571"/>
                  <a:gd name="T7" fmla="*/ 0 h 1"/>
                  <a:gd name="T8" fmla="*/ 1101746 w 571"/>
                  <a:gd name="T9" fmla="*/ 0 h 1"/>
                  <a:gd name="T10" fmla="*/ 1380405 w 571"/>
                  <a:gd name="T11" fmla="*/ 0 h 1"/>
                  <a:gd name="T12" fmla="*/ 1651491 w 571"/>
                  <a:gd name="T13" fmla="*/ 0 h 1"/>
                  <a:gd name="T14" fmla="*/ 1932391 w 571"/>
                  <a:gd name="T15" fmla="*/ 0 h 1"/>
                  <a:gd name="T16" fmla="*/ 2203495 w 571"/>
                  <a:gd name="T17" fmla="*/ 0 h 1"/>
                  <a:gd name="T18" fmla="*/ 2482151 w 571"/>
                  <a:gd name="T19" fmla="*/ 0 h 1"/>
                  <a:gd name="T20" fmla="*/ 2763860 w 571"/>
                  <a:gd name="T21" fmla="*/ 0 h 1"/>
                  <a:gd name="T22" fmla="*/ 3034140 w 571"/>
                  <a:gd name="T23" fmla="*/ 0 h 1"/>
                  <a:gd name="T24" fmla="*/ 3312796 w 571"/>
                  <a:gd name="T25" fmla="*/ 0 h 1"/>
                  <a:gd name="T26" fmla="*/ 3583896 w 571"/>
                  <a:gd name="T27" fmla="*/ 0 h 1"/>
                  <a:gd name="T28" fmla="*/ 3865609 w 571"/>
                  <a:gd name="T29" fmla="*/ 0 h 1"/>
                  <a:gd name="T30" fmla="*/ 4135887 w 571"/>
                  <a:gd name="T31" fmla="*/ 0 h 1"/>
                  <a:gd name="T32" fmla="*/ 4414543 w 571"/>
                  <a:gd name="T33" fmla="*/ 0 h 1"/>
                  <a:gd name="T34" fmla="*/ 4685646 w 571"/>
                  <a:gd name="T35" fmla="*/ 0 h 1"/>
                  <a:gd name="T36" fmla="*/ 4967151 w 571"/>
                  <a:gd name="T37" fmla="*/ 0 h 1"/>
                  <a:gd name="T38" fmla="*/ 5235391 w 571"/>
                  <a:gd name="T39" fmla="*/ 0 h 1"/>
                  <a:gd name="T40" fmla="*/ 5516292 w 571"/>
                  <a:gd name="T41" fmla="*/ 0 h 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71"/>
                  <a:gd name="T64" fmla="*/ 0 h 1"/>
                  <a:gd name="T65" fmla="*/ 571 w 571"/>
                  <a:gd name="T66" fmla="*/ 1 h 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71" h="1">
                    <a:moveTo>
                      <a:pt x="0" y="0"/>
                    </a:moveTo>
                    <a:lnTo>
                      <a:pt x="29" y="0"/>
                    </a:lnTo>
                    <a:lnTo>
                      <a:pt x="57" y="0"/>
                    </a:lnTo>
                    <a:lnTo>
                      <a:pt x="86" y="0"/>
                    </a:lnTo>
                    <a:lnTo>
                      <a:pt x="114" y="0"/>
                    </a:lnTo>
                    <a:lnTo>
                      <a:pt x="143" y="0"/>
                    </a:lnTo>
                    <a:lnTo>
                      <a:pt x="171" y="0"/>
                    </a:lnTo>
                    <a:lnTo>
                      <a:pt x="200" y="0"/>
                    </a:lnTo>
                    <a:lnTo>
                      <a:pt x="228" y="0"/>
                    </a:lnTo>
                    <a:lnTo>
                      <a:pt x="257" y="0"/>
                    </a:lnTo>
                    <a:lnTo>
                      <a:pt x="286" y="0"/>
                    </a:lnTo>
                    <a:lnTo>
                      <a:pt x="314" y="0"/>
                    </a:lnTo>
                    <a:lnTo>
                      <a:pt x="343" y="0"/>
                    </a:lnTo>
                    <a:lnTo>
                      <a:pt x="371" y="0"/>
                    </a:lnTo>
                    <a:lnTo>
                      <a:pt x="400" y="0"/>
                    </a:lnTo>
                    <a:lnTo>
                      <a:pt x="428" y="0"/>
                    </a:lnTo>
                    <a:lnTo>
                      <a:pt x="457" y="0"/>
                    </a:lnTo>
                    <a:lnTo>
                      <a:pt x="485" y="0"/>
                    </a:lnTo>
                    <a:lnTo>
                      <a:pt x="514" y="0"/>
                    </a:lnTo>
                    <a:lnTo>
                      <a:pt x="542" y="0"/>
                    </a:lnTo>
                    <a:lnTo>
                      <a:pt x="571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604" name="Rectangle 539"/>
              <p:cNvSpPr>
                <a:spLocks noChangeArrowheads="1"/>
              </p:cNvSpPr>
              <p:nvPr/>
            </p:nvSpPr>
            <p:spPr bwMode="auto">
              <a:xfrm>
                <a:off x="3223" y="3750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-2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605" name="Rectangle 540"/>
              <p:cNvSpPr>
                <a:spLocks noChangeArrowheads="1"/>
              </p:cNvSpPr>
              <p:nvPr/>
            </p:nvSpPr>
            <p:spPr bwMode="auto">
              <a:xfrm>
                <a:off x="3223" y="3542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-1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606" name="Rectangle 541"/>
              <p:cNvSpPr>
                <a:spLocks noChangeArrowheads="1"/>
              </p:cNvSpPr>
              <p:nvPr/>
            </p:nvSpPr>
            <p:spPr bwMode="auto">
              <a:xfrm>
                <a:off x="3267" y="3330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0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607" name="Rectangle 542"/>
              <p:cNvSpPr>
                <a:spLocks noChangeArrowheads="1"/>
              </p:cNvSpPr>
              <p:nvPr/>
            </p:nvSpPr>
            <p:spPr bwMode="auto">
              <a:xfrm>
                <a:off x="3267" y="3122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608" name="Rectangle 543"/>
              <p:cNvSpPr>
                <a:spLocks noChangeArrowheads="1"/>
              </p:cNvSpPr>
              <p:nvPr/>
            </p:nvSpPr>
            <p:spPr bwMode="auto">
              <a:xfrm>
                <a:off x="3267" y="2911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2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609" name="Rectangle 544"/>
              <p:cNvSpPr>
                <a:spLocks noChangeArrowheads="1"/>
              </p:cNvSpPr>
              <p:nvPr/>
            </p:nvSpPr>
            <p:spPr bwMode="auto">
              <a:xfrm>
                <a:off x="3404" y="3946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0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610" name="Rectangle 545"/>
              <p:cNvSpPr>
                <a:spLocks noChangeArrowheads="1"/>
              </p:cNvSpPr>
              <p:nvPr/>
            </p:nvSpPr>
            <p:spPr bwMode="auto">
              <a:xfrm>
                <a:off x="3616" y="3946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2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611" name="Rectangle 546"/>
              <p:cNvSpPr>
                <a:spLocks noChangeArrowheads="1"/>
              </p:cNvSpPr>
              <p:nvPr/>
            </p:nvSpPr>
            <p:spPr bwMode="auto">
              <a:xfrm>
                <a:off x="3827" y="3946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4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612" name="Rectangle 547"/>
              <p:cNvSpPr>
                <a:spLocks noChangeArrowheads="1"/>
              </p:cNvSpPr>
              <p:nvPr/>
            </p:nvSpPr>
            <p:spPr bwMode="auto">
              <a:xfrm>
                <a:off x="4039" y="3946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6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613" name="Rectangle 548"/>
              <p:cNvSpPr>
                <a:spLocks noChangeArrowheads="1"/>
              </p:cNvSpPr>
              <p:nvPr/>
            </p:nvSpPr>
            <p:spPr bwMode="auto">
              <a:xfrm>
                <a:off x="4250" y="3946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8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614" name="Rectangle 549"/>
              <p:cNvSpPr>
                <a:spLocks noChangeArrowheads="1"/>
              </p:cNvSpPr>
              <p:nvPr/>
            </p:nvSpPr>
            <p:spPr bwMode="auto">
              <a:xfrm>
                <a:off x="4428" y="3946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10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615" name="Rectangle 550"/>
              <p:cNvSpPr>
                <a:spLocks noChangeArrowheads="1"/>
              </p:cNvSpPr>
              <p:nvPr/>
            </p:nvSpPr>
            <p:spPr bwMode="auto">
              <a:xfrm>
                <a:off x="4640" y="3946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12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616" name="Rectangle 551"/>
              <p:cNvSpPr>
                <a:spLocks noChangeArrowheads="1"/>
              </p:cNvSpPr>
              <p:nvPr/>
            </p:nvSpPr>
            <p:spPr bwMode="auto">
              <a:xfrm>
                <a:off x="4851" y="3946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14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617" name="Rectangle 552"/>
              <p:cNvSpPr>
                <a:spLocks noChangeArrowheads="1"/>
              </p:cNvSpPr>
              <p:nvPr/>
            </p:nvSpPr>
            <p:spPr bwMode="auto">
              <a:xfrm>
                <a:off x="5062" y="3946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16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618" name="Rectangle 553"/>
              <p:cNvSpPr>
                <a:spLocks noChangeArrowheads="1"/>
              </p:cNvSpPr>
              <p:nvPr/>
            </p:nvSpPr>
            <p:spPr bwMode="auto">
              <a:xfrm>
                <a:off x="5274" y="3946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18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619" name="Rectangle 554"/>
              <p:cNvSpPr>
                <a:spLocks noChangeArrowheads="1"/>
              </p:cNvSpPr>
              <p:nvPr/>
            </p:nvSpPr>
            <p:spPr bwMode="auto">
              <a:xfrm>
                <a:off x="5485" y="3946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20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620" name="Rectangle 555"/>
              <p:cNvSpPr>
                <a:spLocks noChangeArrowheads="1"/>
              </p:cNvSpPr>
              <p:nvPr/>
            </p:nvSpPr>
            <p:spPr bwMode="auto">
              <a:xfrm>
                <a:off x="2985" y="3330"/>
                <a:ext cx="24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L(d)</a:t>
                </a:r>
                <a:endParaRPr lang="it-IT">
                  <a:latin typeface="Comic Sans MS" pitchFamily="66" charset="0"/>
                </a:endParaRPr>
              </a:p>
            </p:txBody>
          </p:sp>
        </p:grpSp>
        <p:sp>
          <p:nvSpPr>
            <p:cNvPr id="13598" name="Rectangle 591"/>
            <p:cNvSpPr>
              <a:spLocks noChangeArrowheads="1"/>
            </p:cNvSpPr>
            <p:nvPr/>
          </p:nvSpPr>
          <p:spPr bwMode="auto">
            <a:xfrm>
              <a:off x="3871" y="4089"/>
              <a:ext cx="99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b="1">
                  <a:latin typeface="Comic Sans MS" pitchFamily="66" charset="0"/>
                </a:rPr>
                <a:t>Distance (m)</a:t>
              </a:r>
            </a:p>
          </p:txBody>
        </p:sp>
      </p:grpSp>
      <p:sp>
        <p:nvSpPr>
          <p:cNvPr id="13916" name="Rectangle 604"/>
          <p:cNvSpPr>
            <a:spLocks noChangeArrowheads="1"/>
          </p:cNvSpPr>
          <p:nvPr/>
        </p:nvSpPr>
        <p:spPr bwMode="auto">
          <a:xfrm>
            <a:off x="1928813" y="1273175"/>
            <a:ext cx="5492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2400" b="1">
                <a:solidFill>
                  <a:srgbClr val="000000"/>
                </a:solidFill>
                <a:latin typeface="Comic Sans MS" pitchFamily="66" charset="0"/>
              </a:rPr>
              <a:t> stone pine </a:t>
            </a:r>
            <a:r>
              <a:rPr lang="it-IT" sz="2400" b="1">
                <a:latin typeface="Comic Sans MS" pitchFamily="66" charset="0"/>
              </a:rPr>
              <a:t>d</a:t>
            </a:r>
            <a:r>
              <a:rPr lang="it-IT" sz="2400" b="1">
                <a:solidFill>
                  <a:srgbClr val="000000"/>
                </a:solidFill>
                <a:latin typeface="Comic Sans MS" pitchFamily="66" charset="0"/>
              </a:rPr>
              <a:t>&lt;20cm </a:t>
            </a:r>
            <a:r>
              <a:rPr lang="it-IT" sz="2400" b="1" i="1">
                <a:solidFill>
                  <a:srgbClr val="000000"/>
                </a:solidFill>
                <a:latin typeface="Comic Sans MS" pitchFamily="66" charset="0"/>
              </a:rPr>
              <a:t>vs</a:t>
            </a:r>
            <a:r>
              <a:rPr lang="it-IT" sz="2400" b="1">
                <a:solidFill>
                  <a:srgbClr val="000000"/>
                </a:solidFill>
                <a:latin typeface="Comic Sans MS" pitchFamily="66" charset="0"/>
              </a:rPr>
              <a:t> larch d&gt;20cm</a:t>
            </a:r>
          </a:p>
        </p:txBody>
      </p:sp>
      <p:sp>
        <p:nvSpPr>
          <p:cNvPr id="13917" name="Rectangle 605"/>
          <p:cNvSpPr>
            <a:spLocks noChangeArrowheads="1"/>
          </p:cNvSpPr>
          <p:nvPr/>
        </p:nvSpPr>
        <p:spPr bwMode="auto">
          <a:xfrm>
            <a:off x="5140325" y="1770063"/>
            <a:ext cx="984250" cy="1296987"/>
          </a:xfrm>
          <a:prstGeom prst="rect">
            <a:avLst/>
          </a:prstGeom>
          <a:solidFill>
            <a:srgbClr val="FF0000">
              <a:alpha val="30196"/>
            </a:srgbClr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3918" name="Rectangle 606"/>
          <p:cNvSpPr>
            <a:spLocks noChangeArrowheads="1"/>
          </p:cNvSpPr>
          <p:nvPr/>
        </p:nvSpPr>
        <p:spPr bwMode="auto">
          <a:xfrm>
            <a:off x="803275" y="1812925"/>
            <a:ext cx="1455738" cy="1266825"/>
          </a:xfrm>
          <a:prstGeom prst="rect">
            <a:avLst/>
          </a:prstGeom>
          <a:solidFill>
            <a:srgbClr val="FF0000">
              <a:alpha val="30196"/>
            </a:srgbClr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grpSp>
        <p:nvGrpSpPr>
          <p:cNvPr id="14001" name="Group 607"/>
          <p:cNvGrpSpPr>
            <a:grpSpLocks/>
          </p:cNvGrpSpPr>
          <p:nvPr/>
        </p:nvGrpSpPr>
        <p:grpSpPr bwMode="auto">
          <a:xfrm>
            <a:off x="122238" y="1711325"/>
            <a:ext cx="4200525" cy="2170113"/>
            <a:chOff x="37" y="1246"/>
            <a:chExt cx="2646" cy="1367"/>
          </a:xfrm>
        </p:grpSpPr>
        <p:grpSp>
          <p:nvGrpSpPr>
            <p:cNvPr id="13465" name="Group 608"/>
            <p:cNvGrpSpPr>
              <a:grpSpLocks/>
            </p:cNvGrpSpPr>
            <p:nvPr/>
          </p:nvGrpSpPr>
          <p:grpSpPr bwMode="auto">
            <a:xfrm>
              <a:off x="37" y="1246"/>
              <a:ext cx="2646" cy="1141"/>
              <a:chOff x="37" y="1184"/>
              <a:chExt cx="2646" cy="1141"/>
            </a:xfrm>
          </p:grpSpPr>
          <p:grpSp>
            <p:nvGrpSpPr>
              <p:cNvPr id="13467" name="Group 609"/>
              <p:cNvGrpSpPr>
                <a:grpSpLocks/>
              </p:cNvGrpSpPr>
              <p:nvPr/>
            </p:nvGrpSpPr>
            <p:grpSpPr bwMode="auto">
              <a:xfrm>
                <a:off x="423" y="1253"/>
                <a:ext cx="2174" cy="835"/>
                <a:chOff x="423" y="1253"/>
                <a:chExt cx="2174" cy="835"/>
              </a:xfrm>
            </p:grpSpPr>
            <p:grpSp>
              <p:nvGrpSpPr>
                <p:cNvPr id="13568" name="Group 610"/>
                <p:cNvGrpSpPr>
                  <a:grpSpLocks/>
                </p:cNvGrpSpPr>
                <p:nvPr/>
              </p:nvGrpSpPr>
              <p:grpSpPr bwMode="auto">
                <a:xfrm>
                  <a:off x="423" y="1253"/>
                  <a:ext cx="41" cy="796"/>
                  <a:chOff x="423" y="1253"/>
                  <a:chExt cx="41" cy="796"/>
                </a:xfrm>
              </p:grpSpPr>
              <p:sp>
                <p:nvSpPr>
                  <p:cNvPr id="13593" name="Line 611"/>
                  <p:cNvSpPr>
                    <a:spLocks noChangeShapeType="1"/>
                  </p:cNvSpPr>
                  <p:nvPr/>
                </p:nvSpPr>
                <p:spPr bwMode="auto">
                  <a:xfrm>
                    <a:off x="463" y="1253"/>
                    <a:ext cx="1" cy="796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94" name="Line 612"/>
                  <p:cNvSpPr>
                    <a:spLocks noChangeShapeType="1"/>
                  </p:cNvSpPr>
                  <p:nvPr/>
                </p:nvSpPr>
                <p:spPr bwMode="auto">
                  <a:xfrm>
                    <a:off x="423" y="1784"/>
                    <a:ext cx="40" cy="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95" name="Line 613"/>
                  <p:cNvSpPr>
                    <a:spLocks noChangeShapeType="1"/>
                  </p:cNvSpPr>
                  <p:nvPr/>
                </p:nvSpPr>
                <p:spPr bwMode="auto">
                  <a:xfrm>
                    <a:off x="423" y="1517"/>
                    <a:ext cx="40" cy="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96" name="Line 614"/>
                  <p:cNvSpPr>
                    <a:spLocks noChangeShapeType="1"/>
                  </p:cNvSpPr>
                  <p:nvPr/>
                </p:nvSpPr>
                <p:spPr bwMode="auto">
                  <a:xfrm>
                    <a:off x="423" y="1253"/>
                    <a:ext cx="40" cy="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569" name="Group 615"/>
                <p:cNvGrpSpPr>
                  <a:grpSpLocks/>
                </p:cNvGrpSpPr>
                <p:nvPr/>
              </p:nvGrpSpPr>
              <p:grpSpPr bwMode="auto">
                <a:xfrm>
                  <a:off x="423" y="2049"/>
                  <a:ext cx="2174" cy="39"/>
                  <a:chOff x="423" y="2049"/>
                  <a:chExt cx="2174" cy="39"/>
                </a:xfrm>
              </p:grpSpPr>
              <p:sp>
                <p:nvSpPr>
                  <p:cNvPr id="13570" name="Line 616"/>
                  <p:cNvSpPr>
                    <a:spLocks noChangeShapeType="1"/>
                  </p:cNvSpPr>
                  <p:nvPr/>
                </p:nvSpPr>
                <p:spPr bwMode="auto">
                  <a:xfrm>
                    <a:off x="423" y="2049"/>
                    <a:ext cx="40" cy="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71" name="Line 617"/>
                  <p:cNvSpPr>
                    <a:spLocks noChangeShapeType="1"/>
                  </p:cNvSpPr>
                  <p:nvPr/>
                </p:nvSpPr>
                <p:spPr bwMode="auto">
                  <a:xfrm>
                    <a:off x="463" y="2049"/>
                    <a:ext cx="2133" cy="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72" name="Line 6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63" y="2049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73" name="Line 61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68" y="2049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74" name="Line 62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77" y="2049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75" name="Line 6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83" y="2049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76" name="Line 6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88" y="2049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77" name="Line 6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997" y="2049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78" name="Line 6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03" y="2049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79" name="Line 6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08" y="2049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80" name="Line 6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17" y="2049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81" name="Line 62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422" y="2049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82" name="Line 62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531" y="2049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83" name="Line 62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637" y="2049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84" name="Line 63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42" y="2049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85" name="Line 63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851" y="2049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86" name="Line 63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957" y="2049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87" name="Line 63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062" y="2049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88" name="Line 63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171" y="2049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89" name="Line 63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276" y="2049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90" name="Line 63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82" y="2049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91" name="Line 63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91" y="2049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92" name="Line 63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96" y="2049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3468" name="Group 639"/>
              <p:cNvGrpSpPr>
                <a:grpSpLocks/>
              </p:cNvGrpSpPr>
              <p:nvPr/>
            </p:nvGrpSpPr>
            <p:grpSpPr bwMode="auto">
              <a:xfrm>
                <a:off x="459" y="1477"/>
                <a:ext cx="2137" cy="329"/>
                <a:chOff x="459" y="1477"/>
                <a:chExt cx="2137" cy="329"/>
              </a:xfrm>
            </p:grpSpPr>
            <p:grpSp>
              <p:nvGrpSpPr>
                <p:cNvPr id="13487" name="Group 640"/>
                <p:cNvGrpSpPr>
                  <a:grpSpLocks/>
                </p:cNvGrpSpPr>
                <p:nvPr/>
              </p:nvGrpSpPr>
              <p:grpSpPr bwMode="auto">
                <a:xfrm>
                  <a:off x="514" y="1477"/>
                  <a:ext cx="2082" cy="138"/>
                  <a:chOff x="514" y="1477"/>
                  <a:chExt cx="2082" cy="138"/>
                </a:xfrm>
              </p:grpSpPr>
              <p:sp>
                <p:nvSpPr>
                  <p:cNvPr id="13530" name="Freeform 641"/>
                  <p:cNvSpPr>
                    <a:spLocks/>
                  </p:cNvSpPr>
                  <p:nvPr/>
                </p:nvSpPr>
                <p:spPr bwMode="auto">
                  <a:xfrm>
                    <a:off x="514" y="1593"/>
                    <a:ext cx="22" cy="22"/>
                  </a:xfrm>
                  <a:custGeom>
                    <a:avLst/>
                    <a:gdLst>
                      <a:gd name="T0" fmla="*/ 0 w 22"/>
                      <a:gd name="T1" fmla="*/ 14 h 22"/>
                      <a:gd name="T2" fmla="*/ 14 w 22"/>
                      <a:gd name="T3" fmla="*/ 0 h 22"/>
                      <a:gd name="T4" fmla="*/ 22 w 22"/>
                      <a:gd name="T5" fmla="*/ 7 h 22"/>
                      <a:gd name="T6" fmla="*/ 7 w 22"/>
                      <a:gd name="T7" fmla="*/ 22 h 22"/>
                      <a:gd name="T8" fmla="*/ 0 w 22"/>
                      <a:gd name="T9" fmla="*/ 14 h 2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22"/>
                      <a:gd name="T17" fmla="*/ 22 w 22"/>
                      <a:gd name="T18" fmla="*/ 22 h 2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22">
                        <a:moveTo>
                          <a:pt x="0" y="14"/>
                        </a:moveTo>
                        <a:lnTo>
                          <a:pt x="14" y="0"/>
                        </a:lnTo>
                        <a:lnTo>
                          <a:pt x="22" y="7"/>
                        </a:lnTo>
                        <a:lnTo>
                          <a:pt x="7" y="22"/>
                        </a:lnTo>
                        <a:lnTo>
                          <a:pt x="0" y="1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31" name="Freeform 642"/>
                  <p:cNvSpPr>
                    <a:spLocks/>
                  </p:cNvSpPr>
                  <p:nvPr/>
                </p:nvSpPr>
                <p:spPr bwMode="auto">
                  <a:xfrm>
                    <a:off x="568" y="1564"/>
                    <a:ext cx="22" cy="14"/>
                  </a:xfrm>
                  <a:custGeom>
                    <a:avLst/>
                    <a:gdLst>
                      <a:gd name="T0" fmla="*/ 0 w 22"/>
                      <a:gd name="T1" fmla="*/ 0 h 14"/>
                      <a:gd name="T2" fmla="*/ 22 w 22"/>
                      <a:gd name="T3" fmla="*/ 3 h 14"/>
                      <a:gd name="T4" fmla="*/ 22 w 22"/>
                      <a:gd name="T5" fmla="*/ 14 h 14"/>
                      <a:gd name="T6" fmla="*/ 0 w 22"/>
                      <a:gd name="T7" fmla="*/ 11 h 14"/>
                      <a:gd name="T8" fmla="*/ 0 w 22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4"/>
                      <a:gd name="T17" fmla="*/ 22 w 22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4">
                        <a:moveTo>
                          <a:pt x="0" y="0"/>
                        </a:moveTo>
                        <a:lnTo>
                          <a:pt x="22" y="3"/>
                        </a:lnTo>
                        <a:lnTo>
                          <a:pt x="22" y="14"/>
                        </a:lnTo>
                        <a:lnTo>
                          <a:pt x="0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32" name="Rectangle 643"/>
                  <p:cNvSpPr>
                    <a:spLocks noChangeArrowheads="1"/>
                  </p:cNvSpPr>
                  <p:nvPr/>
                </p:nvSpPr>
                <p:spPr bwMode="auto">
                  <a:xfrm>
                    <a:off x="634" y="1571"/>
                    <a:ext cx="21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33" name="Freeform 644"/>
                  <p:cNvSpPr>
                    <a:spLocks/>
                  </p:cNvSpPr>
                  <p:nvPr/>
                </p:nvSpPr>
                <p:spPr bwMode="auto">
                  <a:xfrm>
                    <a:off x="695" y="1564"/>
                    <a:ext cx="26" cy="18"/>
                  </a:xfrm>
                  <a:custGeom>
                    <a:avLst/>
                    <a:gdLst>
                      <a:gd name="T0" fmla="*/ 0 w 26"/>
                      <a:gd name="T1" fmla="*/ 7 h 18"/>
                      <a:gd name="T2" fmla="*/ 22 w 26"/>
                      <a:gd name="T3" fmla="*/ 0 h 18"/>
                      <a:gd name="T4" fmla="*/ 26 w 26"/>
                      <a:gd name="T5" fmla="*/ 11 h 18"/>
                      <a:gd name="T6" fmla="*/ 4 w 26"/>
                      <a:gd name="T7" fmla="*/ 18 h 18"/>
                      <a:gd name="T8" fmla="*/ 0 w 26"/>
                      <a:gd name="T9" fmla="*/ 7 h 1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6"/>
                      <a:gd name="T16" fmla="*/ 0 h 18"/>
                      <a:gd name="T17" fmla="*/ 26 w 26"/>
                      <a:gd name="T18" fmla="*/ 18 h 1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6" h="18">
                        <a:moveTo>
                          <a:pt x="0" y="7"/>
                        </a:moveTo>
                        <a:lnTo>
                          <a:pt x="22" y="0"/>
                        </a:lnTo>
                        <a:lnTo>
                          <a:pt x="26" y="11"/>
                        </a:lnTo>
                        <a:lnTo>
                          <a:pt x="4" y="18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34" name="Freeform 645"/>
                  <p:cNvSpPr>
                    <a:spLocks/>
                  </p:cNvSpPr>
                  <p:nvPr/>
                </p:nvSpPr>
                <p:spPr bwMode="auto">
                  <a:xfrm>
                    <a:off x="761" y="1549"/>
                    <a:ext cx="22" cy="15"/>
                  </a:xfrm>
                  <a:custGeom>
                    <a:avLst/>
                    <a:gdLst>
                      <a:gd name="T0" fmla="*/ 0 w 22"/>
                      <a:gd name="T1" fmla="*/ 4 h 15"/>
                      <a:gd name="T2" fmla="*/ 18 w 22"/>
                      <a:gd name="T3" fmla="*/ 0 h 15"/>
                      <a:gd name="T4" fmla="*/ 22 w 22"/>
                      <a:gd name="T5" fmla="*/ 11 h 15"/>
                      <a:gd name="T6" fmla="*/ 4 w 22"/>
                      <a:gd name="T7" fmla="*/ 15 h 15"/>
                      <a:gd name="T8" fmla="*/ 0 w 22"/>
                      <a:gd name="T9" fmla="*/ 4 h 1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5"/>
                      <a:gd name="T17" fmla="*/ 22 w 22"/>
                      <a:gd name="T18" fmla="*/ 15 h 1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5">
                        <a:moveTo>
                          <a:pt x="0" y="4"/>
                        </a:moveTo>
                        <a:lnTo>
                          <a:pt x="18" y="0"/>
                        </a:lnTo>
                        <a:lnTo>
                          <a:pt x="22" y="11"/>
                        </a:lnTo>
                        <a:lnTo>
                          <a:pt x="4" y="15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35" name="Rectangle 646"/>
                  <p:cNvSpPr>
                    <a:spLocks noChangeArrowheads="1"/>
                  </p:cNvSpPr>
                  <p:nvPr/>
                </p:nvSpPr>
                <p:spPr bwMode="auto">
                  <a:xfrm>
                    <a:off x="783" y="1549"/>
                    <a:ext cx="3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36" name="Rectangle 647"/>
                  <p:cNvSpPr>
                    <a:spLocks noChangeArrowheads="1"/>
                  </p:cNvSpPr>
                  <p:nvPr/>
                </p:nvSpPr>
                <p:spPr bwMode="auto">
                  <a:xfrm>
                    <a:off x="830" y="1546"/>
                    <a:ext cx="22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37" name="Rectangle 648"/>
                  <p:cNvSpPr>
                    <a:spLocks noChangeArrowheads="1"/>
                  </p:cNvSpPr>
                  <p:nvPr/>
                </p:nvSpPr>
                <p:spPr bwMode="auto">
                  <a:xfrm>
                    <a:off x="895" y="1542"/>
                    <a:ext cx="22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38" name="Rectangle 649"/>
                  <p:cNvSpPr>
                    <a:spLocks noChangeArrowheads="1"/>
                  </p:cNvSpPr>
                  <p:nvPr/>
                </p:nvSpPr>
                <p:spPr bwMode="auto">
                  <a:xfrm>
                    <a:off x="961" y="1546"/>
                    <a:ext cx="22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39" name="Rectangle 650"/>
                  <p:cNvSpPr>
                    <a:spLocks noChangeArrowheads="1"/>
                  </p:cNvSpPr>
                  <p:nvPr/>
                </p:nvSpPr>
                <p:spPr bwMode="auto">
                  <a:xfrm>
                    <a:off x="1026" y="1542"/>
                    <a:ext cx="22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40" name="Rectangle 651"/>
                  <p:cNvSpPr>
                    <a:spLocks noChangeArrowheads="1"/>
                  </p:cNvSpPr>
                  <p:nvPr/>
                </p:nvSpPr>
                <p:spPr bwMode="auto">
                  <a:xfrm>
                    <a:off x="1092" y="1535"/>
                    <a:ext cx="11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41" name="Rectangle 652"/>
                  <p:cNvSpPr>
                    <a:spLocks noChangeArrowheads="1"/>
                  </p:cNvSpPr>
                  <p:nvPr/>
                </p:nvSpPr>
                <p:spPr bwMode="auto">
                  <a:xfrm>
                    <a:off x="1103" y="1535"/>
                    <a:ext cx="10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42" name="Rectangle 653"/>
                  <p:cNvSpPr>
                    <a:spLocks noChangeArrowheads="1"/>
                  </p:cNvSpPr>
                  <p:nvPr/>
                </p:nvSpPr>
                <p:spPr bwMode="auto">
                  <a:xfrm>
                    <a:off x="1157" y="1535"/>
                    <a:ext cx="22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4" name="Freeform 654"/>
                  <p:cNvSpPr>
                    <a:spLocks/>
                  </p:cNvSpPr>
                  <p:nvPr/>
                </p:nvSpPr>
                <p:spPr bwMode="auto">
                  <a:xfrm>
                    <a:off x="1222" y="1528"/>
                    <a:ext cx="22" cy="14"/>
                  </a:xfrm>
                  <a:custGeom>
                    <a:avLst/>
                    <a:gdLst>
                      <a:gd name="T0" fmla="*/ 0 w 22"/>
                      <a:gd name="T1" fmla="*/ 3 h 14"/>
                      <a:gd name="T2" fmla="*/ 22 w 22"/>
                      <a:gd name="T3" fmla="*/ 0 h 14"/>
                      <a:gd name="T4" fmla="*/ 22 w 22"/>
                      <a:gd name="T5" fmla="*/ 11 h 14"/>
                      <a:gd name="T6" fmla="*/ 0 w 22"/>
                      <a:gd name="T7" fmla="*/ 14 h 14"/>
                      <a:gd name="T8" fmla="*/ 0 w 22"/>
                      <a:gd name="T9" fmla="*/ 3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4"/>
                      <a:gd name="T17" fmla="*/ 22 w 22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4">
                        <a:moveTo>
                          <a:pt x="0" y="3"/>
                        </a:moveTo>
                        <a:lnTo>
                          <a:pt x="22" y="0"/>
                        </a:lnTo>
                        <a:lnTo>
                          <a:pt x="22" y="11"/>
                        </a:lnTo>
                        <a:lnTo>
                          <a:pt x="0" y="14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44" name="Freeform 655"/>
                  <p:cNvSpPr>
                    <a:spLocks/>
                  </p:cNvSpPr>
                  <p:nvPr/>
                </p:nvSpPr>
                <p:spPr bwMode="auto">
                  <a:xfrm>
                    <a:off x="1288" y="1517"/>
                    <a:ext cx="22" cy="14"/>
                  </a:xfrm>
                  <a:custGeom>
                    <a:avLst/>
                    <a:gdLst>
                      <a:gd name="T0" fmla="*/ 0 w 22"/>
                      <a:gd name="T1" fmla="*/ 3 h 14"/>
                      <a:gd name="T2" fmla="*/ 22 w 22"/>
                      <a:gd name="T3" fmla="*/ 0 h 14"/>
                      <a:gd name="T4" fmla="*/ 22 w 22"/>
                      <a:gd name="T5" fmla="*/ 11 h 14"/>
                      <a:gd name="T6" fmla="*/ 0 w 22"/>
                      <a:gd name="T7" fmla="*/ 14 h 14"/>
                      <a:gd name="T8" fmla="*/ 0 w 22"/>
                      <a:gd name="T9" fmla="*/ 3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4"/>
                      <a:gd name="T17" fmla="*/ 22 w 22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4">
                        <a:moveTo>
                          <a:pt x="0" y="3"/>
                        </a:moveTo>
                        <a:lnTo>
                          <a:pt x="22" y="0"/>
                        </a:lnTo>
                        <a:lnTo>
                          <a:pt x="22" y="11"/>
                        </a:lnTo>
                        <a:lnTo>
                          <a:pt x="0" y="14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45" name="Rectangle 656"/>
                  <p:cNvSpPr>
                    <a:spLocks noChangeArrowheads="1"/>
                  </p:cNvSpPr>
                  <p:nvPr/>
                </p:nvSpPr>
                <p:spPr bwMode="auto">
                  <a:xfrm>
                    <a:off x="1353" y="1520"/>
                    <a:ext cx="22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46" name="Rectangle 657"/>
                  <p:cNvSpPr>
                    <a:spLocks noChangeArrowheads="1"/>
                  </p:cNvSpPr>
                  <p:nvPr/>
                </p:nvSpPr>
                <p:spPr bwMode="auto">
                  <a:xfrm>
                    <a:off x="1419" y="1524"/>
                    <a:ext cx="3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47" name="Rectangle 658"/>
                  <p:cNvSpPr>
                    <a:spLocks noChangeArrowheads="1"/>
                  </p:cNvSpPr>
                  <p:nvPr/>
                </p:nvSpPr>
                <p:spPr bwMode="auto">
                  <a:xfrm>
                    <a:off x="1422" y="1524"/>
                    <a:ext cx="19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48" name="Rectangle 659"/>
                  <p:cNvSpPr>
                    <a:spLocks noChangeArrowheads="1"/>
                  </p:cNvSpPr>
                  <p:nvPr/>
                </p:nvSpPr>
                <p:spPr bwMode="auto">
                  <a:xfrm>
                    <a:off x="1484" y="1528"/>
                    <a:ext cx="22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49" name="Rectangle 660"/>
                  <p:cNvSpPr>
                    <a:spLocks noChangeArrowheads="1"/>
                  </p:cNvSpPr>
                  <p:nvPr/>
                </p:nvSpPr>
                <p:spPr bwMode="auto">
                  <a:xfrm>
                    <a:off x="1550" y="1531"/>
                    <a:ext cx="21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50" name="Freeform 661"/>
                  <p:cNvSpPr>
                    <a:spLocks/>
                  </p:cNvSpPr>
                  <p:nvPr/>
                </p:nvSpPr>
                <p:spPr bwMode="auto">
                  <a:xfrm>
                    <a:off x="1615" y="1535"/>
                    <a:ext cx="22" cy="14"/>
                  </a:xfrm>
                  <a:custGeom>
                    <a:avLst/>
                    <a:gdLst>
                      <a:gd name="T0" fmla="*/ 0 w 22"/>
                      <a:gd name="T1" fmla="*/ 0 h 14"/>
                      <a:gd name="T2" fmla="*/ 22 w 22"/>
                      <a:gd name="T3" fmla="*/ 4 h 14"/>
                      <a:gd name="T4" fmla="*/ 22 w 22"/>
                      <a:gd name="T5" fmla="*/ 14 h 14"/>
                      <a:gd name="T6" fmla="*/ 0 w 22"/>
                      <a:gd name="T7" fmla="*/ 11 h 14"/>
                      <a:gd name="T8" fmla="*/ 0 w 22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4"/>
                      <a:gd name="T17" fmla="*/ 22 w 22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4">
                        <a:moveTo>
                          <a:pt x="0" y="0"/>
                        </a:moveTo>
                        <a:lnTo>
                          <a:pt x="22" y="4"/>
                        </a:lnTo>
                        <a:lnTo>
                          <a:pt x="22" y="14"/>
                        </a:lnTo>
                        <a:lnTo>
                          <a:pt x="0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51" name="Freeform 662"/>
                  <p:cNvSpPr>
                    <a:spLocks/>
                  </p:cNvSpPr>
                  <p:nvPr/>
                </p:nvSpPr>
                <p:spPr bwMode="auto">
                  <a:xfrm>
                    <a:off x="1680" y="1535"/>
                    <a:ext cx="22" cy="14"/>
                  </a:xfrm>
                  <a:custGeom>
                    <a:avLst/>
                    <a:gdLst>
                      <a:gd name="T0" fmla="*/ 0 w 22"/>
                      <a:gd name="T1" fmla="*/ 4 h 14"/>
                      <a:gd name="T2" fmla="*/ 22 w 22"/>
                      <a:gd name="T3" fmla="*/ 0 h 14"/>
                      <a:gd name="T4" fmla="*/ 22 w 22"/>
                      <a:gd name="T5" fmla="*/ 11 h 14"/>
                      <a:gd name="T6" fmla="*/ 0 w 22"/>
                      <a:gd name="T7" fmla="*/ 14 h 14"/>
                      <a:gd name="T8" fmla="*/ 0 w 22"/>
                      <a:gd name="T9" fmla="*/ 4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4"/>
                      <a:gd name="T17" fmla="*/ 22 w 22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4">
                        <a:moveTo>
                          <a:pt x="0" y="4"/>
                        </a:moveTo>
                        <a:lnTo>
                          <a:pt x="22" y="0"/>
                        </a:lnTo>
                        <a:lnTo>
                          <a:pt x="22" y="11"/>
                        </a:lnTo>
                        <a:lnTo>
                          <a:pt x="0" y="1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52" name="Freeform 663"/>
                  <p:cNvSpPr>
                    <a:spLocks/>
                  </p:cNvSpPr>
                  <p:nvPr/>
                </p:nvSpPr>
                <p:spPr bwMode="auto">
                  <a:xfrm>
                    <a:off x="1742" y="1528"/>
                    <a:ext cx="26" cy="18"/>
                  </a:xfrm>
                  <a:custGeom>
                    <a:avLst/>
                    <a:gdLst>
                      <a:gd name="T0" fmla="*/ 0 w 26"/>
                      <a:gd name="T1" fmla="*/ 7 h 18"/>
                      <a:gd name="T2" fmla="*/ 22 w 26"/>
                      <a:gd name="T3" fmla="*/ 0 h 18"/>
                      <a:gd name="T4" fmla="*/ 26 w 26"/>
                      <a:gd name="T5" fmla="*/ 11 h 18"/>
                      <a:gd name="T6" fmla="*/ 4 w 26"/>
                      <a:gd name="T7" fmla="*/ 18 h 18"/>
                      <a:gd name="T8" fmla="*/ 0 w 26"/>
                      <a:gd name="T9" fmla="*/ 7 h 1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6"/>
                      <a:gd name="T16" fmla="*/ 0 h 18"/>
                      <a:gd name="T17" fmla="*/ 26 w 26"/>
                      <a:gd name="T18" fmla="*/ 18 h 1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6" h="18">
                        <a:moveTo>
                          <a:pt x="0" y="7"/>
                        </a:moveTo>
                        <a:lnTo>
                          <a:pt x="22" y="0"/>
                        </a:lnTo>
                        <a:lnTo>
                          <a:pt x="26" y="11"/>
                        </a:lnTo>
                        <a:lnTo>
                          <a:pt x="4" y="18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53" name="Freeform 664"/>
                  <p:cNvSpPr>
                    <a:spLocks/>
                  </p:cNvSpPr>
                  <p:nvPr/>
                </p:nvSpPr>
                <p:spPr bwMode="auto">
                  <a:xfrm>
                    <a:off x="1808" y="1510"/>
                    <a:ext cx="21" cy="14"/>
                  </a:xfrm>
                  <a:custGeom>
                    <a:avLst/>
                    <a:gdLst>
                      <a:gd name="T0" fmla="*/ 0 w 21"/>
                      <a:gd name="T1" fmla="*/ 3 h 14"/>
                      <a:gd name="T2" fmla="*/ 21 w 21"/>
                      <a:gd name="T3" fmla="*/ 0 h 14"/>
                      <a:gd name="T4" fmla="*/ 21 w 21"/>
                      <a:gd name="T5" fmla="*/ 10 h 14"/>
                      <a:gd name="T6" fmla="*/ 0 w 21"/>
                      <a:gd name="T7" fmla="*/ 14 h 14"/>
                      <a:gd name="T8" fmla="*/ 0 w 21"/>
                      <a:gd name="T9" fmla="*/ 3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"/>
                      <a:gd name="T16" fmla="*/ 0 h 14"/>
                      <a:gd name="T17" fmla="*/ 21 w 21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" h="14">
                        <a:moveTo>
                          <a:pt x="0" y="3"/>
                        </a:moveTo>
                        <a:lnTo>
                          <a:pt x="21" y="0"/>
                        </a:lnTo>
                        <a:lnTo>
                          <a:pt x="21" y="10"/>
                        </a:lnTo>
                        <a:lnTo>
                          <a:pt x="0" y="14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54" name="Freeform 665"/>
                  <p:cNvSpPr>
                    <a:spLocks/>
                  </p:cNvSpPr>
                  <p:nvPr/>
                </p:nvSpPr>
                <p:spPr bwMode="auto">
                  <a:xfrm>
                    <a:off x="1869" y="1492"/>
                    <a:ext cx="26" cy="18"/>
                  </a:xfrm>
                  <a:custGeom>
                    <a:avLst/>
                    <a:gdLst>
                      <a:gd name="T0" fmla="*/ 0 w 26"/>
                      <a:gd name="T1" fmla="*/ 7 h 18"/>
                      <a:gd name="T2" fmla="*/ 22 w 26"/>
                      <a:gd name="T3" fmla="*/ 0 h 18"/>
                      <a:gd name="T4" fmla="*/ 26 w 26"/>
                      <a:gd name="T5" fmla="*/ 10 h 18"/>
                      <a:gd name="T6" fmla="*/ 4 w 26"/>
                      <a:gd name="T7" fmla="*/ 18 h 18"/>
                      <a:gd name="T8" fmla="*/ 0 w 26"/>
                      <a:gd name="T9" fmla="*/ 7 h 1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6"/>
                      <a:gd name="T16" fmla="*/ 0 h 18"/>
                      <a:gd name="T17" fmla="*/ 26 w 26"/>
                      <a:gd name="T18" fmla="*/ 18 h 1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6" h="18">
                        <a:moveTo>
                          <a:pt x="0" y="7"/>
                        </a:moveTo>
                        <a:lnTo>
                          <a:pt x="22" y="0"/>
                        </a:lnTo>
                        <a:lnTo>
                          <a:pt x="26" y="10"/>
                        </a:lnTo>
                        <a:lnTo>
                          <a:pt x="4" y="18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55" name="Freeform 666"/>
                  <p:cNvSpPr>
                    <a:spLocks/>
                  </p:cNvSpPr>
                  <p:nvPr/>
                </p:nvSpPr>
                <p:spPr bwMode="auto">
                  <a:xfrm>
                    <a:off x="1935" y="1477"/>
                    <a:ext cx="22" cy="15"/>
                  </a:xfrm>
                  <a:custGeom>
                    <a:avLst/>
                    <a:gdLst>
                      <a:gd name="T0" fmla="*/ 0 w 22"/>
                      <a:gd name="T1" fmla="*/ 4 h 15"/>
                      <a:gd name="T2" fmla="*/ 18 w 22"/>
                      <a:gd name="T3" fmla="*/ 0 h 15"/>
                      <a:gd name="T4" fmla="*/ 22 w 22"/>
                      <a:gd name="T5" fmla="*/ 11 h 15"/>
                      <a:gd name="T6" fmla="*/ 3 w 22"/>
                      <a:gd name="T7" fmla="*/ 15 h 15"/>
                      <a:gd name="T8" fmla="*/ 0 w 22"/>
                      <a:gd name="T9" fmla="*/ 4 h 1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5"/>
                      <a:gd name="T17" fmla="*/ 22 w 22"/>
                      <a:gd name="T18" fmla="*/ 15 h 1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5">
                        <a:moveTo>
                          <a:pt x="0" y="4"/>
                        </a:moveTo>
                        <a:lnTo>
                          <a:pt x="18" y="0"/>
                        </a:lnTo>
                        <a:lnTo>
                          <a:pt x="22" y="11"/>
                        </a:lnTo>
                        <a:lnTo>
                          <a:pt x="3" y="15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56" name="Rectangle 667"/>
                  <p:cNvSpPr>
                    <a:spLocks noChangeArrowheads="1"/>
                  </p:cNvSpPr>
                  <p:nvPr/>
                </p:nvSpPr>
                <p:spPr bwMode="auto">
                  <a:xfrm>
                    <a:off x="1957" y="1477"/>
                    <a:ext cx="3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57" name="Freeform 668"/>
                  <p:cNvSpPr>
                    <a:spLocks/>
                  </p:cNvSpPr>
                  <p:nvPr/>
                </p:nvSpPr>
                <p:spPr bwMode="auto">
                  <a:xfrm>
                    <a:off x="2004" y="1492"/>
                    <a:ext cx="22" cy="18"/>
                  </a:xfrm>
                  <a:custGeom>
                    <a:avLst/>
                    <a:gdLst>
                      <a:gd name="T0" fmla="*/ 3 w 22"/>
                      <a:gd name="T1" fmla="*/ 0 h 18"/>
                      <a:gd name="T2" fmla="*/ 22 w 22"/>
                      <a:gd name="T3" fmla="*/ 7 h 18"/>
                      <a:gd name="T4" fmla="*/ 18 w 22"/>
                      <a:gd name="T5" fmla="*/ 18 h 18"/>
                      <a:gd name="T6" fmla="*/ 0 w 22"/>
                      <a:gd name="T7" fmla="*/ 10 h 18"/>
                      <a:gd name="T8" fmla="*/ 3 w 22"/>
                      <a:gd name="T9" fmla="*/ 0 h 1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8"/>
                      <a:gd name="T17" fmla="*/ 22 w 22"/>
                      <a:gd name="T18" fmla="*/ 18 h 1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8">
                        <a:moveTo>
                          <a:pt x="3" y="0"/>
                        </a:moveTo>
                        <a:lnTo>
                          <a:pt x="22" y="7"/>
                        </a:lnTo>
                        <a:lnTo>
                          <a:pt x="18" y="18"/>
                        </a:lnTo>
                        <a:lnTo>
                          <a:pt x="0" y="1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58" name="Rectangle 669"/>
                  <p:cNvSpPr>
                    <a:spLocks noChangeArrowheads="1"/>
                  </p:cNvSpPr>
                  <p:nvPr/>
                </p:nvSpPr>
                <p:spPr bwMode="auto">
                  <a:xfrm>
                    <a:off x="2066" y="1510"/>
                    <a:ext cx="21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59" name="Freeform 670"/>
                  <p:cNvSpPr>
                    <a:spLocks/>
                  </p:cNvSpPr>
                  <p:nvPr/>
                </p:nvSpPr>
                <p:spPr bwMode="auto">
                  <a:xfrm>
                    <a:off x="2131" y="1502"/>
                    <a:ext cx="22" cy="15"/>
                  </a:xfrm>
                  <a:custGeom>
                    <a:avLst/>
                    <a:gdLst>
                      <a:gd name="T0" fmla="*/ 0 w 22"/>
                      <a:gd name="T1" fmla="*/ 4 h 15"/>
                      <a:gd name="T2" fmla="*/ 22 w 22"/>
                      <a:gd name="T3" fmla="*/ 0 h 15"/>
                      <a:gd name="T4" fmla="*/ 22 w 22"/>
                      <a:gd name="T5" fmla="*/ 11 h 15"/>
                      <a:gd name="T6" fmla="*/ 0 w 22"/>
                      <a:gd name="T7" fmla="*/ 15 h 15"/>
                      <a:gd name="T8" fmla="*/ 0 w 22"/>
                      <a:gd name="T9" fmla="*/ 4 h 1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5"/>
                      <a:gd name="T17" fmla="*/ 22 w 22"/>
                      <a:gd name="T18" fmla="*/ 15 h 1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5">
                        <a:moveTo>
                          <a:pt x="0" y="4"/>
                        </a:moveTo>
                        <a:lnTo>
                          <a:pt x="22" y="0"/>
                        </a:lnTo>
                        <a:lnTo>
                          <a:pt x="22" y="11"/>
                        </a:lnTo>
                        <a:lnTo>
                          <a:pt x="0" y="15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60" name="Freeform 671"/>
                  <p:cNvSpPr>
                    <a:spLocks/>
                  </p:cNvSpPr>
                  <p:nvPr/>
                </p:nvSpPr>
                <p:spPr bwMode="auto">
                  <a:xfrm>
                    <a:off x="2196" y="1510"/>
                    <a:ext cx="22" cy="14"/>
                  </a:xfrm>
                  <a:custGeom>
                    <a:avLst/>
                    <a:gdLst>
                      <a:gd name="T0" fmla="*/ 0 w 22"/>
                      <a:gd name="T1" fmla="*/ 0 h 14"/>
                      <a:gd name="T2" fmla="*/ 22 w 22"/>
                      <a:gd name="T3" fmla="*/ 3 h 14"/>
                      <a:gd name="T4" fmla="*/ 22 w 22"/>
                      <a:gd name="T5" fmla="*/ 14 h 14"/>
                      <a:gd name="T6" fmla="*/ 0 w 22"/>
                      <a:gd name="T7" fmla="*/ 10 h 14"/>
                      <a:gd name="T8" fmla="*/ 0 w 22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4"/>
                      <a:gd name="T17" fmla="*/ 22 w 22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4">
                        <a:moveTo>
                          <a:pt x="0" y="0"/>
                        </a:moveTo>
                        <a:lnTo>
                          <a:pt x="22" y="3"/>
                        </a:lnTo>
                        <a:lnTo>
                          <a:pt x="22" y="14"/>
                        </a:lnTo>
                        <a:lnTo>
                          <a:pt x="0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61" name="Freeform 672"/>
                  <p:cNvSpPr>
                    <a:spLocks/>
                  </p:cNvSpPr>
                  <p:nvPr/>
                </p:nvSpPr>
                <p:spPr bwMode="auto">
                  <a:xfrm>
                    <a:off x="2258" y="1528"/>
                    <a:ext cx="22" cy="14"/>
                  </a:xfrm>
                  <a:custGeom>
                    <a:avLst/>
                    <a:gdLst>
                      <a:gd name="T0" fmla="*/ 4 w 22"/>
                      <a:gd name="T1" fmla="*/ 0 h 14"/>
                      <a:gd name="T2" fmla="*/ 22 w 22"/>
                      <a:gd name="T3" fmla="*/ 3 h 14"/>
                      <a:gd name="T4" fmla="*/ 18 w 22"/>
                      <a:gd name="T5" fmla="*/ 14 h 14"/>
                      <a:gd name="T6" fmla="*/ 0 w 22"/>
                      <a:gd name="T7" fmla="*/ 11 h 14"/>
                      <a:gd name="T8" fmla="*/ 4 w 22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4"/>
                      <a:gd name="T17" fmla="*/ 22 w 22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4">
                        <a:moveTo>
                          <a:pt x="4" y="0"/>
                        </a:moveTo>
                        <a:lnTo>
                          <a:pt x="22" y="3"/>
                        </a:lnTo>
                        <a:lnTo>
                          <a:pt x="18" y="14"/>
                        </a:lnTo>
                        <a:lnTo>
                          <a:pt x="0" y="11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62" name="Rectangle 673"/>
                  <p:cNvSpPr>
                    <a:spLocks noChangeArrowheads="1"/>
                  </p:cNvSpPr>
                  <p:nvPr/>
                </p:nvSpPr>
                <p:spPr bwMode="auto">
                  <a:xfrm>
                    <a:off x="2276" y="1531"/>
                    <a:ext cx="4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63" name="Freeform 674"/>
                  <p:cNvSpPr>
                    <a:spLocks/>
                  </p:cNvSpPr>
                  <p:nvPr/>
                </p:nvSpPr>
                <p:spPr bwMode="auto">
                  <a:xfrm>
                    <a:off x="2324" y="1520"/>
                    <a:ext cx="21" cy="15"/>
                  </a:xfrm>
                  <a:custGeom>
                    <a:avLst/>
                    <a:gdLst>
                      <a:gd name="T0" fmla="*/ 0 w 21"/>
                      <a:gd name="T1" fmla="*/ 4 h 15"/>
                      <a:gd name="T2" fmla="*/ 21 w 21"/>
                      <a:gd name="T3" fmla="*/ 0 h 15"/>
                      <a:gd name="T4" fmla="*/ 21 w 21"/>
                      <a:gd name="T5" fmla="*/ 11 h 15"/>
                      <a:gd name="T6" fmla="*/ 0 w 21"/>
                      <a:gd name="T7" fmla="*/ 15 h 15"/>
                      <a:gd name="T8" fmla="*/ 0 w 21"/>
                      <a:gd name="T9" fmla="*/ 4 h 1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"/>
                      <a:gd name="T16" fmla="*/ 0 h 15"/>
                      <a:gd name="T17" fmla="*/ 21 w 21"/>
                      <a:gd name="T18" fmla="*/ 15 h 1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" h="15">
                        <a:moveTo>
                          <a:pt x="0" y="4"/>
                        </a:moveTo>
                        <a:lnTo>
                          <a:pt x="21" y="0"/>
                        </a:lnTo>
                        <a:lnTo>
                          <a:pt x="21" y="11"/>
                        </a:lnTo>
                        <a:lnTo>
                          <a:pt x="0" y="15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64" name="Rectangle 675"/>
                  <p:cNvSpPr>
                    <a:spLocks noChangeArrowheads="1"/>
                  </p:cNvSpPr>
                  <p:nvPr/>
                </p:nvSpPr>
                <p:spPr bwMode="auto">
                  <a:xfrm>
                    <a:off x="2389" y="1513"/>
                    <a:ext cx="22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65" name="Rectangle 676"/>
                  <p:cNvSpPr>
                    <a:spLocks noChangeArrowheads="1"/>
                  </p:cNvSpPr>
                  <p:nvPr/>
                </p:nvSpPr>
                <p:spPr bwMode="auto">
                  <a:xfrm>
                    <a:off x="2454" y="1510"/>
                    <a:ext cx="22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66" name="Freeform 677"/>
                  <p:cNvSpPr>
                    <a:spLocks/>
                  </p:cNvSpPr>
                  <p:nvPr/>
                </p:nvSpPr>
                <p:spPr bwMode="auto">
                  <a:xfrm>
                    <a:off x="2520" y="1499"/>
                    <a:ext cx="22" cy="14"/>
                  </a:xfrm>
                  <a:custGeom>
                    <a:avLst/>
                    <a:gdLst>
                      <a:gd name="T0" fmla="*/ 0 w 22"/>
                      <a:gd name="T1" fmla="*/ 3 h 14"/>
                      <a:gd name="T2" fmla="*/ 22 w 22"/>
                      <a:gd name="T3" fmla="*/ 0 h 14"/>
                      <a:gd name="T4" fmla="*/ 22 w 22"/>
                      <a:gd name="T5" fmla="*/ 11 h 14"/>
                      <a:gd name="T6" fmla="*/ 0 w 22"/>
                      <a:gd name="T7" fmla="*/ 14 h 14"/>
                      <a:gd name="T8" fmla="*/ 0 w 22"/>
                      <a:gd name="T9" fmla="*/ 3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4"/>
                      <a:gd name="T17" fmla="*/ 22 w 22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4">
                        <a:moveTo>
                          <a:pt x="0" y="3"/>
                        </a:moveTo>
                        <a:lnTo>
                          <a:pt x="22" y="0"/>
                        </a:lnTo>
                        <a:lnTo>
                          <a:pt x="22" y="11"/>
                        </a:lnTo>
                        <a:lnTo>
                          <a:pt x="0" y="14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67" name="Freeform 678"/>
                  <p:cNvSpPr>
                    <a:spLocks/>
                  </p:cNvSpPr>
                  <p:nvPr/>
                </p:nvSpPr>
                <p:spPr bwMode="auto">
                  <a:xfrm>
                    <a:off x="2582" y="1484"/>
                    <a:ext cx="14" cy="15"/>
                  </a:xfrm>
                  <a:custGeom>
                    <a:avLst/>
                    <a:gdLst>
                      <a:gd name="T0" fmla="*/ 0 w 14"/>
                      <a:gd name="T1" fmla="*/ 4 h 15"/>
                      <a:gd name="T2" fmla="*/ 11 w 14"/>
                      <a:gd name="T3" fmla="*/ 0 h 15"/>
                      <a:gd name="T4" fmla="*/ 14 w 14"/>
                      <a:gd name="T5" fmla="*/ 11 h 15"/>
                      <a:gd name="T6" fmla="*/ 3 w 14"/>
                      <a:gd name="T7" fmla="*/ 15 h 15"/>
                      <a:gd name="T8" fmla="*/ 0 w 14"/>
                      <a:gd name="T9" fmla="*/ 4 h 1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4"/>
                      <a:gd name="T16" fmla="*/ 0 h 15"/>
                      <a:gd name="T17" fmla="*/ 14 w 14"/>
                      <a:gd name="T18" fmla="*/ 15 h 1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4" h="15">
                        <a:moveTo>
                          <a:pt x="0" y="4"/>
                        </a:moveTo>
                        <a:lnTo>
                          <a:pt x="11" y="0"/>
                        </a:lnTo>
                        <a:lnTo>
                          <a:pt x="14" y="11"/>
                        </a:lnTo>
                        <a:lnTo>
                          <a:pt x="3" y="15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</p:grpSp>
            <p:grpSp>
              <p:nvGrpSpPr>
                <p:cNvPr id="13488" name="Group 679"/>
                <p:cNvGrpSpPr>
                  <a:grpSpLocks/>
                </p:cNvGrpSpPr>
                <p:nvPr/>
              </p:nvGrpSpPr>
              <p:grpSpPr bwMode="auto">
                <a:xfrm>
                  <a:off x="459" y="1633"/>
                  <a:ext cx="2108" cy="173"/>
                  <a:chOff x="459" y="1633"/>
                  <a:chExt cx="2108" cy="173"/>
                </a:xfrm>
              </p:grpSpPr>
              <p:sp>
                <p:nvSpPr>
                  <p:cNvPr id="13489" name="Freeform 680"/>
                  <p:cNvSpPr>
                    <a:spLocks/>
                  </p:cNvSpPr>
                  <p:nvPr/>
                </p:nvSpPr>
                <p:spPr bwMode="auto">
                  <a:xfrm>
                    <a:off x="459" y="1633"/>
                    <a:ext cx="26" cy="21"/>
                  </a:xfrm>
                  <a:custGeom>
                    <a:avLst/>
                    <a:gdLst>
                      <a:gd name="T0" fmla="*/ 0 w 26"/>
                      <a:gd name="T1" fmla="*/ 14 h 21"/>
                      <a:gd name="T2" fmla="*/ 18 w 26"/>
                      <a:gd name="T3" fmla="*/ 0 h 21"/>
                      <a:gd name="T4" fmla="*/ 26 w 26"/>
                      <a:gd name="T5" fmla="*/ 7 h 21"/>
                      <a:gd name="T6" fmla="*/ 8 w 26"/>
                      <a:gd name="T7" fmla="*/ 21 h 21"/>
                      <a:gd name="T8" fmla="*/ 0 w 26"/>
                      <a:gd name="T9" fmla="*/ 14 h 2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6"/>
                      <a:gd name="T16" fmla="*/ 0 h 21"/>
                      <a:gd name="T17" fmla="*/ 26 w 26"/>
                      <a:gd name="T18" fmla="*/ 21 h 2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6" h="21">
                        <a:moveTo>
                          <a:pt x="0" y="14"/>
                        </a:moveTo>
                        <a:lnTo>
                          <a:pt x="18" y="0"/>
                        </a:lnTo>
                        <a:lnTo>
                          <a:pt x="26" y="7"/>
                        </a:lnTo>
                        <a:lnTo>
                          <a:pt x="8" y="21"/>
                        </a:lnTo>
                        <a:lnTo>
                          <a:pt x="0" y="1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490" name="Freeform 681"/>
                  <p:cNvSpPr>
                    <a:spLocks/>
                  </p:cNvSpPr>
                  <p:nvPr/>
                </p:nvSpPr>
                <p:spPr bwMode="auto">
                  <a:xfrm>
                    <a:off x="459" y="1647"/>
                    <a:ext cx="22" cy="25"/>
                  </a:xfrm>
                  <a:custGeom>
                    <a:avLst/>
                    <a:gdLst>
                      <a:gd name="T0" fmla="*/ 8 w 22"/>
                      <a:gd name="T1" fmla="*/ 0 h 25"/>
                      <a:gd name="T2" fmla="*/ 22 w 22"/>
                      <a:gd name="T3" fmla="*/ 18 h 25"/>
                      <a:gd name="T4" fmla="*/ 15 w 22"/>
                      <a:gd name="T5" fmla="*/ 25 h 25"/>
                      <a:gd name="T6" fmla="*/ 0 w 22"/>
                      <a:gd name="T7" fmla="*/ 7 h 25"/>
                      <a:gd name="T8" fmla="*/ 8 w 22"/>
                      <a:gd name="T9" fmla="*/ 0 h 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25"/>
                      <a:gd name="T17" fmla="*/ 22 w 22"/>
                      <a:gd name="T18" fmla="*/ 25 h 2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25">
                        <a:moveTo>
                          <a:pt x="8" y="0"/>
                        </a:moveTo>
                        <a:lnTo>
                          <a:pt x="22" y="18"/>
                        </a:lnTo>
                        <a:lnTo>
                          <a:pt x="15" y="25"/>
                        </a:lnTo>
                        <a:lnTo>
                          <a:pt x="0" y="7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491" name="Freeform 682"/>
                  <p:cNvSpPr>
                    <a:spLocks/>
                  </p:cNvSpPr>
                  <p:nvPr/>
                </p:nvSpPr>
                <p:spPr bwMode="auto">
                  <a:xfrm>
                    <a:off x="499" y="1698"/>
                    <a:ext cx="22" cy="25"/>
                  </a:xfrm>
                  <a:custGeom>
                    <a:avLst/>
                    <a:gdLst>
                      <a:gd name="T0" fmla="*/ 7 w 22"/>
                      <a:gd name="T1" fmla="*/ 0 h 25"/>
                      <a:gd name="T2" fmla="*/ 22 w 22"/>
                      <a:gd name="T3" fmla="*/ 18 h 25"/>
                      <a:gd name="T4" fmla="*/ 15 w 22"/>
                      <a:gd name="T5" fmla="*/ 25 h 25"/>
                      <a:gd name="T6" fmla="*/ 0 w 22"/>
                      <a:gd name="T7" fmla="*/ 7 h 25"/>
                      <a:gd name="T8" fmla="*/ 7 w 22"/>
                      <a:gd name="T9" fmla="*/ 0 h 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25"/>
                      <a:gd name="T17" fmla="*/ 22 w 22"/>
                      <a:gd name="T18" fmla="*/ 25 h 2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25">
                        <a:moveTo>
                          <a:pt x="7" y="0"/>
                        </a:moveTo>
                        <a:lnTo>
                          <a:pt x="22" y="18"/>
                        </a:lnTo>
                        <a:lnTo>
                          <a:pt x="15" y="25"/>
                        </a:lnTo>
                        <a:lnTo>
                          <a:pt x="0" y="7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492" name="Freeform 683"/>
                  <p:cNvSpPr>
                    <a:spLocks/>
                  </p:cNvSpPr>
                  <p:nvPr/>
                </p:nvSpPr>
                <p:spPr bwMode="auto">
                  <a:xfrm>
                    <a:off x="539" y="1748"/>
                    <a:ext cx="22" cy="26"/>
                  </a:xfrm>
                  <a:custGeom>
                    <a:avLst/>
                    <a:gdLst>
                      <a:gd name="T0" fmla="*/ 7 w 22"/>
                      <a:gd name="T1" fmla="*/ 0 h 26"/>
                      <a:gd name="T2" fmla="*/ 22 w 22"/>
                      <a:gd name="T3" fmla="*/ 18 h 26"/>
                      <a:gd name="T4" fmla="*/ 15 w 22"/>
                      <a:gd name="T5" fmla="*/ 26 h 26"/>
                      <a:gd name="T6" fmla="*/ 0 w 22"/>
                      <a:gd name="T7" fmla="*/ 8 h 26"/>
                      <a:gd name="T8" fmla="*/ 7 w 22"/>
                      <a:gd name="T9" fmla="*/ 0 h 2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26"/>
                      <a:gd name="T17" fmla="*/ 22 w 22"/>
                      <a:gd name="T18" fmla="*/ 26 h 2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26">
                        <a:moveTo>
                          <a:pt x="7" y="0"/>
                        </a:moveTo>
                        <a:lnTo>
                          <a:pt x="22" y="18"/>
                        </a:lnTo>
                        <a:lnTo>
                          <a:pt x="15" y="26"/>
                        </a:lnTo>
                        <a:lnTo>
                          <a:pt x="0" y="8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493" name="Freeform 684"/>
                  <p:cNvSpPr>
                    <a:spLocks/>
                  </p:cNvSpPr>
                  <p:nvPr/>
                </p:nvSpPr>
                <p:spPr bwMode="auto">
                  <a:xfrm>
                    <a:off x="594" y="1774"/>
                    <a:ext cx="22" cy="14"/>
                  </a:xfrm>
                  <a:custGeom>
                    <a:avLst/>
                    <a:gdLst>
                      <a:gd name="T0" fmla="*/ 0 w 22"/>
                      <a:gd name="T1" fmla="*/ 3 h 14"/>
                      <a:gd name="T2" fmla="*/ 22 w 22"/>
                      <a:gd name="T3" fmla="*/ 0 h 14"/>
                      <a:gd name="T4" fmla="*/ 22 w 22"/>
                      <a:gd name="T5" fmla="*/ 10 h 14"/>
                      <a:gd name="T6" fmla="*/ 0 w 22"/>
                      <a:gd name="T7" fmla="*/ 14 h 14"/>
                      <a:gd name="T8" fmla="*/ 0 w 22"/>
                      <a:gd name="T9" fmla="*/ 3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4"/>
                      <a:gd name="T17" fmla="*/ 22 w 22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4">
                        <a:moveTo>
                          <a:pt x="0" y="3"/>
                        </a:moveTo>
                        <a:lnTo>
                          <a:pt x="22" y="0"/>
                        </a:lnTo>
                        <a:lnTo>
                          <a:pt x="22" y="10"/>
                        </a:lnTo>
                        <a:lnTo>
                          <a:pt x="0" y="14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494" name="Rectangle 685"/>
                  <p:cNvSpPr>
                    <a:spLocks noChangeArrowheads="1"/>
                  </p:cNvSpPr>
                  <p:nvPr/>
                </p:nvSpPr>
                <p:spPr bwMode="auto">
                  <a:xfrm>
                    <a:off x="659" y="1770"/>
                    <a:ext cx="18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495" name="Rectangle 686"/>
                  <p:cNvSpPr>
                    <a:spLocks noChangeArrowheads="1"/>
                  </p:cNvSpPr>
                  <p:nvPr/>
                </p:nvSpPr>
                <p:spPr bwMode="auto">
                  <a:xfrm>
                    <a:off x="677" y="1770"/>
                    <a:ext cx="4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496" name="Rectangle 687"/>
                  <p:cNvSpPr>
                    <a:spLocks noChangeArrowheads="1"/>
                  </p:cNvSpPr>
                  <p:nvPr/>
                </p:nvSpPr>
                <p:spPr bwMode="auto">
                  <a:xfrm>
                    <a:off x="725" y="1766"/>
                    <a:ext cx="21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497" name="Rectangle 688"/>
                  <p:cNvSpPr>
                    <a:spLocks noChangeArrowheads="1"/>
                  </p:cNvSpPr>
                  <p:nvPr/>
                </p:nvSpPr>
                <p:spPr bwMode="auto">
                  <a:xfrm>
                    <a:off x="790" y="1763"/>
                    <a:ext cx="22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498" name="Rectangle 689"/>
                  <p:cNvSpPr>
                    <a:spLocks noChangeArrowheads="1"/>
                  </p:cNvSpPr>
                  <p:nvPr/>
                </p:nvSpPr>
                <p:spPr bwMode="auto">
                  <a:xfrm>
                    <a:off x="855" y="1766"/>
                    <a:ext cx="22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499" name="Freeform 690"/>
                  <p:cNvSpPr>
                    <a:spLocks/>
                  </p:cNvSpPr>
                  <p:nvPr/>
                </p:nvSpPr>
                <p:spPr bwMode="auto">
                  <a:xfrm>
                    <a:off x="921" y="1774"/>
                    <a:ext cx="25" cy="18"/>
                  </a:xfrm>
                  <a:custGeom>
                    <a:avLst/>
                    <a:gdLst>
                      <a:gd name="T0" fmla="*/ 3 w 25"/>
                      <a:gd name="T1" fmla="*/ 0 h 18"/>
                      <a:gd name="T2" fmla="*/ 25 w 25"/>
                      <a:gd name="T3" fmla="*/ 7 h 18"/>
                      <a:gd name="T4" fmla="*/ 22 w 25"/>
                      <a:gd name="T5" fmla="*/ 18 h 18"/>
                      <a:gd name="T6" fmla="*/ 0 w 25"/>
                      <a:gd name="T7" fmla="*/ 10 h 18"/>
                      <a:gd name="T8" fmla="*/ 3 w 25"/>
                      <a:gd name="T9" fmla="*/ 0 h 1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5"/>
                      <a:gd name="T16" fmla="*/ 0 h 18"/>
                      <a:gd name="T17" fmla="*/ 25 w 25"/>
                      <a:gd name="T18" fmla="*/ 18 h 1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5" h="18">
                        <a:moveTo>
                          <a:pt x="3" y="0"/>
                        </a:moveTo>
                        <a:lnTo>
                          <a:pt x="25" y="7"/>
                        </a:lnTo>
                        <a:lnTo>
                          <a:pt x="22" y="18"/>
                        </a:lnTo>
                        <a:lnTo>
                          <a:pt x="0" y="1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00" name="Freeform 691"/>
                  <p:cNvSpPr>
                    <a:spLocks/>
                  </p:cNvSpPr>
                  <p:nvPr/>
                </p:nvSpPr>
                <p:spPr bwMode="auto">
                  <a:xfrm>
                    <a:off x="983" y="1792"/>
                    <a:ext cx="18" cy="14"/>
                  </a:xfrm>
                  <a:custGeom>
                    <a:avLst/>
                    <a:gdLst>
                      <a:gd name="T0" fmla="*/ 3 w 18"/>
                      <a:gd name="T1" fmla="*/ 0 h 14"/>
                      <a:gd name="T2" fmla="*/ 18 w 18"/>
                      <a:gd name="T3" fmla="*/ 3 h 14"/>
                      <a:gd name="T4" fmla="*/ 14 w 18"/>
                      <a:gd name="T5" fmla="*/ 14 h 14"/>
                      <a:gd name="T6" fmla="*/ 0 w 18"/>
                      <a:gd name="T7" fmla="*/ 11 h 14"/>
                      <a:gd name="T8" fmla="*/ 3 w 18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8"/>
                      <a:gd name="T16" fmla="*/ 0 h 14"/>
                      <a:gd name="T17" fmla="*/ 18 w 18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8" h="14">
                        <a:moveTo>
                          <a:pt x="3" y="0"/>
                        </a:moveTo>
                        <a:lnTo>
                          <a:pt x="18" y="3"/>
                        </a:lnTo>
                        <a:lnTo>
                          <a:pt x="14" y="14"/>
                        </a:lnTo>
                        <a:lnTo>
                          <a:pt x="0" y="11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01" name="Freeform 692"/>
                  <p:cNvSpPr>
                    <a:spLocks/>
                  </p:cNvSpPr>
                  <p:nvPr/>
                </p:nvSpPr>
                <p:spPr bwMode="auto">
                  <a:xfrm>
                    <a:off x="993" y="1792"/>
                    <a:ext cx="11" cy="14"/>
                  </a:xfrm>
                  <a:custGeom>
                    <a:avLst/>
                    <a:gdLst>
                      <a:gd name="T0" fmla="*/ 0 w 11"/>
                      <a:gd name="T1" fmla="*/ 3 h 14"/>
                      <a:gd name="T2" fmla="*/ 8 w 11"/>
                      <a:gd name="T3" fmla="*/ 0 h 14"/>
                      <a:gd name="T4" fmla="*/ 11 w 11"/>
                      <a:gd name="T5" fmla="*/ 11 h 14"/>
                      <a:gd name="T6" fmla="*/ 4 w 11"/>
                      <a:gd name="T7" fmla="*/ 14 h 14"/>
                      <a:gd name="T8" fmla="*/ 0 w 11"/>
                      <a:gd name="T9" fmla="*/ 3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1"/>
                      <a:gd name="T16" fmla="*/ 0 h 14"/>
                      <a:gd name="T17" fmla="*/ 11 w 11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1" h="14">
                        <a:moveTo>
                          <a:pt x="0" y="3"/>
                        </a:moveTo>
                        <a:lnTo>
                          <a:pt x="8" y="0"/>
                        </a:lnTo>
                        <a:lnTo>
                          <a:pt x="11" y="11"/>
                        </a:lnTo>
                        <a:lnTo>
                          <a:pt x="4" y="14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02" name="Freeform 693"/>
                  <p:cNvSpPr>
                    <a:spLocks/>
                  </p:cNvSpPr>
                  <p:nvPr/>
                </p:nvSpPr>
                <p:spPr bwMode="auto">
                  <a:xfrm>
                    <a:off x="1041" y="1770"/>
                    <a:ext cx="25" cy="18"/>
                  </a:xfrm>
                  <a:custGeom>
                    <a:avLst/>
                    <a:gdLst>
                      <a:gd name="T0" fmla="*/ 0 w 25"/>
                      <a:gd name="T1" fmla="*/ 7 h 18"/>
                      <a:gd name="T2" fmla="*/ 22 w 25"/>
                      <a:gd name="T3" fmla="*/ 0 h 18"/>
                      <a:gd name="T4" fmla="*/ 25 w 25"/>
                      <a:gd name="T5" fmla="*/ 11 h 18"/>
                      <a:gd name="T6" fmla="*/ 3 w 25"/>
                      <a:gd name="T7" fmla="*/ 18 h 18"/>
                      <a:gd name="T8" fmla="*/ 0 w 25"/>
                      <a:gd name="T9" fmla="*/ 7 h 1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5"/>
                      <a:gd name="T16" fmla="*/ 0 h 18"/>
                      <a:gd name="T17" fmla="*/ 25 w 25"/>
                      <a:gd name="T18" fmla="*/ 18 h 1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5" h="18">
                        <a:moveTo>
                          <a:pt x="0" y="7"/>
                        </a:moveTo>
                        <a:lnTo>
                          <a:pt x="22" y="0"/>
                        </a:lnTo>
                        <a:lnTo>
                          <a:pt x="25" y="11"/>
                        </a:lnTo>
                        <a:lnTo>
                          <a:pt x="3" y="18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03" name="Freeform 694"/>
                  <p:cNvSpPr>
                    <a:spLocks/>
                  </p:cNvSpPr>
                  <p:nvPr/>
                </p:nvSpPr>
                <p:spPr bwMode="auto">
                  <a:xfrm>
                    <a:off x="1106" y="1752"/>
                    <a:ext cx="22" cy="14"/>
                  </a:xfrm>
                  <a:custGeom>
                    <a:avLst/>
                    <a:gdLst>
                      <a:gd name="T0" fmla="*/ 0 w 22"/>
                      <a:gd name="T1" fmla="*/ 4 h 14"/>
                      <a:gd name="T2" fmla="*/ 22 w 22"/>
                      <a:gd name="T3" fmla="*/ 0 h 14"/>
                      <a:gd name="T4" fmla="*/ 22 w 22"/>
                      <a:gd name="T5" fmla="*/ 11 h 14"/>
                      <a:gd name="T6" fmla="*/ 0 w 22"/>
                      <a:gd name="T7" fmla="*/ 14 h 14"/>
                      <a:gd name="T8" fmla="*/ 0 w 22"/>
                      <a:gd name="T9" fmla="*/ 4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4"/>
                      <a:gd name="T17" fmla="*/ 22 w 22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4">
                        <a:moveTo>
                          <a:pt x="0" y="4"/>
                        </a:moveTo>
                        <a:lnTo>
                          <a:pt x="22" y="0"/>
                        </a:lnTo>
                        <a:lnTo>
                          <a:pt x="22" y="11"/>
                        </a:lnTo>
                        <a:lnTo>
                          <a:pt x="0" y="1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04" name="Freeform 695"/>
                  <p:cNvSpPr>
                    <a:spLocks/>
                  </p:cNvSpPr>
                  <p:nvPr/>
                </p:nvSpPr>
                <p:spPr bwMode="auto">
                  <a:xfrm>
                    <a:off x="1172" y="1745"/>
                    <a:ext cx="21" cy="14"/>
                  </a:xfrm>
                  <a:custGeom>
                    <a:avLst/>
                    <a:gdLst>
                      <a:gd name="T0" fmla="*/ 0 w 21"/>
                      <a:gd name="T1" fmla="*/ 3 h 14"/>
                      <a:gd name="T2" fmla="*/ 21 w 21"/>
                      <a:gd name="T3" fmla="*/ 0 h 14"/>
                      <a:gd name="T4" fmla="*/ 21 w 21"/>
                      <a:gd name="T5" fmla="*/ 11 h 14"/>
                      <a:gd name="T6" fmla="*/ 0 w 21"/>
                      <a:gd name="T7" fmla="*/ 14 h 14"/>
                      <a:gd name="T8" fmla="*/ 0 w 21"/>
                      <a:gd name="T9" fmla="*/ 3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"/>
                      <a:gd name="T16" fmla="*/ 0 h 14"/>
                      <a:gd name="T17" fmla="*/ 21 w 21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" h="14">
                        <a:moveTo>
                          <a:pt x="0" y="3"/>
                        </a:moveTo>
                        <a:lnTo>
                          <a:pt x="21" y="0"/>
                        </a:lnTo>
                        <a:lnTo>
                          <a:pt x="21" y="11"/>
                        </a:lnTo>
                        <a:lnTo>
                          <a:pt x="0" y="14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05" name="Rectangle 696"/>
                  <p:cNvSpPr>
                    <a:spLocks noChangeArrowheads="1"/>
                  </p:cNvSpPr>
                  <p:nvPr/>
                </p:nvSpPr>
                <p:spPr bwMode="auto">
                  <a:xfrm>
                    <a:off x="1237" y="1748"/>
                    <a:ext cx="22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06" name="Rectangle 697"/>
                  <p:cNvSpPr>
                    <a:spLocks noChangeArrowheads="1"/>
                  </p:cNvSpPr>
                  <p:nvPr/>
                </p:nvSpPr>
                <p:spPr bwMode="auto">
                  <a:xfrm>
                    <a:off x="1302" y="1756"/>
                    <a:ext cx="15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07" name="Rectangle 698"/>
                  <p:cNvSpPr>
                    <a:spLocks noChangeArrowheads="1"/>
                  </p:cNvSpPr>
                  <p:nvPr/>
                </p:nvSpPr>
                <p:spPr bwMode="auto">
                  <a:xfrm>
                    <a:off x="1317" y="1756"/>
                    <a:ext cx="7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08" name="Freeform 699"/>
                  <p:cNvSpPr>
                    <a:spLocks/>
                  </p:cNvSpPr>
                  <p:nvPr/>
                </p:nvSpPr>
                <p:spPr bwMode="auto">
                  <a:xfrm>
                    <a:off x="1368" y="1763"/>
                    <a:ext cx="22" cy="14"/>
                  </a:xfrm>
                  <a:custGeom>
                    <a:avLst/>
                    <a:gdLst>
                      <a:gd name="T0" fmla="*/ 0 w 22"/>
                      <a:gd name="T1" fmla="*/ 0 h 14"/>
                      <a:gd name="T2" fmla="*/ 22 w 22"/>
                      <a:gd name="T3" fmla="*/ 3 h 14"/>
                      <a:gd name="T4" fmla="*/ 22 w 22"/>
                      <a:gd name="T5" fmla="*/ 14 h 14"/>
                      <a:gd name="T6" fmla="*/ 0 w 22"/>
                      <a:gd name="T7" fmla="*/ 11 h 14"/>
                      <a:gd name="T8" fmla="*/ 0 w 22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4"/>
                      <a:gd name="T17" fmla="*/ 22 w 22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4">
                        <a:moveTo>
                          <a:pt x="0" y="0"/>
                        </a:moveTo>
                        <a:lnTo>
                          <a:pt x="22" y="3"/>
                        </a:lnTo>
                        <a:lnTo>
                          <a:pt x="22" y="14"/>
                        </a:lnTo>
                        <a:lnTo>
                          <a:pt x="0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09" name="Freeform 700"/>
                  <p:cNvSpPr>
                    <a:spLocks/>
                  </p:cNvSpPr>
                  <p:nvPr/>
                </p:nvSpPr>
                <p:spPr bwMode="auto">
                  <a:xfrm>
                    <a:off x="1433" y="1766"/>
                    <a:ext cx="22" cy="15"/>
                  </a:xfrm>
                  <a:custGeom>
                    <a:avLst/>
                    <a:gdLst>
                      <a:gd name="T0" fmla="*/ 0 w 22"/>
                      <a:gd name="T1" fmla="*/ 4 h 15"/>
                      <a:gd name="T2" fmla="*/ 22 w 22"/>
                      <a:gd name="T3" fmla="*/ 0 h 15"/>
                      <a:gd name="T4" fmla="*/ 22 w 22"/>
                      <a:gd name="T5" fmla="*/ 11 h 15"/>
                      <a:gd name="T6" fmla="*/ 0 w 22"/>
                      <a:gd name="T7" fmla="*/ 15 h 15"/>
                      <a:gd name="T8" fmla="*/ 0 w 22"/>
                      <a:gd name="T9" fmla="*/ 4 h 1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5"/>
                      <a:gd name="T17" fmla="*/ 22 w 22"/>
                      <a:gd name="T18" fmla="*/ 15 h 1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5">
                        <a:moveTo>
                          <a:pt x="0" y="4"/>
                        </a:moveTo>
                        <a:lnTo>
                          <a:pt x="22" y="0"/>
                        </a:lnTo>
                        <a:lnTo>
                          <a:pt x="22" y="11"/>
                        </a:lnTo>
                        <a:lnTo>
                          <a:pt x="0" y="15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10" name="Freeform 701"/>
                  <p:cNvSpPr>
                    <a:spLocks/>
                  </p:cNvSpPr>
                  <p:nvPr/>
                </p:nvSpPr>
                <p:spPr bwMode="auto">
                  <a:xfrm>
                    <a:off x="1499" y="1756"/>
                    <a:ext cx="21" cy="14"/>
                  </a:xfrm>
                  <a:custGeom>
                    <a:avLst/>
                    <a:gdLst>
                      <a:gd name="T0" fmla="*/ 0 w 21"/>
                      <a:gd name="T1" fmla="*/ 3 h 14"/>
                      <a:gd name="T2" fmla="*/ 21 w 21"/>
                      <a:gd name="T3" fmla="*/ 0 h 14"/>
                      <a:gd name="T4" fmla="*/ 21 w 21"/>
                      <a:gd name="T5" fmla="*/ 10 h 14"/>
                      <a:gd name="T6" fmla="*/ 0 w 21"/>
                      <a:gd name="T7" fmla="*/ 14 h 14"/>
                      <a:gd name="T8" fmla="*/ 0 w 21"/>
                      <a:gd name="T9" fmla="*/ 3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"/>
                      <a:gd name="T16" fmla="*/ 0 h 14"/>
                      <a:gd name="T17" fmla="*/ 21 w 21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" h="14">
                        <a:moveTo>
                          <a:pt x="0" y="3"/>
                        </a:moveTo>
                        <a:lnTo>
                          <a:pt x="21" y="0"/>
                        </a:lnTo>
                        <a:lnTo>
                          <a:pt x="21" y="10"/>
                        </a:lnTo>
                        <a:lnTo>
                          <a:pt x="0" y="14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11" name="Freeform 702"/>
                  <p:cNvSpPr>
                    <a:spLocks/>
                  </p:cNvSpPr>
                  <p:nvPr/>
                </p:nvSpPr>
                <p:spPr bwMode="auto">
                  <a:xfrm>
                    <a:off x="1564" y="1763"/>
                    <a:ext cx="22" cy="14"/>
                  </a:xfrm>
                  <a:custGeom>
                    <a:avLst/>
                    <a:gdLst>
                      <a:gd name="T0" fmla="*/ 0 w 22"/>
                      <a:gd name="T1" fmla="*/ 0 h 14"/>
                      <a:gd name="T2" fmla="*/ 22 w 22"/>
                      <a:gd name="T3" fmla="*/ 3 h 14"/>
                      <a:gd name="T4" fmla="*/ 22 w 22"/>
                      <a:gd name="T5" fmla="*/ 14 h 14"/>
                      <a:gd name="T6" fmla="*/ 0 w 22"/>
                      <a:gd name="T7" fmla="*/ 11 h 14"/>
                      <a:gd name="T8" fmla="*/ 0 w 22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4"/>
                      <a:gd name="T17" fmla="*/ 22 w 22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4">
                        <a:moveTo>
                          <a:pt x="0" y="0"/>
                        </a:moveTo>
                        <a:lnTo>
                          <a:pt x="22" y="3"/>
                        </a:lnTo>
                        <a:lnTo>
                          <a:pt x="22" y="14"/>
                        </a:lnTo>
                        <a:lnTo>
                          <a:pt x="0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12" name="Rectangle 703"/>
                  <p:cNvSpPr>
                    <a:spLocks noChangeArrowheads="1"/>
                  </p:cNvSpPr>
                  <p:nvPr/>
                </p:nvSpPr>
                <p:spPr bwMode="auto">
                  <a:xfrm>
                    <a:off x="1629" y="1777"/>
                    <a:ext cx="8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13" name="Freeform 704"/>
                  <p:cNvSpPr>
                    <a:spLocks/>
                  </p:cNvSpPr>
                  <p:nvPr/>
                </p:nvSpPr>
                <p:spPr bwMode="auto">
                  <a:xfrm>
                    <a:off x="1633" y="1774"/>
                    <a:ext cx="18" cy="14"/>
                  </a:xfrm>
                  <a:custGeom>
                    <a:avLst/>
                    <a:gdLst>
                      <a:gd name="T0" fmla="*/ 0 w 18"/>
                      <a:gd name="T1" fmla="*/ 3 h 14"/>
                      <a:gd name="T2" fmla="*/ 15 w 18"/>
                      <a:gd name="T3" fmla="*/ 0 h 14"/>
                      <a:gd name="T4" fmla="*/ 18 w 18"/>
                      <a:gd name="T5" fmla="*/ 10 h 14"/>
                      <a:gd name="T6" fmla="*/ 4 w 18"/>
                      <a:gd name="T7" fmla="*/ 14 h 14"/>
                      <a:gd name="T8" fmla="*/ 0 w 18"/>
                      <a:gd name="T9" fmla="*/ 3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8"/>
                      <a:gd name="T16" fmla="*/ 0 h 14"/>
                      <a:gd name="T17" fmla="*/ 18 w 18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8" h="14">
                        <a:moveTo>
                          <a:pt x="0" y="3"/>
                        </a:moveTo>
                        <a:lnTo>
                          <a:pt x="15" y="0"/>
                        </a:lnTo>
                        <a:lnTo>
                          <a:pt x="18" y="10"/>
                        </a:lnTo>
                        <a:lnTo>
                          <a:pt x="4" y="14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14" name="Freeform 705"/>
                  <p:cNvSpPr>
                    <a:spLocks/>
                  </p:cNvSpPr>
                  <p:nvPr/>
                </p:nvSpPr>
                <p:spPr bwMode="auto">
                  <a:xfrm>
                    <a:off x="1695" y="1763"/>
                    <a:ext cx="22" cy="14"/>
                  </a:xfrm>
                  <a:custGeom>
                    <a:avLst/>
                    <a:gdLst>
                      <a:gd name="T0" fmla="*/ 0 w 22"/>
                      <a:gd name="T1" fmla="*/ 3 h 14"/>
                      <a:gd name="T2" fmla="*/ 22 w 22"/>
                      <a:gd name="T3" fmla="*/ 0 h 14"/>
                      <a:gd name="T4" fmla="*/ 22 w 22"/>
                      <a:gd name="T5" fmla="*/ 11 h 14"/>
                      <a:gd name="T6" fmla="*/ 0 w 22"/>
                      <a:gd name="T7" fmla="*/ 14 h 14"/>
                      <a:gd name="T8" fmla="*/ 0 w 22"/>
                      <a:gd name="T9" fmla="*/ 3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4"/>
                      <a:gd name="T17" fmla="*/ 22 w 22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4">
                        <a:moveTo>
                          <a:pt x="0" y="3"/>
                        </a:moveTo>
                        <a:lnTo>
                          <a:pt x="22" y="0"/>
                        </a:lnTo>
                        <a:lnTo>
                          <a:pt x="22" y="11"/>
                        </a:lnTo>
                        <a:lnTo>
                          <a:pt x="0" y="14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15" name="Rectangle 706"/>
                  <p:cNvSpPr>
                    <a:spLocks noChangeArrowheads="1"/>
                  </p:cNvSpPr>
                  <p:nvPr/>
                </p:nvSpPr>
                <p:spPr bwMode="auto">
                  <a:xfrm>
                    <a:off x="1760" y="1759"/>
                    <a:ext cx="22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16" name="Rectangle 707"/>
                  <p:cNvSpPr>
                    <a:spLocks noChangeArrowheads="1"/>
                  </p:cNvSpPr>
                  <p:nvPr/>
                </p:nvSpPr>
                <p:spPr bwMode="auto">
                  <a:xfrm>
                    <a:off x="1826" y="1763"/>
                    <a:ext cx="22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17" name="Freeform 708"/>
                  <p:cNvSpPr>
                    <a:spLocks/>
                  </p:cNvSpPr>
                  <p:nvPr/>
                </p:nvSpPr>
                <p:spPr bwMode="auto">
                  <a:xfrm>
                    <a:off x="1891" y="1756"/>
                    <a:ext cx="22" cy="14"/>
                  </a:xfrm>
                  <a:custGeom>
                    <a:avLst/>
                    <a:gdLst>
                      <a:gd name="T0" fmla="*/ 0 w 22"/>
                      <a:gd name="T1" fmla="*/ 3 h 14"/>
                      <a:gd name="T2" fmla="*/ 22 w 22"/>
                      <a:gd name="T3" fmla="*/ 0 h 14"/>
                      <a:gd name="T4" fmla="*/ 22 w 22"/>
                      <a:gd name="T5" fmla="*/ 10 h 14"/>
                      <a:gd name="T6" fmla="*/ 0 w 22"/>
                      <a:gd name="T7" fmla="*/ 14 h 14"/>
                      <a:gd name="T8" fmla="*/ 0 w 22"/>
                      <a:gd name="T9" fmla="*/ 3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4"/>
                      <a:gd name="T17" fmla="*/ 22 w 22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4">
                        <a:moveTo>
                          <a:pt x="0" y="3"/>
                        </a:moveTo>
                        <a:lnTo>
                          <a:pt x="22" y="0"/>
                        </a:lnTo>
                        <a:lnTo>
                          <a:pt x="22" y="10"/>
                        </a:lnTo>
                        <a:lnTo>
                          <a:pt x="0" y="14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18" name="Freeform 709"/>
                  <p:cNvSpPr>
                    <a:spLocks/>
                  </p:cNvSpPr>
                  <p:nvPr/>
                </p:nvSpPr>
                <p:spPr bwMode="auto">
                  <a:xfrm>
                    <a:off x="1957" y="1748"/>
                    <a:ext cx="21" cy="15"/>
                  </a:xfrm>
                  <a:custGeom>
                    <a:avLst/>
                    <a:gdLst>
                      <a:gd name="T0" fmla="*/ 0 w 21"/>
                      <a:gd name="T1" fmla="*/ 4 h 15"/>
                      <a:gd name="T2" fmla="*/ 21 w 21"/>
                      <a:gd name="T3" fmla="*/ 0 h 15"/>
                      <a:gd name="T4" fmla="*/ 21 w 21"/>
                      <a:gd name="T5" fmla="*/ 11 h 15"/>
                      <a:gd name="T6" fmla="*/ 0 w 21"/>
                      <a:gd name="T7" fmla="*/ 15 h 15"/>
                      <a:gd name="T8" fmla="*/ 0 w 21"/>
                      <a:gd name="T9" fmla="*/ 4 h 1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"/>
                      <a:gd name="T16" fmla="*/ 0 h 15"/>
                      <a:gd name="T17" fmla="*/ 21 w 21"/>
                      <a:gd name="T18" fmla="*/ 15 h 1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" h="15">
                        <a:moveTo>
                          <a:pt x="0" y="4"/>
                        </a:moveTo>
                        <a:lnTo>
                          <a:pt x="21" y="0"/>
                        </a:lnTo>
                        <a:lnTo>
                          <a:pt x="21" y="11"/>
                        </a:lnTo>
                        <a:lnTo>
                          <a:pt x="0" y="15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19" name="Rectangle 710"/>
                  <p:cNvSpPr>
                    <a:spLocks noChangeArrowheads="1"/>
                  </p:cNvSpPr>
                  <p:nvPr/>
                </p:nvSpPr>
                <p:spPr bwMode="auto">
                  <a:xfrm>
                    <a:off x="2022" y="1745"/>
                    <a:ext cx="22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20" name="Rectangle 711"/>
                  <p:cNvSpPr>
                    <a:spLocks noChangeArrowheads="1"/>
                  </p:cNvSpPr>
                  <p:nvPr/>
                </p:nvSpPr>
                <p:spPr bwMode="auto">
                  <a:xfrm>
                    <a:off x="2087" y="1741"/>
                    <a:ext cx="22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21" name="Rectangle 712"/>
                  <p:cNvSpPr>
                    <a:spLocks noChangeArrowheads="1"/>
                  </p:cNvSpPr>
                  <p:nvPr/>
                </p:nvSpPr>
                <p:spPr bwMode="auto">
                  <a:xfrm>
                    <a:off x="2153" y="1737"/>
                    <a:ext cx="18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22" name="Rectangle 713"/>
                  <p:cNvSpPr>
                    <a:spLocks noChangeArrowheads="1"/>
                  </p:cNvSpPr>
                  <p:nvPr/>
                </p:nvSpPr>
                <p:spPr bwMode="auto">
                  <a:xfrm>
                    <a:off x="2171" y="1737"/>
                    <a:ext cx="4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23" name="Freeform 714"/>
                  <p:cNvSpPr>
                    <a:spLocks/>
                  </p:cNvSpPr>
                  <p:nvPr/>
                </p:nvSpPr>
                <p:spPr bwMode="auto">
                  <a:xfrm>
                    <a:off x="2218" y="1745"/>
                    <a:ext cx="22" cy="14"/>
                  </a:xfrm>
                  <a:custGeom>
                    <a:avLst/>
                    <a:gdLst>
                      <a:gd name="T0" fmla="*/ 0 w 22"/>
                      <a:gd name="T1" fmla="*/ 0 h 14"/>
                      <a:gd name="T2" fmla="*/ 22 w 22"/>
                      <a:gd name="T3" fmla="*/ 3 h 14"/>
                      <a:gd name="T4" fmla="*/ 22 w 22"/>
                      <a:gd name="T5" fmla="*/ 14 h 14"/>
                      <a:gd name="T6" fmla="*/ 0 w 22"/>
                      <a:gd name="T7" fmla="*/ 11 h 14"/>
                      <a:gd name="T8" fmla="*/ 0 w 22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4"/>
                      <a:gd name="T17" fmla="*/ 22 w 22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4">
                        <a:moveTo>
                          <a:pt x="0" y="0"/>
                        </a:moveTo>
                        <a:lnTo>
                          <a:pt x="22" y="3"/>
                        </a:lnTo>
                        <a:lnTo>
                          <a:pt x="22" y="14"/>
                        </a:lnTo>
                        <a:lnTo>
                          <a:pt x="0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24" name="Freeform 715"/>
                  <p:cNvSpPr>
                    <a:spLocks/>
                  </p:cNvSpPr>
                  <p:nvPr/>
                </p:nvSpPr>
                <p:spPr bwMode="auto">
                  <a:xfrm>
                    <a:off x="2284" y="1748"/>
                    <a:ext cx="21" cy="15"/>
                  </a:xfrm>
                  <a:custGeom>
                    <a:avLst/>
                    <a:gdLst>
                      <a:gd name="T0" fmla="*/ 0 w 21"/>
                      <a:gd name="T1" fmla="*/ 4 h 15"/>
                      <a:gd name="T2" fmla="*/ 21 w 21"/>
                      <a:gd name="T3" fmla="*/ 0 h 15"/>
                      <a:gd name="T4" fmla="*/ 21 w 21"/>
                      <a:gd name="T5" fmla="*/ 11 h 15"/>
                      <a:gd name="T6" fmla="*/ 0 w 21"/>
                      <a:gd name="T7" fmla="*/ 15 h 15"/>
                      <a:gd name="T8" fmla="*/ 0 w 21"/>
                      <a:gd name="T9" fmla="*/ 4 h 1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"/>
                      <a:gd name="T16" fmla="*/ 0 h 15"/>
                      <a:gd name="T17" fmla="*/ 21 w 21"/>
                      <a:gd name="T18" fmla="*/ 15 h 1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" h="15">
                        <a:moveTo>
                          <a:pt x="0" y="4"/>
                        </a:moveTo>
                        <a:lnTo>
                          <a:pt x="21" y="0"/>
                        </a:lnTo>
                        <a:lnTo>
                          <a:pt x="21" y="11"/>
                        </a:lnTo>
                        <a:lnTo>
                          <a:pt x="0" y="15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25" name="Freeform 716"/>
                  <p:cNvSpPr>
                    <a:spLocks/>
                  </p:cNvSpPr>
                  <p:nvPr/>
                </p:nvSpPr>
                <p:spPr bwMode="auto">
                  <a:xfrm>
                    <a:off x="2349" y="1741"/>
                    <a:ext cx="22" cy="15"/>
                  </a:xfrm>
                  <a:custGeom>
                    <a:avLst/>
                    <a:gdLst>
                      <a:gd name="T0" fmla="*/ 0 w 22"/>
                      <a:gd name="T1" fmla="*/ 4 h 15"/>
                      <a:gd name="T2" fmla="*/ 22 w 22"/>
                      <a:gd name="T3" fmla="*/ 0 h 15"/>
                      <a:gd name="T4" fmla="*/ 22 w 22"/>
                      <a:gd name="T5" fmla="*/ 11 h 15"/>
                      <a:gd name="T6" fmla="*/ 0 w 22"/>
                      <a:gd name="T7" fmla="*/ 15 h 15"/>
                      <a:gd name="T8" fmla="*/ 0 w 22"/>
                      <a:gd name="T9" fmla="*/ 4 h 1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5"/>
                      <a:gd name="T17" fmla="*/ 22 w 22"/>
                      <a:gd name="T18" fmla="*/ 15 h 1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5">
                        <a:moveTo>
                          <a:pt x="0" y="4"/>
                        </a:moveTo>
                        <a:lnTo>
                          <a:pt x="22" y="0"/>
                        </a:lnTo>
                        <a:lnTo>
                          <a:pt x="22" y="11"/>
                        </a:lnTo>
                        <a:lnTo>
                          <a:pt x="0" y="15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26" name="Freeform 717"/>
                  <p:cNvSpPr>
                    <a:spLocks/>
                  </p:cNvSpPr>
                  <p:nvPr/>
                </p:nvSpPr>
                <p:spPr bwMode="auto">
                  <a:xfrm>
                    <a:off x="2415" y="1745"/>
                    <a:ext cx="21" cy="14"/>
                  </a:xfrm>
                  <a:custGeom>
                    <a:avLst/>
                    <a:gdLst>
                      <a:gd name="T0" fmla="*/ 0 w 21"/>
                      <a:gd name="T1" fmla="*/ 0 h 14"/>
                      <a:gd name="T2" fmla="*/ 21 w 21"/>
                      <a:gd name="T3" fmla="*/ 3 h 14"/>
                      <a:gd name="T4" fmla="*/ 21 w 21"/>
                      <a:gd name="T5" fmla="*/ 14 h 14"/>
                      <a:gd name="T6" fmla="*/ 0 w 21"/>
                      <a:gd name="T7" fmla="*/ 11 h 14"/>
                      <a:gd name="T8" fmla="*/ 0 w 21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"/>
                      <a:gd name="T16" fmla="*/ 0 h 14"/>
                      <a:gd name="T17" fmla="*/ 21 w 21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" h="14">
                        <a:moveTo>
                          <a:pt x="0" y="0"/>
                        </a:moveTo>
                        <a:lnTo>
                          <a:pt x="21" y="3"/>
                        </a:lnTo>
                        <a:lnTo>
                          <a:pt x="21" y="14"/>
                        </a:lnTo>
                        <a:lnTo>
                          <a:pt x="0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27" name="Rectangle 718"/>
                  <p:cNvSpPr>
                    <a:spLocks noChangeArrowheads="1"/>
                  </p:cNvSpPr>
                  <p:nvPr/>
                </p:nvSpPr>
                <p:spPr bwMode="auto">
                  <a:xfrm>
                    <a:off x="2480" y="1752"/>
                    <a:ext cx="11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28" name="Rectangle 719"/>
                  <p:cNvSpPr>
                    <a:spLocks noChangeArrowheads="1"/>
                  </p:cNvSpPr>
                  <p:nvPr/>
                </p:nvSpPr>
                <p:spPr bwMode="auto">
                  <a:xfrm>
                    <a:off x="2491" y="1752"/>
                    <a:ext cx="11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3529" name="Rectangle 720"/>
                  <p:cNvSpPr>
                    <a:spLocks noChangeArrowheads="1"/>
                  </p:cNvSpPr>
                  <p:nvPr/>
                </p:nvSpPr>
                <p:spPr bwMode="auto">
                  <a:xfrm>
                    <a:off x="2545" y="1748"/>
                    <a:ext cx="22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</p:grpSp>
          </p:grpSp>
          <p:sp>
            <p:nvSpPr>
              <p:cNvPr id="13469" name="Freeform 721"/>
              <p:cNvSpPr>
                <a:spLocks/>
              </p:cNvSpPr>
              <p:nvPr/>
            </p:nvSpPr>
            <p:spPr bwMode="auto">
              <a:xfrm>
                <a:off x="463" y="1369"/>
                <a:ext cx="2133" cy="325"/>
              </a:xfrm>
              <a:custGeom>
                <a:avLst/>
                <a:gdLst>
                  <a:gd name="T0" fmla="*/ 0 w 587"/>
                  <a:gd name="T1" fmla="*/ 625065 h 90"/>
                  <a:gd name="T2" fmla="*/ 242017 w 587"/>
                  <a:gd name="T3" fmla="*/ 248116 h 90"/>
                  <a:gd name="T4" fmla="*/ 492894 w 587"/>
                  <a:gd name="T5" fmla="*/ 0 h 90"/>
                  <a:gd name="T6" fmla="*/ 736782 w 587"/>
                  <a:gd name="T7" fmla="*/ 8659 h 90"/>
                  <a:gd name="T8" fmla="*/ 978073 w 587"/>
                  <a:gd name="T9" fmla="*/ 104401 h 90"/>
                  <a:gd name="T10" fmla="*/ 1228950 w 587"/>
                  <a:gd name="T11" fmla="*/ 119694 h 90"/>
                  <a:gd name="T12" fmla="*/ 1473554 w 587"/>
                  <a:gd name="T13" fmla="*/ 184167 h 90"/>
                  <a:gd name="T14" fmla="*/ 1715041 w 587"/>
                  <a:gd name="T15" fmla="*/ 144379 h 90"/>
                  <a:gd name="T16" fmla="*/ 1965732 w 587"/>
                  <a:gd name="T17" fmla="*/ 279384 h 90"/>
                  <a:gd name="T18" fmla="*/ 2207935 w 587"/>
                  <a:gd name="T19" fmla="*/ 367810 h 90"/>
                  <a:gd name="T20" fmla="*/ 2458767 w 587"/>
                  <a:gd name="T21" fmla="*/ 392441 h 90"/>
                  <a:gd name="T22" fmla="*/ 2702504 w 587"/>
                  <a:gd name="T23" fmla="*/ 423753 h 90"/>
                  <a:gd name="T24" fmla="*/ 2944717 w 587"/>
                  <a:gd name="T25" fmla="*/ 343843 h 90"/>
                  <a:gd name="T26" fmla="*/ 3195590 w 587"/>
                  <a:gd name="T27" fmla="*/ 377004 h 90"/>
                  <a:gd name="T28" fmla="*/ 3436880 w 587"/>
                  <a:gd name="T29" fmla="*/ 392441 h 90"/>
                  <a:gd name="T30" fmla="*/ 3680772 w 587"/>
                  <a:gd name="T31" fmla="*/ 463551 h 90"/>
                  <a:gd name="T32" fmla="*/ 3931650 w 587"/>
                  <a:gd name="T33" fmla="*/ 521369 h 90"/>
                  <a:gd name="T34" fmla="*/ 4173667 w 587"/>
                  <a:gd name="T35" fmla="*/ 567428 h 90"/>
                  <a:gd name="T36" fmla="*/ 4417545 w 587"/>
                  <a:gd name="T37" fmla="*/ 649736 h 90"/>
                  <a:gd name="T38" fmla="*/ 4668432 w 587"/>
                  <a:gd name="T39" fmla="*/ 720846 h 90"/>
                  <a:gd name="T40" fmla="*/ 4910449 w 587"/>
                  <a:gd name="T41" fmla="*/ 665048 h 9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87"/>
                  <a:gd name="T64" fmla="*/ 0 h 90"/>
                  <a:gd name="T65" fmla="*/ 587 w 587"/>
                  <a:gd name="T66" fmla="*/ 90 h 9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87" h="90">
                    <a:moveTo>
                      <a:pt x="0" y="78"/>
                    </a:moveTo>
                    <a:lnTo>
                      <a:pt x="29" y="31"/>
                    </a:lnTo>
                    <a:lnTo>
                      <a:pt x="59" y="0"/>
                    </a:lnTo>
                    <a:lnTo>
                      <a:pt x="88" y="1"/>
                    </a:lnTo>
                    <a:lnTo>
                      <a:pt x="117" y="13"/>
                    </a:lnTo>
                    <a:lnTo>
                      <a:pt x="147" y="15"/>
                    </a:lnTo>
                    <a:lnTo>
                      <a:pt x="176" y="23"/>
                    </a:lnTo>
                    <a:lnTo>
                      <a:pt x="205" y="18"/>
                    </a:lnTo>
                    <a:lnTo>
                      <a:pt x="235" y="35"/>
                    </a:lnTo>
                    <a:lnTo>
                      <a:pt x="264" y="46"/>
                    </a:lnTo>
                    <a:lnTo>
                      <a:pt x="294" y="49"/>
                    </a:lnTo>
                    <a:lnTo>
                      <a:pt x="323" y="53"/>
                    </a:lnTo>
                    <a:lnTo>
                      <a:pt x="352" y="43"/>
                    </a:lnTo>
                    <a:lnTo>
                      <a:pt x="382" y="47"/>
                    </a:lnTo>
                    <a:lnTo>
                      <a:pt x="411" y="49"/>
                    </a:lnTo>
                    <a:lnTo>
                      <a:pt x="440" y="58"/>
                    </a:lnTo>
                    <a:lnTo>
                      <a:pt x="470" y="65"/>
                    </a:lnTo>
                    <a:lnTo>
                      <a:pt x="499" y="71"/>
                    </a:lnTo>
                    <a:lnTo>
                      <a:pt x="528" y="81"/>
                    </a:lnTo>
                    <a:lnTo>
                      <a:pt x="558" y="90"/>
                    </a:lnTo>
                    <a:lnTo>
                      <a:pt x="587" y="83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470" name="Freeform 722"/>
              <p:cNvSpPr>
                <a:spLocks/>
              </p:cNvSpPr>
              <p:nvPr/>
            </p:nvSpPr>
            <p:spPr bwMode="auto">
              <a:xfrm>
                <a:off x="463" y="1651"/>
                <a:ext cx="2133" cy="1"/>
              </a:xfrm>
              <a:custGeom>
                <a:avLst/>
                <a:gdLst>
                  <a:gd name="T0" fmla="*/ 0 w 587"/>
                  <a:gd name="T1" fmla="*/ 0 h 1"/>
                  <a:gd name="T2" fmla="*/ 242017 w 587"/>
                  <a:gd name="T3" fmla="*/ 0 h 1"/>
                  <a:gd name="T4" fmla="*/ 492894 w 587"/>
                  <a:gd name="T5" fmla="*/ 0 h 1"/>
                  <a:gd name="T6" fmla="*/ 736782 w 587"/>
                  <a:gd name="T7" fmla="*/ 0 h 1"/>
                  <a:gd name="T8" fmla="*/ 978073 w 587"/>
                  <a:gd name="T9" fmla="*/ 0 h 1"/>
                  <a:gd name="T10" fmla="*/ 1228950 w 587"/>
                  <a:gd name="T11" fmla="*/ 0 h 1"/>
                  <a:gd name="T12" fmla="*/ 1473554 w 587"/>
                  <a:gd name="T13" fmla="*/ 0 h 1"/>
                  <a:gd name="T14" fmla="*/ 1715041 w 587"/>
                  <a:gd name="T15" fmla="*/ 0 h 1"/>
                  <a:gd name="T16" fmla="*/ 1965732 w 587"/>
                  <a:gd name="T17" fmla="*/ 0 h 1"/>
                  <a:gd name="T18" fmla="*/ 2207935 w 587"/>
                  <a:gd name="T19" fmla="*/ 0 h 1"/>
                  <a:gd name="T20" fmla="*/ 2458767 w 587"/>
                  <a:gd name="T21" fmla="*/ 0 h 1"/>
                  <a:gd name="T22" fmla="*/ 2702504 w 587"/>
                  <a:gd name="T23" fmla="*/ 0 h 1"/>
                  <a:gd name="T24" fmla="*/ 2944717 w 587"/>
                  <a:gd name="T25" fmla="*/ 0 h 1"/>
                  <a:gd name="T26" fmla="*/ 3195590 w 587"/>
                  <a:gd name="T27" fmla="*/ 0 h 1"/>
                  <a:gd name="T28" fmla="*/ 3436880 w 587"/>
                  <a:gd name="T29" fmla="*/ 0 h 1"/>
                  <a:gd name="T30" fmla="*/ 3680772 w 587"/>
                  <a:gd name="T31" fmla="*/ 0 h 1"/>
                  <a:gd name="T32" fmla="*/ 3931650 w 587"/>
                  <a:gd name="T33" fmla="*/ 0 h 1"/>
                  <a:gd name="T34" fmla="*/ 4173667 w 587"/>
                  <a:gd name="T35" fmla="*/ 0 h 1"/>
                  <a:gd name="T36" fmla="*/ 4417545 w 587"/>
                  <a:gd name="T37" fmla="*/ 0 h 1"/>
                  <a:gd name="T38" fmla="*/ 4668432 w 587"/>
                  <a:gd name="T39" fmla="*/ 0 h 1"/>
                  <a:gd name="T40" fmla="*/ 4910449 w 587"/>
                  <a:gd name="T41" fmla="*/ 0 h 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87"/>
                  <a:gd name="T64" fmla="*/ 0 h 1"/>
                  <a:gd name="T65" fmla="*/ 587 w 587"/>
                  <a:gd name="T66" fmla="*/ 1 h 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87" h="1">
                    <a:moveTo>
                      <a:pt x="0" y="0"/>
                    </a:moveTo>
                    <a:lnTo>
                      <a:pt x="29" y="0"/>
                    </a:lnTo>
                    <a:lnTo>
                      <a:pt x="59" y="0"/>
                    </a:lnTo>
                    <a:lnTo>
                      <a:pt x="88" y="0"/>
                    </a:lnTo>
                    <a:lnTo>
                      <a:pt x="117" y="0"/>
                    </a:lnTo>
                    <a:lnTo>
                      <a:pt x="147" y="0"/>
                    </a:lnTo>
                    <a:lnTo>
                      <a:pt x="176" y="0"/>
                    </a:lnTo>
                    <a:lnTo>
                      <a:pt x="205" y="0"/>
                    </a:lnTo>
                    <a:lnTo>
                      <a:pt x="235" y="0"/>
                    </a:lnTo>
                    <a:lnTo>
                      <a:pt x="264" y="0"/>
                    </a:lnTo>
                    <a:lnTo>
                      <a:pt x="294" y="0"/>
                    </a:lnTo>
                    <a:lnTo>
                      <a:pt x="323" y="0"/>
                    </a:lnTo>
                    <a:lnTo>
                      <a:pt x="352" y="0"/>
                    </a:lnTo>
                    <a:lnTo>
                      <a:pt x="382" y="0"/>
                    </a:lnTo>
                    <a:lnTo>
                      <a:pt x="411" y="0"/>
                    </a:lnTo>
                    <a:lnTo>
                      <a:pt x="440" y="0"/>
                    </a:lnTo>
                    <a:lnTo>
                      <a:pt x="470" y="0"/>
                    </a:lnTo>
                    <a:lnTo>
                      <a:pt x="499" y="0"/>
                    </a:lnTo>
                    <a:lnTo>
                      <a:pt x="528" y="0"/>
                    </a:lnTo>
                    <a:lnTo>
                      <a:pt x="558" y="0"/>
                    </a:lnTo>
                    <a:lnTo>
                      <a:pt x="587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471" name="Rectangle 723"/>
              <p:cNvSpPr>
                <a:spLocks noChangeArrowheads="1"/>
              </p:cNvSpPr>
              <p:nvPr/>
            </p:nvSpPr>
            <p:spPr bwMode="auto">
              <a:xfrm>
                <a:off x="240" y="1980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-3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472" name="Rectangle 724"/>
              <p:cNvSpPr>
                <a:spLocks noChangeArrowheads="1"/>
              </p:cNvSpPr>
              <p:nvPr/>
            </p:nvSpPr>
            <p:spPr bwMode="auto">
              <a:xfrm>
                <a:off x="240" y="1716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-1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473" name="Rectangle 725"/>
              <p:cNvSpPr>
                <a:spLocks noChangeArrowheads="1"/>
              </p:cNvSpPr>
              <p:nvPr/>
            </p:nvSpPr>
            <p:spPr bwMode="auto">
              <a:xfrm>
                <a:off x="318" y="1448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474" name="Rectangle 726"/>
              <p:cNvSpPr>
                <a:spLocks noChangeArrowheads="1"/>
              </p:cNvSpPr>
              <p:nvPr/>
            </p:nvSpPr>
            <p:spPr bwMode="auto">
              <a:xfrm>
                <a:off x="318" y="1184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3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475" name="Rectangle 727"/>
              <p:cNvSpPr>
                <a:spLocks noChangeArrowheads="1"/>
              </p:cNvSpPr>
              <p:nvPr/>
            </p:nvSpPr>
            <p:spPr bwMode="auto">
              <a:xfrm>
                <a:off x="430" y="2171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0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476" name="Rectangle 728"/>
              <p:cNvSpPr>
                <a:spLocks noChangeArrowheads="1"/>
              </p:cNvSpPr>
              <p:nvPr/>
            </p:nvSpPr>
            <p:spPr bwMode="auto">
              <a:xfrm>
                <a:off x="645" y="2171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2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477" name="Rectangle 729"/>
              <p:cNvSpPr>
                <a:spLocks noChangeArrowheads="1"/>
              </p:cNvSpPr>
              <p:nvPr/>
            </p:nvSpPr>
            <p:spPr bwMode="auto">
              <a:xfrm>
                <a:off x="855" y="2171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4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478" name="Rectangle 730"/>
              <p:cNvSpPr>
                <a:spLocks noChangeArrowheads="1"/>
              </p:cNvSpPr>
              <p:nvPr/>
            </p:nvSpPr>
            <p:spPr bwMode="auto">
              <a:xfrm>
                <a:off x="1070" y="2171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6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479" name="Rectangle 731"/>
              <p:cNvSpPr>
                <a:spLocks noChangeArrowheads="1"/>
              </p:cNvSpPr>
              <p:nvPr/>
            </p:nvSpPr>
            <p:spPr bwMode="auto">
              <a:xfrm>
                <a:off x="1284" y="2171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8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480" name="Rectangle 732"/>
              <p:cNvSpPr>
                <a:spLocks noChangeArrowheads="1"/>
              </p:cNvSpPr>
              <p:nvPr/>
            </p:nvSpPr>
            <p:spPr bwMode="auto">
              <a:xfrm>
                <a:off x="1462" y="2171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10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481" name="Rectangle 733"/>
              <p:cNvSpPr>
                <a:spLocks noChangeArrowheads="1"/>
              </p:cNvSpPr>
              <p:nvPr/>
            </p:nvSpPr>
            <p:spPr bwMode="auto">
              <a:xfrm>
                <a:off x="1673" y="2171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12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482" name="Rectangle 734"/>
              <p:cNvSpPr>
                <a:spLocks noChangeArrowheads="1"/>
              </p:cNvSpPr>
              <p:nvPr/>
            </p:nvSpPr>
            <p:spPr bwMode="auto">
              <a:xfrm>
                <a:off x="1888" y="2171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14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483" name="Rectangle 735"/>
              <p:cNvSpPr>
                <a:spLocks noChangeArrowheads="1"/>
              </p:cNvSpPr>
              <p:nvPr/>
            </p:nvSpPr>
            <p:spPr bwMode="auto">
              <a:xfrm>
                <a:off x="2102" y="2171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16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484" name="Rectangle 736"/>
              <p:cNvSpPr>
                <a:spLocks noChangeArrowheads="1"/>
              </p:cNvSpPr>
              <p:nvPr/>
            </p:nvSpPr>
            <p:spPr bwMode="auto">
              <a:xfrm>
                <a:off x="2313" y="2171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18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485" name="Rectangle 737"/>
              <p:cNvSpPr>
                <a:spLocks noChangeArrowheads="1"/>
              </p:cNvSpPr>
              <p:nvPr/>
            </p:nvSpPr>
            <p:spPr bwMode="auto">
              <a:xfrm>
                <a:off x="2527" y="2171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20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486" name="Rectangle 738"/>
              <p:cNvSpPr>
                <a:spLocks noChangeArrowheads="1"/>
              </p:cNvSpPr>
              <p:nvPr/>
            </p:nvSpPr>
            <p:spPr bwMode="auto">
              <a:xfrm>
                <a:off x="37" y="1573"/>
                <a:ext cx="24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L(d)</a:t>
                </a:r>
                <a:endParaRPr lang="it-IT">
                  <a:latin typeface="Comic Sans MS" pitchFamily="66" charset="0"/>
                </a:endParaRPr>
              </a:p>
            </p:txBody>
          </p:sp>
        </p:grpSp>
        <p:sp>
          <p:nvSpPr>
            <p:cNvPr id="13466" name="Rectangle 739"/>
            <p:cNvSpPr>
              <a:spLocks noChangeArrowheads="1"/>
            </p:cNvSpPr>
            <p:nvPr/>
          </p:nvSpPr>
          <p:spPr bwMode="auto">
            <a:xfrm>
              <a:off x="1085" y="2380"/>
              <a:ext cx="99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b="1">
                  <a:latin typeface="Comic Sans MS" pitchFamily="66" charset="0"/>
                </a:rPr>
                <a:t>Distance (m)</a:t>
              </a:r>
            </a:p>
          </p:txBody>
        </p:sp>
      </p:grpSp>
      <p:grpSp>
        <p:nvGrpSpPr>
          <p:cNvPr id="13318" name="Group 740"/>
          <p:cNvGrpSpPr>
            <a:grpSpLocks/>
          </p:cNvGrpSpPr>
          <p:nvPr/>
        </p:nvGrpSpPr>
        <p:grpSpPr bwMode="auto">
          <a:xfrm>
            <a:off x="4432300" y="1671638"/>
            <a:ext cx="4121150" cy="2216150"/>
            <a:chOff x="2948" y="1221"/>
            <a:chExt cx="2596" cy="1396"/>
          </a:xfrm>
        </p:grpSpPr>
        <p:grpSp>
          <p:nvGrpSpPr>
            <p:cNvPr id="13335" name="Group 741"/>
            <p:cNvGrpSpPr>
              <a:grpSpLocks/>
            </p:cNvGrpSpPr>
            <p:nvPr/>
          </p:nvGrpSpPr>
          <p:grpSpPr bwMode="auto">
            <a:xfrm>
              <a:off x="2948" y="1221"/>
              <a:ext cx="2596" cy="1160"/>
              <a:chOff x="2948" y="1221"/>
              <a:chExt cx="2596" cy="1160"/>
            </a:xfrm>
          </p:grpSpPr>
          <p:grpSp>
            <p:nvGrpSpPr>
              <p:cNvPr id="13337" name="Group 742"/>
              <p:cNvGrpSpPr>
                <a:grpSpLocks/>
              </p:cNvGrpSpPr>
              <p:nvPr/>
            </p:nvGrpSpPr>
            <p:grpSpPr bwMode="auto">
              <a:xfrm>
                <a:off x="3349" y="1289"/>
                <a:ext cx="2109" cy="855"/>
                <a:chOff x="3349" y="1289"/>
                <a:chExt cx="2109" cy="855"/>
              </a:xfrm>
            </p:grpSpPr>
            <p:sp>
              <p:nvSpPr>
                <p:cNvPr id="13436" name="Line 743"/>
                <p:cNvSpPr>
                  <a:spLocks noChangeShapeType="1"/>
                </p:cNvSpPr>
                <p:nvPr/>
              </p:nvSpPr>
              <p:spPr bwMode="auto">
                <a:xfrm>
                  <a:off x="3349" y="2105"/>
                  <a:ext cx="40" cy="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37" name="Line 744"/>
                <p:cNvSpPr>
                  <a:spLocks noChangeShapeType="1"/>
                </p:cNvSpPr>
                <p:nvPr/>
              </p:nvSpPr>
              <p:spPr bwMode="auto">
                <a:xfrm flipV="1">
                  <a:off x="3389" y="2105"/>
                  <a:ext cx="1" cy="39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3438" name="Group 745"/>
                <p:cNvGrpSpPr>
                  <a:grpSpLocks/>
                </p:cNvGrpSpPr>
                <p:nvPr/>
              </p:nvGrpSpPr>
              <p:grpSpPr bwMode="auto">
                <a:xfrm>
                  <a:off x="3349" y="1289"/>
                  <a:ext cx="2109" cy="855"/>
                  <a:chOff x="3349" y="1289"/>
                  <a:chExt cx="2109" cy="855"/>
                </a:xfrm>
              </p:grpSpPr>
              <p:sp>
                <p:nvSpPr>
                  <p:cNvPr id="13439" name="Line 746"/>
                  <p:cNvSpPr>
                    <a:spLocks noChangeShapeType="1"/>
                  </p:cNvSpPr>
                  <p:nvPr/>
                </p:nvSpPr>
                <p:spPr bwMode="auto">
                  <a:xfrm>
                    <a:off x="3389" y="1289"/>
                    <a:ext cx="1" cy="816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40" name="Line 747"/>
                  <p:cNvSpPr>
                    <a:spLocks noChangeShapeType="1"/>
                  </p:cNvSpPr>
                  <p:nvPr/>
                </p:nvSpPr>
                <p:spPr bwMode="auto">
                  <a:xfrm>
                    <a:off x="3349" y="1901"/>
                    <a:ext cx="40" cy="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41" name="Line 748"/>
                  <p:cNvSpPr>
                    <a:spLocks noChangeShapeType="1"/>
                  </p:cNvSpPr>
                  <p:nvPr/>
                </p:nvSpPr>
                <p:spPr bwMode="auto">
                  <a:xfrm>
                    <a:off x="3349" y="1697"/>
                    <a:ext cx="40" cy="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42" name="Line 749"/>
                  <p:cNvSpPr>
                    <a:spLocks noChangeShapeType="1"/>
                  </p:cNvSpPr>
                  <p:nvPr/>
                </p:nvSpPr>
                <p:spPr bwMode="auto">
                  <a:xfrm>
                    <a:off x="3349" y="1493"/>
                    <a:ext cx="40" cy="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43" name="Line 750"/>
                  <p:cNvSpPr>
                    <a:spLocks noChangeShapeType="1"/>
                  </p:cNvSpPr>
                  <p:nvPr/>
                </p:nvSpPr>
                <p:spPr bwMode="auto">
                  <a:xfrm>
                    <a:off x="3349" y="1289"/>
                    <a:ext cx="40" cy="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44" name="Line 751"/>
                  <p:cNvSpPr>
                    <a:spLocks noChangeShapeType="1"/>
                  </p:cNvSpPr>
                  <p:nvPr/>
                </p:nvSpPr>
                <p:spPr bwMode="auto">
                  <a:xfrm>
                    <a:off x="3389" y="2105"/>
                    <a:ext cx="2068" cy="1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45" name="Line 75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493" y="2105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46" name="Line 75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594" y="2105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47" name="Line 75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699" y="2105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48" name="Line 75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804" y="2105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49" name="Line 7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905" y="2105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50" name="Line 75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009" y="2105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51" name="Line 7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114" y="2105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52" name="Line 75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15" y="2105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53" name="Line 7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320" y="2105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54" name="Line 76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424" y="2105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55" name="Line 76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525" y="2105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56" name="Line 76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630" y="2105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57" name="Line 76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31" y="2105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58" name="Line 7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6" y="2105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59" name="Line 76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941" y="2105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60" name="Line 7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042" y="2105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61" name="Line 76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146" y="2105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62" name="Line 76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251" y="2105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63" name="Line 77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352" y="2105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64" name="Line 77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457" y="2105"/>
                    <a:ext cx="1" cy="39"/>
                  </a:xfrm>
                  <a:prstGeom prst="line">
                    <a:avLst/>
                  </a:prstGeom>
                  <a:noFill/>
                  <a:ln w="17463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3338" name="Freeform 772"/>
              <p:cNvSpPr>
                <a:spLocks/>
              </p:cNvSpPr>
              <p:nvPr/>
            </p:nvSpPr>
            <p:spPr bwMode="auto">
              <a:xfrm>
                <a:off x="3385" y="1679"/>
                <a:ext cx="25" cy="21"/>
              </a:xfrm>
              <a:custGeom>
                <a:avLst/>
                <a:gdLst>
                  <a:gd name="T0" fmla="*/ 0 w 25"/>
                  <a:gd name="T1" fmla="*/ 14 h 21"/>
                  <a:gd name="T2" fmla="*/ 18 w 25"/>
                  <a:gd name="T3" fmla="*/ 0 h 21"/>
                  <a:gd name="T4" fmla="*/ 25 w 25"/>
                  <a:gd name="T5" fmla="*/ 7 h 21"/>
                  <a:gd name="T6" fmla="*/ 7 w 25"/>
                  <a:gd name="T7" fmla="*/ 21 h 21"/>
                  <a:gd name="T8" fmla="*/ 0 w 25"/>
                  <a:gd name="T9" fmla="*/ 14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21"/>
                  <a:gd name="T17" fmla="*/ 25 w 25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21">
                    <a:moveTo>
                      <a:pt x="0" y="14"/>
                    </a:moveTo>
                    <a:lnTo>
                      <a:pt x="18" y="0"/>
                    </a:lnTo>
                    <a:lnTo>
                      <a:pt x="25" y="7"/>
                    </a:lnTo>
                    <a:lnTo>
                      <a:pt x="7" y="21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13339" name="Group 773"/>
              <p:cNvGrpSpPr>
                <a:grpSpLocks/>
              </p:cNvGrpSpPr>
              <p:nvPr/>
            </p:nvGrpSpPr>
            <p:grpSpPr bwMode="auto">
              <a:xfrm>
                <a:off x="3385" y="1479"/>
                <a:ext cx="2057" cy="511"/>
                <a:chOff x="3385" y="1479"/>
                <a:chExt cx="2057" cy="511"/>
              </a:xfrm>
            </p:grpSpPr>
            <p:sp>
              <p:nvSpPr>
                <p:cNvPr id="13359" name="Freeform 774"/>
                <p:cNvSpPr>
                  <a:spLocks/>
                </p:cNvSpPr>
                <p:nvPr/>
              </p:nvSpPr>
              <p:spPr bwMode="auto">
                <a:xfrm>
                  <a:off x="3435" y="1636"/>
                  <a:ext cx="22" cy="22"/>
                </a:xfrm>
                <a:custGeom>
                  <a:avLst/>
                  <a:gdLst>
                    <a:gd name="T0" fmla="*/ 0 w 22"/>
                    <a:gd name="T1" fmla="*/ 14 h 22"/>
                    <a:gd name="T2" fmla="*/ 15 w 22"/>
                    <a:gd name="T3" fmla="*/ 0 h 22"/>
                    <a:gd name="T4" fmla="*/ 22 w 22"/>
                    <a:gd name="T5" fmla="*/ 7 h 22"/>
                    <a:gd name="T6" fmla="*/ 8 w 22"/>
                    <a:gd name="T7" fmla="*/ 22 h 22"/>
                    <a:gd name="T8" fmla="*/ 0 w 22"/>
                    <a:gd name="T9" fmla="*/ 14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2"/>
                    <a:gd name="T17" fmla="*/ 22 w 22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2">
                      <a:moveTo>
                        <a:pt x="0" y="14"/>
                      </a:moveTo>
                      <a:lnTo>
                        <a:pt x="15" y="0"/>
                      </a:lnTo>
                      <a:lnTo>
                        <a:pt x="22" y="7"/>
                      </a:lnTo>
                      <a:lnTo>
                        <a:pt x="8" y="2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60" name="Freeform 775"/>
                <p:cNvSpPr>
                  <a:spLocks/>
                </p:cNvSpPr>
                <p:nvPr/>
              </p:nvSpPr>
              <p:spPr bwMode="auto">
                <a:xfrm>
                  <a:off x="3482" y="1597"/>
                  <a:ext cx="11" cy="14"/>
                </a:xfrm>
                <a:custGeom>
                  <a:avLst/>
                  <a:gdLst>
                    <a:gd name="T0" fmla="*/ 0 w 11"/>
                    <a:gd name="T1" fmla="*/ 3 h 14"/>
                    <a:gd name="T2" fmla="*/ 8 w 11"/>
                    <a:gd name="T3" fmla="*/ 0 h 14"/>
                    <a:gd name="T4" fmla="*/ 11 w 11"/>
                    <a:gd name="T5" fmla="*/ 10 h 14"/>
                    <a:gd name="T6" fmla="*/ 4 w 11"/>
                    <a:gd name="T7" fmla="*/ 14 h 14"/>
                    <a:gd name="T8" fmla="*/ 0 w 11"/>
                    <a:gd name="T9" fmla="*/ 3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"/>
                    <a:gd name="T16" fmla="*/ 0 h 14"/>
                    <a:gd name="T17" fmla="*/ 11 w 11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" h="14">
                      <a:moveTo>
                        <a:pt x="0" y="3"/>
                      </a:moveTo>
                      <a:lnTo>
                        <a:pt x="8" y="0"/>
                      </a:lnTo>
                      <a:lnTo>
                        <a:pt x="11" y="10"/>
                      </a:lnTo>
                      <a:lnTo>
                        <a:pt x="4" y="14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61" name="Rectangle 776"/>
                <p:cNvSpPr>
                  <a:spLocks noChangeArrowheads="1"/>
                </p:cNvSpPr>
                <p:nvPr/>
              </p:nvSpPr>
              <p:spPr bwMode="auto">
                <a:xfrm>
                  <a:off x="3493" y="1597"/>
                  <a:ext cx="15" cy="10"/>
                </a:xfrm>
                <a:prstGeom prst="rect">
                  <a:avLst/>
                </a:prstGeom>
                <a:solidFill>
                  <a:srgbClr val="000000"/>
                </a:solidFill>
                <a:ln w="28575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62" name="Rectangle 777"/>
                <p:cNvSpPr>
                  <a:spLocks noChangeArrowheads="1"/>
                </p:cNvSpPr>
                <p:nvPr/>
              </p:nvSpPr>
              <p:spPr bwMode="auto">
                <a:xfrm>
                  <a:off x="3551" y="1590"/>
                  <a:ext cx="22" cy="10"/>
                </a:xfrm>
                <a:prstGeom prst="rect">
                  <a:avLst/>
                </a:prstGeom>
                <a:solidFill>
                  <a:srgbClr val="000000"/>
                </a:solidFill>
                <a:ln w="28575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63" name="Freeform 778"/>
                <p:cNvSpPr>
                  <a:spLocks/>
                </p:cNvSpPr>
                <p:nvPr/>
              </p:nvSpPr>
              <p:spPr bwMode="auto">
                <a:xfrm>
                  <a:off x="3612" y="1568"/>
                  <a:ext cx="22" cy="18"/>
                </a:xfrm>
                <a:custGeom>
                  <a:avLst/>
                  <a:gdLst>
                    <a:gd name="T0" fmla="*/ 0 w 22"/>
                    <a:gd name="T1" fmla="*/ 7 h 18"/>
                    <a:gd name="T2" fmla="*/ 18 w 22"/>
                    <a:gd name="T3" fmla="*/ 0 h 18"/>
                    <a:gd name="T4" fmla="*/ 22 w 22"/>
                    <a:gd name="T5" fmla="*/ 11 h 18"/>
                    <a:gd name="T6" fmla="*/ 4 w 22"/>
                    <a:gd name="T7" fmla="*/ 18 h 18"/>
                    <a:gd name="T8" fmla="*/ 0 w 22"/>
                    <a:gd name="T9" fmla="*/ 7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8"/>
                    <a:gd name="T17" fmla="*/ 22 w 22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8">
                      <a:moveTo>
                        <a:pt x="0" y="7"/>
                      </a:moveTo>
                      <a:lnTo>
                        <a:pt x="18" y="0"/>
                      </a:lnTo>
                      <a:lnTo>
                        <a:pt x="22" y="11"/>
                      </a:lnTo>
                      <a:lnTo>
                        <a:pt x="4" y="18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64" name="Freeform 779"/>
                <p:cNvSpPr>
                  <a:spLocks/>
                </p:cNvSpPr>
                <p:nvPr/>
              </p:nvSpPr>
              <p:spPr bwMode="auto">
                <a:xfrm>
                  <a:off x="3670" y="1539"/>
                  <a:ext cx="25" cy="22"/>
                </a:xfrm>
                <a:custGeom>
                  <a:avLst/>
                  <a:gdLst>
                    <a:gd name="T0" fmla="*/ 0 w 25"/>
                    <a:gd name="T1" fmla="*/ 11 h 22"/>
                    <a:gd name="T2" fmla="*/ 22 w 25"/>
                    <a:gd name="T3" fmla="*/ 0 h 22"/>
                    <a:gd name="T4" fmla="*/ 25 w 25"/>
                    <a:gd name="T5" fmla="*/ 11 h 22"/>
                    <a:gd name="T6" fmla="*/ 4 w 25"/>
                    <a:gd name="T7" fmla="*/ 22 h 22"/>
                    <a:gd name="T8" fmla="*/ 0 w 25"/>
                    <a:gd name="T9" fmla="*/ 11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22"/>
                    <a:gd name="T17" fmla="*/ 25 w 25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22">
                      <a:moveTo>
                        <a:pt x="0" y="11"/>
                      </a:moveTo>
                      <a:lnTo>
                        <a:pt x="22" y="0"/>
                      </a:lnTo>
                      <a:lnTo>
                        <a:pt x="25" y="11"/>
                      </a:lnTo>
                      <a:lnTo>
                        <a:pt x="4" y="22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65" name="Freeform 780"/>
                <p:cNvSpPr>
                  <a:spLocks/>
                </p:cNvSpPr>
                <p:nvPr/>
              </p:nvSpPr>
              <p:spPr bwMode="auto">
                <a:xfrm>
                  <a:off x="3739" y="1539"/>
                  <a:ext cx="21" cy="15"/>
                </a:xfrm>
                <a:custGeom>
                  <a:avLst/>
                  <a:gdLst>
                    <a:gd name="T0" fmla="*/ 0 w 21"/>
                    <a:gd name="T1" fmla="*/ 0 h 15"/>
                    <a:gd name="T2" fmla="*/ 21 w 21"/>
                    <a:gd name="T3" fmla="*/ 4 h 15"/>
                    <a:gd name="T4" fmla="*/ 21 w 21"/>
                    <a:gd name="T5" fmla="*/ 15 h 15"/>
                    <a:gd name="T6" fmla="*/ 0 w 21"/>
                    <a:gd name="T7" fmla="*/ 11 h 15"/>
                    <a:gd name="T8" fmla="*/ 0 w 21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5"/>
                    <a:gd name="T17" fmla="*/ 21 w 21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5">
                      <a:moveTo>
                        <a:pt x="0" y="0"/>
                      </a:moveTo>
                      <a:lnTo>
                        <a:pt x="21" y="4"/>
                      </a:lnTo>
                      <a:lnTo>
                        <a:pt x="21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66" name="Freeform 781"/>
                <p:cNvSpPr>
                  <a:spLocks/>
                </p:cNvSpPr>
                <p:nvPr/>
              </p:nvSpPr>
              <p:spPr bwMode="auto">
                <a:xfrm>
                  <a:off x="3804" y="1539"/>
                  <a:ext cx="21" cy="15"/>
                </a:xfrm>
                <a:custGeom>
                  <a:avLst/>
                  <a:gdLst>
                    <a:gd name="T0" fmla="*/ 0 w 21"/>
                    <a:gd name="T1" fmla="*/ 4 h 15"/>
                    <a:gd name="T2" fmla="*/ 21 w 21"/>
                    <a:gd name="T3" fmla="*/ 0 h 15"/>
                    <a:gd name="T4" fmla="*/ 21 w 21"/>
                    <a:gd name="T5" fmla="*/ 11 h 15"/>
                    <a:gd name="T6" fmla="*/ 0 w 21"/>
                    <a:gd name="T7" fmla="*/ 15 h 15"/>
                    <a:gd name="T8" fmla="*/ 0 w 21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5"/>
                    <a:gd name="T17" fmla="*/ 21 w 21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5">
                      <a:moveTo>
                        <a:pt x="0" y="4"/>
                      </a:moveTo>
                      <a:lnTo>
                        <a:pt x="21" y="0"/>
                      </a:lnTo>
                      <a:lnTo>
                        <a:pt x="21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67" name="Freeform 782"/>
                <p:cNvSpPr>
                  <a:spLocks/>
                </p:cNvSpPr>
                <p:nvPr/>
              </p:nvSpPr>
              <p:spPr bwMode="auto">
                <a:xfrm>
                  <a:off x="3869" y="1532"/>
                  <a:ext cx="21" cy="15"/>
                </a:xfrm>
                <a:custGeom>
                  <a:avLst/>
                  <a:gdLst>
                    <a:gd name="T0" fmla="*/ 0 w 21"/>
                    <a:gd name="T1" fmla="*/ 4 h 15"/>
                    <a:gd name="T2" fmla="*/ 21 w 21"/>
                    <a:gd name="T3" fmla="*/ 0 h 15"/>
                    <a:gd name="T4" fmla="*/ 21 w 21"/>
                    <a:gd name="T5" fmla="*/ 11 h 15"/>
                    <a:gd name="T6" fmla="*/ 0 w 21"/>
                    <a:gd name="T7" fmla="*/ 15 h 15"/>
                    <a:gd name="T8" fmla="*/ 0 w 21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5"/>
                    <a:gd name="T17" fmla="*/ 21 w 21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5">
                      <a:moveTo>
                        <a:pt x="0" y="4"/>
                      </a:moveTo>
                      <a:lnTo>
                        <a:pt x="21" y="0"/>
                      </a:lnTo>
                      <a:lnTo>
                        <a:pt x="21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68" name="Freeform 783"/>
                <p:cNvSpPr>
                  <a:spLocks/>
                </p:cNvSpPr>
                <p:nvPr/>
              </p:nvSpPr>
              <p:spPr bwMode="auto">
                <a:xfrm>
                  <a:off x="3934" y="1536"/>
                  <a:ext cx="21" cy="14"/>
                </a:xfrm>
                <a:custGeom>
                  <a:avLst/>
                  <a:gdLst>
                    <a:gd name="T0" fmla="*/ 0 w 21"/>
                    <a:gd name="T1" fmla="*/ 0 h 14"/>
                    <a:gd name="T2" fmla="*/ 21 w 21"/>
                    <a:gd name="T3" fmla="*/ 3 h 14"/>
                    <a:gd name="T4" fmla="*/ 21 w 21"/>
                    <a:gd name="T5" fmla="*/ 14 h 14"/>
                    <a:gd name="T6" fmla="*/ 0 w 21"/>
                    <a:gd name="T7" fmla="*/ 11 h 14"/>
                    <a:gd name="T8" fmla="*/ 0 w 21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4"/>
                    <a:gd name="T17" fmla="*/ 21 w 21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4">
                      <a:moveTo>
                        <a:pt x="0" y="0"/>
                      </a:moveTo>
                      <a:lnTo>
                        <a:pt x="21" y="3"/>
                      </a:lnTo>
                      <a:lnTo>
                        <a:pt x="21" y="14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69" name="Freeform 784"/>
                <p:cNvSpPr>
                  <a:spLocks/>
                </p:cNvSpPr>
                <p:nvPr/>
              </p:nvSpPr>
              <p:spPr bwMode="auto">
                <a:xfrm>
                  <a:off x="3999" y="1547"/>
                  <a:ext cx="14" cy="14"/>
                </a:xfrm>
                <a:custGeom>
                  <a:avLst/>
                  <a:gdLst>
                    <a:gd name="T0" fmla="*/ 3 w 14"/>
                    <a:gd name="T1" fmla="*/ 0 h 14"/>
                    <a:gd name="T2" fmla="*/ 14 w 14"/>
                    <a:gd name="T3" fmla="*/ 3 h 14"/>
                    <a:gd name="T4" fmla="*/ 10 w 14"/>
                    <a:gd name="T5" fmla="*/ 14 h 14"/>
                    <a:gd name="T6" fmla="*/ 0 w 14"/>
                    <a:gd name="T7" fmla="*/ 10 h 14"/>
                    <a:gd name="T8" fmla="*/ 3 w 14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"/>
                    <a:gd name="T16" fmla="*/ 0 h 14"/>
                    <a:gd name="T17" fmla="*/ 14 w 14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" h="14">
                      <a:moveTo>
                        <a:pt x="3" y="0"/>
                      </a:moveTo>
                      <a:lnTo>
                        <a:pt x="14" y="3"/>
                      </a:lnTo>
                      <a:lnTo>
                        <a:pt x="10" y="14"/>
                      </a:lnTo>
                      <a:lnTo>
                        <a:pt x="0" y="1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70" name="Rectangle 785"/>
                <p:cNvSpPr>
                  <a:spLocks noChangeArrowheads="1"/>
                </p:cNvSpPr>
                <p:nvPr/>
              </p:nvSpPr>
              <p:spPr bwMode="auto">
                <a:xfrm>
                  <a:off x="4009" y="1550"/>
                  <a:ext cx="11" cy="11"/>
                </a:xfrm>
                <a:prstGeom prst="rect">
                  <a:avLst/>
                </a:prstGeom>
                <a:solidFill>
                  <a:srgbClr val="000000"/>
                </a:solidFill>
                <a:ln w="28575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71" name="Freeform 786"/>
                <p:cNvSpPr>
                  <a:spLocks/>
                </p:cNvSpPr>
                <p:nvPr/>
              </p:nvSpPr>
              <p:spPr bwMode="auto">
                <a:xfrm>
                  <a:off x="4063" y="1539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72" name="Freeform 787"/>
                <p:cNvSpPr>
                  <a:spLocks/>
                </p:cNvSpPr>
                <p:nvPr/>
              </p:nvSpPr>
              <p:spPr bwMode="auto">
                <a:xfrm>
                  <a:off x="4128" y="1532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73" name="Rectangle 788"/>
                <p:cNvSpPr>
                  <a:spLocks noChangeArrowheads="1"/>
                </p:cNvSpPr>
                <p:nvPr/>
              </p:nvSpPr>
              <p:spPr bwMode="auto">
                <a:xfrm>
                  <a:off x="4193" y="1529"/>
                  <a:ext cx="22" cy="10"/>
                </a:xfrm>
                <a:prstGeom prst="rect">
                  <a:avLst/>
                </a:prstGeom>
                <a:solidFill>
                  <a:srgbClr val="000000"/>
                </a:solidFill>
                <a:ln w="28575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74" name="Rectangle 789"/>
                <p:cNvSpPr>
                  <a:spLocks noChangeArrowheads="1"/>
                </p:cNvSpPr>
                <p:nvPr/>
              </p:nvSpPr>
              <p:spPr bwMode="auto">
                <a:xfrm>
                  <a:off x="4258" y="1525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28575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75" name="Freeform 790"/>
                <p:cNvSpPr>
                  <a:spLocks/>
                </p:cNvSpPr>
                <p:nvPr/>
              </p:nvSpPr>
              <p:spPr bwMode="auto">
                <a:xfrm>
                  <a:off x="4323" y="1518"/>
                  <a:ext cx="22" cy="14"/>
                </a:xfrm>
                <a:custGeom>
                  <a:avLst/>
                  <a:gdLst>
                    <a:gd name="T0" fmla="*/ 0 w 22"/>
                    <a:gd name="T1" fmla="*/ 4 h 14"/>
                    <a:gd name="T2" fmla="*/ 22 w 22"/>
                    <a:gd name="T3" fmla="*/ 0 h 14"/>
                    <a:gd name="T4" fmla="*/ 22 w 22"/>
                    <a:gd name="T5" fmla="*/ 11 h 14"/>
                    <a:gd name="T6" fmla="*/ 0 w 22"/>
                    <a:gd name="T7" fmla="*/ 14 h 14"/>
                    <a:gd name="T8" fmla="*/ 0 w 22"/>
                    <a:gd name="T9" fmla="*/ 4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76" name="Freeform 791"/>
                <p:cNvSpPr>
                  <a:spLocks/>
                </p:cNvSpPr>
                <p:nvPr/>
              </p:nvSpPr>
              <p:spPr bwMode="auto">
                <a:xfrm>
                  <a:off x="4388" y="1507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77" name="Freeform 792"/>
                <p:cNvSpPr>
                  <a:spLocks/>
                </p:cNvSpPr>
                <p:nvPr/>
              </p:nvSpPr>
              <p:spPr bwMode="auto">
                <a:xfrm>
                  <a:off x="4453" y="1507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4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78" name="Rectangle 793"/>
                <p:cNvSpPr>
                  <a:spLocks noChangeArrowheads="1"/>
                </p:cNvSpPr>
                <p:nvPr/>
              </p:nvSpPr>
              <p:spPr bwMode="auto">
                <a:xfrm>
                  <a:off x="4518" y="1518"/>
                  <a:ext cx="7" cy="11"/>
                </a:xfrm>
                <a:prstGeom prst="rect">
                  <a:avLst/>
                </a:prstGeom>
                <a:solidFill>
                  <a:srgbClr val="000000"/>
                </a:solidFill>
                <a:ln w="28575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79" name="Rectangle 794"/>
                <p:cNvSpPr>
                  <a:spLocks noChangeArrowheads="1"/>
                </p:cNvSpPr>
                <p:nvPr/>
              </p:nvSpPr>
              <p:spPr bwMode="auto">
                <a:xfrm>
                  <a:off x="4525" y="1518"/>
                  <a:ext cx="15" cy="11"/>
                </a:xfrm>
                <a:prstGeom prst="rect">
                  <a:avLst/>
                </a:prstGeom>
                <a:solidFill>
                  <a:srgbClr val="000000"/>
                </a:solidFill>
                <a:ln w="28575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80" name="Rectangle 795"/>
                <p:cNvSpPr>
                  <a:spLocks noChangeArrowheads="1"/>
                </p:cNvSpPr>
                <p:nvPr/>
              </p:nvSpPr>
              <p:spPr bwMode="auto">
                <a:xfrm>
                  <a:off x="4583" y="1514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28575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81" name="Rectangle 796"/>
                <p:cNvSpPr>
                  <a:spLocks noChangeArrowheads="1"/>
                </p:cNvSpPr>
                <p:nvPr/>
              </p:nvSpPr>
              <p:spPr bwMode="auto">
                <a:xfrm>
                  <a:off x="4648" y="1514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28575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82" name="Rectangle 797"/>
                <p:cNvSpPr>
                  <a:spLocks noChangeArrowheads="1"/>
                </p:cNvSpPr>
                <p:nvPr/>
              </p:nvSpPr>
              <p:spPr bwMode="auto">
                <a:xfrm>
                  <a:off x="4713" y="1518"/>
                  <a:ext cx="18" cy="11"/>
                </a:xfrm>
                <a:prstGeom prst="rect">
                  <a:avLst/>
                </a:prstGeom>
                <a:solidFill>
                  <a:srgbClr val="000000"/>
                </a:solidFill>
                <a:ln w="28575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83" name="Rectangle 798"/>
                <p:cNvSpPr>
                  <a:spLocks noChangeArrowheads="1"/>
                </p:cNvSpPr>
                <p:nvPr/>
              </p:nvSpPr>
              <p:spPr bwMode="auto">
                <a:xfrm>
                  <a:off x="4731" y="1518"/>
                  <a:ext cx="4" cy="11"/>
                </a:xfrm>
                <a:prstGeom prst="rect">
                  <a:avLst/>
                </a:prstGeom>
                <a:solidFill>
                  <a:srgbClr val="000000"/>
                </a:solidFill>
                <a:ln w="28575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84" name="Freeform 799"/>
                <p:cNvSpPr>
                  <a:spLocks/>
                </p:cNvSpPr>
                <p:nvPr/>
              </p:nvSpPr>
              <p:spPr bwMode="auto">
                <a:xfrm>
                  <a:off x="4778" y="1529"/>
                  <a:ext cx="25" cy="18"/>
                </a:xfrm>
                <a:custGeom>
                  <a:avLst/>
                  <a:gdLst>
                    <a:gd name="T0" fmla="*/ 4 w 25"/>
                    <a:gd name="T1" fmla="*/ 0 h 18"/>
                    <a:gd name="T2" fmla="*/ 25 w 25"/>
                    <a:gd name="T3" fmla="*/ 7 h 18"/>
                    <a:gd name="T4" fmla="*/ 22 w 25"/>
                    <a:gd name="T5" fmla="*/ 18 h 18"/>
                    <a:gd name="T6" fmla="*/ 0 w 25"/>
                    <a:gd name="T7" fmla="*/ 10 h 18"/>
                    <a:gd name="T8" fmla="*/ 4 w 25"/>
                    <a:gd name="T9" fmla="*/ 0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18"/>
                    <a:gd name="T17" fmla="*/ 25 w 25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18">
                      <a:moveTo>
                        <a:pt x="4" y="0"/>
                      </a:moveTo>
                      <a:lnTo>
                        <a:pt x="25" y="7"/>
                      </a:lnTo>
                      <a:lnTo>
                        <a:pt x="22" y="18"/>
                      </a:lnTo>
                      <a:lnTo>
                        <a:pt x="0" y="1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85" name="Freeform 800"/>
                <p:cNvSpPr>
                  <a:spLocks/>
                </p:cNvSpPr>
                <p:nvPr/>
              </p:nvSpPr>
              <p:spPr bwMode="auto">
                <a:xfrm>
                  <a:off x="4843" y="1539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86" name="Freeform 801"/>
                <p:cNvSpPr>
                  <a:spLocks/>
                </p:cNvSpPr>
                <p:nvPr/>
              </p:nvSpPr>
              <p:spPr bwMode="auto">
                <a:xfrm>
                  <a:off x="4908" y="1529"/>
                  <a:ext cx="22" cy="14"/>
                </a:xfrm>
                <a:custGeom>
                  <a:avLst/>
                  <a:gdLst>
                    <a:gd name="T0" fmla="*/ 0 w 22"/>
                    <a:gd name="T1" fmla="*/ 3 h 14"/>
                    <a:gd name="T2" fmla="*/ 22 w 22"/>
                    <a:gd name="T3" fmla="*/ 0 h 14"/>
                    <a:gd name="T4" fmla="*/ 22 w 22"/>
                    <a:gd name="T5" fmla="*/ 10 h 14"/>
                    <a:gd name="T6" fmla="*/ 0 w 22"/>
                    <a:gd name="T7" fmla="*/ 14 h 14"/>
                    <a:gd name="T8" fmla="*/ 0 w 22"/>
                    <a:gd name="T9" fmla="*/ 3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3"/>
                      </a:moveTo>
                      <a:lnTo>
                        <a:pt x="22" y="0"/>
                      </a:lnTo>
                      <a:lnTo>
                        <a:pt x="22" y="10"/>
                      </a:lnTo>
                      <a:lnTo>
                        <a:pt x="0" y="14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87" name="Freeform 802"/>
                <p:cNvSpPr>
                  <a:spLocks/>
                </p:cNvSpPr>
                <p:nvPr/>
              </p:nvSpPr>
              <p:spPr bwMode="auto">
                <a:xfrm>
                  <a:off x="4973" y="1529"/>
                  <a:ext cx="22" cy="14"/>
                </a:xfrm>
                <a:custGeom>
                  <a:avLst/>
                  <a:gdLst>
                    <a:gd name="T0" fmla="*/ 0 w 22"/>
                    <a:gd name="T1" fmla="*/ 0 h 14"/>
                    <a:gd name="T2" fmla="*/ 22 w 22"/>
                    <a:gd name="T3" fmla="*/ 3 h 14"/>
                    <a:gd name="T4" fmla="*/ 22 w 22"/>
                    <a:gd name="T5" fmla="*/ 14 h 14"/>
                    <a:gd name="T6" fmla="*/ 0 w 22"/>
                    <a:gd name="T7" fmla="*/ 10 h 14"/>
                    <a:gd name="T8" fmla="*/ 0 w 22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0"/>
                      </a:moveTo>
                      <a:lnTo>
                        <a:pt x="22" y="3"/>
                      </a:lnTo>
                      <a:lnTo>
                        <a:pt x="22" y="14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88" name="Rectangle 803"/>
                <p:cNvSpPr>
                  <a:spLocks noChangeArrowheads="1"/>
                </p:cNvSpPr>
                <p:nvPr/>
              </p:nvSpPr>
              <p:spPr bwMode="auto">
                <a:xfrm>
                  <a:off x="5038" y="1532"/>
                  <a:ext cx="4" cy="11"/>
                </a:xfrm>
                <a:prstGeom prst="rect">
                  <a:avLst/>
                </a:prstGeom>
                <a:solidFill>
                  <a:srgbClr val="000000"/>
                </a:solidFill>
                <a:ln w="28575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89" name="Rectangle 804"/>
                <p:cNvSpPr>
                  <a:spLocks noChangeArrowheads="1"/>
                </p:cNvSpPr>
                <p:nvPr/>
              </p:nvSpPr>
              <p:spPr bwMode="auto">
                <a:xfrm>
                  <a:off x="5042" y="1532"/>
                  <a:ext cx="18" cy="11"/>
                </a:xfrm>
                <a:prstGeom prst="rect">
                  <a:avLst/>
                </a:prstGeom>
                <a:solidFill>
                  <a:srgbClr val="000000"/>
                </a:solidFill>
                <a:ln w="28575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90" name="Freeform 805"/>
                <p:cNvSpPr>
                  <a:spLocks/>
                </p:cNvSpPr>
                <p:nvPr/>
              </p:nvSpPr>
              <p:spPr bwMode="auto">
                <a:xfrm>
                  <a:off x="5103" y="1525"/>
                  <a:ext cx="22" cy="14"/>
                </a:xfrm>
                <a:custGeom>
                  <a:avLst/>
                  <a:gdLst>
                    <a:gd name="T0" fmla="*/ 0 w 22"/>
                    <a:gd name="T1" fmla="*/ 4 h 14"/>
                    <a:gd name="T2" fmla="*/ 22 w 22"/>
                    <a:gd name="T3" fmla="*/ 0 h 14"/>
                    <a:gd name="T4" fmla="*/ 22 w 22"/>
                    <a:gd name="T5" fmla="*/ 11 h 14"/>
                    <a:gd name="T6" fmla="*/ 0 w 22"/>
                    <a:gd name="T7" fmla="*/ 14 h 14"/>
                    <a:gd name="T8" fmla="*/ 0 w 22"/>
                    <a:gd name="T9" fmla="*/ 4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91" name="Freeform 806"/>
                <p:cNvSpPr>
                  <a:spLocks/>
                </p:cNvSpPr>
                <p:nvPr/>
              </p:nvSpPr>
              <p:spPr bwMode="auto">
                <a:xfrm>
                  <a:off x="5164" y="1507"/>
                  <a:ext cx="22" cy="18"/>
                </a:xfrm>
                <a:custGeom>
                  <a:avLst/>
                  <a:gdLst>
                    <a:gd name="T0" fmla="*/ 0 w 22"/>
                    <a:gd name="T1" fmla="*/ 7 h 18"/>
                    <a:gd name="T2" fmla="*/ 18 w 22"/>
                    <a:gd name="T3" fmla="*/ 0 h 18"/>
                    <a:gd name="T4" fmla="*/ 22 w 22"/>
                    <a:gd name="T5" fmla="*/ 11 h 18"/>
                    <a:gd name="T6" fmla="*/ 4 w 22"/>
                    <a:gd name="T7" fmla="*/ 18 h 18"/>
                    <a:gd name="T8" fmla="*/ 0 w 22"/>
                    <a:gd name="T9" fmla="*/ 7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8"/>
                    <a:gd name="T17" fmla="*/ 22 w 22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8">
                      <a:moveTo>
                        <a:pt x="0" y="7"/>
                      </a:moveTo>
                      <a:lnTo>
                        <a:pt x="18" y="0"/>
                      </a:lnTo>
                      <a:lnTo>
                        <a:pt x="22" y="11"/>
                      </a:lnTo>
                      <a:lnTo>
                        <a:pt x="4" y="18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92" name="Freeform 807"/>
                <p:cNvSpPr>
                  <a:spLocks/>
                </p:cNvSpPr>
                <p:nvPr/>
              </p:nvSpPr>
              <p:spPr bwMode="auto">
                <a:xfrm>
                  <a:off x="5222" y="1479"/>
                  <a:ext cx="25" cy="21"/>
                </a:xfrm>
                <a:custGeom>
                  <a:avLst/>
                  <a:gdLst>
                    <a:gd name="T0" fmla="*/ 0 w 25"/>
                    <a:gd name="T1" fmla="*/ 10 h 21"/>
                    <a:gd name="T2" fmla="*/ 22 w 25"/>
                    <a:gd name="T3" fmla="*/ 0 h 21"/>
                    <a:gd name="T4" fmla="*/ 25 w 25"/>
                    <a:gd name="T5" fmla="*/ 10 h 21"/>
                    <a:gd name="T6" fmla="*/ 4 w 25"/>
                    <a:gd name="T7" fmla="*/ 21 h 21"/>
                    <a:gd name="T8" fmla="*/ 0 w 25"/>
                    <a:gd name="T9" fmla="*/ 10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21"/>
                    <a:gd name="T17" fmla="*/ 25 w 25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21">
                      <a:moveTo>
                        <a:pt x="0" y="10"/>
                      </a:moveTo>
                      <a:lnTo>
                        <a:pt x="22" y="0"/>
                      </a:lnTo>
                      <a:lnTo>
                        <a:pt x="25" y="10"/>
                      </a:lnTo>
                      <a:lnTo>
                        <a:pt x="4" y="21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93" name="Freeform 808"/>
                <p:cNvSpPr>
                  <a:spLocks/>
                </p:cNvSpPr>
                <p:nvPr/>
              </p:nvSpPr>
              <p:spPr bwMode="auto">
                <a:xfrm>
                  <a:off x="5291" y="1486"/>
                  <a:ext cx="21" cy="14"/>
                </a:xfrm>
                <a:custGeom>
                  <a:avLst/>
                  <a:gdLst>
                    <a:gd name="T0" fmla="*/ 0 w 21"/>
                    <a:gd name="T1" fmla="*/ 0 h 14"/>
                    <a:gd name="T2" fmla="*/ 21 w 21"/>
                    <a:gd name="T3" fmla="*/ 3 h 14"/>
                    <a:gd name="T4" fmla="*/ 21 w 21"/>
                    <a:gd name="T5" fmla="*/ 14 h 14"/>
                    <a:gd name="T6" fmla="*/ 0 w 21"/>
                    <a:gd name="T7" fmla="*/ 10 h 14"/>
                    <a:gd name="T8" fmla="*/ 0 w 21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4"/>
                    <a:gd name="T17" fmla="*/ 21 w 21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4">
                      <a:moveTo>
                        <a:pt x="0" y="0"/>
                      </a:moveTo>
                      <a:lnTo>
                        <a:pt x="21" y="3"/>
                      </a:lnTo>
                      <a:lnTo>
                        <a:pt x="21" y="14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94" name="Freeform 809"/>
                <p:cNvSpPr>
                  <a:spLocks/>
                </p:cNvSpPr>
                <p:nvPr/>
              </p:nvSpPr>
              <p:spPr bwMode="auto">
                <a:xfrm>
                  <a:off x="5356" y="1493"/>
                  <a:ext cx="21" cy="14"/>
                </a:xfrm>
                <a:custGeom>
                  <a:avLst/>
                  <a:gdLst>
                    <a:gd name="T0" fmla="*/ 0 w 21"/>
                    <a:gd name="T1" fmla="*/ 3 h 14"/>
                    <a:gd name="T2" fmla="*/ 21 w 21"/>
                    <a:gd name="T3" fmla="*/ 0 h 14"/>
                    <a:gd name="T4" fmla="*/ 21 w 21"/>
                    <a:gd name="T5" fmla="*/ 11 h 14"/>
                    <a:gd name="T6" fmla="*/ 0 w 21"/>
                    <a:gd name="T7" fmla="*/ 14 h 14"/>
                    <a:gd name="T8" fmla="*/ 0 w 21"/>
                    <a:gd name="T9" fmla="*/ 3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4"/>
                    <a:gd name="T17" fmla="*/ 21 w 21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4">
                      <a:moveTo>
                        <a:pt x="0" y="3"/>
                      </a:moveTo>
                      <a:lnTo>
                        <a:pt x="21" y="0"/>
                      </a:lnTo>
                      <a:lnTo>
                        <a:pt x="21" y="11"/>
                      </a:lnTo>
                      <a:lnTo>
                        <a:pt x="0" y="14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95" name="Freeform 810"/>
                <p:cNvSpPr>
                  <a:spLocks/>
                </p:cNvSpPr>
                <p:nvPr/>
              </p:nvSpPr>
              <p:spPr bwMode="auto">
                <a:xfrm>
                  <a:off x="5421" y="1482"/>
                  <a:ext cx="21" cy="14"/>
                </a:xfrm>
                <a:custGeom>
                  <a:avLst/>
                  <a:gdLst>
                    <a:gd name="T0" fmla="*/ 0 w 21"/>
                    <a:gd name="T1" fmla="*/ 4 h 14"/>
                    <a:gd name="T2" fmla="*/ 21 w 21"/>
                    <a:gd name="T3" fmla="*/ 0 h 14"/>
                    <a:gd name="T4" fmla="*/ 21 w 21"/>
                    <a:gd name="T5" fmla="*/ 11 h 14"/>
                    <a:gd name="T6" fmla="*/ 0 w 21"/>
                    <a:gd name="T7" fmla="*/ 14 h 14"/>
                    <a:gd name="T8" fmla="*/ 0 w 21"/>
                    <a:gd name="T9" fmla="*/ 4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4"/>
                    <a:gd name="T17" fmla="*/ 21 w 21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4">
                      <a:moveTo>
                        <a:pt x="0" y="4"/>
                      </a:moveTo>
                      <a:lnTo>
                        <a:pt x="21" y="0"/>
                      </a:lnTo>
                      <a:lnTo>
                        <a:pt x="21" y="11"/>
                      </a:lnTo>
                      <a:lnTo>
                        <a:pt x="0" y="1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96" name="Freeform 811"/>
                <p:cNvSpPr>
                  <a:spLocks/>
                </p:cNvSpPr>
                <p:nvPr/>
              </p:nvSpPr>
              <p:spPr bwMode="auto">
                <a:xfrm>
                  <a:off x="3385" y="1693"/>
                  <a:ext cx="22" cy="22"/>
                </a:xfrm>
                <a:custGeom>
                  <a:avLst/>
                  <a:gdLst>
                    <a:gd name="T0" fmla="*/ 7 w 22"/>
                    <a:gd name="T1" fmla="*/ 0 h 22"/>
                    <a:gd name="T2" fmla="*/ 22 w 22"/>
                    <a:gd name="T3" fmla="*/ 15 h 22"/>
                    <a:gd name="T4" fmla="*/ 14 w 22"/>
                    <a:gd name="T5" fmla="*/ 22 h 22"/>
                    <a:gd name="T6" fmla="*/ 0 w 22"/>
                    <a:gd name="T7" fmla="*/ 7 h 22"/>
                    <a:gd name="T8" fmla="*/ 7 w 22"/>
                    <a:gd name="T9" fmla="*/ 0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2"/>
                    <a:gd name="T17" fmla="*/ 22 w 22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2">
                      <a:moveTo>
                        <a:pt x="7" y="0"/>
                      </a:moveTo>
                      <a:lnTo>
                        <a:pt x="22" y="15"/>
                      </a:lnTo>
                      <a:lnTo>
                        <a:pt x="14" y="22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97" name="Freeform 812"/>
                <p:cNvSpPr>
                  <a:spLocks/>
                </p:cNvSpPr>
                <p:nvPr/>
              </p:nvSpPr>
              <p:spPr bwMode="auto">
                <a:xfrm>
                  <a:off x="3432" y="1740"/>
                  <a:ext cx="21" cy="21"/>
                </a:xfrm>
                <a:custGeom>
                  <a:avLst/>
                  <a:gdLst>
                    <a:gd name="T0" fmla="*/ 7 w 21"/>
                    <a:gd name="T1" fmla="*/ 0 h 21"/>
                    <a:gd name="T2" fmla="*/ 21 w 21"/>
                    <a:gd name="T3" fmla="*/ 14 h 21"/>
                    <a:gd name="T4" fmla="*/ 14 w 21"/>
                    <a:gd name="T5" fmla="*/ 21 h 21"/>
                    <a:gd name="T6" fmla="*/ 0 w 21"/>
                    <a:gd name="T7" fmla="*/ 7 h 21"/>
                    <a:gd name="T8" fmla="*/ 7 w 21"/>
                    <a:gd name="T9" fmla="*/ 0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21"/>
                    <a:gd name="T17" fmla="*/ 21 w 21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21">
                      <a:moveTo>
                        <a:pt x="7" y="0"/>
                      </a:moveTo>
                      <a:lnTo>
                        <a:pt x="21" y="14"/>
                      </a:lnTo>
                      <a:lnTo>
                        <a:pt x="14" y="21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98" name="Freeform 813"/>
                <p:cNvSpPr>
                  <a:spLocks/>
                </p:cNvSpPr>
                <p:nvPr/>
              </p:nvSpPr>
              <p:spPr bwMode="auto">
                <a:xfrm>
                  <a:off x="3475" y="1783"/>
                  <a:ext cx="22" cy="21"/>
                </a:xfrm>
                <a:custGeom>
                  <a:avLst/>
                  <a:gdLst>
                    <a:gd name="T0" fmla="*/ 7 w 22"/>
                    <a:gd name="T1" fmla="*/ 0 h 21"/>
                    <a:gd name="T2" fmla="*/ 22 w 22"/>
                    <a:gd name="T3" fmla="*/ 14 h 21"/>
                    <a:gd name="T4" fmla="*/ 15 w 22"/>
                    <a:gd name="T5" fmla="*/ 21 h 21"/>
                    <a:gd name="T6" fmla="*/ 0 w 22"/>
                    <a:gd name="T7" fmla="*/ 7 h 21"/>
                    <a:gd name="T8" fmla="*/ 7 w 22"/>
                    <a:gd name="T9" fmla="*/ 0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1"/>
                    <a:gd name="T17" fmla="*/ 22 w 22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1">
                      <a:moveTo>
                        <a:pt x="7" y="0"/>
                      </a:moveTo>
                      <a:lnTo>
                        <a:pt x="22" y="14"/>
                      </a:lnTo>
                      <a:lnTo>
                        <a:pt x="15" y="21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399" name="Freeform 814"/>
                <p:cNvSpPr>
                  <a:spLocks/>
                </p:cNvSpPr>
                <p:nvPr/>
              </p:nvSpPr>
              <p:spPr bwMode="auto">
                <a:xfrm>
                  <a:off x="3490" y="1797"/>
                  <a:ext cx="10" cy="11"/>
                </a:xfrm>
                <a:custGeom>
                  <a:avLst/>
                  <a:gdLst>
                    <a:gd name="T0" fmla="*/ 7 w 10"/>
                    <a:gd name="T1" fmla="*/ 0 h 11"/>
                    <a:gd name="T2" fmla="*/ 10 w 10"/>
                    <a:gd name="T3" fmla="*/ 4 h 11"/>
                    <a:gd name="T4" fmla="*/ 3 w 10"/>
                    <a:gd name="T5" fmla="*/ 11 h 11"/>
                    <a:gd name="T6" fmla="*/ 0 w 10"/>
                    <a:gd name="T7" fmla="*/ 7 h 11"/>
                    <a:gd name="T8" fmla="*/ 7 w 10"/>
                    <a:gd name="T9" fmla="*/ 0 h 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"/>
                    <a:gd name="T16" fmla="*/ 0 h 11"/>
                    <a:gd name="T17" fmla="*/ 10 w 10"/>
                    <a:gd name="T18" fmla="*/ 11 h 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" h="11">
                      <a:moveTo>
                        <a:pt x="7" y="0"/>
                      </a:moveTo>
                      <a:lnTo>
                        <a:pt x="10" y="4"/>
                      </a:lnTo>
                      <a:lnTo>
                        <a:pt x="3" y="11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00" name="Freeform 815"/>
                <p:cNvSpPr>
                  <a:spLocks/>
                </p:cNvSpPr>
                <p:nvPr/>
              </p:nvSpPr>
              <p:spPr bwMode="auto">
                <a:xfrm>
                  <a:off x="3522" y="1829"/>
                  <a:ext cx="25" cy="25"/>
                </a:xfrm>
                <a:custGeom>
                  <a:avLst/>
                  <a:gdLst>
                    <a:gd name="T0" fmla="*/ 7 w 25"/>
                    <a:gd name="T1" fmla="*/ 0 h 25"/>
                    <a:gd name="T2" fmla="*/ 25 w 25"/>
                    <a:gd name="T3" fmla="*/ 18 h 25"/>
                    <a:gd name="T4" fmla="*/ 18 w 25"/>
                    <a:gd name="T5" fmla="*/ 25 h 25"/>
                    <a:gd name="T6" fmla="*/ 0 w 25"/>
                    <a:gd name="T7" fmla="*/ 7 h 25"/>
                    <a:gd name="T8" fmla="*/ 7 w 25"/>
                    <a:gd name="T9" fmla="*/ 0 h 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25"/>
                    <a:gd name="T17" fmla="*/ 25 w 25"/>
                    <a:gd name="T18" fmla="*/ 25 h 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25">
                      <a:moveTo>
                        <a:pt x="7" y="0"/>
                      </a:moveTo>
                      <a:lnTo>
                        <a:pt x="25" y="18"/>
                      </a:lnTo>
                      <a:lnTo>
                        <a:pt x="18" y="25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01" name="Freeform 816"/>
                <p:cNvSpPr>
                  <a:spLocks/>
                </p:cNvSpPr>
                <p:nvPr/>
              </p:nvSpPr>
              <p:spPr bwMode="auto">
                <a:xfrm>
                  <a:off x="3569" y="1876"/>
                  <a:ext cx="25" cy="25"/>
                </a:xfrm>
                <a:custGeom>
                  <a:avLst/>
                  <a:gdLst>
                    <a:gd name="T0" fmla="*/ 7 w 25"/>
                    <a:gd name="T1" fmla="*/ 0 h 25"/>
                    <a:gd name="T2" fmla="*/ 25 w 25"/>
                    <a:gd name="T3" fmla="*/ 18 h 25"/>
                    <a:gd name="T4" fmla="*/ 18 w 25"/>
                    <a:gd name="T5" fmla="*/ 25 h 25"/>
                    <a:gd name="T6" fmla="*/ 0 w 25"/>
                    <a:gd name="T7" fmla="*/ 7 h 25"/>
                    <a:gd name="T8" fmla="*/ 7 w 25"/>
                    <a:gd name="T9" fmla="*/ 0 h 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25"/>
                    <a:gd name="T17" fmla="*/ 25 w 25"/>
                    <a:gd name="T18" fmla="*/ 25 h 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25">
                      <a:moveTo>
                        <a:pt x="7" y="0"/>
                      </a:moveTo>
                      <a:lnTo>
                        <a:pt x="25" y="18"/>
                      </a:lnTo>
                      <a:lnTo>
                        <a:pt x="18" y="25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02" name="Freeform 817"/>
                <p:cNvSpPr>
                  <a:spLocks/>
                </p:cNvSpPr>
                <p:nvPr/>
              </p:nvSpPr>
              <p:spPr bwMode="auto">
                <a:xfrm>
                  <a:off x="3630" y="1894"/>
                  <a:ext cx="22" cy="14"/>
                </a:xfrm>
                <a:custGeom>
                  <a:avLst/>
                  <a:gdLst>
                    <a:gd name="T0" fmla="*/ 0 w 22"/>
                    <a:gd name="T1" fmla="*/ 0 h 14"/>
                    <a:gd name="T2" fmla="*/ 22 w 22"/>
                    <a:gd name="T3" fmla="*/ 3 h 14"/>
                    <a:gd name="T4" fmla="*/ 22 w 22"/>
                    <a:gd name="T5" fmla="*/ 14 h 14"/>
                    <a:gd name="T6" fmla="*/ 0 w 22"/>
                    <a:gd name="T7" fmla="*/ 10 h 14"/>
                    <a:gd name="T8" fmla="*/ 0 w 22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0"/>
                      </a:moveTo>
                      <a:lnTo>
                        <a:pt x="22" y="3"/>
                      </a:lnTo>
                      <a:lnTo>
                        <a:pt x="22" y="14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03" name="Rectangle 818"/>
                <p:cNvSpPr>
                  <a:spLocks noChangeArrowheads="1"/>
                </p:cNvSpPr>
                <p:nvPr/>
              </p:nvSpPr>
              <p:spPr bwMode="auto">
                <a:xfrm>
                  <a:off x="3695" y="1897"/>
                  <a:ext cx="4" cy="11"/>
                </a:xfrm>
                <a:prstGeom prst="rect">
                  <a:avLst/>
                </a:prstGeom>
                <a:solidFill>
                  <a:srgbClr val="000000"/>
                </a:solidFill>
                <a:ln w="28575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04" name="Freeform 819"/>
                <p:cNvSpPr>
                  <a:spLocks/>
                </p:cNvSpPr>
                <p:nvPr/>
              </p:nvSpPr>
              <p:spPr bwMode="auto">
                <a:xfrm>
                  <a:off x="3695" y="1890"/>
                  <a:ext cx="18" cy="18"/>
                </a:xfrm>
                <a:custGeom>
                  <a:avLst/>
                  <a:gdLst>
                    <a:gd name="T0" fmla="*/ 0 w 18"/>
                    <a:gd name="T1" fmla="*/ 7 h 18"/>
                    <a:gd name="T2" fmla="*/ 15 w 18"/>
                    <a:gd name="T3" fmla="*/ 0 h 18"/>
                    <a:gd name="T4" fmla="*/ 18 w 18"/>
                    <a:gd name="T5" fmla="*/ 11 h 18"/>
                    <a:gd name="T6" fmla="*/ 4 w 18"/>
                    <a:gd name="T7" fmla="*/ 18 h 18"/>
                    <a:gd name="T8" fmla="*/ 0 w 18"/>
                    <a:gd name="T9" fmla="*/ 7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"/>
                    <a:gd name="T16" fmla="*/ 0 h 18"/>
                    <a:gd name="T17" fmla="*/ 18 w 18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" h="18">
                      <a:moveTo>
                        <a:pt x="0" y="7"/>
                      </a:moveTo>
                      <a:lnTo>
                        <a:pt x="15" y="0"/>
                      </a:lnTo>
                      <a:lnTo>
                        <a:pt x="18" y="11"/>
                      </a:lnTo>
                      <a:lnTo>
                        <a:pt x="4" y="18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05" name="Freeform 820"/>
                <p:cNvSpPr>
                  <a:spLocks/>
                </p:cNvSpPr>
                <p:nvPr/>
              </p:nvSpPr>
              <p:spPr bwMode="auto">
                <a:xfrm>
                  <a:off x="3749" y="1858"/>
                  <a:ext cx="26" cy="21"/>
                </a:xfrm>
                <a:custGeom>
                  <a:avLst/>
                  <a:gdLst>
                    <a:gd name="T0" fmla="*/ 0 w 26"/>
                    <a:gd name="T1" fmla="*/ 11 h 21"/>
                    <a:gd name="T2" fmla="*/ 19 w 26"/>
                    <a:gd name="T3" fmla="*/ 0 h 21"/>
                    <a:gd name="T4" fmla="*/ 26 w 26"/>
                    <a:gd name="T5" fmla="*/ 11 h 21"/>
                    <a:gd name="T6" fmla="*/ 8 w 26"/>
                    <a:gd name="T7" fmla="*/ 21 h 21"/>
                    <a:gd name="T8" fmla="*/ 0 w 26"/>
                    <a:gd name="T9" fmla="*/ 11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21"/>
                    <a:gd name="T17" fmla="*/ 26 w 26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21">
                      <a:moveTo>
                        <a:pt x="0" y="11"/>
                      </a:moveTo>
                      <a:lnTo>
                        <a:pt x="19" y="0"/>
                      </a:lnTo>
                      <a:lnTo>
                        <a:pt x="26" y="11"/>
                      </a:lnTo>
                      <a:lnTo>
                        <a:pt x="8" y="2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06" name="Freeform 821"/>
                <p:cNvSpPr>
                  <a:spLocks/>
                </p:cNvSpPr>
                <p:nvPr/>
              </p:nvSpPr>
              <p:spPr bwMode="auto">
                <a:xfrm>
                  <a:off x="3811" y="1836"/>
                  <a:ext cx="21" cy="15"/>
                </a:xfrm>
                <a:custGeom>
                  <a:avLst/>
                  <a:gdLst>
                    <a:gd name="T0" fmla="*/ 0 w 21"/>
                    <a:gd name="T1" fmla="*/ 4 h 15"/>
                    <a:gd name="T2" fmla="*/ 21 w 21"/>
                    <a:gd name="T3" fmla="*/ 0 h 15"/>
                    <a:gd name="T4" fmla="*/ 21 w 21"/>
                    <a:gd name="T5" fmla="*/ 11 h 15"/>
                    <a:gd name="T6" fmla="*/ 0 w 21"/>
                    <a:gd name="T7" fmla="*/ 15 h 15"/>
                    <a:gd name="T8" fmla="*/ 0 w 21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5"/>
                    <a:gd name="T17" fmla="*/ 21 w 21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5">
                      <a:moveTo>
                        <a:pt x="0" y="4"/>
                      </a:moveTo>
                      <a:lnTo>
                        <a:pt x="21" y="0"/>
                      </a:lnTo>
                      <a:lnTo>
                        <a:pt x="21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07" name="Freeform 822"/>
                <p:cNvSpPr>
                  <a:spLocks/>
                </p:cNvSpPr>
                <p:nvPr/>
              </p:nvSpPr>
              <p:spPr bwMode="auto">
                <a:xfrm>
                  <a:off x="3876" y="1826"/>
                  <a:ext cx="21" cy="14"/>
                </a:xfrm>
                <a:custGeom>
                  <a:avLst/>
                  <a:gdLst>
                    <a:gd name="T0" fmla="*/ 0 w 21"/>
                    <a:gd name="T1" fmla="*/ 3 h 14"/>
                    <a:gd name="T2" fmla="*/ 21 w 21"/>
                    <a:gd name="T3" fmla="*/ 0 h 14"/>
                    <a:gd name="T4" fmla="*/ 21 w 21"/>
                    <a:gd name="T5" fmla="*/ 10 h 14"/>
                    <a:gd name="T6" fmla="*/ 0 w 21"/>
                    <a:gd name="T7" fmla="*/ 14 h 14"/>
                    <a:gd name="T8" fmla="*/ 0 w 21"/>
                    <a:gd name="T9" fmla="*/ 3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4"/>
                    <a:gd name="T17" fmla="*/ 21 w 21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4">
                      <a:moveTo>
                        <a:pt x="0" y="3"/>
                      </a:moveTo>
                      <a:lnTo>
                        <a:pt x="21" y="0"/>
                      </a:lnTo>
                      <a:lnTo>
                        <a:pt x="21" y="10"/>
                      </a:lnTo>
                      <a:lnTo>
                        <a:pt x="0" y="14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08" name="Freeform 823"/>
                <p:cNvSpPr>
                  <a:spLocks/>
                </p:cNvSpPr>
                <p:nvPr/>
              </p:nvSpPr>
              <p:spPr bwMode="auto">
                <a:xfrm>
                  <a:off x="3941" y="1836"/>
                  <a:ext cx="21" cy="18"/>
                </a:xfrm>
                <a:custGeom>
                  <a:avLst/>
                  <a:gdLst>
                    <a:gd name="T0" fmla="*/ 3 w 21"/>
                    <a:gd name="T1" fmla="*/ 0 h 18"/>
                    <a:gd name="T2" fmla="*/ 21 w 21"/>
                    <a:gd name="T3" fmla="*/ 8 h 18"/>
                    <a:gd name="T4" fmla="*/ 18 w 21"/>
                    <a:gd name="T5" fmla="*/ 18 h 18"/>
                    <a:gd name="T6" fmla="*/ 0 w 21"/>
                    <a:gd name="T7" fmla="*/ 11 h 18"/>
                    <a:gd name="T8" fmla="*/ 3 w 21"/>
                    <a:gd name="T9" fmla="*/ 0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8"/>
                    <a:gd name="T17" fmla="*/ 21 w 21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8">
                      <a:moveTo>
                        <a:pt x="3" y="0"/>
                      </a:moveTo>
                      <a:lnTo>
                        <a:pt x="21" y="8"/>
                      </a:lnTo>
                      <a:lnTo>
                        <a:pt x="18" y="18"/>
                      </a:lnTo>
                      <a:lnTo>
                        <a:pt x="0" y="1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09" name="Freeform 824"/>
                <p:cNvSpPr>
                  <a:spLocks/>
                </p:cNvSpPr>
                <p:nvPr/>
              </p:nvSpPr>
              <p:spPr bwMode="auto">
                <a:xfrm>
                  <a:off x="4002" y="1854"/>
                  <a:ext cx="11" cy="15"/>
                </a:xfrm>
                <a:custGeom>
                  <a:avLst/>
                  <a:gdLst>
                    <a:gd name="T0" fmla="*/ 4 w 11"/>
                    <a:gd name="T1" fmla="*/ 0 h 15"/>
                    <a:gd name="T2" fmla="*/ 11 w 11"/>
                    <a:gd name="T3" fmla="*/ 4 h 15"/>
                    <a:gd name="T4" fmla="*/ 7 w 11"/>
                    <a:gd name="T5" fmla="*/ 15 h 15"/>
                    <a:gd name="T6" fmla="*/ 0 w 11"/>
                    <a:gd name="T7" fmla="*/ 11 h 15"/>
                    <a:gd name="T8" fmla="*/ 4 w 11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"/>
                    <a:gd name="T16" fmla="*/ 0 h 15"/>
                    <a:gd name="T17" fmla="*/ 11 w 11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" h="15">
                      <a:moveTo>
                        <a:pt x="4" y="0"/>
                      </a:moveTo>
                      <a:lnTo>
                        <a:pt x="11" y="4"/>
                      </a:lnTo>
                      <a:lnTo>
                        <a:pt x="7" y="15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10" name="Freeform 825"/>
                <p:cNvSpPr>
                  <a:spLocks/>
                </p:cNvSpPr>
                <p:nvPr/>
              </p:nvSpPr>
              <p:spPr bwMode="auto">
                <a:xfrm>
                  <a:off x="4009" y="1858"/>
                  <a:ext cx="18" cy="14"/>
                </a:xfrm>
                <a:custGeom>
                  <a:avLst/>
                  <a:gdLst>
                    <a:gd name="T0" fmla="*/ 4 w 18"/>
                    <a:gd name="T1" fmla="*/ 0 h 14"/>
                    <a:gd name="T2" fmla="*/ 18 w 18"/>
                    <a:gd name="T3" fmla="*/ 4 h 14"/>
                    <a:gd name="T4" fmla="*/ 15 w 18"/>
                    <a:gd name="T5" fmla="*/ 14 h 14"/>
                    <a:gd name="T6" fmla="*/ 0 w 18"/>
                    <a:gd name="T7" fmla="*/ 11 h 14"/>
                    <a:gd name="T8" fmla="*/ 4 w 18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"/>
                    <a:gd name="T16" fmla="*/ 0 h 14"/>
                    <a:gd name="T17" fmla="*/ 18 w 18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" h="14">
                      <a:moveTo>
                        <a:pt x="4" y="0"/>
                      </a:moveTo>
                      <a:lnTo>
                        <a:pt x="18" y="4"/>
                      </a:lnTo>
                      <a:lnTo>
                        <a:pt x="15" y="14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11" name="Freeform 826"/>
                <p:cNvSpPr>
                  <a:spLocks/>
                </p:cNvSpPr>
                <p:nvPr/>
              </p:nvSpPr>
              <p:spPr bwMode="auto">
                <a:xfrm>
                  <a:off x="4063" y="1876"/>
                  <a:ext cx="26" cy="18"/>
                </a:xfrm>
                <a:custGeom>
                  <a:avLst/>
                  <a:gdLst>
                    <a:gd name="T0" fmla="*/ 4 w 26"/>
                    <a:gd name="T1" fmla="*/ 0 h 18"/>
                    <a:gd name="T2" fmla="*/ 26 w 26"/>
                    <a:gd name="T3" fmla="*/ 7 h 18"/>
                    <a:gd name="T4" fmla="*/ 22 w 26"/>
                    <a:gd name="T5" fmla="*/ 18 h 18"/>
                    <a:gd name="T6" fmla="*/ 0 w 26"/>
                    <a:gd name="T7" fmla="*/ 11 h 18"/>
                    <a:gd name="T8" fmla="*/ 4 w 26"/>
                    <a:gd name="T9" fmla="*/ 0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18"/>
                    <a:gd name="T17" fmla="*/ 26 w 26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18">
                      <a:moveTo>
                        <a:pt x="4" y="0"/>
                      </a:moveTo>
                      <a:lnTo>
                        <a:pt x="26" y="7"/>
                      </a:lnTo>
                      <a:lnTo>
                        <a:pt x="22" y="18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12" name="Freeform 827"/>
                <p:cNvSpPr>
                  <a:spLocks/>
                </p:cNvSpPr>
                <p:nvPr/>
              </p:nvSpPr>
              <p:spPr bwMode="auto">
                <a:xfrm>
                  <a:off x="4128" y="1887"/>
                  <a:ext cx="22" cy="14"/>
                </a:xfrm>
                <a:custGeom>
                  <a:avLst/>
                  <a:gdLst>
                    <a:gd name="T0" fmla="*/ 0 w 22"/>
                    <a:gd name="T1" fmla="*/ 3 h 14"/>
                    <a:gd name="T2" fmla="*/ 22 w 22"/>
                    <a:gd name="T3" fmla="*/ 0 h 14"/>
                    <a:gd name="T4" fmla="*/ 22 w 22"/>
                    <a:gd name="T5" fmla="*/ 10 h 14"/>
                    <a:gd name="T6" fmla="*/ 0 w 22"/>
                    <a:gd name="T7" fmla="*/ 14 h 14"/>
                    <a:gd name="T8" fmla="*/ 0 w 22"/>
                    <a:gd name="T9" fmla="*/ 3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3"/>
                      </a:moveTo>
                      <a:lnTo>
                        <a:pt x="22" y="0"/>
                      </a:lnTo>
                      <a:lnTo>
                        <a:pt x="22" y="10"/>
                      </a:lnTo>
                      <a:lnTo>
                        <a:pt x="0" y="14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13" name="Freeform 828"/>
                <p:cNvSpPr>
                  <a:spLocks/>
                </p:cNvSpPr>
                <p:nvPr/>
              </p:nvSpPr>
              <p:spPr bwMode="auto">
                <a:xfrm>
                  <a:off x="4193" y="1879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14" name="Freeform 829"/>
                <p:cNvSpPr>
                  <a:spLocks/>
                </p:cNvSpPr>
                <p:nvPr/>
              </p:nvSpPr>
              <p:spPr bwMode="auto">
                <a:xfrm>
                  <a:off x="4258" y="1890"/>
                  <a:ext cx="22" cy="18"/>
                </a:xfrm>
                <a:custGeom>
                  <a:avLst/>
                  <a:gdLst>
                    <a:gd name="T0" fmla="*/ 4 w 22"/>
                    <a:gd name="T1" fmla="*/ 0 h 18"/>
                    <a:gd name="T2" fmla="*/ 22 w 22"/>
                    <a:gd name="T3" fmla="*/ 7 h 18"/>
                    <a:gd name="T4" fmla="*/ 18 w 22"/>
                    <a:gd name="T5" fmla="*/ 18 h 18"/>
                    <a:gd name="T6" fmla="*/ 0 w 22"/>
                    <a:gd name="T7" fmla="*/ 11 h 18"/>
                    <a:gd name="T8" fmla="*/ 4 w 22"/>
                    <a:gd name="T9" fmla="*/ 0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8"/>
                    <a:gd name="T17" fmla="*/ 22 w 22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8">
                      <a:moveTo>
                        <a:pt x="4" y="0"/>
                      </a:moveTo>
                      <a:lnTo>
                        <a:pt x="22" y="7"/>
                      </a:lnTo>
                      <a:lnTo>
                        <a:pt x="18" y="18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15" name="Rectangle 830"/>
                <p:cNvSpPr>
                  <a:spLocks noChangeArrowheads="1"/>
                </p:cNvSpPr>
                <p:nvPr/>
              </p:nvSpPr>
              <p:spPr bwMode="auto">
                <a:xfrm>
                  <a:off x="4320" y="1908"/>
                  <a:ext cx="21" cy="11"/>
                </a:xfrm>
                <a:prstGeom prst="rect">
                  <a:avLst/>
                </a:prstGeom>
                <a:solidFill>
                  <a:srgbClr val="000000"/>
                </a:solidFill>
                <a:ln w="28575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16" name="Freeform 831"/>
                <p:cNvSpPr>
                  <a:spLocks/>
                </p:cNvSpPr>
                <p:nvPr/>
              </p:nvSpPr>
              <p:spPr bwMode="auto">
                <a:xfrm>
                  <a:off x="4385" y="1912"/>
                  <a:ext cx="21" cy="14"/>
                </a:xfrm>
                <a:custGeom>
                  <a:avLst/>
                  <a:gdLst>
                    <a:gd name="T0" fmla="*/ 0 w 21"/>
                    <a:gd name="T1" fmla="*/ 0 h 14"/>
                    <a:gd name="T2" fmla="*/ 21 w 21"/>
                    <a:gd name="T3" fmla="*/ 3 h 14"/>
                    <a:gd name="T4" fmla="*/ 21 w 21"/>
                    <a:gd name="T5" fmla="*/ 14 h 14"/>
                    <a:gd name="T6" fmla="*/ 0 w 21"/>
                    <a:gd name="T7" fmla="*/ 10 h 14"/>
                    <a:gd name="T8" fmla="*/ 0 w 21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4"/>
                    <a:gd name="T17" fmla="*/ 21 w 21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4">
                      <a:moveTo>
                        <a:pt x="0" y="0"/>
                      </a:moveTo>
                      <a:lnTo>
                        <a:pt x="21" y="3"/>
                      </a:lnTo>
                      <a:lnTo>
                        <a:pt x="21" y="14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17" name="Freeform 832"/>
                <p:cNvSpPr>
                  <a:spLocks/>
                </p:cNvSpPr>
                <p:nvPr/>
              </p:nvSpPr>
              <p:spPr bwMode="auto">
                <a:xfrm>
                  <a:off x="4450" y="1922"/>
                  <a:ext cx="21" cy="15"/>
                </a:xfrm>
                <a:custGeom>
                  <a:avLst/>
                  <a:gdLst>
                    <a:gd name="T0" fmla="*/ 0 w 21"/>
                    <a:gd name="T1" fmla="*/ 0 h 15"/>
                    <a:gd name="T2" fmla="*/ 21 w 21"/>
                    <a:gd name="T3" fmla="*/ 4 h 15"/>
                    <a:gd name="T4" fmla="*/ 21 w 21"/>
                    <a:gd name="T5" fmla="*/ 15 h 15"/>
                    <a:gd name="T6" fmla="*/ 0 w 21"/>
                    <a:gd name="T7" fmla="*/ 11 h 15"/>
                    <a:gd name="T8" fmla="*/ 0 w 21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5"/>
                    <a:gd name="T17" fmla="*/ 21 w 21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5">
                      <a:moveTo>
                        <a:pt x="0" y="0"/>
                      </a:moveTo>
                      <a:lnTo>
                        <a:pt x="21" y="4"/>
                      </a:lnTo>
                      <a:lnTo>
                        <a:pt x="21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18" name="Freeform 833"/>
                <p:cNvSpPr>
                  <a:spLocks/>
                </p:cNvSpPr>
                <p:nvPr/>
              </p:nvSpPr>
              <p:spPr bwMode="auto">
                <a:xfrm>
                  <a:off x="4515" y="1937"/>
                  <a:ext cx="14" cy="14"/>
                </a:xfrm>
                <a:custGeom>
                  <a:avLst/>
                  <a:gdLst>
                    <a:gd name="T0" fmla="*/ 3 w 14"/>
                    <a:gd name="T1" fmla="*/ 0 h 14"/>
                    <a:gd name="T2" fmla="*/ 14 w 14"/>
                    <a:gd name="T3" fmla="*/ 3 h 14"/>
                    <a:gd name="T4" fmla="*/ 10 w 14"/>
                    <a:gd name="T5" fmla="*/ 14 h 14"/>
                    <a:gd name="T6" fmla="*/ 0 w 14"/>
                    <a:gd name="T7" fmla="*/ 10 h 14"/>
                    <a:gd name="T8" fmla="*/ 3 w 14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"/>
                    <a:gd name="T16" fmla="*/ 0 h 14"/>
                    <a:gd name="T17" fmla="*/ 14 w 14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" h="14">
                      <a:moveTo>
                        <a:pt x="3" y="0"/>
                      </a:moveTo>
                      <a:lnTo>
                        <a:pt x="14" y="3"/>
                      </a:lnTo>
                      <a:lnTo>
                        <a:pt x="10" y="14"/>
                      </a:lnTo>
                      <a:lnTo>
                        <a:pt x="0" y="1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19" name="Rectangle 834"/>
                <p:cNvSpPr>
                  <a:spLocks noChangeArrowheads="1"/>
                </p:cNvSpPr>
                <p:nvPr/>
              </p:nvSpPr>
              <p:spPr bwMode="auto">
                <a:xfrm>
                  <a:off x="4525" y="1940"/>
                  <a:ext cx="11" cy="11"/>
                </a:xfrm>
                <a:prstGeom prst="rect">
                  <a:avLst/>
                </a:prstGeom>
                <a:solidFill>
                  <a:srgbClr val="000000"/>
                </a:solidFill>
                <a:ln w="28575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20" name="Rectangle 835"/>
                <p:cNvSpPr>
                  <a:spLocks noChangeArrowheads="1"/>
                </p:cNvSpPr>
                <p:nvPr/>
              </p:nvSpPr>
              <p:spPr bwMode="auto">
                <a:xfrm>
                  <a:off x="4580" y="1937"/>
                  <a:ext cx="21" cy="10"/>
                </a:xfrm>
                <a:prstGeom prst="rect">
                  <a:avLst/>
                </a:prstGeom>
                <a:solidFill>
                  <a:srgbClr val="000000"/>
                </a:solidFill>
                <a:ln w="28575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21" name="Freeform 836"/>
                <p:cNvSpPr>
                  <a:spLocks/>
                </p:cNvSpPr>
                <p:nvPr/>
              </p:nvSpPr>
              <p:spPr bwMode="auto">
                <a:xfrm>
                  <a:off x="4641" y="1926"/>
                  <a:ext cx="25" cy="18"/>
                </a:xfrm>
                <a:custGeom>
                  <a:avLst/>
                  <a:gdLst>
                    <a:gd name="T0" fmla="*/ 0 w 25"/>
                    <a:gd name="T1" fmla="*/ 7 h 18"/>
                    <a:gd name="T2" fmla="*/ 22 w 25"/>
                    <a:gd name="T3" fmla="*/ 0 h 18"/>
                    <a:gd name="T4" fmla="*/ 25 w 25"/>
                    <a:gd name="T5" fmla="*/ 11 h 18"/>
                    <a:gd name="T6" fmla="*/ 4 w 25"/>
                    <a:gd name="T7" fmla="*/ 18 h 18"/>
                    <a:gd name="T8" fmla="*/ 0 w 25"/>
                    <a:gd name="T9" fmla="*/ 7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18"/>
                    <a:gd name="T17" fmla="*/ 25 w 25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18">
                      <a:moveTo>
                        <a:pt x="0" y="7"/>
                      </a:moveTo>
                      <a:lnTo>
                        <a:pt x="22" y="0"/>
                      </a:lnTo>
                      <a:lnTo>
                        <a:pt x="25" y="11"/>
                      </a:lnTo>
                      <a:lnTo>
                        <a:pt x="4" y="18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22" name="Freeform 837"/>
                <p:cNvSpPr>
                  <a:spLocks/>
                </p:cNvSpPr>
                <p:nvPr/>
              </p:nvSpPr>
              <p:spPr bwMode="auto">
                <a:xfrm>
                  <a:off x="4702" y="1908"/>
                  <a:ext cx="26" cy="18"/>
                </a:xfrm>
                <a:custGeom>
                  <a:avLst/>
                  <a:gdLst>
                    <a:gd name="T0" fmla="*/ 0 w 26"/>
                    <a:gd name="T1" fmla="*/ 7 h 18"/>
                    <a:gd name="T2" fmla="*/ 22 w 26"/>
                    <a:gd name="T3" fmla="*/ 0 h 18"/>
                    <a:gd name="T4" fmla="*/ 26 w 26"/>
                    <a:gd name="T5" fmla="*/ 11 h 18"/>
                    <a:gd name="T6" fmla="*/ 4 w 26"/>
                    <a:gd name="T7" fmla="*/ 18 h 18"/>
                    <a:gd name="T8" fmla="*/ 0 w 26"/>
                    <a:gd name="T9" fmla="*/ 7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18"/>
                    <a:gd name="T17" fmla="*/ 26 w 26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18">
                      <a:moveTo>
                        <a:pt x="0" y="7"/>
                      </a:moveTo>
                      <a:lnTo>
                        <a:pt x="22" y="0"/>
                      </a:lnTo>
                      <a:lnTo>
                        <a:pt x="26" y="11"/>
                      </a:lnTo>
                      <a:lnTo>
                        <a:pt x="4" y="18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23" name="Freeform 838"/>
                <p:cNvSpPr>
                  <a:spLocks/>
                </p:cNvSpPr>
                <p:nvPr/>
              </p:nvSpPr>
              <p:spPr bwMode="auto">
                <a:xfrm>
                  <a:off x="4771" y="1919"/>
                  <a:ext cx="22" cy="14"/>
                </a:xfrm>
                <a:custGeom>
                  <a:avLst/>
                  <a:gdLst>
                    <a:gd name="T0" fmla="*/ 0 w 22"/>
                    <a:gd name="T1" fmla="*/ 0 h 14"/>
                    <a:gd name="T2" fmla="*/ 22 w 22"/>
                    <a:gd name="T3" fmla="*/ 3 h 14"/>
                    <a:gd name="T4" fmla="*/ 22 w 22"/>
                    <a:gd name="T5" fmla="*/ 14 h 14"/>
                    <a:gd name="T6" fmla="*/ 0 w 22"/>
                    <a:gd name="T7" fmla="*/ 11 h 14"/>
                    <a:gd name="T8" fmla="*/ 0 w 22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0"/>
                      </a:moveTo>
                      <a:lnTo>
                        <a:pt x="22" y="3"/>
                      </a:lnTo>
                      <a:lnTo>
                        <a:pt x="22" y="14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24" name="Freeform 839"/>
                <p:cNvSpPr>
                  <a:spLocks/>
                </p:cNvSpPr>
                <p:nvPr/>
              </p:nvSpPr>
              <p:spPr bwMode="auto">
                <a:xfrm>
                  <a:off x="4836" y="1933"/>
                  <a:ext cx="22" cy="14"/>
                </a:xfrm>
                <a:custGeom>
                  <a:avLst/>
                  <a:gdLst>
                    <a:gd name="T0" fmla="*/ 0 w 22"/>
                    <a:gd name="T1" fmla="*/ 0 h 14"/>
                    <a:gd name="T2" fmla="*/ 22 w 22"/>
                    <a:gd name="T3" fmla="*/ 4 h 14"/>
                    <a:gd name="T4" fmla="*/ 22 w 22"/>
                    <a:gd name="T5" fmla="*/ 14 h 14"/>
                    <a:gd name="T6" fmla="*/ 0 w 22"/>
                    <a:gd name="T7" fmla="*/ 11 h 14"/>
                    <a:gd name="T8" fmla="*/ 0 w 22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4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25" name="Freeform 840"/>
                <p:cNvSpPr>
                  <a:spLocks/>
                </p:cNvSpPr>
                <p:nvPr/>
              </p:nvSpPr>
              <p:spPr bwMode="auto">
                <a:xfrm>
                  <a:off x="4901" y="1947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4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26" name="Freeform 841"/>
                <p:cNvSpPr>
                  <a:spLocks/>
                </p:cNvSpPr>
                <p:nvPr/>
              </p:nvSpPr>
              <p:spPr bwMode="auto">
                <a:xfrm>
                  <a:off x="4962" y="1940"/>
                  <a:ext cx="25" cy="18"/>
                </a:xfrm>
                <a:custGeom>
                  <a:avLst/>
                  <a:gdLst>
                    <a:gd name="T0" fmla="*/ 0 w 25"/>
                    <a:gd name="T1" fmla="*/ 7 h 18"/>
                    <a:gd name="T2" fmla="*/ 22 w 25"/>
                    <a:gd name="T3" fmla="*/ 0 h 18"/>
                    <a:gd name="T4" fmla="*/ 25 w 25"/>
                    <a:gd name="T5" fmla="*/ 11 h 18"/>
                    <a:gd name="T6" fmla="*/ 4 w 25"/>
                    <a:gd name="T7" fmla="*/ 18 h 18"/>
                    <a:gd name="T8" fmla="*/ 0 w 25"/>
                    <a:gd name="T9" fmla="*/ 7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18"/>
                    <a:gd name="T17" fmla="*/ 25 w 25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18">
                      <a:moveTo>
                        <a:pt x="0" y="7"/>
                      </a:moveTo>
                      <a:lnTo>
                        <a:pt x="22" y="0"/>
                      </a:lnTo>
                      <a:lnTo>
                        <a:pt x="25" y="11"/>
                      </a:lnTo>
                      <a:lnTo>
                        <a:pt x="4" y="18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27" name="Freeform 842"/>
                <p:cNvSpPr>
                  <a:spLocks/>
                </p:cNvSpPr>
                <p:nvPr/>
              </p:nvSpPr>
              <p:spPr bwMode="auto">
                <a:xfrm>
                  <a:off x="5024" y="1926"/>
                  <a:ext cx="18" cy="14"/>
                </a:xfrm>
                <a:custGeom>
                  <a:avLst/>
                  <a:gdLst>
                    <a:gd name="T0" fmla="*/ 0 w 18"/>
                    <a:gd name="T1" fmla="*/ 4 h 14"/>
                    <a:gd name="T2" fmla="*/ 14 w 18"/>
                    <a:gd name="T3" fmla="*/ 0 h 14"/>
                    <a:gd name="T4" fmla="*/ 18 w 18"/>
                    <a:gd name="T5" fmla="*/ 11 h 14"/>
                    <a:gd name="T6" fmla="*/ 3 w 18"/>
                    <a:gd name="T7" fmla="*/ 14 h 14"/>
                    <a:gd name="T8" fmla="*/ 0 w 18"/>
                    <a:gd name="T9" fmla="*/ 4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"/>
                    <a:gd name="T16" fmla="*/ 0 h 14"/>
                    <a:gd name="T17" fmla="*/ 18 w 18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" h="14">
                      <a:moveTo>
                        <a:pt x="0" y="4"/>
                      </a:moveTo>
                      <a:lnTo>
                        <a:pt x="14" y="0"/>
                      </a:lnTo>
                      <a:lnTo>
                        <a:pt x="18" y="11"/>
                      </a:lnTo>
                      <a:lnTo>
                        <a:pt x="3" y="1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28" name="Freeform 843"/>
                <p:cNvSpPr>
                  <a:spLocks/>
                </p:cNvSpPr>
                <p:nvPr/>
              </p:nvSpPr>
              <p:spPr bwMode="auto">
                <a:xfrm>
                  <a:off x="5042" y="1926"/>
                  <a:ext cx="10" cy="14"/>
                </a:xfrm>
                <a:custGeom>
                  <a:avLst/>
                  <a:gdLst>
                    <a:gd name="T0" fmla="*/ 3 w 10"/>
                    <a:gd name="T1" fmla="*/ 0 h 14"/>
                    <a:gd name="T2" fmla="*/ 10 w 10"/>
                    <a:gd name="T3" fmla="*/ 4 h 14"/>
                    <a:gd name="T4" fmla="*/ 7 w 10"/>
                    <a:gd name="T5" fmla="*/ 14 h 14"/>
                    <a:gd name="T6" fmla="*/ 0 w 10"/>
                    <a:gd name="T7" fmla="*/ 11 h 14"/>
                    <a:gd name="T8" fmla="*/ 3 w 10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"/>
                    <a:gd name="T16" fmla="*/ 0 h 14"/>
                    <a:gd name="T17" fmla="*/ 10 w 10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" h="14">
                      <a:moveTo>
                        <a:pt x="3" y="0"/>
                      </a:moveTo>
                      <a:lnTo>
                        <a:pt x="10" y="4"/>
                      </a:lnTo>
                      <a:lnTo>
                        <a:pt x="7" y="14"/>
                      </a:lnTo>
                      <a:lnTo>
                        <a:pt x="0" y="1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29" name="Freeform 844"/>
                <p:cNvSpPr>
                  <a:spLocks/>
                </p:cNvSpPr>
                <p:nvPr/>
              </p:nvSpPr>
              <p:spPr bwMode="auto">
                <a:xfrm>
                  <a:off x="5089" y="1947"/>
                  <a:ext cx="25" cy="18"/>
                </a:xfrm>
                <a:custGeom>
                  <a:avLst/>
                  <a:gdLst>
                    <a:gd name="T0" fmla="*/ 3 w 25"/>
                    <a:gd name="T1" fmla="*/ 0 h 18"/>
                    <a:gd name="T2" fmla="*/ 25 w 25"/>
                    <a:gd name="T3" fmla="*/ 8 h 18"/>
                    <a:gd name="T4" fmla="*/ 21 w 25"/>
                    <a:gd name="T5" fmla="*/ 18 h 18"/>
                    <a:gd name="T6" fmla="*/ 0 w 25"/>
                    <a:gd name="T7" fmla="*/ 11 h 18"/>
                    <a:gd name="T8" fmla="*/ 3 w 25"/>
                    <a:gd name="T9" fmla="*/ 0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18"/>
                    <a:gd name="T17" fmla="*/ 25 w 25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18">
                      <a:moveTo>
                        <a:pt x="3" y="0"/>
                      </a:moveTo>
                      <a:lnTo>
                        <a:pt x="25" y="8"/>
                      </a:lnTo>
                      <a:lnTo>
                        <a:pt x="21" y="18"/>
                      </a:lnTo>
                      <a:lnTo>
                        <a:pt x="0" y="1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30" name="Rectangle 845"/>
                <p:cNvSpPr>
                  <a:spLocks noChangeArrowheads="1"/>
                </p:cNvSpPr>
                <p:nvPr/>
              </p:nvSpPr>
              <p:spPr bwMode="auto">
                <a:xfrm>
                  <a:off x="5150" y="1972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28575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31" name="Rectangle 846"/>
                <p:cNvSpPr>
                  <a:spLocks noChangeArrowheads="1"/>
                </p:cNvSpPr>
                <p:nvPr/>
              </p:nvSpPr>
              <p:spPr bwMode="auto">
                <a:xfrm>
                  <a:off x="5215" y="1972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28575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32" name="Freeform 847"/>
                <p:cNvSpPr>
                  <a:spLocks/>
                </p:cNvSpPr>
                <p:nvPr/>
              </p:nvSpPr>
              <p:spPr bwMode="auto">
                <a:xfrm>
                  <a:off x="5280" y="1969"/>
                  <a:ext cx="22" cy="14"/>
                </a:xfrm>
                <a:custGeom>
                  <a:avLst/>
                  <a:gdLst>
                    <a:gd name="T0" fmla="*/ 0 w 22"/>
                    <a:gd name="T1" fmla="*/ 3 h 14"/>
                    <a:gd name="T2" fmla="*/ 22 w 22"/>
                    <a:gd name="T3" fmla="*/ 0 h 14"/>
                    <a:gd name="T4" fmla="*/ 22 w 22"/>
                    <a:gd name="T5" fmla="*/ 11 h 14"/>
                    <a:gd name="T6" fmla="*/ 0 w 22"/>
                    <a:gd name="T7" fmla="*/ 14 h 14"/>
                    <a:gd name="T8" fmla="*/ 0 w 22"/>
                    <a:gd name="T9" fmla="*/ 3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3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4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33" name="Rectangle 848"/>
                <p:cNvSpPr>
                  <a:spLocks noChangeArrowheads="1"/>
                </p:cNvSpPr>
                <p:nvPr/>
              </p:nvSpPr>
              <p:spPr bwMode="auto">
                <a:xfrm>
                  <a:off x="5345" y="1969"/>
                  <a:ext cx="7" cy="11"/>
                </a:xfrm>
                <a:prstGeom prst="rect">
                  <a:avLst/>
                </a:prstGeom>
                <a:solidFill>
                  <a:srgbClr val="000000"/>
                </a:solidFill>
                <a:ln w="28575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34" name="Freeform 849"/>
                <p:cNvSpPr>
                  <a:spLocks/>
                </p:cNvSpPr>
                <p:nvPr/>
              </p:nvSpPr>
              <p:spPr bwMode="auto">
                <a:xfrm>
                  <a:off x="5352" y="1969"/>
                  <a:ext cx="18" cy="14"/>
                </a:xfrm>
                <a:custGeom>
                  <a:avLst/>
                  <a:gdLst>
                    <a:gd name="T0" fmla="*/ 4 w 18"/>
                    <a:gd name="T1" fmla="*/ 0 h 14"/>
                    <a:gd name="T2" fmla="*/ 18 w 18"/>
                    <a:gd name="T3" fmla="*/ 3 h 14"/>
                    <a:gd name="T4" fmla="*/ 14 w 18"/>
                    <a:gd name="T5" fmla="*/ 14 h 14"/>
                    <a:gd name="T6" fmla="*/ 0 w 18"/>
                    <a:gd name="T7" fmla="*/ 11 h 14"/>
                    <a:gd name="T8" fmla="*/ 4 w 18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"/>
                    <a:gd name="T16" fmla="*/ 0 h 14"/>
                    <a:gd name="T17" fmla="*/ 18 w 18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" h="14">
                      <a:moveTo>
                        <a:pt x="4" y="0"/>
                      </a:moveTo>
                      <a:lnTo>
                        <a:pt x="18" y="3"/>
                      </a:lnTo>
                      <a:lnTo>
                        <a:pt x="14" y="14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435" name="Freeform 850"/>
                <p:cNvSpPr>
                  <a:spLocks/>
                </p:cNvSpPr>
                <p:nvPr/>
              </p:nvSpPr>
              <p:spPr bwMode="auto">
                <a:xfrm>
                  <a:off x="5410" y="1976"/>
                  <a:ext cx="21" cy="14"/>
                </a:xfrm>
                <a:custGeom>
                  <a:avLst/>
                  <a:gdLst>
                    <a:gd name="T0" fmla="*/ 0 w 21"/>
                    <a:gd name="T1" fmla="*/ 0 h 14"/>
                    <a:gd name="T2" fmla="*/ 21 w 21"/>
                    <a:gd name="T3" fmla="*/ 4 h 14"/>
                    <a:gd name="T4" fmla="*/ 21 w 21"/>
                    <a:gd name="T5" fmla="*/ 14 h 14"/>
                    <a:gd name="T6" fmla="*/ 0 w 21"/>
                    <a:gd name="T7" fmla="*/ 11 h 14"/>
                    <a:gd name="T8" fmla="*/ 0 w 21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4"/>
                    <a:gd name="T17" fmla="*/ 21 w 21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4">
                      <a:moveTo>
                        <a:pt x="0" y="0"/>
                      </a:move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8575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13340" name="Freeform 851"/>
              <p:cNvSpPr>
                <a:spLocks/>
              </p:cNvSpPr>
              <p:nvPr/>
            </p:nvSpPr>
            <p:spPr bwMode="auto">
              <a:xfrm>
                <a:off x="3389" y="1457"/>
                <a:ext cx="2068" cy="240"/>
              </a:xfrm>
              <a:custGeom>
                <a:avLst/>
                <a:gdLst>
                  <a:gd name="T0" fmla="*/ 0 w 573"/>
                  <a:gd name="T1" fmla="*/ 507249 h 67"/>
                  <a:gd name="T2" fmla="*/ 232085 w 573"/>
                  <a:gd name="T3" fmla="*/ 44307 h 67"/>
                  <a:gd name="T4" fmla="*/ 455057 w 573"/>
                  <a:gd name="T5" fmla="*/ 23033 h 67"/>
                  <a:gd name="T6" fmla="*/ 685255 w 573"/>
                  <a:gd name="T7" fmla="*/ 0 h 67"/>
                  <a:gd name="T8" fmla="*/ 917210 w 573"/>
                  <a:gd name="T9" fmla="*/ 44307 h 67"/>
                  <a:gd name="T10" fmla="*/ 1140128 w 573"/>
                  <a:gd name="T11" fmla="*/ 134998 h 67"/>
                  <a:gd name="T12" fmla="*/ 1372214 w 573"/>
                  <a:gd name="T13" fmla="*/ 211064 h 67"/>
                  <a:gd name="T14" fmla="*/ 1602465 w 573"/>
                  <a:gd name="T15" fmla="*/ 234774 h 67"/>
                  <a:gd name="T16" fmla="*/ 1825383 w 573"/>
                  <a:gd name="T17" fmla="*/ 196395 h 67"/>
                  <a:gd name="T18" fmla="*/ 2057339 w 573"/>
                  <a:gd name="T19" fmla="*/ 280700 h 67"/>
                  <a:gd name="T20" fmla="*/ 2289428 w 573"/>
                  <a:gd name="T21" fmla="*/ 301974 h 67"/>
                  <a:gd name="T22" fmla="*/ 2513046 w 573"/>
                  <a:gd name="T23" fmla="*/ 316782 h 67"/>
                  <a:gd name="T24" fmla="*/ 2744431 w 573"/>
                  <a:gd name="T25" fmla="*/ 333743 h 67"/>
                  <a:gd name="T26" fmla="*/ 2967908 w 573"/>
                  <a:gd name="T27" fmla="*/ 316782 h 67"/>
                  <a:gd name="T28" fmla="*/ 3197597 w 573"/>
                  <a:gd name="T29" fmla="*/ 295544 h 67"/>
                  <a:gd name="T30" fmla="*/ 3429541 w 573"/>
                  <a:gd name="T31" fmla="*/ 173377 h 67"/>
                  <a:gd name="T32" fmla="*/ 3653174 w 573"/>
                  <a:gd name="T33" fmla="*/ 120373 h 67"/>
                  <a:gd name="T34" fmla="*/ 3885263 w 573"/>
                  <a:gd name="T35" fmla="*/ 61411 h 67"/>
                  <a:gd name="T36" fmla="*/ 4114808 w 573"/>
                  <a:gd name="T37" fmla="*/ 76066 h 67"/>
                  <a:gd name="T38" fmla="*/ 4338245 w 573"/>
                  <a:gd name="T39" fmla="*/ 52993 h 67"/>
                  <a:gd name="T40" fmla="*/ 4570334 w 573"/>
                  <a:gd name="T41" fmla="*/ 113764 h 6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73"/>
                  <a:gd name="T64" fmla="*/ 0 h 67"/>
                  <a:gd name="T65" fmla="*/ 573 w 573"/>
                  <a:gd name="T66" fmla="*/ 67 h 6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73" h="67">
                    <a:moveTo>
                      <a:pt x="0" y="67"/>
                    </a:moveTo>
                    <a:lnTo>
                      <a:pt x="29" y="6"/>
                    </a:lnTo>
                    <a:lnTo>
                      <a:pt x="57" y="3"/>
                    </a:lnTo>
                    <a:lnTo>
                      <a:pt x="86" y="0"/>
                    </a:lnTo>
                    <a:lnTo>
                      <a:pt x="115" y="6"/>
                    </a:lnTo>
                    <a:lnTo>
                      <a:pt x="143" y="18"/>
                    </a:lnTo>
                    <a:lnTo>
                      <a:pt x="172" y="28"/>
                    </a:lnTo>
                    <a:lnTo>
                      <a:pt x="201" y="31"/>
                    </a:lnTo>
                    <a:lnTo>
                      <a:pt x="229" y="26"/>
                    </a:lnTo>
                    <a:lnTo>
                      <a:pt x="258" y="37"/>
                    </a:lnTo>
                    <a:lnTo>
                      <a:pt x="287" y="40"/>
                    </a:lnTo>
                    <a:lnTo>
                      <a:pt x="315" y="42"/>
                    </a:lnTo>
                    <a:lnTo>
                      <a:pt x="344" y="44"/>
                    </a:lnTo>
                    <a:lnTo>
                      <a:pt x="372" y="42"/>
                    </a:lnTo>
                    <a:lnTo>
                      <a:pt x="401" y="39"/>
                    </a:lnTo>
                    <a:lnTo>
                      <a:pt x="430" y="23"/>
                    </a:lnTo>
                    <a:lnTo>
                      <a:pt x="458" y="16"/>
                    </a:lnTo>
                    <a:lnTo>
                      <a:pt x="487" y="8"/>
                    </a:lnTo>
                    <a:lnTo>
                      <a:pt x="516" y="10"/>
                    </a:lnTo>
                    <a:lnTo>
                      <a:pt x="544" y="7"/>
                    </a:lnTo>
                    <a:lnTo>
                      <a:pt x="573" y="15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341" name="Freeform 852"/>
              <p:cNvSpPr>
                <a:spLocks/>
              </p:cNvSpPr>
              <p:nvPr/>
            </p:nvSpPr>
            <p:spPr bwMode="auto">
              <a:xfrm>
                <a:off x="3389" y="1697"/>
                <a:ext cx="2068" cy="1"/>
              </a:xfrm>
              <a:custGeom>
                <a:avLst/>
                <a:gdLst>
                  <a:gd name="T0" fmla="*/ 0 w 573"/>
                  <a:gd name="T1" fmla="*/ 0 h 1"/>
                  <a:gd name="T2" fmla="*/ 232085 w 573"/>
                  <a:gd name="T3" fmla="*/ 0 h 1"/>
                  <a:gd name="T4" fmla="*/ 455057 w 573"/>
                  <a:gd name="T5" fmla="*/ 0 h 1"/>
                  <a:gd name="T6" fmla="*/ 685255 w 573"/>
                  <a:gd name="T7" fmla="*/ 0 h 1"/>
                  <a:gd name="T8" fmla="*/ 917210 w 573"/>
                  <a:gd name="T9" fmla="*/ 0 h 1"/>
                  <a:gd name="T10" fmla="*/ 1140128 w 573"/>
                  <a:gd name="T11" fmla="*/ 0 h 1"/>
                  <a:gd name="T12" fmla="*/ 1372214 w 573"/>
                  <a:gd name="T13" fmla="*/ 0 h 1"/>
                  <a:gd name="T14" fmla="*/ 1602465 w 573"/>
                  <a:gd name="T15" fmla="*/ 0 h 1"/>
                  <a:gd name="T16" fmla="*/ 1825383 w 573"/>
                  <a:gd name="T17" fmla="*/ 0 h 1"/>
                  <a:gd name="T18" fmla="*/ 2057339 w 573"/>
                  <a:gd name="T19" fmla="*/ 0 h 1"/>
                  <a:gd name="T20" fmla="*/ 2289428 w 573"/>
                  <a:gd name="T21" fmla="*/ 0 h 1"/>
                  <a:gd name="T22" fmla="*/ 2513046 w 573"/>
                  <a:gd name="T23" fmla="*/ 0 h 1"/>
                  <a:gd name="T24" fmla="*/ 2744431 w 573"/>
                  <a:gd name="T25" fmla="*/ 0 h 1"/>
                  <a:gd name="T26" fmla="*/ 2967908 w 573"/>
                  <a:gd name="T27" fmla="*/ 0 h 1"/>
                  <a:gd name="T28" fmla="*/ 3197597 w 573"/>
                  <a:gd name="T29" fmla="*/ 0 h 1"/>
                  <a:gd name="T30" fmla="*/ 3429541 w 573"/>
                  <a:gd name="T31" fmla="*/ 0 h 1"/>
                  <a:gd name="T32" fmla="*/ 3653174 w 573"/>
                  <a:gd name="T33" fmla="*/ 0 h 1"/>
                  <a:gd name="T34" fmla="*/ 3885263 w 573"/>
                  <a:gd name="T35" fmla="*/ 0 h 1"/>
                  <a:gd name="T36" fmla="*/ 4114808 w 573"/>
                  <a:gd name="T37" fmla="*/ 0 h 1"/>
                  <a:gd name="T38" fmla="*/ 4338245 w 573"/>
                  <a:gd name="T39" fmla="*/ 0 h 1"/>
                  <a:gd name="T40" fmla="*/ 4570334 w 573"/>
                  <a:gd name="T41" fmla="*/ 0 h 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73"/>
                  <a:gd name="T64" fmla="*/ 0 h 1"/>
                  <a:gd name="T65" fmla="*/ 573 w 573"/>
                  <a:gd name="T66" fmla="*/ 1 h 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73" h="1">
                    <a:moveTo>
                      <a:pt x="0" y="0"/>
                    </a:moveTo>
                    <a:lnTo>
                      <a:pt x="29" y="0"/>
                    </a:lnTo>
                    <a:lnTo>
                      <a:pt x="57" y="0"/>
                    </a:lnTo>
                    <a:lnTo>
                      <a:pt x="86" y="0"/>
                    </a:lnTo>
                    <a:lnTo>
                      <a:pt x="115" y="0"/>
                    </a:lnTo>
                    <a:lnTo>
                      <a:pt x="143" y="0"/>
                    </a:lnTo>
                    <a:lnTo>
                      <a:pt x="172" y="0"/>
                    </a:lnTo>
                    <a:lnTo>
                      <a:pt x="201" y="0"/>
                    </a:lnTo>
                    <a:lnTo>
                      <a:pt x="229" y="0"/>
                    </a:lnTo>
                    <a:lnTo>
                      <a:pt x="258" y="0"/>
                    </a:lnTo>
                    <a:lnTo>
                      <a:pt x="287" y="0"/>
                    </a:lnTo>
                    <a:lnTo>
                      <a:pt x="315" y="0"/>
                    </a:lnTo>
                    <a:lnTo>
                      <a:pt x="344" y="0"/>
                    </a:lnTo>
                    <a:lnTo>
                      <a:pt x="372" y="0"/>
                    </a:lnTo>
                    <a:lnTo>
                      <a:pt x="401" y="0"/>
                    </a:lnTo>
                    <a:lnTo>
                      <a:pt x="430" y="0"/>
                    </a:lnTo>
                    <a:lnTo>
                      <a:pt x="458" y="0"/>
                    </a:lnTo>
                    <a:lnTo>
                      <a:pt x="487" y="0"/>
                    </a:lnTo>
                    <a:lnTo>
                      <a:pt x="516" y="0"/>
                    </a:lnTo>
                    <a:lnTo>
                      <a:pt x="544" y="0"/>
                    </a:lnTo>
                    <a:lnTo>
                      <a:pt x="573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3342" name="Rectangle 853"/>
              <p:cNvSpPr>
                <a:spLocks noChangeArrowheads="1"/>
              </p:cNvSpPr>
              <p:nvPr/>
            </p:nvSpPr>
            <p:spPr bwMode="auto">
              <a:xfrm>
                <a:off x="3161" y="2037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-4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343" name="Rectangle 854"/>
              <p:cNvSpPr>
                <a:spLocks noChangeArrowheads="1"/>
              </p:cNvSpPr>
              <p:nvPr/>
            </p:nvSpPr>
            <p:spPr bwMode="auto">
              <a:xfrm>
                <a:off x="3161" y="1833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-2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344" name="Rectangle 855"/>
              <p:cNvSpPr>
                <a:spLocks noChangeArrowheads="1"/>
              </p:cNvSpPr>
              <p:nvPr/>
            </p:nvSpPr>
            <p:spPr bwMode="auto">
              <a:xfrm>
                <a:off x="3239" y="1629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0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345" name="Rectangle 856"/>
              <p:cNvSpPr>
                <a:spLocks noChangeArrowheads="1"/>
              </p:cNvSpPr>
              <p:nvPr/>
            </p:nvSpPr>
            <p:spPr bwMode="auto">
              <a:xfrm>
                <a:off x="3239" y="1425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2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346" name="Rectangle 857"/>
              <p:cNvSpPr>
                <a:spLocks noChangeArrowheads="1"/>
              </p:cNvSpPr>
              <p:nvPr/>
            </p:nvSpPr>
            <p:spPr bwMode="auto">
              <a:xfrm>
                <a:off x="3239" y="1221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4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347" name="Rectangle 858"/>
              <p:cNvSpPr>
                <a:spLocks noChangeArrowheads="1"/>
              </p:cNvSpPr>
              <p:nvPr/>
            </p:nvSpPr>
            <p:spPr bwMode="auto">
              <a:xfrm>
                <a:off x="3356" y="2227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0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348" name="Rectangle 859"/>
              <p:cNvSpPr>
                <a:spLocks noChangeArrowheads="1"/>
              </p:cNvSpPr>
              <p:nvPr/>
            </p:nvSpPr>
            <p:spPr bwMode="auto">
              <a:xfrm>
                <a:off x="3562" y="2227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2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349" name="Rectangle 860"/>
              <p:cNvSpPr>
                <a:spLocks noChangeArrowheads="1"/>
              </p:cNvSpPr>
              <p:nvPr/>
            </p:nvSpPr>
            <p:spPr bwMode="auto">
              <a:xfrm>
                <a:off x="3771" y="2227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4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350" name="Rectangle 861"/>
              <p:cNvSpPr>
                <a:spLocks noChangeArrowheads="1"/>
              </p:cNvSpPr>
              <p:nvPr/>
            </p:nvSpPr>
            <p:spPr bwMode="auto">
              <a:xfrm>
                <a:off x="3977" y="2227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6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351" name="Rectangle 862"/>
              <p:cNvSpPr>
                <a:spLocks noChangeArrowheads="1"/>
              </p:cNvSpPr>
              <p:nvPr/>
            </p:nvSpPr>
            <p:spPr bwMode="auto">
              <a:xfrm>
                <a:off x="4183" y="2227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8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352" name="Rectangle 863"/>
              <p:cNvSpPr>
                <a:spLocks noChangeArrowheads="1"/>
              </p:cNvSpPr>
              <p:nvPr/>
            </p:nvSpPr>
            <p:spPr bwMode="auto">
              <a:xfrm>
                <a:off x="4356" y="2227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10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353" name="Rectangle 864"/>
              <p:cNvSpPr>
                <a:spLocks noChangeArrowheads="1"/>
              </p:cNvSpPr>
              <p:nvPr/>
            </p:nvSpPr>
            <p:spPr bwMode="auto">
              <a:xfrm>
                <a:off x="4562" y="2227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12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354" name="Rectangle 865"/>
              <p:cNvSpPr>
                <a:spLocks noChangeArrowheads="1"/>
              </p:cNvSpPr>
              <p:nvPr/>
            </p:nvSpPr>
            <p:spPr bwMode="auto">
              <a:xfrm>
                <a:off x="4767" y="2227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14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355" name="Rectangle 866"/>
              <p:cNvSpPr>
                <a:spLocks noChangeArrowheads="1"/>
              </p:cNvSpPr>
              <p:nvPr/>
            </p:nvSpPr>
            <p:spPr bwMode="auto">
              <a:xfrm>
                <a:off x="4973" y="2227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16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356" name="Rectangle 867"/>
              <p:cNvSpPr>
                <a:spLocks noChangeArrowheads="1"/>
              </p:cNvSpPr>
              <p:nvPr/>
            </p:nvSpPr>
            <p:spPr bwMode="auto">
              <a:xfrm>
                <a:off x="5182" y="2227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18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357" name="Rectangle 868"/>
              <p:cNvSpPr>
                <a:spLocks noChangeArrowheads="1"/>
              </p:cNvSpPr>
              <p:nvPr/>
            </p:nvSpPr>
            <p:spPr bwMode="auto">
              <a:xfrm>
                <a:off x="5388" y="2227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20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3358" name="Rectangle 869"/>
              <p:cNvSpPr>
                <a:spLocks noChangeArrowheads="1"/>
              </p:cNvSpPr>
              <p:nvPr/>
            </p:nvSpPr>
            <p:spPr bwMode="auto">
              <a:xfrm>
                <a:off x="2948" y="1629"/>
                <a:ext cx="24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L(d)</a:t>
                </a:r>
                <a:endParaRPr lang="it-IT">
                  <a:latin typeface="Comic Sans MS" pitchFamily="66" charset="0"/>
                </a:endParaRPr>
              </a:p>
            </p:txBody>
          </p:sp>
        </p:grpSp>
        <p:sp>
          <p:nvSpPr>
            <p:cNvPr id="13336" name="Rectangle 870"/>
            <p:cNvSpPr>
              <a:spLocks noChangeArrowheads="1"/>
            </p:cNvSpPr>
            <p:nvPr/>
          </p:nvSpPr>
          <p:spPr bwMode="auto">
            <a:xfrm>
              <a:off x="3969" y="2384"/>
              <a:ext cx="99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b="1">
                  <a:latin typeface="Comic Sans MS" pitchFamily="66" charset="0"/>
                </a:rPr>
                <a:t>Distance (m)</a:t>
              </a:r>
            </a:p>
          </p:txBody>
        </p:sp>
      </p:grpSp>
      <p:sp>
        <p:nvSpPr>
          <p:cNvPr id="133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496888"/>
          </a:xfrm>
        </p:spPr>
        <p:txBody>
          <a:bodyPr/>
          <a:lstStyle/>
          <a:p>
            <a:pPr eaLnBrk="1" hangingPunct="1"/>
            <a:r>
              <a:rPr lang="it-IT" sz="3600" smtClean="0">
                <a:solidFill>
                  <a:schemeClr val="tx1"/>
                </a:solidFill>
                <a:latin typeface="Comic Sans MS" pitchFamily="66" charset="0"/>
              </a:rPr>
              <a:t>Results: bivariate Ripley’s </a:t>
            </a:r>
            <a:r>
              <a:rPr lang="it-IT" sz="3600" i="1" smtClean="0">
                <a:solidFill>
                  <a:schemeClr val="tx1"/>
                </a:solidFill>
                <a:latin typeface="Comic Sans MS" pitchFamily="66" charset="0"/>
              </a:rPr>
              <a:t>K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3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3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3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3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3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138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139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38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138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23628 0.4203 " pathEditMode="relative" ptsTypes="AA">
                                      <p:cBhvr>
                                        <p:cTn id="69" dur="2000" fill="hold"/>
                                        <p:tgtEl>
                                          <p:spTgt spid="135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3.6886E-6 L 0.27569 0.00046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37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4013E-6 L -0.46077 0.43953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" y="22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68767E-7 L 0.504 -2.68767E-7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0.50625 -0.00024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138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" y="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13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2000"/>
                                        <p:tgtEl>
                                          <p:spTgt spid="14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3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3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43" grpId="0"/>
      <p:bldP spid="13543" grpId="1"/>
      <p:bldP spid="13715" grpId="0"/>
      <p:bldP spid="13715" grpId="1"/>
      <p:bldP spid="13897" grpId="0" animBg="1"/>
      <p:bldP spid="13897" grpId="1" animBg="1"/>
      <p:bldP spid="13898" grpId="0" animBg="1"/>
      <p:bldP spid="13898" grpId="1" animBg="1"/>
      <p:bldP spid="13898" grpId="2" animBg="1"/>
      <p:bldP spid="13899" grpId="0" animBg="1"/>
      <p:bldP spid="13899" grpId="1" animBg="1"/>
      <p:bldP spid="13900" grpId="0" animBg="1"/>
      <p:bldP spid="13900" grpId="1" animBg="1"/>
      <p:bldP spid="13916" grpId="0"/>
      <p:bldP spid="13917" grpId="0" animBg="1"/>
      <p:bldP spid="139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69" name="Rectangle 237"/>
          <p:cNvSpPr>
            <a:spLocks noChangeArrowheads="1"/>
          </p:cNvSpPr>
          <p:nvPr/>
        </p:nvSpPr>
        <p:spPr bwMode="auto">
          <a:xfrm>
            <a:off x="4368800" y="3116263"/>
            <a:ext cx="407988" cy="625475"/>
          </a:xfrm>
          <a:prstGeom prst="rect">
            <a:avLst/>
          </a:prstGeom>
          <a:solidFill>
            <a:srgbClr val="FF0000">
              <a:alpha val="30196"/>
            </a:srgbClr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4266" name="Rectangle 234"/>
          <p:cNvSpPr>
            <a:spLocks noChangeArrowheads="1"/>
          </p:cNvSpPr>
          <p:nvPr/>
        </p:nvSpPr>
        <p:spPr bwMode="auto">
          <a:xfrm>
            <a:off x="4368800" y="3116263"/>
            <a:ext cx="407988" cy="625475"/>
          </a:xfrm>
          <a:prstGeom prst="rect">
            <a:avLst/>
          </a:prstGeom>
          <a:solidFill>
            <a:srgbClr val="FF0000">
              <a:alpha val="30196"/>
            </a:srgbClr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4265" name="Rectangle 233"/>
          <p:cNvSpPr>
            <a:spLocks noChangeArrowheads="1"/>
          </p:cNvSpPr>
          <p:nvPr/>
        </p:nvSpPr>
        <p:spPr bwMode="auto">
          <a:xfrm>
            <a:off x="4368800" y="3116263"/>
            <a:ext cx="407988" cy="625475"/>
          </a:xfrm>
          <a:prstGeom prst="rect">
            <a:avLst/>
          </a:prstGeom>
          <a:solidFill>
            <a:srgbClr val="FF0000">
              <a:alpha val="30196"/>
            </a:srgbClr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4267" name="Rectangle 235"/>
          <p:cNvSpPr>
            <a:spLocks noChangeArrowheads="1"/>
          </p:cNvSpPr>
          <p:nvPr/>
        </p:nvSpPr>
        <p:spPr bwMode="auto">
          <a:xfrm>
            <a:off x="4368800" y="3116263"/>
            <a:ext cx="407988" cy="625475"/>
          </a:xfrm>
          <a:prstGeom prst="rect">
            <a:avLst/>
          </a:prstGeom>
          <a:solidFill>
            <a:srgbClr val="FF0000">
              <a:alpha val="30196"/>
            </a:srgbClr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4342" name="Rectangle 4"/>
          <p:cNvSpPr>
            <a:spLocks noChangeArrowheads="1"/>
          </p:cNvSpPr>
          <p:nvPr/>
        </p:nvSpPr>
        <p:spPr bwMode="auto">
          <a:xfrm>
            <a:off x="457200" y="44450"/>
            <a:ext cx="8229600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600">
                <a:latin typeface="Comic Sans MS" pitchFamily="66" charset="0"/>
              </a:rPr>
              <a:t>Results: Moran’s </a:t>
            </a:r>
            <a:r>
              <a:rPr lang="it-IT" sz="3600" i="1">
                <a:latin typeface="Comic Sans MS" pitchFamily="66" charset="0"/>
              </a:rPr>
              <a:t>I </a:t>
            </a:r>
            <a:r>
              <a:rPr lang="it-IT" sz="2400">
                <a:latin typeface="Comic Sans MS" pitchFamily="66" charset="0"/>
              </a:rPr>
              <a:t>(global autocorrelation)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198563" y="836613"/>
            <a:ext cx="6573837" cy="501650"/>
            <a:chOff x="839" y="527"/>
            <a:chExt cx="4141" cy="316"/>
          </a:xfrm>
        </p:grpSpPr>
        <p:sp>
          <p:nvSpPr>
            <p:cNvPr id="14574" name="Rectangle 6"/>
            <p:cNvSpPr>
              <a:spLocks noChangeArrowheads="1"/>
            </p:cNvSpPr>
            <p:nvPr/>
          </p:nvSpPr>
          <p:spPr bwMode="auto">
            <a:xfrm>
              <a:off x="839" y="572"/>
              <a:ext cx="785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2800" b="1">
                  <a:solidFill>
                    <a:srgbClr val="000000"/>
                  </a:solidFill>
                  <a:latin typeface="Comic Sans MS" pitchFamily="66" charset="0"/>
                </a:rPr>
                <a:t>C2 Plot</a:t>
              </a:r>
              <a:endParaRPr lang="it-IT" sz="2800">
                <a:latin typeface="Comic Sans MS" pitchFamily="66" charset="0"/>
              </a:endParaRPr>
            </a:p>
          </p:txBody>
        </p:sp>
        <p:sp>
          <p:nvSpPr>
            <p:cNvPr id="14575" name="Rectangle 7"/>
            <p:cNvSpPr>
              <a:spLocks noChangeArrowheads="1"/>
            </p:cNvSpPr>
            <p:nvPr/>
          </p:nvSpPr>
          <p:spPr bwMode="auto">
            <a:xfrm>
              <a:off x="4195" y="527"/>
              <a:ext cx="785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2800" b="1">
                  <a:solidFill>
                    <a:srgbClr val="000000"/>
                  </a:solidFill>
                  <a:latin typeface="Comic Sans MS" pitchFamily="66" charset="0"/>
                </a:rPr>
                <a:t>C3 Plot</a:t>
              </a:r>
              <a:endParaRPr lang="it-IT" sz="2800">
                <a:latin typeface="Comic Sans MS" pitchFamily="66" charset="0"/>
              </a:endParaRPr>
            </a:p>
          </p:txBody>
        </p:sp>
      </p:grpSp>
      <p:grpSp>
        <p:nvGrpSpPr>
          <p:cNvPr id="3" name="Group 242"/>
          <p:cNvGrpSpPr>
            <a:grpSpLocks/>
          </p:cNvGrpSpPr>
          <p:nvPr/>
        </p:nvGrpSpPr>
        <p:grpSpPr bwMode="auto">
          <a:xfrm>
            <a:off x="398463" y="1660525"/>
            <a:ext cx="3502025" cy="2138363"/>
            <a:chOff x="251" y="1046"/>
            <a:chExt cx="2206" cy="1347"/>
          </a:xfrm>
        </p:grpSpPr>
        <p:sp>
          <p:nvSpPr>
            <p:cNvPr id="14529" name="Text Box 8"/>
            <p:cNvSpPr txBox="1">
              <a:spLocks noChangeArrowheads="1"/>
            </p:cNvSpPr>
            <p:nvPr/>
          </p:nvSpPr>
          <p:spPr bwMode="auto">
            <a:xfrm>
              <a:off x="839" y="2160"/>
              <a:ext cx="126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b="1">
                  <a:latin typeface="Comic Sans MS" pitchFamily="66" charset="0"/>
                </a:rPr>
                <a:t>Distance classes</a:t>
              </a:r>
            </a:p>
          </p:txBody>
        </p:sp>
        <p:grpSp>
          <p:nvGrpSpPr>
            <p:cNvPr id="14530" name="Group 10"/>
            <p:cNvGrpSpPr>
              <a:grpSpLocks/>
            </p:cNvGrpSpPr>
            <p:nvPr/>
          </p:nvGrpSpPr>
          <p:grpSpPr bwMode="auto">
            <a:xfrm>
              <a:off x="568" y="1112"/>
              <a:ext cx="38" cy="860"/>
              <a:chOff x="568" y="1513"/>
              <a:chExt cx="38" cy="860"/>
            </a:xfrm>
          </p:grpSpPr>
          <p:sp>
            <p:nvSpPr>
              <p:cNvPr id="14565" name="Line 11"/>
              <p:cNvSpPr>
                <a:spLocks noChangeShapeType="1"/>
              </p:cNvSpPr>
              <p:nvPr/>
            </p:nvSpPr>
            <p:spPr bwMode="auto">
              <a:xfrm>
                <a:off x="605" y="1513"/>
                <a:ext cx="1" cy="822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66" name="Line 12"/>
              <p:cNvSpPr>
                <a:spLocks noChangeShapeType="1"/>
              </p:cNvSpPr>
              <p:nvPr/>
            </p:nvSpPr>
            <p:spPr bwMode="auto">
              <a:xfrm>
                <a:off x="568" y="2335"/>
                <a:ext cx="37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67" name="Line 13"/>
              <p:cNvSpPr>
                <a:spLocks noChangeShapeType="1"/>
              </p:cNvSpPr>
              <p:nvPr/>
            </p:nvSpPr>
            <p:spPr bwMode="auto">
              <a:xfrm>
                <a:off x="568" y="2200"/>
                <a:ext cx="37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68" name="Line 14"/>
              <p:cNvSpPr>
                <a:spLocks noChangeShapeType="1"/>
              </p:cNvSpPr>
              <p:nvPr/>
            </p:nvSpPr>
            <p:spPr bwMode="auto">
              <a:xfrm>
                <a:off x="568" y="2059"/>
                <a:ext cx="37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69" name="Line 15"/>
              <p:cNvSpPr>
                <a:spLocks noChangeShapeType="1"/>
              </p:cNvSpPr>
              <p:nvPr/>
            </p:nvSpPr>
            <p:spPr bwMode="auto">
              <a:xfrm>
                <a:off x="568" y="1924"/>
                <a:ext cx="37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70" name="Line 16"/>
              <p:cNvSpPr>
                <a:spLocks noChangeShapeType="1"/>
              </p:cNvSpPr>
              <p:nvPr/>
            </p:nvSpPr>
            <p:spPr bwMode="auto">
              <a:xfrm>
                <a:off x="568" y="1788"/>
                <a:ext cx="37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71" name="Line 17"/>
              <p:cNvSpPr>
                <a:spLocks noChangeShapeType="1"/>
              </p:cNvSpPr>
              <p:nvPr/>
            </p:nvSpPr>
            <p:spPr bwMode="auto">
              <a:xfrm>
                <a:off x="568" y="1648"/>
                <a:ext cx="37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72" name="Line 18"/>
              <p:cNvSpPr>
                <a:spLocks noChangeShapeType="1"/>
              </p:cNvSpPr>
              <p:nvPr/>
            </p:nvSpPr>
            <p:spPr bwMode="auto">
              <a:xfrm>
                <a:off x="568" y="1513"/>
                <a:ext cx="37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73" name="Line 19"/>
              <p:cNvSpPr>
                <a:spLocks noChangeShapeType="1"/>
              </p:cNvSpPr>
              <p:nvPr/>
            </p:nvSpPr>
            <p:spPr bwMode="auto">
              <a:xfrm flipV="1">
                <a:off x="605" y="2335"/>
                <a:ext cx="1" cy="38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4531" name="Group 20"/>
            <p:cNvGrpSpPr>
              <a:grpSpLocks/>
            </p:cNvGrpSpPr>
            <p:nvPr/>
          </p:nvGrpSpPr>
          <p:grpSpPr bwMode="auto">
            <a:xfrm>
              <a:off x="605" y="1934"/>
              <a:ext cx="1852" cy="38"/>
              <a:chOff x="605" y="2335"/>
              <a:chExt cx="1852" cy="38"/>
            </a:xfrm>
          </p:grpSpPr>
          <p:sp>
            <p:nvSpPr>
              <p:cNvPr id="14554" name="Line 21"/>
              <p:cNvSpPr>
                <a:spLocks noChangeShapeType="1"/>
              </p:cNvSpPr>
              <p:nvPr/>
            </p:nvSpPr>
            <p:spPr bwMode="auto">
              <a:xfrm>
                <a:off x="605" y="2335"/>
                <a:ext cx="1851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55" name="Line 22"/>
              <p:cNvSpPr>
                <a:spLocks noChangeShapeType="1"/>
              </p:cNvSpPr>
              <p:nvPr/>
            </p:nvSpPr>
            <p:spPr bwMode="auto">
              <a:xfrm flipV="1">
                <a:off x="792" y="2335"/>
                <a:ext cx="1" cy="38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56" name="Line 23"/>
              <p:cNvSpPr>
                <a:spLocks noChangeShapeType="1"/>
              </p:cNvSpPr>
              <p:nvPr/>
            </p:nvSpPr>
            <p:spPr bwMode="auto">
              <a:xfrm flipV="1">
                <a:off x="974" y="2335"/>
                <a:ext cx="1" cy="38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57" name="Line 24"/>
              <p:cNvSpPr>
                <a:spLocks noChangeShapeType="1"/>
              </p:cNvSpPr>
              <p:nvPr/>
            </p:nvSpPr>
            <p:spPr bwMode="auto">
              <a:xfrm flipV="1">
                <a:off x="1160" y="2335"/>
                <a:ext cx="1" cy="38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58" name="Line 25"/>
              <p:cNvSpPr>
                <a:spLocks noChangeShapeType="1"/>
              </p:cNvSpPr>
              <p:nvPr/>
            </p:nvSpPr>
            <p:spPr bwMode="auto">
              <a:xfrm flipV="1">
                <a:off x="1346" y="2335"/>
                <a:ext cx="1" cy="38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59" name="Line 26"/>
              <p:cNvSpPr>
                <a:spLocks noChangeShapeType="1"/>
              </p:cNvSpPr>
              <p:nvPr/>
            </p:nvSpPr>
            <p:spPr bwMode="auto">
              <a:xfrm flipV="1">
                <a:off x="1533" y="2335"/>
                <a:ext cx="1" cy="38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60" name="Line 27"/>
              <p:cNvSpPr>
                <a:spLocks noChangeShapeType="1"/>
              </p:cNvSpPr>
              <p:nvPr/>
            </p:nvSpPr>
            <p:spPr bwMode="auto">
              <a:xfrm flipV="1">
                <a:off x="1715" y="2335"/>
                <a:ext cx="1" cy="38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61" name="Line 28"/>
              <p:cNvSpPr>
                <a:spLocks noChangeShapeType="1"/>
              </p:cNvSpPr>
              <p:nvPr/>
            </p:nvSpPr>
            <p:spPr bwMode="auto">
              <a:xfrm flipV="1">
                <a:off x="1901" y="2335"/>
                <a:ext cx="1" cy="38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62" name="Line 29"/>
              <p:cNvSpPr>
                <a:spLocks noChangeShapeType="1"/>
              </p:cNvSpPr>
              <p:nvPr/>
            </p:nvSpPr>
            <p:spPr bwMode="auto">
              <a:xfrm flipV="1">
                <a:off x="2087" y="2335"/>
                <a:ext cx="1" cy="38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63" name="Line 30"/>
              <p:cNvSpPr>
                <a:spLocks noChangeShapeType="1"/>
              </p:cNvSpPr>
              <p:nvPr/>
            </p:nvSpPr>
            <p:spPr bwMode="auto">
              <a:xfrm flipV="1">
                <a:off x="2269" y="2335"/>
                <a:ext cx="1" cy="38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64" name="Line 31"/>
              <p:cNvSpPr>
                <a:spLocks noChangeShapeType="1"/>
              </p:cNvSpPr>
              <p:nvPr/>
            </p:nvSpPr>
            <p:spPr bwMode="auto">
              <a:xfrm flipV="1">
                <a:off x="2456" y="2335"/>
                <a:ext cx="1" cy="38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532" name="Freeform 32"/>
            <p:cNvSpPr>
              <a:spLocks/>
            </p:cNvSpPr>
            <p:nvPr/>
          </p:nvSpPr>
          <p:spPr bwMode="auto">
            <a:xfrm>
              <a:off x="699" y="1238"/>
              <a:ext cx="1663" cy="626"/>
            </a:xfrm>
            <a:custGeom>
              <a:avLst/>
              <a:gdLst>
                <a:gd name="T0" fmla="*/ 0 w 357"/>
                <a:gd name="T1" fmla="*/ 50982 h 134"/>
                <a:gd name="T2" fmla="*/ 1899416 w 357"/>
                <a:gd name="T3" fmla="*/ 0 h 134"/>
                <a:gd name="T4" fmla="*/ 3759423 w 357"/>
                <a:gd name="T5" fmla="*/ 582969 h 134"/>
                <a:gd name="T6" fmla="*/ 5661183 w 357"/>
                <a:gd name="T7" fmla="*/ 1704168 h 134"/>
                <a:gd name="T8" fmla="*/ 7571513 w 357"/>
                <a:gd name="T9" fmla="*/ 2327640 h 134"/>
                <a:gd name="T10" fmla="*/ 9420605 w 357"/>
                <a:gd name="T11" fmla="*/ 4127549 h 134"/>
                <a:gd name="T12" fmla="*/ 11331347 w 357"/>
                <a:gd name="T13" fmla="*/ 6506260 h 134"/>
                <a:gd name="T14" fmla="*/ 13230875 w 357"/>
                <a:gd name="T15" fmla="*/ 5685103 h 134"/>
                <a:gd name="T16" fmla="*/ 15090770 w 357"/>
                <a:gd name="T17" fmla="*/ 4801568 h 134"/>
                <a:gd name="T18" fmla="*/ 16992524 w 357"/>
                <a:gd name="T19" fmla="*/ 3637970 h 1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57"/>
                <a:gd name="T31" fmla="*/ 0 h 134"/>
                <a:gd name="T32" fmla="*/ 357 w 357"/>
                <a:gd name="T33" fmla="*/ 134 h 1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57" h="134">
                  <a:moveTo>
                    <a:pt x="0" y="1"/>
                  </a:moveTo>
                  <a:lnTo>
                    <a:pt x="40" y="0"/>
                  </a:lnTo>
                  <a:lnTo>
                    <a:pt x="79" y="12"/>
                  </a:lnTo>
                  <a:lnTo>
                    <a:pt x="119" y="35"/>
                  </a:lnTo>
                  <a:lnTo>
                    <a:pt x="159" y="48"/>
                  </a:lnTo>
                  <a:lnTo>
                    <a:pt x="198" y="85"/>
                  </a:lnTo>
                  <a:lnTo>
                    <a:pt x="238" y="134"/>
                  </a:lnTo>
                  <a:lnTo>
                    <a:pt x="278" y="117"/>
                  </a:lnTo>
                  <a:lnTo>
                    <a:pt x="317" y="99"/>
                  </a:lnTo>
                  <a:lnTo>
                    <a:pt x="357" y="75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533" name="Freeform 33"/>
            <p:cNvSpPr>
              <a:spLocks/>
            </p:cNvSpPr>
            <p:nvPr/>
          </p:nvSpPr>
          <p:spPr bwMode="auto">
            <a:xfrm>
              <a:off x="612" y="1574"/>
              <a:ext cx="1755" cy="1"/>
            </a:xfrm>
            <a:custGeom>
              <a:avLst/>
              <a:gdLst>
                <a:gd name="T0" fmla="*/ 0 w 357"/>
                <a:gd name="T1" fmla="*/ 0 h 1"/>
                <a:gd name="T2" fmla="*/ 2779389 w 357"/>
                <a:gd name="T3" fmla="*/ 0 h 1"/>
                <a:gd name="T4" fmla="*/ 5475261 w 357"/>
                <a:gd name="T5" fmla="*/ 0 h 1"/>
                <a:gd name="T6" fmla="*/ 8257044 w 357"/>
                <a:gd name="T7" fmla="*/ 0 h 1"/>
                <a:gd name="T8" fmla="*/ 11036434 w 357"/>
                <a:gd name="T9" fmla="*/ 0 h 1"/>
                <a:gd name="T10" fmla="*/ 13732310 w 357"/>
                <a:gd name="T11" fmla="*/ 0 h 1"/>
                <a:gd name="T12" fmla="*/ 16514667 w 357"/>
                <a:gd name="T13" fmla="*/ 0 h 1"/>
                <a:gd name="T14" fmla="*/ 19293456 w 357"/>
                <a:gd name="T15" fmla="*/ 0 h 1"/>
                <a:gd name="T16" fmla="*/ 21989317 w 357"/>
                <a:gd name="T17" fmla="*/ 0 h 1"/>
                <a:gd name="T18" fmla="*/ 24771674 w 357"/>
                <a:gd name="T19" fmla="*/ 0 h 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57"/>
                <a:gd name="T31" fmla="*/ 0 h 1"/>
                <a:gd name="T32" fmla="*/ 357 w 357"/>
                <a:gd name="T33" fmla="*/ 1 h 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57" h="1">
                  <a:moveTo>
                    <a:pt x="0" y="0"/>
                  </a:moveTo>
                  <a:lnTo>
                    <a:pt x="40" y="0"/>
                  </a:lnTo>
                  <a:lnTo>
                    <a:pt x="79" y="0"/>
                  </a:lnTo>
                  <a:lnTo>
                    <a:pt x="119" y="0"/>
                  </a:lnTo>
                  <a:lnTo>
                    <a:pt x="159" y="0"/>
                  </a:lnTo>
                  <a:lnTo>
                    <a:pt x="198" y="0"/>
                  </a:lnTo>
                  <a:lnTo>
                    <a:pt x="238" y="0"/>
                  </a:lnTo>
                  <a:lnTo>
                    <a:pt x="278" y="0"/>
                  </a:lnTo>
                  <a:lnTo>
                    <a:pt x="317" y="0"/>
                  </a:lnTo>
                  <a:lnTo>
                    <a:pt x="357" y="0"/>
                  </a:lnTo>
                </a:path>
              </a:pathLst>
            </a:custGeom>
            <a:noFill/>
            <a:ln w="1905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534" name="Freeform 34"/>
            <p:cNvSpPr>
              <a:spLocks/>
            </p:cNvSpPr>
            <p:nvPr/>
          </p:nvSpPr>
          <p:spPr bwMode="auto">
            <a:xfrm>
              <a:off x="612" y="1471"/>
              <a:ext cx="1755" cy="1"/>
            </a:xfrm>
            <a:custGeom>
              <a:avLst/>
              <a:gdLst>
                <a:gd name="T0" fmla="*/ 0 w 357"/>
                <a:gd name="T1" fmla="*/ 0 h 1"/>
                <a:gd name="T2" fmla="*/ 2779389 w 357"/>
                <a:gd name="T3" fmla="*/ 0 h 1"/>
                <a:gd name="T4" fmla="*/ 5475261 w 357"/>
                <a:gd name="T5" fmla="*/ 0 h 1"/>
                <a:gd name="T6" fmla="*/ 8257044 w 357"/>
                <a:gd name="T7" fmla="*/ 0 h 1"/>
                <a:gd name="T8" fmla="*/ 11036434 w 357"/>
                <a:gd name="T9" fmla="*/ 0 h 1"/>
                <a:gd name="T10" fmla="*/ 13732310 w 357"/>
                <a:gd name="T11" fmla="*/ 0 h 1"/>
                <a:gd name="T12" fmla="*/ 16514667 w 357"/>
                <a:gd name="T13" fmla="*/ 0 h 1"/>
                <a:gd name="T14" fmla="*/ 19293456 w 357"/>
                <a:gd name="T15" fmla="*/ 0 h 1"/>
                <a:gd name="T16" fmla="*/ 21989317 w 357"/>
                <a:gd name="T17" fmla="*/ 0 h 1"/>
                <a:gd name="T18" fmla="*/ 24771674 w 357"/>
                <a:gd name="T19" fmla="*/ 0 h 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57"/>
                <a:gd name="T31" fmla="*/ 0 h 1"/>
                <a:gd name="T32" fmla="*/ 357 w 357"/>
                <a:gd name="T33" fmla="*/ 1 h 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57" h="1">
                  <a:moveTo>
                    <a:pt x="0" y="0"/>
                  </a:moveTo>
                  <a:lnTo>
                    <a:pt x="40" y="0"/>
                  </a:lnTo>
                  <a:lnTo>
                    <a:pt x="79" y="0"/>
                  </a:lnTo>
                  <a:lnTo>
                    <a:pt x="119" y="0"/>
                  </a:lnTo>
                  <a:lnTo>
                    <a:pt x="159" y="0"/>
                  </a:lnTo>
                  <a:lnTo>
                    <a:pt x="198" y="0"/>
                  </a:lnTo>
                  <a:lnTo>
                    <a:pt x="238" y="0"/>
                  </a:lnTo>
                  <a:lnTo>
                    <a:pt x="278" y="0"/>
                  </a:lnTo>
                  <a:lnTo>
                    <a:pt x="317" y="0"/>
                  </a:lnTo>
                  <a:lnTo>
                    <a:pt x="357" y="0"/>
                  </a:lnTo>
                </a:path>
              </a:pathLst>
            </a:custGeom>
            <a:noFill/>
            <a:ln w="1905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535" name="Rectangle 35"/>
            <p:cNvSpPr>
              <a:spLocks noChangeArrowheads="1"/>
            </p:cNvSpPr>
            <p:nvPr/>
          </p:nvSpPr>
          <p:spPr bwMode="auto">
            <a:xfrm>
              <a:off x="1746" y="1140"/>
              <a:ext cx="348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b="1">
                  <a:solidFill>
                    <a:srgbClr val="000000"/>
                  </a:solidFill>
                  <a:latin typeface="Comic Sans MS" pitchFamily="66" charset="0"/>
                </a:rPr>
                <a:t>larch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36" name="Rectangle 36"/>
            <p:cNvSpPr>
              <a:spLocks noChangeArrowheads="1"/>
            </p:cNvSpPr>
            <p:nvPr/>
          </p:nvSpPr>
          <p:spPr bwMode="auto">
            <a:xfrm>
              <a:off x="335" y="1869"/>
              <a:ext cx="20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-15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37" name="Rectangle 37"/>
            <p:cNvSpPr>
              <a:spLocks noChangeArrowheads="1"/>
            </p:cNvSpPr>
            <p:nvPr/>
          </p:nvSpPr>
          <p:spPr bwMode="auto">
            <a:xfrm>
              <a:off x="335" y="1733"/>
              <a:ext cx="20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-10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38" name="Rectangle 38"/>
            <p:cNvSpPr>
              <a:spLocks noChangeArrowheads="1"/>
            </p:cNvSpPr>
            <p:nvPr/>
          </p:nvSpPr>
          <p:spPr bwMode="auto">
            <a:xfrm>
              <a:off x="403" y="1593"/>
              <a:ext cx="13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-5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39" name="Rectangle 39"/>
            <p:cNvSpPr>
              <a:spLocks noChangeArrowheads="1"/>
            </p:cNvSpPr>
            <p:nvPr/>
          </p:nvSpPr>
          <p:spPr bwMode="auto">
            <a:xfrm>
              <a:off x="471" y="1457"/>
              <a:ext cx="6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0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40" name="Rectangle 40"/>
            <p:cNvSpPr>
              <a:spLocks noChangeArrowheads="1"/>
            </p:cNvSpPr>
            <p:nvPr/>
          </p:nvSpPr>
          <p:spPr bwMode="auto">
            <a:xfrm>
              <a:off x="471" y="1322"/>
              <a:ext cx="6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5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41" name="Rectangle 41"/>
            <p:cNvSpPr>
              <a:spLocks noChangeArrowheads="1"/>
            </p:cNvSpPr>
            <p:nvPr/>
          </p:nvSpPr>
          <p:spPr bwMode="auto">
            <a:xfrm>
              <a:off x="403" y="1182"/>
              <a:ext cx="13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10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42" name="Rectangle 42"/>
            <p:cNvSpPr>
              <a:spLocks noChangeArrowheads="1"/>
            </p:cNvSpPr>
            <p:nvPr/>
          </p:nvSpPr>
          <p:spPr bwMode="auto">
            <a:xfrm>
              <a:off x="403" y="1046"/>
              <a:ext cx="13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15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43" name="Rectangle 43"/>
            <p:cNvSpPr>
              <a:spLocks noChangeArrowheads="1"/>
            </p:cNvSpPr>
            <p:nvPr/>
          </p:nvSpPr>
          <p:spPr bwMode="auto">
            <a:xfrm>
              <a:off x="671" y="2042"/>
              <a:ext cx="6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1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44" name="Rectangle 44"/>
            <p:cNvSpPr>
              <a:spLocks noChangeArrowheads="1"/>
            </p:cNvSpPr>
            <p:nvPr/>
          </p:nvSpPr>
          <p:spPr bwMode="auto">
            <a:xfrm>
              <a:off x="857" y="2042"/>
              <a:ext cx="6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2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45" name="Rectangle 45"/>
            <p:cNvSpPr>
              <a:spLocks noChangeArrowheads="1"/>
            </p:cNvSpPr>
            <p:nvPr/>
          </p:nvSpPr>
          <p:spPr bwMode="auto">
            <a:xfrm>
              <a:off x="1039" y="2042"/>
              <a:ext cx="6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3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46" name="Rectangle 46"/>
            <p:cNvSpPr>
              <a:spLocks noChangeArrowheads="1"/>
            </p:cNvSpPr>
            <p:nvPr/>
          </p:nvSpPr>
          <p:spPr bwMode="auto">
            <a:xfrm>
              <a:off x="1225" y="2042"/>
              <a:ext cx="6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4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47" name="Rectangle 47"/>
            <p:cNvSpPr>
              <a:spLocks noChangeArrowheads="1"/>
            </p:cNvSpPr>
            <p:nvPr/>
          </p:nvSpPr>
          <p:spPr bwMode="auto">
            <a:xfrm>
              <a:off x="1412" y="2042"/>
              <a:ext cx="6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5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48" name="Rectangle 48"/>
            <p:cNvSpPr>
              <a:spLocks noChangeArrowheads="1"/>
            </p:cNvSpPr>
            <p:nvPr/>
          </p:nvSpPr>
          <p:spPr bwMode="auto">
            <a:xfrm>
              <a:off x="1593" y="2042"/>
              <a:ext cx="6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6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49" name="Rectangle 49"/>
            <p:cNvSpPr>
              <a:spLocks noChangeArrowheads="1"/>
            </p:cNvSpPr>
            <p:nvPr/>
          </p:nvSpPr>
          <p:spPr bwMode="auto">
            <a:xfrm>
              <a:off x="1780" y="2042"/>
              <a:ext cx="6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7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50" name="Rectangle 50"/>
            <p:cNvSpPr>
              <a:spLocks noChangeArrowheads="1"/>
            </p:cNvSpPr>
            <p:nvPr/>
          </p:nvSpPr>
          <p:spPr bwMode="auto">
            <a:xfrm>
              <a:off x="1966" y="2042"/>
              <a:ext cx="6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8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51" name="Rectangle 51"/>
            <p:cNvSpPr>
              <a:spLocks noChangeArrowheads="1"/>
            </p:cNvSpPr>
            <p:nvPr/>
          </p:nvSpPr>
          <p:spPr bwMode="auto">
            <a:xfrm>
              <a:off x="2148" y="2042"/>
              <a:ext cx="6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9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52" name="Rectangle 52"/>
            <p:cNvSpPr>
              <a:spLocks noChangeArrowheads="1"/>
            </p:cNvSpPr>
            <p:nvPr/>
          </p:nvSpPr>
          <p:spPr bwMode="auto">
            <a:xfrm>
              <a:off x="2302" y="2042"/>
              <a:ext cx="13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10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53" name="Rectangle 53"/>
            <p:cNvSpPr>
              <a:spLocks noChangeArrowheads="1"/>
            </p:cNvSpPr>
            <p:nvPr/>
          </p:nvSpPr>
          <p:spPr bwMode="auto">
            <a:xfrm>
              <a:off x="251" y="1457"/>
              <a:ext cx="8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Z</a:t>
              </a:r>
              <a:endParaRPr lang="it-IT" sz="1600">
                <a:latin typeface="Comic Sans MS" pitchFamily="66" charset="0"/>
              </a:endParaRPr>
            </a:p>
          </p:txBody>
        </p:sp>
      </p:grpSp>
      <p:sp>
        <p:nvSpPr>
          <p:cNvPr id="44128" name="Rectangle 96"/>
          <p:cNvSpPr>
            <a:spLocks noChangeArrowheads="1"/>
          </p:cNvSpPr>
          <p:nvPr/>
        </p:nvSpPr>
        <p:spPr bwMode="auto">
          <a:xfrm>
            <a:off x="3233738" y="1196975"/>
            <a:ext cx="25844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b="1">
                <a:solidFill>
                  <a:srgbClr val="000000"/>
                </a:solidFill>
                <a:latin typeface="Comic Sans MS" pitchFamily="66" charset="0"/>
              </a:rPr>
              <a:t>Distance classes: 10 m</a:t>
            </a:r>
            <a:endParaRPr lang="it-IT">
              <a:latin typeface="Comic Sans MS" pitchFamily="66" charset="0"/>
            </a:endParaRPr>
          </a:p>
        </p:txBody>
      </p:sp>
      <p:grpSp>
        <p:nvGrpSpPr>
          <p:cNvPr id="6" name="Group 240"/>
          <p:cNvGrpSpPr>
            <a:grpSpLocks/>
          </p:cNvGrpSpPr>
          <p:nvPr/>
        </p:nvGrpSpPr>
        <p:grpSpPr bwMode="auto">
          <a:xfrm>
            <a:off x="404813" y="4078288"/>
            <a:ext cx="3575050" cy="2138362"/>
            <a:chOff x="249" y="2539"/>
            <a:chExt cx="2252" cy="1347"/>
          </a:xfrm>
        </p:grpSpPr>
        <p:grpSp>
          <p:nvGrpSpPr>
            <p:cNvPr id="14486" name="Group 239"/>
            <p:cNvGrpSpPr>
              <a:grpSpLocks/>
            </p:cNvGrpSpPr>
            <p:nvPr/>
          </p:nvGrpSpPr>
          <p:grpSpPr bwMode="auto">
            <a:xfrm>
              <a:off x="566" y="2605"/>
              <a:ext cx="38" cy="823"/>
              <a:chOff x="566" y="2605"/>
              <a:chExt cx="38" cy="823"/>
            </a:xfrm>
          </p:grpSpPr>
          <p:sp>
            <p:nvSpPr>
              <p:cNvPr id="14523" name="Line 54"/>
              <p:cNvSpPr>
                <a:spLocks noChangeShapeType="1"/>
              </p:cNvSpPr>
              <p:nvPr/>
            </p:nvSpPr>
            <p:spPr bwMode="auto">
              <a:xfrm>
                <a:off x="603" y="2605"/>
                <a:ext cx="1" cy="82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24" name="Line 56"/>
              <p:cNvSpPr>
                <a:spLocks noChangeShapeType="1"/>
              </p:cNvSpPr>
              <p:nvPr/>
            </p:nvSpPr>
            <p:spPr bwMode="auto">
              <a:xfrm>
                <a:off x="566" y="3264"/>
                <a:ext cx="37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25" name="Line 57"/>
              <p:cNvSpPr>
                <a:spLocks noChangeShapeType="1"/>
              </p:cNvSpPr>
              <p:nvPr/>
            </p:nvSpPr>
            <p:spPr bwMode="auto">
              <a:xfrm>
                <a:off x="566" y="3100"/>
                <a:ext cx="37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26" name="Line 58"/>
              <p:cNvSpPr>
                <a:spLocks noChangeShapeType="1"/>
              </p:cNvSpPr>
              <p:nvPr/>
            </p:nvSpPr>
            <p:spPr bwMode="auto">
              <a:xfrm>
                <a:off x="566" y="2932"/>
                <a:ext cx="37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27" name="Line 59"/>
              <p:cNvSpPr>
                <a:spLocks noChangeShapeType="1"/>
              </p:cNvSpPr>
              <p:nvPr/>
            </p:nvSpPr>
            <p:spPr bwMode="auto">
              <a:xfrm>
                <a:off x="566" y="2768"/>
                <a:ext cx="37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28" name="Line 60"/>
              <p:cNvSpPr>
                <a:spLocks noChangeShapeType="1"/>
              </p:cNvSpPr>
              <p:nvPr/>
            </p:nvSpPr>
            <p:spPr bwMode="auto">
              <a:xfrm>
                <a:off x="566" y="2605"/>
                <a:ext cx="37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4487" name="Group 238"/>
            <p:cNvGrpSpPr>
              <a:grpSpLocks/>
            </p:cNvGrpSpPr>
            <p:nvPr/>
          </p:nvGrpSpPr>
          <p:grpSpPr bwMode="auto">
            <a:xfrm>
              <a:off x="566" y="3428"/>
              <a:ext cx="1889" cy="37"/>
              <a:chOff x="566" y="3428"/>
              <a:chExt cx="1889" cy="37"/>
            </a:xfrm>
          </p:grpSpPr>
          <p:sp>
            <p:nvSpPr>
              <p:cNvPr id="14510" name="Line 55"/>
              <p:cNvSpPr>
                <a:spLocks noChangeShapeType="1"/>
              </p:cNvSpPr>
              <p:nvPr/>
            </p:nvSpPr>
            <p:spPr bwMode="auto">
              <a:xfrm>
                <a:off x="566" y="3428"/>
                <a:ext cx="37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11" name="Line 61"/>
              <p:cNvSpPr>
                <a:spLocks noChangeShapeType="1"/>
              </p:cNvSpPr>
              <p:nvPr/>
            </p:nvSpPr>
            <p:spPr bwMode="auto">
              <a:xfrm>
                <a:off x="603" y="3428"/>
                <a:ext cx="1851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12" name="Line 62"/>
              <p:cNvSpPr>
                <a:spLocks noChangeShapeType="1"/>
              </p:cNvSpPr>
              <p:nvPr/>
            </p:nvSpPr>
            <p:spPr bwMode="auto">
              <a:xfrm flipV="1">
                <a:off x="603" y="3428"/>
                <a:ext cx="1" cy="37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13" name="Line 63"/>
              <p:cNvSpPr>
                <a:spLocks noChangeShapeType="1"/>
              </p:cNvSpPr>
              <p:nvPr/>
            </p:nvSpPr>
            <p:spPr bwMode="auto">
              <a:xfrm flipV="1">
                <a:off x="790" y="3428"/>
                <a:ext cx="1" cy="37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14" name="Line 64"/>
              <p:cNvSpPr>
                <a:spLocks noChangeShapeType="1"/>
              </p:cNvSpPr>
              <p:nvPr/>
            </p:nvSpPr>
            <p:spPr bwMode="auto">
              <a:xfrm flipV="1">
                <a:off x="972" y="3428"/>
                <a:ext cx="1" cy="37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15" name="Line 65"/>
              <p:cNvSpPr>
                <a:spLocks noChangeShapeType="1"/>
              </p:cNvSpPr>
              <p:nvPr/>
            </p:nvSpPr>
            <p:spPr bwMode="auto">
              <a:xfrm flipV="1">
                <a:off x="1158" y="3428"/>
                <a:ext cx="1" cy="37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16" name="Line 66"/>
              <p:cNvSpPr>
                <a:spLocks noChangeShapeType="1"/>
              </p:cNvSpPr>
              <p:nvPr/>
            </p:nvSpPr>
            <p:spPr bwMode="auto">
              <a:xfrm flipV="1">
                <a:off x="1344" y="3428"/>
                <a:ext cx="1" cy="37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17" name="Line 67"/>
              <p:cNvSpPr>
                <a:spLocks noChangeShapeType="1"/>
              </p:cNvSpPr>
              <p:nvPr/>
            </p:nvSpPr>
            <p:spPr bwMode="auto">
              <a:xfrm flipV="1">
                <a:off x="1531" y="3428"/>
                <a:ext cx="1" cy="37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18" name="Line 68"/>
              <p:cNvSpPr>
                <a:spLocks noChangeShapeType="1"/>
              </p:cNvSpPr>
              <p:nvPr/>
            </p:nvSpPr>
            <p:spPr bwMode="auto">
              <a:xfrm flipV="1">
                <a:off x="1713" y="3428"/>
                <a:ext cx="1" cy="37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19" name="Line 69"/>
              <p:cNvSpPr>
                <a:spLocks noChangeShapeType="1"/>
              </p:cNvSpPr>
              <p:nvPr/>
            </p:nvSpPr>
            <p:spPr bwMode="auto">
              <a:xfrm flipV="1">
                <a:off x="1899" y="3428"/>
                <a:ext cx="1" cy="37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20" name="Line 70"/>
              <p:cNvSpPr>
                <a:spLocks noChangeShapeType="1"/>
              </p:cNvSpPr>
              <p:nvPr/>
            </p:nvSpPr>
            <p:spPr bwMode="auto">
              <a:xfrm flipV="1">
                <a:off x="2085" y="3428"/>
                <a:ext cx="1" cy="37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21" name="Line 71"/>
              <p:cNvSpPr>
                <a:spLocks noChangeShapeType="1"/>
              </p:cNvSpPr>
              <p:nvPr/>
            </p:nvSpPr>
            <p:spPr bwMode="auto">
              <a:xfrm flipV="1">
                <a:off x="2267" y="3428"/>
                <a:ext cx="1" cy="37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22" name="Line 72"/>
              <p:cNvSpPr>
                <a:spLocks noChangeShapeType="1"/>
              </p:cNvSpPr>
              <p:nvPr/>
            </p:nvSpPr>
            <p:spPr bwMode="auto">
              <a:xfrm flipV="1">
                <a:off x="2454" y="3428"/>
                <a:ext cx="1" cy="37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488" name="Freeform 73"/>
            <p:cNvSpPr>
              <a:spLocks/>
            </p:cNvSpPr>
            <p:nvPr/>
          </p:nvSpPr>
          <p:spPr bwMode="auto">
            <a:xfrm>
              <a:off x="697" y="2904"/>
              <a:ext cx="1663" cy="248"/>
            </a:xfrm>
            <a:custGeom>
              <a:avLst/>
              <a:gdLst>
                <a:gd name="T0" fmla="*/ 0 w 357"/>
                <a:gd name="T1" fmla="*/ 0 h 53"/>
                <a:gd name="T2" fmla="*/ 1899416 w 357"/>
                <a:gd name="T3" fmla="*/ 933355 h 53"/>
                <a:gd name="T4" fmla="*/ 3759423 w 357"/>
                <a:gd name="T5" fmla="*/ 1227301 h 53"/>
                <a:gd name="T6" fmla="*/ 5661183 w 357"/>
                <a:gd name="T7" fmla="*/ 587779 h 53"/>
                <a:gd name="T8" fmla="*/ 7571513 w 357"/>
                <a:gd name="T9" fmla="*/ 1469395 h 53"/>
                <a:gd name="T10" fmla="*/ 9420605 w 357"/>
                <a:gd name="T11" fmla="*/ 1426655 h 53"/>
                <a:gd name="T12" fmla="*/ 11331347 w 357"/>
                <a:gd name="T13" fmla="*/ 2602218 h 53"/>
                <a:gd name="T14" fmla="*/ 13230875 w 357"/>
                <a:gd name="T15" fmla="*/ 1521134 h 53"/>
                <a:gd name="T16" fmla="*/ 15090770 w 357"/>
                <a:gd name="T17" fmla="*/ 1175562 h 53"/>
                <a:gd name="T18" fmla="*/ 16992524 w 357"/>
                <a:gd name="T19" fmla="*/ 838984 h 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57"/>
                <a:gd name="T31" fmla="*/ 0 h 53"/>
                <a:gd name="T32" fmla="*/ 357 w 357"/>
                <a:gd name="T33" fmla="*/ 53 h 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57" h="53">
                  <a:moveTo>
                    <a:pt x="0" y="0"/>
                  </a:moveTo>
                  <a:lnTo>
                    <a:pt x="40" y="19"/>
                  </a:lnTo>
                  <a:lnTo>
                    <a:pt x="79" y="25"/>
                  </a:lnTo>
                  <a:lnTo>
                    <a:pt x="119" y="12"/>
                  </a:lnTo>
                  <a:lnTo>
                    <a:pt x="159" y="30"/>
                  </a:lnTo>
                  <a:lnTo>
                    <a:pt x="198" y="29"/>
                  </a:lnTo>
                  <a:lnTo>
                    <a:pt x="238" y="53"/>
                  </a:lnTo>
                  <a:lnTo>
                    <a:pt x="278" y="31"/>
                  </a:lnTo>
                  <a:lnTo>
                    <a:pt x="317" y="24"/>
                  </a:lnTo>
                  <a:lnTo>
                    <a:pt x="357" y="17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489" name="Freeform 74"/>
            <p:cNvSpPr>
              <a:spLocks/>
            </p:cNvSpPr>
            <p:nvPr/>
          </p:nvSpPr>
          <p:spPr bwMode="auto">
            <a:xfrm>
              <a:off x="610" y="2937"/>
              <a:ext cx="1755" cy="1"/>
            </a:xfrm>
            <a:custGeom>
              <a:avLst/>
              <a:gdLst>
                <a:gd name="T0" fmla="*/ 0 w 357"/>
                <a:gd name="T1" fmla="*/ 0 h 1"/>
                <a:gd name="T2" fmla="*/ 2779389 w 357"/>
                <a:gd name="T3" fmla="*/ 0 h 1"/>
                <a:gd name="T4" fmla="*/ 5475261 w 357"/>
                <a:gd name="T5" fmla="*/ 0 h 1"/>
                <a:gd name="T6" fmla="*/ 8257044 w 357"/>
                <a:gd name="T7" fmla="*/ 0 h 1"/>
                <a:gd name="T8" fmla="*/ 11036434 w 357"/>
                <a:gd name="T9" fmla="*/ 0 h 1"/>
                <a:gd name="T10" fmla="*/ 13732310 w 357"/>
                <a:gd name="T11" fmla="*/ 0 h 1"/>
                <a:gd name="T12" fmla="*/ 16514667 w 357"/>
                <a:gd name="T13" fmla="*/ 0 h 1"/>
                <a:gd name="T14" fmla="*/ 19293456 w 357"/>
                <a:gd name="T15" fmla="*/ 0 h 1"/>
                <a:gd name="T16" fmla="*/ 21989317 w 357"/>
                <a:gd name="T17" fmla="*/ 0 h 1"/>
                <a:gd name="T18" fmla="*/ 24771674 w 357"/>
                <a:gd name="T19" fmla="*/ 0 h 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57"/>
                <a:gd name="T31" fmla="*/ 0 h 1"/>
                <a:gd name="T32" fmla="*/ 357 w 357"/>
                <a:gd name="T33" fmla="*/ 1 h 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57" h="1">
                  <a:moveTo>
                    <a:pt x="0" y="0"/>
                  </a:moveTo>
                  <a:lnTo>
                    <a:pt x="40" y="0"/>
                  </a:lnTo>
                  <a:lnTo>
                    <a:pt x="79" y="0"/>
                  </a:lnTo>
                  <a:lnTo>
                    <a:pt x="119" y="0"/>
                  </a:lnTo>
                  <a:lnTo>
                    <a:pt x="159" y="0"/>
                  </a:lnTo>
                  <a:lnTo>
                    <a:pt x="198" y="0"/>
                  </a:lnTo>
                  <a:lnTo>
                    <a:pt x="238" y="0"/>
                  </a:lnTo>
                  <a:lnTo>
                    <a:pt x="278" y="0"/>
                  </a:lnTo>
                  <a:lnTo>
                    <a:pt x="317" y="0"/>
                  </a:lnTo>
                  <a:lnTo>
                    <a:pt x="357" y="0"/>
                  </a:lnTo>
                </a:path>
              </a:pathLst>
            </a:custGeom>
            <a:noFill/>
            <a:ln w="1905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490" name="Freeform 75"/>
            <p:cNvSpPr>
              <a:spLocks/>
            </p:cNvSpPr>
            <p:nvPr/>
          </p:nvSpPr>
          <p:spPr bwMode="auto">
            <a:xfrm>
              <a:off x="610" y="3096"/>
              <a:ext cx="1755" cy="1"/>
            </a:xfrm>
            <a:custGeom>
              <a:avLst/>
              <a:gdLst>
                <a:gd name="T0" fmla="*/ 0 w 357"/>
                <a:gd name="T1" fmla="*/ 0 h 1"/>
                <a:gd name="T2" fmla="*/ 2779389 w 357"/>
                <a:gd name="T3" fmla="*/ 0 h 1"/>
                <a:gd name="T4" fmla="*/ 5475261 w 357"/>
                <a:gd name="T5" fmla="*/ 0 h 1"/>
                <a:gd name="T6" fmla="*/ 8257044 w 357"/>
                <a:gd name="T7" fmla="*/ 0 h 1"/>
                <a:gd name="T8" fmla="*/ 11036434 w 357"/>
                <a:gd name="T9" fmla="*/ 0 h 1"/>
                <a:gd name="T10" fmla="*/ 13732310 w 357"/>
                <a:gd name="T11" fmla="*/ 0 h 1"/>
                <a:gd name="T12" fmla="*/ 16514667 w 357"/>
                <a:gd name="T13" fmla="*/ 0 h 1"/>
                <a:gd name="T14" fmla="*/ 19293456 w 357"/>
                <a:gd name="T15" fmla="*/ 0 h 1"/>
                <a:gd name="T16" fmla="*/ 21989317 w 357"/>
                <a:gd name="T17" fmla="*/ 0 h 1"/>
                <a:gd name="T18" fmla="*/ 24771674 w 357"/>
                <a:gd name="T19" fmla="*/ 0 h 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57"/>
                <a:gd name="T31" fmla="*/ 0 h 1"/>
                <a:gd name="T32" fmla="*/ 357 w 357"/>
                <a:gd name="T33" fmla="*/ 1 h 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57" h="1">
                  <a:moveTo>
                    <a:pt x="0" y="0"/>
                  </a:moveTo>
                  <a:lnTo>
                    <a:pt x="40" y="0"/>
                  </a:lnTo>
                  <a:lnTo>
                    <a:pt x="79" y="0"/>
                  </a:lnTo>
                  <a:lnTo>
                    <a:pt x="119" y="0"/>
                  </a:lnTo>
                  <a:lnTo>
                    <a:pt x="159" y="0"/>
                  </a:lnTo>
                  <a:lnTo>
                    <a:pt x="198" y="0"/>
                  </a:lnTo>
                  <a:lnTo>
                    <a:pt x="238" y="0"/>
                  </a:lnTo>
                  <a:lnTo>
                    <a:pt x="278" y="0"/>
                  </a:lnTo>
                  <a:lnTo>
                    <a:pt x="317" y="0"/>
                  </a:lnTo>
                  <a:lnTo>
                    <a:pt x="357" y="0"/>
                  </a:lnTo>
                </a:path>
              </a:pathLst>
            </a:custGeom>
            <a:noFill/>
            <a:ln w="1905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491" name="Rectangle 76"/>
            <p:cNvSpPr>
              <a:spLocks noChangeArrowheads="1"/>
            </p:cNvSpPr>
            <p:nvPr/>
          </p:nvSpPr>
          <p:spPr bwMode="auto">
            <a:xfrm>
              <a:off x="1789" y="2632"/>
              <a:ext cx="712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b="1">
                  <a:solidFill>
                    <a:srgbClr val="000000"/>
                  </a:solidFill>
                  <a:latin typeface="Comic Sans MS" pitchFamily="66" charset="0"/>
                </a:rPr>
                <a:t>stone pine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492" name="Rectangle 77"/>
            <p:cNvSpPr>
              <a:spLocks noChangeArrowheads="1"/>
            </p:cNvSpPr>
            <p:nvPr/>
          </p:nvSpPr>
          <p:spPr bwMode="auto">
            <a:xfrm>
              <a:off x="322" y="3362"/>
              <a:ext cx="20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-10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493" name="Rectangle 78"/>
            <p:cNvSpPr>
              <a:spLocks noChangeArrowheads="1"/>
            </p:cNvSpPr>
            <p:nvPr/>
          </p:nvSpPr>
          <p:spPr bwMode="auto">
            <a:xfrm>
              <a:off x="390" y="3199"/>
              <a:ext cx="13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-6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494" name="Rectangle 79"/>
            <p:cNvSpPr>
              <a:spLocks noChangeArrowheads="1"/>
            </p:cNvSpPr>
            <p:nvPr/>
          </p:nvSpPr>
          <p:spPr bwMode="auto">
            <a:xfrm>
              <a:off x="390" y="3035"/>
              <a:ext cx="13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-2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495" name="Rectangle 80"/>
            <p:cNvSpPr>
              <a:spLocks noChangeArrowheads="1"/>
            </p:cNvSpPr>
            <p:nvPr/>
          </p:nvSpPr>
          <p:spPr bwMode="auto">
            <a:xfrm>
              <a:off x="458" y="2867"/>
              <a:ext cx="6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2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496" name="Rectangle 81"/>
            <p:cNvSpPr>
              <a:spLocks noChangeArrowheads="1"/>
            </p:cNvSpPr>
            <p:nvPr/>
          </p:nvSpPr>
          <p:spPr bwMode="auto">
            <a:xfrm>
              <a:off x="458" y="2703"/>
              <a:ext cx="6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6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497" name="Rectangle 82"/>
            <p:cNvSpPr>
              <a:spLocks noChangeArrowheads="1"/>
            </p:cNvSpPr>
            <p:nvPr/>
          </p:nvSpPr>
          <p:spPr bwMode="auto">
            <a:xfrm>
              <a:off x="390" y="2539"/>
              <a:ext cx="13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10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498" name="Rectangle 83"/>
            <p:cNvSpPr>
              <a:spLocks noChangeArrowheads="1"/>
            </p:cNvSpPr>
            <p:nvPr/>
          </p:nvSpPr>
          <p:spPr bwMode="auto">
            <a:xfrm>
              <a:off x="669" y="3535"/>
              <a:ext cx="6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1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499" name="Rectangle 84"/>
            <p:cNvSpPr>
              <a:spLocks noChangeArrowheads="1"/>
            </p:cNvSpPr>
            <p:nvPr/>
          </p:nvSpPr>
          <p:spPr bwMode="auto">
            <a:xfrm>
              <a:off x="855" y="3535"/>
              <a:ext cx="6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2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00" name="Rectangle 85"/>
            <p:cNvSpPr>
              <a:spLocks noChangeArrowheads="1"/>
            </p:cNvSpPr>
            <p:nvPr/>
          </p:nvSpPr>
          <p:spPr bwMode="auto">
            <a:xfrm>
              <a:off x="1037" y="3535"/>
              <a:ext cx="6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3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01" name="Rectangle 86"/>
            <p:cNvSpPr>
              <a:spLocks noChangeArrowheads="1"/>
            </p:cNvSpPr>
            <p:nvPr/>
          </p:nvSpPr>
          <p:spPr bwMode="auto">
            <a:xfrm>
              <a:off x="1223" y="3535"/>
              <a:ext cx="6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4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02" name="Rectangle 87"/>
            <p:cNvSpPr>
              <a:spLocks noChangeArrowheads="1"/>
            </p:cNvSpPr>
            <p:nvPr/>
          </p:nvSpPr>
          <p:spPr bwMode="auto">
            <a:xfrm>
              <a:off x="1410" y="3535"/>
              <a:ext cx="6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5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03" name="Rectangle 88"/>
            <p:cNvSpPr>
              <a:spLocks noChangeArrowheads="1"/>
            </p:cNvSpPr>
            <p:nvPr/>
          </p:nvSpPr>
          <p:spPr bwMode="auto">
            <a:xfrm>
              <a:off x="1591" y="3535"/>
              <a:ext cx="6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6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04" name="Rectangle 89"/>
            <p:cNvSpPr>
              <a:spLocks noChangeArrowheads="1"/>
            </p:cNvSpPr>
            <p:nvPr/>
          </p:nvSpPr>
          <p:spPr bwMode="auto">
            <a:xfrm>
              <a:off x="1778" y="3535"/>
              <a:ext cx="6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7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05" name="Rectangle 90"/>
            <p:cNvSpPr>
              <a:spLocks noChangeArrowheads="1"/>
            </p:cNvSpPr>
            <p:nvPr/>
          </p:nvSpPr>
          <p:spPr bwMode="auto">
            <a:xfrm>
              <a:off x="1964" y="3535"/>
              <a:ext cx="6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8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06" name="Rectangle 91"/>
            <p:cNvSpPr>
              <a:spLocks noChangeArrowheads="1"/>
            </p:cNvSpPr>
            <p:nvPr/>
          </p:nvSpPr>
          <p:spPr bwMode="auto">
            <a:xfrm>
              <a:off x="2146" y="3535"/>
              <a:ext cx="6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9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07" name="Rectangle 92"/>
            <p:cNvSpPr>
              <a:spLocks noChangeArrowheads="1"/>
            </p:cNvSpPr>
            <p:nvPr/>
          </p:nvSpPr>
          <p:spPr bwMode="auto">
            <a:xfrm>
              <a:off x="2300" y="3535"/>
              <a:ext cx="13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 b="1">
                  <a:solidFill>
                    <a:srgbClr val="000000"/>
                  </a:solidFill>
                  <a:latin typeface="Comic Sans MS" pitchFamily="66" charset="0"/>
                </a:rPr>
                <a:t>10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4508" name="Rectangle 93"/>
            <p:cNvSpPr>
              <a:spLocks noChangeArrowheads="1"/>
            </p:cNvSpPr>
            <p:nvPr/>
          </p:nvSpPr>
          <p:spPr bwMode="auto">
            <a:xfrm>
              <a:off x="249" y="2951"/>
              <a:ext cx="8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Z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4509" name="Text Box 97"/>
            <p:cNvSpPr txBox="1">
              <a:spLocks noChangeArrowheads="1"/>
            </p:cNvSpPr>
            <p:nvPr/>
          </p:nvSpPr>
          <p:spPr bwMode="auto">
            <a:xfrm>
              <a:off x="882" y="3653"/>
              <a:ext cx="126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b="1">
                  <a:latin typeface="Comic Sans MS" pitchFamily="66" charset="0"/>
                </a:rPr>
                <a:t>Distance classes</a:t>
              </a:r>
            </a:p>
          </p:txBody>
        </p:sp>
      </p:grpSp>
      <p:grpSp>
        <p:nvGrpSpPr>
          <p:cNvPr id="9" name="Group 248"/>
          <p:cNvGrpSpPr>
            <a:grpSpLocks/>
          </p:cNvGrpSpPr>
          <p:nvPr/>
        </p:nvGrpSpPr>
        <p:grpSpPr bwMode="auto">
          <a:xfrm>
            <a:off x="5389563" y="5091113"/>
            <a:ext cx="3330575" cy="1838325"/>
            <a:chOff x="3395" y="3207"/>
            <a:chExt cx="2098" cy="1158"/>
          </a:xfrm>
        </p:grpSpPr>
        <p:grpSp>
          <p:nvGrpSpPr>
            <p:cNvPr id="14441" name="Group 247"/>
            <p:cNvGrpSpPr>
              <a:grpSpLocks/>
            </p:cNvGrpSpPr>
            <p:nvPr/>
          </p:nvGrpSpPr>
          <p:grpSpPr bwMode="auto">
            <a:xfrm>
              <a:off x="3713" y="3282"/>
              <a:ext cx="34" cy="742"/>
              <a:chOff x="3713" y="3282"/>
              <a:chExt cx="34" cy="742"/>
            </a:xfrm>
          </p:grpSpPr>
          <p:sp>
            <p:nvSpPr>
              <p:cNvPr id="14480" name="Line 101"/>
              <p:cNvSpPr>
                <a:spLocks noChangeShapeType="1"/>
              </p:cNvSpPr>
              <p:nvPr/>
            </p:nvSpPr>
            <p:spPr bwMode="auto">
              <a:xfrm>
                <a:off x="3746" y="3282"/>
                <a:ext cx="1" cy="742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81" name="Line 103"/>
              <p:cNvSpPr>
                <a:spLocks noChangeShapeType="1"/>
              </p:cNvSpPr>
              <p:nvPr/>
            </p:nvSpPr>
            <p:spPr bwMode="auto">
              <a:xfrm>
                <a:off x="3713" y="3874"/>
                <a:ext cx="33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82" name="Line 104"/>
              <p:cNvSpPr>
                <a:spLocks noChangeShapeType="1"/>
              </p:cNvSpPr>
              <p:nvPr/>
            </p:nvSpPr>
            <p:spPr bwMode="auto">
              <a:xfrm>
                <a:off x="3713" y="3728"/>
                <a:ext cx="33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83" name="Line 105"/>
              <p:cNvSpPr>
                <a:spLocks noChangeShapeType="1"/>
              </p:cNvSpPr>
              <p:nvPr/>
            </p:nvSpPr>
            <p:spPr bwMode="auto">
              <a:xfrm>
                <a:off x="3713" y="3578"/>
                <a:ext cx="33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84" name="Line 106"/>
              <p:cNvSpPr>
                <a:spLocks noChangeShapeType="1"/>
              </p:cNvSpPr>
              <p:nvPr/>
            </p:nvSpPr>
            <p:spPr bwMode="auto">
              <a:xfrm>
                <a:off x="3713" y="3432"/>
                <a:ext cx="33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85" name="Line 107"/>
              <p:cNvSpPr>
                <a:spLocks noChangeShapeType="1"/>
              </p:cNvSpPr>
              <p:nvPr/>
            </p:nvSpPr>
            <p:spPr bwMode="auto">
              <a:xfrm>
                <a:off x="3713" y="3282"/>
                <a:ext cx="33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4442" name="Group 246"/>
            <p:cNvGrpSpPr>
              <a:grpSpLocks/>
            </p:cNvGrpSpPr>
            <p:nvPr/>
          </p:nvGrpSpPr>
          <p:grpSpPr bwMode="auto">
            <a:xfrm>
              <a:off x="3713" y="4024"/>
              <a:ext cx="1730" cy="33"/>
              <a:chOff x="3713" y="4024"/>
              <a:chExt cx="1730" cy="33"/>
            </a:xfrm>
          </p:grpSpPr>
          <p:sp>
            <p:nvSpPr>
              <p:cNvPr id="14467" name="Line 102"/>
              <p:cNvSpPr>
                <a:spLocks noChangeShapeType="1"/>
              </p:cNvSpPr>
              <p:nvPr/>
            </p:nvSpPr>
            <p:spPr bwMode="auto">
              <a:xfrm>
                <a:off x="3713" y="4024"/>
                <a:ext cx="33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68" name="Line 108"/>
              <p:cNvSpPr>
                <a:spLocks noChangeShapeType="1"/>
              </p:cNvSpPr>
              <p:nvPr/>
            </p:nvSpPr>
            <p:spPr bwMode="auto">
              <a:xfrm>
                <a:off x="3746" y="4024"/>
                <a:ext cx="1696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69" name="Line 109"/>
              <p:cNvSpPr>
                <a:spLocks noChangeShapeType="1"/>
              </p:cNvSpPr>
              <p:nvPr/>
            </p:nvSpPr>
            <p:spPr bwMode="auto">
              <a:xfrm flipV="1">
                <a:off x="3746" y="4024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70" name="Line 110"/>
              <p:cNvSpPr>
                <a:spLocks noChangeShapeType="1"/>
              </p:cNvSpPr>
              <p:nvPr/>
            </p:nvSpPr>
            <p:spPr bwMode="auto">
              <a:xfrm flipV="1">
                <a:off x="3917" y="4024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71" name="Line 111"/>
              <p:cNvSpPr>
                <a:spLocks noChangeShapeType="1"/>
              </p:cNvSpPr>
              <p:nvPr/>
            </p:nvSpPr>
            <p:spPr bwMode="auto">
              <a:xfrm flipV="1">
                <a:off x="4085" y="4024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72" name="Line 112"/>
              <p:cNvSpPr>
                <a:spLocks noChangeShapeType="1"/>
              </p:cNvSpPr>
              <p:nvPr/>
            </p:nvSpPr>
            <p:spPr bwMode="auto">
              <a:xfrm flipV="1">
                <a:off x="4256" y="4024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73" name="Line 113"/>
              <p:cNvSpPr>
                <a:spLocks noChangeShapeType="1"/>
              </p:cNvSpPr>
              <p:nvPr/>
            </p:nvSpPr>
            <p:spPr bwMode="auto">
              <a:xfrm flipV="1">
                <a:off x="4423" y="4024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74" name="Line 114"/>
              <p:cNvSpPr>
                <a:spLocks noChangeShapeType="1"/>
              </p:cNvSpPr>
              <p:nvPr/>
            </p:nvSpPr>
            <p:spPr bwMode="auto">
              <a:xfrm flipV="1">
                <a:off x="4594" y="4024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75" name="Line 115"/>
              <p:cNvSpPr>
                <a:spLocks noChangeShapeType="1"/>
              </p:cNvSpPr>
              <p:nvPr/>
            </p:nvSpPr>
            <p:spPr bwMode="auto">
              <a:xfrm flipV="1">
                <a:off x="4766" y="4024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76" name="Line 116"/>
              <p:cNvSpPr>
                <a:spLocks noChangeShapeType="1"/>
              </p:cNvSpPr>
              <p:nvPr/>
            </p:nvSpPr>
            <p:spPr bwMode="auto">
              <a:xfrm flipV="1">
                <a:off x="4933" y="4024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77" name="Line 117"/>
              <p:cNvSpPr>
                <a:spLocks noChangeShapeType="1"/>
              </p:cNvSpPr>
              <p:nvPr/>
            </p:nvSpPr>
            <p:spPr bwMode="auto">
              <a:xfrm flipV="1">
                <a:off x="5104" y="4024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78" name="Line 118"/>
              <p:cNvSpPr>
                <a:spLocks noChangeShapeType="1"/>
              </p:cNvSpPr>
              <p:nvPr/>
            </p:nvSpPr>
            <p:spPr bwMode="auto">
              <a:xfrm flipV="1">
                <a:off x="5271" y="4024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79" name="Line 119"/>
              <p:cNvSpPr>
                <a:spLocks noChangeShapeType="1"/>
              </p:cNvSpPr>
              <p:nvPr/>
            </p:nvSpPr>
            <p:spPr bwMode="auto">
              <a:xfrm flipV="1">
                <a:off x="5442" y="4024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443" name="Freeform 120"/>
            <p:cNvSpPr>
              <a:spLocks/>
            </p:cNvSpPr>
            <p:nvPr/>
          </p:nvSpPr>
          <p:spPr bwMode="auto">
            <a:xfrm>
              <a:off x="3832" y="3322"/>
              <a:ext cx="1525" cy="512"/>
            </a:xfrm>
            <a:custGeom>
              <a:avLst/>
              <a:gdLst>
                <a:gd name="T0" fmla="*/ 0 w 374"/>
                <a:gd name="T1" fmla="*/ 292543 h 126"/>
                <a:gd name="T2" fmla="*/ 767638 w 374"/>
                <a:gd name="T3" fmla="*/ 1773832 h 126"/>
                <a:gd name="T4" fmla="*/ 1553314 w 374"/>
                <a:gd name="T5" fmla="*/ 1810387 h 126"/>
                <a:gd name="T6" fmla="*/ 2344480 w 374"/>
                <a:gd name="T7" fmla="*/ 1701823 h 126"/>
                <a:gd name="T8" fmla="*/ 3111020 w 374"/>
                <a:gd name="T9" fmla="*/ 1976385 h 126"/>
                <a:gd name="T10" fmla="*/ 3897712 w 374"/>
                <a:gd name="T11" fmla="*/ 1922174 h 126"/>
                <a:gd name="T12" fmla="*/ 4665416 w 374"/>
                <a:gd name="T13" fmla="*/ 1535565 h 126"/>
                <a:gd name="T14" fmla="*/ 5455435 w 374"/>
                <a:gd name="T15" fmla="*/ 0 h 126"/>
                <a:gd name="T16" fmla="*/ 6241095 w 374"/>
                <a:gd name="T17" fmla="*/ 1171030 h 126"/>
                <a:gd name="T18" fmla="*/ 7008733 w 374"/>
                <a:gd name="T19" fmla="*/ 2305500 h 1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4"/>
                <a:gd name="T31" fmla="*/ 0 h 126"/>
                <a:gd name="T32" fmla="*/ 374 w 374"/>
                <a:gd name="T33" fmla="*/ 126 h 1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4" h="126">
                  <a:moveTo>
                    <a:pt x="0" y="16"/>
                  </a:moveTo>
                  <a:lnTo>
                    <a:pt x="41" y="97"/>
                  </a:lnTo>
                  <a:lnTo>
                    <a:pt x="83" y="99"/>
                  </a:lnTo>
                  <a:lnTo>
                    <a:pt x="125" y="93"/>
                  </a:lnTo>
                  <a:lnTo>
                    <a:pt x="166" y="108"/>
                  </a:lnTo>
                  <a:lnTo>
                    <a:pt x="208" y="105"/>
                  </a:lnTo>
                  <a:lnTo>
                    <a:pt x="249" y="84"/>
                  </a:lnTo>
                  <a:lnTo>
                    <a:pt x="291" y="0"/>
                  </a:lnTo>
                  <a:lnTo>
                    <a:pt x="333" y="64"/>
                  </a:lnTo>
                  <a:lnTo>
                    <a:pt x="374" y="126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444" name="Freeform 121"/>
            <p:cNvSpPr>
              <a:spLocks/>
            </p:cNvSpPr>
            <p:nvPr/>
          </p:nvSpPr>
          <p:spPr bwMode="auto">
            <a:xfrm>
              <a:off x="3758" y="3509"/>
              <a:ext cx="1664" cy="1"/>
            </a:xfrm>
            <a:custGeom>
              <a:avLst/>
              <a:gdLst>
                <a:gd name="T0" fmla="*/ 0 w 374"/>
                <a:gd name="T1" fmla="*/ 0 h 1"/>
                <a:gd name="T2" fmla="*/ 1412260 w 374"/>
                <a:gd name="T3" fmla="*/ 0 h 1"/>
                <a:gd name="T4" fmla="*/ 2862926 w 374"/>
                <a:gd name="T5" fmla="*/ 0 h 1"/>
                <a:gd name="T6" fmla="*/ 4313132 w 374"/>
                <a:gd name="T7" fmla="*/ 0 h 1"/>
                <a:gd name="T8" fmla="*/ 5732440 w 374"/>
                <a:gd name="T9" fmla="*/ 0 h 1"/>
                <a:gd name="T10" fmla="*/ 7176058 w 374"/>
                <a:gd name="T11" fmla="*/ 0 h 1"/>
                <a:gd name="T12" fmla="*/ 8595365 w 374"/>
                <a:gd name="T13" fmla="*/ 0 h 1"/>
                <a:gd name="T14" fmla="*/ 10045649 w 374"/>
                <a:gd name="T15" fmla="*/ 0 h 1"/>
                <a:gd name="T16" fmla="*/ 11496319 w 374"/>
                <a:gd name="T17" fmla="*/ 0 h 1"/>
                <a:gd name="T18" fmla="*/ 12906554 w 374"/>
                <a:gd name="T19" fmla="*/ 0 h 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4"/>
                <a:gd name="T31" fmla="*/ 0 h 1"/>
                <a:gd name="T32" fmla="*/ 374 w 374"/>
                <a:gd name="T33" fmla="*/ 1 h 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4" h="1">
                  <a:moveTo>
                    <a:pt x="0" y="0"/>
                  </a:moveTo>
                  <a:lnTo>
                    <a:pt x="41" y="0"/>
                  </a:lnTo>
                  <a:lnTo>
                    <a:pt x="83" y="0"/>
                  </a:lnTo>
                  <a:lnTo>
                    <a:pt x="125" y="0"/>
                  </a:lnTo>
                  <a:lnTo>
                    <a:pt x="166" y="0"/>
                  </a:lnTo>
                  <a:lnTo>
                    <a:pt x="208" y="0"/>
                  </a:lnTo>
                  <a:lnTo>
                    <a:pt x="249" y="0"/>
                  </a:lnTo>
                  <a:lnTo>
                    <a:pt x="291" y="0"/>
                  </a:lnTo>
                  <a:lnTo>
                    <a:pt x="333" y="0"/>
                  </a:lnTo>
                  <a:lnTo>
                    <a:pt x="374" y="0"/>
                  </a:lnTo>
                </a:path>
              </a:pathLst>
            </a:custGeom>
            <a:noFill/>
            <a:ln w="1905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445" name="Freeform 122"/>
            <p:cNvSpPr>
              <a:spLocks/>
            </p:cNvSpPr>
            <p:nvPr/>
          </p:nvSpPr>
          <p:spPr bwMode="auto">
            <a:xfrm>
              <a:off x="3758" y="3797"/>
              <a:ext cx="1664" cy="1"/>
            </a:xfrm>
            <a:custGeom>
              <a:avLst/>
              <a:gdLst>
                <a:gd name="T0" fmla="*/ 0 w 374"/>
                <a:gd name="T1" fmla="*/ 0 h 1"/>
                <a:gd name="T2" fmla="*/ 1412260 w 374"/>
                <a:gd name="T3" fmla="*/ 0 h 1"/>
                <a:gd name="T4" fmla="*/ 2862926 w 374"/>
                <a:gd name="T5" fmla="*/ 0 h 1"/>
                <a:gd name="T6" fmla="*/ 4313132 w 374"/>
                <a:gd name="T7" fmla="*/ 0 h 1"/>
                <a:gd name="T8" fmla="*/ 5732440 w 374"/>
                <a:gd name="T9" fmla="*/ 0 h 1"/>
                <a:gd name="T10" fmla="*/ 7176058 w 374"/>
                <a:gd name="T11" fmla="*/ 0 h 1"/>
                <a:gd name="T12" fmla="*/ 8595365 w 374"/>
                <a:gd name="T13" fmla="*/ 0 h 1"/>
                <a:gd name="T14" fmla="*/ 10045649 w 374"/>
                <a:gd name="T15" fmla="*/ 0 h 1"/>
                <a:gd name="T16" fmla="*/ 11496319 w 374"/>
                <a:gd name="T17" fmla="*/ 0 h 1"/>
                <a:gd name="T18" fmla="*/ 12906554 w 374"/>
                <a:gd name="T19" fmla="*/ 0 h 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4"/>
                <a:gd name="T31" fmla="*/ 0 h 1"/>
                <a:gd name="T32" fmla="*/ 374 w 374"/>
                <a:gd name="T33" fmla="*/ 1 h 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4" h="1">
                  <a:moveTo>
                    <a:pt x="0" y="0"/>
                  </a:moveTo>
                  <a:lnTo>
                    <a:pt x="41" y="0"/>
                  </a:lnTo>
                  <a:lnTo>
                    <a:pt x="83" y="0"/>
                  </a:lnTo>
                  <a:lnTo>
                    <a:pt x="125" y="0"/>
                  </a:lnTo>
                  <a:lnTo>
                    <a:pt x="166" y="0"/>
                  </a:lnTo>
                  <a:lnTo>
                    <a:pt x="208" y="0"/>
                  </a:lnTo>
                  <a:lnTo>
                    <a:pt x="249" y="0"/>
                  </a:lnTo>
                  <a:lnTo>
                    <a:pt x="291" y="0"/>
                  </a:lnTo>
                  <a:lnTo>
                    <a:pt x="333" y="0"/>
                  </a:lnTo>
                  <a:lnTo>
                    <a:pt x="374" y="0"/>
                  </a:lnTo>
                </a:path>
              </a:pathLst>
            </a:custGeom>
            <a:noFill/>
            <a:ln w="1905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446" name="Rectangle 123"/>
            <p:cNvSpPr>
              <a:spLocks noChangeArrowheads="1"/>
            </p:cNvSpPr>
            <p:nvPr/>
          </p:nvSpPr>
          <p:spPr bwMode="auto">
            <a:xfrm>
              <a:off x="4168" y="3207"/>
              <a:ext cx="45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b="1">
                  <a:solidFill>
                    <a:srgbClr val="000000"/>
                  </a:solidFill>
                  <a:latin typeface="Comic Sans MS" pitchFamily="66" charset="0"/>
                </a:rPr>
                <a:t>spruce</a:t>
              </a:r>
              <a:endParaRPr lang="it-IT">
                <a:latin typeface="Comic Sans MS" pitchFamily="66" charset="0"/>
              </a:endParaRPr>
            </a:p>
          </p:txBody>
        </p:sp>
        <p:grpSp>
          <p:nvGrpSpPr>
            <p:cNvPr id="14447" name="Group 124"/>
            <p:cNvGrpSpPr>
              <a:grpSpLocks/>
            </p:cNvGrpSpPr>
            <p:nvPr/>
          </p:nvGrpSpPr>
          <p:grpSpPr bwMode="auto">
            <a:xfrm>
              <a:off x="3525" y="3225"/>
              <a:ext cx="156" cy="897"/>
              <a:chOff x="751" y="3085"/>
              <a:chExt cx="156" cy="897"/>
            </a:xfrm>
          </p:grpSpPr>
          <p:sp>
            <p:nvSpPr>
              <p:cNvPr id="14461" name="Rectangle 125"/>
              <p:cNvSpPr>
                <a:spLocks noChangeArrowheads="1"/>
              </p:cNvSpPr>
              <p:nvPr/>
            </p:nvSpPr>
            <p:spPr bwMode="auto">
              <a:xfrm>
                <a:off x="751" y="3828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-5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62" name="Rectangle 126"/>
              <p:cNvSpPr>
                <a:spLocks noChangeArrowheads="1"/>
              </p:cNvSpPr>
              <p:nvPr/>
            </p:nvSpPr>
            <p:spPr bwMode="auto">
              <a:xfrm>
                <a:off x="751" y="3677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-3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63" name="Rectangle 127"/>
              <p:cNvSpPr>
                <a:spLocks noChangeArrowheads="1"/>
              </p:cNvSpPr>
              <p:nvPr/>
            </p:nvSpPr>
            <p:spPr bwMode="auto">
              <a:xfrm>
                <a:off x="751" y="3531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-1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64" name="Rectangle 128"/>
              <p:cNvSpPr>
                <a:spLocks noChangeArrowheads="1"/>
              </p:cNvSpPr>
              <p:nvPr/>
            </p:nvSpPr>
            <p:spPr bwMode="auto">
              <a:xfrm>
                <a:off x="829" y="3381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65" name="Rectangle 129"/>
              <p:cNvSpPr>
                <a:spLocks noChangeArrowheads="1"/>
              </p:cNvSpPr>
              <p:nvPr/>
            </p:nvSpPr>
            <p:spPr bwMode="auto">
              <a:xfrm>
                <a:off x="829" y="3235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3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66" name="Rectangle 130"/>
              <p:cNvSpPr>
                <a:spLocks noChangeArrowheads="1"/>
              </p:cNvSpPr>
              <p:nvPr/>
            </p:nvSpPr>
            <p:spPr bwMode="auto">
              <a:xfrm>
                <a:off x="829" y="3085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5</a:t>
                </a:r>
                <a:endParaRPr lang="it-IT" sz="1600">
                  <a:latin typeface="Comic Sans MS" pitchFamily="66" charset="0"/>
                </a:endParaRPr>
              </a:p>
            </p:txBody>
          </p:sp>
        </p:grpSp>
        <p:grpSp>
          <p:nvGrpSpPr>
            <p:cNvPr id="14448" name="Group 131"/>
            <p:cNvGrpSpPr>
              <a:grpSpLocks/>
            </p:cNvGrpSpPr>
            <p:nvPr/>
          </p:nvGrpSpPr>
          <p:grpSpPr bwMode="auto">
            <a:xfrm>
              <a:off x="3807" y="4118"/>
              <a:ext cx="1653" cy="154"/>
              <a:chOff x="979" y="3978"/>
              <a:chExt cx="1653" cy="154"/>
            </a:xfrm>
          </p:grpSpPr>
          <p:sp>
            <p:nvSpPr>
              <p:cNvPr id="14451" name="Rectangle 132"/>
              <p:cNvSpPr>
                <a:spLocks noChangeArrowheads="1"/>
              </p:cNvSpPr>
              <p:nvPr/>
            </p:nvSpPr>
            <p:spPr bwMode="auto">
              <a:xfrm>
                <a:off x="979" y="3978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52" name="Rectangle 133"/>
              <p:cNvSpPr>
                <a:spLocks noChangeArrowheads="1"/>
              </p:cNvSpPr>
              <p:nvPr/>
            </p:nvSpPr>
            <p:spPr bwMode="auto">
              <a:xfrm>
                <a:off x="1146" y="3978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2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53" name="Rectangle 134"/>
              <p:cNvSpPr>
                <a:spLocks noChangeArrowheads="1"/>
              </p:cNvSpPr>
              <p:nvPr/>
            </p:nvSpPr>
            <p:spPr bwMode="auto">
              <a:xfrm>
                <a:off x="1318" y="3978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3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54" name="Rectangle 135"/>
              <p:cNvSpPr>
                <a:spLocks noChangeArrowheads="1"/>
              </p:cNvSpPr>
              <p:nvPr/>
            </p:nvSpPr>
            <p:spPr bwMode="auto">
              <a:xfrm>
                <a:off x="1489" y="3978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4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55" name="Rectangle 136"/>
              <p:cNvSpPr>
                <a:spLocks noChangeArrowheads="1"/>
              </p:cNvSpPr>
              <p:nvPr/>
            </p:nvSpPr>
            <p:spPr bwMode="auto">
              <a:xfrm>
                <a:off x="1656" y="3978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5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56" name="Rectangle 137"/>
              <p:cNvSpPr>
                <a:spLocks noChangeArrowheads="1"/>
              </p:cNvSpPr>
              <p:nvPr/>
            </p:nvSpPr>
            <p:spPr bwMode="auto">
              <a:xfrm>
                <a:off x="1827" y="3978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6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57" name="Rectangle 138"/>
              <p:cNvSpPr>
                <a:spLocks noChangeArrowheads="1"/>
              </p:cNvSpPr>
              <p:nvPr/>
            </p:nvSpPr>
            <p:spPr bwMode="auto">
              <a:xfrm>
                <a:off x="1995" y="3978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7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58" name="Rectangle 139"/>
              <p:cNvSpPr>
                <a:spLocks noChangeArrowheads="1"/>
              </p:cNvSpPr>
              <p:nvPr/>
            </p:nvSpPr>
            <p:spPr bwMode="auto">
              <a:xfrm>
                <a:off x="2166" y="3978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8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59" name="Rectangle 140"/>
              <p:cNvSpPr>
                <a:spLocks noChangeArrowheads="1"/>
              </p:cNvSpPr>
              <p:nvPr/>
            </p:nvSpPr>
            <p:spPr bwMode="auto">
              <a:xfrm>
                <a:off x="2337" y="3978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9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60" name="Rectangle 141"/>
              <p:cNvSpPr>
                <a:spLocks noChangeArrowheads="1"/>
              </p:cNvSpPr>
              <p:nvPr/>
            </p:nvSpPr>
            <p:spPr bwMode="auto">
              <a:xfrm>
                <a:off x="2476" y="3978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10</a:t>
                </a:r>
                <a:endParaRPr lang="it-IT" sz="1600">
                  <a:latin typeface="Comic Sans MS" pitchFamily="66" charset="0"/>
                </a:endParaRPr>
              </a:p>
            </p:txBody>
          </p:sp>
        </p:grpSp>
        <p:sp>
          <p:nvSpPr>
            <p:cNvPr id="14449" name="Rectangle 142"/>
            <p:cNvSpPr>
              <a:spLocks noChangeArrowheads="1"/>
            </p:cNvSpPr>
            <p:nvPr/>
          </p:nvSpPr>
          <p:spPr bwMode="auto">
            <a:xfrm>
              <a:off x="3395" y="3615"/>
              <a:ext cx="8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Z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4450" name="Rectangle 143"/>
            <p:cNvSpPr>
              <a:spLocks noChangeArrowheads="1"/>
            </p:cNvSpPr>
            <p:nvPr/>
          </p:nvSpPr>
          <p:spPr bwMode="auto">
            <a:xfrm>
              <a:off x="5465" y="4231"/>
              <a:ext cx="2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4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it-IT"/>
            </a:p>
          </p:txBody>
        </p:sp>
      </p:grpSp>
      <p:grpSp>
        <p:nvGrpSpPr>
          <p:cNvPr id="14" name="Group 245"/>
          <p:cNvGrpSpPr>
            <a:grpSpLocks/>
          </p:cNvGrpSpPr>
          <p:nvPr/>
        </p:nvGrpSpPr>
        <p:grpSpPr bwMode="auto">
          <a:xfrm>
            <a:off x="5341938" y="3357563"/>
            <a:ext cx="3241675" cy="1687512"/>
            <a:chOff x="3365" y="2115"/>
            <a:chExt cx="2042" cy="1063"/>
          </a:xfrm>
        </p:grpSpPr>
        <p:grpSp>
          <p:nvGrpSpPr>
            <p:cNvPr id="14397" name="Group 244"/>
            <p:cNvGrpSpPr>
              <a:grpSpLocks/>
            </p:cNvGrpSpPr>
            <p:nvPr/>
          </p:nvGrpSpPr>
          <p:grpSpPr bwMode="auto">
            <a:xfrm>
              <a:off x="3666" y="2191"/>
              <a:ext cx="33" cy="738"/>
              <a:chOff x="3666" y="2191"/>
              <a:chExt cx="33" cy="738"/>
            </a:xfrm>
          </p:grpSpPr>
          <p:sp>
            <p:nvSpPr>
              <p:cNvPr id="14435" name="Line 145"/>
              <p:cNvSpPr>
                <a:spLocks noChangeShapeType="1"/>
              </p:cNvSpPr>
              <p:nvPr/>
            </p:nvSpPr>
            <p:spPr bwMode="auto">
              <a:xfrm>
                <a:off x="3698" y="2191"/>
                <a:ext cx="1" cy="738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36" name="Line 147"/>
              <p:cNvSpPr>
                <a:spLocks noChangeShapeType="1"/>
              </p:cNvSpPr>
              <p:nvPr/>
            </p:nvSpPr>
            <p:spPr bwMode="auto">
              <a:xfrm>
                <a:off x="3666" y="2782"/>
                <a:ext cx="32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37" name="Line 148"/>
              <p:cNvSpPr>
                <a:spLocks noChangeShapeType="1"/>
              </p:cNvSpPr>
              <p:nvPr/>
            </p:nvSpPr>
            <p:spPr bwMode="auto">
              <a:xfrm>
                <a:off x="3666" y="2634"/>
                <a:ext cx="32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38" name="Line 149"/>
              <p:cNvSpPr>
                <a:spLocks noChangeShapeType="1"/>
              </p:cNvSpPr>
              <p:nvPr/>
            </p:nvSpPr>
            <p:spPr bwMode="auto">
              <a:xfrm>
                <a:off x="3666" y="2487"/>
                <a:ext cx="32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39" name="Line 150"/>
              <p:cNvSpPr>
                <a:spLocks noChangeShapeType="1"/>
              </p:cNvSpPr>
              <p:nvPr/>
            </p:nvSpPr>
            <p:spPr bwMode="auto">
              <a:xfrm>
                <a:off x="3666" y="2339"/>
                <a:ext cx="32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40" name="Line 151"/>
              <p:cNvSpPr>
                <a:spLocks noChangeShapeType="1"/>
              </p:cNvSpPr>
              <p:nvPr/>
            </p:nvSpPr>
            <p:spPr bwMode="auto">
              <a:xfrm>
                <a:off x="3666" y="2191"/>
                <a:ext cx="32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4398" name="Group 243"/>
            <p:cNvGrpSpPr>
              <a:grpSpLocks/>
            </p:cNvGrpSpPr>
            <p:nvPr/>
          </p:nvGrpSpPr>
          <p:grpSpPr bwMode="auto">
            <a:xfrm>
              <a:off x="3666" y="2929"/>
              <a:ext cx="1726" cy="33"/>
              <a:chOff x="3666" y="2929"/>
              <a:chExt cx="1726" cy="33"/>
            </a:xfrm>
          </p:grpSpPr>
          <p:sp>
            <p:nvSpPr>
              <p:cNvPr id="14422" name="Line 146"/>
              <p:cNvSpPr>
                <a:spLocks noChangeShapeType="1"/>
              </p:cNvSpPr>
              <p:nvPr/>
            </p:nvSpPr>
            <p:spPr bwMode="auto">
              <a:xfrm>
                <a:off x="3666" y="2929"/>
                <a:ext cx="32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23" name="Line 152"/>
              <p:cNvSpPr>
                <a:spLocks noChangeShapeType="1"/>
              </p:cNvSpPr>
              <p:nvPr/>
            </p:nvSpPr>
            <p:spPr bwMode="auto">
              <a:xfrm>
                <a:off x="3698" y="2929"/>
                <a:ext cx="1693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24" name="Line 153"/>
              <p:cNvSpPr>
                <a:spLocks noChangeShapeType="1"/>
              </p:cNvSpPr>
              <p:nvPr/>
            </p:nvSpPr>
            <p:spPr bwMode="auto">
              <a:xfrm flipV="1">
                <a:off x="3698" y="2929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25" name="Line 154"/>
              <p:cNvSpPr>
                <a:spLocks noChangeShapeType="1"/>
              </p:cNvSpPr>
              <p:nvPr/>
            </p:nvSpPr>
            <p:spPr bwMode="auto">
              <a:xfrm flipV="1">
                <a:off x="3866" y="2929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26" name="Line 155"/>
              <p:cNvSpPr>
                <a:spLocks noChangeShapeType="1"/>
              </p:cNvSpPr>
              <p:nvPr/>
            </p:nvSpPr>
            <p:spPr bwMode="auto">
              <a:xfrm flipV="1">
                <a:off x="4038" y="2929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27" name="Line 156"/>
              <p:cNvSpPr>
                <a:spLocks noChangeShapeType="1"/>
              </p:cNvSpPr>
              <p:nvPr/>
            </p:nvSpPr>
            <p:spPr bwMode="auto">
              <a:xfrm flipV="1">
                <a:off x="4206" y="2929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28" name="Line 157"/>
              <p:cNvSpPr>
                <a:spLocks noChangeShapeType="1"/>
              </p:cNvSpPr>
              <p:nvPr/>
            </p:nvSpPr>
            <p:spPr bwMode="auto">
              <a:xfrm flipV="1">
                <a:off x="4374" y="2929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29" name="Line 158"/>
              <p:cNvSpPr>
                <a:spLocks noChangeShapeType="1"/>
              </p:cNvSpPr>
              <p:nvPr/>
            </p:nvSpPr>
            <p:spPr bwMode="auto">
              <a:xfrm flipV="1">
                <a:off x="4547" y="2929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30" name="Line 159"/>
              <p:cNvSpPr>
                <a:spLocks noChangeShapeType="1"/>
              </p:cNvSpPr>
              <p:nvPr/>
            </p:nvSpPr>
            <p:spPr bwMode="auto">
              <a:xfrm flipV="1">
                <a:off x="4715" y="2929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31" name="Line 160"/>
              <p:cNvSpPr>
                <a:spLocks noChangeShapeType="1"/>
              </p:cNvSpPr>
              <p:nvPr/>
            </p:nvSpPr>
            <p:spPr bwMode="auto">
              <a:xfrm flipV="1">
                <a:off x="4883" y="2929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32" name="Line 161"/>
              <p:cNvSpPr>
                <a:spLocks noChangeShapeType="1"/>
              </p:cNvSpPr>
              <p:nvPr/>
            </p:nvSpPr>
            <p:spPr bwMode="auto">
              <a:xfrm flipV="1">
                <a:off x="5051" y="2929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33" name="Line 162"/>
              <p:cNvSpPr>
                <a:spLocks noChangeShapeType="1"/>
              </p:cNvSpPr>
              <p:nvPr/>
            </p:nvSpPr>
            <p:spPr bwMode="auto">
              <a:xfrm flipV="1">
                <a:off x="5223" y="2929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34" name="Line 163"/>
              <p:cNvSpPr>
                <a:spLocks noChangeShapeType="1"/>
              </p:cNvSpPr>
              <p:nvPr/>
            </p:nvSpPr>
            <p:spPr bwMode="auto">
              <a:xfrm flipV="1">
                <a:off x="5391" y="2929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399" name="Freeform 164"/>
            <p:cNvSpPr>
              <a:spLocks/>
            </p:cNvSpPr>
            <p:nvPr/>
          </p:nvSpPr>
          <p:spPr bwMode="auto">
            <a:xfrm>
              <a:off x="3784" y="2347"/>
              <a:ext cx="1521" cy="455"/>
            </a:xfrm>
            <a:custGeom>
              <a:avLst/>
              <a:gdLst>
                <a:gd name="T0" fmla="*/ 0 w 371"/>
                <a:gd name="T1" fmla="*/ 0 h 111"/>
                <a:gd name="T2" fmla="*/ 798086 w 371"/>
                <a:gd name="T3" fmla="*/ 953717 h 111"/>
                <a:gd name="T4" fmla="*/ 1595832 w 371"/>
                <a:gd name="T5" fmla="*/ 1091197 h 111"/>
                <a:gd name="T6" fmla="*/ 2412589 w 371"/>
                <a:gd name="T7" fmla="*/ 702467 h 111"/>
                <a:gd name="T8" fmla="*/ 3209228 w 371"/>
                <a:gd name="T9" fmla="*/ 1129556 h 111"/>
                <a:gd name="T10" fmla="*/ 4011783 w 371"/>
                <a:gd name="T11" fmla="*/ 739449 h 111"/>
                <a:gd name="T12" fmla="*/ 4809870 w 371"/>
                <a:gd name="T13" fmla="*/ 1674498 h 111"/>
                <a:gd name="T14" fmla="*/ 5626290 w 371"/>
                <a:gd name="T15" fmla="*/ 2158430 h 111"/>
                <a:gd name="T16" fmla="*/ 6424376 w 371"/>
                <a:gd name="T17" fmla="*/ 659488 h 111"/>
                <a:gd name="T18" fmla="*/ 7222458 w 371"/>
                <a:gd name="T19" fmla="*/ 508161 h 1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1"/>
                <a:gd name="T31" fmla="*/ 0 h 111"/>
                <a:gd name="T32" fmla="*/ 371 w 371"/>
                <a:gd name="T33" fmla="*/ 111 h 11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1" h="111">
                  <a:moveTo>
                    <a:pt x="0" y="0"/>
                  </a:moveTo>
                  <a:lnTo>
                    <a:pt x="41" y="49"/>
                  </a:lnTo>
                  <a:lnTo>
                    <a:pt x="82" y="56"/>
                  </a:lnTo>
                  <a:lnTo>
                    <a:pt x="124" y="36"/>
                  </a:lnTo>
                  <a:lnTo>
                    <a:pt x="165" y="58"/>
                  </a:lnTo>
                  <a:lnTo>
                    <a:pt x="206" y="38"/>
                  </a:lnTo>
                  <a:lnTo>
                    <a:pt x="247" y="86"/>
                  </a:lnTo>
                  <a:lnTo>
                    <a:pt x="289" y="111"/>
                  </a:lnTo>
                  <a:lnTo>
                    <a:pt x="330" y="34"/>
                  </a:lnTo>
                  <a:lnTo>
                    <a:pt x="371" y="26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400" name="Freeform 165"/>
            <p:cNvSpPr>
              <a:spLocks/>
            </p:cNvSpPr>
            <p:nvPr/>
          </p:nvSpPr>
          <p:spPr bwMode="auto">
            <a:xfrm>
              <a:off x="3710" y="2417"/>
              <a:ext cx="1664" cy="1"/>
            </a:xfrm>
            <a:custGeom>
              <a:avLst/>
              <a:gdLst>
                <a:gd name="T0" fmla="*/ 0 w 371"/>
                <a:gd name="T1" fmla="*/ 0 h 1"/>
                <a:gd name="T2" fmla="*/ 1497313 w 371"/>
                <a:gd name="T3" fmla="*/ 0 h 1"/>
                <a:gd name="T4" fmla="*/ 2996721 w 371"/>
                <a:gd name="T5" fmla="*/ 0 h 1"/>
                <a:gd name="T6" fmla="*/ 4526802 w 371"/>
                <a:gd name="T7" fmla="*/ 0 h 1"/>
                <a:gd name="T8" fmla="*/ 6024115 w 371"/>
                <a:gd name="T9" fmla="*/ 0 h 1"/>
                <a:gd name="T10" fmla="*/ 7521890 w 371"/>
                <a:gd name="T11" fmla="*/ 0 h 1"/>
                <a:gd name="T12" fmla="*/ 9020835 w 371"/>
                <a:gd name="T13" fmla="*/ 0 h 1"/>
                <a:gd name="T14" fmla="*/ 10550918 w 371"/>
                <a:gd name="T15" fmla="*/ 0 h 1"/>
                <a:gd name="T16" fmla="*/ 12048697 w 371"/>
                <a:gd name="T17" fmla="*/ 0 h 1"/>
                <a:gd name="T18" fmla="*/ 13546010 w 371"/>
                <a:gd name="T19" fmla="*/ 0 h 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1"/>
                <a:gd name="T31" fmla="*/ 0 h 1"/>
                <a:gd name="T32" fmla="*/ 371 w 371"/>
                <a:gd name="T33" fmla="*/ 1 h 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1" h="1">
                  <a:moveTo>
                    <a:pt x="0" y="0"/>
                  </a:moveTo>
                  <a:lnTo>
                    <a:pt x="41" y="0"/>
                  </a:lnTo>
                  <a:lnTo>
                    <a:pt x="82" y="0"/>
                  </a:lnTo>
                  <a:lnTo>
                    <a:pt x="124" y="0"/>
                  </a:lnTo>
                  <a:lnTo>
                    <a:pt x="165" y="0"/>
                  </a:lnTo>
                  <a:lnTo>
                    <a:pt x="206" y="0"/>
                  </a:lnTo>
                  <a:lnTo>
                    <a:pt x="247" y="0"/>
                  </a:lnTo>
                  <a:lnTo>
                    <a:pt x="289" y="0"/>
                  </a:lnTo>
                  <a:lnTo>
                    <a:pt x="330" y="0"/>
                  </a:lnTo>
                  <a:lnTo>
                    <a:pt x="371" y="0"/>
                  </a:lnTo>
                </a:path>
              </a:pathLst>
            </a:custGeom>
            <a:noFill/>
            <a:ln w="1905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401" name="Freeform 166"/>
            <p:cNvSpPr>
              <a:spLocks/>
            </p:cNvSpPr>
            <p:nvPr/>
          </p:nvSpPr>
          <p:spPr bwMode="auto">
            <a:xfrm>
              <a:off x="3710" y="2704"/>
              <a:ext cx="1664" cy="1"/>
            </a:xfrm>
            <a:custGeom>
              <a:avLst/>
              <a:gdLst>
                <a:gd name="T0" fmla="*/ 0 w 371"/>
                <a:gd name="T1" fmla="*/ 0 h 1"/>
                <a:gd name="T2" fmla="*/ 1497313 w 371"/>
                <a:gd name="T3" fmla="*/ 0 h 1"/>
                <a:gd name="T4" fmla="*/ 2996721 w 371"/>
                <a:gd name="T5" fmla="*/ 0 h 1"/>
                <a:gd name="T6" fmla="*/ 4526802 w 371"/>
                <a:gd name="T7" fmla="*/ 0 h 1"/>
                <a:gd name="T8" fmla="*/ 6024115 w 371"/>
                <a:gd name="T9" fmla="*/ 0 h 1"/>
                <a:gd name="T10" fmla="*/ 7521890 w 371"/>
                <a:gd name="T11" fmla="*/ 0 h 1"/>
                <a:gd name="T12" fmla="*/ 9020835 w 371"/>
                <a:gd name="T13" fmla="*/ 0 h 1"/>
                <a:gd name="T14" fmla="*/ 10550918 w 371"/>
                <a:gd name="T15" fmla="*/ 0 h 1"/>
                <a:gd name="T16" fmla="*/ 12048697 w 371"/>
                <a:gd name="T17" fmla="*/ 0 h 1"/>
                <a:gd name="T18" fmla="*/ 13546010 w 371"/>
                <a:gd name="T19" fmla="*/ 0 h 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1"/>
                <a:gd name="T31" fmla="*/ 0 h 1"/>
                <a:gd name="T32" fmla="*/ 371 w 371"/>
                <a:gd name="T33" fmla="*/ 1 h 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1" h="1">
                  <a:moveTo>
                    <a:pt x="0" y="0"/>
                  </a:moveTo>
                  <a:lnTo>
                    <a:pt x="41" y="0"/>
                  </a:lnTo>
                  <a:lnTo>
                    <a:pt x="82" y="0"/>
                  </a:lnTo>
                  <a:lnTo>
                    <a:pt x="124" y="0"/>
                  </a:lnTo>
                  <a:lnTo>
                    <a:pt x="165" y="0"/>
                  </a:lnTo>
                  <a:lnTo>
                    <a:pt x="206" y="0"/>
                  </a:lnTo>
                  <a:lnTo>
                    <a:pt x="247" y="0"/>
                  </a:lnTo>
                  <a:lnTo>
                    <a:pt x="289" y="0"/>
                  </a:lnTo>
                  <a:lnTo>
                    <a:pt x="330" y="0"/>
                  </a:lnTo>
                  <a:lnTo>
                    <a:pt x="371" y="0"/>
                  </a:lnTo>
                </a:path>
              </a:pathLst>
            </a:custGeom>
            <a:noFill/>
            <a:ln w="1905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402" name="Rectangle 167"/>
            <p:cNvSpPr>
              <a:spLocks noChangeArrowheads="1"/>
            </p:cNvSpPr>
            <p:nvPr/>
          </p:nvSpPr>
          <p:spPr bwMode="auto">
            <a:xfrm>
              <a:off x="4227" y="2115"/>
              <a:ext cx="712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b="1">
                  <a:solidFill>
                    <a:srgbClr val="000000"/>
                  </a:solidFill>
                  <a:latin typeface="Comic Sans MS" pitchFamily="66" charset="0"/>
                </a:rPr>
                <a:t>stone pine</a:t>
              </a:r>
              <a:endParaRPr lang="it-IT">
                <a:latin typeface="Comic Sans MS" pitchFamily="66" charset="0"/>
              </a:endParaRPr>
            </a:p>
          </p:txBody>
        </p:sp>
        <p:grpSp>
          <p:nvGrpSpPr>
            <p:cNvPr id="14403" name="Group 168"/>
            <p:cNvGrpSpPr>
              <a:grpSpLocks/>
            </p:cNvGrpSpPr>
            <p:nvPr/>
          </p:nvGrpSpPr>
          <p:grpSpPr bwMode="auto">
            <a:xfrm>
              <a:off x="3488" y="2134"/>
              <a:ext cx="156" cy="892"/>
              <a:chOff x="2911" y="3086"/>
              <a:chExt cx="156" cy="892"/>
            </a:xfrm>
          </p:grpSpPr>
          <p:sp>
            <p:nvSpPr>
              <p:cNvPr id="14416" name="Rectangle 169"/>
              <p:cNvSpPr>
                <a:spLocks noChangeArrowheads="1"/>
              </p:cNvSpPr>
              <p:nvPr/>
            </p:nvSpPr>
            <p:spPr bwMode="auto">
              <a:xfrm>
                <a:off x="2911" y="3824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-5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17" name="Rectangle 170"/>
              <p:cNvSpPr>
                <a:spLocks noChangeArrowheads="1"/>
              </p:cNvSpPr>
              <p:nvPr/>
            </p:nvSpPr>
            <p:spPr bwMode="auto">
              <a:xfrm>
                <a:off x="2911" y="3676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-3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18" name="Rectangle 171"/>
              <p:cNvSpPr>
                <a:spLocks noChangeArrowheads="1"/>
              </p:cNvSpPr>
              <p:nvPr/>
            </p:nvSpPr>
            <p:spPr bwMode="auto">
              <a:xfrm>
                <a:off x="2911" y="3529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-1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19" name="Rectangle 172"/>
              <p:cNvSpPr>
                <a:spLocks noChangeArrowheads="1"/>
              </p:cNvSpPr>
              <p:nvPr/>
            </p:nvSpPr>
            <p:spPr bwMode="auto">
              <a:xfrm>
                <a:off x="2989" y="3381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20" name="Rectangle 173"/>
              <p:cNvSpPr>
                <a:spLocks noChangeArrowheads="1"/>
              </p:cNvSpPr>
              <p:nvPr/>
            </p:nvSpPr>
            <p:spPr bwMode="auto">
              <a:xfrm>
                <a:off x="2989" y="3234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3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21" name="Rectangle 174"/>
              <p:cNvSpPr>
                <a:spLocks noChangeArrowheads="1"/>
              </p:cNvSpPr>
              <p:nvPr/>
            </p:nvSpPr>
            <p:spPr bwMode="auto">
              <a:xfrm>
                <a:off x="2989" y="3086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5</a:t>
                </a:r>
                <a:endParaRPr lang="it-IT" sz="1600">
                  <a:latin typeface="Comic Sans MS" pitchFamily="66" charset="0"/>
                </a:endParaRPr>
              </a:p>
            </p:txBody>
          </p:sp>
        </p:grpSp>
        <p:grpSp>
          <p:nvGrpSpPr>
            <p:cNvPr id="14404" name="Group 175"/>
            <p:cNvGrpSpPr>
              <a:grpSpLocks/>
            </p:cNvGrpSpPr>
            <p:nvPr/>
          </p:nvGrpSpPr>
          <p:grpSpPr bwMode="auto">
            <a:xfrm>
              <a:off x="3760" y="3024"/>
              <a:ext cx="1647" cy="154"/>
              <a:chOff x="3141" y="3976"/>
              <a:chExt cx="1647" cy="154"/>
            </a:xfrm>
          </p:grpSpPr>
          <p:sp>
            <p:nvSpPr>
              <p:cNvPr id="14406" name="Rectangle 176"/>
              <p:cNvSpPr>
                <a:spLocks noChangeArrowheads="1"/>
              </p:cNvSpPr>
              <p:nvPr/>
            </p:nvSpPr>
            <p:spPr bwMode="auto">
              <a:xfrm>
                <a:off x="3141" y="3976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07" name="Rectangle 177"/>
              <p:cNvSpPr>
                <a:spLocks noChangeArrowheads="1"/>
              </p:cNvSpPr>
              <p:nvPr/>
            </p:nvSpPr>
            <p:spPr bwMode="auto">
              <a:xfrm>
                <a:off x="3309" y="3976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2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08" name="Rectangle 178"/>
              <p:cNvSpPr>
                <a:spLocks noChangeArrowheads="1"/>
              </p:cNvSpPr>
              <p:nvPr/>
            </p:nvSpPr>
            <p:spPr bwMode="auto">
              <a:xfrm>
                <a:off x="3477" y="3976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3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09" name="Rectangle 179"/>
              <p:cNvSpPr>
                <a:spLocks noChangeArrowheads="1"/>
              </p:cNvSpPr>
              <p:nvPr/>
            </p:nvSpPr>
            <p:spPr bwMode="auto">
              <a:xfrm>
                <a:off x="3649" y="3976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4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10" name="Rectangle 180"/>
              <p:cNvSpPr>
                <a:spLocks noChangeArrowheads="1"/>
              </p:cNvSpPr>
              <p:nvPr/>
            </p:nvSpPr>
            <p:spPr bwMode="auto">
              <a:xfrm>
                <a:off x="3817" y="3976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5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11" name="Rectangle 181"/>
              <p:cNvSpPr>
                <a:spLocks noChangeArrowheads="1"/>
              </p:cNvSpPr>
              <p:nvPr/>
            </p:nvSpPr>
            <p:spPr bwMode="auto">
              <a:xfrm>
                <a:off x="3985" y="3976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6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12" name="Rectangle 182"/>
              <p:cNvSpPr>
                <a:spLocks noChangeArrowheads="1"/>
              </p:cNvSpPr>
              <p:nvPr/>
            </p:nvSpPr>
            <p:spPr bwMode="auto">
              <a:xfrm>
                <a:off x="4153" y="3976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7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13" name="Rectangle 183"/>
              <p:cNvSpPr>
                <a:spLocks noChangeArrowheads="1"/>
              </p:cNvSpPr>
              <p:nvPr/>
            </p:nvSpPr>
            <p:spPr bwMode="auto">
              <a:xfrm>
                <a:off x="4325" y="3976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8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14" name="Rectangle 184"/>
              <p:cNvSpPr>
                <a:spLocks noChangeArrowheads="1"/>
              </p:cNvSpPr>
              <p:nvPr/>
            </p:nvSpPr>
            <p:spPr bwMode="auto">
              <a:xfrm>
                <a:off x="4493" y="3976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9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415" name="Rectangle 185"/>
              <p:cNvSpPr>
                <a:spLocks noChangeArrowheads="1"/>
              </p:cNvSpPr>
              <p:nvPr/>
            </p:nvSpPr>
            <p:spPr bwMode="auto">
              <a:xfrm>
                <a:off x="4632" y="3976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10</a:t>
                </a:r>
                <a:endParaRPr lang="it-IT" sz="1600">
                  <a:latin typeface="Comic Sans MS" pitchFamily="66" charset="0"/>
                </a:endParaRPr>
              </a:p>
            </p:txBody>
          </p:sp>
        </p:grpSp>
        <p:sp>
          <p:nvSpPr>
            <p:cNvPr id="14405" name="Rectangle 186"/>
            <p:cNvSpPr>
              <a:spLocks noChangeArrowheads="1"/>
            </p:cNvSpPr>
            <p:nvPr/>
          </p:nvSpPr>
          <p:spPr bwMode="auto">
            <a:xfrm>
              <a:off x="3365" y="2503"/>
              <a:ext cx="8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Z</a:t>
              </a:r>
              <a:endParaRPr lang="it-IT" sz="1600">
                <a:latin typeface="Comic Sans MS" pitchFamily="66" charset="0"/>
              </a:endParaRPr>
            </a:p>
          </p:txBody>
        </p:sp>
      </p:grpSp>
      <p:sp>
        <p:nvSpPr>
          <p:cNvPr id="14349" name="Rectangle 187"/>
          <p:cNvSpPr>
            <a:spLocks noChangeArrowheads="1"/>
          </p:cNvSpPr>
          <p:nvPr/>
        </p:nvSpPr>
        <p:spPr bwMode="auto">
          <a:xfrm>
            <a:off x="8593138" y="4983163"/>
            <a:ext cx="444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40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it-IT"/>
          </a:p>
        </p:txBody>
      </p:sp>
      <p:grpSp>
        <p:nvGrpSpPr>
          <p:cNvPr id="19" name="Group 241"/>
          <p:cNvGrpSpPr>
            <a:grpSpLocks/>
          </p:cNvGrpSpPr>
          <p:nvPr/>
        </p:nvGrpSpPr>
        <p:grpSpPr bwMode="auto">
          <a:xfrm>
            <a:off x="5311775" y="1655763"/>
            <a:ext cx="3273425" cy="1654175"/>
            <a:chOff x="3346" y="1043"/>
            <a:chExt cx="2062" cy="1042"/>
          </a:xfrm>
        </p:grpSpPr>
        <p:grpSp>
          <p:nvGrpSpPr>
            <p:cNvPr id="14353" name="Group 189"/>
            <p:cNvGrpSpPr>
              <a:grpSpLocks/>
            </p:cNvGrpSpPr>
            <p:nvPr/>
          </p:nvGrpSpPr>
          <p:grpSpPr bwMode="auto">
            <a:xfrm>
              <a:off x="3667" y="1101"/>
              <a:ext cx="33" cy="769"/>
              <a:chOff x="888" y="1933"/>
              <a:chExt cx="33" cy="769"/>
            </a:xfrm>
          </p:grpSpPr>
          <p:sp>
            <p:nvSpPr>
              <p:cNvPr id="14389" name="Line 190"/>
              <p:cNvSpPr>
                <a:spLocks noChangeShapeType="1"/>
              </p:cNvSpPr>
              <p:nvPr/>
            </p:nvSpPr>
            <p:spPr bwMode="auto">
              <a:xfrm>
                <a:off x="920" y="1933"/>
                <a:ext cx="1" cy="736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90" name="Line 191"/>
              <p:cNvSpPr>
                <a:spLocks noChangeShapeType="1"/>
              </p:cNvSpPr>
              <p:nvPr/>
            </p:nvSpPr>
            <p:spPr bwMode="auto">
              <a:xfrm>
                <a:off x="888" y="2669"/>
                <a:ext cx="32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91" name="Line 192"/>
              <p:cNvSpPr>
                <a:spLocks noChangeShapeType="1"/>
              </p:cNvSpPr>
              <p:nvPr/>
            </p:nvSpPr>
            <p:spPr bwMode="auto">
              <a:xfrm>
                <a:off x="888" y="2521"/>
                <a:ext cx="32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92" name="Line 193"/>
              <p:cNvSpPr>
                <a:spLocks noChangeShapeType="1"/>
              </p:cNvSpPr>
              <p:nvPr/>
            </p:nvSpPr>
            <p:spPr bwMode="auto">
              <a:xfrm>
                <a:off x="888" y="2373"/>
                <a:ext cx="32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93" name="Line 194"/>
              <p:cNvSpPr>
                <a:spLocks noChangeShapeType="1"/>
              </p:cNvSpPr>
              <p:nvPr/>
            </p:nvSpPr>
            <p:spPr bwMode="auto">
              <a:xfrm>
                <a:off x="888" y="2229"/>
                <a:ext cx="32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94" name="Line 195"/>
              <p:cNvSpPr>
                <a:spLocks noChangeShapeType="1"/>
              </p:cNvSpPr>
              <p:nvPr/>
            </p:nvSpPr>
            <p:spPr bwMode="auto">
              <a:xfrm>
                <a:off x="888" y="2081"/>
                <a:ext cx="32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95" name="Line 196"/>
              <p:cNvSpPr>
                <a:spLocks noChangeShapeType="1"/>
              </p:cNvSpPr>
              <p:nvPr/>
            </p:nvSpPr>
            <p:spPr bwMode="auto">
              <a:xfrm>
                <a:off x="888" y="1933"/>
                <a:ext cx="32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96" name="Line 197"/>
              <p:cNvSpPr>
                <a:spLocks noChangeShapeType="1"/>
              </p:cNvSpPr>
              <p:nvPr/>
            </p:nvSpPr>
            <p:spPr bwMode="auto">
              <a:xfrm flipV="1">
                <a:off x="920" y="2669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4354" name="Group 198"/>
            <p:cNvGrpSpPr>
              <a:grpSpLocks/>
            </p:cNvGrpSpPr>
            <p:nvPr/>
          </p:nvGrpSpPr>
          <p:grpSpPr bwMode="auto">
            <a:xfrm>
              <a:off x="3699" y="1837"/>
              <a:ext cx="1693" cy="33"/>
              <a:chOff x="920" y="2669"/>
              <a:chExt cx="1693" cy="33"/>
            </a:xfrm>
          </p:grpSpPr>
          <p:sp>
            <p:nvSpPr>
              <p:cNvPr id="14378" name="Line 199"/>
              <p:cNvSpPr>
                <a:spLocks noChangeShapeType="1"/>
              </p:cNvSpPr>
              <p:nvPr/>
            </p:nvSpPr>
            <p:spPr bwMode="auto">
              <a:xfrm>
                <a:off x="920" y="2669"/>
                <a:ext cx="1692" cy="1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79" name="Line 200"/>
              <p:cNvSpPr>
                <a:spLocks noChangeShapeType="1"/>
              </p:cNvSpPr>
              <p:nvPr/>
            </p:nvSpPr>
            <p:spPr bwMode="auto">
              <a:xfrm flipV="1">
                <a:off x="1089" y="2669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80" name="Line 201"/>
              <p:cNvSpPr>
                <a:spLocks noChangeShapeType="1"/>
              </p:cNvSpPr>
              <p:nvPr/>
            </p:nvSpPr>
            <p:spPr bwMode="auto">
              <a:xfrm flipV="1">
                <a:off x="1257" y="2669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81" name="Line 202"/>
              <p:cNvSpPr>
                <a:spLocks noChangeShapeType="1"/>
              </p:cNvSpPr>
              <p:nvPr/>
            </p:nvSpPr>
            <p:spPr bwMode="auto">
              <a:xfrm flipV="1">
                <a:off x="1430" y="2669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82" name="Line 203"/>
              <p:cNvSpPr>
                <a:spLocks noChangeShapeType="1"/>
              </p:cNvSpPr>
              <p:nvPr/>
            </p:nvSpPr>
            <p:spPr bwMode="auto">
              <a:xfrm flipV="1">
                <a:off x="1598" y="2669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83" name="Line 204"/>
              <p:cNvSpPr>
                <a:spLocks noChangeShapeType="1"/>
              </p:cNvSpPr>
              <p:nvPr/>
            </p:nvSpPr>
            <p:spPr bwMode="auto">
              <a:xfrm flipV="1">
                <a:off x="1766" y="2669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84" name="Line 205"/>
              <p:cNvSpPr>
                <a:spLocks noChangeShapeType="1"/>
              </p:cNvSpPr>
              <p:nvPr/>
            </p:nvSpPr>
            <p:spPr bwMode="auto">
              <a:xfrm flipV="1">
                <a:off x="1935" y="2669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85" name="Line 206"/>
              <p:cNvSpPr>
                <a:spLocks noChangeShapeType="1"/>
              </p:cNvSpPr>
              <p:nvPr/>
            </p:nvSpPr>
            <p:spPr bwMode="auto">
              <a:xfrm flipV="1">
                <a:off x="2103" y="2669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86" name="Line 207"/>
              <p:cNvSpPr>
                <a:spLocks noChangeShapeType="1"/>
              </p:cNvSpPr>
              <p:nvPr/>
            </p:nvSpPr>
            <p:spPr bwMode="auto">
              <a:xfrm flipV="1">
                <a:off x="2275" y="2669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87" name="Line 208"/>
              <p:cNvSpPr>
                <a:spLocks noChangeShapeType="1"/>
              </p:cNvSpPr>
              <p:nvPr/>
            </p:nvSpPr>
            <p:spPr bwMode="auto">
              <a:xfrm flipV="1">
                <a:off x="2444" y="2669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88" name="Line 209"/>
              <p:cNvSpPr>
                <a:spLocks noChangeShapeType="1"/>
              </p:cNvSpPr>
              <p:nvPr/>
            </p:nvSpPr>
            <p:spPr bwMode="auto">
              <a:xfrm flipV="1">
                <a:off x="2612" y="2669"/>
                <a:ext cx="1" cy="33"/>
              </a:xfrm>
              <a:prstGeom prst="line">
                <a:avLst/>
              </a:prstGeom>
              <a:noFill/>
              <a:ln w="190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355" name="Freeform 210"/>
            <p:cNvSpPr>
              <a:spLocks/>
            </p:cNvSpPr>
            <p:nvPr/>
          </p:nvSpPr>
          <p:spPr bwMode="auto">
            <a:xfrm>
              <a:off x="3786" y="1249"/>
              <a:ext cx="1519" cy="390"/>
            </a:xfrm>
            <a:custGeom>
              <a:avLst/>
              <a:gdLst>
                <a:gd name="T0" fmla="*/ 0 w 370"/>
                <a:gd name="T1" fmla="*/ 0 h 95"/>
                <a:gd name="T2" fmla="*/ 804795 w 370"/>
                <a:gd name="T3" fmla="*/ 1416730 h 95"/>
                <a:gd name="T4" fmla="*/ 1614089 w 370"/>
                <a:gd name="T5" fmla="*/ 1593992 h 95"/>
                <a:gd name="T6" fmla="*/ 2417706 w 370"/>
                <a:gd name="T7" fmla="*/ 866289 h 95"/>
                <a:gd name="T8" fmla="*/ 3222234 w 370"/>
                <a:gd name="T9" fmla="*/ 1866930 h 95"/>
                <a:gd name="T10" fmla="*/ 4050270 w 370"/>
                <a:gd name="T11" fmla="*/ 1259405 h 95"/>
                <a:gd name="T12" fmla="*/ 4855000 w 370"/>
                <a:gd name="T13" fmla="*/ 77002 h 95"/>
                <a:gd name="T14" fmla="*/ 5659794 w 370"/>
                <a:gd name="T15" fmla="*/ 272938 h 95"/>
                <a:gd name="T16" fmla="*/ 6467976 w 370"/>
                <a:gd name="T17" fmla="*/ 1632314 h 95"/>
                <a:gd name="T18" fmla="*/ 7272417 w 370"/>
                <a:gd name="T19" fmla="*/ 1100629 h 9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0"/>
                <a:gd name="T31" fmla="*/ 0 h 95"/>
                <a:gd name="T32" fmla="*/ 370 w 370"/>
                <a:gd name="T33" fmla="*/ 95 h 9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0" h="95">
                  <a:moveTo>
                    <a:pt x="0" y="0"/>
                  </a:moveTo>
                  <a:lnTo>
                    <a:pt x="41" y="72"/>
                  </a:lnTo>
                  <a:lnTo>
                    <a:pt x="82" y="81"/>
                  </a:lnTo>
                  <a:lnTo>
                    <a:pt x="123" y="44"/>
                  </a:lnTo>
                  <a:lnTo>
                    <a:pt x="164" y="95"/>
                  </a:lnTo>
                  <a:lnTo>
                    <a:pt x="206" y="64"/>
                  </a:lnTo>
                  <a:lnTo>
                    <a:pt x="247" y="4"/>
                  </a:lnTo>
                  <a:lnTo>
                    <a:pt x="288" y="14"/>
                  </a:lnTo>
                  <a:lnTo>
                    <a:pt x="329" y="83"/>
                  </a:lnTo>
                  <a:lnTo>
                    <a:pt x="370" y="56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356" name="Freeform 211"/>
            <p:cNvSpPr>
              <a:spLocks/>
            </p:cNvSpPr>
            <p:nvPr/>
          </p:nvSpPr>
          <p:spPr bwMode="auto">
            <a:xfrm>
              <a:off x="3712" y="1323"/>
              <a:ext cx="1664" cy="1"/>
            </a:xfrm>
            <a:custGeom>
              <a:avLst/>
              <a:gdLst>
                <a:gd name="T0" fmla="*/ 0 w 370"/>
                <a:gd name="T1" fmla="*/ 0 h 1"/>
                <a:gd name="T2" fmla="*/ 1523419 w 370"/>
                <a:gd name="T3" fmla="*/ 0 h 1"/>
                <a:gd name="T4" fmla="*/ 3054200 w 370"/>
                <a:gd name="T5" fmla="*/ 0 h 1"/>
                <a:gd name="T6" fmla="*/ 4575514 w 370"/>
                <a:gd name="T7" fmla="*/ 0 h 1"/>
                <a:gd name="T8" fmla="*/ 6106296 w 370"/>
                <a:gd name="T9" fmla="*/ 0 h 1"/>
                <a:gd name="T10" fmla="*/ 7660822 w 370"/>
                <a:gd name="T11" fmla="*/ 0 h 1"/>
                <a:gd name="T12" fmla="*/ 9191135 w 370"/>
                <a:gd name="T13" fmla="*/ 0 h 1"/>
                <a:gd name="T14" fmla="*/ 10714560 w 370"/>
                <a:gd name="T15" fmla="*/ 0 h 1"/>
                <a:gd name="T16" fmla="*/ 12245331 w 370"/>
                <a:gd name="T17" fmla="*/ 0 h 1"/>
                <a:gd name="T18" fmla="*/ 13768754 w 370"/>
                <a:gd name="T19" fmla="*/ 0 h 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0"/>
                <a:gd name="T31" fmla="*/ 0 h 1"/>
                <a:gd name="T32" fmla="*/ 370 w 370"/>
                <a:gd name="T33" fmla="*/ 1 h 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0" h="1">
                  <a:moveTo>
                    <a:pt x="0" y="0"/>
                  </a:moveTo>
                  <a:lnTo>
                    <a:pt x="41" y="0"/>
                  </a:lnTo>
                  <a:lnTo>
                    <a:pt x="82" y="0"/>
                  </a:lnTo>
                  <a:lnTo>
                    <a:pt x="123" y="0"/>
                  </a:lnTo>
                  <a:lnTo>
                    <a:pt x="164" y="0"/>
                  </a:lnTo>
                  <a:lnTo>
                    <a:pt x="206" y="0"/>
                  </a:lnTo>
                  <a:lnTo>
                    <a:pt x="247" y="0"/>
                  </a:lnTo>
                  <a:lnTo>
                    <a:pt x="288" y="0"/>
                  </a:lnTo>
                  <a:lnTo>
                    <a:pt x="329" y="0"/>
                  </a:lnTo>
                  <a:lnTo>
                    <a:pt x="370" y="0"/>
                  </a:lnTo>
                </a:path>
              </a:pathLst>
            </a:custGeom>
            <a:noFill/>
            <a:ln w="1905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357" name="Freeform 212"/>
            <p:cNvSpPr>
              <a:spLocks/>
            </p:cNvSpPr>
            <p:nvPr/>
          </p:nvSpPr>
          <p:spPr bwMode="auto">
            <a:xfrm>
              <a:off x="3712" y="1615"/>
              <a:ext cx="1664" cy="1"/>
            </a:xfrm>
            <a:custGeom>
              <a:avLst/>
              <a:gdLst>
                <a:gd name="T0" fmla="*/ 0 w 370"/>
                <a:gd name="T1" fmla="*/ 0 h 1"/>
                <a:gd name="T2" fmla="*/ 1523419 w 370"/>
                <a:gd name="T3" fmla="*/ 0 h 1"/>
                <a:gd name="T4" fmla="*/ 3054200 w 370"/>
                <a:gd name="T5" fmla="*/ 0 h 1"/>
                <a:gd name="T6" fmla="*/ 4575514 w 370"/>
                <a:gd name="T7" fmla="*/ 0 h 1"/>
                <a:gd name="T8" fmla="*/ 6106296 w 370"/>
                <a:gd name="T9" fmla="*/ 0 h 1"/>
                <a:gd name="T10" fmla="*/ 7660822 w 370"/>
                <a:gd name="T11" fmla="*/ 0 h 1"/>
                <a:gd name="T12" fmla="*/ 9191135 w 370"/>
                <a:gd name="T13" fmla="*/ 0 h 1"/>
                <a:gd name="T14" fmla="*/ 10714560 w 370"/>
                <a:gd name="T15" fmla="*/ 0 h 1"/>
                <a:gd name="T16" fmla="*/ 12245331 w 370"/>
                <a:gd name="T17" fmla="*/ 0 h 1"/>
                <a:gd name="T18" fmla="*/ 13768754 w 370"/>
                <a:gd name="T19" fmla="*/ 0 h 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0"/>
                <a:gd name="T31" fmla="*/ 0 h 1"/>
                <a:gd name="T32" fmla="*/ 370 w 370"/>
                <a:gd name="T33" fmla="*/ 1 h 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0" h="1">
                  <a:moveTo>
                    <a:pt x="0" y="0"/>
                  </a:moveTo>
                  <a:lnTo>
                    <a:pt x="41" y="0"/>
                  </a:lnTo>
                  <a:lnTo>
                    <a:pt x="82" y="0"/>
                  </a:lnTo>
                  <a:lnTo>
                    <a:pt x="123" y="0"/>
                  </a:lnTo>
                  <a:lnTo>
                    <a:pt x="164" y="0"/>
                  </a:lnTo>
                  <a:lnTo>
                    <a:pt x="206" y="0"/>
                  </a:lnTo>
                  <a:lnTo>
                    <a:pt x="247" y="0"/>
                  </a:lnTo>
                  <a:lnTo>
                    <a:pt x="288" y="0"/>
                  </a:lnTo>
                  <a:lnTo>
                    <a:pt x="329" y="0"/>
                  </a:lnTo>
                  <a:lnTo>
                    <a:pt x="370" y="0"/>
                  </a:lnTo>
                </a:path>
              </a:pathLst>
            </a:custGeom>
            <a:noFill/>
            <a:ln w="1905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358" name="Rectangle 213"/>
            <p:cNvSpPr>
              <a:spLocks noChangeArrowheads="1"/>
            </p:cNvSpPr>
            <p:nvPr/>
          </p:nvSpPr>
          <p:spPr bwMode="auto">
            <a:xfrm>
              <a:off x="4119" y="1056"/>
              <a:ext cx="41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b="1">
                  <a:solidFill>
                    <a:srgbClr val="000000"/>
                  </a:solidFill>
                  <a:latin typeface="Comic Sans MS" pitchFamily="66" charset="0"/>
                </a:rPr>
                <a:t>larch </a:t>
              </a:r>
              <a:endParaRPr lang="it-IT">
                <a:latin typeface="Comic Sans MS" pitchFamily="66" charset="0"/>
              </a:endParaRPr>
            </a:p>
          </p:txBody>
        </p:sp>
        <p:grpSp>
          <p:nvGrpSpPr>
            <p:cNvPr id="14359" name="Group 214"/>
            <p:cNvGrpSpPr>
              <a:grpSpLocks/>
            </p:cNvGrpSpPr>
            <p:nvPr/>
          </p:nvGrpSpPr>
          <p:grpSpPr bwMode="auto">
            <a:xfrm>
              <a:off x="3482" y="1043"/>
              <a:ext cx="156" cy="890"/>
              <a:chOff x="721" y="1875"/>
              <a:chExt cx="156" cy="890"/>
            </a:xfrm>
          </p:grpSpPr>
          <p:sp>
            <p:nvSpPr>
              <p:cNvPr id="14372" name="Rectangle 215"/>
              <p:cNvSpPr>
                <a:spLocks noChangeArrowheads="1"/>
              </p:cNvSpPr>
              <p:nvPr/>
            </p:nvSpPr>
            <p:spPr bwMode="auto">
              <a:xfrm>
                <a:off x="721" y="2611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-5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373" name="Rectangle 216"/>
              <p:cNvSpPr>
                <a:spLocks noChangeArrowheads="1"/>
              </p:cNvSpPr>
              <p:nvPr/>
            </p:nvSpPr>
            <p:spPr bwMode="auto">
              <a:xfrm>
                <a:off x="721" y="2463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-3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374" name="Rectangle 217"/>
              <p:cNvSpPr>
                <a:spLocks noChangeArrowheads="1"/>
              </p:cNvSpPr>
              <p:nvPr/>
            </p:nvSpPr>
            <p:spPr bwMode="auto">
              <a:xfrm>
                <a:off x="721" y="2315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-1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375" name="Rectangle 218"/>
              <p:cNvSpPr>
                <a:spLocks noChangeArrowheads="1"/>
              </p:cNvSpPr>
              <p:nvPr/>
            </p:nvSpPr>
            <p:spPr bwMode="auto">
              <a:xfrm>
                <a:off x="799" y="2171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376" name="Rectangle 219"/>
              <p:cNvSpPr>
                <a:spLocks noChangeArrowheads="1"/>
              </p:cNvSpPr>
              <p:nvPr/>
            </p:nvSpPr>
            <p:spPr bwMode="auto">
              <a:xfrm>
                <a:off x="799" y="2023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3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377" name="Rectangle 220"/>
              <p:cNvSpPr>
                <a:spLocks noChangeArrowheads="1"/>
              </p:cNvSpPr>
              <p:nvPr/>
            </p:nvSpPr>
            <p:spPr bwMode="auto">
              <a:xfrm>
                <a:off x="799" y="1875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5</a:t>
                </a:r>
                <a:endParaRPr lang="it-IT" sz="1600">
                  <a:latin typeface="Comic Sans MS" pitchFamily="66" charset="0"/>
                </a:endParaRPr>
              </a:p>
            </p:txBody>
          </p:sp>
        </p:grpSp>
        <p:grpSp>
          <p:nvGrpSpPr>
            <p:cNvPr id="14360" name="Group 221"/>
            <p:cNvGrpSpPr>
              <a:grpSpLocks/>
            </p:cNvGrpSpPr>
            <p:nvPr/>
          </p:nvGrpSpPr>
          <p:grpSpPr bwMode="auto">
            <a:xfrm>
              <a:off x="3761" y="1931"/>
              <a:ext cx="1647" cy="154"/>
              <a:chOff x="982" y="2763"/>
              <a:chExt cx="1647" cy="154"/>
            </a:xfrm>
          </p:grpSpPr>
          <p:sp>
            <p:nvSpPr>
              <p:cNvPr id="14362" name="Rectangle 222"/>
              <p:cNvSpPr>
                <a:spLocks noChangeArrowheads="1"/>
              </p:cNvSpPr>
              <p:nvPr/>
            </p:nvSpPr>
            <p:spPr bwMode="auto">
              <a:xfrm>
                <a:off x="982" y="2763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363" name="Rectangle 223"/>
              <p:cNvSpPr>
                <a:spLocks noChangeArrowheads="1"/>
              </p:cNvSpPr>
              <p:nvPr/>
            </p:nvSpPr>
            <p:spPr bwMode="auto">
              <a:xfrm>
                <a:off x="1150" y="2763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2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364" name="Rectangle 224"/>
              <p:cNvSpPr>
                <a:spLocks noChangeArrowheads="1"/>
              </p:cNvSpPr>
              <p:nvPr/>
            </p:nvSpPr>
            <p:spPr bwMode="auto">
              <a:xfrm>
                <a:off x="1319" y="2763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3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365" name="Rectangle 225"/>
              <p:cNvSpPr>
                <a:spLocks noChangeArrowheads="1"/>
              </p:cNvSpPr>
              <p:nvPr/>
            </p:nvSpPr>
            <p:spPr bwMode="auto">
              <a:xfrm>
                <a:off x="1487" y="2763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4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366" name="Rectangle 226"/>
              <p:cNvSpPr>
                <a:spLocks noChangeArrowheads="1"/>
              </p:cNvSpPr>
              <p:nvPr/>
            </p:nvSpPr>
            <p:spPr bwMode="auto">
              <a:xfrm>
                <a:off x="1655" y="2763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5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367" name="Rectangle 227"/>
              <p:cNvSpPr>
                <a:spLocks noChangeArrowheads="1"/>
              </p:cNvSpPr>
              <p:nvPr/>
            </p:nvSpPr>
            <p:spPr bwMode="auto">
              <a:xfrm>
                <a:off x="1828" y="2763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6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368" name="Rectangle 228"/>
              <p:cNvSpPr>
                <a:spLocks noChangeArrowheads="1"/>
              </p:cNvSpPr>
              <p:nvPr/>
            </p:nvSpPr>
            <p:spPr bwMode="auto">
              <a:xfrm>
                <a:off x="1996" y="2763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7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369" name="Rectangle 229"/>
              <p:cNvSpPr>
                <a:spLocks noChangeArrowheads="1"/>
              </p:cNvSpPr>
              <p:nvPr/>
            </p:nvSpPr>
            <p:spPr bwMode="auto">
              <a:xfrm>
                <a:off x="2165" y="2763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8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370" name="Rectangle 230"/>
              <p:cNvSpPr>
                <a:spLocks noChangeArrowheads="1"/>
              </p:cNvSpPr>
              <p:nvPr/>
            </p:nvSpPr>
            <p:spPr bwMode="auto">
              <a:xfrm>
                <a:off x="2333" y="2763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9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4371" name="Rectangle 231"/>
              <p:cNvSpPr>
                <a:spLocks noChangeArrowheads="1"/>
              </p:cNvSpPr>
              <p:nvPr/>
            </p:nvSpPr>
            <p:spPr bwMode="auto">
              <a:xfrm>
                <a:off x="2473" y="2763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10</a:t>
                </a:r>
                <a:endParaRPr lang="it-IT" sz="1600">
                  <a:latin typeface="Comic Sans MS" pitchFamily="66" charset="0"/>
                </a:endParaRPr>
              </a:p>
            </p:txBody>
          </p:sp>
        </p:grpSp>
        <p:sp>
          <p:nvSpPr>
            <p:cNvPr id="14361" name="Rectangle 232"/>
            <p:cNvSpPr>
              <a:spLocks noChangeArrowheads="1"/>
            </p:cNvSpPr>
            <p:nvPr/>
          </p:nvSpPr>
          <p:spPr bwMode="auto">
            <a:xfrm>
              <a:off x="3346" y="1419"/>
              <a:ext cx="8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Z</a:t>
              </a:r>
              <a:endParaRPr lang="it-IT" sz="1600">
                <a:latin typeface="Comic Sans MS" pitchFamily="66" charset="0"/>
              </a:endParaRPr>
            </a:p>
          </p:txBody>
        </p:sp>
      </p:grpSp>
      <p:pic>
        <p:nvPicPr>
          <p:cNvPr id="44281" name="Picture 249" descr="presentazionec2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3800" y="1844675"/>
            <a:ext cx="3816350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285" name="Freeform 253"/>
          <p:cNvSpPr>
            <a:spLocks/>
          </p:cNvSpPr>
          <p:nvPr/>
        </p:nvSpPr>
        <p:spPr bwMode="auto">
          <a:xfrm>
            <a:off x="5064125" y="1916113"/>
            <a:ext cx="2460625" cy="2130425"/>
          </a:xfrm>
          <a:custGeom>
            <a:avLst/>
            <a:gdLst>
              <a:gd name="T0" fmla="*/ 2147483647 w 1501"/>
              <a:gd name="T1" fmla="*/ 2147483647 h 1326"/>
              <a:gd name="T2" fmla="*/ 2147483647 w 1501"/>
              <a:gd name="T3" fmla="*/ 2147483647 h 1326"/>
              <a:gd name="T4" fmla="*/ 2147483647 w 1501"/>
              <a:gd name="T5" fmla="*/ 2147483647 h 1326"/>
              <a:gd name="T6" fmla="*/ 2147483647 w 1501"/>
              <a:gd name="T7" fmla="*/ 2147483647 h 1326"/>
              <a:gd name="T8" fmla="*/ 2147483647 w 1501"/>
              <a:gd name="T9" fmla="*/ 2147483647 h 1326"/>
              <a:gd name="T10" fmla="*/ 2147483647 w 1501"/>
              <a:gd name="T11" fmla="*/ 2147483647 h 1326"/>
              <a:gd name="T12" fmla="*/ 2147483647 w 1501"/>
              <a:gd name="T13" fmla="*/ 2147483647 h 1326"/>
              <a:gd name="T14" fmla="*/ 2147483647 w 1501"/>
              <a:gd name="T15" fmla="*/ 2147483647 h 1326"/>
              <a:gd name="T16" fmla="*/ 2147483647 w 1501"/>
              <a:gd name="T17" fmla="*/ 2147483647 h 1326"/>
              <a:gd name="T18" fmla="*/ 2147483647 w 1501"/>
              <a:gd name="T19" fmla="*/ 2147483647 h 1326"/>
              <a:gd name="T20" fmla="*/ 2147483647 w 1501"/>
              <a:gd name="T21" fmla="*/ 2147483647 h 1326"/>
              <a:gd name="T22" fmla="*/ 2147483647 w 1501"/>
              <a:gd name="T23" fmla="*/ 2147483647 h 1326"/>
              <a:gd name="T24" fmla="*/ 2147483647 w 1501"/>
              <a:gd name="T25" fmla="*/ 2147483647 h 1326"/>
              <a:gd name="T26" fmla="*/ 2147483647 w 1501"/>
              <a:gd name="T27" fmla="*/ 2147483647 h 1326"/>
              <a:gd name="T28" fmla="*/ 2147483647 w 1501"/>
              <a:gd name="T29" fmla="*/ 2147483647 h 1326"/>
              <a:gd name="T30" fmla="*/ 2147483647 w 1501"/>
              <a:gd name="T31" fmla="*/ 2147483647 h 1326"/>
              <a:gd name="T32" fmla="*/ 2147483647 w 1501"/>
              <a:gd name="T33" fmla="*/ 2147483647 h 1326"/>
              <a:gd name="T34" fmla="*/ 2147483647 w 1501"/>
              <a:gd name="T35" fmla="*/ 2147483647 h 1326"/>
              <a:gd name="T36" fmla="*/ 2147483647 w 1501"/>
              <a:gd name="T37" fmla="*/ 2147483647 h 1326"/>
              <a:gd name="T38" fmla="*/ 2147483647 w 1501"/>
              <a:gd name="T39" fmla="*/ 2147483647 h 1326"/>
              <a:gd name="T40" fmla="*/ 2147483647 w 1501"/>
              <a:gd name="T41" fmla="*/ 2147483647 h 1326"/>
              <a:gd name="T42" fmla="*/ 2147483647 w 1501"/>
              <a:gd name="T43" fmla="*/ 2147483647 h 1326"/>
              <a:gd name="T44" fmla="*/ 2147483647 w 1501"/>
              <a:gd name="T45" fmla="*/ 2147483647 h 1326"/>
              <a:gd name="T46" fmla="*/ 2147483647 w 1501"/>
              <a:gd name="T47" fmla="*/ 2147483647 h 1326"/>
              <a:gd name="T48" fmla="*/ 2147483647 w 1501"/>
              <a:gd name="T49" fmla="*/ 2147483647 h 1326"/>
              <a:gd name="T50" fmla="*/ 2147483647 w 1501"/>
              <a:gd name="T51" fmla="*/ 2147483647 h 1326"/>
              <a:gd name="T52" fmla="*/ 2147483647 w 1501"/>
              <a:gd name="T53" fmla="*/ 2147483647 h 1326"/>
              <a:gd name="T54" fmla="*/ 2147483647 w 1501"/>
              <a:gd name="T55" fmla="*/ 2147483647 h 132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501"/>
              <a:gd name="T85" fmla="*/ 0 h 1326"/>
              <a:gd name="T86" fmla="*/ 1501 w 1501"/>
              <a:gd name="T87" fmla="*/ 1326 h 132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501" h="1326">
                <a:moveTo>
                  <a:pt x="48" y="25"/>
                </a:moveTo>
                <a:cubicBezTo>
                  <a:pt x="409" y="36"/>
                  <a:pt x="771" y="0"/>
                  <a:pt x="1130" y="38"/>
                </a:cubicBezTo>
                <a:cubicBezTo>
                  <a:pt x="1166" y="42"/>
                  <a:pt x="1131" y="112"/>
                  <a:pt x="1143" y="147"/>
                </a:cubicBezTo>
                <a:cubicBezTo>
                  <a:pt x="1147" y="180"/>
                  <a:pt x="1143" y="214"/>
                  <a:pt x="1175" y="236"/>
                </a:cubicBezTo>
                <a:cubicBezTo>
                  <a:pt x="1188" y="245"/>
                  <a:pt x="1200" y="253"/>
                  <a:pt x="1213" y="262"/>
                </a:cubicBezTo>
                <a:cubicBezTo>
                  <a:pt x="1219" y="266"/>
                  <a:pt x="1232" y="275"/>
                  <a:pt x="1232" y="275"/>
                </a:cubicBezTo>
                <a:cubicBezTo>
                  <a:pt x="1244" y="309"/>
                  <a:pt x="1262" y="336"/>
                  <a:pt x="1284" y="364"/>
                </a:cubicBezTo>
                <a:cubicBezTo>
                  <a:pt x="1289" y="397"/>
                  <a:pt x="1290" y="431"/>
                  <a:pt x="1309" y="460"/>
                </a:cubicBezTo>
                <a:cubicBezTo>
                  <a:pt x="1319" y="475"/>
                  <a:pt x="1341" y="505"/>
                  <a:pt x="1341" y="505"/>
                </a:cubicBezTo>
                <a:cubicBezTo>
                  <a:pt x="1346" y="526"/>
                  <a:pt x="1345" y="549"/>
                  <a:pt x="1354" y="569"/>
                </a:cubicBezTo>
                <a:cubicBezTo>
                  <a:pt x="1364" y="590"/>
                  <a:pt x="1380" y="607"/>
                  <a:pt x="1392" y="627"/>
                </a:cubicBezTo>
                <a:cubicBezTo>
                  <a:pt x="1404" y="669"/>
                  <a:pt x="1405" y="710"/>
                  <a:pt x="1437" y="742"/>
                </a:cubicBezTo>
                <a:cubicBezTo>
                  <a:pt x="1442" y="755"/>
                  <a:pt x="1443" y="769"/>
                  <a:pt x="1450" y="780"/>
                </a:cubicBezTo>
                <a:cubicBezTo>
                  <a:pt x="1455" y="787"/>
                  <a:pt x="1463" y="792"/>
                  <a:pt x="1469" y="799"/>
                </a:cubicBezTo>
                <a:cubicBezTo>
                  <a:pt x="1474" y="805"/>
                  <a:pt x="1478" y="812"/>
                  <a:pt x="1482" y="819"/>
                </a:cubicBezTo>
                <a:cubicBezTo>
                  <a:pt x="1492" y="849"/>
                  <a:pt x="1497" y="876"/>
                  <a:pt x="1501" y="908"/>
                </a:cubicBezTo>
                <a:cubicBezTo>
                  <a:pt x="1488" y="963"/>
                  <a:pt x="1438" y="938"/>
                  <a:pt x="1386" y="947"/>
                </a:cubicBezTo>
                <a:cubicBezTo>
                  <a:pt x="1294" y="963"/>
                  <a:pt x="1219" y="990"/>
                  <a:pt x="1124" y="998"/>
                </a:cubicBezTo>
                <a:cubicBezTo>
                  <a:pt x="1090" y="1020"/>
                  <a:pt x="1054" y="1028"/>
                  <a:pt x="1021" y="1049"/>
                </a:cubicBezTo>
                <a:cubicBezTo>
                  <a:pt x="1012" y="1055"/>
                  <a:pt x="1004" y="1061"/>
                  <a:pt x="996" y="1068"/>
                </a:cubicBezTo>
                <a:cubicBezTo>
                  <a:pt x="989" y="1074"/>
                  <a:pt x="984" y="1082"/>
                  <a:pt x="976" y="1087"/>
                </a:cubicBezTo>
                <a:cubicBezTo>
                  <a:pt x="951" y="1104"/>
                  <a:pt x="879" y="1118"/>
                  <a:pt x="848" y="1126"/>
                </a:cubicBezTo>
                <a:cubicBezTo>
                  <a:pt x="791" y="1160"/>
                  <a:pt x="728" y="1177"/>
                  <a:pt x="669" y="1209"/>
                </a:cubicBezTo>
                <a:cubicBezTo>
                  <a:pt x="628" y="1231"/>
                  <a:pt x="592" y="1270"/>
                  <a:pt x="548" y="1286"/>
                </a:cubicBezTo>
                <a:cubicBezTo>
                  <a:pt x="526" y="1307"/>
                  <a:pt x="506" y="1315"/>
                  <a:pt x="477" y="1324"/>
                </a:cubicBezTo>
                <a:cubicBezTo>
                  <a:pt x="350" y="1300"/>
                  <a:pt x="221" y="1318"/>
                  <a:pt x="93" y="1324"/>
                </a:cubicBezTo>
                <a:cubicBezTo>
                  <a:pt x="0" y="1289"/>
                  <a:pt x="49" y="1326"/>
                  <a:pt x="48" y="1183"/>
                </a:cubicBezTo>
                <a:cubicBezTo>
                  <a:pt x="40" y="74"/>
                  <a:pt x="25" y="797"/>
                  <a:pt x="48" y="25"/>
                </a:cubicBezTo>
                <a:close/>
              </a:path>
            </a:pathLst>
          </a:custGeom>
          <a:solidFill>
            <a:srgbClr val="FF0000">
              <a:alpha val="30196"/>
            </a:srgbClr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4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4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44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44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4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4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4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4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16545 0.05255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44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" y="26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17326 0.3044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44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152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16545 -0.19954 " pathEditMode="relative" ptsTypes="AA">
                                      <p:cBhvr>
                                        <p:cTn id="65" dur="2000" fill="hold"/>
                                        <p:tgtEl>
                                          <p:spTgt spid="44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37014 0.15741 " pathEditMode="relative" ptsTypes="AA">
                                      <p:cBhvr>
                                        <p:cTn id="67" dur="2000" fill="hold"/>
                                        <p:tgtEl>
                                          <p:spTgt spid="44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269" grpId="0" animBg="1"/>
      <p:bldP spid="44269" grpId="1" animBg="1"/>
      <p:bldP spid="44266" grpId="0" animBg="1"/>
      <p:bldP spid="44266" grpId="1" animBg="1"/>
      <p:bldP spid="44265" grpId="0" animBg="1"/>
      <p:bldP spid="44265" grpId="1" animBg="1"/>
      <p:bldP spid="44267" grpId="0" animBg="1"/>
      <p:bldP spid="44267" grpId="1" animBg="1"/>
      <p:bldP spid="44128" grpId="0"/>
      <p:bldP spid="44285" grpId="0" animBg="1"/>
      <p:bldP spid="4428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0" y="1457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0" y="1457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5214938" y="836613"/>
            <a:ext cx="3779837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buFontTx/>
              <a:buChar char="•"/>
            </a:pPr>
            <a:r>
              <a:rPr lang="it-IT" sz="2400" dirty="0" err="1">
                <a:solidFill>
                  <a:srgbClr val="000000"/>
                </a:solidFill>
                <a:latin typeface="Comic Sans MS" pitchFamily="66" charset="0"/>
              </a:rPr>
              <a:t>Over</a:t>
            </a:r>
            <a:r>
              <a:rPr lang="it-IT" sz="2400" dirty="0">
                <a:solidFill>
                  <a:srgbClr val="000000"/>
                </a:solidFill>
                <a:latin typeface="Comic Sans MS" pitchFamily="66" charset="0"/>
              </a:rPr>
              <a:t> </a:t>
            </a:r>
            <a:r>
              <a:rPr lang="it-IT" sz="2400" dirty="0" err="1">
                <a:solidFill>
                  <a:srgbClr val="000000"/>
                </a:solidFill>
                <a:latin typeface="Comic Sans MS" pitchFamily="66" charset="0"/>
              </a:rPr>
              <a:t>two</a:t>
            </a:r>
            <a:r>
              <a:rPr lang="it-IT" sz="2400" dirty="0">
                <a:solidFill>
                  <a:srgbClr val="000000"/>
                </a:solidFill>
                <a:latin typeface="Comic Sans MS" pitchFamily="66" charset="0"/>
              </a:rPr>
              <a:t> </a:t>
            </a:r>
            <a:r>
              <a:rPr lang="it-IT" sz="2400" dirty="0" err="1">
                <a:solidFill>
                  <a:srgbClr val="000000"/>
                </a:solidFill>
                <a:latin typeface="Comic Sans MS" pitchFamily="66" charset="0"/>
              </a:rPr>
              <a:t>centuries</a:t>
            </a:r>
            <a:r>
              <a:rPr lang="it-IT" sz="2400" dirty="0">
                <a:solidFill>
                  <a:srgbClr val="000000"/>
                </a:solidFill>
                <a:latin typeface="Comic Sans MS" pitchFamily="66" charset="0"/>
              </a:rPr>
              <a:t> </a:t>
            </a:r>
            <a:r>
              <a:rPr lang="it-IT" sz="2400" dirty="0" err="1">
                <a:solidFill>
                  <a:srgbClr val="000000"/>
                </a:solidFill>
                <a:latin typeface="Comic Sans MS" pitchFamily="66" charset="0"/>
              </a:rPr>
              <a:t>of</a:t>
            </a:r>
            <a:r>
              <a:rPr lang="it-IT" sz="2400" dirty="0">
                <a:solidFill>
                  <a:srgbClr val="000000"/>
                </a:solidFill>
                <a:latin typeface="Comic Sans MS" pitchFamily="66" charset="0"/>
              </a:rPr>
              <a:t> </a:t>
            </a:r>
            <a:r>
              <a:rPr lang="it-IT" sz="2400" dirty="0" err="1">
                <a:solidFill>
                  <a:srgbClr val="CC0000"/>
                </a:solidFill>
                <a:latin typeface="Comic Sans MS" pitchFamily="66" charset="0"/>
              </a:rPr>
              <a:t>Natural</a:t>
            </a:r>
            <a:r>
              <a:rPr lang="it-IT" sz="2400" dirty="0">
                <a:solidFill>
                  <a:srgbClr val="CC0000"/>
                </a:solidFill>
                <a:latin typeface="Comic Sans MS" pitchFamily="66" charset="0"/>
              </a:rPr>
              <a:t> </a:t>
            </a:r>
            <a:r>
              <a:rPr lang="it-IT" sz="2400" dirty="0" err="1">
                <a:solidFill>
                  <a:srgbClr val="CC0000"/>
                </a:solidFill>
                <a:latin typeface="Comic Sans MS" pitchFamily="66" charset="0"/>
              </a:rPr>
              <a:t>Evolution</a:t>
            </a:r>
            <a:r>
              <a:rPr lang="it-IT" sz="2400" dirty="0">
                <a:latin typeface="Comic Sans MS" pitchFamily="66" charset="0"/>
              </a:rPr>
              <a:t>;</a:t>
            </a:r>
          </a:p>
          <a:p>
            <a:pPr marL="182563" indent="-182563">
              <a:buFontTx/>
              <a:buChar char="•"/>
            </a:pPr>
            <a:endParaRPr lang="it-IT" sz="2400" dirty="0">
              <a:latin typeface="Comic Sans MS" pitchFamily="66" charset="0"/>
            </a:endParaRPr>
          </a:p>
          <a:p>
            <a:pPr marL="182563" indent="-182563">
              <a:buFontTx/>
              <a:buChar char="•"/>
            </a:pPr>
            <a:r>
              <a:rPr lang="it-IT" sz="2400" dirty="0">
                <a:solidFill>
                  <a:srgbClr val="CC0000"/>
                </a:solidFill>
                <a:latin typeface="Comic Sans MS" pitchFamily="66" charset="0"/>
              </a:rPr>
              <a:t>North side:</a:t>
            </a:r>
            <a:r>
              <a:rPr lang="it-IT" sz="2400" dirty="0">
                <a:latin typeface="Comic Sans MS" pitchFamily="66" charset="0"/>
              </a:rPr>
              <a:t> big </a:t>
            </a:r>
            <a:r>
              <a:rPr lang="it-IT" sz="2400" dirty="0" err="1">
                <a:latin typeface="Comic Sans MS" pitchFamily="66" charset="0"/>
              </a:rPr>
              <a:t>group</a:t>
            </a:r>
            <a:r>
              <a:rPr lang="it-IT" sz="2400" dirty="0">
                <a:latin typeface="Comic Sans MS" pitchFamily="66" charset="0"/>
              </a:rPr>
              <a:t> </a:t>
            </a:r>
            <a:r>
              <a:rPr lang="it-IT" sz="2400" dirty="0" err="1">
                <a:latin typeface="Comic Sans MS" pitchFamily="66" charset="0"/>
              </a:rPr>
              <a:t>of</a:t>
            </a:r>
            <a:r>
              <a:rPr lang="it-IT" sz="2400" dirty="0">
                <a:latin typeface="Comic Sans MS" pitchFamily="66" charset="0"/>
              </a:rPr>
              <a:t> </a:t>
            </a:r>
            <a:r>
              <a:rPr lang="it-IT" sz="2400" dirty="0" err="1">
                <a:latin typeface="Comic Sans MS" pitchFamily="66" charset="0"/>
              </a:rPr>
              <a:t>small</a:t>
            </a:r>
            <a:r>
              <a:rPr lang="it-IT" sz="2400" dirty="0">
                <a:latin typeface="Comic Sans MS" pitchFamily="66" charset="0"/>
              </a:rPr>
              <a:t>/</a:t>
            </a:r>
            <a:r>
              <a:rPr lang="it-IT" sz="2400" dirty="0" err="1">
                <a:latin typeface="Comic Sans MS" pitchFamily="66" charset="0"/>
              </a:rPr>
              <a:t>younger</a:t>
            </a:r>
            <a:r>
              <a:rPr lang="it-IT" sz="2400" dirty="0">
                <a:latin typeface="Comic Sans MS" pitchFamily="66" charset="0"/>
              </a:rPr>
              <a:t> </a:t>
            </a:r>
            <a:r>
              <a:rPr lang="it-IT" sz="2400" dirty="0" err="1">
                <a:latin typeface="Comic Sans MS" pitchFamily="66" charset="0"/>
              </a:rPr>
              <a:t>trees</a:t>
            </a:r>
            <a:r>
              <a:rPr lang="it-IT" sz="2400" dirty="0">
                <a:latin typeface="Comic Sans MS" pitchFamily="66" charset="0"/>
              </a:rPr>
              <a:t>; </a:t>
            </a:r>
            <a:r>
              <a:rPr lang="it-IT" sz="2400" dirty="0" err="1">
                <a:latin typeface="Comic Sans MS" pitchFamily="66" charset="0"/>
              </a:rPr>
              <a:t>effect</a:t>
            </a:r>
            <a:r>
              <a:rPr lang="it-IT" sz="2400" dirty="0">
                <a:latin typeface="Comic Sans MS" pitchFamily="66" charset="0"/>
              </a:rPr>
              <a:t> </a:t>
            </a:r>
            <a:r>
              <a:rPr lang="it-IT" sz="2400" dirty="0" err="1">
                <a:latin typeface="Comic Sans MS" pitchFamily="66" charset="0"/>
              </a:rPr>
              <a:t>of</a:t>
            </a:r>
            <a:r>
              <a:rPr lang="it-IT" sz="2400" dirty="0">
                <a:latin typeface="Comic Sans MS" pitchFamily="66" charset="0"/>
              </a:rPr>
              <a:t> the last </a:t>
            </a:r>
            <a:r>
              <a:rPr lang="it-IT" sz="2400" dirty="0" err="1">
                <a:latin typeface="Comic Sans MS" pitchFamily="66" charset="0"/>
              </a:rPr>
              <a:t>significant</a:t>
            </a:r>
            <a:r>
              <a:rPr lang="it-IT" sz="2400" dirty="0">
                <a:latin typeface="Comic Sans MS" pitchFamily="66" charset="0"/>
              </a:rPr>
              <a:t> </a:t>
            </a:r>
            <a:r>
              <a:rPr lang="it-IT" sz="2400" dirty="0" err="1">
                <a:latin typeface="Comic Sans MS" pitchFamily="66" charset="0"/>
              </a:rPr>
              <a:t>disturbance</a:t>
            </a:r>
            <a:r>
              <a:rPr lang="it-IT" sz="2400" dirty="0">
                <a:latin typeface="Comic Sans MS" pitchFamily="66" charset="0"/>
              </a:rPr>
              <a:t>;</a:t>
            </a:r>
          </a:p>
          <a:p>
            <a:pPr marL="182563" indent="-182563">
              <a:buFontTx/>
              <a:buChar char="•"/>
            </a:pPr>
            <a:endParaRPr lang="it-IT" sz="2400" dirty="0">
              <a:solidFill>
                <a:schemeClr val="bg2"/>
              </a:solidFill>
              <a:latin typeface="Comic Sans MS" pitchFamily="66" charset="0"/>
            </a:endParaRPr>
          </a:p>
          <a:p>
            <a:pPr marL="182563" indent="-182563">
              <a:buFontTx/>
              <a:buChar char="•"/>
            </a:pPr>
            <a:r>
              <a:rPr lang="en-US" sz="2400" dirty="0">
                <a:solidFill>
                  <a:srgbClr val="CC0000"/>
                </a:solidFill>
                <a:latin typeface="Comic Sans MS" pitchFamily="66" charset="0"/>
              </a:rPr>
              <a:t>South side:</a:t>
            </a:r>
            <a:r>
              <a:rPr lang="en-US" sz="2400" dirty="0">
                <a:latin typeface="Comic Sans MS" pitchFamily="66" charset="0"/>
              </a:rPr>
              <a:t> small patches of 10-20 m in diameter; they could represent a late phase in the evolution of the stand</a:t>
            </a:r>
            <a:r>
              <a:rPr lang="en-US" dirty="0">
                <a:latin typeface="Comic Sans MS" pitchFamily="66" charset="0"/>
              </a:rPr>
              <a:t>.</a:t>
            </a:r>
          </a:p>
        </p:txBody>
      </p:sp>
      <p:sp>
        <p:nvSpPr>
          <p:cNvPr id="15365" name="Rectangle 9"/>
          <p:cNvSpPr>
            <a:spLocks noChangeArrowheads="1"/>
          </p:cNvSpPr>
          <p:nvPr/>
        </p:nvSpPr>
        <p:spPr bwMode="auto">
          <a:xfrm>
            <a:off x="0" y="44450"/>
            <a:ext cx="9144000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600" dirty="0" err="1">
                <a:latin typeface="Comic Sans MS" pitchFamily="66" charset="0"/>
              </a:rPr>
              <a:t>Results</a:t>
            </a:r>
            <a:r>
              <a:rPr lang="it-IT" sz="3600" dirty="0">
                <a:latin typeface="Comic Sans MS" pitchFamily="66" charset="0"/>
              </a:rPr>
              <a:t>: </a:t>
            </a:r>
            <a:r>
              <a:rPr lang="it-IT" sz="3600" dirty="0" err="1">
                <a:latin typeface="Comic Sans MS" pitchFamily="66" charset="0"/>
              </a:rPr>
              <a:t>Getis</a:t>
            </a:r>
            <a:r>
              <a:rPr lang="it-IT" sz="3600" dirty="0">
                <a:latin typeface="Comic Sans MS" pitchFamily="66" charset="0"/>
              </a:rPr>
              <a:t>’ </a:t>
            </a:r>
            <a:r>
              <a:rPr lang="it-IT" sz="3600" i="1" dirty="0" err="1">
                <a:latin typeface="Comic Sans MS" pitchFamily="66" charset="0"/>
              </a:rPr>
              <a:t>G*</a:t>
            </a:r>
            <a:r>
              <a:rPr lang="it-IT" sz="3600" dirty="0">
                <a:latin typeface="Comic Sans MS" pitchFamily="66" charset="0"/>
              </a:rPr>
              <a:t> </a:t>
            </a:r>
            <a:r>
              <a:rPr lang="it-IT" sz="2400" dirty="0">
                <a:latin typeface="Comic Sans MS" pitchFamily="66" charset="0"/>
              </a:rPr>
              <a:t>(</a:t>
            </a:r>
            <a:r>
              <a:rPr lang="it-IT" sz="2400" dirty="0" err="1">
                <a:latin typeface="Comic Sans MS" pitchFamily="66" charset="0"/>
              </a:rPr>
              <a:t>local</a:t>
            </a:r>
            <a:r>
              <a:rPr lang="it-IT" sz="2400" dirty="0">
                <a:latin typeface="Comic Sans MS" pitchFamily="66" charset="0"/>
              </a:rPr>
              <a:t> </a:t>
            </a:r>
            <a:r>
              <a:rPr lang="it-IT" sz="2400" dirty="0" err="1">
                <a:latin typeface="Comic Sans MS" pitchFamily="66" charset="0"/>
              </a:rPr>
              <a:t>autocorrelation</a:t>
            </a:r>
            <a:r>
              <a:rPr lang="it-IT" sz="2400" dirty="0">
                <a:latin typeface="Comic Sans MS" pitchFamily="66" charset="0"/>
              </a:rPr>
              <a:t>)</a:t>
            </a:r>
            <a:r>
              <a:rPr lang="it-IT" sz="3600" dirty="0">
                <a:latin typeface="Comic Sans MS" pitchFamily="66" charset="0"/>
              </a:rPr>
              <a:t> </a:t>
            </a:r>
            <a:r>
              <a:rPr lang="it-IT" sz="3600" u="sng" dirty="0" smtClean="0">
                <a:solidFill>
                  <a:srgbClr val="FF9900"/>
                </a:solidFill>
                <a:latin typeface="Comic Sans MS" pitchFamily="66" charset="0"/>
              </a:rPr>
              <a:t>C2 Plot</a:t>
            </a:r>
            <a:endParaRPr lang="it-IT" sz="3600" u="sng" dirty="0">
              <a:solidFill>
                <a:srgbClr val="FF9900"/>
              </a:solidFill>
              <a:latin typeface="Comic Sans MS" pitchFamily="66" charset="0"/>
            </a:endParaRPr>
          </a:p>
        </p:txBody>
      </p:sp>
      <p:grpSp>
        <p:nvGrpSpPr>
          <p:cNvPr id="15366" name="Group 14"/>
          <p:cNvGrpSpPr>
            <a:grpSpLocks/>
          </p:cNvGrpSpPr>
          <p:nvPr/>
        </p:nvGrpSpPr>
        <p:grpSpPr bwMode="auto">
          <a:xfrm>
            <a:off x="41275" y="765175"/>
            <a:ext cx="4962525" cy="5884863"/>
            <a:chOff x="26" y="482"/>
            <a:chExt cx="3126" cy="3707"/>
          </a:xfrm>
        </p:grpSpPr>
        <p:pic>
          <p:nvPicPr>
            <p:cNvPr id="15367" name="Picture 5" descr="C1h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1" y="482"/>
              <a:ext cx="2921" cy="3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8" name="Picture 10" descr="kompass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600" y="3451"/>
              <a:ext cx="371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9" name="Text Box 12"/>
            <p:cNvSpPr txBox="1">
              <a:spLocks noChangeArrowheads="1"/>
            </p:cNvSpPr>
            <p:nvPr/>
          </p:nvSpPr>
          <p:spPr bwMode="auto">
            <a:xfrm>
              <a:off x="1247" y="3937"/>
              <a:ext cx="65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sz="2000">
                  <a:latin typeface="Comic Sans MS" pitchFamily="66" charset="0"/>
                </a:rPr>
                <a:t>meters</a:t>
              </a:r>
            </a:p>
          </p:txBody>
        </p:sp>
        <p:sp>
          <p:nvSpPr>
            <p:cNvPr id="15370" name="Text Box 13"/>
            <p:cNvSpPr txBox="1">
              <a:spLocks noChangeArrowheads="1"/>
            </p:cNvSpPr>
            <p:nvPr/>
          </p:nvSpPr>
          <p:spPr bwMode="auto">
            <a:xfrm rot="-5400000">
              <a:off x="-174" y="2045"/>
              <a:ext cx="65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sz="2000">
                  <a:latin typeface="Comic Sans MS" pitchFamily="66" charset="0"/>
                </a:rPr>
                <a:t>meters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4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build="p" advAuto="100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0" y="2000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0" y="2000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5653088" y="1104900"/>
            <a:ext cx="349091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buClr>
                <a:srgbClr val="CC0000"/>
              </a:buClr>
              <a:buFontTx/>
              <a:buChar char="•"/>
              <a:defRPr/>
            </a:pPr>
            <a:r>
              <a:rPr lang="en-US" sz="2400" dirty="0">
                <a:latin typeface="Comic Sans MS" pitchFamily="66" charset="0"/>
              </a:rPr>
              <a:t>The area is regularly </a:t>
            </a:r>
            <a:r>
              <a:rPr lang="en-US" sz="2400" dirty="0">
                <a:solidFill>
                  <a:srgbClr val="CC0000"/>
                </a:solidFill>
                <a:latin typeface="Comic Sans MS" pitchFamily="66" charset="0"/>
              </a:rPr>
              <a:t>managed</a:t>
            </a:r>
            <a:r>
              <a:rPr lang="it-IT" sz="2400" dirty="0">
                <a:latin typeface="Comic Sans MS" pitchFamily="66" charset="0"/>
              </a:rPr>
              <a:t>;</a:t>
            </a:r>
            <a:endParaRPr lang="it-IT" sz="2400" dirty="0">
              <a:solidFill>
                <a:schemeClr val="bg2"/>
              </a:solidFill>
              <a:latin typeface="Comic Sans MS" pitchFamily="66" charset="0"/>
            </a:endParaRPr>
          </a:p>
          <a:p>
            <a:pPr marL="182563" indent="-182563">
              <a:buClr>
                <a:srgbClr val="CC0000"/>
              </a:buClr>
              <a:buFontTx/>
              <a:buChar char="•"/>
              <a:defRPr/>
            </a:pPr>
            <a:endParaRPr lang="it-IT" sz="2400" dirty="0">
              <a:solidFill>
                <a:schemeClr val="bg2"/>
              </a:solidFill>
              <a:latin typeface="Comic Sans MS" pitchFamily="66" charset="0"/>
            </a:endParaRPr>
          </a:p>
          <a:p>
            <a:pPr marL="182563" indent="-182563">
              <a:buClr>
                <a:srgbClr val="CC0000"/>
              </a:buClr>
              <a:buFontTx/>
              <a:buChar char="•"/>
              <a:defRPr/>
            </a:pPr>
            <a:r>
              <a:rPr lang="it-IT" sz="2400" dirty="0" err="1">
                <a:solidFill>
                  <a:schemeClr val="accent4"/>
                </a:solidFill>
                <a:latin typeface="Comic Sans MS" pitchFamily="66" charset="0"/>
              </a:rPr>
              <a:t>Selective</a:t>
            </a:r>
            <a:r>
              <a:rPr lang="it-IT" sz="2400" dirty="0">
                <a:solidFill>
                  <a:schemeClr val="accent4"/>
                </a:solidFill>
                <a:latin typeface="Comic Sans MS" pitchFamily="66" charset="0"/>
              </a:rPr>
              <a:t> </a:t>
            </a:r>
            <a:r>
              <a:rPr lang="it-IT" sz="2400" dirty="0" err="1">
                <a:solidFill>
                  <a:schemeClr val="accent4"/>
                </a:solidFill>
                <a:latin typeface="Comic Sans MS" pitchFamily="66" charset="0"/>
              </a:rPr>
              <a:t>logging</a:t>
            </a:r>
            <a:r>
              <a:rPr lang="it-IT" sz="2400" dirty="0">
                <a:solidFill>
                  <a:schemeClr val="accent4"/>
                </a:solidFill>
                <a:latin typeface="Comic Sans MS" pitchFamily="66" charset="0"/>
              </a:rPr>
              <a:t> are </a:t>
            </a:r>
            <a:r>
              <a:rPr lang="it-IT" sz="2400" dirty="0" err="1">
                <a:solidFill>
                  <a:schemeClr val="accent4"/>
                </a:solidFill>
                <a:latin typeface="Comic Sans MS" pitchFamily="66" charset="0"/>
              </a:rPr>
              <a:t>able</a:t>
            </a:r>
            <a:r>
              <a:rPr lang="it-IT" sz="2400" dirty="0">
                <a:solidFill>
                  <a:schemeClr val="accent4"/>
                </a:solidFill>
                <a:latin typeface="Comic Sans MS" pitchFamily="66" charset="0"/>
              </a:rPr>
              <a:t> </a:t>
            </a:r>
            <a:r>
              <a:rPr lang="it-IT" sz="2400" dirty="0" err="1">
                <a:solidFill>
                  <a:schemeClr val="accent4"/>
                </a:solidFill>
                <a:latin typeface="Comic Sans MS" pitchFamily="66" charset="0"/>
              </a:rPr>
              <a:t>to</a:t>
            </a:r>
            <a:r>
              <a:rPr lang="it-IT" sz="2400" dirty="0">
                <a:solidFill>
                  <a:schemeClr val="accent4"/>
                </a:solidFill>
                <a:latin typeface="Comic Sans MS" pitchFamily="66" charset="0"/>
              </a:rPr>
              <a:t> </a:t>
            </a:r>
            <a:r>
              <a:rPr lang="en-US" sz="2400" dirty="0">
                <a:solidFill>
                  <a:schemeClr val="accent4"/>
                </a:solidFill>
                <a:latin typeface="Comic Sans MS" pitchFamily="66" charset="0"/>
              </a:rPr>
              <a:t>animate </a:t>
            </a:r>
            <a:r>
              <a:rPr lang="en-US" sz="2400" dirty="0">
                <a:solidFill>
                  <a:srgbClr val="CC0000"/>
                </a:solidFill>
                <a:latin typeface="Comic Sans MS" pitchFamily="66" charset="0"/>
              </a:rPr>
              <a:t>the even-aged structure</a:t>
            </a:r>
            <a:r>
              <a:rPr lang="it-IT" sz="2400" dirty="0">
                <a:latin typeface="Comic Sans MS" pitchFamily="66" charset="0"/>
              </a:rPr>
              <a:t>;</a:t>
            </a:r>
          </a:p>
          <a:p>
            <a:pPr marL="182563" indent="-182563">
              <a:buClr>
                <a:srgbClr val="CC0000"/>
              </a:buClr>
              <a:buFontTx/>
              <a:buChar char="•"/>
              <a:defRPr/>
            </a:pPr>
            <a:endParaRPr lang="it-IT" sz="2400" dirty="0">
              <a:latin typeface="Comic Sans MS" pitchFamily="66" charset="0"/>
            </a:endParaRPr>
          </a:p>
          <a:p>
            <a:pPr marL="182563" indent="-182563">
              <a:buClr>
                <a:srgbClr val="CC0000"/>
              </a:buClr>
              <a:buFontTx/>
              <a:buChar char="•"/>
              <a:defRPr/>
            </a:pPr>
            <a:r>
              <a:rPr lang="it-IT" sz="2400" dirty="0" err="1">
                <a:solidFill>
                  <a:srgbClr val="CC0000"/>
                </a:solidFill>
                <a:latin typeface="Comic Sans MS" pitchFamily="66" charset="0"/>
              </a:rPr>
              <a:t>Regeneration</a:t>
            </a:r>
            <a:r>
              <a:rPr lang="it-IT" sz="2400" dirty="0">
                <a:solidFill>
                  <a:srgbClr val="CC0000"/>
                </a:solidFill>
                <a:latin typeface="Comic Sans MS" pitchFamily="66" charset="0"/>
              </a:rPr>
              <a:t> </a:t>
            </a:r>
            <a:r>
              <a:rPr lang="en-US" sz="2400" dirty="0">
                <a:solidFill>
                  <a:schemeClr val="accent4"/>
                </a:solidFill>
                <a:latin typeface="Comic Sans MS" pitchFamily="66" charset="0"/>
              </a:rPr>
              <a:t>with a patchy pattern converges on canopy-free area due to logging or </a:t>
            </a:r>
            <a:r>
              <a:rPr lang="en-US" sz="2400" dirty="0" err="1">
                <a:solidFill>
                  <a:schemeClr val="accent4"/>
                </a:solidFill>
                <a:latin typeface="Comic Sans MS" pitchFamily="66" charset="0"/>
              </a:rPr>
              <a:t>windthrow</a:t>
            </a:r>
            <a:endParaRPr lang="it-IT" sz="2400" dirty="0">
              <a:solidFill>
                <a:schemeClr val="accent4"/>
              </a:solidFill>
              <a:latin typeface="Comic Sans MS" pitchFamily="66" charset="0"/>
            </a:endParaRPr>
          </a:p>
        </p:txBody>
      </p:sp>
      <p:grpSp>
        <p:nvGrpSpPr>
          <p:cNvPr id="16389" name="Group 252"/>
          <p:cNvGrpSpPr>
            <a:grpSpLocks/>
          </p:cNvGrpSpPr>
          <p:nvPr/>
        </p:nvGrpSpPr>
        <p:grpSpPr bwMode="auto">
          <a:xfrm>
            <a:off x="17463" y="1633538"/>
            <a:ext cx="5346700" cy="4535487"/>
            <a:chOff x="11" y="1071"/>
            <a:chExt cx="3368" cy="2857"/>
          </a:xfrm>
        </p:grpSpPr>
        <p:pic>
          <p:nvPicPr>
            <p:cNvPr id="16391" name="Picture 5" descr="C2h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8" y="1071"/>
              <a:ext cx="3221" cy="2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2" name="Picture 10" descr="kompass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907" y="3251"/>
              <a:ext cx="347" cy="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3" name="Rectangle 250"/>
            <p:cNvSpPr>
              <a:spLocks noChangeArrowheads="1"/>
            </p:cNvSpPr>
            <p:nvPr/>
          </p:nvSpPr>
          <p:spPr bwMode="auto">
            <a:xfrm>
              <a:off x="1398" y="3695"/>
              <a:ext cx="59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>
                  <a:latin typeface="Comic Sans MS" pitchFamily="66" charset="0"/>
                </a:rPr>
                <a:t>meters</a:t>
              </a:r>
            </a:p>
          </p:txBody>
        </p:sp>
        <p:sp>
          <p:nvSpPr>
            <p:cNvPr id="16394" name="Rectangle 251"/>
            <p:cNvSpPr>
              <a:spLocks noChangeArrowheads="1"/>
            </p:cNvSpPr>
            <p:nvPr/>
          </p:nvSpPr>
          <p:spPr bwMode="auto">
            <a:xfrm rot="-5400000">
              <a:off x="-171" y="2255"/>
              <a:ext cx="59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>
                  <a:latin typeface="Comic Sans MS" pitchFamily="66" charset="0"/>
                </a:rPr>
                <a:t>meters</a:t>
              </a:r>
            </a:p>
          </p:txBody>
        </p:sp>
      </p:grpSp>
      <p:sp>
        <p:nvSpPr>
          <p:cNvPr id="16390" name="Rectangle 9"/>
          <p:cNvSpPr>
            <a:spLocks noChangeArrowheads="1"/>
          </p:cNvSpPr>
          <p:nvPr/>
        </p:nvSpPr>
        <p:spPr bwMode="auto">
          <a:xfrm>
            <a:off x="0" y="44450"/>
            <a:ext cx="9144000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600" dirty="0" err="1">
                <a:latin typeface="Comic Sans MS" pitchFamily="66" charset="0"/>
              </a:rPr>
              <a:t>Results</a:t>
            </a:r>
            <a:r>
              <a:rPr lang="it-IT" sz="3600" dirty="0">
                <a:latin typeface="Comic Sans MS" pitchFamily="66" charset="0"/>
              </a:rPr>
              <a:t>: </a:t>
            </a:r>
            <a:r>
              <a:rPr lang="it-IT" sz="3600" dirty="0" err="1">
                <a:latin typeface="Comic Sans MS" pitchFamily="66" charset="0"/>
              </a:rPr>
              <a:t>Getis</a:t>
            </a:r>
            <a:r>
              <a:rPr lang="it-IT" sz="3600" dirty="0">
                <a:latin typeface="Comic Sans MS" pitchFamily="66" charset="0"/>
              </a:rPr>
              <a:t>’ </a:t>
            </a:r>
            <a:r>
              <a:rPr lang="it-IT" sz="3600" i="1" dirty="0" err="1">
                <a:latin typeface="Comic Sans MS" pitchFamily="66" charset="0"/>
              </a:rPr>
              <a:t>G*</a:t>
            </a:r>
            <a:r>
              <a:rPr lang="it-IT" sz="3600" dirty="0">
                <a:latin typeface="Comic Sans MS" pitchFamily="66" charset="0"/>
              </a:rPr>
              <a:t> </a:t>
            </a:r>
            <a:r>
              <a:rPr lang="it-IT" sz="2400" dirty="0">
                <a:latin typeface="Comic Sans MS" pitchFamily="66" charset="0"/>
              </a:rPr>
              <a:t>(</a:t>
            </a:r>
            <a:r>
              <a:rPr lang="it-IT" sz="2400" dirty="0" err="1">
                <a:latin typeface="Comic Sans MS" pitchFamily="66" charset="0"/>
              </a:rPr>
              <a:t>local</a:t>
            </a:r>
            <a:r>
              <a:rPr lang="it-IT" sz="2400" dirty="0">
                <a:latin typeface="Comic Sans MS" pitchFamily="66" charset="0"/>
              </a:rPr>
              <a:t> </a:t>
            </a:r>
            <a:r>
              <a:rPr lang="it-IT" sz="2400" dirty="0" err="1">
                <a:latin typeface="Comic Sans MS" pitchFamily="66" charset="0"/>
              </a:rPr>
              <a:t>autocorrelation</a:t>
            </a:r>
            <a:r>
              <a:rPr lang="it-IT" sz="2400" dirty="0">
                <a:latin typeface="Comic Sans MS" pitchFamily="66" charset="0"/>
              </a:rPr>
              <a:t>)</a:t>
            </a:r>
            <a:r>
              <a:rPr lang="it-IT" sz="3600" dirty="0">
                <a:latin typeface="Comic Sans MS" pitchFamily="66" charset="0"/>
              </a:rPr>
              <a:t> </a:t>
            </a:r>
            <a:r>
              <a:rPr lang="it-IT" sz="3600" u="sng" dirty="0" smtClean="0">
                <a:solidFill>
                  <a:srgbClr val="FF9900"/>
                </a:solidFill>
                <a:latin typeface="Comic Sans MS" pitchFamily="66" charset="0"/>
              </a:rPr>
              <a:t>C3 Plot</a:t>
            </a:r>
            <a:endParaRPr lang="it-IT" sz="3600" u="sng" dirty="0">
              <a:solidFill>
                <a:srgbClr val="FF99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04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4450"/>
            <a:ext cx="8229600" cy="595313"/>
          </a:xfrm>
        </p:spPr>
        <p:txBody>
          <a:bodyPr/>
          <a:lstStyle/>
          <a:p>
            <a:pPr eaLnBrk="1" hangingPunct="1"/>
            <a:r>
              <a:rPr lang="it-IT" sz="3600" smtClean="0">
                <a:solidFill>
                  <a:schemeClr val="tx1"/>
                </a:solidFill>
                <a:latin typeface="Comic Sans MS" pitchFamily="66" charset="0"/>
              </a:rPr>
              <a:t>Conclusions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765175"/>
            <a:ext cx="8229600" cy="5903913"/>
          </a:xfrm>
          <a:noFill/>
        </p:spPr>
        <p:txBody>
          <a:bodyPr/>
          <a:lstStyle/>
          <a:p>
            <a:pPr algn="just" eaLnBrk="1" hangingPunct="1">
              <a:lnSpc>
                <a:spcPct val="90000"/>
              </a:lnSpc>
              <a:spcBef>
                <a:spcPct val="80000"/>
              </a:spcBef>
            </a:pPr>
            <a:r>
              <a:rPr lang="en-US" sz="2400" smtClean="0">
                <a:latin typeface="Comic Sans MS" pitchFamily="66" charset="0"/>
              </a:rPr>
              <a:t>Trees in the two stands show a </a:t>
            </a:r>
            <a:r>
              <a:rPr lang="en-US" sz="2400" smtClean="0">
                <a:solidFill>
                  <a:srgbClr val="CC0000"/>
                </a:solidFill>
                <a:latin typeface="Comic Sans MS" pitchFamily="66" charset="0"/>
              </a:rPr>
              <a:t>similar and patchy distribution</a:t>
            </a:r>
            <a:r>
              <a:rPr lang="en-US" sz="2400" smtClean="0">
                <a:latin typeface="Comic Sans MS" pitchFamily="66" charset="0"/>
              </a:rPr>
              <a:t>;</a:t>
            </a:r>
          </a:p>
          <a:p>
            <a:pPr algn="just" eaLnBrk="1" hangingPunct="1">
              <a:lnSpc>
                <a:spcPct val="90000"/>
              </a:lnSpc>
              <a:spcBef>
                <a:spcPct val="80000"/>
              </a:spcBef>
            </a:pPr>
            <a:r>
              <a:rPr lang="en-US" sz="2400" smtClean="0">
                <a:latin typeface="Comic Sans MS" pitchFamily="66" charset="0"/>
              </a:rPr>
              <a:t>The evolutive trends in the forest lead to the presence of </a:t>
            </a:r>
            <a:r>
              <a:rPr lang="en-US" sz="2400" smtClean="0">
                <a:solidFill>
                  <a:srgbClr val="CC0000"/>
                </a:solidFill>
                <a:latin typeface="Comic Sans MS" pitchFamily="66" charset="0"/>
              </a:rPr>
              <a:t>even-aged groups with a diameter of 10-15 meters</a:t>
            </a:r>
            <a:r>
              <a:rPr lang="en-US" sz="2400" smtClean="0">
                <a:latin typeface="Comic Sans MS" pitchFamily="66" charset="0"/>
              </a:rPr>
              <a:t>;</a:t>
            </a:r>
          </a:p>
          <a:p>
            <a:pPr algn="just" eaLnBrk="1" hangingPunct="1">
              <a:lnSpc>
                <a:spcPct val="90000"/>
              </a:lnSpc>
              <a:spcBef>
                <a:spcPct val="80000"/>
              </a:spcBef>
            </a:pPr>
            <a:r>
              <a:rPr lang="en-US" sz="2400" smtClean="0">
                <a:latin typeface="Comic Sans MS" pitchFamily="66" charset="0"/>
              </a:rPr>
              <a:t>Regardless the significant differences in the structure, composition and management, both area show </a:t>
            </a:r>
            <a:r>
              <a:rPr lang="en-US" sz="2400" smtClean="0">
                <a:solidFill>
                  <a:srgbClr val="CC0000"/>
                </a:solidFill>
                <a:latin typeface="Comic Sans MS" pitchFamily="66" charset="0"/>
              </a:rPr>
              <a:t>the same mode of spatial distribution and interaction between species</a:t>
            </a:r>
            <a:r>
              <a:rPr lang="en-US" sz="2400" smtClean="0">
                <a:latin typeface="Comic Sans MS" pitchFamily="66" charset="0"/>
              </a:rPr>
              <a:t>;</a:t>
            </a:r>
          </a:p>
          <a:p>
            <a:pPr algn="just" eaLnBrk="1" hangingPunct="1">
              <a:lnSpc>
                <a:spcPct val="90000"/>
              </a:lnSpc>
              <a:spcBef>
                <a:spcPct val="80000"/>
              </a:spcBef>
            </a:pPr>
            <a:r>
              <a:rPr lang="en-US" sz="2400" smtClean="0">
                <a:latin typeface="Comic Sans MS" pitchFamily="66" charset="0"/>
              </a:rPr>
              <a:t>While in the timberline plot these results can be due to the </a:t>
            </a:r>
            <a:r>
              <a:rPr lang="en-US" sz="2400" smtClean="0">
                <a:solidFill>
                  <a:srgbClr val="CC0000"/>
                </a:solidFill>
                <a:latin typeface="Comic Sans MS" pitchFamily="66" charset="0"/>
              </a:rPr>
              <a:t>natural evolution </a:t>
            </a:r>
            <a:r>
              <a:rPr lang="en-US" sz="2400" smtClean="0">
                <a:latin typeface="Comic Sans MS" pitchFamily="66" charset="0"/>
              </a:rPr>
              <a:t>of the stand, in the subalpine plot this is certainly the effect of the </a:t>
            </a:r>
            <a:r>
              <a:rPr lang="en-US" sz="2400" smtClean="0">
                <a:solidFill>
                  <a:srgbClr val="C00000"/>
                </a:solidFill>
                <a:latin typeface="Comic Sans MS" pitchFamily="66" charset="0"/>
              </a:rPr>
              <a:t>secular</a:t>
            </a:r>
            <a:r>
              <a:rPr lang="en-US" sz="2400" smtClean="0">
                <a:latin typeface="Comic Sans MS" pitchFamily="66" charset="0"/>
              </a:rPr>
              <a:t> </a:t>
            </a:r>
            <a:r>
              <a:rPr lang="en-US" sz="2400" smtClean="0">
                <a:solidFill>
                  <a:srgbClr val="CC0000"/>
                </a:solidFill>
                <a:latin typeface="Comic Sans MS" pitchFamily="66" charset="0"/>
              </a:rPr>
              <a:t>management of the forest</a:t>
            </a:r>
            <a:r>
              <a:rPr lang="en-US" sz="2400" smtClean="0"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Immagin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1331913" y="5805488"/>
            <a:ext cx="4352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400" i="1">
                <a:solidFill>
                  <a:schemeClr val="bg1"/>
                </a:solidFill>
                <a:latin typeface="Comic Sans MS" pitchFamily="66" charset="0"/>
              </a:rPr>
              <a:t>Marco Carrer &amp; Luca Soraruf</a:t>
            </a:r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-36513" y="219075"/>
            <a:ext cx="8496301" cy="1570038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>
                <a:latin typeface="Comic Sans MS" pitchFamily="66" charset="0"/>
              </a:rPr>
              <a:t>Structure and dynamics</a:t>
            </a:r>
          </a:p>
          <a:p>
            <a:pPr algn="ctr"/>
            <a:r>
              <a:rPr lang="en-US" sz="3200">
                <a:latin typeface="Comic Sans MS" pitchFamily="66" charset="0"/>
              </a:rPr>
              <a:t>of two high-elevation forests</a:t>
            </a:r>
          </a:p>
          <a:p>
            <a:pPr algn="ctr"/>
            <a:r>
              <a:rPr lang="en-US" sz="3200">
                <a:latin typeface="Comic Sans MS" pitchFamily="66" charset="0"/>
              </a:rPr>
              <a:t>in the Eastern Italian Alps</a:t>
            </a:r>
          </a:p>
        </p:txBody>
      </p:sp>
      <p:pic>
        <p:nvPicPr>
          <p:cNvPr id="18437" name="Picture 6" descr="logo_unipd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5929313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Text Box 7"/>
          <p:cNvSpPr txBox="1">
            <a:spLocks noChangeArrowheads="1"/>
          </p:cNvSpPr>
          <p:nvPr/>
        </p:nvSpPr>
        <p:spPr bwMode="auto">
          <a:xfrm>
            <a:off x="1331913" y="6291263"/>
            <a:ext cx="43545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000" i="1">
                <a:solidFill>
                  <a:schemeClr val="bg1"/>
                </a:solidFill>
                <a:latin typeface="Comic Sans MS" pitchFamily="66" charset="0"/>
              </a:rPr>
              <a:t>University of Padova – Dep. TeSAF</a:t>
            </a:r>
          </a:p>
        </p:txBody>
      </p:sp>
      <p:pic>
        <p:nvPicPr>
          <p:cNvPr id="18439" name="Picture 9"/>
          <p:cNvPicPr>
            <a:picLocks noGrp="1" noChangeAspect="1" noChangeArrowheads="1"/>
          </p:cNvPicPr>
          <p:nvPr>
            <p:ph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908050"/>
            <a:ext cx="1357313" cy="347663"/>
          </a:xfrm>
          <a:noFill/>
        </p:spPr>
      </p:pic>
      <p:sp>
        <p:nvSpPr>
          <p:cNvPr id="18440" name="Rectangle 13"/>
          <p:cNvSpPr>
            <a:spLocks noChangeArrowheads="1"/>
          </p:cNvSpPr>
          <p:nvPr/>
        </p:nvSpPr>
        <p:spPr bwMode="auto">
          <a:xfrm>
            <a:off x="6405563" y="0"/>
            <a:ext cx="28463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i="1">
                <a:solidFill>
                  <a:schemeClr val="bg1"/>
                </a:solidFill>
                <a:latin typeface="Comic Sans MS" pitchFamily="66" charset="0"/>
              </a:rPr>
              <a:t>International Conference: Natural Hazards and Natural Disturbances in Mountain Forests</a:t>
            </a:r>
            <a:endParaRPr lang="it-IT" sz="1400" i="1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8441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36207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12" descr="logoTeSAFcolor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38" y="6000750"/>
            <a:ext cx="72548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777875"/>
          </a:xfrm>
        </p:spPr>
        <p:txBody>
          <a:bodyPr/>
          <a:lstStyle/>
          <a:p>
            <a:pPr eaLnBrk="1" hangingPunct="1"/>
            <a:r>
              <a:rPr lang="it-IT" sz="3600" smtClean="0">
                <a:solidFill>
                  <a:schemeClr val="tx1"/>
                </a:solidFill>
                <a:latin typeface="Comic Sans MS" pitchFamily="66" charset="0"/>
              </a:rPr>
              <a:t>Objectives</a:t>
            </a:r>
          </a:p>
        </p:txBody>
      </p:sp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755650" y="1412875"/>
            <a:ext cx="77041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it-IT">
              <a:latin typeface="Comic Sans MS" pitchFamily="66" charset="0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323850" y="1412875"/>
            <a:ext cx="8280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>
                <a:latin typeface="Comic Sans MS" pitchFamily="66" charset="0"/>
              </a:rPr>
              <a:t>Investigate </a:t>
            </a:r>
            <a:r>
              <a:rPr lang="it-IT" sz="2400">
                <a:latin typeface="Comic Sans MS" pitchFamily="66" charset="0"/>
              </a:rPr>
              <a:t>the structure and dynamics of two forest stands at different elevation</a:t>
            </a:r>
            <a:r>
              <a:rPr lang="it-IT">
                <a:latin typeface="Comic Sans MS" pitchFamily="66" charset="0"/>
              </a:rPr>
              <a:t> 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2124075" y="2349500"/>
            <a:ext cx="46085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000">
                <a:latin typeface="Comic Sans MS" pitchFamily="66" charset="0"/>
              </a:rPr>
              <a:t>trying to define: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323850" y="3213100"/>
            <a:ext cx="8567738" cy="769938"/>
            <a:chOff x="204" y="2024"/>
            <a:chExt cx="5397" cy="485"/>
          </a:xfrm>
        </p:grpSpPr>
        <p:sp>
          <p:nvSpPr>
            <p:cNvPr id="7181" name="Text Box 9"/>
            <p:cNvSpPr txBox="1">
              <a:spLocks noChangeArrowheads="1"/>
            </p:cNvSpPr>
            <p:nvPr/>
          </p:nvSpPr>
          <p:spPr bwMode="auto">
            <a:xfrm>
              <a:off x="249" y="2024"/>
              <a:ext cx="5352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200">
                  <a:latin typeface="Comic Sans MS" pitchFamily="66" charset="0"/>
                </a:rPr>
                <a:t>The main factors that play a key role in driving the tree distribution and the forest composition</a:t>
              </a:r>
            </a:p>
          </p:txBody>
        </p:sp>
        <p:pic>
          <p:nvPicPr>
            <p:cNvPr id="7182" name="Picture 10" descr="BD21295_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4" y="2115"/>
              <a:ext cx="116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323850" y="4365625"/>
            <a:ext cx="8353425" cy="427038"/>
            <a:chOff x="204" y="2750"/>
            <a:chExt cx="5262" cy="269"/>
          </a:xfrm>
        </p:grpSpPr>
        <p:sp>
          <p:nvSpPr>
            <p:cNvPr id="7179" name="Text Box 12"/>
            <p:cNvSpPr txBox="1">
              <a:spLocks noChangeArrowheads="1"/>
            </p:cNvSpPr>
            <p:nvPr/>
          </p:nvSpPr>
          <p:spPr bwMode="auto">
            <a:xfrm>
              <a:off x="431" y="2750"/>
              <a:ext cx="503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200">
                  <a:latin typeface="Comic Sans MS" pitchFamily="66" charset="0"/>
                </a:rPr>
                <a:t>the role of disturbances in forest dynamics</a:t>
              </a:r>
            </a:p>
          </p:txBody>
        </p:sp>
        <p:pic>
          <p:nvPicPr>
            <p:cNvPr id="7180" name="Picture 13" descr="BD21295_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4" y="2840"/>
              <a:ext cx="116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323850" y="5300663"/>
            <a:ext cx="8280400" cy="769937"/>
            <a:chOff x="204" y="3339"/>
            <a:chExt cx="5216" cy="485"/>
          </a:xfrm>
        </p:grpSpPr>
        <p:sp>
          <p:nvSpPr>
            <p:cNvPr id="7177" name="Text Box 15"/>
            <p:cNvSpPr txBox="1">
              <a:spLocks noChangeArrowheads="1"/>
            </p:cNvSpPr>
            <p:nvPr/>
          </p:nvSpPr>
          <p:spPr bwMode="auto">
            <a:xfrm>
              <a:off x="431" y="3339"/>
              <a:ext cx="4989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200">
                  <a:latin typeface="Comic Sans MS" pitchFamily="66" charset="0"/>
                </a:rPr>
                <a:t>the divergencies and/or the similarities between the two sites</a:t>
              </a:r>
            </a:p>
          </p:txBody>
        </p:sp>
        <p:pic>
          <p:nvPicPr>
            <p:cNvPr id="7178" name="Picture 16" descr="BD21295_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4" y="3430"/>
              <a:ext cx="116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611188" y="44450"/>
            <a:ext cx="8208962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3600">
                <a:latin typeface="Comic Sans MS" pitchFamily="66" charset="0"/>
              </a:rPr>
              <a:t>Study sites</a:t>
            </a:r>
          </a:p>
        </p:txBody>
      </p:sp>
      <p:pic>
        <p:nvPicPr>
          <p:cNvPr id="26628" name="Picture 4" descr="Croda da Lago LT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341438"/>
            <a:ext cx="3670300" cy="505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4211638" y="1125538"/>
            <a:ext cx="43910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it-IT">
              <a:latin typeface="Comic Sans MS" pitchFamily="66" charset="0"/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4211638" y="1052513"/>
            <a:ext cx="4681537" cy="1062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>
                <a:latin typeface="Comic Sans MS" pitchFamily="66" charset="0"/>
              </a:rPr>
              <a:t> Three 1 </a:t>
            </a:r>
            <a:r>
              <a:rPr lang="it-IT" i="1">
                <a:latin typeface="Comic Sans MS" pitchFamily="66" charset="0"/>
              </a:rPr>
              <a:t>ha</a:t>
            </a:r>
            <a:r>
              <a:rPr lang="it-IT">
                <a:latin typeface="Comic Sans MS" pitchFamily="66" charset="0"/>
              </a:rPr>
              <a:t> LTER in the </a:t>
            </a:r>
          </a:p>
          <a:p>
            <a:pPr algn="ctr">
              <a:spcBef>
                <a:spcPct val="50000"/>
              </a:spcBef>
            </a:pPr>
            <a:r>
              <a:rPr lang="it-IT">
                <a:latin typeface="Comic Sans MS" pitchFamily="66" charset="0"/>
              </a:rPr>
              <a:t>Croda da Lago Mountain near Cortina d’Ampezzo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4284663" y="2420938"/>
            <a:ext cx="4287837" cy="784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>
                <a:latin typeface="Comic Sans MS" pitchFamily="66" charset="0"/>
              </a:rPr>
              <a:t>Plot C1:	elevation 2200 m</a:t>
            </a:r>
          </a:p>
          <a:p>
            <a:pPr>
              <a:spcBef>
                <a:spcPct val="50000"/>
              </a:spcBef>
            </a:pPr>
            <a:r>
              <a:rPr lang="it-IT">
                <a:latin typeface="Comic Sans MS" pitchFamily="66" charset="0"/>
              </a:rPr>
              <a:t>Species:	larch, stone pine, dwarf pine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971550" y="2636838"/>
            <a:ext cx="649288" cy="679450"/>
            <a:chOff x="612" y="1661"/>
            <a:chExt cx="409" cy="428"/>
          </a:xfrm>
        </p:grpSpPr>
        <p:sp>
          <p:nvSpPr>
            <p:cNvPr id="8219" name="Freeform 9"/>
            <p:cNvSpPr>
              <a:spLocks/>
            </p:cNvSpPr>
            <p:nvPr/>
          </p:nvSpPr>
          <p:spPr bwMode="auto">
            <a:xfrm>
              <a:off x="612" y="1933"/>
              <a:ext cx="318" cy="156"/>
            </a:xfrm>
            <a:custGeom>
              <a:avLst/>
              <a:gdLst>
                <a:gd name="T0" fmla="*/ 156 w 318"/>
                <a:gd name="T1" fmla="*/ 0 h 156"/>
                <a:gd name="T2" fmla="*/ 0 w 318"/>
                <a:gd name="T3" fmla="*/ 79 h 156"/>
                <a:gd name="T4" fmla="*/ 162 w 318"/>
                <a:gd name="T5" fmla="*/ 156 h 156"/>
                <a:gd name="T6" fmla="*/ 318 w 318"/>
                <a:gd name="T7" fmla="*/ 79 h 156"/>
                <a:gd name="T8" fmla="*/ 156 w 318"/>
                <a:gd name="T9" fmla="*/ 0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8"/>
                <a:gd name="T16" fmla="*/ 0 h 156"/>
                <a:gd name="T17" fmla="*/ 318 w 318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8" h="156">
                  <a:moveTo>
                    <a:pt x="156" y="0"/>
                  </a:moveTo>
                  <a:lnTo>
                    <a:pt x="0" y="79"/>
                  </a:lnTo>
                  <a:lnTo>
                    <a:pt x="162" y="156"/>
                  </a:lnTo>
                  <a:lnTo>
                    <a:pt x="318" y="79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FFFF00">
                <a:alpha val="30196"/>
              </a:srgbClr>
            </a:solidFill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220" name="Text Box 10"/>
            <p:cNvSpPr txBox="1">
              <a:spLocks noChangeArrowheads="1"/>
            </p:cNvSpPr>
            <p:nvPr/>
          </p:nvSpPr>
          <p:spPr bwMode="auto">
            <a:xfrm>
              <a:off x="703" y="1661"/>
              <a:ext cx="318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b="1">
                  <a:solidFill>
                    <a:srgbClr val="FFFF00"/>
                  </a:solidFill>
                  <a:latin typeface="Comic Sans MS" pitchFamily="66" charset="0"/>
                </a:rPr>
                <a:t>C1</a:t>
              </a:r>
            </a:p>
          </p:txBody>
        </p:sp>
      </p:grp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4284663" y="3783013"/>
            <a:ext cx="4679950" cy="7858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>
                <a:latin typeface="Comic Sans MS" pitchFamily="66" charset="0"/>
              </a:rPr>
              <a:t>Plot C2:	elevation 2100 m</a:t>
            </a:r>
          </a:p>
          <a:p>
            <a:pPr>
              <a:spcBef>
                <a:spcPct val="50000"/>
              </a:spcBef>
            </a:pPr>
            <a:r>
              <a:rPr lang="it-IT">
                <a:latin typeface="Comic Sans MS" pitchFamily="66" charset="0"/>
              </a:rPr>
              <a:t>Species:	 larch, stone pine, spruce</a:t>
            </a:r>
          </a:p>
        </p:txBody>
      </p: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1966913" y="2924175"/>
            <a:ext cx="517525" cy="822325"/>
            <a:chOff x="1239" y="1842"/>
            <a:chExt cx="326" cy="518"/>
          </a:xfrm>
        </p:grpSpPr>
        <p:sp>
          <p:nvSpPr>
            <p:cNvPr id="8217" name="Freeform 13"/>
            <p:cNvSpPr>
              <a:spLocks/>
            </p:cNvSpPr>
            <p:nvPr/>
          </p:nvSpPr>
          <p:spPr bwMode="auto">
            <a:xfrm>
              <a:off x="1239" y="2046"/>
              <a:ext cx="153" cy="314"/>
            </a:xfrm>
            <a:custGeom>
              <a:avLst/>
              <a:gdLst>
                <a:gd name="T0" fmla="*/ 0 w 153"/>
                <a:gd name="T1" fmla="*/ 222 h 314"/>
                <a:gd name="T2" fmla="*/ 114 w 153"/>
                <a:gd name="T3" fmla="*/ 314 h 314"/>
                <a:gd name="T4" fmla="*/ 153 w 153"/>
                <a:gd name="T5" fmla="*/ 99 h 314"/>
                <a:gd name="T6" fmla="*/ 47 w 153"/>
                <a:gd name="T7" fmla="*/ 0 h 314"/>
                <a:gd name="T8" fmla="*/ 0 w 153"/>
                <a:gd name="T9" fmla="*/ 222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3"/>
                <a:gd name="T16" fmla="*/ 0 h 314"/>
                <a:gd name="T17" fmla="*/ 153 w 153"/>
                <a:gd name="T18" fmla="*/ 314 h 3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3" h="314">
                  <a:moveTo>
                    <a:pt x="0" y="222"/>
                  </a:moveTo>
                  <a:lnTo>
                    <a:pt x="114" y="314"/>
                  </a:lnTo>
                  <a:lnTo>
                    <a:pt x="153" y="99"/>
                  </a:lnTo>
                  <a:lnTo>
                    <a:pt x="47" y="0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rgbClr val="FFFF00">
                <a:alpha val="30196"/>
              </a:srgbClr>
            </a:solidFill>
            <a:ln w="254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218" name="Text Box 14"/>
            <p:cNvSpPr txBox="1">
              <a:spLocks noChangeArrowheads="1"/>
            </p:cNvSpPr>
            <p:nvPr/>
          </p:nvSpPr>
          <p:spPr bwMode="auto">
            <a:xfrm>
              <a:off x="1247" y="1842"/>
              <a:ext cx="318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b="1">
                  <a:solidFill>
                    <a:srgbClr val="FFFF00"/>
                  </a:solidFill>
                  <a:latin typeface="Comic Sans MS" pitchFamily="66" charset="0"/>
                </a:rPr>
                <a:t>C2</a:t>
              </a:r>
            </a:p>
          </p:txBody>
        </p:sp>
      </p:grp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4284663" y="4868863"/>
            <a:ext cx="3859212" cy="784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>
                <a:latin typeface="Comic Sans MS" pitchFamily="66" charset="0"/>
              </a:rPr>
              <a:t>Plot C3: elevation 1950 m</a:t>
            </a:r>
          </a:p>
          <a:p>
            <a:pPr>
              <a:spcBef>
                <a:spcPct val="50000"/>
              </a:spcBef>
            </a:pPr>
            <a:r>
              <a:rPr lang="it-IT">
                <a:latin typeface="Comic Sans MS" pitchFamily="66" charset="0"/>
              </a:rPr>
              <a:t>Species: larch, stone pine, spruce</a:t>
            </a:r>
          </a:p>
        </p:txBody>
      </p: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3419475" y="3429000"/>
            <a:ext cx="504825" cy="752475"/>
            <a:chOff x="2154" y="2160"/>
            <a:chExt cx="318" cy="474"/>
          </a:xfrm>
        </p:grpSpPr>
        <p:sp>
          <p:nvSpPr>
            <p:cNvPr id="8215" name="Freeform 17"/>
            <p:cNvSpPr>
              <a:spLocks/>
            </p:cNvSpPr>
            <p:nvPr/>
          </p:nvSpPr>
          <p:spPr bwMode="auto">
            <a:xfrm>
              <a:off x="2154" y="2478"/>
              <a:ext cx="318" cy="156"/>
            </a:xfrm>
            <a:custGeom>
              <a:avLst/>
              <a:gdLst>
                <a:gd name="T0" fmla="*/ 156 w 318"/>
                <a:gd name="T1" fmla="*/ 0 h 156"/>
                <a:gd name="T2" fmla="*/ 0 w 318"/>
                <a:gd name="T3" fmla="*/ 79 h 156"/>
                <a:gd name="T4" fmla="*/ 162 w 318"/>
                <a:gd name="T5" fmla="*/ 156 h 156"/>
                <a:gd name="T6" fmla="*/ 318 w 318"/>
                <a:gd name="T7" fmla="*/ 79 h 156"/>
                <a:gd name="T8" fmla="*/ 156 w 318"/>
                <a:gd name="T9" fmla="*/ 0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8"/>
                <a:gd name="T16" fmla="*/ 0 h 156"/>
                <a:gd name="T17" fmla="*/ 318 w 318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8" h="156">
                  <a:moveTo>
                    <a:pt x="156" y="0"/>
                  </a:moveTo>
                  <a:lnTo>
                    <a:pt x="0" y="79"/>
                  </a:lnTo>
                  <a:lnTo>
                    <a:pt x="162" y="156"/>
                  </a:lnTo>
                  <a:lnTo>
                    <a:pt x="318" y="79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FFFF00">
                <a:alpha val="30196"/>
              </a:srgbClr>
            </a:solidFill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216" name="Text Box 18"/>
            <p:cNvSpPr txBox="1">
              <a:spLocks noChangeArrowheads="1"/>
            </p:cNvSpPr>
            <p:nvPr/>
          </p:nvSpPr>
          <p:spPr bwMode="auto">
            <a:xfrm>
              <a:off x="2154" y="2160"/>
              <a:ext cx="318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b="1">
                  <a:solidFill>
                    <a:srgbClr val="FFFF00"/>
                  </a:solidFill>
                  <a:latin typeface="Comic Sans MS" pitchFamily="66" charset="0"/>
                </a:rPr>
                <a:t>C3</a:t>
              </a:r>
            </a:p>
          </p:txBody>
        </p:sp>
      </p:grpSp>
      <p:grpSp>
        <p:nvGrpSpPr>
          <p:cNvPr id="5" name="Gruppo 23"/>
          <p:cNvGrpSpPr>
            <a:grpSpLocks noChangeAspect="1"/>
          </p:cNvGrpSpPr>
          <p:nvPr/>
        </p:nvGrpSpPr>
        <p:grpSpPr bwMode="auto">
          <a:xfrm>
            <a:off x="428625" y="928688"/>
            <a:ext cx="3286125" cy="2581275"/>
            <a:chOff x="142844" y="1000108"/>
            <a:chExt cx="5000660" cy="3929066"/>
          </a:xfrm>
        </p:grpSpPr>
        <p:pic>
          <p:nvPicPr>
            <p:cNvPr id="8210" name="Immagine 17" descr="AGAlpsMODIS.jpeg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142844" y="1000108"/>
              <a:ext cx="5000660" cy="3929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Ovale 19"/>
            <p:cNvSpPr/>
            <p:nvPr/>
          </p:nvSpPr>
          <p:spPr>
            <a:xfrm>
              <a:off x="3230208" y="2101986"/>
              <a:ext cx="142532" cy="14256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/>
            </a:p>
          </p:txBody>
        </p:sp>
        <p:sp>
          <p:nvSpPr>
            <p:cNvPr id="8212" name="CasellaDiTesto 20"/>
            <p:cNvSpPr txBox="1">
              <a:spLocks noChangeArrowheads="1"/>
            </p:cNvSpPr>
            <p:nvPr/>
          </p:nvSpPr>
          <p:spPr bwMode="auto">
            <a:xfrm>
              <a:off x="2497600" y="2914262"/>
              <a:ext cx="145007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dirty="0" err="1">
                  <a:solidFill>
                    <a:srgbClr val="FF0000"/>
                  </a:solidFill>
                </a:rPr>
                <a:t>We</a:t>
              </a:r>
              <a:r>
                <a:rPr lang="it-IT" dirty="0">
                  <a:solidFill>
                    <a:srgbClr val="FF0000"/>
                  </a:solidFill>
                </a:rPr>
                <a:t> are </a:t>
              </a:r>
              <a:r>
                <a:rPr lang="it-IT" dirty="0" err="1">
                  <a:solidFill>
                    <a:srgbClr val="FF0000"/>
                  </a:solidFill>
                </a:rPr>
                <a:t>here</a:t>
              </a:r>
              <a:endParaRPr lang="it-IT" dirty="0">
                <a:solidFill>
                  <a:srgbClr val="FF0000"/>
                </a:solidFill>
              </a:endParaRPr>
            </a:p>
          </p:txBody>
        </p:sp>
        <p:sp>
          <p:nvSpPr>
            <p:cNvPr id="8213" name="CasellaDiTesto 21"/>
            <p:cNvSpPr txBox="1">
              <a:spLocks noChangeArrowheads="1"/>
            </p:cNvSpPr>
            <p:nvPr/>
          </p:nvSpPr>
          <p:spPr bwMode="auto">
            <a:xfrm>
              <a:off x="3357789" y="1928802"/>
              <a:ext cx="92845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>
                  <a:solidFill>
                    <a:srgbClr val="FF0000"/>
                  </a:solidFill>
                </a:rPr>
                <a:t>Cortina</a:t>
              </a:r>
            </a:p>
          </p:txBody>
        </p:sp>
        <p:sp>
          <p:nvSpPr>
            <p:cNvPr id="23" name="Ovale 22"/>
            <p:cNvSpPr/>
            <p:nvPr/>
          </p:nvSpPr>
          <p:spPr>
            <a:xfrm>
              <a:off x="3118455" y="2784222"/>
              <a:ext cx="142530" cy="14256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/>
            </a:p>
          </p:txBody>
        </p:sp>
      </p:grpSp>
      <p:grpSp>
        <p:nvGrpSpPr>
          <p:cNvPr id="6" name="Gruppo 28"/>
          <p:cNvGrpSpPr>
            <a:grpSpLocks/>
          </p:cNvGrpSpPr>
          <p:nvPr/>
        </p:nvGrpSpPr>
        <p:grpSpPr bwMode="auto">
          <a:xfrm>
            <a:off x="0" y="3500438"/>
            <a:ext cx="9144000" cy="3357562"/>
            <a:chOff x="0" y="3500414"/>
            <a:chExt cx="9144000" cy="3357586"/>
          </a:xfrm>
        </p:grpSpPr>
        <p:pic>
          <p:nvPicPr>
            <p:cNvPr id="8206" name="Picture 2" descr="Immagine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3500414"/>
              <a:ext cx="9144000" cy="3357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" name="Ovale 25"/>
            <p:cNvSpPr/>
            <p:nvPr/>
          </p:nvSpPr>
          <p:spPr>
            <a:xfrm>
              <a:off x="5715000" y="4643422"/>
              <a:ext cx="214313" cy="142876"/>
            </a:xfrm>
            <a:prstGeom prst="ellipse">
              <a:avLst/>
            </a:prstGeom>
            <a:solidFill>
              <a:srgbClr val="FF00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 dirty="0">
                <a:solidFill>
                  <a:srgbClr val="FF0000"/>
                </a:solidFill>
              </a:endParaRPr>
            </a:p>
          </p:txBody>
        </p:sp>
        <p:sp>
          <p:nvSpPr>
            <p:cNvPr id="27" name="Ovale 26"/>
            <p:cNvSpPr/>
            <p:nvPr/>
          </p:nvSpPr>
          <p:spPr>
            <a:xfrm>
              <a:off x="5572125" y="5072050"/>
              <a:ext cx="214313" cy="142876"/>
            </a:xfrm>
            <a:prstGeom prst="ellipse">
              <a:avLst/>
            </a:prstGeom>
            <a:solidFill>
              <a:srgbClr val="FF0000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 dirty="0">
                <a:solidFill>
                  <a:srgbClr val="FF0000"/>
                </a:solidFill>
              </a:endParaRPr>
            </a:p>
          </p:txBody>
        </p:sp>
        <p:sp>
          <p:nvSpPr>
            <p:cNvPr id="28" name="Ovale 27"/>
            <p:cNvSpPr/>
            <p:nvPr/>
          </p:nvSpPr>
          <p:spPr>
            <a:xfrm>
              <a:off x="5715000" y="5357802"/>
              <a:ext cx="214313" cy="142876"/>
            </a:xfrm>
            <a:prstGeom prst="ellipse">
              <a:avLst/>
            </a:prstGeom>
            <a:solidFill>
              <a:srgbClr val="FF00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1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1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21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  <p:bldP spid="26631" grpId="0"/>
      <p:bldP spid="26635" grpId="0"/>
      <p:bldP spid="266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395288" y="1244600"/>
            <a:ext cx="4824412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>
                <a:latin typeface="Comic Sans MS" pitchFamily="66" charset="0"/>
              </a:rPr>
              <a:t>All trees with d</a:t>
            </a:r>
            <a:r>
              <a:rPr lang="it-IT" baseline="-25000">
                <a:latin typeface="Comic Sans MS" pitchFamily="66" charset="0"/>
              </a:rPr>
              <a:t>50</a:t>
            </a:r>
            <a:r>
              <a:rPr lang="it-IT">
                <a:latin typeface="Comic Sans MS" pitchFamily="66" charset="0"/>
              </a:rPr>
              <a:t> &gt; 4 cm were mapped with a total station and biometry data collected.</a:t>
            </a:r>
          </a:p>
        </p:txBody>
      </p:sp>
      <p:pic>
        <p:nvPicPr>
          <p:cNvPr id="27651" name="Picture 3" descr="P6220548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651500" y="2671763"/>
            <a:ext cx="280828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611188" y="3049588"/>
            <a:ext cx="4535487" cy="923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>
                <a:latin typeface="Comic Sans MS" pitchFamily="66" charset="0"/>
              </a:rPr>
              <a:t>All trees were cored and all cores were later measured in the lab for age and stem growing definition.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395288" y="5040313"/>
            <a:ext cx="4824412" cy="923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latin typeface="Comic Sans MS" pitchFamily="66" charset="0"/>
              </a:rPr>
              <a:t>Regeneration mapping (trees with d</a:t>
            </a:r>
            <a:r>
              <a:rPr lang="en-US" baseline="-25000">
                <a:latin typeface="Comic Sans MS" pitchFamily="66" charset="0"/>
              </a:rPr>
              <a:t>50 </a:t>
            </a:r>
            <a:r>
              <a:rPr lang="en-US">
                <a:latin typeface="Comic Sans MS" pitchFamily="66" charset="0"/>
              </a:rPr>
              <a:t>&lt; 4 cm), and biometry data collection with age definition </a:t>
            </a:r>
            <a:r>
              <a:rPr lang="en-US" i="1">
                <a:latin typeface="Comic Sans MS" pitchFamily="66" charset="0"/>
              </a:rPr>
              <a:t>via</a:t>
            </a:r>
            <a:r>
              <a:rPr lang="en-US">
                <a:latin typeface="Comic Sans MS" pitchFamily="66" charset="0"/>
              </a:rPr>
              <a:t> whorls counting.</a:t>
            </a:r>
          </a:p>
        </p:txBody>
      </p:sp>
      <p:pic>
        <p:nvPicPr>
          <p:cNvPr id="27654" name="Picture 6" descr="IMG_001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651500" y="4652963"/>
            <a:ext cx="2808288" cy="196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9" descr="danilo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651500" y="769938"/>
            <a:ext cx="2808288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" name="Text Box 10"/>
          <p:cNvSpPr txBox="1">
            <a:spLocks noChangeArrowheads="1"/>
          </p:cNvSpPr>
          <p:nvPr/>
        </p:nvSpPr>
        <p:spPr bwMode="auto">
          <a:xfrm>
            <a:off x="611188" y="44450"/>
            <a:ext cx="8208962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3600">
                <a:latin typeface="Comic Sans MS" pitchFamily="66" charset="0"/>
              </a:rPr>
              <a:t>Field sampling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2" grpId="0"/>
      <p:bldP spid="276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2376488" y="1052513"/>
            <a:ext cx="43926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>
                <a:latin typeface="Comic Sans MS" pitchFamily="66" charset="0"/>
              </a:rPr>
              <a:t>Point pattern analysis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431800" y="1484313"/>
            <a:ext cx="8280400" cy="646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>
                <a:latin typeface="Comic Sans MS" pitchFamily="66" charset="0"/>
              </a:rPr>
              <a:t>Only the trees’ X and Y coordinates are needed. The aim is to understand the plant spatial distribution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525463" y="2420938"/>
            <a:ext cx="3700462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>
                <a:latin typeface="Comic Sans MS" pitchFamily="66" charset="0"/>
              </a:rPr>
              <a:t>Analysis of trees distribution</a:t>
            </a: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395288" y="3357563"/>
            <a:ext cx="3960812" cy="13700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000" b="1">
                <a:solidFill>
                  <a:srgbClr val="0000FF"/>
                </a:solidFill>
                <a:latin typeface="Comic Sans MS" pitchFamily="66" charset="0"/>
              </a:rPr>
              <a:t>Ripley’s K</a:t>
            </a:r>
            <a:endParaRPr lang="it-IT">
              <a:latin typeface="Comic Sans MS" pitchFamily="66" charset="0"/>
            </a:endParaRPr>
          </a:p>
          <a:p>
            <a:pPr algn="ctr">
              <a:spcBef>
                <a:spcPct val="50000"/>
              </a:spcBef>
            </a:pPr>
            <a:r>
              <a:rPr lang="it-IT">
                <a:latin typeface="Comic Sans MS" pitchFamily="66" charset="0"/>
              </a:rPr>
              <a:t>Allows to detect the presence of attraction or repulsion among trees</a:t>
            </a:r>
          </a:p>
        </p:txBody>
      </p:sp>
      <p:sp>
        <p:nvSpPr>
          <p:cNvPr id="10246" name="Text Box 13"/>
          <p:cNvSpPr txBox="1">
            <a:spLocks noChangeArrowheads="1"/>
          </p:cNvSpPr>
          <p:nvPr/>
        </p:nvSpPr>
        <p:spPr bwMode="auto">
          <a:xfrm>
            <a:off x="468313" y="44450"/>
            <a:ext cx="8208962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3600">
                <a:latin typeface="Comic Sans MS" pitchFamily="66" charset="0"/>
              </a:rPr>
              <a:t>Spatial analyses</a:t>
            </a: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2159000" y="2349500"/>
            <a:ext cx="48244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>
                <a:latin typeface="Comic Sans MS" pitchFamily="66" charset="0"/>
              </a:rPr>
              <a:t>Spatial structure analyses</a:t>
            </a:r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5257800" y="4941888"/>
            <a:ext cx="3382963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000">
                <a:latin typeface="Comic Sans MS" pitchFamily="66" charset="0"/>
              </a:rPr>
              <a:t>Local spatial autocorrelation indices</a:t>
            </a:r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5257800" y="3573463"/>
            <a:ext cx="3382963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000">
                <a:latin typeface="Comic Sans MS" pitchFamily="66" charset="0"/>
              </a:rPr>
              <a:t>Global spatial autocorrelation indices</a:t>
            </a:r>
          </a:p>
        </p:txBody>
      </p:sp>
      <p:sp>
        <p:nvSpPr>
          <p:cNvPr id="28689" name="Text Box 17"/>
          <p:cNvSpPr txBox="1">
            <a:spLocks noChangeArrowheads="1"/>
          </p:cNvSpPr>
          <p:nvPr/>
        </p:nvSpPr>
        <p:spPr bwMode="auto">
          <a:xfrm>
            <a:off x="5113338" y="4221163"/>
            <a:ext cx="367188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000" b="1">
                <a:solidFill>
                  <a:srgbClr val="0000FF"/>
                </a:solidFill>
                <a:latin typeface="Comic Sans MS" pitchFamily="66" charset="0"/>
              </a:rPr>
              <a:t>Moran’s </a:t>
            </a:r>
            <a:r>
              <a:rPr lang="it-IT" sz="2000" b="1" i="1">
                <a:solidFill>
                  <a:srgbClr val="0000FF"/>
                </a:solidFill>
                <a:latin typeface="Comic Sans MS" pitchFamily="66" charset="0"/>
              </a:rPr>
              <a:t>I</a:t>
            </a:r>
            <a:endParaRPr lang="it-IT" i="1">
              <a:latin typeface="Comic Sans MS" pitchFamily="66" charset="0"/>
            </a:endParaRPr>
          </a:p>
        </p:txBody>
      </p:sp>
      <p:sp>
        <p:nvSpPr>
          <p:cNvPr id="28690" name="Text Box 18"/>
          <p:cNvSpPr txBox="1">
            <a:spLocks noChangeArrowheads="1"/>
          </p:cNvSpPr>
          <p:nvPr/>
        </p:nvSpPr>
        <p:spPr bwMode="auto">
          <a:xfrm>
            <a:off x="4826000" y="5589588"/>
            <a:ext cx="4248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000" b="1">
                <a:solidFill>
                  <a:srgbClr val="0000FF"/>
                </a:solidFill>
                <a:latin typeface="Comic Sans MS" pitchFamily="66" charset="0"/>
              </a:rPr>
              <a:t>Getis’ </a:t>
            </a:r>
            <a:r>
              <a:rPr lang="it-IT" sz="2000" b="1" i="1">
                <a:solidFill>
                  <a:srgbClr val="0000FF"/>
                </a:solidFill>
                <a:latin typeface="Comic Sans MS" pitchFamily="66" charset="0"/>
              </a:rPr>
              <a:t>Gi*</a:t>
            </a:r>
            <a:endParaRPr lang="it-IT" sz="2000" b="1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8691" name="Text Box 19"/>
          <p:cNvSpPr txBox="1">
            <a:spLocks noChangeArrowheads="1"/>
          </p:cNvSpPr>
          <p:nvPr/>
        </p:nvSpPr>
        <p:spPr bwMode="auto">
          <a:xfrm>
            <a:off x="611188" y="2925763"/>
            <a:ext cx="7921625" cy="646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>
                <a:latin typeface="Comic Sans MS" pitchFamily="66" charset="0"/>
              </a:rPr>
              <a:t>We need not only the tree’s coordinates but also some quantitative variables (diameter, height, age….)</a:t>
            </a:r>
          </a:p>
        </p:txBody>
      </p:sp>
      <p:sp>
        <p:nvSpPr>
          <p:cNvPr id="28692" name="Text Box 20"/>
          <p:cNvSpPr txBox="1">
            <a:spLocks noChangeArrowheads="1"/>
          </p:cNvSpPr>
          <p:nvPr/>
        </p:nvSpPr>
        <p:spPr bwMode="auto">
          <a:xfrm>
            <a:off x="5292725" y="2205038"/>
            <a:ext cx="3313113" cy="94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>
                <a:latin typeface="Comic Sans MS" pitchFamily="66" charset="0"/>
              </a:rPr>
              <a:t>Quantify the spatial</a:t>
            </a:r>
          </a:p>
          <a:p>
            <a:pPr algn="ctr"/>
            <a:r>
              <a:rPr lang="it-IT" sz="2000" u="sng">
                <a:latin typeface="Comic Sans MS" pitchFamily="66" charset="0"/>
              </a:rPr>
              <a:t>autocorrelation</a:t>
            </a:r>
          </a:p>
          <a:p>
            <a:pPr algn="ctr"/>
            <a:r>
              <a:rPr lang="it-IT">
                <a:latin typeface="Comic Sans MS" pitchFamily="66" charset="0"/>
              </a:rPr>
              <a:t>by means of:</a:t>
            </a:r>
          </a:p>
        </p:txBody>
      </p:sp>
      <p:sp>
        <p:nvSpPr>
          <p:cNvPr id="28693" name="Line 21"/>
          <p:cNvSpPr>
            <a:spLocks noChangeShapeType="1"/>
          </p:cNvSpPr>
          <p:nvPr/>
        </p:nvSpPr>
        <p:spPr bwMode="auto">
          <a:xfrm>
            <a:off x="4716463" y="1125538"/>
            <a:ext cx="0" cy="5256212"/>
          </a:xfrm>
          <a:prstGeom prst="line">
            <a:avLst/>
          </a:prstGeom>
          <a:noFill/>
          <a:ln w="508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-0.25 0.0  E" pathEditMode="relative" ptsTypes="">
                                      <p:cBhvr>
                                        <p:cTn id="24" dur="2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L 0.25608 -0.1909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" y="-9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10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10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10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5" grpId="1"/>
      <p:bldP spid="28676" grpId="0"/>
      <p:bldP spid="28676" grpId="1"/>
      <p:bldP spid="28679" grpId="0"/>
      <p:bldP spid="28684" grpId="0"/>
      <p:bldP spid="28686" grpId="0"/>
      <p:bldP spid="28686" grpId="1"/>
      <p:bldP spid="28687" grpId="0"/>
      <p:bldP spid="28688" grpId="0"/>
      <p:bldP spid="28689" grpId="0"/>
      <p:bldP spid="28690" grpId="0"/>
      <p:bldP spid="28691" grpId="0"/>
      <p:bldP spid="28691" grpId="1"/>
      <p:bldP spid="28692" grpId="0"/>
      <p:bldP spid="2869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4859338" y="4149725"/>
            <a:ext cx="4284662" cy="2717800"/>
            <a:chOff x="3061" y="2614"/>
            <a:chExt cx="2699" cy="1712"/>
          </a:xfrm>
        </p:grpSpPr>
        <p:sp>
          <p:nvSpPr>
            <p:cNvPr id="2072" name="Text Box 2"/>
            <p:cNvSpPr txBox="1">
              <a:spLocks noChangeArrowheads="1"/>
            </p:cNvSpPr>
            <p:nvPr/>
          </p:nvSpPr>
          <p:spPr bwMode="auto">
            <a:xfrm>
              <a:off x="3286" y="2614"/>
              <a:ext cx="2223" cy="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1700">
                  <a:latin typeface="Comic Sans MS" pitchFamily="66" charset="0"/>
                </a:rPr>
                <a:t>Stand composition</a:t>
              </a:r>
            </a:p>
          </p:txBody>
        </p:sp>
        <p:graphicFrame>
          <p:nvGraphicFramePr>
            <p:cNvPr id="2050" name="Object 8"/>
            <p:cNvGraphicFramePr>
              <a:graphicFrameLocks noChangeAspect="1"/>
            </p:cNvGraphicFramePr>
            <p:nvPr/>
          </p:nvGraphicFramePr>
          <p:xfrm>
            <a:off x="3061" y="2789"/>
            <a:ext cx="2699" cy="1537"/>
          </p:xfrm>
          <a:graphic>
            <a:graphicData uri="http://schemas.openxmlformats.org/presentationml/2006/ole">
              <p:oleObj spid="_x0000_s2050" name="Grafico" r:id="rId3" imgW="4731979" imgH="2712830" progId="Excel.Sheet.8">
                <p:embed/>
              </p:oleObj>
            </a:graphicData>
          </a:graphic>
        </p:graphicFrame>
      </p:grp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5262563" y="4137025"/>
            <a:ext cx="3657600" cy="2608263"/>
            <a:chOff x="3334" y="2604"/>
            <a:chExt cx="2268" cy="1643"/>
          </a:xfrm>
        </p:grpSpPr>
        <p:sp>
          <p:nvSpPr>
            <p:cNvPr id="2061" name="Text Box 3"/>
            <p:cNvSpPr txBox="1">
              <a:spLocks noChangeArrowheads="1"/>
            </p:cNvSpPr>
            <p:nvPr/>
          </p:nvSpPr>
          <p:spPr bwMode="auto">
            <a:xfrm>
              <a:off x="3334" y="2604"/>
              <a:ext cx="2268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>
                  <a:latin typeface="Comic Sans MS" pitchFamily="66" charset="0"/>
                </a:rPr>
                <a:t>Regeneration</a:t>
              </a:r>
            </a:p>
          </p:txBody>
        </p:sp>
        <p:grpSp>
          <p:nvGrpSpPr>
            <p:cNvPr id="2062" name="Group 26"/>
            <p:cNvGrpSpPr>
              <a:grpSpLocks/>
            </p:cNvGrpSpPr>
            <p:nvPr/>
          </p:nvGrpSpPr>
          <p:grpSpPr bwMode="auto">
            <a:xfrm>
              <a:off x="3810" y="2948"/>
              <a:ext cx="1265" cy="1299"/>
              <a:chOff x="3810" y="2948"/>
              <a:chExt cx="1265" cy="1299"/>
            </a:xfrm>
          </p:grpSpPr>
          <p:sp>
            <p:nvSpPr>
              <p:cNvPr id="2063" name="Freeform 16"/>
              <p:cNvSpPr>
                <a:spLocks/>
              </p:cNvSpPr>
              <p:nvPr/>
            </p:nvSpPr>
            <p:spPr bwMode="auto">
              <a:xfrm>
                <a:off x="4405" y="2948"/>
                <a:ext cx="596" cy="999"/>
              </a:xfrm>
              <a:custGeom>
                <a:avLst/>
                <a:gdLst>
                  <a:gd name="T0" fmla="*/ 11676747 w 109"/>
                  <a:gd name="T1" fmla="*/ 26441076 h 183"/>
                  <a:gd name="T2" fmla="*/ 15928959 w 109"/>
                  <a:gd name="T3" fmla="*/ 15746773 h 183"/>
                  <a:gd name="T4" fmla="*/ 0 w 109"/>
                  <a:gd name="T5" fmla="*/ 0 h 183"/>
                  <a:gd name="T6" fmla="*/ 0 w 109"/>
                  <a:gd name="T7" fmla="*/ 15746773 h 183"/>
                  <a:gd name="T8" fmla="*/ 11676747 w 109"/>
                  <a:gd name="T9" fmla="*/ 26441076 h 1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183"/>
                  <a:gd name="T17" fmla="*/ 109 w 109"/>
                  <a:gd name="T18" fmla="*/ 183 h 18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183">
                    <a:moveTo>
                      <a:pt x="80" y="183"/>
                    </a:moveTo>
                    <a:cubicBezTo>
                      <a:pt x="98" y="162"/>
                      <a:pt x="109" y="136"/>
                      <a:pt x="109" y="109"/>
                    </a:cubicBezTo>
                    <a:cubicBezTo>
                      <a:pt x="109" y="48"/>
                      <a:pt x="60" y="0"/>
                      <a:pt x="0" y="0"/>
                    </a:cubicBezTo>
                    <a:lnTo>
                      <a:pt x="0" y="109"/>
                    </a:lnTo>
                    <a:lnTo>
                      <a:pt x="80" y="183"/>
                    </a:lnTo>
                    <a:close/>
                  </a:path>
                </a:pathLst>
              </a:custGeom>
              <a:solidFill>
                <a:srgbClr val="99CC00"/>
              </a:solidFill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2064" name="Freeform 17"/>
              <p:cNvSpPr>
                <a:spLocks/>
              </p:cNvSpPr>
              <p:nvPr/>
            </p:nvSpPr>
            <p:spPr bwMode="auto">
              <a:xfrm>
                <a:off x="4405" y="3543"/>
                <a:ext cx="437" cy="536"/>
              </a:xfrm>
              <a:custGeom>
                <a:avLst/>
                <a:gdLst>
                  <a:gd name="T0" fmla="*/ 6537078 w 80"/>
                  <a:gd name="T1" fmla="*/ 14349957 h 98"/>
                  <a:gd name="T2" fmla="*/ 11609485 w 80"/>
                  <a:gd name="T3" fmla="*/ 10841294 h 98"/>
                  <a:gd name="T4" fmla="*/ 0 w 80"/>
                  <a:gd name="T5" fmla="*/ 0 h 98"/>
                  <a:gd name="T6" fmla="*/ 6537078 w 80"/>
                  <a:gd name="T7" fmla="*/ 14349957 h 9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0"/>
                  <a:gd name="T13" fmla="*/ 0 h 98"/>
                  <a:gd name="T14" fmla="*/ 80 w 80"/>
                  <a:gd name="T15" fmla="*/ 98 h 9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0" h="98">
                    <a:moveTo>
                      <a:pt x="45" y="98"/>
                    </a:moveTo>
                    <a:cubicBezTo>
                      <a:pt x="58" y="92"/>
                      <a:pt x="70" y="84"/>
                      <a:pt x="80" y="74"/>
                    </a:cubicBezTo>
                    <a:lnTo>
                      <a:pt x="0" y="0"/>
                    </a:lnTo>
                    <a:lnTo>
                      <a:pt x="45" y="98"/>
                    </a:lnTo>
                    <a:close/>
                  </a:path>
                </a:pathLst>
              </a:custGeom>
              <a:solidFill>
                <a:srgbClr val="99CCFF"/>
              </a:solidFill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2065" name="Freeform 18"/>
              <p:cNvSpPr>
                <a:spLocks/>
              </p:cNvSpPr>
              <p:nvPr/>
            </p:nvSpPr>
            <p:spPr bwMode="auto">
              <a:xfrm>
                <a:off x="3810" y="2948"/>
                <a:ext cx="841" cy="1191"/>
              </a:xfrm>
              <a:custGeom>
                <a:avLst/>
                <a:gdLst>
                  <a:gd name="T0" fmla="*/ 15649142 w 154"/>
                  <a:gd name="T1" fmla="*/ 0 h 218"/>
                  <a:gd name="T2" fmla="*/ 0 w 154"/>
                  <a:gd name="T3" fmla="*/ 15686717 h 218"/>
                  <a:gd name="T4" fmla="*/ 15780720 w 154"/>
                  <a:gd name="T5" fmla="*/ 31670856 h 218"/>
                  <a:gd name="T6" fmla="*/ 22308985 w 154"/>
                  <a:gd name="T7" fmla="*/ 30074413 h 218"/>
                  <a:gd name="T8" fmla="*/ 15780720 w 154"/>
                  <a:gd name="T9" fmla="*/ 15847982 h 218"/>
                  <a:gd name="T10" fmla="*/ 15649142 w 154"/>
                  <a:gd name="T11" fmla="*/ 0 h 2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4"/>
                  <a:gd name="T19" fmla="*/ 0 h 218"/>
                  <a:gd name="T20" fmla="*/ 154 w 154"/>
                  <a:gd name="T21" fmla="*/ 218 h 21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4" h="218">
                    <a:moveTo>
                      <a:pt x="108" y="0"/>
                    </a:moveTo>
                    <a:cubicBezTo>
                      <a:pt x="48" y="0"/>
                      <a:pt x="0" y="48"/>
                      <a:pt x="0" y="108"/>
                    </a:cubicBezTo>
                    <a:cubicBezTo>
                      <a:pt x="0" y="169"/>
                      <a:pt x="48" y="218"/>
                      <a:pt x="109" y="218"/>
                    </a:cubicBezTo>
                    <a:cubicBezTo>
                      <a:pt x="124" y="217"/>
                      <a:pt x="140" y="214"/>
                      <a:pt x="154" y="207"/>
                    </a:cubicBezTo>
                    <a:lnTo>
                      <a:pt x="109" y="109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FFFFCC"/>
              </a:solidFill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2066" name="Rectangle 19"/>
              <p:cNvSpPr>
                <a:spLocks noChangeArrowheads="1"/>
              </p:cNvSpPr>
              <p:nvPr/>
            </p:nvSpPr>
            <p:spPr bwMode="auto">
              <a:xfrm>
                <a:off x="4785" y="4020"/>
                <a:ext cx="250" cy="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000" b="1">
                    <a:solidFill>
                      <a:srgbClr val="000000"/>
                    </a:solidFill>
                    <a:latin typeface="Comic Sans MS" pitchFamily="66" charset="0"/>
                  </a:rPr>
                  <a:t>spruce</a:t>
                </a:r>
                <a:endParaRPr lang="it-IT"/>
              </a:p>
            </p:txBody>
          </p:sp>
          <p:sp>
            <p:nvSpPr>
              <p:cNvPr id="2067" name="Rectangle 20"/>
              <p:cNvSpPr>
                <a:spLocks noChangeArrowheads="1"/>
              </p:cNvSpPr>
              <p:nvPr/>
            </p:nvSpPr>
            <p:spPr bwMode="auto">
              <a:xfrm>
                <a:off x="4960" y="4151"/>
                <a:ext cx="115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000" b="1">
                    <a:solidFill>
                      <a:srgbClr val="000000"/>
                    </a:solidFill>
                    <a:latin typeface="Comic Sans MS" pitchFamily="66" charset="0"/>
                  </a:rPr>
                  <a:t>6%</a:t>
                </a:r>
                <a:endParaRPr lang="it-IT"/>
              </a:p>
            </p:txBody>
          </p:sp>
          <p:sp>
            <p:nvSpPr>
              <p:cNvPr id="2068" name="Rectangle 21"/>
              <p:cNvSpPr>
                <a:spLocks noChangeArrowheads="1"/>
              </p:cNvSpPr>
              <p:nvPr/>
            </p:nvSpPr>
            <p:spPr bwMode="auto">
              <a:xfrm>
                <a:off x="4558" y="3270"/>
                <a:ext cx="397" cy="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000" b="1">
                    <a:solidFill>
                      <a:srgbClr val="000000"/>
                    </a:solidFill>
                    <a:latin typeface="Comic Sans MS" pitchFamily="66" charset="0"/>
                  </a:rPr>
                  <a:t>stone pine</a:t>
                </a:r>
                <a:endParaRPr lang="it-IT"/>
              </a:p>
            </p:txBody>
          </p:sp>
          <p:sp>
            <p:nvSpPr>
              <p:cNvPr id="2069" name="Rectangle 22"/>
              <p:cNvSpPr>
                <a:spLocks noChangeArrowheads="1"/>
              </p:cNvSpPr>
              <p:nvPr/>
            </p:nvSpPr>
            <p:spPr bwMode="auto">
              <a:xfrm>
                <a:off x="4618" y="3401"/>
                <a:ext cx="164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000" b="1">
                    <a:solidFill>
                      <a:srgbClr val="000000"/>
                    </a:solidFill>
                    <a:latin typeface="Comic Sans MS" pitchFamily="66" charset="0"/>
                  </a:rPr>
                  <a:t>37%</a:t>
                </a:r>
                <a:endParaRPr lang="it-IT"/>
              </a:p>
            </p:txBody>
          </p:sp>
          <p:sp>
            <p:nvSpPr>
              <p:cNvPr id="2070" name="Rectangle 23"/>
              <p:cNvSpPr>
                <a:spLocks noChangeArrowheads="1"/>
              </p:cNvSpPr>
              <p:nvPr/>
            </p:nvSpPr>
            <p:spPr bwMode="auto">
              <a:xfrm>
                <a:off x="3985" y="3467"/>
                <a:ext cx="193" cy="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000" b="1">
                    <a:solidFill>
                      <a:srgbClr val="000000"/>
                    </a:solidFill>
                    <a:latin typeface="Comic Sans MS" pitchFamily="66" charset="0"/>
                  </a:rPr>
                  <a:t>larch</a:t>
                </a:r>
                <a:endParaRPr lang="it-IT"/>
              </a:p>
            </p:txBody>
          </p:sp>
          <p:sp>
            <p:nvSpPr>
              <p:cNvPr id="2071" name="Rectangle 24"/>
              <p:cNvSpPr>
                <a:spLocks noChangeArrowheads="1"/>
              </p:cNvSpPr>
              <p:nvPr/>
            </p:nvSpPr>
            <p:spPr bwMode="auto">
              <a:xfrm>
                <a:off x="4012" y="3598"/>
                <a:ext cx="164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000" b="1">
                    <a:solidFill>
                      <a:srgbClr val="000000"/>
                    </a:solidFill>
                    <a:latin typeface="Comic Sans MS" pitchFamily="66" charset="0"/>
                  </a:rPr>
                  <a:t>57%</a:t>
                </a:r>
                <a:endParaRPr lang="it-IT"/>
              </a:p>
            </p:txBody>
          </p:sp>
        </p:grpSp>
      </p:grp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23850" y="188913"/>
            <a:ext cx="4319588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b="1">
                <a:latin typeface="Comic Sans MS" pitchFamily="66" charset="0"/>
              </a:rPr>
              <a:t>C2 PLOT</a:t>
            </a: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179388" y="188913"/>
            <a:ext cx="4752975" cy="6553200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5076825" y="4005263"/>
            <a:ext cx="3887788" cy="27352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5076825" y="188913"/>
            <a:ext cx="3887788" cy="3673475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pic>
        <p:nvPicPr>
          <p:cNvPr id="31754" name="Picture 10" descr="08c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900113" y="2349500"/>
            <a:ext cx="2746375" cy="402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5072063" y="260350"/>
            <a:ext cx="3857625" cy="3278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>
                <a:latin typeface="Comic Sans MS" pitchFamily="66" charset="0"/>
              </a:rPr>
              <a:t>Stand statistics	(trees with dbh &gt; 17.5 cm)</a:t>
            </a:r>
          </a:p>
          <a:p>
            <a:pPr>
              <a:spcBef>
                <a:spcPct val="50000"/>
              </a:spcBef>
            </a:pPr>
            <a:endParaRPr lang="it-IT"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r>
              <a:rPr lang="it-IT" sz="1600">
                <a:latin typeface="Comic Sans MS" pitchFamily="66" charset="0"/>
              </a:rPr>
              <a:t>N° trees/ha		164</a:t>
            </a:r>
          </a:p>
          <a:p>
            <a:pPr>
              <a:spcBef>
                <a:spcPct val="50000"/>
              </a:spcBef>
            </a:pPr>
            <a:r>
              <a:rPr lang="it-IT" sz="1600">
                <a:latin typeface="Comic Sans MS" pitchFamily="66" charset="0"/>
              </a:rPr>
              <a:t>Basal area/ha		16 m</a:t>
            </a:r>
            <a:r>
              <a:rPr lang="it-IT" sz="1600" baseline="30000">
                <a:latin typeface="Comic Sans MS" pitchFamily="66" charset="0"/>
              </a:rPr>
              <a:t>2</a:t>
            </a:r>
          </a:p>
          <a:p>
            <a:pPr>
              <a:spcBef>
                <a:spcPct val="50000"/>
              </a:spcBef>
            </a:pPr>
            <a:r>
              <a:rPr lang="it-IT" sz="1600">
                <a:latin typeface="Comic Sans MS" pitchFamily="66" charset="0"/>
              </a:rPr>
              <a:t>Mean dbh		35 cm</a:t>
            </a:r>
          </a:p>
          <a:p>
            <a:pPr>
              <a:spcBef>
                <a:spcPct val="50000"/>
              </a:spcBef>
            </a:pPr>
            <a:r>
              <a:rPr lang="it-IT" sz="1600">
                <a:latin typeface="Comic Sans MS" pitchFamily="66" charset="0"/>
              </a:rPr>
              <a:t>Mean height		16 m</a:t>
            </a:r>
          </a:p>
          <a:p>
            <a:pPr>
              <a:spcBef>
                <a:spcPct val="50000"/>
              </a:spcBef>
            </a:pPr>
            <a:r>
              <a:rPr lang="it-IT" sz="1600">
                <a:latin typeface="Comic Sans MS" pitchFamily="66" charset="0"/>
              </a:rPr>
              <a:t>Mean age		             175 years</a:t>
            </a:r>
          </a:p>
          <a:p>
            <a:pPr>
              <a:spcBef>
                <a:spcPct val="50000"/>
              </a:spcBef>
            </a:pPr>
            <a:r>
              <a:rPr lang="it-IT" sz="1600">
                <a:latin typeface="Comic Sans MS" pitchFamily="66" charset="0"/>
              </a:rPr>
              <a:t>Max age		             489 years	</a:t>
            </a:r>
          </a:p>
        </p:txBody>
      </p:sp>
      <p:pic>
        <p:nvPicPr>
          <p:cNvPr id="31756" name="Picture 12" descr="presentazionec2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39750" y="2060575"/>
            <a:ext cx="4327525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684213" y="836613"/>
            <a:ext cx="2590800" cy="11922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600">
                <a:latin typeface="Comic Sans MS" pitchFamily="66" charset="0"/>
              </a:rPr>
              <a:t>N° of trees	758</a:t>
            </a:r>
          </a:p>
          <a:p>
            <a:pPr>
              <a:spcBef>
                <a:spcPct val="50000"/>
              </a:spcBef>
            </a:pPr>
            <a:r>
              <a:rPr lang="it-IT" sz="1600" i="1">
                <a:latin typeface="Comic Sans MS" pitchFamily="66" charset="0"/>
              </a:rPr>
              <a:t>Larix decidua</a:t>
            </a:r>
            <a:r>
              <a:rPr lang="it-IT" sz="1600">
                <a:latin typeface="Comic Sans MS" pitchFamily="66" charset="0"/>
              </a:rPr>
              <a:t>	496 </a:t>
            </a:r>
            <a:r>
              <a:rPr lang="it-IT" sz="1600" i="1">
                <a:latin typeface="Comic Sans MS" pitchFamily="66" charset="0"/>
              </a:rPr>
              <a:t>Pinus cembra</a:t>
            </a:r>
            <a:r>
              <a:rPr lang="it-IT" sz="1600">
                <a:latin typeface="Comic Sans MS" pitchFamily="66" charset="0"/>
              </a:rPr>
              <a:t>	219 </a:t>
            </a:r>
            <a:r>
              <a:rPr lang="it-IT" sz="1600" i="1">
                <a:latin typeface="Comic Sans MS" pitchFamily="66" charset="0"/>
              </a:rPr>
              <a:t>Picea abies</a:t>
            </a:r>
            <a:r>
              <a:rPr lang="it-IT" sz="1600">
                <a:latin typeface="Comic Sans MS" pitchFamily="66" charset="0"/>
              </a:rPr>
              <a:t>	 43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0"/>
                            </p:stCondLst>
                            <p:childTnLst>
                              <p:par>
                                <p:cTn id="36" presetID="18" presetClass="entr" presetSubtype="1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 animBg="1"/>
      <p:bldP spid="31750" grpId="0" animBg="1"/>
      <p:bldP spid="31751" grpId="0" animBg="1"/>
      <p:bldP spid="31755" grpId="0"/>
      <p:bldP spid="317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25"/>
          <p:cNvGrpSpPr>
            <a:grpSpLocks/>
          </p:cNvGrpSpPr>
          <p:nvPr/>
        </p:nvGrpSpPr>
        <p:grpSpPr bwMode="auto">
          <a:xfrm>
            <a:off x="4938713" y="4071938"/>
            <a:ext cx="4233862" cy="2571750"/>
            <a:chOff x="4951413" y="4095750"/>
            <a:chExt cx="4211637" cy="2546350"/>
          </a:xfrm>
        </p:grpSpPr>
        <p:sp>
          <p:nvSpPr>
            <p:cNvPr id="3086" name="AutoShape 15"/>
            <p:cNvSpPr>
              <a:spLocks noChangeAspect="1" noChangeArrowheads="1" noTextEdit="1"/>
            </p:cNvSpPr>
            <p:nvPr/>
          </p:nvSpPr>
          <p:spPr bwMode="auto">
            <a:xfrm>
              <a:off x="4951413" y="4095750"/>
              <a:ext cx="4211637" cy="2546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7" name="Freeform 17"/>
            <p:cNvSpPr>
              <a:spLocks/>
            </p:cNvSpPr>
            <p:nvPr/>
          </p:nvSpPr>
          <p:spPr bwMode="auto">
            <a:xfrm>
              <a:off x="7043738" y="4354513"/>
              <a:ext cx="952500" cy="1006475"/>
            </a:xfrm>
            <a:custGeom>
              <a:avLst/>
              <a:gdLst>
                <a:gd name="T0" fmla="*/ 2147483647 w 111"/>
                <a:gd name="T1" fmla="*/ 2147483647 h 117"/>
                <a:gd name="T2" fmla="*/ 0 w 111"/>
                <a:gd name="T3" fmla="*/ 2147483647 h 117"/>
                <a:gd name="T4" fmla="*/ 0 w 111"/>
                <a:gd name="T5" fmla="*/ 2147483647 h 117"/>
                <a:gd name="T6" fmla="*/ 0 w 111"/>
                <a:gd name="T7" fmla="*/ 2147483647 h 117"/>
                <a:gd name="T8" fmla="*/ 2147483647 w 111"/>
                <a:gd name="T9" fmla="*/ 2147483647 h 1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117"/>
                <a:gd name="T17" fmla="*/ 111 w 111"/>
                <a:gd name="T18" fmla="*/ 117 h 1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117">
                  <a:moveTo>
                    <a:pt x="111" y="80"/>
                  </a:moveTo>
                  <a:cubicBezTo>
                    <a:pt x="95" y="33"/>
                    <a:pt x="5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lnTo>
                    <a:pt x="0" y="117"/>
                  </a:lnTo>
                  <a:lnTo>
                    <a:pt x="111" y="80"/>
                  </a:lnTo>
                  <a:close/>
                </a:path>
              </a:pathLst>
            </a:custGeom>
            <a:solidFill>
              <a:srgbClr val="99CC00"/>
            </a:solidFill>
            <a:ln w="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088" name="Freeform 18"/>
            <p:cNvSpPr>
              <a:spLocks/>
            </p:cNvSpPr>
            <p:nvPr/>
          </p:nvSpPr>
          <p:spPr bwMode="auto">
            <a:xfrm>
              <a:off x="6307138" y="5041900"/>
              <a:ext cx="1741487" cy="1325563"/>
            </a:xfrm>
            <a:custGeom>
              <a:avLst/>
              <a:gdLst>
                <a:gd name="T0" fmla="*/ 0 w 203"/>
                <a:gd name="T1" fmla="*/ 2147483647 h 154"/>
                <a:gd name="T2" fmla="*/ 2147483647 w 203"/>
                <a:gd name="T3" fmla="*/ 2147483647 h 154"/>
                <a:gd name="T4" fmla="*/ 2147483647 w 203"/>
                <a:gd name="T5" fmla="*/ 2147483647 h 154"/>
                <a:gd name="T6" fmla="*/ 2147483647 w 203"/>
                <a:gd name="T7" fmla="*/ 0 h 154"/>
                <a:gd name="T8" fmla="*/ 2147483647 w 203"/>
                <a:gd name="T9" fmla="*/ 2147483647 h 154"/>
                <a:gd name="T10" fmla="*/ 0 w 203"/>
                <a:gd name="T11" fmla="*/ 2147483647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3"/>
                <a:gd name="T19" fmla="*/ 0 h 154"/>
                <a:gd name="T20" fmla="*/ 203 w 203"/>
                <a:gd name="T21" fmla="*/ 154 h 1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3" h="154">
                  <a:moveTo>
                    <a:pt x="0" y="116"/>
                  </a:moveTo>
                  <a:cubicBezTo>
                    <a:pt x="22" y="140"/>
                    <a:pt x="53" y="154"/>
                    <a:pt x="86" y="154"/>
                  </a:cubicBezTo>
                  <a:cubicBezTo>
                    <a:pt x="150" y="154"/>
                    <a:pt x="203" y="101"/>
                    <a:pt x="203" y="37"/>
                  </a:cubicBezTo>
                  <a:cubicBezTo>
                    <a:pt x="203" y="24"/>
                    <a:pt x="200" y="12"/>
                    <a:pt x="197" y="0"/>
                  </a:cubicBezTo>
                  <a:lnTo>
                    <a:pt x="86" y="37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99CCFF"/>
            </a:solidFill>
            <a:ln w="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089" name="Freeform 19"/>
            <p:cNvSpPr>
              <a:spLocks/>
            </p:cNvSpPr>
            <p:nvPr/>
          </p:nvSpPr>
          <p:spPr bwMode="auto">
            <a:xfrm>
              <a:off x="6040438" y="4362450"/>
              <a:ext cx="1003300" cy="1677988"/>
            </a:xfrm>
            <a:custGeom>
              <a:avLst/>
              <a:gdLst>
                <a:gd name="T0" fmla="*/ 2147483647 w 117"/>
                <a:gd name="T1" fmla="*/ 0 h 195"/>
                <a:gd name="T2" fmla="*/ 2147483647 w 117"/>
                <a:gd name="T3" fmla="*/ 2147483647 h 195"/>
                <a:gd name="T4" fmla="*/ 2147483647 w 117"/>
                <a:gd name="T5" fmla="*/ 2147483647 h 195"/>
                <a:gd name="T6" fmla="*/ 2147483647 w 117"/>
                <a:gd name="T7" fmla="*/ 2147483647 h 195"/>
                <a:gd name="T8" fmla="*/ 2147483647 w 117"/>
                <a:gd name="T9" fmla="*/ 0 h 1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7"/>
                <a:gd name="T16" fmla="*/ 0 h 195"/>
                <a:gd name="T17" fmla="*/ 117 w 117"/>
                <a:gd name="T18" fmla="*/ 195 h 1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7" h="195">
                  <a:moveTo>
                    <a:pt x="117" y="0"/>
                  </a:moveTo>
                  <a:cubicBezTo>
                    <a:pt x="52" y="0"/>
                    <a:pt x="1" y="52"/>
                    <a:pt x="1" y="116"/>
                  </a:cubicBezTo>
                  <a:cubicBezTo>
                    <a:pt x="0" y="145"/>
                    <a:pt x="11" y="173"/>
                    <a:pt x="31" y="195"/>
                  </a:cubicBezTo>
                  <a:lnTo>
                    <a:pt x="117" y="116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FFFFCC"/>
            </a:solidFill>
            <a:ln w="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090" name="Rectangle 21"/>
            <p:cNvSpPr>
              <a:spLocks noChangeArrowheads="1"/>
            </p:cNvSpPr>
            <p:nvPr/>
          </p:nvSpPr>
          <p:spPr bwMode="auto">
            <a:xfrm>
              <a:off x="7138988" y="5688013"/>
              <a:ext cx="436017" cy="1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100" b="1">
                  <a:solidFill>
                    <a:srgbClr val="000000"/>
                  </a:solidFill>
                  <a:latin typeface="Comic Sans MS" pitchFamily="66" charset="0"/>
                </a:rPr>
                <a:t>spruce</a:t>
              </a:r>
              <a:endParaRPr lang="it-IT"/>
            </a:p>
          </p:txBody>
        </p:sp>
        <p:sp>
          <p:nvSpPr>
            <p:cNvPr id="3091" name="Rectangle 22"/>
            <p:cNvSpPr>
              <a:spLocks noChangeArrowheads="1"/>
            </p:cNvSpPr>
            <p:nvPr/>
          </p:nvSpPr>
          <p:spPr bwMode="auto">
            <a:xfrm>
              <a:off x="7164388" y="5910263"/>
              <a:ext cx="352425" cy="223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100" b="1">
                  <a:solidFill>
                    <a:srgbClr val="000000"/>
                  </a:solidFill>
                  <a:latin typeface="Comic Sans MS" pitchFamily="66" charset="0"/>
                </a:rPr>
                <a:t>43%</a:t>
              </a:r>
              <a:endParaRPr lang="it-IT"/>
            </a:p>
          </p:txBody>
        </p:sp>
        <p:sp>
          <p:nvSpPr>
            <p:cNvPr id="3092" name="Rectangle 23"/>
            <p:cNvSpPr>
              <a:spLocks noChangeArrowheads="1"/>
            </p:cNvSpPr>
            <p:nvPr/>
          </p:nvSpPr>
          <p:spPr bwMode="auto">
            <a:xfrm>
              <a:off x="7097419" y="4643446"/>
              <a:ext cx="689291" cy="1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100" b="1">
                  <a:solidFill>
                    <a:srgbClr val="000000"/>
                  </a:solidFill>
                  <a:latin typeface="Comic Sans MS" pitchFamily="66" charset="0"/>
                </a:rPr>
                <a:t>stone pine</a:t>
              </a:r>
              <a:endParaRPr lang="it-IT"/>
            </a:p>
          </p:txBody>
        </p:sp>
        <p:sp>
          <p:nvSpPr>
            <p:cNvPr id="3093" name="Rectangle 24"/>
            <p:cNvSpPr>
              <a:spLocks noChangeArrowheads="1"/>
            </p:cNvSpPr>
            <p:nvPr/>
          </p:nvSpPr>
          <p:spPr bwMode="auto">
            <a:xfrm>
              <a:off x="7285038" y="4843463"/>
              <a:ext cx="352425" cy="223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100" b="1">
                  <a:solidFill>
                    <a:srgbClr val="000000"/>
                  </a:solidFill>
                  <a:latin typeface="Comic Sans MS" pitchFamily="66" charset="0"/>
                </a:rPr>
                <a:t>20%</a:t>
              </a:r>
              <a:endParaRPr lang="it-IT"/>
            </a:p>
          </p:txBody>
        </p:sp>
        <p:sp>
          <p:nvSpPr>
            <p:cNvPr id="3094" name="Rectangle 25"/>
            <p:cNvSpPr>
              <a:spLocks noChangeArrowheads="1"/>
            </p:cNvSpPr>
            <p:nvPr/>
          </p:nvSpPr>
          <p:spPr bwMode="auto">
            <a:xfrm>
              <a:off x="6367463" y="4870450"/>
              <a:ext cx="338234" cy="1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100" b="1">
                  <a:solidFill>
                    <a:srgbClr val="000000"/>
                  </a:solidFill>
                  <a:latin typeface="Comic Sans MS" pitchFamily="66" charset="0"/>
                </a:rPr>
                <a:t>larch</a:t>
              </a:r>
              <a:endParaRPr lang="it-IT"/>
            </a:p>
          </p:txBody>
        </p:sp>
        <p:sp>
          <p:nvSpPr>
            <p:cNvPr id="3095" name="Rectangle 26"/>
            <p:cNvSpPr>
              <a:spLocks noChangeArrowheads="1"/>
            </p:cNvSpPr>
            <p:nvPr/>
          </p:nvSpPr>
          <p:spPr bwMode="auto">
            <a:xfrm>
              <a:off x="6410325" y="5094288"/>
              <a:ext cx="352425" cy="223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100" b="1">
                  <a:solidFill>
                    <a:srgbClr val="000000"/>
                  </a:solidFill>
                  <a:latin typeface="Comic Sans MS" pitchFamily="66" charset="0"/>
                </a:rPr>
                <a:t>37%</a:t>
              </a:r>
              <a:endParaRPr lang="it-IT"/>
            </a:p>
          </p:txBody>
        </p:sp>
      </p:grpSp>
      <p:pic>
        <p:nvPicPr>
          <p:cNvPr id="32770" name="Picture 2" descr="1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4213" y="2565400"/>
            <a:ext cx="2387600" cy="351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5292725" y="3789363"/>
            <a:ext cx="3529013" cy="3508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1700">
                <a:latin typeface="Comic Sans MS" pitchFamily="66" charset="0"/>
              </a:rPr>
              <a:t>Stand composition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5292725" y="3789363"/>
            <a:ext cx="36004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>
                <a:latin typeface="Comic Sans MS" pitchFamily="66" charset="0"/>
              </a:rPr>
              <a:t>Regeneration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23850" y="188913"/>
            <a:ext cx="446405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b="1">
                <a:latin typeface="Comic Sans MS" pitchFamily="66" charset="0"/>
              </a:rPr>
              <a:t>C3 PLOT</a:t>
            </a: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179388" y="188913"/>
            <a:ext cx="4752975" cy="6553200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5076825" y="3644900"/>
            <a:ext cx="3887788" cy="3095625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5076825" y="188913"/>
            <a:ext cx="3887788" cy="3311525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graphicFrame>
        <p:nvGraphicFramePr>
          <p:cNvPr id="32777" name="Object 9"/>
          <p:cNvGraphicFramePr>
            <a:graphicFrameLocks noChangeAspect="1"/>
          </p:cNvGraphicFramePr>
          <p:nvPr>
            <p:ph/>
          </p:nvPr>
        </p:nvGraphicFramePr>
        <p:xfrm>
          <a:off x="4816475" y="4070350"/>
          <a:ext cx="4497388" cy="2582863"/>
        </p:xfrm>
        <a:graphic>
          <a:graphicData uri="http://schemas.openxmlformats.org/presentationml/2006/ole">
            <p:oleObj spid="_x0000_s3074" name="Worksheet" r:id="rId4" imgW="4724482" imgH="2712830" progId="Excel.Sheet.8">
              <p:embed/>
            </p:oleObj>
          </a:graphicData>
        </a:graphic>
      </p:graphicFrame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5072063" y="260350"/>
            <a:ext cx="3857625" cy="3140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>
                <a:latin typeface="Comic Sans MS" pitchFamily="66" charset="0"/>
              </a:rPr>
              <a:t>Stand statistics	(trees with dbh &gt; 17.5 cm)</a:t>
            </a:r>
          </a:p>
          <a:p>
            <a:pPr algn="ctr">
              <a:spcBef>
                <a:spcPct val="50000"/>
              </a:spcBef>
            </a:pPr>
            <a:endParaRPr lang="it-IT" sz="400">
              <a:latin typeface="Comic Sans MS" pitchFamily="66" charset="0"/>
            </a:endParaRPr>
          </a:p>
          <a:p>
            <a:pPr algn="ctr">
              <a:spcBef>
                <a:spcPct val="50000"/>
              </a:spcBef>
            </a:pPr>
            <a:endParaRPr lang="it-IT" sz="400">
              <a:latin typeface="Comic Sans MS" pitchFamily="66" charset="0"/>
            </a:endParaRPr>
          </a:p>
          <a:p>
            <a:pPr algn="ctr">
              <a:spcBef>
                <a:spcPct val="50000"/>
              </a:spcBef>
            </a:pPr>
            <a:r>
              <a:rPr lang="it-IT" sz="400">
                <a:latin typeface="Comic Sans MS" pitchFamily="66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it-IT" sz="1600">
                <a:latin typeface="Comic Sans MS" pitchFamily="66" charset="0"/>
              </a:rPr>
              <a:t>N° trees/ha		 283</a:t>
            </a:r>
          </a:p>
          <a:p>
            <a:pPr>
              <a:spcBef>
                <a:spcPct val="50000"/>
              </a:spcBef>
            </a:pPr>
            <a:r>
              <a:rPr lang="it-IT" sz="1600">
                <a:latin typeface="Comic Sans MS" pitchFamily="66" charset="0"/>
              </a:rPr>
              <a:t>Basal area/ha	                34 m</a:t>
            </a:r>
            <a:r>
              <a:rPr lang="it-IT" sz="1600" baseline="30000">
                <a:latin typeface="Comic Sans MS" pitchFamily="66" charset="0"/>
              </a:rPr>
              <a:t>2</a:t>
            </a:r>
          </a:p>
          <a:p>
            <a:pPr>
              <a:spcBef>
                <a:spcPct val="50000"/>
              </a:spcBef>
            </a:pPr>
            <a:r>
              <a:rPr lang="it-IT" sz="1600">
                <a:latin typeface="Comic Sans MS" pitchFamily="66" charset="0"/>
              </a:rPr>
              <a:t>Mean dbh		 38 cm</a:t>
            </a:r>
          </a:p>
          <a:p>
            <a:pPr>
              <a:spcBef>
                <a:spcPct val="50000"/>
              </a:spcBef>
            </a:pPr>
            <a:r>
              <a:rPr lang="it-IT" sz="1600">
                <a:latin typeface="Comic Sans MS" pitchFamily="66" charset="0"/>
              </a:rPr>
              <a:t>Mean height		 21 m</a:t>
            </a:r>
          </a:p>
          <a:p>
            <a:pPr>
              <a:spcBef>
                <a:spcPct val="50000"/>
              </a:spcBef>
            </a:pPr>
            <a:r>
              <a:rPr lang="it-IT" sz="1600">
                <a:latin typeface="Comic Sans MS" pitchFamily="66" charset="0"/>
              </a:rPr>
              <a:t>Mean age	      	              130 years</a:t>
            </a:r>
          </a:p>
          <a:p>
            <a:pPr>
              <a:spcBef>
                <a:spcPct val="50000"/>
              </a:spcBef>
            </a:pPr>
            <a:r>
              <a:rPr lang="it-IT" sz="1600">
                <a:latin typeface="Comic Sans MS" pitchFamily="66" charset="0"/>
              </a:rPr>
              <a:t>Max age	        	              350 years</a:t>
            </a:r>
          </a:p>
        </p:txBody>
      </p:sp>
      <p:pic>
        <p:nvPicPr>
          <p:cNvPr id="32780" name="Picture 12" descr="presentazionc3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50825" y="2133600"/>
            <a:ext cx="4465638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539750" y="908050"/>
            <a:ext cx="2590800" cy="1192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600">
                <a:latin typeface="Comic Sans MS" pitchFamily="66" charset="0"/>
              </a:rPr>
              <a:t>N° of trees	492</a:t>
            </a:r>
          </a:p>
          <a:p>
            <a:pPr>
              <a:spcBef>
                <a:spcPct val="50000"/>
              </a:spcBef>
            </a:pPr>
            <a:r>
              <a:rPr lang="it-IT" sz="1600" i="1">
                <a:latin typeface="Comic Sans MS" pitchFamily="66" charset="0"/>
              </a:rPr>
              <a:t>Larix decidua</a:t>
            </a:r>
            <a:r>
              <a:rPr lang="it-IT" sz="1600">
                <a:latin typeface="Comic Sans MS" pitchFamily="66" charset="0"/>
              </a:rPr>
              <a:t>	142 </a:t>
            </a:r>
            <a:r>
              <a:rPr lang="it-IT" sz="1600" i="1">
                <a:latin typeface="Comic Sans MS" pitchFamily="66" charset="0"/>
              </a:rPr>
              <a:t>Pinus cembra</a:t>
            </a:r>
            <a:r>
              <a:rPr lang="it-IT" sz="1600">
                <a:latin typeface="Comic Sans MS" pitchFamily="66" charset="0"/>
              </a:rPr>
              <a:t>	133 </a:t>
            </a:r>
            <a:r>
              <a:rPr lang="it-IT" sz="1600" i="1">
                <a:latin typeface="Comic Sans MS" pitchFamily="66" charset="0"/>
              </a:rPr>
              <a:t>Picea abies</a:t>
            </a:r>
            <a:r>
              <a:rPr lang="it-IT" sz="1600">
                <a:latin typeface="Comic Sans MS" pitchFamily="66" charset="0"/>
              </a:rPr>
              <a:t>	217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0"/>
                            </p:stCondLst>
                            <p:childTnLst>
                              <p:par>
                                <p:cTn id="36" presetID="18" presetClass="entr" presetSubtype="1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1" grpId="1"/>
      <p:bldP spid="32772" grpId="0"/>
      <p:bldP spid="32773" grpId="0"/>
      <p:bldP spid="32774" grpId="0" animBg="1"/>
      <p:bldP spid="32775" grpId="0" animBg="1"/>
      <p:bldP spid="32776" grpId="0" animBg="1"/>
      <p:bldOleChart spid="32777" grpId="0"/>
      <p:bldP spid="32779" grpId="0"/>
      <p:bldP spid="327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676275"/>
          </a:xfrm>
        </p:spPr>
        <p:txBody>
          <a:bodyPr/>
          <a:lstStyle/>
          <a:p>
            <a:pPr eaLnBrk="1" hangingPunct="1"/>
            <a:r>
              <a:rPr lang="it-IT" sz="3600" smtClean="0">
                <a:latin typeface="Comic Sans MS" pitchFamily="66" charset="0"/>
                <a:cs typeface="Andalus" pitchFamily="2" charset="-78"/>
              </a:rPr>
              <a:t>Stands structure</a:t>
            </a: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1466850" y="2347913"/>
            <a:ext cx="31051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it-IT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1466850" y="2347913"/>
            <a:ext cx="31051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it-IT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466850" y="2347913"/>
            <a:ext cx="31051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it-IT"/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1466850" y="2347913"/>
            <a:ext cx="31051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it-IT"/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0" y="1052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0" y="1052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0" y="1052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0" y="908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0" y="1052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0" y="-1062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0" y="-1062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11280" name="Rectangle 16"/>
          <p:cNvSpPr>
            <a:spLocks noChangeArrowheads="1"/>
          </p:cNvSpPr>
          <p:nvPr/>
        </p:nvSpPr>
        <p:spPr bwMode="auto">
          <a:xfrm>
            <a:off x="0" y="1052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11281" name="Rectangle 17"/>
          <p:cNvSpPr>
            <a:spLocks noChangeArrowheads="1"/>
          </p:cNvSpPr>
          <p:nvPr/>
        </p:nvSpPr>
        <p:spPr bwMode="auto">
          <a:xfrm>
            <a:off x="3019425" y="2347913"/>
            <a:ext cx="31051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it-IT"/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3019425" y="2347913"/>
            <a:ext cx="31051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it-IT"/>
          </a:p>
        </p:txBody>
      </p:sp>
      <p:sp>
        <p:nvSpPr>
          <p:cNvPr id="11283" name="Rectangle 19"/>
          <p:cNvSpPr>
            <a:spLocks noChangeArrowheads="1"/>
          </p:cNvSpPr>
          <p:nvPr/>
        </p:nvSpPr>
        <p:spPr bwMode="auto">
          <a:xfrm>
            <a:off x="0" y="1052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11284" name="Rectangle 20"/>
          <p:cNvSpPr>
            <a:spLocks noChangeArrowheads="1"/>
          </p:cNvSpPr>
          <p:nvPr/>
        </p:nvSpPr>
        <p:spPr bwMode="auto">
          <a:xfrm>
            <a:off x="3019425" y="2347913"/>
            <a:ext cx="31051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it-IT"/>
          </a:p>
        </p:txBody>
      </p:sp>
      <p:sp>
        <p:nvSpPr>
          <p:cNvPr id="11285" name="Rectangle 21"/>
          <p:cNvSpPr>
            <a:spLocks noChangeArrowheads="1"/>
          </p:cNvSpPr>
          <p:nvPr/>
        </p:nvSpPr>
        <p:spPr bwMode="auto">
          <a:xfrm>
            <a:off x="3019425" y="2347913"/>
            <a:ext cx="31051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it-IT"/>
          </a:p>
        </p:txBody>
      </p:sp>
      <p:grpSp>
        <p:nvGrpSpPr>
          <p:cNvPr id="2" name="Group 233"/>
          <p:cNvGrpSpPr>
            <a:grpSpLocks/>
          </p:cNvGrpSpPr>
          <p:nvPr/>
        </p:nvGrpSpPr>
        <p:grpSpPr bwMode="auto">
          <a:xfrm>
            <a:off x="971550" y="2332038"/>
            <a:ext cx="3230563" cy="2225675"/>
            <a:chOff x="-1207" y="802"/>
            <a:chExt cx="2035" cy="1402"/>
          </a:xfrm>
        </p:grpSpPr>
        <p:sp>
          <p:nvSpPr>
            <p:cNvPr id="11466" name="Rectangle 41"/>
            <p:cNvSpPr>
              <a:spLocks noChangeAspect="1" noChangeArrowheads="1"/>
            </p:cNvSpPr>
            <p:nvPr/>
          </p:nvSpPr>
          <p:spPr bwMode="auto">
            <a:xfrm>
              <a:off x="-1207" y="2110"/>
              <a:ext cx="64" cy="9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67" name="Rectangle 42"/>
            <p:cNvSpPr>
              <a:spLocks noChangeAspect="1" noChangeArrowheads="1"/>
            </p:cNvSpPr>
            <p:nvPr/>
          </p:nvSpPr>
          <p:spPr bwMode="auto">
            <a:xfrm>
              <a:off x="-949" y="2142"/>
              <a:ext cx="64" cy="59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68" name="Rectangle 43"/>
            <p:cNvSpPr>
              <a:spLocks noChangeAspect="1" noChangeArrowheads="1"/>
            </p:cNvSpPr>
            <p:nvPr/>
          </p:nvSpPr>
          <p:spPr bwMode="auto">
            <a:xfrm>
              <a:off x="-692" y="2200"/>
              <a:ext cx="65" cy="1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69" name="Rectangle 44"/>
            <p:cNvSpPr>
              <a:spLocks noChangeAspect="1" noChangeArrowheads="1"/>
            </p:cNvSpPr>
            <p:nvPr/>
          </p:nvSpPr>
          <p:spPr bwMode="auto">
            <a:xfrm>
              <a:off x="-436" y="2203"/>
              <a:ext cx="69" cy="1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70" name="Rectangle 45"/>
            <p:cNvSpPr>
              <a:spLocks noChangeAspect="1" noChangeArrowheads="1"/>
            </p:cNvSpPr>
            <p:nvPr/>
          </p:nvSpPr>
          <p:spPr bwMode="auto">
            <a:xfrm>
              <a:off x="-178" y="2203"/>
              <a:ext cx="69" cy="1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71" name="Rectangle 46"/>
            <p:cNvSpPr>
              <a:spLocks noChangeAspect="1" noChangeArrowheads="1"/>
            </p:cNvSpPr>
            <p:nvPr/>
          </p:nvSpPr>
          <p:spPr bwMode="auto">
            <a:xfrm>
              <a:off x="80" y="2203"/>
              <a:ext cx="68" cy="1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72" name="Rectangle 47"/>
            <p:cNvSpPr>
              <a:spLocks noChangeAspect="1" noChangeArrowheads="1"/>
            </p:cNvSpPr>
            <p:nvPr/>
          </p:nvSpPr>
          <p:spPr bwMode="auto">
            <a:xfrm>
              <a:off x="337" y="2203"/>
              <a:ext cx="69" cy="1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73" name="Rectangle 48"/>
            <p:cNvSpPr>
              <a:spLocks noChangeAspect="1" noChangeArrowheads="1"/>
            </p:cNvSpPr>
            <p:nvPr/>
          </p:nvSpPr>
          <p:spPr bwMode="auto">
            <a:xfrm>
              <a:off x="595" y="2203"/>
              <a:ext cx="69" cy="1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74" name="Rectangle 49"/>
            <p:cNvSpPr>
              <a:spLocks noChangeAspect="1" noChangeArrowheads="1"/>
            </p:cNvSpPr>
            <p:nvPr/>
          </p:nvSpPr>
          <p:spPr bwMode="auto">
            <a:xfrm>
              <a:off x="-1138" y="802"/>
              <a:ext cx="64" cy="139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75" name="Rectangle 51"/>
            <p:cNvSpPr>
              <a:spLocks noChangeAspect="1" noChangeArrowheads="1"/>
            </p:cNvSpPr>
            <p:nvPr/>
          </p:nvSpPr>
          <p:spPr bwMode="auto">
            <a:xfrm>
              <a:off x="-881" y="1840"/>
              <a:ext cx="65" cy="361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76" name="Rectangle 52"/>
            <p:cNvSpPr>
              <a:spLocks noChangeAspect="1" noChangeArrowheads="1"/>
            </p:cNvSpPr>
            <p:nvPr/>
          </p:nvSpPr>
          <p:spPr bwMode="auto">
            <a:xfrm>
              <a:off x="-881" y="1840"/>
              <a:ext cx="65" cy="36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77" name="Rectangle 53"/>
            <p:cNvSpPr>
              <a:spLocks noChangeAspect="1" noChangeArrowheads="1"/>
            </p:cNvSpPr>
            <p:nvPr/>
          </p:nvSpPr>
          <p:spPr bwMode="auto">
            <a:xfrm>
              <a:off x="-623" y="2068"/>
              <a:ext cx="65" cy="133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78" name="Rectangle 54"/>
            <p:cNvSpPr>
              <a:spLocks noChangeAspect="1" noChangeArrowheads="1"/>
            </p:cNvSpPr>
            <p:nvPr/>
          </p:nvSpPr>
          <p:spPr bwMode="auto">
            <a:xfrm>
              <a:off x="-623" y="2068"/>
              <a:ext cx="65" cy="133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79" name="Rectangle 55"/>
            <p:cNvSpPr>
              <a:spLocks noChangeAspect="1" noChangeArrowheads="1"/>
            </p:cNvSpPr>
            <p:nvPr/>
          </p:nvSpPr>
          <p:spPr bwMode="auto">
            <a:xfrm>
              <a:off x="-365" y="2094"/>
              <a:ext cx="65" cy="107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80" name="Rectangle 56"/>
            <p:cNvSpPr>
              <a:spLocks noChangeAspect="1" noChangeArrowheads="1"/>
            </p:cNvSpPr>
            <p:nvPr/>
          </p:nvSpPr>
          <p:spPr bwMode="auto">
            <a:xfrm>
              <a:off x="-365" y="2094"/>
              <a:ext cx="65" cy="10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81" name="Rectangle 57"/>
            <p:cNvSpPr>
              <a:spLocks noChangeAspect="1" noChangeArrowheads="1"/>
            </p:cNvSpPr>
            <p:nvPr/>
          </p:nvSpPr>
          <p:spPr bwMode="auto">
            <a:xfrm>
              <a:off x="-107" y="2089"/>
              <a:ext cx="64" cy="11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82" name="Rectangle 58"/>
            <p:cNvSpPr>
              <a:spLocks noChangeAspect="1" noChangeArrowheads="1"/>
            </p:cNvSpPr>
            <p:nvPr/>
          </p:nvSpPr>
          <p:spPr bwMode="auto">
            <a:xfrm>
              <a:off x="-107" y="2089"/>
              <a:ext cx="64" cy="11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83" name="Rectangle 59"/>
            <p:cNvSpPr>
              <a:spLocks noChangeAspect="1" noChangeArrowheads="1"/>
            </p:cNvSpPr>
            <p:nvPr/>
          </p:nvSpPr>
          <p:spPr bwMode="auto">
            <a:xfrm>
              <a:off x="150" y="2147"/>
              <a:ext cx="65" cy="5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84" name="Rectangle 60"/>
            <p:cNvSpPr>
              <a:spLocks noChangeAspect="1" noChangeArrowheads="1"/>
            </p:cNvSpPr>
            <p:nvPr/>
          </p:nvSpPr>
          <p:spPr bwMode="auto">
            <a:xfrm>
              <a:off x="150" y="2147"/>
              <a:ext cx="65" cy="54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85" name="Rectangle 61"/>
            <p:cNvSpPr>
              <a:spLocks noChangeAspect="1" noChangeArrowheads="1"/>
            </p:cNvSpPr>
            <p:nvPr/>
          </p:nvSpPr>
          <p:spPr bwMode="auto">
            <a:xfrm>
              <a:off x="408" y="2184"/>
              <a:ext cx="65" cy="1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86" name="Rectangle 62"/>
            <p:cNvSpPr>
              <a:spLocks noChangeAspect="1" noChangeArrowheads="1"/>
            </p:cNvSpPr>
            <p:nvPr/>
          </p:nvSpPr>
          <p:spPr bwMode="auto">
            <a:xfrm>
              <a:off x="408" y="2184"/>
              <a:ext cx="65" cy="17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87" name="Rectangle 63"/>
            <p:cNvSpPr>
              <a:spLocks noChangeAspect="1" noChangeArrowheads="1"/>
            </p:cNvSpPr>
            <p:nvPr/>
          </p:nvSpPr>
          <p:spPr bwMode="auto">
            <a:xfrm>
              <a:off x="666" y="2200"/>
              <a:ext cx="65" cy="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88" name="Rectangle 64"/>
            <p:cNvSpPr>
              <a:spLocks noChangeAspect="1" noChangeArrowheads="1"/>
            </p:cNvSpPr>
            <p:nvPr/>
          </p:nvSpPr>
          <p:spPr bwMode="auto">
            <a:xfrm>
              <a:off x="666" y="2200"/>
              <a:ext cx="65" cy="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89" name="Rectangle 65"/>
            <p:cNvSpPr>
              <a:spLocks noChangeAspect="1" noChangeArrowheads="1"/>
            </p:cNvSpPr>
            <p:nvPr/>
          </p:nvSpPr>
          <p:spPr bwMode="auto">
            <a:xfrm>
              <a:off x="-1070" y="1718"/>
              <a:ext cx="65" cy="483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90" name="Rectangle 66"/>
            <p:cNvSpPr>
              <a:spLocks noChangeAspect="1" noChangeArrowheads="1"/>
            </p:cNvSpPr>
            <p:nvPr/>
          </p:nvSpPr>
          <p:spPr bwMode="auto">
            <a:xfrm>
              <a:off x="-812" y="2083"/>
              <a:ext cx="65" cy="118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91" name="Rectangle 67"/>
            <p:cNvSpPr>
              <a:spLocks noChangeAspect="1" noChangeArrowheads="1"/>
            </p:cNvSpPr>
            <p:nvPr/>
          </p:nvSpPr>
          <p:spPr bwMode="auto">
            <a:xfrm>
              <a:off x="-554" y="2163"/>
              <a:ext cx="65" cy="38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92" name="Rectangle 68"/>
            <p:cNvSpPr>
              <a:spLocks noChangeAspect="1" noChangeArrowheads="1"/>
            </p:cNvSpPr>
            <p:nvPr/>
          </p:nvSpPr>
          <p:spPr bwMode="auto">
            <a:xfrm>
              <a:off x="-296" y="2195"/>
              <a:ext cx="64" cy="6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93" name="Rectangle 69"/>
            <p:cNvSpPr>
              <a:spLocks noChangeAspect="1" noChangeArrowheads="1"/>
            </p:cNvSpPr>
            <p:nvPr/>
          </p:nvSpPr>
          <p:spPr bwMode="auto">
            <a:xfrm>
              <a:off x="-39" y="2190"/>
              <a:ext cx="65" cy="11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94" name="Rectangle 70"/>
            <p:cNvSpPr>
              <a:spLocks noChangeAspect="1" noChangeArrowheads="1"/>
            </p:cNvSpPr>
            <p:nvPr/>
          </p:nvSpPr>
          <p:spPr bwMode="auto">
            <a:xfrm>
              <a:off x="219" y="2190"/>
              <a:ext cx="64" cy="11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95" name="Rectangle 71"/>
            <p:cNvSpPr>
              <a:spLocks noChangeAspect="1" noChangeArrowheads="1"/>
            </p:cNvSpPr>
            <p:nvPr/>
          </p:nvSpPr>
          <p:spPr bwMode="auto">
            <a:xfrm>
              <a:off x="475" y="2203"/>
              <a:ext cx="69" cy="1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96" name="Rectangle 72"/>
            <p:cNvSpPr>
              <a:spLocks noChangeAspect="1" noChangeArrowheads="1"/>
            </p:cNvSpPr>
            <p:nvPr/>
          </p:nvSpPr>
          <p:spPr bwMode="auto">
            <a:xfrm>
              <a:off x="735" y="2200"/>
              <a:ext cx="64" cy="1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97" name="Line 75"/>
            <p:cNvSpPr>
              <a:spLocks noChangeAspect="1" noChangeShapeType="1"/>
            </p:cNvSpPr>
            <p:nvPr/>
          </p:nvSpPr>
          <p:spPr bwMode="auto">
            <a:xfrm>
              <a:off x="-977" y="2182"/>
              <a:ext cx="0" cy="2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98" name="Line 76"/>
            <p:cNvSpPr>
              <a:spLocks noChangeAspect="1" noChangeShapeType="1"/>
            </p:cNvSpPr>
            <p:nvPr/>
          </p:nvSpPr>
          <p:spPr bwMode="auto">
            <a:xfrm>
              <a:off x="-720" y="2182"/>
              <a:ext cx="1" cy="2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99" name="Line 77"/>
            <p:cNvSpPr>
              <a:spLocks noChangeAspect="1" noChangeShapeType="1"/>
            </p:cNvSpPr>
            <p:nvPr/>
          </p:nvSpPr>
          <p:spPr bwMode="auto">
            <a:xfrm>
              <a:off x="-462" y="2182"/>
              <a:ext cx="1" cy="2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00" name="Line 78"/>
            <p:cNvSpPr>
              <a:spLocks noChangeAspect="1" noChangeShapeType="1"/>
            </p:cNvSpPr>
            <p:nvPr/>
          </p:nvSpPr>
          <p:spPr bwMode="auto">
            <a:xfrm>
              <a:off x="-204" y="2182"/>
              <a:ext cx="1" cy="2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01" name="Line 79"/>
            <p:cNvSpPr>
              <a:spLocks noChangeAspect="1" noChangeShapeType="1"/>
            </p:cNvSpPr>
            <p:nvPr/>
          </p:nvSpPr>
          <p:spPr bwMode="auto">
            <a:xfrm>
              <a:off x="54" y="2182"/>
              <a:ext cx="1" cy="2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02" name="Line 80"/>
            <p:cNvSpPr>
              <a:spLocks noChangeAspect="1" noChangeShapeType="1"/>
            </p:cNvSpPr>
            <p:nvPr/>
          </p:nvSpPr>
          <p:spPr bwMode="auto">
            <a:xfrm>
              <a:off x="311" y="2182"/>
              <a:ext cx="1" cy="2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03" name="Line 81"/>
            <p:cNvSpPr>
              <a:spLocks noChangeAspect="1" noChangeShapeType="1"/>
            </p:cNvSpPr>
            <p:nvPr/>
          </p:nvSpPr>
          <p:spPr bwMode="auto">
            <a:xfrm>
              <a:off x="570" y="2182"/>
              <a:ext cx="1" cy="2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04" name="Line 82"/>
            <p:cNvSpPr>
              <a:spLocks noChangeAspect="1" noChangeShapeType="1"/>
            </p:cNvSpPr>
            <p:nvPr/>
          </p:nvSpPr>
          <p:spPr bwMode="auto">
            <a:xfrm>
              <a:off x="827" y="2182"/>
              <a:ext cx="1" cy="2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232"/>
          <p:cNvGrpSpPr>
            <a:grpSpLocks/>
          </p:cNvGrpSpPr>
          <p:nvPr/>
        </p:nvGrpSpPr>
        <p:grpSpPr bwMode="auto">
          <a:xfrm>
            <a:off x="5324475" y="2547938"/>
            <a:ext cx="3411538" cy="2047875"/>
            <a:chOff x="2457" y="969"/>
            <a:chExt cx="2149" cy="1290"/>
          </a:xfrm>
        </p:grpSpPr>
        <p:sp>
          <p:nvSpPr>
            <p:cNvPr id="11437" name="Rectangle 142"/>
            <p:cNvSpPr>
              <a:spLocks noChangeAspect="1" noChangeArrowheads="1"/>
            </p:cNvSpPr>
            <p:nvPr/>
          </p:nvSpPr>
          <p:spPr bwMode="auto">
            <a:xfrm>
              <a:off x="2457" y="1342"/>
              <a:ext cx="67" cy="915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38" name="Rectangle 143"/>
            <p:cNvSpPr>
              <a:spLocks noChangeAspect="1" noChangeArrowheads="1"/>
            </p:cNvSpPr>
            <p:nvPr/>
          </p:nvSpPr>
          <p:spPr bwMode="auto">
            <a:xfrm>
              <a:off x="2729" y="1441"/>
              <a:ext cx="68" cy="816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39" name="Rectangle 144"/>
            <p:cNvSpPr>
              <a:spLocks noChangeAspect="1" noChangeArrowheads="1"/>
            </p:cNvSpPr>
            <p:nvPr/>
          </p:nvSpPr>
          <p:spPr bwMode="auto">
            <a:xfrm>
              <a:off x="3001" y="1541"/>
              <a:ext cx="68" cy="716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40" name="Rectangle 145"/>
            <p:cNvSpPr>
              <a:spLocks noChangeAspect="1" noChangeArrowheads="1"/>
            </p:cNvSpPr>
            <p:nvPr/>
          </p:nvSpPr>
          <p:spPr bwMode="auto">
            <a:xfrm>
              <a:off x="3273" y="1466"/>
              <a:ext cx="68" cy="79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41" name="Rectangle 146"/>
            <p:cNvSpPr>
              <a:spLocks noChangeAspect="1" noChangeArrowheads="1"/>
            </p:cNvSpPr>
            <p:nvPr/>
          </p:nvSpPr>
          <p:spPr bwMode="auto">
            <a:xfrm>
              <a:off x="3546" y="1441"/>
              <a:ext cx="68" cy="816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42" name="Rectangle 147"/>
            <p:cNvSpPr>
              <a:spLocks noChangeAspect="1" noChangeArrowheads="1"/>
            </p:cNvSpPr>
            <p:nvPr/>
          </p:nvSpPr>
          <p:spPr bwMode="auto">
            <a:xfrm>
              <a:off x="3818" y="1988"/>
              <a:ext cx="68" cy="269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43" name="Rectangle 148"/>
            <p:cNvSpPr>
              <a:spLocks noChangeAspect="1" noChangeArrowheads="1"/>
            </p:cNvSpPr>
            <p:nvPr/>
          </p:nvSpPr>
          <p:spPr bwMode="auto">
            <a:xfrm>
              <a:off x="4090" y="2187"/>
              <a:ext cx="68" cy="70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44" name="Rectangle 149"/>
            <p:cNvSpPr>
              <a:spLocks noChangeAspect="1" noChangeArrowheads="1"/>
            </p:cNvSpPr>
            <p:nvPr/>
          </p:nvSpPr>
          <p:spPr bwMode="auto">
            <a:xfrm>
              <a:off x="4363" y="2236"/>
              <a:ext cx="67" cy="2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45" name="Rectangle 150"/>
            <p:cNvSpPr>
              <a:spLocks noChangeAspect="1" noChangeArrowheads="1"/>
            </p:cNvSpPr>
            <p:nvPr/>
          </p:nvSpPr>
          <p:spPr bwMode="auto">
            <a:xfrm>
              <a:off x="2529" y="1988"/>
              <a:ext cx="68" cy="26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46" name="Rectangle 152"/>
            <p:cNvSpPr>
              <a:spLocks noChangeAspect="1" noChangeArrowheads="1"/>
            </p:cNvSpPr>
            <p:nvPr/>
          </p:nvSpPr>
          <p:spPr bwMode="auto">
            <a:xfrm>
              <a:off x="2801" y="2112"/>
              <a:ext cx="69" cy="145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47" name="Rectangle 154"/>
            <p:cNvSpPr>
              <a:spLocks noChangeAspect="1" noChangeArrowheads="1"/>
            </p:cNvSpPr>
            <p:nvPr/>
          </p:nvSpPr>
          <p:spPr bwMode="auto">
            <a:xfrm>
              <a:off x="3073" y="1714"/>
              <a:ext cx="69" cy="543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48" name="Rectangle 156"/>
            <p:cNvSpPr>
              <a:spLocks noChangeAspect="1" noChangeArrowheads="1"/>
            </p:cNvSpPr>
            <p:nvPr/>
          </p:nvSpPr>
          <p:spPr bwMode="auto">
            <a:xfrm>
              <a:off x="3346" y="969"/>
              <a:ext cx="68" cy="1288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49" name="Rectangle 158"/>
            <p:cNvSpPr>
              <a:spLocks noChangeAspect="1" noChangeArrowheads="1"/>
            </p:cNvSpPr>
            <p:nvPr/>
          </p:nvSpPr>
          <p:spPr bwMode="auto">
            <a:xfrm>
              <a:off x="3618" y="1441"/>
              <a:ext cx="68" cy="81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50" name="Rectangle 160"/>
            <p:cNvSpPr>
              <a:spLocks noChangeAspect="1" noChangeArrowheads="1"/>
            </p:cNvSpPr>
            <p:nvPr/>
          </p:nvSpPr>
          <p:spPr bwMode="auto">
            <a:xfrm>
              <a:off x="3890" y="1963"/>
              <a:ext cx="68" cy="29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51" name="Rectangle 162"/>
            <p:cNvSpPr>
              <a:spLocks noChangeAspect="1" noChangeArrowheads="1"/>
            </p:cNvSpPr>
            <p:nvPr/>
          </p:nvSpPr>
          <p:spPr bwMode="auto">
            <a:xfrm>
              <a:off x="4162" y="2211"/>
              <a:ext cx="69" cy="4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52" name="Rectangle 163"/>
            <p:cNvSpPr>
              <a:spLocks noChangeAspect="1" noChangeArrowheads="1"/>
            </p:cNvSpPr>
            <p:nvPr/>
          </p:nvSpPr>
          <p:spPr bwMode="auto">
            <a:xfrm>
              <a:off x="4162" y="2211"/>
              <a:ext cx="69" cy="4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53" name="Rectangle 164"/>
            <p:cNvSpPr>
              <a:spLocks noChangeAspect="1" noChangeArrowheads="1"/>
            </p:cNvSpPr>
            <p:nvPr/>
          </p:nvSpPr>
          <p:spPr bwMode="auto">
            <a:xfrm>
              <a:off x="4432" y="2259"/>
              <a:ext cx="73" cy="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54" name="Rectangle 165"/>
            <p:cNvSpPr>
              <a:spLocks noChangeAspect="1" noChangeArrowheads="1"/>
            </p:cNvSpPr>
            <p:nvPr/>
          </p:nvSpPr>
          <p:spPr bwMode="auto">
            <a:xfrm>
              <a:off x="4432" y="2259"/>
              <a:ext cx="73" cy="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55" name="Rectangle 166"/>
            <p:cNvSpPr>
              <a:spLocks noChangeAspect="1" noChangeArrowheads="1"/>
            </p:cNvSpPr>
            <p:nvPr/>
          </p:nvSpPr>
          <p:spPr bwMode="auto">
            <a:xfrm>
              <a:off x="2601" y="1938"/>
              <a:ext cx="69" cy="319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56" name="Rectangle 167"/>
            <p:cNvSpPr>
              <a:spLocks noChangeAspect="1" noChangeArrowheads="1"/>
            </p:cNvSpPr>
            <p:nvPr/>
          </p:nvSpPr>
          <p:spPr bwMode="auto">
            <a:xfrm>
              <a:off x="2874" y="1764"/>
              <a:ext cx="68" cy="493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57" name="Rectangle 168"/>
            <p:cNvSpPr>
              <a:spLocks noChangeAspect="1" noChangeArrowheads="1"/>
            </p:cNvSpPr>
            <p:nvPr/>
          </p:nvSpPr>
          <p:spPr bwMode="auto">
            <a:xfrm>
              <a:off x="3146" y="1963"/>
              <a:ext cx="69" cy="294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58" name="Rectangle 169"/>
            <p:cNvSpPr>
              <a:spLocks noChangeAspect="1" noChangeArrowheads="1"/>
            </p:cNvSpPr>
            <p:nvPr/>
          </p:nvSpPr>
          <p:spPr bwMode="auto">
            <a:xfrm>
              <a:off x="3418" y="1988"/>
              <a:ext cx="69" cy="269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59" name="Rectangle 170"/>
            <p:cNvSpPr>
              <a:spLocks noChangeAspect="1" noChangeArrowheads="1"/>
            </p:cNvSpPr>
            <p:nvPr/>
          </p:nvSpPr>
          <p:spPr bwMode="auto">
            <a:xfrm>
              <a:off x="3690" y="1814"/>
              <a:ext cx="69" cy="443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60" name="Rectangle 171"/>
            <p:cNvSpPr>
              <a:spLocks noChangeAspect="1" noChangeArrowheads="1"/>
            </p:cNvSpPr>
            <p:nvPr/>
          </p:nvSpPr>
          <p:spPr bwMode="auto">
            <a:xfrm>
              <a:off x="3962" y="2161"/>
              <a:ext cx="69" cy="96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61" name="Rectangle 172"/>
            <p:cNvSpPr>
              <a:spLocks noChangeAspect="1" noChangeArrowheads="1"/>
            </p:cNvSpPr>
            <p:nvPr/>
          </p:nvSpPr>
          <p:spPr bwMode="auto">
            <a:xfrm>
              <a:off x="4235" y="2236"/>
              <a:ext cx="69" cy="21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62" name="Rectangle 173"/>
            <p:cNvSpPr>
              <a:spLocks noChangeAspect="1" noChangeArrowheads="1"/>
            </p:cNvSpPr>
            <p:nvPr/>
          </p:nvSpPr>
          <p:spPr bwMode="auto">
            <a:xfrm>
              <a:off x="4507" y="2236"/>
              <a:ext cx="69" cy="21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463" name="Line 181"/>
            <p:cNvSpPr>
              <a:spLocks noChangeAspect="1" noChangeShapeType="1"/>
            </p:cNvSpPr>
            <p:nvPr/>
          </p:nvSpPr>
          <p:spPr bwMode="auto">
            <a:xfrm>
              <a:off x="4060" y="2238"/>
              <a:ext cx="1" cy="2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64" name="Line 182"/>
            <p:cNvSpPr>
              <a:spLocks noChangeAspect="1" noChangeShapeType="1"/>
            </p:cNvSpPr>
            <p:nvPr/>
          </p:nvSpPr>
          <p:spPr bwMode="auto">
            <a:xfrm>
              <a:off x="4332" y="2238"/>
              <a:ext cx="1" cy="2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65" name="Line 183"/>
            <p:cNvSpPr>
              <a:spLocks noChangeAspect="1" noChangeShapeType="1"/>
            </p:cNvSpPr>
            <p:nvPr/>
          </p:nvSpPr>
          <p:spPr bwMode="auto">
            <a:xfrm>
              <a:off x="4605" y="2238"/>
              <a:ext cx="1" cy="2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240"/>
          <p:cNvGrpSpPr>
            <a:grpSpLocks/>
          </p:cNvGrpSpPr>
          <p:nvPr/>
        </p:nvGrpSpPr>
        <p:grpSpPr bwMode="auto">
          <a:xfrm>
            <a:off x="4735513" y="2146300"/>
            <a:ext cx="4157662" cy="3084513"/>
            <a:chOff x="2983" y="1352"/>
            <a:chExt cx="2619" cy="1943"/>
          </a:xfrm>
        </p:grpSpPr>
        <p:sp>
          <p:nvSpPr>
            <p:cNvPr id="11391" name="Rectangle 140"/>
            <p:cNvSpPr>
              <a:spLocks noChangeAspect="1" noChangeArrowheads="1"/>
            </p:cNvSpPr>
            <p:nvPr/>
          </p:nvSpPr>
          <p:spPr bwMode="auto">
            <a:xfrm>
              <a:off x="2983" y="1407"/>
              <a:ext cx="11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>
                  <a:solidFill>
                    <a:srgbClr val="000000"/>
                  </a:solidFill>
                  <a:latin typeface="Comic Sans MS" pitchFamily="66" charset="0"/>
                </a:rPr>
                <a:t>N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1392" name="Line 175"/>
            <p:cNvSpPr>
              <a:spLocks noChangeAspect="1" noChangeShapeType="1"/>
            </p:cNvSpPr>
            <p:nvPr/>
          </p:nvSpPr>
          <p:spPr bwMode="auto">
            <a:xfrm>
              <a:off x="3322" y="2881"/>
              <a:ext cx="1" cy="2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93" name="Line 176"/>
            <p:cNvSpPr>
              <a:spLocks noChangeAspect="1" noChangeShapeType="1"/>
            </p:cNvSpPr>
            <p:nvPr/>
          </p:nvSpPr>
          <p:spPr bwMode="auto">
            <a:xfrm>
              <a:off x="3594" y="2881"/>
              <a:ext cx="1" cy="2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94" name="Line 177"/>
            <p:cNvSpPr>
              <a:spLocks noChangeAspect="1" noChangeShapeType="1"/>
            </p:cNvSpPr>
            <p:nvPr/>
          </p:nvSpPr>
          <p:spPr bwMode="auto">
            <a:xfrm>
              <a:off x="3866" y="2881"/>
              <a:ext cx="1" cy="2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95" name="Line 178"/>
            <p:cNvSpPr>
              <a:spLocks noChangeAspect="1" noChangeShapeType="1"/>
            </p:cNvSpPr>
            <p:nvPr/>
          </p:nvSpPr>
          <p:spPr bwMode="auto">
            <a:xfrm>
              <a:off x="4139" y="2881"/>
              <a:ext cx="1" cy="2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96" name="Line 179"/>
            <p:cNvSpPr>
              <a:spLocks noChangeAspect="1" noChangeShapeType="1"/>
            </p:cNvSpPr>
            <p:nvPr/>
          </p:nvSpPr>
          <p:spPr bwMode="auto">
            <a:xfrm>
              <a:off x="4411" y="2881"/>
              <a:ext cx="1" cy="2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97" name="Line 180"/>
            <p:cNvSpPr>
              <a:spLocks noChangeAspect="1" noChangeShapeType="1"/>
            </p:cNvSpPr>
            <p:nvPr/>
          </p:nvSpPr>
          <p:spPr bwMode="auto">
            <a:xfrm>
              <a:off x="4683" y="2881"/>
              <a:ext cx="1" cy="2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98" name="Rectangle 184"/>
            <p:cNvSpPr>
              <a:spLocks noChangeAspect="1" noChangeArrowheads="1"/>
            </p:cNvSpPr>
            <p:nvPr/>
          </p:nvSpPr>
          <p:spPr bwMode="auto">
            <a:xfrm>
              <a:off x="3295" y="2949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99" name="Rectangle 185"/>
            <p:cNvSpPr>
              <a:spLocks noChangeAspect="1" noChangeArrowheads="1"/>
            </p:cNvSpPr>
            <p:nvPr/>
          </p:nvSpPr>
          <p:spPr bwMode="auto">
            <a:xfrm>
              <a:off x="3540" y="2949"/>
              <a:ext cx="1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10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400" name="Rectangle 186"/>
            <p:cNvSpPr>
              <a:spLocks noChangeAspect="1" noChangeArrowheads="1"/>
            </p:cNvSpPr>
            <p:nvPr/>
          </p:nvSpPr>
          <p:spPr bwMode="auto">
            <a:xfrm>
              <a:off x="3812" y="2949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20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401" name="Rectangle 187"/>
            <p:cNvSpPr>
              <a:spLocks noChangeAspect="1" noChangeArrowheads="1"/>
            </p:cNvSpPr>
            <p:nvPr/>
          </p:nvSpPr>
          <p:spPr bwMode="auto">
            <a:xfrm>
              <a:off x="4085" y="2949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30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402" name="Rectangle 188"/>
            <p:cNvSpPr>
              <a:spLocks noChangeAspect="1" noChangeArrowheads="1"/>
            </p:cNvSpPr>
            <p:nvPr/>
          </p:nvSpPr>
          <p:spPr bwMode="auto">
            <a:xfrm>
              <a:off x="4357" y="2949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40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403" name="Rectangle 189"/>
            <p:cNvSpPr>
              <a:spLocks noChangeAspect="1" noChangeArrowheads="1"/>
            </p:cNvSpPr>
            <p:nvPr/>
          </p:nvSpPr>
          <p:spPr bwMode="auto">
            <a:xfrm>
              <a:off x="4629" y="2949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50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404" name="Rectangle 190"/>
            <p:cNvSpPr>
              <a:spLocks noChangeAspect="1" noChangeArrowheads="1"/>
            </p:cNvSpPr>
            <p:nvPr/>
          </p:nvSpPr>
          <p:spPr bwMode="auto">
            <a:xfrm>
              <a:off x="4901" y="2949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60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405" name="Rectangle 191"/>
            <p:cNvSpPr>
              <a:spLocks noChangeAspect="1" noChangeArrowheads="1"/>
            </p:cNvSpPr>
            <p:nvPr/>
          </p:nvSpPr>
          <p:spPr bwMode="auto">
            <a:xfrm>
              <a:off x="5173" y="2949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70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406" name="Rectangle 192"/>
            <p:cNvSpPr>
              <a:spLocks noChangeAspect="1" noChangeArrowheads="1"/>
            </p:cNvSpPr>
            <p:nvPr/>
          </p:nvSpPr>
          <p:spPr bwMode="auto">
            <a:xfrm>
              <a:off x="5446" y="2949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80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407" name="Line 195"/>
            <p:cNvSpPr>
              <a:spLocks noChangeAspect="1" noChangeShapeType="1"/>
            </p:cNvSpPr>
            <p:nvPr/>
          </p:nvSpPr>
          <p:spPr bwMode="auto">
            <a:xfrm flipH="1">
              <a:off x="3322" y="2902"/>
              <a:ext cx="2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08" name="Line 196"/>
            <p:cNvSpPr>
              <a:spLocks noChangeAspect="1" noChangeShapeType="1"/>
            </p:cNvSpPr>
            <p:nvPr/>
          </p:nvSpPr>
          <p:spPr bwMode="auto">
            <a:xfrm flipH="1">
              <a:off x="3322" y="2653"/>
              <a:ext cx="2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09" name="Line 197"/>
            <p:cNvSpPr>
              <a:spLocks noChangeAspect="1" noChangeShapeType="1"/>
            </p:cNvSpPr>
            <p:nvPr/>
          </p:nvSpPr>
          <p:spPr bwMode="auto">
            <a:xfrm flipH="1">
              <a:off x="3322" y="2405"/>
              <a:ext cx="2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10" name="Line 198"/>
            <p:cNvSpPr>
              <a:spLocks noChangeAspect="1" noChangeShapeType="1"/>
            </p:cNvSpPr>
            <p:nvPr/>
          </p:nvSpPr>
          <p:spPr bwMode="auto">
            <a:xfrm flipH="1">
              <a:off x="3322" y="2157"/>
              <a:ext cx="2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11" name="Line 199"/>
            <p:cNvSpPr>
              <a:spLocks noChangeAspect="1" noChangeShapeType="1"/>
            </p:cNvSpPr>
            <p:nvPr/>
          </p:nvSpPr>
          <p:spPr bwMode="auto">
            <a:xfrm flipH="1">
              <a:off x="3322" y="1908"/>
              <a:ext cx="2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12" name="Line 200"/>
            <p:cNvSpPr>
              <a:spLocks noChangeAspect="1" noChangeShapeType="1"/>
            </p:cNvSpPr>
            <p:nvPr/>
          </p:nvSpPr>
          <p:spPr bwMode="auto">
            <a:xfrm flipH="1">
              <a:off x="3322" y="1660"/>
              <a:ext cx="2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13" name="Line 201"/>
            <p:cNvSpPr>
              <a:spLocks noChangeAspect="1" noChangeShapeType="1"/>
            </p:cNvSpPr>
            <p:nvPr/>
          </p:nvSpPr>
          <p:spPr bwMode="auto">
            <a:xfrm flipH="1">
              <a:off x="3322" y="1411"/>
              <a:ext cx="2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414" name="Group 219"/>
            <p:cNvGrpSpPr>
              <a:grpSpLocks/>
            </p:cNvGrpSpPr>
            <p:nvPr/>
          </p:nvGrpSpPr>
          <p:grpSpPr bwMode="auto">
            <a:xfrm>
              <a:off x="3142" y="1352"/>
              <a:ext cx="156" cy="1644"/>
              <a:chOff x="2247" y="709"/>
              <a:chExt cx="156" cy="1644"/>
            </a:xfrm>
          </p:grpSpPr>
          <p:sp>
            <p:nvSpPr>
              <p:cNvPr id="11430" name="Rectangle 202"/>
              <p:cNvSpPr>
                <a:spLocks noChangeAspect="1" noChangeArrowheads="1"/>
              </p:cNvSpPr>
              <p:nvPr/>
            </p:nvSpPr>
            <p:spPr bwMode="auto">
              <a:xfrm>
                <a:off x="2325" y="2199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  <a:latin typeface="Comic Sans MS" pitchFamily="66" charset="0"/>
                  </a:rPr>
                  <a:t>0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1431" name="Rectangle 203"/>
              <p:cNvSpPr>
                <a:spLocks noChangeAspect="1" noChangeArrowheads="1"/>
              </p:cNvSpPr>
              <p:nvPr/>
            </p:nvSpPr>
            <p:spPr bwMode="auto">
              <a:xfrm>
                <a:off x="2267" y="1951"/>
                <a:ext cx="13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  <a:latin typeface="Comic Sans MS" pitchFamily="66" charset="0"/>
                  </a:rPr>
                  <a:t>10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1432" name="Rectangle 204"/>
              <p:cNvSpPr>
                <a:spLocks noChangeAspect="1" noChangeArrowheads="1"/>
              </p:cNvSpPr>
              <p:nvPr/>
            </p:nvSpPr>
            <p:spPr bwMode="auto">
              <a:xfrm>
                <a:off x="2247" y="1702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  <a:latin typeface="Comic Sans MS" pitchFamily="66" charset="0"/>
                  </a:rPr>
                  <a:t>20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1433" name="Rectangle 205"/>
              <p:cNvSpPr>
                <a:spLocks noChangeAspect="1" noChangeArrowheads="1"/>
              </p:cNvSpPr>
              <p:nvPr/>
            </p:nvSpPr>
            <p:spPr bwMode="auto">
              <a:xfrm>
                <a:off x="2247" y="1454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  <a:latin typeface="Comic Sans MS" pitchFamily="66" charset="0"/>
                  </a:rPr>
                  <a:t>30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1434" name="Rectangle 206"/>
              <p:cNvSpPr>
                <a:spLocks noChangeAspect="1" noChangeArrowheads="1"/>
              </p:cNvSpPr>
              <p:nvPr/>
            </p:nvSpPr>
            <p:spPr bwMode="auto">
              <a:xfrm>
                <a:off x="2247" y="1206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  <a:latin typeface="Comic Sans MS" pitchFamily="66" charset="0"/>
                  </a:rPr>
                  <a:t>40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1435" name="Rectangle 207"/>
              <p:cNvSpPr>
                <a:spLocks noChangeAspect="1" noChangeArrowheads="1"/>
              </p:cNvSpPr>
              <p:nvPr/>
            </p:nvSpPr>
            <p:spPr bwMode="auto">
              <a:xfrm>
                <a:off x="2247" y="957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  <a:latin typeface="Comic Sans MS" pitchFamily="66" charset="0"/>
                  </a:rPr>
                  <a:t>50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1436" name="Rectangle 208"/>
              <p:cNvSpPr>
                <a:spLocks noChangeAspect="1" noChangeArrowheads="1"/>
              </p:cNvSpPr>
              <p:nvPr/>
            </p:nvSpPr>
            <p:spPr bwMode="auto">
              <a:xfrm>
                <a:off x="2247" y="709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  <a:latin typeface="Comic Sans MS" pitchFamily="66" charset="0"/>
                  </a:rPr>
                  <a:t>60</a:t>
                </a:r>
                <a:endParaRPr lang="it-IT" sz="1600">
                  <a:latin typeface="Comic Sans MS" pitchFamily="66" charset="0"/>
                </a:endParaRPr>
              </a:p>
            </p:txBody>
          </p:sp>
        </p:grpSp>
        <p:grpSp>
          <p:nvGrpSpPr>
            <p:cNvPr id="11415" name="Group 231"/>
            <p:cNvGrpSpPr>
              <a:grpSpLocks/>
            </p:cNvGrpSpPr>
            <p:nvPr/>
          </p:nvGrpSpPr>
          <p:grpSpPr bwMode="auto">
            <a:xfrm>
              <a:off x="3322" y="1411"/>
              <a:ext cx="2179" cy="1491"/>
              <a:chOff x="2427" y="768"/>
              <a:chExt cx="2179" cy="1491"/>
            </a:xfrm>
          </p:grpSpPr>
          <p:sp>
            <p:nvSpPr>
              <p:cNvPr id="11426" name="Line 174"/>
              <p:cNvSpPr>
                <a:spLocks noChangeAspect="1" noChangeShapeType="1"/>
              </p:cNvSpPr>
              <p:nvPr/>
            </p:nvSpPr>
            <p:spPr bwMode="auto">
              <a:xfrm>
                <a:off x="2427" y="2259"/>
                <a:ext cx="2178" cy="0"/>
              </a:xfrm>
              <a:prstGeom prst="line">
                <a:avLst/>
              </a:prstGeom>
              <a:noFill/>
              <a:ln w="381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7" name="Line 193"/>
              <p:cNvSpPr>
                <a:spLocks noChangeAspect="1" noChangeShapeType="1"/>
              </p:cNvSpPr>
              <p:nvPr/>
            </p:nvSpPr>
            <p:spPr bwMode="auto">
              <a:xfrm>
                <a:off x="2427" y="768"/>
                <a:ext cx="2178" cy="1"/>
              </a:xfrm>
              <a:prstGeom prst="line">
                <a:avLst/>
              </a:prstGeom>
              <a:noFill/>
              <a:ln w="381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8" name="Line 194"/>
              <p:cNvSpPr>
                <a:spLocks noChangeAspect="1" noChangeShapeType="1"/>
              </p:cNvSpPr>
              <p:nvPr/>
            </p:nvSpPr>
            <p:spPr bwMode="auto">
              <a:xfrm flipV="1">
                <a:off x="2427" y="768"/>
                <a:ext cx="1" cy="1491"/>
              </a:xfrm>
              <a:prstGeom prst="line">
                <a:avLst/>
              </a:prstGeom>
              <a:noFill/>
              <a:ln w="381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9" name="Line 209"/>
              <p:cNvSpPr>
                <a:spLocks noChangeAspect="1" noChangeShapeType="1"/>
              </p:cNvSpPr>
              <p:nvPr/>
            </p:nvSpPr>
            <p:spPr bwMode="auto">
              <a:xfrm flipV="1">
                <a:off x="4605" y="768"/>
                <a:ext cx="1" cy="1491"/>
              </a:xfrm>
              <a:prstGeom prst="line">
                <a:avLst/>
              </a:prstGeom>
              <a:noFill/>
              <a:ln w="381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416" name="Group 239"/>
            <p:cNvGrpSpPr>
              <a:grpSpLocks/>
            </p:cNvGrpSpPr>
            <p:nvPr/>
          </p:nvGrpSpPr>
          <p:grpSpPr bwMode="auto">
            <a:xfrm>
              <a:off x="4513" y="1503"/>
              <a:ext cx="838" cy="449"/>
              <a:chOff x="4580" y="1464"/>
              <a:chExt cx="838" cy="449"/>
            </a:xfrm>
          </p:grpSpPr>
          <p:sp>
            <p:nvSpPr>
              <p:cNvPr id="11418" name="Rectangle 210"/>
              <p:cNvSpPr>
                <a:spLocks noChangeAspect="1" noChangeArrowheads="1"/>
              </p:cNvSpPr>
              <p:nvPr/>
            </p:nvSpPr>
            <p:spPr bwMode="auto">
              <a:xfrm>
                <a:off x="4583" y="1487"/>
                <a:ext cx="180" cy="10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1419" name="Rectangle 211"/>
              <p:cNvSpPr>
                <a:spLocks noChangeAspect="1" noChangeArrowheads="1"/>
              </p:cNvSpPr>
              <p:nvPr/>
            </p:nvSpPr>
            <p:spPr bwMode="auto">
              <a:xfrm>
                <a:off x="4769" y="1464"/>
                <a:ext cx="437" cy="1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  <a:latin typeface="Comic Sans MS" pitchFamily="66" charset="0"/>
                  </a:rPr>
                  <a:t> spruce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1420" name="Rectangle 212"/>
              <p:cNvSpPr>
                <a:spLocks noChangeAspect="1" noChangeArrowheads="1"/>
              </p:cNvSpPr>
              <p:nvPr/>
            </p:nvSpPr>
            <p:spPr bwMode="auto">
              <a:xfrm>
                <a:off x="4583" y="1634"/>
                <a:ext cx="180" cy="107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1421" name="Freeform 213"/>
              <p:cNvSpPr>
                <a:spLocks noChangeAspect="1"/>
              </p:cNvSpPr>
              <p:nvPr/>
            </p:nvSpPr>
            <p:spPr bwMode="auto">
              <a:xfrm>
                <a:off x="4580" y="1627"/>
                <a:ext cx="185" cy="111"/>
              </a:xfrm>
              <a:custGeom>
                <a:avLst/>
                <a:gdLst>
                  <a:gd name="T0" fmla="*/ 0 w 794"/>
                  <a:gd name="T1" fmla="*/ 0 h 477"/>
                  <a:gd name="T2" fmla="*/ 0 w 794"/>
                  <a:gd name="T3" fmla="*/ 0 h 477"/>
                  <a:gd name="T4" fmla="*/ 0 w 794"/>
                  <a:gd name="T5" fmla="*/ 0 h 477"/>
                  <a:gd name="T6" fmla="*/ 0 w 794"/>
                  <a:gd name="T7" fmla="*/ 0 h 4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94"/>
                  <a:gd name="T13" fmla="*/ 0 h 477"/>
                  <a:gd name="T14" fmla="*/ 794 w 794"/>
                  <a:gd name="T15" fmla="*/ 477 h 4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94" h="477">
                    <a:moveTo>
                      <a:pt x="0" y="0"/>
                    </a:moveTo>
                    <a:lnTo>
                      <a:pt x="794" y="0"/>
                    </a:lnTo>
                    <a:lnTo>
                      <a:pt x="794" y="477"/>
                    </a:lnTo>
                    <a:lnTo>
                      <a:pt x="0" y="477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1422" name="Line 214"/>
              <p:cNvSpPr>
                <a:spLocks noChangeAspect="1" noChangeShapeType="1"/>
              </p:cNvSpPr>
              <p:nvPr/>
            </p:nvSpPr>
            <p:spPr bwMode="auto">
              <a:xfrm flipV="1">
                <a:off x="4580" y="1627"/>
                <a:ext cx="1" cy="1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3" name="Rectangle 215"/>
              <p:cNvSpPr>
                <a:spLocks noChangeAspect="1" noChangeArrowheads="1"/>
              </p:cNvSpPr>
              <p:nvPr/>
            </p:nvSpPr>
            <p:spPr bwMode="auto">
              <a:xfrm>
                <a:off x="4769" y="1616"/>
                <a:ext cx="344" cy="1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  <a:latin typeface="Comic Sans MS" pitchFamily="66" charset="0"/>
                  </a:rPr>
                  <a:t> larch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1424" name="Rectangle 216"/>
              <p:cNvSpPr>
                <a:spLocks noChangeAspect="1" noChangeArrowheads="1"/>
              </p:cNvSpPr>
              <p:nvPr/>
            </p:nvSpPr>
            <p:spPr bwMode="auto">
              <a:xfrm>
                <a:off x="4583" y="1772"/>
                <a:ext cx="180" cy="107"/>
              </a:xfrm>
              <a:prstGeom prst="rect">
                <a:avLst/>
              </a:prstGeom>
              <a:solidFill>
                <a:srgbClr val="0000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1425" name="Rectangle 217"/>
              <p:cNvSpPr>
                <a:spLocks noChangeAspect="1" noChangeArrowheads="1"/>
              </p:cNvSpPr>
              <p:nvPr/>
            </p:nvSpPr>
            <p:spPr bwMode="auto">
              <a:xfrm>
                <a:off x="4769" y="1758"/>
                <a:ext cx="649" cy="1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  <a:latin typeface="Comic Sans MS" pitchFamily="66" charset="0"/>
                  </a:rPr>
                  <a:t> stone pine</a:t>
                </a:r>
                <a:endParaRPr lang="it-IT" sz="1600">
                  <a:latin typeface="Comic Sans MS" pitchFamily="66" charset="0"/>
                </a:endParaRPr>
              </a:p>
            </p:txBody>
          </p:sp>
        </p:grpSp>
        <p:sp>
          <p:nvSpPr>
            <p:cNvPr id="11417" name="Rectangle 220"/>
            <p:cNvSpPr>
              <a:spLocks noChangeAspect="1" noChangeArrowheads="1"/>
            </p:cNvSpPr>
            <p:nvPr/>
          </p:nvSpPr>
          <p:spPr bwMode="auto">
            <a:xfrm>
              <a:off x="4002" y="3121"/>
              <a:ext cx="95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>
                  <a:solidFill>
                    <a:srgbClr val="000000"/>
                  </a:solidFill>
                  <a:latin typeface="Comic Sans MS" pitchFamily="66" charset="0"/>
                </a:rPr>
                <a:t>diameter (cm)</a:t>
              </a:r>
              <a:endParaRPr lang="it-IT">
                <a:latin typeface="Comic Sans MS" pitchFamily="66" charset="0"/>
              </a:endParaRPr>
            </a:p>
          </p:txBody>
        </p:sp>
      </p:grpSp>
      <p:grpSp>
        <p:nvGrpSpPr>
          <p:cNvPr id="8" name="Group 236"/>
          <p:cNvGrpSpPr>
            <a:grpSpLocks/>
          </p:cNvGrpSpPr>
          <p:nvPr/>
        </p:nvGrpSpPr>
        <p:grpSpPr bwMode="auto">
          <a:xfrm>
            <a:off x="207963" y="2125663"/>
            <a:ext cx="4135437" cy="3025775"/>
            <a:chOff x="-1680" y="663"/>
            <a:chExt cx="2605" cy="1906"/>
          </a:xfrm>
        </p:grpSpPr>
        <p:sp>
          <p:nvSpPr>
            <p:cNvPr id="11342" name="Rectangle 39"/>
            <p:cNvSpPr>
              <a:spLocks noChangeAspect="1" noChangeArrowheads="1"/>
            </p:cNvSpPr>
            <p:nvPr/>
          </p:nvSpPr>
          <p:spPr bwMode="auto">
            <a:xfrm>
              <a:off x="-1680" y="717"/>
              <a:ext cx="11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>
                  <a:solidFill>
                    <a:srgbClr val="000000"/>
                  </a:solidFill>
                  <a:latin typeface="Comic Sans MS" pitchFamily="66" charset="0"/>
                </a:rPr>
                <a:t>N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1343" name="Line 74"/>
            <p:cNvSpPr>
              <a:spLocks noChangeAspect="1" noChangeShapeType="1"/>
            </p:cNvSpPr>
            <p:nvPr/>
          </p:nvSpPr>
          <p:spPr bwMode="auto">
            <a:xfrm>
              <a:off x="-1235" y="2182"/>
              <a:ext cx="1" cy="2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4" name="Rectangle 83"/>
            <p:cNvSpPr>
              <a:spLocks noChangeAspect="1" noChangeArrowheads="1"/>
            </p:cNvSpPr>
            <p:nvPr/>
          </p:nvSpPr>
          <p:spPr bwMode="auto">
            <a:xfrm>
              <a:off x="-1264" y="2259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45" name="Rectangle 84"/>
            <p:cNvSpPr>
              <a:spLocks noChangeAspect="1" noChangeArrowheads="1"/>
            </p:cNvSpPr>
            <p:nvPr/>
          </p:nvSpPr>
          <p:spPr bwMode="auto">
            <a:xfrm>
              <a:off x="-1036" y="2259"/>
              <a:ext cx="1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10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46" name="Rectangle 85"/>
            <p:cNvSpPr>
              <a:spLocks noChangeAspect="1" noChangeArrowheads="1"/>
            </p:cNvSpPr>
            <p:nvPr/>
          </p:nvSpPr>
          <p:spPr bwMode="auto">
            <a:xfrm>
              <a:off x="-779" y="2259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20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47" name="Rectangle 86"/>
            <p:cNvSpPr>
              <a:spLocks noChangeAspect="1" noChangeArrowheads="1"/>
            </p:cNvSpPr>
            <p:nvPr/>
          </p:nvSpPr>
          <p:spPr bwMode="auto">
            <a:xfrm>
              <a:off x="-521" y="2259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30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48" name="Rectangle 87"/>
            <p:cNvSpPr>
              <a:spLocks noChangeAspect="1" noChangeArrowheads="1"/>
            </p:cNvSpPr>
            <p:nvPr/>
          </p:nvSpPr>
          <p:spPr bwMode="auto">
            <a:xfrm>
              <a:off x="-263" y="2259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40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49" name="Rectangle 88"/>
            <p:cNvSpPr>
              <a:spLocks noChangeAspect="1" noChangeArrowheads="1"/>
            </p:cNvSpPr>
            <p:nvPr/>
          </p:nvSpPr>
          <p:spPr bwMode="auto">
            <a:xfrm>
              <a:off x="-5" y="2259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50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50" name="Rectangle 89"/>
            <p:cNvSpPr>
              <a:spLocks noChangeAspect="1" noChangeArrowheads="1"/>
            </p:cNvSpPr>
            <p:nvPr/>
          </p:nvSpPr>
          <p:spPr bwMode="auto">
            <a:xfrm>
              <a:off x="253" y="2259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60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51" name="Rectangle 90"/>
            <p:cNvSpPr>
              <a:spLocks noChangeAspect="1" noChangeArrowheads="1"/>
            </p:cNvSpPr>
            <p:nvPr/>
          </p:nvSpPr>
          <p:spPr bwMode="auto">
            <a:xfrm>
              <a:off x="511" y="2259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70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52" name="Rectangle 91"/>
            <p:cNvSpPr>
              <a:spLocks noChangeAspect="1" noChangeArrowheads="1"/>
            </p:cNvSpPr>
            <p:nvPr/>
          </p:nvSpPr>
          <p:spPr bwMode="auto">
            <a:xfrm>
              <a:off x="769" y="2259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80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53" name="Rectangle 92"/>
            <p:cNvSpPr>
              <a:spLocks noChangeAspect="1" noChangeArrowheads="1"/>
            </p:cNvSpPr>
            <p:nvPr/>
          </p:nvSpPr>
          <p:spPr bwMode="auto">
            <a:xfrm>
              <a:off x="-658" y="2395"/>
              <a:ext cx="95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>
                  <a:solidFill>
                    <a:srgbClr val="000000"/>
                  </a:solidFill>
                  <a:latin typeface="Comic Sans MS" pitchFamily="66" charset="0"/>
                </a:rPr>
                <a:t>diameter (cm)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1354" name="Line 95"/>
            <p:cNvSpPr>
              <a:spLocks noChangeAspect="1" noChangeShapeType="1"/>
            </p:cNvSpPr>
            <p:nvPr/>
          </p:nvSpPr>
          <p:spPr bwMode="auto">
            <a:xfrm flipH="1">
              <a:off x="-1235" y="2203"/>
              <a:ext cx="2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5" name="Line 96"/>
            <p:cNvSpPr>
              <a:spLocks noChangeAspect="1" noChangeShapeType="1"/>
            </p:cNvSpPr>
            <p:nvPr/>
          </p:nvSpPr>
          <p:spPr bwMode="auto">
            <a:xfrm flipH="1">
              <a:off x="-1235" y="2097"/>
              <a:ext cx="2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6" name="Line 97"/>
            <p:cNvSpPr>
              <a:spLocks noChangeAspect="1" noChangeShapeType="1"/>
            </p:cNvSpPr>
            <p:nvPr/>
          </p:nvSpPr>
          <p:spPr bwMode="auto">
            <a:xfrm flipH="1">
              <a:off x="-1235" y="1992"/>
              <a:ext cx="2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7" name="Line 98"/>
            <p:cNvSpPr>
              <a:spLocks noChangeAspect="1" noChangeShapeType="1"/>
            </p:cNvSpPr>
            <p:nvPr/>
          </p:nvSpPr>
          <p:spPr bwMode="auto">
            <a:xfrm flipH="1">
              <a:off x="-1235" y="1885"/>
              <a:ext cx="2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8" name="Line 99"/>
            <p:cNvSpPr>
              <a:spLocks noChangeAspect="1" noChangeShapeType="1"/>
            </p:cNvSpPr>
            <p:nvPr/>
          </p:nvSpPr>
          <p:spPr bwMode="auto">
            <a:xfrm flipH="1">
              <a:off x="-1235" y="1779"/>
              <a:ext cx="2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9" name="Line 100"/>
            <p:cNvSpPr>
              <a:spLocks noChangeAspect="1" noChangeShapeType="1"/>
            </p:cNvSpPr>
            <p:nvPr/>
          </p:nvSpPr>
          <p:spPr bwMode="auto">
            <a:xfrm flipH="1">
              <a:off x="-1235" y="1674"/>
              <a:ext cx="2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0" name="Line 101"/>
            <p:cNvSpPr>
              <a:spLocks noChangeAspect="1" noChangeShapeType="1"/>
            </p:cNvSpPr>
            <p:nvPr/>
          </p:nvSpPr>
          <p:spPr bwMode="auto">
            <a:xfrm flipH="1">
              <a:off x="-1235" y="1567"/>
              <a:ext cx="2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1" name="Line 102"/>
            <p:cNvSpPr>
              <a:spLocks noChangeAspect="1" noChangeShapeType="1"/>
            </p:cNvSpPr>
            <p:nvPr/>
          </p:nvSpPr>
          <p:spPr bwMode="auto">
            <a:xfrm flipH="1">
              <a:off x="-1235" y="1462"/>
              <a:ext cx="2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2" name="Line 103"/>
            <p:cNvSpPr>
              <a:spLocks noChangeAspect="1" noChangeShapeType="1"/>
            </p:cNvSpPr>
            <p:nvPr/>
          </p:nvSpPr>
          <p:spPr bwMode="auto">
            <a:xfrm flipH="1">
              <a:off x="-1235" y="1356"/>
              <a:ext cx="2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3" name="Line 104"/>
            <p:cNvSpPr>
              <a:spLocks noChangeAspect="1" noChangeShapeType="1"/>
            </p:cNvSpPr>
            <p:nvPr/>
          </p:nvSpPr>
          <p:spPr bwMode="auto">
            <a:xfrm flipH="1">
              <a:off x="-1235" y="1250"/>
              <a:ext cx="2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4" name="Line 105"/>
            <p:cNvSpPr>
              <a:spLocks noChangeAspect="1" noChangeShapeType="1"/>
            </p:cNvSpPr>
            <p:nvPr/>
          </p:nvSpPr>
          <p:spPr bwMode="auto">
            <a:xfrm flipH="1">
              <a:off x="-1235" y="1144"/>
              <a:ext cx="2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5" name="Line 106"/>
            <p:cNvSpPr>
              <a:spLocks noChangeAspect="1" noChangeShapeType="1"/>
            </p:cNvSpPr>
            <p:nvPr/>
          </p:nvSpPr>
          <p:spPr bwMode="auto">
            <a:xfrm flipH="1">
              <a:off x="-1235" y="1038"/>
              <a:ext cx="2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6" name="Line 107"/>
            <p:cNvSpPr>
              <a:spLocks noChangeAspect="1" noChangeShapeType="1"/>
            </p:cNvSpPr>
            <p:nvPr/>
          </p:nvSpPr>
          <p:spPr bwMode="auto">
            <a:xfrm flipH="1">
              <a:off x="-1235" y="932"/>
              <a:ext cx="2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7" name="Line 108"/>
            <p:cNvSpPr>
              <a:spLocks noChangeAspect="1" noChangeShapeType="1"/>
            </p:cNvSpPr>
            <p:nvPr/>
          </p:nvSpPr>
          <p:spPr bwMode="auto">
            <a:xfrm flipH="1">
              <a:off x="-1235" y="827"/>
              <a:ext cx="2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8" name="Line 109"/>
            <p:cNvSpPr>
              <a:spLocks noChangeAspect="1" noChangeShapeType="1"/>
            </p:cNvSpPr>
            <p:nvPr/>
          </p:nvSpPr>
          <p:spPr bwMode="auto">
            <a:xfrm flipH="1">
              <a:off x="-1235" y="720"/>
              <a:ext cx="2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9" name="Rectangle 110"/>
            <p:cNvSpPr>
              <a:spLocks noChangeAspect="1" noChangeArrowheads="1"/>
            </p:cNvSpPr>
            <p:nvPr/>
          </p:nvSpPr>
          <p:spPr bwMode="auto">
            <a:xfrm>
              <a:off x="-1345" y="2146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70" name="Rectangle 112"/>
            <p:cNvSpPr>
              <a:spLocks noChangeAspect="1" noChangeArrowheads="1"/>
            </p:cNvSpPr>
            <p:nvPr/>
          </p:nvSpPr>
          <p:spPr bwMode="auto">
            <a:xfrm>
              <a:off x="-1423" y="1934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40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71" name="Rectangle 114"/>
            <p:cNvSpPr>
              <a:spLocks noChangeAspect="1" noChangeArrowheads="1"/>
            </p:cNvSpPr>
            <p:nvPr/>
          </p:nvSpPr>
          <p:spPr bwMode="auto">
            <a:xfrm>
              <a:off x="-1423" y="1722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80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72" name="Rectangle 116"/>
            <p:cNvSpPr>
              <a:spLocks noChangeAspect="1" noChangeArrowheads="1"/>
            </p:cNvSpPr>
            <p:nvPr/>
          </p:nvSpPr>
          <p:spPr bwMode="auto">
            <a:xfrm>
              <a:off x="-1481" y="1510"/>
              <a:ext cx="21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120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73" name="Rectangle 118"/>
            <p:cNvSpPr>
              <a:spLocks noChangeAspect="1" noChangeArrowheads="1"/>
            </p:cNvSpPr>
            <p:nvPr/>
          </p:nvSpPr>
          <p:spPr bwMode="auto">
            <a:xfrm>
              <a:off x="-1481" y="1299"/>
              <a:ext cx="21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160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74" name="Rectangle 120"/>
            <p:cNvSpPr>
              <a:spLocks noChangeAspect="1" noChangeArrowheads="1"/>
            </p:cNvSpPr>
            <p:nvPr/>
          </p:nvSpPr>
          <p:spPr bwMode="auto">
            <a:xfrm>
              <a:off x="-1501" y="1087"/>
              <a:ext cx="23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200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75" name="Rectangle 122"/>
            <p:cNvSpPr>
              <a:spLocks noChangeAspect="1" noChangeArrowheads="1"/>
            </p:cNvSpPr>
            <p:nvPr/>
          </p:nvSpPr>
          <p:spPr bwMode="auto">
            <a:xfrm>
              <a:off x="-1501" y="875"/>
              <a:ext cx="23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240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76" name="Rectangle 124"/>
            <p:cNvSpPr>
              <a:spLocks noChangeAspect="1" noChangeArrowheads="1"/>
            </p:cNvSpPr>
            <p:nvPr/>
          </p:nvSpPr>
          <p:spPr bwMode="auto">
            <a:xfrm>
              <a:off x="-1501" y="663"/>
              <a:ext cx="23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280</a:t>
              </a:r>
              <a:endParaRPr lang="it-IT" sz="1600">
                <a:latin typeface="Comic Sans MS" pitchFamily="66" charset="0"/>
              </a:endParaRPr>
            </a:p>
          </p:txBody>
        </p:sp>
        <p:grpSp>
          <p:nvGrpSpPr>
            <p:cNvPr id="11377" name="Group 230"/>
            <p:cNvGrpSpPr>
              <a:grpSpLocks/>
            </p:cNvGrpSpPr>
            <p:nvPr/>
          </p:nvGrpSpPr>
          <p:grpSpPr bwMode="auto">
            <a:xfrm>
              <a:off x="-1235" y="720"/>
              <a:ext cx="2063" cy="1484"/>
              <a:chOff x="-1235" y="720"/>
              <a:chExt cx="2063" cy="1484"/>
            </a:xfrm>
          </p:grpSpPr>
          <p:sp>
            <p:nvSpPr>
              <p:cNvPr id="11387" name="Line 73"/>
              <p:cNvSpPr>
                <a:spLocks noChangeAspect="1" noChangeShapeType="1"/>
              </p:cNvSpPr>
              <p:nvPr/>
            </p:nvSpPr>
            <p:spPr bwMode="auto">
              <a:xfrm>
                <a:off x="-1235" y="2203"/>
                <a:ext cx="2062" cy="1"/>
              </a:xfrm>
              <a:prstGeom prst="line">
                <a:avLst/>
              </a:prstGeom>
              <a:noFill/>
              <a:ln w="381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8" name="Line 93"/>
              <p:cNvSpPr>
                <a:spLocks noChangeAspect="1" noChangeShapeType="1"/>
              </p:cNvSpPr>
              <p:nvPr/>
            </p:nvSpPr>
            <p:spPr bwMode="auto">
              <a:xfrm>
                <a:off x="-1235" y="720"/>
                <a:ext cx="2062" cy="1"/>
              </a:xfrm>
              <a:prstGeom prst="line">
                <a:avLst/>
              </a:prstGeom>
              <a:noFill/>
              <a:ln w="381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9" name="Line 94"/>
              <p:cNvSpPr>
                <a:spLocks noChangeAspect="1" noChangeShapeType="1"/>
              </p:cNvSpPr>
              <p:nvPr/>
            </p:nvSpPr>
            <p:spPr bwMode="auto">
              <a:xfrm flipV="1">
                <a:off x="-1235" y="720"/>
                <a:ext cx="1" cy="1483"/>
              </a:xfrm>
              <a:prstGeom prst="line">
                <a:avLst/>
              </a:prstGeom>
              <a:noFill/>
              <a:ln w="381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0" name="Line 125"/>
              <p:cNvSpPr>
                <a:spLocks noChangeAspect="1" noChangeShapeType="1"/>
              </p:cNvSpPr>
              <p:nvPr/>
            </p:nvSpPr>
            <p:spPr bwMode="auto">
              <a:xfrm flipV="1">
                <a:off x="827" y="720"/>
                <a:ext cx="1" cy="1483"/>
              </a:xfrm>
              <a:prstGeom prst="line">
                <a:avLst/>
              </a:prstGeom>
              <a:noFill/>
              <a:ln w="381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378" name="Group 229"/>
            <p:cNvGrpSpPr>
              <a:grpSpLocks/>
            </p:cNvGrpSpPr>
            <p:nvPr/>
          </p:nvGrpSpPr>
          <p:grpSpPr bwMode="auto">
            <a:xfrm>
              <a:off x="-159" y="799"/>
              <a:ext cx="838" cy="449"/>
              <a:chOff x="3821" y="957"/>
              <a:chExt cx="838" cy="449"/>
            </a:xfrm>
          </p:grpSpPr>
          <p:sp>
            <p:nvSpPr>
              <p:cNvPr id="11379" name="Rectangle 221"/>
              <p:cNvSpPr>
                <a:spLocks noChangeAspect="1" noChangeArrowheads="1"/>
              </p:cNvSpPr>
              <p:nvPr/>
            </p:nvSpPr>
            <p:spPr bwMode="auto">
              <a:xfrm>
                <a:off x="3824" y="980"/>
                <a:ext cx="180" cy="10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1380" name="Rectangle 222"/>
              <p:cNvSpPr>
                <a:spLocks noChangeAspect="1" noChangeArrowheads="1"/>
              </p:cNvSpPr>
              <p:nvPr/>
            </p:nvSpPr>
            <p:spPr bwMode="auto">
              <a:xfrm>
                <a:off x="4010" y="957"/>
                <a:ext cx="437" cy="1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  <a:latin typeface="Comic Sans MS" pitchFamily="66" charset="0"/>
                  </a:rPr>
                  <a:t> spruce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1381" name="Rectangle 223"/>
              <p:cNvSpPr>
                <a:spLocks noChangeAspect="1" noChangeArrowheads="1"/>
              </p:cNvSpPr>
              <p:nvPr/>
            </p:nvSpPr>
            <p:spPr bwMode="auto">
              <a:xfrm>
                <a:off x="3824" y="1127"/>
                <a:ext cx="180" cy="107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1382" name="Freeform 224"/>
              <p:cNvSpPr>
                <a:spLocks noChangeAspect="1"/>
              </p:cNvSpPr>
              <p:nvPr/>
            </p:nvSpPr>
            <p:spPr bwMode="auto">
              <a:xfrm>
                <a:off x="3821" y="1120"/>
                <a:ext cx="185" cy="111"/>
              </a:xfrm>
              <a:custGeom>
                <a:avLst/>
                <a:gdLst>
                  <a:gd name="T0" fmla="*/ 0 w 794"/>
                  <a:gd name="T1" fmla="*/ 0 h 477"/>
                  <a:gd name="T2" fmla="*/ 0 w 794"/>
                  <a:gd name="T3" fmla="*/ 0 h 477"/>
                  <a:gd name="T4" fmla="*/ 0 w 794"/>
                  <a:gd name="T5" fmla="*/ 0 h 477"/>
                  <a:gd name="T6" fmla="*/ 0 w 794"/>
                  <a:gd name="T7" fmla="*/ 0 h 4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94"/>
                  <a:gd name="T13" fmla="*/ 0 h 477"/>
                  <a:gd name="T14" fmla="*/ 794 w 794"/>
                  <a:gd name="T15" fmla="*/ 477 h 4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94" h="477">
                    <a:moveTo>
                      <a:pt x="0" y="0"/>
                    </a:moveTo>
                    <a:lnTo>
                      <a:pt x="794" y="0"/>
                    </a:lnTo>
                    <a:lnTo>
                      <a:pt x="794" y="477"/>
                    </a:lnTo>
                    <a:lnTo>
                      <a:pt x="0" y="477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1383" name="Line 225"/>
              <p:cNvSpPr>
                <a:spLocks noChangeAspect="1" noChangeShapeType="1"/>
              </p:cNvSpPr>
              <p:nvPr/>
            </p:nvSpPr>
            <p:spPr bwMode="auto">
              <a:xfrm flipV="1">
                <a:off x="3821" y="1120"/>
                <a:ext cx="1" cy="1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4" name="Rectangle 226"/>
              <p:cNvSpPr>
                <a:spLocks noChangeAspect="1" noChangeArrowheads="1"/>
              </p:cNvSpPr>
              <p:nvPr/>
            </p:nvSpPr>
            <p:spPr bwMode="auto">
              <a:xfrm>
                <a:off x="4010" y="1109"/>
                <a:ext cx="344" cy="1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  <a:latin typeface="Comic Sans MS" pitchFamily="66" charset="0"/>
                  </a:rPr>
                  <a:t> larch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1385" name="Rectangle 227"/>
              <p:cNvSpPr>
                <a:spLocks noChangeAspect="1" noChangeArrowheads="1"/>
              </p:cNvSpPr>
              <p:nvPr/>
            </p:nvSpPr>
            <p:spPr bwMode="auto">
              <a:xfrm>
                <a:off x="3824" y="1265"/>
                <a:ext cx="180" cy="107"/>
              </a:xfrm>
              <a:prstGeom prst="rect">
                <a:avLst/>
              </a:prstGeom>
              <a:solidFill>
                <a:srgbClr val="0000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1386" name="Rectangle 228"/>
              <p:cNvSpPr>
                <a:spLocks noChangeAspect="1" noChangeArrowheads="1"/>
              </p:cNvSpPr>
              <p:nvPr/>
            </p:nvSpPr>
            <p:spPr bwMode="auto">
              <a:xfrm>
                <a:off x="4010" y="1251"/>
                <a:ext cx="649" cy="1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  <a:latin typeface="Comic Sans MS" pitchFamily="66" charset="0"/>
                  </a:rPr>
                  <a:t> stone pine</a:t>
                </a:r>
                <a:endParaRPr lang="it-IT" sz="1600">
                  <a:latin typeface="Comic Sans MS" pitchFamily="66" charset="0"/>
                </a:endParaRPr>
              </a:p>
            </p:txBody>
          </p:sp>
        </p:grpSp>
      </p:grpSp>
      <p:sp>
        <p:nvSpPr>
          <p:cNvPr id="9453" name="Text Box 237"/>
          <p:cNvSpPr txBox="1">
            <a:spLocks noChangeArrowheads="1"/>
          </p:cNvSpPr>
          <p:nvPr/>
        </p:nvSpPr>
        <p:spPr bwMode="auto">
          <a:xfrm>
            <a:off x="5724525" y="1052513"/>
            <a:ext cx="2232025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b="1">
                <a:latin typeface="Comic Sans MS" pitchFamily="66" charset="0"/>
              </a:rPr>
              <a:t>C3 PLOT </a:t>
            </a:r>
          </a:p>
        </p:txBody>
      </p:sp>
      <p:sp>
        <p:nvSpPr>
          <p:cNvPr id="9454" name="Text Box 238"/>
          <p:cNvSpPr txBox="1">
            <a:spLocks noChangeArrowheads="1"/>
          </p:cNvSpPr>
          <p:nvPr/>
        </p:nvSpPr>
        <p:spPr bwMode="auto">
          <a:xfrm>
            <a:off x="1331913" y="1052513"/>
            <a:ext cx="2232025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b="1">
                <a:latin typeface="Comic Sans MS" pitchFamily="66" charset="0"/>
              </a:rPr>
              <a:t>C2 PLOT</a:t>
            </a:r>
          </a:p>
        </p:txBody>
      </p:sp>
      <p:grpSp>
        <p:nvGrpSpPr>
          <p:cNvPr id="11" name="Group 291"/>
          <p:cNvGrpSpPr>
            <a:grpSpLocks noChangeAspect="1"/>
          </p:cNvGrpSpPr>
          <p:nvPr/>
        </p:nvGrpSpPr>
        <p:grpSpPr bwMode="auto">
          <a:xfrm>
            <a:off x="5678488" y="2670175"/>
            <a:ext cx="2663825" cy="2054225"/>
            <a:chOff x="2286" y="674"/>
            <a:chExt cx="1525" cy="1175"/>
          </a:xfrm>
        </p:grpSpPr>
        <p:sp>
          <p:nvSpPr>
            <p:cNvPr id="11336" name="Rectangle 292"/>
            <p:cNvSpPr>
              <a:spLocks noChangeAspect="1" noChangeArrowheads="1"/>
            </p:cNvSpPr>
            <p:nvPr/>
          </p:nvSpPr>
          <p:spPr bwMode="auto">
            <a:xfrm>
              <a:off x="2286" y="1679"/>
              <a:ext cx="254" cy="170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337" name="Rectangle 293"/>
            <p:cNvSpPr>
              <a:spLocks noChangeAspect="1" noChangeArrowheads="1"/>
            </p:cNvSpPr>
            <p:nvPr/>
          </p:nvSpPr>
          <p:spPr bwMode="auto">
            <a:xfrm>
              <a:off x="2538" y="1071"/>
              <a:ext cx="254" cy="778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338" name="Rectangle 294"/>
            <p:cNvSpPr>
              <a:spLocks noChangeAspect="1" noChangeArrowheads="1"/>
            </p:cNvSpPr>
            <p:nvPr/>
          </p:nvSpPr>
          <p:spPr bwMode="auto">
            <a:xfrm>
              <a:off x="2796" y="674"/>
              <a:ext cx="254" cy="1175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339" name="Rectangle 295"/>
            <p:cNvSpPr>
              <a:spLocks noChangeAspect="1" noChangeArrowheads="1"/>
            </p:cNvSpPr>
            <p:nvPr/>
          </p:nvSpPr>
          <p:spPr bwMode="auto">
            <a:xfrm>
              <a:off x="3048" y="810"/>
              <a:ext cx="253" cy="1039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340" name="Rectangle 296"/>
            <p:cNvSpPr>
              <a:spLocks noChangeAspect="1" noChangeArrowheads="1"/>
            </p:cNvSpPr>
            <p:nvPr/>
          </p:nvSpPr>
          <p:spPr bwMode="auto">
            <a:xfrm>
              <a:off x="3299" y="1518"/>
              <a:ext cx="254" cy="331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341" name="Rectangle 297"/>
            <p:cNvSpPr>
              <a:spLocks noChangeAspect="1" noChangeArrowheads="1"/>
            </p:cNvSpPr>
            <p:nvPr/>
          </p:nvSpPr>
          <p:spPr bwMode="auto">
            <a:xfrm>
              <a:off x="3557" y="1778"/>
              <a:ext cx="254" cy="71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9514" name="Freeform 298"/>
          <p:cNvSpPr>
            <a:spLocks noChangeAspect="1"/>
          </p:cNvSpPr>
          <p:nvPr/>
        </p:nvSpPr>
        <p:spPr bwMode="auto">
          <a:xfrm>
            <a:off x="5213350" y="2457450"/>
            <a:ext cx="3605213" cy="2268538"/>
          </a:xfrm>
          <a:custGeom>
            <a:avLst/>
            <a:gdLst>
              <a:gd name="T0" fmla="*/ 2147483647 w 8253"/>
              <a:gd name="T1" fmla="*/ 2147483647 h 5192"/>
              <a:gd name="T2" fmla="*/ 2147483647 w 8253"/>
              <a:gd name="T3" fmla="*/ 2147483647 h 5192"/>
              <a:gd name="T4" fmla="*/ 2147483647 w 8253"/>
              <a:gd name="T5" fmla="*/ 2147483647 h 5192"/>
              <a:gd name="T6" fmla="*/ 2147483647 w 8253"/>
              <a:gd name="T7" fmla="*/ 2147483647 h 5192"/>
              <a:gd name="T8" fmla="*/ 2147483647 w 8253"/>
              <a:gd name="T9" fmla="*/ 2147483647 h 5192"/>
              <a:gd name="T10" fmla="*/ 2147483647 w 8253"/>
              <a:gd name="T11" fmla="*/ 2147483647 h 5192"/>
              <a:gd name="T12" fmla="*/ 2147483647 w 8253"/>
              <a:gd name="T13" fmla="*/ 2147483647 h 5192"/>
              <a:gd name="T14" fmla="*/ 2147483647 w 8253"/>
              <a:gd name="T15" fmla="*/ 2147483647 h 5192"/>
              <a:gd name="T16" fmla="*/ 2147483647 w 8253"/>
              <a:gd name="T17" fmla="*/ 2147483647 h 5192"/>
              <a:gd name="T18" fmla="*/ 2147483647 w 8253"/>
              <a:gd name="T19" fmla="*/ 2147483647 h 5192"/>
              <a:gd name="T20" fmla="*/ 2147483647 w 8253"/>
              <a:gd name="T21" fmla="*/ 2147483647 h 5192"/>
              <a:gd name="T22" fmla="*/ 2147483647 w 8253"/>
              <a:gd name="T23" fmla="*/ 2147483647 h 5192"/>
              <a:gd name="T24" fmla="*/ 2147483647 w 8253"/>
              <a:gd name="T25" fmla="*/ 2147483647 h 5192"/>
              <a:gd name="T26" fmla="*/ 2147483647 w 8253"/>
              <a:gd name="T27" fmla="*/ 2147483647 h 5192"/>
              <a:gd name="T28" fmla="*/ 2147483647 w 8253"/>
              <a:gd name="T29" fmla="*/ 2147483647 h 5192"/>
              <a:gd name="T30" fmla="*/ 2147483647 w 8253"/>
              <a:gd name="T31" fmla="*/ 2147483647 h 5192"/>
              <a:gd name="T32" fmla="*/ 2147483647 w 8253"/>
              <a:gd name="T33" fmla="*/ 2147483647 h 5192"/>
              <a:gd name="T34" fmla="*/ 2147483647 w 8253"/>
              <a:gd name="T35" fmla="*/ 2147483647 h 5192"/>
              <a:gd name="T36" fmla="*/ 2147483647 w 8253"/>
              <a:gd name="T37" fmla="*/ 2147483647 h 5192"/>
              <a:gd name="T38" fmla="*/ 2147483647 w 8253"/>
              <a:gd name="T39" fmla="*/ 2147483647 h 5192"/>
              <a:gd name="T40" fmla="*/ 2147483647 w 8253"/>
              <a:gd name="T41" fmla="*/ 2147483647 h 5192"/>
              <a:gd name="T42" fmla="*/ 2147483647 w 8253"/>
              <a:gd name="T43" fmla="*/ 2147483647 h 5192"/>
              <a:gd name="T44" fmla="*/ 2147483647 w 8253"/>
              <a:gd name="T45" fmla="*/ 2147483647 h 5192"/>
              <a:gd name="T46" fmla="*/ 2147483647 w 8253"/>
              <a:gd name="T47" fmla="*/ 2147483647 h 5192"/>
              <a:gd name="T48" fmla="*/ 2147483647 w 8253"/>
              <a:gd name="T49" fmla="*/ 2147483647 h 5192"/>
              <a:gd name="T50" fmla="*/ 2147483647 w 8253"/>
              <a:gd name="T51" fmla="*/ 2147483647 h 5192"/>
              <a:gd name="T52" fmla="*/ 2147483647 w 8253"/>
              <a:gd name="T53" fmla="*/ 2147483647 h 5192"/>
              <a:gd name="T54" fmla="*/ 2147483647 w 8253"/>
              <a:gd name="T55" fmla="*/ 2147483647 h 5192"/>
              <a:gd name="T56" fmla="*/ 2147483647 w 8253"/>
              <a:gd name="T57" fmla="*/ 2147483647 h 5192"/>
              <a:gd name="T58" fmla="*/ 2147483647 w 8253"/>
              <a:gd name="T59" fmla="*/ 2147483647 h 5192"/>
              <a:gd name="T60" fmla="*/ 2147483647 w 8253"/>
              <a:gd name="T61" fmla="*/ 2147483647 h 5192"/>
              <a:gd name="T62" fmla="*/ 2147483647 w 8253"/>
              <a:gd name="T63" fmla="*/ 2147483647 h 5192"/>
              <a:gd name="T64" fmla="*/ 2147483647 w 8253"/>
              <a:gd name="T65" fmla="*/ 2147483647 h 5192"/>
              <a:gd name="T66" fmla="*/ 2147483647 w 8253"/>
              <a:gd name="T67" fmla="*/ 2147483647 h 5192"/>
              <a:gd name="T68" fmla="*/ 2147483647 w 8253"/>
              <a:gd name="T69" fmla="*/ 2147483647 h 5192"/>
              <a:gd name="T70" fmla="*/ 2147483647 w 8253"/>
              <a:gd name="T71" fmla="*/ 2147483647 h 5192"/>
              <a:gd name="T72" fmla="*/ 2147483647 w 8253"/>
              <a:gd name="T73" fmla="*/ 2147483647 h 5192"/>
              <a:gd name="T74" fmla="*/ 2147483647 w 8253"/>
              <a:gd name="T75" fmla="*/ 2147483647 h 5192"/>
              <a:gd name="T76" fmla="*/ 2147483647 w 8253"/>
              <a:gd name="T77" fmla="*/ 2147483647 h 5192"/>
              <a:gd name="T78" fmla="*/ 2147483647 w 8253"/>
              <a:gd name="T79" fmla="*/ 2147483647 h 5192"/>
              <a:gd name="T80" fmla="*/ 2147483647 w 8253"/>
              <a:gd name="T81" fmla="*/ 2147483647 h 5192"/>
              <a:gd name="T82" fmla="*/ 2147483647 w 8253"/>
              <a:gd name="T83" fmla="*/ 2147483647 h 5192"/>
              <a:gd name="T84" fmla="*/ 2147483647 w 8253"/>
              <a:gd name="T85" fmla="*/ 2147483647 h 5192"/>
              <a:gd name="T86" fmla="*/ 2147483647 w 8253"/>
              <a:gd name="T87" fmla="*/ 2147483647 h 5192"/>
              <a:gd name="T88" fmla="*/ 2147483647 w 8253"/>
              <a:gd name="T89" fmla="*/ 2147483647 h 5192"/>
              <a:gd name="T90" fmla="*/ 2147483647 w 8253"/>
              <a:gd name="T91" fmla="*/ 2147483647 h 5192"/>
              <a:gd name="T92" fmla="*/ 2147483647 w 8253"/>
              <a:gd name="T93" fmla="*/ 2147483647 h 5192"/>
              <a:gd name="T94" fmla="*/ 2147483647 w 8253"/>
              <a:gd name="T95" fmla="*/ 2147483647 h 5192"/>
              <a:gd name="T96" fmla="*/ 2147483647 w 8253"/>
              <a:gd name="T97" fmla="*/ 2147483647 h 5192"/>
              <a:gd name="T98" fmla="*/ 2147483647 w 8253"/>
              <a:gd name="T99" fmla="*/ 2147483647 h 519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8253"/>
              <a:gd name="T151" fmla="*/ 0 h 5192"/>
              <a:gd name="T152" fmla="*/ 8253 w 8253"/>
              <a:gd name="T153" fmla="*/ 5192 h 519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8253" h="5192">
                <a:moveTo>
                  <a:pt x="0" y="5181"/>
                </a:moveTo>
                <a:lnTo>
                  <a:pt x="41" y="5179"/>
                </a:lnTo>
                <a:lnTo>
                  <a:pt x="83" y="5177"/>
                </a:lnTo>
                <a:lnTo>
                  <a:pt x="124" y="5174"/>
                </a:lnTo>
                <a:lnTo>
                  <a:pt x="166" y="5171"/>
                </a:lnTo>
                <a:lnTo>
                  <a:pt x="207" y="5169"/>
                </a:lnTo>
                <a:lnTo>
                  <a:pt x="249" y="5165"/>
                </a:lnTo>
                <a:lnTo>
                  <a:pt x="290" y="5161"/>
                </a:lnTo>
                <a:lnTo>
                  <a:pt x="332" y="5157"/>
                </a:lnTo>
                <a:lnTo>
                  <a:pt x="373" y="5152"/>
                </a:lnTo>
                <a:lnTo>
                  <a:pt x="415" y="5148"/>
                </a:lnTo>
                <a:lnTo>
                  <a:pt x="456" y="5141"/>
                </a:lnTo>
                <a:lnTo>
                  <a:pt x="498" y="5136"/>
                </a:lnTo>
                <a:lnTo>
                  <a:pt x="538" y="5129"/>
                </a:lnTo>
                <a:lnTo>
                  <a:pt x="580" y="5121"/>
                </a:lnTo>
                <a:lnTo>
                  <a:pt x="622" y="5112"/>
                </a:lnTo>
                <a:lnTo>
                  <a:pt x="663" y="5104"/>
                </a:lnTo>
                <a:lnTo>
                  <a:pt x="705" y="5094"/>
                </a:lnTo>
                <a:lnTo>
                  <a:pt x="746" y="5082"/>
                </a:lnTo>
                <a:lnTo>
                  <a:pt x="788" y="5071"/>
                </a:lnTo>
                <a:lnTo>
                  <a:pt x="829" y="5058"/>
                </a:lnTo>
                <a:lnTo>
                  <a:pt x="871" y="5044"/>
                </a:lnTo>
                <a:lnTo>
                  <a:pt x="912" y="5029"/>
                </a:lnTo>
                <a:lnTo>
                  <a:pt x="954" y="5013"/>
                </a:lnTo>
                <a:lnTo>
                  <a:pt x="995" y="4994"/>
                </a:lnTo>
                <a:lnTo>
                  <a:pt x="1037" y="4975"/>
                </a:lnTo>
                <a:lnTo>
                  <a:pt x="1078" y="4954"/>
                </a:lnTo>
                <a:lnTo>
                  <a:pt x="1120" y="4932"/>
                </a:lnTo>
                <a:lnTo>
                  <a:pt x="1162" y="4908"/>
                </a:lnTo>
                <a:lnTo>
                  <a:pt x="1202" y="4881"/>
                </a:lnTo>
                <a:lnTo>
                  <a:pt x="1244" y="4853"/>
                </a:lnTo>
                <a:lnTo>
                  <a:pt x="1285" y="4824"/>
                </a:lnTo>
                <a:lnTo>
                  <a:pt x="1327" y="4791"/>
                </a:lnTo>
                <a:lnTo>
                  <a:pt x="1368" y="4757"/>
                </a:lnTo>
                <a:lnTo>
                  <a:pt x="1410" y="4721"/>
                </a:lnTo>
                <a:lnTo>
                  <a:pt x="1451" y="4682"/>
                </a:lnTo>
                <a:lnTo>
                  <a:pt x="1493" y="4641"/>
                </a:lnTo>
                <a:lnTo>
                  <a:pt x="1534" y="4597"/>
                </a:lnTo>
                <a:lnTo>
                  <a:pt x="1576" y="4550"/>
                </a:lnTo>
                <a:lnTo>
                  <a:pt x="1617" y="4502"/>
                </a:lnTo>
                <a:lnTo>
                  <a:pt x="1659" y="4450"/>
                </a:lnTo>
                <a:lnTo>
                  <a:pt x="1701" y="4394"/>
                </a:lnTo>
                <a:lnTo>
                  <a:pt x="1741" y="4337"/>
                </a:lnTo>
                <a:lnTo>
                  <a:pt x="1783" y="4276"/>
                </a:lnTo>
                <a:lnTo>
                  <a:pt x="1824" y="4213"/>
                </a:lnTo>
                <a:lnTo>
                  <a:pt x="1866" y="4146"/>
                </a:lnTo>
                <a:lnTo>
                  <a:pt x="1907" y="4077"/>
                </a:lnTo>
                <a:lnTo>
                  <a:pt x="1949" y="4005"/>
                </a:lnTo>
                <a:lnTo>
                  <a:pt x="1990" y="3928"/>
                </a:lnTo>
                <a:lnTo>
                  <a:pt x="2032" y="3850"/>
                </a:lnTo>
                <a:lnTo>
                  <a:pt x="2073" y="3768"/>
                </a:lnTo>
                <a:lnTo>
                  <a:pt x="2115" y="3684"/>
                </a:lnTo>
                <a:lnTo>
                  <a:pt x="2156" y="3596"/>
                </a:lnTo>
                <a:lnTo>
                  <a:pt x="2198" y="3506"/>
                </a:lnTo>
                <a:lnTo>
                  <a:pt x="2240" y="3413"/>
                </a:lnTo>
                <a:lnTo>
                  <a:pt x="2281" y="3316"/>
                </a:lnTo>
                <a:lnTo>
                  <a:pt x="2323" y="3218"/>
                </a:lnTo>
                <a:lnTo>
                  <a:pt x="2363" y="3117"/>
                </a:lnTo>
                <a:lnTo>
                  <a:pt x="2405" y="3014"/>
                </a:lnTo>
                <a:lnTo>
                  <a:pt x="2446" y="2909"/>
                </a:lnTo>
                <a:lnTo>
                  <a:pt x="2488" y="2802"/>
                </a:lnTo>
                <a:lnTo>
                  <a:pt x="2529" y="2693"/>
                </a:lnTo>
                <a:lnTo>
                  <a:pt x="2571" y="2583"/>
                </a:lnTo>
                <a:lnTo>
                  <a:pt x="2612" y="2472"/>
                </a:lnTo>
                <a:lnTo>
                  <a:pt x="2654" y="2359"/>
                </a:lnTo>
                <a:lnTo>
                  <a:pt x="2695" y="2245"/>
                </a:lnTo>
                <a:lnTo>
                  <a:pt x="2737" y="2131"/>
                </a:lnTo>
                <a:lnTo>
                  <a:pt x="2779" y="2017"/>
                </a:lnTo>
                <a:lnTo>
                  <a:pt x="2820" y="1903"/>
                </a:lnTo>
                <a:lnTo>
                  <a:pt x="2862" y="1789"/>
                </a:lnTo>
                <a:lnTo>
                  <a:pt x="2903" y="1677"/>
                </a:lnTo>
                <a:lnTo>
                  <a:pt x="2945" y="1565"/>
                </a:lnTo>
                <a:lnTo>
                  <a:pt x="2985" y="1454"/>
                </a:lnTo>
                <a:lnTo>
                  <a:pt x="3027" y="1346"/>
                </a:lnTo>
                <a:lnTo>
                  <a:pt x="3068" y="1238"/>
                </a:lnTo>
                <a:lnTo>
                  <a:pt x="3110" y="1133"/>
                </a:lnTo>
                <a:lnTo>
                  <a:pt x="3151" y="1031"/>
                </a:lnTo>
                <a:lnTo>
                  <a:pt x="3193" y="933"/>
                </a:lnTo>
                <a:lnTo>
                  <a:pt x="3234" y="838"/>
                </a:lnTo>
                <a:lnTo>
                  <a:pt x="3276" y="746"/>
                </a:lnTo>
                <a:lnTo>
                  <a:pt x="3318" y="658"/>
                </a:lnTo>
                <a:lnTo>
                  <a:pt x="3359" y="574"/>
                </a:lnTo>
                <a:lnTo>
                  <a:pt x="3401" y="496"/>
                </a:lnTo>
                <a:lnTo>
                  <a:pt x="3442" y="423"/>
                </a:lnTo>
                <a:lnTo>
                  <a:pt x="3484" y="354"/>
                </a:lnTo>
                <a:lnTo>
                  <a:pt x="3524" y="291"/>
                </a:lnTo>
                <a:lnTo>
                  <a:pt x="3566" y="234"/>
                </a:lnTo>
                <a:lnTo>
                  <a:pt x="3607" y="182"/>
                </a:lnTo>
                <a:lnTo>
                  <a:pt x="3649" y="136"/>
                </a:lnTo>
                <a:lnTo>
                  <a:pt x="3690" y="97"/>
                </a:lnTo>
                <a:lnTo>
                  <a:pt x="3732" y="64"/>
                </a:lnTo>
                <a:lnTo>
                  <a:pt x="3773" y="39"/>
                </a:lnTo>
                <a:lnTo>
                  <a:pt x="3815" y="19"/>
                </a:lnTo>
                <a:lnTo>
                  <a:pt x="3857" y="7"/>
                </a:lnTo>
                <a:lnTo>
                  <a:pt x="3898" y="0"/>
                </a:lnTo>
                <a:lnTo>
                  <a:pt x="3940" y="1"/>
                </a:lnTo>
                <a:lnTo>
                  <a:pt x="3981" y="9"/>
                </a:lnTo>
                <a:lnTo>
                  <a:pt x="4023" y="23"/>
                </a:lnTo>
                <a:lnTo>
                  <a:pt x="4064" y="45"/>
                </a:lnTo>
                <a:lnTo>
                  <a:pt x="4106" y="73"/>
                </a:lnTo>
                <a:lnTo>
                  <a:pt x="4146" y="107"/>
                </a:lnTo>
                <a:lnTo>
                  <a:pt x="4188" y="148"/>
                </a:lnTo>
                <a:lnTo>
                  <a:pt x="4229" y="195"/>
                </a:lnTo>
                <a:lnTo>
                  <a:pt x="4271" y="248"/>
                </a:lnTo>
                <a:lnTo>
                  <a:pt x="4312" y="308"/>
                </a:lnTo>
                <a:lnTo>
                  <a:pt x="4354" y="372"/>
                </a:lnTo>
                <a:lnTo>
                  <a:pt x="4395" y="442"/>
                </a:lnTo>
                <a:lnTo>
                  <a:pt x="4437" y="517"/>
                </a:lnTo>
                <a:lnTo>
                  <a:pt x="4479" y="598"/>
                </a:lnTo>
                <a:lnTo>
                  <a:pt x="4520" y="682"/>
                </a:lnTo>
                <a:lnTo>
                  <a:pt x="4562" y="770"/>
                </a:lnTo>
                <a:lnTo>
                  <a:pt x="4603" y="863"/>
                </a:lnTo>
                <a:lnTo>
                  <a:pt x="4645" y="959"/>
                </a:lnTo>
                <a:lnTo>
                  <a:pt x="4686" y="1059"/>
                </a:lnTo>
                <a:lnTo>
                  <a:pt x="4727" y="1162"/>
                </a:lnTo>
                <a:lnTo>
                  <a:pt x="4768" y="1267"/>
                </a:lnTo>
                <a:lnTo>
                  <a:pt x="4810" y="1374"/>
                </a:lnTo>
                <a:lnTo>
                  <a:pt x="4851" y="1484"/>
                </a:lnTo>
                <a:lnTo>
                  <a:pt x="4893" y="1596"/>
                </a:lnTo>
                <a:lnTo>
                  <a:pt x="4934" y="1707"/>
                </a:lnTo>
                <a:lnTo>
                  <a:pt x="4976" y="1820"/>
                </a:lnTo>
                <a:lnTo>
                  <a:pt x="5018" y="1934"/>
                </a:lnTo>
                <a:lnTo>
                  <a:pt x="5059" y="2049"/>
                </a:lnTo>
                <a:lnTo>
                  <a:pt x="5101" y="2163"/>
                </a:lnTo>
                <a:lnTo>
                  <a:pt x="5142" y="2277"/>
                </a:lnTo>
                <a:lnTo>
                  <a:pt x="5184" y="2390"/>
                </a:lnTo>
                <a:lnTo>
                  <a:pt x="5225" y="2502"/>
                </a:lnTo>
                <a:lnTo>
                  <a:pt x="5267" y="2614"/>
                </a:lnTo>
                <a:lnTo>
                  <a:pt x="5307" y="2723"/>
                </a:lnTo>
                <a:lnTo>
                  <a:pt x="5349" y="2832"/>
                </a:lnTo>
                <a:lnTo>
                  <a:pt x="5390" y="2939"/>
                </a:lnTo>
                <a:lnTo>
                  <a:pt x="5432" y="3043"/>
                </a:lnTo>
                <a:lnTo>
                  <a:pt x="5473" y="3146"/>
                </a:lnTo>
                <a:lnTo>
                  <a:pt x="5515" y="3246"/>
                </a:lnTo>
                <a:lnTo>
                  <a:pt x="5557" y="3343"/>
                </a:lnTo>
                <a:lnTo>
                  <a:pt x="5598" y="3438"/>
                </a:lnTo>
                <a:lnTo>
                  <a:pt x="5640" y="3531"/>
                </a:lnTo>
                <a:lnTo>
                  <a:pt x="5681" y="3621"/>
                </a:lnTo>
                <a:lnTo>
                  <a:pt x="5723" y="3707"/>
                </a:lnTo>
                <a:lnTo>
                  <a:pt x="5764" y="3791"/>
                </a:lnTo>
                <a:lnTo>
                  <a:pt x="5806" y="3872"/>
                </a:lnTo>
                <a:lnTo>
                  <a:pt x="5847" y="3949"/>
                </a:lnTo>
                <a:lnTo>
                  <a:pt x="5889" y="4025"/>
                </a:lnTo>
                <a:lnTo>
                  <a:pt x="5929" y="4097"/>
                </a:lnTo>
                <a:lnTo>
                  <a:pt x="5971" y="4165"/>
                </a:lnTo>
                <a:lnTo>
                  <a:pt x="6012" y="4230"/>
                </a:lnTo>
                <a:lnTo>
                  <a:pt x="6054" y="4294"/>
                </a:lnTo>
                <a:lnTo>
                  <a:pt x="6096" y="4353"/>
                </a:lnTo>
                <a:lnTo>
                  <a:pt x="6137" y="4410"/>
                </a:lnTo>
                <a:lnTo>
                  <a:pt x="6179" y="4464"/>
                </a:lnTo>
                <a:lnTo>
                  <a:pt x="6220" y="4515"/>
                </a:lnTo>
                <a:lnTo>
                  <a:pt x="6262" y="4564"/>
                </a:lnTo>
                <a:lnTo>
                  <a:pt x="6303" y="4609"/>
                </a:lnTo>
                <a:lnTo>
                  <a:pt x="6345" y="4652"/>
                </a:lnTo>
                <a:lnTo>
                  <a:pt x="6386" y="4693"/>
                </a:lnTo>
                <a:lnTo>
                  <a:pt x="6428" y="4731"/>
                </a:lnTo>
                <a:lnTo>
                  <a:pt x="6469" y="4767"/>
                </a:lnTo>
                <a:lnTo>
                  <a:pt x="6510" y="4800"/>
                </a:lnTo>
                <a:lnTo>
                  <a:pt x="6551" y="4832"/>
                </a:lnTo>
                <a:lnTo>
                  <a:pt x="6593" y="4861"/>
                </a:lnTo>
                <a:lnTo>
                  <a:pt x="6635" y="4889"/>
                </a:lnTo>
                <a:lnTo>
                  <a:pt x="6676" y="4914"/>
                </a:lnTo>
                <a:lnTo>
                  <a:pt x="6718" y="4938"/>
                </a:lnTo>
                <a:lnTo>
                  <a:pt x="6759" y="4960"/>
                </a:lnTo>
                <a:lnTo>
                  <a:pt x="6801" y="4981"/>
                </a:lnTo>
                <a:lnTo>
                  <a:pt x="6842" y="4999"/>
                </a:lnTo>
                <a:lnTo>
                  <a:pt x="6884" y="5017"/>
                </a:lnTo>
                <a:lnTo>
                  <a:pt x="6925" y="5033"/>
                </a:lnTo>
                <a:lnTo>
                  <a:pt x="6967" y="5048"/>
                </a:lnTo>
                <a:lnTo>
                  <a:pt x="7008" y="5061"/>
                </a:lnTo>
                <a:lnTo>
                  <a:pt x="7050" y="5075"/>
                </a:lnTo>
                <a:lnTo>
                  <a:pt x="7090" y="5086"/>
                </a:lnTo>
                <a:lnTo>
                  <a:pt x="7132" y="5097"/>
                </a:lnTo>
                <a:lnTo>
                  <a:pt x="7174" y="5106"/>
                </a:lnTo>
                <a:lnTo>
                  <a:pt x="7215" y="5115"/>
                </a:lnTo>
                <a:lnTo>
                  <a:pt x="7257" y="5123"/>
                </a:lnTo>
                <a:lnTo>
                  <a:pt x="7298" y="5130"/>
                </a:lnTo>
                <a:lnTo>
                  <a:pt x="7340" y="5137"/>
                </a:lnTo>
                <a:lnTo>
                  <a:pt x="7381" y="5143"/>
                </a:lnTo>
                <a:lnTo>
                  <a:pt x="7423" y="5149"/>
                </a:lnTo>
                <a:lnTo>
                  <a:pt x="7464" y="5153"/>
                </a:lnTo>
                <a:lnTo>
                  <a:pt x="7506" y="5158"/>
                </a:lnTo>
                <a:lnTo>
                  <a:pt x="7547" y="5162"/>
                </a:lnTo>
                <a:lnTo>
                  <a:pt x="7589" y="5165"/>
                </a:lnTo>
                <a:lnTo>
                  <a:pt x="7630" y="5169"/>
                </a:lnTo>
                <a:lnTo>
                  <a:pt x="7672" y="5172"/>
                </a:lnTo>
                <a:lnTo>
                  <a:pt x="7714" y="5175"/>
                </a:lnTo>
                <a:lnTo>
                  <a:pt x="7754" y="5178"/>
                </a:lnTo>
                <a:lnTo>
                  <a:pt x="7796" y="5180"/>
                </a:lnTo>
                <a:lnTo>
                  <a:pt x="7837" y="5181"/>
                </a:lnTo>
                <a:lnTo>
                  <a:pt x="7879" y="5183"/>
                </a:lnTo>
                <a:lnTo>
                  <a:pt x="7920" y="5184"/>
                </a:lnTo>
                <a:lnTo>
                  <a:pt x="7962" y="5186"/>
                </a:lnTo>
                <a:lnTo>
                  <a:pt x="8003" y="5188"/>
                </a:lnTo>
                <a:lnTo>
                  <a:pt x="8045" y="5189"/>
                </a:lnTo>
                <a:lnTo>
                  <a:pt x="8086" y="5189"/>
                </a:lnTo>
                <a:lnTo>
                  <a:pt x="8128" y="5190"/>
                </a:lnTo>
                <a:lnTo>
                  <a:pt x="8169" y="5191"/>
                </a:lnTo>
                <a:lnTo>
                  <a:pt x="8211" y="5191"/>
                </a:lnTo>
                <a:lnTo>
                  <a:pt x="8253" y="5192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grpSp>
        <p:nvGrpSpPr>
          <p:cNvPr id="12" name="Group 299"/>
          <p:cNvGrpSpPr>
            <a:grpSpLocks/>
          </p:cNvGrpSpPr>
          <p:nvPr/>
        </p:nvGrpSpPr>
        <p:grpSpPr bwMode="auto">
          <a:xfrm>
            <a:off x="4549775" y="2124075"/>
            <a:ext cx="4270375" cy="3251200"/>
            <a:chOff x="1646" y="210"/>
            <a:chExt cx="2690" cy="2048"/>
          </a:xfrm>
        </p:grpSpPr>
        <p:sp>
          <p:nvSpPr>
            <p:cNvPr id="11295" name="Rectangle 300"/>
            <p:cNvSpPr>
              <a:spLocks noChangeArrowheads="1"/>
            </p:cNvSpPr>
            <p:nvPr/>
          </p:nvSpPr>
          <p:spPr bwMode="auto">
            <a:xfrm>
              <a:off x="1646" y="305"/>
              <a:ext cx="11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>
                  <a:solidFill>
                    <a:srgbClr val="000000"/>
                  </a:solidFill>
                  <a:latin typeface="Comic Sans MS" pitchFamily="66" charset="0"/>
                </a:rPr>
                <a:t>N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1296" name="Rectangle 301"/>
            <p:cNvSpPr>
              <a:spLocks noChangeArrowheads="1"/>
            </p:cNvSpPr>
            <p:nvPr/>
          </p:nvSpPr>
          <p:spPr bwMode="auto">
            <a:xfrm>
              <a:off x="2094" y="1898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297" name="Rectangle 302"/>
            <p:cNvSpPr>
              <a:spLocks noChangeArrowheads="1"/>
            </p:cNvSpPr>
            <p:nvPr/>
          </p:nvSpPr>
          <p:spPr bwMode="auto">
            <a:xfrm>
              <a:off x="2325" y="1898"/>
              <a:ext cx="1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10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298" name="Rectangle 303"/>
            <p:cNvSpPr>
              <a:spLocks noChangeArrowheads="1"/>
            </p:cNvSpPr>
            <p:nvPr/>
          </p:nvSpPr>
          <p:spPr bwMode="auto">
            <a:xfrm>
              <a:off x="2583" y="1898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20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299" name="Rectangle 304"/>
            <p:cNvSpPr>
              <a:spLocks noChangeArrowheads="1"/>
            </p:cNvSpPr>
            <p:nvPr/>
          </p:nvSpPr>
          <p:spPr bwMode="auto">
            <a:xfrm>
              <a:off x="2841" y="1898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30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00" name="Rectangle 305"/>
            <p:cNvSpPr>
              <a:spLocks noChangeArrowheads="1"/>
            </p:cNvSpPr>
            <p:nvPr/>
          </p:nvSpPr>
          <p:spPr bwMode="auto">
            <a:xfrm>
              <a:off x="3099" y="1898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40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01" name="Rectangle 306"/>
            <p:cNvSpPr>
              <a:spLocks noChangeArrowheads="1"/>
            </p:cNvSpPr>
            <p:nvPr/>
          </p:nvSpPr>
          <p:spPr bwMode="auto">
            <a:xfrm>
              <a:off x="3356" y="1898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50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02" name="Rectangle 307"/>
            <p:cNvSpPr>
              <a:spLocks noChangeArrowheads="1"/>
            </p:cNvSpPr>
            <p:nvPr/>
          </p:nvSpPr>
          <p:spPr bwMode="auto">
            <a:xfrm>
              <a:off x="3614" y="1898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60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03" name="Rectangle 308"/>
            <p:cNvSpPr>
              <a:spLocks noChangeArrowheads="1"/>
            </p:cNvSpPr>
            <p:nvPr/>
          </p:nvSpPr>
          <p:spPr bwMode="auto">
            <a:xfrm>
              <a:off x="3872" y="1898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70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04" name="Rectangle 309"/>
            <p:cNvSpPr>
              <a:spLocks noChangeArrowheads="1"/>
            </p:cNvSpPr>
            <p:nvPr/>
          </p:nvSpPr>
          <p:spPr bwMode="auto">
            <a:xfrm>
              <a:off x="4130" y="1898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80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05" name="Rectangle 310"/>
            <p:cNvSpPr>
              <a:spLocks noChangeArrowheads="1"/>
            </p:cNvSpPr>
            <p:nvPr/>
          </p:nvSpPr>
          <p:spPr bwMode="auto">
            <a:xfrm>
              <a:off x="2716" y="2084"/>
              <a:ext cx="95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>
                  <a:solidFill>
                    <a:srgbClr val="000000"/>
                  </a:solidFill>
                  <a:latin typeface="Comic Sans MS" pitchFamily="66" charset="0"/>
                </a:rPr>
                <a:t>diameter (cm)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1306" name="Rectangle 311"/>
            <p:cNvSpPr>
              <a:spLocks noChangeArrowheads="1"/>
            </p:cNvSpPr>
            <p:nvPr/>
          </p:nvSpPr>
          <p:spPr bwMode="auto">
            <a:xfrm>
              <a:off x="1926" y="1700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07" name="Rectangle 312"/>
            <p:cNvSpPr>
              <a:spLocks noChangeArrowheads="1"/>
            </p:cNvSpPr>
            <p:nvPr/>
          </p:nvSpPr>
          <p:spPr bwMode="auto">
            <a:xfrm>
              <a:off x="1863" y="1452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20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08" name="Rectangle 313"/>
            <p:cNvSpPr>
              <a:spLocks noChangeArrowheads="1"/>
            </p:cNvSpPr>
            <p:nvPr/>
          </p:nvSpPr>
          <p:spPr bwMode="auto">
            <a:xfrm>
              <a:off x="1863" y="1204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40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09" name="Rectangle 314"/>
            <p:cNvSpPr>
              <a:spLocks noChangeArrowheads="1"/>
            </p:cNvSpPr>
            <p:nvPr/>
          </p:nvSpPr>
          <p:spPr bwMode="auto">
            <a:xfrm>
              <a:off x="1863" y="955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60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10" name="Rectangle 315"/>
            <p:cNvSpPr>
              <a:spLocks noChangeArrowheads="1"/>
            </p:cNvSpPr>
            <p:nvPr/>
          </p:nvSpPr>
          <p:spPr bwMode="auto">
            <a:xfrm>
              <a:off x="1863" y="707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80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11" name="Rectangle 316"/>
            <p:cNvSpPr>
              <a:spLocks noChangeArrowheads="1"/>
            </p:cNvSpPr>
            <p:nvPr/>
          </p:nvSpPr>
          <p:spPr bwMode="auto">
            <a:xfrm>
              <a:off x="1815" y="459"/>
              <a:ext cx="21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100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12" name="Rectangle 317"/>
            <p:cNvSpPr>
              <a:spLocks noChangeArrowheads="1"/>
            </p:cNvSpPr>
            <p:nvPr/>
          </p:nvSpPr>
          <p:spPr bwMode="auto">
            <a:xfrm>
              <a:off x="1815" y="210"/>
              <a:ext cx="21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  <a:latin typeface="Comic Sans MS" pitchFamily="66" charset="0"/>
                </a:rPr>
                <a:t>120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1313" name="Rectangle 318"/>
            <p:cNvSpPr>
              <a:spLocks noChangeAspect="1" noChangeArrowheads="1"/>
            </p:cNvSpPr>
            <p:nvPr/>
          </p:nvSpPr>
          <p:spPr bwMode="auto">
            <a:xfrm>
              <a:off x="4053" y="1825"/>
              <a:ext cx="280" cy="23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314" name="Line 319"/>
            <p:cNvSpPr>
              <a:spLocks noChangeAspect="1" noChangeShapeType="1"/>
            </p:cNvSpPr>
            <p:nvPr/>
          </p:nvSpPr>
          <p:spPr bwMode="auto">
            <a:xfrm>
              <a:off x="2064" y="1827"/>
              <a:ext cx="1" cy="2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5" name="Line 320"/>
            <p:cNvSpPr>
              <a:spLocks noChangeAspect="1" noChangeShapeType="1"/>
            </p:cNvSpPr>
            <p:nvPr/>
          </p:nvSpPr>
          <p:spPr bwMode="auto">
            <a:xfrm>
              <a:off x="2348" y="1827"/>
              <a:ext cx="1" cy="2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6" name="Line 321"/>
            <p:cNvSpPr>
              <a:spLocks noChangeAspect="1" noChangeShapeType="1"/>
            </p:cNvSpPr>
            <p:nvPr/>
          </p:nvSpPr>
          <p:spPr bwMode="auto">
            <a:xfrm>
              <a:off x="2632" y="1827"/>
              <a:ext cx="1" cy="2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7" name="Line 322"/>
            <p:cNvSpPr>
              <a:spLocks noChangeAspect="1" noChangeShapeType="1"/>
            </p:cNvSpPr>
            <p:nvPr/>
          </p:nvSpPr>
          <p:spPr bwMode="auto">
            <a:xfrm>
              <a:off x="2916" y="1827"/>
              <a:ext cx="1" cy="2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8" name="Line 323"/>
            <p:cNvSpPr>
              <a:spLocks noChangeAspect="1" noChangeShapeType="1"/>
            </p:cNvSpPr>
            <p:nvPr/>
          </p:nvSpPr>
          <p:spPr bwMode="auto">
            <a:xfrm>
              <a:off x="3200" y="1827"/>
              <a:ext cx="1" cy="2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9" name="Line 324"/>
            <p:cNvSpPr>
              <a:spLocks noChangeAspect="1" noChangeShapeType="1"/>
            </p:cNvSpPr>
            <p:nvPr/>
          </p:nvSpPr>
          <p:spPr bwMode="auto">
            <a:xfrm>
              <a:off x="3483" y="1827"/>
              <a:ext cx="1" cy="2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0" name="Line 325"/>
            <p:cNvSpPr>
              <a:spLocks noChangeAspect="1" noChangeShapeType="1"/>
            </p:cNvSpPr>
            <p:nvPr/>
          </p:nvSpPr>
          <p:spPr bwMode="auto">
            <a:xfrm>
              <a:off x="3767" y="1827"/>
              <a:ext cx="1" cy="2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1" name="Line 326"/>
            <p:cNvSpPr>
              <a:spLocks noChangeAspect="1" noChangeShapeType="1"/>
            </p:cNvSpPr>
            <p:nvPr/>
          </p:nvSpPr>
          <p:spPr bwMode="auto">
            <a:xfrm>
              <a:off x="4051" y="1827"/>
              <a:ext cx="1" cy="2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2" name="Line 327"/>
            <p:cNvSpPr>
              <a:spLocks noChangeAspect="1" noChangeShapeType="1"/>
            </p:cNvSpPr>
            <p:nvPr/>
          </p:nvSpPr>
          <p:spPr bwMode="auto">
            <a:xfrm>
              <a:off x="4335" y="1827"/>
              <a:ext cx="1" cy="2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3" name="Line 328"/>
            <p:cNvSpPr>
              <a:spLocks noChangeAspect="1" noChangeShapeType="1"/>
            </p:cNvSpPr>
            <p:nvPr/>
          </p:nvSpPr>
          <p:spPr bwMode="auto">
            <a:xfrm flipH="1">
              <a:off x="2064" y="1850"/>
              <a:ext cx="23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4" name="Line 329"/>
            <p:cNvSpPr>
              <a:spLocks noChangeAspect="1" noChangeShapeType="1"/>
            </p:cNvSpPr>
            <p:nvPr/>
          </p:nvSpPr>
          <p:spPr bwMode="auto">
            <a:xfrm flipH="1">
              <a:off x="2064" y="1577"/>
              <a:ext cx="23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5" name="Line 330"/>
            <p:cNvSpPr>
              <a:spLocks noChangeAspect="1" noChangeShapeType="1"/>
            </p:cNvSpPr>
            <p:nvPr/>
          </p:nvSpPr>
          <p:spPr bwMode="auto">
            <a:xfrm flipH="1">
              <a:off x="2064" y="1303"/>
              <a:ext cx="23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6" name="Line 331"/>
            <p:cNvSpPr>
              <a:spLocks noChangeAspect="1" noChangeShapeType="1"/>
            </p:cNvSpPr>
            <p:nvPr/>
          </p:nvSpPr>
          <p:spPr bwMode="auto">
            <a:xfrm flipH="1">
              <a:off x="2064" y="1030"/>
              <a:ext cx="23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7" name="Line 332"/>
            <p:cNvSpPr>
              <a:spLocks noChangeAspect="1" noChangeShapeType="1"/>
            </p:cNvSpPr>
            <p:nvPr/>
          </p:nvSpPr>
          <p:spPr bwMode="auto">
            <a:xfrm flipH="1">
              <a:off x="2064" y="757"/>
              <a:ext cx="23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8" name="Line 333"/>
            <p:cNvSpPr>
              <a:spLocks noChangeAspect="1" noChangeShapeType="1"/>
            </p:cNvSpPr>
            <p:nvPr/>
          </p:nvSpPr>
          <p:spPr bwMode="auto">
            <a:xfrm flipH="1">
              <a:off x="2064" y="484"/>
              <a:ext cx="23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9" name="Line 334"/>
            <p:cNvSpPr>
              <a:spLocks noChangeAspect="1" noChangeShapeType="1"/>
            </p:cNvSpPr>
            <p:nvPr/>
          </p:nvSpPr>
          <p:spPr bwMode="auto">
            <a:xfrm flipH="1">
              <a:off x="2064" y="210"/>
              <a:ext cx="23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330" name="Group 335"/>
            <p:cNvGrpSpPr>
              <a:grpSpLocks noChangeAspect="1"/>
            </p:cNvGrpSpPr>
            <p:nvPr/>
          </p:nvGrpSpPr>
          <p:grpSpPr bwMode="auto">
            <a:xfrm>
              <a:off x="2064" y="210"/>
              <a:ext cx="2272" cy="1641"/>
              <a:chOff x="2020" y="361"/>
              <a:chExt cx="2064" cy="1491"/>
            </a:xfrm>
          </p:grpSpPr>
          <p:sp>
            <p:nvSpPr>
              <p:cNvPr id="11332" name="Line 336"/>
              <p:cNvSpPr>
                <a:spLocks noChangeAspect="1" noChangeShapeType="1"/>
              </p:cNvSpPr>
              <p:nvPr/>
            </p:nvSpPr>
            <p:spPr bwMode="auto">
              <a:xfrm>
                <a:off x="2020" y="1851"/>
                <a:ext cx="2063" cy="1"/>
              </a:xfrm>
              <a:prstGeom prst="line">
                <a:avLst/>
              </a:prstGeom>
              <a:noFill/>
              <a:ln w="381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3" name="Line 337"/>
              <p:cNvSpPr>
                <a:spLocks noChangeAspect="1" noChangeShapeType="1"/>
              </p:cNvSpPr>
              <p:nvPr/>
            </p:nvSpPr>
            <p:spPr bwMode="auto">
              <a:xfrm>
                <a:off x="2020" y="361"/>
                <a:ext cx="2063" cy="1"/>
              </a:xfrm>
              <a:prstGeom prst="line">
                <a:avLst/>
              </a:prstGeom>
              <a:noFill/>
              <a:ln w="381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4" name="Line 338"/>
              <p:cNvSpPr>
                <a:spLocks noChangeAspect="1" noChangeShapeType="1"/>
              </p:cNvSpPr>
              <p:nvPr/>
            </p:nvSpPr>
            <p:spPr bwMode="auto">
              <a:xfrm flipV="1">
                <a:off x="2020" y="361"/>
                <a:ext cx="1" cy="1490"/>
              </a:xfrm>
              <a:prstGeom prst="line">
                <a:avLst/>
              </a:prstGeom>
              <a:noFill/>
              <a:ln w="381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5" name="Line 339"/>
              <p:cNvSpPr>
                <a:spLocks noChangeAspect="1" noChangeShapeType="1"/>
              </p:cNvSpPr>
              <p:nvPr/>
            </p:nvSpPr>
            <p:spPr bwMode="auto">
              <a:xfrm flipV="1">
                <a:off x="4083" y="361"/>
                <a:ext cx="1" cy="1490"/>
              </a:xfrm>
              <a:prstGeom prst="line">
                <a:avLst/>
              </a:prstGeom>
              <a:noFill/>
              <a:ln w="381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331" name="Line 340"/>
            <p:cNvSpPr>
              <a:spLocks noChangeAspect="1" noChangeShapeType="1"/>
            </p:cNvSpPr>
            <p:nvPr/>
          </p:nvSpPr>
          <p:spPr bwMode="auto">
            <a:xfrm>
              <a:off x="4312" y="1850"/>
              <a:ext cx="23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9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9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53" grpId="0"/>
      <p:bldP spid="9454" grpId="0"/>
      <p:bldP spid="95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5" name="Text Box 861"/>
          <p:cNvSpPr txBox="1">
            <a:spLocks noChangeArrowheads="1"/>
          </p:cNvSpPr>
          <p:nvPr/>
        </p:nvSpPr>
        <p:spPr bwMode="auto">
          <a:xfrm>
            <a:off x="3571875" y="1196975"/>
            <a:ext cx="22812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3200" b="1">
                <a:latin typeface="Comic Sans MS" pitchFamily="66" charset="0"/>
              </a:rPr>
              <a:t>stone pine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496888"/>
          </a:xfrm>
        </p:spPr>
        <p:txBody>
          <a:bodyPr/>
          <a:lstStyle/>
          <a:p>
            <a:pPr eaLnBrk="1" hangingPunct="1"/>
            <a:r>
              <a:rPr lang="it-IT" sz="3600" smtClean="0">
                <a:solidFill>
                  <a:schemeClr val="tx1"/>
                </a:solidFill>
                <a:latin typeface="Comic Sans MS" pitchFamily="66" charset="0"/>
              </a:rPr>
              <a:t>Results: Ripley’s </a:t>
            </a:r>
            <a:r>
              <a:rPr lang="it-IT" sz="3600" i="1" smtClean="0">
                <a:solidFill>
                  <a:schemeClr val="tx1"/>
                </a:solidFill>
                <a:latin typeface="Comic Sans MS" pitchFamily="66" charset="0"/>
              </a:rPr>
              <a:t>K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grpSp>
        <p:nvGrpSpPr>
          <p:cNvPr id="2" name="Group 1134"/>
          <p:cNvGrpSpPr>
            <a:grpSpLocks/>
          </p:cNvGrpSpPr>
          <p:nvPr/>
        </p:nvGrpSpPr>
        <p:grpSpPr bwMode="auto">
          <a:xfrm>
            <a:off x="1692275" y="1270000"/>
            <a:ext cx="6226175" cy="430213"/>
            <a:chOff x="1066" y="800"/>
            <a:chExt cx="3922" cy="271"/>
          </a:xfrm>
        </p:grpSpPr>
        <p:sp>
          <p:nvSpPr>
            <p:cNvPr id="13087" name="Rectangle 278"/>
            <p:cNvSpPr>
              <a:spLocks noChangeArrowheads="1"/>
            </p:cNvSpPr>
            <p:nvPr/>
          </p:nvSpPr>
          <p:spPr bwMode="auto">
            <a:xfrm>
              <a:off x="1066" y="800"/>
              <a:ext cx="786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2800" b="1">
                  <a:solidFill>
                    <a:srgbClr val="000000"/>
                  </a:solidFill>
                  <a:latin typeface="Comic Sans MS" pitchFamily="66" charset="0"/>
                </a:rPr>
                <a:t>C2 plot</a:t>
              </a:r>
              <a:endParaRPr lang="it-IT" sz="2800">
                <a:latin typeface="Comic Sans MS" pitchFamily="66" charset="0"/>
              </a:endParaRPr>
            </a:p>
          </p:txBody>
        </p:sp>
        <p:sp>
          <p:nvSpPr>
            <p:cNvPr id="13088" name="Rectangle 280"/>
            <p:cNvSpPr>
              <a:spLocks noChangeArrowheads="1"/>
            </p:cNvSpPr>
            <p:nvPr/>
          </p:nvSpPr>
          <p:spPr bwMode="auto">
            <a:xfrm>
              <a:off x="4059" y="800"/>
              <a:ext cx="92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it-IT" sz="2800" b="1">
                  <a:solidFill>
                    <a:srgbClr val="000000"/>
                  </a:solidFill>
                  <a:latin typeface="Comic Sans MS" pitchFamily="66" charset="0"/>
                </a:rPr>
                <a:t>C3 plot</a:t>
              </a:r>
              <a:endParaRPr lang="it-IT" sz="2800">
                <a:latin typeface="Comic Sans MS" pitchFamily="66" charset="0"/>
              </a:endParaRPr>
            </a:p>
          </p:txBody>
        </p:sp>
      </p:grpSp>
      <p:sp>
        <p:nvSpPr>
          <p:cNvPr id="11851" name="Text Box 587"/>
          <p:cNvSpPr txBox="1">
            <a:spLocks noChangeArrowheads="1"/>
          </p:cNvSpPr>
          <p:nvPr/>
        </p:nvSpPr>
        <p:spPr bwMode="auto">
          <a:xfrm>
            <a:off x="4127500" y="1193800"/>
            <a:ext cx="11699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3200" b="1">
                <a:latin typeface="Comic Sans MS" pitchFamily="66" charset="0"/>
              </a:rPr>
              <a:t>larch</a:t>
            </a:r>
          </a:p>
        </p:txBody>
      </p:sp>
      <p:grpSp>
        <p:nvGrpSpPr>
          <p:cNvPr id="3" name="Group 857"/>
          <p:cNvGrpSpPr>
            <a:grpSpLocks/>
          </p:cNvGrpSpPr>
          <p:nvPr/>
        </p:nvGrpSpPr>
        <p:grpSpPr bwMode="auto">
          <a:xfrm>
            <a:off x="323850" y="1989138"/>
            <a:ext cx="3836988" cy="2241550"/>
            <a:chOff x="204" y="1253"/>
            <a:chExt cx="2417" cy="1412"/>
          </a:xfrm>
        </p:grpSpPr>
        <p:grpSp>
          <p:nvGrpSpPr>
            <p:cNvPr id="12959" name="Group 590"/>
            <p:cNvGrpSpPr>
              <a:grpSpLocks/>
            </p:cNvGrpSpPr>
            <p:nvPr/>
          </p:nvGrpSpPr>
          <p:grpSpPr bwMode="auto">
            <a:xfrm>
              <a:off x="204" y="1253"/>
              <a:ext cx="2417" cy="1082"/>
              <a:chOff x="975" y="1253"/>
              <a:chExt cx="2417" cy="1082"/>
            </a:xfrm>
          </p:grpSpPr>
          <p:grpSp>
            <p:nvGrpSpPr>
              <p:cNvPr id="12961" name="Group 566"/>
              <p:cNvGrpSpPr>
                <a:grpSpLocks/>
              </p:cNvGrpSpPr>
              <p:nvPr/>
            </p:nvGrpSpPr>
            <p:grpSpPr bwMode="auto">
              <a:xfrm>
                <a:off x="1326" y="1635"/>
                <a:ext cx="1950" cy="110"/>
                <a:chOff x="710" y="3355"/>
                <a:chExt cx="1950" cy="110"/>
              </a:xfrm>
            </p:grpSpPr>
            <p:sp>
              <p:nvSpPr>
                <p:cNvPr id="13010" name="Freeform 45"/>
                <p:cNvSpPr>
                  <a:spLocks/>
                </p:cNvSpPr>
                <p:nvPr/>
              </p:nvSpPr>
              <p:spPr bwMode="auto">
                <a:xfrm>
                  <a:off x="710" y="3402"/>
                  <a:ext cx="20" cy="13"/>
                </a:xfrm>
                <a:custGeom>
                  <a:avLst/>
                  <a:gdLst>
                    <a:gd name="T0" fmla="*/ 0 w 20"/>
                    <a:gd name="T1" fmla="*/ 3 h 13"/>
                    <a:gd name="T2" fmla="*/ 20 w 20"/>
                    <a:gd name="T3" fmla="*/ 0 h 13"/>
                    <a:gd name="T4" fmla="*/ 20 w 20"/>
                    <a:gd name="T5" fmla="*/ 10 h 13"/>
                    <a:gd name="T6" fmla="*/ 0 w 20"/>
                    <a:gd name="T7" fmla="*/ 13 h 13"/>
                    <a:gd name="T8" fmla="*/ 0 w 20"/>
                    <a:gd name="T9" fmla="*/ 3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"/>
                    <a:gd name="T16" fmla="*/ 0 h 13"/>
                    <a:gd name="T17" fmla="*/ 20 w 20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" h="13">
                      <a:moveTo>
                        <a:pt x="0" y="3"/>
                      </a:moveTo>
                      <a:lnTo>
                        <a:pt x="20" y="0"/>
                      </a:lnTo>
                      <a:lnTo>
                        <a:pt x="20" y="10"/>
                      </a:lnTo>
                      <a:lnTo>
                        <a:pt x="0" y="1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11" name="Freeform 46"/>
                <p:cNvSpPr>
                  <a:spLocks/>
                </p:cNvSpPr>
                <p:nvPr/>
              </p:nvSpPr>
              <p:spPr bwMode="auto">
                <a:xfrm>
                  <a:off x="767" y="3385"/>
                  <a:ext cx="24" cy="17"/>
                </a:xfrm>
                <a:custGeom>
                  <a:avLst/>
                  <a:gdLst>
                    <a:gd name="T0" fmla="*/ 0 w 24"/>
                    <a:gd name="T1" fmla="*/ 6 h 17"/>
                    <a:gd name="T2" fmla="*/ 20 w 24"/>
                    <a:gd name="T3" fmla="*/ 0 h 17"/>
                    <a:gd name="T4" fmla="*/ 24 w 24"/>
                    <a:gd name="T5" fmla="*/ 10 h 17"/>
                    <a:gd name="T6" fmla="*/ 4 w 24"/>
                    <a:gd name="T7" fmla="*/ 17 h 17"/>
                    <a:gd name="T8" fmla="*/ 0 w 24"/>
                    <a:gd name="T9" fmla="*/ 6 h 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17"/>
                    <a:gd name="T17" fmla="*/ 24 w 24"/>
                    <a:gd name="T18" fmla="*/ 17 h 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17">
                      <a:moveTo>
                        <a:pt x="0" y="6"/>
                      </a:moveTo>
                      <a:lnTo>
                        <a:pt x="20" y="0"/>
                      </a:lnTo>
                      <a:lnTo>
                        <a:pt x="24" y="10"/>
                      </a:lnTo>
                      <a:lnTo>
                        <a:pt x="4" y="17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12" name="Freeform 47"/>
                <p:cNvSpPr>
                  <a:spLocks/>
                </p:cNvSpPr>
                <p:nvPr/>
              </p:nvSpPr>
              <p:spPr bwMode="auto">
                <a:xfrm>
                  <a:off x="831" y="3378"/>
                  <a:ext cx="20" cy="13"/>
                </a:xfrm>
                <a:custGeom>
                  <a:avLst/>
                  <a:gdLst>
                    <a:gd name="T0" fmla="*/ 0 w 20"/>
                    <a:gd name="T1" fmla="*/ 3 h 13"/>
                    <a:gd name="T2" fmla="*/ 20 w 20"/>
                    <a:gd name="T3" fmla="*/ 0 h 13"/>
                    <a:gd name="T4" fmla="*/ 20 w 20"/>
                    <a:gd name="T5" fmla="*/ 10 h 13"/>
                    <a:gd name="T6" fmla="*/ 0 w 20"/>
                    <a:gd name="T7" fmla="*/ 13 h 13"/>
                    <a:gd name="T8" fmla="*/ 0 w 20"/>
                    <a:gd name="T9" fmla="*/ 3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"/>
                    <a:gd name="T16" fmla="*/ 0 h 13"/>
                    <a:gd name="T17" fmla="*/ 20 w 20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" h="13">
                      <a:moveTo>
                        <a:pt x="0" y="3"/>
                      </a:moveTo>
                      <a:lnTo>
                        <a:pt x="20" y="0"/>
                      </a:lnTo>
                      <a:lnTo>
                        <a:pt x="20" y="10"/>
                      </a:lnTo>
                      <a:lnTo>
                        <a:pt x="0" y="1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13" name="Rectangle 48"/>
                <p:cNvSpPr>
                  <a:spLocks noChangeArrowheads="1"/>
                </p:cNvSpPr>
                <p:nvPr/>
              </p:nvSpPr>
              <p:spPr bwMode="auto">
                <a:xfrm>
                  <a:off x="891" y="3375"/>
                  <a:ext cx="17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14" name="Rectangle 49"/>
                <p:cNvSpPr>
                  <a:spLocks noChangeArrowheads="1"/>
                </p:cNvSpPr>
                <p:nvPr/>
              </p:nvSpPr>
              <p:spPr bwMode="auto">
                <a:xfrm>
                  <a:off x="908" y="3375"/>
                  <a:ext cx="3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15" name="Rectangle 50"/>
                <p:cNvSpPr>
                  <a:spLocks noChangeArrowheads="1"/>
                </p:cNvSpPr>
                <p:nvPr/>
              </p:nvSpPr>
              <p:spPr bwMode="auto">
                <a:xfrm>
                  <a:off x="952" y="3378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16" name="Rectangle 51"/>
                <p:cNvSpPr>
                  <a:spLocks noChangeArrowheads="1"/>
                </p:cNvSpPr>
                <p:nvPr/>
              </p:nvSpPr>
              <p:spPr bwMode="auto">
                <a:xfrm>
                  <a:off x="1012" y="3381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17" name="Rectangle 52"/>
                <p:cNvSpPr>
                  <a:spLocks noChangeArrowheads="1"/>
                </p:cNvSpPr>
                <p:nvPr/>
              </p:nvSpPr>
              <p:spPr bwMode="auto">
                <a:xfrm>
                  <a:off x="1072" y="3381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18" name="Rectangle 53"/>
                <p:cNvSpPr>
                  <a:spLocks noChangeArrowheads="1"/>
                </p:cNvSpPr>
                <p:nvPr/>
              </p:nvSpPr>
              <p:spPr bwMode="auto">
                <a:xfrm>
                  <a:off x="1133" y="3381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19" name="Rectangle 54"/>
                <p:cNvSpPr>
                  <a:spLocks noChangeArrowheads="1"/>
                </p:cNvSpPr>
                <p:nvPr/>
              </p:nvSpPr>
              <p:spPr bwMode="auto">
                <a:xfrm>
                  <a:off x="1193" y="3378"/>
                  <a:ext cx="1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20" name="Rectangle 55"/>
                <p:cNvSpPr>
                  <a:spLocks noChangeArrowheads="1"/>
                </p:cNvSpPr>
                <p:nvPr/>
              </p:nvSpPr>
              <p:spPr bwMode="auto">
                <a:xfrm>
                  <a:off x="1203" y="3378"/>
                  <a:ext cx="1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21" name="Rectangle 56"/>
                <p:cNvSpPr>
                  <a:spLocks noChangeArrowheads="1"/>
                </p:cNvSpPr>
                <p:nvPr/>
              </p:nvSpPr>
              <p:spPr bwMode="auto">
                <a:xfrm>
                  <a:off x="1253" y="3371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22" name="Freeform 57"/>
                <p:cNvSpPr>
                  <a:spLocks/>
                </p:cNvSpPr>
                <p:nvPr/>
              </p:nvSpPr>
              <p:spPr bwMode="auto">
                <a:xfrm>
                  <a:off x="1313" y="3368"/>
                  <a:ext cx="21" cy="13"/>
                </a:xfrm>
                <a:custGeom>
                  <a:avLst/>
                  <a:gdLst>
                    <a:gd name="T0" fmla="*/ 0 w 21"/>
                    <a:gd name="T1" fmla="*/ 0 h 13"/>
                    <a:gd name="T2" fmla="*/ 21 w 21"/>
                    <a:gd name="T3" fmla="*/ 3 h 13"/>
                    <a:gd name="T4" fmla="*/ 21 w 21"/>
                    <a:gd name="T5" fmla="*/ 13 h 13"/>
                    <a:gd name="T6" fmla="*/ 0 w 21"/>
                    <a:gd name="T7" fmla="*/ 10 h 13"/>
                    <a:gd name="T8" fmla="*/ 0 w 21"/>
                    <a:gd name="T9" fmla="*/ 0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3"/>
                    <a:gd name="T17" fmla="*/ 21 w 21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3">
                      <a:moveTo>
                        <a:pt x="0" y="0"/>
                      </a:moveTo>
                      <a:lnTo>
                        <a:pt x="21" y="3"/>
                      </a:lnTo>
                      <a:lnTo>
                        <a:pt x="21" y="13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23" name="Freeform 58"/>
                <p:cNvSpPr>
                  <a:spLocks/>
                </p:cNvSpPr>
                <p:nvPr/>
              </p:nvSpPr>
              <p:spPr bwMode="auto">
                <a:xfrm>
                  <a:off x="1374" y="3375"/>
                  <a:ext cx="20" cy="13"/>
                </a:xfrm>
                <a:custGeom>
                  <a:avLst/>
                  <a:gdLst>
                    <a:gd name="T0" fmla="*/ 0 w 20"/>
                    <a:gd name="T1" fmla="*/ 0 h 13"/>
                    <a:gd name="T2" fmla="*/ 20 w 20"/>
                    <a:gd name="T3" fmla="*/ 3 h 13"/>
                    <a:gd name="T4" fmla="*/ 20 w 20"/>
                    <a:gd name="T5" fmla="*/ 13 h 13"/>
                    <a:gd name="T6" fmla="*/ 0 w 20"/>
                    <a:gd name="T7" fmla="*/ 10 h 13"/>
                    <a:gd name="T8" fmla="*/ 0 w 20"/>
                    <a:gd name="T9" fmla="*/ 0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"/>
                    <a:gd name="T16" fmla="*/ 0 h 13"/>
                    <a:gd name="T17" fmla="*/ 20 w 20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" h="13">
                      <a:moveTo>
                        <a:pt x="0" y="0"/>
                      </a:moveTo>
                      <a:lnTo>
                        <a:pt x="20" y="3"/>
                      </a:lnTo>
                      <a:lnTo>
                        <a:pt x="20" y="13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24" name="Rectangle 59"/>
                <p:cNvSpPr>
                  <a:spLocks noChangeArrowheads="1"/>
                </p:cNvSpPr>
                <p:nvPr/>
              </p:nvSpPr>
              <p:spPr bwMode="auto">
                <a:xfrm>
                  <a:off x="1434" y="3378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25" name="Rectangle 60"/>
                <p:cNvSpPr>
                  <a:spLocks noChangeArrowheads="1"/>
                </p:cNvSpPr>
                <p:nvPr/>
              </p:nvSpPr>
              <p:spPr bwMode="auto">
                <a:xfrm>
                  <a:off x="1494" y="3378"/>
                  <a:ext cx="7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26" name="Rectangle 61"/>
                <p:cNvSpPr>
                  <a:spLocks noChangeArrowheads="1"/>
                </p:cNvSpPr>
                <p:nvPr/>
              </p:nvSpPr>
              <p:spPr bwMode="auto">
                <a:xfrm>
                  <a:off x="1501" y="3378"/>
                  <a:ext cx="13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27" name="Rectangle 62"/>
                <p:cNvSpPr>
                  <a:spLocks noChangeArrowheads="1"/>
                </p:cNvSpPr>
                <p:nvPr/>
              </p:nvSpPr>
              <p:spPr bwMode="auto">
                <a:xfrm>
                  <a:off x="1555" y="3378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28" name="Rectangle 63"/>
                <p:cNvSpPr>
                  <a:spLocks noChangeArrowheads="1"/>
                </p:cNvSpPr>
                <p:nvPr/>
              </p:nvSpPr>
              <p:spPr bwMode="auto">
                <a:xfrm>
                  <a:off x="1615" y="3378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29" name="Rectangle 64"/>
                <p:cNvSpPr>
                  <a:spLocks noChangeArrowheads="1"/>
                </p:cNvSpPr>
                <p:nvPr/>
              </p:nvSpPr>
              <p:spPr bwMode="auto">
                <a:xfrm>
                  <a:off x="1675" y="3375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30" name="Freeform 65"/>
                <p:cNvSpPr>
                  <a:spLocks/>
                </p:cNvSpPr>
                <p:nvPr/>
              </p:nvSpPr>
              <p:spPr bwMode="auto">
                <a:xfrm>
                  <a:off x="1736" y="3375"/>
                  <a:ext cx="20" cy="13"/>
                </a:xfrm>
                <a:custGeom>
                  <a:avLst/>
                  <a:gdLst>
                    <a:gd name="T0" fmla="*/ 0 w 20"/>
                    <a:gd name="T1" fmla="*/ 0 h 13"/>
                    <a:gd name="T2" fmla="*/ 20 w 20"/>
                    <a:gd name="T3" fmla="*/ 3 h 13"/>
                    <a:gd name="T4" fmla="*/ 20 w 20"/>
                    <a:gd name="T5" fmla="*/ 13 h 13"/>
                    <a:gd name="T6" fmla="*/ 0 w 20"/>
                    <a:gd name="T7" fmla="*/ 10 h 13"/>
                    <a:gd name="T8" fmla="*/ 0 w 20"/>
                    <a:gd name="T9" fmla="*/ 0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"/>
                    <a:gd name="T16" fmla="*/ 0 h 13"/>
                    <a:gd name="T17" fmla="*/ 20 w 20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" h="13">
                      <a:moveTo>
                        <a:pt x="0" y="0"/>
                      </a:moveTo>
                      <a:lnTo>
                        <a:pt x="20" y="3"/>
                      </a:lnTo>
                      <a:lnTo>
                        <a:pt x="20" y="13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31" name="Rectangle 66"/>
                <p:cNvSpPr>
                  <a:spLocks noChangeArrowheads="1"/>
                </p:cNvSpPr>
                <p:nvPr/>
              </p:nvSpPr>
              <p:spPr bwMode="auto">
                <a:xfrm>
                  <a:off x="1796" y="3378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32" name="Rectangle 67"/>
                <p:cNvSpPr>
                  <a:spLocks noChangeArrowheads="1"/>
                </p:cNvSpPr>
                <p:nvPr/>
              </p:nvSpPr>
              <p:spPr bwMode="auto">
                <a:xfrm>
                  <a:off x="1856" y="3378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33" name="Rectangle 68"/>
                <p:cNvSpPr>
                  <a:spLocks noChangeArrowheads="1"/>
                </p:cNvSpPr>
                <p:nvPr/>
              </p:nvSpPr>
              <p:spPr bwMode="auto">
                <a:xfrm>
                  <a:off x="1916" y="3378"/>
                  <a:ext cx="21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34" name="Rectangle 69"/>
                <p:cNvSpPr>
                  <a:spLocks noChangeArrowheads="1"/>
                </p:cNvSpPr>
                <p:nvPr/>
              </p:nvSpPr>
              <p:spPr bwMode="auto">
                <a:xfrm>
                  <a:off x="1977" y="3381"/>
                  <a:ext cx="16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35" name="Rectangle 70"/>
                <p:cNvSpPr>
                  <a:spLocks noChangeArrowheads="1"/>
                </p:cNvSpPr>
                <p:nvPr/>
              </p:nvSpPr>
              <p:spPr bwMode="auto">
                <a:xfrm>
                  <a:off x="1993" y="3381"/>
                  <a:ext cx="4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36" name="Freeform 71"/>
                <p:cNvSpPr>
                  <a:spLocks/>
                </p:cNvSpPr>
                <p:nvPr/>
              </p:nvSpPr>
              <p:spPr bwMode="auto">
                <a:xfrm>
                  <a:off x="2037" y="3378"/>
                  <a:ext cx="20" cy="13"/>
                </a:xfrm>
                <a:custGeom>
                  <a:avLst/>
                  <a:gdLst>
                    <a:gd name="T0" fmla="*/ 0 w 20"/>
                    <a:gd name="T1" fmla="*/ 3 h 13"/>
                    <a:gd name="T2" fmla="*/ 20 w 20"/>
                    <a:gd name="T3" fmla="*/ 0 h 13"/>
                    <a:gd name="T4" fmla="*/ 20 w 20"/>
                    <a:gd name="T5" fmla="*/ 10 h 13"/>
                    <a:gd name="T6" fmla="*/ 0 w 20"/>
                    <a:gd name="T7" fmla="*/ 13 h 13"/>
                    <a:gd name="T8" fmla="*/ 0 w 20"/>
                    <a:gd name="T9" fmla="*/ 3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"/>
                    <a:gd name="T16" fmla="*/ 0 h 13"/>
                    <a:gd name="T17" fmla="*/ 20 w 20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" h="13">
                      <a:moveTo>
                        <a:pt x="0" y="3"/>
                      </a:moveTo>
                      <a:lnTo>
                        <a:pt x="20" y="0"/>
                      </a:lnTo>
                      <a:lnTo>
                        <a:pt x="20" y="10"/>
                      </a:lnTo>
                      <a:lnTo>
                        <a:pt x="0" y="1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37" name="Rectangle 72"/>
                <p:cNvSpPr>
                  <a:spLocks noChangeArrowheads="1"/>
                </p:cNvSpPr>
                <p:nvPr/>
              </p:nvSpPr>
              <p:spPr bwMode="auto">
                <a:xfrm>
                  <a:off x="2097" y="3378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38" name="Rectangle 73"/>
                <p:cNvSpPr>
                  <a:spLocks noChangeArrowheads="1"/>
                </p:cNvSpPr>
                <p:nvPr/>
              </p:nvSpPr>
              <p:spPr bwMode="auto">
                <a:xfrm>
                  <a:off x="2158" y="3378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39" name="Rectangle 74"/>
                <p:cNvSpPr>
                  <a:spLocks noChangeArrowheads="1"/>
                </p:cNvSpPr>
                <p:nvPr/>
              </p:nvSpPr>
              <p:spPr bwMode="auto">
                <a:xfrm>
                  <a:off x="2218" y="3378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40" name="Rectangle 75"/>
                <p:cNvSpPr>
                  <a:spLocks noChangeArrowheads="1"/>
                </p:cNvSpPr>
                <p:nvPr/>
              </p:nvSpPr>
              <p:spPr bwMode="auto">
                <a:xfrm>
                  <a:off x="2278" y="3378"/>
                  <a:ext cx="1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41" name="Rectangle 76"/>
                <p:cNvSpPr>
                  <a:spLocks noChangeArrowheads="1"/>
                </p:cNvSpPr>
                <p:nvPr/>
              </p:nvSpPr>
              <p:spPr bwMode="auto">
                <a:xfrm>
                  <a:off x="2288" y="3378"/>
                  <a:ext cx="1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42" name="Rectangle 77"/>
                <p:cNvSpPr>
                  <a:spLocks noChangeArrowheads="1"/>
                </p:cNvSpPr>
                <p:nvPr/>
              </p:nvSpPr>
              <p:spPr bwMode="auto">
                <a:xfrm>
                  <a:off x="2339" y="3371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43" name="Freeform 78"/>
                <p:cNvSpPr>
                  <a:spLocks/>
                </p:cNvSpPr>
                <p:nvPr/>
              </p:nvSpPr>
              <p:spPr bwMode="auto">
                <a:xfrm>
                  <a:off x="2399" y="3365"/>
                  <a:ext cx="20" cy="13"/>
                </a:xfrm>
                <a:custGeom>
                  <a:avLst/>
                  <a:gdLst>
                    <a:gd name="T0" fmla="*/ 0 w 20"/>
                    <a:gd name="T1" fmla="*/ 3 h 13"/>
                    <a:gd name="T2" fmla="*/ 20 w 20"/>
                    <a:gd name="T3" fmla="*/ 0 h 13"/>
                    <a:gd name="T4" fmla="*/ 20 w 20"/>
                    <a:gd name="T5" fmla="*/ 10 h 13"/>
                    <a:gd name="T6" fmla="*/ 0 w 20"/>
                    <a:gd name="T7" fmla="*/ 13 h 13"/>
                    <a:gd name="T8" fmla="*/ 0 w 20"/>
                    <a:gd name="T9" fmla="*/ 3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"/>
                    <a:gd name="T16" fmla="*/ 0 h 13"/>
                    <a:gd name="T17" fmla="*/ 20 w 20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" h="13">
                      <a:moveTo>
                        <a:pt x="0" y="3"/>
                      </a:moveTo>
                      <a:lnTo>
                        <a:pt x="20" y="0"/>
                      </a:lnTo>
                      <a:lnTo>
                        <a:pt x="20" y="10"/>
                      </a:lnTo>
                      <a:lnTo>
                        <a:pt x="0" y="1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44" name="Freeform 79"/>
                <p:cNvSpPr>
                  <a:spLocks/>
                </p:cNvSpPr>
                <p:nvPr/>
              </p:nvSpPr>
              <p:spPr bwMode="auto">
                <a:xfrm>
                  <a:off x="2459" y="3355"/>
                  <a:ext cx="20" cy="13"/>
                </a:xfrm>
                <a:custGeom>
                  <a:avLst/>
                  <a:gdLst>
                    <a:gd name="T0" fmla="*/ 0 w 20"/>
                    <a:gd name="T1" fmla="*/ 3 h 13"/>
                    <a:gd name="T2" fmla="*/ 20 w 20"/>
                    <a:gd name="T3" fmla="*/ 0 h 13"/>
                    <a:gd name="T4" fmla="*/ 20 w 20"/>
                    <a:gd name="T5" fmla="*/ 10 h 13"/>
                    <a:gd name="T6" fmla="*/ 0 w 20"/>
                    <a:gd name="T7" fmla="*/ 13 h 13"/>
                    <a:gd name="T8" fmla="*/ 0 w 20"/>
                    <a:gd name="T9" fmla="*/ 3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"/>
                    <a:gd name="T16" fmla="*/ 0 h 13"/>
                    <a:gd name="T17" fmla="*/ 20 w 20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" h="13">
                      <a:moveTo>
                        <a:pt x="0" y="3"/>
                      </a:moveTo>
                      <a:lnTo>
                        <a:pt x="20" y="0"/>
                      </a:lnTo>
                      <a:lnTo>
                        <a:pt x="20" y="10"/>
                      </a:lnTo>
                      <a:lnTo>
                        <a:pt x="0" y="1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45" name="Freeform 80"/>
                <p:cNvSpPr>
                  <a:spLocks/>
                </p:cNvSpPr>
                <p:nvPr/>
              </p:nvSpPr>
              <p:spPr bwMode="auto">
                <a:xfrm>
                  <a:off x="2519" y="3355"/>
                  <a:ext cx="21" cy="13"/>
                </a:xfrm>
                <a:custGeom>
                  <a:avLst/>
                  <a:gdLst>
                    <a:gd name="T0" fmla="*/ 0 w 21"/>
                    <a:gd name="T1" fmla="*/ 0 h 13"/>
                    <a:gd name="T2" fmla="*/ 21 w 21"/>
                    <a:gd name="T3" fmla="*/ 3 h 13"/>
                    <a:gd name="T4" fmla="*/ 21 w 21"/>
                    <a:gd name="T5" fmla="*/ 13 h 13"/>
                    <a:gd name="T6" fmla="*/ 0 w 21"/>
                    <a:gd name="T7" fmla="*/ 10 h 13"/>
                    <a:gd name="T8" fmla="*/ 0 w 21"/>
                    <a:gd name="T9" fmla="*/ 0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3"/>
                    <a:gd name="T17" fmla="*/ 21 w 21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3">
                      <a:moveTo>
                        <a:pt x="0" y="0"/>
                      </a:moveTo>
                      <a:lnTo>
                        <a:pt x="21" y="3"/>
                      </a:lnTo>
                      <a:lnTo>
                        <a:pt x="21" y="13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46" name="Rectangle 81"/>
                <p:cNvSpPr>
                  <a:spLocks noChangeArrowheads="1"/>
                </p:cNvSpPr>
                <p:nvPr/>
              </p:nvSpPr>
              <p:spPr bwMode="auto">
                <a:xfrm>
                  <a:off x="2580" y="3358"/>
                  <a:ext cx="6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47" name="Rectangle 82"/>
                <p:cNvSpPr>
                  <a:spLocks noChangeArrowheads="1"/>
                </p:cNvSpPr>
                <p:nvPr/>
              </p:nvSpPr>
              <p:spPr bwMode="auto">
                <a:xfrm>
                  <a:off x="2586" y="3358"/>
                  <a:ext cx="14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48" name="Rectangle 83"/>
                <p:cNvSpPr>
                  <a:spLocks noChangeArrowheads="1"/>
                </p:cNvSpPr>
                <p:nvPr/>
              </p:nvSpPr>
              <p:spPr bwMode="auto">
                <a:xfrm>
                  <a:off x="2640" y="3361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49" name="Freeform 84"/>
                <p:cNvSpPr>
                  <a:spLocks/>
                </p:cNvSpPr>
                <p:nvPr/>
              </p:nvSpPr>
              <p:spPr bwMode="auto">
                <a:xfrm>
                  <a:off x="710" y="3405"/>
                  <a:ext cx="24" cy="17"/>
                </a:xfrm>
                <a:custGeom>
                  <a:avLst/>
                  <a:gdLst>
                    <a:gd name="T0" fmla="*/ 4 w 24"/>
                    <a:gd name="T1" fmla="*/ 0 h 17"/>
                    <a:gd name="T2" fmla="*/ 24 w 24"/>
                    <a:gd name="T3" fmla="*/ 7 h 17"/>
                    <a:gd name="T4" fmla="*/ 20 w 24"/>
                    <a:gd name="T5" fmla="*/ 17 h 17"/>
                    <a:gd name="T6" fmla="*/ 0 w 24"/>
                    <a:gd name="T7" fmla="*/ 10 h 17"/>
                    <a:gd name="T8" fmla="*/ 4 w 24"/>
                    <a:gd name="T9" fmla="*/ 0 h 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17"/>
                    <a:gd name="T17" fmla="*/ 24 w 24"/>
                    <a:gd name="T18" fmla="*/ 17 h 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17">
                      <a:moveTo>
                        <a:pt x="4" y="0"/>
                      </a:moveTo>
                      <a:lnTo>
                        <a:pt x="24" y="7"/>
                      </a:lnTo>
                      <a:lnTo>
                        <a:pt x="20" y="17"/>
                      </a:lnTo>
                      <a:lnTo>
                        <a:pt x="0" y="1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50" name="Freeform 85"/>
                <p:cNvSpPr>
                  <a:spLocks/>
                </p:cNvSpPr>
                <p:nvPr/>
              </p:nvSpPr>
              <p:spPr bwMode="auto">
                <a:xfrm>
                  <a:off x="767" y="3422"/>
                  <a:ext cx="24" cy="16"/>
                </a:xfrm>
                <a:custGeom>
                  <a:avLst/>
                  <a:gdLst>
                    <a:gd name="T0" fmla="*/ 4 w 24"/>
                    <a:gd name="T1" fmla="*/ 0 h 16"/>
                    <a:gd name="T2" fmla="*/ 24 w 24"/>
                    <a:gd name="T3" fmla="*/ 6 h 16"/>
                    <a:gd name="T4" fmla="*/ 20 w 24"/>
                    <a:gd name="T5" fmla="*/ 16 h 16"/>
                    <a:gd name="T6" fmla="*/ 0 w 24"/>
                    <a:gd name="T7" fmla="*/ 10 h 16"/>
                    <a:gd name="T8" fmla="*/ 4 w 24"/>
                    <a:gd name="T9" fmla="*/ 0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16"/>
                    <a:gd name="T17" fmla="*/ 24 w 24"/>
                    <a:gd name="T18" fmla="*/ 16 h 1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16">
                      <a:moveTo>
                        <a:pt x="4" y="0"/>
                      </a:moveTo>
                      <a:lnTo>
                        <a:pt x="24" y="6"/>
                      </a:lnTo>
                      <a:lnTo>
                        <a:pt x="20" y="16"/>
                      </a:lnTo>
                      <a:lnTo>
                        <a:pt x="0" y="1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51" name="Rectangle 86"/>
                <p:cNvSpPr>
                  <a:spLocks noChangeArrowheads="1"/>
                </p:cNvSpPr>
                <p:nvPr/>
              </p:nvSpPr>
              <p:spPr bwMode="auto">
                <a:xfrm>
                  <a:off x="828" y="3435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52" name="Rectangle 87"/>
                <p:cNvSpPr>
                  <a:spLocks noChangeArrowheads="1"/>
                </p:cNvSpPr>
                <p:nvPr/>
              </p:nvSpPr>
              <p:spPr bwMode="auto">
                <a:xfrm>
                  <a:off x="888" y="3435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53" name="Freeform 88"/>
                <p:cNvSpPr>
                  <a:spLocks/>
                </p:cNvSpPr>
                <p:nvPr/>
              </p:nvSpPr>
              <p:spPr bwMode="auto">
                <a:xfrm>
                  <a:off x="948" y="3432"/>
                  <a:ext cx="20" cy="13"/>
                </a:xfrm>
                <a:custGeom>
                  <a:avLst/>
                  <a:gdLst>
                    <a:gd name="T0" fmla="*/ 0 w 20"/>
                    <a:gd name="T1" fmla="*/ 3 h 13"/>
                    <a:gd name="T2" fmla="*/ 20 w 20"/>
                    <a:gd name="T3" fmla="*/ 0 h 13"/>
                    <a:gd name="T4" fmla="*/ 20 w 20"/>
                    <a:gd name="T5" fmla="*/ 10 h 13"/>
                    <a:gd name="T6" fmla="*/ 0 w 20"/>
                    <a:gd name="T7" fmla="*/ 13 h 13"/>
                    <a:gd name="T8" fmla="*/ 0 w 20"/>
                    <a:gd name="T9" fmla="*/ 3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"/>
                    <a:gd name="T16" fmla="*/ 0 h 13"/>
                    <a:gd name="T17" fmla="*/ 20 w 20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" h="13">
                      <a:moveTo>
                        <a:pt x="0" y="3"/>
                      </a:moveTo>
                      <a:lnTo>
                        <a:pt x="20" y="0"/>
                      </a:lnTo>
                      <a:lnTo>
                        <a:pt x="20" y="10"/>
                      </a:lnTo>
                      <a:lnTo>
                        <a:pt x="0" y="1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54" name="Rectangle 89"/>
                <p:cNvSpPr>
                  <a:spLocks noChangeArrowheads="1"/>
                </p:cNvSpPr>
                <p:nvPr/>
              </p:nvSpPr>
              <p:spPr bwMode="auto">
                <a:xfrm>
                  <a:off x="1009" y="3432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55" name="Rectangle 90"/>
                <p:cNvSpPr>
                  <a:spLocks noChangeArrowheads="1"/>
                </p:cNvSpPr>
                <p:nvPr/>
              </p:nvSpPr>
              <p:spPr bwMode="auto">
                <a:xfrm>
                  <a:off x="1069" y="3428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56" name="Rectangle 91"/>
                <p:cNvSpPr>
                  <a:spLocks noChangeArrowheads="1"/>
                </p:cNvSpPr>
                <p:nvPr/>
              </p:nvSpPr>
              <p:spPr bwMode="auto">
                <a:xfrm>
                  <a:off x="1129" y="3428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57" name="Rectangle 92"/>
                <p:cNvSpPr>
                  <a:spLocks noChangeArrowheads="1"/>
                </p:cNvSpPr>
                <p:nvPr/>
              </p:nvSpPr>
              <p:spPr bwMode="auto">
                <a:xfrm>
                  <a:off x="1189" y="3432"/>
                  <a:ext cx="14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58" name="Rectangle 93"/>
                <p:cNvSpPr>
                  <a:spLocks noChangeArrowheads="1"/>
                </p:cNvSpPr>
                <p:nvPr/>
              </p:nvSpPr>
              <p:spPr bwMode="auto">
                <a:xfrm>
                  <a:off x="1203" y="3432"/>
                  <a:ext cx="7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59" name="Freeform 94"/>
                <p:cNvSpPr>
                  <a:spLocks/>
                </p:cNvSpPr>
                <p:nvPr/>
              </p:nvSpPr>
              <p:spPr bwMode="auto">
                <a:xfrm>
                  <a:off x="1250" y="3428"/>
                  <a:ext cx="20" cy="14"/>
                </a:xfrm>
                <a:custGeom>
                  <a:avLst/>
                  <a:gdLst>
                    <a:gd name="T0" fmla="*/ 0 w 20"/>
                    <a:gd name="T1" fmla="*/ 4 h 14"/>
                    <a:gd name="T2" fmla="*/ 20 w 20"/>
                    <a:gd name="T3" fmla="*/ 0 h 14"/>
                    <a:gd name="T4" fmla="*/ 20 w 20"/>
                    <a:gd name="T5" fmla="*/ 10 h 14"/>
                    <a:gd name="T6" fmla="*/ 0 w 20"/>
                    <a:gd name="T7" fmla="*/ 14 h 14"/>
                    <a:gd name="T8" fmla="*/ 0 w 20"/>
                    <a:gd name="T9" fmla="*/ 4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"/>
                    <a:gd name="T16" fmla="*/ 0 h 14"/>
                    <a:gd name="T17" fmla="*/ 20 w 20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" h="14">
                      <a:moveTo>
                        <a:pt x="0" y="4"/>
                      </a:moveTo>
                      <a:lnTo>
                        <a:pt x="20" y="0"/>
                      </a:lnTo>
                      <a:lnTo>
                        <a:pt x="20" y="10"/>
                      </a:lnTo>
                      <a:lnTo>
                        <a:pt x="0" y="1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60" name="Freeform 95"/>
                <p:cNvSpPr>
                  <a:spLocks/>
                </p:cNvSpPr>
                <p:nvPr/>
              </p:nvSpPr>
              <p:spPr bwMode="auto">
                <a:xfrm>
                  <a:off x="1310" y="3428"/>
                  <a:ext cx="20" cy="14"/>
                </a:xfrm>
                <a:custGeom>
                  <a:avLst/>
                  <a:gdLst>
                    <a:gd name="T0" fmla="*/ 0 w 20"/>
                    <a:gd name="T1" fmla="*/ 0 h 14"/>
                    <a:gd name="T2" fmla="*/ 20 w 20"/>
                    <a:gd name="T3" fmla="*/ 4 h 14"/>
                    <a:gd name="T4" fmla="*/ 20 w 20"/>
                    <a:gd name="T5" fmla="*/ 14 h 14"/>
                    <a:gd name="T6" fmla="*/ 0 w 20"/>
                    <a:gd name="T7" fmla="*/ 10 h 14"/>
                    <a:gd name="T8" fmla="*/ 0 w 20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"/>
                    <a:gd name="T16" fmla="*/ 0 h 14"/>
                    <a:gd name="T17" fmla="*/ 20 w 20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" h="14">
                      <a:moveTo>
                        <a:pt x="0" y="0"/>
                      </a:moveTo>
                      <a:lnTo>
                        <a:pt x="20" y="4"/>
                      </a:lnTo>
                      <a:lnTo>
                        <a:pt x="20" y="14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61" name="Freeform 96"/>
                <p:cNvSpPr>
                  <a:spLocks/>
                </p:cNvSpPr>
                <p:nvPr/>
              </p:nvSpPr>
              <p:spPr bwMode="auto">
                <a:xfrm>
                  <a:off x="1370" y="3435"/>
                  <a:ext cx="20" cy="13"/>
                </a:xfrm>
                <a:custGeom>
                  <a:avLst/>
                  <a:gdLst>
                    <a:gd name="T0" fmla="*/ 0 w 20"/>
                    <a:gd name="T1" fmla="*/ 0 h 13"/>
                    <a:gd name="T2" fmla="*/ 20 w 20"/>
                    <a:gd name="T3" fmla="*/ 3 h 13"/>
                    <a:gd name="T4" fmla="*/ 20 w 20"/>
                    <a:gd name="T5" fmla="*/ 13 h 13"/>
                    <a:gd name="T6" fmla="*/ 0 w 20"/>
                    <a:gd name="T7" fmla="*/ 10 h 13"/>
                    <a:gd name="T8" fmla="*/ 0 w 20"/>
                    <a:gd name="T9" fmla="*/ 0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"/>
                    <a:gd name="T16" fmla="*/ 0 h 13"/>
                    <a:gd name="T17" fmla="*/ 20 w 20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" h="13">
                      <a:moveTo>
                        <a:pt x="0" y="0"/>
                      </a:moveTo>
                      <a:lnTo>
                        <a:pt x="20" y="3"/>
                      </a:lnTo>
                      <a:lnTo>
                        <a:pt x="20" y="13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62" name="Rectangle 97"/>
                <p:cNvSpPr>
                  <a:spLocks noChangeArrowheads="1"/>
                </p:cNvSpPr>
                <p:nvPr/>
              </p:nvSpPr>
              <p:spPr bwMode="auto">
                <a:xfrm>
                  <a:off x="1431" y="3438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63" name="Rectangle 98"/>
                <p:cNvSpPr>
                  <a:spLocks noChangeArrowheads="1"/>
                </p:cNvSpPr>
                <p:nvPr/>
              </p:nvSpPr>
              <p:spPr bwMode="auto">
                <a:xfrm>
                  <a:off x="1491" y="3438"/>
                  <a:ext cx="1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64" name="Rectangle 99"/>
                <p:cNvSpPr>
                  <a:spLocks noChangeArrowheads="1"/>
                </p:cNvSpPr>
                <p:nvPr/>
              </p:nvSpPr>
              <p:spPr bwMode="auto">
                <a:xfrm>
                  <a:off x="1501" y="3438"/>
                  <a:ext cx="1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65" name="Rectangle 100"/>
                <p:cNvSpPr>
                  <a:spLocks noChangeArrowheads="1"/>
                </p:cNvSpPr>
                <p:nvPr/>
              </p:nvSpPr>
              <p:spPr bwMode="auto">
                <a:xfrm>
                  <a:off x="1551" y="3442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66" name="Rectangle 101"/>
                <p:cNvSpPr>
                  <a:spLocks noChangeArrowheads="1"/>
                </p:cNvSpPr>
                <p:nvPr/>
              </p:nvSpPr>
              <p:spPr bwMode="auto">
                <a:xfrm>
                  <a:off x="1612" y="3445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67" name="Rectangle 102"/>
                <p:cNvSpPr>
                  <a:spLocks noChangeArrowheads="1"/>
                </p:cNvSpPr>
                <p:nvPr/>
              </p:nvSpPr>
              <p:spPr bwMode="auto">
                <a:xfrm>
                  <a:off x="1672" y="3448"/>
                  <a:ext cx="20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68" name="Rectangle 103"/>
                <p:cNvSpPr>
                  <a:spLocks noChangeArrowheads="1"/>
                </p:cNvSpPr>
                <p:nvPr/>
              </p:nvSpPr>
              <p:spPr bwMode="auto">
                <a:xfrm>
                  <a:off x="1732" y="3445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69" name="Rectangle 104"/>
                <p:cNvSpPr>
                  <a:spLocks noChangeArrowheads="1"/>
                </p:cNvSpPr>
                <p:nvPr/>
              </p:nvSpPr>
              <p:spPr bwMode="auto">
                <a:xfrm>
                  <a:off x="1792" y="3442"/>
                  <a:ext cx="4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70" name="Rectangle 105"/>
                <p:cNvSpPr>
                  <a:spLocks noChangeArrowheads="1"/>
                </p:cNvSpPr>
                <p:nvPr/>
              </p:nvSpPr>
              <p:spPr bwMode="auto">
                <a:xfrm>
                  <a:off x="1796" y="3442"/>
                  <a:ext cx="17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71" name="Freeform 106"/>
                <p:cNvSpPr>
                  <a:spLocks/>
                </p:cNvSpPr>
                <p:nvPr/>
              </p:nvSpPr>
              <p:spPr bwMode="auto">
                <a:xfrm>
                  <a:off x="1853" y="3435"/>
                  <a:ext cx="20" cy="13"/>
                </a:xfrm>
                <a:custGeom>
                  <a:avLst/>
                  <a:gdLst>
                    <a:gd name="T0" fmla="*/ 0 w 20"/>
                    <a:gd name="T1" fmla="*/ 3 h 13"/>
                    <a:gd name="T2" fmla="*/ 20 w 20"/>
                    <a:gd name="T3" fmla="*/ 0 h 13"/>
                    <a:gd name="T4" fmla="*/ 20 w 20"/>
                    <a:gd name="T5" fmla="*/ 10 h 13"/>
                    <a:gd name="T6" fmla="*/ 0 w 20"/>
                    <a:gd name="T7" fmla="*/ 13 h 13"/>
                    <a:gd name="T8" fmla="*/ 0 w 20"/>
                    <a:gd name="T9" fmla="*/ 3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"/>
                    <a:gd name="T16" fmla="*/ 0 h 13"/>
                    <a:gd name="T17" fmla="*/ 20 w 20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" h="13">
                      <a:moveTo>
                        <a:pt x="0" y="3"/>
                      </a:moveTo>
                      <a:lnTo>
                        <a:pt x="20" y="0"/>
                      </a:lnTo>
                      <a:lnTo>
                        <a:pt x="20" y="10"/>
                      </a:lnTo>
                      <a:lnTo>
                        <a:pt x="0" y="1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72" name="Rectangle 107"/>
                <p:cNvSpPr>
                  <a:spLocks noChangeArrowheads="1"/>
                </p:cNvSpPr>
                <p:nvPr/>
              </p:nvSpPr>
              <p:spPr bwMode="auto">
                <a:xfrm>
                  <a:off x="1913" y="3435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73" name="Rectangle 108"/>
                <p:cNvSpPr>
                  <a:spLocks noChangeArrowheads="1"/>
                </p:cNvSpPr>
                <p:nvPr/>
              </p:nvSpPr>
              <p:spPr bwMode="auto">
                <a:xfrm>
                  <a:off x="1973" y="3435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74" name="Rectangle 109"/>
                <p:cNvSpPr>
                  <a:spLocks noChangeArrowheads="1"/>
                </p:cNvSpPr>
                <p:nvPr/>
              </p:nvSpPr>
              <p:spPr bwMode="auto">
                <a:xfrm>
                  <a:off x="2034" y="3442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75" name="Rectangle 110"/>
                <p:cNvSpPr>
                  <a:spLocks noChangeArrowheads="1"/>
                </p:cNvSpPr>
                <p:nvPr/>
              </p:nvSpPr>
              <p:spPr bwMode="auto">
                <a:xfrm>
                  <a:off x="2094" y="3448"/>
                  <a:ext cx="20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76" name="Rectangle 111"/>
                <p:cNvSpPr>
                  <a:spLocks noChangeArrowheads="1"/>
                </p:cNvSpPr>
                <p:nvPr/>
              </p:nvSpPr>
              <p:spPr bwMode="auto">
                <a:xfrm>
                  <a:off x="2154" y="3448"/>
                  <a:ext cx="20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77" name="Rectangle 112"/>
                <p:cNvSpPr>
                  <a:spLocks noChangeArrowheads="1"/>
                </p:cNvSpPr>
                <p:nvPr/>
              </p:nvSpPr>
              <p:spPr bwMode="auto">
                <a:xfrm>
                  <a:off x="2215" y="3448"/>
                  <a:ext cx="20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78" name="Rectangle 113"/>
                <p:cNvSpPr>
                  <a:spLocks noChangeArrowheads="1"/>
                </p:cNvSpPr>
                <p:nvPr/>
              </p:nvSpPr>
              <p:spPr bwMode="auto">
                <a:xfrm>
                  <a:off x="2275" y="3445"/>
                  <a:ext cx="13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79" name="Rectangle 114"/>
                <p:cNvSpPr>
                  <a:spLocks noChangeArrowheads="1"/>
                </p:cNvSpPr>
                <p:nvPr/>
              </p:nvSpPr>
              <p:spPr bwMode="auto">
                <a:xfrm>
                  <a:off x="2288" y="3445"/>
                  <a:ext cx="7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80" name="Freeform 115"/>
                <p:cNvSpPr>
                  <a:spLocks/>
                </p:cNvSpPr>
                <p:nvPr/>
              </p:nvSpPr>
              <p:spPr bwMode="auto">
                <a:xfrm>
                  <a:off x="2335" y="3448"/>
                  <a:ext cx="20" cy="14"/>
                </a:xfrm>
                <a:custGeom>
                  <a:avLst/>
                  <a:gdLst>
                    <a:gd name="T0" fmla="*/ 0 w 20"/>
                    <a:gd name="T1" fmla="*/ 0 h 14"/>
                    <a:gd name="T2" fmla="*/ 20 w 20"/>
                    <a:gd name="T3" fmla="*/ 4 h 14"/>
                    <a:gd name="T4" fmla="*/ 20 w 20"/>
                    <a:gd name="T5" fmla="*/ 14 h 14"/>
                    <a:gd name="T6" fmla="*/ 0 w 20"/>
                    <a:gd name="T7" fmla="*/ 11 h 14"/>
                    <a:gd name="T8" fmla="*/ 0 w 20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"/>
                    <a:gd name="T16" fmla="*/ 0 h 14"/>
                    <a:gd name="T17" fmla="*/ 20 w 20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" h="14">
                      <a:moveTo>
                        <a:pt x="0" y="0"/>
                      </a:moveTo>
                      <a:lnTo>
                        <a:pt x="20" y="4"/>
                      </a:lnTo>
                      <a:lnTo>
                        <a:pt x="20" y="14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81" name="Rectangle 116"/>
                <p:cNvSpPr>
                  <a:spLocks noChangeArrowheads="1"/>
                </p:cNvSpPr>
                <p:nvPr/>
              </p:nvSpPr>
              <p:spPr bwMode="auto">
                <a:xfrm>
                  <a:off x="2396" y="3455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82" name="Rectangle 117"/>
                <p:cNvSpPr>
                  <a:spLocks noChangeArrowheads="1"/>
                </p:cNvSpPr>
                <p:nvPr/>
              </p:nvSpPr>
              <p:spPr bwMode="auto">
                <a:xfrm>
                  <a:off x="2456" y="3455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83" name="Rectangle 118"/>
                <p:cNvSpPr>
                  <a:spLocks noChangeArrowheads="1"/>
                </p:cNvSpPr>
                <p:nvPr/>
              </p:nvSpPr>
              <p:spPr bwMode="auto">
                <a:xfrm>
                  <a:off x="2516" y="3455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84" name="Rectangle 119"/>
                <p:cNvSpPr>
                  <a:spLocks noChangeArrowheads="1"/>
                </p:cNvSpPr>
                <p:nvPr/>
              </p:nvSpPr>
              <p:spPr bwMode="auto">
                <a:xfrm>
                  <a:off x="2576" y="3455"/>
                  <a:ext cx="1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85" name="Rectangle 120"/>
                <p:cNvSpPr>
                  <a:spLocks noChangeArrowheads="1"/>
                </p:cNvSpPr>
                <p:nvPr/>
              </p:nvSpPr>
              <p:spPr bwMode="auto">
                <a:xfrm>
                  <a:off x="2586" y="3455"/>
                  <a:ext cx="11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3086" name="Rectangle 121"/>
                <p:cNvSpPr>
                  <a:spLocks noChangeArrowheads="1"/>
                </p:cNvSpPr>
                <p:nvPr/>
              </p:nvSpPr>
              <p:spPr bwMode="auto">
                <a:xfrm>
                  <a:off x="2637" y="3452"/>
                  <a:ext cx="20" cy="10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12962" name="Freeform 122"/>
              <p:cNvSpPr>
                <a:spLocks/>
              </p:cNvSpPr>
              <p:nvPr/>
            </p:nvSpPr>
            <p:spPr bwMode="auto">
              <a:xfrm>
                <a:off x="1326" y="1326"/>
                <a:ext cx="1974" cy="366"/>
              </a:xfrm>
              <a:custGeom>
                <a:avLst/>
                <a:gdLst>
                  <a:gd name="T0" fmla="*/ 0 w 589"/>
                  <a:gd name="T1" fmla="*/ 524639 h 109"/>
                  <a:gd name="T2" fmla="*/ 137402 w 589"/>
                  <a:gd name="T3" fmla="*/ 404259 h 109"/>
                  <a:gd name="T4" fmla="*/ 280714 w 589"/>
                  <a:gd name="T5" fmla="*/ 379837 h 109"/>
                  <a:gd name="T6" fmla="*/ 418230 w 589"/>
                  <a:gd name="T7" fmla="*/ 385442 h 109"/>
                  <a:gd name="T8" fmla="*/ 559768 w 589"/>
                  <a:gd name="T9" fmla="*/ 393954 h 109"/>
                  <a:gd name="T10" fmla="*/ 698561 w 589"/>
                  <a:gd name="T11" fmla="*/ 371312 h 109"/>
                  <a:gd name="T12" fmla="*/ 840099 w 589"/>
                  <a:gd name="T13" fmla="*/ 351256 h 109"/>
                  <a:gd name="T14" fmla="*/ 977616 w 589"/>
                  <a:gd name="T15" fmla="*/ 322627 h 109"/>
                  <a:gd name="T16" fmla="*/ 1120960 w 589"/>
                  <a:gd name="T17" fmla="*/ 297981 h 109"/>
                  <a:gd name="T18" fmla="*/ 1258329 w 589"/>
                  <a:gd name="T19" fmla="*/ 273560 h 109"/>
                  <a:gd name="T20" fmla="*/ 1401674 w 589"/>
                  <a:gd name="T21" fmla="*/ 244945 h 109"/>
                  <a:gd name="T22" fmla="*/ 1539033 w 589"/>
                  <a:gd name="T23" fmla="*/ 226658 h 109"/>
                  <a:gd name="T24" fmla="*/ 1676435 w 589"/>
                  <a:gd name="T25" fmla="*/ 192090 h 109"/>
                  <a:gd name="T26" fmla="*/ 1819375 w 589"/>
                  <a:gd name="T27" fmla="*/ 183578 h 109"/>
                  <a:gd name="T28" fmla="*/ 1956767 w 589"/>
                  <a:gd name="T29" fmla="*/ 169079 h 109"/>
                  <a:gd name="T30" fmla="*/ 2098463 w 589"/>
                  <a:gd name="T31" fmla="*/ 144657 h 109"/>
                  <a:gd name="T32" fmla="*/ 2237594 w 589"/>
                  <a:gd name="T33" fmla="*/ 116076 h 109"/>
                  <a:gd name="T34" fmla="*/ 2379287 w 589"/>
                  <a:gd name="T35" fmla="*/ 81470 h 109"/>
                  <a:gd name="T36" fmla="*/ 2516692 w 589"/>
                  <a:gd name="T37" fmla="*/ 43081 h 109"/>
                  <a:gd name="T38" fmla="*/ 2660003 w 589"/>
                  <a:gd name="T39" fmla="*/ 18817 h 109"/>
                  <a:gd name="T40" fmla="*/ 2797392 w 589"/>
                  <a:gd name="T41" fmla="*/ 0 h 10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89"/>
                  <a:gd name="T64" fmla="*/ 0 h 109"/>
                  <a:gd name="T65" fmla="*/ 589 w 589"/>
                  <a:gd name="T66" fmla="*/ 109 h 10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89" h="109">
                    <a:moveTo>
                      <a:pt x="0" y="109"/>
                    </a:moveTo>
                    <a:lnTo>
                      <a:pt x="29" y="84"/>
                    </a:lnTo>
                    <a:lnTo>
                      <a:pt x="59" y="79"/>
                    </a:lnTo>
                    <a:lnTo>
                      <a:pt x="88" y="80"/>
                    </a:lnTo>
                    <a:lnTo>
                      <a:pt x="118" y="82"/>
                    </a:lnTo>
                    <a:lnTo>
                      <a:pt x="147" y="77"/>
                    </a:lnTo>
                    <a:lnTo>
                      <a:pt x="177" y="73"/>
                    </a:lnTo>
                    <a:lnTo>
                      <a:pt x="206" y="67"/>
                    </a:lnTo>
                    <a:lnTo>
                      <a:pt x="236" y="62"/>
                    </a:lnTo>
                    <a:lnTo>
                      <a:pt x="265" y="57"/>
                    </a:lnTo>
                    <a:lnTo>
                      <a:pt x="295" y="51"/>
                    </a:lnTo>
                    <a:lnTo>
                      <a:pt x="324" y="47"/>
                    </a:lnTo>
                    <a:lnTo>
                      <a:pt x="353" y="40"/>
                    </a:lnTo>
                    <a:lnTo>
                      <a:pt x="383" y="38"/>
                    </a:lnTo>
                    <a:lnTo>
                      <a:pt x="412" y="35"/>
                    </a:lnTo>
                    <a:lnTo>
                      <a:pt x="442" y="30"/>
                    </a:lnTo>
                    <a:lnTo>
                      <a:pt x="471" y="24"/>
                    </a:lnTo>
                    <a:lnTo>
                      <a:pt x="501" y="17"/>
                    </a:lnTo>
                    <a:lnTo>
                      <a:pt x="530" y="9"/>
                    </a:lnTo>
                    <a:lnTo>
                      <a:pt x="560" y="4"/>
                    </a:lnTo>
                    <a:lnTo>
                      <a:pt x="589" y="0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12963" name="Group 588"/>
              <p:cNvGrpSpPr>
                <a:grpSpLocks/>
              </p:cNvGrpSpPr>
              <p:nvPr/>
            </p:nvGrpSpPr>
            <p:grpSpPr bwMode="auto">
              <a:xfrm>
                <a:off x="975" y="1253"/>
                <a:ext cx="2417" cy="1082"/>
                <a:chOff x="359" y="2973"/>
                <a:chExt cx="2417" cy="1082"/>
              </a:xfrm>
            </p:grpSpPr>
            <p:grpSp>
              <p:nvGrpSpPr>
                <p:cNvPr id="12964" name="Group 568"/>
                <p:cNvGrpSpPr>
                  <a:grpSpLocks/>
                </p:cNvGrpSpPr>
                <p:nvPr/>
              </p:nvGrpSpPr>
              <p:grpSpPr bwMode="auto">
                <a:xfrm>
                  <a:off x="674" y="3036"/>
                  <a:ext cx="37" cy="751"/>
                  <a:chOff x="674" y="3036"/>
                  <a:chExt cx="37" cy="751"/>
                </a:xfrm>
              </p:grpSpPr>
              <p:sp>
                <p:nvSpPr>
                  <p:cNvPr id="13006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710" y="3036"/>
                    <a:ext cx="1" cy="751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007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674" y="3536"/>
                    <a:ext cx="36" cy="1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008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674" y="3288"/>
                    <a:ext cx="36" cy="1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009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674" y="3036"/>
                    <a:ext cx="29" cy="1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965" name="Group 567"/>
                <p:cNvGrpSpPr>
                  <a:grpSpLocks/>
                </p:cNvGrpSpPr>
                <p:nvPr/>
              </p:nvGrpSpPr>
              <p:grpSpPr bwMode="auto">
                <a:xfrm>
                  <a:off x="674" y="3787"/>
                  <a:ext cx="2011" cy="37"/>
                  <a:chOff x="674" y="3787"/>
                  <a:chExt cx="2011" cy="37"/>
                </a:xfrm>
              </p:grpSpPr>
              <p:sp>
                <p:nvSpPr>
                  <p:cNvPr id="12983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674" y="3787"/>
                    <a:ext cx="36" cy="1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984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710" y="3787"/>
                    <a:ext cx="1974" cy="1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985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10" y="3787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986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08" y="3787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987" name="Line 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908" y="3787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988" name="Line 2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05" y="3787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989" name="Line 2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06" y="3787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990" name="Line 2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03" y="3787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991" name="Line 3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03" y="3787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992" name="Line 3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401" y="3787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993" name="Line 3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501" y="3787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994" name="Line 3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598" y="3787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995" name="Line 3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699" y="3787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996" name="Line 3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96" y="3787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997" name="Line 3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893" y="3787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998" name="Line 3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993" y="3787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999" name="Line 3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091" y="3787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000" name="Line 3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191" y="3787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001" name="Line 4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288" y="3787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002" name="Line 4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89" y="3787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003" name="Line 4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86" y="3787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004" name="Line 4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86" y="3787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005" name="Line 4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84" y="3787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2966" name="Freeform 123"/>
                <p:cNvSpPr>
                  <a:spLocks/>
                </p:cNvSpPr>
                <p:nvPr/>
              </p:nvSpPr>
              <p:spPr bwMode="auto">
                <a:xfrm>
                  <a:off x="710" y="3412"/>
                  <a:ext cx="1974" cy="1"/>
                </a:xfrm>
                <a:custGeom>
                  <a:avLst/>
                  <a:gdLst>
                    <a:gd name="T0" fmla="*/ 0 w 589"/>
                    <a:gd name="T1" fmla="*/ 0 h 1"/>
                    <a:gd name="T2" fmla="*/ 137402 w 589"/>
                    <a:gd name="T3" fmla="*/ 0 h 1"/>
                    <a:gd name="T4" fmla="*/ 280714 w 589"/>
                    <a:gd name="T5" fmla="*/ 0 h 1"/>
                    <a:gd name="T6" fmla="*/ 418230 w 589"/>
                    <a:gd name="T7" fmla="*/ 0 h 1"/>
                    <a:gd name="T8" fmla="*/ 559768 w 589"/>
                    <a:gd name="T9" fmla="*/ 0 h 1"/>
                    <a:gd name="T10" fmla="*/ 698561 w 589"/>
                    <a:gd name="T11" fmla="*/ 0 h 1"/>
                    <a:gd name="T12" fmla="*/ 840099 w 589"/>
                    <a:gd name="T13" fmla="*/ 0 h 1"/>
                    <a:gd name="T14" fmla="*/ 977616 w 589"/>
                    <a:gd name="T15" fmla="*/ 0 h 1"/>
                    <a:gd name="T16" fmla="*/ 1120960 w 589"/>
                    <a:gd name="T17" fmla="*/ 0 h 1"/>
                    <a:gd name="T18" fmla="*/ 1258329 w 589"/>
                    <a:gd name="T19" fmla="*/ 0 h 1"/>
                    <a:gd name="T20" fmla="*/ 1401674 w 589"/>
                    <a:gd name="T21" fmla="*/ 0 h 1"/>
                    <a:gd name="T22" fmla="*/ 1539033 w 589"/>
                    <a:gd name="T23" fmla="*/ 0 h 1"/>
                    <a:gd name="T24" fmla="*/ 1676435 w 589"/>
                    <a:gd name="T25" fmla="*/ 0 h 1"/>
                    <a:gd name="T26" fmla="*/ 1819375 w 589"/>
                    <a:gd name="T27" fmla="*/ 0 h 1"/>
                    <a:gd name="T28" fmla="*/ 1956767 w 589"/>
                    <a:gd name="T29" fmla="*/ 0 h 1"/>
                    <a:gd name="T30" fmla="*/ 2098463 w 589"/>
                    <a:gd name="T31" fmla="*/ 0 h 1"/>
                    <a:gd name="T32" fmla="*/ 2237594 w 589"/>
                    <a:gd name="T33" fmla="*/ 0 h 1"/>
                    <a:gd name="T34" fmla="*/ 2379287 w 589"/>
                    <a:gd name="T35" fmla="*/ 0 h 1"/>
                    <a:gd name="T36" fmla="*/ 2516692 w 589"/>
                    <a:gd name="T37" fmla="*/ 0 h 1"/>
                    <a:gd name="T38" fmla="*/ 2660003 w 589"/>
                    <a:gd name="T39" fmla="*/ 0 h 1"/>
                    <a:gd name="T40" fmla="*/ 2797392 w 589"/>
                    <a:gd name="T41" fmla="*/ 0 h 1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89"/>
                    <a:gd name="T64" fmla="*/ 0 h 1"/>
                    <a:gd name="T65" fmla="*/ 589 w 589"/>
                    <a:gd name="T66" fmla="*/ 1 h 1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89" h="1">
                      <a:moveTo>
                        <a:pt x="0" y="0"/>
                      </a:moveTo>
                      <a:lnTo>
                        <a:pt x="29" y="0"/>
                      </a:lnTo>
                      <a:lnTo>
                        <a:pt x="59" y="0"/>
                      </a:lnTo>
                      <a:lnTo>
                        <a:pt x="88" y="0"/>
                      </a:lnTo>
                      <a:lnTo>
                        <a:pt x="118" y="0"/>
                      </a:lnTo>
                      <a:lnTo>
                        <a:pt x="147" y="0"/>
                      </a:lnTo>
                      <a:lnTo>
                        <a:pt x="177" y="0"/>
                      </a:lnTo>
                      <a:lnTo>
                        <a:pt x="206" y="0"/>
                      </a:lnTo>
                      <a:lnTo>
                        <a:pt x="236" y="0"/>
                      </a:lnTo>
                      <a:lnTo>
                        <a:pt x="265" y="0"/>
                      </a:lnTo>
                      <a:lnTo>
                        <a:pt x="295" y="0"/>
                      </a:lnTo>
                      <a:lnTo>
                        <a:pt x="324" y="0"/>
                      </a:lnTo>
                      <a:lnTo>
                        <a:pt x="353" y="0"/>
                      </a:lnTo>
                      <a:lnTo>
                        <a:pt x="383" y="0"/>
                      </a:lnTo>
                      <a:lnTo>
                        <a:pt x="412" y="0"/>
                      </a:lnTo>
                      <a:lnTo>
                        <a:pt x="442" y="0"/>
                      </a:lnTo>
                      <a:lnTo>
                        <a:pt x="471" y="0"/>
                      </a:lnTo>
                      <a:lnTo>
                        <a:pt x="501" y="0"/>
                      </a:lnTo>
                      <a:lnTo>
                        <a:pt x="530" y="0"/>
                      </a:lnTo>
                      <a:lnTo>
                        <a:pt x="560" y="0"/>
                      </a:lnTo>
                      <a:lnTo>
                        <a:pt x="589" y="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967" name="Rectangle 125"/>
                <p:cNvSpPr>
                  <a:spLocks noChangeArrowheads="1"/>
                </p:cNvSpPr>
                <p:nvPr/>
              </p:nvSpPr>
              <p:spPr bwMode="auto">
                <a:xfrm>
                  <a:off x="516" y="3723"/>
                  <a:ext cx="15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-3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968" name="Rectangle 126"/>
                <p:cNvSpPr>
                  <a:spLocks noChangeArrowheads="1"/>
                </p:cNvSpPr>
                <p:nvPr/>
              </p:nvSpPr>
              <p:spPr bwMode="auto">
                <a:xfrm>
                  <a:off x="516" y="3472"/>
                  <a:ext cx="15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-1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969" name="Rectangle 127"/>
                <p:cNvSpPr>
                  <a:spLocks noChangeArrowheads="1"/>
                </p:cNvSpPr>
                <p:nvPr/>
              </p:nvSpPr>
              <p:spPr bwMode="auto">
                <a:xfrm>
                  <a:off x="589" y="3224"/>
                  <a:ext cx="78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1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970" name="Rectangle 128"/>
                <p:cNvSpPr>
                  <a:spLocks noChangeArrowheads="1"/>
                </p:cNvSpPr>
                <p:nvPr/>
              </p:nvSpPr>
              <p:spPr bwMode="auto">
                <a:xfrm>
                  <a:off x="589" y="2973"/>
                  <a:ext cx="78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3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971" name="Rectangle 129"/>
                <p:cNvSpPr>
                  <a:spLocks noChangeArrowheads="1"/>
                </p:cNvSpPr>
                <p:nvPr/>
              </p:nvSpPr>
              <p:spPr bwMode="auto">
                <a:xfrm>
                  <a:off x="680" y="3901"/>
                  <a:ext cx="78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0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972" name="Rectangle 130"/>
                <p:cNvSpPr>
                  <a:spLocks noChangeArrowheads="1"/>
                </p:cNvSpPr>
                <p:nvPr/>
              </p:nvSpPr>
              <p:spPr bwMode="auto">
                <a:xfrm>
                  <a:off x="878" y="3901"/>
                  <a:ext cx="78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2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973" name="Rectangle 131"/>
                <p:cNvSpPr>
                  <a:spLocks noChangeArrowheads="1"/>
                </p:cNvSpPr>
                <p:nvPr/>
              </p:nvSpPr>
              <p:spPr bwMode="auto">
                <a:xfrm>
                  <a:off x="1076" y="3901"/>
                  <a:ext cx="78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4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974" name="Rectangle 132"/>
                <p:cNvSpPr>
                  <a:spLocks noChangeArrowheads="1"/>
                </p:cNvSpPr>
                <p:nvPr/>
              </p:nvSpPr>
              <p:spPr bwMode="auto">
                <a:xfrm>
                  <a:off x="1273" y="3901"/>
                  <a:ext cx="78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6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975" name="Rectangle 133"/>
                <p:cNvSpPr>
                  <a:spLocks noChangeArrowheads="1"/>
                </p:cNvSpPr>
                <p:nvPr/>
              </p:nvSpPr>
              <p:spPr bwMode="auto">
                <a:xfrm>
                  <a:off x="1471" y="3901"/>
                  <a:ext cx="78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8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976" name="Rectangle 134"/>
                <p:cNvSpPr>
                  <a:spLocks noChangeArrowheads="1"/>
                </p:cNvSpPr>
                <p:nvPr/>
              </p:nvSpPr>
              <p:spPr bwMode="auto">
                <a:xfrm>
                  <a:off x="1635" y="3901"/>
                  <a:ext cx="15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10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977" name="Rectangle 135"/>
                <p:cNvSpPr>
                  <a:spLocks noChangeArrowheads="1"/>
                </p:cNvSpPr>
                <p:nvPr/>
              </p:nvSpPr>
              <p:spPr bwMode="auto">
                <a:xfrm>
                  <a:off x="1829" y="3901"/>
                  <a:ext cx="15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12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978" name="Rectangle 136"/>
                <p:cNvSpPr>
                  <a:spLocks noChangeArrowheads="1"/>
                </p:cNvSpPr>
                <p:nvPr/>
              </p:nvSpPr>
              <p:spPr bwMode="auto">
                <a:xfrm>
                  <a:off x="2027" y="3901"/>
                  <a:ext cx="15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14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979" name="Rectangle 137"/>
                <p:cNvSpPr>
                  <a:spLocks noChangeArrowheads="1"/>
                </p:cNvSpPr>
                <p:nvPr/>
              </p:nvSpPr>
              <p:spPr bwMode="auto">
                <a:xfrm>
                  <a:off x="2225" y="3901"/>
                  <a:ext cx="15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16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980" name="Rectangle 138"/>
                <p:cNvSpPr>
                  <a:spLocks noChangeArrowheads="1"/>
                </p:cNvSpPr>
                <p:nvPr/>
              </p:nvSpPr>
              <p:spPr bwMode="auto">
                <a:xfrm>
                  <a:off x="2422" y="3901"/>
                  <a:ext cx="15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18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981" name="Rectangle 139"/>
                <p:cNvSpPr>
                  <a:spLocks noChangeArrowheads="1"/>
                </p:cNvSpPr>
                <p:nvPr/>
              </p:nvSpPr>
              <p:spPr bwMode="auto">
                <a:xfrm>
                  <a:off x="2620" y="3901"/>
                  <a:ext cx="15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20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982" name="Rectangle 140"/>
                <p:cNvSpPr>
                  <a:spLocks noChangeArrowheads="1"/>
                </p:cNvSpPr>
                <p:nvPr/>
              </p:nvSpPr>
              <p:spPr bwMode="auto">
                <a:xfrm>
                  <a:off x="359" y="3348"/>
                  <a:ext cx="240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L(d)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</p:grpSp>
        </p:grpSp>
        <p:sp>
          <p:nvSpPr>
            <p:cNvPr id="12960" name="Text Box 846"/>
            <p:cNvSpPr txBox="1">
              <a:spLocks noChangeArrowheads="1"/>
            </p:cNvSpPr>
            <p:nvPr/>
          </p:nvSpPr>
          <p:spPr bwMode="auto">
            <a:xfrm>
              <a:off x="1066" y="2432"/>
              <a:ext cx="97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b="1">
                  <a:latin typeface="Comic Sans MS" pitchFamily="66" charset="0"/>
                </a:rPr>
                <a:t>distance (m)</a:t>
              </a:r>
            </a:p>
          </p:txBody>
        </p:sp>
      </p:grpSp>
      <p:grpSp>
        <p:nvGrpSpPr>
          <p:cNvPr id="9" name="Group 858"/>
          <p:cNvGrpSpPr>
            <a:grpSpLocks/>
          </p:cNvGrpSpPr>
          <p:nvPr/>
        </p:nvGrpSpPr>
        <p:grpSpPr bwMode="auto">
          <a:xfrm>
            <a:off x="5148263" y="1965325"/>
            <a:ext cx="3838575" cy="2265363"/>
            <a:chOff x="3243" y="1238"/>
            <a:chExt cx="2418" cy="1427"/>
          </a:xfrm>
        </p:grpSpPr>
        <p:grpSp>
          <p:nvGrpSpPr>
            <p:cNvPr id="12825" name="Group 591"/>
            <p:cNvGrpSpPr>
              <a:grpSpLocks/>
            </p:cNvGrpSpPr>
            <p:nvPr/>
          </p:nvGrpSpPr>
          <p:grpSpPr bwMode="auto">
            <a:xfrm>
              <a:off x="3243" y="1238"/>
              <a:ext cx="2418" cy="1113"/>
              <a:chOff x="3352" y="1238"/>
              <a:chExt cx="2418" cy="1113"/>
            </a:xfrm>
          </p:grpSpPr>
          <p:grpSp>
            <p:nvGrpSpPr>
              <p:cNvPr id="12827" name="Group 570"/>
              <p:cNvGrpSpPr>
                <a:grpSpLocks/>
              </p:cNvGrpSpPr>
              <p:nvPr/>
            </p:nvGrpSpPr>
            <p:grpSpPr bwMode="auto">
              <a:xfrm>
                <a:off x="3735" y="1562"/>
                <a:ext cx="1943" cy="277"/>
                <a:chOff x="3354" y="3298"/>
                <a:chExt cx="1943" cy="277"/>
              </a:xfrm>
            </p:grpSpPr>
            <p:sp>
              <p:nvSpPr>
                <p:cNvPr id="12877" name="Freeform 213"/>
                <p:cNvSpPr>
                  <a:spLocks/>
                </p:cNvSpPr>
                <p:nvPr/>
              </p:nvSpPr>
              <p:spPr bwMode="auto">
                <a:xfrm>
                  <a:off x="3354" y="3426"/>
                  <a:ext cx="21" cy="24"/>
                </a:xfrm>
                <a:custGeom>
                  <a:avLst/>
                  <a:gdLst>
                    <a:gd name="T0" fmla="*/ 7 w 21"/>
                    <a:gd name="T1" fmla="*/ 0 h 24"/>
                    <a:gd name="T2" fmla="*/ 21 w 21"/>
                    <a:gd name="T3" fmla="*/ 17 h 24"/>
                    <a:gd name="T4" fmla="*/ 14 w 21"/>
                    <a:gd name="T5" fmla="*/ 24 h 24"/>
                    <a:gd name="T6" fmla="*/ 0 w 21"/>
                    <a:gd name="T7" fmla="*/ 7 h 24"/>
                    <a:gd name="T8" fmla="*/ 7 w 21"/>
                    <a:gd name="T9" fmla="*/ 0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24"/>
                    <a:gd name="T17" fmla="*/ 21 w 21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24">
                      <a:moveTo>
                        <a:pt x="7" y="0"/>
                      </a:moveTo>
                      <a:lnTo>
                        <a:pt x="21" y="17"/>
                      </a:lnTo>
                      <a:lnTo>
                        <a:pt x="14" y="24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grpSp>
              <p:nvGrpSpPr>
                <p:cNvPr id="12878" name="Group 569"/>
                <p:cNvGrpSpPr>
                  <a:grpSpLocks/>
                </p:cNvGrpSpPr>
                <p:nvPr/>
              </p:nvGrpSpPr>
              <p:grpSpPr bwMode="auto">
                <a:xfrm>
                  <a:off x="3392" y="3298"/>
                  <a:ext cx="1905" cy="277"/>
                  <a:chOff x="3392" y="3298"/>
                  <a:chExt cx="1905" cy="277"/>
                </a:xfrm>
              </p:grpSpPr>
              <p:sp>
                <p:nvSpPr>
                  <p:cNvPr id="12879" name="Freeform 173"/>
                  <p:cNvSpPr>
                    <a:spLocks/>
                  </p:cNvSpPr>
                  <p:nvPr/>
                </p:nvSpPr>
                <p:spPr bwMode="auto">
                  <a:xfrm>
                    <a:off x="3392" y="3362"/>
                    <a:ext cx="20" cy="24"/>
                  </a:xfrm>
                  <a:custGeom>
                    <a:avLst/>
                    <a:gdLst>
                      <a:gd name="T0" fmla="*/ 0 w 20"/>
                      <a:gd name="T1" fmla="*/ 17 h 24"/>
                      <a:gd name="T2" fmla="*/ 10 w 20"/>
                      <a:gd name="T3" fmla="*/ 0 h 24"/>
                      <a:gd name="T4" fmla="*/ 20 w 20"/>
                      <a:gd name="T5" fmla="*/ 7 h 24"/>
                      <a:gd name="T6" fmla="*/ 10 w 20"/>
                      <a:gd name="T7" fmla="*/ 24 h 24"/>
                      <a:gd name="T8" fmla="*/ 0 w 20"/>
                      <a:gd name="T9" fmla="*/ 17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24"/>
                      <a:gd name="T17" fmla="*/ 20 w 20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24">
                        <a:moveTo>
                          <a:pt x="0" y="17"/>
                        </a:moveTo>
                        <a:lnTo>
                          <a:pt x="10" y="0"/>
                        </a:lnTo>
                        <a:lnTo>
                          <a:pt x="20" y="7"/>
                        </a:lnTo>
                        <a:lnTo>
                          <a:pt x="10" y="24"/>
                        </a:lnTo>
                        <a:lnTo>
                          <a:pt x="0" y="1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880" name="Freeform 174"/>
                  <p:cNvSpPr>
                    <a:spLocks/>
                  </p:cNvSpPr>
                  <p:nvPr/>
                </p:nvSpPr>
                <p:spPr bwMode="auto">
                  <a:xfrm>
                    <a:off x="3432" y="3315"/>
                    <a:ext cx="20" cy="24"/>
                  </a:xfrm>
                  <a:custGeom>
                    <a:avLst/>
                    <a:gdLst>
                      <a:gd name="T0" fmla="*/ 0 w 20"/>
                      <a:gd name="T1" fmla="*/ 17 h 24"/>
                      <a:gd name="T2" fmla="*/ 13 w 20"/>
                      <a:gd name="T3" fmla="*/ 0 h 24"/>
                      <a:gd name="T4" fmla="*/ 20 w 20"/>
                      <a:gd name="T5" fmla="*/ 7 h 24"/>
                      <a:gd name="T6" fmla="*/ 7 w 20"/>
                      <a:gd name="T7" fmla="*/ 24 h 24"/>
                      <a:gd name="T8" fmla="*/ 0 w 20"/>
                      <a:gd name="T9" fmla="*/ 17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24"/>
                      <a:gd name="T17" fmla="*/ 20 w 20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24">
                        <a:moveTo>
                          <a:pt x="0" y="17"/>
                        </a:moveTo>
                        <a:lnTo>
                          <a:pt x="13" y="0"/>
                        </a:lnTo>
                        <a:lnTo>
                          <a:pt x="20" y="7"/>
                        </a:lnTo>
                        <a:lnTo>
                          <a:pt x="7" y="24"/>
                        </a:lnTo>
                        <a:lnTo>
                          <a:pt x="0" y="1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881" name="Rectangle 175"/>
                  <p:cNvSpPr>
                    <a:spLocks noChangeArrowheads="1"/>
                  </p:cNvSpPr>
                  <p:nvPr/>
                </p:nvSpPr>
                <p:spPr bwMode="auto">
                  <a:xfrm>
                    <a:off x="3486" y="3305"/>
                    <a:ext cx="20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882" name="Rectangle 176"/>
                  <p:cNvSpPr>
                    <a:spLocks noChangeArrowheads="1"/>
                  </p:cNvSpPr>
                  <p:nvPr/>
                </p:nvSpPr>
                <p:spPr bwMode="auto">
                  <a:xfrm>
                    <a:off x="3546" y="3305"/>
                    <a:ext cx="7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883" name="Freeform 177"/>
                  <p:cNvSpPr>
                    <a:spLocks/>
                  </p:cNvSpPr>
                  <p:nvPr/>
                </p:nvSpPr>
                <p:spPr bwMode="auto">
                  <a:xfrm>
                    <a:off x="3553" y="3305"/>
                    <a:ext cx="17" cy="13"/>
                  </a:xfrm>
                  <a:custGeom>
                    <a:avLst/>
                    <a:gdLst>
                      <a:gd name="T0" fmla="*/ 4 w 17"/>
                      <a:gd name="T1" fmla="*/ 0 h 13"/>
                      <a:gd name="T2" fmla="*/ 17 w 17"/>
                      <a:gd name="T3" fmla="*/ 3 h 13"/>
                      <a:gd name="T4" fmla="*/ 14 w 17"/>
                      <a:gd name="T5" fmla="*/ 13 h 13"/>
                      <a:gd name="T6" fmla="*/ 0 w 17"/>
                      <a:gd name="T7" fmla="*/ 10 h 13"/>
                      <a:gd name="T8" fmla="*/ 4 w 17"/>
                      <a:gd name="T9" fmla="*/ 0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7"/>
                      <a:gd name="T16" fmla="*/ 0 h 13"/>
                      <a:gd name="T17" fmla="*/ 17 w 17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7" h="13">
                        <a:moveTo>
                          <a:pt x="4" y="0"/>
                        </a:moveTo>
                        <a:lnTo>
                          <a:pt x="17" y="3"/>
                        </a:lnTo>
                        <a:lnTo>
                          <a:pt x="14" y="13"/>
                        </a:lnTo>
                        <a:lnTo>
                          <a:pt x="0" y="10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884" name="Freeform 178"/>
                  <p:cNvSpPr>
                    <a:spLocks/>
                  </p:cNvSpPr>
                  <p:nvPr/>
                </p:nvSpPr>
                <p:spPr bwMode="auto">
                  <a:xfrm>
                    <a:off x="3607" y="3315"/>
                    <a:ext cx="20" cy="13"/>
                  </a:xfrm>
                  <a:custGeom>
                    <a:avLst/>
                    <a:gdLst>
                      <a:gd name="T0" fmla="*/ 0 w 20"/>
                      <a:gd name="T1" fmla="*/ 0 h 13"/>
                      <a:gd name="T2" fmla="*/ 20 w 20"/>
                      <a:gd name="T3" fmla="*/ 3 h 13"/>
                      <a:gd name="T4" fmla="*/ 20 w 20"/>
                      <a:gd name="T5" fmla="*/ 13 h 13"/>
                      <a:gd name="T6" fmla="*/ 0 w 20"/>
                      <a:gd name="T7" fmla="*/ 10 h 13"/>
                      <a:gd name="T8" fmla="*/ 0 w 20"/>
                      <a:gd name="T9" fmla="*/ 0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3"/>
                      <a:gd name="T17" fmla="*/ 20 w 20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3">
                        <a:moveTo>
                          <a:pt x="0" y="0"/>
                        </a:moveTo>
                        <a:lnTo>
                          <a:pt x="20" y="3"/>
                        </a:lnTo>
                        <a:lnTo>
                          <a:pt x="20" y="13"/>
                        </a:lnTo>
                        <a:lnTo>
                          <a:pt x="0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885" name="Rectangle 179"/>
                  <p:cNvSpPr>
                    <a:spLocks noChangeArrowheads="1"/>
                  </p:cNvSpPr>
                  <p:nvPr/>
                </p:nvSpPr>
                <p:spPr bwMode="auto">
                  <a:xfrm>
                    <a:off x="3668" y="3322"/>
                    <a:ext cx="20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886" name="Rectangle 180"/>
                  <p:cNvSpPr>
                    <a:spLocks noChangeArrowheads="1"/>
                  </p:cNvSpPr>
                  <p:nvPr/>
                </p:nvSpPr>
                <p:spPr bwMode="auto">
                  <a:xfrm>
                    <a:off x="3728" y="3318"/>
                    <a:ext cx="17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887" name="Rectangle 181"/>
                  <p:cNvSpPr>
                    <a:spLocks noChangeArrowheads="1"/>
                  </p:cNvSpPr>
                  <p:nvPr/>
                </p:nvSpPr>
                <p:spPr bwMode="auto">
                  <a:xfrm>
                    <a:off x="3745" y="3318"/>
                    <a:ext cx="3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888" name="Freeform 182"/>
                  <p:cNvSpPr>
                    <a:spLocks/>
                  </p:cNvSpPr>
                  <p:nvPr/>
                </p:nvSpPr>
                <p:spPr bwMode="auto">
                  <a:xfrm>
                    <a:off x="3786" y="3301"/>
                    <a:ext cx="23" cy="17"/>
                  </a:xfrm>
                  <a:custGeom>
                    <a:avLst/>
                    <a:gdLst>
                      <a:gd name="T0" fmla="*/ 0 w 23"/>
                      <a:gd name="T1" fmla="*/ 7 h 17"/>
                      <a:gd name="T2" fmla="*/ 20 w 23"/>
                      <a:gd name="T3" fmla="*/ 0 h 17"/>
                      <a:gd name="T4" fmla="*/ 23 w 23"/>
                      <a:gd name="T5" fmla="*/ 11 h 17"/>
                      <a:gd name="T6" fmla="*/ 3 w 23"/>
                      <a:gd name="T7" fmla="*/ 17 h 17"/>
                      <a:gd name="T8" fmla="*/ 0 w 23"/>
                      <a:gd name="T9" fmla="*/ 7 h 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"/>
                      <a:gd name="T16" fmla="*/ 0 h 17"/>
                      <a:gd name="T17" fmla="*/ 23 w 23"/>
                      <a:gd name="T18" fmla="*/ 17 h 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" h="17">
                        <a:moveTo>
                          <a:pt x="0" y="7"/>
                        </a:moveTo>
                        <a:lnTo>
                          <a:pt x="20" y="0"/>
                        </a:lnTo>
                        <a:lnTo>
                          <a:pt x="23" y="11"/>
                        </a:lnTo>
                        <a:lnTo>
                          <a:pt x="3" y="17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889" name="Freeform 183"/>
                  <p:cNvSpPr>
                    <a:spLocks/>
                  </p:cNvSpPr>
                  <p:nvPr/>
                </p:nvSpPr>
                <p:spPr bwMode="auto">
                  <a:xfrm>
                    <a:off x="3846" y="3298"/>
                    <a:ext cx="24" cy="20"/>
                  </a:xfrm>
                  <a:custGeom>
                    <a:avLst/>
                    <a:gdLst>
                      <a:gd name="T0" fmla="*/ 7 w 24"/>
                      <a:gd name="T1" fmla="*/ 0 h 20"/>
                      <a:gd name="T2" fmla="*/ 24 w 24"/>
                      <a:gd name="T3" fmla="*/ 10 h 20"/>
                      <a:gd name="T4" fmla="*/ 17 w 24"/>
                      <a:gd name="T5" fmla="*/ 20 h 20"/>
                      <a:gd name="T6" fmla="*/ 0 w 24"/>
                      <a:gd name="T7" fmla="*/ 10 h 20"/>
                      <a:gd name="T8" fmla="*/ 7 w 24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4"/>
                      <a:gd name="T16" fmla="*/ 0 h 20"/>
                      <a:gd name="T17" fmla="*/ 24 w 24"/>
                      <a:gd name="T18" fmla="*/ 20 h 2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4" h="20">
                        <a:moveTo>
                          <a:pt x="7" y="0"/>
                        </a:moveTo>
                        <a:lnTo>
                          <a:pt x="24" y="10"/>
                        </a:lnTo>
                        <a:lnTo>
                          <a:pt x="17" y="20"/>
                        </a:lnTo>
                        <a:lnTo>
                          <a:pt x="0" y="10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890" name="Freeform 184"/>
                  <p:cNvSpPr>
                    <a:spLocks/>
                  </p:cNvSpPr>
                  <p:nvPr/>
                </p:nvSpPr>
                <p:spPr bwMode="auto">
                  <a:xfrm>
                    <a:off x="3903" y="3325"/>
                    <a:ext cx="24" cy="17"/>
                  </a:xfrm>
                  <a:custGeom>
                    <a:avLst/>
                    <a:gdLst>
                      <a:gd name="T0" fmla="*/ 4 w 24"/>
                      <a:gd name="T1" fmla="*/ 0 h 17"/>
                      <a:gd name="T2" fmla="*/ 24 w 24"/>
                      <a:gd name="T3" fmla="*/ 7 h 17"/>
                      <a:gd name="T4" fmla="*/ 21 w 24"/>
                      <a:gd name="T5" fmla="*/ 17 h 17"/>
                      <a:gd name="T6" fmla="*/ 0 w 24"/>
                      <a:gd name="T7" fmla="*/ 10 h 17"/>
                      <a:gd name="T8" fmla="*/ 4 w 24"/>
                      <a:gd name="T9" fmla="*/ 0 h 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4"/>
                      <a:gd name="T16" fmla="*/ 0 h 17"/>
                      <a:gd name="T17" fmla="*/ 24 w 24"/>
                      <a:gd name="T18" fmla="*/ 17 h 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4" h="17">
                        <a:moveTo>
                          <a:pt x="4" y="0"/>
                        </a:moveTo>
                        <a:lnTo>
                          <a:pt x="24" y="7"/>
                        </a:lnTo>
                        <a:lnTo>
                          <a:pt x="21" y="17"/>
                        </a:lnTo>
                        <a:lnTo>
                          <a:pt x="0" y="10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891" name="Freeform 185"/>
                  <p:cNvSpPr>
                    <a:spLocks/>
                  </p:cNvSpPr>
                  <p:nvPr/>
                </p:nvSpPr>
                <p:spPr bwMode="auto">
                  <a:xfrm>
                    <a:off x="3961" y="3339"/>
                    <a:ext cx="20" cy="13"/>
                  </a:xfrm>
                  <a:custGeom>
                    <a:avLst/>
                    <a:gdLst>
                      <a:gd name="T0" fmla="*/ 0 w 20"/>
                      <a:gd name="T1" fmla="*/ 3 h 13"/>
                      <a:gd name="T2" fmla="*/ 20 w 20"/>
                      <a:gd name="T3" fmla="*/ 0 h 13"/>
                      <a:gd name="T4" fmla="*/ 20 w 20"/>
                      <a:gd name="T5" fmla="*/ 10 h 13"/>
                      <a:gd name="T6" fmla="*/ 0 w 20"/>
                      <a:gd name="T7" fmla="*/ 13 h 13"/>
                      <a:gd name="T8" fmla="*/ 0 w 20"/>
                      <a:gd name="T9" fmla="*/ 3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3"/>
                      <a:gd name="T17" fmla="*/ 20 w 20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3">
                        <a:moveTo>
                          <a:pt x="0" y="3"/>
                        </a:moveTo>
                        <a:lnTo>
                          <a:pt x="20" y="0"/>
                        </a:lnTo>
                        <a:lnTo>
                          <a:pt x="20" y="10"/>
                        </a:lnTo>
                        <a:lnTo>
                          <a:pt x="0" y="13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892" name="Rectangle 186"/>
                  <p:cNvSpPr>
                    <a:spLocks noChangeArrowheads="1"/>
                  </p:cNvSpPr>
                  <p:nvPr/>
                </p:nvSpPr>
                <p:spPr bwMode="auto">
                  <a:xfrm>
                    <a:off x="4021" y="3335"/>
                    <a:ext cx="17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893" name="Rectangle 187"/>
                  <p:cNvSpPr>
                    <a:spLocks noChangeArrowheads="1"/>
                  </p:cNvSpPr>
                  <p:nvPr/>
                </p:nvSpPr>
                <p:spPr bwMode="auto">
                  <a:xfrm>
                    <a:off x="4038" y="3335"/>
                    <a:ext cx="3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894" name="Rectangle 188"/>
                  <p:cNvSpPr>
                    <a:spLocks noChangeArrowheads="1"/>
                  </p:cNvSpPr>
                  <p:nvPr/>
                </p:nvSpPr>
                <p:spPr bwMode="auto">
                  <a:xfrm>
                    <a:off x="4082" y="3335"/>
                    <a:ext cx="20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895" name="Freeform 189"/>
                  <p:cNvSpPr>
                    <a:spLocks/>
                  </p:cNvSpPr>
                  <p:nvPr/>
                </p:nvSpPr>
                <p:spPr bwMode="auto">
                  <a:xfrm>
                    <a:off x="4142" y="3332"/>
                    <a:ext cx="21" cy="13"/>
                  </a:xfrm>
                  <a:custGeom>
                    <a:avLst/>
                    <a:gdLst>
                      <a:gd name="T0" fmla="*/ 0 w 21"/>
                      <a:gd name="T1" fmla="*/ 3 h 13"/>
                      <a:gd name="T2" fmla="*/ 21 w 21"/>
                      <a:gd name="T3" fmla="*/ 0 h 13"/>
                      <a:gd name="T4" fmla="*/ 21 w 21"/>
                      <a:gd name="T5" fmla="*/ 10 h 13"/>
                      <a:gd name="T6" fmla="*/ 0 w 21"/>
                      <a:gd name="T7" fmla="*/ 13 h 13"/>
                      <a:gd name="T8" fmla="*/ 0 w 21"/>
                      <a:gd name="T9" fmla="*/ 3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"/>
                      <a:gd name="T16" fmla="*/ 0 h 13"/>
                      <a:gd name="T17" fmla="*/ 21 w 21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" h="13">
                        <a:moveTo>
                          <a:pt x="0" y="3"/>
                        </a:moveTo>
                        <a:lnTo>
                          <a:pt x="21" y="0"/>
                        </a:lnTo>
                        <a:lnTo>
                          <a:pt x="21" y="10"/>
                        </a:lnTo>
                        <a:lnTo>
                          <a:pt x="0" y="13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896" name="Freeform 190"/>
                  <p:cNvSpPr>
                    <a:spLocks/>
                  </p:cNvSpPr>
                  <p:nvPr/>
                </p:nvSpPr>
                <p:spPr bwMode="auto">
                  <a:xfrm>
                    <a:off x="4203" y="3328"/>
                    <a:ext cx="20" cy="14"/>
                  </a:xfrm>
                  <a:custGeom>
                    <a:avLst/>
                    <a:gdLst>
                      <a:gd name="T0" fmla="*/ 0 w 20"/>
                      <a:gd name="T1" fmla="*/ 4 h 14"/>
                      <a:gd name="T2" fmla="*/ 20 w 20"/>
                      <a:gd name="T3" fmla="*/ 0 h 14"/>
                      <a:gd name="T4" fmla="*/ 20 w 20"/>
                      <a:gd name="T5" fmla="*/ 11 h 14"/>
                      <a:gd name="T6" fmla="*/ 0 w 20"/>
                      <a:gd name="T7" fmla="*/ 14 h 14"/>
                      <a:gd name="T8" fmla="*/ 0 w 20"/>
                      <a:gd name="T9" fmla="*/ 4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4"/>
                      <a:gd name="T17" fmla="*/ 20 w 20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4">
                        <a:moveTo>
                          <a:pt x="0" y="4"/>
                        </a:moveTo>
                        <a:lnTo>
                          <a:pt x="20" y="0"/>
                        </a:lnTo>
                        <a:lnTo>
                          <a:pt x="20" y="11"/>
                        </a:lnTo>
                        <a:lnTo>
                          <a:pt x="0" y="1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897" name="Freeform 191"/>
                  <p:cNvSpPr>
                    <a:spLocks/>
                  </p:cNvSpPr>
                  <p:nvPr/>
                </p:nvSpPr>
                <p:spPr bwMode="auto">
                  <a:xfrm>
                    <a:off x="4264" y="3322"/>
                    <a:ext cx="20" cy="13"/>
                  </a:xfrm>
                  <a:custGeom>
                    <a:avLst/>
                    <a:gdLst>
                      <a:gd name="T0" fmla="*/ 0 w 20"/>
                      <a:gd name="T1" fmla="*/ 3 h 13"/>
                      <a:gd name="T2" fmla="*/ 20 w 20"/>
                      <a:gd name="T3" fmla="*/ 0 h 13"/>
                      <a:gd name="T4" fmla="*/ 20 w 20"/>
                      <a:gd name="T5" fmla="*/ 10 h 13"/>
                      <a:gd name="T6" fmla="*/ 0 w 20"/>
                      <a:gd name="T7" fmla="*/ 13 h 13"/>
                      <a:gd name="T8" fmla="*/ 0 w 20"/>
                      <a:gd name="T9" fmla="*/ 3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3"/>
                      <a:gd name="T17" fmla="*/ 20 w 20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3">
                        <a:moveTo>
                          <a:pt x="0" y="3"/>
                        </a:moveTo>
                        <a:lnTo>
                          <a:pt x="20" y="0"/>
                        </a:lnTo>
                        <a:lnTo>
                          <a:pt x="20" y="10"/>
                        </a:lnTo>
                        <a:lnTo>
                          <a:pt x="0" y="13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898" name="Rectangle 192"/>
                  <p:cNvSpPr>
                    <a:spLocks noChangeArrowheads="1"/>
                  </p:cNvSpPr>
                  <p:nvPr/>
                </p:nvSpPr>
                <p:spPr bwMode="auto">
                  <a:xfrm>
                    <a:off x="4324" y="3315"/>
                    <a:ext cx="4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899" name="Rectangle 193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315"/>
                    <a:ext cx="16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00" name="Freeform 194"/>
                  <p:cNvSpPr>
                    <a:spLocks/>
                  </p:cNvSpPr>
                  <p:nvPr/>
                </p:nvSpPr>
                <p:spPr bwMode="auto">
                  <a:xfrm>
                    <a:off x="4385" y="3318"/>
                    <a:ext cx="20" cy="14"/>
                  </a:xfrm>
                  <a:custGeom>
                    <a:avLst/>
                    <a:gdLst>
                      <a:gd name="T0" fmla="*/ 0 w 20"/>
                      <a:gd name="T1" fmla="*/ 0 h 14"/>
                      <a:gd name="T2" fmla="*/ 20 w 20"/>
                      <a:gd name="T3" fmla="*/ 4 h 14"/>
                      <a:gd name="T4" fmla="*/ 20 w 20"/>
                      <a:gd name="T5" fmla="*/ 14 h 14"/>
                      <a:gd name="T6" fmla="*/ 0 w 20"/>
                      <a:gd name="T7" fmla="*/ 10 h 14"/>
                      <a:gd name="T8" fmla="*/ 0 w 20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4"/>
                      <a:gd name="T17" fmla="*/ 20 w 20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4">
                        <a:moveTo>
                          <a:pt x="0" y="0"/>
                        </a:moveTo>
                        <a:lnTo>
                          <a:pt x="20" y="4"/>
                        </a:lnTo>
                        <a:lnTo>
                          <a:pt x="20" y="14"/>
                        </a:lnTo>
                        <a:lnTo>
                          <a:pt x="0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01" name="Freeform 195"/>
                  <p:cNvSpPr>
                    <a:spLocks/>
                  </p:cNvSpPr>
                  <p:nvPr/>
                </p:nvSpPr>
                <p:spPr bwMode="auto">
                  <a:xfrm>
                    <a:off x="4442" y="3312"/>
                    <a:ext cx="24" cy="16"/>
                  </a:xfrm>
                  <a:custGeom>
                    <a:avLst/>
                    <a:gdLst>
                      <a:gd name="T0" fmla="*/ 0 w 24"/>
                      <a:gd name="T1" fmla="*/ 6 h 16"/>
                      <a:gd name="T2" fmla="*/ 20 w 24"/>
                      <a:gd name="T3" fmla="*/ 0 h 16"/>
                      <a:gd name="T4" fmla="*/ 24 w 24"/>
                      <a:gd name="T5" fmla="*/ 10 h 16"/>
                      <a:gd name="T6" fmla="*/ 4 w 24"/>
                      <a:gd name="T7" fmla="*/ 16 h 16"/>
                      <a:gd name="T8" fmla="*/ 0 w 24"/>
                      <a:gd name="T9" fmla="*/ 6 h 1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4"/>
                      <a:gd name="T16" fmla="*/ 0 h 16"/>
                      <a:gd name="T17" fmla="*/ 24 w 24"/>
                      <a:gd name="T18" fmla="*/ 16 h 1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4" h="16">
                        <a:moveTo>
                          <a:pt x="0" y="6"/>
                        </a:moveTo>
                        <a:lnTo>
                          <a:pt x="20" y="0"/>
                        </a:lnTo>
                        <a:lnTo>
                          <a:pt x="24" y="10"/>
                        </a:lnTo>
                        <a:lnTo>
                          <a:pt x="4" y="16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02" name="Freeform 196"/>
                  <p:cNvSpPr>
                    <a:spLocks/>
                  </p:cNvSpPr>
                  <p:nvPr/>
                </p:nvSpPr>
                <p:spPr bwMode="auto">
                  <a:xfrm>
                    <a:off x="4503" y="3298"/>
                    <a:ext cx="20" cy="14"/>
                  </a:xfrm>
                  <a:custGeom>
                    <a:avLst/>
                    <a:gdLst>
                      <a:gd name="T0" fmla="*/ 0 w 20"/>
                      <a:gd name="T1" fmla="*/ 3 h 14"/>
                      <a:gd name="T2" fmla="*/ 17 w 20"/>
                      <a:gd name="T3" fmla="*/ 0 h 14"/>
                      <a:gd name="T4" fmla="*/ 20 w 20"/>
                      <a:gd name="T5" fmla="*/ 10 h 14"/>
                      <a:gd name="T6" fmla="*/ 3 w 20"/>
                      <a:gd name="T7" fmla="*/ 14 h 14"/>
                      <a:gd name="T8" fmla="*/ 0 w 20"/>
                      <a:gd name="T9" fmla="*/ 3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4"/>
                      <a:gd name="T17" fmla="*/ 20 w 20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4">
                        <a:moveTo>
                          <a:pt x="0" y="3"/>
                        </a:moveTo>
                        <a:lnTo>
                          <a:pt x="17" y="0"/>
                        </a:lnTo>
                        <a:lnTo>
                          <a:pt x="20" y="10"/>
                        </a:lnTo>
                        <a:lnTo>
                          <a:pt x="3" y="14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03" name="Rectangle 197"/>
                  <p:cNvSpPr>
                    <a:spLocks noChangeArrowheads="1"/>
                  </p:cNvSpPr>
                  <p:nvPr/>
                </p:nvSpPr>
                <p:spPr bwMode="auto">
                  <a:xfrm>
                    <a:off x="4523" y="3298"/>
                    <a:ext cx="3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04" name="Rectangle 198"/>
                  <p:cNvSpPr>
                    <a:spLocks noChangeArrowheads="1"/>
                  </p:cNvSpPr>
                  <p:nvPr/>
                </p:nvSpPr>
                <p:spPr bwMode="auto">
                  <a:xfrm>
                    <a:off x="4567" y="3301"/>
                    <a:ext cx="20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05" name="Freeform 199"/>
                  <p:cNvSpPr>
                    <a:spLocks/>
                  </p:cNvSpPr>
                  <p:nvPr/>
                </p:nvSpPr>
                <p:spPr bwMode="auto">
                  <a:xfrm>
                    <a:off x="4627" y="3305"/>
                    <a:ext cx="21" cy="13"/>
                  </a:xfrm>
                  <a:custGeom>
                    <a:avLst/>
                    <a:gdLst>
                      <a:gd name="T0" fmla="*/ 0 w 21"/>
                      <a:gd name="T1" fmla="*/ 0 h 13"/>
                      <a:gd name="T2" fmla="*/ 21 w 21"/>
                      <a:gd name="T3" fmla="*/ 3 h 13"/>
                      <a:gd name="T4" fmla="*/ 21 w 21"/>
                      <a:gd name="T5" fmla="*/ 13 h 13"/>
                      <a:gd name="T6" fmla="*/ 0 w 21"/>
                      <a:gd name="T7" fmla="*/ 10 h 13"/>
                      <a:gd name="T8" fmla="*/ 0 w 21"/>
                      <a:gd name="T9" fmla="*/ 0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"/>
                      <a:gd name="T16" fmla="*/ 0 h 13"/>
                      <a:gd name="T17" fmla="*/ 21 w 21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" h="13">
                        <a:moveTo>
                          <a:pt x="0" y="0"/>
                        </a:moveTo>
                        <a:lnTo>
                          <a:pt x="21" y="3"/>
                        </a:lnTo>
                        <a:lnTo>
                          <a:pt x="21" y="13"/>
                        </a:lnTo>
                        <a:lnTo>
                          <a:pt x="0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06" name="Freeform 200"/>
                  <p:cNvSpPr>
                    <a:spLocks/>
                  </p:cNvSpPr>
                  <p:nvPr/>
                </p:nvSpPr>
                <p:spPr bwMode="auto">
                  <a:xfrm>
                    <a:off x="4688" y="3308"/>
                    <a:ext cx="20" cy="14"/>
                  </a:xfrm>
                  <a:custGeom>
                    <a:avLst/>
                    <a:gdLst>
                      <a:gd name="T0" fmla="*/ 0 w 20"/>
                      <a:gd name="T1" fmla="*/ 0 h 14"/>
                      <a:gd name="T2" fmla="*/ 20 w 20"/>
                      <a:gd name="T3" fmla="*/ 4 h 14"/>
                      <a:gd name="T4" fmla="*/ 20 w 20"/>
                      <a:gd name="T5" fmla="*/ 14 h 14"/>
                      <a:gd name="T6" fmla="*/ 0 w 20"/>
                      <a:gd name="T7" fmla="*/ 10 h 14"/>
                      <a:gd name="T8" fmla="*/ 0 w 20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4"/>
                      <a:gd name="T17" fmla="*/ 20 w 20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4">
                        <a:moveTo>
                          <a:pt x="0" y="0"/>
                        </a:moveTo>
                        <a:lnTo>
                          <a:pt x="20" y="4"/>
                        </a:lnTo>
                        <a:lnTo>
                          <a:pt x="20" y="14"/>
                        </a:lnTo>
                        <a:lnTo>
                          <a:pt x="0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07" name="Freeform 201"/>
                  <p:cNvSpPr>
                    <a:spLocks/>
                  </p:cNvSpPr>
                  <p:nvPr/>
                </p:nvSpPr>
                <p:spPr bwMode="auto">
                  <a:xfrm>
                    <a:off x="4749" y="3318"/>
                    <a:ext cx="20" cy="14"/>
                  </a:xfrm>
                  <a:custGeom>
                    <a:avLst/>
                    <a:gdLst>
                      <a:gd name="T0" fmla="*/ 0 w 20"/>
                      <a:gd name="T1" fmla="*/ 0 h 14"/>
                      <a:gd name="T2" fmla="*/ 20 w 20"/>
                      <a:gd name="T3" fmla="*/ 4 h 14"/>
                      <a:gd name="T4" fmla="*/ 20 w 20"/>
                      <a:gd name="T5" fmla="*/ 14 h 14"/>
                      <a:gd name="T6" fmla="*/ 0 w 20"/>
                      <a:gd name="T7" fmla="*/ 10 h 14"/>
                      <a:gd name="T8" fmla="*/ 0 w 20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4"/>
                      <a:gd name="T17" fmla="*/ 20 w 20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4">
                        <a:moveTo>
                          <a:pt x="0" y="0"/>
                        </a:moveTo>
                        <a:lnTo>
                          <a:pt x="20" y="4"/>
                        </a:lnTo>
                        <a:lnTo>
                          <a:pt x="20" y="14"/>
                        </a:lnTo>
                        <a:lnTo>
                          <a:pt x="0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08" name="Rectangle 202"/>
                  <p:cNvSpPr>
                    <a:spLocks noChangeArrowheads="1"/>
                  </p:cNvSpPr>
                  <p:nvPr/>
                </p:nvSpPr>
                <p:spPr bwMode="auto">
                  <a:xfrm>
                    <a:off x="4809" y="3332"/>
                    <a:ext cx="4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09" name="Freeform 203"/>
                  <p:cNvSpPr>
                    <a:spLocks/>
                  </p:cNvSpPr>
                  <p:nvPr/>
                </p:nvSpPr>
                <p:spPr bwMode="auto">
                  <a:xfrm>
                    <a:off x="4809" y="3328"/>
                    <a:ext cx="20" cy="14"/>
                  </a:xfrm>
                  <a:custGeom>
                    <a:avLst/>
                    <a:gdLst>
                      <a:gd name="T0" fmla="*/ 0 w 20"/>
                      <a:gd name="T1" fmla="*/ 4 h 14"/>
                      <a:gd name="T2" fmla="*/ 17 w 20"/>
                      <a:gd name="T3" fmla="*/ 0 h 14"/>
                      <a:gd name="T4" fmla="*/ 20 w 20"/>
                      <a:gd name="T5" fmla="*/ 11 h 14"/>
                      <a:gd name="T6" fmla="*/ 4 w 20"/>
                      <a:gd name="T7" fmla="*/ 14 h 14"/>
                      <a:gd name="T8" fmla="*/ 0 w 20"/>
                      <a:gd name="T9" fmla="*/ 4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4"/>
                      <a:gd name="T17" fmla="*/ 20 w 20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4">
                        <a:moveTo>
                          <a:pt x="0" y="4"/>
                        </a:moveTo>
                        <a:lnTo>
                          <a:pt x="17" y="0"/>
                        </a:lnTo>
                        <a:lnTo>
                          <a:pt x="20" y="11"/>
                        </a:lnTo>
                        <a:lnTo>
                          <a:pt x="4" y="1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10" name="Freeform 204"/>
                  <p:cNvSpPr>
                    <a:spLocks/>
                  </p:cNvSpPr>
                  <p:nvPr/>
                </p:nvSpPr>
                <p:spPr bwMode="auto">
                  <a:xfrm>
                    <a:off x="4870" y="3322"/>
                    <a:ext cx="20" cy="13"/>
                  </a:xfrm>
                  <a:custGeom>
                    <a:avLst/>
                    <a:gdLst>
                      <a:gd name="T0" fmla="*/ 0 w 20"/>
                      <a:gd name="T1" fmla="*/ 3 h 13"/>
                      <a:gd name="T2" fmla="*/ 20 w 20"/>
                      <a:gd name="T3" fmla="*/ 0 h 13"/>
                      <a:gd name="T4" fmla="*/ 20 w 20"/>
                      <a:gd name="T5" fmla="*/ 10 h 13"/>
                      <a:gd name="T6" fmla="*/ 0 w 20"/>
                      <a:gd name="T7" fmla="*/ 13 h 13"/>
                      <a:gd name="T8" fmla="*/ 0 w 20"/>
                      <a:gd name="T9" fmla="*/ 3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3"/>
                      <a:gd name="T17" fmla="*/ 20 w 20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3">
                        <a:moveTo>
                          <a:pt x="0" y="3"/>
                        </a:moveTo>
                        <a:lnTo>
                          <a:pt x="20" y="0"/>
                        </a:lnTo>
                        <a:lnTo>
                          <a:pt x="20" y="10"/>
                        </a:lnTo>
                        <a:lnTo>
                          <a:pt x="0" y="13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11" name="Rectangle 205"/>
                  <p:cNvSpPr>
                    <a:spLocks noChangeArrowheads="1"/>
                  </p:cNvSpPr>
                  <p:nvPr/>
                </p:nvSpPr>
                <p:spPr bwMode="auto">
                  <a:xfrm>
                    <a:off x="4930" y="3318"/>
                    <a:ext cx="21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12" name="Rectangle 206"/>
                  <p:cNvSpPr>
                    <a:spLocks noChangeArrowheads="1"/>
                  </p:cNvSpPr>
                  <p:nvPr/>
                </p:nvSpPr>
                <p:spPr bwMode="auto">
                  <a:xfrm>
                    <a:off x="4991" y="3315"/>
                    <a:ext cx="17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13" name="Rectangle 207"/>
                  <p:cNvSpPr>
                    <a:spLocks noChangeArrowheads="1"/>
                  </p:cNvSpPr>
                  <p:nvPr/>
                </p:nvSpPr>
                <p:spPr bwMode="auto">
                  <a:xfrm>
                    <a:off x="5008" y="3315"/>
                    <a:ext cx="3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14" name="Freeform 208"/>
                  <p:cNvSpPr>
                    <a:spLocks/>
                  </p:cNvSpPr>
                  <p:nvPr/>
                </p:nvSpPr>
                <p:spPr bwMode="auto">
                  <a:xfrm>
                    <a:off x="5052" y="3308"/>
                    <a:ext cx="20" cy="14"/>
                  </a:xfrm>
                  <a:custGeom>
                    <a:avLst/>
                    <a:gdLst>
                      <a:gd name="T0" fmla="*/ 0 w 20"/>
                      <a:gd name="T1" fmla="*/ 4 h 14"/>
                      <a:gd name="T2" fmla="*/ 20 w 20"/>
                      <a:gd name="T3" fmla="*/ 0 h 14"/>
                      <a:gd name="T4" fmla="*/ 20 w 20"/>
                      <a:gd name="T5" fmla="*/ 10 h 14"/>
                      <a:gd name="T6" fmla="*/ 0 w 20"/>
                      <a:gd name="T7" fmla="*/ 14 h 14"/>
                      <a:gd name="T8" fmla="*/ 0 w 20"/>
                      <a:gd name="T9" fmla="*/ 4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4"/>
                      <a:gd name="T17" fmla="*/ 20 w 20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4">
                        <a:moveTo>
                          <a:pt x="0" y="4"/>
                        </a:moveTo>
                        <a:lnTo>
                          <a:pt x="20" y="0"/>
                        </a:lnTo>
                        <a:lnTo>
                          <a:pt x="20" y="10"/>
                        </a:lnTo>
                        <a:lnTo>
                          <a:pt x="0" y="1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15" name="Rectangle 209"/>
                  <p:cNvSpPr>
                    <a:spLocks noChangeArrowheads="1"/>
                  </p:cNvSpPr>
                  <p:nvPr/>
                </p:nvSpPr>
                <p:spPr bwMode="auto">
                  <a:xfrm>
                    <a:off x="5112" y="3305"/>
                    <a:ext cx="20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16" name="Rectangle 210"/>
                  <p:cNvSpPr>
                    <a:spLocks noChangeArrowheads="1"/>
                  </p:cNvSpPr>
                  <p:nvPr/>
                </p:nvSpPr>
                <p:spPr bwMode="auto">
                  <a:xfrm>
                    <a:off x="5173" y="3301"/>
                    <a:ext cx="20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17" name="Freeform 211"/>
                  <p:cNvSpPr>
                    <a:spLocks/>
                  </p:cNvSpPr>
                  <p:nvPr/>
                </p:nvSpPr>
                <p:spPr bwMode="auto">
                  <a:xfrm>
                    <a:off x="5233" y="3298"/>
                    <a:ext cx="21" cy="14"/>
                  </a:xfrm>
                  <a:custGeom>
                    <a:avLst/>
                    <a:gdLst>
                      <a:gd name="T0" fmla="*/ 0 w 21"/>
                      <a:gd name="T1" fmla="*/ 3 h 14"/>
                      <a:gd name="T2" fmla="*/ 21 w 21"/>
                      <a:gd name="T3" fmla="*/ 0 h 14"/>
                      <a:gd name="T4" fmla="*/ 21 w 21"/>
                      <a:gd name="T5" fmla="*/ 10 h 14"/>
                      <a:gd name="T6" fmla="*/ 0 w 21"/>
                      <a:gd name="T7" fmla="*/ 14 h 14"/>
                      <a:gd name="T8" fmla="*/ 0 w 21"/>
                      <a:gd name="T9" fmla="*/ 3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"/>
                      <a:gd name="T16" fmla="*/ 0 h 14"/>
                      <a:gd name="T17" fmla="*/ 21 w 21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" h="14">
                        <a:moveTo>
                          <a:pt x="0" y="3"/>
                        </a:moveTo>
                        <a:lnTo>
                          <a:pt x="21" y="0"/>
                        </a:lnTo>
                        <a:lnTo>
                          <a:pt x="21" y="10"/>
                        </a:lnTo>
                        <a:lnTo>
                          <a:pt x="0" y="14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18" name="Rectangle 212"/>
                  <p:cNvSpPr>
                    <a:spLocks noChangeArrowheads="1"/>
                  </p:cNvSpPr>
                  <p:nvPr/>
                </p:nvSpPr>
                <p:spPr bwMode="auto">
                  <a:xfrm>
                    <a:off x="5294" y="3298"/>
                    <a:ext cx="3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19" name="Freeform 214"/>
                  <p:cNvSpPr>
                    <a:spLocks/>
                  </p:cNvSpPr>
                  <p:nvPr/>
                </p:nvSpPr>
                <p:spPr bwMode="auto">
                  <a:xfrm>
                    <a:off x="3392" y="3477"/>
                    <a:ext cx="20" cy="20"/>
                  </a:xfrm>
                  <a:custGeom>
                    <a:avLst/>
                    <a:gdLst>
                      <a:gd name="T0" fmla="*/ 6 w 20"/>
                      <a:gd name="T1" fmla="*/ 0 h 20"/>
                      <a:gd name="T2" fmla="*/ 20 w 20"/>
                      <a:gd name="T3" fmla="*/ 14 h 20"/>
                      <a:gd name="T4" fmla="*/ 13 w 20"/>
                      <a:gd name="T5" fmla="*/ 20 h 20"/>
                      <a:gd name="T6" fmla="*/ 0 w 20"/>
                      <a:gd name="T7" fmla="*/ 7 h 20"/>
                      <a:gd name="T8" fmla="*/ 6 w 20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20"/>
                      <a:gd name="T17" fmla="*/ 20 w 20"/>
                      <a:gd name="T18" fmla="*/ 20 h 2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20">
                        <a:moveTo>
                          <a:pt x="6" y="0"/>
                        </a:moveTo>
                        <a:lnTo>
                          <a:pt x="20" y="14"/>
                        </a:lnTo>
                        <a:lnTo>
                          <a:pt x="13" y="20"/>
                        </a:lnTo>
                        <a:lnTo>
                          <a:pt x="0" y="7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20" name="Freeform 215"/>
                  <p:cNvSpPr>
                    <a:spLocks/>
                  </p:cNvSpPr>
                  <p:nvPr/>
                </p:nvSpPr>
                <p:spPr bwMode="auto">
                  <a:xfrm>
                    <a:off x="3429" y="3524"/>
                    <a:ext cx="20" cy="24"/>
                  </a:xfrm>
                  <a:custGeom>
                    <a:avLst/>
                    <a:gdLst>
                      <a:gd name="T0" fmla="*/ 6 w 20"/>
                      <a:gd name="T1" fmla="*/ 0 h 24"/>
                      <a:gd name="T2" fmla="*/ 20 w 20"/>
                      <a:gd name="T3" fmla="*/ 17 h 24"/>
                      <a:gd name="T4" fmla="*/ 13 w 20"/>
                      <a:gd name="T5" fmla="*/ 24 h 24"/>
                      <a:gd name="T6" fmla="*/ 0 w 20"/>
                      <a:gd name="T7" fmla="*/ 7 h 24"/>
                      <a:gd name="T8" fmla="*/ 6 w 20"/>
                      <a:gd name="T9" fmla="*/ 0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24"/>
                      <a:gd name="T17" fmla="*/ 20 w 20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24">
                        <a:moveTo>
                          <a:pt x="6" y="0"/>
                        </a:moveTo>
                        <a:lnTo>
                          <a:pt x="20" y="17"/>
                        </a:lnTo>
                        <a:lnTo>
                          <a:pt x="13" y="24"/>
                        </a:lnTo>
                        <a:lnTo>
                          <a:pt x="0" y="7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21" name="Freeform 216"/>
                  <p:cNvSpPr>
                    <a:spLocks/>
                  </p:cNvSpPr>
                  <p:nvPr/>
                </p:nvSpPr>
                <p:spPr bwMode="auto">
                  <a:xfrm>
                    <a:off x="3476" y="3538"/>
                    <a:ext cx="23" cy="17"/>
                  </a:xfrm>
                  <a:custGeom>
                    <a:avLst/>
                    <a:gdLst>
                      <a:gd name="T0" fmla="*/ 0 w 23"/>
                      <a:gd name="T1" fmla="*/ 7 h 17"/>
                      <a:gd name="T2" fmla="*/ 20 w 23"/>
                      <a:gd name="T3" fmla="*/ 0 h 17"/>
                      <a:gd name="T4" fmla="*/ 23 w 23"/>
                      <a:gd name="T5" fmla="*/ 10 h 17"/>
                      <a:gd name="T6" fmla="*/ 3 w 23"/>
                      <a:gd name="T7" fmla="*/ 17 h 17"/>
                      <a:gd name="T8" fmla="*/ 0 w 23"/>
                      <a:gd name="T9" fmla="*/ 7 h 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"/>
                      <a:gd name="T16" fmla="*/ 0 h 17"/>
                      <a:gd name="T17" fmla="*/ 23 w 23"/>
                      <a:gd name="T18" fmla="*/ 17 h 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" h="17">
                        <a:moveTo>
                          <a:pt x="0" y="7"/>
                        </a:moveTo>
                        <a:lnTo>
                          <a:pt x="20" y="0"/>
                        </a:lnTo>
                        <a:lnTo>
                          <a:pt x="23" y="10"/>
                        </a:lnTo>
                        <a:lnTo>
                          <a:pt x="3" y="17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22" name="Freeform 217"/>
                  <p:cNvSpPr>
                    <a:spLocks/>
                  </p:cNvSpPr>
                  <p:nvPr/>
                </p:nvSpPr>
                <p:spPr bwMode="auto">
                  <a:xfrm>
                    <a:off x="3533" y="3518"/>
                    <a:ext cx="20" cy="16"/>
                  </a:xfrm>
                  <a:custGeom>
                    <a:avLst/>
                    <a:gdLst>
                      <a:gd name="T0" fmla="*/ 0 w 20"/>
                      <a:gd name="T1" fmla="*/ 6 h 16"/>
                      <a:gd name="T2" fmla="*/ 17 w 20"/>
                      <a:gd name="T3" fmla="*/ 0 h 16"/>
                      <a:gd name="T4" fmla="*/ 20 w 20"/>
                      <a:gd name="T5" fmla="*/ 10 h 16"/>
                      <a:gd name="T6" fmla="*/ 3 w 20"/>
                      <a:gd name="T7" fmla="*/ 16 h 16"/>
                      <a:gd name="T8" fmla="*/ 0 w 20"/>
                      <a:gd name="T9" fmla="*/ 6 h 1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6"/>
                      <a:gd name="T17" fmla="*/ 20 w 20"/>
                      <a:gd name="T18" fmla="*/ 16 h 1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6">
                        <a:moveTo>
                          <a:pt x="0" y="6"/>
                        </a:moveTo>
                        <a:lnTo>
                          <a:pt x="17" y="0"/>
                        </a:lnTo>
                        <a:lnTo>
                          <a:pt x="20" y="10"/>
                        </a:lnTo>
                        <a:lnTo>
                          <a:pt x="3" y="16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23" name="Rectangle 218"/>
                  <p:cNvSpPr>
                    <a:spLocks noChangeArrowheads="1"/>
                  </p:cNvSpPr>
                  <p:nvPr/>
                </p:nvSpPr>
                <p:spPr bwMode="auto">
                  <a:xfrm>
                    <a:off x="3553" y="3518"/>
                    <a:ext cx="4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24" name="Freeform 219"/>
                  <p:cNvSpPr>
                    <a:spLocks/>
                  </p:cNvSpPr>
                  <p:nvPr/>
                </p:nvSpPr>
                <p:spPr bwMode="auto">
                  <a:xfrm>
                    <a:off x="3597" y="3514"/>
                    <a:ext cx="20" cy="14"/>
                  </a:xfrm>
                  <a:custGeom>
                    <a:avLst/>
                    <a:gdLst>
                      <a:gd name="T0" fmla="*/ 0 w 20"/>
                      <a:gd name="T1" fmla="*/ 4 h 14"/>
                      <a:gd name="T2" fmla="*/ 20 w 20"/>
                      <a:gd name="T3" fmla="*/ 0 h 14"/>
                      <a:gd name="T4" fmla="*/ 20 w 20"/>
                      <a:gd name="T5" fmla="*/ 10 h 14"/>
                      <a:gd name="T6" fmla="*/ 0 w 20"/>
                      <a:gd name="T7" fmla="*/ 14 h 14"/>
                      <a:gd name="T8" fmla="*/ 0 w 20"/>
                      <a:gd name="T9" fmla="*/ 4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4"/>
                      <a:gd name="T17" fmla="*/ 20 w 20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4">
                        <a:moveTo>
                          <a:pt x="0" y="4"/>
                        </a:moveTo>
                        <a:lnTo>
                          <a:pt x="20" y="0"/>
                        </a:lnTo>
                        <a:lnTo>
                          <a:pt x="20" y="10"/>
                        </a:lnTo>
                        <a:lnTo>
                          <a:pt x="0" y="1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25" name="Freeform 220"/>
                  <p:cNvSpPr>
                    <a:spLocks/>
                  </p:cNvSpPr>
                  <p:nvPr/>
                </p:nvSpPr>
                <p:spPr bwMode="auto">
                  <a:xfrm>
                    <a:off x="3658" y="3514"/>
                    <a:ext cx="20" cy="14"/>
                  </a:xfrm>
                  <a:custGeom>
                    <a:avLst/>
                    <a:gdLst>
                      <a:gd name="T0" fmla="*/ 0 w 20"/>
                      <a:gd name="T1" fmla="*/ 0 h 14"/>
                      <a:gd name="T2" fmla="*/ 20 w 20"/>
                      <a:gd name="T3" fmla="*/ 4 h 14"/>
                      <a:gd name="T4" fmla="*/ 20 w 20"/>
                      <a:gd name="T5" fmla="*/ 14 h 14"/>
                      <a:gd name="T6" fmla="*/ 0 w 20"/>
                      <a:gd name="T7" fmla="*/ 10 h 14"/>
                      <a:gd name="T8" fmla="*/ 0 w 20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4"/>
                      <a:gd name="T17" fmla="*/ 20 w 20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4">
                        <a:moveTo>
                          <a:pt x="0" y="0"/>
                        </a:moveTo>
                        <a:lnTo>
                          <a:pt x="20" y="4"/>
                        </a:lnTo>
                        <a:lnTo>
                          <a:pt x="20" y="14"/>
                        </a:lnTo>
                        <a:lnTo>
                          <a:pt x="0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26" name="Freeform 221"/>
                  <p:cNvSpPr>
                    <a:spLocks/>
                  </p:cNvSpPr>
                  <p:nvPr/>
                </p:nvSpPr>
                <p:spPr bwMode="auto">
                  <a:xfrm>
                    <a:off x="3718" y="3524"/>
                    <a:ext cx="20" cy="14"/>
                  </a:xfrm>
                  <a:custGeom>
                    <a:avLst/>
                    <a:gdLst>
                      <a:gd name="T0" fmla="*/ 0 w 20"/>
                      <a:gd name="T1" fmla="*/ 0 h 14"/>
                      <a:gd name="T2" fmla="*/ 20 w 20"/>
                      <a:gd name="T3" fmla="*/ 4 h 14"/>
                      <a:gd name="T4" fmla="*/ 20 w 20"/>
                      <a:gd name="T5" fmla="*/ 14 h 14"/>
                      <a:gd name="T6" fmla="*/ 0 w 20"/>
                      <a:gd name="T7" fmla="*/ 10 h 14"/>
                      <a:gd name="T8" fmla="*/ 0 w 20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4"/>
                      <a:gd name="T17" fmla="*/ 20 w 20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4">
                        <a:moveTo>
                          <a:pt x="0" y="0"/>
                        </a:moveTo>
                        <a:lnTo>
                          <a:pt x="20" y="4"/>
                        </a:lnTo>
                        <a:lnTo>
                          <a:pt x="20" y="14"/>
                        </a:lnTo>
                        <a:lnTo>
                          <a:pt x="0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27" name="Freeform 222"/>
                  <p:cNvSpPr>
                    <a:spLocks/>
                  </p:cNvSpPr>
                  <p:nvPr/>
                </p:nvSpPr>
                <p:spPr bwMode="auto">
                  <a:xfrm>
                    <a:off x="3779" y="3521"/>
                    <a:ext cx="20" cy="13"/>
                  </a:xfrm>
                  <a:custGeom>
                    <a:avLst/>
                    <a:gdLst>
                      <a:gd name="T0" fmla="*/ 0 w 20"/>
                      <a:gd name="T1" fmla="*/ 3 h 13"/>
                      <a:gd name="T2" fmla="*/ 20 w 20"/>
                      <a:gd name="T3" fmla="*/ 0 h 13"/>
                      <a:gd name="T4" fmla="*/ 20 w 20"/>
                      <a:gd name="T5" fmla="*/ 10 h 13"/>
                      <a:gd name="T6" fmla="*/ 0 w 20"/>
                      <a:gd name="T7" fmla="*/ 13 h 13"/>
                      <a:gd name="T8" fmla="*/ 0 w 20"/>
                      <a:gd name="T9" fmla="*/ 3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3"/>
                      <a:gd name="T17" fmla="*/ 20 w 20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3">
                        <a:moveTo>
                          <a:pt x="0" y="3"/>
                        </a:moveTo>
                        <a:lnTo>
                          <a:pt x="20" y="0"/>
                        </a:lnTo>
                        <a:lnTo>
                          <a:pt x="20" y="10"/>
                        </a:lnTo>
                        <a:lnTo>
                          <a:pt x="0" y="13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28" name="Rectangle 223"/>
                  <p:cNvSpPr>
                    <a:spLocks noChangeArrowheads="1"/>
                  </p:cNvSpPr>
                  <p:nvPr/>
                </p:nvSpPr>
                <p:spPr bwMode="auto">
                  <a:xfrm>
                    <a:off x="3839" y="3518"/>
                    <a:ext cx="4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29" name="Rectangle 224"/>
                  <p:cNvSpPr>
                    <a:spLocks noChangeArrowheads="1"/>
                  </p:cNvSpPr>
                  <p:nvPr/>
                </p:nvSpPr>
                <p:spPr bwMode="auto">
                  <a:xfrm>
                    <a:off x="3843" y="3518"/>
                    <a:ext cx="17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30" name="Rectangle 225"/>
                  <p:cNvSpPr>
                    <a:spLocks noChangeArrowheads="1"/>
                  </p:cNvSpPr>
                  <p:nvPr/>
                </p:nvSpPr>
                <p:spPr bwMode="auto">
                  <a:xfrm>
                    <a:off x="3900" y="3521"/>
                    <a:ext cx="20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31" name="Freeform 226"/>
                  <p:cNvSpPr>
                    <a:spLocks/>
                  </p:cNvSpPr>
                  <p:nvPr/>
                </p:nvSpPr>
                <p:spPr bwMode="auto">
                  <a:xfrm>
                    <a:off x="3961" y="3514"/>
                    <a:ext cx="20" cy="14"/>
                  </a:xfrm>
                  <a:custGeom>
                    <a:avLst/>
                    <a:gdLst>
                      <a:gd name="T0" fmla="*/ 0 w 20"/>
                      <a:gd name="T1" fmla="*/ 4 h 14"/>
                      <a:gd name="T2" fmla="*/ 20 w 20"/>
                      <a:gd name="T3" fmla="*/ 0 h 14"/>
                      <a:gd name="T4" fmla="*/ 20 w 20"/>
                      <a:gd name="T5" fmla="*/ 10 h 14"/>
                      <a:gd name="T6" fmla="*/ 0 w 20"/>
                      <a:gd name="T7" fmla="*/ 14 h 14"/>
                      <a:gd name="T8" fmla="*/ 0 w 20"/>
                      <a:gd name="T9" fmla="*/ 4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4"/>
                      <a:gd name="T17" fmla="*/ 20 w 20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4">
                        <a:moveTo>
                          <a:pt x="0" y="4"/>
                        </a:moveTo>
                        <a:lnTo>
                          <a:pt x="20" y="0"/>
                        </a:lnTo>
                        <a:lnTo>
                          <a:pt x="20" y="10"/>
                        </a:lnTo>
                        <a:lnTo>
                          <a:pt x="0" y="1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32" name="Freeform 227"/>
                  <p:cNvSpPr>
                    <a:spLocks/>
                  </p:cNvSpPr>
                  <p:nvPr/>
                </p:nvSpPr>
                <p:spPr bwMode="auto">
                  <a:xfrm>
                    <a:off x="4018" y="3507"/>
                    <a:ext cx="20" cy="14"/>
                  </a:xfrm>
                  <a:custGeom>
                    <a:avLst/>
                    <a:gdLst>
                      <a:gd name="T0" fmla="*/ 0 w 20"/>
                      <a:gd name="T1" fmla="*/ 4 h 14"/>
                      <a:gd name="T2" fmla="*/ 17 w 20"/>
                      <a:gd name="T3" fmla="*/ 0 h 14"/>
                      <a:gd name="T4" fmla="*/ 20 w 20"/>
                      <a:gd name="T5" fmla="*/ 11 h 14"/>
                      <a:gd name="T6" fmla="*/ 3 w 20"/>
                      <a:gd name="T7" fmla="*/ 14 h 14"/>
                      <a:gd name="T8" fmla="*/ 0 w 20"/>
                      <a:gd name="T9" fmla="*/ 4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4"/>
                      <a:gd name="T17" fmla="*/ 20 w 20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4">
                        <a:moveTo>
                          <a:pt x="0" y="4"/>
                        </a:moveTo>
                        <a:lnTo>
                          <a:pt x="17" y="0"/>
                        </a:lnTo>
                        <a:lnTo>
                          <a:pt x="20" y="11"/>
                        </a:lnTo>
                        <a:lnTo>
                          <a:pt x="3" y="1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33" name="Rectangle 228"/>
                  <p:cNvSpPr>
                    <a:spLocks noChangeArrowheads="1"/>
                  </p:cNvSpPr>
                  <p:nvPr/>
                </p:nvSpPr>
                <p:spPr bwMode="auto">
                  <a:xfrm>
                    <a:off x="4038" y="3507"/>
                    <a:ext cx="3" cy="11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34" name="Freeform 229"/>
                  <p:cNvSpPr>
                    <a:spLocks/>
                  </p:cNvSpPr>
                  <p:nvPr/>
                </p:nvSpPr>
                <p:spPr bwMode="auto">
                  <a:xfrm>
                    <a:off x="4082" y="3501"/>
                    <a:ext cx="20" cy="13"/>
                  </a:xfrm>
                  <a:custGeom>
                    <a:avLst/>
                    <a:gdLst>
                      <a:gd name="T0" fmla="*/ 0 w 20"/>
                      <a:gd name="T1" fmla="*/ 3 h 13"/>
                      <a:gd name="T2" fmla="*/ 20 w 20"/>
                      <a:gd name="T3" fmla="*/ 0 h 13"/>
                      <a:gd name="T4" fmla="*/ 20 w 20"/>
                      <a:gd name="T5" fmla="*/ 10 h 13"/>
                      <a:gd name="T6" fmla="*/ 0 w 20"/>
                      <a:gd name="T7" fmla="*/ 13 h 13"/>
                      <a:gd name="T8" fmla="*/ 0 w 20"/>
                      <a:gd name="T9" fmla="*/ 3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3"/>
                      <a:gd name="T17" fmla="*/ 20 w 20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3">
                        <a:moveTo>
                          <a:pt x="0" y="3"/>
                        </a:moveTo>
                        <a:lnTo>
                          <a:pt x="20" y="0"/>
                        </a:lnTo>
                        <a:lnTo>
                          <a:pt x="20" y="10"/>
                        </a:lnTo>
                        <a:lnTo>
                          <a:pt x="0" y="13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35" name="Freeform 230"/>
                  <p:cNvSpPr>
                    <a:spLocks/>
                  </p:cNvSpPr>
                  <p:nvPr/>
                </p:nvSpPr>
                <p:spPr bwMode="auto">
                  <a:xfrm>
                    <a:off x="4142" y="3501"/>
                    <a:ext cx="21" cy="13"/>
                  </a:xfrm>
                  <a:custGeom>
                    <a:avLst/>
                    <a:gdLst>
                      <a:gd name="T0" fmla="*/ 0 w 21"/>
                      <a:gd name="T1" fmla="*/ 0 h 13"/>
                      <a:gd name="T2" fmla="*/ 21 w 21"/>
                      <a:gd name="T3" fmla="*/ 3 h 13"/>
                      <a:gd name="T4" fmla="*/ 21 w 21"/>
                      <a:gd name="T5" fmla="*/ 13 h 13"/>
                      <a:gd name="T6" fmla="*/ 0 w 21"/>
                      <a:gd name="T7" fmla="*/ 10 h 13"/>
                      <a:gd name="T8" fmla="*/ 0 w 21"/>
                      <a:gd name="T9" fmla="*/ 0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"/>
                      <a:gd name="T16" fmla="*/ 0 h 13"/>
                      <a:gd name="T17" fmla="*/ 21 w 21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" h="13">
                        <a:moveTo>
                          <a:pt x="0" y="0"/>
                        </a:moveTo>
                        <a:lnTo>
                          <a:pt x="21" y="3"/>
                        </a:lnTo>
                        <a:lnTo>
                          <a:pt x="21" y="13"/>
                        </a:lnTo>
                        <a:lnTo>
                          <a:pt x="0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36" name="Freeform 231"/>
                  <p:cNvSpPr>
                    <a:spLocks/>
                  </p:cNvSpPr>
                  <p:nvPr/>
                </p:nvSpPr>
                <p:spPr bwMode="auto">
                  <a:xfrm>
                    <a:off x="4203" y="3511"/>
                    <a:ext cx="24" cy="17"/>
                  </a:xfrm>
                  <a:custGeom>
                    <a:avLst/>
                    <a:gdLst>
                      <a:gd name="T0" fmla="*/ 3 w 24"/>
                      <a:gd name="T1" fmla="*/ 0 h 17"/>
                      <a:gd name="T2" fmla="*/ 24 w 24"/>
                      <a:gd name="T3" fmla="*/ 7 h 17"/>
                      <a:gd name="T4" fmla="*/ 20 w 24"/>
                      <a:gd name="T5" fmla="*/ 17 h 17"/>
                      <a:gd name="T6" fmla="*/ 0 w 24"/>
                      <a:gd name="T7" fmla="*/ 10 h 17"/>
                      <a:gd name="T8" fmla="*/ 3 w 24"/>
                      <a:gd name="T9" fmla="*/ 0 h 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4"/>
                      <a:gd name="T16" fmla="*/ 0 h 17"/>
                      <a:gd name="T17" fmla="*/ 24 w 24"/>
                      <a:gd name="T18" fmla="*/ 17 h 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4" h="17">
                        <a:moveTo>
                          <a:pt x="3" y="0"/>
                        </a:moveTo>
                        <a:lnTo>
                          <a:pt x="24" y="7"/>
                        </a:lnTo>
                        <a:lnTo>
                          <a:pt x="20" y="17"/>
                        </a:lnTo>
                        <a:lnTo>
                          <a:pt x="0" y="1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37" name="Freeform 232"/>
                  <p:cNvSpPr>
                    <a:spLocks/>
                  </p:cNvSpPr>
                  <p:nvPr/>
                </p:nvSpPr>
                <p:spPr bwMode="auto">
                  <a:xfrm>
                    <a:off x="4264" y="3524"/>
                    <a:ext cx="20" cy="14"/>
                  </a:xfrm>
                  <a:custGeom>
                    <a:avLst/>
                    <a:gdLst>
                      <a:gd name="T0" fmla="*/ 0 w 20"/>
                      <a:gd name="T1" fmla="*/ 0 h 14"/>
                      <a:gd name="T2" fmla="*/ 20 w 20"/>
                      <a:gd name="T3" fmla="*/ 4 h 14"/>
                      <a:gd name="T4" fmla="*/ 20 w 20"/>
                      <a:gd name="T5" fmla="*/ 14 h 14"/>
                      <a:gd name="T6" fmla="*/ 0 w 20"/>
                      <a:gd name="T7" fmla="*/ 10 h 14"/>
                      <a:gd name="T8" fmla="*/ 0 w 20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4"/>
                      <a:gd name="T17" fmla="*/ 20 w 20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4">
                        <a:moveTo>
                          <a:pt x="0" y="0"/>
                        </a:moveTo>
                        <a:lnTo>
                          <a:pt x="20" y="4"/>
                        </a:lnTo>
                        <a:lnTo>
                          <a:pt x="20" y="14"/>
                        </a:lnTo>
                        <a:lnTo>
                          <a:pt x="0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38" name="Rectangle 233"/>
                  <p:cNvSpPr>
                    <a:spLocks noChangeArrowheads="1"/>
                  </p:cNvSpPr>
                  <p:nvPr/>
                </p:nvSpPr>
                <p:spPr bwMode="auto">
                  <a:xfrm>
                    <a:off x="4324" y="3538"/>
                    <a:ext cx="4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39" name="Freeform 234"/>
                  <p:cNvSpPr>
                    <a:spLocks/>
                  </p:cNvSpPr>
                  <p:nvPr/>
                </p:nvSpPr>
                <p:spPr bwMode="auto">
                  <a:xfrm>
                    <a:off x="4324" y="3534"/>
                    <a:ext cx="20" cy="14"/>
                  </a:xfrm>
                  <a:custGeom>
                    <a:avLst/>
                    <a:gdLst>
                      <a:gd name="T0" fmla="*/ 0 w 20"/>
                      <a:gd name="T1" fmla="*/ 4 h 14"/>
                      <a:gd name="T2" fmla="*/ 17 w 20"/>
                      <a:gd name="T3" fmla="*/ 0 h 14"/>
                      <a:gd name="T4" fmla="*/ 20 w 20"/>
                      <a:gd name="T5" fmla="*/ 11 h 14"/>
                      <a:gd name="T6" fmla="*/ 4 w 20"/>
                      <a:gd name="T7" fmla="*/ 14 h 14"/>
                      <a:gd name="T8" fmla="*/ 0 w 20"/>
                      <a:gd name="T9" fmla="*/ 4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4"/>
                      <a:gd name="T17" fmla="*/ 20 w 20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4">
                        <a:moveTo>
                          <a:pt x="0" y="4"/>
                        </a:moveTo>
                        <a:lnTo>
                          <a:pt x="17" y="0"/>
                        </a:lnTo>
                        <a:lnTo>
                          <a:pt x="20" y="11"/>
                        </a:lnTo>
                        <a:lnTo>
                          <a:pt x="4" y="1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40" name="Freeform 235"/>
                  <p:cNvSpPr>
                    <a:spLocks/>
                  </p:cNvSpPr>
                  <p:nvPr/>
                </p:nvSpPr>
                <p:spPr bwMode="auto">
                  <a:xfrm>
                    <a:off x="4382" y="3518"/>
                    <a:ext cx="23" cy="16"/>
                  </a:xfrm>
                  <a:custGeom>
                    <a:avLst/>
                    <a:gdLst>
                      <a:gd name="T0" fmla="*/ 0 w 23"/>
                      <a:gd name="T1" fmla="*/ 6 h 16"/>
                      <a:gd name="T2" fmla="*/ 20 w 23"/>
                      <a:gd name="T3" fmla="*/ 0 h 16"/>
                      <a:gd name="T4" fmla="*/ 23 w 23"/>
                      <a:gd name="T5" fmla="*/ 10 h 16"/>
                      <a:gd name="T6" fmla="*/ 3 w 23"/>
                      <a:gd name="T7" fmla="*/ 16 h 16"/>
                      <a:gd name="T8" fmla="*/ 0 w 23"/>
                      <a:gd name="T9" fmla="*/ 6 h 1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"/>
                      <a:gd name="T16" fmla="*/ 0 h 16"/>
                      <a:gd name="T17" fmla="*/ 23 w 23"/>
                      <a:gd name="T18" fmla="*/ 16 h 1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" h="16">
                        <a:moveTo>
                          <a:pt x="0" y="6"/>
                        </a:moveTo>
                        <a:lnTo>
                          <a:pt x="20" y="0"/>
                        </a:lnTo>
                        <a:lnTo>
                          <a:pt x="23" y="10"/>
                        </a:lnTo>
                        <a:lnTo>
                          <a:pt x="3" y="16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41" name="Rectangle 236"/>
                  <p:cNvSpPr>
                    <a:spLocks noChangeArrowheads="1"/>
                  </p:cNvSpPr>
                  <p:nvPr/>
                </p:nvSpPr>
                <p:spPr bwMode="auto">
                  <a:xfrm>
                    <a:off x="4446" y="3518"/>
                    <a:ext cx="20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42" name="Freeform 237"/>
                  <p:cNvSpPr>
                    <a:spLocks/>
                  </p:cNvSpPr>
                  <p:nvPr/>
                </p:nvSpPr>
                <p:spPr bwMode="auto">
                  <a:xfrm>
                    <a:off x="4506" y="3521"/>
                    <a:ext cx="20" cy="13"/>
                  </a:xfrm>
                  <a:custGeom>
                    <a:avLst/>
                    <a:gdLst>
                      <a:gd name="T0" fmla="*/ 3 w 20"/>
                      <a:gd name="T1" fmla="*/ 0 h 13"/>
                      <a:gd name="T2" fmla="*/ 20 w 20"/>
                      <a:gd name="T3" fmla="*/ 3 h 13"/>
                      <a:gd name="T4" fmla="*/ 17 w 20"/>
                      <a:gd name="T5" fmla="*/ 13 h 13"/>
                      <a:gd name="T6" fmla="*/ 0 w 20"/>
                      <a:gd name="T7" fmla="*/ 10 h 13"/>
                      <a:gd name="T8" fmla="*/ 3 w 20"/>
                      <a:gd name="T9" fmla="*/ 0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3"/>
                      <a:gd name="T17" fmla="*/ 20 w 20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3">
                        <a:moveTo>
                          <a:pt x="3" y="0"/>
                        </a:moveTo>
                        <a:lnTo>
                          <a:pt x="20" y="3"/>
                        </a:lnTo>
                        <a:lnTo>
                          <a:pt x="17" y="13"/>
                        </a:lnTo>
                        <a:lnTo>
                          <a:pt x="0" y="1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43" name="Rectangle 238"/>
                  <p:cNvSpPr>
                    <a:spLocks noChangeArrowheads="1"/>
                  </p:cNvSpPr>
                  <p:nvPr/>
                </p:nvSpPr>
                <p:spPr bwMode="auto">
                  <a:xfrm>
                    <a:off x="4523" y="3524"/>
                    <a:ext cx="3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44" name="Freeform 239"/>
                  <p:cNvSpPr>
                    <a:spLocks/>
                  </p:cNvSpPr>
                  <p:nvPr/>
                </p:nvSpPr>
                <p:spPr bwMode="auto">
                  <a:xfrm>
                    <a:off x="4567" y="3521"/>
                    <a:ext cx="20" cy="13"/>
                  </a:xfrm>
                  <a:custGeom>
                    <a:avLst/>
                    <a:gdLst>
                      <a:gd name="T0" fmla="*/ 0 w 20"/>
                      <a:gd name="T1" fmla="*/ 3 h 13"/>
                      <a:gd name="T2" fmla="*/ 20 w 20"/>
                      <a:gd name="T3" fmla="*/ 0 h 13"/>
                      <a:gd name="T4" fmla="*/ 20 w 20"/>
                      <a:gd name="T5" fmla="*/ 10 h 13"/>
                      <a:gd name="T6" fmla="*/ 0 w 20"/>
                      <a:gd name="T7" fmla="*/ 13 h 13"/>
                      <a:gd name="T8" fmla="*/ 0 w 20"/>
                      <a:gd name="T9" fmla="*/ 3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3"/>
                      <a:gd name="T17" fmla="*/ 20 w 20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3">
                        <a:moveTo>
                          <a:pt x="0" y="3"/>
                        </a:moveTo>
                        <a:lnTo>
                          <a:pt x="20" y="0"/>
                        </a:lnTo>
                        <a:lnTo>
                          <a:pt x="20" y="10"/>
                        </a:lnTo>
                        <a:lnTo>
                          <a:pt x="0" y="13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45" name="Rectangle 240"/>
                  <p:cNvSpPr>
                    <a:spLocks noChangeArrowheads="1"/>
                  </p:cNvSpPr>
                  <p:nvPr/>
                </p:nvSpPr>
                <p:spPr bwMode="auto">
                  <a:xfrm>
                    <a:off x="4627" y="3521"/>
                    <a:ext cx="21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46" name="Rectangle 241"/>
                  <p:cNvSpPr>
                    <a:spLocks noChangeArrowheads="1"/>
                  </p:cNvSpPr>
                  <p:nvPr/>
                </p:nvSpPr>
                <p:spPr bwMode="auto">
                  <a:xfrm>
                    <a:off x="4688" y="3521"/>
                    <a:ext cx="20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47" name="Freeform 242"/>
                  <p:cNvSpPr>
                    <a:spLocks/>
                  </p:cNvSpPr>
                  <p:nvPr/>
                </p:nvSpPr>
                <p:spPr bwMode="auto">
                  <a:xfrm>
                    <a:off x="4749" y="3521"/>
                    <a:ext cx="20" cy="13"/>
                  </a:xfrm>
                  <a:custGeom>
                    <a:avLst/>
                    <a:gdLst>
                      <a:gd name="T0" fmla="*/ 0 w 20"/>
                      <a:gd name="T1" fmla="*/ 0 h 13"/>
                      <a:gd name="T2" fmla="*/ 20 w 20"/>
                      <a:gd name="T3" fmla="*/ 3 h 13"/>
                      <a:gd name="T4" fmla="*/ 20 w 20"/>
                      <a:gd name="T5" fmla="*/ 13 h 13"/>
                      <a:gd name="T6" fmla="*/ 0 w 20"/>
                      <a:gd name="T7" fmla="*/ 10 h 13"/>
                      <a:gd name="T8" fmla="*/ 0 w 20"/>
                      <a:gd name="T9" fmla="*/ 0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3"/>
                      <a:gd name="T17" fmla="*/ 20 w 20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3">
                        <a:moveTo>
                          <a:pt x="0" y="0"/>
                        </a:moveTo>
                        <a:lnTo>
                          <a:pt x="20" y="3"/>
                        </a:lnTo>
                        <a:lnTo>
                          <a:pt x="20" y="13"/>
                        </a:lnTo>
                        <a:lnTo>
                          <a:pt x="0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48" name="Rectangle 243"/>
                  <p:cNvSpPr>
                    <a:spLocks noChangeArrowheads="1"/>
                  </p:cNvSpPr>
                  <p:nvPr/>
                </p:nvSpPr>
                <p:spPr bwMode="auto">
                  <a:xfrm>
                    <a:off x="4809" y="3524"/>
                    <a:ext cx="4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49" name="Freeform 244"/>
                  <p:cNvSpPr>
                    <a:spLocks/>
                  </p:cNvSpPr>
                  <p:nvPr/>
                </p:nvSpPr>
                <p:spPr bwMode="auto">
                  <a:xfrm>
                    <a:off x="4813" y="3524"/>
                    <a:ext cx="20" cy="14"/>
                  </a:xfrm>
                  <a:custGeom>
                    <a:avLst/>
                    <a:gdLst>
                      <a:gd name="T0" fmla="*/ 3 w 20"/>
                      <a:gd name="T1" fmla="*/ 0 h 14"/>
                      <a:gd name="T2" fmla="*/ 20 w 20"/>
                      <a:gd name="T3" fmla="*/ 4 h 14"/>
                      <a:gd name="T4" fmla="*/ 16 w 20"/>
                      <a:gd name="T5" fmla="*/ 14 h 14"/>
                      <a:gd name="T6" fmla="*/ 0 w 20"/>
                      <a:gd name="T7" fmla="*/ 10 h 14"/>
                      <a:gd name="T8" fmla="*/ 3 w 20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4"/>
                      <a:gd name="T17" fmla="*/ 20 w 20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4">
                        <a:moveTo>
                          <a:pt x="3" y="0"/>
                        </a:moveTo>
                        <a:lnTo>
                          <a:pt x="20" y="4"/>
                        </a:lnTo>
                        <a:lnTo>
                          <a:pt x="16" y="14"/>
                        </a:lnTo>
                        <a:lnTo>
                          <a:pt x="0" y="1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50" name="Rectangle 245"/>
                  <p:cNvSpPr>
                    <a:spLocks noChangeArrowheads="1"/>
                  </p:cNvSpPr>
                  <p:nvPr/>
                </p:nvSpPr>
                <p:spPr bwMode="auto">
                  <a:xfrm>
                    <a:off x="4870" y="3531"/>
                    <a:ext cx="20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51" name="Freeform 246"/>
                  <p:cNvSpPr>
                    <a:spLocks/>
                  </p:cNvSpPr>
                  <p:nvPr/>
                </p:nvSpPr>
                <p:spPr bwMode="auto">
                  <a:xfrm>
                    <a:off x="4930" y="3538"/>
                    <a:ext cx="21" cy="13"/>
                  </a:xfrm>
                  <a:custGeom>
                    <a:avLst/>
                    <a:gdLst>
                      <a:gd name="T0" fmla="*/ 0 w 21"/>
                      <a:gd name="T1" fmla="*/ 0 h 13"/>
                      <a:gd name="T2" fmla="*/ 21 w 21"/>
                      <a:gd name="T3" fmla="*/ 3 h 13"/>
                      <a:gd name="T4" fmla="*/ 21 w 21"/>
                      <a:gd name="T5" fmla="*/ 13 h 13"/>
                      <a:gd name="T6" fmla="*/ 0 w 21"/>
                      <a:gd name="T7" fmla="*/ 10 h 13"/>
                      <a:gd name="T8" fmla="*/ 0 w 21"/>
                      <a:gd name="T9" fmla="*/ 0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"/>
                      <a:gd name="T16" fmla="*/ 0 h 13"/>
                      <a:gd name="T17" fmla="*/ 21 w 21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" h="13">
                        <a:moveTo>
                          <a:pt x="0" y="0"/>
                        </a:moveTo>
                        <a:lnTo>
                          <a:pt x="21" y="3"/>
                        </a:lnTo>
                        <a:lnTo>
                          <a:pt x="21" y="13"/>
                        </a:lnTo>
                        <a:lnTo>
                          <a:pt x="0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52" name="Freeform 247"/>
                  <p:cNvSpPr>
                    <a:spLocks/>
                  </p:cNvSpPr>
                  <p:nvPr/>
                </p:nvSpPr>
                <p:spPr bwMode="auto">
                  <a:xfrm>
                    <a:off x="4991" y="3545"/>
                    <a:ext cx="20" cy="13"/>
                  </a:xfrm>
                  <a:custGeom>
                    <a:avLst/>
                    <a:gdLst>
                      <a:gd name="T0" fmla="*/ 3 w 20"/>
                      <a:gd name="T1" fmla="*/ 0 h 13"/>
                      <a:gd name="T2" fmla="*/ 20 w 20"/>
                      <a:gd name="T3" fmla="*/ 3 h 13"/>
                      <a:gd name="T4" fmla="*/ 17 w 20"/>
                      <a:gd name="T5" fmla="*/ 13 h 13"/>
                      <a:gd name="T6" fmla="*/ 0 w 20"/>
                      <a:gd name="T7" fmla="*/ 10 h 13"/>
                      <a:gd name="T8" fmla="*/ 3 w 20"/>
                      <a:gd name="T9" fmla="*/ 0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3"/>
                      <a:gd name="T17" fmla="*/ 20 w 20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3">
                        <a:moveTo>
                          <a:pt x="3" y="0"/>
                        </a:moveTo>
                        <a:lnTo>
                          <a:pt x="20" y="3"/>
                        </a:lnTo>
                        <a:lnTo>
                          <a:pt x="17" y="13"/>
                        </a:lnTo>
                        <a:lnTo>
                          <a:pt x="0" y="1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53" name="Rectangle 248"/>
                  <p:cNvSpPr>
                    <a:spLocks noChangeArrowheads="1"/>
                  </p:cNvSpPr>
                  <p:nvPr/>
                </p:nvSpPr>
                <p:spPr bwMode="auto">
                  <a:xfrm>
                    <a:off x="5008" y="3548"/>
                    <a:ext cx="3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54" name="Freeform 249"/>
                  <p:cNvSpPr>
                    <a:spLocks/>
                  </p:cNvSpPr>
                  <p:nvPr/>
                </p:nvSpPr>
                <p:spPr bwMode="auto">
                  <a:xfrm>
                    <a:off x="5052" y="3551"/>
                    <a:ext cx="20" cy="14"/>
                  </a:xfrm>
                  <a:custGeom>
                    <a:avLst/>
                    <a:gdLst>
                      <a:gd name="T0" fmla="*/ 0 w 20"/>
                      <a:gd name="T1" fmla="*/ 0 h 14"/>
                      <a:gd name="T2" fmla="*/ 20 w 20"/>
                      <a:gd name="T3" fmla="*/ 4 h 14"/>
                      <a:gd name="T4" fmla="*/ 20 w 20"/>
                      <a:gd name="T5" fmla="*/ 14 h 14"/>
                      <a:gd name="T6" fmla="*/ 0 w 20"/>
                      <a:gd name="T7" fmla="*/ 10 h 14"/>
                      <a:gd name="T8" fmla="*/ 0 w 20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4"/>
                      <a:gd name="T17" fmla="*/ 20 w 20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4">
                        <a:moveTo>
                          <a:pt x="0" y="0"/>
                        </a:moveTo>
                        <a:lnTo>
                          <a:pt x="20" y="4"/>
                        </a:lnTo>
                        <a:lnTo>
                          <a:pt x="20" y="14"/>
                        </a:lnTo>
                        <a:lnTo>
                          <a:pt x="0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55" name="Freeform 250"/>
                  <p:cNvSpPr>
                    <a:spLocks/>
                  </p:cNvSpPr>
                  <p:nvPr/>
                </p:nvSpPr>
                <p:spPr bwMode="auto">
                  <a:xfrm>
                    <a:off x="5112" y="3558"/>
                    <a:ext cx="20" cy="14"/>
                  </a:xfrm>
                  <a:custGeom>
                    <a:avLst/>
                    <a:gdLst>
                      <a:gd name="T0" fmla="*/ 0 w 20"/>
                      <a:gd name="T1" fmla="*/ 0 h 14"/>
                      <a:gd name="T2" fmla="*/ 20 w 20"/>
                      <a:gd name="T3" fmla="*/ 3 h 14"/>
                      <a:gd name="T4" fmla="*/ 20 w 20"/>
                      <a:gd name="T5" fmla="*/ 14 h 14"/>
                      <a:gd name="T6" fmla="*/ 0 w 20"/>
                      <a:gd name="T7" fmla="*/ 10 h 14"/>
                      <a:gd name="T8" fmla="*/ 0 w 20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4"/>
                      <a:gd name="T17" fmla="*/ 20 w 20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4">
                        <a:moveTo>
                          <a:pt x="0" y="0"/>
                        </a:moveTo>
                        <a:lnTo>
                          <a:pt x="20" y="3"/>
                        </a:lnTo>
                        <a:lnTo>
                          <a:pt x="20" y="14"/>
                        </a:lnTo>
                        <a:lnTo>
                          <a:pt x="0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56" name="Freeform 251"/>
                  <p:cNvSpPr>
                    <a:spLocks/>
                  </p:cNvSpPr>
                  <p:nvPr/>
                </p:nvSpPr>
                <p:spPr bwMode="auto">
                  <a:xfrm>
                    <a:off x="5173" y="3561"/>
                    <a:ext cx="20" cy="14"/>
                  </a:xfrm>
                  <a:custGeom>
                    <a:avLst/>
                    <a:gdLst>
                      <a:gd name="T0" fmla="*/ 0 w 20"/>
                      <a:gd name="T1" fmla="*/ 0 h 14"/>
                      <a:gd name="T2" fmla="*/ 20 w 20"/>
                      <a:gd name="T3" fmla="*/ 4 h 14"/>
                      <a:gd name="T4" fmla="*/ 20 w 20"/>
                      <a:gd name="T5" fmla="*/ 14 h 14"/>
                      <a:gd name="T6" fmla="*/ 0 w 20"/>
                      <a:gd name="T7" fmla="*/ 11 h 14"/>
                      <a:gd name="T8" fmla="*/ 0 w 20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4"/>
                      <a:gd name="T17" fmla="*/ 20 w 20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4">
                        <a:moveTo>
                          <a:pt x="0" y="0"/>
                        </a:moveTo>
                        <a:lnTo>
                          <a:pt x="20" y="4"/>
                        </a:lnTo>
                        <a:lnTo>
                          <a:pt x="20" y="14"/>
                        </a:lnTo>
                        <a:lnTo>
                          <a:pt x="0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57" name="Freeform 252"/>
                  <p:cNvSpPr>
                    <a:spLocks/>
                  </p:cNvSpPr>
                  <p:nvPr/>
                </p:nvSpPr>
                <p:spPr bwMode="auto">
                  <a:xfrm>
                    <a:off x="5230" y="3551"/>
                    <a:ext cx="24" cy="17"/>
                  </a:xfrm>
                  <a:custGeom>
                    <a:avLst/>
                    <a:gdLst>
                      <a:gd name="T0" fmla="*/ 0 w 24"/>
                      <a:gd name="T1" fmla="*/ 7 h 17"/>
                      <a:gd name="T2" fmla="*/ 20 w 24"/>
                      <a:gd name="T3" fmla="*/ 0 h 17"/>
                      <a:gd name="T4" fmla="*/ 24 w 24"/>
                      <a:gd name="T5" fmla="*/ 10 h 17"/>
                      <a:gd name="T6" fmla="*/ 3 w 24"/>
                      <a:gd name="T7" fmla="*/ 17 h 17"/>
                      <a:gd name="T8" fmla="*/ 0 w 24"/>
                      <a:gd name="T9" fmla="*/ 7 h 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4"/>
                      <a:gd name="T16" fmla="*/ 0 h 17"/>
                      <a:gd name="T17" fmla="*/ 24 w 24"/>
                      <a:gd name="T18" fmla="*/ 17 h 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4" h="17">
                        <a:moveTo>
                          <a:pt x="0" y="7"/>
                        </a:moveTo>
                        <a:lnTo>
                          <a:pt x="20" y="0"/>
                        </a:lnTo>
                        <a:lnTo>
                          <a:pt x="24" y="10"/>
                        </a:lnTo>
                        <a:lnTo>
                          <a:pt x="3" y="17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958" name="Rectangle 253"/>
                  <p:cNvSpPr>
                    <a:spLocks noChangeArrowheads="1"/>
                  </p:cNvSpPr>
                  <p:nvPr/>
                </p:nvSpPr>
                <p:spPr bwMode="auto">
                  <a:xfrm>
                    <a:off x="5294" y="3541"/>
                    <a:ext cx="3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</p:grpSp>
          </p:grpSp>
          <p:sp>
            <p:nvSpPr>
              <p:cNvPr id="12828" name="Freeform 254"/>
              <p:cNvSpPr>
                <a:spLocks/>
              </p:cNvSpPr>
              <p:nvPr/>
            </p:nvSpPr>
            <p:spPr bwMode="auto">
              <a:xfrm>
                <a:off x="3739" y="1369"/>
                <a:ext cx="1939" cy="325"/>
              </a:xfrm>
              <a:custGeom>
                <a:avLst/>
                <a:gdLst>
                  <a:gd name="T0" fmla="*/ 0 w 576"/>
                  <a:gd name="T1" fmla="*/ 489159 h 96"/>
                  <a:gd name="T2" fmla="*/ 142671 w 576"/>
                  <a:gd name="T3" fmla="*/ 311719 h 96"/>
                  <a:gd name="T4" fmla="*/ 283552 w 576"/>
                  <a:gd name="T5" fmla="*/ 260623 h 96"/>
                  <a:gd name="T6" fmla="*/ 421985 w 576"/>
                  <a:gd name="T7" fmla="*/ 301048 h 96"/>
                  <a:gd name="T8" fmla="*/ 563253 w 576"/>
                  <a:gd name="T9" fmla="*/ 269540 h 96"/>
                  <a:gd name="T10" fmla="*/ 705920 w 576"/>
                  <a:gd name="T11" fmla="*/ 290421 h 96"/>
                  <a:gd name="T12" fmla="*/ 846915 w 576"/>
                  <a:gd name="T13" fmla="*/ 275719 h 96"/>
                  <a:gd name="T14" fmla="*/ 989587 w 576"/>
                  <a:gd name="T15" fmla="*/ 203193 h 96"/>
                  <a:gd name="T16" fmla="*/ 1126603 w 576"/>
                  <a:gd name="T17" fmla="*/ 162771 h 96"/>
                  <a:gd name="T18" fmla="*/ 1268742 w 576"/>
                  <a:gd name="T19" fmla="*/ 143173 h 96"/>
                  <a:gd name="T20" fmla="*/ 1411413 w 576"/>
                  <a:gd name="T21" fmla="*/ 173015 h 96"/>
                  <a:gd name="T22" fmla="*/ 1552826 w 576"/>
                  <a:gd name="T23" fmla="*/ 203193 h 96"/>
                  <a:gd name="T24" fmla="*/ 1695497 w 576"/>
                  <a:gd name="T25" fmla="*/ 213830 h 96"/>
                  <a:gd name="T26" fmla="*/ 1831995 w 576"/>
                  <a:gd name="T27" fmla="*/ 203193 h 96"/>
                  <a:gd name="T28" fmla="*/ 1974666 w 576"/>
                  <a:gd name="T29" fmla="*/ 157876 h 96"/>
                  <a:gd name="T30" fmla="*/ 2116045 w 576"/>
                  <a:gd name="T31" fmla="*/ 137004 h 96"/>
                  <a:gd name="T32" fmla="*/ 2258716 w 576"/>
                  <a:gd name="T33" fmla="*/ 102314 h 96"/>
                  <a:gd name="T34" fmla="*/ 2399596 w 576"/>
                  <a:gd name="T35" fmla="*/ 76984 h 96"/>
                  <a:gd name="T36" fmla="*/ 2538030 w 576"/>
                  <a:gd name="T37" fmla="*/ 66198 h 96"/>
                  <a:gd name="T38" fmla="*/ 2678910 w 576"/>
                  <a:gd name="T39" fmla="*/ 66198 h 96"/>
                  <a:gd name="T40" fmla="*/ 2821581 w 576"/>
                  <a:gd name="T41" fmla="*/ 0 h 9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76"/>
                  <a:gd name="T64" fmla="*/ 0 h 96"/>
                  <a:gd name="T65" fmla="*/ 576 w 576"/>
                  <a:gd name="T66" fmla="*/ 96 h 9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76" h="96">
                    <a:moveTo>
                      <a:pt x="0" y="96"/>
                    </a:moveTo>
                    <a:lnTo>
                      <a:pt x="29" y="61"/>
                    </a:lnTo>
                    <a:lnTo>
                      <a:pt x="58" y="51"/>
                    </a:lnTo>
                    <a:lnTo>
                      <a:pt x="86" y="59"/>
                    </a:lnTo>
                    <a:lnTo>
                      <a:pt x="115" y="53"/>
                    </a:lnTo>
                    <a:lnTo>
                      <a:pt x="144" y="57"/>
                    </a:lnTo>
                    <a:lnTo>
                      <a:pt x="173" y="54"/>
                    </a:lnTo>
                    <a:lnTo>
                      <a:pt x="202" y="40"/>
                    </a:lnTo>
                    <a:lnTo>
                      <a:pt x="230" y="32"/>
                    </a:lnTo>
                    <a:lnTo>
                      <a:pt x="259" y="28"/>
                    </a:lnTo>
                    <a:lnTo>
                      <a:pt x="288" y="34"/>
                    </a:lnTo>
                    <a:lnTo>
                      <a:pt x="317" y="40"/>
                    </a:lnTo>
                    <a:lnTo>
                      <a:pt x="346" y="42"/>
                    </a:lnTo>
                    <a:lnTo>
                      <a:pt x="374" y="40"/>
                    </a:lnTo>
                    <a:lnTo>
                      <a:pt x="403" y="31"/>
                    </a:lnTo>
                    <a:lnTo>
                      <a:pt x="432" y="27"/>
                    </a:lnTo>
                    <a:lnTo>
                      <a:pt x="461" y="20"/>
                    </a:lnTo>
                    <a:lnTo>
                      <a:pt x="490" y="15"/>
                    </a:lnTo>
                    <a:lnTo>
                      <a:pt x="518" y="13"/>
                    </a:lnTo>
                    <a:lnTo>
                      <a:pt x="547" y="13"/>
                    </a:lnTo>
                    <a:lnTo>
                      <a:pt x="576" y="0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12829" name="Group 589"/>
              <p:cNvGrpSpPr>
                <a:grpSpLocks/>
              </p:cNvGrpSpPr>
              <p:nvPr/>
            </p:nvGrpSpPr>
            <p:grpSpPr bwMode="auto">
              <a:xfrm>
                <a:off x="3352" y="1238"/>
                <a:ext cx="2418" cy="1113"/>
                <a:chOff x="2971" y="2974"/>
                <a:chExt cx="2418" cy="1113"/>
              </a:xfrm>
            </p:grpSpPr>
            <p:grpSp>
              <p:nvGrpSpPr>
                <p:cNvPr id="12830" name="Group 571"/>
                <p:cNvGrpSpPr>
                  <a:grpSpLocks/>
                </p:cNvGrpSpPr>
                <p:nvPr/>
              </p:nvGrpSpPr>
              <p:grpSpPr bwMode="auto">
                <a:xfrm>
                  <a:off x="3321" y="3038"/>
                  <a:ext cx="38" cy="817"/>
                  <a:chOff x="3321" y="3038"/>
                  <a:chExt cx="38" cy="817"/>
                </a:xfrm>
              </p:grpSpPr>
              <p:sp>
                <p:nvSpPr>
                  <p:cNvPr id="12871" name="Line 145"/>
                  <p:cNvSpPr>
                    <a:spLocks noChangeShapeType="1"/>
                  </p:cNvSpPr>
                  <p:nvPr/>
                </p:nvSpPr>
                <p:spPr bwMode="auto">
                  <a:xfrm>
                    <a:off x="3358" y="3038"/>
                    <a:ext cx="1" cy="780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72" name="Line 146"/>
                  <p:cNvSpPr>
                    <a:spLocks noChangeShapeType="1"/>
                  </p:cNvSpPr>
                  <p:nvPr/>
                </p:nvSpPr>
                <p:spPr bwMode="auto">
                  <a:xfrm>
                    <a:off x="3321" y="3818"/>
                    <a:ext cx="37" cy="1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73" name="Line 147"/>
                  <p:cNvSpPr>
                    <a:spLocks noChangeShapeType="1"/>
                  </p:cNvSpPr>
                  <p:nvPr/>
                </p:nvSpPr>
                <p:spPr bwMode="auto">
                  <a:xfrm>
                    <a:off x="3321" y="3558"/>
                    <a:ext cx="37" cy="1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74" name="Line 148"/>
                  <p:cNvSpPr>
                    <a:spLocks noChangeShapeType="1"/>
                  </p:cNvSpPr>
                  <p:nvPr/>
                </p:nvSpPr>
                <p:spPr bwMode="auto">
                  <a:xfrm>
                    <a:off x="3321" y="3298"/>
                    <a:ext cx="37" cy="1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75" name="Line 149"/>
                  <p:cNvSpPr>
                    <a:spLocks noChangeShapeType="1"/>
                  </p:cNvSpPr>
                  <p:nvPr/>
                </p:nvSpPr>
                <p:spPr bwMode="auto">
                  <a:xfrm>
                    <a:off x="3321" y="3038"/>
                    <a:ext cx="37" cy="1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76" name="Line 15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58" y="3818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831" name="Group 572"/>
                <p:cNvGrpSpPr>
                  <a:grpSpLocks/>
                </p:cNvGrpSpPr>
                <p:nvPr/>
              </p:nvGrpSpPr>
              <p:grpSpPr bwMode="auto">
                <a:xfrm>
                  <a:off x="3358" y="3818"/>
                  <a:ext cx="1940" cy="37"/>
                  <a:chOff x="3358" y="3818"/>
                  <a:chExt cx="1940" cy="37"/>
                </a:xfrm>
              </p:grpSpPr>
              <p:sp>
                <p:nvSpPr>
                  <p:cNvPr id="12850" name="Line 150"/>
                  <p:cNvSpPr>
                    <a:spLocks noChangeShapeType="1"/>
                  </p:cNvSpPr>
                  <p:nvPr/>
                </p:nvSpPr>
                <p:spPr bwMode="auto">
                  <a:xfrm>
                    <a:off x="3358" y="3818"/>
                    <a:ext cx="1939" cy="1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51" name="Line 15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456" y="3818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52" name="Line 15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553" y="3818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53" name="Line 15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647" y="3818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54" name="Line 15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745" y="3818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55" name="Line 1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843" y="3818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56" name="Line 15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940" y="3818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57" name="Line 1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038" y="3818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58" name="Line 15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132" y="3818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59" name="Line 1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30" y="3818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60" name="Line 16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328" y="3818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61" name="Line 16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425" y="3818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62" name="Line 16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523" y="3818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63" name="Line 16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617" y="3818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64" name="Line 1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15" y="3818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65" name="Line 16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3" y="3818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66" name="Line 1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910" y="3818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67" name="Line 16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008" y="3818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68" name="Line 16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102" y="3818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69" name="Line 17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200" y="3818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70" name="Line 17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297" y="3818"/>
                    <a:ext cx="1" cy="37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2832" name="Freeform 172"/>
                <p:cNvSpPr>
                  <a:spLocks/>
                </p:cNvSpPr>
                <p:nvPr/>
              </p:nvSpPr>
              <p:spPr bwMode="auto">
                <a:xfrm>
                  <a:off x="3354" y="3409"/>
                  <a:ext cx="21" cy="24"/>
                </a:xfrm>
                <a:custGeom>
                  <a:avLst/>
                  <a:gdLst>
                    <a:gd name="T0" fmla="*/ 0 w 21"/>
                    <a:gd name="T1" fmla="*/ 17 h 24"/>
                    <a:gd name="T2" fmla="*/ 14 w 21"/>
                    <a:gd name="T3" fmla="*/ 0 h 24"/>
                    <a:gd name="T4" fmla="*/ 21 w 21"/>
                    <a:gd name="T5" fmla="*/ 7 h 24"/>
                    <a:gd name="T6" fmla="*/ 7 w 21"/>
                    <a:gd name="T7" fmla="*/ 24 h 24"/>
                    <a:gd name="T8" fmla="*/ 0 w 21"/>
                    <a:gd name="T9" fmla="*/ 17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24"/>
                    <a:gd name="T17" fmla="*/ 21 w 21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24">
                      <a:moveTo>
                        <a:pt x="0" y="17"/>
                      </a:moveTo>
                      <a:lnTo>
                        <a:pt x="14" y="0"/>
                      </a:lnTo>
                      <a:lnTo>
                        <a:pt x="21" y="7"/>
                      </a:lnTo>
                      <a:lnTo>
                        <a:pt x="7" y="24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833" name="Freeform 255"/>
                <p:cNvSpPr>
                  <a:spLocks/>
                </p:cNvSpPr>
                <p:nvPr/>
              </p:nvSpPr>
              <p:spPr bwMode="auto">
                <a:xfrm>
                  <a:off x="3358" y="3430"/>
                  <a:ext cx="1939" cy="1"/>
                </a:xfrm>
                <a:custGeom>
                  <a:avLst/>
                  <a:gdLst>
                    <a:gd name="T0" fmla="*/ 0 w 576"/>
                    <a:gd name="T1" fmla="*/ 0 h 1"/>
                    <a:gd name="T2" fmla="*/ 142671 w 576"/>
                    <a:gd name="T3" fmla="*/ 0 h 1"/>
                    <a:gd name="T4" fmla="*/ 283552 w 576"/>
                    <a:gd name="T5" fmla="*/ 0 h 1"/>
                    <a:gd name="T6" fmla="*/ 421985 w 576"/>
                    <a:gd name="T7" fmla="*/ 0 h 1"/>
                    <a:gd name="T8" fmla="*/ 563253 w 576"/>
                    <a:gd name="T9" fmla="*/ 0 h 1"/>
                    <a:gd name="T10" fmla="*/ 705920 w 576"/>
                    <a:gd name="T11" fmla="*/ 0 h 1"/>
                    <a:gd name="T12" fmla="*/ 846915 w 576"/>
                    <a:gd name="T13" fmla="*/ 0 h 1"/>
                    <a:gd name="T14" fmla="*/ 989587 w 576"/>
                    <a:gd name="T15" fmla="*/ 0 h 1"/>
                    <a:gd name="T16" fmla="*/ 1126603 w 576"/>
                    <a:gd name="T17" fmla="*/ 0 h 1"/>
                    <a:gd name="T18" fmla="*/ 1268742 w 576"/>
                    <a:gd name="T19" fmla="*/ 0 h 1"/>
                    <a:gd name="T20" fmla="*/ 1411413 w 576"/>
                    <a:gd name="T21" fmla="*/ 0 h 1"/>
                    <a:gd name="T22" fmla="*/ 1552826 w 576"/>
                    <a:gd name="T23" fmla="*/ 0 h 1"/>
                    <a:gd name="T24" fmla="*/ 1695497 w 576"/>
                    <a:gd name="T25" fmla="*/ 0 h 1"/>
                    <a:gd name="T26" fmla="*/ 1831995 w 576"/>
                    <a:gd name="T27" fmla="*/ 0 h 1"/>
                    <a:gd name="T28" fmla="*/ 1974666 w 576"/>
                    <a:gd name="T29" fmla="*/ 0 h 1"/>
                    <a:gd name="T30" fmla="*/ 2116045 w 576"/>
                    <a:gd name="T31" fmla="*/ 0 h 1"/>
                    <a:gd name="T32" fmla="*/ 2258716 w 576"/>
                    <a:gd name="T33" fmla="*/ 0 h 1"/>
                    <a:gd name="T34" fmla="*/ 2399596 w 576"/>
                    <a:gd name="T35" fmla="*/ 0 h 1"/>
                    <a:gd name="T36" fmla="*/ 2538030 w 576"/>
                    <a:gd name="T37" fmla="*/ 0 h 1"/>
                    <a:gd name="T38" fmla="*/ 2678910 w 576"/>
                    <a:gd name="T39" fmla="*/ 0 h 1"/>
                    <a:gd name="T40" fmla="*/ 2821581 w 576"/>
                    <a:gd name="T41" fmla="*/ 0 h 1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76"/>
                    <a:gd name="T64" fmla="*/ 0 h 1"/>
                    <a:gd name="T65" fmla="*/ 576 w 576"/>
                    <a:gd name="T66" fmla="*/ 1 h 1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76" h="1">
                      <a:moveTo>
                        <a:pt x="0" y="0"/>
                      </a:moveTo>
                      <a:lnTo>
                        <a:pt x="29" y="0"/>
                      </a:lnTo>
                      <a:lnTo>
                        <a:pt x="58" y="0"/>
                      </a:lnTo>
                      <a:lnTo>
                        <a:pt x="86" y="0"/>
                      </a:lnTo>
                      <a:lnTo>
                        <a:pt x="115" y="0"/>
                      </a:lnTo>
                      <a:lnTo>
                        <a:pt x="144" y="0"/>
                      </a:lnTo>
                      <a:lnTo>
                        <a:pt x="173" y="0"/>
                      </a:lnTo>
                      <a:lnTo>
                        <a:pt x="202" y="0"/>
                      </a:lnTo>
                      <a:lnTo>
                        <a:pt x="230" y="0"/>
                      </a:lnTo>
                      <a:lnTo>
                        <a:pt x="259" y="0"/>
                      </a:lnTo>
                      <a:lnTo>
                        <a:pt x="288" y="0"/>
                      </a:lnTo>
                      <a:lnTo>
                        <a:pt x="317" y="0"/>
                      </a:lnTo>
                      <a:lnTo>
                        <a:pt x="346" y="0"/>
                      </a:lnTo>
                      <a:lnTo>
                        <a:pt x="374" y="0"/>
                      </a:lnTo>
                      <a:lnTo>
                        <a:pt x="403" y="0"/>
                      </a:lnTo>
                      <a:lnTo>
                        <a:pt x="432" y="0"/>
                      </a:lnTo>
                      <a:lnTo>
                        <a:pt x="461" y="0"/>
                      </a:lnTo>
                      <a:lnTo>
                        <a:pt x="490" y="0"/>
                      </a:lnTo>
                      <a:lnTo>
                        <a:pt x="518" y="0"/>
                      </a:lnTo>
                      <a:lnTo>
                        <a:pt x="547" y="0"/>
                      </a:lnTo>
                      <a:lnTo>
                        <a:pt x="576" y="0"/>
                      </a:lnTo>
                    </a:path>
                  </a:pathLst>
                </a:custGeom>
                <a:noFill/>
                <a:ln w="1111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834" name="Rectangle 257"/>
                <p:cNvSpPr>
                  <a:spLocks noChangeArrowheads="1"/>
                </p:cNvSpPr>
                <p:nvPr/>
              </p:nvSpPr>
              <p:spPr bwMode="auto">
                <a:xfrm>
                  <a:off x="3163" y="3754"/>
                  <a:ext cx="15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-3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835" name="Rectangle 258"/>
                <p:cNvSpPr>
                  <a:spLocks noChangeArrowheads="1"/>
                </p:cNvSpPr>
                <p:nvPr/>
              </p:nvSpPr>
              <p:spPr bwMode="auto">
                <a:xfrm>
                  <a:off x="3163" y="3494"/>
                  <a:ext cx="15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-1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836" name="Rectangle 259"/>
                <p:cNvSpPr>
                  <a:spLocks noChangeArrowheads="1"/>
                </p:cNvSpPr>
                <p:nvPr/>
              </p:nvSpPr>
              <p:spPr bwMode="auto">
                <a:xfrm>
                  <a:off x="3236" y="3234"/>
                  <a:ext cx="78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1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837" name="Rectangle 260"/>
                <p:cNvSpPr>
                  <a:spLocks noChangeArrowheads="1"/>
                </p:cNvSpPr>
                <p:nvPr/>
              </p:nvSpPr>
              <p:spPr bwMode="auto">
                <a:xfrm>
                  <a:off x="3236" y="2974"/>
                  <a:ext cx="78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3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838" name="Rectangle 261"/>
                <p:cNvSpPr>
                  <a:spLocks noChangeArrowheads="1"/>
                </p:cNvSpPr>
                <p:nvPr/>
              </p:nvSpPr>
              <p:spPr bwMode="auto">
                <a:xfrm>
                  <a:off x="3328" y="3933"/>
                  <a:ext cx="78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0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839" name="Rectangle 262"/>
                <p:cNvSpPr>
                  <a:spLocks noChangeArrowheads="1"/>
                </p:cNvSpPr>
                <p:nvPr/>
              </p:nvSpPr>
              <p:spPr bwMode="auto">
                <a:xfrm>
                  <a:off x="3523" y="3933"/>
                  <a:ext cx="78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2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840" name="Rectangle 263"/>
                <p:cNvSpPr>
                  <a:spLocks noChangeArrowheads="1"/>
                </p:cNvSpPr>
                <p:nvPr/>
              </p:nvSpPr>
              <p:spPr bwMode="auto">
                <a:xfrm>
                  <a:off x="3715" y="3933"/>
                  <a:ext cx="78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4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841" name="Rectangle 264"/>
                <p:cNvSpPr>
                  <a:spLocks noChangeArrowheads="1"/>
                </p:cNvSpPr>
                <p:nvPr/>
              </p:nvSpPr>
              <p:spPr bwMode="auto">
                <a:xfrm>
                  <a:off x="3910" y="3933"/>
                  <a:ext cx="78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6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842" name="Rectangle 265"/>
                <p:cNvSpPr>
                  <a:spLocks noChangeArrowheads="1"/>
                </p:cNvSpPr>
                <p:nvPr/>
              </p:nvSpPr>
              <p:spPr bwMode="auto">
                <a:xfrm>
                  <a:off x="4102" y="3933"/>
                  <a:ext cx="78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8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843" name="Rectangle 266"/>
                <p:cNvSpPr>
                  <a:spLocks noChangeArrowheads="1"/>
                </p:cNvSpPr>
                <p:nvPr/>
              </p:nvSpPr>
              <p:spPr bwMode="auto">
                <a:xfrm>
                  <a:off x="4264" y="3933"/>
                  <a:ext cx="15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10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844" name="Rectangle 267"/>
                <p:cNvSpPr>
                  <a:spLocks noChangeArrowheads="1"/>
                </p:cNvSpPr>
                <p:nvPr/>
              </p:nvSpPr>
              <p:spPr bwMode="auto">
                <a:xfrm>
                  <a:off x="4459" y="3933"/>
                  <a:ext cx="15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12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845" name="Rectangle 268"/>
                <p:cNvSpPr>
                  <a:spLocks noChangeArrowheads="1"/>
                </p:cNvSpPr>
                <p:nvPr/>
              </p:nvSpPr>
              <p:spPr bwMode="auto">
                <a:xfrm>
                  <a:off x="4651" y="3933"/>
                  <a:ext cx="15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14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846" name="Rectangle 269"/>
                <p:cNvSpPr>
                  <a:spLocks noChangeArrowheads="1"/>
                </p:cNvSpPr>
                <p:nvPr/>
              </p:nvSpPr>
              <p:spPr bwMode="auto">
                <a:xfrm>
                  <a:off x="4846" y="3933"/>
                  <a:ext cx="15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16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847" name="Rectangle 270"/>
                <p:cNvSpPr>
                  <a:spLocks noChangeArrowheads="1"/>
                </p:cNvSpPr>
                <p:nvPr/>
              </p:nvSpPr>
              <p:spPr bwMode="auto">
                <a:xfrm>
                  <a:off x="5038" y="3933"/>
                  <a:ext cx="15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18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848" name="Rectangle 271"/>
                <p:cNvSpPr>
                  <a:spLocks noChangeArrowheads="1"/>
                </p:cNvSpPr>
                <p:nvPr/>
              </p:nvSpPr>
              <p:spPr bwMode="auto">
                <a:xfrm>
                  <a:off x="5233" y="3933"/>
                  <a:ext cx="15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20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  <p:sp>
              <p:nvSpPr>
                <p:cNvPr id="12849" name="Rectangle 272"/>
                <p:cNvSpPr>
                  <a:spLocks noChangeArrowheads="1"/>
                </p:cNvSpPr>
                <p:nvPr/>
              </p:nvSpPr>
              <p:spPr bwMode="auto">
                <a:xfrm>
                  <a:off x="2971" y="3362"/>
                  <a:ext cx="240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it-IT" sz="1600" b="1">
                      <a:solidFill>
                        <a:srgbClr val="000000"/>
                      </a:solidFill>
                      <a:latin typeface="Comic Sans MS" pitchFamily="66" charset="0"/>
                    </a:rPr>
                    <a:t>L(d)</a:t>
                  </a:r>
                  <a:endParaRPr lang="it-IT" sz="1600">
                    <a:latin typeface="Comic Sans MS" pitchFamily="66" charset="0"/>
                  </a:endParaRPr>
                </a:p>
              </p:txBody>
            </p:sp>
          </p:grpSp>
        </p:grpSp>
        <p:sp>
          <p:nvSpPr>
            <p:cNvPr id="12826" name="Text Box 847"/>
            <p:cNvSpPr txBox="1">
              <a:spLocks noChangeArrowheads="1"/>
            </p:cNvSpPr>
            <p:nvPr/>
          </p:nvSpPr>
          <p:spPr bwMode="auto">
            <a:xfrm>
              <a:off x="4150" y="2432"/>
              <a:ext cx="97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b="1">
                  <a:latin typeface="Comic Sans MS" pitchFamily="66" charset="0"/>
                </a:rPr>
                <a:t>distance (m)</a:t>
              </a:r>
            </a:p>
          </p:txBody>
        </p:sp>
      </p:grpSp>
      <p:sp>
        <p:nvSpPr>
          <p:cNvPr id="12112" name="Text Box 848"/>
          <p:cNvSpPr txBox="1">
            <a:spLocks noChangeArrowheads="1"/>
          </p:cNvSpPr>
          <p:nvPr/>
        </p:nvSpPr>
        <p:spPr bwMode="auto">
          <a:xfrm>
            <a:off x="3984625" y="3857625"/>
            <a:ext cx="14557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3200" b="1">
                <a:latin typeface="Comic Sans MS" pitchFamily="66" charset="0"/>
              </a:rPr>
              <a:t>spruce</a:t>
            </a:r>
          </a:p>
        </p:txBody>
      </p:sp>
      <p:grpSp>
        <p:nvGrpSpPr>
          <p:cNvPr id="16" name="Group 855"/>
          <p:cNvGrpSpPr>
            <a:grpSpLocks/>
          </p:cNvGrpSpPr>
          <p:nvPr/>
        </p:nvGrpSpPr>
        <p:grpSpPr bwMode="auto">
          <a:xfrm>
            <a:off x="169863" y="4556125"/>
            <a:ext cx="4157662" cy="2289175"/>
            <a:chOff x="107" y="2870"/>
            <a:chExt cx="2619" cy="1442"/>
          </a:xfrm>
        </p:grpSpPr>
        <p:grpSp>
          <p:nvGrpSpPr>
            <p:cNvPr id="12695" name="Group 592"/>
            <p:cNvGrpSpPr>
              <a:grpSpLocks/>
            </p:cNvGrpSpPr>
            <p:nvPr/>
          </p:nvGrpSpPr>
          <p:grpSpPr bwMode="auto">
            <a:xfrm>
              <a:off x="280" y="2870"/>
              <a:ext cx="2446" cy="1171"/>
              <a:chOff x="280" y="1094"/>
              <a:chExt cx="2446" cy="1171"/>
            </a:xfrm>
          </p:grpSpPr>
          <p:grpSp>
            <p:nvGrpSpPr>
              <p:cNvPr id="12698" name="Group 593"/>
              <p:cNvGrpSpPr>
                <a:grpSpLocks/>
              </p:cNvGrpSpPr>
              <p:nvPr/>
            </p:nvGrpSpPr>
            <p:grpSpPr bwMode="auto">
              <a:xfrm>
                <a:off x="466" y="1163"/>
                <a:ext cx="2175" cy="871"/>
                <a:chOff x="466" y="1163"/>
                <a:chExt cx="2175" cy="871"/>
              </a:xfrm>
            </p:grpSpPr>
            <p:sp>
              <p:nvSpPr>
                <p:cNvPr id="12797" name="Line 594"/>
                <p:cNvSpPr>
                  <a:spLocks noChangeShapeType="1"/>
                </p:cNvSpPr>
                <p:nvPr/>
              </p:nvSpPr>
              <p:spPr bwMode="auto">
                <a:xfrm>
                  <a:off x="506" y="1163"/>
                  <a:ext cx="1" cy="83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798" name="Line 595"/>
                <p:cNvSpPr>
                  <a:spLocks noChangeShapeType="1"/>
                </p:cNvSpPr>
                <p:nvPr/>
              </p:nvSpPr>
              <p:spPr bwMode="auto">
                <a:xfrm>
                  <a:off x="466" y="1994"/>
                  <a:ext cx="40" cy="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799" name="Line 596"/>
                <p:cNvSpPr>
                  <a:spLocks noChangeShapeType="1"/>
                </p:cNvSpPr>
                <p:nvPr/>
              </p:nvSpPr>
              <p:spPr bwMode="auto">
                <a:xfrm>
                  <a:off x="466" y="1786"/>
                  <a:ext cx="40" cy="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00" name="Line 597"/>
                <p:cNvSpPr>
                  <a:spLocks noChangeShapeType="1"/>
                </p:cNvSpPr>
                <p:nvPr/>
              </p:nvSpPr>
              <p:spPr bwMode="auto">
                <a:xfrm>
                  <a:off x="466" y="1578"/>
                  <a:ext cx="10" cy="0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01" name="Line 598"/>
                <p:cNvSpPr>
                  <a:spLocks noChangeShapeType="1"/>
                </p:cNvSpPr>
                <p:nvPr/>
              </p:nvSpPr>
              <p:spPr bwMode="auto">
                <a:xfrm>
                  <a:off x="466" y="1371"/>
                  <a:ext cx="40" cy="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02" name="Line 599"/>
                <p:cNvSpPr>
                  <a:spLocks noChangeShapeType="1"/>
                </p:cNvSpPr>
                <p:nvPr/>
              </p:nvSpPr>
              <p:spPr bwMode="auto">
                <a:xfrm>
                  <a:off x="466" y="1163"/>
                  <a:ext cx="40" cy="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03" name="Line 600"/>
                <p:cNvSpPr>
                  <a:spLocks noChangeShapeType="1"/>
                </p:cNvSpPr>
                <p:nvPr/>
              </p:nvSpPr>
              <p:spPr bwMode="auto">
                <a:xfrm>
                  <a:off x="506" y="1994"/>
                  <a:ext cx="2134" cy="1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04" name="Line 601"/>
                <p:cNvSpPr>
                  <a:spLocks noChangeShapeType="1"/>
                </p:cNvSpPr>
                <p:nvPr/>
              </p:nvSpPr>
              <p:spPr bwMode="auto">
                <a:xfrm flipV="1">
                  <a:off x="506" y="1994"/>
                  <a:ext cx="1" cy="40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05" name="Line 602"/>
                <p:cNvSpPr>
                  <a:spLocks noChangeShapeType="1"/>
                </p:cNvSpPr>
                <p:nvPr/>
              </p:nvSpPr>
              <p:spPr bwMode="auto">
                <a:xfrm flipV="1">
                  <a:off x="612" y="1994"/>
                  <a:ext cx="1" cy="40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06" name="Line 603"/>
                <p:cNvSpPr>
                  <a:spLocks noChangeShapeType="1"/>
                </p:cNvSpPr>
                <p:nvPr/>
              </p:nvSpPr>
              <p:spPr bwMode="auto">
                <a:xfrm flipV="1">
                  <a:off x="718" y="1994"/>
                  <a:ext cx="1" cy="40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07" name="Line 604"/>
                <p:cNvSpPr>
                  <a:spLocks noChangeShapeType="1"/>
                </p:cNvSpPr>
                <p:nvPr/>
              </p:nvSpPr>
              <p:spPr bwMode="auto">
                <a:xfrm flipV="1">
                  <a:off x="825" y="1994"/>
                  <a:ext cx="1" cy="40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08" name="Line 605"/>
                <p:cNvSpPr>
                  <a:spLocks noChangeShapeType="1"/>
                </p:cNvSpPr>
                <p:nvPr/>
              </p:nvSpPr>
              <p:spPr bwMode="auto">
                <a:xfrm flipV="1">
                  <a:off x="934" y="1994"/>
                  <a:ext cx="1" cy="40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09" name="Line 606"/>
                <p:cNvSpPr>
                  <a:spLocks noChangeShapeType="1"/>
                </p:cNvSpPr>
                <p:nvPr/>
              </p:nvSpPr>
              <p:spPr bwMode="auto">
                <a:xfrm flipV="1">
                  <a:off x="1040" y="1994"/>
                  <a:ext cx="1" cy="40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10" name="Line 607"/>
                <p:cNvSpPr>
                  <a:spLocks noChangeShapeType="1"/>
                </p:cNvSpPr>
                <p:nvPr/>
              </p:nvSpPr>
              <p:spPr bwMode="auto">
                <a:xfrm flipV="1">
                  <a:off x="1147" y="1994"/>
                  <a:ext cx="1" cy="40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11" name="Line 608"/>
                <p:cNvSpPr>
                  <a:spLocks noChangeShapeType="1"/>
                </p:cNvSpPr>
                <p:nvPr/>
              </p:nvSpPr>
              <p:spPr bwMode="auto">
                <a:xfrm flipV="1">
                  <a:off x="1253" y="1994"/>
                  <a:ext cx="1" cy="40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12" name="Line 609"/>
                <p:cNvSpPr>
                  <a:spLocks noChangeShapeType="1"/>
                </p:cNvSpPr>
                <p:nvPr/>
              </p:nvSpPr>
              <p:spPr bwMode="auto">
                <a:xfrm flipV="1">
                  <a:off x="1359" y="1994"/>
                  <a:ext cx="1" cy="40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13" name="Line 610"/>
                <p:cNvSpPr>
                  <a:spLocks noChangeShapeType="1"/>
                </p:cNvSpPr>
                <p:nvPr/>
              </p:nvSpPr>
              <p:spPr bwMode="auto">
                <a:xfrm flipV="1">
                  <a:off x="1465" y="1994"/>
                  <a:ext cx="1" cy="40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14" name="Line 611"/>
                <p:cNvSpPr>
                  <a:spLocks noChangeShapeType="1"/>
                </p:cNvSpPr>
                <p:nvPr/>
              </p:nvSpPr>
              <p:spPr bwMode="auto">
                <a:xfrm flipV="1">
                  <a:off x="1575" y="1994"/>
                  <a:ext cx="1" cy="40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15" name="Line 612"/>
                <p:cNvSpPr>
                  <a:spLocks noChangeShapeType="1"/>
                </p:cNvSpPr>
                <p:nvPr/>
              </p:nvSpPr>
              <p:spPr bwMode="auto">
                <a:xfrm flipV="1">
                  <a:off x="1681" y="1994"/>
                  <a:ext cx="1" cy="40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16" name="Line 613"/>
                <p:cNvSpPr>
                  <a:spLocks noChangeShapeType="1"/>
                </p:cNvSpPr>
                <p:nvPr/>
              </p:nvSpPr>
              <p:spPr bwMode="auto">
                <a:xfrm flipV="1">
                  <a:off x="1787" y="1994"/>
                  <a:ext cx="1" cy="40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17" name="Line 614"/>
                <p:cNvSpPr>
                  <a:spLocks noChangeShapeType="1"/>
                </p:cNvSpPr>
                <p:nvPr/>
              </p:nvSpPr>
              <p:spPr bwMode="auto">
                <a:xfrm flipV="1">
                  <a:off x="1893" y="1994"/>
                  <a:ext cx="1" cy="40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18" name="Line 615"/>
                <p:cNvSpPr>
                  <a:spLocks noChangeShapeType="1"/>
                </p:cNvSpPr>
                <p:nvPr/>
              </p:nvSpPr>
              <p:spPr bwMode="auto">
                <a:xfrm flipV="1">
                  <a:off x="1999" y="1994"/>
                  <a:ext cx="1" cy="40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19" name="Line 616"/>
                <p:cNvSpPr>
                  <a:spLocks noChangeShapeType="1"/>
                </p:cNvSpPr>
                <p:nvPr/>
              </p:nvSpPr>
              <p:spPr bwMode="auto">
                <a:xfrm flipV="1">
                  <a:off x="2105" y="1994"/>
                  <a:ext cx="1" cy="40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20" name="Line 617"/>
                <p:cNvSpPr>
                  <a:spLocks noChangeShapeType="1"/>
                </p:cNvSpPr>
                <p:nvPr/>
              </p:nvSpPr>
              <p:spPr bwMode="auto">
                <a:xfrm flipV="1">
                  <a:off x="2211" y="1994"/>
                  <a:ext cx="1" cy="40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21" name="Line 618"/>
                <p:cNvSpPr>
                  <a:spLocks noChangeShapeType="1"/>
                </p:cNvSpPr>
                <p:nvPr/>
              </p:nvSpPr>
              <p:spPr bwMode="auto">
                <a:xfrm flipV="1">
                  <a:off x="2321" y="1994"/>
                  <a:ext cx="1" cy="40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22" name="Line 619"/>
                <p:cNvSpPr>
                  <a:spLocks noChangeShapeType="1"/>
                </p:cNvSpPr>
                <p:nvPr/>
              </p:nvSpPr>
              <p:spPr bwMode="auto">
                <a:xfrm flipV="1">
                  <a:off x="2427" y="1994"/>
                  <a:ext cx="1" cy="40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23" name="Line 620"/>
                <p:cNvSpPr>
                  <a:spLocks noChangeShapeType="1"/>
                </p:cNvSpPr>
                <p:nvPr/>
              </p:nvSpPr>
              <p:spPr bwMode="auto">
                <a:xfrm flipV="1">
                  <a:off x="2534" y="1994"/>
                  <a:ext cx="1" cy="40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24" name="Line 621"/>
                <p:cNvSpPr>
                  <a:spLocks noChangeShapeType="1"/>
                </p:cNvSpPr>
                <p:nvPr/>
              </p:nvSpPr>
              <p:spPr bwMode="auto">
                <a:xfrm flipV="1">
                  <a:off x="2640" y="1994"/>
                  <a:ext cx="1" cy="40"/>
                </a:xfrm>
                <a:prstGeom prst="line">
                  <a:avLst/>
                </a:prstGeom>
                <a:noFill/>
                <a:ln w="17463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2699" name="Freeform 622"/>
              <p:cNvSpPr>
                <a:spLocks/>
              </p:cNvSpPr>
              <p:nvPr/>
            </p:nvSpPr>
            <p:spPr bwMode="auto">
              <a:xfrm>
                <a:off x="503" y="1560"/>
                <a:ext cx="21" cy="22"/>
              </a:xfrm>
              <a:custGeom>
                <a:avLst/>
                <a:gdLst>
                  <a:gd name="T0" fmla="*/ 0 w 21"/>
                  <a:gd name="T1" fmla="*/ 15 h 22"/>
                  <a:gd name="T2" fmla="*/ 14 w 21"/>
                  <a:gd name="T3" fmla="*/ 0 h 22"/>
                  <a:gd name="T4" fmla="*/ 21 w 21"/>
                  <a:gd name="T5" fmla="*/ 7 h 22"/>
                  <a:gd name="T6" fmla="*/ 7 w 21"/>
                  <a:gd name="T7" fmla="*/ 22 h 22"/>
                  <a:gd name="T8" fmla="*/ 0 w 21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2"/>
                  <a:gd name="T17" fmla="*/ 21 w 21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2">
                    <a:moveTo>
                      <a:pt x="0" y="15"/>
                    </a:moveTo>
                    <a:lnTo>
                      <a:pt x="14" y="0"/>
                    </a:lnTo>
                    <a:lnTo>
                      <a:pt x="21" y="7"/>
                    </a:lnTo>
                    <a:lnTo>
                      <a:pt x="7" y="2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700" name="Freeform 623"/>
              <p:cNvSpPr>
                <a:spLocks/>
              </p:cNvSpPr>
              <p:nvPr/>
            </p:nvSpPr>
            <p:spPr bwMode="auto">
              <a:xfrm>
                <a:off x="598" y="1473"/>
                <a:ext cx="18" cy="18"/>
              </a:xfrm>
              <a:custGeom>
                <a:avLst/>
                <a:gdLst>
                  <a:gd name="T0" fmla="*/ 0 w 18"/>
                  <a:gd name="T1" fmla="*/ 11 h 18"/>
                  <a:gd name="T2" fmla="*/ 11 w 18"/>
                  <a:gd name="T3" fmla="*/ 0 h 18"/>
                  <a:gd name="T4" fmla="*/ 18 w 18"/>
                  <a:gd name="T5" fmla="*/ 7 h 18"/>
                  <a:gd name="T6" fmla="*/ 7 w 18"/>
                  <a:gd name="T7" fmla="*/ 18 h 18"/>
                  <a:gd name="T8" fmla="*/ 0 w 18"/>
                  <a:gd name="T9" fmla="*/ 11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18"/>
                  <a:gd name="T17" fmla="*/ 18 w 18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18">
                    <a:moveTo>
                      <a:pt x="0" y="11"/>
                    </a:moveTo>
                    <a:lnTo>
                      <a:pt x="11" y="0"/>
                    </a:lnTo>
                    <a:lnTo>
                      <a:pt x="18" y="7"/>
                    </a:lnTo>
                    <a:lnTo>
                      <a:pt x="7" y="18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12701" name="Group 624"/>
              <p:cNvGrpSpPr>
                <a:grpSpLocks/>
              </p:cNvGrpSpPr>
              <p:nvPr/>
            </p:nvGrpSpPr>
            <p:grpSpPr bwMode="auto">
              <a:xfrm>
                <a:off x="503" y="1356"/>
                <a:ext cx="2122" cy="587"/>
                <a:chOff x="503" y="1356"/>
                <a:chExt cx="2122" cy="587"/>
              </a:xfrm>
            </p:grpSpPr>
            <p:sp>
              <p:nvSpPr>
                <p:cNvPr id="12720" name="Freeform 625"/>
                <p:cNvSpPr>
                  <a:spLocks/>
                </p:cNvSpPr>
                <p:nvPr/>
              </p:nvSpPr>
              <p:spPr bwMode="auto">
                <a:xfrm>
                  <a:off x="550" y="1513"/>
                  <a:ext cx="22" cy="22"/>
                </a:xfrm>
                <a:custGeom>
                  <a:avLst/>
                  <a:gdLst>
                    <a:gd name="T0" fmla="*/ 0 w 22"/>
                    <a:gd name="T1" fmla="*/ 14 h 22"/>
                    <a:gd name="T2" fmla="*/ 15 w 22"/>
                    <a:gd name="T3" fmla="*/ 0 h 22"/>
                    <a:gd name="T4" fmla="*/ 22 w 22"/>
                    <a:gd name="T5" fmla="*/ 7 h 22"/>
                    <a:gd name="T6" fmla="*/ 7 w 22"/>
                    <a:gd name="T7" fmla="*/ 22 h 22"/>
                    <a:gd name="T8" fmla="*/ 0 w 22"/>
                    <a:gd name="T9" fmla="*/ 14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2"/>
                    <a:gd name="T17" fmla="*/ 22 w 22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2">
                      <a:moveTo>
                        <a:pt x="0" y="14"/>
                      </a:moveTo>
                      <a:lnTo>
                        <a:pt x="15" y="0"/>
                      </a:lnTo>
                      <a:lnTo>
                        <a:pt x="22" y="7"/>
                      </a:lnTo>
                      <a:lnTo>
                        <a:pt x="7" y="2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21" name="Rectangle 626"/>
                <p:cNvSpPr>
                  <a:spLocks noChangeArrowheads="1"/>
                </p:cNvSpPr>
                <p:nvPr/>
              </p:nvSpPr>
              <p:spPr bwMode="auto">
                <a:xfrm>
                  <a:off x="612" y="1469"/>
                  <a:ext cx="8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22" name="Freeform 627"/>
                <p:cNvSpPr>
                  <a:spLocks/>
                </p:cNvSpPr>
                <p:nvPr/>
              </p:nvSpPr>
              <p:spPr bwMode="auto">
                <a:xfrm>
                  <a:off x="664" y="1462"/>
                  <a:ext cx="21" cy="14"/>
                </a:xfrm>
                <a:custGeom>
                  <a:avLst/>
                  <a:gdLst>
                    <a:gd name="T0" fmla="*/ 0 w 21"/>
                    <a:gd name="T1" fmla="*/ 3 h 14"/>
                    <a:gd name="T2" fmla="*/ 21 w 21"/>
                    <a:gd name="T3" fmla="*/ 0 h 14"/>
                    <a:gd name="T4" fmla="*/ 21 w 21"/>
                    <a:gd name="T5" fmla="*/ 11 h 14"/>
                    <a:gd name="T6" fmla="*/ 0 w 21"/>
                    <a:gd name="T7" fmla="*/ 14 h 14"/>
                    <a:gd name="T8" fmla="*/ 0 w 21"/>
                    <a:gd name="T9" fmla="*/ 3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4"/>
                    <a:gd name="T17" fmla="*/ 21 w 21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4">
                      <a:moveTo>
                        <a:pt x="0" y="3"/>
                      </a:moveTo>
                      <a:lnTo>
                        <a:pt x="21" y="0"/>
                      </a:lnTo>
                      <a:lnTo>
                        <a:pt x="21" y="11"/>
                      </a:lnTo>
                      <a:lnTo>
                        <a:pt x="0" y="14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23" name="Freeform 628"/>
                <p:cNvSpPr>
                  <a:spLocks/>
                </p:cNvSpPr>
                <p:nvPr/>
              </p:nvSpPr>
              <p:spPr bwMode="auto">
                <a:xfrm>
                  <a:off x="726" y="1447"/>
                  <a:ext cx="22" cy="18"/>
                </a:xfrm>
                <a:custGeom>
                  <a:avLst/>
                  <a:gdLst>
                    <a:gd name="T0" fmla="*/ 0 w 22"/>
                    <a:gd name="T1" fmla="*/ 7 h 18"/>
                    <a:gd name="T2" fmla="*/ 18 w 22"/>
                    <a:gd name="T3" fmla="*/ 0 h 18"/>
                    <a:gd name="T4" fmla="*/ 22 w 22"/>
                    <a:gd name="T5" fmla="*/ 11 h 18"/>
                    <a:gd name="T6" fmla="*/ 3 w 22"/>
                    <a:gd name="T7" fmla="*/ 18 h 18"/>
                    <a:gd name="T8" fmla="*/ 0 w 22"/>
                    <a:gd name="T9" fmla="*/ 7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8"/>
                    <a:gd name="T17" fmla="*/ 22 w 22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8">
                      <a:moveTo>
                        <a:pt x="0" y="7"/>
                      </a:moveTo>
                      <a:lnTo>
                        <a:pt x="18" y="0"/>
                      </a:lnTo>
                      <a:lnTo>
                        <a:pt x="22" y="11"/>
                      </a:lnTo>
                      <a:lnTo>
                        <a:pt x="3" y="18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24" name="Freeform 629"/>
                <p:cNvSpPr>
                  <a:spLocks/>
                </p:cNvSpPr>
                <p:nvPr/>
              </p:nvSpPr>
              <p:spPr bwMode="auto">
                <a:xfrm>
                  <a:off x="788" y="1422"/>
                  <a:ext cx="22" cy="18"/>
                </a:xfrm>
                <a:custGeom>
                  <a:avLst/>
                  <a:gdLst>
                    <a:gd name="T0" fmla="*/ 0 w 22"/>
                    <a:gd name="T1" fmla="*/ 7 h 18"/>
                    <a:gd name="T2" fmla="*/ 18 w 22"/>
                    <a:gd name="T3" fmla="*/ 0 h 18"/>
                    <a:gd name="T4" fmla="*/ 22 w 22"/>
                    <a:gd name="T5" fmla="*/ 11 h 18"/>
                    <a:gd name="T6" fmla="*/ 4 w 22"/>
                    <a:gd name="T7" fmla="*/ 18 h 18"/>
                    <a:gd name="T8" fmla="*/ 0 w 22"/>
                    <a:gd name="T9" fmla="*/ 7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8"/>
                    <a:gd name="T17" fmla="*/ 22 w 22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8">
                      <a:moveTo>
                        <a:pt x="0" y="7"/>
                      </a:moveTo>
                      <a:lnTo>
                        <a:pt x="18" y="0"/>
                      </a:lnTo>
                      <a:lnTo>
                        <a:pt x="22" y="11"/>
                      </a:lnTo>
                      <a:lnTo>
                        <a:pt x="4" y="18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25" name="Freeform 630"/>
                <p:cNvSpPr>
                  <a:spLocks/>
                </p:cNvSpPr>
                <p:nvPr/>
              </p:nvSpPr>
              <p:spPr bwMode="auto">
                <a:xfrm>
                  <a:off x="854" y="1407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26" name="Freeform 631"/>
                <p:cNvSpPr>
                  <a:spLocks/>
                </p:cNvSpPr>
                <p:nvPr/>
              </p:nvSpPr>
              <p:spPr bwMode="auto">
                <a:xfrm>
                  <a:off x="916" y="1400"/>
                  <a:ext cx="18" cy="14"/>
                </a:xfrm>
                <a:custGeom>
                  <a:avLst/>
                  <a:gdLst>
                    <a:gd name="T0" fmla="*/ 0 w 18"/>
                    <a:gd name="T1" fmla="*/ 3 h 14"/>
                    <a:gd name="T2" fmla="*/ 15 w 18"/>
                    <a:gd name="T3" fmla="*/ 0 h 14"/>
                    <a:gd name="T4" fmla="*/ 18 w 18"/>
                    <a:gd name="T5" fmla="*/ 11 h 14"/>
                    <a:gd name="T6" fmla="*/ 4 w 18"/>
                    <a:gd name="T7" fmla="*/ 14 h 14"/>
                    <a:gd name="T8" fmla="*/ 0 w 18"/>
                    <a:gd name="T9" fmla="*/ 3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"/>
                    <a:gd name="T16" fmla="*/ 0 h 14"/>
                    <a:gd name="T17" fmla="*/ 18 w 18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" h="14">
                      <a:moveTo>
                        <a:pt x="0" y="3"/>
                      </a:moveTo>
                      <a:lnTo>
                        <a:pt x="15" y="0"/>
                      </a:lnTo>
                      <a:lnTo>
                        <a:pt x="18" y="11"/>
                      </a:lnTo>
                      <a:lnTo>
                        <a:pt x="4" y="14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27" name="Freeform 632"/>
                <p:cNvSpPr>
                  <a:spLocks/>
                </p:cNvSpPr>
                <p:nvPr/>
              </p:nvSpPr>
              <p:spPr bwMode="auto">
                <a:xfrm>
                  <a:off x="931" y="1396"/>
                  <a:ext cx="11" cy="15"/>
                </a:xfrm>
                <a:custGeom>
                  <a:avLst/>
                  <a:gdLst>
                    <a:gd name="T0" fmla="*/ 0 w 11"/>
                    <a:gd name="T1" fmla="*/ 4 h 15"/>
                    <a:gd name="T2" fmla="*/ 7 w 11"/>
                    <a:gd name="T3" fmla="*/ 0 h 15"/>
                    <a:gd name="T4" fmla="*/ 11 w 11"/>
                    <a:gd name="T5" fmla="*/ 11 h 15"/>
                    <a:gd name="T6" fmla="*/ 3 w 11"/>
                    <a:gd name="T7" fmla="*/ 15 h 15"/>
                    <a:gd name="T8" fmla="*/ 0 w 11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"/>
                    <a:gd name="T16" fmla="*/ 0 h 15"/>
                    <a:gd name="T17" fmla="*/ 11 w 11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" h="15">
                      <a:moveTo>
                        <a:pt x="0" y="4"/>
                      </a:moveTo>
                      <a:lnTo>
                        <a:pt x="7" y="0"/>
                      </a:lnTo>
                      <a:lnTo>
                        <a:pt x="11" y="11"/>
                      </a:lnTo>
                      <a:lnTo>
                        <a:pt x="3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28" name="Freeform 633"/>
                <p:cNvSpPr>
                  <a:spLocks/>
                </p:cNvSpPr>
                <p:nvPr/>
              </p:nvSpPr>
              <p:spPr bwMode="auto">
                <a:xfrm>
                  <a:off x="982" y="1378"/>
                  <a:ext cx="22" cy="18"/>
                </a:xfrm>
                <a:custGeom>
                  <a:avLst/>
                  <a:gdLst>
                    <a:gd name="T0" fmla="*/ 0 w 22"/>
                    <a:gd name="T1" fmla="*/ 7 h 18"/>
                    <a:gd name="T2" fmla="*/ 18 w 22"/>
                    <a:gd name="T3" fmla="*/ 0 h 18"/>
                    <a:gd name="T4" fmla="*/ 22 w 22"/>
                    <a:gd name="T5" fmla="*/ 11 h 18"/>
                    <a:gd name="T6" fmla="*/ 4 w 22"/>
                    <a:gd name="T7" fmla="*/ 18 h 18"/>
                    <a:gd name="T8" fmla="*/ 0 w 22"/>
                    <a:gd name="T9" fmla="*/ 7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8"/>
                    <a:gd name="T17" fmla="*/ 22 w 22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8">
                      <a:moveTo>
                        <a:pt x="0" y="7"/>
                      </a:moveTo>
                      <a:lnTo>
                        <a:pt x="18" y="0"/>
                      </a:lnTo>
                      <a:lnTo>
                        <a:pt x="22" y="11"/>
                      </a:lnTo>
                      <a:lnTo>
                        <a:pt x="4" y="18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29" name="Freeform 634"/>
                <p:cNvSpPr>
                  <a:spLocks/>
                </p:cNvSpPr>
                <p:nvPr/>
              </p:nvSpPr>
              <p:spPr bwMode="auto">
                <a:xfrm>
                  <a:off x="1048" y="1371"/>
                  <a:ext cx="22" cy="14"/>
                </a:xfrm>
                <a:custGeom>
                  <a:avLst/>
                  <a:gdLst>
                    <a:gd name="T0" fmla="*/ 0 w 22"/>
                    <a:gd name="T1" fmla="*/ 0 h 14"/>
                    <a:gd name="T2" fmla="*/ 22 w 22"/>
                    <a:gd name="T3" fmla="*/ 3 h 14"/>
                    <a:gd name="T4" fmla="*/ 22 w 22"/>
                    <a:gd name="T5" fmla="*/ 14 h 14"/>
                    <a:gd name="T6" fmla="*/ 0 w 22"/>
                    <a:gd name="T7" fmla="*/ 11 h 14"/>
                    <a:gd name="T8" fmla="*/ 0 w 22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0"/>
                      </a:moveTo>
                      <a:lnTo>
                        <a:pt x="22" y="3"/>
                      </a:lnTo>
                      <a:lnTo>
                        <a:pt x="22" y="14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30" name="Freeform 635"/>
                <p:cNvSpPr>
                  <a:spLocks/>
                </p:cNvSpPr>
                <p:nvPr/>
              </p:nvSpPr>
              <p:spPr bwMode="auto">
                <a:xfrm>
                  <a:off x="1110" y="1385"/>
                  <a:ext cx="26" cy="18"/>
                </a:xfrm>
                <a:custGeom>
                  <a:avLst/>
                  <a:gdLst>
                    <a:gd name="T0" fmla="*/ 4 w 26"/>
                    <a:gd name="T1" fmla="*/ 0 h 18"/>
                    <a:gd name="T2" fmla="*/ 26 w 26"/>
                    <a:gd name="T3" fmla="*/ 8 h 18"/>
                    <a:gd name="T4" fmla="*/ 22 w 26"/>
                    <a:gd name="T5" fmla="*/ 18 h 18"/>
                    <a:gd name="T6" fmla="*/ 0 w 26"/>
                    <a:gd name="T7" fmla="*/ 11 h 18"/>
                    <a:gd name="T8" fmla="*/ 4 w 26"/>
                    <a:gd name="T9" fmla="*/ 0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18"/>
                    <a:gd name="T17" fmla="*/ 26 w 26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18">
                      <a:moveTo>
                        <a:pt x="4" y="0"/>
                      </a:moveTo>
                      <a:lnTo>
                        <a:pt x="26" y="8"/>
                      </a:lnTo>
                      <a:lnTo>
                        <a:pt x="22" y="18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31" name="Freeform 636"/>
                <p:cNvSpPr>
                  <a:spLocks/>
                </p:cNvSpPr>
                <p:nvPr/>
              </p:nvSpPr>
              <p:spPr bwMode="auto">
                <a:xfrm>
                  <a:off x="1176" y="1403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4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32" name="Freeform 637"/>
                <p:cNvSpPr>
                  <a:spLocks/>
                </p:cNvSpPr>
                <p:nvPr/>
              </p:nvSpPr>
              <p:spPr bwMode="auto">
                <a:xfrm>
                  <a:off x="1242" y="1418"/>
                  <a:ext cx="14" cy="15"/>
                </a:xfrm>
                <a:custGeom>
                  <a:avLst/>
                  <a:gdLst>
                    <a:gd name="T0" fmla="*/ 3 w 14"/>
                    <a:gd name="T1" fmla="*/ 0 h 15"/>
                    <a:gd name="T2" fmla="*/ 14 w 14"/>
                    <a:gd name="T3" fmla="*/ 4 h 15"/>
                    <a:gd name="T4" fmla="*/ 11 w 14"/>
                    <a:gd name="T5" fmla="*/ 15 h 15"/>
                    <a:gd name="T6" fmla="*/ 0 w 14"/>
                    <a:gd name="T7" fmla="*/ 11 h 15"/>
                    <a:gd name="T8" fmla="*/ 3 w 14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"/>
                    <a:gd name="T16" fmla="*/ 0 h 15"/>
                    <a:gd name="T17" fmla="*/ 14 w 14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" h="15">
                      <a:moveTo>
                        <a:pt x="3" y="0"/>
                      </a:moveTo>
                      <a:lnTo>
                        <a:pt x="14" y="4"/>
                      </a:lnTo>
                      <a:lnTo>
                        <a:pt x="11" y="15"/>
                      </a:lnTo>
                      <a:lnTo>
                        <a:pt x="0" y="1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33" name="Rectangle 638"/>
                <p:cNvSpPr>
                  <a:spLocks noChangeArrowheads="1"/>
                </p:cNvSpPr>
                <p:nvPr/>
              </p:nvSpPr>
              <p:spPr bwMode="auto">
                <a:xfrm>
                  <a:off x="1253" y="1422"/>
                  <a:ext cx="11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34" name="Freeform 639"/>
                <p:cNvSpPr>
                  <a:spLocks/>
                </p:cNvSpPr>
                <p:nvPr/>
              </p:nvSpPr>
              <p:spPr bwMode="auto">
                <a:xfrm>
                  <a:off x="1308" y="1411"/>
                  <a:ext cx="22" cy="14"/>
                </a:xfrm>
                <a:custGeom>
                  <a:avLst/>
                  <a:gdLst>
                    <a:gd name="T0" fmla="*/ 0 w 22"/>
                    <a:gd name="T1" fmla="*/ 3 h 14"/>
                    <a:gd name="T2" fmla="*/ 22 w 22"/>
                    <a:gd name="T3" fmla="*/ 0 h 14"/>
                    <a:gd name="T4" fmla="*/ 22 w 22"/>
                    <a:gd name="T5" fmla="*/ 11 h 14"/>
                    <a:gd name="T6" fmla="*/ 0 w 22"/>
                    <a:gd name="T7" fmla="*/ 14 h 14"/>
                    <a:gd name="T8" fmla="*/ 0 w 22"/>
                    <a:gd name="T9" fmla="*/ 3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3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4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35" name="Freeform 640"/>
                <p:cNvSpPr>
                  <a:spLocks/>
                </p:cNvSpPr>
                <p:nvPr/>
              </p:nvSpPr>
              <p:spPr bwMode="auto">
                <a:xfrm>
                  <a:off x="1373" y="1407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4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36" name="Rectangle 641"/>
                <p:cNvSpPr>
                  <a:spLocks noChangeArrowheads="1"/>
                </p:cNvSpPr>
                <p:nvPr/>
              </p:nvSpPr>
              <p:spPr bwMode="auto">
                <a:xfrm>
                  <a:off x="1439" y="1414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37" name="Freeform 642"/>
                <p:cNvSpPr>
                  <a:spLocks/>
                </p:cNvSpPr>
                <p:nvPr/>
              </p:nvSpPr>
              <p:spPr bwMode="auto">
                <a:xfrm>
                  <a:off x="1498" y="1385"/>
                  <a:ext cx="26" cy="22"/>
                </a:xfrm>
                <a:custGeom>
                  <a:avLst/>
                  <a:gdLst>
                    <a:gd name="T0" fmla="*/ 0 w 26"/>
                    <a:gd name="T1" fmla="*/ 11 h 22"/>
                    <a:gd name="T2" fmla="*/ 18 w 26"/>
                    <a:gd name="T3" fmla="*/ 0 h 22"/>
                    <a:gd name="T4" fmla="*/ 26 w 26"/>
                    <a:gd name="T5" fmla="*/ 11 h 22"/>
                    <a:gd name="T6" fmla="*/ 7 w 26"/>
                    <a:gd name="T7" fmla="*/ 22 h 22"/>
                    <a:gd name="T8" fmla="*/ 0 w 26"/>
                    <a:gd name="T9" fmla="*/ 11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22"/>
                    <a:gd name="T17" fmla="*/ 26 w 26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22">
                      <a:moveTo>
                        <a:pt x="0" y="11"/>
                      </a:moveTo>
                      <a:lnTo>
                        <a:pt x="18" y="0"/>
                      </a:lnTo>
                      <a:lnTo>
                        <a:pt x="26" y="11"/>
                      </a:lnTo>
                      <a:lnTo>
                        <a:pt x="7" y="22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38" name="Freeform 643"/>
                <p:cNvSpPr>
                  <a:spLocks/>
                </p:cNvSpPr>
                <p:nvPr/>
              </p:nvSpPr>
              <p:spPr bwMode="auto">
                <a:xfrm>
                  <a:off x="1556" y="1356"/>
                  <a:ext cx="19" cy="18"/>
                </a:xfrm>
                <a:custGeom>
                  <a:avLst/>
                  <a:gdLst>
                    <a:gd name="T0" fmla="*/ 0 w 19"/>
                    <a:gd name="T1" fmla="*/ 7 h 18"/>
                    <a:gd name="T2" fmla="*/ 15 w 19"/>
                    <a:gd name="T3" fmla="*/ 0 h 18"/>
                    <a:gd name="T4" fmla="*/ 19 w 19"/>
                    <a:gd name="T5" fmla="*/ 11 h 18"/>
                    <a:gd name="T6" fmla="*/ 4 w 19"/>
                    <a:gd name="T7" fmla="*/ 18 h 18"/>
                    <a:gd name="T8" fmla="*/ 0 w 19"/>
                    <a:gd name="T9" fmla="*/ 7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18"/>
                    <a:gd name="T17" fmla="*/ 19 w 19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18">
                      <a:moveTo>
                        <a:pt x="0" y="7"/>
                      </a:moveTo>
                      <a:lnTo>
                        <a:pt x="15" y="0"/>
                      </a:lnTo>
                      <a:lnTo>
                        <a:pt x="19" y="11"/>
                      </a:lnTo>
                      <a:lnTo>
                        <a:pt x="4" y="18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39" name="Rectangle 644"/>
                <p:cNvSpPr>
                  <a:spLocks noChangeArrowheads="1"/>
                </p:cNvSpPr>
                <p:nvPr/>
              </p:nvSpPr>
              <p:spPr bwMode="auto">
                <a:xfrm>
                  <a:off x="1575" y="1356"/>
                  <a:ext cx="3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40" name="Freeform 645"/>
                <p:cNvSpPr>
                  <a:spLocks/>
                </p:cNvSpPr>
                <p:nvPr/>
              </p:nvSpPr>
              <p:spPr bwMode="auto">
                <a:xfrm>
                  <a:off x="1622" y="1367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4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41" name="Freeform 646"/>
                <p:cNvSpPr>
                  <a:spLocks/>
                </p:cNvSpPr>
                <p:nvPr/>
              </p:nvSpPr>
              <p:spPr bwMode="auto">
                <a:xfrm>
                  <a:off x="1688" y="1382"/>
                  <a:ext cx="22" cy="18"/>
                </a:xfrm>
                <a:custGeom>
                  <a:avLst/>
                  <a:gdLst>
                    <a:gd name="T0" fmla="*/ 4 w 22"/>
                    <a:gd name="T1" fmla="*/ 0 h 18"/>
                    <a:gd name="T2" fmla="*/ 22 w 22"/>
                    <a:gd name="T3" fmla="*/ 7 h 18"/>
                    <a:gd name="T4" fmla="*/ 18 w 22"/>
                    <a:gd name="T5" fmla="*/ 18 h 18"/>
                    <a:gd name="T6" fmla="*/ 0 w 22"/>
                    <a:gd name="T7" fmla="*/ 11 h 18"/>
                    <a:gd name="T8" fmla="*/ 4 w 22"/>
                    <a:gd name="T9" fmla="*/ 0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8"/>
                    <a:gd name="T17" fmla="*/ 22 w 22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8">
                      <a:moveTo>
                        <a:pt x="4" y="0"/>
                      </a:moveTo>
                      <a:lnTo>
                        <a:pt x="22" y="7"/>
                      </a:lnTo>
                      <a:lnTo>
                        <a:pt x="18" y="18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42" name="Freeform 647"/>
                <p:cNvSpPr>
                  <a:spLocks/>
                </p:cNvSpPr>
                <p:nvPr/>
              </p:nvSpPr>
              <p:spPr bwMode="auto">
                <a:xfrm>
                  <a:off x="1750" y="1403"/>
                  <a:ext cx="22" cy="19"/>
                </a:xfrm>
                <a:custGeom>
                  <a:avLst/>
                  <a:gdLst>
                    <a:gd name="T0" fmla="*/ 4 w 22"/>
                    <a:gd name="T1" fmla="*/ 0 h 19"/>
                    <a:gd name="T2" fmla="*/ 22 w 22"/>
                    <a:gd name="T3" fmla="*/ 8 h 19"/>
                    <a:gd name="T4" fmla="*/ 19 w 22"/>
                    <a:gd name="T5" fmla="*/ 19 h 19"/>
                    <a:gd name="T6" fmla="*/ 0 w 22"/>
                    <a:gd name="T7" fmla="*/ 11 h 19"/>
                    <a:gd name="T8" fmla="*/ 4 w 22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9"/>
                    <a:gd name="T17" fmla="*/ 22 w 22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9">
                      <a:moveTo>
                        <a:pt x="4" y="0"/>
                      </a:moveTo>
                      <a:lnTo>
                        <a:pt x="22" y="8"/>
                      </a:lnTo>
                      <a:lnTo>
                        <a:pt x="19" y="19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43" name="Freeform 648"/>
                <p:cNvSpPr>
                  <a:spLocks/>
                </p:cNvSpPr>
                <p:nvPr/>
              </p:nvSpPr>
              <p:spPr bwMode="auto">
                <a:xfrm>
                  <a:off x="1813" y="1422"/>
                  <a:ext cx="22" cy="14"/>
                </a:xfrm>
                <a:custGeom>
                  <a:avLst/>
                  <a:gdLst>
                    <a:gd name="T0" fmla="*/ 0 w 22"/>
                    <a:gd name="T1" fmla="*/ 0 h 14"/>
                    <a:gd name="T2" fmla="*/ 22 w 22"/>
                    <a:gd name="T3" fmla="*/ 3 h 14"/>
                    <a:gd name="T4" fmla="*/ 22 w 22"/>
                    <a:gd name="T5" fmla="*/ 14 h 14"/>
                    <a:gd name="T6" fmla="*/ 0 w 22"/>
                    <a:gd name="T7" fmla="*/ 11 h 14"/>
                    <a:gd name="T8" fmla="*/ 0 w 22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0"/>
                      </a:moveTo>
                      <a:lnTo>
                        <a:pt x="22" y="3"/>
                      </a:lnTo>
                      <a:lnTo>
                        <a:pt x="22" y="14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44" name="Freeform 649"/>
                <p:cNvSpPr>
                  <a:spLocks/>
                </p:cNvSpPr>
                <p:nvPr/>
              </p:nvSpPr>
              <p:spPr bwMode="auto">
                <a:xfrm>
                  <a:off x="1878" y="1429"/>
                  <a:ext cx="19" cy="15"/>
                </a:xfrm>
                <a:custGeom>
                  <a:avLst/>
                  <a:gdLst>
                    <a:gd name="T0" fmla="*/ 4 w 19"/>
                    <a:gd name="T1" fmla="*/ 0 h 15"/>
                    <a:gd name="T2" fmla="*/ 19 w 19"/>
                    <a:gd name="T3" fmla="*/ 4 h 15"/>
                    <a:gd name="T4" fmla="*/ 15 w 19"/>
                    <a:gd name="T5" fmla="*/ 15 h 15"/>
                    <a:gd name="T6" fmla="*/ 0 w 19"/>
                    <a:gd name="T7" fmla="*/ 11 h 15"/>
                    <a:gd name="T8" fmla="*/ 4 w 19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15"/>
                    <a:gd name="T17" fmla="*/ 19 w 19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15">
                      <a:moveTo>
                        <a:pt x="4" y="0"/>
                      </a:moveTo>
                      <a:lnTo>
                        <a:pt x="19" y="4"/>
                      </a:lnTo>
                      <a:lnTo>
                        <a:pt x="15" y="15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45" name="Rectangle 650"/>
                <p:cNvSpPr>
                  <a:spLocks noChangeArrowheads="1"/>
                </p:cNvSpPr>
                <p:nvPr/>
              </p:nvSpPr>
              <p:spPr bwMode="auto">
                <a:xfrm>
                  <a:off x="1893" y="1433"/>
                  <a:ext cx="7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46" name="Rectangle 651"/>
                <p:cNvSpPr>
                  <a:spLocks noChangeArrowheads="1"/>
                </p:cNvSpPr>
                <p:nvPr/>
              </p:nvSpPr>
              <p:spPr bwMode="auto">
                <a:xfrm>
                  <a:off x="1944" y="1433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47" name="Freeform 652"/>
                <p:cNvSpPr>
                  <a:spLocks/>
                </p:cNvSpPr>
                <p:nvPr/>
              </p:nvSpPr>
              <p:spPr bwMode="auto">
                <a:xfrm>
                  <a:off x="2010" y="1429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48" name="Freeform 653"/>
                <p:cNvSpPr>
                  <a:spLocks/>
                </p:cNvSpPr>
                <p:nvPr/>
              </p:nvSpPr>
              <p:spPr bwMode="auto">
                <a:xfrm>
                  <a:off x="2076" y="1425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49" name="Freeform 654"/>
                <p:cNvSpPr>
                  <a:spLocks/>
                </p:cNvSpPr>
                <p:nvPr/>
              </p:nvSpPr>
              <p:spPr bwMode="auto">
                <a:xfrm>
                  <a:off x="2142" y="1422"/>
                  <a:ext cx="22" cy="14"/>
                </a:xfrm>
                <a:custGeom>
                  <a:avLst/>
                  <a:gdLst>
                    <a:gd name="T0" fmla="*/ 0 w 22"/>
                    <a:gd name="T1" fmla="*/ 3 h 14"/>
                    <a:gd name="T2" fmla="*/ 22 w 22"/>
                    <a:gd name="T3" fmla="*/ 0 h 14"/>
                    <a:gd name="T4" fmla="*/ 22 w 22"/>
                    <a:gd name="T5" fmla="*/ 11 h 14"/>
                    <a:gd name="T6" fmla="*/ 0 w 22"/>
                    <a:gd name="T7" fmla="*/ 14 h 14"/>
                    <a:gd name="T8" fmla="*/ 0 w 22"/>
                    <a:gd name="T9" fmla="*/ 3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3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4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50" name="Rectangle 655"/>
                <p:cNvSpPr>
                  <a:spLocks noChangeArrowheads="1"/>
                </p:cNvSpPr>
                <p:nvPr/>
              </p:nvSpPr>
              <p:spPr bwMode="auto">
                <a:xfrm>
                  <a:off x="2208" y="1422"/>
                  <a:ext cx="3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51" name="Freeform 656"/>
                <p:cNvSpPr>
                  <a:spLocks/>
                </p:cNvSpPr>
                <p:nvPr/>
              </p:nvSpPr>
              <p:spPr bwMode="auto">
                <a:xfrm>
                  <a:off x="2208" y="1418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18 w 22"/>
                    <a:gd name="T3" fmla="*/ 0 h 15"/>
                    <a:gd name="T4" fmla="*/ 22 w 22"/>
                    <a:gd name="T5" fmla="*/ 11 h 15"/>
                    <a:gd name="T6" fmla="*/ 3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18" y="0"/>
                      </a:lnTo>
                      <a:lnTo>
                        <a:pt x="22" y="11"/>
                      </a:lnTo>
                      <a:lnTo>
                        <a:pt x="3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52" name="Freeform 657"/>
                <p:cNvSpPr>
                  <a:spLocks/>
                </p:cNvSpPr>
                <p:nvPr/>
              </p:nvSpPr>
              <p:spPr bwMode="auto">
                <a:xfrm>
                  <a:off x="2274" y="1403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53" name="Freeform 658"/>
                <p:cNvSpPr>
                  <a:spLocks/>
                </p:cNvSpPr>
                <p:nvPr/>
              </p:nvSpPr>
              <p:spPr bwMode="auto">
                <a:xfrm>
                  <a:off x="2340" y="1396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4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54" name="Rectangle 659"/>
                <p:cNvSpPr>
                  <a:spLocks noChangeArrowheads="1"/>
                </p:cNvSpPr>
                <p:nvPr/>
              </p:nvSpPr>
              <p:spPr bwMode="auto">
                <a:xfrm>
                  <a:off x="2405" y="1403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55" name="Rectangle 660"/>
                <p:cNvSpPr>
                  <a:spLocks noChangeArrowheads="1"/>
                </p:cNvSpPr>
                <p:nvPr/>
              </p:nvSpPr>
              <p:spPr bwMode="auto">
                <a:xfrm>
                  <a:off x="2471" y="1396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56" name="Rectangle 661"/>
                <p:cNvSpPr>
                  <a:spLocks noChangeArrowheads="1"/>
                </p:cNvSpPr>
                <p:nvPr/>
              </p:nvSpPr>
              <p:spPr bwMode="auto">
                <a:xfrm>
                  <a:off x="2537" y="1389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57" name="Freeform 662"/>
                <p:cNvSpPr>
                  <a:spLocks/>
                </p:cNvSpPr>
                <p:nvPr/>
              </p:nvSpPr>
              <p:spPr bwMode="auto">
                <a:xfrm>
                  <a:off x="2603" y="1393"/>
                  <a:ext cx="22" cy="14"/>
                </a:xfrm>
                <a:custGeom>
                  <a:avLst/>
                  <a:gdLst>
                    <a:gd name="T0" fmla="*/ 0 w 22"/>
                    <a:gd name="T1" fmla="*/ 0 h 14"/>
                    <a:gd name="T2" fmla="*/ 22 w 22"/>
                    <a:gd name="T3" fmla="*/ 3 h 14"/>
                    <a:gd name="T4" fmla="*/ 22 w 22"/>
                    <a:gd name="T5" fmla="*/ 14 h 14"/>
                    <a:gd name="T6" fmla="*/ 0 w 22"/>
                    <a:gd name="T7" fmla="*/ 10 h 14"/>
                    <a:gd name="T8" fmla="*/ 0 w 22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0"/>
                      </a:moveTo>
                      <a:lnTo>
                        <a:pt x="22" y="3"/>
                      </a:lnTo>
                      <a:lnTo>
                        <a:pt x="22" y="14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58" name="Freeform 663"/>
                <p:cNvSpPr>
                  <a:spLocks/>
                </p:cNvSpPr>
                <p:nvPr/>
              </p:nvSpPr>
              <p:spPr bwMode="auto">
                <a:xfrm>
                  <a:off x="503" y="1571"/>
                  <a:ext cx="25" cy="22"/>
                </a:xfrm>
                <a:custGeom>
                  <a:avLst/>
                  <a:gdLst>
                    <a:gd name="T0" fmla="*/ 7 w 25"/>
                    <a:gd name="T1" fmla="*/ 0 h 22"/>
                    <a:gd name="T2" fmla="*/ 25 w 25"/>
                    <a:gd name="T3" fmla="*/ 11 h 22"/>
                    <a:gd name="T4" fmla="*/ 18 w 25"/>
                    <a:gd name="T5" fmla="*/ 22 h 22"/>
                    <a:gd name="T6" fmla="*/ 0 w 25"/>
                    <a:gd name="T7" fmla="*/ 11 h 22"/>
                    <a:gd name="T8" fmla="*/ 7 w 25"/>
                    <a:gd name="T9" fmla="*/ 0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22"/>
                    <a:gd name="T17" fmla="*/ 25 w 25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22">
                      <a:moveTo>
                        <a:pt x="7" y="0"/>
                      </a:moveTo>
                      <a:lnTo>
                        <a:pt x="25" y="11"/>
                      </a:lnTo>
                      <a:lnTo>
                        <a:pt x="18" y="22"/>
                      </a:lnTo>
                      <a:lnTo>
                        <a:pt x="0" y="1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59" name="Freeform 664"/>
                <p:cNvSpPr>
                  <a:spLocks/>
                </p:cNvSpPr>
                <p:nvPr/>
              </p:nvSpPr>
              <p:spPr bwMode="auto">
                <a:xfrm>
                  <a:off x="565" y="1600"/>
                  <a:ext cx="25" cy="22"/>
                </a:xfrm>
                <a:custGeom>
                  <a:avLst/>
                  <a:gdLst>
                    <a:gd name="T0" fmla="*/ 3 w 25"/>
                    <a:gd name="T1" fmla="*/ 0 h 22"/>
                    <a:gd name="T2" fmla="*/ 25 w 25"/>
                    <a:gd name="T3" fmla="*/ 11 h 22"/>
                    <a:gd name="T4" fmla="*/ 22 w 25"/>
                    <a:gd name="T5" fmla="*/ 22 h 22"/>
                    <a:gd name="T6" fmla="*/ 0 w 25"/>
                    <a:gd name="T7" fmla="*/ 11 h 22"/>
                    <a:gd name="T8" fmla="*/ 3 w 25"/>
                    <a:gd name="T9" fmla="*/ 0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22"/>
                    <a:gd name="T17" fmla="*/ 25 w 25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22">
                      <a:moveTo>
                        <a:pt x="3" y="0"/>
                      </a:moveTo>
                      <a:lnTo>
                        <a:pt x="25" y="11"/>
                      </a:lnTo>
                      <a:lnTo>
                        <a:pt x="22" y="22"/>
                      </a:lnTo>
                      <a:lnTo>
                        <a:pt x="0" y="1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60" name="Freeform 665"/>
                <p:cNvSpPr>
                  <a:spLocks/>
                </p:cNvSpPr>
                <p:nvPr/>
              </p:nvSpPr>
              <p:spPr bwMode="auto">
                <a:xfrm>
                  <a:off x="623" y="1629"/>
                  <a:ext cx="26" cy="22"/>
                </a:xfrm>
                <a:custGeom>
                  <a:avLst/>
                  <a:gdLst>
                    <a:gd name="T0" fmla="*/ 8 w 26"/>
                    <a:gd name="T1" fmla="*/ 0 h 22"/>
                    <a:gd name="T2" fmla="*/ 26 w 26"/>
                    <a:gd name="T3" fmla="*/ 11 h 22"/>
                    <a:gd name="T4" fmla="*/ 19 w 26"/>
                    <a:gd name="T5" fmla="*/ 22 h 22"/>
                    <a:gd name="T6" fmla="*/ 0 w 26"/>
                    <a:gd name="T7" fmla="*/ 11 h 22"/>
                    <a:gd name="T8" fmla="*/ 8 w 26"/>
                    <a:gd name="T9" fmla="*/ 0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22"/>
                    <a:gd name="T17" fmla="*/ 26 w 26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22">
                      <a:moveTo>
                        <a:pt x="8" y="0"/>
                      </a:moveTo>
                      <a:lnTo>
                        <a:pt x="26" y="11"/>
                      </a:lnTo>
                      <a:lnTo>
                        <a:pt x="19" y="22"/>
                      </a:lnTo>
                      <a:lnTo>
                        <a:pt x="0" y="1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61" name="Freeform 666"/>
                <p:cNvSpPr>
                  <a:spLocks/>
                </p:cNvSpPr>
                <p:nvPr/>
              </p:nvSpPr>
              <p:spPr bwMode="auto">
                <a:xfrm>
                  <a:off x="682" y="1659"/>
                  <a:ext cx="25" cy="21"/>
                </a:xfrm>
                <a:custGeom>
                  <a:avLst/>
                  <a:gdLst>
                    <a:gd name="T0" fmla="*/ 7 w 25"/>
                    <a:gd name="T1" fmla="*/ 0 h 21"/>
                    <a:gd name="T2" fmla="*/ 25 w 25"/>
                    <a:gd name="T3" fmla="*/ 11 h 21"/>
                    <a:gd name="T4" fmla="*/ 18 w 25"/>
                    <a:gd name="T5" fmla="*/ 21 h 21"/>
                    <a:gd name="T6" fmla="*/ 0 w 25"/>
                    <a:gd name="T7" fmla="*/ 11 h 21"/>
                    <a:gd name="T8" fmla="*/ 7 w 25"/>
                    <a:gd name="T9" fmla="*/ 0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21"/>
                    <a:gd name="T17" fmla="*/ 25 w 25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21">
                      <a:moveTo>
                        <a:pt x="7" y="0"/>
                      </a:moveTo>
                      <a:lnTo>
                        <a:pt x="25" y="11"/>
                      </a:lnTo>
                      <a:lnTo>
                        <a:pt x="18" y="21"/>
                      </a:lnTo>
                      <a:lnTo>
                        <a:pt x="0" y="1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62" name="Freeform 667"/>
                <p:cNvSpPr>
                  <a:spLocks/>
                </p:cNvSpPr>
                <p:nvPr/>
              </p:nvSpPr>
              <p:spPr bwMode="auto">
                <a:xfrm>
                  <a:off x="744" y="1691"/>
                  <a:ext cx="26" cy="19"/>
                </a:xfrm>
                <a:custGeom>
                  <a:avLst/>
                  <a:gdLst>
                    <a:gd name="T0" fmla="*/ 4 w 26"/>
                    <a:gd name="T1" fmla="*/ 0 h 19"/>
                    <a:gd name="T2" fmla="*/ 26 w 26"/>
                    <a:gd name="T3" fmla="*/ 8 h 19"/>
                    <a:gd name="T4" fmla="*/ 22 w 26"/>
                    <a:gd name="T5" fmla="*/ 19 h 19"/>
                    <a:gd name="T6" fmla="*/ 0 w 26"/>
                    <a:gd name="T7" fmla="*/ 11 h 19"/>
                    <a:gd name="T8" fmla="*/ 4 w 26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19"/>
                    <a:gd name="T17" fmla="*/ 26 w 26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19">
                      <a:moveTo>
                        <a:pt x="4" y="0"/>
                      </a:moveTo>
                      <a:lnTo>
                        <a:pt x="26" y="8"/>
                      </a:lnTo>
                      <a:lnTo>
                        <a:pt x="22" y="19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63" name="Freeform 668"/>
                <p:cNvSpPr>
                  <a:spLocks/>
                </p:cNvSpPr>
                <p:nvPr/>
              </p:nvSpPr>
              <p:spPr bwMode="auto">
                <a:xfrm>
                  <a:off x="803" y="1717"/>
                  <a:ext cx="25" cy="22"/>
                </a:xfrm>
                <a:custGeom>
                  <a:avLst/>
                  <a:gdLst>
                    <a:gd name="T0" fmla="*/ 7 w 25"/>
                    <a:gd name="T1" fmla="*/ 0 h 22"/>
                    <a:gd name="T2" fmla="*/ 25 w 25"/>
                    <a:gd name="T3" fmla="*/ 11 h 22"/>
                    <a:gd name="T4" fmla="*/ 18 w 25"/>
                    <a:gd name="T5" fmla="*/ 22 h 22"/>
                    <a:gd name="T6" fmla="*/ 0 w 25"/>
                    <a:gd name="T7" fmla="*/ 11 h 22"/>
                    <a:gd name="T8" fmla="*/ 7 w 25"/>
                    <a:gd name="T9" fmla="*/ 0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22"/>
                    <a:gd name="T17" fmla="*/ 25 w 25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22">
                      <a:moveTo>
                        <a:pt x="7" y="0"/>
                      </a:moveTo>
                      <a:lnTo>
                        <a:pt x="25" y="11"/>
                      </a:lnTo>
                      <a:lnTo>
                        <a:pt x="18" y="22"/>
                      </a:lnTo>
                      <a:lnTo>
                        <a:pt x="0" y="1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64" name="Freeform 669"/>
                <p:cNvSpPr>
                  <a:spLocks/>
                </p:cNvSpPr>
                <p:nvPr/>
              </p:nvSpPr>
              <p:spPr bwMode="auto">
                <a:xfrm>
                  <a:off x="861" y="1746"/>
                  <a:ext cx="26" cy="22"/>
                </a:xfrm>
                <a:custGeom>
                  <a:avLst/>
                  <a:gdLst>
                    <a:gd name="T0" fmla="*/ 7 w 26"/>
                    <a:gd name="T1" fmla="*/ 0 h 22"/>
                    <a:gd name="T2" fmla="*/ 26 w 26"/>
                    <a:gd name="T3" fmla="*/ 11 h 22"/>
                    <a:gd name="T4" fmla="*/ 18 w 26"/>
                    <a:gd name="T5" fmla="*/ 22 h 22"/>
                    <a:gd name="T6" fmla="*/ 0 w 26"/>
                    <a:gd name="T7" fmla="*/ 11 h 22"/>
                    <a:gd name="T8" fmla="*/ 7 w 26"/>
                    <a:gd name="T9" fmla="*/ 0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22"/>
                    <a:gd name="T17" fmla="*/ 26 w 26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22">
                      <a:moveTo>
                        <a:pt x="7" y="0"/>
                      </a:moveTo>
                      <a:lnTo>
                        <a:pt x="26" y="11"/>
                      </a:lnTo>
                      <a:lnTo>
                        <a:pt x="18" y="22"/>
                      </a:lnTo>
                      <a:lnTo>
                        <a:pt x="0" y="1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65" name="Freeform 670"/>
                <p:cNvSpPr>
                  <a:spLocks/>
                </p:cNvSpPr>
                <p:nvPr/>
              </p:nvSpPr>
              <p:spPr bwMode="auto">
                <a:xfrm>
                  <a:off x="923" y="1775"/>
                  <a:ext cx="15" cy="15"/>
                </a:xfrm>
                <a:custGeom>
                  <a:avLst/>
                  <a:gdLst>
                    <a:gd name="T0" fmla="*/ 4 w 15"/>
                    <a:gd name="T1" fmla="*/ 0 h 15"/>
                    <a:gd name="T2" fmla="*/ 15 w 15"/>
                    <a:gd name="T3" fmla="*/ 4 h 15"/>
                    <a:gd name="T4" fmla="*/ 11 w 15"/>
                    <a:gd name="T5" fmla="*/ 15 h 15"/>
                    <a:gd name="T6" fmla="*/ 0 w 15"/>
                    <a:gd name="T7" fmla="*/ 11 h 15"/>
                    <a:gd name="T8" fmla="*/ 4 w 15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15"/>
                    <a:gd name="T17" fmla="*/ 15 w 15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15">
                      <a:moveTo>
                        <a:pt x="4" y="0"/>
                      </a:moveTo>
                      <a:lnTo>
                        <a:pt x="15" y="4"/>
                      </a:lnTo>
                      <a:lnTo>
                        <a:pt x="11" y="15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66" name="Freeform 671"/>
                <p:cNvSpPr>
                  <a:spLocks/>
                </p:cNvSpPr>
                <p:nvPr/>
              </p:nvSpPr>
              <p:spPr bwMode="auto">
                <a:xfrm>
                  <a:off x="934" y="1779"/>
                  <a:ext cx="15" cy="14"/>
                </a:xfrm>
                <a:custGeom>
                  <a:avLst/>
                  <a:gdLst>
                    <a:gd name="T0" fmla="*/ 4 w 15"/>
                    <a:gd name="T1" fmla="*/ 0 h 14"/>
                    <a:gd name="T2" fmla="*/ 15 w 15"/>
                    <a:gd name="T3" fmla="*/ 4 h 14"/>
                    <a:gd name="T4" fmla="*/ 11 w 15"/>
                    <a:gd name="T5" fmla="*/ 14 h 14"/>
                    <a:gd name="T6" fmla="*/ 0 w 15"/>
                    <a:gd name="T7" fmla="*/ 11 h 14"/>
                    <a:gd name="T8" fmla="*/ 4 w 15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14"/>
                    <a:gd name="T17" fmla="*/ 15 w 15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14">
                      <a:moveTo>
                        <a:pt x="4" y="0"/>
                      </a:moveTo>
                      <a:lnTo>
                        <a:pt x="15" y="4"/>
                      </a:lnTo>
                      <a:lnTo>
                        <a:pt x="11" y="14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67" name="Freeform 672"/>
                <p:cNvSpPr>
                  <a:spLocks/>
                </p:cNvSpPr>
                <p:nvPr/>
              </p:nvSpPr>
              <p:spPr bwMode="auto">
                <a:xfrm>
                  <a:off x="986" y="1804"/>
                  <a:ext cx="22" cy="19"/>
                </a:xfrm>
                <a:custGeom>
                  <a:avLst/>
                  <a:gdLst>
                    <a:gd name="T0" fmla="*/ 3 w 22"/>
                    <a:gd name="T1" fmla="*/ 0 h 19"/>
                    <a:gd name="T2" fmla="*/ 22 w 22"/>
                    <a:gd name="T3" fmla="*/ 8 h 19"/>
                    <a:gd name="T4" fmla="*/ 18 w 22"/>
                    <a:gd name="T5" fmla="*/ 19 h 19"/>
                    <a:gd name="T6" fmla="*/ 0 w 22"/>
                    <a:gd name="T7" fmla="*/ 11 h 19"/>
                    <a:gd name="T8" fmla="*/ 3 w 22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9"/>
                    <a:gd name="T17" fmla="*/ 22 w 22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9">
                      <a:moveTo>
                        <a:pt x="3" y="0"/>
                      </a:moveTo>
                      <a:lnTo>
                        <a:pt x="22" y="8"/>
                      </a:lnTo>
                      <a:lnTo>
                        <a:pt x="18" y="19"/>
                      </a:lnTo>
                      <a:lnTo>
                        <a:pt x="0" y="1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68" name="Freeform 673"/>
                <p:cNvSpPr>
                  <a:spLocks/>
                </p:cNvSpPr>
                <p:nvPr/>
              </p:nvSpPr>
              <p:spPr bwMode="auto">
                <a:xfrm>
                  <a:off x="1040" y="1830"/>
                  <a:ext cx="26" cy="22"/>
                </a:xfrm>
                <a:custGeom>
                  <a:avLst/>
                  <a:gdLst>
                    <a:gd name="T0" fmla="*/ 8 w 26"/>
                    <a:gd name="T1" fmla="*/ 0 h 22"/>
                    <a:gd name="T2" fmla="*/ 26 w 26"/>
                    <a:gd name="T3" fmla="*/ 11 h 22"/>
                    <a:gd name="T4" fmla="*/ 19 w 26"/>
                    <a:gd name="T5" fmla="*/ 22 h 22"/>
                    <a:gd name="T6" fmla="*/ 0 w 26"/>
                    <a:gd name="T7" fmla="*/ 11 h 22"/>
                    <a:gd name="T8" fmla="*/ 8 w 26"/>
                    <a:gd name="T9" fmla="*/ 0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22"/>
                    <a:gd name="T17" fmla="*/ 26 w 26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22">
                      <a:moveTo>
                        <a:pt x="8" y="0"/>
                      </a:moveTo>
                      <a:lnTo>
                        <a:pt x="26" y="11"/>
                      </a:lnTo>
                      <a:lnTo>
                        <a:pt x="19" y="22"/>
                      </a:lnTo>
                      <a:lnTo>
                        <a:pt x="0" y="1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69" name="Freeform 674"/>
                <p:cNvSpPr>
                  <a:spLocks/>
                </p:cNvSpPr>
                <p:nvPr/>
              </p:nvSpPr>
              <p:spPr bwMode="auto">
                <a:xfrm>
                  <a:off x="1103" y="1863"/>
                  <a:ext cx="25" cy="22"/>
                </a:xfrm>
                <a:custGeom>
                  <a:avLst/>
                  <a:gdLst>
                    <a:gd name="T0" fmla="*/ 3 w 25"/>
                    <a:gd name="T1" fmla="*/ 0 h 22"/>
                    <a:gd name="T2" fmla="*/ 25 w 25"/>
                    <a:gd name="T3" fmla="*/ 11 h 22"/>
                    <a:gd name="T4" fmla="*/ 22 w 25"/>
                    <a:gd name="T5" fmla="*/ 22 h 22"/>
                    <a:gd name="T6" fmla="*/ 0 w 25"/>
                    <a:gd name="T7" fmla="*/ 11 h 22"/>
                    <a:gd name="T8" fmla="*/ 3 w 25"/>
                    <a:gd name="T9" fmla="*/ 0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22"/>
                    <a:gd name="T17" fmla="*/ 25 w 25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22">
                      <a:moveTo>
                        <a:pt x="3" y="0"/>
                      </a:moveTo>
                      <a:lnTo>
                        <a:pt x="25" y="11"/>
                      </a:lnTo>
                      <a:lnTo>
                        <a:pt x="22" y="22"/>
                      </a:lnTo>
                      <a:lnTo>
                        <a:pt x="0" y="1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70" name="Freeform 675"/>
                <p:cNvSpPr>
                  <a:spLocks/>
                </p:cNvSpPr>
                <p:nvPr/>
              </p:nvSpPr>
              <p:spPr bwMode="auto">
                <a:xfrm>
                  <a:off x="1161" y="1892"/>
                  <a:ext cx="26" cy="22"/>
                </a:xfrm>
                <a:custGeom>
                  <a:avLst/>
                  <a:gdLst>
                    <a:gd name="T0" fmla="*/ 8 w 26"/>
                    <a:gd name="T1" fmla="*/ 0 h 22"/>
                    <a:gd name="T2" fmla="*/ 26 w 26"/>
                    <a:gd name="T3" fmla="*/ 11 h 22"/>
                    <a:gd name="T4" fmla="*/ 19 w 26"/>
                    <a:gd name="T5" fmla="*/ 22 h 22"/>
                    <a:gd name="T6" fmla="*/ 0 w 26"/>
                    <a:gd name="T7" fmla="*/ 11 h 22"/>
                    <a:gd name="T8" fmla="*/ 8 w 26"/>
                    <a:gd name="T9" fmla="*/ 0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22"/>
                    <a:gd name="T17" fmla="*/ 26 w 26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22">
                      <a:moveTo>
                        <a:pt x="8" y="0"/>
                      </a:moveTo>
                      <a:lnTo>
                        <a:pt x="26" y="11"/>
                      </a:lnTo>
                      <a:lnTo>
                        <a:pt x="19" y="22"/>
                      </a:lnTo>
                      <a:lnTo>
                        <a:pt x="0" y="1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71" name="Freeform 676"/>
                <p:cNvSpPr>
                  <a:spLocks/>
                </p:cNvSpPr>
                <p:nvPr/>
              </p:nvSpPr>
              <p:spPr bwMode="auto">
                <a:xfrm>
                  <a:off x="1220" y="1921"/>
                  <a:ext cx="25" cy="22"/>
                </a:xfrm>
                <a:custGeom>
                  <a:avLst/>
                  <a:gdLst>
                    <a:gd name="T0" fmla="*/ 7 w 25"/>
                    <a:gd name="T1" fmla="*/ 0 h 22"/>
                    <a:gd name="T2" fmla="*/ 25 w 25"/>
                    <a:gd name="T3" fmla="*/ 11 h 22"/>
                    <a:gd name="T4" fmla="*/ 18 w 25"/>
                    <a:gd name="T5" fmla="*/ 22 h 22"/>
                    <a:gd name="T6" fmla="*/ 0 w 25"/>
                    <a:gd name="T7" fmla="*/ 11 h 22"/>
                    <a:gd name="T8" fmla="*/ 7 w 25"/>
                    <a:gd name="T9" fmla="*/ 0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22"/>
                    <a:gd name="T17" fmla="*/ 25 w 25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22">
                      <a:moveTo>
                        <a:pt x="7" y="0"/>
                      </a:moveTo>
                      <a:lnTo>
                        <a:pt x="25" y="11"/>
                      </a:lnTo>
                      <a:lnTo>
                        <a:pt x="18" y="22"/>
                      </a:lnTo>
                      <a:lnTo>
                        <a:pt x="0" y="1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72" name="Freeform 677"/>
                <p:cNvSpPr>
                  <a:spLocks/>
                </p:cNvSpPr>
                <p:nvPr/>
              </p:nvSpPr>
              <p:spPr bwMode="auto">
                <a:xfrm>
                  <a:off x="1275" y="1899"/>
                  <a:ext cx="22" cy="26"/>
                </a:xfrm>
                <a:custGeom>
                  <a:avLst/>
                  <a:gdLst>
                    <a:gd name="T0" fmla="*/ 0 w 22"/>
                    <a:gd name="T1" fmla="*/ 18 h 26"/>
                    <a:gd name="T2" fmla="*/ 14 w 22"/>
                    <a:gd name="T3" fmla="*/ 0 h 26"/>
                    <a:gd name="T4" fmla="*/ 22 w 22"/>
                    <a:gd name="T5" fmla="*/ 7 h 26"/>
                    <a:gd name="T6" fmla="*/ 7 w 22"/>
                    <a:gd name="T7" fmla="*/ 26 h 26"/>
                    <a:gd name="T8" fmla="*/ 0 w 22"/>
                    <a:gd name="T9" fmla="*/ 18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6"/>
                    <a:gd name="T17" fmla="*/ 22 w 22"/>
                    <a:gd name="T18" fmla="*/ 26 h 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6">
                      <a:moveTo>
                        <a:pt x="0" y="18"/>
                      </a:moveTo>
                      <a:lnTo>
                        <a:pt x="14" y="0"/>
                      </a:lnTo>
                      <a:lnTo>
                        <a:pt x="22" y="7"/>
                      </a:lnTo>
                      <a:lnTo>
                        <a:pt x="7" y="26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73" name="Freeform 678"/>
                <p:cNvSpPr>
                  <a:spLocks/>
                </p:cNvSpPr>
                <p:nvPr/>
              </p:nvSpPr>
              <p:spPr bwMode="auto">
                <a:xfrm>
                  <a:off x="1322" y="1855"/>
                  <a:ext cx="22" cy="22"/>
                </a:xfrm>
                <a:custGeom>
                  <a:avLst/>
                  <a:gdLst>
                    <a:gd name="T0" fmla="*/ 0 w 22"/>
                    <a:gd name="T1" fmla="*/ 15 h 22"/>
                    <a:gd name="T2" fmla="*/ 15 w 22"/>
                    <a:gd name="T3" fmla="*/ 0 h 22"/>
                    <a:gd name="T4" fmla="*/ 22 w 22"/>
                    <a:gd name="T5" fmla="*/ 8 h 22"/>
                    <a:gd name="T6" fmla="*/ 8 w 22"/>
                    <a:gd name="T7" fmla="*/ 22 h 22"/>
                    <a:gd name="T8" fmla="*/ 0 w 22"/>
                    <a:gd name="T9" fmla="*/ 15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2"/>
                    <a:gd name="T17" fmla="*/ 22 w 22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2">
                      <a:moveTo>
                        <a:pt x="0" y="15"/>
                      </a:moveTo>
                      <a:lnTo>
                        <a:pt x="15" y="0"/>
                      </a:lnTo>
                      <a:lnTo>
                        <a:pt x="22" y="8"/>
                      </a:lnTo>
                      <a:lnTo>
                        <a:pt x="8" y="2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74" name="Freeform 679"/>
                <p:cNvSpPr>
                  <a:spLocks/>
                </p:cNvSpPr>
                <p:nvPr/>
              </p:nvSpPr>
              <p:spPr bwMode="auto">
                <a:xfrm>
                  <a:off x="1370" y="1812"/>
                  <a:ext cx="25" cy="22"/>
                </a:xfrm>
                <a:custGeom>
                  <a:avLst/>
                  <a:gdLst>
                    <a:gd name="T0" fmla="*/ 0 w 25"/>
                    <a:gd name="T1" fmla="*/ 11 h 22"/>
                    <a:gd name="T2" fmla="*/ 18 w 25"/>
                    <a:gd name="T3" fmla="*/ 0 h 22"/>
                    <a:gd name="T4" fmla="*/ 25 w 25"/>
                    <a:gd name="T5" fmla="*/ 11 h 22"/>
                    <a:gd name="T6" fmla="*/ 7 w 25"/>
                    <a:gd name="T7" fmla="*/ 22 h 22"/>
                    <a:gd name="T8" fmla="*/ 0 w 25"/>
                    <a:gd name="T9" fmla="*/ 11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22"/>
                    <a:gd name="T17" fmla="*/ 25 w 25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22">
                      <a:moveTo>
                        <a:pt x="0" y="11"/>
                      </a:moveTo>
                      <a:lnTo>
                        <a:pt x="18" y="0"/>
                      </a:lnTo>
                      <a:lnTo>
                        <a:pt x="25" y="11"/>
                      </a:lnTo>
                      <a:lnTo>
                        <a:pt x="7" y="22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75" name="Freeform 680"/>
                <p:cNvSpPr>
                  <a:spLocks/>
                </p:cNvSpPr>
                <p:nvPr/>
              </p:nvSpPr>
              <p:spPr bwMode="auto">
                <a:xfrm>
                  <a:off x="1428" y="1775"/>
                  <a:ext cx="26" cy="22"/>
                </a:xfrm>
                <a:custGeom>
                  <a:avLst/>
                  <a:gdLst>
                    <a:gd name="T0" fmla="*/ 0 w 26"/>
                    <a:gd name="T1" fmla="*/ 11 h 22"/>
                    <a:gd name="T2" fmla="*/ 19 w 26"/>
                    <a:gd name="T3" fmla="*/ 0 h 22"/>
                    <a:gd name="T4" fmla="*/ 26 w 26"/>
                    <a:gd name="T5" fmla="*/ 11 h 22"/>
                    <a:gd name="T6" fmla="*/ 8 w 26"/>
                    <a:gd name="T7" fmla="*/ 22 h 22"/>
                    <a:gd name="T8" fmla="*/ 0 w 26"/>
                    <a:gd name="T9" fmla="*/ 11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22"/>
                    <a:gd name="T17" fmla="*/ 26 w 26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22">
                      <a:moveTo>
                        <a:pt x="0" y="11"/>
                      </a:moveTo>
                      <a:lnTo>
                        <a:pt x="19" y="0"/>
                      </a:lnTo>
                      <a:lnTo>
                        <a:pt x="26" y="11"/>
                      </a:lnTo>
                      <a:lnTo>
                        <a:pt x="8" y="22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76" name="Rectangle 681"/>
                <p:cNvSpPr>
                  <a:spLocks noChangeArrowheads="1"/>
                </p:cNvSpPr>
                <p:nvPr/>
              </p:nvSpPr>
              <p:spPr bwMode="auto">
                <a:xfrm>
                  <a:off x="1491" y="1768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77" name="Rectangle 682"/>
                <p:cNvSpPr>
                  <a:spLocks noChangeArrowheads="1"/>
                </p:cNvSpPr>
                <p:nvPr/>
              </p:nvSpPr>
              <p:spPr bwMode="auto">
                <a:xfrm>
                  <a:off x="1556" y="1775"/>
                  <a:ext cx="19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78" name="Rectangle 683"/>
                <p:cNvSpPr>
                  <a:spLocks noChangeArrowheads="1"/>
                </p:cNvSpPr>
                <p:nvPr/>
              </p:nvSpPr>
              <p:spPr bwMode="auto">
                <a:xfrm>
                  <a:off x="1575" y="1775"/>
                  <a:ext cx="3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79" name="Freeform 684"/>
                <p:cNvSpPr>
                  <a:spLocks/>
                </p:cNvSpPr>
                <p:nvPr/>
              </p:nvSpPr>
              <p:spPr bwMode="auto">
                <a:xfrm>
                  <a:off x="1622" y="1783"/>
                  <a:ext cx="22" cy="14"/>
                </a:xfrm>
                <a:custGeom>
                  <a:avLst/>
                  <a:gdLst>
                    <a:gd name="T0" fmla="*/ 0 w 22"/>
                    <a:gd name="T1" fmla="*/ 0 h 14"/>
                    <a:gd name="T2" fmla="*/ 22 w 22"/>
                    <a:gd name="T3" fmla="*/ 3 h 14"/>
                    <a:gd name="T4" fmla="*/ 22 w 22"/>
                    <a:gd name="T5" fmla="*/ 14 h 14"/>
                    <a:gd name="T6" fmla="*/ 0 w 22"/>
                    <a:gd name="T7" fmla="*/ 10 h 14"/>
                    <a:gd name="T8" fmla="*/ 0 w 22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0"/>
                      </a:moveTo>
                      <a:lnTo>
                        <a:pt x="22" y="3"/>
                      </a:lnTo>
                      <a:lnTo>
                        <a:pt x="22" y="14"/>
                      </a:lnTo>
                      <a:lnTo>
                        <a:pt x="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80" name="Freeform 685"/>
                <p:cNvSpPr>
                  <a:spLocks/>
                </p:cNvSpPr>
                <p:nvPr/>
              </p:nvSpPr>
              <p:spPr bwMode="auto">
                <a:xfrm>
                  <a:off x="1688" y="1790"/>
                  <a:ext cx="22" cy="14"/>
                </a:xfrm>
                <a:custGeom>
                  <a:avLst/>
                  <a:gdLst>
                    <a:gd name="T0" fmla="*/ 0 w 22"/>
                    <a:gd name="T1" fmla="*/ 0 h 14"/>
                    <a:gd name="T2" fmla="*/ 22 w 22"/>
                    <a:gd name="T3" fmla="*/ 3 h 14"/>
                    <a:gd name="T4" fmla="*/ 22 w 22"/>
                    <a:gd name="T5" fmla="*/ 14 h 14"/>
                    <a:gd name="T6" fmla="*/ 0 w 22"/>
                    <a:gd name="T7" fmla="*/ 11 h 14"/>
                    <a:gd name="T8" fmla="*/ 0 w 22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0"/>
                      </a:moveTo>
                      <a:lnTo>
                        <a:pt x="22" y="3"/>
                      </a:lnTo>
                      <a:lnTo>
                        <a:pt x="22" y="14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81" name="Freeform 686"/>
                <p:cNvSpPr>
                  <a:spLocks/>
                </p:cNvSpPr>
                <p:nvPr/>
              </p:nvSpPr>
              <p:spPr bwMode="auto">
                <a:xfrm>
                  <a:off x="1754" y="1793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4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82" name="Freeform 687"/>
                <p:cNvSpPr>
                  <a:spLocks/>
                </p:cNvSpPr>
                <p:nvPr/>
              </p:nvSpPr>
              <p:spPr bwMode="auto">
                <a:xfrm>
                  <a:off x="1820" y="1790"/>
                  <a:ext cx="22" cy="14"/>
                </a:xfrm>
                <a:custGeom>
                  <a:avLst/>
                  <a:gdLst>
                    <a:gd name="T0" fmla="*/ 0 w 22"/>
                    <a:gd name="T1" fmla="*/ 3 h 14"/>
                    <a:gd name="T2" fmla="*/ 22 w 22"/>
                    <a:gd name="T3" fmla="*/ 0 h 14"/>
                    <a:gd name="T4" fmla="*/ 22 w 22"/>
                    <a:gd name="T5" fmla="*/ 11 h 14"/>
                    <a:gd name="T6" fmla="*/ 0 w 22"/>
                    <a:gd name="T7" fmla="*/ 14 h 14"/>
                    <a:gd name="T8" fmla="*/ 0 w 22"/>
                    <a:gd name="T9" fmla="*/ 3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3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4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83" name="Rectangle 688"/>
                <p:cNvSpPr>
                  <a:spLocks noChangeArrowheads="1"/>
                </p:cNvSpPr>
                <p:nvPr/>
              </p:nvSpPr>
              <p:spPr bwMode="auto">
                <a:xfrm>
                  <a:off x="1886" y="1786"/>
                  <a:ext cx="7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84" name="Rectangle 689"/>
                <p:cNvSpPr>
                  <a:spLocks noChangeArrowheads="1"/>
                </p:cNvSpPr>
                <p:nvPr/>
              </p:nvSpPr>
              <p:spPr bwMode="auto">
                <a:xfrm>
                  <a:off x="1893" y="1786"/>
                  <a:ext cx="15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85" name="Rectangle 690"/>
                <p:cNvSpPr>
                  <a:spLocks noChangeArrowheads="1"/>
                </p:cNvSpPr>
                <p:nvPr/>
              </p:nvSpPr>
              <p:spPr bwMode="auto">
                <a:xfrm>
                  <a:off x="1952" y="1793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86" name="Rectangle 691"/>
                <p:cNvSpPr>
                  <a:spLocks noChangeArrowheads="1"/>
                </p:cNvSpPr>
                <p:nvPr/>
              </p:nvSpPr>
              <p:spPr bwMode="auto">
                <a:xfrm>
                  <a:off x="2018" y="1797"/>
                  <a:ext cx="21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87" name="Rectangle 692"/>
                <p:cNvSpPr>
                  <a:spLocks noChangeArrowheads="1"/>
                </p:cNvSpPr>
                <p:nvPr/>
              </p:nvSpPr>
              <p:spPr bwMode="auto">
                <a:xfrm>
                  <a:off x="2083" y="1801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88" name="Freeform 693"/>
                <p:cNvSpPr>
                  <a:spLocks/>
                </p:cNvSpPr>
                <p:nvPr/>
              </p:nvSpPr>
              <p:spPr bwMode="auto">
                <a:xfrm>
                  <a:off x="2149" y="1786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89" name="Freeform 694"/>
                <p:cNvSpPr>
                  <a:spLocks/>
                </p:cNvSpPr>
                <p:nvPr/>
              </p:nvSpPr>
              <p:spPr bwMode="auto">
                <a:xfrm>
                  <a:off x="2215" y="1775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4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90" name="Freeform 695"/>
                <p:cNvSpPr>
                  <a:spLocks/>
                </p:cNvSpPr>
                <p:nvPr/>
              </p:nvSpPr>
              <p:spPr bwMode="auto">
                <a:xfrm>
                  <a:off x="2281" y="1790"/>
                  <a:ext cx="22" cy="14"/>
                </a:xfrm>
                <a:custGeom>
                  <a:avLst/>
                  <a:gdLst>
                    <a:gd name="T0" fmla="*/ 0 w 22"/>
                    <a:gd name="T1" fmla="*/ 0 h 14"/>
                    <a:gd name="T2" fmla="*/ 22 w 22"/>
                    <a:gd name="T3" fmla="*/ 3 h 14"/>
                    <a:gd name="T4" fmla="*/ 22 w 22"/>
                    <a:gd name="T5" fmla="*/ 14 h 14"/>
                    <a:gd name="T6" fmla="*/ 0 w 22"/>
                    <a:gd name="T7" fmla="*/ 11 h 14"/>
                    <a:gd name="T8" fmla="*/ 0 w 22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0"/>
                      </a:moveTo>
                      <a:lnTo>
                        <a:pt x="22" y="3"/>
                      </a:lnTo>
                      <a:lnTo>
                        <a:pt x="22" y="14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91" name="Rectangle 696"/>
                <p:cNvSpPr>
                  <a:spLocks noChangeArrowheads="1"/>
                </p:cNvSpPr>
                <p:nvPr/>
              </p:nvSpPr>
              <p:spPr bwMode="auto">
                <a:xfrm>
                  <a:off x="2347" y="1797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92" name="Rectangle 697"/>
                <p:cNvSpPr>
                  <a:spLocks noChangeArrowheads="1"/>
                </p:cNvSpPr>
                <p:nvPr/>
              </p:nvSpPr>
              <p:spPr bwMode="auto">
                <a:xfrm>
                  <a:off x="2413" y="1797"/>
                  <a:ext cx="14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93" name="Rectangle 698"/>
                <p:cNvSpPr>
                  <a:spLocks noChangeArrowheads="1"/>
                </p:cNvSpPr>
                <p:nvPr/>
              </p:nvSpPr>
              <p:spPr bwMode="auto">
                <a:xfrm>
                  <a:off x="2427" y="1797"/>
                  <a:ext cx="8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94" name="Freeform 699"/>
                <p:cNvSpPr>
                  <a:spLocks/>
                </p:cNvSpPr>
                <p:nvPr/>
              </p:nvSpPr>
              <p:spPr bwMode="auto">
                <a:xfrm>
                  <a:off x="2479" y="1804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4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95" name="Freeform 700"/>
                <p:cNvSpPr>
                  <a:spLocks/>
                </p:cNvSpPr>
                <p:nvPr/>
              </p:nvSpPr>
              <p:spPr bwMode="auto">
                <a:xfrm>
                  <a:off x="2541" y="1797"/>
                  <a:ext cx="25" cy="22"/>
                </a:xfrm>
                <a:custGeom>
                  <a:avLst/>
                  <a:gdLst>
                    <a:gd name="T0" fmla="*/ 0 w 25"/>
                    <a:gd name="T1" fmla="*/ 11 h 22"/>
                    <a:gd name="T2" fmla="*/ 18 w 25"/>
                    <a:gd name="T3" fmla="*/ 0 h 22"/>
                    <a:gd name="T4" fmla="*/ 25 w 25"/>
                    <a:gd name="T5" fmla="*/ 11 h 22"/>
                    <a:gd name="T6" fmla="*/ 7 w 25"/>
                    <a:gd name="T7" fmla="*/ 22 h 22"/>
                    <a:gd name="T8" fmla="*/ 0 w 25"/>
                    <a:gd name="T9" fmla="*/ 11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22"/>
                    <a:gd name="T17" fmla="*/ 25 w 25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22">
                      <a:moveTo>
                        <a:pt x="0" y="11"/>
                      </a:moveTo>
                      <a:lnTo>
                        <a:pt x="18" y="0"/>
                      </a:lnTo>
                      <a:lnTo>
                        <a:pt x="25" y="11"/>
                      </a:lnTo>
                      <a:lnTo>
                        <a:pt x="7" y="22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796" name="Freeform 701"/>
                <p:cNvSpPr>
                  <a:spLocks/>
                </p:cNvSpPr>
                <p:nvPr/>
              </p:nvSpPr>
              <p:spPr bwMode="auto">
                <a:xfrm>
                  <a:off x="2599" y="1768"/>
                  <a:ext cx="26" cy="22"/>
                </a:xfrm>
                <a:custGeom>
                  <a:avLst/>
                  <a:gdLst>
                    <a:gd name="T0" fmla="*/ 0 w 26"/>
                    <a:gd name="T1" fmla="*/ 11 h 22"/>
                    <a:gd name="T2" fmla="*/ 19 w 26"/>
                    <a:gd name="T3" fmla="*/ 0 h 22"/>
                    <a:gd name="T4" fmla="*/ 26 w 26"/>
                    <a:gd name="T5" fmla="*/ 11 h 22"/>
                    <a:gd name="T6" fmla="*/ 8 w 26"/>
                    <a:gd name="T7" fmla="*/ 22 h 22"/>
                    <a:gd name="T8" fmla="*/ 0 w 26"/>
                    <a:gd name="T9" fmla="*/ 11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22"/>
                    <a:gd name="T17" fmla="*/ 26 w 26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22">
                      <a:moveTo>
                        <a:pt x="0" y="11"/>
                      </a:moveTo>
                      <a:lnTo>
                        <a:pt x="19" y="0"/>
                      </a:lnTo>
                      <a:lnTo>
                        <a:pt x="26" y="11"/>
                      </a:lnTo>
                      <a:lnTo>
                        <a:pt x="8" y="22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12702" name="Freeform 702"/>
              <p:cNvSpPr>
                <a:spLocks/>
              </p:cNvSpPr>
              <p:nvPr/>
            </p:nvSpPr>
            <p:spPr bwMode="auto">
              <a:xfrm>
                <a:off x="506" y="1363"/>
                <a:ext cx="2134" cy="223"/>
              </a:xfrm>
              <a:custGeom>
                <a:avLst/>
                <a:gdLst>
                  <a:gd name="T0" fmla="*/ 0 w 583"/>
                  <a:gd name="T1" fmla="*/ 515828 h 61"/>
                  <a:gd name="T2" fmla="*/ 254931 w 583"/>
                  <a:gd name="T3" fmla="*/ 0 h 61"/>
                  <a:gd name="T4" fmla="*/ 509806 w 583"/>
                  <a:gd name="T5" fmla="*/ 26087 h 61"/>
                  <a:gd name="T6" fmla="*/ 764927 w 583"/>
                  <a:gd name="T7" fmla="*/ 148237 h 61"/>
                  <a:gd name="T8" fmla="*/ 1029704 w 583"/>
                  <a:gd name="T9" fmla="*/ 269695 h 61"/>
                  <a:gd name="T10" fmla="*/ 1284635 w 583"/>
                  <a:gd name="T11" fmla="*/ 400972 h 61"/>
                  <a:gd name="T12" fmla="*/ 1541520 w 583"/>
                  <a:gd name="T13" fmla="*/ 322549 h 61"/>
                  <a:gd name="T14" fmla="*/ 1796399 w 583"/>
                  <a:gd name="T15" fmla="*/ 315413 h 61"/>
                  <a:gd name="T16" fmla="*/ 2051517 w 583"/>
                  <a:gd name="T17" fmla="*/ 190588 h 61"/>
                  <a:gd name="T18" fmla="*/ 2306448 w 583"/>
                  <a:gd name="T19" fmla="*/ 322549 h 61"/>
                  <a:gd name="T20" fmla="*/ 2571225 w 583"/>
                  <a:gd name="T21" fmla="*/ 217359 h 61"/>
                  <a:gd name="T22" fmla="*/ 2826104 w 583"/>
                  <a:gd name="T23" fmla="*/ 243607 h 61"/>
                  <a:gd name="T24" fmla="*/ 3081221 w 583"/>
                  <a:gd name="T25" fmla="*/ 226648 h 61"/>
                  <a:gd name="T26" fmla="*/ 3336111 w 583"/>
                  <a:gd name="T27" fmla="*/ 288646 h 61"/>
                  <a:gd name="T28" fmla="*/ 3591027 w 583"/>
                  <a:gd name="T29" fmla="*/ 367603 h 61"/>
                  <a:gd name="T30" fmla="*/ 3848653 w 583"/>
                  <a:gd name="T31" fmla="*/ 269695 h 61"/>
                  <a:gd name="T32" fmla="*/ 4103583 w 583"/>
                  <a:gd name="T33" fmla="*/ 341515 h 61"/>
                  <a:gd name="T34" fmla="*/ 4367826 w 583"/>
                  <a:gd name="T35" fmla="*/ 427060 h 61"/>
                  <a:gd name="T36" fmla="*/ 4622701 w 583"/>
                  <a:gd name="T37" fmla="*/ 384547 h 61"/>
                  <a:gd name="T38" fmla="*/ 4877621 w 583"/>
                  <a:gd name="T39" fmla="*/ 515828 h 61"/>
                  <a:gd name="T40" fmla="*/ 5132552 w 583"/>
                  <a:gd name="T41" fmla="*/ 532053 h 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83"/>
                  <a:gd name="T64" fmla="*/ 0 h 61"/>
                  <a:gd name="T65" fmla="*/ 583 w 583"/>
                  <a:gd name="T66" fmla="*/ 61 h 6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83" h="61">
                    <a:moveTo>
                      <a:pt x="0" y="59"/>
                    </a:moveTo>
                    <a:lnTo>
                      <a:pt x="29" y="0"/>
                    </a:lnTo>
                    <a:lnTo>
                      <a:pt x="58" y="3"/>
                    </a:lnTo>
                    <a:lnTo>
                      <a:pt x="87" y="17"/>
                    </a:lnTo>
                    <a:lnTo>
                      <a:pt x="117" y="31"/>
                    </a:lnTo>
                    <a:lnTo>
                      <a:pt x="146" y="46"/>
                    </a:lnTo>
                    <a:lnTo>
                      <a:pt x="175" y="37"/>
                    </a:lnTo>
                    <a:lnTo>
                      <a:pt x="204" y="36"/>
                    </a:lnTo>
                    <a:lnTo>
                      <a:pt x="233" y="22"/>
                    </a:lnTo>
                    <a:lnTo>
                      <a:pt x="262" y="37"/>
                    </a:lnTo>
                    <a:lnTo>
                      <a:pt x="292" y="25"/>
                    </a:lnTo>
                    <a:lnTo>
                      <a:pt x="321" y="28"/>
                    </a:lnTo>
                    <a:lnTo>
                      <a:pt x="350" y="26"/>
                    </a:lnTo>
                    <a:lnTo>
                      <a:pt x="379" y="33"/>
                    </a:lnTo>
                    <a:lnTo>
                      <a:pt x="408" y="42"/>
                    </a:lnTo>
                    <a:lnTo>
                      <a:pt x="437" y="31"/>
                    </a:lnTo>
                    <a:lnTo>
                      <a:pt x="466" y="39"/>
                    </a:lnTo>
                    <a:lnTo>
                      <a:pt x="496" y="49"/>
                    </a:lnTo>
                    <a:lnTo>
                      <a:pt x="525" y="44"/>
                    </a:lnTo>
                    <a:lnTo>
                      <a:pt x="554" y="59"/>
                    </a:lnTo>
                    <a:lnTo>
                      <a:pt x="583" y="61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703" name="Freeform 703"/>
              <p:cNvSpPr>
                <a:spLocks/>
              </p:cNvSpPr>
              <p:nvPr/>
            </p:nvSpPr>
            <p:spPr bwMode="auto">
              <a:xfrm>
                <a:off x="506" y="1578"/>
                <a:ext cx="2134" cy="1"/>
              </a:xfrm>
              <a:custGeom>
                <a:avLst/>
                <a:gdLst>
                  <a:gd name="T0" fmla="*/ 0 w 583"/>
                  <a:gd name="T1" fmla="*/ 0 h 1"/>
                  <a:gd name="T2" fmla="*/ 254931 w 583"/>
                  <a:gd name="T3" fmla="*/ 0 h 1"/>
                  <a:gd name="T4" fmla="*/ 509806 w 583"/>
                  <a:gd name="T5" fmla="*/ 0 h 1"/>
                  <a:gd name="T6" fmla="*/ 764927 w 583"/>
                  <a:gd name="T7" fmla="*/ 0 h 1"/>
                  <a:gd name="T8" fmla="*/ 1029704 w 583"/>
                  <a:gd name="T9" fmla="*/ 0 h 1"/>
                  <a:gd name="T10" fmla="*/ 1284635 w 583"/>
                  <a:gd name="T11" fmla="*/ 0 h 1"/>
                  <a:gd name="T12" fmla="*/ 1541520 w 583"/>
                  <a:gd name="T13" fmla="*/ 0 h 1"/>
                  <a:gd name="T14" fmla="*/ 1796399 w 583"/>
                  <a:gd name="T15" fmla="*/ 0 h 1"/>
                  <a:gd name="T16" fmla="*/ 2051517 w 583"/>
                  <a:gd name="T17" fmla="*/ 0 h 1"/>
                  <a:gd name="T18" fmla="*/ 2306448 w 583"/>
                  <a:gd name="T19" fmla="*/ 0 h 1"/>
                  <a:gd name="T20" fmla="*/ 2571225 w 583"/>
                  <a:gd name="T21" fmla="*/ 0 h 1"/>
                  <a:gd name="T22" fmla="*/ 2826104 w 583"/>
                  <a:gd name="T23" fmla="*/ 0 h 1"/>
                  <a:gd name="T24" fmla="*/ 3081221 w 583"/>
                  <a:gd name="T25" fmla="*/ 0 h 1"/>
                  <a:gd name="T26" fmla="*/ 3336111 w 583"/>
                  <a:gd name="T27" fmla="*/ 0 h 1"/>
                  <a:gd name="T28" fmla="*/ 3591027 w 583"/>
                  <a:gd name="T29" fmla="*/ 0 h 1"/>
                  <a:gd name="T30" fmla="*/ 3848653 w 583"/>
                  <a:gd name="T31" fmla="*/ 0 h 1"/>
                  <a:gd name="T32" fmla="*/ 4103583 w 583"/>
                  <a:gd name="T33" fmla="*/ 0 h 1"/>
                  <a:gd name="T34" fmla="*/ 4367826 w 583"/>
                  <a:gd name="T35" fmla="*/ 0 h 1"/>
                  <a:gd name="T36" fmla="*/ 4622701 w 583"/>
                  <a:gd name="T37" fmla="*/ 0 h 1"/>
                  <a:gd name="T38" fmla="*/ 4877621 w 583"/>
                  <a:gd name="T39" fmla="*/ 0 h 1"/>
                  <a:gd name="T40" fmla="*/ 5132552 w 583"/>
                  <a:gd name="T41" fmla="*/ 0 h 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83"/>
                  <a:gd name="T64" fmla="*/ 0 h 1"/>
                  <a:gd name="T65" fmla="*/ 583 w 583"/>
                  <a:gd name="T66" fmla="*/ 1 h 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83" h="1">
                    <a:moveTo>
                      <a:pt x="0" y="0"/>
                    </a:moveTo>
                    <a:lnTo>
                      <a:pt x="29" y="0"/>
                    </a:lnTo>
                    <a:lnTo>
                      <a:pt x="58" y="0"/>
                    </a:lnTo>
                    <a:lnTo>
                      <a:pt x="87" y="0"/>
                    </a:lnTo>
                    <a:lnTo>
                      <a:pt x="117" y="0"/>
                    </a:lnTo>
                    <a:lnTo>
                      <a:pt x="146" y="0"/>
                    </a:lnTo>
                    <a:lnTo>
                      <a:pt x="175" y="0"/>
                    </a:lnTo>
                    <a:lnTo>
                      <a:pt x="204" y="0"/>
                    </a:lnTo>
                    <a:lnTo>
                      <a:pt x="233" y="0"/>
                    </a:lnTo>
                    <a:lnTo>
                      <a:pt x="262" y="0"/>
                    </a:lnTo>
                    <a:lnTo>
                      <a:pt x="292" y="0"/>
                    </a:lnTo>
                    <a:lnTo>
                      <a:pt x="321" y="0"/>
                    </a:lnTo>
                    <a:lnTo>
                      <a:pt x="350" y="0"/>
                    </a:lnTo>
                    <a:lnTo>
                      <a:pt x="379" y="0"/>
                    </a:lnTo>
                    <a:lnTo>
                      <a:pt x="408" y="0"/>
                    </a:lnTo>
                    <a:lnTo>
                      <a:pt x="437" y="0"/>
                    </a:lnTo>
                    <a:lnTo>
                      <a:pt x="466" y="0"/>
                    </a:lnTo>
                    <a:lnTo>
                      <a:pt x="496" y="0"/>
                    </a:lnTo>
                    <a:lnTo>
                      <a:pt x="525" y="0"/>
                    </a:lnTo>
                    <a:lnTo>
                      <a:pt x="554" y="0"/>
                    </a:lnTo>
                    <a:lnTo>
                      <a:pt x="583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704" name="Rectangle 704"/>
              <p:cNvSpPr>
                <a:spLocks noChangeArrowheads="1"/>
              </p:cNvSpPr>
              <p:nvPr/>
            </p:nvSpPr>
            <p:spPr bwMode="auto">
              <a:xfrm>
                <a:off x="280" y="1925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-8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705" name="Rectangle 705"/>
              <p:cNvSpPr>
                <a:spLocks noChangeArrowheads="1"/>
              </p:cNvSpPr>
              <p:nvPr/>
            </p:nvSpPr>
            <p:spPr bwMode="auto">
              <a:xfrm>
                <a:off x="280" y="1717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-4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706" name="Rectangle 706"/>
              <p:cNvSpPr>
                <a:spLocks noChangeArrowheads="1"/>
              </p:cNvSpPr>
              <p:nvPr/>
            </p:nvSpPr>
            <p:spPr bwMode="auto">
              <a:xfrm>
                <a:off x="358" y="1509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0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707" name="Rectangle 707"/>
              <p:cNvSpPr>
                <a:spLocks noChangeArrowheads="1"/>
              </p:cNvSpPr>
              <p:nvPr/>
            </p:nvSpPr>
            <p:spPr bwMode="auto">
              <a:xfrm>
                <a:off x="358" y="1301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4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708" name="Rectangle 708"/>
              <p:cNvSpPr>
                <a:spLocks noChangeArrowheads="1"/>
              </p:cNvSpPr>
              <p:nvPr/>
            </p:nvSpPr>
            <p:spPr bwMode="auto">
              <a:xfrm>
                <a:off x="358" y="1094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8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709" name="Rectangle 709"/>
              <p:cNvSpPr>
                <a:spLocks noChangeArrowheads="1"/>
              </p:cNvSpPr>
              <p:nvPr/>
            </p:nvSpPr>
            <p:spPr bwMode="auto">
              <a:xfrm>
                <a:off x="473" y="2111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0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710" name="Rectangle 710"/>
              <p:cNvSpPr>
                <a:spLocks noChangeArrowheads="1"/>
              </p:cNvSpPr>
              <p:nvPr/>
            </p:nvSpPr>
            <p:spPr bwMode="auto">
              <a:xfrm>
                <a:off x="685" y="2111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2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711" name="Rectangle 711"/>
              <p:cNvSpPr>
                <a:spLocks noChangeArrowheads="1"/>
              </p:cNvSpPr>
              <p:nvPr/>
            </p:nvSpPr>
            <p:spPr bwMode="auto">
              <a:xfrm>
                <a:off x="901" y="2111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4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712" name="Rectangle 712"/>
              <p:cNvSpPr>
                <a:spLocks noChangeArrowheads="1"/>
              </p:cNvSpPr>
              <p:nvPr/>
            </p:nvSpPr>
            <p:spPr bwMode="auto">
              <a:xfrm>
                <a:off x="1114" y="2111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6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713" name="Rectangle 713"/>
              <p:cNvSpPr>
                <a:spLocks noChangeArrowheads="1"/>
              </p:cNvSpPr>
              <p:nvPr/>
            </p:nvSpPr>
            <p:spPr bwMode="auto">
              <a:xfrm>
                <a:off x="1326" y="2111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8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714" name="Rectangle 714"/>
              <p:cNvSpPr>
                <a:spLocks noChangeArrowheads="1"/>
              </p:cNvSpPr>
              <p:nvPr/>
            </p:nvSpPr>
            <p:spPr bwMode="auto">
              <a:xfrm>
                <a:off x="1505" y="2111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10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715" name="Rectangle 715"/>
              <p:cNvSpPr>
                <a:spLocks noChangeArrowheads="1"/>
              </p:cNvSpPr>
              <p:nvPr/>
            </p:nvSpPr>
            <p:spPr bwMode="auto">
              <a:xfrm>
                <a:off x="1717" y="2111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12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716" name="Rectangle 716"/>
              <p:cNvSpPr>
                <a:spLocks noChangeArrowheads="1"/>
              </p:cNvSpPr>
              <p:nvPr/>
            </p:nvSpPr>
            <p:spPr bwMode="auto">
              <a:xfrm>
                <a:off x="1930" y="2111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14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717" name="Rectangle 717"/>
              <p:cNvSpPr>
                <a:spLocks noChangeArrowheads="1"/>
              </p:cNvSpPr>
              <p:nvPr/>
            </p:nvSpPr>
            <p:spPr bwMode="auto">
              <a:xfrm>
                <a:off x="2142" y="2111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16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718" name="Rectangle 718"/>
              <p:cNvSpPr>
                <a:spLocks noChangeArrowheads="1"/>
              </p:cNvSpPr>
              <p:nvPr/>
            </p:nvSpPr>
            <p:spPr bwMode="auto">
              <a:xfrm>
                <a:off x="2358" y="2111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18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719" name="Rectangle 719"/>
              <p:cNvSpPr>
                <a:spLocks noChangeArrowheads="1"/>
              </p:cNvSpPr>
              <p:nvPr/>
            </p:nvSpPr>
            <p:spPr bwMode="auto">
              <a:xfrm>
                <a:off x="2570" y="2111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20</a:t>
                </a:r>
                <a:endParaRPr lang="it-IT">
                  <a:latin typeface="Comic Sans MS" pitchFamily="66" charset="0"/>
                </a:endParaRPr>
              </a:p>
            </p:txBody>
          </p:sp>
        </p:grpSp>
        <p:sp>
          <p:nvSpPr>
            <p:cNvPr id="12696" name="Rectangle 720"/>
            <p:cNvSpPr>
              <a:spLocks noChangeArrowheads="1"/>
            </p:cNvSpPr>
            <p:nvPr/>
          </p:nvSpPr>
          <p:spPr bwMode="auto">
            <a:xfrm>
              <a:off x="107" y="3278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L(d)</a:t>
              </a:r>
              <a:endParaRPr lang="it-IT">
                <a:latin typeface="Comic Sans MS" pitchFamily="66" charset="0"/>
              </a:endParaRPr>
            </a:p>
          </p:txBody>
        </p:sp>
        <p:sp>
          <p:nvSpPr>
            <p:cNvPr id="12697" name="Text Box 853"/>
            <p:cNvSpPr txBox="1">
              <a:spLocks noChangeArrowheads="1"/>
            </p:cNvSpPr>
            <p:nvPr/>
          </p:nvSpPr>
          <p:spPr bwMode="auto">
            <a:xfrm>
              <a:off x="1132" y="4079"/>
              <a:ext cx="97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b="1">
                  <a:latin typeface="Comic Sans MS" pitchFamily="66" charset="0"/>
                </a:rPr>
                <a:t>distance (m)</a:t>
              </a:r>
            </a:p>
          </p:txBody>
        </p:sp>
      </p:grpSp>
      <p:grpSp>
        <p:nvGrpSpPr>
          <p:cNvPr id="20" name="Group 856"/>
          <p:cNvGrpSpPr>
            <a:grpSpLocks/>
          </p:cNvGrpSpPr>
          <p:nvPr/>
        </p:nvGrpSpPr>
        <p:grpSpPr bwMode="auto">
          <a:xfrm>
            <a:off x="4735513" y="4564063"/>
            <a:ext cx="4140200" cy="2308225"/>
            <a:chOff x="2983" y="2875"/>
            <a:chExt cx="2608" cy="1454"/>
          </a:xfrm>
        </p:grpSpPr>
        <p:grpSp>
          <p:nvGrpSpPr>
            <p:cNvPr id="12569" name="Group 721"/>
            <p:cNvGrpSpPr>
              <a:grpSpLocks/>
            </p:cNvGrpSpPr>
            <p:nvPr/>
          </p:nvGrpSpPr>
          <p:grpSpPr bwMode="auto">
            <a:xfrm>
              <a:off x="2983" y="2875"/>
              <a:ext cx="2608" cy="1190"/>
              <a:chOff x="2983" y="1099"/>
              <a:chExt cx="2608" cy="1190"/>
            </a:xfrm>
          </p:grpSpPr>
          <p:grpSp>
            <p:nvGrpSpPr>
              <p:cNvPr id="12571" name="Group 722"/>
              <p:cNvGrpSpPr>
                <a:grpSpLocks/>
              </p:cNvGrpSpPr>
              <p:nvPr/>
            </p:nvGrpSpPr>
            <p:grpSpPr bwMode="auto">
              <a:xfrm>
                <a:off x="3473" y="1169"/>
                <a:ext cx="2032" cy="882"/>
                <a:chOff x="3473" y="1169"/>
                <a:chExt cx="2032" cy="882"/>
              </a:xfrm>
            </p:grpSpPr>
            <p:sp>
              <p:nvSpPr>
                <p:cNvPr id="12668" name="Line 723"/>
                <p:cNvSpPr>
                  <a:spLocks noChangeShapeType="1"/>
                </p:cNvSpPr>
                <p:nvPr/>
              </p:nvSpPr>
              <p:spPr bwMode="auto">
                <a:xfrm>
                  <a:off x="3514" y="1169"/>
                  <a:ext cx="1" cy="84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69" name="Line 724"/>
                <p:cNvSpPr>
                  <a:spLocks noChangeShapeType="1"/>
                </p:cNvSpPr>
                <p:nvPr/>
              </p:nvSpPr>
              <p:spPr bwMode="auto">
                <a:xfrm>
                  <a:off x="3473" y="2010"/>
                  <a:ext cx="41" cy="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70" name="Line 725"/>
                <p:cNvSpPr>
                  <a:spLocks noChangeShapeType="1"/>
                </p:cNvSpPr>
                <p:nvPr/>
              </p:nvSpPr>
              <p:spPr bwMode="auto">
                <a:xfrm>
                  <a:off x="3473" y="1731"/>
                  <a:ext cx="41" cy="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71" name="Line 726"/>
                <p:cNvSpPr>
                  <a:spLocks noChangeShapeType="1"/>
                </p:cNvSpPr>
                <p:nvPr/>
              </p:nvSpPr>
              <p:spPr bwMode="auto">
                <a:xfrm>
                  <a:off x="3473" y="1448"/>
                  <a:ext cx="41" cy="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72" name="Line 727"/>
                <p:cNvSpPr>
                  <a:spLocks noChangeShapeType="1"/>
                </p:cNvSpPr>
                <p:nvPr/>
              </p:nvSpPr>
              <p:spPr bwMode="auto">
                <a:xfrm>
                  <a:off x="3473" y="1169"/>
                  <a:ext cx="41" cy="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73" name="Line 728"/>
                <p:cNvSpPr>
                  <a:spLocks noChangeShapeType="1"/>
                </p:cNvSpPr>
                <p:nvPr/>
              </p:nvSpPr>
              <p:spPr bwMode="auto">
                <a:xfrm>
                  <a:off x="3514" y="2010"/>
                  <a:ext cx="1990" cy="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74" name="Line 729"/>
                <p:cNvSpPr>
                  <a:spLocks noChangeShapeType="1"/>
                </p:cNvSpPr>
                <p:nvPr/>
              </p:nvSpPr>
              <p:spPr bwMode="auto">
                <a:xfrm flipV="1">
                  <a:off x="3514" y="2010"/>
                  <a:ext cx="1" cy="4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75" name="Line 730"/>
                <p:cNvSpPr>
                  <a:spLocks noChangeShapeType="1"/>
                </p:cNvSpPr>
                <p:nvPr/>
              </p:nvSpPr>
              <p:spPr bwMode="auto">
                <a:xfrm flipV="1">
                  <a:off x="3613" y="2010"/>
                  <a:ext cx="1" cy="4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76" name="Line 731"/>
                <p:cNvSpPr>
                  <a:spLocks noChangeShapeType="1"/>
                </p:cNvSpPr>
                <p:nvPr/>
              </p:nvSpPr>
              <p:spPr bwMode="auto">
                <a:xfrm flipV="1">
                  <a:off x="3711" y="2010"/>
                  <a:ext cx="1" cy="4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77" name="Line 732"/>
                <p:cNvSpPr>
                  <a:spLocks noChangeShapeType="1"/>
                </p:cNvSpPr>
                <p:nvPr/>
              </p:nvSpPr>
              <p:spPr bwMode="auto">
                <a:xfrm flipV="1">
                  <a:off x="3814" y="2010"/>
                  <a:ext cx="1" cy="4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78" name="Line 733"/>
                <p:cNvSpPr>
                  <a:spLocks noChangeShapeType="1"/>
                </p:cNvSpPr>
                <p:nvPr/>
              </p:nvSpPr>
              <p:spPr bwMode="auto">
                <a:xfrm flipV="1">
                  <a:off x="3913" y="2010"/>
                  <a:ext cx="1" cy="4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79" name="Line 734"/>
                <p:cNvSpPr>
                  <a:spLocks noChangeShapeType="1"/>
                </p:cNvSpPr>
                <p:nvPr/>
              </p:nvSpPr>
              <p:spPr bwMode="auto">
                <a:xfrm flipV="1">
                  <a:off x="4011" y="2010"/>
                  <a:ext cx="1" cy="4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80" name="Line 735"/>
                <p:cNvSpPr>
                  <a:spLocks noChangeShapeType="1"/>
                </p:cNvSpPr>
                <p:nvPr/>
              </p:nvSpPr>
              <p:spPr bwMode="auto">
                <a:xfrm flipV="1">
                  <a:off x="4110" y="2010"/>
                  <a:ext cx="1" cy="4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81" name="Line 736"/>
                <p:cNvSpPr>
                  <a:spLocks noChangeShapeType="1"/>
                </p:cNvSpPr>
                <p:nvPr/>
              </p:nvSpPr>
              <p:spPr bwMode="auto">
                <a:xfrm flipV="1">
                  <a:off x="4209" y="2010"/>
                  <a:ext cx="1" cy="4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82" name="Line 737"/>
                <p:cNvSpPr>
                  <a:spLocks noChangeShapeType="1"/>
                </p:cNvSpPr>
                <p:nvPr/>
              </p:nvSpPr>
              <p:spPr bwMode="auto">
                <a:xfrm flipV="1">
                  <a:off x="4311" y="2010"/>
                  <a:ext cx="1" cy="4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83" name="Line 738"/>
                <p:cNvSpPr>
                  <a:spLocks noChangeShapeType="1"/>
                </p:cNvSpPr>
                <p:nvPr/>
              </p:nvSpPr>
              <p:spPr bwMode="auto">
                <a:xfrm flipV="1">
                  <a:off x="4410" y="2010"/>
                  <a:ext cx="1" cy="4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84" name="Line 739"/>
                <p:cNvSpPr>
                  <a:spLocks noChangeShapeType="1"/>
                </p:cNvSpPr>
                <p:nvPr/>
              </p:nvSpPr>
              <p:spPr bwMode="auto">
                <a:xfrm flipV="1">
                  <a:off x="4509" y="2010"/>
                  <a:ext cx="1" cy="4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85" name="Line 740"/>
                <p:cNvSpPr>
                  <a:spLocks noChangeShapeType="1"/>
                </p:cNvSpPr>
                <p:nvPr/>
              </p:nvSpPr>
              <p:spPr bwMode="auto">
                <a:xfrm flipV="1">
                  <a:off x="4608" y="2010"/>
                  <a:ext cx="1" cy="4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86" name="Line 741"/>
                <p:cNvSpPr>
                  <a:spLocks noChangeShapeType="1"/>
                </p:cNvSpPr>
                <p:nvPr/>
              </p:nvSpPr>
              <p:spPr bwMode="auto">
                <a:xfrm flipV="1">
                  <a:off x="4707" y="2010"/>
                  <a:ext cx="1" cy="4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87" name="Line 742"/>
                <p:cNvSpPr>
                  <a:spLocks noChangeShapeType="1"/>
                </p:cNvSpPr>
                <p:nvPr/>
              </p:nvSpPr>
              <p:spPr bwMode="auto">
                <a:xfrm flipV="1">
                  <a:off x="4809" y="2010"/>
                  <a:ext cx="1" cy="4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88" name="Line 743"/>
                <p:cNvSpPr>
                  <a:spLocks noChangeShapeType="1"/>
                </p:cNvSpPr>
                <p:nvPr/>
              </p:nvSpPr>
              <p:spPr bwMode="auto">
                <a:xfrm flipV="1">
                  <a:off x="4908" y="2010"/>
                  <a:ext cx="1" cy="4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89" name="Line 744"/>
                <p:cNvSpPr>
                  <a:spLocks noChangeShapeType="1"/>
                </p:cNvSpPr>
                <p:nvPr/>
              </p:nvSpPr>
              <p:spPr bwMode="auto">
                <a:xfrm flipV="1">
                  <a:off x="5007" y="2010"/>
                  <a:ext cx="1" cy="4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90" name="Line 745"/>
                <p:cNvSpPr>
                  <a:spLocks noChangeShapeType="1"/>
                </p:cNvSpPr>
                <p:nvPr/>
              </p:nvSpPr>
              <p:spPr bwMode="auto">
                <a:xfrm flipV="1">
                  <a:off x="5105" y="2010"/>
                  <a:ext cx="1" cy="4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91" name="Line 746"/>
                <p:cNvSpPr>
                  <a:spLocks noChangeShapeType="1"/>
                </p:cNvSpPr>
                <p:nvPr/>
              </p:nvSpPr>
              <p:spPr bwMode="auto">
                <a:xfrm flipV="1">
                  <a:off x="5204" y="2010"/>
                  <a:ext cx="1" cy="4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92" name="Line 747"/>
                <p:cNvSpPr>
                  <a:spLocks noChangeShapeType="1"/>
                </p:cNvSpPr>
                <p:nvPr/>
              </p:nvSpPr>
              <p:spPr bwMode="auto">
                <a:xfrm flipV="1">
                  <a:off x="5307" y="2010"/>
                  <a:ext cx="1" cy="4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93" name="Line 748"/>
                <p:cNvSpPr>
                  <a:spLocks noChangeShapeType="1"/>
                </p:cNvSpPr>
                <p:nvPr/>
              </p:nvSpPr>
              <p:spPr bwMode="auto">
                <a:xfrm flipV="1">
                  <a:off x="5405" y="2010"/>
                  <a:ext cx="1" cy="4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94" name="Line 749"/>
                <p:cNvSpPr>
                  <a:spLocks noChangeShapeType="1"/>
                </p:cNvSpPr>
                <p:nvPr/>
              </p:nvSpPr>
              <p:spPr bwMode="auto">
                <a:xfrm flipV="1">
                  <a:off x="5504" y="2010"/>
                  <a:ext cx="1" cy="41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2572" name="Freeform 750"/>
              <p:cNvSpPr>
                <a:spLocks/>
              </p:cNvSpPr>
              <p:nvPr/>
            </p:nvSpPr>
            <p:spPr bwMode="auto">
              <a:xfrm>
                <a:off x="3506" y="1570"/>
                <a:ext cx="22" cy="25"/>
              </a:xfrm>
              <a:custGeom>
                <a:avLst/>
                <a:gdLst>
                  <a:gd name="T0" fmla="*/ 0 w 22"/>
                  <a:gd name="T1" fmla="*/ 18 h 25"/>
                  <a:gd name="T2" fmla="*/ 11 w 22"/>
                  <a:gd name="T3" fmla="*/ 0 h 25"/>
                  <a:gd name="T4" fmla="*/ 22 w 22"/>
                  <a:gd name="T5" fmla="*/ 7 h 25"/>
                  <a:gd name="T6" fmla="*/ 11 w 22"/>
                  <a:gd name="T7" fmla="*/ 25 h 25"/>
                  <a:gd name="T8" fmla="*/ 0 w 22"/>
                  <a:gd name="T9" fmla="*/ 18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25"/>
                  <a:gd name="T17" fmla="*/ 22 w 22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25">
                    <a:moveTo>
                      <a:pt x="0" y="18"/>
                    </a:moveTo>
                    <a:lnTo>
                      <a:pt x="11" y="0"/>
                    </a:lnTo>
                    <a:lnTo>
                      <a:pt x="22" y="7"/>
                    </a:lnTo>
                    <a:lnTo>
                      <a:pt x="11" y="25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573" name="Freeform 751"/>
              <p:cNvSpPr>
                <a:spLocks/>
              </p:cNvSpPr>
              <p:nvPr/>
            </p:nvSpPr>
            <p:spPr bwMode="auto">
              <a:xfrm>
                <a:off x="5468" y="1393"/>
                <a:ext cx="25" cy="19"/>
              </a:xfrm>
              <a:custGeom>
                <a:avLst/>
                <a:gdLst>
                  <a:gd name="T0" fmla="*/ 0 w 25"/>
                  <a:gd name="T1" fmla="*/ 8 h 19"/>
                  <a:gd name="T2" fmla="*/ 22 w 25"/>
                  <a:gd name="T3" fmla="*/ 0 h 19"/>
                  <a:gd name="T4" fmla="*/ 25 w 25"/>
                  <a:gd name="T5" fmla="*/ 11 h 19"/>
                  <a:gd name="T6" fmla="*/ 3 w 25"/>
                  <a:gd name="T7" fmla="*/ 19 h 19"/>
                  <a:gd name="T8" fmla="*/ 0 w 25"/>
                  <a:gd name="T9" fmla="*/ 8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19"/>
                  <a:gd name="T17" fmla="*/ 25 w 25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19">
                    <a:moveTo>
                      <a:pt x="0" y="8"/>
                    </a:moveTo>
                    <a:lnTo>
                      <a:pt x="22" y="0"/>
                    </a:lnTo>
                    <a:lnTo>
                      <a:pt x="25" y="11"/>
                    </a:lnTo>
                    <a:lnTo>
                      <a:pt x="3" y="19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12574" name="Group 752"/>
              <p:cNvGrpSpPr>
                <a:grpSpLocks/>
              </p:cNvGrpSpPr>
              <p:nvPr/>
            </p:nvGrpSpPr>
            <p:grpSpPr bwMode="auto">
              <a:xfrm>
                <a:off x="3510" y="1283"/>
                <a:ext cx="1976" cy="581"/>
                <a:chOff x="3510" y="1283"/>
                <a:chExt cx="1976" cy="581"/>
              </a:xfrm>
            </p:grpSpPr>
            <p:sp>
              <p:nvSpPr>
                <p:cNvPr id="12593" name="Freeform 753"/>
                <p:cNvSpPr>
                  <a:spLocks/>
                </p:cNvSpPr>
                <p:nvPr/>
              </p:nvSpPr>
              <p:spPr bwMode="auto">
                <a:xfrm>
                  <a:off x="3543" y="1511"/>
                  <a:ext cx="22" cy="26"/>
                </a:xfrm>
                <a:custGeom>
                  <a:avLst/>
                  <a:gdLst>
                    <a:gd name="T0" fmla="*/ 0 w 22"/>
                    <a:gd name="T1" fmla="*/ 22 h 26"/>
                    <a:gd name="T2" fmla="*/ 11 w 22"/>
                    <a:gd name="T3" fmla="*/ 0 h 26"/>
                    <a:gd name="T4" fmla="*/ 22 w 22"/>
                    <a:gd name="T5" fmla="*/ 4 h 26"/>
                    <a:gd name="T6" fmla="*/ 11 w 22"/>
                    <a:gd name="T7" fmla="*/ 26 h 26"/>
                    <a:gd name="T8" fmla="*/ 0 w 22"/>
                    <a:gd name="T9" fmla="*/ 22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6"/>
                    <a:gd name="T17" fmla="*/ 22 w 22"/>
                    <a:gd name="T18" fmla="*/ 26 h 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6">
                      <a:moveTo>
                        <a:pt x="0" y="22"/>
                      </a:moveTo>
                      <a:lnTo>
                        <a:pt x="11" y="0"/>
                      </a:lnTo>
                      <a:lnTo>
                        <a:pt x="22" y="4"/>
                      </a:lnTo>
                      <a:lnTo>
                        <a:pt x="11" y="26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594" name="Freeform 754"/>
                <p:cNvSpPr>
                  <a:spLocks/>
                </p:cNvSpPr>
                <p:nvPr/>
              </p:nvSpPr>
              <p:spPr bwMode="auto">
                <a:xfrm>
                  <a:off x="3580" y="1456"/>
                  <a:ext cx="22" cy="25"/>
                </a:xfrm>
                <a:custGeom>
                  <a:avLst/>
                  <a:gdLst>
                    <a:gd name="T0" fmla="*/ 0 w 22"/>
                    <a:gd name="T1" fmla="*/ 18 h 25"/>
                    <a:gd name="T2" fmla="*/ 11 w 22"/>
                    <a:gd name="T3" fmla="*/ 0 h 25"/>
                    <a:gd name="T4" fmla="*/ 22 w 22"/>
                    <a:gd name="T5" fmla="*/ 7 h 25"/>
                    <a:gd name="T6" fmla="*/ 11 w 22"/>
                    <a:gd name="T7" fmla="*/ 25 h 25"/>
                    <a:gd name="T8" fmla="*/ 0 w 22"/>
                    <a:gd name="T9" fmla="*/ 18 h 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5"/>
                    <a:gd name="T17" fmla="*/ 22 w 22"/>
                    <a:gd name="T18" fmla="*/ 25 h 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5">
                      <a:moveTo>
                        <a:pt x="0" y="18"/>
                      </a:moveTo>
                      <a:lnTo>
                        <a:pt x="11" y="0"/>
                      </a:lnTo>
                      <a:lnTo>
                        <a:pt x="22" y="7"/>
                      </a:lnTo>
                      <a:lnTo>
                        <a:pt x="11" y="25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595" name="Freeform 755"/>
                <p:cNvSpPr>
                  <a:spLocks/>
                </p:cNvSpPr>
                <p:nvPr/>
              </p:nvSpPr>
              <p:spPr bwMode="auto">
                <a:xfrm>
                  <a:off x="3627" y="1415"/>
                  <a:ext cx="26" cy="19"/>
                </a:xfrm>
                <a:custGeom>
                  <a:avLst/>
                  <a:gdLst>
                    <a:gd name="T0" fmla="*/ 0 w 26"/>
                    <a:gd name="T1" fmla="*/ 8 h 19"/>
                    <a:gd name="T2" fmla="*/ 22 w 26"/>
                    <a:gd name="T3" fmla="*/ 0 h 19"/>
                    <a:gd name="T4" fmla="*/ 26 w 26"/>
                    <a:gd name="T5" fmla="*/ 11 h 19"/>
                    <a:gd name="T6" fmla="*/ 4 w 26"/>
                    <a:gd name="T7" fmla="*/ 19 h 19"/>
                    <a:gd name="T8" fmla="*/ 0 w 26"/>
                    <a:gd name="T9" fmla="*/ 8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19"/>
                    <a:gd name="T17" fmla="*/ 26 w 26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19">
                      <a:moveTo>
                        <a:pt x="0" y="8"/>
                      </a:moveTo>
                      <a:lnTo>
                        <a:pt x="22" y="0"/>
                      </a:lnTo>
                      <a:lnTo>
                        <a:pt x="26" y="11"/>
                      </a:lnTo>
                      <a:lnTo>
                        <a:pt x="4" y="19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596" name="Freeform 756"/>
                <p:cNvSpPr>
                  <a:spLocks/>
                </p:cNvSpPr>
                <p:nvPr/>
              </p:nvSpPr>
              <p:spPr bwMode="auto">
                <a:xfrm>
                  <a:off x="3689" y="1397"/>
                  <a:ext cx="22" cy="18"/>
                </a:xfrm>
                <a:custGeom>
                  <a:avLst/>
                  <a:gdLst>
                    <a:gd name="T0" fmla="*/ 0 w 22"/>
                    <a:gd name="T1" fmla="*/ 7 h 18"/>
                    <a:gd name="T2" fmla="*/ 19 w 22"/>
                    <a:gd name="T3" fmla="*/ 0 h 18"/>
                    <a:gd name="T4" fmla="*/ 22 w 22"/>
                    <a:gd name="T5" fmla="*/ 11 h 18"/>
                    <a:gd name="T6" fmla="*/ 4 w 22"/>
                    <a:gd name="T7" fmla="*/ 18 h 18"/>
                    <a:gd name="T8" fmla="*/ 0 w 22"/>
                    <a:gd name="T9" fmla="*/ 7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8"/>
                    <a:gd name="T17" fmla="*/ 22 w 22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8">
                      <a:moveTo>
                        <a:pt x="0" y="7"/>
                      </a:moveTo>
                      <a:lnTo>
                        <a:pt x="19" y="0"/>
                      </a:lnTo>
                      <a:lnTo>
                        <a:pt x="22" y="11"/>
                      </a:lnTo>
                      <a:lnTo>
                        <a:pt x="4" y="18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597" name="Rectangle 757"/>
                <p:cNvSpPr>
                  <a:spLocks noChangeArrowheads="1"/>
                </p:cNvSpPr>
                <p:nvPr/>
              </p:nvSpPr>
              <p:spPr bwMode="auto">
                <a:xfrm>
                  <a:off x="3711" y="1397"/>
                  <a:ext cx="4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598" name="Freeform 758"/>
                <p:cNvSpPr>
                  <a:spLocks/>
                </p:cNvSpPr>
                <p:nvPr/>
              </p:nvSpPr>
              <p:spPr bwMode="auto">
                <a:xfrm>
                  <a:off x="3759" y="1390"/>
                  <a:ext cx="22" cy="14"/>
                </a:xfrm>
                <a:custGeom>
                  <a:avLst/>
                  <a:gdLst>
                    <a:gd name="T0" fmla="*/ 0 w 22"/>
                    <a:gd name="T1" fmla="*/ 3 h 14"/>
                    <a:gd name="T2" fmla="*/ 22 w 22"/>
                    <a:gd name="T3" fmla="*/ 0 h 14"/>
                    <a:gd name="T4" fmla="*/ 22 w 22"/>
                    <a:gd name="T5" fmla="*/ 11 h 14"/>
                    <a:gd name="T6" fmla="*/ 0 w 22"/>
                    <a:gd name="T7" fmla="*/ 14 h 14"/>
                    <a:gd name="T8" fmla="*/ 0 w 22"/>
                    <a:gd name="T9" fmla="*/ 3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3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4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599" name="Rectangle 759"/>
                <p:cNvSpPr>
                  <a:spLocks noChangeArrowheads="1"/>
                </p:cNvSpPr>
                <p:nvPr/>
              </p:nvSpPr>
              <p:spPr bwMode="auto">
                <a:xfrm>
                  <a:off x="3825" y="1386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00" name="Rectangle 760"/>
                <p:cNvSpPr>
                  <a:spLocks noChangeArrowheads="1"/>
                </p:cNvSpPr>
                <p:nvPr/>
              </p:nvSpPr>
              <p:spPr bwMode="auto">
                <a:xfrm>
                  <a:off x="3891" y="1390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01" name="Freeform 761"/>
                <p:cNvSpPr>
                  <a:spLocks/>
                </p:cNvSpPr>
                <p:nvPr/>
              </p:nvSpPr>
              <p:spPr bwMode="auto">
                <a:xfrm>
                  <a:off x="3956" y="1404"/>
                  <a:ext cx="22" cy="19"/>
                </a:xfrm>
                <a:custGeom>
                  <a:avLst/>
                  <a:gdLst>
                    <a:gd name="T0" fmla="*/ 4 w 22"/>
                    <a:gd name="T1" fmla="*/ 0 h 19"/>
                    <a:gd name="T2" fmla="*/ 22 w 22"/>
                    <a:gd name="T3" fmla="*/ 8 h 19"/>
                    <a:gd name="T4" fmla="*/ 19 w 22"/>
                    <a:gd name="T5" fmla="*/ 19 h 19"/>
                    <a:gd name="T6" fmla="*/ 0 w 22"/>
                    <a:gd name="T7" fmla="*/ 11 h 19"/>
                    <a:gd name="T8" fmla="*/ 4 w 22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9"/>
                    <a:gd name="T17" fmla="*/ 22 w 22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9">
                      <a:moveTo>
                        <a:pt x="4" y="0"/>
                      </a:moveTo>
                      <a:lnTo>
                        <a:pt x="22" y="8"/>
                      </a:lnTo>
                      <a:lnTo>
                        <a:pt x="19" y="19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02" name="Freeform 762"/>
                <p:cNvSpPr>
                  <a:spLocks/>
                </p:cNvSpPr>
                <p:nvPr/>
              </p:nvSpPr>
              <p:spPr bwMode="auto">
                <a:xfrm>
                  <a:off x="4011" y="1408"/>
                  <a:ext cx="26" cy="26"/>
                </a:xfrm>
                <a:custGeom>
                  <a:avLst/>
                  <a:gdLst>
                    <a:gd name="T0" fmla="*/ 0 w 26"/>
                    <a:gd name="T1" fmla="*/ 18 h 26"/>
                    <a:gd name="T2" fmla="*/ 19 w 26"/>
                    <a:gd name="T3" fmla="*/ 0 h 26"/>
                    <a:gd name="T4" fmla="*/ 26 w 26"/>
                    <a:gd name="T5" fmla="*/ 7 h 26"/>
                    <a:gd name="T6" fmla="*/ 8 w 26"/>
                    <a:gd name="T7" fmla="*/ 26 h 26"/>
                    <a:gd name="T8" fmla="*/ 0 w 26"/>
                    <a:gd name="T9" fmla="*/ 18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26"/>
                    <a:gd name="T17" fmla="*/ 26 w 26"/>
                    <a:gd name="T18" fmla="*/ 26 h 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26">
                      <a:moveTo>
                        <a:pt x="0" y="18"/>
                      </a:moveTo>
                      <a:lnTo>
                        <a:pt x="19" y="0"/>
                      </a:lnTo>
                      <a:lnTo>
                        <a:pt x="26" y="7"/>
                      </a:lnTo>
                      <a:lnTo>
                        <a:pt x="8" y="26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03" name="Freeform 763"/>
                <p:cNvSpPr>
                  <a:spLocks/>
                </p:cNvSpPr>
                <p:nvPr/>
              </p:nvSpPr>
              <p:spPr bwMode="auto">
                <a:xfrm>
                  <a:off x="4063" y="1364"/>
                  <a:ext cx="22" cy="22"/>
                </a:xfrm>
                <a:custGeom>
                  <a:avLst/>
                  <a:gdLst>
                    <a:gd name="T0" fmla="*/ 0 w 22"/>
                    <a:gd name="T1" fmla="*/ 15 h 22"/>
                    <a:gd name="T2" fmla="*/ 14 w 22"/>
                    <a:gd name="T3" fmla="*/ 0 h 22"/>
                    <a:gd name="T4" fmla="*/ 22 w 22"/>
                    <a:gd name="T5" fmla="*/ 7 h 22"/>
                    <a:gd name="T6" fmla="*/ 7 w 22"/>
                    <a:gd name="T7" fmla="*/ 22 h 22"/>
                    <a:gd name="T8" fmla="*/ 0 w 22"/>
                    <a:gd name="T9" fmla="*/ 15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2"/>
                    <a:gd name="T17" fmla="*/ 22 w 22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2">
                      <a:moveTo>
                        <a:pt x="0" y="15"/>
                      </a:moveTo>
                      <a:lnTo>
                        <a:pt x="14" y="0"/>
                      </a:lnTo>
                      <a:lnTo>
                        <a:pt x="22" y="7"/>
                      </a:lnTo>
                      <a:lnTo>
                        <a:pt x="7" y="2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04" name="Rectangle 764"/>
                <p:cNvSpPr>
                  <a:spLocks noChangeArrowheads="1"/>
                </p:cNvSpPr>
                <p:nvPr/>
              </p:nvSpPr>
              <p:spPr bwMode="auto">
                <a:xfrm>
                  <a:off x="4114" y="1331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05" name="Rectangle 765"/>
                <p:cNvSpPr>
                  <a:spLocks noChangeArrowheads="1"/>
                </p:cNvSpPr>
                <p:nvPr/>
              </p:nvSpPr>
              <p:spPr bwMode="auto">
                <a:xfrm>
                  <a:off x="4180" y="1335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06" name="Freeform 766"/>
                <p:cNvSpPr>
                  <a:spLocks/>
                </p:cNvSpPr>
                <p:nvPr/>
              </p:nvSpPr>
              <p:spPr bwMode="auto">
                <a:xfrm>
                  <a:off x="4246" y="1320"/>
                  <a:ext cx="21" cy="15"/>
                </a:xfrm>
                <a:custGeom>
                  <a:avLst/>
                  <a:gdLst>
                    <a:gd name="T0" fmla="*/ 0 w 21"/>
                    <a:gd name="T1" fmla="*/ 4 h 15"/>
                    <a:gd name="T2" fmla="*/ 21 w 21"/>
                    <a:gd name="T3" fmla="*/ 0 h 15"/>
                    <a:gd name="T4" fmla="*/ 21 w 21"/>
                    <a:gd name="T5" fmla="*/ 11 h 15"/>
                    <a:gd name="T6" fmla="*/ 0 w 21"/>
                    <a:gd name="T7" fmla="*/ 15 h 15"/>
                    <a:gd name="T8" fmla="*/ 0 w 21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5"/>
                    <a:gd name="T17" fmla="*/ 21 w 21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5">
                      <a:moveTo>
                        <a:pt x="0" y="4"/>
                      </a:moveTo>
                      <a:lnTo>
                        <a:pt x="21" y="0"/>
                      </a:lnTo>
                      <a:lnTo>
                        <a:pt x="21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07" name="Freeform 767"/>
                <p:cNvSpPr>
                  <a:spLocks/>
                </p:cNvSpPr>
                <p:nvPr/>
              </p:nvSpPr>
              <p:spPr bwMode="auto">
                <a:xfrm>
                  <a:off x="4311" y="1305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08" name="Freeform 768"/>
                <p:cNvSpPr>
                  <a:spLocks/>
                </p:cNvSpPr>
                <p:nvPr/>
              </p:nvSpPr>
              <p:spPr bwMode="auto">
                <a:xfrm>
                  <a:off x="4377" y="1294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09" name="Freeform 769"/>
                <p:cNvSpPr>
                  <a:spLocks/>
                </p:cNvSpPr>
                <p:nvPr/>
              </p:nvSpPr>
              <p:spPr bwMode="auto">
                <a:xfrm>
                  <a:off x="4443" y="1287"/>
                  <a:ext cx="22" cy="14"/>
                </a:xfrm>
                <a:custGeom>
                  <a:avLst/>
                  <a:gdLst>
                    <a:gd name="T0" fmla="*/ 0 w 22"/>
                    <a:gd name="T1" fmla="*/ 3 h 14"/>
                    <a:gd name="T2" fmla="*/ 22 w 22"/>
                    <a:gd name="T3" fmla="*/ 0 h 14"/>
                    <a:gd name="T4" fmla="*/ 22 w 22"/>
                    <a:gd name="T5" fmla="*/ 11 h 14"/>
                    <a:gd name="T6" fmla="*/ 0 w 22"/>
                    <a:gd name="T7" fmla="*/ 14 h 14"/>
                    <a:gd name="T8" fmla="*/ 0 w 22"/>
                    <a:gd name="T9" fmla="*/ 3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3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4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10" name="Freeform 770"/>
                <p:cNvSpPr>
                  <a:spLocks/>
                </p:cNvSpPr>
                <p:nvPr/>
              </p:nvSpPr>
              <p:spPr bwMode="auto">
                <a:xfrm>
                  <a:off x="4509" y="1283"/>
                  <a:ext cx="26" cy="18"/>
                </a:xfrm>
                <a:custGeom>
                  <a:avLst/>
                  <a:gdLst>
                    <a:gd name="T0" fmla="*/ 4 w 26"/>
                    <a:gd name="T1" fmla="*/ 0 h 18"/>
                    <a:gd name="T2" fmla="*/ 26 w 26"/>
                    <a:gd name="T3" fmla="*/ 7 h 18"/>
                    <a:gd name="T4" fmla="*/ 22 w 26"/>
                    <a:gd name="T5" fmla="*/ 18 h 18"/>
                    <a:gd name="T6" fmla="*/ 0 w 26"/>
                    <a:gd name="T7" fmla="*/ 11 h 18"/>
                    <a:gd name="T8" fmla="*/ 4 w 26"/>
                    <a:gd name="T9" fmla="*/ 0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18"/>
                    <a:gd name="T17" fmla="*/ 26 w 26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18">
                      <a:moveTo>
                        <a:pt x="4" y="0"/>
                      </a:moveTo>
                      <a:lnTo>
                        <a:pt x="26" y="7"/>
                      </a:lnTo>
                      <a:lnTo>
                        <a:pt x="22" y="18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11" name="Freeform 771"/>
                <p:cNvSpPr>
                  <a:spLocks/>
                </p:cNvSpPr>
                <p:nvPr/>
              </p:nvSpPr>
              <p:spPr bwMode="auto">
                <a:xfrm>
                  <a:off x="4575" y="1301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4 h 15"/>
                    <a:gd name="T4" fmla="*/ 22 w 22"/>
                    <a:gd name="T5" fmla="*/ 15 h 15"/>
                    <a:gd name="T6" fmla="*/ 0 w 22"/>
                    <a:gd name="T7" fmla="*/ 12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5"/>
                      </a:ln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12" name="Freeform 772"/>
                <p:cNvSpPr>
                  <a:spLocks/>
                </p:cNvSpPr>
                <p:nvPr/>
              </p:nvSpPr>
              <p:spPr bwMode="auto">
                <a:xfrm>
                  <a:off x="4641" y="1320"/>
                  <a:ext cx="22" cy="18"/>
                </a:xfrm>
                <a:custGeom>
                  <a:avLst/>
                  <a:gdLst>
                    <a:gd name="T0" fmla="*/ 3 w 22"/>
                    <a:gd name="T1" fmla="*/ 0 h 18"/>
                    <a:gd name="T2" fmla="*/ 22 w 22"/>
                    <a:gd name="T3" fmla="*/ 7 h 18"/>
                    <a:gd name="T4" fmla="*/ 18 w 22"/>
                    <a:gd name="T5" fmla="*/ 18 h 18"/>
                    <a:gd name="T6" fmla="*/ 0 w 22"/>
                    <a:gd name="T7" fmla="*/ 11 h 18"/>
                    <a:gd name="T8" fmla="*/ 3 w 22"/>
                    <a:gd name="T9" fmla="*/ 0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8"/>
                    <a:gd name="T17" fmla="*/ 22 w 22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8">
                      <a:moveTo>
                        <a:pt x="3" y="0"/>
                      </a:moveTo>
                      <a:lnTo>
                        <a:pt x="22" y="7"/>
                      </a:lnTo>
                      <a:lnTo>
                        <a:pt x="18" y="18"/>
                      </a:lnTo>
                      <a:lnTo>
                        <a:pt x="0" y="1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13" name="Rectangle 773"/>
                <p:cNvSpPr>
                  <a:spLocks noChangeArrowheads="1"/>
                </p:cNvSpPr>
                <p:nvPr/>
              </p:nvSpPr>
              <p:spPr bwMode="auto">
                <a:xfrm>
                  <a:off x="4703" y="1346"/>
                  <a:ext cx="4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14" name="Freeform 774"/>
                <p:cNvSpPr>
                  <a:spLocks/>
                </p:cNvSpPr>
                <p:nvPr/>
              </p:nvSpPr>
              <p:spPr bwMode="auto">
                <a:xfrm>
                  <a:off x="4703" y="1342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18 w 22"/>
                    <a:gd name="T3" fmla="*/ 0 h 15"/>
                    <a:gd name="T4" fmla="*/ 22 w 22"/>
                    <a:gd name="T5" fmla="*/ 11 h 15"/>
                    <a:gd name="T6" fmla="*/ 4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18" y="0"/>
                      </a:lnTo>
                      <a:lnTo>
                        <a:pt x="22" y="11"/>
                      </a:lnTo>
                      <a:lnTo>
                        <a:pt x="4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15" name="Freeform 775"/>
                <p:cNvSpPr>
                  <a:spLocks/>
                </p:cNvSpPr>
                <p:nvPr/>
              </p:nvSpPr>
              <p:spPr bwMode="auto">
                <a:xfrm>
                  <a:off x="4769" y="1331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16" name="Rectangle 776"/>
                <p:cNvSpPr>
                  <a:spLocks noChangeArrowheads="1"/>
                </p:cNvSpPr>
                <p:nvPr/>
              </p:nvSpPr>
              <p:spPr bwMode="auto">
                <a:xfrm>
                  <a:off x="4835" y="1324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17" name="Rectangle 777"/>
                <p:cNvSpPr>
                  <a:spLocks noChangeArrowheads="1"/>
                </p:cNvSpPr>
                <p:nvPr/>
              </p:nvSpPr>
              <p:spPr bwMode="auto">
                <a:xfrm>
                  <a:off x="4901" y="1320"/>
                  <a:ext cx="7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18" name="Freeform 778"/>
                <p:cNvSpPr>
                  <a:spLocks/>
                </p:cNvSpPr>
                <p:nvPr/>
              </p:nvSpPr>
              <p:spPr bwMode="auto">
                <a:xfrm>
                  <a:off x="4908" y="1320"/>
                  <a:ext cx="18" cy="18"/>
                </a:xfrm>
                <a:custGeom>
                  <a:avLst/>
                  <a:gdLst>
                    <a:gd name="T0" fmla="*/ 3 w 18"/>
                    <a:gd name="T1" fmla="*/ 0 h 18"/>
                    <a:gd name="T2" fmla="*/ 18 w 18"/>
                    <a:gd name="T3" fmla="*/ 7 h 18"/>
                    <a:gd name="T4" fmla="*/ 14 w 18"/>
                    <a:gd name="T5" fmla="*/ 18 h 18"/>
                    <a:gd name="T6" fmla="*/ 0 w 18"/>
                    <a:gd name="T7" fmla="*/ 11 h 18"/>
                    <a:gd name="T8" fmla="*/ 3 w 18"/>
                    <a:gd name="T9" fmla="*/ 0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"/>
                    <a:gd name="T16" fmla="*/ 0 h 18"/>
                    <a:gd name="T17" fmla="*/ 18 w 18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" h="18">
                      <a:moveTo>
                        <a:pt x="3" y="0"/>
                      </a:moveTo>
                      <a:lnTo>
                        <a:pt x="18" y="7"/>
                      </a:lnTo>
                      <a:lnTo>
                        <a:pt x="14" y="18"/>
                      </a:lnTo>
                      <a:lnTo>
                        <a:pt x="0" y="1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19" name="Freeform 779"/>
                <p:cNvSpPr>
                  <a:spLocks/>
                </p:cNvSpPr>
                <p:nvPr/>
              </p:nvSpPr>
              <p:spPr bwMode="auto">
                <a:xfrm>
                  <a:off x="4963" y="1342"/>
                  <a:ext cx="22" cy="18"/>
                </a:xfrm>
                <a:custGeom>
                  <a:avLst/>
                  <a:gdLst>
                    <a:gd name="T0" fmla="*/ 3 w 22"/>
                    <a:gd name="T1" fmla="*/ 0 h 18"/>
                    <a:gd name="T2" fmla="*/ 22 w 22"/>
                    <a:gd name="T3" fmla="*/ 7 h 18"/>
                    <a:gd name="T4" fmla="*/ 18 w 22"/>
                    <a:gd name="T5" fmla="*/ 18 h 18"/>
                    <a:gd name="T6" fmla="*/ 0 w 22"/>
                    <a:gd name="T7" fmla="*/ 11 h 18"/>
                    <a:gd name="T8" fmla="*/ 3 w 22"/>
                    <a:gd name="T9" fmla="*/ 0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8"/>
                    <a:gd name="T17" fmla="*/ 22 w 22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8">
                      <a:moveTo>
                        <a:pt x="3" y="0"/>
                      </a:moveTo>
                      <a:lnTo>
                        <a:pt x="22" y="7"/>
                      </a:lnTo>
                      <a:lnTo>
                        <a:pt x="18" y="18"/>
                      </a:lnTo>
                      <a:lnTo>
                        <a:pt x="0" y="1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20" name="Rectangle 780"/>
                <p:cNvSpPr>
                  <a:spLocks noChangeArrowheads="1"/>
                </p:cNvSpPr>
                <p:nvPr/>
              </p:nvSpPr>
              <p:spPr bwMode="auto">
                <a:xfrm>
                  <a:off x="5025" y="1360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21" name="Rectangle 781"/>
                <p:cNvSpPr>
                  <a:spLocks noChangeArrowheads="1"/>
                </p:cNvSpPr>
                <p:nvPr/>
              </p:nvSpPr>
              <p:spPr bwMode="auto">
                <a:xfrm>
                  <a:off x="5091" y="1364"/>
                  <a:ext cx="14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22" name="Rectangle 782"/>
                <p:cNvSpPr>
                  <a:spLocks noChangeArrowheads="1"/>
                </p:cNvSpPr>
                <p:nvPr/>
              </p:nvSpPr>
              <p:spPr bwMode="auto">
                <a:xfrm>
                  <a:off x="5105" y="1364"/>
                  <a:ext cx="8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23" name="Freeform 783"/>
                <p:cNvSpPr>
                  <a:spLocks/>
                </p:cNvSpPr>
                <p:nvPr/>
              </p:nvSpPr>
              <p:spPr bwMode="auto">
                <a:xfrm>
                  <a:off x="5157" y="1349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24" name="Freeform 784"/>
                <p:cNvSpPr>
                  <a:spLocks/>
                </p:cNvSpPr>
                <p:nvPr/>
              </p:nvSpPr>
              <p:spPr bwMode="auto">
                <a:xfrm>
                  <a:off x="5223" y="1346"/>
                  <a:ext cx="25" cy="18"/>
                </a:xfrm>
                <a:custGeom>
                  <a:avLst/>
                  <a:gdLst>
                    <a:gd name="T0" fmla="*/ 3 w 25"/>
                    <a:gd name="T1" fmla="*/ 0 h 18"/>
                    <a:gd name="T2" fmla="*/ 25 w 25"/>
                    <a:gd name="T3" fmla="*/ 7 h 18"/>
                    <a:gd name="T4" fmla="*/ 21 w 25"/>
                    <a:gd name="T5" fmla="*/ 18 h 18"/>
                    <a:gd name="T6" fmla="*/ 0 w 25"/>
                    <a:gd name="T7" fmla="*/ 11 h 18"/>
                    <a:gd name="T8" fmla="*/ 3 w 25"/>
                    <a:gd name="T9" fmla="*/ 0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18"/>
                    <a:gd name="T17" fmla="*/ 25 w 25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18">
                      <a:moveTo>
                        <a:pt x="3" y="0"/>
                      </a:moveTo>
                      <a:lnTo>
                        <a:pt x="25" y="7"/>
                      </a:lnTo>
                      <a:lnTo>
                        <a:pt x="21" y="18"/>
                      </a:lnTo>
                      <a:lnTo>
                        <a:pt x="0" y="1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25" name="Freeform 785"/>
                <p:cNvSpPr>
                  <a:spLocks/>
                </p:cNvSpPr>
                <p:nvPr/>
              </p:nvSpPr>
              <p:spPr bwMode="auto">
                <a:xfrm>
                  <a:off x="5288" y="1364"/>
                  <a:ext cx="22" cy="15"/>
                </a:xfrm>
                <a:custGeom>
                  <a:avLst/>
                  <a:gdLst>
                    <a:gd name="T0" fmla="*/ 4 w 22"/>
                    <a:gd name="T1" fmla="*/ 0 h 15"/>
                    <a:gd name="T2" fmla="*/ 22 w 22"/>
                    <a:gd name="T3" fmla="*/ 4 h 15"/>
                    <a:gd name="T4" fmla="*/ 19 w 22"/>
                    <a:gd name="T5" fmla="*/ 15 h 15"/>
                    <a:gd name="T6" fmla="*/ 0 w 22"/>
                    <a:gd name="T7" fmla="*/ 11 h 15"/>
                    <a:gd name="T8" fmla="*/ 4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4" y="0"/>
                      </a:moveTo>
                      <a:lnTo>
                        <a:pt x="22" y="4"/>
                      </a:lnTo>
                      <a:lnTo>
                        <a:pt x="19" y="15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26" name="Rectangle 786"/>
                <p:cNvSpPr>
                  <a:spLocks noChangeArrowheads="1"/>
                </p:cNvSpPr>
                <p:nvPr/>
              </p:nvSpPr>
              <p:spPr bwMode="auto">
                <a:xfrm>
                  <a:off x="5307" y="1368"/>
                  <a:ext cx="3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27" name="Freeform 787"/>
                <p:cNvSpPr>
                  <a:spLocks/>
                </p:cNvSpPr>
                <p:nvPr/>
              </p:nvSpPr>
              <p:spPr bwMode="auto">
                <a:xfrm>
                  <a:off x="5347" y="1390"/>
                  <a:ext cx="26" cy="22"/>
                </a:xfrm>
                <a:custGeom>
                  <a:avLst/>
                  <a:gdLst>
                    <a:gd name="T0" fmla="*/ 7 w 26"/>
                    <a:gd name="T1" fmla="*/ 0 h 22"/>
                    <a:gd name="T2" fmla="*/ 26 w 26"/>
                    <a:gd name="T3" fmla="*/ 11 h 22"/>
                    <a:gd name="T4" fmla="*/ 18 w 26"/>
                    <a:gd name="T5" fmla="*/ 22 h 22"/>
                    <a:gd name="T6" fmla="*/ 0 w 26"/>
                    <a:gd name="T7" fmla="*/ 11 h 22"/>
                    <a:gd name="T8" fmla="*/ 7 w 26"/>
                    <a:gd name="T9" fmla="*/ 0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22"/>
                    <a:gd name="T17" fmla="*/ 26 w 26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22">
                      <a:moveTo>
                        <a:pt x="7" y="0"/>
                      </a:moveTo>
                      <a:lnTo>
                        <a:pt x="26" y="11"/>
                      </a:lnTo>
                      <a:lnTo>
                        <a:pt x="18" y="22"/>
                      </a:lnTo>
                      <a:lnTo>
                        <a:pt x="0" y="1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28" name="Freeform 788"/>
                <p:cNvSpPr>
                  <a:spLocks/>
                </p:cNvSpPr>
                <p:nvPr/>
              </p:nvSpPr>
              <p:spPr bwMode="auto">
                <a:xfrm>
                  <a:off x="5405" y="1412"/>
                  <a:ext cx="26" cy="18"/>
                </a:xfrm>
                <a:custGeom>
                  <a:avLst/>
                  <a:gdLst>
                    <a:gd name="T0" fmla="*/ 0 w 26"/>
                    <a:gd name="T1" fmla="*/ 7 h 18"/>
                    <a:gd name="T2" fmla="*/ 22 w 26"/>
                    <a:gd name="T3" fmla="*/ 0 h 18"/>
                    <a:gd name="T4" fmla="*/ 26 w 26"/>
                    <a:gd name="T5" fmla="*/ 11 h 18"/>
                    <a:gd name="T6" fmla="*/ 4 w 26"/>
                    <a:gd name="T7" fmla="*/ 18 h 18"/>
                    <a:gd name="T8" fmla="*/ 0 w 26"/>
                    <a:gd name="T9" fmla="*/ 7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18"/>
                    <a:gd name="T17" fmla="*/ 26 w 26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18">
                      <a:moveTo>
                        <a:pt x="0" y="7"/>
                      </a:moveTo>
                      <a:lnTo>
                        <a:pt x="22" y="0"/>
                      </a:lnTo>
                      <a:lnTo>
                        <a:pt x="26" y="11"/>
                      </a:lnTo>
                      <a:lnTo>
                        <a:pt x="4" y="18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29" name="Freeform 789"/>
                <p:cNvSpPr>
                  <a:spLocks/>
                </p:cNvSpPr>
                <p:nvPr/>
              </p:nvSpPr>
              <p:spPr bwMode="auto">
                <a:xfrm>
                  <a:off x="3510" y="1588"/>
                  <a:ext cx="18" cy="26"/>
                </a:xfrm>
                <a:custGeom>
                  <a:avLst/>
                  <a:gdLst>
                    <a:gd name="T0" fmla="*/ 11 w 18"/>
                    <a:gd name="T1" fmla="*/ 0 h 26"/>
                    <a:gd name="T2" fmla="*/ 18 w 18"/>
                    <a:gd name="T3" fmla="*/ 22 h 26"/>
                    <a:gd name="T4" fmla="*/ 7 w 18"/>
                    <a:gd name="T5" fmla="*/ 26 h 26"/>
                    <a:gd name="T6" fmla="*/ 0 w 18"/>
                    <a:gd name="T7" fmla="*/ 4 h 26"/>
                    <a:gd name="T8" fmla="*/ 11 w 18"/>
                    <a:gd name="T9" fmla="*/ 0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"/>
                    <a:gd name="T16" fmla="*/ 0 h 26"/>
                    <a:gd name="T17" fmla="*/ 18 w 18"/>
                    <a:gd name="T18" fmla="*/ 26 h 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" h="26">
                      <a:moveTo>
                        <a:pt x="11" y="0"/>
                      </a:moveTo>
                      <a:lnTo>
                        <a:pt x="18" y="22"/>
                      </a:lnTo>
                      <a:lnTo>
                        <a:pt x="7" y="26"/>
                      </a:lnTo>
                      <a:lnTo>
                        <a:pt x="0" y="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30" name="Freeform 790"/>
                <p:cNvSpPr>
                  <a:spLocks/>
                </p:cNvSpPr>
                <p:nvPr/>
              </p:nvSpPr>
              <p:spPr bwMode="auto">
                <a:xfrm>
                  <a:off x="3532" y="1650"/>
                  <a:ext cx="18" cy="26"/>
                </a:xfrm>
                <a:custGeom>
                  <a:avLst/>
                  <a:gdLst>
                    <a:gd name="T0" fmla="*/ 11 w 18"/>
                    <a:gd name="T1" fmla="*/ 0 h 26"/>
                    <a:gd name="T2" fmla="*/ 18 w 18"/>
                    <a:gd name="T3" fmla="*/ 22 h 26"/>
                    <a:gd name="T4" fmla="*/ 7 w 18"/>
                    <a:gd name="T5" fmla="*/ 26 h 26"/>
                    <a:gd name="T6" fmla="*/ 0 w 18"/>
                    <a:gd name="T7" fmla="*/ 4 h 26"/>
                    <a:gd name="T8" fmla="*/ 11 w 18"/>
                    <a:gd name="T9" fmla="*/ 0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"/>
                    <a:gd name="T16" fmla="*/ 0 h 26"/>
                    <a:gd name="T17" fmla="*/ 18 w 18"/>
                    <a:gd name="T18" fmla="*/ 26 h 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" h="26">
                      <a:moveTo>
                        <a:pt x="11" y="0"/>
                      </a:moveTo>
                      <a:lnTo>
                        <a:pt x="18" y="22"/>
                      </a:lnTo>
                      <a:lnTo>
                        <a:pt x="7" y="26"/>
                      </a:lnTo>
                      <a:lnTo>
                        <a:pt x="0" y="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31" name="Freeform 791"/>
                <p:cNvSpPr>
                  <a:spLocks/>
                </p:cNvSpPr>
                <p:nvPr/>
              </p:nvSpPr>
              <p:spPr bwMode="auto">
                <a:xfrm>
                  <a:off x="3554" y="1713"/>
                  <a:ext cx="18" cy="26"/>
                </a:xfrm>
                <a:custGeom>
                  <a:avLst/>
                  <a:gdLst>
                    <a:gd name="T0" fmla="*/ 11 w 18"/>
                    <a:gd name="T1" fmla="*/ 0 h 26"/>
                    <a:gd name="T2" fmla="*/ 18 w 18"/>
                    <a:gd name="T3" fmla="*/ 22 h 26"/>
                    <a:gd name="T4" fmla="*/ 7 w 18"/>
                    <a:gd name="T5" fmla="*/ 26 h 26"/>
                    <a:gd name="T6" fmla="*/ 0 w 18"/>
                    <a:gd name="T7" fmla="*/ 4 h 26"/>
                    <a:gd name="T8" fmla="*/ 11 w 18"/>
                    <a:gd name="T9" fmla="*/ 0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"/>
                    <a:gd name="T16" fmla="*/ 0 h 26"/>
                    <a:gd name="T17" fmla="*/ 18 w 18"/>
                    <a:gd name="T18" fmla="*/ 26 h 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" h="26">
                      <a:moveTo>
                        <a:pt x="11" y="0"/>
                      </a:moveTo>
                      <a:lnTo>
                        <a:pt x="18" y="22"/>
                      </a:lnTo>
                      <a:lnTo>
                        <a:pt x="7" y="26"/>
                      </a:lnTo>
                      <a:lnTo>
                        <a:pt x="0" y="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32" name="Freeform 792"/>
                <p:cNvSpPr>
                  <a:spLocks/>
                </p:cNvSpPr>
                <p:nvPr/>
              </p:nvSpPr>
              <p:spPr bwMode="auto">
                <a:xfrm>
                  <a:off x="3576" y="1775"/>
                  <a:ext cx="18" cy="26"/>
                </a:xfrm>
                <a:custGeom>
                  <a:avLst/>
                  <a:gdLst>
                    <a:gd name="T0" fmla="*/ 11 w 18"/>
                    <a:gd name="T1" fmla="*/ 0 h 26"/>
                    <a:gd name="T2" fmla="*/ 18 w 18"/>
                    <a:gd name="T3" fmla="*/ 22 h 26"/>
                    <a:gd name="T4" fmla="*/ 7 w 18"/>
                    <a:gd name="T5" fmla="*/ 26 h 26"/>
                    <a:gd name="T6" fmla="*/ 0 w 18"/>
                    <a:gd name="T7" fmla="*/ 4 h 26"/>
                    <a:gd name="T8" fmla="*/ 11 w 18"/>
                    <a:gd name="T9" fmla="*/ 0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"/>
                    <a:gd name="T16" fmla="*/ 0 h 26"/>
                    <a:gd name="T17" fmla="*/ 18 w 18"/>
                    <a:gd name="T18" fmla="*/ 26 h 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" h="26">
                      <a:moveTo>
                        <a:pt x="11" y="0"/>
                      </a:moveTo>
                      <a:lnTo>
                        <a:pt x="18" y="22"/>
                      </a:lnTo>
                      <a:lnTo>
                        <a:pt x="7" y="26"/>
                      </a:lnTo>
                      <a:lnTo>
                        <a:pt x="0" y="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33" name="Freeform 793"/>
                <p:cNvSpPr>
                  <a:spLocks/>
                </p:cNvSpPr>
                <p:nvPr/>
              </p:nvSpPr>
              <p:spPr bwMode="auto">
                <a:xfrm>
                  <a:off x="3598" y="1838"/>
                  <a:ext cx="18" cy="26"/>
                </a:xfrm>
                <a:custGeom>
                  <a:avLst/>
                  <a:gdLst>
                    <a:gd name="T0" fmla="*/ 11 w 18"/>
                    <a:gd name="T1" fmla="*/ 0 h 26"/>
                    <a:gd name="T2" fmla="*/ 18 w 18"/>
                    <a:gd name="T3" fmla="*/ 22 h 26"/>
                    <a:gd name="T4" fmla="*/ 7 w 18"/>
                    <a:gd name="T5" fmla="*/ 26 h 26"/>
                    <a:gd name="T6" fmla="*/ 0 w 18"/>
                    <a:gd name="T7" fmla="*/ 3 h 26"/>
                    <a:gd name="T8" fmla="*/ 11 w 18"/>
                    <a:gd name="T9" fmla="*/ 0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"/>
                    <a:gd name="T16" fmla="*/ 0 h 26"/>
                    <a:gd name="T17" fmla="*/ 18 w 18"/>
                    <a:gd name="T18" fmla="*/ 26 h 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" h="26">
                      <a:moveTo>
                        <a:pt x="11" y="0"/>
                      </a:moveTo>
                      <a:lnTo>
                        <a:pt x="18" y="22"/>
                      </a:lnTo>
                      <a:lnTo>
                        <a:pt x="7" y="26"/>
                      </a:lnTo>
                      <a:lnTo>
                        <a:pt x="0" y="3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34" name="Freeform 794"/>
                <p:cNvSpPr>
                  <a:spLocks/>
                </p:cNvSpPr>
                <p:nvPr/>
              </p:nvSpPr>
              <p:spPr bwMode="auto">
                <a:xfrm>
                  <a:off x="3631" y="1819"/>
                  <a:ext cx="22" cy="26"/>
                </a:xfrm>
                <a:custGeom>
                  <a:avLst/>
                  <a:gdLst>
                    <a:gd name="T0" fmla="*/ 0 w 22"/>
                    <a:gd name="T1" fmla="*/ 19 h 26"/>
                    <a:gd name="T2" fmla="*/ 14 w 22"/>
                    <a:gd name="T3" fmla="*/ 0 h 26"/>
                    <a:gd name="T4" fmla="*/ 22 w 22"/>
                    <a:gd name="T5" fmla="*/ 8 h 26"/>
                    <a:gd name="T6" fmla="*/ 7 w 22"/>
                    <a:gd name="T7" fmla="*/ 26 h 26"/>
                    <a:gd name="T8" fmla="*/ 0 w 22"/>
                    <a:gd name="T9" fmla="*/ 19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6"/>
                    <a:gd name="T17" fmla="*/ 22 w 22"/>
                    <a:gd name="T18" fmla="*/ 26 h 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6">
                      <a:moveTo>
                        <a:pt x="0" y="19"/>
                      </a:moveTo>
                      <a:lnTo>
                        <a:pt x="14" y="0"/>
                      </a:lnTo>
                      <a:lnTo>
                        <a:pt x="22" y="8"/>
                      </a:lnTo>
                      <a:lnTo>
                        <a:pt x="7" y="26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35" name="Freeform 795"/>
                <p:cNvSpPr>
                  <a:spLocks/>
                </p:cNvSpPr>
                <p:nvPr/>
              </p:nvSpPr>
              <p:spPr bwMode="auto">
                <a:xfrm>
                  <a:off x="3671" y="1768"/>
                  <a:ext cx="22" cy="26"/>
                </a:xfrm>
                <a:custGeom>
                  <a:avLst/>
                  <a:gdLst>
                    <a:gd name="T0" fmla="*/ 0 w 22"/>
                    <a:gd name="T1" fmla="*/ 18 h 26"/>
                    <a:gd name="T2" fmla="*/ 15 w 22"/>
                    <a:gd name="T3" fmla="*/ 0 h 26"/>
                    <a:gd name="T4" fmla="*/ 22 w 22"/>
                    <a:gd name="T5" fmla="*/ 7 h 26"/>
                    <a:gd name="T6" fmla="*/ 7 w 22"/>
                    <a:gd name="T7" fmla="*/ 26 h 26"/>
                    <a:gd name="T8" fmla="*/ 0 w 22"/>
                    <a:gd name="T9" fmla="*/ 18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6"/>
                    <a:gd name="T17" fmla="*/ 22 w 22"/>
                    <a:gd name="T18" fmla="*/ 26 h 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6">
                      <a:moveTo>
                        <a:pt x="0" y="18"/>
                      </a:moveTo>
                      <a:lnTo>
                        <a:pt x="15" y="0"/>
                      </a:lnTo>
                      <a:lnTo>
                        <a:pt x="22" y="7"/>
                      </a:lnTo>
                      <a:lnTo>
                        <a:pt x="7" y="26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36" name="Rectangle 796"/>
                <p:cNvSpPr>
                  <a:spLocks noChangeArrowheads="1"/>
                </p:cNvSpPr>
                <p:nvPr/>
              </p:nvSpPr>
              <p:spPr bwMode="auto">
                <a:xfrm>
                  <a:off x="3719" y="1735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37" name="Rectangle 797"/>
                <p:cNvSpPr>
                  <a:spLocks noChangeArrowheads="1"/>
                </p:cNvSpPr>
                <p:nvPr/>
              </p:nvSpPr>
              <p:spPr bwMode="auto">
                <a:xfrm>
                  <a:off x="3784" y="1731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38" name="Freeform 798"/>
                <p:cNvSpPr>
                  <a:spLocks/>
                </p:cNvSpPr>
                <p:nvPr/>
              </p:nvSpPr>
              <p:spPr bwMode="auto">
                <a:xfrm>
                  <a:off x="3847" y="1746"/>
                  <a:ext cx="25" cy="22"/>
                </a:xfrm>
                <a:custGeom>
                  <a:avLst/>
                  <a:gdLst>
                    <a:gd name="T0" fmla="*/ 3 w 25"/>
                    <a:gd name="T1" fmla="*/ 0 h 22"/>
                    <a:gd name="T2" fmla="*/ 25 w 25"/>
                    <a:gd name="T3" fmla="*/ 11 h 22"/>
                    <a:gd name="T4" fmla="*/ 22 w 25"/>
                    <a:gd name="T5" fmla="*/ 22 h 22"/>
                    <a:gd name="T6" fmla="*/ 0 w 25"/>
                    <a:gd name="T7" fmla="*/ 11 h 22"/>
                    <a:gd name="T8" fmla="*/ 3 w 25"/>
                    <a:gd name="T9" fmla="*/ 0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22"/>
                    <a:gd name="T17" fmla="*/ 25 w 25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22">
                      <a:moveTo>
                        <a:pt x="3" y="0"/>
                      </a:moveTo>
                      <a:lnTo>
                        <a:pt x="25" y="11"/>
                      </a:lnTo>
                      <a:lnTo>
                        <a:pt x="22" y="22"/>
                      </a:lnTo>
                      <a:lnTo>
                        <a:pt x="0" y="1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39" name="Rectangle 799"/>
                <p:cNvSpPr>
                  <a:spLocks noChangeArrowheads="1"/>
                </p:cNvSpPr>
                <p:nvPr/>
              </p:nvSpPr>
              <p:spPr bwMode="auto">
                <a:xfrm>
                  <a:off x="3909" y="1775"/>
                  <a:ext cx="4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40" name="Freeform 800"/>
                <p:cNvSpPr>
                  <a:spLocks/>
                </p:cNvSpPr>
                <p:nvPr/>
              </p:nvSpPr>
              <p:spPr bwMode="auto">
                <a:xfrm>
                  <a:off x="3909" y="1772"/>
                  <a:ext cx="22" cy="14"/>
                </a:xfrm>
                <a:custGeom>
                  <a:avLst/>
                  <a:gdLst>
                    <a:gd name="T0" fmla="*/ 0 w 22"/>
                    <a:gd name="T1" fmla="*/ 3 h 14"/>
                    <a:gd name="T2" fmla="*/ 18 w 22"/>
                    <a:gd name="T3" fmla="*/ 0 h 14"/>
                    <a:gd name="T4" fmla="*/ 22 w 22"/>
                    <a:gd name="T5" fmla="*/ 11 h 14"/>
                    <a:gd name="T6" fmla="*/ 4 w 22"/>
                    <a:gd name="T7" fmla="*/ 14 h 14"/>
                    <a:gd name="T8" fmla="*/ 0 w 22"/>
                    <a:gd name="T9" fmla="*/ 3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3"/>
                      </a:moveTo>
                      <a:lnTo>
                        <a:pt x="18" y="0"/>
                      </a:lnTo>
                      <a:lnTo>
                        <a:pt x="22" y="11"/>
                      </a:lnTo>
                      <a:lnTo>
                        <a:pt x="4" y="14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41" name="Freeform 801"/>
                <p:cNvSpPr>
                  <a:spLocks/>
                </p:cNvSpPr>
                <p:nvPr/>
              </p:nvSpPr>
              <p:spPr bwMode="auto">
                <a:xfrm>
                  <a:off x="3975" y="1761"/>
                  <a:ext cx="22" cy="14"/>
                </a:xfrm>
                <a:custGeom>
                  <a:avLst/>
                  <a:gdLst>
                    <a:gd name="T0" fmla="*/ 0 w 22"/>
                    <a:gd name="T1" fmla="*/ 3 h 14"/>
                    <a:gd name="T2" fmla="*/ 22 w 22"/>
                    <a:gd name="T3" fmla="*/ 0 h 14"/>
                    <a:gd name="T4" fmla="*/ 22 w 22"/>
                    <a:gd name="T5" fmla="*/ 11 h 14"/>
                    <a:gd name="T6" fmla="*/ 0 w 22"/>
                    <a:gd name="T7" fmla="*/ 14 h 14"/>
                    <a:gd name="T8" fmla="*/ 0 w 22"/>
                    <a:gd name="T9" fmla="*/ 3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3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4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42" name="Freeform 802"/>
                <p:cNvSpPr>
                  <a:spLocks/>
                </p:cNvSpPr>
                <p:nvPr/>
              </p:nvSpPr>
              <p:spPr bwMode="auto">
                <a:xfrm>
                  <a:off x="4041" y="1757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4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43" name="Rectangle 803"/>
                <p:cNvSpPr>
                  <a:spLocks noChangeArrowheads="1"/>
                </p:cNvSpPr>
                <p:nvPr/>
              </p:nvSpPr>
              <p:spPr bwMode="auto">
                <a:xfrm>
                  <a:off x="4106" y="1761"/>
                  <a:ext cx="4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44" name="Rectangle 804"/>
                <p:cNvSpPr>
                  <a:spLocks noChangeArrowheads="1"/>
                </p:cNvSpPr>
                <p:nvPr/>
              </p:nvSpPr>
              <p:spPr bwMode="auto">
                <a:xfrm>
                  <a:off x="4110" y="1761"/>
                  <a:ext cx="18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45" name="Rectangle 805"/>
                <p:cNvSpPr>
                  <a:spLocks noChangeArrowheads="1"/>
                </p:cNvSpPr>
                <p:nvPr/>
              </p:nvSpPr>
              <p:spPr bwMode="auto">
                <a:xfrm>
                  <a:off x="4172" y="1761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46" name="Freeform 806"/>
                <p:cNvSpPr>
                  <a:spLocks/>
                </p:cNvSpPr>
                <p:nvPr/>
              </p:nvSpPr>
              <p:spPr bwMode="auto">
                <a:xfrm>
                  <a:off x="4238" y="1757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47" name="Rectangle 807"/>
                <p:cNvSpPr>
                  <a:spLocks noChangeArrowheads="1"/>
                </p:cNvSpPr>
                <p:nvPr/>
              </p:nvSpPr>
              <p:spPr bwMode="auto">
                <a:xfrm>
                  <a:off x="4304" y="1757"/>
                  <a:ext cx="7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48" name="Freeform 808"/>
                <p:cNvSpPr>
                  <a:spLocks/>
                </p:cNvSpPr>
                <p:nvPr/>
              </p:nvSpPr>
              <p:spPr bwMode="auto">
                <a:xfrm>
                  <a:off x="4311" y="1757"/>
                  <a:ext cx="19" cy="18"/>
                </a:xfrm>
                <a:custGeom>
                  <a:avLst/>
                  <a:gdLst>
                    <a:gd name="T0" fmla="*/ 4 w 19"/>
                    <a:gd name="T1" fmla="*/ 0 h 18"/>
                    <a:gd name="T2" fmla="*/ 19 w 19"/>
                    <a:gd name="T3" fmla="*/ 7 h 18"/>
                    <a:gd name="T4" fmla="*/ 15 w 19"/>
                    <a:gd name="T5" fmla="*/ 18 h 18"/>
                    <a:gd name="T6" fmla="*/ 0 w 19"/>
                    <a:gd name="T7" fmla="*/ 11 h 18"/>
                    <a:gd name="T8" fmla="*/ 4 w 19"/>
                    <a:gd name="T9" fmla="*/ 0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18"/>
                    <a:gd name="T17" fmla="*/ 19 w 19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18">
                      <a:moveTo>
                        <a:pt x="4" y="0"/>
                      </a:moveTo>
                      <a:lnTo>
                        <a:pt x="19" y="7"/>
                      </a:lnTo>
                      <a:lnTo>
                        <a:pt x="15" y="18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49" name="Freeform 809"/>
                <p:cNvSpPr>
                  <a:spLocks/>
                </p:cNvSpPr>
                <p:nvPr/>
              </p:nvSpPr>
              <p:spPr bwMode="auto">
                <a:xfrm>
                  <a:off x="4363" y="1786"/>
                  <a:ext cx="25" cy="22"/>
                </a:xfrm>
                <a:custGeom>
                  <a:avLst/>
                  <a:gdLst>
                    <a:gd name="T0" fmla="*/ 3 w 25"/>
                    <a:gd name="T1" fmla="*/ 0 h 22"/>
                    <a:gd name="T2" fmla="*/ 25 w 25"/>
                    <a:gd name="T3" fmla="*/ 11 h 22"/>
                    <a:gd name="T4" fmla="*/ 22 w 25"/>
                    <a:gd name="T5" fmla="*/ 22 h 22"/>
                    <a:gd name="T6" fmla="*/ 0 w 25"/>
                    <a:gd name="T7" fmla="*/ 11 h 22"/>
                    <a:gd name="T8" fmla="*/ 3 w 25"/>
                    <a:gd name="T9" fmla="*/ 0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22"/>
                    <a:gd name="T17" fmla="*/ 25 w 25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22">
                      <a:moveTo>
                        <a:pt x="3" y="0"/>
                      </a:moveTo>
                      <a:lnTo>
                        <a:pt x="25" y="11"/>
                      </a:lnTo>
                      <a:lnTo>
                        <a:pt x="22" y="22"/>
                      </a:lnTo>
                      <a:lnTo>
                        <a:pt x="0" y="1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50" name="Freeform 810"/>
                <p:cNvSpPr>
                  <a:spLocks/>
                </p:cNvSpPr>
                <p:nvPr/>
              </p:nvSpPr>
              <p:spPr bwMode="auto">
                <a:xfrm>
                  <a:off x="4421" y="1801"/>
                  <a:ext cx="26" cy="18"/>
                </a:xfrm>
                <a:custGeom>
                  <a:avLst/>
                  <a:gdLst>
                    <a:gd name="T0" fmla="*/ 0 w 26"/>
                    <a:gd name="T1" fmla="*/ 7 h 18"/>
                    <a:gd name="T2" fmla="*/ 22 w 26"/>
                    <a:gd name="T3" fmla="*/ 0 h 18"/>
                    <a:gd name="T4" fmla="*/ 26 w 26"/>
                    <a:gd name="T5" fmla="*/ 11 h 18"/>
                    <a:gd name="T6" fmla="*/ 4 w 26"/>
                    <a:gd name="T7" fmla="*/ 18 h 18"/>
                    <a:gd name="T8" fmla="*/ 0 w 26"/>
                    <a:gd name="T9" fmla="*/ 7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18"/>
                    <a:gd name="T17" fmla="*/ 26 w 26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18">
                      <a:moveTo>
                        <a:pt x="0" y="7"/>
                      </a:moveTo>
                      <a:lnTo>
                        <a:pt x="22" y="0"/>
                      </a:lnTo>
                      <a:lnTo>
                        <a:pt x="26" y="11"/>
                      </a:lnTo>
                      <a:lnTo>
                        <a:pt x="4" y="18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51" name="Freeform 811"/>
                <p:cNvSpPr>
                  <a:spLocks/>
                </p:cNvSpPr>
                <p:nvPr/>
              </p:nvSpPr>
              <p:spPr bwMode="auto">
                <a:xfrm>
                  <a:off x="4483" y="1783"/>
                  <a:ext cx="26" cy="18"/>
                </a:xfrm>
                <a:custGeom>
                  <a:avLst/>
                  <a:gdLst>
                    <a:gd name="T0" fmla="*/ 0 w 26"/>
                    <a:gd name="T1" fmla="*/ 7 h 18"/>
                    <a:gd name="T2" fmla="*/ 22 w 26"/>
                    <a:gd name="T3" fmla="*/ 0 h 18"/>
                    <a:gd name="T4" fmla="*/ 26 w 26"/>
                    <a:gd name="T5" fmla="*/ 11 h 18"/>
                    <a:gd name="T6" fmla="*/ 4 w 26"/>
                    <a:gd name="T7" fmla="*/ 18 h 18"/>
                    <a:gd name="T8" fmla="*/ 0 w 26"/>
                    <a:gd name="T9" fmla="*/ 7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18"/>
                    <a:gd name="T17" fmla="*/ 26 w 26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18">
                      <a:moveTo>
                        <a:pt x="0" y="7"/>
                      </a:moveTo>
                      <a:lnTo>
                        <a:pt x="22" y="0"/>
                      </a:lnTo>
                      <a:lnTo>
                        <a:pt x="26" y="11"/>
                      </a:lnTo>
                      <a:lnTo>
                        <a:pt x="4" y="18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52" name="Freeform 812"/>
                <p:cNvSpPr>
                  <a:spLocks/>
                </p:cNvSpPr>
                <p:nvPr/>
              </p:nvSpPr>
              <p:spPr bwMode="auto">
                <a:xfrm>
                  <a:off x="4553" y="1779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53" name="Freeform 813"/>
                <p:cNvSpPr>
                  <a:spLocks/>
                </p:cNvSpPr>
                <p:nvPr/>
              </p:nvSpPr>
              <p:spPr bwMode="auto">
                <a:xfrm>
                  <a:off x="4619" y="1775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54" name="Rectangle 814"/>
                <p:cNvSpPr>
                  <a:spLocks noChangeArrowheads="1"/>
                </p:cNvSpPr>
                <p:nvPr/>
              </p:nvSpPr>
              <p:spPr bwMode="auto">
                <a:xfrm>
                  <a:off x="4685" y="1772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55" name="Rectangle 815"/>
                <p:cNvSpPr>
                  <a:spLocks noChangeArrowheads="1"/>
                </p:cNvSpPr>
                <p:nvPr/>
              </p:nvSpPr>
              <p:spPr bwMode="auto">
                <a:xfrm>
                  <a:off x="4750" y="1772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56" name="Freeform 816"/>
                <p:cNvSpPr>
                  <a:spLocks/>
                </p:cNvSpPr>
                <p:nvPr/>
              </p:nvSpPr>
              <p:spPr bwMode="auto">
                <a:xfrm>
                  <a:off x="4816" y="1772"/>
                  <a:ext cx="22" cy="14"/>
                </a:xfrm>
                <a:custGeom>
                  <a:avLst/>
                  <a:gdLst>
                    <a:gd name="T0" fmla="*/ 0 w 22"/>
                    <a:gd name="T1" fmla="*/ 0 h 14"/>
                    <a:gd name="T2" fmla="*/ 22 w 22"/>
                    <a:gd name="T3" fmla="*/ 3 h 14"/>
                    <a:gd name="T4" fmla="*/ 22 w 22"/>
                    <a:gd name="T5" fmla="*/ 14 h 14"/>
                    <a:gd name="T6" fmla="*/ 0 w 22"/>
                    <a:gd name="T7" fmla="*/ 11 h 14"/>
                    <a:gd name="T8" fmla="*/ 0 w 22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0"/>
                      </a:moveTo>
                      <a:lnTo>
                        <a:pt x="22" y="3"/>
                      </a:lnTo>
                      <a:lnTo>
                        <a:pt x="22" y="14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57" name="Freeform 817"/>
                <p:cNvSpPr>
                  <a:spLocks/>
                </p:cNvSpPr>
                <p:nvPr/>
              </p:nvSpPr>
              <p:spPr bwMode="auto">
                <a:xfrm>
                  <a:off x="4882" y="1779"/>
                  <a:ext cx="22" cy="15"/>
                </a:xfrm>
                <a:custGeom>
                  <a:avLst/>
                  <a:gdLst>
                    <a:gd name="T0" fmla="*/ 0 w 22"/>
                    <a:gd name="T1" fmla="*/ 0 h 15"/>
                    <a:gd name="T2" fmla="*/ 22 w 22"/>
                    <a:gd name="T3" fmla="*/ 4 h 15"/>
                    <a:gd name="T4" fmla="*/ 22 w 22"/>
                    <a:gd name="T5" fmla="*/ 15 h 15"/>
                    <a:gd name="T6" fmla="*/ 0 w 22"/>
                    <a:gd name="T7" fmla="*/ 11 h 15"/>
                    <a:gd name="T8" fmla="*/ 0 w 22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0"/>
                      </a:moveTo>
                      <a:lnTo>
                        <a:pt x="22" y="4"/>
                      </a:lnTo>
                      <a:lnTo>
                        <a:pt x="22" y="15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58" name="Rectangle 818"/>
                <p:cNvSpPr>
                  <a:spLocks noChangeArrowheads="1"/>
                </p:cNvSpPr>
                <p:nvPr/>
              </p:nvSpPr>
              <p:spPr bwMode="auto">
                <a:xfrm>
                  <a:off x="4948" y="1783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59" name="Freeform 819"/>
                <p:cNvSpPr>
                  <a:spLocks/>
                </p:cNvSpPr>
                <p:nvPr/>
              </p:nvSpPr>
              <p:spPr bwMode="auto">
                <a:xfrm>
                  <a:off x="5014" y="1779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60" name="Freeform 820"/>
                <p:cNvSpPr>
                  <a:spLocks/>
                </p:cNvSpPr>
                <p:nvPr/>
              </p:nvSpPr>
              <p:spPr bwMode="auto">
                <a:xfrm>
                  <a:off x="5080" y="1775"/>
                  <a:ext cx="22" cy="15"/>
                </a:xfrm>
                <a:custGeom>
                  <a:avLst/>
                  <a:gdLst>
                    <a:gd name="T0" fmla="*/ 0 w 22"/>
                    <a:gd name="T1" fmla="*/ 4 h 15"/>
                    <a:gd name="T2" fmla="*/ 22 w 22"/>
                    <a:gd name="T3" fmla="*/ 0 h 15"/>
                    <a:gd name="T4" fmla="*/ 22 w 22"/>
                    <a:gd name="T5" fmla="*/ 11 h 15"/>
                    <a:gd name="T6" fmla="*/ 0 w 22"/>
                    <a:gd name="T7" fmla="*/ 15 h 15"/>
                    <a:gd name="T8" fmla="*/ 0 w 22"/>
                    <a:gd name="T9" fmla="*/ 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5"/>
                    <a:gd name="T17" fmla="*/ 22 w 22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5">
                      <a:moveTo>
                        <a:pt x="0" y="4"/>
                      </a:move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61" name="Freeform 821"/>
                <p:cNvSpPr>
                  <a:spLocks/>
                </p:cNvSpPr>
                <p:nvPr/>
              </p:nvSpPr>
              <p:spPr bwMode="auto">
                <a:xfrm>
                  <a:off x="5146" y="1783"/>
                  <a:ext cx="22" cy="14"/>
                </a:xfrm>
                <a:custGeom>
                  <a:avLst/>
                  <a:gdLst>
                    <a:gd name="T0" fmla="*/ 0 w 22"/>
                    <a:gd name="T1" fmla="*/ 0 h 14"/>
                    <a:gd name="T2" fmla="*/ 22 w 22"/>
                    <a:gd name="T3" fmla="*/ 3 h 14"/>
                    <a:gd name="T4" fmla="*/ 22 w 22"/>
                    <a:gd name="T5" fmla="*/ 14 h 14"/>
                    <a:gd name="T6" fmla="*/ 0 w 22"/>
                    <a:gd name="T7" fmla="*/ 11 h 14"/>
                    <a:gd name="T8" fmla="*/ 0 w 22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0" y="0"/>
                      </a:moveTo>
                      <a:lnTo>
                        <a:pt x="22" y="3"/>
                      </a:lnTo>
                      <a:lnTo>
                        <a:pt x="22" y="14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62" name="Freeform 822"/>
                <p:cNvSpPr>
                  <a:spLocks/>
                </p:cNvSpPr>
                <p:nvPr/>
              </p:nvSpPr>
              <p:spPr bwMode="auto">
                <a:xfrm>
                  <a:off x="5208" y="1779"/>
                  <a:ext cx="22" cy="18"/>
                </a:xfrm>
                <a:custGeom>
                  <a:avLst/>
                  <a:gdLst>
                    <a:gd name="T0" fmla="*/ 0 w 22"/>
                    <a:gd name="T1" fmla="*/ 7 h 18"/>
                    <a:gd name="T2" fmla="*/ 18 w 22"/>
                    <a:gd name="T3" fmla="*/ 0 h 18"/>
                    <a:gd name="T4" fmla="*/ 22 w 22"/>
                    <a:gd name="T5" fmla="*/ 11 h 18"/>
                    <a:gd name="T6" fmla="*/ 4 w 22"/>
                    <a:gd name="T7" fmla="*/ 18 h 18"/>
                    <a:gd name="T8" fmla="*/ 0 w 22"/>
                    <a:gd name="T9" fmla="*/ 7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8"/>
                    <a:gd name="T17" fmla="*/ 22 w 22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8">
                      <a:moveTo>
                        <a:pt x="0" y="7"/>
                      </a:moveTo>
                      <a:lnTo>
                        <a:pt x="18" y="0"/>
                      </a:lnTo>
                      <a:lnTo>
                        <a:pt x="22" y="11"/>
                      </a:lnTo>
                      <a:lnTo>
                        <a:pt x="4" y="18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63" name="Freeform 823"/>
                <p:cNvSpPr>
                  <a:spLocks/>
                </p:cNvSpPr>
                <p:nvPr/>
              </p:nvSpPr>
              <p:spPr bwMode="auto">
                <a:xfrm>
                  <a:off x="5270" y="1753"/>
                  <a:ext cx="22" cy="19"/>
                </a:xfrm>
                <a:custGeom>
                  <a:avLst/>
                  <a:gdLst>
                    <a:gd name="T0" fmla="*/ 0 w 22"/>
                    <a:gd name="T1" fmla="*/ 8 h 19"/>
                    <a:gd name="T2" fmla="*/ 18 w 22"/>
                    <a:gd name="T3" fmla="*/ 0 h 19"/>
                    <a:gd name="T4" fmla="*/ 22 w 22"/>
                    <a:gd name="T5" fmla="*/ 11 h 19"/>
                    <a:gd name="T6" fmla="*/ 4 w 22"/>
                    <a:gd name="T7" fmla="*/ 19 h 19"/>
                    <a:gd name="T8" fmla="*/ 0 w 22"/>
                    <a:gd name="T9" fmla="*/ 8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9"/>
                    <a:gd name="T17" fmla="*/ 22 w 22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9">
                      <a:moveTo>
                        <a:pt x="0" y="8"/>
                      </a:moveTo>
                      <a:lnTo>
                        <a:pt x="18" y="0"/>
                      </a:lnTo>
                      <a:lnTo>
                        <a:pt x="22" y="11"/>
                      </a:lnTo>
                      <a:lnTo>
                        <a:pt x="4" y="19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64" name="Freeform 824"/>
                <p:cNvSpPr>
                  <a:spLocks/>
                </p:cNvSpPr>
                <p:nvPr/>
              </p:nvSpPr>
              <p:spPr bwMode="auto">
                <a:xfrm>
                  <a:off x="5336" y="1757"/>
                  <a:ext cx="26" cy="18"/>
                </a:xfrm>
                <a:custGeom>
                  <a:avLst/>
                  <a:gdLst>
                    <a:gd name="T0" fmla="*/ 4 w 26"/>
                    <a:gd name="T1" fmla="*/ 0 h 18"/>
                    <a:gd name="T2" fmla="*/ 26 w 26"/>
                    <a:gd name="T3" fmla="*/ 7 h 18"/>
                    <a:gd name="T4" fmla="*/ 22 w 26"/>
                    <a:gd name="T5" fmla="*/ 18 h 18"/>
                    <a:gd name="T6" fmla="*/ 0 w 26"/>
                    <a:gd name="T7" fmla="*/ 11 h 18"/>
                    <a:gd name="T8" fmla="*/ 4 w 26"/>
                    <a:gd name="T9" fmla="*/ 0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18"/>
                    <a:gd name="T17" fmla="*/ 26 w 26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18">
                      <a:moveTo>
                        <a:pt x="4" y="0"/>
                      </a:moveTo>
                      <a:lnTo>
                        <a:pt x="26" y="7"/>
                      </a:lnTo>
                      <a:lnTo>
                        <a:pt x="22" y="18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65" name="Freeform 825"/>
                <p:cNvSpPr>
                  <a:spLocks/>
                </p:cNvSpPr>
                <p:nvPr/>
              </p:nvSpPr>
              <p:spPr bwMode="auto">
                <a:xfrm>
                  <a:off x="5398" y="1779"/>
                  <a:ext cx="11" cy="15"/>
                </a:xfrm>
                <a:custGeom>
                  <a:avLst/>
                  <a:gdLst>
                    <a:gd name="T0" fmla="*/ 4 w 11"/>
                    <a:gd name="T1" fmla="*/ 0 h 15"/>
                    <a:gd name="T2" fmla="*/ 11 w 11"/>
                    <a:gd name="T3" fmla="*/ 4 h 15"/>
                    <a:gd name="T4" fmla="*/ 7 w 11"/>
                    <a:gd name="T5" fmla="*/ 15 h 15"/>
                    <a:gd name="T6" fmla="*/ 0 w 11"/>
                    <a:gd name="T7" fmla="*/ 11 h 15"/>
                    <a:gd name="T8" fmla="*/ 4 w 11"/>
                    <a:gd name="T9" fmla="*/ 0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"/>
                    <a:gd name="T16" fmla="*/ 0 h 15"/>
                    <a:gd name="T17" fmla="*/ 11 w 11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" h="15">
                      <a:moveTo>
                        <a:pt x="4" y="0"/>
                      </a:moveTo>
                      <a:lnTo>
                        <a:pt x="11" y="4"/>
                      </a:lnTo>
                      <a:lnTo>
                        <a:pt x="7" y="15"/>
                      </a:lnTo>
                      <a:lnTo>
                        <a:pt x="0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FF006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66" name="Rectangle 826"/>
                <p:cNvSpPr>
                  <a:spLocks noChangeArrowheads="1"/>
                </p:cNvSpPr>
                <p:nvPr/>
              </p:nvSpPr>
              <p:spPr bwMode="auto">
                <a:xfrm>
                  <a:off x="5405" y="1783"/>
                  <a:ext cx="15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2667" name="Rectangle 827"/>
                <p:cNvSpPr>
                  <a:spLocks noChangeArrowheads="1"/>
                </p:cNvSpPr>
                <p:nvPr/>
              </p:nvSpPr>
              <p:spPr bwMode="auto">
                <a:xfrm>
                  <a:off x="5464" y="1775"/>
                  <a:ext cx="22" cy="11"/>
                </a:xfrm>
                <a:prstGeom prst="rect">
                  <a:avLst/>
                </a:prstGeom>
                <a:solidFill>
                  <a:srgbClr val="000000"/>
                </a:solidFill>
                <a:ln w="19050">
                  <a:solidFill>
                    <a:srgbClr val="FF00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12575" name="Freeform 828"/>
              <p:cNvSpPr>
                <a:spLocks/>
              </p:cNvSpPr>
              <p:nvPr/>
            </p:nvSpPr>
            <p:spPr bwMode="auto">
              <a:xfrm>
                <a:off x="3514" y="1250"/>
                <a:ext cx="1990" cy="342"/>
              </a:xfrm>
              <a:custGeom>
                <a:avLst/>
                <a:gdLst>
                  <a:gd name="T0" fmla="*/ 0 w 544"/>
                  <a:gd name="T1" fmla="*/ 846023 h 93"/>
                  <a:gd name="T2" fmla="*/ 237070 w 544"/>
                  <a:gd name="T3" fmla="*/ 71864 h 93"/>
                  <a:gd name="T4" fmla="*/ 474191 w 544"/>
                  <a:gd name="T5" fmla="*/ 0 h 93"/>
                  <a:gd name="T6" fmla="*/ 718606 w 544"/>
                  <a:gd name="T7" fmla="*/ 44464 h 93"/>
                  <a:gd name="T8" fmla="*/ 956411 w 544"/>
                  <a:gd name="T9" fmla="*/ 190369 h 93"/>
                  <a:gd name="T10" fmla="*/ 1193480 w 544"/>
                  <a:gd name="T11" fmla="*/ 291877 h 93"/>
                  <a:gd name="T12" fmla="*/ 1428044 w 544"/>
                  <a:gd name="T13" fmla="*/ 299180 h 93"/>
                  <a:gd name="T14" fmla="*/ 1665165 w 544"/>
                  <a:gd name="T15" fmla="*/ 200416 h 93"/>
                  <a:gd name="T16" fmla="*/ 1909383 w 544"/>
                  <a:gd name="T17" fmla="*/ 309429 h 93"/>
                  <a:gd name="T18" fmla="*/ 2147184 w 544"/>
                  <a:gd name="T19" fmla="*/ 291877 h 93"/>
                  <a:gd name="T20" fmla="*/ 2384254 w 544"/>
                  <a:gd name="T21" fmla="*/ 417696 h 93"/>
                  <a:gd name="T22" fmla="*/ 2621525 w 544"/>
                  <a:gd name="T23" fmla="*/ 445152 h 93"/>
                  <a:gd name="T24" fmla="*/ 2858646 w 544"/>
                  <a:gd name="T25" fmla="*/ 492333 h 93"/>
                  <a:gd name="T26" fmla="*/ 3102859 w 544"/>
                  <a:gd name="T27" fmla="*/ 573703 h 93"/>
                  <a:gd name="T28" fmla="*/ 3340130 w 544"/>
                  <a:gd name="T29" fmla="*/ 581007 h 93"/>
                  <a:gd name="T30" fmla="*/ 3575243 w 544"/>
                  <a:gd name="T31" fmla="*/ 601306 h 93"/>
                  <a:gd name="T32" fmla="*/ 3812367 w 544"/>
                  <a:gd name="T33" fmla="*/ 573703 h 93"/>
                  <a:gd name="T34" fmla="*/ 4049434 w 544"/>
                  <a:gd name="T35" fmla="*/ 509698 h 93"/>
                  <a:gd name="T36" fmla="*/ 4293838 w 544"/>
                  <a:gd name="T37" fmla="*/ 464690 h 93"/>
                  <a:gd name="T38" fmla="*/ 4530959 w 544"/>
                  <a:gd name="T39" fmla="*/ 464690 h 93"/>
                  <a:gd name="T40" fmla="*/ 4768764 w 544"/>
                  <a:gd name="T41" fmla="*/ 353691 h 9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44"/>
                  <a:gd name="T64" fmla="*/ 0 h 93"/>
                  <a:gd name="T65" fmla="*/ 544 w 544"/>
                  <a:gd name="T66" fmla="*/ 93 h 9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44" h="93">
                    <a:moveTo>
                      <a:pt x="0" y="93"/>
                    </a:moveTo>
                    <a:lnTo>
                      <a:pt x="27" y="8"/>
                    </a:lnTo>
                    <a:lnTo>
                      <a:pt x="54" y="0"/>
                    </a:lnTo>
                    <a:lnTo>
                      <a:pt x="82" y="5"/>
                    </a:lnTo>
                    <a:lnTo>
                      <a:pt x="109" y="21"/>
                    </a:lnTo>
                    <a:lnTo>
                      <a:pt x="136" y="32"/>
                    </a:lnTo>
                    <a:lnTo>
                      <a:pt x="163" y="33"/>
                    </a:lnTo>
                    <a:lnTo>
                      <a:pt x="190" y="22"/>
                    </a:lnTo>
                    <a:lnTo>
                      <a:pt x="218" y="34"/>
                    </a:lnTo>
                    <a:lnTo>
                      <a:pt x="245" y="32"/>
                    </a:lnTo>
                    <a:lnTo>
                      <a:pt x="272" y="46"/>
                    </a:lnTo>
                    <a:lnTo>
                      <a:pt x="299" y="49"/>
                    </a:lnTo>
                    <a:lnTo>
                      <a:pt x="326" y="54"/>
                    </a:lnTo>
                    <a:lnTo>
                      <a:pt x="354" y="63"/>
                    </a:lnTo>
                    <a:lnTo>
                      <a:pt x="381" y="64"/>
                    </a:lnTo>
                    <a:lnTo>
                      <a:pt x="408" y="66"/>
                    </a:lnTo>
                    <a:lnTo>
                      <a:pt x="435" y="63"/>
                    </a:lnTo>
                    <a:lnTo>
                      <a:pt x="462" y="56"/>
                    </a:lnTo>
                    <a:lnTo>
                      <a:pt x="490" y="51"/>
                    </a:lnTo>
                    <a:lnTo>
                      <a:pt x="517" y="51"/>
                    </a:lnTo>
                    <a:lnTo>
                      <a:pt x="544" y="39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576" name="Freeform 829"/>
              <p:cNvSpPr>
                <a:spLocks/>
              </p:cNvSpPr>
              <p:nvPr/>
            </p:nvSpPr>
            <p:spPr bwMode="auto">
              <a:xfrm>
                <a:off x="3514" y="1592"/>
                <a:ext cx="1990" cy="1"/>
              </a:xfrm>
              <a:custGeom>
                <a:avLst/>
                <a:gdLst>
                  <a:gd name="T0" fmla="*/ 0 w 544"/>
                  <a:gd name="T1" fmla="*/ 0 h 1"/>
                  <a:gd name="T2" fmla="*/ 237070 w 544"/>
                  <a:gd name="T3" fmla="*/ 0 h 1"/>
                  <a:gd name="T4" fmla="*/ 474191 w 544"/>
                  <a:gd name="T5" fmla="*/ 0 h 1"/>
                  <a:gd name="T6" fmla="*/ 718606 w 544"/>
                  <a:gd name="T7" fmla="*/ 0 h 1"/>
                  <a:gd name="T8" fmla="*/ 956411 w 544"/>
                  <a:gd name="T9" fmla="*/ 0 h 1"/>
                  <a:gd name="T10" fmla="*/ 1193480 w 544"/>
                  <a:gd name="T11" fmla="*/ 0 h 1"/>
                  <a:gd name="T12" fmla="*/ 1428044 w 544"/>
                  <a:gd name="T13" fmla="*/ 0 h 1"/>
                  <a:gd name="T14" fmla="*/ 1665165 w 544"/>
                  <a:gd name="T15" fmla="*/ 0 h 1"/>
                  <a:gd name="T16" fmla="*/ 1909383 w 544"/>
                  <a:gd name="T17" fmla="*/ 0 h 1"/>
                  <a:gd name="T18" fmla="*/ 2147184 w 544"/>
                  <a:gd name="T19" fmla="*/ 0 h 1"/>
                  <a:gd name="T20" fmla="*/ 2384254 w 544"/>
                  <a:gd name="T21" fmla="*/ 0 h 1"/>
                  <a:gd name="T22" fmla="*/ 2621525 w 544"/>
                  <a:gd name="T23" fmla="*/ 0 h 1"/>
                  <a:gd name="T24" fmla="*/ 2858646 w 544"/>
                  <a:gd name="T25" fmla="*/ 0 h 1"/>
                  <a:gd name="T26" fmla="*/ 3102859 w 544"/>
                  <a:gd name="T27" fmla="*/ 0 h 1"/>
                  <a:gd name="T28" fmla="*/ 3340130 w 544"/>
                  <a:gd name="T29" fmla="*/ 0 h 1"/>
                  <a:gd name="T30" fmla="*/ 3575243 w 544"/>
                  <a:gd name="T31" fmla="*/ 0 h 1"/>
                  <a:gd name="T32" fmla="*/ 3812367 w 544"/>
                  <a:gd name="T33" fmla="*/ 0 h 1"/>
                  <a:gd name="T34" fmla="*/ 4049434 w 544"/>
                  <a:gd name="T35" fmla="*/ 0 h 1"/>
                  <a:gd name="T36" fmla="*/ 4293838 w 544"/>
                  <a:gd name="T37" fmla="*/ 0 h 1"/>
                  <a:gd name="T38" fmla="*/ 4530959 w 544"/>
                  <a:gd name="T39" fmla="*/ 0 h 1"/>
                  <a:gd name="T40" fmla="*/ 4768764 w 544"/>
                  <a:gd name="T41" fmla="*/ 0 h 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44"/>
                  <a:gd name="T64" fmla="*/ 0 h 1"/>
                  <a:gd name="T65" fmla="*/ 544 w 544"/>
                  <a:gd name="T66" fmla="*/ 1 h 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44" h="1">
                    <a:moveTo>
                      <a:pt x="0" y="0"/>
                    </a:moveTo>
                    <a:lnTo>
                      <a:pt x="27" y="0"/>
                    </a:lnTo>
                    <a:lnTo>
                      <a:pt x="54" y="0"/>
                    </a:lnTo>
                    <a:lnTo>
                      <a:pt x="82" y="0"/>
                    </a:lnTo>
                    <a:lnTo>
                      <a:pt x="109" y="0"/>
                    </a:lnTo>
                    <a:lnTo>
                      <a:pt x="136" y="0"/>
                    </a:lnTo>
                    <a:lnTo>
                      <a:pt x="163" y="0"/>
                    </a:lnTo>
                    <a:lnTo>
                      <a:pt x="190" y="0"/>
                    </a:lnTo>
                    <a:lnTo>
                      <a:pt x="218" y="0"/>
                    </a:lnTo>
                    <a:lnTo>
                      <a:pt x="245" y="0"/>
                    </a:lnTo>
                    <a:lnTo>
                      <a:pt x="272" y="0"/>
                    </a:lnTo>
                    <a:lnTo>
                      <a:pt x="299" y="0"/>
                    </a:lnTo>
                    <a:lnTo>
                      <a:pt x="326" y="0"/>
                    </a:lnTo>
                    <a:lnTo>
                      <a:pt x="354" y="0"/>
                    </a:lnTo>
                    <a:lnTo>
                      <a:pt x="381" y="0"/>
                    </a:lnTo>
                    <a:lnTo>
                      <a:pt x="408" y="0"/>
                    </a:lnTo>
                    <a:lnTo>
                      <a:pt x="435" y="0"/>
                    </a:lnTo>
                    <a:lnTo>
                      <a:pt x="462" y="0"/>
                    </a:lnTo>
                    <a:lnTo>
                      <a:pt x="490" y="0"/>
                    </a:lnTo>
                    <a:lnTo>
                      <a:pt x="517" y="0"/>
                    </a:lnTo>
                    <a:lnTo>
                      <a:pt x="544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577" name="Rectangle 830"/>
              <p:cNvSpPr>
                <a:spLocks noChangeArrowheads="1"/>
              </p:cNvSpPr>
              <p:nvPr/>
            </p:nvSpPr>
            <p:spPr bwMode="auto">
              <a:xfrm>
                <a:off x="3158" y="1941"/>
                <a:ext cx="29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-1.5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578" name="Rectangle 831"/>
              <p:cNvSpPr>
                <a:spLocks noChangeArrowheads="1"/>
              </p:cNvSpPr>
              <p:nvPr/>
            </p:nvSpPr>
            <p:spPr bwMode="auto">
              <a:xfrm>
                <a:off x="3158" y="1661"/>
                <a:ext cx="29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-0.5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579" name="Rectangle 832"/>
              <p:cNvSpPr>
                <a:spLocks noChangeArrowheads="1"/>
              </p:cNvSpPr>
              <p:nvPr/>
            </p:nvSpPr>
            <p:spPr bwMode="auto">
              <a:xfrm>
                <a:off x="3236" y="1379"/>
                <a:ext cx="21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0.5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580" name="Rectangle 833"/>
              <p:cNvSpPr>
                <a:spLocks noChangeArrowheads="1"/>
              </p:cNvSpPr>
              <p:nvPr/>
            </p:nvSpPr>
            <p:spPr bwMode="auto">
              <a:xfrm>
                <a:off x="3236" y="1099"/>
                <a:ext cx="21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1.5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581" name="Rectangle 834"/>
              <p:cNvSpPr>
                <a:spLocks noChangeArrowheads="1"/>
              </p:cNvSpPr>
              <p:nvPr/>
            </p:nvSpPr>
            <p:spPr bwMode="auto">
              <a:xfrm>
                <a:off x="3481" y="2135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0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582" name="Rectangle 835"/>
              <p:cNvSpPr>
                <a:spLocks noChangeArrowheads="1"/>
              </p:cNvSpPr>
              <p:nvPr/>
            </p:nvSpPr>
            <p:spPr bwMode="auto">
              <a:xfrm>
                <a:off x="3678" y="2135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2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583" name="Rectangle 836"/>
              <p:cNvSpPr>
                <a:spLocks noChangeArrowheads="1"/>
              </p:cNvSpPr>
              <p:nvPr/>
            </p:nvSpPr>
            <p:spPr bwMode="auto">
              <a:xfrm>
                <a:off x="3880" y="2135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4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584" name="Rectangle 837"/>
              <p:cNvSpPr>
                <a:spLocks noChangeArrowheads="1"/>
              </p:cNvSpPr>
              <p:nvPr/>
            </p:nvSpPr>
            <p:spPr bwMode="auto">
              <a:xfrm>
                <a:off x="4077" y="2135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6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585" name="Rectangle 838"/>
              <p:cNvSpPr>
                <a:spLocks noChangeArrowheads="1"/>
              </p:cNvSpPr>
              <p:nvPr/>
            </p:nvSpPr>
            <p:spPr bwMode="auto">
              <a:xfrm>
                <a:off x="4278" y="2135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8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586" name="Rectangle 839"/>
              <p:cNvSpPr>
                <a:spLocks noChangeArrowheads="1"/>
              </p:cNvSpPr>
              <p:nvPr/>
            </p:nvSpPr>
            <p:spPr bwMode="auto">
              <a:xfrm>
                <a:off x="4439" y="2135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10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587" name="Rectangle 840"/>
              <p:cNvSpPr>
                <a:spLocks noChangeArrowheads="1"/>
              </p:cNvSpPr>
              <p:nvPr/>
            </p:nvSpPr>
            <p:spPr bwMode="auto">
              <a:xfrm>
                <a:off x="4637" y="2135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12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588" name="Rectangle 841"/>
              <p:cNvSpPr>
                <a:spLocks noChangeArrowheads="1"/>
              </p:cNvSpPr>
              <p:nvPr/>
            </p:nvSpPr>
            <p:spPr bwMode="auto">
              <a:xfrm>
                <a:off x="4838" y="2135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14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589" name="Rectangle 842"/>
              <p:cNvSpPr>
                <a:spLocks noChangeArrowheads="1"/>
              </p:cNvSpPr>
              <p:nvPr/>
            </p:nvSpPr>
            <p:spPr bwMode="auto">
              <a:xfrm>
                <a:off x="5036" y="2135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16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590" name="Rectangle 843"/>
              <p:cNvSpPr>
                <a:spLocks noChangeArrowheads="1"/>
              </p:cNvSpPr>
              <p:nvPr/>
            </p:nvSpPr>
            <p:spPr bwMode="auto">
              <a:xfrm>
                <a:off x="5237" y="2135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18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591" name="Rectangle 844"/>
              <p:cNvSpPr>
                <a:spLocks noChangeArrowheads="1"/>
              </p:cNvSpPr>
              <p:nvPr/>
            </p:nvSpPr>
            <p:spPr bwMode="auto">
              <a:xfrm>
                <a:off x="5435" y="2135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20</a:t>
                </a:r>
                <a:endParaRPr lang="it-IT">
                  <a:latin typeface="Comic Sans MS" pitchFamily="66" charset="0"/>
                </a:endParaRPr>
              </a:p>
            </p:txBody>
          </p:sp>
          <p:sp>
            <p:nvSpPr>
              <p:cNvPr id="12592" name="Rectangle 845"/>
              <p:cNvSpPr>
                <a:spLocks noChangeArrowheads="1"/>
              </p:cNvSpPr>
              <p:nvPr/>
            </p:nvSpPr>
            <p:spPr bwMode="auto">
              <a:xfrm>
                <a:off x="2983" y="1518"/>
                <a:ext cx="24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L(d)</a:t>
                </a:r>
                <a:endParaRPr lang="it-IT">
                  <a:latin typeface="Comic Sans MS" pitchFamily="66" charset="0"/>
                </a:endParaRPr>
              </a:p>
            </p:txBody>
          </p:sp>
        </p:grpSp>
        <p:sp>
          <p:nvSpPr>
            <p:cNvPr id="12570" name="Text Box 854"/>
            <p:cNvSpPr txBox="1">
              <a:spLocks noChangeArrowheads="1"/>
            </p:cNvSpPr>
            <p:nvPr/>
          </p:nvSpPr>
          <p:spPr bwMode="auto">
            <a:xfrm>
              <a:off x="4070" y="4096"/>
              <a:ext cx="97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b="1">
                  <a:latin typeface="Comic Sans MS" pitchFamily="66" charset="0"/>
                </a:rPr>
                <a:t>distance (m)</a:t>
              </a:r>
            </a:p>
          </p:txBody>
        </p:sp>
      </p:grpSp>
      <p:grpSp>
        <p:nvGrpSpPr>
          <p:cNvPr id="24" name="Group 1125"/>
          <p:cNvGrpSpPr>
            <a:grpSpLocks/>
          </p:cNvGrpSpPr>
          <p:nvPr/>
        </p:nvGrpSpPr>
        <p:grpSpPr bwMode="auto">
          <a:xfrm>
            <a:off x="5154613" y="1773238"/>
            <a:ext cx="3787775" cy="2117725"/>
            <a:chOff x="3247" y="1239"/>
            <a:chExt cx="2386" cy="1334"/>
          </a:xfrm>
        </p:grpSpPr>
        <p:grpSp>
          <p:nvGrpSpPr>
            <p:cNvPr id="12436" name="Group 862"/>
            <p:cNvGrpSpPr>
              <a:grpSpLocks/>
            </p:cNvGrpSpPr>
            <p:nvPr/>
          </p:nvGrpSpPr>
          <p:grpSpPr bwMode="auto">
            <a:xfrm>
              <a:off x="3247" y="1239"/>
              <a:ext cx="2386" cy="1095"/>
              <a:chOff x="2950" y="1561"/>
              <a:chExt cx="2386" cy="1095"/>
            </a:xfrm>
          </p:grpSpPr>
          <p:grpSp>
            <p:nvGrpSpPr>
              <p:cNvPr id="12438" name="Group 863"/>
              <p:cNvGrpSpPr>
                <a:grpSpLocks/>
              </p:cNvGrpSpPr>
              <p:nvPr/>
            </p:nvGrpSpPr>
            <p:grpSpPr bwMode="auto">
              <a:xfrm>
                <a:off x="3299" y="1624"/>
                <a:ext cx="1945" cy="801"/>
                <a:chOff x="3299" y="1624"/>
                <a:chExt cx="1945" cy="801"/>
              </a:xfrm>
            </p:grpSpPr>
            <p:grpSp>
              <p:nvGrpSpPr>
                <p:cNvPr id="4" name="Group 864"/>
                <p:cNvGrpSpPr>
                  <a:grpSpLocks/>
                </p:cNvGrpSpPr>
                <p:nvPr/>
              </p:nvGrpSpPr>
              <p:grpSpPr bwMode="auto">
                <a:xfrm>
                  <a:off x="3299" y="1624"/>
                  <a:ext cx="38" cy="765"/>
                  <a:chOff x="3299" y="1624"/>
                  <a:chExt cx="38" cy="765"/>
                </a:xfrm>
              </p:grpSpPr>
              <p:sp>
                <p:nvSpPr>
                  <p:cNvPr id="12565" name="Line 865"/>
                  <p:cNvSpPr>
                    <a:spLocks noChangeShapeType="1"/>
                  </p:cNvSpPr>
                  <p:nvPr/>
                </p:nvSpPr>
                <p:spPr bwMode="auto">
                  <a:xfrm>
                    <a:off x="3336" y="1624"/>
                    <a:ext cx="1" cy="765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66" name="Line 866"/>
                  <p:cNvSpPr>
                    <a:spLocks noChangeShapeType="1"/>
                  </p:cNvSpPr>
                  <p:nvPr/>
                </p:nvSpPr>
                <p:spPr bwMode="auto">
                  <a:xfrm>
                    <a:off x="3299" y="2133"/>
                    <a:ext cx="37" cy="1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67" name="Line 867"/>
                  <p:cNvSpPr>
                    <a:spLocks noChangeShapeType="1"/>
                  </p:cNvSpPr>
                  <p:nvPr/>
                </p:nvSpPr>
                <p:spPr bwMode="auto">
                  <a:xfrm>
                    <a:off x="3299" y="1880"/>
                    <a:ext cx="37" cy="1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68" name="Line 868"/>
                  <p:cNvSpPr>
                    <a:spLocks noChangeShapeType="1"/>
                  </p:cNvSpPr>
                  <p:nvPr/>
                </p:nvSpPr>
                <p:spPr bwMode="auto">
                  <a:xfrm>
                    <a:off x="3299" y="1624"/>
                    <a:ext cx="37" cy="1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541" name="Group 869"/>
                <p:cNvGrpSpPr>
                  <a:grpSpLocks/>
                </p:cNvGrpSpPr>
                <p:nvPr/>
              </p:nvGrpSpPr>
              <p:grpSpPr bwMode="auto">
                <a:xfrm>
                  <a:off x="3299" y="2389"/>
                  <a:ext cx="1945" cy="36"/>
                  <a:chOff x="3299" y="2389"/>
                  <a:chExt cx="1945" cy="36"/>
                </a:xfrm>
              </p:grpSpPr>
              <p:sp>
                <p:nvSpPr>
                  <p:cNvPr id="12542" name="Line 870"/>
                  <p:cNvSpPr>
                    <a:spLocks noChangeShapeType="1"/>
                  </p:cNvSpPr>
                  <p:nvPr/>
                </p:nvSpPr>
                <p:spPr bwMode="auto">
                  <a:xfrm>
                    <a:off x="3299" y="2389"/>
                    <a:ext cx="37" cy="1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43" name="Line 871"/>
                  <p:cNvSpPr>
                    <a:spLocks noChangeShapeType="1"/>
                  </p:cNvSpPr>
                  <p:nvPr/>
                </p:nvSpPr>
                <p:spPr bwMode="auto">
                  <a:xfrm>
                    <a:off x="3336" y="2389"/>
                    <a:ext cx="1907" cy="1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44" name="Line 87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36" y="2389"/>
                    <a:ext cx="1" cy="36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45" name="Line 87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432" y="2389"/>
                    <a:ext cx="1" cy="36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46" name="Line 87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525" y="2389"/>
                    <a:ext cx="1" cy="36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47" name="Line 87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622" y="2389"/>
                    <a:ext cx="1" cy="36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48" name="Line 87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718" y="2389"/>
                    <a:ext cx="1" cy="36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49" name="Line 87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815" y="2389"/>
                    <a:ext cx="1" cy="36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50" name="Line 87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908" y="2389"/>
                    <a:ext cx="1" cy="36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51" name="Line 87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004" y="2389"/>
                    <a:ext cx="1" cy="36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52" name="Line 88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100" y="2389"/>
                    <a:ext cx="1" cy="36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53" name="Line 88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193" y="2389"/>
                    <a:ext cx="1" cy="36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54" name="Line 88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90" y="2389"/>
                    <a:ext cx="1" cy="36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55" name="Line 88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386" y="2389"/>
                    <a:ext cx="1" cy="36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56" name="Line 88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479" y="2389"/>
                    <a:ext cx="1" cy="36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57" name="Line 88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576" y="2389"/>
                    <a:ext cx="1" cy="36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58" name="Line 88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672" y="2389"/>
                    <a:ext cx="1" cy="36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59" name="Line 88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68" y="2389"/>
                    <a:ext cx="1" cy="36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60" name="Line 88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61" y="2389"/>
                    <a:ext cx="1" cy="36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61" name="Line 88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958" y="2389"/>
                    <a:ext cx="1" cy="36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62" name="Line 89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054" y="2389"/>
                    <a:ext cx="1" cy="36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63" name="Line 89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147" y="2389"/>
                    <a:ext cx="1" cy="36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64" name="Line 89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243" y="2389"/>
                    <a:ext cx="1" cy="36"/>
                  </a:xfrm>
                  <a:prstGeom prst="line">
                    <a:avLst/>
                  </a:prstGeom>
                  <a:noFill/>
                  <a:ln w="15875">
                    <a:solidFill>
                      <a:srgbClr val="FF99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439" name="Group 893"/>
              <p:cNvGrpSpPr>
                <a:grpSpLocks/>
              </p:cNvGrpSpPr>
              <p:nvPr/>
            </p:nvGrpSpPr>
            <p:grpSpPr bwMode="auto">
              <a:xfrm>
                <a:off x="3333" y="1644"/>
                <a:ext cx="1910" cy="622"/>
                <a:chOff x="3333" y="1644"/>
                <a:chExt cx="1910" cy="622"/>
              </a:xfrm>
            </p:grpSpPr>
            <p:grpSp>
              <p:nvGrpSpPr>
                <p:cNvPr id="12458" name="Group 894"/>
                <p:cNvGrpSpPr>
                  <a:grpSpLocks/>
                </p:cNvGrpSpPr>
                <p:nvPr/>
              </p:nvGrpSpPr>
              <p:grpSpPr bwMode="auto">
                <a:xfrm>
                  <a:off x="4669" y="1644"/>
                  <a:ext cx="574" cy="80"/>
                  <a:chOff x="4669" y="1644"/>
                  <a:chExt cx="574" cy="80"/>
                </a:xfrm>
              </p:grpSpPr>
              <p:sp>
                <p:nvSpPr>
                  <p:cNvPr id="12527" name="Freeform 895"/>
                  <p:cNvSpPr>
                    <a:spLocks/>
                  </p:cNvSpPr>
                  <p:nvPr/>
                </p:nvSpPr>
                <p:spPr bwMode="auto">
                  <a:xfrm>
                    <a:off x="4669" y="1711"/>
                    <a:ext cx="16" cy="13"/>
                  </a:xfrm>
                  <a:custGeom>
                    <a:avLst/>
                    <a:gdLst>
                      <a:gd name="T0" fmla="*/ 0 w 16"/>
                      <a:gd name="T1" fmla="*/ 3 h 13"/>
                      <a:gd name="T2" fmla="*/ 13 w 16"/>
                      <a:gd name="T3" fmla="*/ 0 h 13"/>
                      <a:gd name="T4" fmla="*/ 16 w 16"/>
                      <a:gd name="T5" fmla="*/ 9 h 13"/>
                      <a:gd name="T6" fmla="*/ 3 w 16"/>
                      <a:gd name="T7" fmla="*/ 13 h 13"/>
                      <a:gd name="T8" fmla="*/ 0 w 16"/>
                      <a:gd name="T9" fmla="*/ 3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6"/>
                      <a:gd name="T16" fmla="*/ 0 h 13"/>
                      <a:gd name="T17" fmla="*/ 16 w 16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6" h="13">
                        <a:moveTo>
                          <a:pt x="0" y="3"/>
                        </a:moveTo>
                        <a:lnTo>
                          <a:pt x="13" y="0"/>
                        </a:lnTo>
                        <a:lnTo>
                          <a:pt x="16" y="9"/>
                        </a:lnTo>
                        <a:lnTo>
                          <a:pt x="3" y="13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28" name="Freeform 896"/>
                  <p:cNvSpPr>
                    <a:spLocks/>
                  </p:cNvSpPr>
                  <p:nvPr/>
                </p:nvSpPr>
                <p:spPr bwMode="auto">
                  <a:xfrm>
                    <a:off x="4725" y="1704"/>
                    <a:ext cx="20" cy="13"/>
                  </a:xfrm>
                  <a:custGeom>
                    <a:avLst/>
                    <a:gdLst>
                      <a:gd name="T0" fmla="*/ 0 w 20"/>
                      <a:gd name="T1" fmla="*/ 3 h 13"/>
                      <a:gd name="T2" fmla="*/ 20 w 20"/>
                      <a:gd name="T3" fmla="*/ 0 h 13"/>
                      <a:gd name="T4" fmla="*/ 20 w 20"/>
                      <a:gd name="T5" fmla="*/ 10 h 13"/>
                      <a:gd name="T6" fmla="*/ 0 w 20"/>
                      <a:gd name="T7" fmla="*/ 13 h 13"/>
                      <a:gd name="T8" fmla="*/ 0 w 20"/>
                      <a:gd name="T9" fmla="*/ 3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3"/>
                      <a:gd name="T17" fmla="*/ 20 w 20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3">
                        <a:moveTo>
                          <a:pt x="0" y="3"/>
                        </a:moveTo>
                        <a:lnTo>
                          <a:pt x="20" y="0"/>
                        </a:lnTo>
                        <a:lnTo>
                          <a:pt x="20" y="10"/>
                        </a:lnTo>
                        <a:lnTo>
                          <a:pt x="0" y="13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29" name="Rectangle 897"/>
                  <p:cNvSpPr>
                    <a:spLocks noChangeArrowheads="1"/>
                  </p:cNvSpPr>
                  <p:nvPr/>
                </p:nvSpPr>
                <p:spPr bwMode="auto">
                  <a:xfrm>
                    <a:off x="4785" y="1701"/>
                    <a:ext cx="20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30" name="Rectangle 898"/>
                  <p:cNvSpPr>
                    <a:spLocks noChangeArrowheads="1"/>
                  </p:cNvSpPr>
                  <p:nvPr/>
                </p:nvSpPr>
                <p:spPr bwMode="auto">
                  <a:xfrm>
                    <a:off x="4845" y="1697"/>
                    <a:ext cx="16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31" name="Rectangle 899"/>
                  <p:cNvSpPr>
                    <a:spLocks noChangeArrowheads="1"/>
                  </p:cNvSpPr>
                  <p:nvPr/>
                </p:nvSpPr>
                <p:spPr bwMode="auto">
                  <a:xfrm>
                    <a:off x="4861" y="1697"/>
                    <a:ext cx="4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32" name="Freeform 900"/>
                  <p:cNvSpPr>
                    <a:spLocks/>
                  </p:cNvSpPr>
                  <p:nvPr/>
                </p:nvSpPr>
                <p:spPr bwMode="auto">
                  <a:xfrm>
                    <a:off x="4898" y="1667"/>
                    <a:ext cx="23" cy="20"/>
                  </a:xfrm>
                  <a:custGeom>
                    <a:avLst/>
                    <a:gdLst>
                      <a:gd name="T0" fmla="*/ 0 w 23"/>
                      <a:gd name="T1" fmla="*/ 10 h 20"/>
                      <a:gd name="T2" fmla="*/ 16 w 23"/>
                      <a:gd name="T3" fmla="*/ 0 h 20"/>
                      <a:gd name="T4" fmla="*/ 23 w 23"/>
                      <a:gd name="T5" fmla="*/ 10 h 20"/>
                      <a:gd name="T6" fmla="*/ 7 w 23"/>
                      <a:gd name="T7" fmla="*/ 20 h 20"/>
                      <a:gd name="T8" fmla="*/ 0 w 23"/>
                      <a:gd name="T9" fmla="*/ 1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"/>
                      <a:gd name="T16" fmla="*/ 0 h 20"/>
                      <a:gd name="T17" fmla="*/ 23 w 23"/>
                      <a:gd name="T18" fmla="*/ 20 h 2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" h="20">
                        <a:moveTo>
                          <a:pt x="0" y="10"/>
                        </a:moveTo>
                        <a:lnTo>
                          <a:pt x="16" y="0"/>
                        </a:lnTo>
                        <a:lnTo>
                          <a:pt x="23" y="10"/>
                        </a:lnTo>
                        <a:lnTo>
                          <a:pt x="7" y="20"/>
                        </a:lnTo>
                        <a:lnTo>
                          <a:pt x="0" y="1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33" name="Rectangle 901"/>
                  <p:cNvSpPr>
                    <a:spLocks noChangeArrowheads="1"/>
                  </p:cNvSpPr>
                  <p:nvPr/>
                </p:nvSpPr>
                <p:spPr bwMode="auto">
                  <a:xfrm>
                    <a:off x="4954" y="1647"/>
                    <a:ext cx="4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34" name="Freeform 902"/>
                  <p:cNvSpPr>
                    <a:spLocks/>
                  </p:cNvSpPr>
                  <p:nvPr/>
                </p:nvSpPr>
                <p:spPr bwMode="auto">
                  <a:xfrm>
                    <a:off x="4958" y="1647"/>
                    <a:ext cx="20" cy="17"/>
                  </a:xfrm>
                  <a:custGeom>
                    <a:avLst/>
                    <a:gdLst>
                      <a:gd name="T0" fmla="*/ 3 w 20"/>
                      <a:gd name="T1" fmla="*/ 0 h 17"/>
                      <a:gd name="T2" fmla="*/ 20 w 20"/>
                      <a:gd name="T3" fmla="*/ 7 h 17"/>
                      <a:gd name="T4" fmla="*/ 16 w 20"/>
                      <a:gd name="T5" fmla="*/ 17 h 17"/>
                      <a:gd name="T6" fmla="*/ 0 w 20"/>
                      <a:gd name="T7" fmla="*/ 10 h 17"/>
                      <a:gd name="T8" fmla="*/ 3 w 20"/>
                      <a:gd name="T9" fmla="*/ 0 h 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7"/>
                      <a:gd name="T17" fmla="*/ 20 w 20"/>
                      <a:gd name="T18" fmla="*/ 17 h 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7">
                        <a:moveTo>
                          <a:pt x="3" y="0"/>
                        </a:moveTo>
                        <a:lnTo>
                          <a:pt x="20" y="7"/>
                        </a:lnTo>
                        <a:lnTo>
                          <a:pt x="16" y="17"/>
                        </a:lnTo>
                        <a:lnTo>
                          <a:pt x="0" y="1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35" name="Freeform 903"/>
                  <p:cNvSpPr>
                    <a:spLocks/>
                  </p:cNvSpPr>
                  <p:nvPr/>
                </p:nvSpPr>
                <p:spPr bwMode="auto">
                  <a:xfrm>
                    <a:off x="5011" y="1671"/>
                    <a:ext cx="23" cy="16"/>
                  </a:xfrm>
                  <a:custGeom>
                    <a:avLst/>
                    <a:gdLst>
                      <a:gd name="T0" fmla="*/ 3 w 23"/>
                      <a:gd name="T1" fmla="*/ 0 h 16"/>
                      <a:gd name="T2" fmla="*/ 23 w 23"/>
                      <a:gd name="T3" fmla="*/ 6 h 16"/>
                      <a:gd name="T4" fmla="*/ 20 w 23"/>
                      <a:gd name="T5" fmla="*/ 16 h 16"/>
                      <a:gd name="T6" fmla="*/ 0 w 23"/>
                      <a:gd name="T7" fmla="*/ 10 h 16"/>
                      <a:gd name="T8" fmla="*/ 3 w 23"/>
                      <a:gd name="T9" fmla="*/ 0 h 1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"/>
                      <a:gd name="T16" fmla="*/ 0 h 16"/>
                      <a:gd name="T17" fmla="*/ 23 w 23"/>
                      <a:gd name="T18" fmla="*/ 16 h 1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" h="16">
                        <a:moveTo>
                          <a:pt x="3" y="0"/>
                        </a:moveTo>
                        <a:lnTo>
                          <a:pt x="23" y="6"/>
                        </a:lnTo>
                        <a:lnTo>
                          <a:pt x="20" y="16"/>
                        </a:lnTo>
                        <a:lnTo>
                          <a:pt x="0" y="1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36" name="Freeform 904"/>
                  <p:cNvSpPr>
                    <a:spLocks/>
                  </p:cNvSpPr>
                  <p:nvPr/>
                </p:nvSpPr>
                <p:spPr bwMode="auto">
                  <a:xfrm>
                    <a:off x="5064" y="1674"/>
                    <a:ext cx="20" cy="17"/>
                  </a:xfrm>
                  <a:custGeom>
                    <a:avLst/>
                    <a:gdLst>
                      <a:gd name="T0" fmla="*/ 0 w 20"/>
                      <a:gd name="T1" fmla="*/ 7 h 17"/>
                      <a:gd name="T2" fmla="*/ 17 w 20"/>
                      <a:gd name="T3" fmla="*/ 0 h 17"/>
                      <a:gd name="T4" fmla="*/ 20 w 20"/>
                      <a:gd name="T5" fmla="*/ 10 h 17"/>
                      <a:gd name="T6" fmla="*/ 3 w 20"/>
                      <a:gd name="T7" fmla="*/ 17 h 17"/>
                      <a:gd name="T8" fmla="*/ 0 w 20"/>
                      <a:gd name="T9" fmla="*/ 7 h 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7"/>
                      <a:gd name="T17" fmla="*/ 20 w 20"/>
                      <a:gd name="T18" fmla="*/ 17 h 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7">
                        <a:moveTo>
                          <a:pt x="0" y="7"/>
                        </a:moveTo>
                        <a:lnTo>
                          <a:pt x="17" y="0"/>
                        </a:lnTo>
                        <a:lnTo>
                          <a:pt x="20" y="10"/>
                        </a:lnTo>
                        <a:lnTo>
                          <a:pt x="3" y="17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37" name="Freeform 905"/>
                  <p:cNvSpPr>
                    <a:spLocks/>
                  </p:cNvSpPr>
                  <p:nvPr/>
                </p:nvSpPr>
                <p:spPr bwMode="auto">
                  <a:xfrm>
                    <a:off x="5121" y="1647"/>
                    <a:ext cx="19" cy="17"/>
                  </a:xfrm>
                  <a:custGeom>
                    <a:avLst/>
                    <a:gdLst>
                      <a:gd name="T0" fmla="*/ 0 w 19"/>
                      <a:gd name="T1" fmla="*/ 7 h 17"/>
                      <a:gd name="T2" fmla="*/ 16 w 19"/>
                      <a:gd name="T3" fmla="*/ 0 h 17"/>
                      <a:gd name="T4" fmla="*/ 19 w 19"/>
                      <a:gd name="T5" fmla="*/ 10 h 17"/>
                      <a:gd name="T6" fmla="*/ 3 w 19"/>
                      <a:gd name="T7" fmla="*/ 17 h 17"/>
                      <a:gd name="T8" fmla="*/ 0 w 19"/>
                      <a:gd name="T9" fmla="*/ 7 h 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"/>
                      <a:gd name="T16" fmla="*/ 0 h 17"/>
                      <a:gd name="T17" fmla="*/ 19 w 19"/>
                      <a:gd name="T18" fmla="*/ 17 h 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" h="17">
                        <a:moveTo>
                          <a:pt x="0" y="7"/>
                        </a:moveTo>
                        <a:lnTo>
                          <a:pt x="16" y="0"/>
                        </a:lnTo>
                        <a:lnTo>
                          <a:pt x="19" y="10"/>
                        </a:lnTo>
                        <a:lnTo>
                          <a:pt x="3" y="17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38" name="Freeform 906"/>
                  <p:cNvSpPr>
                    <a:spLocks/>
                  </p:cNvSpPr>
                  <p:nvPr/>
                </p:nvSpPr>
                <p:spPr bwMode="auto">
                  <a:xfrm>
                    <a:off x="5180" y="1644"/>
                    <a:ext cx="20" cy="13"/>
                  </a:xfrm>
                  <a:custGeom>
                    <a:avLst/>
                    <a:gdLst>
                      <a:gd name="T0" fmla="*/ 0 w 20"/>
                      <a:gd name="T1" fmla="*/ 0 h 13"/>
                      <a:gd name="T2" fmla="*/ 20 w 20"/>
                      <a:gd name="T3" fmla="*/ 3 h 13"/>
                      <a:gd name="T4" fmla="*/ 20 w 20"/>
                      <a:gd name="T5" fmla="*/ 13 h 13"/>
                      <a:gd name="T6" fmla="*/ 0 w 20"/>
                      <a:gd name="T7" fmla="*/ 10 h 13"/>
                      <a:gd name="T8" fmla="*/ 0 w 20"/>
                      <a:gd name="T9" fmla="*/ 0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3"/>
                      <a:gd name="T17" fmla="*/ 20 w 20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3">
                        <a:moveTo>
                          <a:pt x="0" y="0"/>
                        </a:moveTo>
                        <a:lnTo>
                          <a:pt x="20" y="3"/>
                        </a:lnTo>
                        <a:lnTo>
                          <a:pt x="20" y="13"/>
                        </a:lnTo>
                        <a:lnTo>
                          <a:pt x="0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39" name="Rectangle 907"/>
                  <p:cNvSpPr>
                    <a:spLocks noChangeArrowheads="1"/>
                  </p:cNvSpPr>
                  <p:nvPr/>
                </p:nvSpPr>
                <p:spPr bwMode="auto">
                  <a:xfrm>
                    <a:off x="5240" y="1647"/>
                    <a:ext cx="3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</p:grpSp>
            <p:grpSp>
              <p:nvGrpSpPr>
                <p:cNvPr id="12459" name="Group 908"/>
                <p:cNvGrpSpPr>
                  <a:grpSpLocks/>
                </p:cNvGrpSpPr>
                <p:nvPr/>
              </p:nvGrpSpPr>
              <p:grpSpPr bwMode="auto">
                <a:xfrm>
                  <a:off x="3333" y="1714"/>
                  <a:ext cx="1910" cy="552"/>
                  <a:chOff x="3333" y="1714"/>
                  <a:chExt cx="1910" cy="552"/>
                </a:xfrm>
              </p:grpSpPr>
              <p:sp>
                <p:nvSpPr>
                  <p:cNvPr id="12460" name="Freeform 909"/>
                  <p:cNvSpPr>
                    <a:spLocks/>
                  </p:cNvSpPr>
                  <p:nvPr/>
                </p:nvSpPr>
                <p:spPr bwMode="auto">
                  <a:xfrm>
                    <a:off x="3333" y="1986"/>
                    <a:ext cx="20" cy="24"/>
                  </a:xfrm>
                  <a:custGeom>
                    <a:avLst/>
                    <a:gdLst>
                      <a:gd name="T0" fmla="*/ 0 w 20"/>
                      <a:gd name="T1" fmla="*/ 17 h 24"/>
                      <a:gd name="T2" fmla="*/ 13 w 20"/>
                      <a:gd name="T3" fmla="*/ 0 h 24"/>
                      <a:gd name="T4" fmla="*/ 20 w 20"/>
                      <a:gd name="T5" fmla="*/ 7 h 24"/>
                      <a:gd name="T6" fmla="*/ 6 w 20"/>
                      <a:gd name="T7" fmla="*/ 24 h 24"/>
                      <a:gd name="T8" fmla="*/ 0 w 20"/>
                      <a:gd name="T9" fmla="*/ 17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24"/>
                      <a:gd name="T17" fmla="*/ 20 w 20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24">
                        <a:moveTo>
                          <a:pt x="0" y="17"/>
                        </a:moveTo>
                        <a:lnTo>
                          <a:pt x="13" y="0"/>
                        </a:lnTo>
                        <a:lnTo>
                          <a:pt x="20" y="7"/>
                        </a:lnTo>
                        <a:lnTo>
                          <a:pt x="6" y="24"/>
                        </a:lnTo>
                        <a:lnTo>
                          <a:pt x="0" y="1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61" name="Freeform 910"/>
                  <p:cNvSpPr>
                    <a:spLocks/>
                  </p:cNvSpPr>
                  <p:nvPr/>
                </p:nvSpPr>
                <p:spPr bwMode="auto">
                  <a:xfrm>
                    <a:off x="3373" y="1943"/>
                    <a:ext cx="19" cy="20"/>
                  </a:xfrm>
                  <a:custGeom>
                    <a:avLst/>
                    <a:gdLst>
                      <a:gd name="T0" fmla="*/ 0 w 19"/>
                      <a:gd name="T1" fmla="*/ 14 h 20"/>
                      <a:gd name="T2" fmla="*/ 13 w 19"/>
                      <a:gd name="T3" fmla="*/ 0 h 20"/>
                      <a:gd name="T4" fmla="*/ 19 w 19"/>
                      <a:gd name="T5" fmla="*/ 7 h 20"/>
                      <a:gd name="T6" fmla="*/ 6 w 19"/>
                      <a:gd name="T7" fmla="*/ 20 h 20"/>
                      <a:gd name="T8" fmla="*/ 0 w 19"/>
                      <a:gd name="T9" fmla="*/ 14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"/>
                      <a:gd name="T16" fmla="*/ 0 h 20"/>
                      <a:gd name="T17" fmla="*/ 19 w 19"/>
                      <a:gd name="T18" fmla="*/ 20 h 2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" h="20">
                        <a:moveTo>
                          <a:pt x="0" y="14"/>
                        </a:moveTo>
                        <a:lnTo>
                          <a:pt x="13" y="0"/>
                        </a:lnTo>
                        <a:lnTo>
                          <a:pt x="19" y="7"/>
                        </a:lnTo>
                        <a:lnTo>
                          <a:pt x="6" y="20"/>
                        </a:lnTo>
                        <a:lnTo>
                          <a:pt x="0" y="1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62" name="Freeform 911"/>
                  <p:cNvSpPr>
                    <a:spLocks/>
                  </p:cNvSpPr>
                  <p:nvPr/>
                </p:nvSpPr>
                <p:spPr bwMode="auto">
                  <a:xfrm>
                    <a:off x="3412" y="1897"/>
                    <a:ext cx="20" cy="20"/>
                  </a:xfrm>
                  <a:custGeom>
                    <a:avLst/>
                    <a:gdLst>
                      <a:gd name="T0" fmla="*/ 0 w 20"/>
                      <a:gd name="T1" fmla="*/ 13 h 20"/>
                      <a:gd name="T2" fmla="*/ 14 w 20"/>
                      <a:gd name="T3" fmla="*/ 0 h 20"/>
                      <a:gd name="T4" fmla="*/ 20 w 20"/>
                      <a:gd name="T5" fmla="*/ 6 h 20"/>
                      <a:gd name="T6" fmla="*/ 7 w 20"/>
                      <a:gd name="T7" fmla="*/ 20 h 20"/>
                      <a:gd name="T8" fmla="*/ 0 w 20"/>
                      <a:gd name="T9" fmla="*/ 13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20"/>
                      <a:gd name="T17" fmla="*/ 20 w 20"/>
                      <a:gd name="T18" fmla="*/ 20 h 2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20">
                        <a:moveTo>
                          <a:pt x="0" y="13"/>
                        </a:moveTo>
                        <a:lnTo>
                          <a:pt x="14" y="0"/>
                        </a:lnTo>
                        <a:lnTo>
                          <a:pt x="20" y="6"/>
                        </a:lnTo>
                        <a:lnTo>
                          <a:pt x="7" y="20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63" name="Rectangle 912"/>
                  <p:cNvSpPr>
                    <a:spLocks noChangeArrowheads="1"/>
                  </p:cNvSpPr>
                  <p:nvPr/>
                </p:nvSpPr>
                <p:spPr bwMode="auto">
                  <a:xfrm>
                    <a:off x="3469" y="1890"/>
                    <a:ext cx="20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64" name="Freeform 913"/>
                  <p:cNvSpPr>
                    <a:spLocks/>
                  </p:cNvSpPr>
                  <p:nvPr/>
                </p:nvSpPr>
                <p:spPr bwMode="auto">
                  <a:xfrm>
                    <a:off x="3525" y="1877"/>
                    <a:ext cx="24" cy="20"/>
                  </a:xfrm>
                  <a:custGeom>
                    <a:avLst/>
                    <a:gdLst>
                      <a:gd name="T0" fmla="*/ 0 w 24"/>
                      <a:gd name="T1" fmla="*/ 10 h 20"/>
                      <a:gd name="T2" fmla="*/ 17 w 24"/>
                      <a:gd name="T3" fmla="*/ 0 h 20"/>
                      <a:gd name="T4" fmla="*/ 24 w 24"/>
                      <a:gd name="T5" fmla="*/ 10 h 20"/>
                      <a:gd name="T6" fmla="*/ 7 w 24"/>
                      <a:gd name="T7" fmla="*/ 20 h 20"/>
                      <a:gd name="T8" fmla="*/ 0 w 24"/>
                      <a:gd name="T9" fmla="*/ 1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4"/>
                      <a:gd name="T16" fmla="*/ 0 h 20"/>
                      <a:gd name="T17" fmla="*/ 24 w 24"/>
                      <a:gd name="T18" fmla="*/ 20 h 2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4" h="20">
                        <a:moveTo>
                          <a:pt x="0" y="10"/>
                        </a:moveTo>
                        <a:lnTo>
                          <a:pt x="17" y="0"/>
                        </a:lnTo>
                        <a:lnTo>
                          <a:pt x="24" y="10"/>
                        </a:lnTo>
                        <a:lnTo>
                          <a:pt x="7" y="20"/>
                        </a:lnTo>
                        <a:lnTo>
                          <a:pt x="0" y="1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65" name="Freeform 914"/>
                  <p:cNvSpPr>
                    <a:spLocks/>
                  </p:cNvSpPr>
                  <p:nvPr/>
                </p:nvSpPr>
                <p:spPr bwMode="auto">
                  <a:xfrm>
                    <a:off x="3575" y="1844"/>
                    <a:ext cx="24" cy="19"/>
                  </a:xfrm>
                  <a:custGeom>
                    <a:avLst/>
                    <a:gdLst>
                      <a:gd name="T0" fmla="*/ 0 w 24"/>
                      <a:gd name="T1" fmla="*/ 13 h 19"/>
                      <a:gd name="T2" fmla="*/ 17 w 24"/>
                      <a:gd name="T3" fmla="*/ 0 h 19"/>
                      <a:gd name="T4" fmla="*/ 24 w 24"/>
                      <a:gd name="T5" fmla="*/ 6 h 19"/>
                      <a:gd name="T6" fmla="*/ 7 w 24"/>
                      <a:gd name="T7" fmla="*/ 19 h 19"/>
                      <a:gd name="T8" fmla="*/ 0 w 24"/>
                      <a:gd name="T9" fmla="*/ 13 h 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4"/>
                      <a:gd name="T16" fmla="*/ 0 h 19"/>
                      <a:gd name="T17" fmla="*/ 24 w 24"/>
                      <a:gd name="T18" fmla="*/ 19 h 1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4" h="19">
                        <a:moveTo>
                          <a:pt x="0" y="13"/>
                        </a:moveTo>
                        <a:lnTo>
                          <a:pt x="17" y="0"/>
                        </a:lnTo>
                        <a:lnTo>
                          <a:pt x="24" y="6"/>
                        </a:lnTo>
                        <a:lnTo>
                          <a:pt x="7" y="19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66" name="Freeform 915"/>
                  <p:cNvSpPr>
                    <a:spLocks/>
                  </p:cNvSpPr>
                  <p:nvPr/>
                </p:nvSpPr>
                <p:spPr bwMode="auto">
                  <a:xfrm>
                    <a:off x="3628" y="1824"/>
                    <a:ext cx="24" cy="16"/>
                  </a:xfrm>
                  <a:custGeom>
                    <a:avLst/>
                    <a:gdLst>
                      <a:gd name="T0" fmla="*/ 4 w 24"/>
                      <a:gd name="T1" fmla="*/ 0 h 16"/>
                      <a:gd name="T2" fmla="*/ 24 w 24"/>
                      <a:gd name="T3" fmla="*/ 6 h 16"/>
                      <a:gd name="T4" fmla="*/ 20 w 24"/>
                      <a:gd name="T5" fmla="*/ 16 h 16"/>
                      <a:gd name="T6" fmla="*/ 0 w 24"/>
                      <a:gd name="T7" fmla="*/ 10 h 16"/>
                      <a:gd name="T8" fmla="*/ 4 w 24"/>
                      <a:gd name="T9" fmla="*/ 0 h 1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4"/>
                      <a:gd name="T16" fmla="*/ 0 h 16"/>
                      <a:gd name="T17" fmla="*/ 24 w 24"/>
                      <a:gd name="T18" fmla="*/ 16 h 1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4" h="16">
                        <a:moveTo>
                          <a:pt x="4" y="0"/>
                        </a:moveTo>
                        <a:lnTo>
                          <a:pt x="24" y="6"/>
                        </a:lnTo>
                        <a:lnTo>
                          <a:pt x="20" y="16"/>
                        </a:lnTo>
                        <a:lnTo>
                          <a:pt x="0" y="10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67" name="Freeform 916"/>
                  <p:cNvSpPr>
                    <a:spLocks/>
                  </p:cNvSpPr>
                  <p:nvPr/>
                </p:nvSpPr>
                <p:spPr bwMode="auto">
                  <a:xfrm>
                    <a:off x="3685" y="1844"/>
                    <a:ext cx="23" cy="16"/>
                  </a:xfrm>
                  <a:custGeom>
                    <a:avLst/>
                    <a:gdLst>
                      <a:gd name="T0" fmla="*/ 3 w 23"/>
                      <a:gd name="T1" fmla="*/ 0 h 16"/>
                      <a:gd name="T2" fmla="*/ 23 w 23"/>
                      <a:gd name="T3" fmla="*/ 6 h 16"/>
                      <a:gd name="T4" fmla="*/ 20 w 23"/>
                      <a:gd name="T5" fmla="*/ 16 h 16"/>
                      <a:gd name="T6" fmla="*/ 0 w 23"/>
                      <a:gd name="T7" fmla="*/ 9 h 16"/>
                      <a:gd name="T8" fmla="*/ 3 w 23"/>
                      <a:gd name="T9" fmla="*/ 0 h 1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"/>
                      <a:gd name="T16" fmla="*/ 0 h 16"/>
                      <a:gd name="T17" fmla="*/ 23 w 23"/>
                      <a:gd name="T18" fmla="*/ 16 h 1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" h="16">
                        <a:moveTo>
                          <a:pt x="3" y="0"/>
                        </a:moveTo>
                        <a:lnTo>
                          <a:pt x="23" y="6"/>
                        </a:lnTo>
                        <a:lnTo>
                          <a:pt x="20" y="16"/>
                        </a:lnTo>
                        <a:lnTo>
                          <a:pt x="0" y="9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68" name="Freeform 917"/>
                  <p:cNvSpPr>
                    <a:spLocks/>
                  </p:cNvSpPr>
                  <p:nvPr/>
                </p:nvSpPr>
                <p:spPr bwMode="auto">
                  <a:xfrm>
                    <a:off x="3745" y="1847"/>
                    <a:ext cx="20" cy="13"/>
                  </a:xfrm>
                  <a:custGeom>
                    <a:avLst/>
                    <a:gdLst>
                      <a:gd name="T0" fmla="*/ 0 w 20"/>
                      <a:gd name="T1" fmla="*/ 3 h 13"/>
                      <a:gd name="T2" fmla="*/ 20 w 20"/>
                      <a:gd name="T3" fmla="*/ 0 h 13"/>
                      <a:gd name="T4" fmla="*/ 20 w 20"/>
                      <a:gd name="T5" fmla="*/ 10 h 13"/>
                      <a:gd name="T6" fmla="*/ 0 w 20"/>
                      <a:gd name="T7" fmla="*/ 13 h 13"/>
                      <a:gd name="T8" fmla="*/ 0 w 20"/>
                      <a:gd name="T9" fmla="*/ 3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3"/>
                      <a:gd name="T17" fmla="*/ 20 w 20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3">
                        <a:moveTo>
                          <a:pt x="0" y="3"/>
                        </a:moveTo>
                        <a:lnTo>
                          <a:pt x="20" y="0"/>
                        </a:lnTo>
                        <a:lnTo>
                          <a:pt x="20" y="10"/>
                        </a:lnTo>
                        <a:lnTo>
                          <a:pt x="0" y="13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69" name="Rectangle 918"/>
                  <p:cNvSpPr>
                    <a:spLocks noChangeArrowheads="1"/>
                  </p:cNvSpPr>
                  <p:nvPr/>
                </p:nvSpPr>
                <p:spPr bwMode="auto">
                  <a:xfrm>
                    <a:off x="3805" y="1840"/>
                    <a:ext cx="10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70" name="Freeform 919"/>
                  <p:cNvSpPr>
                    <a:spLocks/>
                  </p:cNvSpPr>
                  <p:nvPr/>
                </p:nvSpPr>
                <p:spPr bwMode="auto">
                  <a:xfrm>
                    <a:off x="3811" y="1837"/>
                    <a:ext cx="13" cy="13"/>
                  </a:xfrm>
                  <a:custGeom>
                    <a:avLst/>
                    <a:gdLst>
                      <a:gd name="T0" fmla="*/ 0 w 13"/>
                      <a:gd name="T1" fmla="*/ 3 h 13"/>
                      <a:gd name="T2" fmla="*/ 10 w 13"/>
                      <a:gd name="T3" fmla="*/ 0 h 13"/>
                      <a:gd name="T4" fmla="*/ 13 w 13"/>
                      <a:gd name="T5" fmla="*/ 10 h 13"/>
                      <a:gd name="T6" fmla="*/ 4 w 13"/>
                      <a:gd name="T7" fmla="*/ 13 h 13"/>
                      <a:gd name="T8" fmla="*/ 0 w 13"/>
                      <a:gd name="T9" fmla="*/ 3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3"/>
                      <a:gd name="T16" fmla="*/ 0 h 13"/>
                      <a:gd name="T17" fmla="*/ 13 w 13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3" h="13">
                        <a:moveTo>
                          <a:pt x="0" y="3"/>
                        </a:moveTo>
                        <a:lnTo>
                          <a:pt x="10" y="0"/>
                        </a:lnTo>
                        <a:lnTo>
                          <a:pt x="13" y="10"/>
                        </a:lnTo>
                        <a:lnTo>
                          <a:pt x="4" y="13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71" name="Freeform 920"/>
                  <p:cNvSpPr>
                    <a:spLocks/>
                  </p:cNvSpPr>
                  <p:nvPr/>
                </p:nvSpPr>
                <p:spPr bwMode="auto">
                  <a:xfrm>
                    <a:off x="3864" y="1827"/>
                    <a:ext cx="20" cy="13"/>
                  </a:xfrm>
                  <a:custGeom>
                    <a:avLst/>
                    <a:gdLst>
                      <a:gd name="T0" fmla="*/ 0 w 20"/>
                      <a:gd name="T1" fmla="*/ 3 h 13"/>
                      <a:gd name="T2" fmla="*/ 20 w 20"/>
                      <a:gd name="T3" fmla="*/ 0 h 13"/>
                      <a:gd name="T4" fmla="*/ 20 w 20"/>
                      <a:gd name="T5" fmla="*/ 10 h 13"/>
                      <a:gd name="T6" fmla="*/ 0 w 20"/>
                      <a:gd name="T7" fmla="*/ 13 h 13"/>
                      <a:gd name="T8" fmla="*/ 0 w 20"/>
                      <a:gd name="T9" fmla="*/ 3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3"/>
                      <a:gd name="T17" fmla="*/ 20 w 20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3">
                        <a:moveTo>
                          <a:pt x="0" y="3"/>
                        </a:moveTo>
                        <a:lnTo>
                          <a:pt x="20" y="0"/>
                        </a:lnTo>
                        <a:lnTo>
                          <a:pt x="20" y="10"/>
                        </a:lnTo>
                        <a:lnTo>
                          <a:pt x="0" y="13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72" name="Freeform 921"/>
                  <p:cNvSpPr>
                    <a:spLocks/>
                  </p:cNvSpPr>
                  <p:nvPr/>
                </p:nvSpPr>
                <p:spPr bwMode="auto">
                  <a:xfrm>
                    <a:off x="3921" y="1814"/>
                    <a:ext cx="23" cy="16"/>
                  </a:xfrm>
                  <a:custGeom>
                    <a:avLst/>
                    <a:gdLst>
                      <a:gd name="T0" fmla="*/ 0 w 23"/>
                      <a:gd name="T1" fmla="*/ 6 h 16"/>
                      <a:gd name="T2" fmla="*/ 20 w 23"/>
                      <a:gd name="T3" fmla="*/ 0 h 16"/>
                      <a:gd name="T4" fmla="*/ 23 w 23"/>
                      <a:gd name="T5" fmla="*/ 10 h 16"/>
                      <a:gd name="T6" fmla="*/ 3 w 23"/>
                      <a:gd name="T7" fmla="*/ 16 h 16"/>
                      <a:gd name="T8" fmla="*/ 0 w 23"/>
                      <a:gd name="T9" fmla="*/ 6 h 1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"/>
                      <a:gd name="T16" fmla="*/ 0 h 16"/>
                      <a:gd name="T17" fmla="*/ 23 w 23"/>
                      <a:gd name="T18" fmla="*/ 16 h 1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" h="16">
                        <a:moveTo>
                          <a:pt x="0" y="6"/>
                        </a:moveTo>
                        <a:lnTo>
                          <a:pt x="20" y="0"/>
                        </a:lnTo>
                        <a:lnTo>
                          <a:pt x="23" y="10"/>
                        </a:lnTo>
                        <a:lnTo>
                          <a:pt x="3" y="16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73" name="Freeform 922"/>
                  <p:cNvSpPr>
                    <a:spLocks/>
                  </p:cNvSpPr>
                  <p:nvPr/>
                </p:nvSpPr>
                <p:spPr bwMode="auto">
                  <a:xfrm>
                    <a:off x="3977" y="1797"/>
                    <a:ext cx="24" cy="17"/>
                  </a:xfrm>
                  <a:custGeom>
                    <a:avLst/>
                    <a:gdLst>
                      <a:gd name="T0" fmla="*/ 0 w 24"/>
                      <a:gd name="T1" fmla="*/ 7 h 17"/>
                      <a:gd name="T2" fmla="*/ 20 w 24"/>
                      <a:gd name="T3" fmla="*/ 0 h 17"/>
                      <a:gd name="T4" fmla="*/ 24 w 24"/>
                      <a:gd name="T5" fmla="*/ 10 h 17"/>
                      <a:gd name="T6" fmla="*/ 4 w 24"/>
                      <a:gd name="T7" fmla="*/ 17 h 17"/>
                      <a:gd name="T8" fmla="*/ 0 w 24"/>
                      <a:gd name="T9" fmla="*/ 7 h 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4"/>
                      <a:gd name="T16" fmla="*/ 0 h 17"/>
                      <a:gd name="T17" fmla="*/ 24 w 24"/>
                      <a:gd name="T18" fmla="*/ 17 h 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4" h="17">
                        <a:moveTo>
                          <a:pt x="0" y="7"/>
                        </a:moveTo>
                        <a:lnTo>
                          <a:pt x="20" y="0"/>
                        </a:lnTo>
                        <a:lnTo>
                          <a:pt x="24" y="10"/>
                        </a:lnTo>
                        <a:lnTo>
                          <a:pt x="4" y="17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74" name="Rectangle 923"/>
                  <p:cNvSpPr>
                    <a:spLocks noChangeArrowheads="1"/>
                  </p:cNvSpPr>
                  <p:nvPr/>
                </p:nvSpPr>
                <p:spPr bwMode="auto">
                  <a:xfrm>
                    <a:off x="4040" y="1800"/>
                    <a:ext cx="20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75" name="Freeform 924"/>
                  <p:cNvSpPr>
                    <a:spLocks/>
                  </p:cNvSpPr>
                  <p:nvPr/>
                </p:nvSpPr>
                <p:spPr bwMode="auto">
                  <a:xfrm>
                    <a:off x="4100" y="1800"/>
                    <a:ext cx="20" cy="14"/>
                  </a:xfrm>
                  <a:custGeom>
                    <a:avLst/>
                    <a:gdLst>
                      <a:gd name="T0" fmla="*/ 0 w 20"/>
                      <a:gd name="T1" fmla="*/ 4 h 14"/>
                      <a:gd name="T2" fmla="*/ 20 w 20"/>
                      <a:gd name="T3" fmla="*/ 0 h 14"/>
                      <a:gd name="T4" fmla="*/ 20 w 20"/>
                      <a:gd name="T5" fmla="*/ 10 h 14"/>
                      <a:gd name="T6" fmla="*/ 0 w 20"/>
                      <a:gd name="T7" fmla="*/ 14 h 14"/>
                      <a:gd name="T8" fmla="*/ 0 w 20"/>
                      <a:gd name="T9" fmla="*/ 4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4"/>
                      <a:gd name="T17" fmla="*/ 20 w 20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4">
                        <a:moveTo>
                          <a:pt x="0" y="4"/>
                        </a:moveTo>
                        <a:lnTo>
                          <a:pt x="20" y="0"/>
                        </a:lnTo>
                        <a:lnTo>
                          <a:pt x="20" y="10"/>
                        </a:lnTo>
                        <a:lnTo>
                          <a:pt x="0" y="1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76" name="Freeform 925"/>
                  <p:cNvSpPr>
                    <a:spLocks/>
                  </p:cNvSpPr>
                  <p:nvPr/>
                </p:nvSpPr>
                <p:spPr bwMode="auto">
                  <a:xfrm>
                    <a:off x="4160" y="1794"/>
                    <a:ext cx="20" cy="13"/>
                  </a:xfrm>
                  <a:custGeom>
                    <a:avLst/>
                    <a:gdLst>
                      <a:gd name="T0" fmla="*/ 0 w 20"/>
                      <a:gd name="T1" fmla="*/ 3 h 13"/>
                      <a:gd name="T2" fmla="*/ 20 w 20"/>
                      <a:gd name="T3" fmla="*/ 0 h 13"/>
                      <a:gd name="T4" fmla="*/ 20 w 20"/>
                      <a:gd name="T5" fmla="*/ 10 h 13"/>
                      <a:gd name="T6" fmla="*/ 0 w 20"/>
                      <a:gd name="T7" fmla="*/ 13 h 13"/>
                      <a:gd name="T8" fmla="*/ 0 w 20"/>
                      <a:gd name="T9" fmla="*/ 3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3"/>
                      <a:gd name="T17" fmla="*/ 20 w 20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3">
                        <a:moveTo>
                          <a:pt x="0" y="3"/>
                        </a:moveTo>
                        <a:lnTo>
                          <a:pt x="20" y="0"/>
                        </a:lnTo>
                        <a:lnTo>
                          <a:pt x="20" y="10"/>
                        </a:lnTo>
                        <a:lnTo>
                          <a:pt x="0" y="13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77" name="Freeform 926"/>
                  <p:cNvSpPr>
                    <a:spLocks/>
                  </p:cNvSpPr>
                  <p:nvPr/>
                </p:nvSpPr>
                <p:spPr bwMode="auto">
                  <a:xfrm>
                    <a:off x="4210" y="1767"/>
                    <a:ext cx="23" cy="20"/>
                  </a:xfrm>
                  <a:custGeom>
                    <a:avLst/>
                    <a:gdLst>
                      <a:gd name="T0" fmla="*/ 0 w 23"/>
                      <a:gd name="T1" fmla="*/ 13 h 20"/>
                      <a:gd name="T2" fmla="*/ 17 w 23"/>
                      <a:gd name="T3" fmla="*/ 0 h 20"/>
                      <a:gd name="T4" fmla="*/ 23 w 23"/>
                      <a:gd name="T5" fmla="*/ 7 h 20"/>
                      <a:gd name="T6" fmla="*/ 7 w 23"/>
                      <a:gd name="T7" fmla="*/ 20 h 20"/>
                      <a:gd name="T8" fmla="*/ 0 w 23"/>
                      <a:gd name="T9" fmla="*/ 13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"/>
                      <a:gd name="T16" fmla="*/ 0 h 20"/>
                      <a:gd name="T17" fmla="*/ 23 w 23"/>
                      <a:gd name="T18" fmla="*/ 20 h 2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" h="20">
                        <a:moveTo>
                          <a:pt x="0" y="13"/>
                        </a:moveTo>
                        <a:lnTo>
                          <a:pt x="17" y="0"/>
                        </a:lnTo>
                        <a:lnTo>
                          <a:pt x="23" y="7"/>
                        </a:lnTo>
                        <a:lnTo>
                          <a:pt x="7" y="20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78" name="Freeform 927"/>
                  <p:cNvSpPr>
                    <a:spLocks/>
                  </p:cNvSpPr>
                  <p:nvPr/>
                </p:nvSpPr>
                <p:spPr bwMode="auto">
                  <a:xfrm>
                    <a:off x="4257" y="1730"/>
                    <a:ext cx="23" cy="20"/>
                  </a:xfrm>
                  <a:custGeom>
                    <a:avLst/>
                    <a:gdLst>
                      <a:gd name="T0" fmla="*/ 0 w 23"/>
                      <a:gd name="T1" fmla="*/ 14 h 20"/>
                      <a:gd name="T2" fmla="*/ 16 w 23"/>
                      <a:gd name="T3" fmla="*/ 0 h 20"/>
                      <a:gd name="T4" fmla="*/ 23 w 23"/>
                      <a:gd name="T5" fmla="*/ 7 h 20"/>
                      <a:gd name="T6" fmla="*/ 6 w 23"/>
                      <a:gd name="T7" fmla="*/ 20 h 20"/>
                      <a:gd name="T8" fmla="*/ 0 w 23"/>
                      <a:gd name="T9" fmla="*/ 14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"/>
                      <a:gd name="T16" fmla="*/ 0 h 20"/>
                      <a:gd name="T17" fmla="*/ 23 w 23"/>
                      <a:gd name="T18" fmla="*/ 20 h 2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" h="20">
                        <a:moveTo>
                          <a:pt x="0" y="14"/>
                        </a:moveTo>
                        <a:lnTo>
                          <a:pt x="16" y="0"/>
                        </a:lnTo>
                        <a:lnTo>
                          <a:pt x="23" y="7"/>
                        </a:lnTo>
                        <a:lnTo>
                          <a:pt x="6" y="20"/>
                        </a:lnTo>
                        <a:lnTo>
                          <a:pt x="0" y="1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79" name="Freeform 928"/>
                  <p:cNvSpPr>
                    <a:spLocks/>
                  </p:cNvSpPr>
                  <p:nvPr/>
                </p:nvSpPr>
                <p:spPr bwMode="auto">
                  <a:xfrm>
                    <a:off x="4313" y="1727"/>
                    <a:ext cx="20" cy="17"/>
                  </a:xfrm>
                  <a:custGeom>
                    <a:avLst/>
                    <a:gdLst>
                      <a:gd name="T0" fmla="*/ 3 w 20"/>
                      <a:gd name="T1" fmla="*/ 0 h 17"/>
                      <a:gd name="T2" fmla="*/ 20 w 20"/>
                      <a:gd name="T3" fmla="*/ 7 h 17"/>
                      <a:gd name="T4" fmla="*/ 17 w 20"/>
                      <a:gd name="T5" fmla="*/ 17 h 17"/>
                      <a:gd name="T6" fmla="*/ 0 w 20"/>
                      <a:gd name="T7" fmla="*/ 10 h 17"/>
                      <a:gd name="T8" fmla="*/ 3 w 20"/>
                      <a:gd name="T9" fmla="*/ 0 h 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7"/>
                      <a:gd name="T17" fmla="*/ 20 w 20"/>
                      <a:gd name="T18" fmla="*/ 17 h 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7">
                        <a:moveTo>
                          <a:pt x="3" y="0"/>
                        </a:moveTo>
                        <a:lnTo>
                          <a:pt x="20" y="7"/>
                        </a:lnTo>
                        <a:lnTo>
                          <a:pt x="17" y="17"/>
                        </a:lnTo>
                        <a:lnTo>
                          <a:pt x="0" y="1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80" name="Freeform 929"/>
                  <p:cNvSpPr>
                    <a:spLocks/>
                  </p:cNvSpPr>
                  <p:nvPr/>
                </p:nvSpPr>
                <p:spPr bwMode="auto">
                  <a:xfrm>
                    <a:off x="4366" y="1750"/>
                    <a:ext cx="23" cy="17"/>
                  </a:xfrm>
                  <a:custGeom>
                    <a:avLst/>
                    <a:gdLst>
                      <a:gd name="T0" fmla="*/ 3 w 23"/>
                      <a:gd name="T1" fmla="*/ 0 h 17"/>
                      <a:gd name="T2" fmla="*/ 23 w 23"/>
                      <a:gd name="T3" fmla="*/ 7 h 17"/>
                      <a:gd name="T4" fmla="*/ 20 w 23"/>
                      <a:gd name="T5" fmla="*/ 17 h 17"/>
                      <a:gd name="T6" fmla="*/ 0 w 23"/>
                      <a:gd name="T7" fmla="*/ 10 h 17"/>
                      <a:gd name="T8" fmla="*/ 3 w 23"/>
                      <a:gd name="T9" fmla="*/ 0 h 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"/>
                      <a:gd name="T16" fmla="*/ 0 h 17"/>
                      <a:gd name="T17" fmla="*/ 23 w 23"/>
                      <a:gd name="T18" fmla="*/ 17 h 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" h="17">
                        <a:moveTo>
                          <a:pt x="3" y="0"/>
                        </a:moveTo>
                        <a:lnTo>
                          <a:pt x="23" y="7"/>
                        </a:lnTo>
                        <a:lnTo>
                          <a:pt x="20" y="17"/>
                        </a:lnTo>
                        <a:lnTo>
                          <a:pt x="0" y="1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81" name="Freeform 930"/>
                  <p:cNvSpPr>
                    <a:spLocks/>
                  </p:cNvSpPr>
                  <p:nvPr/>
                </p:nvSpPr>
                <p:spPr bwMode="auto">
                  <a:xfrm>
                    <a:off x="4426" y="1747"/>
                    <a:ext cx="20" cy="13"/>
                  </a:xfrm>
                  <a:custGeom>
                    <a:avLst/>
                    <a:gdLst>
                      <a:gd name="T0" fmla="*/ 0 w 20"/>
                      <a:gd name="T1" fmla="*/ 3 h 13"/>
                      <a:gd name="T2" fmla="*/ 20 w 20"/>
                      <a:gd name="T3" fmla="*/ 0 h 13"/>
                      <a:gd name="T4" fmla="*/ 20 w 20"/>
                      <a:gd name="T5" fmla="*/ 10 h 13"/>
                      <a:gd name="T6" fmla="*/ 0 w 20"/>
                      <a:gd name="T7" fmla="*/ 13 h 13"/>
                      <a:gd name="T8" fmla="*/ 0 w 20"/>
                      <a:gd name="T9" fmla="*/ 3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3"/>
                      <a:gd name="T17" fmla="*/ 20 w 20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3">
                        <a:moveTo>
                          <a:pt x="0" y="3"/>
                        </a:moveTo>
                        <a:lnTo>
                          <a:pt x="20" y="0"/>
                        </a:lnTo>
                        <a:lnTo>
                          <a:pt x="20" y="10"/>
                        </a:lnTo>
                        <a:lnTo>
                          <a:pt x="0" y="13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82" name="Rectangle 931"/>
                  <p:cNvSpPr>
                    <a:spLocks noChangeArrowheads="1"/>
                  </p:cNvSpPr>
                  <p:nvPr/>
                </p:nvSpPr>
                <p:spPr bwMode="auto">
                  <a:xfrm>
                    <a:off x="4486" y="1740"/>
                    <a:ext cx="20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83" name="Rectangle 932"/>
                  <p:cNvSpPr>
                    <a:spLocks noChangeArrowheads="1"/>
                  </p:cNvSpPr>
                  <p:nvPr/>
                </p:nvSpPr>
                <p:spPr bwMode="auto">
                  <a:xfrm>
                    <a:off x="4546" y="1737"/>
                    <a:ext cx="20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84" name="Freeform 933"/>
                  <p:cNvSpPr>
                    <a:spLocks/>
                  </p:cNvSpPr>
                  <p:nvPr/>
                </p:nvSpPr>
                <p:spPr bwMode="auto">
                  <a:xfrm>
                    <a:off x="4602" y="1724"/>
                    <a:ext cx="23" cy="16"/>
                  </a:xfrm>
                  <a:custGeom>
                    <a:avLst/>
                    <a:gdLst>
                      <a:gd name="T0" fmla="*/ 0 w 23"/>
                      <a:gd name="T1" fmla="*/ 6 h 16"/>
                      <a:gd name="T2" fmla="*/ 20 w 23"/>
                      <a:gd name="T3" fmla="*/ 0 h 16"/>
                      <a:gd name="T4" fmla="*/ 23 w 23"/>
                      <a:gd name="T5" fmla="*/ 10 h 16"/>
                      <a:gd name="T6" fmla="*/ 3 w 23"/>
                      <a:gd name="T7" fmla="*/ 16 h 16"/>
                      <a:gd name="T8" fmla="*/ 0 w 23"/>
                      <a:gd name="T9" fmla="*/ 6 h 1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"/>
                      <a:gd name="T16" fmla="*/ 0 h 16"/>
                      <a:gd name="T17" fmla="*/ 23 w 23"/>
                      <a:gd name="T18" fmla="*/ 16 h 1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" h="16">
                        <a:moveTo>
                          <a:pt x="0" y="6"/>
                        </a:moveTo>
                        <a:lnTo>
                          <a:pt x="20" y="0"/>
                        </a:lnTo>
                        <a:lnTo>
                          <a:pt x="23" y="10"/>
                        </a:lnTo>
                        <a:lnTo>
                          <a:pt x="3" y="16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85" name="Rectangle 934"/>
                  <p:cNvSpPr>
                    <a:spLocks noChangeArrowheads="1"/>
                  </p:cNvSpPr>
                  <p:nvPr/>
                </p:nvSpPr>
                <p:spPr bwMode="auto">
                  <a:xfrm>
                    <a:off x="4665" y="1714"/>
                    <a:ext cx="7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86" name="Freeform 935"/>
                  <p:cNvSpPr>
                    <a:spLocks/>
                  </p:cNvSpPr>
                  <p:nvPr/>
                </p:nvSpPr>
                <p:spPr bwMode="auto">
                  <a:xfrm>
                    <a:off x="3333" y="2003"/>
                    <a:ext cx="20" cy="23"/>
                  </a:xfrm>
                  <a:custGeom>
                    <a:avLst/>
                    <a:gdLst>
                      <a:gd name="T0" fmla="*/ 6 w 20"/>
                      <a:gd name="T1" fmla="*/ 0 h 23"/>
                      <a:gd name="T2" fmla="*/ 20 w 20"/>
                      <a:gd name="T3" fmla="*/ 17 h 23"/>
                      <a:gd name="T4" fmla="*/ 13 w 20"/>
                      <a:gd name="T5" fmla="*/ 23 h 23"/>
                      <a:gd name="T6" fmla="*/ 0 w 20"/>
                      <a:gd name="T7" fmla="*/ 7 h 23"/>
                      <a:gd name="T8" fmla="*/ 6 w 20"/>
                      <a:gd name="T9" fmla="*/ 0 h 2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23"/>
                      <a:gd name="T17" fmla="*/ 20 w 20"/>
                      <a:gd name="T18" fmla="*/ 23 h 2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23">
                        <a:moveTo>
                          <a:pt x="6" y="0"/>
                        </a:moveTo>
                        <a:lnTo>
                          <a:pt x="20" y="17"/>
                        </a:lnTo>
                        <a:lnTo>
                          <a:pt x="13" y="23"/>
                        </a:lnTo>
                        <a:lnTo>
                          <a:pt x="0" y="7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87" name="Freeform 936"/>
                  <p:cNvSpPr>
                    <a:spLocks/>
                  </p:cNvSpPr>
                  <p:nvPr/>
                </p:nvSpPr>
                <p:spPr bwMode="auto">
                  <a:xfrm>
                    <a:off x="3369" y="2053"/>
                    <a:ext cx="20" cy="20"/>
                  </a:xfrm>
                  <a:custGeom>
                    <a:avLst/>
                    <a:gdLst>
                      <a:gd name="T0" fmla="*/ 7 w 20"/>
                      <a:gd name="T1" fmla="*/ 0 h 20"/>
                      <a:gd name="T2" fmla="*/ 20 w 20"/>
                      <a:gd name="T3" fmla="*/ 13 h 20"/>
                      <a:gd name="T4" fmla="*/ 13 w 20"/>
                      <a:gd name="T5" fmla="*/ 20 h 20"/>
                      <a:gd name="T6" fmla="*/ 0 w 20"/>
                      <a:gd name="T7" fmla="*/ 7 h 20"/>
                      <a:gd name="T8" fmla="*/ 7 w 20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20"/>
                      <a:gd name="T17" fmla="*/ 20 w 20"/>
                      <a:gd name="T18" fmla="*/ 20 h 2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20">
                        <a:moveTo>
                          <a:pt x="7" y="0"/>
                        </a:moveTo>
                        <a:lnTo>
                          <a:pt x="20" y="13"/>
                        </a:lnTo>
                        <a:lnTo>
                          <a:pt x="13" y="20"/>
                        </a:lnTo>
                        <a:lnTo>
                          <a:pt x="0" y="7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88" name="Freeform 937"/>
                  <p:cNvSpPr>
                    <a:spLocks/>
                  </p:cNvSpPr>
                  <p:nvPr/>
                </p:nvSpPr>
                <p:spPr bwMode="auto">
                  <a:xfrm>
                    <a:off x="3406" y="2100"/>
                    <a:ext cx="20" cy="23"/>
                  </a:xfrm>
                  <a:custGeom>
                    <a:avLst/>
                    <a:gdLst>
                      <a:gd name="T0" fmla="*/ 6 w 20"/>
                      <a:gd name="T1" fmla="*/ 0 h 23"/>
                      <a:gd name="T2" fmla="*/ 20 w 20"/>
                      <a:gd name="T3" fmla="*/ 16 h 23"/>
                      <a:gd name="T4" fmla="*/ 13 w 20"/>
                      <a:gd name="T5" fmla="*/ 23 h 23"/>
                      <a:gd name="T6" fmla="*/ 0 w 20"/>
                      <a:gd name="T7" fmla="*/ 6 h 23"/>
                      <a:gd name="T8" fmla="*/ 6 w 20"/>
                      <a:gd name="T9" fmla="*/ 0 h 2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23"/>
                      <a:gd name="T17" fmla="*/ 20 w 20"/>
                      <a:gd name="T18" fmla="*/ 23 h 2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23">
                        <a:moveTo>
                          <a:pt x="6" y="0"/>
                        </a:moveTo>
                        <a:lnTo>
                          <a:pt x="20" y="16"/>
                        </a:lnTo>
                        <a:lnTo>
                          <a:pt x="13" y="23"/>
                        </a:lnTo>
                        <a:lnTo>
                          <a:pt x="0" y="6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89" name="Freeform 938"/>
                  <p:cNvSpPr>
                    <a:spLocks/>
                  </p:cNvSpPr>
                  <p:nvPr/>
                </p:nvSpPr>
                <p:spPr bwMode="auto">
                  <a:xfrm>
                    <a:off x="3442" y="2149"/>
                    <a:ext cx="20" cy="24"/>
                  </a:xfrm>
                  <a:custGeom>
                    <a:avLst/>
                    <a:gdLst>
                      <a:gd name="T0" fmla="*/ 7 w 20"/>
                      <a:gd name="T1" fmla="*/ 0 h 24"/>
                      <a:gd name="T2" fmla="*/ 20 w 20"/>
                      <a:gd name="T3" fmla="*/ 17 h 24"/>
                      <a:gd name="T4" fmla="*/ 14 w 20"/>
                      <a:gd name="T5" fmla="*/ 24 h 24"/>
                      <a:gd name="T6" fmla="*/ 0 w 20"/>
                      <a:gd name="T7" fmla="*/ 7 h 24"/>
                      <a:gd name="T8" fmla="*/ 7 w 20"/>
                      <a:gd name="T9" fmla="*/ 0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24"/>
                      <a:gd name="T17" fmla="*/ 20 w 20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24">
                        <a:moveTo>
                          <a:pt x="7" y="0"/>
                        </a:moveTo>
                        <a:lnTo>
                          <a:pt x="20" y="17"/>
                        </a:lnTo>
                        <a:lnTo>
                          <a:pt x="14" y="24"/>
                        </a:lnTo>
                        <a:lnTo>
                          <a:pt x="0" y="7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90" name="Freeform 939"/>
                  <p:cNvSpPr>
                    <a:spLocks/>
                  </p:cNvSpPr>
                  <p:nvPr/>
                </p:nvSpPr>
                <p:spPr bwMode="auto">
                  <a:xfrm>
                    <a:off x="3479" y="2196"/>
                    <a:ext cx="20" cy="23"/>
                  </a:xfrm>
                  <a:custGeom>
                    <a:avLst/>
                    <a:gdLst>
                      <a:gd name="T0" fmla="*/ 10 w 20"/>
                      <a:gd name="T1" fmla="*/ 0 h 23"/>
                      <a:gd name="T2" fmla="*/ 20 w 20"/>
                      <a:gd name="T3" fmla="*/ 17 h 23"/>
                      <a:gd name="T4" fmla="*/ 10 w 20"/>
                      <a:gd name="T5" fmla="*/ 23 h 23"/>
                      <a:gd name="T6" fmla="*/ 0 w 20"/>
                      <a:gd name="T7" fmla="*/ 7 h 23"/>
                      <a:gd name="T8" fmla="*/ 10 w 20"/>
                      <a:gd name="T9" fmla="*/ 0 h 2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23"/>
                      <a:gd name="T17" fmla="*/ 20 w 20"/>
                      <a:gd name="T18" fmla="*/ 23 h 2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23">
                        <a:moveTo>
                          <a:pt x="10" y="0"/>
                        </a:moveTo>
                        <a:lnTo>
                          <a:pt x="20" y="17"/>
                        </a:lnTo>
                        <a:lnTo>
                          <a:pt x="10" y="23"/>
                        </a:lnTo>
                        <a:lnTo>
                          <a:pt x="0" y="7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91" name="Freeform 940"/>
                  <p:cNvSpPr>
                    <a:spLocks/>
                  </p:cNvSpPr>
                  <p:nvPr/>
                </p:nvSpPr>
                <p:spPr bwMode="auto">
                  <a:xfrm>
                    <a:off x="3512" y="2246"/>
                    <a:ext cx="17" cy="20"/>
                  </a:xfrm>
                  <a:custGeom>
                    <a:avLst/>
                    <a:gdLst>
                      <a:gd name="T0" fmla="*/ 7 w 17"/>
                      <a:gd name="T1" fmla="*/ 0 h 20"/>
                      <a:gd name="T2" fmla="*/ 17 w 17"/>
                      <a:gd name="T3" fmla="*/ 13 h 20"/>
                      <a:gd name="T4" fmla="*/ 10 w 17"/>
                      <a:gd name="T5" fmla="*/ 20 h 20"/>
                      <a:gd name="T6" fmla="*/ 0 w 17"/>
                      <a:gd name="T7" fmla="*/ 6 h 20"/>
                      <a:gd name="T8" fmla="*/ 7 w 17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7"/>
                      <a:gd name="T16" fmla="*/ 0 h 20"/>
                      <a:gd name="T17" fmla="*/ 17 w 17"/>
                      <a:gd name="T18" fmla="*/ 20 h 2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7" h="20">
                        <a:moveTo>
                          <a:pt x="7" y="0"/>
                        </a:moveTo>
                        <a:lnTo>
                          <a:pt x="17" y="13"/>
                        </a:lnTo>
                        <a:lnTo>
                          <a:pt x="10" y="20"/>
                        </a:lnTo>
                        <a:lnTo>
                          <a:pt x="0" y="6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92" name="Rectangle 941"/>
                  <p:cNvSpPr>
                    <a:spLocks noChangeArrowheads="1"/>
                  </p:cNvSpPr>
                  <p:nvPr/>
                </p:nvSpPr>
                <p:spPr bwMode="auto">
                  <a:xfrm>
                    <a:off x="3525" y="2256"/>
                    <a:ext cx="4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93" name="Freeform 942"/>
                  <p:cNvSpPr>
                    <a:spLocks/>
                  </p:cNvSpPr>
                  <p:nvPr/>
                </p:nvSpPr>
                <p:spPr bwMode="auto">
                  <a:xfrm>
                    <a:off x="3569" y="2249"/>
                    <a:ext cx="20" cy="13"/>
                  </a:xfrm>
                  <a:custGeom>
                    <a:avLst/>
                    <a:gdLst>
                      <a:gd name="T0" fmla="*/ 0 w 20"/>
                      <a:gd name="T1" fmla="*/ 3 h 13"/>
                      <a:gd name="T2" fmla="*/ 20 w 20"/>
                      <a:gd name="T3" fmla="*/ 0 h 13"/>
                      <a:gd name="T4" fmla="*/ 20 w 20"/>
                      <a:gd name="T5" fmla="*/ 10 h 13"/>
                      <a:gd name="T6" fmla="*/ 0 w 20"/>
                      <a:gd name="T7" fmla="*/ 13 h 13"/>
                      <a:gd name="T8" fmla="*/ 0 w 20"/>
                      <a:gd name="T9" fmla="*/ 3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3"/>
                      <a:gd name="T17" fmla="*/ 20 w 20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3">
                        <a:moveTo>
                          <a:pt x="0" y="3"/>
                        </a:moveTo>
                        <a:lnTo>
                          <a:pt x="20" y="0"/>
                        </a:lnTo>
                        <a:lnTo>
                          <a:pt x="20" y="10"/>
                        </a:lnTo>
                        <a:lnTo>
                          <a:pt x="0" y="13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94" name="Freeform 943"/>
                  <p:cNvSpPr>
                    <a:spLocks/>
                  </p:cNvSpPr>
                  <p:nvPr/>
                </p:nvSpPr>
                <p:spPr bwMode="auto">
                  <a:xfrm>
                    <a:off x="3625" y="2233"/>
                    <a:ext cx="20" cy="19"/>
                  </a:xfrm>
                  <a:custGeom>
                    <a:avLst/>
                    <a:gdLst>
                      <a:gd name="T0" fmla="*/ 0 w 20"/>
                      <a:gd name="T1" fmla="*/ 13 h 19"/>
                      <a:gd name="T2" fmla="*/ 13 w 20"/>
                      <a:gd name="T3" fmla="*/ 0 h 19"/>
                      <a:gd name="T4" fmla="*/ 20 w 20"/>
                      <a:gd name="T5" fmla="*/ 6 h 19"/>
                      <a:gd name="T6" fmla="*/ 7 w 20"/>
                      <a:gd name="T7" fmla="*/ 19 h 19"/>
                      <a:gd name="T8" fmla="*/ 0 w 20"/>
                      <a:gd name="T9" fmla="*/ 13 h 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9"/>
                      <a:gd name="T17" fmla="*/ 20 w 20"/>
                      <a:gd name="T18" fmla="*/ 19 h 1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9">
                        <a:moveTo>
                          <a:pt x="0" y="13"/>
                        </a:moveTo>
                        <a:lnTo>
                          <a:pt x="13" y="0"/>
                        </a:lnTo>
                        <a:lnTo>
                          <a:pt x="20" y="6"/>
                        </a:lnTo>
                        <a:lnTo>
                          <a:pt x="7" y="19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95" name="Freeform 944"/>
                  <p:cNvSpPr>
                    <a:spLocks/>
                  </p:cNvSpPr>
                  <p:nvPr/>
                </p:nvSpPr>
                <p:spPr bwMode="auto">
                  <a:xfrm>
                    <a:off x="3668" y="2189"/>
                    <a:ext cx="24" cy="20"/>
                  </a:xfrm>
                  <a:custGeom>
                    <a:avLst/>
                    <a:gdLst>
                      <a:gd name="T0" fmla="*/ 0 w 24"/>
                      <a:gd name="T1" fmla="*/ 14 h 20"/>
                      <a:gd name="T2" fmla="*/ 17 w 24"/>
                      <a:gd name="T3" fmla="*/ 0 h 20"/>
                      <a:gd name="T4" fmla="*/ 24 w 24"/>
                      <a:gd name="T5" fmla="*/ 7 h 20"/>
                      <a:gd name="T6" fmla="*/ 7 w 24"/>
                      <a:gd name="T7" fmla="*/ 20 h 20"/>
                      <a:gd name="T8" fmla="*/ 0 w 24"/>
                      <a:gd name="T9" fmla="*/ 14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4"/>
                      <a:gd name="T16" fmla="*/ 0 h 20"/>
                      <a:gd name="T17" fmla="*/ 24 w 24"/>
                      <a:gd name="T18" fmla="*/ 20 h 2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4" h="20">
                        <a:moveTo>
                          <a:pt x="0" y="14"/>
                        </a:moveTo>
                        <a:lnTo>
                          <a:pt x="17" y="0"/>
                        </a:lnTo>
                        <a:lnTo>
                          <a:pt x="24" y="7"/>
                        </a:lnTo>
                        <a:lnTo>
                          <a:pt x="7" y="20"/>
                        </a:lnTo>
                        <a:lnTo>
                          <a:pt x="0" y="1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96" name="Freeform 945"/>
                  <p:cNvSpPr>
                    <a:spLocks/>
                  </p:cNvSpPr>
                  <p:nvPr/>
                </p:nvSpPr>
                <p:spPr bwMode="auto">
                  <a:xfrm>
                    <a:off x="3718" y="2159"/>
                    <a:ext cx="23" cy="17"/>
                  </a:xfrm>
                  <a:custGeom>
                    <a:avLst/>
                    <a:gdLst>
                      <a:gd name="T0" fmla="*/ 3 w 23"/>
                      <a:gd name="T1" fmla="*/ 0 h 17"/>
                      <a:gd name="T2" fmla="*/ 23 w 23"/>
                      <a:gd name="T3" fmla="*/ 7 h 17"/>
                      <a:gd name="T4" fmla="*/ 20 w 23"/>
                      <a:gd name="T5" fmla="*/ 17 h 17"/>
                      <a:gd name="T6" fmla="*/ 0 w 23"/>
                      <a:gd name="T7" fmla="*/ 10 h 17"/>
                      <a:gd name="T8" fmla="*/ 3 w 23"/>
                      <a:gd name="T9" fmla="*/ 0 h 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"/>
                      <a:gd name="T16" fmla="*/ 0 h 17"/>
                      <a:gd name="T17" fmla="*/ 23 w 23"/>
                      <a:gd name="T18" fmla="*/ 17 h 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" h="17">
                        <a:moveTo>
                          <a:pt x="3" y="0"/>
                        </a:moveTo>
                        <a:lnTo>
                          <a:pt x="23" y="7"/>
                        </a:lnTo>
                        <a:lnTo>
                          <a:pt x="20" y="17"/>
                        </a:lnTo>
                        <a:lnTo>
                          <a:pt x="0" y="1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97" name="Freeform 946"/>
                  <p:cNvSpPr>
                    <a:spLocks/>
                  </p:cNvSpPr>
                  <p:nvPr/>
                </p:nvSpPr>
                <p:spPr bwMode="auto">
                  <a:xfrm>
                    <a:off x="3775" y="2176"/>
                    <a:ext cx="20" cy="13"/>
                  </a:xfrm>
                  <a:custGeom>
                    <a:avLst/>
                    <a:gdLst>
                      <a:gd name="T0" fmla="*/ 0 w 20"/>
                      <a:gd name="T1" fmla="*/ 0 h 13"/>
                      <a:gd name="T2" fmla="*/ 20 w 20"/>
                      <a:gd name="T3" fmla="*/ 3 h 13"/>
                      <a:gd name="T4" fmla="*/ 20 w 20"/>
                      <a:gd name="T5" fmla="*/ 13 h 13"/>
                      <a:gd name="T6" fmla="*/ 0 w 20"/>
                      <a:gd name="T7" fmla="*/ 10 h 13"/>
                      <a:gd name="T8" fmla="*/ 0 w 20"/>
                      <a:gd name="T9" fmla="*/ 0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3"/>
                      <a:gd name="T17" fmla="*/ 20 w 20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3">
                        <a:moveTo>
                          <a:pt x="0" y="0"/>
                        </a:moveTo>
                        <a:lnTo>
                          <a:pt x="20" y="3"/>
                        </a:lnTo>
                        <a:lnTo>
                          <a:pt x="20" y="13"/>
                        </a:lnTo>
                        <a:lnTo>
                          <a:pt x="0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98" name="Freeform 947"/>
                  <p:cNvSpPr>
                    <a:spLocks/>
                  </p:cNvSpPr>
                  <p:nvPr/>
                </p:nvSpPr>
                <p:spPr bwMode="auto">
                  <a:xfrm>
                    <a:off x="3828" y="2169"/>
                    <a:ext cx="23" cy="17"/>
                  </a:xfrm>
                  <a:custGeom>
                    <a:avLst/>
                    <a:gdLst>
                      <a:gd name="T0" fmla="*/ 0 w 23"/>
                      <a:gd name="T1" fmla="*/ 7 h 17"/>
                      <a:gd name="T2" fmla="*/ 20 w 23"/>
                      <a:gd name="T3" fmla="*/ 0 h 17"/>
                      <a:gd name="T4" fmla="*/ 23 w 23"/>
                      <a:gd name="T5" fmla="*/ 10 h 17"/>
                      <a:gd name="T6" fmla="*/ 3 w 23"/>
                      <a:gd name="T7" fmla="*/ 17 h 17"/>
                      <a:gd name="T8" fmla="*/ 0 w 23"/>
                      <a:gd name="T9" fmla="*/ 7 h 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"/>
                      <a:gd name="T16" fmla="*/ 0 h 17"/>
                      <a:gd name="T17" fmla="*/ 23 w 23"/>
                      <a:gd name="T18" fmla="*/ 17 h 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" h="17">
                        <a:moveTo>
                          <a:pt x="0" y="7"/>
                        </a:moveTo>
                        <a:lnTo>
                          <a:pt x="20" y="0"/>
                        </a:lnTo>
                        <a:lnTo>
                          <a:pt x="23" y="10"/>
                        </a:lnTo>
                        <a:lnTo>
                          <a:pt x="3" y="17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499" name="Freeform 948"/>
                  <p:cNvSpPr>
                    <a:spLocks/>
                  </p:cNvSpPr>
                  <p:nvPr/>
                </p:nvSpPr>
                <p:spPr bwMode="auto">
                  <a:xfrm>
                    <a:off x="3884" y="2139"/>
                    <a:ext cx="24" cy="20"/>
                  </a:xfrm>
                  <a:custGeom>
                    <a:avLst/>
                    <a:gdLst>
                      <a:gd name="T0" fmla="*/ 0 w 24"/>
                      <a:gd name="T1" fmla="*/ 10 h 20"/>
                      <a:gd name="T2" fmla="*/ 17 w 24"/>
                      <a:gd name="T3" fmla="*/ 0 h 20"/>
                      <a:gd name="T4" fmla="*/ 24 w 24"/>
                      <a:gd name="T5" fmla="*/ 10 h 20"/>
                      <a:gd name="T6" fmla="*/ 7 w 24"/>
                      <a:gd name="T7" fmla="*/ 20 h 20"/>
                      <a:gd name="T8" fmla="*/ 0 w 24"/>
                      <a:gd name="T9" fmla="*/ 1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4"/>
                      <a:gd name="T16" fmla="*/ 0 h 20"/>
                      <a:gd name="T17" fmla="*/ 24 w 24"/>
                      <a:gd name="T18" fmla="*/ 20 h 2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4" h="20">
                        <a:moveTo>
                          <a:pt x="0" y="10"/>
                        </a:moveTo>
                        <a:lnTo>
                          <a:pt x="17" y="0"/>
                        </a:lnTo>
                        <a:lnTo>
                          <a:pt x="24" y="10"/>
                        </a:lnTo>
                        <a:lnTo>
                          <a:pt x="7" y="20"/>
                        </a:lnTo>
                        <a:lnTo>
                          <a:pt x="0" y="1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00" name="Freeform 949"/>
                  <p:cNvSpPr>
                    <a:spLocks/>
                  </p:cNvSpPr>
                  <p:nvPr/>
                </p:nvSpPr>
                <p:spPr bwMode="auto">
                  <a:xfrm>
                    <a:off x="3944" y="2146"/>
                    <a:ext cx="20" cy="13"/>
                  </a:xfrm>
                  <a:custGeom>
                    <a:avLst/>
                    <a:gdLst>
                      <a:gd name="T0" fmla="*/ 0 w 20"/>
                      <a:gd name="T1" fmla="*/ 0 h 13"/>
                      <a:gd name="T2" fmla="*/ 20 w 20"/>
                      <a:gd name="T3" fmla="*/ 3 h 13"/>
                      <a:gd name="T4" fmla="*/ 20 w 20"/>
                      <a:gd name="T5" fmla="*/ 13 h 13"/>
                      <a:gd name="T6" fmla="*/ 0 w 20"/>
                      <a:gd name="T7" fmla="*/ 10 h 13"/>
                      <a:gd name="T8" fmla="*/ 0 w 20"/>
                      <a:gd name="T9" fmla="*/ 0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3"/>
                      <a:gd name="T17" fmla="*/ 20 w 20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3">
                        <a:moveTo>
                          <a:pt x="0" y="0"/>
                        </a:moveTo>
                        <a:lnTo>
                          <a:pt x="20" y="3"/>
                        </a:lnTo>
                        <a:lnTo>
                          <a:pt x="20" y="13"/>
                        </a:lnTo>
                        <a:lnTo>
                          <a:pt x="0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01" name="Freeform 950"/>
                  <p:cNvSpPr>
                    <a:spLocks/>
                  </p:cNvSpPr>
                  <p:nvPr/>
                </p:nvSpPr>
                <p:spPr bwMode="auto">
                  <a:xfrm>
                    <a:off x="4001" y="2149"/>
                    <a:ext cx="23" cy="17"/>
                  </a:xfrm>
                  <a:custGeom>
                    <a:avLst/>
                    <a:gdLst>
                      <a:gd name="T0" fmla="*/ 0 w 23"/>
                      <a:gd name="T1" fmla="*/ 7 h 17"/>
                      <a:gd name="T2" fmla="*/ 20 w 23"/>
                      <a:gd name="T3" fmla="*/ 0 h 17"/>
                      <a:gd name="T4" fmla="*/ 23 w 23"/>
                      <a:gd name="T5" fmla="*/ 10 h 17"/>
                      <a:gd name="T6" fmla="*/ 3 w 23"/>
                      <a:gd name="T7" fmla="*/ 17 h 17"/>
                      <a:gd name="T8" fmla="*/ 0 w 23"/>
                      <a:gd name="T9" fmla="*/ 7 h 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"/>
                      <a:gd name="T16" fmla="*/ 0 h 17"/>
                      <a:gd name="T17" fmla="*/ 23 w 23"/>
                      <a:gd name="T18" fmla="*/ 17 h 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" h="17">
                        <a:moveTo>
                          <a:pt x="0" y="7"/>
                        </a:moveTo>
                        <a:lnTo>
                          <a:pt x="20" y="0"/>
                        </a:lnTo>
                        <a:lnTo>
                          <a:pt x="23" y="10"/>
                        </a:lnTo>
                        <a:lnTo>
                          <a:pt x="3" y="17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02" name="Freeform 951"/>
                  <p:cNvSpPr>
                    <a:spLocks/>
                  </p:cNvSpPr>
                  <p:nvPr/>
                </p:nvSpPr>
                <p:spPr bwMode="auto">
                  <a:xfrm>
                    <a:off x="4057" y="2126"/>
                    <a:ext cx="20" cy="17"/>
                  </a:xfrm>
                  <a:custGeom>
                    <a:avLst/>
                    <a:gdLst>
                      <a:gd name="T0" fmla="*/ 0 w 20"/>
                      <a:gd name="T1" fmla="*/ 7 h 17"/>
                      <a:gd name="T2" fmla="*/ 17 w 20"/>
                      <a:gd name="T3" fmla="*/ 0 h 17"/>
                      <a:gd name="T4" fmla="*/ 20 w 20"/>
                      <a:gd name="T5" fmla="*/ 10 h 17"/>
                      <a:gd name="T6" fmla="*/ 3 w 20"/>
                      <a:gd name="T7" fmla="*/ 17 h 17"/>
                      <a:gd name="T8" fmla="*/ 0 w 20"/>
                      <a:gd name="T9" fmla="*/ 7 h 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7"/>
                      <a:gd name="T17" fmla="*/ 20 w 20"/>
                      <a:gd name="T18" fmla="*/ 17 h 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7">
                        <a:moveTo>
                          <a:pt x="0" y="7"/>
                        </a:moveTo>
                        <a:lnTo>
                          <a:pt x="17" y="0"/>
                        </a:lnTo>
                        <a:lnTo>
                          <a:pt x="20" y="10"/>
                        </a:lnTo>
                        <a:lnTo>
                          <a:pt x="3" y="17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03" name="Freeform 952"/>
                  <p:cNvSpPr>
                    <a:spLocks/>
                  </p:cNvSpPr>
                  <p:nvPr/>
                </p:nvSpPr>
                <p:spPr bwMode="auto">
                  <a:xfrm>
                    <a:off x="4117" y="2119"/>
                    <a:ext cx="20" cy="14"/>
                  </a:xfrm>
                  <a:custGeom>
                    <a:avLst/>
                    <a:gdLst>
                      <a:gd name="T0" fmla="*/ 0 w 20"/>
                      <a:gd name="T1" fmla="*/ 0 h 14"/>
                      <a:gd name="T2" fmla="*/ 20 w 20"/>
                      <a:gd name="T3" fmla="*/ 4 h 14"/>
                      <a:gd name="T4" fmla="*/ 20 w 20"/>
                      <a:gd name="T5" fmla="*/ 14 h 14"/>
                      <a:gd name="T6" fmla="*/ 0 w 20"/>
                      <a:gd name="T7" fmla="*/ 10 h 14"/>
                      <a:gd name="T8" fmla="*/ 0 w 20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4"/>
                      <a:gd name="T17" fmla="*/ 20 w 20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4">
                        <a:moveTo>
                          <a:pt x="0" y="0"/>
                        </a:moveTo>
                        <a:lnTo>
                          <a:pt x="20" y="4"/>
                        </a:lnTo>
                        <a:lnTo>
                          <a:pt x="20" y="14"/>
                        </a:lnTo>
                        <a:lnTo>
                          <a:pt x="0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04" name="Freeform 953"/>
                  <p:cNvSpPr>
                    <a:spLocks/>
                  </p:cNvSpPr>
                  <p:nvPr/>
                </p:nvSpPr>
                <p:spPr bwMode="auto">
                  <a:xfrm>
                    <a:off x="4177" y="2126"/>
                    <a:ext cx="20" cy="13"/>
                  </a:xfrm>
                  <a:custGeom>
                    <a:avLst/>
                    <a:gdLst>
                      <a:gd name="T0" fmla="*/ 3 w 20"/>
                      <a:gd name="T1" fmla="*/ 0 h 13"/>
                      <a:gd name="T2" fmla="*/ 20 w 20"/>
                      <a:gd name="T3" fmla="*/ 3 h 13"/>
                      <a:gd name="T4" fmla="*/ 16 w 20"/>
                      <a:gd name="T5" fmla="*/ 13 h 13"/>
                      <a:gd name="T6" fmla="*/ 0 w 20"/>
                      <a:gd name="T7" fmla="*/ 10 h 13"/>
                      <a:gd name="T8" fmla="*/ 3 w 20"/>
                      <a:gd name="T9" fmla="*/ 0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3"/>
                      <a:gd name="T17" fmla="*/ 20 w 20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3">
                        <a:moveTo>
                          <a:pt x="3" y="0"/>
                        </a:moveTo>
                        <a:lnTo>
                          <a:pt x="20" y="3"/>
                        </a:lnTo>
                        <a:lnTo>
                          <a:pt x="16" y="13"/>
                        </a:lnTo>
                        <a:lnTo>
                          <a:pt x="0" y="1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05" name="Rectangle 954"/>
                  <p:cNvSpPr>
                    <a:spLocks noChangeArrowheads="1"/>
                  </p:cNvSpPr>
                  <p:nvPr/>
                </p:nvSpPr>
                <p:spPr bwMode="auto">
                  <a:xfrm>
                    <a:off x="4193" y="2129"/>
                    <a:ext cx="4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06" name="Freeform 955"/>
                  <p:cNvSpPr>
                    <a:spLocks/>
                  </p:cNvSpPr>
                  <p:nvPr/>
                </p:nvSpPr>
                <p:spPr bwMode="auto">
                  <a:xfrm>
                    <a:off x="4237" y="2139"/>
                    <a:ext cx="20" cy="14"/>
                  </a:xfrm>
                  <a:custGeom>
                    <a:avLst/>
                    <a:gdLst>
                      <a:gd name="T0" fmla="*/ 0 w 20"/>
                      <a:gd name="T1" fmla="*/ 0 h 14"/>
                      <a:gd name="T2" fmla="*/ 20 w 20"/>
                      <a:gd name="T3" fmla="*/ 4 h 14"/>
                      <a:gd name="T4" fmla="*/ 20 w 20"/>
                      <a:gd name="T5" fmla="*/ 14 h 14"/>
                      <a:gd name="T6" fmla="*/ 0 w 20"/>
                      <a:gd name="T7" fmla="*/ 10 h 14"/>
                      <a:gd name="T8" fmla="*/ 0 w 20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4"/>
                      <a:gd name="T17" fmla="*/ 20 w 20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4">
                        <a:moveTo>
                          <a:pt x="0" y="0"/>
                        </a:moveTo>
                        <a:lnTo>
                          <a:pt x="20" y="4"/>
                        </a:lnTo>
                        <a:lnTo>
                          <a:pt x="20" y="14"/>
                        </a:lnTo>
                        <a:lnTo>
                          <a:pt x="0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07" name="Freeform 956"/>
                  <p:cNvSpPr>
                    <a:spLocks/>
                  </p:cNvSpPr>
                  <p:nvPr/>
                </p:nvSpPr>
                <p:spPr bwMode="auto">
                  <a:xfrm>
                    <a:off x="4293" y="2143"/>
                    <a:ext cx="23" cy="16"/>
                  </a:xfrm>
                  <a:custGeom>
                    <a:avLst/>
                    <a:gdLst>
                      <a:gd name="T0" fmla="*/ 0 w 23"/>
                      <a:gd name="T1" fmla="*/ 6 h 16"/>
                      <a:gd name="T2" fmla="*/ 20 w 23"/>
                      <a:gd name="T3" fmla="*/ 0 h 16"/>
                      <a:gd name="T4" fmla="*/ 23 w 23"/>
                      <a:gd name="T5" fmla="*/ 10 h 16"/>
                      <a:gd name="T6" fmla="*/ 3 w 23"/>
                      <a:gd name="T7" fmla="*/ 16 h 16"/>
                      <a:gd name="T8" fmla="*/ 0 w 23"/>
                      <a:gd name="T9" fmla="*/ 6 h 1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"/>
                      <a:gd name="T16" fmla="*/ 0 h 16"/>
                      <a:gd name="T17" fmla="*/ 23 w 23"/>
                      <a:gd name="T18" fmla="*/ 16 h 1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" h="16">
                        <a:moveTo>
                          <a:pt x="0" y="6"/>
                        </a:moveTo>
                        <a:lnTo>
                          <a:pt x="20" y="0"/>
                        </a:lnTo>
                        <a:lnTo>
                          <a:pt x="23" y="10"/>
                        </a:lnTo>
                        <a:lnTo>
                          <a:pt x="3" y="16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08" name="Freeform 957"/>
                  <p:cNvSpPr>
                    <a:spLocks/>
                  </p:cNvSpPr>
                  <p:nvPr/>
                </p:nvSpPr>
                <p:spPr bwMode="auto">
                  <a:xfrm>
                    <a:off x="4356" y="2129"/>
                    <a:ext cx="20" cy="14"/>
                  </a:xfrm>
                  <a:custGeom>
                    <a:avLst/>
                    <a:gdLst>
                      <a:gd name="T0" fmla="*/ 0 w 20"/>
                      <a:gd name="T1" fmla="*/ 4 h 14"/>
                      <a:gd name="T2" fmla="*/ 20 w 20"/>
                      <a:gd name="T3" fmla="*/ 0 h 14"/>
                      <a:gd name="T4" fmla="*/ 20 w 20"/>
                      <a:gd name="T5" fmla="*/ 10 h 14"/>
                      <a:gd name="T6" fmla="*/ 0 w 20"/>
                      <a:gd name="T7" fmla="*/ 14 h 14"/>
                      <a:gd name="T8" fmla="*/ 0 w 20"/>
                      <a:gd name="T9" fmla="*/ 4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4"/>
                      <a:gd name="T17" fmla="*/ 20 w 20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4">
                        <a:moveTo>
                          <a:pt x="0" y="4"/>
                        </a:moveTo>
                        <a:lnTo>
                          <a:pt x="20" y="0"/>
                        </a:lnTo>
                        <a:lnTo>
                          <a:pt x="20" y="10"/>
                        </a:lnTo>
                        <a:lnTo>
                          <a:pt x="0" y="1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09" name="Rectangle 958"/>
                  <p:cNvSpPr>
                    <a:spLocks noChangeArrowheads="1"/>
                  </p:cNvSpPr>
                  <p:nvPr/>
                </p:nvSpPr>
                <p:spPr bwMode="auto">
                  <a:xfrm>
                    <a:off x="4416" y="2123"/>
                    <a:ext cx="20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10" name="Rectangle 959"/>
                  <p:cNvSpPr>
                    <a:spLocks noChangeArrowheads="1"/>
                  </p:cNvSpPr>
                  <p:nvPr/>
                </p:nvSpPr>
                <p:spPr bwMode="auto">
                  <a:xfrm>
                    <a:off x="4476" y="2119"/>
                    <a:ext cx="3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11" name="Rectangle 960"/>
                  <p:cNvSpPr>
                    <a:spLocks noChangeArrowheads="1"/>
                  </p:cNvSpPr>
                  <p:nvPr/>
                </p:nvSpPr>
                <p:spPr bwMode="auto">
                  <a:xfrm>
                    <a:off x="4479" y="2119"/>
                    <a:ext cx="17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12" name="Rectangle 961"/>
                  <p:cNvSpPr>
                    <a:spLocks noChangeArrowheads="1"/>
                  </p:cNvSpPr>
                  <p:nvPr/>
                </p:nvSpPr>
                <p:spPr bwMode="auto">
                  <a:xfrm>
                    <a:off x="4536" y="2119"/>
                    <a:ext cx="20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13" name="Freeform 962"/>
                  <p:cNvSpPr>
                    <a:spLocks/>
                  </p:cNvSpPr>
                  <p:nvPr/>
                </p:nvSpPr>
                <p:spPr bwMode="auto">
                  <a:xfrm>
                    <a:off x="4592" y="2129"/>
                    <a:ext cx="23" cy="20"/>
                  </a:xfrm>
                  <a:custGeom>
                    <a:avLst/>
                    <a:gdLst>
                      <a:gd name="T0" fmla="*/ 3 w 23"/>
                      <a:gd name="T1" fmla="*/ 0 h 20"/>
                      <a:gd name="T2" fmla="*/ 23 w 23"/>
                      <a:gd name="T3" fmla="*/ 10 h 20"/>
                      <a:gd name="T4" fmla="*/ 20 w 23"/>
                      <a:gd name="T5" fmla="*/ 20 h 20"/>
                      <a:gd name="T6" fmla="*/ 0 w 23"/>
                      <a:gd name="T7" fmla="*/ 10 h 20"/>
                      <a:gd name="T8" fmla="*/ 3 w 23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"/>
                      <a:gd name="T16" fmla="*/ 0 h 20"/>
                      <a:gd name="T17" fmla="*/ 23 w 23"/>
                      <a:gd name="T18" fmla="*/ 20 h 2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" h="20">
                        <a:moveTo>
                          <a:pt x="3" y="0"/>
                        </a:moveTo>
                        <a:lnTo>
                          <a:pt x="23" y="10"/>
                        </a:lnTo>
                        <a:lnTo>
                          <a:pt x="20" y="20"/>
                        </a:lnTo>
                        <a:lnTo>
                          <a:pt x="0" y="1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14" name="Freeform 963"/>
                  <p:cNvSpPr>
                    <a:spLocks/>
                  </p:cNvSpPr>
                  <p:nvPr/>
                </p:nvSpPr>
                <p:spPr bwMode="auto">
                  <a:xfrm>
                    <a:off x="4642" y="2159"/>
                    <a:ext cx="23" cy="20"/>
                  </a:xfrm>
                  <a:custGeom>
                    <a:avLst/>
                    <a:gdLst>
                      <a:gd name="T0" fmla="*/ 7 w 23"/>
                      <a:gd name="T1" fmla="*/ 0 h 20"/>
                      <a:gd name="T2" fmla="*/ 23 w 23"/>
                      <a:gd name="T3" fmla="*/ 10 h 20"/>
                      <a:gd name="T4" fmla="*/ 17 w 23"/>
                      <a:gd name="T5" fmla="*/ 20 h 20"/>
                      <a:gd name="T6" fmla="*/ 0 w 23"/>
                      <a:gd name="T7" fmla="*/ 10 h 20"/>
                      <a:gd name="T8" fmla="*/ 7 w 23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"/>
                      <a:gd name="T16" fmla="*/ 0 h 20"/>
                      <a:gd name="T17" fmla="*/ 23 w 23"/>
                      <a:gd name="T18" fmla="*/ 20 h 2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" h="20">
                        <a:moveTo>
                          <a:pt x="7" y="0"/>
                        </a:moveTo>
                        <a:lnTo>
                          <a:pt x="23" y="10"/>
                        </a:lnTo>
                        <a:lnTo>
                          <a:pt x="17" y="20"/>
                        </a:lnTo>
                        <a:lnTo>
                          <a:pt x="0" y="10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15" name="Freeform 964"/>
                  <p:cNvSpPr>
                    <a:spLocks/>
                  </p:cNvSpPr>
                  <p:nvPr/>
                </p:nvSpPr>
                <p:spPr bwMode="auto">
                  <a:xfrm>
                    <a:off x="4702" y="2179"/>
                    <a:ext cx="20" cy="14"/>
                  </a:xfrm>
                  <a:custGeom>
                    <a:avLst/>
                    <a:gdLst>
                      <a:gd name="T0" fmla="*/ 0 w 20"/>
                      <a:gd name="T1" fmla="*/ 0 h 14"/>
                      <a:gd name="T2" fmla="*/ 20 w 20"/>
                      <a:gd name="T3" fmla="*/ 4 h 14"/>
                      <a:gd name="T4" fmla="*/ 20 w 20"/>
                      <a:gd name="T5" fmla="*/ 14 h 14"/>
                      <a:gd name="T6" fmla="*/ 0 w 20"/>
                      <a:gd name="T7" fmla="*/ 10 h 14"/>
                      <a:gd name="T8" fmla="*/ 0 w 20"/>
                      <a:gd name="T9" fmla="*/ 0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4"/>
                      <a:gd name="T17" fmla="*/ 20 w 20"/>
                      <a:gd name="T18" fmla="*/ 14 h 1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4">
                        <a:moveTo>
                          <a:pt x="0" y="0"/>
                        </a:moveTo>
                        <a:lnTo>
                          <a:pt x="20" y="4"/>
                        </a:lnTo>
                        <a:lnTo>
                          <a:pt x="20" y="14"/>
                        </a:lnTo>
                        <a:lnTo>
                          <a:pt x="0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16" name="Rectangle 965"/>
                  <p:cNvSpPr>
                    <a:spLocks noChangeArrowheads="1"/>
                  </p:cNvSpPr>
                  <p:nvPr/>
                </p:nvSpPr>
                <p:spPr bwMode="auto">
                  <a:xfrm>
                    <a:off x="4762" y="2189"/>
                    <a:ext cx="6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17" name="Rectangle 966"/>
                  <p:cNvSpPr>
                    <a:spLocks noChangeArrowheads="1"/>
                  </p:cNvSpPr>
                  <p:nvPr/>
                </p:nvSpPr>
                <p:spPr bwMode="auto">
                  <a:xfrm>
                    <a:off x="4768" y="2189"/>
                    <a:ext cx="14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18" name="Rectangle 967"/>
                  <p:cNvSpPr>
                    <a:spLocks noChangeArrowheads="1"/>
                  </p:cNvSpPr>
                  <p:nvPr/>
                </p:nvSpPr>
                <p:spPr bwMode="auto">
                  <a:xfrm>
                    <a:off x="4821" y="2196"/>
                    <a:ext cx="20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19" name="Rectangle 968"/>
                  <p:cNvSpPr>
                    <a:spLocks noChangeArrowheads="1"/>
                  </p:cNvSpPr>
                  <p:nvPr/>
                </p:nvSpPr>
                <p:spPr bwMode="auto">
                  <a:xfrm>
                    <a:off x="4881" y="2199"/>
                    <a:ext cx="20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20" name="Rectangle 969"/>
                  <p:cNvSpPr>
                    <a:spLocks noChangeArrowheads="1"/>
                  </p:cNvSpPr>
                  <p:nvPr/>
                </p:nvSpPr>
                <p:spPr bwMode="auto">
                  <a:xfrm>
                    <a:off x="4941" y="2199"/>
                    <a:ext cx="17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21" name="Rectangle 970"/>
                  <p:cNvSpPr>
                    <a:spLocks noChangeArrowheads="1"/>
                  </p:cNvSpPr>
                  <p:nvPr/>
                </p:nvSpPr>
                <p:spPr bwMode="auto">
                  <a:xfrm>
                    <a:off x="4958" y="2199"/>
                    <a:ext cx="3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22" name="Freeform 971"/>
                  <p:cNvSpPr>
                    <a:spLocks/>
                  </p:cNvSpPr>
                  <p:nvPr/>
                </p:nvSpPr>
                <p:spPr bwMode="auto">
                  <a:xfrm>
                    <a:off x="5001" y="2196"/>
                    <a:ext cx="20" cy="13"/>
                  </a:xfrm>
                  <a:custGeom>
                    <a:avLst/>
                    <a:gdLst>
                      <a:gd name="T0" fmla="*/ 0 w 20"/>
                      <a:gd name="T1" fmla="*/ 3 h 13"/>
                      <a:gd name="T2" fmla="*/ 20 w 20"/>
                      <a:gd name="T3" fmla="*/ 0 h 13"/>
                      <a:gd name="T4" fmla="*/ 20 w 20"/>
                      <a:gd name="T5" fmla="*/ 10 h 13"/>
                      <a:gd name="T6" fmla="*/ 0 w 20"/>
                      <a:gd name="T7" fmla="*/ 13 h 13"/>
                      <a:gd name="T8" fmla="*/ 0 w 20"/>
                      <a:gd name="T9" fmla="*/ 3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3"/>
                      <a:gd name="T17" fmla="*/ 20 w 20"/>
                      <a:gd name="T18" fmla="*/ 13 h 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3">
                        <a:moveTo>
                          <a:pt x="0" y="3"/>
                        </a:moveTo>
                        <a:lnTo>
                          <a:pt x="20" y="0"/>
                        </a:lnTo>
                        <a:lnTo>
                          <a:pt x="20" y="10"/>
                        </a:lnTo>
                        <a:lnTo>
                          <a:pt x="0" y="13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23" name="Freeform 972"/>
                  <p:cNvSpPr>
                    <a:spLocks/>
                  </p:cNvSpPr>
                  <p:nvPr/>
                </p:nvSpPr>
                <p:spPr bwMode="auto">
                  <a:xfrm>
                    <a:off x="5057" y="2186"/>
                    <a:ext cx="20" cy="17"/>
                  </a:xfrm>
                  <a:custGeom>
                    <a:avLst/>
                    <a:gdLst>
                      <a:gd name="T0" fmla="*/ 0 w 20"/>
                      <a:gd name="T1" fmla="*/ 7 h 17"/>
                      <a:gd name="T2" fmla="*/ 17 w 20"/>
                      <a:gd name="T3" fmla="*/ 0 h 17"/>
                      <a:gd name="T4" fmla="*/ 20 w 20"/>
                      <a:gd name="T5" fmla="*/ 10 h 17"/>
                      <a:gd name="T6" fmla="*/ 4 w 20"/>
                      <a:gd name="T7" fmla="*/ 17 h 17"/>
                      <a:gd name="T8" fmla="*/ 0 w 20"/>
                      <a:gd name="T9" fmla="*/ 7 h 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7"/>
                      <a:gd name="T17" fmla="*/ 20 w 20"/>
                      <a:gd name="T18" fmla="*/ 17 h 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7">
                        <a:moveTo>
                          <a:pt x="0" y="7"/>
                        </a:moveTo>
                        <a:lnTo>
                          <a:pt x="17" y="0"/>
                        </a:lnTo>
                        <a:lnTo>
                          <a:pt x="20" y="10"/>
                        </a:lnTo>
                        <a:lnTo>
                          <a:pt x="4" y="17"/>
                        </a:ln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24" name="Freeform 973"/>
                  <p:cNvSpPr>
                    <a:spLocks/>
                  </p:cNvSpPr>
                  <p:nvPr/>
                </p:nvSpPr>
                <p:spPr bwMode="auto">
                  <a:xfrm>
                    <a:off x="5114" y="2163"/>
                    <a:ext cx="23" cy="20"/>
                  </a:xfrm>
                  <a:custGeom>
                    <a:avLst/>
                    <a:gdLst>
                      <a:gd name="T0" fmla="*/ 0 w 23"/>
                      <a:gd name="T1" fmla="*/ 10 h 20"/>
                      <a:gd name="T2" fmla="*/ 17 w 23"/>
                      <a:gd name="T3" fmla="*/ 0 h 20"/>
                      <a:gd name="T4" fmla="*/ 23 w 23"/>
                      <a:gd name="T5" fmla="*/ 10 h 20"/>
                      <a:gd name="T6" fmla="*/ 7 w 23"/>
                      <a:gd name="T7" fmla="*/ 20 h 20"/>
                      <a:gd name="T8" fmla="*/ 0 w 23"/>
                      <a:gd name="T9" fmla="*/ 1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"/>
                      <a:gd name="T16" fmla="*/ 0 h 20"/>
                      <a:gd name="T17" fmla="*/ 23 w 23"/>
                      <a:gd name="T18" fmla="*/ 20 h 2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" h="20">
                        <a:moveTo>
                          <a:pt x="0" y="10"/>
                        </a:moveTo>
                        <a:lnTo>
                          <a:pt x="17" y="0"/>
                        </a:lnTo>
                        <a:lnTo>
                          <a:pt x="23" y="10"/>
                        </a:lnTo>
                        <a:lnTo>
                          <a:pt x="7" y="20"/>
                        </a:lnTo>
                        <a:lnTo>
                          <a:pt x="0" y="1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25" name="Rectangle 974"/>
                  <p:cNvSpPr>
                    <a:spLocks noChangeArrowheads="1"/>
                  </p:cNvSpPr>
                  <p:nvPr/>
                </p:nvSpPr>
                <p:spPr bwMode="auto">
                  <a:xfrm>
                    <a:off x="5174" y="2163"/>
                    <a:ext cx="20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2526" name="Rectangle 975"/>
                  <p:cNvSpPr>
                    <a:spLocks noChangeArrowheads="1"/>
                  </p:cNvSpPr>
                  <p:nvPr/>
                </p:nvSpPr>
                <p:spPr bwMode="auto">
                  <a:xfrm>
                    <a:off x="5234" y="2166"/>
                    <a:ext cx="9" cy="10"/>
                  </a:xfrm>
                  <a:prstGeom prst="rect">
                    <a:avLst/>
                  </a:prstGeom>
                  <a:solidFill>
                    <a:srgbClr val="000000"/>
                  </a:solidFill>
                  <a:ln w="19050">
                    <a:solidFill>
                      <a:srgbClr val="FF0066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</p:grpSp>
          </p:grpSp>
          <p:sp>
            <p:nvSpPr>
              <p:cNvPr id="12440" name="Freeform 976"/>
              <p:cNvSpPr>
                <a:spLocks/>
              </p:cNvSpPr>
              <p:nvPr/>
            </p:nvSpPr>
            <p:spPr bwMode="auto">
              <a:xfrm>
                <a:off x="3336" y="1800"/>
                <a:ext cx="1907" cy="316"/>
              </a:xfrm>
              <a:custGeom>
                <a:avLst/>
                <a:gdLst>
                  <a:gd name="T0" fmla="*/ 0 w 574"/>
                  <a:gd name="T1" fmla="*/ 279011 h 95"/>
                  <a:gd name="T2" fmla="*/ 129151 w 574"/>
                  <a:gd name="T3" fmla="*/ 0 h 95"/>
                  <a:gd name="T4" fmla="*/ 254133 w 574"/>
                  <a:gd name="T5" fmla="*/ 71619 h 95"/>
                  <a:gd name="T6" fmla="*/ 384486 w 574"/>
                  <a:gd name="T7" fmla="*/ 243859 h 95"/>
                  <a:gd name="T8" fmla="*/ 513637 w 574"/>
                  <a:gd name="T9" fmla="*/ 279011 h 95"/>
                  <a:gd name="T10" fmla="*/ 642755 w 574"/>
                  <a:gd name="T11" fmla="*/ 298108 h 95"/>
                  <a:gd name="T12" fmla="*/ 767770 w 574"/>
                  <a:gd name="T13" fmla="*/ 391368 h 95"/>
                  <a:gd name="T14" fmla="*/ 898137 w 574"/>
                  <a:gd name="T15" fmla="*/ 427994 h 95"/>
                  <a:gd name="T16" fmla="*/ 1027288 w 574"/>
                  <a:gd name="T17" fmla="*/ 410467 h 95"/>
                  <a:gd name="T18" fmla="*/ 1152409 w 574"/>
                  <a:gd name="T19" fmla="*/ 391368 h 95"/>
                  <a:gd name="T20" fmla="*/ 1282620 w 574"/>
                  <a:gd name="T21" fmla="*/ 346945 h 95"/>
                  <a:gd name="T22" fmla="*/ 1411775 w 574"/>
                  <a:gd name="T23" fmla="*/ 364428 h 95"/>
                  <a:gd name="T24" fmla="*/ 1536896 w 574"/>
                  <a:gd name="T25" fmla="*/ 377903 h 95"/>
                  <a:gd name="T26" fmla="*/ 1666017 w 574"/>
                  <a:gd name="T27" fmla="*/ 377903 h 95"/>
                  <a:gd name="T28" fmla="*/ 1796746 w 574"/>
                  <a:gd name="T29" fmla="*/ 333104 h 95"/>
                  <a:gd name="T30" fmla="*/ 1925897 w 574"/>
                  <a:gd name="T31" fmla="*/ 274850 h 95"/>
                  <a:gd name="T32" fmla="*/ 2050909 w 574"/>
                  <a:gd name="T33" fmla="*/ 207236 h 95"/>
                  <a:gd name="T34" fmla="*/ 2179654 w 574"/>
                  <a:gd name="T35" fmla="*/ 183979 h 95"/>
                  <a:gd name="T36" fmla="*/ 2310384 w 574"/>
                  <a:gd name="T37" fmla="*/ 207236 h 95"/>
                  <a:gd name="T38" fmla="*/ 2435395 w 574"/>
                  <a:gd name="T39" fmla="*/ 220711 h 95"/>
                  <a:gd name="T40" fmla="*/ 2564516 w 574"/>
                  <a:gd name="T41" fmla="*/ 234176 h 9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74"/>
                  <a:gd name="T64" fmla="*/ 0 h 95"/>
                  <a:gd name="T65" fmla="*/ 574 w 574"/>
                  <a:gd name="T66" fmla="*/ 95 h 9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74" h="95">
                    <a:moveTo>
                      <a:pt x="0" y="62"/>
                    </a:moveTo>
                    <a:lnTo>
                      <a:pt x="29" y="0"/>
                    </a:lnTo>
                    <a:lnTo>
                      <a:pt x="57" y="16"/>
                    </a:lnTo>
                    <a:lnTo>
                      <a:pt x="86" y="54"/>
                    </a:lnTo>
                    <a:lnTo>
                      <a:pt x="115" y="62"/>
                    </a:lnTo>
                    <a:lnTo>
                      <a:pt x="144" y="66"/>
                    </a:lnTo>
                    <a:lnTo>
                      <a:pt x="172" y="87"/>
                    </a:lnTo>
                    <a:lnTo>
                      <a:pt x="201" y="95"/>
                    </a:lnTo>
                    <a:lnTo>
                      <a:pt x="230" y="91"/>
                    </a:lnTo>
                    <a:lnTo>
                      <a:pt x="258" y="87"/>
                    </a:lnTo>
                    <a:lnTo>
                      <a:pt x="287" y="77"/>
                    </a:lnTo>
                    <a:lnTo>
                      <a:pt x="316" y="81"/>
                    </a:lnTo>
                    <a:lnTo>
                      <a:pt x="344" y="84"/>
                    </a:lnTo>
                    <a:lnTo>
                      <a:pt x="373" y="84"/>
                    </a:lnTo>
                    <a:lnTo>
                      <a:pt x="402" y="74"/>
                    </a:lnTo>
                    <a:lnTo>
                      <a:pt x="431" y="61"/>
                    </a:lnTo>
                    <a:lnTo>
                      <a:pt x="459" y="46"/>
                    </a:lnTo>
                    <a:lnTo>
                      <a:pt x="488" y="41"/>
                    </a:lnTo>
                    <a:lnTo>
                      <a:pt x="517" y="46"/>
                    </a:lnTo>
                    <a:lnTo>
                      <a:pt x="545" y="49"/>
                    </a:lnTo>
                    <a:lnTo>
                      <a:pt x="574" y="52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441" name="Freeform 977"/>
              <p:cNvSpPr>
                <a:spLocks/>
              </p:cNvSpPr>
              <p:nvPr/>
            </p:nvSpPr>
            <p:spPr bwMode="auto">
              <a:xfrm>
                <a:off x="3336" y="2006"/>
                <a:ext cx="1907" cy="1"/>
              </a:xfrm>
              <a:custGeom>
                <a:avLst/>
                <a:gdLst>
                  <a:gd name="T0" fmla="*/ 0 w 574"/>
                  <a:gd name="T1" fmla="*/ 0 h 1"/>
                  <a:gd name="T2" fmla="*/ 129151 w 574"/>
                  <a:gd name="T3" fmla="*/ 0 h 1"/>
                  <a:gd name="T4" fmla="*/ 254133 w 574"/>
                  <a:gd name="T5" fmla="*/ 0 h 1"/>
                  <a:gd name="T6" fmla="*/ 384486 w 574"/>
                  <a:gd name="T7" fmla="*/ 0 h 1"/>
                  <a:gd name="T8" fmla="*/ 513637 w 574"/>
                  <a:gd name="T9" fmla="*/ 0 h 1"/>
                  <a:gd name="T10" fmla="*/ 642755 w 574"/>
                  <a:gd name="T11" fmla="*/ 0 h 1"/>
                  <a:gd name="T12" fmla="*/ 767770 w 574"/>
                  <a:gd name="T13" fmla="*/ 0 h 1"/>
                  <a:gd name="T14" fmla="*/ 898137 w 574"/>
                  <a:gd name="T15" fmla="*/ 0 h 1"/>
                  <a:gd name="T16" fmla="*/ 1027288 w 574"/>
                  <a:gd name="T17" fmla="*/ 0 h 1"/>
                  <a:gd name="T18" fmla="*/ 1152409 w 574"/>
                  <a:gd name="T19" fmla="*/ 0 h 1"/>
                  <a:gd name="T20" fmla="*/ 1282620 w 574"/>
                  <a:gd name="T21" fmla="*/ 0 h 1"/>
                  <a:gd name="T22" fmla="*/ 1411775 w 574"/>
                  <a:gd name="T23" fmla="*/ 0 h 1"/>
                  <a:gd name="T24" fmla="*/ 1536896 w 574"/>
                  <a:gd name="T25" fmla="*/ 0 h 1"/>
                  <a:gd name="T26" fmla="*/ 1666017 w 574"/>
                  <a:gd name="T27" fmla="*/ 0 h 1"/>
                  <a:gd name="T28" fmla="*/ 1796746 w 574"/>
                  <a:gd name="T29" fmla="*/ 0 h 1"/>
                  <a:gd name="T30" fmla="*/ 1925897 w 574"/>
                  <a:gd name="T31" fmla="*/ 0 h 1"/>
                  <a:gd name="T32" fmla="*/ 2050909 w 574"/>
                  <a:gd name="T33" fmla="*/ 0 h 1"/>
                  <a:gd name="T34" fmla="*/ 2179654 w 574"/>
                  <a:gd name="T35" fmla="*/ 0 h 1"/>
                  <a:gd name="T36" fmla="*/ 2310384 w 574"/>
                  <a:gd name="T37" fmla="*/ 0 h 1"/>
                  <a:gd name="T38" fmla="*/ 2435395 w 574"/>
                  <a:gd name="T39" fmla="*/ 0 h 1"/>
                  <a:gd name="T40" fmla="*/ 2564516 w 574"/>
                  <a:gd name="T41" fmla="*/ 0 h 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74"/>
                  <a:gd name="T64" fmla="*/ 0 h 1"/>
                  <a:gd name="T65" fmla="*/ 574 w 574"/>
                  <a:gd name="T66" fmla="*/ 1 h 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74" h="1">
                    <a:moveTo>
                      <a:pt x="0" y="0"/>
                    </a:moveTo>
                    <a:lnTo>
                      <a:pt x="29" y="0"/>
                    </a:lnTo>
                    <a:lnTo>
                      <a:pt x="57" y="0"/>
                    </a:lnTo>
                    <a:lnTo>
                      <a:pt x="86" y="0"/>
                    </a:lnTo>
                    <a:lnTo>
                      <a:pt x="115" y="0"/>
                    </a:lnTo>
                    <a:lnTo>
                      <a:pt x="144" y="0"/>
                    </a:lnTo>
                    <a:lnTo>
                      <a:pt x="172" y="0"/>
                    </a:lnTo>
                    <a:lnTo>
                      <a:pt x="201" y="0"/>
                    </a:lnTo>
                    <a:lnTo>
                      <a:pt x="230" y="0"/>
                    </a:lnTo>
                    <a:lnTo>
                      <a:pt x="258" y="0"/>
                    </a:lnTo>
                    <a:lnTo>
                      <a:pt x="287" y="0"/>
                    </a:lnTo>
                    <a:lnTo>
                      <a:pt x="316" y="0"/>
                    </a:lnTo>
                    <a:lnTo>
                      <a:pt x="344" y="0"/>
                    </a:lnTo>
                    <a:lnTo>
                      <a:pt x="373" y="0"/>
                    </a:lnTo>
                    <a:lnTo>
                      <a:pt x="402" y="0"/>
                    </a:lnTo>
                    <a:lnTo>
                      <a:pt x="431" y="0"/>
                    </a:lnTo>
                    <a:lnTo>
                      <a:pt x="459" y="0"/>
                    </a:lnTo>
                    <a:lnTo>
                      <a:pt x="488" y="0"/>
                    </a:lnTo>
                    <a:lnTo>
                      <a:pt x="517" y="0"/>
                    </a:lnTo>
                    <a:lnTo>
                      <a:pt x="545" y="0"/>
                    </a:lnTo>
                    <a:lnTo>
                      <a:pt x="574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442" name="Rectangle 978"/>
              <p:cNvSpPr>
                <a:spLocks noChangeArrowheads="1"/>
              </p:cNvSpPr>
              <p:nvPr/>
            </p:nvSpPr>
            <p:spPr bwMode="auto">
              <a:xfrm>
                <a:off x="3143" y="2326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-3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2443" name="Rectangle 979"/>
              <p:cNvSpPr>
                <a:spLocks noChangeArrowheads="1"/>
              </p:cNvSpPr>
              <p:nvPr/>
            </p:nvSpPr>
            <p:spPr bwMode="auto">
              <a:xfrm>
                <a:off x="3143" y="2070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-1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2444" name="Rectangle 980"/>
              <p:cNvSpPr>
                <a:spLocks noChangeArrowheads="1"/>
              </p:cNvSpPr>
              <p:nvPr/>
            </p:nvSpPr>
            <p:spPr bwMode="auto">
              <a:xfrm>
                <a:off x="3216" y="1817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2445" name="Rectangle 981"/>
              <p:cNvSpPr>
                <a:spLocks noChangeArrowheads="1"/>
              </p:cNvSpPr>
              <p:nvPr/>
            </p:nvSpPr>
            <p:spPr bwMode="auto">
              <a:xfrm>
                <a:off x="3216" y="1561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3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2446" name="Rectangle 982"/>
              <p:cNvSpPr>
                <a:spLocks noChangeArrowheads="1"/>
              </p:cNvSpPr>
              <p:nvPr/>
            </p:nvSpPr>
            <p:spPr bwMode="auto">
              <a:xfrm>
                <a:off x="3306" y="2502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0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2447" name="Rectangle 983"/>
              <p:cNvSpPr>
                <a:spLocks noChangeArrowheads="1"/>
              </p:cNvSpPr>
              <p:nvPr/>
            </p:nvSpPr>
            <p:spPr bwMode="auto">
              <a:xfrm>
                <a:off x="3495" y="2502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2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2448" name="Rectangle 984"/>
              <p:cNvSpPr>
                <a:spLocks noChangeArrowheads="1"/>
              </p:cNvSpPr>
              <p:nvPr/>
            </p:nvSpPr>
            <p:spPr bwMode="auto">
              <a:xfrm>
                <a:off x="3688" y="2502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4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2449" name="Rectangle 985"/>
              <p:cNvSpPr>
                <a:spLocks noChangeArrowheads="1"/>
              </p:cNvSpPr>
              <p:nvPr/>
            </p:nvSpPr>
            <p:spPr bwMode="auto">
              <a:xfrm>
                <a:off x="3878" y="2502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6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2450" name="Rectangle 986"/>
              <p:cNvSpPr>
                <a:spLocks noChangeArrowheads="1"/>
              </p:cNvSpPr>
              <p:nvPr/>
            </p:nvSpPr>
            <p:spPr bwMode="auto">
              <a:xfrm>
                <a:off x="4070" y="2502"/>
                <a:ext cx="7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8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2451" name="Rectangle 987"/>
              <p:cNvSpPr>
                <a:spLocks noChangeArrowheads="1"/>
              </p:cNvSpPr>
              <p:nvPr/>
            </p:nvSpPr>
            <p:spPr bwMode="auto">
              <a:xfrm>
                <a:off x="4227" y="2502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10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2452" name="Rectangle 988"/>
              <p:cNvSpPr>
                <a:spLocks noChangeArrowheads="1"/>
              </p:cNvSpPr>
              <p:nvPr/>
            </p:nvSpPr>
            <p:spPr bwMode="auto">
              <a:xfrm>
                <a:off x="4416" y="2502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12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2453" name="Rectangle 989"/>
              <p:cNvSpPr>
                <a:spLocks noChangeArrowheads="1"/>
              </p:cNvSpPr>
              <p:nvPr/>
            </p:nvSpPr>
            <p:spPr bwMode="auto">
              <a:xfrm>
                <a:off x="4609" y="2502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14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2454" name="Rectangle 990"/>
              <p:cNvSpPr>
                <a:spLocks noChangeArrowheads="1"/>
              </p:cNvSpPr>
              <p:nvPr/>
            </p:nvSpPr>
            <p:spPr bwMode="auto">
              <a:xfrm>
                <a:off x="4798" y="2502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16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2455" name="Rectangle 991"/>
              <p:cNvSpPr>
                <a:spLocks noChangeArrowheads="1"/>
              </p:cNvSpPr>
              <p:nvPr/>
            </p:nvSpPr>
            <p:spPr bwMode="auto">
              <a:xfrm>
                <a:off x="4991" y="2502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18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2456" name="Rectangle 992"/>
              <p:cNvSpPr>
                <a:spLocks noChangeArrowheads="1"/>
              </p:cNvSpPr>
              <p:nvPr/>
            </p:nvSpPr>
            <p:spPr bwMode="auto">
              <a:xfrm>
                <a:off x="5180" y="2502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20</a:t>
                </a:r>
                <a:endParaRPr lang="it-IT" sz="1600">
                  <a:latin typeface="Comic Sans MS" pitchFamily="66" charset="0"/>
                </a:endParaRPr>
              </a:p>
            </p:txBody>
          </p:sp>
          <p:sp>
            <p:nvSpPr>
              <p:cNvPr id="12457" name="Rectangle 993"/>
              <p:cNvSpPr>
                <a:spLocks noChangeArrowheads="1"/>
              </p:cNvSpPr>
              <p:nvPr/>
            </p:nvSpPr>
            <p:spPr bwMode="auto">
              <a:xfrm>
                <a:off x="2950" y="1943"/>
                <a:ext cx="24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 b="1">
                    <a:solidFill>
                      <a:srgbClr val="000000"/>
                    </a:solidFill>
                    <a:latin typeface="Comic Sans MS" pitchFamily="66" charset="0"/>
                  </a:rPr>
                  <a:t>L(d)</a:t>
                </a:r>
                <a:endParaRPr lang="it-IT" sz="1600">
                  <a:latin typeface="Comic Sans MS" pitchFamily="66" charset="0"/>
                </a:endParaRPr>
              </a:p>
            </p:txBody>
          </p:sp>
        </p:grpSp>
        <p:sp>
          <p:nvSpPr>
            <p:cNvPr id="12437" name="Text Box 994"/>
            <p:cNvSpPr txBox="1">
              <a:spLocks noChangeArrowheads="1"/>
            </p:cNvSpPr>
            <p:nvPr/>
          </p:nvSpPr>
          <p:spPr bwMode="auto">
            <a:xfrm>
              <a:off x="4130" y="2340"/>
              <a:ext cx="97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b="1">
                  <a:latin typeface="Comic Sans MS" pitchFamily="66" charset="0"/>
                </a:rPr>
                <a:t>distance (m)</a:t>
              </a:r>
            </a:p>
          </p:txBody>
        </p:sp>
      </p:grpSp>
      <p:grpSp>
        <p:nvGrpSpPr>
          <p:cNvPr id="12540" name="Group 995"/>
          <p:cNvGrpSpPr>
            <a:grpSpLocks/>
          </p:cNvGrpSpPr>
          <p:nvPr/>
        </p:nvGrpSpPr>
        <p:grpSpPr bwMode="auto">
          <a:xfrm>
            <a:off x="312738" y="1795463"/>
            <a:ext cx="3789362" cy="2125662"/>
            <a:chOff x="335" y="1556"/>
            <a:chExt cx="2387" cy="1339"/>
          </a:xfrm>
        </p:grpSpPr>
        <p:sp>
          <p:nvSpPr>
            <p:cNvPr id="12307" name="Text Box 996"/>
            <p:cNvSpPr txBox="1">
              <a:spLocks noChangeArrowheads="1"/>
            </p:cNvSpPr>
            <p:nvPr/>
          </p:nvSpPr>
          <p:spPr bwMode="auto">
            <a:xfrm>
              <a:off x="1202" y="2662"/>
              <a:ext cx="97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b="1">
                  <a:latin typeface="Comic Sans MS" pitchFamily="66" charset="0"/>
                </a:rPr>
                <a:t>distance (m)</a:t>
              </a:r>
            </a:p>
          </p:txBody>
        </p:sp>
        <p:grpSp>
          <p:nvGrpSpPr>
            <p:cNvPr id="12308" name="Group 997"/>
            <p:cNvGrpSpPr>
              <a:grpSpLocks/>
            </p:cNvGrpSpPr>
            <p:nvPr/>
          </p:nvGrpSpPr>
          <p:grpSpPr bwMode="auto">
            <a:xfrm>
              <a:off x="660" y="1618"/>
              <a:ext cx="1970" cy="792"/>
              <a:chOff x="660" y="1618"/>
              <a:chExt cx="1970" cy="792"/>
            </a:xfrm>
          </p:grpSpPr>
          <p:grpSp>
            <p:nvGrpSpPr>
              <p:cNvPr id="12407" name="Group 998"/>
              <p:cNvGrpSpPr>
                <a:grpSpLocks/>
              </p:cNvGrpSpPr>
              <p:nvPr/>
            </p:nvGrpSpPr>
            <p:grpSpPr bwMode="auto">
              <a:xfrm>
                <a:off x="660" y="1618"/>
                <a:ext cx="37" cy="756"/>
                <a:chOff x="660" y="1618"/>
                <a:chExt cx="37" cy="756"/>
              </a:xfrm>
            </p:grpSpPr>
            <p:sp>
              <p:nvSpPr>
                <p:cNvPr id="12432" name="Line 999"/>
                <p:cNvSpPr>
                  <a:spLocks noChangeShapeType="1"/>
                </p:cNvSpPr>
                <p:nvPr/>
              </p:nvSpPr>
              <p:spPr bwMode="auto">
                <a:xfrm>
                  <a:off x="696" y="1618"/>
                  <a:ext cx="1" cy="756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33" name="Line 1000"/>
                <p:cNvSpPr>
                  <a:spLocks noChangeShapeType="1"/>
                </p:cNvSpPr>
                <p:nvPr/>
              </p:nvSpPr>
              <p:spPr bwMode="auto">
                <a:xfrm>
                  <a:off x="660" y="2123"/>
                  <a:ext cx="36" cy="1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34" name="Line 1001"/>
                <p:cNvSpPr>
                  <a:spLocks noChangeShapeType="1"/>
                </p:cNvSpPr>
                <p:nvPr/>
              </p:nvSpPr>
              <p:spPr bwMode="auto">
                <a:xfrm>
                  <a:off x="660" y="1869"/>
                  <a:ext cx="36" cy="1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35" name="Line 1002"/>
                <p:cNvSpPr>
                  <a:spLocks noChangeShapeType="1"/>
                </p:cNvSpPr>
                <p:nvPr/>
              </p:nvSpPr>
              <p:spPr bwMode="auto">
                <a:xfrm>
                  <a:off x="660" y="1618"/>
                  <a:ext cx="36" cy="1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408" name="Group 1003"/>
              <p:cNvGrpSpPr>
                <a:grpSpLocks/>
              </p:cNvGrpSpPr>
              <p:nvPr/>
            </p:nvGrpSpPr>
            <p:grpSpPr bwMode="auto">
              <a:xfrm>
                <a:off x="660" y="2374"/>
                <a:ext cx="1970" cy="36"/>
                <a:chOff x="660" y="2374"/>
                <a:chExt cx="1970" cy="36"/>
              </a:xfrm>
            </p:grpSpPr>
            <p:sp>
              <p:nvSpPr>
                <p:cNvPr id="12409" name="Line 1004"/>
                <p:cNvSpPr>
                  <a:spLocks noChangeShapeType="1"/>
                </p:cNvSpPr>
                <p:nvPr/>
              </p:nvSpPr>
              <p:spPr bwMode="auto">
                <a:xfrm>
                  <a:off x="660" y="2374"/>
                  <a:ext cx="36" cy="1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0" name="Line 1005"/>
                <p:cNvSpPr>
                  <a:spLocks noChangeShapeType="1"/>
                </p:cNvSpPr>
                <p:nvPr/>
              </p:nvSpPr>
              <p:spPr bwMode="auto">
                <a:xfrm>
                  <a:off x="696" y="2374"/>
                  <a:ext cx="1933" cy="1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1" name="Line 1006"/>
                <p:cNvSpPr>
                  <a:spLocks noChangeShapeType="1"/>
                </p:cNvSpPr>
                <p:nvPr/>
              </p:nvSpPr>
              <p:spPr bwMode="auto">
                <a:xfrm flipV="1">
                  <a:off x="696" y="2374"/>
                  <a:ext cx="1" cy="36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2" name="Line 1007"/>
                <p:cNvSpPr>
                  <a:spLocks noChangeShapeType="1"/>
                </p:cNvSpPr>
                <p:nvPr/>
              </p:nvSpPr>
              <p:spPr bwMode="auto">
                <a:xfrm flipV="1">
                  <a:off x="792" y="2374"/>
                  <a:ext cx="1" cy="36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3" name="Line 1008"/>
                <p:cNvSpPr>
                  <a:spLocks noChangeShapeType="1"/>
                </p:cNvSpPr>
                <p:nvPr/>
              </p:nvSpPr>
              <p:spPr bwMode="auto">
                <a:xfrm flipV="1">
                  <a:off x="888" y="2374"/>
                  <a:ext cx="1" cy="36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4" name="Line 1009"/>
                <p:cNvSpPr>
                  <a:spLocks noChangeShapeType="1"/>
                </p:cNvSpPr>
                <p:nvPr/>
              </p:nvSpPr>
              <p:spPr bwMode="auto">
                <a:xfrm flipV="1">
                  <a:off x="987" y="2374"/>
                  <a:ext cx="1" cy="36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5" name="Line 1010"/>
                <p:cNvSpPr>
                  <a:spLocks noChangeShapeType="1"/>
                </p:cNvSpPr>
                <p:nvPr/>
              </p:nvSpPr>
              <p:spPr bwMode="auto">
                <a:xfrm flipV="1">
                  <a:off x="1083" y="2374"/>
                  <a:ext cx="1" cy="36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6" name="Line 1011"/>
                <p:cNvSpPr>
                  <a:spLocks noChangeShapeType="1"/>
                </p:cNvSpPr>
                <p:nvPr/>
              </p:nvSpPr>
              <p:spPr bwMode="auto">
                <a:xfrm flipV="1">
                  <a:off x="1179" y="2374"/>
                  <a:ext cx="1" cy="36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7" name="Line 1012"/>
                <p:cNvSpPr>
                  <a:spLocks noChangeShapeType="1"/>
                </p:cNvSpPr>
                <p:nvPr/>
              </p:nvSpPr>
              <p:spPr bwMode="auto">
                <a:xfrm flipV="1">
                  <a:off x="1275" y="2374"/>
                  <a:ext cx="1" cy="36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8" name="Line 1013"/>
                <p:cNvSpPr>
                  <a:spLocks noChangeShapeType="1"/>
                </p:cNvSpPr>
                <p:nvPr/>
              </p:nvSpPr>
              <p:spPr bwMode="auto">
                <a:xfrm flipV="1">
                  <a:off x="1371" y="2374"/>
                  <a:ext cx="1" cy="36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9" name="Line 1014"/>
                <p:cNvSpPr>
                  <a:spLocks noChangeShapeType="1"/>
                </p:cNvSpPr>
                <p:nvPr/>
              </p:nvSpPr>
              <p:spPr bwMode="auto">
                <a:xfrm flipV="1">
                  <a:off x="1470" y="2374"/>
                  <a:ext cx="1" cy="36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20" name="Line 1015"/>
                <p:cNvSpPr>
                  <a:spLocks noChangeShapeType="1"/>
                </p:cNvSpPr>
                <p:nvPr/>
              </p:nvSpPr>
              <p:spPr bwMode="auto">
                <a:xfrm flipV="1">
                  <a:off x="1566" y="2374"/>
                  <a:ext cx="1" cy="36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21" name="Line 1016"/>
                <p:cNvSpPr>
                  <a:spLocks noChangeShapeType="1"/>
                </p:cNvSpPr>
                <p:nvPr/>
              </p:nvSpPr>
              <p:spPr bwMode="auto">
                <a:xfrm flipV="1">
                  <a:off x="1662" y="2374"/>
                  <a:ext cx="1" cy="36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22" name="Line 1017"/>
                <p:cNvSpPr>
                  <a:spLocks noChangeShapeType="1"/>
                </p:cNvSpPr>
                <p:nvPr/>
              </p:nvSpPr>
              <p:spPr bwMode="auto">
                <a:xfrm flipV="1">
                  <a:off x="1758" y="2374"/>
                  <a:ext cx="1" cy="36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23" name="Line 1018"/>
                <p:cNvSpPr>
                  <a:spLocks noChangeShapeType="1"/>
                </p:cNvSpPr>
                <p:nvPr/>
              </p:nvSpPr>
              <p:spPr bwMode="auto">
                <a:xfrm flipV="1">
                  <a:off x="1854" y="2374"/>
                  <a:ext cx="1" cy="36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24" name="Line 1019"/>
                <p:cNvSpPr>
                  <a:spLocks noChangeShapeType="1"/>
                </p:cNvSpPr>
                <p:nvPr/>
              </p:nvSpPr>
              <p:spPr bwMode="auto">
                <a:xfrm flipV="1">
                  <a:off x="1954" y="2374"/>
                  <a:ext cx="1" cy="36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25" name="Line 1020"/>
                <p:cNvSpPr>
                  <a:spLocks noChangeShapeType="1"/>
                </p:cNvSpPr>
                <p:nvPr/>
              </p:nvSpPr>
              <p:spPr bwMode="auto">
                <a:xfrm flipV="1">
                  <a:off x="2050" y="2374"/>
                  <a:ext cx="1" cy="36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26" name="Line 1021"/>
                <p:cNvSpPr>
                  <a:spLocks noChangeShapeType="1"/>
                </p:cNvSpPr>
                <p:nvPr/>
              </p:nvSpPr>
              <p:spPr bwMode="auto">
                <a:xfrm flipV="1">
                  <a:off x="2146" y="2374"/>
                  <a:ext cx="1" cy="36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27" name="Line 1022"/>
                <p:cNvSpPr>
                  <a:spLocks noChangeShapeType="1"/>
                </p:cNvSpPr>
                <p:nvPr/>
              </p:nvSpPr>
              <p:spPr bwMode="auto">
                <a:xfrm flipV="1">
                  <a:off x="2242" y="2374"/>
                  <a:ext cx="1" cy="36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28" name="Line 1023"/>
                <p:cNvSpPr>
                  <a:spLocks noChangeShapeType="1"/>
                </p:cNvSpPr>
                <p:nvPr/>
              </p:nvSpPr>
              <p:spPr bwMode="auto">
                <a:xfrm flipV="1">
                  <a:off x="2338" y="2374"/>
                  <a:ext cx="1" cy="36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29" name="Line 1024"/>
                <p:cNvSpPr>
                  <a:spLocks noChangeShapeType="1"/>
                </p:cNvSpPr>
                <p:nvPr/>
              </p:nvSpPr>
              <p:spPr bwMode="auto">
                <a:xfrm flipV="1">
                  <a:off x="2437" y="2374"/>
                  <a:ext cx="1" cy="36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30" name="Line 1025"/>
                <p:cNvSpPr>
                  <a:spLocks noChangeShapeType="1"/>
                </p:cNvSpPr>
                <p:nvPr/>
              </p:nvSpPr>
              <p:spPr bwMode="auto">
                <a:xfrm flipV="1">
                  <a:off x="2533" y="2374"/>
                  <a:ext cx="1" cy="36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31" name="Line 1026"/>
                <p:cNvSpPr>
                  <a:spLocks noChangeShapeType="1"/>
                </p:cNvSpPr>
                <p:nvPr/>
              </p:nvSpPr>
              <p:spPr bwMode="auto">
                <a:xfrm flipV="1">
                  <a:off x="2629" y="2374"/>
                  <a:ext cx="1" cy="36"/>
                </a:xfrm>
                <a:prstGeom prst="line">
                  <a:avLst/>
                </a:prstGeom>
                <a:noFill/>
                <a:ln w="1587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2309" name="Group 1027"/>
            <p:cNvGrpSpPr>
              <a:grpSpLocks/>
            </p:cNvGrpSpPr>
            <p:nvPr/>
          </p:nvGrpSpPr>
          <p:grpSpPr bwMode="auto">
            <a:xfrm>
              <a:off x="693" y="1830"/>
              <a:ext cx="1936" cy="297"/>
              <a:chOff x="693" y="1830"/>
              <a:chExt cx="1936" cy="297"/>
            </a:xfrm>
          </p:grpSpPr>
          <p:sp>
            <p:nvSpPr>
              <p:cNvPr id="12328" name="Freeform 1028"/>
              <p:cNvSpPr>
                <a:spLocks/>
              </p:cNvSpPr>
              <p:nvPr/>
            </p:nvSpPr>
            <p:spPr bwMode="auto">
              <a:xfrm>
                <a:off x="693" y="1981"/>
                <a:ext cx="23" cy="20"/>
              </a:xfrm>
              <a:custGeom>
                <a:avLst/>
                <a:gdLst>
                  <a:gd name="T0" fmla="*/ 0 w 23"/>
                  <a:gd name="T1" fmla="*/ 14 h 20"/>
                  <a:gd name="T2" fmla="*/ 16 w 23"/>
                  <a:gd name="T3" fmla="*/ 0 h 20"/>
                  <a:gd name="T4" fmla="*/ 23 w 23"/>
                  <a:gd name="T5" fmla="*/ 7 h 20"/>
                  <a:gd name="T6" fmla="*/ 6 w 23"/>
                  <a:gd name="T7" fmla="*/ 20 h 20"/>
                  <a:gd name="T8" fmla="*/ 0 w 23"/>
                  <a:gd name="T9" fmla="*/ 14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20"/>
                  <a:gd name="T17" fmla="*/ 23 w 23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20">
                    <a:moveTo>
                      <a:pt x="0" y="14"/>
                    </a:moveTo>
                    <a:lnTo>
                      <a:pt x="16" y="0"/>
                    </a:lnTo>
                    <a:lnTo>
                      <a:pt x="23" y="7"/>
                    </a:lnTo>
                    <a:lnTo>
                      <a:pt x="6" y="2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29" name="Freeform 1029"/>
              <p:cNvSpPr>
                <a:spLocks/>
              </p:cNvSpPr>
              <p:nvPr/>
            </p:nvSpPr>
            <p:spPr bwMode="auto">
              <a:xfrm>
                <a:off x="739" y="1942"/>
                <a:ext cx="20" cy="20"/>
              </a:xfrm>
              <a:custGeom>
                <a:avLst/>
                <a:gdLst>
                  <a:gd name="T0" fmla="*/ 0 w 20"/>
                  <a:gd name="T1" fmla="*/ 13 h 20"/>
                  <a:gd name="T2" fmla="*/ 13 w 20"/>
                  <a:gd name="T3" fmla="*/ 0 h 20"/>
                  <a:gd name="T4" fmla="*/ 20 w 20"/>
                  <a:gd name="T5" fmla="*/ 6 h 20"/>
                  <a:gd name="T6" fmla="*/ 7 w 20"/>
                  <a:gd name="T7" fmla="*/ 20 h 20"/>
                  <a:gd name="T8" fmla="*/ 0 w 20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20"/>
                  <a:gd name="T17" fmla="*/ 20 w 20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20">
                    <a:moveTo>
                      <a:pt x="0" y="13"/>
                    </a:moveTo>
                    <a:lnTo>
                      <a:pt x="13" y="0"/>
                    </a:lnTo>
                    <a:lnTo>
                      <a:pt x="20" y="6"/>
                    </a:lnTo>
                    <a:lnTo>
                      <a:pt x="7" y="2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30" name="Freeform 1030"/>
              <p:cNvSpPr>
                <a:spLocks/>
              </p:cNvSpPr>
              <p:nvPr/>
            </p:nvSpPr>
            <p:spPr bwMode="auto">
              <a:xfrm>
                <a:off x="782" y="1905"/>
                <a:ext cx="10" cy="14"/>
              </a:xfrm>
              <a:custGeom>
                <a:avLst/>
                <a:gdLst>
                  <a:gd name="T0" fmla="*/ 0 w 10"/>
                  <a:gd name="T1" fmla="*/ 4 h 14"/>
                  <a:gd name="T2" fmla="*/ 7 w 10"/>
                  <a:gd name="T3" fmla="*/ 0 h 14"/>
                  <a:gd name="T4" fmla="*/ 10 w 10"/>
                  <a:gd name="T5" fmla="*/ 10 h 14"/>
                  <a:gd name="T6" fmla="*/ 3 w 10"/>
                  <a:gd name="T7" fmla="*/ 14 h 14"/>
                  <a:gd name="T8" fmla="*/ 0 w 10"/>
                  <a:gd name="T9" fmla="*/ 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14"/>
                  <a:gd name="T17" fmla="*/ 10 w 10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14">
                    <a:moveTo>
                      <a:pt x="0" y="4"/>
                    </a:moveTo>
                    <a:lnTo>
                      <a:pt x="7" y="0"/>
                    </a:lnTo>
                    <a:lnTo>
                      <a:pt x="10" y="10"/>
                    </a:lnTo>
                    <a:lnTo>
                      <a:pt x="3" y="1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31" name="Freeform 1031"/>
              <p:cNvSpPr>
                <a:spLocks/>
              </p:cNvSpPr>
              <p:nvPr/>
            </p:nvSpPr>
            <p:spPr bwMode="auto">
              <a:xfrm>
                <a:off x="789" y="1902"/>
                <a:ext cx="16" cy="13"/>
              </a:xfrm>
              <a:custGeom>
                <a:avLst/>
                <a:gdLst>
                  <a:gd name="T0" fmla="*/ 0 w 16"/>
                  <a:gd name="T1" fmla="*/ 3 h 13"/>
                  <a:gd name="T2" fmla="*/ 13 w 16"/>
                  <a:gd name="T3" fmla="*/ 0 h 13"/>
                  <a:gd name="T4" fmla="*/ 16 w 16"/>
                  <a:gd name="T5" fmla="*/ 10 h 13"/>
                  <a:gd name="T6" fmla="*/ 3 w 16"/>
                  <a:gd name="T7" fmla="*/ 13 h 13"/>
                  <a:gd name="T8" fmla="*/ 0 w 16"/>
                  <a:gd name="T9" fmla="*/ 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13"/>
                  <a:gd name="T17" fmla="*/ 16 w 16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13">
                    <a:moveTo>
                      <a:pt x="0" y="3"/>
                    </a:moveTo>
                    <a:lnTo>
                      <a:pt x="13" y="0"/>
                    </a:lnTo>
                    <a:lnTo>
                      <a:pt x="16" y="10"/>
                    </a:lnTo>
                    <a:lnTo>
                      <a:pt x="3" y="1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32" name="Freeform 1032"/>
              <p:cNvSpPr>
                <a:spLocks/>
              </p:cNvSpPr>
              <p:nvPr/>
            </p:nvSpPr>
            <p:spPr bwMode="auto">
              <a:xfrm>
                <a:off x="845" y="1896"/>
                <a:ext cx="20" cy="13"/>
              </a:xfrm>
              <a:custGeom>
                <a:avLst/>
                <a:gdLst>
                  <a:gd name="T0" fmla="*/ 0 w 20"/>
                  <a:gd name="T1" fmla="*/ 3 h 13"/>
                  <a:gd name="T2" fmla="*/ 20 w 20"/>
                  <a:gd name="T3" fmla="*/ 0 h 13"/>
                  <a:gd name="T4" fmla="*/ 20 w 20"/>
                  <a:gd name="T5" fmla="*/ 9 h 13"/>
                  <a:gd name="T6" fmla="*/ 0 w 20"/>
                  <a:gd name="T7" fmla="*/ 13 h 13"/>
                  <a:gd name="T8" fmla="*/ 0 w 20"/>
                  <a:gd name="T9" fmla="*/ 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0" y="3"/>
                    </a:moveTo>
                    <a:lnTo>
                      <a:pt x="20" y="0"/>
                    </a:lnTo>
                    <a:lnTo>
                      <a:pt x="20" y="9"/>
                    </a:lnTo>
                    <a:lnTo>
                      <a:pt x="0" y="1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33" name="Freeform 1033"/>
              <p:cNvSpPr>
                <a:spLocks/>
              </p:cNvSpPr>
              <p:nvPr/>
            </p:nvSpPr>
            <p:spPr bwMode="auto">
              <a:xfrm>
                <a:off x="905" y="1892"/>
                <a:ext cx="19" cy="13"/>
              </a:xfrm>
              <a:custGeom>
                <a:avLst/>
                <a:gdLst>
                  <a:gd name="T0" fmla="*/ 0 w 19"/>
                  <a:gd name="T1" fmla="*/ 0 h 13"/>
                  <a:gd name="T2" fmla="*/ 19 w 19"/>
                  <a:gd name="T3" fmla="*/ 4 h 13"/>
                  <a:gd name="T4" fmla="*/ 19 w 19"/>
                  <a:gd name="T5" fmla="*/ 13 h 13"/>
                  <a:gd name="T6" fmla="*/ 0 w 19"/>
                  <a:gd name="T7" fmla="*/ 10 h 13"/>
                  <a:gd name="T8" fmla="*/ 0 w 19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13"/>
                  <a:gd name="T17" fmla="*/ 19 w 19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13">
                    <a:moveTo>
                      <a:pt x="0" y="0"/>
                    </a:moveTo>
                    <a:lnTo>
                      <a:pt x="19" y="4"/>
                    </a:lnTo>
                    <a:lnTo>
                      <a:pt x="19" y="13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34" name="Rectangle 1034"/>
              <p:cNvSpPr>
                <a:spLocks noChangeArrowheads="1"/>
              </p:cNvSpPr>
              <p:nvPr/>
            </p:nvSpPr>
            <p:spPr bwMode="auto">
              <a:xfrm>
                <a:off x="964" y="1899"/>
                <a:ext cx="20" cy="1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35" name="Freeform 1035"/>
              <p:cNvSpPr>
                <a:spLocks/>
              </p:cNvSpPr>
              <p:nvPr/>
            </p:nvSpPr>
            <p:spPr bwMode="auto">
              <a:xfrm>
                <a:off x="1024" y="1905"/>
                <a:ext cx="20" cy="14"/>
              </a:xfrm>
              <a:custGeom>
                <a:avLst/>
                <a:gdLst>
                  <a:gd name="T0" fmla="*/ 0 w 20"/>
                  <a:gd name="T1" fmla="*/ 0 h 14"/>
                  <a:gd name="T2" fmla="*/ 20 w 20"/>
                  <a:gd name="T3" fmla="*/ 4 h 14"/>
                  <a:gd name="T4" fmla="*/ 20 w 20"/>
                  <a:gd name="T5" fmla="*/ 14 h 14"/>
                  <a:gd name="T6" fmla="*/ 0 w 20"/>
                  <a:gd name="T7" fmla="*/ 10 h 14"/>
                  <a:gd name="T8" fmla="*/ 0 w 20"/>
                  <a:gd name="T9" fmla="*/ 0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4"/>
                  <a:gd name="T17" fmla="*/ 20 w 20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4">
                    <a:moveTo>
                      <a:pt x="0" y="0"/>
                    </a:moveTo>
                    <a:lnTo>
                      <a:pt x="20" y="4"/>
                    </a:lnTo>
                    <a:lnTo>
                      <a:pt x="20" y="14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36" name="Freeform 1036"/>
              <p:cNvSpPr>
                <a:spLocks/>
              </p:cNvSpPr>
              <p:nvPr/>
            </p:nvSpPr>
            <p:spPr bwMode="auto">
              <a:xfrm>
                <a:off x="1083" y="1912"/>
                <a:ext cx="20" cy="13"/>
              </a:xfrm>
              <a:custGeom>
                <a:avLst/>
                <a:gdLst>
                  <a:gd name="T0" fmla="*/ 0 w 20"/>
                  <a:gd name="T1" fmla="*/ 3 h 13"/>
                  <a:gd name="T2" fmla="*/ 20 w 20"/>
                  <a:gd name="T3" fmla="*/ 0 h 13"/>
                  <a:gd name="T4" fmla="*/ 20 w 20"/>
                  <a:gd name="T5" fmla="*/ 10 h 13"/>
                  <a:gd name="T6" fmla="*/ 0 w 20"/>
                  <a:gd name="T7" fmla="*/ 13 h 13"/>
                  <a:gd name="T8" fmla="*/ 0 w 20"/>
                  <a:gd name="T9" fmla="*/ 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0" y="3"/>
                    </a:moveTo>
                    <a:lnTo>
                      <a:pt x="20" y="0"/>
                    </a:lnTo>
                    <a:lnTo>
                      <a:pt x="20" y="10"/>
                    </a:lnTo>
                    <a:lnTo>
                      <a:pt x="0" y="1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37" name="Freeform 1037"/>
              <p:cNvSpPr>
                <a:spLocks/>
              </p:cNvSpPr>
              <p:nvPr/>
            </p:nvSpPr>
            <p:spPr bwMode="auto">
              <a:xfrm>
                <a:off x="1140" y="1896"/>
                <a:ext cx="23" cy="16"/>
              </a:xfrm>
              <a:custGeom>
                <a:avLst/>
                <a:gdLst>
                  <a:gd name="T0" fmla="*/ 0 w 23"/>
                  <a:gd name="T1" fmla="*/ 6 h 16"/>
                  <a:gd name="T2" fmla="*/ 19 w 23"/>
                  <a:gd name="T3" fmla="*/ 0 h 16"/>
                  <a:gd name="T4" fmla="*/ 23 w 23"/>
                  <a:gd name="T5" fmla="*/ 9 h 16"/>
                  <a:gd name="T6" fmla="*/ 3 w 23"/>
                  <a:gd name="T7" fmla="*/ 16 h 16"/>
                  <a:gd name="T8" fmla="*/ 0 w 23"/>
                  <a:gd name="T9" fmla="*/ 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6"/>
                  <a:gd name="T17" fmla="*/ 23 w 23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6">
                    <a:moveTo>
                      <a:pt x="0" y="6"/>
                    </a:moveTo>
                    <a:lnTo>
                      <a:pt x="19" y="0"/>
                    </a:lnTo>
                    <a:lnTo>
                      <a:pt x="23" y="9"/>
                    </a:lnTo>
                    <a:lnTo>
                      <a:pt x="3" y="1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38" name="Freeform 1038"/>
              <p:cNvSpPr>
                <a:spLocks/>
              </p:cNvSpPr>
              <p:nvPr/>
            </p:nvSpPr>
            <p:spPr bwMode="auto">
              <a:xfrm>
                <a:off x="1202" y="1896"/>
                <a:ext cx="20" cy="13"/>
              </a:xfrm>
              <a:custGeom>
                <a:avLst/>
                <a:gdLst>
                  <a:gd name="T0" fmla="*/ 0 w 20"/>
                  <a:gd name="T1" fmla="*/ 0 h 13"/>
                  <a:gd name="T2" fmla="*/ 20 w 20"/>
                  <a:gd name="T3" fmla="*/ 3 h 13"/>
                  <a:gd name="T4" fmla="*/ 20 w 20"/>
                  <a:gd name="T5" fmla="*/ 13 h 13"/>
                  <a:gd name="T6" fmla="*/ 0 w 20"/>
                  <a:gd name="T7" fmla="*/ 9 h 13"/>
                  <a:gd name="T8" fmla="*/ 0 w 20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0" y="0"/>
                    </a:moveTo>
                    <a:lnTo>
                      <a:pt x="20" y="3"/>
                    </a:lnTo>
                    <a:lnTo>
                      <a:pt x="20" y="13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39" name="Freeform 1039"/>
              <p:cNvSpPr>
                <a:spLocks/>
              </p:cNvSpPr>
              <p:nvPr/>
            </p:nvSpPr>
            <p:spPr bwMode="auto">
              <a:xfrm>
                <a:off x="1262" y="1905"/>
                <a:ext cx="17" cy="14"/>
              </a:xfrm>
              <a:custGeom>
                <a:avLst/>
                <a:gdLst>
                  <a:gd name="T0" fmla="*/ 3 w 17"/>
                  <a:gd name="T1" fmla="*/ 0 h 14"/>
                  <a:gd name="T2" fmla="*/ 17 w 17"/>
                  <a:gd name="T3" fmla="*/ 4 h 14"/>
                  <a:gd name="T4" fmla="*/ 13 w 17"/>
                  <a:gd name="T5" fmla="*/ 14 h 14"/>
                  <a:gd name="T6" fmla="*/ 0 w 17"/>
                  <a:gd name="T7" fmla="*/ 10 h 14"/>
                  <a:gd name="T8" fmla="*/ 3 w 17"/>
                  <a:gd name="T9" fmla="*/ 0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14"/>
                  <a:gd name="T17" fmla="*/ 17 w 17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14">
                    <a:moveTo>
                      <a:pt x="3" y="0"/>
                    </a:moveTo>
                    <a:lnTo>
                      <a:pt x="17" y="4"/>
                    </a:lnTo>
                    <a:lnTo>
                      <a:pt x="13" y="14"/>
                    </a:lnTo>
                    <a:lnTo>
                      <a:pt x="0" y="1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40" name="Freeform 1040"/>
              <p:cNvSpPr>
                <a:spLocks/>
              </p:cNvSpPr>
              <p:nvPr/>
            </p:nvSpPr>
            <p:spPr bwMode="auto">
              <a:xfrm>
                <a:off x="1272" y="1905"/>
                <a:ext cx="10" cy="14"/>
              </a:xfrm>
              <a:custGeom>
                <a:avLst/>
                <a:gdLst>
                  <a:gd name="T0" fmla="*/ 0 w 10"/>
                  <a:gd name="T1" fmla="*/ 4 h 14"/>
                  <a:gd name="T2" fmla="*/ 7 w 10"/>
                  <a:gd name="T3" fmla="*/ 0 h 14"/>
                  <a:gd name="T4" fmla="*/ 10 w 10"/>
                  <a:gd name="T5" fmla="*/ 10 h 14"/>
                  <a:gd name="T6" fmla="*/ 3 w 10"/>
                  <a:gd name="T7" fmla="*/ 14 h 14"/>
                  <a:gd name="T8" fmla="*/ 0 w 10"/>
                  <a:gd name="T9" fmla="*/ 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14"/>
                  <a:gd name="T17" fmla="*/ 10 w 10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14">
                    <a:moveTo>
                      <a:pt x="0" y="4"/>
                    </a:moveTo>
                    <a:lnTo>
                      <a:pt x="7" y="0"/>
                    </a:lnTo>
                    <a:lnTo>
                      <a:pt x="10" y="10"/>
                    </a:lnTo>
                    <a:lnTo>
                      <a:pt x="3" y="1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41" name="Freeform 1041"/>
              <p:cNvSpPr>
                <a:spLocks/>
              </p:cNvSpPr>
              <p:nvPr/>
            </p:nvSpPr>
            <p:spPr bwMode="auto">
              <a:xfrm>
                <a:off x="1318" y="1892"/>
                <a:ext cx="20" cy="13"/>
              </a:xfrm>
              <a:custGeom>
                <a:avLst/>
                <a:gdLst>
                  <a:gd name="T0" fmla="*/ 0 w 20"/>
                  <a:gd name="T1" fmla="*/ 4 h 13"/>
                  <a:gd name="T2" fmla="*/ 17 w 20"/>
                  <a:gd name="T3" fmla="*/ 0 h 13"/>
                  <a:gd name="T4" fmla="*/ 20 w 20"/>
                  <a:gd name="T5" fmla="*/ 10 h 13"/>
                  <a:gd name="T6" fmla="*/ 4 w 20"/>
                  <a:gd name="T7" fmla="*/ 13 h 13"/>
                  <a:gd name="T8" fmla="*/ 0 w 20"/>
                  <a:gd name="T9" fmla="*/ 4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0" y="4"/>
                    </a:moveTo>
                    <a:lnTo>
                      <a:pt x="17" y="0"/>
                    </a:lnTo>
                    <a:lnTo>
                      <a:pt x="20" y="10"/>
                    </a:lnTo>
                    <a:lnTo>
                      <a:pt x="4" y="13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42" name="Freeform 1042"/>
              <p:cNvSpPr>
                <a:spLocks/>
              </p:cNvSpPr>
              <p:nvPr/>
            </p:nvSpPr>
            <p:spPr bwMode="auto">
              <a:xfrm>
                <a:off x="1378" y="1882"/>
                <a:ext cx="20" cy="14"/>
              </a:xfrm>
              <a:custGeom>
                <a:avLst/>
                <a:gdLst>
                  <a:gd name="T0" fmla="*/ 0 w 20"/>
                  <a:gd name="T1" fmla="*/ 0 h 14"/>
                  <a:gd name="T2" fmla="*/ 20 w 20"/>
                  <a:gd name="T3" fmla="*/ 4 h 14"/>
                  <a:gd name="T4" fmla="*/ 20 w 20"/>
                  <a:gd name="T5" fmla="*/ 14 h 14"/>
                  <a:gd name="T6" fmla="*/ 0 w 20"/>
                  <a:gd name="T7" fmla="*/ 10 h 14"/>
                  <a:gd name="T8" fmla="*/ 0 w 20"/>
                  <a:gd name="T9" fmla="*/ 0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4"/>
                  <a:gd name="T17" fmla="*/ 20 w 20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4">
                    <a:moveTo>
                      <a:pt x="0" y="0"/>
                    </a:moveTo>
                    <a:lnTo>
                      <a:pt x="20" y="4"/>
                    </a:lnTo>
                    <a:lnTo>
                      <a:pt x="20" y="14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43" name="Freeform 1043"/>
              <p:cNvSpPr>
                <a:spLocks/>
              </p:cNvSpPr>
              <p:nvPr/>
            </p:nvSpPr>
            <p:spPr bwMode="auto">
              <a:xfrm>
                <a:off x="1437" y="1886"/>
                <a:ext cx="20" cy="13"/>
              </a:xfrm>
              <a:custGeom>
                <a:avLst/>
                <a:gdLst>
                  <a:gd name="T0" fmla="*/ 0 w 20"/>
                  <a:gd name="T1" fmla="*/ 0 h 13"/>
                  <a:gd name="T2" fmla="*/ 20 w 20"/>
                  <a:gd name="T3" fmla="*/ 3 h 13"/>
                  <a:gd name="T4" fmla="*/ 20 w 20"/>
                  <a:gd name="T5" fmla="*/ 13 h 13"/>
                  <a:gd name="T6" fmla="*/ 0 w 20"/>
                  <a:gd name="T7" fmla="*/ 10 h 13"/>
                  <a:gd name="T8" fmla="*/ 0 w 20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0" y="0"/>
                    </a:moveTo>
                    <a:lnTo>
                      <a:pt x="20" y="3"/>
                    </a:lnTo>
                    <a:lnTo>
                      <a:pt x="20" y="13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44" name="Freeform 1044"/>
              <p:cNvSpPr>
                <a:spLocks/>
              </p:cNvSpPr>
              <p:nvPr/>
            </p:nvSpPr>
            <p:spPr bwMode="auto">
              <a:xfrm>
                <a:off x="1497" y="1879"/>
                <a:ext cx="20" cy="13"/>
              </a:xfrm>
              <a:custGeom>
                <a:avLst/>
                <a:gdLst>
                  <a:gd name="T0" fmla="*/ 0 w 20"/>
                  <a:gd name="T1" fmla="*/ 3 h 13"/>
                  <a:gd name="T2" fmla="*/ 20 w 20"/>
                  <a:gd name="T3" fmla="*/ 0 h 13"/>
                  <a:gd name="T4" fmla="*/ 20 w 20"/>
                  <a:gd name="T5" fmla="*/ 10 h 13"/>
                  <a:gd name="T6" fmla="*/ 0 w 20"/>
                  <a:gd name="T7" fmla="*/ 13 h 13"/>
                  <a:gd name="T8" fmla="*/ 0 w 20"/>
                  <a:gd name="T9" fmla="*/ 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0" y="3"/>
                    </a:moveTo>
                    <a:lnTo>
                      <a:pt x="20" y="0"/>
                    </a:lnTo>
                    <a:lnTo>
                      <a:pt x="20" y="10"/>
                    </a:lnTo>
                    <a:lnTo>
                      <a:pt x="0" y="1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45" name="Freeform 1045"/>
              <p:cNvSpPr>
                <a:spLocks/>
              </p:cNvSpPr>
              <p:nvPr/>
            </p:nvSpPr>
            <p:spPr bwMode="auto">
              <a:xfrm>
                <a:off x="1553" y="1866"/>
                <a:ext cx="13" cy="13"/>
              </a:xfrm>
              <a:custGeom>
                <a:avLst/>
                <a:gdLst>
                  <a:gd name="T0" fmla="*/ 0 w 13"/>
                  <a:gd name="T1" fmla="*/ 3 h 13"/>
                  <a:gd name="T2" fmla="*/ 10 w 13"/>
                  <a:gd name="T3" fmla="*/ 0 h 13"/>
                  <a:gd name="T4" fmla="*/ 13 w 13"/>
                  <a:gd name="T5" fmla="*/ 10 h 13"/>
                  <a:gd name="T6" fmla="*/ 4 w 13"/>
                  <a:gd name="T7" fmla="*/ 13 h 13"/>
                  <a:gd name="T8" fmla="*/ 0 w 13"/>
                  <a:gd name="T9" fmla="*/ 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13"/>
                  <a:gd name="T17" fmla="*/ 13 w 13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13">
                    <a:moveTo>
                      <a:pt x="0" y="3"/>
                    </a:moveTo>
                    <a:lnTo>
                      <a:pt x="10" y="0"/>
                    </a:lnTo>
                    <a:lnTo>
                      <a:pt x="13" y="10"/>
                    </a:lnTo>
                    <a:lnTo>
                      <a:pt x="4" y="1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46" name="Freeform 1046"/>
              <p:cNvSpPr>
                <a:spLocks/>
              </p:cNvSpPr>
              <p:nvPr/>
            </p:nvSpPr>
            <p:spPr bwMode="auto">
              <a:xfrm>
                <a:off x="1563" y="1863"/>
                <a:ext cx="13" cy="13"/>
              </a:xfrm>
              <a:custGeom>
                <a:avLst/>
                <a:gdLst>
                  <a:gd name="T0" fmla="*/ 0 w 13"/>
                  <a:gd name="T1" fmla="*/ 3 h 13"/>
                  <a:gd name="T2" fmla="*/ 10 w 13"/>
                  <a:gd name="T3" fmla="*/ 0 h 13"/>
                  <a:gd name="T4" fmla="*/ 13 w 13"/>
                  <a:gd name="T5" fmla="*/ 9 h 13"/>
                  <a:gd name="T6" fmla="*/ 3 w 13"/>
                  <a:gd name="T7" fmla="*/ 13 h 13"/>
                  <a:gd name="T8" fmla="*/ 0 w 13"/>
                  <a:gd name="T9" fmla="*/ 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13"/>
                  <a:gd name="T17" fmla="*/ 13 w 13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13">
                    <a:moveTo>
                      <a:pt x="0" y="3"/>
                    </a:moveTo>
                    <a:lnTo>
                      <a:pt x="10" y="0"/>
                    </a:lnTo>
                    <a:lnTo>
                      <a:pt x="13" y="9"/>
                    </a:lnTo>
                    <a:lnTo>
                      <a:pt x="3" y="1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47" name="Freeform 1047"/>
              <p:cNvSpPr>
                <a:spLocks/>
              </p:cNvSpPr>
              <p:nvPr/>
            </p:nvSpPr>
            <p:spPr bwMode="auto">
              <a:xfrm>
                <a:off x="1613" y="1843"/>
                <a:ext cx="20" cy="16"/>
              </a:xfrm>
              <a:custGeom>
                <a:avLst/>
                <a:gdLst>
                  <a:gd name="T0" fmla="*/ 0 w 20"/>
                  <a:gd name="T1" fmla="*/ 6 h 16"/>
                  <a:gd name="T2" fmla="*/ 16 w 20"/>
                  <a:gd name="T3" fmla="*/ 0 h 16"/>
                  <a:gd name="T4" fmla="*/ 20 w 20"/>
                  <a:gd name="T5" fmla="*/ 10 h 16"/>
                  <a:gd name="T6" fmla="*/ 3 w 20"/>
                  <a:gd name="T7" fmla="*/ 16 h 16"/>
                  <a:gd name="T8" fmla="*/ 0 w 20"/>
                  <a:gd name="T9" fmla="*/ 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6"/>
                  <a:gd name="T17" fmla="*/ 20 w 20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6">
                    <a:moveTo>
                      <a:pt x="0" y="6"/>
                    </a:moveTo>
                    <a:lnTo>
                      <a:pt x="16" y="0"/>
                    </a:lnTo>
                    <a:lnTo>
                      <a:pt x="20" y="10"/>
                    </a:lnTo>
                    <a:lnTo>
                      <a:pt x="3" y="1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48" name="Rectangle 1048"/>
              <p:cNvSpPr>
                <a:spLocks noChangeArrowheads="1"/>
              </p:cNvSpPr>
              <p:nvPr/>
            </p:nvSpPr>
            <p:spPr bwMode="auto">
              <a:xfrm>
                <a:off x="1672" y="1833"/>
                <a:ext cx="20" cy="1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49" name="Rectangle 1049"/>
              <p:cNvSpPr>
                <a:spLocks noChangeArrowheads="1"/>
              </p:cNvSpPr>
              <p:nvPr/>
            </p:nvSpPr>
            <p:spPr bwMode="auto">
              <a:xfrm>
                <a:off x="1732" y="1830"/>
                <a:ext cx="20" cy="9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50" name="Freeform 1050"/>
              <p:cNvSpPr>
                <a:spLocks/>
              </p:cNvSpPr>
              <p:nvPr/>
            </p:nvSpPr>
            <p:spPr bwMode="auto">
              <a:xfrm>
                <a:off x="1791" y="1836"/>
                <a:ext cx="24" cy="17"/>
              </a:xfrm>
              <a:custGeom>
                <a:avLst/>
                <a:gdLst>
                  <a:gd name="T0" fmla="*/ 4 w 24"/>
                  <a:gd name="T1" fmla="*/ 0 h 17"/>
                  <a:gd name="T2" fmla="*/ 24 w 24"/>
                  <a:gd name="T3" fmla="*/ 7 h 17"/>
                  <a:gd name="T4" fmla="*/ 20 w 24"/>
                  <a:gd name="T5" fmla="*/ 17 h 17"/>
                  <a:gd name="T6" fmla="*/ 0 w 24"/>
                  <a:gd name="T7" fmla="*/ 10 h 17"/>
                  <a:gd name="T8" fmla="*/ 4 w 24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17"/>
                  <a:gd name="T17" fmla="*/ 24 w 24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17">
                    <a:moveTo>
                      <a:pt x="4" y="0"/>
                    </a:moveTo>
                    <a:lnTo>
                      <a:pt x="24" y="7"/>
                    </a:lnTo>
                    <a:lnTo>
                      <a:pt x="20" y="17"/>
                    </a:lnTo>
                    <a:lnTo>
                      <a:pt x="0" y="1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51" name="Rectangle 1051"/>
              <p:cNvSpPr>
                <a:spLocks noChangeArrowheads="1"/>
              </p:cNvSpPr>
              <p:nvPr/>
            </p:nvSpPr>
            <p:spPr bwMode="auto">
              <a:xfrm>
                <a:off x="1851" y="1853"/>
                <a:ext cx="3" cy="1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52" name="Rectangle 1052"/>
              <p:cNvSpPr>
                <a:spLocks noChangeArrowheads="1"/>
              </p:cNvSpPr>
              <p:nvPr/>
            </p:nvSpPr>
            <p:spPr bwMode="auto">
              <a:xfrm>
                <a:off x="1854" y="1853"/>
                <a:ext cx="17" cy="1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53" name="Freeform 1053"/>
              <p:cNvSpPr>
                <a:spLocks/>
              </p:cNvSpPr>
              <p:nvPr/>
            </p:nvSpPr>
            <p:spPr bwMode="auto">
              <a:xfrm>
                <a:off x="1911" y="1846"/>
                <a:ext cx="19" cy="13"/>
              </a:xfrm>
              <a:custGeom>
                <a:avLst/>
                <a:gdLst>
                  <a:gd name="T0" fmla="*/ 0 w 19"/>
                  <a:gd name="T1" fmla="*/ 3 h 13"/>
                  <a:gd name="T2" fmla="*/ 19 w 19"/>
                  <a:gd name="T3" fmla="*/ 0 h 13"/>
                  <a:gd name="T4" fmla="*/ 19 w 19"/>
                  <a:gd name="T5" fmla="*/ 10 h 13"/>
                  <a:gd name="T6" fmla="*/ 0 w 19"/>
                  <a:gd name="T7" fmla="*/ 13 h 13"/>
                  <a:gd name="T8" fmla="*/ 0 w 19"/>
                  <a:gd name="T9" fmla="*/ 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13"/>
                  <a:gd name="T17" fmla="*/ 19 w 19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13">
                    <a:moveTo>
                      <a:pt x="0" y="3"/>
                    </a:moveTo>
                    <a:lnTo>
                      <a:pt x="19" y="0"/>
                    </a:lnTo>
                    <a:lnTo>
                      <a:pt x="19" y="10"/>
                    </a:lnTo>
                    <a:lnTo>
                      <a:pt x="0" y="1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54" name="Freeform 1054"/>
              <p:cNvSpPr>
                <a:spLocks/>
              </p:cNvSpPr>
              <p:nvPr/>
            </p:nvSpPr>
            <p:spPr bwMode="auto">
              <a:xfrm>
                <a:off x="1970" y="1843"/>
                <a:ext cx="20" cy="13"/>
              </a:xfrm>
              <a:custGeom>
                <a:avLst/>
                <a:gdLst>
                  <a:gd name="T0" fmla="*/ 0 w 20"/>
                  <a:gd name="T1" fmla="*/ 3 h 13"/>
                  <a:gd name="T2" fmla="*/ 20 w 20"/>
                  <a:gd name="T3" fmla="*/ 0 h 13"/>
                  <a:gd name="T4" fmla="*/ 20 w 20"/>
                  <a:gd name="T5" fmla="*/ 10 h 13"/>
                  <a:gd name="T6" fmla="*/ 0 w 20"/>
                  <a:gd name="T7" fmla="*/ 13 h 13"/>
                  <a:gd name="T8" fmla="*/ 0 w 20"/>
                  <a:gd name="T9" fmla="*/ 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0" y="3"/>
                    </a:moveTo>
                    <a:lnTo>
                      <a:pt x="20" y="0"/>
                    </a:lnTo>
                    <a:lnTo>
                      <a:pt x="20" y="10"/>
                    </a:lnTo>
                    <a:lnTo>
                      <a:pt x="0" y="1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55" name="Rectangle 1055"/>
              <p:cNvSpPr>
                <a:spLocks noChangeArrowheads="1"/>
              </p:cNvSpPr>
              <p:nvPr/>
            </p:nvSpPr>
            <p:spPr bwMode="auto">
              <a:xfrm>
                <a:off x="2030" y="1839"/>
                <a:ext cx="20" cy="1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56" name="Freeform 1056"/>
              <p:cNvSpPr>
                <a:spLocks/>
              </p:cNvSpPr>
              <p:nvPr/>
            </p:nvSpPr>
            <p:spPr bwMode="auto">
              <a:xfrm>
                <a:off x="2089" y="1853"/>
                <a:ext cx="20" cy="13"/>
              </a:xfrm>
              <a:custGeom>
                <a:avLst/>
                <a:gdLst>
                  <a:gd name="T0" fmla="*/ 4 w 20"/>
                  <a:gd name="T1" fmla="*/ 0 h 13"/>
                  <a:gd name="T2" fmla="*/ 20 w 20"/>
                  <a:gd name="T3" fmla="*/ 3 h 13"/>
                  <a:gd name="T4" fmla="*/ 17 w 20"/>
                  <a:gd name="T5" fmla="*/ 13 h 13"/>
                  <a:gd name="T6" fmla="*/ 0 w 20"/>
                  <a:gd name="T7" fmla="*/ 10 h 13"/>
                  <a:gd name="T8" fmla="*/ 4 w 20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4" y="0"/>
                    </a:moveTo>
                    <a:lnTo>
                      <a:pt x="20" y="3"/>
                    </a:lnTo>
                    <a:lnTo>
                      <a:pt x="17" y="13"/>
                    </a:lnTo>
                    <a:lnTo>
                      <a:pt x="0" y="1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57" name="Rectangle 1057"/>
              <p:cNvSpPr>
                <a:spLocks noChangeArrowheads="1"/>
              </p:cNvSpPr>
              <p:nvPr/>
            </p:nvSpPr>
            <p:spPr bwMode="auto">
              <a:xfrm>
                <a:off x="2146" y="1869"/>
                <a:ext cx="19" cy="1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58" name="Rectangle 1058"/>
              <p:cNvSpPr>
                <a:spLocks noChangeArrowheads="1"/>
              </p:cNvSpPr>
              <p:nvPr/>
            </p:nvSpPr>
            <p:spPr bwMode="auto">
              <a:xfrm>
                <a:off x="2205" y="1872"/>
                <a:ext cx="20" cy="1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59" name="Rectangle 1059"/>
              <p:cNvSpPr>
                <a:spLocks noChangeArrowheads="1"/>
              </p:cNvSpPr>
              <p:nvPr/>
            </p:nvSpPr>
            <p:spPr bwMode="auto">
              <a:xfrm>
                <a:off x="2265" y="1872"/>
                <a:ext cx="20" cy="1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60" name="Rectangle 1060"/>
              <p:cNvSpPr>
                <a:spLocks noChangeArrowheads="1"/>
              </p:cNvSpPr>
              <p:nvPr/>
            </p:nvSpPr>
            <p:spPr bwMode="auto">
              <a:xfrm>
                <a:off x="2324" y="1869"/>
                <a:ext cx="14" cy="1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61" name="Rectangle 1061"/>
              <p:cNvSpPr>
                <a:spLocks noChangeArrowheads="1"/>
              </p:cNvSpPr>
              <p:nvPr/>
            </p:nvSpPr>
            <p:spPr bwMode="auto">
              <a:xfrm>
                <a:off x="2338" y="1869"/>
                <a:ext cx="6" cy="1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62" name="Freeform 1062"/>
              <p:cNvSpPr>
                <a:spLocks/>
              </p:cNvSpPr>
              <p:nvPr/>
            </p:nvSpPr>
            <p:spPr bwMode="auto">
              <a:xfrm>
                <a:off x="2384" y="1876"/>
                <a:ext cx="20" cy="13"/>
              </a:xfrm>
              <a:custGeom>
                <a:avLst/>
                <a:gdLst>
                  <a:gd name="T0" fmla="*/ 0 w 20"/>
                  <a:gd name="T1" fmla="*/ 0 h 13"/>
                  <a:gd name="T2" fmla="*/ 20 w 20"/>
                  <a:gd name="T3" fmla="*/ 3 h 13"/>
                  <a:gd name="T4" fmla="*/ 20 w 20"/>
                  <a:gd name="T5" fmla="*/ 13 h 13"/>
                  <a:gd name="T6" fmla="*/ 0 w 20"/>
                  <a:gd name="T7" fmla="*/ 10 h 13"/>
                  <a:gd name="T8" fmla="*/ 0 w 20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0" y="0"/>
                    </a:moveTo>
                    <a:lnTo>
                      <a:pt x="20" y="3"/>
                    </a:lnTo>
                    <a:lnTo>
                      <a:pt x="20" y="13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63" name="Freeform 1063"/>
              <p:cNvSpPr>
                <a:spLocks/>
              </p:cNvSpPr>
              <p:nvPr/>
            </p:nvSpPr>
            <p:spPr bwMode="auto">
              <a:xfrm>
                <a:off x="2443" y="1879"/>
                <a:ext cx="20" cy="13"/>
              </a:xfrm>
              <a:custGeom>
                <a:avLst/>
                <a:gdLst>
                  <a:gd name="T0" fmla="*/ 0 w 20"/>
                  <a:gd name="T1" fmla="*/ 3 h 13"/>
                  <a:gd name="T2" fmla="*/ 20 w 20"/>
                  <a:gd name="T3" fmla="*/ 0 h 13"/>
                  <a:gd name="T4" fmla="*/ 20 w 20"/>
                  <a:gd name="T5" fmla="*/ 10 h 13"/>
                  <a:gd name="T6" fmla="*/ 0 w 20"/>
                  <a:gd name="T7" fmla="*/ 13 h 13"/>
                  <a:gd name="T8" fmla="*/ 0 w 20"/>
                  <a:gd name="T9" fmla="*/ 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0" y="3"/>
                    </a:moveTo>
                    <a:lnTo>
                      <a:pt x="20" y="0"/>
                    </a:lnTo>
                    <a:lnTo>
                      <a:pt x="20" y="10"/>
                    </a:lnTo>
                    <a:lnTo>
                      <a:pt x="0" y="1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64" name="Freeform 1064"/>
              <p:cNvSpPr>
                <a:spLocks/>
              </p:cNvSpPr>
              <p:nvPr/>
            </p:nvSpPr>
            <p:spPr bwMode="auto">
              <a:xfrm>
                <a:off x="2503" y="1869"/>
                <a:ext cx="20" cy="13"/>
              </a:xfrm>
              <a:custGeom>
                <a:avLst/>
                <a:gdLst>
                  <a:gd name="T0" fmla="*/ 0 w 20"/>
                  <a:gd name="T1" fmla="*/ 3 h 13"/>
                  <a:gd name="T2" fmla="*/ 20 w 20"/>
                  <a:gd name="T3" fmla="*/ 0 h 13"/>
                  <a:gd name="T4" fmla="*/ 20 w 20"/>
                  <a:gd name="T5" fmla="*/ 10 h 13"/>
                  <a:gd name="T6" fmla="*/ 0 w 20"/>
                  <a:gd name="T7" fmla="*/ 13 h 13"/>
                  <a:gd name="T8" fmla="*/ 0 w 20"/>
                  <a:gd name="T9" fmla="*/ 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0" y="3"/>
                    </a:moveTo>
                    <a:lnTo>
                      <a:pt x="20" y="0"/>
                    </a:lnTo>
                    <a:lnTo>
                      <a:pt x="20" y="10"/>
                    </a:lnTo>
                    <a:lnTo>
                      <a:pt x="0" y="1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65" name="Freeform 1065"/>
              <p:cNvSpPr>
                <a:spLocks/>
              </p:cNvSpPr>
              <p:nvPr/>
            </p:nvSpPr>
            <p:spPr bwMode="auto">
              <a:xfrm>
                <a:off x="2563" y="1859"/>
                <a:ext cx="19" cy="13"/>
              </a:xfrm>
              <a:custGeom>
                <a:avLst/>
                <a:gdLst>
                  <a:gd name="T0" fmla="*/ 0 w 19"/>
                  <a:gd name="T1" fmla="*/ 4 h 13"/>
                  <a:gd name="T2" fmla="*/ 19 w 19"/>
                  <a:gd name="T3" fmla="*/ 0 h 13"/>
                  <a:gd name="T4" fmla="*/ 19 w 19"/>
                  <a:gd name="T5" fmla="*/ 10 h 13"/>
                  <a:gd name="T6" fmla="*/ 0 w 19"/>
                  <a:gd name="T7" fmla="*/ 13 h 13"/>
                  <a:gd name="T8" fmla="*/ 0 w 19"/>
                  <a:gd name="T9" fmla="*/ 4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13"/>
                  <a:gd name="T17" fmla="*/ 19 w 19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13">
                    <a:moveTo>
                      <a:pt x="0" y="4"/>
                    </a:moveTo>
                    <a:lnTo>
                      <a:pt x="19" y="0"/>
                    </a:lnTo>
                    <a:lnTo>
                      <a:pt x="19" y="10"/>
                    </a:lnTo>
                    <a:lnTo>
                      <a:pt x="0" y="13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66" name="Rectangle 1066"/>
              <p:cNvSpPr>
                <a:spLocks noChangeArrowheads="1"/>
              </p:cNvSpPr>
              <p:nvPr/>
            </p:nvSpPr>
            <p:spPr bwMode="auto">
              <a:xfrm>
                <a:off x="2622" y="1853"/>
                <a:ext cx="7" cy="1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67" name="Freeform 1067"/>
              <p:cNvSpPr>
                <a:spLocks/>
              </p:cNvSpPr>
              <p:nvPr/>
            </p:nvSpPr>
            <p:spPr bwMode="auto">
              <a:xfrm>
                <a:off x="693" y="1995"/>
                <a:ext cx="20" cy="23"/>
              </a:xfrm>
              <a:custGeom>
                <a:avLst/>
                <a:gdLst>
                  <a:gd name="T0" fmla="*/ 6 w 20"/>
                  <a:gd name="T1" fmla="*/ 0 h 23"/>
                  <a:gd name="T2" fmla="*/ 20 w 20"/>
                  <a:gd name="T3" fmla="*/ 16 h 23"/>
                  <a:gd name="T4" fmla="*/ 13 w 20"/>
                  <a:gd name="T5" fmla="*/ 23 h 23"/>
                  <a:gd name="T6" fmla="*/ 0 w 20"/>
                  <a:gd name="T7" fmla="*/ 6 h 23"/>
                  <a:gd name="T8" fmla="*/ 6 w 20"/>
                  <a:gd name="T9" fmla="*/ 0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23"/>
                  <a:gd name="T17" fmla="*/ 20 w 20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23">
                    <a:moveTo>
                      <a:pt x="6" y="0"/>
                    </a:moveTo>
                    <a:lnTo>
                      <a:pt x="20" y="16"/>
                    </a:lnTo>
                    <a:lnTo>
                      <a:pt x="13" y="23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68" name="Freeform 1068"/>
              <p:cNvSpPr>
                <a:spLocks/>
              </p:cNvSpPr>
              <p:nvPr/>
            </p:nvSpPr>
            <p:spPr bwMode="auto">
              <a:xfrm>
                <a:off x="729" y="2044"/>
                <a:ext cx="20" cy="20"/>
              </a:xfrm>
              <a:custGeom>
                <a:avLst/>
                <a:gdLst>
                  <a:gd name="T0" fmla="*/ 7 w 20"/>
                  <a:gd name="T1" fmla="*/ 0 h 20"/>
                  <a:gd name="T2" fmla="*/ 20 w 20"/>
                  <a:gd name="T3" fmla="*/ 13 h 20"/>
                  <a:gd name="T4" fmla="*/ 13 w 20"/>
                  <a:gd name="T5" fmla="*/ 20 h 20"/>
                  <a:gd name="T6" fmla="*/ 0 w 20"/>
                  <a:gd name="T7" fmla="*/ 7 h 20"/>
                  <a:gd name="T8" fmla="*/ 7 w 20"/>
                  <a:gd name="T9" fmla="*/ 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20"/>
                  <a:gd name="T17" fmla="*/ 20 w 20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20">
                    <a:moveTo>
                      <a:pt x="7" y="0"/>
                    </a:moveTo>
                    <a:lnTo>
                      <a:pt x="20" y="13"/>
                    </a:lnTo>
                    <a:lnTo>
                      <a:pt x="13" y="20"/>
                    </a:lnTo>
                    <a:lnTo>
                      <a:pt x="0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69" name="Freeform 1069"/>
              <p:cNvSpPr>
                <a:spLocks/>
              </p:cNvSpPr>
              <p:nvPr/>
            </p:nvSpPr>
            <p:spPr bwMode="auto">
              <a:xfrm>
                <a:off x="766" y="2090"/>
                <a:ext cx="19" cy="23"/>
              </a:xfrm>
              <a:custGeom>
                <a:avLst/>
                <a:gdLst>
                  <a:gd name="T0" fmla="*/ 6 w 19"/>
                  <a:gd name="T1" fmla="*/ 0 h 23"/>
                  <a:gd name="T2" fmla="*/ 19 w 19"/>
                  <a:gd name="T3" fmla="*/ 17 h 23"/>
                  <a:gd name="T4" fmla="*/ 13 w 19"/>
                  <a:gd name="T5" fmla="*/ 23 h 23"/>
                  <a:gd name="T6" fmla="*/ 0 w 19"/>
                  <a:gd name="T7" fmla="*/ 7 h 23"/>
                  <a:gd name="T8" fmla="*/ 6 w 19"/>
                  <a:gd name="T9" fmla="*/ 0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3"/>
                  <a:gd name="T17" fmla="*/ 19 w 19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3">
                    <a:moveTo>
                      <a:pt x="6" y="0"/>
                    </a:moveTo>
                    <a:lnTo>
                      <a:pt x="19" y="17"/>
                    </a:lnTo>
                    <a:lnTo>
                      <a:pt x="13" y="23"/>
                    </a:lnTo>
                    <a:lnTo>
                      <a:pt x="0" y="7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70" name="Freeform 1070"/>
              <p:cNvSpPr>
                <a:spLocks/>
              </p:cNvSpPr>
              <p:nvPr/>
            </p:nvSpPr>
            <p:spPr bwMode="auto">
              <a:xfrm>
                <a:off x="812" y="2107"/>
                <a:ext cx="23" cy="16"/>
              </a:xfrm>
              <a:custGeom>
                <a:avLst/>
                <a:gdLst>
                  <a:gd name="T0" fmla="*/ 0 w 23"/>
                  <a:gd name="T1" fmla="*/ 6 h 16"/>
                  <a:gd name="T2" fmla="*/ 20 w 23"/>
                  <a:gd name="T3" fmla="*/ 0 h 16"/>
                  <a:gd name="T4" fmla="*/ 23 w 23"/>
                  <a:gd name="T5" fmla="*/ 10 h 16"/>
                  <a:gd name="T6" fmla="*/ 3 w 23"/>
                  <a:gd name="T7" fmla="*/ 16 h 16"/>
                  <a:gd name="T8" fmla="*/ 0 w 23"/>
                  <a:gd name="T9" fmla="*/ 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6"/>
                  <a:gd name="T17" fmla="*/ 23 w 23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6">
                    <a:moveTo>
                      <a:pt x="0" y="6"/>
                    </a:moveTo>
                    <a:lnTo>
                      <a:pt x="20" y="0"/>
                    </a:lnTo>
                    <a:lnTo>
                      <a:pt x="23" y="10"/>
                    </a:lnTo>
                    <a:lnTo>
                      <a:pt x="3" y="1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71" name="Freeform 1071"/>
              <p:cNvSpPr>
                <a:spLocks/>
              </p:cNvSpPr>
              <p:nvPr/>
            </p:nvSpPr>
            <p:spPr bwMode="auto">
              <a:xfrm>
                <a:off x="871" y="2097"/>
                <a:ext cx="17" cy="13"/>
              </a:xfrm>
              <a:custGeom>
                <a:avLst/>
                <a:gdLst>
                  <a:gd name="T0" fmla="*/ 0 w 17"/>
                  <a:gd name="T1" fmla="*/ 3 h 13"/>
                  <a:gd name="T2" fmla="*/ 14 w 17"/>
                  <a:gd name="T3" fmla="*/ 0 h 13"/>
                  <a:gd name="T4" fmla="*/ 17 w 17"/>
                  <a:gd name="T5" fmla="*/ 10 h 13"/>
                  <a:gd name="T6" fmla="*/ 4 w 17"/>
                  <a:gd name="T7" fmla="*/ 13 h 13"/>
                  <a:gd name="T8" fmla="*/ 0 w 17"/>
                  <a:gd name="T9" fmla="*/ 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13"/>
                  <a:gd name="T17" fmla="*/ 17 w 17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13">
                    <a:moveTo>
                      <a:pt x="0" y="3"/>
                    </a:moveTo>
                    <a:lnTo>
                      <a:pt x="14" y="0"/>
                    </a:lnTo>
                    <a:lnTo>
                      <a:pt x="17" y="10"/>
                    </a:lnTo>
                    <a:lnTo>
                      <a:pt x="4" y="1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72" name="Rectangle 1072"/>
              <p:cNvSpPr>
                <a:spLocks noChangeArrowheads="1"/>
              </p:cNvSpPr>
              <p:nvPr/>
            </p:nvSpPr>
            <p:spPr bwMode="auto">
              <a:xfrm>
                <a:off x="888" y="2097"/>
                <a:ext cx="7" cy="1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73" name="Freeform 1073"/>
              <p:cNvSpPr>
                <a:spLocks/>
              </p:cNvSpPr>
              <p:nvPr/>
            </p:nvSpPr>
            <p:spPr bwMode="auto">
              <a:xfrm>
                <a:off x="934" y="2094"/>
                <a:ext cx="20" cy="13"/>
              </a:xfrm>
              <a:custGeom>
                <a:avLst/>
                <a:gdLst>
                  <a:gd name="T0" fmla="*/ 0 w 20"/>
                  <a:gd name="T1" fmla="*/ 3 h 13"/>
                  <a:gd name="T2" fmla="*/ 20 w 20"/>
                  <a:gd name="T3" fmla="*/ 0 h 13"/>
                  <a:gd name="T4" fmla="*/ 20 w 20"/>
                  <a:gd name="T5" fmla="*/ 9 h 13"/>
                  <a:gd name="T6" fmla="*/ 0 w 20"/>
                  <a:gd name="T7" fmla="*/ 13 h 13"/>
                  <a:gd name="T8" fmla="*/ 0 w 20"/>
                  <a:gd name="T9" fmla="*/ 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0" y="3"/>
                    </a:moveTo>
                    <a:lnTo>
                      <a:pt x="20" y="0"/>
                    </a:lnTo>
                    <a:lnTo>
                      <a:pt x="20" y="9"/>
                    </a:lnTo>
                    <a:lnTo>
                      <a:pt x="0" y="1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74" name="Freeform 1074"/>
              <p:cNvSpPr>
                <a:spLocks/>
              </p:cNvSpPr>
              <p:nvPr/>
            </p:nvSpPr>
            <p:spPr bwMode="auto">
              <a:xfrm>
                <a:off x="991" y="2087"/>
                <a:ext cx="23" cy="16"/>
              </a:xfrm>
              <a:custGeom>
                <a:avLst/>
                <a:gdLst>
                  <a:gd name="T0" fmla="*/ 0 w 23"/>
                  <a:gd name="T1" fmla="*/ 7 h 16"/>
                  <a:gd name="T2" fmla="*/ 19 w 23"/>
                  <a:gd name="T3" fmla="*/ 0 h 16"/>
                  <a:gd name="T4" fmla="*/ 23 w 23"/>
                  <a:gd name="T5" fmla="*/ 10 h 16"/>
                  <a:gd name="T6" fmla="*/ 3 w 23"/>
                  <a:gd name="T7" fmla="*/ 16 h 16"/>
                  <a:gd name="T8" fmla="*/ 0 w 23"/>
                  <a:gd name="T9" fmla="*/ 7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6"/>
                  <a:gd name="T17" fmla="*/ 23 w 23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6">
                    <a:moveTo>
                      <a:pt x="0" y="7"/>
                    </a:moveTo>
                    <a:lnTo>
                      <a:pt x="19" y="0"/>
                    </a:lnTo>
                    <a:lnTo>
                      <a:pt x="23" y="10"/>
                    </a:lnTo>
                    <a:lnTo>
                      <a:pt x="3" y="16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75" name="Freeform 1075"/>
              <p:cNvSpPr>
                <a:spLocks/>
              </p:cNvSpPr>
              <p:nvPr/>
            </p:nvSpPr>
            <p:spPr bwMode="auto">
              <a:xfrm>
                <a:off x="1053" y="2074"/>
                <a:ext cx="20" cy="13"/>
              </a:xfrm>
              <a:custGeom>
                <a:avLst/>
                <a:gdLst>
                  <a:gd name="T0" fmla="*/ 0 w 20"/>
                  <a:gd name="T1" fmla="*/ 3 h 13"/>
                  <a:gd name="T2" fmla="*/ 20 w 20"/>
                  <a:gd name="T3" fmla="*/ 0 h 13"/>
                  <a:gd name="T4" fmla="*/ 20 w 20"/>
                  <a:gd name="T5" fmla="*/ 10 h 13"/>
                  <a:gd name="T6" fmla="*/ 0 w 20"/>
                  <a:gd name="T7" fmla="*/ 13 h 13"/>
                  <a:gd name="T8" fmla="*/ 0 w 20"/>
                  <a:gd name="T9" fmla="*/ 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0" y="3"/>
                    </a:moveTo>
                    <a:lnTo>
                      <a:pt x="20" y="0"/>
                    </a:lnTo>
                    <a:lnTo>
                      <a:pt x="20" y="10"/>
                    </a:lnTo>
                    <a:lnTo>
                      <a:pt x="0" y="1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76" name="Freeform 1076"/>
              <p:cNvSpPr>
                <a:spLocks/>
              </p:cNvSpPr>
              <p:nvPr/>
            </p:nvSpPr>
            <p:spPr bwMode="auto">
              <a:xfrm>
                <a:off x="1113" y="2077"/>
                <a:ext cx="23" cy="17"/>
              </a:xfrm>
              <a:custGeom>
                <a:avLst/>
                <a:gdLst>
                  <a:gd name="T0" fmla="*/ 3 w 23"/>
                  <a:gd name="T1" fmla="*/ 0 h 17"/>
                  <a:gd name="T2" fmla="*/ 23 w 23"/>
                  <a:gd name="T3" fmla="*/ 7 h 17"/>
                  <a:gd name="T4" fmla="*/ 20 w 23"/>
                  <a:gd name="T5" fmla="*/ 17 h 17"/>
                  <a:gd name="T6" fmla="*/ 0 w 23"/>
                  <a:gd name="T7" fmla="*/ 10 h 17"/>
                  <a:gd name="T8" fmla="*/ 3 w 23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7"/>
                  <a:gd name="T17" fmla="*/ 23 w 23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7">
                    <a:moveTo>
                      <a:pt x="3" y="0"/>
                    </a:moveTo>
                    <a:lnTo>
                      <a:pt x="23" y="7"/>
                    </a:lnTo>
                    <a:lnTo>
                      <a:pt x="20" y="17"/>
                    </a:lnTo>
                    <a:lnTo>
                      <a:pt x="0" y="1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77" name="Freeform 1077"/>
              <p:cNvSpPr>
                <a:spLocks/>
              </p:cNvSpPr>
              <p:nvPr/>
            </p:nvSpPr>
            <p:spPr bwMode="auto">
              <a:xfrm>
                <a:off x="1169" y="2094"/>
                <a:ext cx="14" cy="13"/>
              </a:xfrm>
              <a:custGeom>
                <a:avLst/>
                <a:gdLst>
                  <a:gd name="T0" fmla="*/ 4 w 14"/>
                  <a:gd name="T1" fmla="*/ 0 h 13"/>
                  <a:gd name="T2" fmla="*/ 14 w 14"/>
                  <a:gd name="T3" fmla="*/ 3 h 13"/>
                  <a:gd name="T4" fmla="*/ 10 w 14"/>
                  <a:gd name="T5" fmla="*/ 13 h 13"/>
                  <a:gd name="T6" fmla="*/ 0 w 14"/>
                  <a:gd name="T7" fmla="*/ 9 h 13"/>
                  <a:gd name="T8" fmla="*/ 4 w 14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13"/>
                  <a:gd name="T17" fmla="*/ 14 w 1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13">
                    <a:moveTo>
                      <a:pt x="4" y="0"/>
                    </a:moveTo>
                    <a:lnTo>
                      <a:pt x="14" y="3"/>
                    </a:lnTo>
                    <a:lnTo>
                      <a:pt x="10" y="13"/>
                    </a:lnTo>
                    <a:lnTo>
                      <a:pt x="0" y="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78" name="Rectangle 1078"/>
              <p:cNvSpPr>
                <a:spLocks noChangeArrowheads="1"/>
              </p:cNvSpPr>
              <p:nvPr/>
            </p:nvSpPr>
            <p:spPr bwMode="auto">
              <a:xfrm>
                <a:off x="1179" y="2097"/>
                <a:ext cx="10" cy="1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79" name="Rectangle 1079"/>
              <p:cNvSpPr>
                <a:spLocks noChangeArrowheads="1"/>
              </p:cNvSpPr>
              <p:nvPr/>
            </p:nvSpPr>
            <p:spPr bwMode="auto">
              <a:xfrm>
                <a:off x="1229" y="2094"/>
                <a:ext cx="20" cy="9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80" name="Rectangle 1080"/>
              <p:cNvSpPr>
                <a:spLocks noChangeArrowheads="1"/>
              </p:cNvSpPr>
              <p:nvPr/>
            </p:nvSpPr>
            <p:spPr bwMode="auto">
              <a:xfrm>
                <a:off x="1288" y="2094"/>
                <a:ext cx="20" cy="9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81" name="Rectangle 1081"/>
              <p:cNvSpPr>
                <a:spLocks noChangeArrowheads="1"/>
              </p:cNvSpPr>
              <p:nvPr/>
            </p:nvSpPr>
            <p:spPr bwMode="auto">
              <a:xfrm>
                <a:off x="1348" y="2097"/>
                <a:ext cx="20" cy="1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82" name="Freeform 1082"/>
              <p:cNvSpPr>
                <a:spLocks/>
              </p:cNvSpPr>
              <p:nvPr/>
            </p:nvSpPr>
            <p:spPr bwMode="auto">
              <a:xfrm>
                <a:off x="1408" y="2103"/>
                <a:ext cx="19" cy="14"/>
              </a:xfrm>
              <a:custGeom>
                <a:avLst/>
                <a:gdLst>
                  <a:gd name="T0" fmla="*/ 0 w 19"/>
                  <a:gd name="T1" fmla="*/ 0 h 14"/>
                  <a:gd name="T2" fmla="*/ 19 w 19"/>
                  <a:gd name="T3" fmla="*/ 4 h 14"/>
                  <a:gd name="T4" fmla="*/ 19 w 19"/>
                  <a:gd name="T5" fmla="*/ 14 h 14"/>
                  <a:gd name="T6" fmla="*/ 0 w 19"/>
                  <a:gd name="T7" fmla="*/ 10 h 14"/>
                  <a:gd name="T8" fmla="*/ 0 w 19"/>
                  <a:gd name="T9" fmla="*/ 0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14"/>
                  <a:gd name="T17" fmla="*/ 19 w 19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14">
                    <a:moveTo>
                      <a:pt x="0" y="0"/>
                    </a:moveTo>
                    <a:lnTo>
                      <a:pt x="19" y="4"/>
                    </a:lnTo>
                    <a:lnTo>
                      <a:pt x="19" y="14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83" name="Rectangle 1083"/>
              <p:cNvSpPr>
                <a:spLocks noChangeArrowheads="1"/>
              </p:cNvSpPr>
              <p:nvPr/>
            </p:nvSpPr>
            <p:spPr bwMode="auto">
              <a:xfrm>
                <a:off x="1467" y="2113"/>
                <a:ext cx="3" cy="1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84" name="Freeform 1084"/>
              <p:cNvSpPr>
                <a:spLocks/>
              </p:cNvSpPr>
              <p:nvPr/>
            </p:nvSpPr>
            <p:spPr bwMode="auto">
              <a:xfrm>
                <a:off x="1467" y="2110"/>
                <a:ext cx="20" cy="13"/>
              </a:xfrm>
              <a:custGeom>
                <a:avLst/>
                <a:gdLst>
                  <a:gd name="T0" fmla="*/ 0 w 20"/>
                  <a:gd name="T1" fmla="*/ 3 h 13"/>
                  <a:gd name="T2" fmla="*/ 17 w 20"/>
                  <a:gd name="T3" fmla="*/ 0 h 13"/>
                  <a:gd name="T4" fmla="*/ 20 w 20"/>
                  <a:gd name="T5" fmla="*/ 10 h 13"/>
                  <a:gd name="T6" fmla="*/ 3 w 20"/>
                  <a:gd name="T7" fmla="*/ 13 h 13"/>
                  <a:gd name="T8" fmla="*/ 0 w 20"/>
                  <a:gd name="T9" fmla="*/ 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0" y="3"/>
                    </a:moveTo>
                    <a:lnTo>
                      <a:pt x="17" y="0"/>
                    </a:lnTo>
                    <a:lnTo>
                      <a:pt x="20" y="10"/>
                    </a:lnTo>
                    <a:lnTo>
                      <a:pt x="3" y="1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85" name="Freeform 1085"/>
              <p:cNvSpPr>
                <a:spLocks/>
              </p:cNvSpPr>
              <p:nvPr/>
            </p:nvSpPr>
            <p:spPr bwMode="auto">
              <a:xfrm>
                <a:off x="1527" y="2100"/>
                <a:ext cx="20" cy="13"/>
              </a:xfrm>
              <a:custGeom>
                <a:avLst/>
                <a:gdLst>
                  <a:gd name="T0" fmla="*/ 0 w 20"/>
                  <a:gd name="T1" fmla="*/ 3 h 13"/>
                  <a:gd name="T2" fmla="*/ 20 w 20"/>
                  <a:gd name="T3" fmla="*/ 0 h 13"/>
                  <a:gd name="T4" fmla="*/ 20 w 20"/>
                  <a:gd name="T5" fmla="*/ 10 h 13"/>
                  <a:gd name="T6" fmla="*/ 0 w 20"/>
                  <a:gd name="T7" fmla="*/ 13 h 13"/>
                  <a:gd name="T8" fmla="*/ 0 w 20"/>
                  <a:gd name="T9" fmla="*/ 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0" y="3"/>
                    </a:moveTo>
                    <a:lnTo>
                      <a:pt x="20" y="0"/>
                    </a:lnTo>
                    <a:lnTo>
                      <a:pt x="20" y="10"/>
                    </a:lnTo>
                    <a:lnTo>
                      <a:pt x="0" y="1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86" name="Freeform 1086"/>
              <p:cNvSpPr>
                <a:spLocks/>
              </p:cNvSpPr>
              <p:nvPr/>
            </p:nvSpPr>
            <p:spPr bwMode="auto">
              <a:xfrm>
                <a:off x="1586" y="2100"/>
                <a:ext cx="20" cy="13"/>
              </a:xfrm>
              <a:custGeom>
                <a:avLst/>
                <a:gdLst>
                  <a:gd name="T0" fmla="*/ 0 w 20"/>
                  <a:gd name="T1" fmla="*/ 0 h 13"/>
                  <a:gd name="T2" fmla="*/ 20 w 20"/>
                  <a:gd name="T3" fmla="*/ 3 h 13"/>
                  <a:gd name="T4" fmla="*/ 20 w 20"/>
                  <a:gd name="T5" fmla="*/ 13 h 13"/>
                  <a:gd name="T6" fmla="*/ 0 w 20"/>
                  <a:gd name="T7" fmla="*/ 10 h 13"/>
                  <a:gd name="T8" fmla="*/ 0 w 20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0" y="0"/>
                    </a:moveTo>
                    <a:lnTo>
                      <a:pt x="20" y="3"/>
                    </a:lnTo>
                    <a:lnTo>
                      <a:pt x="20" y="13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87" name="Freeform 1087"/>
              <p:cNvSpPr>
                <a:spLocks/>
              </p:cNvSpPr>
              <p:nvPr/>
            </p:nvSpPr>
            <p:spPr bwMode="auto">
              <a:xfrm>
                <a:off x="1646" y="2107"/>
                <a:ext cx="20" cy="13"/>
              </a:xfrm>
              <a:custGeom>
                <a:avLst/>
                <a:gdLst>
                  <a:gd name="T0" fmla="*/ 3 w 20"/>
                  <a:gd name="T1" fmla="*/ 0 h 13"/>
                  <a:gd name="T2" fmla="*/ 20 w 20"/>
                  <a:gd name="T3" fmla="*/ 3 h 13"/>
                  <a:gd name="T4" fmla="*/ 16 w 20"/>
                  <a:gd name="T5" fmla="*/ 13 h 13"/>
                  <a:gd name="T6" fmla="*/ 0 w 20"/>
                  <a:gd name="T7" fmla="*/ 10 h 13"/>
                  <a:gd name="T8" fmla="*/ 3 w 20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3" y="0"/>
                    </a:moveTo>
                    <a:lnTo>
                      <a:pt x="20" y="3"/>
                    </a:lnTo>
                    <a:lnTo>
                      <a:pt x="16" y="13"/>
                    </a:lnTo>
                    <a:lnTo>
                      <a:pt x="0" y="1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88" name="Rectangle 1088"/>
              <p:cNvSpPr>
                <a:spLocks noChangeArrowheads="1"/>
              </p:cNvSpPr>
              <p:nvPr/>
            </p:nvSpPr>
            <p:spPr bwMode="auto">
              <a:xfrm>
                <a:off x="1662" y="2110"/>
                <a:ext cx="4" cy="1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89" name="Freeform 1089"/>
              <p:cNvSpPr>
                <a:spLocks/>
              </p:cNvSpPr>
              <p:nvPr/>
            </p:nvSpPr>
            <p:spPr bwMode="auto">
              <a:xfrm>
                <a:off x="1705" y="2100"/>
                <a:ext cx="20" cy="13"/>
              </a:xfrm>
              <a:custGeom>
                <a:avLst/>
                <a:gdLst>
                  <a:gd name="T0" fmla="*/ 0 w 20"/>
                  <a:gd name="T1" fmla="*/ 3 h 13"/>
                  <a:gd name="T2" fmla="*/ 20 w 20"/>
                  <a:gd name="T3" fmla="*/ 0 h 13"/>
                  <a:gd name="T4" fmla="*/ 20 w 20"/>
                  <a:gd name="T5" fmla="*/ 10 h 13"/>
                  <a:gd name="T6" fmla="*/ 0 w 20"/>
                  <a:gd name="T7" fmla="*/ 13 h 13"/>
                  <a:gd name="T8" fmla="*/ 0 w 20"/>
                  <a:gd name="T9" fmla="*/ 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0" y="3"/>
                    </a:moveTo>
                    <a:lnTo>
                      <a:pt x="20" y="0"/>
                    </a:lnTo>
                    <a:lnTo>
                      <a:pt x="20" y="10"/>
                    </a:lnTo>
                    <a:lnTo>
                      <a:pt x="0" y="1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90" name="Freeform 1090"/>
              <p:cNvSpPr>
                <a:spLocks/>
              </p:cNvSpPr>
              <p:nvPr/>
            </p:nvSpPr>
            <p:spPr bwMode="auto">
              <a:xfrm>
                <a:off x="1765" y="2094"/>
                <a:ext cx="20" cy="13"/>
              </a:xfrm>
              <a:custGeom>
                <a:avLst/>
                <a:gdLst>
                  <a:gd name="T0" fmla="*/ 0 w 20"/>
                  <a:gd name="T1" fmla="*/ 3 h 13"/>
                  <a:gd name="T2" fmla="*/ 20 w 20"/>
                  <a:gd name="T3" fmla="*/ 0 h 13"/>
                  <a:gd name="T4" fmla="*/ 20 w 20"/>
                  <a:gd name="T5" fmla="*/ 9 h 13"/>
                  <a:gd name="T6" fmla="*/ 0 w 20"/>
                  <a:gd name="T7" fmla="*/ 13 h 13"/>
                  <a:gd name="T8" fmla="*/ 0 w 20"/>
                  <a:gd name="T9" fmla="*/ 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0" y="3"/>
                    </a:moveTo>
                    <a:lnTo>
                      <a:pt x="20" y="0"/>
                    </a:lnTo>
                    <a:lnTo>
                      <a:pt x="20" y="9"/>
                    </a:lnTo>
                    <a:lnTo>
                      <a:pt x="0" y="1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91" name="Freeform 1091"/>
              <p:cNvSpPr>
                <a:spLocks/>
              </p:cNvSpPr>
              <p:nvPr/>
            </p:nvSpPr>
            <p:spPr bwMode="auto">
              <a:xfrm>
                <a:off x="1825" y="2084"/>
                <a:ext cx="19" cy="13"/>
              </a:xfrm>
              <a:custGeom>
                <a:avLst/>
                <a:gdLst>
                  <a:gd name="T0" fmla="*/ 0 w 19"/>
                  <a:gd name="T1" fmla="*/ 3 h 13"/>
                  <a:gd name="T2" fmla="*/ 19 w 19"/>
                  <a:gd name="T3" fmla="*/ 0 h 13"/>
                  <a:gd name="T4" fmla="*/ 19 w 19"/>
                  <a:gd name="T5" fmla="*/ 10 h 13"/>
                  <a:gd name="T6" fmla="*/ 0 w 19"/>
                  <a:gd name="T7" fmla="*/ 13 h 13"/>
                  <a:gd name="T8" fmla="*/ 0 w 19"/>
                  <a:gd name="T9" fmla="*/ 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13"/>
                  <a:gd name="T17" fmla="*/ 19 w 19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13">
                    <a:moveTo>
                      <a:pt x="0" y="3"/>
                    </a:moveTo>
                    <a:lnTo>
                      <a:pt x="19" y="0"/>
                    </a:lnTo>
                    <a:lnTo>
                      <a:pt x="19" y="10"/>
                    </a:lnTo>
                    <a:lnTo>
                      <a:pt x="0" y="1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92" name="Rectangle 1092"/>
              <p:cNvSpPr>
                <a:spLocks noChangeArrowheads="1"/>
              </p:cNvSpPr>
              <p:nvPr/>
            </p:nvSpPr>
            <p:spPr bwMode="auto">
              <a:xfrm>
                <a:off x="1884" y="2084"/>
                <a:ext cx="20" cy="1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93" name="Rectangle 1093"/>
              <p:cNvSpPr>
                <a:spLocks noChangeArrowheads="1"/>
              </p:cNvSpPr>
              <p:nvPr/>
            </p:nvSpPr>
            <p:spPr bwMode="auto">
              <a:xfrm>
                <a:off x="1944" y="2084"/>
                <a:ext cx="10" cy="1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94" name="Rectangle 1094"/>
              <p:cNvSpPr>
                <a:spLocks noChangeArrowheads="1"/>
              </p:cNvSpPr>
              <p:nvPr/>
            </p:nvSpPr>
            <p:spPr bwMode="auto">
              <a:xfrm>
                <a:off x="1954" y="2084"/>
                <a:ext cx="10" cy="1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95" name="Rectangle 1095"/>
              <p:cNvSpPr>
                <a:spLocks noChangeArrowheads="1"/>
              </p:cNvSpPr>
              <p:nvPr/>
            </p:nvSpPr>
            <p:spPr bwMode="auto">
              <a:xfrm>
                <a:off x="2003" y="2087"/>
                <a:ext cx="20" cy="1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96" name="Freeform 1096"/>
              <p:cNvSpPr>
                <a:spLocks/>
              </p:cNvSpPr>
              <p:nvPr/>
            </p:nvSpPr>
            <p:spPr bwMode="auto">
              <a:xfrm>
                <a:off x="2063" y="2084"/>
                <a:ext cx="20" cy="13"/>
              </a:xfrm>
              <a:custGeom>
                <a:avLst/>
                <a:gdLst>
                  <a:gd name="T0" fmla="*/ 0 w 20"/>
                  <a:gd name="T1" fmla="*/ 3 h 13"/>
                  <a:gd name="T2" fmla="*/ 20 w 20"/>
                  <a:gd name="T3" fmla="*/ 0 h 13"/>
                  <a:gd name="T4" fmla="*/ 20 w 20"/>
                  <a:gd name="T5" fmla="*/ 10 h 13"/>
                  <a:gd name="T6" fmla="*/ 0 w 20"/>
                  <a:gd name="T7" fmla="*/ 13 h 13"/>
                  <a:gd name="T8" fmla="*/ 0 w 20"/>
                  <a:gd name="T9" fmla="*/ 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0" y="3"/>
                    </a:moveTo>
                    <a:lnTo>
                      <a:pt x="20" y="0"/>
                    </a:lnTo>
                    <a:lnTo>
                      <a:pt x="20" y="10"/>
                    </a:lnTo>
                    <a:lnTo>
                      <a:pt x="0" y="1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97" name="Freeform 1097"/>
              <p:cNvSpPr>
                <a:spLocks/>
              </p:cNvSpPr>
              <p:nvPr/>
            </p:nvSpPr>
            <p:spPr bwMode="auto">
              <a:xfrm>
                <a:off x="2122" y="2077"/>
                <a:ext cx="20" cy="13"/>
              </a:xfrm>
              <a:custGeom>
                <a:avLst/>
                <a:gdLst>
                  <a:gd name="T0" fmla="*/ 0 w 20"/>
                  <a:gd name="T1" fmla="*/ 3 h 13"/>
                  <a:gd name="T2" fmla="*/ 20 w 20"/>
                  <a:gd name="T3" fmla="*/ 0 h 13"/>
                  <a:gd name="T4" fmla="*/ 20 w 20"/>
                  <a:gd name="T5" fmla="*/ 10 h 13"/>
                  <a:gd name="T6" fmla="*/ 0 w 20"/>
                  <a:gd name="T7" fmla="*/ 13 h 13"/>
                  <a:gd name="T8" fmla="*/ 0 w 20"/>
                  <a:gd name="T9" fmla="*/ 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0" y="3"/>
                    </a:moveTo>
                    <a:lnTo>
                      <a:pt x="20" y="0"/>
                    </a:lnTo>
                    <a:lnTo>
                      <a:pt x="20" y="10"/>
                    </a:lnTo>
                    <a:lnTo>
                      <a:pt x="0" y="1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98" name="Freeform 1098"/>
              <p:cNvSpPr>
                <a:spLocks/>
              </p:cNvSpPr>
              <p:nvPr/>
            </p:nvSpPr>
            <p:spPr bwMode="auto">
              <a:xfrm>
                <a:off x="2182" y="2084"/>
                <a:ext cx="20" cy="13"/>
              </a:xfrm>
              <a:custGeom>
                <a:avLst/>
                <a:gdLst>
                  <a:gd name="T0" fmla="*/ 0 w 20"/>
                  <a:gd name="T1" fmla="*/ 0 h 13"/>
                  <a:gd name="T2" fmla="*/ 20 w 20"/>
                  <a:gd name="T3" fmla="*/ 3 h 13"/>
                  <a:gd name="T4" fmla="*/ 20 w 20"/>
                  <a:gd name="T5" fmla="*/ 13 h 13"/>
                  <a:gd name="T6" fmla="*/ 0 w 20"/>
                  <a:gd name="T7" fmla="*/ 10 h 13"/>
                  <a:gd name="T8" fmla="*/ 0 w 20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0" y="0"/>
                    </a:moveTo>
                    <a:lnTo>
                      <a:pt x="20" y="3"/>
                    </a:lnTo>
                    <a:lnTo>
                      <a:pt x="20" y="13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399" name="Freeform 1099"/>
              <p:cNvSpPr>
                <a:spLocks/>
              </p:cNvSpPr>
              <p:nvPr/>
            </p:nvSpPr>
            <p:spPr bwMode="auto">
              <a:xfrm>
                <a:off x="2242" y="2094"/>
                <a:ext cx="19" cy="13"/>
              </a:xfrm>
              <a:custGeom>
                <a:avLst/>
                <a:gdLst>
                  <a:gd name="T0" fmla="*/ 0 w 19"/>
                  <a:gd name="T1" fmla="*/ 0 h 13"/>
                  <a:gd name="T2" fmla="*/ 19 w 19"/>
                  <a:gd name="T3" fmla="*/ 3 h 13"/>
                  <a:gd name="T4" fmla="*/ 19 w 19"/>
                  <a:gd name="T5" fmla="*/ 13 h 13"/>
                  <a:gd name="T6" fmla="*/ 0 w 19"/>
                  <a:gd name="T7" fmla="*/ 9 h 13"/>
                  <a:gd name="T8" fmla="*/ 0 w 19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13"/>
                  <a:gd name="T17" fmla="*/ 19 w 19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13">
                    <a:moveTo>
                      <a:pt x="0" y="0"/>
                    </a:moveTo>
                    <a:lnTo>
                      <a:pt x="19" y="3"/>
                    </a:lnTo>
                    <a:lnTo>
                      <a:pt x="19" y="13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400" name="Freeform 1100"/>
              <p:cNvSpPr>
                <a:spLocks/>
              </p:cNvSpPr>
              <p:nvPr/>
            </p:nvSpPr>
            <p:spPr bwMode="auto">
              <a:xfrm>
                <a:off x="2301" y="2103"/>
                <a:ext cx="20" cy="14"/>
              </a:xfrm>
              <a:custGeom>
                <a:avLst/>
                <a:gdLst>
                  <a:gd name="T0" fmla="*/ 0 w 20"/>
                  <a:gd name="T1" fmla="*/ 0 h 14"/>
                  <a:gd name="T2" fmla="*/ 20 w 20"/>
                  <a:gd name="T3" fmla="*/ 4 h 14"/>
                  <a:gd name="T4" fmla="*/ 20 w 20"/>
                  <a:gd name="T5" fmla="*/ 14 h 14"/>
                  <a:gd name="T6" fmla="*/ 0 w 20"/>
                  <a:gd name="T7" fmla="*/ 10 h 14"/>
                  <a:gd name="T8" fmla="*/ 0 w 20"/>
                  <a:gd name="T9" fmla="*/ 0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4"/>
                  <a:gd name="T17" fmla="*/ 20 w 20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4">
                    <a:moveTo>
                      <a:pt x="0" y="0"/>
                    </a:moveTo>
                    <a:lnTo>
                      <a:pt x="20" y="4"/>
                    </a:lnTo>
                    <a:lnTo>
                      <a:pt x="20" y="14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401" name="Freeform 1101"/>
              <p:cNvSpPr>
                <a:spLocks/>
              </p:cNvSpPr>
              <p:nvPr/>
            </p:nvSpPr>
            <p:spPr bwMode="auto">
              <a:xfrm>
                <a:off x="2361" y="2110"/>
                <a:ext cx="20" cy="13"/>
              </a:xfrm>
              <a:custGeom>
                <a:avLst/>
                <a:gdLst>
                  <a:gd name="T0" fmla="*/ 0 w 20"/>
                  <a:gd name="T1" fmla="*/ 0 h 13"/>
                  <a:gd name="T2" fmla="*/ 20 w 20"/>
                  <a:gd name="T3" fmla="*/ 3 h 13"/>
                  <a:gd name="T4" fmla="*/ 20 w 20"/>
                  <a:gd name="T5" fmla="*/ 13 h 13"/>
                  <a:gd name="T6" fmla="*/ 0 w 20"/>
                  <a:gd name="T7" fmla="*/ 10 h 13"/>
                  <a:gd name="T8" fmla="*/ 0 w 20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0" y="0"/>
                    </a:moveTo>
                    <a:lnTo>
                      <a:pt x="20" y="3"/>
                    </a:lnTo>
                    <a:lnTo>
                      <a:pt x="20" y="13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402" name="Rectangle 1102"/>
              <p:cNvSpPr>
                <a:spLocks noChangeArrowheads="1"/>
              </p:cNvSpPr>
              <p:nvPr/>
            </p:nvSpPr>
            <p:spPr bwMode="auto">
              <a:xfrm>
                <a:off x="2420" y="2117"/>
                <a:ext cx="17" cy="1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403" name="Rectangle 1103"/>
              <p:cNvSpPr>
                <a:spLocks noChangeArrowheads="1"/>
              </p:cNvSpPr>
              <p:nvPr/>
            </p:nvSpPr>
            <p:spPr bwMode="auto">
              <a:xfrm>
                <a:off x="2437" y="2117"/>
                <a:ext cx="3" cy="10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404" name="Freeform 1104"/>
              <p:cNvSpPr>
                <a:spLocks/>
              </p:cNvSpPr>
              <p:nvPr/>
            </p:nvSpPr>
            <p:spPr bwMode="auto">
              <a:xfrm>
                <a:off x="2480" y="2110"/>
                <a:ext cx="20" cy="13"/>
              </a:xfrm>
              <a:custGeom>
                <a:avLst/>
                <a:gdLst>
                  <a:gd name="T0" fmla="*/ 0 w 20"/>
                  <a:gd name="T1" fmla="*/ 3 h 13"/>
                  <a:gd name="T2" fmla="*/ 20 w 20"/>
                  <a:gd name="T3" fmla="*/ 0 h 13"/>
                  <a:gd name="T4" fmla="*/ 20 w 20"/>
                  <a:gd name="T5" fmla="*/ 10 h 13"/>
                  <a:gd name="T6" fmla="*/ 0 w 20"/>
                  <a:gd name="T7" fmla="*/ 13 h 13"/>
                  <a:gd name="T8" fmla="*/ 0 w 20"/>
                  <a:gd name="T9" fmla="*/ 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0" y="3"/>
                    </a:moveTo>
                    <a:lnTo>
                      <a:pt x="20" y="0"/>
                    </a:lnTo>
                    <a:lnTo>
                      <a:pt x="20" y="10"/>
                    </a:lnTo>
                    <a:lnTo>
                      <a:pt x="0" y="1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405" name="Freeform 1105"/>
              <p:cNvSpPr>
                <a:spLocks/>
              </p:cNvSpPr>
              <p:nvPr/>
            </p:nvSpPr>
            <p:spPr bwMode="auto">
              <a:xfrm>
                <a:off x="2539" y="2103"/>
                <a:ext cx="20" cy="14"/>
              </a:xfrm>
              <a:custGeom>
                <a:avLst/>
                <a:gdLst>
                  <a:gd name="T0" fmla="*/ 0 w 20"/>
                  <a:gd name="T1" fmla="*/ 4 h 14"/>
                  <a:gd name="T2" fmla="*/ 20 w 20"/>
                  <a:gd name="T3" fmla="*/ 0 h 14"/>
                  <a:gd name="T4" fmla="*/ 20 w 20"/>
                  <a:gd name="T5" fmla="*/ 10 h 14"/>
                  <a:gd name="T6" fmla="*/ 0 w 20"/>
                  <a:gd name="T7" fmla="*/ 14 h 14"/>
                  <a:gd name="T8" fmla="*/ 0 w 20"/>
                  <a:gd name="T9" fmla="*/ 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4"/>
                  <a:gd name="T17" fmla="*/ 20 w 20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4">
                    <a:moveTo>
                      <a:pt x="0" y="4"/>
                    </a:moveTo>
                    <a:lnTo>
                      <a:pt x="20" y="0"/>
                    </a:lnTo>
                    <a:lnTo>
                      <a:pt x="20" y="10"/>
                    </a:lnTo>
                    <a:lnTo>
                      <a:pt x="0" y="1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406" name="Freeform 1106"/>
              <p:cNvSpPr>
                <a:spLocks/>
              </p:cNvSpPr>
              <p:nvPr/>
            </p:nvSpPr>
            <p:spPr bwMode="auto">
              <a:xfrm>
                <a:off x="2599" y="2100"/>
                <a:ext cx="20" cy="13"/>
              </a:xfrm>
              <a:custGeom>
                <a:avLst/>
                <a:gdLst>
                  <a:gd name="T0" fmla="*/ 0 w 20"/>
                  <a:gd name="T1" fmla="*/ 3 h 13"/>
                  <a:gd name="T2" fmla="*/ 20 w 20"/>
                  <a:gd name="T3" fmla="*/ 0 h 13"/>
                  <a:gd name="T4" fmla="*/ 20 w 20"/>
                  <a:gd name="T5" fmla="*/ 10 h 13"/>
                  <a:gd name="T6" fmla="*/ 0 w 20"/>
                  <a:gd name="T7" fmla="*/ 13 h 13"/>
                  <a:gd name="T8" fmla="*/ 0 w 20"/>
                  <a:gd name="T9" fmla="*/ 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3"/>
                  <a:gd name="T17" fmla="*/ 20 w 2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3">
                    <a:moveTo>
                      <a:pt x="0" y="3"/>
                    </a:moveTo>
                    <a:lnTo>
                      <a:pt x="20" y="0"/>
                    </a:lnTo>
                    <a:lnTo>
                      <a:pt x="20" y="10"/>
                    </a:lnTo>
                    <a:lnTo>
                      <a:pt x="0" y="1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sp>
          <p:nvSpPr>
            <p:cNvPr id="12310" name="Freeform 1107"/>
            <p:cNvSpPr>
              <a:spLocks/>
            </p:cNvSpPr>
            <p:nvPr/>
          </p:nvSpPr>
          <p:spPr bwMode="auto">
            <a:xfrm>
              <a:off x="696" y="1668"/>
              <a:ext cx="1933" cy="416"/>
            </a:xfrm>
            <a:custGeom>
              <a:avLst/>
              <a:gdLst>
                <a:gd name="T0" fmla="*/ 0 w 584"/>
                <a:gd name="T1" fmla="*/ 427615 h 126"/>
                <a:gd name="T2" fmla="*/ 126373 w 584"/>
                <a:gd name="T3" fmla="*/ 42795 h 126"/>
                <a:gd name="T4" fmla="*/ 252637 w 584"/>
                <a:gd name="T5" fmla="*/ 85547 h 126"/>
                <a:gd name="T6" fmla="*/ 382529 w 584"/>
                <a:gd name="T7" fmla="*/ 51789 h 126"/>
                <a:gd name="T8" fmla="*/ 508912 w 584"/>
                <a:gd name="T9" fmla="*/ 0 h 126"/>
                <a:gd name="T10" fmla="*/ 635285 w 584"/>
                <a:gd name="T11" fmla="*/ 29833 h 126"/>
                <a:gd name="T12" fmla="*/ 761221 w 584"/>
                <a:gd name="T13" fmla="*/ 137369 h 126"/>
                <a:gd name="T14" fmla="*/ 887485 w 584"/>
                <a:gd name="T15" fmla="*/ 170986 h 126"/>
                <a:gd name="T16" fmla="*/ 1019005 w 584"/>
                <a:gd name="T17" fmla="*/ 196897 h 126"/>
                <a:gd name="T18" fmla="*/ 1145425 w 584"/>
                <a:gd name="T19" fmla="*/ 170986 h 126"/>
                <a:gd name="T20" fmla="*/ 1271689 w 584"/>
                <a:gd name="T21" fmla="*/ 243571 h 126"/>
                <a:gd name="T22" fmla="*/ 1396394 w 584"/>
                <a:gd name="T23" fmla="*/ 204745 h 126"/>
                <a:gd name="T24" fmla="*/ 1522770 w 584"/>
                <a:gd name="T25" fmla="*/ 175017 h 126"/>
                <a:gd name="T26" fmla="*/ 1654323 w 584"/>
                <a:gd name="T27" fmla="*/ 180022 h 126"/>
                <a:gd name="T28" fmla="*/ 1780601 w 584"/>
                <a:gd name="T29" fmla="*/ 204745 h 126"/>
                <a:gd name="T30" fmla="*/ 1906501 w 584"/>
                <a:gd name="T31" fmla="*/ 260456 h 126"/>
                <a:gd name="T32" fmla="*/ 2032874 w 584"/>
                <a:gd name="T33" fmla="*/ 338155 h 126"/>
                <a:gd name="T34" fmla="*/ 2159138 w 584"/>
                <a:gd name="T35" fmla="*/ 401387 h 126"/>
                <a:gd name="T36" fmla="*/ 2289499 w 584"/>
                <a:gd name="T37" fmla="*/ 486826 h 126"/>
                <a:gd name="T38" fmla="*/ 2415402 w 584"/>
                <a:gd name="T39" fmla="*/ 486826 h 126"/>
                <a:gd name="T40" fmla="*/ 2541776 w 584"/>
                <a:gd name="T41" fmla="*/ 538614 h 12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84"/>
                <a:gd name="T64" fmla="*/ 0 h 126"/>
                <a:gd name="T65" fmla="*/ 584 w 584"/>
                <a:gd name="T66" fmla="*/ 126 h 12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84" h="126">
                  <a:moveTo>
                    <a:pt x="0" y="100"/>
                  </a:moveTo>
                  <a:lnTo>
                    <a:pt x="29" y="10"/>
                  </a:lnTo>
                  <a:lnTo>
                    <a:pt x="58" y="20"/>
                  </a:lnTo>
                  <a:lnTo>
                    <a:pt x="88" y="12"/>
                  </a:lnTo>
                  <a:lnTo>
                    <a:pt x="117" y="0"/>
                  </a:lnTo>
                  <a:lnTo>
                    <a:pt x="146" y="7"/>
                  </a:lnTo>
                  <a:lnTo>
                    <a:pt x="175" y="32"/>
                  </a:lnTo>
                  <a:lnTo>
                    <a:pt x="204" y="40"/>
                  </a:lnTo>
                  <a:lnTo>
                    <a:pt x="234" y="46"/>
                  </a:lnTo>
                  <a:lnTo>
                    <a:pt x="263" y="40"/>
                  </a:lnTo>
                  <a:lnTo>
                    <a:pt x="292" y="57"/>
                  </a:lnTo>
                  <a:lnTo>
                    <a:pt x="321" y="48"/>
                  </a:lnTo>
                  <a:lnTo>
                    <a:pt x="350" y="41"/>
                  </a:lnTo>
                  <a:lnTo>
                    <a:pt x="380" y="42"/>
                  </a:lnTo>
                  <a:lnTo>
                    <a:pt x="409" y="48"/>
                  </a:lnTo>
                  <a:lnTo>
                    <a:pt x="438" y="61"/>
                  </a:lnTo>
                  <a:lnTo>
                    <a:pt x="467" y="79"/>
                  </a:lnTo>
                  <a:lnTo>
                    <a:pt x="496" y="94"/>
                  </a:lnTo>
                  <a:lnTo>
                    <a:pt x="526" y="114"/>
                  </a:lnTo>
                  <a:lnTo>
                    <a:pt x="555" y="114"/>
                  </a:lnTo>
                  <a:lnTo>
                    <a:pt x="584" y="126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2311" name="Freeform 1108"/>
            <p:cNvSpPr>
              <a:spLocks/>
            </p:cNvSpPr>
            <p:nvPr/>
          </p:nvSpPr>
          <p:spPr bwMode="auto">
            <a:xfrm>
              <a:off x="696" y="1998"/>
              <a:ext cx="1933" cy="1"/>
            </a:xfrm>
            <a:custGeom>
              <a:avLst/>
              <a:gdLst>
                <a:gd name="T0" fmla="*/ 0 w 584"/>
                <a:gd name="T1" fmla="*/ 0 h 1"/>
                <a:gd name="T2" fmla="*/ 126373 w 584"/>
                <a:gd name="T3" fmla="*/ 0 h 1"/>
                <a:gd name="T4" fmla="*/ 252637 w 584"/>
                <a:gd name="T5" fmla="*/ 0 h 1"/>
                <a:gd name="T6" fmla="*/ 382529 w 584"/>
                <a:gd name="T7" fmla="*/ 0 h 1"/>
                <a:gd name="T8" fmla="*/ 508912 w 584"/>
                <a:gd name="T9" fmla="*/ 0 h 1"/>
                <a:gd name="T10" fmla="*/ 635285 w 584"/>
                <a:gd name="T11" fmla="*/ 0 h 1"/>
                <a:gd name="T12" fmla="*/ 761221 w 584"/>
                <a:gd name="T13" fmla="*/ 0 h 1"/>
                <a:gd name="T14" fmla="*/ 887485 w 584"/>
                <a:gd name="T15" fmla="*/ 0 h 1"/>
                <a:gd name="T16" fmla="*/ 1019005 w 584"/>
                <a:gd name="T17" fmla="*/ 0 h 1"/>
                <a:gd name="T18" fmla="*/ 1145425 w 584"/>
                <a:gd name="T19" fmla="*/ 0 h 1"/>
                <a:gd name="T20" fmla="*/ 1271689 w 584"/>
                <a:gd name="T21" fmla="*/ 0 h 1"/>
                <a:gd name="T22" fmla="*/ 1396394 w 584"/>
                <a:gd name="T23" fmla="*/ 0 h 1"/>
                <a:gd name="T24" fmla="*/ 1522770 w 584"/>
                <a:gd name="T25" fmla="*/ 0 h 1"/>
                <a:gd name="T26" fmla="*/ 1654323 w 584"/>
                <a:gd name="T27" fmla="*/ 0 h 1"/>
                <a:gd name="T28" fmla="*/ 1780601 w 584"/>
                <a:gd name="T29" fmla="*/ 0 h 1"/>
                <a:gd name="T30" fmla="*/ 1906501 w 584"/>
                <a:gd name="T31" fmla="*/ 0 h 1"/>
                <a:gd name="T32" fmla="*/ 2032874 w 584"/>
                <a:gd name="T33" fmla="*/ 0 h 1"/>
                <a:gd name="T34" fmla="*/ 2159138 w 584"/>
                <a:gd name="T35" fmla="*/ 0 h 1"/>
                <a:gd name="T36" fmla="*/ 2289499 w 584"/>
                <a:gd name="T37" fmla="*/ 0 h 1"/>
                <a:gd name="T38" fmla="*/ 2415402 w 584"/>
                <a:gd name="T39" fmla="*/ 0 h 1"/>
                <a:gd name="T40" fmla="*/ 2541776 w 584"/>
                <a:gd name="T41" fmla="*/ 0 h 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84"/>
                <a:gd name="T64" fmla="*/ 0 h 1"/>
                <a:gd name="T65" fmla="*/ 584 w 584"/>
                <a:gd name="T66" fmla="*/ 1 h 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84" h="1">
                  <a:moveTo>
                    <a:pt x="0" y="0"/>
                  </a:moveTo>
                  <a:lnTo>
                    <a:pt x="29" y="0"/>
                  </a:lnTo>
                  <a:lnTo>
                    <a:pt x="58" y="0"/>
                  </a:lnTo>
                  <a:lnTo>
                    <a:pt x="88" y="0"/>
                  </a:lnTo>
                  <a:lnTo>
                    <a:pt x="117" y="0"/>
                  </a:lnTo>
                  <a:lnTo>
                    <a:pt x="146" y="0"/>
                  </a:lnTo>
                  <a:lnTo>
                    <a:pt x="175" y="0"/>
                  </a:lnTo>
                  <a:lnTo>
                    <a:pt x="204" y="0"/>
                  </a:lnTo>
                  <a:lnTo>
                    <a:pt x="234" y="0"/>
                  </a:lnTo>
                  <a:lnTo>
                    <a:pt x="263" y="0"/>
                  </a:lnTo>
                  <a:lnTo>
                    <a:pt x="292" y="0"/>
                  </a:lnTo>
                  <a:lnTo>
                    <a:pt x="321" y="0"/>
                  </a:lnTo>
                  <a:lnTo>
                    <a:pt x="350" y="0"/>
                  </a:lnTo>
                  <a:lnTo>
                    <a:pt x="380" y="0"/>
                  </a:lnTo>
                  <a:lnTo>
                    <a:pt x="409" y="0"/>
                  </a:lnTo>
                  <a:lnTo>
                    <a:pt x="438" y="0"/>
                  </a:lnTo>
                  <a:lnTo>
                    <a:pt x="467" y="0"/>
                  </a:lnTo>
                  <a:lnTo>
                    <a:pt x="496" y="0"/>
                  </a:lnTo>
                  <a:lnTo>
                    <a:pt x="526" y="0"/>
                  </a:lnTo>
                  <a:lnTo>
                    <a:pt x="555" y="0"/>
                  </a:lnTo>
                  <a:lnTo>
                    <a:pt x="584" y="0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2312" name="Rectangle 1109"/>
            <p:cNvSpPr>
              <a:spLocks noChangeArrowheads="1"/>
            </p:cNvSpPr>
            <p:nvPr/>
          </p:nvSpPr>
          <p:spPr bwMode="auto">
            <a:xfrm>
              <a:off x="507" y="2311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-3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2313" name="Rectangle 1110"/>
            <p:cNvSpPr>
              <a:spLocks noChangeArrowheads="1"/>
            </p:cNvSpPr>
            <p:nvPr/>
          </p:nvSpPr>
          <p:spPr bwMode="auto">
            <a:xfrm>
              <a:off x="507" y="2061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-1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2314" name="Rectangle 1111"/>
            <p:cNvSpPr>
              <a:spLocks noChangeArrowheads="1"/>
            </p:cNvSpPr>
            <p:nvPr/>
          </p:nvSpPr>
          <p:spPr bwMode="auto">
            <a:xfrm>
              <a:off x="575" y="1806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1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2315" name="Rectangle 1112"/>
            <p:cNvSpPr>
              <a:spLocks noChangeArrowheads="1"/>
            </p:cNvSpPr>
            <p:nvPr/>
          </p:nvSpPr>
          <p:spPr bwMode="auto">
            <a:xfrm>
              <a:off x="575" y="1556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3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2316" name="Rectangle 1113"/>
            <p:cNvSpPr>
              <a:spLocks noChangeArrowheads="1"/>
            </p:cNvSpPr>
            <p:nvPr/>
          </p:nvSpPr>
          <p:spPr bwMode="auto">
            <a:xfrm>
              <a:off x="666" y="2480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2317" name="Rectangle 1114"/>
            <p:cNvSpPr>
              <a:spLocks noChangeArrowheads="1"/>
            </p:cNvSpPr>
            <p:nvPr/>
          </p:nvSpPr>
          <p:spPr bwMode="auto">
            <a:xfrm>
              <a:off x="858" y="2480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2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2318" name="Rectangle 1115"/>
            <p:cNvSpPr>
              <a:spLocks noChangeArrowheads="1"/>
            </p:cNvSpPr>
            <p:nvPr/>
          </p:nvSpPr>
          <p:spPr bwMode="auto">
            <a:xfrm>
              <a:off x="1053" y="2480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4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2319" name="Rectangle 1116"/>
            <p:cNvSpPr>
              <a:spLocks noChangeArrowheads="1"/>
            </p:cNvSpPr>
            <p:nvPr/>
          </p:nvSpPr>
          <p:spPr bwMode="auto">
            <a:xfrm>
              <a:off x="1245" y="2480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6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2320" name="Rectangle 1117"/>
            <p:cNvSpPr>
              <a:spLocks noChangeArrowheads="1"/>
            </p:cNvSpPr>
            <p:nvPr/>
          </p:nvSpPr>
          <p:spPr bwMode="auto">
            <a:xfrm>
              <a:off x="1441" y="2480"/>
              <a:ext cx="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8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2321" name="Rectangle 1118"/>
            <p:cNvSpPr>
              <a:spLocks noChangeArrowheads="1"/>
            </p:cNvSpPr>
            <p:nvPr/>
          </p:nvSpPr>
          <p:spPr bwMode="auto">
            <a:xfrm>
              <a:off x="1600" y="2480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10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2322" name="Rectangle 1119"/>
            <p:cNvSpPr>
              <a:spLocks noChangeArrowheads="1"/>
            </p:cNvSpPr>
            <p:nvPr/>
          </p:nvSpPr>
          <p:spPr bwMode="auto">
            <a:xfrm>
              <a:off x="1791" y="2480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12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2323" name="Rectangle 1120"/>
            <p:cNvSpPr>
              <a:spLocks noChangeArrowheads="1"/>
            </p:cNvSpPr>
            <p:nvPr/>
          </p:nvSpPr>
          <p:spPr bwMode="auto">
            <a:xfrm>
              <a:off x="1987" y="2480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14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2324" name="Rectangle 1121"/>
            <p:cNvSpPr>
              <a:spLocks noChangeArrowheads="1"/>
            </p:cNvSpPr>
            <p:nvPr/>
          </p:nvSpPr>
          <p:spPr bwMode="auto">
            <a:xfrm>
              <a:off x="2179" y="2480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16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2325" name="Rectangle 1122"/>
            <p:cNvSpPr>
              <a:spLocks noChangeArrowheads="1"/>
            </p:cNvSpPr>
            <p:nvPr/>
          </p:nvSpPr>
          <p:spPr bwMode="auto">
            <a:xfrm>
              <a:off x="2374" y="2480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18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2326" name="Rectangle 1123"/>
            <p:cNvSpPr>
              <a:spLocks noChangeArrowheads="1"/>
            </p:cNvSpPr>
            <p:nvPr/>
          </p:nvSpPr>
          <p:spPr bwMode="auto">
            <a:xfrm>
              <a:off x="2566" y="2480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20</a:t>
              </a:r>
              <a:endParaRPr lang="it-IT" sz="1600">
                <a:latin typeface="Comic Sans MS" pitchFamily="66" charset="0"/>
              </a:endParaRPr>
            </a:p>
          </p:txBody>
        </p:sp>
        <p:sp>
          <p:nvSpPr>
            <p:cNvPr id="12327" name="Rectangle 1124"/>
            <p:cNvSpPr>
              <a:spLocks noChangeArrowheads="1"/>
            </p:cNvSpPr>
            <p:nvPr/>
          </p:nvSpPr>
          <p:spPr bwMode="auto">
            <a:xfrm>
              <a:off x="335" y="1922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600" b="1">
                  <a:solidFill>
                    <a:srgbClr val="000000"/>
                  </a:solidFill>
                  <a:latin typeface="Comic Sans MS" pitchFamily="66" charset="0"/>
                </a:rPr>
                <a:t>L(d)</a:t>
              </a:r>
              <a:endParaRPr lang="it-IT" sz="1600">
                <a:latin typeface="Comic Sans MS" pitchFamily="66" charset="0"/>
              </a:endParaRPr>
            </a:p>
          </p:txBody>
        </p:sp>
      </p:grpSp>
      <p:sp>
        <p:nvSpPr>
          <p:cNvPr id="42086" name="Rectangle 1126"/>
          <p:cNvSpPr>
            <a:spLocks noChangeArrowheads="1"/>
          </p:cNvSpPr>
          <p:nvPr/>
        </p:nvSpPr>
        <p:spPr bwMode="auto">
          <a:xfrm>
            <a:off x="5586413" y="4702175"/>
            <a:ext cx="857250" cy="1296988"/>
          </a:xfrm>
          <a:prstGeom prst="rect">
            <a:avLst/>
          </a:prstGeom>
          <a:solidFill>
            <a:srgbClr val="FF0000">
              <a:alpha val="30196"/>
            </a:srgbClr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2087" name="Rectangle 1127"/>
          <p:cNvSpPr>
            <a:spLocks noChangeArrowheads="1"/>
          </p:cNvSpPr>
          <p:nvPr/>
        </p:nvSpPr>
        <p:spPr bwMode="auto">
          <a:xfrm>
            <a:off x="811213" y="4686300"/>
            <a:ext cx="520700" cy="1296988"/>
          </a:xfrm>
          <a:prstGeom prst="rect">
            <a:avLst/>
          </a:prstGeom>
          <a:solidFill>
            <a:srgbClr val="FF0000">
              <a:alpha val="30196"/>
            </a:srgbClr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2090" name="Text Box 1130"/>
          <p:cNvSpPr txBox="1">
            <a:spLocks noChangeArrowheads="1"/>
          </p:cNvSpPr>
          <p:nvPr/>
        </p:nvSpPr>
        <p:spPr bwMode="auto">
          <a:xfrm>
            <a:off x="7235825" y="1966913"/>
            <a:ext cx="1439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latin typeface="Comic Sans MS" pitchFamily="66" charset="0"/>
              </a:rPr>
              <a:t>aggregation</a:t>
            </a:r>
          </a:p>
        </p:txBody>
      </p:sp>
      <p:sp>
        <p:nvSpPr>
          <p:cNvPr id="42091" name="Text Box 1131"/>
          <p:cNvSpPr txBox="1">
            <a:spLocks noChangeArrowheads="1"/>
          </p:cNvSpPr>
          <p:nvPr/>
        </p:nvSpPr>
        <p:spPr bwMode="auto">
          <a:xfrm>
            <a:off x="7235825" y="2414588"/>
            <a:ext cx="16779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latin typeface="Comic Sans MS" pitchFamily="66" charset="0"/>
              </a:rPr>
              <a:t>no interaction</a:t>
            </a:r>
          </a:p>
        </p:txBody>
      </p:sp>
      <p:sp>
        <p:nvSpPr>
          <p:cNvPr id="42092" name="Text Box 1132"/>
          <p:cNvSpPr txBox="1">
            <a:spLocks noChangeArrowheads="1"/>
          </p:cNvSpPr>
          <p:nvPr/>
        </p:nvSpPr>
        <p:spPr bwMode="auto">
          <a:xfrm>
            <a:off x="7235825" y="2781300"/>
            <a:ext cx="14382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latin typeface="Comic Sans MS" pitchFamily="66" charset="0"/>
              </a:rPr>
              <a:t>segregation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2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2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2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420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420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420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2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-3.7037E-6 L -0.2441 0.39931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18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20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38276E-6 L 0.26789 0.01043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2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5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076E-6 L 0.00295 0.383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91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420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2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1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25" grpId="0"/>
      <p:bldP spid="11851" grpId="0"/>
      <p:bldP spid="11851" grpId="1"/>
      <p:bldP spid="12112" grpId="0"/>
      <p:bldP spid="12112" grpId="1"/>
      <p:bldP spid="42086" grpId="0" animBg="1"/>
      <p:bldP spid="42087" grpId="0" animBg="1"/>
      <p:bldP spid="42087" grpId="1" animBg="1"/>
      <p:bldP spid="42090" grpId="0"/>
      <p:bldP spid="42090" grpId="1"/>
      <p:bldP spid="42091" grpId="0"/>
      <p:bldP spid="42091" grpId="1"/>
      <p:bldP spid="42092" grpId="0"/>
      <p:bldP spid="42092" grpId="1"/>
    </p:bldLst>
  </p:timing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4307</TotalTime>
  <Words>1091</Words>
  <Application>Microsoft PowerPoint</Application>
  <PresentationFormat>Presentazione su schermo (4:3)</PresentationFormat>
  <Paragraphs>503</Paragraphs>
  <Slides>15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2</vt:i4>
      </vt:variant>
      <vt:variant>
        <vt:lpstr>Titoli diapositive</vt:lpstr>
      </vt:variant>
      <vt:variant>
        <vt:i4>15</vt:i4>
      </vt:variant>
    </vt:vector>
  </HeadingPairs>
  <TitlesOfParts>
    <vt:vector size="18" baseType="lpstr">
      <vt:lpstr>Struttura predefinita</vt:lpstr>
      <vt:lpstr>Grafico</vt:lpstr>
      <vt:lpstr>Foglio di lavoro di Microsoft Office Excel 97-2003</vt:lpstr>
      <vt:lpstr>Diapositiva 1</vt:lpstr>
      <vt:lpstr>Objectives</vt:lpstr>
      <vt:lpstr>Diapositiva 3</vt:lpstr>
      <vt:lpstr>Diapositiva 4</vt:lpstr>
      <vt:lpstr>Diapositiva 5</vt:lpstr>
      <vt:lpstr>Diapositiva 6</vt:lpstr>
      <vt:lpstr>Diapositiva 7</vt:lpstr>
      <vt:lpstr>Stands structure</vt:lpstr>
      <vt:lpstr>Results: Ripley’s K</vt:lpstr>
      <vt:lpstr>Results: bivariate Ripley’s K</vt:lpstr>
      <vt:lpstr>Diapositiva 11</vt:lpstr>
      <vt:lpstr>Diapositiva 12</vt:lpstr>
      <vt:lpstr>Diapositiva 13</vt:lpstr>
      <vt:lpstr>Conclusions</vt:lpstr>
      <vt:lpstr>Diapositiva 15</vt:lpstr>
    </vt:vector>
  </TitlesOfParts>
  <Company>Università di Padova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Marco</dc:creator>
  <cp:lastModifiedBy>Marco</cp:lastModifiedBy>
  <cp:revision>65</cp:revision>
  <dcterms:created xsi:type="dcterms:W3CDTF">2005-09-06T20:27:05Z</dcterms:created>
  <dcterms:modified xsi:type="dcterms:W3CDTF">2008-10-08T21:23:24Z</dcterms:modified>
</cp:coreProperties>
</file>