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315" r:id="rId14"/>
    <p:sldId id="296" r:id="rId15"/>
    <p:sldId id="297" r:id="rId16"/>
    <p:sldId id="298" r:id="rId17"/>
    <p:sldId id="316" r:id="rId18"/>
    <p:sldId id="300" r:id="rId19"/>
    <p:sldId id="301" r:id="rId20"/>
    <p:sldId id="307" r:id="rId21"/>
    <p:sldId id="308" r:id="rId22"/>
    <p:sldId id="303" r:id="rId23"/>
    <p:sldId id="304" r:id="rId24"/>
    <p:sldId id="305" r:id="rId25"/>
    <p:sldId id="306" r:id="rId26"/>
    <p:sldId id="317" r:id="rId27"/>
    <p:sldId id="312" r:id="rId28"/>
    <p:sldId id="309" r:id="rId29"/>
    <p:sldId id="310" r:id="rId30"/>
    <p:sldId id="31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964" autoAdjust="0"/>
  </p:normalViewPr>
  <p:slideViewPr>
    <p:cSldViewPr>
      <p:cViewPr varScale="1">
        <p:scale>
          <a:sx n="97" d="100"/>
          <a:sy n="97" d="100"/>
        </p:scale>
        <p:origin x="-833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168A5-C6B4-4DD0-A8F6-C72E1286074C}" type="datetimeFigureOut">
              <a:rPr lang="sv-SE" smtClean="0"/>
              <a:pPr/>
              <a:t>2013-10-07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AA201-C02B-4E31-9B68-F487B15E187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F4832-0CAC-432C-9196-69E7726A9D58}" type="slidenum">
              <a:rPr lang="en-US"/>
              <a:pPr/>
              <a:t>1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686ED-3990-4A2B-8F4C-55D88A641693}" type="slidenum">
              <a:rPr lang="en-US"/>
              <a:pPr/>
              <a:t>10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B0349-80D5-410B-8608-A0FFF6E4F1D6}" type="slidenum">
              <a:rPr lang="en-US"/>
              <a:pPr/>
              <a:t>11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14C0D-C814-4736-B8AB-A64A0542B32C}" type="slidenum">
              <a:rPr lang="en-US"/>
              <a:pPr/>
              <a:t>12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14C0D-C814-4736-B8AB-A64A0542B32C}" type="slidenum">
              <a:rPr lang="en-US"/>
              <a:pPr/>
              <a:t>13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4DE7A-C01B-4582-ADBF-A7AD253FAC8D}" type="slidenum">
              <a:rPr lang="en-US"/>
              <a:pPr/>
              <a:t>14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4DE7A-C01B-4582-ADBF-A7AD253FAC8D}" type="slidenum">
              <a:rPr lang="en-US"/>
              <a:pPr/>
              <a:t>17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4DE7A-C01B-4582-ADBF-A7AD253FAC8D}" type="slidenum">
              <a:rPr lang="en-US"/>
              <a:pPr/>
              <a:t>18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4DE7A-C01B-4582-ADBF-A7AD253FAC8D}" type="slidenum">
              <a:rPr lang="en-US"/>
              <a:pPr/>
              <a:t>19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66D48-1160-42BB-96BA-BB5A5DC7CD7F}" type="slidenum">
              <a:rPr lang="en-US"/>
              <a:pPr/>
              <a:t>20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66D48-1160-42BB-96BA-BB5A5DC7CD7F}" type="slidenum">
              <a:rPr lang="en-US"/>
              <a:pPr/>
              <a:t>21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56B21-C91B-4D18-980C-FD212CCBD38B}" type="slidenum">
              <a:rPr lang="en-US"/>
              <a:pPr/>
              <a:t>2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B1868-E00B-41A8-A088-E23E29594B37}" type="slidenum">
              <a:rPr lang="en-US"/>
              <a:pPr/>
              <a:t>22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55B0F-CB99-4DB8-AD4C-21EC3236C277}" type="slidenum">
              <a:rPr lang="en-US"/>
              <a:pPr/>
              <a:t>23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81477-6F98-41BB-8D6A-91B321EA595A}" type="slidenum">
              <a:rPr lang="en-US"/>
              <a:pPr/>
              <a:t>24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81477-6F98-41BB-8D6A-91B321EA595A}" type="slidenum">
              <a:rPr lang="en-US"/>
              <a:pPr/>
              <a:t>25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81477-6F98-41BB-8D6A-91B321EA595A}" type="slidenum">
              <a:rPr lang="en-US"/>
              <a:pPr/>
              <a:t>26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24B81-904D-41F0-8543-DE828F28D770}" type="slidenum">
              <a:rPr lang="en-US"/>
              <a:pPr/>
              <a:t>27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66D48-1160-42BB-96BA-BB5A5DC7CD7F}" type="slidenum">
              <a:rPr lang="en-US"/>
              <a:pPr/>
              <a:t>28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66D48-1160-42BB-96BA-BB5A5DC7CD7F}" type="slidenum">
              <a:rPr lang="en-US"/>
              <a:pPr/>
              <a:t>29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66D48-1160-42BB-96BA-BB5A5DC7CD7F}" type="slidenum">
              <a:rPr lang="en-US"/>
              <a:pPr/>
              <a:t>30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1EB03-B895-41AB-8B38-CAF16A4051BF}" type="slidenum">
              <a:rPr lang="en-US"/>
              <a:pPr/>
              <a:t>3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F3514-CF68-4C30-B1CE-FAC1A9F02FC5}" type="slidenum">
              <a:rPr lang="en-US"/>
              <a:pPr/>
              <a:t>4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F9063-9842-439F-A25E-13A0462AE1BE}" type="slidenum">
              <a:rPr lang="en-US"/>
              <a:pPr/>
              <a:t>5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E5A252-CA5D-4748-94A5-0D1CC01F551F}" type="slidenum">
              <a:rPr lang="en-US"/>
              <a:pPr/>
              <a:t>6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79F23-23FD-473C-A463-807FA9331FA4}" type="slidenum">
              <a:rPr lang="en-US"/>
              <a:pPr/>
              <a:t>7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876D5-68B2-4C0D-80F5-3F40B747F42A}" type="slidenum">
              <a:rPr lang="en-US"/>
              <a:pPr/>
              <a:t>8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622A4-9147-4DF2-9730-D7268449928E}" type="slidenum">
              <a:rPr lang="en-US"/>
              <a:pPr/>
              <a:t>9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Ecosistema" TargetMode="External"/><Relationship Id="rId2" Type="http://schemas.openxmlformats.org/officeDocument/2006/relationships/hyperlink" Target="http://it.wikipedia.org/wiki/Speci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Specie</a:t>
            </a:r>
            <a:endParaRPr lang="en-US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447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000" u="sng" dirty="0" err="1" smtClean="0">
                <a:latin typeface="Arial" pitchFamily="34" charset="0"/>
                <a:cs typeface="Arial" pitchFamily="34" charset="0"/>
              </a:rPr>
              <a:t>Morfospecie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definizione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della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specie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sulla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base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discontinuità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nelle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caratteristiche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fisiche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morfologiche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e.g.,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genitali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dimensione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colore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forma,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pelositá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etc.)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Un’alternativa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al CBS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7890" name="Picture 2" descr="http://www.howtokillbugs.info/images/5500093_fl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743200"/>
            <a:ext cx="3105150" cy="2173606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86200" y="3352800"/>
            <a:ext cx="4648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Non</a:t>
            </a:r>
            <a:r>
              <a:rPr kumimoji="0" lang="en-US" sz="20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c’è</a:t>
            </a:r>
            <a:r>
              <a:rPr kumimoji="0" lang="en-US" sz="20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kumimoji="0" lang="en-US" sz="2000" b="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garanzia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isolamento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riproduttivo</a:t>
            </a:r>
            <a:endParaRPr kumimoji="0" lang="en-US" sz="20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5867400"/>
            <a:ext cx="7086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 </a:t>
            </a:r>
            <a:r>
              <a:rPr kumimoji="0" lang="en-US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es</a:t>
            </a:r>
            <a: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n-US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Molti</a:t>
            </a:r>
            <a: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gruppi</a:t>
            </a:r>
            <a: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</a:t>
            </a:r>
            <a: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nsetti</a:t>
            </a:r>
            <a: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negli</a:t>
            </a:r>
            <a:r>
              <a:rPr kumimoji="0" lang="en-US" sz="20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ecosistemi</a:t>
            </a:r>
            <a:r>
              <a:rPr kumimoji="0" lang="en-US" sz="20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tropicali</a:t>
            </a:r>
            <a:endParaRPr kumimoji="0" lang="en-US" sz="20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8229600" cy="1752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Le specie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sono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gruppi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organismi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differiscono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più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carattersitche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morfologiche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non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riproducono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frequentemente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natura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anche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condivdono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lo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stesso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ambiente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Definizione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operativa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specie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1219200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CBS 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MORFOSPECIE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038600" y="1828800"/>
            <a:ext cx="533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943600" y="2819400"/>
            <a:ext cx="1295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58000" y="3657600"/>
            <a:ext cx="1219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" y="2667000"/>
            <a:ext cx="3886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9144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tassonomia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può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non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riflettere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relazioni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genetiche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reali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 la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variazione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fra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popolazioni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può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essere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sia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soprastimata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sia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sottostimata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Definizione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operativa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specie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0" y="2819400"/>
            <a:ext cx="1676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Specie</a:t>
            </a:r>
            <a:r>
              <a:rPr kumimoji="0" lang="en-US" sz="2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reale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14600" y="2895600"/>
            <a:ext cx="1676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Specie</a:t>
            </a:r>
            <a:r>
              <a:rPr kumimoji="0" lang="en-US" sz="2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reale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47800" y="3429000"/>
            <a:ext cx="1676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Specie</a:t>
            </a:r>
            <a:r>
              <a:rPr kumimoji="0" lang="en-US" sz="2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reale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248400" y="3276600"/>
            <a:ext cx="1676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Specie</a:t>
            </a:r>
            <a:r>
              <a:rPr kumimoji="0" lang="en-US" sz="2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reale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90800" y="2895600"/>
            <a:ext cx="1600200" cy="3810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38200" y="2819400"/>
            <a:ext cx="1600200" cy="3810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24000" y="3429000"/>
            <a:ext cx="1600200" cy="3810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15000" y="2743200"/>
            <a:ext cx="2667000" cy="13716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4267200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 smtClean="0">
                <a:latin typeface="Arial" pitchFamily="34" charset="0"/>
                <a:cs typeface="Arial" pitchFamily="34" charset="0"/>
              </a:rPr>
              <a:t>Leptidea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sinapis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4" descr="http://www.visualphotos.com/photo/2x4394215/wood_white_butterfly_leptidea_sinapis_on_flower_ruef0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668832"/>
            <a:ext cx="2819400" cy="1960568"/>
          </a:xfrm>
          <a:prstGeom prst="rect">
            <a:avLst/>
          </a:prstGeom>
          <a:noFill/>
        </p:spPr>
      </p:pic>
      <p:sp>
        <p:nvSpPr>
          <p:cNvPr id="20" name="Rounded Rectangle 19"/>
          <p:cNvSpPr/>
          <p:nvPr/>
        </p:nvSpPr>
        <p:spPr>
          <a:xfrm>
            <a:off x="4038600" y="4800600"/>
            <a:ext cx="1219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200400" y="5334000"/>
            <a:ext cx="2971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Specie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riconosciuta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dall’attuale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sistema</a:t>
            </a:r>
            <a:endParaRPr kumimoji="0" lang="en-US" sz="2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tassonomico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05600" y="4800600"/>
            <a:ext cx="1219200" cy="4572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6553200" y="5410200"/>
            <a:ext cx="1676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Specie</a:t>
            </a:r>
            <a:r>
              <a:rPr kumimoji="0" lang="en-US" sz="2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reale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7543800" cy="343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7467600" cy="9144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tassonomia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è un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elemento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fondamentale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nelle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scienze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ecologiche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conservazione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Tassonomia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!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57200" y="2133600"/>
            <a:ext cx="7467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Crisi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nella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tassonomia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tradizionale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morfologica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ma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grandi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passi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avanti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con la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tecnologia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barcoding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00600" y="4343400"/>
            <a:ext cx="306494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sv-SE" dirty="0" smtClean="0"/>
              <a:t>http://www.barcodeoflife.org/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33400" y="2928877"/>
            <a:ext cx="77724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4000" dirty="0" smtClean="0">
                <a:latin typeface="Arial" pitchFamily="34" charset="0"/>
                <a:cs typeface="Arial" pitchFamily="34" charset="0"/>
              </a:rPr>
              <a:t>Concetti di base sulle specie</a:t>
            </a:r>
            <a:endParaRPr lang="it-CH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566208"/>
            <a:ext cx="8534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latin typeface="Arial" pitchFamily="34" charset="0"/>
                <a:cs typeface="Arial" pitchFamily="34" charset="0"/>
              </a:rPr>
              <a:t>La </a:t>
            </a:r>
            <a:r>
              <a:rPr lang="it-IT" sz="2200" b="1" dirty="0" smtClean="0">
                <a:latin typeface="Arial" pitchFamily="34" charset="0"/>
                <a:cs typeface="Arial" pitchFamily="34" charset="0"/>
              </a:rPr>
              <a:t>nicchia ecologica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 è un termine che indica la posizione di una </a:t>
            </a:r>
            <a:r>
              <a:rPr lang="it-IT" sz="2200" dirty="0" smtClean="0">
                <a:latin typeface="Arial" pitchFamily="34" charset="0"/>
                <a:cs typeface="Arial" pitchFamily="34" charset="0"/>
                <a:hlinkClick r:id="rId2" tooltip="Specie"/>
              </a:rPr>
              <a:t>specie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 all'interno di un </a:t>
            </a:r>
            <a:r>
              <a:rPr lang="it-IT" sz="2200" dirty="0" smtClean="0">
                <a:latin typeface="Arial" pitchFamily="34" charset="0"/>
                <a:cs typeface="Arial" pitchFamily="34" charset="0"/>
                <a:hlinkClick r:id="rId3" tooltip="Ecosistema"/>
              </a:rPr>
              <a:t>ecosistema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, caratterizza le condizioni biotiche e abiotiche in cui può vivere </a:t>
            </a:r>
          </a:p>
          <a:p>
            <a:endParaRPr lang="it-IT" sz="2200" dirty="0" smtClean="0">
              <a:latin typeface="Arial" pitchFamily="34" charset="0"/>
              <a:cs typeface="Arial" pitchFamily="34" charset="0"/>
            </a:endParaRPr>
          </a:p>
          <a:p>
            <a:endParaRPr lang="it-IT" sz="2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Concetti di base sulle specie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8674" name="Picture 2" descr="http://www.brooklyn.cuny.edu/bc/ahp/CellBio/Growth/graphics/NicheTw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048000"/>
            <a:ext cx="2438400" cy="2438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3862387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latin typeface="Arial" pitchFamily="34" charset="0"/>
                <a:cs typeface="Arial" pitchFamily="34" charset="0"/>
              </a:rPr>
              <a:t>Esempio pH + temperatura</a:t>
            </a:r>
          </a:p>
          <a:p>
            <a:endParaRPr lang="it-IT" sz="2200" dirty="0" smtClean="0">
              <a:latin typeface="Arial" pitchFamily="34" charset="0"/>
              <a:cs typeface="Arial" pitchFamily="34" charset="0"/>
            </a:endParaRPr>
          </a:p>
          <a:p>
            <a:endParaRPr lang="it-IT" sz="2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physicalgeography.net/fundamentals/images/nich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00400"/>
            <a:ext cx="6113808" cy="3276600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Concetti di base sulle specie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52800" y="3505200"/>
            <a:ext cx="8382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276600" y="4953000"/>
            <a:ext cx="7620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181600" y="3505200"/>
            <a:ext cx="4572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410200" y="5181600"/>
            <a:ext cx="3048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4800" y="9906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La 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nicchia fondamentale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 è la nicchia massima teorica occupata da una popolazione in condizioni ideali</a:t>
            </a:r>
          </a:p>
          <a:p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La 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nicchia realizzata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 è invece quella realmente occupata da una popolazione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4407932"/>
            <a:ext cx="2133600" cy="46166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noProof="0" dirty="0" smtClean="0">
                <a:latin typeface="Arial" pitchFamily="34" charset="0"/>
                <a:ea typeface="+mj-ea"/>
                <a:cs typeface="Arial" pitchFamily="34" charset="0"/>
              </a:rPr>
              <a:t>pH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05000" y="6172200"/>
            <a:ext cx="3581400" cy="46166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noProof="0" dirty="0" smtClean="0">
                <a:latin typeface="Arial" pitchFamily="34" charset="0"/>
                <a:ea typeface="+mj-ea"/>
                <a:cs typeface="Arial" pitchFamily="34" charset="0"/>
              </a:rPr>
              <a:t>Temperatura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noProof="0" dirty="0" smtClean="0">
                <a:latin typeface="Arial" pitchFamily="34" charset="0"/>
                <a:ea typeface="+mj-ea"/>
                <a:cs typeface="Arial" pitchFamily="34" charset="0"/>
              </a:rPr>
              <a:t>Adattamenti delle specie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71600" y="2971800"/>
            <a:ext cx="61734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AMBIENTE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		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Gerarchia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nelle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risposte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3401" y="1447800"/>
            <a:ext cx="8610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L’ambiente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cambia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costantemente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nello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spazio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nel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tempo e le specie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devono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sviluppare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degli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adattamenti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le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permettono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sopravvivere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alle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diverse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condizioni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62001" y="4420850"/>
            <a:ext cx="77723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Comportamento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Fisiologia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Morfologia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				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Genetica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90600" y="6019800"/>
            <a:ext cx="6705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3276600" y="6172200"/>
            <a:ext cx="21336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noProof="0" dirty="0" smtClean="0">
                <a:latin typeface="Arial" pitchFamily="34" charset="0"/>
                <a:ea typeface="+mj-ea"/>
                <a:cs typeface="Arial" pitchFamily="34" charset="0"/>
              </a:rPr>
              <a:t>Tempo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971800" y="33528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06680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Per ‘trait’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indica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caratteristica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misurabile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un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individuo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specie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potenzialmente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può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influenzare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sua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fitness o performance.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Queste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caratteristiche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possono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essere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MORFOLOGICHE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dimensione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colore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apparato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boccale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,...)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BIOCHIMICHE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metaboliti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secondari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,...)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COMPORTAMENTALI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dispersione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selezione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pianta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ospite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,...)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FENOLOGICHE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fenologia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riproduzione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,...)</a:t>
            </a: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Definizione di ‘trait’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1066800"/>
            <a:ext cx="7162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Spesso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parla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‘Functional traits’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Definizione di ‘trait’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1752600"/>
            <a:ext cx="33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Effect traits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Determina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l’effetto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della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specie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sull’ecosistema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752600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Response traits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determinano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risposta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della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specie ad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pressione</a:t>
            </a:r>
            <a:endParaRPr lang="sv-SE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914400" y="3790890"/>
            <a:ext cx="0" cy="2362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14400" y="6153090"/>
            <a:ext cx="2895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6" name="Rectangle 15"/>
          <p:cNvSpPr/>
          <p:nvPr/>
        </p:nvSpPr>
        <p:spPr>
          <a:xfrm>
            <a:off x="762000" y="6381690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 smtClean="0">
                <a:latin typeface="Arial" pitchFamily="34" charset="0"/>
                <a:cs typeface="Arial" pitchFamily="34" charset="0"/>
              </a:rPr>
              <a:t>Pressione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e.g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Temperatura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)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219200" y="4324290"/>
            <a:ext cx="2057400" cy="16002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95400" y="4095690"/>
            <a:ext cx="1981200" cy="24771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16200000">
            <a:off x="-454908" y="4581376"/>
            <a:ext cx="1922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 smtClean="0">
                <a:latin typeface="Arial" pitchFamily="34" charset="0"/>
                <a:cs typeface="Arial" pitchFamily="34" charset="0"/>
              </a:rPr>
              <a:t>Risposta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(performance)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t1.gstatic.com/images?q=tbn:ANd9GcT5F9ECjyxln17Hnb0VckJ0yGHvpwHRe3NQrsQCjYORHPB8a07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352800"/>
            <a:ext cx="838200" cy="627841"/>
          </a:xfrm>
          <a:prstGeom prst="rect">
            <a:avLst/>
          </a:prstGeom>
          <a:noFill/>
        </p:spPr>
      </p:pic>
      <p:pic>
        <p:nvPicPr>
          <p:cNvPr id="2052" name="Picture 4" descr="http://ic2.pbase.com/o4/94/339594/1/61947079.lky0YvKl.IMG_58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629090"/>
            <a:ext cx="639624" cy="533400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 flipV="1">
            <a:off x="5562600" y="3790890"/>
            <a:ext cx="0" cy="2362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62600" y="6153090"/>
            <a:ext cx="2895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5" name="Rectangle 24"/>
          <p:cNvSpPr/>
          <p:nvPr/>
        </p:nvSpPr>
        <p:spPr>
          <a:xfrm>
            <a:off x="5715000" y="6381690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 smtClean="0">
                <a:latin typeface="Arial" pitchFamily="34" charset="0"/>
                <a:cs typeface="Arial" pitchFamily="34" charset="0"/>
              </a:rPr>
              <a:t>Corta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6200000">
            <a:off x="4040891" y="4733777"/>
            <a:ext cx="2227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 smtClean="0">
                <a:latin typeface="Arial" pitchFamily="34" charset="0"/>
                <a:cs typeface="Arial" pitchFamily="34" charset="0"/>
              </a:rPr>
              <a:t>Servizio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impollinazione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10400" y="6381690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latin typeface="Arial" pitchFamily="34" charset="0"/>
                <a:cs typeface="Arial" pitchFamily="34" charset="0"/>
              </a:rPr>
              <a:t>Lunga 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https://encrypted-tbn3.gstatic.com/images?q=tbn:ANd9GcS4CoYta2Qxv05BhucIpA4YlT3kcIOcyjx2CEw57Io-99j8uO5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095690"/>
            <a:ext cx="1219200" cy="811323"/>
          </a:xfrm>
          <a:prstGeom prst="rect">
            <a:avLst/>
          </a:prstGeom>
          <a:noFill/>
        </p:spPr>
      </p:pic>
      <p:pic>
        <p:nvPicPr>
          <p:cNvPr id="2056" name="Picture 8" descr="https://encrypted-tbn0.gstatic.com/images?q=tbn:ANd9GcTEIiKBltUu2AcTfszrgtyvI8NkTvWFJCEjCENty0mj_7OTToWaN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3962400"/>
            <a:ext cx="990600" cy="1488607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5943600" y="5010090"/>
            <a:ext cx="457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39000" y="3943290"/>
            <a:ext cx="457200" cy="2209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14400" y="32766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 smtClean="0">
                <a:latin typeface="Arial" pitchFamily="34" charset="0"/>
                <a:cs typeface="Arial" pitchFamily="34" charset="0"/>
              </a:rPr>
              <a:t>DIMENSIONE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6400" y="3276600"/>
            <a:ext cx="289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 smtClean="0">
                <a:latin typeface="Arial" pitchFamily="34" charset="0"/>
                <a:cs typeface="Arial" pitchFamily="34" charset="0"/>
              </a:rPr>
              <a:t>LUNGHEZZA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LIGULA</a:t>
            </a: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1905000" y="5791200"/>
            <a:ext cx="2743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ight Arrow 12"/>
          <p:cNvSpPr/>
          <p:nvPr/>
        </p:nvSpPr>
        <p:spPr>
          <a:xfrm>
            <a:off x="1905000" y="4572000"/>
            <a:ext cx="2743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1676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Il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concetto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specie è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centrale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nella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studio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della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biodiversità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livello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popolazione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comunità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Specie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 Introduzione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2971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Costituisce</a:t>
            </a:r>
            <a:r>
              <a:rPr kumimoji="0" lang="en-US" sz="22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l’unità</a:t>
            </a:r>
            <a:r>
              <a:rPr kumimoji="0" lang="en-US" sz="22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base </a:t>
            </a:r>
            <a:r>
              <a:rPr kumimoji="0" lang="en-US" sz="2200" b="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</a:t>
            </a:r>
            <a:r>
              <a:rPr kumimoji="0" lang="en-US" sz="22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tutte</a:t>
            </a:r>
            <a:r>
              <a:rPr kumimoji="0" lang="en-US" sz="22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le </a:t>
            </a:r>
            <a:r>
              <a:rPr kumimoji="0" lang="en-US" sz="2200" b="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misure</a:t>
            </a:r>
            <a:r>
              <a:rPr kumimoji="0" lang="en-US" sz="22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</a:t>
            </a:r>
            <a:r>
              <a:rPr kumimoji="0" lang="en-US" sz="22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biodiversità</a:t>
            </a:r>
            <a:endParaRPr kumimoji="0" lang="en-US" sz="22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4274" name="Picture 2" descr="http://upload.wikimedia.org/wikipedia/commons/0/07/Ge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267200"/>
            <a:ext cx="1524000" cy="1220011"/>
          </a:xfrm>
          <a:prstGeom prst="rect">
            <a:avLst/>
          </a:prstGeom>
          <a:noFill/>
        </p:spPr>
      </p:pic>
      <p:pic>
        <p:nvPicPr>
          <p:cNvPr id="54276" name="Picture 4" descr="http://www.eurobutterflies.com/images/A/arion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562600"/>
            <a:ext cx="1371600" cy="1028700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9600" y="4495800"/>
            <a:ext cx="1219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</a:t>
            </a:r>
            <a:endParaRPr kumimoji="0" lang="en-US" sz="22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24400" y="4572000"/>
            <a:ext cx="2743200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Diversità genetica</a:t>
            </a:r>
            <a:endParaRPr kumimoji="0" lang="it-CH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09600" y="5791200"/>
            <a:ext cx="1219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Specie</a:t>
            </a:r>
            <a:endParaRPr kumimoji="0" lang="en-US" sz="22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00600" y="5791200"/>
            <a:ext cx="4114800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Diversità delle comunità</a:t>
            </a:r>
            <a:endParaRPr kumimoji="0" lang="it-CH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“Functional traits”: piante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390436"/>
            <a:ext cx="7696200" cy="401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u="sng" dirty="0" err="1" smtClean="0">
                <a:latin typeface="Arial" pitchFamily="34" charset="0"/>
                <a:cs typeface="Arial" pitchFamily="34" charset="0"/>
              </a:rPr>
              <a:t>Morfologia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(SLA, “life-form”, etc.)</a:t>
            </a: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en-US" sz="22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u="sng" dirty="0" err="1" smtClean="0">
                <a:latin typeface="Arial" pitchFamily="34" charset="0"/>
                <a:cs typeface="Arial" pitchFamily="34" charset="0"/>
              </a:rPr>
              <a:t>Fenologia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epoca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fioritura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,…)</a:t>
            </a: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200" u="sng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200" u="sng" dirty="0" err="1" smtClean="0">
                <a:latin typeface="Arial" pitchFamily="34" charset="0"/>
                <a:cs typeface="Arial" pitchFamily="34" charset="0"/>
              </a:rPr>
              <a:t>Biologia</a:t>
            </a:r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u="sng" dirty="0" err="1" smtClean="0">
                <a:latin typeface="Arial" pitchFamily="34" charset="0"/>
                <a:cs typeface="Arial" pitchFamily="34" charset="0"/>
              </a:rPr>
              <a:t>fiorale</a:t>
            </a:r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200" u="sng" dirty="0" err="1" smtClean="0">
                <a:latin typeface="Arial" pitchFamily="34" charset="0"/>
                <a:cs typeface="Arial" pitchFamily="34" charset="0"/>
              </a:rPr>
              <a:t>riproduttiva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tipo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impollinazione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numero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semi…)</a:t>
            </a:r>
          </a:p>
          <a:p>
            <a:pPr>
              <a:lnSpc>
                <a:spcPct val="90000"/>
              </a:lnSpc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www.fws.gov/invasives/staffTrainingModule/images/burning/firete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90600"/>
            <a:ext cx="3952875" cy="2200275"/>
          </a:xfrm>
          <a:prstGeom prst="rect">
            <a:avLst/>
          </a:prstGeom>
          <a:noFill/>
        </p:spPr>
      </p:pic>
      <p:sp>
        <p:nvSpPr>
          <p:cNvPr id="26626" name="AutoShape 2" descr="data:image/jpeg;base64,/9j/4AAQSkZJRgABAQAAAQABAAD/2wCEAAkGBhQSERQUExQWFBUWFxUUFBUUFBQUFBcXFBQVFBQXFBUXHCYeFxokGRQVHy8gIycpLCwsFx4xNTAqNSYsLCkBCQoKDgwOGg8PGiwkHB8sLCwsLCksKSwpLCwsKSksLCwsKSwsKSwpLCwsLCksLCwsKSwsLCksLCwsLCwpLCksLP/AABEIAMIBBAMBIgACEQEDEQH/xAAbAAACAgMBAAAAAAAAAAAAAAAEBQMGAAIHAf/EAEAQAAEDAwIDBgMGBAQFBQAAAAEAAgMEESESMQUGQRMiUWFxgTKRsRQjQlKh0QdywfAVM2LhU4KSovEWJDRD0v/EABoBAAMBAQEBAAAAAAAAAAAAAAIDBAEABQb/xAAlEQACAgICAQUBAQEBAAAAAAAAAQIRAyESMUEEEyIyUWEFcUL/2gAMAwEAAhEDEQA/AKNJslcu6bSC6VzjK8+AuBvSnKMcUJT7ol6JlmM8butKhbM3Ujm3WGZNsBCnhavewU8TLLG0hFhFNEo62OykY89FHVNPVDKWqH4siugQqXh7+8tGNUlJDZ6V4ZbJhdSt+GRhzrFbVcaEpZtL1uJktqUmXB9G1rcJFWRHVhOIaoFouVBJVMHgqTKQFw+lc54urPVu0R28l7wGkDhqsheZakNwuukD/Sn8Uhc55KXdknslUCoYqbtDjbqUHZj/AIwGnaLpzTwtspIuEs/Le25O5PgAouJxiHs3N+F1w4dAdxZHwdWHGfhmtRwobtS2WLSntLVhwUddSh4xuhsP+oQOeto5QtKmEtOUMAVtI3kw8kLZsQQjGlGQ7LRU5tGFtlM0XUcgW8Lkia8kU7Ts2FLlTR0wWsr1r9psmxdo9CG42gjsAsQv2wr1EdYNpSyrGUzGyCqo0ESBalRDAiXISIolpRFmJG0bcoktAWkaimeUDbAyt+CRz1LFHdCxBMYOixRvsVGN9hVPTLXiUAAwiYV5xCElqY0qHwSTEUQyrAzhg0B3uq+zdPY686LeSnQ/K6QJWHCUzGxumVVsllSMLMfZLe7DftLtOCtaOJz3hviUPw99xYq08qcOvJqIwNlQu6HTWrLhSRCKEDyVE5gq9ch8lbOYa/Qw+i51U1FyT4rp/gmcvB7GwvcGjqf/ACU+4VTWZcZudLB+Y7aj5JNw6M6XEfE8iKP1d8R9grKBpADd7dlEN9sSSHy6LYI2EfJJGBY2zksYfE/jel3MgBhP+hwPtex+qOfHYhoOWtsPBrer3Hpf5ofiFKBSVBye5fUd8EEY6JyClSZV4KotTim4gHKsRzXU7HkFJaGJ09Fpkpg8ZSybhZacbLeg4j0KcxSAhDdDK5Fe7Behtk5qKIHIS6WCy67E5lSBHOW0Tl6GrUDKya0Sz3EmdshyiW5Ub48ocf4O9Pk1RASsUpiXioHckeuZbCglbhHl1whJOqmhK0QdyFrRn3UrFoNytmlOL8YXHsoJBlTMOFkDLuWIzL0S0lKSjA2xsj2RBrEnbPqkTUklsVtFk4bw8usUZxOlDYz4rygrAxo8UBxivLgQEF6GdFYI7x9UwhbhLzunfBKXtZI4/wAzgCfAbk/JS+Q8v1BKpuPHp55RXFuTZYKUzv3D2gsbmzCMuceljYKx8P5dArXty5kBDgSLaiQCy/6/JW6SMPBa4AtIIIOxB3BVGHF3yI5S/DhlObOHmuj8BjDIwVWeJcs9hWmIXMZAkjJ/KcaT6G4+SsctR2bLeSJRp7Hp2hDzTxDU7TdV+niMkjWDdxt6eJW/Fagl5JU3DB2cMk5+I/dReOo/ER42CHtiqtjLhlO3tHEE9lDqAPVxcbXFtydkd9ts/S1t53WHe+CFg2GNz5dSl8ZewNhhILranuGQ0nqTtqARfDoWtaQCT+JzwC4uJ3v5+6If4GbIWtbpBJG8kh/G7qSf6BB8xVLRST2OS2w8O8QBZTNlZi4eegLmk+wH7JPzlVENZDYN1WkcBuAPhBTYvQHF2U5hsjWZQ8kakp5Epj6phbDZGU9eWoAuWzGlZRjZYKfiQKJIDlW2lH0taRuhcaN5pqpB8lCgZKchN4akFezxghcpeGLeJVoSRlTmO+VFMLOREJuEuLqRJj+MqIjGsR8HDy4XWKiyukJw4/uFlS24uo4Zr+qke9Rq4siit7FikjavJW2K2jKpPSxrQQyO6KoYxdDNdg2QkdYWg+6KGxeRUN+IVlu6EJRmzrpMyqLnp5TsWZOVhQ4tX5GxmJFgtZG4K9aLL1xwVqQF7ET/AIld/wCHFLqle/8AIyw9XG30CplQ3vLpvIFF2VGZDvM6/wDyt7rf3SoRuaCyv4DvQL3tk4PttdbgLYNwvQFcRCTmOjBdFJ1bqb7Gx+oVS4zUWV742PuXH8tiuUcZqyXpOXQ7E/AJXUpeWhmXOIAHmSm1VQucYoI7BsIILumv8bz9Ah+GE21D4r6I/Ind3sLoiar7OMx2wSdR6vtslroc1vQRDTtLdDCWRf8A2SbOkPUA9AmtNBgBje6MDFmD/wDXqqs3jzmn4GkDYG+PS2y2fzw8YZG0ONgLXJJ6W80SRstFoqamOBpkkdcgG1/o0Ln1ZxEzSOe7cn5DoF5zGKpsoFU17Hkag14Le6erQgKZMcdCk6CzlQDBRDVDO1LHXYdA24RkcOEBw9/RO42YWGAboVpZHOjUL41wuR4yciyKbxDCCe1aPQ8bAxzaZLNNco/hcRe4BKwLkBWfh0IiZc7kIOGwHBynYeXBndwsQoF9zlYmWV0Ut2DcIjtLj6qFgyttFilyjbJErYPLuvGFeyhax5KNFy0giCVDS942CmjjN7Jhw/hvUrUxFuToCouGWyU1ijC1qJADYLGSWXdsLrSLhyvTRzU8kUjR8d2v/E0kdD4Y2VarYnRvcx2HNJafbY/JOOTaj717fFur3af2KsPMnLYqW6mYmaMeDwPwu8/ApqVoTy4y2cuqTk+67DwlgFHTAbdkw/8AbdcenYQ4tIsQSCDggjBBXXeX5ddFTOH/AAw33b3bfolYtTYzNuKY1Y3CFruIxwN1SvDBsL7k+DR1RsDgRe4sN8ju23v4LhnN3HnVFZqudGpzWflDGG1m+JNiSfNVEtHVn8bhngl7N27XMyLG+m4/ouay0zbmwMr+tvgB8Ceqko6tpjcxsjmueC1pdbQB0BO48L9Ev4ZWmNjoyLO1d/HeuMb7pORX2MSotdDy+90QOpsbrWaO7pzuD1BVer5JonWkYO6cnTgjbdet40yF12O75x3j4KKp4g6WUR4JdYk6iWgb3QJp6oOpLyOBwuKaNr22u4WLdrFS8HpqSKYEWE8RDgHkBoI2IvuqZ/i5jPZtJ0B7tLurgTha8UjLp4zJ+LRqHUAkC3yXRhJP+BOaaHPGufnV0rWVrGPjZI4NcwEOaDglruo2NlrxjgEMMRmjk1MxsQd9lLzDyVps6maTYgOZe5z+If1RPB+S2SwuZJYSXOWvuQDtgY3ujk09pmRVaKy1l2Bwy04v0v4HwK1c3CdUvLlVRyEdm2aN2HsBuHNvYOtu0jxQNfDomfGWujIPdD9yOlj1WSQyH9AoHWKf0b7hIHixTPh06ANrY1KgetnSKAuWWKkzVy1DLrwlEUMJe6y2yeP2CeHUoB1EbI0T5udgtza2kJXX1GdIWNlTfFWZPXuLib2WIIhYlciT35grHd5ESpeJEa52ExobBA0qyBq8cpYl3grl0H0gFwSi5qoNBS+JpXlZsghLdEkZ06IzLc3WwkuhmuREQTh2ixcp1gjqGE7Ouw/82B+tl01kePRcYD/BdX5brjLTxPcckWd5lpsfojg90Iyq9inmzlIVB7WOzZcavB4HX+Yfqt+SWl1JLTvuDG9wuMHRKMOb73Vnc1Lm0/ZziVosH92YeIOzx5g2v5IpR+XJAKba4srdByxE2aSmhglnc1v3s88r4oWXbgDR8Ztlc84lTmGC7rai8xttsGm5Jb/07ru/MUUrqGoEDtMnZu0kmwAt3iPO11yDiXCu0pGNGSwNc35ZHyXS1QUbZU4quyP4g54ZDUMNjINLj4luL+9knkjIVwoaTXwtj+79w4k6ja4LtOPE95ZNpKxm3oqtZR9wOdfVfJPX081DBBI4EtuNODbfK6dUckyMIa5hdpIcNIu04wQtOCchiWWUaiHsLXOaTnvA6Q4DpuuUn0BryVil4QHMie0gFoAdscj8QumkXLL5G6hG6S51B4z9Fd+VOHUUjOzlY1lW0uY+F7ix40uOlzNtQLbG+U6HJUDB3QWW8z9RZdxkzXKKKpTics0vidkd77t9j62W1OwwWzpG2kRlv1Cenl6VpvFM8eALyR8nfuqfxjmOR0pjdK06CWk94C/U3yEPDijVK2M66pDnYcdTRnDRjzJGV5xlglYNbo3WAwQHeuf2SmDiBvYu6WwWuGfTxsmtJLGRYuNzuA1hbby2K5MKyu1vKcbm3jfpda4BBLD6dQkk3C5YMvaQPzbj5/uugVkzLjS52AB12HkUG6oFjm46gtNiicUzVN1vZTftC17dOOKcKYcxgsJ/CQdB9D0VZlcWusRYpbga2mMYu8bJ1B923zKF4VTBrNbvZSSVG7j7ITIQp2b1dToZ5lJe0uo6yuLnZULJVjQOXeg8FYtGPwsSeJA4ilr8pkPhHoktOblNg/uhVTVF8CM7oiGEuIAQ2rKdcEj710BTLoDheQS04IUzm3W3MTQ2QFu/VQQTXCRkjTs8uaadlt5T4BS1MBZJqErHHvNNiGk3bj8Q9UbW/wAMSMxTX8A9tv8AuaqhS1b4nB7HFrhsR9D4hX/lfnITnQ8aZQMD8LvHT4HyVGGcZKn2NUm1aZTa3lqoh+OJ1vzNGpvzCunILtVH5skeD72Iv81aGSB2yyOnAJsBnewAJ8L+KeoJO0Zyvs8jcDg4KiqYFI+K3RZFN0OfVazET0XEu4AbAg2JcLhzf7wub/xA4eImF9N920HvNZlgB8L7C+PdX2tYAAG4Objrt0K53zdW9q4UsZuCfvD4m+AD5bryPUeoyLKoLrt/8LsGNNWBcE5ejlp2Plbqe+7r3tjYDCJ4vCJGRUsYDGF4c4N6MjNyT5kokubCxrBckN0ho8uqBMliTexI97DovNWScsjnevCK21HR0Oh5ndctJDm6bAFowcbHphKamoDOLUtRCNLZ2mlnDrWLviidj5XVcpq217dB/dkbUzGSMAYfdkjPG7DcEJ2L12aEkpO0I9qEto6DxrlSCqH37NTh8Mg7sjf5XjKrsn2yhwS6tpR1H/yYx5/nCstBx8TDvgMxl18YGVtNxRjWa2n+UePmfBfQY82PKrizz5RlB0ymczc7xCm/9s7VJJdo7pDoh1Lwdj0XN28JnlwyN7r9dJ+pXQ208dTP2rGg2fqfKMBxH4G/mHnsrCxiKnJmqSitHLuHfw5qnZcWxD/U67vk1WSm5Ae0ZqT/ANAI/VXHQpWN/s5Psi4Iz3GVmPlF9rCa/wDMwEfK6pPFeNOgnkheATG7TqZcA4BBAPqutVtQyON8jzpjaCXeJt091wXilYZ5pJTgvcXW8B+EewsFk/ihmJcnsb/+qWk2t822PzBytm6Zs6Ns6iUjoeHmR48OqsTm27rduqU5DVCmQPlL8DDQha+bGkbKWpmDRYIGXZAjss60LpXZWrZVlTuoHOTUrE+BvFJhYhYJcLElwFcQOi3TGQ4UMVFpKmkCOUlLooxsjj3Vg4LuPmkcTcqwcMFonEb7IR8mI+LVWqY+S0jcWm6YU3LznO1O6m6cDgTQ3KxqyNQchRFJcLdshY5sjDZzSHD1CFkHZPLenREA3UrTg7FJuDOj8F4w2SRklyA9pFr4vgkEeIIVnadQuFxmg4i6F2Nr3I/qPNdN5b5iZMLAjUdwfHxV+PImijJFNcolijdf16jxW1mHfChW/wBoI3Gr6pjEi3isQBYWEnNnZwAR4Knf4THDY/HICTqODcnGP6q5cZkJYS0EEC4GmyRPYHXJGSARfcXHRfPf6SlF8l0z0fSy8CSOmI1Pflzj8h0AS7iNOQL2+W6sM1HgEnF9kNNECTboL+OwXm4s27Y7NBvortMHE9QbC9uibUAtk3N8A3z7rKWnAaD1d3seew+VkUyPIwMj0t6qjLNPSEQtOhhTzutpJtjp1WlNRmeeojlc4tgMYbGDZhEjNV3dTm+PJeUTrEEnbonnCqO9bVOFrOhpXgnY/wCa0/Kyp/yowcm/J3qW6oIp6ewAaLAYAAsAPRGx0hO+ESynI6gKTQ7849gvpEecQCjtn9T/AECxsP8AfU/spuyO9yfOwS7i9C6eMx9o9jThxjA1EeGo7D0RWYc5/iHzYJn9hEfuoz3iNnvH1A+qpMMRe6wXW4v4ZUvXtHerv2CNZyJRNGlsb9Xix2R88FKlFyHwyKJzKJnZt0jcqGtquzbbqd0fVMbE6TOoNe5rT4gEgFVmvlL3XSK3RZerPWzFxuUS/ZDUjEa6PC5kmRierC8hpyUxfSKSOIBHypC+QOymwsRJesQchdk7mgoKZqMnpJGYc0j2UMsB03SoJopxwlB0yKJis/LsQLTfoVXIgnPC6zQ13ijbGzaT2O6usawJFUcavhKOMV7iSb+Q/dL6R+VvasV7u9DKrJflRUs9sFSl6FkZ1CGUU0Bkhexk8rGTlpBaSCLEEYKGpqi4spJhhJjp0ZhnxdM61yrzQypYGuIEoADm7Xt1Z4jyVi0HzXJOSqMvcXHpsrHx7meanbaOQg+dnfVVrJS2HLHbuJdJYx6+qrFfwtzNRZdzerOuc9wn6Kx0A1sbJe4c0OB9QMr2WO/oM/7oc2GOVfJAwm4PRTIa1sgvkNB05Fu8Nw7wUs7xJpAAF7tLhiw2OVLxNjI5S02u4B7m+OSAbdShftrWsy02N7W3v6dML5f1OH28jUUeljlyjZvUQNjsB3rANGL4H0Q4JBuRvt1RLZQWYsdsC9/91LIW2xgjN/EnopJWnsYqA4RjA8z5J3y0X/apHAXAgjY4bjUZHOaPI2JPulUbLEHa+/T5qycLoDEHdnaz3a3E3dc2A3v4L1v8zE3k5+ET+pmlGh4wn8o+SmbG7yHslzZpvzN9mhY9sh+IuI8Avpbo81hkzmt+J1z4DJ+QQzZndGj1dv8AJeamM+J4HkDc/IJZX81Bl+xppZCPxPbpb7Dco7Mpsbdk9+5JHgO6P0VO505tbCwwwPaXnDnMyGDr3urj5bKvcf5srJiWyF0TPyNaYwfU7n5qp1F3YGyW5/g6OOtyB6ir1G3QKIx3RDqEgKOPBSHpladxN6aFMA0AIdjgtJqrwXNkOWfg9leFEStGheudZD2ZDG5bZvZYtowbbL1bTKfbidMrHtcO+z9FTuY4QBjHkrj/AIix43HuqrzHY3sssco7EdPRuc24C8qgWMJIOMqy8BbpaLjCtA4dDM2zmhcqYrNBtnHqo6mB1t8oejOV0ys/h43vaDgggD1VHrOWpoHd5uPFE0ktE7hW0SCK4WoiUsDsWUjmJHP9NWTdMWPbpNwjIHBwXkkK94VCTKG+a5qzJxV2i/8ALVOIoUk4hA6om/0Dcp84WjDR4ZSDiHEg0aGe5HXKOtUHKXHSLBy3xmQSGJr/ALmNtwze5vbfwV4aQGhx2Ow6lcg5e4uIqgF5s140E9BfIJ98e66dStB2T8b0LlfbF3FKFsjw5zQSHBwPUWKKq+CNkwWj5ZRstLcIqldcDxGD7LnjT7R3Nop0/L72f5ZOPwnb0RNLw5zwC/B8ArU5gvY+2F6aYD3+qnfo8cntBrNJIr3+E4UsFG5nwuc30JCdS03gl9fWdi3U8Es/EQL6fMgdFXHGorQttswSy/8AEd/fstuycfic4+pK0peMwSfDIP0RzJYz+P8AQo1QOweOlA6KUR+X6qR88Y3f+n7pbW820sQ31Hyz9Fukck2HzUQc0tcGOacEONwQfEKv8zU1LHC5rgzVp+7DG2II2sd7JHxT+Is0hIhaIm+Nrv8A9lW6iuLiXOcXOO5JuSglNLoNRrbNKkWCSStyjKiruhrXUzZRjm5So01KO+VK4KFzsrkdkxJOyYOAXl83WrY7qcRo0ZFWa/aFi37FYu2N4o6vX8EgdfdvmBb9AqXxzhugmztQC6HJJI1veN/5mlVDmCUflaPGy1oCEndWacu1zDZrsK0OpmnLMeirHDooS27iW+11PFUOYe5ID1IOLeAz5IKoa5JvWiwmRzR4rwSMkGlwHulzONXGl4tfqiW07XDDvcLbAavsA4lySx93R4Ph0VRr+FSQmzh7roMUz2eank7OUWeMnxQuKYtwTOUOF074BwjBkcdIG1+vons/KMbHmT4mjIZ09ykvGeIu2IsB0tbbyQKHHbJ2nF6NuK8Yv3W7Dc9fdIJpb7IWor7G1s+ayGW4WSbOS47Z7UC7U75U5xfG7RK8mO1gTktPTO9kkly1L24JWwZVKpJHaqTnemAs+S99iLm3rhLarnBjaoOgcXxFjRJYEHVqNi0HcgHK5vA/uqeGYgp3uN6OeFRO20PHGOAJsQfxN/qOibsLXC7SD6G64fR8eljN2uI8eoPqFbuWeebuDZS1hOGuAx6EJsZfoiWJ9o6CGeS0kpgfTqoGtLrPDy7w20j2CmfO4C+i/wDKRb9dk0SUHnLlhsIdURizRbtGjYX/ABN8B4hUSo4i92GucPQkLqvOAqp6d8UMUdngtku469P+m/duuYP4U+J2mRhYfBwtf08VPmqPySK8U/jsE7Zxw5zj6klT00/RR1UXVDarFTQnyCjK20G1LtKAfMSjCdbUJFDYpoieNuRtFT3UrobBTMfYIWpqERRCCiRaVpJAshkuUSW4SumNyK4kTRZeknotivS8BE5EeOVMjJXqHkqBdeoeTK7R0hnOTQ0hxLT6G+6Q8c40yS9iCf1QFS/UT6oLibQPkE7YqNX0W7l6aMty4j9f0TKo4bGRdhB3yRn1uFQKJxthxHoUxZxuVmLh3qM/MLE/0ydJ3ZYjQahbbzHeH7raLhcrT924HyvY/IpVQ8zHZ4I8xkfJWCh5kjcQDpO/kfkV2manJLRvTVzmutK0g+PRMpmseMHPiFjamF9hqtfcH/dDTcHLe9E9pvsAbX9jv7IqMUl50Twtc3B7wQldwOKXNhqUkNcW92QFp89lK5mrIPyWGtHOuY+U5IyXNGoKuwuLTldpLrCzxcJBxfk2OYF0eD5IZRsGfyWyhnIwgHDKdVXB5IDZ4Nuh6IGppuqQvi6YmMnF0ZTHCmOFDSxKdzLo7p2WSdI1bOve1JW0dOiNLY8u+SZysXD5dDvgXMFRTNuJO7+V3eCsnDf4tRl2maIj/VEbj3af6LmlRVvkNhsp6emDVqm0ZlUK32doi5yo5B/ntb5SNLVUv4j8WikbTtjcx9nPcXNcHWAFtONr3v7Khy1CgcCUUstqiJySehhI64SyUWKPpYzbKhroVBH4SoepPsEgqbFGPbfKXOamVK/ULKxMpW9kEj7IKaVG1VMUI2LKyUjOaR5C2yYRm6H+zlSwusUtmwy8nXg1qcJfLUJ3JEHBJqjh7jdHFJickVB2B9ssW/8AhjlifURfMtZ2QPFN/ZYsSn0UQ7Mo9gpandYsQMDP2bxbJ42IfZibC9t7C/XqvFi4S+kCcElJ3JPqSVbeHPOoZK8WIolf/kZVzAWG4SrhTjcrFiawIdDpuxQsRsVixCb+hHEIWuiOoB2OoB+q5fXNAc7Hj9VixLzdE7BoAtzusWJJXP6BVMEurz31ixHDozD9SWgGVLWHCxYiJc3kW3yi4FixcTwDYFHWbBYsU2T7D30KXdVNQHKxYq0Uw+qDK5CU/VYsQPskyfZhICgfuVixcV4fqG0+y8lCxYtXZmfpENlixYmER//Z"/>
          <p:cNvSpPr>
            <a:spLocks noChangeAspect="1" noChangeArrowheads="1"/>
          </p:cNvSpPr>
          <p:nvPr/>
        </p:nvSpPr>
        <p:spPr bwMode="auto">
          <a:xfrm>
            <a:off x="155575" y="-8842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6628" name="Picture 4" descr="http://4.bp.blogspot.com/-aCTBCKNrLV4/T5ZesZF976I/AAAAAAAAInE/7AjXRP0sG9s/s1600/Pollination+via+B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327752"/>
            <a:ext cx="2044727" cy="1530248"/>
          </a:xfrm>
          <a:prstGeom prst="rect">
            <a:avLst/>
          </a:prstGeom>
          <a:noFill/>
        </p:spPr>
      </p:pic>
      <p:pic>
        <p:nvPicPr>
          <p:cNvPr id="26630" name="Picture 6" descr="http://www.allahexists.com/plants/img/02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5076824"/>
            <a:ext cx="1247775" cy="1781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Functional traits: piante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43200" y="2286000"/>
            <a:ext cx="5410200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200" dirty="0" smtClean="0">
                <a:latin typeface="Arial" pitchFamily="34" charset="0"/>
                <a:ea typeface="+mj-ea"/>
                <a:cs typeface="Arial" pitchFamily="34" charset="0"/>
              </a:rPr>
              <a:t>http://www.try-db.org/TryWeb/Home.php</a:t>
            </a:r>
            <a:endParaRPr kumimoji="0" lang="it-CH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4038600"/>
            <a:ext cx="50598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200" dirty="0" smtClean="0">
                <a:latin typeface="Arial" pitchFamily="34" charset="0"/>
                <a:cs typeface="Arial" pitchFamily="34" charset="0"/>
              </a:rPr>
              <a:t>http://www.ufz.de/index.php?en=14718</a:t>
            </a:r>
            <a:endParaRPr lang="sv-SE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www.tdwg.org/uploads/tx_tdwgbiodivprojects/bioflo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95600"/>
            <a:ext cx="2070098" cy="1143000"/>
          </a:xfrm>
          <a:prstGeom prst="rect">
            <a:avLst/>
          </a:prstGeom>
          <a:noFill/>
        </p:spPr>
      </p:pic>
      <p:pic>
        <p:nvPicPr>
          <p:cNvPr id="10244" name="Picture 4" descr="http://www.try-db.org/images/CaptionByDay/Try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066800"/>
            <a:ext cx="5141728" cy="1066800"/>
          </a:xfrm>
          <a:prstGeom prst="rect">
            <a:avLst/>
          </a:prstGeom>
          <a:noFill/>
        </p:spPr>
      </p:pic>
      <p:pic>
        <p:nvPicPr>
          <p:cNvPr id="10246" name="Picture 6" descr="Plants People Possibiliti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876800"/>
            <a:ext cx="1869355" cy="9906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819400" y="5562600"/>
            <a:ext cx="48322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200" dirty="0" smtClean="0">
                <a:latin typeface="Arial" pitchFamily="34" charset="0"/>
                <a:cs typeface="Arial" pitchFamily="34" charset="0"/>
              </a:rPr>
              <a:t>http://data.kew.org/sid/sidsearch.html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8458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Ogni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specie in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comunità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ha la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propria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nicchia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ecologica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non coincide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necessariamente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quella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delle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altre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specie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formano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stessa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comunità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Generalisti vs. specialisti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4600" y="3886200"/>
            <a:ext cx="39624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Generalisti vs. specialisti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191000" y="2819400"/>
            <a:ext cx="4572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609601" y="9906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+mj-lt"/>
              </a:rPr>
              <a:t>Specialisti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hanno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delle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nicchie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ecologiche</a:t>
            </a:r>
            <a:r>
              <a:rPr lang="en-US" sz="2400" dirty="0" smtClean="0">
                <a:latin typeface="+mj-lt"/>
              </a:rPr>
              <a:t> molto </a:t>
            </a:r>
            <a:r>
              <a:rPr lang="en-US" sz="2400" dirty="0" err="1" smtClean="0">
                <a:latin typeface="+mj-lt"/>
              </a:rPr>
              <a:t>ristrette</a:t>
            </a:r>
            <a:r>
              <a:rPr lang="en-US" sz="2400" dirty="0" smtClean="0">
                <a:latin typeface="+mj-lt"/>
              </a:rPr>
              <a:t> per </a:t>
            </a:r>
            <a:r>
              <a:rPr lang="en-US" sz="2400" dirty="0" err="1" smtClean="0">
                <a:latin typeface="+mj-lt"/>
              </a:rPr>
              <a:t>condizione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biotiche</a:t>
            </a:r>
            <a:r>
              <a:rPr lang="en-US" sz="2400" dirty="0" smtClean="0">
                <a:latin typeface="+mj-lt"/>
              </a:rPr>
              <a:t> e </a:t>
            </a:r>
            <a:r>
              <a:rPr lang="en-US" sz="2400" dirty="0" err="1" smtClean="0">
                <a:latin typeface="+mj-lt"/>
              </a:rPr>
              <a:t>abiotiche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Generalisti vs. specialisti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9600" y="220980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+mj-lt"/>
              </a:rPr>
              <a:t>Generalisti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hanno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delle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nicchie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ecologiche</a:t>
            </a:r>
            <a:r>
              <a:rPr lang="en-US" sz="2400" dirty="0" smtClean="0">
                <a:latin typeface="+mj-lt"/>
              </a:rPr>
              <a:t> molto </a:t>
            </a:r>
            <a:r>
              <a:rPr lang="en-US" sz="2400" dirty="0" err="1" smtClean="0">
                <a:latin typeface="+mj-lt"/>
              </a:rPr>
              <a:t>più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ampie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47800" y="5987534"/>
            <a:ext cx="426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600200" y="3276600"/>
            <a:ext cx="0" cy="2895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00330" y="4375666"/>
            <a:ext cx="1246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Generalista</a:t>
            </a:r>
            <a:endParaRPr lang="sv-SE" dirty="0"/>
          </a:p>
        </p:txBody>
      </p:sp>
      <p:sp>
        <p:nvSpPr>
          <p:cNvPr id="22" name="Rounded Rectangle 21"/>
          <p:cNvSpPr/>
          <p:nvPr/>
        </p:nvSpPr>
        <p:spPr>
          <a:xfrm>
            <a:off x="2614530" y="3308866"/>
            <a:ext cx="2590800" cy="255853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ounded Rectangle 22"/>
          <p:cNvSpPr/>
          <p:nvPr/>
        </p:nvSpPr>
        <p:spPr>
          <a:xfrm>
            <a:off x="2057400" y="3352800"/>
            <a:ext cx="11430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590800" y="60960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+mj-lt"/>
              </a:rPr>
              <a:t>Temperatura</a:t>
            </a:r>
            <a:endParaRPr lang="en-US" sz="2400" dirty="0" smtClean="0">
              <a:latin typeface="+mj-lt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 rot="16200000">
            <a:off x="345133" y="4531667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pH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57400" y="3537466"/>
            <a:ext cx="1166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Specialista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2796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+mj-lt"/>
              </a:rPr>
              <a:t>Esempi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fra</a:t>
            </a:r>
            <a:r>
              <a:rPr lang="en-US" sz="2400" dirty="0" smtClean="0">
                <a:latin typeface="+mj-lt"/>
              </a:rPr>
              <a:t> le </a:t>
            </a:r>
            <a:r>
              <a:rPr lang="en-US" sz="2400" dirty="0" err="1" smtClean="0">
                <a:latin typeface="+mj-lt"/>
              </a:rPr>
              <a:t>piante</a:t>
            </a:r>
            <a:r>
              <a:rPr lang="en-US" sz="2400" dirty="0" smtClean="0">
                <a:latin typeface="+mj-lt"/>
              </a:rPr>
              <a:t>?</a:t>
            </a:r>
            <a:endParaRPr lang="en-US" sz="24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Generalisti vs. specialisti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42999" y="5100935"/>
            <a:ext cx="3352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142999" y="2429470"/>
            <a:ext cx="0" cy="2671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86000" y="3581400"/>
            <a:ext cx="1246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Generalista</a:t>
            </a:r>
            <a:endParaRPr lang="sv-SE" dirty="0"/>
          </a:p>
        </p:txBody>
      </p:sp>
      <p:sp>
        <p:nvSpPr>
          <p:cNvPr id="11" name="Rounded Rectangle 10"/>
          <p:cNvSpPr/>
          <p:nvPr/>
        </p:nvSpPr>
        <p:spPr>
          <a:xfrm>
            <a:off x="1600199" y="2461736"/>
            <a:ext cx="2819400" cy="255853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ounded Rectangle 11"/>
          <p:cNvSpPr/>
          <p:nvPr/>
        </p:nvSpPr>
        <p:spPr>
          <a:xfrm>
            <a:off x="1600199" y="2505670"/>
            <a:ext cx="11430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676399" y="5177135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+mj-lt"/>
              </a:rPr>
              <a:t>Temperatura</a:t>
            </a:r>
            <a:endParaRPr lang="en-US" sz="2400" dirty="0" smtClean="0">
              <a:latin typeface="+mj-lt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 rot="16200000">
            <a:off x="-569267" y="3460403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pH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00199" y="2690336"/>
            <a:ext cx="1166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Specialista</a:t>
            </a:r>
            <a:endParaRPr lang="sv-SE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33399" y="4643736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5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09599" y="2433935"/>
            <a:ext cx="416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9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09599" y="3496270"/>
            <a:ext cx="416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7</a:t>
            </a:r>
          </a:p>
        </p:txBody>
      </p:sp>
      <p:sp>
        <p:nvSpPr>
          <p:cNvPr id="10242" name="AutoShape 2" descr="data:image/jpeg;base64,/9j/4AAQSkZJRgABAQAAAQABAAD/2wBDAAkGBwgHBgkIBwgKCgkLDRYPDQwMDRsUFRAWIB0iIiAdHx8kKDQsJCYxJx8fLT0tMTU3Ojo6Iys/RD84QzQ5Ojf/2wBDAQoKCg0MDRoPDxo3JR8lNzc3Nzc3Nzc3Nzc3Nzc3Nzc3Nzc3Nzc3Nzc3Nzc3Nzc3Nzc3Nzc3Nzc3Nzc3Nzc3Nzf/wAARCADCAQMDASIAAhEBAxEB/8QAHAAAAQUBAQEAAAAAAAAAAAAABQADBAYHAgEI/8QAOxAAAgEDAwMDAgMFBwQDAQAAAQIDAAQRBRIhBjFBEyJRYXEHFDIVI0KBkTNSobHB0fAWNGLhNnLxQ//EABkBAAMBAQEAAAAAAAAAAAAAAAABAgMEBf/EACIRAAICAgMAAwEBAQAAAAAAAAABAhEhMQMSQSIyURNhcf/aAAwDAQACEQMRAD8AyuW2eKMMpyKajyzYPenmndwARxXPpBiChwa4r/RV+HREiN9KeiuN+FYc0zJNIvtcCu1jLAMvcUnVF3ih6eVhgYyK52n9TCuCZGwTjAp9blXQoRzUPGhxyiOuz1eTxXtyB2U0xIGL4UEn6V3ECT7vHzVV6T1djErlV24pkjMf1p6X3OaZQEvtHOa1WgbyRx+ripshCQgeTTLRenKNwrq4IYDFU3bQvBpGIYGppmXH8qhKOKcU+2iSsLPd/NOptJBao2CW4qSEwoxUyQ4qySzoI8LUY/q5rqRSgFebfbvqVobdiXaeT4pzd7e+aZU5UmkhyvFDRkONyK4SLL7hXcQ7ljmpcYT0u1S5dSpK8jIkCt/5GnLmQrGqA8t3pQKrMWYcL5qNchnl3g9qnDkFWsEl4dzR9uKfl09J48tOF+lMMjKFZm71xHaXt4xFnbyzY77ASKtJt4Emk8obNhbR5xKWfxzT8YbYI2HA7VHW1u4ZgLiCSLnHvUipzARpljyaORvTHKSawcQp60wiXsO9FbvZDb7SQMUzZrHBGX44Gc1O0bpy66mDzRXCRx7yozycisoRc50vCoJRVsq1zO0jEA4ArgyBIuOSaNdQdL3uhOWuhuiJwJB2zRjTfw5ur/SkvGuAjuu5Y8f0rrjxPQm2UYAMMk0qPN0ZrAZh+Uc4JGRSp9WSQpIiw3DtTAynKmnUkdOG5U0zJIB+mudXobR20odcMOfmlHK0RwDkVwvuFeMmBxTpaJyiSLgNxnvXG0hiRUY5H3pxJduA1LrWioypjxuvTPCZpGRnyQuPtTpSAw7xjPenpbK/trRLqWynSB8bZGQgHPair0i+7BhSRuymnoYHi95Q1J/MFId2zmokl/I3AUVSt4J/0bugZGzjFNKntyad3MwywpeKrKVCGQMipmmabd6ndpa2EDzSscYUdvqfgUR6X6du+otQW3tY29IMPVlx7Yx9a3np/pyw6esvRtIwCeXcj3Mfqa2jC8sZQND/AAoQIkusXTEkZaKE4AP/ANqMP0X0vYRjfbert53SSMT/AJ0X6o6mt9GtZHaVNwU4TPuJ+lY3r3Ut5q0jSMWhh8Rq5OfvTk1HSDRadZt+jU9ht9kxJ9scrA/51QGRSX2sfTydue+PFMrIrsA/aniI/B4rCbbL6rZH4JwvapNrbPcTRwQKXkkICr8mm2VWI9LvVi6P0319ds1eTbht/bOcc4pVdGb/AAsmr6Dp9h0oIPy6C82bmkH6i3fvVBfIhArVuoomdM5BAGKyxSJH5429xT51VMUhyJUSHLnGahSyhm2x9q51Cfnap4p7R9Ou9SuVhs4HlkPhfH3+BWcIPbBNqNI5Vyfax7CjXS/V0+hTLCIke3ZvdxzRtvw3vooGnmvrdG252bScH71SIbY/mGL4wpxx2NatPjyxZRulpLo/UlkpkjjYNzgjkGow6K0iOdpJIRIjdlbsKzXTLyfTx60cpRRzjNXDp/riK/jMV5IqyKcAnjNacfKpb2NNMIXHQmlSSsyhxGw/SrcClo2gjpyVjbTNJAxBKkcrVhsrlJkDowK07cQ74yy+R2rVRj4hkPW9PtdZ0qS1mIIdcg+QfBrjQi1ppUNvcyLvjG05PxUWC7kUyQ3IZAhwrDswodf31lHLslyW75NTKdFKKbLM+zcdrrj70qq/7WtvAGPtSqe7H1Rk8uWCKtKa19gPmoCzsp4NPreOe/NYOMloz7HjRyQkY5FONMrIBjBpxrkNGAy80y21vGKW9gebs969Kq/muWTaO9JCM96Yv+k3RbRrrV7S2YbkkmUMue4zzX0PqGm293p7W0sStEU27SOwr5/0C4EGr2ky8FJVOf519H2rb4EJwcrXTxfUpKj536q01tI1OSzOTH+pGI7jxUfpfQ5Ne1iKzibbuOWJHZR3Nap+KmiJcaU94kQaWHnjuB5od+DOmxhLu/ZP3mRGrfTuf9P6UowSnQFqt+k9J03Tlsbeziff+t5VDFz8mq5efh9o8t3DZ2aSK6jfK4k8fGPitCkJ9QnH6eBUbTVRDcXDYyz8n7Vo0m8jG9K0iw0Gx/LWiiCPucH9R+Se9RNQ1NY4maORgoHk8Vxd3qz3Y3EsAcKgqufiMtsdHbeCkhxswcEmlJurGjO+q9TTVNSkmjjCge0Y/iwe9CWgaQKMgfenlhUe4nP86dW1uJiGjwFrmsGD3tSHxkU+bWQR+0ZogLWK2BknfcfrTct4JFxEBj5pSd6IbctEKJVtgWl/VVo/DuSW46jWRVbZHE5J8DjFVR0aaTLHgVa/w4nMXUXoIGKyxMCB2OOeaqKXZAkXrWYzInOee/c1lWpQrZ3E6L4c4rZrq39SQ5XPGeKzXrqyeK6WZbYJD+kuq9z9T81XNG0NqymMhkkXaCxJ7DvW4/hrorafoKPcWwiuZGJfIwxGeP8ACsl6StXn6nsI1XcPWBxjIxX0VAuyIKOwFVxL0EV7rGeOLR7lZJDENhG5e4zxxWM2lu08giiQk+dozW29R6fDqiR2lwilZHHnGPrT+l6DpemJttoEH1xzRycf9HsTVmUf9JavqUO2GIxIP73mlY/hxqskpEjLGo7MK2kPEowMCuWuY0XAIBNVHiglQ1EqfTeg3uk24W6ug5/u470ekdthCrzXF7dorBop0/8AIH/Sg82sGMnPuHzirwhkXUp7mF/dHlCeT8VA1O3SWWK9kj9ka4IXmp02oR3MTLIBhhigtvDcxiT98DCQdoNZSxotOzv9tWP8EaFfBpUzb29rJCrNawZPfNKl1/0O5mcUMQI3nNTGEG3EY5ApkWzhiB2FOLDyVXg1hJ5JUq8I7zKoxjmm2cuRgV3dWmzDA0S1DTv2fptm2Myzjex+B8VeKCm8gticc9qUYDdqcTIYbhxXUmxX/ddz4pEVY7bSiD7/ADX0R0lcm70KylZtzGFck+eK+blyZMPkVu34U3X5npqKLOTCxjzn+f8ArW/DjBRatStTc20kIOC6lc/cUD6L0g6Lpz2roA6yMWYfxfB/pVnYbgPj71Bz6bTdzk8HNajG3YpGxHmg1/qHoaeIRxI7kt9BRqTBi+lVHVcPqGxeVxxSYiboURkdp2zgD25qm9e3E9/qH5b1P3MeCF+TV/titpa7XwoVayrWrmSfVbh4lYgtwO5rPlbrALAN/IoGUyNgDxU1pYBGIo3xVs6X6DfU7f8ANa2JYwx/dxK2Dj5b/arNpH4eaRpeqC/iEjlVwkch3Kp+efNZrhk8tioyq16eutYl9O2SSUjknwP51YbT8Lbk7fWvQgIyVCZIP9a12K2igXEUaoPhQBXLDBJrWPEkNKjMo/wtjFviTUJBJu5IQYx9vmjOidHWfT87z2btI5AG6UAkfOD4zVnu7yKFW3HtVU1Lqy1VxBBKkkrNtCIcmm+sRhkzIztGRiQc4z4qudU6Yuo2siyOIkHJfGcfyqyWNqxgWWQD1HXJYjJH0zXF7b74GBUOT4I4o2Iov4VaS37Vn1AbTCqmJWP6icjPHj/3WsPlTgVS+gdOnspr4Tqy5nLAYwuD8Crk/fcM0oqkBX+op5oNlzChYxZOM1TJuvpATsjJA7jNWzq28nhs5vRUBtp92Kx1reaQi3gQySt3x4rPlnJNKPonZa/+vbq4YJFAFLHAJalqfVt/puFvoPc3KFexFU+WxvrKaNLm2lj9/GVIB58VY9cjGo6YqsMugBXNOLl6Nlp6Ivv+oHmuJRtVONhon1Ff2OnL6WxWkx2HiqL0XJfaRI7QqGR/1pmjEsLX960soy7nn6VcZWgaoreoanKbkemGUOeKsuiw32oW0UEaAc8kngCmdZtraK3CpsaROaunSlikemxHOGYZNLpbyCdEP9krF7DChI80qs5tUJyeaVadQPnFrrI2jvnk11vCY+TxT2laLcSfvpFO2pF5GiyCMJgj6VwtpMav1Ea6tgsasDkt81atas1vOltPvohuES7Xx4qtvE0yjaTxVv6HuUazn0i+wySfpB+tNp0Vx5fX9KRb2NxfXS29rC8rscBUGSavOgfhncSSxz60RFF5hQ5Y/c+KtHTdpp3S8ZEm0SzOxMr/ABngD+VXGG5iuEBRlKsMgj4rp44RSTZFUVSf8PtEkQJHblDjGVPNOdFaUvTtzeabwFL+rG5/jB4/qMVaBlWwx7HjFRdSNvFF6sxXeP0kcGtHSyNZwTppRHGWJ7dqDR6hHJLMruAU7D5zQnU+oJIIdkseI2PtfPA+P/2gmmvdPPJcSKViGQWY8k/QfyHxWXfs8aNVGlkvJYGIjPGO9Vq+jH5xcgY/veQKK2N5HdWEcobO4c+OajRpHLqGxlB4GBmtGZM81ISS2uIASxG1R8mp3S3S0GlW4lnjWS8fmSQjOPOB9KKWdsm4SsMleF+BRDJC0VmwPQqqOBXDOF81xJL4HehWpXjKpWLJbyabYidPchR3A+tBdX1tLOBzhnPwi5NAZtQv73fHaxu+0+5l/wB6HXVhqbqWdcHsNxpWBG1DU9R1EuqP+XikGOf1YP1p3TemNAtPTmk1EtOvuGOADQe8tNQjcAq0nPhsVItNG1q7YiKxdQO5dsVl7kC8prFntSNLlewGKIIAR6jEsDVIj6Z1O2dZJpokxg+0kkVa7W4ECFJJQQQP6+atNgSLKJ0vWuJHIUjaEB4ok8pGPj5oSJ1eZBEx780SZ1ICOKYwF1HdwQQ+rKwZmOFTHc/FAdD04NdNcBFDu25iB3zRrqe1guDBEoyfVB5NTtNtUgjBOOKKyJg/qSxgk01/WCrhSdx/hPzWfwZlh4bcMdx5q89W2N7rMSWdn/Zs/wC8bPYU9ovSdnYW8SygySAe5m7Z+goatgUbRdJ1d7xZ4+IN2djcbh9KsOoWt8k++0tHG4c8irzb2cUS4RAB9BSaIDPb+lOMaQGSy6Xql3fFZLdklTuGIwa0Xph5Vso4bgASoMMBT13ApO9eG8EVDtbz0LtFm43cBv8AehKhUWL1KVM5BpVdjMUt9We2HpBQVqFf3QnLyKoBqMuogNmSEjNPGW2lVmPt4rznfqB8kmqZH0+eZv1Lxmj+kube7SYsMg5FViOYI2EbAJqxaJo15rFwkdo7HyzeFFXbk6SFGVNMvGtqmtaQJbYgsuG477h3FA9F1690mEqS7qGwAecfP8qt+g9GvpgLPeyyGRcOmAFz9q6fpixguXmuQXUtkRHsxNdCjKKtlP5O0EtJ1WS7sI7q5jMe4Ag+GHgjzio+u3MN3Cktm4kAbDIO/wBePmo2ri6CAJsiiOBye38qj6PJBHCxLK0jH3Few+aTl2TTNFGqor2uDVLqFRb20mxivJUdvr5//asMGVsI0z+92jJ+vmu5p4y3prICW574wP8AmaGaGbjUpwyuWVXYN9KyStUjS6dsJRSfl4SVAAAy393P+lTdIlhjkF2VUb8oV7lWGRUfUtM1AxFbWIOwXHBAOSe/PFPaFplxYxBr6LdM5LMqcgHtWnGp+kTa8LRBt9Pnjio1/ex2sbNIwVR5JpMZhb5QDdjgE1nnUNxq7yML6Mxx7sBQcg1q3RkGtS6nCOVgw/1Bqsahqk10zFpSi+QDxQ55uCSRj5obetLcEmNsJ2A7ZrGU62CVly0HqWKz02RI2QhGOSRgtmpA14XBDkDB85rO47PKEPnPwDRHShcQOEdiYye3xRHkvQm14W2aT1RwcnxU3Tbua2jKx+fFBEl9CRS2Sh8/FF7Ye0lckVpYEe81vYxEjEHOME0Jm1FnbeHwB9a56lgZCbkISo4Y+PvUO2sJLiANDExVu2DxWcpNMpRstGjaiu5Gbn5+lHJL5A3qKrHwPvVd0+1FvEEIbI/h+T/zxUlrwQv6ErME4HJGc54FC5U3RX82kE/y8lxOs8zYUZIAGSf50UtY1kYqjAgd/pVam1xrNxC8bMx4QqM7jVn0iGWG39a4ULJKdxXOcU4Sk5UwlFJBBIEhj4AFQry6jWNgrAsPrUuQtKvJ4+BVM6hsp1vAY5SiP3+lbO0jMO2GqJKTE7KHBwBmhOp9X2Fvd/k/V3S7tpCjO371mfVbXEV5HGssmwDP6qZ0mL0Ua6uQdx4TP+dZd3dCu2akdbtZ5BHDMrMRnioGpTgK54AXkHNZneao9vcCWJyCh9oFWQ35l06CQkbpcHBOeKcZpjNB07Wo7myimZcFhyM+Qcf6UqzZtUaJiiPtAJ4DdqVGQKvezrOVRFxXF3A4VMGuT+8f2jmvZjIhUOxOK5rZJ4tmVTfI3PxW0fhteaXF05bR28kf5g5M4z7g+fNY1GzTuqLliTgAfNan0v0UtoI5b1wzbQxQfwt8Zro4W7H7g0ZLqPGcg/Uc03OUmAIQEqcgnxUWUxW0O5yqgcAfFDv2yWYpBHuOcZNbNoZIubJZ7jfOzMoXAjz7fmuYdNjEpZlGzGAgFTrVC0e+U+481D1DUI7c7S2DU9IorsyPqFijsHjjUbRhQBTOnQxaf6artQyH3Y7k96iy6yuclsCmjq0TlXJGVPGalpaQdi9Qbdg+tetGCxoTpuqQzQrskUn70TWUEZzWhJ48OBlTzVS6zT17LLcPGcj4Iq2tKvPuFD9Ta2a3ZJtpB+aTHRjN3uecRs21O+B5qLcSSNcpBDnB74oj1A8NpqUkMRV4wPaR3X6GhUE8a30MkntAbnPkVxzh8reiUruw3babcSKPRQsfIFEYNMuV4eFgatXT8thNAr2xQk98Uc9KNhyoOfNdKQ6KXHbhkEUyhePNP28DxttDnaRVlktYZARgD7UJu9Oljk3QSjLfwt5oaAE6jEZY2hbKg8U7ayW8drtYsNo8N9z2/wCeKlshZR+ZiIft+qoVzpjy3BWORYY3Xa7LyTzWfJHsjSDpkPVdVjsmjZHBXPuAxg/cf87VAE0mr30IjV2APtzzj5Y/41ZP2bYwKQbeORWI9z+7Jxz9hUYGG3uFNvGiMRkBFHIrKKV42aOwnb2EcASVmJZAATRp9Uto4lYyA5XIGaALHf6ioSEGEZyWNN3HScohUfnX3LxkjituPv6ZzrwKN1VpqZDzbW7YIoNd67bapKhtZQ6AnOBXY6Qs5EIdnfPck0zD0kNP3NZOxBOdrVb7MyKZrkTXmtxoqHYoy1D+o7+ODEMY5A8eKs+rwT6dJLczIQoX4rOr24e5uHlcZ3H+lZtVsNIYKSXbBgDRq2kMdiiZw8XA+SO9QLR3JEUa8nz8VPnuEhtZIIog7n/+nnNQm0/8EcAqRl39x5NKhLMxOWY580qAodjkAIIJFetcAt7+a6W4XO0xZA81aOhNAtdf1CR7iLNtbLukGcZPgf50Ri5OqHbosP4e9K+mY9WvVChl3RIy8gHyf9Ktmoa3BY5w2VHx3Ne67eR2OnmKED1NvZf4RVDtpZtUuM9x2ye9dF18YjLGt5d6zNkZji/u/NWXTLBYQvtyR5NR9EsEtrdQVBbHNE5blIE3EhQKpKhHFy8qIVU8Z+ar9xaPeTFixLA+DUTqXquCzgbZIQTwpA7/AGqx9JQzNocV1cjEtwN4X+6p/T/hj+tJ5GVO/sPTBLE8fWqtqFyLQsFkIxzjNaB1GqwpISRgck1j+pyTXd7I8Z3IDWUqTAl2nUN1bSMyyugzwQauuk/iEGgVLnJYL+sVnEsXqQcryKj2kLB+SQv0pKdKyng0Sfr27kZgkQC//bk0K1LqrUZyvvCRfCjmq5dzpFGFjILVEt7xuUmOUP8AhSUpSJeAxNuZvVLFlbuT3phlDjDHI8EV1byFcJ+qNh/w1w2EcgHjyKpO8SIZN0nVp9MmX0SxyQNvzWtaHqj3thHIE9x7g8Gsr0P0DcH1AGI5XNXvR75YSuMD6VcY0NMt6K7uSVwfvXlyVjiYlQWC969s7tZY9ysO3Iru5mijgcyEcjHNNlIqkzLK7xyeQf1HBOPj6duaiW0lz+e/K7DNG36mUHCfB/8AVGbHT0u78M6IYU94x8n/ANVYZIIbVMRooBHgVjxwe2aymilXyahG0YFvJIHLD2DOMcg4+KIWPTrxXn5xpNpZQPTY/p+e3nmrFBCC5bHuPzTzRjbgVrHjSJc2yItxDax4kGMDkVFuNXgYbUda51m2/MWrxlyjeGHis3guJIr145JSwVyKcnRBpun3IlO0dqJbQ3BoBoU1uIwQ/OKNCVd3tIppgRtS0yG9t3hmQMjjBB81mGt9AyxSytYMCGPsRuMfStbMq9s0xNGjocjxQ0nsDCH0XUNMike4tJBJ29oyB/MUFlmc428DPavoDZDPuhmVWP181WNd6AsNQcyWzNbv52Dhv5VnKH4Ix8jJzmlVom6B1uOVkW33gHhg4waVRQUiuRepI21ASxOAAMk1rmlwQ9F9Hq04U3lyPUkHYliOF/kOP61nXTVus/UGnxEkBp1zj6HNWz8SL1rnVI7NW9kC8/QmnF1C0JaAeodRXl65knk2R9gF7N96ufQumyfs+O7lB2yglSfjNZW06yTlXOI1OFx4Fa9qHUFnoXTltHasrfugsQz+rjvVQdJtjWSwT30NnHgsOO3PeqL1N1J+bMttbTFT2z/tVRuuqbu9Xa8mXLEn6fGKE3F25fLD3fNE5t4QWgxo+j3Gqa3ZWk0hdJZlDEnOFzk/4A19DkLFAFUYVVAAHgVmv4OaR6sEms3BLvvMcII4UDufv4rRtQkWOFmY+KrjTSyNFE64uTFZzugyQpOKx2W7lgduNu7mtI6tu3luFQ52YOQfNZ5f24e6YEZ296ym1eQujqzuDJE+WyajLdSLkYzXUYSMlU4rkRuZNqIWP0GanAOTaOoClwSsgwa6m02SMb09y/SptvYSsvKhPvU2CFrYYeXePgjgUus7uJFMEW0p2hBkY/qKefcSMkAgcNUuZbcvvKgt/wCNcnIGRAQvyatWtl2hmL1ImV1PPfg0YtdbkjRcgttPPzQVJdsnIGM+DTpCk7hlDVpk1+FrtOsHiK4RsDvVz0h59fijleKSGDud/wDF9h8VW/w+6Y/PS/tG9iBiH9krD9R/vfatSht0tlwAB9qpWNDEdqltGBCMYH9ajSSSFxu8Hmpl1MFTxj71ykayJn5qhncByARTjcrmolu+yRkPg1L3AjvVgCNVyIW+1Y9qCNHqkxEjAZPmtl1RC0LDGc1lvUNr6V4xI7/SomrED5dau9PtlaNyVzg+DU+w66l9ARM+X8F+9BLmAzwmPPHjNBZLaW2cFhxnuKyTaFZpEHVV1uBYqw78VIfqycjCrj5zWd2Ale4AQkL55o05RMD1Dn60v7RTpg5IskeuSNcq+7nParnY3CXduJQ45HI+KycTLGwLyAD5q4dM6vZxoYvzKM58bquM1LQJ2Wv1scYpUwLiBhnI5+tKqKMS0HUU0vXLW7uY2ZIXywXvRLrSaOXUWu7eVZIrv3qVOeKBTSLMSQKaIwvauVS+NUQ2kc7c84pSNIUCFiQOwJ7VyXPauG3YyTTVk2dCMAZzzUm1hN5PDbr+uRwgP1JxURZAeDV5/CzQk1LWzdzKWiswHUfL54/piqjFt0NZNi6c0+PSdItrOIACNADjyfJ/rUPqG4ZV2g+P60Y7Lk1U+obpUkYse1dLNDOup57z826QxszE+1gDQ+z0TUbtUZ4WQ8hsrnNWt9bsrdmMjK7LngEUKueshhniU7FIUDvzWMoxbtgji36RIYvMoJAzljx/Snbq1s7CIl5FJ7YWgV91Vql5C0aSrGpP8I5oJLeXI4aVix8nvRa8AMXmrQwsVUE8fFCrrVXl/s8rTK7ZcCQ5J8muZrN09yjK1PdaZNnen33o3cTz5aJT7l+laNb2mn6pbh7dgAw8HtWXEBT7qKaJqcunT+pCSU8r4pyimMN6zoFzayGRI/UiHle4qV0Z09JrGqKX3fl0IMm4Z/lR/R9XtdWg9rDf2Kn5rQ+n9LSytRtRVZuWIGMmiERrISs4IraBY41CqoACjxXlxMADu7V7csEXJ8VWdb1hIEJdgg8ljitgIvUes+jNBEJQPUfGM+Md/wDKrJptwstqhB5Kisb6g1OzunE0HqtL2EjNhR9AKNdIdXrDstLr93gYDE4BpKSsDQ7xjDIJQOP4qftpldeDmhF7rNk9qzeqh9vyKpmkdXGC5eGWTMIchWJ8VTlQGj3Z3Kc1m3VbA3JQHirna65ZXkG6KdGbHg1n3VVyy6yg2/un43fWpk8AC8e6mblN8bKACcdjUh12tnxXDDzxilRNg60mMWRjnzSWUveRlzlc5xSubSUvI0Z4bkY8VGt4JYW9WUkha5lBJjpJaOtQlluLphEpVM8CuoI54oyRkEeadtt8pb0gM/JqPcXUy7oz4+KbV4BrGievUF8FAMzcUqgRQO0at6ROR3xSqrf6OmDlLDPevN7Zwa7Ct5xXYiBGRzU2jMbALfpp6K0muJUhiRpJHOFVRkk14Csf3o50rqkOmXdxeytHuSBliB5bee20f60RywSCFj0TFbQi4167W2BGREpG4fc9hWodDWdha6Ru0tB6MhyDnJbxkmsKvrue+n9S8meRicncc1ufQCiLpezRewXOR966ONp3SLRYJpV9F8H5BNZT1pqL5dIyMk4yfitK1e4WC3cscADNYxqV7Bqd5cKXxgkJjzS5G6GAfV2qcjmo0sgKlUH6iCa8n9SKQpKCD9fNO2cgSQttDAqVIP1Fc7urJTd5I658cGmpVZjmuiWPYVyASKpYFsaCvnOamwXzIAsgyKinPzTsNqZTknApumsgx+RraYZwAamQWCrBuBHNRrexDyjbzjvUq5nWI7N2AtSsaY1hWF+kLPdr1nFECx9QFgPgd63yJvaPC+BWLfhRGLvqGVweY4TgkfJFbFeSrDAW7bRmt+PWS436M6vdRw20jFuAPntWQdU6mmouYfVwqOSGJ5NT+sep3vZWs7YuqKf3jZxn6VT3RZNzyDNRycivqiJMhzS7V9I+5QchhSEyuQucDzmvPS4ZuQPFei2LLkleahOLC2Pu75BSdmGP07uKZkDgDHY9xTPoOp4Vh9q7QSry+4rVJ3hsB+zN1A+62kZT9DT99fX06oty4O3ntzTdk7mQ44UDua8lAkLSSFifFQ7Wy21QbhV5LaKUqdrpkHwabYYGD3FHOiPR1PT/AMpMmTESAQe3/P8ASvdY0KW0mBjUurdsCumLtGbRV7qZ4Vyozz2qBeXD+ntIwDRS9QxN7xxQW6nR3JbsBxWUl8i0/jQyl/JGpWHgnzShaSQ4RTI+cmoyj1JAsY7miCu2ngKACx7k0njQRXZ5JS6s8QEZiwV4pUKlmkeRmJHJpVHRFWPc7QGWvUb08gjAr0Tx49z0muIWXBas8/hldEYyhpDkcfNedzxTv7gnHenPSjVcgGr7UKyMVfIrbvwuuGl6YiDZOx2U5P1rGFZAcFTWnfhVqKflbmyBClW9Qc+DW3FJ3RSYT/EHUzBp8m37d6x1Z2WUSKPcDkVffxKvAbqOFcsM5IqlK5P6YqjklkUpUwoIE1mz9QgJKgoOqmGUoyH4NSopbmPPpjb9qSpcyElUBPms7YOdka19krhkyue9eTRuWbZHwe1db5I5WGQCe9eNcuP4hTtiU3VHNvZtglxTqWjk/q2imDeuB3ryO4uJf0g4oqQZCsaCCAhD7jUT8qGbdI2TUNp5d23JzXQiuDyWIFJpjdmmfhDDGuqXrIQCIVH9T/6q49cagmn6PKxdlLDau3vmqR+DoiF7fsXzIsaj+RJ/2rn8U9bWeX9nxNnBDN9MZ4reHxgWn8SnS3KOxwcse5+a8klKRgYzUOy2+oC1Ho7NdvqSD247Vz9f0iryyFAhkT3LgGo11GbWXAOQf0iic8iqnbaB2obu/M3ac5CmhKhpVhnKvIOShGfpRhbRV08yS5BYVxMrK6L6QwBU+djdaURGv6e9RyPrVHTGKSB0dpG+kyPDMu9TlgTz9qFXUuIRg8/FesywI247Se4qO6LKisDgea2pOjnYX6L1GXT9UD94pCA4/wBa2Hcs0aOpVlIyDWHRt6XuixtHc/Nab0Pqa32kiJ2zJbnaR9PFbQfgIZ660q3fTnmRFSReSV4rJJsvIVHYVtHWx29P3JUjOztWOogHnmnMTH9NjSOYPIMgCmdUmLTFlHHinlICkbsVwTAgyxDEVCi7srtiiIEmYZCnmlUn9oEcLHxSq6RNkJaeRRxwP6UqVQyB9QAeBT0hO0c0qVYyDwZHerN0IzLr0W1iMgg4PelSrSH2QLZ31eS2tS7iTgDvQIkjsaVKol9mE9nDM3PuP9anaKzGdwSTx80qVII7Bup8XU2P71Qf4qVKrQxHvRSx/sjSpUS0aR2NqB6x4Fd3hIi4JFKlUPZM9lq/CBmGr6gATg2ue/8A5CgPU5La5dFiT+8bvSpVrL6oPBmxAJHA70fm/RGPFKlWS2NA/WwBAmBioemgZBwM5pUqp6Kf3LDOBtXj+Gu9F5jlB7ZPFKlWHPo3j4VHqMAXWAMDPimo/wDtT9qVKt4fVHM/RyP/ALZat34bE/tC7GePSHH86VKtI7BaLP1x/wDGbn7D/OsaJO880qVXPwDyYnaOTUZTl+aVKhaAmIBtHFKlSpEH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244" name="Picture 4" descr="http://www.malisano.it/flora/foto/leontopodium%20alpin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524000"/>
            <a:ext cx="1676400" cy="1257300"/>
          </a:xfrm>
          <a:prstGeom prst="rect">
            <a:avLst/>
          </a:prstGeom>
          <a:noFill/>
        </p:spPr>
      </p:pic>
      <p:sp>
        <p:nvSpPr>
          <p:cNvPr id="10246" name="AutoShape 6" descr="data:image/jpeg;base64,/9j/4AAQSkZJRgABAQAAAQABAAD/2wCEAAkGBhQSEBQTExQWFBUWGBgYGRgWGRoaGRogGBcaFxoYIB0XHCYeGBsjGhcXIC8gIycpLCwsGB8yNTAqNSYrLCkBCQoKDgwOGg8PGiwkHyQpLCwsLCwpLCksLCwsLCwpLCksKSksKSkpLCksLCwsLCwpLCksLCkpKSksLCwpLCksLP/AABEIALQA8AMBIgACEQEDEQH/xAAcAAABBQEBAQAAAAAAAAAAAAAFAgMEBgcAAQj/xAA+EAABAwIEBAQEBQMDAwQDAAABAgMRACEEEjFBBQZRYRMicYEHMpGhFEKxwfBS0eEjM/EVYrIkQ4KSJVNy/8QAGgEAAwEBAQEAAAAAAAAAAAAAAQIDBAAFBv/EACkRAAICAgIBBAIBBQEAAAAAAAABAhEDIRIxQQQTUWEiMnEzQoGRoRT/2gAMAwEAAhEDEQA/AMfQSVkaDUntUtxaRcyB96T4iT+X3pOKMovUu+xDvxgIIAppp20bzSGmiE+tOggJPWupIIw6RTmDmbGOtIRh5E06ymI70wWOYlMimMIKfxCoFRsOTNqC6OXRLxQAECnOGYQRmOp0phpOdQBo9hOH6JSJJMCep2qc5UqFbovXw84S0E+KtshwKJCriUlOx0I1qzPcTSzlBPiDTIn5hmuAQTEwZpKXEYVtpsqlSU5SDAKkmAD2In39qAob8zi82qgozcjywNdYgXm8V5OfMr2Y5O2S8RxZayrwkpQc5Q2TCvKmIUAYuq5jYDvXiuLPl1azmiB4bZkISc0iZ1OUC5peFXnAyJ7wJtYgnpedbU8plZV51eYmbG4ta50NQ91eBRDjjqVKStagVKupXmyCBsLJ6wO3SoKnVpbJQFAK+ZQmVb3Ub2E6bUbY4clAJVNgCmZMzeI0O4mq3z3xRaEp8NYQVT5QPbYiIBmdzVYflJIFWVfifOGQwhFwLKJtrOg/lqqXFuJLdgrIkCBAgCe1Sl4RUQTmqMnD2g616+KEY9GuEYx6GOD4AuuhEgetGuLhLasoEkCD0png3DApwk2CYMmiPEeJIxKglCdN+tLKTeRfA0nsEMrgyQI6VJSvNptr2qwjlJZZkJKibFSRMW+w71KTwZKmcqddhI+19fakeaN6J+4rKolkqskE+l6ZeRGtaJgOAobyJehCSARIsfUgxOhiojXLsPEyJkQrUa3UCNdR3o++gPIr0UN9haRmKFBPUgxURT01oXM3BcrZaUkBSyShQMpWAQARp1FtqF4LlRB8uVJURqu+2w29KdZF5Csi8lS8WKmMDrB7VK43wEJdCUwBftBBEyNtRancLyzeConqpVki0xb/ADT8kVeVUVt1ZCjtevAoH1qVxPCEPZUiZAgC/Ue+n3pxvght4iw2D7n9RVOSS2Hkkia1wF5ZWkNmUiSDaBMfrT+E5PxCwoKTkyR82hkkWIttV9Z4uyoFSH0QSJuNuu++1TkcVZ//AGJmRYHUaH11rDL1Ml4M/uS+ChYrkLEFSEjLCtT/AE2+9xBjcjrNRxyG/IEpkmN9RqPUdK1FeJw5kBQAsRFrkCSJ3tpTrbKFqUTlWkpEkCFSJidiYNR/9czvckZDj+XHmUqlPlTcqGw3JBuIvI2qMeEOpmUqEayk1teM4QFWMqTFyLKEbxoqNLincRg5vAUTeUwDOygDvsa5es+UH3GfPa3MxiRr/Pep2HjLWu47hxkghLjZEKQsQU9SCRJEXvQTmP4aQlTuFBEDzs7iwumD01T2satD1UZumqKKdop+O4YGHWyCMriQoXnTyq9p/U1Y+F4MLVJVlA36dFexp1fCvxmBbWkgLaJHQFKjI+igfrUrBYcpZQgiIF5ghRmd7x/ms3qPULh3sST0TBmUSV3zeYKtZSjM9zb+TRvD8MVCSv8APaBAUR30j0oJgOP4dl3I8YEFIUPlSd5H7jSKuWFdlKFZkrSJIUDMiBlOmtec8Uv3yEmmjnQltAQgAAx7nrpexk9PemEJSEZlyc42N9oPbemMbxRDRLilgEDVWhBn6/tVO4v8SGm0kMpzqiMypgGIkbnrFWjGWSVQVi02WjjHHEsIzuqgx5AesgyOnc9qyHiPFlPOqczX6e/6U/xPiSnTncUSVddB6dqgBCAJ6mvV9PgWNb7NEcdKxIUpRudKlYTChaoTrpTTaQTVt4Zy0poqW4LFBuNjEwenrVck1FHSdAvBcHUp7w3AfKM0dRse41+lHODcAQ4pLjHmWEElMZSbA6GxP96LrwSIaczHOIT5oBFpBkG4noKn4PDFtAOTLGoTsd1A7g/ztilkbIuVgPAYwkEpBTbMQJsNz26Ef2otw3hDKEZkAlYAOYmTbUCLCxm1P4N4hRdgedR8yI3EkKG0xNSmlpBUMiYm4j66XTSR+RUgU/gMxUlHmHzgTBSZ0E6dv2i/PAeEcvlGqT/Qq/vB0P8AxXmBxSfmkAycsmCOiTOv+aTj8RmUPDQV+UXSNZsNbAiKawC8MycivFUTErSmYCCAYI69KE4ZxMJ8VIURv8qhpNx/mjWH4e67LZHhHKASq5E7wNR70nDcvt/+5JV5hfRPcRrpN+lMn8HFf4jw7xFrW0lxZkQmBHmAsFmAdFWqAxwzGJWFBnJli6ykAferuhZSCkACBppcGw+1Q8TiipBgyk5QO15171VS+Qpgk8qpcUClaGnFCSMqlJ+YkQcwsJ0iheCfCCFForIVcm4BEyNIAmiLWIbQ754lKovqJg/eR9qHYXhb5kJbVlKlCV2FyY1166UyYUyksvQqSNdKkNqm9R0tXg2qR4oAgda1tLs2aE4/EmwB71NwPMLyAFJcIy6Da3behjrZK4rnm4AoOMWto6kaNy58VAohvEIAM/OnS2+WLfU1esFx9hacyXEqFtx32+tfP3D2ZXScX5VkVjyejhN6dCSxp9G/4vjLTgySlRNjKhaRJAv9jREYRbWV1AKkkBKgLlOWIUOupnpHevnj8SZEaCrjyJxLHYp/wWXMqEp8xUbAT5ZGqjOiRAJ1m1RXoXFtqX+AxhRrL/EEBCgAnKpJOVJASSAST2kXnqN5rO8PxV1xCkhPiLzKCYEFUekDc9NKMYnEllRSXA5fKQRCp3KToPQ1E4HwoYlxYDiWrSSU/PB81pETMz30rLHDbqW9gY5wDlJs4ZSMXhSt5xcgkKsFpASkqQZsJVqAkmNatfG8E43hvDwrYU4rKPKkIBsRmIAIiBNyIkC9ZPxHj2M8deHdUpKZ8NTeYCLiE5m7SJEqTvPeivPHPj2HxbSWIhCEE5ryTPSNRIJ76VvnCU5KD/0N9ELhXIGKxfiKdc/DqQoJyvJUVKKklQAki02kExm7VWOPcvO4Z0sup882y+YK2lMXULHbY1aOL/FBzENpS14jSklRVKklCgoA5YgkQsGOgqxr+JeEWWVFAceb8EKeW15gCT4hTEGUkA21m1Wi5x/t0FaM0xmFU1/puApWIlKxChIkSDcSL15h8Fua1fij+A4k0y++6lKm1EwCmSnOjO3CiCCoJTeSUgmJvVd+IHKCmgH8Gyv8MpAUo2yoNgNTmuLmRr60VO3TVM4Ecs8rLxqnFNuJR4PhmCmQsqKvLIIyjyawda0lALgeaITJA1NwqAYv5f71UfhGykpxToWrOAlKkWy5SCpC+vzBY1irvxMS2iwKzCfKZlOpmwmO171k9RJ8qM+R7AjbSFhVpRok/mSU/cG+nSpmNSUtBNyFH7b329KIOCBmVroSdTGk2udqgYpjxMkE+QqtvcD62BrM3SokyElwAwm5zXAEk2Oo22qXg2FLUTmhBnQSYIn99ulS8CyEEH5f+7tvfsJpzCLEFWUDU5dLk2A6fNEUYpsBC4fwFtFygEgwSfNpbfap+IweV1SkEQq8H5Z3jpcfelF3KLG5sDtJufQ6mlLVYJ2N/pH96qopDUeuQYJmwUD7EEfS9QnVkep99v8ABp7HPCMqTKpFv52NRF4VSx5jY3y/53o38AZB/GHMoJQSQo/+Vr7U2jga150lVrHKN7yL9dPpRcoSLgxIunuf8Uo41EE/067G1/1mmSb7AQsNw9poklAuCCT80bXN51H0pD+EgKQFSJtOuxHvU5zEm1579+vpQ/EYy5M6EzrBy2/tT6QaMuxfBnW0pLoidOtDXbGAK7E8WccIzqKj3rxRvNa4Rkl+Xf0baPHnenSkOnNFeazXjbkEA1QI7h05VCa94o1eRvTWLxQntS/xCTAJE11O7OGWVZda3XkXgrWEweQYgLLx8RRbAUlRnKMqgJIAA9IJrLOBckYjFrRDS0tKykuEZU5FKylaSqAuLkgH9a1fnHCuJbbcw75ayHw1Np/9wEZkklMBChlWYAghfaKnkkmqOb0B08NXi8SAypORCkKczykQbSkfmOYfpe9TsVydiGVhxpQUpKjcnKL3AMmBVT5O4nHGHPxBLgQlSG58rac5SAMoBHmMAaSRrWhc3eMzhv8A0eHD6kEJLaiVJjceGfm1mZtl3iss8W4oXiZ4jgSkYxkoGZDqipCjrI8xB/7wbnrrVb53K3casZDnBIhKSVQmwJgT6Gta5ETDTaVqClAAHMm8gagayL0rmbn3/p76ZaddbWTdrIhIj5h3VcGDr2qOL1DlnqraVBXZguJw7jdlIWgx+ZKk/wDkBU/hqARNaw5hmMYkYpGJPiOAgNoWChCtcpS5JK0iPygGh3DcDhn0OtKSpDiU2JR5gqSMxgCUxoDaa2vNWmjmzO0tQqd6u/J/xGUy4W8Y4VNLGXOoFWU+b5ouoKzXUTIgVA565IXgW2sQ2747SrLITlyExlkybG47R3qkvP57xAESdhJiT/NqrxU19BSNRPOGBw+PQcK0hph1spfWgmAVEZZEZfIQZI1zmdL2LiOOyrQqxCUiIGW56RqIANVbkr4auFXi4klsIVCEp+YqSSCZIjLa3rV94u3mZDSGkrU0BOY3gDqRrffWvL9VKNrj2Z8qi/JX18USpUrcBN7HTvFOf9bQYSO8nWxj/NKwORZy5QlQgEZQFD7Xqe1lVINr6jXWJ/S1ZE32ZkRHsdmaWESqxtGoMaH09ajrxCwB/pLPmEyIMCTYnXaijacwyfmMi3UG0dp/WvQkKSFASR5h10v9RNP7jGsHYjHLzpARoJAzDU7/AG+9SFPLUUqTAhKpBMwZB1jpU5xlKwJAVE219DTTWGyqIR0MBV4PXrrFHnKwEJIc2CZ3zEmftSXGnlSJSn2NoMxU9JISpOWTAykHr66GL0th9MEqmQJgi59PtTRk/DOAZ4Y6ST4gBAAMJ1gmDr3pSuXyJBcUoOZjFhEkduv70W4e4lZuoAmZ+on9ftSWHkqClG2pvskGRbeBt609S+TgSnhOVRBKtI+YkQb/AMFS2+Etgg5RJOsf3qcyjOQZgqOh22g/X702khRkbm25jb7UyvycYR4YBFLJBE9KSiVgR70QwHCvEUG8wTmIuowBPU16raRv/kGstFZhCVEqMAAXPYVZOX+R3F4lKMW060hSTlVEoKtQlRQfLN9xV24L8Ok4daFh14OoN8vh5D1SUESpJG0j9Is7kIVOmvygiexHr+tZcvqVDonLJXRXeE8jMYXxCUFaFxGbKsIIJmFEAwZ+VQtlFzNT2+VGG2ynwGsijeAFAZrFMRITcwNpMGizZa83l1iZB0Nz6TS04dvzBASJISI0AInT6158s05eSPKRC4orEeEtDLnhEgAKRcoKRY5YkCwkDb75riebOKEnCvKK1ElBkCV+J5hKhYpGWRAFpmtZdw7QMBM20Sbg/X+RTPFMCjwskZXCUiZvB/qOsVSHqXBPkrHhNq7O5fSsrQsIY8rQbWtClZ1BRBQAcuggmFT8228Lnd50eGEqIS5qhBIKoMZlDpeNTPajXDOD+C3GfKuARAKkIMXVlCvPF72qncUaJMeKXJuCpR/MqYSFTAmYn97GWRulL+B5SpKxnDLIRnQQnLBhREkzHXptR0LS6lLS2lLTlEqUkZVnU5YvI/e1B+DcJW8rICnLB2+QnoBv+tFcZjcRw1B/0fFQsrzEKjLHpNzJI9BXLEn1r7O6VlL4lyR4TpULsm4UNepSenrWh8O4i2st5UJaKxZSZJGQzHcQd+lB+X+LFbafFOZxRMiNtgepNOcRwuVaC2kx5pSNBYXHSk953UuyfJraD3F+FoXhVMKWEtu+SVL2KZ/MIm1qzbhfKTWBfIccCwpSWySAUCFjzd4JBmjeKwpcLYdE+HdsKIEFQuZOu0e9VHm3BLczXUFpBAAsCe/+KpHJyfCLpeSvK0bO04k+H4ZCkiQCDKZEDUa71DxKfDxBkSlQzBPUiQZ+1D+WuYGHkhtgSMO0mU6BMgwD3lJt29KKPtEszMLmxPU6iT2rLJcXRlZ5jeHocgKErM3FlAdB/ahDuEcZUWsyV+XMgnyxNoJEzcUUwrwAi4M+bqNPL3OgmmeYE2S6BGSUkbwqIPsR96H2gPoDMLdbBPhrzAeXL5h6wL7z7UvCcSCWlZQvME2lJ9BHcTPtRrBYiDO5vA0A2/neg2JZOHXlPyKPkPr+U9CNutcpNAPMBxdIQs2CgkAA2N5A+8fSpOE4kgwjML2F4jQfqr7VLYWFpUk2BBCjv6+v71AdWWkFKtwR4kWV0j+kxf8A4mn5OugkhrEpWtYkAgm3p/xXZwUBwxCoCdrnS/YCTUdxacqVeWBmKlW7D+9BuI8UZahZzREGBY3t5RTJ34AHmgkqOYwTIM/SozpAbTIEqiQbGIMzO02qrp5oYSoEOFcAflUDO5v1MfSqrzNxUYlwLAIjNdQvc33Mj16mtEMLbGjBtmhYriSW1phxCQQJOYAJJP170I4nzqy2mEOSROUJUTm2EhIhO29ZevDidBFJmK1R9NFduy6woM4diVBtMSogCTA9ztWpcO5DYaSEut+MswCXDCe4CAYjpM+t6qXLPJv41HjvKUlskhKGwJVFiSpVgJtAk+laVg8KENhkZzlAy51BZSBtJEkVPPkpVewzl8DjrYQhACcoEJEKJtsLiQNBTjSRCUgxMlJOhAsRbXUH+WSlBP8AuKsraIBm59/814vBtoEEqEGRBuPTW1ec27tkrJnigXVYgkxtc/4saiP4jOCUIAjVW4tHofSmM2dBJMBJiDfrM9BYT7USweFUVQUgi251/qE0EubqgdilOhlsq/MVEJBsZ6nc7GOhFJwSRlKnE5zNwep9RBMmw61Ax+LLzoIMpSYSBvJv9SJ+nWhPM+MWVIwiU5QoAqIOoO9unc61TkuX0gp0w5i3UPuICVFJT4iVZQdSYIG2o1jagnE23MoQTlCBlKh5rzdUHbSlcPwJwwQE3QdFEXJ3Tb9qG8y4nKVAK8MqUT5TJI1sRvt/xUr5yBJ8nYKx+NUypCkiHZUQBaRaQYEm+hjc1p3GeHreZCBCkgpVBIOaANjoQfSe1Z5y5xsoV4bGG8d0hRBJgjSTJvEAfStFfxqmihxzLkzBChEKTnCSSDvBH0FbU5XVF400BV8luEHIFNq6giCfrYH96c4fwrEoEPAC9lZhPp9jRrjTaHW1q80hJhQWoAHYQNSZoJxvFHDNIzNlTaAlKlnZS/mPcxvtWbJi5KkcoqLIHO7q0+G6ytIeSqcpgpVNiDIsY0PeqHxDEuFYLvlRJyyqfm1BPWdKK47m3DvqPhWI/rM5o0jpQnirHjt5D5RrYyRGkTrVMScEozQW/kk8C42rAeMRC0r1BsRExBi+tWrlznBL7Si8tKVpVmSJgZe09taojmDzoyJAiDreNNqE43FrS5kdSAm+m5G/aP3qyxrKmJw5GzYTjTWJSHmPOAooKgZnYbfT1qdicXkayqAVmkK313I73+lZFwfFvNpz4deUxJTHlVff2tRThDmKaV4pUtxSvmB0I2AEWtIqEsFW0ybgXrDYZVy1e35jofXe/WvDjp8pTIVAMib9B1UL70hhZHhqWlWQiSkRY9SBYi9Gjw5pwZwo5T/SdfYzFSUWLwYDDGQJSFWSSfDBKtNs20E79ajv44pVmUUwJkSIT2AP80qzYXBtNTlSZMSTeqrzhwlLiswvmEdpGlVjD5YeGio8yc2n8QrwnBEXiCNftaq/ieJKcEqcKve30FHH+CJW2uB0B7dqrPGuCJbBhV9gO2tbsSh0uykOI27jEj81QcTxATCaGkbUgmtqgjRQYQm1NlN6eaIKRSFCgA2DlDlT8Gkg4h1wriUJADU7QlQJnqZFH2m1icoEE65iD7kD2kVwByWhSh/2lIvfqd43pZxCxqkJUZiDP16+teNlm5O5GWTsU68W03jW2hF9o6aVHdYPlWdrkH629N6Th2s05wSdYNj7Hb1qWUlJzTIP5v2PaJHT0rP3sA2HFSCABKSL6HKDp3jb061I4njSy1lAAWuwiwiPOQD7fU9KYYUPykpQB5pAMdh1mLA0Nxjpde3GXyp/SIGt+29PypNh8EvhLEK6yLAmIA6nSu40gHESEJkJExqb26TFT+FpiLTAvpYzJ9f8UIxKz45ULBRlPcaA9qk+gVoe4utScOhQN0qJA/8AiZ10i1taznj7p/ELSfyKKQOkbD7VpOLYSpxhK1DKAqSZi5A1m5kR70H4x8P0OP4UtDKy4jzKJ86iDecyvMsg9djWz0sVuxlGzz4ZcvIV/wCqcMwSlCQSMhBuVGYIIIgVbuIg+M2m+QSoiNIEdY0+1R8QxhcDhCmcqDaFGSpQjTeUkUS4JxJt9glpUApCZSJhWmn8mqZLb7LpUuIB45xdScShlpeZKQXFlURZNrjURt6UB+IHxCOHQcP4SS642IKzKcq0/wC5BEhU2ynpRHmwDANKebgrSAApSbkqVJbUBoIA161A5rZ/6twhD7DSlOhXypEqzAwoXjMkEz22o4U+dy6OSp7Mb4exmUBMACr9w7gaxgi+VgozBKes3kdoF6rfDOGhIk60SxXMjyvDYSr/AE2x8qYE736zFac356QZbFPYxRI+XLN4Gtt49KicxvgIJKNTCVb1P41gBhXSGzmbICwTaZAJ9LmkS2+CqCYIME6HcVmX4tS8C1Qxyx4jaSoKIKhYbep6VeeXOIpSvMs5krsVf0kftVOYd/1AgzpJi/tRtTSvDzNDLABWDv29aE/ydgZfcYi3l019aiYBRRnUm5F8uxFAGcbiHENsNZZWZBm6Rr9KM4R0tvBC9T5T/PWopUBlgwfEG3k5kmI1B1BodzC4nwVKBFv2qI834LhWNd+4qscx8eS5KUWHaqRVsDK6eYfDU6Eic5tVbccKpJuaf4g3Cs3WoqdPevQhFLaAklsi45kRPShiqM4oSk0GFXiy8Hol4PFhIg06/igB1oaadcbhNdWxqPpAulI0EnSIvHoaUGSZM3i4/tTLCLSoZu4/lqeW6QqEG567e/8AevnvtmMcW8Am50uIF+4PrURa1KIG19L6wNB/Jp1pPlJOpF7fttTqCEStQIgT2toJ037UKsAyQMzbKTYkFRg76SD0qDhDK1KjKSokdpUZ96k4ZagHXTJVBV6E2HrE03wtuSBtbX0iP51pZOzgljHw2xCdVnJ/Pb9aHcSUltDalaJC5I2+X7daXxXEgvI1yJBSSNJ1I99PUVVecOY05cgkGADH5fzAdyf272eEHOVIO2yx8FIxr2UfK2lCiZiLkpyjeSL+1M/Ep0JWwgqsApciCQZGUTNojftWd8j8YeRjmm0vKabdVCpPkslZBUCQDBPXferL8TnW1IDhWC6hwI2BKSknYaCBXpLEoNR+S/BcaK5xLjGdwecuEqtnWSAVEXJ2BIkkdK3TEoys/wCiAMqExkAykDYGdLb3rDOX+VHsS8Mh8IpSHEqWkkGCIjreOotetj8ZsqUy4U50pSXkgm+ePMY0SVZgO6TXZFxpIMY0Vfn1553DpQUELVmB6Kgdj0qq/D7njEsr/DIa8dKjAlQQEXkySCmwzGNSTWncxc2McLZaLgWsLUUoAAKzEZjKoBgEHvVWd+J+Bac8JKVJYWnM4Upkkr1Hl0KQPvQgpJdXYwM555T/AAyEvofCkOvBCiUZQjxFWXYxlAOlqfwnKDfDnVOKfaxBJBbzIgQdz5iknS3vWicT4U3isMhKAEyAppZiU+WRGaZkGNawbjvOzuIWElORtEpCMxVf5SqT1j0FUgnJUGrNWXy8zjEB17yeVSoasi4sok3IBSfl61l+Bwn4VamXFoWSYzNKzJM7gxVg+FPHFHFLbcJDa2iAFH+kzadBGbTrVvwnBuFvMoWlKVFByeVWVWtp/qPmEGoN8G4eBWiht4YtvBSVHNlkKi2neowfcJjOQDrOhHel4vh+IbhTrbgRmspQOU3yn0v1F6dw+BW6VJauQJyzc9YFT/Um9BHhGIRg3g4SSBEEaQNp3tVy4+UOKDrcw4kKBiP5eqAwy49KEo+UJMD6aHQ0ax2LW5w9J8TK8wrKQTcgmAD9KTltHErmHjkMC/nHlP8AeqK44ZnrVuw/L6coU+vOuJV09O5qHxTl2QC0NYSB0296MM8E6/6Sc1ZV3WwoQaFqYKdRWuYHkdpCDn86uumvas14jAcW0TdJI+9bsWRS0hovwAsa5CTQiinEWSJm/SoYwRIkfStUejTGkhLAGprnnQbCn2uHEzNqno4UgCT0rnJIDmkbetZMHSbSLT696kBiDIGo06Rb9xXBGUayLXj6e9el8JEET0jXTWdjXz9UZKPVrGsxG/Wev0io2OfCiECwRKlRoZjKB7T/APbtTgWEpLir5bpHcm0esD6VEwSFKV1UoyfUmlekcScacrSEx/uKkgawn2OpI+lLYe8NpSjGawA3E7+37VHxD6VOKWogIbEdgE6mfWdqrXH+bkrTkRMQbi0dI63AnTURpRhByegol8wcWQhkomcwIHUkiJgnQdT1G9UB1waamacxuKKiVqMm3+LdKGePlnqa9PDh4opCPkdUlKlhJi8Dtc1rjHAGGOGOtOOAqdamTl2JIygnUSQD3rFVtFwxWwL4P+JwM8QKA+EEtLWUoCcwEJFvKSUCQZp8uqKi+DOu4hTTCH0tKb85WgA5EiBlAmAFgkReIq2YblltrGYl/Opan0ozJIByAKIBTA9iJ2r5/wABxJxlYcZWW3IjMmJE+s1qfw541iMS4oOglSW8qlKtmEyCOpkXEb0soUvoKEfEnhangfEaOXDoIbKQq+fXsQMo9BWO6qmtv+IHOqWG/wAOrOVqGYDL5SLiJJ66iPesRWYVIESdBt6VTByatneTVvhMy4vC4hLuZeHUrKBCioECDlVBMbQi6TNqzgcPDjzyUgtpQtSQkyVAZiADmgyI3E1euR/iwzgsOGH2yA2klCm4UXFE3F0wgxAEkgyZNqgN8onGIVjGnhnxbqj4QASEG6zmXmi4iYG+t6eX4235ObpBP4bYJt3FZs8qYAUACn8wUj81zYE2vQvnDwuH8RaVhUKVkVnKXB5M1vKhV1EQu8/LIjto3COXW2GmArDNBYEmIIBibKNyqn+YOTGMaUrKcykpISbBVhad7bCsnNKXyC6RBd5taxmFcYbSSot3ziwUR973B/tSuB4hhlsA5ELCRmvck/f2qqucthh8Lla8sHL8qrb272onjcWktgLb8ygqAdjfeNutY8st/RGck1ZPfKFPBxA8NSpA083U/p9apmMwudSwQSqTcCdCb6am9FW8RYgpVYeW3y9drUtrHXQAflSuyrTMfexqUZfBDkxOEXmUkfSfpRrDYABeuYi86AT+lDcZh0qcBSqFJSAbTofL7086wTJBUYg5QYT5tTau9tdIBYEuGEp7knrB0rLfiVwvw3w4BAWNtBH6mr7wZK86oUooFvMZBI/pO0SZ2qPzLhm32y2uY6jarY83tT2PGfF7MZMq71KZaCRVmx3Dm0JCUAAdTqaCus9K9NZlPop7nIYIpjGvZUnenzUTFJzAiqLsZG5O4zLYXnY/v3rxhvrqYoW5xtlLcqWkg979ZoO7z8AfI3I6k146xyb6J7ZYuO8RQhKUKIASQpRkTOwt6z9KCK51QlCghKs0EAmwv13OtVLHY9Tq1LWZUoz2HYDYUwlBMCJm0D+XrSvTrthom4rii1J8yiRsBYWqA47O1+m9XTB/DpwsZ3fKsxlR/SO/c9Nqe4byfkXLgBjQinc4QTDVFGPLrhbLyjF9P2phPDK0PmzIhoJSZO4rPcfxWDlGtVw5JTQ6lJ6RL4PwZbjwaZTmcVoOkG5P/aN6u/xHQhzBIL6UJxLawgBCpCQq5AB1SUp+wqo/DVjEHiAW1kUUIUVhZgFJsRoTJMfSiXxQ4e03jEqQSpxxBU6CQcpBASBaQCBoZ0HvSUbmlf2VquyoYRaUuBSicoUCY1ibx3rWeQeYMMVrDd1FRy5wQ5kIA80eUgkWj7VkDmH33q8fCrHNNvqQ4J8TKkdtdeutDKtcl2cXXn3lVrGMLdJcQ7hkOFJABzAwQFJAJPy7XtWHtMqcypQkqUrQJuTNb7zjyyxjGlBxagpDTpQo6JIg5jfzAREd96yPkTBYrxkv4ZsQmxKzCTIEomJnuNKXDOoWCTounwz5XLKXBisJldJGVxeVYIM+UCTkI+9TOOcyqbdUy0y2kzGYASrpsKteDxJySoZFGxTOYD33HsK9xSW1phaARb5h3kf4rBPK5S5MzuV7BnDeagD4Lw8Ja7eH5jHSVbzJNWLCNIzFRGYwBOwg2+5qg82NqcxTRaMuZfl38vmH1k+tW7g/MKFMCVHM2kJUCBIUNRpNybUI93Y8HuyVjG21pJcywiRlUZBKY8wJ+UDc9qpnNR8ZxCUKyqSiQTMKm4BvIkD2qwcxOatCfMMytulo2kzVVxOIKsU5JKiQkpV//Fvp+1Ce+yeSXhEThmNk5FApUDCgdoori1fKnqqftB+6vtXcY4X4/wDqIgOIElX9Y6e2x9qDN49RvZW4v0qDSRHoNO4RspUqMs6FJgz1P3NePOLYSF/MCSM39Nun1vUBOPKTKgcov20qa1jc0mxnbaOh6zVI0EGLUkCQVbaE73n2/elYhbi8OtWsGyuoj9RvXuJbS2pSUozpSoHISYIjzJJT5hfboBRrC8UbxjSwlIbUkAluZEaSk7imrVgoorXDVu6muXwEjNmMRV0VgQ15hpvQXmh5SUFaSBIBUDvQjkk3SOV2Ulzh65MCQOlRsXg1pHmSQJinE4tUQDF5p9PFVjed69VOSNSIxVSkUwV05MU3ENDy1xr7VoPwywSUpW+sSpRyoJ1ATMkTpJMe1BeDcjqebStxRbBE6Xg+ulqNYLi7beI8BJCUpgCdB2qGblx/EZwaVl9UoqvNqrvMWPDKFOKMRtUjinNrLLYzLE9jVN47iTxBg38NANpF1d+1Yljc5b6OjBydIpnE+YlPLJG/WmMNy64tBcJAFNJ4fDhSDmjcVqfIfJKl/wCo6PJsn969LJNYo/iF/jpAvkLGJwKFKfw6z4g/3REwJhMH5U+kmTQLmzigefcey5M2gtIgb5QAfWr98RuKBlIayACLGshxeILhk6VHC5ZHyYtt9kb8SbzTuDuoDPlzECToJMSew1poIB302pCGtYrbop4PpgMN4rDlpYlC05JTICswi3aazfkbjxaCsItkjwFKbLiTKSUKKTOaCCSDYfagfLPM7v4fw/FUmVZCJPmGo95MWq9cGwTbUJBkiTczvcqJupR1k15ueoJxflk8rXRYVPgQBJ3JI67V4EArJWoCNEm896SwS4Z2Gg61JidfoaxxtuyBSOZVusYtOJSUqknLlBhMCAD1t+lXHlwjwUuqyhS/MopBSSQLkzr/ADrVa57xjRQlonziVAAA6QIO4mTRXl7ja0sMJd6Tl0kJI81iTNxtV/FspHs94zhS0tZJnMdfaw9hVX4xCHGDliUKE9wr+xFWDjGNLrpCLz9qG86shOGwpBEoW4mRtmSlX3KftS1ybolLbZL4U/l1vBt+lCOYuH5CHkgBC1eYD8iv7H9aVwLFlS0DWbWqwYplK0qbX5g5bL0m89o1pIq1TEW0VPAY+JG/9/7XolhmkbeRRBAKffzEdunfaKrT4UwtTTlik67diKkYfjSWyJP6XoqOzkhLiHG3i0qy5kdFDWR+v60Y5Pwy1vh7IFISlSVqFs2aPLH5iImahHmlgwXTnIOoHTSOlAV8zuMKhhS0gXEny23ymw/bvWiONvpFIo0nHwQtI8uYGJ2oA9wgOohVxEA9+tPcE5l/HNqWoBDqISsDpFlCeoBtsQanKayWHSR/as0ouEiUtMzjj3L6sOokSW5gK6n0oHmNWHmriRdcIOUhNhlmPvVfUa9PG21s0RdoQDJoty3g0u4pptYlKlXHWLx6GurqsWXZtikDpVJ+IfL7WRLoBSuYJTv62r2upPKNUv1AfLPL7RKVqBUSfzGR+lS+bleG1lRYGva6lf7jL9ATyTwtC8Qkqk3rd4yN+W0CvK6sfqv6hil2YPzxxJx7FKC1SE2AqtO2ryurbg/RHR6IuFEkzRxvCJ8GYvXV1VydoefQngaoL8bZPuVCrtwXEqbbJCibCArQTrEeldXVi9UTyDGJ5txANlAAdBXMc3YgKnPO1xXV1SpUSGOYsat1aFrMnII6D0+lTeXccpOISiZC0iZubyf1r2uor9Tg+7/udJN6d51H/wCPn+lSCO3my/oTXV1Tx/3E15KVgMepMERrP0FEcRzK8AIy9dN9Z1rq6jBbCiu8d48646CVC6YMCxg2oJiUSma6urZFbKxQ3h13G9655cid/wCGurqsxmajwPhDbGGbLY8y4K1HVVrA9hJgUQxiyGge4H11rq6vIm7mZZ9mZcVxJcdIVpmgAWAExU1vgTamErOaex/xXV1bLqKoquj/2Q==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248" name="Picture 8" descr="http://i.ebayimg.com/t/Grose-Brennessel-Urtuca-dioica-200-Samen-BIO-/00/s/NjAwWDgwMA==/$T2eC16R,%21%29%21E9s2fCG6tBQVjVEkI3g%7E%7E60_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429000"/>
            <a:ext cx="1676400" cy="125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28413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+mj-lt"/>
              </a:rPr>
              <a:t>Esempi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fra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gli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insetti</a:t>
            </a:r>
            <a:r>
              <a:rPr lang="en-US" sz="2400" dirty="0" smtClean="0">
                <a:latin typeface="+mj-lt"/>
              </a:rPr>
              <a:t>?</a:t>
            </a:r>
            <a:endParaRPr lang="en-US" sz="24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Generalisti vs. specialisti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76398" y="5100935"/>
            <a:ext cx="3352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676398" y="2429470"/>
            <a:ext cx="0" cy="2671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209798" y="2461736"/>
            <a:ext cx="685801" cy="255853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ounded Rectangle 11"/>
          <p:cNvSpPr/>
          <p:nvPr/>
        </p:nvSpPr>
        <p:spPr>
          <a:xfrm>
            <a:off x="2209799" y="2438400"/>
            <a:ext cx="2971801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09798" y="5177135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+mj-lt"/>
              </a:rPr>
              <a:t>Temperatura</a:t>
            </a:r>
            <a:endParaRPr lang="en-US" sz="2400" dirty="0" smtClean="0">
              <a:latin typeface="+mj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 rot="16200000">
            <a:off x="268932" y="3388668"/>
            <a:ext cx="1905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+mj-lt"/>
              </a:rPr>
              <a:t>Piante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ospiti</a:t>
            </a:r>
            <a:endParaRPr lang="en-US" sz="2400" dirty="0" smtClean="0">
              <a:latin typeface="+mj-lt"/>
            </a:endParaRPr>
          </a:p>
        </p:txBody>
      </p:sp>
      <p:sp>
        <p:nvSpPr>
          <p:cNvPr id="10242" name="AutoShape 2" descr="data:image/jpeg;base64,/9j/4AAQSkZJRgABAQAAAQABAAD/2wBDAAkGBwgHBgkIBwgKCgkLDRYPDQwMDRsUFRAWIB0iIiAdHx8kKDQsJCYxJx8fLT0tMTU3Ojo6Iys/RD84QzQ5Ojf/2wBDAQoKCg0MDRoPDxo3JR8lNzc3Nzc3Nzc3Nzc3Nzc3Nzc3Nzc3Nzc3Nzc3Nzc3Nzc3Nzc3Nzc3Nzc3Nzc3Nzc3Nzf/wAARCADCAQMDASIAAhEBAxEB/8QAHAAAAQUBAQEAAAAAAAAAAAAABQADBAYHAgEI/8QAOxAAAgEDAwMDAgMFBwQDAQAAAQIDAAQRBRIhBjFBEyJRYXEHFDIVI0KBkTNSobHB0fAWNGLhNnLxQ//EABkBAAMBAQEAAAAAAAAAAAAAAAABAgMEBf/EACIRAAICAgMAAwEBAQAAAAAAAAABAhEhMQMSQSIyURNhcf/aAAwDAQACEQMRAD8AyuW2eKMMpyKajyzYPenmndwARxXPpBiChwa4r/RV+HREiN9KeiuN+FYc0zJNIvtcCu1jLAMvcUnVF3ih6eVhgYyK52n9TCuCZGwTjAp9blXQoRzUPGhxyiOuz1eTxXtyB2U0xIGL4UEn6V3ECT7vHzVV6T1djErlV24pkjMf1p6X3OaZQEvtHOa1WgbyRx+ripshCQgeTTLRenKNwrq4IYDFU3bQvBpGIYGppmXH8qhKOKcU+2iSsLPd/NOptJBao2CW4qSEwoxUyQ4qySzoI8LUY/q5rqRSgFebfbvqVobdiXaeT4pzd7e+aZU5UmkhyvFDRkONyK4SLL7hXcQ7ljmpcYT0u1S5dSpK8jIkCt/5GnLmQrGqA8t3pQKrMWYcL5qNchnl3g9qnDkFWsEl4dzR9uKfl09J48tOF+lMMjKFZm71xHaXt4xFnbyzY77ASKtJt4Emk8obNhbR5xKWfxzT8YbYI2HA7VHW1u4ZgLiCSLnHvUipzARpljyaORvTHKSawcQp60wiXsO9FbvZDb7SQMUzZrHBGX44Gc1O0bpy66mDzRXCRx7yozycisoRc50vCoJRVsq1zO0jEA4ArgyBIuOSaNdQdL3uhOWuhuiJwJB2zRjTfw5ur/SkvGuAjuu5Y8f0rrjxPQm2UYAMMk0qPN0ZrAZh+Uc4JGRSp9WSQpIiw3DtTAynKmnUkdOG5U0zJIB+mudXobR20odcMOfmlHK0RwDkVwvuFeMmBxTpaJyiSLgNxnvXG0hiRUY5H3pxJduA1LrWioypjxuvTPCZpGRnyQuPtTpSAw7xjPenpbK/trRLqWynSB8bZGQgHPair0i+7BhSRuymnoYHi95Q1J/MFId2zmokl/I3AUVSt4J/0bugZGzjFNKntyad3MwywpeKrKVCGQMipmmabd6ndpa2EDzSscYUdvqfgUR6X6du+otQW3tY29IMPVlx7Yx9a3np/pyw6esvRtIwCeXcj3Mfqa2jC8sZQND/AAoQIkusXTEkZaKE4AP/ANqMP0X0vYRjfbert53SSMT/AJ0X6o6mt9GtZHaVNwU4TPuJ+lY3r3Ut5q0jSMWhh8Rq5OfvTk1HSDRadZt+jU9ht9kxJ9scrA/51QGRSX2sfTydue+PFMrIrsA/aniI/B4rCbbL6rZH4JwvapNrbPcTRwQKXkkICr8mm2VWI9LvVi6P0319ds1eTbht/bOcc4pVdGb/AAsmr6Dp9h0oIPy6C82bmkH6i3fvVBfIhArVuoomdM5BAGKyxSJH5429xT51VMUhyJUSHLnGahSyhm2x9q51Cfnap4p7R9Ou9SuVhs4HlkPhfH3+BWcIPbBNqNI5Vyfax7CjXS/V0+hTLCIke3ZvdxzRtvw3vooGnmvrdG252bScH71SIbY/mGL4wpxx2NatPjyxZRulpLo/UlkpkjjYNzgjkGow6K0iOdpJIRIjdlbsKzXTLyfTx60cpRRzjNXDp/riK/jMV5IqyKcAnjNacfKpb2NNMIXHQmlSSsyhxGw/SrcClo2gjpyVjbTNJAxBKkcrVhsrlJkDowK07cQ74yy+R2rVRj4hkPW9PtdZ0qS1mIIdcg+QfBrjQi1ppUNvcyLvjG05PxUWC7kUyQ3IZAhwrDswodf31lHLslyW75NTKdFKKbLM+zcdrrj70qq/7WtvAGPtSqe7H1Rk8uWCKtKa19gPmoCzsp4NPreOe/NYOMloz7HjRyQkY5FONMrIBjBpxrkNGAy80y21vGKW9gebs969Kq/muWTaO9JCM96Yv+k3RbRrrV7S2YbkkmUMue4zzX0PqGm293p7W0sStEU27SOwr5/0C4EGr2ky8FJVOf519H2rb4EJwcrXTxfUpKj536q01tI1OSzOTH+pGI7jxUfpfQ5Ne1iKzibbuOWJHZR3Nap+KmiJcaU94kQaWHnjuB5od+DOmxhLu/ZP3mRGrfTuf9P6UowSnQFqt+k9J03Tlsbeziff+t5VDFz8mq5efh9o8t3DZ2aSK6jfK4k8fGPitCkJ9QnH6eBUbTVRDcXDYyz8n7Vo0m8jG9K0iw0Gx/LWiiCPucH9R+Se9RNQ1NY4maORgoHk8Vxd3qz3Y3EsAcKgqufiMtsdHbeCkhxswcEmlJurGjO+q9TTVNSkmjjCge0Y/iwe9CWgaQKMgfenlhUe4nP86dW1uJiGjwFrmsGD3tSHxkU+bWQR+0ZogLWK2BknfcfrTct4JFxEBj5pSd6IbctEKJVtgWl/VVo/DuSW46jWRVbZHE5J8DjFVR0aaTLHgVa/w4nMXUXoIGKyxMCB2OOeaqKXZAkXrWYzInOee/c1lWpQrZ3E6L4c4rZrq39SQ5XPGeKzXrqyeK6WZbYJD+kuq9z9T81XNG0NqymMhkkXaCxJ7DvW4/hrorafoKPcWwiuZGJfIwxGeP8ACsl6StXn6nsI1XcPWBxjIxX0VAuyIKOwFVxL0EV7rGeOLR7lZJDENhG5e4zxxWM2lu08giiQk+dozW29R6fDqiR2lwilZHHnGPrT+l6DpemJttoEH1xzRycf9HsTVmUf9JavqUO2GIxIP73mlY/hxqskpEjLGo7MK2kPEowMCuWuY0XAIBNVHiglQ1EqfTeg3uk24W6ug5/u470ekdthCrzXF7dorBop0/8AIH/Sg82sGMnPuHzirwhkXUp7mF/dHlCeT8VA1O3SWWK9kj9ka4IXmp02oR3MTLIBhhigtvDcxiT98DCQdoNZSxotOzv9tWP8EaFfBpUzb29rJCrNawZPfNKl1/0O5mcUMQI3nNTGEG3EY5ApkWzhiB2FOLDyVXg1hJ5JUq8I7zKoxjmm2cuRgV3dWmzDA0S1DTv2fptm2Myzjex+B8VeKCm8gticc9qUYDdqcTIYbhxXUmxX/ddz4pEVY7bSiD7/ADX0R0lcm70KylZtzGFck+eK+blyZMPkVu34U3X5npqKLOTCxjzn+f8ArW/DjBRatStTc20kIOC6lc/cUD6L0g6Lpz2roA6yMWYfxfB/pVnYbgPj71Bz6bTdzk8HNajG3YpGxHmg1/qHoaeIRxI7kt9BRqTBi+lVHVcPqGxeVxxSYiboURkdp2zgD25qm9e3E9/qH5b1P3MeCF+TV/titpa7XwoVayrWrmSfVbh4lYgtwO5rPlbrALAN/IoGUyNgDxU1pYBGIo3xVs6X6DfU7f8ANa2JYwx/dxK2Dj5b/arNpH4eaRpeqC/iEjlVwkch3Kp+efNZrhk8tioyq16eutYl9O2SSUjknwP51YbT8Lbk7fWvQgIyVCZIP9a12K2igXEUaoPhQBXLDBJrWPEkNKjMo/wtjFviTUJBJu5IQYx9vmjOidHWfT87z2btI5AG6UAkfOD4zVnu7yKFW3HtVU1Lqy1VxBBKkkrNtCIcmm+sRhkzIztGRiQc4z4qudU6Yuo2siyOIkHJfGcfyqyWNqxgWWQD1HXJYjJH0zXF7b74GBUOT4I4o2Iov4VaS37Vn1AbTCqmJWP6icjPHj/3WsPlTgVS+gdOnspr4Tqy5nLAYwuD8Crk/fcM0oqkBX+op5oNlzChYxZOM1TJuvpATsjJA7jNWzq28nhs5vRUBtp92Kx1reaQi3gQySt3x4rPlnJNKPonZa/+vbq4YJFAFLHAJalqfVt/puFvoPc3KFexFU+WxvrKaNLm2lj9/GVIB58VY9cjGo6YqsMugBXNOLl6Nlp6Ivv+oHmuJRtVONhon1Ff2OnL6WxWkx2HiqL0XJfaRI7QqGR/1pmjEsLX960soy7nn6VcZWgaoreoanKbkemGUOeKsuiw32oW0UEaAc8kngCmdZtraK3CpsaROaunSlikemxHOGYZNLpbyCdEP9krF7DChI80qs5tUJyeaVadQPnFrrI2jvnk11vCY+TxT2laLcSfvpFO2pF5GiyCMJgj6VwtpMav1Ea6tgsasDkt81atas1vOltPvohuES7Xx4qtvE0yjaTxVv6HuUazn0i+wySfpB+tNp0Vx5fX9KRb2NxfXS29rC8rscBUGSavOgfhncSSxz60RFF5hQ5Y/c+KtHTdpp3S8ZEm0SzOxMr/ABngD+VXGG5iuEBRlKsMgj4rp44RSTZFUVSf8PtEkQJHblDjGVPNOdFaUvTtzeabwFL+rG5/jB4/qMVaBlWwx7HjFRdSNvFF6sxXeP0kcGtHSyNZwTppRHGWJ7dqDR6hHJLMruAU7D5zQnU+oJIIdkseI2PtfPA+P/2gmmvdPPJcSKViGQWY8k/QfyHxWXfs8aNVGlkvJYGIjPGO9Vq+jH5xcgY/veQKK2N5HdWEcobO4c+OajRpHLqGxlB4GBmtGZM81ISS2uIASxG1R8mp3S3S0GlW4lnjWS8fmSQjOPOB9KKWdsm4SsMleF+BRDJC0VmwPQqqOBXDOF81xJL4HehWpXjKpWLJbyabYidPchR3A+tBdX1tLOBzhnPwi5NAZtQv73fHaxu+0+5l/wB6HXVhqbqWdcHsNxpWBG1DU9R1EuqP+XikGOf1YP1p3TemNAtPTmk1EtOvuGOADQe8tNQjcAq0nPhsVItNG1q7YiKxdQO5dsVl7kC8prFntSNLlewGKIIAR6jEsDVIj6Z1O2dZJpokxg+0kkVa7W4ECFJJQQQP6+atNgSLKJ0vWuJHIUjaEB4ok8pGPj5oSJ1eZBEx780SZ1ICOKYwF1HdwQQ+rKwZmOFTHc/FAdD04NdNcBFDu25iB3zRrqe1guDBEoyfVB5NTtNtUgjBOOKKyJg/qSxgk01/WCrhSdx/hPzWfwZlh4bcMdx5q89W2N7rMSWdn/Zs/wC8bPYU9ovSdnYW8SygySAe5m7Z+goatgUbRdJ1d7xZ4+IN2djcbh9KsOoWt8k++0tHG4c8irzb2cUS4RAB9BSaIDPb+lOMaQGSy6Xql3fFZLdklTuGIwa0Xph5Vso4bgASoMMBT13ApO9eG8EVDtbz0LtFm43cBv8AehKhUWL1KVM5BpVdjMUt9We2HpBQVqFf3QnLyKoBqMuogNmSEjNPGW2lVmPt4rznfqB8kmqZH0+eZv1Lxmj+kube7SYsMg5FViOYI2EbAJqxaJo15rFwkdo7HyzeFFXbk6SFGVNMvGtqmtaQJbYgsuG477h3FA9F1690mEqS7qGwAecfP8qt+g9GvpgLPeyyGRcOmAFz9q6fpixguXmuQXUtkRHsxNdCjKKtlP5O0EtJ1WS7sI7q5jMe4Ag+GHgjzio+u3MN3Cktm4kAbDIO/wBePmo2ri6CAJsiiOBye38qj6PJBHCxLK0jH3Few+aTl2TTNFGqor2uDVLqFRb20mxivJUdvr5//asMGVsI0z+92jJ+vmu5p4y3prICW574wP8AmaGaGbjUpwyuWVXYN9KyStUjS6dsJRSfl4SVAAAy393P+lTdIlhjkF2VUb8oV7lWGRUfUtM1AxFbWIOwXHBAOSe/PFPaFplxYxBr6LdM5LMqcgHtWnGp+kTa8LRBt9Pnjio1/ex2sbNIwVR5JpMZhb5QDdjgE1nnUNxq7yML6Mxx7sBQcg1q3RkGtS6nCOVgw/1Bqsahqk10zFpSi+QDxQ55uCSRj5obetLcEmNsJ2A7ZrGU62CVly0HqWKz02RI2QhGOSRgtmpA14XBDkDB85rO47PKEPnPwDRHShcQOEdiYye3xRHkvQm14W2aT1RwcnxU3Tbua2jKx+fFBEl9CRS2Sh8/FF7Ye0lckVpYEe81vYxEjEHOME0Jm1FnbeHwB9a56lgZCbkISo4Y+PvUO2sJLiANDExVu2DxWcpNMpRstGjaiu5Gbn5+lHJL5A3qKrHwPvVd0+1FvEEIbI/h+T/zxUlrwQv6ErME4HJGc54FC5U3RX82kE/y8lxOs8zYUZIAGSf50UtY1kYqjAgd/pVam1xrNxC8bMx4QqM7jVn0iGWG39a4ULJKdxXOcU4Sk5UwlFJBBIEhj4AFQry6jWNgrAsPrUuQtKvJ4+BVM6hsp1vAY5SiP3+lbO0jMO2GqJKTE7KHBwBmhOp9X2Fvd/k/V3S7tpCjO371mfVbXEV5HGssmwDP6qZ0mL0Ua6uQdx4TP+dZd3dCu2akdbtZ5BHDMrMRnioGpTgK54AXkHNZneao9vcCWJyCh9oFWQ35l06CQkbpcHBOeKcZpjNB07Wo7myimZcFhyM+Qcf6UqzZtUaJiiPtAJ4DdqVGQKvezrOVRFxXF3A4VMGuT+8f2jmvZjIhUOxOK5rZJ4tmVTfI3PxW0fhteaXF05bR28kf5g5M4z7g+fNY1GzTuqLliTgAfNan0v0UtoI5b1wzbQxQfwt8Zro4W7H7g0ZLqPGcg/Uc03OUmAIQEqcgnxUWUxW0O5yqgcAfFDv2yWYpBHuOcZNbNoZIubJZ7jfOzMoXAjz7fmuYdNjEpZlGzGAgFTrVC0e+U+481D1DUI7c7S2DU9IorsyPqFijsHjjUbRhQBTOnQxaf6artQyH3Y7k96iy6yuclsCmjq0TlXJGVPGalpaQdi9Qbdg+tetGCxoTpuqQzQrskUn70TWUEZzWhJ48OBlTzVS6zT17LLcPGcj4Iq2tKvPuFD9Ta2a3ZJtpB+aTHRjN3uecRs21O+B5qLcSSNcpBDnB74oj1A8NpqUkMRV4wPaR3X6GhUE8a30MkntAbnPkVxzh8reiUruw3babcSKPRQsfIFEYNMuV4eFgatXT8thNAr2xQk98Uc9KNhyoOfNdKQ6KXHbhkEUyhePNP28DxttDnaRVlktYZARgD7UJu9Oljk3QSjLfwt5oaAE6jEZY2hbKg8U7ayW8drtYsNo8N9z2/wCeKlshZR+ZiIft+qoVzpjy3BWORYY3Xa7LyTzWfJHsjSDpkPVdVjsmjZHBXPuAxg/cf87VAE0mr30IjV2APtzzj5Y/41ZP2bYwKQbeORWI9z+7Jxz9hUYGG3uFNvGiMRkBFHIrKKV42aOwnb2EcASVmJZAATRp9Uto4lYyA5XIGaALHf6ioSEGEZyWNN3HScohUfnX3LxkjituPv6ZzrwKN1VpqZDzbW7YIoNd67bapKhtZQ6AnOBXY6Qs5EIdnfPck0zD0kNP3NZOxBOdrVb7MyKZrkTXmtxoqHYoy1D+o7+ODEMY5A8eKs+rwT6dJLczIQoX4rOr24e5uHlcZ3H+lZtVsNIYKSXbBgDRq2kMdiiZw8XA+SO9QLR3JEUa8nz8VPnuEhtZIIog7n/+nnNQm0/8EcAqRl39x5NKhLMxOWY580qAodjkAIIJFetcAt7+a6W4XO0xZA81aOhNAtdf1CR7iLNtbLukGcZPgf50Ri5OqHbosP4e9K+mY9WvVChl3RIy8gHyf9Ktmoa3BY5w2VHx3Ne67eR2OnmKED1NvZf4RVDtpZtUuM9x2ye9dF18YjLGt5d6zNkZji/u/NWXTLBYQvtyR5NR9EsEtrdQVBbHNE5blIE3EhQKpKhHFy8qIVU8Z+ar9xaPeTFixLA+DUTqXquCzgbZIQTwpA7/AGqx9JQzNocV1cjEtwN4X+6p/T/hj+tJ5GVO/sPTBLE8fWqtqFyLQsFkIxzjNaB1GqwpISRgck1j+pyTXd7I8Z3IDWUqTAl2nUN1bSMyyugzwQauuk/iEGgVLnJYL+sVnEsXqQcryKj2kLB+SQv0pKdKyng0Sfr27kZgkQC//bk0K1LqrUZyvvCRfCjmq5dzpFGFjILVEt7xuUmOUP8AhSUpSJeAxNuZvVLFlbuT3phlDjDHI8EV1byFcJ+qNh/w1w2EcgHjyKpO8SIZN0nVp9MmX0SxyQNvzWtaHqj3thHIE9x7g8Gsr0P0DcH1AGI5XNXvR75YSuMD6VcY0NMt6K7uSVwfvXlyVjiYlQWC969s7tZY9ysO3Iru5mijgcyEcjHNNlIqkzLK7xyeQf1HBOPj6duaiW0lz+e/K7DNG36mUHCfB/8AVGbHT0u78M6IYU94x8n/ANVYZIIbVMRooBHgVjxwe2aymilXyahG0YFvJIHLD2DOMcg4+KIWPTrxXn5xpNpZQPTY/p+e3nmrFBCC5bHuPzTzRjbgVrHjSJc2yItxDax4kGMDkVFuNXgYbUda51m2/MWrxlyjeGHis3guJIr145JSwVyKcnRBpun3IlO0dqJbQ3BoBoU1uIwQ/OKNCVd3tIppgRtS0yG9t3hmQMjjBB81mGt9AyxSytYMCGPsRuMfStbMq9s0xNGjocjxQ0nsDCH0XUNMike4tJBJ29oyB/MUFlmc428DPavoDZDPuhmVWP181WNd6AsNQcyWzNbv52Dhv5VnKH4Ix8jJzmlVom6B1uOVkW33gHhg4waVRQUiuRepI21ASxOAAMk1rmlwQ9F9Hq04U3lyPUkHYliOF/kOP61nXTVus/UGnxEkBp1zj6HNWz8SL1rnVI7NW9kC8/QmnF1C0JaAeodRXl65knk2R9gF7N96ufQumyfs+O7lB2yglSfjNZW06yTlXOI1OFx4Fa9qHUFnoXTltHasrfugsQz+rjvVQdJtjWSwT30NnHgsOO3PeqL1N1J+bMttbTFT2z/tVRuuqbu9Xa8mXLEn6fGKE3F25fLD3fNE5t4QWgxo+j3Gqa3ZWk0hdJZlDEnOFzk/4A19DkLFAFUYVVAAHgVmv4OaR6sEms3BLvvMcII4UDufv4rRtQkWOFmY+KrjTSyNFE64uTFZzugyQpOKx2W7lgduNu7mtI6tu3luFQ52YOQfNZ5f24e6YEZ296ym1eQujqzuDJE+WyajLdSLkYzXUYSMlU4rkRuZNqIWP0GanAOTaOoClwSsgwa6m02SMb09y/SptvYSsvKhPvU2CFrYYeXePgjgUus7uJFMEW0p2hBkY/qKefcSMkAgcNUuZbcvvKgt/wCNcnIGRAQvyatWtl2hmL1ImV1PPfg0YtdbkjRcgttPPzQVJdsnIGM+DTpCk7hlDVpk1+FrtOsHiK4RsDvVz0h59fijleKSGDud/wDF9h8VW/w+6Y/PS/tG9iBiH9krD9R/vfatSht0tlwAB9qpWNDEdqltGBCMYH9ajSSSFxu8Hmpl1MFTxj71ykayJn5qhncByARTjcrmolu+yRkPg1L3AjvVgCNVyIW+1Y9qCNHqkxEjAZPmtl1RC0LDGc1lvUNr6V4xI7/SomrED5dau9PtlaNyVzg+DU+w66l9ARM+X8F+9BLmAzwmPPHjNBZLaW2cFhxnuKyTaFZpEHVV1uBYqw78VIfqycjCrj5zWd2Ale4AQkL55o05RMD1Dn60v7RTpg5IskeuSNcq+7nParnY3CXduJQ45HI+KycTLGwLyAD5q4dM6vZxoYvzKM58bquM1LQJ2Wv1scYpUwLiBhnI5+tKqKMS0HUU0vXLW7uY2ZIXywXvRLrSaOXUWu7eVZIrv3qVOeKBTSLMSQKaIwvauVS+NUQ2kc7c84pSNIUCFiQOwJ7VyXPauG3YyTTVk2dCMAZzzUm1hN5PDbr+uRwgP1JxURZAeDV5/CzQk1LWzdzKWiswHUfL54/piqjFt0NZNi6c0+PSdItrOIACNADjyfJ/rUPqG4ZV2g+P60Y7Lk1U+obpUkYse1dLNDOup57z826QxszE+1gDQ+z0TUbtUZ4WQ8hsrnNWt9bsrdmMjK7LngEUKueshhniU7FIUDvzWMoxbtgji36RIYvMoJAzljx/Snbq1s7CIl5FJ7YWgV91Vql5C0aSrGpP8I5oJLeXI4aVix8nvRa8AMXmrQwsVUE8fFCrrVXl/s8rTK7ZcCQ5J8muZrN09yjK1PdaZNnen33o3cTz5aJT7l+laNb2mn6pbh7dgAw8HtWXEBT7qKaJqcunT+pCSU8r4pyimMN6zoFzayGRI/UiHle4qV0Z09JrGqKX3fl0IMm4Z/lR/R9XtdWg9rDf2Kn5rQ+n9LSytRtRVZuWIGMmiERrISs4IraBY41CqoACjxXlxMADu7V7csEXJ8VWdb1hIEJdgg8ljitgIvUes+jNBEJQPUfGM+Md/wDKrJptwstqhB5Kisb6g1OzunE0HqtL2EjNhR9AKNdIdXrDstLr93gYDE4BpKSsDQ7xjDIJQOP4qftpldeDmhF7rNk9qzeqh9vyKpmkdXGC5eGWTMIchWJ8VTlQGj3Z3Kc1m3VbA3JQHirna65ZXkG6KdGbHg1n3VVyy6yg2/un43fWpk8AC8e6mblN8bKACcdjUh12tnxXDDzxilRNg60mMWRjnzSWUveRlzlc5xSubSUvI0Z4bkY8VGt4JYW9WUkha5lBJjpJaOtQlluLphEpVM8CuoI54oyRkEeadtt8pb0gM/JqPcXUy7oz4+KbV4BrGievUF8FAMzcUqgRQO0at6ROR3xSqrf6OmDlLDPevN7Zwa7Ct5xXYiBGRzU2jMbALfpp6K0muJUhiRpJHOFVRkk14Csf3o50rqkOmXdxeytHuSBliB5bee20f60RywSCFj0TFbQi4167W2BGREpG4fc9hWodDWdha6Ru0tB6MhyDnJbxkmsKvrue+n9S8meRicncc1ufQCiLpezRewXOR966ONp3SLRYJpV9F8H5BNZT1pqL5dIyMk4yfitK1e4WC3cscADNYxqV7Bqd5cKXxgkJjzS5G6GAfV2qcjmo0sgKlUH6iCa8n9SKQpKCD9fNO2cgSQttDAqVIP1Fc7urJTd5I658cGmpVZjmuiWPYVyASKpYFsaCvnOamwXzIAsgyKinPzTsNqZTknApumsgx+RraYZwAamQWCrBuBHNRrexDyjbzjvUq5nWI7N2AtSsaY1hWF+kLPdr1nFECx9QFgPgd63yJvaPC+BWLfhRGLvqGVweY4TgkfJFbFeSrDAW7bRmt+PWS436M6vdRw20jFuAPntWQdU6mmouYfVwqOSGJ5NT+sep3vZWs7YuqKf3jZxn6VT3RZNzyDNRycivqiJMhzS7V9I+5QchhSEyuQucDzmvPS4ZuQPFei2LLkleahOLC2Pu75BSdmGP07uKZkDgDHY9xTPoOp4Vh9q7QSry+4rVJ3hsB+zN1A+62kZT9DT99fX06oty4O3ntzTdk7mQ44UDua8lAkLSSFifFQ7Wy21QbhV5LaKUqdrpkHwabYYGD3FHOiPR1PT/AMpMmTESAQe3/P8ASvdY0KW0mBjUurdsCumLtGbRV7qZ4Vyozz2qBeXD+ntIwDRS9QxN7xxQW6nR3JbsBxWUl8i0/jQyl/JGpWHgnzShaSQ4RTI+cmoyj1JAsY7miCu2ngKACx7k0njQRXZ5JS6s8QEZiwV4pUKlmkeRmJHJpVHRFWPc7QGWvUb08gjAr0Tx49z0muIWXBas8/hldEYyhpDkcfNedzxTv7gnHenPSjVcgGr7UKyMVfIrbvwuuGl6YiDZOx2U5P1rGFZAcFTWnfhVqKflbmyBClW9Qc+DW3FJ3RSYT/EHUzBp8m37d6x1Z2WUSKPcDkVffxKvAbqOFcsM5IqlK5P6YqjklkUpUwoIE1mz9QgJKgoOqmGUoyH4NSopbmPPpjb9qSpcyElUBPms7YOdka19krhkyue9eTRuWbZHwe1db5I5WGQCe9eNcuP4hTtiU3VHNvZtglxTqWjk/q2imDeuB3ryO4uJf0g4oqQZCsaCCAhD7jUT8qGbdI2TUNp5d23JzXQiuDyWIFJpjdmmfhDDGuqXrIQCIVH9T/6q49cagmn6PKxdlLDau3vmqR+DoiF7fsXzIsaj+RJ/2rn8U9bWeX9nxNnBDN9MZ4reHxgWn8SnS3KOxwcse5+a8klKRgYzUOy2+oC1Ho7NdvqSD247Vz9f0iryyFAhkT3LgGo11GbWXAOQf0iic8iqnbaB2obu/M3ac5CmhKhpVhnKvIOShGfpRhbRV08yS5BYVxMrK6L6QwBU+djdaURGv6e9RyPrVHTGKSB0dpG+kyPDMu9TlgTz9qFXUuIRg8/FesywI247Se4qO6LKisDgea2pOjnYX6L1GXT9UD94pCA4/wBa2Hcs0aOpVlIyDWHRt6XuixtHc/Nab0Pqa32kiJ2zJbnaR9PFbQfgIZ660q3fTnmRFSReSV4rJJsvIVHYVtHWx29P3JUjOztWOogHnmnMTH9NjSOYPIMgCmdUmLTFlHHinlICkbsVwTAgyxDEVCi7srtiiIEmYZCnmlUn9oEcLHxSq6RNkJaeRRxwP6UqVQyB9QAeBT0hO0c0qVYyDwZHerN0IzLr0W1iMgg4PelSrSH2QLZ31eS2tS7iTgDvQIkjsaVKol9mE9nDM3PuP9anaKzGdwSTx80qVII7Bup8XU2P71Qf4qVKrQxHvRSx/sjSpUS0aR2NqB6x4Fd3hIi4JFKlUPZM9lq/CBmGr6gATg2ue/8A5CgPU5La5dFiT+8bvSpVrL6oPBmxAJHA70fm/RGPFKlWS2NA/WwBAmBioemgZBwM5pUqp6Kf3LDOBtXj+Gu9F5jlB7ZPFKlWHPo3j4VHqMAXWAMDPimo/wDtT9qVKt4fVHM/RyP/ALZat34bE/tC7GePSHH86VKtI7BaLP1x/wDGbn7D/OsaJO880qVXPwDyYnaOTUZTl+aVKhaAmIBtHFKlSpEH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246" name="AutoShape 6" descr="data:image/jpeg;base64,/9j/4AAQSkZJRgABAQAAAQABAAD/2wCEAAkGBhQSEBQTExQWFBUWGBgYGRgWGRoaGRogGBcaFxoYIB0XHCYeGBsjGhcXIC8gIycpLCwsGB8yNTAqNSYrLCkBCQoKDgwOGg8PGiwkHyQpLCwsLCwpLCksLCwsLCwpLCksKSksKSkpLCksLCwsLCwpLCksLCkpKSksLCwpLCksLP/AABEIALQA8AMBIgACEQEDEQH/xAAcAAABBQEBAQAAAAAAAAAAAAAFAgMEBgcAAQj/xAA+EAABAwIEBAQEBQMDAwQDAAABAgMRACEEEjFBBQZRYRMicYEHMpGhFEKxwfBS0eEjM/EVYrIkQ4KSJVNy/8QAGgEAAwEBAQEAAAAAAAAAAAAAAQIDBAAFBv/EACkRAAICAgIBBAIBBQEAAAAAAAABAhEDIRIxQQQTUWEiMnEzQoGRoRT/2gAMAwEAAhEDEQA/AMfQSVkaDUntUtxaRcyB96T4iT+X3pOKMovUu+xDvxgIIAppp20bzSGmiE+tOggJPWupIIw6RTmDmbGOtIRh5E06ymI70wWOYlMimMIKfxCoFRsOTNqC6OXRLxQAECnOGYQRmOp0phpOdQBo9hOH6JSJJMCep2qc5UqFbovXw84S0E+KtshwKJCriUlOx0I1qzPcTSzlBPiDTIn5hmuAQTEwZpKXEYVtpsqlSU5SDAKkmAD2In39qAob8zi82qgozcjywNdYgXm8V5OfMr2Y5O2S8RxZayrwkpQc5Q2TCvKmIUAYuq5jYDvXiuLPl1azmiB4bZkISc0iZ1OUC5peFXnAyJ7wJtYgnpedbU8plZV51eYmbG4ta50NQ91eBRDjjqVKStagVKupXmyCBsLJ6wO3SoKnVpbJQFAK+ZQmVb3Ub2E6bUbY4clAJVNgCmZMzeI0O4mq3z3xRaEp8NYQVT5QPbYiIBmdzVYflJIFWVfifOGQwhFwLKJtrOg/lqqXFuJLdgrIkCBAgCe1Sl4RUQTmqMnD2g616+KEY9GuEYx6GOD4AuuhEgetGuLhLasoEkCD0png3DApwk2CYMmiPEeJIxKglCdN+tLKTeRfA0nsEMrgyQI6VJSvNptr2qwjlJZZkJKibFSRMW+w71KTwZKmcqddhI+19fakeaN6J+4rKolkqskE+l6ZeRGtaJgOAobyJehCSARIsfUgxOhiojXLsPEyJkQrUa3UCNdR3o++gPIr0UN9haRmKFBPUgxURT01oXM3BcrZaUkBSyShQMpWAQARp1FtqF4LlRB8uVJURqu+2w29KdZF5Csi8lS8WKmMDrB7VK43wEJdCUwBftBBEyNtRancLyzeConqpVki0xb/ADT8kVeVUVt1ZCjtevAoH1qVxPCEPZUiZAgC/Ue+n3pxvght4iw2D7n9RVOSS2Hkkia1wF5ZWkNmUiSDaBMfrT+E5PxCwoKTkyR82hkkWIttV9Z4uyoFSH0QSJuNuu++1TkcVZ//AGJmRYHUaH11rDL1Ml4M/uS+ChYrkLEFSEjLCtT/AE2+9xBjcjrNRxyG/IEpkmN9RqPUdK1FeJw5kBQAsRFrkCSJ3tpTrbKFqUTlWkpEkCFSJidiYNR/9czvckZDj+XHmUqlPlTcqGw3JBuIvI2qMeEOpmUqEayk1teM4QFWMqTFyLKEbxoqNLincRg5vAUTeUwDOygDvsa5es+UH3GfPa3MxiRr/Pep2HjLWu47hxkghLjZEKQsQU9SCRJEXvQTmP4aQlTuFBEDzs7iwumD01T2satD1UZumqKKdop+O4YGHWyCMriQoXnTyq9p/U1Y+F4MLVJVlA36dFexp1fCvxmBbWkgLaJHQFKjI+igfrUrBYcpZQgiIF5ghRmd7x/ms3qPULh3sST0TBmUSV3zeYKtZSjM9zb+TRvD8MVCSv8APaBAUR30j0oJgOP4dl3I8YEFIUPlSd5H7jSKuWFdlKFZkrSJIUDMiBlOmtec8Uv3yEmmjnQltAQgAAx7nrpexk9PemEJSEZlyc42N9oPbemMbxRDRLilgEDVWhBn6/tVO4v8SGm0kMpzqiMypgGIkbnrFWjGWSVQVi02WjjHHEsIzuqgx5AesgyOnc9qyHiPFlPOqczX6e/6U/xPiSnTncUSVddB6dqgBCAJ6mvV9PgWNb7NEcdKxIUpRudKlYTChaoTrpTTaQTVt4Zy0poqW4LFBuNjEwenrVck1FHSdAvBcHUp7w3AfKM0dRse41+lHODcAQ4pLjHmWEElMZSbA6GxP96LrwSIaczHOIT5oBFpBkG4noKn4PDFtAOTLGoTsd1A7g/ztilkbIuVgPAYwkEpBTbMQJsNz26Ef2otw3hDKEZkAlYAOYmTbUCLCxm1P4N4hRdgedR8yI3EkKG0xNSmlpBUMiYm4j66XTSR+RUgU/gMxUlHmHzgTBSZ0E6dv2i/PAeEcvlGqT/Qq/vB0P8AxXmBxSfmkAycsmCOiTOv+aTj8RmUPDQV+UXSNZsNbAiKawC8MycivFUTErSmYCCAYI69KE4ZxMJ8VIURv8qhpNx/mjWH4e67LZHhHKASq5E7wNR70nDcvt/+5JV5hfRPcRrpN+lMn8HFf4jw7xFrW0lxZkQmBHmAsFmAdFWqAxwzGJWFBnJli6ykAferuhZSCkACBppcGw+1Q8TiipBgyk5QO15171VS+Qpgk8qpcUClaGnFCSMqlJ+YkQcwsJ0iheCfCCFForIVcm4BEyNIAmiLWIbQ754lKovqJg/eR9qHYXhb5kJbVlKlCV2FyY1166UyYUyksvQqSNdKkNqm9R0tXg2qR4oAgda1tLs2aE4/EmwB71NwPMLyAFJcIy6Da3behjrZK4rnm4AoOMWto6kaNy58VAohvEIAM/OnS2+WLfU1esFx9hacyXEqFtx32+tfP3D2ZXScX5VkVjyejhN6dCSxp9G/4vjLTgySlRNjKhaRJAv9jREYRbWV1AKkkBKgLlOWIUOupnpHevnj8SZEaCrjyJxLHYp/wWXMqEp8xUbAT5ZGqjOiRAJ1m1RXoXFtqX+AxhRrL/EEBCgAnKpJOVJASSAST2kXnqN5rO8PxV1xCkhPiLzKCYEFUekDc9NKMYnEllRSXA5fKQRCp3KToPQ1E4HwoYlxYDiWrSSU/PB81pETMz30rLHDbqW9gY5wDlJs4ZSMXhSt5xcgkKsFpASkqQZsJVqAkmNatfG8E43hvDwrYU4rKPKkIBsRmIAIiBNyIkC9ZPxHj2M8deHdUpKZ8NTeYCLiE5m7SJEqTvPeivPHPj2HxbSWIhCEE5ryTPSNRIJ76VvnCU5KD/0N9ELhXIGKxfiKdc/DqQoJyvJUVKKklQAki02kExm7VWOPcvO4Z0sup882y+YK2lMXULHbY1aOL/FBzENpS14jSklRVKklCgoA5YgkQsGOgqxr+JeEWWVFAceb8EKeW15gCT4hTEGUkA21m1Wi5x/t0FaM0xmFU1/puApWIlKxChIkSDcSL15h8Fua1fij+A4k0y++6lKm1EwCmSnOjO3CiCCoJTeSUgmJvVd+IHKCmgH8Gyv8MpAUo2yoNgNTmuLmRr60VO3TVM4Ecs8rLxqnFNuJR4PhmCmQsqKvLIIyjyawda0lALgeaITJA1NwqAYv5f71UfhGykpxToWrOAlKkWy5SCpC+vzBY1irvxMS2iwKzCfKZlOpmwmO171k9RJ8qM+R7AjbSFhVpRok/mSU/cG+nSpmNSUtBNyFH7b329KIOCBmVroSdTGk2udqgYpjxMkE+QqtvcD62BrM3SokyElwAwm5zXAEk2Oo22qXg2FLUTmhBnQSYIn99ulS8CyEEH5f+7tvfsJpzCLEFWUDU5dLk2A6fNEUYpsBC4fwFtFygEgwSfNpbfap+IweV1SkEQq8H5Z3jpcfelF3KLG5sDtJufQ6mlLVYJ2N/pH96qopDUeuQYJmwUD7EEfS9QnVkep99v8ABp7HPCMqTKpFv52NRF4VSx5jY3y/53o38AZB/GHMoJQSQo/+Vr7U2jga150lVrHKN7yL9dPpRcoSLgxIunuf8Uo41EE/067G1/1mmSb7AQsNw9poklAuCCT80bXN51H0pD+EgKQFSJtOuxHvU5zEm1579+vpQ/EYy5M6EzrBy2/tT6QaMuxfBnW0pLoidOtDXbGAK7E8WccIzqKj3rxRvNa4Rkl+Xf0baPHnenSkOnNFeazXjbkEA1QI7h05VCa94o1eRvTWLxQntS/xCTAJE11O7OGWVZda3XkXgrWEweQYgLLx8RRbAUlRnKMqgJIAA9IJrLOBckYjFrRDS0tKykuEZU5FKylaSqAuLkgH9a1fnHCuJbbcw75ayHw1Np/9wEZkklMBChlWYAghfaKnkkmqOb0B08NXi8SAypORCkKczykQbSkfmOYfpe9TsVydiGVhxpQUpKjcnKL3AMmBVT5O4nHGHPxBLgQlSG58rac5SAMoBHmMAaSRrWhc3eMzhv8A0eHD6kEJLaiVJjceGfm1mZtl3iss8W4oXiZ4jgSkYxkoGZDqipCjrI8xB/7wbnrrVb53K3casZDnBIhKSVQmwJgT6Gta5ETDTaVqClAAHMm8gagayL0rmbn3/p76ZaddbWTdrIhIj5h3VcGDr2qOL1DlnqraVBXZguJw7jdlIWgx+ZKk/wDkBU/hqARNaw5hmMYkYpGJPiOAgNoWChCtcpS5JK0iPygGh3DcDhn0OtKSpDiU2JR5gqSMxgCUxoDaa2vNWmjmzO0tQqd6u/J/xGUy4W8Y4VNLGXOoFWU+b5ouoKzXUTIgVA565IXgW2sQ2747SrLITlyExlkybG47R3qkvP57xAESdhJiT/NqrxU19BSNRPOGBw+PQcK0hph1spfWgmAVEZZEZfIQZI1zmdL2LiOOyrQqxCUiIGW56RqIANVbkr4auFXi4klsIVCEp+YqSSCZIjLa3rV94u3mZDSGkrU0BOY3gDqRrffWvL9VKNrj2Z8qi/JX18USpUrcBN7HTvFOf9bQYSO8nWxj/NKwORZy5QlQgEZQFD7Xqe1lVINr6jXWJ/S1ZE32ZkRHsdmaWESqxtGoMaH09ajrxCwB/pLPmEyIMCTYnXaijacwyfmMi3UG0dp/WvQkKSFASR5h10v9RNP7jGsHYjHLzpARoJAzDU7/AG+9SFPLUUqTAhKpBMwZB1jpU5xlKwJAVE219DTTWGyqIR0MBV4PXrrFHnKwEJIc2CZ3zEmftSXGnlSJSn2NoMxU9JISpOWTAykHr66GL0th9MEqmQJgi59PtTRk/DOAZ4Y6ST4gBAAMJ1gmDr3pSuXyJBcUoOZjFhEkduv70W4e4lZuoAmZ+on9ftSWHkqClG2pvskGRbeBt609S+TgSnhOVRBKtI+YkQb/AMFS2+Etgg5RJOsf3qcyjOQZgqOh22g/X702khRkbm25jb7UyvycYR4YBFLJBE9KSiVgR70QwHCvEUG8wTmIuowBPU16raRv/kGstFZhCVEqMAAXPYVZOX+R3F4lKMW060hSTlVEoKtQlRQfLN9xV24L8Ok4daFh14OoN8vh5D1SUESpJG0j9Is7kIVOmvygiexHr+tZcvqVDonLJXRXeE8jMYXxCUFaFxGbKsIIJmFEAwZ+VQtlFzNT2+VGG2ynwGsijeAFAZrFMRITcwNpMGizZa83l1iZB0Nz6TS04dvzBASJISI0AInT6158s05eSPKRC4orEeEtDLnhEgAKRcoKRY5YkCwkDb75riebOKEnCvKK1ElBkCV+J5hKhYpGWRAFpmtZdw7QMBM20Sbg/X+RTPFMCjwskZXCUiZvB/qOsVSHqXBPkrHhNq7O5fSsrQsIY8rQbWtClZ1BRBQAcuggmFT8228Lnd50eGEqIS5qhBIKoMZlDpeNTPajXDOD+C3GfKuARAKkIMXVlCvPF72qncUaJMeKXJuCpR/MqYSFTAmYn97GWRulL+B5SpKxnDLIRnQQnLBhREkzHXptR0LS6lLS2lLTlEqUkZVnU5YvI/e1B+DcJW8rICnLB2+QnoBv+tFcZjcRw1B/0fFQsrzEKjLHpNzJI9BXLEn1r7O6VlL4lyR4TpULsm4UNepSenrWh8O4i2st5UJaKxZSZJGQzHcQd+lB+X+LFbafFOZxRMiNtgepNOcRwuVaC2kx5pSNBYXHSk953UuyfJraD3F+FoXhVMKWEtu+SVL2KZ/MIm1qzbhfKTWBfIccCwpSWySAUCFjzd4JBmjeKwpcLYdE+HdsKIEFQuZOu0e9VHm3BLczXUFpBAAsCe/+KpHJyfCLpeSvK0bO04k+H4ZCkiQCDKZEDUa71DxKfDxBkSlQzBPUiQZ+1D+WuYGHkhtgSMO0mU6BMgwD3lJt29KKPtEszMLmxPU6iT2rLJcXRlZ5jeHocgKErM3FlAdB/ahDuEcZUWsyV+XMgnyxNoJEzcUUwrwAi4M+bqNPL3OgmmeYE2S6BGSUkbwqIPsR96H2gPoDMLdbBPhrzAeXL5h6wL7z7UvCcSCWlZQvME2lJ9BHcTPtRrBYiDO5vA0A2/neg2JZOHXlPyKPkPr+U9CNutcpNAPMBxdIQs2CgkAA2N5A+8fSpOE4kgwjML2F4jQfqr7VLYWFpUk2BBCjv6+v71AdWWkFKtwR4kWV0j+kxf8A4mn5OugkhrEpWtYkAgm3p/xXZwUBwxCoCdrnS/YCTUdxacqVeWBmKlW7D+9BuI8UZahZzREGBY3t5RTJ34AHmgkqOYwTIM/SozpAbTIEqiQbGIMzO02qrp5oYSoEOFcAflUDO5v1MfSqrzNxUYlwLAIjNdQvc33Mj16mtEMLbGjBtmhYriSW1phxCQQJOYAJJP170I4nzqy2mEOSROUJUTm2EhIhO29ZevDidBFJmK1R9NFduy6woM4diVBtMSogCTA9ztWpcO5DYaSEut+MswCXDCe4CAYjpM+t6qXLPJv41HjvKUlskhKGwJVFiSpVgJtAk+laVg8KENhkZzlAy51BZSBtJEkVPPkpVewzl8DjrYQhACcoEJEKJtsLiQNBTjSRCUgxMlJOhAsRbXUH+WSlBP8AuKsraIBm59/814vBtoEEqEGRBuPTW1ec27tkrJnigXVYgkxtc/4saiP4jOCUIAjVW4tHofSmM2dBJMBJiDfrM9BYT7USweFUVQUgi251/qE0EubqgdilOhlsq/MVEJBsZ6nc7GOhFJwSRlKnE5zNwep9RBMmw61Ax+LLzoIMpSYSBvJv9SJ+nWhPM+MWVIwiU5QoAqIOoO9unc61TkuX0gp0w5i3UPuICVFJT4iVZQdSYIG2o1jagnE23MoQTlCBlKh5rzdUHbSlcPwJwwQE3QdFEXJ3Tb9qG8y4nKVAK8MqUT5TJI1sRvt/xUr5yBJ8nYKx+NUypCkiHZUQBaRaQYEm+hjc1p3GeHreZCBCkgpVBIOaANjoQfSe1Z5y5xsoV4bGG8d0hRBJgjSTJvEAfStFfxqmihxzLkzBChEKTnCSSDvBH0FbU5XVF400BV8luEHIFNq6giCfrYH96c4fwrEoEPAC9lZhPp9jRrjTaHW1q80hJhQWoAHYQNSZoJxvFHDNIzNlTaAlKlnZS/mPcxvtWbJi5KkcoqLIHO7q0+G6ytIeSqcpgpVNiDIsY0PeqHxDEuFYLvlRJyyqfm1BPWdKK47m3DvqPhWI/rM5o0jpQnirHjt5D5RrYyRGkTrVMScEozQW/kk8C42rAeMRC0r1BsRExBi+tWrlznBL7Si8tKVpVmSJgZe09taojmDzoyJAiDreNNqE43FrS5kdSAm+m5G/aP3qyxrKmJw5GzYTjTWJSHmPOAooKgZnYbfT1qdicXkayqAVmkK313I73+lZFwfFvNpz4deUxJTHlVff2tRThDmKaV4pUtxSvmB0I2AEWtIqEsFW0ybgXrDYZVy1e35jofXe/WvDjp8pTIVAMib9B1UL70hhZHhqWlWQiSkRY9SBYi9Gjw5pwZwo5T/SdfYzFSUWLwYDDGQJSFWSSfDBKtNs20E79ajv44pVmUUwJkSIT2AP80qzYXBtNTlSZMSTeqrzhwlLiswvmEdpGlVjD5YeGio8yc2n8QrwnBEXiCNftaq/ieJKcEqcKve30FHH+CJW2uB0B7dqrPGuCJbBhV9gO2tbsSh0uykOI27jEj81QcTxATCaGkbUgmtqgjRQYQm1NlN6eaIKRSFCgA2DlDlT8Gkg4h1wriUJADU7QlQJnqZFH2m1icoEE65iD7kD2kVwByWhSh/2lIvfqd43pZxCxqkJUZiDP16+teNlm5O5GWTsU68W03jW2hF9o6aVHdYPlWdrkH629N6Th2s05wSdYNj7Hb1qWUlJzTIP5v2PaJHT0rP3sA2HFSCABKSL6HKDp3jb061I4njSy1lAAWuwiwiPOQD7fU9KYYUPykpQB5pAMdh1mLA0Nxjpde3GXyp/SIGt+29PypNh8EvhLEK6yLAmIA6nSu40gHESEJkJExqb26TFT+FpiLTAvpYzJ9f8UIxKz45ULBRlPcaA9qk+gVoe4utScOhQN0qJA/8AiZ10i1taznj7p/ELSfyKKQOkbD7VpOLYSpxhK1DKAqSZi5A1m5kR70H4x8P0OP4UtDKy4jzKJ86iDecyvMsg9djWz0sVuxlGzz4ZcvIV/wCqcMwSlCQSMhBuVGYIIIgVbuIg+M2m+QSoiNIEdY0+1R8QxhcDhCmcqDaFGSpQjTeUkUS4JxJt9glpUApCZSJhWmn8mqZLb7LpUuIB45xdScShlpeZKQXFlURZNrjURt6UB+IHxCOHQcP4SS642IKzKcq0/wC5BEhU2ynpRHmwDANKebgrSAApSbkqVJbUBoIA161A5rZ/6twhD7DSlOhXypEqzAwoXjMkEz22o4U+dy6OSp7Mb4exmUBMACr9w7gaxgi+VgozBKes3kdoF6rfDOGhIk60SxXMjyvDYSr/AE2x8qYE736zFac356QZbFPYxRI+XLN4Gtt49KicxvgIJKNTCVb1P41gBhXSGzmbICwTaZAJ9LmkS2+CqCYIME6HcVmX4tS8C1Qxyx4jaSoKIKhYbep6VeeXOIpSvMs5krsVf0kftVOYd/1AgzpJi/tRtTSvDzNDLABWDv29aE/ydgZfcYi3l019aiYBRRnUm5F8uxFAGcbiHENsNZZWZBm6Rr9KM4R0tvBC9T5T/PWopUBlgwfEG3k5kmI1B1BodzC4nwVKBFv2qI834LhWNd+4qscx8eS5KUWHaqRVsDK6eYfDU6Eic5tVbccKpJuaf4g3Cs3WoqdPevQhFLaAklsi45kRPShiqM4oSk0GFXiy8Hol4PFhIg06/igB1oaadcbhNdWxqPpAulI0EnSIvHoaUGSZM3i4/tTLCLSoZu4/lqeW6QqEG567e/8AevnvtmMcW8Am50uIF+4PrURa1KIG19L6wNB/Jp1pPlJOpF7fttTqCEStQIgT2toJ037UKsAyQMzbKTYkFRg76SD0qDhDK1KjKSokdpUZ96k4ZagHXTJVBV6E2HrE03wtuSBtbX0iP51pZOzgljHw2xCdVnJ/Pb9aHcSUltDalaJC5I2+X7daXxXEgvI1yJBSSNJ1I99PUVVecOY05cgkGADH5fzAdyf272eEHOVIO2yx8FIxr2UfK2lCiZiLkpyjeSL+1M/Ep0JWwgqsApciCQZGUTNojftWd8j8YeRjmm0vKabdVCpPkslZBUCQDBPXferL8TnW1IDhWC6hwI2BKSknYaCBXpLEoNR+S/BcaK5xLjGdwecuEqtnWSAVEXJ2BIkkdK3TEoys/wCiAMqExkAykDYGdLb3rDOX+VHsS8Mh8IpSHEqWkkGCIjreOotetj8ZsqUy4U50pSXkgm+ePMY0SVZgO6TXZFxpIMY0Vfn1553DpQUELVmB6Kgdj0qq/D7njEsr/DIa8dKjAlQQEXkySCmwzGNSTWncxc2McLZaLgWsLUUoAAKzEZjKoBgEHvVWd+J+Bac8JKVJYWnM4Upkkr1Hl0KQPvQgpJdXYwM555T/AAyEvofCkOvBCiUZQjxFWXYxlAOlqfwnKDfDnVOKfaxBJBbzIgQdz5iknS3vWicT4U3isMhKAEyAppZiU+WRGaZkGNawbjvOzuIWElORtEpCMxVf5SqT1j0FUgnJUGrNWXy8zjEB17yeVSoasi4sok3IBSfl61l+Bwn4VamXFoWSYzNKzJM7gxVg+FPHFHFLbcJDa2iAFH+kzadBGbTrVvwnBuFvMoWlKVFByeVWVWtp/qPmEGoN8G4eBWiht4YtvBSVHNlkKi2neowfcJjOQDrOhHel4vh+IbhTrbgRmspQOU3yn0v1F6dw+BW6VJauQJyzc9YFT/Um9BHhGIRg3g4SSBEEaQNp3tVy4+UOKDrcw4kKBiP5eqAwy49KEo+UJMD6aHQ0ax2LW5w9J8TK8wrKQTcgmAD9KTltHErmHjkMC/nHlP8AeqK44ZnrVuw/L6coU+vOuJV09O5qHxTl2QC0NYSB0296MM8E6/6Sc1ZV3WwoQaFqYKdRWuYHkdpCDn86uumvas14jAcW0TdJI+9bsWRS0hovwAsa5CTQiinEWSJm/SoYwRIkfStUejTGkhLAGprnnQbCn2uHEzNqno4UgCT0rnJIDmkbetZMHSbSLT696kBiDIGo06Rb9xXBGUayLXj6e9el8JEET0jXTWdjXz9UZKPVrGsxG/Wev0io2OfCiECwRKlRoZjKB7T/APbtTgWEpLir5bpHcm0esD6VEwSFKV1UoyfUmlekcScacrSEx/uKkgawn2OpI+lLYe8NpSjGawA3E7+37VHxD6VOKWogIbEdgE6mfWdqrXH+bkrTkRMQbi0dI63AnTURpRhByegol8wcWQhkomcwIHUkiJgnQdT1G9UB1waamacxuKKiVqMm3+LdKGePlnqa9PDh4opCPkdUlKlhJi8Dtc1rjHAGGOGOtOOAqdamTl2JIygnUSQD3rFVtFwxWwL4P+JwM8QKA+EEtLWUoCcwEJFvKSUCQZp8uqKi+DOu4hTTCH0tKb85WgA5EiBlAmAFgkReIq2YblltrGYl/Opan0ozJIByAKIBTA9iJ2r5/wABxJxlYcZWW3IjMmJE+s1qfw541iMS4oOglSW8qlKtmEyCOpkXEb0soUvoKEfEnhangfEaOXDoIbKQq+fXsQMo9BWO6qmtv+IHOqWG/wAOrOVqGYDL5SLiJJ66iPesRWYVIESdBt6VTByatneTVvhMy4vC4hLuZeHUrKBCioECDlVBMbQi6TNqzgcPDjzyUgtpQtSQkyVAZiADmgyI3E1euR/iwzgsOGH2yA2klCm4UXFE3F0wgxAEkgyZNqgN8onGIVjGnhnxbqj4QASEG6zmXmi4iYG+t6eX4235ObpBP4bYJt3FZs8qYAUACn8wUj81zYE2vQvnDwuH8RaVhUKVkVnKXB5M1vKhV1EQu8/LIjto3COXW2GmArDNBYEmIIBibKNyqn+YOTGMaUrKcykpISbBVhad7bCsnNKXyC6RBd5taxmFcYbSSot3ziwUR973B/tSuB4hhlsA5ELCRmvck/f2qqucthh8Lla8sHL8qrb272onjcWktgLb8ygqAdjfeNutY8st/RGck1ZPfKFPBxA8NSpA083U/p9apmMwudSwQSqTcCdCb6am9FW8RYgpVYeW3y9drUtrHXQAflSuyrTMfexqUZfBDkxOEXmUkfSfpRrDYABeuYi86AT+lDcZh0qcBSqFJSAbTofL7086wTJBUYg5QYT5tTau9tdIBYEuGEp7knrB0rLfiVwvw3w4BAWNtBH6mr7wZK86oUooFvMZBI/pO0SZ2qPzLhm32y2uY6jarY83tT2PGfF7MZMq71KZaCRVmx3Dm0JCUAAdTqaCus9K9NZlPop7nIYIpjGvZUnenzUTFJzAiqLsZG5O4zLYXnY/v3rxhvrqYoW5xtlLcqWkg979ZoO7z8AfI3I6k146xyb6J7ZYuO8RQhKUKIASQpRkTOwt6z9KCK51QlCghKs0EAmwv13OtVLHY9Tq1LWZUoz2HYDYUwlBMCJm0D+XrSvTrthom4rii1J8yiRsBYWqA47O1+m9XTB/DpwsZ3fKsxlR/SO/c9Nqe4byfkXLgBjQinc4QTDVFGPLrhbLyjF9P2phPDK0PmzIhoJSZO4rPcfxWDlGtVw5JTQ6lJ6RL4PwZbjwaZTmcVoOkG5P/aN6u/xHQhzBIL6UJxLawgBCpCQq5AB1SUp+wqo/DVjEHiAW1kUUIUVhZgFJsRoTJMfSiXxQ4e03jEqQSpxxBU6CQcpBASBaQCBoZ0HvSUbmlf2VquyoYRaUuBSicoUCY1ibx3rWeQeYMMVrDd1FRy5wQ5kIA80eUgkWj7VkDmH33q8fCrHNNvqQ4J8TKkdtdeutDKtcl2cXXn3lVrGMLdJcQ7hkOFJABzAwQFJAJPy7XtWHtMqcypQkqUrQJuTNb7zjyyxjGlBxagpDTpQo6JIg5jfzAREd96yPkTBYrxkv4ZsQmxKzCTIEomJnuNKXDOoWCTounwz5XLKXBisJldJGVxeVYIM+UCTkI+9TOOcyqbdUy0y2kzGYASrpsKteDxJySoZFGxTOYD33HsK9xSW1phaARb5h3kf4rBPK5S5MzuV7BnDeagD4Lw8Ja7eH5jHSVbzJNWLCNIzFRGYwBOwg2+5qg82NqcxTRaMuZfl38vmH1k+tW7g/MKFMCVHM2kJUCBIUNRpNybUI93Y8HuyVjG21pJcywiRlUZBKY8wJ+UDc9qpnNR8ZxCUKyqSiQTMKm4BvIkD2qwcxOatCfMMytulo2kzVVxOIKsU5JKiQkpV//Fvp+1Ce+yeSXhEThmNk5FApUDCgdoori1fKnqqftB+6vtXcY4X4/wDqIgOIElX9Y6e2x9qDN49RvZW4v0qDSRHoNO4RspUqMs6FJgz1P3NePOLYSF/MCSM39Nun1vUBOPKTKgcov20qa1jc0mxnbaOh6zVI0EGLUkCQVbaE73n2/elYhbi8OtWsGyuoj9RvXuJbS2pSUozpSoHISYIjzJJT5hfboBRrC8UbxjSwlIbUkAluZEaSk7imrVgoorXDVu6muXwEjNmMRV0VgQ15hpvQXmh5SUFaSBIBUDvQjkk3SOV2Ulzh65MCQOlRsXg1pHmSQJinE4tUQDF5p9PFVjed69VOSNSIxVSkUwV05MU3ENDy1xr7VoPwywSUpW+sSpRyoJ1ATMkTpJMe1BeDcjqebStxRbBE6Xg+ulqNYLi7beI8BJCUpgCdB2qGblx/EZwaVl9UoqvNqrvMWPDKFOKMRtUjinNrLLYzLE9jVN47iTxBg38NANpF1d+1Yljc5b6OjBydIpnE+YlPLJG/WmMNy64tBcJAFNJ4fDhSDmjcVqfIfJKl/wCo6PJsn969LJNYo/iF/jpAvkLGJwKFKfw6z4g/3REwJhMH5U+kmTQLmzigefcey5M2gtIgb5QAfWr98RuKBlIayACLGshxeILhk6VHC5ZHyYtt9kb8SbzTuDuoDPlzECToJMSew1poIB302pCGtYrbop4PpgMN4rDlpYlC05JTICswi3aazfkbjxaCsItkjwFKbLiTKSUKKTOaCCSDYfagfLPM7v4fw/FUmVZCJPmGo95MWq9cGwTbUJBkiTczvcqJupR1k15ueoJxflk8rXRYVPgQBJ3JI67V4EArJWoCNEm896SwS4Z2Gg61JidfoaxxtuyBSOZVusYtOJSUqknLlBhMCAD1t+lXHlwjwUuqyhS/MopBSSQLkzr/ADrVa57xjRQlonziVAAA6QIO4mTRXl7ja0sMJd6Tl0kJI81iTNxtV/FspHs94zhS0tZJnMdfaw9hVX4xCHGDliUKE9wr+xFWDjGNLrpCLz9qG86shOGwpBEoW4mRtmSlX3KftS1ybolLbZL4U/l1vBt+lCOYuH5CHkgBC1eYD8iv7H9aVwLFlS0DWbWqwYplK0qbX5g5bL0m89o1pIq1TEW0VPAY+JG/9/7XolhmkbeRRBAKffzEdunfaKrT4UwtTTlik67diKkYfjSWyJP6XoqOzkhLiHG3i0qy5kdFDWR+v60Y5Pwy1vh7IFISlSVqFs2aPLH5iImahHmlgwXTnIOoHTSOlAV8zuMKhhS0gXEny23ymw/bvWiONvpFIo0nHwQtI8uYGJ2oA9wgOohVxEA9+tPcE5l/HNqWoBDqISsDpFlCeoBtsQanKayWHSR/as0ouEiUtMzjj3L6sOokSW5gK6n0oHmNWHmriRdcIOUhNhlmPvVfUa9PG21s0RdoQDJoty3g0u4pptYlKlXHWLx6GurqsWXZtikDpVJ+IfL7WRLoBSuYJTv62r2upPKNUv1AfLPL7RKVqBUSfzGR+lS+bleG1lRYGva6lf7jL9ATyTwtC8Qkqk3rd4yN+W0CvK6sfqv6hil2YPzxxJx7FKC1SE2AqtO2ryurbg/RHR6IuFEkzRxvCJ8GYvXV1VydoefQngaoL8bZPuVCrtwXEqbbJCibCArQTrEeldXVi9UTyDGJ5txANlAAdBXMc3YgKnPO1xXV1SpUSGOYsat1aFrMnII6D0+lTeXccpOISiZC0iZubyf1r2uor9Tg+7/udJN6d51H/wCPn+lSCO3my/oTXV1Tx/3E15KVgMepMERrP0FEcRzK8AIy9dN9Z1rq6jBbCiu8d48646CVC6YMCxg2oJiUSma6urZFbKxQ3h13G9655cid/wCGurqsxmajwPhDbGGbLY8y4K1HVVrA9hJgUQxiyGge4H11rq6vIm7mZZ9mZcVxJcdIVpmgAWAExU1vgTamErOaex/xXV1bLqKoquj/2Q==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8914" name="AutoShape 2" descr="data:image/jpeg;base64,/9j/4AAQSkZJRgABAQAAAQABAAD/2wCEAAkGBhQSERQUEhQVFRQVFxUYEhcVGBQVFxcUFBQVFRQVGBQXHCYeGBojGhUVIC8gJCcpLCwsFx4xNTAqNSYrLCkBCQoKDgwOGg8PGikkHyQpKSwqKSwsLCovKiwsLCkpLCksLCwpLCwpLCksLCksKSwsKSkpLCksLCksLCwpKSwsLP/AABEIALcBEwMBIgACEQEDEQH/xAAbAAACAgMBAAAAAAAAAAAAAAADBAUGAAECB//EADYQAAEDAgUCBQMDAwQDAQAAAAEAAhEDIQQFEjFBUWEGEyJxgZGh8DKxwRRC0VJi4fEjcoIH/8QAGgEAAwEBAQEAAAAAAAAAAAAAAAECAwQFBv/EACcRAAICAgICAwABBQEAAAAAAAABAhEDIRIxBEETIlGhYXHB4fBC/9oADAMBAAIRAxEAPwCj1MueOEu6kRuF6NUysdElXyYHgL5yPk/qMSiELUK14jw+OijsRkcLeOeLAhYXbQiVMOQVyGrdSTEdsTuDxJYe25ixMcT0SbUVqGFno3hnOxWYQ6zxuNhvYj3UuRdUHJc9ZS0NfTGmfW8E64m0e3RXXDYzXsZAi/JsDJ6bheb5GLi+SNYu0TVCIE2WifuuCIi/QfW0Lh1W1zc7fRc9DMe6ZB5CC51vgH6petiRrDZF9v5QaGMa5zxMOYIi4uCbibEbbdlaWhUMV3/dAp1JI6c/Uf4KjMyzRtMwXAR1KUZ4gp6gdQFM6Q4HfcnVH+kKo4pvaRahJlrdVF4+iC+pb8uozE+IqIuKjTebHrwCEPFeIabi0NeNIuT3hV8cquhcW+iRbXDYHK0+p0SFOoNyQJ3/AHACM3Egu0AX4P7rKnQkhmnS6okIYEH+Oi5FcRKy4gHdTQaiI6sCEvrumIbw5sjBLYeU5TEpDOWLpyM2itOYpbYxcrA5FLFoUlnxY7OdK5qGEVrEKqEUFm6RlNNakqdipBjbLaK0IFpWIulYnQCD8KEvVwIUsWITmKUzMhKuBUPmlCBsra5ir2fMsU1IloouKN0vpTmIZdLOYu6MtGRoALtrEIha1QtVJlWHLVcfDniJoZ5bmnV6RqA3G1yqUa/0Ujk+JIIOkkEls/7tr9B6uVVtpplwbs9NdiA4aZ9RiPgb9jMKNfn9IAOqlzektIlrS5mpp2MuJG/EKoeIc282rFJxLA1skgiHQNTZ4g29wh4TBGu5rarnbwDvpadw0OsOtuYKUfGVXI7Y40xnMs7qVS8sADXTFgXAe/BiEpTwlas3S1x1DUQCYAtJ+TA94TbgKdXS4ANBA1AFsiYkt+N7d1L18RRoz5RL9QMFwDYBuLA77LqUFFUtG0VWitUMJrcWXJ77z/2ncFkbC17ahLRBMjqNhJ7wo6lmgbXLmSCx1ptzIP1ap+v4pdUDg8tIsYgN2M8bKtIqK/EV7C4cF3ljgQDvMBSGBydmip5ji2B6bXcYMN7bXlJZRmhbVZUa3Q5jpmZJI5g7dPhTuaeIW16TjUa3W2S1zRpkxsQLbokxRW+is0XvILW1HEt7n5Utg21GUxX9fpJGoFsFzv7SHcQDcX7JTwxXpB9R1VuppYRaQNRcIIgXFtk14hrMbTbpf6X3DSYg9TxyPqqcU9f4M4pb0dUfFNQOcC0EuNtyB2HVTGX5mHloPpidVoBdawHPx1UV4bybzKbXam6gTZxAkAwAO+6BndZ9TEktbpLAGnQDAAsJj2WOTx4SfGKoh41xstzqp26ouGbqd7KrZXj6v63esD0gExueiuOXMIEuF3BeXlxfG6Zi4uPY5RowmGM6IN0ekVzMR1MLRctVHStgSmBsiywCy242WNRQAwEOuEYboddyQCnKepGyj6rk3haloVRFYyFiyyxVsZD0c9aeU0zHNPKo5C23EubsVq8H4RZetYPKjc0wmoKvU89c3dNs8RAi5WTxNCdFbzLBFrlGuCsGZ4oO6KHc0f4WsG12ZOIppXL6ci357I5IAP2/n4ifoFw9wIMB2uRpiNMQdU8i8RHddMIuT0Ci2KVRpneJMGCARMAiVK5DWdD2teWa4BmGh7OWOcf0yQIO24MTIylhR6fNBc2x3iR0GmLFd4mmW1Qf0tc70B28Tt9l3xxqJ348XD7DjssZ5Ic1zvM1HXqi9rEECSdpmZmZJJTGT5oxlN2tgLx+gkmIO9huUbM81phjBTEAN9UXl0XJ/wABVUUdLT5ZOgSdXE83I9kXWjp46v8AgczXHF72uaRAJ1i5JJmLmb3H0CQrZg6wnbvxv/lK4XNWsIeW+YP9J7kRKBXaXVS4uiTeBtxACpKnUiJ5UtxJPMKRZTFVxb6xYAyZkiCODt8QhZa9j6jfNeWMP6jyB7c9fhR9WgQIMuaZLCe8CRHYAfHZFFJrg2GEQeCdxFx3uFNxUaZl86cr/wCYfEY0Nfoa4uDZidgT+ofXdOYOmDSe41NLhEDqJg/uEhhtLXxUZ6bxvbnhAq0NRcWBwEbE73j9ii4tUUsyX2/gZpYrS06TP+E3jdZpsc5tuD0hR+HwsAyQ3stU8RUeBTc+WBxNMW3sCJ3AiO1lepU0wjkpf3JbAZm8OAZJ6ALeX5kRXcXF2kmXCebxf3JKjTiH0HACNRiOy7rVDq1VTAJuQAAY6AK625Db0olizHMaNMUXUiS4ul44HKt+V5u2q0FpnrEryzFVm1HtLGhrYAt12leg+FWhlJoDb8nqV5/mY4qCl7McjtlrpulHBgJahUlFqPXkMzMJRqbxCUL0WmhCDF66aVqnCJAVoDTWpfENlMOPdLukokgFnNWmWK7qIGuCp9iHg5YlxVWKiioOYgvYnnMQnMXeZkdUYlalNSlSmlKtNNCojHsP4Y/dAPN4IuAeew7/AJvEv1GKPxFCfZaJJ9ioEcS4zAudztHyEfCOaXPNRxMtPSxG7upFtv8AhDyzHtb5jXtc4Gzf7esG4Mie4nsVI1sqfToU6joDagMQReD9Yn+V2xjGCqv9nbjjS0O5PjKdIXDarCD5brwHHqOYP3ndI1a3nVGtDQagPoMge41d4CWqZjSNFjS12tuv9Nm6IBBFrGfj2i8fh2uqlwlrIBgm9uB3PEGyl/ZNy0b2otJbsLmuKLTpcZJk246T90Cs+t5TWxFF8kAnnadIP78HoiMyhxu+T1c2SSOrpt873vPFs8PeHmPHqkjYE8Wmw+Fz5PIjFUtnPPLtpFcyLJTUdpaQAY12G03lOYnwk8VCLETuJ69+FcsLkzabvTA9hBtv7qUGEDgFwy8iTZz9rZUa/hEeWCwXi46nqsy7wrEtfHUR1hW4MsFtlGSsllbCjzrEeGa3mFouBz+yLX8IP0S11+i9DNPshOocJ/M0HE8ldkdQk+k23Qa2UvYbtM8R14XrVHBgE23Q8TlTXRIFlovKkLieS4vLahdMEkxBQ8RrMawS0cL1qtlLSLhK4vw+wtjSLbLRea16KXJFCyjBGo9nphoj2XpeAoAAR0S+AytrBAAUzSorDLmeR2w37DU6cBY5i2WkLC4rn0wYu5Gw7lw4QtYd3qTQhyVwXrp9Nbe0AKwBuqrRfZAqPuiarJdgcOSzwu6z7JSpVlQ+wD+asSklYiwFHMQHsTr2peo1enQCdRqWqtTtQJWqkAhUao/FsMdv56KaoYM1H6RvBPMQBJJjhWPD+EGGmA8l0FxB/SLgD9IJ/wBO/fmyPkUNsFBvZ5W9jqj9Mw786cRFk1SzAUg6lXOvTOkguiQd436wIG6tudeBPMMscWOAJBA+Gz7wL/4UXkv/AOf/APkJrfpHG5Jm51RK6n5ePJC369G8Z8NrsiMDR8yCGyTIbcGA6LkbyICl8L4Wcyo0Ob6Xbu7c+3v3Viyzw+2hULmgkbAdINyPp91ZzQA45+i8/L5Ln0ZybktiOX4BrKcRFott9OV1SwemYHMi33CaaACRC27ZcnKyTQpSZmVtwXAMGUWk6d0XYgLmo1AQJ91y9qLSbLQE4gbdRQCxOAQuXAIqwFGMvdEc28LdQCQi+SeiVALOpIdRO+RZLVmJNACawWj5TrG7JTCj1KQeyAitDOXiUNrYRWuAWnhNIBao1Dw7PVKM88IdJ0GEexEiBz0SldyYBO3C4rsWgxTQsNkWEF5UITFalygGndNFnREFGEgBsw9lpMBqxLkh0RNQJeoE09LVAvUEKVAlagTlQIVLD63hvU3MTAm5SHRN+G8ODTBiDJ9XJaDaDwNRcD/6hWJzrADbqI6IWDwrWsiIgWAFwBx/nqZRCvOyz5SLFKj9/wCFoUZANv8Ag22913Wbc7rbT9/z89lmmIBSwtx27/nZMlv0/OqxoJO66eYm/wCfKtbELPp9diuMO6HEfInpMKPz7P2UWuJOxgAfqJ7D73+e9XwnjxzXEuYDJNm6ttJmDEW3/wDlbw8bJkXKKBKy7vfa3z/hY134FDZFmraznyQ0/qa0kSRc3gxbaBP3UrQxLSLXFtrzImB+fzGU4ODpoGmuw0o9MJX+fsu6dSBupiIbfc343XAcgPdDo/8AU/RwB/hdYatO11SYNHWm6aZUsPslQ+bjmCj0m2umhG6r/slXulNbC3ylq0oaAUvqBUm1/VI6ITQdYJIDuoAuXuCFVqwLoRq2lFgbfVAKAHXkINUkmfdFFo7pVYEi2pseyE+pMlJ1cTpFul/YJE5w0AkuEGI/9ldNvQ6JZz0JzgojH52xgF78hCw3iOk58Txc/wAKlik1dD4k7TcmXKEwOcsqv0tIspmmonFxewo6FNYiBYsqQEC5L1AmHIL16pIo8KcyHLCBqMAkSBBBAHWRMmZ6R72hnEgyNxsrNllSWyCT1J/1W1cdZWeR1EpMk6TPqhupGOw+5lboOvf9/flNPtNpHwvP42BGV6ZEmf8AlcAfnv8A9pjEWt/m5S2qI35HZTVAGpG/ut140n8HyUJoJk7R9VzU2NuR1+quAHlXiqs7+qqMIMwzyfYgyR19R+y7yGkxoDnadWpv/jc0Oa4NIJl02vMgdN+rnjlsVG1GSHAQT7G1+VXMPSJfIgO/U6TYDmPsPle748+eOlquzfE1+bJXGUC15eyBfoetgFY/DuesLXMdWADdPl6gGFzS0TF+veYj4qVTNdbdOhp4aDfUdr9ePlO1shrMa0kAl4kRcNaOu8G432lPLjjkjT0jScL/ALnoAxo0EtIOq83Gxjm52j6qDzLxa2i5oHrJIMC0NB3k9RIj8ELlucamlhdPlsOkW/VJJI5MAmOknZVrE4ttX1AmXai+bmffkRF/+1x4fFXNqXSOf43dF5xnjF9ZsU2tZoBc8uMggkBpZtBiTteB0u5kXiinoIc8Nc0EOLoAJ4IPv+6rNc0Bh2jR/wCYHS68SY30nYi/225jsAQdZdqIb0kQ4D0kc2N/j67vxsco6VG84f8AlnpeUZgKomn6hqIbvs2wO3S/ypQVDPqjoY9v8wvP/CXiQYVjmuY7y3EQRFjEGx32H0U1T8TNrYjy2Tp0yXOOkSCJMH3I/jpxTwSi3S0c8o0y0PeLc9ks6olnVNMgdNxz1gn8ugnGED9z33/AuWXZFDtY9fhd+YAB3SGEqFzi432MdJ4T9V+lrZG4t7CZM/CEqCgVV0g2QaxAsfwJSvn1MMdJ9cWbyZ2AUJnniUAaGD1Egun+0dPgrWOKTdUaRxstGtrdOo9dPOo2gKHzbxA2k4XEwJb/AAqmM3rOcAZI4k/pnokq4JqO1TPJI3nkdl1w8Xf2Zr8SWyaxPidz2PLCbkiOg7KBFRxdYn83U1gsk9MkHyyJncTEi6jy8U6zSRqaT6h/7XXZjjGNpItwSpo5xOCqAB5nSZv7fn2U/lHhprmsc71CpMQeYtKyvnWHfQqU6jSIBNMt4d0I6Ku4HxA+kCGO9M25j2VJuSr8LaUWn+hmsNKoRJYWG6u/hrOhUYbyQvPK+YveXFwDtcEE2IgyY91Y/BTnuJMAN2Cx8qEXit9nNNUy+h6xbY0wsXkUZEKShuWyVw4r0AOWxqE7c+2xjv0VmwFMaAWgCbmBzYbQOAFWadSHSNxcSJ2vsJ6dFOYPHCBJvEzPXlYeQ6ikCWiUp7/H173WnVetvofdJf1g334HZCFQH+Z4XC5AP1avyfn7fRDvP4NgJSjX3uQfb6cora3A2O/590uQg4ft8fwhl8zG0CeLzHHFwuS/lc0qv3sqiwZCeJMudWplob03ncXBA2H/AGvK8wwL6ZIuHA7j9ukL2rE1dwI+b/JVP8UZJqpy1h1zJIt72Avwbrr8fPxYbu0UrLcaBcD1EwSeLXgcKcxWf+XSaKVR2sB4rAbQS2B7WM+yruIrljXGAXOMvJ1X/wB28Dmbfyt5UBIkAlx7m+4ufdezqf2OrHkTVIkG4FwptcabhruyZ1EcOE7C1lG5phiwtqsgSTLSNjsR2kX+qtOLzh9Ly4exwDOjX+pxOppmYIHzfiVX30S5pLnE9T73gff6oUmXKKS/qBoYz1MLocHEEg7fv16qy5fjmvc5mmKeq8G4adxPWABKq2Iy1wbraT5c3J4IImOSbzAuiYTGnREwNW/UdbJSjy3+Dhka0y45x5Di3yiWiLNdFz2PMmFHtxzm4hzqDQwhobAGr0wOvJjfukMQwBzQXagAIIkCYEtLTBkO4I/tVryZlCnTcal6r7NIAIEDkdoA+qzdPTLlHVETiM6rkNcRIpmTAPJ3dHtHRNnxiHtDAxzSbzaw7Dr3P2S2YVZY6lRdqBPmOty3UBqjYD1m+0FZgslfpY/QQHSQQDEaiDHss3ig/RHxRtDDfGzmuJptAk+oOu37XOyVxXiN7qRDS6HSXl3WHOeGnhsDZBxbaX9XoYJaSGiZMgNDQBPsI+isNDw05lOoX0iPS7SHDoRJA7I+KKqogoR3ZVW4YvEgm29j9ZTGIyh2gVOBAMzc7/5TPhzFtZX01gSwzqGxnYfnZTmNzWjVDqRAp0xdpufVffc7HhW3W7LjvVCHhnK2Vw7U9rBTguJidPYcldZ/gdYfUoiWNgd2wIuOJ3+VWsJjg1x0OsZBPzZcVsyeQabS4atonr97hD0+hx37JOh4hqf07aRd6aZkWHJnfmEjnObeb5YYxggQ4i0nqfuofEYotGkyXRfqtYOsQTNMzFp46FadPlZk5JKjdSsZgmFlWhFQhrgbAyIIuJ4TWByd9ap6xJdcq2YTwYGvB7LKfkwg/qczyNqis5Vgqr36TcRAkbA9Pzleh5JlnlADZN4bKGgCwtypNrIC8vNnlk7Fv2MMIhYhByxYWSVsuQ3vXJehPevSA6dUS9SoY32ELH1EvUqJ1fYrOv657dnfz+65b4gqNEGHe+887JSs9JVnpfFF+hWW3LM68636SOJtfoTuLfdSxrbRfb8/ZUjw8/8A8zQ0mTOoTYiCdQ6xyD1kcxdKLOTETEzafc7XXneRh4T+vRS2HbiOPt90ZhET+DnlDw7GkzIJ7GR7d0SnTOo3vN5+Fg7QHJMuIH1/PlLYikbzG9wRMqV8q8cfnVDezc2259/srQHmOe5O5lTVuXF2oRYDnttO/VVs120mBoDtcktcRbTbTadiDv2XsGYYDzKTwWySDA6nheZ574cdSgugA7O4Frz2C9Xxs1fVhGTi9EfgGB0ayYJmJ3uTpHS97dSrbisUAwH+nADWBvLGanAOADRv6S0//fdVLAscGl5gmm6C2bm27eCOfaE3Rx9SoBJkyA3cQGiAN+gH07L0JVdI7YdWzKzHVGQ4QXTIFg0g2MKJqZY7SdDiQLuEbcTI4V8oZbh/IaXVHBxMPLh+qAT6BOwiPc/SE/qWnzG02lrRAdvDyTs4ncCJ6bc7Lk49IfFS22QOEx5pkse0ktNrgwNxMDpzbm3SVpYh9R4hzWDSXAusNIBPExMEfKXwOSh9T0g6wCdWrTYAk9tgbc7cpDMKTnOI0FhaWg6Jgtjcy6A7awsqcVJ0QpOKtkphXnWf98F0GQR0nbqrQ7xdUAazzDpaIDZtbt7mfled0sxewuBudrgTHwYlSFDMA17HVKbyCR6YI1X2B/5USxvpFxyJu2ShxjnVnOgCHy0g3iTB7cfI9lLYzxO/zNReZ9ye37Ko1MwLXnSwgiLbiXAO3k9oWxiH6fMLJgiZ2PzsVLxtjWRXokG4wl5cXAkuJtbvPT4XFfHFz4BiTF+PdK5jjjWcHNAYC0S1ojS7+4e1pEdQu8JltN4DQ15qF25NvoFDcVuRHzK3TOsbTNJ5YCC63YeoT+xB+VlLL6rdD21Gl5/tFyFYqPgB5aDI/wAKQyHw2aVWXiei55eUkvqzH5rfRXBkVVztXlwQLxJk/wCq/v8AZWLwrkgcSag9XQq74fDgiSBPsuKODDXTC5J5pPsxt/osckaxwcxo7gJplGYTYMgoMwsLAM1kIRF1216FVcpYjrStpfz1iVhZV3PQX1Fp7kB716aCzH1EvUqLdR6VqPWiRLZqpUSlRyK5yA8rRIk3hMQGvbP6dQLo3gd94vtyg4/E+Zo2GlgBAENBDnQAPYtvcm5JJXDyl3lNgWDwjmhovvMOIbuT7mNgP9x6gBel0wZBnj7yvGcurNbWpl7nBoc0uLRJDZvAkTbhevYGu17WkERAIPEESF5nlxSaaNI9D8yP+IstNYBEm/S61Sd7Hvsu2s3tte/eFzp0AOrR43+sDoo3OsjFZmgksaIgxMdyD+w6Kcc0R36oYp6p3Pf4t+dlfKtjPEM0yioNRdrIk+r1XvvP5uo7B4jTLYuOV7hmWEbo0uBdqBGm0RczPHuvKMyyY4asXkSRJpj+0tvJJmdwLc9ufT8byL1IcW4s6OascxtMCXtDi10kAarkECxIIN+jz/8AL3hgU3a/OtqhrCI35cTvvH3VVfUcXlz9LZ3IESZkkRtfgKSwWYtbd3qa0EgT+qbESNt/hdtatHXGal7JJ+ImppaG+Vf1ExJm0Edo+pv0BUyxwIe8hrRckzcGwsfgSlamJD3tLfSw3LdgQCOO5j/hSmcV31KGt4IY70ggkCWmYsejR+QlXHou77IzGYdvml7GxAtqOr0iAwyRew/Csx+ABpsrOLSTIDZII0/3FoHUgD2PQKVyOnQdTJrEtNhTAG4G+oyI46rWa5tQNd1NrCGaAKRbpMEyHSHcn09IvdPaaiQ6puiBGC1tc8NJ0gFzWggBogB1vgT3W24MOkDXA2bMxO5Vix2VU6NJ7vMOuzS1t5uLTsbxfZJZbTp1NB1mkXB41G4AggSG3uLfKetslxWq9ktkOU0KzA43e2A9pAbYAASe4FrKWwuQ02ODmDYzKqnh1xGILWPBAHqEwD0/VBtbgr0XB0y6Li3T/K8nyo8Z0mcrWyRYZbtugGgNSaa2B7LpcdgEpMFiF0SEowm8LYrqXIQWyHVf0QTUutGopUhmvPXFRyGBdGZRkoEBFMrE+GLarigooT3Jd71t70Co9eohHNR6Xe5bqPQHuWqIZjnITysc5DcVQjh5S7iiuKC8oGcB0EHeCLL13w08f01IwACxsATAtMXm115NhGB1RgIkFwEDcyYsvTckLqVBlMm7RH3K4fMX1TKiWOg6Lz7Jhr56bKJo4iO9rJllfkc/wvN5mlDFWrAA4n+OqJTxM77dJ9lHvxgmOiCMePz/AIQ2IdxLh73sFBZjkTcQ/U+9vYew7BPvx9thNk014IsD3VwlQHlHirw06k42Jp7A9B0Vew7dDHAgOk+ncEWidl7bmVNrqRDriLDubKlt8GhzXkujfSPYmAV6WHy+MeLEm4u0UXDYuHQ79RI077cQfqma+duJ0P8A0jUWgzbUACQNpsL+28ALeYZaGuAM6mzqn86IGJwk/qvqvPMnv1XpLNGSTZSytIkaeNaXN1H0CLC0gRICDiCwVi6mfQDqYJkx/bcEzbkKNwtDS14cNWoHT/tdIh3fba2+65fRcHDSYn9TupkmT9fsrThfZby2iyOrM/py7zNDhEAmZIfFrW9JB+Co+jimegusLkxY3KUOG/S4l3TtOzo7wQpTJshY98xtcW6H7WWUsmPGnY5Z7ar0S/hrBM1mqJMmIcO9rb9F6NgnjSIAlV3A5c1kQN7qYZUIK8PNm5ysytvbH31brh9VKOxN1w+uuZyYUHZXutOqpWkCZRNSm7A68y661yhl0rtjVSAJSpyU018WWsNTRW07qwMAW0wGLEAeVOqID6qxYvYRDFnPQy9YsWqJOHOQ3OWLExAXOQnFYsQBzTqlrg4bggj3BVjw3i47OEe1x/lYsWWTHGa2FtE1hfEzYmTfsV3V8WtHX6LFi834Y8qKUmR1XxZJ6LmlnxmeqxYtHggkS2x2jnwm8qZo5zIWLFz5IJdFQbYYVg4ASlsXmIYFpYs0tlspOZ12vqkgW/dJ4ymCZGyxYvSjpIyAHDx7/wCf+1trJAbwL/WJ/YLSxaNsBxmX6rgAAfkqbyWloM9VixceWTa2Ndk8zFStvx4CxYuWkaMGcddFo15WLENCTGKVWEdplbWLMsNRopqlh1ixaREMsbCKwXlbWJLsA0rFixMD/9k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8916" name="Picture 4" descr="http://www.commanster.eu/commanster/Insects/Butterflies/SpButterflies/Boloria.eunomi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066800"/>
            <a:ext cx="2857500" cy="1905000"/>
          </a:xfrm>
          <a:prstGeom prst="rect">
            <a:avLst/>
          </a:prstGeom>
          <a:noFill/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6096000" y="3276600"/>
            <a:ext cx="3048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+mj-lt"/>
              </a:rPr>
              <a:t>Lepidotteri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diurni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sviluppano</a:t>
            </a:r>
            <a:r>
              <a:rPr lang="en-US" sz="2000" dirty="0" smtClean="0">
                <a:latin typeface="+mj-lt"/>
              </a:rPr>
              <a:t> come </a:t>
            </a:r>
            <a:r>
              <a:rPr lang="en-US" sz="2000" dirty="0" err="1" smtClean="0">
                <a:latin typeface="+mj-lt"/>
              </a:rPr>
              <a:t>larve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piante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ospiti</a:t>
            </a:r>
            <a:r>
              <a:rPr lang="en-US" sz="2000" dirty="0" smtClean="0">
                <a:latin typeface="+mj-lt"/>
              </a:rPr>
              <a:t> </a:t>
            </a:r>
            <a:endParaRPr lang="en-US" sz="2000" dirty="0">
              <a:latin typeface="+mj-lt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743200" y="25146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Specie A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 rot="16200000">
            <a:off x="1636067" y="3464867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Specie B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981200" y="6019800"/>
            <a:ext cx="26043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Chi è lo </a:t>
            </a:r>
            <a:r>
              <a:rPr lang="en-US" sz="2400" dirty="0" err="1" smtClean="0">
                <a:latin typeface="+mj-lt"/>
              </a:rPr>
              <a:t>specialista</a:t>
            </a:r>
            <a:r>
              <a:rPr lang="en-US" sz="2400" dirty="0" smtClean="0">
                <a:latin typeface="+mj-lt"/>
              </a:rPr>
              <a:t>?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Generalisti vs. specialisti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242" name="AutoShape 2" descr="data:image/jpeg;base64,/9j/4AAQSkZJRgABAQAAAQABAAD/2wBDAAkGBwgHBgkIBwgKCgkLDRYPDQwMDRsUFRAWIB0iIiAdHx8kKDQsJCYxJx8fLT0tMTU3Ojo6Iys/RD84QzQ5Ojf/2wBDAQoKCg0MDRoPDxo3JR8lNzc3Nzc3Nzc3Nzc3Nzc3Nzc3Nzc3Nzc3Nzc3Nzc3Nzc3Nzc3Nzc3Nzc3Nzc3Nzc3Nzf/wAARCADCAQMDASIAAhEBAxEB/8QAHAAAAQUBAQEAAAAAAAAAAAAABQADBAYHAgEI/8QAOxAAAgEDAwMDAgMFBwQDAQAAAQIDAAQRBRIhBjFBEyJRYXEHFDIVI0KBkTNSobHB0fAWNGLhNnLxQ//EABkBAAMBAQEAAAAAAAAAAAAAAAABAgMEBf/EACIRAAICAgMAAwEBAQAAAAAAAAABAhEhMQMSQSIyURNhcf/aAAwDAQACEQMRAD8AyuW2eKMMpyKajyzYPenmndwARxXPpBiChwa4r/RV+HREiN9KeiuN+FYc0zJNIvtcCu1jLAMvcUnVF3ih6eVhgYyK52n9TCuCZGwTjAp9blXQoRzUPGhxyiOuz1eTxXtyB2U0xIGL4UEn6V3ECT7vHzVV6T1djErlV24pkjMf1p6X3OaZQEvtHOa1WgbyRx+ripshCQgeTTLRenKNwrq4IYDFU3bQvBpGIYGppmXH8qhKOKcU+2iSsLPd/NOptJBao2CW4qSEwoxUyQ4qySzoI8LUY/q5rqRSgFebfbvqVobdiXaeT4pzd7e+aZU5UmkhyvFDRkONyK4SLL7hXcQ7ljmpcYT0u1S5dSpK8jIkCt/5GnLmQrGqA8t3pQKrMWYcL5qNchnl3g9qnDkFWsEl4dzR9uKfl09J48tOF+lMMjKFZm71xHaXt4xFnbyzY77ASKtJt4Emk8obNhbR5xKWfxzT8YbYI2HA7VHW1u4ZgLiCSLnHvUipzARpljyaORvTHKSawcQp60wiXsO9FbvZDb7SQMUzZrHBGX44Gc1O0bpy66mDzRXCRx7yozycisoRc50vCoJRVsq1zO0jEA4ArgyBIuOSaNdQdL3uhOWuhuiJwJB2zRjTfw5ur/SkvGuAjuu5Y8f0rrjxPQm2UYAMMk0qPN0ZrAZh+Uc4JGRSp9WSQpIiw3DtTAynKmnUkdOG5U0zJIB+mudXobR20odcMOfmlHK0RwDkVwvuFeMmBxTpaJyiSLgNxnvXG0hiRUY5H3pxJduA1LrWioypjxuvTPCZpGRnyQuPtTpSAw7xjPenpbK/trRLqWynSB8bZGQgHPair0i+7BhSRuymnoYHi95Q1J/MFId2zmokl/I3AUVSt4J/0bugZGzjFNKntyad3MwywpeKrKVCGQMipmmabd6ndpa2EDzSscYUdvqfgUR6X6du+otQW3tY29IMPVlx7Yx9a3np/pyw6esvRtIwCeXcj3Mfqa2jC8sZQND/AAoQIkusXTEkZaKE4AP/ANqMP0X0vYRjfbert53SSMT/AJ0X6o6mt9GtZHaVNwU4TPuJ+lY3r3Ut5q0jSMWhh8Rq5OfvTk1HSDRadZt+jU9ht9kxJ9scrA/51QGRSX2sfTydue+PFMrIrsA/aniI/B4rCbbL6rZH4JwvapNrbPcTRwQKXkkICr8mm2VWI9LvVi6P0319ds1eTbht/bOcc4pVdGb/AAsmr6Dp9h0oIPy6C82bmkH6i3fvVBfIhArVuoomdM5BAGKyxSJH5429xT51VMUhyJUSHLnGahSyhm2x9q51Cfnap4p7R9Ou9SuVhs4HlkPhfH3+BWcIPbBNqNI5Vyfax7CjXS/V0+hTLCIke3ZvdxzRtvw3vooGnmvrdG252bScH71SIbY/mGL4wpxx2NatPjyxZRulpLo/UlkpkjjYNzgjkGow6K0iOdpJIRIjdlbsKzXTLyfTx60cpRRzjNXDp/riK/jMV5IqyKcAnjNacfKpb2NNMIXHQmlSSsyhxGw/SrcClo2gjpyVjbTNJAxBKkcrVhsrlJkDowK07cQ74yy+R2rVRj4hkPW9PtdZ0qS1mIIdcg+QfBrjQi1ppUNvcyLvjG05PxUWC7kUyQ3IZAhwrDswodf31lHLslyW75NTKdFKKbLM+zcdrrj70qq/7WtvAGPtSqe7H1Rk8uWCKtKa19gPmoCzsp4NPreOe/NYOMloz7HjRyQkY5FONMrIBjBpxrkNGAy80y21vGKW9gebs969Kq/muWTaO9JCM96Yv+k3RbRrrV7S2YbkkmUMue4zzX0PqGm293p7W0sStEU27SOwr5/0C4EGr2ky8FJVOf519H2rb4EJwcrXTxfUpKj536q01tI1OSzOTH+pGI7jxUfpfQ5Ne1iKzibbuOWJHZR3Nap+KmiJcaU94kQaWHnjuB5od+DOmxhLu/ZP3mRGrfTuf9P6UowSnQFqt+k9J03Tlsbeziff+t5VDFz8mq5efh9o8t3DZ2aSK6jfK4k8fGPitCkJ9QnH6eBUbTVRDcXDYyz8n7Vo0m8jG9K0iw0Gx/LWiiCPucH9R+Se9RNQ1NY4maORgoHk8Vxd3qz3Y3EsAcKgqufiMtsdHbeCkhxswcEmlJurGjO+q9TTVNSkmjjCge0Y/iwe9CWgaQKMgfenlhUe4nP86dW1uJiGjwFrmsGD3tSHxkU+bWQR+0ZogLWK2BknfcfrTct4JFxEBj5pSd6IbctEKJVtgWl/VVo/DuSW46jWRVbZHE5J8DjFVR0aaTLHgVa/w4nMXUXoIGKyxMCB2OOeaqKXZAkXrWYzInOee/c1lWpQrZ3E6L4c4rZrq39SQ5XPGeKzXrqyeK6WZbYJD+kuq9z9T81XNG0NqymMhkkXaCxJ7DvW4/hrorafoKPcWwiuZGJfIwxGeP8ACsl6StXn6nsI1XcPWBxjIxX0VAuyIKOwFVxL0EV7rGeOLR7lZJDENhG5e4zxxWM2lu08giiQk+dozW29R6fDqiR2lwilZHHnGPrT+l6DpemJttoEH1xzRycf9HsTVmUf9JavqUO2GIxIP73mlY/hxqskpEjLGo7MK2kPEowMCuWuY0XAIBNVHiglQ1EqfTeg3uk24W6ug5/u470ekdthCrzXF7dorBop0/8AIH/Sg82sGMnPuHzirwhkXUp7mF/dHlCeT8VA1O3SWWK9kj9ka4IXmp02oR3MTLIBhhigtvDcxiT98DCQdoNZSxotOzv9tWP8EaFfBpUzb29rJCrNawZPfNKl1/0O5mcUMQI3nNTGEG3EY5ApkWzhiB2FOLDyVXg1hJ5JUq8I7zKoxjmm2cuRgV3dWmzDA0S1DTv2fptm2Myzjex+B8VeKCm8gticc9qUYDdqcTIYbhxXUmxX/ddz4pEVY7bSiD7/ADX0R0lcm70KylZtzGFck+eK+blyZMPkVu34U3X5npqKLOTCxjzn+f8ArW/DjBRatStTc20kIOC6lc/cUD6L0g6Lpz2roA6yMWYfxfB/pVnYbgPj71Bz6bTdzk8HNajG3YpGxHmg1/qHoaeIRxI7kt9BRqTBi+lVHVcPqGxeVxxSYiboURkdp2zgD25qm9e3E9/qH5b1P3MeCF+TV/titpa7XwoVayrWrmSfVbh4lYgtwO5rPlbrALAN/IoGUyNgDxU1pYBGIo3xVs6X6DfU7f8ANa2JYwx/dxK2Dj5b/arNpH4eaRpeqC/iEjlVwkch3Kp+efNZrhk8tioyq16eutYl9O2SSUjknwP51YbT8Lbk7fWvQgIyVCZIP9a12K2igXEUaoPhQBXLDBJrWPEkNKjMo/wtjFviTUJBJu5IQYx9vmjOidHWfT87z2btI5AG6UAkfOD4zVnu7yKFW3HtVU1Lqy1VxBBKkkrNtCIcmm+sRhkzIztGRiQc4z4qudU6Yuo2siyOIkHJfGcfyqyWNqxgWWQD1HXJYjJH0zXF7b74GBUOT4I4o2Iov4VaS37Vn1AbTCqmJWP6icjPHj/3WsPlTgVS+gdOnspr4Tqy5nLAYwuD8Crk/fcM0oqkBX+op5oNlzChYxZOM1TJuvpATsjJA7jNWzq28nhs5vRUBtp92Kx1reaQi3gQySt3x4rPlnJNKPonZa/+vbq4YJFAFLHAJalqfVt/puFvoPc3KFexFU+WxvrKaNLm2lj9/GVIB58VY9cjGo6YqsMugBXNOLl6Nlp6Ivv+oHmuJRtVONhon1Ff2OnL6WxWkx2HiqL0XJfaRI7QqGR/1pmjEsLX960soy7nn6VcZWgaoreoanKbkemGUOeKsuiw32oW0UEaAc8kngCmdZtraK3CpsaROaunSlikemxHOGYZNLpbyCdEP9krF7DChI80qs5tUJyeaVadQPnFrrI2jvnk11vCY+TxT2laLcSfvpFO2pF5GiyCMJgj6VwtpMav1Ea6tgsasDkt81atas1vOltPvohuES7Xx4qtvE0yjaTxVv6HuUazn0i+wySfpB+tNp0Vx5fX9KRb2NxfXS29rC8rscBUGSavOgfhncSSxz60RFF5hQ5Y/c+KtHTdpp3S8ZEm0SzOxMr/ABngD+VXGG5iuEBRlKsMgj4rp44RSTZFUVSf8PtEkQJHblDjGVPNOdFaUvTtzeabwFL+rG5/jB4/qMVaBlWwx7HjFRdSNvFF6sxXeP0kcGtHSyNZwTppRHGWJ7dqDR6hHJLMruAU7D5zQnU+oJIIdkseI2PtfPA+P/2gmmvdPPJcSKViGQWY8k/QfyHxWXfs8aNVGlkvJYGIjPGO9Vq+jH5xcgY/veQKK2N5HdWEcobO4c+OajRpHLqGxlB4GBmtGZM81ISS2uIASxG1R8mp3S3S0GlW4lnjWS8fmSQjOPOB9KKWdsm4SsMleF+BRDJC0VmwPQqqOBXDOF81xJL4HehWpXjKpWLJbyabYidPchR3A+tBdX1tLOBzhnPwi5NAZtQv73fHaxu+0+5l/wB6HXVhqbqWdcHsNxpWBG1DU9R1EuqP+XikGOf1YP1p3TemNAtPTmk1EtOvuGOADQe8tNQjcAq0nPhsVItNG1q7YiKxdQO5dsVl7kC8prFntSNLlewGKIIAR6jEsDVIj6Z1O2dZJpokxg+0kkVa7W4ECFJJQQQP6+atNgSLKJ0vWuJHIUjaEB4ok8pGPj5oSJ1eZBEx780SZ1ICOKYwF1HdwQQ+rKwZmOFTHc/FAdD04NdNcBFDu25iB3zRrqe1guDBEoyfVB5NTtNtUgjBOOKKyJg/qSxgk01/WCrhSdx/hPzWfwZlh4bcMdx5q89W2N7rMSWdn/Zs/wC8bPYU9ovSdnYW8SygySAe5m7Z+goatgUbRdJ1d7xZ4+IN2djcbh9KsOoWt8k++0tHG4c8irzb2cUS4RAB9BSaIDPb+lOMaQGSy6Xql3fFZLdklTuGIwa0Xph5Vso4bgASoMMBT13ApO9eG8EVDtbz0LtFm43cBv8AehKhUWL1KVM5BpVdjMUt9We2HpBQVqFf3QnLyKoBqMuogNmSEjNPGW2lVmPt4rznfqB8kmqZH0+eZv1Lxmj+kube7SYsMg5FViOYI2EbAJqxaJo15rFwkdo7HyzeFFXbk6SFGVNMvGtqmtaQJbYgsuG477h3FA9F1690mEqS7qGwAecfP8qt+g9GvpgLPeyyGRcOmAFz9q6fpixguXmuQXUtkRHsxNdCjKKtlP5O0EtJ1WS7sI7q5jMe4Ag+GHgjzio+u3MN3Cktm4kAbDIO/wBePmo2ri6CAJsiiOBye38qj6PJBHCxLK0jH3Few+aTl2TTNFGqor2uDVLqFRb20mxivJUdvr5//asMGVsI0z+92jJ+vmu5p4y3prICW574wP8AmaGaGbjUpwyuWVXYN9KyStUjS6dsJRSfl4SVAAAy393P+lTdIlhjkF2VUb8oV7lWGRUfUtM1AxFbWIOwXHBAOSe/PFPaFplxYxBr6LdM5LMqcgHtWnGp+kTa8LRBt9Pnjio1/ex2sbNIwVR5JpMZhb5QDdjgE1nnUNxq7yML6Mxx7sBQcg1q3RkGtS6nCOVgw/1Bqsahqk10zFpSi+QDxQ55uCSRj5obetLcEmNsJ2A7ZrGU62CVly0HqWKz02RI2QhGOSRgtmpA14XBDkDB85rO47PKEPnPwDRHShcQOEdiYye3xRHkvQm14W2aT1RwcnxU3Tbua2jKx+fFBEl9CRS2Sh8/FF7Ye0lckVpYEe81vYxEjEHOME0Jm1FnbeHwB9a56lgZCbkISo4Y+PvUO2sJLiANDExVu2DxWcpNMpRstGjaiu5Gbn5+lHJL5A3qKrHwPvVd0+1FvEEIbI/h+T/zxUlrwQv6ErME4HJGc54FC5U3RX82kE/y8lxOs8zYUZIAGSf50UtY1kYqjAgd/pVam1xrNxC8bMx4QqM7jVn0iGWG39a4ULJKdxXOcU4Sk5UwlFJBBIEhj4AFQry6jWNgrAsPrUuQtKvJ4+BVM6hsp1vAY5SiP3+lbO0jMO2GqJKTE7KHBwBmhOp9X2Fvd/k/V3S7tpCjO371mfVbXEV5HGssmwDP6qZ0mL0Ua6uQdx4TP+dZd3dCu2akdbtZ5BHDMrMRnioGpTgK54AXkHNZneao9vcCWJyCh9oFWQ35l06CQkbpcHBOeKcZpjNB07Wo7myimZcFhyM+Qcf6UqzZtUaJiiPtAJ4DdqVGQKvezrOVRFxXF3A4VMGuT+8f2jmvZjIhUOxOK5rZJ4tmVTfI3PxW0fhteaXF05bR28kf5g5M4z7g+fNY1GzTuqLliTgAfNan0v0UtoI5b1wzbQxQfwt8Zro4W7H7g0ZLqPGcg/Uc03OUmAIQEqcgnxUWUxW0O5yqgcAfFDv2yWYpBHuOcZNbNoZIubJZ7jfOzMoXAjz7fmuYdNjEpZlGzGAgFTrVC0e+U+481D1DUI7c7S2DU9IorsyPqFijsHjjUbRhQBTOnQxaf6artQyH3Y7k96iy6yuclsCmjq0TlXJGVPGalpaQdi9Qbdg+tetGCxoTpuqQzQrskUn70TWUEZzWhJ48OBlTzVS6zT17LLcPGcj4Iq2tKvPuFD9Ta2a3ZJtpB+aTHRjN3uecRs21O+B5qLcSSNcpBDnB74oj1A8NpqUkMRV4wPaR3X6GhUE8a30MkntAbnPkVxzh8reiUruw3babcSKPRQsfIFEYNMuV4eFgatXT8thNAr2xQk98Uc9KNhyoOfNdKQ6KXHbhkEUyhePNP28DxttDnaRVlktYZARgD7UJu9Oljk3QSjLfwt5oaAE6jEZY2hbKg8U7ayW8drtYsNo8N9z2/wCeKlshZR+ZiIft+qoVzpjy3BWORYY3Xa7LyTzWfJHsjSDpkPVdVjsmjZHBXPuAxg/cf87VAE0mr30IjV2APtzzj5Y/41ZP2bYwKQbeORWI9z+7Jxz9hUYGG3uFNvGiMRkBFHIrKKV42aOwnb2EcASVmJZAATRp9Uto4lYyA5XIGaALHf6ioSEGEZyWNN3HScohUfnX3LxkjituPv6ZzrwKN1VpqZDzbW7YIoNd67bapKhtZQ6AnOBXY6Qs5EIdnfPck0zD0kNP3NZOxBOdrVb7MyKZrkTXmtxoqHYoy1D+o7+ODEMY5A8eKs+rwT6dJLczIQoX4rOr24e5uHlcZ3H+lZtVsNIYKSXbBgDRq2kMdiiZw8XA+SO9QLR3JEUa8nz8VPnuEhtZIIog7n/+nnNQm0/8EcAqRl39x5NKhLMxOWY580qAodjkAIIJFetcAt7+a6W4XO0xZA81aOhNAtdf1CR7iLNtbLukGcZPgf50Ri5OqHbosP4e9K+mY9WvVChl3RIy8gHyf9Ktmoa3BY5w2VHx3Ne67eR2OnmKED1NvZf4RVDtpZtUuM9x2ye9dF18YjLGt5d6zNkZji/u/NWXTLBYQvtyR5NR9EsEtrdQVBbHNE5blIE3EhQKpKhHFy8qIVU8Z+ar9xaPeTFixLA+DUTqXquCzgbZIQTwpA7/AGqx9JQzNocV1cjEtwN4X+6p/T/hj+tJ5GVO/sPTBLE8fWqtqFyLQsFkIxzjNaB1GqwpISRgck1j+pyTXd7I8Z3IDWUqTAl2nUN1bSMyyugzwQauuk/iEGgVLnJYL+sVnEsXqQcryKj2kLB+SQv0pKdKyng0Sfr27kZgkQC//bk0K1LqrUZyvvCRfCjmq5dzpFGFjILVEt7xuUmOUP8AhSUpSJeAxNuZvVLFlbuT3phlDjDHI8EV1byFcJ+qNh/w1w2EcgHjyKpO8SIZN0nVp9MmX0SxyQNvzWtaHqj3thHIE9x7g8Gsr0P0DcH1AGI5XNXvR75YSuMD6VcY0NMt6K7uSVwfvXlyVjiYlQWC969s7tZY9ysO3Iru5mijgcyEcjHNNlIqkzLK7xyeQf1HBOPj6duaiW0lz+e/K7DNG36mUHCfB/8AVGbHT0u78M6IYU94x8n/ANVYZIIbVMRooBHgVjxwe2aymilXyahG0YFvJIHLD2DOMcg4+KIWPTrxXn5xpNpZQPTY/p+e3nmrFBCC5bHuPzTzRjbgVrHjSJc2yItxDax4kGMDkVFuNXgYbUda51m2/MWrxlyjeGHis3guJIr145JSwVyKcnRBpun3IlO0dqJbQ3BoBoU1uIwQ/OKNCVd3tIppgRtS0yG9t3hmQMjjBB81mGt9AyxSytYMCGPsRuMfStbMq9s0xNGjocjxQ0nsDCH0XUNMike4tJBJ29oyB/MUFlmc428DPavoDZDPuhmVWP181WNd6AsNQcyWzNbv52Dhv5VnKH4Ix8jJzmlVom6B1uOVkW33gHhg4waVRQUiuRepI21ASxOAAMk1rmlwQ9F9Hq04U3lyPUkHYliOF/kOP61nXTVus/UGnxEkBp1zj6HNWz8SL1rnVI7NW9kC8/QmnF1C0JaAeodRXl65knk2R9gF7N96ufQumyfs+O7lB2yglSfjNZW06yTlXOI1OFx4Fa9qHUFnoXTltHasrfugsQz+rjvVQdJtjWSwT30NnHgsOO3PeqL1N1J+bMttbTFT2z/tVRuuqbu9Xa8mXLEn6fGKE3F25fLD3fNE5t4QWgxo+j3Gqa3ZWk0hdJZlDEnOFzk/4A19DkLFAFUYVVAAHgVmv4OaR6sEms3BLvvMcII4UDufv4rRtQkWOFmY+KrjTSyNFE64uTFZzugyQpOKx2W7lgduNu7mtI6tu3luFQ52YOQfNZ5f24e6YEZ296ym1eQujqzuDJE+WyajLdSLkYzXUYSMlU4rkRuZNqIWP0GanAOTaOoClwSsgwa6m02SMb09y/SptvYSsvKhPvU2CFrYYeXePgjgUus7uJFMEW0p2hBkY/qKefcSMkAgcNUuZbcvvKgt/wCNcnIGRAQvyatWtl2hmL1ImV1PPfg0YtdbkjRcgttPPzQVJdsnIGM+DTpCk7hlDVpk1+FrtOsHiK4RsDvVz0h59fijleKSGDud/wDF9h8VW/w+6Y/PS/tG9iBiH9krD9R/vfatSht0tlwAB9qpWNDEdqltGBCMYH9ajSSSFxu8Hmpl1MFTxj71ykayJn5qhncByARTjcrmolu+yRkPg1L3AjvVgCNVyIW+1Y9qCNHqkxEjAZPmtl1RC0LDGc1lvUNr6V4xI7/SomrED5dau9PtlaNyVzg+DU+w66l9ARM+X8F+9BLmAzwmPPHjNBZLaW2cFhxnuKyTaFZpEHVV1uBYqw78VIfqycjCrj5zWd2Ale4AQkL55o05RMD1Dn60v7RTpg5IskeuSNcq+7nParnY3CXduJQ45HI+KycTLGwLyAD5q4dM6vZxoYvzKM58bquM1LQJ2Wv1scYpUwLiBhnI5+tKqKMS0HUU0vXLW7uY2ZIXywXvRLrSaOXUWu7eVZIrv3qVOeKBTSLMSQKaIwvauVS+NUQ2kc7c84pSNIUCFiQOwJ7VyXPauG3YyTTVk2dCMAZzzUm1hN5PDbr+uRwgP1JxURZAeDV5/CzQk1LWzdzKWiswHUfL54/piqjFt0NZNi6c0+PSdItrOIACNADjyfJ/rUPqG4ZV2g+P60Y7Lk1U+obpUkYse1dLNDOup57z826QxszE+1gDQ+z0TUbtUZ4WQ8hsrnNWt9bsrdmMjK7LngEUKueshhniU7FIUDvzWMoxbtgji36RIYvMoJAzljx/Snbq1s7CIl5FJ7YWgV91Vql5C0aSrGpP8I5oJLeXI4aVix8nvRa8AMXmrQwsVUE8fFCrrVXl/s8rTK7ZcCQ5J8muZrN09yjK1PdaZNnen33o3cTz5aJT7l+laNb2mn6pbh7dgAw8HtWXEBT7qKaJqcunT+pCSU8r4pyimMN6zoFzayGRI/UiHle4qV0Z09JrGqKX3fl0IMm4Z/lR/R9XtdWg9rDf2Kn5rQ+n9LSytRtRVZuWIGMmiERrISs4IraBY41CqoACjxXlxMADu7V7csEXJ8VWdb1hIEJdgg8ljitgIvUes+jNBEJQPUfGM+Md/wDKrJptwstqhB5Kisb6g1OzunE0HqtL2EjNhR9AKNdIdXrDstLr93gYDE4BpKSsDQ7xjDIJQOP4qftpldeDmhF7rNk9qzeqh9vyKpmkdXGC5eGWTMIchWJ8VTlQGj3Z3Kc1m3VbA3JQHirna65ZXkG6KdGbHg1n3VVyy6yg2/un43fWpk8AC8e6mblN8bKACcdjUh12tnxXDDzxilRNg60mMWRjnzSWUveRlzlc5xSubSUvI0Z4bkY8VGt4JYW9WUkha5lBJjpJaOtQlluLphEpVM8CuoI54oyRkEeadtt8pb0gM/JqPcXUy7oz4+KbV4BrGievUF8FAMzcUqgRQO0at6ROR3xSqrf6OmDlLDPevN7Zwa7Ct5xXYiBGRzU2jMbALfpp6K0muJUhiRpJHOFVRkk14Csf3o50rqkOmXdxeytHuSBliB5bee20f60RywSCFj0TFbQi4167W2BGREpG4fc9hWodDWdha6Ru0tB6MhyDnJbxkmsKvrue+n9S8meRicncc1ufQCiLpezRewXOR966ONp3SLRYJpV9F8H5BNZT1pqL5dIyMk4yfitK1e4WC3cscADNYxqV7Bqd5cKXxgkJjzS5G6GAfV2qcjmo0sgKlUH6iCa8n9SKQpKCD9fNO2cgSQttDAqVIP1Fc7urJTd5I658cGmpVZjmuiWPYVyASKpYFsaCvnOamwXzIAsgyKinPzTsNqZTknApumsgx+RraYZwAamQWCrBuBHNRrexDyjbzjvUq5nWI7N2AtSsaY1hWF+kLPdr1nFECx9QFgPgd63yJvaPC+BWLfhRGLvqGVweY4TgkfJFbFeSrDAW7bRmt+PWS436M6vdRw20jFuAPntWQdU6mmouYfVwqOSGJ5NT+sep3vZWs7YuqKf3jZxn6VT3RZNzyDNRycivqiJMhzS7V9I+5QchhSEyuQucDzmvPS4ZuQPFei2LLkleahOLC2Pu75BSdmGP07uKZkDgDHY9xTPoOp4Vh9q7QSry+4rVJ3hsB+zN1A+62kZT9DT99fX06oty4O3ntzTdk7mQ44UDua8lAkLSSFifFQ7Wy21QbhV5LaKUqdrpkHwabYYGD3FHOiPR1PT/AMpMmTESAQe3/P8ASvdY0KW0mBjUurdsCumLtGbRV7qZ4Vyozz2qBeXD+ntIwDRS9QxN7xxQW6nR3JbsBxWUl8i0/jQyl/JGpWHgnzShaSQ4RTI+cmoyj1JAsY7miCu2ngKACx7k0njQRXZ5JS6s8QEZiwV4pUKlmkeRmJHJpVHRFWPc7QGWvUb08gjAr0Tx49z0muIWXBas8/hldEYyhpDkcfNedzxTv7gnHenPSjVcgGr7UKyMVfIrbvwuuGl6YiDZOx2U5P1rGFZAcFTWnfhVqKflbmyBClW9Qc+DW3FJ3RSYT/EHUzBp8m37d6x1Z2WUSKPcDkVffxKvAbqOFcsM5IqlK5P6YqjklkUpUwoIE1mz9QgJKgoOqmGUoyH4NSopbmPPpjb9qSpcyElUBPms7YOdka19krhkyue9eTRuWbZHwe1db5I5WGQCe9eNcuP4hTtiU3VHNvZtglxTqWjk/q2imDeuB3ryO4uJf0g4oqQZCsaCCAhD7jUT8qGbdI2TUNp5d23JzXQiuDyWIFJpjdmmfhDDGuqXrIQCIVH9T/6q49cagmn6PKxdlLDau3vmqR+DoiF7fsXzIsaj+RJ/2rn8U9bWeX9nxNnBDN9MZ4reHxgWn8SnS3KOxwcse5+a8klKRgYzUOy2+oC1Ho7NdvqSD247Vz9f0iryyFAhkT3LgGo11GbWXAOQf0iic8iqnbaB2obu/M3ac5CmhKhpVhnKvIOShGfpRhbRV08yS5BYVxMrK6L6QwBU+djdaURGv6e9RyPrVHTGKSB0dpG+kyPDMu9TlgTz9qFXUuIRg8/FesywI247Se4qO6LKisDgea2pOjnYX6L1GXT9UD94pCA4/wBa2Hcs0aOpVlIyDWHRt6XuixtHc/Nab0Pqa32kiJ2zJbnaR9PFbQfgIZ660q3fTnmRFSReSV4rJJsvIVHYVtHWx29P3JUjOztWOogHnmnMTH9NjSOYPIMgCmdUmLTFlHHinlICkbsVwTAgyxDEVCi7srtiiIEmYZCnmlUn9oEcLHxSq6RNkJaeRRxwP6UqVQyB9QAeBT0hO0c0qVYyDwZHerN0IzLr0W1iMgg4PelSrSH2QLZ31eS2tS7iTgDvQIkjsaVKol9mE9nDM3PuP9anaKzGdwSTx80qVII7Bup8XU2P71Qf4qVKrQxHvRSx/sjSpUS0aR2NqB6x4Fd3hIi4JFKlUPZM9lq/CBmGr6gATg2ue/8A5CgPU5La5dFiT+8bvSpVrL6oPBmxAJHA70fm/RGPFKlWS2NA/WwBAmBioemgZBwM5pUqp6Kf3LDOBtXj+Gu9F5jlB7ZPFKlWHPo3j4VHqMAXWAMDPimo/wDtT9qVKt4fVHM/RyP/ALZat34bE/tC7GePSHH86VKtI7BaLP1x/wDGbn7D/OsaJO880qVXPwDyYnaOTUZTl+aVKhaAmIBtHFKlSpEH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246" name="AutoShape 6" descr="data:image/jpeg;base64,/9j/4AAQSkZJRgABAQAAAQABAAD/2wCEAAkGBhQSEBQTExQWFBUWGBgYGRgWGRoaGRogGBcaFxoYIB0XHCYeGBsjGhcXIC8gIycpLCwsGB8yNTAqNSYrLCkBCQoKDgwOGg8PGiwkHyQpLCwsLCwpLCksLCwsLCwpLCksKSksKSkpLCksLCwsLCwpLCksLCkpKSksLCwpLCksLP/AABEIALQA8AMBIgACEQEDEQH/xAAcAAABBQEBAQAAAAAAAAAAAAAFAgMEBgcAAQj/xAA+EAABAwIEBAQEBQMDAwQDAAABAgMRACEEEjFBBQZRYRMicYEHMpGhFEKxwfBS0eEjM/EVYrIkQ4KSJVNy/8QAGgEAAwEBAQEAAAAAAAAAAAAAAQIDBAAFBv/EACkRAAICAgIBBAIBBQEAAAAAAAABAhEDIRIxQQQTUWEiMnEzQoGRoRT/2gAMAwEAAhEDEQA/AMfQSVkaDUntUtxaRcyB96T4iT+X3pOKMovUu+xDvxgIIAppp20bzSGmiE+tOggJPWupIIw6RTmDmbGOtIRh5E06ymI70wWOYlMimMIKfxCoFRsOTNqC6OXRLxQAECnOGYQRmOp0phpOdQBo9hOH6JSJJMCep2qc5UqFbovXw84S0E+KtshwKJCriUlOx0I1qzPcTSzlBPiDTIn5hmuAQTEwZpKXEYVtpsqlSU5SDAKkmAD2In39qAob8zi82qgozcjywNdYgXm8V5OfMr2Y5O2S8RxZayrwkpQc5Q2TCvKmIUAYuq5jYDvXiuLPl1azmiB4bZkISc0iZ1OUC5peFXnAyJ7wJtYgnpedbU8plZV51eYmbG4ta50NQ91eBRDjjqVKStagVKupXmyCBsLJ6wO3SoKnVpbJQFAK+ZQmVb3Ub2E6bUbY4clAJVNgCmZMzeI0O4mq3z3xRaEp8NYQVT5QPbYiIBmdzVYflJIFWVfifOGQwhFwLKJtrOg/lqqXFuJLdgrIkCBAgCe1Sl4RUQTmqMnD2g616+KEY9GuEYx6GOD4AuuhEgetGuLhLasoEkCD0png3DApwk2CYMmiPEeJIxKglCdN+tLKTeRfA0nsEMrgyQI6VJSvNptr2qwjlJZZkJKibFSRMW+w71KTwZKmcqddhI+19fakeaN6J+4rKolkqskE+l6ZeRGtaJgOAobyJehCSARIsfUgxOhiojXLsPEyJkQrUa3UCNdR3o++gPIr0UN9haRmKFBPUgxURT01oXM3BcrZaUkBSyShQMpWAQARp1FtqF4LlRB8uVJURqu+2w29KdZF5Csi8lS8WKmMDrB7VK43wEJdCUwBftBBEyNtRancLyzeConqpVki0xb/ADT8kVeVUVt1ZCjtevAoH1qVxPCEPZUiZAgC/Ue+n3pxvght4iw2D7n9RVOSS2Hkkia1wF5ZWkNmUiSDaBMfrT+E5PxCwoKTkyR82hkkWIttV9Z4uyoFSH0QSJuNuu++1TkcVZ//AGJmRYHUaH11rDL1Ml4M/uS+ChYrkLEFSEjLCtT/AE2+9xBjcjrNRxyG/IEpkmN9RqPUdK1FeJw5kBQAsRFrkCSJ3tpTrbKFqUTlWkpEkCFSJidiYNR/9czvckZDj+XHmUqlPlTcqGw3JBuIvI2qMeEOpmUqEayk1teM4QFWMqTFyLKEbxoqNLincRg5vAUTeUwDOygDvsa5es+UH3GfPa3MxiRr/Pep2HjLWu47hxkghLjZEKQsQU9SCRJEXvQTmP4aQlTuFBEDzs7iwumD01T2satD1UZumqKKdop+O4YGHWyCMriQoXnTyq9p/U1Y+F4MLVJVlA36dFexp1fCvxmBbWkgLaJHQFKjI+igfrUrBYcpZQgiIF5ghRmd7x/ms3qPULh3sST0TBmUSV3zeYKtZSjM9zb+TRvD8MVCSv8APaBAUR30j0oJgOP4dl3I8YEFIUPlSd5H7jSKuWFdlKFZkrSJIUDMiBlOmtec8Uv3yEmmjnQltAQgAAx7nrpexk9PemEJSEZlyc42N9oPbemMbxRDRLilgEDVWhBn6/tVO4v8SGm0kMpzqiMypgGIkbnrFWjGWSVQVi02WjjHHEsIzuqgx5AesgyOnc9qyHiPFlPOqczX6e/6U/xPiSnTncUSVddB6dqgBCAJ6mvV9PgWNb7NEcdKxIUpRudKlYTChaoTrpTTaQTVt4Zy0poqW4LFBuNjEwenrVck1FHSdAvBcHUp7w3AfKM0dRse41+lHODcAQ4pLjHmWEElMZSbA6GxP96LrwSIaczHOIT5oBFpBkG4noKn4PDFtAOTLGoTsd1A7g/ztilkbIuVgPAYwkEpBTbMQJsNz26Ef2otw3hDKEZkAlYAOYmTbUCLCxm1P4N4hRdgedR8yI3EkKG0xNSmlpBUMiYm4j66XTSR+RUgU/gMxUlHmHzgTBSZ0E6dv2i/PAeEcvlGqT/Qq/vB0P8AxXmBxSfmkAycsmCOiTOv+aTj8RmUPDQV+UXSNZsNbAiKawC8MycivFUTErSmYCCAYI69KE4ZxMJ8VIURv8qhpNx/mjWH4e67LZHhHKASq5E7wNR70nDcvt/+5JV5hfRPcRrpN+lMn8HFf4jw7xFrW0lxZkQmBHmAsFmAdFWqAxwzGJWFBnJli6ykAferuhZSCkACBppcGw+1Q8TiipBgyk5QO15171VS+Qpgk8qpcUClaGnFCSMqlJ+YkQcwsJ0iheCfCCFForIVcm4BEyNIAmiLWIbQ754lKovqJg/eR9qHYXhb5kJbVlKlCV2FyY1166UyYUyksvQqSNdKkNqm9R0tXg2qR4oAgda1tLs2aE4/EmwB71NwPMLyAFJcIy6Da3behjrZK4rnm4AoOMWto6kaNy58VAohvEIAM/OnS2+WLfU1esFx9hacyXEqFtx32+tfP3D2ZXScX5VkVjyejhN6dCSxp9G/4vjLTgySlRNjKhaRJAv9jREYRbWV1AKkkBKgLlOWIUOupnpHevnj8SZEaCrjyJxLHYp/wWXMqEp8xUbAT5ZGqjOiRAJ1m1RXoXFtqX+AxhRrL/EEBCgAnKpJOVJASSAST2kXnqN5rO8PxV1xCkhPiLzKCYEFUekDc9NKMYnEllRSXA5fKQRCp3KToPQ1E4HwoYlxYDiWrSSU/PB81pETMz30rLHDbqW9gY5wDlJs4ZSMXhSt5xcgkKsFpASkqQZsJVqAkmNatfG8E43hvDwrYU4rKPKkIBsRmIAIiBNyIkC9ZPxHj2M8deHdUpKZ8NTeYCLiE5m7SJEqTvPeivPHPj2HxbSWIhCEE5ryTPSNRIJ76VvnCU5KD/0N9ELhXIGKxfiKdc/DqQoJyvJUVKKklQAki02kExm7VWOPcvO4Z0sup882y+YK2lMXULHbY1aOL/FBzENpS14jSklRVKklCgoA5YgkQsGOgqxr+JeEWWVFAceb8EKeW15gCT4hTEGUkA21m1Wi5x/t0FaM0xmFU1/puApWIlKxChIkSDcSL15h8Fua1fij+A4k0y++6lKm1EwCmSnOjO3CiCCoJTeSUgmJvVd+IHKCmgH8Gyv8MpAUo2yoNgNTmuLmRr60VO3TVM4Ecs8rLxqnFNuJR4PhmCmQsqKvLIIyjyawda0lALgeaITJA1NwqAYv5f71UfhGykpxToWrOAlKkWy5SCpC+vzBY1irvxMS2iwKzCfKZlOpmwmO171k9RJ8qM+R7AjbSFhVpRok/mSU/cG+nSpmNSUtBNyFH7b329KIOCBmVroSdTGk2udqgYpjxMkE+QqtvcD62BrM3SokyElwAwm5zXAEk2Oo22qXg2FLUTmhBnQSYIn99ulS8CyEEH5f+7tvfsJpzCLEFWUDU5dLk2A6fNEUYpsBC4fwFtFygEgwSfNpbfap+IweV1SkEQq8H5Z3jpcfelF3KLG5sDtJufQ6mlLVYJ2N/pH96qopDUeuQYJmwUD7EEfS9QnVkep99v8ABp7HPCMqTKpFv52NRF4VSx5jY3y/53o38AZB/GHMoJQSQo/+Vr7U2jga150lVrHKN7yL9dPpRcoSLgxIunuf8Uo41EE/067G1/1mmSb7AQsNw9poklAuCCT80bXN51H0pD+EgKQFSJtOuxHvU5zEm1579+vpQ/EYy5M6EzrBy2/tT6QaMuxfBnW0pLoidOtDXbGAK7E8WccIzqKj3rxRvNa4Rkl+Xf0baPHnenSkOnNFeazXjbkEA1QI7h05VCa94o1eRvTWLxQntS/xCTAJE11O7OGWVZda3XkXgrWEweQYgLLx8RRbAUlRnKMqgJIAA9IJrLOBckYjFrRDS0tKykuEZU5FKylaSqAuLkgH9a1fnHCuJbbcw75ayHw1Np/9wEZkklMBChlWYAghfaKnkkmqOb0B08NXi8SAypORCkKczykQbSkfmOYfpe9TsVydiGVhxpQUpKjcnKL3AMmBVT5O4nHGHPxBLgQlSG58rac5SAMoBHmMAaSRrWhc3eMzhv8A0eHD6kEJLaiVJjceGfm1mZtl3iss8W4oXiZ4jgSkYxkoGZDqipCjrI8xB/7wbnrrVb53K3casZDnBIhKSVQmwJgT6Gta5ETDTaVqClAAHMm8gagayL0rmbn3/p76ZaddbWTdrIhIj5h3VcGDr2qOL1DlnqraVBXZguJw7jdlIWgx+ZKk/wDkBU/hqARNaw5hmMYkYpGJPiOAgNoWChCtcpS5JK0iPygGh3DcDhn0OtKSpDiU2JR5gqSMxgCUxoDaa2vNWmjmzO0tQqd6u/J/xGUy4W8Y4VNLGXOoFWU+b5ouoKzXUTIgVA565IXgW2sQ2747SrLITlyExlkybG47R3qkvP57xAESdhJiT/NqrxU19BSNRPOGBw+PQcK0hph1spfWgmAVEZZEZfIQZI1zmdL2LiOOyrQqxCUiIGW56RqIANVbkr4auFXi4klsIVCEp+YqSSCZIjLa3rV94u3mZDSGkrU0BOY3gDqRrffWvL9VKNrj2Z8qi/JX18USpUrcBN7HTvFOf9bQYSO8nWxj/NKwORZy5QlQgEZQFD7Xqe1lVINr6jXWJ/S1ZE32ZkRHsdmaWESqxtGoMaH09ajrxCwB/pLPmEyIMCTYnXaijacwyfmMi3UG0dp/WvQkKSFASR5h10v9RNP7jGsHYjHLzpARoJAzDU7/AG+9SFPLUUqTAhKpBMwZB1jpU5xlKwJAVE219DTTWGyqIR0MBV4PXrrFHnKwEJIc2CZ3zEmftSXGnlSJSn2NoMxU9JISpOWTAykHr66GL0th9MEqmQJgi59PtTRk/DOAZ4Y6ST4gBAAMJ1gmDr3pSuXyJBcUoOZjFhEkduv70W4e4lZuoAmZ+on9ftSWHkqClG2pvskGRbeBt609S+TgSnhOVRBKtI+YkQb/AMFS2+Etgg5RJOsf3qcyjOQZgqOh22g/X702khRkbm25jb7UyvycYR4YBFLJBE9KSiVgR70QwHCvEUG8wTmIuowBPU16raRv/kGstFZhCVEqMAAXPYVZOX+R3F4lKMW060hSTlVEoKtQlRQfLN9xV24L8Ok4daFh14OoN8vh5D1SUESpJG0j9Is7kIVOmvygiexHr+tZcvqVDonLJXRXeE8jMYXxCUFaFxGbKsIIJmFEAwZ+VQtlFzNT2+VGG2ynwGsijeAFAZrFMRITcwNpMGizZa83l1iZB0Nz6TS04dvzBASJISI0AInT6158s05eSPKRC4orEeEtDLnhEgAKRcoKRY5YkCwkDb75riebOKEnCvKK1ElBkCV+J5hKhYpGWRAFpmtZdw7QMBM20Sbg/X+RTPFMCjwskZXCUiZvB/qOsVSHqXBPkrHhNq7O5fSsrQsIY8rQbWtClZ1BRBQAcuggmFT8228Lnd50eGEqIS5qhBIKoMZlDpeNTPajXDOD+C3GfKuARAKkIMXVlCvPF72qncUaJMeKXJuCpR/MqYSFTAmYn97GWRulL+B5SpKxnDLIRnQQnLBhREkzHXptR0LS6lLS2lLTlEqUkZVnU5YvI/e1B+DcJW8rICnLB2+QnoBv+tFcZjcRw1B/0fFQsrzEKjLHpNzJI9BXLEn1r7O6VlL4lyR4TpULsm4UNepSenrWh8O4i2st5UJaKxZSZJGQzHcQd+lB+X+LFbafFOZxRMiNtgepNOcRwuVaC2kx5pSNBYXHSk953UuyfJraD3F+FoXhVMKWEtu+SVL2KZ/MIm1qzbhfKTWBfIccCwpSWySAUCFjzd4JBmjeKwpcLYdE+HdsKIEFQuZOu0e9VHm3BLczXUFpBAAsCe/+KpHJyfCLpeSvK0bO04k+H4ZCkiQCDKZEDUa71DxKfDxBkSlQzBPUiQZ+1D+WuYGHkhtgSMO0mU6BMgwD3lJt29KKPtEszMLmxPU6iT2rLJcXRlZ5jeHocgKErM3FlAdB/ahDuEcZUWsyV+XMgnyxNoJEzcUUwrwAi4M+bqNPL3OgmmeYE2S6BGSUkbwqIPsR96H2gPoDMLdbBPhrzAeXL5h6wL7z7UvCcSCWlZQvME2lJ9BHcTPtRrBYiDO5vA0A2/neg2JZOHXlPyKPkPr+U9CNutcpNAPMBxdIQs2CgkAA2N5A+8fSpOE4kgwjML2F4jQfqr7VLYWFpUk2BBCjv6+v71AdWWkFKtwR4kWV0j+kxf8A4mn5OugkhrEpWtYkAgm3p/xXZwUBwxCoCdrnS/YCTUdxacqVeWBmKlW7D+9BuI8UZahZzREGBY3t5RTJ34AHmgkqOYwTIM/SozpAbTIEqiQbGIMzO02qrp5oYSoEOFcAflUDO5v1MfSqrzNxUYlwLAIjNdQvc33Mj16mtEMLbGjBtmhYriSW1phxCQQJOYAJJP170I4nzqy2mEOSROUJUTm2EhIhO29ZevDidBFJmK1R9NFduy6woM4diVBtMSogCTA9ztWpcO5DYaSEut+MswCXDCe4CAYjpM+t6qXLPJv41HjvKUlskhKGwJVFiSpVgJtAk+laVg8KENhkZzlAy51BZSBtJEkVPPkpVewzl8DjrYQhACcoEJEKJtsLiQNBTjSRCUgxMlJOhAsRbXUH+WSlBP8AuKsraIBm59/814vBtoEEqEGRBuPTW1ec27tkrJnigXVYgkxtc/4saiP4jOCUIAjVW4tHofSmM2dBJMBJiDfrM9BYT7USweFUVQUgi251/qE0EubqgdilOhlsq/MVEJBsZ6nc7GOhFJwSRlKnE5zNwep9RBMmw61Ax+LLzoIMpSYSBvJv9SJ+nWhPM+MWVIwiU5QoAqIOoO9unc61TkuX0gp0w5i3UPuICVFJT4iVZQdSYIG2o1jagnE23MoQTlCBlKh5rzdUHbSlcPwJwwQE3QdFEXJ3Tb9qG8y4nKVAK8MqUT5TJI1sRvt/xUr5yBJ8nYKx+NUypCkiHZUQBaRaQYEm+hjc1p3GeHreZCBCkgpVBIOaANjoQfSe1Z5y5xsoV4bGG8d0hRBJgjSTJvEAfStFfxqmihxzLkzBChEKTnCSSDvBH0FbU5XVF400BV8luEHIFNq6giCfrYH96c4fwrEoEPAC9lZhPp9jRrjTaHW1q80hJhQWoAHYQNSZoJxvFHDNIzNlTaAlKlnZS/mPcxvtWbJi5KkcoqLIHO7q0+G6ytIeSqcpgpVNiDIsY0PeqHxDEuFYLvlRJyyqfm1BPWdKK47m3DvqPhWI/rM5o0jpQnirHjt5D5RrYyRGkTrVMScEozQW/kk8C42rAeMRC0r1BsRExBi+tWrlznBL7Si8tKVpVmSJgZe09taojmDzoyJAiDreNNqE43FrS5kdSAm+m5G/aP3qyxrKmJw5GzYTjTWJSHmPOAooKgZnYbfT1qdicXkayqAVmkK313I73+lZFwfFvNpz4deUxJTHlVff2tRThDmKaV4pUtxSvmB0I2AEWtIqEsFW0ybgXrDYZVy1e35jofXe/WvDjp8pTIVAMib9B1UL70hhZHhqWlWQiSkRY9SBYi9Gjw5pwZwo5T/SdfYzFSUWLwYDDGQJSFWSSfDBKtNs20E79ajv44pVmUUwJkSIT2AP80qzYXBtNTlSZMSTeqrzhwlLiswvmEdpGlVjD5YeGio8yc2n8QrwnBEXiCNftaq/ieJKcEqcKve30FHH+CJW2uB0B7dqrPGuCJbBhV9gO2tbsSh0uykOI27jEj81QcTxATCaGkbUgmtqgjRQYQm1NlN6eaIKRSFCgA2DlDlT8Gkg4h1wriUJADU7QlQJnqZFH2m1icoEE65iD7kD2kVwByWhSh/2lIvfqd43pZxCxqkJUZiDP16+teNlm5O5GWTsU68W03jW2hF9o6aVHdYPlWdrkH629N6Th2s05wSdYNj7Hb1qWUlJzTIP5v2PaJHT0rP3sA2HFSCABKSL6HKDp3jb061I4njSy1lAAWuwiwiPOQD7fU9KYYUPykpQB5pAMdh1mLA0Nxjpde3GXyp/SIGt+29PypNh8EvhLEK6yLAmIA6nSu40gHESEJkJExqb26TFT+FpiLTAvpYzJ9f8UIxKz45ULBRlPcaA9qk+gVoe4utScOhQN0qJA/8AiZ10i1taznj7p/ELSfyKKQOkbD7VpOLYSpxhK1DKAqSZi5A1m5kR70H4x8P0OP4UtDKy4jzKJ86iDecyvMsg9djWz0sVuxlGzz4ZcvIV/wCqcMwSlCQSMhBuVGYIIIgVbuIg+M2m+QSoiNIEdY0+1R8QxhcDhCmcqDaFGSpQjTeUkUS4JxJt9glpUApCZSJhWmn8mqZLb7LpUuIB45xdScShlpeZKQXFlURZNrjURt6UB+IHxCOHQcP4SS642IKzKcq0/wC5BEhU2ynpRHmwDANKebgrSAApSbkqVJbUBoIA161A5rZ/6twhD7DSlOhXypEqzAwoXjMkEz22o4U+dy6OSp7Mb4exmUBMACr9w7gaxgi+VgozBKes3kdoF6rfDOGhIk60SxXMjyvDYSr/AE2x8qYE736zFac356QZbFPYxRI+XLN4Gtt49KicxvgIJKNTCVb1P41gBhXSGzmbICwTaZAJ9LmkS2+CqCYIME6HcVmX4tS8C1Qxyx4jaSoKIKhYbep6VeeXOIpSvMs5krsVf0kftVOYd/1AgzpJi/tRtTSvDzNDLABWDv29aE/ydgZfcYi3l019aiYBRRnUm5F8uxFAGcbiHENsNZZWZBm6Rr9KM4R0tvBC9T5T/PWopUBlgwfEG3k5kmI1B1BodzC4nwVKBFv2qI834LhWNd+4qscx8eS5KUWHaqRVsDK6eYfDU6Eic5tVbccKpJuaf4g3Cs3WoqdPevQhFLaAklsi45kRPShiqM4oSk0GFXiy8Hol4PFhIg06/igB1oaadcbhNdWxqPpAulI0EnSIvHoaUGSZM3i4/tTLCLSoZu4/lqeW6QqEG567e/8AevnvtmMcW8Am50uIF+4PrURa1KIG19L6wNB/Jp1pPlJOpF7fttTqCEStQIgT2toJ037UKsAyQMzbKTYkFRg76SD0qDhDK1KjKSokdpUZ96k4ZagHXTJVBV6E2HrE03wtuSBtbX0iP51pZOzgljHw2xCdVnJ/Pb9aHcSUltDalaJC5I2+X7daXxXEgvI1yJBSSNJ1I99PUVVecOY05cgkGADH5fzAdyf272eEHOVIO2yx8FIxr2UfK2lCiZiLkpyjeSL+1M/Ep0JWwgqsApciCQZGUTNojftWd8j8YeRjmm0vKabdVCpPkslZBUCQDBPXferL8TnW1IDhWC6hwI2BKSknYaCBXpLEoNR+S/BcaK5xLjGdwecuEqtnWSAVEXJ2BIkkdK3TEoys/wCiAMqExkAykDYGdLb3rDOX+VHsS8Mh8IpSHEqWkkGCIjreOotetj8ZsqUy4U50pSXkgm+ePMY0SVZgO6TXZFxpIMY0Vfn1553DpQUELVmB6Kgdj0qq/D7njEsr/DIa8dKjAlQQEXkySCmwzGNSTWncxc2McLZaLgWsLUUoAAKzEZjKoBgEHvVWd+J+Bac8JKVJYWnM4Upkkr1Hl0KQPvQgpJdXYwM555T/AAyEvofCkOvBCiUZQjxFWXYxlAOlqfwnKDfDnVOKfaxBJBbzIgQdz5iknS3vWicT4U3isMhKAEyAppZiU+WRGaZkGNawbjvOzuIWElORtEpCMxVf5SqT1j0FUgnJUGrNWXy8zjEB17yeVSoasi4sok3IBSfl61l+Bwn4VamXFoWSYzNKzJM7gxVg+FPHFHFLbcJDa2iAFH+kzadBGbTrVvwnBuFvMoWlKVFByeVWVWtp/qPmEGoN8G4eBWiht4YtvBSVHNlkKi2neowfcJjOQDrOhHel4vh+IbhTrbgRmspQOU3yn0v1F6dw+BW6VJauQJyzc9YFT/Um9BHhGIRg3g4SSBEEaQNp3tVy4+UOKDrcw4kKBiP5eqAwy49KEo+UJMD6aHQ0ax2LW5w9J8TK8wrKQTcgmAD9KTltHErmHjkMC/nHlP8AeqK44ZnrVuw/L6coU+vOuJV09O5qHxTl2QC0NYSB0296MM8E6/6Sc1ZV3WwoQaFqYKdRWuYHkdpCDn86uumvas14jAcW0TdJI+9bsWRS0hovwAsa5CTQiinEWSJm/SoYwRIkfStUejTGkhLAGprnnQbCn2uHEzNqno4UgCT0rnJIDmkbetZMHSbSLT696kBiDIGo06Rb9xXBGUayLXj6e9el8JEET0jXTWdjXz9UZKPVrGsxG/Wev0io2OfCiECwRKlRoZjKB7T/APbtTgWEpLir5bpHcm0esD6VEwSFKV1UoyfUmlekcScacrSEx/uKkgawn2OpI+lLYe8NpSjGawA3E7+37VHxD6VOKWogIbEdgE6mfWdqrXH+bkrTkRMQbi0dI63AnTURpRhByegol8wcWQhkomcwIHUkiJgnQdT1G9UB1waamacxuKKiVqMm3+LdKGePlnqa9PDh4opCPkdUlKlhJi8Dtc1rjHAGGOGOtOOAqdamTl2JIygnUSQD3rFVtFwxWwL4P+JwM8QKA+EEtLWUoCcwEJFvKSUCQZp8uqKi+DOu4hTTCH0tKb85WgA5EiBlAmAFgkReIq2YblltrGYl/Opan0ozJIByAKIBTA9iJ2r5/wABxJxlYcZWW3IjMmJE+s1qfw541iMS4oOglSW8qlKtmEyCOpkXEb0soUvoKEfEnhangfEaOXDoIbKQq+fXsQMo9BWO6qmtv+IHOqWG/wAOrOVqGYDL5SLiJJ66iPesRWYVIESdBt6VTByatneTVvhMy4vC4hLuZeHUrKBCioECDlVBMbQi6TNqzgcPDjzyUgtpQtSQkyVAZiADmgyI3E1euR/iwzgsOGH2yA2klCm4UXFE3F0wgxAEkgyZNqgN8onGIVjGnhnxbqj4QASEG6zmXmi4iYG+t6eX4235ObpBP4bYJt3FZs8qYAUACn8wUj81zYE2vQvnDwuH8RaVhUKVkVnKXB5M1vKhV1EQu8/LIjto3COXW2GmArDNBYEmIIBibKNyqn+YOTGMaUrKcykpISbBVhad7bCsnNKXyC6RBd5taxmFcYbSSot3ziwUR973B/tSuB4hhlsA5ELCRmvck/f2qqucthh8Lla8sHL8qrb272onjcWktgLb8ygqAdjfeNutY8st/RGck1ZPfKFPBxA8NSpA083U/p9apmMwudSwQSqTcCdCb6am9FW8RYgpVYeW3y9drUtrHXQAflSuyrTMfexqUZfBDkxOEXmUkfSfpRrDYABeuYi86AT+lDcZh0qcBSqFJSAbTofL7086wTJBUYg5QYT5tTau9tdIBYEuGEp7knrB0rLfiVwvw3w4BAWNtBH6mr7wZK86oUooFvMZBI/pO0SZ2qPzLhm32y2uY6jarY83tT2PGfF7MZMq71KZaCRVmx3Dm0JCUAAdTqaCus9K9NZlPop7nIYIpjGvZUnenzUTFJzAiqLsZG5O4zLYXnY/v3rxhvrqYoW5xtlLcqWkg979ZoO7z8AfI3I6k146xyb6J7ZYuO8RQhKUKIASQpRkTOwt6z9KCK51QlCghKs0EAmwv13OtVLHY9Tq1LWZUoz2HYDYUwlBMCJm0D+XrSvTrthom4rii1J8yiRsBYWqA47O1+m9XTB/DpwsZ3fKsxlR/SO/c9Nqe4byfkXLgBjQinc4QTDVFGPLrhbLyjF9P2phPDK0PmzIhoJSZO4rPcfxWDlGtVw5JTQ6lJ6RL4PwZbjwaZTmcVoOkG5P/aN6u/xHQhzBIL6UJxLawgBCpCQq5AB1SUp+wqo/DVjEHiAW1kUUIUVhZgFJsRoTJMfSiXxQ4e03jEqQSpxxBU6CQcpBASBaQCBoZ0HvSUbmlf2VquyoYRaUuBSicoUCY1ibx3rWeQeYMMVrDd1FRy5wQ5kIA80eUgkWj7VkDmH33q8fCrHNNvqQ4J8TKkdtdeutDKtcl2cXXn3lVrGMLdJcQ7hkOFJABzAwQFJAJPy7XtWHtMqcypQkqUrQJuTNb7zjyyxjGlBxagpDTpQo6JIg5jfzAREd96yPkTBYrxkv4ZsQmxKzCTIEomJnuNKXDOoWCTounwz5XLKXBisJldJGVxeVYIM+UCTkI+9TOOcyqbdUy0y2kzGYASrpsKteDxJySoZFGxTOYD33HsK9xSW1phaARb5h3kf4rBPK5S5MzuV7BnDeagD4Lw8Ja7eH5jHSVbzJNWLCNIzFRGYwBOwg2+5qg82NqcxTRaMuZfl38vmH1k+tW7g/MKFMCVHM2kJUCBIUNRpNybUI93Y8HuyVjG21pJcywiRlUZBKY8wJ+UDc9qpnNR8ZxCUKyqSiQTMKm4BvIkD2qwcxOatCfMMytulo2kzVVxOIKsU5JKiQkpV//Fvp+1Ce+yeSXhEThmNk5FApUDCgdoori1fKnqqftB+6vtXcY4X4/wDqIgOIElX9Y6e2x9qDN49RvZW4v0qDSRHoNO4RspUqMs6FJgz1P3NePOLYSF/MCSM39Nun1vUBOPKTKgcov20qa1jc0mxnbaOh6zVI0EGLUkCQVbaE73n2/elYhbi8OtWsGyuoj9RvXuJbS2pSUozpSoHISYIjzJJT5hfboBRrC8UbxjSwlIbUkAluZEaSk7imrVgoorXDVu6muXwEjNmMRV0VgQ15hpvQXmh5SUFaSBIBUDvQjkk3SOV2Ulzh65MCQOlRsXg1pHmSQJinE4tUQDF5p9PFVjed69VOSNSIxVSkUwV05MU3ENDy1xr7VoPwywSUpW+sSpRyoJ1ATMkTpJMe1BeDcjqebStxRbBE6Xg+ulqNYLi7beI8BJCUpgCdB2qGblx/EZwaVl9UoqvNqrvMWPDKFOKMRtUjinNrLLYzLE9jVN47iTxBg38NANpF1d+1Yljc5b6OjBydIpnE+YlPLJG/WmMNy64tBcJAFNJ4fDhSDmjcVqfIfJKl/wCo6PJsn969LJNYo/iF/jpAvkLGJwKFKfw6z4g/3REwJhMH5U+kmTQLmzigefcey5M2gtIgb5QAfWr98RuKBlIayACLGshxeILhk6VHC5ZHyYtt9kb8SbzTuDuoDPlzECToJMSew1poIB302pCGtYrbop4PpgMN4rDlpYlC05JTICswi3aazfkbjxaCsItkjwFKbLiTKSUKKTOaCCSDYfagfLPM7v4fw/FUmVZCJPmGo95MWq9cGwTbUJBkiTczvcqJupR1k15ueoJxflk8rXRYVPgQBJ3JI67V4EArJWoCNEm896SwS4Z2Gg61JidfoaxxtuyBSOZVusYtOJSUqknLlBhMCAD1t+lXHlwjwUuqyhS/MopBSSQLkzr/ADrVa57xjRQlonziVAAA6QIO4mTRXl7ja0sMJd6Tl0kJI81iTNxtV/FspHs94zhS0tZJnMdfaw9hVX4xCHGDliUKE9wr+xFWDjGNLrpCLz9qG86shOGwpBEoW4mRtmSlX3KftS1ybolLbZL4U/l1vBt+lCOYuH5CHkgBC1eYD8iv7H9aVwLFlS0DWbWqwYplK0qbX5g5bL0m89o1pIq1TEW0VPAY+JG/9/7XolhmkbeRRBAKffzEdunfaKrT4UwtTTlik67diKkYfjSWyJP6XoqOzkhLiHG3i0qy5kdFDWR+v60Y5Pwy1vh7IFISlSVqFs2aPLH5iImahHmlgwXTnIOoHTSOlAV8zuMKhhS0gXEny23ymw/bvWiONvpFIo0nHwQtI8uYGJ2oA9wgOohVxEA9+tPcE5l/HNqWoBDqISsDpFlCeoBtsQanKayWHSR/as0ouEiUtMzjj3L6sOokSW5gK6n0oHmNWHmriRdcIOUhNhlmPvVfUa9PG21s0RdoQDJoty3g0u4pptYlKlXHWLx6GurqsWXZtikDpVJ+IfL7WRLoBSuYJTv62r2upPKNUv1AfLPL7RKVqBUSfzGR+lS+bleG1lRYGva6lf7jL9ATyTwtC8Qkqk3rd4yN+W0CvK6sfqv6hil2YPzxxJx7FKC1SE2AqtO2ryurbg/RHR6IuFEkzRxvCJ8GYvXV1VydoefQngaoL8bZPuVCrtwXEqbbJCibCArQTrEeldXVi9UTyDGJ5txANlAAdBXMc3YgKnPO1xXV1SpUSGOYsat1aFrMnII6D0+lTeXccpOISiZC0iZubyf1r2uor9Tg+7/udJN6d51H/wCPn+lSCO3my/oTXV1Tx/3E15KVgMepMERrP0FEcRzK8AIy9dN9Z1rq6jBbCiu8d48646CVC6YMCxg2oJiUSma6urZFbKxQ3h13G9655cid/wCGurqsxmajwPhDbGGbLY8y4K1HVVrA9hJgUQxiyGge4H11rq6vIm7mZZ9mZcVxJcdIVpmgAWAExU1vgTamErOaex/xXV1bLqKoquj/2Q==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8914" name="AutoShape 2" descr="data:image/jpeg;base64,/9j/4AAQSkZJRgABAQAAAQABAAD/2wCEAAkGBhQSERQUEhQVFRQVFxUYEhcVGBQVFxcUFBQVFRQVGBQXHCYeGBojGhUVIC8gJCcpLCwsFx4xNTAqNSYrLCkBCQoKDgwOGg8PGikkHyQpKSwqKSwsLCovKiwsLCkpLCksLCwpLCwpLCksLCksKSwsKSkpLCksLCksLCwpKSwsLP/AABEIALcBEwMBIgACEQEDEQH/xAAbAAACAgMBAAAAAAAAAAAAAAADBAUGAAECB//EADYQAAEDAgUCBQMDAwQDAQAAAAEAAhEDIQQFEjFBUWEGEyJxgZGh8DKxwRRC0VJi4fEjcoIH/8QAGgEAAwEBAQEAAAAAAAAAAAAAAAECAwQFBv/EACcRAAICAgICAwABBQEAAAAAAAABAhEDIRIxBEETIlGhYXHB4fBC/9oADAMBAAIRAxEAPwCj1MueOEu6kRuF6NUysdElXyYHgL5yPk/qMSiELUK14jw+OijsRkcLeOeLAhYXbQiVMOQVyGrdSTEdsTuDxJYe25ixMcT0SbUVqGFno3hnOxWYQ6zxuNhvYj3UuRdUHJc9ZS0NfTGmfW8E64m0e3RXXDYzXsZAi/JsDJ6bheb5GLi+SNYu0TVCIE2WifuuCIi/QfW0Lh1W1zc7fRc9DMe6ZB5CC51vgH6petiRrDZF9v5QaGMa5zxMOYIi4uCbibEbbdlaWhUMV3/dAp1JI6c/Uf4KjMyzRtMwXAR1KUZ4gp6gdQFM6Q4HfcnVH+kKo4pvaRahJlrdVF4+iC+pb8uozE+IqIuKjTebHrwCEPFeIabi0NeNIuT3hV8cquhcW+iRbXDYHK0+p0SFOoNyQJ3/AHACM3Egu0AX4P7rKnQkhmnS6okIYEH+Oi5FcRKy4gHdTQaiI6sCEvrumIbw5sjBLYeU5TEpDOWLpyM2itOYpbYxcrA5FLFoUlnxY7OdK5qGEVrEKqEUFm6RlNNakqdipBjbLaK0IFpWIulYnQCD8KEvVwIUsWITmKUzMhKuBUPmlCBsra5ir2fMsU1IloouKN0vpTmIZdLOYu6MtGRoALtrEIha1QtVJlWHLVcfDniJoZ5bmnV6RqA3G1yqUa/0Ujk+JIIOkkEls/7tr9B6uVVtpplwbs9NdiA4aZ9RiPgb9jMKNfn9IAOqlzektIlrS5mpp2MuJG/EKoeIc282rFJxLA1skgiHQNTZ4g29wh4TBGu5rarnbwDvpadw0OsOtuYKUfGVXI7Y40xnMs7qVS8sADXTFgXAe/BiEpTwlas3S1x1DUQCYAtJ+TA94TbgKdXS4ANBA1AFsiYkt+N7d1L18RRoz5RL9QMFwDYBuLA77LqUFFUtG0VWitUMJrcWXJ77z/2ncFkbC17ahLRBMjqNhJ7wo6lmgbXLmSCx1ptzIP1ap+v4pdUDg8tIsYgN2M8bKtIqK/EV7C4cF3ljgQDvMBSGBydmip5ji2B6bXcYMN7bXlJZRmhbVZUa3Q5jpmZJI5g7dPhTuaeIW16TjUa3W2S1zRpkxsQLbokxRW+is0XvILW1HEt7n5Utg21GUxX9fpJGoFsFzv7SHcQDcX7JTwxXpB9R1VuppYRaQNRcIIgXFtk14hrMbTbpf6X3DSYg9TxyPqqcU9f4M4pb0dUfFNQOcC0EuNtyB2HVTGX5mHloPpidVoBdawHPx1UV4bybzKbXam6gTZxAkAwAO+6BndZ9TEktbpLAGnQDAAsJj2WOTx4SfGKoh41xstzqp26ouGbqd7KrZXj6v63esD0gExueiuOXMIEuF3BeXlxfG6Zi4uPY5RowmGM6IN0ekVzMR1MLRctVHStgSmBsiywCy242WNRQAwEOuEYboddyQCnKepGyj6rk3haloVRFYyFiyyxVsZD0c9aeU0zHNPKo5C23EubsVq8H4RZetYPKjc0wmoKvU89c3dNs8RAi5WTxNCdFbzLBFrlGuCsGZ4oO6KHc0f4WsG12ZOIppXL6ci357I5IAP2/n4ifoFw9wIMB2uRpiNMQdU8i8RHddMIuT0Ci2KVRpneJMGCARMAiVK5DWdD2teWa4BmGh7OWOcf0yQIO24MTIylhR6fNBc2x3iR0GmLFd4mmW1Qf0tc70B28Tt9l3xxqJ348XD7DjssZ5Ic1zvM1HXqi9rEECSdpmZmZJJTGT5oxlN2tgLx+gkmIO9huUbM81phjBTEAN9UXl0XJ/wABVUUdLT5ZOgSdXE83I9kXWjp46v8AgczXHF72uaRAJ1i5JJmLmb3H0CQrZg6wnbvxv/lK4XNWsIeW+YP9J7kRKBXaXVS4uiTeBtxACpKnUiJ5UtxJPMKRZTFVxb6xYAyZkiCODt8QhZa9j6jfNeWMP6jyB7c9fhR9WgQIMuaZLCe8CRHYAfHZFFJrg2GEQeCdxFx3uFNxUaZl86cr/wCYfEY0Nfoa4uDZidgT+ofXdOYOmDSe41NLhEDqJg/uEhhtLXxUZ6bxvbnhAq0NRcWBwEbE73j9ii4tUUsyX2/gZpYrS06TP+E3jdZpsc5tuD0hR+HwsAyQ3stU8RUeBTc+WBxNMW3sCJ3AiO1lepU0wjkpf3JbAZm8OAZJ6ALeX5kRXcXF2kmXCebxf3JKjTiH0HACNRiOy7rVDq1VTAJuQAAY6AK625Db0olizHMaNMUXUiS4ul44HKt+V5u2q0FpnrEryzFVm1HtLGhrYAt12leg+FWhlJoDb8nqV5/mY4qCl7McjtlrpulHBgJahUlFqPXkMzMJRqbxCUL0WmhCDF66aVqnCJAVoDTWpfENlMOPdLukokgFnNWmWK7qIGuCp9iHg5YlxVWKiioOYgvYnnMQnMXeZkdUYlalNSlSmlKtNNCojHsP4Y/dAPN4IuAeew7/AJvEv1GKPxFCfZaJJ9ioEcS4zAudztHyEfCOaXPNRxMtPSxG7upFtv8AhDyzHtb5jXtc4Gzf7esG4Mie4nsVI1sqfToU6joDagMQReD9Yn+V2xjGCqv9nbjjS0O5PjKdIXDarCD5brwHHqOYP3ndI1a3nVGtDQagPoMge41d4CWqZjSNFjS12tuv9Nm6IBBFrGfj2i8fh2uqlwlrIBgm9uB3PEGyl/ZNy0b2otJbsLmuKLTpcZJk246T90Cs+t5TWxFF8kAnnadIP78HoiMyhxu+T1c2SSOrpt873vPFs8PeHmPHqkjYE8Wmw+Fz5PIjFUtnPPLtpFcyLJTUdpaQAY12G03lOYnwk8VCLETuJ69+FcsLkzabvTA9hBtv7qUGEDgFwy8iTZz9rZUa/hEeWCwXi46nqsy7wrEtfHUR1hW4MsFtlGSsllbCjzrEeGa3mFouBz+yLX8IP0S11+i9DNPshOocJ/M0HE8ldkdQk+k23Qa2UvYbtM8R14XrVHBgE23Q8TlTXRIFlovKkLieS4vLahdMEkxBQ8RrMawS0cL1qtlLSLhK4vw+wtjSLbLRea16KXJFCyjBGo9nphoj2XpeAoAAR0S+AytrBAAUzSorDLmeR2w37DU6cBY5i2WkLC4rn0wYu5Gw7lw4QtYd3qTQhyVwXrp9Nbe0AKwBuqrRfZAqPuiarJdgcOSzwu6z7JSpVlQ+wD+asSklYiwFHMQHsTr2peo1enQCdRqWqtTtQJWqkAhUao/FsMdv56KaoYM1H6RvBPMQBJJjhWPD+EGGmA8l0FxB/SLgD9IJ/wBO/fmyPkUNsFBvZ5W9jqj9Mw786cRFk1SzAUg6lXOvTOkguiQd436wIG6tudeBPMMscWOAJBA+Gz7wL/4UXkv/AOf/APkJrfpHG5Jm51RK6n5ePJC369G8Z8NrsiMDR8yCGyTIbcGA6LkbyICl8L4Wcyo0Ob6Xbu7c+3v3Viyzw+2hULmgkbAdINyPp91ZzQA45+i8/L5Ln0ZybktiOX4BrKcRFott9OV1SwemYHMi33CaaACRC27ZcnKyTQpSZmVtwXAMGUWk6d0XYgLmo1AQJ91y9qLSbLQE4gbdRQCxOAQuXAIqwFGMvdEc28LdQCQi+SeiVALOpIdRO+RZLVmJNACawWj5TrG7JTCj1KQeyAitDOXiUNrYRWuAWnhNIBao1Dw7PVKM88IdJ0GEexEiBz0SldyYBO3C4rsWgxTQsNkWEF5UITFalygGndNFnREFGEgBsw9lpMBqxLkh0RNQJeoE09LVAvUEKVAlagTlQIVLD63hvU3MTAm5SHRN+G8ODTBiDJ9XJaDaDwNRcD/6hWJzrADbqI6IWDwrWsiIgWAFwBx/nqZRCvOyz5SLFKj9/wCFoUZANv8Ag22913Wbc7rbT9/z89lmmIBSwtx27/nZMlv0/OqxoJO66eYm/wCfKtbELPp9diuMO6HEfInpMKPz7P2UWuJOxgAfqJ7D73+e9XwnjxzXEuYDJNm6ttJmDEW3/wDlbw8bJkXKKBKy7vfa3z/hY134FDZFmraznyQ0/qa0kSRc3gxbaBP3UrQxLSLXFtrzImB+fzGU4ODpoGmuw0o9MJX+fsu6dSBupiIbfc343XAcgPdDo/8AU/RwB/hdYatO11SYNHWm6aZUsPslQ+bjmCj0m2umhG6r/slXulNbC3ylq0oaAUvqBUm1/VI6ITQdYJIDuoAuXuCFVqwLoRq2lFgbfVAKAHXkINUkmfdFFo7pVYEi2pseyE+pMlJ1cTpFul/YJE5w0AkuEGI/9ldNvQ6JZz0JzgojH52xgF78hCw3iOk58Txc/wAKlik1dD4k7TcmXKEwOcsqv0tIspmmonFxewo6FNYiBYsqQEC5L1AmHIL16pIo8KcyHLCBqMAkSBBBAHWRMmZ6R72hnEgyNxsrNllSWyCT1J/1W1cdZWeR1EpMk6TPqhupGOw+5lboOvf9/flNPtNpHwvP42BGV6ZEmf8AlcAfnv8A9pjEWt/m5S2qI35HZTVAGpG/ut140n8HyUJoJk7R9VzU2NuR1+quAHlXiqs7+qqMIMwzyfYgyR19R+y7yGkxoDnadWpv/jc0Oa4NIJl02vMgdN+rnjlsVG1GSHAQT7G1+VXMPSJfIgO/U6TYDmPsPle748+eOlquzfE1+bJXGUC15eyBfoetgFY/DuesLXMdWADdPl6gGFzS0TF+veYj4qVTNdbdOhp4aDfUdr9ePlO1shrMa0kAl4kRcNaOu8G432lPLjjkjT0jScL/ALnoAxo0EtIOq83Gxjm52j6qDzLxa2i5oHrJIMC0NB3k9RIj8ELlucamlhdPlsOkW/VJJI5MAmOknZVrE4ttX1AmXai+bmffkRF/+1x4fFXNqXSOf43dF5xnjF9ZsU2tZoBc8uMggkBpZtBiTteB0u5kXiinoIc8Nc0EOLoAJ4IPv+6rNc0Bh2jR/wCYHS68SY30nYi/225jsAQdZdqIb0kQ4D0kc2N/j67vxsco6VG84f8AlnpeUZgKomn6hqIbvs2wO3S/ypQVDPqjoY9v8wvP/CXiQYVjmuY7y3EQRFjEGx32H0U1T8TNrYjy2Tp0yXOOkSCJMH3I/jpxTwSi3S0c8o0y0PeLc9ks6olnVNMgdNxz1gn8ugnGED9z33/AuWXZFDtY9fhd+YAB3SGEqFzi432MdJ4T9V+lrZG4t7CZM/CEqCgVV0g2QaxAsfwJSvn1MMdJ9cWbyZ2AUJnniUAaGD1Egun+0dPgrWOKTdUaRxstGtrdOo9dPOo2gKHzbxA2k4XEwJb/AAqmM3rOcAZI4k/pnokq4JqO1TPJI3nkdl1w8Xf2Zr8SWyaxPidz2PLCbkiOg7KBFRxdYn83U1gsk9MkHyyJncTEi6jy8U6zSRqaT6h/7XXZjjGNpItwSpo5xOCqAB5nSZv7fn2U/lHhprmsc71CpMQeYtKyvnWHfQqU6jSIBNMt4d0I6Ku4HxA+kCGO9M25j2VJuSr8LaUWn+hmsNKoRJYWG6u/hrOhUYbyQvPK+YveXFwDtcEE2IgyY91Y/BTnuJMAN2Cx8qEXit9nNNUy+h6xbY0wsXkUZEKShuWyVw4r0AOWxqE7c+2xjv0VmwFMaAWgCbmBzYbQOAFWadSHSNxcSJ2vsJ6dFOYPHCBJvEzPXlYeQ6ikCWiUp7/H173WnVetvofdJf1g334HZCFQH+Z4XC5AP1avyfn7fRDvP4NgJSjX3uQfb6cora3A2O/590uQg4ft8fwhl8zG0CeLzHHFwuS/lc0qv3sqiwZCeJMudWplob03ncXBA2H/AGvK8wwL6ZIuHA7j9ukL2rE1dwI+b/JVP8UZJqpy1h1zJIt72Avwbrr8fPxYbu0UrLcaBcD1EwSeLXgcKcxWf+XSaKVR2sB4rAbQS2B7WM+yruIrljXGAXOMvJ1X/wB28Dmbfyt5UBIkAlx7m+4ufdezqf2OrHkTVIkG4FwptcabhruyZ1EcOE7C1lG5phiwtqsgSTLSNjsR2kX+qtOLzh9Ly4exwDOjX+pxOppmYIHzfiVX30S5pLnE9T73gff6oUmXKKS/qBoYz1MLocHEEg7fv16qy5fjmvc5mmKeq8G4adxPWABKq2Iy1wbraT5c3J4IImOSbzAuiYTGnREwNW/UdbJSjy3+Dhka0y45x5Di3yiWiLNdFz2PMmFHtxzm4hzqDQwhobAGr0wOvJjfukMQwBzQXagAIIkCYEtLTBkO4I/tVryZlCnTcal6r7NIAIEDkdoA+qzdPTLlHVETiM6rkNcRIpmTAPJ3dHtHRNnxiHtDAxzSbzaw7Dr3P2S2YVZY6lRdqBPmOty3UBqjYD1m+0FZgslfpY/QQHSQQDEaiDHss3ig/RHxRtDDfGzmuJptAk+oOu37XOyVxXiN7qRDS6HSXl3WHOeGnhsDZBxbaX9XoYJaSGiZMgNDQBPsI+isNDw05lOoX0iPS7SHDoRJA7I+KKqogoR3ZVW4YvEgm29j9ZTGIyh2gVOBAMzc7/5TPhzFtZX01gSwzqGxnYfnZTmNzWjVDqRAp0xdpufVffc7HhW3W7LjvVCHhnK2Vw7U9rBTguJidPYcldZ/gdYfUoiWNgd2wIuOJ3+VWsJjg1x0OsZBPzZcVsyeQabS4atonr97hD0+hx37JOh4hqf07aRd6aZkWHJnfmEjnObeb5YYxggQ4i0nqfuofEYotGkyXRfqtYOsQTNMzFp46FadPlZk5JKjdSsZgmFlWhFQhrgbAyIIuJ4TWByd9ap6xJdcq2YTwYGvB7LKfkwg/qczyNqis5Vgqr36TcRAkbA9Pzleh5JlnlADZN4bKGgCwtypNrIC8vNnlk7Fv2MMIhYhByxYWSVsuQ3vXJehPevSA6dUS9SoY32ELH1EvUqJ1fYrOv657dnfz+65b4gqNEGHe+887JSs9JVnpfFF+hWW3LM68636SOJtfoTuLfdSxrbRfb8/ZUjw8/8A8zQ0mTOoTYiCdQ6xyD1kcxdKLOTETEzafc7XXneRh4T+vRS2HbiOPt90ZhET+DnlDw7GkzIJ7GR7d0SnTOo3vN5+Fg7QHJMuIH1/PlLYikbzG9wRMqV8q8cfnVDezc2259/srQHmOe5O5lTVuXF2oRYDnttO/VVs120mBoDtcktcRbTbTadiDv2XsGYYDzKTwWySDA6nheZ574cdSgugA7O4Frz2C9Xxs1fVhGTi9EfgGB0ayYJmJ3uTpHS97dSrbisUAwH+nADWBvLGanAOADRv6S0//fdVLAscGl5gmm6C2bm27eCOfaE3Rx9SoBJkyA3cQGiAN+gH07L0JVdI7YdWzKzHVGQ4QXTIFg0g2MKJqZY7SdDiQLuEbcTI4V8oZbh/IaXVHBxMPLh+qAT6BOwiPc/SE/qWnzG02lrRAdvDyTs4ncCJ6bc7Lk49IfFS22QOEx5pkse0ktNrgwNxMDpzbm3SVpYh9R4hzWDSXAusNIBPExMEfKXwOSh9T0g6wCdWrTYAk9tgbc7cpDMKTnOI0FhaWg6Jgtjcy6A7awsqcVJ0QpOKtkphXnWf98F0GQR0nbqrQ7xdUAazzDpaIDZtbt7mfled0sxewuBudrgTHwYlSFDMA17HVKbyCR6YI1X2B/5USxvpFxyJu2ShxjnVnOgCHy0g3iTB7cfI9lLYzxO/zNReZ9ye37Ko1MwLXnSwgiLbiXAO3k9oWxiH6fMLJgiZ2PzsVLxtjWRXokG4wl5cXAkuJtbvPT4XFfHFz4BiTF+PdK5jjjWcHNAYC0S1ojS7+4e1pEdQu8JltN4DQ15qF25NvoFDcVuRHzK3TOsbTNJ5YCC63YeoT+xB+VlLL6rdD21Gl5/tFyFYqPgB5aDI/wAKQyHw2aVWXiei55eUkvqzH5rfRXBkVVztXlwQLxJk/wCq/v8AZWLwrkgcSag9XQq74fDgiSBPsuKODDXTC5J5pPsxt/osckaxwcxo7gJplGYTYMgoMwsLAM1kIRF1216FVcpYjrStpfz1iVhZV3PQX1Fp7kB716aCzH1EvUqLdR6VqPWiRLZqpUSlRyK5yA8rRIk3hMQGvbP6dQLo3gd94vtyg4/E+Zo2GlgBAENBDnQAPYtvcm5JJXDyl3lNgWDwjmhovvMOIbuT7mNgP9x6gBel0wZBnj7yvGcurNbWpl7nBoc0uLRJDZvAkTbhevYGu17WkERAIPEESF5nlxSaaNI9D8yP+IstNYBEm/S61Sd7Hvsu2s3tte/eFzp0AOrR43+sDoo3OsjFZmgksaIgxMdyD+w6Kcc0R36oYp6p3Pf4t+dlfKtjPEM0yioNRdrIk+r1XvvP5uo7B4jTLYuOV7hmWEbo0uBdqBGm0RczPHuvKMyyY4asXkSRJpj+0tvJJmdwLc9ufT8byL1IcW4s6OascxtMCXtDi10kAarkECxIIN+jz/8AL3hgU3a/OtqhrCI35cTvvH3VVfUcXlz9LZ3IESZkkRtfgKSwWYtbd3qa0EgT+qbESNt/hdtatHXGal7JJ+ImppaG+Vf1ExJm0Edo+pv0BUyxwIe8hrRckzcGwsfgSlamJD3tLfSw3LdgQCOO5j/hSmcV31KGt4IY70ggkCWmYsejR+QlXHou77IzGYdvml7GxAtqOr0iAwyRew/Csx+ABpsrOLSTIDZII0/3FoHUgD2PQKVyOnQdTJrEtNhTAG4G+oyI46rWa5tQNd1NrCGaAKRbpMEyHSHcn09IvdPaaiQ6puiBGC1tc8NJ0gFzWggBogB1vgT3W24MOkDXA2bMxO5Vix2VU6NJ7vMOuzS1t5uLTsbxfZJZbTp1NB1mkXB41G4AggSG3uLfKetslxWq9ktkOU0KzA43e2A9pAbYAASe4FrKWwuQ02ODmDYzKqnh1xGILWPBAHqEwD0/VBtbgr0XB0y6Li3T/K8nyo8Z0mcrWyRYZbtugGgNSaa2B7LpcdgEpMFiF0SEowm8LYrqXIQWyHVf0QTUutGopUhmvPXFRyGBdGZRkoEBFMrE+GLarigooT3Jd71t70Co9eohHNR6Xe5bqPQHuWqIZjnITysc5DcVQjh5S7iiuKC8oGcB0EHeCLL13w08f01IwACxsATAtMXm115NhGB1RgIkFwEDcyYsvTckLqVBlMm7RH3K4fMX1TKiWOg6Lz7Jhr56bKJo4iO9rJllfkc/wvN5mlDFWrAA4n+OqJTxM77dJ9lHvxgmOiCMePz/AIQ2IdxLh73sFBZjkTcQ/U+9vYew7BPvx9thNk014IsD3VwlQHlHirw06k42Jp7A9B0Vew7dDHAgOk+ncEWidl7bmVNrqRDriLDubKlt8GhzXkujfSPYmAV6WHy+MeLEm4u0UXDYuHQ79RI077cQfqma+duJ0P8A0jUWgzbUACQNpsL+28ALeYZaGuAM6mzqn86IGJwk/qvqvPMnv1XpLNGSTZSytIkaeNaXN1H0CLC0gRICDiCwVi6mfQDqYJkx/bcEzbkKNwtDS14cNWoHT/tdIh3fba2+65fRcHDSYn9TupkmT9fsrThfZby2iyOrM/py7zNDhEAmZIfFrW9JB+Co+jimegusLkxY3KUOG/S4l3TtOzo7wQpTJshY98xtcW6H7WWUsmPGnY5Z7ar0S/hrBM1mqJMmIcO9rb9F6NgnjSIAlV3A5c1kQN7qYZUIK8PNm5ysytvbH31brh9VKOxN1w+uuZyYUHZXutOqpWkCZRNSm7A68y661yhl0rtjVSAJSpyU018WWsNTRW07qwMAW0wGLEAeVOqID6qxYvYRDFnPQy9YsWqJOHOQ3OWLExAXOQnFYsQBzTqlrg4bggj3BVjw3i47OEe1x/lYsWWTHGa2FtE1hfEzYmTfsV3V8WtHX6LFi834Y8qKUmR1XxZJ6LmlnxmeqxYtHggkS2x2jnwm8qZo5zIWLFz5IJdFQbYYVg4ASlsXmIYFpYs0tlspOZ12vqkgW/dJ4ymCZGyxYvSjpIyAHDx7/wCf+1trJAbwL/WJ/YLSxaNsBxmX6rgAAfkqbyWloM9VixceWTa2Ndk8zFStvx4CxYuWkaMGcddFo15WLENCTGKVWEdplbWLMsNRopqlh1ixaREMsbCKwXlbWJLsA0rFixMD/9k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219200" y="1321712"/>
            <a:ext cx="77724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Generalisti                                   Specialisti</a:t>
            </a:r>
            <a:endParaRPr kumimoji="0" lang="it-C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1000" y="2964358"/>
            <a:ext cx="3505200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Generalisti spesso dominano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gli ecosistemi disturbati</a:t>
            </a:r>
            <a:endParaRPr kumimoji="0" lang="it-C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419600" y="2957155"/>
            <a:ext cx="3886200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Specialisti sono spesso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le specie rare, minacciate</a:t>
            </a:r>
            <a:endParaRPr kumimoji="0" lang="it-C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5121533"/>
            <a:ext cx="3352800" cy="10156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Specie keystone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nel funzionamento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degli ecosistemi</a:t>
            </a:r>
            <a:endParaRPr kumimoji="0" lang="it-C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419600" y="5243155"/>
            <a:ext cx="2590800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Specie con priorità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di conservazione</a:t>
            </a:r>
            <a:endParaRPr kumimoji="0" lang="it-C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81000" y="5029200"/>
            <a:ext cx="27432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smtClean="0"/>
              <a:t>v</a:t>
            </a:r>
            <a:endParaRPr lang="sv-SE" sz="2000" dirty="0"/>
          </a:p>
        </p:txBody>
      </p:sp>
      <p:sp>
        <p:nvSpPr>
          <p:cNvPr id="34" name="Rounded Rectangle 33"/>
          <p:cNvSpPr/>
          <p:nvPr/>
        </p:nvSpPr>
        <p:spPr>
          <a:xfrm>
            <a:off x="4343400" y="5029200"/>
            <a:ext cx="27432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36" name="Right Arrow 35"/>
          <p:cNvSpPr/>
          <p:nvPr/>
        </p:nvSpPr>
        <p:spPr>
          <a:xfrm rot="5400000">
            <a:off x="1409700" y="4152900"/>
            <a:ext cx="1066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18" name="Right Arrow 17"/>
          <p:cNvSpPr/>
          <p:nvPr/>
        </p:nvSpPr>
        <p:spPr>
          <a:xfrm rot="5400000">
            <a:off x="1409700" y="2095500"/>
            <a:ext cx="1066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22" name="Right Arrow 21"/>
          <p:cNvSpPr/>
          <p:nvPr/>
        </p:nvSpPr>
        <p:spPr>
          <a:xfrm rot="5400000">
            <a:off x="5143500" y="2095500"/>
            <a:ext cx="1066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23" name="Right Arrow 22"/>
          <p:cNvSpPr/>
          <p:nvPr/>
        </p:nvSpPr>
        <p:spPr>
          <a:xfrm rot="5400000">
            <a:off x="5143500" y="4152900"/>
            <a:ext cx="1066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609600" y="2743200"/>
            <a:ext cx="7772400" cy="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28600" y="3048000"/>
            <a:ext cx="19800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Opportunistiche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strategia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-r)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934200" y="2971800"/>
            <a:ext cx="20697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Specie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equilibrio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strategia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-K)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018527" y="1447800"/>
            <a:ext cx="454643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Gradiente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diversa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strategia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85800" y="4953000"/>
            <a:ext cx="7580921" cy="1200329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Molte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specie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mostrano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strategie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intermedie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possono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mostrare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diverse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strategie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seconda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delle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condizioni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ambientali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delle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diverse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loro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ciclo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Specie a strategia r e K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1371600"/>
            <a:ext cx="79248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latin typeface="Arial" pitchFamily="34" charset="0"/>
                <a:cs typeface="Arial" pitchFamily="34" charset="0"/>
              </a:rPr>
              <a:t>Le specie a strategia r sono caratterizzate da elementi che denotano una notevole capacità di "invasione" dell'ambiente ma anche una sostanziale instabilità:</a:t>
            </a:r>
          </a:p>
          <a:p>
            <a:endParaRPr lang="it-IT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200" dirty="0" smtClean="0">
                <a:latin typeface="Arial" pitchFamily="34" charset="0"/>
                <a:cs typeface="Arial" pitchFamily="34" charset="0"/>
              </a:rPr>
              <a:t>Elevata prolificità;</a:t>
            </a:r>
          </a:p>
          <a:p>
            <a:endParaRPr lang="it-IT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200" dirty="0" smtClean="0">
                <a:latin typeface="Arial" pitchFamily="34" charset="0"/>
                <a:cs typeface="Arial" pitchFamily="34" charset="0"/>
              </a:rPr>
              <a:t>Cicli di sviluppo brevi;</a:t>
            </a:r>
          </a:p>
          <a:p>
            <a:endParaRPr lang="it-IT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200" dirty="0" smtClean="0">
                <a:latin typeface="Arial" pitchFamily="34" charset="0"/>
                <a:cs typeface="Arial" pitchFamily="34" charset="0"/>
              </a:rPr>
              <a:t>Intenso turn-over generazionale;</a:t>
            </a:r>
          </a:p>
          <a:p>
            <a:endParaRPr lang="it-IT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200" dirty="0" smtClean="0">
                <a:latin typeface="Arial" pitchFamily="34" charset="0"/>
                <a:cs typeface="Arial" pitchFamily="34" charset="0"/>
              </a:rPr>
              <a:t>Elevata mortalità;</a:t>
            </a:r>
          </a:p>
          <a:p>
            <a:endParaRPr lang="it-IT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200" dirty="0" smtClean="0">
                <a:latin typeface="Arial" pitchFamily="34" charset="0"/>
                <a:cs typeface="Arial" pitchFamily="34" charset="0"/>
              </a:rPr>
              <a:t>Piramidi di età a larga base</a:t>
            </a:r>
            <a:endParaRPr lang="it-IT" sz="2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Specie a strategia r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Specie a strategia k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219200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latin typeface="Arial" pitchFamily="34" charset="0"/>
                <a:cs typeface="Arial" pitchFamily="34" charset="0"/>
              </a:rPr>
              <a:t>Le specie a strategia K sono caratterizzate da elementi che denotano una crescita demografica lenta ma sostanzialmente stabile:</a:t>
            </a:r>
          </a:p>
          <a:p>
            <a:endParaRPr lang="it-IT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200" dirty="0" smtClean="0">
                <a:latin typeface="Arial" pitchFamily="34" charset="0"/>
                <a:cs typeface="Arial" pitchFamily="34" charset="0"/>
              </a:rPr>
              <a:t>Fertilità moderatamente bassa;</a:t>
            </a:r>
          </a:p>
          <a:p>
            <a:endParaRPr lang="it-IT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200" dirty="0" smtClean="0">
                <a:latin typeface="Arial" pitchFamily="34" charset="0"/>
                <a:cs typeface="Arial" pitchFamily="34" charset="0"/>
              </a:rPr>
              <a:t>Cicli di sviluppo ontogenetico relativamente lunghi;</a:t>
            </a:r>
          </a:p>
          <a:p>
            <a:endParaRPr lang="it-IT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200" dirty="0" smtClean="0">
                <a:latin typeface="Arial" pitchFamily="34" charset="0"/>
                <a:cs typeface="Arial" pitchFamily="34" charset="0"/>
              </a:rPr>
              <a:t>Ricambio generazionale differito nel tempo, con sovrapposizione di più generazioni;</a:t>
            </a:r>
          </a:p>
          <a:p>
            <a:endParaRPr lang="it-IT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200" dirty="0" smtClean="0">
                <a:latin typeface="Arial" pitchFamily="34" charset="0"/>
                <a:cs typeface="Arial" pitchFamily="34" charset="0"/>
              </a:rPr>
              <a:t>Basso tasso di mortalità;</a:t>
            </a:r>
          </a:p>
          <a:p>
            <a:endParaRPr lang="it-IT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200" dirty="0" smtClean="0">
                <a:latin typeface="Arial" pitchFamily="34" charset="0"/>
                <a:cs typeface="Arial" pitchFamily="34" charset="0"/>
              </a:rPr>
              <a:t>Piramidi di età con fasce proporzionatamente distribuite.</a:t>
            </a:r>
            <a:endParaRPr lang="it-IT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8382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maggior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parte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delle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misure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biodiversità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sono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basate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sul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numero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specie;</a:t>
            </a:r>
          </a:p>
          <a:p>
            <a:pPr marL="342900" indent="-342900">
              <a:buFontTx/>
              <a:buAutoNum type="arabicParenR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200" dirty="0">
                <a:latin typeface="Arial" pitchFamily="34" charset="0"/>
                <a:cs typeface="Arial" pitchFamily="34" charset="0"/>
              </a:rPr>
              <a:t>2)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Per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stimare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l’abbondanza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popolazione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dobbiamo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saper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distinguere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le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varie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specie;</a:t>
            </a:r>
          </a:p>
          <a:p>
            <a:pPr marL="342900" indent="-342900"/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200" dirty="0">
                <a:latin typeface="Arial" pitchFamily="34" charset="0"/>
                <a:cs typeface="Arial" pitchFamily="34" charset="0"/>
              </a:rPr>
              <a:t>3)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definizione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priorità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per la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conservazione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è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basata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sulla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conoscenza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dello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status del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maggior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numero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specie 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della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loro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biologia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Specie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 popolazioni: Introduzione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5562600"/>
            <a:ext cx="5178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u="sng" dirty="0" err="1" smtClean="0">
                <a:latin typeface="Arial" pitchFamily="34" charset="0"/>
                <a:cs typeface="Arial" pitchFamily="34" charset="0"/>
              </a:rPr>
              <a:t>Concetto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 specie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varie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definizioni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Esistono molti altri tipi di classificazione delle specie! 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0600" y="2819400"/>
            <a:ext cx="4572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ounded Rectangle 7"/>
          <p:cNvSpPr/>
          <p:nvPr/>
        </p:nvSpPr>
        <p:spPr>
          <a:xfrm>
            <a:off x="2590800" y="2133600"/>
            <a:ext cx="4572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ounded Rectangle 8"/>
          <p:cNvSpPr/>
          <p:nvPr/>
        </p:nvSpPr>
        <p:spPr>
          <a:xfrm>
            <a:off x="1752600" y="2971800"/>
            <a:ext cx="457200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Oval 9"/>
          <p:cNvSpPr/>
          <p:nvPr/>
        </p:nvSpPr>
        <p:spPr>
          <a:xfrm>
            <a:off x="1066800" y="1981200"/>
            <a:ext cx="533400" cy="533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Oval 10"/>
          <p:cNvSpPr/>
          <p:nvPr/>
        </p:nvSpPr>
        <p:spPr>
          <a:xfrm>
            <a:off x="1905000" y="21336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Oval 11"/>
          <p:cNvSpPr/>
          <p:nvPr/>
        </p:nvSpPr>
        <p:spPr>
          <a:xfrm>
            <a:off x="2590800" y="2895600"/>
            <a:ext cx="533400" cy="533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ounded Rectangle 12"/>
          <p:cNvSpPr/>
          <p:nvPr/>
        </p:nvSpPr>
        <p:spPr>
          <a:xfrm>
            <a:off x="6629400" y="1981200"/>
            <a:ext cx="4572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ounded Rectangle 13"/>
          <p:cNvSpPr/>
          <p:nvPr/>
        </p:nvSpPr>
        <p:spPr>
          <a:xfrm>
            <a:off x="5943600" y="1981200"/>
            <a:ext cx="4572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ounded Rectangle 14"/>
          <p:cNvSpPr/>
          <p:nvPr/>
        </p:nvSpPr>
        <p:spPr>
          <a:xfrm>
            <a:off x="7239000" y="1981200"/>
            <a:ext cx="457200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Oval 15"/>
          <p:cNvSpPr/>
          <p:nvPr/>
        </p:nvSpPr>
        <p:spPr>
          <a:xfrm>
            <a:off x="7162800" y="3048000"/>
            <a:ext cx="533400" cy="533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Oval 16"/>
          <p:cNvSpPr/>
          <p:nvPr/>
        </p:nvSpPr>
        <p:spPr>
          <a:xfrm>
            <a:off x="5867400" y="30480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Oval 17"/>
          <p:cNvSpPr/>
          <p:nvPr/>
        </p:nvSpPr>
        <p:spPr>
          <a:xfrm>
            <a:off x="6477000" y="3048000"/>
            <a:ext cx="533400" cy="533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ctangle 18"/>
          <p:cNvSpPr/>
          <p:nvPr/>
        </p:nvSpPr>
        <p:spPr>
          <a:xfrm>
            <a:off x="5715000" y="1828800"/>
            <a:ext cx="21336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ctangle 19"/>
          <p:cNvSpPr/>
          <p:nvPr/>
        </p:nvSpPr>
        <p:spPr>
          <a:xfrm>
            <a:off x="5715000" y="2971800"/>
            <a:ext cx="21336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90600" y="1295400"/>
            <a:ext cx="12954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Specie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410200" y="1219200"/>
            <a:ext cx="27432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Gruppi </a:t>
            </a:r>
            <a:r>
              <a:rPr kumimoji="0" lang="it-CH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funzionali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2209800" y="3429000"/>
            <a:ext cx="5334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Isosceles Triangle 23"/>
          <p:cNvSpPr/>
          <p:nvPr/>
        </p:nvSpPr>
        <p:spPr>
          <a:xfrm>
            <a:off x="457200" y="2057400"/>
            <a:ext cx="381000" cy="6096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ight Arrow 24"/>
          <p:cNvSpPr/>
          <p:nvPr/>
        </p:nvSpPr>
        <p:spPr>
          <a:xfrm>
            <a:off x="3886200" y="2667000"/>
            <a:ext cx="1600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ctangle 25"/>
          <p:cNvSpPr/>
          <p:nvPr/>
        </p:nvSpPr>
        <p:spPr>
          <a:xfrm>
            <a:off x="2209800" y="4598313"/>
            <a:ext cx="441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Superare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l’identità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della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specie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95400" y="5715000"/>
            <a:ext cx="792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Generalizzare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risposte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effetti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sugli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ecosistemi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1828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 La specie è costituita dall'insieme degli organismi capaci di incrociarsi tra loro, dando origine a prole simile ai genitori e, a sua volta feconda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Concetto Biologico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 Specie (CBS)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124200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latin typeface="Arial" pitchFamily="34" charset="0"/>
                <a:cs typeface="Arial" pitchFamily="34" charset="0"/>
              </a:rPr>
              <a:t>In questa definizione il carattere discriminante non è l'aspetto, ma l'isolamento riproduttivo</a:t>
            </a:r>
            <a:endParaRPr lang="sv-SE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File:Drosophila speciation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14800"/>
            <a:ext cx="7481450" cy="27432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6781800" y="5486400"/>
            <a:ext cx="182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524000" y="5257800"/>
            <a:ext cx="9144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600199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Enfasi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al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concetto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isolamento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riproduttivo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Meccanismi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impediscono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riproduzione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mantengono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l’isolamento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riproduttivo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Concetto Biologico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 Specie (CBS)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886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Meccanismi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impediscono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l’accoppiamento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3886200"/>
            <a:ext cx="441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Meccanismi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impediscono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l’accoppiamento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generano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sterilità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nella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prole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0" y="5029200"/>
            <a:ext cx="762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ounded Rectangle 11"/>
          <p:cNvSpPr/>
          <p:nvPr/>
        </p:nvSpPr>
        <p:spPr>
          <a:xfrm>
            <a:off x="2286000" y="5029200"/>
            <a:ext cx="7620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ounded Rectangle 15"/>
          <p:cNvSpPr/>
          <p:nvPr/>
        </p:nvSpPr>
        <p:spPr>
          <a:xfrm>
            <a:off x="5257800" y="5105400"/>
            <a:ext cx="762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ounded Rectangle 16"/>
          <p:cNvSpPr/>
          <p:nvPr/>
        </p:nvSpPr>
        <p:spPr>
          <a:xfrm>
            <a:off x="6781800" y="5105400"/>
            <a:ext cx="7620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ounded Rectangle 17"/>
          <p:cNvSpPr/>
          <p:nvPr/>
        </p:nvSpPr>
        <p:spPr>
          <a:xfrm>
            <a:off x="6019800" y="6019800"/>
            <a:ext cx="762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676400" y="5029200"/>
            <a:ext cx="4572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1676400" y="5029200"/>
            <a:ext cx="5334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Down Arrow Callout 28"/>
          <p:cNvSpPr/>
          <p:nvPr/>
        </p:nvSpPr>
        <p:spPr>
          <a:xfrm>
            <a:off x="6019800" y="5257800"/>
            <a:ext cx="762000" cy="6858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76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ounded Rectangle 29"/>
          <p:cNvSpPr/>
          <p:nvPr/>
        </p:nvSpPr>
        <p:spPr>
          <a:xfrm>
            <a:off x="6358467" y="6019800"/>
            <a:ext cx="423333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96000" y="6019800"/>
            <a:ext cx="4572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096000" y="6019800"/>
            <a:ext cx="5334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4267200" cy="4906963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Separazione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temporale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delle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attività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accoppiamento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Comportamenti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specifici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accoppiamento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Sistemi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riconoscimento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Barriere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fisiche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Seperazione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della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nicchia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ecologica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specie molto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vicine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CBS: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Meccanismi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impediscono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l’accoppiamento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6082" name="Picture 2" descr="http://static.guim.co.uk/sys-images/Guardian/About/General/2011/2/9/1297276665622/Flies-mating-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4495800"/>
            <a:ext cx="2019300" cy="1211580"/>
          </a:xfrm>
          <a:prstGeom prst="rect">
            <a:avLst/>
          </a:prstGeom>
          <a:noFill/>
        </p:spPr>
      </p:pic>
      <p:pic>
        <p:nvPicPr>
          <p:cNvPr id="46084" name="Picture 4" descr="http://namesofbirds.net/wp-content/uploads/2011/09/bird-so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153017"/>
            <a:ext cx="1981200" cy="1231947"/>
          </a:xfrm>
          <a:prstGeom prst="rect">
            <a:avLst/>
          </a:prstGeom>
          <a:noFill/>
        </p:spPr>
      </p:pic>
      <p:pic>
        <p:nvPicPr>
          <p:cNvPr id="46086" name="Picture 6" descr="http://upload.wikimedia.org/wikipedia/commons/7/70/Northern_Mocking_Bird_Displa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667000"/>
            <a:ext cx="1828061" cy="2286000"/>
          </a:xfrm>
          <a:prstGeom prst="rect">
            <a:avLst/>
          </a:prstGeom>
          <a:noFill/>
        </p:spPr>
      </p:pic>
      <p:pic>
        <p:nvPicPr>
          <p:cNvPr id="46088" name="Picture 8" descr="http://ecolibrary.org/images/full_image/Spring_ephemeral_flowers_Newton_Massachusetts_DP90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10668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172200" cy="48768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Sistemi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riconoscimento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livello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molecolare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Impedimento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della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divisione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cellulare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mitosi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caso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cross-fertilization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Infertilità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della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cavallo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femmina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asino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maschio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       </a:t>
            </a:r>
          </a:p>
          <a:p>
            <a:pPr>
              <a:buFontTx/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            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5400000">
            <a:off x="2209800" y="5486400"/>
            <a:ext cx="685800" cy="381000"/>
          </a:xfrm>
          <a:prstGeom prst="rightArrow">
            <a:avLst>
              <a:gd name="adj1" fmla="val 50000"/>
              <a:gd name="adj2" fmla="val 75100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CBS: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Meccanismi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generano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sterilità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nella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prole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6172200"/>
            <a:ext cx="1665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Mulo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(sterile)</a:t>
            </a:r>
            <a:endParaRPr lang="sv-SE" sz="2000" dirty="0"/>
          </a:p>
        </p:txBody>
      </p:sp>
      <p:pic>
        <p:nvPicPr>
          <p:cNvPr id="44034" name="Picture 2" descr="http://ars.sciencedirect.com/content/image/1-s2.0-S0168952500020837-g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9688" y="977216"/>
            <a:ext cx="2704312" cy="2146984"/>
          </a:xfrm>
          <a:prstGeom prst="rect">
            <a:avLst/>
          </a:prstGeom>
          <a:noFill/>
        </p:spPr>
      </p:pic>
      <p:pic>
        <p:nvPicPr>
          <p:cNvPr id="44036" name="Picture 4" descr="https://encrypted-tbn3.gstatic.com/images?q=tbn:ANd9GcSjfAJkRRAmANQn6aeoXpasZCk9lGBBOcckuCqz30tX5JoX3y6j_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238625"/>
            <a:ext cx="1743075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Problemi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CBS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5058" name="Picture 2" descr="http://www.tinea.narod.ru/gallery/plantae/hieracium_pilosella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133599"/>
            <a:ext cx="2057400" cy="151597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85800" y="11430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Difficile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applicare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gruppi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organismi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 cui la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riproduzione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sessuale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è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assente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(e.g.,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batteri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molte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piante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…)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4114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Gruppi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 cui non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esistono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chiare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barriere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riproduttive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specie molto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vicine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(e.g.,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molte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specie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piante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5060" name="Picture 4" descr="http://newspaper.li/static/e9b7c973691655ac2c84aecdae6a8dc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371600"/>
            <a:ext cx="1524000" cy="1524000"/>
          </a:xfrm>
          <a:prstGeom prst="rect">
            <a:avLst/>
          </a:prstGeom>
          <a:noFill/>
        </p:spPr>
      </p:pic>
      <p:pic>
        <p:nvPicPr>
          <p:cNvPr id="45062" name="Picture 6" descr="File:TaraxacumOfficinaleSe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133600"/>
            <a:ext cx="1981200" cy="1485900"/>
          </a:xfrm>
          <a:prstGeom prst="rect">
            <a:avLst/>
          </a:prstGeom>
          <a:noFill/>
        </p:spPr>
      </p:pic>
      <p:pic>
        <p:nvPicPr>
          <p:cNvPr id="45064" name="Picture 8" descr="File:Rosa rubiginosa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648200"/>
            <a:ext cx="2057400" cy="1910898"/>
          </a:xfrm>
          <a:prstGeom prst="rect">
            <a:avLst/>
          </a:prstGeom>
          <a:noFill/>
        </p:spPr>
      </p:pic>
      <p:pic>
        <p:nvPicPr>
          <p:cNvPr id="2" name="Picture 2" descr="http://1.bp.blogspot.com/-Eng1yphyJP4/T9Ja0ou1p5I/AAAAAAAAAHI/TQFIbEUcLkM/s1600/rosa_pendulin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5029200"/>
            <a:ext cx="2057400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686800" cy="280076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marL="0">
              <a:spcBef>
                <a:spcPct val="0"/>
              </a:spcBef>
              <a:defRPr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Spesso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è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difficile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osservare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limiti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geografici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dell’isolamento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riproduttivo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ct val="0"/>
              </a:spcBef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ct val="0"/>
              </a:spcBef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Non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può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usare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concetto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prospettiva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temporale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lungo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periodo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(e.g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fossili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>
              <a:spcBef>
                <a:spcPct val="0"/>
              </a:spcBef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ct val="0"/>
              </a:spcBef>
              <a:defRPr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Impossibile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determinare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tutte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le specie (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risorse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tempo 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soldi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limitate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Problemi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concetto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CBS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1037</Words>
  <Application>Microsoft Office PowerPoint</Application>
  <PresentationFormat>On-screen Show (4:3)</PresentationFormat>
  <Paragraphs>250</Paragraphs>
  <Slides>30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Specie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Specie e popolazioni</dc:title>
  <dc:creator>Lorenzo Marini</dc:creator>
  <cp:lastModifiedBy>Lorenzo Marini</cp:lastModifiedBy>
  <cp:revision>103</cp:revision>
  <dcterms:created xsi:type="dcterms:W3CDTF">2006-08-16T00:00:00Z</dcterms:created>
  <dcterms:modified xsi:type="dcterms:W3CDTF">2013-10-07T06:41:31Z</dcterms:modified>
</cp:coreProperties>
</file>