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91" r:id="rId3"/>
    <p:sldId id="337" r:id="rId4"/>
    <p:sldId id="298" r:id="rId5"/>
    <p:sldId id="299" r:id="rId6"/>
    <p:sldId id="338" r:id="rId7"/>
    <p:sldId id="339" r:id="rId8"/>
    <p:sldId id="267" r:id="rId9"/>
    <p:sldId id="270" r:id="rId10"/>
    <p:sldId id="318" r:id="rId11"/>
    <p:sldId id="264" r:id="rId12"/>
    <p:sldId id="331" r:id="rId13"/>
    <p:sldId id="300" r:id="rId14"/>
    <p:sldId id="340" r:id="rId15"/>
    <p:sldId id="265" r:id="rId16"/>
    <p:sldId id="266" r:id="rId17"/>
    <p:sldId id="341" r:id="rId18"/>
    <p:sldId id="261" r:id="rId19"/>
    <p:sldId id="332" r:id="rId20"/>
    <p:sldId id="342" r:id="rId21"/>
    <p:sldId id="343" r:id="rId22"/>
    <p:sldId id="344" r:id="rId23"/>
    <p:sldId id="302" r:id="rId24"/>
    <p:sldId id="268" r:id="rId25"/>
    <p:sldId id="269" r:id="rId26"/>
    <p:sldId id="301" r:id="rId27"/>
    <p:sldId id="303" r:id="rId28"/>
    <p:sldId id="319" r:id="rId29"/>
    <p:sldId id="262" r:id="rId30"/>
    <p:sldId id="320" r:id="rId31"/>
    <p:sldId id="346" r:id="rId32"/>
    <p:sldId id="263" r:id="rId33"/>
    <p:sldId id="321" r:id="rId34"/>
    <p:sldId id="322" r:id="rId35"/>
    <p:sldId id="260" r:id="rId36"/>
    <p:sldId id="275" r:id="rId37"/>
    <p:sldId id="272" r:id="rId38"/>
    <p:sldId id="274" r:id="rId39"/>
    <p:sldId id="273" r:id="rId40"/>
    <p:sldId id="258" r:id="rId41"/>
    <p:sldId id="304" r:id="rId42"/>
    <p:sldId id="276" r:id="rId43"/>
    <p:sldId id="277" r:id="rId44"/>
    <p:sldId id="278" r:id="rId45"/>
    <p:sldId id="279" r:id="rId46"/>
    <p:sldId id="280" r:id="rId47"/>
    <p:sldId id="282" r:id="rId48"/>
    <p:sldId id="283" r:id="rId49"/>
    <p:sldId id="284" r:id="rId50"/>
    <p:sldId id="285" r:id="rId51"/>
    <p:sldId id="323" r:id="rId52"/>
    <p:sldId id="293" r:id="rId53"/>
    <p:sldId id="286" r:id="rId54"/>
    <p:sldId id="290" r:id="rId55"/>
    <p:sldId id="289" r:id="rId56"/>
    <p:sldId id="334" r:id="rId57"/>
    <p:sldId id="333" r:id="rId58"/>
    <p:sldId id="335" r:id="rId59"/>
    <p:sldId id="294" r:id="rId60"/>
    <p:sldId id="336" r:id="rId61"/>
    <p:sldId id="305" r:id="rId62"/>
    <p:sldId id="295" r:id="rId63"/>
    <p:sldId id="306" r:id="rId64"/>
    <p:sldId id="307" r:id="rId65"/>
    <p:sldId id="288" r:id="rId66"/>
    <p:sldId id="308" r:id="rId67"/>
    <p:sldId id="296" r:id="rId68"/>
    <p:sldId id="297" r:id="rId69"/>
    <p:sldId id="324" r:id="rId70"/>
    <p:sldId id="292" r:id="rId71"/>
    <p:sldId id="315" r:id="rId72"/>
    <p:sldId id="325" r:id="rId73"/>
    <p:sldId id="328" r:id="rId74"/>
    <p:sldId id="316" r:id="rId75"/>
    <p:sldId id="314" r:id="rId76"/>
    <p:sldId id="345" r:id="rId77"/>
    <p:sldId id="313" r:id="rId78"/>
    <p:sldId id="309" r:id="rId79"/>
    <p:sldId id="330" r:id="rId80"/>
    <p:sldId id="329" r:id="rId81"/>
    <p:sldId id="326" r:id="rId82"/>
    <p:sldId id="312" r:id="rId83"/>
    <p:sldId id="310" r:id="rId84"/>
    <p:sldId id="311" r:id="rId85"/>
    <p:sldId id="327" r:id="rId86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169B-4070-4BA5-B989-F7705EB0A2FE}" type="datetimeFigureOut">
              <a:rPr lang="sv-SE" smtClean="0"/>
              <a:pPr/>
              <a:t>2013-11-06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BAEA-5DCE-4FDE-A5F6-CEA75C40666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506C-7720-4B8C-86B0-0A7C225C70B9}" type="datetimeFigureOut">
              <a:rPr lang="sv-SE" smtClean="0"/>
              <a:pPr/>
              <a:t>2013-11-06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4EC5-9497-42EA-BB98-C444E1FE199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810CA-A6A5-4B06-BA42-F78AAB97778A}" type="slidenum">
              <a:rPr lang="en-US"/>
              <a:pPr/>
              <a:t>36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intermediate disturbance hypothesis: the highest diversity is maintained at intermediate levels of disturbance frequency, intensity, size, and time since disturbance.  </a:t>
            </a:r>
          </a:p>
          <a:p>
            <a:r>
              <a:rPr lang="en-US"/>
              <a:t>Immediately following a disturbance: few species because only quick colonizers.  </a:t>
            </a:r>
          </a:p>
          <a:p>
            <a:r>
              <a:rPr lang="en-US"/>
              <a:t>Diversity increases with time because new species arrive.  </a:t>
            </a:r>
          </a:p>
          <a:p>
            <a:r>
              <a:rPr lang="en-US"/>
              <a:t>Eventually, competitive exclusion occurs, or 1 species is more resistant to physical extremes, natural enemies, etc, resulting in low diversity.</a:t>
            </a:r>
          </a:p>
          <a:p>
            <a:r>
              <a:rPr lang="en-US"/>
              <a:t>If disturbances happen frequently, only early colonizers arrive.  If disturbances happen infrequently, competitive exclusion occurs.</a:t>
            </a:r>
          </a:p>
          <a:p>
            <a:r>
              <a:rPr lang="en-US"/>
              <a:t>Figure from Budongo forest of Uganda: colonizing, mixed and climax stands of trees.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64EC5-9497-42EA-BB98-C444E1FE1995}" type="slidenum">
              <a:rPr lang="sv-SE" smtClean="0"/>
              <a:pPr/>
              <a:t>47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tif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tif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tif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14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636223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latin typeface="Arial" pitchFamily="34" charset="0"/>
                <a:ea typeface="+mj-ea"/>
                <a:cs typeface="Arial" pitchFamily="34" charset="0"/>
              </a:rPr>
              <a:t>Cambiamenti di uso del suolo</a:t>
            </a:r>
            <a:endParaRPr kumimoji="0" lang="it-C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2895600"/>
            <a:ext cx="72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/>
              <a:t>Prati</a:t>
            </a:r>
            <a:r>
              <a:rPr lang="sv-SE" sz="3200" dirty="0" smtClean="0"/>
              <a:t> da </a:t>
            </a:r>
            <a:r>
              <a:rPr lang="sv-SE" sz="3200" dirty="0" err="1" smtClean="0"/>
              <a:t>fieno</a:t>
            </a:r>
            <a:endParaRPr lang="en-GB" sz="32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57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a typeface="Verdana" pitchFamily="34" charset="0"/>
                <a:cs typeface="Verdana" pitchFamily="34" charset="0"/>
              </a:rPr>
              <a:t>1.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Intensificazione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prati</a:t>
            </a:r>
            <a:endParaRPr lang="en-GB" sz="2400" dirty="0" smtClean="0"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100" name="Picture 4" descr="http://t3.gstatic.com/images?q=tbn:ANd9GcRVnux8roF2vuj49EiGeSC7GZgVoOCXx6pBcJeagsX1hisCAi4hk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295400"/>
            <a:ext cx="2466975" cy="1847851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ANd9GcSmxLNS5TnWseOFxOUhnQ16YYVRVAZzxtUYxaJfRu7aTC8tHrB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1066800"/>
            <a:ext cx="2844800" cy="213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2800" y="1474113"/>
            <a:ext cx="220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&gt; Input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nutrienti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 descr="http://esvc000872.wic018tu.server-web.com/cmow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4648200"/>
            <a:ext cx="2819400" cy="172247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95600" y="4648200"/>
            <a:ext cx="10506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&gt;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Taglio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22532" name="Picture 4" descr="https://encrypted-tbn1.gstatic.com/images?q=tbn:ANd9GcTKYsohUdHWmaJ-IBJn30xpP9Fcq0xAu81M9jX3torMGEGEkuA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3810000"/>
            <a:ext cx="1743075" cy="2619375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733800" y="19812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ight Arrow 12"/>
          <p:cNvSpPr/>
          <p:nvPr/>
        </p:nvSpPr>
        <p:spPr>
          <a:xfrm>
            <a:off x="2590800" y="51816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8" name="Line 112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42792" y="152400"/>
            <a:ext cx="72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796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La </a:t>
            </a:r>
            <a:r>
              <a:rPr lang="sv-SE" sz="2400" dirty="0" err="1" smtClean="0"/>
              <a:t>pendenza</a:t>
            </a:r>
            <a:r>
              <a:rPr lang="sv-SE" sz="2400" dirty="0" smtClean="0"/>
              <a:t> </a:t>
            </a:r>
            <a:r>
              <a:rPr lang="sv-SE" sz="2400" dirty="0" err="1" smtClean="0"/>
              <a:t>può</a:t>
            </a:r>
            <a:r>
              <a:rPr lang="sv-SE" sz="2400" dirty="0" smtClean="0"/>
              <a:t> </a:t>
            </a:r>
            <a:r>
              <a:rPr lang="sv-SE" sz="2400" dirty="0" err="1" smtClean="0"/>
              <a:t>essere</a:t>
            </a:r>
            <a:r>
              <a:rPr lang="sv-SE" sz="2400" dirty="0" smtClean="0"/>
              <a:t> </a:t>
            </a:r>
            <a:r>
              <a:rPr lang="sv-SE" sz="2400" dirty="0" err="1" smtClean="0"/>
              <a:t>usata</a:t>
            </a:r>
            <a:r>
              <a:rPr lang="sv-SE" sz="2400" dirty="0" smtClean="0"/>
              <a:t> come </a:t>
            </a:r>
            <a:r>
              <a:rPr lang="sv-SE" sz="2400" dirty="0" err="1" smtClean="0"/>
              <a:t>proxy</a:t>
            </a:r>
            <a:r>
              <a:rPr lang="sv-SE" sz="2400" dirty="0" smtClean="0"/>
              <a:t> per </a:t>
            </a:r>
            <a:r>
              <a:rPr lang="sv-SE" sz="2400" dirty="0" err="1" smtClean="0"/>
              <a:t>l’intensità</a:t>
            </a:r>
            <a:r>
              <a:rPr lang="sv-SE" sz="2400" dirty="0" smtClean="0"/>
              <a:t> di </a:t>
            </a:r>
            <a:r>
              <a:rPr lang="sv-SE" sz="2400" dirty="0" err="1" smtClean="0"/>
              <a:t>gestione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27175" y="2927350"/>
            <a:ext cx="2338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000">
              <a:ea typeface="Gungsuh" pitchFamily="18" charset="-127"/>
            </a:endParaRPr>
          </a:p>
        </p:txBody>
      </p:sp>
      <p:sp>
        <p:nvSpPr>
          <p:cNvPr id="7" name="AutoShape 43"/>
          <p:cNvSpPr>
            <a:spLocks noChangeArrowheads="1"/>
          </p:cNvSpPr>
          <p:nvPr/>
        </p:nvSpPr>
        <p:spPr bwMode="auto">
          <a:xfrm rot="19878549">
            <a:off x="5400675" y="3665537"/>
            <a:ext cx="714375" cy="1144588"/>
          </a:xfrm>
          <a:prstGeom prst="downArrow">
            <a:avLst>
              <a:gd name="adj1" fmla="val 50000"/>
              <a:gd name="adj2" fmla="val 40056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5035550" y="3730625"/>
            <a:ext cx="344487" cy="1008062"/>
          </a:xfrm>
          <a:prstGeom prst="downArrow">
            <a:avLst>
              <a:gd name="adj1" fmla="val 50000"/>
              <a:gd name="adj2" fmla="val 7315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 rot="1869328">
            <a:off x="4713287" y="3638550"/>
            <a:ext cx="136525" cy="1011237"/>
          </a:xfrm>
          <a:prstGeom prst="downArrow">
            <a:avLst>
              <a:gd name="adj1" fmla="val 50000"/>
              <a:gd name="adj2" fmla="val 185174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>
            <a:off x="4171950" y="4522787"/>
            <a:ext cx="482600" cy="238125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Line 47"/>
          <p:cNvSpPr>
            <a:spLocks noChangeShapeType="1"/>
          </p:cNvSpPr>
          <p:nvPr/>
        </p:nvSpPr>
        <p:spPr bwMode="auto">
          <a:xfrm>
            <a:off x="4846637" y="4764087"/>
            <a:ext cx="620713" cy="119063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Line 48"/>
          <p:cNvSpPr>
            <a:spLocks noChangeShapeType="1"/>
          </p:cNvSpPr>
          <p:nvPr/>
        </p:nvSpPr>
        <p:spPr bwMode="auto">
          <a:xfrm flipV="1">
            <a:off x="5711825" y="4883150"/>
            <a:ext cx="692150" cy="1587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1795462" y="4089400"/>
            <a:ext cx="690563" cy="504825"/>
          </a:xfrm>
          <a:prstGeom prst="downArrow">
            <a:avLst>
              <a:gd name="adj1" fmla="val 50000"/>
              <a:gd name="adj2" fmla="val 25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>
            <a:off x="1163637" y="4089400"/>
            <a:ext cx="344488" cy="504825"/>
          </a:xfrm>
          <a:prstGeom prst="downArrow">
            <a:avLst>
              <a:gd name="adj1" fmla="val 50000"/>
              <a:gd name="adj2" fmla="val 36636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714375" y="4089400"/>
            <a:ext cx="139700" cy="504825"/>
          </a:xfrm>
          <a:prstGeom prst="downArrow">
            <a:avLst>
              <a:gd name="adj1" fmla="val 50000"/>
              <a:gd name="adj2" fmla="val 90341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569912" y="4660900"/>
            <a:ext cx="20716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200" dirty="0" err="1" smtClean="0"/>
              <a:t>Azoto</a:t>
            </a:r>
            <a:endParaRPr lang="it-IT" sz="2200" dirty="0"/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4243387" y="3802062"/>
            <a:ext cx="2071688" cy="43088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200" dirty="0" err="1" smtClean="0"/>
              <a:t>Gestione</a:t>
            </a:r>
            <a:endParaRPr lang="it-IT" sz="2200" dirty="0"/>
          </a:p>
        </p:txBody>
      </p:sp>
      <p:sp>
        <p:nvSpPr>
          <p:cNvPr id="18" name="AutoShape 55"/>
          <p:cNvSpPr>
            <a:spLocks noChangeArrowheads="1"/>
          </p:cNvSpPr>
          <p:nvPr/>
        </p:nvSpPr>
        <p:spPr bwMode="auto">
          <a:xfrm>
            <a:off x="3119438" y="3756025"/>
            <a:ext cx="1071562" cy="477837"/>
          </a:xfrm>
          <a:prstGeom prst="rightArrow">
            <a:avLst>
              <a:gd name="adj1" fmla="val 50000"/>
              <a:gd name="adj2" fmla="val 56063"/>
            </a:avLst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Rectangle 56"/>
          <p:cNvSpPr>
            <a:spLocks noChangeArrowheads="1"/>
          </p:cNvSpPr>
          <p:nvPr/>
        </p:nvSpPr>
        <p:spPr bwMode="auto">
          <a:xfrm rot="16200000">
            <a:off x="3372178" y="2459831"/>
            <a:ext cx="523220" cy="2082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en-GB" sz="2200" dirty="0" smtClean="0"/>
              <a:t>‘</a:t>
            </a:r>
            <a:r>
              <a:rPr lang="en-GB" sz="2200" dirty="0" err="1" smtClean="0"/>
              <a:t>Filtro</a:t>
            </a:r>
            <a:r>
              <a:rPr lang="en-GB" sz="2200" dirty="0" smtClean="0"/>
              <a:t> </a:t>
            </a:r>
            <a:r>
              <a:rPr lang="en-GB" sz="2200" dirty="0" err="1" smtClean="0"/>
              <a:t>pendenza</a:t>
            </a:r>
            <a:r>
              <a:rPr lang="en-GB" sz="2200" dirty="0" smtClean="0"/>
              <a:t>’</a:t>
            </a:r>
            <a:endParaRPr lang="it-IT" sz="2200" dirty="0"/>
          </a:p>
        </p:txBody>
      </p:sp>
      <p:sp>
        <p:nvSpPr>
          <p:cNvPr id="22" name="AutoShape 63"/>
          <p:cNvSpPr>
            <a:spLocks noChangeArrowheads="1"/>
          </p:cNvSpPr>
          <p:nvPr/>
        </p:nvSpPr>
        <p:spPr bwMode="auto">
          <a:xfrm>
            <a:off x="6259512" y="3665537"/>
            <a:ext cx="1103313" cy="595313"/>
          </a:xfrm>
          <a:prstGeom prst="rightArrow">
            <a:avLst>
              <a:gd name="adj1" fmla="val 50000"/>
              <a:gd name="adj2" fmla="val 46333"/>
            </a:avLst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463550" y="2514600"/>
            <a:ext cx="2071687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AZIENDA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" name="Picture 76" descr="icon_home_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24025" y="3297237"/>
            <a:ext cx="828675" cy="676275"/>
          </a:xfrm>
          <a:prstGeom prst="rect">
            <a:avLst/>
          </a:prstGeom>
          <a:noFill/>
        </p:spPr>
      </p:pic>
      <p:pic>
        <p:nvPicPr>
          <p:cNvPr id="28" name="Picture 77" descr="icon_home_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" y="3657600"/>
            <a:ext cx="414337" cy="338137"/>
          </a:xfrm>
          <a:prstGeom prst="rect">
            <a:avLst/>
          </a:prstGeom>
          <a:noFill/>
        </p:spPr>
      </p:pic>
      <p:pic>
        <p:nvPicPr>
          <p:cNvPr id="29" name="Picture 78" descr="icon_home_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6325" y="3513137"/>
            <a:ext cx="552450" cy="450850"/>
          </a:xfrm>
          <a:prstGeom prst="rect">
            <a:avLst/>
          </a:prstGeom>
          <a:noFill/>
        </p:spPr>
      </p:pic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228600" y="2907268"/>
            <a:ext cx="329882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200" dirty="0" err="1" smtClean="0"/>
              <a:t>Dimensione</a:t>
            </a:r>
            <a:r>
              <a:rPr lang="en-GB" sz="2200" dirty="0" smtClean="0"/>
              <a:t> </a:t>
            </a:r>
            <a:r>
              <a:rPr lang="en-GB" sz="2200" dirty="0" err="1" smtClean="0"/>
              <a:t>aziendale</a:t>
            </a:r>
            <a:endParaRPr lang="it-IT" sz="2200" dirty="0"/>
          </a:p>
        </p:txBody>
      </p:sp>
      <p:pic>
        <p:nvPicPr>
          <p:cNvPr id="32" name="Picture 81" descr="cow-silhouette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9650" y="3154362"/>
            <a:ext cx="838200" cy="460375"/>
          </a:xfrm>
          <a:prstGeom prst="rect">
            <a:avLst/>
          </a:prstGeom>
          <a:noFill/>
        </p:spPr>
      </p:pic>
      <p:sp>
        <p:nvSpPr>
          <p:cNvPr id="33" name="Rectangle 86"/>
          <p:cNvSpPr>
            <a:spLocks noChangeArrowheads="1"/>
          </p:cNvSpPr>
          <p:nvPr/>
        </p:nvSpPr>
        <p:spPr bwMode="auto">
          <a:xfrm>
            <a:off x="7467600" y="3581400"/>
            <a:ext cx="141763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200" dirty="0" smtClean="0"/>
              <a:t>Diversità vegetale</a:t>
            </a:r>
            <a:endParaRPr lang="it-IT" sz="2200" dirty="0"/>
          </a:p>
        </p:txBody>
      </p: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4557713" y="2514600"/>
            <a:ext cx="2071687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PRATO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8" name="Line 112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42792" y="152400"/>
            <a:ext cx="72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35" descr="Fig4b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685925"/>
            <a:ext cx="8569325" cy="325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68313" y="981075"/>
            <a:ext cx="215900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627313" y="908050"/>
            <a:ext cx="201612" cy="547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859338" y="981075"/>
            <a:ext cx="217487" cy="547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395288" y="5897563"/>
            <a:ext cx="8424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GB" sz="1400"/>
              <a:t>Marini et al. (2007) </a:t>
            </a:r>
            <a:r>
              <a:rPr lang="en-GB" sz="1400" i="1"/>
              <a:t>Agriculture, Ecosystems &amp;</a:t>
            </a:r>
            <a:r>
              <a:rPr lang="en-GB" sz="1400"/>
              <a:t> Environment </a:t>
            </a:r>
            <a:r>
              <a:rPr lang="it-IT" sz="1400"/>
              <a:t>119, 281-288 </a:t>
            </a:r>
            <a:r>
              <a:rPr lang="en-GB" sz="1400"/>
              <a:t>.</a:t>
            </a: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781050" y="4868863"/>
            <a:ext cx="739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Proporzione di competitori, stress-tolleranti </a:t>
            </a:r>
            <a:r>
              <a:rPr lang="it-IT" sz="2000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it-IT" sz="2000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ruderali</a:t>
            </a:r>
            <a:endParaRPr lang="it-IT" sz="2000" dirty="0"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5560" name="Picture 24" descr="Fi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382713"/>
            <a:ext cx="8820150" cy="3341687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2792" y="152400"/>
            <a:ext cx="72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01" name="Picture 105" descr="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908050"/>
            <a:ext cx="6048375" cy="5124450"/>
          </a:xfrm>
          <a:prstGeom prst="rect">
            <a:avLst/>
          </a:prstGeom>
          <a:noFill/>
        </p:spPr>
      </p:pic>
      <p:sp>
        <p:nvSpPr>
          <p:cNvPr id="55388" name="AutoShape 92"/>
          <p:cNvSpPr>
            <a:spLocks noChangeArrowheads="1"/>
          </p:cNvSpPr>
          <p:nvPr/>
        </p:nvSpPr>
        <p:spPr bwMode="auto">
          <a:xfrm rot="16200000" flipH="1" flipV="1">
            <a:off x="6607969" y="1431131"/>
            <a:ext cx="1511300" cy="14747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6300788" y="30686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/>
            <a:r>
              <a:rPr lang="it-IT"/>
              <a:t>Alterazione della struttura</a:t>
            </a:r>
          </a:p>
          <a:p>
            <a:pPr marL="371475" indent="-371475"/>
            <a:r>
              <a:rPr lang="it-IT"/>
              <a:t>della vegetazione</a:t>
            </a:r>
          </a:p>
        </p:txBody>
      </p:sp>
      <p:sp>
        <p:nvSpPr>
          <p:cNvPr id="55390" name="AutoShape 94"/>
          <p:cNvSpPr>
            <a:spLocks noChangeArrowheads="1"/>
          </p:cNvSpPr>
          <p:nvPr/>
        </p:nvSpPr>
        <p:spPr bwMode="auto">
          <a:xfrm rot="5313439" flipH="1">
            <a:off x="6696075" y="3825875"/>
            <a:ext cx="1296988" cy="15128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55403" name="Picture 107" descr="Arcyptera_fusc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413" y="1196975"/>
            <a:ext cx="850900" cy="914400"/>
          </a:xfrm>
          <a:prstGeom prst="rect">
            <a:avLst/>
          </a:prstGeom>
          <a:noFill/>
        </p:spPr>
      </p:pic>
      <p:pic>
        <p:nvPicPr>
          <p:cNvPr id="55404" name="Picture 108" descr="parnassius-apollo-olympiacus-26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063" y="1196975"/>
            <a:ext cx="935037" cy="701675"/>
          </a:xfrm>
          <a:prstGeom prst="rect">
            <a:avLst/>
          </a:prstGeom>
          <a:noFill/>
        </p:spPr>
      </p:pic>
      <p:sp>
        <p:nvSpPr>
          <p:cNvPr id="55405" name="Text Box 109"/>
          <p:cNvSpPr txBox="1">
            <a:spLocks noChangeArrowheads="1"/>
          </p:cNvSpPr>
          <p:nvPr/>
        </p:nvSpPr>
        <p:spPr bwMode="auto">
          <a:xfrm>
            <a:off x="4425950" y="6477000"/>
            <a:ext cx="47545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Marini </a:t>
            </a:r>
            <a:r>
              <a:rPr lang="it-IT" sz="1400" i="1" dirty="0"/>
              <a:t>et al</a:t>
            </a:r>
            <a:r>
              <a:rPr lang="it-IT" sz="1400" dirty="0"/>
              <a:t>. (2009) </a:t>
            </a:r>
            <a:r>
              <a:rPr lang="it-IT" sz="1400" i="1" dirty="0"/>
              <a:t>Biological Conservation</a:t>
            </a:r>
            <a:r>
              <a:rPr lang="it-IT" sz="1400" dirty="0"/>
              <a:t>, 142, 394-403 </a:t>
            </a:r>
          </a:p>
        </p:txBody>
      </p:sp>
      <p:sp>
        <p:nvSpPr>
          <p:cNvPr id="55406" name="Rectangle 110"/>
          <p:cNvSpPr>
            <a:spLocks noChangeArrowheads="1"/>
          </p:cNvSpPr>
          <p:nvPr/>
        </p:nvSpPr>
        <p:spPr bwMode="auto">
          <a:xfrm>
            <a:off x="2195513" y="3068638"/>
            <a:ext cx="3168650" cy="3667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dirty="0" smtClean="0"/>
              <a:t>Frequenza di taglio</a:t>
            </a:r>
            <a:endParaRPr lang="it-IT" dirty="0"/>
          </a:p>
        </p:txBody>
      </p:sp>
      <p:sp>
        <p:nvSpPr>
          <p:cNvPr id="55407" name="Rectangle 111"/>
          <p:cNvSpPr>
            <a:spLocks noChangeArrowheads="1"/>
          </p:cNvSpPr>
          <p:nvPr/>
        </p:nvSpPr>
        <p:spPr bwMode="auto">
          <a:xfrm>
            <a:off x="2195513" y="5726113"/>
            <a:ext cx="3168650" cy="3667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dirty="0" smtClean="0"/>
              <a:t>Fertilità del suolo</a:t>
            </a:r>
            <a:endParaRPr lang="it-IT" dirty="0"/>
          </a:p>
        </p:txBody>
      </p:sp>
      <p:sp>
        <p:nvSpPr>
          <p:cNvPr id="55408" name="Line 112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1476375" y="1916113"/>
            <a:ext cx="151130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>
            <a:off x="4500563" y="1773238"/>
            <a:ext cx="1511300" cy="935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>
            <a:off x="1116013" y="4724400"/>
            <a:ext cx="20161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414" name="Line 118"/>
          <p:cNvSpPr>
            <a:spLocks noChangeShapeType="1"/>
          </p:cNvSpPr>
          <p:nvPr/>
        </p:nvSpPr>
        <p:spPr bwMode="auto">
          <a:xfrm>
            <a:off x="4140200" y="4581525"/>
            <a:ext cx="1944688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Rectangle 29"/>
          <p:cNvSpPr/>
          <p:nvPr/>
        </p:nvSpPr>
        <p:spPr>
          <a:xfrm>
            <a:off x="42792" y="152400"/>
            <a:ext cx="7196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38" name="Picture 114" descr="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063" y="1025525"/>
            <a:ext cx="3025775" cy="2487613"/>
          </a:xfrm>
          <a:prstGeom prst="rect">
            <a:avLst/>
          </a:prstGeom>
          <a:noFill/>
        </p:spPr>
      </p:pic>
      <p:pic>
        <p:nvPicPr>
          <p:cNvPr id="52339" name="Picture 115" descr="Fi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063" y="3790950"/>
            <a:ext cx="3097212" cy="2590800"/>
          </a:xfrm>
          <a:prstGeom prst="rect">
            <a:avLst/>
          </a:prstGeom>
          <a:noFill/>
        </p:spPr>
      </p:pic>
      <p:pic>
        <p:nvPicPr>
          <p:cNvPr id="52348" name="Picture 124" descr="parnassius-apollo-olympiacus-26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21625" y="3689350"/>
            <a:ext cx="935038" cy="701675"/>
          </a:xfrm>
          <a:prstGeom prst="rect">
            <a:avLst/>
          </a:prstGeom>
          <a:noFill/>
        </p:spPr>
      </p:pic>
      <p:pic>
        <p:nvPicPr>
          <p:cNvPr id="52349" name="Picture 125" descr="Arcyptera_fusc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42275" y="1125538"/>
            <a:ext cx="850900" cy="914400"/>
          </a:xfrm>
          <a:prstGeom prst="rect">
            <a:avLst/>
          </a:prstGeom>
          <a:noFill/>
        </p:spPr>
      </p:pic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52373" name="Picture 149" descr="Fassa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40650" y="0"/>
            <a:ext cx="1403350" cy="1054100"/>
          </a:xfrm>
          <a:prstGeom prst="rect">
            <a:avLst/>
          </a:prstGeom>
          <a:noFill/>
        </p:spPr>
      </p:pic>
      <p:sp>
        <p:nvSpPr>
          <p:cNvPr id="52374" name="AutoShape 150"/>
          <p:cNvSpPr>
            <a:spLocks noChangeArrowheads="1"/>
          </p:cNvSpPr>
          <p:nvPr/>
        </p:nvSpPr>
        <p:spPr bwMode="auto">
          <a:xfrm>
            <a:off x="8226425" y="620713"/>
            <a:ext cx="593725" cy="144462"/>
          </a:xfrm>
          <a:prstGeom prst="parallelogram">
            <a:avLst>
              <a:gd name="adj" fmla="val 102748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52375" name="Picture 151" descr="Chorthippus_parallelus_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850" y="1196975"/>
            <a:ext cx="936625" cy="620713"/>
          </a:xfrm>
          <a:prstGeom prst="rect">
            <a:avLst/>
          </a:prstGeom>
          <a:noFill/>
        </p:spPr>
      </p:pic>
      <p:pic>
        <p:nvPicPr>
          <p:cNvPr id="52376" name="Picture 152" descr="InLeNyClEuA000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4356100"/>
            <a:ext cx="792162" cy="728663"/>
          </a:xfrm>
          <a:prstGeom prst="rect">
            <a:avLst/>
          </a:prstGeom>
          <a:noFill/>
        </p:spPr>
      </p:pic>
      <p:sp>
        <p:nvSpPr>
          <p:cNvPr id="52377" name="Rectangle 153"/>
          <p:cNvSpPr>
            <a:spLocks noChangeArrowheads="1"/>
          </p:cNvSpPr>
          <p:nvPr/>
        </p:nvSpPr>
        <p:spPr bwMode="auto">
          <a:xfrm flipH="1">
            <a:off x="107950" y="1909763"/>
            <a:ext cx="1081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Taglio</a:t>
            </a: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flipH="1">
            <a:off x="107950" y="2270125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Eutrofizzazione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 flipH="1">
            <a:off x="107950" y="5451475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Eutrofizzazione</a:t>
            </a:r>
          </a:p>
        </p:txBody>
      </p:sp>
      <p:sp>
        <p:nvSpPr>
          <p:cNvPr id="52380" name="Rectangle 156"/>
          <p:cNvSpPr>
            <a:spLocks noChangeArrowheads="1"/>
          </p:cNvSpPr>
          <p:nvPr/>
        </p:nvSpPr>
        <p:spPr bwMode="auto">
          <a:xfrm flipH="1">
            <a:off x="107950" y="5091113"/>
            <a:ext cx="1081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Taglio</a:t>
            </a:r>
          </a:p>
        </p:txBody>
      </p:sp>
      <p:sp>
        <p:nvSpPr>
          <p:cNvPr id="52381" name="Rectangle 157"/>
          <p:cNvSpPr>
            <a:spLocks noChangeArrowheads="1"/>
          </p:cNvSpPr>
          <p:nvPr/>
        </p:nvSpPr>
        <p:spPr bwMode="auto">
          <a:xfrm flipH="1">
            <a:off x="2917825" y="2284413"/>
            <a:ext cx="24479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/>
              <a:t>Cotico alto e denso</a:t>
            </a:r>
          </a:p>
          <a:p>
            <a:pPr algn="l"/>
            <a:r>
              <a:rPr lang="it-IT"/>
              <a:t>(microclima freddo)</a:t>
            </a:r>
          </a:p>
        </p:txBody>
      </p:sp>
      <p:sp>
        <p:nvSpPr>
          <p:cNvPr id="52382" name="Rectangle 158"/>
          <p:cNvSpPr>
            <a:spLocks noChangeArrowheads="1"/>
          </p:cNvSpPr>
          <p:nvPr/>
        </p:nvSpPr>
        <p:spPr bwMode="auto">
          <a:xfrm flipH="1">
            <a:off x="2846388" y="5451475"/>
            <a:ext cx="2519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/>
              <a:t>Ridotta disponibilità di nettare e piante ospiti</a:t>
            </a:r>
          </a:p>
        </p:txBody>
      </p:sp>
      <p:sp>
        <p:nvSpPr>
          <p:cNvPr id="52383" name="Rectangle 159"/>
          <p:cNvSpPr>
            <a:spLocks noChangeArrowheads="1"/>
          </p:cNvSpPr>
          <p:nvPr/>
        </p:nvSpPr>
        <p:spPr bwMode="auto">
          <a:xfrm flipH="1">
            <a:off x="2271713" y="1909763"/>
            <a:ext cx="29511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/>
              <a:t>Mortalità diretta</a:t>
            </a:r>
          </a:p>
        </p:txBody>
      </p:sp>
      <p:sp>
        <p:nvSpPr>
          <p:cNvPr id="52384" name="Rectangle 160"/>
          <p:cNvSpPr>
            <a:spLocks noChangeArrowheads="1"/>
          </p:cNvSpPr>
          <p:nvPr/>
        </p:nvSpPr>
        <p:spPr bwMode="auto">
          <a:xfrm flipH="1">
            <a:off x="2200275" y="5084763"/>
            <a:ext cx="3092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/>
              <a:t>Mortalità diretta delle larve </a:t>
            </a: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1260475" y="2125663"/>
            <a:ext cx="9366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86" name="Line 162"/>
          <p:cNvSpPr>
            <a:spLocks noChangeShapeType="1"/>
          </p:cNvSpPr>
          <p:nvPr/>
        </p:nvSpPr>
        <p:spPr bwMode="auto">
          <a:xfrm>
            <a:off x="1908175" y="2486025"/>
            <a:ext cx="9366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87" name="Line 163"/>
          <p:cNvSpPr>
            <a:spLocks noChangeShapeType="1"/>
          </p:cNvSpPr>
          <p:nvPr/>
        </p:nvSpPr>
        <p:spPr bwMode="auto">
          <a:xfrm>
            <a:off x="1187450" y="5308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88" name="Line 164"/>
          <p:cNvSpPr>
            <a:spLocks noChangeShapeType="1"/>
          </p:cNvSpPr>
          <p:nvPr/>
        </p:nvSpPr>
        <p:spPr bwMode="auto">
          <a:xfrm>
            <a:off x="1906588" y="56673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89" name="Line 165"/>
          <p:cNvSpPr>
            <a:spLocks noChangeShapeType="1"/>
          </p:cNvSpPr>
          <p:nvPr/>
        </p:nvSpPr>
        <p:spPr bwMode="auto">
          <a:xfrm>
            <a:off x="1908175" y="2565400"/>
            <a:ext cx="8651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90" name="Rectangle 166"/>
          <p:cNvSpPr>
            <a:spLocks noChangeArrowheads="1"/>
          </p:cNvSpPr>
          <p:nvPr/>
        </p:nvSpPr>
        <p:spPr bwMode="auto">
          <a:xfrm flipH="1">
            <a:off x="2917825" y="3062288"/>
            <a:ext cx="3024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/>
              <a:t>Aumento della qualità</a:t>
            </a:r>
          </a:p>
          <a:p>
            <a:pPr algn="l"/>
            <a:r>
              <a:rPr lang="it-IT"/>
              <a:t>delle risorse trofiche (</a:t>
            </a:r>
            <a:r>
              <a:rPr lang="it-IT">
                <a:solidFill>
                  <a:srgbClr val="FF0000"/>
                </a:solidFill>
              </a:rPr>
              <a:t>n.s.</a:t>
            </a:r>
            <a:r>
              <a:rPr lang="it-IT"/>
              <a:t>)</a:t>
            </a:r>
          </a:p>
        </p:txBody>
      </p:sp>
      <p:sp>
        <p:nvSpPr>
          <p:cNvPr id="52391" name="Rectangle 167"/>
          <p:cNvSpPr>
            <a:spLocks noChangeArrowheads="1"/>
          </p:cNvSpPr>
          <p:nvPr/>
        </p:nvSpPr>
        <p:spPr bwMode="auto">
          <a:xfrm flipH="1">
            <a:off x="2341563" y="955675"/>
            <a:ext cx="2951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400" b="1"/>
              <a:t>Meccanismi</a:t>
            </a:r>
          </a:p>
        </p:txBody>
      </p:sp>
      <p:sp>
        <p:nvSpPr>
          <p:cNvPr id="52392" name="Line 168"/>
          <p:cNvSpPr>
            <a:spLocks noChangeShapeType="1"/>
          </p:cNvSpPr>
          <p:nvPr/>
        </p:nvSpPr>
        <p:spPr bwMode="auto">
          <a:xfrm>
            <a:off x="6443663" y="1557338"/>
            <a:ext cx="165735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93" name="Line 169"/>
          <p:cNvSpPr>
            <a:spLocks noChangeShapeType="1"/>
          </p:cNvSpPr>
          <p:nvPr/>
        </p:nvSpPr>
        <p:spPr bwMode="auto">
          <a:xfrm flipV="1">
            <a:off x="6443663" y="4365625"/>
            <a:ext cx="1584325" cy="115093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2394" name="Rectangle 170"/>
          <p:cNvSpPr>
            <a:spLocks noChangeArrowheads="1"/>
          </p:cNvSpPr>
          <p:nvPr/>
        </p:nvSpPr>
        <p:spPr bwMode="auto">
          <a:xfrm flipH="1">
            <a:off x="7235825" y="981075"/>
            <a:ext cx="7921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4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52395" name="Rectangle 171"/>
          <p:cNvSpPr>
            <a:spLocks noChangeArrowheads="1"/>
          </p:cNvSpPr>
          <p:nvPr/>
        </p:nvSpPr>
        <p:spPr bwMode="auto">
          <a:xfrm flipH="1">
            <a:off x="6588125" y="3806825"/>
            <a:ext cx="7921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4000" b="1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52396" name="Rectangle 172"/>
          <p:cNvSpPr>
            <a:spLocks noChangeArrowheads="1"/>
          </p:cNvSpPr>
          <p:nvPr/>
        </p:nvSpPr>
        <p:spPr bwMode="auto">
          <a:xfrm>
            <a:off x="76200" y="3767138"/>
            <a:ext cx="5072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/>
              <a:t>Braschler &amp; Marini (2009) </a:t>
            </a:r>
            <a:r>
              <a:rPr lang="it-IT" sz="1400" i="1"/>
              <a:t>Ecological Entomology</a:t>
            </a:r>
            <a:r>
              <a:rPr lang="it-IT" sz="1400"/>
              <a:t>,</a:t>
            </a:r>
            <a:r>
              <a:rPr lang="en-GB" sz="1400"/>
              <a:t>34, 321–329</a:t>
            </a:r>
            <a:endParaRPr lang="it-IT" sz="1400"/>
          </a:p>
        </p:txBody>
      </p:sp>
      <p:sp>
        <p:nvSpPr>
          <p:cNvPr id="31" name="Rectangle 30"/>
          <p:cNvSpPr/>
          <p:nvPr/>
        </p:nvSpPr>
        <p:spPr>
          <a:xfrm>
            <a:off x="42792" y="152400"/>
            <a:ext cx="7196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dell’intensificazione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0" y="762000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5361" name="Rectangle 65"/>
          <p:cNvSpPr>
            <a:spLocks noChangeArrowheads="1"/>
          </p:cNvSpPr>
          <p:nvPr/>
        </p:nvSpPr>
        <p:spPr bwMode="auto">
          <a:xfrm>
            <a:off x="468313" y="981075"/>
            <a:ext cx="215900" cy="540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362" name="Rectangle 66"/>
          <p:cNvSpPr>
            <a:spLocks noChangeArrowheads="1"/>
          </p:cNvSpPr>
          <p:nvPr/>
        </p:nvSpPr>
        <p:spPr bwMode="auto">
          <a:xfrm>
            <a:off x="2627313" y="908050"/>
            <a:ext cx="201612" cy="547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5363" name="Rectangle 67"/>
          <p:cNvSpPr>
            <a:spLocks noChangeArrowheads="1"/>
          </p:cNvSpPr>
          <p:nvPr/>
        </p:nvSpPr>
        <p:spPr bwMode="auto">
          <a:xfrm>
            <a:off x="4859338" y="981075"/>
            <a:ext cx="217487" cy="5473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55384" name="Picture 88" descr="Fig_2_JOA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882775"/>
            <a:ext cx="8066088" cy="2841625"/>
          </a:xfrm>
          <a:prstGeom prst="rect">
            <a:avLst/>
          </a:prstGeom>
          <a:noFill/>
        </p:spPr>
      </p:pic>
      <p:sp>
        <p:nvSpPr>
          <p:cNvPr id="55387" name="Rectangle 91"/>
          <p:cNvSpPr>
            <a:spLocks noChangeArrowheads="1"/>
          </p:cNvSpPr>
          <p:nvPr/>
        </p:nvSpPr>
        <p:spPr bwMode="auto">
          <a:xfrm>
            <a:off x="395288" y="5897563"/>
            <a:ext cx="8424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GB" sz="1400"/>
              <a:t>Marini et al. (2008) </a:t>
            </a:r>
            <a:r>
              <a:rPr lang="en-GB" sz="1400" i="1"/>
              <a:t>Journal of Applied Ecology</a:t>
            </a:r>
            <a:r>
              <a:rPr lang="en-GB" sz="1400"/>
              <a:t> </a:t>
            </a:r>
            <a:r>
              <a:rPr lang="it-IT" sz="1400"/>
              <a:t>45, 361</a:t>
            </a:r>
            <a:r>
              <a:rPr lang="en-GB" sz="1400"/>
              <a:t>-</a:t>
            </a:r>
            <a:r>
              <a:rPr lang="it-IT" sz="1400"/>
              <a:t>370</a:t>
            </a:r>
            <a:r>
              <a:rPr lang="en-GB" sz="1400"/>
              <a:t>.</a:t>
            </a:r>
          </a:p>
        </p:txBody>
      </p:sp>
      <p:sp>
        <p:nvSpPr>
          <p:cNvPr id="55391" name="Rectangle 95"/>
          <p:cNvSpPr>
            <a:spLocks noChangeArrowheads="1"/>
          </p:cNvSpPr>
          <p:nvPr/>
        </p:nvSpPr>
        <p:spPr bwMode="auto">
          <a:xfrm flipH="1">
            <a:off x="1258888" y="1909762"/>
            <a:ext cx="12557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 </a:t>
            </a:r>
            <a:r>
              <a:rPr lang="en-US" b="1" dirty="0" err="1" smtClean="0">
                <a:solidFill>
                  <a:schemeClr val="accent2"/>
                </a:solidFill>
              </a:rPr>
              <a:t>taglio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55392" name="Rectangle 96"/>
          <p:cNvSpPr>
            <a:spLocks noChangeArrowheads="1"/>
          </p:cNvSpPr>
          <p:nvPr/>
        </p:nvSpPr>
        <p:spPr bwMode="auto">
          <a:xfrm flipH="1">
            <a:off x="2052638" y="2341562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 </a:t>
            </a:r>
            <a:r>
              <a:rPr lang="en-US" b="1" dirty="0" err="1" smtClean="0">
                <a:solidFill>
                  <a:schemeClr val="accent2"/>
                </a:solidFill>
              </a:rPr>
              <a:t>tagli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55393" name="Rectangle 97"/>
          <p:cNvSpPr>
            <a:spLocks noChangeArrowheads="1"/>
          </p:cNvSpPr>
          <p:nvPr/>
        </p:nvSpPr>
        <p:spPr bwMode="auto">
          <a:xfrm flipH="1">
            <a:off x="2916238" y="2779712"/>
            <a:ext cx="86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 </a:t>
            </a:r>
            <a:r>
              <a:rPr lang="en-US" b="1" dirty="0" err="1" smtClean="0">
                <a:solidFill>
                  <a:schemeClr val="accent2"/>
                </a:solidFill>
              </a:rPr>
              <a:t>tagli</a:t>
            </a:r>
            <a:endParaRPr lang="it-IT" b="1" dirty="0">
              <a:solidFill>
                <a:schemeClr val="accent2"/>
              </a:solidFill>
            </a:endParaRPr>
          </a:p>
        </p:txBody>
      </p:sp>
      <p:pic>
        <p:nvPicPr>
          <p:cNvPr id="55394" name="Picture 98" descr="Chorthippus_parallelus_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3571875"/>
            <a:ext cx="936625" cy="620712"/>
          </a:xfrm>
          <a:prstGeom prst="rect">
            <a:avLst/>
          </a:prstGeom>
          <a:noFill/>
        </p:spPr>
      </p:pic>
      <p:pic>
        <p:nvPicPr>
          <p:cNvPr id="55396" name="Picture 100" descr="ce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2988" y="3500437"/>
            <a:ext cx="863600" cy="7366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42792" y="152400"/>
            <a:ext cx="7196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Congruenza</a:t>
            </a:r>
            <a:r>
              <a:rPr lang="sv-SE" sz="2400" dirty="0" smtClean="0"/>
              <a:t> </a:t>
            </a:r>
            <a:r>
              <a:rPr lang="sv-SE" sz="2400" dirty="0" err="1" smtClean="0"/>
              <a:t>nella</a:t>
            </a:r>
            <a:r>
              <a:rPr lang="sv-SE" sz="2400" dirty="0" smtClean="0"/>
              <a:t> risposta </a:t>
            </a:r>
            <a:r>
              <a:rPr lang="sv-SE" sz="2400" dirty="0" err="1" smtClean="0"/>
              <a:t>fra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r>
              <a:rPr lang="sv-SE" sz="2400" dirty="0" smtClean="0"/>
              <a:t> e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100" name="Picture 4" descr="http://t3.gstatic.com/images?q=tbn:ANd9GcRVnux8roF2vuj49EiGeSC7GZgVoOCXx6pBcJeagsX1hisCAi4hk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755468"/>
            <a:ext cx="2971800" cy="222598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4572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CONSEGUENZE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:</a:t>
            </a:r>
          </a:p>
          <a:p>
            <a:pPr marL="457200" indent="-457200"/>
            <a:r>
              <a:rPr lang="en-GB" sz="2400" dirty="0" smtClean="0">
                <a:ea typeface="Verdana" pitchFamily="34" charset="0"/>
                <a:cs typeface="Verdana" pitchFamily="34" charset="0"/>
              </a:rPr>
              <a:t>1.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Perdita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habitat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rari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e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ricchi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in specie</a:t>
            </a:r>
          </a:p>
          <a:p>
            <a:pPr marL="457200" indent="-457200"/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2.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Creazione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habitat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transizione</a:t>
            </a:r>
            <a:endParaRPr lang="en-GB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3.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Aumento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superficie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a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a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latin typeface="+mj-lt"/>
                <a:ea typeface="Verdana" pitchFamily="34" charset="0"/>
                <a:cs typeface="Verdana" pitchFamily="34" charset="0"/>
              </a:rPr>
              <a:t>paesaggio</a:t>
            </a:r>
            <a:endParaRPr lang="en-GB" sz="24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 descr="http://t3.gstatic.com/images?q=tbn:ANd9GcSxFlr2AME-Mfvnvgp2tyCzQULsh2fFNiwOOclFiGJVa9n-M8n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752600"/>
            <a:ext cx="3000376" cy="224738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792" y="152400"/>
            <a:ext cx="7577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a typeface="Verdana" pitchFamily="34" charset="0"/>
                <a:cs typeface="Verdana" pitchFamily="34" charset="0"/>
              </a:rPr>
              <a:t>2.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Abbandono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prati</a:t>
            </a:r>
            <a:endParaRPr lang="en-GB" sz="2400" dirty="0" smtClean="0">
              <a:ea typeface="Verdana" pitchFamily="34" charset="0"/>
              <a:cs typeface="Verdana" pitchFamily="34" charset="0"/>
            </a:endParaRPr>
          </a:p>
          <a:p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2514600" y="1981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Aumento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graminacee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con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crescita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clonale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817513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Forest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aceri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frassini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...)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3716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Prato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arido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2200" i="1" dirty="0" smtClean="0">
                <a:ea typeface="Verdana" pitchFamily="34" charset="0"/>
                <a:cs typeface="Verdana" pitchFamily="34" charset="0"/>
              </a:rPr>
              <a:t>B. erectus</a:t>
            </a:r>
            <a:endParaRPr lang="en-GB" sz="2200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2766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Prateria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pre-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nemorale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2200" i="1" dirty="0" err="1" smtClean="0">
                <a:ea typeface="Verdana" pitchFamily="34" charset="0"/>
                <a:cs typeface="Verdana" pitchFamily="34" charset="0"/>
              </a:rPr>
              <a:t>Brachypodium</a:t>
            </a:r>
            <a:endParaRPr lang="en-GB" sz="2200" i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598313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Rinnovazione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arbusti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alberi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pionieri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24000" y="1905000"/>
            <a:ext cx="609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Down Arrow 14"/>
          <p:cNvSpPr/>
          <p:nvPr/>
        </p:nvSpPr>
        <p:spPr>
          <a:xfrm>
            <a:off x="1524000" y="38100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Down Arrow 15"/>
          <p:cNvSpPr/>
          <p:nvPr/>
        </p:nvSpPr>
        <p:spPr>
          <a:xfrm>
            <a:off x="1524000" y="5105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0658" name="Picture 2" descr="http://t0.gstatic.com/images?q=tbn:ANd9GcTZT6cItgwX3tmrekhHx1tPrqcbxt1LVRxSl_OwFsG_Z7k1Mrj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34200" y="1371600"/>
            <a:ext cx="1781175" cy="1185292"/>
          </a:xfrm>
          <a:prstGeom prst="rect">
            <a:avLst/>
          </a:prstGeom>
          <a:noFill/>
        </p:spPr>
      </p:pic>
      <p:pic>
        <p:nvPicPr>
          <p:cNvPr id="70660" name="Picture 4" descr="http://t3.gstatic.com/images?q=tbn:ANd9GcQkVGmCJDKLFzIKhcna9y_0Z3upiFVZRvnwbzhVU20fUpyRNks_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0516" y="3505200"/>
            <a:ext cx="1754859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24239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Principali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processi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Agricoltura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4553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Selvicoltura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2841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Turismo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urbanizzazione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986" name="Picture 2" descr="https://encrypted-tbn3.gstatic.com/images?q=tbn:ANd9GcTSA9WDmHycvKNQUN0UBam794Ty4jpO_q9Rot8rsM6rUpM_9B493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838200"/>
            <a:ext cx="2590800" cy="1762126"/>
          </a:xfrm>
          <a:prstGeom prst="rect">
            <a:avLst/>
          </a:prstGeom>
          <a:noFill/>
        </p:spPr>
      </p:pic>
      <p:pic>
        <p:nvPicPr>
          <p:cNvPr id="41988" name="Picture 4" descr="http://oak.snr.missouri.edu/silvinst/oregon07/oregon07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895600"/>
            <a:ext cx="2628900" cy="1752600"/>
          </a:xfrm>
          <a:prstGeom prst="rect">
            <a:avLst/>
          </a:prstGeom>
          <a:noFill/>
        </p:spPr>
      </p:pic>
      <p:pic>
        <p:nvPicPr>
          <p:cNvPr id="41990" name="Picture 6" descr="http://awsassets.panda.org/img/urban_sprawl_bellinzona_sergio_savoia_418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4895850"/>
            <a:ext cx="2667000" cy="1962150"/>
          </a:xfrm>
          <a:prstGeom prst="rect">
            <a:avLst/>
          </a:prstGeom>
          <a:noFill/>
        </p:spPr>
      </p:pic>
      <p:pic>
        <p:nvPicPr>
          <p:cNvPr id="41994" name="Picture 10" descr="http://3.bp.blogspot.com/_EtQOsfKt7mg/Ses56rTvk9I/AAAAAAAABjg/Y-w-9v4zJX4/s400/springfestival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02400" y="48768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2514600" y="1981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Aumento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graminacee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con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crescita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clonale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914400"/>
            <a:ext cx="563379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734042"/>
            <a:ext cx="5534025" cy="11239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Picture 1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34042"/>
            <a:ext cx="5534025" cy="11239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414970"/>
            <a:ext cx="7036953" cy="42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9906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groups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7" name="Picture 1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34042"/>
            <a:ext cx="5534025" cy="11239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400687"/>
            <a:ext cx="6400799" cy="38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9906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Seed</a:t>
            </a:r>
            <a:r>
              <a:rPr lang="sv-SE" sz="2400" dirty="0" smtClean="0"/>
              <a:t> bank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sulle</a:t>
            </a:r>
            <a:r>
              <a:rPr lang="sv-SE" sz="2400" dirty="0" smtClean="0"/>
              <a:t> </a:t>
            </a:r>
            <a:r>
              <a:rPr lang="sv-SE" sz="2400" dirty="0" err="1" smtClean="0"/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4818" name="Picture 2" descr="http://ars.els-cdn.com/content/image/1-s2.0-S0169534798015444-gr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295400"/>
            <a:ext cx="7569896" cy="37338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3810000" y="1752600"/>
            <a:ext cx="685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3505200" y="1321713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Ripristino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284113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Ruolo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“soil seed bank”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nel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ripristino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comunità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erbacee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143000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Seed bank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vitale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3150513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Seed bank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esaurita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179388" y="5940425"/>
            <a:ext cx="8388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it-IT" sz="1400"/>
              <a:t>Marini, L. </a:t>
            </a:r>
            <a:r>
              <a:rPr lang="it-IT" sz="1400" i="1"/>
              <a:t>et al</a:t>
            </a:r>
            <a:r>
              <a:rPr lang="it-IT" sz="1400"/>
              <a:t>. (2009) </a:t>
            </a:r>
            <a:r>
              <a:rPr lang="it-IT" sz="1400" i="1"/>
              <a:t>Agriculture, Ecosystems &amp; Environment</a:t>
            </a:r>
            <a:r>
              <a:rPr lang="it-IT" sz="1400"/>
              <a:t>, 132, 232-236</a:t>
            </a:r>
            <a:r>
              <a:rPr lang="it-IT"/>
              <a:t> 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665163" y="3548063"/>
            <a:ext cx="109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>
                <a:ea typeface="Gungsuh" pitchFamily="18" charset="-127"/>
              </a:rPr>
              <a:t>Taglio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1908175" y="3548063"/>
            <a:ext cx="1363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>
                <a:ea typeface="Gungsuh" pitchFamily="18" charset="-127"/>
              </a:rPr>
              <a:t>Abbandono</a:t>
            </a:r>
          </a:p>
          <a:p>
            <a:pPr algn="ctr"/>
            <a:r>
              <a:rPr lang="it-IT">
                <a:ea typeface="Gungsuh" pitchFamily="18" charset="-127"/>
              </a:rPr>
              <a:t>recente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3646488" y="3548063"/>
            <a:ext cx="1646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>
                <a:ea typeface="Gungsuh" pitchFamily="18" charset="-127"/>
              </a:rPr>
              <a:t>Abbandono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5989638" y="3621088"/>
            <a:ext cx="1003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>
                <a:ea typeface="Gungsuh" pitchFamily="18" charset="-127"/>
              </a:rPr>
              <a:t>Foresta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1187450" y="3479800"/>
            <a:ext cx="5832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2023" name="AutoShape 39"/>
          <p:cNvSpPr>
            <a:spLocks noChangeArrowheads="1"/>
          </p:cNvSpPr>
          <p:nvPr/>
        </p:nvSpPr>
        <p:spPr bwMode="auto">
          <a:xfrm>
            <a:off x="1114425" y="3408363"/>
            <a:ext cx="215900" cy="144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2024" name="AutoShape 40"/>
          <p:cNvSpPr>
            <a:spLocks noChangeArrowheads="1"/>
          </p:cNvSpPr>
          <p:nvPr/>
        </p:nvSpPr>
        <p:spPr bwMode="auto">
          <a:xfrm>
            <a:off x="2482850" y="3408363"/>
            <a:ext cx="215900" cy="144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2025" name="AutoShape 41"/>
          <p:cNvSpPr>
            <a:spLocks noChangeArrowheads="1"/>
          </p:cNvSpPr>
          <p:nvPr/>
        </p:nvSpPr>
        <p:spPr bwMode="auto">
          <a:xfrm>
            <a:off x="4138613" y="3408363"/>
            <a:ext cx="215900" cy="144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2026" name="AutoShape 42"/>
          <p:cNvSpPr>
            <a:spLocks noChangeArrowheads="1"/>
          </p:cNvSpPr>
          <p:nvPr/>
        </p:nvSpPr>
        <p:spPr bwMode="auto">
          <a:xfrm>
            <a:off x="6372225" y="3408363"/>
            <a:ext cx="215900" cy="1444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2133600" y="4419600"/>
            <a:ext cx="29814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 dirty="0"/>
              <a:t>Tempo dall’abbandono (anni)</a:t>
            </a:r>
          </a:p>
        </p:txBody>
      </p:sp>
      <p:pic>
        <p:nvPicPr>
          <p:cNvPr id="42029" name="Picture 45" descr="20070210171158!Prunus-spinosa-natur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375" y="2346325"/>
            <a:ext cx="1296988" cy="1012825"/>
          </a:xfrm>
          <a:prstGeom prst="rect">
            <a:avLst/>
          </a:prstGeom>
          <a:noFill/>
        </p:spPr>
      </p:pic>
      <p:pic>
        <p:nvPicPr>
          <p:cNvPr id="42030" name="Picture 46" descr="H08_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3088" y="2327275"/>
            <a:ext cx="1511300" cy="1008063"/>
          </a:xfrm>
          <a:prstGeom prst="rect">
            <a:avLst/>
          </a:prstGeom>
          <a:noFill/>
        </p:spPr>
      </p:pic>
      <p:pic>
        <p:nvPicPr>
          <p:cNvPr id="42031" name="Picture 47" descr="SuperStock_1597-582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163" y="2328863"/>
            <a:ext cx="1368425" cy="1039812"/>
          </a:xfrm>
          <a:prstGeom prst="rect">
            <a:avLst/>
          </a:prstGeom>
          <a:noFill/>
        </p:spPr>
      </p:pic>
      <p:pic>
        <p:nvPicPr>
          <p:cNvPr id="42032" name="Picture 48" descr="bluejoi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613" y="2317750"/>
            <a:ext cx="1512887" cy="1017588"/>
          </a:xfrm>
          <a:prstGeom prst="rect">
            <a:avLst/>
          </a:prstGeom>
          <a:noFill/>
        </p:spPr>
      </p:pic>
      <p:sp>
        <p:nvSpPr>
          <p:cNvPr id="42048" name="Rectangle 64"/>
          <p:cNvSpPr>
            <a:spLocks noChangeArrowheads="1"/>
          </p:cNvSpPr>
          <p:nvPr/>
        </p:nvSpPr>
        <p:spPr bwMode="auto">
          <a:xfrm flipH="1">
            <a:off x="2268538" y="4052888"/>
            <a:ext cx="6477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3-5</a:t>
            </a:r>
          </a:p>
        </p:txBody>
      </p:sp>
      <p:sp>
        <p:nvSpPr>
          <p:cNvPr id="42049" name="Rectangle 65"/>
          <p:cNvSpPr>
            <a:spLocks noChangeArrowheads="1"/>
          </p:cNvSpPr>
          <p:nvPr/>
        </p:nvSpPr>
        <p:spPr bwMode="auto">
          <a:xfrm flipH="1">
            <a:off x="3854450" y="4044950"/>
            <a:ext cx="935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10-15</a:t>
            </a:r>
          </a:p>
        </p:txBody>
      </p:sp>
      <p:sp>
        <p:nvSpPr>
          <p:cNvPr id="42050" name="Rectangle 66"/>
          <p:cNvSpPr>
            <a:spLocks noChangeArrowheads="1"/>
          </p:cNvSpPr>
          <p:nvPr/>
        </p:nvSpPr>
        <p:spPr bwMode="auto">
          <a:xfrm flipH="1">
            <a:off x="6013450" y="4044950"/>
            <a:ext cx="9350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20-25</a:t>
            </a:r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 flipH="1">
            <a:off x="900113" y="4044950"/>
            <a:ext cx="6477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/>
              <a:t>0</a:t>
            </a:r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9" name="Rectangle 38"/>
          <p:cNvSpPr/>
          <p:nvPr/>
        </p:nvSpPr>
        <p:spPr>
          <a:xfrm>
            <a:off x="228600" y="1219200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Esempio</a:t>
            </a:r>
            <a:r>
              <a:rPr lang="sv-SE" sz="2400" dirty="0" smtClean="0"/>
              <a:t>: </a:t>
            </a:r>
            <a:r>
              <a:rPr lang="sv-SE" sz="2400" dirty="0" err="1" smtClean="0"/>
              <a:t>abbandono</a:t>
            </a:r>
            <a:r>
              <a:rPr lang="sv-SE" sz="2400" dirty="0" smtClean="0"/>
              <a:t> e </a:t>
            </a:r>
            <a:r>
              <a:rPr lang="sv-SE" sz="2400" dirty="0" err="1" smtClean="0"/>
              <a:t>diversità</a:t>
            </a:r>
            <a:r>
              <a:rPr lang="sv-SE" sz="2400" dirty="0" smtClean="0"/>
              <a:t> di </a:t>
            </a:r>
            <a:r>
              <a:rPr lang="sv-SE" sz="2400" dirty="0" err="1" smtClean="0"/>
              <a:t>ortotteri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45" name="Picture 37" descr="Marini_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500313"/>
            <a:ext cx="8424863" cy="2854325"/>
          </a:xfrm>
          <a:prstGeom prst="rect">
            <a:avLst/>
          </a:prstGeom>
          <a:noFill/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468313" y="5726113"/>
            <a:ext cx="745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/>
            <a:r>
              <a:rPr lang="it-IT" sz="2000"/>
              <a:t>Risposta contrastante di ensiferi vs. celiferi</a:t>
            </a:r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179388" y="9080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/>
            <a:r>
              <a:rPr lang="it-IT" sz="2400"/>
              <a:t>Risposta degli ortotteri all’abbandono</a:t>
            </a:r>
          </a:p>
        </p:txBody>
      </p:sp>
      <p:pic>
        <p:nvPicPr>
          <p:cNvPr id="43071" name="Picture 63" descr="Arcyptera_fusc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3625" y="1557338"/>
            <a:ext cx="850900" cy="914400"/>
          </a:xfrm>
          <a:prstGeom prst="rect">
            <a:avLst/>
          </a:prstGeom>
          <a:noFill/>
        </p:spPr>
      </p:pic>
      <p:pic>
        <p:nvPicPr>
          <p:cNvPr id="43074" name="Picture 66" descr="170238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04302">
            <a:off x="7250113" y="1630363"/>
            <a:ext cx="1354137" cy="738187"/>
          </a:xfrm>
          <a:prstGeom prst="rect">
            <a:avLst/>
          </a:prstGeom>
          <a:noFill/>
        </p:spPr>
      </p:pic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5651500" y="6535738"/>
            <a:ext cx="1619250" cy="422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it-IT" sz="1400">
                <a:solidFill>
                  <a:schemeClr val="bg2"/>
                </a:solidFill>
              </a:rPr>
              <a:t>4. Conclusioni</a:t>
            </a: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179388" y="908050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/>
            <a:r>
              <a:rPr lang="it-IT" sz="2400"/>
              <a:t>Risposta degli ortotteri all’abbandono</a:t>
            </a:r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5651500" y="6535738"/>
            <a:ext cx="1619250" cy="422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it-IT" sz="1400">
                <a:solidFill>
                  <a:schemeClr val="bg2"/>
                </a:solidFill>
              </a:rPr>
              <a:t>4. Conclusioni</a:t>
            </a: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23850" y="1654175"/>
            <a:ext cx="874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/>
            <a:r>
              <a:rPr lang="it-IT"/>
              <a:t>Forti variazioni di composizione delle comunità lungo la successione</a:t>
            </a:r>
          </a:p>
        </p:txBody>
      </p:sp>
      <p:pic>
        <p:nvPicPr>
          <p:cNvPr id="11" name="Picture 23" descr="Marini_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209800"/>
            <a:ext cx="7921625" cy="3771900"/>
          </a:xfrm>
          <a:prstGeom prst="rect">
            <a:avLst/>
          </a:prstGeom>
          <a:noFill/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33388" y="6262687"/>
            <a:ext cx="874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 algn="l"/>
            <a:r>
              <a:rPr lang="it-IT"/>
              <a:t>Necessità di conservare stadi di transizione fra parti falciati e foresta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impatto</a:t>
            </a:r>
            <a:r>
              <a:rPr lang="sv-SE" sz="2400" dirty="0" smtClean="0"/>
              <a:t> </a:t>
            </a:r>
            <a:r>
              <a:rPr lang="sv-SE" sz="2400" dirty="0" err="1" smtClean="0"/>
              <a:t>sugli</a:t>
            </a:r>
            <a:r>
              <a:rPr lang="sv-SE" sz="2400" dirty="0" smtClean="0"/>
              <a:t> </a:t>
            </a:r>
            <a:r>
              <a:rPr lang="sv-SE" sz="2400" dirty="0" err="1" smtClean="0"/>
              <a:t>insetti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990600" y="1143000"/>
            <a:ext cx="271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 algn="l"/>
            <a:r>
              <a:rPr lang="it-IT" sz="2400" dirty="0" smtClean="0"/>
              <a:t>Produttori primari</a:t>
            </a:r>
            <a:endParaRPr lang="it-IT" sz="2400" dirty="0"/>
          </a:p>
        </p:txBody>
      </p:sp>
      <p:sp>
        <p:nvSpPr>
          <p:cNvPr id="43082" name="Rectangle 74"/>
          <p:cNvSpPr>
            <a:spLocks noChangeArrowheads="1"/>
          </p:cNvSpPr>
          <p:nvPr/>
        </p:nvSpPr>
        <p:spPr bwMode="auto">
          <a:xfrm>
            <a:off x="5651500" y="6535738"/>
            <a:ext cx="1619250" cy="422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it-IT" sz="1400">
                <a:solidFill>
                  <a:schemeClr val="bg2"/>
                </a:solidFill>
              </a:rPr>
              <a:t>4. Conclusioni</a:t>
            </a: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2792" y="152400"/>
            <a:ext cx="7424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r>
              <a:rPr lang="sv-SE" sz="2400" dirty="0" smtClean="0"/>
              <a:t>: </a:t>
            </a:r>
            <a:r>
              <a:rPr lang="sv-SE" sz="2400" dirty="0" err="1" smtClean="0"/>
              <a:t>possiamo</a:t>
            </a:r>
            <a:r>
              <a:rPr lang="sv-SE" sz="2400" dirty="0" smtClean="0"/>
              <a:t> </a:t>
            </a:r>
            <a:r>
              <a:rPr lang="sv-SE" sz="2400" dirty="0" err="1" smtClean="0"/>
              <a:t>generalizzare</a:t>
            </a:r>
            <a:r>
              <a:rPr lang="sv-SE" sz="2400" dirty="0" smtClean="0"/>
              <a:t>?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90600" y="1676400"/>
            <a:ext cx="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3733800"/>
            <a:ext cx="289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90600" y="4343400"/>
            <a:ext cx="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6400800"/>
            <a:ext cx="2971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990600" y="3886200"/>
            <a:ext cx="271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 algn="l"/>
            <a:r>
              <a:rPr lang="it-IT" sz="2400" dirty="0" smtClean="0"/>
              <a:t>Consumatori</a:t>
            </a:r>
            <a:endParaRPr lang="it-IT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19200" y="1752600"/>
            <a:ext cx="25908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95400" y="4463676"/>
            <a:ext cx="2743201" cy="1251323"/>
          </a:xfrm>
          <a:custGeom>
            <a:avLst/>
            <a:gdLst>
              <a:gd name="connsiteX0" fmla="*/ 0 w 2918012"/>
              <a:gd name="connsiteY0" fmla="*/ 1653988 h 1653988"/>
              <a:gd name="connsiteX1" fmla="*/ 578223 w 2918012"/>
              <a:gd name="connsiteY1" fmla="*/ 201706 h 1653988"/>
              <a:gd name="connsiteX2" fmla="*/ 1532965 w 2918012"/>
              <a:gd name="connsiteY2" fmla="*/ 443753 h 1653988"/>
              <a:gd name="connsiteX3" fmla="*/ 2918012 w 2918012"/>
              <a:gd name="connsiteY3" fmla="*/ 1559859 h 1653988"/>
              <a:gd name="connsiteX4" fmla="*/ 2918012 w 2918012"/>
              <a:gd name="connsiteY4" fmla="*/ 1559859 h 1653988"/>
              <a:gd name="connsiteX0" fmla="*/ 0 w 2918012"/>
              <a:gd name="connsiteY0" fmla="*/ 1482164 h 1482164"/>
              <a:gd name="connsiteX1" fmla="*/ 192741 w 2918012"/>
              <a:gd name="connsiteY1" fmla="*/ 451223 h 1482164"/>
              <a:gd name="connsiteX2" fmla="*/ 578223 w 2918012"/>
              <a:gd name="connsiteY2" fmla="*/ 29882 h 1482164"/>
              <a:gd name="connsiteX3" fmla="*/ 1532965 w 2918012"/>
              <a:gd name="connsiteY3" fmla="*/ 271929 h 1482164"/>
              <a:gd name="connsiteX4" fmla="*/ 2918012 w 2918012"/>
              <a:gd name="connsiteY4" fmla="*/ 1388035 h 1482164"/>
              <a:gd name="connsiteX5" fmla="*/ 2918012 w 2918012"/>
              <a:gd name="connsiteY5" fmla="*/ 1388035 h 1482164"/>
              <a:gd name="connsiteX0" fmla="*/ 0 w 2918012"/>
              <a:gd name="connsiteY0" fmla="*/ 1482164 h 1482164"/>
              <a:gd name="connsiteX1" fmla="*/ 116541 w 2918012"/>
              <a:gd name="connsiteY1" fmla="*/ 679823 h 1482164"/>
              <a:gd name="connsiteX2" fmla="*/ 192741 w 2918012"/>
              <a:gd name="connsiteY2" fmla="*/ 451223 h 1482164"/>
              <a:gd name="connsiteX3" fmla="*/ 578223 w 2918012"/>
              <a:gd name="connsiteY3" fmla="*/ 29882 h 1482164"/>
              <a:gd name="connsiteX4" fmla="*/ 1532965 w 2918012"/>
              <a:gd name="connsiteY4" fmla="*/ 271929 h 1482164"/>
              <a:gd name="connsiteX5" fmla="*/ 2918012 w 2918012"/>
              <a:gd name="connsiteY5" fmla="*/ 1388035 h 1482164"/>
              <a:gd name="connsiteX6" fmla="*/ 2918012 w 2918012"/>
              <a:gd name="connsiteY6" fmla="*/ 1388035 h 1482164"/>
              <a:gd name="connsiteX0" fmla="*/ 747 w 2802218"/>
              <a:gd name="connsiteY0" fmla="*/ 679823 h 1388035"/>
              <a:gd name="connsiteX1" fmla="*/ 76947 w 2802218"/>
              <a:gd name="connsiteY1" fmla="*/ 451223 h 1388035"/>
              <a:gd name="connsiteX2" fmla="*/ 462429 w 2802218"/>
              <a:gd name="connsiteY2" fmla="*/ 29882 h 1388035"/>
              <a:gd name="connsiteX3" fmla="*/ 1417171 w 2802218"/>
              <a:gd name="connsiteY3" fmla="*/ 271929 h 1388035"/>
              <a:gd name="connsiteX4" fmla="*/ 2802218 w 2802218"/>
              <a:gd name="connsiteY4" fmla="*/ 1388035 h 1388035"/>
              <a:gd name="connsiteX5" fmla="*/ 2802218 w 2802218"/>
              <a:gd name="connsiteY5" fmla="*/ 1388035 h 1388035"/>
              <a:gd name="connsiteX0" fmla="*/ 0 w 2801471"/>
              <a:gd name="connsiteY0" fmla="*/ 717923 h 1426135"/>
              <a:gd name="connsiteX1" fmla="*/ 461682 w 2801471"/>
              <a:gd name="connsiteY1" fmla="*/ 67982 h 1426135"/>
              <a:gd name="connsiteX2" fmla="*/ 1416424 w 2801471"/>
              <a:gd name="connsiteY2" fmla="*/ 310029 h 1426135"/>
              <a:gd name="connsiteX3" fmla="*/ 2801471 w 2801471"/>
              <a:gd name="connsiteY3" fmla="*/ 1426135 h 1426135"/>
              <a:gd name="connsiteX4" fmla="*/ 2801471 w 2801471"/>
              <a:gd name="connsiteY4" fmla="*/ 1426135 h 142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71" h="1426135">
                <a:moveTo>
                  <a:pt x="0" y="717923"/>
                </a:moveTo>
                <a:cubicBezTo>
                  <a:pt x="96184" y="582519"/>
                  <a:pt x="225611" y="135964"/>
                  <a:pt x="461682" y="67982"/>
                </a:cubicBezTo>
                <a:cubicBezTo>
                  <a:pt x="697753" y="0"/>
                  <a:pt x="1026459" y="83670"/>
                  <a:pt x="1416424" y="310029"/>
                </a:cubicBezTo>
                <a:cubicBezTo>
                  <a:pt x="1806389" y="536388"/>
                  <a:pt x="2801471" y="1426135"/>
                  <a:pt x="2801471" y="1426135"/>
                </a:cubicBezTo>
                <a:lnTo>
                  <a:pt x="2801471" y="1426135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 rot="16200000">
            <a:off x="-748506" y="3733463"/>
            <a:ext cx="2716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 algn="l"/>
            <a:r>
              <a:rPr lang="it-IT" sz="2200" dirty="0" smtClean="0"/>
              <a:t>Numero di specie</a:t>
            </a:r>
            <a:endParaRPr lang="it-IT" sz="2200" dirty="0"/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1143000" y="64008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1475" indent="-371475" algn="l"/>
            <a:r>
              <a:rPr lang="it-IT" sz="2000" dirty="0" smtClean="0"/>
              <a:t>Tempo dall’abbandono</a:t>
            </a:r>
            <a:endParaRPr lang="it-IT" sz="2000" dirty="0"/>
          </a:p>
        </p:txBody>
      </p:sp>
      <p:pic>
        <p:nvPicPr>
          <p:cNvPr id="61442" name="Picture 2" descr="http://www.efncp.org/img/hnv/romania/meadows2_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2362200"/>
            <a:ext cx="1905000" cy="1428750"/>
          </a:xfrm>
          <a:prstGeom prst="rect">
            <a:avLst/>
          </a:prstGeom>
          <a:noFill/>
        </p:spPr>
      </p:pic>
      <p:pic>
        <p:nvPicPr>
          <p:cNvPr id="61444" name="Picture 4" descr="https://encrypted-tbn0.gstatic.com/images?q=tbn:ANd9GcRMTKddl0Y_i0p0Qv57-zxUcKCdWBXlMnsHThQpLZnsmQT9JQQ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72400" y="5181600"/>
            <a:ext cx="1330602" cy="1133476"/>
          </a:xfrm>
          <a:prstGeom prst="rect">
            <a:avLst/>
          </a:prstGeom>
          <a:noFill/>
        </p:spPr>
      </p:pic>
      <p:pic>
        <p:nvPicPr>
          <p:cNvPr id="61446" name="Picture 6" descr="https://encrypted-tbn2.gstatic.com/images?q=tbn:ANd9GcTcAfbzAb9vF7LnDDXkSglVi2U_UL-q1bo3Y2hhbrNZNm_P-EEDew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5181600"/>
            <a:ext cx="1712235" cy="1164572"/>
          </a:xfrm>
          <a:prstGeom prst="rect">
            <a:avLst/>
          </a:prstGeom>
          <a:noFill/>
        </p:spPr>
      </p:pic>
      <p:pic>
        <p:nvPicPr>
          <p:cNvPr id="61448" name="Picture 8" descr="https://encrypted-tbn3.gstatic.com/images?q=tbn:ANd9GcR1sd7qRK0aKTVIJwgYP8ZfyAr2c4ecYW_Tz3Hw0sZehlkgWURFZ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5257800"/>
            <a:ext cx="1561892" cy="1039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2895600"/>
            <a:ext cx="72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/>
              <a:t>Pascoli</a:t>
            </a:r>
            <a:endParaRPr lang="en-GB" sz="32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376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r>
              <a:rPr lang="sv-SE" sz="2400" dirty="0" smtClean="0">
                <a:latin typeface="+mj-lt"/>
              </a:rPr>
              <a:t>: il </a:t>
            </a:r>
            <a:r>
              <a:rPr lang="sv-SE" sz="2400" dirty="0" err="1" smtClean="0">
                <a:latin typeface="+mj-lt"/>
              </a:rPr>
              <a:t>sistema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malghe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9458" name="Picture 2" descr="http://www.vitatrentina.it/var/vitatrentina/storage/images/media/cumulus/ambiente_-_malga_mucche_prati_e_montagne/1016871-1-ita-IT/ambiente_-_malga_mucche_prati_e_montagne_image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752600"/>
            <a:ext cx="2989450" cy="23622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43400" y="1447800"/>
            <a:ext cx="3733800" cy="27432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4724400" y="19812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Isosceles Triangle 13"/>
          <p:cNvSpPr/>
          <p:nvPr/>
        </p:nvSpPr>
        <p:spPr>
          <a:xfrm>
            <a:off x="4724400" y="1752600"/>
            <a:ext cx="381000" cy="22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5029200" y="2667000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Pascolo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Pascolo</a:t>
            </a:r>
            <a:r>
              <a:rPr lang="sv-SE" sz="2200" dirty="0" smtClean="0">
                <a:latin typeface="+mj-lt"/>
              </a:rPr>
              <a:t> solo </a:t>
            </a:r>
            <a:r>
              <a:rPr lang="sv-SE" sz="2200" dirty="0" err="1" smtClean="0">
                <a:latin typeface="+mj-lt"/>
              </a:rPr>
              <a:t>estivo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con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animali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che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vengono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monticati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dai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fondovalle</a:t>
            </a:r>
            <a:r>
              <a:rPr lang="sv-SE" sz="2200" dirty="0" smtClean="0">
                <a:latin typeface="+mj-lt"/>
              </a:rPr>
              <a:t> o </a:t>
            </a:r>
            <a:r>
              <a:rPr lang="sv-SE" sz="2200" dirty="0" err="1" smtClean="0">
                <a:latin typeface="+mj-lt"/>
              </a:rPr>
              <a:t>dalle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zone</a:t>
            </a:r>
            <a:r>
              <a:rPr lang="sv-SE" sz="2200" dirty="0" smtClean="0">
                <a:latin typeface="+mj-lt"/>
              </a:rPr>
              <a:t> di </a:t>
            </a:r>
            <a:r>
              <a:rPr lang="sv-SE" sz="2200" dirty="0" err="1" smtClean="0">
                <a:latin typeface="+mj-lt"/>
              </a:rPr>
              <a:t>pianura</a:t>
            </a:r>
            <a:endParaRPr lang="en-GB" sz="2200" dirty="0" smtClean="0">
              <a:latin typeface="+mj-lt"/>
            </a:endParaRPr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597604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latin typeface="+mj-lt"/>
              </a:rPr>
              <a:t>Maggioranza</a:t>
            </a:r>
            <a:r>
              <a:rPr lang="sv-SE" sz="2200" dirty="0" smtClean="0">
                <a:latin typeface="+mj-lt"/>
              </a:rPr>
              <a:t> </a:t>
            </a:r>
            <a:r>
              <a:rPr lang="sv-SE" sz="2200" dirty="0" err="1" smtClean="0">
                <a:latin typeface="+mj-lt"/>
              </a:rPr>
              <a:t>praticano</a:t>
            </a:r>
            <a:r>
              <a:rPr lang="sv-SE" sz="2200" dirty="0" smtClean="0">
                <a:latin typeface="+mj-lt"/>
              </a:rPr>
              <a:t> il </a:t>
            </a:r>
            <a:r>
              <a:rPr lang="sv-SE" sz="2200" dirty="0" err="1" smtClean="0">
                <a:latin typeface="+mj-lt"/>
              </a:rPr>
              <a:t>pascolo</a:t>
            </a:r>
            <a:r>
              <a:rPr lang="sv-SE" sz="2200" dirty="0" smtClean="0">
                <a:latin typeface="+mj-lt"/>
              </a:rPr>
              <a:t> libero</a:t>
            </a:r>
            <a:endParaRPr lang="en-GB" sz="2200" dirty="0" smtClean="0">
              <a:latin typeface="+mj-lt"/>
            </a:endParaRPr>
          </a:p>
          <a:p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636223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/>
            <a:r>
              <a:rPr lang="en-GB" sz="2800" dirty="0" err="1" smtClean="0">
                <a:ea typeface="Verdana" pitchFamily="34" charset="0"/>
                <a:cs typeface="Verdana" pitchFamily="34" charset="0"/>
              </a:rPr>
              <a:t>Agricoltura</a:t>
            </a:r>
            <a:r>
              <a:rPr lang="en-GB" sz="2800" dirty="0" smtClean="0">
                <a:ea typeface="Verdana" pitchFamily="34" charset="0"/>
                <a:cs typeface="Verdana" pitchFamily="34" charset="0"/>
              </a:rPr>
              <a:t> in </a:t>
            </a:r>
            <a:r>
              <a:rPr lang="en-GB" sz="2800" dirty="0" err="1" smtClean="0">
                <a:ea typeface="Verdana" pitchFamily="34" charset="0"/>
                <a:cs typeface="Verdana" pitchFamily="34" charset="0"/>
              </a:rPr>
              <a:t>montagna</a:t>
            </a:r>
            <a:endParaRPr lang="en-GB" sz="2800" dirty="0" smtClean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376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r>
              <a:rPr lang="sv-SE" sz="2400" dirty="0" smtClean="0">
                <a:latin typeface="+mj-lt"/>
              </a:rPr>
              <a:t>: le </a:t>
            </a:r>
            <a:r>
              <a:rPr lang="sv-SE" sz="2400" dirty="0" err="1" smtClean="0">
                <a:latin typeface="+mj-lt"/>
              </a:rPr>
              <a:t>malghe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1.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Intensificazione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gestione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9460" name="Picture 4" descr="http://t0.gstatic.com/images?q=tbn:ANd9GcT-SgPshQ8KstL56ObTlIhcSVrOSBpnWwN4onb-DnAniUfe8qgY9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828800"/>
            <a:ext cx="2543175" cy="1800225"/>
          </a:xfrm>
          <a:prstGeom prst="rect">
            <a:avLst/>
          </a:prstGeom>
          <a:noFill/>
        </p:spPr>
      </p:pic>
      <p:pic>
        <p:nvPicPr>
          <p:cNvPr id="19462" name="Picture 6" descr="http://aziende.agraria.org/img_aziende/fattoria-antica-rendena-8721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676400"/>
            <a:ext cx="2478024" cy="1828800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3276600" y="22860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457200" y="4082296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2.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Abbandono</a:t>
            </a:r>
            <a:endParaRPr lang="en-GB" sz="2200" dirty="0" smtClean="0">
              <a:ea typeface="Verdana" pitchFamily="34" charset="0"/>
              <a:cs typeface="Verdana" pitchFamily="34" charset="0"/>
            </a:endParaRPr>
          </a:p>
          <a:p>
            <a:pPr marL="457200" indent="-457200"/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Zone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pendenti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marginali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distanti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dal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centro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aziendale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2466" name="Picture 2" descr="http://t3.gstatic.com/images?q=tbn:ANd9GcTSN5qHOEG_E-udCUF2x8GmsfSaUiWQjldD4oe_CXfd0o5LLxA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825" y="48768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457200" y="76200"/>
            <a:ext cx="9432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 dirty="0" err="1" smtClean="0"/>
              <a:t>Trasformazione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strutturale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aziende</a:t>
            </a:r>
            <a:r>
              <a:rPr lang="en-US" sz="2400" dirty="0" smtClean="0"/>
              <a:t> in </a:t>
            </a:r>
            <a:r>
              <a:rPr lang="en-US" sz="2400" dirty="0" err="1" smtClean="0"/>
              <a:t>montagna</a:t>
            </a:r>
            <a:endParaRPr lang="en-US" sz="2400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50825" y="1984375"/>
            <a:ext cx="2160588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 err="1" smtClean="0"/>
              <a:t>Scala</a:t>
            </a:r>
            <a:r>
              <a:rPr lang="en-GB" sz="2000" dirty="0" smtClean="0"/>
              <a:t> </a:t>
            </a:r>
            <a:r>
              <a:rPr lang="en-GB" sz="2000" dirty="0" err="1" smtClean="0"/>
              <a:t>aziendale</a:t>
            </a:r>
            <a:endParaRPr lang="en-US" sz="2000" dirty="0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635375" y="2698750"/>
            <a:ext cx="1774825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 err="1" smtClean="0"/>
              <a:t>Appezzamento</a:t>
            </a:r>
            <a:endParaRPr lang="en-US" sz="2000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563938" y="3127375"/>
            <a:ext cx="30607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err="1" smtClean="0"/>
              <a:t>Intensificazione</a:t>
            </a:r>
            <a:endParaRPr lang="en-US" sz="2000" dirty="0" smtClean="0"/>
          </a:p>
        </p:txBody>
      </p:sp>
      <p:pic>
        <p:nvPicPr>
          <p:cNvPr id="27670" name="Picture 22" descr="t1 Agropire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505200"/>
            <a:ext cx="1698625" cy="1274280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006475" y="2525712"/>
            <a:ext cx="1965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Aziende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piccole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589713" y="3213100"/>
            <a:ext cx="1655762" cy="422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 dirty="0" err="1" smtClean="0">
                <a:solidFill>
                  <a:srgbClr val="000099"/>
                </a:solidFill>
              </a:rPr>
              <a:t>Biodiversità</a:t>
            </a:r>
            <a:r>
              <a:rPr lang="en-GB" sz="2000" b="1" dirty="0" smtClean="0">
                <a:solidFill>
                  <a:srgbClr val="000099"/>
                </a:solidFill>
              </a:rPr>
              <a:t>?</a:t>
            </a:r>
            <a:endParaRPr lang="en-US" sz="2000" b="1" dirty="0">
              <a:solidFill>
                <a:srgbClr val="000099"/>
              </a:solidFill>
            </a:endParaRPr>
          </a:p>
        </p:txBody>
      </p:sp>
      <p:pic>
        <p:nvPicPr>
          <p:cNvPr id="27684" name="Picture 36" descr="malerbe_html_m2aba42f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4267200"/>
            <a:ext cx="863600" cy="682625"/>
          </a:xfrm>
          <a:prstGeom prst="rect">
            <a:avLst/>
          </a:prstGeom>
          <a:noFill/>
        </p:spPr>
      </p:pic>
      <p:pic>
        <p:nvPicPr>
          <p:cNvPr id="27685" name="Picture 37" descr="Chorthippus_parallelus_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0637" y="4267200"/>
            <a:ext cx="1008063" cy="669925"/>
          </a:xfrm>
          <a:prstGeom prst="rect">
            <a:avLst/>
          </a:prstGeom>
          <a:noFill/>
        </p:spPr>
      </p:pic>
      <p:pic>
        <p:nvPicPr>
          <p:cNvPr id="27686" name="Picture 38" descr="MacAri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08837" y="4986338"/>
            <a:ext cx="1008063" cy="654050"/>
          </a:xfrm>
          <a:prstGeom prst="rect">
            <a:avLst/>
          </a:prstGeom>
          <a:noFill/>
        </p:spPr>
      </p:pic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177800" y="1577975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 b="1" dirty="0" err="1" smtClean="0">
                <a:solidFill>
                  <a:srgbClr val="000099"/>
                </a:solidFill>
              </a:rPr>
              <a:t>Struttura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3563938" y="2298700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 b="1" dirty="0" err="1" smtClean="0">
                <a:solidFill>
                  <a:srgbClr val="000099"/>
                </a:solidFill>
              </a:rPr>
              <a:t>Gestione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27690" name="AutoShape 42"/>
          <p:cNvSpPr>
            <a:spLocks noChangeArrowheads="1"/>
          </p:cNvSpPr>
          <p:nvPr/>
        </p:nvSpPr>
        <p:spPr bwMode="auto">
          <a:xfrm rot="892977">
            <a:off x="2555875" y="1594334"/>
            <a:ext cx="2160588" cy="576263"/>
          </a:xfrm>
          <a:prstGeom prst="curvedDownArrow">
            <a:avLst>
              <a:gd name="adj1" fmla="val 96545"/>
              <a:gd name="adj2" fmla="val 149972"/>
              <a:gd name="adj3" fmla="val 476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1" name="AutoShape 43"/>
          <p:cNvSpPr>
            <a:spLocks noChangeArrowheads="1"/>
          </p:cNvSpPr>
          <p:nvPr/>
        </p:nvSpPr>
        <p:spPr bwMode="auto">
          <a:xfrm rot="892977">
            <a:off x="5574047" y="2477603"/>
            <a:ext cx="2160588" cy="576263"/>
          </a:xfrm>
          <a:prstGeom prst="curvedDownArrow">
            <a:avLst>
              <a:gd name="adj1" fmla="val 96545"/>
              <a:gd name="adj2" fmla="val 149972"/>
              <a:gd name="adj3" fmla="val 476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V="1">
            <a:off x="468313" y="2501899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468312" y="3652837"/>
            <a:ext cx="1606919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612775" y="2644775"/>
            <a:ext cx="1250483" cy="6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V="1">
            <a:off x="541338" y="3436937"/>
            <a:ext cx="142771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2057400" y="3048000"/>
            <a:ext cx="1127125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0099"/>
                </a:solidFill>
              </a:rPr>
              <a:t>Aziende</a:t>
            </a:r>
            <a:r>
              <a:rPr lang="en-GB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en-GB" b="1" dirty="0" err="1" smtClean="0">
                <a:solidFill>
                  <a:srgbClr val="000099"/>
                </a:solidFill>
              </a:rPr>
              <a:t>grandi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468313" y="3654425"/>
            <a:ext cx="1965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Tempo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 rot="16200000">
            <a:off x="-579480" y="2964933"/>
            <a:ext cx="1584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/>
              <a:t>Numero</a:t>
            </a:r>
            <a:endParaRPr lang="en-US" b="1" dirty="0"/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2588" y="3573462"/>
            <a:ext cx="1954212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000" dirty="0" err="1" smtClean="0"/>
              <a:t>Appezzamento</a:t>
            </a:r>
            <a:endParaRPr lang="en-US" sz="2000" dirty="0"/>
          </a:p>
        </p:txBody>
      </p:sp>
      <p:pic>
        <p:nvPicPr>
          <p:cNvPr id="25" name="Picture 2" descr="http://t3.gstatic.com/images?q=tbn:ANd9GcSxFlr2AME-Mfvnvgp2tyCzQULsh2fFNiwOOclFiGJVa9n-M8n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5469041"/>
            <a:ext cx="1752600" cy="1312759"/>
          </a:xfrm>
          <a:prstGeom prst="rect">
            <a:avLst/>
          </a:prstGeom>
          <a:noFill/>
        </p:spPr>
      </p:pic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581400" y="5088041"/>
            <a:ext cx="19050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Abbandono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4" grpId="0" animBg="1"/>
      <p:bldP spid="27669" grpId="0"/>
      <p:bldP spid="27675" grpId="0"/>
      <p:bldP spid="27680" grpId="0"/>
      <p:bldP spid="27688" grpId="0"/>
      <p:bldP spid="27689" grpId="0"/>
      <p:bldP spid="27690" grpId="0" animBg="1"/>
      <p:bldP spid="27691" grpId="0" animBg="1"/>
      <p:bldP spid="27692" grpId="0" animBg="1"/>
      <p:bldP spid="27693" grpId="0" animBg="1"/>
      <p:bldP spid="27694" grpId="0" animBg="1"/>
      <p:bldP spid="27695" grpId="0" animBg="1"/>
      <p:bldP spid="27696" grpId="0"/>
      <p:bldP spid="27697" grpId="0"/>
      <p:bldP spid="27705" grpId="0"/>
      <p:bldP spid="27706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376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86696"/>
            <a:ext cx="8229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smtClean="0">
                <a:ea typeface="Verdana" pitchFamily="34" charset="0"/>
                <a:cs typeface="Verdana" pitchFamily="34" charset="0"/>
              </a:rPr>
              <a:t>1.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Gestione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ectangle 7"/>
          <p:cNvSpPr/>
          <p:nvPr/>
        </p:nvSpPr>
        <p:spPr>
          <a:xfrm rot="16200000">
            <a:off x="2882444" y="4356556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del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pascolo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http://www.vitatrentina.it/var/vitatrentina/storage/images/media/cumulus/ambiente_-_malga_mucche_prati_e_montagne/1016871-1-ita-IT/ambiente_-_malga_mucche_prati_e_montagne_image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4029075"/>
            <a:ext cx="2133600" cy="168592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flipV="1">
            <a:off x="4572000" y="3429000"/>
            <a:ext cx="0" cy="228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5800" y="57150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814047" y="3442447"/>
            <a:ext cx="2178424" cy="2138082"/>
          </a:xfrm>
          <a:custGeom>
            <a:avLst/>
            <a:gdLst>
              <a:gd name="connsiteX0" fmla="*/ 0 w 2178424"/>
              <a:gd name="connsiteY0" fmla="*/ 0 h 2138082"/>
              <a:gd name="connsiteX1" fmla="*/ 403412 w 2178424"/>
              <a:gd name="connsiteY1" fmla="*/ 1694329 h 2138082"/>
              <a:gd name="connsiteX2" fmla="*/ 2178424 w 2178424"/>
              <a:gd name="connsiteY2" fmla="*/ 2138082 h 213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8424" h="2138082">
                <a:moveTo>
                  <a:pt x="0" y="0"/>
                </a:moveTo>
                <a:cubicBezTo>
                  <a:pt x="20170" y="668991"/>
                  <a:pt x="40341" y="1337982"/>
                  <a:pt x="403412" y="1694329"/>
                </a:cubicBezTo>
                <a:cubicBezTo>
                  <a:pt x="766483" y="2050676"/>
                  <a:pt x="1472453" y="2094379"/>
                  <a:pt x="2178424" y="213808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ctangle 14"/>
          <p:cNvSpPr/>
          <p:nvPr/>
        </p:nvSpPr>
        <p:spPr>
          <a:xfrm>
            <a:off x="4572000" y="5715000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Distanza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477000" y="4038600"/>
            <a:ext cx="685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ctangle 16"/>
          <p:cNvSpPr/>
          <p:nvPr/>
        </p:nvSpPr>
        <p:spPr>
          <a:xfrm>
            <a:off x="5943600" y="3429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Abbandono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572000" y="2133600"/>
            <a:ext cx="685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4038600" y="15240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/>
              <a:t>Eutrofizzazione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376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1066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Principali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tipi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:</a:t>
            </a:r>
            <a:endParaRPr lang="en-GB" sz="24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457200" y="19050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Manze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(M)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Animali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giovani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in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asciutta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(solo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pascolo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 </a:t>
            </a:r>
            <a:endParaRPr lang="en-GB" sz="2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657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Vacche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latte intensive (I)</a:t>
            </a:r>
          </a:p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Forti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integrazioni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con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concentrati</a:t>
            </a:r>
            <a:endParaRPr lang="en-GB" sz="22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436513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Vacche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latte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t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radizionali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(T)</a:t>
            </a:r>
          </a:p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Ridotte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integrazioni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4" descr="http://t0.gstatic.com/images?q=tbn:ANd9GcT-SgPshQ8KstL56ObTlIhcSVrOSBpnWwN4onb-DnAniUfe8qgY9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429000"/>
            <a:ext cx="1981200" cy="1402422"/>
          </a:xfrm>
          <a:prstGeom prst="rect">
            <a:avLst/>
          </a:prstGeom>
          <a:noFill/>
        </p:spPr>
      </p:pic>
      <p:pic>
        <p:nvPicPr>
          <p:cNvPr id="13" name="Picture 6" descr="http://aziende.agraria.org/img_aziende/fattoria-antica-rendena-8721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5187224"/>
            <a:ext cx="2057400" cy="1518376"/>
          </a:xfrm>
          <a:prstGeom prst="rect">
            <a:avLst/>
          </a:prstGeom>
          <a:noFill/>
        </p:spPr>
      </p:pic>
      <p:pic>
        <p:nvPicPr>
          <p:cNvPr id="60418" name="Picture 2" descr="http://t0.gstatic.com/images?q=tbn:ANd9GcQJwV4LF7yvxvyW6y-2u1-2-OjIY-yyYqHgFRD9oRw6tUSsJlO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1" y="1600201"/>
            <a:ext cx="1524000" cy="1141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635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piante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4724400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Distanza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dalla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stalla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8" name="AutoShape 2" descr="data:image/jpeg;base64,/9j/4AAQSkZJRgABAQAAAQABAAD/2wCEAAkGBhQSERUUExQVFRUUGRcaGRcXGBgcGBgaGBkZHBkcGhscHSYeGxkjGhcYIC8gIygpLC0sGB4xNTAqNSYrLCkBCQoKDgwOGg8PGiwkHyQwLCwpLCwsLCwsKiwsKiwpLCwsLCwsLCwsLCwpLCwsLCwsLCwsLCwsLCwsLCwsLCwpLP/AABEIAMIBAwMBIgACEQEDEQH/xAAbAAACAwEBAQAAAAAAAAAAAAADBAACBQEGB//EAEIQAAECBQIEBAMFBgUDBAMAAAECEQADEiExBEEFIlFhE3GBkQYyoUKxwdHwFCNSYnLhBzOCsvEVU5IkQ3PCFhei/8QAGQEAAwEBAQAAAAAAAAAAAAAAAAECAwQF/8QALBEAAgIBAwMDAgYDAAAAAAAAAAECESEDEjETQVFhcYEykQQUIqHB8EJSYv/aAAwDAQACEQMRAD8A+4PEgHiRbxYraxWFeOwLxonjCFTCwsSKBYizwhnYkceOvABIkSJABIkSJABIkSJABIkSJABIkSI8AEiRyJAB2JHIkAHYkciQAdiRyJAB2JHIjQAdiRIkAEiRIkAEiRIkAGfVF0jvGcnjMk/+4PUKH4RccZk/9xPsfyjW0QaKUd4MAO0ZX/WZP/cHsr8oWm/E0sYCj5BvvMJ5HZuKA2ioXGEPidH8K/p+cFR8Ry/5h5j8jBQrNxKjF4x0ccln7Y9QR+EMS+JIVhaT/qELaOzQiQqJr7iO194W0djLxHhUr7xK+8PaFjVUceBJnCLJXE0wsIDEgZmRBMMFBYSOtFAYtCGdaONFJ09KElSlBKRkkgAeZMc0+qTMSFIUFJOCkgg+ogAI0daKTZyUh1EAdSQB9Y5KnBQdJBHUFxAASJHl9f8AH8iXNMsBS6SxIw4OB1img/xBkqq8UGU2AXJIZ3x9O8TuQrPVxI8jq/8AE3SoRU0wqJYIpZRsb3NNNmzmNfhXxTp9RKM1EwBKGrq5Sh8VPaKC0a8SPIK/xR0bkDxCzsaQAW6OQfpvCfBf8UUTVUzUU9CguMnLts3qDbaE5JBaPdxIy5/xRpUJKlT5bBnZTm+LC5PYR5viH+KEsVCRLM2kOoqUlAF+hcnyAhhZ7iOPHm/hD4wTrQoEJQtLcoJuGuQ92Bt/yH9I0AyRIVncTloUUqUxGzHz6RIdMD5kJ/eLo1HePEHULtdnHW/lDaNarxAkmwIuweIp+SD2KZ3lFxN/Tx5vRagzFFNnA3IHTf2hxcxKTSp3DYpIc9wYLruOjbC4tWI85M4hTZr+nVrEG/n3gp4mlwAshXTa2b3hp+oj0IUIjiML/qPK9YzcXPqLN+MLjj4KmCg/QQnOu4Hp5c6k2JB7Wh6XxmYNwfMf8R5bT8YJGPPZo6PiCzlLDqT27w+o0FHsE8fVuhJ9/wA4un4hP/bHufyjwE34pmVsiWCkEC7uXxjEH1HxEoIdKLkPk7EfpoHrJcj2s90fiL+QD3P5QRHxD/KPuj52j4hnrPLKYWz5sfL+0H0nHpztMlOOqfTqdrwvzER7GfQRx8fw/X+0L/8A5rICikrSCLEVjPRzZ+0eP4nr1qlKTKQStTpGAzuCXfaPED4U1AYs+HYj9H+0Prw7Bskfd08fT0P0i0nj6FPmxbHaPmXBP2iUshaiqWcEqcu2Q5sH279o1l61VKqCAouz4fZ/pB1tN5Hsked/xK+KzqJ9KFEyJTJsbKWQSSB1+zfp3jD+H/iCZppyJiFqIBcpJIB6gtYuI0F/CC1IpK0VFZUSXOxAADfzH6Qxwr4QTLJrUFvdqbWI9dvK8YPWXYrpMH8b/Gf7ZOTSClCEgJS96jdRPewHpGDL+I5qFOha0uQSAVAFsPfO8eol/C0hQFVSikqwWBcvdr284Zl/DelA/wAoepUfvMLroOkzxZ4mWJSWO2QrzH63gY44SyXDjs/e7iPfy+HSUfLKQPJI29IFP4Hp1klUsEqLm5z6GFHWiuw+keMnzJs1uVazZqQWTvgAjeNrh0/WIlKlJlnwpliggAOAGUSWNrNdnF439NKlpJShLO5Nzsw69vug9QiXrt8B0jySfh6bug2u9aXfobs3lEHANRfkT51J/OPYKmWivjRm9Vj2IyeH6OfLSQ0q4sTzKB7ODYXt3HQRmzvhRZWVCaz2PK7hmIJfHaPSrmMOm8BVMPlB1pBsQjwThq9LMqTNJw4pZ2cZBcC8ezkfHExKAChK1DKiSH9APxjyy1HY5jgmRPWkG1BOKVT5q5qpkxJWXpSshIswAHkIkBE47P7RIv8AMankdGEPhjHO1r237CzD3hhHBhkqqa24Lj7vy+uzLl5t6vneOKSRnOD54++MPzUngexCUnhYYuo8zsRsHf8ACCjh2edV3vv+toaCC2On9jERMDh9gXu24375/TRD15D2oBL0CSXVduvr+cX/AOlIJACS92a5L/UwZU4KBNRcWAI2bdsHHa8RLVC5Af1iY67Y9qBJ4agCw7+8WlcNlu4SAevl+OfSGpwAAwMN1OX28v1iImg5dvqGzu2KoT1XVhQFGmRsBzZtFjJAZwGtb9dniSVueW+CPYn9eUVlzduh9M37+kHVbyJM6QnoAD9G/wCfpEUocuzhxboQI4UgZIyfJusUqcpOdvcf8RW6yxpJ9Hbzga5pBAGC5JNmZvwjq5jA9Bt3vt+PeOmkqbb1+nSwjPcxMsFhiPviiV/hFZ6Ujc3HR8uH8jjreLyym5Vbq2xJ69WBgWoBJMxx5dPb8IiFu/nY/rzgQljw2BZy5/W1nGbwWQlkFRY7vvgi1ixLfdA9XDA74nXr7ZF/1tAUk77/AKb7veGqgGLhTvZQtdXrdht3hZSnUcWB36j0wYlarYEkXAbdzf3Nz6+0UmFsnt6wwkMBuAQCWxdvxH0jkwJAexNrXG5HkYHqNibBzQQHNmP3bQN1Byxb8/7/AHGDEhkllE3cHId+nd2PaOhQpKT9o5dgGAz3dtob1GMWkyiC+wYHzNx+P1gwUHHtF1LDOwOx7N1byBijgBuX+ob3Ob5yGtgQR1OwkWybNnfHv7RWbKLFrsz2x+iYuR0IYq6sOjl+gKfeLKTenBSxNxchgA+LttucxPUayAFJN/p6t+cQyyACoFjv+t4JPLub9+gv0F94DMNRvjoOnS3Xy2ilrNjBqJezW3f9dIE93yT/AMQwvUMkimz5Nw4dvPe3aKzkBIJpKS5YPZizY9YFqgWlIcC30MdjkhSqbFO4uWNidtokX1hbgaJpDuXBtYm7O3p+m6lnSVB00vUEnffz6OTft1hMFT3W6gRjzHoP7NBJuqNkqSHSXISb7A37FsRyOTbtBecjsuVyhSQCXS7lObuC5FiD7+UBGoJqSXBa1gztew64ispRPKaudQIIAN1MCx2PYFng02eUApQanqJJUHsAMDGQWiJTp0uRrIAaQUknls7kkBRDWFu7s4jipRelIJN23vfYZwYZlqASxSrxAXSTgOHFj0D27iK6aUa1GYVAhy+LsS77ZG2+0C1ORpWCUCpRSc2sMufL29Ib1GpJN0/LUyQCCXP2jucuD1PeKykIUFMpRHMSVWB+alVr1WwTf6CLloQE8xuQTYYJY2+gHbvauonLI0qiyk1Sk0JICSiq3Q5Pn5mKJnAEPcEJe4t+G8c1c8KUFXS6WDXsN83wIpNQFpLEpL2BLhmxYPU4z9ItNbUQ/CCTJ4ICW61HDl+ouzEQFUwApAw/Y7fS0Ukh1B3G5NrBJYkA743F4k3VKIJbKiSd87ttftcwk6dIncxxFBUXJYDqLqBaxOx7j747NURLT3Jd/uYj9PGchqXBxm+bj+3tB/GqKXIIS1gRgfj+sNAuQUgs0lRLtZs22BHq3TbyMQzRu1x0NurnsenSKI1BSwKkkpsGIthtuZgSGufWDu6XLOgJdIJJpxfayt83vCUuxQBU26UB1OcJBPmw8yYNLm1KZRsQxwSEgtnZmLQCTqggkEAAAF73LMA22Y7w+cokqZRSkhSiCzPa+96QPSG8ckxYXSz7lj8rUuL5cAXH6fzijOo25iKQEu1VhkFsVX3t1jnjuu5FSaAAQKWBUwyGGOv0gUrWqVYsATdg32gRcfZPnuOkEW3igv1HZE4eGAQ/M6r2IGA+HufK0cnLqJIFJDW26OCS/wCDwnPWU0lhuW8jZx6d4pp9Q5FlD5ntZRuUgYscEdiYdKwcs0Oy5tRywcE3uwubYZ3zvFZxNiWFyc2NTn2+UY+sZ0wgrqB3tUOV6cNv934tTZqaCQQRbFmOBuXw5u1+0JKngN1oaFuZJ2Fgq4uywz+Z8jC0oEOzvd9wKSb27ke7wbTU0VFUtwgq+W6iahSdgoU2PceYXVOKuZKVAMQmxY25gcgsH9ADEJtg/I6lRAYgcwdhhr+gLDv+EclzWUwDFVutsA9PwMKpWpQeoEpKLGxubg2dTAPnH0BqJ6gXKrpd2IsAdgSx2FoLtUx3XBpyUHCLkHOzXdwWwceUClTuYEpLbEFixBZmznH8sZml4gkdSTgv5tbqcwxo1VMEupVyWGA2XF8lvSzvZe4J9kFrs5cpJNh1Lb75H/kYGpXKwWAylcrB3sASS1ncZewiqmIDqy1LBQBLi5SASHAIDDIz1DN1VRYywkOFhrlDl9ixc7K6QNpuqE8Dmnk8o38qPxMSOFHRQGLFnx5RyK3+v9+w6BopEtsFZscLS73wApGWjitAyVXuxdn5QHBfe4v6DvCP7UVKTzlaW+VQslRNwz9WL2g6NYFkpWtSbKu1QJYCmnobl3hbXFWK7OqNSX8VINyXcFxYMw36jcebMjSrSpASilaQLBTmY93GwYW94FI0QWQhQJUErcYCFNyFRNm7A+mYZkypai4mFJv8uHDu5Z+7sGD9Yz3JDpsorVrQRU3zAKUpySAQQb3CQCOx8orP1ClquUlJpu5BAAyr0ItfbJMLo1gpRUusElKkgkBhgu/r6QuZjkksoAFIvYdD3xiLS8Inca860oNLUBYkkhxbZti4z0ERE4LCSFLXT3IUkhslmAJD7sx7Qjr9UBJAJSVnmIAIochhk2Iu1sCO6acJaVJUgicSkpUCwZgbAWIP5YvE1j5KcjsolaipN6QSr5WDK2DDlYC3SGp+oJSyAAhIIe4qByWO4Ja1rwlpJ5FXyjcu7m+H6upztg9IohKgCmolNi74Gb9L238mjRKyU1WR8z/3Y5QEqCQStsuq6bPRYuRuCIBriyQErBSCXUmwuHyw6MYU085Cwa1KSlLkFN3N2F9urdTFp0k+CDspKVApJ2LWNrhTv5ecKKoV2EXONLOGLMLFgCWcs4Lj9YhtWkrPJQkpCE0ksSSch+5ySIz5KUPLWoGk8qhsw7jJcj6wULAUpQKgxFJBD3er6EfjDk2nS5B+oxO4eqoJS1YZRJZrMTdyCR1HX2VTqiVEh2U4v+r5+ogsyyCsF9hcPzJFyHci+ew7QGTMYFLJJUoAkgksH+Xp5t98NXyLuFlaGtK11ilAZQPzYdwNxj37RaVOoKCLAsWId6jYEb+RESZJQqVYEKQWBAyS7hV2DNbcu0Gn8PUEgjwi4dIQDUByvkXSlme4F4hzV1IuvCKyg8sLJpJNgUkMXsB3Iv5QYS5ZkJW7EEbcxuyB8zMzk2fLYgK50tbqWx5QlIJOSLKLEG3ldx68VNRyrSCp3BNuUhqbtu5LdBA3eLYljItqXSRUCLB/5mc43sGimnWwBuC17s99muDVf7u4pk8KVvcAOoubCp+r2+sMaLCglQSQFC5SA291OGN7GxaNJWjJcgUvMaWkFQxTvguQO5D+8MaUALsoJpqILm5YNj1gen0wSqxOPm8j336X++zulKJagpKCsgkpU7OAGYpAIqwbfWByeUslJeQCNJd1LTcVB73JYYJbfuHi+impWrw6koADgqdqnGwG4Lfd0i5QpaVrFIYFVLC7kVN0Z3y0FRwpK5a1y6kgMkIvm3d6iVMOjC8RKaS5KUW+BeQkULWZalIDAgzMHBIA6qJa1m9IONDKpVKExJM0hit6kj5ksprFyEk752aJp5yeYEBKJbcv2lkYLWCubJOAT5DsqX4illSVJURykkgPY7h9rG2Izd2aKkY/7IZdVbqUmwKCkoKqruc2ZRbOItN1hASxIyk3axd8bOR7xtTNYvTmYk+HM8SlbsCkOkgjAfc7O/eM2bME0S5YFAAI5iwKiXBJuwvn+0XufdYM5JdgenCwkChgUVAsbip6voz4+sB1C6SosUpUWKXNjU4SHu72vcOY5JlqpINQAqcsVFrBTD6NYXzeG5SEJc+EpXKSQVE0h0gkFN+hZVg2SDFWlgSyW0enWpAIKGuzgE2JESOyeMJQAkplFt1Euej36RIhqf8AqiltE+Ga5KQStBTNUbKLAC38ADbG/cYaOCtgqUwUDYsNiAQTsLH3Agep10qYtKlIVWolyFi4y5BxY7NYQ9OnEtLEt10JSUpTmwUSA/zd263ind21z9gT9S2n1Fdb8sxRIsWcFg1yRjOTZxBtesS5oKQUFKXSGersD5ZPV4TnauX4h8INSAE1E2samDnJO/T1C+oSFE0qJmLbaybt5izF+zREY36IJS+4NM0hVQZiS73bd2H4vgxWRrULVUpJUFgEGoApIZilg2Gs3liOzJASVIJBL0ggEWych73tHZI+RmSAWLMGtgd7j3jVbWiLawVmSZopKkLAJFyLFw/3EH2h7U6Zcgy/FSAWcAUlRfALGxuzHsMWgA1iVsCS2GHQktnsBtFuP6tUyY4KCE8vKyQySLpHUXHX8Flvb9xYqwx08xRIRZSrhKQfkJYsA900sUnA6vCMxbIbIDEthr5PTO0c0c9SnLk01NzMwJNWM/MS2Iz9Rqf37MRygdLnAY+YJ/tDSdtIGPJ1bsnekN/UAX8nMOanVUpl85VyB0iwQSXIz3Lj84zpGlCZpCioJTYkC9wlyke/peHf2RKUhUqamYFrSAljWoM6yEnABcNnHo2qkrBXTBzdVyoISGfzsAA5fBLj2eL+IlQUCGU1QVd0gJJApcPUd9rdWjqFS2CG56ySVEU0J5lAjqwR3s0Ky0GYkTEIKV5U6uVlWSEpIc/aJuRfaHKpZKabyasnTVkAsnkCqcFgkEAORnbOIclKSEJppHiEAqZ1IAyxdmPpY7iMATZyplT8xKQFDYC2M2CXgqtapCaKiC5BSCKTVkHycRHS3Zk8ehSkleDV0chSnDgWcO5KzbYB3z9YTQlYKg9K2KWuCATd+mE2tf1gelmKSEtkhhkWbZVr8uH2EMHXKRKKFBJCwpQUkcwLhQqPoR+MTJtcEqmNzdO8pSlKSQkGgoyVMGSXDsGxi5YwhIkGYyUC5tcgC5LOcesPcGnIWmhdFIch3F2AdRAxlvTs+f4qU+IApQKPkY9CfnP9LXH4tAtybi/gqVUmKzjz0kMcD1cDz3HrDOmDFJVjlcW6k/rzjQlTytKCUSwUpuwF7El9ilvuEDWQ5UhQ2BNqXVcJb0zfPrGjXCM6rgHquJrM2m6kpJLEAhnLPs2POJLWTSLgsopfF3YhvtBvpCuonEqDGkXBAe71Z7B/uhROp5iEnY0+35D6QttYQNmhL1S5SlZNwCAqxDncZDmHNZrFeMAmqpaQaWOz/wARcW8rEwhw6YK0hisuyUMXJAYY3BL2imp1BmVlTOmnNmuWbqXt1zGbVtFp4G9LqSfmUSkA+jj8Qp42k8SUZZLLIqqD0qpSPtHuwLbXOWjzSJBCK25HuxAOWYb7tjeLjiDopp+VChYh3BUTYfN5nYQ9XSurHCdFp5+ZiSCzOBsDY9s46RVMtDKBJCgPrbPbI9oNo11zJdKUpIH8X2gC5YlwT2wYNrpFUyYZvKDLSUnYkWc3JY3vnFhiBO3T4Jq8mXqNYv5amDqs5pu7tdmNt4ck61SX6UEOCzgi92e48txGXMkkAufmJt5PfDXuQz2i4XQliLA5v3tjzcRtFLwQmzk6QaizgG4snBiRxU6ouFBu4BxEh7mLASbzTEAMSSCWYgN36HHt6nk68JnKmGpmYsWVYCplAWLsIzZWqT4lIFNts1B2t/pNu8d0Go8SsjCSSXsL337mDbgq/BybMKiVAWUSxbYH82hnhnioVNmJCeQF78zqqDpAOcm+Gjul1EpKCJgSqtigBwzBRYE4JLYBgE2SAxc81mFgQnF73LO0TV2qDjI9pdfUFVkqJd3UWB3zu1nzYdXDXF+KDUMKUoKDbJckEBiNmDgXuBeERpjLSCUkIWOVvtim79y5Ns9BC6ikBIYqJsSmzFD0m4vcjpvEuEZSUg3NJryXnrSub+7SEABIoBJBpABN75BO/wBIrNTZPhh2LFRyP4j0AJZh/LvHVaVSbixBSTs197XD2yewvBKkk04Fxvcghr74Jf8Am8otUlZLdnPBcKCKzSkKVYuHYuW+zfJhbUcJmKImkOgq/dgfaKUmo2vkbi9MbvANXOlViQjxK1ALSN7ctR6EFQOwb3rxHjyTqkkSkA4MsJDGnlUVBrsSQzXpc/ZESpy3tJF7VV2ZErh6iolSiHVUC4LvSyTd0pZRuep3jsmUU1ImqINZAUm4cMLXbDEdiOsNzdQDMpKWKeZISkAJdN0gZPr36XFP0KwFFSkggvQTzmojADiwA3i9zrJHsJaxQWmssHzvcBn99vLrBFrWslZJUoBmbo7Yzc48/QWm06gCkgjmNjgjr0uz+kCGoKVA5Y2TcWYG/mDBQWNyNMVSgStINJJSyuUh+owW+u24v/dbIe5GGFRv7ARVerqSoqLYpBdrsxPcEgE7sI6iUFIUpIIUeVzgs+LZIa35xpJc0FhlT1JWymIU5AyDUDlnwQQ2cGGF6hiEBYZqgS/zOaQwHK4t0tCsiQOUlVQAIAZQbLFyfMN2feOoSlYSXpvc9An8GJiZRisDvwOpmmUkFLPue1wenTyvAkahyzCxOL3s79PyvEkBKCkzgpSVBQDOklKgShnDNV0ccohDUKYqALKUAx/vsS+dhEtXKgZ6CRxKaorWsprKC6VMegBa4LAb9WaEZCml7ElwSTukEA+eBfpCWkLpBqwClWPTH6tBXKUpNxzFgxDuE3HUufrEbdtg5Njep1BIEsKKkslVxd6cZI3IhNMsAKIN3uLMAp7N5wNUwGZTcDYjs7H7j7QbUSKVvSVVKYc13JDE282HfLxWmkrFdi6pqU8zlwob9R75AhgUKUkKUXJSoihP2lXcnokM+XVFtVwSZL/z5dOSybuxsxBINwX7QHRyJgKVkWSqxcELSwqTYsLqDiKVNWmGVhjWllLmS8khDrCNgCS5yBU4BtloVlTaVAh1KBLtkXLMcMIvrdQSpRQ4cXCbC4SST23aElzXsQCgs9ny5O75Ba/SJSeWNtGzq1JQSpBNLKIs12tbbJU3QQtqNQ65iTdlKvYkgGzk3GNjcNsBB56ZdpQWFGpmoNagzhbvsC1PfyhDXICpk2g3JUSLOTe//wDQbygSTwDwUmTiFWIWKXsQUsAOmDnvDHEeLEp5kITypTUlABWzsSBv1Pn1aAabQqTKJpLqHysd2cEN5e8KapSi75ZgMXOCeuFD2jSKTl7Ctjmk4zNQgJC2A2p79hEgUuWABdvf8DEiunAVlVaUJMumqqlySUllhjaklmFQv1hyWofMCRUi6dgoVJKRc7UHZiWjG08qhJAUVVFVLJY/KrBqJuWHmCI2tZxSnTokzEMQsqJISFOokvZiMJJJO46Q5prCyUmU4DPk1lU+6UpJCGJqVgAdLdf4YuNQhKgoAqcKZwGSCoOclyCWB7PGaZtJp8S2Wa7nJf0G8aeumyjKUtK1IVWAJbJsCPmN7ObtcM0ZONS75DmNeDi9QVTKVLV4YKlBIaxaxudyfqesN6Thy1oVMCSfDXdh8pIVSo4s5f0jL4XLC5SgsA2WUkm4XLSFsWZxS49TG5pJxlJQTLMxK3TSKgyg17EqJABZ4icdiwOK3PIThHA1TbldKQEuSBU9P8J7h7lvOLcV4eZK2o/d3IVZ1C1nYtk56P0jS0M/T0oleNyrKgjIUilRoEzuQ99maO/E2qTMSlMuclapTChJ3LD5gb8uel/KOPfqPUr/AB9jeWnFQxyYOr4kFTEp0gUg0jluXLHJe4dO/Q9YWMoImFwWZJAGQbWL3psfcGPQ8F4UqaZlc4ykoAAUUjJc3q+z1GMER5ziE4JUplIVzlyh6TzMVA9DSDgZjqVZijGSdWU/bWBXUylEAFvmCXBYva4+vaBa2ckqASpPKAlQbmcgk+bpI32h3X6nxR4iwkqDJD2pCS5KQO1AZjmKDgCpM4mbL5lAKcmysUpH/jfcEt1jWLXcmvBZGkKJY5alzCKAS1KVfxFwKiolh0PdopxHhvhTUidSCKbJIIINyKnL3PfeNOR8UJ8JclbFyX6O7glsG1mwGEC4mhU+TKJSF+GkUqTd1FVwrFqQSD1SRuIE57uMFbVXJiaihAWALFI8mKtnu/IR15oJoUcrVOFEkDYHI+jj1i+t04UEpoqIIwflYv8Ar1jsmaJRULKUouG+yPzz2DxW64qjMZlpH2ywwe3d8Ws4Dq8tvVK+GtIumgmVLKKWTeq2XJNOx3ftHgU6hZWVBRp2v3JDjyEOaTVKKQxNmBDnD2zt27Rjq6c2v0yo1hKKVNWV1OrqWXchIAFROEM2cAk42doRmFMwpc0lD1MCVFwCC9gBzN5+caEqYlrDGwGWH0H5CMtWmAU4JD23a5+tm9o1jSyZs2ddMlJ8NMlNLg1qKiXWySAzAAhzYD7TbRzU6qdqvDU6phTSGA/iqZmsA+Ts0Z6fDSVIQkkl1A7Gl3s9i5ffAhrhmtWlyhnUgpD4F3Y/T2idqWVz2su7ecI0NTw9MtKpS0lUwUkLtd7uGcWcOXcvh4vwfiRkoWRS0wCxFTs7ioYSQXt17ROD62XMm+JqawCzN/ECAxDOEgvYbN3hTjmpHiqCQQguUkgOQou5ax8xtGSTva8sG0soPxPVKAN1KcJSHuWUlyFNtc+sJcJ4gVyBJKSCqtQBZwqzpHmgKLH+EdYvpZa5y5aJDqWQGHYIB5nNgQN7ND874VEpS5igUUkOklwkqwBchT1EDzHV41jKME4sSTlkzdbp1IW1isKS4SQq5BKcHt7jvEnaAhPiOAAwpcVOzjlycwbWOFeIl0mlSlAJIIXgCq7mpQVtdJiaYuoLVc1mncllfN1LMfXyvmrpMTqxbjUwaWZWDVOYJBFkpAACvMuFD0jVkcXSkoPhJJKlFVPK9skBg4BF+gI3jFOkKluV3ZRdgUpcqvc5ALBu2wgeuSR/luamSMO6iCW+6OiWmpJeoK0rPT/ESWmhCPDSAk/IaQlZIJezVF7sN48vxOSoCuahYSphU7Elsjo43PlDvh+CySylJUHJYhOCQAbEgjJ3x1OLxHX0lgqYXy5cuxYAkfK57G0VoJbdnj9y5STyclKmFIatmGH2tEi+n4qSkMkHv5esSKbnfBlg0dLowpUoIURQoXJ/mBVcDBx1uOkN8QWhH7t3YmpV7kMFWLtd2fMLy1MsrDsS6WbcVH8IBrdSpdTOsBjgPi+SDttb6wmm2UuDv7FLTRM8ULIBIQQkFBYsDcOwLget4UmIDKUoKzzAkOd3drPcn8IZBJUsp5gHdjchwHzYi7J8ukTRgJJdBfmLqL3A6U33u94fuxMaOnMspQASCkK5UuohVyWJcsGsSzJjXPxJOlFKphQUjmJSR9qqwzzsRjF3OYxdNIWlQmoClBDglQIAKtibh8932iKWlSUAE1laakqsmkO57qN9/rHNLS3yzRUZuKwcISXJLJUA13o3vd1fZwYYM+RLEsFNSwQFO1LZrS2C2zxhz0fvQQ7ukAPkOl98H6xsabQBa6n5gS9WKuot8u3Zo1lFUmKz0+g4npf2eYrUpWolRYBZChhkpYi2++8eW4siWuapCCqVLLm5UpiionZ7ge/nBeIyAilKlpWrNSaikEGwdn3Atj7neGSAfEEyZTZakppDl3LXxZr3LdLRzxwnO3kt26jRmJCAlLfMnmZnUK2JIDhz8uT9kwnxHjk1VNUxS2dtmJyUjowAqv2eF9PrFqK1U0upVqSpbguQ59rMA+0aGr4fIMjxJs1aJjoYFiCOXNnBLKDvantHW4xi1uV/uQr7GHLUFAqc1OqzZYfcHaNX4f4nMlyzcUqtSXvVth9jcYYxSd4SqFEM1SRt4m5KQ+BZL2yS5MRSAWFOCkkOAxIGQBawZu3vq3glYL6xS2VQFWJx6ZPXf0NoWROIWHcvv9Leojb1XHFpTQwShWWIuQLWIux2HQQmEIUtJdBlqPSlSSAxpIs/Y/kRkljKGKy0pUrJBtSwcO9n7M9w94clgoZIYlTXuXdxZtvXaDaiV4MtaEIqqSGUHLC5DMLB4T0muImJqyMA5qJ5bb3z/aJ5EOcV03gTPDCkrKkV8jkJByL4IZ3wbdYQlVpIKuVLguo5/pHtj32h7hHFzplzZ5F1ClIFIYlTluieVi0ZHHdaubO8RYCASlgLJ5QByjzfETpxd0/HJTqrPR8C4qqWQqWipZUsD5QrCVZOASA47e+Lq5ilrWuWOQk4ABBVeyRsCSLdoW0uoJSWJDOfRXJ+MJ6dJWmYqlSgOYs7DID9ouGirsNzao1pOoJZg4KXKRcmxBA6FjnvD3EuGrSJayXCQCwWg2qsQHuGUnALGC/Da0yioqE0y00VGWA4UGQl3wKifYCHDxAGcJtJNKxMNIAUQaWLORVglnuCYxm2pfpRUUqyIy9eUTFTJaAFEXJwoqHy8rAAPcBi4ZrCO6vXKnLClupaikXSzN8oAJtnfsY5q9J485Qlq8MKDhKkLLE3UlSjYA28msLQrqdKJYl0lal1AFNBpQEl0lKuh8oEoNp9wd1SeDTSlM6UHLnxC6cDA3fYgPBdNxSbLWpaApwCA3zMllWvcEoT6kdYwtIhYBCXUtVYSLh/8t/I5Hd+kbetkqkmWFpIUpLsWAO9z9CPeG4RqmSvIZExZIBQZplAqVQhxUpT1rPRAUwBtY2AjLRrQdRNmpBSmWokDaoIAttZTKhjhfxPMlKmMSSSCq/Kktt1H5d4BpZhXIUgBISklRyVEqJcsNhYO+3aMm2m216I1k1KKVmfIaYJqwWAoIBN2BD7XIJ9vWL8Hlma6UU4WSFE4TkMSRVcs3QxfSTUhRURUi11G4NQbyYsYtpuJpTNC0FqVAgWAJ3S7MQbnt6x101ByhyZpJ8mSsuSUpsSTkb+sSCauQpa1KumpRNIUGDnA7RI0UlRDT7D/DtUAEgpSohJdKn5dgWHYfWK6/jq1rSkJSgINglKberP9bQGdJSDUglIZQU7NgkZwHxGjN0yfCBYKUsgZDGokkDDmw9onBd+DN009kgL5i4SVMQp3ucMWtnO0HVxBIliShCVKSSsTL1hwRSHGCVFW9o0dfwjmStAUgAqBqIYEj5i16WB/TRjTkIdBSahbIAPKSxIu1vuiW13RLtGpwj4inStKqSlJaYSewSRSolx0TbuYtJkrQZSpksJEylipFJIBboHSxDf1wjO0a01LJAAyXuRtfFw9usG4lrZ09YmKNQpCQz8rDFy+XL4xGNJNuPfkpytZ7cABOuLFRDBKWchSg1tyCq3b6ne4fp0CcgatC5QpSo1GkLpBCS4YuouSX+z1vCchK/GlzJSwFoaqzczJuevLa/SNCZoq5ap06chJRUjw7nxHu4J7EMLtQ7iK1FJR/54v1KhDG7x9i/GjIC/3IIpf5nVzEkEh8AA/pjGVqpFVEwuPlu+wvcfXuQBtF5qgHJY3SGOVYDHt/eOzkWdZcOHbJxY2ZKTvvfzjGKa4ZDdg9XojNelKbgWsGGACXcAAk9/V4IhMtAIIZLNVQaRYD7Vjtc9GvF5WoUAaRcKICBZJDnd8tueo9IZ4TUFOQpVkJ+YKskAEGxL5xf3305XyI87rNOoTRMXYPMLNUHCi6XNrcob+nZoPw9KlJUo0qP8LMHSSwy5LsY3uNcNnISmVOQUpTzodThyT6OHMYOhklCV3f5y/ofxEU9TdC/7yDRlTlFSEqWXz2wH/Ae8G4fKVMmdwLDZgbAbCzf+XaL6jRqCESmdQyGIyEje++PyjS4FwtnWpRSUFScMXDAu46j6R0uS2sQzN04U1RIocANkAgCr84P8OcLl6mYQVf5aa6XBSVJINIrYhw/ynp6oSp/iVJsUksoixazn9b+0AlyUUlSSsKJKSg4Eva43UpyS20ckn+lrjwOOHbNn4v4wjUz0JCEhKJVJADZClJbpSRYYYKjB4hOqFg6UMGJe5FRbuFldhDOpTUKg7mzjYMXs1zceQHnDivEMuZKSoJAW47kAAhx3SM/dBB7YRQ5Pc22ZitIESrfaY5d26WBDEsfInpD8jhiEUeIFpmF1KrQQGY9SCLF8fwwdWiKZQJAUpLlgWOKbDr8p839A8SUpSUTVBNYlrS38RUp3JJu43gtvkSGkL8ILSkCmazkHN7Wd2a9wB5wpOmGzOyt8fLYu1xds7GAacKUUkglXK7EuSBzXHQAxTXzgPmBoYssHfy3I3HaIUc4HboPISUAcxu/zE5Uo2JGcG5v3iuk0swE1VkEsOWwUTZ37H74GnUOGLAqY26hn9LRbXcSMtKUoKiSBWSBlw4T2BLMeginbeORGrp3lyQpKwVVEkDICSlwkvcEsC3UbZMriypsspmvlKgwseYBQqJJAZThjkbgXylIWJLlNJKsEcyQCpy3sR6doPw+cQ2HVU3oH/H6Rm493yilJpUg+nl6dKJiFvWoLNQtTdkkfxGpILYAPmYzOHalUor8NQFSVBanJUqq5GPYPgXcm3eJ6uWjlHOJhJIdmASwb3v6RSQEpl8gZlFrOQwb3D58o12UnebDdwW4bLK1LR8yl/K7AAEBg+MpNza/aPP8AECQtMsBiDj+Z2/CHZqikLVgskC4sLkm2LP7wLU8IV4oSQCVkMoHdQBIIO4e+1jG+mqbbJPX/AP7DmyuRclBUnLhB+oTtiOwxw/4O0IlI8Rc2tr0r5b3tyxI81z/DJ9/78nZt1jyzq+dQCUEOHPMTtbJB62FntDKZh5fCblc/zFjir7Jc4Szg5MZckqnJqUp1FSu70pDt0AqOOkdlgyrg5uPck/8APaPRapnEei1WuUdOQCygzh8MkFRfp+Bjz0tVRST9o3PYU/cL+sNS5gX4ZQeVyVttZz6EJaBaRCM3o5Vpa5DliGOWdvQRmsA3bscnlwUKcFhULbHHm737+ULftBK0gAMGe1hhg3r9IblzBVzMbFVmNTMw9XxnO8KyC66rcyiogBglnDZxEcXYjQKBQ4moSSBmsXD7pSQNu97wvpFrJ8NYPuCCOoYlISwyIRXOU4Qli+SdmF/Id4elqCSKVfMd7VMxOcAsR6xrvqCiab3trsML1iSopS/Y9SDkdPM3taBLBUzENzm/mlh9zQLwmlqJCgt+U4SwYH3ce0WRP5St2LsHG+H7MC3/ABGFeCDV00ygLUVpSpF6SC6iels7sfKASEuyqrlRcjZwGIO1wIUnznJHRnwe/wBNvWAJnu1FgDcDb84IxdAauq1pWQFLKmJIqJt1ba/1aEtOoICiACBgbPt5i4ioV8tV2LkPbZ/uzDMqQHRSQUTDYnb+ruAA/vEJdgbvLKqlUqmU3UsJVUQCAVitXq5+nvzWzFLDVACwapINmGH6EE/SK6uekKZKsAmzlgPlD2BLAY6GKINqlMQ9mTlTZIzZx6tG+W8gC8ApAA5Qlj+Q659SXhdM4IBOTbY5dvdgY7qtSsquClIewzYGpRPk47P5RNBogAlK1BJckjKgHLBsPneziNZRVCG6KmBDXdu5YH6OIecCpmF1EuHzd/PGeh9c+ZJmpUSUKpqQQoJdwDdyOxL+8TRz1KSXJSxCQTlzkDyS57cvWMXptYXA0xmZqFJXY4Auotm7Wzjyt0hech05uo3FsgskFjuAw9I2dN8NLmIVOTOQyakAzHqVQcgEMCoA75jHOllLA8KYVWAmAppWlQDum7FOLv1iYuMsJ8clOLXKCp4muSmUwDoKyxAwXBBPcAXjGKyU1EBqsEDByYcnkOOZ6LFy3W+DuPuhyWlE1CQE0qs7MHBKbsAA9wWYXjSKUcoSkxHSoXkXEsFR2pcDrkixbsI4U0ol0g/vULSysXUQAO/KFDyjvgKSkpUOYFqTao9e4YA93hyZ8RLRI8EsUrY3F6nz9d8UtBnsrGWmaqkIFyCEiq70l2OcsIrNFw9im4besMfZn9T2ZafPc1WshLeYUoBh5H6Q1LJWnLkEh7Bzt7wNYwIyJxdaU0nOQ/KbB/I2cQcTWdJxUHY7Lt7jlUIvMnGWwUmynD9KdiPW3YwNF000u5D3A2seuRtFrhCGTwwrkrXUlkDmBLE2LkDezbwloNWAFKWlRKMG274u2O25vDa9IoBIJdSilgB2/PaDaFKa0g/Zy2C9h5H9WiMxTUimjETxzVI5UzZgSkkAAlgx2tEgvEJfiTFKRPWEk2CVKCQ1rABmtHI7Onpd4r7D3PyRJZMlrXX+EVAeTOB2CW7OnbpHYkZvj5/kgDw1ZdQct4S/uh/hw/dzP9X3CJEiNbv8CYXhKuQnoJn+0xTS/Mf/AI/xMciRlLmQIKVXmDalNvM3945qBzyfP/7mJEiikdnLIWWJHL+AjuoPNL7qW/eyfzPvHYkRDn4JAzjnzTCaPlfe33GJEjWH0gaWjH7v0V+MaXAh+5X5D/c33RIkYefcZnasX/1t6P8AlHZ/+bK7IB9S7nziRIuHYSK6hZ/aWcs2NrGKcJS9zc8ufSJEjWPYb4O66eoTQApQFWHLYH5xocSmEiSSSSVC5ufmmfkPYRIkVIqXBpcLV/6Rfkr/AGmPKcGV/wCpk/1o+rRIkceh9Wp7/wAGk/pj7FZvyzf6iPSrHlDvCzeSf/i+9vuiRI6nwjAa4ykOzWJS/wD5GM3X4kHelf8AvUPuiRIWkM5N/wAkdwj9fU+8actN1dhbtcRyJGWp9S+RmfMmEiYCSQFBgTi20F4Mr99/qT/uiRI0EH1MwipiQ7u29nv63ga/k/1fh/c+8SJF/iOYm2r2MNaQ/t90SJEhtm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199" y="1828801"/>
            <a:ext cx="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19199" y="4495801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474693" y="2120154"/>
            <a:ext cx="2541494" cy="2017059"/>
          </a:xfrm>
          <a:custGeom>
            <a:avLst/>
            <a:gdLst>
              <a:gd name="connsiteX0" fmla="*/ 0 w 2541494"/>
              <a:gd name="connsiteY0" fmla="*/ 2017059 h 2017059"/>
              <a:gd name="connsiteX1" fmla="*/ 457200 w 2541494"/>
              <a:gd name="connsiteY1" fmla="*/ 470647 h 2017059"/>
              <a:gd name="connsiteX2" fmla="*/ 2541494 w 2541494"/>
              <a:gd name="connsiteY2" fmla="*/ 0 h 20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1494" h="2017059">
                <a:moveTo>
                  <a:pt x="0" y="2017059"/>
                </a:moveTo>
                <a:cubicBezTo>
                  <a:pt x="16809" y="1411941"/>
                  <a:pt x="33618" y="806824"/>
                  <a:pt x="457200" y="470647"/>
                </a:cubicBezTo>
                <a:cubicBezTo>
                  <a:pt x="880782" y="134471"/>
                  <a:pt x="1711138" y="67235"/>
                  <a:pt x="254149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 rot="16200000">
            <a:off x="-432256" y="2870657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vegetale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4698088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Pendenza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638800" y="1828801"/>
            <a:ext cx="0" cy="266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638800" y="4495801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5894294" y="2120154"/>
            <a:ext cx="2541494" cy="2017059"/>
          </a:xfrm>
          <a:custGeom>
            <a:avLst/>
            <a:gdLst>
              <a:gd name="connsiteX0" fmla="*/ 0 w 2541494"/>
              <a:gd name="connsiteY0" fmla="*/ 2017059 h 2017059"/>
              <a:gd name="connsiteX1" fmla="*/ 457200 w 2541494"/>
              <a:gd name="connsiteY1" fmla="*/ 470647 h 2017059"/>
              <a:gd name="connsiteX2" fmla="*/ 2541494 w 2541494"/>
              <a:gd name="connsiteY2" fmla="*/ 0 h 2017059"/>
              <a:gd name="connsiteX0" fmla="*/ 0 w 2541494"/>
              <a:gd name="connsiteY0" fmla="*/ 2017059 h 2017059"/>
              <a:gd name="connsiteX1" fmla="*/ 2541494 w 2541494"/>
              <a:gd name="connsiteY1" fmla="*/ 0 h 201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1494" h="2017059">
                <a:moveTo>
                  <a:pt x="0" y="2017059"/>
                </a:moveTo>
                <a:lnTo>
                  <a:pt x="2541494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ctangle 29"/>
          <p:cNvSpPr/>
          <p:nvPr/>
        </p:nvSpPr>
        <p:spPr>
          <a:xfrm rot="16200000">
            <a:off x="3987345" y="2870657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vegetale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1226403"/>
            <a:ext cx="6358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Due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fattori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principali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9394" name="Picture 2" descr="http://t2.gstatic.com/images?q=tbn:ANd9GcRKfrdXMqgYl8gQOA3vcDNW6EEuT_FjYqPtIa-jbO0yID-tNm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5257800"/>
            <a:ext cx="1600200" cy="1198606"/>
          </a:xfrm>
          <a:prstGeom prst="rect">
            <a:avLst/>
          </a:prstGeom>
          <a:noFill/>
        </p:spPr>
      </p:pic>
      <p:pic>
        <p:nvPicPr>
          <p:cNvPr id="59396" name="Picture 4" descr="http://t0.gstatic.com/images?q=tbn:ANd9GcS4QCOriOzomTKsgTr49KuCDaek4tBLN6nesDGa59fp3y3IJzCrl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4953000"/>
            <a:ext cx="1134583" cy="1704975"/>
          </a:xfrm>
          <a:prstGeom prst="rect">
            <a:avLst/>
          </a:prstGeom>
          <a:noFill/>
        </p:spPr>
      </p:pic>
      <p:pic>
        <p:nvPicPr>
          <p:cNvPr id="59398" name="Picture 6" descr="http://t0.gstatic.com/images?q=tbn:ANd9GcTxfxGJCFTtAFSS77xf_BsY_prPiZGzcU5RDwTlN2l70YW8RKqDN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1600" y="5410200"/>
            <a:ext cx="172942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"/>
            <a:ext cx="3453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pascolamento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Piante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interazione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acqua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x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pascolamento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cnrit.tamu.edu/rlem/textbook/figure5.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057400"/>
            <a:ext cx="7848392" cy="4114800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SzgmB_qLspJdHVbrSsENoZSPv5HGNOCDAZtblE24WvJCtW8KE9W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77025" y="91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“Intermediate disturbance hypothesis”</a:t>
            </a:r>
            <a:endParaRPr lang="en-US" sz="2400" dirty="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781800" y="6122313"/>
            <a:ext cx="2209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Connell, </a:t>
            </a:r>
            <a:r>
              <a:rPr lang="en-US" sz="2200" dirty="0"/>
              <a:t>1978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34818" name="Picture 2" descr="http://sky.scnu.edu.cn/life/class/ecology/image/16/16-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1143000"/>
            <a:ext cx="5105400" cy="45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Lepidotteri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notturni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700" name="Picture 4" descr="http://ars.els-cdn.com/content/image/1-s2.0-S0006320711004435-gr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187012"/>
            <a:ext cx="6858000" cy="4366188"/>
          </a:xfrm>
          <a:prstGeom prst="rect">
            <a:avLst/>
          </a:prstGeom>
          <a:noFill/>
        </p:spPr>
      </p:pic>
      <p:pic>
        <p:nvPicPr>
          <p:cNvPr id="29702" name="Picture 6" descr="https://encrypted-tbn1.gstatic.com/images?q=tbn:ANd9GcQ86rQuMIdt0wwwqkNF0nQqfjUM6F5Pnc0nOeb79RzKfd4Ijj1GT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3554" y="914401"/>
            <a:ext cx="1980445" cy="1600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52400"/>
            <a:ext cx="3453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pascolamento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Gasteropodi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 descr="http://ars.els-cdn.com/content/image/1-s2.0-S0167880906003355-g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09800"/>
            <a:ext cx="5171416" cy="3581400"/>
          </a:xfrm>
          <a:prstGeom prst="rect">
            <a:avLst/>
          </a:prstGeom>
          <a:noFill/>
        </p:spPr>
      </p:pic>
      <p:pic>
        <p:nvPicPr>
          <p:cNvPr id="30722" name="Picture 2" descr="https://encrypted-tbn2.gstatic.com/images?q=tbn:ANd9GcQXXtgqEEeDaLiHQ5jLlcXEmBYFBKzTyZbcwj_lJeIbWfOHNmPy8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1219200"/>
            <a:ext cx="1876425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52400"/>
            <a:ext cx="3453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pascolamento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Uccelli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 descr="http://ars.els-cdn.com/content/image/1-s2.0-S0006320798000160-gr4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2438400"/>
            <a:ext cx="6134100" cy="3609976"/>
          </a:xfrm>
          <a:prstGeom prst="rect">
            <a:avLst/>
          </a:prstGeom>
          <a:noFill/>
        </p:spPr>
      </p:pic>
      <p:pic>
        <p:nvPicPr>
          <p:cNvPr id="31746" name="Picture 2" descr="http://www.peakdistrictonline.co.uk/images/wildlife/birds/Peak_District_Birds_-_Meadow_Pipit_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1800" y="990600"/>
            <a:ext cx="2133600" cy="14212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52400"/>
            <a:ext cx="3453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pascolamento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3275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Agricoltura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montagna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11430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agricoli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basati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sulla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combinazione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praterie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prati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pascoli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 per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produrre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fibra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arativi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per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produrre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concentrati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48" name="Picture 4" descr="https://encrypted-tbn0.gstatic.com/images?q=tbn:ANd9GcSaiACjaJhBLOyIdj5JYXEaSukHUXTCI0y9HJVO8er7ZenAMjNAW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3657599"/>
            <a:ext cx="1676400" cy="1161063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5791200" y="3962399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Bent Arrow 16"/>
          <p:cNvSpPr/>
          <p:nvPr/>
        </p:nvSpPr>
        <p:spPr>
          <a:xfrm rot="10800000">
            <a:off x="3124200" y="4952999"/>
            <a:ext cx="2133600" cy="1371601"/>
          </a:xfrm>
          <a:prstGeom prst="bentArrow">
            <a:avLst>
              <a:gd name="adj1" fmla="val 3649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 flipV="1">
            <a:off x="2971800" y="2438400"/>
            <a:ext cx="2362200" cy="990600"/>
          </a:xfrm>
          <a:prstGeom prst="bentArrow">
            <a:avLst>
              <a:gd name="adj1" fmla="val 14619"/>
              <a:gd name="adj2" fmla="val 15658"/>
              <a:gd name="adj3" fmla="val 26038"/>
              <a:gd name="adj4" fmla="val 65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809999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Prodotti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7352" name="Picture 8" descr="https://encrypted-tbn2.gstatic.com/images?q=tbn:ANd9GcTuJf7zYljXPLE7912XM3OX7bnKVmrLEoOYu-9rQhqK8IPQNcG84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352675"/>
            <a:ext cx="2390775" cy="1914525"/>
          </a:xfrm>
          <a:prstGeom prst="rect">
            <a:avLst/>
          </a:prstGeom>
          <a:noFill/>
        </p:spPr>
      </p:pic>
      <p:pic>
        <p:nvPicPr>
          <p:cNvPr id="57350" name="Picture 6" descr="https://encrypted-tbn0.gstatic.com/images?q=tbn:ANd9GcQLJaz5_FwBzrG_eiEvY1PfqahBLRQfU5POOVT-kZrpjqL7Y_-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1" y="4419600"/>
            <a:ext cx="2438399" cy="1847851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2819400" y="3581400"/>
            <a:ext cx="1219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ight Arrow 13"/>
          <p:cNvSpPr/>
          <p:nvPr/>
        </p:nvSpPr>
        <p:spPr>
          <a:xfrm>
            <a:off x="2895600" y="4495800"/>
            <a:ext cx="1066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6629400" y="48768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7315200" y="4876800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N, P,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1020901"/>
            <a:ext cx="7772400" cy="31700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Con intensità di pascolamento intermedia: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&gt;Mantenimento delle zone aperte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smtClean="0">
                <a:latin typeface="Arial" pitchFamily="34" charset="0"/>
                <a:ea typeface="+mj-ea"/>
                <a:cs typeface="Arial" pitchFamily="34" charset="0"/>
              </a:rPr>
              <a:t>&gt;Effetto positivo su dispersione delle piante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&gt;Creazione di zone disturbo dove è possibile la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rigenerazione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0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&gt;Mantenimento di habitat semi-naturali con comunità ad elevata diversità</a:t>
            </a: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3453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Impatto</a:t>
            </a:r>
            <a:r>
              <a:rPr lang="sv-SE" sz="2400" dirty="0" smtClean="0">
                <a:latin typeface="+mj-lt"/>
              </a:rPr>
              <a:t> del </a:t>
            </a:r>
            <a:r>
              <a:rPr lang="sv-SE" sz="2400" dirty="0" err="1" smtClean="0">
                <a:latin typeface="+mj-lt"/>
              </a:rPr>
              <a:t>pascolamento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http://www.eoearth.org/files/208701_208800/208789/mississippi-ecoregions-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43434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2895600"/>
            <a:ext cx="21189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err="1" smtClean="0">
                <a:latin typeface="+mj-lt"/>
              </a:rPr>
              <a:t>Selvicoltura</a:t>
            </a:r>
            <a:endParaRPr lang="en-GB" sz="3200" dirty="0" smtClean="0">
              <a:latin typeface="+mj-lt"/>
            </a:endParaRPr>
          </a:p>
          <a:p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32004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Tipi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gestione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(ad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es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. tipi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governo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389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Selvicoltura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principali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impatti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Scelta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specie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omposizione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foreste</a:t>
            </a:r>
            <a:endParaRPr lang="en-GB" sz="2200" dirty="0" smtClean="0"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9793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Modalità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utilizzazione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(ad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es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meccanizzazione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6858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3299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Scelta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specie</a:t>
            </a:r>
            <a:r>
              <a:rPr lang="sv-SE" sz="2400" dirty="0" smtClean="0">
                <a:latin typeface="+mj-lt"/>
              </a:rPr>
              <a:t>: trend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4293513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Conifere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2" name="Picture 2" descr="http://4.bp.blogspot.com/_jHtFPJm--GA/TQHKbciTazI/AAAAAAAADNM/txrZahqHWJs/s1600/conifer_plant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524000"/>
            <a:ext cx="3204964" cy="2362200"/>
          </a:xfrm>
          <a:prstGeom prst="rect">
            <a:avLst/>
          </a:prstGeom>
          <a:noFill/>
        </p:spPr>
      </p:pic>
      <p:pic>
        <p:nvPicPr>
          <p:cNvPr id="35844" name="Picture 4" descr="http://www.globalcarbonproject.org/global/images/general/Zhehao_She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24000"/>
            <a:ext cx="3124200" cy="239752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66800" y="4369713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5553586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Pura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5665113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Mista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81400" y="4343400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ight Arrow 21"/>
          <p:cNvSpPr/>
          <p:nvPr/>
        </p:nvSpPr>
        <p:spPr>
          <a:xfrm>
            <a:off x="3581400" y="5486400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495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3.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Aumenta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il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rischio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disturbi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su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larga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ridotta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resilienza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del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sistema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Scelta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specie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229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1.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Semplificazione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degli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habitat a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paesaggio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rimozione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habitat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nativi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elevato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pregio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2.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Riduzione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dell’eterogeneità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risorse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a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locale</a:t>
            </a: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9906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Aumenta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il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rischio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disturbi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su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larga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0" name="Picture 2" descr="http://www.mountainpinebeetletreatment.com/wp-content/uploads/2012/08/black-hills-gone-r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76400"/>
            <a:ext cx="3657600" cy="2414017"/>
          </a:xfrm>
          <a:prstGeom prst="rect">
            <a:avLst/>
          </a:prstGeom>
          <a:noFill/>
        </p:spPr>
      </p:pic>
      <p:pic>
        <p:nvPicPr>
          <p:cNvPr id="37892" name="Picture 4" descr="http://1.bp.blogspot.com/-usnMEzAmPM0/TlDP5HbWDTI/AAAAAAAAC0A/ZAGL0Y21YvU/s1600/20153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429000"/>
            <a:ext cx="42291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343400" y="17526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Scolitidi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Il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caso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“mountain pine beetle”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4572000"/>
            <a:ext cx="480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Disturbi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vento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neve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Scelta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specie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207913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Schianti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in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abete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rosso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coetanee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38200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Introduzione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specie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esotiche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o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specie native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fuori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zona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938" name="Picture 2" descr="http://www.chicagobotanic.org/images/invasive/robps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371600"/>
            <a:ext cx="2590800" cy="20395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95600" y="17526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Robinia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Scelta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specie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386" name="Picture 2" descr="https://encrypted-tbn3.gstatic.com/images?q=tbn:ANd9GcStSyEOeUOhSSl4p0ye7mQvVEjf2s6Ust9iyc183HUTqToFd88iY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4343400"/>
            <a:ext cx="2862704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76800" y="3810000"/>
            <a:ext cx="167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P.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nigra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8" name="Picture 4" descr="http://web.tiscali.it/marcpoli/valverde/foto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4343400"/>
            <a:ext cx="2857500" cy="189547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" y="3810000"/>
            <a:ext cx="281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Ostrio-querceto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9000" y="4876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5562600" y="1600200"/>
            <a:ext cx="167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P.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abies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6082" name="Picture 2" descr="http://t2.gstatic.com/images?q=tbn:ANd9GcSCNIcw3ppcenn_zrXQhfktcA6SZAUk6bd39bpYgEZ01difmoX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2057400"/>
            <a:ext cx="31623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144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Ceduo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4114800"/>
            <a:ext cx="426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Monoplana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Multiplana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ea typeface="Verdana" pitchFamily="34" charset="0"/>
                <a:cs typeface="Verdana" pitchFamily="34" charset="0"/>
              </a:rPr>
              <a:t>Tipi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governo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1148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Fustaia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http://www.agriturismocasanuova.com/bosco_ceduo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59508" y="990600"/>
            <a:ext cx="1540892" cy="2362200"/>
          </a:xfrm>
          <a:prstGeom prst="rect">
            <a:avLst/>
          </a:prstGeom>
          <a:noFill/>
        </p:spPr>
      </p:pic>
      <p:pic>
        <p:nvPicPr>
          <p:cNvPr id="15364" name="Picture 4" descr="http://www.foresteinforma.it/joomla/fotor/Fustaia%20monoplana%20di%20pino%20nero,%20M.%20delle%20Cesane%20%28PU%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2362200"/>
            <a:ext cx="1717991" cy="2286000"/>
          </a:xfrm>
          <a:prstGeom prst="rect">
            <a:avLst/>
          </a:prstGeom>
          <a:noFill/>
        </p:spPr>
      </p:pic>
      <p:pic>
        <p:nvPicPr>
          <p:cNvPr id="10" name="Picture 4" descr="https://encrypted-tbn3.gstatic.com/images?q=tbn:ANd9GcT5QjM4s2Zm0DCZFPOETCHRpwDO4Aja1_3kEt4a66lLDelSETQ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4857382"/>
            <a:ext cx="2438400" cy="182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Ceduo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143000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Circa 2/3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italiane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è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ceduata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905000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Frequente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disturbo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con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taglio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raso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Mantenimento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giovane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Composizione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spesso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monospecifica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0" name="Picture 4" descr="http://www.ambmuggia.it/forum/uploads/post-180-11612004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4419600"/>
            <a:ext cx="3352800" cy="22009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38600" y="4495800"/>
            <a:ext cx="510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Es.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Ceduo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castagno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7526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Multiplana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529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Fustaia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Fustaia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Monoplana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4" descr="http://www.foresteinforma.it/joomla/fotor/Fustaia%20monoplana%20di%20pino%20nero,%20M.%20delle%20Cesane%20%28PU%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362200"/>
            <a:ext cx="2057400" cy="27376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" y="5334000"/>
            <a:ext cx="411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Taglio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raso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&gt;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omogeneità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risorse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&gt;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disturbo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del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taglio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&lt;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vegetazione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nel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sottobosco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5334000"/>
            <a:ext cx="190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Taglio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saltuario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6" name="Picture 4" descr="https://encrypted-tbn3.gstatic.com/images?q=tbn:ANd9GcT5QjM4s2Zm0DCZFPOETCHRpwDO4Aja1_3kEt4a66lLDelSETQ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514600"/>
            <a:ext cx="2819400" cy="211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3" y="152400"/>
            <a:ext cx="3194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Agricoltura</a:t>
            </a:r>
            <a:r>
              <a:rPr lang="sv-SE" sz="2400" dirty="0" smtClean="0">
                <a:latin typeface="+mj-lt"/>
              </a:rPr>
              <a:t> in </a:t>
            </a:r>
            <a:r>
              <a:rPr lang="sv-SE" sz="2400" dirty="0" err="1" smtClean="0">
                <a:latin typeface="+mj-lt"/>
              </a:rPr>
              <a:t>montagna</a:t>
            </a:r>
            <a:endParaRPr lang="en-GB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7346" name="Picture 2" descr="http://www.ars.usda.gov/sp2userfiles/Place/19020000/images/IFSMover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828800"/>
            <a:ext cx="7200898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990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Sistemi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agricoli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basati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sulla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combinazione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praterie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semi-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naturali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per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produrre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fibra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arativi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per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produrre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concentrati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26713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Ridotta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presenza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7729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Impatti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negativi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selvicoltura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Ridotta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età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590800"/>
            <a:ext cx="4267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Struttura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verticale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semplificata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57600" y="3733800"/>
            <a:ext cx="838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1219200" y="4953000"/>
            <a:ext cx="64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Epifite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piante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vascolari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invertebrati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vertebrati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1981200"/>
            <a:ext cx="54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-Maggiore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omogeneità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risorse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14400"/>
            <a:ext cx="762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Ridotta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continuità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temporale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dell’ecosistema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2743200"/>
            <a:ext cx="5977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Applicazione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8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70" name="AutoShape 6" descr="http://www.geocities.ws/renzomotta/panev17.jpg"/>
          <p:cNvSpPr>
            <a:spLocks noChangeAspect="1" noChangeArrowheads="1"/>
          </p:cNvSpPr>
          <p:nvPr/>
        </p:nvSpPr>
        <p:spPr bwMode="auto">
          <a:xfrm>
            <a:off x="0" y="-152400"/>
            <a:ext cx="6486525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Studio 1: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dell’età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fustaia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abete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rosso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11266" name="Picture 2" descr="http://www.magichedolomiti.it/ilpalo/martino/peccet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286000"/>
            <a:ext cx="2163709" cy="1447800"/>
          </a:xfrm>
          <a:prstGeom prst="rect">
            <a:avLst/>
          </a:prstGeom>
          <a:noFill/>
        </p:spPr>
      </p:pic>
      <p:pic>
        <p:nvPicPr>
          <p:cNvPr id="11268" name="Picture 4" descr="http://www.ambmuggia.it/forum/uploads/post-180-11246513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2313060"/>
            <a:ext cx="2133600" cy="1445650"/>
          </a:xfrm>
          <a:prstGeom prst="rect">
            <a:avLst/>
          </a:prstGeom>
          <a:noFill/>
        </p:spPr>
      </p:pic>
      <p:sp>
        <p:nvSpPr>
          <p:cNvPr id="11270" name="AutoShape 6" descr="http://www.geocities.ws/renzomotta/panev17.jpg"/>
          <p:cNvSpPr>
            <a:spLocks noChangeAspect="1" noChangeArrowheads="1"/>
          </p:cNvSpPr>
          <p:nvPr/>
        </p:nvSpPr>
        <p:spPr bwMode="auto">
          <a:xfrm>
            <a:off x="0" y="-152400"/>
            <a:ext cx="6486525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272" name="Picture 8" descr="https://encrypted-tbn0.gstatic.com/images?q=tbn:ANd9GcQB64rc38QsdkTrWCKB3SoMYtzF6icRUSeC9028cOw9W0r0vX5ix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2362200"/>
            <a:ext cx="2158720" cy="1423504"/>
          </a:xfrm>
          <a:prstGeom prst="rect">
            <a:avLst/>
          </a:prstGeom>
          <a:noFill/>
        </p:spPr>
      </p:pic>
      <p:pic>
        <p:nvPicPr>
          <p:cNvPr id="11274" name="Picture 10" descr="http://www.carbonorth.net/files/gallery/F1_08.previe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0" y="5105400"/>
            <a:ext cx="2171699" cy="1447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18288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gestita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4598313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b="1" dirty="0" smtClean="0">
                <a:latin typeface="+mj-lt"/>
                <a:ea typeface="Verdana" pitchFamily="34" charset="0"/>
                <a:cs typeface="Verdana" pitchFamily="34" charset="0"/>
              </a:rPr>
              <a:t> non </a:t>
            </a:r>
            <a:r>
              <a:rPr lang="en-GB" sz="2200" b="1" dirty="0" err="1" smtClean="0">
                <a:latin typeface="+mj-lt"/>
                <a:ea typeface="Verdana" pitchFamily="34" charset="0"/>
                <a:cs typeface="Verdana" pitchFamily="34" charset="0"/>
              </a:rPr>
              <a:t>gestita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836313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Giovane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836313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Adulta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3810000"/>
            <a:ext cx="16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Matura</a:t>
            </a:r>
          </a:p>
        </p:txBody>
      </p:sp>
      <p:pic>
        <p:nvPicPr>
          <p:cNvPr id="11276" name="Picture 12" descr="http://info.adm.umu.se/fodb2/ViewImage.aspx?t=Plusprojekt&amp;id=435&amp;nr=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95400" y="4572000"/>
            <a:ext cx="1524000" cy="2032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52600" y="5105400"/>
            <a:ext cx="60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2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838200"/>
            <a:ext cx="6481828" cy="5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Studio 1: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Gestione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fustaia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abete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rosso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diversa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2732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Nascimbene</a:t>
            </a:r>
            <a:r>
              <a:rPr lang="en-GB" sz="1600" dirty="0" smtClean="0"/>
              <a:t> J., Marini L., </a:t>
            </a:r>
            <a:r>
              <a:rPr lang="en-GB" sz="1600" dirty="0" err="1" smtClean="0"/>
              <a:t>Nimis</a:t>
            </a:r>
            <a:r>
              <a:rPr lang="en-GB" sz="1600" dirty="0" smtClean="0"/>
              <a:t> </a:t>
            </a:r>
            <a:r>
              <a:rPr lang="en-GB" sz="1600" dirty="0" err="1" smtClean="0"/>
              <a:t>P.L.</a:t>
            </a:r>
            <a:r>
              <a:rPr lang="en-GB" sz="1600" dirty="0" smtClean="0"/>
              <a:t> (2010) Epiphytic lichen diversity in old-growth and managed </a:t>
            </a:r>
            <a:r>
              <a:rPr lang="en-GB" sz="1600" dirty="0" err="1" smtClean="0"/>
              <a:t>Picea</a:t>
            </a:r>
            <a:r>
              <a:rPr lang="en-GB" sz="1600" dirty="0" smtClean="0"/>
              <a:t> </a:t>
            </a:r>
            <a:r>
              <a:rPr lang="en-GB" sz="1600" dirty="0" err="1" smtClean="0"/>
              <a:t>abies</a:t>
            </a:r>
            <a:r>
              <a:rPr lang="en-GB" sz="1600" dirty="0" smtClean="0"/>
              <a:t> stands in Alpine spruce forests. Forest</a:t>
            </a:r>
            <a:r>
              <a:rPr lang="en-GB" sz="1600" i="1" dirty="0" smtClean="0"/>
              <a:t> Ecology &amp; Management </a:t>
            </a:r>
            <a:r>
              <a:rPr lang="en-GB" sz="1600" dirty="0" smtClean="0"/>
              <a:t>260, 603-609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1: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Gestione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fustaia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abete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rosso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diversa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età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828800"/>
            <a:ext cx="839395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6122313"/>
            <a:ext cx="464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Implicazioni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 per la </a:t>
            </a:r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conservazione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?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2: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composizione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arborea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3" name="Picture 1" descr="C:\Users\marini\Documents\ACERDATA (D)\Articoli\Ungheria\PlantDiversityEcology\R1\Fig_Ma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05000"/>
            <a:ext cx="4514088" cy="31036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5334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scelte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lungo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un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gradiente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composizione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ma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età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simile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1166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Nascimbene</a:t>
            </a:r>
            <a:r>
              <a:rPr lang="en-GB" sz="1600" dirty="0" smtClean="0"/>
              <a:t> J., Marini L., </a:t>
            </a:r>
            <a:r>
              <a:rPr lang="en-GB" sz="1600" dirty="0" err="1" smtClean="0"/>
              <a:t>Ódor</a:t>
            </a:r>
            <a:r>
              <a:rPr lang="en-GB" sz="1600" dirty="0" smtClean="0"/>
              <a:t> P. </a:t>
            </a:r>
            <a:r>
              <a:rPr lang="en-US" sz="1600" dirty="0" smtClean="0"/>
              <a:t>(in press) </a:t>
            </a:r>
            <a:r>
              <a:rPr lang="en-GB" sz="1600" dirty="0" smtClean="0"/>
              <a:t>Drivers at multiple spatial scales determine lichen diversity in temperate forests. </a:t>
            </a:r>
            <a:r>
              <a:rPr lang="en-GB" sz="1600" i="1" dirty="0" smtClean="0"/>
              <a:t>Plant Ecology and Diversity</a:t>
            </a:r>
            <a:endParaRPr lang="sv-SE" sz="1600" dirty="0"/>
          </a:p>
        </p:txBody>
      </p:sp>
      <p:sp>
        <p:nvSpPr>
          <p:cNvPr id="10" name="Rectangle 9"/>
          <p:cNvSpPr/>
          <p:nvPr/>
        </p:nvSpPr>
        <p:spPr>
          <a:xfrm>
            <a:off x="5257800" y="2971800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miste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querce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faggio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conifere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carpino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990600"/>
            <a:ext cx="5715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2: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luce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828800"/>
            <a:ext cx="4419600" cy="33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1905000"/>
            <a:ext cx="1580764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715000" y="5029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57150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2: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specie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arborea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44036" y="2076450"/>
            <a:ext cx="1580764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6115436" y="520065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6115436" y="443865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 descr="Fi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659" y="1981200"/>
            <a:ext cx="513162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800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2: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mista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latifoglie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composizione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16002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0" y="6122313"/>
            <a:ext cx="464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Implicazioni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 per la </a:t>
            </a:r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conservazione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?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0400" y="5029200"/>
            <a:ext cx="128073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ig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213"/>
            <a:ext cx="4211638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148263" y="981075"/>
            <a:ext cx="25209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aziende</a:t>
            </a:r>
            <a:endParaRPr lang="en-US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219700" y="4357688"/>
            <a:ext cx="16799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dirty="0" err="1" smtClean="0"/>
              <a:t>Piccole</a:t>
            </a:r>
            <a:r>
              <a:rPr lang="en-GB" dirty="0" smtClean="0"/>
              <a:t> </a:t>
            </a:r>
            <a:r>
              <a:rPr lang="en-GB" dirty="0" err="1" smtClean="0"/>
              <a:t>aziende</a:t>
            </a:r>
            <a:endParaRPr lang="en-GB" dirty="0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 rot="-1791731">
            <a:off x="3930650" y="2117725"/>
            <a:ext cx="1284288" cy="431800"/>
          </a:xfrm>
          <a:prstGeom prst="rightArrow">
            <a:avLst>
              <a:gd name="adj1" fmla="val 50000"/>
              <a:gd name="adj2" fmla="val 743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 rot="1533659">
            <a:off x="3924300" y="3644900"/>
            <a:ext cx="1349375" cy="431800"/>
          </a:xfrm>
          <a:prstGeom prst="rightArrow">
            <a:avLst>
              <a:gd name="adj1" fmla="val 50000"/>
              <a:gd name="adj2" fmla="val 78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85001" name="Picture 9" descr="stall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1376363"/>
            <a:ext cx="1657350" cy="1243012"/>
          </a:xfrm>
          <a:prstGeom prst="rect">
            <a:avLst/>
          </a:prstGeom>
          <a:noFill/>
        </p:spPr>
      </p:pic>
      <p:pic>
        <p:nvPicPr>
          <p:cNvPr id="85002" name="Picture 10" descr="stalla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9700" y="4778375"/>
            <a:ext cx="1657350" cy="1243013"/>
          </a:xfrm>
          <a:prstGeom prst="rect">
            <a:avLst/>
          </a:prstGeom>
          <a:noFill/>
        </p:spPr>
      </p:pic>
      <p:sp>
        <p:nvSpPr>
          <p:cNvPr id="85004" name="Line 12"/>
          <p:cNvSpPr>
            <a:spLocks noChangeShapeType="1"/>
          </p:cNvSpPr>
          <p:nvPr/>
        </p:nvSpPr>
        <p:spPr bwMode="auto">
          <a:xfrm flipV="1">
            <a:off x="5940425" y="3141663"/>
            <a:ext cx="647700" cy="431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5800725" y="3070225"/>
            <a:ext cx="0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800725" y="3789363"/>
            <a:ext cx="879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5800725" y="3741738"/>
            <a:ext cx="10763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Time</a:t>
            </a:r>
            <a:r>
              <a:rPr lang="en-GB" sz="1600"/>
              <a:t> </a:t>
            </a:r>
            <a:endParaRPr lang="en-US" sz="1600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 rot="16200000">
            <a:off x="4950619" y="3267869"/>
            <a:ext cx="13096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Farm size</a:t>
            </a:r>
            <a:endParaRPr lang="en-US" sz="1600" b="1"/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2700338" y="4076700"/>
            <a:ext cx="2016125" cy="723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600" dirty="0" err="1" smtClean="0"/>
              <a:t>Aziende</a:t>
            </a:r>
            <a:r>
              <a:rPr lang="en-GB" sz="1600" dirty="0" smtClean="0"/>
              <a:t> </a:t>
            </a:r>
            <a:r>
              <a:rPr lang="en-GB" sz="1600" dirty="0"/>
              <a:t>(n=1332</a:t>
            </a:r>
            <a:r>
              <a:rPr lang="en-GB" sz="1600" dirty="0" smtClean="0"/>
              <a:t>)</a:t>
            </a:r>
          </a:p>
          <a:p>
            <a:pPr algn="l"/>
            <a:endParaRPr lang="en-GB" sz="1600" dirty="0"/>
          </a:p>
          <a:p>
            <a:pPr algn="l"/>
            <a:endParaRPr lang="en-GB" sz="900" dirty="0"/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2771775" y="4508500"/>
            <a:ext cx="71438" cy="714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V="1">
            <a:off x="7599363" y="4999038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7599363" y="5718175"/>
            <a:ext cx="8794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7743825" y="4999038"/>
            <a:ext cx="684213" cy="536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 flipV="1">
            <a:off x="7596188" y="2062163"/>
            <a:ext cx="781050" cy="1587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7599363" y="5670550"/>
            <a:ext cx="10763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Time</a:t>
            </a:r>
            <a:r>
              <a:rPr lang="en-GB" sz="1600"/>
              <a:t> </a:t>
            </a:r>
            <a:endParaRPr lang="en-US" sz="1600"/>
          </a:p>
        </p:txBody>
      </p:sp>
      <p:sp>
        <p:nvSpPr>
          <p:cNvPr id="85031" name="Rectangle 39"/>
          <p:cNvSpPr>
            <a:spLocks noChangeArrowheads="1"/>
          </p:cNvSpPr>
          <p:nvPr/>
        </p:nvSpPr>
        <p:spPr bwMode="auto">
          <a:xfrm rot="16200000">
            <a:off x="6752431" y="5198269"/>
            <a:ext cx="13096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Number</a:t>
            </a:r>
            <a:endParaRPr lang="en-US" sz="1600" b="1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 flipV="1">
            <a:off x="7527925" y="1701800"/>
            <a:ext cx="0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>
            <a:off x="7527925" y="2420938"/>
            <a:ext cx="879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34" name="Rectangle 42"/>
          <p:cNvSpPr>
            <a:spLocks noChangeArrowheads="1"/>
          </p:cNvSpPr>
          <p:nvPr/>
        </p:nvSpPr>
        <p:spPr bwMode="auto">
          <a:xfrm>
            <a:off x="7527925" y="2373313"/>
            <a:ext cx="10763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/>
              <a:t>Time</a:t>
            </a:r>
            <a:r>
              <a:rPr lang="en-GB" sz="1600"/>
              <a:t> </a:t>
            </a:r>
            <a:endParaRPr lang="en-US" sz="1600"/>
          </a:p>
        </p:txBody>
      </p:sp>
      <p:sp>
        <p:nvSpPr>
          <p:cNvPr id="85035" name="Rectangle 43"/>
          <p:cNvSpPr>
            <a:spLocks noChangeArrowheads="1"/>
          </p:cNvSpPr>
          <p:nvPr/>
        </p:nvSpPr>
        <p:spPr bwMode="auto">
          <a:xfrm rot="16200000">
            <a:off x="6676231" y="1781969"/>
            <a:ext cx="130968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600" b="1" dirty="0"/>
              <a:t>Number</a:t>
            </a:r>
            <a:endParaRPr lang="en-US" sz="1600" b="1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-457200" y="76200"/>
            <a:ext cx="9432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 dirty="0" err="1" smtClean="0"/>
              <a:t>Trasformazione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strutturale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aziende</a:t>
            </a:r>
            <a:r>
              <a:rPr lang="en-US" sz="2400" dirty="0" smtClean="0"/>
              <a:t> in </a:t>
            </a:r>
            <a:r>
              <a:rPr lang="en-US" sz="2400" dirty="0" err="1" smtClean="0"/>
              <a:t>montagna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83005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Fattori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agiscono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a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varie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scale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spaziali</a:t>
            </a:r>
            <a:endParaRPr lang="en-GB" sz="2200" dirty="0" smtClean="0"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La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scala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misure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conservazione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dovrebbe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coincidere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con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quella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dei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processi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ecologici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267200"/>
            <a:ext cx="601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Quali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implicazioni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 per la </a:t>
            </a:r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conservazione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?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838200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3: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diversi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tipi)</a:t>
            </a:r>
          </a:p>
        </p:txBody>
      </p:sp>
      <p:pic>
        <p:nvPicPr>
          <p:cNvPr id="6147" name="Picture 3" descr="http://www.geocities.ws/renzomotta/panev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442094"/>
            <a:ext cx="2514600" cy="1661630"/>
          </a:xfrm>
          <a:prstGeom prst="rect">
            <a:avLst/>
          </a:prstGeom>
          <a:noFill/>
        </p:spPr>
      </p:pic>
      <p:pic>
        <p:nvPicPr>
          <p:cNvPr id="6149" name="Picture 5" descr="https://encrypted-tbn3.gstatic.com/images?q=tbn:ANd9GcT7d2-mOT2rAYBaXby9aoEYYSDLpqqYu0MSEtkkxaSbUaHyK_4h_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876800"/>
            <a:ext cx="1334162" cy="1781175"/>
          </a:xfrm>
          <a:prstGeom prst="rect">
            <a:avLst/>
          </a:prstGeom>
          <a:noFill/>
        </p:spPr>
      </p:pic>
      <p:pic>
        <p:nvPicPr>
          <p:cNvPr id="6151" name="Picture 7" descr="https://encrypted-tbn0.gstatic.com/images?q=tbn:ANd9GcQbwc5ZpKdV42eoCfAvJc0Pcm7MQAl4x_4ytXmD_ZDV_vjNM7HXwQ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7400" y="4572000"/>
            <a:ext cx="1383085" cy="2105026"/>
          </a:xfrm>
          <a:prstGeom prst="rect">
            <a:avLst/>
          </a:prstGeom>
          <a:noFill/>
        </p:spPr>
      </p:pic>
      <p:pic>
        <p:nvPicPr>
          <p:cNvPr id="6153" name="Picture 9" descr="http://bp21.org.by/p/2008/f09_ir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1892" y="4953000"/>
            <a:ext cx="2231708" cy="1676400"/>
          </a:xfrm>
          <a:prstGeom prst="rect">
            <a:avLst/>
          </a:prstGeom>
          <a:noFill/>
        </p:spPr>
      </p:pic>
      <p:pic>
        <p:nvPicPr>
          <p:cNvPr id="6157" name="Picture 13" descr="https://encrypted-tbn2.gstatic.com/images?q=tbn:ANd9GcRgwgqm9cHqbW0Z7RPzz1LaXP3_KlQSQJj6s6aL0AhqgfoanC91jA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2800" y="3810000"/>
            <a:ext cx="1628775" cy="28003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4495800"/>
            <a:ext cx="99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“Log”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4191000"/>
            <a:ext cx="99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“Snag”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4495800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Ceppaia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32004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Albero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vivo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953000" y="1589782"/>
            <a:ext cx="434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Nascimbene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J.,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Marini 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., Motta R.,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Nimis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P.L.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(2008) Lichen diversity of coarse woody habitats in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Pinus-Larix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stand in the Italian Alps.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Lichenologist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40, 153-163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3124200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Riserva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Paneveggio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(1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sito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3: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2209800"/>
            <a:ext cx="89764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5741313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CWD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(“Coarse wood debris”):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3: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752600"/>
            <a:ext cx="51520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533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3: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morto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981200"/>
            <a:ext cx="440306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0" y="2057400"/>
            <a:ext cx="2362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Alberi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vivi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3" descr="https://encrypted-tbn2.gstatic.com/images?q=tbn:ANd9GcRgwgqm9cHqbW0Z7RPzz1LaXP3_KlQSQJj6s6aL0AhqgfoanC91j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2800" y="3200400"/>
            <a:ext cx="1628775" cy="28003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62000" y="6122313"/>
            <a:ext cx="464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Implicazioni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 per la </a:t>
            </a:r>
            <a:r>
              <a:rPr lang="en-GB" sz="2200" b="1" dirty="0" err="1" smtClean="0">
                <a:ea typeface="Verdana" pitchFamily="34" charset="0"/>
                <a:cs typeface="Verdana" pitchFamily="34" charset="0"/>
              </a:rPr>
              <a:t>conservazione</a:t>
            </a:r>
            <a:r>
              <a:rPr lang="en-GB" sz="2200" b="1" dirty="0" smtClean="0">
                <a:ea typeface="Verdana" pitchFamily="34" charset="0"/>
                <a:cs typeface="Verdana" pitchFamily="34" charset="0"/>
              </a:rPr>
              <a:t>?</a:t>
            </a:r>
            <a:endParaRPr lang="en-GB" sz="22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662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ea typeface="Verdana" pitchFamily="34" charset="0"/>
                <a:cs typeface="Verdana" pitchFamily="34" charset="0"/>
              </a:rPr>
              <a:t>Studio 4: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Introduzione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specie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esotiche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Fig1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2510048"/>
            <a:ext cx="6477000" cy="3281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498937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Verdana" pitchFamily="34" charset="0"/>
                <a:cs typeface="Verdana" pitchFamily="34" charset="0"/>
              </a:rPr>
              <a:t>Il </a:t>
            </a:r>
            <a:r>
              <a:rPr lang="en-GB" sz="2000" dirty="0" err="1" smtClean="0">
                <a:ea typeface="Verdana" pitchFamily="34" charset="0"/>
                <a:cs typeface="Verdana" pitchFamily="34" charset="0"/>
              </a:rPr>
              <a:t>problema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del Montello:</a:t>
            </a:r>
          </a:p>
          <a:p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Erbari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storici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documentano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una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flora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ricchissima</a:t>
            </a:r>
            <a:endParaRPr lang="en-GB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Foresta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invasa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dalla</a:t>
            </a:r>
            <a:r>
              <a:rPr lang="en-GB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+mj-lt"/>
                <a:ea typeface="Verdana" pitchFamily="34" charset="0"/>
                <a:cs typeface="Verdana" pitchFamily="34" charset="0"/>
              </a:rPr>
              <a:t>robinia</a:t>
            </a:r>
            <a:endParaRPr lang="en-GB" sz="20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604462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Nascimbene</a:t>
            </a:r>
            <a:r>
              <a:rPr lang="en-GB" sz="1600" dirty="0" smtClean="0"/>
              <a:t> J., Marini L</a:t>
            </a:r>
            <a:r>
              <a:rPr lang="en-GB" sz="1600" b="1" dirty="0" smtClean="0"/>
              <a:t>.</a:t>
            </a:r>
            <a:r>
              <a:rPr lang="en-GB" sz="1600" dirty="0" smtClean="0"/>
              <a:t> (2010) Oak forest exploitation and black locust invasion caused severe shifts in epiphytic lichen communities. </a:t>
            </a:r>
            <a:r>
              <a:rPr lang="en-GB" sz="1600" i="1" dirty="0" smtClean="0"/>
              <a:t>Science of the Total Environment </a:t>
            </a:r>
            <a:r>
              <a:rPr lang="en-GB" sz="1600" dirty="0" smtClean="0"/>
              <a:t>408, 5506-5512</a:t>
            </a:r>
            <a:r>
              <a:rPr lang="en-GB" sz="1600" i="1" dirty="0" smtClean="0"/>
              <a:t> 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0" y="1066800"/>
          <a:ext cx="4869632" cy="5606273"/>
        </p:xfrm>
        <a:graphic>
          <a:graphicData uri="http://schemas.openxmlformats.org/drawingml/2006/table">
            <a:tbl>
              <a:tblPr/>
              <a:tblGrid>
                <a:gridCol w="2849311"/>
                <a:gridCol w="728411"/>
                <a:gridCol w="1291910"/>
              </a:tblGrid>
              <a:tr h="409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Species found between </a:t>
                      </a:r>
                      <a:r>
                        <a:rPr lang="en-GB" sz="1400" b="1" dirty="0" smtClean="0">
                          <a:latin typeface="Times New Roman"/>
                          <a:ea typeface="Times New Roman"/>
                        </a:rPr>
                        <a:t>1851-1894</a:t>
                      </a:r>
                      <a:endParaRPr lang="sv-SE" sz="1400" dirty="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2009</a:t>
                      </a:r>
                      <a:endParaRPr lang="sv-SE" sz="1400" dirty="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Nationally rare</a:t>
                      </a:r>
                      <a:endParaRPr lang="sv-SE" sz="1400" dirty="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Acrocordia gemmata (Ach.) A.Massal.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Arthonia cinereopruinosa Schaer.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+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Arthonia cinnabarina (DC.) Wallr.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Arthonia elegans (Ach.) Almq.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Arthonia pruinata (Pers.) A.L.Sm.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Arthonia radiata (Pers.) Ach.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Bacidia rosella (Pers.) De Not.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Calicium abietinum Pers.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Degelia plumbea (Lightf.) M.Jørg. &amp; P.James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Flavoparmelia caperata (L.) Hale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Confirmed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Fuscopannaria leucophaea (Vahl) M.Jørg.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Gomphillus calycioides (Duby) Nyl.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+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Lecanographa amylacea (Pers.) Egea &amp; Torrente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Lecidea exigua Chaub.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Leptogium corticola () Tuck.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+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Leptogium cyanescens (Rabenh.) Körb.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Lobaria pulmonaria (L.) Hoffm.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Nephroma resupinatum (L.) Ach.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Pannaria rubiginosa (Ach.) Bory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+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latin typeface="Times New Roman"/>
                          <a:ea typeface="Times New Roman"/>
                        </a:rPr>
                        <a:t>Parmotrema perlatum (Huds.) M.Choisy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Confirmed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Peltigera canina (L.) Willd.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Peltigera horizontalis (Huds.) Baumg.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Peltigera polydactyla (Neck.) Hoffm.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Pertusaria amara (Ach.) Nyl.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Pertusaria hymenea (Ach.) Schaer.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Pertusaria leioplaca DC.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Pertusaria pertusa (Weigel) Tuck.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 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Pyrenula nitida (Weigel) Ach.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Pyrgidium montellicum (Beltr.) Tibell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+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Ramalina farinacea (L.) Ach.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Sphinctrina turbinata (Pers. Fr.) De Not.</a:t>
                      </a:r>
                      <a:endParaRPr lang="sv-SE" sz="110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Extinct</a:t>
                      </a:r>
                      <a:endParaRPr lang="sv-SE"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45118" marR="451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1066800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Analisi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storica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: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855113"/>
            <a:ext cx="3429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Erbario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‘800</a:t>
            </a:r>
          </a:p>
          <a:p>
            <a:endParaRPr lang="en-GB" sz="2200" dirty="0" smtClean="0"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ea typeface="Verdana" pitchFamily="34" charset="0"/>
              <a:cs typeface="Verdana" pitchFamily="34" charset="0"/>
            </a:endParaRPr>
          </a:p>
          <a:p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Ricampionamento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latin typeface="+mj-lt"/>
                <a:ea typeface="Verdana" pitchFamily="34" charset="0"/>
                <a:cs typeface="Verdana" pitchFamily="34" charset="0"/>
              </a:rPr>
              <a:t>nel</a:t>
            </a:r>
            <a:r>
              <a:rPr lang="en-GB" sz="2200" dirty="0" smtClean="0">
                <a:latin typeface="+mj-lt"/>
                <a:ea typeface="Verdana" pitchFamily="34" charset="0"/>
                <a:cs typeface="Verdana" pitchFamily="34" charset="0"/>
              </a:rPr>
              <a:t> 2009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838200" y="2209800"/>
            <a:ext cx="4572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Sostituzione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nativa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Fig_barplot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2209800"/>
            <a:ext cx="7697426" cy="30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lichenica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Composizione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Fig.2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905000"/>
            <a:ext cx="8286392" cy="437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gestione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forestale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biodiversità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sintesi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Foreste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miste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sono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più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resilienti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pure (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qualche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eccezione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)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159913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Fustaia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meglio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del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ceduo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998113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Multiplana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meglio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di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monoplana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760113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Allungare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turni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598313"/>
            <a:ext cx="7315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Importanza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del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legno</a:t>
            </a:r>
            <a:r>
              <a:rPr lang="en-GB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sz="2200" dirty="0" err="1" smtClean="0">
                <a:ea typeface="Verdana" pitchFamily="34" charset="0"/>
                <a:cs typeface="Verdana" pitchFamily="34" charset="0"/>
              </a:rPr>
              <a:t>morto</a:t>
            </a:r>
            <a:endParaRPr lang="en-GB" sz="2200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 rot="1533659">
            <a:off x="3924300" y="3644900"/>
            <a:ext cx="1349375" cy="431800"/>
          </a:xfrm>
          <a:prstGeom prst="rightArrow">
            <a:avLst>
              <a:gd name="adj1" fmla="val 50000"/>
              <a:gd name="adj2" fmla="val 78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2700338" y="4076700"/>
            <a:ext cx="2016125" cy="723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600" dirty="0" err="1" smtClean="0"/>
              <a:t>Aziende</a:t>
            </a:r>
            <a:r>
              <a:rPr lang="en-GB" sz="1600" dirty="0" smtClean="0"/>
              <a:t> </a:t>
            </a:r>
            <a:r>
              <a:rPr lang="en-GB" sz="1600" dirty="0"/>
              <a:t>(n=1332</a:t>
            </a:r>
            <a:r>
              <a:rPr lang="en-GB" sz="1600" dirty="0" smtClean="0"/>
              <a:t>)</a:t>
            </a:r>
          </a:p>
          <a:p>
            <a:pPr algn="l"/>
            <a:endParaRPr lang="en-GB" sz="1600" dirty="0"/>
          </a:p>
          <a:p>
            <a:pPr algn="l"/>
            <a:endParaRPr lang="en-GB" sz="900" dirty="0"/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2771775" y="4508500"/>
            <a:ext cx="71438" cy="71438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-457200" y="76200"/>
            <a:ext cx="9432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 dirty="0" err="1" smtClean="0"/>
              <a:t>Trasformazione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strutturale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aziende</a:t>
            </a:r>
            <a:r>
              <a:rPr lang="en-US" sz="2400" dirty="0" smtClean="0"/>
              <a:t> in </a:t>
            </a:r>
            <a:r>
              <a:rPr lang="en-US" sz="2400" dirty="0" err="1" smtClean="0"/>
              <a:t>montagna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4800" y="1828800"/>
            <a:ext cx="8157709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06963" y="5867400"/>
            <a:ext cx="4237037" cy="7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592" y="3124200"/>
            <a:ext cx="8796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err="1" smtClean="0">
                <a:ea typeface="Verdana" pitchFamily="34" charset="0"/>
                <a:cs typeface="Verdana" pitchFamily="34" charset="0"/>
              </a:rPr>
              <a:t>Turismo</a:t>
            </a:r>
            <a:r>
              <a:rPr lang="sv-SE" sz="3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3200" dirty="0" err="1" smtClean="0">
                <a:ea typeface="Verdana" pitchFamily="34" charset="0"/>
                <a:cs typeface="Verdana" pitchFamily="34" charset="0"/>
              </a:rPr>
              <a:t>invernale</a:t>
            </a:r>
            <a:endParaRPr lang="it-IT" sz="32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Turismo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invernale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90600" y="1142999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3962399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371600" y="1447799"/>
            <a:ext cx="2438400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3962399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ea typeface="Verdana" pitchFamily="34" charset="0"/>
                <a:cs typeface="Verdana" pitchFamily="34" charset="0"/>
              </a:rPr>
              <a:t>tempo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2882443" y="2527757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Numero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piste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0200" y="1219200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40386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91200" y="1524000"/>
            <a:ext cx="2438400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00600" y="40386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>
                <a:ea typeface="Verdana" pitchFamily="34" charset="0"/>
                <a:cs typeface="Verdana" pitchFamily="34" charset="0"/>
              </a:rPr>
              <a:t>tempo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1460956" y="2375356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Numero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turisti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Picture 10" descr="http://3.bp.blogspot.com/_EtQOsfKt7mg/Ses56rTvk9I/AAAAAAAABjg/Y-w-9v4zJX4/s400/springfestival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4419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5240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Maggiore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dimensione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con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importanti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interventi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rimodellamento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dei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versanti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trend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116759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Rimozione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completa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della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nativa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445913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Rinverdimento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con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genotipi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non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autoctoni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741313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Scarso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successo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nel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ripristino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2" descr="http://skirando.com/images/news/2006/flaine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2076448"/>
            <a:ext cx="2895600" cy="2171702"/>
          </a:xfrm>
          <a:prstGeom prst="rect">
            <a:avLst/>
          </a:prstGeom>
          <a:noFill/>
        </p:spPr>
      </p:pic>
      <p:pic>
        <p:nvPicPr>
          <p:cNvPr id="10" name="Picture 2" descr="http://www.latania.co.uk/photos/2007/WhatsNew/lanch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46863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524000"/>
            <a:ext cx="518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moderne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con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rimodellamento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tradizionali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ottenute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solo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togliendo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la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vegetazione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791081"/>
            <a:ext cx="3962400" cy="60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trend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524000"/>
            <a:ext cx="4114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Maggiore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uso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neve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artificiale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trend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590800"/>
            <a:ext cx="63184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t0.gstatic.com/images?q=tbn:ANd9GcSJQQZ4Mwq8wu5hWc6ZbpxOs0h9mtvQRJfPDsee-yFymbyvbz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alpina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5008563"/>
            <a:ext cx="64135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" y="1219200"/>
            <a:ext cx="8796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Neve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artificiale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-Input</a:t>
            </a:r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nutrienti</a:t>
            </a:r>
            <a:endParaRPr lang="sv-SE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-Uso</a:t>
            </a:r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sali</a:t>
            </a:r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 e </a:t>
            </a:r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addittivi</a:t>
            </a:r>
            <a:endParaRPr lang="sv-SE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-Modificazione</a:t>
            </a:r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 della </a:t>
            </a:r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fenologia</a:t>
            </a:r>
            <a:endParaRPr lang="sv-SE" sz="24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della </a:t>
            </a:r>
            <a:r>
              <a:rPr lang="sv-SE" sz="2400" dirty="0" err="1" smtClean="0">
                <a:latin typeface="+mj-lt"/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4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it-IT" sz="2400" dirty="0" smtClean="0">
              <a:latin typeface="+mj-lt"/>
            </a:endParaRPr>
          </a:p>
        </p:txBody>
      </p:sp>
      <p:sp>
        <p:nvSpPr>
          <p:cNvPr id="6148" name="AutoShape 4" descr="http://www.wsl.ch/fe/oekosystem/gebirgsoekosysteme/projekte/skipisten_dossier/Rixen_Kunstschneepiste_Skigebiet_Parsenn_Dav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" name="Picture 10" descr="ski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5800" y="10668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alpina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796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ea typeface="Verdana" pitchFamily="34" charset="0"/>
                <a:cs typeface="Verdana" pitchFamily="34" charset="0"/>
              </a:rPr>
              <a:t>			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Rimodellate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		Non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rimodellate</a:t>
            </a:r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Neve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artificiale</a:t>
            </a:r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endParaRPr lang="sv-SE" sz="2400" dirty="0" smtClean="0">
              <a:ea typeface="Verdana" pitchFamily="34" charset="0"/>
              <a:cs typeface="Verdana" pitchFamily="34" charset="0"/>
            </a:endParaRPr>
          </a:p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Neve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naturale</a:t>
            </a:r>
            <a:endParaRPr lang="sv-SE" sz="24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6148" name="AutoShape 4" descr="http://www.wsl.ch/fe/oekosystem/gebirgsoekosysteme/projekte/skipisten_dossier/Rixen_Kunstschneepiste_Skigebiet_Parsenn_Dav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1752600"/>
            <a:ext cx="822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4600" y="1295400"/>
            <a:ext cx="0" cy="495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sulla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alpina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133600"/>
            <a:ext cx="43615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905000"/>
            <a:ext cx="4495800" cy="34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1295400"/>
            <a:ext cx="4876800" cy="6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" y="5867400"/>
            <a:ext cx="7010400" cy="87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 descr="http://mw2.google.com/mw-panoramio/photos/medium/92328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176" name="AutoShape 8" descr="http://mw2.google.com/mw-panoramio/photos/medium/92328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sugli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invertebrati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carabidi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http://www.latania.co.uk/photos/2007/WhatsNew/lanch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447800"/>
            <a:ext cx="4165600" cy="3124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57400" y="2590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1" name="Rectangle 10"/>
          <p:cNvSpPr/>
          <p:nvPr/>
        </p:nvSpPr>
        <p:spPr>
          <a:xfrm>
            <a:off x="3352800" y="2514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791200" y="13716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91200" y="3962400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6248400" y="2743200"/>
            <a:ext cx="3048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8" name="Rectangle 17"/>
          <p:cNvSpPr/>
          <p:nvPr/>
        </p:nvSpPr>
        <p:spPr>
          <a:xfrm>
            <a:off x="7467600" y="1600200"/>
            <a:ext cx="3048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9" name="Rectangle 18"/>
          <p:cNvSpPr/>
          <p:nvPr/>
        </p:nvSpPr>
        <p:spPr>
          <a:xfrm rot="16200000">
            <a:off x="3850333" y="2200246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invertebrati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4110335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On-piste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41148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Off-piste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407024" y="2227729"/>
            <a:ext cx="2420470" cy="1667436"/>
          </a:xfrm>
          <a:custGeom>
            <a:avLst/>
            <a:gdLst>
              <a:gd name="connsiteX0" fmla="*/ 0 w 2420470"/>
              <a:gd name="connsiteY0" fmla="*/ 0 h 1667436"/>
              <a:gd name="connsiteX1" fmla="*/ 591670 w 2420470"/>
              <a:gd name="connsiteY1" fmla="*/ 766483 h 1667436"/>
              <a:gd name="connsiteX2" fmla="*/ 1290917 w 2420470"/>
              <a:gd name="connsiteY2" fmla="*/ 1277471 h 1667436"/>
              <a:gd name="connsiteX3" fmla="*/ 2420470 w 2420470"/>
              <a:gd name="connsiteY3" fmla="*/ 1667436 h 16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70" h="1667436">
                <a:moveTo>
                  <a:pt x="0" y="0"/>
                </a:moveTo>
                <a:cubicBezTo>
                  <a:pt x="188258" y="276785"/>
                  <a:pt x="376517" y="553571"/>
                  <a:pt x="591670" y="766483"/>
                </a:cubicBezTo>
                <a:cubicBezTo>
                  <a:pt x="806823" y="979395"/>
                  <a:pt x="986117" y="1127312"/>
                  <a:pt x="1290917" y="1277471"/>
                </a:cubicBezTo>
                <a:cubicBezTo>
                  <a:pt x="1595717" y="1427630"/>
                  <a:pt x="2008093" y="1547533"/>
                  <a:pt x="2420470" y="166743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6" name="Rectangle 25"/>
          <p:cNvSpPr/>
          <p:nvPr/>
        </p:nvSpPr>
        <p:spPr>
          <a:xfrm>
            <a:off x="195192" y="5024735"/>
            <a:ext cx="8796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Barriera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per la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dispersione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specie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attere</a:t>
            </a:r>
            <a:endParaRPr lang="it-IT" sz="22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4" name="Picture 2" descr="http://t0.gstatic.com/images?q=tbn:ANd9GcR17RNjJfeqfYTj5OfAhIiCnm8tXFEJoX2l0JZsVUrhfnfY4s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507" y="5334000"/>
            <a:ext cx="231949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sugli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invertebrati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farfalle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0823" y="11430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340823" y="3733800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1798023" y="1219200"/>
            <a:ext cx="3048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8" name="Rectangle 17"/>
          <p:cNvSpPr/>
          <p:nvPr/>
        </p:nvSpPr>
        <p:spPr>
          <a:xfrm>
            <a:off x="3017223" y="2362200"/>
            <a:ext cx="3048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19" name="Rectangle 18"/>
          <p:cNvSpPr/>
          <p:nvPr/>
        </p:nvSpPr>
        <p:spPr>
          <a:xfrm rot="16200000">
            <a:off x="-409545" y="2085946"/>
            <a:ext cx="2743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Abbondanza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lepidotteri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3881735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On-piste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0023" y="3886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Off-piste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419600"/>
            <a:ext cx="8796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-Possono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fornire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risorse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nettare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durante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l’estate</a:t>
            </a:r>
            <a:endParaRPr lang="sv-SE" sz="2000" dirty="0" smtClean="0">
              <a:ea typeface="Verdana" pitchFamily="34" charset="0"/>
              <a:cs typeface="Verdana" pitchFamily="34" charset="0"/>
            </a:endParaRPr>
          </a:p>
          <a:p>
            <a:r>
              <a:rPr lang="sv-SE" sz="2000" dirty="0" err="1" smtClean="0">
                <a:latin typeface="+mj-lt"/>
                <a:ea typeface="Verdana" pitchFamily="34" charset="0"/>
                <a:cs typeface="Verdana" pitchFamily="34" charset="0"/>
              </a:rPr>
              <a:t>-Anche</a:t>
            </a:r>
            <a:r>
              <a:rPr lang="sv-SE" sz="2000" dirty="0" smtClean="0">
                <a:latin typeface="+mj-lt"/>
                <a:ea typeface="Verdana" pitchFamily="34" charset="0"/>
                <a:cs typeface="Verdana" pitchFamily="34" charset="0"/>
              </a:rPr>
              <a:t> se habitat </a:t>
            </a:r>
            <a:r>
              <a:rPr lang="sv-SE" sz="2000" dirty="0" err="1" smtClean="0">
                <a:latin typeface="+mj-lt"/>
                <a:ea typeface="Verdana" pitchFamily="34" charset="0"/>
                <a:cs typeface="Verdana" pitchFamily="34" charset="0"/>
              </a:rPr>
              <a:t>sub-ottimali</a:t>
            </a:r>
            <a:r>
              <a:rPr lang="sv-SE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latin typeface="+mj-lt"/>
                <a:ea typeface="Verdana" pitchFamily="34" charset="0"/>
                <a:cs typeface="Verdana" pitchFamily="34" charset="0"/>
              </a:rPr>
              <a:t>possono</a:t>
            </a:r>
            <a:r>
              <a:rPr lang="sv-SE" sz="20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latin typeface="+mj-lt"/>
                <a:ea typeface="Verdana" pitchFamily="34" charset="0"/>
                <a:cs typeface="Verdana" pitchFamily="34" charset="0"/>
              </a:rPr>
              <a:t>impedire</a:t>
            </a:r>
            <a:r>
              <a:rPr lang="sv-SE" sz="2000" dirty="0" smtClean="0">
                <a:latin typeface="+mj-lt"/>
                <a:ea typeface="Verdana" pitchFamily="34" charset="0"/>
                <a:cs typeface="Verdana" pitchFamily="34" charset="0"/>
              </a:rPr>
              <a:t> le </a:t>
            </a:r>
            <a:r>
              <a:rPr lang="sv-SE" sz="2000" dirty="0" err="1" smtClean="0">
                <a:latin typeface="+mj-lt"/>
                <a:ea typeface="Verdana" pitchFamily="34" charset="0"/>
                <a:cs typeface="Verdana" pitchFamily="34" charset="0"/>
              </a:rPr>
              <a:t>riforestazione</a:t>
            </a:r>
            <a:endParaRPr lang="it-IT" sz="2000" dirty="0" smtClean="0"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27022" y="11430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27022" y="3733800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5684222" y="2514600"/>
            <a:ext cx="3048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5" name="Rectangle 24"/>
          <p:cNvSpPr/>
          <p:nvPr/>
        </p:nvSpPr>
        <p:spPr>
          <a:xfrm>
            <a:off x="6903422" y="1371600"/>
            <a:ext cx="3048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7" name="Rectangle 26"/>
          <p:cNvSpPr/>
          <p:nvPr/>
        </p:nvSpPr>
        <p:spPr>
          <a:xfrm rot="16200000">
            <a:off x="3590954" y="2047846"/>
            <a:ext cx="2514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Diversità</a:t>
            </a:r>
            <a:r>
              <a:rPr lang="sv-SE" sz="20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lepidotteri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3881735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On-piste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46222" y="38862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>
                <a:ea typeface="Verdana" pitchFamily="34" charset="0"/>
                <a:cs typeface="Verdana" pitchFamily="34" charset="0"/>
              </a:rPr>
              <a:t>Off-piste</a:t>
            </a:r>
            <a:endParaRPr lang="it-IT" sz="20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5675" y="5594719"/>
            <a:ext cx="5648325" cy="126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152400" y="5638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Non </a:t>
            </a:r>
            <a:r>
              <a:rPr lang="sv-SE" sz="2400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sempre</a:t>
            </a:r>
            <a:r>
              <a:rPr lang="sv-SE" sz="2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negativo</a:t>
            </a:r>
            <a:r>
              <a:rPr lang="sv-SE" sz="24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!</a:t>
            </a:r>
            <a:endParaRPr lang="it-IT" sz="2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290" name="Picture 2" descr="http://t1.gstatic.com/images?q=tbn:ANd9GcRXA8CsqQlk8iUrXZtn7xm0tdoDapAmBynDmgQHyKov-h0D8e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14400"/>
            <a:ext cx="146304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-457200" y="76200"/>
            <a:ext cx="9432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 dirty="0" err="1" smtClean="0"/>
              <a:t>Trasformazione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strutturale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aziende</a:t>
            </a:r>
            <a:r>
              <a:rPr lang="en-US" sz="2400" dirty="0" smtClean="0"/>
              <a:t> in </a:t>
            </a:r>
            <a:r>
              <a:rPr lang="en-US" sz="2400" dirty="0" err="1" smtClean="0"/>
              <a:t>montagna</a:t>
            </a:r>
            <a:endParaRPr lang="en-US" sz="2400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50825" y="1984375"/>
            <a:ext cx="2160588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 err="1" smtClean="0"/>
              <a:t>Scala</a:t>
            </a:r>
            <a:r>
              <a:rPr lang="en-GB" sz="2000" dirty="0" smtClean="0"/>
              <a:t> </a:t>
            </a:r>
            <a:r>
              <a:rPr lang="en-GB" sz="2000" dirty="0" err="1" smtClean="0"/>
              <a:t>aziendale</a:t>
            </a:r>
            <a:endParaRPr lang="en-US" sz="2000" dirty="0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0" y="765175"/>
            <a:ext cx="802798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635375" y="2698750"/>
            <a:ext cx="1774825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dirty="0" err="1" smtClean="0"/>
              <a:t>Appezzamento</a:t>
            </a:r>
            <a:endParaRPr lang="en-US" sz="2000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563938" y="3127375"/>
            <a:ext cx="30607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 err="1" smtClean="0"/>
              <a:t>Intensificazione</a:t>
            </a:r>
            <a:endParaRPr lang="en-US" sz="2000" dirty="0" smtClean="0"/>
          </a:p>
        </p:txBody>
      </p:sp>
      <p:pic>
        <p:nvPicPr>
          <p:cNvPr id="27670" name="Picture 22" descr="t1 Agropire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3505200"/>
            <a:ext cx="1698625" cy="1274280"/>
          </a:xfrm>
          <a:prstGeom prst="rect">
            <a:avLst/>
          </a:prstGeom>
          <a:noFill/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006475" y="2525712"/>
            <a:ext cx="1965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Aziende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piccole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589713" y="3213100"/>
            <a:ext cx="1655762" cy="422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2000" b="1" dirty="0" err="1" smtClean="0">
                <a:solidFill>
                  <a:srgbClr val="000099"/>
                </a:solidFill>
              </a:rPr>
              <a:t>Biodiversità</a:t>
            </a:r>
            <a:r>
              <a:rPr lang="en-GB" sz="2000" b="1" dirty="0" smtClean="0">
                <a:solidFill>
                  <a:srgbClr val="000099"/>
                </a:solidFill>
              </a:rPr>
              <a:t>?</a:t>
            </a:r>
            <a:endParaRPr lang="en-US" sz="2000" b="1" dirty="0">
              <a:solidFill>
                <a:srgbClr val="000099"/>
              </a:solidFill>
            </a:endParaRPr>
          </a:p>
        </p:txBody>
      </p:sp>
      <p:pic>
        <p:nvPicPr>
          <p:cNvPr id="27684" name="Picture 36" descr="malerbe_html_m2aba42f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4267200"/>
            <a:ext cx="863600" cy="682625"/>
          </a:xfrm>
          <a:prstGeom prst="rect">
            <a:avLst/>
          </a:prstGeom>
          <a:noFill/>
        </p:spPr>
      </p:pic>
      <p:pic>
        <p:nvPicPr>
          <p:cNvPr id="27685" name="Picture 37" descr="Chorthippus_parallelus_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0637" y="4267200"/>
            <a:ext cx="1008063" cy="669925"/>
          </a:xfrm>
          <a:prstGeom prst="rect">
            <a:avLst/>
          </a:prstGeom>
          <a:noFill/>
        </p:spPr>
      </p:pic>
      <p:pic>
        <p:nvPicPr>
          <p:cNvPr id="27686" name="Picture 38" descr="MacAri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08837" y="4986338"/>
            <a:ext cx="1008063" cy="654050"/>
          </a:xfrm>
          <a:prstGeom prst="rect">
            <a:avLst/>
          </a:prstGeom>
          <a:noFill/>
        </p:spPr>
      </p:pic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177800" y="1577975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 b="1" dirty="0" err="1" smtClean="0">
                <a:solidFill>
                  <a:srgbClr val="000099"/>
                </a:solidFill>
              </a:rPr>
              <a:t>Struttura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3563938" y="2298700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 b="1" dirty="0" err="1" smtClean="0">
                <a:solidFill>
                  <a:srgbClr val="000099"/>
                </a:solidFill>
              </a:rPr>
              <a:t>Gestione</a:t>
            </a:r>
            <a:endParaRPr lang="en-GB" sz="2000" b="1" dirty="0">
              <a:solidFill>
                <a:srgbClr val="000099"/>
              </a:solidFill>
            </a:endParaRPr>
          </a:p>
        </p:txBody>
      </p:sp>
      <p:sp>
        <p:nvSpPr>
          <p:cNvPr id="27690" name="AutoShape 42"/>
          <p:cNvSpPr>
            <a:spLocks noChangeArrowheads="1"/>
          </p:cNvSpPr>
          <p:nvPr/>
        </p:nvSpPr>
        <p:spPr bwMode="auto">
          <a:xfrm rot="892977">
            <a:off x="2555875" y="1594334"/>
            <a:ext cx="2160588" cy="576263"/>
          </a:xfrm>
          <a:prstGeom prst="curvedDownArrow">
            <a:avLst>
              <a:gd name="adj1" fmla="val 96545"/>
              <a:gd name="adj2" fmla="val 149972"/>
              <a:gd name="adj3" fmla="val 476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1" name="AutoShape 43"/>
          <p:cNvSpPr>
            <a:spLocks noChangeArrowheads="1"/>
          </p:cNvSpPr>
          <p:nvPr/>
        </p:nvSpPr>
        <p:spPr bwMode="auto">
          <a:xfrm rot="892977">
            <a:off x="5574047" y="2477603"/>
            <a:ext cx="2160588" cy="576263"/>
          </a:xfrm>
          <a:prstGeom prst="curvedDownArrow">
            <a:avLst>
              <a:gd name="adj1" fmla="val 96545"/>
              <a:gd name="adj2" fmla="val 149972"/>
              <a:gd name="adj3" fmla="val 476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V="1">
            <a:off x="468313" y="2501899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468312" y="3652837"/>
            <a:ext cx="1606919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612775" y="2644775"/>
            <a:ext cx="1250483" cy="6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V="1">
            <a:off x="541338" y="3436937"/>
            <a:ext cx="1427715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2057400" y="3048000"/>
            <a:ext cx="1127125" cy="64633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000099"/>
                </a:solidFill>
              </a:rPr>
              <a:t>Aziende</a:t>
            </a:r>
            <a:r>
              <a:rPr lang="en-GB" b="1" dirty="0" smtClean="0">
                <a:solidFill>
                  <a:srgbClr val="000099"/>
                </a:solidFill>
              </a:rPr>
              <a:t> </a:t>
            </a:r>
          </a:p>
          <a:p>
            <a:r>
              <a:rPr lang="en-GB" b="1" dirty="0" err="1" smtClean="0">
                <a:solidFill>
                  <a:srgbClr val="000099"/>
                </a:solidFill>
              </a:rPr>
              <a:t>grandi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468313" y="3654425"/>
            <a:ext cx="1965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Tempo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 rot="16200000">
            <a:off x="-579480" y="2964933"/>
            <a:ext cx="1584325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 dirty="0" err="1" smtClean="0"/>
              <a:t>Numero</a:t>
            </a:r>
            <a:endParaRPr lang="en-US" b="1" dirty="0"/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2588" y="3573462"/>
            <a:ext cx="1954212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sz="2000" dirty="0" err="1" smtClean="0"/>
              <a:t>Appezzamento</a:t>
            </a:r>
            <a:endParaRPr lang="en-US" sz="2000" dirty="0"/>
          </a:p>
        </p:txBody>
      </p:sp>
      <p:pic>
        <p:nvPicPr>
          <p:cNvPr id="25" name="Picture 2" descr="http://t3.gstatic.com/images?q=tbn:ANd9GcSxFlr2AME-Mfvnvgp2tyCzQULsh2fFNiwOOclFiGJVa9n-M8n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5469041"/>
            <a:ext cx="1752600" cy="1312759"/>
          </a:xfrm>
          <a:prstGeom prst="rect">
            <a:avLst/>
          </a:prstGeom>
          <a:noFill/>
        </p:spPr>
      </p:pic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581400" y="5088041"/>
            <a:ext cx="190500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Abbandono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4" grpId="0" animBg="1"/>
      <p:bldP spid="27669" grpId="0"/>
      <p:bldP spid="27675" grpId="0"/>
      <p:bldP spid="27680" grpId="0"/>
      <p:bldP spid="27688" grpId="0"/>
      <p:bldP spid="27689" grpId="0"/>
      <p:bldP spid="27690" grpId="0" animBg="1"/>
      <p:bldP spid="27691" grpId="0" animBg="1"/>
      <p:bldP spid="27692" grpId="0" animBg="1"/>
      <p:bldP spid="27693" grpId="0" animBg="1"/>
      <p:bldP spid="27694" grpId="0" animBg="1"/>
      <p:bldP spid="27695" grpId="0" animBg="1"/>
      <p:bldP spid="27696" grpId="0"/>
      <p:bldP spid="27697" grpId="0"/>
      <p:bldP spid="27705" grpId="0"/>
      <p:bldP spid="27706" grpId="0" animBg="1"/>
      <p:bldP spid="2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micro-mammiferi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990601"/>
            <a:ext cx="5730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5334000"/>
            <a:ext cx="4876800" cy="141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t0.gstatic.com/images?q=tbn:ANd9GcRjXCYgVAWlmUD3mLJiPGD0Iw5suz2Cze1dKRVNL7x9k4X1_iJn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57800" y="1219200"/>
            <a:ext cx="3505200" cy="3352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979827"/>
            <a:ext cx="3657600" cy="374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comunità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uccelli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5237" y="5562600"/>
            <a:ext cx="66087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24600" y="1219200"/>
            <a:ext cx="6096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6400800" y="3124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6705600" y="22098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>
            <a:off x="7620000" y="1371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6324600" y="1295400"/>
            <a:ext cx="553998" cy="1219200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42" name="Picture 2" descr="http://t0.gstatic.com/images?q=tbn:ANd9GcQ1JHb_QWJjhu2VH0DMZ2Tdz-rlC0uht1FDzYNrybzVCkvpw0N31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0200"/>
            <a:ext cx="2155963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1314450"/>
            <a:ext cx="8858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 descr="http://www.legrandbornand.com/images/prestations/sitraACT373366_91014_ski-rando_47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0" y="1619250"/>
            <a:ext cx="1676400" cy="1257300"/>
          </a:xfrm>
          <a:prstGeom prst="rect">
            <a:avLst/>
          </a:prstGeom>
          <a:noFill/>
        </p:spPr>
      </p:pic>
      <p:pic>
        <p:nvPicPr>
          <p:cNvPr id="71684" name="Picture 4" descr="https://encrypted-tbn0.gstatic.com/images?q=tbn:ANd9GcRtmAurRG1cKV_WGBqJz1f1ER8DgAkT7Uznbs_zh5xEukQ9ga4V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482" y="1619250"/>
            <a:ext cx="1783718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Caso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di studio: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sul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gallo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forcello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" y="5769403"/>
            <a:ext cx="4953000" cy="8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t2.gstatic.com/images?q=tbn:ANd9GcTkjVM5elbBQ1xKrsamHH7XWi5UZ6_jFw8jQckqnpt6kR0bdiCn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511492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1" y="528834"/>
            <a:ext cx="7848600" cy="622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043" y="609600"/>
            <a:ext cx="900075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92" y="152400"/>
            <a:ext cx="8796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Impatto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delle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piste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 da </a:t>
            </a:r>
            <a:r>
              <a:rPr lang="sv-SE" sz="2400" dirty="0" err="1" smtClean="0">
                <a:ea typeface="Verdana" pitchFamily="34" charset="0"/>
                <a:cs typeface="Verdana" pitchFamily="34" charset="0"/>
              </a:rPr>
              <a:t>sci</a:t>
            </a:r>
            <a:r>
              <a:rPr lang="sv-SE" sz="2400" dirty="0" smtClean="0">
                <a:ea typeface="Verdana" pitchFamily="34" charset="0"/>
                <a:cs typeface="Verdana" pitchFamily="34" charset="0"/>
              </a:rPr>
              <a:t>: </a:t>
            </a:r>
            <a:r>
              <a:rPr lang="sv-SE" sz="2400" smtClean="0">
                <a:ea typeface="Verdana" pitchFamily="34" charset="0"/>
                <a:cs typeface="Verdana" pitchFamily="34" charset="0"/>
              </a:rPr>
              <a:t>sintesi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92" y="1822371"/>
            <a:ext cx="8796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-Necessità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di trovare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un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trade-off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fra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sviluppo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economico</a:t>
            </a:r>
            <a:r>
              <a:rPr lang="sv-SE" sz="2200" dirty="0" smtClean="0">
                <a:ea typeface="Verdana" pitchFamily="34" charset="0"/>
                <a:cs typeface="Verdana" pitchFamily="34" charset="0"/>
              </a:rPr>
              <a:t> e </a:t>
            </a:r>
            <a:r>
              <a:rPr lang="sv-SE" sz="2200" dirty="0" err="1" smtClean="0">
                <a:ea typeface="Verdana" pitchFamily="34" charset="0"/>
                <a:cs typeface="Verdana" pitchFamily="34" charset="0"/>
              </a:rPr>
              <a:t>conservazione</a:t>
            </a:r>
            <a:endParaRPr lang="sv-SE" sz="2200" dirty="0" smtClean="0">
              <a:ea typeface="Verdana" pitchFamily="34" charset="0"/>
              <a:cs typeface="Verdana" pitchFamily="34" charset="0"/>
            </a:endParaRPr>
          </a:p>
          <a:p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-Maggiore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attenzione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in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fase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costruzione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alla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conservazione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della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nativa</a:t>
            </a:r>
          </a:p>
          <a:p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-Ridotta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probabilità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successo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in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caso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rimozione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del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suolo</a:t>
            </a:r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-Se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la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vegetazione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ripristinata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è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buona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qualità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le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piste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possono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essere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un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habitat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discreto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per specie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invertebrati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di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pascolo</a:t>
            </a:r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endParaRPr lang="sv-SE" sz="22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-Anche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attività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apparentemente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poco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invasive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hanno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effetti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importanti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e.g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.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sci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sv-SE" sz="2200" dirty="0" err="1" smtClean="0">
                <a:latin typeface="+mj-lt"/>
                <a:ea typeface="Verdana" pitchFamily="34" charset="0"/>
                <a:cs typeface="Verdana" pitchFamily="34" charset="0"/>
              </a:rPr>
              <a:t>d’alpinismo</a:t>
            </a:r>
            <a:r>
              <a:rPr lang="sv-SE" sz="22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lang="it-IT" sz="2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0" y="765175"/>
            <a:ext cx="8532813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6432" name="Picture 48" descr="Valtellina_Sect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4537075" cy="3016250"/>
          </a:xfrm>
          <a:prstGeom prst="rect">
            <a:avLst/>
          </a:prstGeom>
          <a:noFill/>
        </p:spPr>
      </p:pic>
      <p:sp>
        <p:nvSpPr>
          <p:cNvPr id="16436" name="Freeform 52"/>
          <p:cNvSpPr>
            <a:spLocks/>
          </p:cNvSpPr>
          <p:nvPr/>
        </p:nvSpPr>
        <p:spPr bwMode="auto">
          <a:xfrm>
            <a:off x="252413" y="1773238"/>
            <a:ext cx="2519362" cy="1489075"/>
          </a:xfrm>
          <a:custGeom>
            <a:avLst/>
            <a:gdLst/>
            <a:ahLst/>
            <a:cxnLst>
              <a:cxn ang="0">
                <a:pos x="45" y="840"/>
              </a:cxn>
              <a:cxn ang="0">
                <a:pos x="317" y="931"/>
              </a:cxn>
              <a:cxn ang="0">
                <a:pos x="498" y="885"/>
              </a:cxn>
              <a:cxn ang="0">
                <a:pos x="725" y="885"/>
              </a:cxn>
              <a:cxn ang="0">
                <a:pos x="816" y="749"/>
              </a:cxn>
              <a:cxn ang="0">
                <a:pos x="906" y="613"/>
              </a:cxn>
              <a:cxn ang="0">
                <a:pos x="1133" y="522"/>
              </a:cxn>
              <a:cxn ang="0">
                <a:pos x="1315" y="477"/>
              </a:cxn>
              <a:cxn ang="0">
                <a:pos x="1496" y="296"/>
              </a:cxn>
              <a:cxn ang="0">
                <a:pos x="1496" y="160"/>
              </a:cxn>
              <a:cxn ang="0">
                <a:pos x="1496" y="69"/>
              </a:cxn>
              <a:cxn ang="0">
                <a:pos x="1587" y="23"/>
              </a:cxn>
              <a:cxn ang="0">
                <a:pos x="1496" y="23"/>
              </a:cxn>
              <a:cxn ang="0">
                <a:pos x="1451" y="160"/>
              </a:cxn>
              <a:cxn ang="0">
                <a:pos x="1360" y="341"/>
              </a:cxn>
              <a:cxn ang="0">
                <a:pos x="1133" y="432"/>
              </a:cxn>
              <a:cxn ang="0">
                <a:pos x="1088" y="477"/>
              </a:cxn>
              <a:cxn ang="0">
                <a:pos x="906" y="477"/>
              </a:cxn>
              <a:cxn ang="0">
                <a:pos x="770" y="613"/>
              </a:cxn>
              <a:cxn ang="0">
                <a:pos x="680" y="658"/>
              </a:cxn>
              <a:cxn ang="0">
                <a:pos x="725" y="749"/>
              </a:cxn>
              <a:cxn ang="0">
                <a:pos x="634" y="840"/>
              </a:cxn>
              <a:cxn ang="0">
                <a:pos x="543" y="840"/>
              </a:cxn>
              <a:cxn ang="0">
                <a:pos x="498" y="704"/>
              </a:cxn>
              <a:cxn ang="0">
                <a:pos x="271" y="704"/>
              </a:cxn>
              <a:cxn ang="0">
                <a:pos x="45" y="704"/>
              </a:cxn>
              <a:cxn ang="0">
                <a:pos x="45" y="840"/>
              </a:cxn>
            </a:cxnLst>
            <a:rect l="0" t="0" r="r" b="b"/>
            <a:pathLst>
              <a:path w="1587" h="938">
                <a:moveTo>
                  <a:pt x="45" y="840"/>
                </a:moveTo>
                <a:cubicBezTo>
                  <a:pt x="90" y="878"/>
                  <a:pt x="242" y="924"/>
                  <a:pt x="317" y="931"/>
                </a:cubicBezTo>
                <a:cubicBezTo>
                  <a:pt x="392" y="938"/>
                  <a:pt x="430" y="893"/>
                  <a:pt x="498" y="885"/>
                </a:cubicBezTo>
                <a:cubicBezTo>
                  <a:pt x="566" y="877"/>
                  <a:pt x="672" y="908"/>
                  <a:pt x="725" y="885"/>
                </a:cubicBezTo>
                <a:cubicBezTo>
                  <a:pt x="778" y="862"/>
                  <a:pt x="786" y="794"/>
                  <a:pt x="816" y="749"/>
                </a:cubicBezTo>
                <a:cubicBezTo>
                  <a:pt x="846" y="704"/>
                  <a:pt x="853" y="651"/>
                  <a:pt x="906" y="613"/>
                </a:cubicBezTo>
                <a:cubicBezTo>
                  <a:pt x="959" y="575"/>
                  <a:pt x="1065" y="545"/>
                  <a:pt x="1133" y="522"/>
                </a:cubicBezTo>
                <a:cubicBezTo>
                  <a:pt x="1201" y="499"/>
                  <a:pt x="1255" y="515"/>
                  <a:pt x="1315" y="477"/>
                </a:cubicBezTo>
                <a:cubicBezTo>
                  <a:pt x="1375" y="439"/>
                  <a:pt x="1466" y="349"/>
                  <a:pt x="1496" y="296"/>
                </a:cubicBezTo>
                <a:cubicBezTo>
                  <a:pt x="1526" y="243"/>
                  <a:pt x="1496" y="198"/>
                  <a:pt x="1496" y="160"/>
                </a:cubicBezTo>
                <a:cubicBezTo>
                  <a:pt x="1496" y="122"/>
                  <a:pt x="1481" y="92"/>
                  <a:pt x="1496" y="69"/>
                </a:cubicBezTo>
                <a:cubicBezTo>
                  <a:pt x="1511" y="46"/>
                  <a:pt x="1587" y="31"/>
                  <a:pt x="1587" y="23"/>
                </a:cubicBezTo>
                <a:cubicBezTo>
                  <a:pt x="1587" y="15"/>
                  <a:pt x="1519" y="0"/>
                  <a:pt x="1496" y="23"/>
                </a:cubicBezTo>
                <a:cubicBezTo>
                  <a:pt x="1473" y="46"/>
                  <a:pt x="1474" y="107"/>
                  <a:pt x="1451" y="160"/>
                </a:cubicBezTo>
                <a:cubicBezTo>
                  <a:pt x="1428" y="213"/>
                  <a:pt x="1413" y="296"/>
                  <a:pt x="1360" y="341"/>
                </a:cubicBezTo>
                <a:cubicBezTo>
                  <a:pt x="1307" y="386"/>
                  <a:pt x="1178" y="409"/>
                  <a:pt x="1133" y="432"/>
                </a:cubicBezTo>
                <a:cubicBezTo>
                  <a:pt x="1088" y="455"/>
                  <a:pt x="1126" y="470"/>
                  <a:pt x="1088" y="477"/>
                </a:cubicBezTo>
                <a:cubicBezTo>
                  <a:pt x="1050" y="484"/>
                  <a:pt x="959" y="454"/>
                  <a:pt x="906" y="477"/>
                </a:cubicBezTo>
                <a:cubicBezTo>
                  <a:pt x="853" y="500"/>
                  <a:pt x="808" y="583"/>
                  <a:pt x="770" y="613"/>
                </a:cubicBezTo>
                <a:cubicBezTo>
                  <a:pt x="732" y="643"/>
                  <a:pt x="687" y="635"/>
                  <a:pt x="680" y="658"/>
                </a:cubicBezTo>
                <a:cubicBezTo>
                  <a:pt x="673" y="681"/>
                  <a:pt x="733" y="719"/>
                  <a:pt x="725" y="749"/>
                </a:cubicBezTo>
                <a:cubicBezTo>
                  <a:pt x="717" y="779"/>
                  <a:pt x="664" y="825"/>
                  <a:pt x="634" y="840"/>
                </a:cubicBezTo>
                <a:cubicBezTo>
                  <a:pt x="604" y="855"/>
                  <a:pt x="566" y="863"/>
                  <a:pt x="543" y="840"/>
                </a:cubicBezTo>
                <a:cubicBezTo>
                  <a:pt x="520" y="817"/>
                  <a:pt x="543" y="727"/>
                  <a:pt x="498" y="704"/>
                </a:cubicBezTo>
                <a:cubicBezTo>
                  <a:pt x="453" y="681"/>
                  <a:pt x="346" y="704"/>
                  <a:pt x="271" y="704"/>
                </a:cubicBezTo>
                <a:cubicBezTo>
                  <a:pt x="196" y="704"/>
                  <a:pt x="82" y="681"/>
                  <a:pt x="45" y="704"/>
                </a:cubicBezTo>
                <a:cubicBezTo>
                  <a:pt x="8" y="727"/>
                  <a:pt x="0" y="802"/>
                  <a:pt x="45" y="840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1654175" y="2867025"/>
            <a:ext cx="1009650" cy="250825"/>
          </a:xfrm>
          <a:custGeom>
            <a:avLst/>
            <a:gdLst/>
            <a:ahLst/>
            <a:cxnLst>
              <a:cxn ang="0">
                <a:pos x="205" y="151"/>
              </a:cxn>
              <a:cxn ang="0">
                <a:pos x="432" y="106"/>
              </a:cxn>
              <a:cxn ang="0">
                <a:pos x="568" y="60"/>
              </a:cxn>
              <a:cxn ang="0">
                <a:pos x="613" y="15"/>
              </a:cxn>
              <a:cxn ang="0">
                <a:pos x="432" y="15"/>
              </a:cxn>
              <a:cxn ang="0">
                <a:pos x="341" y="15"/>
              </a:cxn>
              <a:cxn ang="0">
                <a:pos x="341" y="106"/>
              </a:cxn>
              <a:cxn ang="0">
                <a:pos x="23" y="151"/>
              </a:cxn>
              <a:cxn ang="0">
                <a:pos x="205" y="151"/>
              </a:cxn>
            </a:cxnLst>
            <a:rect l="0" t="0" r="r" b="b"/>
            <a:pathLst>
              <a:path w="636" h="158">
                <a:moveTo>
                  <a:pt x="205" y="151"/>
                </a:moveTo>
                <a:cubicBezTo>
                  <a:pt x="273" y="144"/>
                  <a:pt x="372" y="121"/>
                  <a:pt x="432" y="106"/>
                </a:cubicBezTo>
                <a:cubicBezTo>
                  <a:pt x="492" y="91"/>
                  <a:pt x="538" y="75"/>
                  <a:pt x="568" y="60"/>
                </a:cubicBezTo>
                <a:cubicBezTo>
                  <a:pt x="598" y="45"/>
                  <a:pt x="636" y="22"/>
                  <a:pt x="613" y="15"/>
                </a:cubicBezTo>
                <a:cubicBezTo>
                  <a:pt x="590" y="8"/>
                  <a:pt x="477" y="15"/>
                  <a:pt x="432" y="15"/>
                </a:cubicBezTo>
                <a:cubicBezTo>
                  <a:pt x="387" y="15"/>
                  <a:pt x="356" y="0"/>
                  <a:pt x="341" y="15"/>
                </a:cubicBezTo>
                <a:cubicBezTo>
                  <a:pt x="326" y="30"/>
                  <a:pt x="394" y="83"/>
                  <a:pt x="341" y="106"/>
                </a:cubicBezTo>
                <a:cubicBezTo>
                  <a:pt x="288" y="129"/>
                  <a:pt x="46" y="144"/>
                  <a:pt x="23" y="151"/>
                </a:cubicBezTo>
                <a:cubicBezTo>
                  <a:pt x="0" y="158"/>
                  <a:pt x="137" y="158"/>
                  <a:pt x="205" y="151"/>
                </a:cubicBezTo>
                <a:close/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4127500" y="3467100"/>
            <a:ext cx="300038" cy="252413"/>
          </a:xfrm>
          <a:custGeom>
            <a:avLst/>
            <a:gdLst/>
            <a:ahLst/>
            <a:cxnLst>
              <a:cxn ang="0">
                <a:pos x="8" y="136"/>
              </a:cxn>
              <a:cxn ang="0">
                <a:pos x="144" y="0"/>
              </a:cxn>
              <a:cxn ang="0">
                <a:pos x="98" y="136"/>
              </a:cxn>
              <a:cxn ang="0">
                <a:pos x="8" y="136"/>
              </a:cxn>
            </a:cxnLst>
            <a:rect l="0" t="0" r="r" b="b"/>
            <a:pathLst>
              <a:path w="159" h="159">
                <a:moveTo>
                  <a:pt x="8" y="136"/>
                </a:moveTo>
                <a:cubicBezTo>
                  <a:pt x="16" y="113"/>
                  <a:pt x="129" y="0"/>
                  <a:pt x="144" y="0"/>
                </a:cubicBezTo>
                <a:cubicBezTo>
                  <a:pt x="159" y="0"/>
                  <a:pt x="121" y="113"/>
                  <a:pt x="98" y="136"/>
                </a:cubicBezTo>
                <a:cubicBezTo>
                  <a:pt x="75" y="159"/>
                  <a:pt x="0" y="159"/>
                  <a:pt x="8" y="136"/>
                </a:cubicBezTo>
                <a:close/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44" name="Freeform 60"/>
          <p:cNvSpPr>
            <a:spLocks/>
          </p:cNvSpPr>
          <p:nvPr/>
        </p:nvSpPr>
        <p:spPr bwMode="auto">
          <a:xfrm>
            <a:off x="3563938" y="2878138"/>
            <a:ext cx="588962" cy="1165225"/>
          </a:xfrm>
          <a:custGeom>
            <a:avLst/>
            <a:gdLst/>
            <a:ahLst/>
            <a:cxnLst>
              <a:cxn ang="0">
                <a:pos x="136" y="8"/>
              </a:cxn>
              <a:cxn ang="0">
                <a:pos x="90" y="53"/>
              </a:cxn>
              <a:cxn ang="0">
                <a:pos x="0" y="53"/>
              </a:cxn>
              <a:cxn ang="0">
                <a:pos x="90" y="99"/>
              </a:cxn>
              <a:cxn ang="0">
                <a:pos x="226" y="144"/>
              </a:cxn>
              <a:cxn ang="0">
                <a:pos x="272" y="325"/>
              </a:cxn>
              <a:cxn ang="0">
                <a:pos x="181" y="507"/>
              </a:cxn>
              <a:cxn ang="0">
                <a:pos x="181" y="598"/>
              </a:cxn>
              <a:cxn ang="0">
                <a:pos x="272" y="734"/>
              </a:cxn>
              <a:cxn ang="0">
                <a:pos x="226" y="598"/>
              </a:cxn>
              <a:cxn ang="0">
                <a:pos x="272" y="507"/>
              </a:cxn>
              <a:cxn ang="0">
                <a:pos x="272" y="461"/>
              </a:cxn>
              <a:cxn ang="0">
                <a:pos x="363" y="280"/>
              </a:cxn>
              <a:cxn ang="0">
                <a:pos x="226" y="144"/>
              </a:cxn>
              <a:cxn ang="0">
                <a:pos x="136" y="99"/>
              </a:cxn>
              <a:cxn ang="0">
                <a:pos x="136" y="8"/>
              </a:cxn>
            </a:cxnLst>
            <a:rect l="0" t="0" r="r" b="b"/>
            <a:pathLst>
              <a:path w="371" h="734">
                <a:moveTo>
                  <a:pt x="136" y="8"/>
                </a:moveTo>
                <a:cubicBezTo>
                  <a:pt x="128" y="0"/>
                  <a:pt x="113" y="46"/>
                  <a:pt x="90" y="53"/>
                </a:cubicBezTo>
                <a:cubicBezTo>
                  <a:pt x="67" y="60"/>
                  <a:pt x="0" y="45"/>
                  <a:pt x="0" y="53"/>
                </a:cubicBezTo>
                <a:cubicBezTo>
                  <a:pt x="0" y="61"/>
                  <a:pt x="52" y="84"/>
                  <a:pt x="90" y="99"/>
                </a:cubicBezTo>
                <a:cubicBezTo>
                  <a:pt x="128" y="114"/>
                  <a:pt x="196" y="107"/>
                  <a:pt x="226" y="144"/>
                </a:cubicBezTo>
                <a:cubicBezTo>
                  <a:pt x="256" y="181"/>
                  <a:pt x="280" y="264"/>
                  <a:pt x="272" y="325"/>
                </a:cubicBezTo>
                <a:cubicBezTo>
                  <a:pt x="264" y="386"/>
                  <a:pt x="196" y="462"/>
                  <a:pt x="181" y="507"/>
                </a:cubicBezTo>
                <a:cubicBezTo>
                  <a:pt x="166" y="552"/>
                  <a:pt x="166" y="560"/>
                  <a:pt x="181" y="598"/>
                </a:cubicBezTo>
                <a:cubicBezTo>
                  <a:pt x="196" y="636"/>
                  <a:pt x="265" y="734"/>
                  <a:pt x="272" y="734"/>
                </a:cubicBezTo>
                <a:cubicBezTo>
                  <a:pt x="279" y="734"/>
                  <a:pt x="226" y="636"/>
                  <a:pt x="226" y="598"/>
                </a:cubicBezTo>
                <a:cubicBezTo>
                  <a:pt x="226" y="560"/>
                  <a:pt x="264" y="530"/>
                  <a:pt x="272" y="507"/>
                </a:cubicBezTo>
                <a:cubicBezTo>
                  <a:pt x="280" y="484"/>
                  <a:pt x="257" y="499"/>
                  <a:pt x="272" y="461"/>
                </a:cubicBezTo>
                <a:cubicBezTo>
                  <a:pt x="287" y="423"/>
                  <a:pt x="371" y="333"/>
                  <a:pt x="363" y="280"/>
                </a:cubicBezTo>
                <a:cubicBezTo>
                  <a:pt x="355" y="227"/>
                  <a:pt x="264" y="174"/>
                  <a:pt x="226" y="144"/>
                </a:cubicBezTo>
                <a:cubicBezTo>
                  <a:pt x="188" y="114"/>
                  <a:pt x="151" y="114"/>
                  <a:pt x="136" y="99"/>
                </a:cubicBezTo>
                <a:cubicBezTo>
                  <a:pt x="121" y="84"/>
                  <a:pt x="144" y="16"/>
                  <a:pt x="136" y="8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4787900" y="1052513"/>
            <a:ext cx="43561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de-DE" sz="2000" b="1" dirty="0" smtClean="0">
                <a:solidFill>
                  <a:srgbClr val="000099"/>
                </a:solidFill>
              </a:rPr>
              <a:t>Due</a:t>
            </a:r>
            <a:r>
              <a:rPr lang="de-DE" b="1" dirty="0" smtClean="0">
                <a:solidFill>
                  <a:srgbClr val="000099"/>
                </a:solidFill>
              </a:rPr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processi</a:t>
            </a:r>
            <a:r>
              <a:rPr lang="de-DE" b="1" dirty="0" smtClean="0">
                <a:solidFill>
                  <a:srgbClr val="000099"/>
                </a:solidFill>
              </a:rPr>
              <a:t>:</a:t>
            </a:r>
            <a:endParaRPr lang="de-DE" b="1" dirty="0">
              <a:solidFill>
                <a:srgbClr val="000099"/>
              </a:solidFill>
            </a:endParaRPr>
          </a:p>
          <a:p>
            <a:pPr algn="l"/>
            <a:r>
              <a:rPr lang="de-DE" sz="2000" b="1" dirty="0" err="1" smtClean="0">
                <a:solidFill>
                  <a:srgbClr val="000099"/>
                </a:solidFill>
              </a:rPr>
              <a:t>Intensificazione</a:t>
            </a:r>
            <a:endParaRPr lang="de-DE" sz="2000" dirty="0"/>
          </a:p>
          <a:p>
            <a:pPr algn="l">
              <a:buFontTx/>
              <a:buChar char="•"/>
            </a:pPr>
            <a:endParaRPr lang="de-DE" dirty="0"/>
          </a:p>
          <a:p>
            <a:pPr algn="l">
              <a:buFontTx/>
              <a:buChar char="•"/>
            </a:pPr>
            <a:endParaRPr lang="it-IT" dirty="0"/>
          </a:p>
        </p:txBody>
      </p:sp>
      <p:pic>
        <p:nvPicPr>
          <p:cNvPr id="16451" name="Picture 67" descr="temp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149725"/>
            <a:ext cx="2952750" cy="2713038"/>
          </a:xfrm>
          <a:prstGeom prst="rect">
            <a:avLst/>
          </a:prstGeom>
          <a:noFill/>
        </p:spPr>
      </p:pic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4716463" y="2852738"/>
            <a:ext cx="14895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/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Abbandono</a:t>
            </a:r>
            <a:endParaRPr lang="it-IT" sz="2000" dirty="0"/>
          </a:p>
        </p:txBody>
      </p:sp>
      <p:sp>
        <p:nvSpPr>
          <p:cNvPr id="16463" name="Freeform 79"/>
          <p:cNvSpPr>
            <a:spLocks/>
          </p:cNvSpPr>
          <p:nvPr/>
        </p:nvSpPr>
        <p:spPr bwMode="auto">
          <a:xfrm>
            <a:off x="719138" y="1160463"/>
            <a:ext cx="1139825" cy="1212850"/>
          </a:xfrm>
          <a:custGeom>
            <a:avLst/>
            <a:gdLst/>
            <a:ahLst/>
            <a:cxnLst>
              <a:cxn ang="0">
                <a:pos x="567" y="749"/>
              </a:cxn>
              <a:cxn ang="0">
                <a:pos x="431" y="658"/>
              </a:cxn>
              <a:cxn ang="0">
                <a:pos x="386" y="522"/>
              </a:cxn>
              <a:cxn ang="0">
                <a:pos x="250" y="476"/>
              </a:cxn>
              <a:cxn ang="0">
                <a:pos x="159" y="386"/>
              </a:cxn>
              <a:cxn ang="0">
                <a:pos x="23" y="295"/>
              </a:cxn>
              <a:cxn ang="0">
                <a:pos x="23" y="114"/>
              </a:cxn>
              <a:cxn ang="0">
                <a:pos x="114" y="23"/>
              </a:cxn>
              <a:cxn ang="0">
                <a:pos x="159" y="250"/>
              </a:cxn>
              <a:cxn ang="0">
                <a:pos x="295" y="340"/>
              </a:cxn>
              <a:cxn ang="0">
                <a:pos x="431" y="386"/>
              </a:cxn>
              <a:cxn ang="0">
                <a:pos x="522" y="522"/>
              </a:cxn>
              <a:cxn ang="0">
                <a:pos x="567" y="613"/>
              </a:cxn>
              <a:cxn ang="0">
                <a:pos x="658" y="613"/>
              </a:cxn>
              <a:cxn ang="0">
                <a:pos x="658" y="703"/>
              </a:cxn>
              <a:cxn ang="0">
                <a:pos x="703" y="749"/>
              </a:cxn>
              <a:cxn ang="0">
                <a:pos x="567" y="749"/>
              </a:cxn>
            </a:cxnLst>
            <a:rect l="0" t="0" r="r" b="b"/>
            <a:pathLst>
              <a:path w="718" h="764">
                <a:moveTo>
                  <a:pt x="567" y="749"/>
                </a:moveTo>
                <a:cubicBezTo>
                  <a:pt x="522" y="734"/>
                  <a:pt x="461" y="696"/>
                  <a:pt x="431" y="658"/>
                </a:cubicBezTo>
                <a:cubicBezTo>
                  <a:pt x="401" y="620"/>
                  <a:pt x="416" y="552"/>
                  <a:pt x="386" y="522"/>
                </a:cubicBezTo>
                <a:cubicBezTo>
                  <a:pt x="356" y="492"/>
                  <a:pt x="288" y="499"/>
                  <a:pt x="250" y="476"/>
                </a:cubicBezTo>
                <a:cubicBezTo>
                  <a:pt x="212" y="453"/>
                  <a:pt x="197" y="416"/>
                  <a:pt x="159" y="386"/>
                </a:cubicBezTo>
                <a:cubicBezTo>
                  <a:pt x="121" y="356"/>
                  <a:pt x="46" y="340"/>
                  <a:pt x="23" y="295"/>
                </a:cubicBezTo>
                <a:cubicBezTo>
                  <a:pt x="0" y="250"/>
                  <a:pt x="8" y="159"/>
                  <a:pt x="23" y="114"/>
                </a:cubicBezTo>
                <a:cubicBezTo>
                  <a:pt x="38" y="69"/>
                  <a:pt x="91" y="0"/>
                  <a:pt x="114" y="23"/>
                </a:cubicBezTo>
                <a:cubicBezTo>
                  <a:pt x="137" y="46"/>
                  <a:pt x="129" y="197"/>
                  <a:pt x="159" y="250"/>
                </a:cubicBezTo>
                <a:cubicBezTo>
                  <a:pt x="189" y="303"/>
                  <a:pt x="250" y="317"/>
                  <a:pt x="295" y="340"/>
                </a:cubicBezTo>
                <a:cubicBezTo>
                  <a:pt x="340" y="363"/>
                  <a:pt x="393" y="356"/>
                  <a:pt x="431" y="386"/>
                </a:cubicBezTo>
                <a:cubicBezTo>
                  <a:pt x="469" y="416"/>
                  <a:pt x="499" y="484"/>
                  <a:pt x="522" y="522"/>
                </a:cubicBezTo>
                <a:cubicBezTo>
                  <a:pt x="545" y="560"/>
                  <a:pt x="544" y="598"/>
                  <a:pt x="567" y="613"/>
                </a:cubicBezTo>
                <a:cubicBezTo>
                  <a:pt x="590" y="628"/>
                  <a:pt x="643" y="598"/>
                  <a:pt x="658" y="613"/>
                </a:cubicBezTo>
                <a:cubicBezTo>
                  <a:pt x="673" y="628"/>
                  <a:pt x="651" y="680"/>
                  <a:pt x="658" y="703"/>
                </a:cubicBezTo>
                <a:cubicBezTo>
                  <a:pt x="665" y="726"/>
                  <a:pt x="718" y="741"/>
                  <a:pt x="703" y="749"/>
                </a:cubicBezTo>
                <a:cubicBezTo>
                  <a:pt x="688" y="757"/>
                  <a:pt x="612" y="764"/>
                  <a:pt x="567" y="749"/>
                </a:cubicBezTo>
                <a:close/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6781800" y="1447800"/>
            <a:ext cx="1008063" cy="2873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6248400" y="2971800"/>
            <a:ext cx="1296987" cy="2889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8" name="Rectangle 61"/>
          <p:cNvSpPr>
            <a:spLocks noChangeArrowheads="1"/>
          </p:cNvSpPr>
          <p:nvPr/>
        </p:nvSpPr>
        <p:spPr bwMode="auto">
          <a:xfrm>
            <a:off x="3657600" y="4648200"/>
            <a:ext cx="5105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2000" b="1" dirty="0" smtClean="0">
                <a:solidFill>
                  <a:srgbClr val="000099"/>
                </a:solidFill>
              </a:rPr>
              <a:t>La </a:t>
            </a:r>
            <a:r>
              <a:rPr lang="de-DE" sz="2000" b="1" dirty="0" err="1" smtClean="0">
                <a:solidFill>
                  <a:srgbClr val="000099"/>
                </a:solidFill>
              </a:rPr>
              <a:t>topografia</a:t>
            </a:r>
            <a:r>
              <a:rPr lang="de-DE" sz="2000" b="1" dirty="0" smtClean="0">
                <a:solidFill>
                  <a:srgbClr val="000099"/>
                </a:solidFill>
              </a:rPr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gioca</a:t>
            </a:r>
            <a:r>
              <a:rPr lang="de-DE" sz="2000" b="1" dirty="0" smtClean="0">
                <a:solidFill>
                  <a:srgbClr val="000099"/>
                </a:solidFill>
              </a:rPr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un</a:t>
            </a:r>
            <a:r>
              <a:rPr lang="de-DE" sz="2000" b="1" dirty="0" smtClean="0">
                <a:solidFill>
                  <a:srgbClr val="000099"/>
                </a:solidFill>
              </a:rPr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ruolo</a:t>
            </a:r>
            <a:r>
              <a:rPr lang="de-DE" sz="2000" b="1" dirty="0" smtClean="0">
                <a:solidFill>
                  <a:srgbClr val="000099"/>
                </a:solidFill>
              </a:rPr>
              <a:t> </a:t>
            </a:r>
            <a:r>
              <a:rPr lang="de-DE" sz="2000" b="1" dirty="0" err="1" smtClean="0">
                <a:solidFill>
                  <a:srgbClr val="000099"/>
                </a:solidFill>
              </a:rPr>
              <a:t>importante</a:t>
            </a:r>
            <a:endParaRPr lang="de-DE" sz="2000" dirty="0"/>
          </a:p>
          <a:p>
            <a:pPr algn="l">
              <a:buFontTx/>
              <a:buChar char="•"/>
            </a:pPr>
            <a:endParaRPr lang="de-DE" sz="2000" dirty="0"/>
          </a:p>
          <a:p>
            <a:pPr algn="l">
              <a:buFontTx/>
              <a:buChar char="•"/>
            </a:pPr>
            <a:endParaRPr lang="it-IT" sz="20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457200" y="76200"/>
            <a:ext cx="9432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 sz="2400" dirty="0" err="1" smtClean="0"/>
              <a:t>Trasformazione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strutturale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aziende</a:t>
            </a:r>
            <a:r>
              <a:rPr lang="en-US" sz="2400" dirty="0" smtClean="0"/>
              <a:t> in </a:t>
            </a:r>
            <a:r>
              <a:rPr lang="en-US" sz="2400" dirty="0" err="1" smtClean="0"/>
              <a:t>montagna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6" grpId="0" animBg="1"/>
      <p:bldP spid="16437" grpId="0" animBg="1"/>
      <p:bldP spid="16440" grpId="0" animBg="1"/>
      <p:bldP spid="16444" grpId="0" animBg="1"/>
      <p:bldP spid="16445" grpId="0"/>
      <p:bldP spid="16455" grpId="0"/>
      <p:bldP spid="16463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2177</Words>
  <Application>Microsoft Office PowerPoint</Application>
  <PresentationFormat>On-screen Show (4:3)</PresentationFormat>
  <Paragraphs>501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“Intermediate disturbance hypothesis”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173</cp:revision>
  <dcterms:created xsi:type="dcterms:W3CDTF">2006-08-16T00:00:00Z</dcterms:created>
  <dcterms:modified xsi:type="dcterms:W3CDTF">2013-11-06T13:49:22Z</dcterms:modified>
</cp:coreProperties>
</file>