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36" r:id="rId3"/>
    <p:sldId id="257" r:id="rId4"/>
    <p:sldId id="344" r:id="rId5"/>
    <p:sldId id="339" r:id="rId6"/>
    <p:sldId id="337" r:id="rId7"/>
    <p:sldId id="338" r:id="rId8"/>
    <p:sldId id="340" r:id="rId9"/>
    <p:sldId id="341" r:id="rId10"/>
    <p:sldId id="258" r:id="rId11"/>
    <p:sldId id="259" r:id="rId12"/>
    <p:sldId id="261" r:id="rId13"/>
    <p:sldId id="264" r:id="rId14"/>
    <p:sldId id="271" r:id="rId15"/>
    <p:sldId id="342" r:id="rId16"/>
    <p:sldId id="266" r:id="rId17"/>
    <p:sldId id="298" r:id="rId18"/>
    <p:sldId id="314" r:id="rId19"/>
    <p:sldId id="315" r:id="rId20"/>
    <p:sldId id="316" r:id="rId21"/>
    <p:sldId id="332" r:id="rId22"/>
    <p:sldId id="343" r:id="rId23"/>
    <p:sldId id="272" r:id="rId24"/>
    <p:sldId id="273" r:id="rId25"/>
    <p:sldId id="334" r:id="rId26"/>
    <p:sldId id="296" r:id="rId27"/>
    <p:sldId id="317" r:id="rId28"/>
    <p:sldId id="324" r:id="rId29"/>
    <p:sldId id="325" r:id="rId30"/>
    <p:sldId id="326" r:id="rId31"/>
    <p:sldId id="330" r:id="rId32"/>
    <p:sldId id="274" r:id="rId33"/>
    <p:sldId id="331" r:id="rId34"/>
    <p:sldId id="275" r:id="rId35"/>
    <p:sldId id="329" r:id="rId36"/>
    <p:sldId id="276" r:id="rId37"/>
    <p:sldId id="333" r:id="rId38"/>
    <p:sldId id="277" r:id="rId39"/>
    <p:sldId id="278" r:id="rId40"/>
    <p:sldId id="279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BBE0E3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3" autoAdjust="0"/>
  </p:normalViewPr>
  <p:slideViewPr>
    <p:cSldViewPr>
      <p:cViewPr>
        <p:scale>
          <a:sx n="80" d="100"/>
          <a:sy n="80" d="100"/>
        </p:scale>
        <p:origin x="-6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D529928-D8EC-4365-9121-8AD6D0357AD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77D2C-A8C9-4AE2-A123-2BD205CEAEAF}" type="slidenum">
              <a:rPr lang="it-IT"/>
              <a:pPr/>
              <a:t>3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41031-B8A7-4BD7-A159-88DD9F2268BD}" type="slidenum">
              <a:rPr lang="it-IT"/>
              <a:pPr/>
              <a:t>10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C37A2-8E56-4573-8B78-E173FF58B72B}" type="slidenum">
              <a:rPr lang="it-IT"/>
              <a:pPr/>
              <a:t>11</a:t>
            </a:fld>
            <a:endParaRPr lang="it-IT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837C4-9F83-4811-B91B-F2786BA579E9}" type="slidenum">
              <a:rPr lang="it-IT"/>
              <a:pPr/>
              <a:t>12</a:t>
            </a:fld>
            <a:endParaRPr 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076A0-3A5D-45BD-B437-8201BB5D6FF8}" type="slidenum">
              <a:rPr lang="it-IT"/>
              <a:pPr/>
              <a:t>13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8A728-858E-4309-B835-FAB8C0017383}" type="slidenum">
              <a:rPr lang="it-IT"/>
              <a:pPr/>
              <a:t>14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34D93-186D-423A-9C8A-A3EE02B4CA57}" type="slidenum">
              <a:rPr lang="it-IT"/>
              <a:pPr/>
              <a:t>16</a:t>
            </a:fld>
            <a:endParaRPr lang="it-IT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 sz="2000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29928-D8EC-4365-9121-8AD6D0357AD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5C37-8ABD-45FF-AA04-BE18EDD04B8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DBD1D-6E55-474D-80CC-6E22DF0D4E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1FABF-7B89-4C9F-9A37-04369E3BE3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6ED424-B585-41F0-A950-ECE5D006095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64F04-1363-42E2-9FB0-0FC8BC37EF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8DC66-8D97-4F43-A847-0B8361EB7BB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CA75-2042-4FAE-A74A-2444A83C92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AE8D2-D9F6-4D2A-B51F-B388C7DF64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4B6B-50C5-407A-8986-42FAC8FC52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57C0-32A7-4CA0-9B80-4AF920CAAC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4752-6620-42B0-8DD5-06A25E5501B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A66B1-8B67-44BD-8551-BCFBF01EF45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DB73FB3-3FC9-474D-9354-809E021DC63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i_Microsoft_Office_Word_97_-_2003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Foglio_di_lavoro_di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Foglio_di_lavoro_di_Microsoft_Office_Excel_97-20033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50863" y="157163"/>
            <a:ext cx="8399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Structure</a:t>
            </a:r>
            <a:r>
              <a:rPr lang="it-IT" sz="2800" dirty="0" smtClean="0">
                <a:latin typeface="Copperplate Gothic Light" pitchFamily="34" charset="0"/>
                <a:cs typeface="Times New Roman" pitchFamily="18" charset="0"/>
              </a:rPr>
              <a:t> and Dynamics </a:t>
            </a:r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of</a:t>
            </a:r>
            <a:r>
              <a:rPr lang="it-IT" sz="2800" dirty="0" smtClean="0">
                <a:latin typeface="Copperplate Gothic Light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forest</a:t>
            </a:r>
            <a:r>
              <a:rPr lang="it-IT" sz="2800" dirty="0" smtClean="0">
                <a:latin typeface="Copperplate Gothic Light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stands</a:t>
            </a:r>
            <a:endParaRPr lang="it-IT" sz="2800" dirty="0">
              <a:latin typeface="Copperplate Gothic Light" pitchFamily="34" charset="0"/>
              <a:cs typeface="Times New Roman" pitchFamily="18" charset="0"/>
            </a:endParaRPr>
          </a:p>
          <a:p>
            <a:pPr algn="ctr"/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Intro</a:t>
            </a:r>
            <a:r>
              <a:rPr lang="it-IT" sz="2800" dirty="0" smtClean="0">
                <a:latin typeface="Copperplate Gothic Light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to</a:t>
            </a:r>
            <a:r>
              <a:rPr lang="it-IT" sz="2800" dirty="0" smtClean="0">
                <a:latin typeface="Copperplate Gothic Light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Spatial</a:t>
            </a:r>
            <a:r>
              <a:rPr lang="it-IT" sz="2800" dirty="0" smtClean="0">
                <a:latin typeface="Copperplate Gothic Light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Copperplate Gothic Light" pitchFamily="34" charset="0"/>
                <a:cs typeface="Times New Roman" pitchFamily="18" charset="0"/>
              </a:rPr>
              <a:t>Analyses</a:t>
            </a:r>
            <a:endParaRPr lang="it-IT" sz="2800" dirty="0">
              <a:latin typeface="Copperplate Gothic Light" pitchFamily="34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22203" t="58417" r="46721" b="12375"/>
          <a:stretch>
            <a:fillRect/>
          </a:stretch>
        </p:blipFill>
        <p:spPr bwMode="auto">
          <a:xfrm>
            <a:off x="468313" y="450850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66281" t="73796" b="4578"/>
          <a:stretch>
            <a:fillRect/>
          </a:stretch>
        </p:blipFill>
        <p:spPr bwMode="auto">
          <a:xfrm>
            <a:off x="3348038" y="4941888"/>
            <a:ext cx="3281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67015" t="4578" r="1056" b="48756"/>
          <a:stretch>
            <a:fillRect/>
          </a:stretch>
        </p:blipFill>
        <p:spPr bwMode="auto">
          <a:xfrm>
            <a:off x="6732588" y="42211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 t="2136"/>
          <a:stretch>
            <a:fillRect/>
          </a:stretch>
        </p:blipFill>
        <p:spPr bwMode="auto">
          <a:xfrm>
            <a:off x="179388" y="1196975"/>
            <a:ext cx="455771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treetops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513" y="1196975"/>
            <a:ext cx="3416300" cy="2300288"/>
          </a:xfrm>
          <a:prstGeom prst="rect">
            <a:avLst/>
          </a:prstGeom>
          <a:noFill/>
        </p:spPr>
      </p:pic>
      <p:pic>
        <p:nvPicPr>
          <p:cNvPr id="2061" name="Picture 13" descr="c2dg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1500" y="1268413"/>
            <a:ext cx="331311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00525" y="3062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373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refers to the vertical (vertical structure or stratification) or horizontal (horizontal structure or texture) organization of a forest stand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3035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608513" y="1295400"/>
          <a:ext cx="4059237" cy="4495800"/>
        </p:xfrm>
        <a:graphic>
          <a:graphicData uri="http://schemas.openxmlformats.org/presentationml/2006/ole">
            <p:oleObj spid="_x0000_s6150" r:id="rId4" imgW="7085714" imgH="7868748" progId="PBrush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00525" y="3062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each forest we can see several layers at different height. These layers can be few or many and have a sharp or fuzzy transition between them.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52763" y="260350"/>
            <a:ext cx="303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39975" y="17573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00200" y="2438400"/>
          <a:ext cx="6248400" cy="4130675"/>
        </p:xfrm>
        <a:graphic>
          <a:graphicData uri="http://schemas.openxmlformats.org/presentationml/2006/ole">
            <p:oleObj spid="_x0000_s8199" name="Documento" r:id="rId4" imgW="4484520" imgH="3191400" progId="Word.Document.8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00525" y="3062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112838" y="1352550"/>
            <a:ext cx="6918325" cy="5029200"/>
            <a:chOff x="720" y="1872"/>
            <a:chExt cx="3648" cy="1891"/>
          </a:xfrm>
        </p:grpSpPr>
        <p:pic>
          <p:nvPicPr>
            <p:cNvPr id="12294" name="Picture 6" descr="Crown Positio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64" y="1872"/>
              <a:ext cx="3457" cy="1891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720" y="2208"/>
              <a:ext cx="1057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Co-Dominant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312" y="2208"/>
              <a:ext cx="105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Co-Dominant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016" y="2016"/>
              <a:ext cx="86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Dominant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248" y="2544"/>
              <a:ext cx="105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Intermediate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736" y="2592"/>
              <a:ext cx="105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Intermediate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496" y="3024"/>
              <a:ext cx="91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Suppressed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1104" y="3168"/>
              <a:ext cx="62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Shrubs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1921" y="3552"/>
              <a:ext cx="105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Times New Roman" pitchFamily="18" charset="0"/>
                </a:rPr>
                <a:t>Ground Cover</a:t>
              </a:r>
              <a:endParaRPr lang="en-US" sz="2000"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052763" y="260350"/>
            <a:ext cx="303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940386"/>
            <a:ext cx="7239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Mixed forest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(more than one species): generally with a multi-layered structure with the lower layers taken by shade-tolerant species.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Pure forest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(only one species): multi-layered stands only with shade-tolerant species, regeneration can survive.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Shade-intolerant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species often show mono-layered stand, trees that are shade intolerant can not survive in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understories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84475" y="115888"/>
            <a:ext cx="3429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 descr="IMG_13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80" y="3762402"/>
            <a:ext cx="2214560" cy="2952746"/>
          </a:xfrm>
          <a:prstGeom prst="rect">
            <a:avLst/>
          </a:prstGeom>
        </p:spPr>
      </p:pic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429132"/>
            <a:ext cx="2928958" cy="200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IMG_142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86512" y="3643314"/>
            <a:ext cx="2357454" cy="300039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00525" y="3062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2910" y="1500174"/>
            <a:ext cx="32766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processes of birth, growing, development and death of a tree give raise of the population dynamics and therefore of the communities.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Forest communities are not static but change in time according to the pulses of internal and external drivers.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343400" y="990600"/>
          <a:ext cx="4483100" cy="5410200"/>
        </p:xfrm>
        <a:graphic>
          <a:graphicData uri="http://schemas.openxmlformats.org/presentationml/2006/ole">
            <p:oleObj spid="_x0000_s32773" name="Foglio di lavoro" r:id="rId4" imgW="6693840" imgH="8067600" progId="Excel.Sheet.8">
              <p:embed/>
            </p:oleObj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93171" y="1588"/>
            <a:ext cx="4557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Chronological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6105" b="16855"/>
          <a:stretch>
            <a:fillRect/>
          </a:stretch>
        </p:blipFill>
        <p:spPr>
          <a:xfrm>
            <a:off x="2051050" y="3860800"/>
            <a:ext cx="5551488" cy="2493963"/>
          </a:xfrm>
          <a:prstGeom prst="rect">
            <a:avLst/>
          </a:prstGeom>
          <a:noFill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8549" b="15651"/>
          <a:stretch>
            <a:fillRect/>
          </a:stretch>
        </p:blipFill>
        <p:spPr>
          <a:xfrm>
            <a:off x="2123282" y="1268413"/>
            <a:ext cx="5407025" cy="253206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8241"/>
            <a:ext cx="8229600" cy="7918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 </a:t>
            </a:r>
            <a:r>
              <a:rPr kumimoji="0" lang="it-IT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structure</a:t>
            </a:r>
            <a:endParaRPr kumimoji="0" lang="it-IT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size</a:t>
            </a:r>
            <a:r>
              <a:rPr lang="it-IT" sz="3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3600" i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vs</a:t>
            </a:r>
            <a:r>
              <a:rPr lang="it-IT" sz="3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3600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time</a:t>
            </a:r>
            <a:endParaRPr kumimoji="0" lang="it-IT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 rot="16200000">
            <a:off x="1587341" y="1464072"/>
            <a:ext cx="492443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067175" y="6381750"/>
            <a:ext cx="1848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 rot="16200000">
            <a:off x="1587341" y="4112145"/>
            <a:ext cx="492443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516216" y="1340768"/>
            <a:ext cx="20885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Spruce</a:t>
            </a:r>
            <a:endParaRPr lang="it-IT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Stone pine</a:t>
            </a:r>
            <a:endParaRPr lang="it-IT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Larch</a:t>
            </a:r>
            <a:endParaRPr lang="it-IT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3851920" y="3789040"/>
            <a:ext cx="2244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(cm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uiExpand="1" build="allAtOnce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00525" y="3062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1557338"/>
            <a:ext cx="7810528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more complex than the vertical one.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Vegetation can be distributed in many different ways according to:</a:t>
            </a:r>
          </a:p>
          <a:p>
            <a:pPr marL="19050" indent="428625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composition,</a:t>
            </a:r>
          </a:p>
          <a:p>
            <a:pPr marL="19050" indent="428625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macro- and micro-climate conditions,</a:t>
            </a:r>
          </a:p>
          <a:p>
            <a:pPr marL="19050" indent="428625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trees, shrubs and grasses distribution,</a:t>
            </a:r>
          </a:p>
          <a:p>
            <a:pPr marL="19050" indent="428625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macro- and micro- morphology,</a:t>
            </a:r>
          </a:p>
          <a:p>
            <a:pPr marL="19050" indent="428625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vegetative or seed propagation,</a:t>
            </a:r>
          </a:p>
          <a:p>
            <a:pPr marL="19050" indent="428625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seed features and dispersal (wind, animals).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32072" y="333375"/>
            <a:ext cx="387985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Horizontal structure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-24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Tobler’s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First Law of Geography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142984"/>
            <a:ext cx="7772400" cy="171451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Everything is related to everything else but near things are more related than distant things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0" y="271462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Generally true with discrete data; definitely true with continuous data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o 8"/>
          <p:cNvGrpSpPr/>
          <p:nvPr/>
        </p:nvGrpSpPr>
        <p:grpSpPr>
          <a:xfrm>
            <a:off x="503551" y="5143512"/>
            <a:ext cx="2646622" cy="369332"/>
            <a:chOff x="1000100" y="5429264"/>
            <a:chExt cx="2646622" cy="369332"/>
          </a:xfrm>
        </p:grpSpPr>
        <p:sp>
          <p:nvSpPr>
            <p:cNvPr id="7" name="CasellaDiTesto 6"/>
            <p:cNvSpPr txBox="1"/>
            <p:nvPr/>
          </p:nvSpPr>
          <p:spPr>
            <a:xfrm>
              <a:off x="1000100" y="5429264"/>
              <a:ext cx="2646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Waldo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Tobler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(1930 -      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6564" name="Picture 4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68285" y="5500702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ttangolo 9"/>
          <p:cNvSpPr/>
          <p:nvPr/>
        </p:nvSpPr>
        <p:spPr>
          <a:xfrm>
            <a:off x="3571868" y="3500438"/>
            <a:ext cx="528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call this “spatial dependence”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we see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Tobler’s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law in action?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po000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8243888" cy="505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71069" y="1588"/>
            <a:ext cx="6801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male in USA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1670" y="1588"/>
            <a:ext cx="61606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inequalities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São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Paulo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npo00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852738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 descr="npo000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2955925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4" descr="npo000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524000"/>
            <a:ext cx="2919413" cy="418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1715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Per capita income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05200" y="1066800"/>
            <a:ext cx="167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Jobs/ populations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88125" y="1052513"/>
            <a:ext cx="199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Illiterate / population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6286520"/>
            <a:ext cx="3768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Source: Fred Ramos (CEDEST/Brasil)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0326" y="1665193"/>
            <a:ext cx="42640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Forest stand structure is the vertical and horizontal organization of plants (Kimmins1996; Franklin et al.1981)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physical and temporal distribution of trees in a stand” (Oliver and Larson)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4000" y="432000"/>
            <a:ext cx="2749471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379" y="0"/>
            <a:ext cx="4339621" cy="631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71546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Gwynns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Fall Crime Data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312059" y="1188293"/>
          <a:ext cx="6519882" cy="5553820"/>
        </p:xfrm>
        <a:graphic>
          <a:graphicData uri="http://schemas.openxmlformats.org/presentationml/2006/ole">
            <p:oleObj spid="_x0000_s109570" name="Bitmap Image" r:id="rId4" imgW="5723810" imgH="4877481" progId="PBrush">
              <p:embed/>
            </p:oleObj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01384" y="1588"/>
            <a:ext cx="61412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Temperature in the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athmosphere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407707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“The </a:t>
            </a:r>
            <a:r>
              <a:rPr lang="en-US" sz="2800" dirty="0">
                <a:latin typeface="+mj-lt"/>
              </a:rPr>
              <a:t>first step in understanding ecological </a:t>
            </a:r>
            <a:r>
              <a:rPr lang="en-US" sz="2800" dirty="0" smtClean="0">
                <a:latin typeface="+mj-lt"/>
              </a:rPr>
              <a:t>processes is </a:t>
            </a:r>
            <a:r>
              <a:rPr lang="en-US" sz="2800" dirty="0">
                <a:latin typeface="+mj-lt"/>
              </a:rPr>
              <a:t>to identify </a:t>
            </a:r>
            <a:r>
              <a:rPr lang="en-US" sz="2800" dirty="0" smtClean="0">
                <a:latin typeface="+mj-lt"/>
              </a:rPr>
              <a:t>patterns”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04248" y="494116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Fortin</a:t>
            </a:r>
            <a:r>
              <a:rPr lang="it-IT" i="1" dirty="0" smtClean="0"/>
              <a:t> et al.2002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760" y="1776097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+mj-lt"/>
                <a:ea typeface="Calibri"/>
                <a:cs typeface="Times New Roman"/>
              </a:rPr>
              <a:t>Every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ea typeface="Calibri"/>
                <a:cs typeface="Times New Roman"/>
              </a:rPr>
              <a:t>event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ea typeface="Calibri"/>
                <a:cs typeface="Times New Roman"/>
              </a:rPr>
              <a:t>leaves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ea typeface="Calibri"/>
                <a:cs typeface="Times New Roman"/>
              </a:rPr>
              <a:t>behind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a </a:t>
            </a:r>
            <a:r>
              <a:rPr lang="it-IT" sz="2400" dirty="0" err="1" smtClean="0">
                <a:latin typeface="+mj-lt"/>
                <a:ea typeface="Calibri"/>
                <a:cs typeface="Times New Roman"/>
              </a:rPr>
              <a:t>footmark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ea typeface="Calibri"/>
                <a:cs typeface="Times New Roman"/>
              </a:rPr>
              <a:t>within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the </a:t>
            </a:r>
            <a:r>
              <a:rPr lang="it-IT" sz="2400" dirty="0" err="1" smtClean="0">
                <a:latin typeface="+mj-lt"/>
                <a:ea typeface="Calibri"/>
                <a:cs typeface="Times New Roman"/>
              </a:rPr>
              <a:t>forest</a:t>
            </a:r>
            <a:r>
              <a:rPr lang="it-IT" sz="2400" dirty="0" smtClean="0">
                <a:latin typeface="+mj-lt"/>
                <a:ea typeface="Calibri"/>
                <a:cs typeface="Times New Roman"/>
              </a:rPr>
              <a:t> stand.</a:t>
            </a:r>
          </a:p>
          <a:p>
            <a:endParaRPr lang="it-IT" sz="2400" dirty="0" smtClean="0">
              <a:latin typeface="+mj-lt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+mj-lt"/>
                <a:cs typeface="Times New Roman"/>
              </a:rPr>
              <a:t>The </a:t>
            </a:r>
            <a:r>
              <a:rPr lang="it-IT" sz="2400" dirty="0" err="1" smtClean="0">
                <a:latin typeface="+mj-lt"/>
                <a:cs typeface="Times New Roman"/>
              </a:rPr>
              <a:t>spatial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structure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represents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an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archive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useful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to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reconstruct</a:t>
            </a:r>
            <a:r>
              <a:rPr lang="it-IT" sz="2400" dirty="0" smtClean="0">
                <a:latin typeface="+mj-lt"/>
                <a:cs typeface="Times New Roman"/>
              </a:rPr>
              <a:t> the </a:t>
            </a:r>
            <a:r>
              <a:rPr lang="it-IT" sz="2400" dirty="0" err="1" smtClean="0">
                <a:latin typeface="+mj-lt"/>
                <a:cs typeface="Times New Roman"/>
              </a:rPr>
              <a:t>processes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involved</a:t>
            </a:r>
            <a:r>
              <a:rPr lang="it-IT" sz="2400" dirty="0" smtClean="0">
                <a:latin typeface="+mj-lt"/>
                <a:cs typeface="Times New Roman"/>
              </a:rPr>
              <a:t> in building the </a:t>
            </a:r>
            <a:r>
              <a:rPr lang="it-IT" sz="2400" dirty="0" err="1" smtClean="0">
                <a:latin typeface="+mj-lt"/>
                <a:cs typeface="Times New Roman"/>
              </a:rPr>
              <a:t>structure</a:t>
            </a:r>
            <a:r>
              <a:rPr lang="it-IT" sz="2400" dirty="0" smtClean="0">
                <a:latin typeface="+mj-lt"/>
                <a:cs typeface="Times New Roman"/>
              </a:rPr>
              <a:t> </a:t>
            </a:r>
            <a:r>
              <a:rPr lang="it-IT" sz="2400" dirty="0" err="1" smtClean="0">
                <a:latin typeface="+mj-lt"/>
                <a:cs typeface="Times New Roman"/>
              </a:rPr>
              <a:t>itself</a:t>
            </a:r>
            <a:r>
              <a:rPr lang="it-IT" sz="2400" dirty="0" smtClean="0">
                <a:latin typeface="+mj-lt"/>
                <a:cs typeface="Times New Roman"/>
              </a:rPr>
              <a:t>.</a:t>
            </a:r>
            <a:endParaRPr lang="it-IT" sz="2400" dirty="0"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73375" y="261938"/>
            <a:ext cx="3147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73375" y="261938"/>
            <a:ext cx="3147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5175" y="1700213"/>
            <a:ext cx="7932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Point pattern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08038" y="3860800"/>
            <a:ext cx="7891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2 - 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pattern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1406521" y="2205037"/>
            <a:ext cx="7023101" cy="1012824"/>
            <a:chOff x="886" y="1389"/>
            <a:chExt cx="4424" cy="638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886" y="1736"/>
              <a:ext cx="16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3384" y="1736"/>
              <a:ext cx="19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Without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8" name="AutoShape 12"/>
            <p:cNvSpPr>
              <a:spLocks noChangeArrowheads="1"/>
            </p:cNvSpPr>
            <p:nvPr/>
          </p:nvSpPr>
          <p:spPr bwMode="auto">
            <a:xfrm rot="8848379">
              <a:off x="1837" y="1389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30" name="AutoShape 14"/>
            <p:cNvSpPr>
              <a:spLocks noChangeArrowheads="1"/>
            </p:cNvSpPr>
            <p:nvPr/>
          </p:nvSpPr>
          <p:spPr bwMode="auto">
            <a:xfrm rot="2203452">
              <a:off x="3787" y="1434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1214438" y="4508502"/>
            <a:ext cx="7429506" cy="966788"/>
            <a:chOff x="765" y="2840"/>
            <a:chExt cx="4680" cy="609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765" y="3158"/>
              <a:ext cx="16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3519" y="3158"/>
              <a:ext cx="19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Without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9" name="AutoShape 13"/>
            <p:cNvSpPr>
              <a:spLocks noChangeArrowheads="1"/>
            </p:cNvSpPr>
            <p:nvPr/>
          </p:nvSpPr>
          <p:spPr bwMode="auto">
            <a:xfrm rot="8848379">
              <a:off x="1519" y="2840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32" name="AutoShape 16"/>
            <p:cNvSpPr>
              <a:spLocks noChangeArrowheads="1"/>
            </p:cNvSpPr>
            <p:nvPr/>
          </p:nvSpPr>
          <p:spPr bwMode="auto">
            <a:xfrm rot="2203452">
              <a:off x="3878" y="2840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5175" y="1341438"/>
            <a:ext cx="7711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Point pattern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08038" y="3502025"/>
            <a:ext cx="752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pattern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067949" y="1990725"/>
            <a:ext cx="5128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Defines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points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Random–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Uniform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Clustered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195388" y="4222750"/>
            <a:ext cx="65913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Defines the spatial structure of points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Mainly with quantitative variables</a:t>
            </a:r>
          </a:p>
          <a:p>
            <a:pPr marL="342900" indent="-342900">
              <a:buFontTx/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Quantify the spatial dependence with the distance of the variables</a:t>
            </a: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Draw a structural function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261938"/>
            <a:ext cx="3147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6513" y="1844675"/>
            <a:ext cx="9072562" cy="4956175"/>
            <a:chOff x="36513" y="1844675"/>
            <a:chExt cx="9072562" cy="4956175"/>
          </a:xfrm>
        </p:grpSpPr>
        <p:pic>
          <p:nvPicPr>
            <p:cNvPr id="35856" name="Picture 1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13" y="1844675"/>
              <a:ext cx="9072562" cy="495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1714480" y="5309258"/>
              <a:ext cx="3929090" cy="1477328"/>
            </a:xfrm>
            <a:prstGeom prst="rect">
              <a:avLst/>
            </a:prstGeom>
            <a:solidFill>
              <a:srgbClr val="BBE0E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 uniform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 random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 aggregate (randomly distributed)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 aggregate (evenly distributed)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 aggregate (patchy distributed)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331640" y="1196752"/>
            <a:ext cx="6480720" cy="5452623"/>
            <a:chOff x="1619672" y="1916832"/>
            <a:chExt cx="5760640" cy="4804551"/>
          </a:xfrm>
        </p:grpSpPr>
        <p:pic>
          <p:nvPicPr>
            <p:cNvPr id="12698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1916832"/>
              <a:ext cx="5760640" cy="4804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tangolo 11"/>
            <p:cNvSpPr/>
            <p:nvPr/>
          </p:nvSpPr>
          <p:spPr>
            <a:xfrm>
              <a:off x="1907704" y="3356992"/>
              <a:ext cx="51845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835696" y="5085184"/>
              <a:ext cx="51845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51" grpId="0"/>
      <p:bldP spid="358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o 85"/>
          <p:cNvGrpSpPr/>
          <p:nvPr/>
        </p:nvGrpSpPr>
        <p:grpSpPr>
          <a:xfrm>
            <a:off x="2123728" y="1640675"/>
            <a:ext cx="2376264" cy="2304256"/>
            <a:chOff x="1187624" y="1556792"/>
            <a:chExt cx="2376264" cy="2304256"/>
          </a:xfrm>
        </p:grpSpPr>
        <p:sp>
          <p:nvSpPr>
            <p:cNvPr id="2" name="Rettangolo 1"/>
            <p:cNvSpPr/>
            <p:nvPr/>
          </p:nvSpPr>
          <p:spPr>
            <a:xfrm>
              <a:off x="1187624" y="1556792"/>
              <a:ext cx="2376264" cy="2304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Ovale 2"/>
            <p:cNvSpPr/>
            <p:nvPr/>
          </p:nvSpPr>
          <p:spPr>
            <a:xfrm>
              <a:off x="1475655" y="184482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1628055" y="199722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2771800" y="198884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1403648" y="242088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1403648" y="299695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195736" y="170080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2051720" y="220486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1763688" y="256490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3059832" y="234888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2627784" y="249289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123728" y="285293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1187624" y="357301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339752" y="321297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2843808" y="285293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3059832" y="350100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Ovale 17"/>
            <p:cNvSpPr/>
            <p:nvPr/>
          </p:nvSpPr>
          <p:spPr>
            <a:xfrm>
              <a:off x="1835696" y="328498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2987824" y="314096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2915816" y="227687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051720" y="263691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2555776" y="191683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4644008" y="1640675"/>
            <a:ext cx="2376264" cy="2304256"/>
            <a:chOff x="3851920" y="1556792"/>
            <a:chExt cx="2376264" cy="2304256"/>
          </a:xfrm>
        </p:grpSpPr>
        <p:sp>
          <p:nvSpPr>
            <p:cNvPr id="23" name="Rettangolo 22"/>
            <p:cNvSpPr/>
            <p:nvPr/>
          </p:nvSpPr>
          <p:spPr>
            <a:xfrm>
              <a:off x="3851920" y="1556792"/>
              <a:ext cx="2376264" cy="2304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3995937" y="1700808"/>
              <a:ext cx="432048" cy="432048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4292351" y="199722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5436096" y="1844824"/>
              <a:ext cx="432048" cy="432048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4067944" y="242088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4067944" y="2708920"/>
              <a:ext cx="576064" cy="576064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4860032" y="170080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4716016" y="220486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4427984" y="256490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5724128" y="2348880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5292080" y="249289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4788024" y="285293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3851920" y="357301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5004048" y="3212976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5508104" y="2636912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5724128" y="350100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Ovale 38"/>
            <p:cNvSpPr/>
            <p:nvPr/>
          </p:nvSpPr>
          <p:spPr>
            <a:xfrm>
              <a:off x="4499992" y="328498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652120" y="314096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5580112" y="227687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4716016" y="2492896"/>
              <a:ext cx="432048" cy="432048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5220072" y="191683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8" name="Gruppo 87"/>
          <p:cNvGrpSpPr/>
          <p:nvPr/>
        </p:nvGrpSpPr>
        <p:grpSpPr>
          <a:xfrm>
            <a:off x="2123728" y="4077072"/>
            <a:ext cx="2376264" cy="2304256"/>
            <a:chOff x="1259632" y="4077072"/>
            <a:chExt cx="2376264" cy="2304256"/>
          </a:xfrm>
        </p:grpSpPr>
        <p:sp>
          <p:nvSpPr>
            <p:cNvPr id="44" name="Rettangolo 43"/>
            <p:cNvSpPr/>
            <p:nvPr/>
          </p:nvSpPr>
          <p:spPr>
            <a:xfrm>
              <a:off x="1259632" y="4077072"/>
              <a:ext cx="2376264" cy="2304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1547663" y="436510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1700063" y="451750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2843808" y="450912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1475656" y="494116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1475656" y="5517232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2267744" y="422108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2123728" y="472514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1835696" y="508518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3131840" y="486916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/>
            <p:cNvSpPr/>
            <p:nvPr/>
          </p:nvSpPr>
          <p:spPr>
            <a:xfrm>
              <a:off x="2699792" y="501317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/>
            <p:cNvSpPr/>
            <p:nvPr/>
          </p:nvSpPr>
          <p:spPr>
            <a:xfrm>
              <a:off x="2195736" y="5373216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1259632" y="5877272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2411760" y="5733256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2771800" y="5373216"/>
              <a:ext cx="432049" cy="432048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3131840" y="5877272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0" name="Ovale 59"/>
            <p:cNvSpPr/>
            <p:nvPr/>
          </p:nvSpPr>
          <p:spPr>
            <a:xfrm>
              <a:off x="1907704" y="5805264"/>
              <a:ext cx="504056" cy="504056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/>
            <p:cNvSpPr/>
            <p:nvPr/>
          </p:nvSpPr>
          <p:spPr>
            <a:xfrm>
              <a:off x="3059832" y="5517232"/>
              <a:ext cx="432048" cy="432048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e 61"/>
            <p:cNvSpPr/>
            <p:nvPr/>
          </p:nvSpPr>
          <p:spPr>
            <a:xfrm>
              <a:off x="2987824" y="479715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>
              <a:off x="2123728" y="515719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2627784" y="443711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4644008" y="4077072"/>
            <a:ext cx="2376264" cy="2304256"/>
            <a:chOff x="3779912" y="4005064"/>
            <a:chExt cx="2376264" cy="2304256"/>
          </a:xfrm>
        </p:grpSpPr>
        <p:sp>
          <p:nvSpPr>
            <p:cNvPr id="65" name="Rettangolo 64"/>
            <p:cNvSpPr/>
            <p:nvPr/>
          </p:nvSpPr>
          <p:spPr>
            <a:xfrm>
              <a:off x="3779912" y="4005064"/>
              <a:ext cx="2376264" cy="2304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4067943" y="429309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/>
            <p:cNvSpPr/>
            <p:nvPr/>
          </p:nvSpPr>
          <p:spPr>
            <a:xfrm>
              <a:off x="4220343" y="4445496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/>
            <p:cNvSpPr/>
            <p:nvPr/>
          </p:nvSpPr>
          <p:spPr>
            <a:xfrm>
              <a:off x="5364088" y="4437112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/>
            <p:cNvSpPr/>
            <p:nvPr/>
          </p:nvSpPr>
          <p:spPr>
            <a:xfrm>
              <a:off x="3995936" y="486916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/>
            <p:cNvSpPr/>
            <p:nvPr/>
          </p:nvSpPr>
          <p:spPr>
            <a:xfrm>
              <a:off x="3995936" y="544522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4788024" y="414908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/>
            <p:cNvSpPr/>
            <p:nvPr/>
          </p:nvSpPr>
          <p:spPr>
            <a:xfrm>
              <a:off x="4644008" y="465313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/>
            <p:cNvSpPr/>
            <p:nvPr/>
          </p:nvSpPr>
          <p:spPr>
            <a:xfrm>
              <a:off x="4355976" y="5013176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5652120" y="4797152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5220072" y="494116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/>
            <p:cNvSpPr/>
            <p:nvPr/>
          </p:nvSpPr>
          <p:spPr>
            <a:xfrm>
              <a:off x="4716016" y="5301208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76"/>
            <p:cNvSpPr/>
            <p:nvPr/>
          </p:nvSpPr>
          <p:spPr>
            <a:xfrm>
              <a:off x="3779912" y="6021288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>
              <a:off x="4932040" y="5661248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/>
            <p:cNvSpPr/>
            <p:nvPr/>
          </p:nvSpPr>
          <p:spPr>
            <a:xfrm>
              <a:off x="5436096" y="5301208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/>
            <p:cNvSpPr/>
            <p:nvPr/>
          </p:nvSpPr>
          <p:spPr>
            <a:xfrm>
              <a:off x="5652120" y="5949280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1" name="Ovale 80"/>
            <p:cNvSpPr/>
            <p:nvPr/>
          </p:nvSpPr>
          <p:spPr>
            <a:xfrm>
              <a:off x="4427984" y="5733256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/>
            <p:cNvSpPr/>
            <p:nvPr/>
          </p:nvSpPr>
          <p:spPr>
            <a:xfrm>
              <a:off x="5580112" y="5589240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/>
            <p:cNvSpPr/>
            <p:nvPr/>
          </p:nvSpPr>
          <p:spPr>
            <a:xfrm>
              <a:off x="5508104" y="4725144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/>
            <p:cNvSpPr/>
            <p:nvPr/>
          </p:nvSpPr>
          <p:spPr>
            <a:xfrm>
              <a:off x="4644008" y="5085184"/>
              <a:ext cx="288033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/>
            <p:cNvSpPr/>
            <p:nvPr/>
          </p:nvSpPr>
          <p:spPr>
            <a:xfrm>
              <a:off x="5148064" y="4365104"/>
              <a:ext cx="288033" cy="288032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2132871" y="261938"/>
            <a:ext cx="48782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692943" y="1071546"/>
            <a:ext cx="5758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Sampling area is essential for results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521016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1643042" y="2143116"/>
            <a:ext cx="1000132" cy="1071570"/>
          </a:xfrm>
          <a:prstGeom prst="rect">
            <a:avLst/>
          </a:prstGeom>
          <a:solidFill>
            <a:srgbClr val="BBE0E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43042" y="3571876"/>
            <a:ext cx="2214578" cy="2143140"/>
          </a:xfrm>
          <a:prstGeom prst="rect">
            <a:avLst/>
          </a:prstGeom>
          <a:solidFill>
            <a:srgbClr val="BBE0E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29190" y="2643182"/>
            <a:ext cx="1000132" cy="1857388"/>
          </a:xfrm>
          <a:prstGeom prst="rect">
            <a:avLst/>
          </a:prstGeom>
          <a:solidFill>
            <a:srgbClr val="BBE0E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14678" y="3571876"/>
            <a:ext cx="2928958" cy="3071834"/>
          </a:xfrm>
          <a:prstGeom prst="rect">
            <a:avLst/>
          </a:prstGeom>
          <a:solidFill>
            <a:srgbClr val="BBE0E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 l="20792" t="38310" r="7666" b="50882"/>
          <a:stretch>
            <a:fillRect/>
          </a:stretch>
        </p:blipFill>
        <p:spPr bwMode="auto">
          <a:xfrm>
            <a:off x="2928926" y="1857364"/>
            <a:ext cx="27368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o 15"/>
          <p:cNvGrpSpPr/>
          <p:nvPr/>
        </p:nvGrpSpPr>
        <p:grpSpPr>
          <a:xfrm>
            <a:off x="6215074" y="1857364"/>
            <a:ext cx="2736850" cy="5000636"/>
            <a:chOff x="6215074" y="1857364"/>
            <a:chExt cx="2736850" cy="5000636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l="20792" t="2284" r="7666" b="13655"/>
            <a:stretch>
              <a:fillRect/>
            </a:stretch>
          </p:blipFill>
          <p:spPr bwMode="auto">
            <a:xfrm>
              <a:off x="6215074" y="1857364"/>
              <a:ext cx="2736850" cy="5000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6286512" y="4000504"/>
              <a:ext cx="2571768" cy="714380"/>
            </a:xfrm>
            <a:prstGeom prst="rect">
              <a:avLst/>
            </a:prstGeom>
            <a:solidFill>
              <a:srgbClr val="0099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73375" y="261938"/>
            <a:ext cx="3147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1214422"/>
            <a:ext cx="6400800" cy="2071702"/>
          </a:xfrm>
        </p:spPr>
        <p:txBody>
          <a:bodyPr/>
          <a:lstStyle/>
          <a:p>
            <a:r>
              <a:rPr lang="en-US" dirty="0" smtClean="0"/>
              <a:t>Nearest Neighbor</a:t>
            </a:r>
            <a:br>
              <a:rPr lang="en-US" dirty="0" smtClean="0"/>
            </a:br>
            <a:r>
              <a:rPr lang="en-US" dirty="0" smtClean="0"/>
              <a:t>K-Order Nearest Neighbor</a:t>
            </a:r>
            <a:br>
              <a:rPr lang="en-US" dirty="0" smtClean="0"/>
            </a:br>
            <a:r>
              <a:rPr lang="en-US" dirty="0" smtClean="0"/>
              <a:t>Linear Nearest Neighbor</a:t>
            </a:r>
            <a:br>
              <a:rPr lang="en-US" dirty="0" smtClean="0"/>
            </a:br>
            <a:r>
              <a:rPr lang="en-US" dirty="0" smtClean="0"/>
              <a:t>Ripley’s K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4494" y="261938"/>
            <a:ext cx="6135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patter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457588"/>
            <a:ext cx="8229600" cy="28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Need to identify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second-order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characteristics of the distances between points</a:t>
            </a:r>
          </a:p>
          <a:p>
            <a:pPr marL="2065338" marR="0" lvl="1" indent="-161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First order	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properties identify the global, or dominant pattern of distribution – where is it centered, how far it spreads, any orientation</a:t>
            </a:r>
          </a:p>
          <a:p>
            <a:pPr marL="2065338" marR="0" lvl="1" indent="-161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Second order	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(local) identify sub regional, or neighborhood patterns within the overall distribution.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Ripley’s K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Similar to NNI by providing information about the average distance between points</a:t>
            </a:r>
          </a:p>
          <a:p>
            <a:r>
              <a:rPr lang="en-US" smtClean="0"/>
              <a:t>But, it allies to all orders cumulatively, not just a single order, and applies to all distances of the study area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Ripley’s 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a spatially random distribution of N points exists, the expected number of points inside radius d</a:t>
            </a:r>
            <a:r>
              <a:rPr lang="en-US" baseline="-25000" smtClean="0"/>
              <a:t>s </a:t>
            </a:r>
            <a:r>
              <a:rPr lang="en-US" smtClean="0"/>
              <a:t>is given as</a:t>
            </a: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785786" y="3786190"/>
          <a:ext cx="7654925" cy="1895475"/>
        </p:xfrm>
        <a:graphic>
          <a:graphicData uri="http://schemas.openxmlformats.org/presentationml/2006/ole">
            <p:oleObj spid="_x0000_s67589" name="Equazione" r:id="rId4" imgW="7655040" imgH="1895400" progId="Equation.3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00525" y="3062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3900" y="1429298"/>
            <a:ext cx="7696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the word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 mean how the various components of a forest community are distributed in space and time and how they are functionally organized (there are several synonyms: pattern, texture, …).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some different meanings: spatial, temporal, species composition.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59875" y="260350"/>
            <a:ext cx="34242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315200" cy="1143000"/>
          </a:xfrm>
        </p:spPr>
        <p:txBody>
          <a:bodyPr/>
          <a:lstStyle/>
          <a:p>
            <a:r>
              <a:rPr lang="en-US" dirty="0" smtClean="0"/>
              <a:t>Ripley’s 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429000"/>
            <a:ext cx="8229600" cy="318612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circle is iteratively drawn, and the points are counted.</a:t>
            </a:r>
          </a:p>
          <a:p>
            <a:r>
              <a:rPr lang="en-US" dirty="0" smtClean="0"/>
              <a:t>The circle is increased a small distance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42910" y="1743079"/>
          <a:ext cx="7935912" cy="2257425"/>
        </p:xfrm>
        <a:graphic>
          <a:graphicData uri="http://schemas.openxmlformats.org/presentationml/2006/ole">
            <p:oleObj spid="_x0000_s68612" name="Equazione" r:id="rId4" imgW="7935840" imgH="2257560" progId="Equation.3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spect="1" noChangeArrowheads="1"/>
          </p:cNvSpPr>
          <p:nvPr/>
        </p:nvSpPr>
        <p:spPr bwMode="auto">
          <a:xfrm>
            <a:off x="1116013" y="21320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3"/>
          <p:cNvSpPr>
            <a:spLocks noChangeAspect="1" noChangeArrowheads="1"/>
          </p:cNvSpPr>
          <p:nvPr/>
        </p:nvSpPr>
        <p:spPr bwMode="auto">
          <a:xfrm>
            <a:off x="971550" y="2492375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spect="1" noChangeArrowheads="1"/>
          </p:cNvSpPr>
          <p:nvPr/>
        </p:nvSpPr>
        <p:spPr bwMode="auto">
          <a:xfrm>
            <a:off x="2700338" y="40036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spect="1" noChangeArrowheads="1"/>
          </p:cNvSpPr>
          <p:nvPr/>
        </p:nvSpPr>
        <p:spPr bwMode="auto">
          <a:xfrm>
            <a:off x="2339975" y="2203450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spect="1" noChangeArrowheads="1"/>
          </p:cNvSpPr>
          <p:nvPr/>
        </p:nvSpPr>
        <p:spPr bwMode="auto">
          <a:xfrm>
            <a:off x="1763713" y="21320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7"/>
          <p:cNvSpPr>
            <a:spLocks noChangeAspect="1" noChangeArrowheads="1"/>
          </p:cNvSpPr>
          <p:nvPr/>
        </p:nvSpPr>
        <p:spPr bwMode="auto">
          <a:xfrm>
            <a:off x="1547813" y="35718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8"/>
          <p:cNvSpPr>
            <a:spLocks noChangeAspect="1" noChangeArrowheads="1"/>
          </p:cNvSpPr>
          <p:nvPr/>
        </p:nvSpPr>
        <p:spPr bwMode="auto">
          <a:xfrm>
            <a:off x="2700338" y="27797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9"/>
          <p:cNvSpPr>
            <a:spLocks noChangeAspect="1" noChangeArrowheads="1"/>
          </p:cNvSpPr>
          <p:nvPr/>
        </p:nvSpPr>
        <p:spPr bwMode="auto">
          <a:xfrm>
            <a:off x="2555875" y="3787775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"/>
          <p:cNvSpPr>
            <a:spLocks noChangeAspect="1" noChangeArrowheads="1"/>
          </p:cNvSpPr>
          <p:nvPr/>
        </p:nvSpPr>
        <p:spPr bwMode="auto">
          <a:xfrm>
            <a:off x="2844800" y="3932238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1"/>
          <p:cNvSpPr>
            <a:spLocks noChangeAspect="1" noChangeArrowheads="1"/>
          </p:cNvSpPr>
          <p:nvPr/>
        </p:nvSpPr>
        <p:spPr bwMode="auto">
          <a:xfrm>
            <a:off x="1258888" y="4076700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2"/>
          <p:cNvSpPr>
            <a:spLocks noChangeAspect="1" noChangeArrowheads="1"/>
          </p:cNvSpPr>
          <p:nvPr/>
        </p:nvSpPr>
        <p:spPr bwMode="auto">
          <a:xfrm>
            <a:off x="1908175" y="2635250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3"/>
          <p:cNvSpPr>
            <a:spLocks noChangeAspect="1" noChangeArrowheads="1"/>
          </p:cNvSpPr>
          <p:nvPr/>
        </p:nvSpPr>
        <p:spPr bwMode="auto">
          <a:xfrm>
            <a:off x="1763713" y="36433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4"/>
          <p:cNvSpPr>
            <a:spLocks noChangeAspect="1" noChangeArrowheads="1"/>
          </p:cNvSpPr>
          <p:nvPr/>
        </p:nvSpPr>
        <p:spPr bwMode="auto">
          <a:xfrm>
            <a:off x="2484438" y="3500438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5"/>
          <p:cNvSpPr>
            <a:spLocks noChangeAspect="1" noChangeArrowheads="1"/>
          </p:cNvSpPr>
          <p:nvPr/>
        </p:nvSpPr>
        <p:spPr bwMode="auto">
          <a:xfrm>
            <a:off x="1692275" y="3427413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6"/>
          <p:cNvSpPr>
            <a:spLocks noChangeAspect="1" noChangeArrowheads="1"/>
          </p:cNvSpPr>
          <p:nvPr/>
        </p:nvSpPr>
        <p:spPr bwMode="auto">
          <a:xfrm>
            <a:off x="1187450" y="2563813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7"/>
          <p:cNvSpPr>
            <a:spLocks noChangeAspect="1" noChangeArrowheads="1"/>
          </p:cNvSpPr>
          <p:nvPr/>
        </p:nvSpPr>
        <p:spPr bwMode="auto">
          <a:xfrm>
            <a:off x="1547813" y="24923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spect="1" noChangeArrowheads="1"/>
          </p:cNvSpPr>
          <p:nvPr/>
        </p:nvSpPr>
        <p:spPr bwMode="auto">
          <a:xfrm>
            <a:off x="2771775" y="3500438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spect="1" noChangeArrowheads="1"/>
          </p:cNvSpPr>
          <p:nvPr/>
        </p:nvSpPr>
        <p:spPr bwMode="auto">
          <a:xfrm>
            <a:off x="1331913" y="23479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spect="1" noChangeArrowheads="1"/>
          </p:cNvSpPr>
          <p:nvPr/>
        </p:nvSpPr>
        <p:spPr bwMode="auto">
          <a:xfrm>
            <a:off x="1547813" y="31400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spect="1" noChangeArrowheads="1"/>
          </p:cNvSpPr>
          <p:nvPr/>
        </p:nvSpPr>
        <p:spPr bwMode="auto">
          <a:xfrm>
            <a:off x="2484438" y="40036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spect="1" noChangeArrowheads="1"/>
          </p:cNvSpPr>
          <p:nvPr/>
        </p:nvSpPr>
        <p:spPr bwMode="auto">
          <a:xfrm>
            <a:off x="1404938" y="31400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spect="1" noChangeArrowheads="1"/>
          </p:cNvSpPr>
          <p:nvPr/>
        </p:nvSpPr>
        <p:spPr bwMode="auto">
          <a:xfrm>
            <a:off x="1116013" y="23479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spect="1" noChangeArrowheads="1"/>
          </p:cNvSpPr>
          <p:nvPr/>
        </p:nvSpPr>
        <p:spPr bwMode="auto">
          <a:xfrm>
            <a:off x="1763713" y="37877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spect="1" noChangeArrowheads="1"/>
          </p:cNvSpPr>
          <p:nvPr/>
        </p:nvSpPr>
        <p:spPr bwMode="auto">
          <a:xfrm>
            <a:off x="1908175" y="3500438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spect="1" noChangeArrowheads="1"/>
          </p:cNvSpPr>
          <p:nvPr/>
        </p:nvSpPr>
        <p:spPr bwMode="auto">
          <a:xfrm>
            <a:off x="1619250" y="3932238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spect="1" noChangeArrowheads="1"/>
          </p:cNvSpPr>
          <p:nvPr/>
        </p:nvSpPr>
        <p:spPr bwMode="auto">
          <a:xfrm>
            <a:off x="1979613" y="38592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spect="1" noChangeArrowheads="1"/>
          </p:cNvSpPr>
          <p:nvPr/>
        </p:nvSpPr>
        <p:spPr bwMode="auto">
          <a:xfrm>
            <a:off x="2700338" y="3140075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spect="1" noChangeArrowheads="1"/>
          </p:cNvSpPr>
          <p:nvPr/>
        </p:nvSpPr>
        <p:spPr bwMode="auto">
          <a:xfrm>
            <a:off x="2339975" y="2636838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spect="1" noChangeArrowheads="1"/>
          </p:cNvSpPr>
          <p:nvPr/>
        </p:nvSpPr>
        <p:spPr bwMode="auto">
          <a:xfrm>
            <a:off x="971550" y="3860800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spect="1" noChangeArrowheads="1"/>
          </p:cNvSpPr>
          <p:nvPr/>
        </p:nvSpPr>
        <p:spPr bwMode="auto">
          <a:xfrm>
            <a:off x="1042988" y="3644900"/>
            <a:ext cx="36512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spect="1" noChangeArrowheads="1"/>
          </p:cNvSpPr>
          <p:nvPr/>
        </p:nvSpPr>
        <p:spPr bwMode="auto">
          <a:xfrm>
            <a:off x="900113" y="2995613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spect="1" noChangeArrowheads="1"/>
          </p:cNvSpPr>
          <p:nvPr/>
        </p:nvSpPr>
        <p:spPr bwMode="auto">
          <a:xfrm>
            <a:off x="2484438" y="2420938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spect="1" noChangeArrowheads="1"/>
          </p:cNvSpPr>
          <p:nvPr/>
        </p:nvSpPr>
        <p:spPr bwMode="auto">
          <a:xfrm>
            <a:off x="2771775" y="3787775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spect="1" noChangeArrowheads="1"/>
          </p:cNvSpPr>
          <p:nvPr/>
        </p:nvSpPr>
        <p:spPr bwMode="auto">
          <a:xfrm>
            <a:off x="971550" y="2779713"/>
            <a:ext cx="36513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spect="1" noChangeArrowheads="1"/>
          </p:cNvSpPr>
          <p:nvPr/>
        </p:nvSpPr>
        <p:spPr bwMode="auto">
          <a:xfrm>
            <a:off x="1835150" y="2924175"/>
            <a:ext cx="36513" cy="365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spect="1" noChangeArrowheads="1"/>
          </p:cNvSpPr>
          <p:nvPr/>
        </p:nvSpPr>
        <p:spPr bwMode="auto">
          <a:xfrm>
            <a:off x="2627313" y="2420938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spect="1" noChangeArrowheads="1"/>
          </p:cNvSpPr>
          <p:nvPr/>
        </p:nvSpPr>
        <p:spPr bwMode="auto">
          <a:xfrm>
            <a:off x="2195513" y="2420938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spect="1" noChangeArrowheads="1"/>
          </p:cNvSpPr>
          <p:nvPr/>
        </p:nvSpPr>
        <p:spPr bwMode="auto">
          <a:xfrm>
            <a:off x="2195513" y="3068638"/>
            <a:ext cx="36512" cy="365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spect="1" noChangeArrowheads="1"/>
          </p:cNvSpPr>
          <p:nvPr/>
        </p:nvSpPr>
        <p:spPr bwMode="auto">
          <a:xfrm>
            <a:off x="1044575" y="20605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spect="1" noChangeArrowheads="1"/>
          </p:cNvSpPr>
          <p:nvPr/>
        </p:nvSpPr>
        <p:spPr bwMode="auto">
          <a:xfrm>
            <a:off x="900113" y="2420938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spect="1" noChangeArrowheads="1"/>
          </p:cNvSpPr>
          <p:nvPr/>
        </p:nvSpPr>
        <p:spPr bwMode="auto">
          <a:xfrm>
            <a:off x="2628900" y="39322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spect="1" noChangeArrowheads="1"/>
          </p:cNvSpPr>
          <p:nvPr/>
        </p:nvSpPr>
        <p:spPr bwMode="auto">
          <a:xfrm>
            <a:off x="2268538" y="2132013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spect="1" noChangeArrowheads="1"/>
          </p:cNvSpPr>
          <p:nvPr/>
        </p:nvSpPr>
        <p:spPr bwMode="auto">
          <a:xfrm>
            <a:off x="1692275" y="20605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spect="1" noChangeArrowheads="1"/>
          </p:cNvSpPr>
          <p:nvPr/>
        </p:nvSpPr>
        <p:spPr bwMode="auto">
          <a:xfrm>
            <a:off x="1476375" y="35004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spect="1" noChangeArrowheads="1"/>
          </p:cNvSpPr>
          <p:nvPr/>
        </p:nvSpPr>
        <p:spPr bwMode="auto">
          <a:xfrm>
            <a:off x="2628900" y="27082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spect="1" noChangeArrowheads="1"/>
          </p:cNvSpPr>
          <p:nvPr/>
        </p:nvSpPr>
        <p:spPr bwMode="auto">
          <a:xfrm>
            <a:off x="2484438" y="3716338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spect="1" noChangeArrowheads="1"/>
          </p:cNvSpPr>
          <p:nvPr/>
        </p:nvSpPr>
        <p:spPr bwMode="auto">
          <a:xfrm>
            <a:off x="2773363" y="3860800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spect="1" noChangeArrowheads="1"/>
          </p:cNvSpPr>
          <p:nvPr/>
        </p:nvSpPr>
        <p:spPr bwMode="auto">
          <a:xfrm>
            <a:off x="1187450" y="4005263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spect="1" noChangeArrowheads="1"/>
          </p:cNvSpPr>
          <p:nvPr/>
        </p:nvSpPr>
        <p:spPr bwMode="auto">
          <a:xfrm>
            <a:off x="1836738" y="2563813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spect="1" noChangeArrowheads="1"/>
          </p:cNvSpPr>
          <p:nvPr/>
        </p:nvSpPr>
        <p:spPr bwMode="auto">
          <a:xfrm>
            <a:off x="1692275" y="35718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spect="1" noChangeArrowheads="1"/>
          </p:cNvSpPr>
          <p:nvPr/>
        </p:nvSpPr>
        <p:spPr bwMode="auto">
          <a:xfrm>
            <a:off x="2413000" y="3429000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spect="1" noChangeArrowheads="1"/>
          </p:cNvSpPr>
          <p:nvPr/>
        </p:nvSpPr>
        <p:spPr bwMode="auto">
          <a:xfrm>
            <a:off x="1620838" y="3355975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spect="1" noChangeArrowheads="1"/>
          </p:cNvSpPr>
          <p:nvPr/>
        </p:nvSpPr>
        <p:spPr bwMode="auto">
          <a:xfrm>
            <a:off x="1116013" y="2492375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spect="1" noChangeArrowheads="1"/>
          </p:cNvSpPr>
          <p:nvPr/>
        </p:nvSpPr>
        <p:spPr bwMode="auto">
          <a:xfrm>
            <a:off x="1476375" y="24209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spect="1" noChangeArrowheads="1"/>
          </p:cNvSpPr>
          <p:nvPr/>
        </p:nvSpPr>
        <p:spPr bwMode="auto">
          <a:xfrm>
            <a:off x="2700338" y="3429000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spect="1" noChangeArrowheads="1"/>
          </p:cNvSpPr>
          <p:nvPr/>
        </p:nvSpPr>
        <p:spPr bwMode="auto">
          <a:xfrm>
            <a:off x="1260475" y="22764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spect="1" noChangeArrowheads="1"/>
          </p:cNvSpPr>
          <p:nvPr/>
        </p:nvSpPr>
        <p:spPr bwMode="auto">
          <a:xfrm>
            <a:off x="1476375" y="30686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spect="1" noChangeArrowheads="1"/>
          </p:cNvSpPr>
          <p:nvPr/>
        </p:nvSpPr>
        <p:spPr bwMode="auto">
          <a:xfrm>
            <a:off x="2413000" y="39322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spect="1" noChangeArrowheads="1"/>
          </p:cNvSpPr>
          <p:nvPr/>
        </p:nvSpPr>
        <p:spPr bwMode="auto">
          <a:xfrm>
            <a:off x="1333500" y="30686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spect="1" noChangeArrowheads="1"/>
          </p:cNvSpPr>
          <p:nvPr/>
        </p:nvSpPr>
        <p:spPr bwMode="auto">
          <a:xfrm>
            <a:off x="1044575" y="22764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spect="1" noChangeArrowheads="1"/>
          </p:cNvSpPr>
          <p:nvPr/>
        </p:nvSpPr>
        <p:spPr bwMode="auto">
          <a:xfrm>
            <a:off x="1692275" y="37163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spect="1" noChangeArrowheads="1"/>
          </p:cNvSpPr>
          <p:nvPr/>
        </p:nvSpPr>
        <p:spPr bwMode="auto">
          <a:xfrm>
            <a:off x="1836738" y="3429000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spect="1" noChangeArrowheads="1"/>
          </p:cNvSpPr>
          <p:nvPr/>
        </p:nvSpPr>
        <p:spPr bwMode="auto">
          <a:xfrm>
            <a:off x="1547813" y="3860800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spect="1" noChangeArrowheads="1"/>
          </p:cNvSpPr>
          <p:nvPr/>
        </p:nvSpPr>
        <p:spPr bwMode="auto">
          <a:xfrm>
            <a:off x="1908175" y="37877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spect="1" noChangeArrowheads="1"/>
          </p:cNvSpPr>
          <p:nvPr/>
        </p:nvSpPr>
        <p:spPr bwMode="auto">
          <a:xfrm>
            <a:off x="2628900" y="3068638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spect="1" noChangeArrowheads="1"/>
          </p:cNvSpPr>
          <p:nvPr/>
        </p:nvSpPr>
        <p:spPr bwMode="auto">
          <a:xfrm>
            <a:off x="2268538" y="2565400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spect="1" noChangeArrowheads="1"/>
          </p:cNvSpPr>
          <p:nvPr/>
        </p:nvSpPr>
        <p:spPr bwMode="auto">
          <a:xfrm>
            <a:off x="900113" y="3789363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spect="1" noChangeArrowheads="1"/>
          </p:cNvSpPr>
          <p:nvPr/>
        </p:nvSpPr>
        <p:spPr bwMode="auto">
          <a:xfrm>
            <a:off x="971550" y="3573463"/>
            <a:ext cx="179388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spect="1" noChangeArrowheads="1"/>
          </p:cNvSpPr>
          <p:nvPr/>
        </p:nvSpPr>
        <p:spPr bwMode="auto">
          <a:xfrm>
            <a:off x="828675" y="2924175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spect="1" noChangeArrowheads="1"/>
          </p:cNvSpPr>
          <p:nvPr/>
        </p:nvSpPr>
        <p:spPr bwMode="auto">
          <a:xfrm>
            <a:off x="2413000" y="2349500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spect="1" noChangeArrowheads="1"/>
          </p:cNvSpPr>
          <p:nvPr/>
        </p:nvSpPr>
        <p:spPr bwMode="auto">
          <a:xfrm>
            <a:off x="2700338" y="3716338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spect="1" noChangeArrowheads="1"/>
          </p:cNvSpPr>
          <p:nvPr/>
        </p:nvSpPr>
        <p:spPr bwMode="auto">
          <a:xfrm>
            <a:off x="900113" y="2708275"/>
            <a:ext cx="179387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spect="1" noChangeArrowheads="1"/>
          </p:cNvSpPr>
          <p:nvPr/>
        </p:nvSpPr>
        <p:spPr bwMode="auto">
          <a:xfrm>
            <a:off x="1763713" y="2852738"/>
            <a:ext cx="179387" cy="179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spect="1" noChangeArrowheads="1"/>
          </p:cNvSpPr>
          <p:nvPr/>
        </p:nvSpPr>
        <p:spPr bwMode="auto">
          <a:xfrm>
            <a:off x="2555875" y="2349500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8" name="Oval 76"/>
          <p:cNvSpPr>
            <a:spLocks noChangeAspect="1" noChangeArrowheads="1"/>
          </p:cNvSpPr>
          <p:nvPr/>
        </p:nvSpPr>
        <p:spPr bwMode="auto">
          <a:xfrm>
            <a:off x="2124075" y="2349500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9" name="Oval 77"/>
          <p:cNvSpPr>
            <a:spLocks noChangeAspect="1" noChangeArrowheads="1"/>
          </p:cNvSpPr>
          <p:nvPr/>
        </p:nvSpPr>
        <p:spPr bwMode="auto">
          <a:xfrm>
            <a:off x="2124075" y="2997200"/>
            <a:ext cx="179388" cy="1793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611188" y="1844675"/>
            <a:ext cx="2447925" cy="2447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1" name="Oval 79"/>
          <p:cNvSpPr>
            <a:spLocks noChangeAspect="1" noChangeArrowheads="1"/>
          </p:cNvSpPr>
          <p:nvPr/>
        </p:nvSpPr>
        <p:spPr bwMode="auto">
          <a:xfrm>
            <a:off x="971550" y="19891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2" name="Oval 80"/>
          <p:cNvSpPr>
            <a:spLocks noChangeAspect="1" noChangeArrowheads="1"/>
          </p:cNvSpPr>
          <p:nvPr/>
        </p:nvSpPr>
        <p:spPr bwMode="auto">
          <a:xfrm>
            <a:off x="827088" y="23495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3" name="Oval 81"/>
          <p:cNvSpPr>
            <a:spLocks noChangeAspect="1" noChangeArrowheads="1"/>
          </p:cNvSpPr>
          <p:nvPr/>
        </p:nvSpPr>
        <p:spPr bwMode="auto">
          <a:xfrm>
            <a:off x="2555875" y="38608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4" name="Oval 82"/>
          <p:cNvSpPr>
            <a:spLocks noChangeAspect="1" noChangeArrowheads="1"/>
          </p:cNvSpPr>
          <p:nvPr/>
        </p:nvSpPr>
        <p:spPr bwMode="auto">
          <a:xfrm>
            <a:off x="2195513" y="2060575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5" name="Oval 83"/>
          <p:cNvSpPr>
            <a:spLocks noChangeAspect="1" noChangeArrowheads="1"/>
          </p:cNvSpPr>
          <p:nvPr/>
        </p:nvSpPr>
        <p:spPr bwMode="auto">
          <a:xfrm>
            <a:off x="1619250" y="19891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6" name="Oval 84"/>
          <p:cNvSpPr>
            <a:spLocks noChangeAspect="1" noChangeArrowheads="1"/>
          </p:cNvSpPr>
          <p:nvPr/>
        </p:nvSpPr>
        <p:spPr bwMode="auto">
          <a:xfrm>
            <a:off x="1403350" y="34290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Oval 85"/>
          <p:cNvSpPr>
            <a:spLocks noChangeAspect="1" noChangeArrowheads="1"/>
          </p:cNvSpPr>
          <p:nvPr/>
        </p:nvSpPr>
        <p:spPr bwMode="auto">
          <a:xfrm>
            <a:off x="2555875" y="26368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Oval 86"/>
          <p:cNvSpPr>
            <a:spLocks noChangeAspect="1" noChangeArrowheads="1"/>
          </p:cNvSpPr>
          <p:nvPr/>
        </p:nvSpPr>
        <p:spPr bwMode="auto">
          <a:xfrm>
            <a:off x="2411413" y="36449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Oval 87"/>
          <p:cNvSpPr>
            <a:spLocks noChangeAspect="1" noChangeArrowheads="1"/>
          </p:cNvSpPr>
          <p:nvPr/>
        </p:nvSpPr>
        <p:spPr bwMode="auto">
          <a:xfrm>
            <a:off x="2700338" y="37893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Oval 88"/>
          <p:cNvSpPr>
            <a:spLocks noChangeAspect="1" noChangeArrowheads="1"/>
          </p:cNvSpPr>
          <p:nvPr/>
        </p:nvSpPr>
        <p:spPr bwMode="auto">
          <a:xfrm>
            <a:off x="1114425" y="3933825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1" name="Oval 89"/>
          <p:cNvSpPr>
            <a:spLocks noChangeAspect="1" noChangeArrowheads="1"/>
          </p:cNvSpPr>
          <p:nvPr/>
        </p:nvSpPr>
        <p:spPr bwMode="auto">
          <a:xfrm>
            <a:off x="1763713" y="2492375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2" name="Oval 90"/>
          <p:cNvSpPr>
            <a:spLocks noChangeAspect="1" noChangeArrowheads="1"/>
          </p:cNvSpPr>
          <p:nvPr/>
        </p:nvSpPr>
        <p:spPr bwMode="auto">
          <a:xfrm>
            <a:off x="1619250" y="35004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3" name="Oval 91"/>
          <p:cNvSpPr>
            <a:spLocks noChangeAspect="1" noChangeArrowheads="1"/>
          </p:cNvSpPr>
          <p:nvPr/>
        </p:nvSpPr>
        <p:spPr bwMode="auto">
          <a:xfrm>
            <a:off x="2339975" y="33575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4" name="Oval 92"/>
          <p:cNvSpPr>
            <a:spLocks noChangeAspect="1" noChangeArrowheads="1"/>
          </p:cNvSpPr>
          <p:nvPr/>
        </p:nvSpPr>
        <p:spPr bwMode="auto">
          <a:xfrm>
            <a:off x="1547813" y="32845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5" name="Oval 93"/>
          <p:cNvSpPr>
            <a:spLocks noChangeAspect="1" noChangeArrowheads="1"/>
          </p:cNvSpPr>
          <p:nvPr/>
        </p:nvSpPr>
        <p:spPr bwMode="auto">
          <a:xfrm>
            <a:off x="1042988" y="24209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6" name="Oval 94"/>
          <p:cNvSpPr>
            <a:spLocks noChangeAspect="1" noChangeArrowheads="1"/>
          </p:cNvSpPr>
          <p:nvPr/>
        </p:nvSpPr>
        <p:spPr bwMode="auto">
          <a:xfrm>
            <a:off x="1403350" y="23495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7" name="Oval 95"/>
          <p:cNvSpPr>
            <a:spLocks noChangeAspect="1" noChangeArrowheads="1"/>
          </p:cNvSpPr>
          <p:nvPr/>
        </p:nvSpPr>
        <p:spPr bwMode="auto">
          <a:xfrm>
            <a:off x="2627313" y="33575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8" name="Oval 96"/>
          <p:cNvSpPr>
            <a:spLocks noChangeAspect="1" noChangeArrowheads="1"/>
          </p:cNvSpPr>
          <p:nvPr/>
        </p:nvSpPr>
        <p:spPr bwMode="auto">
          <a:xfrm>
            <a:off x="1187450" y="22050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9" name="Oval 97"/>
          <p:cNvSpPr>
            <a:spLocks noChangeAspect="1" noChangeArrowheads="1"/>
          </p:cNvSpPr>
          <p:nvPr/>
        </p:nvSpPr>
        <p:spPr bwMode="auto">
          <a:xfrm>
            <a:off x="1403350" y="29972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Oval 98"/>
          <p:cNvSpPr>
            <a:spLocks noChangeAspect="1" noChangeArrowheads="1"/>
          </p:cNvSpPr>
          <p:nvPr/>
        </p:nvSpPr>
        <p:spPr bwMode="auto">
          <a:xfrm>
            <a:off x="2339975" y="38608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1" name="Oval 99"/>
          <p:cNvSpPr>
            <a:spLocks noChangeAspect="1" noChangeArrowheads="1"/>
          </p:cNvSpPr>
          <p:nvPr/>
        </p:nvSpPr>
        <p:spPr bwMode="auto">
          <a:xfrm>
            <a:off x="1260475" y="29972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Oval 100"/>
          <p:cNvSpPr>
            <a:spLocks noChangeAspect="1" noChangeArrowheads="1"/>
          </p:cNvSpPr>
          <p:nvPr/>
        </p:nvSpPr>
        <p:spPr bwMode="auto">
          <a:xfrm>
            <a:off x="971550" y="22050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Oval 101"/>
          <p:cNvSpPr>
            <a:spLocks noChangeAspect="1" noChangeArrowheads="1"/>
          </p:cNvSpPr>
          <p:nvPr/>
        </p:nvSpPr>
        <p:spPr bwMode="auto">
          <a:xfrm>
            <a:off x="1619250" y="36449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Oval 102"/>
          <p:cNvSpPr>
            <a:spLocks noChangeAspect="1" noChangeArrowheads="1"/>
          </p:cNvSpPr>
          <p:nvPr/>
        </p:nvSpPr>
        <p:spPr bwMode="auto">
          <a:xfrm>
            <a:off x="1763713" y="33575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Oval 103"/>
          <p:cNvSpPr>
            <a:spLocks noChangeAspect="1" noChangeArrowheads="1"/>
          </p:cNvSpPr>
          <p:nvPr/>
        </p:nvSpPr>
        <p:spPr bwMode="auto">
          <a:xfrm>
            <a:off x="1474788" y="37893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6" name="Oval 104"/>
          <p:cNvSpPr>
            <a:spLocks noChangeAspect="1" noChangeArrowheads="1"/>
          </p:cNvSpPr>
          <p:nvPr/>
        </p:nvSpPr>
        <p:spPr bwMode="auto">
          <a:xfrm>
            <a:off x="1835150" y="37163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7" name="Oval 105"/>
          <p:cNvSpPr>
            <a:spLocks noChangeAspect="1" noChangeArrowheads="1"/>
          </p:cNvSpPr>
          <p:nvPr/>
        </p:nvSpPr>
        <p:spPr bwMode="auto">
          <a:xfrm>
            <a:off x="2555875" y="29972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8" name="Oval 106"/>
          <p:cNvSpPr>
            <a:spLocks noChangeAspect="1" noChangeArrowheads="1"/>
          </p:cNvSpPr>
          <p:nvPr/>
        </p:nvSpPr>
        <p:spPr bwMode="auto">
          <a:xfrm>
            <a:off x="2195513" y="24939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07"/>
          <p:cNvSpPr>
            <a:spLocks noChangeAspect="1" noChangeArrowheads="1"/>
          </p:cNvSpPr>
          <p:nvPr/>
        </p:nvSpPr>
        <p:spPr bwMode="auto">
          <a:xfrm>
            <a:off x="827088" y="3717925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08"/>
          <p:cNvSpPr>
            <a:spLocks noChangeAspect="1" noChangeArrowheads="1"/>
          </p:cNvSpPr>
          <p:nvPr/>
        </p:nvSpPr>
        <p:spPr bwMode="auto">
          <a:xfrm>
            <a:off x="898525" y="3502025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09"/>
          <p:cNvSpPr>
            <a:spLocks noChangeAspect="1" noChangeArrowheads="1"/>
          </p:cNvSpPr>
          <p:nvPr/>
        </p:nvSpPr>
        <p:spPr bwMode="auto">
          <a:xfrm>
            <a:off x="755650" y="28527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Oval 110"/>
          <p:cNvSpPr>
            <a:spLocks noChangeAspect="1" noChangeArrowheads="1"/>
          </p:cNvSpPr>
          <p:nvPr/>
        </p:nvSpPr>
        <p:spPr bwMode="auto">
          <a:xfrm>
            <a:off x="2339975" y="22780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3" name="Oval 111"/>
          <p:cNvSpPr>
            <a:spLocks noChangeAspect="1" noChangeArrowheads="1"/>
          </p:cNvSpPr>
          <p:nvPr/>
        </p:nvSpPr>
        <p:spPr bwMode="auto">
          <a:xfrm>
            <a:off x="2627313" y="36449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4" name="Oval 112"/>
          <p:cNvSpPr>
            <a:spLocks noChangeAspect="1" noChangeArrowheads="1"/>
          </p:cNvSpPr>
          <p:nvPr/>
        </p:nvSpPr>
        <p:spPr bwMode="auto">
          <a:xfrm>
            <a:off x="827088" y="2636838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Oval 113"/>
          <p:cNvSpPr>
            <a:spLocks noChangeAspect="1" noChangeArrowheads="1"/>
          </p:cNvSpPr>
          <p:nvPr/>
        </p:nvSpPr>
        <p:spPr bwMode="auto">
          <a:xfrm>
            <a:off x="1690688" y="2781300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Oval 114"/>
          <p:cNvSpPr>
            <a:spLocks noChangeAspect="1" noChangeArrowheads="1"/>
          </p:cNvSpPr>
          <p:nvPr/>
        </p:nvSpPr>
        <p:spPr bwMode="auto">
          <a:xfrm>
            <a:off x="2482850" y="22780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Oval 115"/>
          <p:cNvSpPr>
            <a:spLocks noChangeAspect="1" noChangeArrowheads="1"/>
          </p:cNvSpPr>
          <p:nvPr/>
        </p:nvSpPr>
        <p:spPr bwMode="auto">
          <a:xfrm>
            <a:off x="2051050" y="22780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Oval 116"/>
          <p:cNvSpPr>
            <a:spLocks noChangeAspect="1" noChangeArrowheads="1"/>
          </p:cNvSpPr>
          <p:nvPr/>
        </p:nvSpPr>
        <p:spPr bwMode="auto">
          <a:xfrm>
            <a:off x="2051050" y="2925763"/>
            <a:ext cx="323850" cy="323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Oval 117"/>
          <p:cNvSpPr>
            <a:spLocks noChangeAspect="1" noChangeArrowheads="1"/>
          </p:cNvSpPr>
          <p:nvPr/>
        </p:nvSpPr>
        <p:spPr bwMode="auto">
          <a:xfrm>
            <a:off x="900113" y="19161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Oval 118"/>
          <p:cNvSpPr>
            <a:spLocks noChangeAspect="1" noChangeArrowheads="1"/>
          </p:cNvSpPr>
          <p:nvPr/>
        </p:nvSpPr>
        <p:spPr bwMode="auto">
          <a:xfrm>
            <a:off x="755650" y="2276475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Oval 119"/>
          <p:cNvSpPr>
            <a:spLocks noChangeAspect="1" noChangeArrowheads="1"/>
          </p:cNvSpPr>
          <p:nvPr/>
        </p:nvSpPr>
        <p:spPr bwMode="auto">
          <a:xfrm>
            <a:off x="2484438" y="37877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2" name="Oval 120"/>
          <p:cNvSpPr>
            <a:spLocks noChangeAspect="1" noChangeArrowheads="1"/>
          </p:cNvSpPr>
          <p:nvPr/>
        </p:nvSpPr>
        <p:spPr bwMode="auto">
          <a:xfrm>
            <a:off x="2124075" y="1987550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3" name="Oval 121"/>
          <p:cNvSpPr>
            <a:spLocks noChangeAspect="1" noChangeArrowheads="1"/>
          </p:cNvSpPr>
          <p:nvPr/>
        </p:nvSpPr>
        <p:spPr bwMode="auto">
          <a:xfrm>
            <a:off x="1547813" y="19161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4" name="Oval 122"/>
          <p:cNvSpPr>
            <a:spLocks noChangeAspect="1" noChangeArrowheads="1"/>
          </p:cNvSpPr>
          <p:nvPr/>
        </p:nvSpPr>
        <p:spPr bwMode="auto">
          <a:xfrm>
            <a:off x="1331913" y="33559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5" name="Oval 123"/>
          <p:cNvSpPr>
            <a:spLocks noChangeAspect="1" noChangeArrowheads="1"/>
          </p:cNvSpPr>
          <p:nvPr/>
        </p:nvSpPr>
        <p:spPr bwMode="auto">
          <a:xfrm>
            <a:off x="2484438" y="25638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6" name="Oval 124"/>
          <p:cNvSpPr>
            <a:spLocks noChangeAspect="1" noChangeArrowheads="1"/>
          </p:cNvSpPr>
          <p:nvPr/>
        </p:nvSpPr>
        <p:spPr bwMode="auto">
          <a:xfrm>
            <a:off x="2339975" y="3571875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7" name="Oval 125"/>
          <p:cNvSpPr>
            <a:spLocks noChangeAspect="1" noChangeArrowheads="1"/>
          </p:cNvSpPr>
          <p:nvPr/>
        </p:nvSpPr>
        <p:spPr bwMode="auto">
          <a:xfrm>
            <a:off x="2628900" y="3716338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8" name="Oval 126"/>
          <p:cNvSpPr>
            <a:spLocks noChangeAspect="1" noChangeArrowheads="1"/>
          </p:cNvSpPr>
          <p:nvPr/>
        </p:nvSpPr>
        <p:spPr bwMode="auto">
          <a:xfrm>
            <a:off x="1042988" y="3860800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9" name="Oval 127"/>
          <p:cNvSpPr>
            <a:spLocks noChangeAspect="1" noChangeArrowheads="1"/>
          </p:cNvSpPr>
          <p:nvPr/>
        </p:nvSpPr>
        <p:spPr bwMode="auto">
          <a:xfrm>
            <a:off x="1692275" y="2419350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0" name="Oval 128"/>
          <p:cNvSpPr>
            <a:spLocks noChangeAspect="1" noChangeArrowheads="1"/>
          </p:cNvSpPr>
          <p:nvPr/>
        </p:nvSpPr>
        <p:spPr bwMode="auto">
          <a:xfrm>
            <a:off x="1547813" y="34274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29"/>
          <p:cNvSpPr>
            <a:spLocks noChangeAspect="1" noChangeArrowheads="1"/>
          </p:cNvSpPr>
          <p:nvPr/>
        </p:nvSpPr>
        <p:spPr bwMode="auto">
          <a:xfrm>
            <a:off x="2268538" y="3284538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30"/>
          <p:cNvSpPr>
            <a:spLocks noChangeAspect="1" noChangeArrowheads="1"/>
          </p:cNvSpPr>
          <p:nvPr/>
        </p:nvSpPr>
        <p:spPr bwMode="auto">
          <a:xfrm>
            <a:off x="1476375" y="3211513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31"/>
          <p:cNvSpPr>
            <a:spLocks noChangeAspect="1" noChangeArrowheads="1"/>
          </p:cNvSpPr>
          <p:nvPr/>
        </p:nvSpPr>
        <p:spPr bwMode="auto">
          <a:xfrm>
            <a:off x="971550" y="2347913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32"/>
          <p:cNvSpPr>
            <a:spLocks noChangeAspect="1" noChangeArrowheads="1"/>
          </p:cNvSpPr>
          <p:nvPr/>
        </p:nvSpPr>
        <p:spPr bwMode="auto">
          <a:xfrm>
            <a:off x="1331913" y="22764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33"/>
          <p:cNvSpPr>
            <a:spLocks noChangeAspect="1" noChangeArrowheads="1"/>
          </p:cNvSpPr>
          <p:nvPr/>
        </p:nvSpPr>
        <p:spPr bwMode="auto">
          <a:xfrm>
            <a:off x="2555875" y="3284538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34"/>
          <p:cNvSpPr>
            <a:spLocks noChangeAspect="1" noChangeArrowheads="1"/>
          </p:cNvSpPr>
          <p:nvPr/>
        </p:nvSpPr>
        <p:spPr bwMode="auto">
          <a:xfrm>
            <a:off x="1116013" y="21320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Oval 135"/>
          <p:cNvSpPr>
            <a:spLocks noChangeAspect="1" noChangeArrowheads="1"/>
          </p:cNvSpPr>
          <p:nvPr/>
        </p:nvSpPr>
        <p:spPr bwMode="auto">
          <a:xfrm>
            <a:off x="1331913" y="29241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Oval 136"/>
          <p:cNvSpPr>
            <a:spLocks noChangeAspect="1" noChangeArrowheads="1"/>
          </p:cNvSpPr>
          <p:nvPr/>
        </p:nvSpPr>
        <p:spPr bwMode="auto">
          <a:xfrm>
            <a:off x="2268538" y="37877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Oval 137"/>
          <p:cNvSpPr>
            <a:spLocks noChangeAspect="1" noChangeArrowheads="1"/>
          </p:cNvSpPr>
          <p:nvPr/>
        </p:nvSpPr>
        <p:spPr bwMode="auto">
          <a:xfrm>
            <a:off x="1189038" y="29241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Oval 138"/>
          <p:cNvSpPr>
            <a:spLocks noChangeAspect="1" noChangeArrowheads="1"/>
          </p:cNvSpPr>
          <p:nvPr/>
        </p:nvSpPr>
        <p:spPr bwMode="auto">
          <a:xfrm>
            <a:off x="900113" y="21320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Oval 139"/>
          <p:cNvSpPr>
            <a:spLocks noChangeAspect="1" noChangeArrowheads="1"/>
          </p:cNvSpPr>
          <p:nvPr/>
        </p:nvSpPr>
        <p:spPr bwMode="auto">
          <a:xfrm>
            <a:off x="1547813" y="35718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Oval 140"/>
          <p:cNvSpPr>
            <a:spLocks noChangeAspect="1" noChangeArrowheads="1"/>
          </p:cNvSpPr>
          <p:nvPr/>
        </p:nvSpPr>
        <p:spPr bwMode="auto">
          <a:xfrm>
            <a:off x="1692275" y="3284538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Oval 141"/>
          <p:cNvSpPr>
            <a:spLocks noChangeAspect="1" noChangeArrowheads="1"/>
          </p:cNvSpPr>
          <p:nvPr/>
        </p:nvSpPr>
        <p:spPr bwMode="auto">
          <a:xfrm>
            <a:off x="1403350" y="3716338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4" name="Oval 142"/>
          <p:cNvSpPr>
            <a:spLocks noChangeAspect="1" noChangeArrowheads="1"/>
          </p:cNvSpPr>
          <p:nvPr/>
        </p:nvSpPr>
        <p:spPr bwMode="auto">
          <a:xfrm>
            <a:off x="1763713" y="36433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5" name="Oval 143"/>
          <p:cNvSpPr>
            <a:spLocks noChangeAspect="1" noChangeArrowheads="1"/>
          </p:cNvSpPr>
          <p:nvPr/>
        </p:nvSpPr>
        <p:spPr bwMode="auto">
          <a:xfrm>
            <a:off x="2484438" y="2924175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6" name="Oval 144"/>
          <p:cNvSpPr>
            <a:spLocks noChangeAspect="1" noChangeArrowheads="1"/>
          </p:cNvSpPr>
          <p:nvPr/>
        </p:nvSpPr>
        <p:spPr bwMode="auto">
          <a:xfrm>
            <a:off x="2124075" y="2420938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7" name="Oval 145"/>
          <p:cNvSpPr>
            <a:spLocks noChangeAspect="1" noChangeArrowheads="1"/>
          </p:cNvSpPr>
          <p:nvPr/>
        </p:nvSpPr>
        <p:spPr bwMode="auto">
          <a:xfrm>
            <a:off x="755650" y="3644900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8" name="Oval 146"/>
          <p:cNvSpPr>
            <a:spLocks noChangeAspect="1" noChangeArrowheads="1"/>
          </p:cNvSpPr>
          <p:nvPr/>
        </p:nvSpPr>
        <p:spPr bwMode="auto">
          <a:xfrm>
            <a:off x="827088" y="3429000"/>
            <a:ext cx="468312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9" name="Oval 147"/>
          <p:cNvSpPr>
            <a:spLocks noChangeAspect="1" noChangeArrowheads="1"/>
          </p:cNvSpPr>
          <p:nvPr/>
        </p:nvSpPr>
        <p:spPr bwMode="auto">
          <a:xfrm>
            <a:off x="684213" y="2779713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0" name="Oval 148"/>
          <p:cNvSpPr>
            <a:spLocks noChangeAspect="1" noChangeArrowheads="1"/>
          </p:cNvSpPr>
          <p:nvPr/>
        </p:nvSpPr>
        <p:spPr bwMode="auto">
          <a:xfrm>
            <a:off x="2268538" y="2205038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1" name="Oval 149"/>
          <p:cNvSpPr>
            <a:spLocks noChangeAspect="1" noChangeArrowheads="1"/>
          </p:cNvSpPr>
          <p:nvPr/>
        </p:nvSpPr>
        <p:spPr bwMode="auto">
          <a:xfrm>
            <a:off x="2555875" y="3571875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2" name="Oval 150"/>
          <p:cNvSpPr>
            <a:spLocks noChangeAspect="1" noChangeArrowheads="1"/>
          </p:cNvSpPr>
          <p:nvPr/>
        </p:nvSpPr>
        <p:spPr bwMode="auto">
          <a:xfrm>
            <a:off x="755650" y="2563813"/>
            <a:ext cx="468313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3" name="Oval 151"/>
          <p:cNvSpPr>
            <a:spLocks noChangeAspect="1" noChangeArrowheads="1"/>
          </p:cNvSpPr>
          <p:nvPr/>
        </p:nvSpPr>
        <p:spPr bwMode="auto">
          <a:xfrm>
            <a:off x="1619250" y="2708275"/>
            <a:ext cx="468313" cy="468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4" name="Oval 152"/>
          <p:cNvSpPr>
            <a:spLocks noChangeAspect="1" noChangeArrowheads="1"/>
          </p:cNvSpPr>
          <p:nvPr/>
        </p:nvSpPr>
        <p:spPr bwMode="auto">
          <a:xfrm>
            <a:off x="2411413" y="2205038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5" name="Oval 153"/>
          <p:cNvSpPr>
            <a:spLocks noChangeAspect="1" noChangeArrowheads="1"/>
          </p:cNvSpPr>
          <p:nvPr/>
        </p:nvSpPr>
        <p:spPr bwMode="auto">
          <a:xfrm>
            <a:off x="1979613" y="2205038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6" name="Oval 154"/>
          <p:cNvSpPr>
            <a:spLocks noChangeAspect="1" noChangeArrowheads="1"/>
          </p:cNvSpPr>
          <p:nvPr/>
        </p:nvSpPr>
        <p:spPr bwMode="auto">
          <a:xfrm>
            <a:off x="1979613" y="2852738"/>
            <a:ext cx="468312" cy="468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7" name="Oval 155"/>
          <p:cNvSpPr>
            <a:spLocks noChangeAspect="1" noChangeArrowheads="1"/>
          </p:cNvSpPr>
          <p:nvPr/>
        </p:nvSpPr>
        <p:spPr bwMode="auto">
          <a:xfrm>
            <a:off x="828675" y="18446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8" name="Oval 156"/>
          <p:cNvSpPr>
            <a:spLocks noChangeAspect="1" noChangeArrowheads="1"/>
          </p:cNvSpPr>
          <p:nvPr/>
        </p:nvSpPr>
        <p:spPr bwMode="auto">
          <a:xfrm>
            <a:off x="684213" y="2205038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09" name="Oval 157"/>
          <p:cNvSpPr>
            <a:spLocks noChangeAspect="1" noChangeArrowheads="1"/>
          </p:cNvSpPr>
          <p:nvPr/>
        </p:nvSpPr>
        <p:spPr bwMode="auto">
          <a:xfrm>
            <a:off x="2413000" y="37163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0" name="Oval 158"/>
          <p:cNvSpPr>
            <a:spLocks noChangeAspect="1" noChangeArrowheads="1"/>
          </p:cNvSpPr>
          <p:nvPr/>
        </p:nvSpPr>
        <p:spPr bwMode="auto">
          <a:xfrm>
            <a:off x="2052638" y="1916113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1" name="Oval 159"/>
          <p:cNvSpPr>
            <a:spLocks noChangeAspect="1" noChangeArrowheads="1"/>
          </p:cNvSpPr>
          <p:nvPr/>
        </p:nvSpPr>
        <p:spPr bwMode="auto">
          <a:xfrm>
            <a:off x="1476375" y="18446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Oval 160"/>
          <p:cNvSpPr>
            <a:spLocks noChangeAspect="1" noChangeArrowheads="1"/>
          </p:cNvSpPr>
          <p:nvPr/>
        </p:nvSpPr>
        <p:spPr bwMode="auto">
          <a:xfrm>
            <a:off x="1260475" y="32845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Oval 161"/>
          <p:cNvSpPr>
            <a:spLocks noChangeAspect="1" noChangeArrowheads="1"/>
          </p:cNvSpPr>
          <p:nvPr/>
        </p:nvSpPr>
        <p:spPr bwMode="auto">
          <a:xfrm>
            <a:off x="2413000" y="24923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Oval 162"/>
          <p:cNvSpPr>
            <a:spLocks noChangeAspect="1" noChangeArrowheads="1"/>
          </p:cNvSpPr>
          <p:nvPr/>
        </p:nvSpPr>
        <p:spPr bwMode="auto">
          <a:xfrm>
            <a:off x="2268538" y="3500438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5" name="Oval 163"/>
          <p:cNvSpPr>
            <a:spLocks noChangeAspect="1" noChangeArrowheads="1"/>
          </p:cNvSpPr>
          <p:nvPr/>
        </p:nvSpPr>
        <p:spPr bwMode="auto">
          <a:xfrm>
            <a:off x="2557463" y="3644900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6" name="Oval 164"/>
          <p:cNvSpPr>
            <a:spLocks noChangeAspect="1" noChangeArrowheads="1"/>
          </p:cNvSpPr>
          <p:nvPr/>
        </p:nvSpPr>
        <p:spPr bwMode="auto">
          <a:xfrm>
            <a:off x="971550" y="3789363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7" name="Oval 165"/>
          <p:cNvSpPr>
            <a:spLocks noChangeAspect="1" noChangeArrowheads="1"/>
          </p:cNvSpPr>
          <p:nvPr/>
        </p:nvSpPr>
        <p:spPr bwMode="auto">
          <a:xfrm>
            <a:off x="1620838" y="2347913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8" name="Oval 166"/>
          <p:cNvSpPr>
            <a:spLocks noChangeAspect="1" noChangeArrowheads="1"/>
          </p:cNvSpPr>
          <p:nvPr/>
        </p:nvSpPr>
        <p:spPr bwMode="auto">
          <a:xfrm>
            <a:off x="1476375" y="33559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9" name="Oval 167"/>
          <p:cNvSpPr>
            <a:spLocks noChangeAspect="1" noChangeArrowheads="1"/>
          </p:cNvSpPr>
          <p:nvPr/>
        </p:nvSpPr>
        <p:spPr bwMode="auto">
          <a:xfrm>
            <a:off x="2197100" y="3213100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0" name="Oval 168"/>
          <p:cNvSpPr>
            <a:spLocks noChangeAspect="1" noChangeArrowheads="1"/>
          </p:cNvSpPr>
          <p:nvPr/>
        </p:nvSpPr>
        <p:spPr bwMode="auto">
          <a:xfrm>
            <a:off x="1404938" y="3140075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1" name="Oval 169"/>
          <p:cNvSpPr>
            <a:spLocks noChangeAspect="1" noChangeArrowheads="1"/>
          </p:cNvSpPr>
          <p:nvPr/>
        </p:nvSpPr>
        <p:spPr bwMode="auto">
          <a:xfrm>
            <a:off x="900113" y="2276475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2" name="Oval 170"/>
          <p:cNvSpPr>
            <a:spLocks noChangeAspect="1" noChangeArrowheads="1"/>
          </p:cNvSpPr>
          <p:nvPr/>
        </p:nvSpPr>
        <p:spPr bwMode="auto">
          <a:xfrm>
            <a:off x="1260475" y="22050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3" name="Oval 171"/>
          <p:cNvSpPr>
            <a:spLocks noChangeAspect="1" noChangeArrowheads="1"/>
          </p:cNvSpPr>
          <p:nvPr/>
        </p:nvSpPr>
        <p:spPr bwMode="auto">
          <a:xfrm>
            <a:off x="2484438" y="3213100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4" name="Oval 172"/>
          <p:cNvSpPr>
            <a:spLocks noChangeAspect="1" noChangeArrowheads="1"/>
          </p:cNvSpPr>
          <p:nvPr/>
        </p:nvSpPr>
        <p:spPr bwMode="auto">
          <a:xfrm>
            <a:off x="1044575" y="20605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5" name="Oval 173"/>
          <p:cNvSpPr>
            <a:spLocks noChangeAspect="1" noChangeArrowheads="1"/>
          </p:cNvSpPr>
          <p:nvPr/>
        </p:nvSpPr>
        <p:spPr bwMode="auto">
          <a:xfrm>
            <a:off x="1260475" y="28527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6" name="Oval 174"/>
          <p:cNvSpPr>
            <a:spLocks noChangeAspect="1" noChangeArrowheads="1"/>
          </p:cNvSpPr>
          <p:nvPr/>
        </p:nvSpPr>
        <p:spPr bwMode="auto">
          <a:xfrm>
            <a:off x="2197100" y="37163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7" name="Oval 175"/>
          <p:cNvSpPr>
            <a:spLocks noChangeAspect="1" noChangeArrowheads="1"/>
          </p:cNvSpPr>
          <p:nvPr/>
        </p:nvSpPr>
        <p:spPr bwMode="auto">
          <a:xfrm>
            <a:off x="1117600" y="28527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8" name="Oval 176"/>
          <p:cNvSpPr>
            <a:spLocks noChangeAspect="1" noChangeArrowheads="1"/>
          </p:cNvSpPr>
          <p:nvPr/>
        </p:nvSpPr>
        <p:spPr bwMode="auto">
          <a:xfrm>
            <a:off x="828675" y="20605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29" name="Oval 177"/>
          <p:cNvSpPr>
            <a:spLocks noChangeAspect="1" noChangeArrowheads="1"/>
          </p:cNvSpPr>
          <p:nvPr/>
        </p:nvSpPr>
        <p:spPr bwMode="auto">
          <a:xfrm>
            <a:off x="1476375" y="35004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0" name="Oval 178"/>
          <p:cNvSpPr>
            <a:spLocks noChangeAspect="1" noChangeArrowheads="1"/>
          </p:cNvSpPr>
          <p:nvPr/>
        </p:nvSpPr>
        <p:spPr bwMode="auto">
          <a:xfrm>
            <a:off x="1620838" y="3213100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1" name="Oval 179"/>
          <p:cNvSpPr>
            <a:spLocks noChangeAspect="1" noChangeArrowheads="1"/>
          </p:cNvSpPr>
          <p:nvPr/>
        </p:nvSpPr>
        <p:spPr bwMode="auto">
          <a:xfrm>
            <a:off x="1331913" y="3644900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2" name="Oval 180"/>
          <p:cNvSpPr>
            <a:spLocks noChangeAspect="1" noChangeArrowheads="1"/>
          </p:cNvSpPr>
          <p:nvPr/>
        </p:nvSpPr>
        <p:spPr bwMode="auto">
          <a:xfrm>
            <a:off x="1692275" y="35718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3" name="Oval 181"/>
          <p:cNvSpPr>
            <a:spLocks noChangeAspect="1" noChangeArrowheads="1"/>
          </p:cNvSpPr>
          <p:nvPr/>
        </p:nvSpPr>
        <p:spPr bwMode="auto">
          <a:xfrm>
            <a:off x="2413000" y="2852738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4" name="Oval 182"/>
          <p:cNvSpPr>
            <a:spLocks noChangeAspect="1" noChangeArrowheads="1"/>
          </p:cNvSpPr>
          <p:nvPr/>
        </p:nvSpPr>
        <p:spPr bwMode="auto">
          <a:xfrm>
            <a:off x="2052638" y="2349500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5" name="Oval 183"/>
          <p:cNvSpPr>
            <a:spLocks noChangeAspect="1" noChangeArrowheads="1"/>
          </p:cNvSpPr>
          <p:nvPr/>
        </p:nvSpPr>
        <p:spPr bwMode="auto">
          <a:xfrm>
            <a:off x="684213" y="3573463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6" name="Oval 184"/>
          <p:cNvSpPr>
            <a:spLocks noChangeAspect="1" noChangeArrowheads="1"/>
          </p:cNvSpPr>
          <p:nvPr/>
        </p:nvSpPr>
        <p:spPr bwMode="auto">
          <a:xfrm>
            <a:off x="755650" y="3357563"/>
            <a:ext cx="611188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7" name="Oval 185"/>
          <p:cNvSpPr>
            <a:spLocks noChangeAspect="1" noChangeArrowheads="1"/>
          </p:cNvSpPr>
          <p:nvPr/>
        </p:nvSpPr>
        <p:spPr bwMode="auto">
          <a:xfrm>
            <a:off x="612775" y="2708275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8" name="Oval 186"/>
          <p:cNvSpPr>
            <a:spLocks noChangeAspect="1" noChangeArrowheads="1"/>
          </p:cNvSpPr>
          <p:nvPr/>
        </p:nvSpPr>
        <p:spPr bwMode="auto">
          <a:xfrm>
            <a:off x="2197100" y="2133600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39" name="Oval 187"/>
          <p:cNvSpPr>
            <a:spLocks noChangeAspect="1" noChangeArrowheads="1"/>
          </p:cNvSpPr>
          <p:nvPr/>
        </p:nvSpPr>
        <p:spPr bwMode="auto">
          <a:xfrm>
            <a:off x="2484438" y="3500438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40" name="Oval 188"/>
          <p:cNvSpPr>
            <a:spLocks noChangeAspect="1" noChangeArrowheads="1"/>
          </p:cNvSpPr>
          <p:nvPr/>
        </p:nvSpPr>
        <p:spPr bwMode="auto">
          <a:xfrm>
            <a:off x="684213" y="2492375"/>
            <a:ext cx="611187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41" name="Oval 189"/>
          <p:cNvSpPr>
            <a:spLocks noChangeAspect="1" noChangeArrowheads="1"/>
          </p:cNvSpPr>
          <p:nvPr/>
        </p:nvSpPr>
        <p:spPr bwMode="auto">
          <a:xfrm>
            <a:off x="1547813" y="2636838"/>
            <a:ext cx="611187" cy="6111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42" name="Oval 190"/>
          <p:cNvSpPr>
            <a:spLocks noChangeAspect="1" noChangeArrowheads="1"/>
          </p:cNvSpPr>
          <p:nvPr/>
        </p:nvSpPr>
        <p:spPr bwMode="auto">
          <a:xfrm>
            <a:off x="2339975" y="2133600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43" name="Oval 191"/>
          <p:cNvSpPr>
            <a:spLocks noChangeAspect="1" noChangeArrowheads="1"/>
          </p:cNvSpPr>
          <p:nvPr/>
        </p:nvSpPr>
        <p:spPr bwMode="auto">
          <a:xfrm>
            <a:off x="1908175" y="2133600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44" name="Oval 192"/>
          <p:cNvSpPr>
            <a:spLocks noChangeAspect="1" noChangeArrowheads="1"/>
          </p:cNvSpPr>
          <p:nvPr/>
        </p:nvSpPr>
        <p:spPr bwMode="auto">
          <a:xfrm>
            <a:off x="1908175" y="2781300"/>
            <a:ext cx="611188" cy="611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48" name="Freeform 196"/>
          <p:cNvSpPr>
            <a:spLocks/>
          </p:cNvSpPr>
          <p:nvPr/>
        </p:nvSpPr>
        <p:spPr bwMode="auto">
          <a:xfrm>
            <a:off x="4271963" y="3135313"/>
            <a:ext cx="765175" cy="879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104"/>
              </a:cxn>
              <a:cxn ang="0">
                <a:pos x="76" y="133"/>
              </a:cxn>
              <a:cxn ang="0">
                <a:pos x="104" y="152"/>
              </a:cxn>
              <a:cxn ang="0">
                <a:pos x="170" y="227"/>
              </a:cxn>
              <a:cxn ang="0">
                <a:pos x="227" y="322"/>
              </a:cxn>
              <a:cxn ang="0">
                <a:pos x="283" y="407"/>
              </a:cxn>
              <a:cxn ang="0">
                <a:pos x="368" y="454"/>
              </a:cxn>
              <a:cxn ang="0">
                <a:pos x="425" y="491"/>
              </a:cxn>
              <a:cxn ang="0">
                <a:pos x="482" y="529"/>
              </a:cxn>
            </a:cxnLst>
            <a:rect l="0" t="0" r="r" b="b"/>
            <a:pathLst>
              <a:path w="482" h="554">
                <a:moveTo>
                  <a:pt x="0" y="0"/>
                </a:moveTo>
                <a:cubicBezTo>
                  <a:pt x="18" y="55"/>
                  <a:pt x="13" y="75"/>
                  <a:pt x="57" y="104"/>
                </a:cubicBezTo>
                <a:cubicBezTo>
                  <a:pt x="63" y="114"/>
                  <a:pt x="68" y="125"/>
                  <a:pt x="76" y="133"/>
                </a:cubicBezTo>
                <a:cubicBezTo>
                  <a:pt x="84" y="141"/>
                  <a:pt x="97" y="144"/>
                  <a:pt x="104" y="152"/>
                </a:cubicBezTo>
                <a:cubicBezTo>
                  <a:pt x="181" y="239"/>
                  <a:pt x="107" y="184"/>
                  <a:pt x="170" y="227"/>
                </a:cubicBezTo>
                <a:cubicBezTo>
                  <a:pt x="186" y="272"/>
                  <a:pt x="186" y="294"/>
                  <a:pt x="227" y="322"/>
                </a:cubicBezTo>
                <a:cubicBezTo>
                  <a:pt x="255" y="350"/>
                  <a:pt x="276" y="400"/>
                  <a:pt x="283" y="407"/>
                </a:cubicBezTo>
                <a:cubicBezTo>
                  <a:pt x="287" y="411"/>
                  <a:pt x="358" y="449"/>
                  <a:pt x="368" y="454"/>
                </a:cubicBezTo>
                <a:cubicBezTo>
                  <a:pt x="388" y="465"/>
                  <a:pt x="425" y="491"/>
                  <a:pt x="425" y="491"/>
                </a:cubicBezTo>
                <a:cubicBezTo>
                  <a:pt x="437" y="509"/>
                  <a:pt x="457" y="554"/>
                  <a:pt x="482" y="52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49" name="Freeform 197"/>
          <p:cNvSpPr>
            <a:spLocks/>
          </p:cNvSpPr>
          <p:nvPr/>
        </p:nvSpPr>
        <p:spPr bwMode="auto">
          <a:xfrm>
            <a:off x="5006975" y="3511550"/>
            <a:ext cx="1049338" cy="4635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66" y="273"/>
              </a:cxn>
              <a:cxn ang="0">
                <a:pos x="94" y="254"/>
              </a:cxn>
              <a:cxn ang="0">
                <a:pos x="189" y="245"/>
              </a:cxn>
              <a:cxn ang="0">
                <a:pos x="283" y="217"/>
              </a:cxn>
              <a:cxn ang="0">
                <a:pos x="311" y="198"/>
              </a:cxn>
              <a:cxn ang="0">
                <a:pos x="368" y="179"/>
              </a:cxn>
              <a:cxn ang="0">
                <a:pos x="406" y="141"/>
              </a:cxn>
              <a:cxn ang="0">
                <a:pos x="453" y="122"/>
              </a:cxn>
              <a:cxn ang="0">
                <a:pos x="576" y="75"/>
              </a:cxn>
              <a:cxn ang="0">
                <a:pos x="661" y="0"/>
              </a:cxn>
            </a:cxnLst>
            <a:rect l="0" t="0" r="r" b="b"/>
            <a:pathLst>
              <a:path w="661" h="292">
                <a:moveTo>
                  <a:pt x="0" y="292"/>
                </a:moveTo>
                <a:cubicBezTo>
                  <a:pt x="17" y="288"/>
                  <a:pt x="49" y="282"/>
                  <a:pt x="66" y="273"/>
                </a:cubicBezTo>
                <a:cubicBezTo>
                  <a:pt x="76" y="268"/>
                  <a:pt x="83" y="257"/>
                  <a:pt x="94" y="254"/>
                </a:cubicBezTo>
                <a:cubicBezTo>
                  <a:pt x="125" y="247"/>
                  <a:pt x="157" y="248"/>
                  <a:pt x="189" y="245"/>
                </a:cubicBezTo>
                <a:cubicBezTo>
                  <a:pt x="221" y="235"/>
                  <a:pt x="251" y="225"/>
                  <a:pt x="283" y="217"/>
                </a:cubicBezTo>
                <a:cubicBezTo>
                  <a:pt x="292" y="211"/>
                  <a:pt x="301" y="203"/>
                  <a:pt x="311" y="198"/>
                </a:cubicBezTo>
                <a:cubicBezTo>
                  <a:pt x="329" y="190"/>
                  <a:pt x="368" y="179"/>
                  <a:pt x="368" y="179"/>
                </a:cubicBezTo>
                <a:cubicBezTo>
                  <a:pt x="390" y="118"/>
                  <a:pt x="360" y="178"/>
                  <a:pt x="406" y="141"/>
                </a:cubicBezTo>
                <a:cubicBezTo>
                  <a:pt x="415" y="134"/>
                  <a:pt x="443" y="128"/>
                  <a:pt x="453" y="122"/>
                </a:cubicBezTo>
                <a:cubicBezTo>
                  <a:pt x="493" y="97"/>
                  <a:pt x="531" y="84"/>
                  <a:pt x="576" y="75"/>
                </a:cubicBezTo>
                <a:cubicBezTo>
                  <a:pt x="600" y="40"/>
                  <a:pt x="619" y="0"/>
                  <a:pt x="661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0" name="Freeform 198"/>
          <p:cNvSpPr>
            <a:spLocks/>
          </p:cNvSpPr>
          <p:nvPr/>
        </p:nvSpPr>
        <p:spPr bwMode="auto">
          <a:xfrm>
            <a:off x="6026150" y="2716213"/>
            <a:ext cx="989013" cy="823912"/>
          </a:xfrm>
          <a:custGeom>
            <a:avLst/>
            <a:gdLst/>
            <a:ahLst/>
            <a:cxnLst>
              <a:cxn ang="0">
                <a:pos x="0" y="519"/>
              </a:cxn>
              <a:cxn ang="0">
                <a:pos x="113" y="453"/>
              </a:cxn>
              <a:cxn ang="0">
                <a:pos x="198" y="397"/>
              </a:cxn>
              <a:cxn ang="0">
                <a:pos x="283" y="302"/>
              </a:cxn>
              <a:cxn ang="0">
                <a:pos x="359" y="236"/>
              </a:cxn>
              <a:cxn ang="0">
                <a:pos x="482" y="142"/>
              </a:cxn>
              <a:cxn ang="0">
                <a:pos x="538" y="95"/>
              </a:cxn>
              <a:cxn ang="0">
                <a:pos x="623" y="0"/>
              </a:cxn>
            </a:cxnLst>
            <a:rect l="0" t="0" r="r" b="b"/>
            <a:pathLst>
              <a:path w="623" h="519">
                <a:moveTo>
                  <a:pt x="0" y="519"/>
                </a:moveTo>
                <a:cubicBezTo>
                  <a:pt x="26" y="481"/>
                  <a:pt x="69" y="469"/>
                  <a:pt x="113" y="453"/>
                </a:cubicBezTo>
                <a:cubicBezTo>
                  <a:pt x="142" y="425"/>
                  <a:pt x="166" y="419"/>
                  <a:pt x="198" y="397"/>
                </a:cubicBezTo>
                <a:cubicBezTo>
                  <a:pt x="227" y="353"/>
                  <a:pt x="236" y="319"/>
                  <a:pt x="283" y="302"/>
                </a:cubicBezTo>
                <a:cubicBezTo>
                  <a:pt x="312" y="274"/>
                  <a:pt x="336" y="269"/>
                  <a:pt x="359" y="236"/>
                </a:cubicBezTo>
                <a:cubicBezTo>
                  <a:pt x="379" y="172"/>
                  <a:pt x="426" y="159"/>
                  <a:pt x="482" y="142"/>
                </a:cubicBezTo>
                <a:cubicBezTo>
                  <a:pt x="494" y="105"/>
                  <a:pt x="505" y="116"/>
                  <a:pt x="538" y="95"/>
                </a:cubicBezTo>
                <a:cubicBezTo>
                  <a:pt x="550" y="60"/>
                  <a:pt x="592" y="21"/>
                  <a:pt x="623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1" name="Freeform 199"/>
          <p:cNvSpPr>
            <a:spLocks/>
          </p:cNvSpPr>
          <p:nvPr/>
        </p:nvSpPr>
        <p:spPr bwMode="auto">
          <a:xfrm>
            <a:off x="7015163" y="2155825"/>
            <a:ext cx="1019175" cy="560388"/>
          </a:xfrm>
          <a:custGeom>
            <a:avLst/>
            <a:gdLst/>
            <a:ahLst/>
            <a:cxnLst>
              <a:cxn ang="0">
                <a:pos x="0" y="353"/>
              </a:cxn>
              <a:cxn ang="0">
                <a:pos x="132" y="287"/>
              </a:cxn>
              <a:cxn ang="0">
                <a:pos x="302" y="164"/>
              </a:cxn>
              <a:cxn ang="0">
                <a:pos x="463" y="117"/>
              </a:cxn>
              <a:cxn ang="0">
                <a:pos x="548" y="70"/>
              </a:cxn>
              <a:cxn ang="0">
                <a:pos x="604" y="32"/>
              </a:cxn>
              <a:cxn ang="0">
                <a:pos x="623" y="4"/>
              </a:cxn>
              <a:cxn ang="0">
                <a:pos x="642" y="4"/>
              </a:cxn>
            </a:cxnLst>
            <a:rect l="0" t="0" r="r" b="b"/>
            <a:pathLst>
              <a:path w="642" h="353">
                <a:moveTo>
                  <a:pt x="0" y="353"/>
                </a:moveTo>
                <a:cubicBezTo>
                  <a:pt x="39" y="346"/>
                  <a:pt x="95" y="299"/>
                  <a:pt x="132" y="287"/>
                </a:cubicBezTo>
                <a:cubicBezTo>
                  <a:pt x="217" y="230"/>
                  <a:pt x="283" y="179"/>
                  <a:pt x="302" y="164"/>
                </a:cubicBezTo>
                <a:cubicBezTo>
                  <a:pt x="326" y="145"/>
                  <a:pt x="429" y="128"/>
                  <a:pt x="463" y="117"/>
                </a:cubicBezTo>
                <a:cubicBezTo>
                  <a:pt x="527" y="73"/>
                  <a:pt x="497" y="86"/>
                  <a:pt x="548" y="70"/>
                </a:cubicBezTo>
                <a:cubicBezTo>
                  <a:pt x="567" y="57"/>
                  <a:pt x="591" y="51"/>
                  <a:pt x="604" y="32"/>
                </a:cubicBezTo>
                <a:cubicBezTo>
                  <a:pt x="610" y="23"/>
                  <a:pt x="614" y="11"/>
                  <a:pt x="623" y="4"/>
                </a:cubicBezTo>
                <a:cubicBezTo>
                  <a:pt x="628" y="0"/>
                  <a:pt x="636" y="4"/>
                  <a:pt x="642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4" name="Freeform 202"/>
          <p:cNvSpPr>
            <a:spLocks/>
          </p:cNvSpPr>
          <p:nvPr/>
        </p:nvSpPr>
        <p:spPr bwMode="auto">
          <a:xfrm>
            <a:off x="4284663" y="3355975"/>
            <a:ext cx="3581400" cy="585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48"/>
              </a:cxn>
              <a:cxn ang="0">
                <a:pos x="432" y="86"/>
              </a:cxn>
              <a:cxn ang="0">
                <a:pos x="566" y="125"/>
              </a:cxn>
              <a:cxn ang="0">
                <a:pos x="710" y="144"/>
              </a:cxn>
              <a:cxn ang="0">
                <a:pos x="854" y="182"/>
              </a:cxn>
              <a:cxn ang="0">
                <a:pos x="1075" y="211"/>
              </a:cxn>
              <a:cxn ang="0">
                <a:pos x="1238" y="230"/>
              </a:cxn>
              <a:cxn ang="0">
                <a:pos x="1411" y="259"/>
              </a:cxn>
              <a:cxn ang="0">
                <a:pos x="1574" y="297"/>
              </a:cxn>
              <a:cxn ang="0">
                <a:pos x="1718" y="336"/>
              </a:cxn>
              <a:cxn ang="0">
                <a:pos x="1910" y="345"/>
              </a:cxn>
              <a:cxn ang="0">
                <a:pos x="2256" y="365"/>
              </a:cxn>
            </a:cxnLst>
            <a:rect l="0" t="0" r="r" b="b"/>
            <a:pathLst>
              <a:path w="2256" h="369">
                <a:moveTo>
                  <a:pt x="0" y="0"/>
                </a:moveTo>
                <a:cubicBezTo>
                  <a:pt x="59" y="11"/>
                  <a:pt x="114" y="37"/>
                  <a:pt x="173" y="48"/>
                </a:cubicBezTo>
                <a:cubicBezTo>
                  <a:pt x="258" y="63"/>
                  <a:pt x="346" y="74"/>
                  <a:pt x="432" y="86"/>
                </a:cubicBezTo>
                <a:cubicBezTo>
                  <a:pt x="515" y="113"/>
                  <a:pt x="470" y="100"/>
                  <a:pt x="566" y="125"/>
                </a:cubicBezTo>
                <a:cubicBezTo>
                  <a:pt x="613" y="137"/>
                  <a:pt x="710" y="144"/>
                  <a:pt x="710" y="144"/>
                </a:cubicBezTo>
                <a:cubicBezTo>
                  <a:pt x="760" y="159"/>
                  <a:pt x="802" y="174"/>
                  <a:pt x="854" y="182"/>
                </a:cubicBezTo>
                <a:cubicBezTo>
                  <a:pt x="924" y="206"/>
                  <a:pt x="1002" y="204"/>
                  <a:pt x="1075" y="211"/>
                </a:cubicBezTo>
                <a:cubicBezTo>
                  <a:pt x="1129" y="216"/>
                  <a:pt x="1238" y="230"/>
                  <a:pt x="1238" y="230"/>
                </a:cubicBezTo>
                <a:cubicBezTo>
                  <a:pt x="1296" y="245"/>
                  <a:pt x="1351" y="252"/>
                  <a:pt x="1411" y="259"/>
                </a:cubicBezTo>
                <a:cubicBezTo>
                  <a:pt x="1485" y="284"/>
                  <a:pt x="1479" y="288"/>
                  <a:pt x="1574" y="297"/>
                </a:cubicBezTo>
                <a:cubicBezTo>
                  <a:pt x="1620" y="307"/>
                  <a:pt x="1672" y="332"/>
                  <a:pt x="1718" y="336"/>
                </a:cubicBezTo>
                <a:cubicBezTo>
                  <a:pt x="1782" y="342"/>
                  <a:pt x="1846" y="342"/>
                  <a:pt x="1910" y="345"/>
                </a:cubicBezTo>
                <a:cubicBezTo>
                  <a:pt x="2024" y="369"/>
                  <a:pt x="2140" y="365"/>
                  <a:pt x="2256" y="365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5" name="Freeform 203"/>
          <p:cNvSpPr>
            <a:spLocks/>
          </p:cNvSpPr>
          <p:nvPr/>
        </p:nvSpPr>
        <p:spPr bwMode="auto">
          <a:xfrm flipH="1">
            <a:off x="4284663" y="2420938"/>
            <a:ext cx="3473450" cy="58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48"/>
              </a:cxn>
              <a:cxn ang="0">
                <a:pos x="432" y="86"/>
              </a:cxn>
              <a:cxn ang="0">
                <a:pos x="566" y="125"/>
              </a:cxn>
              <a:cxn ang="0">
                <a:pos x="710" y="144"/>
              </a:cxn>
              <a:cxn ang="0">
                <a:pos x="854" y="182"/>
              </a:cxn>
              <a:cxn ang="0">
                <a:pos x="1075" y="211"/>
              </a:cxn>
              <a:cxn ang="0">
                <a:pos x="1238" y="230"/>
              </a:cxn>
              <a:cxn ang="0">
                <a:pos x="1411" y="259"/>
              </a:cxn>
              <a:cxn ang="0">
                <a:pos x="1574" y="297"/>
              </a:cxn>
              <a:cxn ang="0">
                <a:pos x="1718" y="336"/>
              </a:cxn>
              <a:cxn ang="0">
                <a:pos x="1910" y="345"/>
              </a:cxn>
              <a:cxn ang="0">
                <a:pos x="2256" y="365"/>
              </a:cxn>
            </a:cxnLst>
            <a:rect l="0" t="0" r="r" b="b"/>
            <a:pathLst>
              <a:path w="2256" h="369">
                <a:moveTo>
                  <a:pt x="0" y="0"/>
                </a:moveTo>
                <a:cubicBezTo>
                  <a:pt x="59" y="11"/>
                  <a:pt x="114" y="37"/>
                  <a:pt x="173" y="48"/>
                </a:cubicBezTo>
                <a:cubicBezTo>
                  <a:pt x="258" y="63"/>
                  <a:pt x="346" y="74"/>
                  <a:pt x="432" y="86"/>
                </a:cubicBezTo>
                <a:cubicBezTo>
                  <a:pt x="515" y="113"/>
                  <a:pt x="470" y="100"/>
                  <a:pt x="566" y="125"/>
                </a:cubicBezTo>
                <a:cubicBezTo>
                  <a:pt x="613" y="137"/>
                  <a:pt x="710" y="144"/>
                  <a:pt x="710" y="144"/>
                </a:cubicBezTo>
                <a:cubicBezTo>
                  <a:pt x="760" y="159"/>
                  <a:pt x="802" y="174"/>
                  <a:pt x="854" y="182"/>
                </a:cubicBezTo>
                <a:cubicBezTo>
                  <a:pt x="924" y="206"/>
                  <a:pt x="1002" y="204"/>
                  <a:pt x="1075" y="211"/>
                </a:cubicBezTo>
                <a:cubicBezTo>
                  <a:pt x="1129" y="216"/>
                  <a:pt x="1238" y="230"/>
                  <a:pt x="1238" y="230"/>
                </a:cubicBezTo>
                <a:cubicBezTo>
                  <a:pt x="1296" y="245"/>
                  <a:pt x="1351" y="252"/>
                  <a:pt x="1411" y="259"/>
                </a:cubicBezTo>
                <a:cubicBezTo>
                  <a:pt x="1485" y="284"/>
                  <a:pt x="1479" y="288"/>
                  <a:pt x="1574" y="297"/>
                </a:cubicBezTo>
                <a:cubicBezTo>
                  <a:pt x="1620" y="307"/>
                  <a:pt x="1672" y="332"/>
                  <a:pt x="1718" y="336"/>
                </a:cubicBezTo>
                <a:cubicBezTo>
                  <a:pt x="1782" y="342"/>
                  <a:pt x="1846" y="342"/>
                  <a:pt x="1910" y="345"/>
                </a:cubicBezTo>
                <a:cubicBezTo>
                  <a:pt x="2024" y="369"/>
                  <a:pt x="2140" y="365"/>
                  <a:pt x="2256" y="365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13"/>
          <p:cNvGrpSpPr>
            <a:grpSpLocks/>
          </p:cNvGrpSpPr>
          <p:nvPr/>
        </p:nvGrpSpPr>
        <p:grpSpPr bwMode="auto">
          <a:xfrm>
            <a:off x="3707904" y="1628800"/>
            <a:ext cx="5184775" cy="3101975"/>
            <a:chOff x="2200" y="1026"/>
            <a:chExt cx="3266" cy="1954"/>
          </a:xfrm>
        </p:grpSpPr>
        <p:grpSp>
          <p:nvGrpSpPr>
            <p:cNvPr id="3" name="Group 193"/>
            <p:cNvGrpSpPr>
              <a:grpSpLocks/>
            </p:cNvGrpSpPr>
            <p:nvPr/>
          </p:nvGrpSpPr>
          <p:grpSpPr bwMode="auto">
            <a:xfrm>
              <a:off x="2699" y="1162"/>
              <a:ext cx="2404" cy="1587"/>
              <a:chOff x="2699" y="754"/>
              <a:chExt cx="2404" cy="1587"/>
            </a:xfrm>
          </p:grpSpPr>
          <p:sp>
            <p:nvSpPr>
              <p:cNvPr id="23746" name="Line 194"/>
              <p:cNvSpPr>
                <a:spLocks noChangeShapeType="1"/>
              </p:cNvSpPr>
              <p:nvPr/>
            </p:nvSpPr>
            <p:spPr bwMode="auto">
              <a:xfrm>
                <a:off x="2699" y="754"/>
                <a:ext cx="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7" name="Line 195"/>
              <p:cNvSpPr>
                <a:spLocks noChangeShapeType="1"/>
              </p:cNvSpPr>
              <p:nvPr/>
            </p:nvSpPr>
            <p:spPr bwMode="auto">
              <a:xfrm>
                <a:off x="2699" y="1570"/>
                <a:ext cx="24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56" name="Text Box 204"/>
            <p:cNvSpPr txBox="1">
              <a:spLocks noChangeArrowheads="1"/>
            </p:cNvSpPr>
            <p:nvPr/>
          </p:nvSpPr>
          <p:spPr bwMode="auto">
            <a:xfrm>
              <a:off x="2699" y="2749"/>
              <a:ext cx="24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 err="1" smtClean="0"/>
                <a:t>distance</a:t>
              </a:r>
              <a:endParaRPr lang="it-IT" b="1" dirty="0"/>
            </a:p>
          </p:txBody>
        </p:sp>
        <p:sp>
          <p:nvSpPr>
            <p:cNvPr id="23757" name="Text Box 205"/>
            <p:cNvSpPr txBox="1">
              <a:spLocks noChangeArrowheads="1"/>
            </p:cNvSpPr>
            <p:nvPr/>
          </p:nvSpPr>
          <p:spPr bwMode="auto">
            <a:xfrm>
              <a:off x="2200" y="1797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L(d)</a:t>
              </a:r>
            </a:p>
          </p:txBody>
        </p:sp>
        <p:sp>
          <p:nvSpPr>
            <p:cNvPr id="23758" name="Text Box 206"/>
            <p:cNvSpPr txBox="1">
              <a:spLocks noChangeArrowheads="1"/>
            </p:cNvSpPr>
            <p:nvPr/>
          </p:nvSpPr>
          <p:spPr bwMode="auto">
            <a:xfrm>
              <a:off x="4241" y="1026"/>
              <a:ext cx="11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 i="1" dirty="0" err="1" smtClean="0">
                  <a:latin typeface="Helvetica" pitchFamily="34" charset="0"/>
                </a:rPr>
                <a:t>clustering</a:t>
              </a:r>
              <a:endParaRPr lang="it-IT" sz="1600" b="1" i="1" dirty="0">
                <a:latin typeface="Helvetica" pitchFamily="34" charset="0"/>
              </a:endParaRPr>
            </a:p>
          </p:txBody>
        </p:sp>
        <p:sp>
          <p:nvSpPr>
            <p:cNvPr id="23759" name="Text Box 207"/>
            <p:cNvSpPr txBox="1">
              <a:spLocks noChangeArrowheads="1"/>
            </p:cNvSpPr>
            <p:nvPr/>
          </p:nvSpPr>
          <p:spPr bwMode="auto">
            <a:xfrm>
              <a:off x="4332" y="2523"/>
              <a:ext cx="11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i="1" dirty="0" err="1" smtClean="0">
                  <a:latin typeface="Helvetica" pitchFamily="34" charset="0"/>
                </a:rPr>
                <a:t>segregation</a:t>
              </a:r>
              <a:endParaRPr lang="it-IT" sz="1600" b="1" i="1" dirty="0">
                <a:latin typeface="Helvetica" pitchFamily="34" charset="0"/>
              </a:endParaRPr>
            </a:p>
          </p:txBody>
        </p:sp>
      </p:grpSp>
      <p:sp>
        <p:nvSpPr>
          <p:cNvPr id="23766" name="Text Box 214"/>
          <p:cNvSpPr txBox="1">
            <a:spLocks noChangeArrowheads="1"/>
          </p:cNvSpPr>
          <p:nvPr/>
        </p:nvSpPr>
        <p:spPr bwMode="auto">
          <a:xfrm>
            <a:off x="6948488" y="3068638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i="1">
                <a:latin typeface="Helvetica" pitchFamily="34" charset="0"/>
              </a:rPr>
              <a:t>random</a:t>
            </a:r>
          </a:p>
        </p:txBody>
      </p:sp>
      <p:sp>
        <p:nvSpPr>
          <p:cNvPr id="2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43000"/>
          </a:xfrm>
        </p:spPr>
        <p:txBody>
          <a:bodyPr/>
          <a:lstStyle/>
          <a:p>
            <a:r>
              <a:rPr lang="en-US" dirty="0" smtClean="0"/>
              <a:t>Ripley’s K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8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4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2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3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6" dur="2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9" dur="2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2" dur="2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5" dur="20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8" dur="20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1" dur="2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4" dur="2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20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0" dur="20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3" dur="20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6" dur="2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9" dur="20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2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5" dur="2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8" dur="20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1" dur="2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4" dur="20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7" dur="2000"/>
                                        <p:tgtEl>
                                          <p:spTgt spid="2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2" dur="20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5" dur="2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1" dur="2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4" dur="2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7" dur="2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0" dur="2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3" dur="2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6" dur="2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9" dur="20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2" dur="2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5" dur="2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8" dur="2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1" dur="20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4" dur="20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7" dur="20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0" dur="20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3" dur="20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6" dur="2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9" dur="20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2" dur="20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5" dur="2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8" dur="2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1" dur="2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4" dur="2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7" dur="2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0" dur="2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3" dur="2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6" dur="2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9" dur="20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2" dur="20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5" dur="20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8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1" dur="20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4" dur="20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7" dur="20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0" dur="2000"/>
                                        <p:tgtEl>
                                          <p:spTgt spid="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3" dur="2000"/>
                                        <p:tgtEl>
                                          <p:spTgt spid="2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6" dur="2000"/>
                                        <p:tgtEl>
                                          <p:spTgt spid="2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1" dur="2000"/>
                                        <p:tgtEl>
                                          <p:spTgt spid="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4" dur="2000"/>
                                        <p:tgtEl>
                                          <p:spTgt spid="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7" dur="2000"/>
                                        <p:tgtEl>
                                          <p:spTgt spid="2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0" dur="2000"/>
                                        <p:tgtEl>
                                          <p:spTgt spid="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3" dur="2000"/>
                                        <p:tgtEl>
                                          <p:spTgt spid="2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6" dur="2000"/>
                                        <p:tgtEl>
                                          <p:spTgt spid="2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9" dur="2000"/>
                                        <p:tgtEl>
                                          <p:spTgt spid="2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2" dur="2000"/>
                                        <p:tgtEl>
                                          <p:spTgt spid="2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5" dur="2000"/>
                                        <p:tgtEl>
                                          <p:spTgt spid="2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8" dur="2000"/>
                                        <p:tgtEl>
                                          <p:spTgt spid="2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1" dur="20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4" dur="20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7" dur="20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0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3" dur="20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6" dur="20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9" dur="2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5" dur="20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8" dur="20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1" dur="20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4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7" dur="2000"/>
                                        <p:tgtEl>
                                          <p:spTgt spid="2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0" dur="20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3" dur="2000"/>
                                        <p:tgtEl>
                                          <p:spTgt spid="2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6" dur="2000"/>
                                        <p:tgtEl>
                                          <p:spTgt spid="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9" dur="2000"/>
                                        <p:tgtEl>
                                          <p:spTgt spid="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2" dur="2000"/>
                                        <p:tgtEl>
                                          <p:spTgt spid="2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5" dur="2000"/>
                                        <p:tgtEl>
                                          <p:spTgt spid="2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8" dur="20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1" dur="2000"/>
                                        <p:tgtEl>
                                          <p:spTgt spid="2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4" dur="2000"/>
                                        <p:tgtEl>
                                          <p:spTgt spid="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7" dur="2000"/>
                                        <p:tgtEl>
                                          <p:spTgt spid="2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0" dur="2000"/>
                                        <p:tgtEl>
                                          <p:spTgt spid="2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3" dur="2000"/>
                                        <p:tgtEl>
                                          <p:spTgt spid="2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6" dur="20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9" dur="2000"/>
                                        <p:tgtEl>
                                          <p:spTgt spid="2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2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5" dur="2000"/>
                                        <p:tgtEl>
                                          <p:spTgt spid="2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0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3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6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9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2" dur="2000"/>
                                        <p:tgtEl>
                                          <p:spTgt spid="2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5" dur="2000"/>
                                        <p:tgtEl>
                                          <p:spTgt spid="2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8" dur="2000"/>
                                        <p:tgtEl>
                                          <p:spTgt spid="2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1" dur="2000"/>
                                        <p:tgtEl>
                                          <p:spTgt spid="2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4" dur="2000"/>
                                        <p:tgtEl>
                                          <p:spTgt spid="2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7" dur="2000"/>
                                        <p:tgtEl>
                                          <p:spTgt spid="2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0" dur="2000"/>
                                        <p:tgtEl>
                                          <p:spTgt spid="2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3" dur="2000"/>
                                        <p:tgtEl>
                                          <p:spTgt spid="2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6" dur="2000"/>
                                        <p:tgtEl>
                                          <p:spTgt spid="2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9" dur="2000"/>
                                        <p:tgtEl>
                                          <p:spTgt spid="2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2" dur="2000"/>
                                        <p:tgtEl>
                                          <p:spTgt spid="2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5" dur="2000"/>
                                        <p:tgtEl>
                                          <p:spTgt spid="2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8" dur="2000"/>
                                        <p:tgtEl>
                                          <p:spTgt spid="2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1" dur="2000"/>
                                        <p:tgtEl>
                                          <p:spTgt spid="2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4" dur="2000"/>
                                        <p:tgtEl>
                                          <p:spTgt spid="2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7" dur="2000"/>
                                        <p:tgtEl>
                                          <p:spTgt spid="2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0" dur="2000"/>
                                        <p:tgtEl>
                                          <p:spTgt spid="2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3" dur="2000"/>
                                        <p:tgtEl>
                                          <p:spTgt spid="2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6" dur="2000"/>
                                        <p:tgtEl>
                                          <p:spTgt spid="2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9" dur="2000"/>
                                        <p:tgtEl>
                                          <p:spTgt spid="2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2" dur="2000"/>
                                        <p:tgtEl>
                                          <p:spTgt spid="2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5" dur="2000"/>
                                        <p:tgtEl>
                                          <p:spTgt spid="2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8" dur="2000"/>
                                        <p:tgtEl>
                                          <p:spTgt spid="2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1" dur="2000"/>
                                        <p:tgtEl>
                                          <p:spTgt spid="2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4" dur="2000"/>
                                        <p:tgtEl>
                                          <p:spTgt spid="2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7" dur="2000"/>
                                        <p:tgtEl>
                                          <p:spTgt spid="2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0" dur="2000"/>
                                        <p:tgtEl>
                                          <p:spTgt spid="2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3" dur="2000"/>
                                        <p:tgtEl>
                                          <p:spTgt spid="2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6" dur="2000"/>
                                        <p:tgtEl>
                                          <p:spTgt spid="2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9" dur="2000"/>
                                        <p:tgtEl>
                                          <p:spTgt spid="2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2" dur="2000"/>
                                        <p:tgtEl>
                                          <p:spTgt spid="2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5" dur="2000"/>
                                        <p:tgtEl>
                                          <p:spTgt spid="2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8" dur="2000"/>
                                        <p:tgtEl>
                                          <p:spTgt spid="2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1" dur="2000"/>
                                        <p:tgtEl>
                                          <p:spTgt spid="2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4" dur="2000"/>
                                        <p:tgtEl>
                                          <p:spTgt spid="2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9" dur="500"/>
                                        <p:tgtEl>
                                          <p:spTgt spid="2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2" dur="500"/>
                                        <p:tgtEl>
                                          <p:spTgt spid="2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0" fill="hold"/>
                                        <p:tgtEl>
                                          <p:spTgt spid="2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2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2" grpId="0" animBg="1"/>
      <p:bldP spid="23593" grpId="0" animBg="1"/>
      <p:bldP spid="23594" grpId="0" animBg="1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  <p:bldP spid="23614" grpId="0" animBg="1"/>
      <p:bldP spid="23615" grpId="0" animBg="1"/>
      <p:bldP spid="23616" grpId="0" animBg="1"/>
      <p:bldP spid="23617" grpId="0" animBg="1"/>
      <p:bldP spid="23618" grpId="0" animBg="1"/>
      <p:bldP spid="23619" grpId="0" animBg="1"/>
      <p:bldP spid="23620" grpId="0" animBg="1"/>
      <p:bldP spid="23621" grpId="0" animBg="1"/>
      <p:bldP spid="23622" grpId="0" animBg="1"/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37" grpId="0" animBg="1"/>
      <p:bldP spid="23638" grpId="0" animBg="1"/>
      <p:bldP spid="23639" grpId="0" animBg="1"/>
      <p:bldP spid="23640" grpId="0" animBg="1"/>
      <p:bldP spid="23641" grpId="0" animBg="1"/>
      <p:bldP spid="23642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23650" grpId="0" animBg="1"/>
      <p:bldP spid="23651" grpId="0" animBg="1"/>
      <p:bldP spid="23652" grpId="0" animBg="1"/>
      <p:bldP spid="23653" grpId="0" animBg="1"/>
      <p:bldP spid="23654" grpId="0" animBg="1"/>
      <p:bldP spid="23655" grpId="0" animBg="1"/>
      <p:bldP spid="23656" grpId="0" animBg="1"/>
      <p:bldP spid="23657" grpId="0" animBg="1"/>
      <p:bldP spid="23658" grpId="0" animBg="1"/>
      <p:bldP spid="23659" grpId="0" animBg="1"/>
      <p:bldP spid="23660" grpId="0" animBg="1"/>
      <p:bldP spid="23661" grpId="0" animBg="1"/>
      <p:bldP spid="23662" grpId="0" animBg="1"/>
      <p:bldP spid="23663" grpId="0" animBg="1"/>
      <p:bldP spid="23664" grpId="0" animBg="1"/>
      <p:bldP spid="23665" grpId="0" animBg="1"/>
      <p:bldP spid="23666" grpId="0" animBg="1"/>
      <p:bldP spid="23667" grpId="0" animBg="1"/>
      <p:bldP spid="23668" grpId="0" animBg="1"/>
      <p:bldP spid="23669" grpId="0" animBg="1"/>
      <p:bldP spid="23670" grpId="0" animBg="1"/>
      <p:bldP spid="23671" grpId="0" animBg="1"/>
      <p:bldP spid="23672" grpId="0" animBg="1"/>
      <p:bldP spid="23673" grpId="0" animBg="1"/>
      <p:bldP spid="23674" grpId="0" animBg="1"/>
      <p:bldP spid="23675" grpId="0" animBg="1"/>
      <p:bldP spid="23676" grpId="0" animBg="1"/>
      <p:bldP spid="23677" grpId="0" animBg="1"/>
      <p:bldP spid="23678" grpId="0" animBg="1"/>
      <p:bldP spid="23679" grpId="0" animBg="1"/>
      <p:bldP spid="23680" grpId="0" animBg="1"/>
      <p:bldP spid="23681" grpId="0" animBg="1"/>
      <p:bldP spid="23682" grpId="0" animBg="1"/>
      <p:bldP spid="23683" grpId="0" animBg="1"/>
      <p:bldP spid="23684" grpId="0" animBg="1"/>
      <p:bldP spid="23685" grpId="0" animBg="1"/>
      <p:bldP spid="23686" grpId="0" animBg="1"/>
      <p:bldP spid="23687" grpId="0" animBg="1"/>
      <p:bldP spid="23688" grpId="0" animBg="1"/>
      <p:bldP spid="23689" grpId="0" animBg="1"/>
      <p:bldP spid="23690" grpId="0" animBg="1"/>
      <p:bldP spid="23691" grpId="0" animBg="1"/>
      <p:bldP spid="23692" grpId="0" animBg="1"/>
      <p:bldP spid="23693" grpId="0" animBg="1"/>
      <p:bldP spid="23694" grpId="0" animBg="1"/>
      <p:bldP spid="23695" grpId="0" animBg="1"/>
      <p:bldP spid="23696" grpId="0" animBg="1"/>
      <p:bldP spid="23697" grpId="0" animBg="1"/>
      <p:bldP spid="23698" grpId="0" animBg="1"/>
      <p:bldP spid="23699" grpId="0" animBg="1"/>
      <p:bldP spid="23700" grpId="0" animBg="1"/>
      <p:bldP spid="23701" grpId="0" animBg="1"/>
      <p:bldP spid="23702" grpId="0" animBg="1"/>
      <p:bldP spid="23703" grpId="0" animBg="1"/>
      <p:bldP spid="23704" grpId="0" animBg="1"/>
      <p:bldP spid="23705" grpId="0" animBg="1"/>
      <p:bldP spid="23706" grpId="0" animBg="1"/>
      <p:bldP spid="23707" grpId="0" animBg="1"/>
      <p:bldP spid="23708" grpId="0" animBg="1"/>
      <p:bldP spid="23709" grpId="0" animBg="1"/>
      <p:bldP spid="23710" grpId="0" animBg="1"/>
      <p:bldP spid="23711" grpId="0" animBg="1"/>
      <p:bldP spid="23712" grpId="0" animBg="1"/>
      <p:bldP spid="23713" grpId="0" animBg="1"/>
      <p:bldP spid="23714" grpId="0" animBg="1"/>
      <p:bldP spid="23715" grpId="0" animBg="1"/>
      <p:bldP spid="23716" grpId="0" animBg="1"/>
      <p:bldP spid="23717" grpId="0" animBg="1"/>
      <p:bldP spid="23718" grpId="0" animBg="1"/>
      <p:bldP spid="23719" grpId="0" animBg="1"/>
      <p:bldP spid="23720" grpId="0" animBg="1"/>
      <p:bldP spid="23721" grpId="0" animBg="1"/>
      <p:bldP spid="23722" grpId="0" animBg="1"/>
      <p:bldP spid="23723" grpId="0" animBg="1"/>
      <p:bldP spid="23724" grpId="0" animBg="1"/>
      <p:bldP spid="23725" grpId="0" animBg="1"/>
      <p:bldP spid="23726" grpId="0" animBg="1"/>
      <p:bldP spid="23727" grpId="0" animBg="1"/>
      <p:bldP spid="23728" grpId="0" animBg="1"/>
      <p:bldP spid="23729" grpId="0" animBg="1"/>
      <p:bldP spid="23730" grpId="0" animBg="1"/>
      <p:bldP spid="23731" grpId="0" animBg="1"/>
      <p:bldP spid="23732" grpId="0" animBg="1"/>
      <p:bldP spid="23733" grpId="0" animBg="1"/>
      <p:bldP spid="23734" grpId="0" animBg="1"/>
      <p:bldP spid="23735" grpId="0" animBg="1"/>
      <p:bldP spid="23736" grpId="0" animBg="1"/>
      <p:bldP spid="23737" grpId="0" animBg="1"/>
      <p:bldP spid="23738" grpId="0" animBg="1"/>
      <p:bldP spid="23739" grpId="0" animBg="1"/>
      <p:bldP spid="23740" grpId="0" animBg="1"/>
      <p:bldP spid="23741" grpId="0" animBg="1"/>
      <p:bldP spid="23742" grpId="0" animBg="1"/>
      <p:bldP spid="23743" grpId="0" animBg="1"/>
      <p:bldP spid="23744" grpId="0" animBg="1"/>
      <p:bldP spid="23748" grpId="0" animBg="1"/>
      <p:bldP spid="23749" grpId="0" animBg="1"/>
      <p:bldP spid="23750" grpId="0" animBg="1"/>
      <p:bldP spid="23751" grpId="0" animBg="1"/>
      <p:bldP spid="23754" grpId="0" animBg="1"/>
      <p:bldP spid="23755" grpId="0" animBg="1"/>
      <p:bldP spid="237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613242" y="1928802"/>
          <a:ext cx="2532062" cy="727075"/>
        </p:xfrm>
        <a:graphic>
          <a:graphicData uri="http://schemas.openxmlformats.org/presentationml/2006/ole">
            <p:oleObj spid="_x0000_s36871" name="Equation" r:id="rId4" imgW="1460160" imgH="393480" progId="Equation.3">
              <p:embed/>
            </p:oleObj>
          </a:graphicData>
        </a:graphic>
      </p:graphicFrame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57158" y="1285860"/>
            <a:ext cx="304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Ripley’s K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5214942" y="1714488"/>
          <a:ext cx="3702050" cy="985837"/>
        </p:xfrm>
        <a:graphic>
          <a:graphicData uri="http://schemas.openxmlformats.org/presentationml/2006/ole">
            <p:oleObj spid="_x0000_s36874" name="Equation" r:id="rId5" imgW="1600200" imgH="457200" progId="Equation.3">
              <p:embed/>
            </p:oleObj>
          </a:graphicData>
        </a:graphic>
      </p:graphicFrame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2339975" y="3452828"/>
            <a:ext cx="3838575" cy="2265363"/>
            <a:chOff x="3243" y="1238"/>
            <a:chExt cx="2418" cy="1427"/>
          </a:xfrm>
        </p:grpSpPr>
        <p:grpSp>
          <p:nvGrpSpPr>
            <p:cNvPr id="36876" name="Group 12"/>
            <p:cNvGrpSpPr>
              <a:grpSpLocks/>
            </p:cNvGrpSpPr>
            <p:nvPr/>
          </p:nvGrpSpPr>
          <p:grpSpPr bwMode="auto">
            <a:xfrm>
              <a:off x="3243" y="1238"/>
              <a:ext cx="2418" cy="1113"/>
              <a:chOff x="3352" y="1238"/>
              <a:chExt cx="2418" cy="1113"/>
            </a:xfrm>
          </p:grpSpPr>
          <p:grpSp>
            <p:nvGrpSpPr>
              <p:cNvPr id="36877" name="Group 13"/>
              <p:cNvGrpSpPr>
                <a:grpSpLocks/>
              </p:cNvGrpSpPr>
              <p:nvPr/>
            </p:nvGrpSpPr>
            <p:grpSpPr bwMode="auto">
              <a:xfrm>
                <a:off x="3735" y="1562"/>
                <a:ext cx="1943" cy="277"/>
                <a:chOff x="3354" y="3298"/>
                <a:chExt cx="1943" cy="277"/>
              </a:xfrm>
            </p:grpSpPr>
            <p:sp>
              <p:nvSpPr>
                <p:cNvPr id="36878" name="Freeform 14"/>
                <p:cNvSpPr>
                  <a:spLocks/>
                </p:cNvSpPr>
                <p:nvPr/>
              </p:nvSpPr>
              <p:spPr bwMode="auto">
                <a:xfrm>
                  <a:off x="3354" y="3426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1" y="17"/>
                    </a:cxn>
                    <a:cxn ang="0">
                      <a:pos x="14" y="24"/>
                    </a:cxn>
                    <a:cxn ang="0">
                      <a:pos x="0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1" h="24">
                      <a:moveTo>
                        <a:pt x="7" y="0"/>
                      </a:moveTo>
                      <a:lnTo>
                        <a:pt x="21" y="17"/>
                      </a:lnTo>
                      <a:lnTo>
                        <a:pt x="14" y="24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6879" name="Group 15"/>
                <p:cNvGrpSpPr>
                  <a:grpSpLocks/>
                </p:cNvGrpSpPr>
                <p:nvPr/>
              </p:nvGrpSpPr>
              <p:grpSpPr bwMode="auto">
                <a:xfrm>
                  <a:off x="3392" y="3298"/>
                  <a:ext cx="1905" cy="277"/>
                  <a:chOff x="3392" y="3298"/>
                  <a:chExt cx="1905" cy="277"/>
                </a:xfrm>
              </p:grpSpPr>
              <p:sp>
                <p:nvSpPr>
                  <p:cNvPr id="36880" name="Freeform 16"/>
                  <p:cNvSpPr>
                    <a:spLocks/>
                  </p:cNvSpPr>
                  <p:nvPr/>
                </p:nvSpPr>
                <p:spPr bwMode="auto">
                  <a:xfrm>
                    <a:off x="3392" y="3362"/>
                    <a:ext cx="20" cy="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0" y="0"/>
                      </a:cxn>
                      <a:cxn ang="0">
                        <a:pos x="20" y="7"/>
                      </a:cxn>
                      <a:cxn ang="0">
                        <a:pos x="10" y="24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0" h="24">
                        <a:moveTo>
                          <a:pt x="0" y="17"/>
                        </a:moveTo>
                        <a:lnTo>
                          <a:pt x="10" y="0"/>
                        </a:lnTo>
                        <a:lnTo>
                          <a:pt x="20" y="7"/>
                        </a:lnTo>
                        <a:lnTo>
                          <a:pt x="10" y="24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1" name="Freeform 17"/>
                  <p:cNvSpPr>
                    <a:spLocks/>
                  </p:cNvSpPr>
                  <p:nvPr/>
                </p:nvSpPr>
                <p:spPr bwMode="auto">
                  <a:xfrm>
                    <a:off x="3432" y="3315"/>
                    <a:ext cx="20" cy="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3" y="0"/>
                      </a:cxn>
                      <a:cxn ang="0">
                        <a:pos x="20" y="7"/>
                      </a:cxn>
                      <a:cxn ang="0">
                        <a:pos x="7" y="24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0" h="24">
                        <a:moveTo>
                          <a:pt x="0" y="17"/>
                        </a:moveTo>
                        <a:lnTo>
                          <a:pt x="13" y="0"/>
                        </a:lnTo>
                        <a:lnTo>
                          <a:pt x="20" y="7"/>
                        </a:lnTo>
                        <a:lnTo>
                          <a:pt x="7" y="24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3305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3305"/>
                    <a:ext cx="7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4" name="Freeform 20"/>
                  <p:cNvSpPr>
                    <a:spLocks/>
                  </p:cNvSpPr>
                  <p:nvPr/>
                </p:nvSpPr>
                <p:spPr bwMode="auto">
                  <a:xfrm>
                    <a:off x="3553" y="3305"/>
                    <a:ext cx="17" cy="1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7" y="3"/>
                      </a:cxn>
                      <a:cxn ang="0">
                        <a:pos x="14" y="13"/>
                      </a:cxn>
                      <a:cxn ang="0">
                        <a:pos x="0" y="1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7" h="13">
                        <a:moveTo>
                          <a:pt x="4" y="0"/>
                        </a:moveTo>
                        <a:lnTo>
                          <a:pt x="17" y="3"/>
                        </a:lnTo>
                        <a:lnTo>
                          <a:pt x="14" y="13"/>
                        </a:lnTo>
                        <a:lnTo>
                          <a:pt x="0" y="1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5" name="Freeform 21"/>
                  <p:cNvSpPr>
                    <a:spLocks/>
                  </p:cNvSpPr>
                  <p:nvPr/>
                </p:nvSpPr>
                <p:spPr bwMode="auto">
                  <a:xfrm>
                    <a:off x="3607" y="3315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3"/>
                      </a:cxn>
                      <a:cxn ang="0">
                        <a:pos x="20" y="13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3">
                        <a:moveTo>
                          <a:pt x="0" y="0"/>
                        </a:moveTo>
                        <a:lnTo>
                          <a:pt x="20" y="3"/>
                        </a:lnTo>
                        <a:lnTo>
                          <a:pt x="20" y="13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3322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3318"/>
                    <a:ext cx="17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745" y="3318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89" name="Freeform 25"/>
                  <p:cNvSpPr>
                    <a:spLocks/>
                  </p:cNvSpPr>
                  <p:nvPr/>
                </p:nvSpPr>
                <p:spPr bwMode="auto">
                  <a:xfrm>
                    <a:off x="3786" y="3301"/>
                    <a:ext cx="23" cy="1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0" y="0"/>
                      </a:cxn>
                      <a:cxn ang="0">
                        <a:pos x="23" y="11"/>
                      </a:cxn>
                      <a:cxn ang="0">
                        <a:pos x="3" y="1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3" h="17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3" y="11"/>
                        </a:lnTo>
                        <a:lnTo>
                          <a:pt x="3" y="1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0" name="Freeform 26"/>
                  <p:cNvSpPr>
                    <a:spLocks/>
                  </p:cNvSpPr>
                  <p:nvPr/>
                </p:nvSpPr>
                <p:spPr bwMode="auto">
                  <a:xfrm>
                    <a:off x="3846" y="3298"/>
                    <a:ext cx="24" cy="2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4" y="10"/>
                      </a:cxn>
                      <a:cxn ang="0">
                        <a:pos x="17" y="20"/>
                      </a:cxn>
                      <a:cxn ang="0">
                        <a:pos x="0" y="1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4" h="20">
                        <a:moveTo>
                          <a:pt x="7" y="0"/>
                        </a:moveTo>
                        <a:lnTo>
                          <a:pt x="24" y="10"/>
                        </a:lnTo>
                        <a:lnTo>
                          <a:pt x="17" y="20"/>
                        </a:lnTo>
                        <a:lnTo>
                          <a:pt x="0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1" name="Freeform 27"/>
                  <p:cNvSpPr>
                    <a:spLocks/>
                  </p:cNvSpPr>
                  <p:nvPr/>
                </p:nvSpPr>
                <p:spPr bwMode="auto">
                  <a:xfrm>
                    <a:off x="3903" y="3325"/>
                    <a:ext cx="24" cy="1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24" y="7"/>
                      </a:cxn>
                      <a:cxn ang="0">
                        <a:pos x="21" y="17"/>
                      </a:cxn>
                      <a:cxn ang="0">
                        <a:pos x="0" y="1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24" h="17">
                        <a:moveTo>
                          <a:pt x="4" y="0"/>
                        </a:moveTo>
                        <a:lnTo>
                          <a:pt x="24" y="7"/>
                        </a:lnTo>
                        <a:lnTo>
                          <a:pt x="21" y="17"/>
                        </a:lnTo>
                        <a:lnTo>
                          <a:pt x="0" y="1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2" name="Freeform 28"/>
                  <p:cNvSpPr>
                    <a:spLocks/>
                  </p:cNvSpPr>
                  <p:nvPr/>
                </p:nvSpPr>
                <p:spPr bwMode="auto">
                  <a:xfrm>
                    <a:off x="3961" y="3339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3">
                        <a:moveTo>
                          <a:pt x="0" y="3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335"/>
                    <a:ext cx="17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038" y="3335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082" y="3335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6" name="Freeform 32"/>
                  <p:cNvSpPr>
                    <a:spLocks/>
                  </p:cNvSpPr>
                  <p:nvPr/>
                </p:nvSpPr>
                <p:spPr bwMode="auto">
                  <a:xfrm>
                    <a:off x="4142" y="3332"/>
                    <a:ext cx="21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1" y="0"/>
                      </a:cxn>
                      <a:cxn ang="0">
                        <a:pos x="21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1" h="13">
                        <a:moveTo>
                          <a:pt x="0" y="3"/>
                        </a:moveTo>
                        <a:lnTo>
                          <a:pt x="21" y="0"/>
                        </a:lnTo>
                        <a:lnTo>
                          <a:pt x="21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7" name="Freeform 33"/>
                  <p:cNvSpPr>
                    <a:spLocks/>
                  </p:cNvSpPr>
                  <p:nvPr/>
                </p:nvSpPr>
                <p:spPr bwMode="auto">
                  <a:xfrm>
                    <a:off x="4203" y="332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0" y="0"/>
                      </a:cxn>
                      <a:cxn ang="0">
                        <a:pos x="20" y="11"/>
                      </a:cxn>
                      <a:cxn ang="0">
                        <a:pos x="0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20" y="0"/>
                        </a:lnTo>
                        <a:lnTo>
                          <a:pt x="20" y="11"/>
                        </a:lnTo>
                        <a:lnTo>
                          <a:pt x="0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8" name="Freeform 34"/>
                  <p:cNvSpPr>
                    <a:spLocks/>
                  </p:cNvSpPr>
                  <p:nvPr/>
                </p:nvSpPr>
                <p:spPr bwMode="auto">
                  <a:xfrm>
                    <a:off x="4264" y="3322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3">
                        <a:moveTo>
                          <a:pt x="0" y="3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89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3315"/>
                    <a:ext cx="4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315"/>
                    <a:ext cx="16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1" name="Freeform 37"/>
                  <p:cNvSpPr>
                    <a:spLocks/>
                  </p:cNvSpPr>
                  <p:nvPr/>
                </p:nvSpPr>
                <p:spPr bwMode="auto">
                  <a:xfrm>
                    <a:off x="4385" y="331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2" name="Freeform 38"/>
                  <p:cNvSpPr>
                    <a:spLocks/>
                  </p:cNvSpPr>
                  <p:nvPr/>
                </p:nvSpPr>
                <p:spPr bwMode="auto">
                  <a:xfrm>
                    <a:off x="4442" y="3312"/>
                    <a:ext cx="24" cy="1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0" y="0"/>
                      </a:cxn>
                      <a:cxn ang="0">
                        <a:pos x="24" y="10"/>
                      </a:cxn>
                      <a:cxn ang="0">
                        <a:pos x="4" y="1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4" h="16">
                        <a:moveTo>
                          <a:pt x="0" y="6"/>
                        </a:moveTo>
                        <a:lnTo>
                          <a:pt x="20" y="0"/>
                        </a:lnTo>
                        <a:lnTo>
                          <a:pt x="24" y="10"/>
                        </a:lnTo>
                        <a:lnTo>
                          <a:pt x="4" y="1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3" name="Freeform 39"/>
                  <p:cNvSpPr>
                    <a:spLocks/>
                  </p:cNvSpPr>
                  <p:nvPr/>
                </p:nvSpPr>
                <p:spPr bwMode="auto">
                  <a:xfrm>
                    <a:off x="4503" y="329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7" y="0"/>
                      </a:cxn>
                      <a:cxn ang="0">
                        <a:pos x="20" y="10"/>
                      </a:cxn>
                      <a:cxn ang="0">
                        <a:pos x="3" y="14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4">
                        <a:moveTo>
                          <a:pt x="0" y="3"/>
                        </a:moveTo>
                        <a:lnTo>
                          <a:pt x="17" y="0"/>
                        </a:lnTo>
                        <a:lnTo>
                          <a:pt x="20" y="10"/>
                        </a:lnTo>
                        <a:lnTo>
                          <a:pt x="3" y="1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523" y="3298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3301"/>
                    <a:ext cx="20" cy="11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6" name="Freeform 42"/>
                  <p:cNvSpPr>
                    <a:spLocks/>
                  </p:cNvSpPr>
                  <p:nvPr/>
                </p:nvSpPr>
                <p:spPr bwMode="auto">
                  <a:xfrm>
                    <a:off x="4627" y="3305"/>
                    <a:ext cx="21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1" y="3"/>
                      </a:cxn>
                      <a:cxn ang="0">
                        <a:pos x="21" y="13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13">
                        <a:moveTo>
                          <a:pt x="0" y="0"/>
                        </a:moveTo>
                        <a:lnTo>
                          <a:pt x="21" y="3"/>
                        </a:lnTo>
                        <a:lnTo>
                          <a:pt x="21" y="13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7" name="Freeform 43"/>
                  <p:cNvSpPr>
                    <a:spLocks/>
                  </p:cNvSpPr>
                  <p:nvPr/>
                </p:nvSpPr>
                <p:spPr bwMode="auto">
                  <a:xfrm>
                    <a:off x="4688" y="330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8" name="Freeform 44"/>
                  <p:cNvSpPr>
                    <a:spLocks/>
                  </p:cNvSpPr>
                  <p:nvPr/>
                </p:nvSpPr>
                <p:spPr bwMode="auto">
                  <a:xfrm>
                    <a:off x="4749" y="331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0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3332"/>
                    <a:ext cx="4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0" name="Freeform 46"/>
                  <p:cNvSpPr>
                    <a:spLocks/>
                  </p:cNvSpPr>
                  <p:nvPr/>
                </p:nvSpPr>
                <p:spPr bwMode="auto">
                  <a:xfrm>
                    <a:off x="4809" y="332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7" y="0"/>
                      </a:cxn>
                      <a:cxn ang="0">
                        <a:pos x="20" y="11"/>
                      </a:cxn>
                      <a:cxn ang="0">
                        <a:pos x="4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17" y="0"/>
                        </a:lnTo>
                        <a:lnTo>
                          <a:pt x="20" y="11"/>
                        </a:lnTo>
                        <a:lnTo>
                          <a:pt x="4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1" name="Freeform 47"/>
                  <p:cNvSpPr>
                    <a:spLocks/>
                  </p:cNvSpPr>
                  <p:nvPr/>
                </p:nvSpPr>
                <p:spPr bwMode="auto">
                  <a:xfrm>
                    <a:off x="4870" y="3322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3">
                        <a:moveTo>
                          <a:pt x="0" y="3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930" y="3318"/>
                    <a:ext cx="21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991" y="3315"/>
                    <a:ext cx="17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3315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5" name="Freeform 51"/>
                  <p:cNvSpPr>
                    <a:spLocks/>
                  </p:cNvSpPr>
                  <p:nvPr/>
                </p:nvSpPr>
                <p:spPr bwMode="auto">
                  <a:xfrm>
                    <a:off x="5052" y="330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112" y="3305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173" y="3301"/>
                    <a:ext cx="20" cy="11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8" name="Freeform 54"/>
                  <p:cNvSpPr>
                    <a:spLocks/>
                  </p:cNvSpPr>
                  <p:nvPr/>
                </p:nvSpPr>
                <p:spPr bwMode="auto">
                  <a:xfrm>
                    <a:off x="5233" y="3298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1" y="0"/>
                      </a:cxn>
                      <a:cxn ang="0">
                        <a:pos x="21" y="10"/>
                      </a:cxn>
                      <a:cxn ang="0">
                        <a:pos x="0" y="14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1" h="14">
                        <a:moveTo>
                          <a:pt x="0" y="3"/>
                        </a:moveTo>
                        <a:lnTo>
                          <a:pt x="21" y="0"/>
                        </a:lnTo>
                        <a:lnTo>
                          <a:pt x="21" y="10"/>
                        </a:lnTo>
                        <a:lnTo>
                          <a:pt x="0" y="1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1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294" y="3298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0" name="Freeform 56"/>
                  <p:cNvSpPr>
                    <a:spLocks/>
                  </p:cNvSpPr>
                  <p:nvPr/>
                </p:nvSpPr>
                <p:spPr bwMode="auto">
                  <a:xfrm>
                    <a:off x="3392" y="3477"/>
                    <a:ext cx="20" cy="2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0" y="14"/>
                      </a:cxn>
                      <a:cxn ang="0">
                        <a:pos x="13" y="20"/>
                      </a:cxn>
                      <a:cxn ang="0">
                        <a:pos x="0" y="7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0" h="20">
                        <a:moveTo>
                          <a:pt x="6" y="0"/>
                        </a:moveTo>
                        <a:lnTo>
                          <a:pt x="20" y="14"/>
                        </a:lnTo>
                        <a:lnTo>
                          <a:pt x="13" y="20"/>
                        </a:lnTo>
                        <a:lnTo>
                          <a:pt x="0" y="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1" name="Freeform 57"/>
                  <p:cNvSpPr>
                    <a:spLocks/>
                  </p:cNvSpPr>
                  <p:nvPr/>
                </p:nvSpPr>
                <p:spPr bwMode="auto">
                  <a:xfrm>
                    <a:off x="3429" y="3524"/>
                    <a:ext cx="20" cy="2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0" y="17"/>
                      </a:cxn>
                      <a:cxn ang="0">
                        <a:pos x="13" y="24"/>
                      </a:cxn>
                      <a:cxn ang="0">
                        <a:pos x="0" y="7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0" h="24">
                        <a:moveTo>
                          <a:pt x="6" y="0"/>
                        </a:moveTo>
                        <a:lnTo>
                          <a:pt x="20" y="17"/>
                        </a:lnTo>
                        <a:lnTo>
                          <a:pt x="13" y="24"/>
                        </a:lnTo>
                        <a:lnTo>
                          <a:pt x="0" y="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2" name="Freeform 58"/>
                  <p:cNvSpPr>
                    <a:spLocks/>
                  </p:cNvSpPr>
                  <p:nvPr/>
                </p:nvSpPr>
                <p:spPr bwMode="auto">
                  <a:xfrm>
                    <a:off x="3476" y="3538"/>
                    <a:ext cx="23" cy="1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0" y="0"/>
                      </a:cxn>
                      <a:cxn ang="0">
                        <a:pos x="23" y="10"/>
                      </a:cxn>
                      <a:cxn ang="0">
                        <a:pos x="3" y="1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3" h="17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3" y="10"/>
                        </a:lnTo>
                        <a:lnTo>
                          <a:pt x="3" y="1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3" name="Freeform 59"/>
                  <p:cNvSpPr>
                    <a:spLocks/>
                  </p:cNvSpPr>
                  <p:nvPr/>
                </p:nvSpPr>
                <p:spPr bwMode="auto">
                  <a:xfrm>
                    <a:off x="3533" y="3518"/>
                    <a:ext cx="20" cy="1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7" y="0"/>
                      </a:cxn>
                      <a:cxn ang="0">
                        <a:pos x="20" y="10"/>
                      </a:cxn>
                      <a:cxn ang="0">
                        <a:pos x="3" y="1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0" h="16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20" y="10"/>
                        </a:lnTo>
                        <a:lnTo>
                          <a:pt x="3" y="1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553" y="3518"/>
                    <a:ext cx="4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5" name="Freeform 61"/>
                  <p:cNvSpPr>
                    <a:spLocks/>
                  </p:cNvSpPr>
                  <p:nvPr/>
                </p:nvSpPr>
                <p:spPr bwMode="auto">
                  <a:xfrm>
                    <a:off x="3597" y="351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6" name="Freeform 62"/>
                  <p:cNvSpPr>
                    <a:spLocks/>
                  </p:cNvSpPr>
                  <p:nvPr/>
                </p:nvSpPr>
                <p:spPr bwMode="auto">
                  <a:xfrm>
                    <a:off x="3658" y="351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7" name="Freeform 63"/>
                  <p:cNvSpPr>
                    <a:spLocks/>
                  </p:cNvSpPr>
                  <p:nvPr/>
                </p:nvSpPr>
                <p:spPr bwMode="auto">
                  <a:xfrm>
                    <a:off x="3718" y="352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8" name="Freeform 64"/>
                  <p:cNvSpPr>
                    <a:spLocks/>
                  </p:cNvSpPr>
                  <p:nvPr/>
                </p:nvSpPr>
                <p:spPr bwMode="auto">
                  <a:xfrm>
                    <a:off x="3779" y="3521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3">
                        <a:moveTo>
                          <a:pt x="0" y="3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2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3518"/>
                    <a:ext cx="4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843" y="3518"/>
                    <a:ext cx="17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00" y="3521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2" name="Freeform 68"/>
                  <p:cNvSpPr>
                    <a:spLocks/>
                  </p:cNvSpPr>
                  <p:nvPr/>
                </p:nvSpPr>
                <p:spPr bwMode="auto">
                  <a:xfrm>
                    <a:off x="3961" y="351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3" name="Freeform 69"/>
                  <p:cNvSpPr>
                    <a:spLocks/>
                  </p:cNvSpPr>
                  <p:nvPr/>
                </p:nvSpPr>
                <p:spPr bwMode="auto">
                  <a:xfrm>
                    <a:off x="4018" y="3507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7" y="0"/>
                      </a:cxn>
                      <a:cxn ang="0">
                        <a:pos x="20" y="11"/>
                      </a:cxn>
                      <a:cxn ang="0">
                        <a:pos x="3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17" y="0"/>
                        </a:lnTo>
                        <a:lnTo>
                          <a:pt x="20" y="11"/>
                        </a:lnTo>
                        <a:lnTo>
                          <a:pt x="3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038" y="3507"/>
                    <a:ext cx="3" cy="11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5" name="Freeform 71"/>
                  <p:cNvSpPr>
                    <a:spLocks/>
                  </p:cNvSpPr>
                  <p:nvPr/>
                </p:nvSpPr>
                <p:spPr bwMode="auto">
                  <a:xfrm>
                    <a:off x="4082" y="3501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3">
                        <a:moveTo>
                          <a:pt x="0" y="3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6" name="Freeform 72"/>
                  <p:cNvSpPr>
                    <a:spLocks/>
                  </p:cNvSpPr>
                  <p:nvPr/>
                </p:nvSpPr>
                <p:spPr bwMode="auto">
                  <a:xfrm>
                    <a:off x="4142" y="3501"/>
                    <a:ext cx="21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1" y="3"/>
                      </a:cxn>
                      <a:cxn ang="0">
                        <a:pos x="21" y="13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13">
                        <a:moveTo>
                          <a:pt x="0" y="0"/>
                        </a:moveTo>
                        <a:lnTo>
                          <a:pt x="21" y="3"/>
                        </a:lnTo>
                        <a:lnTo>
                          <a:pt x="21" y="13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7" name="Freeform 73"/>
                  <p:cNvSpPr>
                    <a:spLocks/>
                  </p:cNvSpPr>
                  <p:nvPr/>
                </p:nvSpPr>
                <p:spPr bwMode="auto">
                  <a:xfrm>
                    <a:off x="4203" y="3511"/>
                    <a:ext cx="24" cy="1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4" y="7"/>
                      </a:cxn>
                      <a:cxn ang="0">
                        <a:pos x="20" y="17"/>
                      </a:cxn>
                      <a:cxn ang="0">
                        <a:pos x="0" y="1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4" h="17">
                        <a:moveTo>
                          <a:pt x="3" y="0"/>
                        </a:moveTo>
                        <a:lnTo>
                          <a:pt x="24" y="7"/>
                        </a:lnTo>
                        <a:lnTo>
                          <a:pt x="20" y="17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8" name="Freeform 74"/>
                  <p:cNvSpPr>
                    <a:spLocks/>
                  </p:cNvSpPr>
                  <p:nvPr/>
                </p:nvSpPr>
                <p:spPr bwMode="auto">
                  <a:xfrm>
                    <a:off x="4264" y="352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3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3538"/>
                    <a:ext cx="4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0" name="Freeform 76"/>
                  <p:cNvSpPr>
                    <a:spLocks/>
                  </p:cNvSpPr>
                  <p:nvPr/>
                </p:nvSpPr>
                <p:spPr bwMode="auto">
                  <a:xfrm>
                    <a:off x="4324" y="353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7" y="0"/>
                      </a:cxn>
                      <a:cxn ang="0">
                        <a:pos x="20" y="11"/>
                      </a:cxn>
                      <a:cxn ang="0">
                        <a:pos x="4" y="1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0" h="14">
                        <a:moveTo>
                          <a:pt x="0" y="4"/>
                        </a:moveTo>
                        <a:lnTo>
                          <a:pt x="17" y="0"/>
                        </a:lnTo>
                        <a:lnTo>
                          <a:pt x="20" y="11"/>
                        </a:lnTo>
                        <a:lnTo>
                          <a:pt x="4" y="1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1" name="Freeform 77"/>
                  <p:cNvSpPr>
                    <a:spLocks/>
                  </p:cNvSpPr>
                  <p:nvPr/>
                </p:nvSpPr>
                <p:spPr bwMode="auto">
                  <a:xfrm>
                    <a:off x="4382" y="3518"/>
                    <a:ext cx="23" cy="1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0" y="0"/>
                      </a:cxn>
                      <a:cxn ang="0">
                        <a:pos x="23" y="10"/>
                      </a:cxn>
                      <a:cxn ang="0">
                        <a:pos x="3" y="1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3" h="16">
                        <a:moveTo>
                          <a:pt x="0" y="6"/>
                        </a:moveTo>
                        <a:lnTo>
                          <a:pt x="20" y="0"/>
                        </a:lnTo>
                        <a:lnTo>
                          <a:pt x="23" y="10"/>
                        </a:lnTo>
                        <a:lnTo>
                          <a:pt x="3" y="1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3518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3" name="Freeform 79"/>
                  <p:cNvSpPr>
                    <a:spLocks/>
                  </p:cNvSpPr>
                  <p:nvPr/>
                </p:nvSpPr>
                <p:spPr bwMode="auto">
                  <a:xfrm>
                    <a:off x="4506" y="3521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0" y="3"/>
                      </a:cxn>
                      <a:cxn ang="0">
                        <a:pos x="17" y="13"/>
                      </a:cxn>
                      <a:cxn ang="0">
                        <a:pos x="0" y="1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0" h="13">
                        <a:moveTo>
                          <a:pt x="3" y="0"/>
                        </a:moveTo>
                        <a:lnTo>
                          <a:pt x="20" y="3"/>
                        </a:lnTo>
                        <a:lnTo>
                          <a:pt x="17" y="13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523" y="3524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5" name="Freeform 81"/>
                  <p:cNvSpPr>
                    <a:spLocks/>
                  </p:cNvSpPr>
                  <p:nvPr/>
                </p:nvSpPr>
                <p:spPr bwMode="auto">
                  <a:xfrm>
                    <a:off x="4567" y="3521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0" y="0"/>
                      </a:cxn>
                      <a:cxn ang="0">
                        <a:pos x="20" y="10"/>
                      </a:cxn>
                      <a:cxn ang="0">
                        <a:pos x="0" y="1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0" h="13">
                        <a:moveTo>
                          <a:pt x="0" y="3"/>
                        </a:moveTo>
                        <a:lnTo>
                          <a:pt x="20" y="0"/>
                        </a:lnTo>
                        <a:lnTo>
                          <a:pt x="20" y="10"/>
                        </a:lnTo>
                        <a:lnTo>
                          <a:pt x="0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627" y="3521"/>
                    <a:ext cx="21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3521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8" name="Freeform 84"/>
                  <p:cNvSpPr>
                    <a:spLocks/>
                  </p:cNvSpPr>
                  <p:nvPr/>
                </p:nvSpPr>
                <p:spPr bwMode="auto">
                  <a:xfrm>
                    <a:off x="4749" y="3521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3"/>
                      </a:cxn>
                      <a:cxn ang="0">
                        <a:pos x="20" y="13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3">
                        <a:moveTo>
                          <a:pt x="0" y="0"/>
                        </a:moveTo>
                        <a:lnTo>
                          <a:pt x="20" y="3"/>
                        </a:lnTo>
                        <a:lnTo>
                          <a:pt x="20" y="13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4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3524"/>
                    <a:ext cx="4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0" name="Freeform 86"/>
                  <p:cNvSpPr>
                    <a:spLocks/>
                  </p:cNvSpPr>
                  <p:nvPr/>
                </p:nvSpPr>
                <p:spPr bwMode="auto">
                  <a:xfrm>
                    <a:off x="4813" y="3524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0" y="4"/>
                      </a:cxn>
                      <a:cxn ang="0">
                        <a:pos x="16" y="14"/>
                      </a:cxn>
                      <a:cxn ang="0">
                        <a:pos x="0" y="1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0" h="14">
                        <a:moveTo>
                          <a:pt x="3" y="0"/>
                        </a:moveTo>
                        <a:lnTo>
                          <a:pt x="20" y="4"/>
                        </a:lnTo>
                        <a:lnTo>
                          <a:pt x="16" y="14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870" y="3531"/>
                    <a:ext cx="20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2" name="Freeform 88"/>
                  <p:cNvSpPr>
                    <a:spLocks/>
                  </p:cNvSpPr>
                  <p:nvPr/>
                </p:nvSpPr>
                <p:spPr bwMode="auto">
                  <a:xfrm>
                    <a:off x="4930" y="3538"/>
                    <a:ext cx="21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1" y="3"/>
                      </a:cxn>
                      <a:cxn ang="0">
                        <a:pos x="21" y="13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13">
                        <a:moveTo>
                          <a:pt x="0" y="0"/>
                        </a:moveTo>
                        <a:lnTo>
                          <a:pt x="21" y="3"/>
                        </a:lnTo>
                        <a:lnTo>
                          <a:pt x="21" y="13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3" name="Freeform 89"/>
                  <p:cNvSpPr>
                    <a:spLocks/>
                  </p:cNvSpPr>
                  <p:nvPr/>
                </p:nvSpPr>
                <p:spPr bwMode="auto">
                  <a:xfrm>
                    <a:off x="4991" y="3545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0" y="3"/>
                      </a:cxn>
                      <a:cxn ang="0">
                        <a:pos x="17" y="13"/>
                      </a:cxn>
                      <a:cxn ang="0">
                        <a:pos x="0" y="1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0" h="13">
                        <a:moveTo>
                          <a:pt x="3" y="0"/>
                        </a:moveTo>
                        <a:lnTo>
                          <a:pt x="20" y="3"/>
                        </a:lnTo>
                        <a:lnTo>
                          <a:pt x="17" y="13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3548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5" name="Freeform 91"/>
                  <p:cNvSpPr>
                    <a:spLocks/>
                  </p:cNvSpPr>
                  <p:nvPr/>
                </p:nvSpPr>
                <p:spPr bwMode="auto">
                  <a:xfrm>
                    <a:off x="5052" y="3551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6" name="Freeform 92"/>
                  <p:cNvSpPr>
                    <a:spLocks/>
                  </p:cNvSpPr>
                  <p:nvPr/>
                </p:nvSpPr>
                <p:spPr bwMode="auto">
                  <a:xfrm>
                    <a:off x="5112" y="355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3"/>
                      </a:cxn>
                      <a:cxn ang="0">
                        <a:pos x="20" y="14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3"/>
                        </a:lnTo>
                        <a:lnTo>
                          <a:pt x="20" y="14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7" name="Freeform 93"/>
                  <p:cNvSpPr>
                    <a:spLocks/>
                  </p:cNvSpPr>
                  <p:nvPr/>
                </p:nvSpPr>
                <p:spPr bwMode="auto">
                  <a:xfrm>
                    <a:off x="5173" y="3561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4"/>
                      </a:cxn>
                      <a:cxn ang="0">
                        <a:pos x="20" y="14"/>
                      </a:cxn>
                      <a:cxn ang="0">
                        <a:pos x="0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lnTo>
                          <a:pt x="20" y="4"/>
                        </a:lnTo>
                        <a:lnTo>
                          <a:pt x="20" y="14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8" name="Freeform 94"/>
                  <p:cNvSpPr>
                    <a:spLocks/>
                  </p:cNvSpPr>
                  <p:nvPr/>
                </p:nvSpPr>
                <p:spPr bwMode="auto">
                  <a:xfrm>
                    <a:off x="5230" y="3551"/>
                    <a:ext cx="24" cy="1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0" y="0"/>
                      </a:cxn>
                      <a:cxn ang="0">
                        <a:pos x="24" y="10"/>
                      </a:cxn>
                      <a:cxn ang="0">
                        <a:pos x="3" y="1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4" h="17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4" y="10"/>
                        </a:lnTo>
                        <a:lnTo>
                          <a:pt x="3" y="1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mpd="sng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5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294" y="3541"/>
                    <a:ext cx="3" cy="10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6960" name="Freeform 96"/>
              <p:cNvSpPr>
                <a:spLocks/>
              </p:cNvSpPr>
              <p:nvPr/>
            </p:nvSpPr>
            <p:spPr bwMode="auto">
              <a:xfrm>
                <a:off x="3739" y="1369"/>
                <a:ext cx="1939" cy="3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29" y="61"/>
                  </a:cxn>
                  <a:cxn ang="0">
                    <a:pos x="58" y="51"/>
                  </a:cxn>
                  <a:cxn ang="0">
                    <a:pos x="86" y="59"/>
                  </a:cxn>
                  <a:cxn ang="0">
                    <a:pos x="115" y="53"/>
                  </a:cxn>
                  <a:cxn ang="0">
                    <a:pos x="144" y="57"/>
                  </a:cxn>
                  <a:cxn ang="0">
                    <a:pos x="173" y="54"/>
                  </a:cxn>
                  <a:cxn ang="0">
                    <a:pos x="202" y="40"/>
                  </a:cxn>
                  <a:cxn ang="0">
                    <a:pos x="230" y="32"/>
                  </a:cxn>
                  <a:cxn ang="0">
                    <a:pos x="259" y="28"/>
                  </a:cxn>
                  <a:cxn ang="0">
                    <a:pos x="288" y="34"/>
                  </a:cxn>
                  <a:cxn ang="0">
                    <a:pos x="317" y="40"/>
                  </a:cxn>
                  <a:cxn ang="0">
                    <a:pos x="346" y="42"/>
                  </a:cxn>
                  <a:cxn ang="0">
                    <a:pos x="374" y="40"/>
                  </a:cxn>
                  <a:cxn ang="0">
                    <a:pos x="403" y="31"/>
                  </a:cxn>
                  <a:cxn ang="0">
                    <a:pos x="432" y="27"/>
                  </a:cxn>
                  <a:cxn ang="0">
                    <a:pos x="461" y="20"/>
                  </a:cxn>
                  <a:cxn ang="0">
                    <a:pos x="490" y="15"/>
                  </a:cxn>
                  <a:cxn ang="0">
                    <a:pos x="518" y="13"/>
                  </a:cxn>
                  <a:cxn ang="0">
                    <a:pos x="547" y="13"/>
                  </a:cxn>
                  <a:cxn ang="0">
                    <a:pos x="576" y="0"/>
                  </a:cxn>
                </a:cxnLst>
                <a:rect l="0" t="0" r="r" b="b"/>
                <a:pathLst>
                  <a:path w="576" h="96">
                    <a:moveTo>
                      <a:pt x="0" y="96"/>
                    </a:moveTo>
                    <a:lnTo>
                      <a:pt x="29" y="61"/>
                    </a:lnTo>
                    <a:lnTo>
                      <a:pt x="58" y="51"/>
                    </a:lnTo>
                    <a:lnTo>
                      <a:pt x="86" y="59"/>
                    </a:lnTo>
                    <a:lnTo>
                      <a:pt x="115" y="53"/>
                    </a:lnTo>
                    <a:lnTo>
                      <a:pt x="144" y="57"/>
                    </a:lnTo>
                    <a:lnTo>
                      <a:pt x="173" y="54"/>
                    </a:lnTo>
                    <a:lnTo>
                      <a:pt x="202" y="40"/>
                    </a:lnTo>
                    <a:lnTo>
                      <a:pt x="230" y="32"/>
                    </a:lnTo>
                    <a:lnTo>
                      <a:pt x="259" y="28"/>
                    </a:lnTo>
                    <a:lnTo>
                      <a:pt x="288" y="34"/>
                    </a:lnTo>
                    <a:lnTo>
                      <a:pt x="317" y="40"/>
                    </a:lnTo>
                    <a:lnTo>
                      <a:pt x="346" y="42"/>
                    </a:lnTo>
                    <a:lnTo>
                      <a:pt x="374" y="40"/>
                    </a:lnTo>
                    <a:lnTo>
                      <a:pt x="403" y="31"/>
                    </a:lnTo>
                    <a:lnTo>
                      <a:pt x="432" y="27"/>
                    </a:lnTo>
                    <a:lnTo>
                      <a:pt x="461" y="20"/>
                    </a:lnTo>
                    <a:lnTo>
                      <a:pt x="490" y="15"/>
                    </a:lnTo>
                    <a:lnTo>
                      <a:pt x="518" y="13"/>
                    </a:lnTo>
                    <a:lnTo>
                      <a:pt x="547" y="13"/>
                    </a:lnTo>
                    <a:lnTo>
                      <a:pt x="576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6961" name="Group 97"/>
              <p:cNvGrpSpPr>
                <a:grpSpLocks/>
              </p:cNvGrpSpPr>
              <p:nvPr/>
            </p:nvGrpSpPr>
            <p:grpSpPr bwMode="auto">
              <a:xfrm>
                <a:off x="3352" y="1238"/>
                <a:ext cx="2418" cy="1113"/>
                <a:chOff x="2971" y="2974"/>
                <a:chExt cx="2418" cy="1113"/>
              </a:xfrm>
            </p:grpSpPr>
            <p:grpSp>
              <p:nvGrpSpPr>
                <p:cNvPr id="36962" name="Group 98"/>
                <p:cNvGrpSpPr>
                  <a:grpSpLocks/>
                </p:cNvGrpSpPr>
                <p:nvPr/>
              </p:nvGrpSpPr>
              <p:grpSpPr bwMode="auto">
                <a:xfrm>
                  <a:off x="3321" y="3038"/>
                  <a:ext cx="38" cy="817"/>
                  <a:chOff x="3321" y="3038"/>
                  <a:chExt cx="38" cy="817"/>
                </a:xfrm>
              </p:grpSpPr>
              <p:sp>
                <p:nvSpPr>
                  <p:cNvPr id="36963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3038"/>
                    <a:ext cx="1" cy="780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6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321" y="3818"/>
                    <a:ext cx="3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65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321" y="3558"/>
                    <a:ext cx="3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66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321" y="3298"/>
                    <a:ext cx="3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6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321" y="3038"/>
                    <a:ext cx="3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68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8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6969" name="Group 105"/>
                <p:cNvGrpSpPr>
                  <a:grpSpLocks/>
                </p:cNvGrpSpPr>
                <p:nvPr/>
              </p:nvGrpSpPr>
              <p:grpSpPr bwMode="auto">
                <a:xfrm>
                  <a:off x="3358" y="3818"/>
                  <a:ext cx="1940" cy="37"/>
                  <a:chOff x="3358" y="3818"/>
                  <a:chExt cx="1940" cy="37"/>
                </a:xfrm>
              </p:grpSpPr>
              <p:sp>
                <p:nvSpPr>
                  <p:cNvPr id="3697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3818"/>
                    <a:ext cx="1939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1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2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3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3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4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5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3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6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0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7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8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8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2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79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0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0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8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1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5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2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23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3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17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4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5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5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3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6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10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7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8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8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2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89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0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990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97" y="3818"/>
                    <a:ext cx="1" cy="37"/>
                  </a:xfrm>
                  <a:prstGeom prst="line">
                    <a:avLst/>
                  </a:prstGeom>
                  <a:noFill/>
                  <a:ln w="158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6991" name="Freeform 127"/>
                <p:cNvSpPr>
                  <a:spLocks/>
                </p:cNvSpPr>
                <p:nvPr/>
              </p:nvSpPr>
              <p:spPr bwMode="auto">
                <a:xfrm>
                  <a:off x="3354" y="3409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4" y="0"/>
                    </a:cxn>
                    <a:cxn ang="0">
                      <a:pos x="21" y="7"/>
                    </a:cxn>
                    <a:cxn ang="0">
                      <a:pos x="7" y="2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" h="24">
                      <a:moveTo>
                        <a:pt x="0" y="17"/>
                      </a:move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7" y="2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2" name="Freeform 128"/>
                <p:cNvSpPr>
                  <a:spLocks/>
                </p:cNvSpPr>
                <p:nvPr/>
              </p:nvSpPr>
              <p:spPr bwMode="auto">
                <a:xfrm>
                  <a:off x="3358" y="3430"/>
                  <a:ext cx="193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58" y="0"/>
                    </a:cxn>
                    <a:cxn ang="0">
                      <a:pos x="86" y="0"/>
                    </a:cxn>
                    <a:cxn ang="0">
                      <a:pos x="115" y="0"/>
                    </a:cxn>
                    <a:cxn ang="0">
                      <a:pos x="144" y="0"/>
                    </a:cxn>
                    <a:cxn ang="0">
                      <a:pos x="173" y="0"/>
                    </a:cxn>
                    <a:cxn ang="0">
                      <a:pos x="202" y="0"/>
                    </a:cxn>
                    <a:cxn ang="0">
                      <a:pos x="230" y="0"/>
                    </a:cxn>
                    <a:cxn ang="0">
                      <a:pos x="259" y="0"/>
                    </a:cxn>
                    <a:cxn ang="0">
                      <a:pos x="288" y="0"/>
                    </a:cxn>
                    <a:cxn ang="0">
                      <a:pos x="317" y="0"/>
                    </a:cxn>
                    <a:cxn ang="0">
                      <a:pos x="346" y="0"/>
                    </a:cxn>
                    <a:cxn ang="0">
                      <a:pos x="374" y="0"/>
                    </a:cxn>
                    <a:cxn ang="0">
                      <a:pos x="403" y="0"/>
                    </a:cxn>
                    <a:cxn ang="0">
                      <a:pos x="432" y="0"/>
                    </a:cxn>
                    <a:cxn ang="0">
                      <a:pos x="461" y="0"/>
                    </a:cxn>
                    <a:cxn ang="0">
                      <a:pos x="490" y="0"/>
                    </a:cxn>
                    <a:cxn ang="0">
                      <a:pos x="518" y="0"/>
                    </a:cxn>
                    <a:cxn ang="0">
                      <a:pos x="547" y="0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58" y="0"/>
                      </a:lnTo>
                      <a:lnTo>
                        <a:pt x="86" y="0"/>
                      </a:lnTo>
                      <a:lnTo>
                        <a:pt x="115" y="0"/>
                      </a:lnTo>
                      <a:lnTo>
                        <a:pt x="144" y="0"/>
                      </a:lnTo>
                      <a:lnTo>
                        <a:pt x="173" y="0"/>
                      </a:lnTo>
                      <a:lnTo>
                        <a:pt x="202" y="0"/>
                      </a:lnTo>
                      <a:lnTo>
                        <a:pt x="230" y="0"/>
                      </a:lnTo>
                      <a:lnTo>
                        <a:pt x="259" y="0"/>
                      </a:lnTo>
                      <a:lnTo>
                        <a:pt x="288" y="0"/>
                      </a:lnTo>
                      <a:lnTo>
                        <a:pt x="317" y="0"/>
                      </a:lnTo>
                      <a:lnTo>
                        <a:pt x="346" y="0"/>
                      </a:lnTo>
                      <a:lnTo>
                        <a:pt x="374" y="0"/>
                      </a:lnTo>
                      <a:lnTo>
                        <a:pt x="403" y="0"/>
                      </a:lnTo>
                      <a:lnTo>
                        <a:pt x="432" y="0"/>
                      </a:lnTo>
                      <a:lnTo>
                        <a:pt x="461" y="0"/>
                      </a:lnTo>
                      <a:lnTo>
                        <a:pt x="490" y="0"/>
                      </a:lnTo>
                      <a:lnTo>
                        <a:pt x="518" y="0"/>
                      </a:lnTo>
                      <a:lnTo>
                        <a:pt x="547" y="0"/>
                      </a:lnTo>
                      <a:lnTo>
                        <a:pt x="576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3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63" y="3754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-3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4" name="Rectangle 130"/>
                <p:cNvSpPr>
                  <a:spLocks noChangeArrowheads="1"/>
                </p:cNvSpPr>
                <p:nvPr/>
              </p:nvSpPr>
              <p:spPr bwMode="auto">
                <a:xfrm>
                  <a:off x="3163" y="3494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-1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5" name="Rectangle 131"/>
                <p:cNvSpPr>
                  <a:spLocks noChangeArrowheads="1"/>
                </p:cNvSpPr>
                <p:nvPr/>
              </p:nvSpPr>
              <p:spPr bwMode="auto">
                <a:xfrm>
                  <a:off x="3236" y="3234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6" name="Rectangle 132"/>
                <p:cNvSpPr>
                  <a:spLocks noChangeArrowheads="1"/>
                </p:cNvSpPr>
                <p:nvPr/>
              </p:nvSpPr>
              <p:spPr bwMode="auto">
                <a:xfrm>
                  <a:off x="3236" y="2974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3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7" name="Rectangle 133"/>
                <p:cNvSpPr>
                  <a:spLocks noChangeArrowheads="1"/>
                </p:cNvSpPr>
                <p:nvPr/>
              </p:nvSpPr>
              <p:spPr bwMode="auto">
                <a:xfrm>
                  <a:off x="3328" y="3933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0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8" name="Rectangle 134"/>
                <p:cNvSpPr>
                  <a:spLocks noChangeArrowheads="1"/>
                </p:cNvSpPr>
                <p:nvPr/>
              </p:nvSpPr>
              <p:spPr bwMode="auto">
                <a:xfrm>
                  <a:off x="3523" y="3933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2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6999" name="Rectangle 135"/>
                <p:cNvSpPr>
                  <a:spLocks noChangeArrowheads="1"/>
                </p:cNvSpPr>
                <p:nvPr/>
              </p:nvSpPr>
              <p:spPr bwMode="auto">
                <a:xfrm>
                  <a:off x="3715" y="3933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4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0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10" y="3933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6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4102" y="3933"/>
                  <a:ext cx="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8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2" name="Rectangle 138"/>
                <p:cNvSpPr>
                  <a:spLocks noChangeArrowheads="1"/>
                </p:cNvSpPr>
                <p:nvPr/>
              </p:nvSpPr>
              <p:spPr bwMode="auto">
                <a:xfrm>
                  <a:off x="4264" y="3933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10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3" name="Rectangle 139"/>
                <p:cNvSpPr>
                  <a:spLocks noChangeArrowheads="1"/>
                </p:cNvSpPr>
                <p:nvPr/>
              </p:nvSpPr>
              <p:spPr bwMode="auto">
                <a:xfrm>
                  <a:off x="4459" y="3933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12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651" y="3933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14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5" name="Rectangle 141"/>
                <p:cNvSpPr>
                  <a:spLocks noChangeArrowheads="1"/>
                </p:cNvSpPr>
                <p:nvPr/>
              </p:nvSpPr>
              <p:spPr bwMode="auto">
                <a:xfrm>
                  <a:off x="4846" y="3933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16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6" name="Rectangle 142"/>
                <p:cNvSpPr>
                  <a:spLocks noChangeArrowheads="1"/>
                </p:cNvSpPr>
                <p:nvPr/>
              </p:nvSpPr>
              <p:spPr bwMode="auto">
                <a:xfrm>
                  <a:off x="5038" y="3933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18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5233" y="3933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20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008" name="Rectangle 144"/>
                <p:cNvSpPr>
                  <a:spLocks noChangeArrowheads="1"/>
                </p:cNvSpPr>
                <p:nvPr/>
              </p:nvSpPr>
              <p:spPr bwMode="auto">
                <a:xfrm>
                  <a:off x="2971" y="3362"/>
                  <a:ext cx="24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1600" b="1">
                      <a:solidFill>
                        <a:srgbClr val="000000"/>
                      </a:solidFill>
                      <a:latin typeface="Comic Sans MS" pitchFamily="66" charset="0"/>
                      <a:cs typeface="Times New Roman" pitchFamily="18" charset="0"/>
                    </a:rPr>
                    <a:t>L(d)</a:t>
                  </a:r>
                  <a:endParaRPr lang="it-IT" sz="1600"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7009" name="Text Box 145"/>
            <p:cNvSpPr txBox="1">
              <a:spLocks noChangeArrowheads="1"/>
            </p:cNvSpPr>
            <p:nvPr/>
          </p:nvSpPr>
          <p:spPr bwMode="auto">
            <a:xfrm>
              <a:off x="4150" y="2432"/>
              <a:ext cx="9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 err="1" smtClean="0">
                  <a:latin typeface="Comic Sans MS" pitchFamily="66" charset="0"/>
                  <a:cs typeface="Times New Roman" pitchFamily="18" charset="0"/>
                </a:rPr>
                <a:t>distance</a:t>
              </a:r>
              <a:r>
                <a:rPr lang="it-IT" b="1" dirty="0" smtClean="0"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it-IT" b="1" dirty="0">
                  <a:latin typeface="Comic Sans MS" pitchFamily="66" charset="0"/>
                  <a:cs typeface="Times New Roman" pitchFamily="18" charset="0"/>
                </a:rPr>
                <a:t>(m)</a:t>
              </a:r>
            </a:p>
          </p:txBody>
        </p:sp>
      </p:grpSp>
      <p:grpSp>
        <p:nvGrpSpPr>
          <p:cNvPr id="37151" name="Group 287"/>
          <p:cNvGrpSpPr>
            <a:grpSpLocks/>
          </p:cNvGrpSpPr>
          <p:nvPr/>
        </p:nvGrpSpPr>
        <p:grpSpPr bwMode="auto">
          <a:xfrm>
            <a:off x="4427537" y="3454416"/>
            <a:ext cx="1395412" cy="1184275"/>
            <a:chOff x="2789" y="1919"/>
            <a:chExt cx="879" cy="746"/>
          </a:xfrm>
        </p:grpSpPr>
        <p:sp>
          <p:nvSpPr>
            <p:cNvPr id="37144" name="Text Box 280"/>
            <p:cNvSpPr txBox="1">
              <a:spLocks noChangeArrowheads="1"/>
            </p:cNvSpPr>
            <p:nvPr/>
          </p:nvSpPr>
          <p:spPr bwMode="auto">
            <a:xfrm>
              <a:off x="2789" y="1919"/>
              <a:ext cx="7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 smtClean="0">
                  <a:latin typeface="Comic Sans MS" pitchFamily="66" charset="0"/>
                  <a:cs typeface="Times New Roman" pitchFamily="18" charset="0"/>
                </a:rPr>
                <a:t>clustered</a:t>
              </a:r>
              <a:endParaRPr lang="it-IT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7145" name="Text Box 281"/>
            <p:cNvSpPr txBox="1">
              <a:spLocks noChangeArrowheads="1"/>
            </p:cNvSpPr>
            <p:nvPr/>
          </p:nvSpPr>
          <p:spPr bwMode="auto">
            <a:xfrm>
              <a:off x="2789" y="2201"/>
              <a:ext cx="6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 smtClean="0">
                  <a:latin typeface="Comic Sans MS" pitchFamily="66" charset="0"/>
                  <a:cs typeface="Times New Roman" pitchFamily="18" charset="0"/>
                </a:rPr>
                <a:t>random</a:t>
              </a:r>
              <a:endParaRPr lang="it-IT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7146" name="Text Box 282"/>
            <p:cNvSpPr txBox="1">
              <a:spLocks noChangeArrowheads="1"/>
            </p:cNvSpPr>
            <p:nvPr/>
          </p:nvSpPr>
          <p:spPr bwMode="auto">
            <a:xfrm>
              <a:off x="2789" y="2432"/>
              <a:ext cx="8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 smtClean="0">
                  <a:latin typeface="Comic Sans MS" pitchFamily="66" charset="0"/>
                  <a:cs typeface="Times New Roman" pitchFamily="18" charset="0"/>
                </a:rPr>
                <a:t>segregated</a:t>
              </a:r>
              <a:endParaRPr lang="it-IT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37152" name="Group 288"/>
          <p:cNvGrpSpPr>
            <a:grpSpLocks/>
          </p:cNvGrpSpPr>
          <p:nvPr/>
        </p:nvGrpSpPr>
        <p:grpSpPr bwMode="auto">
          <a:xfrm>
            <a:off x="4429124" y="3448066"/>
            <a:ext cx="1743073" cy="1184275"/>
            <a:chOff x="4056" y="1915"/>
            <a:chExt cx="1098" cy="746"/>
          </a:xfrm>
        </p:grpSpPr>
        <p:sp>
          <p:nvSpPr>
            <p:cNvPr id="37148" name="Text Box 284"/>
            <p:cNvSpPr txBox="1">
              <a:spLocks noChangeArrowheads="1"/>
            </p:cNvSpPr>
            <p:nvPr/>
          </p:nvSpPr>
          <p:spPr bwMode="auto">
            <a:xfrm>
              <a:off x="4056" y="1915"/>
              <a:ext cx="8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 smtClean="0">
                  <a:latin typeface="Comic Sans MS" pitchFamily="66" charset="0"/>
                  <a:cs typeface="Times New Roman" pitchFamily="18" charset="0"/>
                </a:rPr>
                <a:t>attraction</a:t>
              </a:r>
              <a:endParaRPr lang="it-IT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7149" name="Text Box 285"/>
            <p:cNvSpPr txBox="1">
              <a:spLocks noChangeArrowheads="1"/>
            </p:cNvSpPr>
            <p:nvPr/>
          </p:nvSpPr>
          <p:spPr bwMode="auto">
            <a:xfrm>
              <a:off x="4056" y="2197"/>
              <a:ext cx="10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>
                  <a:latin typeface="Comic Sans MS" pitchFamily="66" charset="0"/>
                  <a:cs typeface="Times New Roman" pitchFamily="18" charset="0"/>
                </a:rPr>
                <a:t>no </a:t>
              </a:r>
              <a:r>
                <a:rPr lang="it-IT" dirty="0" err="1" smtClean="0">
                  <a:latin typeface="Comic Sans MS" pitchFamily="66" charset="0"/>
                  <a:cs typeface="Times New Roman" pitchFamily="18" charset="0"/>
                </a:rPr>
                <a:t>interaction</a:t>
              </a:r>
              <a:endParaRPr lang="it-IT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7150" name="Text Box 286"/>
            <p:cNvSpPr txBox="1">
              <a:spLocks noChangeArrowheads="1"/>
            </p:cNvSpPr>
            <p:nvPr/>
          </p:nvSpPr>
          <p:spPr bwMode="auto">
            <a:xfrm>
              <a:off x="4056" y="2428"/>
              <a:ext cx="7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 smtClean="0">
                  <a:latin typeface="Comic Sans MS" pitchFamily="66" charset="0"/>
                  <a:cs typeface="Times New Roman" pitchFamily="18" charset="0"/>
                </a:rPr>
                <a:t>repulsion</a:t>
              </a:r>
              <a:endParaRPr lang="it-IT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50" name="Text Box 9"/>
          <p:cNvSpPr txBox="1">
            <a:spLocks noChangeArrowheads="1"/>
          </p:cNvSpPr>
          <p:nvPr/>
        </p:nvSpPr>
        <p:spPr bwMode="auto">
          <a:xfrm>
            <a:off x="5638429" y="1285860"/>
            <a:ext cx="2855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Bivariate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Ripley’s K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2"/>
          <p:cNvSpPr txBox="1">
            <a:spLocks noChangeArrowheads="1"/>
          </p:cNvSpPr>
          <p:nvPr/>
        </p:nvSpPr>
        <p:spPr>
          <a:xfrm>
            <a:off x="914400" y="152400"/>
            <a:ext cx="7315200" cy="8477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Ripley’s K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7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73375" y="261938"/>
            <a:ext cx="3147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5175" y="1700213"/>
            <a:ext cx="7932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Point pattern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08038" y="3860800"/>
            <a:ext cx="7891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2 - 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pattern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06521" y="2205037"/>
            <a:ext cx="7023101" cy="1012824"/>
            <a:chOff x="886" y="1389"/>
            <a:chExt cx="4424" cy="638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886" y="1736"/>
              <a:ext cx="16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3384" y="1736"/>
              <a:ext cx="19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Without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8" name="AutoShape 12"/>
            <p:cNvSpPr>
              <a:spLocks noChangeArrowheads="1"/>
            </p:cNvSpPr>
            <p:nvPr/>
          </p:nvSpPr>
          <p:spPr bwMode="auto">
            <a:xfrm rot="8848379">
              <a:off x="1837" y="1389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30" name="AutoShape 14"/>
            <p:cNvSpPr>
              <a:spLocks noChangeArrowheads="1"/>
            </p:cNvSpPr>
            <p:nvPr/>
          </p:nvSpPr>
          <p:spPr bwMode="auto">
            <a:xfrm rot="2203452">
              <a:off x="3787" y="1434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14438" y="4508502"/>
            <a:ext cx="7429506" cy="966788"/>
            <a:chOff x="765" y="2840"/>
            <a:chExt cx="4680" cy="609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765" y="3158"/>
              <a:ext cx="16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3519" y="3158"/>
              <a:ext cx="19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Without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sampling</a:t>
              </a:r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 err="1" smtClean="0">
                  <a:latin typeface="Times New Roman" pitchFamily="18" charset="0"/>
                  <a:cs typeface="Times New Roman" pitchFamily="18" charset="0"/>
                </a:rPr>
                <a:t>units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9" name="AutoShape 13"/>
            <p:cNvSpPr>
              <a:spLocks noChangeArrowheads="1"/>
            </p:cNvSpPr>
            <p:nvPr/>
          </p:nvSpPr>
          <p:spPr bwMode="auto">
            <a:xfrm rot="8848379">
              <a:off x="1519" y="2840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32" name="AutoShape 16"/>
            <p:cNvSpPr>
              <a:spLocks noChangeArrowheads="1"/>
            </p:cNvSpPr>
            <p:nvPr/>
          </p:nvSpPr>
          <p:spPr bwMode="auto">
            <a:xfrm rot="2203452">
              <a:off x="3878" y="2840"/>
              <a:ext cx="725" cy="317"/>
            </a:xfrm>
            <a:prstGeom prst="notchedRightArrow">
              <a:avLst>
                <a:gd name="adj1" fmla="val 34389"/>
                <a:gd name="adj2" fmla="val 492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714348" y="1537265"/>
            <a:ext cx="69405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Autocorrelation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basic trait of all variables for which it is possible to measure the distribution in time (serial autocorrelation) or space (spatial autocorrelation).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042" name="Group 154"/>
          <p:cNvGrpSpPr>
            <a:grpSpLocks/>
          </p:cNvGrpSpPr>
          <p:nvPr/>
        </p:nvGrpSpPr>
        <p:grpSpPr bwMode="auto">
          <a:xfrm>
            <a:off x="5795963" y="3329559"/>
            <a:ext cx="863600" cy="863600"/>
            <a:chOff x="1066" y="2886"/>
            <a:chExt cx="544" cy="544"/>
          </a:xfrm>
        </p:grpSpPr>
        <p:sp>
          <p:nvSpPr>
            <p:cNvPr id="38040" name="Oval 152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41" name="Oval 153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43" name="Group 155"/>
          <p:cNvGrpSpPr>
            <a:grpSpLocks/>
          </p:cNvGrpSpPr>
          <p:nvPr/>
        </p:nvGrpSpPr>
        <p:grpSpPr bwMode="auto">
          <a:xfrm>
            <a:off x="6443663" y="3258122"/>
            <a:ext cx="863600" cy="863600"/>
            <a:chOff x="1066" y="2886"/>
            <a:chExt cx="544" cy="544"/>
          </a:xfrm>
        </p:grpSpPr>
        <p:sp>
          <p:nvSpPr>
            <p:cNvPr id="38044" name="Oval 156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45" name="Oval 157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46" name="Group 158"/>
          <p:cNvGrpSpPr>
            <a:grpSpLocks/>
          </p:cNvGrpSpPr>
          <p:nvPr/>
        </p:nvGrpSpPr>
        <p:grpSpPr bwMode="auto">
          <a:xfrm>
            <a:off x="5940425" y="3689922"/>
            <a:ext cx="863600" cy="863600"/>
            <a:chOff x="1066" y="2886"/>
            <a:chExt cx="544" cy="544"/>
          </a:xfrm>
        </p:grpSpPr>
        <p:sp>
          <p:nvSpPr>
            <p:cNvPr id="38047" name="Oval 159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48" name="Oval 160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49" name="Group 161"/>
          <p:cNvGrpSpPr>
            <a:grpSpLocks/>
          </p:cNvGrpSpPr>
          <p:nvPr/>
        </p:nvGrpSpPr>
        <p:grpSpPr bwMode="auto">
          <a:xfrm>
            <a:off x="6011863" y="3545459"/>
            <a:ext cx="863600" cy="863600"/>
            <a:chOff x="1066" y="2886"/>
            <a:chExt cx="544" cy="544"/>
          </a:xfrm>
        </p:grpSpPr>
        <p:sp>
          <p:nvSpPr>
            <p:cNvPr id="38050" name="Oval 162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51" name="Oval 163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52" name="Group 164"/>
          <p:cNvGrpSpPr>
            <a:grpSpLocks/>
          </p:cNvGrpSpPr>
          <p:nvPr/>
        </p:nvGrpSpPr>
        <p:grpSpPr bwMode="auto">
          <a:xfrm>
            <a:off x="7596188" y="3186684"/>
            <a:ext cx="863600" cy="863600"/>
            <a:chOff x="1066" y="2886"/>
            <a:chExt cx="544" cy="544"/>
          </a:xfrm>
        </p:grpSpPr>
        <p:sp>
          <p:nvSpPr>
            <p:cNvPr id="38053" name="Oval 165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54" name="Oval 166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55" name="Group 167"/>
          <p:cNvGrpSpPr>
            <a:grpSpLocks/>
          </p:cNvGrpSpPr>
          <p:nvPr/>
        </p:nvGrpSpPr>
        <p:grpSpPr bwMode="auto">
          <a:xfrm>
            <a:off x="6804025" y="3978847"/>
            <a:ext cx="863600" cy="863600"/>
            <a:chOff x="1066" y="2886"/>
            <a:chExt cx="544" cy="544"/>
          </a:xfrm>
        </p:grpSpPr>
        <p:sp>
          <p:nvSpPr>
            <p:cNvPr id="38056" name="Oval 168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57" name="Oval 169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58" name="Group 170"/>
          <p:cNvGrpSpPr>
            <a:grpSpLocks/>
          </p:cNvGrpSpPr>
          <p:nvPr/>
        </p:nvGrpSpPr>
        <p:grpSpPr bwMode="auto">
          <a:xfrm>
            <a:off x="5435600" y="3761359"/>
            <a:ext cx="863600" cy="863600"/>
            <a:chOff x="1066" y="2886"/>
            <a:chExt cx="544" cy="544"/>
          </a:xfrm>
        </p:grpSpPr>
        <p:sp>
          <p:nvSpPr>
            <p:cNvPr id="38059" name="Oval 171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60" name="Oval 172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61" name="Group 173"/>
          <p:cNvGrpSpPr>
            <a:grpSpLocks/>
          </p:cNvGrpSpPr>
          <p:nvPr/>
        </p:nvGrpSpPr>
        <p:grpSpPr bwMode="auto">
          <a:xfrm>
            <a:off x="7885113" y="4194747"/>
            <a:ext cx="863600" cy="863600"/>
            <a:chOff x="1066" y="2886"/>
            <a:chExt cx="544" cy="544"/>
          </a:xfrm>
        </p:grpSpPr>
        <p:sp>
          <p:nvSpPr>
            <p:cNvPr id="38062" name="Oval 174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63" name="Oval 175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64" name="Group 176"/>
          <p:cNvGrpSpPr>
            <a:grpSpLocks/>
          </p:cNvGrpSpPr>
          <p:nvPr/>
        </p:nvGrpSpPr>
        <p:grpSpPr bwMode="auto">
          <a:xfrm>
            <a:off x="7019925" y="2681859"/>
            <a:ext cx="863600" cy="863600"/>
            <a:chOff x="1066" y="2886"/>
            <a:chExt cx="544" cy="544"/>
          </a:xfrm>
        </p:grpSpPr>
        <p:sp>
          <p:nvSpPr>
            <p:cNvPr id="38065" name="Oval 177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66" name="Oval 178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067" name="Group 179"/>
          <p:cNvGrpSpPr>
            <a:grpSpLocks/>
          </p:cNvGrpSpPr>
          <p:nvPr/>
        </p:nvGrpSpPr>
        <p:grpSpPr bwMode="auto">
          <a:xfrm>
            <a:off x="6156325" y="4626547"/>
            <a:ext cx="863600" cy="863600"/>
            <a:chOff x="1066" y="2886"/>
            <a:chExt cx="544" cy="544"/>
          </a:xfrm>
        </p:grpSpPr>
        <p:sp>
          <p:nvSpPr>
            <p:cNvPr id="38068" name="Oval 180"/>
            <p:cNvSpPr>
              <a:spLocks noChangeArrowheads="1"/>
            </p:cNvSpPr>
            <p:nvPr/>
          </p:nvSpPr>
          <p:spPr bwMode="auto">
            <a:xfrm>
              <a:off x="1066" y="2886"/>
              <a:ext cx="544" cy="544"/>
            </a:xfrm>
            <a:prstGeom prst="ellipse">
              <a:avLst/>
            </a:prstGeom>
            <a:solidFill>
              <a:srgbClr val="C0C0C0">
                <a:alpha val="60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69" name="Oval 181"/>
            <p:cNvSpPr>
              <a:spLocks noChangeArrowheads="1"/>
            </p:cNvSpPr>
            <p:nvPr/>
          </p:nvSpPr>
          <p:spPr bwMode="auto">
            <a:xfrm>
              <a:off x="1315" y="3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070" name="Line 182"/>
          <p:cNvSpPr>
            <a:spLocks noChangeShapeType="1"/>
          </p:cNvSpPr>
          <p:nvPr/>
        </p:nvSpPr>
        <p:spPr bwMode="auto">
          <a:xfrm>
            <a:off x="8350250" y="462654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71" name="Text Box 183"/>
          <p:cNvSpPr txBox="1">
            <a:spLocks noChangeArrowheads="1"/>
          </p:cNvSpPr>
          <p:nvPr/>
        </p:nvSpPr>
        <p:spPr bwMode="auto">
          <a:xfrm>
            <a:off x="7321550" y="5345684"/>
            <a:ext cx="149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72" name="Line 184"/>
          <p:cNvSpPr>
            <a:spLocks noChangeShapeType="1"/>
          </p:cNvSpPr>
          <p:nvPr/>
        </p:nvSpPr>
        <p:spPr bwMode="auto">
          <a:xfrm flipV="1">
            <a:off x="8243888" y="4699572"/>
            <a:ext cx="288925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76" name="Rectangle 188"/>
          <p:cNvSpPr>
            <a:spLocks noChangeArrowheads="1"/>
          </p:cNvSpPr>
          <p:nvPr/>
        </p:nvSpPr>
        <p:spPr bwMode="auto">
          <a:xfrm>
            <a:off x="927100" y="3294634"/>
            <a:ext cx="4413250" cy="1676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77" name="Line 189"/>
          <p:cNvSpPr>
            <a:spLocks noChangeShapeType="1"/>
          </p:cNvSpPr>
          <p:nvPr/>
        </p:nvSpPr>
        <p:spPr bwMode="auto">
          <a:xfrm>
            <a:off x="927100" y="4694809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78" name="Line 190"/>
          <p:cNvSpPr>
            <a:spLocks noChangeShapeType="1"/>
          </p:cNvSpPr>
          <p:nvPr/>
        </p:nvSpPr>
        <p:spPr bwMode="auto">
          <a:xfrm>
            <a:off x="927100" y="4412234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79" name="Line 191"/>
          <p:cNvSpPr>
            <a:spLocks noChangeShapeType="1"/>
          </p:cNvSpPr>
          <p:nvPr/>
        </p:nvSpPr>
        <p:spPr bwMode="auto">
          <a:xfrm>
            <a:off x="927100" y="4136009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0" name="Line 192"/>
          <p:cNvSpPr>
            <a:spLocks noChangeShapeType="1"/>
          </p:cNvSpPr>
          <p:nvPr/>
        </p:nvSpPr>
        <p:spPr bwMode="auto">
          <a:xfrm>
            <a:off x="927100" y="3853434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1" name="Line 193"/>
          <p:cNvSpPr>
            <a:spLocks noChangeShapeType="1"/>
          </p:cNvSpPr>
          <p:nvPr/>
        </p:nvSpPr>
        <p:spPr bwMode="auto">
          <a:xfrm>
            <a:off x="927100" y="3577209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2" name="Line 194"/>
          <p:cNvSpPr>
            <a:spLocks noChangeShapeType="1"/>
          </p:cNvSpPr>
          <p:nvPr/>
        </p:nvSpPr>
        <p:spPr bwMode="auto">
          <a:xfrm>
            <a:off x="927100" y="3294634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3" name="Rectangle 195"/>
          <p:cNvSpPr>
            <a:spLocks noChangeArrowheads="1"/>
          </p:cNvSpPr>
          <p:nvPr/>
        </p:nvSpPr>
        <p:spPr bwMode="auto">
          <a:xfrm>
            <a:off x="927100" y="3294634"/>
            <a:ext cx="4413250" cy="167640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4" name="Line 196"/>
          <p:cNvSpPr>
            <a:spLocks noChangeShapeType="1"/>
          </p:cNvSpPr>
          <p:nvPr/>
        </p:nvSpPr>
        <p:spPr bwMode="auto">
          <a:xfrm>
            <a:off x="927100" y="3294634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5" name="Line 197"/>
          <p:cNvSpPr>
            <a:spLocks noChangeShapeType="1"/>
          </p:cNvSpPr>
          <p:nvPr/>
        </p:nvSpPr>
        <p:spPr bwMode="auto">
          <a:xfrm>
            <a:off x="881063" y="4971034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6" name="Line 198"/>
          <p:cNvSpPr>
            <a:spLocks noChangeShapeType="1"/>
          </p:cNvSpPr>
          <p:nvPr/>
        </p:nvSpPr>
        <p:spPr bwMode="auto">
          <a:xfrm>
            <a:off x="881063" y="4694809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7" name="Line 199"/>
          <p:cNvSpPr>
            <a:spLocks noChangeShapeType="1"/>
          </p:cNvSpPr>
          <p:nvPr/>
        </p:nvSpPr>
        <p:spPr bwMode="auto">
          <a:xfrm>
            <a:off x="881063" y="4412234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8" name="Line 200"/>
          <p:cNvSpPr>
            <a:spLocks noChangeShapeType="1"/>
          </p:cNvSpPr>
          <p:nvPr/>
        </p:nvSpPr>
        <p:spPr bwMode="auto">
          <a:xfrm>
            <a:off x="881063" y="4136009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89" name="Line 201"/>
          <p:cNvSpPr>
            <a:spLocks noChangeShapeType="1"/>
          </p:cNvSpPr>
          <p:nvPr/>
        </p:nvSpPr>
        <p:spPr bwMode="auto">
          <a:xfrm>
            <a:off x="881063" y="3853434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0" name="Line 202"/>
          <p:cNvSpPr>
            <a:spLocks noChangeShapeType="1"/>
          </p:cNvSpPr>
          <p:nvPr/>
        </p:nvSpPr>
        <p:spPr bwMode="auto">
          <a:xfrm>
            <a:off x="881063" y="3577209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1" name="Line 203"/>
          <p:cNvSpPr>
            <a:spLocks noChangeShapeType="1"/>
          </p:cNvSpPr>
          <p:nvPr/>
        </p:nvSpPr>
        <p:spPr bwMode="auto">
          <a:xfrm>
            <a:off x="881063" y="3294634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2" name="Line 204"/>
          <p:cNvSpPr>
            <a:spLocks noChangeShapeType="1"/>
          </p:cNvSpPr>
          <p:nvPr/>
        </p:nvSpPr>
        <p:spPr bwMode="auto">
          <a:xfrm>
            <a:off x="927100" y="4971034"/>
            <a:ext cx="4413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3" name="Line 205"/>
          <p:cNvSpPr>
            <a:spLocks noChangeShapeType="1"/>
          </p:cNvSpPr>
          <p:nvPr/>
        </p:nvSpPr>
        <p:spPr bwMode="auto">
          <a:xfrm flipV="1">
            <a:off x="927100" y="4971034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4" name="Line 206"/>
          <p:cNvSpPr>
            <a:spLocks noChangeShapeType="1"/>
          </p:cNvSpPr>
          <p:nvPr/>
        </p:nvSpPr>
        <p:spPr bwMode="auto">
          <a:xfrm flipV="1">
            <a:off x="1809750" y="4971034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5" name="Line 207"/>
          <p:cNvSpPr>
            <a:spLocks noChangeShapeType="1"/>
          </p:cNvSpPr>
          <p:nvPr/>
        </p:nvSpPr>
        <p:spPr bwMode="auto">
          <a:xfrm flipV="1">
            <a:off x="2693988" y="4971034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6" name="Line 208"/>
          <p:cNvSpPr>
            <a:spLocks noChangeShapeType="1"/>
          </p:cNvSpPr>
          <p:nvPr/>
        </p:nvSpPr>
        <p:spPr bwMode="auto">
          <a:xfrm flipV="1">
            <a:off x="3571875" y="4971034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7" name="Line 209"/>
          <p:cNvSpPr>
            <a:spLocks noChangeShapeType="1"/>
          </p:cNvSpPr>
          <p:nvPr/>
        </p:nvSpPr>
        <p:spPr bwMode="auto">
          <a:xfrm flipV="1">
            <a:off x="4456113" y="4971034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8" name="Line 210"/>
          <p:cNvSpPr>
            <a:spLocks noChangeShapeType="1"/>
          </p:cNvSpPr>
          <p:nvPr/>
        </p:nvSpPr>
        <p:spPr bwMode="auto">
          <a:xfrm flipV="1">
            <a:off x="5340350" y="4971034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9" name="Freeform 211"/>
          <p:cNvSpPr>
            <a:spLocks/>
          </p:cNvSpPr>
          <p:nvPr/>
        </p:nvSpPr>
        <p:spPr bwMode="auto">
          <a:xfrm>
            <a:off x="971550" y="3329559"/>
            <a:ext cx="4032250" cy="1436688"/>
          </a:xfrm>
          <a:custGeom>
            <a:avLst/>
            <a:gdLst/>
            <a:ahLst/>
            <a:cxnLst>
              <a:cxn ang="0">
                <a:pos x="8" y="190"/>
              </a:cxn>
              <a:cxn ang="0">
                <a:pos x="23" y="192"/>
              </a:cxn>
              <a:cxn ang="0">
                <a:pos x="38" y="177"/>
              </a:cxn>
              <a:cxn ang="0">
                <a:pos x="54" y="174"/>
              </a:cxn>
              <a:cxn ang="0">
                <a:pos x="69" y="127"/>
              </a:cxn>
              <a:cxn ang="0">
                <a:pos x="84" y="175"/>
              </a:cxn>
              <a:cxn ang="0">
                <a:pos x="100" y="103"/>
              </a:cxn>
              <a:cxn ang="0">
                <a:pos x="115" y="150"/>
              </a:cxn>
              <a:cxn ang="0">
                <a:pos x="130" y="72"/>
              </a:cxn>
              <a:cxn ang="0">
                <a:pos x="145" y="36"/>
              </a:cxn>
              <a:cxn ang="0">
                <a:pos x="161" y="125"/>
              </a:cxn>
              <a:cxn ang="0">
                <a:pos x="176" y="162"/>
              </a:cxn>
              <a:cxn ang="0">
                <a:pos x="191" y="135"/>
              </a:cxn>
              <a:cxn ang="0">
                <a:pos x="207" y="152"/>
              </a:cxn>
              <a:cxn ang="0">
                <a:pos x="222" y="176"/>
              </a:cxn>
              <a:cxn ang="0">
                <a:pos x="237" y="54"/>
              </a:cxn>
              <a:cxn ang="0">
                <a:pos x="252" y="107"/>
              </a:cxn>
              <a:cxn ang="0">
                <a:pos x="268" y="206"/>
              </a:cxn>
              <a:cxn ang="0">
                <a:pos x="283" y="99"/>
              </a:cxn>
              <a:cxn ang="0">
                <a:pos x="298" y="106"/>
              </a:cxn>
              <a:cxn ang="0">
                <a:pos x="313" y="165"/>
              </a:cxn>
              <a:cxn ang="0">
                <a:pos x="329" y="134"/>
              </a:cxn>
              <a:cxn ang="0">
                <a:pos x="344" y="106"/>
              </a:cxn>
              <a:cxn ang="0">
                <a:pos x="359" y="182"/>
              </a:cxn>
              <a:cxn ang="0">
                <a:pos x="375" y="206"/>
              </a:cxn>
              <a:cxn ang="0">
                <a:pos x="390" y="150"/>
              </a:cxn>
              <a:cxn ang="0">
                <a:pos x="405" y="144"/>
              </a:cxn>
              <a:cxn ang="0">
                <a:pos x="420" y="164"/>
              </a:cxn>
              <a:cxn ang="0">
                <a:pos x="436" y="214"/>
              </a:cxn>
              <a:cxn ang="0">
                <a:pos x="451" y="85"/>
              </a:cxn>
              <a:cxn ang="0">
                <a:pos x="466" y="164"/>
              </a:cxn>
              <a:cxn ang="0">
                <a:pos x="482" y="195"/>
              </a:cxn>
              <a:cxn ang="0">
                <a:pos x="497" y="221"/>
              </a:cxn>
              <a:cxn ang="0">
                <a:pos x="512" y="193"/>
              </a:cxn>
              <a:cxn ang="0">
                <a:pos x="527" y="190"/>
              </a:cxn>
              <a:cxn ang="0">
                <a:pos x="543" y="181"/>
              </a:cxn>
              <a:cxn ang="0">
                <a:pos x="558" y="205"/>
              </a:cxn>
              <a:cxn ang="0">
                <a:pos x="573" y="195"/>
              </a:cxn>
              <a:cxn ang="0">
                <a:pos x="589" y="175"/>
              </a:cxn>
              <a:cxn ang="0">
                <a:pos x="604" y="172"/>
              </a:cxn>
              <a:cxn ang="0">
                <a:pos x="619" y="181"/>
              </a:cxn>
              <a:cxn ang="0">
                <a:pos x="634" y="197"/>
              </a:cxn>
              <a:cxn ang="0">
                <a:pos x="650" y="171"/>
              </a:cxn>
              <a:cxn ang="0">
                <a:pos x="665" y="224"/>
              </a:cxn>
              <a:cxn ang="0">
                <a:pos x="680" y="210"/>
              </a:cxn>
              <a:cxn ang="0">
                <a:pos x="695" y="195"/>
              </a:cxn>
              <a:cxn ang="0">
                <a:pos x="711" y="146"/>
              </a:cxn>
              <a:cxn ang="0">
                <a:pos x="726" y="150"/>
              </a:cxn>
              <a:cxn ang="0">
                <a:pos x="741" y="210"/>
              </a:cxn>
              <a:cxn ang="0">
                <a:pos x="757" y="211"/>
              </a:cxn>
              <a:cxn ang="0">
                <a:pos x="772" y="194"/>
              </a:cxn>
            </a:cxnLst>
            <a:rect l="0" t="0" r="r" b="b"/>
            <a:pathLst>
              <a:path w="780" h="244">
                <a:moveTo>
                  <a:pt x="0" y="244"/>
                </a:moveTo>
                <a:lnTo>
                  <a:pt x="8" y="190"/>
                </a:lnTo>
                <a:lnTo>
                  <a:pt x="16" y="241"/>
                </a:lnTo>
                <a:lnTo>
                  <a:pt x="23" y="192"/>
                </a:lnTo>
                <a:lnTo>
                  <a:pt x="31" y="199"/>
                </a:lnTo>
                <a:lnTo>
                  <a:pt x="38" y="177"/>
                </a:lnTo>
                <a:lnTo>
                  <a:pt x="46" y="190"/>
                </a:lnTo>
                <a:lnTo>
                  <a:pt x="54" y="174"/>
                </a:lnTo>
                <a:lnTo>
                  <a:pt x="61" y="138"/>
                </a:lnTo>
                <a:lnTo>
                  <a:pt x="69" y="127"/>
                </a:lnTo>
                <a:lnTo>
                  <a:pt x="77" y="166"/>
                </a:lnTo>
                <a:lnTo>
                  <a:pt x="84" y="175"/>
                </a:lnTo>
                <a:lnTo>
                  <a:pt x="92" y="146"/>
                </a:lnTo>
                <a:lnTo>
                  <a:pt x="100" y="103"/>
                </a:lnTo>
                <a:lnTo>
                  <a:pt x="107" y="145"/>
                </a:lnTo>
                <a:lnTo>
                  <a:pt x="115" y="150"/>
                </a:lnTo>
                <a:lnTo>
                  <a:pt x="122" y="105"/>
                </a:lnTo>
                <a:lnTo>
                  <a:pt x="130" y="72"/>
                </a:lnTo>
                <a:lnTo>
                  <a:pt x="138" y="124"/>
                </a:lnTo>
                <a:lnTo>
                  <a:pt x="145" y="36"/>
                </a:lnTo>
                <a:lnTo>
                  <a:pt x="153" y="134"/>
                </a:lnTo>
                <a:lnTo>
                  <a:pt x="161" y="125"/>
                </a:lnTo>
                <a:lnTo>
                  <a:pt x="168" y="160"/>
                </a:lnTo>
                <a:lnTo>
                  <a:pt x="176" y="162"/>
                </a:lnTo>
                <a:lnTo>
                  <a:pt x="184" y="104"/>
                </a:lnTo>
                <a:lnTo>
                  <a:pt x="191" y="135"/>
                </a:lnTo>
                <a:lnTo>
                  <a:pt x="199" y="130"/>
                </a:lnTo>
                <a:lnTo>
                  <a:pt x="207" y="152"/>
                </a:lnTo>
                <a:lnTo>
                  <a:pt x="214" y="165"/>
                </a:lnTo>
                <a:lnTo>
                  <a:pt x="222" y="176"/>
                </a:lnTo>
                <a:lnTo>
                  <a:pt x="229" y="153"/>
                </a:lnTo>
                <a:lnTo>
                  <a:pt x="237" y="54"/>
                </a:lnTo>
                <a:lnTo>
                  <a:pt x="245" y="158"/>
                </a:lnTo>
                <a:lnTo>
                  <a:pt x="252" y="107"/>
                </a:lnTo>
                <a:lnTo>
                  <a:pt x="260" y="107"/>
                </a:lnTo>
                <a:lnTo>
                  <a:pt x="268" y="206"/>
                </a:lnTo>
                <a:lnTo>
                  <a:pt x="275" y="152"/>
                </a:lnTo>
                <a:lnTo>
                  <a:pt x="283" y="99"/>
                </a:lnTo>
                <a:lnTo>
                  <a:pt x="291" y="130"/>
                </a:lnTo>
                <a:lnTo>
                  <a:pt x="298" y="106"/>
                </a:lnTo>
                <a:lnTo>
                  <a:pt x="306" y="0"/>
                </a:lnTo>
                <a:lnTo>
                  <a:pt x="313" y="165"/>
                </a:lnTo>
                <a:lnTo>
                  <a:pt x="321" y="196"/>
                </a:lnTo>
                <a:lnTo>
                  <a:pt x="329" y="134"/>
                </a:lnTo>
                <a:lnTo>
                  <a:pt x="336" y="114"/>
                </a:lnTo>
                <a:lnTo>
                  <a:pt x="344" y="106"/>
                </a:lnTo>
                <a:lnTo>
                  <a:pt x="352" y="183"/>
                </a:lnTo>
                <a:lnTo>
                  <a:pt x="359" y="182"/>
                </a:lnTo>
                <a:lnTo>
                  <a:pt x="367" y="179"/>
                </a:lnTo>
                <a:lnTo>
                  <a:pt x="375" y="206"/>
                </a:lnTo>
                <a:lnTo>
                  <a:pt x="382" y="164"/>
                </a:lnTo>
                <a:lnTo>
                  <a:pt x="390" y="150"/>
                </a:lnTo>
                <a:lnTo>
                  <a:pt x="398" y="156"/>
                </a:lnTo>
                <a:lnTo>
                  <a:pt x="405" y="144"/>
                </a:lnTo>
                <a:lnTo>
                  <a:pt x="413" y="112"/>
                </a:lnTo>
                <a:lnTo>
                  <a:pt x="420" y="164"/>
                </a:lnTo>
                <a:lnTo>
                  <a:pt x="428" y="131"/>
                </a:lnTo>
                <a:lnTo>
                  <a:pt x="436" y="214"/>
                </a:lnTo>
                <a:lnTo>
                  <a:pt x="443" y="114"/>
                </a:lnTo>
                <a:lnTo>
                  <a:pt x="451" y="85"/>
                </a:lnTo>
                <a:lnTo>
                  <a:pt x="459" y="119"/>
                </a:lnTo>
                <a:lnTo>
                  <a:pt x="466" y="164"/>
                </a:lnTo>
                <a:lnTo>
                  <a:pt x="474" y="229"/>
                </a:lnTo>
                <a:lnTo>
                  <a:pt x="482" y="195"/>
                </a:lnTo>
                <a:lnTo>
                  <a:pt x="489" y="209"/>
                </a:lnTo>
                <a:lnTo>
                  <a:pt x="497" y="221"/>
                </a:lnTo>
                <a:lnTo>
                  <a:pt x="504" y="232"/>
                </a:lnTo>
                <a:lnTo>
                  <a:pt x="512" y="193"/>
                </a:lnTo>
                <a:lnTo>
                  <a:pt x="520" y="216"/>
                </a:lnTo>
                <a:lnTo>
                  <a:pt x="527" y="190"/>
                </a:lnTo>
                <a:lnTo>
                  <a:pt x="535" y="228"/>
                </a:lnTo>
                <a:lnTo>
                  <a:pt x="543" y="181"/>
                </a:lnTo>
                <a:lnTo>
                  <a:pt x="550" y="199"/>
                </a:lnTo>
                <a:lnTo>
                  <a:pt x="558" y="205"/>
                </a:lnTo>
                <a:lnTo>
                  <a:pt x="566" y="187"/>
                </a:lnTo>
                <a:lnTo>
                  <a:pt x="573" y="195"/>
                </a:lnTo>
                <a:lnTo>
                  <a:pt x="581" y="162"/>
                </a:lnTo>
                <a:lnTo>
                  <a:pt x="589" y="175"/>
                </a:lnTo>
                <a:lnTo>
                  <a:pt x="596" y="170"/>
                </a:lnTo>
                <a:lnTo>
                  <a:pt x="604" y="172"/>
                </a:lnTo>
                <a:lnTo>
                  <a:pt x="611" y="194"/>
                </a:lnTo>
                <a:lnTo>
                  <a:pt x="619" y="181"/>
                </a:lnTo>
                <a:lnTo>
                  <a:pt x="627" y="170"/>
                </a:lnTo>
                <a:lnTo>
                  <a:pt x="634" y="197"/>
                </a:lnTo>
                <a:lnTo>
                  <a:pt x="642" y="191"/>
                </a:lnTo>
                <a:lnTo>
                  <a:pt x="650" y="171"/>
                </a:lnTo>
                <a:lnTo>
                  <a:pt x="657" y="206"/>
                </a:lnTo>
                <a:lnTo>
                  <a:pt x="665" y="224"/>
                </a:lnTo>
                <a:lnTo>
                  <a:pt x="673" y="173"/>
                </a:lnTo>
                <a:lnTo>
                  <a:pt x="680" y="210"/>
                </a:lnTo>
                <a:lnTo>
                  <a:pt x="688" y="206"/>
                </a:lnTo>
                <a:lnTo>
                  <a:pt x="695" y="195"/>
                </a:lnTo>
                <a:lnTo>
                  <a:pt x="703" y="166"/>
                </a:lnTo>
                <a:lnTo>
                  <a:pt x="711" y="146"/>
                </a:lnTo>
                <a:lnTo>
                  <a:pt x="718" y="190"/>
                </a:lnTo>
                <a:lnTo>
                  <a:pt x="726" y="150"/>
                </a:lnTo>
                <a:lnTo>
                  <a:pt x="734" y="190"/>
                </a:lnTo>
                <a:lnTo>
                  <a:pt x="741" y="210"/>
                </a:lnTo>
                <a:lnTo>
                  <a:pt x="749" y="218"/>
                </a:lnTo>
                <a:lnTo>
                  <a:pt x="757" y="211"/>
                </a:lnTo>
                <a:lnTo>
                  <a:pt x="764" y="184"/>
                </a:lnTo>
                <a:lnTo>
                  <a:pt x="772" y="194"/>
                </a:lnTo>
                <a:lnTo>
                  <a:pt x="780" y="179"/>
                </a:lnTo>
              </a:path>
            </a:pathLst>
          </a:custGeom>
          <a:noFill/>
          <a:ln w="1746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0" name="Rectangle 212"/>
          <p:cNvSpPr>
            <a:spLocks noChangeArrowheads="1"/>
          </p:cNvSpPr>
          <p:nvPr/>
        </p:nvSpPr>
        <p:spPr bwMode="auto">
          <a:xfrm>
            <a:off x="730250" y="4890072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1" name="Rectangle 213"/>
          <p:cNvSpPr>
            <a:spLocks noChangeArrowheads="1"/>
          </p:cNvSpPr>
          <p:nvPr/>
        </p:nvSpPr>
        <p:spPr bwMode="auto">
          <a:xfrm>
            <a:off x="609600" y="4612259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2" name="Rectangle 214"/>
          <p:cNvSpPr>
            <a:spLocks noChangeArrowheads="1"/>
          </p:cNvSpPr>
          <p:nvPr/>
        </p:nvSpPr>
        <p:spPr bwMode="auto">
          <a:xfrm>
            <a:off x="730250" y="432968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3" name="Rectangle 215"/>
          <p:cNvSpPr>
            <a:spLocks noChangeArrowheads="1"/>
          </p:cNvSpPr>
          <p:nvPr/>
        </p:nvSpPr>
        <p:spPr bwMode="auto">
          <a:xfrm>
            <a:off x="609600" y="4053459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4" name="Rectangle 216"/>
          <p:cNvSpPr>
            <a:spLocks noChangeArrowheads="1"/>
          </p:cNvSpPr>
          <p:nvPr/>
        </p:nvSpPr>
        <p:spPr bwMode="auto">
          <a:xfrm>
            <a:off x="730250" y="377088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5" name="Rectangle 217"/>
          <p:cNvSpPr>
            <a:spLocks noChangeArrowheads="1"/>
          </p:cNvSpPr>
          <p:nvPr/>
        </p:nvSpPr>
        <p:spPr bwMode="auto">
          <a:xfrm>
            <a:off x="609600" y="3494659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6" name="Rectangle 218"/>
          <p:cNvSpPr>
            <a:spLocks noChangeArrowheads="1"/>
          </p:cNvSpPr>
          <p:nvPr/>
        </p:nvSpPr>
        <p:spPr bwMode="auto">
          <a:xfrm>
            <a:off x="730250" y="321208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7" name="Rectangle 219"/>
          <p:cNvSpPr>
            <a:spLocks noChangeArrowheads="1"/>
          </p:cNvSpPr>
          <p:nvPr/>
        </p:nvSpPr>
        <p:spPr bwMode="auto">
          <a:xfrm>
            <a:off x="765175" y="511232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8" name="Rectangle 220"/>
          <p:cNvSpPr>
            <a:spLocks noChangeArrowheads="1"/>
          </p:cNvSpPr>
          <p:nvPr/>
        </p:nvSpPr>
        <p:spPr bwMode="auto">
          <a:xfrm>
            <a:off x="1649413" y="511232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1910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09" name="Rectangle 221"/>
          <p:cNvSpPr>
            <a:spLocks noChangeArrowheads="1"/>
          </p:cNvSpPr>
          <p:nvPr/>
        </p:nvSpPr>
        <p:spPr bwMode="auto">
          <a:xfrm>
            <a:off x="2532063" y="511232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1920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10" name="Rectangle 222"/>
          <p:cNvSpPr>
            <a:spLocks noChangeArrowheads="1"/>
          </p:cNvSpPr>
          <p:nvPr/>
        </p:nvSpPr>
        <p:spPr bwMode="auto">
          <a:xfrm>
            <a:off x="3409950" y="511232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1930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11" name="Rectangle 223"/>
          <p:cNvSpPr>
            <a:spLocks noChangeArrowheads="1"/>
          </p:cNvSpPr>
          <p:nvPr/>
        </p:nvSpPr>
        <p:spPr bwMode="auto">
          <a:xfrm>
            <a:off x="4294188" y="511232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12" name="Rectangle 224"/>
          <p:cNvSpPr>
            <a:spLocks noChangeArrowheads="1"/>
          </p:cNvSpPr>
          <p:nvPr/>
        </p:nvSpPr>
        <p:spPr bwMode="auto">
          <a:xfrm>
            <a:off x="5178425" y="511232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1950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13" name="Rectangle 225"/>
          <p:cNvSpPr>
            <a:spLocks noChangeArrowheads="1"/>
          </p:cNvSpPr>
          <p:nvPr/>
        </p:nvSpPr>
        <p:spPr bwMode="auto">
          <a:xfrm rot="16200000">
            <a:off x="321816" y="4042089"/>
            <a:ext cx="256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18" name="Freeform 230"/>
          <p:cNvSpPr>
            <a:spLocks/>
          </p:cNvSpPr>
          <p:nvPr/>
        </p:nvSpPr>
        <p:spPr bwMode="auto">
          <a:xfrm>
            <a:off x="1044575" y="3329559"/>
            <a:ext cx="4032250" cy="1436688"/>
          </a:xfrm>
          <a:custGeom>
            <a:avLst/>
            <a:gdLst/>
            <a:ahLst/>
            <a:cxnLst>
              <a:cxn ang="0">
                <a:pos x="8" y="190"/>
              </a:cxn>
              <a:cxn ang="0">
                <a:pos x="23" y="192"/>
              </a:cxn>
              <a:cxn ang="0">
                <a:pos x="38" y="177"/>
              </a:cxn>
              <a:cxn ang="0">
                <a:pos x="54" y="174"/>
              </a:cxn>
              <a:cxn ang="0">
                <a:pos x="69" y="127"/>
              </a:cxn>
              <a:cxn ang="0">
                <a:pos x="84" y="175"/>
              </a:cxn>
              <a:cxn ang="0">
                <a:pos x="100" y="103"/>
              </a:cxn>
              <a:cxn ang="0">
                <a:pos x="115" y="150"/>
              </a:cxn>
              <a:cxn ang="0">
                <a:pos x="130" y="72"/>
              </a:cxn>
              <a:cxn ang="0">
                <a:pos x="145" y="36"/>
              </a:cxn>
              <a:cxn ang="0">
                <a:pos x="161" y="125"/>
              </a:cxn>
              <a:cxn ang="0">
                <a:pos x="176" y="162"/>
              </a:cxn>
              <a:cxn ang="0">
                <a:pos x="191" y="135"/>
              </a:cxn>
              <a:cxn ang="0">
                <a:pos x="207" y="152"/>
              </a:cxn>
              <a:cxn ang="0">
                <a:pos x="222" y="176"/>
              </a:cxn>
              <a:cxn ang="0">
                <a:pos x="237" y="54"/>
              </a:cxn>
              <a:cxn ang="0">
                <a:pos x="252" y="107"/>
              </a:cxn>
              <a:cxn ang="0">
                <a:pos x="268" y="206"/>
              </a:cxn>
              <a:cxn ang="0">
                <a:pos x="283" y="99"/>
              </a:cxn>
              <a:cxn ang="0">
                <a:pos x="298" y="106"/>
              </a:cxn>
              <a:cxn ang="0">
                <a:pos x="313" y="165"/>
              </a:cxn>
              <a:cxn ang="0">
                <a:pos x="329" y="134"/>
              </a:cxn>
              <a:cxn ang="0">
                <a:pos x="344" y="106"/>
              </a:cxn>
              <a:cxn ang="0">
                <a:pos x="359" y="182"/>
              </a:cxn>
              <a:cxn ang="0">
                <a:pos x="375" y="206"/>
              </a:cxn>
              <a:cxn ang="0">
                <a:pos x="390" y="150"/>
              </a:cxn>
              <a:cxn ang="0">
                <a:pos x="405" y="144"/>
              </a:cxn>
              <a:cxn ang="0">
                <a:pos x="420" y="164"/>
              </a:cxn>
              <a:cxn ang="0">
                <a:pos x="436" y="214"/>
              </a:cxn>
              <a:cxn ang="0">
                <a:pos x="451" y="85"/>
              </a:cxn>
              <a:cxn ang="0">
                <a:pos x="466" y="164"/>
              </a:cxn>
              <a:cxn ang="0">
                <a:pos x="482" y="195"/>
              </a:cxn>
              <a:cxn ang="0">
                <a:pos x="497" y="221"/>
              </a:cxn>
              <a:cxn ang="0">
                <a:pos x="512" y="193"/>
              </a:cxn>
              <a:cxn ang="0">
                <a:pos x="527" y="190"/>
              </a:cxn>
              <a:cxn ang="0">
                <a:pos x="543" y="181"/>
              </a:cxn>
              <a:cxn ang="0">
                <a:pos x="558" y="205"/>
              </a:cxn>
              <a:cxn ang="0">
                <a:pos x="573" y="195"/>
              </a:cxn>
              <a:cxn ang="0">
                <a:pos x="589" y="175"/>
              </a:cxn>
              <a:cxn ang="0">
                <a:pos x="604" y="172"/>
              </a:cxn>
              <a:cxn ang="0">
                <a:pos x="619" y="181"/>
              </a:cxn>
              <a:cxn ang="0">
                <a:pos x="634" y="197"/>
              </a:cxn>
              <a:cxn ang="0">
                <a:pos x="650" y="171"/>
              </a:cxn>
              <a:cxn ang="0">
                <a:pos x="665" y="224"/>
              </a:cxn>
              <a:cxn ang="0">
                <a:pos x="680" y="210"/>
              </a:cxn>
              <a:cxn ang="0">
                <a:pos x="695" y="195"/>
              </a:cxn>
              <a:cxn ang="0">
                <a:pos x="711" y="146"/>
              </a:cxn>
              <a:cxn ang="0">
                <a:pos x="726" y="150"/>
              </a:cxn>
              <a:cxn ang="0">
                <a:pos x="741" y="210"/>
              </a:cxn>
              <a:cxn ang="0">
                <a:pos x="757" y="211"/>
              </a:cxn>
              <a:cxn ang="0">
                <a:pos x="772" y="194"/>
              </a:cxn>
            </a:cxnLst>
            <a:rect l="0" t="0" r="r" b="b"/>
            <a:pathLst>
              <a:path w="780" h="244">
                <a:moveTo>
                  <a:pt x="0" y="244"/>
                </a:moveTo>
                <a:lnTo>
                  <a:pt x="8" y="190"/>
                </a:lnTo>
                <a:lnTo>
                  <a:pt x="16" y="241"/>
                </a:lnTo>
                <a:lnTo>
                  <a:pt x="23" y="192"/>
                </a:lnTo>
                <a:lnTo>
                  <a:pt x="31" y="199"/>
                </a:lnTo>
                <a:lnTo>
                  <a:pt x="38" y="177"/>
                </a:lnTo>
                <a:lnTo>
                  <a:pt x="46" y="190"/>
                </a:lnTo>
                <a:lnTo>
                  <a:pt x="54" y="174"/>
                </a:lnTo>
                <a:lnTo>
                  <a:pt x="61" y="138"/>
                </a:lnTo>
                <a:lnTo>
                  <a:pt x="69" y="127"/>
                </a:lnTo>
                <a:lnTo>
                  <a:pt x="77" y="166"/>
                </a:lnTo>
                <a:lnTo>
                  <a:pt x="84" y="175"/>
                </a:lnTo>
                <a:lnTo>
                  <a:pt x="92" y="146"/>
                </a:lnTo>
                <a:lnTo>
                  <a:pt x="100" y="103"/>
                </a:lnTo>
                <a:lnTo>
                  <a:pt x="107" y="145"/>
                </a:lnTo>
                <a:lnTo>
                  <a:pt x="115" y="150"/>
                </a:lnTo>
                <a:lnTo>
                  <a:pt x="122" y="105"/>
                </a:lnTo>
                <a:lnTo>
                  <a:pt x="130" y="72"/>
                </a:lnTo>
                <a:lnTo>
                  <a:pt x="138" y="124"/>
                </a:lnTo>
                <a:lnTo>
                  <a:pt x="145" y="36"/>
                </a:lnTo>
                <a:lnTo>
                  <a:pt x="153" y="134"/>
                </a:lnTo>
                <a:lnTo>
                  <a:pt x="161" y="125"/>
                </a:lnTo>
                <a:lnTo>
                  <a:pt x="168" y="160"/>
                </a:lnTo>
                <a:lnTo>
                  <a:pt x="176" y="162"/>
                </a:lnTo>
                <a:lnTo>
                  <a:pt x="184" y="104"/>
                </a:lnTo>
                <a:lnTo>
                  <a:pt x="191" y="135"/>
                </a:lnTo>
                <a:lnTo>
                  <a:pt x="199" y="130"/>
                </a:lnTo>
                <a:lnTo>
                  <a:pt x="207" y="152"/>
                </a:lnTo>
                <a:lnTo>
                  <a:pt x="214" y="165"/>
                </a:lnTo>
                <a:lnTo>
                  <a:pt x="222" y="176"/>
                </a:lnTo>
                <a:lnTo>
                  <a:pt x="229" y="153"/>
                </a:lnTo>
                <a:lnTo>
                  <a:pt x="237" y="54"/>
                </a:lnTo>
                <a:lnTo>
                  <a:pt x="245" y="158"/>
                </a:lnTo>
                <a:lnTo>
                  <a:pt x="252" y="107"/>
                </a:lnTo>
                <a:lnTo>
                  <a:pt x="260" y="107"/>
                </a:lnTo>
                <a:lnTo>
                  <a:pt x="268" y="206"/>
                </a:lnTo>
                <a:lnTo>
                  <a:pt x="275" y="152"/>
                </a:lnTo>
                <a:lnTo>
                  <a:pt x="283" y="99"/>
                </a:lnTo>
                <a:lnTo>
                  <a:pt x="291" y="130"/>
                </a:lnTo>
                <a:lnTo>
                  <a:pt x="298" y="106"/>
                </a:lnTo>
                <a:lnTo>
                  <a:pt x="306" y="0"/>
                </a:lnTo>
                <a:lnTo>
                  <a:pt x="313" y="165"/>
                </a:lnTo>
                <a:lnTo>
                  <a:pt x="321" y="196"/>
                </a:lnTo>
                <a:lnTo>
                  <a:pt x="329" y="134"/>
                </a:lnTo>
                <a:lnTo>
                  <a:pt x="336" y="114"/>
                </a:lnTo>
                <a:lnTo>
                  <a:pt x="344" y="106"/>
                </a:lnTo>
                <a:lnTo>
                  <a:pt x="352" y="183"/>
                </a:lnTo>
                <a:lnTo>
                  <a:pt x="359" y="182"/>
                </a:lnTo>
                <a:lnTo>
                  <a:pt x="367" y="179"/>
                </a:lnTo>
                <a:lnTo>
                  <a:pt x="375" y="206"/>
                </a:lnTo>
                <a:lnTo>
                  <a:pt x="382" y="164"/>
                </a:lnTo>
                <a:lnTo>
                  <a:pt x="390" y="150"/>
                </a:lnTo>
                <a:lnTo>
                  <a:pt x="398" y="156"/>
                </a:lnTo>
                <a:lnTo>
                  <a:pt x="405" y="144"/>
                </a:lnTo>
                <a:lnTo>
                  <a:pt x="413" y="112"/>
                </a:lnTo>
                <a:lnTo>
                  <a:pt x="420" y="164"/>
                </a:lnTo>
                <a:lnTo>
                  <a:pt x="428" y="131"/>
                </a:lnTo>
                <a:lnTo>
                  <a:pt x="436" y="214"/>
                </a:lnTo>
                <a:lnTo>
                  <a:pt x="443" y="114"/>
                </a:lnTo>
                <a:lnTo>
                  <a:pt x="451" y="85"/>
                </a:lnTo>
                <a:lnTo>
                  <a:pt x="459" y="119"/>
                </a:lnTo>
                <a:lnTo>
                  <a:pt x="466" y="164"/>
                </a:lnTo>
                <a:lnTo>
                  <a:pt x="474" y="229"/>
                </a:lnTo>
                <a:lnTo>
                  <a:pt x="482" y="195"/>
                </a:lnTo>
                <a:lnTo>
                  <a:pt x="489" y="209"/>
                </a:lnTo>
                <a:lnTo>
                  <a:pt x="497" y="221"/>
                </a:lnTo>
                <a:lnTo>
                  <a:pt x="504" y="232"/>
                </a:lnTo>
                <a:lnTo>
                  <a:pt x="512" y="193"/>
                </a:lnTo>
                <a:lnTo>
                  <a:pt x="520" y="216"/>
                </a:lnTo>
                <a:lnTo>
                  <a:pt x="527" y="190"/>
                </a:lnTo>
                <a:lnTo>
                  <a:pt x="535" y="228"/>
                </a:lnTo>
                <a:lnTo>
                  <a:pt x="543" y="181"/>
                </a:lnTo>
                <a:lnTo>
                  <a:pt x="550" y="199"/>
                </a:lnTo>
                <a:lnTo>
                  <a:pt x="558" y="205"/>
                </a:lnTo>
                <a:lnTo>
                  <a:pt x="566" y="187"/>
                </a:lnTo>
                <a:lnTo>
                  <a:pt x="573" y="195"/>
                </a:lnTo>
                <a:lnTo>
                  <a:pt x="581" y="162"/>
                </a:lnTo>
                <a:lnTo>
                  <a:pt x="589" y="175"/>
                </a:lnTo>
                <a:lnTo>
                  <a:pt x="596" y="170"/>
                </a:lnTo>
                <a:lnTo>
                  <a:pt x="604" y="172"/>
                </a:lnTo>
                <a:lnTo>
                  <a:pt x="611" y="194"/>
                </a:lnTo>
                <a:lnTo>
                  <a:pt x="619" y="181"/>
                </a:lnTo>
                <a:lnTo>
                  <a:pt x="627" y="170"/>
                </a:lnTo>
                <a:lnTo>
                  <a:pt x="634" y="197"/>
                </a:lnTo>
                <a:lnTo>
                  <a:pt x="642" y="191"/>
                </a:lnTo>
                <a:lnTo>
                  <a:pt x="650" y="171"/>
                </a:lnTo>
                <a:lnTo>
                  <a:pt x="657" y="206"/>
                </a:lnTo>
                <a:lnTo>
                  <a:pt x="665" y="224"/>
                </a:lnTo>
                <a:lnTo>
                  <a:pt x="673" y="173"/>
                </a:lnTo>
                <a:lnTo>
                  <a:pt x="680" y="210"/>
                </a:lnTo>
                <a:lnTo>
                  <a:pt x="688" y="206"/>
                </a:lnTo>
                <a:lnTo>
                  <a:pt x="695" y="195"/>
                </a:lnTo>
                <a:lnTo>
                  <a:pt x="703" y="166"/>
                </a:lnTo>
                <a:lnTo>
                  <a:pt x="711" y="146"/>
                </a:lnTo>
                <a:lnTo>
                  <a:pt x="718" y="190"/>
                </a:lnTo>
                <a:lnTo>
                  <a:pt x="726" y="150"/>
                </a:lnTo>
                <a:lnTo>
                  <a:pt x="734" y="190"/>
                </a:lnTo>
                <a:lnTo>
                  <a:pt x="741" y="210"/>
                </a:lnTo>
                <a:lnTo>
                  <a:pt x="749" y="218"/>
                </a:lnTo>
                <a:lnTo>
                  <a:pt x="757" y="211"/>
                </a:lnTo>
                <a:lnTo>
                  <a:pt x="764" y="184"/>
                </a:lnTo>
                <a:lnTo>
                  <a:pt x="772" y="194"/>
                </a:lnTo>
                <a:lnTo>
                  <a:pt x="780" y="179"/>
                </a:lnTo>
              </a:path>
            </a:pathLst>
          </a:custGeom>
          <a:noFill/>
          <a:ln w="17463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19" name="Freeform 231"/>
          <p:cNvSpPr>
            <a:spLocks/>
          </p:cNvSpPr>
          <p:nvPr/>
        </p:nvSpPr>
        <p:spPr bwMode="auto">
          <a:xfrm>
            <a:off x="1116013" y="3329559"/>
            <a:ext cx="4032250" cy="1436688"/>
          </a:xfrm>
          <a:custGeom>
            <a:avLst/>
            <a:gdLst/>
            <a:ahLst/>
            <a:cxnLst>
              <a:cxn ang="0">
                <a:pos x="8" y="190"/>
              </a:cxn>
              <a:cxn ang="0">
                <a:pos x="23" y="192"/>
              </a:cxn>
              <a:cxn ang="0">
                <a:pos x="38" y="177"/>
              </a:cxn>
              <a:cxn ang="0">
                <a:pos x="54" y="174"/>
              </a:cxn>
              <a:cxn ang="0">
                <a:pos x="69" y="127"/>
              </a:cxn>
              <a:cxn ang="0">
                <a:pos x="84" y="175"/>
              </a:cxn>
              <a:cxn ang="0">
                <a:pos x="100" y="103"/>
              </a:cxn>
              <a:cxn ang="0">
                <a:pos x="115" y="150"/>
              </a:cxn>
              <a:cxn ang="0">
                <a:pos x="130" y="72"/>
              </a:cxn>
              <a:cxn ang="0">
                <a:pos x="145" y="36"/>
              </a:cxn>
              <a:cxn ang="0">
                <a:pos x="161" y="125"/>
              </a:cxn>
              <a:cxn ang="0">
                <a:pos x="176" y="162"/>
              </a:cxn>
              <a:cxn ang="0">
                <a:pos x="191" y="135"/>
              </a:cxn>
              <a:cxn ang="0">
                <a:pos x="207" y="152"/>
              </a:cxn>
              <a:cxn ang="0">
                <a:pos x="222" y="176"/>
              </a:cxn>
              <a:cxn ang="0">
                <a:pos x="237" y="54"/>
              </a:cxn>
              <a:cxn ang="0">
                <a:pos x="252" y="107"/>
              </a:cxn>
              <a:cxn ang="0">
                <a:pos x="268" y="206"/>
              </a:cxn>
              <a:cxn ang="0">
                <a:pos x="283" y="99"/>
              </a:cxn>
              <a:cxn ang="0">
                <a:pos x="298" y="106"/>
              </a:cxn>
              <a:cxn ang="0">
                <a:pos x="313" y="165"/>
              </a:cxn>
              <a:cxn ang="0">
                <a:pos x="329" y="134"/>
              </a:cxn>
              <a:cxn ang="0">
                <a:pos x="344" y="106"/>
              </a:cxn>
              <a:cxn ang="0">
                <a:pos x="359" y="182"/>
              </a:cxn>
              <a:cxn ang="0">
                <a:pos x="375" y="206"/>
              </a:cxn>
              <a:cxn ang="0">
                <a:pos x="390" y="150"/>
              </a:cxn>
              <a:cxn ang="0">
                <a:pos x="405" y="144"/>
              </a:cxn>
              <a:cxn ang="0">
                <a:pos x="420" y="164"/>
              </a:cxn>
              <a:cxn ang="0">
                <a:pos x="436" y="214"/>
              </a:cxn>
              <a:cxn ang="0">
                <a:pos x="451" y="85"/>
              </a:cxn>
              <a:cxn ang="0">
                <a:pos x="466" y="164"/>
              </a:cxn>
              <a:cxn ang="0">
                <a:pos x="482" y="195"/>
              </a:cxn>
              <a:cxn ang="0">
                <a:pos x="497" y="221"/>
              </a:cxn>
              <a:cxn ang="0">
                <a:pos x="512" y="193"/>
              </a:cxn>
              <a:cxn ang="0">
                <a:pos x="527" y="190"/>
              </a:cxn>
              <a:cxn ang="0">
                <a:pos x="543" y="181"/>
              </a:cxn>
              <a:cxn ang="0">
                <a:pos x="558" y="205"/>
              </a:cxn>
              <a:cxn ang="0">
                <a:pos x="573" y="195"/>
              </a:cxn>
              <a:cxn ang="0">
                <a:pos x="589" y="175"/>
              </a:cxn>
              <a:cxn ang="0">
                <a:pos x="604" y="172"/>
              </a:cxn>
              <a:cxn ang="0">
                <a:pos x="619" y="181"/>
              </a:cxn>
              <a:cxn ang="0">
                <a:pos x="634" y="197"/>
              </a:cxn>
              <a:cxn ang="0">
                <a:pos x="650" y="171"/>
              </a:cxn>
              <a:cxn ang="0">
                <a:pos x="665" y="224"/>
              </a:cxn>
              <a:cxn ang="0">
                <a:pos x="680" y="210"/>
              </a:cxn>
              <a:cxn ang="0">
                <a:pos x="695" y="195"/>
              </a:cxn>
              <a:cxn ang="0">
                <a:pos x="711" y="146"/>
              </a:cxn>
              <a:cxn ang="0">
                <a:pos x="726" y="150"/>
              </a:cxn>
              <a:cxn ang="0">
                <a:pos x="741" y="210"/>
              </a:cxn>
              <a:cxn ang="0">
                <a:pos x="757" y="211"/>
              </a:cxn>
              <a:cxn ang="0">
                <a:pos x="772" y="194"/>
              </a:cxn>
            </a:cxnLst>
            <a:rect l="0" t="0" r="r" b="b"/>
            <a:pathLst>
              <a:path w="780" h="244">
                <a:moveTo>
                  <a:pt x="0" y="244"/>
                </a:moveTo>
                <a:lnTo>
                  <a:pt x="8" y="190"/>
                </a:lnTo>
                <a:lnTo>
                  <a:pt x="16" y="241"/>
                </a:lnTo>
                <a:lnTo>
                  <a:pt x="23" y="192"/>
                </a:lnTo>
                <a:lnTo>
                  <a:pt x="31" y="199"/>
                </a:lnTo>
                <a:lnTo>
                  <a:pt x="38" y="177"/>
                </a:lnTo>
                <a:lnTo>
                  <a:pt x="46" y="190"/>
                </a:lnTo>
                <a:lnTo>
                  <a:pt x="54" y="174"/>
                </a:lnTo>
                <a:lnTo>
                  <a:pt x="61" y="138"/>
                </a:lnTo>
                <a:lnTo>
                  <a:pt x="69" y="127"/>
                </a:lnTo>
                <a:lnTo>
                  <a:pt x="77" y="166"/>
                </a:lnTo>
                <a:lnTo>
                  <a:pt x="84" y="175"/>
                </a:lnTo>
                <a:lnTo>
                  <a:pt x="92" y="146"/>
                </a:lnTo>
                <a:lnTo>
                  <a:pt x="100" y="103"/>
                </a:lnTo>
                <a:lnTo>
                  <a:pt x="107" y="145"/>
                </a:lnTo>
                <a:lnTo>
                  <a:pt x="115" y="150"/>
                </a:lnTo>
                <a:lnTo>
                  <a:pt x="122" y="105"/>
                </a:lnTo>
                <a:lnTo>
                  <a:pt x="130" y="72"/>
                </a:lnTo>
                <a:lnTo>
                  <a:pt x="138" y="124"/>
                </a:lnTo>
                <a:lnTo>
                  <a:pt x="145" y="36"/>
                </a:lnTo>
                <a:lnTo>
                  <a:pt x="153" y="134"/>
                </a:lnTo>
                <a:lnTo>
                  <a:pt x="161" y="125"/>
                </a:lnTo>
                <a:lnTo>
                  <a:pt x="168" y="160"/>
                </a:lnTo>
                <a:lnTo>
                  <a:pt x="176" y="162"/>
                </a:lnTo>
                <a:lnTo>
                  <a:pt x="184" y="104"/>
                </a:lnTo>
                <a:lnTo>
                  <a:pt x="191" y="135"/>
                </a:lnTo>
                <a:lnTo>
                  <a:pt x="199" y="130"/>
                </a:lnTo>
                <a:lnTo>
                  <a:pt x="207" y="152"/>
                </a:lnTo>
                <a:lnTo>
                  <a:pt x="214" y="165"/>
                </a:lnTo>
                <a:lnTo>
                  <a:pt x="222" y="176"/>
                </a:lnTo>
                <a:lnTo>
                  <a:pt x="229" y="153"/>
                </a:lnTo>
                <a:lnTo>
                  <a:pt x="237" y="54"/>
                </a:lnTo>
                <a:lnTo>
                  <a:pt x="245" y="158"/>
                </a:lnTo>
                <a:lnTo>
                  <a:pt x="252" y="107"/>
                </a:lnTo>
                <a:lnTo>
                  <a:pt x="260" y="107"/>
                </a:lnTo>
                <a:lnTo>
                  <a:pt x="268" y="206"/>
                </a:lnTo>
                <a:lnTo>
                  <a:pt x="275" y="152"/>
                </a:lnTo>
                <a:lnTo>
                  <a:pt x="283" y="99"/>
                </a:lnTo>
                <a:lnTo>
                  <a:pt x="291" y="130"/>
                </a:lnTo>
                <a:lnTo>
                  <a:pt x="298" y="106"/>
                </a:lnTo>
                <a:lnTo>
                  <a:pt x="306" y="0"/>
                </a:lnTo>
                <a:lnTo>
                  <a:pt x="313" y="165"/>
                </a:lnTo>
                <a:lnTo>
                  <a:pt x="321" y="196"/>
                </a:lnTo>
                <a:lnTo>
                  <a:pt x="329" y="134"/>
                </a:lnTo>
                <a:lnTo>
                  <a:pt x="336" y="114"/>
                </a:lnTo>
                <a:lnTo>
                  <a:pt x="344" y="106"/>
                </a:lnTo>
                <a:lnTo>
                  <a:pt x="352" y="183"/>
                </a:lnTo>
                <a:lnTo>
                  <a:pt x="359" y="182"/>
                </a:lnTo>
                <a:lnTo>
                  <a:pt x="367" y="179"/>
                </a:lnTo>
                <a:lnTo>
                  <a:pt x="375" y="206"/>
                </a:lnTo>
                <a:lnTo>
                  <a:pt x="382" y="164"/>
                </a:lnTo>
                <a:lnTo>
                  <a:pt x="390" y="150"/>
                </a:lnTo>
                <a:lnTo>
                  <a:pt x="398" y="156"/>
                </a:lnTo>
                <a:lnTo>
                  <a:pt x="405" y="144"/>
                </a:lnTo>
                <a:lnTo>
                  <a:pt x="413" y="112"/>
                </a:lnTo>
                <a:lnTo>
                  <a:pt x="420" y="164"/>
                </a:lnTo>
                <a:lnTo>
                  <a:pt x="428" y="131"/>
                </a:lnTo>
                <a:lnTo>
                  <a:pt x="436" y="214"/>
                </a:lnTo>
                <a:lnTo>
                  <a:pt x="443" y="114"/>
                </a:lnTo>
                <a:lnTo>
                  <a:pt x="451" y="85"/>
                </a:lnTo>
                <a:lnTo>
                  <a:pt x="459" y="119"/>
                </a:lnTo>
                <a:lnTo>
                  <a:pt x="466" y="164"/>
                </a:lnTo>
                <a:lnTo>
                  <a:pt x="474" y="229"/>
                </a:lnTo>
                <a:lnTo>
                  <a:pt x="482" y="195"/>
                </a:lnTo>
                <a:lnTo>
                  <a:pt x="489" y="209"/>
                </a:lnTo>
                <a:lnTo>
                  <a:pt x="497" y="221"/>
                </a:lnTo>
                <a:lnTo>
                  <a:pt x="504" y="232"/>
                </a:lnTo>
                <a:lnTo>
                  <a:pt x="512" y="193"/>
                </a:lnTo>
                <a:lnTo>
                  <a:pt x="520" y="216"/>
                </a:lnTo>
                <a:lnTo>
                  <a:pt x="527" y="190"/>
                </a:lnTo>
                <a:lnTo>
                  <a:pt x="535" y="228"/>
                </a:lnTo>
                <a:lnTo>
                  <a:pt x="543" y="181"/>
                </a:lnTo>
                <a:lnTo>
                  <a:pt x="550" y="199"/>
                </a:lnTo>
                <a:lnTo>
                  <a:pt x="558" y="205"/>
                </a:lnTo>
                <a:lnTo>
                  <a:pt x="566" y="187"/>
                </a:lnTo>
                <a:lnTo>
                  <a:pt x="573" y="195"/>
                </a:lnTo>
                <a:lnTo>
                  <a:pt x="581" y="162"/>
                </a:lnTo>
                <a:lnTo>
                  <a:pt x="589" y="175"/>
                </a:lnTo>
                <a:lnTo>
                  <a:pt x="596" y="170"/>
                </a:lnTo>
                <a:lnTo>
                  <a:pt x="604" y="172"/>
                </a:lnTo>
                <a:lnTo>
                  <a:pt x="611" y="194"/>
                </a:lnTo>
                <a:lnTo>
                  <a:pt x="619" y="181"/>
                </a:lnTo>
                <a:lnTo>
                  <a:pt x="627" y="170"/>
                </a:lnTo>
                <a:lnTo>
                  <a:pt x="634" y="197"/>
                </a:lnTo>
                <a:lnTo>
                  <a:pt x="642" y="191"/>
                </a:lnTo>
                <a:lnTo>
                  <a:pt x="650" y="171"/>
                </a:lnTo>
                <a:lnTo>
                  <a:pt x="657" y="206"/>
                </a:lnTo>
                <a:lnTo>
                  <a:pt x="665" y="224"/>
                </a:lnTo>
                <a:lnTo>
                  <a:pt x="673" y="173"/>
                </a:lnTo>
                <a:lnTo>
                  <a:pt x="680" y="210"/>
                </a:lnTo>
                <a:lnTo>
                  <a:pt x="688" y="206"/>
                </a:lnTo>
                <a:lnTo>
                  <a:pt x="695" y="195"/>
                </a:lnTo>
                <a:lnTo>
                  <a:pt x="703" y="166"/>
                </a:lnTo>
                <a:lnTo>
                  <a:pt x="711" y="146"/>
                </a:lnTo>
                <a:lnTo>
                  <a:pt x="718" y="190"/>
                </a:lnTo>
                <a:lnTo>
                  <a:pt x="726" y="150"/>
                </a:lnTo>
                <a:lnTo>
                  <a:pt x="734" y="190"/>
                </a:lnTo>
                <a:lnTo>
                  <a:pt x="741" y="210"/>
                </a:lnTo>
                <a:lnTo>
                  <a:pt x="749" y="218"/>
                </a:lnTo>
                <a:lnTo>
                  <a:pt x="757" y="211"/>
                </a:lnTo>
                <a:lnTo>
                  <a:pt x="764" y="184"/>
                </a:lnTo>
                <a:lnTo>
                  <a:pt x="772" y="194"/>
                </a:lnTo>
                <a:lnTo>
                  <a:pt x="780" y="179"/>
                </a:lnTo>
              </a:path>
            </a:pathLst>
          </a:custGeom>
          <a:noFill/>
          <a:ln w="17463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126" name="Group 238"/>
          <p:cNvGrpSpPr>
            <a:grpSpLocks/>
          </p:cNvGrpSpPr>
          <p:nvPr/>
        </p:nvGrpSpPr>
        <p:grpSpPr bwMode="auto">
          <a:xfrm>
            <a:off x="900113" y="5345684"/>
            <a:ext cx="663575" cy="366713"/>
            <a:chOff x="521" y="3896"/>
            <a:chExt cx="418" cy="231"/>
          </a:xfrm>
        </p:grpSpPr>
        <p:sp>
          <p:nvSpPr>
            <p:cNvPr id="38120" name="Line 232"/>
            <p:cNvSpPr>
              <a:spLocks noChangeShapeType="1"/>
            </p:cNvSpPr>
            <p:nvPr/>
          </p:nvSpPr>
          <p:spPr bwMode="auto">
            <a:xfrm>
              <a:off x="521" y="4012"/>
              <a:ext cx="18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23" name="Text Box 235"/>
            <p:cNvSpPr txBox="1">
              <a:spLocks noChangeArrowheads="1"/>
            </p:cNvSpPr>
            <p:nvPr/>
          </p:nvSpPr>
          <p:spPr bwMode="auto">
            <a:xfrm>
              <a:off x="735" y="389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38127" name="Group 239"/>
          <p:cNvGrpSpPr>
            <a:grpSpLocks/>
          </p:cNvGrpSpPr>
          <p:nvPr/>
        </p:nvGrpSpPr>
        <p:grpSpPr bwMode="auto">
          <a:xfrm>
            <a:off x="1730375" y="5345684"/>
            <a:ext cx="873125" cy="366713"/>
            <a:chOff x="1156" y="3974"/>
            <a:chExt cx="550" cy="231"/>
          </a:xfrm>
        </p:grpSpPr>
        <p:sp>
          <p:nvSpPr>
            <p:cNvPr id="38121" name="Line 233"/>
            <p:cNvSpPr>
              <a:spLocks noChangeShapeType="1"/>
            </p:cNvSpPr>
            <p:nvPr/>
          </p:nvSpPr>
          <p:spPr bwMode="auto">
            <a:xfrm>
              <a:off x="1156" y="4089"/>
              <a:ext cx="182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24" name="Text Box 236"/>
            <p:cNvSpPr txBox="1">
              <a:spLocks noChangeArrowheads="1"/>
            </p:cNvSpPr>
            <p:nvPr/>
          </p:nvSpPr>
          <p:spPr bwMode="auto">
            <a:xfrm>
              <a:off x="1338" y="3974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  <a:cs typeface="Times New Roman" pitchFamily="18" charset="0"/>
                </a:rPr>
                <a:t>T+1</a:t>
              </a:r>
            </a:p>
          </p:txBody>
        </p:sp>
      </p:grpSp>
      <p:grpSp>
        <p:nvGrpSpPr>
          <p:cNvPr id="38128" name="Group 240"/>
          <p:cNvGrpSpPr>
            <a:grpSpLocks/>
          </p:cNvGrpSpPr>
          <p:nvPr/>
        </p:nvGrpSpPr>
        <p:grpSpPr bwMode="auto">
          <a:xfrm>
            <a:off x="2771775" y="5345684"/>
            <a:ext cx="871538" cy="366713"/>
            <a:chOff x="1746" y="3974"/>
            <a:chExt cx="549" cy="231"/>
          </a:xfrm>
        </p:grpSpPr>
        <p:sp>
          <p:nvSpPr>
            <p:cNvPr id="38122" name="Line 234"/>
            <p:cNvSpPr>
              <a:spLocks noChangeShapeType="1"/>
            </p:cNvSpPr>
            <p:nvPr/>
          </p:nvSpPr>
          <p:spPr bwMode="auto">
            <a:xfrm>
              <a:off x="1746" y="4089"/>
              <a:ext cx="182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25" name="Text Box 237"/>
            <p:cNvSpPr txBox="1">
              <a:spLocks noChangeArrowheads="1"/>
            </p:cNvSpPr>
            <p:nvPr/>
          </p:nvSpPr>
          <p:spPr bwMode="auto">
            <a:xfrm>
              <a:off x="1927" y="3974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  <a:cs typeface="Times New Roman" pitchFamily="18" charset="0"/>
                </a:rPr>
                <a:t>T+2</a:t>
              </a:r>
            </a:p>
          </p:txBody>
        </p:sp>
      </p:grpSp>
      <p:sp>
        <p:nvSpPr>
          <p:cNvPr id="8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Autocorrelation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Spatial autocorrelation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Correlation of a field with itself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4" descr="Hills-4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4200" y="33337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ills_s_tw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2362200"/>
            <a:ext cx="2743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600" y="4191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19600" y="55626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</a:t>
            </a:r>
          </a:p>
        </p:txBody>
      </p:sp>
      <p:pic>
        <p:nvPicPr>
          <p:cNvPr id="8" name="Picture 9" descr="fla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4397375"/>
            <a:ext cx="29718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18325" y="63611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Maximum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8675" y="261938"/>
            <a:ext cx="7327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Quantifying the spatial autocorrelation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85925" y="1217613"/>
            <a:ext cx="1221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Global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00" name="Text Box 88"/>
          <p:cNvSpPr txBox="1">
            <a:spLocks noChangeArrowheads="1"/>
          </p:cNvSpPr>
          <p:nvPr/>
        </p:nvSpPr>
        <p:spPr bwMode="auto">
          <a:xfrm>
            <a:off x="5983288" y="1217613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Local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01" name="Text Box 89"/>
          <p:cNvSpPr txBox="1">
            <a:spLocks noChangeArrowheads="1"/>
          </p:cNvSpPr>
          <p:nvPr/>
        </p:nvSpPr>
        <p:spPr bwMode="auto">
          <a:xfrm>
            <a:off x="818182" y="2060575"/>
            <a:ext cx="2896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Moran’s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Geary’s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02" name="Text Box 90"/>
          <p:cNvSpPr txBox="1">
            <a:spLocks noChangeArrowheads="1"/>
          </p:cNvSpPr>
          <p:nvPr/>
        </p:nvSpPr>
        <p:spPr bwMode="auto">
          <a:xfrm>
            <a:off x="5199063" y="2060575"/>
            <a:ext cx="2901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LISA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G,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003" name="Object 91"/>
          <p:cNvGraphicFramePr>
            <a:graphicFrameLocks noChangeAspect="1"/>
          </p:cNvGraphicFramePr>
          <p:nvPr/>
        </p:nvGraphicFramePr>
        <p:xfrm>
          <a:off x="539750" y="3068638"/>
          <a:ext cx="4321175" cy="1797050"/>
        </p:xfrm>
        <a:graphic>
          <a:graphicData uri="http://schemas.openxmlformats.org/presentationml/2006/ole">
            <p:oleObj spid="_x0000_s39003" name="Equation" r:id="rId4" imgW="2006280" imgH="850680" progId="Equation.3">
              <p:embed/>
            </p:oleObj>
          </a:graphicData>
        </a:graphic>
      </p:graphicFrame>
      <p:graphicFrame>
        <p:nvGraphicFramePr>
          <p:cNvPr id="39005" name="Object 93"/>
          <p:cNvGraphicFramePr>
            <a:graphicFrameLocks noChangeAspect="1"/>
          </p:cNvGraphicFramePr>
          <p:nvPr/>
        </p:nvGraphicFramePr>
        <p:xfrm>
          <a:off x="250825" y="4797425"/>
          <a:ext cx="1728788" cy="723900"/>
        </p:xfrm>
        <a:graphic>
          <a:graphicData uri="http://schemas.openxmlformats.org/presentationml/2006/ole">
            <p:oleObj spid="_x0000_s39005" name="Equation" r:id="rId5" imgW="1002960" imgH="419040" progId="Equation.3">
              <p:embed/>
            </p:oleObj>
          </a:graphicData>
        </a:graphic>
      </p:graphicFrame>
      <p:graphicFrame>
        <p:nvGraphicFramePr>
          <p:cNvPr id="39006" name="Object 94"/>
          <p:cNvGraphicFramePr>
            <a:graphicFrameLocks noChangeAspect="1"/>
          </p:cNvGraphicFramePr>
          <p:nvPr/>
        </p:nvGraphicFramePr>
        <p:xfrm>
          <a:off x="1331913" y="5661025"/>
          <a:ext cx="2665412" cy="869950"/>
        </p:xfrm>
        <a:graphic>
          <a:graphicData uri="http://schemas.openxmlformats.org/presentationml/2006/ole">
            <p:oleObj spid="_x0000_s39006" name="Equation" r:id="rId6" imgW="1409400" imgH="444240" progId="Equation.3">
              <p:embed/>
            </p:oleObj>
          </a:graphicData>
        </a:graphic>
      </p:graphicFrame>
      <p:graphicFrame>
        <p:nvGraphicFramePr>
          <p:cNvPr id="39007" name="Object 95"/>
          <p:cNvGraphicFramePr>
            <a:graphicFrameLocks noChangeAspect="1"/>
          </p:cNvGraphicFramePr>
          <p:nvPr/>
        </p:nvGraphicFramePr>
        <p:xfrm>
          <a:off x="5580063" y="2997200"/>
          <a:ext cx="2808287" cy="1349375"/>
        </p:xfrm>
        <a:graphic>
          <a:graphicData uri="http://schemas.openxmlformats.org/presentationml/2006/ole">
            <p:oleObj spid="_x0000_s39007" name="Equation" r:id="rId7" imgW="1434960" imgH="698400" progId="Equation.3">
              <p:embed/>
            </p:oleObj>
          </a:graphicData>
        </a:graphic>
      </p:graphicFrame>
      <p:graphicFrame>
        <p:nvGraphicFramePr>
          <p:cNvPr id="39008" name="Object 96"/>
          <p:cNvGraphicFramePr>
            <a:graphicFrameLocks noChangeAspect="1"/>
          </p:cNvGraphicFramePr>
          <p:nvPr/>
        </p:nvGraphicFramePr>
        <p:xfrm>
          <a:off x="5580063" y="4724400"/>
          <a:ext cx="2735262" cy="1376363"/>
        </p:xfrm>
        <a:graphic>
          <a:graphicData uri="http://schemas.openxmlformats.org/presentationml/2006/ole">
            <p:oleObj spid="_x0000_s39008" name="Equation" r:id="rId8" imgW="1371600" imgH="698400" progId="Equation.3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39146" y="261938"/>
            <a:ext cx="5865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Local Indicators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4348" y="1214422"/>
            <a:ext cx="3929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Global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statistic to summarize pattern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Clustering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Homogeneity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1472" y="2857496"/>
            <a:ext cx="778674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LISA satisfies two requirements: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indicate significant spatial clustering for each location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 of LISA proportional to a global indicator of spatial association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348" y="4429132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Identify Hot Spots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significant local clusters in the absence of global autocorrelation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complications in the presence of global autocorrelation (extra heterogeneity)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significant local outliers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 surrounded by low and vice versa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Indicate Local Instability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local deviations from global pattern of spatial autocorrelation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57752" y="1214422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location-specific statistics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clusters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heterogeneity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82666" y="261938"/>
            <a:ext cx="63786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Understanding the results: Moran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984250" y="1125538"/>
            <a:ext cx="276225" cy="14112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1263650" y="1162050"/>
            <a:ext cx="276225" cy="13747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1543050" y="1198563"/>
            <a:ext cx="276225" cy="13382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1824038" y="1233488"/>
            <a:ext cx="276225" cy="130333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2103438" y="1270000"/>
            <a:ext cx="276225" cy="12668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2382838" y="1304925"/>
            <a:ext cx="276225" cy="1231900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5" name="Freeform 19"/>
          <p:cNvSpPr>
            <a:spLocks/>
          </p:cNvSpPr>
          <p:nvPr/>
        </p:nvSpPr>
        <p:spPr bwMode="auto">
          <a:xfrm>
            <a:off x="2663825" y="1341438"/>
            <a:ext cx="276225" cy="11953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2943225" y="1377950"/>
            <a:ext cx="276225" cy="11588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7" name="Freeform 21"/>
          <p:cNvSpPr>
            <a:spLocks/>
          </p:cNvSpPr>
          <p:nvPr/>
        </p:nvSpPr>
        <p:spPr bwMode="auto">
          <a:xfrm>
            <a:off x="3224213" y="1414463"/>
            <a:ext cx="276225" cy="11223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8" name="Freeform 22"/>
          <p:cNvSpPr>
            <a:spLocks/>
          </p:cNvSpPr>
          <p:nvPr/>
        </p:nvSpPr>
        <p:spPr bwMode="auto">
          <a:xfrm>
            <a:off x="3503613" y="1485900"/>
            <a:ext cx="276225" cy="10509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3783013" y="1522413"/>
            <a:ext cx="276225" cy="101441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0" name="Freeform 24"/>
          <p:cNvSpPr>
            <a:spLocks/>
          </p:cNvSpPr>
          <p:nvPr/>
        </p:nvSpPr>
        <p:spPr bwMode="auto">
          <a:xfrm>
            <a:off x="4064000" y="1557338"/>
            <a:ext cx="276225" cy="9794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1" name="Freeform 25"/>
          <p:cNvSpPr>
            <a:spLocks/>
          </p:cNvSpPr>
          <p:nvPr/>
        </p:nvSpPr>
        <p:spPr bwMode="auto">
          <a:xfrm>
            <a:off x="4343400" y="1630363"/>
            <a:ext cx="276225" cy="9064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2" name="Freeform 26"/>
          <p:cNvSpPr>
            <a:spLocks/>
          </p:cNvSpPr>
          <p:nvPr/>
        </p:nvSpPr>
        <p:spPr bwMode="auto">
          <a:xfrm>
            <a:off x="4624388" y="1665288"/>
            <a:ext cx="276225" cy="87153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3" name="Freeform 27"/>
          <p:cNvSpPr>
            <a:spLocks/>
          </p:cNvSpPr>
          <p:nvPr/>
        </p:nvSpPr>
        <p:spPr bwMode="auto">
          <a:xfrm>
            <a:off x="4903788" y="1701800"/>
            <a:ext cx="276225" cy="8350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4" name="Freeform 28"/>
          <p:cNvSpPr>
            <a:spLocks/>
          </p:cNvSpPr>
          <p:nvPr/>
        </p:nvSpPr>
        <p:spPr bwMode="auto">
          <a:xfrm>
            <a:off x="5183188" y="1773238"/>
            <a:ext cx="276225" cy="7635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5" name="Freeform 29"/>
          <p:cNvSpPr>
            <a:spLocks/>
          </p:cNvSpPr>
          <p:nvPr/>
        </p:nvSpPr>
        <p:spPr bwMode="auto">
          <a:xfrm>
            <a:off x="5464175" y="1846263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6" name="Freeform 30"/>
          <p:cNvSpPr>
            <a:spLocks/>
          </p:cNvSpPr>
          <p:nvPr/>
        </p:nvSpPr>
        <p:spPr bwMode="auto">
          <a:xfrm>
            <a:off x="5743575" y="1917700"/>
            <a:ext cx="276225" cy="6191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7" name="Freeform 31"/>
          <p:cNvSpPr>
            <a:spLocks/>
          </p:cNvSpPr>
          <p:nvPr/>
        </p:nvSpPr>
        <p:spPr bwMode="auto">
          <a:xfrm>
            <a:off x="6024563" y="2025650"/>
            <a:ext cx="276225" cy="5111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9" name="Freeform 33"/>
          <p:cNvSpPr>
            <a:spLocks/>
          </p:cNvSpPr>
          <p:nvPr/>
        </p:nvSpPr>
        <p:spPr bwMode="auto">
          <a:xfrm>
            <a:off x="1498600" y="4970463"/>
            <a:ext cx="276225" cy="14112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0" name="Freeform 34"/>
          <p:cNvSpPr>
            <a:spLocks/>
          </p:cNvSpPr>
          <p:nvPr/>
        </p:nvSpPr>
        <p:spPr bwMode="auto">
          <a:xfrm>
            <a:off x="2779713" y="5006975"/>
            <a:ext cx="276225" cy="13747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1" name="Freeform 35"/>
          <p:cNvSpPr>
            <a:spLocks/>
          </p:cNvSpPr>
          <p:nvPr/>
        </p:nvSpPr>
        <p:spPr bwMode="auto">
          <a:xfrm>
            <a:off x="984250" y="4970463"/>
            <a:ext cx="276225" cy="14112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2" name="Freeform 36"/>
          <p:cNvSpPr>
            <a:spLocks/>
          </p:cNvSpPr>
          <p:nvPr/>
        </p:nvSpPr>
        <p:spPr bwMode="auto">
          <a:xfrm>
            <a:off x="1241425" y="5006975"/>
            <a:ext cx="276225" cy="13747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3" name="Freeform 37"/>
          <p:cNvSpPr>
            <a:spLocks/>
          </p:cNvSpPr>
          <p:nvPr/>
        </p:nvSpPr>
        <p:spPr bwMode="auto">
          <a:xfrm>
            <a:off x="1754188" y="5691188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4" name="Freeform 38"/>
          <p:cNvSpPr>
            <a:spLocks/>
          </p:cNvSpPr>
          <p:nvPr/>
        </p:nvSpPr>
        <p:spPr bwMode="auto">
          <a:xfrm>
            <a:off x="2011363" y="5691188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5" name="Freeform 39"/>
          <p:cNvSpPr>
            <a:spLocks/>
          </p:cNvSpPr>
          <p:nvPr/>
        </p:nvSpPr>
        <p:spPr bwMode="auto">
          <a:xfrm>
            <a:off x="2266950" y="5691188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6" name="Freeform 40"/>
          <p:cNvSpPr>
            <a:spLocks/>
          </p:cNvSpPr>
          <p:nvPr/>
        </p:nvSpPr>
        <p:spPr bwMode="auto">
          <a:xfrm>
            <a:off x="3549650" y="5330825"/>
            <a:ext cx="276225" cy="10509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7" name="Freeform 41"/>
          <p:cNvSpPr>
            <a:spLocks/>
          </p:cNvSpPr>
          <p:nvPr/>
        </p:nvSpPr>
        <p:spPr bwMode="auto">
          <a:xfrm>
            <a:off x="3806825" y="5330825"/>
            <a:ext cx="276225" cy="10509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8" name="Freeform 42"/>
          <p:cNvSpPr>
            <a:spLocks/>
          </p:cNvSpPr>
          <p:nvPr/>
        </p:nvSpPr>
        <p:spPr bwMode="auto">
          <a:xfrm>
            <a:off x="4062413" y="5330825"/>
            <a:ext cx="276225" cy="10509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9" name="Freeform 43"/>
          <p:cNvSpPr>
            <a:spLocks/>
          </p:cNvSpPr>
          <p:nvPr/>
        </p:nvSpPr>
        <p:spPr bwMode="auto">
          <a:xfrm>
            <a:off x="3036888" y="5006975"/>
            <a:ext cx="276225" cy="13747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0" name="Freeform 44"/>
          <p:cNvSpPr>
            <a:spLocks/>
          </p:cNvSpPr>
          <p:nvPr/>
        </p:nvSpPr>
        <p:spPr bwMode="auto">
          <a:xfrm>
            <a:off x="3294063" y="5006975"/>
            <a:ext cx="276225" cy="13747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1" name="Freeform 45"/>
          <p:cNvSpPr>
            <a:spLocks/>
          </p:cNvSpPr>
          <p:nvPr/>
        </p:nvSpPr>
        <p:spPr bwMode="auto">
          <a:xfrm>
            <a:off x="2524125" y="5691188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2" name="Freeform 46"/>
          <p:cNvSpPr>
            <a:spLocks/>
          </p:cNvSpPr>
          <p:nvPr/>
        </p:nvSpPr>
        <p:spPr bwMode="auto">
          <a:xfrm>
            <a:off x="4319588" y="5870575"/>
            <a:ext cx="276225" cy="5111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3" name="Freeform 47"/>
          <p:cNvSpPr>
            <a:spLocks/>
          </p:cNvSpPr>
          <p:nvPr/>
        </p:nvSpPr>
        <p:spPr bwMode="auto">
          <a:xfrm>
            <a:off x="4575175" y="5870575"/>
            <a:ext cx="276225" cy="5111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4" name="Freeform 48"/>
          <p:cNvSpPr>
            <a:spLocks/>
          </p:cNvSpPr>
          <p:nvPr/>
        </p:nvSpPr>
        <p:spPr bwMode="auto">
          <a:xfrm>
            <a:off x="4832350" y="5691188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5" name="Freeform 49"/>
          <p:cNvSpPr>
            <a:spLocks/>
          </p:cNvSpPr>
          <p:nvPr/>
        </p:nvSpPr>
        <p:spPr bwMode="auto">
          <a:xfrm>
            <a:off x="5087938" y="5691188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34925" y="1651000"/>
            <a:ext cx="795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400">
                <a:solidFill>
                  <a:schemeClr val="accent2"/>
                </a:solidFill>
                <a:latin typeface="Wingdings" pitchFamily="2" charset="2"/>
                <a:cs typeface="Times New Roman" pitchFamily="18" charset="0"/>
              </a:rPr>
              <a:t></a:t>
            </a: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179388" y="5300663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5400">
                <a:solidFill>
                  <a:schemeClr val="accent2"/>
                </a:solidFill>
                <a:latin typeface="Wingdings" pitchFamily="2" charset="2"/>
                <a:cs typeface="Times New Roman" pitchFamily="18" charset="0"/>
              </a:rPr>
              <a:t>‚</a:t>
            </a:r>
          </a:p>
        </p:txBody>
      </p:sp>
      <p:pic>
        <p:nvPicPr>
          <p:cNvPr id="39988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38322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107950" y="3268663"/>
            <a:ext cx="63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000">
                <a:solidFill>
                  <a:schemeClr val="accent2"/>
                </a:solidFill>
                <a:latin typeface="Wingdings" pitchFamily="2" charset="2"/>
                <a:cs typeface="Times New Roman" pitchFamily="18" charset="0"/>
              </a:rPr>
              <a:t></a:t>
            </a:r>
          </a:p>
        </p:txBody>
      </p:sp>
      <p:pic>
        <p:nvPicPr>
          <p:cNvPr id="39990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88" y="2492375"/>
            <a:ext cx="38322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4643438" y="3268663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>
                <a:solidFill>
                  <a:schemeClr val="accent2"/>
                </a:solidFill>
                <a:latin typeface="Wingdings" pitchFamily="2" charset="2"/>
                <a:cs typeface="Times New Roman" pitchFamily="18" charset="0"/>
              </a:rPr>
              <a:t>‚</a:t>
            </a:r>
          </a:p>
        </p:txBody>
      </p:sp>
      <p:sp>
        <p:nvSpPr>
          <p:cNvPr id="39992" name="Text Box 56"/>
          <p:cNvSpPr txBox="1">
            <a:spLocks noChangeArrowheads="1"/>
          </p:cNvSpPr>
          <p:nvPr/>
        </p:nvSpPr>
        <p:spPr bwMode="auto">
          <a:xfrm>
            <a:off x="468313" y="27082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9993" name="Text Box 57"/>
          <p:cNvSpPr txBox="1">
            <a:spLocks noChangeArrowheads="1"/>
          </p:cNvSpPr>
          <p:nvPr/>
        </p:nvSpPr>
        <p:spPr bwMode="auto">
          <a:xfrm>
            <a:off x="5003800" y="27082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9994" name="Text Box 58"/>
          <p:cNvSpPr txBox="1">
            <a:spLocks noChangeArrowheads="1"/>
          </p:cNvSpPr>
          <p:nvPr/>
        </p:nvSpPr>
        <p:spPr bwMode="auto">
          <a:xfrm>
            <a:off x="1692275" y="4508500"/>
            <a:ext cx="1854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classes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5" name="Text Box 59"/>
          <p:cNvSpPr txBox="1">
            <a:spLocks noChangeArrowheads="1"/>
          </p:cNvSpPr>
          <p:nvPr/>
        </p:nvSpPr>
        <p:spPr bwMode="auto">
          <a:xfrm>
            <a:off x="6300788" y="4508500"/>
            <a:ext cx="1854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classes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reeform 3"/>
          <p:cNvSpPr>
            <a:spLocks/>
          </p:cNvSpPr>
          <p:nvPr/>
        </p:nvSpPr>
        <p:spPr bwMode="auto">
          <a:xfrm>
            <a:off x="984250" y="1125538"/>
            <a:ext cx="276225" cy="14112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475038" y="1162050"/>
            <a:ext cx="276225" cy="13747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2644775" y="1198563"/>
            <a:ext cx="276225" cy="13382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3752850" y="1233488"/>
            <a:ext cx="276225" cy="130333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4305300" y="1270000"/>
            <a:ext cx="276225" cy="12668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1536700" y="1304925"/>
            <a:ext cx="276225" cy="1231900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5137150" y="1341438"/>
            <a:ext cx="276225" cy="11953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2921000" y="1522413"/>
            <a:ext cx="276225" cy="101441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2368550" y="1557338"/>
            <a:ext cx="276225" cy="9794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4029075" y="1630363"/>
            <a:ext cx="276225" cy="9064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4583113" y="1773238"/>
            <a:ext cx="276225" cy="763587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1814513" y="1846263"/>
            <a:ext cx="276225" cy="690562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2090738" y="1917700"/>
            <a:ext cx="276225" cy="6191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1260475" y="2025650"/>
            <a:ext cx="276225" cy="5111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0" name="Freeform 30"/>
          <p:cNvSpPr>
            <a:spLocks/>
          </p:cNvSpPr>
          <p:nvPr/>
        </p:nvSpPr>
        <p:spPr bwMode="auto">
          <a:xfrm>
            <a:off x="5413375" y="1485900"/>
            <a:ext cx="276225" cy="10509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5691188" y="1485900"/>
            <a:ext cx="276225" cy="105092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>
            <a:off x="4859338" y="2025650"/>
            <a:ext cx="276225" cy="5111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3198813" y="2025650"/>
            <a:ext cx="276225" cy="511175"/>
          </a:xfrm>
          <a:custGeom>
            <a:avLst/>
            <a:gdLst/>
            <a:ahLst/>
            <a:cxnLst>
              <a:cxn ang="0">
                <a:pos x="489" y="1144"/>
              </a:cxn>
              <a:cxn ang="0">
                <a:pos x="652" y="1144"/>
              </a:cxn>
              <a:cxn ang="0">
                <a:pos x="651" y="999"/>
              </a:cxn>
              <a:cxn ang="0">
                <a:pos x="1134" y="1000"/>
              </a:cxn>
              <a:cxn ang="0">
                <a:pos x="652" y="663"/>
              </a:cxn>
              <a:cxn ang="0">
                <a:pos x="981" y="667"/>
              </a:cxn>
              <a:cxn ang="0">
                <a:pos x="649" y="333"/>
              </a:cxn>
              <a:cxn ang="0">
                <a:pos x="817" y="333"/>
              </a:cxn>
              <a:cxn ang="0">
                <a:pos x="571" y="0"/>
              </a:cxn>
              <a:cxn ang="0">
                <a:pos x="327" y="334"/>
              </a:cxn>
              <a:cxn ang="0">
                <a:pos x="487" y="333"/>
              </a:cxn>
              <a:cxn ang="0">
                <a:pos x="163" y="667"/>
              </a:cxn>
              <a:cxn ang="0">
                <a:pos x="489" y="666"/>
              </a:cxn>
              <a:cxn ang="0">
                <a:pos x="0" y="1000"/>
              </a:cxn>
              <a:cxn ang="0">
                <a:pos x="489" y="999"/>
              </a:cxn>
              <a:cxn ang="0">
                <a:pos x="489" y="1144"/>
              </a:cxn>
            </a:cxnLst>
            <a:rect l="0" t="0" r="r" b="b"/>
            <a:pathLst>
              <a:path w="1134" h="1144">
                <a:moveTo>
                  <a:pt x="489" y="1144"/>
                </a:moveTo>
                <a:lnTo>
                  <a:pt x="652" y="1144"/>
                </a:lnTo>
                <a:lnTo>
                  <a:pt x="651" y="999"/>
                </a:lnTo>
                <a:lnTo>
                  <a:pt x="1134" y="1000"/>
                </a:lnTo>
                <a:lnTo>
                  <a:pt x="652" y="663"/>
                </a:lnTo>
                <a:lnTo>
                  <a:pt x="981" y="667"/>
                </a:lnTo>
                <a:lnTo>
                  <a:pt x="649" y="333"/>
                </a:lnTo>
                <a:lnTo>
                  <a:pt x="817" y="333"/>
                </a:lnTo>
                <a:lnTo>
                  <a:pt x="571" y="0"/>
                </a:lnTo>
                <a:lnTo>
                  <a:pt x="327" y="334"/>
                </a:lnTo>
                <a:lnTo>
                  <a:pt x="487" y="333"/>
                </a:lnTo>
                <a:lnTo>
                  <a:pt x="163" y="667"/>
                </a:lnTo>
                <a:lnTo>
                  <a:pt x="489" y="666"/>
                </a:lnTo>
                <a:lnTo>
                  <a:pt x="0" y="1000"/>
                </a:lnTo>
                <a:lnTo>
                  <a:pt x="489" y="999"/>
                </a:lnTo>
                <a:lnTo>
                  <a:pt x="489" y="1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34925" y="1651000"/>
            <a:ext cx="795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400">
                <a:solidFill>
                  <a:schemeClr val="accent2"/>
                </a:solidFill>
                <a:latin typeface="Wingdings" pitchFamily="2" charset="2"/>
                <a:cs typeface="Times New Roman" pitchFamily="18" charset="0"/>
              </a:rPr>
              <a:t>ƒ</a:t>
            </a: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2413000" y="31480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3492500" y="4948238"/>
            <a:ext cx="1854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classes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9" name="Object 49"/>
          <p:cNvGraphicFramePr>
            <a:graphicFrameLocks noChangeAspect="1"/>
          </p:cNvGraphicFramePr>
          <p:nvPr/>
        </p:nvGraphicFramePr>
        <p:xfrm>
          <a:off x="2484438" y="3068638"/>
          <a:ext cx="3825875" cy="2095500"/>
        </p:xfrm>
        <a:graphic>
          <a:graphicData uri="http://schemas.openxmlformats.org/presentationml/2006/ole">
            <p:oleObj spid="_x0000_s41009" name="Grafico" r:id="rId4" imgW="3825145" imgH="2095595" progId="Excel.Sheet.8">
              <p:embed/>
            </p:oleObj>
          </a:graphicData>
        </a:graphic>
      </p:graphicFrame>
      <p:sp>
        <p:nvSpPr>
          <p:cNvPr id="41010" name="Rectangle 50"/>
          <p:cNvSpPr>
            <a:spLocks noChangeArrowheads="1"/>
          </p:cNvSpPr>
          <p:nvPr/>
        </p:nvSpPr>
        <p:spPr bwMode="auto">
          <a:xfrm>
            <a:off x="1979613" y="3652838"/>
            <a:ext cx="636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000">
                <a:solidFill>
                  <a:schemeClr val="accent2"/>
                </a:solidFill>
                <a:latin typeface="Wingdings" pitchFamily="2" charset="2"/>
                <a:cs typeface="Times New Roman" pitchFamily="18" charset="0"/>
              </a:rPr>
              <a:t>ƒ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382666" y="261938"/>
            <a:ext cx="63786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Understanding the results: Moran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43608" y="0"/>
            <a:ext cx="2749471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endParaRPr lang="it-IT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379" y="0"/>
            <a:ext cx="4339621" cy="631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 descr="Tabella Struttura Fore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63365"/>
            <a:ext cx="3923928" cy="6294635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646427" y="1112869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46427" y="2072723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699792" y="1124744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699792" y="1953215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46427" y="3536633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699792" y="2757178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699792" y="3237484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699792" y="3728907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699792" y="4532870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2699792" y="5025051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46427" y="4041447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46427" y="5013176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46427" y="5661248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33825" y="285728"/>
            <a:ext cx="72763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Understanding the results: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G*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Getis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8006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98600"/>
            <a:ext cx="392909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1399" y="1214422"/>
            <a:ext cx="1222601" cy="12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4929190" y="1109947"/>
            <a:ext cx="309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Birth’s defects in China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12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group of trees showing a relatively homogeneous structure and composition and that grow under the same climatic and soil environment.</a:t>
            </a:r>
          </a:p>
          <a:p>
            <a:pPr algn="just" eaLnBrk="0" hangingPunct="0">
              <a:spcBef>
                <a:spcPts val="12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Stand structure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 vertical, horizontal and temporal organization of plants within a forest.</a:t>
            </a:r>
          </a:p>
          <a:p>
            <a:pPr algn="just" eaLnBrk="0" hangingPunct="0">
              <a:spcBef>
                <a:spcPts val="1200"/>
              </a:spcBef>
            </a:pP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stand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stand.</a:t>
            </a:r>
          </a:p>
          <a:p>
            <a:pPr algn="just" eaLnBrk="0" hangingPunct="0">
              <a:spcBef>
                <a:spcPts val="1200"/>
              </a:spcBef>
            </a:pP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Stand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the part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stand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dealing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stand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ts val="1200"/>
              </a:spcBef>
            </a:pP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Cohort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group of trees developing after a single disturbance, commonly consisting of trees of similar 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381001" y="304800"/>
            <a:ext cx="3252848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BIODIVERSITY</a:t>
            </a:r>
            <a:endParaRPr lang="it-IT" altLang="it-IT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051"/>
          <p:cNvSpPr txBox="1">
            <a:spLocks noChangeArrowheads="1"/>
          </p:cNvSpPr>
          <p:nvPr/>
        </p:nvSpPr>
        <p:spPr bwMode="auto">
          <a:xfrm>
            <a:off x="457200" y="1066800"/>
            <a:ext cx="8305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it-IT" sz="2400" b="0" u="none" dirty="0" smtClean="0">
                <a:latin typeface="Times New Roman" pitchFamily="18" charset="0"/>
                <a:cs typeface="Times New Roman" pitchFamily="18" charset="0"/>
              </a:rPr>
              <a:t>With the term biodiversity we meant mainly to describe the variability at genetic, species and ecosystem level.</a:t>
            </a:r>
          </a:p>
          <a:p>
            <a:pPr algn="just">
              <a:spcBef>
                <a:spcPct val="50000"/>
              </a:spcBef>
            </a:pPr>
            <a:r>
              <a:rPr lang="en-US" altLang="it-IT" sz="2400" dirty="0" smtClean="0">
                <a:latin typeface="Times New Roman" pitchFamily="18" charset="0"/>
                <a:cs typeface="Times New Roman" pitchFamily="18" charset="0"/>
              </a:rPr>
              <a:t>Recently this concept has been extended to consider even the variability of structures and processes. </a:t>
            </a:r>
            <a:r>
              <a:rPr lang="en-US" altLang="it-IT" sz="2400" b="0" u="none" dirty="0" smtClean="0">
                <a:latin typeface="Times New Roman" pitchFamily="18" charset="0"/>
                <a:cs typeface="Times New Roman" pitchFamily="18" charset="0"/>
              </a:rPr>
              <a:t>(Franklin 1988, Franklin </a:t>
            </a:r>
            <a:r>
              <a:rPr lang="en-US" altLang="it-IT" sz="2400" b="0" i="1" u="none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it-IT" sz="2400" b="0" u="none" dirty="0" smtClean="0">
                <a:latin typeface="Times New Roman" pitchFamily="18" charset="0"/>
                <a:cs typeface="Times New Roman" pitchFamily="18" charset="0"/>
              </a:rPr>
              <a:t>. 1989). </a:t>
            </a:r>
          </a:p>
          <a:p>
            <a:pPr algn="just">
              <a:spcBef>
                <a:spcPct val="50000"/>
              </a:spcBef>
            </a:pPr>
            <a:r>
              <a:rPr lang="en-US" altLang="it-IT" sz="2400" b="0" u="none" dirty="0" err="1" smtClean="0">
                <a:latin typeface="Times New Roman" pitchFamily="18" charset="0"/>
                <a:cs typeface="Times New Roman" pitchFamily="18" charset="0"/>
              </a:rPr>
              <a:t>Noss</a:t>
            </a:r>
            <a:r>
              <a:rPr lang="en-US" altLang="it-IT" sz="2400" b="0" u="none" dirty="0" smtClean="0">
                <a:latin typeface="Times New Roman" pitchFamily="18" charset="0"/>
                <a:cs typeface="Times New Roman" pitchFamily="18" charset="0"/>
              </a:rPr>
              <a:t> (1990) and Franklin (1993) suggest that there are biodiversity features related to composition, structure and function operating at various </a:t>
            </a:r>
            <a:r>
              <a:rPr lang="en-US" altLang="it-IT" sz="2400" dirty="0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altLang="it-IT" sz="2400" b="0" u="none" dirty="0" smtClean="0">
                <a:latin typeface="Times New Roman" pitchFamily="18" charset="0"/>
                <a:cs typeface="Times New Roman" pitchFamily="18" charset="0"/>
              </a:rPr>
              <a:t>erarchical levels and linked to most of the biological processes we can find in the forest.</a:t>
            </a:r>
            <a:endParaRPr lang="en-US" altLang="it-IT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1"/>
          <p:cNvSpPr txBox="1">
            <a:spLocks noChangeArrowheads="1"/>
          </p:cNvSpPr>
          <p:nvPr/>
        </p:nvSpPr>
        <p:spPr bwMode="auto">
          <a:xfrm>
            <a:off x="457200" y="1066800"/>
            <a:ext cx="8305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it-IT" sz="2400" u="sng" dirty="0" err="1" smtClean="0">
                <a:latin typeface="Times New Roman" pitchFamily="18" charset="0"/>
                <a:cs typeface="Times New Roman" pitchFamily="18" charset="0"/>
              </a:rPr>
              <a:t>Strutural</a:t>
            </a:r>
            <a:r>
              <a:rPr lang="en-US" altLang="it-IT" sz="2400" u="sng" dirty="0" smtClean="0">
                <a:latin typeface="Times New Roman" pitchFamily="18" charset="0"/>
                <a:cs typeface="Times New Roman" pitchFamily="18" charset="0"/>
              </a:rPr>
              <a:t> diversity</a:t>
            </a:r>
          </a:p>
          <a:p>
            <a:pPr algn="just">
              <a:spcBef>
                <a:spcPct val="50000"/>
              </a:spcBef>
            </a:pPr>
            <a:r>
              <a:rPr lang="en-US" altLang="it-IT" sz="2400" u="none" dirty="0" smtClean="0">
                <a:latin typeface="Times New Roman" pitchFamily="18" charset="0"/>
                <a:cs typeface="Times New Roman" pitchFamily="18" charset="0"/>
              </a:rPr>
              <a:t>Stand structure is an important element of stand biodiversity (MacArthur and MacArthur 1961, </a:t>
            </a:r>
            <a:r>
              <a:rPr lang="en-US" altLang="it-IT" sz="2400" u="none" dirty="0" err="1" smtClean="0">
                <a:latin typeface="Times New Roman" pitchFamily="18" charset="0"/>
                <a:cs typeface="Times New Roman" pitchFamily="18" charset="0"/>
              </a:rPr>
              <a:t>Willson</a:t>
            </a:r>
            <a:r>
              <a:rPr lang="en-US" altLang="it-IT" sz="2400" u="none" dirty="0" smtClean="0">
                <a:latin typeface="Times New Roman" pitchFamily="18" charset="0"/>
                <a:cs typeface="Times New Roman" pitchFamily="18" charset="0"/>
              </a:rPr>
              <a:t> 1974). </a:t>
            </a:r>
          </a:p>
          <a:p>
            <a:pPr algn="just">
              <a:spcBef>
                <a:spcPct val="50000"/>
              </a:spcBef>
            </a:pPr>
            <a:r>
              <a:rPr lang="en-US" altLang="it-IT" sz="2400" u="none" dirty="0" smtClean="0">
                <a:latin typeface="Times New Roman" pitchFamily="18" charset="0"/>
                <a:cs typeface="Times New Roman" pitchFamily="18" charset="0"/>
              </a:rPr>
              <a:t>There is often a positive correlation between elements of biodiversity and measure of the variety and/or complexity of structural components within an ecosystem. </a:t>
            </a:r>
          </a:p>
          <a:p>
            <a:pPr algn="just">
              <a:spcBef>
                <a:spcPct val="50000"/>
              </a:spcBef>
            </a:pPr>
            <a:r>
              <a:rPr lang="en-US" altLang="it-IT" sz="2400" u="none" dirty="0" smtClean="0">
                <a:latin typeface="Times New Roman" pitchFamily="18" charset="0"/>
                <a:cs typeface="Times New Roman" pitchFamily="18" charset="0"/>
              </a:rPr>
              <a:t>Ecosystems containing stands with a variety of structural components are considered likely to have a variety of resources and species that utilize these resources (</a:t>
            </a:r>
            <a:r>
              <a:rPr lang="en-US" altLang="it-IT" sz="2400" u="none" dirty="0" err="1" smtClean="0">
                <a:latin typeface="Times New Roman" pitchFamily="18" charset="0"/>
                <a:cs typeface="Times New Roman" pitchFamily="18" charset="0"/>
              </a:rPr>
              <a:t>Pretzsch</a:t>
            </a:r>
            <a:r>
              <a:rPr lang="en-US" altLang="it-IT" sz="2400" u="none" dirty="0" smtClean="0">
                <a:latin typeface="Times New Roman" pitchFamily="18" charset="0"/>
                <a:cs typeface="Times New Roman" pitchFamily="18" charset="0"/>
              </a:rPr>
              <a:t> 1997, Brokaw and Lent 1999).</a:t>
            </a:r>
            <a:endParaRPr lang="en-US" altLang="it-IT" sz="24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50"/>
          <p:cNvSpPr txBox="1">
            <a:spLocks noChangeArrowheads="1"/>
          </p:cNvSpPr>
          <p:nvPr/>
        </p:nvSpPr>
        <p:spPr bwMode="auto">
          <a:xfrm>
            <a:off x="381001" y="304800"/>
            <a:ext cx="3252848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BIODIVERSITY</a:t>
            </a:r>
            <a:endParaRPr lang="it-IT" altLang="it-IT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96414" y="220359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200">
                <a:latin typeface="Times New Roman" pitchFamily="18" charset="0"/>
              </a:rPr>
              <a:t>FOREST </a:t>
            </a:r>
            <a:r>
              <a:rPr lang="it-IT" altLang="it-IT" sz="1000">
                <a:latin typeface="Times New Roman" pitchFamily="18" charset="0"/>
              </a:rPr>
              <a:t> </a:t>
            </a:r>
            <a:r>
              <a:rPr lang="it-IT" altLang="it-IT" sz="3200">
                <a:latin typeface="Times New Roman" pitchFamily="18" charset="0"/>
              </a:rPr>
              <a:t>STRUCTURE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54114" y="1684034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it-IT" sz="2800">
                <a:latin typeface="Times New Roman" pitchFamily="18" charset="0"/>
              </a:rPr>
              <a:t>Spatial distribution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3314" y="1684034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it-IT" sz="2800" dirty="0">
                <a:latin typeface="Times New Roman" pitchFamily="18" charset="0"/>
              </a:rPr>
              <a:t>Species diversity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61614" y="1684034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it-IT" sz="2800">
                <a:latin typeface="Times New Roman" pitchFamily="18" charset="0"/>
              </a:rPr>
              <a:t>Variations in tree dimensions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67714" y="1287159"/>
            <a:ext cx="6781800" cy="0"/>
          </a:xfrm>
          <a:prstGeom prst="line">
            <a:avLst/>
          </a:prstGeom>
          <a:noFill/>
          <a:ln w="38100">
            <a:solidFill>
              <a:srgbClr val="E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1314" y="829959"/>
            <a:ext cx="0" cy="457200"/>
          </a:xfrm>
          <a:prstGeom prst="line">
            <a:avLst/>
          </a:prstGeom>
          <a:noFill/>
          <a:ln w="38100">
            <a:solidFill>
              <a:srgbClr val="E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1314" y="1287159"/>
            <a:ext cx="0" cy="304800"/>
          </a:xfrm>
          <a:prstGeom prst="line">
            <a:avLst/>
          </a:prstGeom>
          <a:noFill/>
          <a:ln w="38100">
            <a:solidFill>
              <a:srgbClr val="E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67714" y="1287159"/>
            <a:ext cx="0" cy="304800"/>
          </a:xfrm>
          <a:prstGeom prst="line">
            <a:avLst/>
          </a:prstGeom>
          <a:noFill/>
          <a:ln w="38100">
            <a:solidFill>
              <a:srgbClr val="E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949514" y="1287159"/>
            <a:ext cx="0" cy="304800"/>
          </a:xfrm>
          <a:prstGeom prst="line">
            <a:avLst/>
          </a:prstGeom>
          <a:noFill/>
          <a:ln w="38100">
            <a:solidFill>
              <a:srgbClr val="E48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5714" y="3315985"/>
            <a:ext cx="8229600" cy="3017838"/>
            <a:chOff x="240" y="1968"/>
            <a:chExt cx="5184" cy="1901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0" y="2880"/>
              <a:ext cx="259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it-IT" dirty="0">
                  <a:latin typeface="Times New Roman" pitchFamily="18" charset="0"/>
                </a:rPr>
                <a:t>Distance-independent measure to characterize forest structure at </a:t>
              </a:r>
              <a:br>
                <a:rPr lang="en-GB" altLang="it-IT" dirty="0">
                  <a:latin typeface="Times New Roman" pitchFamily="18" charset="0"/>
                </a:rPr>
              </a:br>
              <a:r>
                <a:rPr lang="en-GB" altLang="it-IT" dirty="0">
                  <a:latin typeface="Times New Roman" pitchFamily="18" charset="0"/>
                </a:rPr>
                <a:t>stand-level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68" y="2880"/>
              <a:ext cx="225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it-IT">
                  <a:latin typeface="Times New Roman" pitchFamily="18" charset="0"/>
                </a:rPr>
                <a:t>Distance-dependent measure to describe </a:t>
              </a:r>
            </a:p>
            <a:p>
              <a:pPr algn="ctr" eaLnBrk="1" hangingPunct="1"/>
              <a:r>
                <a:rPr lang="en-GB" altLang="it-IT">
                  <a:latin typeface="Times New Roman" pitchFamily="18" charset="0"/>
                </a:rPr>
                <a:t>forest structure</a:t>
              </a:r>
            </a:p>
          </p:txBody>
        </p:sp>
        <p:sp>
          <p:nvSpPr>
            <p:cNvPr id="14" name="AutoShape 14" descr="D:\WARM\meetings\5th_Madrid2004\workshop\immagini\sfondo4.jpg"/>
            <p:cNvSpPr>
              <a:spLocks noChangeArrowheads="1"/>
            </p:cNvSpPr>
            <p:nvPr/>
          </p:nvSpPr>
          <p:spPr bwMode="auto">
            <a:xfrm rot="5400000">
              <a:off x="2582" y="1967"/>
              <a:ext cx="576" cy="578"/>
            </a:xfrm>
            <a:prstGeom prst="rightArrow">
              <a:avLst>
                <a:gd name="adj1" fmla="val 50000"/>
                <a:gd name="adj2" fmla="val 28346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it-IT" altLang="it-IT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istribuzion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72541"/>
            <a:ext cx="24479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lot3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450" y="676553"/>
            <a:ext cx="34194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rofilo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7" t="8826" r="7352" b="8981"/>
          <a:stretch>
            <a:fillRect/>
          </a:stretch>
        </p:blipFill>
        <p:spPr bwMode="auto">
          <a:xfrm>
            <a:off x="3000364" y="672436"/>
            <a:ext cx="2428892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lot2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3403"/>
            <a:ext cx="25574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79388" y="508941"/>
            <a:ext cx="8785225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eaLnBrk="1" hangingPunct="1"/>
            <a:endParaRPr lang="en-US" altLang="it-IT">
              <a:latin typeface="Comic Sans MS" pitchFamily="66" charset="0"/>
            </a:endParaRPr>
          </a:p>
        </p:txBody>
      </p:sp>
      <p:pic>
        <p:nvPicPr>
          <p:cNvPr id="9" name="Picture 5" descr="distribuzion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28" y="4396721"/>
            <a:ext cx="2447916" cy="18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lot3d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582" y="3677589"/>
            <a:ext cx="3490901" cy="22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profilo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" t="6544" r="4234" b="11263"/>
          <a:stretch>
            <a:fillRect/>
          </a:stretch>
        </p:blipFill>
        <p:spPr bwMode="auto">
          <a:xfrm>
            <a:off x="3143230" y="3672830"/>
            <a:ext cx="2500321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lot2d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33127"/>
            <a:ext cx="2559041" cy="253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79388" y="3461691"/>
            <a:ext cx="8821737" cy="285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eaLnBrk="1" hangingPunct="1"/>
            <a:endParaRPr lang="en-US" altLang="it-IT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30028" y="0"/>
            <a:ext cx="668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density,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dimension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1313</Words>
  <Application>Microsoft Office PowerPoint</Application>
  <PresentationFormat>Presentazione su schermo (4:3)</PresentationFormat>
  <Paragraphs>264</Paragraphs>
  <Slides>40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6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Struttura predefinita</vt:lpstr>
      <vt:lpstr>Documento</vt:lpstr>
      <vt:lpstr>Foglio di lavoro</vt:lpstr>
      <vt:lpstr>Bitmap Image</vt:lpstr>
      <vt:lpstr>Equazione</vt:lpstr>
      <vt:lpstr>Equation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Tobler’s First Law of Geography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Ripley’s K</vt:lpstr>
      <vt:lpstr>Ripley’s K</vt:lpstr>
      <vt:lpstr>Ripley’s K</vt:lpstr>
      <vt:lpstr>Ripley’s K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Università di Padova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admin</cp:lastModifiedBy>
  <cp:revision>45</cp:revision>
  <dcterms:created xsi:type="dcterms:W3CDTF">2005-10-19T09:25:04Z</dcterms:created>
  <dcterms:modified xsi:type="dcterms:W3CDTF">2014-10-06T10:06:07Z</dcterms:modified>
</cp:coreProperties>
</file>