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5" r:id="rId4"/>
    <p:sldId id="266" r:id="rId5"/>
    <p:sldId id="268" r:id="rId6"/>
    <p:sldId id="269" r:id="rId7"/>
    <p:sldId id="270" r:id="rId8"/>
    <p:sldId id="271" r:id="rId9"/>
    <p:sldId id="273" r:id="rId10"/>
    <p:sldId id="274" r:id="rId11"/>
    <p:sldId id="26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638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789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8241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44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202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28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924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0980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933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731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681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141F7-2DF5-4B39-8C44-BB268CE6A806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89D8A-4A9A-4461-B334-6D46B5DBE5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755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0"/>
            <a:ext cx="12007970" cy="6858000"/>
          </a:xfrm>
        </p:spPr>
        <p:txBody>
          <a:bodyPr anchor="ctr">
            <a:normAutofit/>
          </a:bodyPr>
          <a:lstStyle/>
          <a:p>
            <a:r>
              <a:rPr lang="cs-CZ" sz="4000" dirty="0" smtClean="0"/>
              <a:t>Evidence </a:t>
            </a:r>
            <a:r>
              <a:rPr lang="cs-CZ" sz="4000" dirty="0" err="1" smtClean="0"/>
              <a:t>that</a:t>
            </a:r>
            <a:r>
              <a:rPr lang="cs-CZ" sz="4000" dirty="0" smtClean="0"/>
              <a:t> </a:t>
            </a:r>
            <a:r>
              <a:rPr lang="cs-CZ" sz="4000" dirty="0" err="1" smtClean="0"/>
              <a:t>climate</a:t>
            </a:r>
            <a:r>
              <a:rPr lang="cs-CZ" sz="4000" dirty="0" smtClean="0"/>
              <a:t> </a:t>
            </a:r>
            <a:r>
              <a:rPr lang="cs-CZ" sz="4000" dirty="0" err="1" smtClean="0"/>
              <a:t>change</a:t>
            </a:r>
            <a:r>
              <a:rPr lang="cs-CZ" sz="4000" dirty="0" smtClean="0"/>
              <a:t> has </a:t>
            </a:r>
            <a:r>
              <a:rPr lang="cs-CZ" sz="4000" dirty="0" err="1" smtClean="0"/>
              <a:t>caused</a:t>
            </a:r>
            <a:r>
              <a:rPr lang="cs-CZ" sz="4000" dirty="0" smtClean="0"/>
              <a:t> „emergence“ </a:t>
            </a:r>
            <a:r>
              <a:rPr lang="cs-CZ" sz="4000" dirty="0" err="1" smtClean="0"/>
              <a:t>of</a:t>
            </a:r>
            <a:r>
              <a:rPr lang="cs-CZ" sz="4000" dirty="0" smtClean="0"/>
              <a:t> </a:t>
            </a:r>
            <a:r>
              <a:rPr lang="cs-CZ" sz="4000" dirty="0" err="1" smtClean="0"/>
              <a:t>tick-borne</a:t>
            </a:r>
            <a:r>
              <a:rPr lang="cs-CZ" sz="4000" dirty="0" smtClean="0"/>
              <a:t> </a:t>
            </a:r>
            <a:r>
              <a:rPr lang="cs-CZ" sz="4000" dirty="0" err="1" smtClean="0"/>
              <a:t>diseases</a:t>
            </a:r>
            <a:r>
              <a:rPr lang="cs-CZ" sz="4000" dirty="0" smtClean="0"/>
              <a:t> in </a:t>
            </a:r>
            <a:r>
              <a:rPr lang="cs-CZ" sz="4000" dirty="0" err="1" smtClean="0"/>
              <a:t>Europe</a:t>
            </a:r>
            <a:r>
              <a:rPr lang="cs-CZ" sz="4000" dirty="0" smtClean="0"/>
              <a:t>?</a:t>
            </a:r>
            <a:br>
              <a:rPr lang="cs-CZ" sz="4000" dirty="0" smtClean="0"/>
            </a:br>
            <a:r>
              <a:rPr lang="cs-CZ" sz="4000" dirty="0" smtClean="0"/>
              <a:t/>
            </a:r>
            <a:br>
              <a:rPr lang="cs-CZ" sz="4000" dirty="0" smtClean="0"/>
            </a:br>
            <a:r>
              <a:rPr lang="cs-CZ" sz="2800" dirty="0" smtClean="0"/>
              <a:t>Mini-</a:t>
            </a:r>
            <a:r>
              <a:rPr lang="cs-CZ" sz="2800" dirty="0" err="1" smtClean="0"/>
              <a:t>Review</a:t>
            </a:r>
            <a:r>
              <a:rPr lang="cs-CZ" sz="2800" dirty="0" smtClean="0"/>
              <a:t/>
            </a:r>
            <a:br>
              <a:rPr lang="cs-CZ" sz="2800" dirty="0" smtClean="0"/>
            </a:br>
            <a:r>
              <a:rPr lang="cs-CZ" sz="2800" dirty="0" smtClean="0"/>
              <a:t/>
            </a:r>
            <a:br>
              <a:rPr lang="cs-CZ" sz="2800" dirty="0" smtClean="0"/>
            </a:br>
            <a:r>
              <a:rPr lang="cs-CZ" sz="1800" dirty="0" smtClean="0"/>
              <a:t>by</a:t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200" cap="small" dirty="0"/>
              <a:t>Sarah E. </a:t>
            </a:r>
            <a:r>
              <a:rPr lang="cs-CZ" sz="3200" cap="small" dirty="0" err="1" smtClean="0"/>
              <a:t>Randolph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69247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Conclusions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64956"/>
          </a:xfrm>
        </p:spPr>
        <p:txBody>
          <a:bodyPr>
            <a:normAutofit/>
          </a:bodyPr>
          <a:lstStyle/>
          <a:p>
            <a:r>
              <a:rPr lang="cs-CZ" dirty="0" err="1" smtClean="0"/>
              <a:t>Climate</a:t>
            </a:r>
            <a:r>
              <a:rPr lang="cs-CZ" dirty="0" smtClean="0"/>
              <a:t> </a:t>
            </a:r>
            <a:r>
              <a:rPr lang="cs-CZ" dirty="0" err="1" smtClean="0"/>
              <a:t>is</a:t>
            </a:r>
            <a:r>
              <a:rPr lang="cs-CZ" dirty="0" smtClean="0"/>
              <a:t> just </a:t>
            </a:r>
            <a:r>
              <a:rPr lang="cs-CZ" dirty="0" err="1" smtClean="0"/>
              <a:t>one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many </a:t>
            </a:r>
            <a:r>
              <a:rPr lang="cs-CZ" dirty="0" err="1" smtClean="0"/>
              <a:t>factors</a:t>
            </a:r>
            <a:r>
              <a:rPr lang="cs-CZ" dirty="0" smtClean="0"/>
              <a:t>, </a:t>
            </a:r>
            <a:r>
              <a:rPr lang="cs-CZ" dirty="0" err="1" smtClean="0"/>
              <a:t>biological</a:t>
            </a:r>
            <a:r>
              <a:rPr lang="cs-CZ" dirty="0" smtClean="0"/>
              <a:t> and non-</a:t>
            </a:r>
            <a:r>
              <a:rPr lang="cs-CZ" dirty="0" err="1" smtClean="0"/>
              <a:t>biological</a:t>
            </a:r>
            <a:r>
              <a:rPr lang="cs-CZ" dirty="0" smtClean="0"/>
              <a:t>, </a:t>
            </a:r>
            <a:r>
              <a:rPr lang="cs-CZ" dirty="0" err="1" smtClean="0"/>
              <a:t>that</a:t>
            </a:r>
            <a:r>
              <a:rPr lang="cs-CZ" dirty="0" smtClean="0"/>
              <a:t> influence TBD </a:t>
            </a:r>
            <a:r>
              <a:rPr lang="cs-CZ" dirty="0" err="1" smtClean="0"/>
              <a:t>dynamics</a:t>
            </a:r>
            <a:r>
              <a:rPr lang="cs-CZ" dirty="0" smtClean="0"/>
              <a:t>;</a:t>
            </a:r>
          </a:p>
          <a:p>
            <a:r>
              <a:rPr lang="cs-CZ" dirty="0" err="1" smtClean="0"/>
              <a:t>We</a:t>
            </a:r>
            <a:r>
              <a:rPr lang="it-IT" dirty="0" smtClean="0"/>
              <a:t> </a:t>
            </a:r>
            <a:r>
              <a:rPr lang="cs-CZ" dirty="0" err="1" smtClean="0"/>
              <a:t>have</a:t>
            </a:r>
            <a:r>
              <a:rPr lang="cs-CZ" dirty="0" smtClean="0"/>
              <a:t> not </a:t>
            </a:r>
            <a:r>
              <a:rPr lang="it-IT" dirty="0" smtClean="0"/>
              <a:t>yet </a:t>
            </a:r>
            <a:r>
              <a:rPr lang="it-IT" dirty="0"/>
              <a:t>identified changing climatic factors that can explain both spatial and temporal variation in tick-born disease </a:t>
            </a:r>
            <a:r>
              <a:rPr lang="cs-CZ" dirty="0" smtClean="0"/>
              <a:t>„</a:t>
            </a:r>
            <a:r>
              <a:rPr lang="it-IT" dirty="0" smtClean="0"/>
              <a:t>emergence</a:t>
            </a:r>
            <a:r>
              <a:rPr lang="cs-CZ" dirty="0" smtClean="0"/>
              <a:t>“</a:t>
            </a:r>
            <a:r>
              <a:rPr lang="it-IT" dirty="0" smtClean="0"/>
              <a:t>;</a:t>
            </a:r>
            <a:endParaRPr lang="it-IT" dirty="0"/>
          </a:p>
          <a:p>
            <a:r>
              <a:rPr lang="it-IT" dirty="0" smtClean="0"/>
              <a:t>Political</a:t>
            </a:r>
            <a:r>
              <a:rPr lang="it-IT" dirty="0"/>
              <a:t>, social and environmental changes can plausibly be invoked to explain the re-emergence of a wide range of communicable </a:t>
            </a:r>
            <a:r>
              <a:rPr lang="it-IT" dirty="0" smtClean="0"/>
              <a:t>diseases</a:t>
            </a:r>
            <a:r>
              <a:rPr lang="cs-CZ" dirty="0"/>
              <a:t>;</a:t>
            </a:r>
            <a:endParaRPr lang="cs-CZ" dirty="0" smtClean="0"/>
          </a:p>
          <a:p>
            <a:r>
              <a:rPr lang="cs-CZ" dirty="0" err="1" smtClean="0"/>
              <a:t>We</a:t>
            </a:r>
            <a:r>
              <a:rPr lang="cs-CZ" dirty="0" smtClean="0"/>
              <a:t> </a:t>
            </a:r>
            <a:r>
              <a:rPr lang="cs-CZ" dirty="0" err="1" smtClean="0"/>
              <a:t>need</a:t>
            </a:r>
            <a:r>
              <a:rPr lang="cs-CZ" dirty="0" smtClean="0"/>
              <a:t> </a:t>
            </a:r>
            <a:r>
              <a:rPr lang="cs-CZ" dirty="0" err="1" smtClean="0"/>
              <a:t>good</a:t>
            </a:r>
            <a:r>
              <a:rPr lang="cs-CZ" dirty="0" smtClean="0"/>
              <a:t> data on </a:t>
            </a:r>
            <a:r>
              <a:rPr lang="cs-CZ" dirty="0" err="1" smtClean="0"/>
              <a:t>sociological</a:t>
            </a:r>
            <a:r>
              <a:rPr lang="cs-CZ" dirty="0" smtClean="0"/>
              <a:t> </a:t>
            </a:r>
            <a:r>
              <a:rPr lang="cs-CZ" dirty="0" err="1" smtClean="0"/>
              <a:t>factors</a:t>
            </a:r>
            <a:r>
              <a:rPr lang="cs-CZ" dirty="0" smtClean="0"/>
              <a:t> </a:t>
            </a:r>
            <a:r>
              <a:rPr lang="cs-CZ" dirty="0" err="1" smtClean="0"/>
              <a:t>at</a:t>
            </a:r>
            <a:r>
              <a:rPr lang="cs-CZ" dirty="0" smtClean="0"/>
              <a:t> </a:t>
            </a:r>
            <a:r>
              <a:rPr lang="cs-CZ" dirty="0" err="1" smtClean="0"/>
              <a:t>resolutions</a:t>
            </a:r>
            <a:r>
              <a:rPr lang="cs-CZ" dirty="0" smtClean="0"/>
              <a:t> to </a:t>
            </a:r>
            <a:r>
              <a:rPr lang="cs-CZ" dirty="0" err="1" smtClean="0"/>
              <a:t>match</a:t>
            </a:r>
            <a:r>
              <a:rPr lang="cs-CZ" dirty="0" smtClean="0"/>
              <a:t> </a:t>
            </a:r>
            <a:r>
              <a:rPr lang="cs-CZ" dirty="0" err="1" smtClean="0"/>
              <a:t>our</a:t>
            </a:r>
            <a:r>
              <a:rPr lang="cs-CZ" dirty="0" smtClean="0"/>
              <a:t> </a:t>
            </a:r>
            <a:r>
              <a:rPr lang="cs-CZ" dirty="0" err="1" smtClean="0"/>
              <a:t>epidemiological</a:t>
            </a:r>
            <a:r>
              <a:rPr lang="cs-CZ" dirty="0" smtClean="0"/>
              <a:t> </a:t>
            </a:r>
            <a:r>
              <a:rPr lang="cs-CZ" dirty="0" err="1" smtClean="0"/>
              <a:t>observation</a:t>
            </a:r>
            <a:r>
              <a:rPr lang="cs-CZ" dirty="0" smtClean="0"/>
              <a:t>.</a:t>
            </a:r>
            <a:endParaRPr lang="it-IT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496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cs-CZ" sz="4400" dirty="0" err="1" smtClean="0"/>
              <a:t>Thank</a:t>
            </a:r>
            <a:r>
              <a:rPr lang="cs-CZ" sz="4400" dirty="0" smtClean="0"/>
              <a:t> </a:t>
            </a:r>
            <a:r>
              <a:rPr lang="cs-CZ" sz="4400" dirty="0" err="1" smtClean="0"/>
              <a:t>you</a:t>
            </a:r>
            <a:r>
              <a:rPr lang="cs-CZ" sz="4400" dirty="0" smtClean="0"/>
              <a:t> </a:t>
            </a:r>
            <a:r>
              <a:rPr lang="cs-CZ" sz="4400" dirty="0" err="1" smtClean="0"/>
              <a:t>for</a:t>
            </a:r>
            <a:r>
              <a:rPr lang="cs-CZ" sz="4400" dirty="0" smtClean="0"/>
              <a:t> </a:t>
            </a:r>
            <a:r>
              <a:rPr lang="cs-CZ" sz="4400" dirty="0" err="1" smtClean="0"/>
              <a:t>your</a:t>
            </a:r>
            <a:r>
              <a:rPr lang="cs-CZ" sz="4400" dirty="0" smtClean="0"/>
              <a:t> </a:t>
            </a:r>
            <a:r>
              <a:rPr lang="cs-CZ" sz="4400" dirty="0" err="1" smtClean="0"/>
              <a:t>attention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97190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108057" cy="704550"/>
          </a:xfrm>
        </p:spPr>
        <p:txBody>
          <a:bodyPr>
            <a:normAutofit/>
          </a:bodyPr>
          <a:lstStyle/>
          <a:p>
            <a:r>
              <a:rPr lang="cs-CZ" sz="2800" dirty="0" err="1" smtClean="0"/>
              <a:t>Introduction</a:t>
            </a:r>
            <a:endParaRPr lang="en-GB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1487" y="1069676"/>
            <a:ext cx="3105509" cy="5107287"/>
          </a:xfrm>
        </p:spPr>
        <p:txBody>
          <a:bodyPr/>
          <a:lstStyle/>
          <a:p>
            <a:r>
              <a:rPr lang="it-IT" sz="2000" i="1" dirty="0"/>
              <a:t>Ixodes </a:t>
            </a:r>
            <a:r>
              <a:rPr lang="it-IT" sz="2000" i="1" dirty="0" smtClean="0"/>
              <a:t>ricinus</a:t>
            </a:r>
            <a:r>
              <a:rPr lang="cs-CZ" sz="2000" i="1" dirty="0" smtClean="0"/>
              <a:t> </a:t>
            </a:r>
            <a:r>
              <a:rPr lang="cs-CZ" sz="2000" i="1" dirty="0" err="1" smtClean="0"/>
              <a:t>causes</a:t>
            </a:r>
            <a:r>
              <a:rPr lang="cs-CZ" sz="2000" i="1" dirty="0" smtClean="0"/>
              <a:t> </a:t>
            </a:r>
            <a:r>
              <a:rPr lang="cs-CZ" sz="2000" dirty="0" err="1" smtClean="0"/>
              <a:t>zoonoses</a:t>
            </a:r>
            <a:r>
              <a:rPr lang="cs-CZ" sz="2000" dirty="0" smtClean="0"/>
              <a:t> TBE and </a:t>
            </a:r>
            <a:r>
              <a:rPr lang="cs-CZ" sz="2000" dirty="0" smtClean="0"/>
              <a:t>LB</a:t>
            </a:r>
          </a:p>
          <a:p>
            <a:endParaRPr lang="cs-CZ" sz="2000" dirty="0" smtClean="0"/>
          </a:p>
          <a:p>
            <a:r>
              <a:rPr lang="cs-CZ" sz="2000" dirty="0" smtClean="0"/>
              <a:t>major </a:t>
            </a:r>
            <a:r>
              <a:rPr lang="cs-CZ" sz="2000" dirty="0" err="1" smtClean="0"/>
              <a:t>health</a:t>
            </a:r>
            <a:r>
              <a:rPr lang="cs-CZ" sz="2000" dirty="0" smtClean="0"/>
              <a:t> </a:t>
            </a:r>
            <a:r>
              <a:rPr lang="cs-CZ" sz="2000" dirty="0" err="1" smtClean="0"/>
              <a:t>problem</a:t>
            </a:r>
            <a:r>
              <a:rPr lang="cs-CZ" sz="2000" dirty="0" smtClean="0"/>
              <a:t> in </a:t>
            </a:r>
            <a:r>
              <a:rPr lang="cs-CZ" sz="2000" dirty="0" err="1" smtClean="0"/>
              <a:t>Europe</a:t>
            </a:r>
            <a:endParaRPr lang="cs-CZ" sz="2000" dirty="0" smtClean="0"/>
          </a:p>
          <a:p>
            <a:endParaRPr lang="cs-CZ" dirty="0" smtClean="0"/>
          </a:p>
          <a:p>
            <a:pPr marL="457200" lvl="1" indent="0">
              <a:buNone/>
            </a:pPr>
            <a:endParaRPr lang="cs-CZ" dirty="0" smtClean="0"/>
          </a:p>
          <a:p>
            <a:pPr lvl="1"/>
            <a:endParaRPr lang="en-GB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709" y="672143"/>
            <a:ext cx="7356895" cy="6299617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197" y="741872"/>
            <a:ext cx="8556803" cy="611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6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2176" y="931652"/>
            <a:ext cx="6799824" cy="5848709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199" y="261609"/>
            <a:ext cx="6684034" cy="488888"/>
          </a:xfrm>
        </p:spPr>
        <p:txBody>
          <a:bodyPr>
            <a:normAutofit/>
          </a:bodyPr>
          <a:lstStyle/>
          <a:p>
            <a:r>
              <a:rPr lang="cs-CZ" sz="2800" dirty="0" err="1" smtClean="0"/>
              <a:t>Recorded</a:t>
            </a:r>
            <a:r>
              <a:rPr lang="cs-CZ" sz="2800" dirty="0" smtClean="0"/>
              <a:t> </a:t>
            </a:r>
            <a:r>
              <a:rPr lang="cs-CZ" sz="2800" dirty="0" err="1" smtClean="0"/>
              <a:t>annual</a:t>
            </a:r>
            <a:r>
              <a:rPr lang="cs-CZ" sz="2800" dirty="0" smtClean="0"/>
              <a:t> </a:t>
            </a:r>
            <a:r>
              <a:rPr lang="cs-CZ" sz="2800" dirty="0" err="1" smtClean="0"/>
              <a:t>cases</a:t>
            </a:r>
            <a:r>
              <a:rPr lang="cs-CZ" sz="2800" dirty="0" smtClean="0"/>
              <a:t> </a:t>
            </a:r>
            <a:r>
              <a:rPr lang="cs-CZ" sz="2800" dirty="0" err="1" smtClean="0"/>
              <a:t>of</a:t>
            </a:r>
            <a:r>
              <a:rPr lang="cs-CZ" sz="2800" dirty="0" smtClean="0"/>
              <a:t> </a:t>
            </a:r>
            <a:r>
              <a:rPr lang="cs-CZ" sz="2800" dirty="0" smtClean="0"/>
              <a:t>TBE</a:t>
            </a:r>
            <a:endParaRPr lang="en-GB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199" y="931652"/>
            <a:ext cx="4553977" cy="5926347"/>
          </a:xfrm>
        </p:spPr>
        <p:txBody>
          <a:bodyPr>
            <a:normAutofit lnSpcReduction="10000"/>
          </a:bodyPr>
          <a:lstStyle/>
          <a:p>
            <a:pPr marL="228600" lvl="1">
              <a:spcBef>
                <a:spcPts val="1000"/>
              </a:spcBef>
            </a:pPr>
            <a:r>
              <a:rPr lang="cs-CZ" sz="2000" b="1" dirty="0" err="1" smtClean="0"/>
              <a:t>Sweden</a:t>
            </a:r>
            <a:r>
              <a:rPr lang="cs-CZ" sz="2000" b="1" dirty="0" smtClean="0"/>
              <a:t> </a:t>
            </a:r>
            <a:r>
              <a:rPr lang="cs-CZ" sz="2000" dirty="0" smtClean="0"/>
              <a:t>(</a:t>
            </a:r>
            <a:r>
              <a:rPr lang="cs-CZ" sz="1800" dirty="0" err="1"/>
              <a:t>southeast</a:t>
            </a:r>
            <a:r>
              <a:rPr lang="cs-CZ" sz="1800" dirty="0"/>
              <a:t> </a:t>
            </a:r>
            <a:r>
              <a:rPr lang="cs-CZ" sz="1800" dirty="0" err="1"/>
              <a:t>coastal</a:t>
            </a:r>
            <a:r>
              <a:rPr lang="cs-CZ" sz="1800" dirty="0"/>
              <a:t> </a:t>
            </a:r>
            <a:r>
              <a:rPr lang="cs-CZ" sz="1800" dirty="0" err="1" smtClean="0"/>
              <a:t>strip</a:t>
            </a:r>
            <a:r>
              <a:rPr lang="cs-CZ" sz="1800" dirty="0" smtClean="0"/>
              <a:t>)</a:t>
            </a:r>
            <a:endParaRPr lang="cs-CZ" sz="2000" b="1" dirty="0" smtClean="0"/>
          </a:p>
          <a:p>
            <a:pPr lvl="1"/>
            <a:r>
              <a:rPr lang="cs-CZ" sz="1800" dirty="0" err="1" smtClean="0"/>
              <a:t>Low</a:t>
            </a:r>
            <a:r>
              <a:rPr lang="cs-CZ" sz="1800" dirty="0" smtClean="0"/>
              <a:t> 1960–1983</a:t>
            </a:r>
          </a:p>
          <a:p>
            <a:pPr lvl="1"/>
            <a:r>
              <a:rPr lang="cs-CZ" sz="1800" dirty="0" smtClean="0"/>
              <a:t>1983–1986 (3-fold </a:t>
            </a:r>
            <a:r>
              <a:rPr lang="cs-CZ" sz="1800" dirty="0" err="1" smtClean="0"/>
              <a:t>steps</a:t>
            </a:r>
            <a:r>
              <a:rPr lang="cs-CZ" sz="1800" dirty="0" smtClean="0"/>
              <a:t>)</a:t>
            </a:r>
          </a:p>
          <a:p>
            <a:pPr lvl="1"/>
            <a:r>
              <a:rPr lang="cs-CZ" sz="1800" dirty="0" smtClean="0"/>
              <a:t>1987–2002 </a:t>
            </a:r>
            <a:r>
              <a:rPr lang="cs-CZ" sz="1800" dirty="0" err="1" smtClean="0"/>
              <a:t>higher</a:t>
            </a:r>
            <a:r>
              <a:rPr lang="cs-CZ" sz="1800" dirty="0" smtClean="0"/>
              <a:t> incidence</a:t>
            </a:r>
          </a:p>
          <a:p>
            <a:pPr lvl="1"/>
            <a:endParaRPr lang="cs-CZ" sz="1800" dirty="0" smtClean="0"/>
          </a:p>
          <a:p>
            <a:r>
              <a:rPr lang="cs-CZ" sz="2000" b="1" dirty="0" smtClean="0"/>
              <a:t>CR </a:t>
            </a:r>
            <a:r>
              <a:rPr lang="cs-CZ" sz="1800" dirty="0" smtClean="0"/>
              <a:t>(</a:t>
            </a:r>
            <a:r>
              <a:rPr lang="cs-CZ" sz="1800" dirty="0" err="1" smtClean="0"/>
              <a:t>geographical</a:t>
            </a:r>
            <a:r>
              <a:rPr lang="cs-CZ" sz="1800" dirty="0" smtClean="0"/>
              <a:t> </a:t>
            </a:r>
            <a:r>
              <a:rPr lang="cs-CZ" sz="1800" dirty="0" err="1" smtClean="0"/>
              <a:t>variations</a:t>
            </a:r>
            <a:r>
              <a:rPr lang="cs-CZ" sz="1800" dirty="0"/>
              <a:t>)</a:t>
            </a:r>
            <a:endParaRPr lang="cs-CZ" sz="1800" dirty="0" smtClean="0"/>
          </a:p>
          <a:p>
            <a:endParaRPr lang="cs-CZ" sz="2000" b="1" dirty="0" smtClean="0"/>
          </a:p>
          <a:p>
            <a:pPr lvl="1"/>
            <a:r>
              <a:rPr lang="cs-CZ" sz="1800" dirty="0" smtClean="0"/>
              <a:t>1980–1993 </a:t>
            </a:r>
            <a:r>
              <a:rPr lang="cs-CZ" sz="1800" dirty="0" err="1" smtClean="0"/>
              <a:t>consistently</a:t>
            </a:r>
            <a:r>
              <a:rPr lang="cs-CZ" sz="1800" dirty="0" smtClean="0"/>
              <a:t> </a:t>
            </a:r>
            <a:r>
              <a:rPr lang="cs-CZ" sz="1800" dirty="0" err="1" smtClean="0"/>
              <a:t>lower</a:t>
            </a:r>
            <a:endParaRPr lang="cs-CZ" sz="1800" dirty="0" smtClean="0"/>
          </a:p>
          <a:p>
            <a:pPr lvl="1"/>
            <a:r>
              <a:rPr lang="cs-CZ" sz="1800" dirty="0" smtClean="0"/>
              <a:t>1993-2002 </a:t>
            </a:r>
            <a:r>
              <a:rPr lang="cs-CZ" sz="1800" dirty="0" err="1" smtClean="0"/>
              <a:t>doubled</a:t>
            </a:r>
            <a:endParaRPr lang="cs-CZ" sz="1800" dirty="0" smtClean="0"/>
          </a:p>
          <a:p>
            <a:pPr lvl="1"/>
            <a:endParaRPr lang="cs-CZ" sz="1800" dirty="0" smtClean="0"/>
          </a:p>
          <a:p>
            <a:pPr lvl="1"/>
            <a:endParaRPr lang="cs-CZ" sz="2000" dirty="0" smtClean="0"/>
          </a:p>
          <a:p>
            <a:r>
              <a:rPr lang="cs-CZ" sz="2000" b="1" dirty="0" err="1" smtClean="0"/>
              <a:t>Lithuania</a:t>
            </a:r>
            <a:r>
              <a:rPr lang="cs-CZ" sz="2000" b="1" dirty="0" smtClean="0"/>
              <a:t> and </a:t>
            </a:r>
            <a:r>
              <a:rPr lang="cs-CZ" sz="2000" b="1" dirty="0" err="1" smtClean="0"/>
              <a:t>Poland</a:t>
            </a:r>
            <a:r>
              <a:rPr lang="cs-CZ" sz="2000" b="1" dirty="0" smtClean="0"/>
              <a:t> </a:t>
            </a:r>
            <a:r>
              <a:rPr lang="cs-CZ" sz="1800" dirty="0" smtClean="0"/>
              <a:t>(</a:t>
            </a:r>
            <a:r>
              <a:rPr lang="cs-CZ" sz="1800" dirty="0" err="1" smtClean="0"/>
              <a:t>central</a:t>
            </a:r>
            <a:r>
              <a:rPr lang="cs-CZ" sz="1800" dirty="0" smtClean="0"/>
              <a:t> </a:t>
            </a:r>
            <a:r>
              <a:rPr lang="cs-CZ" sz="1800" dirty="0" err="1" smtClean="0"/>
              <a:t>regions</a:t>
            </a:r>
            <a:r>
              <a:rPr lang="cs-CZ" sz="1800" dirty="0" smtClean="0"/>
              <a:t> LT; </a:t>
            </a:r>
            <a:r>
              <a:rPr lang="cs-CZ" sz="1800" dirty="0" err="1" smtClean="0"/>
              <a:t>extreme</a:t>
            </a:r>
            <a:r>
              <a:rPr lang="cs-CZ" sz="1800" dirty="0" smtClean="0"/>
              <a:t> NE </a:t>
            </a:r>
            <a:r>
              <a:rPr lang="cs-CZ" sz="1800" dirty="0" err="1" smtClean="0"/>
              <a:t>of</a:t>
            </a:r>
            <a:r>
              <a:rPr lang="cs-CZ" sz="1800" dirty="0" smtClean="0"/>
              <a:t> </a:t>
            </a:r>
            <a:r>
              <a:rPr lang="cs-CZ" sz="1800" dirty="0" err="1" smtClean="0"/>
              <a:t>Poland</a:t>
            </a:r>
            <a:r>
              <a:rPr lang="cs-CZ" sz="1800" dirty="0" smtClean="0"/>
              <a:t>)</a:t>
            </a:r>
          </a:p>
          <a:p>
            <a:pPr lvl="1"/>
            <a:r>
              <a:rPr lang="cs-CZ" sz="1800" dirty="0" smtClean="0"/>
              <a:t>1993 – </a:t>
            </a:r>
            <a:r>
              <a:rPr lang="cs-CZ" sz="1800" dirty="0" err="1" smtClean="0"/>
              <a:t>dramatic</a:t>
            </a:r>
            <a:r>
              <a:rPr lang="cs-CZ" sz="1800" dirty="0" smtClean="0"/>
              <a:t> </a:t>
            </a:r>
            <a:r>
              <a:rPr lang="cs-CZ" sz="1800" dirty="0" err="1" smtClean="0"/>
              <a:t>increases</a:t>
            </a:r>
            <a:endParaRPr lang="cs-CZ" sz="1800" dirty="0" smtClean="0"/>
          </a:p>
          <a:p>
            <a:pPr lvl="1"/>
            <a:r>
              <a:rPr lang="cs-CZ" sz="1800" dirty="0" err="1" smtClean="0"/>
              <a:t>increases</a:t>
            </a:r>
            <a:r>
              <a:rPr lang="cs-CZ" sz="1800" dirty="0" smtClean="0"/>
              <a:t> </a:t>
            </a:r>
            <a:r>
              <a:rPr lang="cs-CZ" sz="1800" dirty="0" err="1" smtClean="0"/>
              <a:t>of</a:t>
            </a:r>
            <a:r>
              <a:rPr lang="cs-CZ" sz="1800" dirty="0" smtClean="0"/>
              <a:t> </a:t>
            </a:r>
            <a:r>
              <a:rPr lang="cs-CZ" sz="1800" dirty="0" err="1" smtClean="0"/>
              <a:t>an</a:t>
            </a:r>
            <a:r>
              <a:rPr lang="cs-CZ" sz="1800" dirty="0" smtClean="0"/>
              <a:t> </a:t>
            </a:r>
            <a:r>
              <a:rPr lang="cs-CZ" sz="1800" dirty="0" err="1" smtClean="0"/>
              <a:t>order</a:t>
            </a:r>
            <a:r>
              <a:rPr lang="cs-CZ" sz="1800" dirty="0" smtClean="0"/>
              <a:t> </a:t>
            </a:r>
            <a:r>
              <a:rPr lang="cs-CZ" sz="1800" dirty="0" err="1" smtClean="0"/>
              <a:t>of</a:t>
            </a:r>
            <a:r>
              <a:rPr lang="cs-CZ" sz="1800" dirty="0" smtClean="0"/>
              <a:t> magnitude</a:t>
            </a:r>
          </a:p>
          <a:p>
            <a:pPr marL="457200" lvl="1" indent="0">
              <a:buNone/>
            </a:pPr>
            <a:endParaRPr lang="cs-CZ" sz="2000" dirty="0" smtClean="0"/>
          </a:p>
          <a:p>
            <a:pPr marL="228600" lvl="1">
              <a:spcBef>
                <a:spcPts val="1000"/>
              </a:spcBef>
            </a:pPr>
            <a:r>
              <a:rPr lang="cs-CZ" sz="2000" b="1" dirty="0" err="1" smtClean="0"/>
              <a:t>Hungary</a:t>
            </a:r>
            <a:r>
              <a:rPr lang="cs-CZ" sz="2000" b="1" dirty="0" smtClean="0"/>
              <a:t> </a:t>
            </a:r>
            <a:r>
              <a:rPr lang="cs-CZ" sz="2000" dirty="0" smtClean="0"/>
              <a:t>(</a:t>
            </a:r>
            <a:r>
              <a:rPr lang="cs-CZ" sz="1800" dirty="0" smtClean="0"/>
              <a:t>Trans-</a:t>
            </a:r>
            <a:r>
              <a:rPr lang="cs-CZ" sz="1800" dirty="0" err="1" smtClean="0"/>
              <a:t>Danubian</a:t>
            </a:r>
            <a:r>
              <a:rPr lang="cs-CZ" sz="1800" dirty="0" smtClean="0"/>
              <a:t> </a:t>
            </a:r>
            <a:r>
              <a:rPr lang="cs-CZ" sz="1800" dirty="0" err="1" smtClean="0"/>
              <a:t>areas</a:t>
            </a:r>
            <a:r>
              <a:rPr lang="cs-CZ" sz="1800" dirty="0" smtClean="0"/>
              <a:t>)</a:t>
            </a:r>
            <a:endParaRPr lang="cs-CZ" sz="2000" b="1" dirty="0" smtClean="0"/>
          </a:p>
          <a:p>
            <a:pPr lvl="1"/>
            <a:r>
              <a:rPr lang="cs-CZ" sz="1800" dirty="0" smtClean="0"/>
              <a:t>1997–2002 75% </a:t>
            </a:r>
            <a:r>
              <a:rPr lang="cs-CZ" sz="1800" dirty="0" err="1" smtClean="0"/>
              <a:t>decrease</a:t>
            </a:r>
            <a:r>
              <a:rPr lang="cs-CZ" sz="1800" dirty="0" smtClean="0"/>
              <a:t> </a:t>
            </a:r>
          </a:p>
          <a:p>
            <a:pPr lvl="1"/>
            <a:endParaRPr lang="cs-CZ" sz="1800" dirty="0" smtClean="0"/>
          </a:p>
          <a:p>
            <a:pPr lvl="1"/>
            <a:endParaRPr lang="cs-CZ" sz="2000" dirty="0" smtClean="0"/>
          </a:p>
          <a:p>
            <a:endParaRPr lang="cs-CZ" dirty="0" smtClean="0"/>
          </a:p>
          <a:p>
            <a:pPr lvl="1"/>
            <a:endParaRPr lang="cs-CZ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583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427234" cy="497517"/>
          </a:xfrm>
        </p:spPr>
        <p:txBody>
          <a:bodyPr>
            <a:normAutofit/>
          </a:bodyPr>
          <a:lstStyle/>
          <a:p>
            <a:r>
              <a:rPr lang="it-IT" sz="2800" dirty="0"/>
              <a:t>Sources of climate </a:t>
            </a:r>
            <a:r>
              <a:rPr lang="it-IT" sz="2800" dirty="0" smtClean="0"/>
              <a:t>information</a:t>
            </a:r>
            <a:r>
              <a:rPr lang="cs-CZ" sz="2800" dirty="0" smtClean="0"/>
              <a:t>  </a:t>
            </a:r>
            <a:endParaRPr lang="it-IT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095555"/>
            <a:ext cx="10298502" cy="5081408"/>
          </a:xfrm>
        </p:spPr>
        <p:txBody>
          <a:bodyPr>
            <a:normAutofit/>
          </a:bodyPr>
          <a:lstStyle/>
          <a:p>
            <a:r>
              <a:rPr lang="it-IT" dirty="0"/>
              <a:t>Ground records from metereological </a:t>
            </a:r>
            <a:r>
              <a:rPr lang="it-IT" dirty="0" smtClean="0"/>
              <a:t>stations</a:t>
            </a:r>
            <a:endParaRPr lang="cs-CZ" dirty="0" smtClean="0"/>
          </a:p>
          <a:p>
            <a:pPr lvl="1"/>
            <a:r>
              <a:rPr lang="it-IT" dirty="0" smtClean="0"/>
              <a:t>refers </a:t>
            </a:r>
            <a:r>
              <a:rPr lang="it-IT" dirty="0"/>
              <a:t>to local conditions and in sites unrepresentative of tick </a:t>
            </a:r>
            <a:r>
              <a:rPr lang="it-IT" dirty="0" smtClean="0"/>
              <a:t>habitats</a:t>
            </a:r>
            <a:endParaRPr lang="it-IT" dirty="0"/>
          </a:p>
          <a:p>
            <a:pPr marL="0" indent="0">
              <a:buNone/>
            </a:pPr>
            <a:endParaRPr lang="it-IT" dirty="0"/>
          </a:p>
          <a:p>
            <a:r>
              <a:rPr lang="it-IT" dirty="0"/>
              <a:t>CRU interpolated climate </a:t>
            </a:r>
            <a:r>
              <a:rPr lang="it-IT" dirty="0" smtClean="0"/>
              <a:t>surfaces</a:t>
            </a:r>
            <a:endParaRPr lang="cs-CZ" dirty="0" smtClean="0"/>
          </a:p>
          <a:p>
            <a:pPr lvl="1"/>
            <a:r>
              <a:rPr lang="it-IT" dirty="0" smtClean="0"/>
              <a:t>set </a:t>
            </a:r>
            <a:r>
              <a:rPr lang="it-IT" dirty="0"/>
              <a:t>of climate scenarios in Europe and the </a:t>
            </a:r>
            <a:r>
              <a:rPr lang="it-IT" dirty="0" smtClean="0"/>
              <a:t>globe</a:t>
            </a:r>
            <a:endParaRPr lang="it-IT" dirty="0"/>
          </a:p>
          <a:p>
            <a:pPr marL="0" indent="0">
              <a:buNone/>
            </a:pPr>
            <a:endParaRPr lang="it-IT" dirty="0"/>
          </a:p>
          <a:p>
            <a:r>
              <a:rPr lang="it-IT" dirty="0"/>
              <a:t>Satellite imagery </a:t>
            </a:r>
            <a:endParaRPr lang="cs-CZ" dirty="0" smtClean="0"/>
          </a:p>
          <a:p>
            <a:pPr lvl="1"/>
            <a:r>
              <a:rPr lang="it-IT" dirty="0" smtClean="0">
                <a:sym typeface="Wingdings" pitchFamily="2" charset="2"/>
              </a:rPr>
              <a:t>pixels </a:t>
            </a:r>
            <a:r>
              <a:rPr lang="it-IT" dirty="0">
                <a:sym typeface="Wingdings" pitchFamily="2" charset="2"/>
              </a:rPr>
              <a:t>can be composited to give mean conditions over areas in which any epidemiological data are </a:t>
            </a:r>
            <a:r>
              <a:rPr lang="it-IT" dirty="0" smtClean="0">
                <a:sym typeface="Wingdings" pitchFamily="2" charset="2"/>
              </a:rPr>
              <a:t>recorded</a:t>
            </a:r>
            <a:endParaRPr lang="it-IT" baseline="30000" dirty="0">
              <a:sym typeface="Wingdings" pitchFamily="2" charset="2"/>
            </a:endParaRPr>
          </a:p>
          <a:p>
            <a:pPr lvl="1"/>
            <a:endParaRPr lang="cs-CZ" sz="2000" dirty="0" smtClean="0"/>
          </a:p>
          <a:p>
            <a:endParaRPr lang="cs-CZ" dirty="0" smtClean="0"/>
          </a:p>
          <a:p>
            <a:pPr marL="457200" lvl="1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4974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209851"/>
            <a:ext cx="10515600" cy="980596"/>
          </a:xfrm>
        </p:spPr>
        <p:txBody>
          <a:bodyPr>
            <a:noAutofit/>
          </a:bodyPr>
          <a:lstStyle/>
          <a:p>
            <a:r>
              <a:rPr lang="it-IT" sz="2800" dirty="0"/>
              <a:t>What is the right sort of climate change to account for the general </a:t>
            </a:r>
            <a:r>
              <a:rPr lang="cs-CZ" sz="2800" dirty="0" smtClean="0"/>
              <a:t>„</a:t>
            </a:r>
            <a:r>
              <a:rPr lang="it-IT" sz="2800" dirty="0" smtClean="0"/>
              <a:t>emergence</a:t>
            </a:r>
            <a:r>
              <a:rPr lang="cs-CZ" sz="2800" dirty="0" smtClean="0"/>
              <a:t>“</a:t>
            </a:r>
            <a:r>
              <a:rPr lang="it-IT" sz="2800" dirty="0" smtClean="0"/>
              <a:t> o</a:t>
            </a:r>
            <a:r>
              <a:rPr lang="cs-CZ" sz="2800" dirty="0" smtClean="0"/>
              <a:t>f</a:t>
            </a:r>
            <a:r>
              <a:rPr lang="it-IT" sz="2800" dirty="0" smtClean="0"/>
              <a:t> </a:t>
            </a:r>
            <a:r>
              <a:rPr lang="it-IT" sz="2800" dirty="0"/>
              <a:t>tick-borne disease</a:t>
            </a:r>
            <a:r>
              <a:rPr lang="it-IT" sz="2800" dirty="0" smtClean="0"/>
              <a:t>?</a:t>
            </a:r>
            <a:endParaRPr lang="en-GB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503680"/>
            <a:ext cx="10515600" cy="5120639"/>
          </a:xfrm>
        </p:spPr>
        <p:txBody>
          <a:bodyPr>
            <a:normAutofit/>
          </a:bodyPr>
          <a:lstStyle/>
          <a:p>
            <a:r>
              <a:rPr lang="it-IT" dirty="0" smtClean="0"/>
              <a:t>Increase </a:t>
            </a:r>
            <a:r>
              <a:rPr lang="it-IT" dirty="0"/>
              <a:t>in </a:t>
            </a:r>
            <a:r>
              <a:rPr lang="cs-CZ" dirty="0" err="1" smtClean="0"/>
              <a:t>temperature</a:t>
            </a:r>
            <a:endParaRPr lang="it-IT" dirty="0" smtClean="0"/>
          </a:p>
          <a:p>
            <a:pPr lvl="1"/>
            <a:r>
              <a:rPr lang="it-IT" dirty="0"/>
              <a:t>Warmer </a:t>
            </a:r>
            <a:r>
              <a:rPr lang="it-IT" dirty="0" smtClean="0"/>
              <a:t>springs</a:t>
            </a:r>
            <a:r>
              <a:rPr lang="cs-CZ" dirty="0"/>
              <a:t> → </a:t>
            </a:r>
            <a:r>
              <a:rPr lang="it-IT" dirty="0" smtClean="0">
                <a:sym typeface="Wingdings" pitchFamily="2" charset="2"/>
              </a:rPr>
              <a:t>earlier </a:t>
            </a:r>
            <a:r>
              <a:rPr lang="it-IT" dirty="0">
                <a:sym typeface="Wingdings" pitchFamily="2" charset="2"/>
              </a:rPr>
              <a:t>onset;</a:t>
            </a:r>
          </a:p>
          <a:p>
            <a:pPr lvl="1"/>
            <a:r>
              <a:rPr lang="it-IT" dirty="0" smtClean="0">
                <a:sym typeface="Wingdings" pitchFamily="2" charset="2"/>
              </a:rPr>
              <a:t>Raised </a:t>
            </a:r>
            <a:r>
              <a:rPr lang="cs-CZ" dirty="0" err="1" smtClean="0">
                <a:sym typeface="Wingdings" pitchFamily="2" charset="2"/>
              </a:rPr>
              <a:t>temperature</a:t>
            </a:r>
            <a:r>
              <a:rPr lang="it-IT" dirty="0" smtClean="0">
                <a:sym typeface="Wingdings" pitchFamily="2" charset="2"/>
              </a:rPr>
              <a:t> </a:t>
            </a:r>
            <a:r>
              <a:rPr lang="it-IT" dirty="0">
                <a:sym typeface="Wingdings" pitchFamily="2" charset="2"/>
              </a:rPr>
              <a:t>in </a:t>
            </a:r>
            <a:r>
              <a:rPr lang="it-IT" dirty="0" smtClean="0">
                <a:sym typeface="Wingdings" pitchFamily="2" charset="2"/>
              </a:rPr>
              <a:t>spring-autum</a:t>
            </a:r>
            <a:r>
              <a:rPr lang="cs-CZ" dirty="0" smtClean="0">
                <a:sym typeface="Wingdings" pitchFamily="2" charset="2"/>
              </a:rPr>
              <a:t>n</a:t>
            </a:r>
            <a:r>
              <a:rPr lang="it-IT" dirty="0" smtClean="0">
                <a:sym typeface="Wingdings" pitchFamily="2" charset="2"/>
              </a:rPr>
              <a:t> </a:t>
            </a:r>
            <a:r>
              <a:rPr lang="it-IT" dirty="0">
                <a:sym typeface="Wingdings" pitchFamily="2" charset="2"/>
              </a:rPr>
              <a:t>period </a:t>
            </a:r>
            <a:r>
              <a:rPr lang="cs-CZ" dirty="0"/>
              <a:t>→</a:t>
            </a:r>
            <a:r>
              <a:rPr lang="it-IT" dirty="0" smtClean="0">
                <a:sym typeface="Wingdings" pitchFamily="2" charset="2"/>
              </a:rPr>
              <a:t> </a:t>
            </a:r>
            <a:r>
              <a:rPr lang="it-IT" dirty="0">
                <a:sym typeface="Wingdings" pitchFamily="2" charset="2"/>
              </a:rPr>
              <a:t>acceleration of inter-stadial development;</a:t>
            </a:r>
          </a:p>
          <a:p>
            <a:pPr lvl="1"/>
            <a:r>
              <a:rPr lang="it-IT" dirty="0">
                <a:sym typeface="Wingdings" pitchFamily="2" charset="2"/>
              </a:rPr>
              <a:t>Winter </a:t>
            </a:r>
            <a:r>
              <a:rPr lang="cs-CZ" dirty="0" err="1" smtClean="0">
                <a:sym typeface="Wingdings" pitchFamily="2" charset="2"/>
              </a:rPr>
              <a:t>temperatures</a:t>
            </a:r>
            <a:r>
              <a:rPr lang="it-IT" dirty="0" smtClean="0">
                <a:sym typeface="Wingdings" pitchFamily="2" charset="2"/>
              </a:rPr>
              <a:t> </a:t>
            </a:r>
            <a:r>
              <a:rPr lang="cs-CZ" dirty="0" err="1" smtClean="0">
                <a:sym typeface="Wingdings" pitchFamily="2" charset="2"/>
              </a:rPr>
              <a:t>have</a:t>
            </a:r>
            <a:r>
              <a:rPr lang="cs-CZ" dirty="0" smtClean="0">
                <a:sym typeface="Wingdings" pitchFamily="2" charset="2"/>
              </a:rPr>
              <a:t> </a:t>
            </a:r>
            <a:r>
              <a:rPr lang="cs-CZ" dirty="0" err="1" smtClean="0">
                <a:sym typeface="Wingdings" pitchFamily="2" charset="2"/>
              </a:rPr>
              <a:t>less</a:t>
            </a:r>
            <a:r>
              <a:rPr lang="cs-CZ" dirty="0" smtClean="0">
                <a:sym typeface="Wingdings" pitchFamily="2" charset="2"/>
              </a:rPr>
              <a:t> direct </a:t>
            </a:r>
            <a:r>
              <a:rPr lang="cs-CZ" dirty="0" err="1" smtClean="0">
                <a:sym typeface="Wingdings" pitchFamily="2" charset="2"/>
              </a:rPr>
              <a:t>effect</a:t>
            </a:r>
            <a:r>
              <a:rPr lang="cs-CZ" dirty="0" smtClean="0">
                <a:sym typeface="Wingdings" pitchFamily="2" charset="2"/>
              </a:rPr>
              <a:t> </a:t>
            </a:r>
            <a:r>
              <a:rPr lang="cs-CZ" dirty="0" smtClean="0">
                <a:sym typeface="Wingdings" pitchFamily="2" charset="2"/>
              </a:rPr>
              <a:t>on </a:t>
            </a:r>
            <a:r>
              <a:rPr lang="cs-CZ" dirty="0" smtClean="0">
                <a:sym typeface="Wingdings" pitchFamily="2" charset="2"/>
              </a:rPr>
              <a:t>t</a:t>
            </a:r>
            <a:r>
              <a:rPr lang="it-IT" dirty="0" smtClean="0">
                <a:sym typeface="Wingdings" pitchFamily="2" charset="2"/>
              </a:rPr>
              <a:t>icks </a:t>
            </a:r>
            <a:r>
              <a:rPr lang="cs-CZ" dirty="0" err="1" smtClean="0">
                <a:sym typeface="Wingdings" pitchFamily="2" charset="2"/>
              </a:rPr>
              <a:t>which</a:t>
            </a:r>
            <a:r>
              <a:rPr lang="cs-CZ" dirty="0" smtClean="0">
                <a:sym typeface="Wingdings" pitchFamily="2" charset="2"/>
              </a:rPr>
              <a:t> </a:t>
            </a:r>
            <a:r>
              <a:rPr lang="it-IT" dirty="0" smtClean="0">
                <a:sym typeface="Wingdings" pitchFamily="2" charset="2"/>
              </a:rPr>
              <a:t>are </a:t>
            </a:r>
            <a:r>
              <a:rPr lang="it-IT" dirty="0">
                <a:sym typeface="Wingdings" pitchFamily="2" charset="2"/>
              </a:rPr>
              <a:t>naturally </a:t>
            </a:r>
            <a:r>
              <a:rPr lang="it-IT" dirty="0" smtClean="0">
                <a:sym typeface="Wingdings" pitchFamily="2" charset="2"/>
              </a:rPr>
              <a:t>quiescent</a:t>
            </a:r>
            <a:r>
              <a:rPr lang="cs-CZ" dirty="0" smtClean="0">
                <a:sym typeface="Wingdings" pitchFamily="2" charset="2"/>
              </a:rPr>
              <a:t>,</a:t>
            </a:r>
            <a:r>
              <a:rPr lang="it-IT" dirty="0" smtClean="0">
                <a:sym typeface="Wingdings" pitchFamily="2" charset="2"/>
              </a:rPr>
              <a:t> </a:t>
            </a:r>
            <a:r>
              <a:rPr lang="it-IT" dirty="0">
                <a:sym typeface="Wingdings" pitchFamily="2" charset="2"/>
              </a:rPr>
              <a:t>but may have indirect effects </a:t>
            </a:r>
            <a:r>
              <a:rPr lang="cs-CZ" dirty="0" smtClean="0">
                <a:sym typeface="Wingdings" pitchFamily="2" charset="2"/>
              </a:rPr>
              <a:t>via</a:t>
            </a:r>
            <a:r>
              <a:rPr lang="it-IT" dirty="0" smtClean="0">
                <a:sym typeface="Wingdings" pitchFamily="2" charset="2"/>
              </a:rPr>
              <a:t> </a:t>
            </a:r>
            <a:r>
              <a:rPr lang="it-IT" dirty="0">
                <a:sym typeface="Wingdings" pitchFamily="2" charset="2"/>
              </a:rPr>
              <a:t>host survival (e.g. rodents</a:t>
            </a:r>
            <a:r>
              <a:rPr lang="it-IT" dirty="0" smtClean="0">
                <a:sym typeface="Wingdings" pitchFamily="2" charset="2"/>
              </a:rPr>
              <a:t>).</a:t>
            </a:r>
            <a:endParaRPr lang="cs-CZ" dirty="0" smtClean="0">
              <a:sym typeface="Wingdings" pitchFamily="2" charset="2"/>
            </a:endParaRPr>
          </a:p>
          <a:p>
            <a:endParaRPr lang="it-IT" dirty="0"/>
          </a:p>
          <a:p>
            <a:r>
              <a:rPr lang="it-IT" dirty="0"/>
              <a:t>Increase in moisture stress</a:t>
            </a:r>
          </a:p>
          <a:p>
            <a:pPr lvl="1"/>
            <a:r>
              <a:rPr lang="cs-CZ" dirty="0" smtClean="0"/>
              <a:t>In </a:t>
            </a:r>
            <a:r>
              <a:rPr lang="it-IT" dirty="0" smtClean="0"/>
              <a:t>April-June might</a:t>
            </a:r>
            <a:r>
              <a:rPr lang="cs-CZ" dirty="0"/>
              <a:t> cause ↑</a:t>
            </a:r>
            <a:r>
              <a:rPr lang="it-IT" dirty="0" smtClean="0"/>
              <a:t> </a:t>
            </a:r>
            <a:r>
              <a:rPr lang="it-IT" dirty="0" smtClean="0"/>
              <a:t>number </a:t>
            </a:r>
            <a:r>
              <a:rPr lang="it-IT" dirty="0"/>
              <a:t>of nymphs feeding rodents;</a:t>
            </a:r>
          </a:p>
          <a:p>
            <a:pPr lvl="1"/>
            <a:r>
              <a:rPr lang="cs-CZ" dirty="0" smtClean="0"/>
              <a:t>In </a:t>
            </a:r>
            <a:r>
              <a:rPr lang="it-IT" dirty="0" smtClean="0"/>
              <a:t>June-August might</a:t>
            </a:r>
            <a:r>
              <a:rPr lang="cs-CZ" dirty="0" smtClean="0"/>
              <a:t> cause ↓ </a:t>
            </a:r>
            <a:r>
              <a:rPr lang="it-IT" dirty="0" smtClean="0"/>
              <a:t>tick </a:t>
            </a:r>
            <a:r>
              <a:rPr lang="it-IT" dirty="0"/>
              <a:t>activity </a:t>
            </a:r>
            <a:r>
              <a:rPr lang="it-IT" dirty="0" smtClean="0"/>
              <a:t>and</a:t>
            </a:r>
            <a:r>
              <a:rPr lang="cs-CZ" dirty="0"/>
              <a:t> ↑ </a:t>
            </a:r>
            <a:r>
              <a:rPr lang="it-IT" dirty="0" smtClean="0"/>
              <a:t>mortality</a:t>
            </a:r>
            <a:r>
              <a:rPr lang="cs-CZ" dirty="0" smtClean="0"/>
              <a:t> (</a:t>
            </a:r>
            <a:r>
              <a:rPr lang="cs-CZ" dirty="0" err="1" smtClean="0"/>
              <a:t>exhausting</a:t>
            </a:r>
            <a:r>
              <a:rPr lang="cs-CZ" dirty="0" smtClean="0"/>
              <a:t> fat </a:t>
            </a:r>
            <a:r>
              <a:rPr lang="cs-CZ" dirty="0" err="1" smtClean="0"/>
              <a:t>before</a:t>
            </a:r>
            <a:r>
              <a:rPr lang="cs-CZ" dirty="0" smtClean="0"/>
              <a:t> </a:t>
            </a:r>
            <a:r>
              <a:rPr lang="cs-CZ" dirty="0" err="1" smtClean="0"/>
              <a:t>finding</a:t>
            </a:r>
            <a:r>
              <a:rPr lang="cs-CZ" dirty="0" smtClean="0"/>
              <a:t> a host)</a:t>
            </a:r>
            <a:endParaRPr lang="it-IT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716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/>
          <p:cNvSpPr txBox="1">
            <a:spLocks/>
          </p:cNvSpPr>
          <p:nvPr/>
        </p:nvSpPr>
        <p:spPr>
          <a:xfrm>
            <a:off x="5940151" y="1330682"/>
            <a:ext cx="5800399" cy="33448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it-IT" sz="2000" dirty="0" smtClean="0"/>
              <a:t>Mean spring </a:t>
            </a:r>
            <a:r>
              <a:rPr lang="cs-CZ" sz="2000" dirty="0" err="1" smtClean="0"/>
              <a:t>temperatures</a:t>
            </a:r>
            <a:r>
              <a:rPr lang="it-IT" sz="2000" dirty="0" smtClean="0"/>
              <a:t> </a:t>
            </a:r>
            <a:r>
              <a:rPr lang="cs-CZ" sz="2000" dirty="0" err="1" smtClean="0"/>
              <a:t>have</a:t>
            </a:r>
            <a:r>
              <a:rPr lang="cs-CZ" sz="2000" dirty="0" smtClean="0"/>
              <a:t> </a:t>
            </a:r>
            <a:r>
              <a:rPr lang="it-IT" sz="2000" dirty="0" smtClean="0"/>
              <a:t>increased gradually over the past 40 years, with a more marked increase in 1989.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it-IT" sz="2000" dirty="0" smtClean="0"/>
          </a:p>
          <a:p>
            <a:pPr marL="0" indent="0" algn="just">
              <a:buFont typeface="Arial" panose="020B0604020202020204" pitchFamily="34" charset="0"/>
              <a:buNone/>
            </a:pPr>
            <a:endParaRPr lang="it-IT" sz="2000" dirty="0" smtClean="0"/>
          </a:p>
          <a:p>
            <a:pPr marL="0" indent="0" algn="just">
              <a:buFont typeface="Arial" panose="020B0604020202020204" pitchFamily="34" charset="0"/>
              <a:buNone/>
            </a:pPr>
            <a:endParaRPr lang="it-IT" sz="2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2000" dirty="0" smtClean="0"/>
              <a:t>Mean winter </a:t>
            </a:r>
            <a:r>
              <a:rPr lang="cs-CZ" sz="2000" dirty="0" err="1" smtClean="0"/>
              <a:t>temperatures</a:t>
            </a:r>
            <a:r>
              <a:rPr lang="it-IT" sz="2000" dirty="0" smtClean="0"/>
              <a:t> increased </a:t>
            </a:r>
            <a:r>
              <a:rPr lang="cs-CZ" sz="2000" dirty="0" smtClean="0"/>
              <a:t>s</a:t>
            </a:r>
            <a:r>
              <a:rPr lang="it-IT" sz="2000" dirty="0" smtClean="0"/>
              <a:t>lightly earlier from 1988.</a:t>
            </a:r>
            <a:endParaRPr lang="it-IT" sz="2000" dirty="0"/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457200" y="274638"/>
            <a:ext cx="7972337" cy="49864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600" dirty="0" smtClean="0"/>
              <a:t>CRU </a:t>
            </a:r>
            <a:r>
              <a:rPr lang="it-IT" sz="3600" dirty="0" err="1" smtClean="0"/>
              <a:t>interpolated</a:t>
            </a:r>
            <a:r>
              <a:rPr lang="it-IT" sz="3600" dirty="0" smtClean="0"/>
              <a:t> </a:t>
            </a:r>
            <a:r>
              <a:rPr lang="it-IT" sz="3600" dirty="0" err="1" smtClean="0"/>
              <a:t>climate</a:t>
            </a:r>
            <a:r>
              <a:rPr lang="it-IT" sz="3600" dirty="0" smtClean="0"/>
              <a:t> data base</a:t>
            </a:r>
            <a:endParaRPr lang="it-IT" sz="3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5461695" cy="5691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10"/>
          <p:cNvSpPr txBox="1"/>
          <p:nvPr/>
        </p:nvSpPr>
        <p:spPr>
          <a:xfrm>
            <a:off x="5641675" y="5262964"/>
            <a:ext cx="30192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  Czech </a:t>
            </a:r>
            <a:r>
              <a:rPr lang="cs-CZ" dirty="0" smtClean="0"/>
              <a:t>R</a:t>
            </a:r>
            <a:r>
              <a:rPr lang="it-IT" dirty="0" smtClean="0"/>
              <a:t>epublic</a:t>
            </a:r>
            <a:r>
              <a:rPr lang="cs-CZ" dirty="0" smtClean="0"/>
              <a:t> (solid)</a:t>
            </a:r>
            <a:endParaRPr lang="it-IT" dirty="0" smtClean="0"/>
          </a:p>
          <a:p>
            <a:r>
              <a:rPr lang="it-IT" dirty="0" smtClean="0"/>
              <a:t>      </a:t>
            </a:r>
            <a:r>
              <a:rPr lang="it-IT" dirty="0" smtClean="0"/>
              <a:t>Poland</a:t>
            </a:r>
            <a:r>
              <a:rPr lang="cs-CZ" dirty="0" smtClean="0"/>
              <a:t> (</a:t>
            </a:r>
            <a:r>
              <a:rPr lang="cs-CZ" dirty="0" err="1" smtClean="0"/>
              <a:t>dotted</a:t>
            </a:r>
            <a:r>
              <a:rPr lang="cs-CZ" dirty="0" smtClean="0"/>
              <a:t>)</a:t>
            </a:r>
            <a:endParaRPr lang="it-IT" dirty="0" smtClean="0"/>
          </a:p>
          <a:p>
            <a:r>
              <a:rPr lang="it-IT" dirty="0" smtClean="0"/>
              <a:t>      </a:t>
            </a:r>
            <a:r>
              <a:rPr lang="it-IT" dirty="0" smtClean="0"/>
              <a:t>Hungary</a:t>
            </a:r>
            <a:r>
              <a:rPr lang="cs-CZ" dirty="0" smtClean="0"/>
              <a:t> (</a:t>
            </a:r>
            <a:r>
              <a:rPr lang="cs-CZ" dirty="0" err="1" smtClean="0"/>
              <a:t>dashed</a:t>
            </a:r>
            <a:r>
              <a:rPr lang="cs-CZ" dirty="0" smtClean="0"/>
              <a:t>)</a:t>
            </a:r>
            <a:endParaRPr lang="it-IT" dirty="0"/>
          </a:p>
        </p:txBody>
      </p:sp>
      <p:sp>
        <p:nvSpPr>
          <p:cNvPr id="9" name="Ovale 5"/>
          <p:cNvSpPr/>
          <p:nvPr/>
        </p:nvSpPr>
        <p:spPr>
          <a:xfrm>
            <a:off x="5796136" y="5417388"/>
            <a:ext cx="144015" cy="1208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8"/>
          <p:cNvSpPr/>
          <p:nvPr/>
        </p:nvSpPr>
        <p:spPr>
          <a:xfrm>
            <a:off x="5796136" y="5633412"/>
            <a:ext cx="144015" cy="120816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Triangolo isoscele 7"/>
          <p:cNvSpPr/>
          <p:nvPr/>
        </p:nvSpPr>
        <p:spPr>
          <a:xfrm>
            <a:off x="5796136" y="5943530"/>
            <a:ext cx="144015" cy="18122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768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7808871" y="1043464"/>
            <a:ext cx="4104208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000" dirty="0" smtClean="0"/>
              <a:t>Warmer </a:t>
            </a:r>
            <a:r>
              <a:rPr lang="cs-CZ" sz="2000" dirty="0" err="1" smtClean="0"/>
              <a:t>spring</a:t>
            </a:r>
            <a:r>
              <a:rPr lang="cs-CZ" sz="2000" dirty="0" smtClean="0"/>
              <a:t> </a:t>
            </a:r>
            <a:r>
              <a:rPr lang="it-IT" sz="2000" dirty="0" smtClean="0"/>
              <a:t>and winter conditions </a:t>
            </a:r>
            <a:r>
              <a:rPr lang="cs-CZ" sz="2000" dirty="0" err="1" smtClean="0"/>
              <a:t>was</a:t>
            </a:r>
            <a:r>
              <a:rPr lang="cs-CZ" sz="2000" dirty="0" smtClean="0"/>
              <a:t> </a:t>
            </a:r>
            <a:r>
              <a:rPr lang="cs-CZ" sz="2000" dirty="0" err="1" smtClean="0"/>
              <a:t>identified</a:t>
            </a:r>
            <a:r>
              <a:rPr lang="cs-CZ" sz="2000" dirty="0" smtClean="0"/>
              <a:t> </a:t>
            </a:r>
            <a:r>
              <a:rPr lang="it-IT" sz="2000" dirty="0" smtClean="0"/>
              <a:t>a</a:t>
            </a:r>
            <a:r>
              <a:rPr lang="cs-CZ" sz="2000" dirty="0" smtClean="0"/>
              <a:t>s</a:t>
            </a:r>
            <a:r>
              <a:rPr lang="it-IT" sz="2000" dirty="0" smtClean="0"/>
              <a:t> correlate</a:t>
            </a:r>
            <a:r>
              <a:rPr lang="cs-CZ" sz="2000" dirty="0" smtClean="0"/>
              <a:t>s</a:t>
            </a:r>
            <a:r>
              <a:rPr lang="it-IT" sz="2000" dirty="0" smtClean="0"/>
              <a:t> </a:t>
            </a:r>
            <a:r>
              <a:rPr lang="cs-CZ" sz="2000" dirty="0" err="1" smtClean="0"/>
              <a:t>of</a:t>
            </a:r>
            <a:r>
              <a:rPr lang="cs-CZ" sz="2000" dirty="0" smtClean="0"/>
              <a:t> </a:t>
            </a:r>
            <a:r>
              <a:rPr lang="cs-CZ" sz="2000" dirty="0" err="1" smtClean="0"/>
              <a:t>increased</a:t>
            </a:r>
            <a:r>
              <a:rPr lang="cs-CZ" sz="2000" dirty="0" smtClean="0"/>
              <a:t> </a:t>
            </a:r>
            <a:r>
              <a:rPr lang="it-IT" sz="2000" dirty="0" smtClean="0"/>
              <a:t>TBE incidence in Sweden.</a:t>
            </a:r>
          </a:p>
          <a:p>
            <a:pPr marL="0" indent="0" algn="just">
              <a:buNone/>
            </a:pPr>
            <a:endParaRPr lang="it-IT" sz="2000" dirty="0"/>
          </a:p>
          <a:p>
            <a:pPr marL="0" indent="0">
              <a:buNone/>
            </a:pPr>
            <a:r>
              <a:rPr lang="it-IT" sz="2000" dirty="0" smtClean="0"/>
              <a:t>The increase in these seasonal </a:t>
            </a:r>
            <a:r>
              <a:rPr lang="cs-CZ" sz="2000" dirty="0" err="1" smtClean="0"/>
              <a:t>temperatures</a:t>
            </a:r>
            <a:r>
              <a:rPr lang="it-IT" sz="2000" dirty="0" smtClean="0"/>
              <a:t> occured </a:t>
            </a:r>
            <a:r>
              <a:rPr lang="it-IT" sz="2000" b="1" i="1" dirty="0" smtClean="0"/>
              <a:t>after</a:t>
            </a:r>
            <a:r>
              <a:rPr lang="it-IT" sz="2000" b="1" dirty="0" smtClean="0"/>
              <a:t> </a:t>
            </a:r>
            <a:r>
              <a:rPr lang="it-IT" sz="2000" dirty="0" smtClean="0"/>
              <a:t>the step increase in TBE</a:t>
            </a:r>
            <a:r>
              <a:rPr lang="cs-CZ" sz="2000" dirty="0" smtClean="0"/>
              <a:t> </a:t>
            </a:r>
            <a:r>
              <a:rPr lang="cs-CZ" sz="2000" dirty="0" err="1" smtClean="0"/>
              <a:t>cases</a:t>
            </a:r>
            <a:endParaRPr lang="cs-CZ" sz="2000" dirty="0" smtClean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endParaRPr lang="cs-CZ" sz="2000" b="1" dirty="0" smtClean="0"/>
          </a:p>
          <a:p>
            <a:pPr marL="0" indent="0">
              <a:buNone/>
            </a:pPr>
            <a:r>
              <a:rPr lang="cs-CZ" sz="2000" dirty="0" err="1" smtClean="0"/>
              <a:t>After</a:t>
            </a:r>
            <a:r>
              <a:rPr lang="cs-CZ" sz="2000" dirty="0" smtClean="0"/>
              <a:t> 1984 </a:t>
            </a:r>
            <a:r>
              <a:rPr lang="cs-CZ" sz="2000" dirty="0" err="1" smtClean="0"/>
              <a:t>there</a:t>
            </a:r>
            <a:r>
              <a:rPr lang="cs-CZ" sz="2000" dirty="0" smtClean="0"/>
              <a:t> </a:t>
            </a:r>
            <a:r>
              <a:rPr lang="cs-CZ" sz="2000" dirty="0" err="1" smtClean="0"/>
              <a:t>were</a:t>
            </a:r>
            <a:r>
              <a:rPr lang="cs-CZ" sz="2000" dirty="0" smtClean="0"/>
              <a:t> more </a:t>
            </a:r>
            <a:r>
              <a:rPr lang="cs-CZ" sz="2000" dirty="0" err="1" smtClean="0"/>
              <a:t>cases</a:t>
            </a:r>
            <a:r>
              <a:rPr lang="cs-CZ" sz="2000" dirty="0" smtClean="0"/>
              <a:t> </a:t>
            </a:r>
            <a:r>
              <a:rPr lang="cs-CZ" sz="2000" dirty="0" err="1" smtClean="0"/>
              <a:t>of</a:t>
            </a:r>
            <a:r>
              <a:rPr lang="cs-CZ" sz="2000" dirty="0" smtClean="0"/>
              <a:t> TBE </a:t>
            </a:r>
            <a:r>
              <a:rPr lang="cs-CZ" sz="2000" dirty="0" err="1" smtClean="0"/>
              <a:t>despite</a:t>
            </a:r>
            <a:r>
              <a:rPr lang="cs-CZ" sz="2000" dirty="0" smtClean="0"/>
              <a:t> </a:t>
            </a:r>
            <a:r>
              <a:rPr lang="cs-CZ" sz="2000" dirty="0" err="1" smtClean="0"/>
              <a:t>similar</a:t>
            </a:r>
            <a:r>
              <a:rPr lang="cs-CZ" sz="2000" dirty="0" smtClean="0"/>
              <a:t> </a:t>
            </a:r>
            <a:r>
              <a:rPr lang="cs-CZ" sz="2000" dirty="0" err="1" smtClean="0"/>
              <a:t>temperature</a:t>
            </a:r>
            <a:r>
              <a:rPr lang="cs-CZ" sz="2000" dirty="0" smtClean="0"/>
              <a:t> </a:t>
            </a:r>
            <a:r>
              <a:rPr lang="cs-CZ" sz="2000" dirty="0" err="1" smtClean="0"/>
              <a:t>conditions</a:t>
            </a:r>
            <a:endParaRPr lang="it-IT" sz="2000" dirty="0" smtClean="0"/>
          </a:p>
          <a:p>
            <a:pPr marL="0" indent="0">
              <a:buNone/>
            </a:pPr>
            <a:endParaRPr lang="it-IT" sz="2000" dirty="0"/>
          </a:p>
          <a:p>
            <a:pPr marL="0" indent="0">
              <a:buNone/>
            </a:pPr>
            <a:endParaRPr lang="it-IT" sz="2000" dirty="0" smtClean="0"/>
          </a:p>
          <a:p>
            <a:pPr marL="0" indent="0">
              <a:buNone/>
            </a:pPr>
            <a:endParaRPr lang="it-IT" sz="2000" dirty="0"/>
          </a:p>
          <a:p>
            <a:pPr marL="0" indent="0">
              <a:buNone/>
            </a:pPr>
            <a:endParaRPr lang="it-IT" sz="2000" dirty="0" smtClean="0"/>
          </a:p>
          <a:p>
            <a:pPr marL="0" indent="0">
              <a:buNone/>
            </a:pPr>
            <a:endParaRPr lang="it-IT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96" y="1043465"/>
            <a:ext cx="6503921" cy="461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88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6579047" y="686976"/>
            <a:ext cx="5204636" cy="55446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1800" dirty="0" smtClean="0"/>
              <a:t>In many parts of Europe the most common trend </a:t>
            </a:r>
            <a:r>
              <a:rPr lang="cs-CZ" sz="1800" dirty="0" smtClean="0"/>
              <a:t>in </a:t>
            </a:r>
            <a:r>
              <a:rPr lang="cs-CZ" sz="1800" dirty="0" err="1" smtClean="0"/>
              <a:t>rainfall</a:t>
            </a:r>
            <a:r>
              <a:rPr lang="cs-CZ" sz="1800" dirty="0" smtClean="0"/>
              <a:t> has </a:t>
            </a:r>
            <a:r>
              <a:rPr lang="cs-CZ" sz="1800" dirty="0" err="1" smtClean="0"/>
              <a:t>been</a:t>
            </a:r>
            <a:r>
              <a:rPr lang="cs-CZ" sz="1800" dirty="0" smtClean="0"/>
              <a:t> a </a:t>
            </a:r>
            <a:r>
              <a:rPr lang="cs-CZ" sz="1800" dirty="0" err="1" smtClean="0"/>
              <a:t>slight</a:t>
            </a:r>
            <a:r>
              <a:rPr lang="cs-CZ" sz="1800" dirty="0" smtClean="0"/>
              <a:t> </a:t>
            </a:r>
            <a:r>
              <a:rPr lang="cs-CZ" sz="1800" dirty="0" err="1" smtClean="0"/>
              <a:t>decrease</a:t>
            </a:r>
            <a:r>
              <a:rPr lang="cs-CZ" sz="1800" dirty="0" smtClean="0"/>
              <a:t> </a:t>
            </a:r>
            <a:r>
              <a:rPr lang="cs-CZ" sz="1800" dirty="0" err="1" smtClean="0"/>
              <a:t>over</a:t>
            </a:r>
            <a:r>
              <a:rPr lang="cs-CZ" sz="1800" dirty="0" smtClean="0"/>
              <a:t> </a:t>
            </a:r>
            <a:r>
              <a:rPr lang="cs-CZ" sz="1800" dirty="0" err="1" smtClean="0"/>
              <a:t>the</a:t>
            </a:r>
            <a:r>
              <a:rPr lang="cs-CZ" sz="1800" dirty="0" smtClean="0"/>
              <a:t> </a:t>
            </a:r>
            <a:r>
              <a:rPr lang="cs-CZ" sz="1800" dirty="0" smtClean="0"/>
              <a:t>past 1-2 </a:t>
            </a:r>
            <a:r>
              <a:rPr lang="cs-CZ" sz="1800" dirty="0" err="1" smtClean="0"/>
              <a:t>decades</a:t>
            </a:r>
            <a:r>
              <a:rPr lang="cs-CZ" sz="1800" dirty="0" smtClean="0"/>
              <a:t>, more so </a:t>
            </a:r>
            <a:r>
              <a:rPr lang="cs-CZ" sz="1800" dirty="0" err="1" smtClean="0"/>
              <a:t>spring</a:t>
            </a:r>
            <a:r>
              <a:rPr lang="cs-CZ" sz="1800" dirty="0" smtClean="0"/>
              <a:t> (</a:t>
            </a:r>
            <a:r>
              <a:rPr lang="cs-CZ" sz="1800" dirty="0" err="1" smtClean="0"/>
              <a:t>April</a:t>
            </a:r>
            <a:r>
              <a:rPr lang="cs-CZ" sz="1800" dirty="0" smtClean="0"/>
              <a:t>-June) </a:t>
            </a:r>
            <a:r>
              <a:rPr lang="cs-CZ" sz="1800" dirty="0" err="1" smtClean="0"/>
              <a:t>than</a:t>
            </a:r>
            <a:r>
              <a:rPr lang="cs-CZ" sz="1800" dirty="0" smtClean="0"/>
              <a:t> in </a:t>
            </a:r>
            <a:r>
              <a:rPr lang="cs-CZ" sz="1800" dirty="0" err="1" smtClean="0"/>
              <a:t>summer</a:t>
            </a:r>
            <a:r>
              <a:rPr lang="cs-CZ" sz="1800" dirty="0" smtClean="0"/>
              <a:t> (June-August).</a:t>
            </a:r>
          </a:p>
          <a:p>
            <a:pPr marL="0" indent="0" algn="just">
              <a:buNone/>
            </a:pPr>
            <a:endParaRPr lang="cs-CZ" sz="1800" dirty="0"/>
          </a:p>
          <a:p>
            <a:pPr marL="0" indent="0" algn="just">
              <a:buNone/>
            </a:pPr>
            <a:endParaRPr lang="cs-CZ" sz="1800" dirty="0" smtClean="0"/>
          </a:p>
          <a:p>
            <a:pPr marL="0" indent="0" algn="just">
              <a:buNone/>
            </a:pPr>
            <a:endParaRPr lang="cs-CZ" sz="1800" dirty="0"/>
          </a:p>
          <a:p>
            <a:pPr marL="0" indent="0" algn="just">
              <a:buNone/>
            </a:pPr>
            <a:endParaRPr lang="cs-CZ" sz="1800" dirty="0" smtClean="0"/>
          </a:p>
          <a:p>
            <a:pPr marL="0" indent="0" algn="just">
              <a:buNone/>
            </a:pPr>
            <a:endParaRPr lang="it-IT" sz="2000" dirty="0"/>
          </a:p>
          <a:p>
            <a:pPr marL="0" indent="0" algn="just">
              <a:buNone/>
            </a:pPr>
            <a:r>
              <a:rPr lang="cs-CZ" sz="1800" b="1" dirty="0" err="1" smtClean="0"/>
              <a:t>There</a:t>
            </a:r>
            <a:r>
              <a:rPr lang="cs-CZ" sz="1800" b="1" dirty="0" smtClean="0"/>
              <a:t> </a:t>
            </a:r>
            <a:r>
              <a:rPr lang="cs-CZ" sz="1800" b="1" dirty="0" err="1" smtClean="0"/>
              <a:t>is</a:t>
            </a:r>
            <a:r>
              <a:rPr lang="cs-CZ" sz="1800" b="1" dirty="0" smtClean="0"/>
              <a:t> no </a:t>
            </a:r>
            <a:r>
              <a:rPr lang="cs-CZ" sz="1800" b="1" dirty="0" err="1" smtClean="0"/>
              <a:t>clear</a:t>
            </a:r>
            <a:r>
              <a:rPr lang="cs-CZ" sz="1800" b="1" dirty="0" smtClean="0"/>
              <a:t> </a:t>
            </a:r>
            <a:r>
              <a:rPr lang="cs-CZ" sz="1800" b="1" dirty="0" err="1" smtClean="0"/>
              <a:t>spatio-temporal</a:t>
            </a:r>
            <a:r>
              <a:rPr lang="cs-CZ" sz="1800" b="1" dirty="0" smtClean="0"/>
              <a:t> </a:t>
            </a:r>
            <a:r>
              <a:rPr lang="cs-CZ" sz="1800" b="1" dirty="0" err="1" smtClean="0"/>
              <a:t>correspondence</a:t>
            </a:r>
            <a:r>
              <a:rPr lang="cs-CZ" sz="1800" b="1" dirty="0" smtClean="0"/>
              <a:t> </a:t>
            </a:r>
            <a:r>
              <a:rPr lang="cs-CZ" sz="1800" b="1" dirty="0" err="1" smtClean="0"/>
              <a:t>between</a:t>
            </a:r>
            <a:r>
              <a:rPr lang="cs-CZ" sz="1800" b="1" dirty="0" smtClean="0"/>
              <a:t> </a:t>
            </a:r>
            <a:r>
              <a:rPr lang="cs-CZ" sz="1800" b="1" dirty="0" err="1" smtClean="0"/>
              <a:t>rainfall</a:t>
            </a:r>
            <a:r>
              <a:rPr lang="cs-CZ" sz="1800" b="1" dirty="0" smtClean="0"/>
              <a:t> and TBE incidence </a:t>
            </a:r>
            <a:r>
              <a:rPr lang="cs-CZ" sz="1800" b="1" dirty="0" err="1" smtClean="0"/>
              <a:t>patterns</a:t>
            </a:r>
            <a:r>
              <a:rPr lang="cs-CZ" sz="1800" b="1" dirty="0" smtClean="0"/>
              <a:t>.</a:t>
            </a:r>
            <a:endParaRPr lang="it-IT" sz="18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96" y="758984"/>
            <a:ext cx="6065143" cy="5319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10"/>
          <p:cNvSpPr txBox="1"/>
          <p:nvPr/>
        </p:nvSpPr>
        <p:spPr>
          <a:xfrm>
            <a:off x="6579047" y="4848897"/>
            <a:ext cx="2668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  </a:t>
            </a:r>
            <a:r>
              <a:rPr lang="it-IT" dirty="0"/>
              <a:t>Czech </a:t>
            </a:r>
            <a:r>
              <a:rPr lang="cs-CZ" dirty="0"/>
              <a:t>R</a:t>
            </a:r>
            <a:r>
              <a:rPr lang="it-IT" dirty="0"/>
              <a:t>epublic</a:t>
            </a:r>
            <a:r>
              <a:rPr lang="cs-CZ" dirty="0"/>
              <a:t> (solid)</a:t>
            </a:r>
            <a:endParaRPr lang="it-IT" dirty="0"/>
          </a:p>
          <a:p>
            <a:r>
              <a:rPr lang="it-IT" dirty="0"/>
              <a:t>      Poland</a:t>
            </a:r>
            <a:r>
              <a:rPr lang="cs-CZ" dirty="0"/>
              <a:t> (</a:t>
            </a:r>
            <a:r>
              <a:rPr lang="cs-CZ" dirty="0" err="1"/>
              <a:t>dotted</a:t>
            </a:r>
            <a:r>
              <a:rPr lang="cs-CZ" dirty="0"/>
              <a:t>)</a:t>
            </a:r>
            <a:endParaRPr lang="it-IT" dirty="0"/>
          </a:p>
          <a:p>
            <a:r>
              <a:rPr lang="it-IT" dirty="0"/>
              <a:t>      Hungary</a:t>
            </a:r>
            <a:r>
              <a:rPr lang="cs-CZ" dirty="0"/>
              <a:t> (</a:t>
            </a:r>
            <a:r>
              <a:rPr lang="cs-CZ" dirty="0" err="1"/>
              <a:t>dashed</a:t>
            </a:r>
            <a:r>
              <a:rPr lang="cs-CZ" dirty="0"/>
              <a:t>)</a:t>
            </a:r>
            <a:endParaRPr lang="it-IT" dirty="0"/>
          </a:p>
        </p:txBody>
      </p:sp>
      <p:sp>
        <p:nvSpPr>
          <p:cNvPr id="7" name="Ovale 5"/>
          <p:cNvSpPr/>
          <p:nvPr/>
        </p:nvSpPr>
        <p:spPr>
          <a:xfrm>
            <a:off x="6736416" y="4995140"/>
            <a:ext cx="124874" cy="1166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8"/>
          <p:cNvSpPr/>
          <p:nvPr/>
        </p:nvSpPr>
        <p:spPr>
          <a:xfrm>
            <a:off x="6736416" y="5211164"/>
            <a:ext cx="124874" cy="11665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Triangolo isoscele 7"/>
          <p:cNvSpPr/>
          <p:nvPr/>
        </p:nvSpPr>
        <p:spPr>
          <a:xfrm>
            <a:off x="6736416" y="5512878"/>
            <a:ext cx="124874" cy="17497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964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Coincident</a:t>
            </a:r>
            <a:r>
              <a:rPr lang="cs-CZ" dirty="0" smtClean="0"/>
              <a:t> </a:t>
            </a:r>
            <a:r>
              <a:rPr lang="cs-CZ" dirty="0" err="1" smtClean="0"/>
              <a:t>biotic</a:t>
            </a:r>
            <a:r>
              <a:rPr lang="cs-CZ" dirty="0" smtClean="0"/>
              <a:t> </a:t>
            </a:r>
            <a:r>
              <a:rPr lang="cs-CZ" dirty="0" err="1" smtClean="0"/>
              <a:t>factors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Notable </a:t>
            </a:r>
            <a:r>
              <a:rPr lang="it-IT" dirty="0"/>
              <a:t>increase </a:t>
            </a:r>
            <a:r>
              <a:rPr lang="it-IT" dirty="0" smtClean="0"/>
              <a:t>of </a:t>
            </a:r>
            <a:r>
              <a:rPr lang="it-IT" dirty="0"/>
              <a:t>roe deer density across Europe </a:t>
            </a:r>
            <a:r>
              <a:rPr lang="cs-CZ" dirty="0"/>
              <a:t>→ </a:t>
            </a:r>
            <a:r>
              <a:rPr lang="it-IT" dirty="0" smtClean="0"/>
              <a:t>crucial </a:t>
            </a:r>
            <a:r>
              <a:rPr lang="it-IT" dirty="0"/>
              <a:t>for tick </a:t>
            </a:r>
            <a:r>
              <a:rPr lang="it-IT" dirty="0" smtClean="0"/>
              <a:t>p</a:t>
            </a:r>
            <a:r>
              <a:rPr lang="cs-CZ" dirty="0" smtClean="0"/>
              <a:t>o</a:t>
            </a:r>
            <a:r>
              <a:rPr lang="it-IT" dirty="0" smtClean="0"/>
              <a:t>pulation maintenance</a:t>
            </a:r>
            <a:r>
              <a:rPr lang="cs-CZ" dirty="0" smtClean="0"/>
              <a:t>;</a:t>
            </a:r>
            <a:endParaRPr lang="it-IT" dirty="0"/>
          </a:p>
          <a:p>
            <a:r>
              <a:rPr lang="cs-CZ" dirty="0" err="1" smtClean="0"/>
              <a:t>Impact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increasing</a:t>
            </a:r>
            <a:r>
              <a:rPr lang="cs-CZ" dirty="0" smtClean="0"/>
              <a:t> </a:t>
            </a:r>
            <a:r>
              <a:rPr lang="cs-CZ" dirty="0" err="1" smtClean="0"/>
              <a:t>densities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deer</a:t>
            </a:r>
            <a:r>
              <a:rPr lang="cs-CZ" dirty="0" smtClean="0"/>
              <a:t> on </a:t>
            </a:r>
            <a:r>
              <a:rPr lang="cs-CZ" dirty="0" err="1" smtClean="0"/>
              <a:t>both</a:t>
            </a:r>
            <a:r>
              <a:rPr lang="cs-CZ" dirty="0" smtClean="0"/>
              <a:t> </a:t>
            </a:r>
            <a:r>
              <a:rPr lang="cs-CZ" dirty="0" err="1" smtClean="0"/>
              <a:t>temporal</a:t>
            </a:r>
            <a:r>
              <a:rPr lang="cs-CZ" dirty="0" smtClean="0"/>
              <a:t> and </a:t>
            </a:r>
            <a:r>
              <a:rPr lang="cs-CZ" dirty="0" err="1" smtClean="0"/>
              <a:t>spatial</a:t>
            </a:r>
            <a:r>
              <a:rPr lang="cs-CZ" dirty="0" smtClean="0"/>
              <a:t> </a:t>
            </a:r>
            <a:r>
              <a:rPr lang="cs-CZ" dirty="0" err="1" smtClean="0"/>
              <a:t>variation</a:t>
            </a:r>
            <a:r>
              <a:rPr lang="cs-CZ" dirty="0" smtClean="0"/>
              <a:t> in </a:t>
            </a:r>
            <a:r>
              <a:rPr lang="cs-CZ" dirty="0" err="1" smtClean="0"/>
              <a:t>the</a:t>
            </a:r>
            <a:r>
              <a:rPr lang="cs-CZ" dirty="0" smtClean="0"/>
              <a:t> risk </a:t>
            </a:r>
            <a:r>
              <a:rPr lang="cs-CZ" dirty="0" err="1" smtClean="0"/>
              <a:t>of</a:t>
            </a:r>
            <a:r>
              <a:rPr lang="cs-CZ" dirty="0" smtClean="0"/>
              <a:t> a </a:t>
            </a:r>
            <a:r>
              <a:rPr lang="cs-CZ" dirty="0" err="1" smtClean="0"/>
              <a:t>tick-borne</a:t>
            </a:r>
            <a:r>
              <a:rPr lang="cs-CZ" dirty="0" smtClean="0"/>
              <a:t> </a:t>
            </a:r>
            <a:r>
              <a:rPr lang="cs-CZ" dirty="0" err="1" smtClean="0"/>
              <a:t>disease</a:t>
            </a:r>
            <a:r>
              <a:rPr lang="cs-CZ" dirty="0" smtClean="0"/>
              <a:t> (f</a:t>
            </a:r>
            <a:r>
              <a:rPr lang="it-IT" dirty="0" smtClean="0"/>
              <a:t>rom </a:t>
            </a:r>
            <a:r>
              <a:rPr lang="it-IT" dirty="0"/>
              <a:t>1984 to </a:t>
            </a:r>
            <a:r>
              <a:rPr lang="it-IT" dirty="0" smtClean="0"/>
              <a:t>1998</a:t>
            </a:r>
            <a:r>
              <a:rPr lang="cs-CZ" dirty="0" smtClean="0"/>
              <a:t> in </a:t>
            </a:r>
            <a:r>
              <a:rPr lang="cs-CZ" dirty="0" err="1" smtClean="0"/>
              <a:t>Denmark</a:t>
            </a:r>
            <a:r>
              <a:rPr lang="cs-CZ" dirty="0" smtClean="0"/>
              <a:t>,</a:t>
            </a:r>
            <a:r>
              <a:rPr lang="it-IT" dirty="0" smtClean="0"/>
              <a:t> </a:t>
            </a:r>
            <a:r>
              <a:rPr lang="it-IT" dirty="0"/>
              <a:t>an increase in LB paralleled an increase in deer </a:t>
            </a:r>
            <a:r>
              <a:rPr lang="it-IT" dirty="0" smtClean="0"/>
              <a:t>density</a:t>
            </a:r>
            <a:r>
              <a:rPr lang="cs-CZ" dirty="0" smtClean="0"/>
              <a:t>);</a:t>
            </a:r>
            <a:endParaRPr lang="it-IT" dirty="0"/>
          </a:p>
          <a:p>
            <a:r>
              <a:rPr lang="it-IT" dirty="0"/>
              <a:t>Associated changes in habitat structure (shifting in agriculture practices) may favour tick population growth.</a:t>
            </a:r>
          </a:p>
          <a:p>
            <a:pPr marL="82296" indent="0">
              <a:buNone/>
            </a:pPr>
            <a:endParaRPr lang="it-IT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577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753</TotalTime>
  <Words>564</Words>
  <Application>Microsoft Office PowerPoint</Application>
  <PresentationFormat>Širokoúhlá obrazovka</PresentationFormat>
  <Paragraphs>84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Motiv Office</vt:lpstr>
      <vt:lpstr>Evidence that climate change has caused „emergence“ of tick-borne diseases in Europe?  Mini-Review  by  Sarah E. Randolph</vt:lpstr>
      <vt:lpstr>Introduction</vt:lpstr>
      <vt:lpstr>Recorded annual cases of TBE</vt:lpstr>
      <vt:lpstr>Sources of climate information  </vt:lpstr>
      <vt:lpstr>What is the right sort of climate change to account for the general „emergence“ of tick-borne disease?</vt:lpstr>
      <vt:lpstr>Prezentace aplikace PowerPoint</vt:lpstr>
      <vt:lpstr>Prezentace aplikace PowerPoint</vt:lpstr>
      <vt:lpstr>Prezentace aplikace PowerPoint</vt:lpstr>
      <vt:lpstr>Coincident biotic factors</vt:lpstr>
      <vt:lpstr>Conclusions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Iveta Noskova</dc:creator>
  <cp:lastModifiedBy>Iveta Noskova</cp:lastModifiedBy>
  <cp:revision>37</cp:revision>
  <dcterms:created xsi:type="dcterms:W3CDTF">2014-05-20T11:35:11Z</dcterms:created>
  <dcterms:modified xsi:type="dcterms:W3CDTF">2014-05-27T06:45:35Z</dcterms:modified>
</cp:coreProperties>
</file>