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17"/>
  </p:notesMasterIdLst>
  <p:sldIdLst>
    <p:sldId id="344" r:id="rId3"/>
    <p:sldId id="352" r:id="rId4"/>
    <p:sldId id="353" r:id="rId5"/>
    <p:sldId id="345" r:id="rId6"/>
    <p:sldId id="356" r:id="rId7"/>
    <p:sldId id="351" r:id="rId8"/>
    <p:sldId id="354" r:id="rId9"/>
    <p:sldId id="346" r:id="rId10"/>
    <p:sldId id="347" r:id="rId11"/>
    <p:sldId id="355" r:id="rId12"/>
    <p:sldId id="358" r:id="rId13"/>
    <p:sldId id="350" r:id="rId14"/>
    <p:sldId id="359" r:id="rId15"/>
    <p:sldId id="357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">
          <p15:clr>
            <a:srgbClr val="A4A3A4"/>
          </p15:clr>
        </p15:guide>
        <p15:guide id="2" orient="horz" pos="2525">
          <p15:clr>
            <a:srgbClr val="A4A3A4"/>
          </p15:clr>
        </p15:guide>
        <p15:guide id="3" pos="110">
          <p15:clr>
            <a:srgbClr val="A4A3A4"/>
          </p15:clr>
        </p15:guide>
        <p15:guide id="4" pos="5644">
          <p15:clr>
            <a:srgbClr val="A4A3A4"/>
          </p15:clr>
        </p15:guide>
        <p15:guide id="5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D1F"/>
    <a:srgbClr val="C2FFAF"/>
    <a:srgbClr val="FFFFC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1" autoAdjust="0"/>
    <p:restoredTop sz="87229" autoAdjust="0"/>
  </p:normalViewPr>
  <p:slideViewPr>
    <p:cSldViewPr snapToGrid="0">
      <p:cViewPr>
        <p:scale>
          <a:sx n="66" d="100"/>
          <a:sy n="66" d="100"/>
        </p:scale>
        <p:origin x="867" y="255"/>
      </p:cViewPr>
      <p:guideLst>
        <p:guide orient="horz" pos="273"/>
        <p:guide orient="horz" pos="2525"/>
        <p:guide pos="110"/>
        <p:guide pos="5644"/>
        <p:guide pos="2883"/>
      </p:guideLst>
    </p:cSldViewPr>
  </p:slideViewPr>
  <p:outlineViewPr>
    <p:cViewPr>
      <p:scale>
        <a:sx n="33" d="100"/>
        <a:sy n="33" d="100"/>
      </p:scale>
      <p:origin x="0" y="7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110E5-A6E9-4F0B-884F-630B8512642C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82DD-4872-41C1-84F2-BFDD5FB87CE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97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5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63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830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03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Autofit/>
          </a:bodyPr>
          <a:lstStyle>
            <a:lvl1pPr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318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6186" y="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78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33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25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29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51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22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0214A-A849-8F45-B579-9C84A9199CA3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9416"/>
            <a:ext cx="340535" cy="4384905"/>
          </a:xfrm>
          <a:prstGeom prst="rect">
            <a:avLst/>
          </a:prstGeom>
          <a:solidFill>
            <a:srgbClr val="A00D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1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2F7A2-E17E-467D-ACF3-D17CE5575E36}" type="datetimeFigureOut">
              <a:rPr lang="it-IT" smtClean="0"/>
              <a:pPr/>
              <a:t>08/11/2018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14686-D80C-4DDF-93D4-58CC8AE89B2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spect="1"/>
          </p:cNvSpPr>
          <p:nvPr/>
        </p:nvSpPr>
        <p:spPr>
          <a:xfrm>
            <a:off x="630667" y="-14122"/>
            <a:ext cx="85133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Century Gothic" panose="020B0502020202020204" pitchFamily="34" charset="0"/>
                <a:cs typeface="Calibri" panose="020F0502020204030204" pitchFamily="34" charset="0"/>
              </a:rPr>
              <a:t>Immagini </a:t>
            </a:r>
            <a:r>
              <a:rPr lang="it-IT" sz="32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da satelliti </a:t>
            </a:r>
            <a:r>
              <a:rPr lang="it-IT" sz="32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ESA/NASA etc.. </a:t>
            </a:r>
            <a:r>
              <a:rPr lang="it-IT" sz="32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per stima danni su superfici forestali</a:t>
            </a:r>
            <a:endParaRPr lang="it-IT" sz="3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it-IT" sz="32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it-IT" sz="32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Analisi fattibilità</a:t>
            </a:r>
            <a:endParaRPr lang="it-IT" sz="32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6" descr="LogoCIRGEO_4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224" y="5213945"/>
            <a:ext cx="1147728" cy="116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641" y="5410726"/>
            <a:ext cx="3530257" cy="9678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78" y="1016191"/>
            <a:ext cx="3568695" cy="347484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42" y="2735218"/>
            <a:ext cx="2886941" cy="1203119"/>
          </a:xfrm>
          <a:prstGeom prst="rect">
            <a:avLst/>
          </a:prstGeom>
          <a:effectLst>
            <a:glow rad="228600">
              <a:schemeClr val="bg1">
                <a:alpha val="65000"/>
              </a:schemeClr>
            </a:glo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55" y="4517360"/>
            <a:ext cx="3013865" cy="171084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164" y="4643635"/>
            <a:ext cx="2183892" cy="710184"/>
          </a:xfrm>
          <a:prstGeom prst="rect">
            <a:avLst/>
          </a:prstGeom>
          <a:effectLst>
            <a:glow rad="228600">
              <a:schemeClr val="bg1">
                <a:alpha val="65000"/>
              </a:schemeClr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741" y="4604220"/>
            <a:ext cx="1810223" cy="832173"/>
          </a:xfrm>
          <a:prstGeom prst="rect">
            <a:avLst/>
          </a:prstGeom>
          <a:effectLst>
            <a:glow rad="228600">
              <a:schemeClr val="bg1">
                <a:alpha val="6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9812" y="1513489"/>
            <a:ext cx="4121062" cy="4855779"/>
          </a:xfrm>
        </p:spPr>
        <p:txBody>
          <a:bodyPr>
            <a:normAutofit/>
          </a:bodyPr>
          <a:lstStyle/>
          <a:p>
            <a:r>
              <a:rPr lang="it-IT" dirty="0" smtClean="0"/>
              <a:t>Copertura nuvolosa + temporale richiede tempo per cumulare un mosaico (</a:t>
            </a:r>
            <a:r>
              <a:rPr lang="it-IT" dirty="0" err="1" smtClean="0"/>
              <a:t>stack</a:t>
            </a:r>
            <a:r>
              <a:rPr lang="it-IT" dirty="0" smtClean="0"/>
              <a:t>) </a:t>
            </a:r>
            <a:r>
              <a:rPr lang="it-IT" dirty="0" err="1" smtClean="0"/>
              <a:t>multitemporale</a:t>
            </a:r>
            <a:r>
              <a:rPr lang="it-IT" dirty="0" smtClean="0"/>
              <a:t>. </a:t>
            </a:r>
          </a:p>
          <a:p>
            <a:r>
              <a:rPr lang="it-IT" dirty="0" smtClean="0"/>
              <a:t>E.g. GEE  a destra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729" y="436538"/>
            <a:ext cx="3656751" cy="27748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91" y="2919295"/>
            <a:ext cx="3563790" cy="304986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329677" y="36428"/>
            <a:ext cx="5987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2000" dirty="0">
                <a:latin typeface="Century Gothic" panose="020B0502020202020204" pitchFamily="34" charset="0"/>
              </a:rPr>
              <a:t>dal 2018-10-10 al 2018-10-26 – 11 immagini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20606" y="5969158"/>
            <a:ext cx="4108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it-IT" sz="2000" dirty="0" smtClean="0">
                <a:latin typeface="Century Gothic" panose="020B0502020202020204" pitchFamily="34" charset="0"/>
              </a:rPr>
              <a:t>dal 2018-10-29 al 2018-11-06</a:t>
            </a:r>
            <a:endParaRPr lang="it-IT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9255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 </a:t>
            </a:r>
            <a:r>
              <a:rPr lang="it-IT" dirty="0" smtClean="0"/>
              <a:t>prodotto: </a:t>
            </a:r>
            <a:r>
              <a:rPr lang="pl-PL" dirty="0" smtClean="0"/>
              <a:t>IW</a:t>
            </a:r>
            <a:r>
              <a:rPr lang="pl-PL" dirty="0"/>
              <a:t>	ASC	SLC	</a:t>
            </a:r>
            <a:r>
              <a:rPr lang="pl-PL" dirty="0" smtClean="0"/>
              <a:t>VV</a:t>
            </a:r>
            <a:endParaRPr lang="it-IT" dirty="0" smtClean="0"/>
          </a:p>
          <a:p>
            <a:r>
              <a:rPr lang="it-IT" dirty="0" err="1" smtClean="0"/>
              <a:t>T.pre</a:t>
            </a:r>
            <a:r>
              <a:rPr lang="it-IT" dirty="0" smtClean="0"/>
              <a:t>-master = 2018-10-22T15:06:13Z </a:t>
            </a:r>
          </a:p>
          <a:p>
            <a:r>
              <a:rPr lang="it-IT" dirty="0" err="1" smtClean="0"/>
              <a:t>T.post</a:t>
            </a:r>
            <a:r>
              <a:rPr lang="it-IT" dirty="0" smtClean="0"/>
              <a:t>-slave = </a:t>
            </a:r>
            <a:r>
              <a:rPr lang="pl-PL" dirty="0"/>
              <a:t>2018-11-03T16:06:13Z	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T.pre</a:t>
            </a:r>
            <a:r>
              <a:rPr lang="it-IT" dirty="0"/>
              <a:t>-slave = 2018-10-10T15:06:13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199" y="0"/>
            <a:ext cx="8546421" cy="1143000"/>
          </a:xfrm>
        </p:spPr>
        <p:txBody>
          <a:bodyPr>
            <a:normAutofit/>
          </a:bodyPr>
          <a:lstStyle/>
          <a:p>
            <a:r>
              <a:rPr lang="it-IT" dirty="0" err="1" smtClean="0"/>
              <a:t>Sentinel</a:t>
            </a:r>
            <a:r>
              <a:rPr lang="it-IT" dirty="0" smtClean="0"/>
              <a:t> </a:t>
            </a:r>
            <a:r>
              <a:rPr lang="it-IT" dirty="0" smtClean="0"/>
              <a:t>1: </a:t>
            </a:r>
            <a:r>
              <a:rPr lang="it-IT" dirty="0" err="1" smtClean="0"/>
              <a:t>decorrelazione</a:t>
            </a:r>
            <a:r>
              <a:rPr lang="it-IT" dirty="0" smtClean="0"/>
              <a:t> coerenza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39790"/>
            <a:ext cx="5227846" cy="22636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40" y="4395426"/>
            <a:ext cx="4716981" cy="19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9255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 </a:t>
            </a:r>
            <a:r>
              <a:rPr lang="pl-PL" dirty="0"/>
              <a:t>IW	ASC	SLC	</a:t>
            </a:r>
            <a:r>
              <a:rPr lang="pl-PL" dirty="0" smtClean="0"/>
              <a:t>VV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err="1" smtClean="0"/>
              <a:t>T.pre</a:t>
            </a:r>
            <a:r>
              <a:rPr lang="it-IT" dirty="0" smtClean="0"/>
              <a:t>-master </a:t>
            </a:r>
            <a:r>
              <a:rPr lang="it-IT" dirty="0" smtClean="0"/>
              <a:t>= 2018-10-22T15:06:13Z 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 smtClean="0"/>
              <a:t>Sentinel</a:t>
            </a:r>
            <a:r>
              <a:rPr lang="it-IT" dirty="0" smtClean="0"/>
              <a:t> 1 </a:t>
            </a:r>
            <a:r>
              <a:rPr lang="it-IT" dirty="0" err="1" smtClean="0"/>
              <a:t>decorrelazione</a:t>
            </a:r>
            <a:r>
              <a:rPr lang="it-IT" dirty="0" smtClean="0"/>
              <a:t> coerenza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89" y="3375709"/>
            <a:ext cx="3845569" cy="27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71" y="3375709"/>
            <a:ext cx="3931822" cy="275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ccia a destra 7"/>
          <p:cNvSpPr/>
          <p:nvPr/>
        </p:nvSpPr>
        <p:spPr>
          <a:xfrm>
            <a:off x="4441371" y="4521200"/>
            <a:ext cx="957943" cy="5950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987" y="5368594"/>
            <a:ext cx="1648322" cy="110387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865596" y="3180704"/>
            <a:ext cx="2725426" cy="70788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>
            <a:spAutoFit/>
          </a:bodyPr>
          <a:lstStyle/>
          <a:p>
            <a:r>
              <a:rPr lang="it-IT" sz="2000" dirty="0" err="1">
                <a:latin typeface="Century Gothic" panose="020B0502020202020204" pitchFamily="34" charset="0"/>
              </a:rPr>
              <a:t>T.post</a:t>
            </a:r>
            <a:r>
              <a:rPr lang="it-IT" sz="2000" dirty="0">
                <a:latin typeface="Century Gothic" panose="020B0502020202020204" pitchFamily="34" charset="0"/>
              </a:rPr>
              <a:t>-slave </a:t>
            </a:r>
            <a:endParaRPr lang="it-IT" sz="2000" dirty="0">
              <a:latin typeface="Century Gothic" panose="020B0502020202020204" pitchFamily="34" charset="0"/>
            </a:endParaRPr>
          </a:p>
          <a:p>
            <a:r>
              <a:rPr lang="pl-PL" sz="2000" dirty="0" smtClean="0">
                <a:latin typeface="Century Gothic" panose="020B0502020202020204" pitchFamily="34" charset="0"/>
              </a:rPr>
              <a:t>2018-11-03T16:06:13Z</a:t>
            </a:r>
            <a:endParaRPr lang="it-IT" sz="2000" dirty="0">
              <a:latin typeface="Century Gothic" panose="020B0502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58351" y="3148500"/>
            <a:ext cx="2601994" cy="70788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>
            <a:spAutoFit/>
          </a:bodyPr>
          <a:lstStyle/>
          <a:p>
            <a:r>
              <a:rPr lang="it-IT" sz="2000" dirty="0" err="1">
                <a:latin typeface="Century Gothic" panose="020B0502020202020204" pitchFamily="34" charset="0"/>
              </a:rPr>
              <a:t>T.pre</a:t>
            </a:r>
            <a:r>
              <a:rPr lang="it-IT" sz="2000" dirty="0">
                <a:latin typeface="Century Gothic" panose="020B0502020202020204" pitchFamily="34" charset="0"/>
              </a:rPr>
              <a:t>-slave </a:t>
            </a:r>
            <a:endParaRPr lang="it-IT" sz="2000" dirty="0" smtClean="0">
              <a:latin typeface="Century Gothic" panose="020B0502020202020204" pitchFamily="34" charset="0"/>
            </a:endParaRPr>
          </a:p>
          <a:p>
            <a:r>
              <a:rPr lang="it-IT" sz="2000" dirty="0" smtClean="0">
                <a:latin typeface="Century Gothic" panose="020B0502020202020204" pitchFamily="34" charset="0"/>
              </a:rPr>
              <a:t>2018-10-10T15:06:13</a:t>
            </a:r>
            <a:endParaRPr lang="it-IT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925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VV + VH ASC+DESC </a:t>
            </a:r>
            <a:r>
              <a:rPr lang="it-IT" dirty="0" err="1" smtClean="0"/>
              <a:t>etc</a:t>
            </a:r>
            <a:r>
              <a:rPr lang="it-IT" dirty="0" smtClean="0"/>
              <a:t>…</a:t>
            </a:r>
            <a:r>
              <a:rPr lang="pl-PL" dirty="0"/>
              <a:t>	</a:t>
            </a:r>
            <a:r>
              <a:rPr lang="it-IT" dirty="0" err="1" smtClean="0"/>
              <a:t>stack</a:t>
            </a:r>
            <a:r>
              <a:rPr lang="it-IT" dirty="0"/>
              <a:t> </a:t>
            </a:r>
            <a:r>
              <a:rPr lang="it-IT" dirty="0" smtClean="0"/>
              <a:t>bande + random </a:t>
            </a:r>
            <a:r>
              <a:rPr lang="it-IT" dirty="0" err="1" smtClean="0"/>
              <a:t>forest</a:t>
            </a:r>
            <a:r>
              <a:rPr lang="it-IT" dirty="0" smtClean="0"/>
              <a:t> addestrato + validato</a:t>
            </a:r>
            <a:r>
              <a:rPr lang="it-IT" dirty="0" smtClean="0"/>
              <a:t> 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Sentinel</a:t>
            </a:r>
            <a:r>
              <a:rPr lang="it-IT" dirty="0" smtClean="0"/>
              <a:t> 1 </a:t>
            </a:r>
            <a:r>
              <a:rPr lang="it-IT" dirty="0" smtClean="0"/>
              <a:t>machine </a:t>
            </a:r>
            <a:r>
              <a:rPr lang="it-IT" dirty="0" err="1" smtClean="0"/>
              <a:t>learning</a:t>
            </a:r>
            <a:r>
              <a:rPr lang="it-IT" dirty="0" smtClean="0"/>
              <a:t> on </a:t>
            </a:r>
            <a:r>
              <a:rPr lang="it-IT" dirty="0" err="1" smtClean="0"/>
              <a:t>rich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514" y="2762977"/>
            <a:ext cx="3982265" cy="33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07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40524"/>
            <a:ext cx="8229600" cy="5085639"/>
          </a:xfrm>
        </p:spPr>
        <p:txBody>
          <a:bodyPr>
            <a:normAutofit/>
          </a:bodyPr>
          <a:lstStyle/>
          <a:p>
            <a:r>
              <a:rPr lang="it-IT" dirty="0" err="1" smtClean="0"/>
              <a:t>Copernicus</a:t>
            </a:r>
            <a:r>
              <a:rPr lang="it-IT" dirty="0" smtClean="0"/>
              <a:t> </a:t>
            </a:r>
            <a:r>
              <a:rPr lang="it-IT" dirty="0" err="1" smtClean="0"/>
              <a:t>Sentinel</a:t>
            </a:r>
            <a:r>
              <a:rPr lang="it-IT" dirty="0" smtClean="0"/>
              <a:t> 1 e 2</a:t>
            </a:r>
          </a:p>
          <a:p>
            <a:pPr lvl="1"/>
            <a:r>
              <a:rPr lang="it-IT" dirty="0" err="1" smtClean="0"/>
              <a:t>Sentinel</a:t>
            </a:r>
            <a:r>
              <a:rPr lang="it-IT" dirty="0" smtClean="0"/>
              <a:t> 1 (S1) – prodotti: GRD </a:t>
            </a:r>
            <a:r>
              <a:rPr lang="it-IT" dirty="0"/>
              <a:t>intensità VH VV </a:t>
            </a:r>
            <a:r>
              <a:rPr lang="it-IT" dirty="0" smtClean="0"/>
              <a:t>(dB) </a:t>
            </a:r>
            <a:r>
              <a:rPr lang="it-IT" dirty="0"/>
              <a:t>ogni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it-IT" dirty="0" smtClean="0"/>
              <a:t>6 </a:t>
            </a:r>
            <a:r>
              <a:rPr lang="it-IT" dirty="0"/>
              <a:t>gg </a:t>
            </a:r>
            <a:r>
              <a:rPr lang="it-IT" dirty="0" smtClean="0"/>
              <a:t>un’immagine (DESC / ASC)</a:t>
            </a:r>
          </a:p>
          <a:p>
            <a:pPr lvl="2"/>
            <a:r>
              <a:rPr lang="it-IT" b="1" dirty="0" smtClean="0"/>
              <a:t>PRO</a:t>
            </a:r>
            <a:r>
              <a:rPr lang="it-IT" dirty="0" smtClean="0"/>
              <a:t> - quasi in qualsiasi condizione meteo (pioggia / nuvole) </a:t>
            </a:r>
          </a:p>
          <a:p>
            <a:pPr lvl="2"/>
            <a:r>
              <a:rPr lang="it-IT" b="1" dirty="0" smtClean="0"/>
              <a:t>CONTRO</a:t>
            </a:r>
            <a:r>
              <a:rPr lang="it-IT" dirty="0" smtClean="0"/>
              <a:t> – </a:t>
            </a:r>
            <a:r>
              <a:rPr lang="it-IT" dirty="0" smtClean="0"/>
              <a:t>complessa correlazione </a:t>
            </a:r>
            <a:r>
              <a:rPr lang="it-IT" dirty="0" smtClean="0"/>
              <a:t>dei </a:t>
            </a:r>
            <a:r>
              <a:rPr lang="it-IT" dirty="0" smtClean="0"/>
              <a:t>prodotti S1 con </a:t>
            </a:r>
            <a:r>
              <a:rPr lang="it-IT" dirty="0" smtClean="0"/>
              <a:t>il cambiamento bosco vs. bosco abbattuto</a:t>
            </a:r>
          </a:p>
          <a:p>
            <a:pPr lvl="1"/>
            <a:r>
              <a:rPr lang="it-IT" dirty="0" err="1" smtClean="0"/>
              <a:t>Sentinel</a:t>
            </a:r>
            <a:r>
              <a:rPr lang="it-IT" dirty="0" smtClean="0"/>
              <a:t> 2 (S2) – prodotti: riflettanza </a:t>
            </a:r>
            <a:r>
              <a:rPr lang="el-GR" dirty="0" smtClean="0"/>
              <a:t>λ</a:t>
            </a:r>
            <a:r>
              <a:rPr lang="it-IT" dirty="0" smtClean="0"/>
              <a:t> visibile e </a:t>
            </a:r>
            <a:r>
              <a:rPr lang="it-IT" dirty="0" smtClean="0"/>
              <a:t>IR, ogni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it-IT" dirty="0" smtClean="0"/>
              <a:t>5 </a:t>
            </a:r>
            <a:r>
              <a:rPr lang="it-IT" dirty="0" smtClean="0"/>
              <a:t>gg</a:t>
            </a:r>
          </a:p>
          <a:p>
            <a:pPr lvl="2"/>
            <a:r>
              <a:rPr lang="it-IT" b="1" dirty="0" smtClean="0"/>
              <a:t>PRO</a:t>
            </a:r>
            <a:r>
              <a:rPr lang="it-IT" dirty="0" smtClean="0"/>
              <a:t> – forte correlazione copertura vegetazione e </a:t>
            </a:r>
            <a:r>
              <a:rPr lang="it-IT" dirty="0" smtClean="0"/>
              <a:t>informazione ottica</a:t>
            </a:r>
            <a:endParaRPr lang="it-IT" dirty="0" smtClean="0"/>
          </a:p>
          <a:p>
            <a:pPr lvl="2"/>
            <a:r>
              <a:rPr lang="it-IT" b="1" dirty="0" smtClean="0"/>
              <a:t>CONTRO</a:t>
            </a:r>
            <a:r>
              <a:rPr lang="it-IT" dirty="0" smtClean="0"/>
              <a:t> – fortemente dipendente dal </a:t>
            </a:r>
            <a:r>
              <a:rPr lang="it-IT" dirty="0" smtClean="0"/>
              <a:t>meteo + ombre </a:t>
            </a:r>
            <a:r>
              <a:rPr lang="it-IT" dirty="0" smtClean="0"/>
              <a:t>quindi richiede attenta </a:t>
            </a:r>
            <a:r>
              <a:rPr lang="it-IT" dirty="0" err="1" smtClean="0"/>
              <a:t>pre</a:t>
            </a:r>
            <a:r>
              <a:rPr lang="it-IT" dirty="0" smtClean="0"/>
              <a:t>-elaborazione i.e. </a:t>
            </a:r>
            <a:r>
              <a:rPr lang="it-IT" dirty="0" err="1" smtClean="0"/>
              <a:t>masking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931424"/>
          </a:xfrm>
        </p:spPr>
        <p:txBody>
          <a:bodyPr/>
          <a:lstStyle/>
          <a:p>
            <a:r>
              <a:rPr lang="it-IT" dirty="0" smtClean="0"/>
              <a:t>Confronto SAR/Ottico </a:t>
            </a:r>
            <a:r>
              <a:rPr lang="it-IT" dirty="0" err="1" smtClean="0"/>
              <a:t>Copernicus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301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25203"/>
            <a:ext cx="8229600" cy="4893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 smtClean="0"/>
              <a:t>Sentinel</a:t>
            </a:r>
            <a:r>
              <a:rPr lang="it-IT" dirty="0" smtClean="0"/>
              <a:t> 2 (S2)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pre-analisi con NDVI e combinazioni colori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863950"/>
          </a:xfrm>
        </p:spPr>
        <p:txBody>
          <a:bodyPr/>
          <a:lstStyle/>
          <a:p>
            <a:r>
              <a:rPr lang="it-IT" dirty="0" smtClean="0"/>
              <a:t> Ottico </a:t>
            </a:r>
            <a:r>
              <a:rPr lang="it-IT" dirty="0" err="1" smtClean="0"/>
              <a:t>Sentinel</a:t>
            </a:r>
            <a:r>
              <a:rPr lang="it-IT" dirty="0" smtClean="0"/>
              <a:t>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15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8"/>
            <a:ext cx="6470168" cy="6435320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1910781" y="819807"/>
            <a:ext cx="1223404" cy="8450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5" y="1806395"/>
            <a:ext cx="7521065" cy="47273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64" y="1808708"/>
            <a:ext cx="7518129" cy="47243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27" y="1806190"/>
            <a:ext cx="7521066" cy="472621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90" y="1804661"/>
            <a:ext cx="7524003" cy="4728063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4331038" y="5687535"/>
            <a:ext cx="1223404" cy="8450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49237"/>
          </a:xfrm>
        </p:spPr>
        <p:txBody>
          <a:bodyPr/>
          <a:lstStyle/>
          <a:p>
            <a:r>
              <a:rPr lang="it-IT" dirty="0" smtClean="0"/>
              <a:t>Danni windthrow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1" y="895275"/>
            <a:ext cx="7002379" cy="49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68" y="0"/>
            <a:ext cx="5450775" cy="5520148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20717" y="47614"/>
            <a:ext cx="3449495" cy="765887"/>
          </a:xfrm>
        </p:spPr>
        <p:txBody>
          <a:bodyPr/>
          <a:lstStyle/>
          <a:p>
            <a:r>
              <a:rPr lang="it-IT" dirty="0" err="1" smtClean="0"/>
              <a:t>Sentinel</a:t>
            </a:r>
            <a:r>
              <a:rPr lang="it-IT" dirty="0" smtClean="0"/>
              <a:t> 2 NDVI</a:t>
            </a:r>
            <a:endParaRPr lang="it-IT" dirty="0"/>
          </a:p>
        </p:txBody>
      </p:sp>
      <p:sp>
        <p:nvSpPr>
          <p:cNvPr id="8" name="Segnaposto contenuto 1"/>
          <p:cNvSpPr>
            <a:spLocks noGrp="1"/>
          </p:cNvSpPr>
          <p:nvPr>
            <p:ph idx="1"/>
          </p:nvPr>
        </p:nvSpPr>
        <p:spPr>
          <a:xfrm>
            <a:off x="1292774" y="5382030"/>
            <a:ext cx="7548530" cy="7791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err="1" smtClean="0"/>
              <a:t>Pre-elab</a:t>
            </a:r>
            <a:r>
              <a:rPr lang="it-IT" dirty="0" smtClean="0"/>
              <a:t>: </a:t>
            </a:r>
            <a:r>
              <a:rPr lang="it-IT" dirty="0" err="1" smtClean="0"/>
              <a:t>mask</a:t>
            </a:r>
            <a:r>
              <a:rPr lang="it-IT" dirty="0" smtClean="0"/>
              <a:t> </a:t>
            </a:r>
            <a:r>
              <a:rPr lang="it-IT" dirty="0" err="1" smtClean="0"/>
              <a:t>snow</a:t>
            </a:r>
            <a:r>
              <a:rPr lang="it-IT" dirty="0" smtClean="0"/>
              <a:t>, </a:t>
            </a:r>
            <a:r>
              <a:rPr lang="it-IT" dirty="0" err="1" smtClean="0"/>
              <a:t>cloud</a:t>
            </a:r>
            <a:r>
              <a:rPr lang="it-IT" dirty="0" smtClean="0"/>
              <a:t> e SCL classe vegetazione</a:t>
            </a:r>
          </a:p>
        </p:txBody>
      </p:sp>
    </p:spTree>
    <p:extLst>
      <p:ext uri="{BB962C8B-B14F-4D97-AF65-F5344CB8AC3E}">
        <p14:creationId xmlns:p14="http://schemas.microsoft.com/office/powerpoint/2010/main" val="13343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8713" y="-99948"/>
            <a:ext cx="3385287" cy="3428372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20717" y="47614"/>
            <a:ext cx="3449495" cy="765887"/>
          </a:xfrm>
        </p:spPr>
        <p:txBody>
          <a:bodyPr/>
          <a:lstStyle/>
          <a:p>
            <a:r>
              <a:rPr lang="it-IT" dirty="0" err="1" smtClean="0"/>
              <a:t>Sentinel</a:t>
            </a:r>
            <a:r>
              <a:rPr lang="it-IT" dirty="0" smtClean="0"/>
              <a:t> 2 NDVI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2" y="3089242"/>
            <a:ext cx="8370175" cy="2454294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22848" y="946856"/>
            <a:ext cx="8229600" cy="56960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Calo NDVI </a:t>
            </a:r>
          </a:p>
          <a:p>
            <a:pPr marL="0" indent="0">
              <a:buNone/>
            </a:pPr>
            <a:r>
              <a:rPr lang="it-IT" dirty="0" smtClean="0"/>
              <a:t>area </a:t>
            </a:r>
            <a:r>
              <a:rPr lang="it-IT" dirty="0" err="1" smtClean="0"/>
              <a:t>Marcesina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Calo </a:t>
            </a:r>
            <a:r>
              <a:rPr lang="it-IT" dirty="0"/>
              <a:t>NDVI </a:t>
            </a:r>
            <a:r>
              <a:rPr lang="it-IT" dirty="0" smtClean="0"/>
              <a:t>fisiologico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800" dirty="0" smtClean="0"/>
              <a:t>*</a:t>
            </a:r>
            <a:r>
              <a:rPr lang="it-IT" sz="1800" dirty="0"/>
              <a:t>D’Este, M., Pirotti, F., 2017. Stima della proporzione di specie forestali decidue sfruttando NDVI. </a:t>
            </a:r>
            <a:r>
              <a:rPr lang="it-IT" sz="1800" i="1" dirty="0"/>
              <a:t>XXI Conferenza Nazionale ASITA</a:t>
            </a:r>
            <a:r>
              <a:rPr lang="it-IT" sz="1800" dirty="0"/>
              <a:t>, </a:t>
            </a:r>
            <a:r>
              <a:rPr lang="it-IT" sz="1800" dirty="0" smtClean="0"/>
              <a:t>417–424</a:t>
            </a:r>
            <a:endParaRPr lang="it-IT" sz="1800" dirty="0"/>
          </a:p>
        </p:txBody>
      </p:sp>
      <p:sp>
        <p:nvSpPr>
          <p:cNvPr id="4" name="Freccia in giù 3"/>
          <p:cNvSpPr/>
          <p:nvPr/>
        </p:nvSpPr>
        <p:spPr>
          <a:xfrm>
            <a:off x="1313543" y="2664699"/>
            <a:ext cx="631921" cy="8490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 rot="16200000">
            <a:off x="3778794" y="873734"/>
            <a:ext cx="631921" cy="8490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4" y="3140828"/>
            <a:ext cx="5035634" cy="316437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656" y="92031"/>
            <a:ext cx="5200574" cy="32680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4" y="92031"/>
            <a:ext cx="3389748" cy="21301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13" name="Rettangolo 12"/>
          <p:cNvSpPr/>
          <p:nvPr/>
        </p:nvSpPr>
        <p:spPr>
          <a:xfrm>
            <a:off x="5580466" y="3098075"/>
            <a:ext cx="334097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latin typeface="Century Gothic" panose="020B0502020202020204" pitchFamily="34" charset="0"/>
              </a:rPr>
              <a:t>26 settembre 2018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15434" y="5897665"/>
            <a:ext cx="284404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latin typeface="Century Gothic" panose="020B0502020202020204" pitchFamily="34" charset="0"/>
              </a:rPr>
              <a:t>31 ottobre 2018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772" y="4175099"/>
            <a:ext cx="3389747" cy="21301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18" name="Rettangolo 17"/>
          <p:cNvSpPr/>
          <p:nvPr/>
        </p:nvSpPr>
        <p:spPr>
          <a:xfrm>
            <a:off x="3077429" y="3884623"/>
            <a:ext cx="1040524" cy="6558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6811383" y="1070198"/>
            <a:ext cx="1040524" cy="6558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/>
          <p:cNvCxnSpPr>
            <a:stCxn id="18" idx="3"/>
            <a:endCxn id="17" idx="1"/>
          </p:cNvCxnSpPr>
          <p:nvPr/>
        </p:nvCxnSpPr>
        <p:spPr>
          <a:xfrm>
            <a:off x="4117953" y="4212546"/>
            <a:ext cx="1518819" cy="10276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10" idx="3"/>
            <a:endCxn id="19" idx="1"/>
          </p:cNvCxnSpPr>
          <p:nvPr/>
        </p:nvCxnSpPr>
        <p:spPr>
          <a:xfrm>
            <a:off x="3505182" y="1157086"/>
            <a:ext cx="3306201" cy="2410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1371283" y="735637"/>
            <a:ext cx="1040524" cy="655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6896571" y="4867253"/>
            <a:ext cx="1040524" cy="655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1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13" y="601481"/>
            <a:ext cx="8193224" cy="52695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13" y="601480"/>
            <a:ext cx="8193224" cy="526959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701744" y="2150417"/>
            <a:ext cx="1223404" cy="8450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55441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82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SAF_BASSO_DEST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TESAF_BASSO_DESTRA.thmx</Template>
  <TotalTime>7431</TotalTime>
  <Words>252</Words>
  <Application>Microsoft Office PowerPoint</Application>
  <PresentationFormat>Presentazione su schermo (4:3)</PresentationFormat>
  <Paragraphs>57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Tahoma</vt:lpstr>
      <vt:lpstr>Times New Roman</vt:lpstr>
      <vt:lpstr>TESAF_BASSO_DESTRA</vt:lpstr>
      <vt:lpstr>Personalizza struttura</vt:lpstr>
      <vt:lpstr>Presentazione standard di PowerPoint</vt:lpstr>
      <vt:lpstr>Confronto SAR/Ottico Copernicus</vt:lpstr>
      <vt:lpstr> Ottico Sentinel 2</vt:lpstr>
      <vt:lpstr>Presentazione standard di PowerPoint</vt:lpstr>
      <vt:lpstr>Danni windthrow</vt:lpstr>
      <vt:lpstr>Sentinel 2 NDVI</vt:lpstr>
      <vt:lpstr>Sentinel 2 NDVI</vt:lpstr>
      <vt:lpstr>Presentazione standard di PowerPoint</vt:lpstr>
      <vt:lpstr>Presentazione standard di PowerPoint</vt:lpstr>
      <vt:lpstr>Presentazione standard di PowerPoint</vt:lpstr>
      <vt:lpstr>Sentinel 1: decorrelazione coerenza </vt:lpstr>
      <vt:lpstr>Sentinel 1 decorrelazione coerenza </vt:lpstr>
      <vt:lpstr>Sentinel 1 machine learning on rich features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 Pirotti</dc:creator>
  <cp:lastModifiedBy>pirotti</cp:lastModifiedBy>
  <cp:revision>295</cp:revision>
  <dcterms:created xsi:type="dcterms:W3CDTF">2013-02-28T13:51:41Z</dcterms:created>
  <dcterms:modified xsi:type="dcterms:W3CDTF">2018-11-08T08:30:17Z</dcterms:modified>
</cp:coreProperties>
</file>