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56" r:id="rId8"/>
    <p:sldId id="268" r:id="rId9"/>
    <p:sldId id="269" r:id="rId10"/>
    <p:sldId id="270" r:id="rId11"/>
    <p:sldId id="271" r:id="rId12"/>
    <p:sldId id="273" r:id="rId13"/>
    <p:sldId id="274" r:id="rId14"/>
    <p:sldId id="295" r:id="rId15"/>
    <p:sldId id="298" r:id="rId16"/>
    <p:sldId id="299" r:id="rId17"/>
    <p:sldId id="300" r:id="rId18"/>
    <p:sldId id="301" r:id="rId19"/>
    <p:sldId id="302" r:id="rId20"/>
    <p:sldId id="303" r:id="rId21"/>
    <p:sldId id="275" r:id="rId22"/>
    <p:sldId id="276" r:id="rId23"/>
    <p:sldId id="277" r:id="rId24"/>
    <p:sldId id="267" r:id="rId25"/>
    <p:sldId id="288" r:id="rId26"/>
    <p:sldId id="284" r:id="rId27"/>
    <p:sldId id="283" r:id="rId28"/>
    <p:sldId id="304" r:id="rId29"/>
    <p:sldId id="279" r:id="rId30"/>
    <p:sldId id="281" r:id="rId31"/>
    <p:sldId id="287" r:id="rId32"/>
    <p:sldId id="282" r:id="rId33"/>
    <p:sldId id="296" r:id="rId34"/>
    <p:sldId id="286" r:id="rId35"/>
    <p:sldId id="289" r:id="rId36"/>
    <p:sldId id="290" r:id="rId37"/>
    <p:sldId id="291" r:id="rId38"/>
    <p:sldId id="292" r:id="rId39"/>
    <p:sldId id="293" r:id="rId40"/>
    <p:sldId id="294" r:id="rId41"/>
    <p:sldId id="285" r:id="rId42"/>
    <p:sldId id="27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723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it.wikipedia.org/wiki/Biodiversit%C3%A0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7432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dirty="0" err="1" smtClean="0"/>
              <a:t>Aree</a:t>
            </a:r>
            <a:r>
              <a:rPr lang="sv-SE" sz="3200" dirty="0" smtClean="0"/>
              <a:t> </a:t>
            </a:r>
            <a:r>
              <a:rPr lang="sv-SE" sz="3200" dirty="0" err="1" smtClean="0"/>
              <a:t>protette</a:t>
            </a:r>
            <a:endParaRPr lang="it-IT" sz="3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Selezioni</a:t>
            </a:r>
            <a:r>
              <a:rPr lang="sv-SE" sz="2800" dirty="0" smtClean="0"/>
              <a:t> </a:t>
            </a:r>
            <a:r>
              <a:rPr lang="sv-SE" sz="2800" dirty="0" err="1" smtClean="0"/>
              <a:t>dei</a:t>
            </a:r>
            <a:r>
              <a:rPr lang="sv-SE" sz="2800" dirty="0" smtClean="0"/>
              <a:t> </a:t>
            </a:r>
            <a:r>
              <a:rPr lang="sv-SE" sz="2800" dirty="0" err="1" smtClean="0"/>
              <a:t>siti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00078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Esistono</a:t>
            </a:r>
            <a:r>
              <a:rPr lang="sv-SE" sz="2400" dirty="0" smtClean="0"/>
              <a:t> vari software </a:t>
            </a:r>
            <a:r>
              <a:rPr lang="sv-SE" sz="2400" dirty="0" err="1" smtClean="0"/>
              <a:t>che</a:t>
            </a:r>
            <a:r>
              <a:rPr lang="sv-SE" sz="2400" dirty="0" smtClean="0"/>
              <a:t> </a:t>
            </a:r>
            <a:r>
              <a:rPr lang="sv-SE" sz="2400" dirty="0" err="1" smtClean="0"/>
              <a:t>possono</a:t>
            </a:r>
            <a:r>
              <a:rPr lang="sv-SE" sz="2400" dirty="0" smtClean="0"/>
              <a:t> </a:t>
            </a:r>
            <a:r>
              <a:rPr lang="sv-SE" sz="2400" dirty="0" err="1" smtClean="0"/>
              <a:t>essere</a:t>
            </a:r>
            <a:r>
              <a:rPr lang="sv-SE" sz="2400" dirty="0" smtClean="0"/>
              <a:t> </a:t>
            </a:r>
            <a:r>
              <a:rPr lang="sv-SE" sz="2400" dirty="0" err="1" smtClean="0"/>
              <a:t>utilizzati</a:t>
            </a:r>
            <a:r>
              <a:rPr lang="sv-SE" sz="2400" dirty="0" smtClean="0"/>
              <a:t> per </a:t>
            </a:r>
            <a:r>
              <a:rPr lang="sv-SE" sz="2400" dirty="0" err="1" smtClean="0"/>
              <a:t>selezionare</a:t>
            </a:r>
            <a:r>
              <a:rPr lang="sv-SE" sz="2400" dirty="0" smtClean="0"/>
              <a:t> la </a:t>
            </a:r>
            <a:r>
              <a:rPr lang="sv-SE" sz="2400" dirty="0" err="1" smtClean="0"/>
              <a:t>migliore</a:t>
            </a:r>
            <a:r>
              <a:rPr lang="sv-SE" sz="2400" dirty="0" smtClean="0"/>
              <a:t> </a:t>
            </a:r>
            <a:r>
              <a:rPr lang="sv-SE" sz="2400" dirty="0" err="1" smtClean="0"/>
              <a:t>combinazione</a:t>
            </a:r>
            <a:r>
              <a:rPr lang="sv-SE" sz="2400" dirty="0" smtClean="0"/>
              <a:t> di </a:t>
            </a:r>
            <a:r>
              <a:rPr lang="sv-SE" sz="2400" dirty="0" err="1" smtClean="0"/>
              <a:t>siti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7873" y="2209800"/>
            <a:ext cx="871972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7873" y="1600200"/>
            <a:ext cx="8348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2362199"/>
            <a:ext cx="8153400" cy="317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Selezioni</a:t>
            </a:r>
            <a:r>
              <a:rPr lang="sv-SE" sz="2800" dirty="0" smtClean="0"/>
              <a:t> </a:t>
            </a:r>
            <a:r>
              <a:rPr lang="sv-SE" sz="2800" dirty="0" err="1" smtClean="0"/>
              <a:t>dei</a:t>
            </a:r>
            <a:r>
              <a:rPr lang="sv-SE" sz="2800" dirty="0" smtClean="0"/>
              <a:t> </a:t>
            </a:r>
            <a:r>
              <a:rPr lang="sv-SE" sz="2800" dirty="0" err="1" smtClean="0"/>
              <a:t>siti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2362200"/>
            <a:ext cx="802151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4038600"/>
            <a:ext cx="88392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381000" y="5334000"/>
            <a:ext cx="8107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… </a:t>
            </a:r>
            <a:r>
              <a:rPr lang="sv-SE" sz="2400" dirty="0" err="1" smtClean="0"/>
              <a:t>funzionano</a:t>
            </a:r>
            <a:r>
              <a:rPr lang="sv-SE" sz="2400" dirty="0" smtClean="0"/>
              <a:t> bene </a:t>
            </a:r>
            <a:r>
              <a:rPr lang="sv-SE" sz="2400" dirty="0" err="1" smtClean="0"/>
              <a:t>con</a:t>
            </a:r>
            <a:r>
              <a:rPr lang="sv-SE" sz="2400" dirty="0" smtClean="0"/>
              <a:t> </a:t>
            </a:r>
            <a:r>
              <a:rPr lang="sv-SE" sz="2400" dirty="0" err="1" smtClean="0"/>
              <a:t>aree</a:t>
            </a:r>
            <a:r>
              <a:rPr lang="sv-SE" sz="2400" dirty="0" smtClean="0"/>
              <a:t> </a:t>
            </a:r>
            <a:r>
              <a:rPr lang="sv-SE" sz="2400" dirty="0" err="1" smtClean="0"/>
              <a:t>protette</a:t>
            </a:r>
            <a:r>
              <a:rPr lang="sv-SE" sz="2400" dirty="0" smtClean="0"/>
              <a:t> </a:t>
            </a:r>
            <a:r>
              <a:rPr lang="sv-SE" sz="2400" dirty="0" err="1" smtClean="0"/>
              <a:t>piccole</a:t>
            </a:r>
            <a:r>
              <a:rPr lang="sv-SE" sz="2400" dirty="0" smtClean="0"/>
              <a:t> (ad es. </a:t>
            </a:r>
            <a:r>
              <a:rPr lang="sv-SE" sz="2400" dirty="0" err="1" smtClean="0"/>
              <a:t>arcipelagi</a:t>
            </a:r>
            <a:r>
              <a:rPr lang="sv-SE" sz="2400" dirty="0" smtClean="0"/>
              <a:t>)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Selezioni</a:t>
            </a:r>
            <a:r>
              <a:rPr lang="sv-SE" sz="2800" dirty="0" smtClean="0"/>
              <a:t> </a:t>
            </a:r>
            <a:r>
              <a:rPr lang="sv-SE" sz="2800" dirty="0" err="1" smtClean="0"/>
              <a:t>dei</a:t>
            </a:r>
            <a:r>
              <a:rPr lang="sv-SE" sz="2800" dirty="0" smtClean="0"/>
              <a:t> </a:t>
            </a:r>
            <a:r>
              <a:rPr lang="sv-SE" sz="2800" dirty="0" err="1" smtClean="0"/>
              <a:t>siti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76980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In </a:t>
            </a:r>
            <a:r>
              <a:rPr lang="sv-SE" sz="2400" dirty="0" err="1" smtClean="0"/>
              <a:t>assenza</a:t>
            </a:r>
            <a:r>
              <a:rPr lang="sv-SE" sz="2400" dirty="0" smtClean="0"/>
              <a:t> di </a:t>
            </a:r>
            <a:r>
              <a:rPr lang="sv-SE" sz="2400" dirty="0" err="1" smtClean="0"/>
              <a:t>dati</a:t>
            </a:r>
            <a:r>
              <a:rPr lang="sv-SE" sz="2400" dirty="0" smtClean="0"/>
              <a:t> </a:t>
            </a:r>
            <a:r>
              <a:rPr lang="sv-SE" sz="2400" dirty="0" err="1" smtClean="0"/>
              <a:t>sulle</a:t>
            </a:r>
            <a:r>
              <a:rPr lang="sv-SE" sz="2400" dirty="0" smtClean="0"/>
              <a:t> specie si </a:t>
            </a:r>
            <a:r>
              <a:rPr lang="sv-SE" sz="2400" dirty="0" err="1" smtClean="0"/>
              <a:t>possono</a:t>
            </a:r>
            <a:r>
              <a:rPr lang="sv-SE" sz="2400" dirty="0" smtClean="0"/>
              <a:t> </a:t>
            </a:r>
            <a:r>
              <a:rPr lang="sv-SE" sz="2400" dirty="0" err="1" smtClean="0"/>
              <a:t>utilizzare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209800"/>
            <a:ext cx="2345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Specie </a:t>
            </a:r>
            <a:r>
              <a:rPr lang="sv-SE" sz="2400" dirty="0" err="1" smtClean="0"/>
              <a:t>surrogato</a:t>
            </a:r>
            <a:r>
              <a:rPr lang="sv-SE" sz="2400" dirty="0" smtClean="0"/>
              <a:t>:</a:t>
            </a:r>
            <a:endParaRPr lang="sv-SE" sz="2400" dirty="0"/>
          </a:p>
        </p:txBody>
      </p:sp>
      <p:sp>
        <p:nvSpPr>
          <p:cNvPr id="9" name="Rectangle 8"/>
          <p:cNvSpPr/>
          <p:nvPr/>
        </p:nvSpPr>
        <p:spPr>
          <a:xfrm>
            <a:off x="381000" y="2891135"/>
            <a:ext cx="2565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”</a:t>
            </a:r>
            <a:r>
              <a:rPr lang="sv-SE" sz="2400" dirty="0" err="1" smtClean="0"/>
              <a:t>Umbrella</a:t>
            </a:r>
            <a:r>
              <a:rPr lang="sv-SE" sz="2400" dirty="0" smtClean="0"/>
              <a:t> species”</a:t>
            </a:r>
            <a:endParaRPr lang="sv-SE" sz="2400" dirty="0"/>
          </a:p>
        </p:txBody>
      </p:sp>
      <p:sp>
        <p:nvSpPr>
          <p:cNvPr id="10" name="Rectangle 9"/>
          <p:cNvSpPr/>
          <p:nvPr/>
        </p:nvSpPr>
        <p:spPr>
          <a:xfrm>
            <a:off x="381000" y="3429000"/>
            <a:ext cx="2734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”</a:t>
            </a:r>
            <a:r>
              <a:rPr lang="sv-SE" sz="2400" dirty="0" err="1" smtClean="0"/>
              <a:t>Indicator</a:t>
            </a:r>
            <a:r>
              <a:rPr lang="sv-SE" sz="2400" dirty="0" smtClean="0"/>
              <a:t> species”…</a:t>
            </a:r>
            <a:endParaRPr lang="sv-SE" sz="2400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0" y="1118393"/>
            <a:ext cx="3279775" cy="573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>
          <a:xfrm>
            <a:off x="1447800" y="4114800"/>
            <a:ext cx="7620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381000" y="5334000"/>
            <a:ext cx="4188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/>
              <a:t>Conservazione</a:t>
            </a:r>
            <a:r>
              <a:rPr lang="sv-SE" sz="2400" dirty="0" smtClean="0"/>
              <a:t> </a:t>
            </a:r>
            <a:r>
              <a:rPr lang="sv-SE" sz="2400" dirty="0" err="1" smtClean="0"/>
              <a:t>delle</a:t>
            </a:r>
            <a:r>
              <a:rPr lang="sv-SE" sz="2400" dirty="0" smtClean="0"/>
              <a:t> </a:t>
            </a:r>
            <a:r>
              <a:rPr lang="sv-SE" sz="2400" dirty="0" err="1" smtClean="0"/>
              <a:t>altre</a:t>
            </a:r>
            <a:r>
              <a:rPr lang="sv-SE" sz="2400" dirty="0" smtClean="0"/>
              <a:t> specie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Esempi</a:t>
            </a:r>
            <a:r>
              <a:rPr lang="sv-SE" sz="2800" dirty="0" smtClean="0"/>
              <a:t> di ”</a:t>
            </a:r>
            <a:r>
              <a:rPr lang="sv-SE" sz="2800" dirty="0" err="1" smtClean="0"/>
              <a:t>Umbrella</a:t>
            </a:r>
            <a:r>
              <a:rPr lang="sv-SE" sz="2800" dirty="0" smtClean="0"/>
              <a:t> species”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i="1" dirty="0" err="1" smtClean="0"/>
              <a:t>Tetrao</a:t>
            </a:r>
            <a:r>
              <a:rPr lang="sv-SE" sz="2800" i="1" dirty="0" smtClean="0"/>
              <a:t> </a:t>
            </a:r>
            <a:r>
              <a:rPr lang="sv-SE" sz="2800" i="1" dirty="0" err="1" smtClean="0"/>
              <a:t>urogallus</a:t>
            </a:r>
            <a:endParaRPr lang="it-IT" sz="2800" i="1" dirty="0" smtClean="0">
              <a:solidFill>
                <a:schemeClr val="tx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446" y="5257800"/>
            <a:ext cx="494015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Western Capercaillie (Tetrao urogallus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1676400"/>
            <a:ext cx="4495800" cy="2998982"/>
          </a:xfrm>
          <a:prstGeom prst="rect">
            <a:avLst/>
          </a:prstGeo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6828" y="990600"/>
            <a:ext cx="3908572" cy="313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Esempi</a:t>
            </a:r>
            <a:r>
              <a:rPr lang="sv-SE" sz="2800" dirty="0" smtClean="0"/>
              <a:t> di ”</a:t>
            </a:r>
            <a:r>
              <a:rPr lang="sv-SE" sz="2800" dirty="0" err="1" smtClean="0"/>
              <a:t>Umbrella</a:t>
            </a:r>
            <a:r>
              <a:rPr lang="sv-SE" sz="2800" dirty="0" smtClean="0"/>
              <a:t> species”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1219200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i="1" dirty="0" smtClean="0"/>
              <a:t>Lobaria </a:t>
            </a:r>
            <a:r>
              <a:rPr lang="sv-SE" sz="2800" i="1" dirty="0" err="1" smtClean="0"/>
              <a:t>pulmonaria</a:t>
            </a:r>
            <a:endParaRPr lang="it-IT" sz="2800" i="1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2860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Specie </a:t>
            </a:r>
            <a:r>
              <a:rPr lang="sv-SE" sz="2800" dirty="0" err="1" smtClean="0"/>
              <a:t>tipica</a:t>
            </a:r>
            <a:r>
              <a:rPr lang="sv-SE" sz="2800" dirty="0" smtClean="0"/>
              <a:t> di </a:t>
            </a:r>
            <a:r>
              <a:rPr lang="sv-SE" sz="2800" dirty="0" err="1" smtClean="0"/>
              <a:t>foreste</a:t>
            </a:r>
            <a:r>
              <a:rPr lang="sv-SE" sz="2800" dirty="0" smtClean="0"/>
              <a:t> </a:t>
            </a:r>
            <a:r>
              <a:rPr lang="sv-SE" sz="2800" dirty="0" err="1" smtClean="0"/>
              <a:t>vetuste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38800" y="1828800"/>
            <a:ext cx="311467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Le specie </a:t>
            </a:r>
            <a:r>
              <a:rPr lang="sv-SE" sz="2800" dirty="0" err="1" smtClean="0"/>
              <a:t>indicatrici</a:t>
            </a:r>
            <a:r>
              <a:rPr lang="sv-SE" sz="2800" dirty="0" smtClean="0"/>
              <a:t> e gli </a:t>
            </a:r>
            <a:r>
              <a:rPr lang="sv-SE" sz="2800" dirty="0" err="1" smtClean="0"/>
              <a:t>indicatori</a:t>
            </a:r>
            <a:r>
              <a:rPr lang="sv-SE" sz="2800" dirty="0" smtClean="0"/>
              <a:t> </a:t>
            </a:r>
            <a:r>
              <a:rPr lang="sv-SE" sz="2800" dirty="0" err="1" smtClean="0"/>
              <a:t>ecologici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7620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Il </a:t>
            </a:r>
            <a:r>
              <a:rPr lang="sv-SE" sz="2800" dirty="0" err="1" smtClean="0"/>
              <a:t>caso</a:t>
            </a:r>
            <a:r>
              <a:rPr lang="sv-SE" sz="2800" dirty="0" smtClean="0"/>
              <a:t> </a:t>
            </a:r>
            <a:r>
              <a:rPr lang="sv-SE" sz="2800" dirty="0" err="1" smtClean="0"/>
              <a:t>licheni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6002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Bioindicatori</a:t>
            </a:r>
            <a:r>
              <a:rPr lang="sv-SE" sz="2800" dirty="0" smtClean="0"/>
              <a:t> di </a:t>
            </a:r>
            <a:r>
              <a:rPr lang="sv-SE" sz="2800" dirty="0" err="1" smtClean="0"/>
              <a:t>inquinamento</a:t>
            </a:r>
            <a:r>
              <a:rPr lang="sv-SE" sz="2800" dirty="0" smtClean="0"/>
              <a:t> </a:t>
            </a:r>
            <a:r>
              <a:rPr lang="sv-SE" sz="2800" dirty="0" err="1" smtClean="0"/>
              <a:t>atmosferico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93761" y="3048000"/>
            <a:ext cx="707403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t0.gstatic.com/images?q=tbn:ANd9GcRI62BqK9PVPG3dBNkmpoitxnZFA0ldCvBSdmlhENWW7K_DhlSogMDAeFH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1950" y="1343025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Le specie </a:t>
            </a:r>
            <a:r>
              <a:rPr lang="sv-SE" sz="2800" dirty="0" err="1" smtClean="0"/>
              <a:t>indicatrici</a:t>
            </a:r>
            <a:r>
              <a:rPr lang="sv-SE" sz="2800" dirty="0" smtClean="0"/>
              <a:t> e gli </a:t>
            </a:r>
            <a:r>
              <a:rPr lang="sv-SE" sz="2800" dirty="0" err="1" smtClean="0"/>
              <a:t>indicatori</a:t>
            </a:r>
            <a:r>
              <a:rPr lang="sv-SE" sz="2800" dirty="0" smtClean="0"/>
              <a:t> </a:t>
            </a:r>
            <a:r>
              <a:rPr lang="sv-SE" sz="2800" dirty="0" err="1" smtClean="0"/>
              <a:t>ecologici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1676400"/>
            <a:ext cx="541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Macroinvertebrati</a:t>
            </a:r>
            <a:r>
              <a:rPr lang="sv-SE" sz="2800" dirty="0" smtClean="0"/>
              <a:t> come </a:t>
            </a:r>
            <a:r>
              <a:rPr lang="sv-SE" sz="2800" dirty="0" err="1" smtClean="0"/>
              <a:t>bioindicatori</a:t>
            </a:r>
            <a:r>
              <a:rPr lang="sv-SE" sz="2800" dirty="0" smtClean="0"/>
              <a:t> di </a:t>
            </a:r>
            <a:r>
              <a:rPr lang="sv-SE" sz="2800" dirty="0" err="1" smtClean="0"/>
              <a:t>acque</a:t>
            </a:r>
            <a:r>
              <a:rPr lang="sv-SE" sz="2800" dirty="0" smtClean="0"/>
              <a:t> </a:t>
            </a:r>
            <a:r>
              <a:rPr lang="sv-SE" sz="2800" dirty="0" err="1" smtClean="0"/>
              <a:t>pulite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1028" name="Picture 4" descr="http://www.naturephoto-cz.com/photos/krasensky/ephemeroptera-14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524000"/>
            <a:ext cx="2362200" cy="177379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9144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Efemerotteri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600450"/>
            <a:ext cx="21113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905000" y="40386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Plecotteri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43400" y="3886200"/>
            <a:ext cx="276018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572000" y="32766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Tricotteri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Le specie </a:t>
            </a:r>
            <a:r>
              <a:rPr lang="sv-SE" sz="2800" dirty="0" err="1" smtClean="0"/>
              <a:t>indicatrici</a:t>
            </a:r>
            <a:r>
              <a:rPr lang="sv-SE" sz="2800" dirty="0" smtClean="0"/>
              <a:t> e gli </a:t>
            </a:r>
            <a:r>
              <a:rPr lang="sv-SE" sz="2800" dirty="0" err="1" smtClean="0"/>
              <a:t>indicatori</a:t>
            </a:r>
            <a:r>
              <a:rPr lang="sv-SE" sz="2800" dirty="0" smtClean="0"/>
              <a:t> </a:t>
            </a:r>
            <a:r>
              <a:rPr lang="sv-SE" sz="2800" dirty="0" err="1" smtClean="0"/>
              <a:t>ecologici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16764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Bioindicatori</a:t>
            </a:r>
            <a:r>
              <a:rPr lang="sv-SE" sz="2800" dirty="0" smtClean="0"/>
              <a:t> di </a:t>
            </a:r>
            <a:r>
              <a:rPr lang="sv-SE" sz="2800" dirty="0" err="1" smtClean="0"/>
              <a:t>acque</a:t>
            </a:r>
            <a:r>
              <a:rPr lang="sv-SE" sz="2800" dirty="0" smtClean="0"/>
              <a:t> </a:t>
            </a:r>
            <a:r>
              <a:rPr lang="sv-SE" sz="2800" dirty="0" err="1" smtClean="0"/>
              <a:t>pulite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1028" name="Picture 4" descr="http://www.naturephoto-cz.com/photos/krasensky/ephemeroptera-14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524000"/>
            <a:ext cx="2362200" cy="177379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9144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Efemerotteri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600450"/>
            <a:ext cx="21113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905000" y="40386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Plecotteri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867671"/>
            <a:ext cx="8610601" cy="609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28600" y="5943600"/>
            <a:ext cx="5562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Le specie </a:t>
            </a:r>
            <a:r>
              <a:rPr lang="sv-SE" sz="2800" dirty="0" err="1" smtClean="0"/>
              <a:t>indicatrici</a:t>
            </a:r>
            <a:r>
              <a:rPr lang="sv-SE" sz="2800" dirty="0" smtClean="0"/>
              <a:t> e gli </a:t>
            </a:r>
            <a:r>
              <a:rPr lang="sv-SE" sz="2800" dirty="0" err="1" smtClean="0"/>
              <a:t>indicatori</a:t>
            </a:r>
            <a:r>
              <a:rPr lang="sv-SE" sz="2800" dirty="0" smtClean="0"/>
              <a:t> </a:t>
            </a:r>
            <a:r>
              <a:rPr lang="sv-SE" sz="2800" dirty="0" err="1" smtClean="0"/>
              <a:t>ecologici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16764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Bioindicatori</a:t>
            </a:r>
            <a:r>
              <a:rPr lang="sv-SE" sz="2800" dirty="0" smtClean="0"/>
              <a:t> di </a:t>
            </a:r>
            <a:r>
              <a:rPr lang="sv-SE" sz="2800" dirty="0" err="1" smtClean="0"/>
              <a:t>acque</a:t>
            </a:r>
            <a:r>
              <a:rPr lang="sv-SE" sz="2800" dirty="0" smtClean="0"/>
              <a:t> </a:t>
            </a:r>
            <a:r>
              <a:rPr lang="sv-SE" sz="2800" dirty="0" err="1" smtClean="0"/>
              <a:t>pulite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1028" name="Picture 4" descr="http://www.naturephoto-cz.com/photos/krasensky/ephemeroptera-14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524000"/>
            <a:ext cx="2362200" cy="177379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9144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Efemerotteri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600450"/>
            <a:ext cx="21113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905000" y="40386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Plecotteri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2400" y="3124200"/>
            <a:ext cx="4925962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038600" y="6019800"/>
            <a:ext cx="3581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3675" y="182563"/>
            <a:ext cx="8755063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Le specie </a:t>
            </a:r>
            <a:r>
              <a:rPr lang="sv-SE" sz="2800" dirty="0" err="1" smtClean="0"/>
              <a:t>indicatrici</a:t>
            </a:r>
            <a:r>
              <a:rPr lang="sv-SE" sz="2800" dirty="0" smtClean="0"/>
              <a:t> e gli </a:t>
            </a:r>
            <a:r>
              <a:rPr lang="sv-SE" sz="2800" dirty="0" err="1" smtClean="0"/>
              <a:t>indicatori</a:t>
            </a:r>
            <a:r>
              <a:rPr lang="sv-SE" sz="2800" dirty="0" smtClean="0"/>
              <a:t> </a:t>
            </a:r>
            <a:r>
              <a:rPr lang="sv-SE" sz="2800" dirty="0" err="1" smtClean="0"/>
              <a:t>ecologici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16764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Bioindicatori</a:t>
            </a:r>
            <a:r>
              <a:rPr lang="sv-SE" sz="2800" dirty="0" smtClean="0"/>
              <a:t> di </a:t>
            </a:r>
            <a:r>
              <a:rPr lang="sv-SE" sz="2800" dirty="0" err="1" smtClean="0"/>
              <a:t>acque</a:t>
            </a:r>
            <a:r>
              <a:rPr lang="sv-SE" sz="2800" dirty="0" smtClean="0"/>
              <a:t> </a:t>
            </a:r>
            <a:r>
              <a:rPr lang="sv-SE" sz="2800" dirty="0" err="1" smtClean="0"/>
              <a:t>pulite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1028" name="Picture 4" descr="http://www.naturephoto-cz.com/photos/krasensky/ephemeroptera-14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524000"/>
            <a:ext cx="2362200" cy="177379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9144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Efemerotteri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600450"/>
            <a:ext cx="21113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905000" y="40386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Plecotteri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2400" y="3124200"/>
            <a:ext cx="4925962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038600" y="6019800"/>
            <a:ext cx="3581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3675" y="182563"/>
            <a:ext cx="8755063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8438" y="177800"/>
            <a:ext cx="874712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371600" y="1219200"/>
            <a:ext cx="388620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Concetti</a:t>
            </a:r>
            <a:r>
              <a:rPr lang="sv-SE" sz="2800" dirty="0" smtClean="0"/>
              <a:t> </a:t>
            </a:r>
            <a:r>
              <a:rPr lang="sv-SE" sz="2800" dirty="0" err="1" smtClean="0"/>
              <a:t>generali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4478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Aree</a:t>
            </a:r>
            <a:r>
              <a:rPr lang="sv-SE" sz="2400" dirty="0" smtClean="0"/>
              <a:t> </a:t>
            </a:r>
            <a:r>
              <a:rPr lang="sv-SE" sz="2400" dirty="0" err="1" smtClean="0"/>
              <a:t>soggette</a:t>
            </a:r>
            <a:r>
              <a:rPr lang="sv-SE" sz="2400" dirty="0" smtClean="0"/>
              <a:t> a </a:t>
            </a:r>
            <a:r>
              <a:rPr lang="sv-SE" sz="2400" dirty="0" err="1" smtClean="0"/>
              <a:t>protezione</a:t>
            </a:r>
            <a:r>
              <a:rPr lang="sv-SE" sz="2400" dirty="0" smtClean="0"/>
              <a:t> a </a:t>
            </a:r>
            <a:r>
              <a:rPr lang="sv-SE" sz="2400" dirty="0" err="1" smtClean="0"/>
              <a:t>causa</a:t>
            </a:r>
            <a:r>
              <a:rPr lang="sv-SE" sz="2400" dirty="0" smtClean="0"/>
              <a:t> della </a:t>
            </a:r>
            <a:r>
              <a:rPr lang="sv-SE" sz="2400" dirty="0" err="1" smtClean="0"/>
              <a:t>loro</a:t>
            </a:r>
            <a:r>
              <a:rPr lang="sv-SE" sz="2400" dirty="0" smtClean="0"/>
              <a:t> </a:t>
            </a:r>
            <a:r>
              <a:rPr lang="sv-SE" sz="2400" dirty="0" err="1" smtClean="0"/>
              <a:t>elevata</a:t>
            </a:r>
            <a:r>
              <a:rPr lang="sv-SE" sz="2400" dirty="0" smtClean="0"/>
              <a:t> </a:t>
            </a:r>
            <a:r>
              <a:rPr lang="sv-SE" sz="2400" dirty="0" err="1" smtClean="0"/>
              <a:t>integrità</a:t>
            </a:r>
            <a:r>
              <a:rPr lang="sv-SE" sz="2400" dirty="0" smtClean="0"/>
              <a:t> </a:t>
            </a:r>
            <a:r>
              <a:rPr lang="sv-SE" sz="2400" dirty="0" err="1" smtClean="0"/>
              <a:t>ecologica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119735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Costituiscono</a:t>
            </a:r>
            <a:r>
              <a:rPr lang="sv-SE" sz="2400" dirty="0" smtClean="0"/>
              <a:t> </a:t>
            </a:r>
            <a:r>
              <a:rPr lang="sv-SE" sz="2400" dirty="0" err="1" smtClean="0"/>
              <a:t>dei</a:t>
            </a:r>
            <a:r>
              <a:rPr lang="sv-SE" sz="2400" dirty="0" smtClean="0"/>
              <a:t> </a:t>
            </a:r>
            <a:r>
              <a:rPr lang="sv-SE" sz="2400" dirty="0" err="1" smtClean="0"/>
              <a:t>controlli</a:t>
            </a:r>
            <a:r>
              <a:rPr lang="sv-SE" sz="2400" dirty="0" smtClean="0"/>
              <a:t> per </a:t>
            </a:r>
            <a:r>
              <a:rPr lang="sv-SE" sz="2400" dirty="0" err="1" smtClean="0"/>
              <a:t>valutare</a:t>
            </a:r>
            <a:r>
              <a:rPr lang="sv-SE" sz="2400" dirty="0" smtClean="0"/>
              <a:t> </a:t>
            </a:r>
            <a:r>
              <a:rPr lang="sv-SE" sz="2400" dirty="0" err="1" smtClean="0"/>
              <a:t>l’effetto</a:t>
            </a:r>
            <a:r>
              <a:rPr lang="sv-SE" sz="2400" dirty="0" smtClean="0"/>
              <a:t> </a:t>
            </a:r>
            <a:r>
              <a:rPr lang="sv-SE" sz="2400" dirty="0" err="1" smtClean="0"/>
              <a:t>dei</a:t>
            </a:r>
            <a:r>
              <a:rPr lang="sv-SE" sz="2400" dirty="0" smtClean="0"/>
              <a:t> </a:t>
            </a:r>
            <a:r>
              <a:rPr lang="sv-SE" sz="2400" dirty="0" err="1" smtClean="0"/>
              <a:t>cambiamenti</a:t>
            </a:r>
            <a:r>
              <a:rPr lang="sv-SE" sz="2400" dirty="0" smtClean="0"/>
              <a:t> di </a:t>
            </a:r>
            <a:r>
              <a:rPr lang="sv-SE" sz="2400" dirty="0" err="1" smtClean="0"/>
              <a:t>uso</a:t>
            </a:r>
            <a:r>
              <a:rPr lang="sv-SE" sz="2400" dirty="0" smtClean="0"/>
              <a:t> del </a:t>
            </a:r>
            <a:r>
              <a:rPr lang="sv-SE" sz="2400" dirty="0" err="1" smtClean="0"/>
              <a:t>suolo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796135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Si tratta di </a:t>
            </a:r>
            <a:r>
              <a:rPr lang="sv-SE" sz="2400" dirty="0" err="1" smtClean="0"/>
              <a:t>aree</a:t>
            </a:r>
            <a:r>
              <a:rPr lang="sv-SE" sz="2400" dirty="0" smtClean="0"/>
              <a:t> </a:t>
            </a:r>
            <a:r>
              <a:rPr lang="sv-SE" sz="2400" dirty="0" err="1" smtClean="0"/>
              <a:t>sottratte</a:t>
            </a:r>
            <a:r>
              <a:rPr lang="sv-SE" sz="2400" dirty="0" smtClean="0"/>
              <a:t> alla normale </a:t>
            </a:r>
            <a:r>
              <a:rPr lang="sv-SE" sz="2400" dirty="0" err="1" smtClean="0"/>
              <a:t>gestione</a:t>
            </a:r>
            <a:r>
              <a:rPr lang="sv-SE" sz="2400" dirty="0" smtClean="0"/>
              <a:t> </a:t>
            </a:r>
            <a:r>
              <a:rPr lang="sv-SE" sz="2400" dirty="0" err="1" smtClean="0"/>
              <a:t>delle</a:t>
            </a:r>
            <a:r>
              <a:rPr lang="sv-SE" sz="2400" dirty="0" smtClean="0"/>
              <a:t> </a:t>
            </a:r>
            <a:r>
              <a:rPr lang="sv-SE" sz="2400" dirty="0" err="1" smtClean="0"/>
              <a:t>risorse</a:t>
            </a:r>
            <a:r>
              <a:rPr lang="sv-SE" sz="2400" dirty="0" smtClean="0"/>
              <a:t> </a:t>
            </a:r>
            <a:r>
              <a:rPr lang="sv-SE" sz="2400" dirty="0" err="1" smtClean="0"/>
              <a:t>naturali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Le specie </a:t>
            </a:r>
            <a:r>
              <a:rPr lang="sv-SE" sz="2800" dirty="0" err="1" smtClean="0"/>
              <a:t>indicatrici</a:t>
            </a:r>
            <a:r>
              <a:rPr lang="sv-SE" sz="2800" dirty="0" smtClean="0"/>
              <a:t> e gli </a:t>
            </a:r>
            <a:r>
              <a:rPr lang="sv-SE" sz="2800" dirty="0" err="1" smtClean="0"/>
              <a:t>indicatori</a:t>
            </a:r>
            <a:r>
              <a:rPr lang="sv-SE" sz="2800" dirty="0" smtClean="0"/>
              <a:t> </a:t>
            </a:r>
            <a:r>
              <a:rPr lang="sv-SE" sz="2800" dirty="0" err="1" smtClean="0"/>
              <a:t>ecologici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16764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Bioindicatori</a:t>
            </a:r>
            <a:r>
              <a:rPr lang="sv-SE" sz="2800" dirty="0" smtClean="0"/>
              <a:t> di </a:t>
            </a:r>
            <a:r>
              <a:rPr lang="sv-SE" sz="2800" dirty="0" err="1" smtClean="0"/>
              <a:t>acque</a:t>
            </a:r>
            <a:r>
              <a:rPr lang="sv-SE" sz="2800" dirty="0" smtClean="0"/>
              <a:t> </a:t>
            </a:r>
            <a:r>
              <a:rPr lang="sv-SE" sz="2800" dirty="0" err="1" smtClean="0"/>
              <a:t>pulite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1028" name="Picture 4" descr="http://www.naturephoto-cz.com/photos/krasensky/ephemeroptera-14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524000"/>
            <a:ext cx="2362200" cy="177379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9144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Efemerotteri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600450"/>
            <a:ext cx="21113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905000" y="40386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Plecotteri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2400" y="3124200"/>
            <a:ext cx="4925962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038600" y="6019800"/>
            <a:ext cx="3581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3675" y="182563"/>
            <a:ext cx="8755063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8438" y="177800"/>
            <a:ext cx="874712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750" y="177800"/>
            <a:ext cx="9078913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Altri</a:t>
            </a:r>
            <a:r>
              <a:rPr lang="sv-SE" sz="2800" dirty="0" smtClean="0"/>
              <a:t> </a:t>
            </a:r>
            <a:r>
              <a:rPr lang="sv-SE" sz="2800" dirty="0" err="1" smtClean="0"/>
              <a:t>surrogati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0769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Diversità</a:t>
            </a:r>
            <a:r>
              <a:rPr lang="sv-SE" sz="2800" dirty="0" smtClean="0"/>
              <a:t> </a:t>
            </a:r>
            <a:r>
              <a:rPr lang="sv-SE" sz="2800" dirty="0" err="1" smtClean="0"/>
              <a:t>ambientale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067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Eterogeneità</a:t>
            </a:r>
            <a:r>
              <a:rPr lang="sv-SE" sz="2800" dirty="0" smtClean="0"/>
              <a:t> </a:t>
            </a:r>
            <a:r>
              <a:rPr lang="sv-SE" sz="2800" dirty="0" err="1" smtClean="0"/>
              <a:t>degli</a:t>
            </a:r>
            <a:r>
              <a:rPr lang="sv-SE" sz="2800" dirty="0" smtClean="0"/>
              <a:t> habitat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3629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Numero</a:t>
            </a:r>
            <a:r>
              <a:rPr lang="sv-SE" sz="2800" dirty="0" smtClean="0"/>
              <a:t> di </a:t>
            </a:r>
            <a:r>
              <a:rPr lang="sv-SE" sz="2800" dirty="0" err="1" smtClean="0"/>
              <a:t>nicchie</a:t>
            </a:r>
            <a:r>
              <a:rPr lang="sv-SE" sz="2800" dirty="0" smtClean="0"/>
              <a:t> </a:t>
            </a:r>
            <a:r>
              <a:rPr lang="sv-SE" sz="2800" dirty="0" err="1" smtClean="0"/>
              <a:t>ecologiche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6583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Diversità</a:t>
            </a:r>
            <a:r>
              <a:rPr lang="sv-SE" sz="2800" dirty="0" smtClean="0"/>
              <a:t> </a:t>
            </a:r>
            <a:r>
              <a:rPr lang="sv-SE" sz="2800" dirty="0" err="1" smtClean="0"/>
              <a:t>specifica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14338" name="Picture 2" descr="http://www.ramsar.org/pictures/bio1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19325" y="4038601"/>
            <a:ext cx="4124676" cy="2819400"/>
          </a:xfrm>
          <a:prstGeom prst="rect">
            <a:avLst/>
          </a:prstGeom>
          <a:noFill/>
        </p:spPr>
      </p:pic>
      <p:sp>
        <p:nvSpPr>
          <p:cNvPr id="10" name="Down Arrow 9"/>
          <p:cNvSpPr/>
          <p:nvPr/>
        </p:nvSpPr>
        <p:spPr>
          <a:xfrm>
            <a:off x="1828800" y="2590800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Down Arrow 10"/>
          <p:cNvSpPr/>
          <p:nvPr/>
        </p:nvSpPr>
        <p:spPr>
          <a:xfrm>
            <a:off x="1828800" y="3886200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Approcci</a:t>
            </a:r>
            <a:r>
              <a:rPr lang="sv-SE" sz="2800" dirty="0" smtClean="0"/>
              <a:t> </a:t>
            </a:r>
            <a:r>
              <a:rPr lang="sv-SE" sz="2800" dirty="0" err="1" smtClean="0"/>
              <a:t>alternativi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0769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Uso</a:t>
            </a:r>
            <a:r>
              <a:rPr lang="sv-SE" sz="2800" dirty="0" smtClean="0"/>
              <a:t> di </a:t>
            </a:r>
            <a:r>
              <a:rPr lang="sv-SE" sz="2800" dirty="0" err="1" smtClean="0"/>
              <a:t>combinazioni</a:t>
            </a:r>
            <a:r>
              <a:rPr lang="sv-SE" sz="2800" dirty="0" smtClean="0"/>
              <a:t> di </a:t>
            </a:r>
            <a:r>
              <a:rPr lang="sv-SE" sz="2800" dirty="0" err="1" smtClean="0"/>
              <a:t>metodi</a:t>
            </a:r>
            <a:r>
              <a:rPr lang="sv-SE" sz="2800" dirty="0" smtClean="0"/>
              <a:t>!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14378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Flagship</a:t>
            </a:r>
            <a:endParaRPr lang="sv-SE" sz="2800" dirty="0" smtClean="0"/>
          </a:p>
          <a:p>
            <a:endParaRPr lang="sv-SE" sz="2800" dirty="0" smtClean="0">
              <a:solidFill>
                <a:schemeClr val="tx2"/>
              </a:solidFill>
            </a:endParaRPr>
          </a:p>
          <a:p>
            <a:r>
              <a:rPr lang="sv-SE" sz="2800" dirty="0" err="1" smtClean="0"/>
              <a:t>Diversità</a:t>
            </a:r>
            <a:r>
              <a:rPr lang="sv-SE" sz="2800" dirty="0" smtClean="0"/>
              <a:t> </a:t>
            </a:r>
            <a:r>
              <a:rPr lang="sv-SE" sz="2800" dirty="0" err="1" smtClean="0"/>
              <a:t>ambientale</a:t>
            </a:r>
            <a:r>
              <a:rPr lang="sv-SE" sz="2800" dirty="0" smtClean="0"/>
              <a:t>…</a:t>
            </a:r>
            <a:endParaRPr lang="it-IT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685800" y="4734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Maggiori</a:t>
            </a:r>
            <a:r>
              <a:rPr lang="sv-SE" sz="2800" dirty="0" smtClean="0"/>
              <a:t> </a:t>
            </a:r>
            <a:r>
              <a:rPr lang="sv-SE" sz="2800" dirty="0" err="1" smtClean="0"/>
              <a:t>costi</a:t>
            </a:r>
            <a:r>
              <a:rPr lang="sv-SE" sz="2800" dirty="0" smtClean="0"/>
              <a:t> per la </a:t>
            </a:r>
            <a:r>
              <a:rPr lang="sv-SE" sz="2800" dirty="0" err="1" smtClean="0"/>
              <a:t>raccolta</a:t>
            </a:r>
            <a:r>
              <a:rPr lang="sv-SE" sz="2800" dirty="0" smtClean="0"/>
              <a:t> </a:t>
            </a:r>
            <a:r>
              <a:rPr lang="sv-SE" sz="2800" dirty="0" err="1" smtClean="0"/>
              <a:t>dei</a:t>
            </a:r>
            <a:r>
              <a:rPr lang="sv-SE" sz="2800" dirty="0" smtClean="0"/>
              <a:t> </a:t>
            </a:r>
            <a:r>
              <a:rPr lang="sv-SE" sz="2800" dirty="0" err="1" smtClean="0"/>
              <a:t>dati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3211"/>
            <a:ext cx="7248467" cy="666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Delineare</a:t>
            </a:r>
            <a:r>
              <a:rPr lang="sv-SE" sz="2800" dirty="0" smtClean="0"/>
              <a:t> i </a:t>
            </a:r>
            <a:r>
              <a:rPr lang="sv-SE" sz="2800" dirty="0" err="1" smtClean="0"/>
              <a:t>confini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30558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Confini</a:t>
            </a:r>
            <a:r>
              <a:rPr lang="sv-SE" sz="2800" dirty="0" smtClean="0"/>
              <a:t> </a:t>
            </a:r>
            <a:r>
              <a:rPr lang="sv-SE" sz="2800" dirty="0" err="1" smtClean="0"/>
              <a:t>ecologici</a:t>
            </a:r>
            <a:r>
              <a:rPr lang="sv-SE" sz="2800" dirty="0" smtClean="0"/>
              <a:t> non </a:t>
            </a:r>
            <a:r>
              <a:rPr lang="sv-SE" sz="2800" dirty="0" err="1" smtClean="0"/>
              <a:t>corrispondono</a:t>
            </a:r>
            <a:r>
              <a:rPr lang="sv-SE" sz="2800" dirty="0" smtClean="0"/>
              <a:t> a </a:t>
            </a:r>
            <a:r>
              <a:rPr lang="sv-SE" sz="2800" dirty="0" err="1" smtClean="0"/>
              <a:t>quelli</a:t>
            </a:r>
            <a:r>
              <a:rPr lang="sv-SE" sz="2800" dirty="0" smtClean="0"/>
              <a:t> </a:t>
            </a:r>
            <a:r>
              <a:rPr lang="sv-SE" sz="2800" dirty="0" err="1" smtClean="0"/>
              <a:t>amministrativi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8100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Il </a:t>
            </a:r>
            <a:r>
              <a:rPr lang="sv-SE" sz="2800" dirty="0" err="1" smtClean="0"/>
              <a:t>caso</a:t>
            </a:r>
            <a:r>
              <a:rPr lang="sv-SE" sz="2800" dirty="0" smtClean="0"/>
              <a:t> </a:t>
            </a:r>
            <a:r>
              <a:rPr lang="sv-SE" sz="2800" dirty="0" err="1" smtClean="0"/>
              <a:t>delle</a:t>
            </a:r>
            <a:r>
              <a:rPr lang="sv-SE" sz="2800" dirty="0" smtClean="0"/>
              <a:t> Alpi: </a:t>
            </a:r>
          </a:p>
          <a:p>
            <a:r>
              <a:rPr lang="sv-SE" sz="2800" dirty="0" smtClean="0"/>
              <a:t>Il </a:t>
            </a:r>
            <a:r>
              <a:rPr lang="sv-SE" sz="2800" dirty="0" err="1" smtClean="0"/>
              <a:t>parco</a:t>
            </a:r>
            <a:r>
              <a:rPr lang="sv-SE" sz="2800" dirty="0" smtClean="0"/>
              <a:t> dello </a:t>
            </a:r>
            <a:r>
              <a:rPr lang="sv-SE" sz="2800" dirty="0" err="1" smtClean="0"/>
              <a:t>Stelvio</a:t>
            </a:r>
            <a:r>
              <a:rPr lang="sv-SE" sz="2800" dirty="0" smtClean="0"/>
              <a:t>…</a:t>
            </a:r>
            <a:endParaRPr lang="it-IT" sz="2800" dirty="0" smtClean="0"/>
          </a:p>
        </p:txBody>
      </p:sp>
      <p:pic>
        <p:nvPicPr>
          <p:cNvPr id="12290" name="Picture 2" descr="http://www3.corpoforestale.it/flex/images/D.de66cd4028fd984bf16c/P_N_STELVIO_2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9600" y="3199795"/>
            <a:ext cx="2819400" cy="28082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199138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Seguire</a:t>
            </a:r>
            <a:r>
              <a:rPr lang="sv-SE" sz="2800" dirty="0" smtClean="0"/>
              <a:t> </a:t>
            </a:r>
            <a:r>
              <a:rPr lang="sv-SE" sz="2800" dirty="0" err="1" smtClean="0"/>
              <a:t>confini</a:t>
            </a:r>
            <a:r>
              <a:rPr lang="sv-SE" sz="2800" dirty="0" smtClean="0"/>
              <a:t> e </a:t>
            </a:r>
            <a:r>
              <a:rPr lang="sv-SE" sz="2800" dirty="0" err="1" smtClean="0"/>
              <a:t>barriere</a:t>
            </a:r>
            <a:r>
              <a:rPr lang="sv-SE" sz="2800" dirty="0" smtClean="0"/>
              <a:t> </a:t>
            </a:r>
            <a:r>
              <a:rPr lang="sv-SE" sz="2800" dirty="0" err="1" smtClean="0"/>
              <a:t>naturali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Delineare</a:t>
            </a:r>
            <a:r>
              <a:rPr lang="sv-SE" sz="2800" dirty="0" smtClean="0"/>
              <a:t> la forma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30558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Importante solo per le </a:t>
            </a:r>
            <a:r>
              <a:rPr lang="sv-SE" sz="2800" dirty="0" err="1" smtClean="0"/>
              <a:t>aree</a:t>
            </a:r>
            <a:r>
              <a:rPr lang="sv-SE" sz="2800" dirty="0" smtClean="0"/>
              <a:t> </a:t>
            </a:r>
            <a:r>
              <a:rPr lang="sv-SE" sz="2800" dirty="0" err="1" smtClean="0"/>
              <a:t>protette</a:t>
            </a:r>
            <a:r>
              <a:rPr lang="sv-SE" sz="2800" dirty="0" smtClean="0"/>
              <a:t> di </a:t>
            </a:r>
            <a:r>
              <a:rPr lang="sv-SE" sz="2800" dirty="0" err="1" smtClean="0"/>
              <a:t>piccole</a:t>
            </a:r>
            <a:r>
              <a:rPr lang="sv-SE" sz="2800" dirty="0" smtClean="0"/>
              <a:t> </a:t>
            </a:r>
            <a:r>
              <a:rPr lang="sv-SE" sz="2800" dirty="0" err="1" smtClean="0"/>
              <a:t>dimensioni</a:t>
            </a:r>
            <a:r>
              <a:rPr lang="sv-SE" sz="2800" dirty="0" smtClean="0"/>
              <a:t> dove il rapporto </a:t>
            </a:r>
            <a:r>
              <a:rPr lang="sv-SE" sz="2800" dirty="0" err="1" smtClean="0"/>
              <a:t>perimetro/area</a:t>
            </a:r>
            <a:r>
              <a:rPr lang="sv-SE" sz="2800" dirty="0" smtClean="0"/>
              <a:t> </a:t>
            </a:r>
            <a:r>
              <a:rPr lang="sv-SE" sz="2800" dirty="0" err="1" smtClean="0"/>
              <a:t>può</a:t>
            </a:r>
            <a:r>
              <a:rPr lang="sv-SE" sz="2800" dirty="0" smtClean="0"/>
              <a:t> </a:t>
            </a:r>
            <a:r>
              <a:rPr lang="sv-SE" sz="2800" dirty="0" err="1" smtClean="0"/>
              <a:t>essere</a:t>
            </a:r>
            <a:r>
              <a:rPr lang="sv-SE" sz="2800" dirty="0" smtClean="0"/>
              <a:t> importante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01666" y="2843409"/>
            <a:ext cx="2474934" cy="2414392"/>
          </a:xfrm>
          <a:custGeom>
            <a:avLst/>
            <a:gdLst>
              <a:gd name="connsiteX0" fmla="*/ 814192 w 2993720"/>
              <a:gd name="connsiteY0" fmla="*/ 37578 h 3068877"/>
              <a:gd name="connsiteX1" fmla="*/ 0 w 2993720"/>
              <a:gd name="connsiteY1" fmla="*/ 2342367 h 3068877"/>
              <a:gd name="connsiteX2" fmla="*/ 1828800 w 2993720"/>
              <a:gd name="connsiteY2" fmla="*/ 2918565 h 3068877"/>
              <a:gd name="connsiteX3" fmla="*/ 1954060 w 2993720"/>
              <a:gd name="connsiteY3" fmla="*/ 2956143 h 3068877"/>
              <a:gd name="connsiteX4" fmla="*/ 1991638 w 2993720"/>
              <a:gd name="connsiteY4" fmla="*/ 2968669 h 3068877"/>
              <a:gd name="connsiteX5" fmla="*/ 2129424 w 2993720"/>
              <a:gd name="connsiteY5" fmla="*/ 3043825 h 3068877"/>
              <a:gd name="connsiteX6" fmla="*/ 2254685 w 2993720"/>
              <a:gd name="connsiteY6" fmla="*/ 3068877 h 3068877"/>
              <a:gd name="connsiteX7" fmla="*/ 2993720 w 2993720"/>
              <a:gd name="connsiteY7" fmla="*/ 2542784 h 3068877"/>
              <a:gd name="connsiteX8" fmla="*/ 2993720 w 2993720"/>
              <a:gd name="connsiteY8" fmla="*/ 2354893 h 3068877"/>
              <a:gd name="connsiteX9" fmla="*/ 2830882 w 2993720"/>
              <a:gd name="connsiteY9" fmla="*/ 1064713 h 3068877"/>
              <a:gd name="connsiteX10" fmla="*/ 2066794 w 2993720"/>
              <a:gd name="connsiteY10" fmla="*/ 0 h 3068877"/>
              <a:gd name="connsiteX11" fmla="*/ 864296 w 2993720"/>
              <a:gd name="connsiteY11" fmla="*/ 37578 h 3068877"/>
              <a:gd name="connsiteX0" fmla="*/ 814192 w 2993720"/>
              <a:gd name="connsiteY0" fmla="*/ 37578 h 3068877"/>
              <a:gd name="connsiteX1" fmla="*/ 0 w 2993720"/>
              <a:gd name="connsiteY1" fmla="*/ 2342367 h 3068877"/>
              <a:gd name="connsiteX2" fmla="*/ 1828800 w 2993720"/>
              <a:gd name="connsiteY2" fmla="*/ 2918565 h 3068877"/>
              <a:gd name="connsiteX3" fmla="*/ 1954060 w 2993720"/>
              <a:gd name="connsiteY3" fmla="*/ 2956143 h 3068877"/>
              <a:gd name="connsiteX4" fmla="*/ 1991638 w 2993720"/>
              <a:gd name="connsiteY4" fmla="*/ 2968669 h 3068877"/>
              <a:gd name="connsiteX5" fmla="*/ 2129424 w 2993720"/>
              <a:gd name="connsiteY5" fmla="*/ 3043825 h 3068877"/>
              <a:gd name="connsiteX6" fmla="*/ 2254685 w 2993720"/>
              <a:gd name="connsiteY6" fmla="*/ 3068877 h 3068877"/>
              <a:gd name="connsiteX7" fmla="*/ 2993720 w 2993720"/>
              <a:gd name="connsiteY7" fmla="*/ 2542784 h 3068877"/>
              <a:gd name="connsiteX8" fmla="*/ 2993720 w 2993720"/>
              <a:gd name="connsiteY8" fmla="*/ 2354893 h 3068877"/>
              <a:gd name="connsiteX9" fmla="*/ 2830882 w 2993720"/>
              <a:gd name="connsiteY9" fmla="*/ 1064713 h 3068877"/>
              <a:gd name="connsiteX10" fmla="*/ 2066794 w 2993720"/>
              <a:gd name="connsiteY10" fmla="*/ 0 h 3068877"/>
              <a:gd name="connsiteX11" fmla="*/ 798534 w 2993720"/>
              <a:gd name="connsiteY11" fmla="*/ 128392 h 3068877"/>
              <a:gd name="connsiteX0" fmla="*/ 814192 w 2993720"/>
              <a:gd name="connsiteY0" fmla="*/ 37578 h 3068877"/>
              <a:gd name="connsiteX1" fmla="*/ 0 w 2993720"/>
              <a:gd name="connsiteY1" fmla="*/ 2342367 h 3068877"/>
              <a:gd name="connsiteX2" fmla="*/ 1828800 w 2993720"/>
              <a:gd name="connsiteY2" fmla="*/ 2918565 h 3068877"/>
              <a:gd name="connsiteX3" fmla="*/ 1954060 w 2993720"/>
              <a:gd name="connsiteY3" fmla="*/ 2956143 h 3068877"/>
              <a:gd name="connsiteX4" fmla="*/ 1991638 w 2993720"/>
              <a:gd name="connsiteY4" fmla="*/ 2968669 h 3068877"/>
              <a:gd name="connsiteX5" fmla="*/ 2129424 w 2993720"/>
              <a:gd name="connsiteY5" fmla="*/ 3043825 h 3068877"/>
              <a:gd name="connsiteX6" fmla="*/ 2254685 w 2993720"/>
              <a:gd name="connsiteY6" fmla="*/ 3068877 h 3068877"/>
              <a:gd name="connsiteX7" fmla="*/ 2993720 w 2993720"/>
              <a:gd name="connsiteY7" fmla="*/ 2542784 h 3068877"/>
              <a:gd name="connsiteX8" fmla="*/ 2993720 w 2993720"/>
              <a:gd name="connsiteY8" fmla="*/ 2354893 h 3068877"/>
              <a:gd name="connsiteX9" fmla="*/ 2830882 w 2993720"/>
              <a:gd name="connsiteY9" fmla="*/ 1064713 h 3068877"/>
              <a:gd name="connsiteX10" fmla="*/ 2066794 w 2993720"/>
              <a:gd name="connsiteY10" fmla="*/ 0 h 3068877"/>
              <a:gd name="connsiteX11" fmla="*/ 798534 w 2993720"/>
              <a:gd name="connsiteY11" fmla="*/ 52192 h 306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3720" h="3068877">
                <a:moveTo>
                  <a:pt x="814192" y="37578"/>
                </a:moveTo>
                <a:lnTo>
                  <a:pt x="0" y="2342367"/>
                </a:lnTo>
                <a:lnTo>
                  <a:pt x="1828800" y="2918565"/>
                </a:lnTo>
                <a:lnTo>
                  <a:pt x="1954060" y="2956143"/>
                </a:lnTo>
                <a:cubicBezTo>
                  <a:pt x="1966680" y="2960026"/>
                  <a:pt x="1979828" y="2962764"/>
                  <a:pt x="1991638" y="2968669"/>
                </a:cubicBezTo>
                <a:cubicBezTo>
                  <a:pt x="2038432" y="2992066"/>
                  <a:pt x="2080535" y="3025201"/>
                  <a:pt x="2129424" y="3043825"/>
                </a:cubicBezTo>
                <a:cubicBezTo>
                  <a:pt x="2169215" y="3058983"/>
                  <a:pt x="2254685" y="3068877"/>
                  <a:pt x="2254685" y="3068877"/>
                </a:cubicBezTo>
                <a:lnTo>
                  <a:pt x="2993720" y="2542784"/>
                </a:lnTo>
                <a:lnTo>
                  <a:pt x="2993720" y="2354893"/>
                </a:lnTo>
                <a:lnTo>
                  <a:pt x="2830882" y="1064713"/>
                </a:lnTo>
                <a:lnTo>
                  <a:pt x="2066794" y="0"/>
                </a:lnTo>
                <a:lnTo>
                  <a:pt x="798534" y="52192"/>
                </a:lnTo>
              </a:path>
            </a:pathLst>
          </a:custGeom>
          <a:solidFill>
            <a:schemeClr val="tx2"/>
          </a:solidFill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7"/>
          <p:cNvSpPr/>
          <p:nvPr/>
        </p:nvSpPr>
        <p:spPr>
          <a:xfrm>
            <a:off x="7239000" y="2743200"/>
            <a:ext cx="381000" cy="2414392"/>
          </a:xfrm>
          <a:custGeom>
            <a:avLst/>
            <a:gdLst>
              <a:gd name="connsiteX0" fmla="*/ 814192 w 2993720"/>
              <a:gd name="connsiteY0" fmla="*/ 37578 h 3068877"/>
              <a:gd name="connsiteX1" fmla="*/ 0 w 2993720"/>
              <a:gd name="connsiteY1" fmla="*/ 2342367 h 3068877"/>
              <a:gd name="connsiteX2" fmla="*/ 1828800 w 2993720"/>
              <a:gd name="connsiteY2" fmla="*/ 2918565 h 3068877"/>
              <a:gd name="connsiteX3" fmla="*/ 1954060 w 2993720"/>
              <a:gd name="connsiteY3" fmla="*/ 2956143 h 3068877"/>
              <a:gd name="connsiteX4" fmla="*/ 1991638 w 2993720"/>
              <a:gd name="connsiteY4" fmla="*/ 2968669 h 3068877"/>
              <a:gd name="connsiteX5" fmla="*/ 2129424 w 2993720"/>
              <a:gd name="connsiteY5" fmla="*/ 3043825 h 3068877"/>
              <a:gd name="connsiteX6" fmla="*/ 2254685 w 2993720"/>
              <a:gd name="connsiteY6" fmla="*/ 3068877 h 3068877"/>
              <a:gd name="connsiteX7" fmla="*/ 2993720 w 2993720"/>
              <a:gd name="connsiteY7" fmla="*/ 2542784 h 3068877"/>
              <a:gd name="connsiteX8" fmla="*/ 2993720 w 2993720"/>
              <a:gd name="connsiteY8" fmla="*/ 2354893 h 3068877"/>
              <a:gd name="connsiteX9" fmla="*/ 2830882 w 2993720"/>
              <a:gd name="connsiteY9" fmla="*/ 1064713 h 3068877"/>
              <a:gd name="connsiteX10" fmla="*/ 2066794 w 2993720"/>
              <a:gd name="connsiteY10" fmla="*/ 0 h 3068877"/>
              <a:gd name="connsiteX11" fmla="*/ 864296 w 2993720"/>
              <a:gd name="connsiteY11" fmla="*/ 37578 h 3068877"/>
              <a:gd name="connsiteX0" fmla="*/ 814192 w 2993720"/>
              <a:gd name="connsiteY0" fmla="*/ 37578 h 3068877"/>
              <a:gd name="connsiteX1" fmla="*/ 0 w 2993720"/>
              <a:gd name="connsiteY1" fmla="*/ 2342367 h 3068877"/>
              <a:gd name="connsiteX2" fmla="*/ 1828800 w 2993720"/>
              <a:gd name="connsiteY2" fmla="*/ 2918565 h 3068877"/>
              <a:gd name="connsiteX3" fmla="*/ 1954060 w 2993720"/>
              <a:gd name="connsiteY3" fmla="*/ 2956143 h 3068877"/>
              <a:gd name="connsiteX4" fmla="*/ 1991638 w 2993720"/>
              <a:gd name="connsiteY4" fmla="*/ 2968669 h 3068877"/>
              <a:gd name="connsiteX5" fmla="*/ 2129424 w 2993720"/>
              <a:gd name="connsiteY5" fmla="*/ 3043825 h 3068877"/>
              <a:gd name="connsiteX6" fmla="*/ 2254685 w 2993720"/>
              <a:gd name="connsiteY6" fmla="*/ 3068877 h 3068877"/>
              <a:gd name="connsiteX7" fmla="*/ 2993720 w 2993720"/>
              <a:gd name="connsiteY7" fmla="*/ 2542784 h 3068877"/>
              <a:gd name="connsiteX8" fmla="*/ 2993720 w 2993720"/>
              <a:gd name="connsiteY8" fmla="*/ 2354893 h 3068877"/>
              <a:gd name="connsiteX9" fmla="*/ 2830882 w 2993720"/>
              <a:gd name="connsiteY9" fmla="*/ 1064713 h 3068877"/>
              <a:gd name="connsiteX10" fmla="*/ 2066794 w 2993720"/>
              <a:gd name="connsiteY10" fmla="*/ 0 h 3068877"/>
              <a:gd name="connsiteX11" fmla="*/ 798534 w 2993720"/>
              <a:gd name="connsiteY11" fmla="*/ 128392 h 3068877"/>
              <a:gd name="connsiteX0" fmla="*/ 814192 w 2993720"/>
              <a:gd name="connsiteY0" fmla="*/ 37578 h 3068877"/>
              <a:gd name="connsiteX1" fmla="*/ 0 w 2993720"/>
              <a:gd name="connsiteY1" fmla="*/ 2342367 h 3068877"/>
              <a:gd name="connsiteX2" fmla="*/ 1828800 w 2993720"/>
              <a:gd name="connsiteY2" fmla="*/ 2918565 h 3068877"/>
              <a:gd name="connsiteX3" fmla="*/ 1954060 w 2993720"/>
              <a:gd name="connsiteY3" fmla="*/ 2956143 h 3068877"/>
              <a:gd name="connsiteX4" fmla="*/ 1991638 w 2993720"/>
              <a:gd name="connsiteY4" fmla="*/ 2968669 h 3068877"/>
              <a:gd name="connsiteX5" fmla="*/ 2129424 w 2993720"/>
              <a:gd name="connsiteY5" fmla="*/ 3043825 h 3068877"/>
              <a:gd name="connsiteX6" fmla="*/ 2254685 w 2993720"/>
              <a:gd name="connsiteY6" fmla="*/ 3068877 h 3068877"/>
              <a:gd name="connsiteX7" fmla="*/ 2993720 w 2993720"/>
              <a:gd name="connsiteY7" fmla="*/ 2542784 h 3068877"/>
              <a:gd name="connsiteX8" fmla="*/ 2993720 w 2993720"/>
              <a:gd name="connsiteY8" fmla="*/ 2354893 h 3068877"/>
              <a:gd name="connsiteX9" fmla="*/ 2830882 w 2993720"/>
              <a:gd name="connsiteY9" fmla="*/ 1064713 h 3068877"/>
              <a:gd name="connsiteX10" fmla="*/ 2066794 w 2993720"/>
              <a:gd name="connsiteY10" fmla="*/ 0 h 3068877"/>
              <a:gd name="connsiteX11" fmla="*/ 798534 w 2993720"/>
              <a:gd name="connsiteY11" fmla="*/ 52192 h 306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3720" h="3068877">
                <a:moveTo>
                  <a:pt x="814192" y="37578"/>
                </a:moveTo>
                <a:lnTo>
                  <a:pt x="0" y="2342367"/>
                </a:lnTo>
                <a:lnTo>
                  <a:pt x="1828800" y="2918565"/>
                </a:lnTo>
                <a:lnTo>
                  <a:pt x="1954060" y="2956143"/>
                </a:lnTo>
                <a:cubicBezTo>
                  <a:pt x="1966680" y="2960026"/>
                  <a:pt x="1979828" y="2962764"/>
                  <a:pt x="1991638" y="2968669"/>
                </a:cubicBezTo>
                <a:cubicBezTo>
                  <a:pt x="2038432" y="2992066"/>
                  <a:pt x="2080535" y="3025201"/>
                  <a:pt x="2129424" y="3043825"/>
                </a:cubicBezTo>
                <a:cubicBezTo>
                  <a:pt x="2169215" y="3058983"/>
                  <a:pt x="2254685" y="3068877"/>
                  <a:pt x="2254685" y="3068877"/>
                </a:cubicBezTo>
                <a:lnTo>
                  <a:pt x="2993720" y="2542784"/>
                </a:lnTo>
                <a:lnTo>
                  <a:pt x="2993720" y="2354893"/>
                </a:lnTo>
                <a:lnTo>
                  <a:pt x="2830882" y="1064713"/>
                </a:lnTo>
                <a:lnTo>
                  <a:pt x="2066794" y="0"/>
                </a:lnTo>
                <a:lnTo>
                  <a:pt x="798534" y="52192"/>
                </a:lnTo>
              </a:path>
            </a:pathLst>
          </a:custGeom>
          <a:solidFill>
            <a:schemeClr val="tx2"/>
          </a:solidFill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762000" y="54102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Margine</a:t>
            </a:r>
            <a:r>
              <a:rPr lang="sv-SE" sz="2800" dirty="0" smtClean="0"/>
              <a:t> </a:t>
            </a:r>
            <a:r>
              <a:rPr lang="sv-SE" sz="2800" dirty="0" err="1" smtClean="0"/>
              <a:t>spesso</a:t>
            </a:r>
            <a:r>
              <a:rPr lang="sv-SE" sz="2800" dirty="0" smtClean="0"/>
              <a:t> come area </a:t>
            </a:r>
            <a:r>
              <a:rPr lang="sv-SE" sz="2800" dirty="0" err="1" smtClean="0"/>
              <a:t>disturbata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8194" name="Picture 2" descr="The Zonation Syste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524000"/>
            <a:ext cx="3962400" cy="284039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La </a:t>
            </a:r>
            <a:r>
              <a:rPr lang="sv-SE" sz="2800" dirty="0" err="1" smtClean="0"/>
              <a:t>zonazione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12290" name="Picture 2" descr="http://www.dolomitipark.it/grafix/zonizzazione2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03857" y="3124200"/>
            <a:ext cx="4287743" cy="34194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105400" y="260098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Dolomiti</a:t>
            </a:r>
            <a:r>
              <a:rPr lang="sv-SE" sz="2800" dirty="0" smtClean="0"/>
              <a:t> </a:t>
            </a:r>
            <a:r>
              <a:rPr lang="sv-SE" sz="2800" dirty="0" err="1" smtClean="0"/>
              <a:t>Bellunesi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La </a:t>
            </a:r>
            <a:r>
              <a:rPr lang="sv-SE" sz="2800" dirty="0" err="1" smtClean="0"/>
              <a:t>zonazione</a:t>
            </a:r>
            <a:r>
              <a:rPr lang="sv-SE" sz="2800" dirty="0" smtClean="0"/>
              <a:t>: </a:t>
            </a:r>
            <a:r>
              <a:rPr lang="sv-SE" sz="2800" dirty="0" err="1" smtClean="0"/>
              <a:t>zone</a:t>
            </a:r>
            <a:r>
              <a:rPr lang="sv-SE" sz="2800" dirty="0" smtClean="0"/>
              <a:t> ad </a:t>
            </a:r>
            <a:r>
              <a:rPr lang="sv-SE" sz="2800" dirty="0" err="1" smtClean="0"/>
              <a:t>uso</a:t>
            </a:r>
            <a:r>
              <a:rPr lang="sv-SE" sz="2800" dirty="0" smtClean="0"/>
              <a:t> </a:t>
            </a:r>
            <a:r>
              <a:rPr lang="sv-SE" sz="2800" dirty="0" err="1" smtClean="0"/>
              <a:t>turistico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" y="825500"/>
            <a:ext cx="882015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143000"/>
            <a:ext cx="533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Linee</a:t>
            </a:r>
            <a:r>
              <a:rPr lang="sv-SE" sz="2800" dirty="0" smtClean="0"/>
              <a:t> guida </a:t>
            </a:r>
            <a:r>
              <a:rPr lang="sv-SE" sz="2800" dirty="0" err="1" smtClean="0"/>
              <a:t>generali</a:t>
            </a:r>
            <a:r>
              <a:rPr lang="sv-SE" sz="2800" dirty="0" smtClean="0"/>
              <a:t>: </a:t>
            </a:r>
            <a:r>
              <a:rPr lang="sv-SE" sz="2800" dirty="0" err="1" smtClean="0"/>
              <a:t>Esempio</a:t>
            </a:r>
            <a:r>
              <a:rPr lang="sv-SE" sz="2800" dirty="0" smtClean="0"/>
              <a:t> del Canada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838200"/>
            <a:ext cx="5151437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Linee</a:t>
            </a:r>
            <a:r>
              <a:rPr lang="sv-SE" sz="2800" dirty="0" smtClean="0"/>
              <a:t> guida </a:t>
            </a:r>
            <a:r>
              <a:rPr lang="sv-SE" sz="2800" dirty="0" err="1" smtClean="0"/>
              <a:t>generali</a:t>
            </a:r>
            <a:r>
              <a:rPr lang="sv-SE" sz="2800" dirty="0" smtClean="0"/>
              <a:t>: </a:t>
            </a:r>
            <a:r>
              <a:rPr lang="sv-SE" sz="2800" dirty="0" err="1" smtClean="0"/>
              <a:t>Esempio</a:t>
            </a:r>
            <a:r>
              <a:rPr lang="sv-SE" sz="2800" dirty="0" smtClean="0"/>
              <a:t> del Canada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774757"/>
            <a:ext cx="8153400" cy="608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762780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2000" dirty="0" err="1" smtClean="0"/>
              <a:t>Dimensione</a:t>
            </a:r>
            <a:endParaRPr lang="it-IT" sz="2000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200400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2000" dirty="0" err="1" smtClean="0"/>
              <a:t>Replicazione</a:t>
            </a:r>
            <a:endParaRPr lang="it-IT" sz="2000" dirty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86290"/>
            <a:ext cx="1371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2000" dirty="0" err="1" smtClean="0"/>
              <a:t>Attributi</a:t>
            </a:r>
            <a:r>
              <a:rPr lang="sv-SE" sz="2000" dirty="0" smtClean="0"/>
              <a:t> </a:t>
            </a:r>
            <a:r>
              <a:rPr lang="sv-SE" sz="2000" dirty="0" err="1" smtClean="0"/>
              <a:t>fisici</a:t>
            </a:r>
            <a:endParaRPr lang="it-IT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1430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Mantenimento</a:t>
            </a:r>
            <a:r>
              <a:rPr lang="sv-SE" sz="2400" dirty="0" smtClean="0"/>
              <a:t> </a:t>
            </a:r>
            <a:r>
              <a:rPr lang="sv-SE" sz="2400" dirty="0" err="1" smtClean="0"/>
              <a:t>dell’integrità</a:t>
            </a:r>
            <a:r>
              <a:rPr lang="sv-SE" sz="2400" dirty="0" smtClean="0"/>
              <a:t> </a:t>
            </a:r>
            <a:r>
              <a:rPr lang="sv-SE" sz="2400" dirty="0" err="1" smtClean="0"/>
              <a:t>ecologica</a:t>
            </a:r>
            <a:r>
              <a:rPr lang="sv-SE" sz="2400" dirty="0" smtClean="0"/>
              <a:t> </a:t>
            </a:r>
            <a:r>
              <a:rPr lang="sv-SE" sz="2400" dirty="0" err="1" smtClean="0"/>
              <a:t>attraverso</a:t>
            </a:r>
            <a:r>
              <a:rPr lang="sv-SE" sz="2400" dirty="0" smtClean="0"/>
              <a:t> </a:t>
            </a:r>
            <a:r>
              <a:rPr lang="sv-SE" sz="2400" dirty="0" err="1" smtClean="0"/>
              <a:t>due</a:t>
            </a:r>
            <a:r>
              <a:rPr lang="sv-SE" sz="2400" dirty="0" smtClean="0"/>
              <a:t> </a:t>
            </a:r>
            <a:r>
              <a:rPr lang="sv-SE" sz="2400" dirty="0" err="1" smtClean="0"/>
              <a:t>strumenti</a:t>
            </a:r>
            <a:r>
              <a:rPr lang="sv-SE" sz="2400" dirty="0" smtClean="0"/>
              <a:t>: 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Concetti</a:t>
            </a:r>
            <a:r>
              <a:rPr lang="sv-SE" sz="2800" dirty="0" smtClean="0"/>
              <a:t> </a:t>
            </a:r>
            <a:r>
              <a:rPr lang="sv-SE" sz="2800" dirty="0" err="1" smtClean="0"/>
              <a:t>generali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22098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Area minima sel </a:t>
            </a:r>
            <a:r>
              <a:rPr lang="sv-SE" sz="2400" dirty="0" err="1" smtClean="0"/>
              <a:t>singolo</a:t>
            </a:r>
            <a:r>
              <a:rPr lang="sv-SE" sz="2400" dirty="0" smtClean="0"/>
              <a:t> </a:t>
            </a:r>
            <a:r>
              <a:rPr lang="sv-SE" sz="2400" dirty="0" err="1" smtClean="0"/>
              <a:t>sito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2214265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Siti</a:t>
            </a:r>
            <a:r>
              <a:rPr lang="sv-SE" sz="2400" dirty="0" smtClean="0"/>
              <a:t> multipli: </a:t>
            </a:r>
            <a:r>
              <a:rPr lang="sv-SE" sz="2400" dirty="0" err="1" smtClean="0"/>
              <a:t>network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09600" y="2900065"/>
            <a:ext cx="1874520" cy="1773936"/>
          </a:xfrm>
          <a:custGeom>
            <a:avLst/>
            <a:gdLst>
              <a:gd name="connsiteX0" fmla="*/ 1152144 w 1874520"/>
              <a:gd name="connsiteY0" fmla="*/ 0 h 1773936"/>
              <a:gd name="connsiteX1" fmla="*/ 1152144 w 1874520"/>
              <a:gd name="connsiteY1" fmla="*/ 0 h 1773936"/>
              <a:gd name="connsiteX2" fmla="*/ 1874520 w 1874520"/>
              <a:gd name="connsiteY2" fmla="*/ 329184 h 1773936"/>
              <a:gd name="connsiteX3" fmla="*/ 1856232 w 1874520"/>
              <a:gd name="connsiteY3" fmla="*/ 457200 h 1773936"/>
              <a:gd name="connsiteX4" fmla="*/ 1700784 w 1874520"/>
              <a:gd name="connsiteY4" fmla="*/ 1508760 h 1773936"/>
              <a:gd name="connsiteX5" fmla="*/ 1645920 w 1874520"/>
              <a:gd name="connsiteY5" fmla="*/ 1600200 h 1773936"/>
              <a:gd name="connsiteX6" fmla="*/ 1609344 w 1874520"/>
              <a:gd name="connsiteY6" fmla="*/ 1655064 h 1773936"/>
              <a:gd name="connsiteX7" fmla="*/ 1581912 w 1874520"/>
              <a:gd name="connsiteY7" fmla="*/ 1664208 h 1773936"/>
              <a:gd name="connsiteX8" fmla="*/ 1536192 w 1874520"/>
              <a:gd name="connsiteY8" fmla="*/ 1700784 h 1773936"/>
              <a:gd name="connsiteX9" fmla="*/ 1490472 w 1874520"/>
              <a:gd name="connsiteY9" fmla="*/ 1728216 h 1773936"/>
              <a:gd name="connsiteX10" fmla="*/ 1088136 w 1874520"/>
              <a:gd name="connsiteY10" fmla="*/ 1773936 h 1773936"/>
              <a:gd name="connsiteX11" fmla="*/ 960120 w 1874520"/>
              <a:gd name="connsiteY11" fmla="*/ 1527048 h 1773936"/>
              <a:gd name="connsiteX12" fmla="*/ 923544 w 1874520"/>
              <a:gd name="connsiteY12" fmla="*/ 1463040 h 1773936"/>
              <a:gd name="connsiteX13" fmla="*/ 868680 w 1874520"/>
              <a:gd name="connsiteY13" fmla="*/ 1380744 h 1773936"/>
              <a:gd name="connsiteX14" fmla="*/ 813816 w 1874520"/>
              <a:gd name="connsiteY14" fmla="*/ 1307592 h 1773936"/>
              <a:gd name="connsiteX15" fmla="*/ 0 w 1874520"/>
              <a:gd name="connsiteY15" fmla="*/ 411480 h 1773936"/>
              <a:gd name="connsiteX16" fmla="*/ 630936 w 1874520"/>
              <a:gd name="connsiteY16" fmla="*/ 256032 h 1773936"/>
              <a:gd name="connsiteX17" fmla="*/ 1152144 w 1874520"/>
              <a:gd name="connsiteY17" fmla="*/ 0 h 177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4520" h="1773936">
                <a:moveTo>
                  <a:pt x="1152144" y="0"/>
                </a:moveTo>
                <a:lnTo>
                  <a:pt x="1152144" y="0"/>
                </a:lnTo>
                <a:lnTo>
                  <a:pt x="1874520" y="329184"/>
                </a:lnTo>
                <a:lnTo>
                  <a:pt x="1856232" y="457200"/>
                </a:lnTo>
                <a:lnTo>
                  <a:pt x="1700784" y="1508760"/>
                </a:lnTo>
                <a:cubicBezTo>
                  <a:pt x="1682496" y="1539240"/>
                  <a:pt x="1664759" y="1570057"/>
                  <a:pt x="1645920" y="1600200"/>
                </a:cubicBezTo>
                <a:cubicBezTo>
                  <a:pt x="1634271" y="1618839"/>
                  <a:pt x="1624886" y="1639522"/>
                  <a:pt x="1609344" y="1655064"/>
                </a:cubicBezTo>
                <a:cubicBezTo>
                  <a:pt x="1602528" y="1661880"/>
                  <a:pt x="1591056" y="1661160"/>
                  <a:pt x="1581912" y="1664208"/>
                </a:cubicBezTo>
                <a:cubicBezTo>
                  <a:pt x="1566672" y="1676400"/>
                  <a:pt x="1552181" y="1689592"/>
                  <a:pt x="1536192" y="1700784"/>
                </a:cubicBezTo>
                <a:cubicBezTo>
                  <a:pt x="1521632" y="1710976"/>
                  <a:pt x="1490472" y="1728216"/>
                  <a:pt x="1490472" y="1728216"/>
                </a:cubicBezTo>
                <a:lnTo>
                  <a:pt x="1088136" y="1773936"/>
                </a:lnTo>
                <a:cubicBezTo>
                  <a:pt x="1045464" y="1691640"/>
                  <a:pt x="1006113" y="1607535"/>
                  <a:pt x="960120" y="1527048"/>
                </a:cubicBezTo>
                <a:cubicBezTo>
                  <a:pt x="947928" y="1505712"/>
                  <a:pt x="936568" y="1483879"/>
                  <a:pt x="923544" y="1463040"/>
                </a:cubicBezTo>
                <a:cubicBezTo>
                  <a:pt x="906070" y="1435082"/>
                  <a:pt x="887693" y="1407679"/>
                  <a:pt x="868680" y="1380744"/>
                </a:cubicBezTo>
                <a:cubicBezTo>
                  <a:pt x="851103" y="1355843"/>
                  <a:pt x="813816" y="1307592"/>
                  <a:pt x="813816" y="1307592"/>
                </a:cubicBezTo>
                <a:lnTo>
                  <a:pt x="0" y="411480"/>
                </a:lnTo>
                <a:lnTo>
                  <a:pt x="630936" y="256032"/>
                </a:lnTo>
                <a:lnTo>
                  <a:pt x="1152144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338" name="Picture 2" descr="http://upload.wikimedia.org/wikipedia/commons/thumb/a/ab/National_parks_of_Italy.svg/1000px-National_parks_of_Italy.sv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0" y="2514600"/>
            <a:ext cx="2985632" cy="35052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495800" y="60198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Dove </a:t>
            </a:r>
            <a:r>
              <a:rPr lang="sv-SE" sz="2400" dirty="0" err="1" smtClean="0"/>
              <a:t>localizzare</a:t>
            </a:r>
            <a:r>
              <a:rPr lang="sv-SE" sz="2400" dirty="0" smtClean="0"/>
              <a:t> le </a:t>
            </a:r>
            <a:r>
              <a:rPr lang="sv-SE" sz="2400" dirty="0" err="1" smtClean="0"/>
              <a:t>aree</a:t>
            </a:r>
            <a:r>
              <a:rPr lang="sv-SE" sz="2400" dirty="0" smtClean="0"/>
              <a:t> </a:t>
            </a:r>
            <a:r>
              <a:rPr lang="sv-SE" sz="2400" dirty="0" err="1" smtClean="0"/>
              <a:t>protette</a:t>
            </a:r>
            <a:r>
              <a:rPr lang="sv-SE" sz="2400" dirty="0" smtClean="0"/>
              <a:t>?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5253335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Problema</a:t>
            </a:r>
            <a:r>
              <a:rPr lang="sv-SE" sz="2400" dirty="0" smtClean="0"/>
              <a:t> di </a:t>
            </a:r>
            <a:r>
              <a:rPr lang="sv-SE" sz="2400" dirty="0" err="1" smtClean="0"/>
              <a:t>massimizzare</a:t>
            </a:r>
            <a:r>
              <a:rPr lang="sv-SE" sz="2400" dirty="0" smtClean="0"/>
              <a:t> gli </a:t>
            </a:r>
            <a:r>
              <a:rPr lang="sv-SE" sz="2400" dirty="0" err="1" smtClean="0"/>
              <a:t>effetti</a:t>
            </a:r>
            <a:r>
              <a:rPr lang="sv-SE" sz="2400" dirty="0" smtClean="0"/>
              <a:t> </a:t>
            </a:r>
            <a:r>
              <a:rPr lang="sv-SE" sz="2400" dirty="0" err="1" smtClean="0"/>
              <a:t>positivi</a:t>
            </a:r>
            <a:r>
              <a:rPr lang="sv-SE" sz="2400" dirty="0" smtClean="0"/>
              <a:t> </a:t>
            </a:r>
            <a:r>
              <a:rPr lang="sv-SE" sz="2400" dirty="0" err="1" smtClean="0"/>
              <a:t>riducendo</a:t>
            </a:r>
            <a:r>
              <a:rPr lang="sv-SE" sz="2400" dirty="0" smtClean="0"/>
              <a:t> </a:t>
            </a:r>
            <a:r>
              <a:rPr lang="sv-SE" sz="2400" dirty="0" err="1" smtClean="0"/>
              <a:t>l’area</a:t>
            </a:r>
            <a:r>
              <a:rPr lang="sv-SE" sz="2400" dirty="0" smtClean="0"/>
              <a:t> </a:t>
            </a:r>
            <a:r>
              <a:rPr lang="sv-SE" sz="2400" dirty="0" err="1" smtClean="0"/>
              <a:t>richiesta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985325"/>
            <a:ext cx="7769044" cy="579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8382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542" y="1905000"/>
            <a:ext cx="778145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5105400"/>
            <a:ext cx="8610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Linee</a:t>
            </a:r>
            <a:r>
              <a:rPr lang="sv-SE" sz="2800" dirty="0" smtClean="0"/>
              <a:t> guida </a:t>
            </a:r>
            <a:r>
              <a:rPr lang="sv-SE" sz="2800" dirty="0" err="1" smtClean="0"/>
              <a:t>generali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882914"/>
            <a:ext cx="1371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2000" dirty="0" smtClean="0"/>
              <a:t>Habitat </a:t>
            </a:r>
            <a:r>
              <a:rPr lang="sv-SE" sz="2000" dirty="0" err="1" smtClean="0"/>
              <a:t>acquatici</a:t>
            </a:r>
            <a:endParaRPr lang="it-IT" sz="20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559314"/>
            <a:ext cx="1371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2000" dirty="0" smtClean="0"/>
              <a:t>Specie </a:t>
            </a:r>
            <a:r>
              <a:rPr lang="sv-SE" sz="2000" dirty="0" err="1" smtClean="0"/>
              <a:t>prioritarie</a:t>
            </a:r>
            <a:endParaRPr lang="it-IT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952096"/>
            <a:ext cx="7524538" cy="560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Linee</a:t>
            </a:r>
            <a:r>
              <a:rPr lang="sv-SE" sz="2800" dirty="0" smtClean="0"/>
              <a:t> guida </a:t>
            </a:r>
            <a:r>
              <a:rPr lang="sv-SE" sz="2800" dirty="0" err="1" smtClean="0"/>
              <a:t>generali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47800"/>
            <a:ext cx="13716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2000" dirty="0" err="1" smtClean="0"/>
              <a:t>Geometria</a:t>
            </a:r>
            <a:endParaRPr lang="it-IT" sz="2000" dirty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559314"/>
            <a:ext cx="16764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2000" dirty="0" err="1" smtClean="0"/>
              <a:t>Connettività</a:t>
            </a:r>
            <a:endParaRPr lang="it-IT" sz="20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927937"/>
            <a:ext cx="1524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2000" dirty="0" err="1" smtClean="0"/>
              <a:t>Uso</a:t>
            </a:r>
            <a:r>
              <a:rPr lang="sv-SE" sz="2000" dirty="0" smtClean="0"/>
              <a:t> del </a:t>
            </a:r>
            <a:r>
              <a:rPr lang="sv-SE" sz="2000" dirty="0" err="1" smtClean="0"/>
              <a:t>suolo</a:t>
            </a:r>
            <a:r>
              <a:rPr lang="sv-SE" sz="2000" dirty="0" smtClean="0"/>
              <a:t> </a:t>
            </a:r>
            <a:r>
              <a:rPr lang="sv-SE" sz="2000" dirty="0" err="1" smtClean="0"/>
              <a:t>fuori</a:t>
            </a:r>
            <a:endParaRPr lang="it-IT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Approcci</a:t>
            </a:r>
            <a:r>
              <a:rPr lang="sv-SE" sz="2800" dirty="0" smtClean="0"/>
              <a:t> </a:t>
            </a:r>
            <a:r>
              <a:rPr lang="sv-SE" sz="2800" dirty="0" err="1" smtClean="0"/>
              <a:t>alternativi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2209800"/>
            <a:ext cx="8416467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199" y="1600200"/>
            <a:ext cx="813774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2187714"/>
            <a:ext cx="1371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2000" dirty="0" err="1" smtClean="0"/>
              <a:t>Attività</a:t>
            </a:r>
            <a:r>
              <a:rPr lang="sv-SE" sz="2000" dirty="0" smtClean="0"/>
              <a:t> </a:t>
            </a:r>
            <a:r>
              <a:rPr lang="sv-SE" sz="2000" dirty="0" err="1" smtClean="0"/>
              <a:t>permesse</a:t>
            </a:r>
            <a:endParaRPr lang="it-IT" sz="20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635514"/>
            <a:ext cx="13716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2000" dirty="0" err="1" smtClean="0"/>
              <a:t>Zonazione</a:t>
            </a:r>
            <a:endParaRPr lang="it-IT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Il </a:t>
            </a:r>
            <a:r>
              <a:rPr lang="sv-SE" sz="2800" dirty="0" err="1" smtClean="0"/>
              <a:t>sistema</a:t>
            </a:r>
            <a:r>
              <a:rPr lang="sv-SE" sz="2800" dirty="0" smtClean="0"/>
              <a:t> </a:t>
            </a:r>
            <a:r>
              <a:rPr lang="sv-SE" sz="2800" dirty="0" err="1" smtClean="0"/>
              <a:t>delle</a:t>
            </a:r>
            <a:r>
              <a:rPr lang="sv-SE" sz="2800" dirty="0" smtClean="0"/>
              <a:t> </a:t>
            </a:r>
            <a:r>
              <a:rPr lang="sv-SE" sz="2800" dirty="0" err="1" smtClean="0"/>
              <a:t>aree</a:t>
            </a:r>
            <a:r>
              <a:rPr lang="sv-SE" sz="2800" dirty="0" smtClean="0"/>
              <a:t> </a:t>
            </a:r>
            <a:r>
              <a:rPr lang="sv-SE" sz="2800" dirty="0" err="1" smtClean="0"/>
              <a:t>protette</a:t>
            </a:r>
            <a:r>
              <a:rPr lang="sv-SE" sz="2800" dirty="0" smtClean="0"/>
              <a:t> </a:t>
            </a:r>
            <a:r>
              <a:rPr lang="sv-SE" sz="2800" dirty="0" err="1" smtClean="0"/>
              <a:t>italiano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2938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Aree</a:t>
            </a:r>
            <a:r>
              <a:rPr lang="sv-SE" sz="2400" dirty="0" smtClean="0"/>
              <a:t> </a:t>
            </a:r>
            <a:r>
              <a:rPr lang="sv-SE" sz="2400" dirty="0" err="1" smtClean="0"/>
              <a:t>protette</a:t>
            </a:r>
            <a:r>
              <a:rPr lang="sv-SE" sz="2400" dirty="0" smtClean="0"/>
              <a:t> </a:t>
            </a:r>
            <a:r>
              <a:rPr lang="sv-SE" sz="2400" dirty="0" err="1" smtClean="0"/>
              <a:t>numerose</a:t>
            </a:r>
            <a:r>
              <a:rPr lang="sv-SE" sz="2400" dirty="0" smtClean="0"/>
              <a:t> </a:t>
            </a:r>
            <a:r>
              <a:rPr lang="sv-SE" sz="2400" dirty="0" err="1" smtClean="0"/>
              <a:t>ma</a:t>
            </a:r>
            <a:r>
              <a:rPr lang="sv-SE" sz="2400" dirty="0" smtClean="0"/>
              <a:t> </a:t>
            </a:r>
            <a:r>
              <a:rPr lang="sv-SE" sz="2400" dirty="0" err="1" smtClean="0"/>
              <a:t>assenza</a:t>
            </a:r>
            <a:r>
              <a:rPr lang="sv-SE" sz="2400" dirty="0" smtClean="0"/>
              <a:t> di </a:t>
            </a:r>
            <a:r>
              <a:rPr lang="sv-SE" sz="2400" dirty="0" err="1" smtClean="0"/>
              <a:t>coordinamento</a:t>
            </a:r>
            <a:r>
              <a:rPr lang="sv-SE" sz="2400" dirty="0" smtClean="0"/>
              <a:t> </a:t>
            </a:r>
            <a:r>
              <a:rPr lang="sv-SE" sz="2400" dirty="0" err="1" smtClean="0"/>
              <a:t>nazionale</a:t>
            </a:r>
            <a:r>
              <a:rPr lang="sv-SE" sz="2400" dirty="0" smtClean="0"/>
              <a:t> e regionale </a:t>
            </a:r>
            <a:r>
              <a:rPr lang="sv-SE" sz="2400" dirty="0" err="1" smtClean="0"/>
              <a:t>serio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0480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Numerosi</a:t>
            </a:r>
            <a:r>
              <a:rPr lang="sv-SE" sz="2400" dirty="0" smtClean="0"/>
              <a:t> </a:t>
            </a:r>
            <a:r>
              <a:rPr lang="sv-SE" sz="2400" dirty="0" err="1" smtClean="0"/>
              <a:t>tipi</a:t>
            </a:r>
            <a:r>
              <a:rPr lang="sv-SE" sz="2400" dirty="0" smtClean="0"/>
              <a:t> di </a:t>
            </a:r>
            <a:r>
              <a:rPr lang="sv-SE" sz="2400" dirty="0" err="1" smtClean="0"/>
              <a:t>aree</a:t>
            </a:r>
            <a:r>
              <a:rPr lang="sv-SE" sz="2400" dirty="0" smtClean="0"/>
              <a:t> </a:t>
            </a:r>
            <a:r>
              <a:rPr lang="sv-SE" sz="2400" dirty="0" err="1" smtClean="0"/>
              <a:t>soggette</a:t>
            </a:r>
            <a:r>
              <a:rPr lang="sv-SE" sz="2400" dirty="0" smtClean="0"/>
              <a:t> a </a:t>
            </a:r>
            <a:r>
              <a:rPr lang="sv-SE" sz="2400" dirty="0" err="1" smtClean="0"/>
              <a:t>restrizioni</a:t>
            </a:r>
            <a:r>
              <a:rPr lang="sv-SE" sz="2400" dirty="0" smtClean="0"/>
              <a:t> diverse 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35358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Ridotta </a:t>
            </a:r>
            <a:r>
              <a:rPr lang="sv-SE" sz="2400" dirty="0" err="1" smtClean="0"/>
              <a:t>integrazione</a:t>
            </a:r>
            <a:r>
              <a:rPr lang="sv-SE" sz="2400" dirty="0" smtClean="0"/>
              <a:t>: </a:t>
            </a:r>
            <a:r>
              <a:rPr lang="sv-SE" sz="2400" dirty="0" err="1" smtClean="0"/>
              <a:t>economia-conservazione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143000"/>
            <a:ext cx="518873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Il </a:t>
            </a:r>
            <a:r>
              <a:rPr lang="sv-SE" sz="2800" dirty="0" err="1" smtClean="0"/>
              <a:t>sistema</a:t>
            </a:r>
            <a:r>
              <a:rPr lang="sv-SE" sz="2800" dirty="0" smtClean="0"/>
              <a:t> </a:t>
            </a:r>
            <a:r>
              <a:rPr lang="sv-SE" sz="2800" dirty="0" err="1" smtClean="0"/>
              <a:t>delle</a:t>
            </a:r>
            <a:r>
              <a:rPr lang="sv-SE" sz="2800" dirty="0" smtClean="0"/>
              <a:t> </a:t>
            </a:r>
            <a:r>
              <a:rPr lang="sv-SE" sz="2800" dirty="0" err="1" smtClean="0"/>
              <a:t>aree</a:t>
            </a:r>
            <a:r>
              <a:rPr lang="sv-SE" sz="2800" dirty="0" smtClean="0"/>
              <a:t> </a:t>
            </a:r>
            <a:r>
              <a:rPr lang="sv-SE" sz="2800" dirty="0" err="1" smtClean="0"/>
              <a:t>protette</a:t>
            </a:r>
            <a:r>
              <a:rPr lang="sv-SE" sz="2800" dirty="0" smtClean="0"/>
              <a:t> </a:t>
            </a:r>
            <a:r>
              <a:rPr lang="sv-SE" sz="2800" dirty="0" err="1" smtClean="0"/>
              <a:t>italiano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1295400"/>
            <a:ext cx="523178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Il </a:t>
            </a:r>
            <a:r>
              <a:rPr lang="sv-SE" sz="2800" dirty="0" err="1" smtClean="0"/>
              <a:t>sistema</a:t>
            </a:r>
            <a:r>
              <a:rPr lang="sv-SE" sz="2800" dirty="0" smtClean="0"/>
              <a:t> </a:t>
            </a:r>
            <a:r>
              <a:rPr lang="sv-SE" sz="2800" dirty="0" err="1" smtClean="0"/>
              <a:t>delle</a:t>
            </a:r>
            <a:r>
              <a:rPr lang="sv-SE" sz="2800" dirty="0" smtClean="0"/>
              <a:t> </a:t>
            </a:r>
            <a:r>
              <a:rPr lang="sv-SE" sz="2800" dirty="0" err="1" smtClean="0"/>
              <a:t>aree</a:t>
            </a:r>
            <a:r>
              <a:rPr lang="sv-SE" sz="2800" dirty="0" smtClean="0"/>
              <a:t> </a:t>
            </a:r>
            <a:r>
              <a:rPr lang="sv-SE" sz="2800" dirty="0" err="1" smtClean="0"/>
              <a:t>protette</a:t>
            </a:r>
            <a:r>
              <a:rPr lang="sv-SE" sz="2800" dirty="0" smtClean="0"/>
              <a:t> </a:t>
            </a:r>
            <a:r>
              <a:rPr lang="sv-SE" sz="2800" dirty="0" err="1" smtClean="0"/>
              <a:t>italiano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143000"/>
            <a:ext cx="50080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41249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Integrali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8107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Orientate</a:t>
            </a:r>
            <a:r>
              <a:rPr lang="sv-SE" sz="2800" dirty="0" smtClean="0"/>
              <a:t>…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Il </a:t>
            </a:r>
            <a:r>
              <a:rPr lang="sv-SE" sz="2800" dirty="0" err="1" smtClean="0"/>
              <a:t>sistema</a:t>
            </a:r>
            <a:r>
              <a:rPr lang="sv-SE" sz="2800" dirty="0" smtClean="0"/>
              <a:t> </a:t>
            </a:r>
            <a:r>
              <a:rPr lang="sv-SE" sz="2800" dirty="0" err="1" smtClean="0"/>
              <a:t>delle</a:t>
            </a:r>
            <a:r>
              <a:rPr lang="sv-SE" sz="2800" dirty="0" smtClean="0"/>
              <a:t> </a:t>
            </a:r>
            <a:r>
              <a:rPr lang="sv-SE" sz="2800" dirty="0" err="1" smtClean="0"/>
              <a:t>aree</a:t>
            </a:r>
            <a:r>
              <a:rPr lang="sv-SE" sz="2800" dirty="0" smtClean="0"/>
              <a:t> </a:t>
            </a:r>
            <a:r>
              <a:rPr lang="sv-SE" sz="2800" dirty="0" err="1" smtClean="0"/>
              <a:t>protette</a:t>
            </a:r>
            <a:r>
              <a:rPr lang="sv-SE" sz="2800" dirty="0" smtClean="0"/>
              <a:t> </a:t>
            </a:r>
            <a:r>
              <a:rPr lang="sv-SE" sz="2800" dirty="0" err="1" smtClean="0"/>
              <a:t>italiano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295400"/>
            <a:ext cx="483969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Il </a:t>
            </a:r>
            <a:r>
              <a:rPr lang="sv-SE" sz="2800" dirty="0" err="1" smtClean="0"/>
              <a:t>sistema</a:t>
            </a:r>
            <a:r>
              <a:rPr lang="sv-SE" sz="2800" dirty="0" smtClean="0"/>
              <a:t> </a:t>
            </a:r>
            <a:r>
              <a:rPr lang="sv-SE" sz="2800" dirty="0" err="1" smtClean="0"/>
              <a:t>delle</a:t>
            </a:r>
            <a:r>
              <a:rPr lang="sv-SE" sz="2800" dirty="0" smtClean="0"/>
              <a:t> </a:t>
            </a:r>
            <a:r>
              <a:rPr lang="sv-SE" sz="2800" dirty="0" err="1" smtClean="0"/>
              <a:t>aree</a:t>
            </a:r>
            <a:r>
              <a:rPr lang="sv-SE" sz="2800" dirty="0" smtClean="0"/>
              <a:t> </a:t>
            </a:r>
            <a:r>
              <a:rPr lang="sv-SE" sz="2800" dirty="0" err="1" smtClean="0"/>
              <a:t>protette</a:t>
            </a:r>
            <a:r>
              <a:rPr lang="sv-SE" sz="2800" dirty="0" smtClean="0"/>
              <a:t> </a:t>
            </a:r>
            <a:r>
              <a:rPr lang="sv-SE" sz="2800" dirty="0" err="1" smtClean="0"/>
              <a:t>italiano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1295400"/>
            <a:ext cx="478227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Il </a:t>
            </a:r>
            <a:r>
              <a:rPr lang="sv-SE" sz="2800" dirty="0" err="1" smtClean="0"/>
              <a:t>sistema</a:t>
            </a:r>
            <a:r>
              <a:rPr lang="sv-SE" sz="2800" dirty="0" smtClean="0"/>
              <a:t> </a:t>
            </a:r>
            <a:r>
              <a:rPr lang="sv-SE" sz="2800" dirty="0" err="1" smtClean="0"/>
              <a:t>delle</a:t>
            </a:r>
            <a:r>
              <a:rPr lang="sv-SE" sz="2800" dirty="0" smtClean="0"/>
              <a:t> </a:t>
            </a:r>
            <a:r>
              <a:rPr lang="sv-SE" sz="2800" dirty="0" err="1" smtClean="0"/>
              <a:t>aree</a:t>
            </a:r>
            <a:r>
              <a:rPr lang="sv-SE" sz="2800" dirty="0" smtClean="0"/>
              <a:t> </a:t>
            </a:r>
            <a:r>
              <a:rPr lang="sv-SE" sz="2800" dirty="0" err="1" smtClean="0"/>
              <a:t>protette</a:t>
            </a:r>
            <a:r>
              <a:rPr lang="sv-SE" sz="2800" dirty="0" smtClean="0"/>
              <a:t> </a:t>
            </a:r>
            <a:r>
              <a:rPr lang="sv-SE" sz="2800" dirty="0" err="1" smtClean="0"/>
              <a:t>italiano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Rete</a:t>
            </a:r>
            <a:r>
              <a:rPr lang="sv-SE" sz="2800" dirty="0" smtClean="0"/>
              <a:t> Natura 2000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066800"/>
            <a:ext cx="500727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35052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ZPS</a:t>
            </a:r>
            <a:endParaRPr lang="sv-SE" sz="2800" dirty="0" smtClean="0"/>
          </a:p>
          <a:p>
            <a:r>
              <a:rPr lang="sv-SE" sz="2800" dirty="0" smtClean="0"/>
              <a:t>SIC</a:t>
            </a:r>
            <a:endParaRPr lang="it-IT" sz="2800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1143000" y="38100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2514600" y="3541693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c. 20% del </a:t>
            </a:r>
            <a:r>
              <a:rPr lang="sv-SE" sz="2800" dirty="0" err="1" smtClean="0"/>
              <a:t>territorio</a:t>
            </a:r>
            <a:r>
              <a:rPr lang="sv-SE" sz="2800" dirty="0" smtClean="0"/>
              <a:t> </a:t>
            </a:r>
            <a:r>
              <a:rPr lang="sv-SE" sz="2800" dirty="0" err="1" smtClean="0"/>
              <a:t>nazionale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47108" name="Picture 4" descr="http://www.ceamessina.it/DOC/DOCUMENTI/si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32821" y="990600"/>
            <a:ext cx="3311179" cy="4657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200" y="2057400"/>
            <a:ext cx="33528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eeform 10"/>
          <p:cNvSpPr/>
          <p:nvPr/>
        </p:nvSpPr>
        <p:spPr>
          <a:xfrm>
            <a:off x="1600200" y="3276600"/>
            <a:ext cx="1600200" cy="1371600"/>
          </a:xfrm>
          <a:custGeom>
            <a:avLst/>
            <a:gdLst>
              <a:gd name="connsiteX0" fmla="*/ 1152144 w 1874520"/>
              <a:gd name="connsiteY0" fmla="*/ 0 h 1773936"/>
              <a:gd name="connsiteX1" fmla="*/ 1152144 w 1874520"/>
              <a:gd name="connsiteY1" fmla="*/ 0 h 1773936"/>
              <a:gd name="connsiteX2" fmla="*/ 1874520 w 1874520"/>
              <a:gd name="connsiteY2" fmla="*/ 329184 h 1773936"/>
              <a:gd name="connsiteX3" fmla="*/ 1856232 w 1874520"/>
              <a:gd name="connsiteY3" fmla="*/ 457200 h 1773936"/>
              <a:gd name="connsiteX4" fmla="*/ 1700784 w 1874520"/>
              <a:gd name="connsiteY4" fmla="*/ 1508760 h 1773936"/>
              <a:gd name="connsiteX5" fmla="*/ 1645920 w 1874520"/>
              <a:gd name="connsiteY5" fmla="*/ 1600200 h 1773936"/>
              <a:gd name="connsiteX6" fmla="*/ 1609344 w 1874520"/>
              <a:gd name="connsiteY6" fmla="*/ 1655064 h 1773936"/>
              <a:gd name="connsiteX7" fmla="*/ 1581912 w 1874520"/>
              <a:gd name="connsiteY7" fmla="*/ 1664208 h 1773936"/>
              <a:gd name="connsiteX8" fmla="*/ 1536192 w 1874520"/>
              <a:gd name="connsiteY8" fmla="*/ 1700784 h 1773936"/>
              <a:gd name="connsiteX9" fmla="*/ 1490472 w 1874520"/>
              <a:gd name="connsiteY9" fmla="*/ 1728216 h 1773936"/>
              <a:gd name="connsiteX10" fmla="*/ 1088136 w 1874520"/>
              <a:gd name="connsiteY10" fmla="*/ 1773936 h 1773936"/>
              <a:gd name="connsiteX11" fmla="*/ 960120 w 1874520"/>
              <a:gd name="connsiteY11" fmla="*/ 1527048 h 1773936"/>
              <a:gd name="connsiteX12" fmla="*/ 923544 w 1874520"/>
              <a:gd name="connsiteY12" fmla="*/ 1463040 h 1773936"/>
              <a:gd name="connsiteX13" fmla="*/ 868680 w 1874520"/>
              <a:gd name="connsiteY13" fmla="*/ 1380744 h 1773936"/>
              <a:gd name="connsiteX14" fmla="*/ 813816 w 1874520"/>
              <a:gd name="connsiteY14" fmla="*/ 1307592 h 1773936"/>
              <a:gd name="connsiteX15" fmla="*/ 0 w 1874520"/>
              <a:gd name="connsiteY15" fmla="*/ 411480 h 1773936"/>
              <a:gd name="connsiteX16" fmla="*/ 630936 w 1874520"/>
              <a:gd name="connsiteY16" fmla="*/ 256032 h 1773936"/>
              <a:gd name="connsiteX17" fmla="*/ 1152144 w 1874520"/>
              <a:gd name="connsiteY17" fmla="*/ 0 h 177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4520" h="1773936">
                <a:moveTo>
                  <a:pt x="1152144" y="0"/>
                </a:moveTo>
                <a:lnTo>
                  <a:pt x="1152144" y="0"/>
                </a:lnTo>
                <a:lnTo>
                  <a:pt x="1874520" y="329184"/>
                </a:lnTo>
                <a:lnTo>
                  <a:pt x="1856232" y="457200"/>
                </a:lnTo>
                <a:lnTo>
                  <a:pt x="1700784" y="1508760"/>
                </a:lnTo>
                <a:cubicBezTo>
                  <a:pt x="1682496" y="1539240"/>
                  <a:pt x="1664759" y="1570057"/>
                  <a:pt x="1645920" y="1600200"/>
                </a:cubicBezTo>
                <a:cubicBezTo>
                  <a:pt x="1634271" y="1618839"/>
                  <a:pt x="1624886" y="1639522"/>
                  <a:pt x="1609344" y="1655064"/>
                </a:cubicBezTo>
                <a:cubicBezTo>
                  <a:pt x="1602528" y="1661880"/>
                  <a:pt x="1591056" y="1661160"/>
                  <a:pt x="1581912" y="1664208"/>
                </a:cubicBezTo>
                <a:cubicBezTo>
                  <a:pt x="1566672" y="1676400"/>
                  <a:pt x="1552181" y="1689592"/>
                  <a:pt x="1536192" y="1700784"/>
                </a:cubicBezTo>
                <a:cubicBezTo>
                  <a:pt x="1521632" y="1710976"/>
                  <a:pt x="1490472" y="1728216"/>
                  <a:pt x="1490472" y="1728216"/>
                </a:cubicBezTo>
                <a:lnTo>
                  <a:pt x="1088136" y="1773936"/>
                </a:lnTo>
                <a:cubicBezTo>
                  <a:pt x="1045464" y="1691640"/>
                  <a:pt x="1006113" y="1607535"/>
                  <a:pt x="960120" y="1527048"/>
                </a:cubicBezTo>
                <a:cubicBezTo>
                  <a:pt x="947928" y="1505712"/>
                  <a:pt x="936568" y="1483879"/>
                  <a:pt x="923544" y="1463040"/>
                </a:cubicBezTo>
                <a:cubicBezTo>
                  <a:pt x="906070" y="1435082"/>
                  <a:pt x="887693" y="1407679"/>
                  <a:pt x="868680" y="1380744"/>
                </a:cubicBezTo>
                <a:cubicBezTo>
                  <a:pt x="851103" y="1355843"/>
                  <a:pt x="813816" y="1307592"/>
                  <a:pt x="813816" y="1307592"/>
                </a:cubicBezTo>
                <a:lnTo>
                  <a:pt x="0" y="411480"/>
                </a:lnTo>
                <a:lnTo>
                  <a:pt x="630936" y="256032"/>
                </a:lnTo>
                <a:lnTo>
                  <a:pt x="1152144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Area minima: ”Minimum Area </a:t>
            </a:r>
            <a:r>
              <a:rPr lang="sv-SE" sz="2800" dirty="0" err="1" smtClean="0"/>
              <a:t>Requirement</a:t>
            </a:r>
            <a:r>
              <a:rPr lang="sv-SE" sz="2800" dirty="0" smtClean="0"/>
              <a:t> (MAR)”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11430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Pool di specie </a:t>
            </a:r>
            <a:r>
              <a:rPr lang="sv-SE" sz="2400" dirty="0" err="1" smtClean="0"/>
              <a:t>target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350520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Area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47244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Matrice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20574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1. L’area minima viene definita sulla base del range delle specie target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24400" y="4876800"/>
            <a:ext cx="457200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ounded Rectangle 18"/>
          <p:cNvSpPr/>
          <p:nvPr/>
        </p:nvSpPr>
        <p:spPr>
          <a:xfrm>
            <a:off x="5791200" y="4876800"/>
            <a:ext cx="838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ounded Rectangle 19"/>
          <p:cNvSpPr/>
          <p:nvPr/>
        </p:nvSpPr>
        <p:spPr>
          <a:xfrm>
            <a:off x="7086600" y="4876800"/>
            <a:ext cx="1524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4419600" y="5410200"/>
            <a:ext cx="106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smtClean="0"/>
              <a:t>Specie 1</a:t>
            </a:r>
            <a:endParaRPr lang="it-IT" sz="2000" dirty="0" smtClean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8800" y="5410200"/>
            <a:ext cx="106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smtClean="0"/>
              <a:t>Specie 2</a:t>
            </a:r>
            <a:endParaRPr lang="it-IT" sz="2000" dirty="0" smtClean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5410200"/>
            <a:ext cx="106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smtClean="0"/>
              <a:t>Specie 3</a:t>
            </a:r>
            <a:endParaRPr lang="it-IT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49154" name="Picture 2" descr="http://www.apmolentargius.it/images/rete_Natura_2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066800"/>
            <a:ext cx="3810000" cy="2209801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055" y="1143001"/>
            <a:ext cx="394417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1524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Rete</a:t>
            </a:r>
            <a:r>
              <a:rPr lang="sv-SE" sz="2800" dirty="0" smtClean="0"/>
              <a:t> Natura 2000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Le </a:t>
            </a:r>
            <a:r>
              <a:rPr lang="sv-SE" sz="2800" dirty="0" err="1" smtClean="0"/>
              <a:t>aree</a:t>
            </a:r>
            <a:r>
              <a:rPr lang="sv-SE" sz="2800" dirty="0" smtClean="0"/>
              <a:t> </a:t>
            </a:r>
            <a:r>
              <a:rPr lang="sv-SE" sz="2800" dirty="0" err="1" smtClean="0"/>
              <a:t>protette</a:t>
            </a:r>
            <a:r>
              <a:rPr lang="sv-SE" sz="2800" dirty="0" smtClean="0"/>
              <a:t> in Italia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066800"/>
            <a:ext cx="7335865" cy="486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1" y="0"/>
          <a:ext cx="8686799" cy="6906880"/>
        </p:xfrm>
        <a:graphic>
          <a:graphicData uri="http://schemas.openxmlformats.org/drawingml/2006/table">
            <a:tbl>
              <a:tblPr/>
              <a:tblGrid>
                <a:gridCol w="1210585"/>
                <a:gridCol w="1977663"/>
                <a:gridCol w="5498551"/>
              </a:tblGrid>
              <a:tr h="184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>
                          <a:latin typeface="+mj-lt"/>
                          <a:ea typeface="Times New Roman"/>
                          <a:cs typeface="Times New Roman"/>
                        </a:rPr>
                        <a:t>UCN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>
                          <a:latin typeface="+mj-lt"/>
                          <a:ea typeface="Times New Roman"/>
                          <a:cs typeface="Times New Roman"/>
                        </a:rPr>
                        <a:t>Denominazione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>
                          <a:latin typeface="+mj-lt"/>
                          <a:ea typeface="Times New Roman"/>
                          <a:cs typeface="Times New Roman"/>
                        </a:rPr>
                        <a:t>Caratteristiche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415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>
                          <a:latin typeface="+mj-lt"/>
                          <a:ea typeface="Times New Roman"/>
                          <a:cs typeface="Times New Roman"/>
                        </a:rPr>
                        <a:t>Categoria Ia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latin typeface="+mj-lt"/>
                          <a:ea typeface="Times New Roman"/>
                          <a:cs typeface="Times New Roman"/>
                        </a:rPr>
                        <a:t>Riserva naturale integrale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j-lt"/>
                          <a:ea typeface="Times New Roman"/>
                          <a:cs typeface="Times New Roman"/>
                        </a:rPr>
                        <a:t>Area protetta finalizzata alla ricerca scientifica e al monitoraggio ambientale.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2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>
                          <a:latin typeface="+mj-lt"/>
                          <a:ea typeface="Times New Roman"/>
                          <a:cs typeface="Times New Roman"/>
                        </a:rPr>
                        <a:t>Categoria Ib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latin typeface="+mj-lt"/>
                          <a:ea typeface="Times New Roman"/>
                          <a:cs typeface="Times New Roman"/>
                        </a:rPr>
                        <a:t>Wilderness Area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j-lt"/>
                          <a:ea typeface="Times New Roman"/>
                          <a:cs typeface="Times New Roman"/>
                        </a:rPr>
                        <a:t>Area protetta finalizzata alla protezione della </a:t>
                      </a:r>
                      <a:r>
                        <a:rPr lang="it-IT" sz="1600" i="1">
                          <a:latin typeface="+mj-lt"/>
                          <a:ea typeface="Times New Roman"/>
                          <a:cs typeface="Times New Roman"/>
                        </a:rPr>
                        <a:t>wilderness</a:t>
                      </a:r>
                      <a:r>
                        <a:rPr lang="it-IT" sz="1600">
                          <a:latin typeface="+mj-lt"/>
                          <a:ea typeface="Times New Roman"/>
                          <a:cs typeface="Times New Roman"/>
                        </a:rPr>
                        <a:t>. Vasta area di terra o di mare che ha mantenuto le sue caratteristiche naturali, senza permanenti o significative abitazioni, che è protetta e gestita in modo da preservare la sua condizione naturale.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>
                          <a:latin typeface="+mj-lt"/>
                          <a:ea typeface="Times New Roman"/>
                          <a:cs typeface="Times New Roman"/>
                        </a:rPr>
                        <a:t>Categoria II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latin typeface="+mj-lt"/>
                          <a:ea typeface="Times New Roman"/>
                          <a:cs typeface="Times New Roman"/>
                        </a:rPr>
                        <a:t>Parco Nazionale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j-lt"/>
                          <a:ea typeface="Times New Roman"/>
                          <a:cs typeface="Times New Roman"/>
                        </a:rPr>
                        <a:t>Area protetta finalizzata alla protezione di un ecosistema con possibilità di fruizione a scopo ricreativo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>
                          <a:latin typeface="+mj-lt"/>
                          <a:ea typeface="Times New Roman"/>
                          <a:cs typeface="Times New Roman"/>
                        </a:rPr>
                        <a:t>Categoria III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latin typeface="+mj-lt"/>
                          <a:ea typeface="Times New Roman"/>
                          <a:cs typeface="Times New Roman"/>
                        </a:rPr>
                        <a:t>Monumento Naturale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j-lt"/>
                          <a:ea typeface="Times New Roman"/>
                          <a:cs typeface="Times New Roman"/>
                        </a:rPr>
                        <a:t>Area protetta finalizzata alla conservazione di specifici elementi naturali giudicati di particolare valore per la loro rarità, rappresentatività o per particolari qualità estetiche o significati culturali.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>
                          <a:latin typeface="+mj-lt"/>
                          <a:ea typeface="Times New Roman"/>
                          <a:cs typeface="Times New Roman"/>
                        </a:rPr>
                        <a:t>Categoria IV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j-lt"/>
                          <a:ea typeface="Times New Roman"/>
                          <a:cs typeface="Times New Roman"/>
                        </a:rPr>
                        <a:t>Area di conservazione di Habitat/Specie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j-lt"/>
                          <a:ea typeface="Times New Roman"/>
                          <a:cs typeface="Times New Roman"/>
                        </a:rPr>
                        <a:t>Area protetta oggetto di intervento attivo a fini gestionali, in modo da garantire il mantenimento degli habitat e/o per soddisfare i requisiti di specie specifiche.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5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>
                          <a:latin typeface="+mj-lt"/>
                          <a:ea typeface="Times New Roman"/>
                          <a:cs typeface="Times New Roman"/>
                        </a:rPr>
                        <a:t>Categoria V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latin typeface="+mj-lt"/>
                          <a:ea typeface="Times New Roman"/>
                          <a:cs typeface="Times New Roman"/>
                        </a:rPr>
                        <a:t>Paesaggio terrestre/marino protetto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j-lt"/>
                          <a:ea typeface="Times New Roman"/>
                          <a:cs typeface="Times New Roman"/>
                        </a:rPr>
                        <a:t>Area protetta finalizzata alla protezione e fruizione di aree, marine o terrestri, nelle quali le interazioni tra popolazioni e natura hanno dato vita, nel tempo, a elementi di particolare valore estetico, ecologico e/o culturale.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5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>
                          <a:latin typeface="+mj-lt"/>
                          <a:ea typeface="Times New Roman"/>
                          <a:cs typeface="Times New Roman"/>
                        </a:rPr>
                        <a:t>Categoria VI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j-lt"/>
                          <a:ea typeface="Times New Roman"/>
                          <a:cs typeface="Times New Roman"/>
                        </a:rPr>
                        <a:t>Area protetta per la gestione sostenibile delle risorse</a:t>
                      </a:r>
                      <a:endParaRPr lang="sv-SE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j-lt"/>
                          <a:ea typeface="Times New Roman"/>
                          <a:cs typeface="Times New Roman"/>
                        </a:rPr>
                        <a:t>Area protetta finalizzata all'uso sostenibile degli ecosistemi naturali in cui la conservazione della </a:t>
                      </a:r>
                      <a:r>
                        <a:rPr lang="it-IT" sz="1600" u="sng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  <a:hlinkClick r:id="rId2" tooltip="Biodiversità"/>
                        </a:rPr>
                        <a:t>biodiversità</a:t>
                      </a:r>
                      <a:r>
                        <a:rPr lang="it-IT" sz="1600" dirty="0">
                          <a:latin typeface="+mj-lt"/>
                          <a:ea typeface="Times New Roman"/>
                          <a:cs typeface="Times New Roman"/>
                        </a:rPr>
                        <a:t> si coniuga con la produzione di prodotti naturali in grado di soddisfare le esigenze delle popolazioni locali.</a:t>
                      </a:r>
                      <a:endParaRPr lang="sv-SE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056" marR="11056" marT="11056" marB="110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200" y="2057400"/>
            <a:ext cx="33528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eeform 10"/>
          <p:cNvSpPr/>
          <p:nvPr/>
        </p:nvSpPr>
        <p:spPr>
          <a:xfrm>
            <a:off x="1447800" y="3276600"/>
            <a:ext cx="2209800" cy="2286000"/>
          </a:xfrm>
          <a:custGeom>
            <a:avLst/>
            <a:gdLst>
              <a:gd name="connsiteX0" fmla="*/ 1152144 w 1874520"/>
              <a:gd name="connsiteY0" fmla="*/ 0 h 1773936"/>
              <a:gd name="connsiteX1" fmla="*/ 1152144 w 1874520"/>
              <a:gd name="connsiteY1" fmla="*/ 0 h 1773936"/>
              <a:gd name="connsiteX2" fmla="*/ 1874520 w 1874520"/>
              <a:gd name="connsiteY2" fmla="*/ 329184 h 1773936"/>
              <a:gd name="connsiteX3" fmla="*/ 1856232 w 1874520"/>
              <a:gd name="connsiteY3" fmla="*/ 457200 h 1773936"/>
              <a:gd name="connsiteX4" fmla="*/ 1700784 w 1874520"/>
              <a:gd name="connsiteY4" fmla="*/ 1508760 h 1773936"/>
              <a:gd name="connsiteX5" fmla="*/ 1645920 w 1874520"/>
              <a:gd name="connsiteY5" fmla="*/ 1600200 h 1773936"/>
              <a:gd name="connsiteX6" fmla="*/ 1609344 w 1874520"/>
              <a:gd name="connsiteY6" fmla="*/ 1655064 h 1773936"/>
              <a:gd name="connsiteX7" fmla="*/ 1581912 w 1874520"/>
              <a:gd name="connsiteY7" fmla="*/ 1664208 h 1773936"/>
              <a:gd name="connsiteX8" fmla="*/ 1536192 w 1874520"/>
              <a:gd name="connsiteY8" fmla="*/ 1700784 h 1773936"/>
              <a:gd name="connsiteX9" fmla="*/ 1490472 w 1874520"/>
              <a:gd name="connsiteY9" fmla="*/ 1728216 h 1773936"/>
              <a:gd name="connsiteX10" fmla="*/ 1088136 w 1874520"/>
              <a:gd name="connsiteY10" fmla="*/ 1773936 h 1773936"/>
              <a:gd name="connsiteX11" fmla="*/ 960120 w 1874520"/>
              <a:gd name="connsiteY11" fmla="*/ 1527048 h 1773936"/>
              <a:gd name="connsiteX12" fmla="*/ 923544 w 1874520"/>
              <a:gd name="connsiteY12" fmla="*/ 1463040 h 1773936"/>
              <a:gd name="connsiteX13" fmla="*/ 868680 w 1874520"/>
              <a:gd name="connsiteY13" fmla="*/ 1380744 h 1773936"/>
              <a:gd name="connsiteX14" fmla="*/ 813816 w 1874520"/>
              <a:gd name="connsiteY14" fmla="*/ 1307592 h 1773936"/>
              <a:gd name="connsiteX15" fmla="*/ 0 w 1874520"/>
              <a:gd name="connsiteY15" fmla="*/ 411480 h 1773936"/>
              <a:gd name="connsiteX16" fmla="*/ 630936 w 1874520"/>
              <a:gd name="connsiteY16" fmla="*/ 256032 h 1773936"/>
              <a:gd name="connsiteX17" fmla="*/ 1152144 w 1874520"/>
              <a:gd name="connsiteY17" fmla="*/ 0 h 177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4520" h="1773936">
                <a:moveTo>
                  <a:pt x="1152144" y="0"/>
                </a:moveTo>
                <a:lnTo>
                  <a:pt x="1152144" y="0"/>
                </a:lnTo>
                <a:lnTo>
                  <a:pt x="1874520" y="329184"/>
                </a:lnTo>
                <a:lnTo>
                  <a:pt x="1856232" y="457200"/>
                </a:lnTo>
                <a:lnTo>
                  <a:pt x="1700784" y="1508760"/>
                </a:lnTo>
                <a:cubicBezTo>
                  <a:pt x="1682496" y="1539240"/>
                  <a:pt x="1664759" y="1570057"/>
                  <a:pt x="1645920" y="1600200"/>
                </a:cubicBezTo>
                <a:cubicBezTo>
                  <a:pt x="1634271" y="1618839"/>
                  <a:pt x="1624886" y="1639522"/>
                  <a:pt x="1609344" y="1655064"/>
                </a:cubicBezTo>
                <a:cubicBezTo>
                  <a:pt x="1602528" y="1661880"/>
                  <a:pt x="1591056" y="1661160"/>
                  <a:pt x="1581912" y="1664208"/>
                </a:cubicBezTo>
                <a:cubicBezTo>
                  <a:pt x="1566672" y="1676400"/>
                  <a:pt x="1552181" y="1689592"/>
                  <a:pt x="1536192" y="1700784"/>
                </a:cubicBezTo>
                <a:cubicBezTo>
                  <a:pt x="1521632" y="1710976"/>
                  <a:pt x="1490472" y="1728216"/>
                  <a:pt x="1490472" y="1728216"/>
                </a:cubicBezTo>
                <a:lnTo>
                  <a:pt x="1088136" y="1773936"/>
                </a:lnTo>
                <a:cubicBezTo>
                  <a:pt x="1045464" y="1691640"/>
                  <a:pt x="1006113" y="1607535"/>
                  <a:pt x="960120" y="1527048"/>
                </a:cubicBezTo>
                <a:cubicBezTo>
                  <a:pt x="947928" y="1505712"/>
                  <a:pt x="936568" y="1483879"/>
                  <a:pt x="923544" y="1463040"/>
                </a:cubicBezTo>
                <a:cubicBezTo>
                  <a:pt x="906070" y="1435082"/>
                  <a:pt x="887693" y="1407679"/>
                  <a:pt x="868680" y="1380744"/>
                </a:cubicBezTo>
                <a:cubicBezTo>
                  <a:pt x="851103" y="1355843"/>
                  <a:pt x="813816" y="1307592"/>
                  <a:pt x="813816" y="1307592"/>
                </a:cubicBezTo>
                <a:lnTo>
                  <a:pt x="0" y="411480"/>
                </a:lnTo>
                <a:lnTo>
                  <a:pt x="630936" y="256032"/>
                </a:lnTo>
                <a:lnTo>
                  <a:pt x="1152144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1214735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Processi</a:t>
            </a:r>
            <a:r>
              <a:rPr lang="sv-SE" sz="2400" dirty="0" smtClean="0"/>
              <a:t> a </a:t>
            </a:r>
            <a:r>
              <a:rPr lang="sv-SE" sz="2400" dirty="0" err="1" smtClean="0"/>
              <a:t>scala</a:t>
            </a:r>
            <a:r>
              <a:rPr lang="sv-SE" sz="2400" dirty="0" smtClean="0"/>
              <a:t> di </a:t>
            </a:r>
            <a:r>
              <a:rPr lang="sv-SE" sz="2400" dirty="0" err="1" smtClean="0"/>
              <a:t>paesaggio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Area minima: ”Minimum </a:t>
            </a:r>
            <a:r>
              <a:rPr lang="sv-SE" sz="2800" dirty="0" err="1" smtClean="0"/>
              <a:t>Dynamic</a:t>
            </a:r>
            <a:r>
              <a:rPr lang="sv-SE" sz="2800" dirty="0" smtClean="0"/>
              <a:t> Area” (</a:t>
            </a:r>
            <a:r>
              <a:rPr lang="sv-SE" sz="2800" dirty="0" err="1" smtClean="0"/>
              <a:t>MDA</a:t>
            </a:r>
            <a:r>
              <a:rPr lang="sv-SE" sz="2800" dirty="0" smtClean="0"/>
              <a:t>) 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800" y="39624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Area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54864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Matrice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1981200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1. L’area minima viene definita sulla base del mantenimento di processi dinamici di grande scala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95800" y="55626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Processo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" y="2057400"/>
            <a:ext cx="1219200" cy="137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990600" y="251460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Fuoco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24400" y="4419600"/>
            <a:ext cx="1066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ounded Rectangle 20"/>
          <p:cNvSpPr/>
          <p:nvPr/>
        </p:nvSpPr>
        <p:spPr>
          <a:xfrm>
            <a:off x="6324600" y="4419600"/>
            <a:ext cx="1066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ctangle 21"/>
          <p:cNvSpPr/>
          <p:nvPr/>
        </p:nvSpPr>
        <p:spPr>
          <a:xfrm>
            <a:off x="6172200" y="55626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Processo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91400" y="50292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200" y="2057400"/>
            <a:ext cx="33528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eeform 10"/>
          <p:cNvSpPr/>
          <p:nvPr/>
        </p:nvSpPr>
        <p:spPr>
          <a:xfrm>
            <a:off x="1447800" y="3276600"/>
            <a:ext cx="2209800" cy="2286000"/>
          </a:xfrm>
          <a:custGeom>
            <a:avLst/>
            <a:gdLst>
              <a:gd name="connsiteX0" fmla="*/ 1152144 w 1874520"/>
              <a:gd name="connsiteY0" fmla="*/ 0 h 1773936"/>
              <a:gd name="connsiteX1" fmla="*/ 1152144 w 1874520"/>
              <a:gd name="connsiteY1" fmla="*/ 0 h 1773936"/>
              <a:gd name="connsiteX2" fmla="*/ 1874520 w 1874520"/>
              <a:gd name="connsiteY2" fmla="*/ 329184 h 1773936"/>
              <a:gd name="connsiteX3" fmla="*/ 1856232 w 1874520"/>
              <a:gd name="connsiteY3" fmla="*/ 457200 h 1773936"/>
              <a:gd name="connsiteX4" fmla="*/ 1700784 w 1874520"/>
              <a:gd name="connsiteY4" fmla="*/ 1508760 h 1773936"/>
              <a:gd name="connsiteX5" fmla="*/ 1645920 w 1874520"/>
              <a:gd name="connsiteY5" fmla="*/ 1600200 h 1773936"/>
              <a:gd name="connsiteX6" fmla="*/ 1609344 w 1874520"/>
              <a:gd name="connsiteY6" fmla="*/ 1655064 h 1773936"/>
              <a:gd name="connsiteX7" fmla="*/ 1581912 w 1874520"/>
              <a:gd name="connsiteY7" fmla="*/ 1664208 h 1773936"/>
              <a:gd name="connsiteX8" fmla="*/ 1536192 w 1874520"/>
              <a:gd name="connsiteY8" fmla="*/ 1700784 h 1773936"/>
              <a:gd name="connsiteX9" fmla="*/ 1490472 w 1874520"/>
              <a:gd name="connsiteY9" fmla="*/ 1728216 h 1773936"/>
              <a:gd name="connsiteX10" fmla="*/ 1088136 w 1874520"/>
              <a:gd name="connsiteY10" fmla="*/ 1773936 h 1773936"/>
              <a:gd name="connsiteX11" fmla="*/ 960120 w 1874520"/>
              <a:gd name="connsiteY11" fmla="*/ 1527048 h 1773936"/>
              <a:gd name="connsiteX12" fmla="*/ 923544 w 1874520"/>
              <a:gd name="connsiteY12" fmla="*/ 1463040 h 1773936"/>
              <a:gd name="connsiteX13" fmla="*/ 868680 w 1874520"/>
              <a:gd name="connsiteY13" fmla="*/ 1380744 h 1773936"/>
              <a:gd name="connsiteX14" fmla="*/ 813816 w 1874520"/>
              <a:gd name="connsiteY14" fmla="*/ 1307592 h 1773936"/>
              <a:gd name="connsiteX15" fmla="*/ 0 w 1874520"/>
              <a:gd name="connsiteY15" fmla="*/ 411480 h 1773936"/>
              <a:gd name="connsiteX16" fmla="*/ 630936 w 1874520"/>
              <a:gd name="connsiteY16" fmla="*/ 256032 h 1773936"/>
              <a:gd name="connsiteX17" fmla="*/ 1152144 w 1874520"/>
              <a:gd name="connsiteY17" fmla="*/ 0 h 177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4520" h="1773936">
                <a:moveTo>
                  <a:pt x="1152144" y="0"/>
                </a:moveTo>
                <a:lnTo>
                  <a:pt x="1152144" y="0"/>
                </a:lnTo>
                <a:lnTo>
                  <a:pt x="1874520" y="329184"/>
                </a:lnTo>
                <a:lnTo>
                  <a:pt x="1856232" y="457200"/>
                </a:lnTo>
                <a:lnTo>
                  <a:pt x="1700784" y="1508760"/>
                </a:lnTo>
                <a:cubicBezTo>
                  <a:pt x="1682496" y="1539240"/>
                  <a:pt x="1664759" y="1570057"/>
                  <a:pt x="1645920" y="1600200"/>
                </a:cubicBezTo>
                <a:cubicBezTo>
                  <a:pt x="1634271" y="1618839"/>
                  <a:pt x="1624886" y="1639522"/>
                  <a:pt x="1609344" y="1655064"/>
                </a:cubicBezTo>
                <a:cubicBezTo>
                  <a:pt x="1602528" y="1661880"/>
                  <a:pt x="1591056" y="1661160"/>
                  <a:pt x="1581912" y="1664208"/>
                </a:cubicBezTo>
                <a:cubicBezTo>
                  <a:pt x="1566672" y="1676400"/>
                  <a:pt x="1552181" y="1689592"/>
                  <a:pt x="1536192" y="1700784"/>
                </a:cubicBezTo>
                <a:cubicBezTo>
                  <a:pt x="1521632" y="1710976"/>
                  <a:pt x="1490472" y="1728216"/>
                  <a:pt x="1490472" y="1728216"/>
                </a:cubicBezTo>
                <a:lnTo>
                  <a:pt x="1088136" y="1773936"/>
                </a:lnTo>
                <a:cubicBezTo>
                  <a:pt x="1045464" y="1691640"/>
                  <a:pt x="1006113" y="1607535"/>
                  <a:pt x="960120" y="1527048"/>
                </a:cubicBezTo>
                <a:cubicBezTo>
                  <a:pt x="947928" y="1505712"/>
                  <a:pt x="936568" y="1483879"/>
                  <a:pt x="923544" y="1463040"/>
                </a:cubicBezTo>
                <a:cubicBezTo>
                  <a:pt x="906070" y="1435082"/>
                  <a:pt x="887693" y="1407679"/>
                  <a:pt x="868680" y="1380744"/>
                </a:cubicBezTo>
                <a:cubicBezTo>
                  <a:pt x="851103" y="1355843"/>
                  <a:pt x="813816" y="1307592"/>
                  <a:pt x="813816" y="1307592"/>
                </a:cubicBezTo>
                <a:lnTo>
                  <a:pt x="0" y="411480"/>
                </a:lnTo>
                <a:lnTo>
                  <a:pt x="630936" y="256032"/>
                </a:lnTo>
                <a:lnTo>
                  <a:pt x="1152144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Possiamo</a:t>
            </a:r>
            <a:r>
              <a:rPr lang="sv-SE" sz="2400" dirty="0" smtClean="0"/>
              <a:t> </a:t>
            </a:r>
            <a:r>
              <a:rPr lang="sv-SE" sz="2400" dirty="0" err="1" smtClean="0"/>
              <a:t>applicare</a:t>
            </a:r>
            <a:r>
              <a:rPr lang="sv-SE" sz="2400" dirty="0" smtClean="0"/>
              <a:t> le </a:t>
            </a:r>
            <a:r>
              <a:rPr lang="sv-SE" sz="2400" dirty="0" err="1" smtClean="0"/>
              <a:t>teoria</a:t>
            </a:r>
            <a:r>
              <a:rPr lang="sv-SE" sz="2400" dirty="0" smtClean="0"/>
              <a:t> </a:t>
            </a:r>
            <a:r>
              <a:rPr lang="sv-SE" sz="2400" dirty="0" err="1" smtClean="0"/>
              <a:t>sugli</a:t>
            </a:r>
            <a:r>
              <a:rPr lang="sv-SE" sz="2400" dirty="0" smtClean="0"/>
              <a:t> habitat </a:t>
            </a:r>
            <a:r>
              <a:rPr lang="sv-SE" sz="2400" dirty="0" err="1" smtClean="0"/>
              <a:t>frammentati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Area minima: ”Minimum </a:t>
            </a:r>
            <a:r>
              <a:rPr lang="sv-SE" sz="2800" dirty="0" err="1" smtClean="0"/>
              <a:t>Critical</a:t>
            </a:r>
            <a:r>
              <a:rPr lang="sv-SE" sz="2800" dirty="0" smtClean="0"/>
              <a:t> Area” (MCA) 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800" y="39624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Area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54864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Matrice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19812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1. L’area minima viene definita sulla base della dinamica di popolazione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95800" y="35052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Specie 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772400" y="3200400"/>
            <a:ext cx="10668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ctangle 21"/>
          <p:cNvSpPr/>
          <p:nvPr/>
        </p:nvSpPr>
        <p:spPr>
          <a:xfrm>
            <a:off x="6019800" y="35052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PVA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6781800" y="3581400"/>
            <a:ext cx="7620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ctangle 23"/>
          <p:cNvSpPr/>
          <p:nvPr/>
        </p:nvSpPr>
        <p:spPr>
          <a:xfrm>
            <a:off x="4495800" y="44196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Specie 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772400" y="4419600"/>
            <a:ext cx="457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ctangle 25"/>
          <p:cNvSpPr/>
          <p:nvPr/>
        </p:nvSpPr>
        <p:spPr>
          <a:xfrm>
            <a:off x="6019800" y="44196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PVA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6781800" y="4495800"/>
            <a:ext cx="7620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1999" y="5410200"/>
            <a:ext cx="314517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Rappresentatività</a:t>
            </a:r>
            <a:r>
              <a:rPr lang="sv-SE" sz="2800" dirty="0" smtClean="0"/>
              <a:t> minima </a:t>
            </a:r>
            <a:r>
              <a:rPr lang="sv-SE" sz="2800" dirty="0" err="1" smtClean="0"/>
              <a:t>degli</a:t>
            </a:r>
            <a:r>
              <a:rPr lang="sv-SE" sz="2800" dirty="0" smtClean="0"/>
              <a:t> habitat e </a:t>
            </a:r>
            <a:r>
              <a:rPr lang="sv-SE" sz="2800" dirty="0" err="1" smtClean="0"/>
              <a:t>delle</a:t>
            </a:r>
            <a:r>
              <a:rPr lang="sv-SE" sz="2800" dirty="0" smtClean="0"/>
              <a:t> specie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07698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Siti</a:t>
            </a:r>
            <a:r>
              <a:rPr lang="sv-SE" sz="2400" dirty="0" smtClean="0"/>
              <a:t> multipli </a:t>
            </a:r>
            <a:r>
              <a:rPr lang="sv-SE" sz="2400" dirty="0" err="1" smtClean="0"/>
              <a:t>devono</a:t>
            </a:r>
            <a:r>
              <a:rPr lang="sv-SE" sz="2400" dirty="0" smtClean="0"/>
              <a:t> </a:t>
            </a:r>
            <a:r>
              <a:rPr lang="sv-SE" sz="2400" dirty="0" err="1" smtClean="0"/>
              <a:t>essere</a:t>
            </a:r>
            <a:r>
              <a:rPr lang="sv-SE" sz="2400" dirty="0" smtClean="0"/>
              <a:t> </a:t>
            </a:r>
            <a:r>
              <a:rPr lang="sv-SE" sz="2400" dirty="0" err="1" smtClean="0"/>
              <a:t>selezionati</a:t>
            </a:r>
            <a:r>
              <a:rPr lang="sv-SE" sz="2400" dirty="0" smtClean="0"/>
              <a:t> per </a:t>
            </a:r>
            <a:r>
              <a:rPr lang="sv-SE" sz="2400" dirty="0" err="1" smtClean="0"/>
              <a:t>garantire</a:t>
            </a:r>
            <a:r>
              <a:rPr lang="sv-SE" sz="2400" dirty="0" smtClean="0"/>
              <a:t> la </a:t>
            </a:r>
            <a:r>
              <a:rPr lang="sv-SE" sz="2400" dirty="0" err="1" smtClean="0"/>
              <a:t>rappresentatività</a:t>
            </a:r>
            <a:r>
              <a:rPr lang="sv-SE" sz="2400" dirty="0" smtClean="0"/>
              <a:t> </a:t>
            </a:r>
            <a:r>
              <a:rPr lang="sv-SE" sz="2400" dirty="0" err="1" smtClean="0"/>
              <a:t>delle</a:t>
            </a:r>
            <a:r>
              <a:rPr lang="sv-SE" sz="2400" dirty="0" smtClean="0"/>
              <a:t> </a:t>
            </a:r>
            <a:r>
              <a:rPr lang="sv-SE" sz="2400" dirty="0" err="1" smtClean="0"/>
              <a:t>risorse</a:t>
            </a:r>
            <a:r>
              <a:rPr lang="sv-SE" sz="2400" dirty="0" smtClean="0"/>
              <a:t> </a:t>
            </a:r>
            <a:r>
              <a:rPr lang="sv-SE" sz="2400" dirty="0" err="1" smtClean="0"/>
              <a:t>naturali</a:t>
            </a:r>
            <a:r>
              <a:rPr lang="sv-SE" sz="2400" dirty="0" smtClean="0"/>
              <a:t>: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3622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-Regioni</a:t>
            </a:r>
            <a:r>
              <a:rPr lang="sv-SE" sz="2400" dirty="0" smtClean="0"/>
              <a:t> </a:t>
            </a:r>
            <a:r>
              <a:rPr lang="sv-SE" sz="2400" dirty="0" err="1" smtClean="0"/>
              <a:t>ecologiche</a:t>
            </a:r>
            <a:r>
              <a:rPr lang="sv-SE" sz="2400" dirty="0" smtClean="0"/>
              <a:t> e </a:t>
            </a:r>
            <a:r>
              <a:rPr lang="sv-SE" sz="2400" dirty="0" err="1" smtClean="0"/>
              <a:t>biogeografiche</a:t>
            </a:r>
            <a:r>
              <a:rPr lang="sv-SE" sz="2400" dirty="0" smtClean="0"/>
              <a:t> 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710535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Come </a:t>
            </a:r>
            <a:r>
              <a:rPr lang="sv-SE" sz="2400" dirty="0" err="1" smtClean="0"/>
              <a:t>raggiungere</a:t>
            </a:r>
            <a:r>
              <a:rPr lang="sv-SE" sz="2400" dirty="0" smtClean="0"/>
              <a:t> </a:t>
            </a:r>
            <a:r>
              <a:rPr lang="sv-SE" sz="2400" dirty="0" err="1" smtClean="0"/>
              <a:t>questo</a:t>
            </a:r>
            <a:r>
              <a:rPr lang="sv-SE" sz="2400" dirty="0" smtClean="0"/>
              <a:t> </a:t>
            </a:r>
            <a:r>
              <a:rPr lang="sv-SE" sz="2400" dirty="0" err="1" smtClean="0"/>
              <a:t>obiettivo</a:t>
            </a:r>
            <a:r>
              <a:rPr lang="sv-SE" sz="2400" dirty="0" smtClean="0"/>
              <a:t>?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738735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-Habitat</a:t>
            </a:r>
            <a:endParaRPr lang="sv-SE" sz="2400" dirty="0" smtClean="0"/>
          </a:p>
          <a:p>
            <a:r>
              <a:rPr lang="sv-SE" sz="2400" dirty="0" err="1" smtClean="0"/>
              <a:t>-Specie</a:t>
            </a:r>
            <a:endParaRPr lang="sv-SE" sz="2400" dirty="0" smtClean="0"/>
          </a:p>
          <a:p>
            <a:r>
              <a:rPr lang="sv-SE" sz="2400" dirty="0" err="1" smtClean="0"/>
              <a:t>-Diversità</a:t>
            </a:r>
            <a:r>
              <a:rPr lang="sv-SE" sz="2400" dirty="0" smtClean="0"/>
              <a:t> </a:t>
            </a:r>
            <a:r>
              <a:rPr lang="sv-SE" sz="2400" dirty="0" err="1" smtClean="0"/>
              <a:t>genetica</a:t>
            </a:r>
            <a:endParaRPr lang="it-IT" sz="2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81000" y="4643735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Che % </a:t>
            </a:r>
            <a:r>
              <a:rPr lang="sv-SE" sz="2400" dirty="0" err="1" smtClean="0"/>
              <a:t>dobbiamo</a:t>
            </a:r>
            <a:r>
              <a:rPr lang="sv-SE" sz="2400" dirty="0" smtClean="0"/>
              <a:t> </a:t>
            </a:r>
            <a:r>
              <a:rPr lang="sv-SE" sz="2400" dirty="0" err="1" smtClean="0"/>
              <a:t>protegerre</a:t>
            </a:r>
            <a:r>
              <a:rPr lang="sv-SE" sz="2400" dirty="0" smtClean="0"/>
              <a:t>? 5, 10, 20%?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5231739" y="2714909"/>
            <a:ext cx="190276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600" b="1" dirty="0" err="1" smtClean="0"/>
              <a:t>Diversa</a:t>
            </a:r>
            <a:r>
              <a:rPr lang="sv-SE" sz="2600" b="1" dirty="0" smtClean="0"/>
              <a:t> </a:t>
            </a:r>
            <a:r>
              <a:rPr lang="sv-SE" sz="2600" b="1" dirty="0" err="1" smtClean="0"/>
              <a:t>scala</a:t>
            </a:r>
            <a:endParaRPr lang="it-IT" sz="2600" b="1" dirty="0" smtClean="0">
              <a:solidFill>
                <a:schemeClr val="tx2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5105400" y="2362200"/>
            <a:ext cx="457200" cy="16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Selezioni</a:t>
            </a:r>
            <a:r>
              <a:rPr lang="sv-SE" sz="2800" dirty="0" smtClean="0"/>
              <a:t> </a:t>
            </a:r>
            <a:r>
              <a:rPr lang="sv-SE" sz="2800" dirty="0" err="1" smtClean="0"/>
              <a:t>dei</a:t>
            </a:r>
            <a:r>
              <a:rPr lang="sv-SE" sz="2800" dirty="0" smtClean="0"/>
              <a:t> </a:t>
            </a:r>
            <a:r>
              <a:rPr lang="sv-SE" sz="2800" dirty="0" err="1" smtClean="0"/>
              <a:t>siti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752600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% </a:t>
            </a:r>
            <a:r>
              <a:rPr lang="sv-SE" sz="2400" dirty="0" err="1" smtClean="0"/>
              <a:t>risorse</a:t>
            </a:r>
            <a:r>
              <a:rPr lang="sv-SE" sz="2400" dirty="0" smtClean="0"/>
              <a:t> da </a:t>
            </a:r>
            <a:r>
              <a:rPr lang="sv-SE" sz="2400" dirty="0" err="1" smtClean="0"/>
              <a:t>proteggere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1789093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Area minima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1762780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Selezione</a:t>
            </a:r>
            <a:r>
              <a:rPr lang="sv-SE" sz="2400" dirty="0" smtClean="0"/>
              <a:t> del </a:t>
            </a:r>
            <a:r>
              <a:rPr lang="sv-SE" sz="2400" dirty="0" err="1" smtClean="0"/>
              <a:t>numero</a:t>
            </a:r>
            <a:r>
              <a:rPr lang="sv-SE" sz="2400" dirty="0" smtClean="0"/>
              <a:t> di </a:t>
            </a:r>
            <a:r>
              <a:rPr lang="sv-SE" sz="2400" dirty="0" err="1" smtClean="0"/>
              <a:t>siti</a:t>
            </a:r>
            <a:r>
              <a:rPr lang="sv-SE" sz="2400" dirty="0" smtClean="0"/>
              <a:t> </a:t>
            </a:r>
            <a:r>
              <a:rPr lang="sv-SE" sz="2400" dirty="0" err="1" smtClean="0"/>
              <a:t>minimo</a:t>
            </a:r>
            <a:r>
              <a:rPr lang="sv-SE" sz="2400" dirty="0" smtClean="0"/>
              <a:t> e della </a:t>
            </a:r>
            <a:r>
              <a:rPr lang="sv-SE" sz="2400" dirty="0" err="1" smtClean="0"/>
              <a:t>loro</a:t>
            </a:r>
            <a:r>
              <a:rPr lang="sv-SE" sz="2400" dirty="0" smtClean="0"/>
              <a:t> </a:t>
            </a:r>
            <a:r>
              <a:rPr lang="sv-SE" sz="2400" dirty="0" err="1" smtClean="0"/>
              <a:t>distribuzione</a:t>
            </a:r>
            <a:r>
              <a:rPr lang="sv-SE" sz="2400" dirty="0" smtClean="0"/>
              <a:t> </a:t>
            </a:r>
            <a:r>
              <a:rPr lang="sv-SE" sz="2400" dirty="0" err="1" smtClean="0"/>
              <a:t>spaziale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057400" y="1981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ight Arrow 9"/>
          <p:cNvSpPr/>
          <p:nvPr/>
        </p:nvSpPr>
        <p:spPr>
          <a:xfrm>
            <a:off x="4953000" y="1981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1524000" y="4038600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La </a:t>
            </a:r>
            <a:r>
              <a:rPr lang="sv-SE" sz="2400" dirty="0" err="1" smtClean="0"/>
              <a:t>selezione</a:t>
            </a:r>
            <a:r>
              <a:rPr lang="sv-SE" sz="2400" dirty="0" smtClean="0"/>
              <a:t> di </a:t>
            </a:r>
            <a:r>
              <a:rPr lang="sv-SE" sz="2400" dirty="0" err="1" smtClean="0"/>
              <a:t>nuove</a:t>
            </a:r>
            <a:r>
              <a:rPr lang="sv-SE" sz="2400" dirty="0" smtClean="0"/>
              <a:t> </a:t>
            </a:r>
            <a:r>
              <a:rPr lang="sv-SE" sz="2400" dirty="0" err="1" smtClean="0"/>
              <a:t>aree</a:t>
            </a:r>
            <a:r>
              <a:rPr lang="sv-SE" sz="2400" dirty="0" smtClean="0"/>
              <a:t> </a:t>
            </a:r>
            <a:r>
              <a:rPr lang="sv-SE" sz="2400" dirty="0" err="1" smtClean="0"/>
              <a:t>protette</a:t>
            </a:r>
            <a:r>
              <a:rPr lang="sv-SE" sz="2400" dirty="0" smtClean="0"/>
              <a:t> </a:t>
            </a:r>
            <a:r>
              <a:rPr lang="sv-SE" sz="2400" dirty="0" err="1" smtClean="0"/>
              <a:t>dovrebbe</a:t>
            </a:r>
            <a:r>
              <a:rPr lang="sv-SE" sz="2400" dirty="0" smtClean="0"/>
              <a:t> </a:t>
            </a:r>
            <a:r>
              <a:rPr lang="sv-SE" sz="2400" dirty="0" err="1" smtClean="0"/>
              <a:t>sempre</a:t>
            </a:r>
            <a:r>
              <a:rPr lang="sv-SE" sz="2400" dirty="0" smtClean="0"/>
              <a:t> </a:t>
            </a:r>
            <a:r>
              <a:rPr lang="sv-SE" sz="2400" dirty="0" err="1" smtClean="0"/>
              <a:t>considerare</a:t>
            </a:r>
            <a:r>
              <a:rPr lang="sv-SE" sz="2400" dirty="0" smtClean="0"/>
              <a:t> le </a:t>
            </a:r>
            <a:r>
              <a:rPr lang="sv-SE" sz="2400" dirty="0" err="1" smtClean="0"/>
              <a:t>aree</a:t>
            </a:r>
            <a:r>
              <a:rPr lang="sv-SE" sz="2400" dirty="0" smtClean="0"/>
              <a:t> </a:t>
            </a:r>
            <a:r>
              <a:rPr lang="sv-SE" sz="2400" dirty="0" err="1" smtClean="0"/>
              <a:t>già</a:t>
            </a:r>
            <a:r>
              <a:rPr lang="sv-SE" sz="2400" dirty="0" smtClean="0"/>
              <a:t> </a:t>
            </a:r>
            <a:r>
              <a:rPr lang="sv-SE" sz="2400" dirty="0" err="1" smtClean="0"/>
              <a:t>esistenti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Selezioni</a:t>
            </a:r>
            <a:r>
              <a:rPr lang="sv-SE" sz="2800" dirty="0" smtClean="0"/>
              <a:t> </a:t>
            </a:r>
            <a:r>
              <a:rPr lang="sv-SE" sz="2800" dirty="0" err="1" smtClean="0"/>
              <a:t>dei</a:t>
            </a:r>
            <a:r>
              <a:rPr lang="sv-SE" sz="2800" dirty="0" smtClean="0"/>
              <a:t> </a:t>
            </a:r>
            <a:r>
              <a:rPr lang="sv-SE" sz="2800" dirty="0" err="1" smtClean="0"/>
              <a:t>siti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Raccolta</a:t>
            </a:r>
            <a:r>
              <a:rPr lang="sv-SE" sz="2400" dirty="0" smtClean="0"/>
              <a:t> di </a:t>
            </a:r>
            <a:r>
              <a:rPr lang="sv-SE" sz="2400" dirty="0" err="1" smtClean="0"/>
              <a:t>informazioni</a:t>
            </a:r>
            <a:r>
              <a:rPr lang="sv-SE" sz="2400" dirty="0" smtClean="0"/>
              <a:t>: </a:t>
            </a:r>
            <a:r>
              <a:rPr lang="sv-SE" sz="2400" dirty="0" err="1" smtClean="0"/>
              <a:t>elemento</a:t>
            </a:r>
            <a:r>
              <a:rPr lang="sv-SE" sz="2400" dirty="0" smtClean="0"/>
              <a:t> </a:t>
            </a:r>
            <a:r>
              <a:rPr lang="sv-SE" sz="2400" dirty="0" err="1" smtClean="0"/>
              <a:t>chiave</a:t>
            </a:r>
            <a:r>
              <a:rPr lang="sv-SE" sz="2400" dirty="0" smtClean="0"/>
              <a:t>! 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7526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Inventari</a:t>
            </a:r>
            <a:r>
              <a:rPr lang="sv-SE" sz="2400" dirty="0" smtClean="0"/>
              <a:t> </a:t>
            </a:r>
            <a:r>
              <a:rPr lang="sv-SE" sz="2400" dirty="0" err="1" smtClean="0"/>
              <a:t>nazionali</a:t>
            </a:r>
            <a:r>
              <a:rPr lang="sv-SE" sz="2400" dirty="0" smtClean="0"/>
              <a:t> </a:t>
            </a:r>
            <a:r>
              <a:rPr lang="sv-SE" sz="2400" dirty="0" err="1" smtClean="0"/>
              <a:t>sulla</a:t>
            </a:r>
            <a:r>
              <a:rPr lang="sv-SE" sz="2400" dirty="0" smtClean="0"/>
              <a:t> </a:t>
            </a:r>
            <a:r>
              <a:rPr lang="sv-SE" sz="2400" dirty="0" err="1" smtClean="0"/>
              <a:t>distribuzione</a:t>
            </a:r>
            <a:r>
              <a:rPr lang="sv-SE" sz="2400" dirty="0" smtClean="0"/>
              <a:t> </a:t>
            </a:r>
            <a:r>
              <a:rPr lang="sv-SE" sz="2400" dirty="0" err="1" smtClean="0"/>
              <a:t>delle</a:t>
            </a:r>
            <a:r>
              <a:rPr lang="sv-SE" sz="2400" dirty="0" smtClean="0"/>
              <a:t> specie e </a:t>
            </a:r>
            <a:r>
              <a:rPr lang="sv-SE" sz="2400" dirty="0" err="1" smtClean="0"/>
              <a:t>degli</a:t>
            </a:r>
            <a:r>
              <a:rPr lang="sv-SE" sz="2400" dirty="0" smtClean="0"/>
              <a:t> habitat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895600"/>
            <a:ext cx="3321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http://www.faunaitalia.it/ckmap/</a:t>
            </a:r>
            <a:endParaRPr lang="sv-SE" dirty="0"/>
          </a:p>
        </p:txBody>
      </p:sp>
      <p:pic>
        <p:nvPicPr>
          <p:cNvPr id="30722" name="Picture 2" descr="http://www.faunaitalia.it/ckmap/images/italiarec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5540" y="2667000"/>
            <a:ext cx="2127460" cy="2743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1000" y="35052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Flora: solo </a:t>
            </a:r>
            <a:r>
              <a:rPr lang="sv-SE" sz="2400" dirty="0" err="1" smtClean="0"/>
              <a:t>inventari</a:t>
            </a:r>
            <a:r>
              <a:rPr lang="sv-SE" sz="2400" dirty="0" smtClean="0"/>
              <a:t> </a:t>
            </a:r>
            <a:r>
              <a:rPr lang="sv-SE" sz="2400" dirty="0" err="1" smtClean="0"/>
              <a:t>regionali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438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Fauna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338935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Habitat: GIS </a:t>
            </a:r>
            <a:r>
              <a:rPr lang="sv-SE" sz="2400" dirty="0" err="1" smtClean="0"/>
              <a:t>regionali</a:t>
            </a:r>
            <a:r>
              <a:rPr lang="sv-SE" sz="2400" dirty="0" smtClean="0"/>
              <a:t> </a:t>
            </a:r>
            <a:r>
              <a:rPr lang="sv-SE" sz="2400" dirty="0" err="1" smtClean="0"/>
              <a:t>con</a:t>
            </a:r>
            <a:r>
              <a:rPr lang="sv-SE" sz="2400" dirty="0" smtClean="0"/>
              <a:t> </a:t>
            </a:r>
            <a:r>
              <a:rPr lang="sv-SE" sz="2400" dirty="0" err="1" smtClean="0"/>
              <a:t>copertura</a:t>
            </a:r>
            <a:r>
              <a:rPr lang="sv-SE" sz="2400" dirty="0" smtClean="0"/>
              <a:t> di </a:t>
            </a:r>
            <a:r>
              <a:rPr lang="sv-SE" sz="2400" dirty="0" err="1" smtClean="0"/>
              <a:t>uso</a:t>
            </a:r>
            <a:r>
              <a:rPr lang="sv-SE" sz="2400" dirty="0" smtClean="0"/>
              <a:t> del </a:t>
            </a:r>
            <a:r>
              <a:rPr lang="sv-SE" sz="2400" dirty="0" err="1" smtClean="0"/>
              <a:t>suolo</a:t>
            </a:r>
            <a:r>
              <a:rPr lang="sv-SE" sz="2400" dirty="0" smtClean="0"/>
              <a:t> e habitat Natura 2000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133600" y="5257800"/>
            <a:ext cx="533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381000" y="60960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Come </a:t>
            </a:r>
            <a:r>
              <a:rPr lang="sv-SE" sz="2400" dirty="0" err="1" smtClean="0"/>
              <a:t>selezionare</a:t>
            </a:r>
            <a:r>
              <a:rPr lang="sv-SE" sz="2400" dirty="0" smtClean="0"/>
              <a:t> i </a:t>
            </a:r>
            <a:r>
              <a:rPr lang="sv-SE" sz="2400" dirty="0" err="1" smtClean="0"/>
              <a:t>siti</a:t>
            </a:r>
            <a:r>
              <a:rPr lang="sv-SE" sz="2400" dirty="0" smtClean="0"/>
              <a:t>?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927</Words>
  <Application>Microsoft Office PowerPoint</Application>
  <PresentationFormat>On-screen Show (4:3)</PresentationFormat>
  <Paragraphs>176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Lorenzo Marini</dc:creator>
  <cp:lastModifiedBy>Lorenzo Marini</cp:lastModifiedBy>
  <cp:revision>105</cp:revision>
  <dcterms:created xsi:type="dcterms:W3CDTF">2006-08-16T00:00:00Z</dcterms:created>
  <dcterms:modified xsi:type="dcterms:W3CDTF">2012-12-11T09:49:25Z</dcterms:modified>
</cp:coreProperties>
</file>