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75" r:id="rId10"/>
    <p:sldId id="276" r:id="rId11"/>
    <p:sldId id="262" r:id="rId12"/>
    <p:sldId id="265" r:id="rId13"/>
    <p:sldId id="266" r:id="rId14"/>
    <p:sldId id="267" r:id="rId15"/>
    <p:sldId id="268" r:id="rId16"/>
    <p:sldId id="269" r:id="rId17"/>
    <p:sldId id="278" r:id="rId18"/>
    <p:sldId id="277" r:id="rId19"/>
    <p:sldId id="270" r:id="rId20"/>
    <p:sldId id="290" r:id="rId21"/>
    <p:sldId id="291" r:id="rId22"/>
    <p:sldId id="273" r:id="rId23"/>
    <p:sldId id="271" r:id="rId24"/>
    <p:sldId id="272" r:id="rId25"/>
    <p:sldId id="292" r:id="rId26"/>
    <p:sldId id="274" r:id="rId27"/>
    <p:sldId id="279" r:id="rId28"/>
    <p:sldId id="295" r:id="rId29"/>
    <p:sldId id="303" r:id="rId30"/>
    <p:sldId id="302" r:id="rId31"/>
    <p:sldId id="301" r:id="rId32"/>
    <p:sldId id="300" r:id="rId33"/>
    <p:sldId id="280" r:id="rId34"/>
    <p:sldId id="294" r:id="rId35"/>
    <p:sldId id="296" r:id="rId36"/>
    <p:sldId id="293" r:id="rId37"/>
    <p:sldId id="298" r:id="rId38"/>
    <p:sldId id="299" r:id="rId39"/>
    <p:sldId id="284" r:id="rId40"/>
    <p:sldId id="281" r:id="rId41"/>
    <p:sldId id="286" r:id="rId42"/>
    <p:sldId id="285" r:id="rId43"/>
    <p:sldId id="283" r:id="rId44"/>
    <p:sldId id="287" r:id="rId45"/>
    <p:sldId id="288" r:id="rId46"/>
    <p:sldId id="289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DB20-97FA-4753-9849-772173EB6DC8}" type="datetimeFigureOut">
              <a:rPr lang="sv-SE" smtClean="0"/>
              <a:pPr/>
              <a:t>2013-11-20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1E91-68E7-4E13-84C7-42ACE568071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91E91-68E7-4E13-84C7-42ACE5680714}" type="slidenum">
              <a:rPr lang="sv-SE" smtClean="0"/>
              <a:pPr/>
              <a:t>46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91E91-68E7-4E13-84C7-42ACE5680714}" type="slidenum">
              <a:rPr lang="sv-SE" smtClean="0"/>
              <a:pPr/>
              <a:t>47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PARTE</a:t>
            </a:r>
            <a:r>
              <a:rPr lang="sv-SE" dirty="0" smtClean="0"/>
              <a:t> 3</a:t>
            </a:r>
            <a:br>
              <a:rPr lang="sv-SE" dirty="0" smtClean="0"/>
            </a:br>
            <a:r>
              <a:rPr lang="it-IT" dirty="0" smtClean="0"/>
              <a:t> Biodiversità e funzionamento degli ecosistemi terrestri</a:t>
            </a:r>
            <a:endParaRPr lang="sv-SE" dirty="0"/>
          </a:p>
        </p:txBody>
      </p:sp>
      <p:pic>
        <p:nvPicPr>
          <p:cNvPr id="34818" name="Picture 2" descr="The form of a typical diversity-function relationship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518889"/>
            <a:ext cx="8096250" cy="433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93" y="152400"/>
            <a:ext cx="185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MECCANISMI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914400"/>
            <a:ext cx="4765336" cy="42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3759012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1930212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82812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930212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221287"/>
            <a:ext cx="66992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85016" y="914400"/>
            <a:ext cx="466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Review </a:t>
            </a:r>
            <a:r>
              <a:rPr lang="sv-SE" sz="2400" dirty="0" err="1" smtClean="0">
                <a:latin typeface="+mj-lt"/>
              </a:rPr>
              <a:t>sui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meccanismi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066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154633" y="2436167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Sampling </a:t>
            </a:r>
            <a:r>
              <a:rPr lang="sv-SE" sz="2400" dirty="0" err="1" smtClean="0">
                <a:latin typeface="+mj-lt"/>
              </a:rPr>
              <a:t>effect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4724400"/>
            <a:ext cx="3276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Complementarity </a:t>
            </a:r>
            <a:r>
              <a:rPr lang="sv-SE" sz="2400" dirty="0" err="1" smtClean="0">
                <a:latin typeface="+mj-lt"/>
              </a:rPr>
              <a:t>effect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2488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”</a:t>
            </a:r>
            <a:r>
              <a:rPr lang="sv-SE" sz="2400" dirty="0" err="1" smtClean="0">
                <a:latin typeface="+mj-lt"/>
              </a:rPr>
              <a:t>Functional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traits</a:t>
            </a:r>
            <a:r>
              <a:rPr lang="sv-SE" sz="2400" dirty="0" smtClean="0">
                <a:latin typeface="+mj-lt"/>
              </a:rPr>
              <a:t>”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416" y="1138535"/>
            <a:ext cx="7487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A </a:t>
            </a:r>
            <a:r>
              <a:rPr lang="sv-SE" sz="2400" dirty="0" err="1" smtClean="0">
                <a:latin typeface="+mj-lt"/>
              </a:rPr>
              <a:t>prescindere</a:t>
            </a:r>
            <a:r>
              <a:rPr lang="sv-SE" sz="2400" dirty="0" smtClean="0">
                <a:latin typeface="+mj-lt"/>
              </a:rPr>
              <a:t> dal </a:t>
            </a:r>
            <a:r>
              <a:rPr lang="sv-SE" sz="2400" dirty="0" err="1" smtClean="0">
                <a:latin typeface="+mj-lt"/>
              </a:rPr>
              <a:t>meccanismo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caratteristiche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funzionali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responsabili</a:t>
            </a:r>
            <a:r>
              <a:rPr lang="sv-SE" sz="2400" dirty="0" smtClean="0">
                <a:latin typeface="+mj-lt"/>
              </a:rPr>
              <a:t> 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743200"/>
            <a:ext cx="1981200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 smtClean="0"/>
              <a:t>Diversità</a:t>
            </a:r>
            <a:r>
              <a:rPr lang="en-GB" sz="2400" dirty="0" smtClean="0"/>
              <a:t> </a:t>
            </a:r>
            <a:r>
              <a:rPr lang="en-GB" sz="2400" dirty="0" err="1" smtClean="0"/>
              <a:t>delle</a:t>
            </a:r>
            <a:r>
              <a:rPr lang="en-GB" sz="2400" dirty="0" smtClean="0"/>
              <a:t> specie</a:t>
            </a:r>
            <a:endParaRPr lang="en-GB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00400" y="2743200"/>
            <a:ext cx="2057400" cy="12003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Diversità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delle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caratteristiche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funzionali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0" y="2743200"/>
            <a:ext cx="1752600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err="1" smtClean="0"/>
              <a:t>Processi</a:t>
            </a:r>
            <a:r>
              <a:rPr lang="en-GB" sz="2400" dirty="0" smtClean="0"/>
              <a:t> </a:t>
            </a:r>
            <a:r>
              <a:rPr lang="en-GB" sz="2400" dirty="0" err="1" smtClean="0"/>
              <a:t>ecosistemici</a:t>
            </a:r>
            <a:endParaRPr lang="en-GB" sz="2400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0" y="3200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 sz="24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3340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 sz="2400"/>
          </a:p>
        </p:txBody>
      </p:sp>
      <p:sp>
        <p:nvSpPr>
          <p:cNvPr id="12" name="Rectangle 11"/>
          <p:cNvSpPr/>
          <p:nvPr/>
        </p:nvSpPr>
        <p:spPr>
          <a:xfrm>
            <a:off x="533400" y="4343400"/>
            <a:ext cx="7487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Tutte le specie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diverse: se </a:t>
            </a:r>
            <a:r>
              <a:rPr lang="sv-SE" sz="2400" dirty="0" err="1" smtClean="0">
                <a:latin typeface="+mj-lt"/>
              </a:rPr>
              <a:t>aumento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numero</a:t>
            </a:r>
            <a:r>
              <a:rPr lang="sv-SE" sz="2400" dirty="0" smtClean="0">
                <a:latin typeface="+mj-lt"/>
              </a:rPr>
              <a:t> di specie </a:t>
            </a:r>
            <a:r>
              <a:rPr lang="sv-SE" sz="2400" dirty="0" err="1" smtClean="0">
                <a:latin typeface="+mj-lt"/>
              </a:rPr>
              <a:t>aumento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numero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caratterisitiche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funzionali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comunità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576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Principali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funzioni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considerate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416" y="1138535"/>
            <a:ext cx="7487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Produttività</a:t>
            </a:r>
            <a:r>
              <a:rPr lang="sv-SE" sz="2400" dirty="0" smtClean="0">
                <a:latin typeface="+mj-lt"/>
              </a:rPr>
              <a:t> primaria</a:t>
            </a:r>
          </a:p>
          <a:p>
            <a:pPr marL="457200" indent="-457200">
              <a:buAutoNum type="arabicPeriod"/>
            </a:pP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Uso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ritenzione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nutrienti</a:t>
            </a: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Stabilità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comunità</a:t>
            </a: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sv-SE" sz="2400" dirty="0" err="1" smtClean="0">
                <a:latin typeface="+mj-lt"/>
              </a:rPr>
              <a:t>Resistenza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all’invasione</a:t>
            </a:r>
            <a:endParaRPr lang="sv-SE" sz="2400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3671" y="3657600"/>
            <a:ext cx="72203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6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endParaRPr lang="sv-SE" sz="2400" dirty="0" smtClean="0"/>
          </a:p>
        </p:txBody>
      </p:sp>
      <p:sp>
        <p:nvSpPr>
          <p:cNvPr id="6" name="Rectangle 5"/>
          <p:cNvSpPr/>
          <p:nvPr/>
        </p:nvSpPr>
        <p:spPr>
          <a:xfrm rot="16200000">
            <a:off x="-83960" y="2217560"/>
            <a:ext cx="1848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Produttività</a:t>
            </a:r>
            <a:endParaRPr lang="it-IT" sz="24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5416" y="3500735"/>
            <a:ext cx="1848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Biodiversità</a:t>
            </a:r>
            <a:endParaRPr lang="it-IT" sz="2400" dirty="0" smtClean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43000" y="1219200"/>
            <a:ext cx="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3429000"/>
            <a:ext cx="243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95400" y="1524000"/>
            <a:ext cx="2438400" cy="16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99616" y="1143000"/>
            <a:ext cx="329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>
                <a:latin typeface="+mj-lt"/>
              </a:rPr>
              <a:t>Cedar</a:t>
            </a:r>
            <a:r>
              <a:rPr lang="sv-SE" sz="2400" dirty="0" smtClean="0">
                <a:latin typeface="+mj-lt"/>
              </a:rPr>
              <a:t> Creek (USA)</a:t>
            </a:r>
          </a:p>
          <a:p>
            <a:pPr marL="457200" indent="-457200"/>
            <a:r>
              <a:rPr lang="sv-SE" sz="2400" dirty="0" smtClean="0">
                <a:latin typeface="+mj-lt"/>
              </a:rPr>
              <a:t>Jena experiment</a:t>
            </a:r>
          </a:p>
          <a:p>
            <a:pPr marL="457200" indent="-457200"/>
            <a:r>
              <a:rPr lang="sv-SE" sz="2400" dirty="0" err="1" smtClean="0">
                <a:latin typeface="+mj-lt"/>
              </a:rPr>
              <a:t>BIODEPTH</a:t>
            </a:r>
            <a:r>
              <a:rPr lang="sv-SE" sz="2400" dirty="0" smtClean="0">
                <a:latin typeface="+mj-lt"/>
              </a:rPr>
              <a:t> (EU)</a:t>
            </a:r>
            <a:endParaRPr lang="it-IT" sz="2400" dirty="0" smtClean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1600200"/>
            <a:ext cx="4106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3800" dirty="0" smtClean="0"/>
              <a:t>?</a:t>
            </a:r>
            <a:endParaRPr lang="it-IT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6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endParaRPr lang="sv-SE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999" y="1219200"/>
            <a:ext cx="63222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562600" y="1295400"/>
            <a:ext cx="1701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Cedar</a:t>
            </a:r>
            <a:r>
              <a:rPr lang="sv-SE" sz="2400" dirty="0" smtClean="0"/>
              <a:t> Creek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710535"/>
            <a:ext cx="2976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Notare </a:t>
            </a:r>
            <a:r>
              <a:rPr lang="sv-SE" sz="2400" dirty="0" err="1" smtClean="0"/>
              <a:t>l’effetto</a:t>
            </a:r>
            <a:r>
              <a:rPr lang="sv-SE" sz="2400" dirty="0" smtClean="0"/>
              <a:t>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6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endParaRPr lang="sv-SE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295400"/>
            <a:ext cx="64103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22363" y="5024735"/>
            <a:ext cx="1472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BIODEPTH</a:t>
            </a:r>
            <a:endParaRPr lang="sv-S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6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endParaRPr lang="sv-SE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1" y="1295400"/>
            <a:ext cx="7672388" cy="329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22363" y="4800600"/>
            <a:ext cx="2251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Jena experiment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329535"/>
            <a:ext cx="8594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Questo</a:t>
            </a:r>
            <a:r>
              <a:rPr lang="sv-SE" sz="2400" dirty="0" smtClean="0"/>
              <a:t> </a:t>
            </a:r>
            <a:r>
              <a:rPr lang="sv-SE" sz="2400" dirty="0" err="1" smtClean="0"/>
              <a:t>esperimento</a:t>
            </a:r>
            <a:r>
              <a:rPr lang="sv-SE" sz="2400" dirty="0" smtClean="0"/>
              <a:t> ha </a:t>
            </a:r>
            <a:r>
              <a:rPr lang="sv-SE" sz="2400" dirty="0" err="1" smtClean="0"/>
              <a:t>introdotto</a:t>
            </a:r>
            <a:r>
              <a:rPr lang="sv-SE" sz="2400" dirty="0" smtClean="0"/>
              <a:t> la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</a:t>
            </a:r>
            <a:r>
              <a:rPr lang="sv-SE" sz="2400" dirty="0" err="1" smtClean="0"/>
              <a:t>dei</a:t>
            </a:r>
            <a:r>
              <a:rPr lang="sv-SE" sz="2400" dirty="0" smtClean="0"/>
              <a:t> </a:t>
            </a:r>
            <a:r>
              <a:rPr lang="sv-SE" sz="2400" dirty="0" err="1" smtClean="0"/>
              <a:t>gruppi</a:t>
            </a:r>
            <a:r>
              <a:rPr lang="sv-SE" sz="2400" dirty="0" smtClean="0"/>
              <a:t> </a:t>
            </a:r>
            <a:r>
              <a:rPr lang="sv-SE" sz="2400" dirty="0" err="1" smtClean="0"/>
              <a:t>funzionali</a:t>
            </a:r>
            <a:endParaRPr lang="sv-S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36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endParaRPr lang="sv-SE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44750" y="5145087"/>
            <a:ext cx="66992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9483" y="3429000"/>
            <a:ext cx="8124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LR</a:t>
            </a:r>
            <a:r>
              <a:rPr lang="sv-SE" sz="2400" baseline="-25000" dirty="0" err="1" smtClean="0"/>
              <a:t>NET</a:t>
            </a:r>
            <a:r>
              <a:rPr lang="sv-SE" sz="2400" dirty="0" err="1" smtClean="0"/>
              <a:t>=policoltura/media</a:t>
            </a:r>
            <a:r>
              <a:rPr lang="sv-SE" sz="2400" dirty="0" smtClean="0"/>
              <a:t>(</a:t>
            </a:r>
            <a:r>
              <a:rPr lang="sv-SE" sz="2400" dirty="0" err="1" smtClean="0"/>
              <a:t>specia</a:t>
            </a:r>
            <a:r>
              <a:rPr lang="sv-SE" sz="2400" dirty="0" smtClean="0"/>
              <a:t> A, specie B, specie C, specie D)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6764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>
            <a:off x="1371600" y="1752600"/>
            <a:ext cx="152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Isosceles Triangle 9"/>
          <p:cNvSpPr/>
          <p:nvPr/>
        </p:nvSpPr>
        <p:spPr>
          <a:xfrm>
            <a:off x="533400" y="1524000"/>
            <a:ext cx="228600" cy="3048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609600" y="2133600"/>
            <a:ext cx="304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2971800" y="15240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5791200" y="1371600"/>
            <a:ext cx="152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Isosceles Triangle 13"/>
          <p:cNvSpPr/>
          <p:nvPr/>
        </p:nvSpPr>
        <p:spPr>
          <a:xfrm>
            <a:off x="4267200" y="1371600"/>
            <a:ext cx="228600" cy="3048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7162800" y="1524000"/>
            <a:ext cx="304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ounded Rectangle 15"/>
          <p:cNvSpPr/>
          <p:nvPr/>
        </p:nvSpPr>
        <p:spPr>
          <a:xfrm>
            <a:off x="457200" y="1295400"/>
            <a:ext cx="1219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ounded Rectangle 16"/>
          <p:cNvSpPr/>
          <p:nvPr/>
        </p:nvSpPr>
        <p:spPr>
          <a:xfrm>
            <a:off x="2667000" y="1295400"/>
            <a:ext cx="1219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ounded Rectangle 17"/>
          <p:cNvSpPr/>
          <p:nvPr/>
        </p:nvSpPr>
        <p:spPr>
          <a:xfrm>
            <a:off x="4114800" y="1295400"/>
            <a:ext cx="1219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ounded Rectangle 18"/>
          <p:cNvSpPr/>
          <p:nvPr/>
        </p:nvSpPr>
        <p:spPr>
          <a:xfrm>
            <a:off x="5562600" y="1295400"/>
            <a:ext cx="1219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ounded Rectangle 19"/>
          <p:cNvSpPr/>
          <p:nvPr/>
        </p:nvSpPr>
        <p:spPr>
          <a:xfrm>
            <a:off x="7010400" y="1295400"/>
            <a:ext cx="1219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2971800" y="20574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3429000" y="15240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/>
          <p:cNvSpPr/>
          <p:nvPr/>
        </p:nvSpPr>
        <p:spPr>
          <a:xfrm>
            <a:off x="3505200" y="205740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Isosceles Triangle 23"/>
          <p:cNvSpPr/>
          <p:nvPr/>
        </p:nvSpPr>
        <p:spPr>
          <a:xfrm>
            <a:off x="4419600" y="1981200"/>
            <a:ext cx="228600" cy="3048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Isosceles Triangle 24"/>
          <p:cNvSpPr/>
          <p:nvPr/>
        </p:nvSpPr>
        <p:spPr>
          <a:xfrm>
            <a:off x="4800600" y="1981200"/>
            <a:ext cx="228600" cy="3048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Isosceles Triangle 25"/>
          <p:cNvSpPr/>
          <p:nvPr/>
        </p:nvSpPr>
        <p:spPr>
          <a:xfrm>
            <a:off x="4953000" y="1371600"/>
            <a:ext cx="228600" cy="3048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ounded Rectangle 26"/>
          <p:cNvSpPr/>
          <p:nvPr/>
        </p:nvSpPr>
        <p:spPr>
          <a:xfrm>
            <a:off x="5791200" y="1981200"/>
            <a:ext cx="152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ounded Rectangle 27"/>
          <p:cNvSpPr/>
          <p:nvPr/>
        </p:nvSpPr>
        <p:spPr>
          <a:xfrm>
            <a:off x="6109447" y="1524000"/>
            <a:ext cx="152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ounded Rectangle 28"/>
          <p:cNvSpPr/>
          <p:nvPr/>
        </p:nvSpPr>
        <p:spPr>
          <a:xfrm>
            <a:off x="6400800" y="1905000"/>
            <a:ext cx="152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7315200" y="1981200"/>
            <a:ext cx="304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7696200" y="1600200"/>
            <a:ext cx="304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7772400" y="2057400"/>
            <a:ext cx="304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1978838" y="1824335"/>
            <a:ext cx="644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VS.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9483" y="4186535"/>
            <a:ext cx="4686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LR</a:t>
            </a:r>
            <a:r>
              <a:rPr lang="sv-SE" sz="2400" baseline="-25000" dirty="0" err="1" smtClean="0"/>
              <a:t>MAX</a:t>
            </a:r>
            <a:r>
              <a:rPr lang="sv-SE" sz="2400" dirty="0" err="1" smtClean="0"/>
              <a:t>=policoltura/max</a:t>
            </a:r>
            <a:r>
              <a:rPr lang="sv-SE" sz="2400" dirty="0" smtClean="0"/>
              <a:t> </a:t>
            </a:r>
            <a:r>
              <a:rPr lang="sv-SE" sz="2400" dirty="0" err="1" smtClean="0"/>
              <a:t>monocoltura</a:t>
            </a:r>
            <a:endParaRPr lang="sv-S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98985"/>
            <a:ext cx="5562600" cy="135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878742"/>
            <a:ext cx="9067800" cy="26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86200" y="3352800"/>
            <a:ext cx="21629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793" y="152400"/>
            <a:ext cx="36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endParaRPr lang="sv-S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9925" y="2133600"/>
            <a:ext cx="5934075" cy="46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1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57200" y="990600"/>
            <a:ext cx="170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FORESTE</a:t>
            </a:r>
            <a:r>
              <a:rPr lang="sv-SE" sz="2400" dirty="0" smtClean="0"/>
              <a:t>???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6527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1. </a:t>
            </a:r>
            <a:r>
              <a:rPr lang="sv-SE" sz="2400" dirty="0" err="1" smtClean="0"/>
              <a:t>Sono</a:t>
            </a:r>
            <a:r>
              <a:rPr lang="sv-SE" sz="2400" dirty="0" smtClean="0"/>
              <a:t> </a:t>
            </a:r>
            <a:r>
              <a:rPr lang="sv-SE" sz="2400" dirty="0" err="1" smtClean="0"/>
              <a:t>partiti</a:t>
            </a:r>
            <a:r>
              <a:rPr lang="sv-SE" sz="2400" dirty="0" smtClean="0"/>
              <a:t> </a:t>
            </a:r>
            <a:r>
              <a:rPr lang="sv-SE" sz="2400" dirty="0" err="1" smtClean="0"/>
              <a:t>diversi</a:t>
            </a:r>
            <a:r>
              <a:rPr lang="sv-SE" sz="2400" dirty="0" smtClean="0"/>
              <a:t> </a:t>
            </a:r>
            <a:r>
              <a:rPr lang="sv-SE" sz="2400" dirty="0" err="1" smtClean="0"/>
              <a:t>esperimenti</a:t>
            </a:r>
            <a:r>
              <a:rPr lang="sv-SE" sz="2400" dirty="0" smtClean="0"/>
              <a:t> di </a:t>
            </a:r>
            <a:r>
              <a:rPr lang="sv-SE" sz="2400" dirty="0" err="1" smtClean="0"/>
              <a:t>lungo</a:t>
            </a:r>
            <a:r>
              <a:rPr lang="sv-SE" sz="2400" dirty="0" smtClean="0"/>
              <a:t> </a:t>
            </a:r>
            <a:r>
              <a:rPr lang="sv-SE" sz="2400" dirty="0" err="1" smtClean="0"/>
              <a:t>termine</a:t>
            </a:r>
            <a:endParaRPr lang="sv-SE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/>
              <a:t>2. </a:t>
            </a:r>
            <a:r>
              <a:rPr lang="sv-SE" sz="2400" dirty="0" err="1" smtClean="0"/>
              <a:t>Evidenze</a:t>
            </a:r>
            <a:r>
              <a:rPr lang="sv-SE" sz="2400" dirty="0" smtClean="0"/>
              <a:t> da </a:t>
            </a:r>
            <a:r>
              <a:rPr lang="sv-SE" sz="2400" dirty="0" err="1" smtClean="0"/>
              <a:t>studi</a:t>
            </a:r>
            <a:r>
              <a:rPr lang="sv-SE" sz="2400" dirty="0" smtClean="0"/>
              <a:t> </a:t>
            </a:r>
            <a:r>
              <a:rPr lang="sv-SE" sz="2400" dirty="0" err="1" smtClean="0"/>
              <a:t>osservazionali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5570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Cosa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succede</a:t>
            </a:r>
            <a:r>
              <a:rPr lang="sv-SE" sz="2400" dirty="0" smtClean="0">
                <a:latin typeface="+mj-lt"/>
              </a:rPr>
              <a:t> se </a:t>
            </a:r>
            <a:r>
              <a:rPr lang="sv-SE" sz="2400" dirty="0" err="1" smtClean="0">
                <a:latin typeface="+mj-lt"/>
              </a:rPr>
              <a:t>perdiamo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biodiversità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501" y="1671935"/>
            <a:ext cx="2008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Conservazione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110335"/>
            <a:ext cx="1215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Ecologia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0" y="16764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ight Arrow 8"/>
          <p:cNvSpPr/>
          <p:nvPr/>
        </p:nvSpPr>
        <p:spPr>
          <a:xfrm>
            <a:off x="3048000" y="41148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4849117" y="1676400"/>
            <a:ext cx="4294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Anche</a:t>
            </a:r>
            <a:r>
              <a:rPr lang="sv-SE" sz="2400" dirty="0" smtClean="0">
                <a:latin typeface="+mj-lt"/>
              </a:rPr>
              <a:t> se non </a:t>
            </a:r>
            <a:r>
              <a:rPr lang="sv-SE" sz="2400" dirty="0" err="1" smtClean="0">
                <a:latin typeface="+mj-lt"/>
              </a:rPr>
              <a:t>conosciamo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funzione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dobbiamo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conservarla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valore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intrinseco</a:t>
            </a:r>
            <a:r>
              <a:rPr lang="sv-SE" sz="2400" dirty="0" smtClean="0">
                <a:latin typeface="+mj-lt"/>
              </a:rPr>
              <a:t>)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4122003"/>
            <a:ext cx="4294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Cerchiamo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capire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suo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ruolo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</a:t>
            </a:r>
            <a:endParaRPr lang="sv-SE" sz="24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6015335"/>
            <a:ext cx="6657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BEF: </a:t>
            </a:r>
            <a:r>
              <a:rPr lang="sv-SE" sz="2400" dirty="0" err="1" smtClean="0">
                <a:latin typeface="+mj-lt"/>
              </a:rPr>
              <a:t>Biodiversity</a:t>
            </a:r>
            <a:r>
              <a:rPr lang="sv-SE" sz="2400" dirty="0" smtClean="0">
                <a:latin typeface="+mj-lt"/>
              </a:rPr>
              <a:t> and Ecosystem </a:t>
            </a:r>
            <a:r>
              <a:rPr lang="sv-SE" sz="2400" dirty="0" err="1" smtClean="0">
                <a:latin typeface="+mj-lt"/>
              </a:rPr>
              <a:t>Functioning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1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410200" y="1295400"/>
            <a:ext cx="3058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Difficile</a:t>
            </a:r>
            <a:r>
              <a:rPr lang="sv-SE" sz="2400" dirty="0" smtClean="0"/>
              <a:t> </a:t>
            </a:r>
            <a:r>
              <a:rPr lang="sv-SE" sz="2400" dirty="0" err="1" smtClean="0"/>
              <a:t>isolare</a:t>
            </a:r>
            <a:r>
              <a:rPr lang="sv-SE" sz="2400" dirty="0" smtClean="0"/>
              <a:t> </a:t>
            </a:r>
            <a:r>
              <a:rPr lang="sv-SE" sz="2400" dirty="0" err="1" smtClean="0"/>
              <a:t>l’effetto</a:t>
            </a:r>
            <a:endParaRPr lang="sv-SE" sz="2400" dirty="0" smtClean="0"/>
          </a:p>
          <a:p>
            <a:pPr marL="457200" indent="-457200"/>
            <a:r>
              <a:rPr lang="sv-SE" sz="2400" dirty="0" err="1" smtClean="0"/>
              <a:t>diversità</a:t>
            </a:r>
            <a:endParaRPr lang="sv-SE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914400"/>
            <a:ext cx="49111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5473192"/>
            <a:ext cx="5105400" cy="13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66510" y="2286000"/>
            <a:ext cx="248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1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305658"/>
            <a:ext cx="4191000" cy="418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2286000"/>
            <a:ext cx="404663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71600" y="3581400"/>
            <a:ext cx="24384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990600" y="4114800"/>
            <a:ext cx="3058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Difficile</a:t>
            </a:r>
            <a:r>
              <a:rPr lang="sv-SE" sz="2400" dirty="0" smtClean="0"/>
              <a:t> </a:t>
            </a:r>
            <a:r>
              <a:rPr lang="sv-SE" sz="2400" dirty="0" err="1" smtClean="0"/>
              <a:t>isolare</a:t>
            </a:r>
            <a:r>
              <a:rPr lang="sv-SE" sz="2400" dirty="0" smtClean="0"/>
              <a:t> </a:t>
            </a:r>
            <a:r>
              <a:rPr lang="sv-SE" sz="2400" dirty="0" err="1" smtClean="0"/>
              <a:t>l’effetto</a:t>
            </a:r>
            <a:endParaRPr lang="sv-SE" sz="2400" dirty="0" smtClean="0"/>
          </a:p>
          <a:p>
            <a:pPr marL="457200" indent="-457200"/>
            <a:r>
              <a:rPr lang="sv-SE" sz="2400" dirty="0" err="1" smtClean="0"/>
              <a:t>diversità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1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5252288"/>
            <a:ext cx="5313363" cy="16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95304"/>
            <a:ext cx="4576091" cy="35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3623" y="1219200"/>
            <a:ext cx="4450377" cy="34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1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329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Effetto</a:t>
            </a:r>
            <a:r>
              <a:rPr lang="sv-SE" sz="2400" dirty="0" smtClean="0"/>
              <a:t>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</a:t>
            </a:r>
            <a:r>
              <a:rPr lang="sv-SE" sz="2400" dirty="0" err="1" smtClean="0"/>
              <a:t>specifica</a:t>
            </a:r>
            <a:endParaRPr lang="sv-SE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5181600"/>
            <a:ext cx="5257800" cy="14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2438400"/>
            <a:ext cx="709125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4876800"/>
            <a:ext cx="303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ES&gt;0 </a:t>
            </a:r>
            <a:r>
              <a:rPr lang="sv-SE" sz="2400" dirty="0" err="1" smtClean="0"/>
              <a:t>relazione</a:t>
            </a:r>
            <a:r>
              <a:rPr lang="sv-SE" sz="2400" dirty="0" smtClean="0"/>
              <a:t> positiva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1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914400"/>
            <a:ext cx="60674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5441121"/>
            <a:ext cx="5257800" cy="14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638800" y="3733800"/>
            <a:ext cx="3315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Effetto</a:t>
            </a:r>
            <a:r>
              <a:rPr lang="sv-SE" sz="2400" dirty="0" smtClean="0"/>
              <a:t>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</a:t>
            </a:r>
            <a:r>
              <a:rPr lang="sv-SE" sz="2400" dirty="0" err="1" smtClean="0"/>
              <a:t>dei</a:t>
            </a:r>
            <a:r>
              <a:rPr lang="sv-SE" sz="2400" dirty="0" smtClean="0"/>
              <a:t> </a:t>
            </a:r>
            <a:r>
              <a:rPr lang="sv-SE" sz="2400" dirty="0" err="1" smtClean="0"/>
              <a:t>traits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91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 err="1" smtClean="0"/>
              <a:t>Biodiversità-Produttività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62000" y="1676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Conclusione</a:t>
            </a:r>
            <a:r>
              <a:rPr lang="sv-SE" sz="2400" dirty="0" smtClean="0"/>
              <a:t>: le </a:t>
            </a:r>
            <a:r>
              <a:rPr lang="sv-SE" sz="2400" dirty="0" err="1" smtClean="0"/>
              <a:t>foreste</a:t>
            </a:r>
            <a:r>
              <a:rPr lang="sv-SE" sz="2400" dirty="0" smtClean="0"/>
              <a:t> miste </a:t>
            </a:r>
            <a:r>
              <a:rPr lang="sv-SE" sz="2400" dirty="0" err="1" smtClean="0"/>
              <a:t>sembrano</a:t>
            </a:r>
            <a:r>
              <a:rPr lang="sv-SE" sz="2400" dirty="0" smtClean="0"/>
              <a:t> </a:t>
            </a:r>
            <a:r>
              <a:rPr lang="sv-SE" sz="2400" dirty="0" err="1" smtClean="0"/>
              <a:t>maggiormente</a:t>
            </a:r>
            <a:r>
              <a:rPr lang="sv-SE" sz="2400" dirty="0" smtClean="0"/>
              <a:t> </a:t>
            </a:r>
            <a:r>
              <a:rPr lang="sv-SE" sz="2400" dirty="0" err="1" smtClean="0"/>
              <a:t>produttive</a:t>
            </a:r>
            <a:endParaRPr lang="sv-SE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2000" y="3352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Studi</a:t>
            </a:r>
            <a:r>
              <a:rPr lang="sv-SE" sz="2400" dirty="0" smtClean="0"/>
              <a:t> solo di </a:t>
            </a:r>
            <a:r>
              <a:rPr lang="sv-SE" sz="2400" dirty="0" err="1" smtClean="0"/>
              <a:t>osservazione</a:t>
            </a:r>
            <a:r>
              <a:rPr lang="sv-SE" sz="2400" dirty="0" smtClean="0"/>
              <a:t> </a:t>
            </a:r>
            <a:r>
              <a:rPr lang="sv-SE" sz="2400" dirty="0" err="1" smtClean="0"/>
              <a:t>lungo</a:t>
            </a:r>
            <a:r>
              <a:rPr lang="sv-SE" sz="2400" dirty="0" smtClean="0"/>
              <a:t> </a:t>
            </a:r>
            <a:r>
              <a:rPr lang="sv-SE" sz="2400" dirty="0" err="1" smtClean="0"/>
              <a:t>gradienti</a:t>
            </a:r>
            <a:r>
              <a:rPr lang="sv-SE" sz="2400" dirty="0" smtClean="0"/>
              <a:t> di </a:t>
            </a:r>
            <a:r>
              <a:rPr lang="sv-SE" sz="2400" dirty="0" err="1" smtClean="0"/>
              <a:t>diversità</a:t>
            </a:r>
            <a:endParaRPr lang="sv-SE" sz="2400" dirty="0" smtClean="0"/>
          </a:p>
          <a:p>
            <a:pPr indent="-457200"/>
            <a:endParaRPr lang="sv-SE" sz="2400" dirty="0" smtClean="0"/>
          </a:p>
          <a:p>
            <a:pPr indent="-457200"/>
            <a:endParaRPr lang="sv-SE" sz="2400" dirty="0" smtClean="0"/>
          </a:p>
          <a:p>
            <a:pPr indent="-457200"/>
            <a:r>
              <a:rPr lang="sv-SE" sz="2400" dirty="0" err="1" smtClean="0"/>
              <a:t>Aspettiamo</a:t>
            </a:r>
            <a:r>
              <a:rPr lang="sv-SE" sz="2400" dirty="0" smtClean="0"/>
              <a:t> i </a:t>
            </a:r>
            <a:r>
              <a:rPr lang="sv-SE" sz="2400" dirty="0" err="1" smtClean="0"/>
              <a:t>risultati</a:t>
            </a:r>
            <a:r>
              <a:rPr lang="sv-SE" sz="2400" dirty="0" smtClean="0"/>
              <a:t> </a:t>
            </a:r>
            <a:r>
              <a:rPr lang="sv-SE" sz="2400" dirty="0" err="1" smtClean="0"/>
              <a:t>degli</a:t>
            </a:r>
            <a:r>
              <a:rPr lang="sv-SE" sz="2400" dirty="0" smtClean="0"/>
              <a:t> </a:t>
            </a:r>
            <a:r>
              <a:rPr lang="sv-SE" sz="2400" dirty="0" err="1" smtClean="0"/>
              <a:t>esperimenti</a:t>
            </a:r>
            <a:r>
              <a:rPr lang="sv-SE" sz="2400" dirty="0" smtClean="0"/>
              <a:t> di </a:t>
            </a:r>
            <a:r>
              <a:rPr lang="sv-SE" sz="2400" dirty="0" err="1" smtClean="0"/>
              <a:t>lungo</a:t>
            </a:r>
            <a:r>
              <a:rPr lang="sv-SE" sz="2400" dirty="0" smtClean="0"/>
              <a:t> </a:t>
            </a:r>
            <a:r>
              <a:rPr lang="sv-SE" sz="2400" dirty="0" err="1" smtClean="0"/>
              <a:t>termine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29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2.   </a:t>
            </a:r>
            <a:r>
              <a:rPr lang="sv-SE" sz="2400" dirty="0" err="1" smtClean="0"/>
              <a:t>Ritenzione</a:t>
            </a:r>
            <a:r>
              <a:rPr lang="sv-SE" sz="2400" dirty="0" smtClean="0"/>
              <a:t> e </a:t>
            </a:r>
            <a:r>
              <a:rPr lang="sv-SE" sz="2400" dirty="0" err="1" smtClean="0"/>
              <a:t>uso</a:t>
            </a:r>
            <a:r>
              <a:rPr lang="sv-SE" sz="2400" dirty="0" smtClean="0"/>
              <a:t> </a:t>
            </a:r>
            <a:r>
              <a:rPr lang="sv-SE" sz="2400" dirty="0" err="1" smtClean="0"/>
              <a:t>dei</a:t>
            </a:r>
            <a:r>
              <a:rPr lang="sv-SE" sz="2400" dirty="0" smtClean="0"/>
              <a:t> </a:t>
            </a:r>
            <a:r>
              <a:rPr lang="sv-SE" sz="2400" dirty="0" err="1" smtClean="0"/>
              <a:t>nutrienti</a:t>
            </a:r>
            <a:endParaRPr lang="sv-SE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smtClean="0"/>
              <a:t>Se </a:t>
            </a:r>
            <a:r>
              <a:rPr lang="sv-SE" sz="2400" dirty="0" err="1" smtClean="0"/>
              <a:t>esistono</a:t>
            </a:r>
            <a:r>
              <a:rPr lang="sv-SE" sz="2400" dirty="0" smtClean="0"/>
              <a:t> </a:t>
            </a:r>
            <a:r>
              <a:rPr lang="sv-SE" sz="2400" dirty="0" err="1" smtClean="0"/>
              <a:t>questi</a:t>
            </a:r>
            <a:r>
              <a:rPr lang="sv-SE" sz="2400" dirty="0" smtClean="0"/>
              <a:t> </a:t>
            </a:r>
            <a:r>
              <a:rPr lang="sv-SE" sz="2400" dirty="0" err="1" smtClean="0"/>
              <a:t>meccanismi</a:t>
            </a:r>
            <a:r>
              <a:rPr lang="sv-SE" sz="2400" dirty="0" smtClean="0"/>
              <a:t> di ”</a:t>
            </a:r>
            <a:r>
              <a:rPr lang="sv-SE" sz="2400" dirty="0" err="1" smtClean="0"/>
              <a:t>niche</a:t>
            </a:r>
            <a:r>
              <a:rPr lang="sv-SE" sz="2400" dirty="0" smtClean="0"/>
              <a:t> complementarity” </a:t>
            </a:r>
            <a:r>
              <a:rPr lang="sv-SE" sz="2400" dirty="0" err="1" smtClean="0"/>
              <a:t>ci</a:t>
            </a:r>
            <a:r>
              <a:rPr lang="sv-SE" sz="2400" dirty="0" smtClean="0"/>
              <a:t> </a:t>
            </a:r>
            <a:r>
              <a:rPr lang="sv-SE" sz="2400" dirty="0" err="1" smtClean="0"/>
              <a:t>aspettiamo</a:t>
            </a:r>
            <a:r>
              <a:rPr lang="sv-SE" sz="2400" dirty="0" smtClean="0"/>
              <a:t> </a:t>
            </a:r>
            <a:r>
              <a:rPr lang="sv-SE" sz="2400" dirty="0" err="1" smtClean="0"/>
              <a:t>che</a:t>
            </a:r>
            <a:r>
              <a:rPr lang="sv-SE" sz="2400" dirty="0" smtClean="0"/>
              <a:t> in </a:t>
            </a:r>
            <a:r>
              <a:rPr lang="sv-SE" sz="2400" dirty="0" err="1" smtClean="0"/>
              <a:t>comunità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</a:t>
            </a:r>
            <a:r>
              <a:rPr lang="sv-SE" sz="2400" dirty="0" err="1" smtClean="0"/>
              <a:t>ricche</a:t>
            </a:r>
            <a:r>
              <a:rPr lang="sv-SE" sz="2400" dirty="0" smtClean="0"/>
              <a:t> le </a:t>
            </a:r>
            <a:r>
              <a:rPr lang="sv-SE" sz="2400" dirty="0" err="1" smtClean="0"/>
              <a:t>risorse</a:t>
            </a:r>
            <a:r>
              <a:rPr lang="sv-SE" sz="2400" dirty="0" smtClean="0"/>
              <a:t> </a:t>
            </a:r>
            <a:r>
              <a:rPr lang="sv-SE" sz="2400" dirty="0" err="1" smtClean="0"/>
              <a:t>vengano</a:t>
            </a:r>
            <a:r>
              <a:rPr lang="sv-SE" sz="2400" dirty="0" smtClean="0"/>
              <a:t> </a:t>
            </a:r>
            <a:r>
              <a:rPr lang="sv-SE" sz="2400" dirty="0" err="1" smtClean="0"/>
              <a:t>utilizzate</a:t>
            </a:r>
            <a:r>
              <a:rPr lang="sv-SE" sz="2400" dirty="0" smtClean="0"/>
              <a:t> in </a:t>
            </a:r>
            <a:r>
              <a:rPr lang="sv-SE" sz="2400" dirty="0" err="1" smtClean="0"/>
              <a:t>modo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</a:t>
            </a:r>
            <a:r>
              <a:rPr lang="sv-SE" sz="2400" dirty="0" err="1" smtClean="0"/>
              <a:t>efficiente</a:t>
            </a:r>
            <a:endParaRPr lang="sv-SE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262" y="2819400"/>
            <a:ext cx="5105064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286000" y="4038600"/>
            <a:ext cx="3581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14239" y="4648200"/>
            <a:ext cx="3229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err="1" smtClean="0"/>
              <a:t>Suolo</a:t>
            </a:r>
            <a:r>
              <a:rPr lang="sv-SE" sz="2000" dirty="0" smtClean="0"/>
              <a:t> </a:t>
            </a:r>
            <a:r>
              <a:rPr lang="sv-SE" sz="2000" dirty="0" err="1" smtClean="0"/>
              <a:t>con</a:t>
            </a:r>
            <a:r>
              <a:rPr lang="sv-SE" sz="2000" dirty="0" smtClean="0"/>
              <a:t> </a:t>
            </a:r>
            <a:r>
              <a:rPr lang="sv-SE" sz="2000" dirty="0" err="1" smtClean="0"/>
              <a:t>meno</a:t>
            </a:r>
            <a:r>
              <a:rPr lang="sv-SE" sz="2000" dirty="0" smtClean="0"/>
              <a:t> N</a:t>
            </a:r>
          </a:p>
          <a:p>
            <a:pPr marL="457200" indent="-457200"/>
            <a:r>
              <a:rPr lang="sv-SE" sz="2000" dirty="0" err="1" smtClean="0"/>
              <a:t>nelle</a:t>
            </a:r>
            <a:r>
              <a:rPr lang="sv-SE" sz="2000" dirty="0" smtClean="0"/>
              <a:t> </a:t>
            </a:r>
            <a:r>
              <a:rPr lang="sv-SE" sz="2000" dirty="0" err="1" smtClean="0"/>
              <a:t>comunità</a:t>
            </a:r>
            <a:r>
              <a:rPr lang="sv-SE" sz="2000" dirty="0" smtClean="0"/>
              <a:t> </a:t>
            </a:r>
            <a:r>
              <a:rPr lang="sv-SE" sz="2000" dirty="0" err="1" smtClean="0"/>
              <a:t>ricche</a:t>
            </a:r>
            <a:endParaRPr lang="sv-SE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914239" y="3048000"/>
            <a:ext cx="3229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000" dirty="0" err="1" smtClean="0"/>
              <a:t>Suolo</a:t>
            </a:r>
            <a:r>
              <a:rPr lang="sv-SE" sz="2000" dirty="0" smtClean="0"/>
              <a:t> </a:t>
            </a:r>
            <a:r>
              <a:rPr lang="sv-SE" sz="2000" dirty="0" err="1" smtClean="0"/>
              <a:t>con</a:t>
            </a:r>
            <a:r>
              <a:rPr lang="sv-SE" sz="2000" dirty="0" smtClean="0"/>
              <a:t> </a:t>
            </a:r>
            <a:r>
              <a:rPr lang="sv-SE" sz="2000" dirty="0" err="1" smtClean="0"/>
              <a:t>più</a:t>
            </a:r>
            <a:r>
              <a:rPr lang="sv-SE" sz="2000" dirty="0" smtClean="0"/>
              <a:t> N</a:t>
            </a:r>
          </a:p>
          <a:p>
            <a:pPr marL="457200" indent="-457200"/>
            <a:r>
              <a:rPr lang="sv-SE" sz="2000" dirty="0" err="1" smtClean="0"/>
              <a:t>nelle</a:t>
            </a:r>
            <a:r>
              <a:rPr lang="sv-SE" sz="2000" dirty="0" smtClean="0"/>
              <a:t> </a:t>
            </a:r>
            <a:r>
              <a:rPr lang="sv-SE" sz="2000" dirty="0" err="1" smtClean="0"/>
              <a:t>comunità</a:t>
            </a:r>
            <a:r>
              <a:rPr lang="sv-SE" sz="2000" dirty="0" smtClean="0"/>
              <a:t> </a:t>
            </a:r>
            <a:r>
              <a:rPr lang="sv-SE" sz="2000" dirty="0" err="1" smtClean="0"/>
              <a:t>ricche</a:t>
            </a:r>
            <a:endParaRPr lang="sv-SE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429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2.   </a:t>
            </a:r>
            <a:r>
              <a:rPr lang="sv-SE" sz="2400" dirty="0" err="1" smtClean="0"/>
              <a:t>Ritenzione</a:t>
            </a:r>
            <a:r>
              <a:rPr lang="sv-SE" sz="2400" dirty="0" smtClean="0"/>
              <a:t> e </a:t>
            </a:r>
            <a:r>
              <a:rPr lang="sv-SE" sz="2400" dirty="0" err="1" smtClean="0"/>
              <a:t>uso</a:t>
            </a:r>
            <a:r>
              <a:rPr lang="sv-SE" sz="2400" dirty="0" smtClean="0"/>
              <a:t> </a:t>
            </a:r>
            <a:r>
              <a:rPr lang="sv-SE" sz="2400" dirty="0" err="1" smtClean="0"/>
              <a:t>dei</a:t>
            </a:r>
            <a:r>
              <a:rPr lang="sv-SE" sz="2400" dirty="0" smtClean="0"/>
              <a:t> </a:t>
            </a:r>
            <a:r>
              <a:rPr lang="sv-SE" sz="2400" dirty="0" err="1" smtClean="0"/>
              <a:t>nutrienti</a:t>
            </a:r>
            <a:endParaRPr lang="sv-SE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smtClean="0"/>
              <a:t>Se </a:t>
            </a:r>
            <a:r>
              <a:rPr lang="sv-SE" sz="2400" dirty="0" err="1" smtClean="0"/>
              <a:t>esistono</a:t>
            </a:r>
            <a:r>
              <a:rPr lang="sv-SE" sz="2400" dirty="0" smtClean="0"/>
              <a:t> </a:t>
            </a:r>
            <a:r>
              <a:rPr lang="sv-SE" sz="2400" dirty="0" err="1" smtClean="0"/>
              <a:t>questi</a:t>
            </a:r>
            <a:r>
              <a:rPr lang="sv-SE" sz="2400" dirty="0" smtClean="0"/>
              <a:t> </a:t>
            </a:r>
            <a:r>
              <a:rPr lang="sv-SE" sz="2400" dirty="0" err="1" smtClean="0"/>
              <a:t>meccanismi</a:t>
            </a:r>
            <a:r>
              <a:rPr lang="sv-SE" sz="2400" dirty="0" smtClean="0"/>
              <a:t> di ”</a:t>
            </a:r>
            <a:r>
              <a:rPr lang="sv-SE" sz="2400" dirty="0" err="1" smtClean="0"/>
              <a:t>niche</a:t>
            </a:r>
            <a:r>
              <a:rPr lang="sv-SE" sz="2400" dirty="0" smtClean="0"/>
              <a:t> complementarity” </a:t>
            </a:r>
            <a:r>
              <a:rPr lang="sv-SE" sz="2400" dirty="0" err="1" smtClean="0"/>
              <a:t>ci</a:t>
            </a:r>
            <a:r>
              <a:rPr lang="sv-SE" sz="2400" dirty="0" smtClean="0"/>
              <a:t> </a:t>
            </a:r>
            <a:r>
              <a:rPr lang="sv-SE" sz="2400" dirty="0" err="1" smtClean="0"/>
              <a:t>aspettiamo</a:t>
            </a:r>
            <a:r>
              <a:rPr lang="sv-SE" sz="2400" dirty="0" smtClean="0"/>
              <a:t> </a:t>
            </a:r>
            <a:r>
              <a:rPr lang="sv-SE" sz="2400" dirty="0" err="1" smtClean="0"/>
              <a:t>che</a:t>
            </a:r>
            <a:r>
              <a:rPr lang="sv-SE" sz="2400" dirty="0" smtClean="0"/>
              <a:t> in </a:t>
            </a:r>
            <a:r>
              <a:rPr lang="sv-SE" sz="2400" dirty="0" err="1" smtClean="0"/>
              <a:t>comunità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</a:t>
            </a:r>
            <a:r>
              <a:rPr lang="sv-SE" sz="2400" dirty="0" err="1" smtClean="0"/>
              <a:t>ricche</a:t>
            </a:r>
            <a:r>
              <a:rPr lang="sv-SE" sz="2400" dirty="0" smtClean="0"/>
              <a:t> le </a:t>
            </a:r>
            <a:r>
              <a:rPr lang="sv-SE" sz="2400" dirty="0" err="1" smtClean="0"/>
              <a:t>risorse</a:t>
            </a:r>
            <a:r>
              <a:rPr lang="sv-SE" sz="2400" dirty="0" smtClean="0"/>
              <a:t> </a:t>
            </a:r>
            <a:r>
              <a:rPr lang="sv-SE" sz="2400" dirty="0" err="1" smtClean="0"/>
              <a:t>vengano</a:t>
            </a:r>
            <a:r>
              <a:rPr lang="sv-SE" sz="2400" dirty="0" smtClean="0"/>
              <a:t> </a:t>
            </a:r>
            <a:r>
              <a:rPr lang="sv-SE" sz="2400" dirty="0" err="1" smtClean="0"/>
              <a:t>utilizzate</a:t>
            </a:r>
            <a:r>
              <a:rPr lang="sv-SE" sz="2400" dirty="0" smtClean="0"/>
              <a:t> in </a:t>
            </a:r>
            <a:r>
              <a:rPr lang="sv-SE" sz="2400" dirty="0" err="1" smtClean="0"/>
              <a:t>modo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</a:t>
            </a:r>
            <a:r>
              <a:rPr lang="sv-SE" sz="2400" dirty="0" err="1" smtClean="0"/>
              <a:t>efficiente</a:t>
            </a:r>
            <a:endParaRPr lang="sv-SE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262" y="2819400"/>
            <a:ext cx="5105064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286000" y="4038600"/>
            <a:ext cx="3581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538" y="828675"/>
            <a:ext cx="89249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743200" y="6396335"/>
            <a:ext cx="509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000" dirty="0" smtClean="0"/>
              <a:t>NC: </a:t>
            </a:r>
            <a:r>
              <a:rPr lang="sv-SE" sz="2000" dirty="0" err="1" smtClean="0"/>
              <a:t>niche</a:t>
            </a:r>
            <a:r>
              <a:rPr lang="sv-SE" sz="2000" dirty="0" smtClean="0"/>
              <a:t> complementarity, SE: sampling </a:t>
            </a:r>
            <a:r>
              <a:rPr lang="sv-SE" sz="2000" dirty="0" err="1" smtClean="0"/>
              <a:t>effect</a:t>
            </a:r>
            <a:endParaRPr lang="sv-SE" sz="20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838200"/>
            <a:ext cx="4191000" cy="31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5193" y="304800"/>
            <a:ext cx="298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029200" y="3810000"/>
            <a:ext cx="0" cy="2514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6248400"/>
            <a:ext cx="3429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029200" y="4646676"/>
            <a:ext cx="3447288" cy="882396"/>
          </a:xfrm>
          <a:custGeom>
            <a:avLst/>
            <a:gdLst>
              <a:gd name="connsiteX0" fmla="*/ 0 w 3447288"/>
              <a:gd name="connsiteY0" fmla="*/ 882396 h 882396"/>
              <a:gd name="connsiteX1" fmla="*/ 1042416 w 3447288"/>
              <a:gd name="connsiteY1" fmla="*/ 13716 h 882396"/>
              <a:gd name="connsiteX2" fmla="*/ 1527048 w 3447288"/>
              <a:gd name="connsiteY2" fmla="*/ 800100 h 882396"/>
              <a:gd name="connsiteX3" fmla="*/ 2770632 w 3447288"/>
              <a:gd name="connsiteY3" fmla="*/ 77724 h 882396"/>
              <a:gd name="connsiteX4" fmla="*/ 3447288 w 3447288"/>
              <a:gd name="connsiteY4" fmla="*/ 662940 h 882396"/>
              <a:gd name="connsiteX5" fmla="*/ 3447288 w 3447288"/>
              <a:gd name="connsiteY5" fmla="*/ 662940 h 88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288" h="882396">
                <a:moveTo>
                  <a:pt x="0" y="882396"/>
                </a:moveTo>
                <a:cubicBezTo>
                  <a:pt x="393954" y="454914"/>
                  <a:pt x="787908" y="27432"/>
                  <a:pt x="1042416" y="13716"/>
                </a:cubicBezTo>
                <a:cubicBezTo>
                  <a:pt x="1296924" y="0"/>
                  <a:pt x="1239012" y="789432"/>
                  <a:pt x="1527048" y="800100"/>
                </a:cubicBezTo>
                <a:cubicBezTo>
                  <a:pt x="1815084" y="810768"/>
                  <a:pt x="2450592" y="100584"/>
                  <a:pt x="2770632" y="77724"/>
                </a:cubicBezTo>
                <a:cubicBezTo>
                  <a:pt x="3090672" y="54864"/>
                  <a:pt x="3447288" y="662940"/>
                  <a:pt x="3447288" y="662940"/>
                </a:cubicBezTo>
                <a:lnTo>
                  <a:pt x="3447288" y="662940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5105400"/>
            <a:ext cx="3581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flipV="1">
            <a:off x="5029200" y="5029200"/>
            <a:ext cx="3447288" cy="152400"/>
          </a:xfrm>
          <a:custGeom>
            <a:avLst/>
            <a:gdLst>
              <a:gd name="connsiteX0" fmla="*/ 0 w 3447288"/>
              <a:gd name="connsiteY0" fmla="*/ 882396 h 882396"/>
              <a:gd name="connsiteX1" fmla="*/ 1042416 w 3447288"/>
              <a:gd name="connsiteY1" fmla="*/ 13716 h 882396"/>
              <a:gd name="connsiteX2" fmla="*/ 1527048 w 3447288"/>
              <a:gd name="connsiteY2" fmla="*/ 800100 h 882396"/>
              <a:gd name="connsiteX3" fmla="*/ 2770632 w 3447288"/>
              <a:gd name="connsiteY3" fmla="*/ 77724 h 882396"/>
              <a:gd name="connsiteX4" fmla="*/ 3447288 w 3447288"/>
              <a:gd name="connsiteY4" fmla="*/ 662940 h 882396"/>
              <a:gd name="connsiteX5" fmla="*/ 3447288 w 3447288"/>
              <a:gd name="connsiteY5" fmla="*/ 662940 h 88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288" h="882396">
                <a:moveTo>
                  <a:pt x="0" y="882396"/>
                </a:moveTo>
                <a:cubicBezTo>
                  <a:pt x="393954" y="454914"/>
                  <a:pt x="787908" y="27432"/>
                  <a:pt x="1042416" y="13716"/>
                </a:cubicBezTo>
                <a:cubicBezTo>
                  <a:pt x="1296924" y="0"/>
                  <a:pt x="1239012" y="789432"/>
                  <a:pt x="1527048" y="800100"/>
                </a:cubicBezTo>
                <a:cubicBezTo>
                  <a:pt x="1815084" y="810768"/>
                  <a:pt x="2450592" y="100584"/>
                  <a:pt x="2770632" y="77724"/>
                </a:cubicBezTo>
                <a:cubicBezTo>
                  <a:pt x="3090672" y="54864"/>
                  <a:pt x="3447288" y="662940"/>
                  <a:pt x="3447288" y="662940"/>
                </a:cubicBezTo>
                <a:lnTo>
                  <a:pt x="3447288" y="66294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/>
          <p:cNvSpPr/>
          <p:nvPr/>
        </p:nvSpPr>
        <p:spPr>
          <a:xfrm rot="16200000">
            <a:off x="4066837" y="4900571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Funzione</a:t>
            </a:r>
            <a:endParaRPr lang="sv-SE" sz="2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6096000" y="6248400"/>
            <a:ext cx="1030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Tempo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800" y="1524000"/>
            <a:ext cx="2868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1. ”</a:t>
            </a:r>
            <a:r>
              <a:rPr lang="sv-SE" sz="2400" dirty="0" err="1" smtClean="0"/>
              <a:t>Dynamic</a:t>
            </a:r>
            <a:r>
              <a:rPr lang="sv-SE" sz="2400" dirty="0" smtClean="0"/>
              <a:t> </a:t>
            </a:r>
            <a:r>
              <a:rPr lang="sv-SE" sz="2400" dirty="0" err="1" smtClean="0"/>
              <a:t>stability</a:t>
            </a:r>
            <a:r>
              <a:rPr lang="sv-SE" sz="2400" dirty="0" smtClean="0"/>
              <a:t>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524000"/>
            <a:ext cx="1969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2. ”</a:t>
            </a:r>
            <a:r>
              <a:rPr lang="sv-SE" sz="2400" dirty="0" err="1" smtClean="0"/>
              <a:t>Resiliency</a:t>
            </a:r>
            <a:r>
              <a:rPr lang="sv-SE" sz="2400" dirty="0" smtClean="0"/>
              <a:t>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93" y="304800"/>
            <a:ext cx="298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67400" y="160020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”</a:t>
            </a:r>
            <a:r>
              <a:rPr lang="sv-SE" sz="2400" dirty="0" err="1" smtClean="0"/>
              <a:t>Inertia</a:t>
            </a:r>
            <a:r>
              <a:rPr lang="sv-SE" sz="2400" dirty="0" smtClean="0"/>
              <a:t>”</a:t>
            </a:r>
          </a:p>
        </p:txBody>
      </p:sp>
      <p:pic>
        <p:nvPicPr>
          <p:cNvPr id="19460" name="Picture 4" descr="http://www.arctic-council.org/arr/wp-content/uploads/2012/02/Re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4724400"/>
            <a:ext cx="3112654" cy="990600"/>
          </a:xfrm>
          <a:prstGeom prst="rect">
            <a:avLst/>
          </a:prstGeom>
          <a:noFill/>
        </p:spPr>
      </p:pic>
      <p:pic>
        <p:nvPicPr>
          <p:cNvPr id="19462" name="Picture 6" descr="http://www.arctic-council.org/arr/wp-content/uploads/2012/02/Res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743200"/>
            <a:ext cx="2997065" cy="838200"/>
          </a:xfrm>
          <a:prstGeom prst="rect">
            <a:avLst/>
          </a:prstGeom>
          <a:noFill/>
        </p:spPr>
      </p:pic>
      <p:pic>
        <p:nvPicPr>
          <p:cNvPr id="19464" name="Picture 8" descr="http://www.arctic-council.org/arr/wp-content/uploads/2012/02/Res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971800"/>
            <a:ext cx="3733800" cy="15184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14400" y="2281535"/>
            <a:ext cx="1996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High </a:t>
            </a:r>
            <a:r>
              <a:rPr lang="sv-SE" sz="2400" dirty="0" err="1" smtClean="0"/>
              <a:t>resiliency</a:t>
            </a:r>
            <a:endParaRPr lang="sv-SE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914400" y="4186535"/>
            <a:ext cx="193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Low</a:t>
            </a:r>
            <a:r>
              <a:rPr lang="sv-SE" sz="2400" dirty="0" smtClean="0"/>
              <a:t> </a:t>
            </a:r>
            <a:r>
              <a:rPr lang="sv-SE" sz="2400" dirty="0" err="1" smtClean="0"/>
              <a:t>resiliency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Idea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base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620688"/>
            <a:ext cx="7772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  <a:t>Biodiversità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  <a:t>funzionale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2600" y="2202597"/>
            <a:ext cx="1905000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err="1" smtClean="0"/>
              <a:t>Biodiversità</a:t>
            </a:r>
            <a:endParaRPr lang="en-GB" sz="2800" dirty="0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0" y="2057400"/>
            <a:ext cx="2209800" cy="9541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/>
              <a:t>Processi</a:t>
            </a:r>
            <a:r>
              <a:rPr lang="en-GB" sz="2800" dirty="0" smtClean="0"/>
              <a:t> </a:t>
            </a:r>
            <a:r>
              <a:rPr lang="en-GB" sz="2800" dirty="0" err="1" smtClean="0"/>
              <a:t>ecosistemici</a:t>
            </a:r>
            <a:endParaRPr lang="en-GB" sz="2800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733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 sz="2800"/>
          </a:p>
        </p:txBody>
      </p:sp>
      <p:sp>
        <p:nvSpPr>
          <p:cNvPr id="12" name="Rectangle 11"/>
          <p:cNvSpPr/>
          <p:nvPr/>
        </p:nvSpPr>
        <p:spPr>
          <a:xfrm>
            <a:off x="457200" y="4913293"/>
            <a:ext cx="3222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Osservazioni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lungo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gradienti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diversità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1869" y="4913293"/>
            <a:ext cx="3222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>
                <a:latin typeface="+mj-lt"/>
              </a:rPr>
              <a:t>Esperimenti</a:t>
            </a:r>
            <a:r>
              <a:rPr lang="sv-SE" sz="2800" dirty="0" smtClean="0">
                <a:latin typeface="+mj-lt"/>
              </a:rPr>
              <a:t> di </a:t>
            </a:r>
            <a:r>
              <a:rPr lang="sv-SE" sz="2800" dirty="0" err="1" smtClean="0">
                <a:latin typeface="+mj-lt"/>
              </a:rPr>
              <a:t>manipolazione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5914" y="3657600"/>
            <a:ext cx="4939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>
                <a:latin typeface="+mj-lt"/>
              </a:rPr>
              <a:t>Come </a:t>
            </a:r>
            <a:r>
              <a:rPr lang="sv-SE" sz="2800" dirty="0" err="1" smtClean="0">
                <a:latin typeface="+mj-lt"/>
              </a:rPr>
              <a:t>studiare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questa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relazione</a:t>
            </a:r>
            <a:r>
              <a:rPr lang="sv-SE" sz="2800" dirty="0" smtClean="0">
                <a:latin typeface="+mj-lt"/>
              </a:rPr>
              <a:t>?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05000" y="4267200"/>
            <a:ext cx="2286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67200" y="4267200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93" y="304800"/>
            <a:ext cx="298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0" y="1905000"/>
            <a:ext cx="4341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In </a:t>
            </a:r>
            <a:r>
              <a:rPr lang="sv-SE" sz="2400" dirty="0" err="1" smtClean="0"/>
              <a:t>ecosistemi</a:t>
            </a:r>
            <a:r>
              <a:rPr lang="sv-SE" sz="2400" dirty="0" smtClean="0"/>
              <a:t> </a:t>
            </a:r>
            <a:r>
              <a:rPr lang="sv-SE" sz="2400" dirty="0" err="1" smtClean="0"/>
              <a:t>poco</a:t>
            </a:r>
            <a:r>
              <a:rPr lang="sv-SE" sz="2400" dirty="0" smtClean="0"/>
              <a:t> </a:t>
            </a:r>
            <a:r>
              <a:rPr lang="sv-SE" sz="2400" dirty="0" err="1" smtClean="0"/>
              <a:t>disturbati</a:t>
            </a:r>
            <a:r>
              <a:rPr lang="sv-SE" sz="2400" dirty="0" smtClean="0"/>
              <a:t> </a:t>
            </a:r>
          </a:p>
          <a:p>
            <a:pPr marL="457200" indent="-457200"/>
            <a:r>
              <a:rPr lang="sv-SE" sz="2400" dirty="0" err="1" smtClean="0"/>
              <a:t>esistono</a:t>
            </a:r>
            <a:r>
              <a:rPr lang="sv-SE" sz="2400" dirty="0" smtClean="0"/>
              <a:t> </a:t>
            </a:r>
            <a:r>
              <a:rPr lang="sv-SE" sz="2400" dirty="0" err="1" smtClean="0"/>
              <a:t>diversi</a:t>
            </a:r>
            <a:r>
              <a:rPr lang="sv-SE" sz="2400" dirty="0" smtClean="0"/>
              <a:t> </a:t>
            </a:r>
            <a:r>
              <a:rPr lang="sv-SE" sz="2400" dirty="0" err="1" smtClean="0"/>
              <a:t>stadi</a:t>
            </a:r>
            <a:r>
              <a:rPr lang="sv-SE" sz="2400" dirty="0" smtClean="0"/>
              <a:t> di </a:t>
            </a:r>
            <a:r>
              <a:rPr lang="sv-SE" sz="2400" dirty="0" err="1" smtClean="0"/>
              <a:t>equilibrio</a:t>
            </a:r>
            <a:endParaRPr lang="sv-SE" sz="2400" dirty="0" smtClean="0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219200"/>
            <a:ext cx="393084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http://ars.els-cdn.com/content/image/1-s2.0-S0925857405001904-gr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114800"/>
            <a:ext cx="4429125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93" y="304800"/>
            <a:ext cx="298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219200"/>
            <a:ext cx="4543425" cy="49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93" y="304800"/>
            <a:ext cx="298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95400"/>
            <a:ext cx="433671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2006" y="1219200"/>
            <a:ext cx="436690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298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05000" y="27432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838201"/>
            <a:ext cx="611319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858000" y="1905000"/>
            <a:ext cx="1674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Meccanismi</a:t>
            </a:r>
            <a:endParaRPr lang="sv-SE" sz="2400" dirty="0" smtClean="0"/>
          </a:p>
        </p:txBody>
      </p:sp>
      <p:sp>
        <p:nvSpPr>
          <p:cNvPr id="9" name="Oval 8"/>
          <p:cNvSpPr/>
          <p:nvPr/>
        </p:nvSpPr>
        <p:spPr>
          <a:xfrm>
            <a:off x="70104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7010400" y="3200400"/>
            <a:ext cx="152400" cy="152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162800" y="2662535"/>
            <a:ext cx="115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Sp. </a:t>
            </a:r>
            <a:r>
              <a:rPr lang="sv-SE" sz="2400" dirty="0" err="1" smtClean="0"/>
              <a:t>cold</a:t>
            </a:r>
            <a:endParaRPr lang="sv-SE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162800" y="3043535"/>
            <a:ext cx="1349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Sp. </a:t>
            </a:r>
            <a:r>
              <a:rPr lang="sv-SE" sz="2400" dirty="0" err="1" smtClean="0"/>
              <a:t>warm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298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19812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/>
              <a:t>Meccanismi</a:t>
            </a:r>
            <a:r>
              <a:rPr lang="sv-SE" sz="2400" dirty="0" smtClean="0"/>
              <a:t>: ”Insurance </a:t>
            </a:r>
            <a:r>
              <a:rPr lang="sv-SE" sz="2400" dirty="0" err="1" smtClean="0"/>
              <a:t>hypothesis</a:t>
            </a:r>
            <a:r>
              <a:rPr lang="sv-SE" sz="2400" dirty="0" smtClean="0"/>
              <a:t>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881850"/>
            <a:ext cx="5810250" cy="57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324600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6705600" y="3653135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err="1" smtClean="0"/>
              <a:t>Drought</a:t>
            </a:r>
            <a:r>
              <a:rPr lang="sv-SE" sz="2400" dirty="0" smtClean="0"/>
              <a:t> </a:t>
            </a:r>
            <a:r>
              <a:rPr lang="sv-SE" sz="2400" dirty="0" err="1" smtClean="0"/>
              <a:t>resistant</a:t>
            </a:r>
            <a:endParaRPr lang="sv-SE" sz="24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3050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Evenness</a:t>
            </a:r>
            <a:r>
              <a:rPr lang="sv-SE" sz="2400" dirty="0" smtClean="0"/>
              <a:t> </a:t>
            </a:r>
            <a:r>
              <a:rPr lang="sv-SE" sz="2400" dirty="0" smtClean="0"/>
              <a:t>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8768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Effetto</a:t>
            </a:r>
            <a:r>
              <a:rPr lang="sv-SE" sz="2400" dirty="0" smtClean="0"/>
              <a:t> </a:t>
            </a:r>
            <a:r>
              <a:rPr lang="sv-SE" sz="2400" dirty="0" err="1" smtClean="0"/>
              <a:t>positivo</a:t>
            </a:r>
            <a:r>
              <a:rPr lang="sv-SE" sz="2400" dirty="0" smtClean="0"/>
              <a:t> </a:t>
            </a:r>
            <a:r>
              <a:rPr lang="sv-SE" sz="2400" dirty="0" err="1" smtClean="0"/>
              <a:t>sulla</a:t>
            </a:r>
            <a:r>
              <a:rPr lang="sv-SE" sz="2400" dirty="0" smtClean="0"/>
              <a:t> </a:t>
            </a:r>
            <a:r>
              <a:rPr lang="sv-SE" sz="2400" dirty="0" err="1" smtClean="0"/>
              <a:t>produttività</a:t>
            </a:r>
            <a:endParaRPr lang="sv-SE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838200"/>
            <a:ext cx="4267200" cy="39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5486400"/>
            <a:ext cx="4572000" cy="125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602238"/>
            <a:ext cx="4419600" cy="62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793" y="152400"/>
            <a:ext cx="3050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Evenness</a:t>
            </a:r>
            <a:r>
              <a:rPr lang="sv-SE" sz="2400" dirty="0" smtClean="0"/>
              <a:t> </a:t>
            </a:r>
            <a:r>
              <a:rPr lang="sv-SE" sz="2400" dirty="0" smtClean="0"/>
              <a:t>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Quanto</a:t>
            </a:r>
            <a:r>
              <a:rPr lang="sv-SE" sz="2400" dirty="0" smtClean="0"/>
              <a:t> stabile è </a:t>
            </a:r>
            <a:r>
              <a:rPr lang="sv-SE" sz="2400" dirty="0" err="1" smtClean="0"/>
              <a:t>l’abbondanza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specie?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228600"/>
            <a:ext cx="449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53574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Effetto</a:t>
            </a:r>
            <a:r>
              <a:rPr lang="sv-SE" sz="2400" dirty="0" smtClean="0"/>
              <a:t> </a:t>
            </a:r>
            <a:r>
              <a:rPr lang="sv-SE" sz="2400" dirty="0" err="1" smtClean="0"/>
              <a:t>positivo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abbondanze</a:t>
            </a:r>
            <a:r>
              <a:rPr lang="sv-SE" sz="2400" dirty="0" smtClean="0"/>
              <a:t> della </a:t>
            </a:r>
            <a:r>
              <a:rPr lang="sv-SE" sz="2400" dirty="0" err="1" smtClean="0"/>
              <a:t>comunità</a:t>
            </a:r>
            <a:endParaRPr lang="sv-SE" sz="2400" dirty="0" smtClean="0"/>
          </a:p>
          <a:p>
            <a:pPr indent="-457200"/>
            <a:endParaRPr lang="sv-SE" sz="2400" dirty="0" smtClean="0"/>
          </a:p>
          <a:p>
            <a:pPr indent="-457200"/>
            <a:r>
              <a:rPr lang="sv-SE" sz="2400" dirty="0" err="1" smtClean="0"/>
              <a:t>Negativo</a:t>
            </a:r>
            <a:r>
              <a:rPr lang="sv-SE" sz="2400" dirty="0" smtClean="0"/>
              <a:t> </a:t>
            </a:r>
            <a:r>
              <a:rPr lang="sv-SE" sz="2400" dirty="0" err="1" smtClean="0"/>
              <a:t>sulla</a:t>
            </a:r>
            <a:r>
              <a:rPr lang="sv-SE" sz="2400" dirty="0" smtClean="0"/>
              <a:t> </a:t>
            </a:r>
            <a:r>
              <a:rPr lang="sv-SE" sz="2400" dirty="0" err="1" smtClean="0"/>
              <a:t>singola</a:t>
            </a:r>
            <a:r>
              <a:rPr lang="sv-SE" sz="2400" dirty="0" smtClean="0"/>
              <a:t> specie</a:t>
            </a:r>
          </a:p>
        </p:txBody>
      </p:sp>
      <p:sp>
        <p:nvSpPr>
          <p:cNvPr id="8" name="Down Arrow 7"/>
          <p:cNvSpPr/>
          <p:nvPr/>
        </p:nvSpPr>
        <p:spPr>
          <a:xfrm>
            <a:off x="1905000" y="27432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3050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Evenness</a:t>
            </a:r>
            <a:r>
              <a:rPr lang="sv-SE" sz="2400" dirty="0" smtClean="0"/>
              <a:t> </a:t>
            </a:r>
            <a:r>
              <a:rPr lang="sv-SE" sz="2400" dirty="0" smtClean="0"/>
              <a:t>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17526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Evenness</a:t>
            </a:r>
            <a:r>
              <a:rPr lang="sv-SE" sz="2400" dirty="0" smtClean="0"/>
              <a:t> </a:t>
            </a:r>
            <a:r>
              <a:rPr lang="sv-SE" sz="2400" dirty="0" err="1" smtClean="0"/>
              <a:t>può</a:t>
            </a:r>
            <a:r>
              <a:rPr lang="sv-SE" sz="2400" dirty="0" smtClean="0"/>
              <a:t> </a:t>
            </a:r>
            <a:r>
              <a:rPr lang="sv-SE" sz="2400" dirty="0" err="1" smtClean="0"/>
              <a:t>giocare</a:t>
            </a:r>
            <a:r>
              <a:rPr lang="sv-SE" sz="2400" dirty="0" smtClean="0"/>
              <a:t> </a:t>
            </a:r>
            <a:r>
              <a:rPr lang="sv-SE" sz="2400" dirty="0" err="1" smtClean="0"/>
              <a:t>un</a:t>
            </a:r>
            <a:r>
              <a:rPr lang="sv-SE" sz="2400" dirty="0" smtClean="0"/>
              <a:t> </a:t>
            </a:r>
            <a:r>
              <a:rPr lang="sv-SE" sz="2400" dirty="0" err="1" smtClean="0"/>
              <a:t>ruolo</a:t>
            </a:r>
            <a:r>
              <a:rPr lang="sv-SE" sz="2400" dirty="0" smtClean="0"/>
              <a:t> importante </a:t>
            </a:r>
            <a:r>
              <a:rPr lang="sv-SE" sz="2400" dirty="0" err="1" smtClean="0"/>
              <a:t>nella</a:t>
            </a:r>
            <a:r>
              <a:rPr lang="sv-SE" sz="2400" dirty="0" smtClean="0"/>
              <a:t>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914400"/>
            <a:ext cx="430141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638800" y="3124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Perchè</a:t>
            </a:r>
            <a:r>
              <a:rPr lang="sv-SE" sz="2400" dirty="0" smtClean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11687" y="5297795"/>
            <a:ext cx="4532313" cy="156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3048000"/>
            <a:ext cx="3505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3050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Evenness</a:t>
            </a:r>
            <a:r>
              <a:rPr lang="sv-SE" sz="2400" dirty="0" smtClean="0"/>
              <a:t> </a:t>
            </a:r>
            <a:r>
              <a:rPr lang="sv-SE" sz="2400" dirty="0" smtClean="0"/>
              <a:t>e </a:t>
            </a:r>
            <a:r>
              <a:rPr lang="sv-SE" sz="2400" dirty="0" err="1" smtClean="0"/>
              <a:t>stabilità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5265003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/>
            <a:r>
              <a:rPr lang="sv-SE" sz="2400" dirty="0" smtClean="0"/>
              <a:t>Tutta la </a:t>
            </a:r>
            <a:r>
              <a:rPr lang="sv-SE" sz="2400" dirty="0" err="1" smtClean="0"/>
              <a:t>funzione</a:t>
            </a:r>
            <a:r>
              <a:rPr lang="sv-SE" sz="2400" dirty="0" smtClean="0"/>
              <a:t> </a:t>
            </a:r>
            <a:r>
              <a:rPr lang="sv-SE" sz="2400" dirty="0" err="1" smtClean="0"/>
              <a:t>dipende</a:t>
            </a:r>
            <a:r>
              <a:rPr lang="sv-SE" sz="2400" dirty="0" smtClean="0"/>
              <a:t> da </a:t>
            </a:r>
            <a:r>
              <a:rPr lang="sv-SE" sz="2400" dirty="0" err="1" smtClean="0"/>
              <a:t>una</a:t>
            </a:r>
            <a:r>
              <a:rPr lang="sv-SE" sz="2400" dirty="0" smtClean="0"/>
              <a:t> specie</a:t>
            </a:r>
          </a:p>
          <a:p>
            <a:pPr indent="-457200" algn="ctr"/>
            <a:r>
              <a:rPr lang="sv-SE" sz="2400" dirty="0" err="1" smtClean="0"/>
              <a:t>Esempi</a:t>
            </a:r>
            <a:r>
              <a:rPr lang="sv-SE" sz="2400" dirty="0" smtClean="0"/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1683603"/>
            <a:ext cx="0" cy="2362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5800" y="4045803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716280" y="2389215"/>
            <a:ext cx="2478024" cy="958596"/>
          </a:xfrm>
          <a:custGeom>
            <a:avLst/>
            <a:gdLst>
              <a:gd name="connsiteX0" fmla="*/ 0 w 2478024"/>
              <a:gd name="connsiteY0" fmla="*/ 740664 h 958596"/>
              <a:gd name="connsiteX1" fmla="*/ 320040 w 2478024"/>
              <a:gd name="connsiteY1" fmla="*/ 521208 h 958596"/>
              <a:gd name="connsiteX2" fmla="*/ 676656 w 2478024"/>
              <a:gd name="connsiteY2" fmla="*/ 859536 h 958596"/>
              <a:gd name="connsiteX3" fmla="*/ 941832 w 2478024"/>
              <a:gd name="connsiteY3" fmla="*/ 566928 h 958596"/>
              <a:gd name="connsiteX4" fmla="*/ 1216152 w 2478024"/>
              <a:gd name="connsiteY4" fmla="*/ 768096 h 958596"/>
              <a:gd name="connsiteX5" fmla="*/ 1828800 w 2478024"/>
              <a:gd name="connsiteY5" fmla="*/ 320040 h 958596"/>
              <a:gd name="connsiteX6" fmla="*/ 2048256 w 2478024"/>
              <a:gd name="connsiteY6" fmla="*/ 905256 h 958596"/>
              <a:gd name="connsiteX7" fmla="*/ 2478024 w 2478024"/>
              <a:gd name="connsiteY7" fmla="*/ 0 h 958596"/>
              <a:gd name="connsiteX8" fmla="*/ 2478024 w 2478024"/>
              <a:gd name="connsiteY8" fmla="*/ 0 h 9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024" h="958596">
                <a:moveTo>
                  <a:pt x="0" y="740664"/>
                </a:moveTo>
                <a:cubicBezTo>
                  <a:pt x="103632" y="621030"/>
                  <a:pt x="207264" y="501396"/>
                  <a:pt x="320040" y="521208"/>
                </a:cubicBezTo>
                <a:cubicBezTo>
                  <a:pt x="432816" y="541020"/>
                  <a:pt x="573024" y="851916"/>
                  <a:pt x="676656" y="859536"/>
                </a:cubicBezTo>
                <a:cubicBezTo>
                  <a:pt x="780288" y="867156"/>
                  <a:pt x="851916" y="582168"/>
                  <a:pt x="941832" y="566928"/>
                </a:cubicBezTo>
                <a:cubicBezTo>
                  <a:pt x="1031748" y="551688"/>
                  <a:pt x="1068324" y="809244"/>
                  <a:pt x="1216152" y="768096"/>
                </a:cubicBezTo>
                <a:cubicBezTo>
                  <a:pt x="1363980" y="726948"/>
                  <a:pt x="1690116" y="297180"/>
                  <a:pt x="1828800" y="320040"/>
                </a:cubicBezTo>
                <a:cubicBezTo>
                  <a:pt x="1967484" y="342900"/>
                  <a:pt x="1940052" y="958596"/>
                  <a:pt x="2048256" y="905256"/>
                </a:cubicBezTo>
                <a:cubicBezTo>
                  <a:pt x="2156460" y="851916"/>
                  <a:pt x="2478024" y="0"/>
                  <a:pt x="2478024" y="0"/>
                </a:cubicBezTo>
                <a:lnTo>
                  <a:pt x="247802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15" name="Freeform 14"/>
          <p:cNvSpPr/>
          <p:nvPr/>
        </p:nvSpPr>
        <p:spPr>
          <a:xfrm>
            <a:off x="826008" y="2655915"/>
            <a:ext cx="2532888" cy="489204"/>
          </a:xfrm>
          <a:custGeom>
            <a:avLst/>
            <a:gdLst>
              <a:gd name="connsiteX0" fmla="*/ 0 w 2532888"/>
              <a:gd name="connsiteY0" fmla="*/ 80772 h 489204"/>
              <a:gd name="connsiteX1" fmla="*/ 173736 w 2532888"/>
              <a:gd name="connsiteY1" fmla="*/ 272796 h 489204"/>
              <a:gd name="connsiteX2" fmla="*/ 585216 w 2532888"/>
              <a:gd name="connsiteY2" fmla="*/ 35052 h 489204"/>
              <a:gd name="connsiteX3" fmla="*/ 768096 w 2532888"/>
              <a:gd name="connsiteY3" fmla="*/ 483108 h 489204"/>
              <a:gd name="connsiteX4" fmla="*/ 1124712 w 2532888"/>
              <a:gd name="connsiteY4" fmla="*/ 71628 h 489204"/>
              <a:gd name="connsiteX5" fmla="*/ 1408176 w 2532888"/>
              <a:gd name="connsiteY5" fmla="*/ 455676 h 489204"/>
              <a:gd name="connsiteX6" fmla="*/ 1755648 w 2532888"/>
              <a:gd name="connsiteY6" fmla="*/ 163068 h 489204"/>
              <a:gd name="connsiteX7" fmla="*/ 2130552 w 2532888"/>
              <a:gd name="connsiteY7" fmla="*/ 364236 h 489204"/>
              <a:gd name="connsiteX8" fmla="*/ 2532888 w 2532888"/>
              <a:gd name="connsiteY8" fmla="*/ 99060 h 489204"/>
              <a:gd name="connsiteX9" fmla="*/ 2532888 w 2532888"/>
              <a:gd name="connsiteY9" fmla="*/ 99060 h 4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2888" h="489204">
                <a:moveTo>
                  <a:pt x="0" y="80772"/>
                </a:moveTo>
                <a:cubicBezTo>
                  <a:pt x="38100" y="180594"/>
                  <a:pt x="76200" y="280416"/>
                  <a:pt x="173736" y="272796"/>
                </a:cubicBezTo>
                <a:cubicBezTo>
                  <a:pt x="271272" y="265176"/>
                  <a:pt x="486156" y="0"/>
                  <a:pt x="585216" y="35052"/>
                </a:cubicBezTo>
                <a:cubicBezTo>
                  <a:pt x="684276" y="70104"/>
                  <a:pt x="678180" y="477012"/>
                  <a:pt x="768096" y="483108"/>
                </a:cubicBezTo>
                <a:cubicBezTo>
                  <a:pt x="858012" y="489204"/>
                  <a:pt x="1018032" y="76200"/>
                  <a:pt x="1124712" y="71628"/>
                </a:cubicBezTo>
                <a:cubicBezTo>
                  <a:pt x="1231392" y="67056"/>
                  <a:pt x="1303020" y="440436"/>
                  <a:pt x="1408176" y="455676"/>
                </a:cubicBezTo>
                <a:cubicBezTo>
                  <a:pt x="1513332" y="470916"/>
                  <a:pt x="1635252" y="178308"/>
                  <a:pt x="1755648" y="163068"/>
                </a:cubicBezTo>
                <a:cubicBezTo>
                  <a:pt x="1876044" y="147828"/>
                  <a:pt x="2001012" y="374904"/>
                  <a:pt x="2130552" y="364236"/>
                </a:cubicBezTo>
                <a:cubicBezTo>
                  <a:pt x="2260092" y="353568"/>
                  <a:pt x="2532888" y="99060"/>
                  <a:pt x="2532888" y="99060"/>
                </a:cubicBezTo>
                <a:lnTo>
                  <a:pt x="2532888" y="990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16" name="Freeform 15"/>
          <p:cNvSpPr/>
          <p:nvPr/>
        </p:nvSpPr>
        <p:spPr>
          <a:xfrm>
            <a:off x="762000" y="2217003"/>
            <a:ext cx="2590800" cy="903732"/>
          </a:xfrm>
          <a:custGeom>
            <a:avLst/>
            <a:gdLst>
              <a:gd name="connsiteX0" fmla="*/ 0 w 2898648"/>
              <a:gd name="connsiteY0" fmla="*/ 355092 h 903732"/>
              <a:gd name="connsiteX1" fmla="*/ 758952 w 2898648"/>
              <a:gd name="connsiteY1" fmla="*/ 592836 h 903732"/>
              <a:gd name="connsiteX2" fmla="*/ 1133856 w 2898648"/>
              <a:gd name="connsiteY2" fmla="*/ 300228 h 903732"/>
              <a:gd name="connsiteX3" fmla="*/ 1426464 w 2898648"/>
              <a:gd name="connsiteY3" fmla="*/ 656844 h 903732"/>
              <a:gd name="connsiteX4" fmla="*/ 1755648 w 2898648"/>
              <a:gd name="connsiteY4" fmla="*/ 25908 h 903732"/>
              <a:gd name="connsiteX5" fmla="*/ 2139696 w 2898648"/>
              <a:gd name="connsiteY5" fmla="*/ 812292 h 903732"/>
              <a:gd name="connsiteX6" fmla="*/ 2688336 w 2898648"/>
              <a:gd name="connsiteY6" fmla="*/ 574548 h 903732"/>
              <a:gd name="connsiteX7" fmla="*/ 2898648 w 2898648"/>
              <a:gd name="connsiteY7" fmla="*/ 647700 h 90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648" h="903732">
                <a:moveTo>
                  <a:pt x="0" y="355092"/>
                </a:moveTo>
                <a:cubicBezTo>
                  <a:pt x="284988" y="478536"/>
                  <a:pt x="569976" y="601980"/>
                  <a:pt x="758952" y="592836"/>
                </a:cubicBezTo>
                <a:cubicBezTo>
                  <a:pt x="947928" y="583692"/>
                  <a:pt x="1022604" y="289560"/>
                  <a:pt x="1133856" y="300228"/>
                </a:cubicBezTo>
                <a:cubicBezTo>
                  <a:pt x="1245108" y="310896"/>
                  <a:pt x="1322832" y="702564"/>
                  <a:pt x="1426464" y="656844"/>
                </a:cubicBezTo>
                <a:cubicBezTo>
                  <a:pt x="1530096" y="611124"/>
                  <a:pt x="1636776" y="0"/>
                  <a:pt x="1755648" y="25908"/>
                </a:cubicBezTo>
                <a:cubicBezTo>
                  <a:pt x="1874520" y="51816"/>
                  <a:pt x="1984248" y="720852"/>
                  <a:pt x="2139696" y="812292"/>
                </a:cubicBezTo>
                <a:cubicBezTo>
                  <a:pt x="2295144" y="903732"/>
                  <a:pt x="2561844" y="601980"/>
                  <a:pt x="2688336" y="574548"/>
                </a:cubicBezTo>
                <a:cubicBezTo>
                  <a:pt x="2814828" y="547116"/>
                  <a:pt x="2856738" y="597408"/>
                  <a:pt x="2898648" y="6477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17" name="Freeform 16"/>
          <p:cNvSpPr/>
          <p:nvPr/>
        </p:nvSpPr>
        <p:spPr>
          <a:xfrm>
            <a:off x="743712" y="2489799"/>
            <a:ext cx="2609088" cy="763524"/>
          </a:xfrm>
          <a:custGeom>
            <a:avLst/>
            <a:gdLst>
              <a:gd name="connsiteX0" fmla="*/ 0 w 2990088"/>
              <a:gd name="connsiteY0" fmla="*/ 0 h 763524"/>
              <a:gd name="connsiteX1" fmla="*/ 365760 w 2990088"/>
              <a:gd name="connsiteY1" fmla="*/ 411480 h 763524"/>
              <a:gd name="connsiteX2" fmla="*/ 713232 w 2990088"/>
              <a:gd name="connsiteY2" fmla="*/ 82296 h 763524"/>
              <a:gd name="connsiteX3" fmla="*/ 777240 w 2990088"/>
              <a:gd name="connsiteY3" fmla="*/ 740664 h 763524"/>
              <a:gd name="connsiteX4" fmla="*/ 1170432 w 2990088"/>
              <a:gd name="connsiteY4" fmla="*/ 219456 h 763524"/>
              <a:gd name="connsiteX5" fmla="*/ 1773936 w 2990088"/>
              <a:gd name="connsiteY5" fmla="*/ 429768 h 763524"/>
              <a:gd name="connsiteX6" fmla="*/ 2084832 w 2990088"/>
              <a:gd name="connsiteY6" fmla="*/ 420624 h 763524"/>
              <a:gd name="connsiteX7" fmla="*/ 2231136 w 2990088"/>
              <a:gd name="connsiteY7" fmla="*/ 237744 h 763524"/>
              <a:gd name="connsiteX8" fmla="*/ 2679192 w 2990088"/>
              <a:gd name="connsiteY8" fmla="*/ 438912 h 763524"/>
              <a:gd name="connsiteX9" fmla="*/ 2990088 w 2990088"/>
              <a:gd name="connsiteY9" fmla="*/ 411480 h 763524"/>
              <a:gd name="connsiteX10" fmla="*/ 2990088 w 2990088"/>
              <a:gd name="connsiteY10" fmla="*/ 411480 h 76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0088" h="763524">
                <a:moveTo>
                  <a:pt x="0" y="0"/>
                </a:moveTo>
                <a:cubicBezTo>
                  <a:pt x="123444" y="198882"/>
                  <a:pt x="246888" y="397764"/>
                  <a:pt x="365760" y="411480"/>
                </a:cubicBezTo>
                <a:cubicBezTo>
                  <a:pt x="484632" y="425196"/>
                  <a:pt x="644652" y="27432"/>
                  <a:pt x="713232" y="82296"/>
                </a:cubicBezTo>
                <a:cubicBezTo>
                  <a:pt x="781812" y="137160"/>
                  <a:pt x="701040" y="717804"/>
                  <a:pt x="777240" y="740664"/>
                </a:cubicBezTo>
                <a:cubicBezTo>
                  <a:pt x="853440" y="763524"/>
                  <a:pt x="1004316" y="271272"/>
                  <a:pt x="1170432" y="219456"/>
                </a:cubicBezTo>
                <a:cubicBezTo>
                  <a:pt x="1336548" y="167640"/>
                  <a:pt x="1621536" y="396240"/>
                  <a:pt x="1773936" y="429768"/>
                </a:cubicBezTo>
                <a:cubicBezTo>
                  <a:pt x="1926336" y="463296"/>
                  <a:pt x="2008632" y="452628"/>
                  <a:pt x="2084832" y="420624"/>
                </a:cubicBezTo>
                <a:cubicBezTo>
                  <a:pt x="2161032" y="388620"/>
                  <a:pt x="2132076" y="234696"/>
                  <a:pt x="2231136" y="237744"/>
                </a:cubicBezTo>
                <a:cubicBezTo>
                  <a:pt x="2330196" y="240792"/>
                  <a:pt x="2552700" y="409956"/>
                  <a:pt x="2679192" y="438912"/>
                </a:cubicBezTo>
                <a:cubicBezTo>
                  <a:pt x="2805684" y="467868"/>
                  <a:pt x="2990088" y="411480"/>
                  <a:pt x="2990088" y="411480"/>
                </a:cubicBezTo>
                <a:lnTo>
                  <a:pt x="2990088" y="4114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642104" y="1683603"/>
            <a:ext cx="0" cy="2362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42104" y="4045803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672584" y="3512403"/>
            <a:ext cx="2478024" cy="272796"/>
          </a:xfrm>
          <a:custGeom>
            <a:avLst/>
            <a:gdLst>
              <a:gd name="connsiteX0" fmla="*/ 0 w 2478024"/>
              <a:gd name="connsiteY0" fmla="*/ 740664 h 958596"/>
              <a:gd name="connsiteX1" fmla="*/ 320040 w 2478024"/>
              <a:gd name="connsiteY1" fmla="*/ 521208 h 958596"/>
              <a:gd name="connsiteX2" fmla="*/ 676656 w 2478024"/>
              <a:gd name="connsiteY2" fmla="*/ 859536 h 958596"/>
              <a:gd name="connsiteX3" fmla="*/ 941832 w 2478024"/>
              <a:gd name="connsiteY3" fmla="*/ 566928 h 958596"/>
              <a:gd name="connsiteX4" fmla="*/ 1216152 w 2478024"/>
              <a:gd name="connsiteY4" fmla="*/ 768096 h 958596"/>
              <a:gd name="connsiteX5" fmla="*/ 1828800 w 2478024"/>
              <a:gd name="connsiteY5" fmla="*/ 320040 h 958596"/>
              <a:gd name="connsiteX6" fmla="*/ 2048256 w 2478024"/>
              <a:gd name="connsiteY6" fmla="*/ 905256 h 958596"/>
              <a:gd name="connsiteX7" fmla="*/ 2478024 w 2478024"/>
              <a:gd name="connsiteY7" fmla="*/ 0 h 958596"/>
              <a:gd name="connsiteX8" fmla="*/ 2478024 w 2478024"/>
              <a:gd name="connsiteY8" fmla="*/ 0 h 95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024" h="958596">
                <a:moveTo>
                  <a:pt x="0" y="740664"/>
                </a:moveTo>
                <a:cubicBezTo>
                  <a:pt x="103632" y="621030"/>
                  <a:pt x="207264" y="501396"/>
                  <a:pt x="320040" y="521208"/>
                </a:cubicBezTo>
                <a:cubicBezTo>
                  <a:pt x="432816" y="541020"/>
                  <a:pt x="573024" y="851916"/>
                  <a:pt x="676656" y="859536"/>
                </a:cubicBezTo>
                <a:cubicBezTo>
                  <a:pt x="780288" y="867156"/>
                  <a:pt x="851916" y="582168"/>
                  <a:pt x="941832" y="566928"/>
                </a:cubicBezTo>
                <a:cubicBezTo>
                  <a:pt x="1031748" y="551688"/>
                  <a:pt x="1068324" y="809244"/>
                  <a:pt x="1216152" y="768096"/>
                </a:cubicBezTo>
                <a:cubicBezTo>
                  <a:pt x="1363980" y="726948"/>
                  <a:pt x="1690116" y="297180"/>
                  <a:pt x="1828800" y="320040"/>
                </a:cubicBezTo>
                <a:cubicBezTo>
                  <a:pt x="1967484" y="342900"/>
                  <a:pt x="1940052" y="958596"/>
                  <a:pt x="2048256" y="905256"/>
                </a:cubicBezTo>
                <a:cubicBezTo>
                  <a:pt x="2156460" y="851916"/>
                  <a:pt x="2478024" y="0"/>
                  <a:pt x="2478024" y="0"/>
                </a:cubicBezTo>
                <a:lnTo>
                  <a:pt x="247802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21" name="Freeform 20"/>
          <p:cNvSpPr/>
          <p:nvPr/>
        </p:nvSpPr>
        <p:spPr>
          <a:xfrm>
            <a:off x="4782312" y="3727287"/>
            <a:ext cx="2532888" cy="89916"/>
          </a:xfrm>
          <a:custGeom>
            <a:avLst/>
            <a:gdLst>
              <a:gd name="connsiteX0" fmla="*/ 0 w 2532888"/>
              <a:gd name="connsiteY0" fmla="*/ 80772 h 489204"/>
              <a:gd name="connsiteX1" fmla="*/ 173736 w 2532888"/>
              <a:gd name="connsiteY1" fmla="*/ 272796 h 489204"/>
              <a:gd name="connsiteX2" fmla="*/ 585216 w 2532888"/>
              <a:gd name="connsiteY2" fmla="*/ 35052 h 489204"/>
              <a:gd name="connsiteX3" fmla="*/ 768096 w 2532888"/>
              <a:gd name="connsiteY3" fmla="*/ 483108 h 489204"/>
              <a:gd name="connsiteX4" fmla="*/ 1124712 w 2532888"/>
              <a:gd name="connsiteY4" fmla="*/ 71628 h 489204"/>
              <a:gd name="connsiteX5" fmla="*/ 1408176 w 2532888"/>
              <a:gd name="connsiteY5" fmla="*/ 455676 h 489204"/>
              <a:gd name="connsiteX6" fmla="*/ 1755648 w 2532888"/>
              <a:gd name="connsiteY6" fmla="*/ 163068 h 489204"/>
              <a:gd name="connsiteX7" fmla="*/ 2130552 w 2532888"/>
              <a:gd name="connsiteY7" fmla="*/ 364236 h 489204"/>
              <a:gd name="connsiteX8" fmla="*/ 2532888 w 2532888"/>
              <a:gd name="connsiteY8" fmla="*/ 99060 h 489204"/>
              <a:gd name="connsiteX9" fmla="*/ 2532888 w 2532888"/>
              <a:gd name="connsiteY9" fmla="*/ 99060 h 4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2888" h="489204">
                <a:moveTo>
                  <a:pt x="0" y="80772"/>
                </a:moveTo>
                <a:cubicBezTo>
                  <a:pt x="38100" y="180594"/>
                  <a:pt x="76200" y="280416"/>
                  <a:pt x="173736" y="272796"/>
                </a:cubicBezTo>
                <a:cubicBezTo>
                  <a:pt x="271272" y="265176"/>
                  <a:pt x="486156" y="0"/>
                  <a:pt x="585216" y="35052"/>
                </a:cubicBezTo>
                <a:cubicBezTo>
                  <a:pt x="684276" y="70104"/>
                  <a:pt x="678180" y="477012"/>
                  <a:pt x="768096" y="483108"/>
                </a:cubicBezTo>
                <a:cubicBezTo>
                  <a:pt x="858012" y="489204"/>
                  <a:pt x="1018032" y="76200"/>
                  <a:pt x="1124712" y="71628"/>
                </a:cubicBezTo>
                <a:cubicBezTo>
                  <a:pt x="1231392" y="67056"/>
                  <a:pt x="1303020" y="440436"/>
                  <a:pt x="1408176" y="455676"/>
                </a:cubicBezTo>
                <a:cubicBezTo>
                  <a:pt x="1513332" y="470916"/>
                  <a:pt x="1635252" y="178308"/>
                  <a:pt x="1755648" y="163068"/>
                </a:cubicBezTo>
                <a:cubicBezTo>
                  <a:pt x="1876044" y="147828"/>
                  <a:pt x="2001012" y="374904"/>
                  <a:pt x="2130552" y="364236"/>
                </a:cubicBezTo>
                <a:cubicBezTo>
                  <a:pt x="2260092" y="353568"/>
                  <a:pt x="2532888" y="99060"/>
                  <a:pt x="2532888" y="99060"/>
                </a:cubicBezTo>
                <a:lnTo>
                  <a:pt x="2532888" y="990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22" name="Freeform 21"/>
          <p:cNvSpPr/>
          <p:nvPr/>
        </p:nvSpPr>
        <p:spPr>
          <a:xfrm>
            <a:off x="4718304" y="1759803"/>
            <a:ext cx="2590800" cy="1447800"/>
          </a:xfrm>
          <a:custGeom>
            <a:avLst/>
            <a:gdLst>
              <a:gd name="connsiteX0" fmla="*/ 0 w 2898648"/>
              <a:gd name="connsiteY0" fmla="*/ 355092 h 903732"/>
              <a:gd name="connsiteX1" fmla="*/ 758952 w 2898648"/>
              <a:gd name="connsiteY1" fmla="*/ 592836 h 903732"/>
              <a:gd name="connsiteX2" fmla="*/ 1133856 w 2898648"/>
              <a:gd name="connsiteY2" fmla="*/ 300228 h 903732"/>
              <a:gd name="connsiteX3" fmla="*/ 1426464 w 2898648"/>
              <a:gd name="connsiteY3" fmla="*/ 656844 h 903732"/>
              <a:gd name="connsiteX4" fmla="*/ 1755648 w 2898648"/>
              <a:gd name="connsiteY4" fmla="*/ 25908 h 903732"/>
              <a:gd name="connsiteX5" fmla="*/ 2139696 w 2898648"/>
              <a:gd name="connsiteY5" fmla="*/ 812292 h 903732"/>
              <a:gd name="connsiteX6" fmla="*/ 2688336 w 2898648"/>
              <a:gd name="connsiteY6" fmla="*/ 574548 h 903732"/>
              <a:gd name="connsiteX7" fmla="*/ 2898648 w 2898648"/>
              <a:gd name="connsiteY7" fmla="*/ 647700 h 90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648" h="903732">
                <a:moveTo>
                  <a:pt x="0" y="355092"/>
                </a:moveTo>
                <a:cubicBezTo>
                  <a:pt x="284988" y="478536"/>
                  <a:pt x="569976" y="601980"/>
                  <a:pt x="758952" y="592836"/>
                </a:cubicBezTo>
                <a:cubicBezTo>
                  <a:pt x="947928" y="583692"/>
                  <a:pt x="1022604" y="289560"/>
                  <a:pt x="1133856" y="300228"/>
                </a:cubicBezTo>
                <a:cubicBezTo>
                  <a:pt x="1245108" y="310896"/>
                  <a:pt x="1322832" y="702564"/>
                  <a:pt x="1426464" y="656844"/>
                </a:cubicBezTo>
                <a:cubicBezTo>
                  <a:pt x="1530096" y="611124"/>
                  <a:pt x="1636776" y="0"/>
                  <a:pt x="1755648" y="25908"/>
                </a:cubicBezTo>
                <a:cubicBezTo>
                  <a:pt x="1874520" y="51816"/>
                  <a:pt x="1984248" y="720852"/>
                  <a:pt x="2139696" y="812292"/>
                </a:cubicBezTo>
                <a:cubicBezTo>
                  <a:pt x="2295144" y="903732"/>
                  <a:pt x="2561844" y="601980"/>
                  <a:pt x="2688336" y="574548"/>
                </a:cubicBezTo>
                <a:cubicBezTo>
                  <a:pt x="2814828" y="547116"/>
                  <a:pt x="2856738" y="597408"/>
                  <a:pt x="2898648" y="6477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23" name="Freeform 22"/>
          <p:cNvSpPr/>
          <p:nvPr/>
        </p:nvSpPr>
        <p:spPr>
          <a:xfrm>
            <a:off x="4700016" y="3542883"/>
            <a:ext cx="2609088" cy="274320"/>
          </a:xfrm>
          <a:custGeom>
            <a:avLst/>
            <a:gdLst>
              <a:gd name="connsiteX0" fmla="*/ 0 w 2990088"/>
              <a:gd name="connsiteY0" fmla="*/ 0 h 763524"/>
              <a:gd name="connsiteX1" fmla="*/ 365760 w 2990088"/>
              <a:gd name="connsiteY1" fmla="*/ 411480 h 763524"/>
              <a:gd name="connsiteX2" fmla="*/ 713232 w 2990088"/>
              <a:gd name="connsiteY2" fmla="*/ 82296 h 763524"/>
              <a:gd name="connsiteX3" fmla="*/ 777240 w 2990088"/>
              <a:gd name="connsiteY3" fmla="*/ 740664 h 763524"/>
              <a:gd name="connsiteX4" fmla="*/ 1170432 w 2990088"/>
              <a:gd name="connsiteY4" fmla="*/ 219456 h 763524"/>
              <a:gd name="connsiteX5" fmla="*/ 1773936 w 2990088"/>
              <a:gd name="connsiteY5" fmla="*/ 429768 h 763524"/>
              <a:gd name="connsiteX6" fmla="*/ 2084832 w 2990088"/>
              <a:gd name="connsiteY6" fmla="*/ 420624 h 763524"/>
              <a:gd name="connsiteX7" fmla="*/ 2231136 w 2990088"/>
              <a:gd name="connsiteY7" fmla="*/ 237744 h 763524"/>
              <a:gd name="connsiteX8" fmla="*/ 2679192 w 2990088"/>
              <a:gd name="connsiteY8" fmla="*/ 438912 h 763524"/>
              <a:gd name="connsiteX9" fmla="*/ 2990088 w 2990088"/>
              <a:gd name="connsiteY9" fmla="*/ 411480 h 763524"/>
              <a:gd name="connsiteX10" fmla="*/ 2990088 w 2990088"/>
              <a:gd name="connsiteY10" fmla="*/ 411480 h 76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0088" h="763524">
                <a:moveTo>
                  <a:pt x="0" y="0"/>
                </a:moveTo>
                <a:cubicBezTo>
                  <a:pt x="123444" y="198882"/>
                  <a:pt x="246888" y="397764"/>
                  <a:pt x="365760" y="411480"/>
                </a:cubicBezTo>
                <a:cubicBezTo>
                  <a:pt x="484632" y="425196"/>
                  <a:pt x="644652" y="27432"/>
                  <a:pt x="713232" y="82296"/>
                </a:cubicBezTo>
                <a:cubicBezTo>
                  <a:pt x="781812" y="137160"/>
                  <a:pt x="701040" y="717804"/>
                  <a:pt x="777240" y="740664"/>
                </a:cubicBezTo>
                <a:cubicBezTo>
                  <a:pt x="853440" y="763524"/>
                  <a:pt x="1004316" y="271272"/>
                  <a:pt x="1170432" y="219456"/>
                </a:cubicBezTo>
                <a:cubicBezTo>
                  <a:pt x="1336548" y="167640"/>
                  <a:pt x="1621536" y="396240"/>
                  <a:pt x="1773936" y="429768"/>
                </a:cubicBezTo>
                <a:cubicBezTo>
                  <a:pt x="1926336" y="463296"/>
                  <a:pt x="2008632" y="452628"/>
                  <a:pt x="2084832" y="420624"/>
                </a:cubicBezTo>
                <a:cubicBezTo>
                  <a:pt x="2161032" y="388620"/>
                  <a:pt x="2132076" y="234696"/>
                  <a:pt x="2231136" y="237744"/>
                </a:cubicBezTo>
                <a:cubicBezTo>
                  <a:pt x="2330196" y="240792"/>
                  <a:pt x="2552700" y="409956"/>
                  <a:pt x="2679192" y="438912"/>
                </a:cubicBezTo>
                <a:cubicBezTo>
                  <a:pt x="2805684" y="467868"/>
                  <a:pt x="2990088" y="411480"/>
                  <a:pt x="2990088" y="411480"/>
                </a:cubicBezTo>
                <a:lnTo>
                  <a:pt x="2990088" y="4114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24" name="Freeform 23"/>
          <p:cNvSpPr/>
          <p:nvPr/>
        </p:nvSpPr>
        <p:spPr>
          <a:xfrm>
            <a:off x="4648200" y="3428339"/>
            <a:ext cx="2667000" cy="312664"/>
          </a:xfrm>
          <a:custGeom>
            <a:avLst/>
            <a:gdLst>
              <a:gd name="connsiteX0" fmla="*/ 0 w 2478024"/>
              <a:gd name="connsiteY0" fmla="*/ 740664 h 958596"/>
              <a:gd name="connsiteX1" fmla="*/ 320040 w 2478024"/>
              <a:gd name="connsiteY1" fmla="*/ 521208 h 958596"/>
              <a:gd name="connsiteX2" fmla="*/ 676656 w 2478024"/>
              <a:gd name="connsiteY2" fmla="*/ 859536 h 958596"/>
              <a:gd name="connsiteX3" fmla="*/ 941832 w 2478024"/>
              <a:gd name="connsiteY3" fmla="*/ 566928 h 958596"/>
              <a:gd name="connsiteX4" fmla="*/ 1216152 w 2478024"/>
              <a:gd name="connsiteY4" fmla="*/ 768096 h 958596"/>
              <a:gd name="connsiteX5" fmla="*/ 1828800 w 2478024"/>
              <a:gd name="connsiteY5" fmla="*/ 320040 h 958596"/>
              <a:gd name="connsiteX6" fmla="*/ 2048256 w 2478024"/>
              <a:gd name="connsiteY6" fmla="*/ 905256 h 958596"/>
              <a:gd name="connsiteX7" fmla="*/ 2478024 w 2478024"/>
              <a:gd name="connsiteY7" fmla="*/ 0 h 958596"/>
              <a:gd name="connsiteX8" fmla="*/ 2478024 w 2478024"/>
              <a:gd name="connsiteY8" fmla="*/ 0 h 958596"/>
              <a:gd name="connsiteX0" fmla="*/ 0 w 2478024"/>
              <a:gd name="connsiteY0" fmla="*/ 740664 h 958596"/>
              <a:gd name="connsiteX1" fmla="*/ 320040 w 2478024"/>
              <a:gd name="connsiteY1" fmla="*/ 521208 h 958596"/>
              <a:gd name="connsiteX2" fmla="*/ 676656 w 2478024"/>
              <a:gd name="connsiteY2" fmla="*/ 859536 h 958596"/>
              <a:gd name="connsiteX3" fmla="*/ 941832 w 2478024"/>
              <a:gd name="connsiteY3" fmla="*/ 566928 h 958596"/>
              <a:gd name="connsiteX4" fmla="*/ 1447800 w 2478024"/>
              <a:gd name="connsiteY4" fmla="*/ 267764 h 958596"/>
              <a:gd name="connsiteX5" fmla="*/ 1828800 w 2478024"/>
              <a:gd name="connsiteY5" fmla="*/ 320040 h 958596"/>
              <a:gd name="connsiteX6" fmla="*/ 2048256 w 2478024"/>
              <a:gd name="connsiteY6" fmla="*/ 905256 h 958596"/>
              <a:gd name="connsiteX7" fmla="*/ 2478024 w 2478024"/>
              <a:gd name="connsiteY7" fmla="*/ 0 h 958596"/>
              <a:gd name="connsiteX8" fmla="*/ 2478024 w 2478024"/>
              <a:gd name="connsiteY8" fmla="*/ 0 h 958596"/>
              <a:gd name="connsiteX0" fmla="*/ 0 w 2478024"/>
              <a:gd name="connsiteY0" fmla="*/ 740664 h 958596"/>
              <a:gd name="connsiteX1" fmla="*/ 320040 w 2478024"/>
              <a:gd name="connsiteY1" fmla="*/ 521208 h 958596"/>
              <a:gd name="connsiteX2" fmla="*/ 676656 w 2478024"/>
              <a:gd name="connsiteY2" fmla="*/ 859536 h 958596"/>
              <a:gd name="connsiteX3" fmla="*/ 941832 w 2478024"/>
              <a:gd name="connsiteY3" fmla="*/ 566928 h 958596"/>
              <a:gd name="connsiteX4" fmla="*/ 1447800 w 2478024"/>
              <a:gd name="connsiteY4" fmla="*/ 267764 h 958596"/>
              <a:gd name="connsiteX5" fmla="*/ 1828800 w 2478024"/>
              <a:gd name="connsiteY5" fmla="*/ 320040 h 958596"/>
              <a:gd name="connsiteX6" fmla="*/ 2048256 w 2478024"/>
              <a:gd name="connsiteY6" fmla="*/ 905256 h 958596"/>
              <a:gd name="connsiteX7" fmla="*/ 2478024 w 2478024"/>
              <a:gd name="connsiteY7" fmla="*/ 0 h 958596"/>
              <a:gd name="connsiteX8" fmla="*/ 2478024 w 2478024"/>
              <a:gd name="connsiteY8" fmla="*/ 0 h 958596"/>
              <a:gd name="connsiteX0" fmla="*/ 0 w 2543048"/>
              <a:gd name="connsiteY0" fmla="*/ 768298 h 1098691"/>
              <a:gd name="connsiteX1" fmla="*/ 320040 w 2543048"/>
              <a:gd name="connsiteY1" fmla="*/ 548842 h 1098691"/>
              <a:gd name="connsiteX2" fmla="*/ 676656 w 2543048"/>
              <a:gd name="connsiteY2" fmla="*/ 887170 h 1098691"/>
              <a:gd name="connsiteX3" fmla="*/ 941832 w 2543048"/>
              <a:gd name="connsiteY3" fmla="*/ 594562 h 1098691"/>
              <a:gd name="connsiteX4" fmla="*/ 1447800 w 2543048"/>
              <a:gd name="connsiteY4" fmla="*/ 295398 h 1098691"/>
              <a:gd name="connsiteX5" fmla="*/ 1828800 w 2543048"/>
              <a:gd name="connsiteY5" fmla="*/ 347674 h 1098691"/>
              <a:gd name="connsiteX6" fmla="*/ 2048256 w 2543048"/>
              <a:gd name="connsiteY6" fmla="*/ 932890 h 1098691"/>
              <a:gd name="connsiteX7" fmla="*/ 2478024 w 2543048"/>
              <a:gd name="connsiteY7" fmla="*/ 27634 h 1098691"/>
              <a:gd name="connsiteX8" fmla="*/ 2438400 w 2543048"/>
              <a:gd name="connsiteY8" fmla="*/ 1098691 h 1098691"/>
              <a:gd name="connsiteX0" fmla="*/ 0 w 2597912"/>
              <a:gd name="connsiteY0" fmla="*/ 768298 h 1098691"/>
              <a:gd name="connsiteX1" fmla="*/ 320040 w 2597912"/>
              <a:gd name="connsiteY1" fmla="*/ 548842 h 1098691"/>
              <a:gd name="connsiteX2" fmla="*/ 676656 w 2597912"/>
              <a:gd name="connsiteY2" fmla="*/ 887170 h 1098691"/>
              <a:gd name="connsiteX3" fmla="*/ 941832 w 2597912"/>
              <a:gd name="connsiteY3" fmla="*/ 594562 h 1098691"/>
              <a:gd name="connsiteX4" fmla="*/ 1447800 w 2597912"/>
              <a:gd name="connsiteY4" fmla="*/ 295398 h 1098691"/>
              <a:gd name="connsiteX5" fmla="*/ 1828800 w 2597912"/>
              <a:gd name="connsiteY5" fmla="*/ 347674 h 1098691"/>
              <a:gd name="connsiteX6" fmla="*/ 2048256 w 2597912"/>
              <a:gd name="connsiteY6" fmla="*/ 932890 h 1098691"/>
              <a:gd name="connsiteX7" fmla="*/ 2478024 w 2597912"/>
              <a:gd name="connsiteY7" fmla="*/ 27634 h 1098691"/>
              <a:gd name="connsiteX8" fmla="*/ 2438400 w 2597912"/>
              <a:gd name="connsiteY8" fmla="*/ 1098691 h 1098691"/>
              <a:gd name="connsiteX0" fmla="*/ 0 w 2826512"/>
              <a:gd name="connsiteY0" fmla="*/ 768298 h 1098691"/>
              <a:gd name="connsiteX1" fmla="*/ 320040 w 2826512"/>
              <a:gd name="connsiteY1" fmla="*/ 548842 h 1098691"/>
              <a:gd name="connsiteX2" fmla="*/ 676656 w 2826512"/>
              <a:gd name="connsiteY2" fmla="*/ 887170 h 1098691"/>
              <a:gd name="connsiteX3" fmla="*/ 941832 w 2826512"/>
              <a:gd name="connsiteY3" fmla="*/ 594562 h 1098691"/>
              <a:gd name="connsiteX4" fmla="*/ 1447800 w 2826512"/>
              <a:gd name="connsiteY4" fmla="*/ 295398 h 1098691"/>
              <a:gd name="connsiteX5" fmla="*/ 1828800 w 2826512"/>
              <a:gd name="connsiteY5" fmla="*/ 347674 h 1098691"/>
              <a:gd name="connsiteX6" fmla="*/ 2048256 w 2826512"/>
              <a:gd name="connsiteY6" fmla="*/ 932890 h 1098691"/>
              <a:gd name="connsiteX7" fmla="*/ 2478024 w 2826512"/>
              <a:gd name="connsiteY7" fmla="*/ 27634 h 1098691"/>
              <a:gd name="connsiteX8" fmla="*/ 2667000 w 2826512"/>
              <a:gd name="connsiteY8" fmla="*/ 1098691 h 1098691"/>
              <a:gd name="connsiteX0" fmla="*/ 0 w 2667000"/>
              <a:gd name="connsiteY0" fmla="*/ 768298 h 1098691"/>
              <a:gd name="connsiteX1" fmla="*/ 320040 w 2667000"/>
              <a:gd name="connsiteY1" fmla="*/ 548842 h 1098691"/>
              <a:gd name="connsiteX2" fmla="*/ 676656 w 2667000"/>
              <a:gd name="connsiteY2" fmla="*/ 887170 h 1098691"/>
              <a:gd name="connsiteX3" fmla="*/ 941832 w 2667000"/>
              <a:gd name="connsiteY3" fmla="*/ 594562 h 1098691"/>
              <a:gd name="connsiteX4" fmla="*/ 1447800 w 2667000"/>
              <a:gd name="connsiteY4" fmla="*/ 295398 h 1098691"/>
              <a:gd name="connsiteX5" fmla="*/ 1828800 w 2667000"/>
              <a:gd name="connsiteY5" fmla="*/ 347674 h 1098691"/>
              <a:gd name="connsiteX6" fmla="*/ 2048256 w 2667000"/>
              <a:gd name="connsiteY6" fmla="*/ 932890 h 1098691"/>
              <a:gd name="connsiteX7" fmla="*/ 2478024 w 2667000"/>
              <a:gd name="connsiteY7" fmla="*/ 27634 h 1098691"/>
              <a:gd name="connsiteX8" fmla="*/ 2667000 w 2667000"/>
              <a:gd name="connsiteY8" fmla="*/ 1098691 h 109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000" h="1098691">
                <a:moveTo>
                  <a:pt x="0" y="768298"/>
                </a:moveTo>
                <a:cubicBezTo>
                  <a:pt x="103632" y="648664"/>
                  <a:pt x="207264" y="529030"/>
                  <a:pt x="320040" y="548842"/>
                </a:cubicBezTo>
                <a:cubicBezTo>
                  <a:pt x="432816" y="568654"/>
                  <a:pt x="573024" y="879550"/>
                  <a:pt x="676656" y="887170"/>
                </a:cubicBezTo>
                <a:cubicBezTo>
                  <a:pt x="780288" y="894790"/>
                  <a:pt x="813308" y="693191"/>
                  <a:pt x="941832" y="594562"/>
                </a:cubicBezTo>
                <a:cubicBezTo>
                  <a:pt x="1070356" y="495933"/>
                  <a:pt x="1299972" y="336546"/>
                  <a:pt x="1447800" y="295398"/>
                </a:cubicBezTo>
                <a:cubicBezTo>
                  <a:pt x="1592580" y="843331"/>
                  <a:pt x="1728724" y="241425"/>
                  <a:pt x="1828800" y="347674"/>
                </a:cubicBezTo>
                <a:cubicBezTo>
                  <a:pt x="1928876" y="453923"/>
                  <a:pt x="1940052" y="986230"/>
                  <a:pt x="2048256" y="932890"/>
                </a:cubicBezTo>
                <a:cubicBezTo>
                  <a:pt x="2156460" y="879550"/>
                  <a:pt x="2374900" y="1"/>
                  <a:pt x="2478024" y="27634"/>
                </a:cubicBezTo>
                <a:cubicBezTo>
                  <a:pt x="2581148" y="55267"/>
                  <a:pt x="2573528" y="238275"/>
                  <a:pt x="2667000" y="10986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25" name="Rectangle 24"/>
          <p:cNvSpPr/>
          <p:nvPr/>
        </p:nvSpPr>
        <p:spPr>
          <a:xfrm>
            <a:off x="1524000" y="4122003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200" dirty="0" smtClean="0"/>
              <a:t>Tempo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5000" y="4122003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200" dirty="0" smtClean="0"/>
              <a:t>Tempo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-493066" y="2649260"/>
            <a:ext cx="1752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200" dirty="0" err="1" smtClean="0"/>
              <a:t>Abbondanza</a:t>
            </a:r>
            <a:endParaRPr lang="sv-SE" sz="2200" dirty="0" smtClean="0"/>
          </a:p>
        </p:txBody>
      </p:sp>
      <p:sp>
        <p:nvSpPr>
          <p:cNvPr id="28" name="Rectangle 27"/>
          <p:cNvSpPr/>
          <p:nvPr/>
        </p:nvSpPr>
        <p:spPr>
          <a:xfrm rot="16200000">
            <a:off x="3464866" y="2649261"/>
            <a:ext cx="1752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200" dirty="0" err="1" smtClean="0"/>
              <a:t>Abbondanza</a:t>
            </a:r>
            <a:endParaRPr lang="sv-SE" sz="2200" dirty="0" smtClean="0"/>
          </a:p>
        </p:txBody>
      </p:sp>
      <p:sp>
        <p:nvSpPr>
          <p:cNvPr id="29" name="Down Arrow 28"/>
          <p:cNvSpPr/>
          <p:nvPr/>
        </p:nvSpPr>
        <p:spPr>
          <a:xfrm>
            <a:off x="6019800" y="4579203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914400" y="1302603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200" dirty="0" smtClean="0"/>
              <a:t>Alta </a:t>
            </a:r>
            <a:r>
              <a:rPr lang="sv-SE" sz="2200" dirty="0" err="1" smtClean="0"/>
              <a:t>evenness</a:t>
            </a:r>
            <a:endParaRPr lang="sv-SE" sz="22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4800600" y="1302603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200" dirty="0" err="1" smtClean="0"/>
              <a:t>Bassa</a:t>
            </a:r>
            <a:r>
              <a:rPr lang="sv-SE" sz="2200" dirty="0" smtClean="0"/>
              <a:t> </a:t>
            </a:r>
            <a:r>
              <a:rPr lang="sv-SE" sz="2200" dirty="0" err="1" smtClean="0"/>
              <a:t>evenness</a:t>
            </a:r>
            <a:endParaRPr lang="sv-SE" sz="22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1599" y="838200"/>
            <a:ext cx="820335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793" y="152400"/>
            <a:ext cx="4228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3.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stabilità</a:t>
            </a:r>
            <a:r>
              <a:rPr lang="sv-SE" sz="2400" dirty="0" smtClean="0"/>
              <a:t> in </a:t>
            </a:r>
            <a:r>
              <a:rPr lang="sv-SE" sz="2400" dirty="0" err="1" smtClean="0"/>
              <a:t>foresta</a:t>
            </a:r>
            <a:endParaRPr lang="sv-SE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04800" y="11430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Suscettibilità</a:t>
            </a:r>
            <a:r>
              <a:rPr lang="sv-SE" sz="2400" dirty="0" smtClean="0"/>
              <a:t> </a:t>
            </a:r>
            <a:r>
              <a:rPr lang="sv-SE" sz="2400" dirty="0" err="1" smtClean="0"/>
              <a:t>agli</a:t>
            </a:r>
            <a:r>
              <a:rPr lang="sv-SE" sz="2400" dirty="0" smtClean="0"/>
              <a:t> </a:t>
            </a:r>
            <a:r>
              <a:rPr lang="sv-SE" sz="2400" dirty="0" err="1" smtClean="0"/>
              <a:t>attacchi</a:t>
            </a:r>
            <a:r>
              <a:rPr lang="sv-SE" sz="2400" dirty="0" smtClean="0"/>
              <a:t> di </a:t>
            </a:r>
            <a:r>
              <a:rPr lang="sv-SE" sz="2400" dirty="0" err="1" smtClean="0"/>
              <a:t>parassiti</a:t>
            </a:r>
            <a:r>
              <a:rPr lang="sv-SE" sz="2400" dirty="0" smtClean="0"/>
              <a:t> e </a:t>
            </a:r>
            <a:r>
              <a:rPr lang="sv-SE" sz="2400" dirty="0" err="1" smtClean="0"/>
              <a:t>patogeni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6670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Effetto</a:t>
            </a:r>
            <a:r>
              <a:rPr lang="sv-SE" sz="2400" dirty="0" smtClean="0"/>
              <a:t> </a:t>
            </a:r>
            <a:r>
              <a:rPr lang="sv-SE" sz="2400" dirty="0" err="1" smtClean="0"/>
              <a:t>positivo</a:t>
            </a:r>
            <a:r>
              <a:rPr lang="sv-SE" sz="2400" dirty="0" smtClean="0"/>
              <a:t> </a:t>
            </a:r>
            <a:r>
              <a:rPr lang="sv-SE" sz="2400" dirty="0" err="1" smtClean="0"/>
              <a:t>sull’ecosistema</a:t>
            </a:r>
            <a:r>
              <a:rPr lang="sv-SE" sz="2400" dirty="0" smtClean="0"/>
              <a:t> della </a:t>
            </a:r>
            <a:r>
              <a:rPr lang="sv-SE" sz="2400" dirty="0" err="1" smtClean="0"/>
              <a:t>foresta</a:t>
            </a:r>
            <a:r>
              <a:rPr lang="sv-SE" sz="2400" dirty="0" smtClean="0"/>
              <a:t> mista vs. </a:t>
            </a:r>
            <a:r>
              <a:rPr lang="sv-SE" sz="2400" dirty="0" err="1" smtClean="0"/>
              <a:t>foresta</a:t>
            </a:r>
            <a:r>
              <a:rPr lang="sv-SE" sz="2400" dirty="0" smtClean="0"/>
              <a:t> pura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1923871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Oligofagi</a:t>
            </a:r>
            <a:endParaRPr lang="sv-SE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800600" y="540573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Polifagi</a:t>
            </a:r>
            <a:endParaRPr lang="sv-SE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6001" y="2667000"/>
            <a:ext cx="36197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113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IPOTESI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223" y="1519535"/>
            <a:ext cx="5304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1. Le specie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largamente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ridondanti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57735"/>
            <a:ext cx="8304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Le specie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loro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funzione</a:t>
            </a:r>
            <a:r>
              <a:rPr lang="sv-SE" sz="2400" dirty="0" smtClean="0">
                <a:latin typeface="+mj-lt"/>
              </a:rPr>
              <a:t> (”</a:t>
            </a:r>
            <a:r>
              <a:rPr lang="sv-SE" sz="2400" dirty="0" err="1" smtClean="0">
                <a:latin typeface="+mj-lt"/>
              </a:rPr>
              <a:t>key-stone</a:t>
            </a:r>
            <a:r>
              <a:rPr lang="sv-SE" sz="2400" dirty="0" smtClean="0">
                <a:latin typeface="+mj-lt"/>
              </a:rPr>
              <a:t> species”)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272135"/>
            <a:ext cx="8834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L’impatto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dipende</a:t>
            </a:r>
            <a:r>
              <a:rPr lang="sv-SE" sz="2400" dirty="0" smtClean="0">
                <a:latin typeface="+mj-lt"/>
              </a:rPr>
              <a:t> dal </a:t>
            </a:r>
            <a:r>
              <a:rPr lang="sv-SE" sz="2400" dirty="0" err="1" smtClean="0">
                <a:latin typeface="+mj-lt"/>
              </a:rPr>
              <a:t>contesto</a:t>
            </a:r>
            <a:r>
              <a:rPr lang="sv-SE" sz="2400" dirty="0" smtClean="0">
                <a:latin typeface="+mj-lt"/>
              </a:rPr>
              <a:t> (risposta </a:t>
            </a:r>
            <a:r>
              <a:rPr lang="sv-SE" sz="2400" dirty="0" err="1" smtClean="0">
                <a:latin typeface="+mj-lt"/>
              </a:rPr>
              <a:t>idiosincratica</a:t>
            </a:r>
            <a:r>
              <a:rPr lang="sv-SE" sz="2400" dirty="0" smtClean="0">
                <a:latin typeface="+mj-lt"/>
              </a:rPr>
              <a:t>)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4862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4.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resistenza</a:t>
            </a:r>
            <a:r>
              <a:rPr lang="sv-SE" sz="2400" dirty="0" smtClean="0"/>
              <a:t> </a:t>
            </a:r>
            <a:r>
              <a:rPr lang="sv-SE" sz="2400" dirty="0" err="1" smtClean="0"/>
              <a:t>all’invasione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143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Comunità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diverse </a:t>
            </a:r>
            <a:r>
              <a:rPr lang="sv-SE" sz="2400" dirty="0" err="1" smtClean="0"/>
              <a:t>sono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</a:t>
            </a:r>
            <a:r>
              <a:rPr lang="sv-SE" sz="2400" dirty="0" err="1" smtClean="0"/>
              <a:t>resistenti</a:t>
            </a:r>
            <a:r>
              <a:rPr lang="sv-SE" sz="2400" dirty="0" smtClean="0"/>
              <a:t>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676400"/>
            <a:ext cx="87878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778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4.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resistenza</a:t>
            </a:r>
            <a:r>
              <a:rPr lang="sv-SE" sz="2400" dirty="0" smtClean="0"/>
              <a:t> </a:t>
            </a:r>
            <a:r>
              <a:rPr lang="sv-SE" sz="2400" dirty="0" err="1" smtClean="0"/>
              <a:t>all’invasione</a:t>
            </a:r>
            <a:r>
              <a:rPr lang="sv-SE" sz="2400" dirty="0" smtClean="0"/>
              <a:t>: il </a:t>
            </a:r>
            <a:r>
              <a:rPr lang="sv-SE" sz="2400" dirty="0" err="1" smtClean="0"/>
              <a:t>problema</a:t>
            </a:r>
            <a:r>
              <a:rPr lang="sv-SE" sz="2400" dirty="0" smtClean="0"/>
              <a:t> della </a:t>
            </a:r>
            <a:r>
              <a:rPr lang="sv-SE" sz="2400" dirty="0" err="1" smtClean="0"/>
              <a:t>scala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7800"/>
            <a:ext cx="8820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778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4.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resistenza</a:t>
            </a:r>
            <a:r>
              <a:rPr lang="sv-SE" sz="2400" dirty="0" smtClean="0"/>
              <a:t> </a:t>
            </a:r>
            <a:r>
              <a:rPr lang="sv-SE" sz="2400" dirty="0" err="1" smtClean="0"/>
              <a:t>all’invasione</a:t>
            </a:r>
            <a:r>
              <a:rPr lang="sv-SE" sz="2400" dirty="0" smtClean="0"/>
              <a:t>: il </a:t>
            </a:r>
            <a:r>
              <a:rPr lang="sv-SE" sz="2400" dirty="0" err="1" smtClean="0"/>
              <a:t>problema</a:t>
            </a:r>
            <a:r>
              <a:rPr lang="sv-SE" sz="2400" dirty="0" smtClean="0"/>
              <a:t> della </a:t>
            </a:r>
            <a:r>
              <a:rPr lang="sv-SE" sz="2400" dirty="0" err="1" smtClean="0"/>
              <a:t>scala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066800"/>
            <a:ext cx="862121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462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Gli </a:t>
            </a:r>
            <a:r>
              <a:rPr lang="sv-SE" sz="2400" dirty="0" err="1" smtClean="0"/>
              <a:t>ecosistemi</a:t>
            </a:r>
            <a:r>
              <a:rPr lang="sv-SE" sz="2400" dirty="0" smtClean="0"/>
              <a:t> </a:t>
            </a:r>
            <a:r>
              <a:rPr lang="sv-SE" sz="2400" dirty="0" err="1" smtClean="0"/>
              <a:t>sono</a:t>
            </a:r>
            <a:r>
              <a:rPr lang="sv-SE" sz="2400" dirty="0" smtClean="0"/>
              <a:t> </a:t>
            </a:r>
            <a:r>
              <a:rPr lang="sv-SE" sz="2400" dirty="0" err="1" smtClean="0"/>
              <a:t>multifunzionali</a:t>
            </a:r>
            <a:r>
              <a:rPr lang="sv-SE" sz="2400" dirty="0" smtClean="0"/>
              <a:t>!</a:t>
            </a: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2192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smtClean="0"/>
              <a:t>Se </a:t>
            </a:r>
            <a:r>
              <a:rPr lang="sv-SE" sz="2400" dirty="0" err="1" smtClean="0"/>
              <a:t>aumenta</a:t>
            </a:r>
            <a:r>
              <a:rPr lang="sv-SE" sz="2400" dirty="0" smtClean="0"/>
              <a:t> il </a:t>
            </a:r>
            <a:r>
              <a:rPr lang="sv-SE" sz="2400" dirty="0" err="1" smtClean="0"/>
              <a:t>numero</a:t>
            </a:r>
            <a:r>
              <a:rPr lang="sv-SE" sz="2400" dirty="0" smtClean="0"/>
              <a:t> di </a:t>
            </a:r>
            <a:r>
              <a:rPr lang="sv-SE" sz="2400" dirty="0" err="1" smtClean="0"/>
              <a:t>processi</a:t>
            </a:r>
            <a:r>
              <a:rPr lang="sv-SE" sz="2400" dirty="0" smtClean="0"/>
              <a:t> </a:t>
            </a:r>
            <a:r>
              <a:rPr lang="sv-SE" sz="2400" dirty="0" err="1" smtClean="0"/>
              <a:t>che</a:t>
            </a:r>
            <a:r>
              <a:rPr lang="sv-SE" sz="2400" dirty="0" smtClean="0"/>
              <a:t> </a:t>
            </a:r>
            <a:r>
              <a:rPr lang="sv-SE" sz="2400" dirty="0" err="1" smtClean="0"/>
              <a:t>consideraimo</a:t>
            </a:r>
            <a:r>
              <a:rPr lang="sv-SE" sz="2400" dirty="0" smtClean="0"/>
              <a:t> </a:t>
            </a:r>
            <a:r>
              <a:rPr lang="sv-SE" sz="2400" dirty="0" err="1" smtClean="0"/>
              <a:t>dobbiamo</a:t>
            </a:r>
            <a:r>
              <a:rPr lang="sv-SE" sz="2400" dirty="0" smtClean="0"/>
              <a:t> </a:t>
            </a:r>
            <a:r>
              <a:rPr lang="sv-SE" sz="2400" dirty="0" err="1" smtClean="0"/>
              <a:t>aumentare</a:t>
            </a:r>
            <a:r>
              <a:rPr lang="sv-SE" sz="2400" dirty="0" smtClean="0"/>
              <a:t> il </a:t>
            </a:r>
            <a:r>
              <a:rPr lang="sv-SE" sz="2400" dirty="0" err="1" smtClean="0"/>
              <a:t>numero</a:t>
            </a:r>
            <a:r>
              <a:rPr lang="sv-SE" sz="2400" dirty="0" smtClean="0"/>
              <a:t> di specie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562601"/>
            <a:ext cx="4191000" cy="11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15089" y="1143001"/>
            <a:ext cx="462891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3758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QUESTIONI</a:t>
            </a:r>
            <a:r>
              <a:rPr lang="sv-SE" sz="2400" dirty="0" smtClean="0"/>
              <a:t> </a:t>
            </a:r>
            <a:r>
              <a:rPr lang="sv-SE" sz="2400" dirty="0" err="1" smtClean="0"/>
              <a:t>ANCORA</a:t>
            </a:r>
            <a:r>
              <a:rPr lang="sv-SE" sz="2400" dirty="0" smtClean="0"/>
              <a:t> </a:t>
            </a:r>
            <a:r>
              <a:rPr lang="sv-SE" sz="2400" dirty="0" err="1" smtClean="0"/>
              <a:t>APERTE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219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smtClean="0"/>
              <a:t>1. </a:t>
            </a:r>
            <a:r>
              <a:rPr lang="sv-SE" sz="2400" dirty="0" err="1" smtClean="0"/>
              <a:t>Interazioni</a:t>
            </a:r>
            <a:r>
              <a:rPr lang="sv-SE" sz="2400" dirty="0" smtClean="0"/>
              <a:t> </a:t>
            </a:r>
            <a:r>
              <a:rPr lang="sv-SE" sz="2400" dirty="0" err="1" smtClean="0"/>
              <a:t>trofiche</a:t>
            </a:r>
            <a:r>
              <a:rPr lang="sv-SE" sz="2400" dirty="0" smtClean="0"/>
              <a:t> e feedback: </a:t>
            </a:r>
            <a:r>
              <a:rPr lang="sv-SE" sz="2400" dirty="0" err="1" smtClean="0"/>
              <a:t>Dicotomia</a:t>
            </a:r>
            <a:r>
              <a:rPr lang="sv-SE" sz="2400" dirty="0" smtClean="0"/>
              <a:t> </a:t>
            </a:r>
            <a:r>
              <a:rPr lang="sv-SE" sz="2400" dirty="0" err="1" smtClean="0"/>
              <a:t>fra</a:t>
            </a:r>
            <a:r>
              <a:rPr lang="sv-SE" sz="2400" dirty="0" smtClean="0"/>
              <a:t> </a:t>
            </a:r>
            <a:r>
              <a:rPr lang="sv-SE" sz="2400" dirty="0" err="1" smtClean="0"/>
              <a:t>esperimenti</a:t>
            </a:r>
            <a:r>
              <a:rPr lang="sv-SE" sz="2400" dirty="0" smtClean="0"/>
              <a:t> e </a:t>
            </a:r>
            <a:r>
              <a:rPr lang="sv-SE" sz="2400" dirty="0" err="1" smtClean="0"/>
              <a:t>complessità</a:t>
            </a:r>
            <a:r>
              <a:rPr lang="sv-SE" sz="2400" dirty="0" smtClean="0"/>
              <a:t> </a:t>
            </a:r>
            <a:r>
              <a:rPr lang="sv-SE" sz="2400" dirty="0" err="1" smtClean="0"/>
              <a:t>degli</a:t>
            </a:r>
            <a:r>
              <a:rPr lang="sv-SE" sz="2400" dirty="0" smtClean="0"/>
              <a:t> </a:t>
            </a:r>
            <a:r>
              <a:rPr lang="sv-SE" sz="2400" dirty="0" err="1" smtClean="0"/>
              <a:t>ecosistemi</a:t>
            </a:r>
            <a:endParaRPr lang="sv-SE" sz="2400" dirty="0" smtClean="0"/>
          </a:p>
        </p:txBody>
      </p:sp>
      <p:sp>
        <p:nvSpPr>
          <p:cNvPr id="16386" name="AutoShape 2" descr="data:image/jpeg;base64,/9j/4AAQSkZJRgABAQAAAQABAAD/2wCEAAkGBhISERUSExQVFRUVGBgYGRgWGB0aGBgXGBoaHBwYGBgYHSYgHBojGhcXHy8gJScpLC0sFR8xNTAqNiYrLCkBCQoKDgwOGg8PGikfHxwpKSkpKSkpLCkpKSkpKSksKSkpKSkpLCwpKSksLCksKSkpLCwpLCwpKSwsLCkpLCksKf/AABEIALcBEwMBIgACEQEDEQH/xAAbAAACAwEBAQAAAAAAAAAAAAAEBQIDBgABB//EAEEQAAECBAMGBAUDAwQABAcAAAECEQADITEEEkEFIlFhcYEGE5GhMrHB0fBCUuEjYnIUFYLxM3OSsgcWJDRDg8L/xAAZAQADAQEBAAAAAAAAAAAAAAAAAQIDBAX/xAAhEQACAgICAgMBAAAAAAAAAAAAAQIRITESQQNREyJhcf/aAAwDAQACEQMRAD8AhWL0UbVvz7+sR6R0ipjARcgVPOvcX+hgDa0kFliwDHp+FoYz0AEXp9afJjAGLIUkoJ5AtQxIpaMvi5G8zEpo7AGj2r3iuctSkJUoOhNCk0LE6+1eUMMbhbgli3Zu2kKcUeKqBwyWIYfK9o6YSxRy0XYXCoSkKCEG1AHWFnQEhwGJePN9SwGDh8xdksQWBylz/PCIDEbqVCxe3BjYcYlJw4XQrCUk1LspSiHZI04doJJxeRjHIFJZKQKKBypSEn9oJGWrBPG2liFhVKKihVCpBCSaBC6EOf7gCmrABRiudNTKByKVQux3iRl0Jvpp/ADT8TMCUIWoqASAwD8A6qB4dN5Hkcrw6QkqJUCwA/p0JCXVvKUKhjQE0FuCeZgM5KrDQHoKhhZ3jRbM8NzmAmsgglJyo85iGJBUgkIUHcAvQG9oZ+JvCU0o86SpWIK0pBUUgGgocssbvNx1INIM6HxZhxIUVsKAAswowahJvd6GtIjMm55gSFDedq68Kco1e0fD6JCxMXKR5BI3kf1ZiTldpgnHKlQAN5YG7Qw2m7NwSsMsyMQMzBkzCmU/9oly5aQokClSOcOuwoweHlqQACFF1VIBKE8HIBd7tQ01h1i9iz5R8xSCEgEJUpSHBUBTKgkcaGodjWCvB65SSorXMSsrCQEoQ4dgBnXUOTRIDm+kONsqkiXMl+XiM6vLBXOypIyfCSVlB1IrUvaBqsjSsxciTlVmmKzFP7XZ3b4lJo1BavYwR/pZWbL/AFFDKzpUQQouAosC9SKNFu0cYVkjKAWQAQKqCGAFCzl3ci+sKsSVCYFAZnsAoHV2+neEmSNk4SXJlh1LM25JWQgIe2QAHNRzYV6wvxM4ne4n1o1BYDpD3Z3h3FzlicUoRL0TNWXADWAQdbV0jpuwcRPWmnllJr5gUgEXYKANLi+ukQ5K8lcX6Btmy/8AUSPJSpEoIUCpas6iVZWKQEEpa12PMxsdn7T8qUPPUhZQMqQAEuNCgKcqLmoOgcMXdMnY86TdCAK76FJKQTYaqbrAasJPxIyS5aXDklSsmUEsAoK1Id25RK8jv8HUk6oc7M2mcLiStSgqTiDvKAIlqRmfNQOhSS7HRxDE7ZnqSpU4qNVFCZdQZb7pUpWWWhRSFKIUpJ3ekCbJ2LPEjyp8uSuWn4MkwrUk8syKDXW9oSbb8LFDzEMqSKvcpFDUE0Y9X4l40hNLWRSj7GuG28lCSvNmTmVRM0lAUA2YpLg1KSCWFCztGSRtqdIUpQxBGcpzFK1AqIOblY179orw8hIUUlUxlVWxKUECoB3TWgqfrDbDLwwQEiUhgrO605yo0opRqUUAy21uXhOSTE3eys+PcXOBStaSAB+hFQxG8MpJcM78bRn5+FzkHMABXVg16tugCGc6Zh85QUDK5DuQSqlaUaw7ROTg0rcIKk13G3i1B8IJLufeE5E2KkbNWvKlKS5JLirAC+axDAnlc2iYTvhgWaiamtG5ktxjUbC8PqWJyZhWCEKlIUAXCl5VEKRVWUhhSu8dHiGP2VOwwACVEJqJiTmDpcOcu8kFvhUDd3gciuLoU4LaCXImJWVAbrkpyl3UCCxrmNiDU3iU3HLE7zcssukjKrMU5VJKSkEnM4STZQI4xBeLmPmC81LhRI03ASGYMIXSsQSo/pGVyTyUANWuYATeh6dpLktMJSVJZaQhTAa7xQXBAA1cFRtUQdP2yZUmeVCWV4qbnMsqByAMoEkD9ylBknTTXOYKapJ32r8JG6Xch0m7MYJl4vIF5Qg0I3pYWakDMyqhQYsp3DilYGWvI1k2GzMFiFyUKlzlZFB05cMGY9ZkdGJOLeoDDqr6ER0GTb5o+jZKWAHJA5n86RUdpykqAUoOqwBqe9gTURj8XtkqSSSQrrfWrvC6RtPOWUzqUABVh9tIn4zJz9Gx2h4nIfKkJteqjT80hLP8RzZj1J0pQNd+dIqXhfMSSVfqU59KAkix1aFWJwk3MEJJIBZJ0Y8SPR+UVFIi2wubjZqwWBVxIB0r9/SIYVClHO6eG/rSmnIVPExciWTKSlJcpdIDNUuXLmhZqxGbhVl0hiU0pQampNtawWiQ3Z5SJYUpgQ4a4oWs3P3gXGbUmLOQVo7X7nSzGkG4fBZJaQsOMzipJLfIci8STsmaVVZCauC4dxo1tfaHPzRbuyEmgHA7KUvKsvMZmSCUEB6FSiN3k19I0snbmMAAXOlEJcHMHzAWKiVCoH8xHCSUy1JCXCSGoTQ8S71yuPW0QBQTmZLmpDBRB1Byi/KMflbLbaPdm42ejOpE6WUrUpRKEAs+gWFFgOT3hzh/EqyLoHEoQoqOjgBx6tCj/UpFHJ0okkDmaW/iBEABbsUjSz5gXAUHfWg5gwuTeRqQZtGZiJ08TQyCCpglRJUkhilRSW3qkgAM5vBc3YqZqVKzhM2YXUJrJSf/ACVpAQC1xlDkUasDIlgqCd5Sk1CUuSQ7sQKZTxPrB0jw1OmD+ooSkl3ykqU2gc0FP8oF5GhpSYOraeGKvKOGlnKknOpOYgKAdZAXkSCwoKB2AqYLTMnT28tASAlktLEoJBalsxqPZnvBcnw5gpCfMKEry1Bmb29dk5yaktQPcQNg9sTphkpSUqzEhaQ2inqBUblejcYTm5LBpx6ZEeE8Nnzzt9RagokHWxJc3qYY7L2bJkKzyU+WSnKyczGrgkqJq1KiDlyyNG6J+1oBx2MTKAKiQ9u1+QDRlbZfFIlOxhzbyVH/AJBm6294lMnIvy+G7Hi4pw9IsVgw1Sz2e9e8VzpEtCVKLUFM6ikKIFAOL2hBlA60BaShQ3T9GtukeogIy5UqYpQnoS5AKVfFcOkZVX5ZIJ2ZtUqQP6C89bpBAqTQ53YOPSBsNs3ylqWViWFXSVIDcGyozDWmb1il6ItDXZu0XqhTprVQUDTkRBmPx0qXvKVkLVo4VQ3FtGFQXEKUbblIJdedJFglQX1TNUklPDUdIN2jIweLSgSFqCyRmExbqA1I8xYzVax9IuEfTByxQkx+w8LNpIVLTMUVHJm3XSA4D0SKgsQSWYEVEIJ+CShfl5ShYOUEKKsvXK+X9VCxYikONq+HxLJAUFMQGKC4OUK3VKAdhcsANS9Yp2dtVKEiTPl+ZLBKk5gMyCa7r7pFixccI2f6ZMRmSQWKQGKspFaB7G9got84nhsbOkf+CpKCSFFJfKSKhwTUAgGrhxGkRsJC3XImpUhyShR30Bv1Z1lVHHwg9hYHG+HJko5SlaRXmCeSuwpSJdommnaHmzvGajlROKSCQCUpyBL3JShJGV6W5vDTaOKmLmp8mYhAQjOXUCpe640IJG8yXelWq2Y2L4XlzlKC1zcwZk5GcX0Ldr2h2fC6DuqCtKqUkMGrdI4V3uTwWdEHI9XslExGSauROUA2Va0yp2YKV/4ilpcEPdIrS8Cr8DLRLUmTh1pP6glUoqIAL5SVKKXUAA1SDXK1WM/Zk4SyEhM9IASkTZYWUCiR5RQtwQDcP8Lmwg7AvKUkiWmTMDhXmLmmWRUq3kK3kjLRKgXvTSzTB86mbEWFZhLOUEfCQXFKBjeunJ7wtxWEWAQqWttQt08L2Z/rH0TaHiNM5OVaJBWv4fISJilhJLEJDKIJAaqbcmhiUSThj/qCuQrdQiXMJD5UghXk5SUOQoOALGzl26oyfjqz5D5YNSsJJ0zO0dGnVLloOUT0sOKFf/0t49ieSMTKT8HKWSUyylOmVTAhw5ZTv241MQk7JlJYrJJJoAQGAOp4xKSiWlBzgLJNSTUJAsGNNe8WpxKJgyISo0AASwy/8jU6Xim6HZXipx8t08SAA1ANacxcwNg8POUSTwckmrXoAXUYb4PBIlKYLJLWPzDM+sHJk7xIJY/3Frce50jOU6whWSl4dIUVl7BgogC16VsbGKZkgLIIYgZiQ971HEaNwEehKxNKsycqmcNX/iXvFycWFcQ9nq5Bv8owd3YrKsPjkqlkKSsBLNul/lU8uEWYXEHMEucwDMW3Uk0tUm9tODRDFYfzHAmENqOoc3u1OFYnkTJlvnSVHdSFNmLDozMaAmpMXSBHqVKmS2ZSTYZnFjxI141jyTg1VC3A/tWGOlQAPVtBFeyxMSFlepdLXY3q1nPThBaJ2Us9CbOTU9eZ05QsrCGWjBysoDq3eJJLcHLmFuL2anzAN8S9zeRVR3qsDqBygudjwRujPvEUtShexv0PWAMWmYmYZhcpUwyocdaEW9bwRu8iTNtg9pYWTLKUHN5YBUyWJejgJABrSguYvVtBK1mWC6kgnLYgC9+EYeRsHELzKSVF7bpSAHBZSiwsIPwnh2apTzp6c1QAhSiqtwcjBT81aWgcVWzZTZpcThTMpNSRolTgEP1blblCnGeH/IKJosgjKTmzJroSsAAubVrBcxKpaamesD+/KkdQCVe8CHahuMoL0/UexW57iJV9A2gvZm2cV5YSZfmEE76ipTh6VUQBQ6Up607VlqnAJnTUIALgS6qB7BXpYwbhNpyyHmIUFfuIK36BZBH5WBMZiJS6pQp+IOVPdCXB9oG0sg3jZXJxSEgJ8yfMbiUoDcN0W7CJf6wA7qEoPFsyj3W8BrS2j9P+4mMrNYHgPtWIcuzK5MIXiyaKWcp6/wDtFIGUxqA550PqzRarCoZwunMgD3+4gfMNAG4j+f5hWwplKiAzjsXb5tBMrEBiCkegr2iKQTr+dLR6UEmvZvt9oamFk/8AfZyN1Lt+1yfRjTsR0j2RIlzHzpmI4uQr2VvD0IioYOaQ+Qt6exqYDn40SqfqtlZqnRy9fQ1i7bC2MkeHVJUJuGnAkVAcJUNCBWnR62aGEjxpOlqRLxEssCRM3bggsGNCzgsNALxm9neKUeaHStk6iz6AqNhekEYvb6ZynUlkpFxUkPZlM2unGNOUkVdaNkrZWHxUvPh5nl5hVOagJFj+xT8erGCNl4THSh5SwpaCGCipBUi4GUlbKAGU1AqTSMZJ2qJe9hk5cwGYqOdSmdhl3UpFXoAacKRodkeNELBEz+mpKS7uEK/wLuks5A+cXHi/wpSRsDjpEiXmmrSkpAKkukqfiEoc1Ytdgb0jGr/+JS0hYmS5QVmUAVzGTkJ3B5SXLtdzXlaKsbsJeX+kcyFMTLmFlVDgBdAqmhyq6xnE4FEnOFoMvcUCCAlaVMcrLYUzM7h2HGCX6Nzki/F+Ml5lFCykTGdEhPlpewFGOvP3hLjNszA+5kd2ChXnUmtT9IMkeCF5Jc1M0KUt3SgnLLDtvKQKghmIOh1ENk+DFZQiZiDlBUoeVLSCCpn/AKi8xIoNKaNV6Xj7IpsyaNsFvifun7x0biZsdCTlRh8EUixmeZnPNWUs/SOi/jQUYzZ2ESkO9yWazHjVn6M72jtp49KXSSWYAUc6nXjEhh90JzmpDqVVg96nTvQQo2qlPmHyySoHdPHm2nyjKKt2SjxeMyrCwc6g7izaetWrDQTcpO8Ukirn5ABn5/OFkjArBAy1N94OerH6aCD5nh2cvLkCrAHMMoJ1vDlx7GwqXtVLNUqZ7M4ehAc8RrEf9yoWzOz0uWZgAadhDLAeFFJFciVG5JKj6sYZSvD6f1LKuQDD3eMnKKFxZmpGFSn+ohJWomlSGvopjc+0FplEs6XP6nU7UplADmvFr9Y0aNnShXKlXB3J75lEegi4qyjcYcvh94nk2PiZ/DbOxBBdLB6KoinRbH049oLl7L/csf8AEFZ6VyJA7mD5LKfMbXFB6i7c/eJzdmZwACX9vf6RMpBSBpezpYFlq4b2UeiEj5mLFky28sSk0rlG90zKqT3gedIXLZKnZ6ZSVf8AtihyC9vf86Rnck8sSZZOxCjcknma+5cRShuDevzicyaVHe3j0AI7pH8RHyf27zevoafKLwKxhhtoLSHKkkAtlzHP2IDep1i+TNkzCyN1R5gE+tFRnlzOApq/2q3dol5vD+PqYKfQx7iMBNSHCQoatcdjCxZJOvb6wVhtprSAxKm0cn03oL/1UmaWUAhVrgH1t2IiP4FJigylcj84sRhkm5J9v5hx/s6QalXQAA9zEjgUpIZAPHMXMGdFKLFRkuQU1I5En1/kRanArNVZU9TX0g3GLUkOkApFVEkjKOOQVIrdwKVaM5tXbM9MwZCnJSiEqUSqu7QOxs+aNFFsdJDz/QS07yn5EnIO34Y9RiQ4EtBV/gmgtUrVoOIEV7JXKUgLWhSZhAJCqgFqutyb9IPRtdJOWUUvyLdr1hMpIhO2JiJiXzJlVBdsym4F2v0ELsb4OkHMTNUJqrKXZ9aEG4pul69ob/61YqD2t7EV4xbJ2mlt8dzY9lGGpNF8YmJPh5SXzqISlKjmSgzFFQFKpIIe1UkCl4C2ZLl5JgWuYFAFSEkgAEM+Y5DSrswe1I+iztlSljMhWU/21Hp/MZ3b2zvLQVLTmuAsXSWoSbjrWLXkemRLx0ZnBy/6gCQok6pNaParOTprBynWlIAUV7zhIS7aBlVL3pRvYDCYMzVsVpQTYM6nHDhd35GNF/o2lZpoQvLRnJWdAACGzHkaxbdMjiC4fxJiJCRKEwFLNlmCqXSaJUS4AcFhTddjV7sBtETJyRNSqakpCFlS91NBvpqCkAjQWd3MU7HUSqZLCUpJDiViEJmZsr5XVkJDAmykXF4FxWHXIUy5a0qylX6ikAADWtTzL6Q+T/osmtTspcvewywQf0KID8h+hfseUGyNogslRyTbFBdLFrbwb3IPGMBsvbOLXMCZIdiHBKUhQZyGUWJDa+saxW2goCXNQm1lAlIuKEMpOo3SRThFq46wNDGZg6l0oJ4lBf6x7A6PJIckH/8Ab92+UdG3JfhVoQo8NarVTglLD3f5QZL8PSU2RU/vL+oDP6Q18oM6WqH5F+lODNd+kAzEqBP0jzrYqosw+HQgMAkf4jKPaJlvWBFTgBVQA4n+YoVtBGhJ9oQDM4hIHH/uPE4wg0HZoRYjaiiClBCHDPrW7EVDjUF4XTsbMbKVkABmtQdGf3teKUbCzTY9SCHzlBq6SaEtyqD+NAMpT29yPlUmEMucU1D/AEPrBsieVEAKynQUA9WrFO4rArGnll39MtG6Vic8TSApzlNHt6tC6biVWUS3f5C45iISsWf0lVbsSKczaISby2GAxSF0dwNKhjzHHrEFAjXs9Pf7RWmaenQuf+QDD3eKp81YuWHEWPKGkiS9K0pNU+v8/R4JM4CjEcmb2hSEqVYZuV2gsomFnADMWAD04JFPrA/Fmx1RYuYhR3g3PUfnOOk4dBNXatQATy3XHziUlGapcJDWITWtEglyz2FouUEpLgVc3u+vO8S3FYQyEqQVDdSew/BFAmNT/wBwLj7QcnEkKzMAPQW/aX+naLcRMRMoUj/JlZvVTlj07wmsWHFA2E2hNSWBcM7K+FuNLDpDbCbalqopweJG6eh0EL/9OlmApdhx4kC551imelLM71tc+jH6RMZ3hFXRoSUmigD7hj2YiB52ypSn3Bc1S4PqL9wYTIxSk/CSkf8AFvQ0jydtOYGzqKk2pT1SGf17RayxWnsLxGyJiUkImOK5QoJJTS6SQQDzYRnUYCbIWpY+IswUlyeIC82WpvQ0ro0OcJizdMwJDWelBbKLq7aw1/1qCkCYEqzCuUEh+JBS3oSeUbVJayGBB/8AMpCgAyglQzEFxkKTUJLAVdmLnLaCvPkqUWUoGrhSTxZi7FLm30gjFeHZM9JykgVcO4+bj11hHitlrkBbgkNUpBJo7BJFic2sT9WO2NsFigF5UzClRqADcDqPpFnikzFyMylAIQQSPhFNXJd9LfqjAL22pCgoEKVlBrRli9rs3SukbvA+KEmXLdKkKWQFApICSbku4y69FRUoOOUVB4oyuyMXIlTAZpcPZLhm1pp9ucbPBz8PP/8At5wzEfAv4udD9iI8nYKWVFSpSCTfMkN6Mz0949TL8lKlS0JSwJZAao45RWJnKMi0qBMQpMpRTmEpa23pSgFEG1v4gORscAFQQnEF0q/8RSJhKdScxz+vGkZXaGOOe2UkuRVgHJvoA+kbLwnIlzJKs83eZJKQ6QgNRTn4iqpPtoYqnFXZCXJ0JpezXVkRLyzio5UqZHRypQALO9WLC7tHYRC0ylZFZiDmIZsoUAAxvmJoXoKW0f7MxYn+aFyhMlS3crDkaAAGr0vTrFUvD7OClLXLB3gAlZVMSBSyXYenSDl0w49mSRtMtWYX1+A+5VWPI3H+/wCFFEpUwtlYDsDUR0Xa9CpewXYO1Mp8pRoTuHgT+nofq2sPlhi7E26/TiGPMchGAlTHfW3pw5GNRsbaBmgJWd8D4v3BjU8SKP60dTYMUX0NsRIQtOVQDFm49Qe349MztLZK5Srug2Vf1anCtjGjUkuRqDrRJ1oeB1PEAsXUkTKAUkFlA3Gj860p9am5Q2rMcZY1r1+wase5c1GfoHhvjdimVvBOeXezqT21F+YbVjAqscgajtUdiKRH2TwRQvODUpTHKOzew19O8EyNlI1JJ5MPep948m456N6/aJy8RmYOQNdSOJ0Jipc6DRcvCpFQSPc+pihQBtxbeYE9o5C+Zf0+T0iciYUnMLtwBv1iUmllkkZaAbmvKLQMrt71B+kQCnLvztXtSkV4xZD5d4DUgv6GAeEEeZRkgqqKBmSNb35CK140gsSA3HeP/pTb1EL5mIUoVNOdB04QXhpK5tChS0j9X7f+RYEd42U5VRKbZBe0tal6OaU6JrrqYIk4wLDAhLGotTrQAesUT9khCilSiBpQOR1Dj80gmRhkBmAca0J61tENoFZKQDUpqBqB8xTXnEkSVUenue2g4UJjzFSQRlUWq+j9heORPsEAqOtC5a7JFGHaBzk1SLsuUml2+vYRQZrUV9W9rRcma5Y0Pp2eJKRGcZuLyIWTcanQO3YfeIytoDMFHMCDQpNuZZj7wYnZRmE+Ulzqycw6vYeogCdg1JcKoR6jrZvy8bpqQUwwzStVxnoAUjK5Njmo9TV+MQnYmandUTShYjTmC3a0CymToO+vX7RbLKSwZibM5foKnsHgytDo0GzttyGyhPl9nHcivrDUgKAIqNCm3t+coycvBBKss4qlnRxcGzKNvSHWElJl/BuvcuST31HtGLdD5VsvxOx5a6rSH/cmh7mxrWohdidjrQ6kHOHcturr1oTXQiG8nGEX9dYsScz2I5UV3qx9IpSK+sjGS9tTEEJ8qYCVMUkME1Z1ex4w1nbUBQoFKnKSA1akM/IOYcYhEtW7MS/As5HSvyPrCTbOw0BPmpObIXZ6XvRvf3h2mwdrR892jii2jFwz2ZVCY1WMmTJGzkLGYCYU5UkFRQkpokqIHIgc4pmy5MsuJaNa5Xbj8T+kLhh0zUrSVLnJQkFCc5CZQJLsklmYJ4XaOl00vwSkEYLasuWg72ZaxusSCCab7liGKmAGsBTVTFbyAwKspFbgVDCpbpR4v2NskTJaphEtIKgAVoVupBcsAwc0Di4eukNMLhUy6JOY8Xo5uwqAOh1hSkk8CcgTD4SclKUgSSABVSQ76u6XvHQ1SlTCp7P9o6MucjOxHMX5pBSCLpJFBlHAatUdYuwWKAUyFqCk1GY1HPn/ANxQjZrAKqtwd4VYGlgWSKxWJKZbKpwSTvKP+LctRGjS0HZ9I2RtFOIlZgwUmhAPwmvF91+PA8FZiFsDmtxvYP30PH4Tqkk/LcJtuZLmAy82gIBuAxY8R7PH0jZ2LE2WiaKBQtqkg/C7O4bTgALIBylFo2TwGCcw4dfn6ZfUcBCPbXh0F5koVNSmz160NrcRxBU8KRoBoOTGmmlRZ2zNUKGaDM9WanT5/huRE3WRmBIIJen+Vx1SKv1j3z21VTgco9qxqdq7HTPcjdmjjZWjH7tRuRCU2B8LYiZmACEBDBRWti7OCyXLEWNAdCY0TUif6VScRmvQmx0MTynvGiwXgWWms1alkXSk5E6UcEqfuOg1I2x4clhI8rMFNRNVAgf3VIZxc1iZ+PtEtejLgmPCS9D629oniMMpBZi7sQxCgeBHGLZey5hqRlHE6drxzpSszyzyROCFAmUFPdV2P9r6w8E9CkhWYADs3IvC3/aSzBTvrQJPYE+pgOVhwlTTc4P7UgAdibjpwjVNo2jJx6GuI2jKIysV+w7E27CFOUGzgcAaff3iK5qXId25GOBPP+OkZuT7FKXIuKEgOHJ5i3d3PpF0vEsAGAULLffHCv8AEUJcPwi0U0CgOBs/Sjj6QWSi6b5xdSlEkgO6nURoL2+wjsHiUJOaZL8xNqvQ8WNOVQ1LwKmewu7aafxFWIxYNQAO/wBdelYccla0bbAY+XODy6gaWy9qNa4pzgPaWLkEETCFEWCQ5HLMKD1blGYk44kBJZgCBmcs+iasByEXTMMoJCsqgDYkFj0JDaH0jWUui/kxVFacJLK6BZS/wgs44OkU9o1exMTJS4QgS18GZZbiVVUeTnpGPXMa5b2iM3ahLOSTxUSSwsA8EZNEckj6Fj1SFJ/riWUmjqPyLu45VjEYtcuWv/6Zayi5SoOntq3UAwHPn5qlQJP7iVUOjm3SsUKLXp148RDk7E5WaDCIXNTmzJQKuEVU2tS4Hoe0XIwsuXVI3uNy3JSnPVoR7Plz3dFBXefKnswdXvDidtJMpA80ha6MEggq4Uc/f5RFFRpF6FKUddWA4fmsA7Sx4VLKEjzBlVmKSAzCrPcvrbmbQBP2nPmJUpKUABwlFMqi1nURm4m/3BRIF5pc5d8JWEy1M54WqBwPOkUog5Ai8+IzJly8qVJ+OuYkBmrvUq4DD5xPA7BlSnrmJFVG3FqhmB4PaGuGE+akhEgHgo0QxF3feFQAOUNcP4eNPMX2QKmuqv4ipTegUHLQiGHvqNG46O9veL0YNagQhDksHyuAkA0FGqWqSI1MjZ0pFkh+Kt4+5gkh4z5Frw+zJnwvOVVQS5qXZ+9TXnHRq/JEdByL+KJ8swuKyGgdJZ0mxqD8wI921IQT5kshnYAfpUasxNBYAl7QEcQk278O0VYlZah1+Ueg4p5MNgEydkUQCoUGpDKZjcdYc+Ftqz5cwBKphlODMSDTg9QR2DE9Wj3ZuCll5vxqP7mdJazc7vwpRjDiSqhFH5BvX2rGE5rVC5U6N2pJNBXpV3oKavmHI5xosN3kKIzGrh3JcdzSlQXpRTliSQl8N7XYiQsu7BB4U+CtCKlhrmKdQ2jTM17n5u55VfmSxBmCOZo1TtAokh2Zi5FRbszO7Bv7bOAkQXJJOZJyrAovQ6seRvfm/wCqLlFPOopwHIgg0zOmr13SDR+UtP44NK3Jvq73uahYWhFU3xEZYyqQUqq5LFI5p/cxFiUnTqv2j4gWtKWUoHUNlANqZS5DNcm5DWhlOwyVpyr6B7gil2odLcAz7py+0sCqSa1QWY3FbOxo/Vj8nybM2mdMxZVUtwpTnoIvk42YSCJmUXfK9R+5qnryhT/qSDSo5gdqEH0rEUTA5UcwPKofpArRKk0aSbtUZi28mrfElj1eorygDET8/wAQDaC7QLhsUldDuq9j05x0ycxZj3/iE7ZXKyxSQkAgZRyFu0TnyVJAK0qS43cySHHFr94FmzSRen5wipEw821YsKaFofxusiqgyWx+8TAbr9Y8w6SosLU3iSw/uVcgepgjFyMiiAtCwP1Icp9SLjk45xk4tACzZAVeh/LwLNkFN68xV4NUv27V+cSl4hNQpIUkghnYA6Gj83oXioya2CbAACOA56/NveCZWNUAEZlFIehVuglrIdhp+GOn7ONTLdSRehpxFbB+0DIQolkpV0a3U8acY2tNF2gk5FCpBbWzdIEmYcjhTjT1gv8A21aU5lOf7Ua9Tc6WELsVjwkZQhICTcBixF1HQ8u0KMfRnJBCJYBAJNb2dunveHsvBSkICioAGrqUCDzSm16xgMVj0KJKZmTdP6aO5YuKg/xzg3Zm0t0uoFZG65qVE2HOhuWHJ41fjwNKh/tPxOEhQlXSA61Mb8AOQJhIvEkOsusqJcucwA0s4F3iG0drI8wJWFJUCKsygWd1E1ND8iLvBv8AsGLnKBl7kshnMzKSkhiQljoTcN1g4qOx05FeHwEzFoCZWVJlllO+VJ5lNakU4taNlszw+lKQZgClsHH6X5A19YnsHwxIwoJluVKoVKLqPKjD21hszRlKXSOiPjS2eCgbTgI4DnHipoiDKP3/AIiDQtAEQVyr8opmzUo+NQHX7QHN8RoTRIKjztCFySC5i1PQoboqPITK8RzDVk+hjoRHNHzNU5AcJChXU6f9xBU9+MV7QDLcEseIY+n1jyXMA0j14q0YaDtmT8qwKkF6aWZz94bKx5Tw15W62hHInMcwvF6RnSVEkAECgZ3vXWnyjnn48idMdYfHpmUFD7m3N42OxNr+burVvi7lswB+Kti5rdlMWYrfAYGZJl0G8VZRmLbxOgaw6w7lTFIKVIO/cADh7EFzSOeSpiTpm5KQOgpZmDNb/iaXGQgbyE5qvMc016chcHmA44pIbMIjgMWJqEqFHFQT8JoCHNmISl+UtWheYSwoA3MOGq26NGCt3hnTTKmMmano4W0YhwGozAWoRajMARujlJSQQqqav3q1yGIrcvf+5Hi9CWe1alizAnVnA5umhB3eIsauG4k1Icjk9TcuP3AsgM7tbYpl76A6eGos97hyOYcPcErE4d9T/wAb/jRthPRarcGerMwbWqg3KmoKja2w6FUtnBqkUHJgKBRL0o7UrSHZLiKMKw+FIrQ5k7zcHU8QmSwqmtG4g8OsMMJgVzAAlClAEuSMgDXDn5NSG2D8PEfGqjuyaU/zNSDyZ4aT6L42ZFaCDUV5B+v0ifkqN2SPU99BGtxWw0NuUIHNlf5PY8x/MZ/FSFJJSoEEN1/PvFSlJESi0US5aUg1UX5/Zm/iJVYJBIF7lvSz844RFRI5v+XjNWyMnsxRBFK6XUD1s3aLpGFUo0DVrwHICv5wiuRNucoqCK1s1ibEWcekEYbHturFDfpQX1o1H0EDjWwQZIwktNSol9HIfsKnvBcmRTdQBzav5+UiCZkoDN5iQBxPPQAPQEacYBx3iVCUKyFmDZyKdEg/MvyTDirLwg7GISEEFyogUQHNxVh81Fq3NowWLxxUohlpCXUWuqptwoPi+UFLmzJ4VlWreIKph+Fw/G7VtxPGKlbOdKkuo5viLgZiW71bnrxMbwqOyHIHT4eXMQmYVy05irdL5gkmilEA1KmDMeLmANn7KVNKSHAvUGpf9LVI17xosP4Rmzt3OsIpVTZaMwS17C3ARt9j+HkyQCd5bCtmA0SNIt+StGkYuQp2X4PQWmT0BRuEKAP/AKjqeVh7RqES6fxHszEIQHJAA4/QQvneJBZKSeZp6COZyvZuuMVQzEs8OkC4rHSkfGsPwBc+31jN4rbExZqacE0f6vSAxMcuW6G/8xDZD8hoJ3iJP/40P/l9hC7F7YmqFVMngmn8wErFUoA35rEFTiz3/OMKyHK+yZAuXJ19v5rEbfj/ADPKKSonT0McCRo0BFlj8vnHRHMfxo6FkfIyeHwLkk5glhVYCi96OKc3MUL2WVKdBBSXOawpdm06Q4kyVKADuAl+FSwBbmOMA43AzUVSQpNwkVIDs7AWcx6cZtMgB8gocKvFq8YBLCOofhf6GKfOcMSX1fjHgQ5HpGksq2OvYx2DgjSYSwcsCkOQzO5sOnOH60P3t7Qhm48pNaMwcel2vT8eGuHx8tTALSaPdj1aOKdt2RIdeH8fkXkfdmFgC4AVZNT+5yk8KHQRqsxZw9a86/U5daZ5Z/dGCIrxe9froI1uxcaJqHVVYotvizMDmHNQTmH96D+6M2aRleAspegbgW4No9GYhn/TMY/DSibNWiWpWXNxAq4ZiwLuwCS1yFAxcpbatewpTecD9oBKwNUrWNKzK+N6ApJPxPQA0etLh91QYqL5mgoTjlLAIoCP0gJ7UH40SlzCk5gzsRWxBuFNcH6QdNwqVFSk3O9QhicpU6gwqQPiDOQygDUqErCgCk0Nte0BzyTTGkmYQ8yUdN4LPQDMfYTG5KGoKw+NzOQ9PiCrpN2I09W1eEKdo5Fjy3M0WSiqvsA3GGYwwmoC1I8tYcZSxAAszEgpOZ8pqCaNGilWjeE3QcvGBVgVdKDupVPTNA83CmYP6ooAWCA5Fv1VLF6WBLFuPSMWoXzBYrl1I0UKOQC1as1WaPU4lTuksKOwswoTqHAFhpA5XsUpt7M1j8AuUcwCsrkd+BNcpqHAgWX14uK0/wC9Y1GM2sgJIuf1Ju4c0UHZuvZ4ymJxKT8AbvrpXhWGpejPRJc0Us9aByajhwo8EyVUdQapYGxLEhyKDj2tCCbtDIXJyj0obVNas8W4OYqYU5CrK5ZKXeY7O4GlBUw5RbQBE/aKFrIBBLkBCTw92ilMjN8e8NEg7vc6nkKDnDrZfggp3lNLHM5ltwDWENWwkiwzq5l6/L2hcksIag+xNgtmTZrBCWFnsAPoOkaXDbCkykvNIJuzlvT87WhfO8QrUGRllpbQsadvtC7E4hR/WVFi+g7HWIcmUuMf00mI8Qy0USHp+DpCvE7YmrLBQQP2poTy4wnRxZqtd/lrEkyiahmHG/ziQc5MJXP48+vV/tEFYoANcs1fnpWKCsE/PQcokZtGNeVoVC5HTMQCeH2+kQBHEE/bpEcybkMLZQ9e5No5KhowvSvzhtE5JK/DePEnvFSpvMn5fxEUzePy+sKhXQTMNCAT2ikjV/WPSscg8Qzh2ikhvJ6QY6I5H/DHsFE0BFJT8KSTaig1Nd6/zhZMxUwqCHCXIDnlvMxrq76sILxU4qXQlq1SKAhyQT7NCrFY0JSUAkrDuoCzgO/CtI7YopFG0AgLZJdrnnFaJh4QOmb6xeifxjpWiy7Hzgag9rPxtDXYmzVIeYpnVYagakwlCmMa9OLlolrmL31jLuksHPJNzagjm8uqQpLGCbDq/v6/l4K2dtBUpYNcpIC2Dkpf4gLgihBe8uFez9qpmkhCVBjzI0F34C0Fkntc20rTk5t945WmsGeUbtKXAWCKh3ZgwZTgcP1gftUtOkRVJLkcLcBSqS1wghChT4QDwhT4axpKPKUrIUfCq9AXp/5aiVf4qVxhuZbAZt0g0AsCkkFJauVOZv8ABQ4Vk6Fk6RLIJoCNG4OpgDYFOYpexDEFwUwpR4XQl8s2blNSkMPcfxD2UnmBUmhA/wDU1FdQdbRVMmgXyKHs50LtXVr9YAqwWTgky07gCU8j7qIqeseJmqHwlr/y0dicQH3Q9ePB+T0fmeLQKcWWKqBq0valb+/QmEPCDkzArdX8Qq5/S+oI+E11fvCXa0yalYRmcEUVyZi7E8LO0L8XttTu5ASzhIcFzrS/vQ1MA4vxLnVdmDMLsLmmpuepjTg2ZOSZ7iH/AFKDewvcceUCYpa1pyIAqavQAFgH4VsBx1hfiFTQoEb1qan+KD0jZbIwbS/MSj+pmswPluPiArvGozEWB5RUvoJKxPh/AE5YExU1CG1U6SOzF+7dI1CdqSpCQiUkFQAdTXLVNgflHYtZMpalnLQZSTTM4oBWpAjPpQOpjKU3JFt8dBmN2pMmXUegtC4y3DvWLFO1IkE8annE2ZvJ0tZAAj0rjssQXO4QWBaJnqYmASOXoG4ACBTieDjpr7RYJqSH1h0OyHmVYH2/ikSXPIoyR84j5gs4EQKa0MOiLIlZP594rCjxeCpbcH6ikTmJsCG6U/BAHEHqz/npE5coHR9b2+8WyUjoePI9aRLIBQN0hWCRSpAJ14WjxSGvT8+cXKlG/wBfnHnkHS/O3vBZVFIKvwx0FJkOKgdm+8dBYUJZgJJBdIAI3SHDV4X9YV4nHBRCBQGhoLDjHR0dcAiC4/CoBIHxO9Hpy4W4QMmTSOjo6Y6LLUphjgR5mczHKUp40regq9DWOjoz8mgehxs+YAhORIAKQw/a/Pjzghcpz07m1L0FvaOjo4Z7MS3D4pSFiagDMguAag8i+hcpI4RusMoTEJmIcJKUluTFr/qHwPVwBHR0CNvGLprg8Gre1ya9i5H/AFSkW+KtOdn49zXrmtHR0I1PJ+RCStZOVNSa2FqD0Fv+MINo7fzpKQkIQElQeqlHioiwrYHq8dHRUUZz0ZfH4lpQLt0F6gZndySz1EKsOtS1AA1LAH7vHR0da0xLRsMPgwkBTAqDCgA7veLszKBJKTyf5iOjo4W7IeCybMKmKiSRZyT849SiOjozBZIzHdokEtHkdDJ7KzPNqekVkglo6Oi+xMpXSLZdRWOjotAiE1AjyWqojo6GgGEqtG79YkpdBWv1j2OjHs1K5jg1ivzy7AAffi8dHQ1kksC31YwQieE6Px5x0dC7KRQqfwoI6Ojoqgs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388" name="AutoShape 4" descr="data:image/jpeg;base64,/9j/4AAQSkZJRgABAQAAAQABAAD/2wCEAAkGBhISERUSExQVFRUVGBgYGRgWGB0aGBgXGBoaHBwYGBgYHSYgHBojGhcXHy8gJScpLC0sFR8xNTAqNiYrLCkBCQoKDgwOGg8PGikfHxwpKSkpKSkpLCkpKSkpKSksKSkpKSkpLCwpKSksLCksKSkpLCwpLCwpKSwsLCkpLCksKf/AABEIALcBEwMBIgACEQEDEQH/xAAbAAACAwEBAQAAAAAAAAAAAAAEBQIDBgABB//EAEEQAAECBAMGBAUDAwQABAcAAAECEQADITEEEkEFIlFhcYEGE5GhMrHB0fBCUuEjYnIUFYLxM3OSsgcWJDRDg8L/xAAZAQADAQEBAAAAAAAAAAAAAAAAAQIDBAX/xAAhEQACAgICAgMBAAAAAAAAAAAAAQIRITESQQNREyJhcf/aAAwDAQACEQMRAD8AhWL0UbVvz7+sR6R0ipjARcgVPOvcX+hgDa0kFliwDHp+FoYz0AEXp9afJjAGLIUkoJ5AtQxIpaMvi5G8zEpo7AGj2r3iuctSkJUoOhNCk0LE6+1eUMMbhbgli3Zu2kKcUeKqBwyWIYfK9o6YSxRy0XYXCoSkKCEG1AHWFnQEhwGJePN9SwGDh8xdksQWBylz/PCIDEbqVCxe3BjYcYlJw4XQrCUk1LspSiHZI04doJJxeRjHIFJZKQKKBypSEn9oJGWrBPG2liFhVKKihVCpBCSaBC6EOf7gCmrABRiudNTKByKVQux3iRl0Jvpp/ADT8TMCUIWoqASAwD8A6qB4dN5Hkcrw6QkqJUCwA/p0JCXVvKUKhjQE0FuCeZgM5KrDQHoKhhZ3jRbM8NzmAmsgglJyo85iGJBUgkIUHcAvQG9oZ+JvCU0o86SpWIK0pBUUgGgocssbvNx1INIM6HxZhxIUVsKAAswowahJvd6GtIjMm55gSFDedq68Kco1e0fD6JCxMXKR5BI3kf1ZiTldpgnHKlQAN5YG7Qw2m7NwSsMsyMQMzBkzCmU/9oly5aQokClSOcOuwoweHlqQACFF1VIBKE8HIBd7tQ01h1i9iz5R8xSCEgEJUpSHBUBTKgkcaGodjWCvB65SSorXMSsrCQEoQ4dgBnXUOTRIDm+kONsqkiXMl+XiM6vLBXOypIyfCSVlB1IrUvaBqsjSsxciTlVmmKzFP7XZ3b4lJo1BavYwR/pZWbL/AFFDKzpUQQouAosC9SKNFu0cYVkjKAWQAQKqCGAFCzl3ci+sKsSVCYFAZnsAoHV2+neEmSNk4SXJlh1LM25JWQgIe2QAHNRzYV6wvxM4ne4n1o1BYDpD3Z3h3FzlicUoRL0TNWXADWAQdbV0jpuwcRPWmnllJr5gUgEXYKANLi+ukQ5K8lcX6Btmy/8AUSPJSpEoIUCpas6iVZWKQEEpa12PMxsdn7T8qUPPUhZQMqQAEuNCgKcqLmoOgcMXdMnY86TdCAK76FJKQTYaqbrAasJPxIyS5aXDklSsmUEsAoK1Id25RK8jv8HUk6oc7M2mcLiStSgqTiDvKAIlqRmfNQOhSS7HRxDE7ZnqSpU4qNVFCZdQZb7pUpWWWhRSFKIUpJ3ekCbJ2LPEjyp8uSuWn4MkwrUk8syKDXW9oSbb8LFDzEMqSKvcpFDUE0Y9X4l40hNLWRSj7GuG28lCSvNmTmVRM0lAUA2YpLg1KSCWFCztGSRtqdIUpQxBGcpzFK1AqIOblY179orw8hIUUlUxlVWxKUECoB3TWgqfrDbDLwwQEiUhgrO605yo0opRqUUAy21uXhOSTE3eys+PcXOBStaSAB+hFQxG8MpJcM78bRn5+FzkHMABXVg16tugCGc6Zh85QUDK5DuQSqlaUaw7ROTg0rcIKk13G3i1B8IJLufeE5E2KkbNWvKlKS5JLirAC+axDAnlc2iYTvhgWaiamtG5ktxjUbC8PqWJyZhWCEKlIUAXCl5VEKRVWUhhSu8dHiGP2VOwwACVEJqJiTmDpcOcu8kFvhUDd3gciuLoU4LaCXImJWVAbrkpyl3UCCxrmNiDU3iU3HLE7zcssukjKrMU5VJKSkEnM4STZQI4xBeLmPmC81LhRI03ASGYMIXSsQSo/pGVyTyUANWuYATeh6dpLktMJSVJZaQhTAa7xQXBAA1cFRtUQdP2yZUmeVCWV4qbnMsqByAMoEkD9ylBknTTXOYKapJ32r8JG6Xch0m7MYJl4vIF5Qg0I3pYWakDMyqhQYsp3DilYGWvI1k2GzMFiFyUKlzlZFB05cMGY9ZkdGJOLeoDDqr6ER0GTb5o+jZKWAHJA5n86RUdpykqAUoOqwBqe9gTURj8XtkqSSSQrrfWrvC6RtPOWUzqUABVh9tIn4zJz9Gx2h4nIfKkJteqjT80hLP8RzZj1J0pQNd+dIqXhfMSSVfqU59KAkix1aFWJwk3MEJJIBZJ0Y8SPR+UVFIi2wubjZqwWBVxIB0r9/SIYVClHO6eG/rSmnIVPExciWTKSlJcpdIDNUuXLmhZqxGbhVl0hiU0pQampNtawWiQ3Z5SJYUpgQ4a4oWs3P3gXGbUmLOQVo7X7nSzGkG4fBZJaQsOMzipJLfIci8STsmaVVZCauC4dxo1tfaHPzRbuyEmgHA7KUvKsvMZmSCUEB6FSiN3k19I0snbmMAAXOlEJcHMHzAWKiVCoH8xHCSUy1JCXCSGoTQ8S71yuPW0QBQTmZLmpDBRB1Byi/KMflbLbaPdm42ejOpE6WUrUpRKEAs+gWFFgOT3hzh/EqyLoHEoQoqOjgBx6tCj/UpFHJ0okkDmaW/iBEABbsUjSz5gXAUHfWg5gwuTeRqQZtGZiJ08TQyCCpglRJUkhilRSW3qkgAM5vBc3YqZqVKzhM2YXUJrJSf/ACVpAQC1xlDkUasDIlgqCd5Sk1CUuSQ7sQKZTxPrB0jw1OmD+ooSkl3ykqU2gc0FP8oF5GhpSYOraeGKvKOGlnKknOpOYgKAdZAXkSCwoKB2AqYLTMnT28tASAlktLEoJBalsxqPZnvBcnw5gpCfMKEry1Bmb29dk5yaktQPcQNg9sTphkpSUqzEhaQ2inqBUblejcYTm5LBpx6ZEeE8Nnzzt9RagokHWxJc3qYY7L2bJkKzyU+WSnKyczGrgkqJq1KiDlyyNG6J+1oBx2MTKAKiQ9u1+QDRlbZfFIlOxhzbyVH/AJBm6294lMnIvy+G7Hi4pw9IsVgw1Sz2e9e8VzpEtCVKLUFM6ikKIFAOL2hBlA60BaShQ3T9GtukeogIy5UqYpQnoS5AKVfFcOkZVX5ZIJ2ZtUqQP6C89bpBAqTQ53YOPSBsNs3ylqWViWFXSVIDcGyozDWmb1il6ItDXZu0XqhTprVQUDTkRBmPx0qXvKVkLVo4VQ3FtGFQXEKUbblIJdedJFglQX1TNUklPDUdIN2jIweLSgSFqCyRmExbqA1I8xYzVax9IuEfTByxQkx+w8LNpIVLTMUVHJm3XSA4D0SKgsQSWYEVEIJ+CShfl5ShYOUEKKsvXK+X9VCxYikONq+HxLJAUFMQGKC4OUK3VKAdhcsANS9Yp2dtVKEiTPl+ZLBKk5gMyCa7r7pFixccI2f6ZMRmSQWKQGKspFaB7G9got84nhsbOkf+CpKCSFFJfKSKhwTUAgGrhxGkRsJC3XImpUhyShR30Bv1Z1lVHHwg9hYHG+HJko5SlaRXmCeSuwpSJdommnaHmzvGajlROKSCQCUpyBL3JShJGV6W5vDTaOKmLmp8mYhAQjOXUCpe640IJG8yXelWq2Y2L4XlzlKC1zcwZk5GcX0Ldr2h2fC6DuqCtKqUkMGrdI4V3uTwWdEHI9XslExGSauROUA2Va0yp2YKV/4ilpcEPdIrS8Cr8DLRLUmTh1pP6glUoqIAL5SVKKXUAA1SDXK1WM/Zk4SyEhM9IASkTZYWUCiR5RQtwQDcP8Lmwg7AvKUkiWmTMDhXmLmmWRUq3kK3kjLRKgXvTSzTB86mbEWFZhLOUEfCQXFKBjeunJ7wtxWEWAQqWttQt08L2Z/rH0TaHiNM5OVaJBWv4fISJilhJLEJDKIJAaqbcmhiUSThj/qCuQrdQiXMJD5UghXk5SUOQoOALGzl26oyfjqz5D5YNSsJJ0zO0dGnVLloOUT0sOKFf/0t49ieSMTKT8HKWSUyylOmVTAhw5ZTv241MQk7JlJYrJJJoAQGAOp4xKSiWlBzgLJNSTUJAsGNNe8WpxKJgyISo0AASwy/8jU6Xim6HZXipx8t08SAA1ANacxcwNg8POUSTwckmrXoAXUYb4PBIlKYLJLWPzDM+sHJk7xIJY/3Frce50jOU6whWSl4dIUVl7BgogC16VsbGKZkgLIIYgZiQ971HEaNwEehKxNKsycqmcNX/iXvFycWFcQ9nq5Bv8owd3YrKsPjkqlkKSsBLNul/lU8uEWYXEHMEucwDMW3Uk0tUm9tODRDFYfzHAmENqOoc3u1OFYnkTJlvnSVHdSFNmLDozMaAmpMXSBHqVKmS2ZSTYZnFjxI141jyTg1VC3A/tWGOlQAPVtBFeyxMSFlepdLXY3q1nPThBaJ2Us9CbOTU9eZ05QsrCGWjBysoDq3eJJLcHLmFuL2anzAN8S9zeRVR3qsDqBygudjwRujPvEUtShexv0PWAMWmYmYZhcpUwyocdaEW9bwRu8iTNtg9pYWTLKUHN5YBUyWJejgJABrSguYvVtBK1mWC6kgnLYgC9+EYeRsHELzKSVF7bpSAHBZSiwsIPwnh2apTzp6c1QAhSiqtwcjBT81aWgcVWzZTZpcThTMpNSRolTgEP1blblCnGeH/IKJosgjKTmzJroSsAAubVrBcxKpaamesD+/KkdQCVe8CHahuMoL0/UexW57iJV9A2gvZm2cV5YSZfmEE76ipTh6VUQBQ6Up607VlqnAJnTUIALgS6qB7BXpYwbhNpyyHmIUFfuIK36BZBH5WBMZiJS6pQp+IOVPdCXB9oG0sg3jZXJxSEgJ8yfMbiUoDcN0W7CJf6wA7qEoPFsyj3W8BrS2j9P+4mMrNYHgPtWIcuzK5MIXiyaKWcp6/wDtFIGUxqA550PqzRarCoZwunMgD3+4gfMNAG4j+f5hWwplKiAzjsXb5tBMrEBiCkegr2iKQTr+dLR6UEmvZvt9oamFk/8AfZyN1Lt+1yfRjTsR0j2RIlzHzpmI4uQr2VvD0IioYOaQ+Qt6exqYDn40SqfqtlZqnRy9fQ1i7bC2MkeHVJUJuGnAkVAcJUNCBWnR62aGEjxpOlqRLxEssCRM3bggsGNCzgsNALxm9neKUeaHStk6iz6AqNhekEYvb6ZynUlkpFxUkPZlM2unGNOUkVdaNkrZWHxUvPh5nl5hVOagJFj+xT8erGCNl4THSh5SwpaCGCipBUi4GUlbKAGU1AqTSMZJ2qJe9hk5cwGYqOdSmdhl3UpFXoAacKRodkeNELBEz+mpKS7uEK/wLuks5A+cXHi/wpSRsDjpEiXmmrSkpAKkukqfiEoc1Ytdgb0jGr/+JS0hYmS5QVmUAVzGTkJ3B5SXLtdzXlaKsbsJeX+kcyFMTLmFlVDgBdAqmhyq6xnE4FEnOFoMvcUCCAlaVMcrLYUzM7h2HGCX6Nzki/F+Ml5lFCykTGdEhPlpewFGOvP3hLjNszA+5kd2ChXnUmtT9IMkeCF5Jc1M0KUt3SgnLLDtvKQKghmIOh1ENk+DFZQiZiDlBUoeVLSCCpn/AKi8xIoNKaNV6Xj7IpsyaNsFvifun7x0biZsdCTlRh8EUixmeZnPNWUs/SOi/jQUYzZ2ESkO9yWazHjVn6M72jtp49KXSSWYAUc6nXjEhh90JzmpDqVVg96nTvQQo2qlPmHyySoHdPHm2nyjKKt2SjxeMyrCwc6g7izaetWrDQTcpO8Ukirn5ABn5/OFkjArBAy1N94OerH6aCD5nh2cvLkCrAHMMoJ1vDlx7GwqXtVLNUqZ7M4ehAc8RrEf9yoWzOz0uWZgAadhDLAeFFJFciVG5JKj6sYZSvD6f1LKuQDD3eMnKKFxZmpGFSn+ohJWomlSGvopjc+0FplEs6XP6nU7UplADmvFr9Y0aNnShXKlXB3J75lEegi4qyjcYcvh94nk2PiZ/DbOxBBdLB6KoinRbH049oLl7L/csf8AEFZ6VyJA7mD5LKfMbXFB6i7c/eJzdmZwACX9vf6RMpBSBpezpYFlq4b2UeiEj5mLFky28sSk0rlG90zKqT3gedIXLZKnZ6ZSVf8AtihyC9vf86Rnck8sSZZOxCjcknma+5cRShuDevzicyaVHe3j0AI7pH8RHyf27zevoafKLwKxhhtoLSHKkkAtlzHP2IDep1i+TNkzCyN1R5gE+tFRnlzOApq/2q3dol5vD+PqYKfQx7iMBNSHCQoatcdjCxZJOvb6wVhtprSAxKm0cn03oL/1UmaWUAhVrgH1t2IiP4FJigylcj84sRhkm5J9v5hx/s6QalXQAA9zEjgUpIZAPHMXMGdFKLFRkuQU1I5En1/kRanArNVZU9TX0g3GLUkOkApFVEkjKOOQVIrdwKVaM5tXbM9MwZCnJSiEqUSqu7QOxs+aNFFsdJDz/QS07yn5EnIO34Y9RiQ4EtBV/gmgtUrVoOIEV7JXKUgLWhSZhAJCqgFqutyb9IPRtdJOWUUvyLdr1hMpIhO2JiJiXzJlVBdsym4F2v0ELsb4OkHMTNUJqrKXZ9aEG4pul69ob/61YqD2t7EV4xbJ2mlt8dzY9lGGpNF8YmJPh5SXzqISlKjmSgzFFQFKpIIe1UkCl4C2ZLl5JgWuYFAFSEkgAEM+Y5DSrswe1I+iztlSljMhWU/21Hp/MZ3b2zvLQVLTmuAsXSWoSbjrWLXkemRLx0ZnBy/6gCQok6pNaParOTprBynWlIAUV7zhIS7aBlVL3pRvYDCYMzVsVpQTYM6nHDhd35GNF/o2lZpoQvLRnJWdAACGzHkaxbdMjiC4fxJiJCRKEwFLNlmCqXSaJUS4AcFhTddjV7sBtETJyRNSqakpCFlS91NBvpqCkAjQWd3MU7HUSqZLCUpJDiViEJmZsr5XVkJDAmykXF4FxWHXIUy5a0qylX6ikAADWtTzL6Q+T/osmtTspcvewywQf0KID8h+hfseUGyNogslRyTbFBdLFrbwb3IPGMBsvbOLXMCZIdiHBKUhQZyGUWJDa+saxW2goCXNQm1lAlIuKEMpOo3SRThFq46wNDGZg6l0oJ4lBf6x7A6PJIckH/8Ab92+UdG3JfhVoQo8NarVTglLD3f5QZL8PSU2RU/vL+oDP6Q18oM6WqH5F+lODNd+kAzEqBP0jzrYqosw+HQgMAkf4jKPaJlvWBFTgBVQA4n+YoVtBGhJ9oQDM4hIHH/uPE4wg0HZoRYjaiiClBCHDPrW7EVDjUF4XTsbMbKVkABmtQdGf3teKUbCzTY9SCHzlBq6SaEtyqD+NAMpT29yPlUmEMucU1D/AEPrBsieVEAKynQUA9WrFO4rArGnll39MtG6Vic8TSApzlNHt6tC6biVWUS3f5C45iISsWf0lVbsSKczaISby2GAxSF0dwNKhjzHHrEFAjXs9Pf7RWmaenQuf+QDD3eKp81YuWHEWPKGkiS9K0pNU+v8/R4JM4CjEcmb2hSEqVYZuV2gsomFnADMWAD04JFPrA/Fmx1RYuYhR3g3PUfnOOk4dBNXatQATy3XHziUlGapcJDWITWtEglyz2FouUEpLgVc3u+vO8S3FYQyEqQVDdSew/BFAmNT/wBwLj7QcnEkKzMAPQW/aX+naLcRMRMoUj/JlZvVTlj07wmsWHFA2E2hNSWBcM7K+FuNLDpDbCbalqopweJG6eh0EL/9OlmApdhx4kC551imelLM71tc+jH6RMZ3hFXRoSUmigD7hj2YiB52ypSn3Bc1S4PqL9wYTIxSk/CSkf8AFvQ0jydtOYGzqKk2pT1SGf17RayxWnsLxGyJiUkImOK5QoJJTS6SQQDzYRnUYCbIWpY+IswUlyeIC82WpvQ0ro0OcJizdMwJDWelBbKLq7aw1/1qCkCYEqzCuUEh+JBS3oSeUbVJayGBB/8AMpCgAyglQzEFxkKTUJLAVdmLnLaCvPkqUWUoGrhSTxZi7FLm30gjFeHZM9JykgVcO4+bj11hHitlrkBbgkNUpBJo7BJFic2sT9WO2NsFigF5UzClRqADcDqPpFnikzFyMylAIQQSPhFNXJd9LfqjAL22pCgoEKVlBrRli9rs3SukbvA+KEmXLdKkKWQFApICSbku4y69FRUoOOUVB4oyuyMXIlTAZpcPZLhm1pp9ucbPBz8PP/8At5wzEfAv4udD9iI8nYKWVFSpSCTfMkN6Mz0949TL8lKlS0JSwJZAao45RWJnKMi0qBMQpMpRTmEpa23pSgFEG1v4gORscAFQQnEF0q/8RSJhKdScxz+vGkZXaGOOe2UkuRVgHJvoA+kbLwnIlzJKs83eZJKQ6QgNRTn4iqpPtoYqnFXZCXJ0JpezXVkRLyzio5UqZHRypQALO9WLC7tHYRC0ylZFZiDmIZsoUAAxvmJoXoKW0f7MxYn+aFyhMlS3crDkaAAGr0vTrFUvD7OClLXLB3gAlZVMSBSyXYenSDl0w49mSRtMtWYX1+A+5VWPI3H+/wCFFEpUwtlYDsDUR0Xa9CpewXYO1Mp8pRoTuHgT+nofq2sPlhi7E26/TiGPMchGAlTHfW3pw5GNRsbaBmgJWd8D4v3BjU8SKP60dTYMUX0NsRIQtOVQDFm49Qe349MztLZK5Srug2Vf1anCtjGjUkuRqDrRJ1oeB1PEAsXUkTKAUkFlA3Gj860p9am5Q2rMcZY1r1+wase5c1GfoHhvjdimVvBOeXezqT21F+YbVjAqscgajtUdiKRH2TwRQvODUpTHKOzew19O8EyNlI1JJ5MPep948m456N6/aJy8RmYOQNdSOJ0Jipc6DRcvCpFQSPc+pihQBtxbeYE9o5C+Zf0+T0iciYUnMLtwBv1iUmllkkZaAbmvKLQMrt71B+kQCnLvztXtSkV4xZD5d4DUgv6GAeEEeZRkgqqKBmSNb35CK140gsSA3HeP/pTb1EL5mIUoVNOdB04QXhpK5tChS0j9X7f+RYEd42U5VRKbZBe0tal6OaU6JrrqYIk4wLDAhLGotTrQAesUT9khCilSiBpQOR1Dj80gmRhkBmAca0J61tENoFZKQDUpqBqB8xTXnEkSVUenue2g4UJjzFSQRlUWq+j9heORPsEAqOtC5a7JFGHaBzk1SLsuUml2+vYRQZrUV9W9rRcma5Y0Pp2eJKRGcZuLyIWTcanQO3YfeIytoDMFHMCDQpNuZZj7wYnZRmE+Ulzqycw6vYeogCdg1JcKoR6jrZvy8bpqQUwwzStVxnoAUjK5Njmo9TV+MQnYmandUTShYjTmC3a0CymToO+vX7RbLKSwZibM5foKnsHgytDo0GzttyGyhPl9nHcivrDUgKAIqNCm3t+coycvBBKss4qlnRxcGzKNvSHWElJl/BuvcuST31HtGLdD5VsvxOx5a6rSH/cmh7mxrWohdidjrQ6kHOHcturr1oTXQiG8nGEX9dYsScz2I5UV3qx9IpSK+sjGS9tTEEJ8qYCVMUkME1Z1ex4w1nbUBQoFKnKSA1akM/IOYcYhEtW7MS/As5HSvyPrCTbOw0BPmpObIXZ6XvRvf3h2mwdrR892jii2jFwz2ZVCY1WMmTJGzkLGYCYU5UkFRQkpokqIHIgc4pmy5MsuJaNa5Xbj8T+kLhh0zUrSVLnJQkFCc5CZQJLsklmYJ4XaOl00vwSkEYLasuWg72ZaxusSCCab7liGKmAGsBTVTFbyAwKspFbgVDCpbpR4v2NskTJaphEtIKgAVoVupBcsAwc0Di4eukNMLhUy6JOY8Xo5uwqAOh1hSkk8CcgTD4SclKUgSSABVSQ76u6XvHQ1SlTCp7P9o6MucjOxHMX5pBSCLpJFBlHAatUdYuwWKAUyFqCk1GY1HPn/ANxQjZrAKqtwd4VYGlgWSKxWJKZbKpwSTvKP+LctRGjS0HZ9I2RtFOIlZgwUmhAPwmvF91+PA8FZiFsDmtxvYP30PH4Tqkk/LcJtuZLmAy82gIBuAxY8R7PH0jZ2LE2WiaKBQtqkg/C7O4bTgALIBylFo2TwGCcw4dfn6ZfUcBCPbXh0F5koVNSmz160NrcRxBU8KRoBoOTGmmlRZ2zNUKGaDM9WanT5/huRE3WRmBIIJen+Vx1SKv1j3z21VTgco9qxqdq7HTPcjdmjjZWjH7tRuRCU2B8LYiZmACEBDBRWti7OCyXLEWNAdCY0TUif6VScRmvQmx0MTynvGiwXgWWms1alkXSk5E6UcEqfuOg1I2x4clhI8rMFNRNVAgf3VIZxc1iZ+PtEtejLgmPCS9D629oniMMpBZi7sQxCgeBHGLZey5hqRlHE6drxzpSszyzyROCFAmUFPdV2P9r6w8E9CkhWYADs3IvC3/aSzBTvrQJPYE+pgOVhwlTTc4P7UgAdibjpwjVNo2jJx6GuI2jKIysV+w7E27CFOUGzgcAaff3iK5qXId25GOBPP+OkZuT7FKXIuKEgOHJ5i3d3PpF0vEsAGAULLffHCv8AEUJcPwi0U0CgOBs/Sjj6QWSi6b5xdSlEkgO6nURoL2+wjsHiUJOaZL8xNqvQ8WNOVQ1LwKmewu7aafxFWIxYNQAO/wBdelYccla0bbAY+XODy6gaWy9qNa4pzgPaWLkEETCFEWCQ5HLMKD1blGYk44kBJZgCBmcs+iasByEXTMMoJCsqgDYkFj0JDaH0jWUui/kxVFacJLK6BZS/wgs44OkU9o1exMTJS4QgS18GZZbiVVUeTnpGPXMa5b2iM3ahLOSTxUSSwsA8EZNEckj6Fj1SFJ/riWUmjqPyLu45VjEYtcuWv/6Zayi5SoOntq3UAwHPn5qlQJP7iVUOjm3SsUKLXp148RDk7E5WaDCIXNTmzJQKuEVU2tS4Hoe0XIwsuXVI3uNy3JSnPVoR7Plz3dFBXefKnswdXvDidtJMpA80ha6MEggq4Uc/f5RFFRpF6FKUddWA4fmsA7Sx4VLKEjzBlVmKSAzCrPcvrbmbQBP2nPmJUpKUABwlFMqi1nURm4m/3BRIF5pc5d8JWEy1M54WqBwPOkUog5Ai8+IzJly8qVJ+OuYkBmrvUq4DD5xPA7BlSnrmJFVG3FqhmB4PaGuGE+akhEgHgo0QxF3feFQAOUNcP4eNPMX2QKmuqv4ipTegUHLQiGHvqNG46O9veL0YNagQhDksHyuAkA0FGqWqSI1MjZ0pFkh+Kt4+5gkh4z5Frw+zJnwvOVVQS5qXZ+9TXnHRq/JEdByL+KJ8swuKyGgdJZ0mxqD8wI921IQT5kshnYAfpUasxNBYAl7QEcQk278O0VYlZah1+Ueg4p5MNgEydkUQCoUGpDKZjcdYc+Ftqz5cwBKphlODMSDTg9QR2DE9Wj3ZuCll5vxqP7mdJazc7vwpRjDiSqhFH5BvX2rGE5rVC5U6N2pJNBXpV3oKavmHI5xosN3kKIzGrh3JcdzSlQXpRTliSQl8N7XYiQsu7BB4U+CtCKlhrmKdQ2jTM17n5u55VfmSxBmCOZo1TtAokh2Zi5FRbszO7Bv7bOAkQXJJOZJyrAovQ6seRvfm/wCqLlFPOopwHIgg0zOmr13SDR+UtP44NK3Jvq73uahYWhFU3xEZYyqQUqq5LFI5p/cxFiUnTqv2j4gWtKWUoHUNlANqZS5DNcm5DWhlOwyVpyr6B7gil2odLcAz7py+0sCqSa1QWY3FbOxo/Vj8nybM2mdMxZVUtwpTnoIvk42YSCJmUXfK9R+5qnryhT/qSDSo5gdqEH0rEUTA5UcwPKofpArRKk0aSbtUZi28mrfElj1eorygDET8/wAQDaC7QLhsUldDuq9j05x0ycxZj3/iE7ZXKyxSQkAgZRyFu0TnyVJAK0qS43cySHHFr94FmzSRen5wipEw821YsKaFofxusiqgyWx+8TAbr9Y8w6SosLU3iSw/uVcgepgjFyMiiAtCwP1Icp9SLjk45xk4tACzZAVeh/LwLNkFN68xV4NUv27V+cSl4hNQpIUkghnYA6Gj83oXioya2CbAACOA56/NveCZWNUAEZlFIehVuglrIdhp+GOn7ONTLdSRehpxFbB+0DIQolkpV0a3U8acY2tNF2gk5FCpBbWzdIEmYcjhTjT1gv8A21aU5lOf7Ua9Tc6WELsVjwkZQhICTcBixF1HQ8u0KMfRnJBCJYBAJNb2dunveHsvBSkICioAGrqUCDzSm16xgMVj0KJKZmTdP6aO5YuKg/xzg3Zm0t0uoFZG65qVE2HOhuWHJ41fjwNKh/tPxOEhQlXSA61Mb8AOQJhIvEkOsusqJcucwA0s4F3iG0drI8wJWFJUCKsygWd1E1ND8iLvBv8AsGLnKBl7kshnMzKSkhiQljoTcN1g4qOx05FeHwEzFoCZWVJlllO+VJ5lNakU4taNlszw+lKQZgClsHH6X5A19YnsHwxIwoJluVKoVKLqPKjD21hszRlKXSOiPjS2eCgbTgI4DnHipoiDKP3/AIiDQtAEQVyr8opmzUo+NQHX7QHN8RoTRIKjztCFySC5i1PQoboqPITK8RzDVk+hjoRHNHzNU5AcJChXU6f9xBU9+MV7QDLcEseIY+n1jyXMA0j14q0YaDtmT8qwKkF6aWZz94bKx5Tw15W62hHInMcwvF6RnSVEkAECgZ3vXWnyjnn48idMdYfHpmUFD7m3N42OxNr+burVvi7lswB+Kti5rdlMWYrfAYGZJl0G8VZRmLbxOgaw6w7lTFIKVIO/cADh7EFzSOeSpiTpm5KQOgpZmDNb/iaXGQgbyE5qvMc016chcHmA44pIbMIjgMWJqEqFHFQT8JoCHNmISl+UtWheYSwoA3MOGq26NGCt3hnTTKmMmano4W0YhwGozAWoRajMARujlJSQQqqav3q1yGIrcvf+5Hi9CWe1alizAnVnA5umhB3eIsauG4k1Icjk9TcuP3AsgM7tbYpl76A6eGos97hyOYcPcErE4d9T/wAb/jRthPRarcGerMwbWqg3KmoKja2w6FUtnBqkUHJgKBRL0o7UrSHZLiKMKw+FIrQ5k7zcHU8QmSwqmtG4g8OsMMJgVzAAlClAEuSMgDXDn5NSG2D8PEfGqjuyaU/zNSDyZ4aT6L42ZFaCDUV5B+v0ifkqN2SPU99BGtxWw0NuUIHNlf5PY8x/MZ/FSFJJSoEEN1/PvFSlJESi0US5aUg1UX5/Zm/iJVYJBIF7lvSz844RFRI5v+XjNWyMnsxRBFK6XUD1s3aLpGFUo0DVrwHICv5wiuRNucoqCK1s1ibEWcekEYbHturFDfpQX1o1H0EDjWwQZIwktNSol9HIfsKnvBcmRTdQBzav5+UiCZkoDN5iQBxPPQAPQEacYBx3iVCUKyFmDZyKdEg/MvyTDirLwg7GISEEFyogUQHNxVh81Fq3NowWLxxUohlpCXUWuqptwoPi+UFLmzJ4VlWreIKph+Fw/G7VtxPGKlbOdKkuo5viLgZiW71bnrxMbwqOyHIHT4eXMQmYVy05irdL5gkmilEA1KmDMeLmANn7KVNKSHAvUGpf9LVI17xosP4Rmzt3OsIpVTZaMwS17C3ARt9j+HkyQCd5bCtmA0SNIt+StGkYuQp2X4PQWmT0BRuEKAP/AKjqeVh7RqES6fxHszEIQHJAA4/QQvneJBZKSeZp6COZyvZuuMVQzEs8OkC4rHSkfGsPwBc+31jN4rbExZqacE0f6vSAxMcuW6G/8xDZD8hoJ3iJP/40P/l9hC7F7YmqFVMngmn8wErFUoA35rEFTiz3/OMKyHK+yZAuXJ19v5rEbfj/ADPKKSonT0McCRo0BFlj8vnHRHMfxo6FkfIyeHwLkk5glhVYCi96OKc3MUL2WVKdBBSXOawpdm06Q4kyVKADuAl+FSwBbmOMA43AzUVSQpNwkVIDs7AWcx6cZtMgB8gocKvFq8YBLCOofhf6GKfOcMSX1fjHgQ5HpGksq2OvYx2DgjSYSwcsCkOQzO5sOnOH60P3t7Qhm48pNaMwcel2vT8eGuHx8tTALSaPdj1aOKdt2RIdeH8fkXkfdmFgC4AVZNT+5yk8KHQRqsxZw9a86/U5daZ5Z/dGCIrxe9froI1uxcaJqHVVYotvizMDmHNQTmH96D+6M2aRleAspegbgW4No9GYhn/TMY/DSibNWiWpWXNxAq4ZiwLuwCS1yFAxcpbatewpTecD9oBKwNUrWNKzK+N6ApJPxPQA0etLh91QYqL5mgoTjlLAIoCP0gJ7UH40SlzCk5gzsRWxBuFNcH6QdNwqVFSk3O9QhicpU6gwqQPiDOQygDUqErCgCk0Nte0BzyTTGkmYQ8yUdN4LPQDMfYTG5KGoKw+NzOQ9PiCrpN2I09W1eEKdo5Fjy3M0WSiqvsA3GGYwwmoC1I8tYcZSxAAszEgpOZ8pqCaNGilWjeE3QcvGBVgVdKDupVPTNA83CmYP6ooAWCA5Fv1VLF6WBLFuPSMWoXzBYrl1I0UKOQC1as1WaPU4lTuksKOwswoTqHAFhpA5XsUpt7M1j8AuUcwCsrkd+BNcpqHAgWX14uK0/wC9Y1GM2sgJIuf1Ju4c0UHZuvZ4ymJxKT8AbvrpXhWGpejPRJc0Us9aByajhwo8EyVUdQapYGxLEhyKDj2tCCbtDIXJyj0obVNas8W4OYqYU5CrK5ZKXeY7O4GlBUw5RbQBE/aKFrIBBLkBCTw92ilMjN8e8NEg7vc6nkKDnDrZfggp3lNLHM5ltwDWENWwkiwzq5l6/L2hcksIag+xNgtmTZrBCWFnsAPoOkaXDbCkykvNIJuzlvT87WhfO8QrUGRllpbQsadvtC7E4hR/WVFi+g7HWIcmUuMf00mI8Qy0USHp+DpCvE7YmrLBQQP2poTy4wnRxZqtd/lrEkyiahmHG/ziQc5MJXP48+vV/tEFYoANcs1fnpWKCsE/PQcokZtGNeVoVC5HTMQCeH2+kQBHEE/bpEcybkMLZQ9e5No5KhowvSvzhtE5JK/DePEnvFSpvMn5fxEUzePy+sKhXQTMNCAT2ikjV/WPSscg8Qzh2ikhvJ6QY6I5H/DHsFE0BFJT8KSTaig1Nd6/zhZMxUwqCHCXIDnlvMxrq76sILxU4qXQlq1SKAhyQT7NCrFY0JSUAkrDuoCzgO/CtI7YopFG0AgLZJdrnnFaJh4QOmb6xeifxjpWiy7Hzgag9rPxtDXYmzVIeYpnVYagakwlCmMa9OLlolrmL31jLuksHPJNzagjm8uqQpLGCbDq/v6/l4K2dtBUpYNcpIC2Dkpf4gLgihBe8uFez9qpmkhCVBjzI0F34C0Fkntc20rTk5t945WmsGeUbtKXAWCKh3ZgwZTgcP1gftUtOkRVJLkcLcBSqS1wghChT4QDwhT4axpKPKUrIUfCq9AXp/5aiVf4qVxhuZbAZt0g0AsCkkFJauVOZv8ABQ4Vk6Fk6RLIJoCNG4OpgDYFOYpexDEFwUwpR4XQl8s2blNSkMPcfxD2UnmBUmhA/wDU1FdQdbRVMmgXyKHs50LtXVr9YAqwWTgky07gCU8j7qIqeseJmqHwlr/y0dicQH3Q9ePB+T0fmeLQKcWWKqBq0valb+/QmEPCDkzArdX8Qq5/S+oI+E11fvCXa0yalYRmcEUVyZi7E8LO0L8XttTu5ASzhIcFzrS/vQ1MA4vxLnVdmDMLsLmmpuepjTg2ZOSZ7iH/AFKDewvcceUCYpa1pyIAqavQAFgH4VsBx1hfiFTQoEb1qan+KD0jZbIwbS/MSj+pmswPluPiArvGozEWB5RUvoJKxPh/AE5YExU1CG1U6SOzF+7dI1CdqSpCQiUkFQAdTXLVNgflHYtZMpalnLQZSTTM4oBWpAjPpQOpjKU3JFt8dBmN2pMmXUegtC4y3DvWLFO1IkE8annE2ZvJ0tZAAj0rjssQXO4QWBaJnqYmASOXoG4ACBTieDjpr7RYJqSH1h0OyHmVYH2/ikSXPIoyR84j5gs4EQKa0MOiLIlZP594rCjxeCpbcH6ikTmJsCG6U/BAHEHqz/npE5coHR9b2+8WyUjoePI9aRLIBQN0hWCRSpAJ14WjxSGvT8+cXKlG/wBfnHnkHS/O3vBZVFIKvwx0FJkOKgdm+8dBYUJZgJJBdIAI3SHDV4X9YV4nHBRCBQGhoLDjHR0dcAiC4/CoBIHxO9Hpy4W4QMmTSOjo6Y6LLUphjgR5mczHKUp40regq9DWOjoz8mgehxs+YAhORIAKQw/a/Pjzghcpz07m1L0FvaOjo4Z7MS3D4pSFiagDMguAag8i+hcpI4RusMoTEJmIcJKUluTFr/qHwPVwBHR0CNvGLprg8Gre1ya9i5H/AFSkW+KtOdn49zXrmtHR0I1PJ+RCStZOVNSa2FqD0Fv+MINo7fzpKQkIQElQeqlHioiwrYHq8dHRUUZz0ZfH4lpQLt0F6gZndySz1EKsOtS1AA1LAH7vHR0da0xLRsMPgwkBTAqDCgA7veLszKBJKTyf5iOjo4W7IeCybMKmKiSRZyT849SiOjozBZIzHdokEtHkdDJ7KzPNqekVkglo6Oi+xMpXSLZdRWOjotAiE1AjyWqojo6GgGEqtG79YkpdBWv1j2OjHs1K5jg1ivzy7AAffi8dHQ1kksC31YwQieE6Px5x0dC7KRQqfwoI6Ojoqgs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390" name="Picture 6" descr="http://www.ums-muc.de/typo3temp/pics/de799318f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399" y="2895600"/>
            <a:ext cx="3581979" cy="2384964"/>
          </a:xfrm>
          <a:prstGeom prst="rect">
            <a:avLst/>
          </a:prstGeom>
          <a:noFill/>
        </p:spPr>
      </p:pic>
      <p:pic>
        <p:nvPicPr>
          <p:cNvPr id="16392" name="Picture 8" descr="http://www.bordalierinstitute.com/images/foodweb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2819400"/>
            <a:ext cx="3855085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3758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QUESTIONI</a:t>
            </a:r>
            <a:r>
              <a:rPr lang="sv-SE" sz="2400" dirty="0" smtClean="0"/>
              <a:t> </a:t>
            </a:r>
            <a:r>
              <a:rPr lang="sv-SE" sz="2400" dirty="0" err="1" smtClean="0"/>
              <a:t>ANCORA</a:t>
            </a:r>
            <a:r>
              <a:rPr lang="sv-SE" sz="2400" dirty="0" smtClean="0"/>
              <a:t> </a:t>
            </a:r>
            <a:r>
              <a:rPr lang="sv-SE" sz="2400" dirty="0" err="1" smtClean="0"/>
              <a:t>APERTE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219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smtClean="0"/>
              <a:t>2. ”Species </a:t>
            </a:r>
            <a:r>
              <a:rPr lang="sv-SE" sz="2400" dirty="0" err="1" smtClean="0"/>
              <a:t>extinction</a:t>
            </a:r>
            <a:r>
              <a:rPr lang="sv-SE" sz="2400" dirty="0" smtClean="0"/>
              <a:t>” vs. ”Species </a:t>
            </a:r>
            <a:r>
              <a:rPr lang="sv-SE" sz="2400" dirty="0" err="1" smtClean="0"/>
              <a:t>assembly</a:t>
            </a:r>
            <a:r>
              <a:rPr lang="sv-SE" sz="2400" dirty="0" smtClean="0"/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055" y="2514600"/>
            <a:ext cx="6757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Tutti gli </a:t>
            </a:r>
            <a:r>
              <a:rPr lang="sv-SE" sz="2400" dirty="0" err="1" smtClean="0"/>
              <a:t>esperimenti</a:t>
            </a:r>
            <a:r>
              <a:rPr lang="sv-SE" sz="2400" dirty="0" smtClean="0"/>
              <a:t> </a:t>
            </a:r>
            <a:r>
              <a:rPr lang="sv-SE" sz="2400" dirty="0" err="1" smtClean="0"/>
              <a:t>creano</a:t>
            </a:r>
            <a:r>
              <a:rPr lang="sv-SE" sz="2400" dirty="0" smtClean="0"/>
              <a:t>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comunità</a:t>
            </a:r>
            <a:r>
              <a:rPr lang="sv-SE" sz="2400" dirty="0" smtClean="0"/>
              <a:t> </a:t>
            </a:r>
            <a:r>
              <a:rPr lang="sv-SE" sz="2400" dirty="0" err="1" smtClean="0"/>
              <a:t>artificiali</a:t>
            </a:r>
            <a:endParaRPr lang="sv-SE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7006" y="3805535"/>
            <a:ext cx="726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Nella</a:t>
            </a:r>
            <a:r>
              <a:rPr lang="sv-SE" sz="2400" dirty="0" smtClean="0"/>
              <a:t> </a:t>
            </a:r>
            <a:r>
              <a:rPr lang="sv-SE" sz="2400" dirty="0" err="1" smtClean="0"/>
              <a:t>realtà</a:t>
            </a:r>
            <a:r>
              <a:rPr lang="sv-SE" sz="2400" dirty="0" smtClean="0"/>
              <a:t> le </a:t>
            </a:r>
            <a:r>
              <a:rPr lang="sv-SE" sz="2400" dirty="0" err="1" smtClean="0"/>
              <a:t>comunità</a:t>
            </a:r>
            <a:r>
              <a:rPr lang="sv-SE" sz="2400" dirty="0" smtClean="0"/>
              <a:t> </a:t>
            </a:r>
            <a:r>
              <a:rPr lang="sv-SE" sz="2400" dirty="0" err="1" smtClean="0"/>
              <a:t>vengono</a:t>
            </a:r>
            <a:r>
              <a:rPr lang="sv-SE" sz="2400" dirty="0" smtClean="0"/>
              <a:t> </a:t>
            </a:r>
            <a:r>
              <a:rPr lang="sv-SE" sz="2400" dirty="0" err="1" smtClean="0"/>
              <a:t>impoverite</a:t>
            </a:r>
            <a:r>
              <a:rPr lang="sv-SE" sz="2400" dirty="0" smtClean="0"/>
              <a:t> (</a:t>
            </a:r>
            <a:r>
              <a:rPr lang="sv-SE" sz="2400" dirty="0" err="1" smtClean="0"/>
              <a:t>estinzione</a:t>
            </a:r>
            <a:r>
              <a:rPr lang="sv-SE" sz="2400" dirty="0" smtClean="0"/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3758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QUESTIONI</a:t>
            </a:r>
            <a:r>
              <a:rPr lang="sv-SE" sz="2400" dirty="0" smtClean="0"/>
              <a:t> </a:t>
            </a:r>
            <a:r>
              <a:rPr lang="sv-SE" sz="2400" dirty="0" err="1" smtClean="0"/>
              <a:t>ANCORA</a:t>
            </a:r>
            <a:r>
              <a:rPr lang="sv-SE" sz="2400" dirty="0" smtClean="0"/>
              <a:t> </a:t>
            </a:r>
            <a:r>
              <a:rPr lang="sv-SE" sz="2400" dirty="0" err="1" smtClean="0"/>
              <a:t>APERTE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990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smtClean="0"/>
              <a:t>3. </a:t>
            </a:r>
            <a:r>
              <a:rPr lang="sv-SE" sz="2400" dirty="0" err="1" smtClean="0"/>
              <a:t>Quanto</a:t>
            </a:r>
            <a:r>
              <a:rPr lang="sv-SE" sz="2400" dirty="0" smtClean="0"/>
              <a:t> importante è </a:t>
            </a:r>
            <a:r>
              <a:rPr lang="sv-SE" sz="2400" dirty="0" err="1" smtClean="0"/>
              <a:t>l’effetto</a:t>
            </a:r>
            <a:r>
              <a:rPr lang="sv-SE" sz="2400" dirty="0" smtClean="0"/>
              <a:t> ”</a:t>
            </a:r>
            <a:r>
              <a:rPr lang="sv-SE" sz="2400" dirty="0" err="1" smtClean="0"/>
              <a:t>biodiversità</a:t>
            </a:r>
            <a:r>
              <a:rPr lang="sv-SE" sz="2400" dirty="0" smtClean="0"/>
              <a:t>”?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1507" y="1676400"/>
            <a:ext cx="501249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9" y="1828800"/>
            <a:ext cx="36818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5200" y="6019800"/>
            <a:ext cx="5638800" cy="80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9000" y="5852141"/>
            <a:ext cx="2819400" cy="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200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err="1" smtClean="0"/>
              <a:t>CONCLUSIONE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3716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Effetto</a:t>
            </a:r>
            <a:r>
              <a:rPr lang="sv-SE" sz="2400" dirty="0" smtClean="0"/>
              <a:t> ”</a:t>
            </a:r>
            <a:r>
              <a:rPr lang="sv-SE" sz="2400" dirty="0" err="1" smtClean="0"/>
              <a:t>biodiversità</a:t>
            </a:r>
            <a:r>
              <a:rPr lang="sv-SE" sz="2400" dirty="0" smtClean="0"/>
              <a:t>” importante in </a:t>
            </a:r>
            <a:r>
              <a:rPr lang="sv-SE" sz="2400" dirty="0" err="1" smtClean="0"/>
              <a:t>quasi</a:t>
            </a:r>
            <a:r>
              <a:rPr lang="sv-SE" sz="2400" dirty="0" smtClean="0"/>
              <a:t> tutti gli </a:t>
            </a:r>
            <a:r>
              <a:rPr lang="sv-SE" sz="2400" dirty="0" err="1" smtClean="0"/>
              <a:t>ecosistemi</a:t>
            </a:r>
            <a:endParaRPr lang="sv-SE" sz="2400" dirty="0" smtClean="0"/>
          </a:p>
          <a:p>
            <a:pPr indent="-457200"/>
            <a:endParaRPr lang="sv-SE" sz="2400" dirty="0" smtClean="0"/>
          </a:p>
          <a:p>
            <a:pPr indent="-457200"/>
            <a:r>
              <a:rPr lang="sv-SE" sz="2400" dirty="0" smtClean="0"/>
              <a:t>Come </a:t>
            </a:r>
            <a:r>
              <a:rPr lang="sv-SE" sz="2400" dirty="0" err="1" smtClean="0"/>
              <a:t>possiamo</a:t>
            </a:r>
            <a:r>
              <a:rPr lang="sv-SE" sz="2400" dirty="0" smtClean="0"/>
              <a:t> </a:t>
            </a:r>
            <a:r>
              <a:rPr lang="sv-SE" sz="2400" dirty="0" err="1" smtClean="0"/>
              <a:t>utilizzare</a:t>
            </a:r>
            <a:r>
              <a:rPr lang="sv-SE" sz="2400" dirty="0" smtClean="0"/>
              <a:t> </a:t>
            </a:r>
            <a:r>
              <a:rPr lang="sv-SE" sz="2400" dirty="0" err="1" smtClean="0"/>
              <a:t>questa</a:t>
            </a:r>
            <a:r>
              <a:rPr lang="sv-SE" sz="2400" dirty="0" smtClean="0"/>
              <a:t> </a:t>
            </a:r>
            <a:r>
              <a:rPr lang="sv-SE" sz="2400" dirty="0" err="1" smtClean="0"/>
              <a:t>informazione</a:t>
            </a:r>
            <a:r>
              <a:rPr lang="sv-SE" sz="2400" dirty="0" smtClean="0"/>
              <a:t> </a:t>
            </a:r>
            <a:r>
              <a:rPr lang="sv-SE" sz="2400" dirty="0" err="1" smtClean="0"/>
              <a:t>nel</a:t>
            </a:r>
            <a:r>
              <a:rPr lang="sv-SE" sz="2400" dirty="0" smtClean="0"/>
              <a:t> </a:t>
            </a:r>
            <a:r>
              <a:rPr lang="sv-SE" sz="2400" dirty="0" err="1" smtClean="0"/>
              <a:t>mondo</a:t>
            </a:r>
            <a:r>
              <a:rPr lang="sv-SE" sz="2400" dirty="0" smtClean="0"/>
              <a:t> reale?</a:t>
            </a:r>
          </a:p>
          <a:p>
            <a:pPr indent="-457200"/>
            <a:endParaRPr lang="sv-SE" sz="2400" dirty="0" smtClean="0"/>
          </a:p>
          <a:p>
            <a:pPr indent="-457200"/>
            <a:endParaRPr lang="sv-SE" sz="2400" dirty="0" smtClean="0"/>
          </a:p>
          <a:p>
            <a:pPr indent="-457200"/>
            <a:r>
              <a:rPr lang="sv-SE" sz="2400" dirty="0" err="1" smtClean="0"/>
              <a:t>Biodiversity-Ecosystem</a:t>
            </a:r>
            <a:r>
              <a:rPr lang="sv-SE" sz="2400" dirty="0" smtClean="0"/>
              <a:t> </a:t>
            </a:r>
            <a:r>
              <a:rPr lang="sv-SE" sz="2400" dirty="0" err="1" smtClean="0"/>
              <a:t>Functioning</a:t>
            </a:r>
            <a:r>
              <a:rPr lang="sv-SE" sz="2400" dirty="0" smtClean="0"/>
              <a:t> (BEF)</a:t>
            </a:r>
          </a:p>
          <a:p>
            <a:pPr indent="-457200"/>
            <a:endParaRPr lang="sv-SE" sz="2400" dirty="0" smtClean="0"/>
          </a:p>
          <a:p>
            <a:pPr indent="-457200"/>
            <a:endParaRPr lang="sv-SE" sz="2400" dirty="0" smtClean="0"/>
          </a:p>
          <a:p>
            <a:pPr indent="-457200"/>
            <a:endParaRPr lang="sv-SE" sz="2400" dirty="0" smtClean="0"/>
          </a:p>
          <a:p>
            <a:pPr indent="-457200"/>
            <a:r>
              <a:rPr lang="sv-SE" sz="2400" dirty="0" err="1" smtClean="0"/>
              <a:t>Biodiversity-Ecosystem</a:t>
            </a:r>
            <a:r>
              <a:rPr lang="sv-SE" sz="2400" dirty="0" smtClean="0"/>
              <a:t> Services (BES)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05000" y="3733800"/>
            <a:ext cx="30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Down Arrow 6"/>
          <p:cNvSpPr/>
          <p:nvPr/>
        </p:nvSpPr>
        <p:spPr>
          <a:xfrm rot="10800000">
            <a:off x="2362200" y="3733800"/>
            <a:ext cx="30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7239000" y="4579203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Prossime</a:t>
            </a:r>
            <a:r>
              <a:rPr lang="sv-SE" sz="2400" dirty="0" smtClean="0"/>
              <a:t> </a:t>
            </a:r>
            <a:r>
              <a:rPr lang="sv-SE" sz="2400" dirty="0" err="1" smtClean="0"/>
              <a:t>lezioni</a:t>
            </a:r>
            <a:r>
              <a:rPr lang="sv-SE" sz="2400" dirty="0" smtClean="0"/>
              <a:t>!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257800" y="4724400"/>
            <a:ext cx="1905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113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IPOTESI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838200"/>
            <a:ext cx="4267200" cy="55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185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MECCANISMI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386" y="1214735"/>
            <a:ext cx="3495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1. ”</a:t>
            </a:r>
            <a:r>
              <a:rPr lang="sv-SE" sz="2400" dirty="0" err="1" smtClean="0">
                <a:latin typeface="+mj-lt"/>
              </a:rPr>
              <a:t>Niche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complementary</a:t>
            </a:r>
            <a:r>
              <a:rPr lang="sv-SE" sz="2400" dirty="0" smtClean="0">
                <a:latin typeface="+mj-lt"/>
              </a:rPr>
              <a:t>”</a:t>
            </a: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901700"/>
            <a:ext cx="381635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william\My Documents\Edinburgh\Biodiversity\loreau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1247584"/>
            <a:ext cx="5257800" cy="553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185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MECCANISMI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14735"/>
            <a:ext cx="4198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”Sampling or </a:t>
            </a:r>
            <a:r>
              <a:rPr lang="sv-SE" sz="2400" dirty="0" err="1" smtClean="0">
                <a:latin typeface="+mj-lt"/>
              </a:rPr>
              <a:t>selection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effect</a:t>
            </a:r>
            <a:r>
              <a:rPr lang="sv-SE" sz="2400" dirty="0" smtClean="0">
                <a:latin typeface="+mj-lt"/>
              </a:rPr>
              <a:t>”</a:t>
            </a: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304871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Aumentare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numero</a:t>
            </a:r>
            <a:r>
              <a:rPr lang="sv-SE" sz="2400" dirty="0" smtClean="0">
                <a:latin typeface="+mj-lt"/>
              </a:rPr>
              <a:t> di specie</a:t>
            </a:r>
            <a:r>
              <a:rPr lang="it-IT" sz="2400" dirty="0" smtClean="0">
                <a:latin typeface="+mj-lt"/>
              </a:rPr>
              <a:t> aumenta la probabilità di avere key-stone species</a:t>
            </a:r>
            <a:endParaRPr lang="sv-S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93" y="152400"/>
            <a:ext cx="185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MECCANISMI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386" y="1214735"/>
            <a:ext cx="3776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Mutualismo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facilitazione</a:t>
            </a:r>
            <a:endParaRPr lang="sv-SE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5058" name="Picture 2" descr="http://oldbes.sigmer.net/images/meetings/plant_communi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981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416" y="1138535"/>
            <a:ext cx="748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Review </a:t>
            </a:r>
            <a:r>
              <a:rPr lang="sv-SE" sz="2400" dirty="0" err="1" smtClean="0">
                <a:latin typeface="+mj-lt"/>
              </a:rPr>
              <a:t>sui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meccanismi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600200"/>
            <a:ext cx="84382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2793" y="152400"/>
            <a:ext cx="185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MECCANISMI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221287"/>
            <a:ext cx="66992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742</Words>
  <Application>Microsoft Office PowerPoint</Application>
  <PresentationFormat>On-screen Show (4:3)</PresentationFormat>
  <Paragraphs>170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PARTE 3  Biodiversità e funzionamento degli ecosistemi terrestri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3  Biodiversità e funzionamento degli ecosistemi terrestri</dc:title>
  <dc:creator>Lorenzo Marini</dc:creator>
  <cp:lastModifiedBy>Lorenzo Marini</cp:lastModifiedBy>
  <cp:revision>87</cp:revision>
  <dcterms:created xsi:type="dcterms:W3CDTF">2006-08-16T00:00:00Z</dcterms:created>
  <dcterms:modified xsi:type="dcterms:W3CDTF">2013-11-20T13:52:56Z</dcterms:modified>
</cp:coreProperties>
</file>