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2" r:id="rId3"/>
    <p:sldId id="270" r:id="rId4"/>
    <p:sldId id="263" r:id="rId5"/>
    <p:sldId id="264" r:id="rId6"/>
    <p:sldId id="265" r:id="rId7"/>
    <p:sldId id="266" r:id="rId8"/>
    <p:sldId id="300" r:id="rId9"/>
    <p:sldId id="299" r:id="rId10"/>
    <p:sldId id="267" r:id="rId11"/>
    <p:sldId id="262" r:id="rId12"/>
    <p:sldId id="269" r:id="rId13"/>
    <p:sldId id="268" r:id="rId14"/>
    <p:sldId id="296" r:id="rId15"/>
    <p:sldId id="297" r:id="rId16"/>
    <p:sldId id="271" r:id="rId17"/>
    <p:sldId id="258" r:id="rId18"/>
    <p:sldId id="261" r:id="rId19"/>
    <p:sldId id="273" r:id="rId20"/>
    <p:sldId id="274" r:id="rId21"/>
    <p:sldId id="275" r:id="rId22"/>
    <p:sldId id="276" r:id="rId23"/>
    <p:sldId id="277" r:id="rId24"/>
    <p:sldId id="259" r:id="rId25"/>
    <p:sldId id="280" r:id="rId26"/>
    <p:sldId id="283" r:id="rId27"/>
    <p:sldId id="286" r:id="rId28"/>
    <p:sldId id="287" r:id="rId29"/>
    <p:sldId id="289" r:id="rId30"/>
    <p:sldId id="285" r:id="rId31"/>
    <p:sldId id="290" r:id="rId32"/>
    <p:sldId id="284" r:id="rId33"/>
    <p:sldId id="288" r:id="rId34"/>
    <p:sldId id="292" r:id="rId35"/>
    <p:sldId id="291" r:id="rId36"/>
    <p:sldId id="293" r:id="rId37"/>
    <p:sldId id="294" r:id="rId38"/>
    <p:sldId id="298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8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16" y="-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6AC20-4B41-49BC-9A30-96117190BCE4}" type="datetimeFigureOut">
              <a:rPr lang="sv-SE" smtClean="0"/>
              <a:pPr/>
              <a:t>2013-10-09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7AC84-3E6A-4370-9B8F-71FBAD0B305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C895F5-5FAE-4B1D-9CC5-1A23B7F3EAF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FCFB3-1014-4A91-A5B7-CBFCEB457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gif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000" y="2971800"/>
            <a:ext cx="84963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err="1" smtClean="0"/>
              <a:t>Misure</a:t>
            </a:r>
            <a:r>
              <a:rPr lang="en-US" sz="3600" dirty="0" smtClean="0"/>
              <a:t> </a:t>
            </a:r>
            <a:r>
              <a:rPr lang="en-US" sz="3600" dirty="0" err="1" smtClean="0"/>
              <a:t>di</a:t>
            </a:r>
            <a:r>
              <a:rPr lang="en-US" sz="3600" dirty="0" smtClean="0"/>
              <a:t> </a:t>
            </a:r>
            <a:r>
              <a:rPr lang="en-US" sz="3600" dirty="0" err="1" smtClean="0"/>
              <a:t>biodiversità</a:t>
            </a:r>
            <a:endParaRPr lang="it-IT" sz="3600" dirty="0"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Stima della ricchezza specifica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1005989"/>
            <a:ext cx="7772400" cy="43088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dirty="0" smtClean="0">
                <a:latin typeface="Arial" pitchFamily="34" charset="0"/>
                <a:ea typeface="+mj-ea"/>
                <a:cs typeface="Arial" pitchFamily="34" charset="0"/>
              </a:rPr>
              <a:t>Curve di rarefazione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5929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105400" y="1371600"/>
            <a:ext cx="373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La curva di rarefazione esprime il numero atteso di specie in un piccolo gruppo di </a:t>
            </a:r>
            <a:r>
              <a:rPr lang="it-IT" sz="2000" i="1" dirty="0" smtClean="0"/>
              <a:t>n</a:t>
            </a:r>
            <a:r>
              <a:rPr lang="it-IT" sz="2000" dirty="0" smtClean="0"/>
              <a:t> individui o </a:t>
            </a:r>
            <a:r>
              <a:rPr lang="it-IT" sz="2000" i="1" dirty="0" smtClean="0"/>
              <a:t>n</a:t>
            </a:r>
            <a:r>
              <a:rPr lang="it-IT" sz="2000" dirty="0" smtClean="0"/>
              <a:t> campioni, preso a caso dal numero </a:t>
            </a:r>
            <a:r>
              <a:rPr lang="it-IT" sz="2000" i="1" dirty="0" smtClean="0"/>
              <a:t>N</a:t>
            </a:r>
            <a:r>
              <a:rPr lang="it-IT" sz="2000" dirty="0" smtClean="0"/>
              <a:t> totale degli individui o campioni rilevati</a:t>
            </a:r>
            <a:endParaRPr lang="sv-SE" sz="2000" dirty="0"/>
          </a:p>
        </p:txBody>
      </p:sp>
      <p:sp>
        <p:nvSpPr>
          <p:cNvPr id="13" name="Rectangle 12"/>
          <p:cNvSpPr/>
          <p:nvPr/>
        </p:nvSpPr>
        <p:spPr>
          <a:xfrm>
            <a:off x="5105400" y="3702784"/>
            <a:ext cx="3733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Può essere calcolata 1) sulla media di un numero sufficiente di curve di accumulazione (Gotelli &amp; Colwell 2001) o 2) attraverso l’uso di una formula analitica</a:t>
            </a:r>
            <a:endParaRPr lang="sv-SE" sz="2000" dirty="0"/>
          </a:p>
        </p:txBody>
      </p:sp>
      <p:sp>
        <p:nvSpPr>
          <p:cNvPr id="14" name="Rectangle 13"/>
          <p:cNvSpPr/>
          <p:nvPr/>
        </p:nvSpPr>
        <p:spPr>
          <a:xfrm>
            <a:off x="381000" y="5830669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 smtClean="0"/>
              <a:t>Gotelli</a:t>
            </a:r>
            <a:r>
              <a:rPr lang="en-GB" sz="1400" dirty="0" smtClean="0"/>
              <a:t> </a:t>
            </a:r>
            <a:r>
              <a:rPr lang="en-GB" sz="1400" dirty="0" err="1" smtClean="0"/>
              <a:t>NJ</a:t>
            </a:r>
            <a:r>
              <a:rPr lang="en-GB" sz="1400" dirty="0" smtClean="0"/>
              <a:t>, Colwell </a:t>
            </a:r>
            <a:r>
              <a:rPr lang="en-GB" sz="1400" dirty="0" err="1" smtClean="0"/>
              <a:t>RK</a:t>
            </a:r>
            <a:r>
              <a:rPr lang="en-GB" sz="1400" dirty="0" smtClean="0"/>
              <a:t> (2001). Quantifying biodiversity: procedures and pitfalls in the measurement and comparison of species richness. Ecology Letters 4: 379-391</a:t>
            </a:r>
            <a:endParaRPr lang="sv-SE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Stima della ricchezza specifica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066800"/>
            <a:ext cx="688007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 descr="http://www.ecologyandsociety.org/vol5/iss1/art7/figure1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066801"/>
            <a:ext cx="4343400" cy="339357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4570274"/>
            <a:ext cx="8534400" cy="17543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-Le curve di rarefazione non forniscono stime asintotiche di ricchezza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latin typeface="Arial" pitchFamily="34" charset="0"/>
                <a:ea typeface="+mj-ea"/>
                <a:cs typeface="Arial" pitchFamily="34" charset="0"/>
              </a:rPr>
              <a:t>-Non possono essere utilizzate per estrapolare il numero di specie in campioni più grandi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latin typeface="Arial" pitchFamily="34" charset="0"/>
                <a:ea typeface="+mj-ea"/>
                <a:cs typeface="Arial" pitchFamily="34" charset="0"/>
              </a:rPr>
              <a:t>-Non funzionano bene in casi in cui alcune specie sono molto rare o molto comuni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514600" y="1905000"/>
            <a:ext cx="0" cy="1905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876800" y="1219200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In </a:t>
            </a:r>
            <a:r>
              <a:rPr lang="en-GB" dirty="0" err="1" smtClean="0"/>
              <a:t>teoria</a:t>
            </a:r>
            <a:r>
              <a:rPr lang="en-GB" dirty="0" smtClean="0"/>
              <a:t> </a:t>
            </a:r>
            <a:r>
              <a:rPr lang="en-GB" dirty="0" err="1" smtClean="0"/>
              <a:t>dati</a:t>
            </a:r>
            <a:r>
              <a:rPr lang="en-GB" dirty="0" smtClean="0"/>
              <a:t> </a:t>
            </a:r>
            <a:r>
              <a:rPr lang="en-GB" dirty="0" err="1" smtClean="0"/>
              <a:t>grezzi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ricchezza</a:t>
            </a:r>
            <a:r>
              <a:rPr lang="en-GB" dirty="0" smtClean="0"/>
              <a:t> </a:t>
            </a:r>
            <a:r>
              <a:rPr lang="en-GB" dirty="0" err="1" smtClean="0"/>
              <a:t>specifica</a:t>
            </a:r>
            <a:r>
              <a:rPr lang="en-GB" dirty="0" smtClean="0"/>
              <a:t> </a:t>
            </a:r>
            <a:r>
              <a:rPr lang="en-GB" dirty="0" err="1" smtClean="0"/>
              <a:t>possono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confrontati</a:t>
            </a:r>
            <a:r>
              <a:rPr lang="en-GB" dirty="0" smtClean="0"/>
              <a:t> solo </a:t>
            </a:r>
            <a:r>
              <a:rPr lang="en-GB" dirty="0" err="1" smtClean="0"/>
              <a:t>quando</a:t>
            </a:r>
            <a:r>
              <a:rPr lang="en-GB" dirty="0" smtClean="0"/>
              <a:t> la </a:t>
            </a:r>
            <a:r>
              <a:rPr lang="en-GB" dirty="0" err="1" smtClean="0"/>
              <a:t>curva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rarefazione</a:t>
            </a:r>
            <a:r>
              <a:rPr lang="en-GB" dirty="0" smtClean="0"/>
              <a:t> </a:t>
            </a:r>
            <a:r>
              <a:rPr lang="en-GB" dirty="0" err="1" smtClean="0"/>
              <a:t>raggiunge</a:t>
            </a:r>
            <a:r>
              <a:rPr lang="en-GB" dirty="0" smtClean="0"/>
              <a:t> un </a:t>
            </a:r>
            <a:r>
              <a:rPr lang="en-GB" dirty="0" err="1" smtClean="0"/>
              <a:t>asintoto</a:t>
            </a:r>
            <a:endParaRPr lang="en-GB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Stima della ricchezza specifica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4724400" y="1600200"/>
            <a:ext cx="4419600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latin typeface="Arial" pitchFamily="34" charset="0"/>
                <a:ea typeface="+mj-ea"/>
                <a:cs typeface="Arial" pitchFamily="34" charset="0"/>
              </a:rPr>
              <a:t>Esistono vari metodi per stimare il numero di specie a partire da un limitato numero di campioni o individui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Stimatori asintotici</a:t>
            </a:r>
          </a:p>
        </p:txBody>
      </p:sp>
      <p:pic>
        <p:nvPicPr>
          <p:cNvPr id="28676" name="Picture 4" descr="Full-size image (21 K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990600"/>
            <a:ext cx="4321127" cy="304800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457200" y="4495800"/>
            <a:ext cx="34290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7651" name="Picture 3" descr="http://www.ypte.org.uk/UserFiles/Image/Factsheet%20images/Minibeasts%20Images/pitfall_tr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724400"/>
            <a:ext cx="838200" cy="364940"/>
          </a:xfrm>
          <a:prstGeom prst="rect">
            <a:avLst/>
          </a:prstGeom>
          <a:noFill/>
        </p:spPr>
      </p:pic>
      <p:pic>
        <p:nvPicPr>
          <p:cNvPr id="15" name="Picture 3" descr="http://www.ypte.org.uk/UserFiles/Image/Factsheet%20images/Minibeasts%20Images/pitfall_tr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867400"/>
            <a:ext cx="838200" cy="364940"/>
          </a:xfrm>
          <a:prstGeom prst="rect">
            <a:avLst/>
          </a:prstGeom>
          <a:noFill/>
        </p:spPr>
      </p:pic>
      <p:pic>
        <p:nvPicPr>
          <p:cNvPr id="16" name="Picture 3" descr="http://www.ypte.org.uk/UserFiles/Image/Factsheet%20images/Minibeasts%20Images/pitfall_tr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724400"/>
            <a:ext cx="838200" cy="364940"/>
          </a:xfrm>
          <a:prstGeom prst="rect">
            <a:avLst/>
          </a:prstGeom>
          <a:noFill/>
        </p:spPr>
      </p:pic>
      <p:pic>
        <p:nvPicPr>
          <p:cNvPr id="17" name="Picture 3" descr="http://www.ypte.org.uk/UserFiles/Image/Factsheet%20images/Minibeasts%20Images/pitfall_tr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5867400"/>
            <a:ext cx="838200" cy="364940"/>
          </a:xfrm>
          <a:prstGeom prst="rect">
            <a:avLst/>
          </a:prstGeom>
          <a:noFill/>
        </p:spPr>
      </p:pic>
      <p:pic>
        <p:nvPicPr>
          <p:cNvPr id="18" name="Picture 3" descr="http://www.ypte.org.uk/UserFiles/Image/Factsheet%20images/Minibeasts%20Images/pitfall_tr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5334000"/>
            <a:ext cx="838200" cy="364940"/>
          </a:xfrm>
          <a:prstGeom prst="rect">
            <a:avLst/>
          </a:prstGeom>
          <a:noFill/>
        </p:spPr>
      </p:pic>
      <p:pic>
        <p:nvPicPr>
          <p:cNvPr id="19" name="Picture 3" descr="http://www.ypte.org.uk/UserFiles/Image/Factsheet%20images/Minibeasts%20Images/pitfall_tr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334000"/>
            <a:ext cx="838200" cy="364940"/>
          </a:xfrm>
          <a:prstGeom prst="rect">
            <a:avLst/>
          </a:prstGeom>
          <a:noFill/>
        </p:spPr>
      </p:pic>
      <p:pic>
        <p:nvPicPr>
          <p:cNvPr id="20" name="Picture 3" descr="http://www.ypte.org.uk/UserFiles/Image/Factsheet%20images/Minibeasts%20Images/pitfall_tr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724400"/>
            <a:ext cx="838200" cy="364940"/>
          </a:xfrm>
          <a:prstGeom prst="rect">
            <a:avLst/>
          </a:prstGeom>
          <a:noFill/>
        </p:spPr>
      </p:pic>
      <p:pic>
        <p:nvPicPr>
          <p:cNvPr id="21" name="Picture 3" descr="http://www.ypte.org.uk/UserFiles/Image/Factsheet%20images/Minibeasts%20Images/pitfall_tr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334000"/>
            <a:ext cx="838200" cy="364940"/>
          </a:xfrm>
          <a:prstGeom prst="rect">
            <a:avLst/>
          </a:prstGeom>
          <a:noFill/>
        </p:spPr>
      </p:pic>
      <p:pic>
        <p:nvPicPr>
          <p:cNvPr id="22" name="Picture 3" descr="http://www.ypte.org.uk/UserFiles/Image/Factsheet%20images/Minibeasts%20Images/pitfall_tr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867400"/>
            <a:ext cx="838200" cy="364940"/>
          </a:xfrm>
          <a:prstGeom prst="rect">
            <a:avLst/>
          </a:prstGeom>
          <a:noFill/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5257800" y="5562600"/>
            <a:ext cx="220980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latin typeface="Arial" pitchFamily="34" charset="0"/>
                <a:ea typeface="+mj-ea"/>
                <a:cs typeface="Arial" pitchFamily="34" charset="0"/>
              </a:rPr>
              <a:t>9 pitfall in un bosco</a:t>
            </a:r>
          </a:p>
        </p:txBody>
      </p:sp>
      <p:pic>
        <p:nvPicPr>
          <p:cNvPr id="27653" name="Picture 5" descr="http://carlodiotallevi.files.wordpress.com/2010/04/bos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657600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685800" y="2298413"/>
            <a:ext cx="3657600" cy="20313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latin typeface="Arial" pitchFamily="34" charset="0"/>
                <a:ea typeface="+mj-ea"/>
                <a:cs typeface="Arial" pitchFamily="34" charset="0"/>
              </a:rPr>
              <a:t>a= numero di specie rappresentate da una osservazione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it-IT" dirty="0" smtClean="0">
                <a:latin typeface="Arial" pitchFamily="34" charset="0"/>
                <a:ea typeface="+mj-ea"/>
                <a:cs typeface="Arial" pitchFamily="34" charset="0"/>
              </a:rPr>
              <a:t>b=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numero di specie</a:t>
            </a:r>
            <a:r>
              <a:rPr lang="it-IT" dirty="0" smtClean="0">
                <a:latin typeface="Arial" pitchFamily="34" charset="0"/>
                <a:ea typeface="+mj-ea"/>
                <a:cs typeface="Arial" pitchFamily="34" charset="0"/>
              </a:rPr>
              <a:t> rappresentate da due osservazioni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Stimatori asintotici: Chao1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2133600" cy="88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1357" y="2590800"/>
            <a:ext cx="5142644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800600" y="2743200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Chao1</a:t>
            </a:r>
            <a:endParaRPr lang="sv-SE" dirty="0"/>
          </a:p>
        </p:txBody>
      </p:sp>
      <p:sp>
        <p:nvSpPr>
          <p:cNvPr id="11" name="Rectangle 10"/>
          <p:cNvSpPr/>
          <p:nvPr/>
        </p:nvSpPr>
        <p:spPr>
          <a:xfrm>
            <a:off x="6096000" y="35814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Rarefaction curve</a:t>
            </a:r>
            <a:endParaRPr lang="sv-SE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429000" y="1233101"/>
            <a:ext cx="365760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lang="it-IT" baseline="-25000" dirty="0" smtClean="0">
                <a:latin typeface="Arial" pitchFamily="34" charset="0"/>
                <a:ea typeface="+mj-ea"/>
                <a:cs typeface="Arial" pitchFamily="34" charset="0"/>
              </a:rPr>
              <a:t>obs</a:t>
            </a:r>
            <a:r>
              <a:rPr lang="it-IT" dirty="0" smtClean="0">
                <a:latin typeface="Arial" pitchFamily="34" charset="0"/>
                <a:ea typeface="+mj-ea"/>
                <a:cs typeface="Arial" pitchFamily="34" charset="0"/>
              </a:rPr>
              <a:t> = Numero di specie osservato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685800" y="3260974"/>
            <a:ext cx="4800600" cy="14773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it-IT" baseline="-25000" dirty="0" smtClean="0">
                <a:latin typeface="Arial" pitchFamily="34" charset="0"/>
                <a:cs typeface="Arial" pitchFamily="34" charset="0"/>
              </a:rPr>
              <a:t>obs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= Numero di specie osservato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latin typeface="Arial" pitchFamily="34" charset="0"/>
                <a:ea typeface="+mj-ea"/>
                <a:cs typeface="Arial" pitchFamily="34" charset="0"/>
              </a:rPr>
              <a:t>n= numero di plot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it-IT" dirty="0" smtClean="0">
                <a:latin typeface="Arial" pitchFamily="34" charset="0"/>
                <a:ea typeface="+mj-ea"/>
                <a:cs typeface="Arial" pitchFamily="34" charset="0"/>
              </a:rPr>
              <a:t>k=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numero di specie</a:t>
            </a:r>
            <a:r>
              <a:rPr lang="it-IT" dirty="0" smtClean="0">
                <a:latin typeface="Arial" pitchFamily="34" charset="0"/>
                <a:ea typeface="+mj-ea"/>
                <a:cs typeface="Arial" pitchFamily="34" charset="0"/>
              </a:rPr>
              <a:t> presenti solo in un plot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Stimatori asintotici: Jacknife estimator</a:t>
            </a: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573088" y="1373577"/>
          <a:ext cx="3389312" cy="1141023"/>
        </p:xfrm>
        <a:graphic>
          <a:graphicData uri="http://schemas.openxmlformats.org/presentationml/2006/ole">
            <p:oleObj spid="_x0000_s56323" name="Ekvation" r:id="rId3" imgW="128268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000" y="2971800"/>
            <a:ext cx="84963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err="1" smtClean="0"/>
              <a:t>Analisi</a:t>
            </a:r>
            <a:r>
              <a:rPr lang="en-US" sz="3600" dirty="0" smtClean="0"/>
              <a:t> </a:t>
            </a:r>
            <a:r>
              <a:rPr lang="en-US" sz="3600" dirty="0" err="1" smtClean="0"/>
              <a:t>delle</a:t>
            </a:r>
            <a:r>
              <a:rPr lang="en-US" sz="3600" dirty="0" smtClean="0"/>
              <a:t> </a:t>
            </a:r>
            <a:r>
              <a:rPr lang="en-US" sz="3600" dirty="0" err="1" smtClean="0"/>
              <a:t>abbondanze</a:t>
            </a:r>
            <a:r>
              <a:rPr lang="en-US" sz="3600" dirty="0" smtClean="0"/>
              <a:t> relative</a:t>
            </a:r>
            <a:endParaRPr lang="it-IT" sz="3600" dirty="0">
              <a:ea typeface="Gungsuh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Rank-abundance plot</a:t>
            </a:r>
          </a:p>
        </p:txBody>
      </p:sp>
      <p:pic>
        <p:nvPicPr>
          <p:cNvPr id="7" name="Picture 4" descr="16-01Figure_L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4891" y="2743200"/>
            <a:ext cx="603690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707291" y="3733800"/>
            <a:ext cx="1828800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Ogni pallino è una specie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83091" y="2743200"/>
            <a:ext cx="2057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83091" y="2590800"/>
            <a:ext cx="4953000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2040291" y="2088177"/>
            <a:ext cx="38862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Ricchezza specifica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990600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Di </a:t>
            </a:r>
            <a:r>
              <a:rPr lang="en-GB" sz="2000" dirty="0" err="1" smtClean="0"/>
              <a:t>solito</a:t>
            </a:r>
            <a:r>
              <a:rPr lang="en-GB" sz="2000" dirty="0" smtClean="0"/>
              <a:t> le </a:t>
            </a:r>
            <a:r>
              <a:rPr lang="en-GB" sz="2000" dirty="0" err="1" smtClean="0"/>
              <a:t>abbondanze</a:t>
            </a:r>
            <a:r>
              <a:rPr lang="en-GB" sz="2000" dirty="0" smtClean="0"/>
              <a:t> relative </a:t>
            </a:r>
            <a:r>
              <a:rPr lang="en-GB" sz="2000" dirty="0" err="1" smtClean="0"/>
              <a:t>sono</a:t>
            </a:r>
            <a:r>
              <a:rPr lang="en-GB" sz="2000" dirty="0" smtClean="0"/>
              <a:t> </a:t>
            </a:r>
            <a:r>
              <a:rPr lang="en-GB" sz="2000" dirty="0" err="1" smtClean="0"/>
              <a:t>descritte</a:t>
            </a:r>
            <a:r>
              <a:rPr lang="en-GB" sz="2000" dirty="0" smtClean="0"/>
              <a:t> </a:t>
            </a:r>
            <a:r>
              <a:rPr lang="en-GB" sz="2000" dirty="0" err="1" smtClean="0"/>
              <a:t>all’interno</a:t>
            </a:r>
            <a:r>
              <a:rPr lang="en-GB" sz="2000" dirty="0" smtClean="0"/>
              <a:t> </a:t>
            </a:r>
            <a:r>
              <a:rPr lang="en-GB" sz="2000" dirty="0" err="1" smtClean="0"/>
              <a:t>dello</a:t>
            </a:r>
            <a:r>
              <a:rPr lang="en-GB" sz="2000" dirty="0" smtClean="0"/>
              <a:t> </a:t>
            </a:r>
            <a:r>
              <a:rPr lang="en-GB" sz="2000" dirty="0" err="1" smtClean="0"/>
              <a:t>stesso</a:t>
            </a:r>
            <a:r>
              <a:rPr lang="en-GB" sz="2000" dirty="0" smtClean="0"/>
              <a:t> </a:t>
            </a:r>
            <a:r>
              <a:rPr lang="en-GB" sz="2000" dirty="0" err="1" smtClean="0"/>
              <a:t>livello</a:t>
            </a:r>
            <a:r>
              <a:rPr lang="en-GB" sz="2000" dirty="0" smtClean="0"/>
              <a:t> </a:t>
            </a:r>
            <a:r>
              <a:rPr lang="en-GB" sz="2000" dirty="0" err="1" smtClean="0"/>
              <a:t>trofico</a:t>
            </a:r>
            <a:r>
              <a:rPr lang="en-GB" sz="2000" dirty="0" smtClean="0"/>
              <a:t> (</a:t>
            </a:r>
            <a:r>
              <a:rPr lang="en-GB" sz="2000" dirty="0" err="1" smtClean="0"/>
              <a:t>comunità</a:t>
            </a:r>
            <a:r>
              <a:rPr lang="en-GB" sz="2000" dirty="0" smtClean="0"/>
              <a:t>)</a:t>
            </a:r>
            <a:endParaRPr lang="sv-SE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4204448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Analisi delle abbondanze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12954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Ci</a:t>
            </a:r>
            <a:r>
              <a:rPr lang="en-US" sz="2000" dirty="0" smtClean="0"/>
              <a:t> </a:t>
            </a:r>
            <a:r>
              <a:rPr lang="en-US" sz="2000" dirty="0" err="1" smtClean="0"/>
              <a:t>sono</a:t>
            </a:r>
            <a:r>
              <a:rPr lang="en-US" sz="2000" dirty="0" smtClean="0"/>
              <a:t> </a:t>
            </a:r>
            <a:r>
              <a:rPr lang="en-US" sz="2000" dirty="0" err="1" smtClean="0"/>
              <a:t>delle</a:t>
            </a:r>
            <a:r>
              <a:rPr lang="en-US" sz="2000" dirty="0" smtClean="0"/>
              <a:t> </a:t>
            </a:r>
            <a:r>
              <a:rPr lang="en-US" sz="2000" dirty="0" err="1" smtClean="0"/>
              <a:t>regolarità</a:t>
            </a:r>
            <a:r>
              <a:rPr lang="en-US" sz="2000" dirty="0" smtClean="0"/>
              <a:t> </a:t>
            </a:r>
            <a:r>
              <a:rPr lang="en-US" sz="2000" dirty="0" err="1" smtClean="0"/>
              <a:t>nella</a:t>
            </a:r>
            <a:r>
              <a:rPr lang="en-US" sz="2000" dirty="0" smtClean="0"/>
              <a:t> </a:t>
            </a:r>
            <a:r>
              <a:rPr lang="en-US" sz="2000" dirty="0" err="1" smtClean="0"/>
              <a:t>distribuzione</a:t>
            </a:r>
            <a:r>
              <a:rPr lang="en-US" sz="2000" dirty="0" smtClean="0"/>
              <a:t> </a:t>
            </a:r>
            <a:r>
              <a:rPr lang="en-US" sz="2000" dirty="0" err="1" smtClean="0"/>
              <a:t>delle</a:t>
            </a:r>
            <a:r>
              <a:rPr lang="en-US" sz="2000" dirty="0" smtClean="0"/>
              <a:t> </a:t>
            </a:r>
            <a:r>
              <a:rPr lang="en-US" sz="2000" dirty="0" err="1" smtClean="0"/>
              <a:t>abbondanze</a:t>
            </a:r>
            <a:r>
              <a:rPr lang="en-US" sz="2000" dirty="0" smtClean="0"/>
              <a:t> relative </a:t>
            </a:r>
            <a:r>
              <a:rPr lang="en-US" sz="2000" dirty="0" err="1" smtClean="0"/>
              <a:t>delle</a:t>
            </a:r>
            <a:r>
              <a:rPr lang="en-US" sz="2000" dirty="0" smtClean="0"/>
              <a:t> specie a </a:t>
            </a:r>
            <a:r>
              <a:rPr lang="en-US" sz="2000" dirty="0" err="1" smtClean="0"/>
              <a:t>prescindere</a:t>
            </a:r>
            <a:r>
              <a:rPr lang="en-US" sz="2000" dirty="0" smtClean="0"/>
              <a:t> </a:t>
            </a:r>
            <a:r>
              <a:rPr lang="en-US" sz="2000" dirty="0" err="1" smtClean="0"/>
              <a:t>dal</a:t>
            </a:r>
            <a:r>
              <a:rPr lang="en-US" sz="2000" dirty="0" smtClean="0"/>
              <a:t> </a:t>
            </a:r>
            <a:r>
              <a:rPr lang="en-US" sz="2000" dirty="0" err="1" smtClean="0"/>
              <a:t>tipo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ecosistema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572000" y="287649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+mj-lt"/>
              </a:rPr>
              <a:t>Esistono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varie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distribuzioni</a:t>
            </a:r>
            <a:r>
              <a:rPr lang="en-US" sz="2000" dirty="0" smtClean="0">
                <a:latin typeface="+mj-lt"/>
              </a:rPr>
              <a:t>: </a:t>
            </a:r>
            <a:endParaRPr lang="en-US" sz="2000" dirty="0"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0" y="3373992"/>
            <a:ext cx="4114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latin typeface="+mj-lt"/>
                <a:ea typeface="+mj-ea"/>
                <a:cs typeface="Arial" pitchFamily="34" charset="0"/>
              </a:rPr>
              <a:t>-Modello geometrico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0" y="3886200"/>
            <a:ext cx="4114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latin typeface="+mj-lt"/>
                <a:ea typeface="+mj-ea"/>
                <a:cs typeface="Arial" pitchFamily="34" charset="0"/>
              </a:rPr>
              <a:t>-Modello Log-series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0" y="4419600"/>
            <a:ext cx="4114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latin typeface="+mj-lt"/>
                <a:ea typeface="+mj-ea"/>
                <a:cs typeface="Arial" pitchFamily="34" charset="0"/>
              </a:rPr>
              <a:t>-Modello Log-normal...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90800" y="3505200"/>
            <a:ext cx="533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 smtClean="0">
                <a:latin typeface="+mj-lt"/>
              </a:rPr>
              <a:t>?</a:t>
            </a:r>
            <a:endParaRPr lang="en-US" sz="5000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Modelli teorici della distribuzione delle abbondanze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1143000"/>
            <a:ext cx="4114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Modello geometrico</a:t>
            </a:r>
          </a:p>
        </p:txBody>
      </p:sp>
      <p:pic>
        <p:nvPicPr>
          <p:cNvPr id="7" name="Picture 2" descr="http://upload.wikimedia.org/wikipedia/commons/7/72/Common_descriptiveWhittak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57775" y="2667000"/>
            <a:ext cx="4086225" cy="4029075"/>
          </a:xfrm>
          <a:prstGeom prst="rect">
            <a:avLst/>
          </a:prstGeom>
          <a:ln/>
        </p:spPr>
      </p:pic>
      <p:sp>
        <p:nvSpPr>
          <p:cNvPr id="9" name="Rectangle 8"/>
          <p:cNvSpPr/>
          <p:nvPr/>
        </p:nvSpPr>
        <p:spPr>
          <a:xfrm>
            <a:off x="228600" y="1752600"/>
            <a:ext cx="464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Il </a:t>
            </a:r>
            <a:r>
              <a:rPr lang="en-GB" sz="2000" dirty="0" err="1" smtClean="0"/>
              <a:t>modello</a:t>
            </a:r>
            <a:r>
              <a:rPr lang="en-GB" sz="2000" dirty="0" smtClean="0"/>
              <a:t> assume </a:t>
            </a:r>
            <a:r>
              <a:rPr lang="en-GB" sz="2000" dirty="0" err="1" smtClean="0"/>
              <a:t>che</a:t>
            </a:r>
            <a:r>
              <a:rPr lang="en-GB" sz="2000" dirty="0" smtClean="0"/>
              <a:t> quasi </a:t>
            </a:r>
            <a:r>
              <a:rPr lang="en-GB" sz="2000" dirty="0" err="1" smtClean="0"/>
              <a:t>tutte</a:t>
            </a:r>
            <a:r>
              <a:rPr lang="en-GB" sz="2000" dirty="0" smtClean="0"/>
              <a:t> le </a:t>
            </a:r>
            <a:r>
              <a:rPr lang="en-GB" sz="2000" dirty="0" err="1" smtClean="0"/>
              <a:t>risorse</a:t>
            </a:r>
            <a:r>
              <a:rPr lang="en-GB" sz="2000" dirty="0" smtClean="0"/>
              <a:t> </a:t>
            </a:r>
            <a:r>
              <a:rPr lang="en-GB" sz="2000" dirty="0" err="1" smtClean="0"/>
              <a:t>disponibili</a:t>
            </a:r>
            <a:r>
              <a:rPr lang="en-GB" sz="2000" dirty="0" smtClean="0"/>
              <a:t> </a:t>
            </a:r>
            <a:r>
              <a:rPr lang="en-GB" sz="2000" dirty="0" err="1" smtClean="0"/>
              <a:t>vengano</a:t>
            </a:r>
            <a:r>
              <a:rPr lang="en-GB" sz="2000" dirty="0" smtClean="0"/>
              <a:t> </a:t>
            </a:r>
            <a:r>
              <a:rPr lang="en-GB" sz="2000" dirty="0" err="1" smtClean="0"/>
              <a:t>utilizzate</a:t>
            </a:r>
            <a:r>
              <a:rPr lang="en-GB" sz="2000" dirty="0" smtClean="0"/>
              <a:t> </a:t>
            </a:r>
            <a:r>
              <a:rPr lang="en-GB" sz="2000" dirty="0" err="1" smtClean="0"/>
              <a:t>dalle</a:t>
            </a:r>
            <a:r>
              <a:rPr lang="en-GB" sz="2000" dirty="0" smtClean="0"/>
              <a:t> prime specie </a:t>
            </a:r>
            <a:r>
              <a:rPr lang="en-GB" sz="2000" dirty="0" err="1" smtClean="0"/>
              <a:t>che</a:t>
            </a:r>
            <a:r>
              <a:rPr lang="en-GB" sz="2000" dirty="0" smtClean="0"/>
              <a:t> </a:t>
            </a:r>
            <a:r>
              <a:rPr lang="en-GB" sz="2000" dirty="0" err="1" smtClean="0"/>
              <a:t>colonizzazno</a:t>
            </a:r>
            <a:r>
              <a:rPr lang="en-GB" sz="2000" dirty="0" smtClean="0"/>
              <a:t>  </a:t>
            </a:r>
            <a:r>
              <a:rPr lang="en-GB" sz="2000" dirty="0" err="1" smtClean="0"/>
              <a:t>l’habitat</a:t>
            </a:r>
            <a:r>
              <a:rPr lang="en-GB" sz="2000" dirty="0" smtClean="0"/>
              <a:t>. </a:t>
            </a:r>
            <a:r>
              <a:rPr lang="en-GB" sz="2000" dirty="0" err="1" smtClean="0"/>
              <a:t>Tipica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habitat </a:t>
            </a:r>
            <a:r>
              <a:rPr lang="en-GB" sz="2000" dirty="0" err="1" smtClean="0"/>
              <a:t>di</a:t>
            </a:r>
            <a:r>
              <a:rPr lang="en-GB" sz="2000" dirty="0" smtClean="0"/>
              <a:t> </a:t>
            </a:r>
            <a:r>
              <a:rPr lang="en-GB" sz="2000" dirty="0" err="1" smtClean="0"/>
              <a:t>recente</a:t>
            </a:r>
            <a:r>
              <a:rPr lang="en-GB" sz="2000" dirty="0" smtClean="0"/>
              <a:t> </a:t>
            </a:r>
            <a:r>
              <a:rPr lang="en-GB" sz="2000" dirty="0" err="1" smtClean="0"/>
              <a:t>colonizzazione</a:t>
            </a:r>
            <a:r>
              <a:rPr lang="en-GB" sz="2000" dirty="0" smtClean="0"/>
              <a:t> o </a:t>
            </a:r>
            <a:r>
              <a:rPr lang="en-GB" sz="2000" dirty="0" err="1" smtClean="0"/>
              <a:t>molto</a:t>
            </a:r>
            <a:r>
              <a:rPr lang="en-GB" sz="2000" dirty="0" smtClean="0"/>
              <a:t> </a:t>
            </a:r>
            <a:r>
              <a:rPr lang="en-GB" sz="2000" dirty="0" err="1" smtClean="0"/>
              <a:t>disturbati</a:t>
            </a:r>
            <a:endParaRPr lang="sv-SE" sz="2000" dirty="0"/>
          </a:p>
        </p:txBody>
      </p:sp>
      <p:pic>
        <p:nvPicPr>
          <p:cNvPr id="104450" name="Picture 2" descr="http://www.ecologicalsolutionsgroup.com/Documents/Educational%20posters/POSTER%20III/gifs/sandbar%20willow%2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343400"/>
            <a:ext cx="3571875" cy="233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1008063"/>
          </a:xfrm>
        </p:spPr>
        <p:txBody>
          <a:bodyPr>
            <a:normAutofit/>
          </a:bodyPr>
          <a:lstStyle/>
          <a:p>
            <a:pPr algn="l"/>
            <a:r>
              <a:rPr lang="sv-SE" sz="2000" b="1" dirty="0" err="1" smtClean="0">
                <a:solidFill>
                  <a:srgbClr val="3818F6"/>
                </a:solidFill>
                <a:latin typeface="+mn-lt"/>
                <a:cs typeface="Arial" charset="0"/>
              </a:rPr>
              <a:t>Diversità</a:t>
            </a:r>
            <a:r>
              <a:rPr lang="sv-SE" sz="2000" b="1" dirty="0" smtClean="0">
                <a:solidFill>
                  <a:srgbClr val="3818F6"/>
                </a:solidFill>
                <a:latin typeface="+mn-lt"/>
                <a:cs typeface="Arial" charset="0"/>
              </a:rPr>
              <a:t> </a:t>
            </a:r>
            <a:r>
              <a:rPr lang="sv-SE" sz="2000" b="1" dirty="0" err="1" smtClean="0">
                <a:solidFill>
                  <a:srgbClr val="3818F6"/>
                </a:solidFill>
                <a:latin typeface="+mn-lt"/>
                <a:cs typeface="Arial" charset="0"/>
              </a:rPr>
              <a:t>dentro</a:t>
            </a:r>
            <a:r>
              <a:rPr lang="sv-SE" sz="2000" b="1" dirty="0" smtClean="0">
                <a:solidFill>
                  <a:srgbClr val="3818F6"/>
                </a:solidFill>
                <a:latin typeface="+mn-lt"/>
                <a:cs typeface="Arial" charset="0"/>
              </a:rPr>
              <a:t> il </a:t>
            </a:r>
            <a:r>
              <a:rPr lang="sv-SE" sz="2000" b="1" dirty="0" err="1" smtClean="0">
                <a:solidFill>
                  <a:srgbClr val="3818F6"/>
                </a:solidFill>
                <a:latin typeface="+mn-lt"/>
                <a:cs typeface="Arial" charset="0"/>
              </a:rPr>
              <a:t>sito</a:t>
            </a:r>
            <a:endParaRPr lang="en-US" sz="2000" b="1" dirty="0" smtClean="0">
              <a:solidFill>
                <a:srgbClr val="3818F6"/>
              </a:solidFill>
              <a:latin typeface="+mn-lt"/>
              <a:cs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11300"/>
            <a:ext cx="3959225" cy="958850"/>
          </a:xfrm>
        </p:spPr>
        <p:txBody>
          <a:bodyPr/>
          <a:lstStyle/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Numero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di specie</a:t>
            </a:r>
          </a:p>
        </p:txBody>
      </p:sp>
      <p:sp>
        <p:nvSpPr>
          <p:cNvPr id="21508" name="Rectangle 97"/>
          <p:cNvSpPr>
            <a:spLocks noChangeArrowheads="1"/>
          </p:cNvSpPr>
          <p:nvPr/>
        </p:nvSpPr>
        <p:spPr bwMode="auto">
          <a:xfrm>
            <a:off x="323850" y="2895600"/>
            <a:ext cx="511175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FontTx/>
              <a:buAutoNum type="arabicPeriod" startAt="3"/>
            </a:pP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Composizione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specifica</a:t>
            </a: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191"/>
          <p:cNvSpPr>
            <a:spLocks noChangeArrowheads="1"/>
          </p:cNvSpPr>
          <p:nvPr/>
        </p:nvSpPr>
        <p:spPr bwMode="auto">
          <a:xfrm>
            <a:off x="323850" y="2209800"/>
            <a:ext cx="478155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FontTx/>
              <a:buAutoNum type="arabicPeriod" startAt="2"/>
            </a:pP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Misure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basate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sull’abbondanza</a:t>
            </a: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AutoShape 382" descr="data:image/jpeg;base64,/9j/4AAQSkZJRgABAQAAAQABAAD/2wCEAAkGBhIREBIUERQWEhUWFxcTGRgTExcWEhYVGBcXFRYZFxcYGyYeGBkjGRgUHzMgIyc1LCwsFh4xNTAqNSYrLCkBCQoKDgwOGg8PGiwkHyMsLCwsLCopLCwpLCksKSksLCwsLCwpLCwvLCwsLCwsLCwpLCwsLCwpKSwpLCksLCwsLP/AABEIALcBEwMBIgACEQEDEQH/xAAcAAEAAgMBAQEAAAAAAAAAAAAABQYDBAcBAgj/xAA9EAABAwIEBAQDBgUDBAMAAAABAAIRAyEEEjFBBQZRYRMicYEykaEHFEJSgsEjYnKx8JLR4RUzovFTc8L/xAAZAQEAAwEBAAAAAAAAAAAAAAAAAgMEAQX/xAAiEQADAAIDAAMAAwEAAAAAAAAAAQIDERIhMQQTQTIzUSL/2gAMAwEAAhEDEQA/AO4oiIAiIgCIiAIiIAiIgCIiAIiIAiIgCIiAIiIAiIgCIiAIiIAiIgCIiAIiIAiIgCIiAIiIAiIgCIiAIiIAiIgCIiAIiIAiIgCIiAIiIAiIgCIiAIiIAiIgCIiAIiIAiIgCIiAIiIAvl7wASbAXJOgC+lXPtCrFvD60Wk02n+l1RgPzFvdcb0thGxW5xwzTDXGp/Q2R/qMA+xWjiPtIwVJ+Sq803dHAZr/ytcT9FQuFcbp0nec5ZBaDYuBMQY1FwdL3WjxzBYefGD6NdzjLiCRUk/ic12vc6rLOWmaaxJLo7Dw/mbC148KsxxO05Xf6XQ76KSlcNo1s0B3SwERG0d1O8F47iaIHh1C9otkdLxl7AmR7EddFZ9rXqKeO/DqyKs8J54pVIbWHgP08x/hz/V+H9XzKsocrZpV2iLTXp6iIpHAiIgCIiAIiIAiIgCIiAIiIAvJUVxrmWjhgQ45nxORvxX0nZoPfXaVTeI8exFez3eCx2jWEsB1kOcSHO33A7XVV5Znr9JzDfZc+Ic0YagSH1AXD8DPO/wBw34feFU+Mfa0yibYaqQd3R9Q2QPSZVRxT6bBYib2jKZ7DS3/6UfU4k2m9vimWnzEtaCWi9gJAk9Z0KreSmSUI6bhueKj6LKwpMcxwDoFQio0HZzSDfbp3Vg4Lx2limF1MmQYc11nNPcdD1Fj81yarzXSLfDw9F3ngZnOzPPpsFP8A2duf9+qATHhOzjac7ck95L//ACXMd1y0yzJjSnZ0xERajMEREAREQBERAFp8X4a3EUKlF/wvaWyNR0cO4MH2W4iA4D9zGc067ZcxxpmNQ4EtMe8/MKN4twR9Gs2AXsP5mkA7a9V0H7RuCeFiWYhg8tbyu0gVWixn+Zg+bO61cTW8fB2aXPpuB8gBdAs6Nrtnt9FgybhmqHtaKlRp54MOYTYNc2dAC7ITbp3tupTD02OEiB7npr22t+6+6OMJaHsZ8LCLxlLCRLTBkG219dVP8AwznvyZW5TTZU8xl7M2jDAg2Guseqq+3f4Tca72RLqLiB5i4CYkTvFt7mLd+q3uDcy4jCEAQ+n+TNLReTlN8h10tbRV/nDjhFepQoCnRbSdkdUazNVe+JLWg2AG5+ZuAYuhisXSLcx8QOaDlqgNfBb4jQC3dzdJMHRTma/kuiDa8Z3ng3MFHFNmm64+Jhs9vqNx3FipNcTwGKcWMxFEupyTlcBYHcSPe1xfcSr9yzzw2tlp4jLTqn4XC1Kp/STo7tvaNYGnFnVdP0qvG57XhbkXkr1aCo8cVr8NxorUmVAIzNBjcH8TT3BkeyyYlkscOoO0/RVbAcWGGxBa5wFKscwBBb4dY3Mzo15DiI/FP5gFFvTOpbLcviq4hpIEkAkAmAT67L1lQOAIIINwRoVD8zcUNOn4dMjxassZOgmA5xPRoJd6NK63pbC7JDhmPbXpMqNsHtDoOokTBW0ozgVINpBrfhbDBYiQ1oEmd1JovOzjCIozjfMNHCMzVXXvDRBe6Pyj9zYdUbS9Bv18Q1jS57g1oEkuIDQOpJ0CoPH+fX1CaeEBa3Q1CIe7+gOHlGtze2gUHxbmKtjaoa/4SfJRZJIvZzr3d3MRNouVW+K8UrZ30qOWmWEU3OIBJdJsDoIaHEmNAeoWO8zt8ZNE40luibZh33LnEGZO5nqXG5M7zJ3WanhQN8/oM3XfXURH0vaoVqeKoVKTjWfmcGPYKnmpkVACA5hs2QY0P7rqPLmP+9cPbXDadN8PkZSKYqMJEm85ZAPad1U5cE1SoqeMw5AcG0z5buJZlmZMy6MrbDzH8qi+JcIrVctOzWgiGgglxPe+af2VprsqOhrcrs9JtQyPjN5zCZyi0NFjuDK84FTq1sQKpDQKMEzIm3lABETBmfSNVH7ab0ifBaNLF8POEpMYGBrjdxFySBoTA0tYdVdPs04ZkwpquHmrOzAxB8Noys9vjd+tVDilV+LxApNs6o4MFjYHUjsBLv0rreGoNYxrGiGtAaB0aBAHyC1YJ/TPlezIiItRSEREAREQBERAEREBG8w8Fbi8NUou/EPKfyvF2OHoY+q5ZytxF1KplfaSWub0cLEX6EQuyFcp524X92x2dshlcGqOgqAgVBf1a79RVGadrZZD0yL4rVNOtWphpLZLg3LHlqXIJMWmwtafVeYDjFdjmnKAWNtLmj+Hc5Kg1y2s78MiZzKU5gcw06Ve1x4T7gW1bO1jP0UBW4m0yWy58ZbXY5sGA6DbXYzb5eclpmz1Ff5ixAdiqzwC1laoa9M1LXP/AHGF2gM76eVuxlSNDiGdlIVBlNMZQ4/lFZtVpB1LWgVTOgzd1v0uIAtcx9A1qQjM14Fi6wIf8QPyNzdfLuV8OCHNZUYyQTT8X+G6NtC6JEXPXstKta0ylx3tFt+z7h8cOZ4jbVHPqBrtmuMNjsQJ91TuJ4ptPF1aLB5WuIAOwI/Dv2joY9bo/m8MblyBgADQB8IEeWBERFvaFzjD1vGxhfUtncXHUC/QnsodPbJpfh0PlnnarQaG15rUbAOkGqwd/wAwmB767LofD+J0q7A+k8PadxsehBu09jdcS4q4NruawmmCNHC0m1hEj1+m69wnFK9CoKlJxpkwJaQKZ9WgEEW0PdWY87XVFd4l7J3Uqsc08PysqOyZ6Lv+4A52Zn87WggWMGdQZN7rT4B9pFOr5cQ00nATmALqZ7wLtHzHdWmrj6WTMXNc1wtEODh26rW2qRRppkTyfxQ1KDmvu6k403HZ0AEOG12kO/VtoINuK+8Ypz2k5i40aIienjPIJEaAdYZoJvEY7Efc6tarh8uR7PCy1PK9omYa7tcDsBrAVj+z/DU2US5xb4hi/SmIgNJtGbM627t9VQq5akm1rsteDwwpsDReNzqTuT6r7qVA0EkwBck2AHcqvcb55oYeWt/ivmMrTDQe7oPyaCey5xx3m7EYonxDDAbU2nK0dJBBJOt3dLASrayKSMw2Xjjv2gNbmZhIqPj43A+EO4j4vXT10XN+K8XeXGpVeXvOribE9B+XXaPYLXbXIsahYDa0ueTvEDU9+3qsvM7GtoUgBlsbEEOIMX77XWOsjt9mlY1KLxyNhqZwzKoEvdMl2szH9lROLU/CxeLY8SfEe/zR5m1ACD6EAgnbP0UxyfzM6jhgzISAbSZ7+pFib972Wzx/C08cWOqsBc2QC3MxxFxBc2ZErialhpspHFeLGriHVG3c55exjYc6Z8jYZaBb1gAKz8IxFehgxh/DANOatQOd8bnmZIBOZrRlBG5ibAzs0aLcKQMPh6VJxBkyX1YAkyXye1j+y1vvlQ3LHEGM0OzOdoQDMeXLGloO6ZL5CI0ZziK7czjlJcLkudmMXGokATECwU1h8U6lgPM0tNVzniTMh2n/AIgbKJo4s13tplpB0jK6wzeYkgWgEXtvfRSPOGNBOVnwtEAA/ID6KnGnvsnbJP7OeHZ6tXEOFmDwmephzz65fDHoSugqM5b4SMNhaVKLgS7u93mef9RP0UmvWidLRhb2wiIpHAiIgCIiAIiIAiIgCr3OnLpxdABkeLTOdkmAdnNnaRv1AVhRca2tA5RwB7SHUqzJBljmvF27EEHQ6qP49wgYR9nSx3wuJi0klrj1HXoAr7zNyq6o/wAfD/8AcIh7bDOAIBBNg8C17EAaQoXDPZPhYhmYgfDWYA5vXK123cWK8/JDl+GqK2U77ww3ZJPZojQC5daB02ge3zQxJc/Jm8OZmHOaY2yi8E222he4+i1uIrClmNLMWthtgINg4g2BsPRaz8O4TDSTLYznUiRBvfbabKCWizZ6yc7g8uLxMTNulxAIIBv19VGcZw+TK4CDMmxFo1NgLmY7bLf4pXfTDXluU1C3MLZLA3OpDjffdaOKovqAlwytsLSRA0MWjQW6K2f9IvssHG67a/D6VWS6q3yuNptbWLjuq/QxhI6Tqbx7j1WChjXfdMocZzmW7ZbQR7yvKcG7new1PyRyR3+mapjHjQgjTzbHtuP8sdFnr42t93LQSxk/DPmJMH2b/stQ1GgA39/9lnqnNSEEkFw9ZiL+8/NcOekSaVR4DiS4CBckntqpDDcRrUg11N7hFoBMXvobLbw0AC0xFjcTl6DT/Oi1sPAcQSCDaZkGDM/Lff3UnWxxM+Jxxc/MBkmTGhk6kdN/lqsTcU42uB007/7arypd+UAxvAI+Z2HqvKtNvoRsTrcCB39O64dXRKcq4QVsYzNcMvc9L2B20Nl8ccxBxGOePibmgZTAhpvGvfRaHB8U6lXa5xIbeSLOjTUXWpw+s/xnuaTqRuJaSdTsu6/Tu/wutWnQDTkbADM182fNcEjS89AdbzC0qeIhhcHOE3pteSQ4bgQRuLHYjcrHhXmrWp0mumSS7KIAtrMnbv8AKVtVsE7PkMEM2bmDfbWLSJ7e6qfRPZ9txbo8wBBgljYaTb8UzMWOpvKVeIteQ2mP6WkQ6SYAMkgX+ZPqsR4IcsQL75zmJtoJt6q08qYYsw4ZSpv8Qk5nhjbgm3n6RGpGkrnHZzlozfc24bDxM1XgZ3iJJGgB/KJ97ndfPJ3KxrPGJrWYHSxp1qFps95P4Q4WG8A6ayWH5JNV2bEHK38jD5nf1vFh+m/8yt1GiGNDWgNaAAABAAFgAtOHE13RRdrxH2iItZSEREAREQBERAEREAREQBERAFgxeCp1W5ajGvb0cAR9VnULzFzE3DAADPUf8LdgPzO6N/v/AGjdKVuvDsp09I0ONcF4dh2GrWaKY/lc8OOkBoBvtYaLmXMvE6Ty3wKfhMPV73VHD+YuJAFhZvzKmuYcJVq1GGs4uBl7rxMRDQOknTTsoJmIaGvqkAZdSRDWD8osvNv5CrtI3T8d/wCkM+o8tDXZsuwIIHTsstWmS0NDSfp/dY/+r1Kw8tPyn8z8hfrZtok3tPzUhSLTRFSl5QDle0zIiQQQdCOijd1KTaOxjmt6ZFHBuEZvL2Fz9fdZcMWsd11+Ib3tf/jRZuK2yDd1/wBxK0adIuFgSdIAJPa3vp2U5p2tshcqXpGy4lxk2Fza9v2ErK3BgQB5Z84BN509Nx8o2WxhsAGMJfIPtm7en7TusWPqOJ+IAAZfJpEAx6W33Huup76RHX6Yi8seIEHWLwInW/aUbhIJcCAAQf6vTcCVotrvzNLiQDptIuD7bLJTqPc4y70Igx2/4U+LI7NrEOmDBkQDaOn0/wBkw7A/aI1kX6SPc/VWtvJb6mDo18xzPJbkc0Q4EONO4iMzgG6fiBVLqUCyYmCPSQephc1r0J78M7sObx5gNNc3eDoblfWEa1rjmb2vY/P/AD5L44biHFwYTY6a2M7FS9Fhc/JuLyROUd+szoqrycXpl04+a2azhlMtaJN/Lr2PpH9ldOU+acM8ili6FMOFhV8NsO/+wR5T/Np6Km18VQpvLazmE6+U5XC+42K2sNQp2qUXSR5oJzAjeB1jvt8pTmU/hysNM7ZQwNFt2MYJvLWtE95AWyAuacu8zHDPa0uNSjU8zRqGxrlBjLvbT01XRsLim1GhzDmB3/zQrbjyTfnpluHPpmREVxWEREAREQBERAEREAREQBERAEREB4VybjOPc/iGIdc5XmmB0bT8oHYSCf1FdZK5Fxql4XEsS06F+f1DwH/3JHssfzP6zT8b+ZH/APVX4irUcTApQ0RJIJkEncgXWDmygBhqeS1EVG5zeCL3J1jNEnuo/Eu8LEZ4cyXklokZmGTtZ3op1nGGPolrWtrMaMrhmhxE5RLHN/deXcuKm5W0blScuX6UzCYp7JY6nJJkkgxEgEEg5XUiG72GohbLMWIqBp+N1MG27WNzHuTae8+imsVyRRbJcX5QZyZyWjsN1ocQ4QWtaQMuga0dL/X/AJWr74y9IoWKsa3s08QHPcSfT0/zRbnDsHLwBo259t53/wA6L2mweGBN9Pc/8XVm5G4N41UCNGuedrWa36/urZW+kV112WvljlZho1PGb5s7m6CRDMu4ixNv6Qufc3YYU6pawANJzQCLBwNm5TGWZFjoPZduw2EDM8Gczy/0JifqPquWfaFwGsHuxFS4z5czRYggltiSerf0jsBouNSihVtlCeXAQW6iIM6enqZjcnushp3+GBE6XiTEbJiGCAAZMjMA3SdIE3307yvtlKcguA47NGaSRp1/3kKpkjuPCMM5/DKIeBnNJr/LZviRnaRGnmg2suXcZwADSQCJAqtBIMMdbKCBo1wA75V2fheFFKhSpt0YxrROtmgX7qi/aJwfw2+K0QLMsLZcrWwfcTHqrss7nZCH2cwLcrgbgi+2m0T/AJB+W5Wx5a2s5tnuYwDa5OWb+oWalTbBcb6D1HbfoFqYfCGq5wN25QHDQlvY9R+3usVafbNk7Xh7So0WMqCo8ssQRGZ9R8SA+I1JklxgTABIlfXJ7Q6pUpGzXtDxE+RxJa6Ce4t7L4xHKVeAaeSszbPLXN3g5SCfQ9FNcvUaOGY8VHB1V8B2UHyxMMDQLD1vJlRz5YeNqXtjFjtXt+Ehw2qyi+kytAhzm5ptm73tIh3TVWvhXFhQxTWNP8Kq7LGwcbNI6Xt/6XOcdiH1HNpMuc7XOe50y4CIFrASZU9ToxWwzGkl3iUh7523A6bwq8XKal/pbaVKkdfCLwL1e2eUEREAREQBERAEREAREQBERAEREAVE+0jgZhuLp6sAbUEXLM1nfpLjPYzsr2vmrTDgQ4SCIINwQbEFRuVS0yU05e0cZxWHfXogtEuZeB8cR5mt7kKFwlYsLnMDS1zYIMjS87kERPzV141wt3D60iTRefIb+U/kceo2O/zVXxeBdXqOfRLWE3ymzSdzOxNv8K8lQ4bij0N80qkwUsXmcKjiGuBIhz3GWx1deJnbZZC9znio8y2JAY06EWPy6/RaFejUpuy1GkESdyHCdQRqFscPruPV7TAcNDcHL6i0wOg9VJ49do5zNriGEz1WsEbTGkui0zqBAXUOSeCNo0s8XfMbeQG1tLmTbYhUrgHAXVq+SCwXcXSZLbA3nX4fS66vRpBrQ0CAAAB0AsFswT1syZa2z7URzPwgYnDuZBJElsBpdmi0F2h7z62UuvCtLW0Un56fhHyJdlLXfipmzmh2cDySYLSP8lW77NuX3VsR94cf4dEwBlu5+W2wHlBBJ1mFm4lypi6ldzqctD3OLQXNIDXNuP5fLttYBXzljhBw2Gp03fEB5oiC+SXOkATPdZsctvstp9EsovmPhf3jDvZMS0/2/upReELS1taKjhlDhcYnwnxBBAOgkXaQY6j6hfVan4VQZBJEggQLTv3vafRWfm7gwFYuu2BbJrMZxHodPS+qq3Earczgw+IXauMAzb65Qbfy9F5eWf8ArRvxV0SLsa9hD6cspkecPZ5c0jSY76Hbuoni2IDw/JIc9zS6GljYyxAvcmNlpuxMb2MWkuBP9IO5jbdSGE4FVcBnpupMOr3tDXDuAbnfaJjuq1jU9slzb6RqcKwrWZnGS0OBEE5cze/WR/7V05A4ecRifvBHkpSBP/yEQI2MNJPuFp4qgD4eHoNnNDGtBsRrc9dTPqV0fl/hAwuHp0hfKCT0LnEudHaSVp+PPOubK81cZ4okURF6BiCIiAIiIAiIgCIiAIiIAiIgCIiAIiIDDi8IyqwsqND2nUOEj/O6oXFvs9qUyXYV2dv5HxnA/ldo70N/VdDSFC4m12Sm3PhxqjiHMeW1AQRGZr7GOhB09FmHL0VGuYfKZedLTB3gDbXYdl1LiXB6WIAFVgdFwSPM09jqFp0+WaUjNLwPwmA0+oAuB395Wf6Gn0XvNyXZr8pYIhniusX6DYN1nrfX32VhXyxgAgWC+lplaWjO3t7CIikcPIXqIgCIiAgOaeH5mZxoBldafLM5v0mZ7E9FzziPBXvf4bYaJBkCwHpoYmF2FzQRBuD10UJU5ZGcuZULRfyuaHROoBkOjsSs+XFy7RbjvXpR6+DoYemwMaHOaZzG7w4bn5n5LfwdPE40Q0ZRu82aI76k9lZsJydRa8vqfxCTMEQwfpBv7kqdZTAAAAAGgFgPZVr4/Luix59dSRXBuXKeHJdepUOr3a31gfhBKl0RaplStIztt9sIiKRwIiIAiIgCIiAIiIAiIgCIiAIiIAiIgCIiAIiIAiIgCIiAIiIAiIgCIiAIiIAiIgCIiAIiIAi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511" name="AutoShape 384" descr="data:image/jpeg;base64,/9j/4AAQSkZJRgABAQAAAQABAAD/2wCEAAkGBhIREBIUERQWEhUWFxcTGRgTExcWEhYVGBcXFRYZFxcYGyYeGBkjGRgUHzMgIyc1LCwsFh4xNTAqNSYrLCkBCQoKDgwOGg8PGiwkHyMsLCwsLCopLCwpLCksKSksLCwsLCwpLCwvLCwsLCwsLCwpLCwsLCwpKSwpLCksLCwsLP/AABEIALcBEwMBIgACEQEDEQH/xAAcAAEAAgMBAQEAAAAAAAAAAAAABQYDBAcBAgj/xAA9EAABAwIEBAQDBgUDBAMAAAABAAIRAyEEEjFBBQZRYRMicYEykaEHFEJSgsEjYnKx8JLR4RUzovFTc8L/xAAZAQEAAwEBAAAAAAAAAAAAAAAAAgMEAQX/xAAiEQADAAIDAAMAAwEAAAAAAAAAAQIDERIhMQQTQTIzUSL/2gAMAwEAAhEDEQA/AO4oiIAiIgCIiAIiIAiIgCIiAIiIAiIgCIiAIiIAiIgCIiAIiIAiIgCIiAIiIAiIgCIiAIiIAiIgCIiAIiIAiIgCIiAIiIAiIgCIiAIiIAiIgCIiAIiIAiIgCIiAIiIAiIgCIiAIiIAvl7wASbAXJOgC+lXPtCrFvD60Wk02n+l1RgPzFvdcb0thGxW5xwzTDXGp/Q2R/qMA+xWjiPtIwVJ+Sq803dHAZr/ytcT9FQuFcbp0nec5ZBaDYuBMQY1FwdL3WjxzBYefGD6NdzjLiCRUk/ic12vc6rLOWmaaxJLo7Dw/mbC148KsxxO05Xf6XQ76KSlcNo1s0B3SwERG0d1O8F47iaIHh1C9otkdLxl7AmR7EddFZ9rXqKeO/DqyKs8J54pVIbWHgP08x/hz/V+H9XzKsocrZpV2iLTXp6iIpHAiIgCIiAIiIAiIgCIiAIiIAvJUVxrmWjhgQ45nxORvxX0nZoPfXaVTeI8exFez3eCx2jWEsB1kOcSHO33A7XVV5Znr9JzDfZc+Ic0YagSH1AXD8DPO/wBw34feFU+Mfa0yibYaqQd3R9Q2QPSZVRxT6bBYib2jKZ7DS3/6UfU4k2m9vimWnzEtaCWi9gJAk9Z0KreSmSUI6bhueKj6LKwpMcxwDoFQio0HZzSDfbp3Vg4Lx2limF1MmQYc11nNPcdD1Fj81yarzXSLfDw9F3ngZnOzPPpsFP8A2duf9+qATHhOzjac7ck95L//ACXMd1y0yzJjSnZ0xERajMEREAREQBERAFp8X4a3EUKlF/wvaWyNR0cO4MH2W4iA4D9zGc067ZcxxpmNQ4EtMe8/MKN4twR9Gs2AXsP5mkA7a9V0H7RuCeFiWYhg8tbyu0gVWixn+Zg+bO61cTW8fB2aXPpuB8gBdAs6Nrtnt9FgybhmqHtaKlRp54MOYTYNc2dAC7ITbp3tupTD02OEiB7npr22t+6+6OMJaHsZ8LCLxlLCRLTBkG219dVP8AwznvyZW5TTZU8xl7M2jDAg2Guseqq+3f4Tca72RLqLiB5i4CYkTvFt7mLd+q3uDcy4jCEAQ+n+TNLReTlN8h10tbRV/nDjhFepQoCnRbSdkdUazNVe+JLWg2AG5+ZuAYuhisXSLcx8QOaDlqgNfBb4jQC3dzdJMHRTma/kuiDa8Z3ng3MFHFNmm64+Jhs9vqNx3FipNcTwGKcWMxFEupyTlcBYHcSPe1xfcSr9yzzw2tlp4jLTqn4XC1Kp/STo7tvaNYGnFnVdP0qvG57XhbkXkr1aCo8cVr8NxorUmVAIzNBjcH8TT3BkeyyYlkscOoO0/RVbAcWGGxBa5wFKscwBBb4dY3Mzo15DiI/FP5gFFvTOpbLcviq4hpIEkAkAmAT67L1lQOAIIINwRoVD8zcUNOn4dMjxassZOgmA5xPRoJd6NK63pbC7JDhmPbXpMqNsHtDoOokTBW0ozgVINpBrfhbDBYiQ1oEmd1JovOzjCIozjfMNHCMzVXXvDRBe6Pyj9zYdUbS9Bv18Q1jS57g1oEkuIDQOpJ0CoPH+fX1CaeEBa3Q1CIe7+gOHlGtze2gUHxbmKtjaoa/4SfJRZJIvZzr3d3MRNouVW+K8UrZ30qOWmWEU3OIBJdJsDoIaHEmNAeoWO8zt8ZNE40luibZh33LnEGZO5nqXG5M7zJ3WanhQN8/oM3XfXURH0vaoVqeKoVKTjWfmcGPYKnmpkVACA5hs2QY0P7rqPLmP+9cPbXDadN8PkZSKYqMJEm85ZAPad1U5cE1SoqeMw5AcG0z5buJZlmZMy6MrbDzH8qi+JcIrVctOzWgiGgglxPe+af2VprsqOhrcrs9JtQyPjN5zCZyi0NFjuDK84FTq1sQKpDQKMEzIm3lABETBmfSNVH7ab0ifBaNLF8POEpMYGBrjdxFySBoTA0tYdVdPs04ZkwpquHmrOzAxB8Noys9vjd+tVDilV+LxApNs6o4MFjYHUjsBLv0rreGoNYxrGiGtAaB0aBAHyC1YJ/TPlezIiItRSEREAREQBERAEREBG8w8Fbi8NUou/EPKfyvF2OHoY+q5ZytxF1KplfaSWub0cLEX6EQuyFcp524X92x2dshlcGqOgqAgVBf1a79RVGadrZZD0yL4rVNOtWphpLZLg3LHlqXIJMWmwtafVeYDjFdjmnKAWNtLmj+Hc5Kg1y2s78MiZzKU5gcw06Ve1x4T7gW1bO1jP0UBW4m0yWy58ZbXY5sGA6DbXYzb5eclpmz1Ff5ixAdiqzwC1laoa9M1LXP/AHGF2gM76eVuxlSNDiGdlIVBlNMZQ4/lFZtVpB1LWgVTOgzd1v0uIAtcx9A1qQjM14Fi6wIf8QPyNzdfLuV8OCHNZUYyQTT8X+G6NtC6JEXPXstKta0ylx3tFt+z7h8cOZ4jbVHPqBrtmuMNjsQJ91TuJ4ptPF1aLB5WuIAOwI/Dv2joY9bo/m8MblyBgADQB8IEeWBERFvaFzjD1vGxhfUtncXHUC/QnsodPbJpfh0PlnnarQaG15rUbAOkGqwd/wAwmB767LofD+J0q7A+k8PadxsehBu09jdcS4q4NruawmmCNHC0m1hEj1+m69wnFK9CoKlJxpkwJaQKZ9WgEEW0PdWY87XVFd4l7J3Uqsc08PysqOyZ6Lv+4A52Zn87WggWMGdQZN7rT4B9pFOr5cQ00nATmALqZ7wLtHzHdWmrj6WTMXNc1wtEODh26rW2qRRppkTyfxQ1KDmvu6k403HZ0AEOG12kO/VtoINuK+8Ypz2k5i40aIienjPIJEaAdYZoJvEY7Efc6tarh8uR7PCy1PK9omYa7tcDsBrAVj+z/DU2US5xb4hi/SmIgNJtGbM627t9VQq5akm1rsteDwwpsDReNzqTuT6r7qVA0EkwBck2AHcqvcb55oYeWt/ivmMrTDQe7oPyaCey5xx3m7EYonxDDAbU2nK0dJBBJOt3dLASrayKSMw2Xjjv2gNbmZhIqPj43A+EO4j4vXT10XN+K8XeXGpVeXvOribE9B+XXaPYLXbXIsahYDa0ueTvEDU9+3qsvM7GtoUgBlsbEEOIMX77XWOsjt9mlY1KLxyNhqZwzKoEvdMl2szH9lROLU/CxeLY8SfEe/zR5m1ACD6EAgnbP0UxyfzM6jhgzISAbSZ7+pFib972Wzx/C08cWOqsBc2QC3MxxFxBc2ZErialhpspHFeLGriHVG3c55exjYc6Z8jYZaBb1gAKz8IxFehgxh/DANOatQOd8bnmZIBOZrRlBG5ibAzs0aLcKQMPh6VJxBkyX1YAkyXye1j+y1vvlQ3LHEGM0OzOdoQDMeXLGloO6ZL5CI0ZziK7czjlJcLkudmMXGokATECwU1h8U6lgPM0tNVzniTMh2n/AIgbKJo4s13tplpB0jK6wzeYkgWgEXtvfRSPOGNBOVnwtEAA/ID6KnGnvsnbJP7OeHZ6tXEOFmDwmephzz65fDHoSugqM5b4SMNhaVKLgS7u93mef9RP0UmvWidLRhb2wiIpHAiIgCIiAIiIAiIgCr3OnLpxdABkeLTOdkmAdnNnaRv1AVhRca2tA5RwB7SHUqzJBljmvF27EEHQ6qP49wgYR9nSx3wuJi0klrj1HXoAr7zNyq6o/wAfD/8AcIh7bDOAIBBNg8C17EAaQoXDPZPhYhmYgfDWYA5vXK123cWK8/JDl+GqK2U77ww3ZJPZojQC5daB02ge3zQxJc/Jm8OZmHOaY2yi8E222he4+i1uIrClmNLMWthtgINg4g2BsPRaz8O4TDSTLYznUiRBvfbabKCWizZ6yc7g8uLxMTNulxAIIBv19VGcZw+TK4CDMmxFo1NgLmY7bLf4pXfTDXluU1C3MLZLA3OpDjffdaOKovqAlwytsLSRA0MWjQW6K2f9IvssHG67a/D6VWS6q3yuNptbWLjuq/QxhI6Tqbx7j1WChjXfdMocZzmW7ZbQR7yvKcG7new1PyRyR3+mapjHjQgjTzbHtuP8sdFnr42t93LQSxk/DPmJMH2b/stQ1GgA39/9lnqnNSEEkFw9ZiL+8/NcOekSaVR4DiS4CBckntqpDDcRrUg11N7hFoBMXvobLbw0AC0xFjcTl6DT/Oi1sPAcQSCDaZkGDM/Lff3UnWxxM+Jxxc/MBkmTGhk6kdN/lqsTcU42uB007/7arypd+UAxvAI+Z2HqvKtNvoRsTrcCB39O64dXRKcq4QVsYzNcMvc9L2B20Nl8ccxBxGOePibmgZTAhpvGvfRaHB8U6lXa5xIbeSLOjTUXWpw+s/xnuaTqRuJaSdTsu6/Tu/wutWnQDTkbADM182fNcEjS89AdbzC0qeIhhcHOE3pteSQ4bgQRuLHYjcrHhXmrWp0mumSS7KIAtrMnbv8AKVtVsE7PkMEM2bmDfbWLSJ7e6qfRPZ9txbo8wBBgljYaTb8UzMWOpvKVeIteQ2mP6WkQ6SYAMkgX+ZPqsR4IcsQL75zmJtoJt6q08qYYsw4ZSpv8Qk5nhjbgm3n6RGpGkrnHZzlozfc24bDxM1XgZ3iJJGgB/KJ97ndfPJ3KxrPGJrWYHSxp1qFps95P4Q4WG8A6ayWH5JNV2bEHK38jD5nf1vFh+m/8yt1GiGNDWgNaAAABAAFgAtOHE13RRdrxH2iItZSEREAREQBERAEREAREQBERAFgxeCp1W5ajGvb0cAR9VnULzFzE3DAADPUf8LdgPzO6N/v/AGjdKVuvDsp09I0ONcF4dh2GrWaKY/lc8OOkBoBvtYaLmXMvE6Ty3wKfhMPV73VHD+YuJAFhZvzKmuYcJVq1GGs4uBl7rxMRDQOknTTsoJmIaGvqkAZdSRDWD8osvNv5CrtI3T8d/wCkM+o8tDXZsuwIIHTsstWmS0NDSfp/dY/+r1Kw8tPyn8z8hfrZtok3tPzUhSLTRFSl5QDle0zIiQQQdCOijd1KTaOxjmt6ZFHBuEZvL2Fz9fdZcMWsd11+Ib3tf/jRZuK2yDd1/wBxK0adIuFgSdIAJPa3vp2U5p2tshcqXpGy4lxk2Fza9v2ErK3BgQB5Z84BN509Nx8o2WxhsAGMJfIPtm7en7TusWPqOJ+IAAZfJpEAx6W33Huup76RHX6Yi8seIEHWLwInW/aUbhIJcCAAQf6vTcCVotrvzNLiQDptIuD7bLJTqPc4y70Igx2/4U+LI7NrEOmDBkQDaOn0/wBkw7A/aI1kX6SPc/VWtvJb6mDo18xzPJbkc0Q4EONO4iMzgG6fiBVLqUCyYmCPSQephc1r0J78M7sObx5gNNc3eDoblfWEa1rjmb2vY/P/AD5L44biHFwYTY6a2M7FS9Fhc/JuLyROUd+szoqrycXpl04+a2azhlMtaJN/Lr2PpH9ldOU+acM8ili6FMOFhV8NsO/+wR5T/Np6Km18VQpvLazmE6+U5XC+42K2sNQp2qUXSR5oJzAjeB1jvt8pTmU/hysNM7ZQwNFt2MYJvLWtE95AWyAuacu8zHDPa0uNSjU8zRqGxrlBjLvbT01XRsLim1GhzDmB3/zQrbjyTfnpluHPpmREVxWEREAREQBERAEREAREQBERAEREB4VybjOPc/iGIdc5XmmB0bT8oHYSCf1FdZK5Fxql4XEsS06F+f1DwH/3JHssfzP6zT8b+ZH/APVX4irUcTApQ0RJIJkEncgXWDmygBhqeS1EVG5zeCL3J1jNEnuo/Eu8LEZ4cyXklokZmGTtZ3op1nGGPolrWtrMaMrhmhxE5RLHN/deXcuKm5W0blScuX6UzCYp7JY6nJJkkgxEgEEg5XUiG72GohbLMWIqBp+N1MG27WNzHuTae8+imsVyRRbJcX5QZyZyWjsN1ocQ4QWtaQMuga0dL/X/AJWr74y9IoWKsa3s08QHPcSfT0/zRbnDsHLwBo259t53/wA6L2mweGBN9Pc/8XVm5G4N41UCNGuedrWa36/urZW+kV112WvljlZho1PGb5s7m6CRDMu4ixNv6Qufc3YYU6pawANJzQCLBwNm5TGWZFjoPZduw2EDM8Gczy/0JifqPquWfaFwGsHuxFS4z5czRYggltiSerf0jsBouNSihVtlCeXAQW6iIM6enqZjcnushp3+GBE6XiTEbJiGCAAZMjMA3SdIE3307yvtlKcguA47NGaSRp1/3kKpkjuPCMM5/DKIeBnNJr/LZviRnaRGnmg2suXcZwADSQCJAqtBIMMdbKCBo1wA75V2fheFFKhSpt0YxrROtmgX7qi/aJwfw2+K0QLMsLZcrWwfcTHqrss7nZCH2cwLcrgbgi+2m0T/AJB+W5Wx5a2s5tnuYwDa5OWb+oWalTbBcb6D1HbfoFqYfCGq5wN25QHDQlvY9R+3usVafbNk7Xh7So0WMqCo8ssQRGZ9R8SA+I1JklxgTABIlfXJ7Q6pUpGzXtDxE+RxJa6Ce4t7L4xHKVeAaeSszbPLXN3g5SCfQ9FNcvUaOGY8VHB1V8B2UHyxMMDQLD1vJlRz5YeNqXtjFjtXt+Ehw2qyi+kytAhzm5ptm73tIh3TVWvhXFhQxTWNP8Kq7LGwcbNI6Xt/6XOcdiH1HNpMuc7XOe50y4CIFrASZU9ToxWwzGkl3iUh7523A6bwq8XKal/pbaVKkdfCLwL1e2eUEREAREQBERAEREAREQBERAEREAVE+0jgZhuLp6sAbUEXLM1nfpLjPYzsr2vmrTDgQ4SCIINwQbEFRuVS0yU05e0cZxWHfXogtEuZeB8cR5mt7kKFwlYsLnMDS1zYIMjS87kERPzV141wt3D60iTRefIb+U/kceo2O/zVXxeBdXqOfRLWE3ymzSdzOxNv8K8lQ4bij0N80qkwUsXmcKjiGuBIhz3GWx1deJnbZZC9znio8y2JAY06EWPy6/RaFejUpuy1GkESdyHCdQRqFscPruPV7TAcNDcHL6i0wOg9VJ49do5zNriGEz1WsEbTGkui0zqBAXUOSeCNo0s8XfMbeQG1tLmTbYhUrgHAXVq+SCwXcXSZLbA3nX4fS66vRpBrQ0CAAAB0AsFswT1syZa2z7URzPwgYnDuZBJElsBpdmi0F2h7z62UuvCtLW0Un56fhHyJdlLXfipmzmh2cDySYLSP8lW77NuX3VsR94cf4dEwBlu5+W2wHlBBJ1mFm4lypi6ldzqctD3OLQXNIDXNuP5fLttYBXzljhBw2Gp03fEB5oiC+SXOkATPdZsctvstp9EsovmPhf3jDvZMS0/2/upReELS1taKjhlDhcYnwnxBBAOgkXaQY6j6hfVan4VQZBJEggQLTv3vafRWfm7gwFYuu2BbJrMZxHodPS+qq3Earczgw+IXauMAzb65Qbfy9F5eWf8ArRvxV0SLsa9hD6cspkecPZ5c0jSY76Hbuoni2IDw/JIc9zS6GljYyxAvcmNlpuxMb2MWkuBP9IO5jbdSGE4FVcBnpupMOr3tDXDuAbnfaJjuq1jU9slzb6RqcKwrWZnGS0OBEE5cze/WR/7V05A4ecRifvBHkpSBP/yEQI2MNJPuFp4qgD4eHoNnNDGtBsRrc9dTPqV0fl/hAwuHp0hfKCT0LnEudHaSVp+PPOubK81cZ4okURF6BiCIiAIiIAiIgCIiAIiIAiIgCIiAIiIDDi8IyqwsqND2nUOEj/O6oXFvs9qUyXYV2dv5HxnA/ldo70N/VdDSFC4m12Sm3PhxqjiHMeW1AQRGZr7GOhB09FmHL0VGuYfKZedLTB3gDbXYdl1LiXB6WIAFVgdFwSPM09jqFp0+WaUjNLwPwmA0+oAuB395Wf6Gn0XvNyXZr8pYIhniusX6DYN1nrfX32VhXyxgAgWC+lplaWjO3t7CIikcPIXqIgCIiAgOaeH5mZxoBldafLM5v0mZ7E9FzziPBXvf4bYaJBkCwHpoYmF2FzQRBuD10UJU5ZGcuZULRfyuaHROoBkOjsSs+XFy7RbjvXpR6+DoYemwMaHOaZzG7w4bn5n5LfwdPE40Q0ZRu82aI76k9lZsJydRa8vqfxCTMEQwfpBv7kqdZTAAAAAGgFgPZVr4/Luix59dSRXBuXKeHJdepUOr3a31gfhBKl0RaplStIztt9sIiKRwIiIAiIgCIiAIiIAiIgCIiAIiIAiIgCIiAIiIAiIgCIiAIiIAiIgCIiAIiIAiIgCIiAIiIAi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512" name="AutoShape 386" descr="data:image/jpeg;base64,/9j/4AAQSkZJRgABAQAAAQABAAD/2wCEAAkGBhIREBIUERQWEhUWFxcTGRgTExcWEhYVGBcXFRYZFxcYGyYeGBkjGRgUHzMgIyc1LCwsFh4xNTAqNSYrLCkBCQoKDgwOGg8PGiwkHyMsLCwsLCopLCwpLCksKSksLCwsLCwpLCwvLCwsLCwsLCwpLCwsLCwpKSwpLCksLCwsLP/AABEIALcBEwMBIgACEQEDEQH/xAAcAAEAAgMBAQEAAAAAAAAAAAAABQYDBAcBAgj/xAA9EAABAwIEBAQDBgUDBAMAAAABAAIRAyEEEjFBBQZRYRMicYEykaEHFEJSgsEjYnKx8JLR4RUzovFTc8L/xAAZAQEAAwEBAAAAAAAAAAAAAAAAAgMEAQX/xAAiEQADAAIDAAMAAwEAAAAAAAAAAQIDERIhMQQTQTIzUSL/2gAMAwEAAhEDEQA/AO4oiIAiIgCIiAIiIAiIgCIiAIiIAiIgCIiAIiIAiIgCIiAIiIAiIgCIiAIiIAiIgCIiAIiIAiIgCIiAIiIAiIgCIiAIiIAiIgCIiAIiIAiIgCIiAIiIAiIgCIiAIiIAiIgCIiAIiIAvl7wASbAXJOgC+lXPtCrFvD60Wk02n+l1RgPzFvdcb0thGxW5xwzTDXGp/Q2R/qMA+xWjiPtIwVJ+Sq803dHAZr/ytcT9FQuFcbp0nec5ZBaDYuBMQY1FwdL3WjxzBYefGD6NdzjLiCRUk/ic12vc6rLOWmaaxJLo7Dw/mbC148KsxxO05Xf6XQ76KSlcNo1s0B3SwERG0d1O8F47iaIHh1C9otkdLxl7AmR7EddFZ9rXqKeO/DqyKs8J54pVIbWHgP08x/hz/V+H9XzKsocrZpV2iLTXp6iIpHAiIgCIiAIiIAiIgCIiAIiIAvJUVxrmWjhgQ45nxORvxX0nZoPfXaVTeI8exFez3eCx2jWEsB1kOcSHO33A7XVV5Znr9JzDfZc+Ic0YagSH1AXD8DPO/wBw34feFU+Mfa0yibYaqQd3R9Q2QPSZVRxT6bBYib2jKZ7DS3/6UfU4k2m9vimWnzEtaCWi9gJAk9Z0KreSmSUI6bhueKj6LKwpMcxwDoFQio0HZzSDfbp3Vg4Lx2limF1MmQYc11nNPcdD1Fj81yarzXSLfDw9F3ngZnOzPPpsFP8A2duf9+qATHhOzjac7ck95L//ACXMd1y0yzJjSnZ0xERajMEREAREQBERAFp8X4a3EUKlF/wvaWyNR0cO4MH2W4iA4D9zGc067ZcxxpmNQ4EtMe8/MKN4twR9Gs2AXsP5mkA7a9V0H7RuCeFiWYhg8tbyu0gVWixn+Zg+bO61cTW8fB2aXPpuB8gBdAs6Nrtnt9FgybhmqHtaKlRp54MOYTYNc2dAC7ITbp3tupTD02OEiB7npr22t+6+6OMJaHsZ8LCLxlLCRLTBkG219dVP8AwznvyZW5TTZU8xl7M2jDAg2Guseqq+3f4Tca72RLqLiB5i4CYkTvFt7mLd+q3uDcy4jCEAQ+n+TNLReTlN8h10tbRV/nDjhFepQoCnRbSdkdUazNVe+JLWg2AG5+ZuAYuhisXSLcx8QOaDlqgNfBb4jQC3dzdJMHRTma/kuiDa8Z3ng3MFHFNmm64+Jhs9vqNx3FipNcTwGKcWMxFEupyTlcBYHcSPe1xfcSr9yzzw2tlp4jLTqn4XC1Kp/STo7tvaNYGnFnVdP0qvG57XhbkXkr1aCo8cVr8NxorUmVAIzNBjcH8TT3BkeyyYlkscOoO0/RVbAcWGGxBa5wFKscwBBb4dY3Mzo15DiI/FP5gFFvTOpbLcviq4hpIEkAkAmAT67L1lQOAIIINwRoVD8zcUNOn4dMjxassZOgmA5xPRoJd6NK63pbC7JDhmPbXpMqNsHtDoOokTBW0ozgVINpBrfhbDBYiQ1oEmd1JovOzjCIozjfMNHCMzVXXvDRBe6Pyj9zYdUbS9Bv18Q1jS57g1oEkuIDQOpJ0CoPH+fX1CaeEBa3Q1CIe7+gOHlGtze2gUHxbmKtjaoa/4SfJRZJIvZzr3d3MRNouVW+K8UrZ30qOWmWEU3OIBJdJsDoIaHEmNAeoWO8zt8ZNE40luibZh33LnEGZO5nqXG5M7zJ3WanhQN8/oM3XfXURH0vaoVqeKoVKTjWfmcGPYKnmpkVACA5hs2QY0P7rqPLmP+9cPbXDadN8PkZSKYqMJEm85ZAPad1U5cE1SoqeMw5AcG0z5buJZlmZMy6MrbDzH8qi+JcIrVctOzWgiGgglxPe+af2VprsqOhrcrs9JtQyPjN5zCZyi0NFjuDK84FTq1sQKpDQKMEzIm3lABETBmfSNVH7ab0ifBaNLF8POEpMYGBrjdxFySBoTA0tYdVdPs04ZkwpquHmrOzAxB8Noys9vjd+tVDilV+LxApNs6o4MFjYHUjsBLv0rreGoNYxrGiGtAaB0aBAHyC1YJ/TPlezIiItRSEREAREQBERAEREBG8w8Fbi8NUou/EPKfyvF2OHoY+q5ZytxF1KplfaSWub0cLEX6EQuyFcp524X92x2dshlcGqOgqAgVBf1a79RVGadrZZD0yL4rVNOtWphpLZLg3LHlqXIJMWmwtafVeYDjFdjmnKAWNtLmj+Hc5Kg1y2s78MiZzKU5gcw06Ve1x4T7gW1bO1jP0UBW4m0yWy58ZbXY5sGA6DbXYzb5eclpmz1Ff5ixAdiqzwC1laoa9M1LXP/AHGF2gM76eVuxlSNDiGdlIVBlNMZQ4/lFZtVpB1LWgVTOgzd1v0uIAtcx9A1qQjM14Fi6wIf8QPyNzdfLuV8OCHNZUYyQTT8X+G6NtC6JEXPXstKta0ylx3tFt+z7h8cOZ4jbVHPqBrtmuMNjsQJ91TuJ4ptPF1aLB5WuIAOwI/Dv2joY9bo/m8MblyBgADQB8IEeWBERFvaFzjD1vGxhfUtncXHUC/QnsodPbJpfh0PlnnarQaG15rUbAOkGqwd/wAwmB767LofD+J0q7A+k8PadxsehBu09jdcS4q4NruawmmCNHC0m1hEj1+m69wnFK9CoKlJxpkwJaQKZ9WgEEW0PdWY87XVFd4l7J3Uqsc08PysqOyZ6Lv+4A52Zn87WggWMGdQZN7rT4B9pFOr5cQ00nATmALqZ7wLtHzHdWmrj6WTMXNc1wtEODh26rW2qRRppkTyfxQ1KDmvu6k403HZ0AEOG12kO/VtoINuK+8Ypz2k5i40aIienjPIJEaAdYZoJvEY7Efc6tarh8uR7PCy1PK9omYa7tcDsBrAVj+z/DU2US5xb4hi/SmIgNJtGbM627t9VQq5akm1rsteDwwpsDReNzqTuT6r7qVA0EkwBck2AHcqvcb55oYeWt/ivmMrTDQe7oPyaCey5xx3m7EYonxDDAbU2nK0dJBBJOt3dLASrayKSMw2Xjjv2gNbmZhIqPj43A+EO4j4vXT10XN+K8XeXGpVeXvOribE9B+XXaPYLXbXIsahYDa0ueTvEDU9+3qsvM7GtoUgBlsbEEOIMX77XWOsjt9mlY1KLxyNhqZwzKoEvdMl2szH9lROLU/CxeLY8SfEe/zR5m1ACD6EAgnbP0UxyfzM6jhgzISAbSZ7+pFib972Wzx/C08cWOqsBc2QC3MxxFxBc2ZErialhpspHFeLGriHVG3c55exjYc6Z8jYZaBb1gAKz8IxFehgxh/DANOatQOd8bnmZIBOZrRlBG5ibAzs0aLcKQMPh6VJxBkyX1YAkyXye1j+y1vvlQ3LHEGM0OzOdoQDMeXLGloO6ZL5CI0ZziK7czjlJcLkudmMXGokATECwU1h8U6lgPM0tNVzniTMh2n/AIgbKJo4s13tplpB0jK6wzeYkgWgEXtvfRSPOGNBOVnwtEAA/ID6KnGnvsnbJP7OeHZ6tXEOFmDwmephzz65fDHoSugqM5b4SMNhaVKLgS7u93mef9RP0UmvWidLRhb2wiIpHAiIgCIiAIiIAiIgCr3OnLpxdABkeLTOdkmAdnNnaRv1AVhRca2tA5RwB7SHUqzJBljmvF27EEHQ6qP49wgYR9nSx3wuJi0klrj1HXoAr7zNyq6o/wAfD/8AcIh7bDOAIBBNg8C17EAaQoXDPZPhYhmYgfDWYA5vXK123cWK8/JDl+GqK2U77ww3ZJPZojQC5daB02ge3zQxJc/Jm8OZmHOaY2yi8E222he4+i1uIrClmNLMWthtgINg4g2BsPRaz8O4TDSTLYznUiRBvfbabKCWizZ6yc7g8uLxMTNulxAIIBv19VGcZw+TK4CDMmxFo1NgLmY7bLf4pXfTDXluU1C3MLZLA3OpDjffdaOKovqAlwytsLSRA0MWjQW6K2f9IvssHG67a/D6VWS6q3yuNptbWLjuq/QxhI6Tqbx7j1WChjXfdMocZzmW7ZbQR7yvKcG7new1PyRyR3+mapjHjQgjTzbHtuP8sdFnr42t93LQSxk/DPmJMH2b/stQ1GgA39/9lnqnNSEEkFw9ZiL+8/NcOekSaVR4DiS4CBckntqpDDcRrUg11N7hFoBMXvobLbw0AC0xFjcTl6DT/Oi1sPAcQSCDaZkGDM/Lff3UnWxxM+Jxxc/MBkmTGhk6kdN/lqsTcU42uB007/7arypd+UAxvAI+Z2HqvKtNvoRsTrcCB39O64dXRKcq4QVsYzNcMvc9L2B20Nl8ccxBxGOePibmgZTAhpvGvfRaHB8U6lXa5xIbeSLOjTUXWpw+s/xnuaTqRuJaSdTsu6/Tu/wutWnQDTkbADM182fNcEjS89AdbzC0qeIhhcHOE3pteSQ4bgQRuLHYjcrHhXmrWp0mumSS7KIAtrMnbv8AKVtVsE7PkMEM2bmDfbWLSJ7e6qfRPZ9txbo8wBBgljYaTb8UzMWOpvKVeIteQ2mP6WkQ6SYAMkgX+ZPqsR4IcsQL75zmJtoJt6q08qYYsw4ZSpv8Qk5nhjbgm3n6RGpGkrnHZzlozfc24bDxM1XgZ3iJJGgB/KJ97ndfPJ3KxrPGJrWYHSxp1qFps95P4Q4WG8A6ayWH5JNV2bEHK38jD5nf1vFh+m/8yt1GiGNDWgNaAAABAAFgAtOHE13RRdrxH2iItZSEREAREQBERAEREAREQBERAFgxeCp1W5ajGvb0cAR9VnULzFzE3DAADPUf8LdgPzO6N/v/AGjdKVuvDsp09I0ONcF4dh2GrWaKY/lc8OOkBoBvtYaLmXMvE6Ty3wKfhMPV73VHD+YuJAFhZvzKmuYcJVq1GGs4uBl7rxMRDQOknTTsoJmIaGvqkAZdSRDWD8osvNv5CrtI3T8d/wCkM+o8tDXZsuwIIHTsstWmS0NDSfp/dY/+r1Kw8tPyn8z8hfrZtok3tPzUhSLTRFSl5QDle0zIiQQQdCOijd1KTaOxjmt6ZFHBuEZvL2Fz9fdZcMWsd11+Ib3tf/jRZuK2yDd1/wBxK0adIuFgSdIAJPa3vp2U5p2tshcqXpGy4lxk2Fza9v2ErK3BgQB5Z84BN509Nx8o2WxhsAGMJfIPtm7en7TusWPqOJ+IAAZfJpEAx6W33Huup76RHX6Yi8seIEHWLwInW/aUbhIJcCAAQf6vTcCVotrvzNLiQDptIuD7bLJTqPc4y70Igx2/4U+LI7NrEOmDBkQDaOn0/wBkw7A/aI1kX6SPc/VWtvJb6mDo18xzPJbkc0Q4EONO4iMzgG6fiBVLqUCyYmCPSQephc1r0J78M7sObx5gNNc3eDoblfWEa1rjmb2vY/P/AD5L44biHFwYTY6a2M7FS9Fhc/JuLyROUd+szoqrycXpl04+a2azhlMtaJN/Lr2PpH9ldOU+acM8ili6FMOFhV8NsO/+wR5T/Np6Km18VQpvLazmE6+U5XC+42K2sNQp2qUXSR5oJzAjeB1jvt8pTmU/hysNM7ZQwNFt2MYJvLWtE95AWyAuacu8zHDPa0uNSjU8zRqGxrlBjLvbT01XRsLim1GhzDmB3/zQrbjyTfnpluHPpmREVxWEREAREQBERAEREAREQBERAEREB4VybjOPc/iGIdc5XmmB0bT8oHYSCf1FdZK5Fxql4XEsS06F+f1DwH/3JHssfzP6zT8b+ZH/APVX4irUcTApQ0RJIJkEncgXWDmygBhqeS1EVG5zeCL3J1jNEnuo/Eu8LEZ4cyXklokZmGTtZ3op1nGGPolrWtrMaMrhmhxE5RLHN/deXcuKm5W0blScuX6UzCYp7JY6nJJkkgxEgEEg5XUiG72GohbLMWIqBp+N1MG27WNzHuTae8+imsVyRRbJcX5QZyZyWjsN1ocQ4QWtaQMuga0dL/X/AJWr74y9IoWKsa3s08QHPcSfT0/zRbnDsHLwBo259t53/wA6L2mweGBN9Pc/8XVm5G4N41UCNGuedrWa36/urZW+kV112WvljlZho1PGb5s7m6CRDMu4ixNv6Qufc3YYU6pawANJzQCLBwNm5TGWZFjoPZduw2EDM8Gczy/0JifqPquWfaFwGsHuxFS4z5czRYggltiSerf0jsBouNSihVtlCeXAQW6iIM6enqZjcnushp3+GBE6XiTEbJiGCAAZMjMA3SdIE3307yvtlKcguA47NGaSRp1/3kKpkjuPCMM5/DKIeBnNJr/LZviRnaRGnmg2suXcZwADSQCJAqtBIMMdbKCBo1wA75V2fheFFKhSpt0YxrROtmgX7qi/aJwfw2+K0QLMsLZcrWwfcTHqrss7nZCH2cwLcrgbgi+2m0T/AJB+W5Wx5a2s5tnuYwDa5OWb+oWalTbBcb6D1HbfoFqYfCGq5wN25QHDQlvY9R+3usVafbNk7Xh7So0WMqCo8ssQRGZ9R8SA+I1JklxgTABIlfXJ7Q6pUpGzXtDxE+RxJa6Ce4t7L4xHKVeAaeSszbPLXN3g5SCfQ9FNcvUaOGY8VHB1V8B2UHyxMMDQLD1vJlRz5YeNqXtjFjtXt+Ehw2qyi+kytAhzm5ptm73tIh3TVWvhXFhQxTWNP8Kq7LGwcbNI6Xt/6XOcdiH1HNpMuc7XOe50y4CIFrASZU9ToxWwzGkl3iUh7523A6bwq8XKal/pbaVKkdfCLwL1e2eUEREAREQBERAEREAREQBERAEREAVE+0jgZhuLp6sAbUEXLM1nfpLjPYzsr2vmrTDgQ4SCIINwQbEFRuVS0yU05e0cZxWHfXogtEuZeB8cR5mt7kKFwlYsLnMDS1zYIMjS87kERPzV141wt3D60iTRefIb+U/kceo2O/zVXxeBdXqOfRLWE3ymzSdzOxNv8K8lQ4bij0N80qkwUsXmcKjiGuBIhz3GWx1deJnbZZC9znio8y2JAY06EWPy6/RaFejUpuy1GkESdyHCdQRqFscPruPV7TAcNDcHL6i0wOg9VJ49do5zNriGEz1WsEbTGkui0zqBAXUOSeCNo0s8XfMbeQG1tLmTbYhUrgHAXVq+SCwXcXSZLbA3nX4fS66vRpBrQ0CAAAB0AsFswT1syZa2z7URzPwgYnDuZBJElsBpdmi0F2h7z62UuvCtLW0Un56fhHyJdlLXfipmzmh2cDySYLSP8lW77NuX3VsR94cf4dEwBlu5+W2wHlBBJ1mFm4lypi6ldzqctD3OLQXNIDXNuP5fLttYBXzljhBw2Gp03fEB5oiC+SXOkATPdZsctvstp9EsovmPhf3jDvZMS0/2/upReELS1taKjhlDhcYnwnxBBAOgkXaQY6j6hfVan4VQZBJEggQLTv3vafRWfm7gwFYuu2BbJrMZxHodPS+qq3Earczgw+IXauMAzb65Qbfy9F5eWf8ArRvxV0SLsa9hD6cspkecPZ5c0jSY76Hbuoni2IDw/JIc9zS6GljYyxAvcmNlpuxMb2MWkuBP9IO5jbdSGE4FVcBnpupMOr3tDXDuAbnfaJjuq1jU9slzb6RqcKwrWZnGS0OBEE5cze/WR/7V05A4ecRifvBHkpSBP/yEQI2MNJPuFp4qgD4eHoNnNDGtBsRrc9dTPqV0fl/hAwuHp0hfKCT0LnEudHaSVp+PPOubK81cZ4okURF6BiCIiAIiIAiIgCIiAIiIAiIgCIiAIiIDDi8IyqwsqND2nUOEj/O6oXFvs9qUyXYV2dv5HxnA/ldo70N/VdDSFC4m12Sm3PhxqjiHMeW1AQRGZr7GOhB09FmHL0VGuYfKZedLTB3gDbXYdl1LiXB6WIAFVgdFwSPM09jqFp0+WaUjNLwPwmA0+oAuB395Wf6Gn0XvNyXZr8pYIhniusX6DYN1nrfX32VhXyxgAgWC+lplaWjO3t7CIikcPIXqIgCIiAgOaeH5mZxoBldafLM5v0mZ7E9FzziPBXvf4bYaJBkCwHpoYmF2FzQRBuD10UJU5ZGcuZULRfyuaHROoBkOjsSs+XFy7RbjvXpR6+DoYemwMaHOaZzG7w4bn5n5LfwdPE40Q0ZRu82aI76k9lZsJydRa8vqfxCTMEQwfpBv7kqdZTAAAAAGgFgPZVr4/Luix59dSRXBuXKeHJdepUOr3a31gfhBKl0RaplStIztt9sIiKRwIiIAiIgCIiAIiIAiIgCIiAIiIAiIgCIiAIiIAiIgCIiAIiIAiIgCIiAIiIAiIgCIiAIiIAi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513" name="AutoShape 388" descr="data:image/jpeg;base64,/9j/4AAQSkZJRgABAQAAAQABAAD/2wCEAAkGBhIREBIUERQWEhUWFxcTGRgTExcWEhYVGBcXFRYZFxcYGyYeGBkjGRgUHzMgIyc1LCwsFh4xNTAqNSYrLCkBCQoKDgwOGg8PGiwkHyMsLCwsLCopLCwpLCksKSksLCwsLCwpLCwvLCwsLCwsLCwpLCwsLCwpKSwpLCksLCwsLP/AABEIALcBEwMBIgACEQEDEQH/xAAcAAEAAgMBAQEAAAAAAAAAAAAABQYDBAcBAgj/xAA9EAABAwIEBAQDBgUDBAMAAAABAAIRAyEEEjFBBQZRYRMicYEykaEHFEJSgsEjYnKx8JLR4RUzovFTc8L/xAAZAQEAAwEBAAAAAAAAAAAAAAAAAgMEAQX/xAAiEQADAAIDAAMAAwEAAAAAAAAAAQIDERIhMQQTQTIzUSL/2gAMAwEAAhEDEQA/AO4oiIAiIgCIiAIiIAiIgCIiAIiIAiIgCIiAIiIAiIgCIiAIiIAiIgCIiAIiIAiIgCIiAIiIAiIgCIiAIiIAiIgCIiAIiIAiIgCIiAIiIAiIgCIiAIiIAiIgCIiAIiIAiIgCIiAIiIAvl7wASbAXJOgC+lXPtCrFvD60Wk02n+l1RgPzFvdcb0thGxW5xwzTDXGp/Q2R/qMA+xWjiPtIwVJ+Sq803dHAZr/ytcT9FQuFcbp0nec5ZBaDYuBMQY1FwdL3WjxzBYefGD6NdzjLiCRUk/ic12vc6rLOWmaaxJLo7Dw/mbC148KsxxO05Xf6XQ76KSlcNo1s0B3SwERG0d1O8F47iaIHh1C9otkdLxl7AmR7EddFZ9rXqKeO/DqyKs8J54pVIbWHgP08x/hz/V+H9XzKsocrZpV2iLTXp6iIpHAiIgCIiAIiIAiIgCIiAIiIAvJUVxrmWjhgQ45nxORvxX0nZoPfXaVTeI8exFez3eCx2jWEsB1kOcSHO33A7XVV5Znr9JzDfZc+Ic0YagSH1AXD8DPO/wBw34feFU+Mfa0yibYaqQd3R9Q2QPSZVRxT6bBYib2jKZ7DS3/6UfU4k2m9vimWnzEtaCWi9gJAk9Z0KreSmSUI6bhueKj6LKwpMcxwDoFQio0HZzSDfbp3Vg4Lx2limF1MmQYc11nNPcdD1Fj81yarzXSLfDw9F3ngZnOzPPpsFP8A2duf9+qATHhOzjac7ck95L//ACXMd1y0yzJjSnZ0xERajMEREAREQBERAFp8X4a3EUKlF/wvaWyNR0cO4MH2W4iA4D9zGc067ZcxxpmNQ4EtMe8/MKN4twR9Gs2AXsP5mkA7a9V0H7RuCeFiWYhg8tbyu0gVWixn+Zg+bO61cTW8fB2aXPpuB8gBdAs6Nrtnt9FgybhmqHtaKlRp54MOYTYNc2dAC7ITbp3tupTD02OEiB7npr22t+6+6OMJaHsZ8LCLxlLCRLTBkG219dVP8AwznvyZW5TTZU8xl7M2jDAg2Guseqq+3f4Tca72RLqLiB5i4CYkTvFt7mLd+q3uDcy4jCEAQ+n+TNLReTlN8h10tbRV/nDjhFepQoCnRbSdkdUazNVe+JLWg2AG5+ZuAYuhisXSLcx8QOaDlqgNfBb4jQC3dzdJMHRTma/kuiDa8Z3ng3MFHFNmm64+Jhs9vqNx3FipNcTwGKcWMxFEupyTlcBYHcSPe1xfcSr9yzzw2tlp4jLTqn4XC1Kp/STo7tvaNYGnFnVdP0qvG57XhbkXkr1aCo8cVr8NxorUmVAIzNBjcH8TT3BkeyyYlkscOoO0/RVbAcWGGxBa5wFKscwBBb4dY3Mzo15DiI/FP5gFFvTOpbLcviq4hpIEkAkAmAT67L1lQOAIIINwRoVD8zcUNOn4dMjxassZOgmA5xPRoJd6NK63pbC7JDhmPbXpMqNsHtDoOokTBW0ozgVINpBrfhbDBYiQ1oEmd1JovOzjCIozjfMNHCMzVXXvDRBe6Pyj9zYdUbS9Bv18Q1jS57g1oEkuIDQOpJ0CoPH+fX1CaeEBa3Q1CIe7+gOHlGtze2gUHxbmKtjaoa/4SfJRZJIvZzr3d3MRNouVW+K8UrZ30qOWmWEU3OIBJdJsDoIaHEmNAeoWO8zt8ZNE40luibZh33LnEGZO5nqXG5M7zJ3WanhQN8/oM3XfXURH0vaoVqeKoVKTjWfmcGPYKnmpkVACA5hs2QY0P7rqPLmP+9cPbXDadN8PkZSKYqMJEm85ZAPad1U5cE1SoqeMw5AcG0z5buJZlmZMy6MrbDzH8qi+JcIrVctOzWgiGgglxPe+af2VprsqOhrcrs9JtQyPjN5zCZyi0NFjuDK84FTq1sQKpDQKMEzIm3lABETBmfSNVH7ab0ifBaNLF8POEpMYGBrjdxFySBoTA0tYdVdPs04ZkwpquHmrOzAxB8Noys9vjd+tVDilV+LxApNs6o4MFjYHUjsBLv0rreGoNYxrGiGtAaB0aBAHyC1YJ/TPlezIiItRSEREAREQBERAEREBG8w8Fbi8NUou/EPKfyvF2OHoY+q5ZytxF1KplfaSWub0cLEX6EQuyFcp524X92x2dshlcGqOgqAgVBf1a79RVGadrZZD0yL4rVNOtWphpLZLg3LHlqXIJMWmwtafVeYDjFdjmnKAWNtLmj+Hc5Kg1y2s78MiZzKU5gcw06Ve1x4T7gW1bO1jP0UBW4m0yWy58ZbXY5sGA6DbXYzb5eclpmz1Ff5ixAdiqzwC1laoa9M1LXP/AHGF2gM76eVuxlSNDiGdlIVBlNMZQ4/lFZtVpB1LWgVTOgzd1v0uIAtcx9A1qQjM14Fi6wIf8QPyNzdfLuV8OCHNZUYyQTT8X+G6NtC6JEXPXstKta0ylx3tFt+z7h8cOZ4jbVHPqBrtmuMNjsQJ91TuJ4ptPF1aLB5WuIAOwI/Dv2joY9bo/m8MblyBgADQB8IEeWBERFvaFzjD1vGxhfUtncXHUC/QnsodPbJpfh0PlnnarQaG15rUbAOkGqwd/wAwmB767LofD+J0q7A+k8PadxsehBu09jdcS4q4NruawmmCNHC0m1hEj1+m69wnFK9CoKlJxpkwJaQKZ9WgEEW0PdWY87XVFd4l7J3Uqsc08PysqOyZ6Lv+4A52Zn87WggWMGdQZN7rT4B9pFOr5cQ00nATmALqZ7wLtHzHdWmrj6WTMXNc1wtEODh26rW2qRRppkTyfxQ1KDmvu6k403HZ0AEOG12kO/VtoINuK+8Ypz2k5i40aIienjPIJEaAdYZoJvEY7Efc6tarh8uR7PCy1PK9omYa7tcDsBrAVj+z/DU2US5xb4hi/SmIgNJtGbM627t9VQq5akm1rsteDwwpsDReNzqTuT6r7qVA0EkwBck2AHcqvcb55oYeWt/ivmMrTDQe7oPyaCey5xx3m7EYonxDDAbU2nK0dJBBJOt3dLASrayKSMw2Xjjv2gNbmZhIqPj43A+EO4j4vXT10XN+K8XeXGpVeXvOribE9B+XXaPYLXbXIsahYDa0ueTvEDU9+3qsvM7GtoUgBlsbEEOIMX77XWOsjt9mlY1KLxyNhqZwzKoEvdMl2szH9lROLU/CxeLY8SfEe/zR5m1ACD6EAgnbP0UxyfzM6jhgzISAbSZ7+pFib972Wzx/C08cWOqsBc2QC3MxxFxBc2ZErialhpspHFeLGriHVG3c55exjYc6Z8jYZaBb1gAKz8IxFehgxh/DANOatQOd8bnmZIBOZrRlBG5ibAzs0aLcKQMPh6VJxBkyX1YAkyXye1j+y1vvlQ3LHEGM0OzOdoQDMeXLGloO6ZL5CI0ZziK7czjlJcLkudmMXGokATECwU1h8U6lgPM0tNVzniTMh2n/AIgbKJo4s13tplpB0jK6wzeYkgWgEXtvfRSPOGNBOVnwtEAA/ID6KnGnvsnbJP7OeHZ6tXEOFmDwmephzz65fDHoSugqM5b4SMNhaVKLgS7u93mef9RP0UmvWidLRhb2wiIpHAiIgCIiAIiIAiIgCr3OnLpxdABkeLTOdkmAdnNnaRv1AVhRca2tA5RwB7SHUqzJBljmvF27EEHQ6qP49wgYR9nSx3wuJi0klrj1HXoAr7zNyq6o/wAfD/8AcIh7bDOAIBBNg8C17EAaQoXDPZPhYhmYgfDWYA5vXK123cWK8/JDl+GqK2U77ww3ZJPZojQC5daB02ge3zQxJc/Jm8OZmHOaY2yi8E222he4+i1uIrClmNLMWthtgINg4g2BsPRaz8O4TDSTLYznUiRBvfbabKCWizZ6yc7g8uLxMTNulxAIIBv19VGcZw+TK4CDMmxFo1NgLmY7bLf4pXfTDXluU1C3MLZLA3OpDjffdaOKovqAlwytsLSRA0MWjQW6K2f9IvssHG67a/D6VWS6q3yuNptbWLjuq/QxhI6Tqbx7j1WChjXfdMocZzmW7ZbQR7yvKcG7new1PyRyR3+mapjHjQgjTzbHtuP8sdFnr42t93LQSxk/DPmJMH2b/stQ1GgA39/9lnqnNSEEkFw9ZiL+8/NcOekSaVR4DiS4CBckntqpDDcRrUg11N7hFoBMXvobLbw0AC0xFjcTl6DT/Oi1sPAcQSCDaZkGDM/Lff3UnWxxM+Jxxc/MBkmTGhk6kdN/lqsTcU42uB007/7arypd+UAxvAI+Z2HqvKtNvoRsTrcCB39O64dXRKcq4QVsYzNcMvc9L2B20Nl8ccxBxGOePibmgZTAhpvGvfRaHB8U6lXa5xIbeSLOjTUXWpw+s/xnuaTqRuJaSdTsu6/Tu/wutWnQDTkbADM182fNcEjS89AdbzC0qeIhhcHOE3pteSQ4bgQRuLHYjcrHhXmrWp0mumSS7KIAtrMnbv8AKVtVsE7PkMEM2bmDfbWLSJ7e6qfRPZ9txbo8wBBgljYaTb8UzMWOpvKVeIteQ2mP6WkQ6SYAMkgX+ZPqsR4IcsQL75zmJtoJt6q08qYYsw4ZSpv8Qk5nhjbgm3n6RGpGkrnHZzlozfc24bDxM1XgZ3iJJGgB/KJ97ndfPJ3KxrPGJrWYHSxp1qFps95P4Q4WG8A6ayWH5JNV2bEHK38jD5nf1vFh+m/8yt1GiGNDWgNaAAABAAFgAtOHE13RRdrxH2iItZSEREAREQBERAEREAREQBERAFgxeCp1W5ajGvb0cAR9VnULzFzE3DAADPUf8LdgPzO6N/v/AGjdKVuvDsp09I0ONcF4dh2GrWaKY/lc8OOkBoBvtYaLmXMvE6Ty3wKfhMPV73VHD+YuJAFhZvzKmuYcJVq1GGs4uBl7rxMRDQOknTTsoJmIaGvqkAZdSRDWD8osvNv5CrtI3T8d/wCkM+o8tDXZsuwIIHTsstWmS0NDSfp/dY/+r1Kw8tPyn8z8hfrZtok3tPzUhSLTRFSl5QDle0zIiQQQdCOijd1KTaOxjmt6ZFHBuEZvL2Fz9fdZcMWsd11+Ib3tf/jRZuK2yDd1/wBxK0adIuFgSdIAJPa3vp2U5p2tshcqXpGy4lxk2Fza9v2ErK3BgQB5Z84BN509Nx8o2WxhsAGMJfIPtm7en7TusWPqOJ+IAAZfJpEAx6W33Huup76RHX6Yi8seIEHWLwInW/aUbhIJcCAAQf6vTcCVotrvzNLiQDptIuD7bLJTqPc4y70Igx2/4U+LI7NrEOmDBkQDaOn0/wBkw7A/aI1kX6SPc/VWtvJb6mDo18xzPJbkc0Q4EONO4iMzgG6fiBVLqUCyYmCPSQephc1r0J78M7sObx5gNNc3eDoblfWEa1rjmb2vY/P/AD5L44biHFwYTY6a2M7FS9Fhc/JuLyROUd+szoqrycXpl04+a2azhlMtaJN/Lr2PpH9ldOU+acM8ili6FMOFhV8NsO/+wR5T/Np6Km18VQpvLazmE6+U5XC+42K2sNQp2qUXSR5oJzAjeB1jvt8pTmU/hysNM7ZQwNFt2MYJvLWtE95AWyAuacu8zHDPa0uNSjU8zRqGxrlBjLvbT01XRsLim1GhzDmB3/zQrbjyTfnpluHPpmREVxWEREAREQBERAEREAREQBERAEREB4VybjOPc/iGIdc5XmmB0bT8oHYSCf1FdZK5Fxql4XEsS06F+f1DwH/3JHssfzP6zT8b+ZH/APVX4irUcTApQ0RJIJkEncgXWDmygBhqeS1EVG5zeCL3J1jNEnuo/Eu8LEZ4cyXklokZmGTtZ3op1nGGPolrWtrMaMrhmhxE5RLHN/deXcuKm5W0blScuX6UzCYp7JY6nJJkkgxEgEEg5XUiG72GohbLMWIqBp+N1MG27WNzHuTae8+imsVyRRbJcX5QZyZyWjsN1ocQ4QWtaQMuga0dL/X/AJWr74y9IoWKsa3s08QHPcSfT0/zRbnDsHLwBo259t53/wA6L2mweGBN9Pc/8XVm5G4N41UCNGuedrWa36/urZW+kV112WvljlZho1PGb5s7m6CRDMu4ixNv6Qufc3YYU6pawANJzQCLBwNm5TGWZFjoPZduw2EDM8Gczy/0JifqPquWfaFwGsHuxFS4z5czRYggltiSerf0jsBouNSihVtlCeXAQW6iIM6enqZjcnushp3+GBE6XiTEbJiGCAAZMjMA3SdIE3307yvtlKcguA47NGaSRp1/3kKpkjuPCMM5/DKIeBnNJr/LZviRnaRGnmg2suXcZwADSQCJAqtBIMMdbKCBo1wA75V2fheFFKhSpt0YxrROtmgX7qi/aJwfw2+K0QLMsLZcrWwfcTHqrss7nZCH2cwLcrgbgi+2m0T/AJB+W5Wx5a2s5tnuYwDa5OWb+oWalTbBcb6D1HbfoFqYfCGq5wN25QHDQlvY9R+3usVafbNk7Xh7So0WMqCo8ssQRGZ9R8SA+I1JklxgTABIlfXJ7Q6pUpGzXtDxE+RxJa6Ce4t7L4xHKVeAaeSszbPLXN3g5SCfQ9FNcvUaOGY8VHB1V8B2UHyxMMDQLD1vJlRz5YeNqXtjFjtXt+Ehw2qyi+kytAhzm5ptm73tIh3TVWvhXFhQxTWNP8Kq7LGwcbNI6Xt/6XOcdiH1HNpMuc7XOe50y4CIFrASZU9ToxWwzGkl3iUh7523A6bwq8XKal/pbaVKkdfCLwL1e2eUEREAREQBERAEREAREQBERAEREAVE+0jgZhuLp6sAbUEXLM1nfpLjPYzsr2vmrTDgQ4SCIINwQbEFRuVS0yU05e0cZxWHfXogtEuZeB8cR5mt7kKFwlYsLnMDS1zYIMjS87kERPzV141wt3D60iTRefIb+U/kceo2O/zVXxeBdXqOfRLWE3ymzSdzOxNv8K8lQ4bij0N80qkwUsXmcKjiGuBIhz3GWx1deJnbZZC9znio8y2JAY06EWPy6/RaFejUpuy1GkESdyHCdQRqFscPruPV7TAcNDcHL6i0wOg9VJ49do5zNriGEz1WsEbTGkui0zqBAXUOSeCNo0s8XfMbeQG1tLmTbYhUrgHAXVq+SCwXcXSZLbA3nX4fS66vRpBrQ0CAAAB0AsFswT1syZa2z7URzPwgYnDuZBJElsBpdmi0F2h7z62UuvCtLW0Un56fhHyJdlLXfipmzmh2cDySYLSP8lW77NuX3VsR94cf4dEwBlu5+W2wHlBBJ1mFm4lypi6ldzqctD3OLQXNIDXNuP5fLttYBXzljhBw2Gp03fEB5oiC+SXOkATPdZsctvstp9EsovmPhf3jDvZMS0/2/upReELS1taKjhlDhcYnwnxBBAOgkXaQY6j6hfVan4VQZBJEggQLTv3vafRWfm7gwFYuu2BbJrMZxHodPS+qq3Earczgw+IXauMAzb65Qbfy9F5eWf8ArRvxV0SLsa9hD6cspkecPZ5c0jSY76Hbuoni2IDw/JIc9zS6GljYyxAvcmNlpuxMb2MWkuBP9IO5jbdSGE4FVcBnpupMOr3tDXDuAbnfaJjuq1jU9slzb6RqcKwrWZnGS0OBEE5cze/WR/7V05A4ecRifvBHkpSBP/yEQI2MNJPuFp4qgD4eHoNnNDGtBsRrc9dTPqV0fl/hAwuHp0hfKCT0LnEudHaSVp+PPOubK81cZ4okURF6BiCIiAIiIAiIgCIiAIiIAiIgCIiAIiIDDi8IyqwsqND2nUOEj/O6oXFvs9qUyXYV2dv5HxnA/ldo70N/VdDSFC4m12Sm3PhxqjiHMeW1AQRGZr7GOhB09FmHL0VGuYfKZedLTB3gDbXYdl1LiXB6WIAFVgdFwSPM09jqFp0+WaUjNLwPwmA0+oAuB395Wf6Gn0XvNyXZr8pYIhniusX6DYN1nrfX32VhXyxgAgWC+lplaWjO3t7CIikcPIXqIgCIiAgOaeH5mZxoBldafLM5v0mZ7E9FzziPBXvf4bYaJBkCwHpoYmF2FzQRBuD10UJU5ZGcuZULRfyuaHROoBkOjsSs+XFy7RbjvXpR6+DoYemwMaHOaZzG7w4bn5n5LfwdPE40Q0ZRu82aI76k9lZsJydRa8vqfxCTMEQwfpBv7kqdZTAAAAAGgFgPZVr4/Luix59dSRXBuXKeHJdepUOr3a31gfhBKl0RaplStIztt9sIiKRwIiIAiIgCIiAIiIAiIgCIiAIiIAiIgCIiAIiIAiIgCIiAIiIAiIgCIiAIiIAiIgCIiAIiIAi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pic>
        <p:nvPicPr>
          <p:cNvPr id="21514" name="Picture 390" descr="http://www.butterflyutopia.com/BIG/138-atlas_moth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838" y="1450975"/>
            <a:ext cx="4953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392" descr="http://butnevertheless.files.wordpress.com/2011/07/emperor-moth-male_jp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24400" y="1447800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394" descr="http://www.entomologicalillustration.com/Images/Large-9-Polyphemus-Moth-Illustration-Antheraea-polyphemu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34000" y="1524000"/>
            <a:ext cx="479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396" descr="http://www.virginmedia.com/images/moth430x3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343400" y="1524000"/>
            <a:ext cx="4651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390" descr="http://www.butterflyutopia.com/BIG/138-atlas_moth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07162" y="1612901"/>
            <a:ext cx="41433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392" descr="http://butnevertheless.files.wordpress.com/2011/07/emperor-moth-male_jpg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875587" y="1554163"/>
            <a:ext cx="5429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394" descr="http://www.entomologicalillustration.com/Images/Large-9-Polyphemus-Moth-Illustration-Antheraea-polyphemus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451850" y="1625601"/>
            <a:ext cx="40005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390" descr="http://www.butterflyutopia.com/BIG/138-atlas_moth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07162" y="1985963"/>
            <a:ext cx="41433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390" descr="http://www.butterflyutopia.com/BIG/138-atlas_moth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07162" y="2346326"/>
            <a:ext cx="41433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392" descr="http://butnevertheless.files.wordpress.com/2011/07/emperor-moth-male_jpg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908925" y="1912938"/>
            <a:ext cx="5429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392" descr="http://butnevertheless.files.wordpress.com/2011/07/emperor-moth-male_jpg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908925" y="2344738"/>
            <a:ext cx="5429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392" descr="http://butnevertheless.files.wordpress.com/2011/07/emperor-moth-male_jpg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908925" y="2703513"/>
            <a:ext cx="5429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7" name="Rectangle 97"/>
          <p:cNvSpPr>
            <a:spLocks noChangeArrowheads="1"/>
          </p:cNvSpPr>
          <p:nvPr/>
        </p:nvSpPr>
        <p:spPr bwMode="auto">
          <a:xfrm>
            <a:off x="395288" y="4797425"/>
            <a:ext cx="511175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buClr>
                <a:schemeClr val="tx1"/>
              </a:buClr>
              <a:defRPr/>
            </a:pPr>
            <a:r>
              <a:rPr lang="sv-SE" sz="2000" b="1" dirty="0" err="1" smtClean="0">
                <a:solidFill>
                  <a:srgbClr val="3818F6"/>
                </a:solidFill>
                <a:ea typeface="+mj-ea"/>
                <a:cs typeface="Arial" charset="0"/>
              </a:rPr>
              <a:t>Diversità</a:t>
            </a:r>
            <a:r>
              <a:rPr lang="sv-SE" sz="2000" b="1" dirty="0" smtClean="0">
                <a:solidFill>
                  <a:srgbClr val="3818F6"/>
                </a:solidFill>
                <a:ea typeface="+mj-ea"/>
                <a:cs typeface="Arial" charset="0"/>
              </a:rPr>
              <a:t> </a:t>
            </a:r>
            <a:r>
              <a:rPr lang="sv-SE" sz="2000" b="1" dirty="0" err="1" smtClean="0">
                <a:solidFill>
                  <a:srgbClr val="3818F6"/>
                </a:solidFill>
                <a:ea typeface="+mj-ea"/>
                <a:cs typeface="Arial" charset="0"/>
              </a:rPr>
              <a:t>fra</a:t>
            </a:r>
            <a:r>
              <a:rPr lang="sv-SE" sz="2000" b="1" dirty="0" smtClean="0">
                <a:solidFill>
                  <a:srgbClr val="3818F6"/>
                </a:solidFill>
                <a:ea typeface="+mj-ea"/>
                <a:cs typeface="Arial" charset="0"/>
              </a:rPr>
              <a:t> </a:t>
            </a:r>
            <a:r>
              <a:rPr lang="sv-SE" sz="2000" b="1" dirty="0" err="1" smtClean="0">
                <a:solidFill>
                  <a:srgbClr val="3818F6"/>
                </a:solidFill>
                <a:ea typeface="+mj-ea"/>
                <a:cs typeface="Arial" charset="0"/>
              </a:rPr>
              <a:t>siti</a:t>
            </a:r>
            <a:endParaRPr lang="sv-SE" sz="2000" b="1" dirty="0">
              <a:solidFill>
                <a:srgbClr val="3818F6"/>
              </a:solidFill>
              <a:ea typeface="+mj-ea"/>
              <a:cs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defRPr/>
            </a:pPr>
            <a:r>
              <a:rPr lang="sv-SE" sz="2000" dirty="0">
                <a:cs typeface="Arial" charset="0"/>
              </a:rPr>
              <a:t>1. </a:t>
            </a:r>
            <a:r>
              <a:rPr lang="sv-SE" sz="2000" dirty="0" err="1" smtClean="0">
                <a:cs typeface="Arial" charset="0"/>
              </a:rPr>
              <a:t>Misure</a:t>
            </a:r>
            <a:r>
              <a:rPr lang="sv-SE" sz="2000" dirty="0" smtClean="0">
                <a:cs typeface="Arial" charset="0"/>
              </a:rPr>
              <a:t> di ”</a:t>
            </a:r>
            <a:r>
              <a:rPr lang="sv-SE" sz="2000" dirty="0" err="1" smtClean="0">
                <a:cs typeface="Arial" charset="0"/>
              </a:rPr>
              <a:t>beta-diversity</a:t>
            </a:r>
            <a:r>
              <a:rPr lang="sv-SE" sz="2000" dirty="0" smtClean="0">
                <a:cs typeface="Arial" charset="0"/>
              </a:rPr>
              <a:t>” </a:t>
            </a:r>
            <a:endParaRPr lang="sv-SE" sz="2000" dirty="0">
              <a:cs typeface="Arial" charset="0"/>
            </a:endParaRPr>
          </a:p>
        </p:txBody>
      </p:sp>
      <p:sp>
        <p:nvSpPr>
          <p:cNvPr id="21527" name="Rounded Rectangle 407"/>
          <p:cNvSpPr>
            <a:spLocks noChangeArrowheads="1"/>
          </p:cNvSpPr>
          <p:nvPr/>
        </p:nvSpPr>
        <p:spPr bwMode="auto">
          <a:xfrm>
            <a:off x="3562350" y="1371600"/>
            <a:ext cx="2376488" cy="5334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528" name="Rounded Rectangle 408"/>
          <p:cNvSpPr>
            <a:spLocks noChangeArrowheads="1"/>
          </p:cNvSpPr>
          <p:nvPr/>
        </p:nvSpPr>
        <p:spPr bwMode="auto">
          <a:xfrm>
            <a:off x="6403975" y="1409701"/>
            <a:ext cx="2663825" cy="259238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529" name="Rounded Rectangle 409"/>
          <p:cNvSpPr>
            <a:spLocks noChangeArrowheads="1"/>
          </p:cNvSpPr>
          <p:nvPr/>
        </p:nvSpPr>
        <p:spPr bwMode="auto">
          <a:xfrm>
            <a:off x="5435600" y="5373688"/>
            <a:ext cx="649288" cy="10795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530" name="Rounded Rectangle 410"/>
          <p:cNvSpPr>
            <a:spLocks noChangeArrowheads="1"/>
          </p:cNvSpPr>
          <p:nvPr/>
        </p:nvSpPr>
        <p:spPr bwMode="auto">
          <a:xfrm>
            <a:off x="6732588" y="5373688"/>
            <a:ext cx="647700" cy="10795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cxnSp>
        <p:nvCxnSpPr>
          <p:cNvPr id="21531" name="Straight Arrow Connector 412"/>
          <p:cNvCxnSpPr>
            <a:cxnSpLocks noChangeShapeType="1"/>
          </p:cNvCxnSpPr>
          <p:nvPr/>
        </p:nvCxnSpPr>
        <p:spPr bwMode="auto">
          <a:xfrm>
            <a:off x="6084888" y="5949950"/>
            <a:ext cx="64770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sp>
        <p:nvSpPr>
          <p:cNvPr id="414" name="Rectangle 3"/>
          <p:cNvSpPr txBox="1">
            <a:spLocks noChangeArrowheads="1"/>
          </p:cNvSpPr>
          <p:nvPr/>
        </p:nvSpPr>
        <p:spPr bwMode="auto">
          <a:xfrm>
            <a:off x="4514850" y="947737"/>
            <a:ext cx="9715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defRPr/>
            </a:pPr>
            <a:r>
              <a:rPr lang="sv-SE" sz="2600" b="1" kern="0" dirty="0" err="1" smtClean="0">
                <a:solidFill>
                  <a:srgbClr val="FF0000"/>
                </a:solidFill>
                <a:cs typeface="Arial" charset="0"/>
              </a:rPr>
              <a:t>sito</a:t>
            </a:r>
            <a:endParaRPr lang="sv-SE" sz="2600" b="1" kern="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1533" name="Picture 396" descr="http://www.virginmedia.com/images/moth430x3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80237" y="1625601"/>
            <a:ext cx="4651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4" name="Picture 396" descr="http://www.virginmedia.com/images/moth430x3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412037" y="1625601"/>
            <a:ext cx="4651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5" name="Picture 396" descr="http://www.virginmedia.com/images/moth430x3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19925" y="1985963"/>
            <a:ext cx="463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6" name="Picture 396" descr="http://www.virginmedia.com/images/moth430x3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451725" y="1985963"/>
            <a:ext cx="4651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7" name="Picture 396" descr="http://www.virginmedia.com/images/moth430x3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80237" y="2382838"/>
            <a:ext cx="46513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8" name="Picture 396" descr="http://www.virginmedia.com/images/moth430x3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412037" y="2382838"/>
            <a:ext cx="46513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9" name="Picture 396" descr="http://www.virginmedia.com/images/moth430x3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19925" y="2741613"/>
            <a:ext cx="463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0" name="Picture 396" descr="http://www.virginmedia.com/images/moth430x3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451725" y="2741613"/>
            <a:ext cx="4651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1" name="Picture 396" descr="http://www.virginmedia.com/images/moth430x3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80237" y="3175001"/>
            <a:ext cx="465138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2" name="Picture 396" descr="http://www.virginmedia.com/images/moth430x3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412037" y="3175001"/>
            <a:ext cx="465138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3" name="Picture 396" descr="http://www.virginmedia.com/images/moth430x3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19925" y="3533776"/>
            <a:ext cx="463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4" name="Picture 396" descr="http://www.virginmedia.com/images/moth430x3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451725" y="3533776"/>
            <a:ext cx="4651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Connector 40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 txBox="1">
            <a:spLocks/>
          </p:cNvSpPr>
          <p:nvPr/>
        </p:nvSpPr>
        <p:spPr>
          <a:xfrm>
            <a:off x="228600" y="121623"/>
            <a:ext cx="62484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Misure di </a:t>
            </a: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diversità specifica</a:t>
            </a:r>
            <a:endParaRPr lang="it-IT" sz="24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7485062" y="990600"/>
            <a:ext cx="9715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defRPr/>
            </a:pPr>
            <a:r>
              <a:rPr lang="sv-SE" sz="2600" b="1" kern="0" dirty="0" err="1" smtClean="0">
                <a:solidFill>
                  <a:srgbClr val="FF0000"/>
                </a:solidFill>
                <a:cs typeface="Arial" charset="0"/>
              </a:rPr>
              <a:t>sito</a:t>
            </a:r>
            <a:endParaRPr lang="sv-SE" sz="2600" b="1" kern="0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Modelli teorici della distribuzione delle abbondanze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1143000"/>
            <a:ext cx="4114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Log-series</a:t>
            </a:r>
          </a:p>
        </p:txBody>
      </p:sp>
      <p:pic>
        <p:nvPicPr>
          <p:cNvPr id="9" name="Picture 2" descr="http://upload.wikimedia.org/wikipedia/commons/7/72/Common_descriptiveWhittak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57775" y="2743200"/>
            <a:ext cx="4086225" cy="4029075"/>
          </a:xfrm>
          <a:prstGeom prst="rect">
            <a:avLst/>
          </a:prstGeom>
          <a:ln/>
        </p:spPr>
      </p:pic>
      <p:sp>
        <p:nvSpPr>
          <p:cNvPr id="7" name="Rectangle 6"/>
          <p:cNvSpPr/>
          <p:nvPr/>
        </p:nvSpPr>
        <p:spPr>
          <a:xfrm>
            <a:off x="381000" y="1905000"/>
            <a:ext cx="449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Meno</a:t>
            </a:r>
            <a:r>
              <a:rPr lang="en-US" sz="2000" dirty="0" smtClean="0"/>
              <a:t> </a:t>
            </a:r>
            <a:r>
              <a:rPr lang="en-US" sz="2000" dirty="0" err="1" smtClean="0"/>
              <a:t>pendente</a:t>
            </a:r>
            <a:r>
              <a:rPr lang="en-US" sz="2000" dirty="0" smtClean="0"/>
              <a:t>. Si </a:t>
            </a:r>
            <a:r>
              <a:rPr lang="en-US" sz="2000" dirty="0" err="1" smtClean="0"/>
              <a:t>trova</a:t>
            </a:r>
            <a:r>
              <a:rPr lang="en-US" sz="2000" dirty="0" smtClean="0"/>
              <a:t> </a:t>
            </a:r>
            <a:r>
              <a:rPr lang="en-US" sz="2000" dirty="0" err="1" smtClean="0"/>
              <a:t>spesso</a:t>
            </a:r>
            <a:r>
              <a:rPr lang="en-US" sz="2000" dirty="0" smtClean="0"/>
              <a:t> in </a:t>
            </a:r>
            <a:r>
              <a:rPr lang="en-US" sz="2000" dirty="0" err="1" smtClean="0"/>
              <a:t>comunità</a:t>
            </a:r>
            <a:r>
              <a:rPr lang="en-US" sz="2000" dirty="0" smtClean="0"/>
              <a:t> </a:t>
            </a:r>
            <a:r>
              <a:rPr lang="en-US" sz="2000" dirty="0" err="1" smtClean="0"/>
              <a:t>povere</a:t>
            </a:r>
            <a:r>
              <a:rPr lang="en-US" sz="2000" dirty="0" smtClean="0"/>
              <a:t> in cui </a:t>
            </a:r>
            <a:r>
              <a:rPr lang="en-US" sz="2000" dirty="0" err="1" smtClean="0"/>
              <a:t>poche</a:t>
            </a:r>
            <a:r>
              <a:rPr lang="en-US" sz="2000" dirty="0" smtClean="0"/>
              <a:t> specie </a:t>
            </a:r>
            <a:r>
              <a:rPr lang="en-US" sz="2000" dirty="0" err="1" smtClean="0"/>
              <a:t>dominano</a:t>
            </a:r>
            <a:r>
              <a:rPr lang="en-US" sz="2000" dirty="0" smtClean="0"/>
              <a:t>. Le specie </a:t>
            </a:r>
            <a:r>
              <a:rPr lang="en-US" sz="2000" dirty="0" err="1" smtClean="0"/>
              <a:t>arrivano</a:t>
            </a:r>
            <a:r>
              <a:rPr lang="en-US" sz="2000" dirty="0" smtClean="0"/>
              <a:t> a random in un </a:t>
            </a:r>
            <a:r>
              <a:rPr lang="en-US" sz="2000" dirty="0" err="1" smtClean="0"/>
              <a:t>ambiente</a:t>
            </a:r>
            <a:r>
              <a:rPr lang="en-US" sz="2000" dirty="0" smtClean="0"/>
              <a:t> non </a:t>
            </a:r>
            <a:r>
              <a:rPr lang="en-US" sz="2000" dirty="0" err="1" smtClean="0"/>
              <a:t>saturo</a:t>
            </a:r>
            <a:endParaRPr lang="sv-SE" sz="2000" dirty="0"/>
          </a:p>
        </p:txBody>
      </p:sp>
      <p:pic>
        <p:nvPicPr>
          <p:cNvPr id="103426" name="Picture 2" descr="http://t1.gstatic.com/images?q=tbn:ANd9GcQBwKcSRfga0AhP3DUlU2I4JbbIJA9TxRxlklHN87EsYXgp-32sl7LFsj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1933575" cy="2362200"/>
          </a:xfrm>
          <a:prstGeom prst="rect">
            <a:avLst/>
          </a:prstGeom>
          <a:noFill/>
        </p:spPr>
      </p:pic>
      <p:pic>
        <p:nvPicPr>
          <p:cNvPr id="103428" name="Picture 4" descr="http://www.rspb.org.uk/community/resized-image.ashx/__size/580x400/__key/communityserver-components-postattachments/00-00-57-72-45/antler-moth-3-2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962400"/>
            <a:ext cx="2739913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Modelli teorici della distribuzione delle abbondanze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1143000"/>
            <a:ext cx="4114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Log-normal</a:t>
            </a:r>
          </a:p>
        </p:txBody>
      </p:sp>
      <p:pic>
        <p:nvPicPr>
          <p:cNvPr id="8" name="Picture 2" descr="http://upload.wikimedia.org/wikipedia/commons/7/72/Common_descriptiveWhittak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57775" y="2743200"/>
            <a:ext cx="4086225" cy="4029075"/>
          </a:xfrm>
          <a:prstGeom prst="rect">
            <a:avLst/>
          </a:prstGeom>
          <a:ln/>
        </p:spPr>
      </p:pic>
      <p:sp>
        <p:nvSpPr>
          <p:cNvPr id="9" name="Rectangle 8"/>
          <p:cNvSpPr/>
          <p:nvPr/>
        </p:nvSpPr>
        <p:spPr>
          <a:xfrm>
            <a:off x="304800" y="2057400"/>
            <a:ext cx="472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Molte</a:t>
            </a:r>
            <a:r>
              <a:rPr lang="en-US" sz="2000" dirty="0" smtClean="0"/>
              <a:t> specie </a:t>
            </a:r>
            <a:r>
              <a:rPr lang="en-US" sz="2000" dirty="0" err="1" smtClean="0"/>
              <a:t>sono</a:t>
            </a:r>
            <a:r>
              <a:rPr lang="en-US" sz="2000" dirty="0" smtClean="0"/>
              <a:t> rare e </a:t>
            </a:r>
            <a:r>
              <a:rPr lang="en-US" sz="2000" dirty="0" err="1" smtClean="0"/>
              <a:t>poche</a:t>
            </a:r>
            <a:r>
              <a:rPr lang="en-US" sz="2000" dirty="0" smtClean="0"/>
              <a:t> </a:t>
            </a:r>
            <a:r>
              <a:rPr lang="en-US" sz="2000" dirty="0" err="1" smtClean="0"/>
              <a:t>sono</a:t>
            </a:r>
            <a:r>
              <a:rPr lang="en-US" sz="2000" dirty="0" smtClean="0"/>
              <a:t> molto </a:t>
            </a:r>
            <a:r>
              <a:rPr lang="en-US" sz="2000" dirty="0" err="1" smtClean="0"/>
              <a:t>comuni</a:t>
            </a:r>
            <a:r>
              <a:rPr lang="en-US" sz="2000" dirty="0" smtClean="0"/>
              <a:t>. È la </a:t>
            </a:r>
            <a:r>
              <a:rPr lang="en-US" sz="2000" dirty="0" err="1" smtClean="0"/>
              <a:t>distribuzione</a:t>
            </a:r>
            <a:r>
              <a:rPr lang="en-US" sz="2000" dirty="0" smtClean="0"/>
              <a:t> </a:t>
            </a:r>
            <a:r>
              <a:rPr lang="en-US" sz="2000" dirty="0" err="1" smtClean="0"/>
              <a:t>più</a:t>
            </a:r>
            <a:r>
              <a:rPr lang="en-US" sz="2000" dirty="0" smtClean="0"/>
              <a:t> </a:t>
            </a:r>
            <a:r>
              <a:rPr lang="en-US" sz="2000" dirty="0" err="1" smtClean="0"/>
              <a:t>comune</a:t>
            </a:r>
            <a:r>
              <a:rPr lang="en-US" sz="2000" dirty="0" smtClean="0"/>
              <a:t> in </a:t>
            </a:r>
            <a:r>
              <a:rPr lang="en-US" sz="2000" dirty="0" err="1" smtClean="0"/>
              <a:t>natura</a:t>
            </a:r>
            <a:r>
              <a:rPr lang="en-US" sz="2000" dirty="0" smtClean="0"/>
              <a:t>. È </a:t>
            </a:r>
            <a:r>
              <a:rPr lang="en-US" sz="2000" dirty="0" err="1" smtClean="0"/>
              <a:t>considerata</a:t>
            </a:r>
            <a:r>
              <a:rPr lang="en-US" sz="2000" dirty="0" smtClean="0"/>
              <a:t> la </a:t>
            </a:r>
            <a:r>
              <a:rPr lang="en-US" sz="2000" dirty="0" err="1" smtClean="0"/>
              <a:t>distribuzione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comunità</a:t>
            </a:r>
            <a:r>
              <a:rPr lang="en-US" sz="2000" dirty="0" smtClean="0"/>
              <a:t> </a:t>
            </a:r>
            <a:r>
              <a:rPr lang="en-US" sz="2000" dirty="0" err="1" smtClean="0"/>
              <a:t>indisturbate</a:t>
            </a:r>
            <a:r>
              <a:rPr lang="en-US" sz="2000" dirty="0" smtClean="0"/>
              <a:t> </a:t>
            </a:r>
            <a:endParaRPr lang="sv-SE" sz="2000" dirty="0"/>
          </a:p>
        </p:txBody>
      </p:sp>
      <p:pic>
        <p:nvPicPr>
          <p:cNvPr id="102402" name="Picture 2" descr="http://scienceblogs.com/gregladen/wp-content/blogs.dir/472/files/2012/04/i-305c496a582a75bfe431df6b50622a4a-Bee_polinator_Osmia_ribiflor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57601"/>
            <a:ext cx="1417897" cy="914399"/>
          </a:xfrm>
          <a:prstGeom prst="rect">
            <a:avLst/>
          </a:prstGeom>
          <a:noFill/>
        </p:spPr>
      </p:pic>
      <p:pic>
        <p:nvPicPr>
          <p:cNvPr id="102404" name="Picture 4" descr="http://zerotips.com/wp-content/uploads/2012/02/bir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581400"/>
            <a:ext cx="1447800" cy="1206500"/>
          </a:xfrm>
          <a:prstGeom prst="rect">
            <a:avLst/>
          </a:prstGeom>
          <a:noFill/>
        </p:spPr>
      </p:pic>
      <p:pic>
        <p:nvPicPr>
          <p:cNvPr id="102406" name="Picture 6" descr="http://upload.wikimedia.org/wikipedia/commons/thumb/a/a8/Carex_halleriana.jpg/220px-Carex_halleria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029200"/>
            <a:ext cx="952500" cy="1268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Modelli teorici della distribuzione delle abbondanze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914400"/>
            <a:ext cx="4114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Broken-stick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959" y="3167062"/>
            <a:ext cx="3741041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086600" y="3685401"/>
            <a:ext cx="2057400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latin typeface="Arial" pitchFamily="34" charset="0"/>
                <a:ea typeface="+mj-ea"/>
                <a:cs typeface="Arial" pitchFamily="34" charset="0"/>
              </a:rPr>
              <a:t>Broken-stick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1828800"/>
            <a:ext cx="472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“</a:t>
            </a:r>
            <a:r>
              <a:rPr lang="en-US" sz="2000" b="1" dirty="0" smtClean="0"/>
              <a:t>Broken stick - </a:t>
            </a:r>
            <a:r>
              <a:rPr lang="en-US" sz="2000" dirty="0" smtClean="0"/>
              <a:t>MacArthur (1957). Quasi </a:t>
            </a:r>
            <a:r>
              <a:rPr lang="en-US" sz="2000" dirty="0" err="1" smtClean="0"/>
              <a:t>piatta</a:t>
            </a:r>
            <a:r>
              <a:rPr lang="en-US" sz="2000" dirty="0" smtClean="0"/>
              <a:t> con </a:t>
            </a:r>
            <a:r>
              <a:rPr lang="en-US" sz="2000" dirty="0" err="1" smtClean="0"/>
              <a:t>molte</a:t>
            </a:r>
            <a:r>
              <a:rPr lang="en-US" sz="2000" dirty="0" smtClean="0"/>
              <a:t> specie con </a:t>
            </a:r>
            <a:r>
              <a:rPr lang="en-US" sz="2000" dirty="0" err="1" smtClean="0"/>
              <a:t>più</a:t>
            </a:r>
            <a:r>
              <a:rPr lang="en-US" sz="2000" dirty="0" smtClean="0"/>
              <a:t> o </a:t>
            </a:r>
            <a:r>
              <a:rPr lang="en-US" sz="2000" dirty="0" err="1" smtClean="0"/>
              <a:t>meno</a:t>
            </a:r>
            <a:r>
              <a:rPr lang="en-US" sz="2000" dirty="0" smtClean="0"/>
              <a:t> la </a:t>
            </a:r>
            <a:r>
              <a:rPr lang="en-US" sz="2000" dirty="0" err="1" smtClean="0"/>
              <a:t>stessa</a:t>
            </a:r>
            <a:r>
              <a:rPr lang="en-US" sz="2000" dirty="0" smtClean="0"/>
              <a:t> </a:t>
            </a:r>
            <a:r>
              <a:rPr lang="en-US" sz="2000" dirty="0" err="1" smtClean="0"/>
              <a:t>abbondanza</a:t>
            </a:r>
            <a:r>
              <a:rPr lang="en-US" sz="2000" dirty="0" smtClean="0"/>
              <a:t>. Le </a:t>
            </a:r>
            <a:r>
              <a:rPr lang="en-US" sz="2000" dirty="0" err="1" smtClean="0"/>
              <a:t>risorse</a:t>
            </a:r>
            <a:r>
              <a:rPr lang="en-US" sz="2000" dirty="0" smtClean="0"/>
              <a:t> </a:t>
            </a:r>
            <a:r>
              <a:rPr lang="en-US" sz="2000" dirty="0" err="1" smtClean="0"/>
              <a:t>sono</a:t>
            </a:r>
            <a:r>
              <a:rPr lang="en-US" sz="2000" dirty="0" smtClean="0"/>
              <a:t> </a:t>
            </a:r>
            <a:r>
              <a:rPr lang="en-US" sz="2000" dirty="0" err="1" smtClean="0"/>
              <a:t>distribuite</a:t>
            </a:r>
            <a:r>
              <a:rPr lang="en-US" sz="2000" dirty="0" smtClean="0"/>
              <a:t> in </a:t>
            </a:r>
            <a:r>
              <a:rPr lang="en-US" sz="2000" dirty="0" err="1" smtClean="0"/>
              <a:t>modo</a:t>
            </a:r>
            <a:r>
              <a:rPr lang="en-US" sz="2000" dirty="0" smtClean="0"/>
              <a:t> </a:t>
            </a:r>
            <a:r>
              <a:rPr lang="en-US" sz="2000" dirty="0" err="1" smtClean="0"/>
              <a:t>omogeneo</a:t>
            </a:r>
            <a:r>
              <a:rPr lang="en-US" sz="2000" dirty="0" smtClean="0"/>
              <a:t>. </a:t>
            </a:r>
            <a:r>
              <a:rPr lang="en-US" sz="2000" dirty="0" err="1" smtClean="0"/>
              <a:t>Ridotta</a:t>
            </a:r>
            <a:r>
              <a:rPr lang="en-US" sz="2000" dirty="0" smtClean="0"/>
              <a:t> </a:t>
            </a:r>
            <a:r>
              <a:rPr lang="en-US" sz="2000" dirty="0" err="1" smtClean="0"/>
              <a:t>dominanza</a:t>
            </a:r>
            <a:r>
              <a:rPr lang="en-US" sz="2000" dirty="0" smtClean="0"/>
              <a:t>. Si </a:t>
            </a:r>
            <a:r>
              <a:rPr lang="en-US" sz="2000" dirty="0" err="1" smtClean="0"/>
              <a:t>trova</a:t>
            </a:r>
            <a:r>
              <a:rPr lang="en-US" sz="2000" dirty="0" smtClean="0"/>
              <a:t> in </a:t>
            </a:r>
            <a:r>
              <a:rPr lang="en-US" sz="2000" dirty="0" err="1" smtClean="0"/>
              <a:t>piccole</a:t>
            </a:r>
            <a:r>
              <a:rPr lang="en-US" sz="2000" dirty="0" smtClean="0"/>
              <a:t> </a:t>
            </a:r>
            <a:r>
              <a:rPr lang="en-US" sz="2000" dirty="0" err="1" smtClean="0"/>
              <a:t>comunità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specie molto </a:t>
            </a:r>
            <a:r>
              <a:rPr lang="en-US" sz="2000" dirty="0" err="1" smtClean="0"/>
              <a:t>simili</a:t>
            </a:r>
            <a:r>
              <a:rPr lang="en-US" sz="2000" b="1" dirty="0" smtClean="0"/>
              <a:t>”</a:t>
            </a:r>
            <a:endParaRPr lang="sv-SE" sz="2000" dirty="0"/>
          </a:p>
        </p:txBody>
      </p:sp>
      <p:pic>
        <p:nvPicPr>
          <p:cNvPr id="101378" name="Picture 2" descr="http://people.usd.edu/%7Edlswanso/ornith/pics/MacArthur%27s%20%20Warbler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343400"/>
            <a:ext cx="3638592" cy="235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2640687"/>
            <a:ext cx="85344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dirty="0" smtClean="0">
                <a:latin typeface="Arial" pitchFamily="34" charset="0"/>
                <a:cs typeface="Arial" pitchFamily="34" charset="0"/>
              </a:rPr>
              <a:t>Misure di eterogeneità e di equitabilità</a:t>
            </a:r>
            <a:endParaRPr lang="it-IT" sz="28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4478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i="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Ricchezza</a:t>
            </a:r>
            <a:r>
              <a:rPr kumimoji="0" lang="en-US" sz="22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i="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specifica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= </a:t>
            </a:r>
            <a:r>
              <a:rPr kumimoji="0" lang="en-US" sz="2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numero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di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specie </a:t>
            </a:r>
            <a:r>
              <a:rPr kumimoji="0" lang="en-US" sz="2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presenti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in </a:t>
            </a:r>
            <a:r>
              <a:rPr kumimoji="0" lang="en-US" sz="2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un’area</a:t>
            </a: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+</a:t>
            </a:r>
          </a:p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Evenness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misura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come </a:t>
            </a:r>
            <a:r>
              <a:rPr kumimoji="0" lang="en-US" sz="2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l’abbondanza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è </a:t>
            </a:r>
            <a:r>
              <a:rPr kumimoji="0" lang="en-US" sz="2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distribuita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fra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le</a:t>
            </a:r>
            <a:r>
              <a:rPr kumimoji="0" lang="en-U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diverse specie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Diversità specifica</a:t>
            </a:r>
          </a:p>
        </p:txBody>
      </p:sp>
      <p:sp>
        <p:nvSpPr>
          <p:cNvPr id="8" name="Down Arrow 7"/>
          <p:cNvSpPr/>
          <p:nvPr/>
        </p:nvSpPr>
        <p:spPr>
          <a:xfrm>
            <a:off x="3886200" y="4419600"/>
            <a:ext cx="533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5000" y="5486400"/>
            <a:ext cx="4800600" cy="8309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Infinite misure di eterogeneità e di equitabilità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Diversità specifica</a:t>
            </a:r>
          </a:p>
        </p:txBody>
      </p:sp>
      <p:sp>
        <p:nvSpPr>
          <p:cNvPr id="8" name="Down Arrow 7"/>
          <p:cNvSpPr/>
          <p:nvPr/>
        </p:nvSpPr>
        <p:spPr>
          <a:xfrm>
            <a:off x="1905000" y="2438400"/>
            <a:ext cx="533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1447800"/>
            <a:ext cx="4800600" cy="8309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Misure di eterogeneità e di equitabilità</a:t>
            </a:r>
          </a:p>
        </p:txBody>
      </p:sp>
      <p:sp>
        <p:nvSpPr>
          <p:cNvPr id="7" name="Down Arrow 6"/>
          <p:cNvSpPr/>
          <p:nvPr/>
        </p:nvSpPr>
        <p:spPr>
          <a:xfrm rot="18105673">
            <a:off x="4377219" y="2067623"/>
            <a:ext cx="533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3412867"/>
            <a:ext cx="4419600" cy="10156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u="sng" dirty="0" smtClean="0">
                <a:latin typeface="Arial" pitchFamily="34" charset="0"/>
                <a:ea typeface="+mj-ea"/>
                <a:cs typeface="Arial" pitchFamily="34" charset="0"/>
              </a:rPr>
              <a:t>Misure parametriche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Assumono che le abbondanze seguano una certa distribuzione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95800" y="3065621"/>
            <a:ext cx="4800600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u="sng" dirty="0" smtClean="0">
                <a:latin typeface="Arial" pitchFamily="34" charset="0"/>
                <a:ea typeface="+mj-ea"/>
                <a:cs typeface="Arial" pitchFamily="34" charset="0"/>
              </a:rPr>
              <a:t>Misure non parametriche</a:t>
            </a:r>
          </a:p>
          <a:p>
            <a:pPr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Non assumono nessuna distribuzione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4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19600" y="3048000"/>
            <a:ext cx="4572000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Misure non parametriche: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Indice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Shannon-Wiener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2286000"/>
            <a:ext cx="77724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it-IT" sz="20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rappresenta l’abbondanza relativa delle specie 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3124200"/>
            <a:ext cx="83820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I valori assumono valori fra 1.5 e 3.5 (difficilmente oltre 4)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3657600"/>
            <a:ext cx="83820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L’indice è limitato verso l’alto convergendo verso valori simili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14400" y="1371600"/>
          <a:ext cx="2160270" cy="533400"/>
        </p:xfrm>
        <a:graphic>
          <a:graphicData uri="http://schemas.openxmlformats.org/presentationml/2006/ole">
            <p:oleObj spid="_x0000_s84994" name="Ekvation" r:id="rId3" imgW="102852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Misure non parametriche: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Indice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Shannon-Wiener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95400" y="259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Oval 10"/>
          <p:cNvSpPr/>
          <p:nvPr/>
        </p:nvSpPr>
        <p:spPr>
          <a:xfrm>
            <a:off x="1600200" y="259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Oval 11"/>
          <p:cNvSpPr/>
          <p:nvPr/>
        </p:nvSpPr>
        <p:spPr>
          <a:xfrm>
            <a:off x="1905000" y="259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Oval 13"/>
          <p:cNvSpPr/>
          <p:nvPr/>
        </p:nvSpPr>
        <p:spPr>
          <a:xfrm>
            <a:off x="1295400" y="3352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Oval 14"/>
          <p:cNvSpPr/>
          <p:nvPr/>
        </p:nvSpPr>
        <p:spPr>
          <a:xfrm>
            <a:off x="1600200" y="3352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Oval 15"/>
          <p:cNvSpPr/>
          <p:nvPr/>
        </p:nvSpPr>
        <p:spPr>
          <a:xfrm>
            <a:off x="1905000" y="3352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Oval 16"/>
          <p:cNvSpPr/>
          <p:nvPr/>
        </p:nvSpPr>
        <p:spPr>
          <a:xfrm>
            <a:off x="2209800" y="2590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Oval 17"/>
          <p:cNvSpPr/>
          <p:nvPr/>
        </p:nvSpPr>
        <p:spPr>
          <a:xfrm>
            <a:off x="2514600" y="2590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Oval 18"/>
          <p:cNvSpPr/>
          <p:nvPr/>
        </p:nvSpPr>
        <p:spPr>
          <a:xfrm>
            <a:off x="2819400" y="2590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Oval 19"/>
          <p:cNvSpPr/>
          <p:nvPr/>
        </p:nvSpPr>
        <p:spPr>
          <a:xfrm>
            <a:off x="3124200" y="25908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20"/>
          <p:cNvSpPr/>
          <p:nvPr/>
        </p:nvSpPr>
        <p:spPr>
          <a:xfrm>
            <a:off x="3429000" y="25908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Oval 21"/>
          <p:cNvSpPr/>
          <p:nvPr/>
        </p:nvSpPr>
        <p:spPr>
          <a:xfrm>
            <a:off x="3733800" y="25908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Oval 22"/>
          <p:cNvSpPr/>
          <p:nvPr/>
        </p:nvSpPr>
        <p:spPr>
          <a:xfrm>
            <a:off x="22098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Oval 23"/>
          <p:cNvSpPr/>
          <p:nvPr/>
        </p:nvSpPr>
        <p:spPr>
          <a:xfrm>
            <a:off x="25146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Oval 24"/>
          <p:cNvSpPr/>
          <p:nvPr/>
        </p:nvSpPr>
        <p:spPr>
          <a:xfrm>
            <a:off x="28194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Oval 25"/>
          <p:cNvSpPr/>
          <p:nvPr/>
        </p:nvSpPr>
        <p:spPr>
          <a:xfrm>
            <a:off x="3124200" y="3352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Oval 26"/>
          <p:cNvSpPr/>
          <p:nvPr/>
        </p:nvSpPr>
        <p:spPr>
          <a:xfrm>
            <a:off x="3429000" y="3352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Oval 27"/>
          <p:cNvSpPr/>
          <p:nvPr/>
        </p:nvSpPr>
        <p:spPr>
          <a:xfrm>
            <a:off x="3733800" y="3352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Oval 28"/>
          <p:cNvSpPr/>
          <p:nvPr/>
        </p:nvSpPr>
        <p:spPr>
          <a:xfrm>
            <a:off x="4038600" y="33528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Oval 29"/>
          <p:cNvSpPr/>
          <p:nvPr/>
        </p:nvSpPr>
        <p:spPr>
          <a:xfrm>
            <a:off x="4343400" y="33528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Oval 30"/>
          <p:cNvSpPr/>
          <p:nvPr/>
        </p:nvSpPr>
        <p:spPr>
          <a:xfrm>
            <a:off x="4648200" y="33528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Oval 31"/>
          <p:cNvSpPr/>
          <p:nvPr/>
        </p:nvSpPr>
        <p:spPr>
          <a:xfrm>
            <a:off x="1295400" y="4114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Oval 32"/>
          <p:cNvSpPr/>
          <p:nvPr/>
        </p:nvSpPr>
        <p:spPr>
          <a:xfrm>
            <a:off x="1600200" y="4114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Oval 33"/>
          <p:cNvSpPr/>
          <p:nvPr/>
        </p:nvSpPr>
        <p:spPr>
          <a:xfrm>
            <a:off x="1905000" y="4114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Oval 34"/>
          <p:cNvSpPr/>
          <p:nvPr/>
        </p:nvSpPr>
        <p:spPr>
          <a:xfrm>
            <a:off x="22098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Oval 35"/>
          <p:cNvSpPr/>
          <p:nvPr/>
        </p:nvSpPr>
        <p:spPr>
          <a:xfrm>
            <a:off x="25146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Oval 36"/>
          <p:cNvSpPr/>
          <p:nvPr/>
        </p:nvSpPr>
        <p:spPr>
          <a:xfrm>
            <a:off x="28194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Oval 37"/>
          <p:cNvSpPr/>
          <p:nvPr/>
        </p:nvSpPr>
        <p:spPr>
          <a:xfrm>
            <a:off x="3124200" y="4114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Oval 38"/>
          <p:cNvSpPr/>
          <p:nvPr/>
        </p:nvSpPr>
        <p:spPr>
          <a:xfrm>
            <a:off x="3429000" y="4114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Oval 39"/>
          <p:cNvSpPr/>
          <p:nvPr/>
        </p:nvSpPr>
        <p:spPr>
          <a:xfrm>
            <a:off x="3733800" y="4114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Oval 40"/>
          <p:cNvSpPr/>
          <p:nvPr/>
        </p:nvSpPr>
        <p:spPr>
          <a:xfrm>
            <a:off x="4038600" y="41148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Oval 41"/>
          <p:cNvSpPr/>
          <p:nvPr/>
        </p:nvSpPr>
        <p:spPr>
          <a:xfrm>
            <a:off x="4343400" y="41148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Oval 42"/>
          <p:cNvSpPr/>
          <p:nvPr/>
        </p:nvSpPr>
        <p:spPr>
          <a:xfrm>
            <a:off x="4648200" y="41148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Oval 43"/>
          <p:cNvSpPr/>
          <p:nvPr/>
        </p:nvSpPr>
        <p:spPr>
          <a:xfrm>
            <a:off x="4953000" y="4114800"/>
            <a:ext cx="152400" cy="152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Oval 44"/>
          <p:cNvSpPr/>
          <p:nvPr/>
        </p:nvSpPr>
        <p:spPr>
          <a:xfrm>
            <a:off x="5257800" y="4114800"/>
            <a:ext cx="152400" cy="152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Oval 45"/>
          <p:cNvSpPr/>
          <p:nvPr/>
        </p:nvSpPr>
        <p:spPr>
          <a:xfrm>
            <a:off x="5562600" y="4114800"/>
            <a:ext cx="152400" cy="152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ctangle 46"/>
          <p:cNvSpPr/>
          <p:nvPr/>
        </p:nvSpPr>
        <p:spPr>
          <a:xfrm>
            <a:off x="4343400" y="2438400"/>
            <a:ext cx="969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H’=1.11</a:t>
            </a:r>
            <a:endParaRPr lang="sv-SE" dirty="0"/>
          </a:p>
        </p:txBody>
      </p:sp>
      <p:sp>
        <p:nvSpPr>
          <p:cNvPr id="48" name="Rectangle 47"/>
          <p:cNvSpPr/>
          <p:nvPr/>
        </p:nvSpPr>
        <p:spPr>
          <a:xfrm>
            <a:off x="5029200" y="3276600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H’=1.38</a:t>
            </a:r>
            <a:endParaRPr lang="sv-SE" dirty="0"/>
          </a:p>
        </p:txBody>
      </p:sp>
      <p:sp>
        <p:nvSpPr>
          <p:cNvPr id="49" name="Rectangle 48"/>
          <p:cNvSpPr/>
          <p:nvPr/>
        </p:nvSpPr>
        <p:spPr>
          <a:xfrm>
            <a:off x="5867400" y="4038600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H’=1.61</a:t>
            </a:r>
            <a:endParaRPr lang="sv-SE" dirty="0"/>
          </a:p>
        </p:txBody>
      </p:sp>
      <p:sp>
        <p:nvSpPr>
          <p:cNvPr id="50" name="Rectangle 49"/>
          <p:cNvSpPr/>
          <p:nvPr/>
        </p:nvSpPr>
        <p:spPr>
          <a:xfrm>
            <a:off x="381000" y="2438400"/>
            <a:ext cx="787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Sito A</a:t>
            </a:r>
            <a:endParaRPr lang="sv-SE" dirty="0"/>
          </a:p>
        </p:txBody>
      </p:sp>
      <p:sp>
        <p:nvSpPr>
          <p:cNvPr id="51" name="Rectangle 50"/>
          <p:cNvSpPr/>
          <p:nvPr/>
        </p:nvSpPr>
        <p:spPr>
          <a:xfrm>
            <a:off x="381000" y="3276600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Sito B</a:t>
            </a:r>
            <a:endParaRPr lang="sv-SE" dirty="0"/>
          </a:p>
        </p:txBody>
      </p:sp>
      <p:sp>
        <p:nvSpPr>
          <p:cNvPr id="52" name="Rectangle 51"/>
          <p:cNvSpPr/>
          <p:nvPr/>
        </p:nvSpPr>
        <p:spPr>
          <a:xfrm>
            <a:off x="381000" y="403860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Sito C</a:t>
            </a:r>
            <a:endParaRPr lang="sv-SE" dirty="0"/>
          </a:p>
        </p:txBody>
      </p:sp>
      <p:sp>
        <p:nvSpPr>
          <p:cNvPr id="53" name="Rectangle 52"/>
          <p:cNvSpPr/>
          <p:nvPr/>
        </p:nvSpPr>
        <p:spPr>
          <a:xfrm>
            <a:off x="5507952" y="2438400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R=3</a:t>
            </a:r>
            <a:endParaRPr lang="sv-SE" dirty="0"/>
          </a:p>
        </p:txBody>
      </p:sp>
      <p:sp>
        <p:nvSpPr>
          <p:cNvPr id="54" name="Rectangle 53"/>
          <p:cNvSpPr/>
          <p:nvPr/>
        </p:nvSpPr>
        <p:spPr>
          <a:xfrm>
            <a:off x="6019800" y="3276600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R=4</a:t>
            </a:r>
            <a:endParaRPr lang="sv-SE" dirty="0"/>
          </a:p>
        </p:txBody>
      </p:sp>
      <p:sp>
        <p:nvSpPr>
          <p:cNvPr id="55" name="Rectangle 54"/>
          <p:cNvSpPr/>
          <p:nvPr/>
        </p:nvSpPr>
        <p:spPr>
          <a:xfrm>
            <a:off x="6853329" y="4050268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R=5</a:t>
            </a:r>
            <a:endParaRPr lang="sv-SE" dirty="0"/>
          </a:p>
        </p:txBody>
      </p:sp>
      <p:sp>
        <p:nvSpPr>
          <p:cNvPr id="56" name="Oval 55"/>
          <p:cNvSpPr/>
          <p:nvPr/>
        </p:nvSpPr>
        <p:spPr>
          <a:xfrm>
            <a:off x="4038600" y="4888468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Oval 56"/>
          <p:cNvSpPr/>
          <p:nvPr/>
        </p:nvSpPr>
        <p:spPr>
          <a:xfrm>
            <a:off x="4343400" y="4888468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Oval 57"/>
          <p:cNvSpPr/>
          <p:nvPr/>
        </p:nvSpPr>
        <p:spPr>
          <a:xfrm>
            <a:off x="4648200" y="4888468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Oval 58"/>
          <p:cNvSpPr/>
          <p:nvPr/>
        </p:nvSpPr>
        <p:spPr>
          <a:xfrm>
            <a:off x="4953000" y="4888468"/>
            <a:ext cx="152400" cy="152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Oval 59"/>
          <p:cNvSpPr/>
          <p:nvPr/>
        </p:nvSpPr>
        <p:spPr>
          <a:xfrm>
            <a:off x="5257800" y="4888468"/>
            <a:ext cx="152400" cy="152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Oval 60"/>
          <p:cNvSpPr/>
          <p:nvPr/>
        </p:nvSpPr>
        <p:spPr>
          <a:xfrm>
            <a:off x="5562600" y="4888468"/>
            <a:ext cx="152400" cy="152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ctangle 61"/>
          <p:cNvSpPr/>
          <p:nvPr/>
        </p:nvSpPr>
        <p:spPr>
          <a:xfrm>
            <a:off x="381000" y="4812268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Sito D</a:t>
            </a:r>
            <a:endParaRPr lang="sv-SE" dirty="0"/>
          </a:p>
        </p:txBody>
      </p:sp>
      <p:sp>
        <p:nvSpPr>
          <p:cNvPr id="63" name="Oval 62"/>
          <p:cNvSpPr/>
          <p:nvPr/>
        </p:nvSpPr>
        <p:spPr>
          <a:xfrm>
            <a:off x="6019800" y="48906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Oval 63"/>
          <p:cNvSpPr/>
          <p:nvPr/>
        </p:nvSpPr>
        <p:spPr>
          <a:xfrm>
            <a:off x="6400800" y="4890600"/>
            <a:ext cx="152400" cy="1524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Oval 64"/>
          <p:cNvSpPr/>
          <p:nvPr/>
        </p:nvSpPr>
        <p:spPr>
          <a:xfrm>
            <a:off x="6781800" y="4890600"/>
            <a:ext cx="152400" cy="152400"/>
          </a:xfrm>
          <a:prstGeom prst="ellipse">
            <a:avLst/>
          </a:prstGeom>
          <a:solidFill>
            <a:srgbClr val="3818F6"/>
          </a:solidFill>
          <a:ln>
            <a:solidFill>
              <a:srgbClr val="3818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Rectangle 65"/>
          <p:cNvSpPr/>
          <p:nvPr/>
        </p:nvSpPr>
        <p:spPr>
          <a:xfrm>
            <a:off x="7086600" y="4800600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H’=?</a:t>
            </a:r>
            <a:endParaRPr lang="sv-SE" dirty="0"/>
          </a:p>
        </p:txBody>
      </p:sp>
      <p:sp>
        <p:nvSpPr>
          <p:cNvPr id="67" name="Rectangle 66"/>
          <p:cNvSpPr/>
          <p:nvPr/>
        </p:nvSpPr>
        <p:spPr>
          <a:xfrm>
            <a:off x="7920129" y="4800600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R=8</a:t>
            </a:r>
            <a:endParaRPr lang="sv-SE" dirty="0"/>
          </a:p>
        </p:txBody>
      </p:sp>
      <p:sp>
        <p:nvSpPr>
          <p:cNvPr id="68" name="Oval 67"/>
          <p:cNvSpPr/>
          <p:nvPr/>
        </p:nvSpPr>
        <p:spPr>
          <a:xfrm>
            <a:off x="19050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Oval 68"/>
          <p:cNvSpPr/>
          <p:nvPr/>
        </p:nvSpPr>
        <p:spPr>
          <a:xfrm>
            <a:off x="2209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Oval 69"/>
          <p:cNvSpPr/>
          <p:nvPr/>
        </p:nvSpPr>
        <p:spPr>
          <a:xfrm>
            <a:off x="25146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Oval 70"/>
          <p:cNvSpPr/>
          <p:nvPr/>
        </p:nvSpPr>
        <p:spPr>
          <a:xfrm>
            <a:off x="12954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Oval 71"/>
          <p:cNvSpPr/>
          <p:nvPr/>
        </p:nvSpPr>
        <p:spPr>
          <a:xfrm>
            <a:off x="16002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Oval 72"/>
          <p:cNvSpPr/>
          <p:nvPr/>
        </p:nvSpPr>
        <p:spPr>
          <a:xfrm>
            <a:off x="28194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Oval 73"/>
          <p:cNvSpPr/>
          <p:nvPr/>
        </p:nvSpPr>
        <p:spPr>
          <a:xfrm>
            <a:off x="31242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Oval 74"/>
          <p:cNvSpPr/>
          <p:nvPr/>
        </p:nvSpPr>
        <p:spPr>
          <a:xfrm>
            <a:off x="34290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Oval 75"/>
          <p:cNvSpPr/>
          <p:nvPr/>
        </p:nvSpPr>
        <p:spPr>
          <a:xfrm>
            <a:off x="3733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3276600" y="1447800"/>
            <a:ext cx="38862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abbondanza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relativa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457200" y="1371600"/>
          <a:ext cx="2160588" cy="533400"/>
        </p:xfrm>
        <a:graphic>
          <a:graphicData uri="http://schemas.openxmlformats.org/presentationml/2006/ole">
            <p:oleObj spid="_x0000_s86018" name="Ekvation" r:id="rId3" imgW="102852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Misure non parametriche: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Indice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Shannon-Wiener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5848290"/>
            <a:ext cx="6019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L’indice dà maggiore enfasi al numero di specie!</a:t>
            </a:r>
          </a:p>
        </p:txBody>
      </p:sp>
      <p:sp>
        <p:nvSpPr>
          <p:cNvPr id="10" name="Oval 9"/>
          <p:cNvSpPr/>
          <p:nvPr/>
        </p:nvSpPr>
        <p:spPr>
          <a:xfrm>
            <a:off x="1295400" y="259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Oval 10"/>
          <p:cNvSpPr/>
          <p:nvPr/>
        </p:nvSpPr>
        <p:spPr>
          <a:xfrm>
            <a:off x="1600200" y="259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Oval 11"/>
          <p:cNvSpPr/>
          <p:nvPr/>
        </p:nvSpPr>
        <p:spPr>
          <a:xfrm>
            <a:off x="1905000" y="259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Oval 16"/>
          <p:cNvSpPr/>
          <p:nvPr/>
        </p:nvSpPr>
        <p:spPr>
          <a:xfrm>
            <a:off x="2209800" y="2590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Oval 17"/>
          <p:cNvSpPr/>
          <p:nvPr/>
        </p:nvSpPr>
        <p:spPr>
          <a:xfrm>
            <a:off x="2514600" y="2590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Oval 18"/>
          <p:cNvSpPr/>
          <p:nvPr/>
        </p:nvSpPr>
        <p:spPr>
          <a:xfrm>
            <a:off x="2819400" y="2590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Oval 19"/>
          <p:cNvSpPr/>
          <p:nvPr/>
        </p:nvSpPr>
        <p:spPr>
          <a:xfrm>
            <a:off x="3124200" y="25908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20"/>
          <p:cNvSpPr/>
          <p:nvPr/>
        </p:nvSpPr>
        <p:spPr>
          <a:xfrm>
            <a:off x="3429000" y="25908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Oval 21"/>
          <p:cNvSpPr/>
          <p:nvPr/>
        </p:nvSpPr>
        <p:spPr>
          <a:xfrm>
            <a:off x="3733800" y="25908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Oval 22"/>
          <p:cNvSpPr/>
          <p:nvPr/>
        </p:nvSpPr>
        <p:spPr>
          <a:xfrm>
            <a:off x="22098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Oval 23"/>
          <p:cNvSpPr/>
          <p:nvPr/>
        </p:nvSpPr>
        <p:spPr>
          <a:xfrm>
            <a:off x="25146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Oval 24"/>
          <p:cNvSpPr/>
          <p:nvPr/>
        </p:nvSpPr>
        <p:spPr>
          <a:xfrm>
            <a:off x="28194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Oval 25"/>
          <p:cNvSpPr/>
          <p:nvPr/>
        </p:nvSpPr>
        <p:spPr>
          <a:xfrm>
            <a:off x="3124200" y="3352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Oval 26"/>
          <p:cNvSpPr/>
          <p:nvPr/>
        </p:nvSpPr>
        <p:spPr>
          <a:xfrm>
            <a:off x="3429000" y="3352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Oval 27"/>
          <p:cNvSpPr/>
          <p:nvPr/>
        </p:nvSpPr>
        <p:spPr>
          <a:xfrm>
            <a:off x="3733800" y="3352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Oval 28"/>
          <p:cNvSpPr/>
          <p:nvPr/>
        </p:nvSpPr>
        <p:spPr>
          <a:xfrm>
            <a:off x="4038600" y="33528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Oval 29"/>
          <p:cNvSpPr/>
          <p:nvPr/>
        </p:nvSpPr>
        <p:spPr>
          <a:xfrm>
            <a:off x="4343400" y="33528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Oval 30"/>
          <p:cNvSpPr/>
          <p:nvPr/>
        </p:nvSpPr>
        <p:spPr>
          <a:xfrm>
            <a:off x="4648200" y="33528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Oval 34"/>
          <p:cNvSpPr/>
          <p:nvPr/>
        </p:nvSpPr>
        <p:spPr>
          <a:xfrm>
            <a:off x="22098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Oval 35"/>
          <p:cNvSpPr/>
          <p:nvPr/>
        </p:nvSpPr>
        <p:spPr>
          <a:xfrm>
            <a:off x="25146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Oval 36"/>
          <p:cNvSpPr/>
          <p:nvPr/>
        </p:nvSpPr>
        <p:spPr>
          <a:xfrm>
            <a:off x="28194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Oval 40"/>
          <p:cNvSpPr/>
          <p:nvPr/>
        </p:nvSpPr>
        <p:spPr>
          <a:xfrm>
            <a:off x="4038600" y="41148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Oval 41"/>
          <p:cNvSpPr/>
          <p:nvPr/>
        </p:nvSpPr>
        <p:spPr>
          <a:xfrm>
            <a:off x="4343400" y="41148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Oval 42"/>
          <p:cNvSpPr/>
          <p:nvPr/>
        </p:nvSpPr>
        <p:spPr>
          <a:xfrm>
            <a:off x="4648200" y="41148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Oval 43"/>
          <p:cNvSpPr/>
          <p:nvPr/>
        </p:nvSpPr>
        <p:spPr>
          <a:xfrm>
            <a:off x="4953000" y="4114800"/>
            <a:ext cx="152400" cy="152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Oval 44"/>
          <p:cNvSpPr/>
          <p:nvPr/>
        </p:nvSpPr>
        <p:spPr>
          <a:xfrm>
            <a:off x="5257800" y="4114800"/>
            <a:ext cx="152400" cy="152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Oval 45"/>
          <p:cNvSpPr/>
          <p:nvPr/>
        </p:nvSpPr>
        <p:spPr>
          <a:xfrm>
            <a:off x="5562600" y="4114800"/>
            <a:ext cx="152400" cy="152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ctangle 46"/>
          <p:cNvSpPr/>
          <p:nvPr/>
        </p:nvSpPr>
        <p:spPr>
          <a:xfrm>
            <a:off x="4343400" y="2438400"/>
            <a:ext cx="969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H’=1.11</a:t>
            </a:r>
            <a:endParaRPr lang="sv-SE" dirty="0"/>
          </a:p>
        </p:txBody>
      </p:sp>
      <p:sp>
        <p:nvSpPr>
          <p:cNvPr id="48" name="Rectangle 47"/>
          <p:cNvSpPr/>
          <p:nvPr/>
        </p:nvSpPr>
        <p:spPr>
          <a:xfrm>
            <a:off x="5029200" y="3276600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H’=1.04</a:t>
            </a:r>
            <a:endParaRPr lang="sv-SE" dirty="0"/>
          </a:p>
        </p:txBody>
      </p:sp>
      <p:sp>
        <p:nvSpPr>
          <p:cNvPr id="49" name="Rectangle 48"/>
          <p:cNvSpPr/>
          <p:nvPr/>
        </p:nvSpPr>
        <p:spPr>
          <a:xfrm>
            <a:off x="5867400" y="4038600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H’=0.95</a:t>
            </a:r>
            <a:endParaRPr lang="sv-SE" dirty="0"/>
          </a:p>
        </p:txBody>
      </p:sp>
      <p:sp>
        <p:nvSpPr>
          <p:cNvPr id="50" name="Rectangle 49"/>
          <p:cNvSpPr/>
          <p:nvPr/>
        </p:nvSpPr>
        <p:spPr>
          <a:xfrm>
            <a:off x="381000" y="2438400"/>
            <a:ext cx="787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Sito A</a:t>
            </a:r>
            <a:endParaRPr lang="sv-SE" dirty="0"/>
          </a:p>
        </p:txBody>
      </p:sp>
      <p:sp>
        <p:nvSpPr>
          <p:cNvPr id="51" name="Rectangle 50"/>
          <p:cNvSpPr/>
          <p:nvPr/>
        </p:nvSpPr>
        <p:spPr>
          <a:xfrm>
            <a:off x="381000" y="3276600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Sito B</a:t>
            </a:r>
            <a:endParaRPr lang="sv-SE" dirty="0"/>
          </a:p>
        </p:txBody>
      </p:sp>
      <p:sp>
        <p:nvSpPr>
          <p:cNvPr id="52" name="Rectangle 51"/>
          <p:cNvSpPr/>
          <p:nvPr/>
        </p:nvSpPr>
        <p:spPr>
          <a:xfrm>
            <a:off x="381000" y="403860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Sito C</a:t>
            </a:r>
            <a:endParaRPr lang="sv-SE" dirty="0"/>
          </a:p>
        </p:txBody>
      </p:sp>
      <p:sp>
        <p:nvSpPr>
          <p:cNvPr id="62" name="Oval 61"/>
          <p:cNvSpPr/>
          <p:nvPr/>
        </p:nvSpPr>
        <p:spPr>
          <a:xfrm>
            <a:off x="4038600" y="4888468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Oval 62"/>
          <p:cNvSpPr/>
          <p:nvPr/>
        </p:nvSpPr>
        <p:spPr>
          <a:xfrm>
            <a:off x="4343400" y="4888468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Oval 63"/>
          <p:cNvSpPr/>
          <p:nvPr/>
        </p:nvSpPr>
        <p:spPr>
          <a:xfrm>
            <a:off x="4648200" y="4888468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Oval 64"/>
          <p:cNvSpPr/>
          <p:nvPr/>
        </p:nvSpPr>
        <p:spPr>
          <a:xfrm>
            <a:off x="4953000" y="4888468"/>
            <a:ext cx="152400" cy="152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Oval 65"/>
          <p:cNvSpPr/>
          <p:nvPr/>
        </p:nvSpPr>
        <p:spPr>
          <a:xfrm>
            <a:off x="5257800" y="4888468"/>
            <a:ext cx="152400" cy="152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Oval 66"/>
          <p:cNvSpPr/>
          <p:nvPr/>
        </p:nvSpPr>
        <p:spPr>
          <a:xfrm>
            <a:off x="5562600" y="4888468"/>
            <a:ext cx="152400" cy="152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Rectangle 67"/>
          <p:cNvSpPr/>
          <p:nvPr/>
        </p:nvSpPr>
        <p:spPr>
          <a:xfrm>
            <a:off x="381000" y="4812268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Sito D</a:t>
            </a:r>
            <a:endParaRPr lang="sv-SE" dirty="0"/>
          </a:p>
        </p:txBody>
      </p:sp>
      <p:sp>
        <p:nvSpPr>
          <p:cNvPr id="70" name="Oval 69"/>
          <p:cNvSpPr/>
          <p:nvPr/>
        </p:nvSpPr>
        <p:spPr>
          <a:xfrm>
            <a:off x="6019800" y="48906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Oval 70"/>
          <p:cNvSpPr/>
          <p:nvPr/>
        </p:nvSpPr>
        <p:spPr>
          <a:xfrm>
            <a:off x="6400800" y="4890600"/>
            <a:ext cx="152400" cy="1524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Oval 71"/>
          <p:cNvSpPr/>
          <p:nvPr/>
        </p:nvSpPr>
        <p:spPr>
          <a:xfrm>
            <a:off x="6781800" y="4890600"/>
            <a:ext cx="152400" cy="152400"/>
          </a:xfrm>
          <a:prstGeom prst="ellipse">
            <a:avLst/>
          </a:prstGeom>
          <a:solidFill>
            <a:srgbClr val="3818F6"/>
          </a:solidFill>
          <a:ln>
            <a:solidFill>
              <a:srgbClr val="3818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Rectangle 72"/>
          <p:cNvSpPr/>
          <p:nvPr/>
        </p:nvSpPr>
        <p:spPr>
          <a:xfrm>
            <a:off x="7086600" y="4800600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H’=?</a:t>
            </a:r>
            <a:endParaRPr lang="sv-SE" dirty="0"/>
          </a:p>
        </p:txBody>
      </p:sp>
      <p:sp>
        <p:nvSpPr>
          <p:cNvPr id="74" name="Rectangle 73"/>
          <p:cNvSpPr/>
          <p:nvPr/>
        </p:nvSpPr>
        <p:spPr>
          <a:xfrm>
            <a:off x="5507952" y="2438400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R=3</a:t>
            </a:r>
            <a:endParaRPr lang="sv-SE" dirty="0"/>
          </a:p>
        </p:txBody>
      </p:sp>
      <p:sp>
        <p:nvSpPr>
          <p:cNvPr id="75" name="Rectangle 74"/>
          <p:cNvSpPr/>
          <p:nvPr/>
        </p:nvSpPr>
        <p:spPr>
          <a:xfrm>
            <a:off x="6091329" y="3276600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R=3</a:t>
            </a:r>
            <a:endParaRPr lang="sv-SE" dirty="0"/>
          </a:p>
        </p:txBody>
      </p:sp>
      <p:sp>
        <p:nvSpPr>
          <p:cNvPr id="76" name="Rectangle 75"/>
          <p:cNvSpPr/>
          <p:nvPr/>
        </p:nvSpPr>
        <p:spPr>
          <a:xfrm>
            <a:off x="7005729" y="4038600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R=3</a:t>
            </a:r>
            <a:endParaRPr lang="sv-SE" dirty="0"/>
          </a:p>
        </p:txBody>
      </p:sp>
      <p:sp>
        <p:nvSpPr>
          <p:cNvPr id="77" name="Rectangle 76"/>
          <p:cNvSpPr/>
          <p:nvPr/>
        </p:nvSpPr>
        <p:spPr>
          <a:xfrm>
            <a:off x="7920129" y="4800600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R=6</a:t>
            </a:r>
            <a:endParaRPr lang="sv-SE" dirty="0"/>
          </a:p>
        </p:txBody>
      </p:sp>
      <p:sp>
        <p:nvSpPr>
          <p:cNvPr id="78" name="Oval 77"/>
          <p:cNvSpPr/>
          <p:nvPr/>
        </p:nvSpPr>
        <p:spPr>
          <a:xfrm>
            <a:off x="12954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Oval 78"/>
          <p:cNvSpPr/>
          <p:nvPr/>
        </p:nvSpPr>
        <p:spPr>
          <a:xfrm>
            <a:off x="16002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0" name="Oval 79"/>
          <p:cNvSpPr/>
          <p:nvPr/>
        </p:nvSpPr>
        <p:spPr>
          <a:xfrm>
            <a:off x="19050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1" name="Oval 80"/>
          <p:cNvSpPr/>
          <p:nvPr/>
        </p:nvSpPr>
        <p:spPr>
          <a:xfrm>
            <a:off x="12954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2" name="Oval 81"/>
          <p:cNvSpPr/>
          <p:nvPr/>
        </p:nvSpPr>
        <p:spPr>
          <a:xfrm>
            <a:off x="16002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3" name="Oval 82"/>
          <p:cNvSpPr/>
          <p:nvPr/>
        </p:nvSpPr>
        <p:spPr>
          <a:xfrm>
            <a:off x="19050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4" name="Oval 83"/>
          <p:cNvSpPr/>
          <p:nvPr/>
        </p:nvSpPr>
        <p:spPr>
          <a:xfrm>
            <a:off x="31242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Oval 84"/>
          <p:cNvSpPr/>
          <p:nvPr/>
        </p:nvSpPr>
        <p:spPr>
          <a:xfrm>
            <a:off x="34290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6" name="Oval 85"/>
          <p:cNvSpPr/>
          <p:nvPr/>
        </p:nvSpPr>
        <p:spPr>
          <a:xfrm>
            <a:off x="37338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7" name="Oval 86"/>
          <p:cNvSpPr/>
          <p:nvPr/>
        </p:nvSpPr>
        <p:spPr>
          <a:xfrm>
            <a:off x="19050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8" name="Oval 87"/>
          <p:cNvSpPr/>
          <p:nvPr/>
        </p:nvSpPr>
        <p:spPr>
          <a:xfrm>
            <a:off x="2209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Oval 88"/>
          <p:cNvSpPr/>
          <p:nvPr/>
        </p:nvSpPr>
        <p:spPr>
          <a:xfrm>
            <a:off x="25146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0" name="Oval 89"/>
          <p:cNvSpPr/>
          <p:nvPr/>
        </p:nvSpPr>
        <p:spPr>
          <a:xfrm>
            <a:off x="12954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1" name="Oval 90"/>
          <p:cNvSpPr/>
          <p:nvPr/>
        </p:nvSpPr>
        <p:spPr>
          <a:xfrm>
            <a:off x="16002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2" name="Oval 91"/>
          <p:cNvSpPr/>
          <p:nvPr/>
        </p:nvSpPr>
        <p:spPr>
          <a:xfrm>
            <a:off x="28194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3" name="Oval 92"/>
          <p:cNvSpPr/>
          <p:nvPr/>
        </p:nvSpPr>
        <p:spPr>
          <a:xfrm>
            <a:off x="31242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4" name="Oval 93"/>
          <p:cNvSpPr/>
          <p:nvPr/>
        </p:nvSpPr>
        <p:spPr>
          <a:xfrm>
            <a:off x="34290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5" name="Oval 94"/>
          <p:cNvSpPr/>
          <p:nvPr/>
        </p:nvSpPr>
        <p:spPr>
          <a:xfrm>
            <a:off x="3733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3048000" y="1447800"/>
            <a:ext cx="38862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abbondanza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relativa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430212" y="1371600"/>
          <a:ext cx="2160588" cy="533400"/>
        </p:xfrm>
        <a:graphic>
          <a:graphicData uri="http://schemas.openxmlformats.org/presentationml/2006/ole">
            <p:oleObj spid="_x0000_s87042" name="Ekvation" r:id="rId3" imgW="102852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Misure non parametriche: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Indice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Shannon-Wiener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2721114"/>
            <a:ext cx="7543800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Non ci permette di separare l’effetto di variazioni di numero di specie da variazioni di abbondanza relativa!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4191000"/>
            <a:ext cx="7543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Cosa fare?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00400" y="1447800"/>
            <a:ext cx="38862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abbondanza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relativa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457200" y="1371600"/>
          <a:ext cx="2160588" cy="533400"/>
        </p:xfrm>
        <a:graphic>
          <a:graphicData uri="http://schemas.openxmlformats.org/presentationml/2006/ole">
            <p:oleObj spid="_x0000_s88066" name="Ekvation" r:id="rId3" imgW="102852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000" y="2971800"/>
            <a:ext cx="84963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err="1" smtClean="0"/>
              <a:t>Ricchezza</a:t>
            </a:r>
            <a:r>
              <a:rPr lang="en-US" sz="3600" dirty="0" smtClean="0"/>
              <a:t> </a:t>
            </a:r>
            <a:r>
              <a:rPr lang="en-US" sz="3600" dirty="0" err="1" smtClean="0"/>
              <a:t>specifica</a:t>
            </a:r>
            <a:endParaRPr lang="it-IT" sz="3600" dirty="0"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Misure di evenness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539389"/>
            <a:ext cx="7772400" cy="43088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200" dirty="0" smtClean="0">
                <a:latin typeface="Arial" pitchFamily="34" charset="0"/>
                <a:cs typeface="Arial" pitchFamily="34" charset="0"/>
              </a:rPr>
              <a:t>Diversità = ricchezza specifica + evenness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495800" y="1528465"/>
            <a:ext cx="12954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" name="Straight Arrow Connector 14"/>
          <p:cNvCxnSpPr>
            <a:stCxn id="11" idx="2"/>
          </p:cNvCxnSpPr>
          <p:nvPr/>
        </p:nvCxnSpPr>
        <p:spPr>
          <a:xfrm>
            <a:off x="5143500" y="1985665"/>
            <a:ext cx="0" cy="986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533400" y="3048000"/>
            <a:ext cx="77724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1. Misure di evenness dovrebbero essere indipendenti dal numero di specie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533400" y="3810000"/>
            <a:ext cx="77724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2. Evenness dovrebbe calare aggiungendo una specie molto rara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533400" y="4246602"/>
            <a:ext cx="77724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3. Evenness dovrebbe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aumentare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riducendo l’abbondanza della specie più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comune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533400" y="5029200"/>
            <a:ext cx="77724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4. La misura non dovrebbe dipendere dall’unità di misura (0-1)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81000" y="6079123"/>
            <a:ext cx="83203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Zen Hei"/>
                <a:cs typeface="Arial" pitchFamily="34" charset="0"/>
              </a:rPr>
              <a:t>Smith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Zen Hei"/>
                <a:cs typeface="Arial" pitchFamily="34" charset="0"/>
              </a:rPr>
              <a:t>B. and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Zen Hei"/>
                <a:cs typeface="Arial" pitchFamily="34" charset="0"/>
              </a:rPr>
              <a:t>J.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Zen Hei"/>
                <a:cs typeface="Arial" pitchFamily="34" charset="0"/>
              </a:rPr>
              <a:t>B.Wilson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Zen Hei"/>
                <a:cs typeface="Arial" pitchFamily="34" charset="0"/>
              </a:rPr>
              <a:t> 1996.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Zen Hei"/>
                <a:cs typeface="Arial" pitchFamily="34" charset="0"/>
              </a:rPr>
              <a:t>A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Zen Hei"/>
                <a:cs typeface="Arial" pitchFamily="34" charset="0"/>
              </a:rPr>
              <a:t>consumer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Zen Hei"/>
                <a:cs typeface="Arial" pitchFamily="34" charset="0"/>
              </a:rPr>
              <a:t>s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Zen Hei"/>
                <a:cs typeface="Arial" pitchFamily="34" charset="0"/>
              </a:rPr>
              <a:t>guide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Zen Hei"/>
                <a:cs typeface="Arial" pitchFamily="34" charset="0"/>
              </a:rPr>
              <a:t>to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Zen Hei"/>
                <a:cs typeface="Arial" pitchFamily="34" charset="0"/>
              </a:rPr>
              <a:t>evenness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Zen Hei"/>
                <a:cs typeface="Arial" pitchFamily="34" charset="0"/>
              </a:rPr>
              <a:t>indices.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Zen Hei"/>
                <a:cs typeface="Arial" pitchFamily="34" charset="0"/>
              </a:rPr>
              <a:t>Oikos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Zen Hei"/>
                <a:cs typeface="Arial" pitchFamily="34" charset="0"/>
              </a:rPr>
              <a:t>76:70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Zen Hei"/>
                <a:cs typeface="Arial" pitchFamily="34" charset="0"/>
              </a:rPr>
              <a:t>82.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Misure di evenness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524000"/>
            <a:ext cx="1828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Evenness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4800" y="1524000"/>
            <a:ext cx="19812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" name="Straight Arrow Connector 14"/>
          <p:cNvCxnSpPr>
            <a:stCxn id="11" idx="2"/>
          </p:cNvCxnSpPr>
          <p:nvPr/>
        </p:nvCxnSpPr>
        <p:spPr>
          <a:xfrm>
            <a:off x="1295400" y="1981200"/>
            <a:ext cx="9525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1219200" y="3046512"/>
            <a:ext cx="3124200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Ampio spettro di misure (Quali utilizzare?)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04800" y="5486400"/>
            <a:ext cx="84877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enQuanYi Zen Hei"/>
                <a:cs typeface="Times New Roman" pitchFamily="18" charset="0"/>
              </a:rPr>
              <a:t>Smith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enQuanYi Zen Hei"/>
                <a:cs typeface="Times New Roman" pitchFamily="18" charset="0"/>
              </a:rPr>
              <a:t>B. and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enQuanYi Zen Hei"/>
                <a:cs typeface="Times New Roman" pitchFamily="18" charset="0"/>
              </a:rPr>
              <a:t>J. 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enQuanYi Zen Hei"/>
                <a:cs typeface="Times New Roman" pitchFamily="18" charset="0"/>
              </a:rPr>
              <a:t>B.Wilson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enQuanYi Zen Hei"/>
                <a:cs typeface="Times New Roman" pitchFamily="18" charset="0"/>
              </a:rPr>
              <a:t> 1996.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enQuanYi Zen Hei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enQuanYi Zen Hei"/>
                <a:cs typeface="Times New Roman" pitchFamily="18" charset="0"/>
              </a:rPr>
              <a:t>consumer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enQuanYi Zen Hei"/>
                <a:cs typeface="Times New Roman" pitchFamily="18" charset="0"/>
              </a:rPr>
              <a:t>s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enQuanYi Zen Hei"/>
                <a:cs typeface="Times New Roman" pitchFamily="18" charset="0"/>
              </a:rPr>
              <a:t>guide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enQuanYi Zen Hei"/>
                <a:cs typeface="Times New Roman" pitchFamily="18" charset="0"/>
              </a:rPr>
              <a:t>to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enQuanYi Zen Hei"/>
                <a:cs typeface="Times New Roman" pitchFamily="18" charset="0"/>
              </a:rPr>
              <a:t>evenness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enQuanYi Zen Hei"/>
                <a:cs typeface="Times New Roman" pitchFamily="18" charset="0"/>
              </a:rPr>
              <a:t>indices.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enQuanYi Zen Hei"/>
                <a:cs typeface="Times New Roman" pitchFamily="18" charset="0"/>
              </a:rPr>
              <a:t>Oikos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enQuanYi Zen Hei"/>
                <a:cs typeface="Times New Roman" pitchFamily="18" charset="0"/>
              </a:rPr>
              <a:t>76:70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WenQuanYi Zen Hei"/>
                <a:cs typeface="Times New Roman" pitchFamily="18" charset="0"/>
              </a:rPr>
              <a:t>82.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05200" y="1447800"/>
            <a:ext cx="4267200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Concetto vago in quanto manca una definizione matematica univoca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0" y="4428291"/>
            <a:ext cx="822960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Evenness tende a 0 per comunità dominate da poche specie</a:t>
            </a:r>
          </a:p>
          <a:p>
            <a:pPr lvl="0">
              <a:spcBef>
                <a:spcPct val="0"/>
              </a:spcBef>
              <a:defRPr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Evenness è 1 quando le abbondanze sono uguali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228600" y="1158389"/>
            <a:ext cx="7772400" cy="43088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Indice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Pielou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(J’)</a:t>
            </a:r>
            <a:endParaRPr lang="it-IT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2667000"/>
            <a:ext cx="8153400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200" i="1" dirty="0" smtClean="0">
                <a:latin typeface="Arial" pitchFamily="34" charset="0"/>
                <a:cs typeface="Arial" pitchFamily="34" charset="0"/>
              </a:rPr>
              <a:t>H’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è max quando tutte le specie hanno la stessa abbondanza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3862119"/>
            <a:ext cx="83820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Gli indici basati su </a:t>
            </a:r>
            <a:r>
              <a:rPr lang="it-IT" sz="2000" i="1" dirty="0" smtClean="0">
                <a:latin typeface="Arial" pitchFamily="34" charset="0"/>
                <a:cs typeface="Arial" pitchFamily="34" charset="0"/>
              </a:rPr>
              <a:t>H’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confondono equitabilità con ricchezza specifica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2400" y="3810000"/>
            <a:ext cx="83058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Misure di evenness dipendenti da S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917" y="4572000"/>
            <a:ext cx="2613083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543800" y="6611779"/>
            <a:ext cx="11272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b="1" dirty="0" smtClean="0">
                <a:latin typeface="Arial" pitchFamily="34" charset="0"/>
                <a:cs typeface="Arial" pitchFamily="34" charset="0"/>
              </a:rPr>
              <a:t>Species richness</a:t>
            </a:r>
            <a:endParaRPr lang="sv-SE" sz="900" b="1" dirty="0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381000" y="1828800"/>
          <a:ext cx="3121025" cy="479425"/>
        </p:xfrm>
        <a:graphic>
          <a:graphicData uri="http://schemas.openxmlformats.org/presentationml/2006/ole">
            <p:oleObj spid="_x0000_s89090" name="Ekvation" r:id="rId4" imgW="1485720" imgH="228600" progId="Equation.3">
              <p:embed/>
            </p:oleObj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228600" y="3150513"/>
            <a:ext cx="8153400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200" i="1" dirty="0" smtClean="0">
                <a:latin typeface="Arial" pitchFamily="34" charset="0"/>
                <a:cs typeface="Arial" pitchFamily="34" charset="0"/>
              </a:rPr>
              <a:t>lnS 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numero di specie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5536"/>
            <a:ext cx="5410200" cy="571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Misure di evenness dipendenti da S</a:t>
            </a:r>
          </a:p>
        </p:txBody>
      </p:sp>
      <p:sp>
        <p:nvSpPr>
          <p:cNvPr id="8" name="Rectangle 7"/>
          <p:cNvSpPr/>
          <p:nvPr/>
        </p:nvSpPr>
        <p:spPr>
          <a:xfrm>
            <a:off x="4267200" y="1066800"/>
            <a:ext cx="33874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 smtClean="0">
                <a:latin typeface="Arial" pitchFamily="34" charset="0"/>
                <a:cs typeface="Arial" pitchFamily="34" charset="0"/>
              </a:rPr>
              <a:t>Berger &amp; Parker index (d)</a:t>
            </a:r>
            <a:endParaRPr lang="sv-SE" sz="2200" dirty="0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4338638" y="1828800"/>
          <a:ext cx="1841500" cy="479425"/>
        </p:xfrm>
        <a:graphic>
          <a:graphicData uri="http://schemas.openxmlformats.org/presentationml/2006/ole">
            <p:oleObj spid="_x0000_s90114" name="Ekvation" r:id="rId4" imgW="87624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304800" y="1066800"/>
            <a:ext cx="51816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Indice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dominanza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di Simpson (D)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Misure di evenness indipendenti da S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9275" y="4648200"/>
            <a:ext cx="22447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543800" y="6611779"/>
            <a:ext cx="11272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b="1" dirty="0" smtClean="0">
                <a:latin typeface="Arial" pitchFamily="34" charset="0"/>
                <a:cs typeface="Arial" pitchFamily="34" charset="0"/>
              </a:rPr>
              <a:t>Species richness</a:t>
            </a:r>
            <a:endParaRPr lang="sv-SE" sz="900" b="1" dirty="0"/>
          </a:p>
        </p:txBody>
      </p:sp>
      <p:sp>
        <p:nvSpPr>
          <p:cNvPr id="15" name="Rectangle 14"/>
          <p:cNvSpPr/>
          <p:nvPr/>
        </p:nvSpPr>
        <p:spPr>
          <a:xfrm rot="16200000">
            <a:off x="6412262" y="5568709"/>
            <a:ext cx="81304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b="1" dirty="0" smtClean="0">
                <a:latin typeface="Arial" pitchFamily="34" charset="0"/>
                <a:cs typeface="Arial" pitchFamily="34" charset="0"/>
              </a:rPr>
              <a:t>Index value</a:t>
            </a:r>
            <a:endParaRPr lang="sv-SE" sz="9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67000" y="1981200"/>
            <a:ext cx="21336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sv-SE" sz="20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abbondanza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457200" y="4579937"/>
          <a:ext cx="639763" cy="373063"/>
        </p:xfrm>
        <a:graphic>
          <a:graphicData uri="http://schemas.openxmlformats.org/presentationml/2006/ole">
            <p:oleObj spid="_x0000_s91138" name="Ekvation" r:id="rId4" imgW="304560" imgH="177480" progId="Equation.3">
              <p:embed/>
            </p:oleObj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381000" y="4095690"/>
            <a:ext cx="51816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Reciproco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di Simpson (D)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838200" y="5956300"/>
          <a:ext cx="1573213" cy="825500"/>
        </p:xfrm>
        <a:graphic>
          <a:graphicData uri="http://schemas.openxmlformats.org/presentationml/2006/ole">
            <p:oleObj spid="_x0000_s91140" name="Ekvation" r:id="rId5" imgW="749160" imgH="393480" progId="Equation.3">
              <p:embed/>
            </p:oleObj>
          </a:graphicData>
        </a:graphic>
      </p:graphicFrame>
      <p:sp>
        <p:nvSpPr>
          <p:cNvPr id="16" name="Right Brace 15"/>
          <p:cNvSpPr/>
          <p:nvPr/>
        </p:nvSpPr>
        <p:spPr>
          <a:xfrm>
            <a:off x="6781800" y="1447800"/>
            <a:ext cx="304800" cy="243840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 rot="5400000">
            <a:off x="6335643" y="2274957"/>
            <a:ext cx="2819400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Dipendono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dal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numero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di specie (S)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524000" y="4889500"/>
            <a:ext cx="533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1142" name="Picture 6" descr="http://ww2.tnstate.edu/ganter/BIO-412-Ch16-Eq0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823021"/>
            <a:ext cx="2020363" cy="843979"/>
          </a:xfrm>
          <a:prstGeom prst="rect">
            <a:avLst/>
          </a:prstGeom>
          <a:noFill/>
        </p:spPr>
      </p:pic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792" y="2819400"/>
            <a:ext cx="648520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Misure di evenness indipendenti da R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1219200"/>
            <a:ext cx="675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it-IT" sz="2400" baseline="-25000" dirty="0" smtClean="0">
                <a:latin typeface="Arial" pitchFamily="34" charset="0"/>
                <a:cs typeface="Arial" pitchFamily="34" charset="0"/>
              </a:rPr>
              <a:t>var</a:t>
            </a:r>
            <a:endParaRPr lang="sv-SE" sz="2400" baseline="-250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1" y="4348743"/>
            <a:ext cx="2590800" cy="250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79" y="2209800"/>
            <a:ext cx="5995921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4107359"/>
            <a:ext cx="411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it-IT" sz="2200" baseline="-25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e X</a:t>
            </a:r>
            <a:r>
              <a:rPr lang="it-IT" sz="2200" baseline="-25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= abbondanza specie</a:t>
            </a:r>
          </a:p>
          <a:p>
            <a:r>
              <a:rPr lang="it-IT" sz="2200" dirty="0" smtClean="0">
                <a:latin typeface="Arial" pitchFamily="34" charset="0"/>
                <a:cs typeface="Arial" pitchFamily="34" charset="0"/>
              </a:rPr>
              <a:t>S= numero di specie nel sito</a:t>
            </a:r>
            <a:endParaRPr lang="sv-SE" sz="2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Misure di evenness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191470"/>
            <a:ext cx="1828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Specie rare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0" y="3195935"/>
            <a:ext cx="28956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Specie dominanti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90600" y="3124200"/>
            <a:ext cx="708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752600" y="3962400"/>
            <a:ext cx="58674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Sensibilità ai cambiamenti di abbondanza</a:t>
            </a:r>
          </a:p>
        </p:txBody>
      </p:sp>
      <p:sp>
        <p:nvSpPr>
          <p:cNvPr id="13" name="Right Brace 12"/>
          <p:cNvSpPr/>
          <p:nvPr/>
        </p:nvSpPr>
        <p:spPr>
          <a:xfrm rot="16200000">
            <a:off x="4152900" y="-723901"/>
            <a:ext cx="838200" cy="6553200"/>
          </a:xfrm>
          <a:prstGeom prst="rightBrace">
            <a:avLst>
              <a:gd name="adj1" fmla="val 32333"/>
              <a:gd name="adj2" fmla="val 5024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971800" y="1676400"/>
            <a:ext cx="3733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Spettro delle varie misure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Diversity profile</a:t>
            </a:r>
          </a:p>
        </p:txBody>
      </p:sp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35623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4419600" y="243840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 smtClean="0"/>
              <a:t>15	15	150	150	15</a:t>
            </a:r>
          </a:p>
          <a:p>
            <a:r>
              <a:rPr lang="sv-SE" dirty="0" smtClean="0"/>
              <a:t>5	15	5	150	15</a:t>
            </a:r>
          </a:p>
          <a:p>
            <a:r>
              <a:rPr lang="sv-SE" dirty="0" smtClean="0"/>
              <a:t>15	14	4	150	15</a:t>
            </a:r>
          </a:p>
          <a:p>
            <a:r>
              <a:rPr lang="sv-SE" dirty="0" smtClean="0"/>
              <a:t>15	1	4	150	15</a:t>
            </a:r>
          </a:p>
          <a:p>
            <a:r>
              <a:rPr lang="sv-SE" dirty="0" smtClean="0"/>
              <a:t>15	4	1	0	15</a:t>
            </a:r>
          </a:p>
          <a:p>
            <a:r>
              <a:rPr lang="sv-SE" dirty="0" smtClean="0"/>
              <a:t>15	15	1	0	15</a:t>
            </a:r>
          </a:p>
          <a:p>
            <a:r>
              <a:rPr lang="sv-SE" dirty="0" smtClean="0"/>
              <a:t>15	15	0	</a:t>
            </a:r>
            <a:r>
              <a:rPr lang="sv-SE" dirty="0" err="1" smtClean="0"/>
              <a:t>0</a:t>
            </a:r>
            <a:r>
              <a:rPr lang="sv-SE" dirty="0" smtClean="0"/>
              <a:t>	15</a:t>
            </a:r>
          </a:p>
          <a:p>
            <a:r>
              <a:rPr lang="sv-SE" dirty="0" smtClean="0"/>
              <a:t>14	15	0	</a:t>
            </a:r>
            <a:r>
              <a:rPr lang="sv-SE" dirty="0" err="1" smtClean="0"/>
              <a:t>0</a:t>
            </a:r>
            <a:r>
              <a:rPr lang="sv-SE" dirty="0" smtClean="0"/>
              <a:t>	15</a:t>
            </a:r>
          </a:p>
          <a:p>
            <a:r>
              <a:rPr lang="sv-SE" dirty="0" smtClean="0"/>
              <a:t>71	15	0	</a:t>
            </a:r>
            <a:r>
              <a:rPr lang="sv-SE" dirty="0" err="1" smtClean="0"/>
              <a:t>0</a:t>
            </a:r>
            <a:r>
              <a:rPr lang="sv-SE" dirty="0" smtClean="0"/>
              <a:t>	15</a:t>
            </a:r>
          </a:p>
          <a:p>
            <a:r>
              <a:rPr lang="sv-SE" dirty="0" smtClean="0"/>
              <a:t>17	15	0	</a:t>
            </a:r>
            <a:r>
              <a:rPr lang="sv-SE" dirty="0" err="1" smtClean="0"/>
              <a:t>0</a:t>
            </a:r>
            <a:r>
              <a:rPr lang="sv-SE" dirty="0" smtClean="0"/>
              <a:t>	</a:t>
            </a:r>
            <a:r>
              <a:rPr lang="sv-SE" dirty="0" err="1" smtClean="0"/>
              <a:t>0</a:t>
            </a:r>
            <a:endParaRPr lang="sv-SE" dirty="0" smtClean="0"/>
          </a:p>
          <a:p>
            <a:r>
              <a:rPr lang="sv-SE" dirty="0" smtClean="0"/>
              <a:t>81	14	0	</a:t>
            </a:r>
            <a:r>
              <a:rPr lang="sv-SE" dirty="0" err="1" smtClean="0"/>
              <a:t>0</a:t>
            </a:r>
            <a:r>
              <a:rPr lang="sv-SE" dirty="0" smtClean="0"/>
              <a:t>	</a:t>
            </a:r>
            <a:r>
              <a:rPr lang="sv-SE" dirty="0" err="1" smtClean="0"/>
              <a:t>0</a:t>
            </a:r>
            <a:endParaRPr lang="sv-SE" dirty="0" smtClean="0"/>
          </a:p>
          <a:p>
            <a:r>
              <a:rPr lang="sv-SE" dirty="0" smtClean="0"/>
              <a:t>19	17	0	</a:t>
            </a:r>
            <a:r>
              <a:rPr lang="sv-SE" dirty="0" err="1" smtClean="0"/>
              <a:t>0</a:t>
            </a:r>
            <a:r>
              <a:rPr lang="sv-SE" dirty="0" smtClean="0"/>
              <a:t>	</a:t>
            </a:r>
            <a:r>
              <a:rPr lang="sv-SE" dirty="0" err="1" smtClean="0"/>
              <a:t>0</a:t>
            </a:r>
            <a:endParaRPr lang="sv-SE" dirty="0" smtClean="0"/>
          </a:p>
          <a:p>
            <a:r>
              <a:rPr lang="sv-SE" dirty="0" smtClean="0"/>
              <a:t>0	71	0	</a:t>
            </a:r>
            <a:r>
              <a:rPr lang="sv-SE" dirty="0" err="1" smtClean="0"/>
              <a:t>0</a:t>
            </a:r>
            <a:r>
              <a:rPr lang="sv-SE" dirty="0" smtClean="0"/>
              <a:t>	</a:t>
            </a:r>
            <a:r>
              <a:rPr lang="sv-SE" dirty="0" err="1" smtClean="0"/>
              <a:t>0</a:t>
            </a:r>
            <a:endParaRPr lang="sv-SE" dirty="0" smtClean="0"/>
          </a:p>
          <a:p>
            <a:r>
              <a:rPr lang="sv-SE" dirty="0" smtClean="0"/>
              <a:t>0	17	0	</a:t>
            </a:r>
            <a:r>
              <a:rPr lang="sv-SE" dirty="0" err="1" smtClean="0"/>
              <a:t>0</a:t>
            </a:r>
            <a:r>
              <a:rPr lang="sv-SE" dirty="0" smtClean="0"/>
              <a:t>	</a:t>
            </a:r>
            <a:r>
              <a:rPr lang="sv-SE" dirty="0" err="1" smtClean="0"/>
              <a:t>0</a:t>
            </a:r>
            <a:endParaRPr lang="sv-SE" dirty="0" smtClean="0"/>
          </a:p>
          <a:p>
            <a:r>
              <a:rPr lang="sv-SE" dirty="0" smtClean="0"/>
              <a:t>0	17	0	</a:t>
            </a:r>
            <a:r>
              <a:rPr lang="sv-SE" dirty="0" err="1" smtClean="0"/>
              <a:t>0</a:t>
            </a:r>
            <a:r>
              <a:rPr lang="sv-SE" dirty="0" smtClean="0"/>
              <a:t>	</a:t>
            </a:r>
            <a:r>
              <a:rPr lang="sv-SE" dirty="0" err="1" smtClean="0"/>
              <a:t>0</a:t>
            </a:r>
            <a:endParaRPr lang="sv-SE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04800" y="5257800"/>
            <a:ext cx="4114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Peso alle specie dominanti</a:t>
            </a:r>
          </a:p>
        </p:txBody>
      </p:sp>
      <p:sp>
        <p:nvSpPr>
          <p:cNvPr id="23" name="Right Triangle 22"/>
          <p:cNvSpPr/>
          <p:nvPr/>
        </p:nvSpPr>
        <p:spPr>
          <a:xfrm flipH="1">
            <a:off x="609600" y="4800600"/>
            <a:ext cx="2819400" cy="381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343400" y="914400"/>
          <a:ext cx="2743200" cy="873940"/>
        </p:xfrm>
        <a:graphic>
          <a:graphicData uri="http://schemas.openxmlformats.org/presentationml/2006/ole">
            <p:oleObj spid="_x0000_s92162" name="Ekvation" r:id="rId4" imgW="1434960" imgH="45720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4419600" y="198120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sv-SE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5342782" y="198120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sv-SE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6333382" y="198120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sv-SE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7247782" y="198120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sv-SE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8085982" y="198120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sv-SE" sz="24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419600" y="2362200"/>
            <a:ext cx="403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Evenness profile</a:t>
            </a:r>
          </a:p>
        </p:txBody>
      </p:sp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35623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4419600" y="243840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 smtClean="0"/>
              <a:t>15	15	150	150	15</a:t>
            </a:r>
          </a:p>
          <a:p>
            <a:r>
              <a:rPr lang="sv-SE" dirty="0" smtClean="0"/>
              <a:t>5	15	5	150	15</a:t>
            </a:r>
          </a:p>
          <a:p>
            <a:r>
              <a:rPr lang="sv-SE" dirty="0" smtClean="0"/>
              <a:t>15	14	4	150	15</a:t>
            </a:r>
          </a:p>
          <a:p>
            <a:r>
              <a:rPr lang="sv-SE" dirty="0" smtClean="0"/>
              <a:t>15	1	4	150	15</a:t>
            </a:r>
          </a:p>
          <a:p>
            <a:r>
              <a:rPr lang="sv-SE" dirty="0" smtClean="0"/>
              <a:t>15	4	1	0	15</a:t>
            </a:r>
          </a:p>
          <a:p>
            <a:r>
              <a:rPr lang="sv-SE" dirty="0" smtClean="0"/>
              <a:t>15	15	1	0	15</a:t>
            </a:r>
          </a:p>
          <a:p>
            <a:r>
              <a:rPr lang="sv-SE" dirty="0" smtClean="0"/>
              <a:t>15	15	0	</a:t>
            </a:r>
            <a:r>
              <a:rPr lang="sv-SE" dirty="0" err="1" smtClean="0"/>
              <a:t>0</a:t>
            </a:r>
            <a:r>
              <a:rPr lang="sv-SE" dirty="0" smtClean="0"/>
              <a:t>	15</a:t>
            </a:r>
          </a:p>
          <a:p>
            <a:r>
              <a:rPr lang="sv-SE" dirty="0" smtClean="0"/>
              <a:t>14	15	0	</a:t>
            </a:r>
            <a:r>
              <a:rPr lang="sv-SE" dirty="0" err="1" smtClean="0"/>
              <a:t>0</a:t>
            </a:r>
            <a:r>
              <a:rPr lang="sv-SE" dirty="0" smtClean="0"/>
              <a:t>	15</a:t>
            </a:r>
          </a:p>
          <a:p>
            <a:r>
              <a:rPr lang="sv-SE" dirty="0" smtClean="0"/>
              <a:t>71	15	0	</a:t>
            </a:r>
            <a:r>
              <a:rPr lang="sv-SE" dirty="0" err="1" smtClean="0"/>
              <a:t>0</a:t>
            </a:r>
            <a:r>
              <a:rPr lang="sv-SE" dirty="0" smtClean="0"/>
              <a:t>	15</a:t>
            </a:r>
          </a:p>
          <a:p>
            <a:r>
              <a:rPr lang="sv-SE" dirty="0" smtClean="0"/>
              <a:t>17	15	0	</a:t>
            </a:r>
            <a:r>
              <a:rPr lang="sv-SE" dirty="0" err="1" smtClean="0"/>
              <a:t>0</a:t>
            </a:r>
            <a:r>
              <a:rPr lang="sv-SE" dirty="0" smtClean="0"/>
              <a:t>	</a:t>
            </a:r>
            <a:r>
              <a:rPr lang="sv-SE" dirty="0" err="1" smtClean="0"/>
              <a:t>0</a:t>
            </a:r>
            <a:endParaRPr lang="sv-SE" dirty="0" smtClean="0"/>
          </a:p>
          <a:p>
            <a:r>
              <a:rPr lang="sv-SE" dirty="0" smtClean="0"/>
              <a:t>81	14	0	</a:t>
            </a:r>
            <a:r>
              <a:rPr lang="sv-SE" dirty="0" err="1" smtClean="0"/>
              <a:t>0</a:t>
            </a:r>
            <a:r>
              <a:rPr lang="sv-SE" dirty="0" smtClean="0"/>
              <a:t>	</a:t>
            </a:r>
            <a:r>
              <a:rPr lang="sv-SE" dirty="0" err="1" smtClean="0"/>
              <a:t>0</a:t>
            </a:r>
            <a:endParaRPr lang="sv-SE" dirty="0" smtClean="0"/>
          </a:p>
          <a:p>
            <a:r>
              <a:rPr lang="sv-SE" dirty="0" smtClean="0"/>
              <a:t>19	17	0	</a:t>
            </a:r>
            <a:r>
              <a:rPr lang="sv-SE" dirty="0" err="1" smtClean="0"/>
              <a:t>0</a:t>
            </a:r>
            <a:r>
              <a:rPr lang="sv-SE" dirty="0" smtClean="0"/>
              <a:t>	</a:t>
            </a:r>
            <a:r>
              <a:rPr lang="sv-SE" dirty="0" err="1" smtClean="0"/>
              <a:t>0</a:t>
            </a:r>
            <a:endParaRPr lang="sv-SE" dirty="0" smtClean="0"/>
          </a:p>
          <a:p>
            <a:r>
              <a:rPr lang="sv-SE" dirty="0" smtClean="0"/>
              <a:t>0	71	0	</a:t>
            </a:r>
            <a:r>
              <a:rPr lang="sv-SE" dirty="0" err="1" smtClean="0"/>
              <a:t>0</a:t>
            </a:r>
            <a:r>
              <a:rPr lang="sv-SE" dirty="0" smtClean="0"/>
              <a:t>	</a:t>
            </a:r>
            <a:r>
              <a:rPr lang="sv-SE" dirty="0" err="1" smtClean="0"/>
              <a:t>0</a:t>
            </a:r>
            <a:endParaRPr lang="sv-SE" dirty="0" smtClean="0"/>
          </a:p>
          <a:p>
            <a:r>
              <a:rPr lang="sv-SE" dirty="0" smtClean="0"/>
              <a:t>0	17	0	</a:t>
            </a:r>
            <a:r>
              <a:rPr lang="sv-SE" dirty="0" err="1" smtClean="0"/>
              <a:t>0</a:t>
            </a:r>
            <a:r>
              <a:rPr lang="sv-SE" dirty="0" smtClean="0"/>
              <a:t>	</a:t>
            </a:r>
            <a:r>
              <a:rPr lang="sv-SE" dirty="0" err="1" smtClean="0"/>
              <a:t>0</a:t>
            </a:r>
            <a:endParaRPr lang="sv-SE" dirty="0" smtClean="0"/>
          </a:p>
          <a:p>
            <a:r>
              <a:rPr lang="sv-SE" dirty="0" smtClean="0"/>
              <a:t>0	17	0	</a:t>
            </a:r>
            <a:r>
              <a:rPr lang="sv-SE" dirty="0" err="1" smtClean="0"/>
              <a:t>0</a:t>
            </a:r>
            <a:r>
              <a:rPr lang="sv-SE" dirty="0" smtClean="0"/>
              <a:t>	</a:t>
            </a:r>
            <a:r>
              <a:rPr lang="sv-SE" dirty="0" err="1" smtClean="0"/>
              <a:t>0</a:t>
            </a:r>
            <a:endParaRPr lang="sv-SE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04800" y="5257800"/>
            <a:ext cx="4114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Peso alle specie dominanti</a:t>
            </a:r>
          </a:p>
        </p:txBody>
      </p:sp>
      <p:sp>
        <p:nvSpPr>
          <p:cNvPr id="23" name="Right Triangle 22"/>
          <p:cNvSpPr/>
          <p:nvPr/>
        </p:nvSpPr>
        <p:spPr>
          <a:xfrm flipH="1">
            <a:off x="609600" y="4800600"/>
            <a:ext cx="2819400" cy="381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4419600" y="198120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sv-SE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5342782" y="198120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sv-SE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6333382" y="198120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sv-SE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7247782" y="198120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sv-SE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8085982" y="198120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sv-SE" sz="24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419600" y="2362200"/>
            <a:ext cx="403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343400" y="1143000"/>
          <a:ext cx="2983832" cy="457200"/>
        </p:xfrm>
        <a:graphic>
          <a:graphicData uri="http://schemas.openxmlformats.org/presentationml/2006/ole">
            <p:oleObj spid="_x0000_s93189" name="Ekvation" r:id="rId4" imgW="157464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Softwares!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2835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http://viceroy.eeb.uconn.edu/estimates/EstimateSImages/EstimateS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056" y="1143000"/>
            <a:ext cx="5604344" cy="855910"/>
          </a:xfrm>
          <a:prstGeom prst="rect">
            <a:avLst/>
          </a:prstGeom>
          <a:noFill/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886200"/>
            <a:ext cx="5715000" cy="66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6" name="Picture 4" descr="R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667000"/>
            <a:ext cx="1303421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Stima della ricchezza specifica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" y="1447800"/>
            <a:ext cx="35814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ounded Rectangle 7"/>
          <p:cNvSpPr/>
          <p:nvPr/>
        </p:nvSpPr>
        <p:spPr>
          <a:xfrm>
            <a:off x="1447800" y="1752600"/>
            <a:ext cx="53340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ounded Rectangle 8"/>
          <p:cNvSpPr/>
          <p:nvPr/>
        </p:nvSpPr>
        <p:spPr>
          <a:xfrm>
            <a:off x="2590800" y="1905000"/>
            <a:ext cx="53340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ounded Rectangle 9"/>
          <p:cNvSpPr/>
          <p:nvPr/>
        </p:nvSpPr>
        <p:spPr>
          <a:xfrm>
            <a:off x="1371600" y="3352800"/>
            <a:ext cx="53340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ounded Rectangle 10"/>
          <p:cNvSpPr/>
          <p:nvPr/>
        </p:nvSpPr>
        <p:spPr>
          <a:xfrm>
            <a:off x="2514600" y="2819400"/>
            <a:ext cx="53340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ounded Rectangle 11"/>
          <p:cNvSpPr/>
          <p:nvPr/>
        </p:nvSpPr>
        <p:spPr>
          <a:xfrm>
            <a:off x="3276600" y="3276600"/>
            <a:ext cx="53340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ounded Rectangle 12"/>
          <p:cNvSpPr/>
          <p:nvPr/>
        </p:nvSpPr>
        <p:spPr>
          <a:xfrm>
            <a:off x="3657600" y="2362200"/>
            <a:ext cx="53340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419600" y="1433155"/>
            <a:ext cx="4724400" cy="13234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Spesso non consideriamo l’intera comunità ma solo alcune porzioni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assumendo che siano rappresentative dell’intera comunità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410200" y="3881735"/>
            <a:ext cx="23622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“Sampling bias”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6172200" y="3124200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ctangle 17"/>
          <p:cNvSpPr/>
          <p:nvPr/>
        </p:nvSpPr>
        <p:spPr>
          <a:xfrm>
            <a:off x="685800" y="486787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/>
              <a:t>1. </a:t>
            </a:r>
            <a:r>
              <a:rPr lang="en-US" sz="2200" dirty="0" err="1" smtClean="0"/>
              <a:t>Campionare</a:t>
            </a:r>
            <a:r>
              <a:rPr lang="en-US" sz="2200" dirty="0" smtClean="0"/>
              <a:t> </a:t>
            </a:r>
            <a:r>
              <a:rPr lang="en-US" sz="2200" dirty="0" err="1" smtClean="0"/>
              <a:t>diversi</a:t>
            </a:r>
            <a:r>
              <a:rPr lang="en-US" sz="2200" dirty="0" smtClean="0"/>
              <a:t> </a:t>
            </a:r>
            <a:r>
              <a:rPr lang="en-US" sz="2200" dirty="0" err="1" smtClean="0"/>
              <a:t>siti</a:t>
            </a:r>
            <a:r>
              <a:rPr lang="en-US" sz="2200" dirty="0" smtClean="0"/>
              <a:t> a random</a:t>
            </a:r>
          </a:p>
          <a:p>
            <a:endParaRPr lang="en-US" sz="2200" dirty="0" smtClean="0"/>
          </a:p>
          <a:p>
            <a:r>
              <a:rPr lang="en-US" sz="2200" dirty="0" smtClean="0"/>
              <a:t>2. </a:t>
            </a:r>
            <a:r>
              <a:rPr lang="en-US" sz="2200" dirty="0" err="1" smtClean="0"/>
              <a:t>Campionare</a:t>
            </a:r>
            <a:r>
              <a:rPr lang="en-US" sz="2200" dirty="0" smtClean="0"/>
              <a:t> diverse volte </a:t>
            </a:r>
            <a:r>
              <a:rPr lang="en-US" sz="2200" dirty="0" err="1" smtClean="0"/>
              <a:t>nel</a:t>
            </a:r>
            <a:r>
              <a:rPr lang="en-US" sz="2200" dirty="0" smtClean="0"/>
              <a:t> tempo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Stima della ricchezza specifica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" y="11430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2000" dirty="0" err="1" smtClean="0"/>
              <a:t>Anche</a:t>
            </a:r>
            <a:r>
              <a:rPr lang="en-US" sz="2000" dirty="0" smtClean="0"/>
              <a:t> se </a:t>
            </a:r>
            <a:r>
              <a:rPr lang="en-US" sz="2000" dirty="0" err="1" smtClean="0"/>
              <a:t>abbiamo</a:t>
            </a:r>
            <a:r>
              <a:rPr lang="en-US" sz="2000" dirty="0" smtClean="0"/>
              <a:t> un </a:t>
            </a:r>
            <a:r>
              <a:rPr lang="en-US" sz="2000" dirty="0" err="1" smtClean="0"/>
              <a:t>ottimo</a:t>
            </a:r>
            <a:r>
              <a:rPr lang="en-US" sz="2000" dirty="0" smtClean="0"/>
              <a:t> </a:t>
            </a:r>
            <a:r>
              <a:rPr lang="en-US" sz="2000" dirty="0" err="1" smtClean="0"/>
              <a:t>campionamento</a:t>
            </a:r>
            <a:r>
              <a:rPr lang="en-US" sz="2000" dirty="0" smtClean="0"/>
              <a:t> </a:t>
            </a:r>
            <a:r>
              <a:rPr lang="en-US" sz="2000" dirty="0" err="1" smtClean="0"/>
              <a:t>nello</a:t>
            </a:r>
            <a:r>
              <a:rPr lang="en-US" sz="2000" dirty="0" smtClean="0"/>
              <a:t> </a:t>
            </a:r>
            <a:r>
              <a:rPr lang="en-US" sz="2000" dirty="0" err="1" smtClean="0"/>
              <a:t>spazio</a:t>
            </a:r>
            <a:r>
              <a:rPr lang="en-US" sz="2000" dirty="0" smtClean="0"/>
              <a:t> e </a:t>
            </a:r>
            <a:r>
              <a:rPr lang="en-US" sz="2000" dirty="0" err="1" smtClean="0"/>
              <a:t>nel</a:t>
            </a:r>
            <a:r>
              <a:rPr lang="en-US" sz="2000" dirty="0" smtClean="0"/>
              <a:t> tempo le specie </a:t>
            </a:r>
            <a:r>
              <a:rPr lang="en-US" sz="2000" dirty="0" err="1" smtClean="0"/>
              <a:t>possono</a:t>
            </a:r>
            <a:r>
              <a:rPr lang="en-US" sz="2000" dirty="0" smtClean="0"/>
              <a:t> </a:t>
            </a:r>
            <a:r>
              <a:rPr lang="en-US" sz="2000" dirty="0" err="1" smtClean="0"/>
              <a:t>avere</a:t>
            </a:r>
            <a:r>
              <a:rPr lang="en-US" sz="2000" dirty="0" smtClean="0"/>
              <a:t> </a:t>
            </a:r>
            <a:r>
              <a:rPr lang="en-US" sz="2000" dirty="0" err="1" smtClean="0"/>
              <a:t>un’intrinseca</a:t>
            </a:r>
            <a:r>
              <a:rPr lang="en-US" sz="2000" dirty="0" smtClean="0"/>
              <a:t> </a:t>
            </a:r>
            <a:r>
              <a:rPr lang="en-US" sz="2000" dirty="0" err="1" smtClean="0"/>
              <a:t>diversa</a:t>
            </a:r>
            <a:r>
              <a:rPr lang="en-US" sz="2000" dirty="0" smtClean="0"/>
              <a:t> </a:t>
            </a:r>
            <a:r>
              <a:rPr lang="sv-SE" sz="2000" b="1" dirty="0" err="1" smtClean="0"/>
              <a:t>osservabilità</a:t>
            </a:r>
            <a:r>
              <a:rPr lang="sv-SE" sz="2000" b="1" dirty="0" smtClean="0"/>
              <a:t> (</a:t>
            </a:r>
            <a:r>
              <a:rPr lang="sv-SE" sz="2000" b="1" dirty="0" err="1" smtClean="0"/>
              <a:t>detectability</a:t>
            </a:r>
            <a:r>
              <a:rPr lang="sv-SE" sz="2000" b="1" dirty="0" smtClean="0"/>
              <a:t>)</a:t>
            </a:r>
            <a:endParaRPr lang="en-US" sz="2000" dirty="0" smtClean="0"/>
          </a:p>
        </p:txBody>
      </p:sp>
      <p:pic>
        <p:nvPicPr>
          <p:cNvPr id="23554" name="Picture 2" descr="http://t2.gstatic.com/images?q=tbn:ANd9GcRhKBQDqjyWuy8RoxDFAsNwsiV-AlwiZmhrvCJyWS9SNktSp4ah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2514600"/>
            <a:ext cx="1371600" cy="1027377"/>
          </a:xfrm>
          <a:prstGeom prst="rect">
            <a:avLst/>
          </a:prstGeom>
          <a:noFill/>
        </p:spPr>
      </p:pic>
      <p:pic>
        <p:nvPicPr>
          <p:cNvPr id="23556" name="Picture 4" descr="http://t0.gstatic.com/images?q=tbn:ANd9GcTZK2YGE4PUQMty_Epm7FTIT2OVKuYjvZXQLLxb20IBybeGOzE_3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90800" y="2514600"/>
            <a:ext cx="1600200" cy="16002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762000" y="4293513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o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diversa</a:t>
            </a:r>
            <a:r>
              <a:rPr lang="en-US" sz="2000" dirty="0" smtClean="0"/>
              <a:t> </a:t>
            </a:r>
            <a:r>
              <a:rPr lang="sv-SE" sz="2000" dirty="0" err="1" smtClean="0"/>
              <a:t>osservabilità</a:t>
            </a:r>
            <a:r>
              <a:rPr lang="sv-SE" sz="2000" dirty="0" smtClean="0"/>
              <a:t> a </a:t>
            </a:r>
            <a:r>
              <a:rPr lang="sv-SE" sz="2000" dirty="0" err="1" smtClean="0"/>
              <a:t>seconda</a:t>
            </a:r>
            <a:r>
              <a:rPr lang="sv-SE" sz="2000" dirty="0" smtClean="0"/>
              <a:t> </a:t>
            </a:r>
            <a:r>
              <a:rPr lang="sv-SE" sz="2000" dirty="0" err="1" smtClean="0"/>
              <a:t>dell’habitat</a:t>
            </a:r>
            <a:endParaRPr lang="sv-SE" sz="2000" dirty="0" smtClean="0"/>
          </a:p>
        </p:txBody>
      </p:sp>
      <p:pic>
        <p:nvPicPr>
          <p:cNvPr id="23560" name="Picture 8" descr="http://t2.gstatic.com/images?q=tbn:ANd9GcSsRf387tNKz56ruge-P2t-KZFsJh3GL0z5zN3C4JG8duYL-onW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24200" y="5181600"/>
            <a:ext cx="1752600" cy="1300969"/>
          </a:xfrm>
          <a:prstGeom prst="rect">
            <a:avLst/>
          </a:prstGeom>
          <a:noFill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14400" y="5181600"/>
            <a:ext cx="1676400" cy="129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Stima della ricchezza specifica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" y="12192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2000" dirty="0" smtClean="0"/>
              <a:t>In </a:t>
            </a:r>
            <a:r>
              <a:rPr lang="en-US" sz="2000" dirty="0" err="1" smtClean="0"/>
              <a:t>generale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numero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specie </a:t>
            </a:r>
            <a:r>
              <a:rPr lang="en-US" sz="2000" dirty="0" err="1" smtClean="0"/>
              <a:t>osservato</a:t>
            </a:r>
            <a:r>
              <a:rPr lang="en-US" sz="2000" dirty="0" smtClean="0"/>
              <a:t> </a:t>
            </a:r>
            <a:r>
              <a:rPr lang="en-US" sz="2000" dirty="0" err="1" smtClean="0"/>
              <a:t>attraverso</a:t>
            </a:r>
            <a:r>
              <a:rPr lang="en-US" sz="2000" dirty="0" smtClean="0"/>
              <a:t> un </a:t>
            </a:r>
            <a:r>
              <a:rPr lang="en-US" sz="2000" dirty="0" err="1" smtClean="0"/>
              <a:t>campionamento</a:t>
            </a:r>
            <a:r>
              <a:rPr lang="en-US" sz="2000" dirty="0" smtClean="0"/>
              <a:t> non è </a:t>
            </a:r>
            <a:r>
              <a:rPr lang="en-US" sz="2000" dirty="0" err="1" smtClean="0"/>
              <a:t>sempre</a:t>
            </a:r>
            <a:r>
              <a:rPr lang="en-US" sz="2000" dirty="0" smtClean="0"/>
              <a:t> la </a:t>
            </a:r>
            <a:r>
              <a:rPr lang="en-US" sz="2000" dirty="0" err="1" smtClean="0"/>
              <a:t>stima</a:t>
            </a:r>
            <a:r>
              <a:rPr lang="en-US" sz="2000" dirty="0" smtClean="0"/>
              <a:t> </a:t>
            </a:r>
            <a:r>
              <a:rPr lang="en-US" sz="2000" dirty="0" err="1" smtClean="0"/>
              <a:t>migliore</a:t>
            </a:r>
            <a:r>
              <a:rPr lang="en-US" sz="2000" dirty="0" smtClean="0"/>
              <a:t> </a:t>
            </a:r>
            <a:r>
              <a:rPr lang="en-US" sz="2000" dirty="0" err="1" smtClean="0"/>
              <a:t>della</a:t>
            </a:r>
            <a:r>
              <a:rPr lang="en-US" sz="2000" dirty="0" smtClean="0"/>
              <a:t> </a:t>
            </a:r>
            <a:r>
              <a:rPr lang="en-US" sz="2000" dirty="0" err="1" smtClean="0"/>
              <a:t>reale</a:t>
            </a:r>
            <a:r>
              <a:rPr lang="en-US" sz="2000" dirty="0" smtClean="0"/>
              <a:t> </a:t>
            </a:r>
            <a:r>
              <a:rPr lang="en-US" sz="2000" dirty="0" err="1" smtClean="0"/>
              <a:t>ricchezza</a:t>
            </a:r>
            <a:r>
              <a:rPr lang="en-US" sz="2000" dirty="0" smtClean="0"/>
              <a:t> </a:t>
            </a:r>
            <a:r>
              <a:rPr lang="en-US" sz="2000" dirty="0" err="1" smtClean="0"/>
              <a:t>specifica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certa</a:t>
            </a:r>
            <a:r>
              <a:rPr lang="en-US" sz="2000" dirty="0" smtClean="0"/>
              <a:t> area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8800" y="3810000"/>
            <a:ext cx="48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2000" dirty="0" smtClean="0"/>
              <a:t>Curve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accumulo</a:t>
            </a:r>
            <a:r>
              <a:rPr lang="en-US" sz="2000" dirty="0" smtClean="0"/>
              <a:t> e curve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rarefazione</a:t>
            </a:r>
            <a:endParaRPr lang="en-US" sz="2000" dirty="0" smtClean="0"/>
          </a:p>
        </p:txBody>
      </p:sp>
      <p:sp>
        <p:nvSpPr>
          <p:cNvPr id="11" name="Right Arrow 10"/>
          <p:cNvSpPr/>
          <p:nvPr/>
        </p:nvSpPr>
        <p:spPr>
          <a:xfrm rot="5400000">
            <a:off x="3543300" y="2400300"/>
            <a:ext cx="1066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Stima della ricchezza specifica: curve di accumulo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7239000" cy="548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4800" y="1066800"/>
            <a:ext cx="7772400" cy="4616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Curve di accumulo sugli individui</a:t>
            </a: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2233613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Stima della ricchezza specifica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: curve di accumulo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787568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5800" y="1143000"/>
            <a:ext cx="7772400" cy="4616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N! Curve di accumulo possibili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2233613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304800" y="1021377"/>
            <a:ext cx="77724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Curve di accumulo sulle unità di campionamento</a:t>
            </a:r>
          </a:p>
        </p:txBody>
      </p:sp>
      <p:pic>
        <p:nvPicPr>
          <p:cNvPr id="62466" name="Picture 2" descr="http://fl.biology.usgs.gov/posters/Herpetology/Seven_Sampling_Methods/seven_methods_7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5438775" cy="2474599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2400" y="167045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400" dirty="0" smtClean="0">
                <a:latin typeface="Arial" pitchFamily="34" charset="0"/>
                <a:ea typeface="+mj-ea"/>
                <a:cs typeface="Arial" pitchFamily="34" charset="0"/>
              </a:rPr>
              <a:t>Stima della ricchezza specifica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: curve di accumulo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867400" y="1828800"/>
            <a:ext cx="12192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SPAZIO</a:t>
            </a:r>
          </a:p>
        </p:txBody>
      </p:sp>
      <p:pic>
        <p:nvPicPr>
          <p:cNvPr id="22533" name="Picture 5" descr="http://www.pisces-conservation.com/sdrhelp/species%20accumulation%20curve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0600" y="3581400"/>
            <a:ext cx="4203086" cy="327660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010400" y="5486400"/>
            <a:ext cx="12192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TEMPO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1129</Words>
  <Application>Microsoft Office PowerPoint</Application>
  <PresentationFormat>On-screen Show (4:3)</PresentationFormat>
  <Paragraphs>219</Paragraphs>
  <Slides>39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Ekvation</vt:lpstr>
      <vt:lpstr>Slide 1</vt:lpstr>
      <vt:lpstr>Diversità dentro il sito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Lorenzo Marini</dc:creator>
  <cp:lastModifiedBy>Lorenzo Marini</cp:lastModifiedBy>
  <cp:revision>154</cp:revision>
  <dcterms:created xsi:type="dcterms:W3CDTF">2006-08-16T00:00:00Z</dcterms:created>
  <dcterms:modified xsi:type="dcterms:W3CDTF">2013-10-09T11:38:27Z</dcterms:modified>
</cp:coreProperties>
</file>