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56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61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lorenzo.marini@unipd.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4726"/>
            <a:ext cx="8610600" cy="707886"/>
          </a:xfrm>
        </p:spPr>
        <p:txBody>
          <a:bodyPr wrap="square">
            <a:spAutoFit/>
          </a:bodyPr>
          <a:lstStyle/>
          <a:p>
            <a:pPr algn="l"/>
            <a:r>
              <a:rPr lang="it-CH" sz="4000" dirty="0" smtClean="0">
                <a:latin typeface="Arial" pitchFamily="34" charset="0"/>
                <a:cs typeface="Arial" pitchFamily="34" charset="0"/>
              </a:rPr>
              <a:t>Biodiversità e Servizi Ecosistemici</a:t>
            </a:r>
            <a:endParaRPr lang="it-CH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326178"/>
          <a:ext cx="7162800" cy="640080"/>
        </p:xfrm>
        <a:graphic>
          <a:graphicData uri="http://schemas.openxmlformats.org/drawingml/2006/table">
            <a:tbl>
              <a:tblPr/>
              <a:tblGrid>
                <a:gridCol w="4800600"/>
                <a:gridCol w="2362200"/>
              </a:tblGrid>
              <a:tr h="0">
                <a:tc>
                  <a:txBody>
                    <a:bodyPr/>
                    <a:lstStyle/>
                    <a:p>
                      <a:r>
                        <a:rPr lang="sv-SE" b="0" i="0" dirty="0" err="1" smtClean="0">
                          <a:solidFill>
                            <a:schemeClr val="tx1"/>
                          </a:solidFill>
                          <a:latin typeface="Verdana"/>
                        </a:rPr>
                        <a:t>Curr</a:t>
                      </a:r>
                      <a:r>
                        <a:rPr lang="sv-SE" b="0" i="0" dirty="0" smtClean="0">
                          <a:solidFill>
                            <a:schemeClr val="tx1"/>
                          </a:solidFill>
                          <a:latin typeface="Verdana"/>
                        </a:rPr>
                        <a:t>.: </a:t>
                      </a:r>
                      <a:r>
                        <a:rPr lang="sv-SE" b="0" i="0" dirty="0" err="1" smtClean="0">
                          <a:solidFill>
                            <a:schemeClr val="tx1"/>
                          </a:solidFill>
                          <a:latin typeface="Verdana"/>
                        </a:rPr>
                        <a:t>Scienze</a:t>
                      </a:r>
                      <a:r>
                        <a:rPr lang="sv-SE" b="0" i="0" dirty="0" smtClean="0">
                          <a:solidFill>
                            <a:schemeClr val="tx1"/>
                          </a:solidFill>
                          <a:latin typeface="Verdana"/>
                        </a:rPr>
                        <a:t> </a:t>
                      </a:r>
                      <a:r>
                        <a:rPr lang="sv-SE" b="0" i="0" dirty="0" err="1" smtClean="0">
                          <a:solidFill>
                            <a:schemeClr val="tx1"/>
                          </a:solidFill>
                          <a:latin typeface="Verdana"/>
                        </a:rPr>
                        <a:t>Forestali</a:t>
                      </a:r>
                      <a:r>
                        <a:rPr lang="sv-SE" b="0" i="0" dirty="0" smtClean="0">
                          <a:solidFill>
                            <a:schemeClr val="tx1"/>
                          </a:solidFill>
                          <a:latin typeface="Verdana"/>
                        </a:rPr>
                        <a:t> e </a:t>
                      </a:r>
                      <a:r>
                        <a:rPr lang="sv-SE" b="0" i="0" dirty="0" err="1" smtClean="0">
                          <a:solidFill>
                            <a:schemeClr val="tx1"/>
                          </a:solidFill>
                          <a:latin typeface="Verdana"/>
                        </a:rPr>
                        <a:t>Ambientali</a:t>
                      </a:r>
                      <a:endParaRPr lang="sv-SE" b="0" i="0" dirty="0" smtClean="0">
                        <a:solidFill>
                          <a:schemeClr val="tx1"/>
                        </a:solidFill>
                        <a:latin typeface="Verdana"/>
                      </a:endParaRPr>
                    </a:p>
                    <a:p>
                      <a:r>
                        <a:rPr lang="sv-SE" b="0" i="0" dirty="0" err="1" smtClean="0">
                          <a:solidFill>
                            <a:schemeClr val="tx1"/>
                          </a:solidFill>
                          <a:latin typeface="Verdana"/>
                        </a:rPr>
                        <a:t>Percorso</a:t>
                      </a:r>
                      <a:r>
                        <a:rPr lang="sv-SE" b="0" i="0" dirty="0" smtClean="0">
                          <a:solidFill>
                            <a:schemeClr val="tx1"/>
                          </a:solidFill>
                          <a:latin typeface="Verdana"/>
                        </a:rPr>
                        <a:t>: </a:t>
                      </a:r>
                      <a:r>
                        <a:rPr lang="sv-SE" b="0" i="0" dirty="0" err="1" smtClean="0">
                          <a:solidFill>
                            <a:schemeClr val="tx1"/>
                          </a:solidFill>
                          <a:latin typeface="Verdana"/>
                        </a:rPr>
                        <a:t>GAB</a:t>
                      </a:r>
                      <a:endParaRPr lang="it-IT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199" y="2129135"/>
            <a:ext cx="22556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6 crediti (48 ore)</a:t>
            </a:r>
            <a:endParaRPr lang="it-IT" sz="2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3962400"/>
            <a:ext cx="480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000" dirty="0" smtClean="0"/>
              <a:t>Docente: Lorenzo Marini</a:t>
            </a:r>
          </a:p>
          <a:p>
            <a:pPr>
              <a:spcBef>
                <a:spcPct val="0"/>
              </a:spcBef>
            </a:pPr>
            <a:r>
              <a:rPr lang="it-IT" sz="2000" dirty="0" smtClean="0"/>
              <a:t>DAFNAE, Università di Padova</a:t>
            </a:r>
          </a:p>
          <a:p>
            <a:pPr>
              <a:spcBef>
                <a:spcPct val="0"/>
              </a:spcBef>
            </a:pPr>
            <a:r>
              <a:rPr lang="en-GB" sz="2000" dirty="0" smtClean="0"/>
              <a:t>E-mail: </a:t>
            </a:r>
            <a:r>
              <a:rPr lang="en-GB" sz="2000" dirty="0" smtClean="0">
                <a:hlinkClick r:id="rId2"/>
              </a:rPr>
              <a:t>lorenzo.marini@unipd.it</a:t>
            </a:r>
            <a:endParaRPr lang="it-IT" sz="2000" dirty="0" smtClean="0"/>
          </a:p>
          <a:p>
            <a:pPr>
              <a:spcBef>
                <a:spcPct val="0"/>
              </a:spcBef>
            </a:pPr>
            <a:r>
              <a:rPr lang="en-GB" sz="2000" dirty="0" smtClean="0"/>
              <a:t>Tel.: +39 0498272807</a:t>
            </a:r>
          </a:p>
          <a:p>
            <a:pPr>
              <a:spcBef>
                <a:spcPct val="0"/>
              </a:spcBef>
            </a:pPr>
            <a:endParaRPr lang="en-GB" sz="2000" dirty="0" smtClean="0"/>
          </a:p>
          <a:p>
            <a:pPr>
              <a:spcBef>
                <a:spcPct val="0"/>
              </a:spcBef>
            </a:pPr>
            <a:r>
              <a:rPr lang="en-GB" sz="2000" b="1" dirty="0" smtClean="0">
                <a:solidFill>
                  <a:srgbClr val="0000FF"/>
                </a:solidFill>
              </a:rPr>
              <a:t>http://www.biodiversity-lorenzomarini.eu/</a:t>
            </a:r>
            <a:endParaRPr lang="it-IT" sz="2000" dirty="0" smtClean="0"/>
          </a:p>
        </p:txBody>
      </p:sp>
      <p:pic>
        <p:nvPicPr>
          <p:cNvPr id="9218" name="Picture 2" descr="http://www.theresilientearth.com/files/images/biod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09800"/>
            <a:ext cx="2667000" cy="228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322725"/>
            <a:ext cx="7924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200" dirty="0" smtClean="0"/>
          </a:p>
          <a:p>
            <a:r>
              <a:rPr lang="it-IT" sz="2200" dirty="0" smtClean="0"/>
              <a:t>i. Biodiversità: concetti, misura e analisi</a:t>
            </a:r>
            <a:r>
              <a:rPr lang="sv-SE" sz="2200" dirty="0" smtClean="0"/>
              <a:t/>
            </a:r>
            <a:br>
              <a:rPr lang="sv-SE" sz="2200" dirty="0" smtClean="0"/>
            </a:br>
            <a:endParaRPr lang="sv-SE" sz="2200" dirty="0" smtClean="0"/>
          </a:p>
          <a:p>
            <a:r>
              <a:rPr lang="it-IT" sz="2200" dirty="0" smtClean="0"/>
              <a:t>ii. Determinanti naturali e antropogenici della diversità di piante e animali in ecosistemi agro-forestali</a:t>
            </a:r>
            <a:r>
              <a:rPr lang="sv-SE" sz="2200" dirty="0" smtClean="0"/>
              <a:t/>
            </a:r>
            <a:br>
              <a:rPr lang="sv-SE" sz="2200" dirty="0" smtClean="0"/>
            </a:br>
            <a:endParaRPr lang="sv-SE" sz="2200" dirty="0" smtClean="0"/>
          </a:p>
          <a:p>
            <a:r>
              <a:rPr lang="it-IT" sz="2200" dirty="0" smtClean="0"/>
              <a:t>iii. Servizi ecosistemici</a:t>
            </a:r>
            <a:r>
              <a:rPr lang="sv-SE" sz="2200" dirty="0" smtClean="0"/>
              <a:t/>
            </a:r>
            <a:br>
              <a:rPr lang="sv-SE" sz="2200" dirty="0" smtClean="0"/>
            </a:br>
            <a:endParaRPr lang="sv-SE" sz="2200" dirty="0" smtClean="0"/>
          </a:p>
          <a:p>
            <a:r>
              <a:rPr lang="it-IT" sz="2200" dirty="0" smtClean="0"/>
              <a:t>iv. Misure di conservazione della biodiversità e di mitigazione degli impatti</a:t>
            </a:r>
            <a:endParaRPr lang="sv-SE" sz="2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Programma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1371600"/>
            <a:ext cx="5410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it-IT" sz="2200" dirty="0" smtClean="0"/>
              <a:t>i. Biodiversità: concetti, misura e analisi</a:t>
            </a:r>
            <a:endParaRPr lang="sv-SE" sz="22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Programma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1219200"/>
            <a:ext cx="55626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1752600" y="2514600"/>
            <a:ext cx="5410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sv-SE" sz="2200" dirty="0" err="1" smtClean="0"/>
              <a:t>Capire</a:t>
            </a:r>
            <a:r>
              <a:rPr lang="sv-SE" sz="2200" dirty="0" smtClean="0"/>
              <a:t> </a:t>
            </a:r>
            <a:r>
              <a:rPr lang="sv-SE" sz="2200" dirty="0" err="1" smtClean="0"/>
              <a:t>cos’è</a:t>
            </a:r>
            <a:r>
              <a:rPr lang="sv-SE" sz="2200" dirty="0" smtClean="0"/>
              <a:t> la </a:t>
            </a:r>
            <a:r>
              <a:rPr lang="sv-SE" sz="2200" dirty="0" err="1" smtClean="0"/>
              <a:t>biodiversità</a:t>
            </a:r>
            <a:r>
              <a:rPr lang="sv-SE" sz="2200" dirty="0" smtClean="0"/>
              <a:t> e come </a:t>
            </a:r>
            <a:r>
              <a:rPr lang="sv-SE" sz="2200" dirty="0" err="1" smtClean="0"/>
              <a:t>misurarla</a:t>
            </a:r>
            <a:endParaRPr lang="sv-SE" sz="2200" dirty="0" smtClean="0"/>
          </a:p>
        </p:txBody>
      </p:sp>
      <p:pic>
        <p:nvPicPr>
          <p:cNvPr id="1028" name="Picture 4" descr="http://www.carbonorth.net/files/gallery/F3_07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191000"/>
            <a:ext cx="2743200" cy="1780884"/>
          </a:xfrm>
          <a:prstGeom prst="rect">
            <a:avLst/>
          </a:prstGeom>
          <a:noFill/>
        </p:spPr>
      </p:pic>
      <p:pic>
        <p:nvPicPr>
          <p:cNvPr id="1030" name="Picture 6" descr="http://www.pnas.org/content/104/32/12971/F4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91000"/>
            <a:ext cx="3048000" cy="2185798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14800"/>
            <a:ext cx="2242296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304800" y="3657600"/>
            <a:ext cx="1600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sv-SE" sz="2200" dirty="0" err="1" smtClean="0"/>
              <a:t>Definizioni</a:t>
            </a:r>
            <a:endParaRPr lang="sv-SE" sz="2200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3048000" y="3657600"/>
            <a:ext cx="2286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sv-SE" sz="2200" dirty="0" err="1" smtClean="0"/>
              <a:t>Campionamento</a:t>
            </a:r>
            <a:endParaRPr lang="sv-SE" sz="2200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7162800" y="3657600"/>
            <a:ext cx="1600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sv-SE" sz="2200" dirty="0" err="1" smtClean="0"/>
              <a:t>Analisi</a:t>
            </a:r>
            <a:endParaRPr lang="sv-SE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Programma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914400"/>
            <a:ext cx="5562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it-IT" sz="2200" dirty="0" smtClean="0"/>
              <a:t>ii. Perché varia nel tempo e nello spazio?</a:t>
            </a:r>
            <a:endParaRPr lang="sv-SE" sz="2200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1219200" y="1524000"/>
            <a:ext cx="1763889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990600" y="1600200"/>
            <a:ext cx="22577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it-IT" sz="2200" dirty="0" smtClean="0"/>
              <a:t>Determinanti</a:t>
            </a:r>
          </a:p>
          <a:p>
            <a:pPr marL="514350" indent="-514350" algn="ctr"/>
            <a:r>
              <a:rPr lang="it-IT" sz="2200" dirty="0" smtClean="0"/>
              <a:t>naturali</a:t>
            </a:r>
            <a:endParaRPr lang="sv-SE" sz="2200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5398911" y="1524000"/>
            <a:ext cx="1763889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5475111" y="1600200"/>
            <a:ext cx="16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it-IT" sz="2200" dirty="0" smtClean="0"/>
              <a:t>Impatti</a:t>
            </a:r>
          </a:p>
          <a:p>
            <a:pPr marL="514350" indent="-514350" algn="ctr"/>
            <a:r>
              <a:rPr lang="it-IT" sz="2200" dirty="0" smtClean="0"/>
              <a:t>antropici</a:t>
            </a:r>
            <a:endParaRPr lang="sv-SE" sz="2200" dirty="0" smtClean="0"/>
          </a:p>
        </p:txBody>
      </p:sp>
      <p:pic>
        <p:nvPicPr>
          <p:cNvPr id="19458" name="Picture 2" descr="http://3.bp.blogspot.com/_Zev81onBbJc/R1Qflvui4OI/AAAAAAAAAJE/BfynkM_od88/s1600-R/France-mountain-Alps-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2438400" cy="1828800"/>
          </a:xfrm>
          <a:prstGeom prst="rect">
            <a:avLst/>
          </a:prstGeom>
          <a:noFill/>
        </p:spPr>
      </p:pic>
      <p:pic>
        <p:nvPicPr>
          <p:cNvPr id="19460" name="Picture 4" descr="http://topcollegesonline.org/wp-content/uploads/2011/11/forestry+workers+8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667000"/>
            <a:ext cx="2743200" cy="1828800"/>
          </a:xfrm>
          <a:prstGeom prst="rect">
            <a:avLst/>
          </a:prstGeom>
          <a:noFill/>
        </p:spPr>
      </p:pic>
      <p:pic>
        <p:nvPicPr>
          <p:cNvPr id="19462" name="Picture 6" descr="http://www.parks.it/parco.colli.euganei/foto/Paesaggio.euganeo-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667000"/>
            <a:ext cx="2438400" cy="1828800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/>
          <p:nvPr/>
        </p:nvCxnSpPr>
        <p:spPr>
          <a:xfrm flipV="1">
            <a:off x="3581400" y="4648201"/>
            <a:ext cx="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581400" y="6324600"/>
            <a:ext cx="27432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16200000">
            <a:off x="2477454" y="5294947"/>
            <a:ext cx="17243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it-IT" sz="2200" dirty="0" smtClean="0"/>
              <a:t>Biodiversità</a:t>
            </a:r>
            <a:endParaRPr lang="sv-SE" sz="2200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2819400" y="6350913"/>
            <a:ext cx="441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it-IT" sz="2200" dirty="0" smtClean="0"/>
              <a:t>Clima, agricoltura, selvicoltura</a:t>
            </a:r>
            <a:endParaRPr lang="sv-SE" sz="2200" dirty="0" smtClean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3886200" y="4800600"/>
            <a:ext cx="1981200" cy="762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86200" y="4876800"/>
            <a:ext cx="213360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029200" y="5029200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it-IT" sz="3200" dirty="0" smtClean="0"/>
              <a:t>?</a:t>
            </a:r>
            <a:endParaRPr lang="sv-SE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Programma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25146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it-IT" sz="2200" dirty="0" smtClean="0"/>
              <a:t>Biodiversità</a:t>
            </a:r>
            <a:endParaRPr lang="sv-SE" sz="22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600200" y="1371600"/>
            <a:ext cx="5562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it-IT" sz="2200" dirty="0" smtClean="0"/>
              <a:t>iii. A cosa serve? Servizi ecosistemici!</a:t>
            </a:r>
            <a:endParaRPr lang="sv-SE" sz="22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505200" y="2354759"/>
            <a:ext cx="220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it-IT" sz="2200" dirty="0" smtClean="0"/>
              <a:t>Funzionamento</a:t>
            </a:r>
          </a:p>
          <a:p>
            <a:pPr marL="514350" indent="-514350" algn="ctr"/>
            <a:r>
              <a:rPr lang="it-IT" sz="2200" dirty="0" smtClean="0"/>
              <a:t> degli ecosistemi</a:t>
            </a:r>
            <a:endParaRPr lang="sv-SE" sz="22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6400800" y="2354759"/>
            <a:ext cx="213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it-IT" sz="2200" dirty="0" smtClean="0"/>
              <a:t>Servizi</a:t>
            </a:r>
          </a:p>
          <a:p>
            <a:pPr marL="514350" indent="-514350" algn="ctr"/>
            <a:r>
              <a:rPr lang="it-IT" sz="2200" dirty="0" smtClean="0"/>
              <a:t> ecosistemici</a:t>
            </a:r>
            <a:endParaRPr lang="sv-SE" sz="2200" dirty="0" smtClean="0"/>
          </a:p>
        </p:txBody>
      </p:sp>
      <p:pic>
        <p:nvPicPr>
          <p:cNvPr id="20482" name="Picture 2" descr="http://images.fineartamerica.com/images-medium-large/bumble-bee-on-a-cherry-blossom-tyra-obry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352800"/>
            <a:ext cx="2140901" cy="1752600"/>
          </a:xfrm>
          <a:prstGeom prst="rect">
            <a:avLst/>
          </a:prstGeom>
          <a:noFill/>
        </p:spPr>
      </p:pic>
      <p:pic>
        <p:nvPicPr>
          <p:cNvPr id="20484" name="Picture 4" descr="http://www.gatesheadbirders.co.uk/Insects/Pictures/Bombus-pascuorum-%28Common-Carder-Bee%29--r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2667000" cy="1776223"/>
          </a:xfrm>
          <a:prstGeom prst="rect">
            <a:avLst/>
          </a:prstGeom>
          <a:noFill/>
        </p:spPr>
      </p:pic>
      <p:pic>
        <p:nvPicPr>
          <p:cNvPr id="20486" name="Picture 6" descr="http://i.ebayimg.com/t/Sweet-Cherry-Mazzard-Cherry-Prunus-avium-Tree-Seeds-/11/%21CCFT75wEWk%7E$%28KGrHqF,%21jME0DTYQSf+BNJ+oKSOgw%7E%7E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3800" y="3352800"/>
            <a:ext cx="2336800" cy="1752600"/>
          </a:xfrm>
          <a:prstGeom prst="rect">
            <a:avLst/>
          </a:prstGeom>
          <a:noFill/>
        </p:spPr>
      </p:pic>
      <p:sp>
        <p:nvSpPr>
          <p:cNvPr id="21" name="Right Arrow 20"/>
          <p:cNvSpPr/>
          <p:nvPr/>
        </p:nvSpPr>
        <p:spPr>
          <a:xfrm>
            <a:off x="2667000" y="25146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ight Arrow 21"/>
          <p:cNvSpPr/>
          <p:nvPr/>
        </p:nvSpPr>
        <p:spPr>
          <a:xfrm>
            <a:off x="5867400" y="25146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Programma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0200" y="1371600"/>
            <a:ext cx="5562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it-IT" sz="2200" dirty="0" smtClean="0"/>
              <a:t>iii. A cosa serve? Servizi ecosistemici!</a:t>
            </a:r>
            <a:endParaRPr lang="sv-SE" sz="2200" dirty="0" smtClean="0"/>
          </a:p>
        </p:txBody>
      </p:sp>
      <p:pic>
        <p:nvPicPr>
          <p:cNvPr id="20484" name="Picture 4" descr="http://www.gatesheadbirders.co.uk/Insects/Pictures/Bombus-pascuorum-%28Common-Carder-Bee%29--r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52800"/>
            <a:ext cx="2667000" cy="177622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5800" y="2438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it-IT" sz="2200" dirty="0" smtClean="0"/>
              <a:t>Biodiversità</a:t>
            </a:r>
            <a:endParaRPr lang="sv-SE" sz="22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3505200" y="2209800"/>
            <a:ext cx="2209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it-IT" sz="2200" dirty="0" smtClean="0"/>
              <a:t>Funzionamento</a:t>
            </a:r>
          </a:p>
          <a:p>
            <a:pPr marL="514350" indent="-514350" algn="ctr"/>
            <a:r>
              <a:rPr lang="it-IT" sz="2200" dirty="0" smtClean="0"/>
              <a:t> degli ecosistemi </a:t>
            </a:r>
          </a:p>
          <a:p>
            <a:pPr marL="514350" indent="-514350" algn="ctr"/>
            <a:r>
              <a:rPr lang="it-IT" sz="2200" dirty="0" smtClean="0"/>
              <a:t>deteriorato </a:t>
            </a:r>
            <a:endParaRPr lang="sv-SE" sz="22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6400800" y="2309336"/>
            <a:ext cx="2133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it-IT" sz="4200" dirty="0" smtClean="0"/>
              <a:t>?</a:t>
            </a:r>
            <a:endParaRPr lang="sv-SE" sz="4200" dirty="0" smtClean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143000" y="2133600"/>
            <a:ext cx="990600" cy="99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295400" y="2133600"/>
            <a:ext cx="762000" cy="99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2667000" y="24384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ight Arrow 29"/>
          <p:cNvSpPr/>
          <p:nvPr/>
        </p:nvSpPr>
        <p:spPr>
          <a:xfrm>
            <a:off x="5791200" y="24384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530" name="AutoShape 2" descr="data:image/jpeg;base64,/9j/4AAQSkZJRgABAQAAAQABAAD/2wCEAAkGBhQSERUUExQUFBUWFBcYFxQYFRcVFRgUFRcVFBYYFRQXHCYeFxkkGRQVHy8gIycpLCwsFR8xNTAqNSYrLCkBCQoKDgwOGg8PGikcHSQsLCwsLCwsLCwsKSksLCwsLCwsLCktKSwsLCwsLCwsLCwsLCwpLCksLCwsLCwsLCwsKf/AABEIAL8BCAMBIgACEQEDEQH/xAAbAAACAwEBAQAAAAAAAAAAAAAEBQIDBgEAB//EAD0QAAEDAwIDBgQDBQkAAwAAAAECAxEABCESMQVBUQYTImFxgTKRobEUQlJicsHR8AcjM0OCkrLh8RUWY//EABgBAAMBAQAAAAAAAAAAAAAAAAECAwAE/8QAJhEAAgICAgIBBAMBAAAAAAAAAAECESExEkEDUYETImHBQnHwMv/aAAwDAQACEQMRAD8AQXOKAuH4pneikL6STXOi5Nm7NWurmgUprjj30o0YOERXkO6aXNPmc11buc0QGss7oFIq67UImsvaX8UW5fkjelowFxJ0BWKX99NX3TZJmhUozTpAG/CTnNa6zVishw9s1pLN0x7UkkYPcxS25INSubgxQPemgkYmhfWq3wDVayagXTWoJS4nlRlizVDYk0yZgUQMsUmBQTy6IdcoVyiKRaXkU7tSDSNCaZtOQKASdygVBluAKrW5JolDNawF2nahLl/TRzDZqm6sprUZAtrxM86aIvZFLUcOirFNxSuI1hLj1VuHFDpOaIUqBQoAsuEGastUVaUya73RFPQCTrAivV4HFcrGLrlgUnuLQTTZ64kUvWJpRlkVPsxQqmZrSI4bOTVT1iByrch6EIY8qoeRBNNrjApU6unTFYOrAqTd1FSdTIoXTmnoUc2/izU1WeZoWzVkU6bQCKR4CQtEhJmmKXaGRaydwMc/KopSQaWwheiaqcZimfDuH6gColIIMGBnT77b/KocZZ0qEklRAMREAjAPn5VNeS3SM0LW2Z+v0E1U61sKKGFkHEavLkYqVkz3iiM7DbzP/nyplfyK3QtbTCo880yaYhekycqwDBITMmeWxPtRth2YhQ1qn9kA/wDKiLuyKSXEmYaUmOeUlM+eFGm4tugc0JnxCE7ZKiMZgGN/UHHlQ7FupZgbDcn4R+8eVN2LRStKgkqDbYVAEypSlFI9MyfIGp8Mbhl59wqCNaMDHeLlRIHIcpPIE84qcrWI1f8AYyfsTttEAEiAdj1gxRaVw2pXUhI/5H7D/dWo4X2Fcdl55ehuToAAlSQYBA2QiI+WBzpNx7hSklDaJcKlEohJBX3qiEeE5HgbGOU0+ewWK7dA0qcUYA8KRvqWfcYSMk+aRzo3vYSmfzCfaYGPODTo9hwpKAu4SkIQBoSkqOr4nCVSACVTkTgDpVHGOy7gWVoUhxB5JMFCQIAKT+UAASCduVN9N7FUgS3fq5blLGHsn1MenI0Ut8RJMChYSeuuluaGUvNXtOVgnk29ceaxVouADVVy9igErZwc1c9EUifvikxNXNXxPOjlC2MG0g12qbZ6vVjWDNSaMZaFBIVFeVfxQHWBk/dhKd6S3PF9RgV11pTgoNnhRCqKijcjlwwpQmg27KTWras5TQJtQFUbowtVYYqDPBitQA3J8h9Tiny2tsUSLdIGUwQs+ITkbjB5RFTl5GlgNC1jhyJSHEEaQUkowrV+Uqn4q8lopEx/XpTwWgCdQEiZUoHYbiR9j6+dW3fClLhSTJXkGfzgTEnkQJHmI5UqtZfyC0L7e1mQUqB7uSOfxCYBHSh/w2p0JwmY6xkTnc1p+F8KU4Upc+MJKVGcoUtJ0E9FA6SfSeRqm6stLtu6Ugh3SDI+FwQk+8j5g0I3KHJf5gunTDLWxCFokpKG2wClUjUuAdJBEgEg56E0suWlBRe1ayhRUVAHJXJjyhRJnoTG1ariloHEulEalqknmnV8GeQAJV70rsWCsANFKkf3mqZSlRTsZ5FRIEZwfWtw8ibUmmq9ULa6FTXZp5x/vUtlTYVKlGAI2IE7nnjqKItOFhoaRvOTMzyH0raN3p8IkJUQAMgAxgRSB1r6bmMdcHn1+ddUeCdLZN20CsI+I9En57D71V3efambTAOpKVA5IOMDqPoKhcIAUceud+Z9OlT8fkcpWla9mcaQmVZqW8GkSAW1LVBjKtLafSBo9M1ouz1sytl0FCFMgJaCAoKMyorUpQ/MokZHSqRZEBSAJedSQtQMaGzP5uW8zTPhXDPwjJSTKFQEBXLYAgctRk+4rTguam9fAyeKG1xcBAS2lKolQSQPCkCCNR5b4pI7bpDoWcriJPJMeKPMhMek9TRrj0D6D3ihxbarhPUp+hEfervAosu7KEFRBJVAO8DOo+8wJoctLQBAUFHMwZEZAxz5/Kte20gIJBnThWTuBjBwN5x1pdd3JICUgAqwOp6knkKGErWwMw3E+Eqcc1J0gnLhnSAIkrWOXnHOMSaC4npSnQCUZBmP7xcc1D8qTyTI85Na3iuhhhSgdckJ1bal74H6RBzuaxKgVqJVkkyTU6pZ2OgezUpW4pgU+GvBAA6VEXYOKQcXrdVqiikJKk1cpkHNSUsJGSBTWASX1iapt7cjnR17xtoAxn6D51nLjj4nefIYT/3VVFvYra6NH+NQ2Mqz0GTXayF3xOdtum1eo8Igtm3fsiRSd2zUFVrnCKAcQFKqOiuwSyMCjO5Cq6LKdq6lGk5pLGo8EEDFDtfGJ5mCfXFNGVAihLq3zj+VK2uw1gvQwCjITMYIJkEcikY9cUXb22psaiFpkQoGCOWDseXhMH0qnhi1IckD/EEweSh8Xvv86c2i2+8093oUqCFIOkGT+kD7zSePxOMs5/WBJSs43wBxtteiXASIUgailJBJJbOVDaQJwTU7BhspLTgLesfBugn9TKtwJzp3B5DM6KyOlsAHKSRIgEEGYwABExVVtpWFNuFLhkkzA+aJInzEeldvBIlYga4Q7bqUrcFOkugagpI+FS0jZxO5/UmYyMvBw4Od0iMtPBcjJUFJUqRA5qKvkaLbe7kQgHTn4iTg8sk4rjfGUsypQhRAAHlvPlU3CKdhQY32fQoeJYCueBJB0hQIVjKUhJMbVB/hTTaQ20g6QTEdTvB3J867/wDM60pzhYkncgSQce1FvcabThI1VSMVxpaA27FQsJSjWkQlUBSidYUSU79Zx8qouEgBRCB8QCjOyZmdMjPn/Om7V+klQIAJ/vAJjCSnVHuB/uqXELdJTLZEc4gz6+W1I/Gv4uv6/Zr9mWuXld2pbXjEiEwQZ1JKyCT4hAkCKpS5qdWcEJVpTgmVjw/CPiAIOOZ9yGF5wpxoNlvxJTMAGJCyVfm2iZB/Zq2w7MrSmUGFKBKkeEyFZlLhG5mYMjepQc1jb7KfaFcPYSpwFMlIgrgiFK38XWjuNLQtSZ8QBHKQFZInptv1IpLbofZVKSkJMjulI1RGCoKEEGeR6143zicgxOI86fw24XNU3sSW8Fj4woHkQQeqdp+eKkzxhCSnGSnVqmMJOiPWVA+1BuOLPjTlP52z8JB3KD+VUexrI9p31tlllk5KnB3i/ClLalIdC1KO4yduaSN8U8pNBhFSPpLtyHmUQVpATlOASYjbPqPUUteZVCW0StUAOOqISopG8ECAB5AfyG4Y/pAQjUqAhICt4SANa5+AGJE5OomNpLvrfUCFgKCkgKGvukGDMOOEzo/ZAM8x0CzkDMrxt43R0MABhmQXlHS2VGApWo8sAACTGYzSjuUJBKZWBusgoSTAICE/Edxv8hWp4qpoae8etT4ZbQXCGEgEgaW2wpTsQeaUzyms/d3Vqolbt048r9LTOhA8kqcOB/prNNh0JnSdMTPnSK24h4jyzzP8qeX/AGmYQCG2yBB3UNRnGVQVD/SRWNu+MDZCEoHlqJHupRpo+OtgcrH132gKMYBj1+tZ6/7QrVMEya7bcNcfgxj9RkD2608seybScrJcPTZPyGTT8orQKZkUJccMJClHyz/5RzXZN9WQEjyKs/Stj3SUCEJCR0AipMLqbmw0ZfhXZZesl5MJHKRJPtyrlbFwTXqW2EvWs15lvNFus1BGKm5WVSoKaIoe4KdWaml0TMSOY2n0I2oe5dZUYPeNnrIcHuMH70qVhky3vdJCVjf4ViNvXZQrqrEqAKSFE5GDBA3ztI6VRYIU2okw6yRlScgbxIIls5JyIp9aWvckOYW2TIcRhMx/mIGEqgnxDBrLxu/wSsG4Y2dSUrkQoEGMjkR8qc2tl/eAfoUQD5HI+sH2NWv8PDnibAA3gbpPVPVPly5US8Qn+8jTiFdNUTj6/M10pC70C8PugpWjZRlxQ3EqUZM/LHnT3h3CUA+FIBUZJAyT1J50FwqzQT3qQfH5flTASB8vnTdm9SkZiQevTrRulZqzRDivCndENIQqY3Vkecc/SaxPFUKBUYBWD4upAkZMcs0/4x2kkHSqN5AMHy86wlx2kSgr1HMiIMZ57egrllPlgqoPo0PA+0DKh3BJDn+WYML1EKz0MSPPFPrGyOvxAxvP/dYjh+lK0KdEIcBB5RJ1QYyBqhQI+E+s034t25dsiG3mg+2pPgdSrQ5jksQUlQxkaZwetW8TqNPonLLNTdXiAvkAE4T1Sn4oHlINQ/FADHp6jlNK7TiKXUJWgyCJB9f44+lSWf66f9VTNijIXuAP6iD/ADoVPbFLToZckSBoVGoEGRkjKYIPXaaGQI2x/M7/AFrMceClXKYBkMPpHmoNqIj/AHilcmqMb/hvGW39KkuIX+opONSQIicp3H9GrLoIyogFMwIVBMfm2znGByrH9nbDu2WwRkJlQ/bV4o9pA/005XtHzPKingwZaXKFGAQI3SrEjnBrPdsOzipS9bwtC4MTkKE5E8pHqDVxcTMadXWZ25xG1EcPaCwEgfCSdJI+GZO+9TfKUuL1+wp1lCXhnD32gZDiwoakAOaVEHJT8JGoKkHn4edMbJth5Wh22AcTBBdGvV1hURIOCInPOtHdcH05SInBMSAUzpUPIyfmarY4OHNWsGT8QE60nkpMbjzFVjCjSnyBHOyjD6tTtu0CYHeKdcUTGwASoJHSMR0oxPYeyIILLJkQfGsnHTxyPaKnf2amGlOoe1lCVK0rVoKglJMawJBxuQfTnWLc/tWStOo26guNi4mB6kJkmm+1C5GnG+wdiEq7tq3SsAmV965nkO7LwJ9a+XP8OQHPEGjpJA7ttLbe++kCT/qJptxftq49gBLaeiZJP7yjk/Ss+5d86nOV6Ch6lYihXriDvSdXFCKoF8VGl4scfoVNEstxS22ucVJziEUABrtxFepT+IJNcrDI1qrmh3HTyqDYq5CZpKKnbR4A6itaVDbQM+5KgB9aNYu0rnWvWOYdSgnlkK1SPY0L3M7Ca4jhqjyjzKkj7mgrawJJLsaDhdumFouA0TzSolPmPFn21Gm3A1pSqE3LKiZ+EAEzuFIkpUPYUms+EgjQSgg7gK1H5JB2qh7s+02Uq71biicIbTn0Us4HyNdFutEqN6hxOZa7sAnSUYB3khI260v0uvlYbiERKzIk5IkAGYiZ+9DKW6UJQk6EpEqE6jEbajsaZ2N2bZrzIBVJ2URMeZ8q3G8MKdZBVOXCNIKkaTHi0kk+QiB9Ksa4S9dLAB0NjKlxseQSOZIj+PKct2i7QXS/8FLf75MrH7qTCB9a3HZpJbs2UOrKnlplSiZhS/GcTmJj2oYeAHLz+z+1WPE46CMSFpn5aTXzrtf/AGeuW69aF982TPiGlxJGcjZQ8x8hX1ZjiHdDS5AUNjIhQ5EdaTcd4gl9BQTBPwnorkfSkcY1cVTKRm4sxPBbN6+XpbUlKER3ilgKACgPCIEmYIj9netNcdiGFoCXXHHCkmFYSQjkiSDI9Z9qTdkHyy6+2SASAsjbIJT7jxb06fviqmgk1bJy2dPDW2EJS2V6AIEmSM8yAKgbkRMgRvO0efl9vSr7aycUkrEwCBgEkkmIgcqvPAXDkpSn9oLCfcRI+lP+EKLjfDSYMRjIODIEH+fTNUsqbUoKUQCAQpIjKilKT9qV8euHLRGtCJA3ESjTzHp6beVYPit2SRcMKUG1fE2VSWnYyg9QRJSrmJG4NcjnNto6YwVZPrbTjaUmVAYKzJMwoyT9fsBQ9zxVCgNLiNPIah9utZ6xc79hAV32ogKUQ34SoiQIjYTzPypiOGtsAFAKnJkrUMj93kPbPnVITcnhEpJItvuIIZSSrWo8wlCle0gQD6msa5x1xdx3ussgYG5CU9CI8U7mtd+MX1NCcT4ci5QUuD0WPjSeoP8AA4NWSJhV1/aJbstA6y6YzoOiT+6ZjPKgkf20okBm1cVjKluBAn/SFYmvk/GbJTL62VZKVRPIgwQoeRBBprbsBsAD/wBoydaGSs03aDtzcXSdBIQ3zQmc/vLOVemB5Vm1PGrWyDRCLeanfsaqFqwqh1g1oDZACgLm3intAFhFEW7E5qtTGaMYECswniqBUCqak4ZNQNKYtbVXqoccivUAmxSelSK6IbtxyqK2KQoQQUE+Ikeic/XBopi3Y3SNav8A9SUj/anHzVQam4q+2RqwI9yB960ftwK1YxUw6oQFDT+lMBInqE8qc8M4CtIwRnc+VXcNVbIbERqPxA7zzzz9qi92haSdLYJV1IVoB8zv8qvGKissk8hdwoNJwNXlIBOQJ9BNZm/vlOPJBhKQFQBsDzJPMnGad/iT3ZVPiIBUreScJSOiQPvXzXtVx+HChBII3Mx8qE36DBWzTLcBNXI408hUzKQIB5geYrMWHaIKHiSZ8s094Kjv0rWfA2DETCnFxsFQdIAIJME5AxvUqfRmq2NH+Kd42VKVLiSIByCP5jGaCd4irSVCJAk+Q6+lUXVqDAQS1AiBKtQ6+Ikz6GKW3luplQcaUpwAeNsxq8yk7K54Me+aRp3gKa7HHAHit2CUOHSQFBadeSDGmZgkAj0rUscJWoCNjz3+1Yvs2222624hXhXpgFIEqlKsFIhOxEfI8ju7S/caOoEBtXi0qB558IGefpVPCnFZFnlj21ty22E9BnzNK+IurUlWkhEYlQgExyUce9A8Z/tEDYOloEgAjW5oGfOD8gZpDbcOuuILQ9dud00DCWGhCVSREaslZ85xBJSMVVvpGUcWwlNshajqV3uDqUctCAcftGJhKZJ3JAxSniNhbs94ruEjQpLenAlSklfjQmUkBQBiK2tzwxu30pCYSAVLyVCPhCQVbkxE86y/bDhK3LdK2lALTcal4nvAtBUoH0AEe9R+ljOxlLoXcH4l+IWogFDuSAknStIjAHJQ+o8xnYWzocAMrHXJweeDv6Vj7QBOmAB1IAEzvt5nHlFbXhNwFQFiFKAIWNnBtKh+r9ob8xT+K+ORJFqbQBBUEoWrksJiDP5o2PqBSt/g61EqQiE9AQeeY5xWoTaoJlJ0q2nr5KGx9DQb1l3BW64qARgIXplW8QesVagHzPtJ2VaVcFS8OAAFQ5HSMEbSNqxjqgCQDMEj5Vre0/G1J1Ex3iyeUgCc4PyzvWKduFKVJ+gCQB5ACAM8qksjovQqi2LjOaAS5RVpbE5NZoIy74RQ5SFVVdLgYqq0cJNKYJNmK8uzxVqF0Qs+H2rGEriYqChipXKDqqSGcUWZCq6Wa9Vl1bSa9TKgM+hNvV5x2hTIryDUC4fbXRJJKGo2BUCQPbmfnTNq/aSIMKPkyAPmo/wpM22K6WzWg+CpCyimNnuLIPwpXjoEj/jFDB9ByUvD/VH3VQiWI3Me/wDAVaLlIx4icwEwCTyknYfOqcvZNr0MV8SBbKRPLfKsADJ9qwHaPs8pSy4jMnInIJ6eVaG2uJXoUQFHYbCemrqfPpVnEmlJBCgQYxP8KZu1aAriYm1tn2yIQr2z9q+j2NwksMgApKW4KP2jlZI66p+dJrRQG8+cc/UdOeCNhR9pxRnX3epKSTAltW55SFGTQA3Y1sbJLpOpxKI2nfPSu8X4R3QBKkqBBAiJKpGQqZSAJwRz3NdctSfhEnolDg/5Chbu1cQjUpHhEzqSTA6+WfnRlrQEILOWVlCVN6VGQlaQkpjMkr1BWRuPLArZ23HX1JPdEd6QCUkhSzIBOhWxBBBChXzrjHFVif7tCtQEJW0g6T5Jj6eVE8E7SvJb7pSSHA4khtKUMhLXgBkJACZUTuPzEmIEx02XjG6PplrwtCG4cbS4pagSlQCoWADpSozGSSSM+KnvCbFwkPL0ACQkHASmDlCRjf8AjSngV0hxKEu6m3EqUYUMnURhQOxBBEGnXaHiUIKRiREDlNdMYpLBCWxPxu97xM7guGDtKUjp/W9dtrYFvTyL6dPopsp+yqixZFSUiNk/Vw4HrGa7xC/RZsvLd2Z0lI5rJMISPPb5UzAZK4aAUQM5ioHtEq2SZEhJwlW0mDKSDj/o4oRvjSFo7xKhBznBzk+9IOK8XS4dCcjcmUpgDPxKMJ6SetQv0x4xs2lt/ay6pBJtUZUlAVqUtMHGopjw5VEzy8qU8Z42vSSoqWcwkZyeSRy9egrMWt+2YV3M6IhTd02pQiQD3UKnJJO3Wp3xW4iW1mSQJVJ88BAVB84nzrbedjOOMAb9o4SVulCCrPiUAfZIkxRnDeFNr/zAo9Egj6qH8KER2SdOVOok7/Er5mjODMBpwgupJH5dKh9VAU+EKE3vBQgag2D1kqP2IFRbiOQxsMCtI7ahelWgKPw/ERCVbmNjypBf2JbJHLlSN2MjO8QcJXijrJsAVBbOZqHf0dgaCHl9KmlyBQrSp3o1LVAAK8oVYwAqo3LVW8JazRYSz/4mc16tANMV6hYSx1nG1AzBo/8AECKAf3qZay1LlXa5xvPKgEk0SLjEIGnGTMk+8YHpQoDO3CwnG6voP5mg3Jq9LFS7qmFFD1sSaYvqhIOTER6c6tW1AqviJlKAP0ifWnWhHl0cUY99tgJ8yTApTccEeUST3aQT8S3mkj6rolFspWEgnyGT/t3ihLvgTu6khsdVqSj6E6j7A0FKzVRsux3ELlDZT+M75A8ICG+9CFCMd+8AkDKcAK5RFHcXeuHElLq8T8CAEDH61AZ9orPdk+0CGHe71qd7wRoCA3bIIlQIB8a1b58MznVWnDC9BUUglaTpSB8CTAkpSIQDIgH5ZE0TEZl7hmcJPdn9YBJyORGc+UD13rvCezraT3YkrcZWStQjw6pOlIJ8RS2VAk7DbxU34datrWSs+FA1KxgJk5UepIgAb7Yqpm+m6Q9EQ6g6RyQNKQnp8CYqdIbk1gJ4LeFmG7k62woI1QStolWkZHxNAx+7uMSDr+ONobSCV6wB4U6hqJmCBvOxzypJ4PxDyFDClOlOMpUNYjykSPcVm27olWtxRBGlOoiIIgFUDcYJ86znwFqzZf8A3UJA0NQRtJkZ39SetIuLcWVcKUVjExp5Y3MbSTGd8DpQF6vu/iUhR3OhUpjrkAj0IBFRadn6emc4ouXLDNoF4hZhYAIGNug+VYzjdmkLIg6YEkAcxEjac5gxtE863N0uPf7c6QJtS8SVIKUaRBPxFSoUceQgT1BoVnA8JVsyLbaUwEIM6pDivCo+RSCQBIkZnz6bPh9tlK1JGrTkySZ/Z6Tz61SeCBKyR+ad8gE5H1+hNMLJrSkA8p5yQJMCef8A1TI0pKqQYB/Qoe4skr3JHTGfnVkVXqKRk6upI/lTteyRy2vdBLRdAUIgwZjBG4IOKI4s13iD8wazXEnQpzUlWUwI9JyDzrT8IfDiB1ikpD2zIJYUTk1d+Cp/xbhwHjA9QKVqVQeAlDVtB2ph3GKHZJJosPwM0owkv3Ck1bYPQKp4mqTRHDbSRTdG7GKH5rlEIs4E16p2a2BO3BBwatt5O9A/iBRTL4FUoNjNDFTDUUO1czV6FVNoYIbaHn/XWrjb1Wyui20zQQQN6xKtiKpcs+VOQnFDvIrOT0DihX+DFK72zR+ZRT1hGrHlkSd+laIpFLr+0BFBGAuG8XYtyC00pTgP+KvSV77IBlLU/qAUrOCK+jcJcQ40UoUUHBWClWpJUJzIyqOp3PtWB4Pw8IdJKgFFtQbAVK9Z8IiJ0q3AmCJkbTWv4Rbrt2lS5K1EFQH+Ggx8KeZxuSZO9VjK3glIU8deAUGmgpLaDJB+Jbm2peOkgDl7mgbZsxI/WkfRR/r2q3i7SvEsQdz4QSNuW5qjhF6200kvqKFKdKkSFQUt6ZnSCQJUYIH5TQlJJgSs0HFrv+9eVEK/EOEeWY/r0pS24EiAAR00yPLHKlfGO16VgIYCjplRcUmCok5kHlJPnmfKoM3SlpyopGcwOkxnnOKDnfQXFovvyVa8CCmBvqkZj0ohi4Gkegqq0SkzqVpIEiQSCRkjG39bUvXqCiNgdo2znIorHyDYZdnvExMZBBmDIyDPrVwJwTGYkDrzz0oHcQc/Wig5IHl9+dUSyAtUPvS7jd73SUuASAsBQ6pMg+8gEefvRwXOOZ+/Khr+1S6ktqmD0wQdxHvTYQABXaJKFwoeEpBSoCZB2UD0icdRFd4hx5ARKZUFSARtPRXQ+VI3bIpC2V/EiVtnqndYHkQNXkUkc6EtnSieaThSTsoef8DuK1BD7a4BrScEfCVDpWNccCT4TI5TvHQ+Y2o2y4iQaVoaz6e4ylSeWRWW4hYaFEcuVFcD4xPhVTO9YC0/alYUzNsNwc1J/Y1N1qKGcSYpUwsTXm9E2F/pqTttqNWt8LAOKazDMcQkV6hhbRXqUwqtk0Ylkmo2drNaGy4Z1p26CkB2dsTTNNtApjb2AAq82wqTkUURQDFHW+ai7ZirmGopbNRYoYqhRmrHnKEC80AnXU0uunIpit3FK7wzWFZTwe5CbhCiJyQOZkggQPetgl5ltJU6QJyhtOdR6lXJI6jflWFYUUqkSOWN4ODB5GOdPn+MSrWEAqWnTBGoISmAkZ9vlFH6nF/82S42TvOLajISAT5YHSE7AfWkPEVaz4h4ivc5JmJPpiIq90L3xPU0reUQoGZgyfXH8B9aq2mDi0GqbaDYAbGsTqXJ8QM407AUIy/rXjbTgRgR08q8p37V5CJ3UTgDkJIOTjril4Vo1+w5qUGQZM4HQ9fXoP41SUlOCdW2ee2xPP1rmsJ5iTG55bc/lVTbulOTj9U53OKNUALU34RuArIO2Nse9D3LhRKk7AScYIzy64+tXKdJA2wMR0yfnk0uv31ZSfCSFFOR+WVD5wn+ppro1BDXE9XwxOOeM4+8fOjWliAZBKsk9SScn+dZJm4ghaRAmFJ5Anl6ETH/AFRRfJg42AEcoER1/wDafs1DPjwA7twbpVHqCCY+n1rPJYnamBClnxEmjbaxig5GSE6OHnpVgtSKfd0KGebFLYaBbR8pIPStZY32tIHOs2lgUXw93SqszUObpjn86VPqxWhAlM1neJs6VeVKMUAZqffRXEHFVKTJrGCkEmvVxoxXqBqJ8HIG5rR274rAW98U01teLk08ojKRuG7ivOO4pHa8Toz8UDUWilhWsmpqVFUtO1F5+skA8VTUFNVAO11y6o0YrdTFL7hJiinLmonNBCvInIINHsVQ8iDVjRp6AGgziBEb85/lSq9tEwQPOY3/APaYIVQ7gpVGg2Z1wFSTGrEDPrNVsXKp0qO4IB5g8q0i7cEUrvbEJg85AHqTinUq2K4iZpczqVI0gGdwAZnbrHqSBTLhV6hStLghBwP2RsPlg0PcWesGBpE5H7Qxk86A/DLQd/rTJKsCP8mnuHkIUQFBYGxSMH0pW86VPAnkQB5CucLeQVAOFQHPSATMGBnG8UaGNUkRO45elBSzRqE7VvE+aTP3+4FTZYmj3bIjepsNgUbMdtmIimA2rzIqxVIFIFWjNVqZJNGhua4kZojFSbTFUtohdNNWKHVbyZrWAZ2T3hg0s4s6KOAgUkuly5FFMDIsAxXg3mmbVn4amzbAmhYQZtrFepgtmK9QCf/Z"/>
          <p:cNvSpPr>
            <a:spLocks noChangeAspect="1" noChangeArrowheads="1"/>
          </p:cNvSpPr>
          <p:nvPr/>
        </p:nvSpPr>
        <p:spPr bwMode="auto">
          <a:xfrm>
            <a:off x="155575" y="-8683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2532" name="Picture 4" descr="http://www.sbs.utexas.edu/bio406d/images/pics/ros/Prunus%20mexicana%20fl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352800"/>
            <a:ext cx="2438400" cy="1761520"/>
          </a:xfrm>
          <a:prstGeom prst="rect">
            <a:avLst/>
          </a:prstGeom>
          <a:noFill/>
        </p:spPr>
      </p:pic>
      <p:pic>
        <p:nvPicPr>
          <p:cNvPr id="22534" name="Picture 6" descr="http://l.yimg.com/g/images/spaceou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965325"/>
            <a:ext cx="6134100" cy="4105275"/>
          </a:xfrm>
          <a:prstGeom prst="rect">
            <a:avLst/>
          </a:prstGeom>
          <a:noFill/>
        </p:spPr>
      </p:pic>
      <p:pic>
        <p:nvPicPr>
          <p:cNvPr id="22536" name="Picture 8" descr="http://l.yimg.com/g/images/spaceou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965325"/>
            <a:ext cx="6134100" cy="4105275"/>
          </a:xfrm>
          <a:prstGeom prst="rect">
            <a:avLst/>
          </a:prstGeom>
          <a:noFill/>
        </p:spPr>
      </p:pic>
      <p:pic>
        <p:nvPicPr>
          <p:cNvPr id="22538" name="Picture 10" descr="https://encrypted-tbn2.gstatic.com/images?q=tbn:ANd9GcQJ-QMaP6uv7WWX0v4OMNiQ8R0S1029Y5qToZC3vX7_NDrhfzw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352800"/>
            <a:ext cx="1562468" cy="208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Programma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23622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it-IT" sz="2200" dirty="0" smtClean="0"/>
              <a:t>Aree protette</a:t>
            </a:r>
            <a:endParaRPr lang="sv-SE" sz="22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200400" y="2354759"/>
            <a:ext cx="220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it-IT" sz="2200" dirty="0" smtClean="0"/>
              <a:t>Misure agro-</a:t>
            </a:r>
          </a:p>
          <a:p>
            <a:pPr marL="514350" indent="-514350" algn="ctr"/>
            <a:r>
              <a:rPr lang="it-IT" sz="2200" dirty="0" smtClean="0"/>
              <a:t>ambientali</a:t>
            </a:r>
            <a:endParaRPr lang="sv-SE" sz="22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6248400" y="2354759"/>
            <a:ext cx="213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it-IT" sz="2200" dirty="0" smtClean="0"/>
              <a:t>Ripristino </a:t>
            </a:r>
          </a:p>
          <a:p>
            <a:pPr marL="514350" indent="-514350" algn="ctr"/>
            <a:r>
              <a:rPr lang="it-IT" sz="2200" dirty="0" smtClean="0"/>
              <a:t>ambientale</a:t>
            </a:r>
            <a:endParaRPr lang="sv-SE" sz="22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524000" y="1143000"/>
            <a:ext cx="556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it-IT" sz="2200" dirty="0" smtClean="0"/>
              <a:t>iv. Quali strumenti abbiamo per ridurre le perdite di biodiversità?</a:t>
            </a:r>
            <a:endParaRPr lang="sv-SE" sz="2200" dirty="0" smtClean="0"/>
          </a:p>
        </p:txBody>
      </p:sp>
      <p:pic>
        <p:nvPicPr>
          <p:cNvPr id="21508" name="Picture 4" descr="http://www.yourlocalweb.co.uk/images/pictures/24/48/a-set-aside-strip-between-two-fields-241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800" y="3124200"/>
            <a:ext cx="2844800" cy="2133600"/>
          </a:xfrm>
          <a:prstGeom prst="rect">
            <a:avLst/>
          </a:prstGeom>
          <a:noFill/>
        </p:spPr>
      </p:pic>
      <p:pic>
        <p:nvPicPr>
          <p:cNvPr id="21510" name="Picture 6" descr="http://www.pc.gc.ca/progs/np-pn/re-er/ec-cs/%7E/media/progs/np-pn/re-er/ec-cs/ec-cs_index01.ashx?w=540&amp;h=346&amp;a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704" y="3124200"/>
            <a:ext cx="3329895" cy="2133600"/>
          </a:xfrm>
          <a:prstGeom prst="rect">
            <a:avLst/>
          </a:prstGeom>
          <a:noFill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109055"/>
            <a:ext cx="2362200" cy="21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95400"/>
            <a:ext cx="792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 smtClean="0"/>
          </a:p>
          <a:p>
            <a:r>
              <a:rPr lang="it-IT" sz="2400" dirty="0" smtClean="0"/>
              <a:t>1. Appunti di lezione</a:t>
            </a:r>
          </a:p>
          <a:p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it-IT" sz="2400" dirty="0" smtClean="0"/>
              <a:t>2. Materiale fornito a lezione (articoli scientifici su temi specifici in inglese)</a:t>
            </a:r>
            <a:r>
              <a:rPr lang="sv-SE" sz="2400" dirty="0" smtClean="0"/>
              <a:t/>
            </a:r>
            <a:br>
              <a:rPr lang="sv-SE" sz="2400" dirty="0" smtClean="0"/>
            </a:br>
            <a:endParaRPr lang="sv-SE" sz="2400" dirty="0" smtClean="0"/>
          </a:p>
          <a:p>
            <a:r>
              <a:rPr lang="it-IT" sz="2400" dirty="0" smtClean="0"/>
              <a:t>3. Libri solo in lingua inglese</a:t>
            </a:r>
            <a:r>
              <a:rPr lang="sv-SE" sz="2400" dirty="0" smtClean="0"/>
              <a:t/>
            </a:r>
            <a:br>
              <a:rPr lang="sv-SE" sz="2400" dirty="0" smtClean="0"/>
            </a:br>
            <a:endParaRPr lang="sv-SE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Materiale didattico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5562600"/>
            <a:ext cx="5867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b="1" dirty="0" err="1" smtClean="0">
                <a:solidFill>
                  <a:srgbClr val="FF0000"/>
                </a:solidFill>
              </a:rPr>
              <a:t>Esame</a:t>
            </a:r>
            <a:r>
              <a:rPr lang="sv-SE" sz="2200" b="1" dirty="0" smtClean="0">
                <a:solidFill>
                  <a:srgbClr val="FF0000"/>
                </a:solidFill>
              </a:rPr>
              <a:t> </a:t>
            </a:r>
            <a:r>
              <a:rPr lang="sv-SE" sz="2200" b="1" dirty="0" err="1" smtClean="0">
                <a:solidFill>
                  <a:srgbClr val="FF0000"/>
                </a:solidFill>
              </a:rPr>
              <a:t>scritto</a:t>
            </a:r>
            <a:r>
              <a:rPr lang="sv-SE" sz="2200" b="1" dirty="0" smtClean="0">
                <a:solidFill>
                  <a:srgbClr val="FF0000"/>
                </a:solidFill>
              </a:rPr>
              <a:t> </a:t>
            </a:r>
            <a:r>
              <a:rPr lang="sv-SE" sz="2200" b="1" dirty="0" err="1" smtClean="0">
                <a:solidFill>
                  <a:srgbClr val="FF0000"/>
                </a:solidFill>
              </a:rPr>
              <a:t>con</a:t>
            </a:r>
            <a:r>
              <a:rPr lang="sv-SE" sz="2200" b="1" dirty="0" smtClean="0">
                <a:solidFill>
                  <a:srgbClr val="FF0000"/>
                </a:solidFill>
              </a:rPr>
              <a:t> </a:t>
            </a:r>
            <a:r>
              <a:rPr lang="sv-SE" sz="2200" b="1" dirty="0" err="1" smtClean="0">
                <a:solidFill>
                  <a:srgbClr val="FF0000"/>
                </a:solidFill>
              </a:rPr>
              <a:t>domande</a:t>
            </a:r>
            <a:r>
              <a:rPr lang="sv-SE" sz="2200" b="1" dirty="0" smtClean="0">
                <a:solidFill>
                  <a:srgbClr val="FF0000"/>
                </a:solidFill>
              </a:rPr>
              <a:t> </a:t>
            </a:r>
            <a:r>
              <a:rPr lang="sv-SE" sz="2200" b="1" dirty="0" err="1" smtClean="0">
                <a:solidFill>
                  <a:srgbClr val="FF0000"/>
                </a:solidFill>
              </a:rPr>
              <a:t>aperte</a:t>
            </a:r>
            <a:r>
              <a:rPr lang="sv-SE" sz="2200" b="1" dirty="0" smtClean="0">
                <a:solidFill>
                  <a:srgbClr val="FF0000"/>
                </a:solidFill>
              </a:rPr>
              <a:t> (0-25)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Modalità di accertamento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066800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200" dirty="0" smtClean="0"/>
          </a:p>
          <a:p>
            <a:r>
              <a:rPr lang="it-IT" sz="2200" dirty="0" smtClean="0"/>
              <a:t>i. Biodiversità: concetti, misura e analisi</a:t>
            </a:r>
            <a:r>
              <a:rPr lang="sv-SE" sz="2200" dirty="0" smtClean="0"/>
              <a:t/>
            </a:r>
            <a:br>
              <a:rPr lang="sv-SE" sz="2200" dirty="0" smtClean="0"/>
            </a:br>
            <a:endParaRPr lang="sv-SE" sz="2200" dirty="0" smtClean="0"/>
          </a:p>
          <a:p>
            <a:r>
              <a:rPr lang="it-IT" sz="2200" dirty="0" smtClean="0"/>
              <a:t>ii. Determinanti naturali e antropogenici della diversità di piante e animali in ecosistemi agro-forestali</a:t>
            </a:r>
          </a:p>
          <a:p>
            <a:endParaRPr lang="it-IT" sz="2200" dirty="0" smtClean="0"/>
          </a:p>
          <a:p>
            <a:r>
              <a:rPr lang="sv-SE" sz="2200" dirty="0" smtClean="0"/>
              <a:t/>
            </a:r>
            <a:br>
              <a:rPr lang="sv-SE" sz="2200" dirty="0" smtClean="0"/>
            </a:br>
            <a:endParaRPr lang="sv-SE" sz="2200" dirty="0" smtClean="0"/>
          </a:p>
          <a:p>
            <a:r>
              <a:rPr lang="it-IT" sz="2200" dirty="0" smtClean="0"/>
              <a:t>iii. Servizi ecosistemici</a:t>
            </a:r>
            <a:r>
              <a:rPr lang="sv-SE" sz="2200" dirty="0" smtClean="0"/>
              <a:t/>
            </a:r>
            <a:br>
              <a:rPr lang="sv-SE" sz="2200" dirty="0" smtClean="0"/>
            </a:br>
            <a:endParaRPr lang="sv-SE" sz="2200" dirty="0" smtClean="0"/>
          </a:p>
          <a:p>
            <a:r>
              <a:rPr lang="it-IT" sz="2200" dirty="0" smtClean="0"/>
              <a:t>iv. Misure di conservazione della biodiversità e di mitigazione degli impatti</a:t>
            </a:r>
            <a:endParaRPr lang="sv-SE" sz="2200" dirty="0"/>
          </a:p>
        </p:txBody>
      </p:sp>
      <p:sp>
        <p:nvSpPr>
          <p:cNvPr id="7" name="Rectangle 6"/>
          <p:cNvSpPr/>
          <p:nvPr/>
        </p:nvSpPr>
        <p:spPr>
          <a:xfrm>
            <a:off x="1600200" y="2895600"/>
            <a:ext cx="586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b="1" dirty="0" err="1" smtClean="0">
                <a:solidFill>
                  <a:srgbClr val="FF0000"/>
                </a:solidFill>
              </a:rPr>
              <a:t>Presentazione</a:t>
            </a:r>
            <a:r>
              <a:rPr lang="sv-SE" sz="2200" b="1" dirty="0" smtClean="0">
                <a:solidFill>
                  <a:srgbClr val="FF0000"/>
                </a:solidFill>
              </a:rPr>
              <a:t> in </a:t>
            </a:r>
            <a:r>
              <a:rPr lang="sv-SE" sz="2200" b="1" dirty="0" err="1" smtClean="0">
                <a:solidFill>
                  <a:srgbClr val="FF0000"/>
                </a:solidFill>
              </a:rPr>
              <a:t>classe</a:t>
            </a:r>
            <a:r>
              <a:rPr lang="sv-SE" sz="2200" b="1" dirty="0" smtClean="0">
                <a:solidFill>
                  <a:srgbClr val="FF0000"/>
                </a:solidFill>
              </a:rPr>
              <a:t> </a:t>
            </a:r>
            <a:r>
              <a:rPr lang="sv-SE" sz="2200" b="1" dirty="0" smtClean="0">
                <a:solidFill>
                  <a:srgbClr val="FF0000"/>
                </a:solidFill>
              </a:rPr>
              <a:t>(</a:t>
            </a:r>
            <a:r>
              <a:rPr lang="sv-SE" sz="2200" b="1" dirty="0" smtClean="0">
                <a:solidFill>
                  <a:srgbClr val="FF0000"/>
                </a:solidFill>
              </a:rPr>
              <a:t>0-5 </a:t>
            </a:r>
            <a:r>
              <a:rPr lang="sv-SE" sz="2200" b="1" dirty="0" err="1" smtClean="0">
                <a:solidFill>
                  <a:srgbClr val="FF0000"/>
                </a:solidFill>
              </a:rPr>
              <a:t>punti</a:t>
            </a:r>
            <a:r>
              <a:rPr lang="sv-SE" sz="2200" b="1" dirty="0" smtClean="0">
                <a:solidFill>
                  <a:srgbClr val="FF0000"/>
                </a:solidFill>
              </a:rPr>
              <a:t>) + </a:t>
            </a:r>
            <a:r>
              <a:rPr lang="sv-SE" sz="2200" b="1" dirty="0" err="1" smtClean="0">
                <a:solidFill>
                  <a:srgbClr val="FF0000"/>
                </a:solidFill>
              </a:rPr>
              <a:t>eventuale</a:t>
            </a:r>
            <a:r>
              <a:rPr lang="sv-SE" sz="2200" b="1" dirty="0" smtClean="0">
                <a:solidFill>
                  <a:srgbClr val="FF0000"/>
                </a:solidFill>
              </a:rPr>
              <a:t> </a:t>
            </a:r>
            <a:r>
              <a:rPr lang="sv-SE" sz="2200" b="1" dirty="0" err="1" smtClean="0">
                <a:solidFill>
                  <a:srgbClr val="FF0000"/>
                </a:solidFill>
              </a:rPr>
              <a:t>uscita</a:t>
            </a:r>
            <a:r>
              <a:rPr lang="sv-SE" sz="2200" b="1" dirty="0" smtClean="0">
                <a:solidFill>
                  <a:srgbClr val="FF0000"/>
                </a:solidFill>
              </a:rPr>
              <a:t> </a:t>
            </a:r>
            <a:r>
              <a:rPr lang="sv-SE" sz="2200" b="1" dirty="0" err="1" smtClean="0">
                <a:solidFill>
                  <a:srgbClr val="FF0000"/>
                </a:solidFill>
              </a:rPr>
              <a:t>con</a:t>
            </a:r>
            <a:r>
              <a:rPr lang="sv-SE" sz="2200" b="1" dirty="0" smtClean="0">
                <a:solidFill>
                  <a:srgbClr val="FF0000"/>
                </a:solidFill>
              </a:rPr>
              <a:t> il </a:t>
            </a:r>
            <a:r>
              <a:rPr lang="sv-SE" sz="2200" b="1" dirty="0" err="1" smtClean="0">
                <a:solidFill>
                  <a:srgbClr val="FF0000"/>
                </a:solidFill>
              </a:rPr>
              <a:t>corso</a:t>
            </a:r>
            <a:r>
              <a:rPr lang="sv-SE" sz="2200" b="1" dirty="0" smtClean="0">
                <a:solidFill>
                  <a:srgbClr val="FF0000"/>
                </a:solidFill>
              </a:rPr>
              <a:t> di </a:t>
            </a:r>
            <a:r>
              <a:rPr lang="sv-SE" sz="2200" b="1" dirty="0" err="1" smtClean="0">
                <a:solidFill>
                  <a:srgbClr val="FF0000"/>
                </a:solidFill>
              </a:rPr>
              <a:t>ecologia</a:t>
            </a:r>
            <a:r>
              <a:rPr lang="sv-SE" sz="2200" b="1" dirty="0" smtClean="0">
                <a:solidFill>
                  <a:srgbClr val="FF0000"/>
                </a:solidFill>
              </a:rPr>
              <a:t> </a:t>
            </a:r>
            <a:r>
              <a:rPr lang="sv-SE" sz="2200" b="1" dirty="0" err="1" smtClean="0">
                <a:solidFill>
                  <a:srgbClr val="FF0000"/>
                </a:solidFill>
              </a:rPr>
              <a:t>applicata</a:t>
            </a:r>
            <a:r>
              <a:rPr lang="sv-SE" sz="2200" b="1" dirty="0" smtClean="0">
                <a:solidFill>
                  <a:srgbClr val="FF0000"/>
                </a:solidFill>
              </a:rPr>
              <a:t> (STAM)</a:t>
            </a:r>
            <a:endParaRPr lang="sv-SE" sz="2200" b="1" dirty="0" smtClean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7200" y="3048000"/>
            <a:ext cx="990600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ight Arrow 9"/>
          <p:cNvSpPr/>
          <p:nvPr/>
        </p:nvSpPr>
        <p:spPr>
          <a:xfrm>
            <a:off x="457200" y="5638800"/>
            <a:ext cx="990600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193</Words>
  <Application>Microsoft Office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Biodiversità e Servizi Ecosistemici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Biodiversitá e servizi ecosistemici</dc:title>
  <dc:creator>Lorenzo Marini</dc:creator>
  <cp:lastModifiedBy>Lorenzo Marini</cp:lastModifiedBy>
  <cp:revision>22</cp:revision>
  <dcterms:created xsi:type="dcterms:W3CDTF">2006-08-16T00:00:00Z</dcterms:created>
  <dcterms:modified xsi:type="dcterms:W3CDTF">2013-10-02T12:01:47Z</dcterms:modified>
</cp:coreProperties>
</file>