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71" r:id="rId4"/>
    <p:sldId id="270" r:id="rId5"/>
    <p:sldId id="261" r:id="rId6"/>
    <p:sldId id="262" r:id="rId7"/>
    <p:sldId id="263" r:id="rId8"/>
    <p:sldId id="264" r:id="rId9"/>
    <p:sldId id="272" r:id="rId10"/>
    <p:sldId id="273" r:id="rId11"/>
    <p:sldId id="274" r:id="rId12"/>
    <p:sldId id="276" r:id="rId13"/>
    <p:sldId id="278" r:id="rId14"/>
    <p:sldId id="266" r:id="rId15"/>
    <p:sldId id="275" r:id="rId16"/>
    <p:sldId id="286" r:id="rId17"/>
    <p:sldId id="284" r:id="rId18"/>
    <p:sldId id="277" r:id="rId19"/>
    <p:sldId id="285" r:id="rId20"/>
    <p:sldId id="259" r:id="rId21"/>
    <p:sldId id="283" r:id="rId22"/>
    <p:sldId id="279" r:id="rId23"/>
    <p:sldId id="280" r:id="rId24"/>
    <p:sldId id="282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55B"/>
    <a:srgbClr val="00924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13" y="-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i\Desktop\Esercizio_ANOVA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i\Desktop\Esercizi_2po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'esercizio svolto'!$M$2:$M$20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</c:numCache>
            </c:numRef>
          </c:xVal>
          <c:yVal>
            <c:numRef>
              <c:f>'esercizio svolto'!$N$2:$N$20</c:f>
              <c:numCache>
                <c:formatCode>0.00</c:formatCode>
                <c:ptCount val="19"/>
                <c:pt idx="0">
                  <c:v>-6.0000000000000504E-2</c:v>
                </c:pt>
                <c:pt idx="1">
                  <c:v>-0.36000000000000032</c:v>
                </c:pt>
                <c:pt idx="2">
                  <c:v>0.44000000000000006</c:v>
                </c:pt>
                <c:pt idx="3">
                  <c:v>-0.16000000000000014</c:v>
                </c:pt>
                <c:pt idx="4">
                  <c:v>0.13999999999999987</c:v>
                </c:pt>
                <c:pt idx="5">
                  <c:v>-4.0000000000000063E-2</c:v>
                </c:pt>
                <c:pt idx="6">
                  <c:v>-0.14000000000000071</c:v>
                </c:pt>
                <c:pt idx="7">
                  <c:v>0.46</c:v>
                </c:pt>
                <c:pt idx="8">
                  <c:v>-0.3400000000000008</c:v>
                </c:pt>
                <c:pt idx="9">
                  <c:v>5.9999999999999686E-2</c:v>
                </c:pt>
                <c:pt idx="10">
                  <c:v>0.27500000000000036</c:v>
                </c:pt>
                <c:pt idx="11">
                  <c:v>0.17499999999999913</c:v>
                </c:pt>
                <c:pt idx="12">
                  <c:v>-2.500000000000038E-2</c:v>
                </c:pt>
                <c:pt idx="13">
                  <c:v>-0.42500000000000082</c:v>
                </c:pt>
                <c:pt idx="14">
                  <c:v>0.17999999999999997</c:v>
                </c:pt>
                <c:pt idx="15">
                  <c:v>-0.22000000000000064</c:v>
                </c:pt>
                <c:pt idx="16">
                  <c:v>-0.32000000000000056</c:v>
                </c:pt>
                <c:pt idx="17">
                  <c:v>0.37999999999999962</c:v>
                </c:pt>
                <c:pt idx="18">
                  <c:v>-2.0000000000001371E-2</c:v>
                </c:pt>
              </c:numCache>
            </c:numRef>
          </c:yVal>
        </c:ser>
        <c:axId val="98604160"/>
        <c:axId val="98605696"/>
      </c:scatterChart>
      <c:valAx>
        <c:axId val="98604160"/>
        <c:scaling>
          <c:orientation val="minMax"/>
          <c:max val="4"/>
        </c:scaling>
        <c:axPos val="b"/>
        <c:numFmt formatCode="General" sourceLinked="1"/>
        <c:tickLblPos val="low"/>
        <c:crossAx val="98605696"/>
        <c:crosses val="autoZero"/>
        <c:crossBetween val="midCat"/>
        <c:majorUnit val="1"/>
      </c:valAx>
      <c:valAx>
        <c:axId val="9860569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sv-SE" sz="1800"/>
                  <a:t>Residui</a:t>
                </a:r>
              </a:p>
            </c:rich>
          </c:tx>
          <c:layout/>
        </c:title>
        <c:numFmt formatCode="0.00" sourceLinked="1"/>
        <c:tickLblPos val="nextTo"/>
        <c:crossAx val="98604160"/>
        <c:crosses val="autoZero"/>
        <c:crossBetween val="midCat"/>
      </c:valAx>
    </c:plotArea>
    <c:plotVisOnly val="1"/>
  </c:chart>
  <c:txPr>
    <a:bodyPr/>
    <a:lstStyle/>
    <a:p>
      <a:pPr>
        <a:defRPr sz="1400"/>
      </a:pPr>
      <a:endParaRPr lang="sv-S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chart>
    <c:plotArea>
      <c:layout>
        <c:manualLayout>
          <c:layoutTarget val="inner"/>
          <c:xMode val="edge"/>
          <c:yMode val="edge"/>
          <c:x val="0.21520671997692112"/>
          <c:y val="5.7060002916302199E-2"/>
          <c:w val="0.73455910857081064"/>
          <c:h val="0.74193678915135519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Sheet3!$B$17:$B$25</c:f>
              <c:numCache>
                <c:formatCode>General</c:formatCode>
                <c:ptCount val="9"/>
                <c:pt idx="0">
                  <c:v>-1.28</c:v>
                </c:pt>
                <c:pt idx="1">
                  <c:v>-0.84000000000000052</c:v>
                </c:pt>
                <c:pt idx="2">
                  <c:v>-0.52</c:v>
                </c:pt>
                <c:pt idx="3">
                  <c:v>-0.25</c:v>
                </c:pt>
                <c:pt idx="4">
                  <c:v>0</c:v>
                </c:pt>
                <c:pt idx="5">
                  <c:v>0.25</c:v>
                </c:pt>
                <c:pt idx="6">
                  <c:v>0.52</c:v>
                </c:pt>
                <c:pt idx="7">
                  <c:v>0.84000000000000052</c:v>
                </c:pt>
                <c:pt idx="8">
                  <c:v>1.28</c:v>
                </c:pt>
              </c:numCache>
            </c:numRef>
          </c:xVal>
          <c:yVal>
            <c:numRef>
              <c:f>Sheet3!$C$17:$C$25</c:f>
              <c:numCache>
                <c:formatCode>General</c:formatCode>
                <c:ptCount val="9"/>
                <c:pt idx="0">
                  <c:v>-0.3300000000000004</c:v>
                </c:pt>
                <c:pt idx="1">
                  <c:v>-0.2</c:v>
                </c:pt>
                <c:pt idx="2">
                  <c:v>-0.13</c:v>
                </c:pt>
                <c:pt idx="3">
                  <c:v>-0.1</c:v>
                </c:pt>
                <c:pt idx="4">
                  <c:v>0.05</c:v>
                </c:pt>
                <c:pt idx="5">
                  <c:v>0.2</c:v>
                </c:pt>
                <c:pt idx="6">
                  <c:v>0.25</c:v>
                </c:pt>
                <c:pt idx="7">
                  <c:v>0.32000000000000034</c:v>
                </c:pt>
                <c:pt idx="8">
                  <c:v>0.4</c:v>
                </c:pt>
              </c:numCache>
            </c:numRef>
          </c:yVal>
        </c:ser>
        <c:axId val="99302400"/>
        <c:axId val="99312768"/>
      </c:scatterChart>
      <c:valAx>
        <c:axId val="99302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v-SE"/>
                  <a:t>Quantili normali</a:t>
                </a:r>
              </a:p>
            </c:rich>
          </c:tx>
          <c:layout/>
        </c:title>
        <c:numFmt formatCode="General" sourceLinked="1"/>
        <c:tickLblPos val="low"/>
        <c:crossAx val="99312768"/>
        <c:crosses val="autoZero"/>
        <c:crossBetween val="midCat"/>
      </c:valAx>
      <c:valAx>
        <c:axId val="9931276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sv-SE"/>
                  <a:t>Residui</a:t>
                </a:r>
              </a:p>
            </c:rich>
          </c:tx>
          <c:layout/>
        </c:title>
        <c:numFmt formatCode="General" sourceLinked="1"/>
        <c:tickLblPos val="low"/>
        <c:crossAx val="99302400"/>
        <c:crosses val="autoZero"/>
        <c:crossBetween val="midCat"/>
      </c:valAx>
    </c:plotArea>
    <c:plotVisOnly val="1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04F66-8972-4559-AA95-51EF3A81B02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E2379F3-1C21-4F1C-A662-ADA98F9E95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514600" y="2620090"/>
            <a:ext cx="403860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sz="3200" dirty="0" smtClean="0"/>
              <a:t>ANOVA</a:t>
            </a:r>
          </a:p>
          <a:p>
            <a:pPr algn="ctr">
              <a:spcBef>
                <a:spcPct val="0"/>
              </a:spcBef>
              <a:defRPr/>
            </a:pPr>
            <a:r>
              <a:rPr lang="it-IT" sz="3200" dirty="0" smtClean="0"/>
              <a:t>Analisi della varianza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61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00" y="37338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Rectangle 73"/>
          <p:cNvSpPr>
            <a:spLocks noChangeArrowheads="1"/>
          </p:cNvSpPr>
          <p:nvPr/>
        </p:nvSpPr>
        <p:spPr bwMode="auto">
          <a:xfrm>
            <a:off x="457200" y="990600"/>
            <a:ext cx="5323893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b="1" dirty="0" err="1" smtClean="0">
                <a:solidFill>
                  <a:srgbClr val="0033CC"/>
                </a:solidFill>
              </a:rPr>
              <a:t>Devianza</a:t>
            </a:r>
            <a:r>
              <a:rPr lang="en-US" sz="2200" b="1" dirty="0" smtClean="0">
                <a:solidFill>
                  <a:srgbClr val="0033CC"/>
                </a:solidFill>
              </a:rPr>
              <a:t> (SS) </a:t>
            </a:r>
            <a:r>
              <a:rPr lang="en-US" sz="2200" b="1" dirty="0" err="1" smtClean="0">
                <a:solidFill>
                  <a:srgbClr val="0033CC"/>
                </a:solidFill>
              </a:rPr>
              <a:t>deve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essere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STANDARDIZZATA</a:t>
            </a:r>
            <a:endParaRPr lang="en-US" sz="2200" b="1" dirty="0">
              <a:solidFill>
                <a:srgbClr val="0033CC"/>
              </a:solidFill>
            </a:endParaRPr>
          </a:p>
        </p:txBody>
      </p:sp>
      <p:sp>
        <p:nvSpPr>
          <p:cNvPr id="14347" name="Rectangle 74"/>
          <p:cNvSpPr>
            <a:spLocks noChangeArrowheads="1"/>
          </p:cNvSpPr>
          <p:nvPr/>
        </p:nvSpPr>
        <p:spPr bwMode="auto">
          <a:xfrm>
            <a:off x="533400" y="1778913"/>
            <a:ext cx="138858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14349" name="AutoShape 76"/>
          <p:cNvSpPr>
            <a:spLocks noChangeArrowheads="1"/>
          </p:cNvSpPr>
          <p:nvPr/>
        </p:nvSpPr>
        <p:spPr bwMode="auto">
          <a:xfrm>
            <a:off x="533400" y="2716887"/>
            <a:ext cx="2667000" cy="838199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14353" name="Rectangle 85"/>
          <p:cNvSpPr>
            <a:spLocks noChangeArrowheads="1"/>
          </p:cNvSpPr>
          <p:nvPr/>
        </p:nvSpPr>
        <p:spPr bwMode="auto">
          <a:xfrm>
            <a:off x="1905000" y="1524000"/>
            <a:ext cx="170630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Devianza</a:t>
            </a:r>
            <a:r>
              <a:rPr lang="en-US" sz="2200" dirty="0" smtClean="0"/>
              <a:t> (SS)</a:t>
            </a:r>
            <a:endParaRPr lang="en-US" sz="2200" dirty="0"/>
          </a:p>
        </p:txBody>
      </p:sp>
      <p:sp>
        <p:nvSpPr>
          <p:cNvPr id="14354" name="Rectangle 86"/>
          <p:cNvSpPr>
            <a:spLocks noChangeArrowheads="1"/>
          </p:cNvSpPr>
          <p:nvPr/>
        </p:nvSpPr>
        <p:spPr bwMode="auto">
          <a:xfrm>
            <a:off x="1828800" y="1981200"/>
            <a:ext cx="193258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Gradi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libertà</a:t>
            </a:r>
            <a:endParaRPr lang="en-US" sz="2200" dirty="0"/>
          </a:p>
        </p:txBody>
      </p:sp>
      <p:sp>
        <p:nvSpPr>
          <p:cNvPr id="19" name="Rectangle 251"/>
          <p:cNvSpPr>
            <a:spLocks noChangeArrowheads="1"/>
          </p:cNvSpPr>
          <p:nvPr/>
        </p:nvSpPr>
        <p:spPr bwMode="auto">
          <a:xfrm>
            <a:off x="304800" y="196384"/>
            <a:ext cx="54392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dalla</a:t>
            </a:r>
            <a:r>
              <a:rPr lang="en-US" sz="2800" dirty="0" smtClean="0"/>
              <a:t> </a:t>
            </a:r>
            <a:r>
              <a:rPr lang="en-US" sz="2800" dirty="0" err="1" smtClean="0"/>
              <a:t>devianza</a:t>
            </a:r>
            <a:r>
              <a:rPr lang="en-US" sz="2800" dirty="0" smtClean="0"/>
              <a:t> </a:t>
            </a:r>
            <a:r>
              <a:rPr lang="en-US" sz="2800" dirty="0" err="1" smtClean="0"/>
              <a:t>alla</a:t>
            </a:r>
            <a:r>
              <a:rPr lang="en-US" sz="2800" dirty="0" smtClean="0"/>
              <a:t> </a:t>
            </a:r>
            <a:r>
              <a:rPr lang="en-US" sz="2800" dirty="0" err="1" smtClean="0"/>
              <a:t>varianza</a:t>
            </a:r>
            <a:endParaRPr lang="en-US" sz="2800" dirty="0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21985" y="1981200"/>
            <a:ext cx="15832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angle 74"/>
          <p:cNvSpPr>
            <a:spLocks noChangeArrowheads="1"/>
          </p:cNvSpPr>
          <p:nvPr/>
        </p:nvSpPr>
        <p:spPr bwMode="auto">
          <a:xfrm>
            <a:off x="582020" y="2921913"/>
            <a:ext cx="165346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FRA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32" name="Rectangle 85"/>
          <p:cNvSpPr>
            <a:spLocks noChangeArrowheads="1"/>
          </p:cNvSpPr>
          <p:nvPr/>
        </p:nvSpPr>
        <p:spPr bwMode="auto">
          <a:xfrm>
            <a:off x="2286000" y="2667000"/>
            <a:ext cx="7425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SS</a:t>
            </a:r>
            <a:r>
              <a:rPr lang="en-US" sz="2200" baseline="-25000" dirty="0" err="1" smtClean="0"/>
              <a:t>FRA</a:t>
            </a:r>
            <a:endParaRPr lang="en-US" sz="2200" baseline="-25000" dirty="0"/>
          </a:p>
        </p:txBody>
      </p:sp>
      <p:sp>
        <p:nvSpPr>
          <p:cNvPr id="33" name="Rectangle 86"/>
          <p:cNvSpPr>
            <a:spLocks noChangeArrowheads="1"/>
          </p:cNvSpPr>
          <p:nvPr/>
        </p:nvSpPr>
        <p:spPr bwMode="auto">
          <a:xfrm>
            <a:off x="2335831" y="3124200"/>
            <a:ext cx="559769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smtClean="0"/>
              <a:t>k-1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2275405" y="3124200"/>
            <a:ext cx="62019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74"/>
          <p:cNvSpPr>
            <a:spLocks noChangeArrowheads="1"/>
          </p:cNvSpPr>
          <p:nvPr/>
        </p:nvSpPr>
        <p:spPr bwMode="auto">
          <a:xfrm>
            <a:off x="5295988" y="2921913"/>
            <a:ext cx="1885644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36" name="Rectangle 85"/>
          <p:cNvSpPr>
            <a:spLocks noChangeArrowheads="1"/>
          </p:cNvSpPr>
          <p:nvPr/>
        </p:nvSpPr>
        <p:spPr bwMode="auto">
          <a:xfrm>
            <a:off x="7315200" y="2667000"/>
            <a:ext cx="97469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SS</a:t>
            </a:r>
            <a:r>
              <a:rPr lang="en-US" sz="2200" baseline="-25000" dirty="0" err="1" smtClean="0"/>
              <a:t>ENTRO</a:t>
            </a:r>
            <a:endParaRPr lang="en-US" sz="2200" baseline="-25000" dirty="0"/>
          </a:p>
        </p:txBody>
      </p:sp>
      <p:sp>
        <p:nvSpPr>
          <p:cNvPr id="37" name="Rectangle 86"/>
          <p:cNvSpPr>
            <a:spLocks noChangeArrowheads="1"/>
          </p:cNvSpPr>
          <p:nvPr/>
        </p:nvSpPr>
        <p:spPr bwMode="auto">
          <a:xfrm>
            <a:off x="7391400" y="3124200"/>
            <a:ext cx="54694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smtClean="0"/>
              <a:t>n-k</a:t>
            </a:r>
            <a:endParaRPr lang="en-US" sz="22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39000" y="3124200"/>
            <a:ext cx="86729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AutoShape 76"/>
          <p:cNvSpPr>
            <a:spLocks noChangeArrowheads="1"/>
          </p:cNvSpPr>
          <p:nvPr/>
        </p:nvSpPr>
        <p:spPr bwMode="auto">
          <a:xfrm>
            <a:off x="5257800" y="2716887"/>
            <a:ext cx="3048000" cy="838199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41" name="Line 66"/>
          <p:cNvSpPr>
            <a:spLocks noChangeShapeType="1"/>
          </p:cNvSpPr>
          <p:nvPr/>
        </p:nvSpPr>
        <p:spPr bwMode="auto">
          <a:xfrm flipV="1">
            <a:off x="5638800" y="5638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2" name="Line 67"/>
          <p:cNvSpPr>
            <a:spLocks noChangeShapeType="1"/>
          </p:cNvSpPr>
          <p:nvPr/>
        </p:nvSpPr>
        <p:spPr bwMode="auto">
          <a:xfrm flipV="1">
            <a:off x="6248400" y="56388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3" name="Line 72"/>
          <p:cNvSpPr>
            <a:spLocks noChangeShapeType="1"/>
          </p:cNvSpPr>
          <p:nvPr/>
        </p:nvSpPr>
        <p:spPr bwMode="auto">
          <a:xfrm flipV="1">
            <a:off x="6324600" y="5257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4" name="Line 73"/>
          <p:cNvSpPr>
            <a:spLocks noChangeShapeType="1"/>
          </p:cNvSpPr>
          <p:nvPr/>
        </p:nvSpPr>
        <p:spPr bwMode="auto">
          <a:xfrm flipV="1">
            <a:off x="7543800" y="4953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5" name="Line 74"/>
          <p:cNvSpPr>
            <a:spLocks noChangeShapeType="1"/>
          </p:cNvSpPr>
          <p:nvPr/>
        </p:nvSpPr>
        <p:spPr bwMode="auto">
          <a:xfrm flipV="1">
            <a:off x="6934200" y="43434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6" name="Line 75"/>
          <p:cNvSpPr>
            <a:spLocks noChangeShapeType="1"/>
          </p:cNvSpPr>
          <p:nvPr/>
        </p:nvSpPr>
        <p:spPr bwMode="auto">
          <a:xfrm flipV="1">
            <a:off x="6096000" y="53340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7" name="Line 76"/>
          <p:cNvSpPr>
            <a:spLocks noChangeShapeType="1"/>
          </p:cNvSpPr>
          <p:nvPr/>
        </p:nvSpPr>
        <p:spPr bwMode="auto">
          <a:xfrm flipV="1">
            <a:off x="7467600" y="3962400"/>
            <a:ext cx="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8" name="Line 107"/>
          <p:cNvSpPr>
            <a:spLocks noChangeShapeType="1"/>
          </p:cNvSpPr>
          <p:nvPr/>
        </p:nvSpPr>
        <p:spPr bwMode="auto">
          <a:xfrm flipV="1">
            <a:off x="5562600" y="51054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9" name="Rectangle 109"/>
          <p:cNvSpPr>
            <a:spLocks noChangeArrowheads="1"/>
          </p:cNvSpPr>
          <p:nvPr/>
        </p:nvSpPr>
        <p:spPr bwMode="auto">
          <a:xfrm>
            <a:off x="5638800" y="3954463"/>
            <a:ext cx="91877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000" b="1" dirty="0" err="1" smtClean="0">
                <a:solidFill>
                  <a:srgbClr val="FF0000"/>
                </a:solidFill>
              </a:rPr>
              <a:t>SS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ENTRO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  <p:pic>
        <p:nvPicPr>
          <p:cNvPr id="52" name="Picture 61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7338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Line 77"/>
          <p:cNvSpPr>
            <a:spLocks noChangeShapeType="1"/>
          </p:cNvSpPr>
          <p:nvPr/>
        </p:nvSpPr>
        <p:spPr bwMode="auto">
          <a:xfrm>
            <a:off x="2057400" y="4361862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54" name="Line 78"/>
          <p:cNvSpPr>
            <a:spLocks noChangeShapeType="1"/>
          </p:cNvSpPr>
          <p:nvPr/>
        </p:nvSpPr>
        <p:spPr bwMode="auto">
          <a:xfrm flipV="1">
            <a:off x="2590800" y="4971462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55" name="Line 79"/>
          <p:cNvSpPr>
            <a:spLocks noChangeShapeType="1"/>
          </p:cNvSpPr>
          <p:nvPr/>
        </p:nvSpPr>
        <p:spPr bwMode="auto">
          <a:xfrm flipV="1">
            <a:off x="1447800" y="5276263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56" name="Line 80"/>
          <p:cNvSpPr>
            <a:spLocks noChangeShapeType="1"/>
          </p:cNvSpPr>
          <p:nvPr/>
        </p:nvSpPr>
        <p:spPr bwMode="auto">
          <a:xfrm flipV="1">
            <a:off x="762000" y="5657263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57" name="Line 85"/>
          <p:cNvSpPr>
            <a:spLocks noChangeShapeType="1"/>
          </p:cNvSpPr>
          <p:nvPr/>
        </p:nvSpPr>
        <p:spPr bwMode="auto">
          <a:xfrm flipV="1">
            <a:off x="1143000" y="5123863"/>
            <a:ext cx="0" cy="53340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58" name="Line 91"/>
          <p:cNvSpPr>
            <a:spLocks noChangeShapeType="1"/>
          </p:cNvSpPr>
          <p:nvPr/>
        </p:nvSpPr>
        <p:spPr bwMode="auto">
          <a:xfrm flipV="1">
            <a:off x="1828800" y="5123863"/>
            <a:ext cx="0" cy="15240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59" name="Line 99"/>
          <p:cNvSpPr>
            <a:spLocks noChangeShapeType="1"/>
          </p:cNvSpPr>
          <p:nvPr/>
        </p:nvSpPr>
        <p:spPr bwMode="auto">
          <a:xfrm flipV="1">
            <a:off x="2362200" y="4369800"/>
            <a:ext cx="0" cy="76200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60" name="Line 102"/>
          <p:cNvSpPr>
            <a:spLocks noChangeShapeType="1"/>
          </p:cNvSpPr>
          <p:nvPr/>
        </p:nvSpPr>
        <p:spPr bwMode="auto">
          <a:xfrm flipV="1">
            <a:off x="3048000" y="4971463"/>
            <a:ext cx="0" cy="152400"/>
          </a:xfrm>
          <a:prstGeom prst="line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61" name="Line 105"/>
          <p:cNvSpPr>
            <a:spLocks noChangeShapeType="1"/>
          </p:cNvSpPr>
          <p:nvPr/>
        </p:nvSpPr>
        <p:spPr bwMode="auto">
          <a:xfrm>
            <a:off x="685800" y="5123863"/>
            <a:ext cx="266700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62" name="Rectangle 110"/>
          <p:cNvSpPr>
            <a:spLocks noChangeArrowheads="1"/>
          </p:cNvSpPr>
          <p:nvPr/>
        </p:nvSpPr>
        <p:spPr bwMode="auto">
          <a:xfrm>
            <a:off x="657671" y="3836400"/>
            <a:ext cx="707245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000" b="1" dirty="0" err="1" smtClean="0">
                <a:solidFill>
                  <a:srgbClr val="0033CC"/>
                </a:solidFill>
              </a:rPr>
              <a:t>SS</a:t>
            </a:r>
            <a:r>
              <a:rPr lang="en-US" sz="2000" b="1" baseline="-25000" dirty="0" err="1" smtClean="0">
                <a:solidFill>
                  <a:srgbClr val="0033CC"/>
                </a:solidFill>
              </a:rPr>
              <a:t>FRA</a:t>
            </a:r>
            <a:endParaRPr lang="en-US" sz="2000" b="1" baseline="-25000" dirty="0">
              <a:solidFill>
                <a:srgbClr val="0033CC"/>
              </a:solidFill>
            </a:endParaRPr>
          </a:p>
        </p:txBody>
      </p:sp>
      <p:sp>
        <p:nvSpPr>
          <p:cNvPr id="63" name="Rectangle 121"/>
          <p:cNvSpPr>
            <a:spLocks noChangeArrowheads="1"/>
          </p:cNvSpPr>
          <p:nvPr/>
        </p:nvSpPr>
        <p:spPr bwMode="auto">
          <a:xfrm>
            <a:off x="939212" y="5936246"/>
            <a:ext cx="35618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A</a:t>
            </a:r>
            <a:endParaRPr lang="en-US" sz="1600" b="1" baseline="-25000" dirty="0"/>
          </a:p>
        </p:txBody>
      </p:sp>
      <p:sp>
        <p:nvSpPr>
          <p:cNvPr id="64" name="Rectangle 122"/>
          <p:cNvSpPr>
            <a:spLocks noChangeArrowheads="1"/>
          </p:cNvSpPr>
          <p:nvPr/>
        </p:nvSpPr>
        <p:spPr bwMode="auto">
          <a:xfrm>
            <a:off x="1634630" y="5479046"/>
            <a:ext cx="34657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B</a:t>
            </a:r>
            <a:endParaRPr lang="en-US" sz="1600" b="1" baseline="-25000" dirty="0"/>
          </a:p>
        </p:txBody>
      </p:sp>
      <p:sp>
        <p:nvSpPr>
          <p:cNvPr id="65" name="Rectangle 123"/>
          <p:cNvSpPr>
            <a:spLocks noChangeArrowheads="1"/>
          </p:cNvSpPr>
          <p:nvPr/>
        </p:nvSpPr>
        <p:spPr bwMode="auto">
          <a:xfrm>
            <a:off x="2209800" y="3836400"/>
            <a:ext cx="34015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C</a:t>
            </a:r>
            <a:endParaRPr lang="en-US" sz="1600" b="1" baseline="-25000" dirty="0"/>
          </a:p>
        </p:txBody>
      </p:sp>
      <p:sp>
        <p:nvSpPr>
          <p:cNvPr id="66" name="Rectangle 124"/>
          <p:cNvSpPr>
            <a:spLocks noChangeArrowheads="1"/>
          </p:cNvSpPr>
          <p:nvPr/>
        </p:nvSpPr>
        <p:spPr bwMode="auto">
          <a:xfrm>
            <a:off x="2885890" y="4446000"/>
            <a:ext cx="31451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 smtClean="0"/>
              <a:t>D</a:t>
            </a:r>
            <a:endParaRPr lang="en-US" sz="1600" b="1" baseline="-25000" dirty="0"/>
          </a:p>
        </p:txBody>
      </p:sp>
      <p:sp>
        <p:nvSpPr>
          <p:cNvPr id="67" name="Rectangle 66"/>
          <p:cNvSpPr/>
          <p:nvPr/>
        </p:nvSpPr>
        <p:spPr>
          <a:xfrm>
            <a:off x="1143000" y="6351000"/>
            <a:ext cx="1447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Line 75"/>
          <p:cNvSpPr>
            <a:spLocks noChangeShapeType="1"/>
          </p:cNvSpPr>
          <p:nvPr/>
        </p:nvSpPr>
        <p:spPr bwMode="auto">
          <a:xfrm flipV="1">
            <a:off x="8153400" y="4953000"/>
            <a:ext cx="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Rectangle 73"/>
          <p:cNvSpPr>
            <a:spLocks noChangeArrowheads="1"/>
          </p:cNvSpPr>
          <p:nvPr/>
        </p:nvSpPr>
        <p:spPr bwMode="auto">
          <a:xfrm>
            <a:off x="457200" y="990600"/>
            <a:ext cx="4102533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b="1" dirty="0">
                <a:solidFill>
                  <a:srgbClr val="0033CC"/>
                </a:solidFill>
              </a:rPr>
              <a:t>SS </a:t>
            </a:r>
            <a:r>
              <a:rPr lang="en-US" sz="2200" b="1" dirty="0" err="1" smtClean="0">
                <a:solidFill>
                  <a:srgbClr val="0033CC"/>
                </a:solidFill>
              </a:rPr>
              <a:t>deve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essere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STANDARDIZZATA</a:t>
            </a:r>
            <a:endParaRPr lang="en-US" sz="2200" b="1" dirty="0">
              <a:solidFill>
                <a:srgbClr val="0033CC"/>
              </a:solidFill>
            </a:endParaRPr>
          </a:p>
        </p:txBody>
      </p:sp>
      <p:sp>
        <p:nvSpPr>
          <p:cNvPr id="14347" name="Rectangle 74"/>
          <p:cNvSpPr>
            <a:spLocks noChangeArrowheads="1"/>
          </p:cNvSpPr>
          <p:nvPr/>
        </p:nvSpPr>
        <p:spPr bwMode="auto">
          <a:xfrm>
            <a:off x="533400" y="1778913"/>
            <a:ext cx="138858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14349" name="AutoShape 76"/>
          <p:cNvSpPr>
            <a:spLocks noChangeArrowheads="1"/>
          </p:cNvSpPr>
          <p:nvPr/>
        </p:nvSpPr>
        <p:spPr bwMode="auto">
          <a:xfrm>
            <a:off x="533400" y="2716887"/>
            <a:ext cx="2667000" cy="838199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14353" name="Rectangle 85"/>
          <p:cNvSpPr>
            <a:spLocks noChangeArrowheads="1"/>
          </p:cNvSpPr>
          <p:nvPr/>
        </p:nvSpPr>
        <p:spPr bwMode="auto">
          <a:xfrm>
            <a:off x="1905000" y="1524000"/>
            <a:ext cx="170630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Devianza</a:t>
            </a:r>
            <a:r>
              <a:rPr lang="en-US" sz="2200" dirty="0" smtClean="0"/>
              <a:t> (SS)</a:t>
            </a:r>
            <a:endParaRPr lang="en-US" sz="2200" dirty="0"/>
          </a:p>
        </p:txBody>
      </p:sp>
      <p:sp>
        <p:nvSpPr>
          <p:cNvPr id="14354" name="Rectangle 86"/>
          <p:cNvSpPr>
            <a:spLocks noChangeArrowheads="1"/>
          </p:cNvSpPr>
          <p:nvPr/>
        </p:nvSpPr>
        <p:spPr bwMode="auto">
          <a:xfrm>
            <a:off x="1828800" y="1981200"/>
            <a:ext cx="193258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Gradi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libertà</a:t>
            </a:r>
            <a:endParaRPr lang="en-US" sz="2200" dirty="0"/>
          </a:p>
        </p:txBody>
      </p:sp>
      <p:sp>
        <p:nvSpPr>
          <p:cNvPr id="19" name="Rectangle 251"/>
          <p:cNvSpPr>
            <a:spLocks noChangeArrowheads="1"/>
          </p:cNvSpPr>
          <p:nvPr/>
        </p:nvSpPr>
        <p:spPr bwMode="auto">
          <a:xfrm>
            <a:off x="304800" y="196384"/>
            <a:ext cx="54392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dalla</a:t>
            </a:r>
            <a:r>
              <a:rPr lang="en-US" sz="2800" dirty="0" smtClean="0"/>
              <a:t> </a:t>
            </a:r>
            <a:r>
              <a:rPr lang="en-US" sz="2800" dirty="0" err="1" smtClean="0"/>
              <a:t>devianza</a:t>
            </a:r>
            <a:r>
              <a:rPr lang="en-US" sz="2800" dirty="0" smtClean="0"/>
              <a:t> </a:t>
            </a:r>
            <a:r>
              <a:rPr lang="en-US" sz="2800" dirty="0" err="1" smtClean="0"/>
              <a:t>alla</a:t>
            </a:r>
            <a:r>
              <a:rPr lang="en-US" sz="2800" dirty="0" smtClean="0"/>
              <a:t> </a:t>
            </a:r>
            <a:r>
              <a:rPr lang="en-US" sz="2800" dirty="0" err="1" smtClean="0"/>
              <a:t>varianza</a:t>
            </a:r>
            <a:endParaRPr lang="en-US" sz="2800" dirty="0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21985" y="1981200"/>
            <a:ext cx="15832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angle 74"/>
          <p:cNvSpPr>
            <a:spLocks noChangeArrowheads="1"/>
          </p:cNvSpPr>
          <p:nvPr/>
        </p:nvSpPr>
        <p:spPr bwMode="auto">
          <a:xfrm>
            <a:off x="582020" y="2921913"/>
            <a:ext cx="165346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FRA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32" name="Rectangle 85"/>
          <p:cNvSpPr>
            <a:spLocks noChangeArrowheads="1"/>
          </p:cNvSpPr>
          <p:nvPr/>
        </p:nvSpPr>
        <p:spPr bwMode="auto">
          <a:xfrm>
            <a:off x="2286000" y="2667000"/>
            <a:ext cx="7425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SS</a:t>
            </a:r>
            <a:r>
              <a:rPr lang="en-US" sz="2200" baseline="-25000" dirty="0" err="1" smtClean="0"/>
              <a:t>FRA</a:t>
            </a:r>
            <a:endParaRPr lang="en-US" sz="2200" baseline="-25000" dirty="0"/>
          </a:p>
        </p:txBody>
      </p:sp>
      <p:sp>
        <p:nvSpPr>
          <p:cNvPr id="33" name="Rectangle 86"/>
          <p:cNvSpPr>
            <a:spLocks noChangeArrowheads="1"/>
          </p:cNvSpPr>
          <p:nvPr/>
        </p:nvSpPr>
        <p:spPr bwMode="auto">
          <a:xfrm>
            <a:off x="2335831" y="3124200"/>
            <a:ext cx="559769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smtClean="0"/>
              <a:t>k-1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2275405" y="3124200"/>
            <a:ext cx="62019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Rectangle 74"/>
          <p:cNvSpPr>
            <a:spLocks noChangeArrowheads="1"/>
          </p:cNvSpPr>
          <p:nvPr/>
        </p:nvSpPr>
        <p:spPr bwMode="auto">
          <a:xfrm>
            <a:off x="5295988" y="2921913"/>
            <a:ext cx="1885644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36" name="Rectangle 85"/>
          <p:cNvSpPr>
            <a:spLocks noChangeArrowheads="1"/>
          </p:cNvSpPr>
          <p:nvPr/>
        </p:nvSpPr>
        <p:spPr bwMode="auto">
          <a:xfrm>
            <a:off x="7315200" y="2667000"/>
            <a:ext cx="97469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err="1" smtClean="0"/>
              <a:t>SS</a:t>
            </a:r>
            <a:r>
              <a:rPr lang="en-US" sz="2200" baseline="-25000" dirty="0" err="1" smtClean="0"/>
              <a:t>ENTRO</a:t>
            </a:r>
            <a:endParaRPr lang="en-US" sz="2200" baseline="-25000" dirty="0"/>
          </a:p>
        </p:txBody>
      </p:sp>
      <p:sp>
        <p:nvSpPr>
          <p:cNvPr id="37" name="Rectangle 86"/>
          <p:cNvSpPr>
            <a:spLocks noChangeArrowheads="1"/>
          </p:cNvSpPr>
          <p:nvPr/>
        </p:nvSpPr>
        <p:spPr bwMode="auto">
          <a:xfrm>
            <a:off x="7391400" y="3124200"/>
            <a:ext cx="54694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dirty="0" smtClean="0"/>
              <a:t>n-k</a:t>
            </a:r>
            <a:endParaRPr lang="en-US" sz="22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39000" y="3124200"/>
            <a:ext cx="86729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AutoShape 76"/>
          <p:cNvSpPr>
            <a:spLocks noChangeArrowheads="1"/>
          </p:cNvSpPr>
          <p:nvPr/>
        </p:nvSpPr>
        <p:spPr bwMode="auto">
          <a:xfrm>
            <a:off x="5257800" y="2716887"/>
            <a:ext cx="3048000" cy="838199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2971800" y="5817599"/>
            <a:ext cx="1447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00" b="1"/>
          </a:p>
        </p:txBody>
      </p:sp>
      <p:sp>
        <p:nvSpPr>
          <p:cNvPr id="71" name="AutoShape 76"/>
          <p:cNvSpPr>
            <a:spLocks noChangeArrowheads="1"/>
          </p:cNvSpPr>
          <p:nvPr/>
        </p:nvSpPr>
        <p:spPr bwMode="auto">
          <a:xfrm>
            <a:off x="2895600" y="5486400"/>
            <a:ext cx="1905000" cy="838199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25400" algn="ctr">
            <a:solidFill>
              <a:srgbClr val="00B05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 sz="2200" b="1"/>
          </a:p>
        </p:txBody>
      </p:sp>
      <p:sp>
        <p:nvSpPr>
          <p:cNvPr id="72" name="AutoShape 76"/>
          <p:cNvSpPr>
            <a:spLocks noChangeArrowheads="1"/>
          </p:cNvSpPr>
          <p:nvPr/>
        </p:nvSpPr>
        <p:spPr bwMode="auto">
          <a:xfrm>
            <a:off x="4800600" y="5486400"/>
            <a:ext cx="1066800" cy="838199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sv-SE" sz="2200" b="1"/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457200" y="3962400"/>
            <a:ext cx="79248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US" sz="2200" b="1" dirty="0" smtClean="0">
                <a:solidFill>
                  <a:srgbClr val="0033CC"/>
                </a:solidFill>
              </a:rPr>
              <a:t>Mi serve un test per </a:t>
            </a:r>
            <a:r>
              <a:rPr lang="en-US" sz="2200" b="1" dirty="0" err="1" smtClean="0">
                <a:solidFill>
                  <a:srgbClr val="0033CC"/>
                </a:solidFill>
              </a:rPr>
              <a:t>vedere</a:t>
            </a:r>
            <a:r>
              <a:rPr lang="en-US" sz="2200" b="1" dirty="0" smtClean="0">
                <a:solidFill>
                  <a:srgbClr val="0033CC"/>
                </a:solidFill>
              </a:rPr>
              <a:t> se la </a:t>
            </a:r>
            <a:r>
              <a:rPr lang="en-US" sz="2200" b="1" dirty="0" err="1" smtClean="0">
                <a:solidFill>
                  <a:srgbClr val="0033CC"/>
                </a:solidFill>
              </a:rPr>
              <a:t>varianza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fra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gruppi</a:t>
            </a:r>
            <a:r>
              <a:rPr lang="en-US" sz="2200" b="1" dirty="0" smtClean="0">
                <a:solidFill>
                  <a:srgbClr val="0033CC"/>
                </a:solidFill>
              </a:rPr>
              <a:t> è </a:t>
            </a:r>
            <a:r>
              <a:rPr lang="en-US" sz="2200" b="1" dirty="0" err="1" smtClean="0">
                <a:solidFill>
                  <a:srgbClr val="0033CC"/>
                </a:solidFill>
              </a:rPr>
              <a:t>maggiore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della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varianza</a:t>
            </a:r>
            <a:r>
              <a:rPr lang="en-US" sz="2200" b="1" dirty="0" smtClean="0">
                <a:solidFill>
                  <a:srgbClr val="0033CC"/>
                </a:solidFill>
              </a:rPr>
              <a:t> </a:t>
            </a:r>
            <a:r>
              <a:rPr lang="en-US" sz="2200" b="1" dirty="0" err="1" smtClean="0">
                <a:solidFill>
                  <a:srgbClr val="0033CC"/>
                </a:solidFill>
              </a:rPr>
              <a:t>entro</a:t>
            </a:r>
            <a:r>
              <a:rPr lang="en-US" sz="2200" b="1" dirty="0" smtClean="0">
                <a:solidFill>
                  <a:srgbClr val="0033CC"/>
                </a:solidFill>
              </a:rPr>
              <a:t> in </a:t>
            </a:r>
            <a:r>
              <a:rPr lang="en-US" sz="2200" b="1" dirty="0" err="1" smtClean="0">
                <a:solidFill>
                  <a:srgbClr val="0033CC"/>
                </a:solidFill>
              </a:rPr>
              <a:t>gruppi</a:t>
            </a:r>
            <a:endParaRPr lang="en-US" sz="2200" b="1" dirty="0">
              <a:solidFill>
                <a:srgbClr val="0033CC"/>
              </a:solidFill>
            </a:endParaRPr>
          </a:p>
        </p:txBody>
      </p:sp>
      <p:sp>
        <p:nvSpPr>
          <p:cNvPr id="25" name="Rectangle 251"/>
          <p:cNvSpPr>
            <a:spLocks noChangeArrowheads="1"/>
          </p:cNvSpPr>
          <p:nvPr/>
        </p:nvSpPr>
        <p:spPr bwMode="auto">
          <a:xfrm>
            <a:off x="3581400" y="5684966"/>
            <a:ext cx="1143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FRA</a:t>
            </a:r>
            <a:endParaRPr lang="en-US" sz="2200" b="1" dirty="0"/>
          </a:p>
        </p:txBody>
      </p:sp>
      <p:sp>
        <p:nvSpPr>
          <p:cNvPr id="26" name="Rectangle 251"/>
          <p:cNvSpPr>
            <a:spLocks noChangeArrowheads="1"/>
          </p:cNvSpPr>
          <p:nvPr/>
        </p:nvSpPr>
        <p:spPr bwMode="auto">
          <a:xfrm>
            <a:off x="4876800" y="5699611"/>
            <a:ext cx="1143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ENTRO</a:t>
            </a:r>
            <a:endParaRPr lang="en-US" sz="2200" b="1" dirty="0"/>
          </a:p>
        </p:txBody>
      </p:sp>
      <p:sp>
        <p:nvSpPr>
          <p:cNvPr id="27" name="Rectangle 251"/>
          <p:cNvSpPr>
            <a:spLocks noChangeArrowheads="1"/>
          </p:cNvSpPr>
          <p:nvPr/>
        </p:nvSpPr>
        <p:spPr bwMode="auto">
          <a:xfrm>
            <a:off x="3200400" y="5105400"/>
            <a:ext cx="2743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VARIANZA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TOTALE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005137"/>
            <a:ext cx="5105400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5" name="Rectangle 251"/>
          <p:cNvSpPr>
            <a:spLocks noChangeArrowheads="1"/>
          </p:cNvSpPr>
          <p:nvPr/>
        </p:nvSpPr>
        <p:spPr bwMode="auto">
          <a:xfrm>
            <a:off x="304800" y="196384"/>
            <a:ext cx="24751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il</a:t>
            </a:r>
            <a:r>
              <a:rPr lang="en-US" sz="2800" dirty="0" smtClean="0"/>
              <a:t> test F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1824740" y="1386245"/>
            <a:ext cx="1566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/>
              <a:t>Varianza</a:t>
            </a:r>
            <a:r>
              <a:rPr lang="en-US" sz="2400" baseline="-25000" dirty="0" err="1" smtClean="0"/>
              <a:t>FRA</a:t>
            </a:r>
            <a:endParaRPr lang="sv-SE" sz="2400" dirty="0"/>
          </a:p>
        </p:txBody>
      </p:sp>
      <p:sp>
        <p:nvSpPr>
          <p:cNvPr id="17" name="Rectangle 16"/>
          <p:cNvSpPr/>
          <p:nvPr/>
        </p:nvSpPr>
        <p:spPr>
          <a:xfrm>
            <a:off x="1824740" y="1931313"/>
            <a:ext cx="182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/>
              <a:t>Varianza</a:t>
            </a:r>
            <a:r>
              <a:rPr lang="en-US" sz="2400" baseline="-25000" dirty="0" err="1" smtClean="0"/>
              <a:t>ENTRO</a:t>
            </a:r>
            <a:endParaRPr lang="sv-SE" sz="2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841725" y="1919645"/>
            <a:ext cx="15832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57200" y="1371600"/>
            <a:ext cx="3200400" cy="1066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00"/>
          </a:p>
        </p:txBody>
      </p:sp>
      <p:sp>
        <p:nvSpPr>
          <p:cNvPr id="20" name="Rectangle 46"/>
          <p:cNvSpPr>
            <a:spLocks noChangeArrowheads="1"/>
          </p:cNvSpPr>
          <p:nvPr/>
        </p:nvSpPr>
        <p:spPr bwMode="auto">
          <a:xfrm>
            <a:off x="457200" y="1702713"/>
            <a:ext cx="1524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/>
            <a:r>
              <a:rPr lang="en-US" sz="2400" dirty="0" err="1" smtClean="0"/>
              <a:t>F</a:t>
            </a:r>
            <a:r>
              <a:rPr lang="en-US" sz="2400" baseline="-25000" dirty="0" err="1" smtClean="0"/>
              <a:t>CALCOLATO</a:t>
            </a:r>
            <a:r>
              <a:rPr lang="en-US" sz="2400" dirty="0" smtClean="0"/>
              <a:t>= </a:t>
            </a:r>
            <a:endParaRPr lang="en-US" sz="2400" dirty="0"/>
          </a:p>
        </p:txBody>
      </p:sp>
      <p:sp>
        <p:nvSpPr>
          <p:cNvPr id="39" name="Rectangle 251"/>
          <p:cNvSpPr>
            <a:spLocks noChangeArrowheads="1"/>
          </p:cNvSpPr>
          <p:nvPr/>
        </p:nvSpPr>
        <p:spPr bwMode="auto">
          <a:xfrm>
            <a:off x="3657600" y="1412557"/>
            <a:ext cx="4751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b="1" dirty="0" err="1" smtClean="0">
                <a:solidFill>
                  <a:srgbClr val="FF0000"/>
                </a:solidFill>
              </a:rPr>
              <a:t>Varianza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FRA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sempre</a:t>
            </a:r>
            <a:r>
              <a:rPr lang="en-US" sz="2400" b="1" dirty="0" smtClean="0">
                <a:solidFill>
                  <a:srgbClr val="FF0000"/>
                </a:solidFill>
              </a:rPr>
              <a:t> al </a:t>
            </a:r>
            <a:r>
              <a:rPr lang="en-US" sz="2400" b="1" dirty="0" err="1" smtClean="0">
                <a:solidFill>
                  <a:srgbClr val="FF0000"/>
                </a:solidFill>
              </a:rPr>
              <a:t>numeratore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0" name="Rectangle 251"/>
          <p:cNvSpPr>
            <a:spLocks noChangeArrowheads="1"/>
          </p:cNvSpPr>
          <p:nvPr/>
        </p:nvSpPr>
        <p:spPr bwMode="auto">
          <a:xfrm>
            <a:off x="457200" y="2667000"/>
            <a:ext cx="710220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dirty="0" err="1" smtClean="0"/>
              <a:t>F</a:t>
            </a:r>
            <a:r>
              <a:rPr lang="en-US" sz="2400" baseline="-25000" dirty="0" err="1" smtClean="0"/>
              <a:t>CRITICO</a:t>
            </a:r>
            <a:r>
              <a:rPr lang="en-US" sz="2400" dirty="0" smtClean="0"/>
              <a:t> </a:t>
            </a:r>
            <a:r>
              <a:rPr lang="en-US" sz="2400" dirty="0" err="1" smtClean="0"/>
              <a:t>si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distribuisce</a:t>
            </a:r>
            <a:r>
              <a:rPr lang="en-US" sz="2400" dirty="0" smtClean="0"/>
              <a:t> </a:t>
            </a:r>
            <a:r>
              <a:rPr lang="en-US" sz="2400" dirty="0" err="1" smtClean="0"/>
              <a:t>secondo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seguenti</a:t>
            </a:r>
            <a:r>
              <a:rPr lang="en-US" sz="2400" dirty="0" smtClean="0"/>
              <a:t> </a:t>
            </a:r>
            <a:r>
              <a:rPr lang="en-US" sz="2400" dirty="0" err="1" smtClean="0"/>
              <a:t>gradi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libertà</a:t>
            </a:r>
            <a:r>
              <a:rPr lang="en-US" sz="2400" dirty="0" smtClean="0"/>
              <a:t>: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en-US" sz="24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dirty="0" err="1" smtClean="0"/>
              <a:t>Numeratore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k-1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en-US" sz="24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dirty="0" err="1" smtClean="0"/>
              <a:t>Denominatore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17055B"/>
                </a:solidFill>
              </a:rPr>
              <a:t>n-k</a:t>
            </a:r>
            <a:endParaRPr lang="en-US" sz="2400" b="1" dirty="0">
              <a:solidFill>
                <a:srgbClr val="17055B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648200" y="4114800"/>
            <a:ext cx="41148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Rectangle 42"/>
          <p:cNvSpPr/>
          <p:nvPr/>
        </p:nvSpPr>
        <p:spPr>
          <a:xfrm>
            <a:off x="4267200" y="4343400"/>
            <a:ext cx="381000" cy="25146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ectangle 43"/>
          <p:cNvSpPr/>
          <p:nvPr/>
        </p:nvSpPr>
        <p:spPr>
          <a:xfrm>
            <a:off x="457200" y="4114800"/>
            <a:ext cx="25146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00" b="1"/>
          </a:p>
        </p:txBody>
      </p:sp>
      <p:sp>
        <p:nvSpPr>
          <p:cNvPr id="45" name="Rectangle 44"/>
          <p:cNvSpPr/>
          <p:nvPr/>
        </p:nvSpPr>
        <p:spPr>
          <a:xfrm>
            <a:off x="457200" y="3429000"/>
            <a:ext cx="2514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00" b="1"/>
          </a:p>
        </p:txBody>
      </p:sp>
      <p:sp>
        <p:nvSpPr>
          <p:cNvPr id="46" name="Rectangle 251"/>
          <p:cNvSpPr>
            <a:spLocks noChangeArrowheads="1"/>
          </p:cNvSpPr>
          <p:nvPr/>
        </p:nvSpPr>
        <p:spPr bwMode="auto">
          <a:xfrm>
            <a:off x="228600" y="5197733"/>
            <a:ext cx="396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Il test F </a:t>
            </a:r>
            <a:r>
              <a:rPr lang="en-US" sz="2400" b="1" dirty="0" err="1" smtClean="0">
                <a:solidFill>
                  <a:srgbClr val="FF0000"/>
                </a:solidFill>
              </a:rPr>
              <a:t>dell’ANOVA</a:t>
            </a:r>
            <a:r>
              <a:rPr lang="en-US" sz="2400" b="1" dirty="0" smtClean="0">
                <a:solidFill>
                  <a:srgbClr val="FF0000"/>
                </a:solidFill>
              </a:rPr>
              <a:t> è a </a:t>
            </a:r>
            <a:r>
              <a:rPr lang="en-US" sz="2400" b="1" dirty="0" err="1" smtClean="0">
                <a:solidFill>
                  <a:srgbClr val="FF0000"/>
                </a:solidFill>
              </a:rPr>
              <a:t>una</a:t>
            </a:r>
            <a:r>
              <a:rPr lang="en-US" sz="2400" b="1" dirty="0" smtClean="0">
                <a:solidFill>
                  <a:srgbClr val="FF0000"/>
                </a:solidFill>
              </a:rPr>
              <a:t> coda:</a:t>
            </a:r>
          </a:p>
          <a:p>
            <a:pPr>
              <a:spcBef>
                <a:spcPct val="0"/>
              </a:spcBef>
            </a:pPr>
            <a:r>
              <a:rPr lang="en-US" sz="2400" dirty="0" err="1" smtClean="0"/>
              <a:t>Varianza</a:t>
            </a:r>
            <a:r>
              <a:rPr lang="en-US" sz="2400" baseline="-25000" dirty="0" err="1" smtClean="0"/>
              <a:t>FRA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&gt;</a:t>
            </a:r>
            <a:r>
              <a:rPr lang="en-US" sz="2400" dirty="0" err="1" smtClean="0"/>
              <a:t>Varianza</a:t>
            </a:r>
            <a:r>
              <a:rPr lang="en-US" sz="2400" baseline="-25000" dirty="0" err="1" smtClean="0"/>
              <a:t>ENTRO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07" name="Rectangle 20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7010400" cy="685800"/>
          </a:xfrm>
        </p:spPr>
        <p:txBody>
          <a:bodyPr/>
          <a:lstStyle/>
          <a:p>
            <a:r>
              <a:rPr lang="en-US" sz="2800" dirty="0" err="1" smtClean="0"/>
              <a:t>Tabella</a:t>
            </a:r>
            <a:r>
              <a:rPr lang="en-US" sz="2800" dirty="0" smtClean="0"/>
              <a:t> ANOVA</a:t>
            </a:r>
            <a:endParaRPr lang="en-US" sz="2800" dirty="0"/>
          </a:p>
        </p:txBody>
      </p:sp>
      <p:graphicFrame>
        <p:nvGraphicFramePr>
          <p:cNvPr id="149710" name="Group 206"/>
          <p:cNvGraphicFramePr>
            <a:graphicFrameLocks noGrp="1"/>
          </p:cNvGraphicFramePr>
          <p:nvPr>
            <p:ph sz="half" idx="2"/>
          </p:nvPr>
        </p:nvGraphicFramePr>
        <p:xfrm>
          <a:off x="685800" y="2590800"/>
          <a:ext cx="7795641" cy="2438400"/>
        </p:xfrm>
        <a:graphic>
          <a:graphicData uri="http://schemas.openxmlformats.org/drawingml/2006/table">
            <a:tbl>
              <a:tblPr/>
              <a:tblGrid>
                <a:gridCol w="2580704"/>
                <a:gridCol w="1371600"/>
                <a:gridCol w="1143000"/>
                <a:gridCol w="1481137"/>
                <a:gridCol w="1219200"/>
              </a:tblGrid>
              <a:tr h="470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Fonte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variabilità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Varianza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FRA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ENTRO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606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sv-S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7" name="Rectangle 251"/>
          <p:cNvSpPr>
            <a:spLocks noChangeArrowheads="1"/>
          </p:cNvSpPr>
          <p:nvPr/>
        </p:nvSpPr>
        <p:spPr bwMode="auto">
          <a:xfrm>
            <a:off x="304800" y="196384"/>
            <a:ext cx="24751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il</a:t>
            </a:r>
            <a:r>
              <a:rPr lang="en-US" sz="2800" dirty="0" smtClean="0"/>
              <a:t> test F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5367" name="Rectangle 48"/>
          <p:cNvSpPr>
            <a:spLocks noChangeArrowheads="1"/>
          </p:cNvSpPr>
          <p:nvPr/>
        </p:nvSpPr>
        <p:spPr bwMode="auto">
          <a:xfrm>
            <a:off x="457200" y="3429000"/>
            <a:ext cx="46482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0"/>
              </a:spcBef>
            </a:pPr>
            <a:r>
              <a:rPr lang="en-US" sz="2200" dirty="0" err="1" smtClean="0"/>
              <a:t>Confronto</a:t>
            </a:r>
            <a:r>
              <a:rPr lang="en-US" sz="2200" dirty="0" smtClean="0"/>
              <a:t> con 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CRITICO</a:t>
            </a:r>
            <a:r>
              <a:rPr lang="en-US" sz="2200" dirty="0" smtClean="0"/>
              <a:t> (alpha, k-1, n-k) </a:t>
            </a:r>
            <a:endParaRPr lang="en-US" sz="2200" dirty="0"/>
          </a:p>
        </p:txBody>
      </p:sp>
      <p:sp>
        <p:nvSpPr>
          <p:cNvPr id="15" name="Rectangle 251"/>
          <p:cNvSpPr>
            <a:spLocks noChangeArrowheads="1"/>
          </p:cNvSpPr>
          <p:nvPr/>
        </p:nvSpPr>
        <p:spPr bwMode="auto">
          <a:xfrm>
            <a:off x="304800" y="196384"/>
            <a:ext cx="24751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il</a:t>
            </a:r>
            <a:r>
              <a:rPr lang="en-US" sz="2800" dirty="0" smtClean="0"/>
              <a:t> test F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1824740" y="1081445"/>
            <a:ext cx="14482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FRA</a:t>
            </a:r>
            <a:endParaRPr lang="sv-SE" sz="2200" dirty="0"/>
          </a:p>
        </p:txBody>
      </p:sp>
      <p:sp>
        <p:nvSpPr>
          <p:cNvPr id="17" name="Rectangle 16"/>
          <p:cNvSpPr/>
          <p:nvPr/>
        </p:nvSpPr>
        <p:spPr>
          <a:xfrm>
            <a:off x="1824740" y="1626513"/>
            <a:ext cx="16804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endParaRPr lang="sv-SE" sz="22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841725" y="1614845"/>
            <a:ext cx="15832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57200" y="1066800"/>
            <a:ext cx="3200400" cy="1066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46"/>
          <p:cNvSpPr>
            <a:spLocks noChangeArrowheads="1"/>
          </p:cNvSpPr>
          <p:nvPr/>
        </p:nvSpPr>
        <p:spPr bwMode="auto">
          <a:xfrm>
            <a:off x="457200" y="1397913"/>
            <a:ext cx="15240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/>
            <a:r>
              <a:rPr lang="en-US" sz="2200" dirty="0" err="1" smtClean="0"/>
              <a:t>F</a:t>
            </a:r>
            <a:r>
              <a:rPr lang="en-US" sz="2200" baseline="-25000" dirty="0" err="1" smtClean="0"/>
              <a:t>CALCOLATO</a:t>
            </a:r>
            <a:r>
              <a:rPr lang="en-US" sz="2200" dirty="0" smtClean="0"/>
              <a:t>= </a:t>
            </a:r>
            <a:endParaRPr lang="en-US" sz="2200" dirty="0"/>
          </a:p>
        </p:txBody>
      </p:sp>
      <p:sp>
        <p:nvSpPr>
          <p:cNvPr id="22" name="Rectangle 46"/>
          <p:cNvSpPr>
            <a:spLocks noChangeArrowheads="1"/>
          </p:cNvSpPr>
          <p:nvPr/>
        </p:nvSpPr>
        <p:spPr bwMode="auto">
          <a:xfrm>
            <a:off x="533400" y="4800600"/>
            <a:ext cx="2971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200" dirty="0" smtClean="0"/>
              <a:t>SE 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CALCOLATO</a:t>
            </a:r>
            <a:r>
              <a:rPr lang="en-US" sz="2200" dirty="0" smtClean="0"/>
              <a:t>&lt; 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CRITICO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5791200" y="2998113"/>
            <a:ext cx="30851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FRA</a:t>
            </a:r>
            <a:r>
              <a:rPr lang="en-US" sz="2200" dirty="0" smtClean="0"/>
              <a:t>&lt;</a:t>
            </a:r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endParaRPr lang="sv-SE" sz="2200" dirty="0"/>
          </a:p>
        </p:txBody>
      </p:sp>
      <p:sp>
        <p:nvSpPr>
          <p:cNvPr id="24" name="Rectangle 23"/>
          <p:cNvSpPr/>
          <p:nvPr/>
        </p:nvSpPr>
        <p:spPr>
          <a:xfrm>
            <a:off x="533400" y="2998113"/>
            <a:ext cx="30851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FRA</a:t>
            </a:r>
            <a:r>
              <a:rPr lang="en-US" sz="2200" dirty="0" smtClean="0"/>
              <a:t>&gt;</a:t>
            </a:r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endParaRPr lang="sv-SE" sz="2200" dirty="0"/>
          </a:p>
        </p:txBody>
      </p:sp>
      <p:sp>
        <p:nvSpPr>
          <p:cNvPr id="25" name="Rectangle 53"/>
          <p:cNvSpPr>
            <a:spLocks noChangeArrowheads="1"/>
          </p:cNvSpPr>
          <p:nvPr/>
        </p:nvSpPr>
        <p:spPr bwMode="auto">
          <a:xfrm>
            <a:off x="6248400" y="3455313"/>
            <a:ext cx="22860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0000"/>
              </a:lnSpc>
              <a:spcBef>
                <a:spcPct val="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STOP: </a:t>
            </a:r>
            <a:r>
              <a:rPr lang="en-US" sz="2200" b="1" dirty="0" err="1" smtClean="0">
                <a:solidFill>
                  <a:srgbClr val="FF0000"/>
                </a:solidFill>
              </a:rPr>
              <a:t>Accetto</a:t>
            </a:r>
            <a:r>
              <a:rPr lang="en-US" sz="2200" b="1" dirty="0" smtClean="0">
                <a:solidFill>
                  <a:srgbClr val="FF0000"/>
                </a:solidFill>
              </a:rPr>
              <a:t> H0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26" name="Rectangle 46"/>
          <p:cNvSpPr>
            <a:spLocks noChangeArrowheads="1"/>
          </p:cNvSpPr>
          <p:nvPr/>
        </p:nvSpPr>
        <p:spPr bwMode="auto">
          <a:xfrm>
            <a:off x="4191000" y="4800600"/>
            <a:ext cx="2971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200" dirty="0" smtClean="0"/>
              <a:t>SE 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CALCOLATO</a:t>
            </a:r>
            <a:r>
              <a:rPr lang="en-US" sz="2200" dirty="0" smtClean="0"/>
              <a:t> &gt; 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CRITICO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27" name="Rectangle 53"/>
          <p:cNvSpPr>
            <a:spLocks noChangeArrowheads="1"/>
          </p:cNvSpPr>
          <p:nvPr/>
        </p:nvSpPr>
        <p:spPr bwMode="auto">
          <a:xfrm>
            <a:off x="609600" y="5257800"/>
            <a:ext cx="22860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0000"/>
              </a:lnSpc>
              <a:spcBef>
                <a:spcPct val="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STOP: </a:t>
            </a:r>
            <a:r>
              <a:rPr lang="en-US" sz="2200" b="1" dirty="0" err="1" smtClean="0">
                <a:solidFill>
                  <a:srgbClr val="FF0000"/>
                </a:solidFill>
              </a:rPr>
              <a:t>Accetto</a:t>
            </a:r>
            <a:r>
              <a:rPr lang="en-US" sz="2200" b="1" dirty="0" smtClean="0">
                <a:solidFill>
                  <a:srgbClr val="FF0000"/>
                </a:solidFill>
              </a:rPr>
              <a:t> H0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28" name="Rectangle 53"/>
          <p:cNvSpPr>
            <a:spLocks noChangeArrowheads="1"/>
          </p:cNvSpPr>
          <p:nvPr/>
        </p:nvSpPr>
        <p:spPr bwMode="auto">
          <a:xfrm>
            <a:off x="4191000" y="5257800"/>
            <a:ext cx="22860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>
                <a:solidFill>
                  <a:srgbClr val="FF0000"/>
                </a:solidFill>
              </a:rPr>
              <a:t>Rifiuto</a:t>
            </a:r>
            <a:r>
              <a:rPr lang="en-US" sz="2200" b="1" dirty="0" smtClean="0">
                <a:solidFill>
                  <a:srgbClr val="FF0000"/>
                </a:solidFill>
              </a:rPr>
              <a:t> H0!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67400" y="3429000"/>
            <a:ext cx="30480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ectangle 29"/>
          <p:cNvSpPr/>
          <p:nvPr/>
        </p:nvSpPr>
        <p:spPr>
          <a:xfrm>
            <a:off x="457200" y="3429000"/>
            <a:ext cx="4495800" cy="533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Down Arrow 30"/>
          <p:cNvSpPr/>
          <p:nvPr/>
        </p:nvSpPr>
        <p:spPr>
          <a:xfrm rot="1916116">
            <a:off x="2030280" y="3917500"/>
            <a:ext cx="304800" cy="111550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Down Arrow 31"/>
          <p:cNvSpPr/>
          <p:nvPr/>
        </p:nvSpPr>
        <p:spPr>
          <a:xfrm rot="17893744">
            <a:off x="3243001" y="3557931"/>
            <a:ext cx="304800" cy="181533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Down Arrow 32"/>
          <p:cNvSpPr/>
          <p:nvPr/>
        </p:nvSpPr>
        <p:spPr>
          <a:xfrm rot="1916116">
            <a:off x="1537826" y="2137126"/>
            <a:ext cx="304800" cy="1018637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Down Arrow 33"/>
          <p:cNvSpPr/>
          <p:nvPr/>
        </p:nvSpPr>
        <p:spPr>
          <a:xfrm rot="17020604">
            <a:off x="3812548" y="738776"/>
            <a:ext cx="304800" cy="384176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Rectangle 34"/>
          <p:cNvSpPr/>
          <p:nvPr/>
        </p:nvSpPr>
        <p:spPr>
          <a:xfrm>
            <a:off x="4114800" y="5257800"/>
            <a:ext cx="3276600" cy="1295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Rectangle 35"/>
          <p:cNvSpPr/>
          <p:nvPr/>
        </p:nvSpPr>
        <p:spPr>
          <a:xfrm>
            <a:off x="457200" y="5257800"/>
            <a:ext cx="25908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ectangle 36"/>
          <p:cNvSpPr/>
          <p:nvPr/>
        </p:nvSpPr>
        <p:spPr>
          <a:xfrm>
            <a:off x="4191000" y="5715000"/>
            <a:ext cx="3124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/>
              <a:t>Almeno</a:t>
            </a:r>
            <a:r>
              <a:rPr lang="en-US" sz="2200" dirty="0" smtClean="0"/>
              <a:t> due </a:t>
            </a:r>
            <a:r>
              <a:rPr lang="en-US" sz="2200" dirty="0" err="1" smtClean="0"/>
              <a:t>medie</a:t>
            </a:r>
            <a:r>
              <a:rPr lang="en-US" sz="2200" dirty="0" smtClean="0"/>
              <a:t> </a:t>
            </a:r>
            <a:r>
              <a:rPr lang="en-US" sz="2200" dirty="0" err="1" smtClean="0"/>
              <a:t>sono</a:t>
            </a:r>
            <a:r>
              <a:rPr lang="en-US" sz="2200" dirty="0" smtClean="0"/>
              <a:t> diverse: </a:t>
            </a:r>
            <a:r>
              <a:rPr lang="en-US" sz="2200" dirty="0" err="1" smtClean="0"/>
              <a:t>quali</a:t>
            </a:r>
            <a:r>
              <a:rPr lang="en-US" sz="2200" dirty="0" smtClean="0"/>
              <a:t>?</a:t>
            </a:r>
            <a:endParaRPr lang="sv-SE" sz="2200" dirty="0"/>
          </a:p>
        </p:txBody>
      </p:sp>
      <p:sp>
        <p:nvSpPr>
          <p:cNvPr id="38" name="Right Arrow 37"/>
          <p:cNvSpPr/>
          <p:nvPr/>
        </p:nvSpPr>
        <p:spPr>
          <a:xfrm>
            <a:off x="7467600" y="5638800"/>
            <a:ext cx="1447800" cy="609600"/>
          </a:xfrm>
          <a:prstGeom prst="righ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96384"/>
            <a:ext cx="33414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</a:t>
            </a:r>
            <a:r>
              <a:rPr lang="en-US" sz="2800" dirty="0"/>
              <a:t>: </a:t>
            </a:r>
            <a:r>
              <a:rPr lang="en-US" sz="2800" dirty="0" smtClean="0"/>
              <a:t>post-hoc test</a:t>
            </a:r>
            <a:endParaRPr lang="en-US" sz="2800" dirty="0"/>
          </a:p>
        </p:txBody>
      </p:sp>
      <p:sp>
        <p:nvSpPr>
          <p:cNvPr id="16389" name="Rectangle 12"/>
          <p:cNvSpPr>
            <a:spLocks noChangeArrowheads="1"/>
          </p:cNvSpPr>
          <p:nvPr/>
        </p:nvSpPr>
        <p:spPr bwMode="auto">
          <a:xfrm>
            <a:off x="457200" y="1169313"/>
            <a:ext cx="80772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Mi </a:t>
            </a:r>
            <a:r>
              <a:rPr lang="en-US" sz="2200" dirty="0" err="1" smtClean="0"/>
              <a:t>permettono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dire </a:t>
            </a:r>
            <a:r>
              <a:rPr lang="en-US" sz="2200" dirty="0" err="1" smtClean="0"/>
              <a:t>quali</a:t>
            </a:r>
            <a:r>
              <a:rPr lang="en-US" sz="2200" dirty="0" smtClean="0"/>
              <a:t> </a:t>
            </a:r>
            <a:r>
              <a:rPr lang="en-US" sz="2200" dirty="0" err="1" smtClean="0"/>
              <a:t>medie</a:t>
            </a:r>
            <a:r>
              <a:rPr lang="en-US" sz="2200" dirty="0" smtClean="0"/>
              <a:t> </a:t>
            </a:r>
            <a:r>
              <a:rPr lang="en-US" sz="2200" dirty="0" err="1" smtClean="0"/>
              <a:t>sono</a:t>
            </a:r>
            <a:r>
              <a:rPr lang="en-US" sz="2200" dirty="0" smtClean="0"/>
              <a:t> diverse </a:t>
            </a:r>
            <a:r>
              <a:rPr lang="en-US" sz="2200" dirty="0" err="1" smtClean="0"/>
              <a:t>dopo</a:t>
            </a:r>
            <a:r>
              <a:rPr lang="en-US" sz="2200" dirty="0" smtClean="0"/>
              <a:t> aver </a:t>
            </a:r>
            <a:r>
              <a:rPr lang="en-US" sz="2200" dirty="0" err="1" smtClean="0"/>
              <a:t>rifutato</a:t>
            </a:r>
            <a:r>
              <a:rPr lang="en-US" sz="2200" dirty="0" smtClean="0"/>
              <a:t> H0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476098" y="4640759"/>
            <a:ext cx="6686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2200" dirty="0" err="1" smtClean="0"/>
              <a:t>Correggono</a:t>
            </a:r>
            <a:r>
              <a:rPr lang="sv-SE" sz="2200" dirty="0" smtClean="0"/>
              <a:t> per il </a:t>
            </a:r>
            <a:r>
              <a:rPr lang="sv-SE" sz="2200" dirty="0" err="1" smtClean="0"/>
              <a:t>numero</a:t>
            </a:r>
            <a:r>
              <a:rPr lang="sv-SE" sz="2200" dirty="0" smtClean="0"/>
              <a:t> di test: </a:t>
            </a:r>
            <a:r>
              <a:rPr lang="sv-SE" sz="2200" dirty="0" err="1" smtClean="0"/>
              <a:t>devo</a:t>
            </a:r>
            <a:r>
              <a:rPr lang="sv-SE" sz="2200" dirty="0" smtClean="0"/>
              <a:t> </a:t>
            </a:r>
            <a:r>
              <a:rPr lang="sv-SE" sz="2200" dirty="0" err="1" smtClean="0"/>
              <a:t>modificare</a:t>
            </a:r>
            <a:r>
              <a:rPr lang="sv-SE" sz="2200" dirty="0" smtClean="0"/>
              <a:t> </a:t>
            </a:r>
            <a:r>
              <a:rPr lang="sv-SE" sz="2200" dirty="0" err="1" smtClean="0"/>
              <a:t>alpha</a:t>
            </a:r>
            <a:r>
              <a:rPr lang="sv-SE" sz="2200" dirty="0" smtClean="0"/>
              <a:t>!</a:t>
            </a:r>
          </a:p>
          <a:p>
            <a:r>
              <a:rPr lang="sv-SE" sz="2200" dirty="0" err="1" smtClean="0"/>
              <a:t>Esistono</a:t>
            </a:r>
            <a:r>
              <a:rPr lang="sv-SE" sz="2200" dirty="0" smtClean="0"/>
              <a:t> test </a:t>
            </a:r>
            <a:r>
              <a:rPr lang="sv-SE" sz="2200" dirty="0" err="1" smtClean="0"/>
              <a:t>più</a:t>
            </a:r>
            <a:r>
              <a:rPr lang="sv-SE" sz="2200" dirty="0" smtClean="0"/>
              <a:t> o </a:t>
            </a:r>
            <a:r>
              <a:rPr lang="sv-SE" sz="2200" dirty="0" err="1" smtClean="0"/>
              <a:t>meno</a:t>
            </a:r>
            <a:r>
              <a:rPr lang="sv-SE" sz="2200" dirty="0" smtClean="0"/>
              <a:t> </a:t>
            </a:r>
            <a:r>
              <a:rPr lang="sv-SE" sz="2200" dirty="0" err="1" smtClean="0"/>
              <a:t>conservativi</a:t>
            </a:r>
            <a:endParaRPr lang="sv-SE" sz="2200" dirty="0"/>
          </a:p>
        </p:txBody>
      </p:sp>
      <p:sp>
        <p:nvSpPr>
          <p:cNvPr id="29" name="Rectangle 28"/>
          <p:cNvSpPr/>
          <p:nvPr/>
        </p:nvSpPr>
        <p:spPr>
          <a:xfrm>
            <a:off x="457200" y="2244804"/>
            <a:ext cx="8229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In tali test, detti test post-hoc, per ogni coppia di medie l’ipotesi nulla è che la differenza tra queste sia pari a zero, mentre l’alternativa è che le due medie differiscano significativamente tra loro</a:t>
            </a:r>
            <a:endParaRPr lang="sv-SE" sz="2200" dirty="0"/>
          </a:p>
        </p:txBody>
      </p:sp>
      <p:sp>
        <p:nvSpPr>
          <p:cNvPr id="31" name="Down Arrow 30"/>
          <p:cNvSpPr/>
          <p:nvPr/>
        </p:nvSpPr>
        <p:spPr>
          <a:xfrm>
            <a:off x="3657600" y="3581400"/>
            <a:ext cx="5334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Rectangle 33"/>
          <p:cNvSpPr/>
          <p:nvPr/>
        </p:nvSpPr>
        <p:spPr>
          <a:xfrm>
            <a:off x="609600" y="5867400"/>
            <a:ext cx="30131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2200" dirty="0" err="1" smtClean="0"/>
              <a:t>Esistono</a:t>
            </a:r>
            <a:r>
              <a:rPr lang="sv-SE" sz="2200" dirty="0" smtClean="0"/>
              <a:t> </a:t>
            </a:r>
            <a:r>
              <a:rPr lang="sv-SE" sz="2200" dirty="0" err="1" smtClean="0"/>
              <a:t>molti</a:t>
            </a:r>
            <a:r>
              <a:rPr lang="sv-SE" sz="2200" dirty="0" smtClean="0"/>
              <a:t> </a:t>
            </a:r>
            <a:r>
              <a:rPr lang="sv-SE" sz="2200" dirty="0" err="1" smtClean="0"/>
              <a:t>tipi</a:t>
            </a:r>
            <a:r>
              <a:rPr lang="sv-SE" sz="2200" dirty="0" smtClean="0"/>
              <a:t> di test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96384"/>
            <a:ext cx="5893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</a:t>
            </a:r>
            <a:r>
              <a:rPr lang="en-US" sz="2800" dirty="0"/>
              <a:t>: </a:t>
            </a:r>
            <a:r>
              <a:rPr lang="en-US" sz="2800" dirty="0" err="1" smtClean="0"/>
              <a:t>Tukey</a:t>
            </a:r>
            <a:r>
              <a:rPr lang="en-US" sz="2800" dirty="0" smtClean="0"/>
              <a:t> (test ad </a:t>
            </a:r>
            <a:r>
              <a:rPr lang="en-US" sz="2800" dirty="0" err="1" smtClean="0"/>
              <a:t>intervallo</a:t>
            </a:r>
            <a:r>
              <a:rPr lang="en-US" sz="2800" dirty="0" smtClean="0"/>
              <a:t> </a:t>
            </a:r>
            <a:r>
              <a:rPr lang="en-US" sz="2800" dirty="0" err="1" smtClean="0"/>
              <a:t>fisso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6389" name="Rectangle 12"/>
          <p:cNvSpPr>
            <a:spLocks noChangeArrowheads="1"/>
          </p:cNvSpPr>
          <p:nvPr/>
        </p:nvSpPr>
        <p:spPr bwMode="auto">
          <a:xfrm>
            <a:off x="457200" y="1169313"/>
            <a:ext cx="80772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Mi </a:t>
            </a:r>
            <a:r>
              <a:rPr lang="en-US" sz="2200" dirty="0" err="1" smtClean="0"/>
              <a:t>permette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dire </a:t>
            </a:r>
            <a:r>
              <a:rPr lang="en-US" sz="2200" dirty="0" err="1" smtClean="0"/>
              <a:t>quali</a:t>
            </a:r>
            <a:r>
              <a:rPr lang="en-US" sz="2200" dirty="0" smtClean="0"/>
              <a:t> </a:t>
            </a:r>
            <a:r>
              <a:rPr lang="en-US" sz="2200" dirty="0" err="1" smtClean="0"/>
              <a:t>medie</a:t>
            </a:r>
            <a:r>
              <a:rPr lang="en-US" sz="2200" dirty="0" smtClean="0"/>
              <a:t> </a:t>
            </a:r>
            <a:r>
              <a:rPr lang="en-US" sz="2200" dirty="0" err="1" smtClean="0"/>
              <a:t>sono</a:t>
            </a:r>
            <a:r>
              <a:rPr lang="en-US" sz="2200" dirty="0" smtClean="0"/>
              <a:t> diverse </a:t>
            </a:r>
            <a:r>
              <a:rPr lang="en-US" sz="2200" dirty="0" err="1" smtClean="0"/>
              <a:t>dopo</a:t>
            </a:r>
            <a:r>
              <a:rPr lang="en-US" sz="2200" dirty="0" smtClean="0"/>
              <a:t> aver </a:t>
            </a:r>
            <a:r>
              <a:rPr lang="en-US" sz="2200" dirty="0" err="1" smtClean="0"/>
              <a:t>rifutato</a:t>
            </a:r>
            <a:r>
              <a:rPr lang="en-US" sz="2200" dirty="0" smtClean="0"/>
              <a:t> H0</a:t>
            </a:r>
            <a:endParaRPr lang="en-US" sz="2200" dirty="0"/>
          </a:p>
        </p:txBody>
      </p:sp>
      <p:sp>
        <p:nvSpPr>
          <p:cNvPr id="10" name="Rectangle 416"/>
          <p:cNvSpPr>
            <a:spLocks noChangeArrowheads="1"/>
          </p:cNvSpPr>
          <p:nvPr/>
        </p:nvSpPr>
        <p:spPr bwMode="auto">
          <a:xfrm>
            <a:off x="2590800" y="3572589"/>
            <a:ext cx="152400" cy="24622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 sz="1000"/>
          </a:p>
        </p:txBody>
      </p:sp>
      <p:sp>
        <p:nvSpPr>
          <p:cNvPr id="11" name="Rectangle 435"/>
          <p:cNvSpPr>
            <a:spLocks noChangeArrowheads="1"/>
          </p:cNvSpPr>
          <p:nvPr/>
        </p:nvSpPr>
        <p:spPr bwMode="auto">
          <a:xfrm>
            <a:off x="2590800" y="4486989"/>
            <a:ext cx="152400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 sz="1000"/>
          </a:p>
        </p:txBody>
      </p:sp>
      <p:sp>
        <p:nvSpPr>
          <p:cNvPr id="12" name="Rectangle 443"/>
          <p:cNvSpPr>
            <a:spLocks noChangeArrowheads="1"/>
          </p:cNvSpPr>
          <p:nvPr/>
        </p:nvSpPr>
        <p:spPr bwMode="auto">
          <a:xfrm>
            <a:off x="2590800" y="4029789"/>
            <a:ext cx="152400" cy="24622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 sz="1000"/>
          </a:p>
        </p:txBody>
      </p:sp>
      <p:sp>
        <p:nvSpPr>
          <p:cNvPr id="13" name="Rectangle 453"/>
          <p:cNvSpPr>
            <a:spLocks noChangeArrowheads="1"/>
          </p:cNvSpPr>
          <p:nvPr/>
        </p:nvSpPr>
        <p:spPr bwMode="auto">
          <a:xfrm>
            <a:off x="2590800" y="3115389"/>
            <a:ext cx="15240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 sz="1000" dirty="0"/>
          </a:p>
        </p:txBody>
      </p:sp>
      <p:sp>
        <p:nvSpPr>
          <p:cNvPr id="14" name="Rectangle 359"/>
          <p:cNvSpPr>
            <a:spLocks noChangeArrowheads="1"/>
          </p:cNvSpPr>
          <p:nvPr/>
        </p:nvSpPr>
        <p:spPr bwMode="auto">
          <a:xfrm>
            <a:off x="1447801" y="3028890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A</a:t>
            </a:r>
            <a:endParaRPr lang="en-US" sz="2000" dirty="0"/>
          </a:p>
        </p:txBody>
      </p:sp>
      <p:sp>
        <p:nvSpPr>
          <p:cNvPr id="15" name="Rectangle 359"/>
          <p:cNvSpPr>
            <a:spLocks noChangeArrowheads="1"/>
          </p:cNvSpPr>
          <p:nvPr/>
        </p:nvSpPr>
        <p:spPr bwMode="auto">
          <a:xfrm>
            <a:off x="1447800" y="3486090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B</a:t>
            </a:r>
            <a:endParaRPr lang="en-US" sz="2000" dirty="0"/>
          </a:p>
        </p:txBody>
      </p:sp>
      <p:sp>
        <p:nvSpPr>
          <p:cNvPr id="16" name="Rectangle 359"/>
          <p:cNvSpPr>
            <a:spLocks noChangeArrowheads="1"/>
          </p:cNvSpPr>
          <p:nvPr/>
        </p:nvSpPr>
        <p:spPr bwMode="auto">
          <a:xfrm>
            <a:off x="1447800" y="3943290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C</a:t>
            </a:r>
            <a:endParaRPr lang="en-US" sz="2000" dirty="0"/>
          </a:p>
        </p:txBody>
      </p:sp>
      <p:sp>
        <p:nvSpPr>
          <p:cNvPr id="17" name="Rectangle 359"/>
          <p:cNvSpPr>
            <a:spLocks noChangeArrowheads="1"/>
          </p:cNvSpPr>
          <p:nvPr/>
        </p:nvSpPr>
        <p:spPr bwMode="auto">
          <a:xfrm>
            <a:off x="1447800" y="4400490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D</a:t>
            </a:r>
            <a:endParaRPr lang="en-US" sz="2000" dirty="0"/>
          </a:p>
        </p:txBody>
      </p:sp>
      <p:sp>
        <p:nvSpPr>
          <p:cNvPr id="18" name="Rectangle 416"/>
          <p:cNvSpPr>
            <a:spLocks noChangeArrowheads="1"/>
          </p:cNvSpPr>
          <p:nvPr/>
        </p:nvSpPr>
        <p:spPr bwMode="auto">
          <a:xfrm>
            <a:off x="4648200" y="25908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9" name="Rectangle 435"/>
          <p:cNvSpPr>
            <a:spLocks noChangeArrowheads="1"/>
          </p:cNvSpPr>
          <p:nvPr/>
        </p:nvSpPr>
        <p:spPr bwMode="auto">
          <a:xfrm>
            <a:off x="6934200" y="25908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20" name="Rectangle 443"/>
          <p:cNvSpPr>
            <a:spLocks noChangeArrowheads="1"/>
          </p:cNvSpPr>
          <p:nvPr/>
        </p:nvSpPr>
        <p:spPr bwMode="auto">
          <a:xfrm>
            <a:off x="5715000" y="25908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21" name="Rectangle 453"/>
          <p:cNvSpPr>
            <a:spLocks noChangeArrowheads="1"/>
          </p:cNvSpPr>
          <p:nvPr/>
        </p:nvSpPr>
        <p:spPr bwMode="auto">
          <a:xfrm>
            <a:off x="3505201" y="25908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22" name="Rectangle 359"/>
          <p:cNvSpPr>
            <a:spLocks noChangeArrowheads="1"/>
          </p:cNvSpPr>
          <p:nvPr/>
        </p:nvSpPr>
        <p:spPr bwMode="auto">
          <a:xfrm>
            <a:off x="2971801" y="2194411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A</a:t>
            </a:r>
            <a:endParaRPr lang="en-US" sz="2000" dirty="0"/>
          </a:p>
        </p:txBody>
      </p:sp>
      <p:sp>
        <p:nvSpPr>
          <p:cNvPr id="23" name="Rectangle 359"/>
          <p:cNvSpPr>
            <a:spLocks noChangeArrowheads="1"/>
          </p:cNvSpPr>
          <p:nvPr/>
        </p:nvSpPr>
        <p:spPr bwMode="auto">
          <a:xfrm>
            <a:off x="4191000" y="2194411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B</a:t>
            </a:r>
            <a:endParaRPr lang="en-US" sz="2000" dirty="0"/>
          </a:p>
        </p:txBody>
      </p:sp>
      <p:sp>
        <p:nvSpPr>
          <p:cNvPr id="24" name="Rectangle 359"/>
          <p:cNvSpPr>
            <a:spLocks noChangeArrowheads="1"/>
          </p:cNvSpPr>
          <p:nvPr/>
        </p:nvSpPr>
        <p:spPr bwMode="auto">
          <a:xfrm>
            <a:off x="5334000" y="2194411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C</a:t>
            </a:r>
            <a:endParaRPr lang="en-US" sz="2000" dirty="0"/>
          </a:p>
        </p:txBody>
      </p:sp>
      <p:sp>
        <p:nvSpPr>
          <p:cNvPr id="25" name="Rectangle 359"/>
          <p:cNvSpPr>
            <a:spLocks noChangeArrowheads="1"/>
          </p:cNvSpPr>
          <p:nvPr/>
        </p:nvSpPr>
        <p:spPr bwMode="auto">
          <a:xfrm>
            <a:off x="6477000" y="2194411"/>
            <a:ext cx="121919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Varietà</a:t>
            </a:r>
            <a:r>
              <a:rPr lang="en-US" sz="2000" dirty="0" smtClean="0"/>
              <a:t> D</a:t>
            </a:r>
            <a:endParaRPr lang="en-US" sz="20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1524000" y="2895600"/>
            <a:ext cx="6172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95600" y="2362200"/>
            <a:ext cx="0" cy="2438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2971800" y="2971800"/>
          <a:ext cx="45720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</a:tblGrid>
              <a:tr h="4762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sv-S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sv-SE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sv-SE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sv-SE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sv-SE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A-B</a:t>
                      </a:r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-</a:t>
                      </a:r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2000" b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A-C</a:t>
                      </a:r>
                      <a:endParaRPr lang="sv-SE" sz="2000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B-C</a:t>
                      </a:r>
                      <a:endParaRPr lang="sv-SE" sz="2000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-</a:t>
                      </a:r>
                      <a:endParaRPr lang="sv-SE" sz="2000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A-D</a:t>
                      </a:r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B-D</a:t>
                      </a:r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C-D</a:t>
                      </a:r>
                      <a:endParaRPr lang="sv-S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dirty="0" smtClean="0"/>
                        <a:t>-</a:t>
                      </a:r>
                      <a:endParaRPr lang="sv-SE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914400" y="2126159"/>
            <a:ext cx="26670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err="1" smtClean="0"/>
              <a:t>TABELLA</a:t>
            </a:r>
            <a:r>
              <a:rPr lang="en-US" sz="2200" dirty="0" smtClean="0"/>
              <a:t> </a:t>
            </a:r>
            <a:r>
              <a:rPr lang="en-US" sz="2200" dirty="0" err="1" smtClean="0"/>
              <a:t>DELLE</a:t>
            </a:r>
            <a:endParaRPr lang="en-US" sz="2200" dirty="0" smtClean="0"/>
          </a:p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 </a:t>
            </a:r>
            <a:r>
              <a:rPr lang="en-US" sz="2200" dirty="0" err="1" smtClean="0"/>
              <a:t>DIFFERENZE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618385" y="5334000"/>
            <a:ext cx="540141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2200" dirty="0" smtClean="0"/>
              <a:t>A-B: </a:t>
            </a:r>
            <a:r>
              <a:rPr lang="sv-SE" sz="2200" dirty="0" err="1" smtClean="0"/>
              <a:t>differenza</a:t>
            </a:r>
            <a:r>
              <a:rPr lang="sv-SE" sz="2200" dirty="0" smtClean="0"/>
              <a:t> </a:t>
            </a:r>
            <a:r>
              <a:rPr lang="sv-SE" sz="2200" dirty="0" err="1" smtClean="0"/>
              <a:t>fra</a:t>
            </a:r>
            <a:r>
              <a:rPr lang="sv-SE" sz="2200" dirty="0" smtClean="0"/>
              <a:t> la media della </a:t>
            </a:r>
            <a:r>
              <a:rPr lang="sv-SE" sz="2200" dirty="0" err="1" smtClean="0"/>
              <a:t>varietà</a:t>
            </a:r>
            <a:r>
              <a:rPr lang="sv-SE" sz="2200" dirty="0" smtClean="0"/>
              <a:t> A e B</a:t>
            </a:r>
          </a:p>
          <a:p>
            <a:pPr algn="ctr"/>
            <a:r>
              <a:rPr lang="sv-SE" sz="2200" dirty="0" smtClean="0"/>
              <a:t>A-C: </a:t>
            </a:r>
            <a:r>
              <a:rPr lang="sv-SE" sz="2200" dirty="0" err="1" smtClean="0"/>
              <a:t>differenza</a:t>
            </a:r>
            <a:r>
              <a:rPr lang="sv-SE" sz="2200" dirty="0" smtClean="0"/>
              <a:t> </a:t>
            </a:r>
            <a:r>
              <a:rPr lang="sv-SE" sz="2200" dirty="0" err="1" smtClean="0"/>
              <a:t>fra</a:t>
            </a:r>
            <a:r>
              <a:rPr lang="sv-SE" sz="2200" dirty="0" smtClean="0"/>
              <a:t> la media della </a:t>
            </a:r>
            <a:r>
              <a:rPr lang="sv-SE" sz="2200" dirty="0" err="1" smtClean="0"/>
              <a:t>varietà</a:t>
            </a:r>
            <a:r>
              <a:rPr lang="sv-SE" sz="2200" dirty="0" smtClean="0"/>
              <a:t> A e C</a:t>
            </a:r>
          </a:p>
          <a:p>
            <a:r>
              <a:rPr lang="sv-SE" sz="2200" dirty="0" smtClean="0"/>
              <a:t>…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96384"/>
            <a:ext cx="5893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</a:t>
            </a:r>
            <a:r>
              <a:rPr lang="en-US" sz="2800" dirty="0"/>
              <a:t>: </a:t>
            </a:r>
            <a:r>
              <a:rPr lang="en-US" sz="2800" dirty="0" err="1" smtClean="0"/>
              <a:t>Tukey</a:t>
            </a:r>
            <a:r>
              <a:rPr lang="en-US" sz="2800" dirty="0" smtClean="0"/>
              <a:t> (test ad </a:t>
            </a:r>
            <a:r>
              <a:rPr lang="en-US" sz="2800" dirty="0" err="1" smtClean="0"/>
              <a:t>intervallo</a:t>
            </a:r>
            <a:r>
              <a:rPr lang="en-US" sz="2800" dirty="0" smtClean="0"/>
              <a:t> </a:t>
            </a:r>
            <a:r>
              <a:rPr lang="en-US" sz="2800" dirty="0" err="1" smtClean="0"/>
              <a:t>fisso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7200" y="2590800"/>
            <a:ext cx="845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“Q” </a:t>
            </a:r>
            <a:r>
              <a:rPr lang="en-US" sz="2400" dirty="0" err="1" smtClean="0"/>
              <a:t>deriva</a:t>
            </a:r>
            <a:r>
              <a:rPr lang="en-US" sz="2400" dirty="0" smtClean="0"/>
              <a:t> </a:t>
            </a:r>
            <a:r>
              <a:rPr lang="en-US" sz="2400" dirty="0" err="1" smtClean="0"/>
              <a:t>dalla</a:t>
            </a:r>
            <a:r>
              <a:rPr lang="en-US" sz="2400" dirty="0" smtClean="0"/>
              <a:t> </a:t>
            </a:r>
            <a:r>
              <a:rPr lang="en-US" sz="2400" dirty="0" err="1" smtClean="0"/>
              <a:t>tabella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Tukey</a:t>
            </a:r>
            <a:r>
              <a:rPr lang="en-US" sz="2400" dirty="0" smtClean="0"/>
              <a:t> (alpha, </a:t>
            </a:r>
            <a:r>
              <a:rPr lang="en-US" sz="2400" dirty="0" err="1" smtClean="0"/>
              <a:t>g.d.l</a:t>
            </a:r>
            <a:r>
              <a:rPr lang="en-US" sz="2400" dirty="0" smtClean="0"/>
              <a:t>.=n-k)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644525" y="1447800"/>
          <a:ext cx="4537075" cy="838200"/>
        </p:xfrm>
        <a:graphic>
          <a:graphicData uri="http://schemas.openxmlformats.org/presentationml/2006/ole">
            <p:oleObj spid="_x0000_s70658" name="Ekvation" r:id="rId3" imgW="2819160" imgH="520560" progId="Equation.3">
              <p:embed/>
            </p:oleObj>
          </a:graphicData>
        </a:graphic>
      </p:graphicFrame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200400"/>
            <a:ext cx="4094449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1219200" y="3429000"/>
            <a:ext cx="228600" cy="2895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1524000" y="3505200"/>
            <a:ext cx="3581400" cy="1524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400800" y="3348335"/>
            <a:ext cx="2895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livelli</a:t>
            </a:r>
            <a:r>
              <a:rPr lang="en-US" sz="2400" dirty="0" smtClean="0"/>
              <a:t> (k)</a:t>
            </a: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 rot="16200000">
            <a:off x="-1118057" y="4623258"/>
            <a:ext cx="312420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0000"/>
              </a:lnSpc>
            </a:pPr>
            <a:r>
              <a:rPr lang="en-US" sz="2200" dirty="0" err="1" smtClean="0"/>
              <a:t>g.d.l</a:t>
            </a:r>
            <a:r>
              <a:rPr lang="en-US" sz="2200" dirty="0" smtClean="0"/>
              <a:t>. </a:t>
            </a:r>
            <a:r>
              <a:rPr lang="en-US" sz="2200" dirty="0" err="1" smtClean="0"/>
              <a:t>Varianza</a:t>
            </a:r>
            <a:r>
              <a:rPr lang="en-US" sz="2200" baseline="-25000" dirty="0" err="1" smtClean="0"/>
              <a:t>ENTRO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(n-k)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5257800" y="3429000"/>
            <a:ext cx="1066800" cy="304800"/>
          </a:xfrm>
          <a:prstGeom prst="rightArrow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ight Arrow 23"/>
          <p:cNvSpPr/>
          <p:nvPr/>
        </p:nvSpPr>
        <p:spPr>
          <a:xfrm flipH="1">
            <a:off x="609600" y="4648200"/>
            <a:ext cx="457200" cy="3048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5486400" y="1524000"/>
            <a:ext cx="38862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900" algn="l">
              <a:lnSpc>
                <a:spcPct val="100000"/>
              </a:lnSpc>
            </a:pPr>
            <a:r>
              <a:rPr lang="en-US" sz="2000" dirty="0" smtClean="0"/>
              <a:t>n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e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err="1" smtClean="0"/>
              <a:t>numerosità</a:t>
            </a:r>
            <a:r>
              <a:rPr lang="en-US" sz="2000" dirty="0" smtClean="0"/>
              <a:t> </a:t>
            </a:r>
            <a:r>
              <a:rPr lang="en-US" sz="2000" dirty="0" err="1" smtClean="0"/>
              <a:t>gruppo</a:t>
            </a:r>
            <a:r>
              <a:rPr lang="en-US" sz="2000" dirty="0" smtClean="0"/>
              <a:t> 1 e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96384"/>
            <a:ext cx="5893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</a:t>
            </a:r>
            <a:r>
              <a:rPr lang="en-US" sz="2800" dirty="0"/>
              <a:t>: </a:t>
            </a:r>
            <a:r>
              <a:rPr lang="en-US" sz="2800" dirty="0" err="1" smtClean="0"/>
              <a:t>Tukey</a:t>
            </a:r>
            <a:r>
              <a:rPr lang="en-US" sz="2800" dirty="0" smtClean="0"/>
              <a:t> (test ad </a:t>
            </a:r>
            <a:r>
              <a:rPr lang="en-US" sz="2800" dirty="0" err="1" smtClean="0"/>
              <a:t>intervallo</a:t>
            </a:r>
            <a:r>
              <a:rPr lang="en-US" sz="2800" dirty="0" smtClean="0"/>
              <a:t> </a:t>
            </a:r>
            <a:r>
              <a:rPr lang="en-US" sz="2800" dirty="0" err="1" smtClean="0"/>
              <a:t>fisso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644525" y="1447800"/>
          <a:ext cx="4537075" cy="838200"/>
        </p:xfrm>
        <a:graphic>
          <a:graphicData uri="http://schemas.openxmlformats.org/presentationml/2006/ole">
            <p:oleObj spid="_x0000_s34818" name="Ekvation" r:id="rId3" imgW="2819160" imgH="520560" progId="Equation.3">
              <p:embed/>
            </p:oleObj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57200" y="2819400"/>
            <a:ext cx="84582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Q </a:t>
            </a:r>
            <a:r>
              <a:rPr lang="en-US" sz="2400" dirty="0" err="1" smtClean="0"/>
              <a:t>aumenta</a:t>
            </a:r>
            <a:r>
              <a:rPr lang="en-US" sz="2400" dirty="0" smtClean="0"/>
              <a:t> se </a:t>
            </a:r>
            <a:r>
              <a:rPr lang="en-US" sz="2400" dirty="0" err="1" smtClean="0"/>
              <a:t>riduciamo</a:t>
            </a:r>
            <a:r>
              <a:rPr lang="en-US" sz="2400" dirty="0" smtClean="0"/>
              <a:t> alpha</a:t>
            </a:r>
          </a:p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Q </a:t>
            </a:r>
            <a:r>
              <a:rPr lang="en-US" sz="2400" dirty="0" err="1" smtClean="0"/>
              <a:t>aumenta</a:t>
            </a:r>
            <a:r>
              <a:rPr lang="en-US" sz="2400" dirty="0" smtClean="0"/>
              <a:t> </a:t>
            </a:r>
            <a:r>
              <a:rPr lang="en-US" sz="2400" dirty="0" err="1" smtClean="0"/>
              <a:t>all’aumentare</a:t>
            </a:r>
            <a:r>
              <a:rPr lang="en-US" sz="2400" dirty="0" smtClean="0"/>
              <a:t> del </a:t>
            </a: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livelli</a:t>
            </a:r>
            <a:endParaRPr lang="en-US" sz="2400" dirty="0" smtClean="0"/>
          </a:p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Q </a:t>
            </a:r>
            <a:r>
              <a:rPr lang="en-US" sz="2400" dirty="0" err="1" smtClean="0"/>
              <a:t>diminuisce</a:t>
            </a:r>
            <a:r>
              <a:rPr lang="en-US" sz="2400" dirty="0" smtClean="0"/>
              <a:t> </a:t>
            </a:r>
            <a:r>
              <a:rPr lang="en-US" sz="2400" dirty="0" err="1" smtClean="0"/>
              <a:t>all’aumentare</a:t>
            </a:r>
            <a:r>
              <a:rPr lang="en-US" sz="2400" dirty="0" smtClean="0"/>
              <a:t> del </a:t>
            </a: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repliche</a:t>
            </a:r>
            <a:endParaRPr lang="en-US" sz="24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457200" y="46482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/>
            <a:r>
              <a:rPr lang="en-US" sz="2400" b="1" dirty="0" smtClean="0">
                <a:solidFill>
                  <a:srgbClr val="FF0000"/>
                </a:solidFill>
              </a:rPr>
              <a:t>Se </a:t>
            </a:r>
            <a:r>
              <a:rPr lang="en-US" sz="2400" b="1" dirty="0" err="1" smtClean="0">
                <a:solidFill>
                  <a:srgbClr val="FF0000"/>
                </a:solidFill>
              </a:rPr>
              <a:t>il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campionamento</a:t>
            </a:r>
            <a:r>
              <a:rPr lang="en-US" sz="2400" b="1" dirty="0" smtClean="0">
                <a:solidFill>
                  <a:srgbClr val="FF0000"/>
                </a:solidFill>
              </a:rPr>
              <a:t> è </a:t>
            </a:r>
            <a:r>
              <a:rPr lang="en-US" sz="2400" b="1" dirty="0" err="1" smtClean="0">
                <a:solidFill>
                  <a:srgbClr val="FF0000"/>
                </a:solidFill>
              </a:rPr>
              <a:t>bilanciato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il</a:t>
            </a:r>
            <a:r>
              <a:rPr lang="en-US" sz="2400" b="1" dirty="0" smtClean="0">
                <a:solidFill>
                  <a:srgbClr val="FF0000"/>
                </a:solidFill>
              </a:rPr>
              <a:t> range </a:t>
            </a:r>
            <a:r>
              <a:rPr lang="en-US" sz="2400" b="1" dirty="0" err="1" smtClean="0">
                <a:solidFill>
                  <a:srgbClr val="FF0000"/>
                </a:solidFill>
              </a:rPr>
              <a:t>critico</a:t>
            </a:r>
            <a:r>
              <a:rPr lang="en-US" sz="2400" b="1" dirty="0" smtClean="0">
                <a:solidFill>
                  <a:srgbClr val="FF0000"/>
                </a:solidFill>
              </a:rPr>
              <a:t> è </a:t>
            </a:r>
            <a:r>
              <a:rPr lang="en-US" sz="2400" b="1" dirty="0" err="1" smtClean="0">
                <a:solidFill>
                  <a:srgbClr val="FF0000"/>
                </a:solidFill>
              </a:rPr>
              <a:t>unico</a:t>
            </a:r>
            <a:r>
              <a:rPr lang="en-US" sz="2400" b="1" dirty="0" smtClean="0">
                <a:solidFill>
                  <a:srgbClr val="FF0000"/>
                </a:solidFill>
              </a:rPr>
              <a:t> per </a:t>
            </a:r>
            <a:r>
              <a:rPr lang="en-US" sz="2400" b="1" dirty="0" err="1" smtClean="0">
                <a:solidFill>
                  <a:srgbClr val="FF0000"/>
                </a:solidFill>
              </a:rPr>
              <a:t>tutte</a:t>
            </a:r>
            <a:r>
              <a:rPr lang="en-US" sz="2400" b="1" dirty="0" smtClean="0">
                <a:solidFill>
                  <a:srgbClr val="FF0000"/>
                </a:solidFill>
              </a:rPr>
              <a:t> le </a:t>
            </a:r>
            <a:r>
              <a:rPr lang="en-US" sz="2400" b="1" dirty="0" err="1" smtClean="0">
                <a:solidFill>
                  <a:srgbClr val="FF0000"/>
                </a:solidFill>
              </a:rPr>
              <a:t>coppie</a:t>
            </a:r>
            <a:r>
              <a:rPr lang="en-US" sz="2400" b="1" dirty="0" smtClean="0">
                <a:solidFill>
                  <a:srgbClr val="FF0000"/>
                </a:solidFill>
              </a:rPr>
              <a:t>!</a:t>
            </a:r>
          </a:p>
          <a:p>
            <a:pPr indent="-342900"/>
            <a:endParaRPr lang="en-US" sz="2400" b="1" dirty="0" smtClean="0">
              <a:solidFill>
                <a:srgbClr val="FF0000"/>
              </a:solidFill>
            </a:endParaRPr>
          </a:p>
          <a:p>
            <a:pPr indent="-342900"/>
            <a:r>
              <a:rPr lang="en-US" sz="2400" b="1" dirty="0" smtClean="0">
                <a:solidFill>
                  <a:srgbClr val="FF0000"/>
                </a:solidFill>
              </a:rPr>
              <a:t>Se </a:t>
            </a:r>
            <a:r>
              <a:rPr lang="en-US" sz="2400" b="1" dirty="0" err="1" smtClean="0">
                <a:solidFill>
                  <a:srgbClr val="FF0000"/>
                </a:solidFill>
              </a:rPr>
              <a:t>il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campionamento</a:t>
            </a:r>
            <a:r>
              <a:rPr lang="en-US" sz="2400" b="1" dirty="0" smtClean="0">
                <a:solidFill>
                  <a:srgbClr val="FF0000"/>
                </a:solidFill>
              </a:rPr>
              <a:t> è </a:t>
            </a:r>
            <a:r>
              <a:rPr lang="en-US" sz="2400" b="1" dirty="0" err="1" smtClean="0">
                <a:solidFill>
                  <a:srgbClr val="FF0000"/>
                </a:solidFill>
              </a:rPr>
              <a:t>sbilanciato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devo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calcolare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diversi</a:t>
            </a:r>
            <a:r>
              <a:rPr lang="en-US" sz="2400" b="1" dirty="0" smtClean="0">
                <a:solidFill>
                  <a:srgbClr val="FF0000"/>
                </a:solidFill>
              </a:rPr>
              <a:t> range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96384"/>
            <a:ext cx="5893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</a:t>
            </a:r>
            <a:r>
              <a:rPr lang="en-US" sz="2800" dirty="0"/>
              <a:t>: </a:t>
            </a:r>
            <a:r>
              <a:rPr lang="en-US" sz="2800" dirty="0" err="1" smtClean="0"/>
              <a:t>Tukey</a:t>
            </a:r>
            <a:r>
              <a:rPr lang="en-US" sz="2800" dirty="0" smtClean="0"/>
              <a:t> (test ad </a:t>
            </a:r>
            <a:r>
              <a:rPr lang="en-US" sz="2800" dirty="0" err="1" smtClean="0"/>
              <a:t>intervallo</a:t>
            </a:r>
            <a:r>
              <a:rPr lang="en-US" sz="2800" dirty="0" smtClean="0"/>
              <a:t> </a:t>
            </a:r>
            <a:r>
              <a:rPr lang="en-US" sz="2800" dirty="0" err="1" smtClean="0"/>
              <a:t>fisso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1000" y="1788616"/>
            <a:ext cx="845820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Per </a:t>
            </a:r>
            <a:r>
              <a:rPr lang="en-US" sz="2400" dirty="0" err="1" smtClean="0"/>
              <a:t>ogni</a:t>
            </a:r>
            <a:r>
              <a:rPr lang="en-US" sz="2400" dirty="0" smtClean="0"/>
              <a:t> </a:t>
            </a:r>
            <a:r>
              <a:rPr lang="en-US" sz="2400" dirty="0" err="1" smtClean="0"/>
              <a:t>coppia</a:t>
            </a:r>
            <a:r>
              <a:rPr lang="en-US" sz="2400" dirty="0" smtClean="0"/>
              <a:t> (alpha):</a:t>
            </a:r>
          </a:p>
          <a:p>
            <a:pPr marL="342900" indent="-342900" algn="l">
              <a:lnSpc>
                <a:spcPct val="100000"/>
              </a:lnSpc>
            </a:pPr>
            <a:endParaRPr lang="en-US" sz="2400" dirty="0" smtClean="0"/>
          </a:p>
          <a:p>
            <a:pPr marL="342900" indent="-342900" algn="l">
              <a:lnSpc>
                <a:spcPct val="100000"/>
              </a:lnSpc>
            </a:pPr>
            <a:r>
              <a:rPr lang="en-US" sz="2400" dirty="0" smtClean="0"/>
              <a:t>Se |media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-media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|&gt; range </a:t>
            </a:r>
            <a:r>
              <a:rPr lang="en-US" sz="2400" dirty="0" err="1" smtClean="0"/>
              <a:t>critico</a:t>
            </a:r>
            <a:endParaRPr lang="en-US" sz="2400" dirty="0" smtClean="0"/>
          </a:p>
          <a:p>
            <a:pPr marL="342900" indent="-342900"/>
            <a:r>
              <a:rPr lang="en-US" sz="2400" dirty="0" smtClean="0"/>
              <a:t>H0: 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=media</a:t>
            </a:r>
            <a:r>
              <a:rPr lang="en-US" sz="2400" baseline="-25000" dirty="0" smtClean="0"/>
              <a:t>2</a:t>
            </a:r>
          </a:p>
          <a:p>
            <a:pPr marL="342900" indent="-342900"/>
            <a:r>
              <a:rPr lang="en-US" sz="2400" dirty="0" smtClean="0"/>
              <a:t>Ha: 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≠media</a:t>
            </a:r>
            <a:r>
              <a:rPr lang="en-US" sz="2400" baseline="-25000" dirty="0" smtClean="0"/>
              <a:t>2</a:t>
            </a:r>
            <a:endParaRPr lang="en-US" sz="2400" dirty="0" smtClean="0"/>
          </a:p>
          <a:p>
            <a:pPr marL="342900" indent="-342900" algn="l">
              <a:lnSpc>
                <a:spcPct val="100000"/>
              </a:lnSpc>
            </a:pPr>
            <a:endParaRPr lang="en-US" sz="2400" dirty="0" smtClean="0"/>
          </a:p>
          <a:p>
            <a:pPr marL="342900" indent="-342900"/>
            <a:r>
              <a:rPr lang="en-US" sz="2400" dirty="0" smtClean="0"/>
              <a:t>Se |media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-media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|&lt; range </a:t>
            </a:r>
            <a:r>
              <a:rPr lang="en-US" sz="2400" dirty="0" err="1" smtClean="0"/>
              <a:t>critico</a:t>
            </a:r>
            <a:endParaRPr lang="en-US" sz="2400" dirty="0" smtClean="0"/>
          </a:p>
          <a:p>
            <a:pPr marL="342900" indent="-342900"/>
            <a:r>
              <a:rPr lang="en-US" sz="2400" dirty="0" smtClean="0"/>
              <a:t>H0: 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=media</a:t>
            </a:r>
            <a:r>
              <a:rPr lang="en-US" sz="2400" baseline="-25000" dirty="0" smtClean="0"/>
              <a:t>2</a:t>
            </a:r>
          </a:p>
          <a:p>
            <a:pPr marL="342900" indent="-342900"/>
            <a:r>
              <a:rPr lang="en-US" sz="2400" dirty="0" smtClean="0"/>
              <a:t>Ha: media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≠media</a:t>
            </a:r>
            <a:r>
              <a:rPr lang="en-US" sz="2400" baseline="-25000" dirty="0" smtClean="0"/>
              <a:t>2</a:t>
            </a:r>
            <a:endParaRPr lang="en-US" sz="2400" dirty="0" smtClean="0"/>
          </a:p>
          <a:p>
            <a:pPr marL="342900" indent="-342900"/>
            <a:endParaRPr lang="en-US" sz="2400" dirty="0" smtClean="0"/>
          </a:p>
          <a:p>
            <a:pPr marL="342900" indent="-342900" algn="l">
              <a:lnSpc>
                <a:spcPct val="100000"/>
              </a:lnSpc>
            </a:pPr>
            <a:endParaRPr lang="en-US" sz="2400" dirty="0" smtClean="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86400" y="3352800"/>
            <a:ext cx="2286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err="1" smtClean="0"/>
              <a:t>Medie</a:t>
            </a:r>
            <a:r>
              <a:rPr lang="en-US" sz="2400" dirty="0" smtClean="0"/>
              <a:t> diverse!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86400" y="4724400"/>
            <a:ext cx="2286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dirty="0" err="1" smtClean="0"/>
              <a:t>Medie</a:t>
            </a:r>
            <a:r>
              <a:rPr lang="en-US" sz="2400" dirty="0" smtClean="0"/>
              <a:t> </a:t>
            </a:r>
            <a:r>
              <a:rPr lang="en-US" sz="2400" dirty="0" err="1" smtClean="0"/>
              <a:t>uguali</a:t>
            </a:r>
            <a:r>
              <a:rPr lang="en-US" sz="2400" dirty="0" smtClean="0"/>
              <a:t>!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28600" y="31242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8600" y="49530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533400" y="196384"/>
            <a:ext cx="28244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sz="2800" dirty="0" smtClean="0"/>
              <a:t>ANOVA ad </a:t>
            </a:r>
            <a:r>
              <a:rPr lang="en-GB" sz="2800" dirty="0" err="1" smtClean="0"/>
              <a:t>una</a:t>
            </a:r>
            <a:r>
              <a:rPr lang="en-GB" sz="2800" dirty="0" smtClean="0"/>
              <a:t> via</a:t>
            </a:r>
            <a:endParaRPr lang="en-GB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21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9220" name="Rectangle 208"/>
          <p:cNvSpPr>
            <a:spLocks noChangeArrowheads="1"/>
          </p:cNvSpPr>
          <p:nvPr/>
        </p:nvSpPr>
        <p:spPr bwMode="auto">
          <a:xfrm>
            <a:off x="533400" y="4648200"/>
            <a:ext cx="8077200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b="1" dirty="0" err="1" smtClean="0"/>
              <a:t>Assunzioni</a:t>
            </a:r>
            <a:r>
              <a:rPr lang="en-US" sz="2200" b="1" dirty="0" smtClean="0"/>
              <a:t>:</a:t>
            </a:r>
            <a:endParaRPr lang="en-US" sz="2200" b="1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1. </a:t>
            </a:r>
            <a:r>
              <a:rPr lang="en-US" sz="2200" dirty="0" err="1" smtClean="0"/>
              <a:t>Indipendenza</a:t>
            </a:r>
            <a:r>
              <a:rPr lang="en-US" sz="2200" dirty="0" smtClean="0"/>
              <a:t> </a:t>
            </a:r>
            <a:r>
              <a:rPr lang="en-US" sz="2200" dirty="0" err="1" smtClean="0"/>
              <a:t>dei</a:t>
            </a:r>
            <a:r>
              <a:rPr lang="en-US" sz="2200" dirty="0" smtClean="0"/>
              <a:t> </a:t>
            </a:r>
            <a:r>
              <a:rPr lang="en-US" sz="2200" dirty="0" err="1" smtClean="0"/>
              <a:t>casi</a:t>
            </a:r>
            <a:endParaRPr lang="en-US" sz="2200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2. </a:t>
            </a:r>
            <a:r>
              <a:rPr lang="en-US" sz="2200" dirty="0" err="1" smtClean="0"/>
              <a:t>Normalità</a:t>
            </a:r>
            <a:r>
              <a:rPr lang="en-US" sz="2200" dirty="0" smtClean="0"/>
              <a:t> </a:t>
            </a:r>
            <a:r>
              <a:rPr lang="en-US" sz="2200" dirty="0" err="1" smtClean="0"/>
              <a:t>dei</a:t>
            </a:r>
            <a:r>
              <a:rPr lang="en-US" sz="2200" dirty="0" smtClean="0"/>
              <a:t> </a:t>
            </a:r>
            <a:r>
              <a:rPr lang="en-US" sz="2200" dirty="0" err="1" smtClean="0"/>
              <a:t>dati</a:t>
            </a:r>
            <a:r>
              <a:rPr lang="en-US" sz="2200" dirty="0" smtClean="0"/>
              <a:t> </a:t>
            </a:r>
            <a:r>
              <a:rPr lang="en-US" sz="2200" dirty="0" err="1" smtClean="0"/>
              <a:t>all’interno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ogni</a:t>
            </a:r>
            <a:r>
              <a:rPr lang="en-US" sz="2200" dirty="0" smtClean="0"/>
              <a:t> </a:t>
            </a:r>
            <a:r>
              <a:rPr lang="en-US" sz="2200" dirty="0" err="1" smtClean="0"/>
              <a:t>gruppo</a:t>
            </a:r>
            <a:endParaRPr lang="en-US" sz="2200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3. </a:t>
            </a:r>
            <a:r>
              <a:rPr lang="en-US" sz="2200" dirty="0" err="1" smtClean="0"/>
              <a:t>Omogeneità</a:t>
            </a:r>
            <a:r>
              <a:rPr lang="en-US" sz="2200" dirty="0" smtClean="0"/>
              <a:t> </a:t>
            </a:r>
            <a:r>
              <a:rPr lang="en-US" sz="2200" dirty="0" err="1" smtClean="0"/>
              <a:t>della</a:t>
            </a:r>
            <a:r>
              <a:rPr lang="en-US" sz="2200" dirty="0" smtClean="0"/>
              <a:t> </a:t>
            </a:r>
            <a:r>
              <a:rPr lang="en-US" sz="2200" dirty="0" err="1" smtClean="0"/>
              <a:t>varianza</a:t>
            </a:r>
            <a:endParaRPr lang="en-US" sz="2200" dirty="0"/>
          </a:p>
        </p:txBody>
      </p:sp>
      <p:sp>
        <p:nvSpPr>
          <p:cNvPr id="9221" name="Rectangle 209"/>
          <p:cNvSpPr>
            <a:spLocks noChangeArrowheads="1"/>
          </p:cNvSpPr>
          <p:nvPr/>
        </p:nvSpPr>
        <p:spPr bwMode="auto">
          <a:xfrm>
            <a:off x="304800" y="1206421"/>
            <a:ext cx="8001000" cy="3970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200" dirty="0" err="1" smtClean="0"/>
              <a:t>Analisi</a:t>
            </a:r>
            <a:r>
              <a:rPr lang="en-US" sz="2200" dirty="0" smtClean="0"/>
              <a:t> </a:t>
            </a:r>
            <a:r>
              <a:rPr lang="en-US" sz="2200" dirty="0" err="1" smtClean="0"/>
              <a:t>della</a:t>
            </a:r>
            <a:r>
              <a:rPr lang="en-US" sz="2200" dirty="0" smtClean="0"/>
              <a:t> </a:t>
            </a:r>
            <a:r>
              <a:rPr lang="en-US" sz="2200" dirty="0" err="1" smtClean="0"/>
              <a:t>varianza</a:t>
            </a:r>
            <a:r>
              <a:rPr lang="en-US" sz="2200" dirty="0" smtClean="0"/>
              <a:t> </a:t>
            </a:r>
            <a:r>
              <a:rPr lang="en-US" sz="2200" dirty="0" err="1" smtClean="0"/>
              <a:t>testa</a:t>
            </a:r>
            <a:r>
              <a:rPr lang="en-US" sz="2200" dirty="0" smtClean="0"/>
              <a:t> </a:t>
            </a:r>
            <a:r>
              <a:rPr lang="en-US" sz="2200" dirty="0" err="1" smtClean="0"/>
              <a:t>differenze</a:t>
            </a:r>
            <a:r>
              <a:rPr lang="en-US" sz="2200" dirty="0" smtClean="0"/>
              <a:t> </a:t>
            </a:r>
            <a:r>
              <a:rPr lang="en-US" sz="2200" dirty="0" err="1" smtClean="0"/>
              <a:t>fra</a:t>
            </a:r>
            <a:r>
              <a:rPr lang="en-US" sz="2200" dirty="0" smtClean="0"/>
              <a:t> le </a:t>
            </a:r>
            <a:r>
              <a:rPr lang="en-US" sz="2200" dirty="0" err="1" smtClean="0"/>
              <a:t>medie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due o </a:t>
            </a:r>
            <a:r>
              <a:rPr lang="en-US" sz="2200" dirty="0" err="1" smtClean="0"/>
              <a:t>più</a:t>
            </a:r>
            <a:r>
              <a:rPr lang="en-US" sz="2200" dirty="0" smtClean="0"/>
              <a:t> </a:t>
            </a:r>
            <a:r>
              <a:rPr lang="en-US" sz="2200" dirty="0" err="1" smtClean="0"/>
              <a:t>gruppi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25" name="Rounded Rectangle 24"/>
          <p:cNvSpPr/>
          <p:nvPr/>
        </p:nvSpPr>
        <p:spPr>
          <a:xfrm>
            <a:off x="762000" y="2209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ounded Rectangle 25"/>
          <p:cNvSpPr/>
          <p:nvPr/>
        </p:nvSpPr>
        <p:spPr>
          <a:xfrm>
            <a:off x="2590800" y="2209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Rounded Rectangle 26"/>
          <p:cNvSpPr/>
          <p:nvPr/>
        </p:nvSpPr>
        <p:spPr>
          <a:xfrm>
            <a:off x="4495800" y="2209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99963" y="3405426"/>
            <a:ext cx="300755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H0: le medie sono uguali</a:t>
            </a:r>
            <a:endParaRPr lang="it-IT" sz="2200" dirty="0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99963" y="3760113"/>
            <a:ext cx="428719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Ha: almeno due medie sono diverse</a:t>
            </a:r>
            <a:endParaRPr lang="it-IT" sz="2200" dirty="0"/>
          </a:p>
        </p:txBody>
      </p:sp>
      <p:sp>
        <p:nvSpPr>
          <p:cNvPr id="31" name="Oval 30"/>
          <p:cNvSpPr/>
          <p:nvPr/>
        </p:nvSpPr>
        <p:spPr>
          <a:xfrm>
            <a:off x="6172200" y="2895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6324600" y="2895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6477000" y="2895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693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Rappresentazione grafica dei risultati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1241048"/>
            <a:ext cx="396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Istogramma delle medie con errore standard</a:t>
            </a:r>
            <a:endParaRPr lang="it-IT" sz="24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977134" y="1249977"/>
            <a:ext cx="2505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Boxplot con media</a:t>
            </a:r>
            <a:endParaRPr lang="it-IT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19200" y="2362200"/>
            <a:ext cx="0" cy="251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219200" y="4876800"/>
            <a:ext cx="2743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800" y="2362200"/>
            <a:ext cx="0" cy="251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876800"/>
            <a:ext cx="2743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435744" y="4993957"/>
            <a:ext cx="3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</a:t>
            </a:r>
            <a:endParaRPr lang="it-IT" sz="2400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045344" y="4983777"/>
            <a:ext cx="3513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B</a:t>
            </a:r>
            <a:endParaRPr lang="it-IT" sz="24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731144" y="4993957"/>
            <a:ext cx="348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C</a:t>
            </a:r>
            <a:endParaRPr lang="it-IT" sz="2400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429000" y="4993957"/>
            <a:ext cx="3738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D</a:t>
            </a:r>
            <a:endParaRPr lang="it-IT" sz="2400" dirty="0"/>
          </a:p>
        </p:txBody>
      </p:sp>
      <p:sp>
        <p:nvSpPr>
          <p:cNvPr id="18" name="Rectangle 17"/>
          <p:cNvSpPr/>
          <p:nvPr/>
        </p:nvSpPr>
        <p:spPr>
          <a:xfrm>
            <a:off x="1447800" y="3733800"/>
            <a:ext cx="304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2057400" y="3429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2743200" y="2590800"/>
            <a:ext cx="3048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3505200" y="2819400"/>
            <a:ext cx="304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5562600" y="4993957"/>
            <a:ext cx="3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</a:t>
            </a:r>
            <a:endParaRPr lang="it-IT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6172200" y="4983777"/>
            <a:ext cx="3513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B</a:t>
            </a:r>
            <a:endParaRPr lang="it-IT" sz="2400" dirty="0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858000" y="4993957"/>
            <a:ext cx="348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C</a:t>
            </a:r>
            <a:endParaRPr lang="it-IT" sz="2400" dirty="0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7555856" y="4993957"/>
            <a:ext cx="3738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D</a:t>
            </a:r>
            <a:endParaRPr lang="it-IT" sz="2400" dirty="0"/>
          </a:p>
        </p:txBody>
      </p:sp>
      <p:sp>
        <p:nvSpPr>
          <p:cNvPr id="26" name="Rectangle 25"/>
          <p:cNvSpPr/>
          <p:nvPr/>
        </p:nvSpPr>
        <p:spPr>
          <a:xfrm>
            <a:off x="5562600" y="3657600"/>
            <a:ext cx="30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Rectangle 26"/>
          <p:cNvSpPr/>
          <p:nvPr/>
        </p:nvSpPr>
        <p:spPr>
          <a:xfrm>
            <a:off x="6172200" y="3124200"/>
            <a:ext cx="304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Rectangle 27"/>
          <p:cNvSpPr/>
          <p:nvPr/>
        </p:nvSpPr>
        <p:spPr>
          <a:xfrm>
            <a:off x="6934200" y="2362200"/>
            <a:ext cx="30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ectangle 28"/>
          <p:cNvSpPr/>
          <p:nvPr/>
        </p:nvSpPr>
        <p:spPr>
          <a:xfrm>
            <a:off x="7620000" y="2667000"/>
            <a:ext cx="30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209800" y="3200400"/>
            <a:ext cx="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600200" y="35052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895600" y="24384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657600" y="26670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715000" y="32766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715000" y="42672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324600" y="27432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324600" y="38862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086600" y="29718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086600" y="20574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772400" y="23622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772400" y="32766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20000" y="28956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934200" y="25908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72200" y="35052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562600" y="3810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Rectangle 4"/>
          <p:cNvSpPr>
            <a:spLocks noChangeArrowheads="1"/>
          </p:cNvSpPr>
          <p:nvPr/>
        </p:nvSpPr>
        <p:spPr bwMode="auto">
          <a:xfrm rot="16200000">
            <a:off x="3871321" y="3367651"/>
            <a:ext cx="20769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Risposta media</a:t>
            </a:r>
            <a:endParaRPr lang="it-IT" sz="2400" dirty="0"/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 rot="16200000">
            <a:off x="-91078" y="3367652"/>
            <a:ext cx="20769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Risposta media</a:t>
            </a:r>
            <a:endParaRPr lang="it-IT" sz="2400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6172200" y="34290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38862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934200" y="25908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620000" y="28956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924800" y="15240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2058011" y="5410200"/>
            <a:ext cx="10661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Varietà</a:t>
            </a:r>
            <a:endParaRPr lang="it-IT" sz="2400" dirty="0"/>
          </a:p>
        </p:txBody>
      </p:sp>
      <p:sp>
        <p:nvSpPr>
          <p:cNvPr id="60" name="Rectangle 4"/>
          <p:cNvSpPr>
            <a:spLocks noChangeArrowheads="1"/>
          </p:cNvSpPr>
          <p:nvPr/>
        </p:nvSpPr>
        <p:spPr bwMode="auto">
          <a:xfrm>
            <a:off x="6172811" y="5410200"/>
            <a:ext cx="10661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Varietà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6693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Rappresentazione grafica dei risultati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807422" y="1778913"/>
            <a:ext cx="0" cy="2514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07422" y="4293513"/>
            <a:ext cx="2743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023966" y="4410670"/>
            <a:ext cx="3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</a:t>
            </a:r>
            <a:endParaRPr lang="it-IT" sz="2400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633566" y="4400490"/>
            <a:ext cx="3513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B</a:t>
            </a:r>
            <a:endParaRPr lang="it-IT" sz="24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319366" y="4410670"/>
            <a:ext cx="348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C</a:t>
            </a:r>
            <a:endParaRPr lang="it-IT" sz="2400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017222" y="4410670"/>
            <a:ext cx="3738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D</a:t>
            </a:r>
            <a:endParaRPr lang="it-IT" sz="2400" dirty="0"/>
          </a:p>
        </p:txBody>
      </p:sp>
      <p:sp>
        <p:nvSpPr>
          <p:cNvPr id="18" name="Rectangle 17"/>
          <p:cNvSpPr/>
          <p:nvPr/>
        </p:nvSpPr>
        <p:spPr>
          <a:xfrm>
            <a:off x="1036022" y="3150513"/>
            <a:ext cx="304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1645622" y="2845713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2331422" y="1748135"/>
            <a:ext cx="304800" cy="2545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3093422" y="2236113"/>
            <a:ext cx="304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1798022" y="2617113"/>
            <a:ext cx="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188422" y="2921913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483822" y="1595735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245822" y="2083713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Rectangle 4"/>
          <p:cNvSpPr>
            <a:spLocks noChangeArrowheads="1"/>
          </p:cNvSpPr>
          <p:nvPr/>
        </p:nvSpPr>
        <p:spPr bwMode="auto">
          <a:xfrm rot="16200000">
            <a:off x="-502856" y="2784365"/>
            <a:ext cx="20769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Risposta media</a:t>
            </a:r>
            <a:endParaRPr lang="it-IT" sz="2400" dirty="0"/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1600200" y="4796135"/>
            <a:ext cx="10661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Varietà</a:t>
            </a:r>
            <a:endParaRPr lang="it-IT" sz="2400" dirty="0"/>
          </a:p>
        </p:txBody>
      </p:sp>
      <p:sp>
        <p:nvSpPr>
          <p:cNvPr id="61" name="Rectangle 4"/>
          <p:cNvSpPr>
            <a:spLocks noChangeArrowheads="1"/>
          </p:cNvSpPr>
          <p:nvPr/>
        </p:nvSpPr>
        <p:spPr bwMode="auto">
          <a:xfrm>
            <a:off x="1039458" y="2438400"/>
            <a:ext cx="3321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</a:t>
            </a:r>
            <a:endParaRPr lang="it-IT" sz="2400" dirty="0"/>
          </a:p>
        </p:txBody>
      </p:sp>
      <p:sp>
        <p:nvSpPr>
          <p:cNvPr id="62" name="Rectangle 4"/>
          <p:cNvSpPr>
            <a:spLocks noChangeArrowheads="1"/>
          </p:cNvSpPr>
          <p:nvPr/>
        </p:nvSpPr>
        <p:spPr bwMode="auto">
          <a:xfrm>
            <a:off x="1649058" y="2129135"/>
            <a:ext cx="3321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</a:t>
            </a:r>
            <a:endParaRPr lang="it-IT" sz="2400" dirty="0"/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2320430" y="1214735"/>
            <a:ext cx="346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b</a:t>
            </a:r>
            <a:endParaRPr lang="it-IT" sz="2400" dirty="0"/>
          </a:p>
        </p:txBody>
      </p:sp>
      <p:sp>
        <p:nvSpPr>
          <p:cNvPr id="64" name="Rectangle 4"/>
          <p:cNvSpPr>
            <a:spLocks noChangeArrowheads="1"/>
          </p:cNvSpPr>
          <p:nvPr/>
        </p:nvSpPr>
        <p:spPr bwMode="auto">
          <a:xfrm>
            <a:off x="3048000" y="1667470"/>
            <a:ext cx="4940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ab</a:t>
            </a:r>
            <a:endParaRPr lang="it-IT" sz="2400" dirty="0"/>
          </a:p>
        </p:txBody>
      </p:sp>
      <p:sp>
        <p:nvSpPr>
          <p:cNvPr id="65" name="Rectangle 4"/>
          <p:cNvSpPr>
            <a:spLocks noChangeArrowheads="1"/>
          </p:cNvSpPr>
          <p:nvPr/>
        </p:nvSpPr>
        <p:spPr bwMode="auto">
          <a:xfrm>
            <a:off x="3962400" y="2621339"/>
            <a:ext cx="3886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A volte dopo un post-hoc test si aggiungono delle lettere per dire quali medie sono differenti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4631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Analisi dei residui: Assunzioni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4525936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Connector 8"/>
          <p:cNvCxnSpPr/>
          <p:nvPr/>
        </p:nvCxnSpPr>
        <p:spPr>
          <a:xfrm>
            <a:off x="3581400" y="2209800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081895" y="1371600"/>
            <a:ext cx="38335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I residui devono avere la stessa variabilità</a:t>
            </a:r>
            <a:endParaRPr lang="it-IT" sz="24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638800" y="2605445"/>
          <a:ext cx="3078481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8000" y="4602034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2" name="Rectangle 11"/>
          <p:cNvSpPr/>
          <p:nvPr/>
        </p:nvSpPr>
        <p:spPr>
          <a:xfrm>
            <a:off x="6553200" y="4891445"/>
            <a:ext cx="23622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391400" y="4602034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848600" y="4602034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382000" y="4602034"/>
            <a:ext cx="38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dirty="0" smtClean="0"/>
              <a:t>D</a:t>
            </a:r>
            <a:endParaRPr lang="it-IT" dirty="0"/>
          </a:p>
        </p:txBody>
      </p:sp>
      <p:sp>
        <p:nvSpPr>
          <p:cNvPr id="17" name="Right Arrow 16"/>
          <p:cNvSpPr/>
          <p:nvPr/>
        </p:nvSpPr>
        <p:spPr>
          <a:xfrm>
            <a:off x="4800600" y="3581400"/>
            <a:ext cx="914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4631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Analisi dei residui: Assunzioni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5538" name="AutoShape 2" descr="http://ars.els-cdn.com/content/image/1-s2.0-S0167947301000871-gr4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828800" y="1295400"/>
            <a:ext cx="3079162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Q-Q plot</a:t>
            </a:r>
            <a:endParaRPr lang="it-IT" sz="28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791200" y="2653843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Come costruirlo?</a:t>
            </a:r>
            <a:endParaRPr lang="it-IT" sz="2800" dirty="0"/>
          </a:p>
        </p:txBody>
      </p:sp>
      <p:graphicFrame>
        <p:nvGraphicFramePr>
          <p:cNvPr id="15" name="Chart 14"/>
          <p:cNvGraphicFramePr/>
          <p:nvPr/>
        </p:nvGraphicFramePr>
        <p:xfrm>
          <a:off x="990600" y="1981200"/>
          <a:ext cx="4746568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4631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Analisi dei residui: Assunzioni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5538" name="AutoShape 2" descr="http://ars.els-cdn.com/content/image/1-s2.0-S0167947301000871-gr4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57200" y="1828800"/>
            <a:ext cx="7620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Posizione 	P	Quantili teorici	Residui ordinati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1		0.1	-1.28		Più piccolo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2		0.2	-0.84		...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3		0.3	-0.52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4		0.4	-0.25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5		0.5	0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6		0.6	0.25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7		0.7	0.52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8		0.8	0.84		...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000" dirty="0" smtClean="0"/>
              <a:t>9		0.9	1.28		Più grande</a:t>
            </a:r>
            <a:endParaRPr lang="it-IT" sz="2000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19200"/>
            <a:ext cx="25052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b="1" dirty="0" smtClean="0"/>
              <a:t>P cumulata=1/(n+1)</a:t>
            </a:r>
            <a:endParaRPr lang="sv-SE" sz="2200" b="1" dirty="0"/>
          </a:p>
        </p:txBody>
      </p:sp>
      <p:pic>
        <p:nvPicPr>
          <p:cNvPr id="2" name="Picture 2" descr="http://www.statisticshowto.com/wp-content/uploads/2009/08/800px-DisNormal03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5248274"/>
            <a:ext cx="3728937" cy="1533526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1027682" y="5334000"/>
            <a:ext cx="11821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200" dirty="0" err="1" smtClean="0"/>
              <a:t>Tabella</a:t>
            </a:r>
            <a:r>
              <a:rPr lang="sv-SE" sz="2200" dirty="0" smtClean="0"/>
              <a:t> Z</a:t>
            </a:r>
            <a:endParaRPr lang="sv-SE" sz="2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600200" y="1600200"/>
            <a:ext cx="679985" cy="3311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4631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Analisi dei residui: Assunzioni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14400"/>
            <a:ext cx="5495925" cy="571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5538" name="AutoShape 2" descr="http://ars.els-cdn.com/content/image/1-s2.0-S0167947301000871-gr4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533400" y="196384"/>
            <a:ext cx="25094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sz="2800" dirty="0" smtClean="0"/>
              <a:t>1. </a:t>
            </a:r>
            <a:r>
              <a:rPr lang="en-GB" sz="2800" dirty="0" err="1" smtClean="0"/>
              <a:t>Indipendenza</a:t>
            </a:r>
            <a:endParaRPr lang="en-GB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219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9220" name="Rectangle 208"/>
          <p:cNvSpPr>
            <a:spLocks noChangeArrowheads="1"/>
          </p:cNvSpPr>
          <p:nvPr/>
        </p:nvSpPr>
        <p:spPr bwMode="auto">
          <a:xfrm>
            <a:off x="533400" y="3810000"/>
            <a:ext cx="8077200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b="1" dirty="0" smtClean="0"/>
              <a:t>Non </a:t>
            </a:r>
            <a:r>
              <a:rPr lang="en-US" sz="2200" b="1" dirty="0" err="1" smtClean="0"/>
              <a:t>deve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esserci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dipendenza</a:t>
            </a:r>
            <a:r>
              <a:rPr lang="en-US" sz="2200" b="1" dirty="0" smtClean="0"/>
              <a:t>:</a:t>
            </a:r>
            <a:endParaRPr lang="en-US" sz="2200" b="1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1. </a:t>
            </a:r>
            <a:r>
              <a:rPr lang="en-US" sz="2200" dirty="0" err="1" smtClean="0"/>
              <a:t>Spaziale</a:t>
            </a:r>
            <a:endParaRPr lang="en-US" sz="2200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2. </a:t>
            </a:r>
            <a:r>
              <a:rPr lang="en-US" sz="2200" dirty="0" err="1" smtClean="0"/>
              <a:t>Temporale</a:t>
            </a:r>
            <a:r>
              <a:rPr lang="en-US" sz="2200" dirty="0" smtClean="0"/>
              <a:t> </a:t>
            </a:r>
            <a:endParaRPr lang="en-US" sz="2200" dirty="0"/>
          </a:p>
          <a:p>
            <a:pPr algn="l">
              <a:lnSpc>
                <a:spcPct val="100000"/>
              </a:lnSpc>
            </a:pPr>
            <a:r>
              <a:rPr lang="en-US" sz="2200" dirty="0" smtClean="0"/>
              <a:t>3. </a:t>
            </a:r>
            <a:r>
              <a:rPr lang="en-US" sz="2200" dirty="0" err="1" smtClean="0"/>
              <a:t>Biologica</a:t>
            </a:r>
            <a:endParaRPr lang="en-US" sz="2200" dirty="0"/>
          </a:p>
        </p:txBody>
      </p:sp>
      <p:sp>
        <p:nvSpPr>
          <p:cNvPr id="25" name="Rounded Rectangle 24"/>
          <p:cNvSpPr/>
          <p:nvPr/>
        </p:nvSpPr>
        <p:spPr>
          <a:xfrm>
            <a:off x="762000" y="1447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Rounded Rectangle 25"/>
          <p:cNvSpPr/>
          <p:nvPr/>
        </p:nvSpPr>
        <p:spPr>
          <a:xfrm>
            <a:off x="2590800" y="1447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Rounded Rectangle 26"/>
          <p:cNvSpPr/>
          <p:nvPr/>
        </p:nvSpPr>
        <p:spPr>
          <a:xfrm>
            <a:off x="4495800" y="1447800"/>
            <a:ext cx="1295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62000" y="2921913"/>
            <a:ext cx="80648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Le singole osservazioni nei gruppi DEVONO essere delle vere repliche</a:t>
            </a:r>
            <a:endParaRPr lang="it-IT" sz="2200" dirty="0"/>
          </a:p>
        </p:txBody>
      </p:sp>
      <p:sp>
        <p:nvSpPr>
          <p:cNvPr id="31" name="Oval 30"/>
          <p:cNvSpPr/>
          <p:nvPr/>
        </p:nvSpPr>
        <p:spPr>
          <a:xfrm>
            <a:off x="6172200" y="2133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6324600" y="2133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6477000" y="2133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3716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3716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6764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3716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6764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5240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5240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18288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15240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12192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10668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10668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13716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10668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29718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32766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31242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34290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31242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31242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30480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3657600" y="152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3505200" y="1676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3505200" y="182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3657600" y="182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3505200" y="1524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26670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/>
          <p:cNvSpPr/>
          <p:nvPr/>
        </p:nvSpPr>
        <p:spPr>
          <a:xfrm>
            <a:off x="29718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/>
          <p:cNvSpPr/>
          <p:nvPr/>
        </p:nvSpPr>
        <p:spPr>
          <a:xfrm>
            <a:off x="28194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/>
          <p:cNvSpPr/>
          <p:nvPr/>
        </p:nvSpPr>
        <p:spPr>
          <a:xfrm>
            <a:off x="4953000" y="182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/>
          <p:cNvSpPr/>
          <p:nvPr/>
        </p:nvSpPr>
        <p:spPr>
          <a:xfrm>
            <a:off x="52578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/>
          <p:cNvSpPr/>
          <p:nvPr/>
        </p:nvSpPr>
        <p:spPr>
          <a:xfrm>
            <a:off x="5105400" y="1981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5181600" y="1676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56388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54864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54864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47244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5486400" y="1600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609600" y="3124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Rectangle 208"/>
          <p:cNvSpPr>
            <a:spLocks noChangeArrowheads="1"/>
          </p:cNvSpPr>
          <p:nvPr/>
        </p:nvSpPr>
        <p:spPr bwMode="auto">
          <a:xfrm>
            <a:off x="533400" y="5715000"/>
            <a:ext cx="80772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b="1" dirty="0" smtClean="0"/>
              <a:t>Il </a:t>
            </a:r>
            <a:r>
              <a:rPr lang="en-US" sz="2200" b="1" dirty="0" err="1" smtClean="0"/>
              <a:t>campionamento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può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essere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sbilanciato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8" descr="http://sph.bu.edu/otlt/lamorte/EP713/Web_Pages/BS704_Probability/BellCurv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1149" y="3733799"/>
            <a:ext cx="2513251" cy="2028553"/>
          </a:xfrm>
          <a:prstGeom prst="rect">
            <a:avLst/>
          </a:prstGeom>
          <a:noFill/>
        </p:spPr>
      </p:pic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83940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2-3. Normalità e variabilità delle popolazioni a confronto</a:t>
            </a:r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7200" y="1219200"/>
            <a:ext cx="623183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 campioni devono provenire da popolazioni normali!</a:t>
            </a:r>
            <a:endParaRPr lang="it-IT" sz="2200" dirty="0"/>
          </a:p>
        </p:txBody>
      </p:sp>
      <p:sp>
        <p:nvSpPr>
          <p:cNvPr id="12" name="Rounded Rectangle 11"/>
          <p:cNvSpPr/>
          <p:nvPr/>
        </p:nvSpPr>
        <p:spPr>
          <a:xfrm>
            <a:off x="1066800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ounded Rectangle 12"/>
          <p:cNvSpPr/>
          <p:nvPr/>
        </p:nvSpPr>
        <p:spPr>
          <a:xfrm>
            <a:off x="3808651" y="1905000"/>
            <a:ext cx="1525349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Oval 13"/>
          <p:cNvSpPr/>
          <p:nvPr/>
        </p:nvSpPr>
        <p:spPr>
          <a:xfrm>
            <a:off x="1524000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Oval 14"/>
          <p:cNvSpPr/>
          <p:nvPr/>
        </p:nvSpPr>
        <p:spPr>
          <a:xfrm>
            <a:off x="18288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Oval 15"/>
          <p:cNvSpPr/>
          <p:nvPr/>
        </p:nvSpPr>
        <p:spPr>
          <a:xfrm>
            <a:off x="16764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Oval 16"/>
          <p:cNvSpPr/>
          <p:nvPr/>
        </p:nvSpPr>
        <p:spPr>
          <a:xfrm>
            <a:off x="1676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Oval 17"/>
          <p:cNvSpPr/>
          <p:nvPr/>
        </p:nvSpPr>
        <p:spPr>
          <a:xfrm>
            <a:off x="19812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Oval 18"/>
          <p:cNvSpPr/>
          <p:nvPr/>
        </p:nvSpPr>
        <p:spPr>
          <a:xfrm>
            <a:off x="1676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Oval 19"/>
          <p:cNvSpPr/>
          <p:nvPr/>
        </p:nvSpPr>
        <p:spPr>
          <a:xfrm>
            <a:off x="16764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Oval 20"/>
          <p:cNvSpPr/>
          <p:nvPr/>
        </p:nvSpPr>
        <p:spPr>
          <a:xfrm>
            <a:off x="19812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Oval 21"/>
          <p:cNvSpPr/>
          <p:nvPr/>
        </p:nvSpPr>
        <p:spPr>
          <a:xfrm>
            <a:off x="18288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Oval 22"/>
          <p:cNvSpPr/>
          <p:nvPr/>
        </p:nvSpPr>
        <p:spPr>
          <a:xfrm>
            <a:off x="18288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Oval 23"/>
          <p:cNvSpPr/>
          <p:nvPr/>
        </p:nvSpPr>
        <p:spPr>
          <a:xfrm>
            <a:off x="21336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Oval 24"/>
          <p:cNvSpPr/>
          <p:nvPr/>
        </p:nvSpPr>
        <p:spPr>
          <a:xfrm>
            <a:off x="18288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25"/>
          <p:cNvSpPr/>
          <p:nvPr/>
        </p:nvSpPr>
        <p:spPr>
          <a:xfrm>
            <a:off x="19050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Oval 26"/>
          <p:cNvSpPr/>
          <p:nvPr/>
        </p:nvSpPr>
        <p:spPr>
          <a:xfrm>
            <a:off x="22098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Oval 27"/>
          <p:cNvSpPr/>
          <p:nvPr/>
        </p:nvSpPr>
        <p:spPr>
          <a:xfrm>
            <a:off x="20574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Oval 28"/>
          <p:cNvSpPr/>
          <p:nvPr/>
        </p:nvSpPr>
        <p:spPr>
          <a:xfrm>
            <a:off x="20574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Oval 29"/>
          <p:cNvSpPr/>
          <p:nvPr/>
        </p:nvSpPr>
        <p:spPr>
          <a:xfrm>
            <a:off x="2362200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30"/>
          <p:cNvSpPr/>
          <p:nvPr/>
        </p:nvSpPr>
        <p:spPr>
          <a:xfrm>
            <a:off x="20574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Oval 31"/>
          <p:cNvSpPr/>
          <p:nvPr/>
        </p:nvSpPr>
        <p:spPr>
          <a:xfrm>
            <a:off x="12192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Oval 32"/>
          <p:cNvSpPr/>
          <p:nvPr/>
        </p:nvSpPr>
        <p:spPr>
          <a:xfrm>
            <a:off x="15240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Oval 33"/>
          <p:cNvSpPr/>
          <p:nvPr/>
        </p:nvSpPr>
        <p:spPr>
          <a:xfrm>
            <a:off x="13716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Oval 34"/>
          <p:cNvSpPr/>
          <p:nvPr/>
        </p:nvSpPr>
        <p:spPr>
          <a:xfrm>
            <a:off x="13716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Oval 35"/>
          <p:cNvSpPr/>
          <p:nvPr/>
        </p:nvSpPr>
        <p:spPr>
          <a:xfrm>
            <a:off x="1676400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Oval 36"/>
          <p:cNvSpPr/>
          <p:nvPr/>
        </p:nvSpPr>
        <p:spPr>
          <a:xfrm>
            <a:off x="13716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/>
          <p:cNvSpPr/>
          <p:nvPr/>
        </p:nvSpPr>
        <p:spPr>
          <a:xfrm>
            <a:off x="4342051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4646851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4494451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4494451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4799251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4494451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4494451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4723051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5027851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Oval 50"/>
          <p:cNvSpPr/>
          <p:nvPr/>
        </p:nvSpPr>
        <p:spPr>
          <a:xfrm>
            <a:off x="4875451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Oval 51"/>
          <p:cNvSpPr/>
          <p:nvPr/>
        </p:nvSpPr>
        <p:spPr>
          <a:xfrm>
            <a:off x="4875451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Oval 52"/>
          <p:cNvSpPr/>
          <p:nvPr/>
        </p:nvSpPr>
        <p:spPr>
          <a:xfrm>
            <a:off x="5180251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Oval 53"/>
          <p:cNvSpPr/>
          <p:nvPr/>
        </p:nvSpPr>
        <p:spPr>
          <a:xfrm>
            <a:off x="4875451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Oval 54"/>
          <p:cNvSpPr/>
          <p:nvPr/>
        </p:nvSpPr>
        <p:spPr>
          <a:xfrm>
            <a:off x="4037251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Oval 55"/>
          <p:cNvSpPr/>
          <p:nvPr/>
        </p:nvSpPr>
        <p:spPr>
          <a:xfrm>
            <a:off x="4342051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Oval 56"/>
          <p:cNvSpPr/>
          <p:nvPr/>
        </p:nvSpPr>
        <p:spPr>
          <a:xfrm>
            <a:off x="4189651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Oval 57"/>
          <p:cNvSpPr/>
          <p:nvPr/>
        </p:nvSpPr>
        <p:spPr>
          <a:xfrm>
            <a:off x="4189651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Oval 58"/>
          <p:cNvSpPr/>
          <p:nvPr/>
        </p:nvSpPr>
        <p:spPr>
          <a:xfrm>
            <a:off x="4494451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Oval 59"/>
          <p:cNvSpPr/>
          <p:nvPr/>
        </p:nvSpPr>
        <p:spPr>
          <a:xfrm>
            <a:off x="4189651" y="2895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Oval 60"/>
          <p:cNvSpPr/>
          <p:nvPr/>
        </p:nvSpPr>
        <p:spPr>
          <a:xfrm>
            <a:off x="4570651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Oval 61"/>
          <p:cNvSpPr/>
          <p:nvPr/>
        </p:nvSpPr>
        <p:spPr>
          <a:xfrm>
            <a:off x="4418251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Oval 62"/>
          <p:cNvSpPr/>
          <p:nvPr/>
        </p:nvSpPr>
        <p:spPr>
          <a:xfrm>
            <a:off x="4418251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Oval 63"/>
          <p:cNvSpPr/>
          <p:nvPr/>
        </p:nvSpPr>
        <p:spPr>
          <a:xfrm>
            <a:off x="4723051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Oval 64"/>
          <p:cNvSpPr/>
          <p:nvPr/>
        </p:nvSpPr>
        <p:spPr>
          <a:xfrm>
            <a:off x="4418251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Oval 65"/>
          <p:cNvSpPr/>
          <p:nvPr/>
        </p:nvSpPr>
        <p:spPr>
          <a:xfrm>
            <a:off x="4418251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Oval 66"/>
          <p:cNvSpPr/>
          <p:nvPr/>
        </p:nvSpPr>
        <p:spPr>
          <a:xfrm>
            <a:off x="4723051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Oval 67"/>
          <p:cNvSpPr/>
          <p:nvPr/>
        </p:nvSpPr>
        <p:spPr>
          <a:xfrm>
            <a:off x="4570651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Oval 68"/>
          <p:cNvSpPr/>
          <p:nvPr/>
        </p:nvSpPr>
        <p:spPr>
          <a:xfrm>
            <a:off x="4875451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Oval 69"/>
          <p:cNvSpPr/>
          <p:nvPr/>
        </p:nvSpPr>
        <p:spPr>
          <a:xfrm>
            <a:off x="4570651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Oval 70"/>
          <p:cNvSpPr/>
          <p:nvPr/>
        </p:nvSpPr>
        <p:spPr>
          <a:xfrm>
            <a:off x="3961051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Oval 71"/>
          <p:cNvSpPr/>
          <p:nvPr/>
        </p:nvSpPr>
        <p:spPr>
          <a:xfrm>
            <a:off x="4265851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Oval 72"/>
          <p:cNvSpPr/>
          <p:nvPr/>
        </p:nvSpPr>
        <p:spPr>
          <a:xfrm>
            <a:off x="4113451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Oval 73"/>
          <p:cNvSpPr/>
          <p:nvPr/>
        </p:nvSpPr>
        <p:spPr>
          <a:xfrm>
            <a:off x="4113451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Oval 74"/>
          <p:cNvSpPr/>
          <p:nvPr/>
        </p:nvSpPr>
        <p:spPr>
          <a:xfrm>
            <a:off x="4418251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Oval 75"/>
          <p:cNvSpPr/>
          <p:nvPr/>
        </p:nvSpPr>
        <p:spPr>
          <a:xfrm>
            <a:off x="4113451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7" name="Picture 8" descr="http://sph.bu.edu/otlt/lamorte/EP713/Web_Pages/BS704_Probability/BellCurv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697332"/>
            <a:ext cx="2590799" cy="2091146"/>
          </a:xfrm>
          <a:prstGeom prst="rect">
            <a:avLst/>
          </a:prstGeom>
          <a:noFill/>
        </p:spPr>
      </p:pic>
      <p:pic>
        <p:nvPicPr>
          <p:cNvPr id="78" name="Picture 8" descr="http://sph.bu.edu/otlt/lamorte/EP713/Web_Pages/BS704_Probability/BellCurv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733800"/>
            <a:ext cx="2514600" cy="2029642"/>
          </a:xfrm>
          <a:prstGeom prst="rect">
            <a:avLst/>
          </a:prstGeom>
          <a:noFill/>
        </p:spPr>
      </p:pic>
      <p:sp>
        <p:nvSpPr>
          <p:cNvPr id="79" name="Rounded Rectangle 78"/>
          <p:cNvSpPr/>
          <p:nvPr/>
        </p:nvSpPr>
        <p:spPr>
          <a:xfrm>
            <a:off x="838200" y="5562600"/>
            <a:ext cx="762000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Rounded Rectangle 79"/>
          <p:cNvSpPr/>
          <p:nvPr/>
        </p:nvSpPr>
        <p:spPr>
          <a:xfrm>
            <a:off x="6630749" y="1905000"/>
            <a:ext cx="1600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Oval 80"/>
          <p:cNvSpPr/>
          <p:nvPr/>
        </p:nvSpPr>
        <p:spPr>
          <a:xfrm>
            <a:off x="7164149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2" name="Oval 91"/>
          <p:cNvSpPr/>
          <p:nvPr/>
        </p:nvSpPr>
        <p:spPr>
          <a:xfrm>
            <a:off x="7545149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Oval 92"/>
          <p:cNvSpPr/>
          <p:nvPr/>
        </p:nvSpPr>
        <p:spPr>
          <a:xfrm>
            <a:off x="7849949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4" name="Oval 93"/>
          <p:cNvSpPr/>
          <p:nvPr/>
        </p:nvSpPr>
        <p:spPr>
          <a:xfrm>
            <a:off x="7697549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Oval 94"/>
          <p:cNvSpPr/>
          <p:nvPr/>
        </p:nvSpPr>
        <p:spPr>
          <a:xfrm>
            <a:off x="7697549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6" name="Oval 95"/>
          <p:cNvSpPr/>
          <p:nvPr/>
        </p:nvSpPr>
        <p:spPr>
          <a:xfrm>
            <a:off x="8002349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Oval 96"/>
          <p:cNvSpPr/>
          <p:nvPr/>
        </p:nvSpPr>
        <p:spPr>
          <a:xfrm>
            <a:off x="7697549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Oval 103"/>
          <p:cNvSpPr/>
          <p:nvPr/>
        </p:nvSpPr>
        <p:spPr>
          <a:xfrm>
            <a:off x="7392749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5" name="Oval 104"/>
          <p:cNvSpPr/>
          <p:nvPr/>
        </p:nvSpPr>
        <p:spPr>
          <a:xfrm>
            <a:off x="7240349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6" name="Oval 105"/>
          <p:cNvSpPr/>
          <p:nvPr/>
        </p:nvSpPr>
        <p:spPr>
          <a:xfrm>
            <a:off x="7240349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7" name="Oval 106"/>
          <p:cNvSpPr/>
          <p:nvPr/>
        </p:nvSpPr>
        <p:spPr>
          <a:xfrm>
            <a:off x="7545149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8" name="Oval 107"/>
          <p:cNvSpPr/>
          <p:nvPr/>
        </p:nvSpPr>
        <p:spPr>
          <a:xfrm>
            <a:off x="7240349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9" name="Oval 108"/>
          <p:cNvSpPr/>
          <p:nvPr/>
        </p:nvSpPr>
        <p:spPr>
          <a:xfrm>
            <a:off x="7240349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0" name="Oval 109"/>
          <p:cNvSpPr/>
          <p:nvPr/>
        </p:nvSpPr>
        <p:spPr>
          <a:xfrm>
            <a:off x="7545149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1" name="Oval 110"/>
          <p:cNvSpPr/>
          <p:nvPr/>
        </p:nvSpPr>
        <p:spPr>
          <a:xfrm>
            <a:off x="7392749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2" name="Oval 111"/>
          <p:cNvSpPr/>
          <p:nvPr/>
        </p:nvSpPr>
        <p:spPr>
          <a:xfrm>
            <a:off x="7697549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3" name="Oval 112"/>
          <p:cNvSpPr/>
          <p:nvPr/>
        </p:nvSpPr>
        <p:spPr>
          <a:xfrm>
            <a:off x="7392749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Oval 113"/>
          <p:cNvSpPr/>
          <p:nvPr/>
        </p:nvSpPr>
        <p:spPr>
          <a:xfrm>
            <a:off x="6783149" y="2133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Oval 114"/>
          <p:cNvSpPr/>
          <p:nvPr/>
        </p:nvSpPr>
        <p:spPr>
          <a:xfrm>
            <a:off x="7087949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6" name="Oval 115"/>
          <p:cNvSpPr/>
          <p:nvPr/>
        </p:nvSpPr>
        <p:spPr>
          <a:xfrm>
            <a:off x="6935549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7" name="Oval 116"/>
          <p:cNvSpPr/>
          <p:nvPr/>
        </p:nvSpPr>
        <p:spPr>
          <a:xfrm>
            <a:off x="6935549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8" name="Oval 117"/>
          <p:cNvSpPr/>
          <p:nvPr/>
        </p:nvSpPr>
        <p:spPr>
          <a:xfrm>
            <a:off x="7240349" y="2438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9" name="Oval 118"/>
          <p:cNvSpPr/>
          <p:nvPr/>
        </p:nvSpPr>
        <p:spPr>
          <a:xfrm>
            <a:off x="6935549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1" name="Oval 120"/>
          <p:cNvSpPr/>
          <p:nvPr/>
        </p:nvSpPr>
        <p:spPr>
          <a:xfrm>
            <a:off x="71628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2" name="Oval 121"/>
          <p:cNvSpPr/>
          <p:nvPr/>
        </p:nvSpPr>
        <p:spPr>
          <a:xfrm>
            <a:off x="7848600" y="2971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3" name="Oval 122"/>
          <p:cNvSpPr/>
          <p:nvPr/>
        </p:nvSpPr>
        <p:spPr>
          <a:xfrm>
            <a:off x="7696200" y="3124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4" name="Oval 123"/>
          <p:cNvSpPr/>
          <p:nvPr/>
        </p:nvSpPr>
        <p:spPr>
          <a:xfrm>
            <a:off x="7696200" y="3276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5" name="Oval 124"/>
          <p:cNvSpPr/>
          <p:nvPr/>
        </p:nvSpPr>
        <p:spPr>
          <a:xfrm>
            <a:off x="8001000" y="3124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6" name="Oval 125"/>
          <p:cNvSpPr/>
          <p:nvPr/>
        </p:nvSpPr>
        <p:spPr>
          <a:xfrm>
            <a:off x="7696200" y="2971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7" name="Oval 126"/>
          <p:cNvSpPr/>
          <p:nvPr/>
        </p:nvSpPr>
        <p:spPr>
          <a:xfrm>
            <a:off x="72390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8" name="Oval 127"/>
          <p:cNvSpPr/>
          <p:nvPr/>
        </p:nvSpPr>
        <p:spPr>
          <a:xfrm>
            <a:off x="75438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9" name="Oval 128"/>
          <p:cNvSpPr/>
          <p:nvPr/>
        </p:nvSpPr>
        <p:spPr>
          <a:xfrm>
            <a:off x="73914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0" name="Oval 129"/>
          <p:cNvSpPr/>
          <p:nvPr/>
        </p:nvSpPr>
        <p:spPr>
          <a:xfrm>
            <a:off x="76962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1" name="Oval 130"/>
          <p:cNvSpPr/>
          <p:nvPr/>
        </p:nvSpPr>
        <p:spPr>
          <a:xfrm>
            <a:off x="73914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2" name="Oval 131"/>
          <p:cNvSpPr/>
          <p:nvPr/>
        </p:nvSpPr>
        <p:spPr>
          <a:xfrm>
            <a:off x="6934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3" name="Oval 132"/>
          <p:cNvSpPr/>
          <p:nvPr/>
        </p:nvSpPr>
        <p:spPr>
          <a:xfrm>
            <a:off x="6934200" y="3200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4" name="Oval 133"/>
          <p:cNvSpPr/>
          <p:nvPr/>
        </p:nvSpPr>
        <p:spPr>
          <a:xfrm>
            <a:off x="72390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762000" y="5867400"/>
            <a:ext cx="246497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Con varianza simile!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196384"/>
            <a:ext cx="26613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sz="2800" dirty="0" smtClean="0"/>
              <a:t>I </a:t>
            </a:r>
            <a:r>
              <a:rPr lang="en-GB" sz="2800" dirty="0" err="1" smtClean="0"/>
              <a:t>passi</a:t>
            </a:r>
            <a:r>
              <a:rPr lang="en-GB" sz="2800" dirty="0" smtClean="0"/>
              <a:t> </a:t>
            </a:r>
            <a:r>
              <a:rPr lang="en-GB" sz="2800" dirty="0" err="1" smtClean="0"/>
              <a:t>da</a:t>
            </a:r>
            <a:r>
              <a:rPr lang="en-GB" sz="2800" dirty="0" smtClean="0"/>
              <a:t> </a:t>
            </a:r>
            <a:r>
              <a:rPr lang="en-GB" sz="2800" dirty="0" err="1" smtClean="0"/>
              <a:t>seguire</a:t>
            </a:r>
            <a:endParaRPr lang="en-GB" sz="2800" dirty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141334"/>
            <a:ext cx="8001000" cy="3970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200" dirty="0" smtClean="0"/>
              <a:t>(1</a:t>
            </a:r>
            <a:r>
              <a:rPr lang="en-US" sz="2200" dirty="0"/>
              <a:t>. </a:t>
            </a:r>
            <a:r>
              <a:rPr lang="en-US" sz="2200" dirty="0" err="1" smtClean="0"/>
              <a:t>Verificare</a:t>
            </a:r>
            <a:r>
              <a:rPr lang="en-US" sz="2200" dirty="0" smtClean="0"/>
              <a:t> le </a:t>
            </a:r>
            <a:r>
              <a:rPr lang="en-US" sz="2200" dirty="0" err="1" smtClean="0"/>
              <a:t>assunzioni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800" y="1762125"/>
            <a:ext cx="243464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/>
              <a:t>2. </a:t>
            </a:r>
            <a:r>
              <a:rPr lang="en-US" sz="2200" dirty="0" err="1" smtClean="0"/>
              <a:t>Eseguire</a:t>
            </a:r>
            <a:r>
              <a:rPr lang="en-US" sz="2200" dirty="0" smtClean="0"/>
              <a:t> </a:t>
            </a:r>
            <a:r>
              <a:rPr lang="en-US" sz="2200" dirty="0" err="1" smtClean="0"/>
              <a:t>l’ANOVA</a:t>
            </a:r>
            <a:endParaRPr lang="en-US" sz="2200" dirty="0"/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304800" y="2544763"/>
            <a:ext cx="7924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/>
              <a:t>3. </a:t>
            </a:r>
            <a:r>
              <a:rPr lang="en-US" sz="2200" dirty="0" err="1" smtClean="0"/>
              <a:t>Ottenere</a:t>
            </a:r>
            <a:r>
              <a:rPr lang="en-US" sz="2200" dirty="0" smtClean="0"/>
              <a:t>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probabilità</a:t>
            </a:r>
            <a:r>
              <a:rPr lang="en-US" sz="2200" dirty="0" smtClean="0"/>
              <a:t> per </a:t>
            </a:r>
            <a:r>
              <a:rPr lang="en-US" sz="2200" dirty="0" err="1" smtClean="0"/>
              <a:t>decidere</a:t>
            </a:r>
            <a:r>
              <a:rPr lang="en-US" sz="2200" dirty="0" smtClean="0"/>
              <a:t> se </a:t>
            </a:r>
            <a:r>
              <a:rPr lang="en-US" sz="2200" dirty="0" err="1" smtClean="0"/>
              <a:t>rifiutare</a:t>
            </a:r>
            <a:r>
              <a:rPr lang="en-US" sz="2200" dirty="0" smtClean="0"/>
              <a:t> o </a:t>
            </a:r>
            <a:r>
              <a:rPr lang="en-US" sz="2200" dirty="0" err="1" smtClean="0"/>
              <a:t>accettare</a:t>
            </a:r>
            <a:r>
              <a:rPr lang="en-US" sz="2200" dirty="0" smtClean="0"/>
              <a:t> H0</a:t>
            </a:r>
            <a:endParaRPr lang="en-US" sz="2200" dirty="0"/>
          </a:p>
        </p:txBody>
      </p:sp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1174925" y="3657600"/>
            <a:ext cx="178170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4a. </a:t>
            </a:r>
            <a:r>
              <a:rPr lang="en-US" sz="2200" dirty="0" err="1" smtClean="0"/>
              <a:t>Rifiuto</a:t>
            </a:r>
            <a:r>
              <a:rPr lang="en-US" sz="2200" dirty="0" smtClean="0"/>
              <a:t> H0</a:t>
            </a:r>
            <a:endParaRPr lang="en-US" sz="2200" dirty="0"/>
          </a:p>
        </p:txBody>
      </p:sp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304800" y="5140404"/>
            <a:ext cx="3352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5. </a:t>
            </a:r>
            <a:r>
              <a:rPr lang="en-US" sz="2200" dirty="0" err="1" smtClean="0"/>
              <a:t>Testo</a:t>
            </a:r>
            <a:r>
              <a:rPr lang="en-US" sz="2200" dirty="0" smtClean="0"/>
              <a:t> le </a:t>
            </a:r>
            <a:r>
              <a:rPr lang="en-US" sz="2200" dirty="0" err="1" smtClean="0"/>
              <a:t>differenze</a:t>
            </a:r>
            <a:r>
              <a:rPr lang="en-US" sz="2200" dirty="0" smtClean="0"/>
              <a:t> </a:t>
            </a:r>
            <a:r>
              <a:rPr lang="en-US" sz="2200" dirty="0" err="1" smtClean="0"/>
              <a:t>fra</a:t>
            </a:r>
            <a:r>
              <a:rPr lang="en-US" sz="2200" dirty="0" smtClean="0"/>
              <a:t> le </a:t>
            </a:r>
            <a:r>
              <a:rPr lang="en-US" sz="2200" dirty="0" err="1" smtClean="0"/>
              <a:t>singole</a:t>
            </a:r>
            <a:r>
              <a:rPr lang="en-US" sz="2200" dirty="0" smtClean="0"/>
              <a:t> </a:t>
            </a:r>
            <a:r>
              <a:rPr lang="en-US" sz="2200" dirty="0" err="1" smtClean="0"/>
              <a:t>coppie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medie</a:t>
            </a:r>
            <a:r>
              <a:rPr lang="en-US" sz="2200" dirty="0" smtClean="0"/>
              <a:t> (post-hoc test) </a:t>
            </a:r>
            <a:endParaRPr lang="en-US" sz="2200" dirty="0"/>
          </a:p>
        </p:txBody>
      </p:sp>
      <p:sp>
        <p:nvSpPr>
          <p:cNvPr id="13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 sz="220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958430" y="3657600"/>
            <a:ext cx="189641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4b. </a:t>
            </a:r>
            <a:r>
              <a:rPr lang="en-US" sz="2200" dirty="0" err="1" smtClean="0"/>
              <a:t>Accetto</a:t>
            </a:r>
            <a:r>
              <a:rPr lang="en-US" sz="2200" dirty="0" smtClean="0"/>
              <a:t> H0</a:t>
            </a:r>
          </a:p>
          <a:p>
            <a:pPr marL="342900" indent="-342900" algn="l">
              <a:lnSpc>
                <a:spcPct val="100000"/>
              </a:lnSpc>
            </a:pPr>
            <a:endParaRPr lang="en-US" sz="2200" dirty="0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705600" y="4495800"/>
            <a:ext cx="8434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STOP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>
            <a:stCxn id="10246" idx="2"/>
            <a:endCxn id="10247" idx="0"/>
          </p:cNvCxnSpPr>
          <p:nvPr/>
        </p:nvCxnSpPr>
        <p:spPr>
          <a:xfrm flipH="1">
            <a:off x="2065778" y="2975650"/>
            <a:ext cx="2201422" cy="68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246" idx="2"/>
          </p:cNvCxnSpPr>
          <p:nvPr/>
        </p:nvCxnSpPr>
        <p:spPr>
          <a:xfrm>
            <a:off x="4267200" y="2975650"/>
            <a:ext cx="2590800" cy="60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057400" y="4419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562600" y="3657600"/>
            <a:ext cx="28956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1524000" y="6324600"/>
            <a:ext cx="8434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STOP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4800" y="5105400"/>
            <a:ext cx="33528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Curved Right Arrow 18"/>
          <p:cNvSpPr/>
          <p:nvPr/>
        </p:nvSpPr>
        <p:spPr>
          <a:xfrm flipH="1">
            <a:off x="3657600" y="1295400"/>
            <a:ext cx="838200" cy="12192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304800" y="3962400"/>
            <a:ext cx="3505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b="1" dirty="0" err="1" smtClean="0"/>
              <a:t>Almeno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una</a:t>
            </a:r>
            <a:r>
              <a:rPr lang="en-US" sz="2200" b="1" dirty="0" smtClean="0"/>
              <a:t> media è </a:t>
            </a:r>
            <a:r>
              <a:rPr lang="en-US" sz="2200" b="1" dirty="0" err="1" smtClean="0"/>
              <a:t>diversa</a:t>
            </a:r>
            <a:endParaRPr lang="en-US" sz="2200" b="1" dirty="0"/>
          </a:p>
        </p:txBody>
      </p: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5638800" y="3962400"/>
            <a:ext cx="2667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b="1" dirty="0" smtClean="0"/>
              <a:t>Le </a:t>
            </a:r>
            <a:r>
              <a:rPr lang="en-US" sz="2200" b="1" dirty="0" err="1" smtClean="0"/>
              <a:t>medie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sono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uguali</a:t>
            </a:r>
            <a:endParaRPr lang="en-US" sz="2200" b="1" dirty="0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962400" y="5140404"/>
            <a:ext cx="1219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200" dirty="0" smtClean="0"/>
              <a:t>A ≠ B?</a:t>
            </a:r>
          </a:p>
          <a:p>
            <a:pPr marL="342900" indent="-342900"/>
            <a:r>
              <a:rPr lang="en-US" sz="2200" dirty="0" smtClean="0"/>
              <a:t>B ≠ C?</a:t>
            </a:r>
          </a:p>
          <a:p>
            <a:pPr marL="342900" indent="-342900"/>
            <a:r>
              <a:rPr lang="en-US" sz="2200" dirty="0" smtClean="0"/>
              <a:t>C ≠ A?…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03" descr="SS_emp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94138"/>
            <a:ext cx="3200400" cy="29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51"/>
          <p:cNvSpPr>
            <a:spLocks noChangeArrowheads="1"/>
          </p:cNvSpPr>
          <p:nvPr/>
        </p:nvSpPr>
        <p:spPr bwMode="auto">
          <a:xfrm>
            <a:off x="533400" y="196384"/>
            <a:ext cx="26352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 a </a:t>
            </a:r>
            <a:r>
              <a:rPr lang="en-US" sz="2800" dirty="0" err="1" smtClean="0"/>
              <a:t>una</a:t>
            </a:r>
            <a:r>
              <a:rPr lang="en-US" sz="2800" dirty="0" smtClean="0"/>
              <a:t> via</a:t>
            </a:r>
            <a:endParaRPr lang="en-US" sz="2800" dirty="0"/>
          </a:p>
        </p:txBody>
      </p:sp>
      <p:sp>
        <p:nvSpPr>
          <p:cNvPr id="11268" name="Line 25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11276" name="Rectangle 359"/>
          <p:cNvSpPr>
            <a:spLocks noChangeArrowheads="1"/>
          </p:cNvSpPr>
          <p:nvPr/>
        </p:nvSpPr>
        <p:spPr bwMode="auto">
          <a:xfrm>
            <a:off x="519569" y="3059540"/>
            <a:ext cx="263149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err="1" smtClean="0"/>
              <a:t>Risposta</a:t>
            </a:r>
            <a:r>
              <a:rPr lang="en-US" sz="2200" dirty="0" smtClean="0"/>
              <a:t>: </a:t>
            </a:r>
            <a:r>
              <a:rPr lang="en-US" sz="2200" dirty="0" err="1" smtClean="0"/>
              <a:t>Produttività</a:t>
            </a:r>
            <a:endParaRPr lang="en-US" sz="2200" dirty="0"/>
          </a:p>
        </p:txBody>
      </p:sp>
      <p:sp>
        <p:nvSpPr>
          <p:cNvPr id="11277" name="Rectangle 360"/>
          <p:cNvSpPr>
            <a:spLocks noChangeArrowheads="1"/>
          </p:cNvSpPr>
          <p:nvPr/>
        </p:nvSpPr>
        <p:spPr bwMode="auto">
          <a:xfrm>
            <a:off x="519569" y="3531513"/>
            <a:ext cx="4137415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err="1" smtClean="0"/>
              <a:t>Fattore</a:t>
            </a:r>
            <a:r>
              <a:rPr lang="en-US" sz="2200" dirty="0" smtClean="0"/>
              <a:t>: </a:t>
            </a:r>
            <a:r>
              <a:rPr lang="en-US" sz="2200" dirty="0" err="1" smtClean="0"/>
              <a:t>Varietà</a:t>
            </a:r>
            <a:r>
              <a:rPr lang="en-US" sz="2200" dirty="0" smtClean="0"/>
              <a:t> (4 </a:t>
            </a:r>
            <a:r>
              <a:rPr lang="en-US" sz="2200" dirty="0" err="1" smtClean="0"/>
              <a:t>livelli</a:t>
            </a:r>
            <a:r>
              <a:rPr lang="en-US" sz="2200" dirty="0" smtClean="0"/>
              <a:t>: A, B, C, D)</a:t>
            </a:r>
            <a:endParaRPr lang="en-US" sz="2200" dirty="0"/>
          </a:p>
        </p:txBody>
      </p:sp>
      <p:sp>
        <p:nvSpPr>
          <p:cNvPr id="11278" name="Rectangle 362"/>
          <p:cNvSpPr>
            <a:spLocks noChangeArrowheads="1"/>
          </p:cNvSpPr>
          <p:nvPr/>
        </p:nvSpPr>
        <p:spPr bwMode="auto">
          <a:xfrm>
            <a:off x="533400" y="4671537"/>
            <a:ext cx="44196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smtClean="0"/>
              <a:t>H0: </a:t>
            </a:r>
            <a:r>
              <a:rPr lang="en-US" sz="2200" dirty="0"/>
              <a:t>µ</a:t>
            </a:r>
            <a:r>
              <a:rPr lang="en-US" sz="2200" baseline="-25000" dirty="0"/>
              <a:t>1</a:t>
            </a:r>
            <a:r>
              <a:rPr lang="en-US" sz="2200" dirty="0"/>
              <a:t>= µ</a:t>
            </a:r>
            <a:r>
              <a:rPr lang="en-US" sz="2200" baseline="-25000" dirty="0"/>
              <a:t>2</a:t>
            </a:r>
            <a:r>
              <a:rPr lang="en-US" sz="2200" dirty="0"/>
              <a:t>= µ</a:t>
            </a:r>
            <a:r>
              <a:rPr lang="en-US" sz="2200" baseline="-25000" dirty="0"/>
              <a:t>3</a:t>
            </a:r>
            <a:r>
              <a:rPr lang="en-US" sz="2200" dirty="0"/>
              <a:t>= µ</a:t>
            </a:r>
            <a:r>
              <a:rPr lang="en-US" sz="2200" baseline="-25000" dirty="0"/>
              <a:t>4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/>
              <a:t>Ha: </a:t>
            </a:r>
            <a:r>
              <a:rPr lang="en-US" sz="2200" dirty="0" err="1" smtClean="0"/>
              <a:t>almeno</a:t>
            </a:r>
            <a:r>
              <a:rPr lang="en-US" sz="2200" dirty="0" smtClean="0"/>
              <a:t> due </a:t>
            </a:r>
            <a:r>
              <a:rPr lang="en-US" sz="2200" dirty="0" err="1" smtClean="0"/>
              <a:t>sono</a:t>
            </a:r>
            <a:r>
              <a:rPr lang="en-US" sz="2200" dirty="0" smtClean="0"/>
              <a:t> diverse</a:t>
            </a:r>
            <a:endParaRPr lang="en-US" sz="2200" baseline="-25000" dirty="0"/>
          </a:p>
        </p:txBody>
      </p:sp>
      <p:sp>
        <p:nvSpPr>
          <p:cNvPr id="11281" name="Line 378"/>
          <p:cNvSpPr>
            <a:spLocks noChangeShapeType="1"/>
          </p:cNvSpPr>
          <p:nvPr/>
        </p:nvSpPr>
        <p:spPr bwMode="auto">
          <a:xfrm flipV="1">
            <a:off x="7467600" y="4495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2" name="Line 379"/>
          <p:cNvSpPr>
            <a:spLocks noChangeShapeType="1"/>
          </p:cNvSpPr>
          <p:nvPr/>
        </p:nvSpPr>
        <p:spPr bwMode="auto">
          <a:xfrm flipV="1">
            <a:off x="8001000" y="5105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3" name="Line 380"/>
          <p:cNvSpPr>
            <a:spLocks noChangeShapeType="1"/>
          </p:cNvSpPr>
          <p:nvPr/>
        </p:nvSpPr>
        <p:spPr bwMode="auto">
          <a:xfrm flipV="1">
            <a:off x="6781800" y="5410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4" name="Line 381"/>
          <p:cNvSpPr>
            <a:spLocks noChangeShapeType="1"/>
          </p:cNvSpPr>
          <p:nvPr/>
        </p:nvSpPr>
        <p:spPr bwMode="auto">
          <a:xfrm>
            <a:off x="6019800" y="5867400"/>
            <a:ext cx="2667000" cy="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5" name="Line 386"/>
          <p:cNvSpPr>
            <a:spLocks noChangeShapeType="1"/>
          </p:cNvSpPr>
          <p:nvPr/>
        </p:nvSpPr>
        <p:spPr bwMode="auto">
          <a:xfrm flipV="1">
            <a:off x="7086600" y="5418138"/>
            <a:ext cx="0" cy="449262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6" name="Line 401"/>
          <p:cNvSpPr>
            <a:spLocks noChangeShapeType="1"/>
          </p:cNvSpPr>
          <p:nvPr/>
        </p:nvSpPr>
        <p:spPr bwMode="auto">
          <a:xfrm flipV="1">
            <a:off x="6019800" y="5257800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7" name="Line 404"/>
          <p:cNvSpPr>
            <a:spLocks noChangeShapeType="1"/>
          </p:cNvSpPr>
          <p:nvPr/>
        </p:nvSpPr>
        <p:spPr bwMode="auto">
          <a:xfrm flipV="1">
            <a:off x="7696200" y="4503738"/>
            <a:ext cx="0" cy="1363662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8" name="Line 405"/>
          <p:cNvSpPr>
            <a:spLocks noChangeShapeType="1"/>
          </p:cNvSpPr>
          <p:nvPr/>
        </p:nvSpPr>
        <p:spPr bwMode="auto">
          <a:xfrm flipV="1">
            <a:off x="8382000" y="5113338"/>
            <a:ext cx="0" cy="7540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1289" name="Rectangle 406"/>
          <p:cNvSpPr>
            <a:spLocks noChangeArrowheads="1"/>
          </p:cNvSpPr>
          <p:nvPr/>
        </p:nvSpPr>
        <p:spPr bwMode="auto">
          <a:xfrm>
            <a:off x="6172200" y="5899150"/>
            <a:ext cx="31771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dirty="0" smtClean="0">
                <a:solidFill>
                  <a:srgbClr val="800080"/>
                </a:solidFill>
              </a:rPr>
              <a:t>A</a:t>
            </a:r>
            <a:endParaRPr lang="it-IT" dirty="0">
              <a:solidFill>
                <a:srgbClr val="800080"/>
              </a:solidFill>
            </a:endParaRPr>
          </a:p>
        </p:txBody>
      </p:sp>
      <p:sp>
        <p:nvSpPr>
          <p:cNvPr id="11290" name="Rectangle 407"/>
          <p:cNvSpPr>
            <a:spLocks noChangeArrowheads="1"/>
          </p:cNvSpPr>
          <p:nvPr/>
        </p:nvSpPr>
        <p:spPr bwMode="auto">
          <a:xfrm>
            <a:off x="6823075" y="5365750"/>
            <a:ext cx="3097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dirty="0" smtClean="0">
                <a:solidFill>
                  <a:srgbClr val="0033CC"/>
                </a:solidFill>
              </a:rPr>
              <a:t>B</a:t>
            </a:r>
            <a:endParaRPr lang="it-IT" dirty="0">
              <a:solidFill>
                <a:srgbClr val="0033CC"/>
              </a:solidFill>
            </a:endParaRPr>
          </a:p>
        </p:txBody>
      </p:sp>
      <p:sp>
        <p:nvSpPr>
          <p:cNvPr id="11291" name="Rectangle 408"/>
          <p:cNvSpPr>
            <a:spLocks noChangeArrowheads="1"/>
          </p:cNvSpPr>
          <p:nvPr/>
        </p:nvSpPr>
        <p:spPr bwMode="auto">
          <a:xfrm>
            <a:off x="7391400" y="4495800"/>
            <a:ext cx="30809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dirty="0" smtClean="0">
                <a:solidFill>
                  <a:srgbClr val="006600"/>
                </a:solidFill>
              </a:rPr>
              <a:t>C</a:t>
            </a:r>
            <a:endParaRPr lang="it-IT" dirty="0">
              <a:solidFill>
                <a:srgbClr val="006600"/>
              </a:solidFill>
            </a:endParaRPr>
          </a:p>
        </p:txBody>
      </p:sp>
      <p:sp>
        <p:nvSpPr>
          <p:cNvPr id="11292" name="Rectangle 409"/>
          <p:cNvSpPr>
            <a:spLocks noChangeArrowheads="1"/>
          </p:cNvSpPr>
          <p:nvPr/>
        </p:nvSpPr>
        <p:spPr bwMode="auto">
          <a:xfrm>
            <a:off x="8118475" y="5189538"/>
            <a:ext cx="32733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1293" name="Line 410"/>
          <p:cNvSpPr>
            <a:spLocks noChangeShapeType="1"/>
          </p:cNvSpPr>
          <p:nvPr/>
        </p:nvSpPr>
        <p:spPr bwMode="auto">
          <a:xfrm>
            <a:off x="5334000" y="3962400"/>
            <a:ext cx="0" cy="2438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>
            <a:spAutoFit/>
          </a:bodyPr>
          <a:lstStyle/>
          <a:p>
            <a:endParaRPr lang="sv-SE"/>
          </a:p>
        </p:txBody>
      </p:sp>
      <p:sp>
        <p:nvSpPr>
          <p:cNvPr id="11294" name="Rectangle 411"/>
          <p:cNvSpPr>
            <a:spLocks noChangeArrowheads="1"/>
          </p:cNvSpPr>
          <p:nvPr/>
        </p:nvSpPr>
        <p:spPr bwMode="auto">
          <a:xfrm>
            <a:off x="4876800" y="4876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800" b="1" dirty="0" smtClean="0"/>
              <a:t>y</a:t>
            </a:r>
            <a:endParaRPr lang="en-US" sz="2800" b="1" dirty="0"/>
          </a:p>
        </p:txBody>
      </p:sp>
      <p:sp>
        <p:nvSpPr>
          <p:cNvPr id="11299" name="Rectangle 416"/>
          <p:cNvSpPr>
            <a:spLocks noChangeArrowheads="1"/>
          </p:cNvSpPr>
          <p:nvPr/>
        </p:nvSpPr>
        <p:spPr bwMode="auto">
          <a:xfrm>
            <a:off x="6934200" y="14478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0" name="Rectangle 418"/>
          <p:cNvSpPr>
            <a:spLocks noChangeArrowheads="1"/>
          </p:cNvSpPr>
          <p:nvPr/>
        </p:nvSpPr>
        <p:spPr bwMode="auto">
          <a:xfrm>
            <a:off x="2286000" y="15240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1" name="Rectangle 420"/>
          <p:cNvSpPr>
            <a:spLocks noChangeArrowheads="1"/>
          </p:cNvSpPr>
          <p:nvPr/>
        </p:nvSpPr>
        <p:spPr bwMode="auto">
          <a:xfrm>
            <a:off x="1143000" y="15240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2" name="Rectangle 422"/>
          <p:cNvSpPr>
            <a:spLocks noChangeArrowheads="1"/>
          </p:cNvSpPr>
          <p:nvPr/>
        </p:nvSpPr>
        <p:spPr bwMode="auto">
          <a:xfrm>
            <a:off x="838200" y="18288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3" name="Rectangle 425"/>
          <p:cNvSpPr>
            <a:spLocks noChangeArrowheads="1"/>
          </p:cNvSpPr>
          <p:nvPr/>
        </p:nvSpPr>
        <p:spPr bwMode="auto">
          <a:xfrm>
            <a:off x="1524000" y="17526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4" name="Rectangle 426"/>
          <p:cNvSpPr>
            <a:spLocks noChangeArrowheads="1"/>
          </p:cNvSpPr>
          <p:nvPr/>
        </p:nvSpPr>
        <p:spPr bwMode="auto">
          <a:xfrm>
            <a:off x="1524000" y="12954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5" name="Rectangle 427"/>
          <p:cNvSpPr>
            <a:spLocks noChangeArrowheads="1"/>
          </p:cNvSpPr>
          <p:nvPr/>
        </p:nvSpPr>
        <p:spPr bwMode="auto">
          <a:xfrm>
            <a:off x="2514600" y="12192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6" name="Rectangle 432"/>
          <p:cNvSpPr>
            <a:spLocks noChangeArrowheads="1"/>
          </p:cNvSpPr>
          <p:nvPr/>
        </p:nvSpPr>
        <p:spPr bwMode="auto">
          <a:xfrm>
            <a:off x="2209800" y="18288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7" name="Rectangle 434"/>
          <p:cNvSpPr>
            <a:spLocks noChangeArrowheads="1"/>
          </p:cNvSpPr>
          <p:nvPr/>
        </p:nvSpPr>
        <p:spPr bwMode="auto">
          <a:xfrm>
            <a:off x="2819400" y="18288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8" name="Rectangle 435"/>
          <p:cNvSpPr>
            <a:spLocks noChangeArrowheads="1"/>
          </p:cNvSpPr>
          <p:nvPr/>
        </p:nvSpPr>
        <p:spPr bwMode="auto">
          <a:xfrm>
            <a:off x="6934200" y="23622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09" name="Rectangle 437"/>
          <p:cNvSpPr>
            <a:spLocks noChangeArrowheads="1"/>
          </p:cNvSpPr>
          <p:nvPr/>
        </p:nvSpPr>
        <p:spPr bwMode="auto">
          <a:xfrm>
            <a:off x="1143000" y="11430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0" name="Rectangle 439"/>
          <p:cNvSpPr>
            <a:spLocks noChangeArrowheads="1"/>
          </p:cNvSpPr>
          <p:nvPr/>
        </p:nvSpPr>
        <p:spPr bwMode="auto">
          <a:xfrm>
            <a:off x="1219200" y="19050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1" name="Rectangle 443"/>
          <p:cNvSpPr>
            <a:spLocks noChangeArrowheads="1"/>
          </p:cNvSpPr>
          <p:nvPr/>
        </p:nvSpPr>
        <p:spPr bwMode="auto">
          <a:xfrm>
            <a:off x="6934200" y="19050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2" name="Rectangle 444"/>
          <p:cNvSpPr>
            <a:spLocks noChangeArrowheads="1"/>
          </p:cNvSpPr>
          <p:nvPr/>
        </p:nvSpPr>
        <p:spPr bwMode="auto">
          <a:xfrm>
            <a:off x="2590800" y="16002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3" name="Rectangle 447"/>
          <p:cNvSpPr>
            <a:spLocks noChangeArrowheads="1"/>
          </p:cNvSpPr>
          <p:nvPr/>
        </p:nvSpPr>
        <p:spPr bwMode="auto">
          <a:xfrm>
            <a:off x="1828800" y="19812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4" name="Rectangle 449"/>
          <p:cNvSpPr>
            <a:spLocks noChangeArrowheads="1"/>
          </p:cNvSpPr>
          <p:nvPr/>
        </p:nvSpPr>
        <p:spPr bwMode="auto">
          <a:xfrm>
            <a:off x="1905000" y="13716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5" name="Rectangle 451"/>
          <p:cNvSpPr>
            <a:spLocks noChangeArrowheads="1"/>
          </p:cNvSpPr>
          <p:nvPr/>
        </p:nvSpPr>
        <p:spPr bwMode="auto">
          <a:xfrm>
            <a:off x="838200" y="13716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6" name="Rectangle 453"/>
          <p:cNvSpPr>
            <a:spLocks noChangeArrowheads="1"/>
          </p:cNvSpPr>
          <p:nvPr/>
        </p:nvSpPr>
        <p:spPr bwMode="auto">
          <a:xfrm>
            <a:off x="6934200" y="9906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317" name="Rectangle 455"/>
          <p:cNvSpPr>
            <a:spLocks noChangeArrowheads="1"/>
          </p:cNvSpPr>
          <p:nvPr/>
        </p:nvSpPr>
        <p:spPr bwMode="auto">
          <a:xfrm>
            <a:off x="3429000" y="19050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2290" name="Picture 2" descr="http://us.123rf.com/400wm/400/400/rfoxfoto/rfoxfoto1205/rfoxfoto120500119/13600697-bosco-di-pioppi-ibridi-vicino-a-salem-oregon-nella-willamette-vall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990600"/>
            <a:ext cx="1413510" cy="2133600"/>
          </a:xfrm>
          <a:prstGeom prst="rect">
            <a:avLst/>
          </a:prstGeom>
          <a:noFill/>
        </p:spPr>
      </p:pic>
      <p:sp>
        <p:nvSpPr>
          <p:cNvPr id="55" name="Rectangle 416"/>
          <p:cNvSpPr>
            <a:spLocks noChangeArrowheads="1"/>
          </p:cNvSpPr>
          <p:nvPr/>
        </p:nvSpPr>
        <p:spPr bwMode="auto">
          <a:xfrm>
            <a:off x="3200400" y="1600200"/>
            <a:ext cx="152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56" name="Rectangle 435"/>
          <p:cNvSpPr>
            <a:spLocks noChangeArrowheads="1"/>
          </p:cNvSpPr>
          <p:nvPr/>
        </p:nvSpPr>
        <p:spPr bwMode="auto">
          <a:xfrm>
            <a:off x="3581400" y="1524000"/>
            <a:ext cx="1524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57" name="Rectangle 443"/>
          <p:cNvSpPr>
            <a:spLocks noChangeArrowheads="1"/>
          </p:cNvSpPr>
          <p:nvPr/>
        </p:nvSpPr>
        <p:spPr bwMode="auto">
          <a:xfrm>
            <a:off x="3048000" y="1219200"/>
            <a:ext cx="152400" cy="228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58" name="Rectangle 453"/>
          <p:cNvSpPr>
            <a:spLocks noChangeArrowheads="1"/>
          </p:cNvSpPr>
          <p:nvPr/>
        </p:nvSpPr>
        <p:spPr bwMode="auto">
          <a:xfrm>
            <a:off x="2514600" y="2209800"/>
            <a:ext cx="1524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59" name="Rectangle 359"/>
          <p:cNvSpPr>
            <a:spLocks noChangeArrowheads="1"/>
          </p:cNvSpPr>
          <p:nvPr/>
        </p:nvSpPr>
        <p:spPr bwMode="auto">
          <a:xfrm>
            <a:off x="7162801" y="926068"/>
            <a:ext cx="12191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dirty="0" err="1" smtClean="0"/>
              <a:t>Varietà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60" name="Rectangle 359"/>
          <p:cNvSpPr>
            <a:spLocks noChangeArrowheads="1"/>
          </p:cNvSpPr>
          <p:nvPr/>
        </p:nvSpPr>
        <p:spPr bwMode="auto">
          <a:xfrm>
            <a:off x="7162800" y="1383268"/>
            <a:ext cx="12191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dirty="0" err="1" smtClean="0"/>
              <a:t>Varietà</a:t>
            </a:r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61" name="Rectangle 359"/>
          <p:cNvSpPr>
            <a:spLocks noChangeArrowheads="1"/>
          </p:cNvSpPr>
          <p:nvPr/>
        </p:nvSpPr>
        <p:spPr bwMode="auto">
          <a:xfrm>
            <a:off x="7162800" y="1840468"/>
            <a:ext cx="12191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dirty="0" err="1" smtClean="0"/>
              <a:t>Varietà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62" name="Rectangle 359"/>
          <p:cNvSpPr>
            <a:spLocks noChangeArrowheads="1"/>
          </p:cNvSpPr>
          <p:nvPr/>
        </p:nvSpPr>
        <p:spPr bwMode="auto">
          <a:xfrm>
            <a:off x="7162800" y="2297668"/>
            <a:ext cx="12191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dirty="0" err="1" smtClean="0"/>
              <a:t>Varietà</a:t>
            </a:r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50" name="Rectangle 307"/>
          <p:cNvSpPr>
            <a:spLocks noChangeArrowheads="1"/>
          </p:cNvSpPr>
          <p:nvPr/>
        </p:nvSpPr>
        <p:spPr bwMode="auto">
          <a:xfrm>
            <a:off x="625475" y="6237287"/>
            <a:ext cx="3870325" cy="544513"/>
          </a:xfrm>
          <a:prstGeom prst="rect">
            <a:avLst/>
          </a:prstGeom>
          <a:noFill/>
          <a:ln w="25400" algn="ctr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/>
              <a:t>y</a:t>
            </a:r>
            <a:r>
              <a:rPr lang="en-US" sz="2800" baseline="-25000"/>
              <a:t>i</a:t>
            </a:r>
            <a:r>
              <a:rPr lang="en-US" sz="2800"/>
              <a:t> = </a:t>
            </a:r>
            <a:r>
              <a:rPr lang="en-US" sz="2800">
                <a:solidFill>
                  <a:srgbClr val="800080"/>
                </a:solidFill>
              </a:rPr>
              <a:t>a</a:t>
            </a:r>
            <a:r>
              <a:rPr lang="en-US" sz="2800"/>
              <a:t> + </a:t>
            </a:r>
            <a:r>
              <a:rPr lang="en-US" sz="2800">
                <a:solidFill>
                  <a:srgbClr val="0033CC"/>
                </a:solidFill>
              </a:rPr>
              <a:t>b</a:t>
            </a:r>
            <a:r>
              <a:rPr lang="en-US" sz="2800"/>
              <a:t>x</a:t>
            </a:r>
            <a:r>
              <a:rPr lang="en-US" sz="2800" baseline="-25000"/>
              <a:t>2</a:t>
            </a:r>
            <a:r>
              <a:rPr lang="en-US" sz="2800"/>
              <a:t> + </a:t>
            </a:r>
            <a:r>
              <a:rPr lang="en-US" sz="2800">
                <a:solidFill>
                  <a:srgbClr val="006600"/>
                </a:solidFill>
              </a:rPr>
              <a:t>c</a:t>
            </a:r>
            <a:r>
              <a:rPr lang="en-US" sz="2800"/>
              <a:t>x</a:t>
            </a:r>
            <a:r>
              <a:rPr lang="en-US" sz="2800" baseline="-25000"/>
              <a:t>3</a:t>
            </a:r>
            <a:r>
              <a:rPr lang="en-US" sz="2800"/>
              <a:t> + </a:t>
            </a:r>
            <a:r>
              <a:rPr lang="en-US" sz="2800">
                <a:solidFill>
                  <a:srgbClr val="FF0000"/>
                </a:solidFill>
              </a:rPr>
              <a:t>d</a:t>
            </a:r>
            <a:r>
              <a:rPr lang="en-US" sz="2800"/>
              <a:t>x</a:t>
            </a:r>
            <a:r>
              <a:rPr lang="en-US" sz="2800" baseline="-25000"/>
              <a:t>4</a:t>
            </a:r>
            <a:r>
              <a:rPr lang="en-US" sz="2800"/>
              <a:t> </a:t>
            </a:r>
          </a:p>
        </p:txBody>
      </p:sp>
      <p:sp>
        <p:nvSpPr>
          <p:cNvPr id="51" name="Rectangle 376"/>
          <p:cNvSpPr>
            <a:spLocks noChangeArrowheads="1"/>
          </p:cNvSpPr>
          <p:nvPr/>
        </p:nvSpPr>
        <p:spPr bwMode="auto">
          <a:xfrm>
            <a:off x="549275" y="5824537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100000"/>
              </a:lnSpc>
            </a:pPr>
            <a:r>
              <a:rPr lang="en-US" sz="2400" b="1" dirty="0" err="1" smtClean="0">
                <a:solidFill>
                  <a:schemeClr val="hlink"/>
                </a:solidFill>
              </a:rPr>
              <a:t>Modello</a:t>
            </a:r>
            <a:r>
              <a:rPr lang="en-US" sz="2400" b="1" dirty="0" smtClean="0">
                <a:solidFill>
                  <a:schemeClr val="hlink"/>
                </a:solidFill>
              </a:rPr>
              <a:t> ANOVA</a:t>
            </a:r>
            <a:endParaRPr lang="en-US" sz="2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graphicFrame>
        <p:nvGraphicFramePr>
          <p:cNvPr id="9410" name="Group 194"/>
          <p:cNvGraphicFramePr>
            <a:graphicFrameLocks noGrp="1"/>
          </p:cNvGraphicFramePr>
          <p:nvPr>
            <p:ph/>
          </p:nvPr>
        </p:nvGraphicFramePr>
        <p:xfrm>
          <a:off x="457201" y="1295400"/>
          <a:ext cx="4403392" cy="2743200"/>
        </p:xfrm>
        <a:graphic>
          <a:graphicData uri="http://schemas.openxmlformats.org/drawingml/2006/table">
            <a:tbl>
              <a:tblPr/>
              <a:tblGrid>
                <a:gridCol w="430825"/>
                <a:gridCol w="988737"/>
                <a:gridCol w="988736"/>
                <a:gridCol w="1006357"/>
                <a:gridCol w="988737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A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B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C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 D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6.0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6.9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10.3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8.8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5.7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6.8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10.2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8.4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7.4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8.3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5.9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6.6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9.6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8.6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6.2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7.0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9.0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µ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  <a:endParaRPr kumimoji="0" lang="en-US" sz="2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6000" marB="36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6.06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6.93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10.03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8.62</a:t>
                      </a:r>
                    </a:p>
                  </a:txBody>
                  <a:tcPr marL="90000" marR="90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40" name="Rectangle 182"/>
          <p:cNvSpPr>
            <a:spLocks noChangeArrowheads="1"/>
          </p:cNvSpPr>
          <p:nvPr/>
        </p:nvSpPr>
        <p:spPr bwMode="auto">
          <a:xfrm>
            <a:off x="1042638" y="4522113"/>
            <a:ext cx="290092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400" dirty="0" smtClean="0"/>
              <a:t>Media </a:t>
            </a:r>
            <a:r>
              <a:rPr lang="en-US" sz="2400" dirty="0" err="1" smtClean="0"/>
              <a:t>generale</a:t>
            </a:r>
            <a:r>
              <a:rPr lang="en-US" sz="2400" dirty="0" smtClean="0"/>
              <a:t>= </a:t>
            </a:r>
            <a:r>
              <a:rPr lang="en-US" sz="2400" dirty="0"/>
              <a:t>7.80</a:t>
            </a:r>
          </a:p>
        </p:txBody>
      </p:sp>
      <p:sp>
        <p:nvSpPr>
          <p:cNvPr id="12341" name="Rectangle 183"/>
          <p:cNvSpPr>
            <a:spLocks noChangeArrowheads="1"/>
          </p:cNvSpPr>
          <p:nvPr/>
        </p:nvSpPr>
        <p:spPr bwMode="auto">
          <a:xfrm>
            <a:off x="1042638" y="5055513"/>
            <a:ext cx="353558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repliche</a:t>
            </a:r>
            <a:r>
              <a:rPr lang="en-US" sz="2400" dirty="0" smtClean="0"/>
              <a:t> (</a:t>
            </a:r>
            <a:r>
              <a:rPr lang="en-US" sz="2400" b="1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/>
              <a:t>)= </a:t>
            </a:r>
            <a:r>
              <a:rPr lang="en-US" sz="2400" dirty="0"/>
              <a:t>19</a:t>
            </a:r>
          </a:p>
        </p:txBody>
      </p:sp>
      <p:sp>
        <p:nvSpPr>
          <p:cNvPr id="12343" name="Rectangle 185"/>
          <p:cNvSpPr>
            <a:spLocks noChangeArrowheads="1"/>
          </p:cNvSpPr>
          <p:nvPr/>
        </p:nvSpPr>
        <p:spPr bwMode="auto">
          <a:xfrm>
            <a:off x="1042638" y="5665113"/>
            <a:ext cx="299479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livelli</a:t>
            </a:r>
            <a:r>
              <a:rPr lang="en-US" sz="2400" dirty="0" smtClean="0"/>
              <a:t> (</a:t>
            </a:r>
            <a:r>
              <a:rPr lang="en-US" sz="2400" b="1" dirty="0" smtClean="0">
                <a:solidFill>
                  <a:srgbClr val="FF0000"/>
                </a:solidFill>
              </a:rPr>
              <a:t>k</a:t>
            </a:r>
            <a:r>
              <a:rPr lang="en-US" sz="2400" dirty="0" smtClean="0"/>
              <a:t>)= </a:t>
            </a:r>
            <a:r>
              <a:rPr lang="en-US" sz="2400" dirty="0"/>
              <a:t>4</a:t>
            </a:r>
          </a:p>
        </p:txBody>
      </p:sp>
      <p:sp>
        <p:nvSpPr>
          <p:cNvPr id="12344" name="Rectangle 195"/>
          <p:cNvSpPr>
            <a:spLocks noChangeArrowheads="1"/>
          </p:cNvSpPr>
          <p:nvPr/>
        </p:nvSpPr>
        <p:spPr bwMode="auto">
          <a:xfrm>
            <a:off x="3363912" y="2921913"/>
            <a:ext cx="340158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2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" name="Rectangle 251"/>
          <p:cNvSpPr>
            <a:spLocks noChangeArrowheads="1"/>
          </p:cNvSpPr>
          <p:nvPr/>
        </p:nvSpPr>
        <p:spPr bwMode="auto">
          <a:xfrm>
            <a:off x="533400" y="196384"/>
            <a:ext cx="26352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 a </a:t>
            </a:r>
            <a:r>
              <a:rPr lang="en-US" sz="2800" dirty="0" err="1" smtClean="0"/>
              <a:t>una</a:t>
            </a:r>
            <a:r>
              <a:rPr lang="en-US" sz="2800" dirty="0" smtClean="0"/>
              <a:t> via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4876800" y="2133600"/>
            <a:ext cx="14478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ctangle 182"/>
          <p:cNvSpPr>
            <a:spLocks noChangeArrowheads="1"/>
          </p:cNvSpPr>
          <p:nvPr/>
        </p:nvSpPr>
        <p:spPr bwMode="auto">
          <a:xfrm>
            <a:off x="6395478" y="2057400"/>
            <a:ext cx="22539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/>
            <a:r>
              <a:rPr lang="en-US" sz="2400" dirty="0" smtClean="0"/>
              <a:t>Ha </a:t>
            </a:r>
            <a:r>
              <a:rPr lang="en-US" sz="2400" dirty="0" err="1" smtClean="0"/>
              <a:t>senso</a:t>
            </a:r>
            <a:r>
              <a:rPr lang="en-US" sz="2400" dirty="0" smtClean="0"/>
              <a:t> </a:t>
            </a:r>
            <a:r>
              <a:rPr lang="en-US" sz="2400" dirty="0" err="1" smtClean="0"/>
              <a:t>testare</a:t>
            </a:r>
            <a:endParaRPr lang="en-US" sz="2400" dirty="0" smtClean="0"/>
          </a:p>
          <a:p>
            <a:pPr marL="342900" indent="-342900" algn="ctr"/>
            <a:r>
              <a:rPr lang="en-US" sz="2400" dirty="0" smtClean="0"/>
              <a:t>le </a:t>
            </a:r>
            <a:r>
              <a:rPr lang="en-US" sz="2400" dirty="0" err="1" smtClean="0"/>
              <a:t>assunzioni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60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61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36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pic>
        <p:nvPicPr>
          <p:cNvPr id="13318" name="Picture 61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9144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Line 62"/>
          <p:cNvSpPr>
            <a:spLocks noChangeShapeType="1"/>
          </p:cNvSpPr>
          <p:nvPr/>
        </p:nvSpPr>
        <p:spPr bwMode="auto">
          <a:xfrm flipV="1">
            <a:off x="685800" y="2286000"/>
            <a:ext cx="0" cy="6858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0" name="Line 66"/>
          <p:cNvSpPr>
            <a:spLocks noChangeShapeType="1"/>
          </p:cNvSpPr>
          <p:nvPr/>
        </p:nvSpPr>
        <p:spPr bwMode="auto">
          <a:xfrm flipV="1">
            <a:off x="5257800" y="2819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1" name="Line 67"/>
          <p:cNvSpPr>
            <a:spLocks noChangeShapeType="1"/>
          </p:cNvSpPr>
          <p:nvPr/>
        </p:nvSpPr>
        <p:spPr bwMode="auto">
          <a:xfrm flipV="1">
            <a:off x="5867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2" name="Line 72"/>
          <p:cNvSpPr>
            <a:spLocks noChangeShapeType="1"/>
          </p:cNvSpPr>
          <p:nvPr/>
        </p:nvSpPr>
        <p:spPr bwMode="auto">
          <a:xfrm flipV="1">
            <a:off x="5943600" y="2438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3" name="Line 73"/>
          <p:cNvSpPr>
            <a:spLocks noChangeShapeType="1"/>
          </p:cNvSpPr>
          <p:nvPr/>
        </p:nvSpPr>
        <p:spPr bwMode="auto">
          <a:xfrm flipV="1">
            <a:off x="7162800" y="2133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4" name="Line 74"/>
          <p:cNvSpPr>
            <a:spLocks noChangeShapeType="1"/>
          </p:cNvSpPr>
          <p:nvPr/>
        </p:nvSpPr>
        <p:spPr bwMode="auto">
          <a:xfrm flipV="1">
            <a:off x="6553200" y="1524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5" name="Line 75"/>
          <p:cNvSpPr>
            <a:spLocks noChangeShapeType="1"/>
          </p:cNvSpPr>
          <p:nvPr/>
        </p:nvSpPr>
        <p:spPr bwMode="auto">
          <a:xfrm flipV="1">
            <a:off x="5715000" y="25146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6" name="Line 76"/>
          <p:cNvSpPr>
            <a:spLocks noChangeShapeType="1"/>
          </p:cNvSpPr>
          <p:nvPr/>
        </p:nvSpPr>
        <p:spPr bwMode="auto">
          <a:xfrm flipV="1">
            <a:off x="7086600" y="1143000"/>
            <a:ext cx="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27" name="Line 77"/>
          <p:cNvSpPr>
            <a:spLocks noChangeShapeType="1"/>
          </p:cNvSpPr>
          <p:nvPr/>
        </p:nvSpPr>
        <p:spPr bwMode="auto">
          <a:xfrm>
            <a:off x="1828800" y="4411662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3328" name="Line 78"/>
          <p:cNvSpPr>
            <a:spLocks noChangeShapeType="1"/>
          </p:cNvSpPr>
          <p:nvPr/>
        </p:nvSpPr>
        <p:spPr bwMode="auto">
          <a:xfrm flipV="1">
            <a:off x="2362200" y="5021262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sv-SE"/>
          </a:p>
        </p:txBody>
      </p:sp>
      <p:sp>
        <p:nvSpPr>
          <p:cNvPr id="13329" name="Line 79"/>
          <p:cNvSpPr>
            <a:spLocks noChangeShapeType="1"/>
          </p:cNvSpPr>
          <p:nvPr/>
        </p:nvSpPr>
        <p:spPr bwMode="auto">
          <a:xfrm flipV="1">
            <a:off x="1219200" y="5326063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0" name="Line 80"/>
          <p:cNvSpPr>
            <a:spLocks noChangeShapeType="1"/>
          </p:cNvSpPr>
          <p:nvPr/>
        </p:nvSpPr>
        <p:spPr bwMode="auto">
          <a:xfrm flipV="1">
            <a:off x="533400" y="5707063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1" name="Line 81"/>
          <p:cNvSpPr>
            <a:spLocks noChangeShapeType="1"/>
          </p:cNvSpPr>
          <p:nvPr/>
        </p:nvSpPr>
        <p:spPr bwMode="auto">
          <a:xfrm flipV="1">
            <a:off x="838200" y="2286000"/>
            <a:ext cx="0" cy="4572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2" name="Line 82"/>
          <p:cNvSpPr>
            <a:spLocks noChangeShapeType="1"/>
          </p:cNvSpPr>
          <p:nvPr/>
        </p:nvSpPr>
        <p:spPr bwMode="auto">
          <a:xfrm flipV="1">
            <a:off x="1905000" y="1752600"/>
            <a:ext cx="0" cy="5334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3" name="Line 85"/>
          <p:cNvSpPr>
            <a:spLocks noChangeShapeType="1"/>
          </p:cNvSpPr>
          <p:nvPr/>
        </p:nvSpPr>
        <p:spPr bwMode="auto">
          <a:xfrm flipV="1">
            <a:off x="685800" y="5173663"/>
            <a:ext cx="0" cy="533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5" name="Line 99"/>
          <p:cNvSpPr>
            <a:spLocks noChangeShapeType="1"/>
          </p:cNvSpPr>
          <p:nvPr/>
        </p:nvSpPr>
        <p:spPr bwMode="auto">
          <a:xfrm flipV="1">
            <a:off x="2209800" y="44196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7" name="Line 105"/>
          <p:cNvSpPr>
            <a:spLocks noChangeShapeType="1"/>
          </p:cNvSpPr>
          <p:nvPr/>
        </p:nvSpPr>
        <p:spPr bwMode="auto">
          <a:xfrm>
            <a:off x="457200" y="5173663"/>
            <a:ext cx="266700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8" name="Line 106"/>
          <p:cNvSpPr>
            <a:spLocks noChangeShapeType="1"/>
          </p:cNvSpPr>
          <p:nvPr/>
        </p:nvSpPr>
        <p:spPr bwMode="auto">
          <a:xfrm flipV="1">
            <a:off x="457200" y="22860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39" name="Line 107"/>
          <p:cNvSpPr>
            <a:spLocks noChangeShapeType="1"/>
          </p:cNvSpPr>
          <p:nvPr/>
        </p:nvSpPr>
        <p:spPr bwMode="auto">
          <a:xfrm flipV="1">
            <a:off x="5181600" y="22860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40" name="Rectangle 108"/>
          <p:cNvSpPr>
            <a:spLocks noChangeArrowheads="1"/>
          </p:cNvSpPr>
          <p:nvPr/>
        </p:nvSpPr>
        <p:spPr bwMode="auto">
          <a:xfrm>
            <a:off x="457200" y="990600"/>
            <a:ext cx="126932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000" b="1" dirty="0">
                <a:solidFill>
                  <a:srgbClr val="006600"/>
                </a:solidFill>
              </a:rPr>
              <a:t>SS </a:t>
            </a:r>
            <a:r>
              <a:rPr lang="en-US" sz="2000" b="1" dirty="0" err="1" smtClean="0">
                <a:solidFill>
                  <a:srgbClr val="006600"/>
                </a:solidFill>
              </a:rPr>
              <a:t>TOTALE</a:t>
            </a:r>
            <a:endParaRPr lang="en-US" sz="2000" b="1" dirty="0">
              <a:solidFill>
                <a:srgbClr val="006600"/>
              </a:solidFill>
            </a:endParaRPr>
          </a:p>
        </p:txBody>
      </p:sp>
      <p:sp>
        <p:nvSpPr>
          <p:cNvPr id="13341" name="Rectangle 109"/>
          <p:cNvSpPr>
            <a:spLocks noChangeArrowheads="1"/>
          </p:cNvSpPr>
          <p:nvPr/>
        </p:nvSpPr>
        <p:spPr bwMode="auto">
          <a:xfrm>
            <a:off x="5181600" y="990600"/>
            <a:ext cx="122091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000" b="1" dirty="0" smtClean="0">
                <a:solidFill>
                  <a:srgbClr val="FF0000"/>
                </a:solidFill>
              </a:rPr>
              <a:t>SS </a:t>
            </a:r>
            <a:r>
              <a:rPr lang="en-US" sz="2000" b="1" dirty="0" err="1" smtClean="0">
                <a:solidFill>
                  <a:srgbClr val="FF0000"/>
                </a:solidFill>
              </a:rPr>
              <a:t>ENTRO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3342" name="Rectangle 110"/>
          <p:cNvSpPr>
            <a:spLocks noChangeArrowheads="1"/>
          </p:cNvSpPr>
          <p:nvPr/>
        </p:nvSpPr>
        <p:spPr bwMode="auto">
          <a:xfrm>
            <a:off x="429071" y="3886200"/>
            <a:ext cx="90281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2000" b="1" dirty="0">
                <a:solidFill>
                  <a:srgbClr val="0033CC"/>
                </a:solidFill>
              </a:rPr>
              <a:t>SS </a:t>
            </a:r>
            <a:r>
              <a:rPr lang="en-US" sz="2000" b="1" dirty="0" err="1" smtClean="0">
                <a:solidFill>
                  <a:srgbClr val="0033CC"/>
                </a:solidFill>
              </a:rPr>
              <a:t>FRA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13343" name="Line 115"/>
          <p:cNvSpPr>
            <a:spLocks noChangeShapeType="1"/>
          </p:cNvSpPr>
          <p:nvPr/>
        </p:nvSpPr>
        <p:spPr bwMode="auto">
          <a:xfrm flipV="1">
            <a:off x="2286000" y="1143000"/>
            <a:ext cx="0" cy="11430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345" name="Rectangle 120"/>
          <p:cNvSpPr>
            <a:spLocks noChangeArrowheads="1"/>
          </p:cNvSpPr>
          <p:nvPr/>
        </p:nvSpPr>
        <p:spPr bwMode="auto">
          <a:xfrm>
            <a:off x="3200400" y="2133600"/>
            <a:ext cx="167109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b="1" dirty="0" smtClean="0"/>
              <a:t>Media </a:t>
            </a:r>
            <a:r>
              <a:rPr lang="en-US" b="1" dirty="0" err="1" smtClean="0"/>
              <a:t>generale</a:t>
            </a:r>
            <a:endParaRPr lang="en-US" b="1" dirty="0"/>
          </a:p>
        </p:txBody>
      </p:sp>
      <p:sp>
        <p:nvSpPr>
          <p:cNvPr id="13346" name="Rectangle 121"/>
          <p:cNvSpPr>
            <a:spLocks noChangeArrowheads="1"/>
          </p:cNvSpPr>
          <p:nvPr/>
        </p:nvSpPr>
        <p:spPr bwMode="auto">
          <a:xfrm>
            <a:off x="710612" y="5986046"/>
            <a:ext cx="35618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A</a:t>
            </a:r>
            <a:endParaRPr lang="en-US" sz="1600" b="1" baseline="-25000" dirty="0"/>
          </a:p>
        </p:txBody>
      </p:sp>
      <p:sp>
        <p:nvSpPr>
          <p:cNvPr id="13347" name="Rectangle 122"/>
          <p:cNvSpPr>
            <a:spLocks noChangeArrowheads="1"/>
          </p:cNvSpPr>
          <p:nvPr/>
        </p:nvSpPr>
        <p:spPr bwMode="auto">
          <a:xfrm>
            <a:off x="1406030" y="5528846"/>
            <a:ext cx="34657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B</a:t>
            </a:r>
            <a:endParaRPr lang="en-US" sz="1600" b="1" baseline="-25000" dirty="0"/>
          </a:p>
        </p:txBody>
      </p:sp>
      <p:sp>
        <p:nvSpPr>
          <p:cNvPr id="13348" name="Rectangle 123"/>
          <p:cNvSpPr>
            <a:spLocks noChangeArrowheads="1"/>
          </p:cNvSpPr>
          <p:nvPr/>
        </p:nvSpPr>
        <p:spPr bwMode="auto">
          <a:xfrm>
            <a:off x="1981200" y="3886200"/>
            <a:ext cx="34015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/>
              <a:t> </a:t>
            </a:r>
            <a:r>
              <a:rPr lang="en-US" sz="1600" b="1" dirty="0" smtClean="0"/>
              <a:t>C</a:t>
            </a:r>
            <a:endParaRPr lang="en-US" sz="1600" b="1" baseline="-25000" dirty="0"/>
          </a:p>
        </p:txBody>
      </p:sp>
      <p:sp>
        <p:nvSpPr>
          <p:cNvPr id="13349" name="Rectangle 124"/>
          <p:cNvSpPr>
            <a:spLocks noChangeArrowheads="1"/>
          </p:cNvSpPr>
          <p:nvPr/>
        </p:nvSpPr>
        <p:spPr bwMode="auto">
          <a:xfrm>
            <a:off x="2657290" y="4495800"/>
            <a:ext cx="31451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l"/>
            <a:r>
              <a:rPr lang="en-US" sz="1600" b="1" dirty="0" smtClean="0"/>
              <a:t>D</a:t>
            </a:r>
            <a:endParaRPr lang="en-US" sz="1600" b="1" baseline="-25000" dirty="0"/>
          </a:p>
        </p:txBody>
      </p:sp>
      <p:sp>
        <p:nvSpPr>
          <p:cNvPr id="38" name="Rectangle 251"/>
          <p:cNvSpPr>
            <a:spLocks noChangeArrowheads="1"/>
          </p:cNvSpPr>
          <p:nvPr/>
        </p:nvSpPr>
        <p:spPr bwMode="auto">
          <a:xfrm>
            <a:off x="533400" y="196384"/>
            <a:ext cx="26352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 a </a:t>
            </a:r>
            <a:r>
              <a:rPr lang="en-US" sz="2800" dirty="0" err="1" smtClean="0"/>
              <a:t>una</a:t>
            </a:r>
            <a:r>
              <a:rPr lang="en-US" sz="2800" dirty="0" smtClean="0"/>
              <a:t> via</a:t>
            </a:r>
            <a:endParaRPr lang="en-US" sz="2800" dirty="0"/>
          </a:p>
        </p:txBody>
      </p:sp>
      <p:sp>
        <p:nvSpPr>
          <p:cNvPr id="39" name="Rectangle 181"/>
          <p:cNvSpPr>
            <a:spLocks noChangeArrowheads="1"/>
          </p:cNvSpPr>
          <p:nvPr/>
        </p:nvSpPr>
        <p:spPr bwMode="auto">
          <a:xfrm>
            <a:off x="3352800" y="3886200"/>
            <a:ext cx="5715000" cy="1938992"/>
          </a:xfrm>
          <a:prstGeom prst="rect">
            <a:avLst/>
          </a:prstGeom>
          <a:noFill/>
          <a:ln w="2540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u="sng" dirty="0" err="1" smtClean="0"/>
              <a:t>Somma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dei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quadrati</a:t>
            </a:r>
            <a:r>
              <a:rPr lang="en-US" sz="2400" b="1" u="sng" dirty="0" smtClean="0"/>
              <a:t> (SS)-</a:t>
            </a:r>
            <a:r>
              <a:rPr lang="en-US" sz="2400" b="1" u="sng" dirty="0" err="1" smtClean="0"/>
              <a:t>Devianza</a:t>
            </a:r>
            <a:endParaRPr lang="en-US" sz="2400" b="1" u="sng" dirty="0"/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endParaRPr lang="en-US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9242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9242"/>
                </a:solidFill>
              </a:rPr>
              <a:t>TOT</a:t>
            </a:r>
            <a:r>
              <a:rPr lang="en-US" sz="2400" dirty="0" smtClean="0"/>
              <a:t>= Σ</a:t>
            </a:r>
            <a:r>
              <a:rPr lang="en-US" sz="2400" dirty="0" smtClean="0">
                <a:ea typeface="Batang" pitchFamily="18" charset="-127"/>
              </a:rPr>
              <a:t>(</a:t>
            </a:r>
            <a:r>
              <a:rPr lang="en-US" sz="2400" dirty="0" err="1" smtClean="0">
                <a:ea typeface="Batang" pitchFamily="18" charset="-127"/>
              </a:rPr>
              <a:t>y</a:t>
            </a:r>
            <a:r>
              <a:rPr lang="en-US" sz="2400" baseline="-25000" dirty="0" err="1" smtClean="0">
                <a:ea typeface="Batang" pitchFamily="18" charset="-127"/>
              </a:rPr>
              <a:t>i</a:t>
            </a:r>
            <a:r>
              <a:rPr lang="en-US" sz="2400" dirty="0" smtClean="0">
                <a:ea typeface="Batang" pitchFamily="18" charset="-127"/>
              </a:rPr>
              <a:t> </a:t>
            </a:r>
            <a:r>
              <a:rPr lang="en-US" sz="2400" dirty="0"/>
              <a:t>–</a:t>
            </a:r>
            <a:r>
              <a:rPr lang="en-US" sz="2400" dirty="0">
                <a:ea typeface="Batang" pitchFamily="18" charset="-127"/>
              </a:rPr>
              <a:t> </a:t>
            </a:r>
            <a:r>
              <a:rPr lang="en-US" sz="2400" dirty="0" smtClean="0">
                <a:ea typeface="Batang" pitchFamily="18" charset="-127"/>
              </a:rPr>
              <a:t>media </a:t>
            </a:r>
            <a:r>
              <a:rPr lang="en-US" sz="2400" dirty="0" err="1" smtClean="0">
                <a:ea typeface="Batang" pitchFamily="18" charset="-127"/>
              </a:rPr>
              <a:t>generale</a:t>
            </a:r>
            <a:r>
              <a:rPr lang="en-US" sz="2400" dirty="0" smtClean="0">
                <a:ea typeface="Batang" pitchFamily="18" charset="-127"/>
              </a:rPr>
              <a:t>)</a:t>
            </a:r>
            <a:r>
              <a:rPr lang="en-US" sz="2400" baseline="30000" dirty="0" smtClean="0">
                <a:ea typeface="Batang" pitchFamily="18" charset="-127"/>
              </a:rPr>
              <a:t>2</a:t>
            </a:r>
            <a:endParaRPr lang="en-US" sz="2400" baseline="30000" dirty="0">
              <a:ea typeface="Batang" pitchFamily="18" charset="-127"/>
            </a:endParaRPr>
          </a:p>
          <a:p>
            <a:pPr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33CC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33CC"/>
                </a:solidFill>
              </a:rPr>
              <a:t>FRA</a:t>
            </a:r>
            <a:r>
              <a:rPr lang="en-US" sz="2400" dirty="0" smtClean="0"/>
              <a:t>= </a:t>
            </a:r>
            <a:r>
              <a:rPr lang="en-US" sz="2400" dirty="0" err="1" smtClean="0"/>
              <a:t>Σn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(media </a:t>
            </a:r>
            <a:r>
              <a:rPr lang="en-US" sz="2400" dirty="0" err="1" smtClean="0"/>
              <a:t>gruppo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/>
              <a:t>media </a:t>
            </a:r>
            <a:r>
              <a:rPr lang="en-US" sz="2400" dirty="0" err="1" smtClean="0"/>
              <a:t>generale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  <a:p>
            <a:pPr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FF0000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ENTRO</a:t>
            </a:r>
            <a:r>
              <a:rPr lang="en-US" sz="2400" dirty="0" smtClean="0"/>
              <a:t>= </a:t>
            </a:r>
            <a:r>
              <a:rPr lang="en-US" sz="2400" dirty="0"/>
              <a:t>Σ(</a:t>
            </a:r>
            <a:r>
              <a:rPr lang="en-US" sz="2400" dirty="0" err="1"/>
              <a:t>y</a:t>
            </a:r>
            <a:r>
              <a:rPr lang="en-US" sz="2400" baseline="-25000" dirty="0" err="1"/>
              <a:t>i</a:t>
            </a:r>
            <a:r>
              <a:rPr lang="en-US" sz="2400" dirty="0"/>
              <a:t> – </a:t>
            </a:r>
            <a:r>
              <a:rPr lang="en-US" sz="2400" dirty="0" smtClean="0"/>
              <a:t>media </a:t>
            </a:r>
            <a:r>
              <a:rPr lang="en-US" sz="2400" dirty="0" err="1" smtClean="0"/>
              <a:t>gruppo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  <p:sp>
        <p:nvSpPr>
          <p:cNvPr id="40" name="Rectangle 39"/>
          <p:cNvSpPr/>
          <p:nvPr/>
        </p:nvSpPr>
        <p:spPr>
          <a:xfrm>
            <a:off x="1143000" y="3581400"/>
            <a:ext cx="6858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Rectangle 40"/>
          <p:cNvSpPr/>
          <p:nvPr/>
        </p:nvSpPr>
        <p:spPr>
          <a:xfrm>
            <a:off x="914400" y="6400800"/>
            <a:ext cx="1447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Line 99"/>
          <p:cNvSpPr>
            <a:spLocks noChangeShapeType="1"/>
          </p:cNvSpPr>
          <p:nvPr/>
        </p:nvSpPr>
        <p:spPr bwMode="auto">
          <a:xfrm flipV="1">
            <a:off x="1905000" y="44196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4" name="Line 99"/>
          <p:cNvSpPr>
            <a:spLocks noChangeShapeType="1"/>
          </p:cNvSpPr>
          <p:nvPr/>
        </p:nvSpPr>
        <p:spPr bwMode="auto">
          <a:xfrm flipV="1">
            <a:off x="2057400" y="44196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5" name="Line 99"/>
          <p:cNvSpPr>
            <a:spLocks noChangeShapeType="1"/>
          </p:cNvSpPr>
          <p:nvPr/>
        </p:nvSpPr>
        <p:spPr bwMode="auto">
          <a:xfrm flipV="1">
            <a:off x="2362200" y="441960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6" name="Line 85"/>
          <p:cNvSpPr>
            <a:spLocks noChangeShapeType="1"/>
          </p:cNvSpPr>
          <p:nvPr/>
        </p:nvSpPr>
        <p:spPr bwMode="auto">
          <a:xfrm flipV="1">
            <a:off x="533400" y="5181600"/>
            <a:ext cx="0" cy="533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7" name="Line 85"/>
          <p:cNvSpPr>
            <a:spLocks noChangeShapeType="1"/>
          </p:cNvSpPr>
          <p:nvPr/>
        </p:nvSpPr>
        <p:spPr bwMode="auto">
          <a:xfrm flipV="1">
            <a:off x="838200" y="5181600"/>
            <a:ext cx="0" cy="533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8" name="Line 85"/>
          <p:cNvSpPr>
            <a:spLocks noChangeShapeType="1"/>
          </p:cNvSpPr>
          <p:nvPr/>
        </p:nvSpPr>
        <p:spPr bwMode="auto">
          <a:xfrm flipV="1">
            <a:off x="990600" y="5181600"/>
            <a:ext cx="0" cy="533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49" name="Line 85"/>
          <p:cNvSpPr>
            <a:spLocks noChangeShapeType="1"/>
          </p:cNvSpPr>
          <p:nvPr/>
        </p:nvSpPr>
        <p:spPr bwMode="auto">
          <a:xfrm flipV="1">
            <a:off x="1143000" y="5181600"/>
            <a:ext cx="0" cy="5334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 sz="2200"/>
          </a:p>
        </p:txBody>
      </p:sp>
      <p:sp>
        <p:nvSpPr>
          <p:cNvPr id="9400" name="Rectangle 184"/>
          <p:cNvSpPr>
            <a:spLocks noChangeArrowheads="1"/>
          </p:cNvSpPr>
          <p:nvPr/>
        </p:nvSpPr>
        <p:spPr bwMode="auto">
          <a:xfrm>
            <a:off x="381000" y="4539496"/>
            <a:ext cx="2971800" cy="1938992"/>
          </a:xfrm>
          <a:prstGeom prst="rect">
            <a:avLst/>
          </a:prstGeom>
          <a:noFill/>
          <a:ln w="2540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Gradi</a:t>
            </a:r>
            <a:r>
              <a:rPr lang="en-US" sz="2400" b="1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</a:t>
            </a:r>
            <a:r>
              <a:rPr lang="en-US" sz="2400" b="1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libertà</a:t>
            </a:r>
            <a:r>
              <a:rPr lang="en-US" sz="2400" b="1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sz="2400" b="1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g.d.l</a:t>
            </a:r>
            <a:r>
              <a:rPr lang="en-US" sz="2400" b="1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.)</a:t>
            </a:r>
            <a:endParaRPr lang="en-US" sz="2400" b="1" u="sng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100000"/>
              </a:lnSpc>
              <a:spcBef>
                <a:spcPct val="0"/>
              </a:spcBef>
              <a:defRPr/>
            </a:pPr>
            <a:endParaRPr lang="en-US" sz="2400" b="1" u="sng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9242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9242"/>
                </a:solidFill>
              </a:rPr>
              <a:t>TOTALE</a:t>
            </a:r>
            <a:r>
              <a:rPr lang="en-US" sz="2400" dirty="0" smtClean="0"/>
              <a:t>: n </a:t>
            </a:r>
            <a:r>
              <a:rPr lang="en-US" sz="2400" dirty="0"/>
              <a:t>– 1</a:t>
            </a:r>
          </a:p>
          <a:p>
            <a:pPr marL="342900" indent="-342900"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33CC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33CC"/>
                </a:solidFill>
              </a:rPr>
              <a:t>FRA</a:t>
            </a:r>
            <a:r>
              <a:rPr lang="en-US" sz="2400" dirty="0" smtClean="0"/>
              <a:t>: </a:t>
            </a:r>
            <a:r>
              <a:rPr lang="en-US" sz="2400" dirty="0"/>
              <a:t>k – 1</a:t>
            </a:r>
          </a:p>
          <a:p>
            <a:pPr marL="342900" indent="-342900"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FF0000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ENTRO</a:t>
            </a:r>
            <a:r>
              <a:rPr lang="en-US" sz="2400" dirty="0" smtClean="0"/>
              <a:t>: n </a:t>
            </a:r>
            <a:r>
              <a:rPr lang="en-US" sz="2400" dirty="0"/>
              <a:t>– k</a:t>
            </a:r>
          </a:p>
        </p:txBody>
      </p:sp>
      <p:sp>
        <p:nvSpPr>
          <p:cNvPr id="11" name="Rectangle 251"/>
          <p:cNvSpPr>
            <a:spLocks noChangeArrowheads="1"/>
          </p:cNvSpPr>
          <p:nvPr/>
        </p:nvSpPr>
        <p:spPr bwMode="auto">
          <a:xfrm>
            <a:off x="304800" y="196384"/>
            <a:ext cx="59222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dirty="0" smtClean="0"/>
              <a:t>ANOVA: </a:t>
            </a:r>
            <a:r>
              <a:rPr lang="en-US" sz="2800" dirty="0" err="1" smtClean="0"/>
              <a:t>devianza</a:t>
            </a:r>
            <a:r>
              <a:rPr lang="en-US" sz="2800" dirty="0" smtClean="0"/>
              <a:t> (</a:t>
            </a:r>
            <a:r>
              <a:rPr lang="en-US" sz="2800" dirty="0" err="1" smtClean="0"/>
              <a:t>somma</a:t>
            </a:r>
            <a:r>
              <a:rPr lang="en-US" sz="2800" dirty="0" smtClean="0"/>
              <a:t> </a:t>
            </a:r>
            <a:r>
              <a:rPr lang="en-US" sz="2800" dirty="0" err="1" smtClean="0"/>
              <a:t>dei</a:t>
            </a:r>
            <a:r>
              <a:rPr lang="en-US" sz="2800" dirty="0" smtClean="0"/>
              <a:t> </a:t>
            </a:r>
            <a:r>
              <a:rPr lang="en-US" sz="2800" dirty="0" err="1" smtClean="0"/>
              <a:t>quadrati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4" name="Rectangle 251"/>
          <p:cNvSpPr>
            <a:spLocks noChangeArrowheads="1"/>
          </p:cNvSpPr>
          <p:nvPr/>
        </p:nvSpPr>
        <p:spPr bwMode="auto">
          <a:xfrm>
            <a:off x="381001" y="3412123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smtClean="0"/>
              <a:t>La SS </a:t>
            </a:r>
            <a:r>
              <a:rPr lang="en-US" sz="2200" dirty="0" err="1" smtClean="0"/>
              <a:t>dipende</a:t>
            </a:r>
            <a:r>
              <a:rPr lang="en-US" sz="2200" dirty="0" smtClean="0"/>
              <a:t> </a:t>
            </a:r>
            <a:r>
              <a:rPr lang="en-US" sz="2200" dirty="0" err="1" smtClean="0"/>
              <a:t>dal</a:t>
            </a:r>
            <a:r>
              <a:rPr lang="en-US" sz="2200" dirty="0" smtClean="0"/>
              <a:t> </a:t>
            </a:r>
            <a:r>
              <a:rPr lang="en-US" sz="2200" dirty="0" err="1" smtClean="0"/>
              <a:t>numero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osservazioni</a:t>
            </a:r>
            <a:r>
              <a:rPr lang="en-US" sz="2200" dirty="0" smtClean="0"/>
              <a:t> </a:t>
            </a:r>
            <a:r>
              <a:rPr lang="en-US" sz="2200" dirty="0" err="1" smtClean="0"/>
              <a:t>nei</a:t>
            </a:r>
            <a:r>
              <a:rPr lang="en-US" sz="2200" dirty="0" smtClean="0"/>
              <a:t> </a:t>
            </a:r>
            <a:r>
              <a:rPr lang="en-US" sz="2200" dirty="0" err="1" smtClean="0"/>
              <a:t>gruppi</a:t>
            </a:r>
            <a:endParaRPr lang="en-US" sz="2200" dirty="0"/>
          </a:p>
        </p:txBody>
      </p:sp>
      <p:pic>
        <p:nvPicPr>
          <p:cNvPr id="15" name="Picture 61" descr="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2000" y="3505200"/>
            <a:ext cx="320040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Line 66"/>
          <p:cNvSpPr>
            <a:spLocks noChangeShapeType="1"/>
          </p:cNvSpPr>
          <p:nvPr/>
        </p:nvSpPr>
        <p:spPr bwMode="auto">
          <a:xfrm flipV="1">
            <a:off x="6324600" y="5410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8" name="Line 72"/>
          <p:cNvSpPr>
            <a:spLocks noChangeShapeType="1"/>
          </p:cNvSpPr>
          <p:nvPr/>
        </p:nvSpPr>
        <p:spPr bwMode="auto">
          <a:xfrm flipV="1">
            <a:off x="7010400" y="5029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9" name="Line 73"/>
          <p:cNvSpPr>
            <a:spLocks noChangeShapeType="1"/>
          </p:cNvSpPr>
          <p:nvPr/>
        </p:nvSpPr>
        <p:spPr bwMode="auto">
          <a:xfrm flipV="1">
            <a:off x="8229600" y="4724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20" name="Line 74"/>
          <p:cNvSpPr>
            <a:spLocks noChangeShapeType="1"/>
          </p:cNvSpPr>
          <p:nvPr/>
        </p:nvSpPr>
        <p:spPr bwMode="auto">
          <a:xfrm flipV="1">
            <a:off x="7620000" y="4114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23" name="Line 107"/>
          <p:cNvSpPr>
            <a:spLocks noChangeShapeType="1"/>
          </p:cNvSpPr>
          <p:nvPr/>
        </p:nvSpPr>
        <p:spPr bwMode="auto">
          <a:xfrm flipV="1">
            <a:off x="6248400" y="48768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13" name="Rectangle 181"/>
          <p:cNvSpPr>
            <a:spLocks noChangeArrowheads="1"/>
          </p:cNvSpPr>
          <p:nvPr/>
        </p:nvSpPr>
        <p:spPr bwMode="auto">
          <a:xfrm>
            <a:off x="304800" y="1099066"/>
            <a:ext cx="5943600" cy="1938992"/>
          </a:xfrm>
          <a:prstGeom prst="rect">
            <a:avLst/>
          </a:prstGeom>
          <a:noFill/>
          <a:ln w="2540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u="sng" dirty="0" err="1" smtClean="0"/>
              <a:t>Somma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dei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quadrati</a:t>
            </a:r>
            <a:r>
              <a:rPr lang="en-US" sz="2400" b="1" u="sng" dirty="0" smtClean="0"/>
              <a:t> (SS)-</a:t>
            </a:r>
            <a:r>
              <a:rPr lang="en-US" sz="2400" b="1" u="sng" dirty="0" err="1" smtClean="0"/>
              <a:t>Devianza</a:t>
            </a:r>
            <a:endParaRPr lang="en-US" sz="2400" b="1" u="sng" dirty="0"/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endParaRPr lang="en-US" sz="24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9242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9242"/>
                </a:solidFill>
              </a:rPr>
              <a:t>TOTALE</a:t>
            </a:r>
            <a:r>
              <a:rPr lang="en-US" sz="2400" dirty="0" smtClean="0"/>
              <a:t>= Σ</a:t>
            </a:r>
            <a:r>
              <a:rPr lang="en-US" sz="2400" dirty="0" smtClean="0">
                <a:ea typeface="Batang" pitchFamily="18" charset="-127"/>
              </a:rPr>
              <a:t>(</a:t>
            </a:r>
            <a:r>
              <a:rPr lang="en-US" sz="2400" dirty="0" err="1" smtClean="0">
                <a:ea typeface="Batang" pitchFamily="18" charset="-127"/>
              </a:rPr>
              <a:t>y</a:t>
            </a:r>
            <a:r>
              <a:rPr lang="en-US" sz="2400" baseline="-25000" dirty="0" err="1" smtClean="0">
                <a:ea typeface="Batang" pitchFamily="18" charset="-127"/>
              </a:rPr>
              <a:t>i</a:t>
            </a:r>
            <a:r>
              <a:rPr lang="en-US" sz="2400" dirty="0" smtClean="0">
                <a:ea typeface="Batang" pitchFamily="18" charset="-127"/>
              </a:rPr>
              <a:t> </a:t>
            </a:r>
            <a:r>
              <a:rPr lang="en-US" sz="2400" dirty="0"/>
              <a:t>–</a:t>
            </a:r>
            <a:r>
              <a:rPr lang="en-US" sz="2400" dirty="0">
                <a:ea typeface="Batang" pitchFamily="18" charset="-127"/>
              </a:rPr>
              <a:t> </a:t>
            </a:r>
            <a:r>
              <a:rPr lang="en-US" sz="2400" dirty="0" smtClean="0">
                <a:ea typeface="Batang" pitchFamily="18" charset="-127"/>
              </a:rPr>
              <a:t>media </a:t>
            </a:r>
            <a:r>
              <a:rPr lang="en-US" sz="2400" dirty="0" err="1" smtClean="0">
                <a:ea typeface="Batang" pitchFamily="18" charset="-127"/>
              </a:rPr>
              <a:t>generale</a:t>
            </a:r>
            <a:r>
              <a:rPr lang="en-US" sz="2400" dirty="0" smtClean="0">
                <a:ea typeface="Batang" pitchFamily="18" charset="-127"/>
              </a:rPr>
              <a:t>)</a:t>
            </a:r>
            <a:r>
              <a:rPr lang="en-US" sz="2400" baseline="30000" dirty="0" smtClean="0">
                <a:ea typeface="Batang" pitchFamily="18" charset="-127"/>
              </a:rPr>
              <a:t>2</a:t>
            </a:r>
            <a:endParaRPr lang="en-US" sz="2400" baseline="30000" dirty="0">
              <a:ea typeface="Batang" pitchFamily="18" charset="-127"/>
            </a:endParaRPr>
          </a:p>
          <a:p>
            <a:pPr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0033CC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0033CC"/>
                </a:solidFill>
              </a:rPr>
              <a:t>FRA</a:t>
            </a:r>
            <a:r>
              <a:rPr lang="en-US" sz="2400" dirty="0" smtClean="0"/>
              <a:t>= </a:t>
            </a:r>
            <a:r>
              <a:rPr lang="en-US" sz="2400" dirty="0" err="1" smtClean="0"/>
              <a:t>Σn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(media </a:t>
            </a:r>
            <a:r>
              <a:rPr lang="en-US" sz="2400" dirty="0" err="1" smtClean="0"/>
              <a:t>gruppo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/>
              <a:t>media </a:t>
            </a:r>
            <a:r>
              <a:rPr lang="en-US" sz="2400" dirty="0" err="1" smtClean="0"/>
              <a:t>generale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  <a:p>
            <a:pPr>
              <a:spcBef>
                <a:spcPct val="0"/>
              </a:spcBef>
              <a:defRPr/>
            </a:pPr>
            <a:r>
              <a:rPr lang="en-US" sz="2400" dirty="0" err="1" smtClean="0">
                <a:solidFill>
                  <a:srgbClr val="FF0000"/>
                </a:solidFill>
              </a:rPr>
              <a:t>SS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ENTRO</a:t>
            </a:r>
            <a:r>
              <a:rPr lang="en-US" sz="2400" dirty="0" smtClean="0"/>
              <a:t>= </a:t>
            </a:r>
            <a:r>
              <a:rPr lang="en-US" sz="2400" dirty="0"/>
              <a:t>Σ(</a:t>
            </a:r>
            <a:r>
              <a:rPr lang="en-US" sz="2400" dirty="0" err="1"/>
              <a:t>y</a:t>
            </a:r>
            <a:r>
              <a:rPr lang="en-US" sz="2400" baseline="-25000" dirty="0" err="1"/>
              <a:t>i</a:t>
            </a:r>
            <a:r>
              <a:rPr lang="en-US" sz="2400" dirty="0"/>
              <a:t> – </a:t>
            </a:r>
            <a:r>
              <a:rPr lang="en-US" sz="2400" dirty="0" smtClean="0"/>
              <a:t>media </a:t>
            </a:r>
            <a:r>
              <a:rPr lang="en-US" sz="2400" dirty="0" err="1" smtClean="0"/>
              <a:t>gruppo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1019</Words>
  <Application>Microsoft Office PowerPoint</Application>
  <PresentationFormat>On-screen Show (4:3)</PresentationFormat>
  <Paragraphs>299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Ekvation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119</cp:revision>
  <dcterms:created xsi:type="dcterms:W3CDTF">2006-08-16T00:00:00Z</dcterms:created>
  <dcterms:modified xsi:type="dcterms:W3CDTF">2013-11-11T16:39:54Z</dcterms:modified>
</cp:coreProperties>
</file>