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91" r:id="rId6"/>
    <p:sldId id="260" r:id="rId7"/>
    <p:sldId id="261" r:id="rId8"/>
    <p:sldId id="307" r:id="rId9"/>
    <p:sldId id="262" r:id="rId10"/>
    <p:sldId id="301" r:id="rId11"/>
    <p:sldId id="300" r:id="rId12"/>
    <p:sldId id="302" r:id="rId13"/>
    <p:sldId id="303" r:id="rId14"/>
    <p:sldId id="263" r:id="rId15"/>
    <p:sldId id="264" r:id="rId16"/>
    <p:sldId id="283" r:id="rId17"/>
    <p:sldId id="284" r:id="rId18"/>
    <p:sldId id="285" r:id="rId19"/>
    <p:sldId id="286" r:id="rId20"/>
    <p:sldId id="287" r:id="rId21"/>
    <p:sldId id="288" r:id="rId22"/>
    <p:sldId id="289" r:id="rId23"/>
    <p:sldId id="305" r:id="rId24"/>
    <p:sldId id="290" r:id="rId25"/>
    <p:sldId id="265" r:id="rId26"/>
    <p:sldId id="266" r:id="rId27"/>
    <p:sldId id="267" r:id="rId28"/>
    <p:sldId id="292" r:id="rId29"/>
    <p:sldId id="293" r:id="rId30"/>
    <p:sldId id="294" r:id="rId31"/>
    <p:sldId id="295" r:id="rId32"/>
    <p:sldId id="306" r:id="rId33"/>
    <p:sldId id="296" r:id="rId34"/>
    <p:sldId id="297" r:id="rId35"/>
    <p:sldId id="298" r:id="rId36"/>
    <p:sldId id="299" r:id="rId37"/>
    <p:sldId id="304" r:id="rId38"/>
    <p:sldId id="269" r:id="rId39"/>
    <p:sldId id="270" r:id="rId40"/>
    <p:sldId id="272" r:id="rId41"/>
    <p:sldId id="27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54" y="73"/>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02375D-9C2F-4DC8-A6AB-6E3D37031494}" type="datetimeFigureOut">
              <a:rPr lang="sv-SE" smtClean="0"/>
              <a:t>2012-12-11</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D228CB-ECC5-480F-8FD1-711157DFF263}" type="slidenum">
              <a:rPr lang="sv-SE" smtClean="0"/>
              <a:t>‹#›</a:t>
            </a:fld>
            <a:endParaRPr lang="sv-S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AFFF2F0-7258-4286-9CA0-85255F022523}" type="slidenum">
              <a:rPr lang="it-IT"/>
              <a:pPr/>
              <a:t>17</a:t>
            </a:fld>
            <a:endParaRPr lang="it-IT"/>
          </a:p>
        </p:txBody>
      </p:sp>
      <p:sp>
        <p:nvSpPr>
          <p:cNvPr id="43011" name="Rectangle 2"/>
          <p:cNvSpPr>
            <a:spLocks noChangeArrowheads="1" noTextEdit="1"/>
          </p:cNvSpPr>
          <p:nvPr>
            <p:ph type="sldImg"/>
          </p:nvPr>
        </p:nvSpPr>
        <p:spPr>
          <a:solidFill>
            <a:srgbClr val="FFFFFF"/>
          </a:solidFill>
          <a:ln/>
        </p:spPr>
      </p:sp>
      <p:sp>
        <p:nvSpPr>
          <p:cNvPr id="43012" name="Rectangle 3"/>
          <p:cNvSpPr>
            <a:spLocks noChangeArrowheads="1"/>
          </p:cNvSpPr>
          <p:nvPr>
            <p:ph type="body" idx="1"/>
          </p:nvPr>
        </p:nvSpPr>
        <p:spPr>
          <a:solidFill>
            <a:srgbClr val="FFFFFF"/>
          </a:solidFill>
          <a:ln>
            <a:solidFill>
              <a:srgbClr val="000000"/>
            </a:solidFill>
          </a:ln>
        </p:spPr>
        <p:txBody>
          <a:bodyPr/>
          <a:lstStyle/>
          <a:p>
            <a:pPr eaLnBrk="1" hangingPunct="1"/>
            <a:endParaRPr lang="sv-S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5EA544C-C88B-4374-94DA-3977C4FA00FE}" type="slidenum">
              <a:rPr lang="it-IT"/>
              <a:pPr/>
              <a:t>18</a:t>
            </a:fld>
            <a:endParaRPr lang="it-IT"/>
          </a:p>
        </p:txBody>
      </p:sp>
      <p:sp>
        <p:nvSpPr>
          <p:cNvPr id="44035" name="Rectangle 2"/>
          <p:cNvSpPr>
            <a:spLocks noChangeArrowheads="1" noTextEdit="1"/>
          </p:cNvSpPr>
          <p:nvPr>
            <p:ph type="sldImg"/>
          </p:nvPr>
        </p:nvSpPr>
        <p:spPr>
          <a:solidFill>
            <a:srgbClr val="FFFFFF"/>
          </a:solidFill>
          <a:ln/>
        </p:spPr>
      </p:sp>
      <p:sp>
        <p:nvSpPr>
          <p:cNvPr id="44036" name="Rectangle 3"/>
          <p:cNvSpPr>
            <a:spLocks noChangeArrowheads="1"/>
          </p:cNvSpPr>
          <p:nvPr>
            <p:ph type="body" idx="1"/>
          </p:nvPr>
        </p:nvSpPr>
        <p:spPr>
          <a:solidFill>
            <a:srgbClr val="FFFFFF"/>
          </a:solidFill>
          <a:ln>
            <a:solidFill>
              <a:srgbClr val="000000"/>
            </a:solidFill>
          </a:ln>
        </p:spPr>
        <p:txBody>
          <a:bodyPr/>
          <a:lstStyle/>
          <a:p>
            <a:pPr eaLnBrk="1" hangingPunct="1"/>
            <a:endParaRPr lang="sv-S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64230AA-7DC4-4433-9EAD-BFEA8472A971}" type="slidenum">
              <a:rPr lang="it-IT"/>
              <a:pPr/>
              <a:t>19</a:t>
            </a:fld>
            <a:endParaRPr lang="it-IT"/>
          </a:p>
        </p:txBody>
      </p:sp>
      <p:sp>
        <p:nvSpPr>
          <p:cNvPr id="45059" name="Rectangle 2"/>
          <p:cNvSpPr>
            <a:spLocks noChangeArrowheads="1" noTextEdit="1"/>
          </p:cNvSpPr>
          <p:nvPr>
            <p:ph type="sldImg"/>
          </p:nvPr>
        </p:nvSpPr>
        <p:spPr>
          <a:solidFill>
            <a:srgbClr val="FFFFFF"/>
          </a:solidFill>
          <a:ln/>
        </p:spPr>
      </p:sp>
      <p:sp>
        <p:nvSpPr>
          <p:cNvPr id="45060" name="Rectangle 3"/>
          <p:cNvSpPr>
            <a:spLocks noChangeArrowheads="1"/>
          </p:cNvSpPr>
          <p:nvPr>
            <p:ph type="body" idx="1"/>
          </p:nvPr>
        </p:nvSpPr>
        <p:spPr>
          <a:solidFill>
            <a:srgbClr val="FFFFFF"/>
          </a:solidFill>
          <a:ln>
            <a:solidFill>
              <a:srgbClr val="000000"/>
            </a:solidFill>
          </a:ln>
        </p:spPr>
        <p:txBody>
          <a:bodyPr/>
          <a:lstStyle/>
          <a:p>
            <a:pPr eaLnBrk="1" hangingPunct="1"/>
            <a:endParaRPr lang="sv-S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FFB55F77-3AC3-4833-B306-634CEF3458CD}" type="slidenum">
              <a:rPr lang="it-IT"/>
              <a:pPr/>
              <a:t>20</a:t>
            </a:fld>
            <a:endParaRPr lang="it-IT"/>
          </a:p>
        </p:txBody>
      </p:sp>
      <p:sp>
        <p:nvSpPr>
          <p:cNvPr id="46083" name="Rectangle 2"/>
          <p:cNvSpPr>
            <a:spLocks noChangeArrowheads="1" noTextEdit="1"/>
          </p:cNvSpPr>
          <p:nvPr>
            <p:ph type="sldImg"/>
          </p:nvPr>
        </p:nvSpPr>
        <p:spPr>
          <a:solidFill>
            <a:srgbClr val="FFFFFF"/>
          </a:solidFill>
          <a:ln/>
        </p:spPr>
      </p:sp>
      <p:sp>
        <p:nvSpPr>
          <p:cNvPr id="46084" name="Rectangle 3"/>
          <p:cNvSpPr>
            <a:spLocks noChangeArrowheads="1"/>
          </p:cNvSpPr>
          <p:nvPr>
            <p:ph type="body" idx="1"/>
          </p:nvPr>
        </p:nvSpPr>
        <p:spPr>
          <a:solidFill>
            <a:srgbClr val="FFFFFF"/>
          </a:solidFill>
          <a:ln>
            <a:solidFill>
              <a:srgbClr val="000000"/>
            </a:solidFill>
          </a:ln>
        </p:spPr>
        <p:txBody>
          <a:bodyPr/>
          <a:lstStyle/>
          <a:p>
            <a:pPr eaLnBrk="1" hangingPunct="1"/>
            <a:endParaRPr lang="sv-S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EF8D703C-36C3-425C-B7AF-02ED82EE3803}" type="slidenum">
              <a:rPr lang="it-IT"/>
              <a:pPr/>
              <a:t>21</a:t>
            </a:fld>
            <a:endParaRPr lang="it-IT"/>
          </a:p>
        </p:txBody>
      </p:sp>
      <p:sp>
        <p:nvSpPr>
          <p:cNvPr id="47107" name="Rectangle 2"/>
          <p:cNvSpPr>
            <a:spLocks noChangeArrowheads="1" noTextEdit="1"/>
          </p:cNvSpPr>
          <p:nvPr>
            <p:ph type="sldImg"/>
          </p:nvPr>
        </p:nvSpPr>
        <p:spPr>
          <a:solidFill>
            <a:srgbClr val="FFFFFF"/>
          </a:solidFill>
          <a:ln/>
        </p:spPr>
      </p:sp>
      <p:sp>
        <p:nvSpPr>
          <p:cNvPr id="47108" name="Rectangle 3"/>
          <p:cNvSpPr>
            <a:spLocks noChangeArrowheads="1"/>
          </p:cNvSpPr>
          <p:nvPr>
            <p:ph type="body" idx="1"/>
          </p:nvPr>
        </p:nvSpPr>
        <p:spPr>
          <a:solidFill>
            <a:srgbClr val="FFFFFF"/>
          </a:solidFill>
          <a:ln>
            <a:solidFill>
              <a:srgbClr val="000000"/>
            </a:solidFill>
          </a:ln>
        </p:spPr>
        <p:txBody>
          <a:bodyPr/>
          <a:lstStyle/>
          <a:p>
            <a:pPr eaLnBrk="1" hangingPunct="1"/>
            <a:endParaRPr lang="sv-S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6A48F04-3839-4885-B6CC-D31D62855076}" type="slidenum">
              <a:rPr lang="it-IT"/>
              <a:pPr/>
              <a:t>22</a:t>
            </a:fld>
            <a:endParaRPr lang="it-IT"/>
          </a:p>
        </p:txBody>
      </p:sp>
      <p:sp>
        <p:nvSpPr>
          <p:cNvPr id="48131" name="Rectangle 2"/>
          <p:cNvSpPr>
            <a:spLocks noChangeArrowheads="1" noTextEdit="1"/>
          </p:cNvSpPr>
          <p:nvPr>
            <p:ph type="sldImg"/>
          </p:nvPr>
        </p:nvSpPr>
        <p:spPr>
          <a:solidFill>
            <a:srgbClr val="FFFFFF"/>
          </a:solidFill>
          <a:ln/>
        </p:spPr>
      </p:sp>
      <p:sp>
        <p:nvSpPr>
          <p:cNvPr id="48132" name="Rectangle 3"/>
          <p:cNvSpPr>
            <a:spLocks noChangeArrowheads="1"/>
          </p:cNvSpPr>
          <p:nvPr>
            <p:ph type="body" idx="1"/>
          </p:nvPr>
        </p:nvSpPr>
        <p:spPr>
          <a:solidFill>
            <a:srgbClr val="FFFFFF"/>
          </a:solidFill>
          <a:ln>
            <a:solidFill>
              <a:srgbClr val="000000"/>
            </a:solidFill>
          </a:ln>
        </p:spPr>
        <p:txBody>
          <a:bodyPr/>
          <a:lstStyle/>
          <a:p>
            <a:pPr eaLnBrk="1" hangingPunct="1"/>
            <a:endParaRPr lang="sv-SE"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6A48F04-3839-4885-B6CC-D31D62855076}" type="slidenum">
              <a:rPr lang="it-IT"/>
              <a:pPr/>
              <a:t>23</a:t>
            </a:fld>
            <a:endParaRPr lang="it-IT"/>
          </a:p>
        </p:txBody>
      </p:sp>
      <p:sp>
        <p:nvSpPr>
          <p:cNvPr id="48131" name="Rectangle 2"/>
          <p:cNvSpPr>
            <a:spLocks noChangeArrowheads="1" noTextEdit="1"/>
          </p:cNvSpPr>
          <p:nvPr>
            <p:ph type="sldImg"/>
          </p:nvPr>
        </p:nvSpPr>
        <p:spPr>
          <a:solidFill>
            <a:srgbClr val="FFFFFF"/>
          </a:solidFill>
          <a:ln/>
        </p:spPr>
      </p:sp>
      <p:sp>
        <p:nvSpPr>
          <p:cNvPr id="48132" name="Rectangle 3"/>
          <p:cNvSpPr>
            <a:spLocks noChangeArrowheads="1"/>
          </p:cNvSpPr>
          <p:nvPr>
            <p:ph type="body" idx="1"/>
          </p:nvPr>
        </p:nvSpPr>
        <p:spPr>
          <a:solidFill>
            <a:srgbClr val="FFFFFF"/>
          </a:solidFill>
          <a:ln>
            <a:solidFill>
              <a:srgbClr val="000000"/>
            </a:solidFill>
          </a:ln>
        </p:spPr>
        <p:txBody>
          <a:bodyPr/>
          <a:lstStyle/>
          <a:p>
            <a:pPr eaLnBrk="1" hangingPunct="1"/>
            <a:endParaRPr lang="sv-S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6A48F04-3839-4885-B6CC-D31D62855076}" type="slidenum">
              <a:rPr lang="it-IT"/>
              <a:pPr/>
              <a:t>24</a:t>
            </a:fld>
            <a:endParaRPr lang="it-IT"/>
          </a:p>
        </p:txBody>
      </p:sp>
      <p:sp>
        <p:nvSpPr>
          <p:cNvPr id="48131" name="Rectangle 2"/>
          <p:cNvSpPr>
            <a:spLocks noChangeArrowheads="1" noTextEdit="1"/>
          </p:cNvSpPr>
          <p:nvPr>
            <p:ph type="sldImg"/>
          </p:nvPr>
        </p:nvSpPr>
        <p:spPr>
          <a:solidFill>
            <a:srgbClr val="FFFFFF"/>
          </a:solidFill>
          <a:ln/>
        </p:spPr>
      </p:sp>
      <p:sp>
        <p:nvSpPr>
          <p:cNvPr id="48132" name="Rectangle 3"/>
          <p:cNvSpPr>
            <a:spLocks noChangeArrowheads="1"/>
          </p:cNvSpPr>
          <p:nvPr>
            <p:ph type="body" idx="1"/>
          </p:nvPr>
        </p:nvSpPr>
        <p:spPr>
          <a:solidFill>
            <a:srgbClr val="FFFFFF"/>
          </a:solidFill>
          <a:ln>
            <a:solidFill>
              <a:srgbClr val="000000"/>
            </a:solidFill>
          </a:ln>
        </p:spPr>
        <p:txBody>
          <a:bodyPr/>
          <a:lstStyle/>
          <a:p>
            <a:pPr eaLnBrk="1" hangingPunct="1"/>
            <a:endParaRPr lang="sv-S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noTextEdit="1"/>
          </p:cNvSpPr>
          <p:nvPr>
            <p:ph type="sldImg"/>
          </p:nvPr>
        </p:nvSpPr>
        <p:spPr>
          <a:xfrm>
            <a:off x="1143000" y="685800"/>
            <a:ext cx="4573588" cy="3429000"/>
          </a:xfrm>
          <a:solidFill>
            <a:srgbClr val="FFFFFF"/>
          </a:solidFill>
          <a:ln/>
        </p:spPr>
      </p:sp>
      <p:sp>
        <p:nvSpPr>
          <p:cNvPr id="30723" name="Rectangle 3"/>
          <p:cNvSpPr>
            <a:spLocks noChangeArrowheads="1"/>
          </p:cNvSpPr>
          <p:nvPr>
            <p:ph type="body" idx="1"/>
          </p:nvPr>
        </p:nvSpPr>
        <p:spPr>
          <a:xfrm>
            <a:off x="914400" y="4343361"/>
            <a:ext cx="5029200" cy="4115511"/>
          </a:xfrm>
          <a:solidFill>
            <a:srgbClr val="FFFFFF"/>
          </a:solidFill>
          <a:ln>
            <a:solidFill>
              <a:srgbClr val="000000"/>
            </a:solidFill>
          </a:ln>
        </p:spPr>
        <p:txBody>
          <a:bodyPr/>
          <a:lstStyle/>
          <a:p>
            <a:r>
              <a:rPr lang="en-US" smtClean="0"/>
              <a:t>Define extent of occurence vs extent of occupancy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it.wikipedia.org/wiki/Regno_animale" TargetMode="External"/><Relationship Id="rId2" Type="http://schemas.openxmlformats.org/officeDocument/2006/relationships/hyperlink" Target="http://it.wikipedia.org/wiki/Lista_rossa_IUCN" TargetMode="External"/><Relationship Id="rId1" Type="http://schemas.openxmlformats.org/officeDocument/2006/relationships/slideLayout" Target="../slideLayouts/slideLayout1.xml"/><Relationship Id="rId6" Type="http://schemas.openxmlformats.org/officeDocument/2006/relationships/hyperlink" Target="http://it.wikipedia.org/wiki/Classificazione_internazionale_delle_aree_protette" TargetMode="External"/><Relationship Id="rId5" Type="http://schemas.openxmlformats.org/officeDocument/2006/relationships/hyperlink" Target="http://it.wikipedia.org/wiki/Terra" TargetMode="External"/><Relationship Id="rId4" Type="http://schemas.openxmlformats.org/officeDocument/2006/relationships/hyperlink" Target="http://it.wikipedia.org/wiki/Regno_vegetal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5" name="Rectangle 4"/>
          <p:cNvSpPr/>
          <p:nvPr/>
        </p:nvSpPr>
        <p:spPr>
          <a:xfrm>
            <a:off x="990600" y="2743200"/>
            <a:ext cx="6781800" cy="584775"/>
          </a:xfrm>
          <a:prstGeom prst="rect">
            <a:avLst/>
          </a:prstGeom>
        </p:spPr>
        <p:txBody>
          <a:bodyPr wrap="square">
            <a:spAutoFit/>
          </a:bodyPr>
          <a:lstStyle/>
          <a:p>
            <a:pPr algn="ctr"/>
            <a:r>
              <a:rPr lang="sv-SE" sz="3200" dirty="0" err="1" smtClean="0">
                <a:latin typeface="+mj-lt"/>
              </a:rPr>
              <a:t>Liste</a:t>
            </a:r>
            <a:r>
              <a:rPr lang="sv-SE" sz="3200" dirty="0" smtClean="0">
                <a:latin typeface="+mj-lt"/>
              </a:rPr>
              <a:t> </a:t>
            </a:r>
            <a:r>
              <a:rPr lang="sv-SE" sz="3200" dirty="0" err="1" smtClean="0">
                <a:latin typeface="+mj-lt"/>
              </a:rPr>
              <a:t>rosse</a:t>
            </a:r>
            <a:endParaRPr lang="it-IT" sz="3200" dirty="0" smtClean="0">
              <a:solidFill>
                <a:schemeClr val="tx2"/>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17500" y="1168400"/>
            <a:ext cx="2971800" cy="2514600"/>
            <a:chOff x="88" y="1008"/>
            <a:chExt cx="1872" cy="1584"/>
          </a:xfrm>
        </p:grpSpPr>
        <p:graphicFrame>
          <p:nvGraphicFramePr>
            <p:cNvPr id="2050" name="Object 3"/>
            <p:cNvGraphicFramePr>
              <a:graphicFrameLocks/>
            </p:cNvGraphicFramePr>
            <p:nvPr/>
          </p:nvGraphicFramePr>
          <p:xfrm>
            <a:off x="192" y="1008"/>
            <a:ext cx="1653" cy="1584"/>
          </p:xfrm>
          <a:graphic>
            <a:graphicData uri="http://schemas.openxmlformats.org/presentationml/2006/ole">
              <p:oleObj spid="_x0000_s71682" name="Microsoft ClipArt Gallery" r:id="rId3" imgW="3746160" imgH="3746160" progId="MS_ClipArt_Gallery">
                <p:embed/>
              </p:oleObj>
            </a:graphicData>
          </a:graphic>
        </p:graphicFrame>
        <p:sp>
          <p:nvSpPr>
            <p:cNvPr id="29700" name="Rectangle 4"/>
            <p:cNvSpPr>
              <a:spLocks noChangeArrowheads="1"/>
            </p:cNvSpPr>
            <p:nvPr/>
          </p:nvSpPr>
          <p:spPr bwMode="gray">
            <a:xfrm>
              <a:off x="88" y="1360"/>
              <a:ext cx="1872" cy="922"/>
            </a:xfrm>
            <a:prstGeom prst="rect">
              <a:avLst/>
            </a:prstGeom>
            <a:noFill/>
            <a:ln w="9525">
              <a:noFill/>
              <a:miter lim="800000"/>
              <a:headEnd/>
              <a:tailEnd/>
            </a:ln>
            <a:effectLst/>
          </p:spPr>
          <p:txBody>
            <a:bodyPr lIns="92075" tIns="46038" rIns="92075" bIns="46038">
              <a:spAutoFit/>
            </a:bodyPr>
            <a:lstStyle/>
            <a:p>
              <a:pPr algn="ctr">
                <a:spcBef>
                  <a:spcPct val="50000"/>
                </a:spcBef>
                <a:defRPr/>
              </a:pPr>
              <a:r>
                <a:rPr lang="en-US" sz="3000" b="1">
                  <a:solidFill>
                    <a:schemeClr val="bg1"/>
                  </a:solidFill>
                  <a:effectLst>
                    <a:outerShdw blurRad="38100" dist="38100" dir="2700000" algn="tl">
                      <a:srgbClr val="000000"/>
                    </a:outerShdw>
                  </a:effectLst>
                  <a:latin typeface="Arial" pitchFamily="34" charset="0"/>
                </a:rPr>
                <a:t>1996 World Conservation Congress</a:t>
              </a:r>
              <a:endParaRPr lang="en-US" sz="4000" b="1">
                <a:solidFill>
                  <a:schemeClr val="bg1"/>
                </a:solidFill>
                <a:latin typeface="Arial" pitchFamily="34" charset="0"/>
              </a:endParaRPr>
            </a:p>
          </p:txBody>
        </p:sp>
      </p:grpSp>
      <p:grpSp>
        <p:nvGrpSpPr>
          <p:cNvPr id="3" name="Group 5"/>
          <p:cNvGrpSpPr>
            <a:grpSpLocks/>
          </p:cNvGrpSpPr>
          <p:nvPr/>
        </p:nvGrpSpPr>
        <p:grpSpPr bwMode="auto">
          <a:xfrm>
            <a:off x="3276600" y="1422400"/>
            <a:ext cx="5257800" cy="1939925"/>
            <a:chOff x="2064" y="896"/>
            <a:chExt cx="3312" cy="1222"/>
          </a:xfrm>
        </p:grpSpPr>
        <p:sp>
          <p:nvSpPr>
            <p:cNvPr id="2056" name="Rectangle 6"/>
            <p:cNvSpPr>
              <a:spLocks noChangeArrowheads="1"/>
            </p:cNvSpPr>
            <p:nvPr/>
          </p:nvSpPr>
          <p:spPr bwMode="auto">
            <a:xfrm>
              <a:off x="2640" y="896"/>
              <a:ext cx="2736" cy="1222"/>
            </a:xfrm>
            <a:prstGeom prst="rect">
              <a:avLst/>
            </a:prstGeom>
            <a:noFill/>
            <a:ln w="9525">
              <a:solidFill>
                <a:srgbClr val="808000"/>
              </a:solidFill>
              <a:miter lim="800000"/>
              <a:headEnd/>
              <a:tailEnd/>
            </a:ln>
          </p:spPr>
          <p:txBody>
            <a:bodyPr lIns="92075" tIns="46038" rIns="92075" bIns="46038">
              <a:spAutoFit/>
            </a:bodyPr>
            <a:lstStyle/>
            <a:p>
              <a:pPr algn="ctr">
                <a:spcBef>
                  <a:spcPct val="50000"/>
                </a:spcBef>
              </a:pPr>
              <a:r>
                <a:rPr lang="en-US" sz="2000" dirty="0">
                  <a:latin typeface="Arial" pitchFamily="34" charset="0"/>
                </a:rPr>
                <a:t>Resolution requested </a:t>
              </a:r>
              <a:r>
                <a:rPr lang="en-US" sz="2000" dirty="0" err="1">
                  <a:latin typeface="Arial" pitchFamily="34" charset="0"/>
                </a:rPr>
                <a:t>SSC</a:t>
              </a:r>
              <a:r>
                <a:rPr lang="en-US" sz="2000" dirty="0">
                  <a:latin typeface="Arial" pitchFamily="34" charset="0"/>
                </a:rPr>
                <a:t> </a:t>
              </a:r>
              <a:r>
                <a:rPr lang="en-US" sz="2000" dirty="0" smtClean="0">
                  <a:latin typeface="Arial" pitchFamily="34" charset="0"/>
                </a:rPr>
                <a:t>(Species Survival Commission) to </a:t>
              </a:r>
              <a:r>
                <a:rPr lang="en-US" sz="2000" dirty="0">
                  <a:latin typeface="Arial" pitchFamily="34" charset="0"/>
                </a:rPr>
                <a:t>develop guidelines for using the </a:t>
              </a:r>
              <a:r>
                <a:rPr lang="en-US" sz="2000" dirty="0" err="1">
                  <a:latin typeface="Arial" pitchFamily="34" charset="0"/>
                </a:rPr>
                <a:t>IUCN</a:t>
              </a:r>
              <a:r>
                <a:rPr lang="en-US" sz="2000" dirty="0">
                  <a:latin typeface="Arial" pitchFamily="34" charset="0"/>
                </a:rPr>
                <a:t> Red List Categories &amp; Criteria at different bio-geographical and geopolitical scales</a:t>
              </a:r>
            </a:p>
          </p:txBody>
        </p:sp>
        <p:sp>
          <p:nvSpPr>
            <p:cNvPr id="2057" name="AutoShape 7"/>
            <p:cNvSpPr>
              <a:spLocks noChangeArrowheads="1"/>
            </p:cNvSpPr>
            <p:nvPr/>
          </p:nvSpPr>
          <p:spPr bwMode="auto">
            <a:xfrm>
              <a:off x="2064" y="1200"/>
              <a:ext cx="480" cy="576"/>
            </a:xfrm>
            <a:prstGeom prst="rightArrow">
              <a:avLst>
                <a:gd name="adj1" fmla="val 50000"/>
                <a:gd name="adj2" fmla="val 60000"/>
              </a:avLst>
            </a:prstGeom>
            <a:solidFill>
              <a:srgbClr val="99CC00"/>
            </a:solidFill>
            <a:ln w="9525">
              <a:solidFill>
                <a:schemeClr val="tx1"/>
              </a:solidFill>
              <a:miter lim="800000"/>
              <a:headEnd/>
              <a:tailEnd/>
            </a:ln>
          </p:spPr>
          <p:txBody>
            <a:bodyPr wrap="none" anchor="ctr"/>
            <a:lstStyle/>
            <a:p>
              <a:endParaRPr lang="sv-SE"/>
            </a:p>
          </p:txBody>
        </p:sp>
      </p:grpSp>
      <p:grpSp>
        <p:nvGrpSpPr>
          <p:cNvPr id="4" name="Group 8"/>
          <p:cNvGrpSpPr>
            <a:grpSpLocks/>
          </p:cNvGrpSpPr>
          <p:nvPr/>
        </p:nvGrpSpPr>
        <p:grpSpPr bwMode="auto">
          <a:xfrm>
            <a:off x="1066800" y="3606800"/>
            <a:ext cx="7239000" cy="1879600"/>
            <a:chOff x="672" y="2272"/>
            <a:chExt cx="4560" cy="1184"/>
          </a:xfrm>
        </p:grpSpPr>
        <p:sp>
          <p:nvSpPr>
            <p:cNvPr id="2054" name="AutoShape 9"/>
            <p:cNvSpPr>
              <a:spLocks noChangeArrowheads="1"/>
            </p:cNvSpPr>
            <p:nvPr/>
          </p:nvSpPr>
          <p:spPr bwMode="auto">
            <a:xfrm>
              <a:off x="3680" y="2272"/>
              <a:ext cx="672" cy="432"/>
            </a:xfrm>
            <a:prstGeom prst="downArrow">
              <a:avLst>
                <a:gd name="adj1" fmla="val 52380"/>
                <a:gd name="adj2" fmla="val 56481"/>
              </a:avLst>
            </a:prstGeom>
            <a:solidFill>
              <a:srgbClr val="99CC00"/>
            </a:solidFill>
            <a:ln w="9525">
              <a:solidFill>
                <a:schemeClr val="tx1"/>
              </a:solidFill>
              <a:miter lim="800000"/>
              <a:headEnd/>
              <a:tailEnd/>
            </a:ln>
          </p:spPr>
          <p:txBody>
            <a:bodyPr wrap="none" anchor="ctr"/>
            <a:lstStyle/>
            <a:p>
              <a:endParaRPr lang="sv-SE"/>
            </a:p>
          </p:txBody>
        </p:sp>
        <p:sp>
          <p:nvSpPr>
            <p:cNvPr id="2055" name="Text Box 10"/>
            <p:cNvSpPr txBox="1">
              <a:spLocks noChangeArrowheads="1"/>
            </p:cNvSpPr>
            <p:nvPr/>
          </p:nvSpPr>
          <p:spPr bwMode="auto">
            <a:xfrm>
              <a:off x="672" y="2883"/>
              <a:ext cx="4560" cy="573"/>
            </a:xfrm>
            <a:prstGeom prst="rect">
              <a:avLst/>
            </a:prstGeom>
            <a:noFill/>
            <a:ln w="9525">
              <a:solidFill>
                <a:srgbClr val="808000"/>
              </a:solidFill>
              <a:miter lim="800000"/>
              <a:headEnd/>
              <a:tailEnd/>
            </a:ln>
          </p:spPr>
          <p:txBody>
            <a:bodyPr>
              <a:spAutoFit/>
            </a:bodyPr>
            <a:lstStyle/>
            <a:p>
              <a:pPr algn="ctr">
                <a:spcBef>
                  <a:spcPct val="50000"/>
                </a:spcBef>
              </a:pPr>
              <a:r>
                <a:rPr lang="en-US" sz="2500" dirty="0">
                  <a:latin typeface="Arial" pitchFamily="34" charset="0"/>
                </a:rPr>
                <a:t>Guidelines for Application of </a:t>
              </a:r>
              <a:r>
                <a:rPr lang="en-US" sz="2500" dirty="0" err="1">
                  <a:latin typeface="Arial" pitchFamily="34" charset="0"/>
                </a:rPr>
                <a:t>IUCN</a:t>
              </a:r>
              <a:r>
                <a:rPr lang="en-US" sz="2500" dirty="0">
                  <a:latin typeface="Arial" pitchFamily="34" charset="0"/>
                </a:rPr>
                <a:t> Red List Criteria at Regional Levels</a:t>
              </a:r>
              <a:r>
                <a:rPr lang="en-US" sz="2800" dirty="0">
                  <a:latin typeface="Arial" pitchFamily="34" charset="0"/>
                </a:rPr>
                <a:t> </a:t>
              </a:r>
              <a:r>
                <a:rPr lang="en-US" sz="2000" dirty="0">
                  <a:latin typeface="Arial" pitchFamily="34" charset="0"/>
                </a:rPr>
                <a:t>version 3.0</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1500"/>
                            </p:stCondLst>
                            <p:childTnLst>
                              <p:par>
                                <p:cTn id="9" presetID="22" presetClass="entr" presetSubtype="1"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52400" y="228600"/>
            <a:ext cx="7772400" cy="914400"/>
          </a:xfrm>
          <a:prstGeom prst="rect">
            <a:avLst/>
          </a:prstGeom>
          <a:noFill/>
          <a:ln w="9525">
            <a:noFill/>
            <a:miter lim="800000"/>
            <a:headEnd/>
            <a:tailEnd/>
          </a:ln>
        </p:spPr>
        <p:txBody>
          <a:bodyPr/>
          <a:lstStyle/>
          <a:p>
            <a:pPr eaLnBrk="1" hangingPunct="1">
              <a:defRPr/>
            </a:pPr>
            <a:r>
              <a:rPr lang="en-US" sz="2400" dirty="0" err="1" smtClean="0">
                <a:latin typeface="+mj-lt"/>
              </a:rPr>
              <a:t>Dal</a:t>
            </a:r>
            <a:r>
              <a:rPr lang="en-US" sz="2400" dirty="0" smtClean="0">
                <a:latin typeface="+mj-lt"/>
              </a:rPr>
              <a:t> </a:t>
            </a:r>
            <a:r>
              <a:rPr lang="en-US" sz="2400" dirty="0" err="1" smtClean="0">
                <a:latin typeface="+mj-lt"/>
              </a:rPr>
              <a:t>globo</a:t>
            </a:r>
            <a:r>
              <a:rPr lang="en-US" sz="2400" dirty="0" smtClean="0">
                <a:latin typeface="+mj-lt"/>
              </a:rPr>
              <a:t> </a:t>
            </a:r>
            <a:r>
              <a:rPr lang="en-US" sz="2400" dirty="0" err="1" smtClean="0">
                <a:latin typeface="+mj-lt"/>
              </a:rPr>
              <a:t>alle</a:t>
            </a:r>
            <a:r>
              <a:rPr lang="en-US" sz="2400" dirty="0" smtClean="0">
                <a:latin typeface="+mj-lt"/>
              </a:rPr>
              <a:t> </a:t>
            </a:r>
            <a:r>
              <a:rPr lang="en-US" sz="2400" dirty="0" err="1" smtClean="0">
                <a:latin typeface="+mj-lt"/>
              </a:rPr>
              <a:t>regioni</a:t>
            </a:r>
            <a:endParaRPr lang="en-US" sz="2400" dirty="0">
              <a:latin typeface="+mj-lt"/>
            </a:endParaRPr>
          </a:p>
        </p:txBody>
      </p:sp>
      <p:sp>
        <p:nvSpPr>
          <p:cNvPr id="26627" name="Text Box 3"/>
          <p:cNvSpPr txBox="1">
            <a:spLocks noChangeArrowheads="1"/>
          </p:cNvSpPr>
          <p:nvPr/>
        </p:nvSpPr>
        <p:spPr bwMode="auto">
          <a:xfrm>
            <a:off x="2908300" y="1308100"/>
            <a:ext cx="3644900" cy="1954381"/>
          </a:xfrm>
          <a:prstGeom prst="rect">
            <a:avLst/>
          </a:prstGeom>
          <a:noFill/>
          <a:ln w="9525">
            <a:noFill/>
            <a:miter lim="800000"/>
            <a:headEnd/>
            <a:tailEnd/>
          </a:ln>
        </p:spPr>
        <p:txBody>
          <a:bodyPr>
            <a:spAutoFit/>
          </a:bodyPr>
          <a:lstStyle/>
          <a:p>
            <a:pPr marL="457200" indent="-457200">
              <a:spcBef>
                <a:spcPct val="50000"/>
              </a:spcBef>
              <a:buFontTx/>
              <a:buChar char="•"/>
              <a:tabLst>
                <a:tab pos="857250" algn="l"/>
              </a:tabLst>
            </a:pPr>
            <a:r>
              <a:rPr lang="en-GB" sz="2200" dirty="0" err="1" smtClean="0">
                <a:latin typeface="+mj-lt"/>
                <a:cs typeface="Times New Roman" pitchFamily="18" charset="0"/>
              </a:rPr>
              <a:t>Continenti</a:t>
            </a:r>
            <a:endParaRPr lang="en-GB" sz="2200" dirty="0">
              <a:latin typeface="+mj-lt"/>
              <a:cs typeface="Times New Roman" pitchFamily="18" charset="0"/>
            </a:endParaRPr>
          </a:p>
          <a:p>
            <a:pPr marL="457200" indent="-457200">
              <a:spcBef>
                <a:spcPct val="50000"/>
              </a:spcBef>
              <a:buFontTx/>
              <a:buChar char="•"/>
              <a:tabLst>
                <a:tab pos="857250" algn="l"/>
              </a:tabLst>
            </a:pPr>
            <a:r>
              <a:rPr lang="en-GB" sz="2200" dirty="0" err="1" smtClean="0">
                <a:latin typeface="+mj-lt"/>
                <a:cs typeface="Times New Roman" pitchFamily="18" charset="0"/>
              </a:rPr>
              <a:t>Stati</a:t>
            </a:r>
            <a:endParaRPr lang="en-GB" sz="2200" dirty="0">
              <a:latin typeface="+mj-lt"/>
              <a:cs typeface="Times New Roman" pitchFamily="18" charset="0"/>
            </a:endParaRPr>
          </a:p>
          <a:p>
            <a:pPr marL="457200" indent="-457200">
              <a:spcBef>
                <a:spcPct val="50000"/>
              </a:spcBef>
              <a:buFontTx/>
              <a:buChar char="•"/>
              <a:tabLst>
                <a:tab pos="857250" algn="l"/>
              </a:tabLst>
            </a:pPr>
            <a:r>
              <a:rPr lang="en-GB" sz="2200" dirty="0" err="1" smtClean="0">
                <a:latin typeface="+mj-lt"/>
                <a:cs typeface="Times New Roman" pitchFamily="18" charset="0"/>
              </a:rPr>
              <a:t>Regioni</a:t>
            </a:r>
            <a:endParaRPr lang="en-GB" sz="2200" dirty="0">
              <a:latin typeface="+mj-lt"/>
              <a:cs typeface="Times New Roman" pitchFamily="18" charset="0"/>
            </a:endParaRPr>
          </a:p>
          <a:p>
            <a:pPr marL="457200" indent="-457200">
              <a:spcBef>
                <a:spcPct val="50000"/>
              </a:spcBef>
              <a:buFontTx/>
              <a:buChar char="•"/>
              <a:tabLst>
                <a:tab pos="857250" algn="l"/>
              </a:tabLst>
            </a:pPr>
            <a:r>
              <a:rPr lang="en-GB" sz="2200" dirty="0" smtClean="0">
                <a:latin typeface="+mj-lt"/>
                <a:cs typeface="Times New Roman" pitchFamily="18" charset="0"/>
              </a:rPr>
              <a:t>Province</a:t>
            </a:r>
            <a:endParaRPr lang="en-GB" sz="2200" dirty="0">
              <a:latin typeface="+mj-lt"/>
              <a:cs typeface="Times New Roman" pitchFamily="18" charset="0"/>
            </a:endParaRPr>
          </a:p>
        </p:txBody>
      </p:sp>
      <p:grpSp>
        <p:nvGrpSpPr>
          <p:cNvPr id="2" name="Group 4"/>
          <p:cNvGrpSpPr>
            <a:grpSpLocks/>
          </p:cNvGrpSpPr>
          <p:nvPr/>
        </p:nvGrpSpPr>
        <p:grpSpPr bwMode="auto">
          <a:xfrm>
            <a:off x="495300" y="1358900"/>
            <a:ext cx="2286000" cy="2146300"/>
            <a:chOff x="192" y="760"/>
            <a:chExt cx="1440" cy="1352"/>
          </a:xfrm>
        </p:grpSpPr>
        <p:graphicFrame>
          <p:nvGraphicFramePr>
            <p:cNvPr id="1028" name="Object 5"/>
            <p:cNvGraphicFramePr>
              <a:graphicFrameLocks/>
            </p:cNvGraphicFramePr>
            <p:nvPr/>
          </p:nvGraphicFramePr>
          <p:xfrm>
            <a:off x="248" y="760"/>
            <a:ext cx="1384" cy="1352"/>
          </p:xfrm>
          <a:graphic>
            <a:graphicData uri="http://schemas.openxmlformats.org/presentationml/2006/ole">
              <p:oleObj spid="_x0000_s70660" name="Microsoft ClipArt Gallery" r:id="rId3" imgW="2831760" imgH="2984400" progId="MS_ClipArt_Gallery">
                <p:embed/>
              </p:oleObj>
            </a:graphicData>
          </a:graphic>
        </p:graphicFrame>
        <p:sp>
          <p:nvSpPr>
            <p:cNvPr id="1047" name="Text Box 6"/>
            <p:cNvSpPr txBox="1">
              <a:spLocks noChangeArrowheads="1"/>
            </p:cNvSpPr>
            <p:nvPr/>
          </p:nvSpPr>
          <p:spPr bwMode="auto">
            <a:xfrm>
              <a:off x="192" y="1536"/>
              <a:ext cx="768" cy="173"/>
            </a:xfrm>
            <a:prstGeom prst="rect">
              <a:avLst/>
            </a:prstGeom>
            <a:noFill/>
            <a:ln w="9525">
              <a:noFill/>
              <a:miter lim="800000"/>
              <a:headEnd/>
              <a:tailEnd/>
            </a:ln>
          </p:spPr>
          <p:txBody>
            <a:bodyPr>
              <a:spAutoFit/>
            </a:bodyPr>
            <a:lstStyle/>
            <a:p>
              <a:pPr algn="ctr" eaLnBrk="1" hangingPunct="1">
                <a:spcBef>
                  <a:spcPct val="50000"/>
                </a:spcBef>
              </a:pPr>
              <a:r>
                <a:rPr lang="en-GB" sz="1200" i="1">
                  <a:latin typeface="Arial" pitchFamily="34" charset="0"/>
                </a:rPr>
                <a:t>Africa</a:t>
              </a:r>
            </a:p>
          </p:txBody>
        </p:sp>
      </p:grpSp>
      <p:grpSp>
        <p:nvGrpSpPr>
          <p:cNvPr id="3" name="Group 7"/>
          <p:cNvGrpSpPr>
            <a:grpSpLocks/>
          </p:cNvGrpSpPr>
          <p:nvPr/>
        </p:nvGrpSpPr>
        <p:grpSpPr bwMode="auto">
          <a:xfrm>
            <a:off x="3124200" y="3810000"/>
            <a:ext cx="2813050" cy="1785938"/>
            <a:chOff x="3880" y="2304"/>
            <a:chExt cx="1772" cy="1125"/>
          </a:xfrm>
        </p:grpSpPr>
        <p:pic>
          <p:nvPicPr>
            <p:cNvPr id="26632" name="Picture 8"/>
            <p:cNvPicPr>
              <a:picLocks noChangeAspect="1" noChangeArrowheads="1"/>
            </p:cNvPicPr>
            <p:nvPr/>
          </p:nvPicPr>
          <p:blipFill>
            <a:blip r:embed="rId4" cstate="screen"/>
            <a:srcRect/>
            <a:stretch>
              <a:fillRect/>
            </a:stretch>
          </p:blipFill>
          <p:spPr bwMode="auto">
            <a:xfrm>
              <a:off x="3888" y="2304"/>
              <a:ext cx="1764" cy="1121"/>
            </a:xfrm>
            <a:prstGeom prst="rect">
              <a:avLst/>
            </a:prstGeom>
            <a:noFill/>
            <a:ln w="9525">
              <a:noFill/>
              <a:miter lim="800000"/>
              <a:headEnd/>
              <a:tailEnd/>
            </a:ln>
            <a:effectLst>
              <a:outerShdw dist="35921" dir="2700000" algn="ctr" rotWithShape="0">
                <a:schemeClr val="tx1"/>
              </a:outerShdw>
            </a:effectLst>
          </p:spPr>
        </p:pic>
        <p:sp>
          <p:nvSpPr>
            <p:cNvPr id="1046" name="Text Box 9"/>
            <p:cNvSpPr txBox="1">
              <a:spLocks noChangeArrowheads="1"/>
            </p:cNvSpPr>
            <p:nvPr/>
          </p:nvSpPr>
          <p:spPr bwMode="auto">
            <a:xfrm>
              <a:off x="3880" y="3256"/>
              <a:ext cx="912" cy="173"/>
            </a:xfrm>
            <a:prstGeom prst="rect">
              <a:avLst/>
            </a:prstGeom>
            <a:noFill/>
            <a:ln w="9525">
              <a:noFill/>
              <a:miter lim="800000"/>
              <a:headEnd/>
              <a:tailEnd/>
            </a:ln>
          </p:spPr>
          <p:txBody>
            <a:bodyPr>
              <a:spAutoFit/>
            </a:bodyPr>
            <a:lstStyle/>
            <a:p>
              <a:pPr algn="ctr" eaLnBrk="1" hangingPunct="1">
                <a:spcBef>
                  <a:spcPct val="50000"/>
                </a:spcBef>
              </a:pPr>
              <a:r>
                <a:rPr lang="en-GB" sz="1200" i="1">
                  <a:latin typeface="Arial" pitchFamily="34" charset="0"/>
                </a:rPr>
                <a:t>USA states</a:t>
              </a:r>
            </a:p>
          </p:txBody>
        </p:sp>
      </p:grpSp>
      <p:grpSp>
        <p:nvGrpSpPr>
          <p:cNvPr id="5" name="Group 13"/>
          <p:cNvGrpSpPr>
            <a:grpSpLocks/>
          </p:cNvGrpSpPr>
          <p:nvPr/>
        </p:nvGrpSpPr>
        <p:grpSpPr bwMode="auto">
          <a:xfrm>
            <a:off x="5943600" y="990600"/>
            <a:ext cx="1905000" cy="2565400"/>
            <a:chOff x="3544" y="816"/>
            <a:chExt cx="1200" cy="1616"/>
          </a:xfrm>
        </p:grpSpPr>
        <p:grpSp>
          <p:nvGrpSpPr>
            <p:cNvPr id="6" name="Group 14"/>
            <p:cNvGrpSpPr>
              <a:grpSpLocks/>
            </p:cNvGrpSpPr>
            <p:nvPr/>
          </p:nvGrpSpPr>
          <p:grpSpPr bwMode="auto">
            <a:xfrm>
              <a:off x="3552" y="816"/>
              <a:ext cx="1158" cy="1344"/>
              <a:chOff x="3216" y="2544"/>
              <a:chExt cx="1158" cy="1344"/>
            </a:xfrm>
          </p:grpSpPr>
          <p:graphicFrame>
            <p:nvGraphicFramePr>
              <p:cNvPr id="1027" name="Object 15"/>
              <p:cNvGraphicFramePr>
                <a:graphicFrameLocks noChangeAspect="1"/>
              </p:cNvGraphicFramePr>
              <p:nvPr/>
            </p:nvGraphicFramePr>
            <p:xfrm>
              <a:off x="3267" y="2544"/>
              <a:ext cx="1107" cy="1344"/>
            </p:xfrm>
            <a:graphic>
              <a:graphicData uri="http://schemas.openxmlformats.org/presentationml/2006/ole">
                <p:oleObj spid="_x0000_s70659" name="Photo Editor Photo" r:id="rId5" imgW="3381847" imgH="4105848" progId="MSPhotoEd.3">
                  <p:embed/>
                </p:oleObj>
              </a:graphicData>
            </a:graphic>
          </p:graphicFrame>
          <p:sp>
            <p:nvSpPr>
              <p:cNvPr id="1039" name="Text Box 16"/>
              <p:cNvSpPr txBox="1">
                <a:spLocks noChangeArrowheads="1"/>
              </p:cNvSpPr>
              <p:nvPr/>
            </p:nvSpPr>
            <p:spPr bwMode="auto">
              <a:xfrm>
                <a:off x="3216" y="2928"/>
                <a:ext cx="432" cy="125"/>
              </a:xfrm>
              <a:prstGeom prst="rect">
                <a:avLst/>
              </a:prstGeom>
              <a:noFill/>
              <a:ln w="9525">
                <a:noFill/>
                <a:miter lim="800000"/>
                <a:headEnd/>
                <a:tailEnd/>
              </a:ln>
            </p:spPr>
            <p:txBody>
              <a:bodyPr>
                <a:spAutoFit/>
              </a:bodyPr>
              <a:lstStyle/>
              <a:p>
                <a:pPr algn="ctr" eaLnBrk="1" hangingPunct="1">
                  <a:spcBef>
                    <a:spcPct val="50000"/>
                  </a:spcBef>
                </a:pPr>
                <a:r>
                  <a:rPr lang="en-GB" sz="700" b="1">
                    <a:latin typeface="Arial" pitchFamily="34" charset="0"/>
                  </a:rPr>
                  <a:t>THAILAND</a:t>
                </a:r>
              </a:p>
            </p:txBody>
          </p:sp>
          <p:sp>
            <p:nvSpPr>
              <p:cNvPr id="1040" name="Text Box 17"/>
              <p:cNvSpPr txBox="1">
                <a:spLocks noChangeArrowheads="1"/>
              </p:cNvSpPr>
              <p:nvPr/>
            </p:nvSpPr>
            <p:spPr bwMode="auto">
              <a:xfrm>
                <a:off x="3648" y="2640"/>
                <a:ext cx="528" cy="125"/>
              </a:xfrm>
              <a:prstGeom prst="rect">
                <a:avLst/>
              </a:prstGeom>
              <a:noFill/>
              <a:ln w="9525">
                <a:noFill/>
                <a:miter lim="800000"/>
                <a:headEnd/>
                <a:tailEnd/>
              </a:ln>
            </p:spPr>
            <p:txBody>
              <a:bodyPr>
                <a:spAutoFit/>
              </a:bodyPr>
              <a:lstStyle/>
              <a:p>
                <a:pPr algn="ctr" eaLnBrk="1" hangingPunct="1">
                  <a:spcBef>
                    <a:spcPct val="50000"/>
                  </a:spcBef>
                </a:pPr>
                <a:r>
                  <a:rPr lang="en-GB" sz="700" b="1">
                    <a:latin typeface="Arial" pitchFamily="34" charset="0"/>
                  </a:rPr>
                  <a:t>VIET NAM</a:t>
                </a:r>
              </a:p>
            </p:txBody>
          </p:sp>
          <p:sp>
            <p:nvSpPr>
              <p:cNvPr id="1041" name="Text Box 18"/>
              <p:cNvSpPr txBox="1">
                <a:spLocks noChangeArrowheads="1"/>
              </p:cNvSpPr>
              <p:nvPr/>
            </p:nvSpPr>
            <p:spPr bwMode="auto">
              <a:xfrm>
                <a:off x="3656" y="3328"/>
                <a:ext cx="624" cy="125"/>
              </a:xfrm>
              <a:prstGeom prst="rect">
                <a:avLst/>
              </a:prstGeom>
              <a:noFill/>
              <a:ln w="9525">
                <a:noFill/>
                <a:miter lim="800000"/>
                <a:headEnd/>
                <a:tailEnd/>
              </a:ln>
            </p:spPr>
            <p:txBody>
              <a:bodyPr>
                <a:spAutoFit/>
              </a:bodyPr>
              <a:lstStyle/>
              <a:p>
                <a:pPr algn="ctr" eaLnBrk="1" hangingPunct="1">
                  <a:spcBef>
                    <a:spcPct val="50000"/>
                  </a:spcBef>
                </a:pPr>
                <a:r>
                  <a:rPr lang="en-GB" sz="700" b="1">
                    <a:latin typeface="Arial" pitchFamily="34" charset="0"/>
                  </a:rPr>
                  <a:t>CAMBODIA</a:t>
                </a:r>
              </a:p>
            </p:txBody>
          </p:sp>
          <p:sp>
            <p:nvSpPr>
              <p:cNvPr id="1042" name="Text Box 19"/>
              <p:cNvSpPr txBox="1">
                <a:spLocks noChangeArrowheads="1"/>
              </p:cNvSpPr>
              <p:nvPr/>
            </p:nvSpPr>
            <p:spPr bwMode="auto">
              <a:xfrm>
                <a:off x="3472" y="2776"/>
                <a:ext cx="528" cy="125"/>
              </a:xfrm>
              <a:prstGeom prst="rect">
                <a:avLst/>
              </a:prstGeom>
              <a:noFill/>
              <a:ln w="9525">
                <a:noFill/>
                <a:miter lim="800000"/>
                <a:headEnd/>
                <a:tailEnd/>
              </a:ln>
            </p:spPr>
            <p:txBody>
              <a:bodyPr>
                <a:spAutoFit/>
              </a:bodyPr>
              <a:lstStyle/>
              <a:p>
                <a:pPr algn="ctr" eaLnBrk="1" hangingPunct="1">
                  <a:spcBef>
                    <a:spcPct val="50000"/>
                  </a:spcBef>
                </a:pPr>
                <a:r>
                  <a:rPr lang="en-GB" sz="700" b="1">
                    <a:latin typeface="Arial" pitchFamily="34" charset="0"/>
                  </a:rPr>
                  <a:t>LAO PDR</a:t>
                </a:r>
              </a:p>
            </p:txBody>
          </p:sp>
        </p:grpSp>
        <p:sp>
          <p:nvSpPr>
            <p:cNvPr id="1038" name="Text Box 20"/>
            <p:cNvSpPr txBox="1">
              <a:spLocks noChangeArrowheads="1"/>
            </p:cNvSpPr>
            <p:nvPr/>
          </p:nvSpPr>
          <p:spPr bwMode="auto">
            <a:xfrm>
              <a:off x="3544" y="2144"/>
              <a:ext cx="1200" cy="288"/>
            </a:xfrm>
            <a:prstGeom prst="rect">
              <a:avLst/>
            </a:prstGeom>
            <a:noFill/>
            <a:ln w="9525">
              <a:noFill/>
              <a:miter lim="800000"/>
              <a:headEnd/>
              <a:tailEnd/>
            </a:ln>
          </p:spPr>
          <p:txBody>
            <a:bodyPr>
              <a:spAutoFit/>
            </a:bodyPr>
            <a:lstStyle/>
            <a:p>
              <a:pPr algn="ctr" eaLnBrk="1" hangingPunct="1">
                <a:spcBef>
                  <a:spcPct val="50000"/>
                </a:spcBef>
              </a:pPr>
              <a:r>
                <a:rPr lang="en-GB" sz="1200" i="1">
                  <a:latin typeface="Arial" pitchFamily="34" charset="0"/>
                </a:rPr>
                <a:t>Lower Mekong River basin area</a:t>
              </a:r>
            </a:p>
          </p:txBody>
        </p:sp>
      </p:grpSp>
      <p:grpSp>
        <p:nvGrpSpPr>
          <p:cNvPr id="7" name="Group 21"/>
          <p:cNvGrpSpPr>
            <a:grpSpLocks/>
          </p:cNvGrpSpPr>
          <p:nvPr/>
        </p:nvGrpSpPr>
        <p:grpSpPr bwMode="auto">
          <a:xfrm>
            <a:off x="0" y="3581400"/>
            <a:ext cx="2189163" cy="2255838"/>
            <a:chOff x="528" y="2352"/>
            <a:chExt cx="1379" cy="1421"/>
          </a:xfrm>
        </p:grpSpPr>
        <p:graphicFrame>
          <p:nvGraphicFramePr>
            <p:cNvPr id="1026" name="Object 22"/>
            <p:cNvGraphicFramePr>
              <a:graphicFrameLocks noChangeAspect="1"/>
            </p:cNvGraphicFramePr>
            <p:nvPr/>
          </p:nvGraphicFramePr>
          <p:xfrm>
            <a:off x="768" y="2352"/>
            <a:ext cx="1139" cy="1248"/>
          </p:xfrm>
          <a:graphic>
            <a:graphicData uri="http://schemas.openxmlformats.org/presentationml/2006/ole">
              <p:oleObj spid="_x0000_s70658" name="Photo Editor Photo" r:id="rId6" imgW="3191320" imgH="3495238" progId="MSPhotoEd.3">
                <p:embed/>
              </p:oleObj>
            </a:graphicData>
          </a:graphic>
        </p:graphicFrame>
        <p:sp>
          <p:nvSpPr>
            <p:cNvPr id="1036" name="Text Box 23"/>
            <p:cNvSpPr txBox="1">
              <a:spLocks noChangeArrowheads="1"/>
            </p:cNvSpPr>
            <p:nvPr/>
          </p:nvSpPr>
          <p:spPr bwMode="auto">
            <a:xfrm>
              <a:off x="528" y="3600"/>
              <a:ext cx="1152" cy="173"/>
            </a:xfrm>
            <a:prstGeom prst="rect">
              <a:avLst/>
            </a:prstGeom>
            <a:noFill/>
            <a:ln w="9525">
              <a:noFill/>
              <a:miter lim="800000"/>
              <a:headEnd/>
              <a:tailEnd/>
            </a:ln>
          </p:spPr>
          <p:txBody>
            <a:bodyPr>
              <a:spAutoFit/>
            </a:bodyPr>
            <a:lstStyle/>
            <a:p>
              <a:pPr algn="ctr" eaLnBrk="1" hangingPunct="1">
                <a:spcBef>
                  <a:spcPct val="50000"/>
                </a:spcBef>
              </a:pPr>
              <a:r>
                <a:rPr lang="en-GB" sz="1200" i="1">
                  <a:latin typeface="Arial" pitchFamily="34" charset="0"/>
                </a:rPr>
                <a:t>East African countries</a:t>
              </a:r>
            </a:p>
          </p:txBody>
        </p:sp>
      </p:grpSp>
      <p:sp>
        <p:nvSpPr>
          <p:cNvPr id="24"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pic>
        <p:nvPicPr>
          <p:cNvPr id="70662" name="Picture 6" descr="http://upload.wikimedia.org/wikipedia/commons/thumb/6/6b/Trento_mappa.png/300px-Trento_mappa.png"/>
          <p:cNvPicPr>
            <a:picLocks noChangeAspect="1" noChangeArrowheads="1"/>
          </p:cNvPicPr>
          <p:nvPr/>
        </p:nvPicPr>
        <p:blipFill>
          <a:blip r:embed="rId7" cstate="screen"/>
          <a:srcRect/>
          <a:stretch>
            <a:fillRect/>
          </a:stretch>
        </p:blipFill>
        <p:spPr bwMode="auto">
          <a:xfrm>
            <a:off x="6400800" y="3733800"/>
            <a:ext cx="2286000" cy="1798321"/>
          </a:xfrm>
          <a:prstGeom prst="rect">
            <a:avLst/>
          </a:prstGeom>
          <a:noFill/>
        </p:spPr>
      </p:pic>
      <p:sp>
        <p:nvSpPr>
          <p:cNvPr id="26" name="Rectangle 2"/>
          <p:cNvSpPr>
            <a:spLocks noChangeArrowheads="1"/>
          </p:cNvSpPr>
          <p:nvPr/>
        </p:nvSpPr>
        <p:spPr bwMode="auto">
          <a:xfrm>
            <a:off x="381000" y="6019800"/>
            <a:ext cx="7772400" cy="914400"/>
          </a:xfrm>
          <a:prstGeom prst="rect">
            <a:avLst/>
          </a:prstGeom>
          <a:noFill/>
          <a:ln w="9525">
            <a:noFill/>
            <a:miter lim="800000"/>
            <a:headEnd/>
            <a:tailEnd/>
          </a:ln>
        </p:spPr>
        <p:txBody>
          <a:bodyPr/>
          <a:lstStyle/>
          <a:p>
            <a:pPr eaLnBrk="1" hangingPunct="1">
              <a:defRPr/>
            </a:pPr>
            <a:r>
              <a:rPr lang="en-US" sz="2200" dirty="0" smtClean="0">
                <a:latin typeface="+mj-lt"/>
              </a:rPr>
              <a:t>Le </a:t>
            </a:r>
            <a:r>
              <a:rPr lang="en-US" sz="2200" dirty="0" err="1" smtClean="0">
                <a:latin typeface="+mj-lt"/>
              </a:rPr>
              <a:t>liste</a:t>
            </a:r>
            <a:r>
              <a:rPr lang="en-US" sz="2200" dirty="0" smtClean="0">
                <a:latin typeface="+mj-lt"/>
              </a:rPr>
              <a:t> </a:t>
            </a:r>
            <a:r>
              <a:rPr lang="en-US" sz="2200" dirty="0" err="1" smtClean="0">
                <a:latin typeface="+mj-lt"/>
              </a:rPr>
              <a:t>sono</a:t>
            </a:r>
            <a:r>
              <a:rPr lang="en-US" sz="2200" dirty="0" smtClean="0">
                <a:latin typeface="+mj-lt"/>
              </a:rPr>
              <a:t> </a:t>
            </a:r>
            <a:r>
              <a:rPr lang="en-US" sz="2200" dirty="0" err="1" smtClean="0">
                <a:latin typeface="+mj-lt"/>
              </a:rPr>
              <a:t>riferite</a:t>
            </a:r>
            <a:r>
              <a:rPr lang="en-US" sz="2200" dirty="0" smtClean="0">
                <a:latin typeface="+mj-lt"/>
              </a:rPr>
              <a:t> </a:t>
            </a:r>
            <a:r>
              <a:rPr lang="en-US" sz="2200" dirty="0" err="1" smtClean="0">
                <a:latin typeface="+mj-lt"/>
              </a:rPr>
              <a:t>nel</a:t>
            </a:r>
            <a:r>
              <a:rPr lang="en-US" sz="2200" dirty="0" smtClean="0">
                <a:latin typeface="+mj-lt"/>
              </a:rPr>
              <a:t> 99% </a:t>
            </a:r>
            <a:r>
              <a:rPr lang="en-US" sz="2200" dirty="0" err="1" smtClean="0">
                <a:latin typeface="+mj-lt"/>
              </a:rPr>
              <a:t>dei</a:t>
            </a:r>
            <a:r>
              <a:rPr lang="en-US" sz="2200" dirty="0" smtClean="0">
                <a:latin typeface="+mj-lt"/>
              </a:rPr>
              <a:t> </a:t>
            </a:r>
            <a:r>
              <a:rPr lang="en-US" sz="2200" dirty="0" err="1" smtClean="0">
                <a:latin typeface="+mj-lt"/>
              </a:rPr>
              <a:t>casi</a:t>
            </a:r>
            <a:r>
              <a:rPr lang="en-US" sz="2200" dirty="0" smtClean="0">
                <a:latin typeface="+mj-lt"/>
              </a:rPr>
              <a:t> a </a:t>
            </a:r>
            <a:r>
              <a:rPr lang="en-US" sz="2200" dirty="0" err="1" smtClean="0">
                <a:latin typeface="+mj-lt"/>
              </a:rPr>
              <a:t>regioni</a:t>
            </a:r>
            <a:r>
              <a:rPr lang="en-US" sz="2200" dirty="0" smtClean="0">
                <a:latin typeface="+mj-lt"/>
              </a:rPr>
              <a:t> </a:t>
            </a:r>
            <a:r>
              <a:rPr lang="en-US" sz="2200" dirty="0" err="1" smtClean="0">
                <a:latin typeface="+mj-lt"/>
              </a:rPr>
              <a:t>amministrative</a:t>
            </a:r>
            <a:endParaRPr lang="en-US" sz="2200" dirty="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6627"/>
                                        </p:tgtEl>
                                        <p:attrNameLst>
                                          <p:attrName>style.visibility</p:attrName>
                                        </p:attrNameLst>
                                      </p:cBhvr>
                                      <p:to>
                                        <p:strVal val="visible"/>
                                      </p:to>
                                    </p:set>
                                    <p:animEffect transition="in" filter="wipe(up)">
                                      <p:cBhvr>
                                        <p:cTn id="7" dur="500"/>
                                        <p:tgtEl>
                                          <p:spTgt spid="26627"/>
                                        </p:tgtEl>
                                      </p:cBhvr>
                                    </p:animEffect>
                                  </p:childTnLst>
                                </p:cTn>
                              </p:par>
                            </p:childTnLst>
                          </p:cTn>
                        </p:par>
                        <p:par>
                          <p:cTn id="8" fill="hold">
                            <p:stCondLst>
                              <p:cond delay="1000"/>
                            </p:stCondLst>
                            <p:childTnLst>
                              <p:par>
                                <p:cTn id="9" presetID="9" presetClass="entr" presetSubtype="0"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2500"/>
                            </p:stCondLst>
                            <p:childTnLst>
                              <p:par>
                                <p:cTn id="13" presetID="9" presetClass="entr" presetSubtype="0" fill="hold"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4000"/>
                            </p:stCondLst>
                            <p:childTnLst>
                              <p:par>
                                <p:cTn id="17" presetID="9" presetClass="entr" presetSubtype="0" fill="hold" nodeType="afterEffect">
                                  <p:stCondLst>
                                    <p:cond delay="100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par>
                          <p:cTn id="20" fill="hold">
                            <p:stCondLst>
                              <p:cond delay="5500"/>
                            </p:stCondLst>
                            <p:childTnLst>
                              <p:par>
                                <p:cTn id="21" presetID="9" presetClass="entr" presetSubtype="0" fill="hold" nodeType="afterEffect">
                                  <p:stCondLst>
                                    <p:cond delay="100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76200" y="227013"/>
            <a:ext cx="8991600" cy="462307"/>
          </a:xfrm>
          <a:prstGeom prst="rect">
            <a:avLst/>
          </a:prstGeom>
          <a:noFill/>
          <a:ln w="25400">
            <a:noFill/>
            <a:miter lim="800000"/>
            <a:headEnd/>
            <a:tailEnd/>
          </a:ln>
        </p:spPr>
        <p:txBody>
          <a:bodyPr lIns="92075" tIns="46038" rIns="92075" bIns="46038">
            <a:spAutoFit/>
          </a:bodyPr>
          <a:lstStyle/>
          <a:p>
            <a:pPr>
              <a:spcBef>
                <a:spcPct val="20000"/>
              </a:spcBef>
            </a:pPr>
            <a:r>
              <a:rPr lang="en-GB" sz="2400" dirty="0" smtClean="0">
                <a:latin typeface="+mj-lt"/>
              </a:rPr>
              <a:t>La </a:t>
            </a:r>
            <a:r>
              <a:rPr lang="en-GB" sz="2400" dirty="0" err="1" smtClean="0">
                <a:latin typeface="+mj-lt"/>
              </a:rPr>
              <a:t>scala</a:t>
            </a:r>
            <a:r>
              <a:rPr lang="en-GB" sz="2400" dirty="0" smtClean="0">
                <a:latin typeface="+mj-lt"/>
              </a:rPr>
              <a:t> è </a:t>
            </a:r>
            <a:r>
              <a:rPr lang="en-GB" sz="2400" dirty="0" err="1" smtClean="0">
                <a:latin typeface="+mj-lt"/>
              </a:rPr>
              <a:t>importante</a:t>
            </a:r>
            <a:r>
              <a:rPr lang="en-GB" sz="2400" dirty="0" smtClean="0">
                <a:latin typeface="+mj-lt"/>
              </a:rPr>
              <a:t>?</a:t>
            </a:r>
            <a:endParaRPr lang="en-US" sz="2400" u="sng" dirty="0">
              <a:latin typeface="+mj-lt"/>
            </a:endParaRPr>
          </a:p>
        </p:txBody>
      </p:sp>
      <p:sp>
        <p:nvSpPr>
          <p:cNvPr id="52246" name="Text Box 22"/>
          <p:cNvSpPr txBox="1">
            <a:spLocks noChangeArrowheads="1"/>
          </p:cNvSpPr>
          <p:nvPr/>
        </p:nvSpPr>
        <p:spPr bwMode="auto">
          <a:xfrm>
            <a:off x="393700" y="1346200"/>
            <a:ext cx="3086100" cy="3170741"/>
          </a:xfrm>
          <a:prstGeom prst="rect">
            <a:avLst/>
          </a:prstGeom>
          <a:noFill/>
          <a:ln w="25400">
            <a:noFill/>
            <a:miter lim="800000"/>
            <a:headEnd/>
            <a:tailEnd/>
          </a:ln>
        </p:spPr>
        <p:txBody>
          <a:bodyPr lIns="92075" tIns="46038" rIns="92075" bIns="46038">
            <a:spAutoFit/>
          </a:bodyPr>
          <a:lstStyle/>
          <a:p>
            <a:pPr>
              <a:spcBef>
                <a:spcPct val="20000"/>
              </a:spcBef>
            </a:pPr>
            <a:r>
              <a:rPr lang="en-US" sz="2000" dirty="0">
                <a:latin typeface="+mj-lt"/>
              </a:rPr>
              <a:t>The smaller the region, the more likely it is that the population will extend beyond the borders of that area. The more mobile and wide-ranging the </a:t>
            </a:r>
            <a:r>
              <a:rPr lang="en-US" sz="2000" dirty="0" err="1">
                <a:latin typeface="+mj-lt"/>
              </a:rPr>
              <a:t>taxon</a:t>
            </a:r>
            <a:r>
              <a:rPr lang="en-US" sz="2000" dirty="0">
                <a:latin typeface="+mj-lt"/>
              </a:rPr>
              <a:t>, the more likely it is that individuals will move between populations within and outside the region.</a:t>
            </a:r>
          </a:p>
        </p:txBody>
      </p:sp>
      <p:grpSp>
        <p:nvGrpSpPr>
          <p:cNvPr id="35" name="Group 34"/>
          <p:cNvGrpSpPr/>
          <p:nvPr/>
        </p:nvGrpSpPr>
        <p:grpSpPr>
          <a:xfrm>
            <a:off x="3810000" y="1600200"/>
            <a:ext cx="4978400" cy="4013200"/>
            <a:chOff x="3060700" y="1206500"/>
            <a:chExt cx="5727700" cy="4406900"/>
          </a:xfrm>
        </p:grpSpPr>
        <p:sp>
          <p:nvSpPr>
            <p:cNvPr id="52226" name="Freeform 2"/>
            <p:cNvSpPr>
              <a:spLocks/>
            </p:cNvSpPr>
            <p:nvPr/>
          </p:nvSpPr>
          <p:spPr bwMode="auto">
            <a:xfrm>
              <a:off x="3060700" y="1206500"/>
              <a:ext cx="5727700" cy="4406900"/>
            </a:xfrm>
            <a:custGeom>
              <a:avLst/>
              <a:gdLst>
                <a:gd name="T0" fmla="*/ 384 w 1975"/>
                <a:gd name="T1" fmla="*/ 1387 h 1555"/>
                <a:gd name="T2" fmla="*/ 312 w 1975"/>
                <a:gd name="T3" fmla="*/ 1387 h 1555"/>
                <a:gd name="T4" fmla="*/ 288 w 1975"/>
                <a:gd name="T5" fmla="*/ 1291 h 1555"/>
                <a:gd name="T6" fmla="*/ 240 w 1975"/>
                <a:gd name="T7" fmla="*/ 1099 h 1555"/>
                <a:gd name="T8" fmla="*/ 184 w 1975"/>
                <a:gd name="T9" fmla="*/ 979 h 1555"/>
                <a:gd name="T10" fmla="*/ 152 w 1975"/>
                <a:gd name="T11" fmla="*/ 883 h 1555"/>
                <a:gd name="T12" fmla="*/ 128 w 1975"/>
                <a:gd name="T13" fmla="*/ 763 h 1555"/>
                <a:gd name="T14" fmla="*/ 88 w 1975"/>
                <a:gd name="T15" fmla="*/ 699 h 1555"/>
                <a:gd name="T16" fmla="*/ 56 w 1975"/>
                <a:gd name="T17" fmla="*/ 563 h 1555"/>
                <a:gd name="T18" fmla="*/ 16 w 1975"/>
                <a:gd name="T19" fmla="*/ 475 h 1555"/>
                <a:gd name="T20" fmla="*/ 8 w 1975"/>
                <a:gd name="T21" fmla="*/ 371 h 1555"/>
                <a:gd name="T22" fmla="*/ 96 w 1975"/>
                <a:gd name="T23" fmla="*/ 403 h 1555"/>
                <a:gd name="T24" fmla="*/ 136 w 1975"/>
                <a:gd name="T25" fmla="*/ 339 h 1555"/>
                <a:gd name="T26" fmla="*/ 256 w 1975"/>
                <a:gd name="T27" fmla="*/ 155 h 1555"/>
                <a:gd name="T28" fmla="*/ 376 w 1975"/>
                <a:gd name="T29" fmla="*/ 107 h 1555"/>
                <a:gd name="T30" fmla="*/ 480 w 1975"/>
                <a:gd name="T31" fmla="*/ 59 h 1555"/>
                <a:gd name="T32" fmla="*/ 632 w 1975"/>
                <a:gd name="T33" fmla="*/ 99 h 1555"/>
                <a:gd name="T34" fmla="*/ 744 w 1975"/>
                <a:gd name="T35" fmla="*/ 83 h 1555"/>
                <a:gd name="T36" fmla="*/ 952 w 1975"/>
                <a:gd name="T37" fmla="*/ 75 h 1555"/>
                <a:gd name="T38" fmla="*/ 1080 w 1975"/>
                <a:gd name="T39" fmla="*/ 107 h 1555"/>
                <a:gd name="T40" fmla="*/ 1192 w 1975"/>
                <a:gd name="T41" fmla="*/ 203 h 1555"/>
                <a:gd name="T42" fmla="*/ 1376 w 1975"/>
                <a:gd name="T43" fmla="*/ 267 h 1555"/>
                <a:gd name="T44" fmla="*/ 1360 w 1975"/>
                <a:gd name="T45" fmla="*/ 107 h 1555"/>
                <a:gd name="T46" fmla="*/ 1464 w 1975"/>
                <a:gd name="T47" fmla="*/ 83 h 1555"/>
                <a:gd name="T48" fmla="*/ 1632 w 1975"/>
                <a:gd name="T49" fmla="*/ 67 h 1555"/>
                <a:gd name="T50" fmla="*/ 1752 w 1975"/>
                <a:gd name="T51" fmla="*/ 75 h 1555"/>
                <a:gd name="T52" fmla="*/ 1816 w 1975"/>
                <a:gd name="T53" fmla="*/ 43 h 1555"/>
                <a:gd name="T54" fmla="*/ 1920 w 1975"/>
                <a:gd name="T55" fmla="*/ 11 h 1555"/>
                <a:gd name="T56" fmla="*/ 1872 w 1975"/>
                <a:gd name="T57" fmla="*/ 91 h 1555"/>
                <a:gd name="T58" fmla="*/ 1848 w 1975"/>
                <a:gd name="T59" fmla="*/ 179 h 1555"/>
                <a:gd name="T60" fmla="*/ 1880 w 1975"/>
                <a:gd name="T61" fmla="*/ 331 h 1555"/>
                <a:gd name="T62" fmla="*/ 1952 w 1975"/>
                <a:gd name="T63" fmla="*/ 515 h 1555"/>
                <a:gd name="T64" fmla="*/ 1904 w 1975"/>
                <a:gd name="T65" fmla="*/ 611 h 1555"/>
                <a:gd name="T66" fmla="*/ 1904 w 1975"/>
                <a:gd name="T67" fmla="*/ 867 h 1555"/>
                <a:gd name="T68" fmla="*/ 1792 w 1975"/>
                <a:gd name="T69" fmla="*/ 883 h 1555"/>
                <a:gd name="T70" fmla="*/ 1752 w 1975"/>
                <a:gd name="T71" fmla="*/ 915 h 1555"/>
                <a:gd name="T72" fmla="*/ 1536 w 1975"/>
                <a:gd name="T73" fmla="*/ 987 h 1555"/>
                <a:gd name="T74" fmla="*/ 1472 w 1975"/>
                <a:gd name="T75" fmla="*/ 1099 h 1555"/>
                <a:gd name="T76" fmla="*/ 1352 w 1975"/>
                <a:gd name="T77" fmla="*/ 1115 h 1555"/>
                <a:gd name="T78" fmla="*/ 1504 w 1975"/>
                <a:gd name="T79" fmla="*/ 1339 h 1555"/>
                <a:gd name="T80" fmla="*/ 1464 w 1975"/>
                <a:gd name="T81" fmla="*/ 1467 h 1555"/>
                <a:gd name="T82" fmla="*/ 1328 w 1975"/>
                <a:gd name="T83" fmla="*/ 1411 h 1555"/>
                <a:gd name="T84" fmla="*/ 1176 w 1975"/>
                <a:gd name="T85" fmla="*/ 1363 h 1555"/>
                <a:gd name="T86" fmla="*/ 1016 w 1975"/>
                <a:gd name="T87" fmla="*/ 1475 h 1555"/>
                <a:gd name="T88" fmla="*/ 944 w 1975"/>
                <a:gd name="T89" fmla="*/ 1515 h 1555"/>
                <a:gd name="T90" fmla="*/ 864 w 1975"/>
                <a:gd name="T91" fmla="*/ 1555 h 1555"/>
                <a:gd name="T92" fmla="*/ 760 w 1975"/>
                <a:gd name="T93" fmla="*/ 1547 h 1555"/>
                <a:gd name="T94" fmla="*/ 568 w 1975"/>
                <a:gd name="T95" fmla="*/ 1507 h 1555"/>
                <a:gd name="T96" fmla="*/ 472 w 1975"/>
                <a:gd name="T97" fmla="*/ 1475 h 1555"/>
                <a:gd name="T98" fmla="*/ 520 w 1975"/>
                <a:gd name="T99" fmla="*/ 1363 h 1555"/>
                <a:gd name="T100" fmla="*/ 464 w 1975"/>
                <a:gd name="T101" fmla="*/ 1275 h 15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75"/>
                <a:gd name="T154" fmla="*/ 0 h 1555"/>
                <a:gd name="T155" fmla="*/ 1975 w 1975"/>
                <a:gd name="T156" fmla="*/ 1555 h 15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75" h="1555">
                  <a:moveTo>
                    <a:pt x="464" y="1275"/>
                  </a:moveTo>
                  <a:cubicBezTo>
                    <a:pt x="416" y="1307"/>
                    <a:pt x="436" y="1357"/>
                    <a:pt x="384" y="1387"/>
                  </a:cubicBezTo>
                  <a:cubicBezTo>
                    <a:pt x="374" y="1392"/>
                    <a:pt x="363" y="1392"/>
                    <a:pt x="352" y="1395"/>
                  </a:cubicBezTo>
                  <a:cubicBezTo>
                    <a:pt x="339" y="1392"/>
                    <a:pt x="320" y="1398"/>
                    <a:pt x="312" y="1387"/>
                  </a:cubicBezTo>
                  <a:cubicBezTo>
                    <a:pt x="298" y="1370"/>
                    <a:pt x="301" y="1344"/>
                    <a:pt x="296" y="1323"/>
                  </a:cubicBezTo>
                  <a:cubicBezTo>
                    <a:pt x="293" y="1312"/>
                    <a:pt x="288" y="1291"/>
                    <a:pt x="288" y="1291"/>
                  </a:cubicBezTo>
                  <a:cubicBezTo>
                    <a:pt x="301" y="1213"/>
                    <a:pt x="316" y="1207"/>
                    <a:pt x="256" y="1147"/>
                  </a:cubicBezTo>
                  <a:cubicBezTo>
                    <a:pt x="251" y="1131"/>
                    <a:pt x="249" y="1113"/>
                    <a:pt x="240" y="1099"/>
                  </a:cubicBezTo>
                  <a:cubicBezTo>
                    <a:pt x="229" y="1083"/>
                    <a:pt x="214" y="1069"/>
                    <a:pt x="208" y="1051"/>
                  </a:cubicBezTo>
                  <a:cubicBezTo>
                    <a:pt x="200" y="1027"/>
                    <a:pt x="192" y="1003"/>
                    <a:pt x="184" y="979"/>
                  </a:cubicBezTo>
                  <a:cubicBezTo>
                    <a:pt x="176" y="955"/>
                    <a:pt x="168" y="931"/>
                    <a:pt x="160" y="907"/>
                  </a:cubicBezTo>
                  <a:cubicBezTo>
                    <a:pt x="157" y="899"/>
                    <a:pt x="152" y="883"/>
                    <a:pt x="152" y="883"/>
                  </a:cubicBezTo>
                  <a:cubicBezTo>
                    <a:pt x="157" y="875"/>
                    <a:pt x="167" y="869"/>
                    <a:pt x="168" y="859"/>
                  </a:cubicBezTo>
                  <a:cubicBezTo>
                    <a:pt x="170" y="837"/>
                    <a:pt x="153" y="771"/>
                    <a:pt x="128" y="763"/>
                  </a:cubicBezTo>
                  <a:cubicBezTo>
                    <a:pt x="112" y="758"/>
                    <a:pt x="80" y="747"/>
                    <a:pt x="80" y="747"/>
                  </a:cubicBezTo>
                  <a:cubicBezTo>
                    <a:pt x="60" y="687"/>
                    <a:pt x="78" y="761"/>
                    <a:pt x="88" y="699"/>
                  </a:cubicBezTo>
                  <a:cubicBezTo>
                    <a:pt x="90" y="686"/>
                    <a:pt x="70" y="659"/>
                    <a:pt x="64" y="651"/>
                  </a:cubicBezTo>
                  <a:cubicBezTo>
                    <a:pt x="74" y="622"/>
                    <a:pt x="72" y="591"/>
                    <a:pt x="56" y="563"/>
                  </a:cubicBezTo>
                  <a:cubicBezTo>
                    <a:pt x="47" y="546"/>
                    <a:pt x="24" y="515"/>
                    <a:pt x="24" y="515"/>
                  </a:cubicBezTo>
                  <a:cubicBezTo>
                    <a:pt x="21" y="502"/>
                    <a:pt x="20" y="488"/>
                    <a:pt x="16" y="475"/>
                  </a:cubicBezTo>
                  <a:cubicBezTo>
                    <a:pt x="12" y="459"/>
                    <a:pt x="0" y="427"/>
                    <a:pt x="0" y="427"/>
                  </a:cubicBezTo>
                  <a:cubicBezTo>
                    <a:pt x="3" y="408"/>
                    <a:pt x="0" y="388"/>
                    <a:pt x="8" y="371"/>
                  </a:cubicBezTo>
                  <a:cubicBezTo>
                    <a:pt x="28" y="325"/>
                    <a:pt x="38" y="371"/>
                    <a:pt x="48" y="379"/>
                  </a:cubicBezTo>
                  <a:cubicBezTo>
                    <a:pt x="62" y="390"/>
                    <a:pt x="81" y="393"/>
                    <a:pt x="96" y="403"/>
                  </a:cubicBezTo>
                  <a:cubicBezTo>
                    <a:pt x="107" y="400"/>
                    <a:pt x="122" y="404"/>
                    <a:pt x="128" y="395"/>
                  </a:cubicBezTo>
                  <a:cubicBezTo>
                    <a:pt x="138" y="379"/>
                    <a:pt x="131" y="357"/>
                    <a:pt x="136" y="339"/>
                  </a:cubicBezTo>
                  <a:cubicBezTo>
                    <a:pt x="139" y="330"/>
                    <a:pt x="147" y="323"/>
                    <a:pt x="152" y="315"/>
                  </a:cubicBezTo>
                  <a:cubicBezTo>
                    <a:pt x="166" y="246"/>
                    <a:pt x="208" y="203"/>
                    <a:pt x="256" y="155"/>
                  </a:cubicBezTo>
                  <a:cubicBezTo>
                    <a:pt x="265" y="146"/>
                    <a:pt x="289" y="119"/>
                    <a:pt x="304" y="115"/>
                  </a:cubicBezTo>
                  <a:cubicBezTo>
                    <a:pt x="327" y="109"/>
                    <a:pt x="352" y="110"/>
                    <a:pt x="376" y="107"/>
                  </a:cubicBezTo>
                  <a:cubicBezTo>
                    <a:pt x="405" y="97"/>
                    <a:pt x="426" y="83"/>
                    <a:pt x="456" y="75"/>
                  </a:cubicBezTo>
                  <a:cubicBezTo>
                    <a:pt x="464" y="70"/>
                    <a:pt x="470" y="59"/>
                    <a:pt x="480" y="59"/>
                  </a:cubicBezTo>
                  <a:cubicBezTo>
                    <a:pt x="497" y="59"/>
                    <a:pt x="512" y="70"/>
                    <a:pt x="528" y="75"/>
                  </a:cubicBezTo>
                  <a:cubicBezTo>
                    <a:pt x="562" y="86"/>
                    <a:pt x="596" y="93"/>
                    <a:pt x="632" y="99"/>
                  </a:cubicBezTo>
                  <a:cubicBezTo>
                    <a:pt x="661" y="96"/>
                    <a:pt x="691" y="95"/>
                    <a:pt x="720" y="91"/>
                  </a:cubicBezTo>
                  <a:cubicBezTo>
                    <a:pt x="728" y="90"/>
                    <a:pt x="736" y="82"/>
                    <a:pt x="744" y="83"/>
                  </a:cubicBezTo>
                  <a:cubicBezTo>
                    <a:pt x="776" y="85"/>
                    <a:pt x="840" y="99"/>
                    <a:pt x="840" y="99"/>
                  </a:cubicBezTo>
                  <a:cubicBezTo>
                    <a:pt x="879" y="89"/>
                    <a:pt x="911" y="81"/>
                    <a:pt x="952" y="75"/>
                  </a:cubicBezTo>
                  <a:cubicBezTo>
                    <a:pt x="981" y="94"/>
                    <a:pt x="981" y="111"/>
                    <a:pt x="1000" y="139"/>
                  </a:cubicBezTo>
                  <a:cubicBezTo>
                    <a:pt x="1030" y="131"/>
                    <a:pt x="1051" y="117"/>
                    <a:pt x="1080" y="107"/>
                  </a:cubicBezTo>
                  <a:cubicBezTo>
                    <a:pt x="1095" y="153"/>
                    <a:pt x="1076" y="181"/>
                    <a:pt x="1120" y="211"/>
                  </a:cubicBezTo>
                  <a:cubicBezTo>
                    <a:pt x="1176" y="192"/>
                    <a:pt x="1152" y="190"/>
                    <a:pt x="1192" y="203"/>
                  </a:cubicBezTo>
                  <a:cubicBezTo>
                    <a:pt x="1241" y="252"/>
                    <a:pt x="1194" y="216"/>
                    <a:pt x="1304" y="235"/>
                  </a:cubicBezTo>
                  <a:cubicBezTo>
                    <a:pt x="1343" y="242"/>
                    <a:pt x="1348" y="249"/>
                    <a:pt x="1376" y="267"/>
                  </a:cubicBezTo>
                  <a:cubicBezTo>
                    <a:pt x="1392" y="220"/>
                    <a:pt x="1396" y="197"/>
                    <a:pt x="1368" y="155"/>
                  </a:cubicBezTo>
                  <a:cubicBezTo>
                    <a:pt x="1365" y="139"/>
                    <a:pt x="1351" y="120"/>
                    <a:pt x="1360" y="107"/>
                  </a:cubicBezTo>
                  <a:cubicBezTo>
                    <a:pt x="1369" y="94"/>
                    <a:pt x="1392" y="103"/>
                    <a:pt x="1408" y="99"/>
                  </a:cubicBezTo>
                  <a:cubicBezTo>
                    <a:pt x="1427" y="95"/>
                    <a:pt x="1445" y="88"/>
                    <a:pt x="1464" y="83"/>
                  </a:cubicBezTo>
                  <a:cubicBezTo>
                    <a:pt x="1482" y="55"/>
                    <a:pt x="1500" y="37"/>
                    <a:pt x="1528" y="19"/>
                  </a:cubicBezTo>
                  <a:cubicBezTo>
                    <a:pt x="1567" y="29"/>
                    <a:pt x="1594" y="54"/>
                    <a:pt x="1632" y="67"/>
                  </a:cubicBezTo>
                  <a:cubicBezTo>
                    <a:pt x="1669" y="104"/>
                    <a:pt x="1675" y="100"/>
                    <a:pt x="1728" y="91"/>
                  </a:cubicBezTo>
                  <a:cubicBezTo>
                    <a:pt x="1736" y="86"/>
                    <a:pt x="1743" y="78"/>
                    <a:pt x="1752" y="75"/>
                  </a:cubicBezTo>
                  <a:cubicBezTo>
                    <a:pt x="1770" y="70"/>
                    <a:pt x="1791" y="75"/>
                    <a:pt x="1808" y="67"/>
                  </a:cubicBezTo>
                  <a:cubicBezTo>
                    <a:pt x="1816" y="63"/>
                    <a:pt x="1811" y="50"/>
                    <a:pt x="1816" y="43"/>
                  </a:cubicBezTo>
                  <a:cubicBezTo>
                    <a:pt x="1831" y="24"/>
                    <a:pt x="1868" y="16"/>
                    <a:pt x="1888" y="3"/>
                  </a:cubicBezTo>
                  <a:cubicBezTo>
                    <a:pt x="1899" y="6"/>
                    <a:pt x="1917" y="0"/>
                    <a:pt x="1920" y="11"/>
                  </a:cubicBezTo>
                  <a:cubicBezTo>
                    <a:pt x="1925" y="27"/>
                    <a:pt x="1909" y="43"/>
                    <a:pt x="1904" y="59"/>
                  </a:cubicBezTo>
                  <a:cubicBezTo>
                    <a:pt x="1893" y="91"/>
                    <a:pt x="1904" y="80"/>
                    <a:pt x="1872" y="91"/>
                  </a:cubicBezTo>
                  <a:cubicBezTo>
                    <a:pt x="1869" y="104"/>
                    <a:pt x="1868" y="118"/>
                    <a:pt x="1864" y="131"/>
                  </a:cubicBezTo>
                  <a:cubicBezTo>
                    <a:pt x="1860" y="147"/>
                    <a:pt x="1848" y="179"/>
                    <a:pt x="1848" y="179"/>
                  </a:cubicBezTo>
                  <a:cubicBezTo>
                    <a:pt x="1856" y="206"/>
                    <a:pt x="1867" y="232"/>
                    <a:pt x="1872" y="259"/>
                  </a:cubicBezTo>
                  <a:cubicBezTo>
                    <a:pt x="1876" y="283"/>
                    <a:pt x="1864" y="313"/>
                    <a:pt x="1880" y="331"/>
                  </a:cubicBezTo>
                  <a:cubicBezTo>
                    <a:pt x="1894" y="347"/>
                    <a:pt x="1923" y="336"/>
                    <a:pt x="1944" y="339"/>
                  </a:cubicBezTo>
                  <a:cubicBezTo>
                    <a:pt x="1968" y="411"/>
                    <a:pt x="1975" y="413"/>
                    <a:pt x="1952" y="515"/>
                  </a:cubicBezTo>
                  <a:cubicBezTo>
                    <a:pt x="1948" y="534"/>
                    <a:pt x="1926" y="545"/>
                    <a:pt x="1920" y="563"/>
                  </a:cubicBezTo>
                  <a:cubicBezTo>
                    <a:pt x="1915" y="579"/>
                    <a:pt x="1909" y="595"/>
                    <a:pt x="1904" y="611"/>
                  </a:cubicBezTo>
                  <a:cubicBezTo>
                    <a:pt x="1901" y="619"/>
                    <a:pt x="1896" y="635"/>
                    <a:pt x="1896" y="635"/>
                  </a:cubicBezTo>
                  <a:cubicBezTo>
                    <a:pt x="1900" y="693"/>
                    <a:pt x="1930" y="808"/>
                    <a:pt x="1904" y="867"/>
                  </a:cubicBezTo>
                  <a:cubicBezTo>
                    <a:pt x="1899" y="879"/>
                    <a:pt x="1867" y="887"/>
                    <a:pt x="1856" y="891"/>
                  </a:cubicBezTo>
                  <a:cubicBezTo>
                    <a:pt x="1833" y="876"/>
                    <a:pt x="1824" y="862"/>
                    <a:pt x="1792" y="883"/>
                  </a:cubicBezTo>
                  <a:cubicBezTo>
                    <a:pt x="1785" y="888"/>
                    <a:pt x="1791" y="902"/>
                    <a:pt x="1784" y="907"/>
                  </a:cubicBezTo>
                  <a:cubicBezTo>
                    <a:pt x="1775" y="914"/>
                    <a:pt x="1763" y="912"/>
                    <a:pt x="1752" y="915"/>
                  </a:cubicBezTo>
                  <a:cubicBezTo>
                    <a:pt x="1679" y="963"/>
                    <a:pt x="1691" y="962"/>
                    <a:pt x="1600" y="971"/>
                  </a:cubicBezTo>
                  <a:cubicBezTo>
                    <a:pt x="1564" y="1026"/>
                    <a:pt x="1613" y="968"/>
                    <a:pt x="1536" y="987"/>
                  </a:cubicBezTo>
                  <a:cubicBezTo>
                    <a:pt x="1527" y="989"/>
                    <a:pt x="1525" y="1003"/>
                    <a:pt x="1520" y="1011"/>
                  </a:cubicBezTo>
                  <a:cubicBezTo>
                    <a:pt x="1512" y="1059"/>
                    <a:pt x="1511" y="1073"/>
                    <a:pt x="1472" y="1099"/>
                  </a:cubicBezTo>
                  <a:cubicBezTo>
                    <a:pt x="1412" y="1087"/>
                    <a:pt x="1425" y="1072"/>
                    <a:pt x="1360" y="1083"/>
                  </a:cubicBezTo>
                  <a:cubicBezTo>
                    <a:pt x="1357" y="1094"/>
                    <a:pt x="1361" y="1109"/>
                    <a:pt x="1352" y="1115"/>
                  </a:cubicBezTo>
                  <a:cubicBezTo>
                    <a:pt x="1339" y="1124"/>
                    <a:pt x="1309" y="1107"/>
                    <a:pt x="1304" y="1123"/>
                  </a:cubicBezTo>
                  <a:cubicBezTo>
                    <a:pt x="1256" y="1287"/>
                    <a:pt x="1385" y="1319"/>
                    <a:pt x="1504" y="1339"/>
                  </a:cubicBezTo>
                  <a:cubicBezTo>
                    <a:pt x="1485" y="1396"/>
                    <a:pt x="1497" y="1373"/>
                    <a:pt x="1472" y="1411"/>
                  </a:cubicBezTo>
                  <a:cubicBezTo>
                    <a:pt x="1469" y="1430"/>
                    <a:pt x="1474" y="1451"/>
                    <a:pt x="1464" y="1467"/>
                  </a:cubicBezTo>
                  <a:cubicBezTo>
                    <a:pt x="1447" y="1492"/>
                    <a:pt x="1438" y="1444"/>
                    <a:pt x="1424" y="1435"/>
                  </a:cubicBezTo>
                  <a:cubicBezTo>
                    <a:pt x="1405" y="1422"/>
                    <a:pt x="1350" y="1415"/>
                    <a:pt x="1328" y="1411"/>
                  </a:cubicBezTo>
                  <a:cubicBezTo>
                    <a:pt x="1305" y="1388"/>
                    <a:pt x="1291" y="1365"/>
                    <a:pt x="1264" y="1347"/>
                  </a:cubicBezTo>
                  <a:cubicBezTo>
                    <a:pt x="1216" y="1363"/>
                    <a:pt x="1233" y="1374"/>
                    <a:pt x="1176" y="1363"/>
                  </a:cubicBezTo>
                  <a:cubicBezTo>
                    <a:pt x="1117" y="1370"/>
                    <a:pt x="1067" y="1381"/>
                    <a:pt x="1008" y="1387"/>
                  </a:cubicBezTo>
                  <a:cubicBezTo>
                    <a:pt x="1011" y="1402"/>
                    <a:pt x="1035" y="1460"/>
                    <a:pt x="1016" y="1475"/>
                  </a:cubicBezTo>
                  <a:cubicBezTo>
                    <a:pt x="1007" y="1482"/>
                    <a:pt x="995" y="1480"/>
                    <a:pt x="984" y="1483"/>
                  </a:cubicBezTo>
                  <a:cubicBezTo>
                    <a:pt x="948" y="1537"/>
                    <a:pt x="990" y="1484"/>
                    <a:pt x="944" y="1515"/>
                  </a:cubicBezTo>
                  <a:cubicBezTo>
                    <a:pt x="935" y="1521"/>
                    <a:pt x="930" y="1533"/>
                    <a:pt x="920" y="1539"/>
                  </a:cubicBezTo>
                  <a:cubicBezTo>
                    <a:pt x="903" y="1549"/>
                    <a:pt x="882" y="1549"/>
                    <a:pt x="864" y="1555"/>
                  </a:cubicBezTo>
                  <a:cubicBezTo>
                    <a:pt x="847" y="1549"/>
                    <a:pt x="834" y="1534"/>
                    <a:pt x="816" y="1531"/>
                  </a:cubicBezTo>
                  <a:cubicBezTo>
                    <a:pt x="809" y="1530"/>
                    <a:pt x="769" y="1544"/>
                    <a:pt x="760" y="1547"/>
                  </a:cubicBezTo>
                  <a:cubicBezTo>
                    <a:pt x="742" y="1520"/>
                    <a:pt x="719" y="1506"/>
                    <a:pt x="696" y="1483"/>
                  </a:cubicBezTo>
                  <a:cubicBezTo>
                    <a:pt x="677" y="1539"/>
                    <a:pt x="623" y="1512"/>
                    <a:pt x="568" y="1507"/>
                  </a:cubicBezTo>
                  <a:cubicBezTo>
                    <a:pt x="502" y="1529"/>
                    <a:pt x="537" y="1525"/>
                    <a:pt x="464" y="1515"/>
                  </a:cubicBezTo>
                  <a:cubicBezTo>
                    <a:pt x="467" y="1502"/>
                    <a:pt x="465" y="1487"/>
                    <a:pt x="472" y="1475"/>
                  </a:cubicBezTo>
                  <a:cubicBezTo>
                    <a:pt x="477" y="1467"/>
                    <a:pt x="491" y="1467"/>
                    <a:pt x="496" y="1459"/>
                  </a:cubicBezTo>
                  <a:cubicBezTo>
                    <a:pt x="510" y="1436"/>
                    <a:pt x="516" y="1389"/>
                    <a:pt x="520" y="1363"/>
                  </a:cubicBezTo>
                  <a:cubicBezTo>
                    <a:pt x="515" y="1344"/>
                    <a:pt x="513" y="1321"/>
                    <a:pt x="496" y="1307"/>
                  </a:cubicBezTo>
                  <a:cubicBezTo>
                    <a:pt x="457" y="1276"/>
                    <a:pt x="481" y="1327"/>
                    <a:pt x="464" y="1275"/>
                  </a:cubicBezTo>
                  <a:close/>
                </a:path>
              </a:pathLst>
            </a:custGeom>
            <a:solidFill>
              <a:srgbClr val="6161CB"/>
            </a:solidFill>
            <a:ln w="25400">
              <a:solidFill>
                <a:schemeClr val="tx1"/>
              </a:solidFill>
              <a:round/>
              <a:headEnd/>
              <a:tailEnd/>
            </a:ln>
          </p:spPr>
          <p:txBody>
            <a:bodyPr wrap="none" anchor="ctr"/>
            <a:lstStyle/>
            <a:p>
              <a:endParaRPr lang="sv-SE"/>
            </a:p>
          </p:txBody>
        </p:sp>
        <p:grpSp>
          <p:nvGrpSpPr>
            <p:cNvPr id="2" name="Group 4"/>
            <p:cNvGrpSpPr>
              <a:grpSpLocks/>
            </p:cNvGrpSpPr>
            <p:nvPr/>
          </p:nvGrpSpPr>
          <p:grpSpPr bwMode="auto">
            <a:xfrm>
              <a:off x="3690938" y="1816100"/>
              <a:ext cx="4445000" cy="2584450"/>
              <a:chOff x="1296" y="1296"/>
              <a:chExt cx="3596" cy="1984"/>
            </a:xfrm>
          </p:grpSpPr>
          <p:sp>
            <p:nvSpPr>
              <p:cNvPr id="14362" name="Freeform 5" descr="Dark downward diagonal"/>
              <p:cNvSpPr>
                <a:spLocks/>
              </p:cNvSpPr>
              <p:nvPr/>
            </p:nvSpPr>
            <p:spPr bwMode="auto">
              <a:xfrm>
                <a:off x="2692" y="2504"/>
                <a:ext cx="108" cy="128"/>
              </a:xfrm>
              <a:custGeom>
                <a:avLst/>
                <a:gdLst>
                  <a:gd name="T0" fmla="*/ 100 w 108"/>
                  <a:gd name="T1" fmla="*/ 48 h 128"/>
                  <a:gd name="T2" fmla="*/ 92 w 108"/>
                  <a:gd name="T3" fmla="*/ 16 h 128"/>
                  <a:gd name="T4" fmla="*/ 44 w 108"/>
                  <a:gd name="T5" fmla="*/ 0 h 128"/>
                  <a:gd name="T6" fmla="*/ 20 w 108"/>
                  <a:gd name="T7" fmla="*/ 104 h 128"/>
                  <a:gd name="T8" fmla="*/ 44 w 108"/>
                  <a:gd name="T9" fmla="*/ 112 h 128"/>
                  <a:gd name="T10" fmla="*/ 68 w 108"/>
                  <a:gd name="T11" fmla="*/ 128 h 128"/>
                  <a:gd name="T12" fmla="*/ 108 w 108"/>
                  <a:gd name="T13" fmla="*/ 56 h 128"/>
                  <a:gd name="T14" fmla="*/ 100 w 108"/>
                  <a:gd name="T15" fmla="*/ 48 h 128"/>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128"/>
                  <a:gd name="T26" fmla="*/ 108 w 108"/>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128">
                    <a:moveTo>
                      <a:pt x="100" y="48"/>
                    </a:moveTo>
                    <a:cubicBezTo>
                      <a:pt x="97" y="37"/>
                      <a:pt x="100" y="23"/>
                      <a:pt x="92" y="16"/>
                    </a:cubicBezTo>
                    <a:cubicBezTo>
                      <a:pt x="79" y="5"/>
                      <a:pt x="44" y="0"/>
                      <a:pt x="44" y="0"/>
                    </a:cubicBezTo>
                    <a:cubicBezTo>
                      <a:pt x="0" y="15"/>
                      <a:pt x="1" y="58"/>
                      <a:pt x="20" y="104"/>
                    </a:cubicBezTo>
                    <a:cubicBezTo>
                      <a:pt x="23" y="112"/>
                      <a:pt x="36" y="108"/>
                      <a:pt x="44" y="112"/>
                    </a:cubicBezTo>
                    <a:cubicBezTo>
                      <a:pt x="53" y="116"/>
                      <a:pt x="60" y="123"/>
                      <a:pt x="68" y="128"/>
                    </a:cubicBezTo>
                    <a:cubicBezTo>
                      <a:pt x="84" y="104"/>
                      <a:pt x="92" y="80"/>
                      <a:pt x="108" y="56"/>
                    </a:cubicBezTo>
                    <a:cubicBezTo>
                      <a:pt x="98" y="27"/>
                      <a:pt x="100" y="24"/>
                      <a:pt x="100" y="48"/>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sp>
            <p:nvSpPr>
              <p:cNvPr id="14363" name="Freeform 6" descr="Dark downward diagonal"/>
              <p:cNvSpPr>
                <a:spLocks/>
              </p:cNvSpPr>
              <p:nvPr/>
            </p:nvSpPr>
            <p:spPr bwMode="auto">
              <a:xfrm>
                <a:off x="2439" y="2104"/>
                <a:ext cx="278" cy="241"/>
              </a:xfrm>
              <a:custGeom>
                <a:avLst/>
                <a:gdLst>
                  <a:gd name="T0" fmla="*/ 153 w 278"/>
                  <a:gd name="T1" fmla="*/ 8 h 241"/>
                  <a:gd name="T2" fmla="*/ 129 w 278"/>
                  <a:gd name="T3" fmla="*/ 0 h 241"/>
                  <a:gd name="T4" fmla="*/ 57 w 278"/>
                  <a:gd name="T5" fmla="*/ 152 h 241"/>
                  <a:gd name="T6" fmla="*/ 9 w 278"/>
                  <a:gd name="T7" fmla="*/ 168 h 241"/>
                  <a:gd name="T8" fmla="*/ 81 w 278"/>
                  <a:gd name="T9" fmla="*/ 224 h 241"/>
                  <a:gd name="T10" fmla="*/ 97 w 278"/>
                  <a:gd name="T11" fmla="*/ 176 h 241"/>
                  <a:gd name="T12" fmla="*/ 209 w 278"/>
                  <a:gd name="T13" fmla="*/ 152 h 241"/>
                  <a:gd name="T14" fmla="*/ 241 w 278"/>
                  <a:gd name="T15" fmla="*/ 72 h 241"/>
                  <a:gd name="T16" fmla="*/ 193 w 278"/>
                  <a:gd name="T17" fmla="*/ 64 h 241"/>
                  <a:gd name="T18" fmla="*/ 177 w 278"/>
                  <a:gd name="T19" fmla="*/ 40 h 241"/>
                  <a:gd name="T20" fmla="*/ 153 w 278"/>
                  <a:gd name="T21" fmla="*/ 8 h 2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8"/>
                  <a:gd name="T34" fmla="*/ 0 h 241"/>
                  <a:gd name="T35" fmla="*/ 278 w 278"/>
                  <a:gd name="T36" fmla="*/ 241 h 2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8" h="241">
                    <a:moveTo>
                      <a:pt x="153" y="8"/>
                    </a:moveTo>
                    <a:cubicBezTo>
                      <a:pt x="145" y="5"/>
                      <a:pt x="137" y="0"/>
                      <a:pt x="129" y="0"/>
                    </a:cubicBezTo>
                    <a:cubicBezTo>
                      <a:pt x="0" y="0"/>
                      <a:pt x="104" y="18"/>
                      <a:pt x="57" y="152"/>
                    </a:cubicBezTo>
                    <a:cubicBezTo>
                      <a:pt x="51" y="168"/>
                      <a:pt x="9" y="168"/>
                      <a:pt x="9" y="168"/>
                    </a:cubicBezTo>
                    <a:cubicBezTo>
                      <a:pt x="19" y="241"/>
                      <a:pt x="11" y="238"/>
                      <a:pt x="81" y="224"/>
                    </a:cubicBezTo>
                    <a:cubicBezTo>
                      <a:pt x="86" y="208"/>
                      <a:pt x="81" y="181"/>
                      <a:pt x="97" y="176"/>
                    </a:cubicBezTo>
                    <a:cubicBezTo>
                      <a:pt x="165" y="153"/>
                      <a:pt x="128" y="162"/>
                      <a:pt x="209" y="152"/>
                    </a:cubicBezTo>
                    <a:cubicBezTo>
                      <a:pt x="229" y="139"/>
                      <a:pt x="278" y="103"/>
                      <a:pt x="241" y="72"/>
                    </a:cubicBezTo>
                    <a:cubicBezTo>
                      <a:pt x="229" y="61"/>
                      <a:pt x="209" y="67"/>
                      <a:pt x="193" y="64"/>
                    </a:cubicBezTo>
                    <a:cubicBezTo>
                      <a:pt x="188" y="56"/>
                      <a:pt x="184" y="47"/>
                      <a:pt x="177" y="40"/>
                    </a:cubicBezTo>
                    <a:cubicBezTo>
                      <a:pt x="149" y="12"/>
                      <a:pt x="153" y="39"/>
                      <a:pt x="153" y="8"/>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sp>
            <p:nvSpPr>
              <p:cNvPr id="14364" name="Freeform 7" descr="Dark downward diagonal"/>
              <p:cNvSpPr>
                <a:spLocks/>
              </p:cNvSpPr>
              <p:nvPr/>
            </p:nvSpPr>
            <p:spPr bwMode="auto">
              <a:xfrm>
                <a:off x="2704" y="2706"/>
                <a:ext cx="430" cy="574"/>
              </a:xfrm>
              <a:custGeom>
                <a:avLst/>
                <a:gdLst>
                  <a:gd name="T0" fmla="*/ 80 w 430"/>
                  <a:gd name="T1" fmla="*/ 54 h 574"/>
                  <a:gd name="T2" fmla="*/ 24 w 430"/>
                  <a:gd name="T3" fmla="*/ 110 h 574"/>
                  <a:gd name="T4" fmla="*/ 0 w 430"/>
                  <a:gd name="T5" fmla="*/ 334 h 574"/>
                  <a:gd name="T6" fmla="*/ 8 w 430"/>
                  <a:gd name="T7" fmla="*/ 382 h 574"/>
                  <a:gd name="T8" fmla="*/ 32 w 430"/>
                  <a:gd name="T9" fmla="*/ 390 h 574"/>
                  <a:gd name="T10" fmla="*/ 88 w 430"/>
                  <a:gd name="T11" fmla="*/ 438 h 574"/>
                  <a:gd name="T12" fmla="*/ 128 w 430"/>
                  <a:gd name="T13" fmla="*/ 518 h 574"/>
                  <a:gd name="T14" fmla="*/ 176 w 430"/>
                  <a:gd name="T15" fmla="*/ 526 h 574"/>
                  <a:gd name="T16" fmla="*/ 344 w 430"/>
                  <a:gd name="T17" fmla="*/ 574 h 574"/>
                  <a:gd name="T18" fmla="*/ 408 w 430"/>
                  <a:gd name="T19" fmla="*/ 246 h 574"/>
                  <a:gd name="T20" fmla="*/ 352 w 430"/>
                  <a:gd name="T21" fmla="*/ 54 h 574"/>
                  <a:gd name="T22" fmla="*/ 208 w 430"/>
                  <a:gd name="T23" fmla="*/ 6 h 574"/>
                  <a:gd name="T24" fmla="*/ 88 w 430"/>
                  <a:gd name="T25" fmla="*/ 14 h 574"/>
                  <a:gd name="T26" fmla="*/ 80 w 430"/>
                  <a:gd name="T27" fmla="*/ 54 h 5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0"/>
                  <a:gd name="T43" fmla="*/ 0 h 574"/>
                  <a:gd name="T44" fmla="*/ 430 w 430"/>
                  <a:gd name="T45" fmla="*/ 574 h 5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0" h="574">
                    <a:moveTo>
                      <a:pt x="80" y="54"/>
                    </a:moveTo>
                    <a:cubicBezTo>
                      <a:pt x="43" y="66"/>
                      <a:pt x="34" y="71"/>
                      <a:pt x="24" y="110"/>
                    </a:cubicBezTo>
                    <a:cubicBezTo>
                      <a:pt x="37" y="189"/>
                      <a:pt x="19" y="258"/>
                      <a:pt x="0" y="334"/>
                    </a:cubicBezTo>
                    <a:cubicBezTo>
                      <a:pt x="3" y="350"/>
                      <a:pt x="0" y="368"/>
                      <a:pt x="8" y="382"/>
                    </a:cubicBezTo>
                    <a:cubicBezTo>
                      <a:pt x="12" y="389"/>
                      <a:pt x="25" y="385"/>
                      <a:pt x="32" y="390"/>
                    </a:cubicBezTo>
                    <a:cubicBezTo>
                      <a:pt x="52" y="404"/>
                      <a:pt x="71" y="421"/>
                      <a:pt x="88" y="438"/>
                    </a:cubicBezTo>
                    <a:cubicBezTo>
                      <a:pt x="109" y="459"/>
                      <a:pt x="106" y="498"/>
                      <a:pt x="128" y="518"/>
                    </a:cubicBezTo>
                    <a:cubicBezTo>
                      <a:pt x="140" y="529"/>
                      <a:pt x="160" y="523"/>
                      <a:pt x="176" y="526"/>
                    </a:cubicBezTo>
                    <a:cubicBezTo>
                      <a:pt x="226" y="559"/>
                      <a:pt x="287" y="560"/>
                      <a:pt x="344" y="574"/>
                    </a:cubicBezTo>
                    <a:cubicBezTo>
                      <a:pt x="404" y="484"/>
                      <a:pt x="355" y="353"/>
                      <a:pt x="408" y="246"/>
                    </a:cubicBezTo>
                    <a:cubicBezTo>
                      <a:pt x="421" y="167"/>
                      <a:pt x="430" y="93"/>
                      <a:pt x="352" y="54"/>
                    </a:cubicBezTo>
                    <a:cubicBezTo>
                      <a:pt x="321" y="7"/>
                      <a:pt x="261" y="15"/>
                      <a:pt x="208" y="6"/>
                    </a:cubicBezTo>
                    <a:cubicBezTo>
                      <a:pt x="168" y="9"/>
                      <a:pt x="126" y="0"/>
                      <a:pt x="88" y="14"/>
                    </a:cubicBezTo>
                    <a:cubicBezTo>
                      <a:pt x="75" y="19"/>
                      <a:pt x="80" y="54"/>
                      <a:pt x="80" y="54"/>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sp>
            <p:nvSpPr>
              <p:cNvPr id="14365" name="Freeform 8" descr="Dark downward diagonal"/>
              <p:cNvSpPr>
                <a:spLocks/>
              </p:cNvSpPr>
              <p:nvPr/>
            </p:nvSpPr>
            <p:spPr bwMode="auto">
              <a:xfrm>
                <a:off x="1776" y="2400"/>
                <a:ext cx="513" cy="264"/>
              </a:xfrm>
              <a:custGeom>
                <a:avLst/>
                <a:gdLst>
                  <a:gd name="T0" fmla="*/ 129 w 513"/>
                  <a:gd name="T1" fmla="*/ 48 h 264"/>
                  <a:gd name="T2" fmla="*/ 201 w 513"/>
                  <a:gd name="T3" fmla="*/ 0 h 264"/>
                  <a:gd name="T4" fmla="*/ 457 w 513"/>
                  <a:gd name="T5" fmla="*/ 56 h 264"/>
                  <a:gd name="T6" fmla="*/ 481 w 513"/>
                  <a:gd name="T7" fmla="*/ 72 h 264"/>
                  <a:gd name="T8" fmla="*/ 513 w 513"/>
                  <a:gd name="T9" fmla="*/ 120 h 264"/>
                  <a:gd name="T10" fmla="*/ 505 w 513"/>
                  <a:gd name="T11" fmla="*/ 152 h 264"/>
                  <a:gd name="T12" fmla="*/ 393 w 513"/>
                  <a:gd name="T13" fmla="*/ 168 h 264"/>
                  <a:gd name="T14" fmla="*/ 369 w 513"/>
                  <a:gd name="T15" fmla="*/ 192 h 264"/>
                  <a:gd name="T16" fmla="*/ 361 w 513"/>
                  <a:gd name="T17" fmla="*/ 216 h 264"/>
                  <a:gd name="T18" fmla="*/ 305 w 513"/>
                  <a:gd name="T19" fmla="*/ 264 h 264"/>
                  <a:gd name="T20" fmla="*/ 121 w 513"/>
                  <a:gd name="T21" fmla="*/ 256 h 264"/>
                  <a:gd name="T22" fmla="*/ 73 w 513"/>
                  <a:gd name="T23" fmla="*/ 248 h 264"/>
                  <a:gd name="T24" fmla="*/ 1 w 513"/>
                  <a:gd name="T25" fmla="*/ 224 h 264"/>
                  <a:gd name="T26" fmla="*/ 9 w 513"/>
                  <a:gd name="T27" fmla="*/ 160 h 264"/>
                  <a:gd name="T28" fmla="*/ 33 w 513"/>
                  <a:gd name="T29" fmla="*/ 152 h 264"/>
                  <a:gd name="T30" fmla="*/ 89 w 513"/>
                  <a:gd name="T31" fmla="*/ 128 h 264"/>
                  <a:gd name="T32" fmla="*/ 113 w 513"/>
                  <a:gd name="T33" fmla="*/ 80 h 264"/>
                  <a:gd name="T34" fmla="*/ 137 w 513"/>
                  <a:gd name="T35" fmla="*/ 64 h 264"/>
                  <a:gd name="T36" fmla="*/ 129 w 513"/>
                  <a:gd name="T37" fmla="*/ 48 h 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3"/>
                  <a:gd name="T58" fmla="*/ 0 h 264"/>
                  <a:gd name="T59" fmla="*/ 513 w 513"/>
                  <a:gd name="T60" fmla="*/ 264 h 2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3" h="264">
                    <a:moveTo>
                      <a:pt x="129" y="48"/>
                    </a:moveTo>
                    <a:cubicBezTo>
                      <a:pt x="150" y="16"/>
                      <a:pt x="164" y="9"/>
                      <a:pt x="201" y="0"/>
                    </a:cubicBezTo>
                    <a:cubicBezTo>
                      <a:pt x="289" y="11"/>
                      <a:pt x="370" y="42"/>
                      <a:pt x="457" y="56"/>
                    </a:cubicBezTo>
                    <a:cubicBezTo>
                      <a:pt x="465" y="61"/>
                      <a:pt x="475" y="65"/>
                      <a:pt x="481" y="72"/>
                    </a:cubicBezTo>
                    <a:cubicBezTo>
                      <a:pt x="494" y="86"/>
                      <a:pt x="513" y="120"/>
                      <a:pt x="513" y="120"/>
                    </a:cubicBezTo>
                    <a:cubicBezTo>
                      <a:pt x="510" y="131"/>
                      <a:pt x="513" y="145"/>
                      <a:pt x="505" y="152"/>
                    </a:cubicBezTo>
                    <a:cubicBezTo>
                      <a:pt x="497" y="158"/>
                      <a:pt x="394" y="168"/>
                      <a:pt x="393" y="168"/>
                    </a:cubicBezTo>
                    <a:cubicBezTo>
                      <a:pt x="385" y="176"/>
                      <a:pt x="375" y="183"/>
                      <a:pt x="369" y="192"/>
                    </a:cubicBezTo>
                    <a:cubicBezTo>
                      <a:pt x="364" y="199"/>
                      <a:pt x="366" y="210"/>
                      <a:pt x="361" y="216"/>
                    </a:cubicBezTo>
                    <a:cubicBezTo>
                      <a:pt x="345" y="235"/>
                      <a:pt x="322" y="247"/>
                      <a:pt x="305" y="264"/>
                    </a:cubicBezTo>
                    <a:cubicBezTo>
                      <a:pt x="244" y="261"/>
                      <a:pt x="182" y="260"/>
                      <a:pt x="121" y="256"/>
                    </a:cubicBezTo>
                    <a:cubicBezTo>
                      <a:pt x="105" y="255"/>
                      <a:pt x="89" y="252"/>
                      <a:pt x="73" y="248"/>
                    </a:cubicBezTo>
                    <a:cubicBezTo>
                      <a:pt x="49" y="241"/>
                      <a:pt x="1" y="224"/>
                      <a:pt x="1" y="224"/>
                    </a:cubicBezTo>
                    <a:cubicBezTo>
                      <a:pt x="4" y="203"/>
                      <a:pt x="0" y="180"/>
                      <a:pt x="9" y="160"/>
                    </a:cubicBezTo>
                    <a:cubicBezTo>
                      <a:pt x="12" y="152"/>
                      <a:pt x="25" y="155"/>
                      <a:pt x="33" y="152"/>
                    </a:cubicBezTo>
                    <a:cubicBezTo>
                      <a:pt x="102" y="122"/>
                      <a:pt x="33" y="147"/>
                      <a:pt x="89" y="128"/>
                    </a:cubicBezTo>
                    <a:cubicBezTo>
                      <a:pt x="99" y="113"/>
                      <a:pt x="102" y="94"/>
                      <a:pt x="113" y="80"/>
                    </a:cubicBezTo>
                    <a:cubicBezTo>
                      <a:pt x="119" y="72"/>
                      <a:pt x="133" y="73"/>
                      <a:pt x="137" y="64"/>
                    </a:cubicBezTo>
                    <a:cubicBezTo>
                      <a:pt x="140" y="59"/>
                      <a:pt x="132" y="53"/>
                      <a:pt x="129" y="48"/>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sp>
            <p:nvSpPr>
              <p:cNvPr id="14366" name="Freeform 9" descr="Dark downward diagonal"/>
              <p:cNvSpPr>
                <a:spLocks/>
              </p:cNvSpPr>
              <p:nvPr/>
            </p:nvSpPr>
            <p:spPr bwMode="auto">
              <a:xfrm>
                <a:off x="4320" y="1344"/>
                <a:ext cx="572" cy="816"/>
              </a:xfrm>
              <a:custGeom>
                <a:avLst/>
                <a:gdLst>
                  <a:gd name="T0" fmla="*/ 134 w 428"/>
                  <a:gd name="T1" fmla="*/ 232 h 616"/>
                  <a:gd name="T2" fmla="*/ 46 w 428"/>
                  <a:gd name="T3" fmla="*/ 456 h 616"/>
                  <a:gd name="T4" fmla="*/ 126 w 428"/>
                  <a:gd name="T5" fmla="*/ 616 h 616"/>
                  <a:gd name="T6" fmla="*/ 238 w 428"/>
                  <a:gd name="T7" fmla="*/ 496 h 616"/>
                  <a:gd name="T8" fmla="*/ 286 w 428"/>
                  <a:gd name="T9" fmla="*/ 488 h 616"/>
                  <a:gd name="T10" fmla="*/ 318 w 428"/>
                  <a:gd name="T11" fmla="*/ 464 h 616"/>
                  <a:gd name="T12" fmla="*/ 342 w 428"/>
                  <a:gd name="T13" fmla="*/ 448 h 616"/>
                  <a:gd name="T14" fmla="*/ 406 w 428"/>
                  <a:gd name="T15" fmla="*/ 400 h 616"/>
                  <a:gd name="T16" fmla="*/ 406 w 428"/>
                  <a:gd name="T17" fmla="*/ 208 h 616"/>
                  <a:gd name="T18" fmla="*/ 366 w 428"/>
                  <a:gd name="T19" fmla="*/ 96 h 616"/>
                  <a:gd name="T20" fmla="*/ 270 w 428"/>
                  <a:gd name="T21" fmla="*/ 72 h 616"/>
                  <a:gd name="T22" fmla="*/ 166 w 428"/>
                  <a:gd name="T23" fmla="*/ 0 h 616"/>
                  <a:gd name="T24" fmla="*/ 150 w 428"/>
                  <a:gd name="T25" fmla="*/ 128 h 616"/>
                  <a:gd name="T26" fmla="*/ 142 w 428"/>
                  <a:gd name="T27" fmla="*/ 184 h 616"/>
                  <a:gd name="T28" fmla="*/ 134 w 428"/>
                  <a:gd name="T29" fmla="*/ 232 h 6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8"/>
                  <a:gd name="T46" fmla="*/ 0 h 616"/>
                  <a:gd name="T47" fmla="*/ 428 w 428"/>
                  <a:gd name="T48" fmla="*/ 616 h 6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8" h="616">
                    <a:moveTo>
                      <a:pt x="134" y="232"/>
                    </a:moveTo>
                    <a:cubicBezTo>
                      <a:pt x="0" y="251"/>
                      <a:pt x="53" y="271"/>
                      <a:pt x="46" y="456"/>
                    </a:cubicBezTo>
                    <a:cubicBezTo>
                      <a:pt x="54" y="540"/>
                      <a:pt x="37" y="594"/>
                      <a:pt x="126" y="616"/>
                    </a:cubicBezTo>
                    <a:cubicBezTo>
                      <a:pt x="165" y="577"/>
                      <a:pt x="181" y="519"/>
                      <a:pt x="238" y="496"/>
                    </a:cubicBezTo>
                    <a:cubicBezTo>
                      <a:pt x="253" y="490"/>
                      <a:pt x="270" y="491"/>
                      <a:pt x="286" y="488"/>
                    </a:cubicBezTo>
                    <a:cubicBezTo>
                      <a:pt x="297" y="480"/>
                      <a:pt x="307" y="472"/>
                      <a:pt x="318" y="464"/>
                    </a:cubicBezTo>
                    <a:cubicBezTo>
                      <a:pt x="326" y="458"/>
                      <a:pt x="334" y="454"/>
                      <a:pt x="342" y="448"/>
                    </a:cubicBezTo>
                    <a:cubicBezTo>
                      <a:pt x="364" y="432"/>
                      <a:pt x="406" y="400"/>
                      <a:pt x="406" y="400"/>
                    </a:cubicBezTo>
                    <a:cubicBezTo>
                      <a:pt x="428" y="335"/>
                      <a:pt x="421" y="276"/>
                      <a:pt x="406" y="208"/>
                    </a:cubicBezTo>
                    <a:cubicBezTo>
                      <a:pt x="397" y="168"/>
                      <a:pt x="401" y="125"/>
                      <a:pt x="366" y="96"/>
                    </a:cubicBezTo>
                    <a:cubicBezTo>
                      <a:pt x="341" y="75"/>
                      <a:pt x="302" y="79"/>
                      <a:pt x="270" y="72"/>
                    </a:cubicBezTo>
                    <a:cubicBezTo>
                      <a:pt x="222" y="48"/>
                      <a:pt x="221" y="14"/>
                      <a:pt x="166" y="0"/>
                    </a:cubicBezTo>
                    <a:cubicBezTo>
                      <a:pt x="92" y="19"/>
                      <a:pt x="136" y="73"/>
                      <a:pt x="150" y="128"/>
                    </a:cubicBezTo>
                    <a:cubicBezTo>
                      <a:pt x="147" y="147"/>
                      <a:pt x="146" y="166"/>
                      <a:pt x="142" y="184"/>
                    </a:cubicBezTo>
                    <a:cubicBezTo>
                      <a:pt x="130" y="235"/>
                      <a:pt x="108" y="232"/>
                      <a:pt x="134" y="232"/>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sp>
            <p:nvSpPr>
              <p:cNvPr id="14367" name="Freeform 10" descr="Dark downward diagonal"/>
              <p:cNvSpPr>
                <a:spLocks/>
              </p:cNvSpPr>
              <p:nvPr/>
            </p:nvSpPr>
            <p:spPr bwMode="auto">
              <a:xfrm>
                <a:off x="1296" y="1296"/>
                <a:ext cx="811" cy="547"/>
              </a:xfrm>
              <a:custGeom>
                <a:avLst/>
                <a:gdLst>
                  <a:gd name="T0" fmla="*/ 452 w 811"/>
                  <a:gd name="T1" fmla="*/ 43 h 547"/>
                  <a:gd name="T2" fmla="*/ 612 w 811"/>
                  <a:gd name="T3" fmla="*/ 91 h 547"/>
                  <a:gd name="T4" fmla="*/ 620 w 811"/>
                  <a:gd name="T5" fmla="*/ 315 h 547"/>
                  <a:gd name="T6" fmla="*/ 644 w 811"/>
                  <a:gd name="T7" fmla="*/ 331 h 547"/>
                  <a:gd name="T8" fmla="*/ 772 w 811"/>
                  <a:gd name="T9" fmla="*/ 427 h 547"/>
                  <a:gd name="T10" fmla="*/ 780 w 811"/>
                  <a:gd name="T11" fmla="*/ 515 h 547"/>
                  <a:gd name="T12" fmla="*/ 716 w 811"/>
                  <a:gd name="T13" fmla="*/ 547 h 547"/>
                  <a:gd name="T14" fmla="*/ 644 w 811"/>
                  <a:gd name="T15" fmla="*/ 499 h 547"/>
                  <a:gd name="T16" fmla="*/ 612 w 811"/>
                  <a:gd name="T17" fmla="*/ 419 h 547"/>
                  <a:gd name="T18" fmla="*/ 484 w 811"/>
                  <a:gd name="T19" fmla="*/ 403 h 547"/>
                  <a:gd name="T20" fmla="*/ 396 w 811"/>
                  <a:gd name="T21" fmla="*/ 371 h 547"/>
                  <a:gd name="T22" fmla="*/ 276 w 811"/>
                  <a:gd name="T23" fmla="*/ 179 h 547"/>
                  <a:gd name="T24" fmla="*/ 44 w 811"/>
                  <a:gd name="T25" fmla="*/ 83 h 547"/>
                  <a:gd name="T26" fmla="*/ 36 w 811"/>
                  <a:gd name="T27" fmla="*/ 11 h 547"/>
                  <a:gd name="T28" fmla="*/ 108 w 811"/>
                  <a:gd name="T29" fmla="*/ 19 h 547"/>
                  <a:gd name="T30" fmla="*/ 204 w 811"/>
                  <a:gd name="T31" fmla="*/ 75 h 547"/>
                  <a:gd name="T32" fmla="*/ 356 w 811"/>
                  <a:gd name="T33" fmla="*/ 67 h 547"/>
                  <a:gd name="T34" fmla="*/ 452 w 811"/>
                  <a:gd name="T35" fmla="*/ 43 h 5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11"/>
                  <a:gd name="T55" fmla="*/ 0 h 547"/>
                  <a:gd name="T56" fmla="*/ 811 w 811"/>
                  <a:gd name="T57" fmla="*/ 547 h 5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11" h="547">
                    <a:moveTo>
                      <a:pt x="452" y="43"/>
                    </a:moveTo>
                    <a:cubicBezTo>
                      <a:pt x="522" y="47"/>
                      <a:pt x="589" y="22"/>
                      <a:pt x="612" y="91"/>
                    </a:cubicBezTo>
                    <a:cubicBezTo>
                      <a:pt x="615" y="166"/>
                      <a:pt x="610" y="241"/>
                      <a:pt x="620" y="315"/>
                    </a:cubicBezTo>
                    <a:cubicBezTo>
                      <a:pt x="621" y="325"/>
                      <a:pt x="637" y="324"/>
                      <a:pt x="644" y="331"/>
                    </a:cubicBezTo>
                    <a:cubicBezTo>
                      <a:pt x="680" y="367"/>
                      <a:pt x="727" y="397"/>
                      <a:pt x="772" y="427"/>
                    </a:cubicBezTo>
                    <a:cubicBezTo>
                      <a:pt x="790" y="454"/>
                      <a:pt x="811" y="474"/>
                      <a:pt x="780" y="515"/>
                    </a:cubicBezTo>
                    <a:cubicBezTo>
                      <a:pt x="766" y="534"/>
                      <a:pt x="716" y="547"/>
                      <a:pt x="716" y="547"/>
                    </a:cubicBezTo>
                    <a:cubicBezTo>
                      <a:pt x="687" y="535"/>
                      <a:pt x="660" y="531"/>
                      <a:pt x="644" y="499"/>
                    </a:cubicBezTo>
                    <a:cubicBezTo>
                      <a:pt x="628" y="466"/>
                      <a:pt x="651" y="441"/>
                      <a:pt x="612" y="419"/>
                    </a:cubicBezTo>
                    <a:cubicBezTo>
                      <a:pt x="574" y="398"/>
                      <a:pt x="527" y="407"/>
                      <a:pt x="484" y="403"/>
                    </a:cubicBezTo>
                    <a:cubicBezTo>
                      <a:pt x="454" y="395"/>
                      <a:pt x="419" y="394"/>
                      <a:pt x="396" y="371"/>
                    </a:cubicBezTo>
                    <a:cubicBezTo>
                      <a:pt x="344" y="319"/>
                      <a:pt x="340" y="219"/>
                      <a:pt x="276" y="179"/>
                    </a:cubicBezTo>
                    <a:cubicBezTo>
                      <a:pt x="204" y="133"/>
                      <a:pt x="115" y="130"/>
                      <a:pt x="44" y="83"/>
                    </a:cubicBezTo>
                    <a:cubicBezTo>
                      <a:pt x="35" y="69"/>
                      <a:pt x="0" y="29"/>
                      <a:pt x="36" y="11"/>
                    </a:cubicBezTo>
                    <a:cubicBezTo>
                      <a:pt x="58" y="0"/>
                      <a:pt x="84" y="16"/>
                      <a:pt x="108" y="19"/>
                    </a:cubicBezTo>
                    <a:cubicBezTo>
                      <a:pt x="133" y="56"/>
                      <a:pt x="161" y="61"/>
                      <a:pt x="204" y="75"/>
                    </a:cubicBezTo>
                    <a:cubicBezTo>
                      <a:pt x="255" y="72"/>
                      <a:pt x="305" y="72"/>
                      <a:pt x="356" y="67"/>
                    </a:cubicBezTo>
                    <a:cubicBezTo>
                      <a:pt x="389" y="64"/>
                      <a:pt x="419" y="43"/>
                      <a:pt x="452" y="43"/>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sp>
            <p:nvSpPr>
              <p:cNvPr id="14368" name="Freeform 11" descr="Dark downward diagonal"/>
              <p:cNvSpPr>
                <a:spLocks/>
              </p:cNvSpPr>
              <p:nvPr/>
            </p:nvSpPr>
            <p:spPr bwMode="auto">
              <a:xfrm>
                <a:off x="3504" y="1728"/>
                <a:ext cx="504" cy="250"/>
              </a:xfrm>
              <a:custGeom>
                <a:avLst/>
                <a:gdLst>
                  <a:gd name="T0" fmla="*/ 486 w 504"/>
                  <a:gd name="T1" fmla="*/ 152 h 250"/>
                  <a:gd name="T2" fmla="*/ 326 w 504"/>
                  <a:gd name="T3" fmla="*/ 48 h 250"/>
                  <a:gd name="T4" fmla="*/ 134 w 504"/>
                  <a:gd name="T5" fmla="*/ 0 h 250"/>
                  <a:gd name="T6" fmla="*/ 22 w 504"/>
                  <a:gd name="T7" fmla="*/ 88 h 250"/>
                  <a:gd name="T8" fmla="*/ 22 w 504"/>
                  <a:gd name="T9" fmla="*/ 168 h 250"/>
                  <a:gd name="T10" fmla="*/ 86 w 504"/>
                  <a:gd name="T11" fmla="*/ 160 h 250"/>
                  <a:gd name="T12" fmla="*/ 158 w 504"/>
                  <a:gd name="T13" fmla="*/ 128 h 250"/>
                  <a:gd name="T14" fmla="*/ 270 w 504"/>
                  <a:gd name="T15" fmla="*/ 136 h 250"/>
                  <a:gd name="T16" fmla="*/ 294 w 504"/>
                  <a:gd name="T17" fmla="*/ 168 h 250"/>
                  <a:gd name="T18" fmla="*/ 342 w 504"/>
                  <a:gd name="T19" fmla="*/ 176 h 250"/>
                  <a:gd name="T20" fmla="*/ 390 w 504"/>
                  <a:gd name="T21" fmla="*/ 224 h 250"/>
                  <a:gd name="T22" fmla="*/ 462 w 504"/>
                  <a:gd name="T23" fmla="*/ 248 h 250"/>
                  <a:gd name="T24" fmla="*/ 494 w 504"/>
                  <a:gd name="T25" fmla="*/ 240 h 250"/>
                  <a:gd name="T26" fmla="*/ 486 w 504"/>
                  <a:gd name="T27" fmla="*/ 152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4"/>
                  <a:gd name="T43" fmla="*/ 0 h 250"/>
                  <a:gd name="T44" fmla="*/ 504 w 504"/>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4" h="250">
                    <a:moveTo>
                      <a:pt x="486" y="152"/>
                    </a:moveTo>
                    <a:cubicBezTo>
                      <a:pt x="407" y="122"/>
                      <a:pt x="393" y="93"/>
                      <a:pt x="326" y="48"/>
                    </a:cubicBezTo>
                    <a:cubicBezTo>
                      <a:pt x="287" y="22"/>
                      <a:pt x="182" y="16"/>
                      <a:pt x="134" y="0"/>
                    </a:cubicBezTo>
                    <a:cubicBezTo>
                      <a:pt x="60" y="25"/>
                      <a:pt x="71" y="39"/>
                      <a:pt x="22" y="88"/>
                    </a:cubicBezTo>
                    <a:cubicBezTo>
                      <a:pt x="18" y="104"/>
                      <a:pt x="0" y="156"/>
                      <a:pt x="22" y="168"/>
                    </a:cubicBezTo>
                    <a:cubicBezTo>
                      <a:pt x="41" y="178"/>
                      <a:pt x="65" y="163"/>
                      <a:pt x="86" y="160"/>
                    </a:cubicBezTo>
                    <a:cubicBezTo>
                      <a:pt x="143" y="141"/>
                      <a:pt x="120" y="153"/>
                      <a:pt x="158" y="128"/>
                    </a:cubicBezTo>
                    <a:cubicBezTo>
                      <a:pt x="195" y="131"/>
                      <a:pt x="234" y="125"/>
                      <a:pt x="270" y="136"/>
                    </a:cubicBezTo>
                    <a:cubicBezTo>
                      <a:pt x="283" y="140"/>
                      <a:pt x="282" y="162"/>
                      <a:pt x="294" y="168"/>
                    </a:cubicBezTo>
                    <a:cubicBezTo>
                      <a:pt x="308" y="176"/>
                      <a:pt x="326" y="173"/>
                      <a:pt x="342" y="176"/>
                    </a:cubicBezTo>
                    <a:cubicBezTo>
                      <a:pt x="358" y="192"/>
                      <a:pt x="371" y="212"/>
                      <a:pt x="390" y="224"/>
                    </a:cubicBezTo>
                    <a:cubicBezTo>
                      <a:pt x="412" y="237"/>
                      <a:pt x="462" y="248"/>
                      <a:pt x="462" y="248"/>
                    </a:cubicBezTo>
                    <a:cubicBezTo>
                      <a:pt x="473" y="245"/>
                      <a:pt x="490" y="250"/>
                      <a:pt x="494" y="240"/>
                    </a:cubicBezTo>
                    <a:cubicBezTo>
                      <a:pt x="504" y="212"/>
                      <a:pt x="486" y="181"/>
                      <a:pt x="486" y="152"/>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sp>
            <p:nvSpPr>
              <p:cNvPr id="14369" name="Freeform 12" descr="Dark downward diagonal"/>
              <p:cNvSpPr>
                <a:spLocks/>
              </p:cNvSpPr>
              <p:nvPr/>
            </p:nvSpPr>
            <p:spPr bwMode="auto">
              <a:xfrm>
                <a:off x="3256" y="2408"/>
                <a:ext cx="198" cy="216"/>
              </a:xfrm>
              <a:custGeom>
                <a:avLst/>
                <a:gdLst>
                  <a:gd name="T0" fmla="*/ 32 w 198"/>
                  <a:gd name="T1" fmla="*/ 32 h 216"/>
                  <a:gd name="T2" fmla="*/ 8 w 198"/>
                  <a:gd name="T3" fmla="*/ 120 h 216"/>
                  <a:gd name="T4" fmla="*/ 0 w 198"/>
                  <a:gd name="T5" fmla="*/ 144 h 216"/>
                  <a:gd name="T6" fmla="*/ 56 w 198"/>
                  <a:gd name="T7" fmla="*/ 216 h 216"/>
                  <a:gd name="T8" fmla="*/ 112 w 198"/>
                  <a:gd name="T9" fmla="*/ 128 h 216"/>
                  <a:gd name="T10" fmla="*/ 136 w 198"/>
                  <a:gd name="T11" fmla="*/ 120 h 216"/>
                  <a:gd name="T12" fmla="*/ 160 w 198"/>
                  <a:gd name="T13" fmla="*/ 104 h 216"/>
                  <a:gd name="T14" fmla="*/ 168 w 198"/>
                  <a:gd name="T15" fmla="*/ 16 h 216"/>
                  <a:gd name="T16" fmla="*/ 120 w 198"/>
                  <a:gd name="T17" fmla="*/ 0 h 216"/>
                  <a:gd name="T18" fmla="*/ 56 w 198"/>
                  <a:gd name="T19" fmla="*/ 8 h 216"/>
                  <a:gd name="T20" fmla="*/ 32 w 198"/>
                  <a:gd name="T21" fmla="*/ 32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8"/>
                  <a:gd name="T34" fmla="*/ 0 h 216"/>
                  <a:gd name="T35" fmla="*/ 198 w 198"/>
                  <a:gd name="T36" fmla="*/ 216 h 2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8" h="216">
                    <a:moveTo>
                      <a:pt x="32" y="32"/>
                    </a:moveTo>
                    <a:cubicBezTo>
                      <a:pt x="21" y="89"/>
                      <a:pt x="28" y="59"/>
                      <a:pt x="8" y="120"/>
                    </a:cubicBezTo>
                    <a:cubicBezTo>
                      <a:pt x="5" y="128"/>
                      <a:pt x="0" y="144"/>
                      <a:pt x="0" y="144"/>
                    </a:cubicBezTo>
                    <a:cubicBezTo>
                      <a:pt x="9" y="187"/>
                      <a:pt x="14" y="202"/>
                      <a:pt x="56" y="216"/>
                    </a:cubicBezTo>
                    <a:cubicBezTo>
                      <a:pt x="122" y="194"/>
                      <a:pt x="84" y="163"/>
                      <a:pt x="112" y="128"/>
                    </a:cubicBezTo>
                    <a:cubicBezTo>
                      <a:pt x="117" y="121"/>
                      <a:pt x="128" y="124"/>
                      <a:pt x="136" y="120"/>
                    </a:cubicBezTo>
                    <a:cubicBezTo>
                      <a:pt x="145" y="116"/>
                      <a:pt x="152" y="109"/>
                      <a:pt x="160" y="104"/>
                    </a:cubicBezTo>
                    <a:cubicBezTo>
                      <a:pt x="179" y="76"/>
                      <a:pt x="198" y="59"/>
                      <a:pt x="168" y="16"/>
                    </a:cubicBezTo>
                    <a:cubicBezTo>
                      <a:pt x="158" y="2"/>
                      <a:pt x="120" y="0"/>
                      <a:pt x="120" y="0"/>
                    </a:cubicBezTo>
                    <a:cubicBezTo>
                      <a:pt x="99" y="3"/>
                      <a:pt x="76" y="1"/>
                      <a:pt x="56" y="8"/>
                    </a:cubicBezTo>
                    <a:cubicBezTo>
                      <a:pt x="45" y="12"/>
                      <a:pt x="32" y="32"/>
                      <a:pt x="32" y="32"/>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grpSp>
        <p:grpSp>
          <p:nvGrpSpPr>
            <p:cNvPr id="3" name="Group 13"/>
            <p:cNvGrpSpPr>
              <a:grpSpLocks/>
            </p:cNvGrpSpPr>
            <p:nvPr/>
          </p:nvGrpSpPr>
          <p:grpSpPr bwMode="auto">
            <a:xfrm>
              <a:off x="3995738" y="1989138"/>
              <a:ext cx="3321050" cy="2998787"/>
              <a:chOff x="2517" y="1317"/>
              <a:chExt cx="2092" cy="1889"/>
            </a:xfrm>
          </p:grpSpPr>
          <p:sp>
            <p:nvSpPr>
              <p:cNvPr id="14354" name="Freeform 14"/>
              <p:cNvSpPr>
                <a:spLocks/>
              </p:cNvSpPr>
              <p:nvPr/>
            </p:nvSpPr>
            <p:spPr bwMode="auto">
              <a:xfrm>
                <a:off x="2517" y="1317"/>
                <a:ext cx="2092" cy="1889"/>
              </a:xfrm>
              <a:custGeom>
                <a:avLst/>
                <a:gdLst>
                  <a:gd name="T0" fmla="*/ 384 w 1975"/>
                  <a:gd name="T1" fmla="*/ 1387 h 1555"/>
                  <a:gd name="T2" fmla="*/ 312 w 1975"/>
                  <a:gd name="T3" fmla="*/ 1387 h 1555"/>
                  <a:gd name="T4" fmla="*/ 288 w 1975"/>
                  <a:gd name="T5" fmla="*/ 1291 h 1555"/>
                  <a:gd name="T6" fmla="*/ 240 w 1975"/>
                  <a:gd name="T7" fmla="*/ 1099 h 1555"/>
                  <a:gd name="T8" fmla="*/ 184 w 1975"/>
                  <a:gd name="T9" fmla="*/ 979 h 1555"/>
                  <a:gd name="T10" fmla="*/ 152 w 1975"/>
                  <a:gd name="T11" fmla="*/ 883 h 1555"/>
                  <a:gd name="T12" fmla="*/ 128 w 1975"/>
                  <a:gd name="T13" fmla="*/ 763 h 1555"/>
                  <a:gd name="T14" fmla="*/ 88 w 1975"/>
                  <a:gd name="T15" fmla="*/ 699 h 1555"/>
                  <a:gd name="T16" fmla="*/ 56 w 1975"/>
                  <a:gd name="T17" fmla="*/ 563 h 1555"/>
                  <a:gd name="T18" fmla="*/ 16 w 1975"/>
                  <a:gd name="T19" fmla="*/ 475 h 1555"/>
                  <a:gd name="T20" fmla="*/ 8 w 1975"/>
                  <a:gd name="T21" fmla="*/ 371 h 1555"/>
                  <a:gd name="T22" fmla="*/ 96 w 1975"/>
                  <a:gd name="T23" fmla="*/ 403 h 1555"/>
                  <a:gd name="T24" fmla="*/ 136 w 1975"/>
                  <a:gd name="T25" fmla="*/ 339 h 1555"/>
                  <a:gd name="T26" fmla="*/ 256 w 1975"/>
                  <a:gd name="T27" fmla="*/ 155 h 1555"/>
                  <a:gd name="T28" fmla="*/ 376 w 1975"/>
                  <a:gd name="T29" fmla="*/ 107 h 1555"/>
                  <a:gd name="T30" fmla="*/ 480 w 1975"/>
                  <a:gd name="T31" fmla="*/ 59 h 1555"/>
                  <a:gd name="T32" fmla="*/ 632 w 1975"/>
                  <a:gd name="T33" fmla="*/ 99 h 1555"/>
                  <a:gd name="T34" fmla="*/ 744 w 1975"/>
                  <a:gd name="T35" fmla="*/ 83 h 1555"/>
                  <a:gd name="T36" fmla="*/ 952 w 1975"/>
                  <a:gd name="T37" fmla="*/ 75 h 1555"/>
                  <a:gd name="T38" fmla="*/ 1080 w 1975"/>
                  <a:gd name="T39" fmla="*/ 107 h 1555"/>
                  <a:gd name="T40" fmla="*/ 1192 w 1975"/>
                  <a:gd name="T41" fmla="*/ 203 h 1555"/>
                  <a:gd name="T42" fmla="*/ 1376 w 1975"/>
                  <a:gd name="T43" fmla="*/ 267 h 1555"/>
                  <a:gd name="T44" fmla="*/ 1360 w 1975"/>
                  <a:gd name="T45" fmla="*/ 107 h 1555"/>
                  <a:gd name="T46" fmla="*/ 1464 w 1975"/>
                  <a:gd name="T47" fmla="*/ 83 h 1555"/>
                  <a:gd name="T48" fmla="*/ 1632 w 1975"/>
                  <a:gd name="T49" fmla="*/ 67 h 1555"/>
                  <a:gd name="T50" fmla="*/ 1752 w 1975"/>
                  <a:gd name="T51" fmla="*/ 75 h 1555"/>
                  <a:gd name="T52" fmla="*/ 1816 w 1975"/>
                  <a:gd name="T53" fmla="*/ 43 h 1555"/>
                  <a:gd name="T54" fmla="*/ 1920 w 1975"/>
                  <a:gd name="T55" fmla="*/ 11 h 1555"/>
                  <a:gd name="T56" fmla="*/ 1872 w 1975"/>
                  <a:gd name="T57" fmla="*/ 91 h 1555"/>
                  <a:gd name="T58" fmla="*/ 1848 w 1975"/>
                  <a:gd name="T59" fmla="*/ 179 h 1555"/>
                  <a:gd name="T60" fmla="*/ 1880 w 1975"/>
                  <a:gd name="T61" fmla="*/ 331 h 1555"/>
                  <a:gd name="T62" fmla="*/ 1952 w 1975"/>
                  <a:gd name="T63" fmla="*/ 515 h 1555"/>
                  <a:gd name="T64" fmla="*/ 1904 w 1975"/>
                  <a:gd name="T65" fmla="*/ 611 h 1555"/>
                  <a:gd name="T66" fmla="*/ 1904 w 1975"/>
                  <a:gd name="T67" fmla="*/ 867 h 1555"/>
                  <a:gd name="T68" fmla="*/ 1792 w 1975"/>
                  <a:gd name="T69" fmla="*/ 883 h 1555"/>
                  <a:gd name="T70" fmla="*/ 1752 w 1975"/>
                  <a:gd name="T71" fmla="*/ 915 h 1555"/>
                  <a:gd name="T72" fmla="*/ 1536 w 1975"/>
                  <a:gd name="T73" fmla="*/ 987 h 1555"/>
                  <a:gd name="T74" fmla="*/ 1472 w 1975"/>
                  <a:gd name="T75" fmla="*/ 1099 h 1555"/>
                  <a:gd name="T76" fmla="*/ 1352 w 1975"/>
                  <a:gd name="T77" fmla="*/ 1115 h 1555"/>
                  <a:gd name="T78" fmla="*/ 1504 w 1975"/>
                  <a:gd name="T79" fmla="*/ 1339 h 1555"/>
                  <a:gd name="T80" fmla="*/ 1464 w 1975"/>
                  <a:gd name="T81" fmla="*/ 1467 h 1555"/>
                  <a:gd name="T82" fmla="*/ 1328 w 1975"/>
                  <a:gd name="T83" fmla="*/ 1411 h 1555"/>
                  <a:gd name="T84" fmla="*/ 1176 w 1975"/>
                  <a:gd name="T85" fmla="*/ 1363 h 1555"/>
                  <a:gd name="T86" fmla="*/ 1016 w 1975"/>
                  <a:gd name="T87" fmla="*/ 1475 h 1555"/>
                  <a:gd name="T88" fmla="*/ 944 w 1975"/>
                  <a:gd name="T89" fmla="*/ 1515 h 1555"/>
                  <a:gd name="T90" fmla="*/ 864 w 1975"/>
                  <a:gd name="T91" fmla="*/ 1555 h 1555"/>
                  <a:gd name="T92" fmla="*/ 760 w 1975"/>
                  <a:gd name="T93" fmla="*/ 1547 h 1555"/>
                  <a:gd name="T94" fmla="*/ 568 w 1975"/>
                  <a:gd name="T95" fmla="*/ 1507 h 1555"/>
                  <a:gd name="T96" fmla="*/ 472 w 1975"/>
                  <a:gd name="T97" fmla="*/ 1475 h 1555"/>
                  <a:gd name="T98" fmla="*/ 520 w 1975"/>
                  <a:gd name="T99" fmla="*/ 1363 h 1555"/>
                  <a:gd name="T100" fmla="*/ 464 w 1975"/>
                  <a:gd name="T101" fmla="*/ 1275 h 15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75"/>
                  <a:gd name="T154" fmla="*/ 0 h 1555"/>
                  <a:gd name="T155" fmla="*/ 1975 w 1975"/>
                  <a:gd name="T156" fmla="*/ 1555 h 15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75" h="1555">
                    <a:moveTo>
                      <a:pt x="464" y="1275"/>
                    </a:moveTo>
                    <a:cubicBezTo>
                      <a:pt x="416" y="1307"/>
                      <a:pt x="436" y="1357"/>
                      <a:pt x="384" y="1387"/>
                    </a:cubicBezTo>
                    <a:cubicBezTo>
                      <a:pt x="374" y="1392"/>
                      <a:pt x="363" y="1392"/>
                      <a:pt x="352" y="1395"/>
                    </a:cubicBezTo>
                    <a:cubicBezTo>
                      <a:pt x="339" y="1392"/>
                      <a:pt x="320" y="1398"/>
                      <a:pt x="312" y="1387"/>
                    </a:cubicBezTo>
                    <a:cubicBezTo>
                      <a:pt x="298" y="1370"/>
                      <a:pt x="301" y="1344"/>
                      <a:pt x="296" y="1323"/>
                    </a:cubicBezTo>
                    <a:cubicBezTo>
                      <a:pt x="293" y="1312"/>
                      <a:pt x="288" y="1291"/>
                      <a:pt x="288" y="1291"/>
                    </a:cubicBezTo>
                    <a:cubicBezTo>
                      <a:pt x="301" y="1213"/>
                      <a:pt x="316" y="1207"/>
                      <a:pt x="256" y="1147"/>
                    </a:cubicBezTo>
                    <a:cubicBezTo>
                      <a:pt x="251" y="1131"/>
                      <a:pt x="249" y="1113"/>
                      <a:pt x="240" y="1099"/>
                    </a:cubicBezTo>
                    <a:cubicBezTo>
                      <a:pt x="229" y="1083"/>
                      <a:pt x="214" y="1069"/>
                      <a:pt x="208" y="1051"/>
                    </a:cubicBezTo>
                    <a:cubicBezTo>
                      <a:pt x="200" y="1027"/>
                      <a:pt x="192" y="1003"/>
                      <a:pt x="184" y="979"/>
                    </a:cubicBezTo>
                    <a:cubicBezTo>
                      <a:pt x="176" y="955"/>
                      <a:pt x="168" y="931"/>
                      <a:pt x="160" y="907"/>
                    </a:cubicBezTo>
                    <a:cubicBezTo>
                      <a:pt x="157" y="899"/>
                      <a:pt x="152" y="883"/>
                      <a:pt x="152" y="883"/>
                    </a:cubicBezTo>
                    <a:cubicBezTo>
                      <a:pt x="157" y="875"/>
                      <a:pt x="167" y="869"/>
                      <a:pt x="168" y="859"/>
                    </a:cubicBezTo>
                    <a:cubicBezTo>
                      <a:pt x="170" y="837"/>
                      <a:pt x="153" y="771"/>
                      <a:pt x="128" y="763"/>
                    </a:cubicBezTo>
                    <a:cubicBezTo>
                      <a:pt x="112" y="758"/>
                      <a:pt x="80" y="747"/>
                      <a:pt x="80" y="747"/>
                    </a:cubicBezTo>
                    <a:cubicBezTo>
                      <a:pt x="60" y="687"/>
                      <a:pt x="78" y="761"/>
                      <a:pt x="88" y="699"/>
                    </a:cubicBezTo>
                    <a:cubicBezTo>
                      <a:pt x="90" y="686"/>
                      <a:pt x="70" y="659"/>
                      <a:pt x="64" y="651"/>
                    </a:cubicBezTo>
                    <a:cubicBezTo>
                      <a:pt x="74" y="622"/>
                      <a:pt x="72" y="591"/>
                      <a:pt x="56" y="563"/>
                    </a:cubicBezTo>
                    <a:cubicBezTo>
                      <a:pt x="47" y="546"/>
                      <a:pt x="24" y="515"/>
                      <a:pt x="24" y="515"/>
                    </a:cubicBezTo>
                    <a:cubicBezTo>
                      <a:pt x="21" y="502"/>
                      <a:pt x="20" y="488"/>
                      <a:pt x="16" y="475"/>
                    </a:cubicBezTo>
                    <a:cubicBezTo>
                      <a:pt x="12" y="459"/>
                      <a:pt x="0" y="427"/>
                      <a:pt x="0" y="427"/>
                    </a:cubicBezTo>
                    <a:cubicBezTo>
                      <a:pt x="3" y="408"/>
                      <a:pt x="0" y="388"/>
                      <a:pt x="8" y="371"/>
                    </a:cubicBezTo>
                    <a:cubicBezTo>
                      <a:pt x="28" y="325"/>
                      <a:pt x="38" y="371"/>
                      <a:pt x="48" y="379"/>
                    </a:cubicBezTo>
                    <a:cubicBezTo>
                      <a:pt x="62" y="390"/>
                      <a:pt x="81" y="393"/>
                      <a:pt x="96" y="403"/>
                    </a:cubicBezTo>
                    <a:cubicBezTo>
                      <a:pt x="107" y="400"/>
                      <a:pt x="122" y="404"/>
                      <a:pt x="128" y="395"/>
                    </a:cubicBezTo>
                    <a:cubicBezTo>
                      <a:pt x="138" y="379"/>
                      <a:pt x="131" y="357"/>
                      <a:pt x="136" y="339"/>
                    </a:cubicBezTo>
                    <a:cubicBezTo>
                      <a:pt x="139" y="330"/>
                      <a:pt x="147" y="323"/>
                      <a:pt x="152" y="315"/>
                    </a:cubicBezTo>
                    <a:cubicBezTo>
                      <a:pt x="166" y="246"/>
                      <a:pt x="208" y="203"/>
                      <a:pt x="256" y="155"/>
                    </a:cubicBezTo>
                    <a:cubicBezTo>
                      <a:pt x="265" y="146"/>
                      <a:pt x="289" y="119"/>
                      <a:pt x="304" y="115"/>
                    </a:cubicBezTo>
                    <a:cubicBezTo>
                      <a:pt x="327" y="109"/>
                      <a:pt x="352" y="110"/>
                      <a:pt x="376" y="107"/>
                    </a:cubicBezTo>
                    <a:cubicBezTo>
                      <a:pt x="405" y="97"/>
                      <a:pt x="426" y="83"/>
                      <a:pt x="456" y="75"/>
                    </a:cubicBezTo>
                    <a:cubicBezTo>
                      <a:pt x="464" y="70"/>
                      <a:pt x="470" y="59"/>
                      <a:pt x="480" y="59"/>
                    </a:cubicBezTo>
                    <a:cubicBezTo>
                      <a:pt x="497" y="59"/>
                      <a:pt x="512" y="70"/>
                      <a:pt x="528" y="75"/>
                    </a:cubicBezTo>
                    <a:cubicBezTo>
                      <a:pt x="562" y="86"/>
                      <a:pt x="596" y="93"/>
                      <a:pt x="632" y="99"/>
                    </a:cubicBezTo>
                    <a:cubicBezTo>
                      <a:pt x="661" y="96"/>
                      <a:pt x="691" y="95"/>
                      <a:pt x="720" y="91"/>
                    </a:cubicBezTo>
                    <a:cubicBezTo>
                      <a:pt x="728" y="90"/>
                      <a:pt x="736" y="82"/>
                      <a:pt x="744" y="83"/>
                    </a:cubicBezTo>
                    <a:cubicBezTo>
                      <a:pt x="776" y="85"/>
                      <a:pt x="840" y="99"/>
                      <a:pt x="840" y="99"/>
                    </a:cubicBezTo>
                    <a:cubicBezTo>
                      <a:pt x="879" y="89"/>
                      <a:pt x="911" y="81"/>
                      <a:pt x="952" y="75"/>
                    </a:cubicBezTo>
                    <a:cubicBezTo>
                      <a:pt x="981" y="94"/>
                      <a:pt x="981" y="111"/>
                      <a:pt x="1000" y="139"/>
                    </a:cubicBezTo>
                    <a:cubicBezTo>
                      <a:pt x="1030" y="131"/>
                      <a:pt x="1051" y="117"/>
                      <a:pt x="1080" y="107"/>
                    </a:cubicBezTo>
                    <a:cubicBezTo>
                      <a:pt x="1095" y="153"/>
                      <a:pt x="1076" y="181"/>
                      <a:pt x="1120" y="211"/>
                    </a:cubicBezTo>
                    <a:cubicBezTo>
                      <a:pt x="1176" y="192"/>
                      <a:pt x="1152" y="190"/>
                      <a:pt x="1192" y="203"/>
                    </a:cubicBezTo>
                    <a:cubicBezTo>
                      <a:pt x="1241" y="252"/>
                      <a:pt x="1194" y="216"/>
                      <a:pt x="1304" y="235"/>
                    </a:cubicBezTo>
                    <a:cubicBezTo>
                      <a:pt x="1343" y="242"/>
                      <a:pt x="1348" y="249"/>
                      <a:pt x="1376" y="267"/>
                    </a:cubicBezTo>
                    <a:cubicBezTo>
                      <a:pt x="1392" y="220"/>
                      <a:pt x="1396" y="197"/>
                      <a:pt x="1368" y="155"/>
                    </a:cubicBezTo>
                    <a:cubicBezTo>
                      <a:pt x="1365" y="139"/>
                      <a:pt x="1351" y="120"/>
                      <a:pt x="1360" y="107"/>
                    </a:cubicBezTo>
                    <a:cubicBezTo>
                      <a:pt x="1369" y="94"/>
                      <a:pt x="1392" y="103"/>
                      <a:pt x="1408" y="99"/>
                    </a:cubicBezTo>
                    <a:cubicBezTo>
                      <a:pt x="1427" y="95"/>
                      <a:pt x="1445" y="88"/>
                      <a:pt x="1464" y="83"/>
                    </a:cubicBezTo>
                    <a:cubicBezTo>
                      <a:pt x="1482" y="55"/>
                      <a:pt x="1500" y="37"/>
                      <a:pt x="1528" y="19"/>
                    </a:cubicBezTo>
                    <a:cubicBezTo>
                      <a:pt x="1567" y="29"/>
                      <a:pt x="1594" y="54"/>
                      <a:pt x="1632" y="67"/>
                    </a:cubicBezTo>
                    <a:cubicBezTo>
                      <a:pt x="1669" y="104"/>
                      <a:pt x="1675" y="100"/>
                      <a:pt x="1728" y="91"/>
                    </a:cubicBezTo>
                    <a:cubicBezTo>
                      <a:pt x="1736" y="86"/>
                      <a:pt x="1743" y="78"/>
                      <a:pt x="1752" y="75"/>
                    </a:cubicBezTo>
                    <a:cubicBezTo>
                      <a:pt x="1770" y="70"/>
                      <a:pt x="1791" y="75"/>
                      <a:pt x="1808" y="67"/>
                    </a:cubicBezTo>
                    <a:cubicBezTo>
                      <a:pt x="1816" y="63"/>
                      <a:pt x="1811" y="50"/>
                      <a:pt x="1816" y="43"/>
                    </a:cubicBezTo>
                    <a:cubicBezTo>
                      <a:pt x="1831" y="24"/>
                      <a:pt x="1868" y="16"/>
                      <a:pt x="1888" y="3"/>
                    </a:cubicBezTo>
                    <a:cubicBezTo>
                      <a:pt x="1899" y="6"/>
                      <a:pt x="1917" y="0"/>
                      <a:pt x="1920" y="11"/>
                    </a:cubicBezTo>
                    <a:cubicBezTo>
                      <a:pt x="1925" y="27"/>
                      <a:pt x="1909" y="43"/>
                      <a:pt x="1904" y="59"/>
                    </a:cubicBezTo>
                    <a:cubicBezTo>
                      <a:pt x="1893" y="91"/>
                      <a:pt x="1904" y="80"/>
                      <a:pt x="1872" y="91"/>
                    </a:cubicBezTo>
                    <a:cubicBezTo>
                      <a:pt x="1869" y="104"/>
                      <a:pt x="1868" y="118"/>
                      <a:pt x="1864" y="131"/>
                    </a:cubicBezTo>
                    <a:cubicBezTo>
                      <a:pt x="1860" y="147"/>
                      <a:pt x="1848" y="179"/>
                      <a:pt x="1848" y="179"/>
                    </a:cubicBezTo>
                    <a:cubicBezTo>
                      <a:pt x="1856" y="206"/>
                      <a:pt x="1867" y="232"/>
                      <a:pt x="1872" y="259"/>
                    </a:cubicBezTo>
                    <a:cubicBezTo>
                      <a:pt x="1876" y="283"/>
                      <a:pt x="1864" y="313"/>
                      <a:pt x="1880" y="331"/>
                    </a:cubicBezTo>
                    <a:cubicBezTo>
                      <a:pt x="1894" y="347"/>
                      <a:pt x="1923" y="336"/>
                      <a:pt x="1944" y="339"/>
                    </a:cubicBezTo>
                    <a:cubicBezTo>
                      <a:pt x="1968" y="411"/>
                      <a:pt x="1975" y="413"/>
                      <a:pt x="1952" y="515"/>
                    </a:cubicBezTo>
                    <a:cubicBezTo>
                      <a:pt x="1948" y="534"/>
                      <a:pt x="1926" y="545"/>
                      <a:pt x="1920" y="563"/>
                    </a:cubicBezTo>
                    <a:cubicBezTo>
                      <a:pt x="1915" y="579"/>
                      <a:pt x="1909" y="595"/>
                      <a:pt x="1904" y="611"/>
                    </a:cubicBezTo>
                    <a:cubicBezTo>
                      <a:pt x="1901" y="619"/>
                      <a:pt x="1896" y="635"/>
                      <a:pt x="1896" y="635"/>
                    </a:cubicBezTo>
                    <a:cubicBezTo>
                      <a:pt x="1900" y="693"/>
                      <a:pt x="1930" y="808"/>
                      <a:pt x="1904" y="867"/>
                    </a:cubicBezTo>
                    <a:cubicBezTo>
                      <a:pt x="1899" y="879"/>
                      <a:pt x="1867" y="887"/>
                      <a:pt x="1856" y="891"/>
                    </a:cubicBezTo>
                    <a:cubicBezTo>
                      <a:pt x="1833" y="876"/>
                      <a:pt x="1824" y="862"/>
                      <a:pt x="1792" y="883"/>
                    </a:cubicBezTo>
                    <a:cubicBezTo>
                      <a:pt x="1785" y="888"/>
                      <a:pt x="1791" y="902"/>
                      <a:pt x="1784" y="907"/>
                    </a:cubicBezTo>
                    <a:cubicBezTo>
                      <a:pt x="1775" y="914"/>
                      <a:pt x="1763" y="912"/>
                      <a:pt x="1752" y="915"/>
                    </a:cubicBezTo>
                    <a:cubicBezTo>
                      <a:pt x="1679" y="963"/>
                      <a:pt x="1691" y="962"/>
                      <a:pt x="1600" y="971"/>
                    </a:cubicBezTo>
                    <a:cubicBezTo>
                      <a:pt x="1564" y="1026"/>
                      <a:pt x="1613" y="968"/>
                      <a:pt x="1536" y="987"/>
                    </a:cubicBezTo>
                    <a:cubicBezTo>
                      <a:pt x="1527" y="989"/>
                      <a:pt x="1525" y="1003"/>
                      <a:pt x="1520" y="1011"/>
                    </a:cubicBezTo>
                    <a:cubicBezTo>
                      <a:pt x="1512" y="1059"/>
                      <a:pt x="1511" y="1073"/>
                      <a:pt x="1472" y="1099"/>
                    </a:cubicBezTo>
                    <a:cubicBezTo>
                      <a:pt x="1412" y="1087"/>
                      <a:pt x="1425" y="1072"/>
                      <a:pt x="1360" y="1083"/>
                    </a:cubicBezTo>
                    <a:cubicBezTo>
                      <a:pt x="1357" y="1094"/>
                      <a:pt x="1361" y="1109"/>
                      <a:pt x="1352" y="1115"/>
                    </a:cubicBezTo>
                    <a:cubicBezTo>
                      <a:pt x="1339" y="1124"/>
                      <a:pt x="1309" y="1107"/>
                      <a:pt x="1304" y="1123"/>
                    </a:cubicBezTo>
                    <a:cubicBezTo>
                      <a:pt x="1256" y="1287"/>
                      <a:pt x="1385" y="1319"/>
                      <a:pt x="1504" y="1339"/>
                    </a:cubicBezTo>
                    <a:cubicBezTo>
                      <a:pt x="1485" y="1396"/>
                      <a:pt x="1497" y="1373"/>
                      <a:pt x="1472" y="1411"/>
                    </a:cubicBezTo>
                    <a:cubicBezTo>
                      <a:pt x="1469" y="1430"/>
                      <a:pt x="1474" y="1451"/>
                      <a:pt x="1464" y="1467"/>
                    </a:cubicBezTo>
                    <a:cubicBezTo>
                      <a:pt x="1447" y="1492"/>
                      <a:pt x="1438" y="1444"/>
                      <a:pt x="1424" y="1435"/>
                    </a:cubicBezTo>
                    <a:cubicBezTo>
                      <a:pt x="1405" y="1422"/>
                      <a:pt x="1350" y="1415"/>
                      <a:pt x="1328" y="1411"/>
                    </a:cubicBezTo>
                    <a:cubicBezTo>
                      <a:pt x="1305" y="1388"/>
                      <a:pt x="1291" y="1365"/>
                      <a:pt x="1264" y="1347"/>
                    </a:cubicBezTo>
                    <a:cubicBezTo>
                      <a:pt x="1216" y="1363"/>
                      <a:pt x="1233" y="1374"/>
                      <a:pt x="1176" y="1363"/>
                    </a:cubicBezTo>
                    <a:cubicBezTo>
                      <a:pt x="1117" y="1370"/>
                      <a:pt x="1067" y="1381"/>
                      <a:pt x="1008" y="1387"/>
                    </a:cubicBezTo>
                    <a:cubicBezTo>
                      <a:pt x="1011" y="1402"/>
                      <a:pt x="1035" y="1460"/>
                      <a:pt x="1016" y="1475"/>
                    </a:cubicBezTo>
                    <a:cubicBezTo>
                      <a:pt x="1007" y="1482"/>
                      <a:pt x="995" y="1480"/>
                      <a:pt x="984" y="1483"/>
                    </a:cubicBezTo>
                    <a:cubicBezTo>
                      <a:pt x="948" y="1537"/>
                      <a:pt x="990" y="1484"/>
                      <a:pt x="944" y="1515"/>
                    </a:cubicBezTo>
                    <a:cubicBezTo>
                      <a:pt x="935" y="1521"/>
                      <a:pt x="930" y="1533"/>
                      <a:pt x="920" y="1539"/>
                    </a:cubicBezTo>
                    <a:cubicBezTo>
                      <a:pt x="903" y="1549"/>
                      <a:pt x="882" y="1549"/>
                      <a:pt x="864" y="1555"/>
                    </a:cubicBezTo>
                    <a:cubicBezTo>
                      <a:pt x="847" y="1549"/>
                      <a:pt x="834" y="1534"/>
                      <a:pt x="816" y="1531"/>
                    </a:cubicBezTo>
                    <a:cubicBezTo>
                      <a:pt x="809" y="1530"/>
                      <a:pt x="769" y="1544"/>
                      <a:pt x="760" y="1547"/>
                    </a:cubicBezTo>
                    <a:cubicBezTo>
                      <a:pt x="742" y="1520"/>
                      <a:pt x="719" y="1506"/>
                      <a:pt x="696" y="1483"/>
                    </a:cubicBezTo>
                    <a:cubicBezTo>
                      <a:pt x="677" y="1539"/>
                      <a:pt x="623" y="1512"/>
                      <a:pt x="568" y="1507"/>
                    </a:cubicBezTo>
                    <a:cubicBezTo>
                      <a:pt x="502" y="1529"/>
                      <a:pt x="537" y="1525"/>
                      <a:pt x="464" y="1515"/>
                    </a:cubicBezTo>
                    <a:cubicBezTo>
                      <a:pt x="467" y="1502"/>
                      <a:pt x="465" y="1487"/>
                      <a:pt x="472" y="1475"/>
                    </a:cubicBezTo>
                    <a:cubicBezTo>
                      <a:pt x="477" y="1467"/>
                      <a:pt x="491" y="1467"/>
                      <a:pt x="496" y="1459"/>
                    </a:cubicBezTo>
                    <a:cubicBezTo>
                      <a:pt x="510" y="1436"/>
                      <a:pt x="516" y="1389"/>
                      <a:pt x="520" y="1363"/>
                    </a:cubicBezTo>
                    <a:cubicBezTo>
                      <a:pt x="515" y="1344"/>
                      <a:pt x="513" y="1321"/>
                      <a:pt x="496" y="1307"/>
                    </a:cubicBezTo>
                    <a:cubicBezTo>
                      <a:pt x="457" y="1276"/>
                      <a:pt x="481" y="1327"/>
                      <a:pt x="464" y="1275"/>
                    </a:cubicBezTo>
                    <a:close/>
                  </a:path>
                </a:pathLst>
              </a:custGeom>
              <a:solidFill>
                <a:srgbClr val="6161CB"/>
              </a:solidFill>
              <a:ln w="25400">
                <a:solidFill>
                  <a:schemeClr val="tx1"/>
                </a:solidFill>
                <a:round/>
                <a:headEnd/>
                <a:tailEnd/>
              </a:ln>
            </p:spPr>
            <p:txBody>
              <a:bodyPr wrap="none" anchor="ctr"/>
              <a:lstStyle/>
              <a:p>
                <a:endParaRPr lang="sv-SE"/>
              </a:p>
            </p:txBody>
          </p:sp>
          <p:sp>
            <p:nvSpPr>
              <p:cNvPr id="14355" name="Freeform 15" descr="Dark downward diagonal"/>
              <p:cNvSpPr>
                <a:spLocks/>
              </p:cNvSpPr>
              <p:nvPr/>
            </p:nvSpPr>
            <p:spPr bwMode="auto">
              <a:xfrm>
                <a:off x="3412" y="2199"/>
                <a:ext cx="84" cy="105"/>
              </a:xfrm>
              <a:custGeom>
                <a:avLst/>
                <a:gdLst>
                  <a:gd name="T0" fmla="*/ 100 w 108"/>
                  <a:gd name="T1" fmla="*/ 48 h 128"/>
                  <a:gd name="T2" fmla="*/ 92 w 108"/>
                  <a:gd name="T3" fmla="*/ 16 h 128"/>
                  <a:gd name="T4" fmla="*/ 44 w 108"/>
                  <a:gd name="T5" fmla="*/ 0 h 128"/>
                  <a:gd name="T6" fmla="*/ 20 w 108"/>
                  <a:gd name="T7" fmla="*/ 104 h 128"/>
                  <a:gd name="T8" fmla="*/ 44 w 108"/>
                  <a:gd name="T9" fmla="*/ 112 h 128"/>
                  <a:gd name="T10" fmla="*/ 68 w 108"/>
                  <a:gd name="T11" fmla="*/ 128 h 128"/>
                  <a:gd name="T12" fmla="*/ 108 w 108"/>
                  <a:gd name="T13" fmla="*/ 56 h 128"/>
                  <a:gd name="T14" fmla="*/ 100 w 108"/>
                  <a:gd name="T15" fmla="*/ 48 h 128"/>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128"/>
                  <a:gd name="T26" fmla="*/ 108 w 108"/>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128">
                    <a:moveTo>
                      <a:pt x="100" y="48"/>
                    </a:moveTo>
                    <a:cubicBezTo>
                      <a:pt x="97" y="37"/>
                      <a:pt x="100" y="23"/>
                      <a:pt x="92" y="16"/>
                    </a:cubicBezTo>
                    <a:cubicBezTo>
                      <a:pt x="79" y="5"/>
                      <a:pt x="44" y="0"/>
                      <a:pt x="44" y="0"/>
                    </a:cubicBezTo>
                    <a:cubicBezTo>
                      <a:pt x="0" y="15"/>
                      <a:pt x="1" y="58"/>
                      <a:pt x="20" y="104"/>
                    </a:cubicBezTo>
                    <a:cubicBezTo>
                      <a:pt x="23" y="112"/>
                      <a:pt x="36" y="108"/>
                      <a:pt x="44" y="112"/>
                    </a:cubicBezTo>
                    <a:cubicBezTo>
                      <a:pt x="53" y="116"/>
                      <a:pt x="60" y="123"/>
                      <a:pt x="68" y="128"/>
                    </a:cubicBezTo>
                    <a:cubicBezTo>
                      <a:pt x="84" y="104"/>
                      <a:pt x="92" y="80"/>
                      <a:pt x="108" y="56"/>
                    </a:cubicBezTo>
                    <a:cubicBezTo>
                      <a:pt x="98" y="27"/>
                      <a:pt x="100" y="24"/>
                      <a:pt x="100" y="48"/>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sp>
            <p:nvSpPr>
              <p:cNvPr id="14356" name="Freeform 16" descr="Dark downward diagonal"/>
              <p:cNvSpPr>
                <a:spLocks/>
              </p:cNvSpPr>
              <p:nvPr/>
            </p:nvSpPr>
            <p:spPr bwMode="auto">
              <a:xfrm>
                <a:off x="3215" y="1871"/>
                <a:ext cx="216" cy="198"/>
              </a:xfrm>
              <a:custGeom>
                <a:avLst/>
                <a:gdLst>
                  <a:gd name="T0" fmla="*/ 153 w 278"/>
                  <a:gd name="T1" fmla="*/ 8 h 241"/>
                  <a:gd name="T2" fmla="*/ 129 w 278"/>
                  <a:gd name="T3" fmla="*/ 0 h 241"/>
                  <a:gd name="T4" fmla="*/ 57 w 278"/>
                  <a:gd name="T5" fmla="*/ 152 h 241"/>
                  <a:gd name="T6" fmla="*/ 9 w 278"/>
                  <a:gd name="T7" fmla="*/ 168 h 241"/>
                  <a:gd name="T8" fmla="*/ 81 w 278"/>
                  <a:gd name="T9" fmla="*/ 224 h 241"/>
                  <a:gd name="T10" fmla="*/ 97 w 278"/>
                  <a:gd name="T11" fmla="*/ 176 h 241"/>
                  <a:gd name="T12" fmla="*/ 209 w 278"/>
                  <a:gd name="T13" fmla="*/ 152 h 241"/>
                  <a:gd name="T14" fmla="*/ 241 w 278"/>
                  <a:gd name="T15" fmla="*/ 72 h 241"/>
                  <a:gd name="T16" fmla="*/ 193 w 278"/>
                  <a:gd name="T17" fmla="*/ 64 h 241"/>
                  <a:gd name="T18" fmla="*/ 177 w 278"/>
                  <a:gd name="T19" fmla="*/ 40 h 241"/>
                  <a:gd name="T20" fmla="*/ 153 w 278"/>
                  <a:gd name="T21" fmla="*/ 8 h 2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8"/>
                  <a:gd name="T34" fmla="*/ 0 h 241"/>
                  <a:gd name="T35" fmla="*/ 278 w 278"/>
                  <a:gd name="T36" fmla="*/ 241 h 2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8" h="241">
                    <a:moveTo>
                      <a:pt x="153" y="8"/>
                    </a:moveTo>
                    <a:cubicBezTo>
                      <a:pt x="145" y="5"/>
                      <a:pt x="137" y="0"/>
                      <a:pt x="129" y="0"/>
                    </a:cubicBezTo>
                    <a:cubicBezTo>
                      <a:pt x="0" y="0"/>
                      <a:pt x="104" y="18"/>
                      <a:pt x="57" y="152"/>
                    </a:cubicBezTo>
                    <a:cubicBezTo>
                      <a:pt x="51" y="168"/>
                      <a:pt x="9" y="168"/>
                      <a:pt x="9" y="168"/>
                    </a:cubicBezTo>
                    <a:cubicBezTo>
                      <a:pt x="19" y="241"/>
                      <a:pt x="11" y="238"/>
                      <a:pt x="81" y="224"/>
                    </a:cubicBezTo>
                    <a:cubicBezTo>
                      <a:pt x="86" y="208"/>
                      <a:pt x="81" y="181"/>
                      <a:pt x="97" y="176"/>
                    </a:cubicBezTo>
                    <a:cubicBezTo>
                      <a:pt x="165" y="153"/>
                      <a:pt x="128" y="162"/>
                      <a:pt x="209" y="152"/>
                    </a:cubicBezTo>
                    <a:cubicBezTo>
                      <a:pt x="229" y="139"/>
                      <a:pt x="278" y="103"/>
                      <a:pt x="241" y="72"/>
                    </a:cubicBezTo>
                    <a:cubicBezTo>
                      <a:pt x="229" y="61"/>
                      <a:pt x="209" y="67"/>
                      <a:pt x="193" y="64"/>
                    </a:cubicBezTo>
                    <a:cubicBezTo>
                      <a:pt x="188" y="56"/>
                      <a:pt x="184" y="47"/>
                      <a:pt x="177" y="40"/>
                    </a:cubicBezTo>
                    <a:cubicBezTo>
                      <a:pt x="149" y="12"/>
                      <a:pt x="153" y="39"/>
                      <a:pt x="153" y="8"/>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sp>
            <p:nvSpPr>
              <p:cNvPr id="14357" name="Freeform 17" descr="Dark downward diagonal"/>
              <p:cNvSpPr>
                <a:spLocks/>
              </p:cNvSpPr>
              <p:nvPr/>
            </p:nvSpPr>
            <p:spPr bwMode="auto">
              <a:xfrm>
                <a:off x="3421" y="2365"/>
                <a:ext cx="335" cy="471"/>
              </a:xfrm>
              <a:custGeom>
                <a:avLst/>
                <a:gdLst>
                  <a:gd name="T0" fmla="*/ 80 w 430"/>
                  <a:gd name="T1" fmla="*/ 54 h 574"/>
                  <a:gd name="T2" fmla="*/ 24 w 430"/>
                  <a:gd name="T3" fmla="*/ 110 h 574"/>
                  <a:gd name="T4" fmla="*/ 0 w 430"/>
                  <a:gd name="T5" fmla="*/ 334 h 574"/>
                  <a:gd name="T6" fmla="*/ 8 w 430"/>
                  <a:gd name="T7" fmla="*/ 382 h 574"/>
                  <a:gd name="T8" fmla="*/ 32 w 430"/>
                  <a:gd name="T9" fmla="*/ 390 h 574"/>
                  <a:gd name="T10" fmla="*/ 88 w 430"/>
                  <a:gd name="T11" fmla="*/ 438 h 574"/>
                  <a:gd name="T12" fmla="*/ 128 w 430"/>
                  <a:gd name="T13" fmla="*/ 518 h 574"/>
                  <a:gd name="T14" fmla="*/ 176 w 430"/>
                  <a:gd name="T15" fmla="*/ 526 h 574"/>
                  <a:gd name="T16" fmla="*/ 344 w 430"/>
                  <a:gd name="T17" fmla="*/ 574 h 574"/>
                  <a:gd name="T18" fmla="*/ 408 w 430"/>
                  <a:gd name="T19" fmla="*/ 246 h 574"/>
                  <a:gd name="T20" fmla="*/ 352 w 430"/>
                  <a:gd name="T21" fmla="*/ 54 h 574"/>
                  <a:gd name="T22" fmla="*/ 208 w 430"/>
                  <a:gd name="T23" fmla="*/ 6 h 574"/>
                  <a:gd name="T24" fmla="*/ 88 w 430"/>
                  <a:gd name="T25" fmla="*/ 14 h 574"/>
                  <a:gd name="T26" fmla="*/ 80 w 430"/>
                  <a:gd name="T27" fmla="*/ 54 h 5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0"/>
                  <a:gd name="T43" fmla="*/ 0 h 574"/>
                  <a:gd name="T44" fmla="*/ 430 w 430"/>
                  <a:gd name="T45" fmla="*/ 574 h 5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0" h="574">
                    <a:moveTo>
                      <a:pt x="80" y="54"/>
                    </a:moveTo>
                    <a:cubicBezTo>
                      <a:pt x="43" y="66"/>
                      <a:pt x="34" y="71"/>
                      <a:pt x="24" y="110"/>
                    </a:cubicBezTo>
                    <a:cubicBezTo>
                      <a:pt x="37" y="189"/>
                      <a:pt x="19" y="258"/>
                      <a:pt x="0" y="334"/>
                    </a:cubicBezTo>
                    <a:cubicBezTo>
                      <a:pt x="3" y="350"/>
                      <a:pt x="0" y="368"/>
                      <a:pt x="8" y="382"/>
                    </a:cubicBezTo>
                    <a:cubicBezTo>
                      <a:pt x="12" y="389"/>
                      <a:pt x="25" y="385"/>
                      <a:pt x="32" y="390"/>
                    </a:cubicBezTo>
                    <a:cubicBezTo>
                      <a:pt x="52" y="404"/>
                      <a:pt x="71" y="421"/>
                      <a:pt x="88" y="438"/>
                    </a:cubicBezTo>
                    <a:cubicBezTo>
                      <a:pt x="109" y="459"/>
                      <a:pt x="106" y="498"/>
                      <a:pt x="128" y="518"/>
                    </a:cubicBezTo>
                    <a:cubicBezTo>
                      <a:pt x="140" y="529"/>
                      <a:pt x="160" y="523"/>
                      <a:pt x="176" y="526"/>
                    </a:cubicBezTo>
                    <a:cubicBezTo>
                      <a:pt x="226" y="559"/>
                      <a:pt x="287" y="560"/>
                      <a:pt x="344" y="574"/>
                    </a:cubicBezTo>
                    <a:cubicBezTo>
                      <a:pt x="404" y="484"/>
                      <a:pt x="355" y="353"/>
                      <a:pt x="408" y="246"/>
                    </a:cubicBezTo>
                    <a:cubicBezTo>
                      <a:pt x="421" y="167"/>
                      <a:pt x="430" y="93"/>
                      <a:pt x="352" y="54"/>
                    </a:cubicBezTo>
                    <a:cubicBezTo>
                      <a:pt x="321" y="7"/>
                      <a:pt x="261" y="15"/>
                      <a:pt x="208" y="6"/>
                    </a:cubicBezTo>
                    <a:cubicBezTo>
                      <a:pt x="168" y="9"/>
                      <a:pt x="126" y="0"/>
                      <a:pt x="88" y="14"/>
                    </a:cubicBezTo>
                    <a:cubicBezTo>
                      <a:pt x="75" y="19"/>
                      <a:pt x="80" y="54"/>
                      <a:pt x="80" y="54"/>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sp>
            <p:nvSpPr>
              <p:cNvPr id="14358" name="Freeform 18" descr="Dark downward diagonal"/>
              <p:cNvSpPr>
                <a:spLocks/>
              </p:cNvSpPr>
              <p:nvPr/>
            </p:nvSpPr>
            <p:spPr bwMode="auto">
              <a:xfrm>
                <a:off x="2699" y="2114"/>
                <a:ext cx="399" cy="217"/>
              </a:xfrm>
              <a:custGeom>
                <a:avLst/>
                <a:gdLst>
                  <a:gd name="T0" fmla="*/ 129 w 513"/>
                  <a:gd name="T1" fmla="*/ 48 h 264"/>
                  <a:gd name="T2" fmla="*/ 201 w 513"/>
                  <a:gd name="T3" fmla="*/ 0 h 264"/>
                  <a:gd name="T4" fmla="*/ 457 w 513"/>
                  <a:gd name="T5" fmla="*/ 56 h 264"/>
                  <a:gd name="T6" fmla="*/ 481 w 513"/>
                  <a:gd name="T7" fmla="*/ 72 h 264"/>
                  <a:gd name="T8" fmla="*/ 513 w 513"/>
                  <a:gd name="T9" fmla="*/ 120 h 264"/>
                  <a:gd name="T10" fmla="*/ 505 w 513"/>
                  <a:gd name="T11" fmla="*/ 152 h 264"/>
                  <a:gd name="T12" fmla="*/ 393 w 513"/>
                  <a:gd name="T13" fmla="*/ 168 h 264"/>
                  <a:gd name="T14" fmla="*/ 369 w 513"/>
                  <a:gd name="T15" fmla="*/ 192 h 264"/>
                  <a:gd name="T16" fmla="*/ 361 w 513"/>
                  <a:gd name="T17" fmla="*/ 216 h 264"/>
                  <a:gd name="T18" fmla="*/ 305 w 513"/>
                  <a:gd name="T19" fmla="*/ 264 h 264"/>
                  <a:gd name="T20" fmla="*/ 121 w 513"/>
                  <a:gd name="T21" fmla="*/ 256 h 264"/>
                  <a:gd name="T22" fmla="*/ 73 w 513"/>
                  <a:gd name="T23" fmla="*/ 248 h 264"/>
                  <a:gd name="T24" fmla="*/ 1 w 513"/>
                  <a:gd name="T25" fmla="*/ 224 h 264"/>
                  <a:gd name="T26" fmla="*/ 9 w 513"/>
                  <a:gd name="T27" fmla="*/ 160 h 264"/>
                  <a:gd name="T28" fmla="*/ 33 w 513"/>
                  <a:gd name="T29" fmla="*/ 152 h 264"/>
                  <a:gd name="T30" fmla="*/ 89 w 513"/>
                  <a:gd name="T31" fmla="*/ 128 h 264"/>
                  <a:gd name="T32" fmla="*/ 113 w 513"/>
                  <a:gd name="T33" fmla="*/ 80 h 264"/>
                  <a:gd name="T34" fmla="*/ 137 w 513"/>
                  <a:gd name="T35" fmla="*/ 64 h 264"/>
                  <a:gd name="T36" fmla="*/ 129 w 513"/>
                  <a:gd name="T37" fmla="*/ 48 h 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3"/>
                  <a:gd name="T58" fmla="*/ 0 h 264"/>
                  <a:gd name="T59" fmla="*/ 513 w 513"/>
                  <a:gd name="T60" fmla="*/ 264 h 2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3" h="264">
                    <a:moveTo>
                      <a:pt x="129" y="48"/>
                    </a:moveTo>
                    <a:cubicBezTo>
                      <a:pt x="150" y="16"/>
                      <a:pt x="164" y="9"/>
                      <a:pt x="201" y="0"/>
                    </a:cubicBezTo>
                    <a:cubicBezTo>
                      <a:pt x="289" y="11"/>
                      <a:pt x="370" y="42"/>
                      <a:pt x="457" y="56"/>
                    </a:cubicBezTo>
                    <a:cubicBezTo>
                      <a:pt x="465" y="61"/>
                      <a:pt x="475" y="65"/>
                      <a:pt x="481" y="72"/>
                    </a:cubicBezTo>
                    <a:cubicBezTo>
                      <a:pt x="494" y="86"/>
                      <a:pt x="513" y="120"/>
                      <a:pt x="513" y="120"/>
                    </a:cubicBezTo>
                    <a:cubicBezTo>
                      <a:pt x="510" y="131"/>
                      <a:pt x="513" y="145"/>
                      <a:pt x="505" y="152"/>
                    </a:cubicBezTo>
                    <a:cubicBezTo>
                      <a:pt x="497" y="158"/>
                      <a:pt x="394" y="168"/>
                      <a:pt x="393" y="168"/>
                    </a:cubicBezTo>
                    <a:cubicBezTo>
                      <a:pt x="385" y="176"/>
                      <a:pt x="375" y="183"/>
                      <a:pt x="369" y="192"/>
                    </a:cubicBezTo>
                    <a:cubicBezTo>
                      <a:pt x="364" y="199"/>
                      <a:pt x="366" y="210"/>
                      <a:pt x="361" y="216"/>
                    </a:cubicBezTo>
                    <a:cubicBezTo>
                      <a:pt x="345" y="235"/>
                      <a:pt x="322" y="247"/>
                      <a:pt x="305" y="264"/>
                    </a:cubicBezTo>
                    <a:cubicBezTo>
                      <a:pt x="244" y="261"/>
                      <a:pt x="182" y="260"/>
                      <a:pt x="121" y="256"/>
                    </a:cubicBezTo>
                    <a:cubicBezTo>
                      <a:pt x="105" y="255"/>
                      <a:pt x="89" y="252"/>
                      <a:pt x="73" y="248"/>
                    </a:cubicBezTo>
                    <a:cubicBezTo>
                      <a:pt x="49" y="241"/>
                      <a:pt x="1" y="224"/>
                      <a:pt x="1" y="224"/>
                    </a:cubicBezTo>
                    <a:cubicBezTo>
                      <a:pt x="4" y="203"/>
                      <a:pt x="0" y="180"/>
                      <a:pt x="9" y="160"/>
                    </a:cubicBezTo>
                    <a:cubicBezTo>
                      <a:pt x="12" y="152"/>
                      <a:pt x="25" y="155"/>
                      <a:pt x="33" y="152"/>
                    </a:cubicBezTo>
                    <a:cubicBezTo>
                      <a:pt x="102" y="122"/>
                      <a:pt x="33" y="147"/>
                      <a:pt x="89" y="128"/>
                    </a:cubicBezTo>
                    <a:cubicBezTo>
                      <a:pt x="99" y="113"/>
                      <a:pt x="102" y="94"/>
                      <a:pt x="113" y="80"/>
                    </a:cubicBezTo>
                    <a:cubicBezTo>
                      <a:pt x="119" y="72"/>
                      <a:pt x="133" y="73"/>
                      <a:pt x="137" y="64"/>
                    </a:cubicBezTo>
                    <a:cubicBezTo>
                      <a:pt x="140" y="59"/>
                      <a:pt x="132" y="53"/>
                      <a:pt x="129" y="48"/>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sp>
            <p:nvSpPr>
              <p:cNvPr id="14359" name="Freeform 19" descr="Dark downward diagonal"/>
              <p:cNvSpPr>
                <a:spLocks/>
              </p:cNvSpPr>
              <p:nvPr/>
            </p:nvSpPr>
            <p:spPr bwMode="auto">
              <a:xfrm>
                <a:off x="2764" y="1468"/>
                <a:ext cx="192" cy="189"/>
              </a:xfrm>
              <a:custGeom>
                <a:avLst/>
                <a:gdLst>
                  <a:gd name="T0" fmla="*/ 41 w 192"/>
                  <a:gd name="T1" fmla="*/ 32 h 189"/>
                  <a:gd name="T2" fmla="*/ 50 w 192"/>
                  <a:gd name="T3" fmla="*/ 20 h 189"/>
                  <a:gd name="T4" fmla="*/ 62 w 192"/>
                  <a:gd name="T5" fmla="*/ 12 h 189"/>
                  <a:gd name="T6" fmla="*/ 162 w 192"/>
                  <a:gd name="T7" fmla="*/ 90 h 189"/>
                  <a:gd name="T8" fmla="*/ 168 w 192"/>
                  <a:gd name="T9" fmla="*/ 163 h 189"/>
                  <a:gd name="T10" fmla="*/ 118 w 192"/>
                  <a:gd name="T11" fmla="*/ 189 h 189"/>
                  <a:gd name="T12" fmla="*/ 62 w 192"/>
                  <a:gd name="T13" fmla="*/ 150 h 189"/>
                  <a:gd name="T14" fmla="*/ 37 w 192"/>
                  <a:gd name="T15" fmla="*/ 84 h 189"/>
                  <a:gd name="T16" fmla="*/ 2 w 192"/>
                  <a:gd name="T17" fmla="*/ 71 h 189"/>
                  <a:gd name="T18" fmla="*/ 26 w 192"/>
                  <a:gd name="T19" fmla="*/ 47 h 189"/>
                  <a:gd name="T20" fmla="*/ 41 w 192"/>
                  <a:gd name="T21" fmla="*/ 32 h 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2"/>
                  <a:gd name="T34" fmla="*/ 0 h 189"/>
                  <a:gd name="T35" fmla="*/ 192 w 192"/>
                  <a:gd name="T36" fmla="*/ 189 h 1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2" h="189">
                    <a:moveTo>
                      <a:pt x="41" y="32"/>
                    </a:moveTo>
                    <a:cubicBezTo>
                      <a:pt x="45" y="25"/>
                      <a:pt x="47" y="23"/>
                      <a:pt x="50" y="20"/>
                    </a:cubicBezTo>
                    <a:cubicBezTo>
                      <a:pt x="53" y="17"/>
                      <a:pt x="43" y="0"/>
                      <a:pt x="62" y="12"/>
                    </a:cubicBezTo>
                    <a:cubicBezTo>
                      <a:pt x="90" y="41"/>
                      <a:pt x="127" y="66"/>
                      <a:pt x="162" y="90"/>
                    </a:cubicBezTo>
                    <a:cubicBezTo>
                      <a:pt x="176" y="113"/>
                      <a:pt x="192" y="129"/>
                      <a:pt x="168" y="163"/>
                    </a:cubicBezTo>
                    <a:cubicBezTo>
                      <a:pt x="157" y="178"/>
                      <a:pt x="118" y="189"/>
                      <a:pt x="118" y="189"/>
                    </a:cubicBezTo>
                    <a:cubicBezTo>
                      <a:pt x="96" y="179"/>
                      <a:pt x="75" y="176"/>
                      <a:pt x="62" y="150"/>
                    </a:cubicBezTo>
                    <a:cubicBezTo>
                      <a:pt x="50" y="123"/>
                      <a:pt x="68" y="102"/>
                      <a:pt x="37" y="84"/>
                    </a:cubicBezTo>
                    <a:cubicBezTo>
                      <a:pt x="27" y="71"/>
                      <a:pt x="18" y="73"/>
                      <a:pt x="2" y="71"/>
                    </a:cubicBezTo>
                    <a:cubicBezTo>
                      <a:pt x="0" y="65"/>
                      <a:pt x="20" y="53"/>
                      <a:pt x="26" y="47"/>
                    </a:cubicBezTo>
                    <a:cubicBezTo>
                      <a:pt x="44" y="17"/>
                      <a:pt x="24" y="44"/>
                      <a:pt x="41" y="32"/>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sp>
            <p:nvSpPr>
              <p:cNvPr id="14360" name="Freeform 20" descr="Dark downward diagonal"/>
              <p:cNvSpPr>
                <a:spLocks/>
              </p:cNvSpPr>
              <p:nvPr/>
            </p:nvSpPr>
            <p:spPr bwMode="auto">
              <a:xfrm>
                <a:off x="4044" y="1562"/>
                <a:ext cx="393" cy="206"/>
              </a:xfrm>
              <a:custGeom>
                <a:avLst/>
                <a:gdLst>
                  <a:gd name="T0" fmla="*/ 486 w 504"/>
                  <a:gd name="T1" fmla="*/ 152 h 250"/>
                  <a:gd name="T2" fmla="*/ 326 w 504"/>
                  <a:gd name="T3" fmla="*/ 48 h 250"/>
                  <a:gd name="T4" fmla="*/ 134 w 504"/>
                  <a:gd name="T5" fmla="*/ 0 h 250"/>
                  <a:gd name="T6" fmla="*/ 22 w 504"/>
                  <a:gd name="T7" fmla="*/ 88 h 250"/>
                  <a:gd name="T8" fmla="*/ 22 w 504"/>
                  <a:gd name="T9" fmla="*/ 168 h 250"/>
                  <a:gd name="T10" fmla="*/ 86 w 504"/>
                  <a:gd name="T11" fmla="*/ 160 h 250"/>
                  <a:gd name="T12" fmla="*/ 158 w 504"/>
                  <a:gd name="T13" fmla="*/ 128 h 250"/>
                  <a:gd name="T14" fmla="*/ 270 w 504"/>
                  <a:gd name="T15" fmla="*/ 136 h 250"/>
                  <a:gd name="T16" fmla="*/ 294 w 504"/>
                  <a:gd name="T17" fmla="*/ 168 h 250"/>
                  <a:gd name="T18" fmla="*/ 342 w 504"/>
                  <a:gd name="T19" fmla="*/ 176 h 250"/>
                  <a:gd name="T20" fmla="*/ 390 w 504"/>
                  <a:gd name="T21" fmla="*/ 224 h 250"/>
                  <a:gd name="T22" fmla="*/ 462 w 504"/>
                  <a:gd name="T23" fmla="*/ 248 h 250"/>
                  <a:gd name="T24" fmla="*/ 494 w 504"/>
                  <a:gd name="T25" fmla="*/ 240 h 250"/>
                  <a:gd name="T26" fmla="*/ 486 w 504"/>
                  <a:gd name="T27" fmla="*/ 152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4"/>
                  <a:gd name="T43" fmla="*/ 0 h 250"/>
                  <a:gd name="T44" fmla="*/ 504 w 504"/>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4" h="250">
                    <a:moveTo>
                      <a:pt x="486" y="152"/>
                    </a:moveTo>
                    <a:cubicBezTo>
                      <a:pt x="407" y="122"/>
                      <a:pt x="393" y="93"/>
                      <a:pt x="326" y="48"/>
                    </a:cubicBezTo>
                    <a:cubicBezTo>
                      <a:pt x="287" y="22"/>
                      <a:pt x="182" y="16"/>
                      <a:pt x="134" y="0"/>
                    </a:cubicBezTo>
                    <a:cubicBezTo>
                      <a:pt x="60" y="25"/>
                      <a:pt x="71" y="39"/>
                      <a:pt x="22" y="88"/>
                    </a:cubicBezTo>
                    <a:cubicBezTo>
                      <a:pt x="18" y="104"/>
                      <a:pt x="0" y="156"/>
                      <a:pt x="22" y="168"/>
                    </a:cubicBezTo>
                    <a:cubicBezTo>
                      <a:pt x="41" y="178"/>
                      <a:pt x="65" y="163"/>
                      <a:pt x="86" y="160"/>
                    </a:cubicBezTo>
                    <a:cubicBezTo>
                      <a:pt x="143" y="141"/>
                      <a:pt x="120" y="153"/>
                      <a:pt x="158" y="128"/>
                    </a:cubicBezTo>
                    <a:cubicBezTo>
                      <a:pt x="195" y="131"/>
                      <a:pt x="234" y="125"/>
                      <a:pt x="270" y="136"/>
                    </a:cubicBezTo>
                    <a:cubicBezTo>
                      <a:pt x="283" y="140"/>
                      <a:pt x="282" y="162"/>
                      <a:pt x="294" y="168"/>
                    </a:cubicBezTo>
                    <a:cubicBezTo>
                      <a:pt x="308" y="176"/>
                      <a:pt x="326" y="173"/>
                      <a:pt x="342" y="176"/>
                    </a:cubicBezTo>
                    <a:cubicBezTo>
                      <a:pt x="358" y="192"/>
                      <a:pt x="371" y="212"/>
                      <a:pt x="390" y="224"/>
                    </a:cubicBezTo>
                    <a:cubicBezTo>
                      <a:pt x="412" y="237"/>
                      <a:pt x="462" y="248"/>
                      <a:pt x="462" y="248"/>
                    </a:cubicBezTo>
                    <a:cubicBezTo>
                      <a:pt x="473" y="245"/>
                      <a:pt x="490" y="250"/>
                      <a:pt x="494" y="240"/>
                    </a:cubicBezTo>
                    <a:cubicBezTo>
                      <a:pt x="504" y="212"/>
                      <a:pt x="486" y="181"/>
                      <a:pt x="486" y="152"/>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sp>
            <p:nvSpPr>
              <p:cNvPr id="14361" name="Freeform 21" descr="Dark downward diagonal"/>
              <p:cNvSpPr>
                <a:spLocks/>
              </p:cNvSpPr>
              <p:nvPr/>
            </p:nvSpPr>
            <p:spPr bwMode="auto">
              <a:xfrm>
                <a:off x="3851" y="2120"/>
                <a:ext cx="154" cy="178"/>
              </a:xfrm>
              <a:custGeom>
                <a:avLst/>
                <a:gdLst>
                  <a:gd name="T0" fmla="*/ 32 w 198"/>
                  <a:gd name="T1" fmla="*/ 32 h 216"/>
                  <a:gd name="T2" fmla="*/ 8 w 198"/>
                  <a:gd name="T3" fmla="*/ 120 h 216"/>
                  <a:gd name="T4" fmla="*/ 0 w 198"/>
                  <a:gd name="T5" fmla="*/ 144 h 216"/>
                  <a:gd name="T6" fmla="*/ 56 w 198"/>
                  <a:gd name="T7" fmla="*/ 216 h 216"/>
                  <a:gd name="T8" fmla="*/ 112 w 198"/>
                  <a:gd name="T9" fmla="*/ 128 h 216"/>
                  <a:gd name="T10" fmla="*/ 136 w 198"/>
                  <a:gd name="T11" fmla="*/ 120 h 216"/>
                  <a:gd name="T12" fmla="*/ 160 w 198"/>
                  <a:gd name="T13" fmla="*/ 104 h 216"/>
                  <a:gd name="T14" fmla="*/ 168 w 198"/>
                  <a:gd name="T15" fmla="*/ 16 h 216"/>
                  <a:gd name="T16" fmla="*/ 120 w 198"/>
                  <a:gd name="T17" fmla="*/ 0 h 216"/>
                  <a:gd name="T18" fmla="*/ 56 w 198"/>
                  <a:gd name="T19" fmla="*/ 8 h 216"/>
                  <a:gd name="T20" fmla="*/ 32 w 198"/>
                  <a:gd name="T21" fmla="*/ 32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8"/>
                  <a:gd name="T34" fmla="*/ 0 h 216"/>
                  <a:gd name="T35" fmla="*/ 198 w 198"/>
                  <a:gd name="T36" fmla="*/ 216 h 2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8" h="216">
                    <a:moveTo>
                      <a:pt x="32" y="32"/>
                    </a:moveTo>
                    <a:cubicBezTo>
                      <a:pt x="21" y="89"/>
                      <a:pt x="28" y="59"/>
                      <a:pt x="8" y="120"/>
                    </a:cubicBezTo>
                    <a:cubicBezTo>
                      <a:pt x="5" y="128"/>
                      <a:pt x="0" y="144"/>
                      <a:pt x="0" y="144"/>
                    </a:cubicBezTo>
                    <a:cubicBezTo>
                      <a:pt x="9" y="187"/>
                      <a:pt x="14" y="202"/>
                      <a:pt x="56" y="216"/>
                    </a:cubicBezTo>
                    <a:cubicBezTo>
                      <a:pt x="122" y="194"/>
                      <a:pt x="84" y="163"/>
                      <a:pt x="112" y="128"/>
                    </a:cubicBezTo>
                    <a:cubicBezTo>
                      <a:pt x="117" y="121"/>
                      <a:pt x="128" y="124"/>
                      <a:pt x="136" y="120"/>
                    </a:cubicBezTo>
                    <a:cubicBezTo>
                      <a:pt x="145" y="116"/>
                      <a:pt x="152" y="109"/>
                      <a:pt x="160" y="104"/>
                    </a:cubicBezTo>
                    <a:cubicBezTo>
                      <a:pt x="179" y="76"/>
                      <a:pt x="198" y="59"/>
                      <a:pt x="168" y="16"/>
                    </a:cubicBezTo>
                    <a:cubicBezTo>
                      <a:pt x="158" y="2"/>
                      <a:pt x="120" y="0"/>
                      <a:pt x="120" y="0"/>
                    </a:cubicBezTo>
                    <a:cubicBezTo>
                      <a:pt x="99" y="3"/>
                      <a:pt x="76" y="1"/>
                      <a:pt x="56" y="8"/>
                    </a:cubicBezTo>
                    <a:cubicBezTo>
                      <a:pt x="45" y="12"/>
                      <a:pt x="32" y="32"/>
                      <a:pt x="32" y="32"/>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grpSp>
        <p:grpSp>
          <p:nvGrpSpPr>
            <p:cNvPr id="4" name="Group 23"/>
            <p:cNvGrpSpPr>
              <a:grpSpLocks/>
            </p:cNvGrpSpPr>
            <p:nvPr/>
          </p:nvGrpSpPr>
          <p:grpSpPr bwMode="auto">
            <a:xfrm>
              <a:off x="4538663" y="2763838"/>
              <a:ext cx="1846262" cy="1689100"/>
              <a:chOff x="2859" y="1805"/>
              <a:chExt cx="1163" cy="1064"/>
            </a:xfrm>
          </p:grpSpPr>
          <p:sp>
            <p:nvSpPr>
              <p:cNvPr id="14348" name="Freeform 24"/>
              <p:cNvSpPr>
                <a:spLocks/>
              </p:cNvSpPr>
              <p:nvPr/>
            </p:nvSpPr>
            <p:spPr bwMode="auto">
              <a:xfrm>
                <a:off x="2863" y="1805"/>
                <a:ext cx="1159" cy="1064"/>
              </a:xfrm>
              <a:custGeom>
                <a:avLst/>
                <a:gdLst>
                  <a:gd name="T0" fmla="*/ 384 w 1975"/>
                  <a:gd name="T1" fmla="*/ 1387 h 1555"/>
                  <a:gd name="T2" fmla="*/ 312 w 1975"/>
                  <a:gd name="T3" fmla="*/ 1387 h 1555"/>
                  <a:gd name="T4" fmla="*/ 288 w 1975"/>
                  <a:gd name="T5" fmla="*/ 1291 h 1555"/>
                  <a:gd name="T6" fmla="*/ 240 w 1975"/>
                  <a:gd name="T7" fmla="*/ 1099 h 1555"/>
                  <a:gd name="T8" fmla="*/ 184 w 1975"/>
                  <a:gd name="T9" fmla="*/ 979 h 1555"/>
                  <a:gd name="T10" fmla="*/ 152 w 1975"/>
                  <a:gd name="T11" fmla="*/ 883 h 1555"/>
                  <a:gd name="T12" fmla="*/ 128 w 1975"/>
                  <a:gd name="T13" fmla="*/ 763 h 1555"/>
                  <a:gd name="T14" fmla="*/ 88 w 1975"/>
                  <a:gd name="T15" fmla="*/ 699 h 1555"/>
                  <a:gd name="T16" fmla="*/ 56 w 1975"/>
                  <a:gd name="T17" fmla="*/ 563 h 1555"/>
                  <a:gd name="T18" fmla="*/ 16 w 1975"/>
                  <a:gd name="T19" fmla="*/ 475 h 1555"/>
                  <a:gd name="T20" fmla="*/ 8 w 1975"/>
                  <a:gd name="T21" fmla="*/ 371 h 1555"/>
                  <a:gd name="T22" fmla="*/ 96 w 1975"/>
                  <a:gd name="T23" fmla="*/ 403 h 1555"/>
                  <a:gd name="T24" fmla="*/ 136 w 1975"/>
                  <a:gd name="T25" fmla="*/ 339 h 1555"/>
                  <a:gd name="T26" fmla="*/ 256 w 1975"/>
                  <a:gd name="T27" fmla="*/ 155 h 1555"/>
                  <a:gd name="T28" fmla="*/ 376 w 1975"/>
                  <a:gd name="T29" fmla="*/ 107 h 1555"/>
                  <a:gd name="T30" fmla="*/ 480 w 1975"/>
                  <a:gd name="T31" fmla="*/ 59 h 1555"/>
                  <a:gd name="T32" fmla="*/ 632 w 1975"/>
                  <a:gd name="T33" fmla="*/ 99 h 1555"/>
                  <a:gd name="T34" fmla="*/ 744 w 1975"/>
                  <a:gd name="T35" fmla="*/ 83 h 1555"/>
                  <a:gd name="T36" fmla="*/ 952 w 1975"/>
                  <a:gd name="T37" fmla="*/ 75 h 1555"/>
                  <a:gd name="T38" fmla="*/ 1080 w 1975"/>
                  <a:gd name="T39" fmla="*/ 107 h 1555"/>
                  <a:gd name="T40" fmla="*/ 1192 w 1975"/>
                  <a:gd name="T41" fmla="*/ 203 h 1555"/>
                  <a:gd name="T42" fmla="*/ 1376 w 1975"/>
                  <a:gd name="T43" fmla="*/ 267 h 1555"/>
                  <a:gd name="T44" fmla="*/ 1360 w 1975"/>
                  <a:gd name="T45" fmla="*/ 107 h 1555"/>
                  <a:gd name="T46" fmla="*/ 1464 w 1975"/>
                  <a:gd name="T47" fmla="*/ 83 h 1555"/>
                  <a:gd name="T48" fmla="*/ 1632 w 1975"/>
                  <a:gd name="T49" fmla="*/ 67 h 1555"/>
                  <a:gd name="T50" fmla="*/ 1752 w 1975"/>
                  <a:gd name="T51" fmla="*/ 75 h 1555"/>
                  <a:gd name="T52" fmla="*/ 1816 w 1975"/>
                  <a:gd name="T53" fmla="*/ 43 h 1555"/>
                  <a:gd name="T54" fmla="*/ 1920 w 1975"/>
                  <a:gd name="T55" fmla="*/ 11 h 1555"/>
                  <a:gd name="T56" fmla="*/ 1872 w 1975"/>
                  <a:gd name="T57" fmla="*/ 91 h 1555"/>
                  <a:gd name="T58" fmla="*/ 1848 w 1975"/>
                  <a:gd name="T59" fmla="*/ 179 h 1555"/>
                  <a:gd name="T60" fmla="*/ 1880 w 1975"/>
                  <a:gd name="T61" fmla="*/ 331 h 1555"/>
                  <a:gd name="T62" fmla="*/ 1952 w 1975"/>
                  <a:gd name="T63" fmla="*/ 515 h 1555"/>
                  <a:gd name="T64" fmla="*/ 1904 w 1975"/>
                  <a:gd name="T65" fmla="*/ 611 h 1555"/>
                  <a:gd name="T66" fmla="*/ 1904 w 1975"/>
                  <a:gd name="T67" fmla="*/ 867 h 1555"/>
                  <a:gd name="T68" fmla="*/ 1792 w 1975"/>
                  <a:gd name="T69" fmla="*/ 883 h 1555"/>
                  <a:gd name="T70" fmla="*/ 1752 w 1975"/>
                  <a:gd name="T71" fmla="*/ 915 h 1555"/>
                  <a:gd name="T72" fmla="*/ 1536 w 1975"/>
                  <a:gd name="T73" fmla="*/ 987 h 1555"/>
                  <a:gd name="T74" fmla="*/ 1472 w 1975"/>
                  <a:gd name="T75" fmla="*/ 1099 h 1555"/>
                  <a:gd name="T76" fmla="*/ 1352 w 1975"/>
                  <a:gd name="T77" fmla="*/ 1115 h 1555"/>
                  <a:gd name="T78" fmla="*/ 1504 w 1975"/>
                  <a:gd name="T79" fmla="*/ 1339 h 1555"/>
                  <a:gd name="T80" fmla="*/ 1464 w 1975"/>
                  <a:gd name="T81" fmla="*/ 1467 h 1555"/>
                  <a:gd name="T82" fmla="*/ 1328 w 1975"/>
                  <a:gd name="T83" fmla="*/ 1411 h 1555"/>
                  <a:gd name="T84" fmla="*/ 1176 w 1975"/>
                  <a:gd name="T85" fmla="*/ 1363 h 1555"/>
                  <a:gd name="T86" fmla="*/ 1016 w 1975"/>
                  <a:gd name="T87" fmla="*/ 1475 h 1555"/>
                  <a:gd name="T88" fmla="*/ 944 w 1975"/>
                  <a:gd name="T89" fmla="*/ 1515 h 1555"/>
                  <a:gd name="T90" fmla="*/ 864 w 1975"/>
                  <a:gd name="T91" fmla="*/ 1555 h 1555"/>
                  <a:gd name="T92" fmla="*/ 760 w 1975"/>
                  <a:gd name="T93" fmla="*/ 1547 h 1555"/>
                  <a:gd name="T94" fmla="*/ 568 w 1975"/>
                  <a:gd name="T95" fmla="*/ 1507 h 1555"/>
                  <a:gd name="T96" fmla="*/ 472 w 1975"/>
                  <a:gd name="T97" fmla="*/ 1475 h 1555"/>
                  <a:gd name="T98" fmla="*/ 520 w 1975"/>
                  <a:gd name="T99" fmla="*/ 1363 h 1555"/>
                  <a:gd name="T100" fmla="*/ 464 w 1975"/>
                  <a:gd name="T101" fmla="*/ 1275 h 15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75"/>
                  <a:gd name="T154" fmla="*/ 0 h 1555"/>
                  <a:gd name="T155" fmla="*/ 1975 w 1975"/>
                  <a:gd name="T156" fmla="*/ 1555 h 15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75" h="1555">
                    <a:moveTo>
                      <a:pt x="464" y="1275"/>
                    </a:moveTo>
                    <a:cubicBezTo>
                      <a:pt x="416" y="1307"/>
                      <a:pt x="436" y="1357"/>
                      <a:pt x="384" y="1387"/>
                    </a:cubicBezTo>
                    <a:cubicBezTo>
                      <a:pt x="374" y="1392"/>
                      <a:pt x="363" y="1392"/>
                      <a:pt x="352" y="1395"/>
                    </a:cubicBezTo>
                    <a:cubicBezTo>
                      <a:pt x="339" y="1392"/>
                      <a:pt x="320" y="1398"/>
                      <a:pt x="312" y="1387"/>
                    </a:cubicBezTo>
                    <a:cubicBezTo>
                      <a:pt x="298" y="1370"/>
                      <a:pt x="301" y="1344"/>
                      <a:pt x="296" y="1323"/>
                    </a:cubicBezTo>
                    <a:cubicBezTo>
                      <a:pt x="293" y="1312"/>
                      <a:pt x="288" y="1291"/>
                      <a:pt x="288" y="1291"/>
                    </a:cubicBezTo>
                    <a:cubicBezTo>
                      <a:pt x="301" y="1213"/>
                      <a:pt x="316" y="1207"/>
                      <a:pt x="256" y="1147"/>
                    </a:cubicBezTo>
                    <a:cubicBezTo>
                      <a:pt x="251" y="1131"/>
                      <a:pt x="249" y="1113"/>
                      <a:pt x="240" y="1099"/>
                    </a:cubicBezTo>
                    <a:cubicBezTo>
                      <a:pt x="229" y="1083"/>
                      <a:pt x="214" y="1069"/>
                      <a:pt x="208" y="1051"/>
                    </a:cubicBezTo>
                    <a:cubicBezTo>
                      <a:pt x="200" y="1027"/>
                      <a:pt x="192" y="1003"/>
                      <a:pt x="184" y="979"/>
                    </a:cubicBezTo>
                    <a:cubicBezTo>
                      <a:pt x="176" y="955"/>
                      <a:pt x="168" y="931"/>
                      <a:pt x="160" y="907"/>
                    </a:cubicBezTo>
                    <a:cubicBezTo>
                      <a:pt x="157" y="899"/>
                      <a:pt x="152" y="883"/>
                      <a:pt x="152" y="883"/>
                    </a:cubicBezTo>
                    <a:cubicBezTo>
                      <a:pt x="157" y="875"/>
                      <a:pt x="167" y="869"/>
                      <a:pt x="168" y="859"/>
                    </a:cubicBezTo>
                    <a:cubicBezTo>
                      <a:pt x="170" y="837"/>
                      <a:pt x="153" y="771"/>
                      <a:pt x="128" y="763"/>
                    </a:cubicBezTo>
                    <a:cubicBezTo>
                      <a:pt x="112" y="758"/>
                      <a:pt x="80" y="747"/>
                      <a:pt x="80" y="747"/>
                    </a:cubicBezTo>
                    <a:cubicBezTo>
                      <a:pt x="60" y="687"/>
                      <a:pt x="78" y="761"/>
                      <a:pt x="88" y="699"/>
                    </a:cubicBezTo>
                    <a:cubicBezTo>
                      <a:pt x="90" y="686"/>
                      <a:pt x="70" y="659"/>
                      <a:pt x="64" y="651"/>
                    </a:cubicBezTo>
                    <a:cubicBezTo>
                      <a:pt x="74" y="622"/>
                      <a:pt x="72" y="591"/>
                      <a:pt x="56" y="563"/>
                    </a:cubicBezTo>
                    <a:cubicBezTo>
                      <a:pt x="47" y="546"/>
                      <a:pt x="24" y="515"/>
                      <a:pt x="24" y="515"/>
                    </a:cubicBezTo>
                    <a:cubicBezTo>
                      <a:pt x="21" y="502"/>
                      <a:pt x="20" y="488"/>
                      <a:pt x="16" y="475"/>
                    </a:cubicBezTo>
                    <a:cubicBezTo>
                      <a:pt x="12" y="459"/>
                      <a:pt x="0" y="427"/>
                      <a:pt x="0" y="427"/>
                    </a:cubicBezTo>
                    <a:cubicBezTo>
                      <a:pt x="3" y="408"/>
                      <a:pt x="0" y="388"/>
                      <a:pt x="8" y="371"/>
                    </a:cubicBezTo>
                    <a:cubicBezTo>
                      <a:pt x="28" y="325"/>
                      <a:pt x="38" y="371"/>
                      <a:pt x="48" y="379"/>
                    </a:cubicBezTo>
                    <a:cubicBezTo>
                      <a:pt x="62" y="390"/>
                      <a:pt x="81" y="393"/>
                      <a:pt x="96" y="403"/>
                    </a:cubicBezTo>
                    <a:cubicBezTo>
                      <a:pt x="107" y="400"/>
                      <a:pt x="122" y="404"/>
                      <a:pt x="128" y="395"/>
                    </a:cubicBezTo>
                    <a:cubicBezTo>
                      <a:pt x="138" y="379"/>
                      <a:pt x="131" y="357"/>
                      <a:pt x="136" y="339"/>
                    </a:cubicBezTo>
                    <a:cubicBezTo>
                      <a:pt x="139" y="330"/>
                      <a:pt x="147" y="323"/>
                      <a:pt x="152" y="315"/>
                    </a:cubicBezTo>
                    <a:cubicBezTo>
                      <a:pt x="166" y="246"/>
                      <a:pt x="208" y="203"/>
                      <a:pt x="256" y="155"/>
                    </a:cubicBezTo>
                    <a:cubicBezTo>
                      <a:pt x="265" y="146"/>
                      <a:pt x="289" y="119"/>
                      <a:pt x="304" y="115"/>
                    </a:cubicBezTo>
                    <a:cubicBezTo>
                      <a:pt x="327" y="109"/>
                      <a:pt x="352" y="110"/>
                      <a:pt x="376" y="107"/>
                    </a:cubicBezTo>
                    <a:cubicBezTo>
                      <a:pt x="405" y="97"/>
                      <a:pt x="426" y="83"/>
                      <a:pt x="456" y="75"/>
                    </a:cubicBezTo>
                    <a:cubicBezTo>
                      <a:pt x="464" y="70"/>
                      <a:pt x="470" y="59"/>
                      <a:pt x="480" y="59"/>
                    </a:cubicBezTo>
                    <a:cubicBezTo>
                      <a:pt x="497" y="59"/>
                      <a:pt x="512" y="70"/>
                      <a:pt x="528" y="75"/>
                    </a:cubicBezTo>
                    <a:cubicBezTo>
                      <a:pt x="562" y="86"/>
                      <a:pt x="596" y="93"/>
                      <a:pt x="632" y="99"/>
                    </a:cubicBezTo>
                    <a:cubicBezTo>
                      <a:pt x="661" y="96"/>
                      <a:pt x="691" y="95"/>
                      <a:pt x="720" y="91"/>
                    </a:cubicBezTo>
                    <a:cubicBezTo>
                      <a:pt x="728" y="90"/>
                      <a:pt x="736" y="82"/>
                      <a:pt x="744" y="83"/>
                    </a:cubicBezTo>
                    <a:cubicBezTo>
                      <a:pt x="776" y="85"/>
                      <a:pt x="840" y="99"/>
                      <a:pt x="840" y="99"/>
                    </a:cubicBezTo>
                    <a:cubicBezTo>
                      <a:pt x="879" y="89"/>
                      <a:pt x="911" y="81"/>
                      <a:pt x="952" y="75"/>
                    </a:cubicBezTo>
                    <a:cubicBezTo>
                      <a:pt x="981" y="94"/>
                      <a:pt x="981" y="111"/>
                      <a:pt x="1000" y="139"/>
                    </a:cubicBezTo>
                    <a:cubicBezTo>
                      <a:pt x="1030" y="131"/>
                      <a:pt x="1051" y="117"/>
                      <a:pt x="1080" y="107"/>
                    </a:cubicBezTo>
                    <a:cubicBezTo>
                      <a:pt x="1095" y="153"/>
                      <a:pt x="1076" y="181"/>
                      <a:pt x="1120" y="211"/>
                    </a:cubicBezTo>
                    <a:cubicBezTo>
                      <a:pt x="1176" y="192"/>
                      <a:pt x="1152" y="190"/>
                      <a:pt x="1192" y="203"/>
                    </a:cubicBezTo>
                    <a:cubicBezTo>
                      <a:pt x="1241" y="252"/>
                      <a:pt x="1194" y="216"/>
                      <a:pt x="1304" y="235"/>
                    </a:cubicBezTo>
                    <a:cubicBezTo>
                      <a:pt x="1343" y="242"/>
                      <a:pt x="1348" y="249"/>
                      <a:pt x="1376" y="267"/>
                    </a:cubicBezTo>
                    <a:cubicBezTo>
                      <a:pt x="1392" y="220"/>
                      <a:pt x="1396" y="197"/>
                      <a:pt x="1368" y="155"/>
                    </a:cubicBezTo>
                    <a:cubicBezTo>
                      <a:pt x="1365" y="139"/>
                      <a:pt x="1351" y="120"/>
                      <a:pt x="1360" y="107"/>
                    </a:cubicBezTo>
                    <a:cubicBezTo>
                      <a:pt x="1369" y="94"/>
                      <a:pt x="1392" y="103"/>
                      <a:pt x="1408" y="99"/>
                    </a:cubicBezTo>
                    <a:cubicBezTo>
                      <a:pt x="1427" y="95"/>
                      <a:pt x="1445" y="88"/>
                      <a:pt x="1464" y="83"/>
                    </a:cubicBezTo>
                    <a:cubicBezTo>
                      <a:pt x="1482" y="55"/>
                      <a:pt x="1500" y="37"/>
                      <a:pt x="1528" y="19"/>
                    </a:cubicBezTo>
                    <a:cubicBezTo>
                      <a:pt x="1567" y="29"/>
                      <a:pt x="1594" y="54"/>
                      <a:pt x="1632" y="67"/>
                    </a:cubicBezTo>
                    <a:cubicBezTo>
                      <a:pt x="1669" y="104"/>
                      <a:pt x="1675" y="100"/>
                      <a:pt x="1728" y="91"/>
                    </a:cubicBezTo>
                    <a:cubicBezTo>
                      <a:pt x="1736" y="86"/>
                      <a:pt x="1743" y="78"/>
                      <a:pt x="1752" y="75"/>
                    </a:cubicBezTo>
                    <a:cubicBezTo>
                      <a:pt x="1770" y="70"/>
                      <a:pt x="1791" y="75"/>
                      <a:pt x="1808" y="67"/>
                    </a:cubicBezTo>
                    <a:cubicBezTo>
                      <a:pt x="1816" y="63"/>
                      <a:pt x="1811" y="50"/>
                      <a:pt x="1816" y="43"/>
                    </a:cubicBezTo>
                    <a:cubicBezTo>
                      <a:pt x="1831" y="24"/>
                      <a:pt x="1868" y="16"/>
                      <a:pt x="1888" y="3"/>
                    </a:cubicBezTo>
                    <a:cubicBezTo>
                      <a:pt x="1899" y="6"/>
                      <a:pt x="1917" y="0"/>
                      <a:pt x="1920" y="11"/>
                    </a:cubicBezTo>
                    <a:cubicBezTo>
                      <a:pt x="1925" y="27"/>
                      <a:pt x="1909" y="43"/>
                      <a:pt x="1904" y="59"/>
                    </a:cubicBezTo>
                    <a:cubicBezTo>
                      <a:pt x="1893" y="91"/>
                      <a:pt x="1904" y="80"/>
                      <a:pt x="1872" y="91"/>
                    </a:cubicBezTo>
                    <a:cubicBezTo>
                      <a:pt x="1869" y="104"/>
                      <a:pt x="1868" y="118"/>
                      <a:pt x="1864" y="131"/>
                    </a:cubicBezTo>
                    <a:cubicBezTo>
                      <a:pt x="1860" y="147"/>
                      <a:pt x="1848" y="179"/>
                      <a:pt x="1848" y="179"/>
                    </a:cubicBezTo>
                    <a:cubicBezTo>
                      <a:pt x="1856" y="206"/>
                      <a:pt x="1867" y="232"/>
                      <a:pt x="1872" y="259"/>
                    </a:cubicBezTo>
                    <a:cubicBezTo>
                      <a:pt x="1876" y="283"/>
                      <a:pt x="1864" y="313"/>
                      <a:pt x="1880" y="331"/>
                    </a:cubicBezTo>
                    <a:cubicBezTo>
                      <a:pt x="1894" y="347"/>
                      <a:pt x="1923" y="336"/>
                      <a:pt x="1944" y="339"/>
                    </a:cubicBezTo>
                    <a:cubicBezTo>
                      <a:pt x="1968" y="411"/>
                      <a:pt x="1975" y="413"/>
                      <a:pt x="1952" y="515"/>
                    </a:cubicBezTo>
                    <a:cubicBezTo>
                      <a:pt x="1948" y="534"/>
                      <a:pt x="1926" y="545"/>
                      <a:pt x="1920" y="563"/>
                    </a:cubicBezTo>
                    <a:cubicBezTo>
                      <a:pt x="1915" y="579"/>
                      <a:pt x="1909" y="595"/>
                      <a:pt x="1904" y="611"/>
                    </a:cubicBezTo>
                    <a:cubicBezTo>
                      <a:pt x="1901" y="619"/>
                      <a:pt x="1896" y="635"/>
                      <a:pt x="1896" y="635"/>
                    </a:cubicBezTo>
                    <a:cubicBezTo>
                      <a:pt x="1900" y="693"/>
                      <a:pt x="1930" y="808"/>
                      <a:pt x="1904" y="867"/>
                    </a:cubicBezTo>
                    <a:cubicBezTo>
                      <a:pt x="1899" y="879"/>
                      <a:pt x="1867" y="887"/>
                      <a:pt x="1856" y="891"/>
                    </a:cubicBezTo>
                    <a:cubicBezTo>
                      <a:pt x="1833" y="876"/>
                      <a:pt x="1824" y="862"/>
                      <a:pt x="1792" y="883"/>
                    </a:cubicBezTo>
                    <a:cubicBezTo>
                      <a:pt x="1785" y="888"/>
                      <a:pt x="1791" y="902"/>
                      <a:pt x="1784" y="907"/>
                    </a:cubicBezTo>
                    <a:cubicBezTo>
                      <a:pt x="1775" y="914"/>
                      <a:pt x="1763" y="912"/>
                      <a:pt x="1752" y="915"/>
                    </a:cubicBezTo>
                    <a:cubicBezTo>
                      <a:pt x="1679" y="963"/>
                      <a:pt x="1691" y="962"/>
                      <a:pt x="1600" y="971"/>
                    </a:cubicBezTo>
                    <a:cubicBezTo>
                      <a:pt x="1564" y="1026"/>
                      <a:pt x="1613" y="968"/>
                      <a:pt x="1536" y="987"/>
                    </a:cubicBezTo>
                    <a:cubicBezTo>
                      <a:pt x="1527" y="989"/>
                      <a:pt x="1525" y="1003"/>
                      <a:pt x="1520" y="1011"/>
                    </a:cubicBezTo>
                    <a:cubicBezTo>
                      <a:pt x="1512" y="1059"/>
                      <a:pt x="1511" y="1073"/>
                      <a:pt x="1472" y="1099"/>
                    </a:cubicBezTo>
                    <a:cubicBezTo>
                      <a:pt x="1412" y="1087"/>
                      <a:pt x="1425" y="1072"/>
                      <a:pt x="1360" y="1083"/>
                    </a:cubicBezTo>
                    <a:cubicBezTo>
                      <a:pt x="1357" y="1094"/>
                      <a:pt x="1361" y="1109"/>
                      <a:pt x="1352" y="1115"/>
                    </a:cubicBezTo>
                    <a:cubicBezTo>
                      <a:pt x="1339" y="1124"/>
                      <a:pt x="1309" y="1107"/>
                      <a:pt x="1304" y="1123"/>
                    </a:cubicBezTo>
                    <a:cubicBezTo>
                      <a:pt x="1256" y="1287"/>
                      <a:pt x="1385" y="1319"/>
                      <a:pt x="1504" y="1339"/>
                    </a:cubicBezTo>
                    <a:cubicBezTo>
                      <a:pt x="1485" y="1396"/>
                      <a:pt x="1497" y="1373"/>
                      <a:pt x="1472" y="1411"/>
                    </a:cubicBezTo>
                    <a:cubicBezTo>
                      <a:pt x="1469" y="1430"/>
                      <a:pt x="1474" y="1451"/>
                      <a:pt x="1464" y="1467"/>
                    </a:cubicBezTo>
                    <a:cubicBezTo>
                      <a:pt x="1447" y="1492"/>
                      <a:pt x="1438" y="1444"/>
                      <a:pt x="1424" y="1435"/>
                    </a:cubicBezTo>
                    <a:cubicBezTo>
                      <a:pt x="1405" y="1422"/>
                      <a:pt x="1350" y="1415"/>
                      <a:pt x="1328" y="1411"/>
                    </a:cubicBezTo>
                    <a:cubicBezTo>
                      <a:pt x="1305" y="1388"/>
                      <a:pt x="1291" y="1365"/>
                      <a:pt x="1264" y="1347"/>
                    </a:cubicBezTo>
                    <a:cubicBezTo>
                      <a:pt x="1216" y="1363"/>
                      <a:pt x="1233" y="1374"/>
                      <a:pt x="1176" y="1363"/>
                    </a:cubicBezTo>
                    <a:cubicBezTo>
                      <a:pt x="1117" y="1370"/>
                      <a:pt x="1067" y="1381"/>
                      <a:pt x="1008" y="1387"/>
                    </a:cubicBezTo>
                    <a:cubicBezTo>
                      <a:pt x="1011" y="1402"/>
                      <a:pt x="1035" y="1460"/>
                      <a:pt x="1016" y="1475"/>
                    </a:cubicBezTo>
                    <a:cubicBezTo>
                      <a:pt x="1007" y="1482"/>
                      <a:pt x="995" y="1480"/>
                      <a:pt x="984" y="1483"/>
                    </a:cubicBezTo>
                    <a:cubicBezTo>
                      <a:pt x="948" y="1537"/>
                      <a:pt x="990" y="1484"/>
                      <a:pt x="944" y="1515"/>
                    </a:cubicBezTo>
                    <a:cubicBezTo>
                      <a:pt x="935" y="1521"/>
                      <a:pt x="930" y="1533"/>
                      <a:pt x="920" y="1539"/>
                    </a:cubicBezTo>
                    <a:cubicBezTo>
                      <a:pt x="903" y="1549"/>
                      <a:pt x="882" y="1549"/>
                      <a:pt x="864" y="1555"/>
                    </a:cubicBezTo>
                    <a:cubicBezTo>
                      <a:pt x="847" y="1549"/>
                      <a:pt x="834" y="1534"/>
                      <a:pt x="816" y="1531"/>
                    </a:cubicBezTo>
                    <a:cubicBezTo>
                      <a:pt x="809" y="1530"/>
                      <a:pt x="769" y="1544"/>
                      <a:pt x="760" y="1547"/>
                    </a:cubicBezTo>
                    <a:cubicBezTo>
                      <a:pt x="742" y="1520"/>
                      <a:pt x="719" y="1506"/>
                      <a:pt x="696" y="1483"/>
                    </a:cubicBezTo>
                    <a:cubicBezTo>
                      <a:pt x="677" y="1539"/>
                      <a:pt x="623" y="1512"/>
                      <a:pt x="568" y="1507"/>
                    </a:cubicBezTo>
                    <a:cubicBezTo>
                      <a:pt x="502" y="1529"/>
                      <a:pt x="537" y="1525"/>
                      <a:pt x="464" y="1515"/>
                    </a:cubicBezTo>
                    <a:cubicBezTo>
                      <a:pt x="467" y="1502"/>
                      <a:pt x="465" y="1487"/>
                      <a:pt x="472" y="1475"/>
                    </a:cubicBezTo>
                    <a:cubicBezTo>
                      <a:pt x="477" y="1467"/>
                      <a:pt x="491" y="1467"/>
                      <a:pt x="496" y="1459"/>
                    </a:cubicBezTo>
                    <a:cubicBezTo>
                      <a:pt x="510" y="1436"/>
                      <a:pt x="516" y="1389"/>
                      <a:pt x="520" y="1363"/>
                    </a:cubicBezTo>
                    <a:cubicBezTo>
                      <a:pt x="515" y="1344"/>
                      <a:pt x="513" y="1321"/>
                      <a:pt x="496" y="1307"/>
                    </a:cubicBezTo>
                    <a:cubicBezTo>
                      <a:pt x="457" y="1276"/>
                      <a:pt x="481" y="1327"/>
                      <a:pt x="464" y="1275"/>
                    </a:cubicBezTo>
                    <a:close/>
                  </a:path>
                </a:pathLst>
              </a:custGeom>
              <a:solidFill>
                <a:srgbClr val="6161CB"/>
              </a:solidFill>
              <a:ln w="25400">
                <a:solidFill>
                  <a:schemeClr val="tx1"/>
                </a:solidFill>
                <a:round/>
                <a:headEnd/>
                <a:tailEnd/>
              </a:ln>
            </p:spPr>
            <p:txBody>
              <a:bodyPr wrap="none" anchor="ctr"/>
              <a:lstStyle/>
              <a:p>
                <a:endParaRPr lang="sv-SE"/>
              </a:p>
            </p:txBody>
          </p:sp>
          <p:sp>
            <p:nvSpPr>
              <p:cNvPr id="14349" name="Freeform 25" descr="Dark downward diagonal"/>
              <p:cNvSpPr>
                <a:spLocks/>
              </p:cNvSpPr>
              <p:nvPr/>
            </p:nvSpPr>
            <p:spPr bwMode="auto">
              <a:xfrm>
                <a:off x="3412" y="2199"/>
                <a:ext cx="84" cy="105"/>
              </a:xfrm>
              <a:custGeom>
                <a:avLst/>
                <a:gdLst>
                  <a:gd name="T0" fmla="*/ 100 w 108"/>
                  <a:gd name="T1" fmla="*/ 48 h 128"/>
                  <a:gd name="T2" fmla="*/ 92 w 108"/>
                  <a:gd name="T3" fmla="*/ 16 h 128"/>
                  <a:gd name="T4" fmla="*/ 44 w 108"/>
                  <a:gd name="T5" fmla="*/ 0 h 128"/>
                  <a:gd name="T6" fmla="*/ 20 w 108"/>
                  <a:gd name="T7" fmla="*/ 104 h 128"/>
                  <a:gd name="T8" fmla="*/ 44 w 108"/>
                  <a:gd name="T9" fmla="*/ 112 h 128"/>
                  <a:gd name="T10" fmla="*/ 68 w 108"/>
                  <a:gd name="T11" fmla="*/ 128 h 128"/>
                  <a:gd name="T12" fmla="*/ 108 w 108"/>
                  <a:gd name="T13" fmla="*/ 56 h 128"/>
                  <a:gd name="T14" fmla="*/ 100 w 108"/>
                  <a:gd name="T15" fmla="*/ 48 h 128"/>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128"/>
                  <a:gd name="T26" fmla="*/ 108 w 108"/>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128">
                    <a:moveTo>
                      <a:pt x="100" y="48"/>
                    </a:moveTo>
                    <a:cubicBezTo>
                      <a:pt x="97" y="37"/>
                      <a:pt x="100" y="23"/>
                      <a:pt x="92" y="16"/>
                    </a:cubicBezTo>
                    <a:cubicBezTo>
                      <a:pt x="79" y="5"/>
                      <a:pt x="44" y="0"/>
                      <a:pt x="44" y="0"/>
                    </a:cubicBezTo>
                    <a:cubicBezTo>
                      <a:pt x="0" y="15"/>
                      <a:pt x="1" y="58"/>
                      <a:pt x="20" y="104"/>
                    </a:cubicBezTo>
                    <a:cubicBezTo>
                      <a:pt x="23" y="112"/>
                      <a:pt x="36" y="108"/>
                      <a:pt x="44" y="112"/>
                    </a:cubicBezTo>
                    <a:cubicBezTo>
                      <a:pt x="53" y="116"/>
                      <a:pt x="60" y="123"/>
                      <a:pt x="68" y="128"/>
                    </a:cubicBezTo>
                    <a:cubicBezTo>
                      <a:pt x="84" y="104"/>
                      <a:pt x="92" y="80"/>
                      <a:pt x="108" y="56"/>
                    </a:cubicBezTo>
                    <a:cubicBezTo>
                      <a:pt x="98" y="27"/>
                      <a:pt x="100" y="24"/>
                      <a:pt x="100" y="48"/>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sp>
            <p:nvSpPr>
              <p:cNvPr id="14350" name="Freeform 26" descr="Dark downward diagonal"/>
              <p:cNvSpPr>
                <a:spLocks/>
              </p:cNvSpPr>
              <p:nvPr/>
            </p:nvSpPr>
            <p:spPr bwMode="auto">
              <a:xfrm>
                <a:off x="3215" y="1871"/>
                <a:ext cx="216" cy="198"/>
              </a:xfrm>
              <a:custGeom>
                <a:avLst/>
                <a:gdLst>
                  <a:gd name="T0" fmla="*/ 153 w 278"/>
                  <a:gd name="T1" fmla="*/ 8 h 241"/>
                  <a:gd name="T2" fmla="*/ 129 w 278"/>
                  <a:gd name="T3" fmla="*/ 0 h 241"/>
                  <a:gd name="T4" fmla="*/ 57 w 278"/>
                  <a:gd name="T5" fmla="*/ 152 h 241"/>
                  <a:gd name="T6" fmla="*/ 9 w 278"/>
                  <a:gd name="T7" fmla="*/ 168 h 241"/>
                  <a:gd name="T8" fmla="*/ 81 w 278"/>
                  <a:gd name="T9" fmla="*/ 224 h 241"/>
                  <a:gd name="T10" fmla="*/ 97 w 278"/>
                  <a:gd name="T11" fmla="*/ 176 h 241"/>
                  <a:gd name="T12" fmla="*/ 209 w 278"/>
                  <a:gd name="T13" fmla="*/ 152 h 241"/>
                  <a:gd name="T14" fmla="*/ 241 w 278"/>
                  <a:gd name="T15" fmla="*/ 72 h 241"/>
                  <a:gd name="T16" fmla="*/ 193 w 278"/>
                  <a:gd name="T17" fmla="*/ 64 h 241"/>
                  <a:gd name="T18" fmla="*/ 177 w 278"/>
                  <a:gd name="T19" fmla="*/ 40 h 241"/>
                  <a:gd name="T20" fmla="*/ 153 w 278"/>
                  <a:gd name="T21" fmla="*/ 8 h 2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8"/>
                  <a:gd name="T34" fmla="*/ 0 h 241"/>
                  <a:gd name="T35" fmla="*/ 278 w 278"/>
                  <a:gd name="T36" fmla="*/ 241 h 2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8" h="241">
                    <a:moveTo>
                      <a:pt x="153" y="8"/>
                    </a:moveTo>
                    <a:cubicBezTo>
                      <a:pt x="145" y="5"/>
                      <a:pt x="137" y="0"/>
                      <a:pt x="129" y="0"/>
                    </a:cubicBezTo>
                    <a:cubicBezTo>
                      <a:pt x="0" y="0"/>
                      <a:pt x="104" y="18"/>
                      <a:pt x="57" y="152"/>
                    </a:cubicBezTo>
                    <a:cubicBezTo>
                      <a:pt x="51" y="168"/>
                      <a:pt x="9" y="168"/>
                      <a:pt x="9" y="168"/>
                    </a:cubicBezTo>
                    <a:cubicBezTo>
                      <a:pt x="19" y="241"/>
                      <a:pt x="11" y="238"/>
                      <a:pt x="81" y="224"/>
                    </a:cubicBezTo>
                    <a:cubicBezTo>
                      <a:pt x="86" y="208"/>
                      <a:pt x="81" y="181"/>
                      <a:pt x="97" y="176"/>
                    </a:cubicBezTo>
                    <a:cubicBezTo>
                      <a:pt x="165" y="153"/>
                      <a:pt x="128" y="162"/>
                      <a:pt x="209" y="152"/>
                    </a:cubicBezTo>
                    <a:cubicBezTo>
                      <a:pt x="229" y="139"/>
                      <a:pt x="278" y="103"/>
                      <a:pt x="241" y="72"/>
                    </a:cubicBezTo>
                    <a:cubicBezTo>
                      <a:pt x="229" y="61"/>
                      <a:pt x="209" y="67"/>
                      <a:pt x="193" y="64"/>
                    </a:cubicBezTo>
                    <a:cubicBezTo>
                      <a:pt x="188" y="56"/>
                      <a:pt x="184" y="47"/>
                      <a:pt x="177" y="40"/>
                    </a:cubicBezTo>
                    <a:cubicBezTo>
                      <a:pt x="149" y="12"/>
                      <a:pt x="153" y="39"/>
                      <a:pt x="153" y="8"/>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sp>
            <p:nvSpPr>
              <p:cNvPr id="14351" name="Freeform 27" descr="Dark downward diagonal"/>
              <p:cNvSpPr>
                <a:spLocks/>
              </p:cNvSpPr>
              <p:nvPr/>
            </p:nvSpPr>
            <p:spPr bwMode="auto">
              <a:xfrm>
                <a:off x="3421" y="2365"/>
                <a:ext cx="335" cy="444"/>
              </a:xfrm>
              <a:custGeom>
                <a:avLst/>
                <a:gdLst>
                  <a:gd name="T0" fmla="*/ 62 w 335"/>
                  <a:gd name="T1" fmla="*/ 44 h 444"/>
                  <a:gd name="T2" fmla="*/ 19 w 335"/>
                  <a:gd name="T3" fmla="*/ 90 h 444"/>
                  <a:gd name="T4" fmla="*/ 0 w 335"/>
                  <a:gd name="T5" fmla="*/ 274 h 444"/>
                  <a:gd name="T6" fmla="*/ 6 w 335"/>
                  <a:gd name="T7" fmla="*/ 313 h 444"/>
                  <a:gd name="T8" fmla="*/ 25 w 335"/>
                  <a:gd name="T9" fmla="*/ 320 h 444"/>
                  <a:gd name="T10" fmla="*/ 69 w 335"/>
                  <a:gd name="T11" fmla="*/ 359 h 444"/>
                  <a:gd name="T12" fmla="*/ 86 w 335"/>
                  <a:gd name="T13" fmla="*/ 374 h 444"/>
                  <a:gd name="T14" fmla="*/ 113 w 335"/>
                  <a:gd name="T15" fmla="*/ 371 h 444"/>
                  <a:gd name="T16" fmla="*/ 155 w 335"/>
                  <a:gd name="T17" fmla="*/ 371 h 444"/>
                  <a:gd name="T18" fmla="*/ 176 w 335"/>
                  <a:gd name="T19" fmla="*/ 356 h 444"/>
                  <a:gd name="T20" fmla="*/ 191 w 335"/>
                  <a:gd name="T21" fmla="*/ 359 h 444"/>
                  <a:gd name="T22" fmla="*/ 221 w 335"/>
                  <a:gd name="T23" fmla="*/ 386 h 444"/>
                  <a:gd name="T24" fmla="*/ 233 w 335"/>
                  <a:gd name="T25" fmla="*/ 401 h 444"/>
                  <a:gd name="T26" fmla="*/ 263 w 335"/>
                  <a:gd name="T27" fmla="*/ 407 h 444"/>
                  <a:gd name="T28" fmla="*/ 284 w 335"/>
                  <a:gd name="T29" fmla="*/ 419 h 444"/>
                  <a:gd name="T30" fmla="*/ 299 w 335"/>
                  <a:gd name="T31" fmla="*/ 440 h 444"/>
                  <a:gd name="T32" fmla="*/ 302 w 335"/>
                  <a:gd name="T33" fmla="*/ 392 h 444"/>
                  <a:gd name="T34" fmla="*/ 314 w 335"/>
                  <a:gd name="T35" fmla="*/ 362 h 444"/>
                  <a:gd name="T36" fmla="*/ 281 w 335"/>
                  <a:gd name="T37" fmla="*/ 356 h 444"/>
                  <a:gd name="T38" fmla="*/ 251 w 335"/>
                  <a:gd name="T39" fmla="*/ 344 h 444"/>
                  <a:gd name="T40" fmla="*/ 218 w 335"/>
                  <a:gd name="T41" fmla="*/ 311 h 444"/>
                  <a:gd name="T42" fmla="*/ 194 w 335"/>
                  <a:gd name="T43" fmla="*/ 266 h 444"/>
                  <a:gd name="T44" fmla="*/ 194 w 335"/>
                  <a:gd name="T45" fmla="*/ 236 h 444"/>
                  <a:gd name="T46" fmla="*/ 197 w 335"/>
                  <a:gd name="T47" fmla="*/ 212 h 444"/>
                  <a:gd name="T48" fmla="*/ 224 w 335"/>
                  <a:gd name="T49" fmla="*/ 197 h 444"/>
                  <a:gd name="T50" fmla="*/ 254 w 335"/>
                  <a:gd name="T51" fmla="*/ 167 h 444"/>
                  <a:gd name="T52" fmla="*/ 317 w 335"/>
                  <a:gd name="T53" fmla="*/ 176 h 444"/>
                  <a:gd name="T54" fmla="*/ 274 w 335"/>
                  <a:gd name="T55" fmla="*/ 44 h 444"/>
                  <a:gd name="T56" fmla="*/ 162 w 335"/>
                  <a:gd name="T57" fmla="*/ 5 h 444"/>
                  <a:gd name="T58" fmla="*/ 69 w 335"/>
                  <a:gd name="T59" fmla="*/ 11 h 444"/>
                  <a:gd name="T60" fmla="*/ 62 w 335"/>
                  <a:gd name="T61" fmla="*/ 44 h 4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5"/>
                  <a:gd name="T94" fmla="*/ 0 h 444"/>
                  <a:gd name="T95" fmla="*/ 335 w 335"/>
                  <a:gd name="T96" fmla="*/ 444 h 4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5" h="444">
                    <a:moveTo>
                      <a:pt x="62" y="44"/>
                    </a:moveTo>
                    <a:cubicBezTo>
                      <a:pt x="34" y="54"/>
                      <a:pt x="26" y="58"/>
                      <a:pt x="19" y="90"/>
                    </a:cubicBezTo>
                    <a:cubicBezTo>
                      <a:pt x="29" y="155"/>
                      <a:pt x="15" y="212"/>
                      <a:pt x="0" y="274"/>
                    </a:cubicBezTo>
                    <a:cubicBezTo>
                      <a:pt x="2" y="287"/>
                      <a:pt x="0" y="302"/>
                      <a:pt x="6" y="313"/>
                    </a:cubicBezTo>
                    <a:cubicBezTo>
                      <a:pt x="9" y="319"/>
                      <a:pt x="19" y="316"/>
                      <a:pt x="25" y="320"/>
                    </a:cubicBezTo>
                    <a:cubicBezTo>
                      <a:pt x="41" y="332"/>
                      <a:pt x="55" y="345"/>
                      <a:pt x="69" y="359"/>
                    </a:cubicBezTo>
                    <a:cubicBezTo>
                      <a:pt x="79" y="367"/>
                      <a:pt x="79" y="373"/>
                      <a:pt x="86" y="374"/>
                    </a:cubicBezTo>
                    <a:cubicBezTo>
                      <a:pt x="93" y="376"/>
                      <a:pt x="102" y="371"/>
                      <a:pt x="113" y="371"/>
                    </a:cubicBezTo>
                    <a:cubicBezTo>
                      <a:pt x="146" y="368"/>
                      <a:pt x="143" y="368"/>
                      <a:pt x="155" y="371"/>
                    </a:cubicBezTo>
                    <a:cubicBezTo>
                      <a:pt x="164" y="362"/>
                      <a:pt x="170" y="358"/>
                      <a:pt x="176" y="356"/>
                    </a:cubicBezTo>
                    <a:cubicBezTo>
                      <a:pt x="182" y="354"/>
                      <a:pt x="183" y="354"/>
                      <a:pt x="191" y="359"/>
                    </a:cubicBezTo>
                    <a:cubicBezTo>
                      <a:pt x="199" y="364"/>
                      <a:pt x="214" y="379"/>
                      <a:pt x="221" y="386"/>
                    </a:cubicBezTo>
                    <a:cubicBezTo>
                      <a:pt x="229" y="393"/>
                      <a:pt x="226" y="399"/>
                      <a:pt x="233" y="401"/>
                    </a:cubicBezTo>
                    <a:cubicBezTo>
                      <a:pt x="240" y="404"/>
                      <a:pt x="255" y="404"/>
                      <a:pt x="263" y="407"/>
                    </a:cubicBezTo>
                    <a:cubicBezTo>
                      <a:pt x="271" y="410"/>
                      <a:pt x="278" y="414"/>
                      <a:pt x="284" y="419"/>
                    </a:cubicBezTo>
                    <a:cubicBezTo>
                      <a:pt x="290" y="424"/>
                      <a:pt x="296" y="444"/>
                      <a:pt x="299" y="440"/>
                    </a:cubicBezTo>
                    <a:cubicBezTo>
                      <a:pt x="302" y="436"/>
                      <a:pt x="300" y="405"/>
                      <a:pt x="302" y="392"/>
                    </a:cubicBezTo>
                    <a:cubicBezTo>
                      <a:pt x="304" y="379"/>
                      <a:pt x="317" y="368"/>
                      <a:pt x="314" y="362"/>
                    </a:cubicBezTo>
                    <a:cubicBezTo>
                      <a:pt x="311" y="356"/>
                      <a:pt x="291" y="359"/>
                      <a:pt x="281" y="356"/>
                    </a:cubicBezTo>
                    <a:cubicBezTo>
                      <a:pt x="271" y="353"/>
                      <a:pt x="261" y="351"/>
                      <a:pt x="251" y="344"/>
                    </a:cubicBezTo>
                    <a:cubicBezTo>
                      <a:pt x="241" y="337"/>
                      <a:pt x="227" y="324"/>
                      <a:pt x="218" y="311"/>
                    </a:cubicBezTo>
                    <a:cubicBezTo>
                      <a:pt x="209" y="298"/>
                      <a:pt x="198" y="279"/>
                      <a:pt x="194" y="266"/>
                    </a:cubicBezTo>
                    <a:cubicBezTo>
                      <a:pt x="190" y="253"/>
                      <a:pt x="193" y="245"/>
                      <a:pt x="194" y="236"/>
                    </a:cubicBezTo>
                    <a:cubicBezTo>
                      <a:pt x="195" y="227"/>
                      <a:pt x="192" y="218"/>
                      <a:pt x="197" y="212"/>
                    </a:cubicBezTo>
                    <a:cubicBezTo>
                      <a:pt x="202" y="206"/>
                      <a:pt x="215" y="205"/>
                      <a:pt x="224" y="197"/>
                    </a:cubicBezTo>
                    <a:cubicBezTo>
                      <a:pt x="233" y="189"/>
                      <a:pt x="239" y="170"/>
                      <a:pt x="254" y="167"/>
                    </a:cubicBezTo>
                    <a:cubicBezTo>
                      <a:pt x="269" y="164"/>
                      <a:pt x="314" y="196"/>
                      <a:pt x="317" y="176"/>
                    </a:cubicBezTo>
                    <a:cubicBezTo>
                      <a:pt x="314" y="104"/>
                      <a:pt x="335" y="76"/>
                      <a:pt x="274" y="44"/>
                    </a:cubicBezTo>
                    <a:cubicBezTo>
                      <a:pt x="250" y="6"/>
                      <a:pt x="203" y="12"/>
                      <a:pt x="162" y="5"/>
                    </a:cubicBezTo>
                    <a:cubicBezTo>
                      <a:pt x="131" y="7"/>
                      <a:pt x="98" y="0"/>
                      <a:pt x="69" y="11"/>
                    </a:cubicBezTo>
                    <a:cubicBezTo>
                      <a:pt x="58" y="16"/>
                      <a:pt x="62" y="44"/>
                      <a:pt x="62" y="44"/>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sp>
            <p:nvSpPr>
              <p:cNvPr id="14352" name="Freeform 28" descr="Dark downward diagonal"/>
              <p:cNvSpPr>
                <a:spLocks/>
              </p:cNvSpPr>
              <p:nvPr/>
            </p:nvSpPr>
            <p:spPr bwMode="auto">
              <a:xfrm>
                <a:off x="2859" y="2126"/>
                <a:ext cx="239" cy="198"/>
              </a:xfrm>
              <a:custGeom>
                <a:avLst/>
                <a:gdLst>
                  <a:gd name="T0" fmla="*/ 51 w 239"/>
                  <a:gd name="T1" fmla="*/ 109 h 198"/>
                  <a:gd name="T2" fmla="*/ 45 w 239"/>
                  <a:gd name="T3" fmla="*/ 67 h 198"/>
                  <a:gd name="T4" fmla="*/ 30 w 239"/>
                  <a:gd name="T5" fmla="*/ 28 h 198"/>
                  <a:gd name="T6" fmla="*/ 27 w 239"/>
                  <a:gd name="T7" fmla="*/ 1 h 198"/>
                  <a:gd name="T8" fmla="*/ 195 w 239"/>
                  <a:gd name="T9" fmla="*/ 34 h 198"/>
                  <a:gd name="T10" fmla="*/ 214 w 239"/>
                  <a:gd name="T11" fmla="*/ 47 h 198"/>
                  <a:gd name="T12" fmla="*/ 239 w 239"/>
                  <a:gd name="T13" fmla="*/ 87 h 198"/>
                  <a:gd name="T14" fmla="*/ 233 w 239"/>
                  <a:gd name="T15" fmla="*/ 113 h 198"/>
                  <a:gd name="T16" fmla="*/ 146 w 239"/>
                  <a:gd name="T17" fmla="*/ 126 h 198"/>
                  <a:gd name="T18" fmla="*/ 127 w 239"/>
                  <a:gd name="T19" fmla="*/ 146 h 198"/>
                  <a:gd name="T20" fmla="*/ 121 w 239"/>
                  <a:gd name="T21" fmla="*/ 166 h 198"/>
                  <a:gd name="T22" fmla="*/ 84 w 239"/>
                  <a:gd name="T23" fmla="*/ 196 h 198"/>
                  <a:gd name="T24" fmla="*/ 57 w 239"/>
                  <a:gd name="T25" fmla="*/ 178 h 198"/>
                  <a:gd name="T26" fmla="*/ 66 w 239"/>
                  <a:gd name="T27" fmla="*/ 154 h 198"/>
                  <a:gd name="T28" fmla="*/ 60 w 239"/>
                  <a:gd name="T29" fmla="*/ 136 h 198"/>
                  <a:gd name="T30" fmla="*/ 54 w 239"/>
                  <a:gd name="T31" fmla="*/ 127 h 198"/>
                  <a:gd name="T32" fmla="*/ 51 w 239"/>
                  <a:gd name="T33" fmla="*/ 109 h 1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9"/>
                  <a:gd name="T52" fmla="*/ 0 h 198"/>
                  <a:gd name="T53" fmla="*/ 239 w 239"/>
                  <a:gd name="T54" fmla="*/ 198 h 1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9" h="198">
                    <a:moveTo>
                      <a:pt x="51" y="109"/>
                    </a:moveTo>
                    <a:cubicBezTo>
                      <a:pt x="47" y="98"/>
                      <a:pt x="50" y="86"/>
                      <a:pt x="45" y="67"/>
                    </a:cubicBezTo>
                    <a:cubicBezTo>
                      <a:pt x="42" y="54"/>
                      <a:pt x="33" y="39"/>
                      <a:pt x="30" y="28"/>
                    </a:cubicBezTo>
                    <a:cubicBezTo>
                      <a:pt x="27" y="17"/>
                      <a:pt x="0" y="0"/>
                      <a:pt x="27" y="1"/>
                    </a:cubicBezTo>
                    <a:cubicBezTo>
                      <a:pt x="54" y="2"/>
                      <a:pt x="164" y="26"/>
                      <a:pt x="195" y="34"/>
                    </a:cubicBezTo>
                    <a:cubicBezTo>
                      <a:pt x="202" y="38"/>
                      <a:pt x="209" y="41"/>
                      <a:pt x="214" y="47"/>
                    </a:cubicBezTo>
                    <a:cubicBezTo>
                      <a:pt x="224" y="59"/>
                      <a:pt x="239" y="87"/>
                      <a:pt x="239" y="87"/>
                    </a:cubicBezTo>
                    <a:cubicBezTo>
                      <a:pt x="237" y="96"/>
                      <a:pt x="239" y="107"/>
                      <a:pt x="233" y="113"/>
                    </a:cubicBezTo>
                    <a:cubicBezTo>
                      <a:pt x="227" y="118"/>
                      <a:pt x="146" y="126"/>
                      <a:pt x="146" y="126"/>
                    </a:cubicBezTo>
                    <a:cubicBezTo>
                      <a:pt x="139" y="133"/>
                      <a:pt x="132" y="138"/>
                      <a:pt x="127" y="146"/>
                    </a:cubicBezTo>
                    <a:cubicBezTo>
                      <a:pt x="123" y="152"/>
                      <a:pt x="125" y="161"/>
                      <a:pt x="121" y="166"/>
                    </a:cubicBezTo>
                    <a:cubicBezTo>
                      <a:pt x="108" y="181"/>
                      <a:pt x="97" y="182"/>
                      <a:pt x="84" y="196"/>
                    </a:cubicBezTo>
                    <a:cubicBezTo>
                      <a:pt x="73" y="198"/>
                      <a:pt x="60" y="185"/>
                      <a:pt x="57" y="178"/>
                    </a:cubicBezTo>
                    <a:cubicBezTo>
                      <a:pt x="54" y="171"/>
                      <a:pt x="65" y="161"/>
                      <a:pt x="66" y="154"/>
                    </a:cubicBezTo>
                    <a:cubicBezTo>
                      <a:pt x="71" y="147"/>
                      <a:pt x="56" y="143"/>
                      <a:pt x="60" y="136"/>
                    </a:cubicBezTo>
                    <a:cubicBezTo>
                      <a:pt x="58" y="132"/>
                      <a:pt x="55" y="131"/>
                      <a:pt x="54" y="127"/>
                    </a:cubicBezTo>
                    <a:cubicBezTo>
                      <a:pt x="53" y="123"/>
                      <a:pt x="53" y="119"/>
                      <a:pt x="51" y="109"/>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sp>
            <p:nvSpPr>
              <p:cNvPr id="14353" name="Freeform 29" descr="Dark downward diagonal"/>
              <p:cNvSpPr>
                <a:spLocks/>
              </p:cNvSpPr>
              <p:nvPr/>
            </p:nvSpPr>
            <p:spPr bwMode="auto">
              <a:xfrm>
                <a:off x="3851" y="2120"/>
                <a:ext cx="154" cy="178"/>
              </a:xfrm>
              <a:custGeom>
                <a:avLst/>
                <a:gdLst>
                  <a:gd name="T0" fmla="*/ 32 w 198"/>
                  <a:gd name="T1" fmla="*/ 32 h 216"/>
                  <a:gd name="T2" fmla="*/ 8 w 198"/>
                  <a:gd name="T3" fmla="*/ 120 h 216"/>
                  <a:gd name="T4" fmla="*/ 0 w 198"/>
                  <a:gd name="T5" fmla="*/ 144 h 216"/>
                  <a:gd name="T6" fmla="*/ 56 w 198"/>
                  <a:gd name="T7" fmla="*/ 216 h 216"/>
                  <a:gd name="T8" fmla="*/ 112 w 198"/>
                  <a:gd name="T9" fmla="*/ 128 h 216"/>
                  <a:gd name="T10" fmla="*/ 136 w 198"/>
                  <a:gd name="T11" fmla="*/ 120 h 216"/>
                  <a:gd name="T12" fmla="*/ 160 w 198"/>
                  <a:gd name="T13" fmla="*/ 104 h 216"/>
                  <a:gd name="T14" fmla="*/ 168 w 198"/>
                  <a:gd name="T15" fmla="*/ 16 h 216"/>
                  <a:gd name="T16" fmla="*/ 120 w 198"/>
                  <a:gd name="T17" fmla="*/ 0 h 216"/>
                  <a:gd name="T18" fmla="*/ 56 w 198"/>
                  <a:gd name="T19" fmla="*/ 8 h 216"/>
                  <a:gd name="T20" fmla="*/ 32 w 198"/>
                  <a:gd name="T21" fmla="*/ 32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8"/>
                  <a:gd name="T34" fmla="*/ 0 h 216"/>
                  <a:gd name="T35" fmla="*/ 198 w 198"/>
                  <a:gd name="T36" fmla="*/ 216 h 2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8" h="216">
                    <a:moveTo>
                      <a:pt x="32" y="32"/>
                    </a:moveTo>
                    <a:cubicBezTo>
                      <a:pt x="21" y="89"/>
                      <a:pt x="28" y="59"/>
                      <a:pt x="8" y="120"/>
                    </a:cubicBezTo>
                    <a:cubicBezTo>
                      <a:pt x="5" y="128"/>
                      <a:pt x="0" y="144"/>
                      <a:pt x="0" y="144"/>
                    </a:cubicBezTo>
                    <a:cubicBezTo>
                      <a:pt x="9" y="187"/>
                      <a:pt x="14" y="202"/>
                      <a:pt x="56" y="216"/>
                    </a:cubicBezTo>
                    <a:cubicBezTo>
                      <a:pt x="122" y="194"/>
                      <a:pt x="84" y="163"/>
                      <a:pt x="112" y="128"/>
                    </a:cubicBezTo>
                    <a:cubicBezTo>
                      <a:pt x="117" y="121"/>
                      <a:pt x="128" y="124"/>
                      <a:pt x="136" y="120"/>
                    </a:cubicBezTo>
                    <a:cubicBezTo>
                      <a:pt x="145" y="116"/>
                      <a:pt x="152" y="109"/>
                      <a:pt x="160" y="104"/>
                    </a:cubicBezTo>
                    <a:cubicBezTo>
                      <a:pt x="179" y="76"/>
                      <a:pt x="198" y="59"/>
                      <a:pt x="168" y="16"/>
                    </a:cubicBezTo>
                    <a:cubicBezTo>
                      <a:pt x="158" y="2"/>
                      <a:pt x="120" y="0"/>
                      <a:pt x="120" y="0"/>
                    </a:cubicBezTo>
                    <a:cubicBezTo>
                      <a:pt x="99" y="3"/>
                      <a:pt x="76" y="1"/>
                      <a:pt x="56" y="8"/>
                    </a:cubicBezTo>
                    <a:cubicBezTo>
                      <a:pt x="45" y="12"/>
                      <a:pt x="32" y="32"/>
                      <a:pt x="32" y="32"/>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grpSp>
        <p:grpSp>
          <p:nvGrpSpPr>
            <p:cNvPr id="5" name="Group 30"/>
            <p:cNvGrpSpPr>
              <a:grpSpLocks/>
            </p:cNvGrpSpPr>
            <p:nvPr/>
          </p:nvGrpSpPr>
          <p:grpSpPr bwMode="auto">
            <a:xfrm>
              <a:off x="4894263" y="3201988"/>
              <a:ext cx="887412" cy="781050"/>
              <a:chOff x="3083" y="2081"/>
              <a:chExt cx="559" cy="492"/>
            </a:xfrm>
          </p:grpSpPr>
          <p:sp>
            <p:nvSpPr>
              <p:cNvPr id="14345" name="Freeform 31"/>
              <p:cNvSpPr>
                <a:spLocks/>
              </p:cNvSpPr>
              <p:nvPr/>
            </p:nvSpPr>
            <p:spPr bwMode="auto">
              <a:xfrm>
                <a:off x="3083" y="2081"/>
                <a:ext cx="559" cy="492"/>
              </a:xfrm>
              <a:custGeom>
                <a:avLst/>
                <a:gdLst>
                  <a:gd name="T0" fmla="*/ 384 w 1975"/>
                  <a:gd name="T1" fmla="*/ 1387 h 1555"/>
                  <a:gd name="T2" fmla="*/ 312 w 1975"/>
                  <a:gd name="T3" fmla="*/ 1387 h 1555"/>
                  <a:gd name="T4" fmla="*/ 288 w 1975"/>
                  <a:gd name="T5" fmla="*/ 1291 h 1555"/>
                  <a:gd name="T6" fmla="*/ 240 w 1975"/>
                  <a:gd name="T7" fmla="*/ 1099 h 1555"/>
                  <a:gd name="T8" fmla="*/ 184 w 1975"/>
                  <a:gd name="T9" fmla="*/ 979 h 1555"/>
                  <a:gd name="T10" fmla="*/ 152 w 1975"/>
                  <a:gd name="T11" fmla="*/ 883 h 1555"/>
                  <a:gd name="T12" fmla="*/ 128 w 1975"/>
                  <a:gd name="T13" fmla="*/ 763 h 1555"/>
                  <a:gd name="T14" fmla="*/ 88 w 1975"/>
                  <a:gd name="T15" fmla="*/ 699 h 1555"/>
                  <a:gd name="T16" fmla="*/ 56 w 1975"/>
                  <a:gd name="T17" fmla="*/ 563 h 1555"/>
                  <a:gd name="T18" fmla="*/ 16 w 1975"/>
                  <a:gd name="T19" fmla="*/ 475 h 1555"/>
                  <a:gd name="T20" fmla="*/ 8 w 1975"/>
                  <a:gd name="T21" fmla="*/ 371 h 1555"/>
                  <a:gd name="T22" fmla="*/ 96 w 1975"/>
                  <a:gd name="T23" fmla="*/ 403 h 1555"/>
                  <a:gd name="T24" fmla="*/ 136 w 1975"/>
                  <a:gd name="T25" fmla="*/ 339 h 1555"/>
                  <a:gd name="T26" fmla="*/ 256 w 1975"/>
                  <a:gd name="T27" fmla="*/ 155 h 1555"/>
                  <a:gd name="T28" fmla="*/ 376 w 1975"/>
                  <a:gd name="T29" fmla="*/ 107 h 1555"/>
                  <a:gd name="T30" fmla="*/ 480 w 1975"/>
                  <a:gd name="T31" fmla="*/ 59 h 1555"/>
                  <a:gd name="T32" fmla="*/ 632 w 1975"/>
                  <a:gd name="T33" fmla="*/ 99 h 1555"/>
                  <a:gd name="T34" fmla="*/ 744 w 1975"/>
                  <a:gd name="T35" fmla="*/ 83 h 1555"/>
                  <a:gd name="T36" fmla="*/ 952 w 1975"/>
                  <a:gd name="T37" fmla="*/ 75 h 1555"/>
                  <a:gd name="T38" fmla="*/ 1080 w 1975"/>
                  <a:gd name="T39" fmla="*/ 107 h 1555"/>
                  <a:gd name="T40" fmla="*/ 1192 w 1975"/>
                  <a:gd name="T41" fmla="*/ 203 h 1555"/>
                  <a:gd name="T42" fmla="*/ 1376 w 1975"/>
                  <a:gd name="T43" fmla="*/ 267 h 1555"/>
                  <a:gd name="T44" fmla="*/ 1360 w 1975"/>
                  <a:gd name="T45" fmla="*/ 107 h 1555"/>
                  <a:gd name="T46" fmla="*/ 1464 w 1975"/>
                  <a:gd name="T47" fmla="*/ 83 h 1555"/>
                  <a:gd name="T48" fmla="*/ 1632 w 1975"/>
                  <a:gd name="T49" fmla="*/ 67 h 1555"/>
                  <a:gd name="T50" fmla="*/ 1752 w 1975"/>
                  <a:gd name="T51" fmla="*/ 75 h 1555"/>
                  <a:gd name="T52" fmla="*/ 1816 w 1975"/>
                  <a:gd name="T53" fmla="*/ 43 h 1555"/>
                  <a:gd name="T54" fmla="*/ 1920 w 1975"/>
                  <a:gd name="T55" fmla="*/ 11 h 1555"/>
                  <a:gd name="T56" fmla="*/ 1872 w 1975"/>
                  <a:gd name="T57" fmla="*/ 91 h 1555"/>
                  <a:gd name="T58" fmla="*/ 1848 w 1975"/>
                  <a:gd name="T59" fmla="*/ 179 h 1555"/>
                  <a:gd name="T60" fmla="*/ 1880 w 1975"/>
                  <a:gd name="T61" fmla="*/ 331 h 1555"/>
                  <a:gd name="T62" fmla="*/ 1952 w 1975"/>
                  <a:gd name="T63" fmla="*/ 515 h 1555"/>
                  <a:gd name="T64" fmla="*/ 1904 w 1975"/>
                  <a:gd name="T65" fmla="*/ 611 h 1555"/>
                  <a:gd name="T66" fmla="*/ 1904 w 1975"/>
                  <a:gd name="T67" fmla="*/ 867 h 1555"/>
                  <a:gd name="T68" fmla="*/ 1792 w 1975"/>
                  <a:gd name="T69" fmla="*/ 883 h 1555"/>
                  <a:gd name="T70" fmla="*/ 1752 w 1975"/>
                  <a:gd name="T71" fmla="*/ 915 h 1555"/>
                  <a:gd name="T72" fmla="*/ 1536 w 1975"/>
                  <a:gd name="T73" fmla="*/ 987 h 1555"/>
                  <a:gd name="T74" fmla="*/ 1472 w 1975"/>
                  <a:gd name="T75" fmla="*/ 1099 h 1555"/>
                  <a:gd name="T76" fmla="*/ 1352 w 1975"/>
                  <a:gd name="T77" fmla="*/ 1115 h 1555"/>
                  <a:gd name="T78" fmla="*/ 1504 w 1975"/>
                  <a:gd name="T79" fmla="*/ 1339 h 1555"/>
                  <a:gd name="T80" fmla="*/ 1464 w 1975"/>
                  <a:gd name="T81" fmla="*/ 1467 h 1555"/>
                  <a:gd name="T82" fmla="*/ 1328 w 1975"/>
                  <a:gd name="T83" fmla="*/ 1411 h 1555"/>
                  <a:gd name="T84" fmla="*/ 1176 w 1975"/>
                  <a:gd name="T85" fmla="*/ 1363 h 1555"/>
                  <a:gd name="T86" fmla="*/ 1016 w 1975"/>
                  <a:gd name="T87" fmla="*/ 1475 h 1555"/>
                  <a:gd name="T88" fmla="*/ 944 w 1975"/>
                  <a:gd name="T89" fmla="*/ 1515 h 1555"/>
                  <a:gd name="T90" fmla="*/ 864 w 1975"/>
                  <a:gd name="T91" fmla="*/ 1555 h 1555"/>
                  <a:gd name="T92" fmla="*/ 760 w 1975"/>
                  <a:gd name="T93" fmla="*/ 1547 h 1555"/>
                  <a:gd name="T94" fmla="*/ 568 w 1975"/>
                  <a:gd name="T95" fmla="*/ 1507 h 1555"/>
                  <a:gd name="T96" fmla="*/ 472 w 1975"/>
                  <a:gd name="T97" fmla="*/ 1475 h 1555"/>
                  <a:gd name="T98" fmla="*/ 520 w 1975"/>
                  <a:gd name="T99" fmla="*/ 1363 h 1555"/>
                  <a:gd name="T100" fmla="*/ 464 w 1975"/>
                  <a:gd name="T101" fmla="*/ 1275 h 15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75"/>
                  <a:gd name="T154" fmla="*/ 0 h 1555"/>
                  <a:gd name="T155" fmla="*/ 1975 w 1975"/>
                  <a:gd name="T156" fmla="*/ 1555 h 15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75" h="1555">
                    <a:moveTo>
                      <a:pt x="464" y="1275"/>
                    </a:moveTo>
                    <a:cubicBezTo>
                      <a:pt x="416" y="1307"/>
                      <a:pt x="436" y="1357"/>
                      <a:pt x="384" y="1387"/>
                    </a:cubicBezTo>
                    <a:cubicBezTo>
                      <a:pt x="374" y="1392"/>
                      <a:pt x="363" y="1392"/>
                      <a:pt x="352" y="1395"/>
                    </a:cubicBezTo>
                    <a:cubicBezTo>
                      <a:pt x="339" y="1392"/>
                      <a:pt x="320" y="1398"/>
                      <a:pt x="312" y="1387"/>
                    </a:cubicBezTo>
                    <a:cubicBezTo>
                      <a:pt x="298" y="1370"/>
                      <a:pt x="301" y="1344"/>
                      <a:pt x="296" y="1323"/>
                    </a:cubicBezTo>
                    <a:cubicBezTo>
                      <a:pt x="293" y="1312"/>
                      <a:pt x="288" y="1291"/>
                      <a:pt x="288" y="1291"/>
                    </a:cubicBezTo>
                    <a:cubicBezTo>
                      <a:pt x="301" y="1213"/>
                      <a:pt x="316" y="1207"/>
                      <a:pt x="256" y="1147"/>
                    </a:cubicBezTo>
                    <a:cubicBezTo>
                      <a:pt x="251" y="1131"/>
                      <a:pt x="249" y="1113"/>
                      <a:pt x="240" y="1099"/>
                    </a:cubicBezTo>
                    <a:cubicBezTo>
                      <a:pt x="229" y="1083"/>
                      <a:pt x="214" y="1069"/>
                      <a:pt x="208" y="1051"/>
                    </a:cubicBezTo>
                    <a:cubicBezTo>
                      <a:pt x="200" y="1027"/>
                      <a:pt x="192" y="1003"/>
                      <a:pt x="184" y="979"/>
                    </a:cubicBezTo>
                    <a:cubicBezTo>
                      <a:pt x="176" y="955"/>
                      <a:pt x="168" y="931"/>
                      <a:pt x="160" y="907"/>
                    </a:cubicBezTo>
                    <a:cubicBezTo>
                      <a:pt x="157" y="899"/>
                      <a:pt x="152" y="883"/>
                      <a:pt x="152" y="883"/>
                    </a:cubicBezTo>
                    <a:cubicBezTo>
                      <a:pt x="157" y="875"/>
                      <a:pt x="167" y="869"/>
                      <a:pt x="168" y="859"/>
                    </a:cubicBezTo>
                    <a:cubicBezTo>
                      <a:pt x="170" y="837"/>
                      <a:pt x="153" y="771"/>
                      <a:pt x="128" y="763"/>
                    </a:cubicBezTo>
                    <a:cubicBezTo>
                      <a:pt x="112" y="758"/>
                      <a:pt x="80" y="747"/>
                      <a:pt x="80" y="747"/>
                    </a:cubicBezTo>
                    <a:cubicBezTo>
                      <a:pt x="60" y="687"/>
                      <a:pt x="78" y="761"/>
                      <a:pt x="88" y="699"/>
                    </a:cubicBezTo>
                    <a:cubicBezTo>
                      <a:pt x="90" y="686"/>
                      <a:pt x="70" y="659"/>
                      <a:pt x="64" y="651"/>
                    </a:cubicBezTo>
                    <a:cubicBezTo>
                      <a:pt x="74" y="622"/>
                      <a:pt x="72" y="591"/>
                      <a:pt x="56" y="563"/>
                    </a:cubicBezTo>
                    <a:cubicBezTo>
                      <a:pt x="47" y="546"/>
                      <a:pt x="24" y="515"/>
                      <a:pt x="24" y="515"/>
                    </a:cubicBezTo>
                    <a:cubicBezTo>
                      <a:pt x="21" y="502"/>
                      <a:pt x="20" y="488"/>
                      <a:pt x="16" y="475"/>
                    </a:cubicBezTo>
                    <a:cubicBezTo>
                      <a:pt x="12" y="459"/>
                      <a:pt x="0" y="427"/>
                      <a:pt x="0" y="427"/>
                    </a:cubicBezTo>
                    <a:cubicBezTo>
                      <a:pt x="3" y="408"/>
                      <a:pt x="0" y="388"/>
                      <a:pt x="8" y="371"/>
                    </a:cubicBezTo>
                    <a:cubicBezTo>
                      <a:pt x="28" y="325"/>
                      <a:pt x="38" y="371"/>
                      <a:pt x="48" y="379"/>
                    </a:cubicBezTo>
                    <a:cubicBezTo>
                      <a:pt x="62" y="390"/>
                      <a:pt x="81" y="393"/>
                      <a:pt x="96" y="403"/>
                    </a:cubicBezTo>
                    <a:cubicBezTo>
                      <a:pt x="107" y="400"/>
                      <a:pt x="122" y="404"/>
                      <a:pt x="128" y="395"/>
                    </a:cubicBezTo>
                    <a:cubicBezTo>
                      <a:pt x="138" y="379"/>
                      <a:pt x="131" y="357"/>
                      <a:pt x="136" y="339"/>
                    </a:cubicBezTo>
                    <a:cubicBezTo>
                      <a:pt x="139" y="330"/>
                      <a:pt x="147" y="323"/>
                      <a:pt x="152" y="315"/>
                    </a:cubicBezTo>
                    <a:cubicBezTo>
                      <a:pt x="166" y="246"/>
                      <a:pt x="208" y="203"/>
                      <a:pt x="256" y="155"/>
                    </a:cubicBezTo>
                    <a:cubicBezTo>
                      <a:pt x="265" y="146"/>
                      <a:pt x="289" y="119"/>
                      <a:pt x="304" y="115"/>
                    </a:cubicBezTo>
                    <a:cubicBezTo>
                      <a:pt x="327" y="109"/>
                      <a:pt x="352" y="110"/>
                      <a:pt x="376" y="107"/>
                    </a:cubicBezTo>
                    <a:cubicBezTo>
                      <a:pt x="405" y="97"/>
                      <a:pt x="426" y="83"/>
                      <a:pt x="456" y="75"/>
                    </a:cubicBezTo>
                    <a:cubicBezTo>
                      <a:pt x="464" y="70"/>
                      <a:pt x="470" y="59"/>
                      <a:pt x="480" y="59"/>
                    </a:cubicBezTo>
                    <a:cubicBezTo>
                      <a:pt x="497" y="59"/>
                      <a:pt x="512" y="70"/>
                      <a:pt x="528" y="75"/>
                    </a:cubicBezTo>
                    <a:cubicBezTo>
                      <a:pt x="562" y="86"/>
                      <a:pt x="596" y="93"/>
                      <a:pt x="632" y="99"/>
                    </a:cubicBezTo>
                    <a:cubicBezTo>
                      <a:pt x="661" y="96"/>
                      <a:pt x="691" y="95"/>
                      <a:pt x="720" y="91"/>
                    </a:cubicBezTo>
                    <a:cubicBezTo>
                      <a:pt x="728" y="90"/>
                      <a:pt x="736" y="82"/>
                      <a:pt x="744" y="83"/>
                    </a:cubicBezTo>
                    <a:cubicBezTo>
                      <a:pt x="776" y="85"/>
                      <a:pt x="840" y="99"/>
                      <a:pt x="840" y="99"/>
                    </a:cubicBezTo>
                    <a:cubicBezTo>
                      <a:pt x="879" y="89"/>
                      <a:pt x="911" y="81"/>
                      <a:pt x="952" y="75"/>
                    </a:cubicBezTo>
                    <a:cubicBezTo>
                      <a:pt x="981" y="94"/>
                      <a:pt x="981" y="111"/>
                      <a:pt x="1000" y="139"/>
                    </a:cubicBezTo>
                    <a:cubicBezTo>
                      <a:pt x="1030" y="131"/>
                      <a:pt x="1051" y="117"/>
                      <a:pt x="1080" y="107"/>
                    </a:cubicBezTo>
                    <a:cubicBezTo>
                      <a:pt x="1095" y="153"/>
                      <a:pt x="1076" y="181"/>
                      <a:pt x="1120" y="211"/>
                    </a:cubicBezTo>
                    <a:cubicBezTo>
                      <a:pt x="1176" y="192"/>
                      <a:pt x="1152" y="190"/>
                      <a:pt x="1192" y="203"/>
                    </a:cubicBezTo>
                    <a:cubicBezTo>
                      <a:pt x="1241" y="252"/>
                      <a:pt x="1194" y="216"/>
                      <a:pt x="1304" y="235"/>
                    </a:cubicBezTo>
                    <a:cubicBezTo>
                      <a:pt x="1343" y="242"/>
                      <a:pt x="1348" y="249"/>
                      <a:pt x="1376" y="267"/>
                    </a:cubicBezTo>
                    <a:cubicBezTo>
                      <a:pt x="1392" y="220"/>
                      <a:pt x="1396" y="197"/>
                      <a:pt x="1368" y="155"/>
                    </a:cubicBezTo>
                    <a:cubicBezTo>
                      <a:pt x="1365" y="139"/>
                      <a:pt x="1351" y="120"/>
                      <a:pt x="1360" y="107"/>
                    </a:cubicBezTo>
                    <a:cubicBezTo>
                      <a:pt x="1369" y="94"/>
                      <a:pt x="1392" y="103"/>
                      <a:pt x="1408" y="99"/>
                    </a:cubicBezTo>
                    <a:cubicBezTo>
                      <a:pt x="1427" y="95"/>
                      <a:pt x="1445" y="88"/>
                      <a:pt x="1464" y="83"/>
                    </a:cubicBezTo>
                    <a:cubicBezTo>
                      <a:pt x="1482" y="55"/>
                      <a:pt x="1500" y="37"/>
                      <a:pt x="1528" y="19"/>
                    </a:cubicBezTo>
                    <a:cubicBezTo>
                      <a:pt x="1567" y="29"/>
                      <a:pt x="1594" y="54"/>
                      <a:pt x="1632" y="67"/>
                    </a:cubicBezTo>
                    <a:cubicBezTo>
                      <a:pt x="1669" y="104"/>
                      <a:pt x="1675" y="100"/>
                      <a:pt x="1728" y="91"/>
                    </a:cubicBezTo>
                    <a:cubicBezTo>
                      <a:pt x="1736" y="86"/>
                      <a:pt x="1743" y="78"/>
                      <a:pt x="1752" y="75"/>
                    </a:cubicBezTo>
                    <a:cubicBezTo>
                      <a:pt x="1770" y="70"/>
                      <a:pt x="1791" y="75"/>
                      <a:pt x="1808" y="67"/>
                    </a:cubicBezTo>
                    <a:cubicBezTo>
                      <a:pt x="1816" y="63"/>
                      <a:pt x="1811" y="50"/>
                      <a:pt x="1816" y="43"/>
                    </a:cubicBezTo>
                    <a:cubicBezTo>
                      <a:pt x="1831" y="24"/>
                      <a:pt x="1868" y="16"/>
                      <a:pt x="1888" y="3"/>
                    </a:cubicBezTo>
                    <a:cubicBezTo>
                      <a:pt x="1899" y="6"/>
                      <a:pt x="1917" y="0"/>
                      <a:pt x="1920" y="11"/>
                    </a:cubicBezTo>
                    <a:cubicBezTo>
                      <a:pt x="1925" y="27"/>
                      <a:pt x="1909" y="43"/>
                      <a:pt x="1904" y="59"/>
                    </a:cubicBezTo>
                    <a:cubicBezTo>
                      <a:pt x="1893" y="91"/>
                      <a:pt x="1904" y="80"/>
                      <a:pt x="1872" y="91"/>
                    </a:cubicBezTo>
                    <a:cubicBezTo>
                      <a:pt x="1869" y="104"/>
                      <a:pt x="1868" y="118"/>
                      <a:pt x="1864" y="131"/>
                    </a:cubicBezTo>
                    <a:cubicBezTo>
                      <a:pt x="1860" y="147"/>
                      <a:pt x="1848" y="179"/>
                      <a:pt x="1848" y="179"/>
                    </a:cubicBezTo>
                    <a:cubicBezTo>
                      <a:pt x="1856" y="206"/>
                      <a:pt x="1867" y="232"/>
                      <a:pt x="1872" y="259"/>
                    </a:cubicBezTo>
                    <a:cubicBezTo>
                      <a:pt x="1876" y="283"/>
                      <a:pt x="1864" y="313"/>
                      <a:pt x="1880" y="331"/>
                    </a:cubicBezTo>
                    <a:cubicBezTo>
                      <a:pt x="1894" y="347"/>
                      <a:pt x="1923" y="336"/>
                      <a:pt x="1944" y="339"/>
                    </a:cubicBezTo>
                    <a:cubicBezTo>
                      <a:pt x="1968" y="411"/>
                      <a:pt x="1975" y="413"/>
                      <a:pt x="1952" y="515"/>
                    </a:cubicBezTo>
                    <a:cubicBezTo>
                      <a:pt x="1948" y="534"/>
                      <a:pt x="1926" y="545"/>
                      <a:pt x="1920" y="563"/>
                    </a:cubicBezTo>
                    <a:cubicBezTo>
                      <a:pt x="1915" y="579"/>
                      <a:pt x="1909" y="595"/>
                      <a:pt x="1904" y="611"/>
                    </a:cubicBezTo>
                    <a:cubicBezTo>
                      <a:pt x="1901" y="619"/>
                      <a:pt x="1896" y="635"/>
                      <a:pt x="1896" y="635"/>
                    </a:cubicBezTo>
                    <a:cubicBezTo>
                      <a:pt x="1900" y="693"/>
                      <a:pt x="1930" y="808"/>
                      <a:pt x="1904" y="867"/>
                    </a:cubicBezTo>
                    <a:cubicBezTo>
                      <a:pt x="1899" y="879"/>
                      <a:pt x="1867" y="887"/>
                      <a:pt x="1856" y="891"/>
                    </a:cubicBezTo>
                    <a:cubicBezTo>
                      <a:pt x="1833" y="876"/>
                      <a:pt x="1824" y="862"/>
                      <a:pt x="1792" y="883"/>
                    </a:cubicBezTo>
                    <a:cubicBezTo>
                      <a:pt x="1785" y="888"/>
                      <a:pt x="1791" y="902"/>
                      <a:pt x="1784" y="907"/>
                    </a:cubicBezTo>
                    <a:cubicBezTo>
                      <a:pt x="1775" y="914"/>
                      <a:pt x="1763" y="912"/>
                      <a:pt x="1752" y="915"/>
                    </a:cubicBezTo>
                    <a:cubicBezTo>
                      <a:pt x="1679" y="963"/>
                      <a:pt x="1691" y="962"/>
                      <a:pt x="1600" y="971"/>
                    </a:cubicBezTo>
                    <a:cubicBezTo>
                      <a:pt x="1564" y="1026"/>
                      <a:pt x="1613" y="968"/>
                      <a:pt x="1536" y="987"/>
                    </a:cubicBezTo>
                    <a:cubicBezTo>
                      <a:pt x="1527" y="989"/>
                      <a:pt x="1525" y="1003"/>
                      <a:pt x="1520" y="1011"/>
                    </a:cubicBezTo>
                    <a:cubicBezTo>
                      <a:pt x="1512" y="1059"/>
                      <a:pt x="1511" y="1073"/>
                      <a:pt x="1472" y="1099"/>
                    </a:cubicBezTo>
                    <a:cubicBezTo>
                      <a:pt x="1412" y="1087"/>
                      <a:pt x="1425" y="1072"/>
                      <a:pt x="1360" y="1083"/>
                    </a:cubicBezTo>
                    <a:cubicBezTo>
                      <a:pt x="1357" y="1094"/>
                      <a:pt x="1361" y="1109"/>
                      <a:pt x="1352" y="1115"/>
                    </a:cubicBezTo>
                    <a:cubicBezTo>
                      <a:pt x="1339" y="1124"/>
                      <a:pt x="1309" y="1107"/>
                      <a:pt x="1304" y="1123"/>
                    </a:cubicBezTo>
                    <a:cubicBezTo>
                      <a:pt x="1256" y="1287"/>
                      <a:pt x="1385" y="1319"/>
                      <a:pt x="1504" y="1339"/>
                    </a:cubicBezTo>
                    <a:cubicBezTo>
                      <a:pt x="1485" y="1396"/>
                      <a:pt x="1497" y="1373"/>
                      <a:pt x="1472" y="1411"/>
                    </a:cubicBezTo>
                    <a:cubicBezTo>
                      <a:pt x="1469" y="1430"/>
                      <a:pt x="1474" y="1451"/>
                      <a:pt x="1464" y="1467"/>
                    </a:cubicBezTo>
                    <a:cubicBezTo>
                      <a:pt x="1447" y="1492"/>
                      <a:pt x="1438" y="1444"/>
                      <a:pt x="1424" y="1435"/>
                    </a:cubicBezTo>
                    <a:cubicBezTo>
                      <a:pt x="1405" y="1422"/>
                      <a:pt x="1350" y="1415"/>
                      <a:pt x="1328" y="1411"/>
                    </a:cubicBezTo>
                    <a:cubicBezTo>
                      <a:pt x="1305" y="1388"/>
                      <a:pt x="1291" y="1365"/>
                      <a:pt x="1264" y="1347"/>
                    </a:cubicBezTo>
                    <a:cubicBezTo>
                      <a:pt x="1216" y="1363"/>
                      <a:pt x="1233" y="1374"/>
                      <a:pt x="1176" y="1363"/>
                    </a:cubicBezTo>
                    <a:cubicBezTo>
                      <a:pt x="1117" y="1370"/>
                      <a:pt x="1067" y="1381"/>
                      <a:pt x="1008" y="1387"/>
                    </a:cubicBezTo>
                    <a:cubicBezTo>
                      <a:pt x="1011" y="1402"/>
                      <a:pt x="1035" y="1460"/>
                      <a:pt x="1016" y="1475"/>
                    </a:cubicBezTo>
                    <a:cubicBezTo>
                      <a:pt x="1007" y="1482"/>
                      <a:pt x="995" y="1480"/>
                      <a:pt x="984" y="1483"/>
                    </a:cubicBezTo>
                    <a:cubicBezTo>
                      <a:pt x="948" y="1537"/>
                      <a:pt x="990" y="1484"/>
                      <a:pt x="944" y="1515"/>
                    </a:cubicBezTo>
                    <a:cubicBezTo>
                      <a:pt x="935" y="1521"/>
                      <a:pt x="930" y="1533"/>
                      <a:pt x="920" y="1539"/>
                    </a:cubicBezTo>
                    <a:cubicBezTo>
                      <a:pt x="903" y="1549"/>
                      <a:pt x="882" y="1549"/>
                      <a:pt x="864" y="1555"/>
                    </a:cubicBezTo>
                    <a:cubicBezTo>
                      <a:pt x="847" y="1549"/>
                      <a:pt x="834" y="1534"/>
                      <a:pt x="816" y="1531"/>
                    </a:cubicBezTo>
                    <a:cubicBezTo>
                      <a:pt x="809" y="1530"/>
                      <a:pt x="769" y="1544"/>
                      <a:pt x="760" y="1547"/>
                    </a:cubicBezTo>
                    <a:cubicBezTo>
                      <a:pt x="742" y="1520"/>
                      <a:pt x="719" y="1506"/>
                      <a:pt x="696" y="1483"/>
                    </a:cubicBezTo>
                    <a:cubicBezTo>
                      <a:pt x="677" y="1539"/>
                      <a:pt x="623" y="1512"/>
                      <a:pt x="568" y="1507"/>
                    </a:cubicBezTo>
                    <a:cubicBezTo>
                      <a:pt x="502" y="1529"/>
                      <a:pt x="537" y="1525"/>
                      <a:pt x="464" y="1515"/>
                    </a:cubicBezTo>
                    <a:cubicBezTo>
                      <a:pt x="467" y="1502"/>
                      <a:pt x="465" y="1487"/>
                      <a:pt x="472" y="1475"/>
                    </a:cubicBezTo>
                    <a:cubicBezTo>
                      <a:pt x="477" y="1467"/>
                      <a:pt x="491" y="1467"/>
                      <a:pt x="496" y="1459"/>
                    </a:cubicBezTo>
                    <a:cubicBezTo>
                      <a:pt x="510" y="1436"/>
                      <a:pt x="516" y="1389"/>
                      <a:pt x="520" y="1363"/>
                    </a:cubicBezTo>
                    <a:cubicBezTo>
                      <a:pt x="515" y="1344"/>
                      <a:pt x="513" y="1321"/>
                      <a:pt x="496" y="1307"/>
                    </a:cubicBezTo>
                    <a:cubicBezTo>
                      <a:pt x="457" y="1276"/>
                      <a:pt x="481" y="1327"/>
                      <a:pt x="464" y="1275"/>
                    </a:cubicBezTo>
                    <a:close/>
                  </a:path>
                </a:pathLst>
              </a:custGeom>
              <a:solidFill>
                <a:srgbClr val="6161CB"/>
              </a:solidFill>
              <a:ln w="25400">
                <a:solidFill>
                  <a:schemeClr val="tx1"/>
                </a:solidFill>
                <a:round/>
                <a:headEnd/>
                <a:tailEnd/>
              </a:ln>
            </p:spPr>
            <p:txBody>
              <a:bodyPr wrap="none" anchor="ctr"/>
              <a:lstStyle/>
              <a:p>
                <a:endParaRPr lang="sv-SE"/>
              </a:p>
            </p:txBody>
          </p:sp>
          <p:sp>
            <p:nvSpPr>
              <p:cNvPr id="14346" name="Freeform 32" descr="Dark downward diagonal"/>
              <p:cNvSpPr>
                <a:spLocks/>
              </p:cNvSpPr>
              <p:nvPr/>
            </p:nvSpPr>
            <p:spPr bwMode="auto">
              <a:xfrm>
                <a:off x="3412" y="2199"/>
                <a:ext cx="84" cy="105"/>
              </a:xfrm>
              <a:custGeom>
                <a:avLst/>
                <a:gdLst>
                  <a:gd name="T0" fmla="*/ 100 w 108"/>
                  <a:gd name="T1" fmla="*/ 48 h 128"/>
                  <a:gd name="T2" fmla="*/ 92 w 108"/>
                  <a:gd name="T3" fmla="*/ 16 h 128"/>
                  <a:gd name="T4" fmla="*/ 44 w 108"/>
                  <a:gd name="T5" fmla="*/ 0 h 128"/>
                  <a:gd name="T6" fmla="*/ 20 w 108"/>
                  <a:gd name="T7" fmla="*/ 104 h 128"/>
                  <a:gd name="T8" fmla="*/ 44 w 108"/>
                  <a:gd name="T9" fmla="*/ 112 h 128"/>
                  <a:gd name="T10" fmla="*/ 68 w 108"/>
                  <a:gd name="T11" fmla="*/ 128 h 128"/>
                  <a:gd name="T12" fmla="*/ 108 w 108"/>
                  <a:gd name="T13" fmla="*/ 56 h 128"/>
                  <a:gd name="T14" fmla="*/ 100 w 108"/>
                  <a:gd name="T15" fmla="*/ 48 h 128"/>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128"/>
                  <a:gd name="T26" fmla="*/ 108 w 108"/>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128">
                    <a:moveTo>
                      <a:pt x="100" y="48"/>
                    </a:moveTo>
                    <a:cubicBezTo>
                      <a:pt x="97" y="37"/>
                      <a:pt x="100" y="23"/>
                      <a:pt x="92" y="16"/>
                    </a:cubicBezTo>
                    <a:cubicBezTo>
                      <a:pt x="79" y="5"/>
                      <a:pt x="44" y="0"/>
                      <a:pt x="44" y="0"/>
                    </a:cubicBezTo>
                    <a:cubicBezTo>
                      <a:pt x="0" y="15"/>
                      <a:pt x="1" y="58"/>
                      <a:pt x="20" y="104"/>
                    </a:cubicBezTo>
                    <a:cubicBezTo>
                      <a:pt x="23" y="112"/>
                      <a:pt x="36" y="108"/>
                      <a:pt x="44" y="112"/>
                    </a:cubicBezTo>
                    <a:cubicBezTo>
                      <a:pt x="53" y="116"/>
                      <a:pt x="60" y="123"/>
                      <a:pt x="68" y="128"/>
                    </a:cubicBezTo>
                    <a:cubicBezTo>
                      <a:pt x="84" y="104"/>
                      <a:pt x="92" y="80"/>
                      <a:pt x="108" y="56"/>
                    </a:cubicBezTo>
                    <a:cubicBezTo>
                      <a:pt x="98" y="27"/>
                      <a:pt x="100" y="24"/>
                      <a:pt x="100" y="48"/>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sp>
            <p:nvSpPr>
              <p:cNvPr id="14347" name="Freeform 33" descr="Dark downward diagonal"/>
              <p:cNvSpPr>
                <a:spLocks/>
              </p:cNvSpPr>
              <p:nvPr/>
            </p:nvSpPr>
            <p:spPr bwMode="auto">
              <a:xfrm>
                <a:off x="3434" y="2365"/>
                <a:ext cx="158" cy="165"/>
              </a:xfrm>
              <a:custGeom>
                <a:avLst/>
                <a:gdLst>
                  <a:gd name="T0" fmla="*/ 49 w 158"/>
                  <a:gd name="T1" fmla="*/ 44 h 165"/>
                  <a:gd name="T2" fmla="*/ 6 w 158"/>
                  <a:gd name="T3" fmla="*/ 90 h 165"/>
                  <a:gd name="T4" fmla="*/ 13 w 158"/>
                  <a:gd name="T5" fmla="*/ 134 h 165"/>
                  <a:gd name="T6" fmla="*/ 34 w 158"/>
                  <a:gd name="T7" fmla="*/ 152 h 165"/>
                  <a:gd name="T8" fmla="*/ 58 w 158"/>
                  <a:gd name="T9" fmla="*/ 164 h 165"/>
                  <a:gd name="T10" fmla="*/ 61 w 158"/>
                  <a:gd name="T11" fmla="*/ 146 h 165"/>
                  <a:gd name="T12" fmla="*/ 25 w 158"/>
                  <a:gd name="T13" fmla="*/ 128 h 165"/>
                  <a:gd name="T14" fmla="*/ 7 w 158"/>
                  <a:gd name="T15" fmla="*/ 98 h 165"/>
                  <a:gd name="T16" fmla="*/ 19 w 158"/>
                  <a:gd name="T17" fmla="*/ 65 h 165"/>
                  <a:gd name="T18" fmla="*/ 58 w 158"/>
                  <a:gd name="T19" fmla="*/ 56 h 165"/>
                  <a:gd name="T20" fmla="*/ 79 w 158"/>
                  <a:gd name="T21" fmla="*/ 29 h 165"/>
                  <a:gd name="T22" fmla="*/ 109 w 158"/>
                  <a:gd name="T23" fmla="*/ 23 h 165"/>
                  <a:gd name="T24" fmla="*/ 149 w 158"/>
                  <a:gd name="T25" fmla="*/ 5 h 165"/>
                  <a:gd name="T26" fmla="*/ 56 w 158"/>
                  <a:gd name="T27" fmla="*/ 11 h 165"/>
                  <a:gd name="T28" fmla="*/ 49 w 158"/>
                  <a:gd name="T29" fmla="*/ 44 h 1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8"/>
                  <a:gd name="T46" fmla="*/ 0 h 165"/>
                  <a:gd name="T47" fmla="*/ 158 w 158"/>
                  <a:gd name="T48" fmla="*/ 165 h 1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8" h="165">
                    <a:moveTo>
                      <a:pt x="49" y="44"/>
                    </a:moveTo>
                    <a:cubicBezTo>
                      <a:pt x="21" y="54"/>
                      <a:pt x="13" y="58"/>
                      <a:pt x="6" y="90"/>
                    </a:cubicBezTo>
                    <a:cubicBezTo>
                      <a:pt x="0" y="105"/>
                      <a:pt x="12" y="96"/>
                      <a:pt x="13" y="134"/>
                    </a:cubicBezTo>
                    <a:cubicBezTo>
                      <a:pt x="18" y="144"/>
                      <a:pt x="26" y="147"/>
                      <a:pt x="34" y="152"/>
                    </a:cubicBezTo>
                    <a:cubicBezTo>
                      <a:pt x="42" y="157"/>
                      <a:pt x="54" y="165"/>
                      <a:pt x="58" y="164"/>
                    </a:cubicBezTo>
                    <a:cubicBezTo>
                      <a:pt x="61" y="162"/>
                      <a:pt x="59" y="152"/>
                      <a:pt x="61" y="146"/>
                    </a:cubicBezTo>
                    <a:cubicBezTo>
                      <a:pt x="56" y="140"/>
                      <a:pt x="34" y="136"/>
                      <a:pt x="25" y="128"/>
                    </a:cubicBezTo>
                    <a:cubicBezTo>
                      <a:pt x="16" y="120"/>
                      <a:pt x="8" y="108"/>
                      <a:pt x="7" y="98"/>
                    </a:cubicBezTo>
                    <a:cubicBezTo>
                      <a:pt x="6" y="88"/>
                      <a:pt x="11" y="72"/>
                      <a:pt x="19" y="65"/>
                    </a:cubicBezTo>
                    <a:cubicBezTo>
                      <a:pt x="27" y="58"/>
                      <a:pt x="48" y="62"/>
                      <a:pt x="58" y="56"/>
                    </a:cubicBezTo>
                    <a:cubicBezTo>
                      <a:pt x="68" y="50"/>
                      <a:pt x="70" y="35"/>
                      <a:pt x="79" y="29"/>
                    </a:cubicBezTo>
                    <a:cubicBezTo>
                      <a:pt x="88" y="23"/>
                      <a:pt x="79" y="21"/>
                      <a:pt x="109" y="23"/>
                    </a:cubicBezTo>
                    <a:cubicBezTo>
                      <a:pt x="121" y="19"/>
                      <a:pt x="158" y="7"/>
                      <a:pt x="149" y="5"/>
                    </a:cubicBezTo>
                    <a:cubicBezTo>
                      <a:pt x="118" y="7"/>
                      <a:pt x="85" y="0"/>
                      <a:pt x="56" y="11"/>
                    </a:cubicBezTo>
                    <a:cubicBezTo>
                      <a:pt x="45" y="16"/>
                      <a:pt x="49" y="44"/>
                      <a:pt x="49" y="44"/>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grpSp>
      </p:grpSp>
      <p:sp>
        <p:nvSpPr>
          <p:cNvPr id="34"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52246"/>
                                        </p:tgtEl>
                                        <p:attrNameLst>
                                          <p:attrName>style.visibility</p:attrName>
                                        </p:attrNameLst>
                                      </p:cBhvr>
                                      <p:to>
                                        <p:strVal val="visible"/>
                                      </p:to>
                                    </p:set>
                                    <p:animEffect transition="in" filter="wipe(up)">
                                      <p:cBhvr>
                                        <p:cTn id="7" dur="500"/>
                                        <p:tgtEl>
                                          <p:spTgt spid="52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4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570788" y="5067302"/>
            <a:ext cx="1236662" cy="1587501"/>
            <a:chOff x="112" y="2168"/>
            <a:chExt cx="779" cy="1000"/>
          </a:xfrm>
        </p:grpSpPr>
        <p:sp>
          <p:nvSpPr>
            <p:cNvPr id="15409" name="Rectangle 3"/>
            <p:cNvSpPr>
              <a:spLocks noChangeArrowheads="1"/>
            </p:cNvSpPr>
            <p:nvPr/>
          </p:nvSpPr>
          <p:spPr bwMode="auto">
            <a:xfrm>
              <a:off x="115" y="2168"/>
              <a:ext cx="773" cy="1000"/>
            </a:xfrm>
            <a:prstGeom prst="rect">
              <a:avLst/>
            </a:prstGeom>
            <a:solidFill>
              <a:srgbClr val="5E9917"/>
            </a:solidFill>
            <a:ln w="9525">
              <a:noFill/>
              <a:miter lim="800000"/>
              <a:headEnd/>
              <a:tailEnd/>
            </a:ln>
          </p:spPr>
          <p:txBody>
            <a:bodyPr anchor="ctr">
              <a:spAutoFit/>
            </a:bodyPr>
            <a:lstStyle/>
            <a:p>
              <a:endParaRPr lang="sv-SE"/>
            </a:p>
          </p:txBody>
        </p:sp>
        <p:sp>
          <p:nvSpPr>
            <p:cNvPr id="15410" name="Freeform 4"/>
            <p:cNvSpPr>
              <a:spLocks/>
            </p:cNvSpPr>
            <p:nvPr/>
          </p:nvSpPr>
          <p:spPr bwMode="auto">
            <a:xfrm>
              <a:off x="115" y="2168"/>
              <a:ext cx="776" cy="785"/>
            </a:xfrm>
            <a:custGeom>
              <a:avLst/>
              <a:gdLst>
                <a:gd name="T0" fmla="*/ 0 w 776"/>
                <a:gd name="T1" fmla="*/ 0 h 785"/>
                <a:gd name="T2" fmla="*/ 773 w 776"/>
                <a:gd name="T3" fmla="*/ 0 h 785"/>
                <a:gd name="T4" fmla="*/ 767 w 776"/>
                <a:gd name="T5" fmla="*/ 562 h 785"/>
                <a:gd name="T6" fmla="*/ 719 w 776"/>
                <a:gd name="T7" fmla="*/ 598 h 785"/>
                <a:gd name="T8" fmla="*/ 662 w 776"/>
                <a:gd name="T9" fmla="*/ 610 h 785"/>
                <a:gd name="T10" fmla="*/ 602 w 776"/>
                <a:gd name="T11" fmla="*/ 655 h 785"/>
                <a:gd name="T12" fmla="*/ 509 w 776"/>
                <a:gd name="T13" fmla="*/ 685 h 785"/>
                <a:gd name="T14" fmla="*/ 398 w 776"/>
                <a:gd name="T15" fmla="*/ 688 h 785"/>
                <a:gd name="T16" fmla="*/ 284 w 776"/>
                <a:gd name="T17" fmla="*/ 709 h 785"/>
                <a:gd name="T18" fmla="*/ 242 w 776"/>
                <a:gd name="T19" fmla="*/ 733 h 785"/>
                <a:gd name="T20" fmla="*/ 170 w 776"/>
                <a:gd name="T21" fmla="*/ 782 h 785"/>
                <a:gd name="T22" fmla="*/ 159 w 776"/>
                <a:gd name="T23" fmla="*/ 776 h 785"/>
                <a:gd name="T24" fmla="*/ 132 w 776"/>
                <a:gd name="T25" fmla="*/ 753 h 785"/>
                <a:gd name="T26" fmla="*/ 95 w 776"/>
                <a:gd name="T27" fmla="*/ 726 h 785"/>
                <a:gd name="T28" fmla="*/ 47 w 776"/>
                <a:gd name="T29" fmla="*/ 720 h 785"/>
                <a:gd name="T30" fmla="*/ 41 w 776"/>
                <a:gd name="T31" fmla="*/ 702 h 785"/>
                <a:gd name="T32" fmla="*/ 37 w 776"/>
                <a:gd name="T33" fmla="*/ 672 h 785"/>
                <a:gd name="T34" fmla="*/ 27 w 776"/>
                <a:gd name="T35" fmla="*/ 666 h 785"/>
                <a:gd name="T36" fmla="*/ 0 w 776"/>
                <a:gd name="T37" fmla="*/ 669 h 785"/>
                <a:gd name="T38" fmla="*/ 0 w 776"/>
                <a:gd name="T39" fmla="*/ 0 h 7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76"/>
                <a:gd name="T61" fmla="*/ 0 h 785"/>
                <a:gd name="T62" fmla="*/ 776 w 776"/>
                <a:gd name="T63" fmla="*/ 785 h 7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76" h="785">
                  <a:moveTo>
                    <a:pt x="0" y="0"/>
                  </a:moveTo>
                  <a:lnTo>
                    <a:pt x="773" y="0"/>
                  </a:lnTo>
                  <a:cubicBezTo>
                    <a:pt x="770" y="142"/>
                    <a:pt x="776" y="462"/>
                    <a:pt x="767" y="562"/>
                  </a:cubicBezTo>
                  <a:cubicBezTo>
                    <a:pt x="761" y="538"/>
                    <a:pt x="736" y="590"/>
                    <a:pt x="719" y="598"/>
                  </a:cubicBezTo>
                  <a:cubicBezTo>
                    <a:pt x="704" y="599"/>
                    <a:pt x="676" y="606"/>
                    <a:pt x="662" y="610"/>
                  </a:cubicBezTo>
                  <a:cubicBezTo>
                    <a:pt x="651" y="619"/>
                    <a:pt x="614" y="649"/>
                    <a:pt x="602" y="655"/>
                  </a:cubicBezTo>
                  <a:cubicBezTo>
                    <a:pt x="599" y="647"/>
                    <a:pt x="525" y="695"/>
                    <a:pt x="509" y="685"/>
                  </a:cubicBezTo>
                  <a:cubicBezTo>
                    <a:pt x="488" y="698"/>
                    <a:pt x="423" y="683"/>
                    <a:pt x="398" y="688"/>
                  </a:cubicBezTo>
                  <a:cubicBezTo>
                    <a:pt x="356" y="686"/>
                    <a:pt x="325" y="716"/>
                    <a:pt x="284" y="709"/>
                  </a:cubicBezTo>
                  <a:cubicBezTo>
                    <a:pt x="267" y="697"/>
                    <a:pt x="250" y="740"/>
                    <a:pt x="242" y="733"/>
                  </a:cubicBezTo>
                  <a:cubicBezTo>
                    <a:pt x="242" y="733"/>
                    <a:pt x="175" y="785"/>
                    <a:pt x="170" y="782"/>
                  </a:cubicBezTo>
                  <a:cubicBezTo>
                    <a:pt x="166" y="781"/>
                    <a:pt x="159" y="776"/>
                    <a:pt x="159" y="776"/>
                  </a:cubicBezTo>
                  <a:cubicBezTo>
                    <a:pt x="151" y="766"/>
                    <a:pt x="141" y="762"/>
                    <a:pt x="132" y="753"/>
                  </a:cubicBezTo>
                  <a:cubicBezTo>
                    <a:pt x="120" y="740"/>
                    <a:pt x="113" y="731"/>
                    <a:pt x="95" y="726"/>
                  </a:cubicBezTo>
                  <a:cubicBezTo>
                    <a:pt x="75" y="729"/>
                    <a:pt x="64" y="730"/>
                    <a:pt x="47" y="720"/>
                  </a:cubicBezTo>
                  <a:cubicBezTo>
                    <a:pt x="45" y="714"/>
                    <a:pt x="43" y="708"/>
                    <a:pt x="41" y="702"/>
                  </a:cubicBezTo>
                  <a:cubicBezTo>
                    <a:pt x="37" y="693"/>
                    <a:pt x="41" y="682"/>
                    <a:pt x="37" y="672"/>
                  </a:cubicBezTo>
                  <a:cubicBezTo>
                    <a:pt x="36" y="669"/>
                    <a:pt x="31" y="668"/>
                    <a:pt x="27" y="666"/>
                  </a:cubicBezTo>
                  <a:cubicBezTo>
                    <a:pt x="2" y="669"/>
                    <a:pt x="11" y="669"/>
                    <a:pt x="0" y="669"/>
                  </a:cubicBezTo>
                  <a:lnTo>
                    <a:pt x="0" y="0"/>
                  </a:lnTo>
                  <a:close/>
                </a:path>
              </a:pathLst>
            </a:custGeom>
            <a:solidFill>
              <a:srgbClr val="99CC00"/>
            </a:solidFill>
            <a:ln w="9525" cap="flat" cmpd="sng">
              <a:solidFill>
                <a:schemeClr val="tx1"/>
              </a:solidFill>
              <a:prstDash val="solid"/>
              <a:round/>
              <a:headEnd/>
              <a:tailEnd/>
            </a:ln>
          </p:spPr>
          <p:txBody>
            <a:bodyPr>
              <a:spAutoFit/>
            </a:bodyPr>
            <a:lstStyle/>
            <a:p>
              <a:endParaRPr lang="sv-SE"/>
            </a:p>
          </p:txBody>
        </p:sp>
        <p:sp>
          <p:nvSpPr>
            <p:cNvPr id="15411" name="Freeform 5"/>
            <p:cNvSpPr>
              <a:spLocks/>
            </p:cNvSpPr>
            <p:nvPr/>
          </p:nvSpPr>
          <p:spPr bwMode="auto">
            <a:xfrm>
              <a:off x="112" y="2169"/>
              <a:ext cx="770" cy="992"/>
            </a:xfrm>
            <a:custGeom>
              <a:avLst/>
              <a:gdLst>
                <a:gd name="T0" fmla="*/ 783 w 1816"/>
                <a:gd name="T1" fmla="*/ 1597 h 2664"/>
                <a:gd name="T2" fmla="*/ 633 w 1816"/>
                <a:gd name="T3" fmla="*/ 1420 h 2664"/>
                <a:gd name="T4" fmla="*/ 564 w 1816"/>
                <a:gd name="T5" fmla="*/ 1234 h 2664"/>
                <a:gd name="T6" fmla="*/ 459 w 1816"/>
                <a:gd name="T7" fmla="*/ 976 h 2664"/>
                <a:gd name="T8" fmla="*/ 741 w 1816"/>
                <a:gd name="T9" fmla="*/ 214 h 2664"/>
                <a:gd name="T10" fmla="*/ 930 w 1816"/>
                <a:gd name="T11" fmla="*/ 7 h 2664"/>
                <a:gd name="T12" fmla="*/ 1098 w 1816"/>
                <a:gd name="T13" fmla="*/ 58 h 2664"/>
                <a:gd name="T14" fmla="*/ 873 w 1816"/>
                <a:gd name="T15" fmla="*/ 331 h 2664"/>
                <a:gd name="T16" fmla="*/ 663 w 1816"/>
                <a:gd name="T17" fmla="*/ 1015 h 2664"/>
                <a:gd name="T18" fmla="*/ 732 w 1816"/>
                <a:gd name="T19" fmla="*/ 1165 h 2664"/>
                <a:gd name="T20" fmla="*/ 837 w 1816"/>
                <a:gd name="T21" fmla="*/ 1381 h 2664"/>
                <a:gd name="T22" fmla="*/ 945 w 1816"/>
                <a:gd name="T23" fmla="*/ 1600 h 2664"/>
                <a:gd name="T24" fmla="*/ 933 w 1816"/>
                <a:gd name="T25" fmla="*/ 1726 h 2664"/>
                <a:gd name="T26" fmla="*/ 880 w 1816"/>
                <a:gd name="T27" fmla="*/ 1904 h 2664"/>
                <a:gd name="T28" fmla="*/ 1176 w 1816"/>
                <a:gd name="T29" fmla="*/ 1915 h 2664"/>
                <a:gd name="T30" fmla="*/ 1504 w 1816"/>
                <a:gd name="T31" fmla="*/ 1779 h 2664"/>
                <a:gd name="T32" fmla="*/ 1816 w 1816"/>
                <a:gd name="T33" fmla="*/ 1632 h 2664"/>
                <a:gd name="T34" fmla="*/ 1776 w 1816"/>
                <a:gd name="T35" fmla="*/ 1704 h 2664"/>
                <a:gd name="T36" fmla="*/ 1512 w 1816"/>
                <a:gd name="T37" fmla="*/ 1835 h 2664"/>
                <a:gd name="T38" fmla="*/ 1248 w 1816"/>
                <a:gd name="T39" fmla="*/ 1939 h 2664"/>
                <a:gd name="T40" fmla="*/ 984 w 1816"/>
                <a:gd name="T41" fmla="*/ 1995 h 2664"/>
                <a:gd name="T42" fmla="*/ 840 w 1816"/>
                <a:gd name="T43" fmla="*/ 2144 h 2664"/>
                <a:gd name="T44" fmla="*/ 776 w 1816"/>
                <a:gd name="T45" fmla="*/ 2416 h 2664"/>
                <a:gd name="T46" fmla="*/ 712 w 1816"/>
                <a:gd name="T47" fmla="*/ 2664 h 2664"/>
                <a:gd name="T48" fmla="*/ 664 w 1816"/>
                <a:gd name="T49" fmla="*/ 2464 h 2664"/>
                <a:gd name="T50" fmla="*/ 632 w 1816"/>
                <a:gd name="T51" fmla="*/ 2360 h 2664"/>
                <a:gd name="T52" fmla="*/ 424 w 1816"/>
                <a:gd name="T53" fmla="*/ 2272 h 2664"/>
                <a:gd name="T54" fmla="*/ 208 w 1816"/>
                <a:gd name="T55" fmla="*/ 2232 h 2664"/>
                <a:gd name="T56" fmla="*/ 0 w 1816"/>
                <a:gd name="T57" fmla="*/ 2232 h 2664"/>
                <a:gd name="T58" fmla="*/ 184 w 1816"/>
                <a:gd name="T59" fmla="*/ 2184 h 2664"/>
                <a:gd name="T60" fmla="*/ 352 w 1816"/>
                <a:gd name="T61" fmla="*/ 2192 h 2664"/>
                <a:gd name="T62" fmla="*/ 688 w 1816"/>
                <a:gd name="T63" fmla="*/ 2312 h 2664"/>
                <a:gd name="T64" fmla="*/ 760 w 1816"/>
                <a:gd name="T65" fmla="*/ 1896 h 26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6"/>
                <a:gd name="T100" fmla="*/ 0 h 2664"/>
                <a:gd name="T101" fmla="*/ 1816 w 1816"/>
                <a:gd name="T102" fmla="*/ 2664 h 26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6" h="2664">
                  <a:moveTo>
                    <a:pt x="753" y="1786"/>
                  </a:moveTo>
                  <a:cubicBezTo>
                    <a:pt x="772" y="1730"/>
                    <a:pt x="825" y="1639"/>
                    <a:pt x="783" y="1597"/>
                  </a:cubicBezTo>
                  <a:cubicBezTo>
                    <a:pt x="761" y="1565"/>
                    <a:pt x="712" y="1500"/>
                    <a:pt x="678" y="1477"/>
                  </a:cubicBezTo>
                  <a:cubicBezTo>
                    <a:pt x="670" y="1472"/>
                    <a:pt x="633" y="1420"/>
                    <a:pt x="633" y="1420"/>
                  </a:cubicBezTo>
                  <a:cubicBezTo>
                    <a:pt x="613" y="1390"/>
                    <a:pt x="622" y="1370"/>
                    <a:pt x="603" y="1342"/>
                  </a:cubicBezTo>
                  <a:cubicBezTo>
                    <a:pt x="591" y="1294"/>
                    <a:pt x="606" y="1279"/>
                    <a:pt x="564" y="1234"/>
                  </a:cubicBezTo>
                  <a:cubicBezTo>
                    <a:pt x="516" y="1198"/>
                    <a:pt x="480" y="1169"/>
                    <a:pt x="462" y="1141"/>
                  </a:cubicBezTo>
                  <a:cubicBezTo>
                    <a:pt x="428" y="1090"/>
                    <a:pt x="465" y="1033"/>
                    <a:pt x="459" y="976"/>
                  </a:cubicBezTo>
                  <a:cubicBezTo>
                    <a:pt x="490" y="841"/>
                    <a:pt x="639" y="391"/>
                    <a:pt x="648" y="331"/>
                  </a:cubicBezTo>
                  <a:cubicBezTo>
                    <a:pt x="696" y="206"/>
                    <a:pt x="693" y="247"/>
                    <a:pt x="741" y="214"/>
                  </a:cubicBezTo>
                  <a:cubicBezTo>
                    <a:pt x="798" y="178"/>
                    <a:pt x="864" y="190"/>
                    <a:pt x="918" y="124"/>
                  </a:cubicBezTo>
                  <a:cubicBezTo>
                    <a:pt x="950" y="91"/>
                    <a:pt x="903" y="28"/>
                    <a:pt x="930" y="7"/>
                  </a:cubicBezTo>
                  <a:cubicBezTo>
                    <a:pt x="972" y="1"/>
                    <a:pt x="1050" y="4"/>
                    <a:pt x="1080" y="0"/>
                  </a:cubicBezTo>
                  <a:cubicBezTo>
                    <a:pt x="1088" y="6"/>
                    <a:pt x="1091" y="52"/>
                    <a:pt x="1098" y="58"/>
                  </a:cubicBezTo>
                  <a:cubicBezTo>
                    <a:pt x="1107" y="66"/>
                    <a:pt x="1086" y="109"/>
                    <a:pt x="1089" y="139"/>
                  </a:cubicBezTo>
                  <a:cubicBezTo>
                    <a:pt x="1065" y="205"/>
                    <a:pt x="873" y="262"/>
                    <a:pt x="873" y="331"/>
                  </a:cubicBezTo>
                  <a:cubicBezTo>
                    <a:pt x="800" y="470"/>
                    <a:pt x="768" y="610"/>
                    <a:pt x="738" y="727"/>
                  </a:cubicBezTo>
                  <a:cubicBezTo>
                    <a:pt x="707" y="832"/>
                    <a:pt x="672" y="976"/>
                    <a:pt x="663" y="1015"/>
                  </a:cubicBezTo>
                  <a:cubicBezTo>
                    <a:pt x="667" y="1047"/>
                    <a:pt x="654" y="1087"/>
                    <a:pt x="693" y="1099"/>
                  </a:cubicBezTo>
                  <a:cubicBezTo>
                    <a:pt x="707" y="1108"/>
                    <a:pt x="732" y="1165"/>
                    <a:pt x="732" y="1165"/>
                  </a:cubicBezTo>
                  <a:cubicBezTo>
                    <a:pt x="762" y="1240"/>
                    <a:pt x="741" y="1189"/>
                    <a:pt x="765" y="1264"/>
                  </a:cubicBezTo>
                  <a:cubicBezTo>
                    <a:pt x="793" y="1314"/>
                    <a:pt x="777" y="1333"/>
                    <a:pt x="837" y="1381"/>
                  </a:cubicBezTo>
                  <a:cubicBezTo>
                    <a:pt x="893" y="1418"/>
                    <a:pt x="900" y="1467"/>
                    <a:pt x="927" y="1507"/>
                  </a:cubicBezTo>
                  <a:cubicBezTo>
                    <a:pt x="945" y="1543"/>
                    <a:pt x="946" y="1571"/>
                    <a:pt x="945" y="1600"/>
                  </a:cubicBezTo>
                  <a:cubicBezTo>
                    <a:pt x="929" y="1605"/>
                    <a:pt x="948" y="1633"/>
                    <a:pt x="942" y="1666"/>
                  </a:cubicBezTo>
                  <a:cubicBezTo>
                    <a:pt x="933" y="1690"/>
                    <a:pt x="933" y="1726"/>
                    <a:pt x="933" y="1726"/>
                  </a:cubicBezTo>
                  <a:cubicBezTo>
                    <a:pt x="923" y="1756"/>
                    <a:pt x="900" y="1786"/>
                    <a:pt x="891" y="1816"/>
                  </a:cubicBezTo>
                  <a:lnTo>
                    <a:pt x="880" y="1904"/>
                  </a:lnTo>
                  <a:lnTo>
                    <a:pt x="888" y="1960"/>
                  </a:lnTo>
                  <a:lnTo>
                    <a:pt x="1176" y="1915"/>
                  </a:lnTo>
                  <a:lnTo>
                    <a:pt x="1296" y="1867"/>
                  </a:lnTo>
                  <a:lnTo>
                    <a:pt x="1504" y="1779"/>
                  </a:lnTo>
                  <a:lnTo>
                    <a:pt x="1672" y="1699"/>
                  </a:lnTo>
                  <a:lnTo>
                    <a:pt x="1816" y="1632"/>
                  </a:lnTo>
                  <a:lnTo>
                    <a:pt x="1816" y="1688"/>
                  </a:lnTo>
                  <a:lnTo>
                    <a:pt x="1776" y="1704"/>
                  </a:lnTo>
                  <a:lnTo>
                    <a:pt x="1656" y="1763"/>
                  </a:lnTo>
                  <a:lnTo>
                    <a:pt x="1512" y="1835"/>
                  </a:lnTo>
                  <a:lnTo>
                    <a:pt x="1376" y="1875"/>
                  </a:lnTo>
                  <a:lnTo>
                    <a:pt x="1248" y="1939"/>
                  </a:lnTo>
                  <a:lnTo>
                    <a:pt x="1104" y="1979"/>
                  </a:lnTo>
                  <a:lnTo>
                    <a:pt x="984" y="1995"/>
                  </a:lnTo>
                  <a:lnTo>
                    <a:pt x="888" y="2040"/>
                  </a:lnTo>
                  <a:lnTo>
                    <a:pt x="840" y="2144"/>
                  </a:lnTo>
                  <a:lnTo>
                    <a:pt x="800" y="2288"/>
                  </a:lnTo>
                  <a:lnTo>
                    <a:pt x="776" y="2416"/>
                  </a:lnTo>
                  <a:lnTo>
                    <a:pt x="736" y="2544"/>
                  </a:lnTo>
                  <a:lnTo>
                    <a:pt x="712" y="2664"/>
                  </a:lnTo>
                  <a:lnTo>
                    <a:pt x="624" y="2664"/>
                  </a:lnTo>
                  <a:lnTo>
                    <a:pt x="664" y="2464"/>
                  </a:lnTo>
                  <a:lnTo>
                    <a:pt x="688" y="2408"/>
                  </a:lnTo>
                  <a:lnTo>
                    <a:pt x="632" y="2360"/>
                  </a:lnTo>
                  <a:lnTo>
                    <a:pt x="528" y="2296"/>
                  </a:lnTo>
                  <a:lnTo>
                    <a:pt x="424" y="2272"/>
                  </a:lnTo>
                  <a:lnTo>
                    <a:pt x="328" y="2256"/>
                  </a:lnTo>
                  <a:lnTo>
                    <a:pt x="208" y="2232"/>
                  </a:lnTo>
                  <a:lnTo>
                    <a:pt x="96" y="2224"/>
                  </a:lnTo>
                  <a:lnTo>
                    <a:pt x="0" y="2232"/>
                  </a:lnTo>
                  <a:lnTo>
                    <a:pt x="0" y="2176"/>
                  </a:lnTo>
                  <a:lnTo>
                    <a:pt x="184" y="2184"/>
                  </a:lnTo>
                  <a:lnTo>
                    <a:pt x="264" y="2184"/>
                  </a:lnTo>
                  <a:lnTo>
                    <a:pt x="352" y="2192"/>
                  </a:lnTo>
                  <a:lnTo>
                    <a:pt x="440" y="2216"/>
                  </a:lnTo>
                  <a:lnTo>
                    <a:pt x="688" y="2312"/>
                  </a:lnTo>
                  <a:lnTo>
                    <a:pt x="744" y="2104"/>
                  </a:lnTo>
                  <a:lnTo>
                    <a:pt x="760" y="1896"/>
                  </a:lnTo>
                  <a:lnTo>
                    <a:pt x="753" y="1786"/>
                  </a:lnTo>
                  <a:close/>
                </a:path>
              </a:pathLst>
            </a:custGeom>
            <a:solidFill>
              <a:srgbClr val="99CCFF"/>
            </a:solidFill>
            <a:ln w="9525" cap="flat" cmpd="sng">
              <a:solidFill>
                <a:schemeClr val="tx1"/>
              </a:solidFill>
              <a:prstDash val="solid"/>
              <a:round/>
              <a:headEnd/>
              <a:tailEnd/>
            </a:ln>
          </p:spPr>
          <p:txBody>
            <a:bodyPr>
              <a:spAutoFit/>
            </a:bodyPr>
            <a:lstStyle/>
            <a:p>
              <a:endParaRPr lang="sv-SE"/>
            </a:p>
          </p:txBody>
        </p:sp>
        <p:sp>
          <p:nvSpPr>
            <p:cNvPr id="15412" name="Rectangle 6"/>
            <p:cNvSpPr>
              <a:spLocks noChangeArrowheads="1"/>
            </p:cNvSpPr>
            <p:nvPr/>
          </p:nvSpPr>
          <p:spPr bwMode="auto">
            <a:xfrm>
              <a:off x="112" y="2168"/>
              <a:ext cx="773" cy="1000"/>
            </a:xfrm>
            <a:prstGeom prst="rect">
              <a:avLst/>
            </a:prstGeom>
            <a:noFill/>
            <a:ln w="38100">
              <a:solidFill>
                <a:schemeClr val="tx1"/>
              </a:solidFill>
              <a:miter lim="800000"/>
              <a:headEnd/>
              <a:tailEnd/>
            </a:ln>
          </p:spPr>
          <p:txBody>
            <a:bodyPr anchor="ctr">
              <a:spAutoFit/>
            </a:bodyPr>
            <a:lstStyle/>
            <a:p>
              <a:endParaRPr lang="sv-SE"/>
            </a:p>
          </p:txBody>
        </p:sp>
      </p:grpSp>
      <p:sp>
        <p:nvSpPr>
          <p:cNvPr id="53255" name="Text Box 7"/>
          <p:cNvSpPr txBox="1">
            <a:spLocks noChangeArrowheads="1"/>
          </p:cNvSpPr>
          <p:nvPr/>
        </p:nvSpPr>
        <p:spPr bwMode="auto">
          <a:xfrm>
            <a:off x="838200" y="3446463"/>
            <a:ext cx="6667500" cy="1571625"/>
          </a:xfrm>
          <a:prstGeom prst="rect">
            <a:avLst/>
          </a:prstGeom>
          <a:noFill/>
          <a:ln w="25400">
            <a:noFill/>
            <a:miter lim="800000"/>
            <a:headEnd/>
            <a:tailEnd/>
          </a:ln>
          <a:effectLst/>
        </p:spPr>
        <p:txBody>
          <a:bodyPr lIns="92075" tIns="46038" rIns="92075" bIns="46038">
            <a:spAutoFit/>
          </a:bodyPr>
          <a:lstStyle/>
          <a:p>
            <a:pPr marL="863600" lvl="1" indent="-292100">
              <a:spcBef>
                <a:spcPct val="20000"/>
              </a:spcBef>
              <a:buClr>
                <a:srgbClr val="990000"/>
              </a:buClr>
              <a:buSzPct val="120000"/>
              <a:buFontTx/>
              <a:buChar char="•"/>
              <a:defRPr/>
            </a:pPr>
            <a:r>
              <a:rPr lang="en-US" sz="2200" b="1" dirty="0">
                <a:solidFill>
                  <a:srgbClr val="990000"/>
                </a:solidFill>
                <a:latin typeface="+mj-lt"/>
              </a:rPr>
              <a:t>Immigration from outside the region</a:t>
            </a:r>
            <a:r>
              <a:rPr lang="en-US" sz="2200" dirty="0">
                <a:solidFill>
                  <a:srgbClr val="990000"/>
                </a:solidFill>
                <a:effectLst>
                  <a:outerShdw blurRad="38100" dist="38100" dir="2700000" algn="tl">
                    <a:srgbClr val="000000"/>
                  </a:outerShdw>
                </a:effectLst>
                <a:latin typeface="+mj-lt"/>
              </a:rPr>
              <a:t> </a:t>
            </a:r>
            <a:r>
              <a:rPr lang="en-US" sz="2200" dirty="0">
                <a:latin typeface="+mj-lt"/>
              </a:rPr>
              <a:t>-  </a:t>
            </a:r>
            <a:r>
              <a:rPr lang="en-US" dirty="0">
                <a:latin typeface="+mj-lt"/>
              </a:rPr>
              <a:t>Movement of individuals between regions will influence the risk of extinction within the region. The </a:t>
            </a:r>
            <a:r>
              <a:rPr lang="en-US" dirty="0" err="1">
                <a:solidFill>
                  <a:srgbClr val="990000"/>
                </a:solidFill>
                <a:latin typeface="+mj-lt"/>
              </a:rPr>
              <a:t>IUCN</a:t>
            </a:r>
            <a:r>
              <a:rPr lang="en-US" dirty="0">
                <a:solidFill>
                  <a:srgbClr val="990000"/>
                </a:solidFill>
                <a:latin typeface="+mj-lt"/>
              </a:rPr>
              <a:t> Categories and Criteria alone</a:t>
            </a:r>
            <a:r>
              <a:rPr lang="en-US" dirty="0">
                <a:latin typeface="+mj-lt"/>
              </a:rPr>
              <a:t> </a:t>
            </a:r>
            <a:r>
              <a:rPr lang="en-US" b="1" dirty="0">
                <a:solidFill>
                  <a:srgbClr val="990000"/>
                </a:solidFill>
                <a:latin typeface="+mj-lt"/>
              </a:rPr>
              <a:t>may produce a wrong categorization</a:t>
            </a:r>
            <a:r>
              <a:rPr lang="en-US" dirty="0">
                <a:latin typeface="+mj-lt"/>
              </a:rPr>
              <a:t> for these populations.</a:t>
            </a:r>
          </a:p>
        </p:txBody>
      </p:sp>
      <p:grpSp>
        <p:nvGrpSpPr>
          <p:cNvPr id="3" name="Group 8"/>
          <p:cNvGrpSpPr>
            <a:grpSpLocks/>
          </p:cNvGrpSpPr>
          <p:nvPr/>
        </p:nvGrpSpPr>
        <p:grpSpPr bwMode="auto">
          <a:xfrm>
            <a:off x="6477000" y="533400"/>
            <a:ext cx="2209800" cy="1676400"/>
            <a:chOff x="3600" y="1824"/>
            <a:chExt cx="1392" cy="1056"/>
          </a:xfrm>
        </p:grpSpPr>
        <p:sp>
          <p:nvSpPr>
            <p:cNvPr id="15399" name="Freeform 9"/>
            <p:cNvSpPr>
              <a:spLocks/>
            </p:cNvSpPr>
            <p:nvPr/>
          </p:nvSpPr>
          <p:spPr bwMode="auto">
            <a:xfrm>
              <a:off x="3600" y="1824"/>
              <a:ext cx="1392" cy="1056"/>
            </a:xfrm>
            <a:custGeom>
              <a:avLst/>
              <a:gdLst>
                <a:gd name="T0" fmla="*/ 384 w 1975"/>
                <a:gd name="T1" fmla="*/ 1387 h 1555"/>
                <a:gd name="T2" fmla="*/ 312 w 1975"/>
                <a:gd name="T3" fmla="*/ 1387 h 1555"/>
                <a:gd name="T4" fmla="*/ 288 w 1975"/>
                <a:gd name="T5" fmla="*/ 1291 h 1555"/>
                <a:gd name="T6" fmla="*/ 240 w 1975"/>
                <a:gd name="T7" fmla="*/ 1099 h 1555"/>
                <a:gd name="T8" fmla="*/ 184 w 1975"/>
                <a:gd name="T9" fmla="*/ 979 h 1555"/>
                <a:gd name="T10" fmla="*/ 152 w 1975"/>
                <a:gd name="T11" fmla="*/ 883 h 1555"/>
                <a:gd name="T12" fmla="*/ 128 w 1975"/>
                <a:gd name="T13" fmla="*/ 763 h 1555"/>
                <a:gd name="T14" fmla="*/ 88 w 1975"/>
                <a:gd name="T15" fmla="*/ 699 h 1555"/>
                <a:gd name="T16" fmla="*/ 56 w 1975"/>
                <a:gd name="T17" fmla="*/ 563 h 1555"/>
                <a:gd name="T18" fmla="*/ 16 w 1975"/>
                <a:gd name="T19" fmla="*/ 475 h 1555"/>
                <a:gd name="T20" fmla="*/ 8 w 1975"/>
                <a:gd name="T21" fmla="*/ 371 h 1555"/>
                <a:gd name="T22" fmla="*/ 96 w 1975"/>
                <a:gd name="T23" fmla="*/ 403 h 1555"/>
                <a:gd name="T24" fmla="*/ 136 w 1975"/>
                <a:gd name="T25" fmla="*/ 339 h 1555"/>
                <a:gd name="T26" fmla="*/ 256 w 1975"/>
                <a:gd name="T27" fmla="*/ 155 h 1555"/>
                <a:gd name="T28" fmla="*/ 376 w 1975"/>
                <a:gd name="T29" fmla="*/ 107 h 1555"/>
                <a:gd name="T30" fmla="*/ 480 w 1975"/>
                <a:gd name="T31" fmla="*/ 59 h 1555"/>
                <a:gd name="T32" fmla="*/ 632 w 1975"/>
                <a:gd name="T33" fmla="*/ 99 h 1555"/>
                <a:gd name="T34" fmla="*/ 744 w 1975"/>
                <a:gd name="T35" fmla="*/ 83 h 1555"/>
                <a:gd name="T36" fmla="*/ 952 w 1975"/>
                <a:gd name="T37" fmla="*/ 75 h 1555"/>
                <a:gd name="T38" fmla="*/ 1080 w 1975"/>
                <a:gd name="T39" fmla="*/ 107 h 1555"/>
                <a:gd name="T40" fmla="*/ 1192 w 1975"/>
                <a:gd name="T41" fmla="*/ 203 h 1555"/>
                <a:gd name="T42" fmla="*/ 1376 w 1975"/>
                <a:gd name="T43" fmla="*/ 267 h 1555"/>
                <a:gd name="T44" fmla="*/ 1360 w 1975"/>
                <a:gd name="T45" fmla="*/ 107 h 1555"/>
                <a:gd name="T46" fmla="*/ 1464 w 1975"/>
                <a:gd name="T47" fmla="*/ 83 h 1555"/>
                <a:gd name="T48" fmla="*/ 1632 w 1975"/>
                <a:gd name="T49" fmla="*/ 67 h 1555"/>
                <a:gd name="T50" fmla="*/ 1752 w 1975"/>
                <a:gd name="T51" fmla="*/ 75 h 1555"/>
                <a:gd name="T52" fmla="*/ 1816 w 1975"/>
                <a:gd name="T53" fmla="*/ 43 h 1555"/>
                <a:gd name="T54" fmla="*/ 1920 w 1975"/>
                <a:gd name="T55" fmla="*/ 11 h 1555"/>
                <a:gd name="T56" fmla="*/ 1872 w 1975"/>
                <a:gd name="T57" fmla="*/ 91 h 1555"/>
                <a:gd name="T58" fmla="*/ 1848 w 1975"/>
                <a:gd name="T59" fmla="*/ 179 h 1555"/>
                <a:gd name="T60" fmla="*/ 1880 w 1975"/>
                <a:gd name="T61" fmla="*/ 331 h 1555"/>
                <a:gd name="T62" fmla="*/ 1952 w 1975"/>
                <a:gd name="T63" fmla="*/ 515 h 1555"/>
                <a:gd name="T64" fmla="*/ 1904 w 1975"/>
                <a:gd name="T65" fmla="*/ 611 h 1555"/>
                <a:gd name="T66" fmla="*/ 1904 w 1975"/>
                <a:gd name="T67" fmla="*/ 867 h 1555"/>
                <a:gd name="T68" fmla="*/ 1792 w 1975"/>
                <a:gd name="T69" fmla="*/ 883 h 1555"/>
                <a:gd name="T70" fmla="*/ 1752 w 1975"/>
                <a:gd name="T71" fmla="*/ 915 h 1555"/>
                <a:gd name="T72" fmla="*/ 1536 w 1975"/>
                <a:gd name="T73" fmla="*/ 987 h 1555"/>
                <a:gd name="T74" fmla="*/ 1472 w 1975"/>
                <a:gd name="T75" fmla="*/ 1099 h 1555"/>
                <a:gd name="T76" fmla="*/ 1352 w 1975"/>
                <a:gd name="T77" fmla="*/ 1115 h 1555"/>
                <a:gd name="T78" fmla="*/ 1504 w 1975"/>
                <a:gd name="T79" fmla="*/ 1339 h 1555"/>
                <a:gd name="T80" fmla="*/ 1464 w 1975"/>
                <a:gd name="T81" fmla="*/ 1467 h 1555"/>
                <a:gd name="T82" fmla="*/ 1328 w 1975"/>
                <a:gd name="T83" fmla="*/ 1411 h 1555"/>
                <a:gd name="T84" fmla="*/ 1176 w 1975"/>
                <a:gd name="T85" fmla="*/ 1363 h 1555"/>
                <a:gd name="T86" fmla="*/ 1016 w 1975"/>
                <a:gd name="T87" fmla="*/ 1475 h 1555"/>
                <a:gd name="T88" fmla="*/ 944 w 1975"/>
                <a:gd name="T89" fmla="*/ 1515 h 1555"/>
                <a:gd name="T90" fmla="*/ 864 w 1975"/>
                <a:gd name="T91" fmla="*/ 1555 h 1555"/>
                <a:gd name="T92" fmla="*/ 760 w 1975"/>
                <a:gd name="T93" fmla="*/ 1547 h 1555"/>
                <a:gd name="T94" fmla="*/ 568 w 1975"/>
                <a:gd name="T95" fmla="*/ 1507 h 1555"/>
                <a:gd name="T96" fmla="*/ 472 w 1975"/>
                <a:gd name="T97" fmla="*/ 1475 h 1555"/>
                <a:gd name="T98" fmla="*/ 520 w 1975"/>
                <a:gd name="T99" fmla="*/ 1363 h 1555"/>
                <a:gd name="T100" fmla="*/ 464 w 1975"/>
                <a:gd name="T101" fmla="*/ 1275 h 15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975"/>
                <a:gd name="T154" fmla="*/ 0 h 1555"/>
                <a:gd name="T155" fmla="*/ 1975 w 1975"/>
                <a:gd name="T156" fmla="*/ 1555 h 15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975" h="1555">
                  <a:moveTo>
                    <a:pt x="464" y="1275"/>
                  </a:moveTo>
                  <a:cubicBezTo>
                    <a:pt x="416" y="1307"/>
                    <a:pt x="436" y="1357"/>
                    <a:pt x="384" y="1387"/>
                  </a:cubicBezTo>
                  <a:cubicBezTo>
                    <a:pt x="374" y="1392"/>
                    <a:pt x="363" y="1392"/>
                    <a:pt x="352" y="1395"/>
                  </a:cubicBezTo>
                  <a:cubicBezTo>
                    <a:pt x="339" y="1392"/>
                    <a:pt x="320" y="1398"/>
                    <a:pt x="312" y="1387"/>
                  </a:cubicBezTo>
                  <a:cubicBezTo>
                    <a:pt x="298" y="1370"/>
                    <a:pt x="301" y="1344"/>
                    <a:pt x="296" y="1323"/>
                  </a:cubicBezTo>
                  <a:cubicBezTo>
                    <a:pt x="293" y="1312"/>
                    <a:pt x="288" y="1291"/>
                    <a:pt x="288" y="1291"/>
                  </a:cubicBezTo>
                  <a:cubicBezTo>
                    <a:pt x="301" y="1213"/>
                    <a:pt x="316" y="1207"/>
                    <a:pt x="256" y="1147"/>
                  </a:cubicBezTo>
                  <a:cubicBezTo>
                    <a:pt x="251" y="1131"/>
                    <a:pt x="249" y="1113"/>
                    <a:pt x="240" y="1099"/>
                  </a:cubicBezTo>
                  <a:cubicBezTo>
                    <a:pt x="229" y="1083"/>
                    <a:pt x="214" y="1069"/>
                    <a:pt x="208" y="1051"/>
                  </a:cubicBezTo>
                  <a:cubicBezTo>
                    <a:pt x="200" y="1027"/>
                    <a:pt x="192" y="1003"/>
                    <a:pt x="184" y="979"/>
                  </a:cubicBezTo>
                  <a:cubicBezTo>
                    <a:pt x="176" y="955"/>
                    <a:pt x="168" y="931"/>
                    <a:pt x="160" y="907"/>
                  </a:cubicBezTo>
                  <a:cubicBezTo>
                    <a:pt x="157" y="899"/>
                    <a:pt x="152" y="883"/>
                    <a:pt x="152" y="883"/>
                  </a:cubicBezTo>
                  <a:cubicBezTo>
                    <a:pt x="157" y="875"/>
                    <a:pt x="167" y="869"/>
                    <a:pt x="168" y="859"/>
                  </a:cubicBezTo>
                  <a:cubicBezTo>
                    <a:pt x="170" y="837"/>
                    <a:pt x="153" y="771"/>
                    <a:pt x="128" y="763"/>
                  </a:cubicBezTo>
                  <a:cubicBezTo>
                    <a:pt x="112" y="758"/>
                    <a:pt x="80" y="747"/>
                    <a:pt x="80" y="747"/>
                  </a:cubicBezTo>
                  <a:cubicBezTo>
                    <a:pt x="60" y="687"/>
                    <a:pt x="78" y="761"/>
                    <a:pt x="88" y="699"/>
                  </a:cubicBezTo>
                  <a:cubicBezTo>
                    <a:pt x="90" y="686"/>
                    <a:pt x="70" y="659"/>
                    <a:pt x="64" y="651"/>
                  </a:cubicBezTo>
                  <a:cubicBezTo>
                    <a:pt x="74" y="622"/>
                    <a:pt x="72" y="591"/>
                    <a:pt x="56" y="563"/>
                  </a:cubicBezTo>
                  <a:cubicBezTo>
                    <a:pt x="47" y="546"/>
                    <a:pt x="24" y="515"/>
                    <a:pt x="24" y="515"/>
                  </a:cubicBezTo>
                  <a:cubicBezTo>
                    <a:pt x="21" y="502"/>
                    <a:pt x="20" y="488"/>
                    <a:pt x="16" y="475"/>
                  </a:cubicBezTo>
                  <a:cubicBezTo>
                    <a:pt x="12" y="459"/>
                    <a:pt x="0" y="427"/>
                    <a:pt x="0" y="427"/>
                  </a:cubicBezTo>
                  <a:cubicBezTo>
                    <a:pt x="3" y="408"/>
                    <a:pt x="0" y="388"/>
                    <a:pt x="8" y="371"/>
                  </a:cubicBezTo>
                  <a:cubicBezTo>
                    <a:pt x="28" y="325"/>
                    <a:pt x="38" y="371"/>
                    <a:pt x="48" y="379"/>
                  </a:cubicBezTo>
                  <a:cubicBezTo>
                    <a:pt x="62" y="390"/>
                    <a:pt x="81" y="393"/>
                    <a:pt x="96" y="403"/>
                  </a:cubicBezTo>
                  <a:cubicBezTo>
                    <a:pt x="107" y="400"/>
                    <a:pt x="122" y="404"/>
                    <a:pt x="128" y="395"/>
                  </a:cubicBezTo>
                  <a:cubicBezTo>
                    <a:pt x="138" y="379"/>
                    <a:pt x="131" y="357"/>
                    <a:pt x="136" y="339"/>
                  </a:cubicBezTo>
                  <a:cubicBezTo>
                    <a:pt x="139" y="330"/>
                    <a:pt x="147" y="323"/>
                    <a:pt x="152" y="315"/>
                  </a:cubicBezTo>
                  <a:cubicBezTo>
                    <a:pt x="166" y="246"/>
                    <a:pt x="208" y="203"/>
                    <a:pt x="256" y="155"/>
                  </a:cubicBezTo>
                  <a:cubicBezTo>
                    <a:pt x="265" y="146"/>
                    <a:pt x="289" y="119"/>
                    <a:pt x="304" y="115"/>
                  </a:cubicBezTo>
                  <a:cubicBezTo>
                    <a:pt x="327" y="109"/>
                    <a:pt x="352" y="110"/>
                    <a:pt x="376" y="107"/>
                  </a:cubicBezTo>
                  <a:cubicBezTo>
                    <a:pt x="405" y="97"/>
                    <a:pt x="426" y="83"/>
                    <a:pt x="456" y="75"/>
                  </a:cubicBezTo>
                  <a:cubicBezTo>
                    <a:pt x="464" y="70"/>
                    <a:pt x="470" y="59"/>
                    <a:pt x="480" y="59"/>
                  </a:cubicBezTo>
                  <a:cubicBezTo>
                    <a:pt x="497" y="59"/>
                    <a:pt x="512" y="70"/>
                    <a:pt x="528" y="75"/>
                  </a:cubicBezTo>
                  <a:cubicBezTo>
                    <a:pt x="562" y="86"/>
                    <a:pt x="596" y="93"/>
                    <a:pt x="632" y="99"/>
                  </a:cubicBezTo>
                  <a:cubicBezTo>
                    <a:pt x="661" y="96"/>
                    <a:pt x="691" y="95"/>
                    <a:pt x="720" y="91"/>
                  </a:cubicBezTo>
                  <a:cubicBezTo>
                    <a:pt x="728" y="90"/>
                    <a:pt x="736" y="82"/>
                    <a:pt x="744" y="83"/>
                  </a:cubicBezTo>
                  <a:cubicBezTo>
                    <a:pt x="776" y="85"/>
                    <a:pt x="840" y="99"/>
                    <a:pt x="840" y="99"/>
                  </a:cubicBezTo>
                  <a:cubicBezTo>
                    <a:pt x="879" y="89"/>
                    <a:pt x="911" y="81"/>
                    <a:pt x="952" y="75"/>
                  </a:cubicBezTo>
                  <a:cubicBezTo>
                    <a:pt x="981" y="94"/>
                    <a:pt x="981" y="111"/>
                    <a:pt x="1000" y="139"/>
                  </a:cubicBezTo>
                  <a:cubicBezTo>
                    <a:pt x="1030" y="131"/>
                    <a:pt x="1051" y="117"/>
                    <a:pt x="1080" y="107"/>
                  </a:cubicBezTo>
                  <a:cubicBezTo>
                    <a:pt x="1095" y="153"/>
                    <a:pt x="1076" y="181"/>
                    <a:pt x="1120" y="211"/>
                  </a:cubicBezTo>
                  <a:cubicBezTo>
                    <a:pt x="1176" y="192"/>
                    <a:pt x="1152" y="190"/>
                    <a:pt x="1192" y="203"/>
                  </a:cubicBezTo>
                  <a:cubicBezTo>
                    <a:pt x="1241" y="252"/>
                    <a:pt x="1194" y="216"/>
                    <a:pt x="1304" y="235"/>
                  </a:cubicBezTo>
                  <a:cubicBezTo>
                    <a:pt x="1343" y="242"/>
                    <a:pt x="1348" y="249"/>
                    <a:pt x="1376" y="267"/>
                  </a:cubicBezTo>
                  <a:cubicBezTo>
                    <a:pt x="1392" y="220"/>
                    <a:pt x="1396" y="197"/>
                    <a:pt x="1368" y="155"/>
                  </a:cubicBezTo>
                  <a:cubicBezTo>
                    <a:pt x="1365" y="139"/>
                    <a:pt x="1351" y="120"/>
                    <a:pt x="1360" y="107"/>
                  </a:cubicBezTo>
                  <a:cubicBezTo>
                    <a:pt x="1369" y="94"/>
                    <a:pt x="1392" y="103"/>
                    <a:pt x="1408" y="99"/>
                  </a:cubicBezTo>
                  <a:cubicBezTo>
                    <a:pt x="1427" y="95"/>
                    <a:pt x="1445" y="88"/>
                    <a:pt x="1464" y="83"/>
                  </a:cubicBezTo>
                  <a:cubicBezTo>
                    <a:pt x="1482" y="55"/>
                    <a:pt x="1500" y="37"/>
                    <a:pt x="1528" y="19"/>
                  </a:cubicBezTo>
                  <a:cubicBezTo>
                    <a:pt x="1567" y="29"/>
                    <a:pt x="1594" y="54"/>
                    <a:pt x="1632" y="67"/>
                  </a:cubicBezTo>
                  <a:cubicBezTo>
                    <a:pt x="1669" y="104"/>
                    <a:pt x="1675" y="100"/>
                    <a:pt x="1728" y="91"/>
                  </a:cubicBezTo>
                  <a:cubicBezTo>
                    <a:pt x="1736" y="86"/>
                    <a:pt x="1743" y="78"/>
                    <a:pt x="1752" y="75"/>
                  </a:cubicBezTo>
                  <a:cubicBezTo>
                    <a:pt x="1770" y="70"/>
                    <a:pt x="1791" y="75"/>
                    <a:pt x="1808" y="67"/>
                  </a:cubicBezTo>
                  <a:cubicBezTo>
                    <a:pt x="1816" y="63"/>
                    <a:pt x="1811" y="50"/>
                    <a:pt x="1816" y="43"/>
                  </a:cubicBezTo>
                  <a:cubicBezTo>
                    <a:pt x="1831" y="24"/>
                    <a:pt x="1868" y="16"/>
                    <a:pt x="1888" y="3"/>
                  </a:cubicBezTo>
                  <a:cubicBezTo>
                    <a:pt x="1899" y="6"/>
                    <a:pt x="1917" y="0"/>
                    <a:pt x="1920" y="11"/>
                  </a:cubicBezTo>
                  <a:cubicBezTo>
                    <a:pt x="1925" y="27"/>
                    <a:pt x="1909" y="43"/>
                    <a:pt x="1904" y="59"/>
                  </a:cubicBezTo>
                  <a:cubicBezTo>
                    <a:pt x="1893" y="91"/>
                    <a:pt x="1904" y="80"/>
                    <a:pt x="1872" y="91"/>
                  </a:cubicBezTo>
                  <a:cubicBezTo>
                    <a:pt x="1869" y="104"/>
                    <a:pt x="1868" y="118"/>
                    <a:pt x="1864" y="131"/>
                  </a:cubicBezTo>
                  <a:cubicBezTo>
                    <a:pt x="1860" y="147"/>
                    <a:pt x="1848" y="179"/>
                    <a:pt x="1848" y="179"/>
                  </a:cubicBezTo>
                  <a:cubicBezTo>
                    <a:pt x="1856" y="206"/>
                    <a:pt x="1867" y="232"/>
                    <a:pt x="1872" y="259"/>
                  </a:cubicBezTo>
                  <a:cubicBezTo>
                    <a:pt x="1876" y="283"/>
                    <a:pt x="1864" y="313"/>
                    <a:pt x="1880" y="331"/>
                  </a:cubicBezTo>
                  <a:cubicBezTo>
                    <a:pt x="1894" y="347"/>
                    <a:pt x="1923" y="336"/>
                    <a:pt x="1944" y="339"/>
                  </a:cubicBezTo>
                  <a:cubicBezTo>
                    <a:pt x="1968" y="411"/>
                    <a:pt x="1975" y="413"/>
                    <a:pt x="1952" y="515"/>
                  </a:cubicBezTo>
                  <a:cubicBezTo>
                    <a:pt x="1948" y="534"/>
                    <a:pt x="1926" y="545"/>
                    <a:pt x="1920" y="563"/>
                  </a:cubicBezTo>
                  <a:cubicBezTo>
                    <a:pt x="1915" y="579"/>
                    <a:pt x="1909" y="595"/>
                    <a:pt x="1904" y="611"/>
                  </a:cubicBezTo>
                  <a:cubicBezTo>
                    <a:pt x="1901" y="619"/>
                    <a:pt x="1896" y="635"/>
                    <a:pt x="1896" y="635"/>
                  </a:cubicBezTo>
                  <a:cubicBezTo>
                    <a:pt x="1900" y="693"/>
                    <a:pt x="1930" y="808"/>
                    <a:pt x="1904" y="867"/>
                  </a:cubicBezTo>
                  <a:cubicBezTo>
                    <a:pt x="1899" y="879"/>
                    <a:pt x="1867" y="887"/>
                    <a:pt x="1856" y="891"/>
                  </a:cubicBezTo>
                  <a:cubicBezTo>
                    <a:pt x="1833" y="876"/>
                    <a:pt x="1824" y="862"/>
                    <a:pt x="1792" y="883"/>
                  </a:cubicBezTo>
                  <a:cubicBezTo>
                    <a:pt x="1785" y="888"/>
                    <a:pt x="1791" y="902"/>
                    <a:pt x="1784" y="907"/>
                  </a:cubicBezTo>
                  <a:cubicBezTo>
                    <a:pt x="1775" y="914"/>
                    <a:pt x="1763" y="912"/>
                    <a:pt x="1752" y="915"/>
                  </a:cubicBezTo>
                  <a:cubicBezTo>
                    <a:pt x="1679" y="963"/>
                    <a:pt x="1691" y="962"/>
                    <a:pt x="1600" y="971"/>
                  </a:cubicBezTo>
                  <a:cubicBezTo>
                    <a:pt x="1564" y="1026"/>
                    <a:pt x="1613" y="968"/>
                    <a:pt x="1536" y="987"/>
                  </a:cubicBezTo>
                  <a:cubicBezTo>
                    <a:pt x="1527" y="989"/>
                    <a:pt x="1525" y="1003"/>
                    <a:pt x="1520" y="1011"/>
                  </a:cubicBezTo>
                  <a:cubicBezTo>
                    <a:pt x="1512" y="1059"/>
                    <a:pt x="1511" y="1073"/>
                    <a:pt x="1472" y="1099"/>
                  </a:cubicBezTo>
                  <a:cubicBezTo>
                    <a:pt x="1412" y="1087"/>
                    <a:pt x="1425" y="1072"/>
                    <a:pt x="1360" y="1083"/>
                  </a:cubicBezTo>
                  <a:cubicBezTo>
                    <a:pt x="1357" y="1094"/>
                    <a:pt x="1361" y="1109"/>
                    <a:pt x="1352" y="1115"/>
                  </a:cubicBezTo>
                  <a:cubicBezTo>
                    <a:pt x="1339" y="1124"/>
                    <a:pt x="1309" y="1107"/>
                    <a:pt x="1304" y="1123"/>
                  </a:cubicBezTo>
                  <a:cubicBezTo>
                    <a:pt x="1256" y="1287"/>
                    <a:pt x="1385" y="1319"/>
                    <a:pt x="1504" y="1339"/>
                  </a:cubicBezTo>
                  <a:cubicBezTo>
                    <a:pt x="1485" y="1396"/>
                    <a:pt x="1497" y="1373"/>
                    <a:pt x="1472" y="1411"/>
                  </a:cubicBezTo>
                  <a:cubicBezTo>
                    <a:pt x="1469" y="1430"/>
                    <a:pt x="1474" y="1451"/>
                    <a:pt x="1464" y="1467"/>
                  </a:cubicBezTo>
                  <a:cubicBezTo>
                    <a:pt x="1447" y="1492"/>
                    <a:pt x="1438" y="1444"/>
                    <a:pt x="1424" y="1435"/>
                  </a:cubicBezTo>
                  <a:cubicBezTo>
                    <a:pt x="1405" y="1422"/>
                    <a:pt x="1350" y="1415"/>
                    <a:pt x="1328" y="1411"/>
                  </a:cubicBezTo>
                  <a:cubicBezTo>
                    <a:pt x="1305" y="1388"/>
                    <a:pt x="1291" y="1365"/>
                    <a:pt x="1264" y="1347"/>
                  </a:cubicBezTo>
                  <a:cubicBezTo>
                    <a:pt x="1216" y="1363"/>
                    <a:pt x="1233" y="1374"/>
                    <a:pt x="1176" y="1363"/>
                  </a:cubicBezTo>
                  <a:cubicBezTo>
                    <a:pt x="1117" y="1370"/>
                    <a:pt x="1067" y="1381"/>
                    <a:pt x="1008" y="1387"/>
                  </a:cubicBezTo>
                  <a:cubicBezTo>
                    <a:pt x="1011" y="1402"/>
                    <a:pt x="1035" y="1460"/>
                    <a:pt x="1016" y="1475"/>
                  </a:cubicBezTo>
                  <a:cubicBezTo>
                    <a:pt x="1007" y="1482"/>
                    <a:pt x="995" y="1480"/>
                    <a:pt x="984" y="1483"/>
                  </a:cubicBezTo>
                  <a:cubicBezTo>
                    <a:pt x="948" y="1537"/>
                    <a:pt x="990" y="1484"/>
                    <a:pt x="944" y="1515"/>
                  </a:cubicBezTo>
                  <a:cubicBezTo>
                    <a:pt x="935" y="1521"/>
                    <a:pt x="930" y="1533"/>
                    <a:pt x="920" y="1539"/>
                  </a:cubicBezTo>
                  <a:cubicBezTo>
                    <a:pt x="903" y="1549"/>
                    <a:pt x="882" y="1549"/>
                    <a:pt x="864" y="1555"/>
                  </a:cubicBezTo>
                  <a:cubicBezTo>
                    <a:pt x="847" y="1549"/>
                    <a:pt x="834" y="1534"/>
                    <a:pt x="816" y="1531"/>
                  </a:cubicBezTo>
                  <a:cubicBezTo>
                    <a:pt x="809" y="1530"/>
                    <a:pt x="769" y="1544"/>
                    <a:pt x="760" y="1547"/>
                  </a:cubicBezTo>
                  <a:cubicBezTo>
                    <a:pt x="742" y="1520"/>
                    <a:pt x="719" y="1506"/>
                    <a:pt x="696" y="1483"/>
                  </a:cubicBezTo>
                  <a:cubicBezTo>
                    <a:pt x="677" y="1539"/>
                    <a:pt x="623" y="1512"/>
                    <a:pt x="568" y="1507"/>
                  </a:cubicBezTo>
                  <a:cubicBezTo>
                    <a:pt x="502" y="1529"/>
                    <a:pt x="537" y="1525"/>
                    <a:pt x="464" y="1515"/>
                  </a:cubicBezTo>
                  <a:cubicBezTo>
                    <a:pt x="467" y="1502"/>
                    <a:pt x="465" y="1487"/>
                    <a:pt x="472" y="1475"/>
                  </a:cubicBezTo>
                  <a:cubicBezTo>
                    <a:pt x="477" y="1467"/>
                    <a:pt x="491" y="1467"/>
                    <a:pt x="496" y="1459"/>
                  </a:cubicBezTo>
                  <a:cubicBezTo>
                    <a:pt x="510" y="1436"/>
                    <a:pt x="516" y="1389"/>
                    <a:pt x="520" y="1363"/>
                  </a:cubicBezTo>
                  <a:cubicBezTo>
                    <a:pt x="515" y="1344"/>
                    <a:pt x="513" y="1321"/>
                    <a:pt x="496" y="1307"/>
                  </a:cubicBezTo>
                  <a:cubicBezTo>
                    <a:pt x="457" y="1276"/>
                    <a:pt x="481" y="1327"/>
                    <a:pt x="464" y="1275"/>
                  </a:cubicBezTo>
                  <a:close/>
                </a:path>
              </a:pathLst>
            </a:custGeom>
            <a:solidFill>
              <a:srgbClr val="6161CB"/>
            </a:solidFill>
            <a:ln w="25400">
              <a:solidFill>
                <a:schemeClr val="tx1"/>
              </a:solidFill>
              <a:round/>
              <a:headEnd/>
              <a:tailEnd/>
            </a:ln>
          </p:spPr>
          <p:txBody>
            <a:bodyPr wrap="none" anchor="ctr"/>
            <a:lstStyle/>
            <a:p>
              <a:endParaRPr lang="sv-SE"/>
            </a:p>
          </p:txBody>
        </p:sp>
        <p:grpSp>
          <p:nvGrpSpPr>
            <p:cNvPr id="4" name="Group 10"/>
            <p:cNvGrpSpPr>
              <a:grpSpLocks/>
            </p:cNvGrpSpPr>
            <p:nvPr/>
          </p:nvGrpSpPr>
          <p:grpSpPr bwMode="auto">
            <a:xfrm>
              <a:off x="3744" y="2040"/>
              <a:ext cx="1152" cy="576"/>
              <a:chOff x="1296" y="1296"/>
              <a:chExt cx="3596" cy="1984"/>
            </a:xfrm>
          </p:grpSpPr>
          <p:sp>
            <p:nvSpPr>
              <p:cNvPr id="15401" name="Freeform 11" descr="Dark downward diagonal"/>
              <p:cNvSpPr>
                <a:spLocks/>
              </p:cNvSpPr>
              <p:nvPr/>
            </p:nvSpPr>
            <p:spPr bwMode="auto">
              <a:xfrm>
                <a:off x="2692" y="2504"/>
                <a:ext cx="108" cy="128"/>
              </a:xfrm>
              <a:custGeom>
                <a:avLst/>
                <a:gdLst>
                  <a:gd name="T0" fmla="*/ 100 w 108"/>
                  <a:gd name="T1" fmla="*/ 48 h 128"/>
                  <a:gd name="T2" fmla="*/ 92 w 108"/>
                  <a:gd name="T3" fmla="*/ 16 h 128"/>
                  <a:gd name="T4" fmla="*/ 44 w 108"/>
                  <a:gd name="T5" fmla="*/ 0 h 128"/>
                  <a:gd name="T6" fmla="*/ 20 w 108"/>
                  <a:gd name="T7" fmla="*/ 104 h 128"/>
                  <a:gd name="T8" fmla="*/ 44 w 108"/>
                  <a:gd name="T9" fmla="*/ 112 h 128"/>
                  <a:gd name="T10" fmla="*/ 68 w 108"/>
                  <a:gd name="T11" fmla="*/ 128 h 128"/>
                  <a:gd name="T12" fmla="*/ 108 w 108"/>
                  <a:gd name="T13" fmla="*/ 56 h 128"/>
                  <a:gd name="T14" fmla="*/ 100 w 108"/>
                  <a:gd name="T15" fmla="*/ 48 h 128"/>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128"/>
                  <a:gd name="T26" fmla="*/ 108 w 108"/>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128">
                    <a:moveTo>
                      <a:pt x="100" y="48"/>
                    </a:moveTo>
                    <a:cubicBezTo>
                      <a:pt x="97" y="37"/>
                      <a:pt x="100" y="23"/>
                      <a:pt x="92" y="16"/>
                    </a:cubicBezTo>
                    <a:cubicBezTo>
                      <a:pt x="79" y="5"/>
                      <a:pt x="44" y="0"/>
                      <a:pt x="44" y="0"/>
                    </a:cubicBezTo>
                    <a:cubicBezTo>
                      <a:pt x="0" y="15"/>
                      <a:pt x="1" y="58"/>
                      <a:pt x="20" y="104"/>
                    </a:cubicBezTo>
                    <a:cubicBezTo>
                      <a:pt x="23" y="112"/>
                      <a:pt x="36" y="108"/>
                      <a:pt x="44" y="112"/>
                    </a:cubicBezTo>
                    <a:cubicBezTo>
                      <a:pt x="53" y="116"/>
                      <a:pt x="60" y="123"/>
                      <a:pt x="68" y="128"/>
                    </a:cubicBezTo>
                    <a:cubicBezTo>
                      <a:pt x="84" y="104"/>
                      <a:pt x="92" y="80"/>
                      <a:pt x="108" y="56"/>
                    </a:cubicBezTo>
                    <a:cubicBezTo>
                      <a:pt x="98" y="27"/>
                      <a:pt x="100" y="24"/>
                      <a:pt x="100" y="48"/>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sp>
            <p:nvSpPr>
              <p:cNvPr id="15402" name="Freeform 12" descr="Dark downward diagonal"/>
              <p:cNvSpPr>
                <a:spLocks/>
              </p:cNvSpPr>
              <p:nvPr/>
            </p:nvSpPr>
            <p:spPr bwMode="auto">
              <a:xfrm>
                <a:off x="2439" y="2104"/>
                <a:ext cx="278" cy="241"/>
              </a:xfrm>
              <a:custGeom>
                <a:avLst/>
                <a:gdLst>
                  <a:gd name="T0" fmla="*/ 153 w 278"/>
                  <a:gd name="T1" fmla="*/ 8 h 241"/>
                  <a:gd name="T2" fmla="*/ 129 w 278"/>
                  <a:gd name="T3" fmla="*/ 0 h 241"/>
                  <a:gd name="T4" fmla="*/ 57 w 278"/>
                  <a:gd name="T5" fmla="*/ 152 h 241"/>
                  <a:gd name="T6" fmla="*/ 9 w 278"/>
                  <a:gd name="T7" fmla="*/ 168 h 241"/>
                  <a:gd name="T8" fmla="*/ 81 w 278"/>
                  <a:gd name="T9" fmla="*/ 224 h 241"/>
                  <a:gd name="T10" fmla="*/ 97 w 278"/>
                  <a:gd name="T11" fmla="*/ 176 h 241"/>
                  <a:gd name="T12" fmla="*/ 209 w 278"/>
                  <a:gd name="T13" fmla="*/ 152 h 241"/>
                  <a:gd name="T14" fmla="*/ 241 w 278"/>
                  <a:gd name="T15" fmla="*/ 72 h 241"/>
                  <a:gd name="T16" fmla="*/ 193 w 278"/>
                  <a:gd name="T17" fmla="*/ 64 h 241"/>
                  <a:gd name="T18" fmla="*/ 177 w 278"/>
                  <a:gd name="T19" fmla="*/ 40 h 241"/>
                  <a:gd name="T20" fmla="*/ 153 w 278"/>
                  <a:gd name="T21" fmla="*/ 8 h 2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8"/>
                  <a:gd name="T34" fmla="*/ 0 h 241"/>
                  <a:gd name="T35" fmla="*/ 278 w 278"/>
                  <a:gd name="T36" fmla="*/ 241 h 2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8" h="241">
                    <a:moveTo>
                      <a:pt x="153" y="8"/>
                    </a:moveTo>
                    <a:cubicBezTo>
                      <a:pt x="145" y="5"/>
                      <a:pt x="137" y="0"/>
                      <a:pt x="129" y="0"/>
                    </a:cubicBezTo>
                    <a:cubicBezTo>
                      <a:pt x="0" y="0"/>
                      <a:pt x="104" y="18"/>
                      <a:pt x="57" y="152"/>
                    </a:cubicBezTo>
                    <a:cubicBezTo>
                      <a:pt x="51" y="168"/>
                      <a:pt x="9" y="168"/>
                      <a:pt x="9" y="168"/>
                    </a:cubicBezTo>
                    <a:cubicBezTo>
                      <a:pt x="19" y="241"/>
                      <a:pt x="11" y="238"/>
                      <a:pt x="81" y="224"/>
                    </a:cubicBezTo>
                    <a:cubicBezTo>
                      <a:pt x="86" y="208"/>
                      <a:pt x="81" y="181"/>
                      <a:pt x="97" y="176"/>
                    </a:cubicBezTo>
                    <a:cubicBezTo>
                      <a:pt x="165" y="153"/>
                      <a:pt x="128" y="162"/>
                      <a:pt x="209" y="152"/>
                    </a:cubicBezTo>
                    <a:cubicBezTo>
                      <a:pt x="229" y="139"/>
                      <a:pt x="278" y="103"/>
                      <a:pt x="241" y="72"/>
                    </a:cubicBezTo>
                    <a:cubicBezTo>
                      <a:pt x="229" y="61"/>
                      <a:pt x="209" y="67"/>
                      <a:pt x="193" y="64"/>
                    </a:cubicBezTo>
                    <a:cubicBezTo>
                      <a:pt x="188" y="56"/>
                      <a:pt x="184" y="47"/>
                      <a:pt x="177" y="40"/>
                    </a:cubicBezTo>
                    <a:cubicBezTo>
                      <a:pt x="149" y="12"/>
                      <a:pt x="153" y="39"/>
                      <a:pt x="153" y="8"/>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sp>
            <p:nvSpPr>
              <p:cNvPr id="15403" name="Freeform 13" descr="Dark downward diagonal"/>
              <p:cNvSpPr>
                <a:spLocks/>
              </p:cNvSpPr>
              <p:nvPr/>
            </p:nvSpPr>
            <p:spPr bwMode="auto">
              <a:xfrm>
                <a:off x="2704" y="2706"/>
                <a:ext cx="430" cy="574"/>
              </a:xfrm>
              <a:custGeom>
                <a:avLst/>
                <a:gdLst>
                  <a:gd name="T0" fmla="*/ 80 w 430"/>
                  <a:gd name="T1" fmla="*/ 54 h 574"/>
                  <a:gd name="T2" fmla="*/ 24 w 430"/>
                  <a:gd name="T3" fmla="*/ 110 h 574"/>
                  <a:gd name="T4" fmla="*/ 0 w 430"/>
                  <a:gd name="T5" fmla="*/ 334 h 574"/>
                  <a:gd name="T6" fmla="*/ 8 w 430"/>
                  <a:gd name="T7" fmla="*/ 382 h 574"/>
                  <a:gd name="T8" fmla="*/ 32 w 430"/>
                  <a:gd name="T9" fmla="*/ 390 h 574"/>
                  <a:gd name="T10" fmla="*/ 88 w 430"/>
                  <a:gd name="T11" fmla="*/ 438 h 574"/>
                  <a:gd name="T12" fmla="*/ 128 w 430"/>
                  <a:gd name="T13" fmla="*/ 518 h 574"/>
                  <a:gd name="T14" fmla="*/ 176 w 430"/>
                  <a:gd name="T15" fmla="*/ 526 h 574"/>
                  <a:gd name="T16" fmla="*/ 344 w 430"/>
                  <a:gd name="T17" fmla="*/ 574 h 574"/>
                  <a:gd name="T18" fmla="*/ 408 w 430"/>
                  <a:gd name="T19" fmla="*/ 246 h 574"/>
                  <a:gd name="T20" fmla="*/ 352 w 430"/>
                  <a:gd name="T21" fmla="*/ 54 h 574"/>
                  <a:gd name="T22" fmla="*/ 208 w 430"/>
                  <a:gd name="T23" fmla="*/ 6 h 574"/>
                  <a:gd name="T24" fmla="*/ 88 w 430"/>
                  <a:gd name="T25" fmla="*/ 14 h 574"/>
                  <a:gd name="T26" fmla="*/ 80 w 430"/>
                  <a:gd name="T27" fmla="*/ 54 h 5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0"/>
                  <a:gd name="T43" fmla="*/ 0 h 574"/>
                  <a:gd name="T44" fmla="*/ 430 w 430"/>
                  <a:gd name="T45" fmla="*/ 574 h 5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0" h="574">
                    <a:moveTo>
                      <a:pt x="80" y="54"/>
                    </a:moveTo>
                    <a:cubicBezTo>
                      <a:pt x="43" y="66"/>
                      <a:pt x="34" y="71"/>
                      <a:pt x="24" y="110"/>
                    </a:cubicBezTo>
                    <a:cubicBezTo>
                      <a:pt x="37" y="189"/>
                      <a:pt x="19" y="258"/>
                      <a:pt x="0" y="334"/>
                    </a:cubicBezTo>
                    <a:cubicBezTo>
                      <a:pt x="3" y="350"/>
                      <a:pt x="0" y="368"/>
                      <a:pt x="8" y="382"/>
                    </a:cubicBezTo>
                    <a:cubicBezTo>
                      <a:pt x="12" y="389"/>
                      <a:pt x="25" y="385"/>
                      <a:pt x="32" y="390"/>
                    </a:cubicBezTo>
                    <a:cubicBezTo>
                      <a:pt x="52" y="404"/>
                      <a:pt x="71" y="421"/>
                      <a:pt x="88" y="438"/>
                    </a:cubicBezTo>
                    <a:cubicBezTo>
                      <a:pt x="109" y="459"/>
                      <a:pt x="106" y="498"/>
                      <a:pt x="128" y="518"/>
                    </a:cubicBezTo>
                    <a:cubicBezTo>
                      <a:pt x="140" y="529"/>
                      <a:pt x="160" y="523"/>
                      <a:pt x="176" y="526"/>
                    </a:cubicBezTo>
                    <a:cubicBezTo>
                      <a:pt x="226" y="559"/>
                      <a:pt x="287" y="560"/>
                      <a:pt x="344" y="574"/>
                    </a:cubicBezTo>
                    <a:cubicBezTo>
                      <a:pt x="404" y="484"/>
                      <a:pt x="355" y="353"/>
                      <a:pt x="408" y="246"/>
                    </a:cubicBezTo>
                    <a:cubicBezTo>
                      <a:pt x="421" y="167"/>
                      <a:pt x="430" y="93"/>
                      <a:pt x="352" y="54"/>
                    </a:cubicBezTo>
                    <a:cubicBezTo>
                      <a:pt x="321" y="7"/>
                      <a:pt x="261" y="15"/>
                      <a:pt x="208" y="6"/>
                    </a:cubicBezTo>
                    <a:cubicBezTo>
                      <a:pt x="168" y="9"/>
                      <a:pt x="126" y="0"/>
                      <a:pt x="88" y="14"/>
                    </a:cubicBezTo>
                    <a:cubicBezTo>
                      <a:pt x="75" y="19"/>
                      <a:pt x="80" y="54"/>
                      <a:pt x="80" y="54"/>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sp>
            <p:nvSpPr>
              <p:cNvPr id="15404" name="Freeform 14" descr="Dark downward diagonal"/>
              <p:cNvSpPr>
                <a:spLocks/>
              </p:cNvSpPr>
              <p:nvPr/>
            </p:nvSpPr>
            <p:spPr bwMode="auto">
              <a:xfrm>
                <a:off x="1776" y="2400"/>
                <a:ext cx="513" cy="264"/>
              </a:xfrm>
              <a:custGeom>
                <a:avLst/>
                <a:gdLst>
                  <a:gd name="T0" fmla="*/ 129 w 513"/>
                  <a:gd name="T1" fmla="*/ 48 h 264"/>
                  <a:gd name="T2" fmla="*/ 201 w 513"/>
                  <a:gd name="T3" fmla="*/ 0 h 264"/>
                  <a:gd name="T4" fmla="*/ 457 w 513"/>
                  <a:gd name="T5" fmla="*/ 56 h 264"/>
                  <a:gd name="T6" fmla="*/ 481 w 513"/>
                  <a:gd name="T7" fmla="*/ 72 h 264"/>
                  <a:gd name="T8" fmla="*/ 513 w 513"/>
                  <a:gd name="T9" fmla="*/ 120 h 264"/>
                  <a:gd name="T10" fmla="*/ 505 w 513"/>
                  <a:gd name="T11" fmla="*/ 152 h 264"/>
                  <a:gd name="T12" fmla="*/ 393 w 513"/>
                  <a:gd name="T13" fmla="*/ 168 h 264"/>
                  <a:gd name="T14" fmla="*/ 369 w 513"/>
                  <a:gd name="T15" fmla="*/ 192 h 264"/>
                  <a:gd name="T16" fmla="*/ 361 w 513"/>
                  <a:gd name="T17" fmla="*/ 216 h 264"/>
                  <a:gd name="T18" fmla="*/ 305 w 513"/>
                  <a:gd name="T19" fmla="*/ 264 h 264"/>
                  <a:gd name="T20" fmla="*/ 121 w 513"/>
                  <a:gd name="T21" fmla="*/ 256 h 264"/>
                  <a:gd name="T22" fmla="*/ 73 w 513"/>
                  <a:gd name="T23" fmla="*/ 248 h 264"/>
                  <a:gd name="T24" fmla="*/ 1 w 513"/>
                  <a:gd name="T25" fmla="*/ 224 h 264"/>
                  <a:gd name="T26" fmla="*/ 9 w 513"/>
                  <a:gd name="T27" fmla="*/ 160 h 264"/>
                  <a:gd name="T28" fmla="*/ 33 w 513"/>
                  <a:gd name="T29" fmla="*/ 152 h 264"/>
                  <a:gd name="T30" fmla="*/ 89 w 513"/>
                  <a:gd name="T31" fmla="*/ 128 h 264"/>
                  <a:gd name="T32" fmla="*/ 113 w 513"/>
                  <a:gd name="T33" fmla="*/ 80 h 264"/>
                  <a:gd name="T34" fmla="*/ 137 w 513"/>
                  <a:gd name="T35" fmla="*/ 64 h 264"/>
                  <a:gd name="T36" fmla="*/ 129 w 513"/>
                  <a:gd name="T37" fmla="*/ 48 h 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3"/>
                  <a:gd name="T58" fmla="*/ 0 h 264"/>
                  <a:gd name="T59" fmla="*/ 513 w 513"/>
                  <a:gd name="T60" fmla="*/ 264 h 2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3" h="264">
                    <a:moveTo>
                      <a:pt x="129" y="48"/>
                    </a:moveTo>
                    <a:cubicBezTo>
                      <a:pt x="150" y="16"/>
                      <a:pt x="164" y="9"/>
                      <a:pt x="201" y="0"/>
                    </a:cubicBezTo>
                    <a:cubicBezTo>
                      <a:pt x="289" y="11"/>
                      <a:pt x="370" y="42"/>
                      <a:pt x="457" y="56"/>
                    </a:cubicBezTo>
                    <a:cubicBezTo>
                      <a:pt x="465" y="61"/>
                      <a:pt x="475" y="65"/>
                      <a:pt x="481" y="72"/>
                    </a:cubicBezTo>
                    <a:cubicBezTo>
                      <a:pt x="494" y="86"/>
                      <a:pt x="513" y="120"/>
                      <a:pt x="513" y="120"/>
                    </a:cubicBezTo>
                    <a:cubicBezTo>
                      <a:pt x="510" y="131"/>
                      <a:pt x="513" y="145"/>
                      <a:pt x="505" y="152"/>
                    </a:cubicBezTo>
                    <a:cubicBezTo>
                      <a:pt x="497" y="158"/>
                      <a:pt x="394" y="168"/>
                      <a:pt x="393" y="168"/>
                    </a:cubicBezTo>
                    <a:cubicBezTo>
                      <a:pt x="385" y="176"/>
                      <a:pt x="375" y="183"/>
                      <a:pt x="369" y="192"/>
                    </a:cubicBezTo>
                    <a:cubicBezTo>
                      <a:pt x="364" y="199"/>
                      <a:pt x="366" y="210"/>
                      <a:pt x="361" y="216"/>
                    </a:cubicBezTo>
                    <a:cubicBezTo>
                      <a:pt x="345" y="235"/>
                      <a:pt x="322" y="247"/>
                      <a:pt x="305" y="264"/>
                    </a:cubicBezTo>
                    <a:cubicBezTo>
                      <a:pt x="244" y="261"/>
                      <a:pt x="182" y="260"/>
                      <a:pt x="121" y="256"/>
                    </a:cubicBezTo>
                    <a:cubicBezTo>
                      <a:pt x="105" y="255"/>
                      <a:pt x="89" y="252"/>
                      <a:pt x="73" y="248"/>
                    </a:cubicBezTo>
                    <a:cubicBezTo>
                      <a:pt x="49" y="241"/>
                      <a:pt x="1" y="224"/>
                      <a:pt x="1" y="224"/>
                    </a:cubicBezTo>
                    <a:cubicBezTo>
                      <a:pt x="4" y="203"/>
                      <a:pt x="0" y="180"/>
                      <a:pt x="9" y="160"/>
                    </a:cubicBezTo>
                    <a:cubicBezTo>
                      <a:pt x="12" y="152"/>
                      <a:pt x="25" y="155"/>
                      <a:pt x="33" y="152"/>
                    </a:cubicBezTo>
                    <a:cubicBezTo>
                      <a:pt x="102" y="122"/>
                      <a:pt x="33" y="147"/>
                      <a:pt x="89" y="128"/>
                    </a:cubicBezTo>
                    <a:cubicBezTo>
                      <a:pt x="99" y="113"/>
                      <a:pt x="102" y="94"/>
                      <a:pt x="113" y="80"/>
                    </a:cubicBezTo>
                    <a:cubicBezTo>
                      <a:pt x="119" y="72"/>
                      <a:pt x="133" y="73"/>
                      <a:pt x="137" y="64"/>
                    </a:cubicBezTo>
                    <a:cubicBezTo>
                      <a:pt x="140" y="59"/>
                      <a:pt x="132" y="53"/>
                      <a:pt x="129" y="48"/>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sp>
            <p:nvSpPr>
              <p:cNvPr id="15405" name="Freeform 15" descr="Dark downward diagonal"/>
              <p:cNvSpPr>
                <a:spLocks/>
              </p:cNvSpPr>
              <p:nvPr/>
            </p:nvSpPr>
            <p:spPr bwMode="auto">
              <a:xfrm>
                <a:off x="4320" y="1344"/>
                <a:ext cx="572" cy="816"/>
              </a:xfrm>
              <a:custGeom>
                <a:avLst/>
                <a:gdLst>
                  <a:gd name="T0" fmla="*/ 134 w 428"/>
                  <a:gd name="T1" fmla="*/ 232 h 616"/>
                  <a:gd name="T2" fmla="*/ 46 w 428"/>
                  <a:gd name="T3" fmla="*/ 456 h 616"/>
                  <a:gd name="T4" fmla="*/ 126 w 428"/>
                  <a:gd name="T5" fmla="*/ 616 h 616"/>
                  <a:gd name="T6" fmla="*/ 238 w 428"/>
                  <a:gd name="T7" fmla="*/ 496 h 616"/>
                  <a:gd name="T8" fmla="*/ 286 w 428"/>
                  <a:gd name="T9" fmla="*/ 488 h 616"/>
                  <a:gd name="T10" fmla="*/ 318 w 428"/>
                  <a:gd name="T11" fmla="*/ 464 h 616"/>
                  <a:gd name="T12" fmla="*/ 342 w 428"/>
                  <a:gd name="T13" fmla="*/ 448 h 616"/>
                  <a:gd name="T14" fmla="*/ 406 w 428"/>
                  <a:gd name="T15" fmla="*/ 400 h 616"/>
                  <a:gd name="T16" fmla="*/ 406 w 428"/>
                  <a:gd name="T17" fmla="*/ 208 h 616"/>
                  <a:gd name="T18" fmla="*/ 366 w 428"/>
                  <a:gd name="T19" fmla="*/ 96 h 616"/>
                  <a:gd name="T20" fmla="*/ 270 w 428"/>
                  <a:gd name="T21" fmla="*/ 72 h 616"/>
                  <a:gd name="T22" fmla="*/ 166 w 428"/>
                  <a:gd name="T23" fmla="*/ 0 h 616"/>
                  <a:gd name="T24" fmla="*/ 150 w 428"/>
                  <a:gd name="T25" fmla="*/ 128 h 616"/>
                  <a:gd name="T26" fmla="*/ 142 w 428"/>
                  <a:gd name="T27" fmla="*/ 184 h 616"/>
                  <a:gd name="T28" fmla="*/ 134 w 428"/>
                  <a:gd name="T29" fmla="*/ 232 h 6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8"/>
                  <a:gd name="T46" fmla="*/ 0 h 616"/>
                  <a:gd name="T47" fmla="*/ 428 w 428"/>
                  <a:gd name="T48" fmla="*/ 616 h 6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8" h="616">
                    <a:moveTo>
                      <a:pt x="134" y="232"/>
                    </a:moveTo>
                    <a:cubicBezTo>
                      <a:pt x="0" y="251"/>
                      <a:pt x="53" y="271"/>
                      <a:pt x="46" y="456"/>
                    </a:cubicBezTo>
                    <a:cubicBezTo>
                      <a:pt x="54" y="540"/>
                      <a:pt x="37" y="594"/>
                      <a:pt x="126" y="616"/>
                    </a:cubicBezTo>
                    <a:cubicBezTo>
                      <a:pt x="165" y="577"/>
                      <a:pt x="181" y="519"/>
                      <a:pt x="238" y="496"/>
                    </a:cubicBezTo>
                    <a:cubicBezTo>
                      <a:pt x="253" y="490"/>
                      <a:pt x="270" y="491"/>
                      <a:pt x="286" y="488"/>
                    </a:cubicBezTo>
                    <a:cubicBezTo>
                      <a:pt x="297" y="480"/>
                      <a:pt x="307" y="472"/>
                      <a:pt x="318" y="464"/>
                    </a:cubicBezTo>
                    <a:cubicBezTo>
                      <a:pt x="326" y="458"/>
                      <a:pt x="334" y="454"/>
                      <a:pt x="342" y="448"/>
                    </a:cubicBezTo>
                    <a:cubicBezTo>
                      <a:pt x="364" y="432"/>
                      <a:pt x="406" y="400"/>
                      <a:pt x="406" y="400"/>
                    </a:cubicBezTo>
                    <a:cubicBezTo>
                      <a:pt x="428" y="335"/>
                      <a:pt x="421" y="276"/>
                      <a:pt x="406" y="208"/>
                    </a:cubicBezTo>
                    <a:cubicBezTo>
                      <a:pt x="397" y="168"/>
                      <a:pt x="401" y="125"/>
                      <a:pt x="366" y="96"/>
                    </a:cubicBezTo>
                    <a:cubicBezTo>
                      <a:pt x="341" y="75"/>
                      <a:pt x="302" y="79"/>
                      <a:pt x="270" y="72"/>
                    </a:cubicBezTo>
                    <a:cubicBezTo>
                      <a:pt x="222" y="48"/>
                      <a:pt x="221" y="14"/>
                      <a:pt x="166" y="0"/>
                    </a:cubicBezTo>
                    <a:cubicBezTo>
                      <a:pt x="92" y="19"/>
                      <a:pt x="136" y="73"/>
                      <a:pt x="150" y="128"/>
                    </a:cubicBezTo>
                    <a:cubicBezTo>
                      <a:pt x="147" y="147"/>
                      <a:pt x="146" y="166"/>
                      <a:pt x="142" y="184"/>
                    </a:cubicBezTo>
                    <a:cubicBezTo>
                      <a:pt x="130" y="235"/>
                      <a:pt x="108" y="232"/>
                      <a:pt x="134" y="232"/>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sp>
            <p:nvSpPr>
              <p:cNvPr id="15406" name="Freeform 16" descr="Dark downward diagonal"/>
              <p:cNvSpPr>
                <a:spLocks/>
              </p:cNvSpPr>
              <p:nvPr/>
            </p:nvSpPr>
            <p:spPr bwMode="auto">
              <a:xfrm>
                <a:off x="1296" y="1296"/>
                <a:ext cx="811" cy="547"/>
              </a:xfrm>
              <a:custGeom>
                <a:avLst/>
                <a:gdLst>
                  <a:gd name="T0" fmla="*/ 452 w 811"/>
                  <a:gd name="T1" fmla="*/ 43 h 547"/>
                  <a:gd name="T2" fmla="*/ 612 w 811"/>
                  <a:gd name="T3" fmla="*/ 91 h 547"/>
                  <a:gd name="T4" fmla="*/ 620 w 811"/>
                  <a:gd name="T5" fmla="*/ 315 h 547"/>
                  <a:gd name="T6" fmla="*/ 644 w 811"/>
                  <a:gd name="T7" fmla="*/ 331 h 547"/>
                  <a:gd name="T8" fmla="*/ 772 w 811"/>
                  <a:gd name="T9" fmla="*/ 427 h 547"/>
                  <a:gd name="T10" fmla="*/ 780 w 811"/>
                  <a:gd name="T11" fmla="*/ 515 h 547"/>
                  <a:gd name="T12" fmla="*/ 716 w 811"/>
                  <a:gd name="T13" fmla="*/ 547 h 547"/>
                  <a:gd name="T14" fmla="*/ 644 w 811"/>
                  <a:gd name="T15" fmla="*/ 499 h 547"/>
                  <a:gd name="T16" fmla="*/ 612 w 811"/>
                  <a:gd name="T17" fmla="*/ 419 h 547"/>
                  <a:gd name="T18" fmla="*/ 484 w 811"/>
                  <a:gd name="T19" fmla="*/ 403 h 547"/>
                  <a:gd name="T20" fmla="*/ 396 w 811"/>
                  <a:gd name="T21" fmla="*/ 371 h 547"/>
                  <a:gd name="T22" fmla="*/ 276 w 811"/>
                  <a:gd name="T23" fmla="*/ 179 h 547"/>
                  <a:gd name="T24" fmla="*/ 44 w 811"/>
                  <a:gd name="T25" fmla="*/ 83 h 547"/>
                  <a:gd name="T26" fmla="*/ 36 w 811"/>
                  <a:gd name="T27" fmla="*/ 11 h 547"/>
                  <a:gd name="T28" fmla="*/ 108 w 811"/>
                  <a:gd name="T29" fmla="*/ 19 h 547"/>
                  <a:gd name="T30" fmla="*/ 204 w 811"/>
                  <a:gd name="T31" fmla="*/ 75 h 547"/>
                  <a:gd name="T32" fmla="*/ 356 w 811"/>
                  <a:gd name="T33" fmla="*/ 67 h 547"/>
                  <a:gd name="T34" fmla="*/ 452 w 811"/>
                  <a:gd name="T35" fmla="*/ 43 h 5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11"/>
                  <a:gd name="T55" fmla="*/ 0 h 547"/>
                  <a:gd name="T56" fmla="*/ 811 w 811"/>
                  <a:gd name="T57" fmla="*/ 547 h 5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11" h="547">
                    <a:moveTo>
                      <a:pt x="452" y="43"/>
                    </a:moveTo>
                    <a:cubicBezTo>
                      <a:pt x="522" y="47"/>
                      <a:pt x="589" y="22"/>
                      <a:pt x="612" y="91"/>
                    </a:cubicBezTo>
                    <a:cubicBezTo>
                      <a:pt x="615" y="166"/>
                      <a:pt x="610" y="241"/>
                      <a:pt x="620" y="315"/>
                    </a:cubicBezTo>
                    <a:cubicBezTo>
                      <a:pt x="621" y="325"/>
                      <a:pt x="637" y="324"/>
                      <a:pt x="644" y="331"/>
                    </a:cubicBezTo>
                    <a:cubicBezTo>
                      <a:pt x="680" y="367"/>
                      <a:pt x="727" y="397"/>
                      <a:pt x="772" y="427"/>
                    </a:cubicBezTo>
                    <a:cubicBezTo>
                      <a:pt x="790" y="454"/>
                      <a:pt x="811" y="474"/>
                      <a:pt x="780" y="515"/>
                    </a:cubicBezTo>
                    <a:cubicBezTo>
                      <a:pt x="766" y="534"/>
                      <a:pt x="716" y="547"/>
                      <a:pt x="716" y="547"/>
                    </a:cubicBezTo>
                    <a:cubicBezTo>
                      <a:pt x="687" y="535"/>
                      <a:pt x="660" y="531"/>
                      <a:pt x="644" y="499"/>
                    </a:cubicBezTo>
                    <a:cubicBezTo>
                      <a:pt x="628" y="466"/>
                      <a:pt x="651" y="441"/>
                      <a:pt x="612" y="419"/>
                    </a:cubicBezTo>
                    <a:cubicBezTo>
                      <a:pt x="574" y="398"/>
                      <a:pt x="527" y="407"/>
                      <a:pt x="484" y="403"/>
                    </a:cubicBezTo>
                    <a:cubicBezTo>
                      <a:pt x="454" y="395"/>
                      <a:pt x="419" y="394"/>
                      <a:pt x="396" y="371"/>
                    </a:cubicBezTo>
                    <a:cubicBezTo>
                      <a:pt x="344" y="319"/>
                      <a:pt x="340" y="219"/>
                      <a:pt x="276" y="179"/>
                    </a:cubicBezTo>
                    <a:cubicBezTo>
                      <a:pt x="204" y="133"/>
                      <a:pt x="115" y="130"/>
                      <a:pt x="44" y="83"/>
                    </a:cubicBezTo>
                    <a:cubicBezTo>
                      <a:pt x="35" y="69"/>
                      <a:pt x="0" y="29"/>
                      <a:pt x="36" y="11"/>
                    </a:cubicBezTo>
                    <a:cubicBezTo>
                      <a:pt x="58" y="0"/>
                      <a:pt x="84" y="16"/>
                      <a:pt x="108" y="19"/>
                    </a:cubicBezTo>
                    <a:cubicBezTo>
                      <a:pt x="133" y="56"/>
                      <a:pt x="161" y="61"/>
                      <a:pt x="204" y="75"/>
                    </a:cubicBezTo>
                    <a:cubicBezTo>
                      <a:pt x="255" y="72"/>
                      <a:pt x="305" y="72"/>
                      <a:pt x="356" y="67"/>
                    </a:cubicBezTo>
                    <a:cubicBezTo>
                      <a:pt x="389" y="64"/>
                      <a:pt x="419" y="43"/>
                      <a:pt x="452" y="43"/>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sp>
            <p:nvSpPr>
              <p:cNvPr id="15407" name="Freeform 17" descr="Dark downward diagonal"/>
              <p:cNvSpPr>
                <a:spLocks/>
              </p:cNvSpPr>
              <p:nvPr/>
            </p:nvSpPr>
            <p:spPr bwMode="auto">
              <a:xfrm>
                <a:off x="3504" y="1728"/>
                <a:ext cx="504" cy="250"/>
              </a:xfrm>
              <a:custGeom>
                <a:avLst/>
                <a:gdLst>
                  <a:gd name="T0" fmla="*/ 486 w 504"/>
                  <a:gd name="T1" fmla="*/ 152 h 250"/>
                  <a:gd name="T2" fmla="*/ 326 w 504"/>
                  <a:gd name="T3" fmla="*/ 48 h 250"/>
                  <a:gd name="T4" fmla="*/ 134 w 504"/>
                  <a:gd name="T5" fmla="*/ 0 h 250"/>
                  <a:gd name="T6" fmla="*/ 22 w 504"/>
                  <a:gd name="T7" fmla="*/ 88 h 250"/>
                  <a:gd name="T8" fmla="*/ 22 w 504"/>
                  <a:gd name="T9" fmla="*/ 168 h 250"/>
                  <a:gd name="T10" fmla="*/ 86 w 504"/>
                  <a:gd name="T11" fmla="*/ 160 h 250"/>
                  <a:gd name="T12" fmla="*/ 158 w 504"/>
                  <a:gd name="T13" fmla="*/ 128 h 250"/>
                  <a:gd name="T14" fmla="*/ 270 w 504"/>
                  <a:gd name="T15" fmla="*/ 136 h 250"/>
                  <a:gd name="T16" fmla="*/ 294 w 504"/>
                  <a:gd name="T17" fmla="*/ 168 h 250"/>
                  <a:gd name="T18" fmla="*/ 342 w 504"/>
                  <a:gd name="T19" fmla="*/ 176 h 250"/>
                  <a:gd name="T20" fmla="*/ 390 w 504"/>
                  <a:gd name="T21" fmla="*/ 224 h 250"/>
                  <a:gd name="T22" fmla="*/ 462 w 504"/>
                  <a:gd name="T23" fmla="*/ 248 h 250"/>
                  <a:gd name="T24" fmla="*/ 494 w 504"/>
                  <a:gd name="T25" fmla="*/ 240 h 250"/>
                  <a:gd name="T26" fmla="*/ 486 w 504"/>
                  <a:gd name="T27" fmla="*/ 152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4"/>
                  <a:gd name="T43" fmla="*/ 0 h 250"/>
                  <a:gd name="T44" fmla="*/ 504 w 504"/>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4" h="250">
                    <a:moveTo>
                      <a:pt x="486" y="152"/>
                    </a:moveTo>
                    <a:cubicBezTo>
                      <a:pt x="407" y="122"/>
                      <a:pt x="393" y="93"/>
                      <a:pt x="326" y="48"/>
                    </a:cubicBezTo>
                    <a:cubicBezTo>
                      <a:pt x="287" y="22"/>
                      <a:pt x="182" y="16"/>
                      <a:pt x="134" y="0"/>
                    </a:cubicBezTo>
                    <a:cubicBezTo>
                      <a:pt x="60" y="25"/>
                      <a:pt x="71" y="39"/>
                      <a:pt x="22" y="88"/>
                    </a:cubicBezTo>
                    <a:cubicBezTo>
                      <a:pt x="18" y="104"/>
                      <a:pt x="0" y="156"/>
                      <a:pt x="22" y="168"/>
                    </a:cubicBezTo>
                    <a:cubicBezTo>
                      <a:pt x="41" y="178"/>
                      <a:pt x="65" y="163"/>
                      <a:pt x="86" y="160"/>
                    </a:cubicBezTo>
                    <a:cubicBezTo>
                      <a:pt x="143" y="141"/>
                      <a:pt x="120" y="153"/>
                      <a:pt x="158" y="128"/>
                    </a:cubicBezTo>
                    <a:cubicBezTo>
                      <a:pt x="195" y="131"/>
                      <a:pt x="234" y="125"/>
                      <a:pt x="270" y="136"/>
                    </a:cubicBezTo>
                    <a:cubicBezTo>
                      <a:pt x="283" y="140"/>
                      <a:pt x="282" y="162"/>
                      <a:pt x="294" y="168"/>
                    </a:cubicBezTo>
                    <a:cubicBezTo>
                      <a:pt x="308" y="176"/>
                      <a:pt x="326" y="173"/>
                      <a:pt x="342" y="176"/>
                    </a:cubicBezTo>
                    <a:cubicBezTo>
                      <a:pt x="358" y="192"/>
                      <a:pt x="371" y="212"/>
                      <a:pt x="390" y="224"/>
                    </a:cubicBezTo>
                    <a:cubicBezTo>
                      <a:pt x="412" y="237"/>
                      <a:pt x="462" y="248"/>
                      <a:pt x="462" y="248"/>
                    </a:cubicBezTo>
                    <a:cubicBezTo>
                      <a:pt x="473" y="245"/>
                      <a:pt x="490" y="250"/>
                      <a:pt x="494" y="240"/>
                    </a:cubicBezTo>
                    <a:cubicBezTo>
                      <a:pt x="504" y="212"/>
                      <a:pt x="486" y="181"/>
                      <a:pt x="486" y="152"/>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sp>
            <p:nvSpPr>
              <p:cNvPr id="15408" name="Freeform 18" descr="Dark downward diagonal"/>
              <p:cNvSpPr>
                <a:spLocks/>
              </p:cNvSpPr>
              <p:nvPr/>
            </p:nvSpPr>
            <p:spPr bwMode="auto">
              <a:xfrm>
                <a:off x="3256" y="2408"/>
                <a:ext cx="198" cy="216"/>
              </a:xfrm>
              <a:custGeom>
                <a:avLst/>
                <a:gdLst>
                  <a:gd name="T0" fmla="*/ 32 w 198"/>
                  <a:gd name="T1" fmla="*/ 32 h 216"/>
                  <a:gd name="T2" fmla="*/ 8 w 198"/>
                  <a:gd name="T3" fmla="*/ 120 h 216"/>
                  <a:gd name="T4" fmla="*/ 0 w 198"/>
                  <a:gd name="T5" fmla="*/ 144 h 216"/>
                  <a:gd name="T6" fmla="*/ 56 w 198"/>
                  <a:gd name="T7" fmla="*/ 216 h 216"/>
                  <a:gd name="T8" fmla="*/ 112 w 198"/>
                  <a:gd name="T9" fmla="*/ 128 h 216"/>
                  <a:gd name="T10" fmla="*/ 136 w 198"/>
                  <a:gd name="T11" fmla="*/ 120 h 216"/>
                  <a:gd name="T12" fmla="*/ 160 w 198"/>
                  <a:gd name="T13" fmla="*/ 104 h 216"/>
                  <a:gd name="T14" fmla="*/ 168 w 198"/>
                  <a:gd name="T15" fmla="*/ 16 h 216"/>
                  <a:gd name="T16" fmla="*/ 120 w 198"/>
                  <a:gd name="T17" fmla="*/ 0 h 216"/>
                  <a:gd name="T18" fmla="*/ 56 w 198"/>
                  <a:gd name="T19" fmla="*/ 8 h 216"/>
                  <a:gd name="T20" fmla="*/ 32 w 198"/>
                  <a:gd name="T21" fmla="*/ 32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8"/>
                  <a:gd name="T34" fmla="*/ 0 h 216"/>
                  <a:gd name="T35" fmla="*/ 198 w 198"/>
                  <a:gd name="T36" fmla="*/ 216 h 2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8" h="216">
                    <a:moveTo>
                      <a:pt x="32" y="32"/>
                    </a:moveTo>
                    <a:cubicBezTo>
                      <a:pt x="21" y="89"/>
                      <a:pt x="28" y="59"/>
                      <a:pt x="8" y="120"/>
                    </a:cubicBezTo>
                    <a:cubicBezTo>
                      <a:pt x="5" y="128"/>
                      <a:pt x="0" y="144"/>
                      <a:pt x="0" y="144"/>
                    </a:cubicBezTo>
                    <a:cubicBezTo>
                      <a:pt x="9" y="187"/>
                      <a:pt x="14" y="202"/>
                      <a:pt x="56" y="216"/>
                    </a:cubicBezTo>
                    <a:cubicBezTo>
                      <a:pt x="122" y="194"/>
                      <a:pt x="84" y="163"/>
                      <a:pt x="112" y="128"/>
                    </a:cubicBezTo>
                    <a:cubicBezTo>
                      <a:pt x="117" y="121"/>
                      <a:pt x="128" y="124"/>
                      <a:pt x="136" y="120"/>
                    </a:cubicBezTo>
                    <a:cubicBezTo>
                      <a:pt x="145" y="116"/>
                      <a:pt x="152" y="109"/>
                      <a:pt x="160" y="104"/>
                    </a:cubicBezTo>
                    <a:cubicBezTo>
                      <a:pt x="179" y="76"/>
                      <a:pt x="198" y="59"/>
                      <a:pt x="168" y="16"/>
                    </a:cubicBezTo>
                    <a:cubicBezTo>
                      <a:pt x="158" y="2"/>
                      <a:pt x="120" y="0"/>
                      <a:pt x="120" y="0"/>
                    </a:cubicBezTo>
                    <a:cubicBezTo>
                      <a:pt x="99" y="3"/>
                      <a:pt x="76" y="1"/>
                      <a:pt x="56" y="8"/>
                    </a:cubicBezTo>
                    <a:cubicBezTo>
                      <a:pt x="45" y="12"/>
                      <a:pt x="32" y="32"/>
                      <a:pt x="32" y="32"/>
                    </a:cubicBezTo>
                    <a:close/>
                  </a:path>
                </a:pathLst>
              </a:custGeom>
              <a:pattFill prst="dkDnDiag">
                <a:fgClr>
                  <a:srgbClr val="E00000"/>
                </a:fgClr>
                <a:bgClr>
                  <a:srgbClr val="FFFFFF"/>
                </a:bgClr>
              </a:pattFill>
              <a:ln w="9525">
                <a:solidFill>
                  <a:schemeClr val="tx1"/>
                </a:solidFill>
                <a:round/>
                <a:headEnd/>
                <a:tailEnd/>
              </a:ln>
            </p:spPr>
            <p:txBody>
              <a:bodyPr wrap="none" anchor="ctr"/>
              <a:lstStyle/>
              <a:p>
                <a:endParaRPr lang="sv-SE"/>
              </a:p>
            </p:txBody>
          </p:sp>
        </p:grpSp>
      </p:grpSp>
      <p:sp>
        <p:nvSpPr>
          <p:cNvPr id="53267" name="Text Box 19"/>
          <p:cNvSpPr txBox="1">
            <a:spLocks noChangeArrowheads="1"/>
          </p:cNvSpPr>
          <p:nvPr/>
        </p:nvSpPr>
        <p:spPr bwMode="auto">
          <a:xfrm>
            <a:off x="342900" y="469900"/>
            <a:ext cx="6286500" cy="1508105"/>
          </a:xfrm>
          <a:prstGeom prst="rect">
            <a:avLst/>
          </a:prstGeom>
          <a:noFill/>
          <a:ln w="9525">
            <a:noFill/>
            <a:miter lim="800000"/>
            <a:headEnd/>
            <a:tailEnd/>
          </a:ln>
          <a:effectLst/>
        </p:spPr>
        <p:txBody>
          <a:bodyPr wrap="square">
            <a:spAutoFit/>
          </a:bodyPr>
          <a:lstStyle/>
          <a:p>
            <a:pPr marL="381000" indent="-381000">
              <a:spcBef>
                <a:spcPct val="50000"/>
              </a:spcBef>
              <a:buClr>
                <a:srgbClr val="990000"/>
              </a:buClr>
              <a:buSzPct val="120000"/>
              <a:buFontTx/>
              <a:buChar char="•"/>
              <a:defRPr/>
            </a:pPr>
            <a:r>
              <a:rPr lang="en-US" sz="2200" b="1" dirty="0">
                <a:solidFill>
                  <a:srgbClr val="990000"/>
                </a:solidFill>
                <a:latin typeface="+mj-lt"/>
              </a:rPr>
              <a:t>Endemic </a:t>
            </a:r>
            <a:r>
              <a:rPr lang="en-US" sz="2200" b="1" dirty="0" err="1">
                <a:solidFill>
                  <a:srgbClr val="990000"/>
                </a:solidFill>
                <a:latin typeface="+mj-lt"/>
              </a:rPr>
              <a:t>taxa</a:t>
            </a:r>
            <a:r>
              <a:rPr lang="en-US" sz="2200" dirty="0">
                <a:latin typeface="+mj-lt"/>
              </a:rPr>
              <a:t>  -  </a:t>
            </a:r>
            <a:r>
              <a:rPr lang="en-US" sz="2000" dirty="0">
                <a:latin typeface="+mj-lt"/>
              </a:rPr>
              <a:t>No extra-regional populations to influence the regional assessment. The </a:t>
            </a:r>
            <a:r>
              <a:rPr lang="en-US" sz="2000" dirty="0" err="1">
                <a:solidFill>
                  <a:srgbClr val="990000"/>
                </a:solidFill>
                <a:latin typeface="+mj-lt"/>
              </a:rPr>
              <a:t>IUCN</a:t>
            </a:r>
            <a:r>
              <a:rPr lang="en-US" sz="2000" dirty="0">
                <a:solidFill>
                  <a:srgbClr val="990000"/>
                </a:solidFill>
                <a:latin typeface="+mj-lt"/>
              </a:rPr>
              <a:t> Categories and Criteria alone</a:t>
            </a:r>
            <a:r>
              <a:rPr lang="en-US" sz="2000" dirty="0">
                <a:latin typeface="+mj-lt"/>
              </a:rPr>
              <a:t> can be used. </a:t>
            </a:r>
          </a:p>
          <a:p>
            <a:pPr marL="381000" indent="-381000" algn="ctr">
              <a:spcBef>
                <a:spcPct val="50000"/>
              </a:spcBef>
              <a:buClr>
                <a:srgbClr val="990000"/>
              </a:buClr>
              <a:buSzPct val="120000"/>
              <a:defRPr/>
            </a:pPr>
            <a:r>
              <a:rPr lang="en-US" sz="2000" dirty="0">
                <a:latin typeface="+mj-lt"/>
              </a:rPr>
              <a:t>	Regional assessment = Global assessment</a:t>
            </a:r>
            <a:endParaRPr lang="en-GB" sz="2000" dirty="0">
              <a:effectLst>
                <a:outerShdw blurRad="38100" dist="38100" dir="2700000" algn="tl">
                  <a:srgbClr val="000000"/>
                </a:outerShdw>
              </a:effectLst>
              <a:latin typeface="+mj-lt"/>
            </a:endParaRPr>
          </a:p>
        </p:txBody>
      </p:sp>
      <p:sp>
        <p:nvSpPr>
          <p:cNvPr id="53268" name="Text Box 20"/>
          <p:cNvSpPr txBox="1">
            <a:spLocks noChangeArrowheads="1"/>
          </p:cNvSpPr>
          <p:nvPr/>
        </p:nvSpPr>
        <p:spPr bwMode="auto">
          <a:xfrm>
            <a:off x="342900" y="2468563"/>
            <a:ext cx="7467600" cy="738664"/>
          </a:xfrm>
          <a:prstGeom prst="rect">
            <a:avLst/>
          </a:prstGeom>
          <a:noFill/>
          <a:ln w="9525">
            <a:noFill/>
            <a:miter lim="800000"/>
            <a:headEnd/>
            <a:tailEnd/>
          </a:ln>
          <a:effectLst/>
        </p:spPr>
        <p:txBody>
          <a:bodyPr>
            <a:spAutoFit/>
          </a:bodyPr>
          <a:lstStyle/>
          <a:p>
            <a:pPr marL="381000" indent="-381000">
              <a:spcBef>
                <a:spcPct val="50000"/>
              </a:spcBef>
              <a:buClr>
                <a:srgbClr val="990000"/>
              </a:buClr>
              <a:buSzPct val="120000"/>
              <a:buFontTx/>
              <a:buChar char="•"/>
              <a:defRPr/>
            </a:pPr>
            <a:r>
              <a:rPr lang="en-US" sz="2200" b="1" dirty="0">
                <a:solidFill>
                  <a:srgbClr val="990000"/>
                </a:solidFill>
                <a:latin typeface="+mj-lt"/>
              </a:rPr>
              <a:t>Non-endemic </a:t>
            </a:r>
            <a:r>
              <a:rPr lang="en-US" sz="2200" b="1" dirty="0" err="1">
                <a:solidFill>
                  <a:srgbClr val="990000"/>
                </a:solidFill>
                <a:latin typeface="+mj-lt"/>
              </a:rPr>
              <a:t>taxa</a:t>
            </a:r>
            <a:r>
              <a:rPr lang="en-US" sz="2200" b="1" dirty="0">
                <a:solidFill>
                  <a:srgbClr val="990000"/>
                </a:solidFill>
                <a:latin typeface="+mj-lt"/>
              </a:rPr>
              <a:t>  </a:t>
            </a:r>
            <a:r>
              <a:rPr lang="en-US" sz="2200" dirty="0">
                <a:latin typeface="+mj-lt"/>
              </a:rPr>
              <a:t>-  </a:t>
            </a:r>
            <a:r>
              <a:rPr lang="en-US" sz="2000" dirty="0">
                <a:latin typeface="+mj-lt"/>
              </a:rPr>
              <a:t>Non-endemic </a:t>
            </a:r>
            <a:r>
              <a:rPr lang="en-US" sz="2000" dirty="0" err="1">
                <a:latin typeface="+mj-lt"/>
              </a:rPr>
              <a:t>taxa</a:t>
            </a:r>
            <a:r>
              <a:rPr lang="en-US" sz="2000" dirty="0">
                <a:latin typeface="+mj-lt"/>
              </a:rPr>
              <a:t> may be influenced by populations outside the region:</a:t>
            </a:r>
            <a:endParaRPr lang="en-GB" sz="2000" dirty="0">
              <a:effectLst>
                <a:outerShdw blurRad="38100" dist="38100" dir="2700000" algn="tl">
                  <a:srgbClr val="000000"/>
                </a:outerShdw>
              </a:effectLst>
              <a:latin typeface="+mj-lt"/>
            </a:endParaRPr>
          </a:p>
        </p:txBody>
      </p:sp>
      <p:sp>
        <p:nvSpPr>
          <p:cNvPr id="53269" name="Text Box 21"/>
          <p:cNvSpPr txBox="1">
            <a:spLocks noChangeArrowheads="1"/>
          </p:cNvSpPr>
          <p:nvPr/>
        </p:nvSpPr>
        <p:spPr bwMode="auto">
          <a:xfrm>
            <a:off x="838200" y="5235072"/>
            <a:ext cx="6667500" cy="708528"/>
          </a:xfrm>
          <a:prstGeom prst="rect">
            <a:avLst/>
          </a:prstGeom>
          <a:noFill/>
          <a:ln w="25400">
            <a:noFill/>
            <a:miter lim="800000"/>
            <a:headEnd/>
            <a:tailEnd/>
          </a:ln>
          <a:effectLst/>
        </p:spPr>
        <p:txBody>
          <a:bodyPr lIns="92075" tIns="46038" rIns="92075" bIns="46038">
            <a:spAutoFit/>
          </a:bodyPr>
          <a:lstStyle/>
          <a:p>
            <a:pPr marL="863600" lvl="1" indent="-292100">
              <a:spcBef>
                <a:spcPct val="20000"/>
              </a:spcBef>
              <a:buClr>
                <a:srgbClr val="990000"/>
              </a:buClr>
              <a:buSzPct val="120000"/>
              <a:buFontTx/>
              <a:buChar char="•"/>
              <a:defRPr/>
            </a:pPr>
            <a:r>
              <a:rPr lang="en-US" sz="2200" b="1" dirty="0">
                <a:solidFill>
                  <a:srgbClr val="990000"/>
                </a:solidFill>
                <a:latin typeface="+mj-lt"/>
              </a:rPr>
              <a:t>Isolated populations</a:t>
            </a:r>
            <a:r>
              <a:rPr lang="en-US" sz="2200" dirty="0">
                <a:solidFill>
                  <a:srgbClr val="990000"/>
                </a:solidFill>
                <a:effectLst>
                  <a:outerShdw blurRad="38100" dist="38100" dir="2700000" algn="tl">
                    <a:srgbClr val="000000"/>
                  </a:outerShdw>
                </a:effectLst>
                <a:latin typeface="+mj-lt"/>
              </a:rPr>
              <a:t>  </a:t>
            </a:r>
            <a:r>
              <a:rPr lang="en-US" sz="2200" dirty="0">
                <a:latin typeface="+mj-lt"/>
              </a:rPr>
              <a:t>-  </a:t>
            </a:r>
            <a:r>
              <a:rPr lang="en-US" dirty="0">
                <a:latin typeface="+mj-lt"/>
              </a:rPr>
              <a:t>Behave as endemics. These can be assessed using the </a:t>
            </a:r>
            <a:r>
              <a:rPr lang="en-US" dirty="0" err="1">
                <a:solidFill>
                  <a:srgbClr val="990000"/>
                </a:solidFill>
                <a:latin typeface="+mj-lt"/>
              </a:rPr>
              <a:t>IUCN</a:t>
            </a:r>
            <a:r>
              <a:rPr lang="en-US" dirty="0">
                <a:solidFill>
                  <a:srgbClr val="990000"/>
                </a:solidFill>
                <a:latin typeface="+mj-lt"/>
              </a:rPr>
              <a:t> Categories and Criteria alone</a:t>
            </a:r>
            <a:r>
              <a:rPr lang="en-US" dirty="0">
                <a:latin typeface="+mj-lt"/>
              </a:rPr>
              <a:t>.</a:t>
            </a:r>
          </a:p>
        </p:txBody>
      </p:sp>
      <p:grpSp>
        <p:nvGrpSpPr>
          <p:cNvPr id="5" name="Group 22"/>
          <p:cNvGrpSpPr>
            <a:grpSpLocks/>
          </p:cNvGrpSpPr>
          <p:nvPr/>
        </p:nvGrpSpPr>
        <p:grpSpPr bwMode="auto">
          <a:xfrm>
            <a:off x="177800" y="3492502"/>
            <a:ext cx="1236663" cy="1587501"/>
            <a:chOff x="112" y="2168"/>
            <a:chExt cx="779" cy="1000"/>
          </a:xfrm>
        </p:grpSpPr>
        <p:sp>
          <p:nvSpPr>
            <p:cNvPr id="15395" name="Rectangle 23"/>
            <p:cNvSpPr>
              <a:spLocks noChangeArrowheads="1"/>
            </p:cNvSpPr>
            <p:nvPr/>
          </p:nvSpPr>
          <p:spPr bwMode="auto">
            <a:xfrm>
              <a:off x="115" y="2168"/>
              <a:ext cx="773" cy="1000"/>
            </a:xfrm>
            <a:prstGeom prst="rect">
              <a:avLst/>
            </a:prstGeom>
            <a:solidFill>
              <a:srgbClr val="5E9917"/>
            </a:solidFill>
            <a:ln w="9525">
              <a:noFill/>
              <a:miter lim="800000"/>
              <a:headEnd/>
              <a:tailEnd/>
            </a:ln>
          </p:spPr>
          <p:txBody>
            <a:bodyPr anchor="ctr">
              <a:spAutoFit/>
            </a:bodyPr>
            <a:lstStyle/>
            <a:p>
              <a:endParaRPr lang="sv-SE"/>
            </a:p>
          </p:txBody>
        </p:sp>
        <p:sp>
          <p:nvSpPr>
            <p:cNvPr id="15396" name="Freeform 24"/>
            <p:cNvSpPr>
              <a:spLocks/>
            </p:cNvSpPr>
            <p:nvPr/>
          </p:nvSpPr>
          <p:spPr bwMode="auto">
            <a:xfrm>
              <a:off x="115" y="2168"/>
              <a:ext cx="776" cy="785"/>
            </a:xfrm>
            <a:custGeom>
              <a:avLst/>
              <a:gdLst>
                <a:gd name="T0" fmla="*/ 0 w 776"/>
                <a:gd name="T1" fmla="*/ 0 h 785"/>
                <a:gd name="T2" fmla="*/ 773 w 776"/>
                <a:gd name="T3" fmla="*/ 0 h 785"/>
                <a:gd name="T4" fmla="*/ 767 w 776"/>
                <a:gd name="T5" fmla="*/ 562 h 785"/>
                <a:gd name="T6" fmla="*/ 719 w 776"/>
                <a:gd name="T7" fmla="*/ 598 h 785"/>
                <a:gd name="T8" fmla="*/ 662 w 776"/>
                <a:gd name="T9" fmla="*/ 610 h 785"/>
                <a:gd name="T10" fmla="*/ 602 w 776"/>
                <a:gd name="T11" fmla="*/ 655 h 785"/>
                <a:gd name="T12" fmla="*/ 509 w 776"/>
                <a:gd name="T13" fmla="*/ 685 h 785"/>
                <a:gd name="T14" fmla="*/ 398 w 776"/>
                <a:gd name="T15" fmla="*/ 688 h 785"/>
                <a:gd name="T16" fmla="*/ 284 w 776"/>
                <a:gd name="T17" fmla="*/ 709 h 785"/>
                <a:gd name="T18" fmla="*/ 242 w 776"/>
                <a:gd name="T19" fmla="*/ 733 h 785"/>
                <a:gd name="T20" fmla="*/ 170 w 776"/>
                <a:gd name="T21" fmla="*/ 782 h 785"/>
                <a:gd name="T22" fmla="*/ 159 w 776"/>
                <a:gd name="T23" fmla="*/ 776 h 785"/>
                <a:gd name="T24" fmla="*/ 132 w 776"/>
                <a:gd name="T25" fmla="*/ 753 h 785"/>
                <a:gd name="T26" fmla="*/ 95 w 776"/>
                <a:gd name="T27" fmla="*/ 726 h 785"/>
                <a:gd name="T28" fmla="*/ 47 w 776"/>
                <a:gd name="T29" fmla="*/ 720 h 785"/>
                <a:gd name="T30" fmla="*/ 41 w 776"/>
                <a:gd name="T31" fmla="*/ 702 h 785"/>
                <a:gd name="T32" fmla="*/ 37 w 776"/>
                <a:gd name="T33" fmla="*/ 672 h 785"/>
                <a:gd name="T34" fmla="*/ 27 w 776"/>
                <a:gd name="T35" fmla="*/ 666 h 785"/>
                <a:gd name="T36" fmla="*/ 0 w 776"/>
                <a:gd name="T37" fmla="*/ 669 h 785"/>
                <a:gd name="T38" fmla="*/ 0 w 776"/>
                <a:gd name="T39" fmla="*/ 0 h 7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76"/>
                <a:gd name="T61" fmla="*/ 0 h 785"/>
                <a:gd name="T62" fmla="*/ 776 w 776"/>
                <a:gd name="T63" fmla="*/ 785 h 7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76" h="785">
                  <a:moveTo>
                    <a:pt x="0" y="0"/>
                  </a:moveTo>
                  <a:lnTo>
                    <a:pt x="773" y="0"/>
                  </a:lnTo>
                  <a:cubicBezTo>
                    <a:pt x="770" y="142"/>
                    <a:pt x="776" y="462"/>
                    <a:pt x="767" y="562"/>
                  </a:cubicBezTo>
                  <a:cubicBezTo>
                    <a:pt x="761" y="538"/>
                    <a:pt x="736" y="590"/>
                    <a:pt x="719" y="598"/>
                  </a:cubicBezTo>
                  <a:cubicBezTo>
                    <a:pt x="704" y="599"/>
                    <a:pt x="676" y="606"/>
                    <a:pt x="662" y="610"/>
                  </a:cubicBezTo>
                  <a:cubicBezTo>
                    <a:pt x="651" y="619"/>
                    <a:pt x="614" y="649"/>
                    <a:pt x="602" y="655"/>
                  </a:cubicBezTo>
                  <a:cubicBezTo>
                    <a:pt x="599" y="647"/>
                    <a:pt x="525" y="695"/>
                    <a:pt x="509" y="685"/>
                  </a:cubicBezTo>
                  <a:cubicBezTo>
                    <a:pt x="488" y="698"/>
                    <a:pt x="423" y="683"/>
                    <a:pt x="398" y="688"/>
                  </a:cubicBezTo>
                  <a:cubicBezTo>
                    <a:pt x="356" y="686"/>
                    <a:pt x="325" y="716"/>
                    <a:pt x="284" y="709"/>
                  </a:cubicBezTo>
                  <a:cubicBezTo>
                    <a:pt x="267" y="697"/>
                    <a:pt x="250" y="740"/>
                    <a:pt x="242" y="733"/>
                  </a:cubicBezTo>
                  <a:cubicBezTo>
                    <a:pt x="242" y="733"/>
                    <a:pt x="175" y="785"/>
                    <a:pt x="170" y="782"/>
                  </a:cubicBezTo>
                  <a:cubicBezTo>
                    <a:pt x="166" y="781"/>
                    <a:pt x="159" y="776"/>
                    <a:pt x="159" y="776"/>
                  </a:cubicBezTo>
                  <a:cubicBezTo>
                    <a:pt x="151" y="766"/>
                    <a:pt x="141" y="762"/>
                    <a:pt x="132" y="753"/>
                  </a:cubicBezTo>
                  <a:cubicBezTo>
                    <a:pt x="120" y="740"/>
                    <a:pt x="113" y="731"/>
                    <a:pt x="95" y="726"/>
                  </a:cubicBezTo>
                  <a:cubicBezTo>
                    <a:pt x="75" y="729"/>
                    <a:pt x="64" y="730"/>
                    <a:pt x="47" y="720"/>
                  </a:cubicBezTo>
                  <a:cubicBezTo>
                    <a:pt x="45" y="714"/>
                    <a:pt x="43" y="708"/>
                    <a:pt x="41" y="702"/>
                  </a:cubicBezTo>
                  <a:cubicBezTo>
                    <a:pt x="37" y="693"/>
                    <a:pt x="41" y="682"/>
                    <a:pt x="37" y="672"/>
                  </a:cubicBezTo>
                  <a:cubicBezTo>
                    <a:pt x="36" y="669"/>
                    <a:pt x="31" y="668"/>
                    <a:pt x="27" y="666"/>
                  </a:cubicBezTo>
                  <a:cubicBezTo>
                    <a:pt x="2" y="669"/>
                    <a:pt x="11" y="669"/>
                    <a:pt x="0" y="669"/>
                  </a:cubicBezTo>
                  <a:lnTo>
                    <a:pt x="0" y="0"/>
                  </a:lnTo>
                  <a:close/>
                </a:path>
              </a:pathLst>
            </a:custGeom>
            <a:solidFill>
              <a:srgbClr val="99CC00"/>
            </a:solidFill>
            <a:ln w="9525" cap="flat" cmpd="sng">
              <a:solidFill>
                <a:schemeClr val="tx1"/>
              </a:solidFill>
              <a:prstDash val="solid"/>
              <a:round/>
              <a:headEnd/>
              <a:tailEnd/>
            </a:ln>
          </p:spPr>
          <p:txBody>
            <a:bodyPr>
              <a:spAutoFit/>
            </a:bodyPr>
            <a:lstStyle/>
            <a:p>
              <a:endParaRPr lang="sv-SE"/>
            </a:p>
          </p:txBody>
        </p:sp>
        <p:sp>
          <p:nvSpPr>
            <p:cNvPr id="15397" name="Freeform 25"/>
            <p:cNvSpPr>
              <a:spLocks/>
            </p:cNvSpPr>
            <p:nvPr/>
          </p:nvSpPr>
          <p:spPr bwMode="auto">
            <a:xfrm>
              <a:off x="112" y="2169"/>
              <a:ext cx="770" cy="992"/>
            </a:xfrm>
            <a:custGeom>
              <a:avLst/>
              <a:gdLst>
                <a:gd name="T0" fmla="*/ 783 w 1816"/>
                <a:gd name="T1" fmla="*/ 1597 h 2664"/>
                <a:gd name="T2" fmla="*/ 633 w 1816"/>
                <a:gd name="T3" fmla="*/ 1420 h 2664"/>
                <a:gd name="T4" fmla="*/ 564 w 1816"/>
                <a:gd name="T5" fmla="*/ 1234 h 2664"/>
                <a:gd name="T6" fmla="*/ 459 w 1816"/>
                <a:gd name="T7" fmla="*/ 976 h 2664"/>
                <a:gd name="T8" fmla="*/ 741 w 1816"/>
                <a:gd name="T9" fmla="*/ 214 h 2664"/>
                <a:gd name="T10" fmla="*/ 930 w 1816"/>
                <a:gd name="T11" fmla="*/ 7 h 2664"/>
                <a:gd name="T12" fmla="*/ 1098 w 1816"/>
                <a:gd name="T13" fmla="*/ 58 h 2664"/>
                <a:gd name="T14" fmla="*/ 873 w 1816"/>
                <a:gd name="T15" fmla="*/ 331 h 2664"/>
                <a:gd name="T16" fmla="*/ 663 w 1816"/>
                <a:gd name="T17" fmla="*/ 1015 h 2664"/>
                <a:gd name="T18" fmla="*/ 732 w 1816"/>
                <a:gd name="T19" fmla="*/ 1165 h 2664"/>
                <a:gd name="T20" fmla="*/ 837 w 1816"/>
                <a:gd name="T21" fmla="*/ 1381 h 2664"/>
                <a:gd name="T22" fmla="*/ 945 w 1816"/>
                <a:gd name="T23" fmla="*/ 1600 h 2664"/>
                <a:gd name="T24" fmla="*/ 933 w 1816"/>
                <a:gd name="T25" fmla="*/ 1726 h 2664"/>
                <a:gd name="T26" fmla="*/ 880 w 1816"/>
                <a:gd name="T27" fmla="*/ 1904 h 2664"/>
                <a:gd name="T28" fmla="*/ 1176 w 1816"/>
                <a:gd name="T29" fmla="*/ 1915 h 2664"/>
                <a:gd name="T30" fmla="*/ 1504 w 1816"/>
                <a:gd name="T31" fmla="*/ 1779 h 2664"/>
                <a:gd name="T32" fmla="*/ 1816 w 1816"/>
                <a:gd name="T33" fmla="*/ 1632 h 2664"/>
                <a:gd name="T34" fmla="*/ 1776 w 1816"/>
                <a:gd name="T35" fmla="*/ 1704 h 2664"/>
                <a:gd name="T36" fmla="*/ 1512 w 1816"/>
                <a:gd name="T37" fmla="*/ 1835 h 2664"/>
                <a:gd name="T38" fmla="*/ 1248 w 1816"/>
                <a:gd name="T39" fmla="*/ 1939 h 2664"/>
                <a:gd name="T40" fmla="*/ 984 w 1816"/>
                <a:gd name="T41" fmla="*/ 1995 h 2664"/>
                <a:gd name="T42" fmla="*/ 840 w 1816"/>
                <a:gd name="T43" fmla="*/ 2144 h 2664"/>
                <a:gd name="T44" fmla="*/ 776 w 1816"/>
                <a:gd name="T45" fmla="*/ 2416 h 2664"/>
                <a:gd name="T46" fmla="*/ 712 w 1816"/>
                <a:gd name="T47" fmla="*/ 2664 h 2664"/>
                <a:gd name="T48" fmla="*/ 664 w 1816"/>
                <a:gd name="T49" fmla="*/ 2464 h 2664"/>
                <a:gd name="T50" fmla="*/ 632 w 1816"/>
                <a:gd name="T51" fmla="*/ 2360 h 2664"/>
                <a:gd name="T52" fmla="*/ 424 w 1816"/>
                <a:gd name="T53" fmla="*/ 2272 h 2664"/>
                <a:gd name="T54" fmla="*/ 208 w 1816"/>
                <a:gd name="T55" fmla="*/ 2232 h 2664"/>
                <a:gd name="T56" fmla="*/ 0 w 1816"/>
                <a:gd name="T57" fmla="*/ 2232 h 2664"/>
                <a:gd name="T58" fmla="*/ 184 w 1816"/>
                <a:gd name="T59" fmla="*/ 2184 h 2664"/>
                <a:gd name="T60" fmla="*/ 352 w 1816"/>
                <a:gd name="T61" fmla="*/ 2192 h 2664"/>
                <a:gd name="T62" fmla="*/ 688 w 1816"/>
                <a:gd name="T63" fmla="*/ 2312 h 2664"/>
                <a:gd name="T64" fmla="*/ 760 w 1816"/>
                <a:gd name="T65" fmla="*/ 1896 h 266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16"/>
                <a:gd name="T100" fmla="*/ 0 h 2664"/>
                <a:gd name="T101" fmla="*/ 1816 w 1816"/>
                <a:gd name="T102" fmla="*/ 2664 h 266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16" h="2664">
                  <a:moveTo>
                    <a:pt x="753" y="1786"/>
                  </a:moveTo>
                  <a:cubicBezTo>
                    <a:pt x="772" y="1730"/>
                    <a:pt x="825" y="1639"/>
                    <a:pt x="783" y="1597"/>
                  </a:cubicBezTo>
                  <a:cubicBezTo>
                    <a:pt x="761" y="1565"/>
                    <a:pt x="712" y="1500"/>
                    <a:pt x="678" y="1477"/>
                  </a:cubicBezTo>
                  <a:cubicBezTo>
                    <a:pt x="670" y="1472"/>
                    <a:pt x="633" y="1420"/>
                    <a:pt x="633" y="1420"/>
                  </a:cubicBezTo>
                  <a:cubicBezTo>
                    <a:pt x="613" y="1390"/>
                    <a:pt x="622" y="1370"/>
                    <a:pt x="603" y="1342"/>
                  </a:cubicBezTo>
                  <a:cubicBezTo>
                    <a:pt x="591" y="1294"/>
                    <a:pt x="606" y="1279"/>
                    <a:pt x="564" y="1234"/>
                  </a:cubicBezTo>
                  <a:cubicBezTo>
                    <a:pt x="516" y="1198"/>
                    <a:pt x="480" y="1169"/>
                    <a:pt x="462" y="1141"/>
                  </a:cubicBezTo>
                  <a:cubicBezTo>
                    <a:pt x="428" y="1090"/>
                    <a:pt x="465" y="1033"/>
                    <a:pt x="459" y="976"/>
                  </a:cubicBezTo>
                  <a:cubicBezTo>
                    <a:pt x="490" y="841"/>
                    <a:pt x="639" y="391"/>
                    <a:pt x="648" y="331"/>
                  </a:cubicBezTo>
                  <a:cubicBezTo>
                    <a:pt x="696" y="206"/>
                    <a:pt x="693" y="247"/>
                    <a:pt x="741" y="214"/>
                  </a:cubicBezTo>
                  <a:cubicBezTo>
                    <a:pt x="798" y="178"/>
                    <a:pt x="864" y="190"/>
                    <a:pt x="918" y="124"/>
                  </a:cubicBezTo>
                  <a:cubicBezTo>
                    <a:pt x="950" y="91"/>
                    <a:pt x="903" y="28"/>
                    <a:pt x="930" y="7"/>
                  </a:cubicBezTo>
                  <a:cubicBezTo>
                    <a:pt x="972" y="1"/>
                    <a:pt x="1050" y="4"/>
                    <a:pt x="1080" y="0"/>
                  </a:cubicBezTo>
                  <a:cubicBezTo>
                    <a:pt x="1088" y="6"/>
                    <a:pt x="1091" y="52"/>
                    <a:pt x="1098" y="58"/>
                  </a:cubicBezTo>
                  <a:cubicBezTo>
                    <a:pt x="1107" y="66"/>
                    <a:pt x="1086" y="109"/>
                    <a:pt x="1089" y="139"/>
                  </a:cubicBezTo>
                  <a:cubicBezTo>
                    <a:pt x="1065" y="205"/>
                    <a:pt x="873" y="262"/>
                    <a:pt x="873" y="331"/>
                  </a:cubicBezTo>
                  <a:cubicBezTo>
                    <a:pt x="800" y="470"/>
                    <a:pt x="768" y="610"/>
                    <a:pt x="738" y="727"/>
                  </a:cubicBezTo>
                  <a:cubicBezTo>
                    <a:pt x="707" y="832"/>
                    <a:pt x="672" y="976"/>
                    <a:pt x="663" y="1015"/>
                  </a:cubicBezTo>
                  <a:cubicBezTo>
                    <a:pt x="667" y="1047"/>
                    <a:pt x="654" y="1087"/>
                    <a:pt x="693" y="1099"/>
                  </a:cubicBezTo>
                  <a:cubicBezTo>
                    <a:pt x="707" y="1108"/>
                    <a:pt x="732" y="1165"/>
                    <a:pt x="732" y="1165"/>
                  </a:cubicBezTo>
                  <a:cubicBezTo>
                    <a:pt x="762" y="1240"/>
                    <a:pt x="741" y="1189"/>
                    <a:pt x="765" y="1264"/>
                  </a:cubicBezTo>
                  <a:cubicBezTo>
                    <a:pt x="793" y="1314"/>
                    <a:pt x="777" y="1333"/>
                    <a:pt x="837" y="1381"/>
                  </a:cubicBezTo>
                  <a:cubicBezTo>
                    <a:pt x="893" y="1418"/>
                    <a:pt x="900" y="1467"/>
                    <a:pt x="927" y="1507"/>
                  </a:cubicBezTo>
                  <a:cubicBezTo>
                    <a:pt x="945" y="1543"/>
                    <a:pt x="946" y="1571"/>
                    <a:pt x="945" y="1600"/>
                  </a:cubicBezTo>
                  <a:cubicBezTo>
                    <a:pt x="929" y="1605"/>
                    <a:pt x="948" y="1633"/>
                    <a:pt x="942" y="1666"/>
                  </a:cubicBezTo>
                  <a:cubicBezTo>
                    <a:pt x="933" y="1690"/>
                    <a:pt x="933" y="1726"/>
                    <a:pt x="933" y="1726"/>
                  </a:cubicBezTo>
                  <a:cubicBezTo>
                    <a:pt x="923" y="1756"/>
                    <a:pt x="900" y="1786"/>
                    <a:pt x="891" y="1816"/>
                  </a:cubicBezTo>
                  <a:lnTo>
                    <a:pt x="880" y="1904"/>
                  </a:lnTo>
                  <a:lnTo>
                    <a:pt x="888" y="1960"/>
                  </a:lnTo>
                  <a:lnTo>
                    <a:pt x="1176" y="1915"/>
                  </a:lnTo>
                  <a:lnTo>
                    <a:pt x="1296" y="1867"/>
                  </a:lnTo>
                  <a:lnTo>
                    <a:pt x="1504" y="1779"/>
                  </a:lnTo>
                  <a:lnTo>
                    <a:pt x="1672" y="1699"/>
                  </a:lnTo>
                  <a:lnTo>
                    <a:pt x="1816" y="1632"/>
                  </a:lnTo>
                  <a:lnTo>
                    <a:pt x="1816" y="1688"/>
                  </a:lnTo>
                  <a:lnTo>
                    <a:pt x="1776" y="1704"/>
                  </a:lnTo>
                  <a:lnTo>
                    <a:pt x="1656" y="1763"/>
                  </a:lnTo>
                  <a:lnTo>
                    <a:pt x="1512" y="1835"/>
                  </a:lnTo>
                  <a:lnTo>
                    <a:pt x="1376" y="1875"/>
                  </a:lnTo>
                  <a:lnTo>
                    <a:pt x="1248" y="1939"/>
                  </a:lnTo>
                  <a:lnTo>
                    <a:pt x="1104" y="1979"/>
                  </a:lnTo>
                  <a:lnTo>
                    <a:pt x="984" y="1995"/>
                  </a:lnTo>
                  <a:lnTo>
                    <a:pt x="888" y="2040"/>
                  </a:lnTo>
                  <a:lnTo>
                    <a:pt x="840" y="2144"/>
                  </a:lnTo>
                  <a:lnTo>
                    <a:pt x="800" y="2288"/>
                  </a:lnTo>
                  <a:lnTo>
                    <a:pt x="776" y="2416"/>
                  </a:lnTo>
                  <a:lnTo>
                    <a:pt x="736" y="2544"/>
                  </a:lnTo>
                  <a:lnTo>
                    <a:pt x="712" y="2664"/>
                  </a:lnTo>
                  <a:lnTo>
                    <a:pt x="624" y="2664"/>
                  </a:lnTo>
                  <a:lnTo>
                    <a:pt x="664" y="2464"/>
                  </a:lnTo>
                  <a:lnTo>
                    <a:pt x="688" y="2408"/>
                  </a:lnTo>
                  <a:lnTo>
                    <a:pt x="632" y="2360"/>
                  </a:lnTo>
                  <a:lnTo>
                    <a:pt x="528" y="2296"/>
                  </a:lnTo>
                  <a:lnTo>
                    <a:pt x="424" y="2272"/>
                  </a:lnTo>
                  <a:lnTo>
                    <a:pt x="328" y="2256"/>
                  </a:lnTo>
                  <a:lnTo>
                    <a:pt x="208" y="2232"/>
                  </a:lnTo>
                  <a:lnTo>
                    <a:pt x="96" y="2224"/>
                  </a:lnTo>
                  <a:lnTo>
                    <a:pt x="0" y="2232"/>
                  </a:lnTo>
                  <a:lnTo>
                    <a:pt x="0" y="2176"/>
                  </a:lnTo>
                  <a:lnTo>
                    <a:pt x="184" y="2184"/>
                  </a:lnTo>
                  <a:lnTo>
                    <a:pt x="264" y="2184"/>
                  </a:lnTo>
                  <a:lnTo>
                    <a:pt x="352" y="2192"/>
                  </a:lnTo>
                  <a:lnTo>
                    <a:pt x="440" y="2216"/>
                  </a:lnTo>
                  <a:lnTo>
                    <a:pt x="688" y="2312"/>
                  </a:lnTo>
                  <a:lnTo>
                    <a:pt x="744" y="2104"/>
                  </a:lnTo>
                  <a:lnTo>
                    <a:pt x="760" y="1896"/>
                  </a:lnTo>
                  <a:lnTo>
                    <a:pt x="753" y="1786"/>
                  </a:lnTo>
                  <a:close/>
                </a:path>
              </a:pathLst>
            </a:custGeom>
            <a:solidFill>
              <a:srgbClr val="99CCFF"/>
            </a:solidFill>
            <a:ln w="9525" cap="flat" cmpd="sng">
              <a:solidFill>
                <a:schemeClr val="tx1"/>
              </a:solidFill>
              <a:prstDash val="solid"/>
              <a:round/>
              <a:headEnd/>
              <a:tailEnd/>
            </a:ln>
          </p:spPr>
          <p:txBody>
            <a:bodyPr>
              <a:spAutoFit/>
            </a:bodyPr>
            <a:lstStyle/>
            <a:p>
              <a:endParaRPr lang="sv-SE"/>
            </a:p>
          </p:txBody>
        </p:sp>
        <p:sp>
          <p:nvSpPr>
            <p:cNvPr id="15398" name="Rectangle 26"/>
            <p:cNvSpPr>
              <a:spLocks noChangeArrowheads="1"/>
            </p:cNvSpPr>
            <p:nvPr/>
          </p:nvSpPr>
          <p:spPr bwMode="auto">
            <a:xfrm>
              <a:off x="112" y="2168"/>
              <a:ext cx="773" cy="1000"/>
            </a:xfrm>
            <a:prstGeom prst="rect">
              <a:avLst/>
            </a:prstGeom>
            <a:noFill/>
            <a:ln w="38100">
              <a:solidFill>
                <a:schemeClr val="tx1"/>
              </a:solidFill>
              <a:miter lim="800000"/>
              <a:headEnd/>
              <a:tailEnd/>
            </a:ln>
          </p:spPr>
          <p:txBody>
            <a:bodyPr anchor="ctr">
              <a:spAutoFit/>
            </a:bodyPr>
            <a:lstStyle/>
            <a:p>
              <a:endParaRPr lang="sv-SE"/>
            </a:p>
          </p:txBody>
        </p:sp>
      </p:grpSp>
      <p:grpSp>
        <p:nvGrpSpPr>
          <p:cNvPr id="6" name="Group 27"/>
          <p:cNvGrpSpPr>
            <a:grpSpLocks/>
          </p:cNvGrpSpPr>
          <p:nvPr/>
        </p:nvGrpSpPr>
        <p:grpSpPr bwMode="auto">
          <a:xfrm>
            <a:off x="509588" y="3646488"/>
            <a:ext cx="282575" cy="1304925"/>
            <a:chOff x="1789" y="744"/>
            <a:chExt cx="419" cy="2205"/>
          </a:xfrm>
        </p:grpSpPr>
        <p:sp>
          <p:nvSpPr>
            <p:cNvPr id="15389" name="Freeform 28" descr="Light upward diagonal"/>
            <p:cNvSpPr>
              <a:spLocks/>
            </p:cNvSpPr>
            <p:nvPr/>
          </p:nvSpPr>
          <p:spPr bwMode="auto">
            <a:xfrm>
              <a:off x="1789" y="1440"/>
              <a:ext cx="111" cy="208"/>
            </a:xfrm>
            <a:custGeom>
              <a:avLst/>
              <a:gdLst>
                <a:gd name="T0" fmla="*/ 43 w 111"/>
                <a:gd name="T1" fmla="*/ 16 h 208"/>
                <a:gd name="T2" fmla="*/ 35 w 111"/>
                <a:gd name="T3" fmla="*/ 104 h 208"/>
                <a:gd name="T4" fmla="*/ 75 w 111"/>
                <a:gd name="T5" fmla="*/ 208 h 208"/>
                <a:gd name="T6" fmla="*/ 107 w 111"/>
                <a:gd name="T7" fmla="*/ 136 h 208"/>
                <a:gd name="T8" fmla="*/ 51 w 111"/>
                <a:gd name="T9" fmla="*/ 0 h 208"/>
                <a:gd name="T10" fmla="*/ 43 w 111"/>
                <a:gd name="T11" fmla="*/ 16 h 208"/>
                <a:gd name="T12" fmla="*/ 0 60000 65536"/>
                <a:gd name="T13" fmla="*/ 0 60000 65536"/>
                <a:gd name="T14" fmla="*/ 0 60000 65536"/>
                <a:gd name="T15" fmla="*/ 0 60000 65536"/>
                <a:gd name="T16" fmla="*/ 0 60000 65536"/>
                <a:gd name="T17" fmla="*/ 0 60000 65536"/>
                <a:gd name="T18" fmla="*/ 0 w 111"/>
                <a:gd name="T19" fmla="*/ 0 h 208"/>
                <a:gd name="T20" fmla="*/ 111 w 111"/>
                <a:gd name="T21" fmla="*/ 208 h 208"/>
              </a:gdLst>
              <a:ahLst/>
              <a:cxnLst>
                <a:cxn ang="T12">
                  <a:pos x="T0" y="T1"/>
                </a:cxn>
                <a:cxn ang="T13">
                  <a:pos x="T2" y="T3"/>
                </a:cxn>
                <a:cxn ang="T14">
                  <a:pos x="T4" y="T5"/>
                </a:cxn>
                <a:cxn ang="T15">
                  <a:pos x="T6" y="T7"/>
                </a:cxn>
                <a:cxn ang="T16">
                  <a:pos x="T8" y="T9"/>
                </a:cxn>
                <a:cxn ang="T17">
                  <a:pos x="T10" y="T11"/>
                </a:cxn>
              </a:cxnLst>
              <a:rect l="T18" t="T19" r="T20" b="T21"/>
              <a:pathLst>
                <a:path w="111" h="208">
                  <a:moveTo>
                    <a:pt x="43" y="16"/>
                  </a:moveTo>
                  <a:cubicBezTo>
                    <a:pt x="0" y="45"/>
                    <a:pt x="21" y="61"/>
                    <a:pt x="35" y="104"/>
                  </a:cubicBezTo>
                  <a:cubicBezTo>
                    <a:pt x="42" y="157"/>
                    <a:pt x="34" y="180"/>
                    <a:pt x="75" y="208"/>
                  </a:cubicBezTo>
                  <a:cubicBezTo>
                    <a:pt x="94" y="151"/>
                    <a:pt x="82" y="174"/>
                    <a:pt x="107" y="136"/>
                  </a:cubicBezTo>
                  <a:cubicBezTo>
                    <a:pt x="94" y="83"/>
                    <a:pt x="111" y="20"/>
                    <a:pt x="51" y="0"/>
                  </a:cubicBezTo>
                  <a:cubicBezTo>
                    <a:pt x="33" y="27"/>
                    <a:pt x="28" y="31"/>
                    <a:pt x="43" y="16"/>
                  </a:cubicBezTo>
                  <a:close/>
                </a:path>
              </a:pathLst>
            </a:custGeom>
            <a:pattFill prst="ltUpDiag">
              <a:fgClr>
                <a:srgbClr val="FF0000"/>
              </a:fgClr>
              <a:bgClr>
                <a:srgbClr val="FFFFFF"/>
              </a:bgClr>
            </a:pattFill>
            <a:ln w="9525" cap="flat" cmpd="sng">
              <a:solidFill>
                <a:schemeClr val="tx1"/>
              </a:solidFill>
              <a:prstDash val="solid"/>
              <a:round/>
              <a:headEnd/>
              <a:tailEnd/>
            </a:ln>
          </p:spPr>
          <p:txBody>
            <a:bodyPr>
              <a:spAutoFit/>
            </a:bodyPr>
            <a:lstStyle/>
            <a:p>
              <a:endParaRPr lang="sv-SE"/>
            </a:p>
          </p:txBody>
        </p:sp>
        <p:sp>
          <p:nvSpPr>
            <p:cNvPr id="15390" name="Freeform 29" descr="Light upward diagonal"/>
            <p:cNvSpPr>
              <a:spLocks/>
            </p:cNvSpPr>
            <p:nvPr/>
          </p:nvSpPr>
          <p:spPr bwMode="auto">
            <a:xfrm>
              <a:off x="2062" y="2408"/>
              <a:ext cx="90" cy="270"/>
            </a:xfrm>
            <a:custGeom>
              <a:avLst/>
              <a:gdLst>
                <a:gd name="T0" fmla="*/ 34 w 90"/>
                <a:gd name="T1" fmla="*/ 32 h 270"/>
                <a:gd name="T2" fmla="*/ 2 w 90"/>
                <a:gd name="T3" fmla="*/ 224 h 270"/>
                <a:gd name="T4" fmla="*/ 10 w 90"/>
                <a:gd name="T5" fmla="*/ 264 h 270"/>
                <a:gd name="T6" fmla="*/ 34 w 90"/>
                <a:gd name="T7" fmla="*/ 256 h 270"/>
                <a:gd name="T8" fmla="*/ 42 w 90"/>
                <a:gd name="T9" fmla="*/ 216 h 270"/>
                <a:gd name="T10" fmla="*/ 58 w 90"/>
                <a:gd name="T11" fmla="*/ 192 h 270"/>
                <a:gd name="T12" fmla="*/ 74 w 90"/>
                <a:gd name="T13" fmla="*/ 144 h 270"/>
                <a:gd name="T14" fmla="*/ 90 w 90"/>
                <a:gd name="T15" fmla="*/ 96 h 270"/>
                <a:gd name="T16" fmla="*/ 66 w 90"/>
                <a:gd name="T17" fmla="*/ 24 h 270"/>
                <a:gd name="T18" fmla="*/ 58 w 90"/>
                <a:gd name="T19" fmla="*/ 0 h 270"/>
                <a:gd name="T20" fmla="*/ 42 w 90"/>
                <a:gd name="T21" fmla="*/ 24 h 270"/>
                <a:gd name="T22" fmla="*/ 34 w 90"/>
                <a:gd name="T23" fmla="*/ 32 h 2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270"/>
                <a:gd name="T38" fmla="*/ 90 w 90"/>
                <a:gd name="T39" fmla="*/ 270 h 2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270">
                  <a:moveTo>
                    <a:pt x="34" y="32"/>
                  </a:moveTo>
                  <a:cubicBezTo>
                    <a:pt x="55" y="96"/>
                    <a:pt x="39" y="169"/>
                    <a:pt x="2" y="224"/>
                  </a:cubicBezTo>
                  <a:cubicBezTo>
                    <a:pt x="5" y="237"/>
                    <a:pt x="0" y="254"/>
                    <a:pt x="10" y="264"/>
                  </a:cubicBezTo>
                  <a:cubicBezTo>
                    <a:pt x="16" y="270"/>
                    <a:pt x="29" y="263"/>
                    <a:pt x="34" y="256"/>
                  </a:cubicBezTo>
                  <a:cubicBezTo>
                    <a:pt x="42" y="245"/>
                    <a:pt x="37" y="229"/>
                    <a:pt x="42" y="216"/>
                  </a:cubicBezTo>
                  <a:cubicBezTo>
                    <a:pt x="45" y="207"/>
                    <a:pt x="54" y="201"/>
                    <a:pt x="58" y="192"/>
                  </a:cubicBezTo>
                  <a:cubicBezTo>
                    <a:pt x="65" y="177"/>
                    <a:pt x="69" y="160"/>
                    <a:pt x="74" y="144"/>
                  </a:cubicBezTo>
                  <a:cubicBezTo>
                    <a:pt x="79" y="128"/>
                    <a:pt x="90" y="96"/>
                    <a:pt x="90" y="96"/>
                  </a:cubicBezTo>
                  <a:cubicBezTo>
                    <a:pt x="79" y="64"/>
                    <a:pt x="72" y="43"/>
                    <a:pt x="66" y="24"/>
                  </a:cubicBezTo>
                  <a:cubicBezTo>
                    <a:pt x="63" y="16"/>
                    <a:pt x="58" y="0"/>
                    <a:pt x="58" y="0"/>
                  </a:cubicBezTo>
                  <a:cubicBezTo>
                    <a:pt x="53" y="8"/>
                    <a:pt x="46" y="15"/>
                    <a:pt x="42" y="24"/>
                  </a:cubicBezTo>
                  <a:cubicBezTo>
                    <a:pt x="32" y="43"/>
                    <a:pt x="34" y="63"/>
                    <a:pt x="34" y="32"/>
                  </a:cubicBezTo>
                  <a:close/>
                </a:path>
              </a:pathLst>
            </a:custGeom>
            <a:pattFill prst="ltUpDiag">
              <a:fgClr>
                <a:srgbClr val="FF0000"/>
              </a:fgClr>
              <a:bgClr>
                <a:srgbClr val="FFFFFF"/>
              </a:bgClr>
            </a:pattFill>
            <a:ln w="9525" cap="flat" cmpd="sng">
              <a:solidFill>
                <a:schemeClr val="tx1"/>
              </a:solidFill>
              <a:prstDash val="solid"/>
              <a:round/>
              <a:headEnd/>
              <a:tailEnd/>
            </a:ln>
          </p:spPr>
          <p:txBody>
            <a:bodyPr>
              <a:spAutoFit/>
            </a:bodyPr>
            <a:lstStyle/>
            <a:p>
              <a:endParaRPr lang="sv-SE"/>
            </a:p>
          </p:txBody>
        </p:sp>
        <p:sp>
          <p:nvSpPr>
            <p:cNvPr id="15391" name="Freeform 30" descr="Light upward diagonal"/>
            <p:cNvSpPr>
              <a:spLocks/>
            </p:cNvSpPr>
            <p:nvPr/>
          </p:nvSpPr>
          <p:spPr bwMode="auto">
            <a:xfrm>
              <a:off x="2095" y="1912"/>
              <a:ext cx="113" cy="284"/>
            </a:xfrm>
            <a:custGeom>
              <a:avLst/>
              <a:gdLst>
                <a:gd name="T0" fmla="*/ 17 w 113"/>
                <a:gd name="T1" fmla="*/ 8 h 284"/>
                <a:gd name="T2" fmla="*/ 25 w 113"/>
                <a:gd name="T3" fmla="*/ 160 h 284"/>
                <a:gd name="T4" fmla="*/ 41 w 113"/>
                <a:gd name="T5" fmla="*/ 208 h 284"/>
                <a:gd name="T6" fmla="*/ 49 w 113"/>
                <a:gd name="T7" fmla="*/ 272 h 284"/>
                <a:gd name="T8" fmla="*/ 73 w 113"/>
                <a:gd name="T9" fmla="*/ 280 h 284"/>
                <a:gd name="T10" fmla="*/ 89 w 113"/>
                <a:gd name="T11" fmla="*/ 216 h 284"/>
                <a:gd name="T12" fmla="*/ 105 w 113"/>
                <a:gd name="T13" fmla="*/ 168 h 284"/>
                <a:gd name="T14" fmla="*/ 113 w 113"/>
                <a:gd name="T15" fmla="*/ 144 h 284"/>
                <a:gd name="T16" fmla="*/ 65 w 113"/>
                <a:gd name="T17" fmla="*/ 80 h 284"/>
                <a:gd name="T18" fmla="*/ 41 w 113"/>
                <a:gd name="T19" fmla="*/ 0 h 284"/>
                <a:gd name="T20" fmla="*/ 17 w 113"/>
                <a:gd name="T21" fmla="*/ 8 h 2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284"/>
                <a:gd name="T35" fmla="*/ 113 w 113"/>
                <a:gd name="T36" fmla="*/ 284 h 2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284">
                  <a:moveTo>
                    <a:pt x="17" y="8"/>
                  </a:moveTo>
                  <a:cubicBezTo>
                    <a:pt x="0" y="78"/>
                    <a:pt x="1" y="87"/>
                    <a:pt x="25" y="160"/>
                  </a:cubicBezTo>
                  <a:cubicBezTo>
                    <a:pt x="30" y="176"/>
                    <a:pt x="41" y="208"/>
                    <a:pt x="41" y="208"/>
                  </a:cubicBezTo>
                  <a:cubicBezTo>
                    <a:pt x="44" y="229"/>
                    <a:pt x="40" y="252"/>
                    <a:pt x="49" y="272"/>
                  </a:cubicBezTo>
                  <a:cubicBezTo>
                    <a:pt x="52" y="280"/>
                    <a:pt x="65" y="284"/>
                    <a:pt x="73" y="280"/>
                  </a:cubicBezTo>
                  <a:cubicBezTo>
                    <a:pt x="79" y="277"/>
                    <a:pt x="86" y="228"/>
                    <a:pt x="89" y="216"/>
                  </a:cubicBezTo>
                  <a:cubicBezTo>
                    <a:pt x="93" y="200"/>
                    <a:pt x="100" y="184"/>
                    <a:pt x="105" y="168"/>
                  </a:cubicBezTo>
                  <a:cubicBezTo>
                    <a:pt x="108" y="160"/>
                    <a:pt x="113" y="144"/>
                    <a:pt x="113" y="144"/>
                  </a:cubicBezTo>
                  <a:cubicBezTo>
                    <a:pt x="102" y="112"/>
                    <a:pt x="93" y="99"/>
                    <a:pt x="65" y="80"/>
                  </a:cubicBezTo>
                  <a:cubicBezTo>
                    <a:pt x="56" y="53"/>
                    <a:pt x="50" y="27"/>
                    <a:pt x="41" y="0"/>
                  </a:cubicBezTo>
                  <a:cubicBezTo>
                    <a:pt x="33" y="3"/>
                    <a:pt x="17" y="8"/>
                    <a:pt x="17" y="8"/>
                  </a:cubicBezTo>
                  <a:close/>
                </a:path>
              </a:pathLst>
            </a:custGeom>
            <a:pattFill prst="ltUpDiag">
              <a:fgClr>
                <a:srgbClr val="FF0000"/>
              </a:fgClr>
              <a:bgClr>
                <a:srgbClr val="FFFFFF"/>
              </a:bgClr>
            </a:pattFill>
            <a:ln w="9525" cap="flat" cmpd="sng">
              <a:solidFill>
                <a:schemeClr val="tx1"/>
              </a:solidFill>
              <a:prstDash val="solid"/>
              <a:round/>
              <a:headEnd/>
              <a:tailEnd/>
            </a:ln>
          </p:spPr>
          <p:txBody>
            <a:bodyPr>
              <a:spAutoFit/>
            </a:bodyPr>
            <a:lstStyle/>
            <a:p>
              <a:endParaRPr lang="sv-SE"/>
            </a:p>
          </p:txBody>
        </p:sp>
        <p:sp>
          <p:nvSpPr>
            <p:cNvPr id="15392" name="Freeform 31" descr="Light upward diagonal"/>
            <p:cNvSpPr>
              <a:spLocks/>
            </p:cNvSpPr>
            <p:nvPr/>
          </p:nvSpPr>
          <p:spPr bwMode="auto">
            <a:xfrm>
              <a:off x="1992" y="744"/>
              <a:ext cx="144" cy="168"/>
            </a:xfrm>
            <a:custGeom>
              <a:avLst/>
              <a:gdLst>
                <a:gd name="T0" fmla="*/ 72 w 144"/>
                <a:gd name="T1" fmla="*/ 24 h 168"/>
                <a:gd name="T2" fmla="*/ 0 w 144"/>
                <a:gd name="T3" fmla="*/ 104 h 168"/>
                <a:gd name="T4" fmla="*/ 40 w 144"/>
                <a:gd name="T5" fmla="*/ 168 h 168"/>
                <a:gd name="T6" fmla="*/ 64 w 144"/>
                <a:gd name="T7" fmla="*/ 160 h 168"/>
                <a:gd name="T8" fmla="*/ 72 w 144"/>
                <a:gd name="T9" fmla="*/ 136 h 168"/>
                <a:gd name="T10" fmla="*/ 120 w 144"/>
                <a:gd name="T11" fmla="*/ 120 h 168"/>
                <a:gd name="T12" fmla="*/ 144 w 144"/>
                <a:gd name="T13" fmla="*/ 40 h 168"/>
                <a:gd name="T14" fmla="*/ 136 w 144"/>
                <a:gd name="T15" fmla="*/ 16 h 168"/>
                <a:gd name="T16" fmla="*/ 88 w 144"/>
                <a:gd name="T17" fmla="*/ 0 h 168"/>
                <a:gd name="T18" fmla="*/ 72 w 144"/>
                <a:gd name="T19" fmla="*/ 24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168"/>
                <a:gd name="T32" fmla="*/ 144 w 144"/>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168">
                  <a:moveTo>
                    <a:pt x="72" y="24"/>
                  </a:moveTo>
                  <a:cubicBezTo>
                    <a:pt x="2" y="71"/>
                    <a:pt x="40" y="44"/>
                    <a:pt x="0" y="104"/>
                  </a:cubicBezTo>
                  <a:cubicBezTo>
                    <a:pt x="10" y="142"/>
                    <a:pt x="1" y="155"/>
                    <a:pt x="40" y="168"/>
                  </a:cubicBezTo>
                  <a:cubicBezTo>
                    <a:pt x="48" y="165"/>
                    <a:pt x="58" y="166"/>
                    <a:pt x="64" y="160"/>
                  </a:cubicBezTo>
                  <a:cubicBezTo>
                    <a:pt x="70" y="154"/>
                    <a:pt x="65" y="141"/>
                    <a:pt x="72" y="136"/>
                  </a:cubicBezTo>
                  <a:cubicBezTo>
                    <a:pt x="86" y="126"/>
                    <a:pt x="120" y="120"/>
                    <a:pt x="120" y="120"/>
                  </a:cubicBezTo>
                  <a:cubicBezTo>
                    <a:pt x="139" y="62"/>
                    <a:pt x="132" y="88"/>
                    <a:pt x="144" y="40"/>
                  </a:cubicBezTo>
                  <a:cubicBezTo>
                    <a:pt x="141" y="32"/>
                    <a:pt x="143" y="21"/>
                    <a:pt x="136" y="16"/>
                  </a:cubicBezTo>
                  <a:cubicBezTo>
                    <a:pt x="122" y="6"/>
                    <a:pt x="88" y="0"/>
                    <a:pt x="88" y="0"/>
                  </a:cubicBezTo>
                  <a:cubicBezTo>
                    <a:pt x="83" y="8"/>
                    <a:pt x="72" y="24"/>
                    <a:pt x="72" y="24"/>
                  </a:cubicBezTo>
                  <a:close/>
                </a:path>
              </a:pathLst>
            </a:custGeom>
            <a:pattFill prst="ltUpDiag">
              <a:fgClr>
                <a:srgbClr val="FF0000"/>
              </a:fgClr>
              <a:bgClr>
                <a:srgbClr val="FFFFFF"/>
              </a:bgClr>
            </a:pattFill>
            <a:ln w="9525" cap="flat" cmpd="sng">
              <a:solidFill>
                <a:schemeClr val="tx1"/>
              </a:solidFill>
              <a:prstDash val="solid"/>
              <a:round/>
              <a:headEnd/>
              <a:tailEnd/>
            </a:ln>
          </p:spPr>
          <p:txBody>
            <a:bodyPr>
              <a:spAutoFit/>
            </a:bodyPr>
            <a:lstStyle/>
            <a:p>
              <a:endParaRPr lang="sv-SE"/>
            </a:p>
          </p:txBody>
        </p:sp>
        <p:sp>
          <p:nvSpPr>
            <p:cNvPr id="15393" name="Freeform 32" descr="Light upward diagonal"/>
            <p:cNvSpPr>
              <a:spLocks/>
            </p:cNvSpPr>
            <p:nvPr/>
          </p:nvSpPr>
          <p:spPr bwMode="auto">
            <a:xfrm>
              <a:off x="1904" y="1104"/>
              <a:ext cx="102" cy="91"/>
            </a:xfrm>
            <a:custGeom>
              <a:avLst/>
              <a:gdLst>
                <a:gd name="T0" fmla="*/ 48 w 102"/>
                <a:gd name="T1" fmla="*/ 0 h 91"/>
                <a:gd name="T2" fmla="*/ 0 w 102"/>
                <a:gd name="T3" fmla="*/ 64 h 91"/>
                <a:gd name="T4" fmla="*/ 72 w 102"/>
                <a:gd name="T5" fmla="*/ 80 h 91"/>
                <a:gd name="T6" fmla="*/ 96 w 102"/>
                <a:gd name="T7" fmla="*/ 32 h 91"/>
                <a:gd name="T8" fmla="*/ 48 w 102"/>
                <a:gd name="T9" fmla="*/ 0 h 91"/>
                <a:gd name="T10" fmla="*/ 0 60000 65536"/>
                <a:gd name="T11" fmla="*/ 0 60000 65536"/>
                <a:gd name="T12" fmla="*/ 0 60000 65536"/>
                <a:gd name="T13" fmla="*/ 0 60000 65536"/>
                <a:gd name="T14" fmla="*/ 0 60000 65536"/>
                <a:gd name="T15" fmla="*/ 0 w 102"/>
                <a:gd name="T16" fmla="*/ 0 h 91"/>
                <a:gd name="T17" fmla="*/ 102 w 102"/>
                <a:gd name="T18" fmla="*/ 91 h 91"/>
              </a:gdLst>
              <a:ahLst/>
              <a:cxnLst>
                <a:cxn ang="T10">
                  <a:pos x="T0" y="T1"/>
                </a:cxn>
                <a:cxn ang="T11">
                  <a:pos x="T2" y="T3"/>
                </a:cxn>
                <a:cxn ang="T12">
                  <a:pos x="T4" y="T5"/>
                </a:cxn>
                <a:cxn ang="T13">
                  <a:pos x="T6" y="T7"/>
                </a:cxn>
                <a:cxn ang="T14">
                  <a:pos x="T8" y="T9"/>
                </a:cxn>
              </a:cxnLst>
              <a:rect l="T15" t="T16" r="T17" b="T18"/>
              <a:pathLst>
                <a:path w="102" h="91">
                  <a:moveTo>
                    <a:pt x="48" y="0"/>
                  </a:moveTo>
                  <a:cubicBezTo>
                    <a:pt x="30" y="27"/>
                    <a:pt x="10" y="34"/>
                    <a:pt x="0" y="64"/>
                  </a:cubicBezTo>
                  <a:cubicBezTo>
                    <a:pt x="29" y="83"/>
                    <a:pt x="39" y="91"/>
                    <a:pt x="72" y="80"/>
                  </a:cubicBezTo>
                  <a:cubicBezTo>
                    <a:pt x="74" y="78"/>
                    <a:pt x="102" y="40"/>
                    <a:pt x="96" y="32"/>
                  </a:cubicBezTo>
                  <a:cubicBezTo>
                    <a:pt x="85" y="16"/>
                    <a:pt x="48" y="0"/>
                    <a:pt x="48" y="0"/>
                  </a:cubicBezTo>
                  <a:close/>
                </a:path>
              </a:pathLst>
            </a:custGeom>
            <a:pattFill prst="ltUpDiag">
              <a:fgClr>
                <a:srgbClr val="FF0000"/>
              </a:fgClr>
              <a:bgClr>
                <a:srgbClr val="FFFFFF"/>
              </a:bgClr>
            </a:pattFill>
            <a:ln w="9525" cap="flat" cmpd="sng">
              <a:solidFill>
                <a:schemeClr val="tx1"/>
              </a:solidFill>
              <a:prstDash val="solid"/>
              <a:round/>
              <a:headEnd/>
              <a:tailEnd/>
            </a:ln>
          </p:spPr>
          <p:txBody>
            <a:bodyPr>
              <a:spAutoFit/>
            </a:bodyPr>
            <a:lstStyle/>
            <a:p>
              <a:endParaRPr lang="sv-SE"/>
            </a:p>
          </p:txBody>
        </p:sp>
        <p:sp>
          <p:nvSpPr>
            <p:cNvPr id="15394" name="Freeform 33" descr="Light upward diagonal"/>
            <p:cNvSpPr>
              <a:spLocks/>
            </p:cNvSpPr>
            <p:nvPr/>
          </p:nvSpPr>
          <p:spPr bwMode="auto">
            <a:xfrm>
              <a:off x="1922" y="2715"/>
              <a:ext cx="161" cy="234"/>
            </a:xfrm>
            <a:custGeom>
              <a:avLst/>
              <a:gdLst>
                <a:gd name="T0" fmla="*/ 110 w 161"/>
                <a:gd name="T1" fmla="*/ 53 h 234"/>
                <a:gd name="T2" fmla="*/ 54 w 161"/>
                <a:gd name="T3" fmla="*/ 101 h 234"/>
                <a:gd name="T4" fmla="*/ 6 w 161"/>
                <a:gd name="T5" fmla="*/ 101 h 234"/>
                <a:gd name="T6" fmla="*/ 70 w 161"/>
                <a:gd name="T7" fmla="*/ 141 h 234"/>
                <a:gd name="T8" fmla="*/ 86 w 161"/>
                <a:gd name="T9" fmla="*/ 165 h 234"/>
                <a:gd name="T10" fmla="*/ 118 w 161"/>
                <a:gd name="T11" fmla="*/ 205 h 234"/>
                <a:gd name="T12" fmla="*/ 142 w 161"/>
                <a:gd name="T13" fmla="*/ 157 h 234"/>
                <a:gd name="T14" fmla="*/ 150 w 161"/>
                <a:gd name="T15" fmla="*/ 93 h 234"/>
                <a:gd name="T16" fmla="*/ 158 w 161"/>
                <a:gd name="T17" fmla="*/ 69 h 234"/>
                <a:gd name="T18" fmla="*/ 150 w 161"/>
                <a:gd name="T19" fmla="*/ 29 h 234"/>
                <a:gd name="T20" fmla="*/ 110 w 161"/>
                <a:gd name="T21" fmla="*/ 53 h 2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
                <a:gd name="T34" fmla="*/ 0 h 234"/>
                <a:gd name="T35" fmla="*/ 161 w 161"/>
                <a:gd name="T36" fmla="*/ 234 h 2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 h="234">
                  <a:moveTo>
                    <a:pt x="110" y="53"/>
                  </a:moveTo>
                  <a:cubicBezTo>
                    <a:pt x="99" y="85"/>
                    <a:pt x="85" y="91"/>
                    <a:pt x="54" y="101"/>
                  </a:cubicBezTo>
                  <a:cubicBezTo>
                    <a:pt x="49" y="99"/>
                    <a:pt x="11" y="81"/>
                    <a:pt x="6" y="101"/>
                  </a:cubicBezTo>
                  <a:cubicBezTo>
                    <a:pt x="0" y="125"/>
                    <a:pt x="70" y="141"/>
                    <a:pt x="70" y="141"/>
                  </a:cubicBezTo>
                  <a:cubicBezTo>
                    <a:pt x="75" y="149"/>
                    <a:pt x="83" y="156"/>
                    <a:pt x="86" y="165"/>
                  </a:cubicBezTo>
                  <a:cubicBezTo>
                    <a:pt x="104" y="225"/>
                    <a:pt x="74" y="234"/>
                    <a:pt x="118" y="205"/>
                  </a:cubicBezTo>
                  <a:cubicBezTo>
                    <a:pt x="124" y="188"/>
                    <a:pt x="137" y="174"/>
                    <a:pt x="142" y="157"/>
                  </a:cubicBezTo>
                  <a:cubicBezTo>
                    <a:pt x="148" y="136"/>
                    <a:pt x="146" y="114"/>
                    <a:pt x="150" y="93"/>
                  </a:cubicBezTo>
                  <a:cubicBezTo>
                    <a:pt x="152" y="85"/>
                    <a:pt x="155" y="77"/>
                    <a:pt x="158" y="69"/>
                  </a:cubicBezTo>
                  <a:cubicBezTo>
                    <a:pt x="155" y="56"/>
                    <a:pt x="161" y="37"/>
                    <a:pt x="150" y="29"/>
                  </a:cubicBezTo>
                  <a:cubicBezTo>
                    <a:pt x="114" y="0"/>
                    <a:pt x="110" y="78"/>
                    <a:pt x="110" y="53"/>
                  </a:cubicBezTo>
                  <a:close/>
                </a:path>
              </a:pathLst>
            </a:custGeom>
            <a:pattFill prst="ltUpDiag">
              <a:fgClr>
                <a:srgbClr val="FF0000"/>
              </a:fgClr>
              <a:bgClr>
                <a:srgbClr val="FFFFFF"/>
              </a:bgClr>
            </a:pattFill>
            <a:ln w="9525" cap="flat" cmpd="sng">
              <a:solidFill>
                <a:schemeClr val="tx1"/>
              </a:solidFill>
              <a:prstDash val="solid"/>
              <a:round/>
              <a:headEnd/>
              <a:tailEnd/>
            </a:ln>
          </p:spPr>
          <p:txBody>
            <a:bodyPr>
              <a:spAutoFit/>
            </a:bodyPr>
            <a:lstStyle/>
            <a:p>
              <a:endParaRPr lang="sv-SE"/>
            </a:p>
          </p:txBody>
        </p:sp>
      </p:grpSp>
      <p:grpSp>
        <p:nvGrpSpPr>
          <p:cNvPr id="7" name="Group 34"/>
          <p:cNvGrpSpPr>
            <a:grpSpLocks/>
          </p:cNvGrpSpPr>
          <p:nvPr/>
        </p:nvGrpSpPr>
        <p:grpSpPr bwMode="auto">
          <a:xfrm>
            <a:off x="7629525" y="5054600"/>
            <a:ext cx="1146175" cy="1074738"/>
            <a:chOff x="1368" y="459"/>
            <a:chExt cx="1704" cy="1821"/>
          </a:xfrm>
        </p:grpSpPr>
        <p:grpSp>
          <p:nvGrpSpPr>
            <p:cNvPr id="8" name="Group 35"/>
            <p:cNvGrpSpPr>
              <a:grpSpLocks/>
            </p:cNvGrpSpPr>
            <p:nvPr/>
          </p:nvGrpSpPr>
          <p:grpSpPr bwMode="auto">
            <a:xfrm>
              <a:off x="1368" y="459"/>
              <a:ext cx="1704" cy="1821"/>
              <a:chOff x="1368" y="459"/>
              <a:chExt cx="1704" cy="1821"/>
            </a:xfrm>
          </p:grpSpPr>
          <p:sp>
            <p:nvSpPr>
              <p:cNvPr id="15386" name="Freeform 36"/>
              <p:cNvSpPr>
                <a:spLocks/>
              </p:cNvSpPr>
              <p:nvPr/>
            </p:nvSpPr>
            <p:spPr bwMode="auto">
              <a:xfrm>
                <a:off x="1368" y="459"/>
                <a:ext cx="1704" cy="1821"/>
              </a:xfrm>
              <a:custGeom>
                <a:avLst/>
                <a:gdLst>
                  <a:gd name="T0" fmla="*/ 648 w 1704"/>
                  <a:gd name="T1" fmla="*/ 1821 h 1821"/>
                  <a:gd name="T2" fmla="*/ 592 w 1704"/>
                  <a:gd name="T3" fmla="*/ 1677 h 1821"/>
                  <a:gd name="T4" fmla="*/ 504 w 1704"/>
                  <a:gd name="T5" fmla="*/ 1613 h 1821"/>
                  <a:gd name="T6" fmla="*/ 480 w 1704"/>
                  <a:gd name="T7" fmla="*/ 1597 h 1821"/>
                  <a:gd name="T8" fmla="*/ 440 w 1704"/>
                  <a:gd name="T9" fmla="*/ 1501 h 1821"/>
                  <a:gd name="T10" fmla="*/ 360 w 1704"/>
                  <a:gd name="T11" fmla="*/ 1357 h 1821"/>
                  <a:gd name="T12" fmla="*/ 320 w 1704"/>
                  <a:gd name="T13" fmla="*/ 1253 h 1821"/>
                  <a:gd name="T14" fmla="*/ 248 w 1704"/>
                  <a:gd name="T15" fmla="*/ 1173 h 1821"/>
                  <a:gd name="T16" fmla="*/ 224 w 1704"/>
                  <a:gd name="T17" fmla="*/ 1157 h 1821"/>
                  <a:gd name="T18" fmla="*/ 176 w 1704"/>
                  <a:gd name="T19" fmla="*/ 1141 h 1821"/>
                  <a:gd name="T20" fmla="*/ 128 w 1704"/>
                  <a:gd name="T21" fmla="*/ 1069 h 1821"/>
                  <a:gd name="T22" fmla="*/ 112 w 1704"/>
                  <a:gd name="T23" fmla="*/ 1045 h 1821"/>
                  <a:gd name="T24" fmla="*/ 0 w 1704"/>
                  <a:gd name="T25" fmla="*/ 493 h 1821"/>
                  <a:gd name="T26" fmla="*/ 16 w 1704"/>
                  <a:gd name="T27" fmla="*/ 205 h 1821"/>
                  <a:gd name="T28" fmla="*/ 72 w 1704"/>
                  <a:gd name="T29" fmla="*/ 149 h 1821"/>
                  <a:gd name="T30" fmla="*/ 168 w 1704"/>
                  <a:gd name="T31" fmla="*/ 141 h 1821"/>
                  <a:gd name="T32" fmla="*/ 312 w 1704"/>
                  <a:gd name="T33" fmla="*/ 117 h 1821"/>
                  <a:gd name="T34" fmla="*/ 408 w 1704"/>
                  <a:gd name="T35" fmla="*/ 125 h 1821"/>
                  <a:gd name="T36" fmla="*/ 528 w 1704"/>
                  <a:gd name="T37" fmla="*/ 61 h 1821"/>
                  <a:gd name="T38" fmla="*/ 672 w 1704"/>
                  <a:gd name="T39" fmla="*/ 37 h 1821"/>
                  <a:gd name="T40" fmla="*/ 784 w 1704"/>
                  <a:gd name="T41" fmla="*/ 21 h 1821"/>
                  <a:gd name="T42" fmla="*/ 896 w 1704"/>
                  <a:gd name="T43" fmla="*/ 21 h 1821"/>
                  <a:gd name="T44" fmla="*/ 1008 w 1704"/>
                  <a:gd name="T45" fmla="*/ 29 h 1821"/>
                  <a:gd name="T46" fmla="*/ 1088 w 1704"/>
                  <a:gd name="T47" fmla="*/ 37 h 1821"/>
                  <a:gd name="T48" fmla="*/ 1160 w 1704"/>
                  <a:gd name="T49" fmla="*/ 101 h 1821"/>
                  <a:gd name="T50" fmla="*/ 1264 w 1704"/>
                  <a:gd name="T51" fmla="*/ 253 h 1821"/>
                  <a:gd name="T52" fmla="*/ 1304 w 1704"/>
                  <a:gd name="T53" fmla="*/ 325 h 1821"/>
                  <a:gd name="T54" fmla="*/ 1336 w 1704"/>
                  <a:gd name="T55" fmla="*/ 341 h 1821"/>
                  <a:gd name="T56" fmla="*/ 1368 w 1704"/>
                  <a:gd name="T57" fmla="*/ 373 h 1821"/>
                  <a:gd name="T58" fmla="*/ 1416 w 1704"/>
                  <a:gd name="T59" fmla="*/ 389 h 1821"/>
                  <a:gd name="T60" fmla="*/ 1512 w 1704"/>
                  <a:gd name="T61" fmla="*/ 597 h 1821"/>
                  <a:gd name="T62" fmla="*/ 1592 w 1704"/>
                  <a:gd name="T63" fmla="*/ 685 h 1821"/>
                  <a:gd name="T64" fmla="*/ 1656 w 1704"/>
                  <a:gd name="T65" fmla="*/ 741 h 1821"/>
                  <a:gd name="T66" fmla="*/ 1664 w 1704"/>
                  <a:gd name="T67" fmla="*/ 773 h 1821"/>
                  <a:gd name="T68" fmla="*/ 1680 w 1704"/>
                  <a:gd name="T69" fmla="*/ 821 h 1821"/>
                  <a:gd name="T70" fmla="*/ 1704 w 1704"/>
                  <a:gd name="T71" fmla="*/ 1157 h 1821"/>
                  <a:gd name="T72" fmla="*/ 1696 w 1704"/>
                  <a:gd name="T73" fmla="*/ 1245 h 1821"/>
                  <a:gd name="T74" fmla="*/ 1680 w 1704"/>
                  <a:gd name="T75" fmla="*/ 1293 h 1821"/>
                  <a:gd name="T76" fmla="*/ 1584 w 1704"/>
                  <a:gd name="T77" fmla="*/ 1301 h 1821"/>
                  <a:gd name="T78" fmla="*/ 1536 w 1704"/>
                  <a:gd name="T79" fmla="*/ 1317 h 1821"/>
                  <a:gd name="T80" fmla="*/ 1488 w 1704"/>
                  <a:gd name="T81" fmla="*/ 1349 h 1821"/>
                  <a:gd name="T82" fmla="*/ 1440 w 1704"/>
                  <a:gd name="T83" fmla="*/ 1389 h 1821"/>
                  <a:gd name="T84" fmla="*/ 1384 w 1704"/>
                  <a:gd name="T85" fmla="*/ 1485 h 1821"/>
                  <a:gd name="T86" fmla="*/ 1328 w 1704"/>
                  <a:gd name="T87" fmla="*/ 1613 h 1821"/>
                  <a:gd name="T88" fmla="*/ 1056 w 1704"/>
                  <a:gd name="T89" fmla="*/ 1709 h 1821"/>
                  <a:gd name="T90" fmla="*/ 952 w 1704"/>
                  <a:gd name="T91" fmla="*/ 1741 h 1821"/>
                  <a:gd name="T92" fmla="*/ 904 w 1704"/>
                  <a:gd name="T93" fmla="*/ 1757 h 1821"/>
                  <a:gd name="T94" fmla="*/ 880 w 1704"/>
                  <a:gd name="T95" fmla="*/ 1765 h 1821"/>
                  <a:gd name="T96" fmla="*/ 848 w 1704"/>
                  <a:gd name="T97" fmla="*/ 1821 h 1821"/>
                  <a:gd name="T98" fmla="*/ 648 w 1704"/>
                  <a:gd name="T99" fmla="*/ 1821 h 18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04"/>
                  <a:gd name="T151" fmla="*/ 0 h 1821"/>
                  <a:gd name="T152" fmla="*/ 1704 w 1704"/>
                  <a:gd name="T153" fmla="*/ 1821 h 18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04" h="1821">
                    <a:moveTo>
                      <a:pt x="648" y="1821"/>
                    </a:moveTo>
                    <a:cubicBezTo>
                      <a:pt x="667" y="1765"/>
                      <a:pt x="651" y="1697"/>
                      <a:pt x="592" y="1677"/>
                    </a:cubicBezTo>
                    <a:cubicBezTo>
                      <a:pt x="570" y="1645"/>
                      <a:pt x="538" y="1636"/>
                      <a:pt x="504" y="1613"/>
                    </a:cubicBezTo>
                    <a:cubicBezTo>
                      <a:pt x="496" y="1608"/>
                      <a:pt x="480" y="1597"/>
                      <a:pt x="480" y="1597"/>
                    </a:cubicBezTo>
                    <a:cubicBezTo>
                      <a:pt x="460" y="1567"/>
                      <a:pt x="459" y="1529"/>
                      <a:pt x="440" y="1501"/>
                    </a:cubicBezTo>
                    <a:cubicBezTo>
                      <a:pt x="409" y="1455"/>
                      <a:pt x="385" y="1406"/>
                      <a:pt x="360" y="1357"/>
                    </a:cubicBezTo>
                    <a:cubicBezTo>
                      <a:pt x="345" y="1326"/>
                      <a:pt x="338" y="1281"/>
                      <a:pt x="320" y="1253"/>
                    </a:cubicBezTo>
                    <a:cubicBezTo>
                      <a:pt x="286" y="1202"/>
                      <a:pt x="292" y="1195"/>
                      <a:pt x="248" y="1173"/>
                    </a:cubicBezTo>
                    <a:cubicBezTo>
                      <a:pt x="239" y="1169"/>
                      <a:pt x="233" y="1161"/>
                      <a:pt x="224" y="1157"/>
                    </a:cubicBezTo>
                    <a:cubicBezTo>
                      <a:pt x="209" y="1150"/>
                      <a:pt x="176" y="1141"/>
                      <a:pt x="176" y="1141"/>
                    </a:cubicBezTo>
                    <a:cubicBezTo>
                      <a:pt x="160" y="1117"/>
                      <a:pt x="144" y="1093"/>
                      <a:pt x="128" y="1069"/>
                    </a:cubicBezTo>
                    <a:cubicBezTo>
                      <a:pt x="123" y="1061"/>
                      <a:pt x="112" y="1045"/>
                      <a:pt x="112" y="1045"/>
                    </a:cubicBezTo>
                    <a:cubicBezTo>
                      <a:pt x="95" y="858"/>
                      <a:pt x="31" y="678"/>
                      <a:pt x="0" y="493"/>
                    </a:cubicBezTo>
                    <a:cubicBezTo>
                      <a:pt x="2" y="443"/>
                      <a:pt x="6" y="278"/>
                      <a:pt x="16" y="205"/>
                    </a:cubicBezTo>
                    <a:cubicBezTo>
                      <a:pt x="19" y="179"/>
                      <a:pt x="72" y="149"/>
                      <a:pt x="72" y="149"/>
                    </a:cubicBezTo>
                    <a:cubicBezTo>
                      <a:pt x="116" y="158"/>
                      <a:pt x="128" y="142"/>
                      <a:pt x="168" y="141"/>
                    </a:cubicBezTo>
                    <a:cubicBezTo>
                      <a:pt x="202" y="139"/>
                      <a:pt x="272" y="120"/>
                      <a:pt x="312" y="117"/>
                    </a:cubicBezTo>
                    <a:cubicBezTo>
                      <a:pt x="352" y="114"/>
                      <a:pt x="372" y="134"/>
                      <a:pt x="408" y="125"/>
                    </a:cubicBezTo>
                    <a:cubicBezTo>
                      <a:pt x="444" y="116"/>
                      <a:pt x="484" y="76"/>
                      <a:pt x="528" y="61"/>
                    </a:cubicBezTo>
                    <a:cubicBezTo>
                      <a:pt x="572" y="46"/>
                      <a:pt x="629" y="44"/>
                      <a:pt x="672" y="37"/>
                    </a:cubicBezTo>
                    <a:cubicBezTo>
                      <a:pt x="706" y="26"/>
                      <a:pt x="754" y="41"/>
                      <a:pt x="784" y="21"/>
                    </a:cubicBezTo>
                    <a:cubicBezTo>
                      <a:pt x="815" y="0"/>
                      <a:pt x="863" y="32"/>
                      <a:pt x="896" y="21"/>
                    </a:cubicBezTo>
                    <a:cubicBezTo>
                      <a:pt x="898" y="21"/>
                      <a:pt x="1000" y="22"/>
                      <a:pt x="1008" y="29"/>
                    </a:cubicBezTo>
                    <a:cubicBezTo>
                      <a:pt x="1016" y="35"/>
                      <a:pt x="1081" y="31"/>
                      <a:pt x="1088" y="37"/>
                    </a:cubicBezTo>
                    <a:cubicBezTo>
                      <a:pt x="1097" y="45"/>
                      <a:pt x="1141" y="96"/>
                      <a:pt x="1160" y="101"/>
                    </a:cubicBezTo>
                    <a:cubicBezTo>
                      <a:pt x="1253" y="127"/>
                      <a:pt x="1182" y="198"/>
                      <a:pt x="1264" y="253"/>
                    </a:cubicBezTo>
                    <a:cubicBezTo>
                      <a:pt x="1278" y="273"/>
                      <a:pt x="1285" y="309"/>
                      <a:pt x="1304" y="325"/>
                    </a:cubicBezTo>
                    <a:cubicBezTo>
                      <a:pt x="1313" y="333"/>
                      <a:pt x="1326" y="334"/>
                      <a:pt x="1336" y="341"/>
                    </a:cubicBezTo>
                    <a:cubicBezTo>
                      <a:pt x="1348" y="350"/>
                      <a:pt x="1355" y="365"/>
                      <a:pt x="1368" y="373"/>
                    </a:cubicBezTo>
                    <a:cubicBezTo>
                      <a:pt x="1382" y="382"/>
                      <a:pt x="1416" y="389"/>
                      <a:pt x="1416" y="389"/>
                    </a:cubicBezTo>
                    <a:cubicBezTo>
                      <a:pt x="1459" y="454"/>
                      <a:pt x="1474" y="530"/>
                      <a:pt x="1512" y="597"/>
                    </a:cubicBezTo>
                    <a:cubicBezTo>
                      <a:pt x="1540" y="647"/>
                      <a:pt x="1536" y="671"/>
                      <a:pt x="1592" y="685"/>
                    </a:cubicBezTo>
                    <a:cubicBezTo>
                      <a:pt x="1648" y="722"/>
                      <a:pt x="1629" y="701"/>
                      <a:pt x="1656" y="741"/>
                    </a:cubicBezTo>
                    <a:cubicBezTo>
                      <a:pt x="1659" y="752"/>
                      <a:pt x="1661" y="762"/>
                      <a:pt x="1664" y="773"/>
                    </a:cubicBezTo>
                    <a:cubicBezTo>
                      <a:pt x="1669" y="789"/>
                      <a:pt x="1680" y="821"/>
                      <a:pt x="1680" y="821"/>
                    </a:cubicBezTo>
                    <a:cubicBezTo>
                      <a:pt x="1687" y="1047"/>
                      <a:pt x="1677" y="1024"/>
                      <a:pt x="1704" y="1157"/>
                    </a:cubicBezTo>
                    <a:cubicBezTo>
                      <a:pt x="1701" y="1186"/>
                      <a:pt x="1701" y="1216"/>
                      <a:pt x="1696" y="1245"/>
                    </a:cubicBezTo>
                    <a:cubicBezTo>
                      <a:pt x="1693" y="1262"/>
                      <a:pt x="1680" y="1293"/>
                      <a:pt x="1680" y="1293"/>
                    </a:cubicBezTo>
                    <a:cubicBezTo>
                      <a:pt x="1639" y="1266"/>
                      <a:pt x="1627" y="1287"/>
                      <a:pt x="1584" y="1301"/>
                    </a:cubicBezTo>
                    <a:cubicBezTo>
                      <a:pt x="1568" y="1306"/>
                      <a:pt x="1536" y="1317"/>
                      <a:pt x="1536" y="1317"/>
                    </a:cubicBezTo>
                    <a:cubicBezTo>
                      <a:pt x="1459" y="1394"/>
                      <a:pt x="1557" y="1303"/>
                      <a:pt x="1488" y="1349"/>
                    </a:cubicBezTo>
                    <a:cubicBezTo>
                      <a:pt x="1486" y="1350"/>
                      <a:pt x="1445" y="1386"/>
                      <a:pt x="1440" y="1389"/>
                    </a:cubicBezTo>
                    <a:cubicBezTo>
                      <a:pt x="1417" y="1424"/>
                      <a:pt x="1414" y="1455"/>
                      <a:pt x="1384" y="1485"/>
                    </a:cubicBezTo>
                    <a:cubicBezTo>
                      <a:pt x="1375" y="1521"/>
                      <a:pt x="1364" y="1589"/>
                      <a:pt x="1328" y="1613"/>
                    </a:cubicBezTo>
                    <a:cubicBezTo>
                      <a:pt x="1246" y="1668"/>
                      <a:pt x="1149" y="1678"/>
                      <a:pt x="1056" y="1709"/>
                    </a:cubicBezTo>
                    <a:cubicBezTo>
                      <a:pt x="1021" y="1721"/>
                      <a:pt x="987" y="1731"/>
                      <a:pt x="952" y="1741"/>
                    </a:cubicBezTo>
                    <a:cubicBezTo>
                      <a:pt x="936" y="1746"/>
                      <a:pt x="920" y="1752"/>
                      <a:pt x="904" y="1757"/>
                    </a:cubicBezTo>
                    <a:cubicBezTo>
                      <a:pt x="896" y="1760"/>
                      <a:pt x="880" y="1765"/>
                      <a:pt x="880" y="1765"/>
                    </a:cubicBezTo>
                    <a:cubicBezTo>
                      <a:pt x="870" y="1795"/>
                      <a:pt x="887" y="1812"/>
                      <a:pt x="848" y="1821"/>
                    </a:cubicBezTo>
                    <a:lnTo>
                      <a:pt x="648" y="1821"/>
                    </a:lnTo>
                    <a:close/>
                  </a:path>
                </a:pathLst>
              </a:custGeom>
              <a:solidFill>
                <a:srgbClr val="99CCFF"/>
              </a:solidFill>
              <a:ln w="9525" cap="flat" cmpd="sng">
                <a:solidFill>
                  <a:schemeClr val="tx1"/>
                </a:solidFill>
                <a:prstDash val="solid"/>
                <a:round/>
                <a:headEnd/>
                <a:tailEnd/>
              </a:ln>
            </p:spPr>
            <p:txBody>
              <a:bodyPr>
                <a:spAutoFit/>
              </a:bodyPr>
              <a:lstStyle/>
              <a:p>
                <a:endParaRPr lang="sv-SE"/>
              </a:p>
            </p:txBody>
          </p:sp>
          <p:sp>
            <p:nvSpPr>
              <p:cNvPr id="15387" name="Freeform 37"/>
              <p:cNvSpPr>
                <a:spLocks/>
              </p:cNvSpPr>
              <p:nvPr/>
            </p:nvSpPr>
            <p:spPr bwMode="auto">
              <a:xfrm>
                <a:off x="1632" y="720"/>
                <a:ext cx="255" cy="336"/>
              </a:xfrm>
              <a:custGeom>
                <a:avLst/>
                <a:gdLst>
                  <a:gd name="T0" fmla="*/ 48 w 255"/>
                  <a:gd name="T1" fmla="*/ 104 h 336"/>
                  <a:gd name="T2" fmla="*/ 8 w 255"/>
                  <a:gd name="T3" fmla="*/ 168 h 336"/>
                  <a:gd name="T4" fmla="*/ 0 w 255"/>
                  <a:gd name="T5" fmla="*/ 192 h 336"/>
                  <a:gd name="T6" fmla="*/ 56 w 255"/>
                  <a:gd name="T7" fmla="*/ 336 h 336"/>
                  <a:gd name="T8" fmla="*/ 104 w 255"/>
                  <a:gd name="T9" fmla="*/ 320 h 336"/>
                  <a:gd name="T10" fmla="*/ 152 w 255"/>
                  <a:gd name="T11" fmla="*/ 288 h 336"/>
                  <a:gd name="T12" fmla="*/ 192 w 255"/>
                  <a:gd name="T13" fmla="*/ 216 h 336"/>
                  <a:gd name="T14" fmla="*/ 240 w 255"/>
                  <a:gd name="T15" fmla="*/ 200 h 336"/>
                  <a:gd name="T16" fmla="*/ 240 w 255"/>
                  <a:gd name="T17" fmla="*/ 40 h 336"/>
                  <a:gd name="T18" fmla="*/ 232 w 255"/>
                  <a:gd name="T19" fmla="*/ 16 h 336"/>
                  <a:gd name="T20" fmla="*/ 184 w 255"/>
                  <a:gd name="T21" fmla="*/ 0 h 336"/>
                  <a:gd name="T22" fmla="*/ 152 w 255"/>
                  <a:gd name="T23" fmla="*/ 8 h 336"/>
                  <a:gd name="T24" fmla="*/ 120 w 255"/>
                  <a:gd name="T25" fmla="*/ 56 h 336"/>
                  <a:gd name="T26" fmla="*/ 48 w 255"/>
                  <a:gd name="T27" fmla="*/ 88 h 336"/>
                  <a:gd name="T28" fmla="*/ 48 w 255"/>
                  <a:gd name="T29" fmla="*/ 104 h 3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5"/>
                  <a:gd name="T46" fmla="*/ 0 h 336"/>
                  <a:gd name="T47" fmla="*/ 255 w 255"/>
                  <a:gd name="T48" fmla="*/ 336 h 3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5" h="336">
                    <a:moveTo>
                      <a:pt x="48" y="104"/>
                    </a:moveTo>
                    <a:cubicBezTo>
                      <a:pt x="10" y="129"/>
                      <a:pt x="27" y="111"/>
                      <a:pt x="8" y="168"/>
                    </a:cubicBezTo>
                    <a:cubicBezTo>
                      <a:pt x="5" y="176"/>
                      <a:pt x="0" y="192"/>
                      <a:pt x="0" y="192"/>
                    </a:cubicBezTo>
                    <a:cubicBezTo>
                      <a:pt x="10" y="244"/>
                      <a:pt x="9" y="305"/>
                      <a:pt x="56" y="336"/>
                    </a:cubicBezTo>
                    <a:cubicBezTo>
                      <a:pt x="72" y="331"/>
                      <a:pt x="88" y="325"/>
                      <a:pt x="104" y="320"/>
                    </a:cubicBezTo>
                    <a:cubicBezTo>
                      <a:pt x="122" y="314"/>
                      <a:pt x="152" y="288"/>
                      <a:pt x="152" y="288"/>
                    </a:cubicBezTo>
                    <a:cubicBezTo>
                      <a:pt x="159" y="267"/>
                      <a:pt x="171" y="223"/>
                      <a:pt x="192" y="216"/>
                    </a:cubicBezTo>
                    <a:cubicBezTo>
                      <a:pt x="208" y="211"/>
                      <a:pt x="240" y="200"/>
                      <a:pt x="240" y="200"/>
                    </a:cubicBezTo>
                    <a:cubicBezTo>
                      <a:pt x="255" y="127"/>
                      <a:pt x="253" y="154"/>
                      <a:pt x="240" y="40"/>
                    </a:cubicBezTo>
                    <a:cubicBezTo>
                      <a:pt x="239" y="32"/>
                      <a:pt x="239" y="21"/>
                      <a:pt x="232" y="16"/>
                    </a:cubicBezTo>
                    <a:cubicBezTo>
                      <a:pt x="218" y="6"/>
                      <a:pt x="184" y="0"/>
                      <a:pt x="184" y="0"/>
                    </a:cubicBezTo>
                    <a:cubicBezTo>
                      <a:pt x="173" y="3"/>
                      <a:pt x="160" y="1"/>
                      <a:pt x="152" y="8"/>
                    </a:cubicBezTo>
                    <a:cubicBezTo>
                      <a:pt x="138" y="21"/>
                      <a:pt x="138" y="50"/>
                      <a:pt x="120" y="56"/>
                    </a:cubicBezTo>
                    <a:cubicBezTo>
                      <a:pt x="109" y="60"/>
                      <a:pt x="54" y="82"/>
                      <a:pt x="48" y="88"/>
                    </a:cubicBezTo>
                    <a:cubicBezTo>
                      <a:pt x="44" y="92"/>
                      <a:pt x="48" y="99"/>
                      <a:pt x="48" y="104"/>
                    </a:cubicBezTo>
                    <a:close/>
                  </a:path>
                </a:pathLst>
              </a:custGeom>
              <a:solidFill>
                <a:srgbClr val="99CC00"/>
              </a:solidFill>
              <a:ln w="9525" cap="flat" cmpd="sng">
                <a:noFill/>
                <a:prstDash val="solid"/>
                <a:round/>
                <a:headEnd/>
                <a:tailEnd/>
              </a:ln>
            </p:spPr>
            <p:txBody>
              <a:bodyPr>
                <a:spAutoFit/>
              </a:bodyPr>
              <a:lstStyle/>
              <a:p>
                <a:endParaRPr lang="sv-SE"/>
              </a:p>
            </p:txBody>
          </p:sp>
          <p:sp>
            <p:nvSpPr>
              <p:cNvPr id="15388" name="Freeform 38"/>
              <p:cNvSpPr>
                <a:spLocks/>
              </p:cNvSpPr>
              <p:nvPr/>
            </p:nvSpPr>
            <p:spPr bwMode="auto">
              <a:xfrm>
                <a:off x="2188" y="1120"/>
                <a:ext cx="429" cy="328"/>
              </a:xfrm>
              <a:custGeom>
                <a:avLst/>
                <a:gdLst>
                  <a:gd name="T0" fmla="*/ 68 w 429"/>
                  <a:gd name="T1" fmla="*/ 24 h 328"/>
                  <a:gd name="T2" fmla="*/ 36 w 429"/>
                  <a:gd name="T3" fmla="*/ 152 h 328"/>
                  <a:gd name="T4" fmla="*/ 12 w 429"/>
                  <a:gd name="T5" fmla="*/ 200 h 328"/>
                  <a:gd name="T6" fmla="*/ 60 w 429"/>
                  <a:gd name="T7" fmla="*/ 328 h 328"/>
                  <a:gd name="T8" fmla="*/ 140 w 429"/>
                  <a:gd name="T9" fmla="*/ 256 h 328"/>
                  <a:gd name="T10" fmla="*/ 188 w 429"/>
                  <a:gd name="T11" fmla="*/ 240 h 328"/>
                  <a:gd name="T12" fmla="*/ 396 w 429"/>
                  <a:gd name="T13" fmla="*/ 232 h 328"/>
                  <a:gd name="T14" fmla="*/ 412 w 429"/>
                  <a:gd name="T15" fmla="*/ 208 h 328"/>
                  <a:gd name="T16" fmla="*/ 428 w 429"/>
                  <a:gd name="T17" fmla="*/ 160 h 328"/>
                  <a:gd name="T18" fmla="*/ 372 w 429"/>
                  <a:gd name="T19" fmla="*/ 96 h 328"/>
                  <a:gd name="T20" fmla="*/ 348 w 429"/>
                  <a:gd name="T21" fmla="*/ 80 h 328"/>
                  <a:gd name="T22" fmla="*/ 308 w 429"/>
                  <a:gd name="T23" fmla="*/ 0 h 328"/>
                  <a:gd name="T24" fmla="*/ 260 w 429"/>
                  <a:gd name="T25" fmla="*/ 8 h 328"/>
                  <a:gd name="T26" fmla="*/ 212 w 429"/>
                  <a:gd name="T27" fmla="*/ 40 h 328"/>
                  <a:gd name="T28" fmla="*/ 188 w 429"/>
                  <a:gd name="T29" fmla="*/ 48 h 328"/>
                  <a:gd name="T30" fmla="*/ 132 w 429"/>
                  <a:gd name="T31" fmla="*/ 32 h 328"/>
                  <a:gd name="T32" fmla="*/ 84 w 429"/>
                  <a:gd name="T33" fmla="*/ 0 h 328"/>
                  <a:gd name="T34" fmla="*/ 68 w 429"/>
                  <a:gd name="T35" fmla="*/ 24 h 3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9"/>
                  <a:gd name="T55" fmla="*/ 0 h 328"/>
                  <a:gd name="T56" fmla="*/ 429 w 429"/>
                  <a:gd name="T57" fmla="*/ 328 h 3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9" h="328">
                    <a:moveTo>
                      <a:pt x="68" y="24"/>
                    </a:moveTo>
                    <a:cubicBezTo>
                      <a:pt x="63" y="62"/>
                      <a:pt x="59" y="118"/>
                      <a:pt x="36" y="152"/>
                    </a:cubicBezTo>
                    <a:cubicBezTo>
                      <a:pt x="15" y="183"/>
                      <a:pt x="23" y="167"/>
                      <a:pt x="12" y="200"/>
                    </a:cubicBezTo>
                    <a:cubicBezTo>
                      <a:pt x="17" y="263"/>
                      <a:pt x="0" y="308"/>
                      <a:pt x="60" y="328"/>
                    </a:cubicBezTo>
                    <a:cubicBezTo>
                      <a:pt x="94" y="277"/>
                      <a:pt x="88" y="279"/>
                      <a:pt x="140" y="256"/>
                    </a:cubicBezTo>
                    <a:cubicBezTo>
                      <a:pt x="155" y="249"/>
                      <a:pt x="188" y="240"/>
                      <a:pt x="188" y="240"/>
                    </a:cubicBezTo>
                    <a:cubicBezTo>
                      <a:pt x="264" y="245"/>
                      <a:pt x="325" y="256"/>
                      <a:pt x="396" y="232"/>
                    </a:cubicBezTo>
                    <a:cubicBezTo>
                      <a:pt x="401" y="224"/>
                      <a:pt x="408" y="217"/>
                      <a:pt x="412" y="208"/>
                    </a:cubicBezTo>
                    <a:cubicBezTo>
                      <a:pt x="419" y="193"/>
                      <a:pt x="428" y="160"/>
                      <a:pt x="428" y="160"/>
                    </a:cubicBezTo>
                    <a:cubicBezTo>
                      <a:pt x="415" y="109"/>
                      <a:pt x="429" y="134"/>
                      <a:pt x="372" y="96"/>
                    </a:cubicBezTo>
                    <a:cubicBezTo>
                      <a:pt x="364" y="91"/>
                      <a:pt x="348" y="80"/>
                      <a:pt x="348" y="80"/>
                    </a:cubicBezTo>
                    <a:cubicBezTo>
                      <a:pt x="340" y="39"/>
                      <a:pt x="342" y="23"/>
                      <a:pt x="308" y="0"/>
                    </a:cubicBezTo>
                    <a:cubicBezTo>
                      <a:pt x="292" y="3"/>
                      <a:pt x="275" y="2"/>
                      <a:pt x="260" y="8"/>
                    </a:cubicBezTo>
                    <a:cubicBezTo>
                      <a:pt x="242" y="15"/>
                      <a:pt x="230" y="34"/>
                      <a:pt x="212" y="40"/>
                    </a:cubicBezTo>
                    <a:cubicBezTo>
                      <a:pt x="204" y="43"/>
                      <a:pt x="196" y="45"/>
                      <a:pt x="188" y="48"/>
                    </a:cubicBezTo>
                    <a:cubicBezTo>
                      <a:pt x="180" y="46"/>
                      <a:pt x="141" y="37"/>
                      <a:pt x="132" y="32"/>
                    </a:cubicBezTo>
                    <a:cubicBezTo>
                      <a:pt x="115" y="23"/>
                      <a:pt x="84" y="0"/>
                      <a:pt x="84" y="0"/>
                    </a:cubicBezTo>
                    <a:cubicBezTo>
                      <a:pt x="79" y="8"/>
                      <a:pt x="68" y="24"/>
                      <a:pt x="68" y="24"/>
                    </a:cubicBezTo>
                    <a:close/>
                  </a:path>
                </a:pathLst>
              </a:custGeom>
              <a:solidFill>
                <a:srgbClr val="99CC00"/>
              </a:solidFill>
              <a:ln w="9525" cap="flat" cmpd="sng">
                <a:noFill/>
                <a:prstDash val="solid"/>
                <a:round/>
                <a:headEnd/>
                <a:tailEnd/>
              </a:ln>
            </p:spPr>
            <p:txBody>
              <a:bodyPr>
                <a:spAutoFit/>
              </a:bodyPr>
              <a:lstStyle/>
              <a:p>
                <a:endParaRPr lang="sv-SE"/>
              </a:p>
            </p:txBody>
          </p:sp>
        </p:grpSp>
        <p:grpSp>
          <p:nvGrpSpPr>
            <p:cNvPr id="9" name="Group 39"/>
            <p:cNvGrpSpPr>
              <a:grpSpLocks/>
            </p:cNvGrpSpPr>
            <p:nvPr/>
          </p:nvGrpSpPr>
          <p:grpSpPr bwMode="auto">
            <a:xfrm>
              <a:off x="1789" y="744"/>
              <a:ext cx="419" cy="1452"/>
              <a:chOff x="1789" y="744"/>
              <a:chExt cx="419" cy="1452"/>
            </a:xfrm>
          </p:grpSpPr>
          <p:sp>
            <p:nvSpPr>
              <p:cNvPr id="15382" name="Freeform 40" descr="Light upward diagonal"/>
              <p:cNvSpPr>
                <a:spLocks/>
              </p:cNvSpPr>
              <p:nvPr/>
            </p:nvSpPr>
            <p:spPr bwMode="auto">
              <a:xfrm>
                <a:off x="1789" y="1440"/>
                <a:ext cx="111" cy="208"/>
              </a:xfrm>
              <a:custGeom>
                <a:avLst/>
                <a:gdLst>
                  <a:gd name="T0" fmla="*/ 43 w 111"/>
                  <a:gd name="T1" fmla="*/ 16 h 208"/>
                  <a:gd name="T2" fmla="*/ 35 w 111"/>
                  <a:gd name="T3" fmla="*/ 104 h 208"/>
                  <a:gd name="T4" fmla="*/ 75 w 111"/>
                  <a:gd name="T5" fmla="*/ 208 h 208"/>
                  <a:gd name="T6" fmla="*/ 107 w 111"/>
                  <a:gd name="T7" fmla="*/ 136 h 208"/>
                  <a:gd name="T8" fmla="*/ 51 w 111"/>
                  <a:gd name="T9" fmla="*/ 0 h 208"/>
                  <a:gd name="T10" fmla="*/ 43 w 111"/>
                  <a:gd name="T11" fmla="*/ 16 h 208"/>
                  <a:gd name="T12" fmla="*/ 0 60000 65536"/>
                  <a:gd name="T13" fmla="*/ 0 60000 65536"/>
                  <a:gd name="T14" fmla="*/ 0 60000 65536"/>
                  <a:gd name="T15" fmla="*/ 0 60000 65536"/>
                  <a:gd name="T16" fmla="*/ 0 60000 65536"/>
                  <a:gd name="T17" fmla="*/ 0 60000 65536"/>
                  <a:gd name="T18" fmla="*/ 0 w 111"/>
                  <a:gd name="T19" fmla="*/ 0 h 208"/>
                  <a:gd name="T20" fmla="*/ 111 w 111"/>
                  <a:gd name="T21" fmla="*/ 208 h 208"/>
                </a:gdLst>
                <a:ahLst/>
                <a:cxnLst>
                  <a:cxn ang="T12">
                    <a:pos x="T0" y="T1"/>
                  </a:cxn>
                  <a:cxn ang="T13">
                    <a:pos x="T2" y="T3"/>
                  </a:cxn>
                  <a:cxn ang="T14">
                    <a:pos x="T4" y="T5"/>
                  </a:cxn>
                  <a:cxn ang="T15">
                    <a:pos x="T6" y="T7"/>
                  </a:cxn>
                  <a:cxn ang="T16">
                    <a:pos x="T8" y="T9"/>
                  </a:cxn>
                  <a:cxn ang="T17">
                    <a:pos x="T10" y="T11"/>
                  </a:cxn>
                </a:cxnLst>
                <a:rect l="T18" t="T19" r="T20" b="T21"/>
                <a:pathLst>
                  <a:path w="111" h="208">
                    <a:moveTo>
                      <a:pt x="43" y="16"/>
                    </a:moveTo>
                    <a:cubicBezTo>
                      <a:pt x="0" y="45"/>
                      <a:pt x="21" y="61"/>
                      <a:pt x="35" y="104"/>
                    </a:cubicBezTo>
                    <a:cubicBezTo>
                      <a:pt x="42" y="157"/>
                      <a:pt x="34" y="180"/>
                      <a:pt x="75" y="208"/>
                    </a:cubicBezTo>
                    <a:cubicBezTo>
                      <a:pt x="94" y="151"/>
                      <a:pt x="82" y="174"/>
                      <a:pt x="107" y="136"/>
                    </a:cubicBezTo>
                    <a:cubicBezTo>
                      <a:pt x="94" y="83"/>
                      <a:pt x="111" y="20"/>
                      <a:pt x="51" y="0"/>
                    </a:cubicBezTo>
                    <a:cubicBezTo>
                      <a:pt x="33" y="27"/>
                      <a:pt x="28" y="31"/>
                      <a:pt x="43" y="16"/>
                    </a:cubicBezTo>
                    <a:close/>
                  </a:path>
                </a:pathLst>
              </a:custGeom>
              <a:pattFill prst="ltUpDiag">
                <a:fgClr>
                  <a:srgbClr val="FF0000"/>
                </a:fgClr>
                <a:bgClr>
                  <a:srgbClr val="FFFFFF"/>
                </a:bgClr>
              </a:pattFill>
              <a:ln w="9525" cap="flat" cmpd="sng">
                <a:solidFill>
                  <a:schemeClr val="tx1"/>
                </a:solidFill>
                <a:prstDash val="solid"/>
                <a:round/>
                <a:headEnd/>
                <a:tailEnd/>
              </a:ln>
            </p:spPr>
            <p:txBody>
              <a:bodyPr>
                <a:spAutoFit/>
              </a:bodyPr>
              <a:lstStyle/>
              <a:p>
                <a:endParaRPr lang="sv-SE"/>
              </a:p>
            </p:txBody>
          </p:sp>
          <p:sp>
            <p:nvSpPr>
              <p:cNvPr id="15383" name="Freeform 41" descr="Light upward diagonal"/>
              <p:cNvSpPr>
                <a:spLocks/>
              </p:cNvSpPr>
              <p:nvPr/>
            </p:nvSpPr>
            <p:spPr bwMode="auto">
              <a:xfrm>
                <a:off x="2095" y="1912"/>
                <a:ext cx="113" cy="284"/>
              </a:xfrm>
              <a:custGeom>
                <a:avLst/>
                <a:gdLst>
                  <a:gd name="T0" fmla="*/ 17 w 113"/>
                  <a:gd name="T1" fmla="*/ 8 h 284"/>
                  <a:gd name="T2" fmla="*/ 25 w 113"/>
                  <a:gd name="T3" fmla="*/ 160 h 284"/>
                  <a:gd name="T4" fmla="*/ 41 w 113"/>
                  <a:gd name="T5" fmla="*/ 208 h 284"/>
                  <a:gd name="T6" fmla="*/ 49 w 113"/>
                  <a:gd name="T7" fmla="*/ 272 h 284"/>
                  <a:gd name="T8" fmla="*/ 73 w 113"/>
                  <a:gd name="T9" fmla="*/ 280 h 284"/>
                  <a:gd name="T10" fmla="*/ 89 w 113"/>
                  <a:gd name="T11" fmla="*/ 216 h 284"/>
                  <a:gd name="T12" fmla="*/ 105 w 113"/>
                  <a:gd name="T13" fmla="*/ 168 h 284"/>
                  <a:gd name="T14" fmla="*/ 113 w 113"/>
                  <a:gd name="T15" fmla="*/ 144 h 284"/>
                  <a:gd name="T16" fmla="*/ 65 w 113"/>
                  <a:gd name="T17" fmla="*/ 80 h 284"/>
                  <a:gd name="T18" fmla="*/ 41 w 113"/>
                  <a:gd name="T19" fmla="*/ 0 h 284"/>
                  <a:gd name="T20" fmla="*/ 17 w 113"/>
                  <a:gd name="T21" fmla="*/ 8 h 2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284"/>
                  <a:gd name="T35" fmla="*/ 113 w 113"/>
                  <a:gd name="T36" fmla="*/ 284 h 2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284">
                    <a:moveTo>
                      <a:pt x="17" y="8"/>
                    </a:moveTo>
                    <a:cubicBezTo>
                      <a:pt x="0" y="78"/>
                      <a:pt x="1" y="87"/>
                      <a:pt x="25" y="160"/>
                    </a:cubicBezTo>
                    <a:cubicBezTo>
                      <a:pt x="30" y="176"/>
                      <a:pt x="41" y="208"/>
                      <a:pt x="41" y="208"/>
                    </a:cubicBezTo>
                    <a:cubicBezTo>
                      <a:pt x="44" y="229"/>
                      <a:pt x="40" y="252"/>
                      <a:pt x="49" y="272"/>
                    </a:cubicBezTo>
                    <a:cubicBezTo>
                      <a:pt x="52" y="280"/>
                      <a:pt x="65" y="284"/>
                      <a:pt x="73" y="280"/>
                    </a:cubicBezTo>
                    <a:cubicBezTo>
                      <a:pt x="79" y="277"/>
                      <a:pt x="86" y="228"/>
                      <a:pt x="89" y="216"/>
                    </a:cubicBezTo>
                    <a:cubicBezTo>
                      <a:pt x="93" y="200"/>
                      <a:pt x="100" y="184"/>
                      <a:pt x="105" y="168"/>
                    </a:cubicBezTo>
                    <a:cubicBezTo>
                      <a:pt x="108" y="160"/>
                      <a:pt x="113" y="144"/>
                      <a:pt x="113" y="144"/>
                    </a:cubicBezTo>
                    <a:cubicBezTo>
                      <a:pt x="102" y="112"/>
                      <a:pt x="93" y="99"/>
                      <a:pt x="65" y="80"/>
                    </a:cubicBezTo>
                    <a:cubicBezTo>
                      <a:pt x="56" y="53"/>
                      <a:pt x="50" y="27"/>
                      <a:pt x="41" y="0"/>
                    </a:cubicBezTo>
                    <a:cubicBezTo>
                      <a:pt x="33" y="3"/>
                      <a:pt x="17" y="8"/>
                      <a:pt x="17" y="8"/>
                    </a:cubicBezTo>
                    <a:close/>
                  </a:path>
                </a:pathLst>
              </a:custGeom>
              <a:pattFill prst="ltUpDiag">
                <a:fgClr>
                  <a:srgbClr val="FF0000"/>
                </a:fgClr>
                <a:bgClr>
                  <a:srgbClr val="FFFFFF"/>
                </a:bgClr>
              </a:pattFill>
              <a:ln w="9525" cap="flat" cmpd="sng">
                <a:solidFill>
                  <a:schemeClr val="tx1"/>
                </a:solidFill>
                <a:prstDash val="solid"/>
                <a:round/>
                <a:headEnd/>
                <a:tailEnd/>
              </a:ln>
            </p:spPr>
            <p:txBody>
              <a:bodyPr>
                <a:spAutoFit/>
              </a:bodyPr>
              <a:lstStyle/>
              <a:p>
                <a:endParaRPr lang="sv-SE"/>
              </a:p>
            </p:txBody>
          </p:sp>
          <p:sp>
            <p:nvSpPr>
              <p:cNvPr id="15384" name="Freeform 42" descr="Light upward diagonal"/>
              <p:cNvSpPr>
                <a:spLocks/>
              </p:cNvSpPr>
              <p:nvPr/>
            </p:nvSpPr>
            <p:spPr bwMode="auto">
              <a:xfrm>
                <a:off x="1992" y="744"/>
                <a:ext cx="144" cy="168"/>
              </a:xfrm>
              <a:custGeom>
                <a:avLst/>
                <a:gdLst>
                  <a:gd name="T0" fmla="*/ 72 w 144"/>
                  <a:gd name="T1" fmla="*/ 24 h 168"/>
                  <a:gd name="T2" fmla="*/ 0 w 144"/>
                  <a:gd name="T3" fmla="*/ 104 h 168"/>
                  <a:gd name="T4" fmla="*/ 40 w 144"/>
                  <a:gd name="T5" fmla="*/ 168 h 168"/>
                  <a:gd name="T6" fmla="*/ 64 w 144"/>
                  <a:gd name="T7" fmla="*/ 160 h 168"/>
                  <a:gd name="T8" fmla="*/ 72 w 144"/>
                  <a:gd name="T9" fmla="*/ 136 h 168"/>
                  <a:gd name="T10" fmla="*/ 120 w 144"/>
                  <a:gd name="T11" fmla="*/ 120 h 168"/>
                  <a:gd name="T12" fmla="*/ 144 w 144"/>
                  <a:gd name="T13" fmla="*/ 40 h 168"/>
                  <a:gd name="T14" fmla="*/ 136 w 144"/>
                  <a:gd name="T15" fmla="*/ 16 h 168"/>
                  <a:gd name="T16" fmla="*/ 88 w 144"/>
                  <a:gd name="T17" fmla="*/ 0 h 168"/>
                  <a:gd name="T18" fmla="*/ 72 w 144"/>
                  <a:gd name="T19" fmla="*/ 24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168"/>
                  <a:gd name="T32" fmla="*/ 144 w 144"/>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168">
                    <a:moveTo>
                      <a:pt x="72" y="24"/>
                    </a:moveTo>
                    <a:cubicBezTo>
                      <a:pt x="2" y="71"/>
                      <a:pt x="40" y="44"/>
                      <a:pt x="0" y="104"/>
                    </a:cubicBezTo>
                    <a:cubicBezTo>
                      <a:pt x="10" y="142"/>
                      <a:pt x="1" y="155"/>
                      <a:pt x="40" y="168"/>
                    </a:cubicBezTo>
                    <a:cubicBezTo>
                      <a:pt x="48" y="165"/>
                      <a:pt x="58" y="166"/>
                      <a:pt x="64" y="160"/>
                    </a:cubicBezTo>
                    <a:cubicBezTo>
                      <a:pt x="70" y="154"/>
                      <a:pt x="65" y="141"/>
                      <a:pt x="72" y="136"/>
                    </a:cubicBezTo>
                    <a:cubicBezTo>
                      <a:pt x="86" y="126"/>
                      <a:pt x="120" y="120"/>
                      <a:pt x="120" y="120"/>
                    </a:cubicBezTo>
                    <a:cubicBezTo>
                      <a:pt x="139" y="62"/>
                      <a:pt x="132" y="88"/>
                      <a:pt x="144" y="40"/>
                    </a:cubicBezTo>
                    <a:cubicBezTo>
                      <a:pt x="141" y="32"/>
                      <a:pt x="143" y="21"/>
                      <a:pt x="136" y="16"/>
                    </a:cubicBezTo>
                    <a:cubicBezTo>
                      <a:pt x="122" y="6"/>
                      <a:pt x="88" y="0"/>
                      <a:pt x="88" y="0"/>
                    </a:cubicBezTo>
                    <a:cubicBezTo>
                      <a:pt x="83" y="8"/>
                      <a:pt x="72" y="24"/>
                      <a:pt x="72" y="24"/>
                    </a:cubicBezTo>
                    <a:close/>
                  </a:path>
                </a:pathLst>
              </a:custGeom>
              <a:pattFill prst="ltUpDiag">
                <a:fgClr>
                  <a:srgbClr val="FF0000"/>
                </a:fgClr>
                <a:bgClr>
                  <a:srgbClr val="FFFFFF"/>
                </a:bgClr>
              </a:pattFill>
              <a:ln w="9525" cap="flat" cmpd="sng">
                <a:solidFill>
                  <a:schemeClr val="tx1"/>
                </a:solidFill>
                <a:prstDash val="solid"/>
                <a:round/>
                <a:headEnd/>
                <a:tailEnd/>
              </a:ln>
            </p:spPr>
            <p:txBody>
              <a:bodyPr>
                <a:spAutoFit/>
              </a:bodyPr>
              <a:lstStyle/>
              <a:p>
                <a:endParaRPr lang="sv-SE"/>
              </a:p>
            </p:txBody>
          </p:sp>
          <p:sp>
            <p:nvSpPr>
              <p:cNvPr id="15385" name="Freeform 43" descr="Light upward diagonal"/>
              <p:cNvSpPr>
                <a:spLocks/>
              </p:cNvSpPr>
              <p:nvPr/>
            </p:nvSpPr>
            <p:spPr bwMode="auto">
              <a:xfrm>
                <a:off x="1904" y="1104"/>
                <a:ext cx="102" cy="91"/>
              </a:xfrm>
              <a:custGeom>
                <a:avLst/>
                <a:gdLst>
                  <a:gd name="T0" fmla="*/ 48 w 102"/>
                  <a:gd name="T1" fmla="*/ 0 h 91"/>
                  <a:gd name="T2" fmla="*/ 0 w 102"/>
                  <a:gd name="T3" fmla="*/ 64 h 91"/>
                  <a:gd name="T4" fmla="*/ 72 w 102"/>
                  <a:gd name="T5" fmla="*/ 80 h 91"/>
                  <a:gd name="T6" fmla="*/ 96 w 102"/>
                  <a:gd name="T7" fmla="*/ 32 h 91"/>
                  <a:gd name="T8" fmla="*/ 48 w 102"/>
                  <a:gd name="T9" fmla="*/ 0 h 91"/>
                  <a:gd name="T10" fmla="*/ 0 60000 65536"/>
                  <a:gd name="T11" fmla="*/ 0 60000 65536"/>
                  <a:gd name="T12" fmla="*/ 0 60000 65536"/>
                  <a:gd name="T13" fmla="*/ 0 60000 65536"/>
                  <a:gd name="T14" fmla="*/ 0 60000 65536"/>
                  <a:gd name="T15" fmla="*/ 0 w 102"/>
                  <a:gd name="T16" fmla="*/ 0 h 91"/>
                  <a:gd name="T17" fmla="*/ 102 w 102"/>
                  <a:gd name="T18" fmla="*/ 91 h 91"/>
                </a:gdLst>
                <a:ahLst/>
                <a:cxnLst>
                  <a:cxn ang="T10">
                    <a:pos x="T0" y="T1"/>
                  </a:cxn>
                  <a:cxn ang="T11">
                    <a:pos x="T2" y="T3"/>
                  </a:cxn>
                  <a:cxn ang="T12">
                    <a:pos x="T4" y="T5"/>
                  </a:cxn>
                  <a:cxn ang="T13">
                    <a:pos x="T6" y="T7"/>
                  </a:cxn>
                  <a:cxn ang="T14">
                    <a:pos x="T8" y="T9"/>
                  </a:cxn>
                </a:cxnLst>
                <a:rect l="T15" t="T16" r="T17" b="T18"/>
                <a:pathLst>
                  <a:path w="102" h="91">
                    <a:moveTo>
                      <a:pt x="48" y="0"/>
                    </a:moveTo>
                    <a:cubicBezTo>
                      <a:pt x="30" y="27"/>
                      <a:pt x="10" y="34"/>
                      <a:pt x="0" y="64"/>
                    </a:cubicBezTo>
                    <a:cubicBezTo>
                      <a:pt x="29" y="83"/>
                      <a:pt x="39" y="91"/>
                      <a:pt x="72" y="80"/>
                    </a:cubicBezTo>
                    <a:cubicBezTo>
                      <a:pt x="74" y="78"/>
                      <a:pt x="102" y="40"/>
                      <a:pt x="96" y="32"/>
                    </a:cubicBezTo>
                    <a:cubicBezTo>
                      <a:pt x="85" y="16"/>
                      <a:pt x="48" y="0"/>
                      <a:pt x="48" y="0"/>
                    </a:cubicBezTo>
                    <a:close/>
                  </a:path>
                </a:pathLst>
              </a:custGeom>
              <a:pattFill prst="ltUpDiag">
                <a:fgClr>
                  <a:srgbClr val="FF0000"/>
                </a:fgClr>
                <a:bgClr>
                  <a:srgbClr val="FFFFFF"/>
                </a:bgClr>
              </a:pattFill>
              <a:ln w="9525" cap="flat" cmpd="sng">
                <a:solidFill>
                  <a:schemeClr val="tx1"/>
                </a:solidFill>
                <a:prstDash val="solid"/>
                <a:round/>
                <a:headEnd/>
                <a:tailEnd/>
              </a:ln>
            </p:spPr>
            <p:txBody>
              <a:bodyPr>
                <a:spAutoFit/>
              </a:bodyPr>
              <a:lstStyle/>
              <a:p>
                <a:endParaRPr lang="sv-SE"/>
              </a:p>
            </p:txBody>
          </p:sp>
        </p:grpSp>
      </p:grpSp>
      <p:sp>
        <p:nvSpPr>
          <p:cNvPr id="53292" name="Rectangle 44" descr="Horizontal brick"/>
          <p:cNvSpPr>
            <a:spLocks noChangeArrowheads="1"/>
          </p:cNvSpPr>
          <p:nvPr/>
        </p:nvSpPr>
        <p:spPr bwMode="auto">
          <a:xfrm>
            <a:off x="8045450" y="6116638"/>
            <a:ext cx="193675" cy="39687"/>
          </a:xfrm>
          <a:prstGeom prst="rect">
            <a:avLst/>
          </a:prstGeom>
          <a:pattFill prst="horzBrick">
            <a:fgClr>
              <a:srgbClr val="000000"/>
            </a:fgClr>
            <a:bgClr>
              <a:srgbClr val="FFFFFF"/>
            </a:bgClr>
          </a:pattFill>
          <a:ln w="9525">
            <a:solidFill>
              <a:schemeClr val="tx1"/>
            </a:solidFill>
            <a:miter lim="800000"/>
            <a:headEnd/>
            <a:tailEnd/>
          </a:ln>
        </p:spPr>
        <p:txBody>
          <a:bodyPr anchor="ctr">
            <a:spAutoFit/>
          </a:bodyPr>
          <a:lstStyle/>
          <a:p>
            <a:endParaRPr lang="sv-SE"/>
          </a:p>
        </p:txBody>
      </p:sp>
      <p:grpSp>
        <p:nvGrpSpPr>
          <p:cNvPr id="10" name="Group 45"/>
          <p:cNvGrpSpPr>
            <a:grpSpLocks/>
          </p:cNvGrpSpPr>
          <p:nvPr/>
        </p:nvGrpSpPr>
        <p:grpSpPr bwMode="auto">
          <a:xfrm>
            <a:off x="7913688" y="5221288"/>
            <a:ext cx="282575" cy="1304925"/>
            <a:chOff x="1789" y="744"/>
            <a:chExt cx="419" cy="2205"/>
          </a:xfrm>
        </p:grpSpPr>
        <p:sp>
          <p:nvSpPr>
            <p:cNvPr id="15374" name="Freeform 46" descr="Light upward diagonal"/>
            <p:cNvSpPr>
              <a:spLocks/>
            </p:cNvSpPr>
            <p:nvPr/>
          </p:nvSpPr>
          <p:spPr bwMode="auto">
            <a:xfrm>
              <a:off x="1789" y="1440"/>
              <a:ext cx="111" cy="208"/>
            </a:xfrm>
            <a:custGeom>
              <a:avLst/>
              <a:gdLst>
                <a:gd name="T0" fmla="*/ 43 w 111"/>
                <a:gd name="T1" fmla="*/ 16 h 208"/>
                <a:gd name="T2" fmla="*/ 35 w 111"/>
                <a:gd name="T3" fmla="*/ 104 h 208"/>
                <a:gd name="T4" fmla="*/ 75 w 111"/>
                <a:gd name="T5" fmla="*/ 208 h 208"/>
                <a:gd name="T6" fmla="*/ 107 w 111"/>
                <a:gd name="T7" fmla="*/ 136 h 208"/>
                <a:gd name="T8" fmla="*/ 51 w 111"/>
                <a:gd name="T9" fmla="*/ 0 h 208"/>
                <a:gd name="T10" fmla="*/ 43 w 111"/>
                <a:gd name="T11" fmla="*/ 16 h 208"/>
                <a:gd name="T12" fmla="*/ 0 60000 65536"/>
                <a:gd name="T13" fmla="*/ 0 60000 65536"/>
                <a:gd name="T14" fmla="*/ 0 60000 65536"/>
                <a:gd name="T15" fmla="*/ 0 60000 65536"/>
                <a:gd name="T16" fmla="*/ 0 60000 65536"/>
                <a:gd name="T17" fmla="*/ 0 60000 65536"/>
                <a:gd name="T18" fmla="*/ 0 w 111"/>
                <a:gd name="T19" fmla="*/ 0 h 208"/>
                <a:gd name="T20" fmla="*/ 111 w 111"/>
                <a:gd name="T21" fmla="*/ 208 h 208"/>
              </a:gdLst>
              <a:ahLst/>
              <a:cxnLst>
                <a:cxn ang="T12">
                  <a:pos x="T0" y="T1"/>
                </a:cxn>
                <a:cxn ang="T13">
                  <a:pos x="T2" y="T3"/>
                </a:cxn>
                <a:cxn ang="T14">
                  <a:pos x="T4" y="T5"/>
                </a:cxn>
                <a:cxn ang="T15">
                  <a:pos x="T6" y="T7"/>
                </a:cxn>
                <a:cxn ang="T16">
                  <a:pos x="T8" y="T9"/>
                </a:cxn>
                <a:cxn ang="T17">
                  <a:pos x="T10" y="T11"/>
                </a:cxn>
              </a:cxnLst>
              <a:rect l="T18" t="T19" r="T20" b="T21"/>
              <a:pathLst>
                <a:path w="111" h="208">
                  <a:moveTo>
                    <a:pt x="43" y="16"/>
                  </a:moveTo>
                  <a:cubicBezTo>
                    <a:pt x="0" y="45"/>
                    <a:pt x="21" y="61"/>
                    <a:pt x="35" y="104"/>
                  </a:cubicBezTo>
                  <a:cubicBezTo>
                    <a:pt x="42" y="157"/>
                    <a:pt x="34" y="180"/>
                    <a:pt x="75" y="208"/>
                  </a:cubicBezTo>
                  <a:cubicBezTo>
                    <a:pt x="94" y="151"/>
                    <a:pt x="82" y="174"/>
                    <a:pt x="107" y="136"/>
                  </a:cubicBezTo>
                  <a:cubicBezTo>
                    <a:pt x="94" y="83"/>
                    <a:pt x="111" y="20"/>
                    <a:pt x="51" y="0"/>
                  </a:cubicBezTo>
                  <a:cubicBezTo>
                    <a:pt x="33" y="27"/>
                    <a:pt x="28" y="31"/>
                    <a:pt x="43" y="16"/>
                  </a:cubicBezTo>
                  <a:close/>
                </a:path>
              </a:pathLst>
            </a:custGeom>
            <a:pattFill prst="ltUpDiag">
              <a:fgClr>
                <a:srgbClr val="FF0000"/>
              </a:fgClr>
              <a:bgClr>
                <a:srgbClr val="FFFFFF"/>
              </a:bgClr>
            </a:pattFill>
            <a:ln w="9525" cap="flat" cmpd="sng">
              <a:solidFill>
                <a:schemeClr val="tx1"/>
              </a:solidFill>
              <a:prstDash val="solid"/>
              <a:round/>
              <a:headEnd/>
              <a:tailEnd/>
            </a:ln>
          </p:spPr>
          <p:txBody>
            <a:bodyPr>
              <a:spAutoFit/>
            </a:bodyPr>
            <a:lstStyle/>
            <a:p>
              <a:endParaRPr lang="sv-SE"/>
            </a:p>
          </p:txBody>
        </p:sp>
        <p:sp>
          <p:nvSpPr>
            <p:cNvPr id="15375" name="Freeform 47" descr="Light upward diagonal"/>
            <p:cNvSpPr>
              <a:spLocks/>
            </p:cNvSpPr>
            <p:nvPr/>
          </p:nvSpPr>
          <p:spPr bwMode="auto">
            <a:xfrm>
              <a:off x="2062" y="2408"/>
              <a:ext cx="90" cy="270"/>
            </a:xfrm>
            <a:custGeom>
              <a:avLst/>
              <a:gdLst>
                <a:gd name="T0" fmla="*/ 34 w 90"/>
                <a:gd name="T1" fmla="*/ 32 h 270"/>
                <a:gd name="T2" fmla="*/ 2 w 90"/>
                <a:gd name="T3" fmla="*/ 224 h 270"/>
                <a:gd name="T4" fmla="*/ 10 w 90"/>
                <a:gd name="T5" fmla="*/ 264 h 270"/>
                <a:gd name="T6" fmla="*/ 34 w 90"/>
                <a:gd name="T7" fmla="*/ 256 h 270"/>
                <a:gd name="T8" fmla="*/ 42 w 90"/>
                <a:gd name="T9" fmla="*/ 216 h 270"/>
                <a:gd name="T10" fmla="*/ 58 w 90"/>
                <a:gd name="T11" fmla="*/ 192 h 270"/>
                <a:gd name="T12" fmla="*/ 74 w 90"/>
                <a:gd name="T13" fmla="*/ 144 h 270"/>
                <a:gd name="T14" fmla="*/ 90 w 90"/>
                <a:gd name="T15" fmla="*/ 96 h 270"/>
                <a:gd name="T16" fmla="*/ 66 w 90"/>
                <a:gd name="T17" fmla="*/ 24 h 270"/>
                <a:gd name="T18" fmla="*/ 58 w 90"/>
                <a:gd name="T19" fmla="*/ 0 h 270"/>
                <a:gd name="T20" fmla="*/ 42 w 90"/>
                <a:gd name="T21" fmla="*/ 24 h 270"/>
                <a:gd name="T22" fmla="*/ 34 w 90"/>
                <a:gd name="T23" fmla="*/ 32 h 2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270"/>
                <a:gd name="T38" fmla="*/ 90 w 90"/>
                <a:gd name="T39" fmla="*/ 270 h 2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270">
                  <a:moveTo>
                    <a:pt x="34" y="32"/>
                  </a:moveTo>
                  <a:cubicBezTo>
                    <a:pt x="55" y="96"/>
                    <a:pt x="39" y="169"/>
                    <a:pt x="2" y="224"/>
                  </a:cubicBezTo>
                  <a:cubicBezTo>
                    <a:pt x="5" y="237"/>
                    <a:pt x="0" y="254"/>
                    <a:pt x="10" y="264"/>
                  </a:cubicBezTo>
                  <a:cubicBezTo>
                    <a:pt x="16" y="270"/>
                    <a:pt x="29" y="263"/>
                    <a:pt x="34" y="256"/>
                  </a:cubicBezTo>
                  <a:cubicBezTo>
                    <a:pt x="42" y="245"/>
                    <a:pt x="37" y="229"/>
                    <a:pt x="42" y="216"/>
                  </a:cubicBezTo>
                  <a:cubicBezTo>
                    <a:pt x="45" y="207"/>
                    <a:pt x="54" y="201"/>
                    <a:pt x="58" y="192"/>
                  </a:cubicBezTo>
                  <a:cubicBezTo>
                    <a:pt x="65" y="177"/>
                    <a:pt x="69" y="160"/>
                    <a:pt x="74" y="144"/>
                  </a:cubicBezTo>
                  <a:cubicBezTo>
                    <a:pt x="79" y="128"/>
                    <a:pt x="90" y="96"/>
                    <a:pt x="90" y="96"/>
                  </a:cubicBezTo>
                  <a:cubicBezTo>
                    <a:pt x="79" y="64"/>
                    <a:pt x="72" y="43"/>
                    <a:pt x="66" y="24"/>
                  </a:cubicBezTo>
                  <a:cubicBezTo>
                    <a:pt x="63" y="16"/>
                    <a:pt x="58" y="0"/>
                    <a:pt x="58" y="0"/>
                  </a:cubicBezTo>
                  <a:cubicBezTo>
                    <a:pt x="53" y="8"/>
                    <a:pt x="46" y="15"/>
                    <a:pt x="42" y="24"/>
                  </a:cubicBezTo>
                  <a:cubicBezTo>
                    <a:pt x="32" y="43"/>
                    <a:pt x="34" y="63"/>
                    <a:pt x="34" y="32"/>
                  </a:cubicBezTo>
                  <a:close/>
                </a:path>
              </a:pathLst>
            </a:custGeom>
            <a:pattFill prst="ltUpDiag">
              <a:fgClr>
                <a:srgbClr val="FF0000"/>
              </a:fgClr>
              <a:bgClr>
                <a:srgbClr val="FFFFFF"/>
              </a:bgClr>
            </a:pattFill>
            <a:ln w="9525" cap="flat" cmpd="sng">
              <a:solidFill>
                <a:schemeClr val="tx1"/>
              </a:solidFill>
              <a:prstDash val="solid"/>
              <a:round/>
              <a:headEnd/>
              <a:tailEnd/>
            </a:ln>
          </p:spPr>
          <p:txBody>
            <a:bodyPr>
              <a:spAutoFit/>
            </a:bodyPr>
            <a:lstStyle/>
            <a:p>
              <a:endParaRPr lang="sv-SE"/>
            </a:p>
          </p:txBody>
        </p:sp>
        <p:sp>
          <p:nvSpPr>
            <p:cNvPr id="15376" name="Freeform 48" descr="Light upward diagonal"/>
            <p:cNvSpPr>
              <a:spLocks/>
            </p:cNvSpPr>
            <p:nvPr/>
          </p:nvSpPr>
          <p:spPr bwMode="auto">
            <a:xfrm>
              <a:off x="2095" y="1912"/>
              <a:ext cx="113" cy="284"/>
            </a:xfrm>
            <a:custGeom>
              <a:avLst/>
              <a:gdLst>
                <a:gd name="T0" fmla="*/ 17 w 113"/>
                <a:gd name="T1" fmla="*/ 8 h 284"/>
                <a:gd name="T2" fmla="*/ 25 w 113"/>
                <a:gd name="T3" fmla="*/ 160 h 284"/>
                <a:gd name="T4" fmla="*/ 41 w 113"/>
                <a:gd name="T5" fmla="*/ 208 h 284"/>
                <a:gd name="T6" fmla="*/ 49 w 113"/>
                <a:gd name="T7" fmla="*/ 272 h 284"/>
                <a:gd name="T8" fmla="*/ 73 w 113"/>
                <a:gd name="T9" fmla="*/ 280 h 284"/>
                <a:gd name="T10" fmla="*/ 89 w 113"/>
                <a:gd name="T11" fmla="*/ 216 h 284"/>
                <a:gd name="T12" fmla="*/ 105 w 113"/>
                <a:gd name="T13" fmla="*/ 168 h 284"/>
                <a:gd name="T14" fmla="*/ 113 w 113"/>
                <a:gd name="T15" fmla="*/ 144 h 284"/>
                <a:gd name="T16" fmla="*/ 65 w 113"/>
                <a:gd name="T17" fmla="*/ 80 h 284"/>
                <a:gd name="T18" fmla="*/ 41 w 113"/>
                <a:gd name="T19" fmla="*/ 0 h 284"/>
                <a:gd name="T20" fmla="*/ 17 w 113"/>
                <a:gd name="T21" fmla="*/ 8 h 2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284"/>
                <a:gd name="T35" fmla="*/ 113 w 113"/>
                <a:gd name="T36" fmla="*/ 284 h 2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284">
                  <a:moveTo>
                    <a:pt x="17" y="8"/>
                  </a:moveTo>
                  <a:cubicBezTo>
                    <a:pt x="0" y="78"/>
                    <a:pt x="1" y="87"/>
                    <a:pt x="25" y="160"/>
                  </a:cubicBezTo>
                  <a:cubicBezTo>
                    <a:pt x="30" y="176"/>
                    <a:pt x="41" y="208"/>
                    <a:pt x="41" y="208"/>
                  </a:cubicBezTo>
                  <a:cubicBezTo>
                    <a:pt x="44" y="229"/>
                    <a:pt x="40" y="252"/>
                    <a:pt x="49" y="272"/>
                  </a:cubicBezTo>
                  <a:cubicBezTo>
                    <a:pt x="52" y="280"/>
                    <a:pt x="65" y="284"/>
                    <a:pt x="73" y="280"/>
                  </a:cubicBezTo>
                  <a:cubicBezTo>
                    <a:pt x="79" y="277"/>
                    <a:pt x="86" y="228"/>
                    <a:pt x="89" y="216"/>
                  </a:cubicBezTo>
                  <a:cubicBezTo>
                    <a:pt x="93" y="200"/>
                    <a:pt x="100" y="184"/>
                    <a:pt x="105" y="168"/>
                  </a:cubicBezTo>
                  <a:cubicBezTo>
                    <a:pt x="108" y="160"/>
                    <a:pt x="113" y="144"/>
                    <a:pt x="113" y="144"/>
                  </a:cubicBezTo>
                  <a:cubicBezTo>
                    <a:pt x="102" y="112"/>
                    <a:pt x="93" y="99"/>
                    <a:pt x="65" y="80"/>
                  </a:cubicBezTo>
                  <a:cubicBezTo>
                    <a:pt x="56" y="53"/>
                    <a:pt x="50" y="27"/>
                    <a:pt x="41" y="0"/>
                  </a:cubicBezTo>
                  <a:cubicBezTo>
                    <a:pt x="33" y="3"/>
                    <a:pt x="17" y="8"/>
                    <a:pt x="17" y="8"/>
                  </a:cubicBezTo>
                  <a:close/>
                </a:path>
              </a:pathLst>
            </a:custGeom>
            <a:pattFill prst="ltUpDiag">
              <a:fgClr>
                <a:srgbClr val="FF0000"/>
              </a:fgClr>
              <a:bgClr>
                <a:srgbClr val="FFFFFF"/>
              </a:bgClr>
            </a:pattFill>
            <a:ln w="9525" cap="flat" cmpd="sng">
              <a:solidFill>
                <a:schemeClr val="tx1"/>
              </a:solidFill>
              <a:prstDash val="solid"/>
              <a:round/>
              <a:headEnd/>
              <a:tailEnd/>
            </a:ln>
          </p:spPr>
          <p:txBody>
            <a:bodyPr>
              <a:spAutoFit/>
            </a:bodyPr>
            <a:lstStyle/>
            <a:p>
              <a:endParaRPr lang="sv-SE"/>
            </a:p>
          </p:txBody>
        </p:sp>
        <p:sp>
          <p:nvSpPr>
            <p:cNvPr id="15377" name="Freeform 49" descr="Light upward diagonal"/>
            <p:cNvSpPr>
              <a:spLocks/>
            </p:cNvSpPr>
            <p:nvPr/>
          </p:nvSpPr>
          <p:spPr bwMode="auto">
            <a:xfrm>
              <a:off x="1992" y="744"/>
              <a:ext cx="144" cy="168"/>
            </a:xfrm>
            <a:custGeom>
              <a:avLst/>
              <a:gdLst>
                <a:gd name="T0" fmla="*/ 72 w 144"/>
                <a:gd name="T1" fmla="*/ 24 h 168"/>
                <a:gd name="T2" fmla="*/ 0 w 144"/>
                <a:gd name="T3" fmla="*/ 104 h 168"/>
                <a:gd name="T4" fmla="*/ 40 w 144"/>
                <a:gd name="T5" fmla="*/ 168 h 168"/>
                <a:gd name="T6" fmla="*/ 64 w 144"/>
                <a:gd name="T7" fmla="*/ 160 h 168"/>
                <a:gd name="T8" fmla="*/ 72 w 144"/>
                <a:gd name="T9" fmla="*/ 136 h 168"/>
                <a:gd name="T10" fmla="*/ 120 w 144"/>
                <a:gd name="T11" fmla="*/ 120 h 168"/>
                <a:gd name="T12" fmla="*/ 144 w 144"/>
                <a:gd name="T13" fmla="*/ 40 h 168"/>
                <a:gd name="T14" fmla="*/ 136 w 144"/>
                <a:gd name="T15" fmla="*/ 16 h 168"/>
                <a:gd name="T16" fmla="*/ 88 w 144"/>
                <a:gd name="T17" fmla="*/ 0 h 168"/>
                <a:gd name="T18" fmla="*/ 72 w 144"/>
                <a:gd name="T19" fmla="*/ 24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
                <a:gd name="T31" fmla="*/ 0 h 168"/>
                <a:gd name="T32" fmla="*/ 144 w 144"/>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 h="168">
                  <a:moveTo>
                    <a:pt x="72" y="24"/>
                  </a:moveTo>
                  <a:cubicBezTo>
                    <a:pt x="2" y="71"/>
                    <a:pt x="40" y="44"/>
                    <a:pt x="0" y="104"/>
                  </a:cubicBezTo>
                  <a:cubicBezTo>
                    <a:pt x="10" y="142"/>
                    <a:pt x="1" y="155"/>
                    <a:pt x="40" y="168"/>
                  </a:cubicBezTo>
                  <a:cubicBezTo>
                    <a:pt x="48" y="165"/>
                    <a:pt x="58" y="166"/>
                    <a:pt x="64" y="160"/>
                  </a:cubicBezTo>
                  <a:cubicBezTo>
                    <a:pt x="70" y="154"/>
                    <a:pt x="65" y="141"/>
                    <a:pt x="72" y="136"/>
                  </a:cubicBezTo>
                  <a:cubicBezTo>
                    <a:pt x="86" y="126"/>
                    <a:pt x="120" y="120"/>
                    <a:pt x="120" y="120"/>
                  </a:cubicBezTo>
                  <a:cubicBezTo>
                    <a:pt x="139" y="62"/>
                    <a:pt x="132" y="88"/>
                    <a:pt x="144" y="40"/>
                  </a:cubicBezTo>
                  <a:cubicBezTo>
                    <a:pt x="141" y="32"/>
                    <a:pt x="143" y="21"/>
                    <a:pt x="136" y="16"/>
                  </a:cubicBezTo>
                  <a:cubicBezTo>
                    <a:pt x="122" y="6"/>
                    <a:pt x="88" y="0"/>
                    <a:pt x="88" y="0"/>
                  </a:cubicBezTo>
                  <a:cubicBezTo>
                    <a:pt x="83" y="8"/>
                    <a:pt x="72" y="24"/>
                    <a:pt x="72" y="24"/>
                  </a:cubicBezTo>
                  <a:close/>
                </a:path>
              </a:pathLst>
            </a:custGeom>
            <a:pattFill prst="ltUpDiag">
              <a:fgClr>
                <a:srgbClr val="FF0000"/>
              </a:fgClr>
              <a:bgClr>
                <a:srgbClr val="FFFFFF"/>
              </a:bgClr>
            </a:pattFill>
            <a:ln w="9525" cap="flat" cmpd="sng">
              <a:solidFill>
                <a:schemeClr val="tx1"/>
              </a:solidFill>
              <a:prstDash val="solid"/>
              <a:round/>
              <a:headEnd/>
              <a:tailEnd/>
            </a:ln>
          </p:spPr>
          <p:txBody>
            <a:bodyPr>
              <a:spAutoFit/>
            </a:bodyPr>
            <a:lstStyle/>
            <a:p>
              <a:endParaRPr lang="sv-SE"/>
            </a:p>
          </p:txBody>
        </p:sp>
        <p:sp>
          <p:nvSpPr>
            <p:cNvPr id="15378" name="Freeform 50" descr="Light upward diagonal"/>
            <p:cNvSpPr>
              <a:spLocks/>
            </p:cNvSpPr>
            <p:nvPr/>
          </p:nvSpPr>
          <p:spPr bwMode="auto">
            <a:xfrm>
              <a:off x="1904" y="1104"/>
              <a:ext cx="102" cy="91"/>
            </a:xfrm>
            <a:custGeom>
              <a:avLst/>
              <a:gdLst>
                <a:gd name="T0" fmla="*/ 48 w 102"/>
                <a:gd name="T1" fmla="*/ 0 h 91"/>
                <a:gd name="T2" fmla="*/ 0 w 102"/>
                <a:gd name="T3" fmla="*/ 64 h 91"/>
                <a:gd name="T4" fmla="*/ 72 w 102"/>
                <a:gd name="T5" fmla="*/ 80 h 91"/>
                <a:gd name="T6" fmla="*/ 96 w 102"/>
                <a:gd name="T7" fmla="*/ 32 h 91"/>
                <a:gd name="T8" fmla="*/ 48 w 102"/>
                <a:gd name="T9" fmla="*/ 0 h 91"/>
                <a:gd name="T10" fmla="*/ 0 60000 65536"/>
                <a:gd name="T11" fmla="*/ 0 60000 65536"/>
                <a:gd name="T12" fmla="*/ 0 60000 65536"/>
                <a:gd name="T13" fmla="*/ 0 60000 65536"/>
                <a:gd name="T14" fmla="*/ 0 60000 65536"/>
                <a:gd name="T15" fmla="*/ 0 w 102"/>
                <a:gd name="T16" fmla="*/ 0 h 91"/>
                <a:gd name="T17" fmla="*/ 102 w 102"/>
                <a:gd name="T18" fmla="*/ 91 h 91"/>
              </a:gdLst>
              <a:ahLst/>
              <a:cxnLst>
                <a:cxn ang="T10">
                  <a:pos x="T0" y="T1"/>
                </a:cxn>
                <a:cxn ang="T11">
                  <a:pos x="T2" y="T3"/>
                </a:cxn>
                <a:cxn ang="T12">
                  <a:pos x="T4" y="T5"/>
                </a:cxn>
                <a:cxn ang="T13">
                  <a:pos x="T6" y="T7"/>
                </a:cxn>
                <a:cxn ang="T14">
                  <a:pos x="T8" y="T9"/>
                </a:cxn>
              </a:cxnLst>
              <a:rect l="T15" t="T16" r="T17" b="T18"/>
              <a:pathLst>
                <a:path w="102" h="91">
                  <a:moveTo>
                    <a:pt x="48" y="0"/>
                  </a:moveTo>
                  <a:cubicBezTo>
                    <a:pt x="30" y="27"/>
                    <a:pt x="10" y="34"/>
                    <a:pt x="0" y="64"/>
                  </a:cubicBezTo>
                  <a:cubicBezTo>
                    <a:pt x="29" y="83"/>
                    <a:pt x="39" y="91"/>
                    <a:pt x="72" y="80"/>
                  </a:cubicBezTo>
                  <a:cubicBezTo>
                    <a:pt x="74" y="78"/>
                    <a:pt x="102" y="40"/>
                    <a:pt x="96" y="32"/>
                  </a:cubicBezTo>
                  <a:cubicBezTo>
                    <a:pt x="85" y="16"/>
                    <a:pt x="48" y="0"/>
                    <a:pt x="48" y="0"/>
                  </a:cubicBezTo>
                  <a:close/>
                </a:path>
              </a:pathLst>
            </a:custGeom>
            <a:pattFill prst="ltUpDiag">
              <a:fgClr>
                <a:srgbClr val="FF0000"/>
              </a:fgClr>
              <a:bgClr>
                <a:srgbClr val="FFFFFF"/>
              </a:bgClr>
            </a:pattFill>
            <a:ln w="9525" cap="flat" cmpd="sng">
              <a:solidFill>
                <a:schemeClr val="tx1"/>
              </a:solidFill>
              <a:prstDash val="solid"/>
              <a:round/>
              <a:headEnd/>
              <a:tailEnd/>
            </a:ln>
          </p:spPr>
          <p:txBody>
            <a:bodyPr>
              <a:spAutoFit/>
            </a:bodyPr>
            <a:lstStyle/>
            <a:p>
              <a:endParaRPr lang="sv-SE"/>
            </a:p>
          </p:txBody>
        </p:sp>
        <p:sp>
          <p:nvSpPr>
            <p:cNvPr id="15379" name="Freeform 51" descr="Light upward diagonal"/>
            <p:cNvSpPr>
              <a:spLocks/>
            </p:cNvSpPr>
            <p:nvPr/>
          </p:nvSpPr>
          <p:spPr bwMode="auto">
            <a:xfrm>
              <a:off x="1922" y="2715"/>
              <a:ext cx="161" cy="234"/>
            </a:xfrm>
            <a:custGeom>
              <a:avLst/>
              <a:gdLst>
                <a:gd name="T0" fmla="*/ 110 w 161"/>
                <a:gd name="T1" fmla="*/ 53 h 234"/>
                <a:gd name="T2" fmla="*/ 54 w 161"/>
                <a:gd name="T3" fmla="*/ 101 h 234"/>
                <a:gd name="T4" fmla="*/ 6 w 161"/>
                <a:gd name="T5" fmla="*/ 101 h 234"/>
                <a:gd name="T6" fmla="*/ 70 w 161"/>
                <a:gd name="T7" fmla="*/ 141 h 234"/>
                <a:gd name="T8" fmla="*/ 86 w 161"/>
                <a:gd name="T9" fmla="*/ 165 h 234"/>
                <a:gd name="T10" fmla="*/ 118 w 161"/>
                <a:gd name="T11" fmla="*/ 205 h 234"/>
                <a:gd name="T12" fmla="*/ 142 w 161"/>
                <a:gd name="T13" fmla="*/ 157 h 234"/>
                <a:gd name="T14" fmla="*/ 150 w 161"/>
                <a:gd name="T15" fmla="*/ 93 h 234"/>
                <a:gd name="T16" fmla="*/ 158 w 161"/>
                <a:gd name="T17" fmla="*/ 69 h 234"/>
                <a:gd name="T18" fmla="*/ 150 w 161"/>
                <a:gd name="T19" fmla="*/ 29 h 234"/>
                <a:gd name="T20" fmla="*/ 110 w 161"/>
                <a:gd name="T21" fmla="*/ 53 h 2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1"/>
                <a:gd name="T34" fmla="*/ 0 h 234"/>
                <a:gd name="T35" fmla="*/ 161 w 161"/>
                <a:gd name="T36" fmla="*/ 234 h 2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1" h="234">
                  <a:moveTo>
                    <a:pt x="110" y="53"/>
                  </a:moveTo>
                  <a:cubicBezTo>
                    <a:pt x="99" y="85"/>
                    <a:pt x="85" y="91"/>
                    <a:pt x="54" y="101"/>
                  </a:cubicBezTo>
                  <a:cubicBezTo>
                    <a:pt x="49" y="99"/>
                    <a:pt x="11" y="81"/>
                    <a:pt x="6" y="101"/>
                  </a:cubicBezTo>
                  <a:cubicBezTo>
                    <a:pt x="0" y="125"/>
                    <a:pt x="70" y="141"/>
                    <a:pt x="70" y="141"/>
                  </a:cubicBezTo>
                  <a:cubicBezTo>
                    <a:pt x="75" y="149"/>
                    <a:pt x="83" y="156"/>
                    <a:pt x="86" y="165"/>
                  </a:cubicBezTo>
                  <a:cubicBezTo>
                    <a:pt x="104" y="225"/>
                    <a:pt x="74" y="234"/>
                    <a:pt x="118" y="205"/>
                  </a:cubicBezTo>
                  <a:cubicBezTo>
                    <a:pt x="124" y="188"/>
                    <a:pt x="137" y="174"/>
                    <a:pt x="142" y="157"/>
                  </a:cubicBezTo>
                  <a:cubicBezTo>
                    <a:pt x="148" y="136"/>
                    <a:pt x="146" y="114"/>
                    <a:pt x="150" y="93"/>
                  </a:cubicBezTo>
                  <a:cubicBezTo>
                    <a:pt x="152" y="85"/>
                    <a:pt x="155" y="77"/>
                    <a:pt x="158" y="69"/>
                  </a:cubicBezTo>
                  <a:cubicBezTo>
                    <a:pt x="155" y="56"/>
                    <a:pt x="161" y="37"/>
                    <a:pt x="150" y="29"/>
                  </a:cubicBezTo>
                  <a:cubicBezTo>
                    <a:pt x="114" y="0"/>
                    <a:pt x="110" y="78"/>
                    <a:pt x="110" y="53"/>
                  </a:cubicBezTo>
                  <a:close/>
                </a:path>
              </a:pathLst>
            </a:custGeom>
            <a:pattFill prst="ltUpDiag">
              <a:fgClr>
                <a:srgbClr val="FF0000"/>
              </a:fgClr>
              <a:bgClr>
                <a:srgbClr val="FFFFFF"/>
              </a:bgClr>
            </a:pattFill>
            <a:ln w="9525" cap="flat" cmpd="sng">
              <a:solidFill>
                <a:schemeClr val="tx1"/>
              </a:solidFill>
              <a:prstDash val="solid"/>
              <a:round/>
              <a:headEnd/>
              <a:tailEnd/>
            </a:ln>
          </p:spPr>
          <p:txBody>
            <a:bodyPr>
              <a:spAutoFit/>
            </a:bodyPr>
            <a:lstStyle/>
            <a:p>
              <a:endParaRPr lang="sv-SE"/>
            </a:p>
          </p:txBody>
        </p:sp>
      </p:grpSp>
      <p:sp>
        <p:nvSpPr>
          <p:cNvPr id="53300" name="Line 52"/>
          <p:cNvSpPr>
            <a:spLocks noChangeShapeType="1"/>
          </p:cNvSpPr>
          <p:nvPr/>
        </p:nvSpPr>
        <p:spPr bwMode="auto">
          <a:xfrm flipH="1">
            <a:off x="792163" y="4379913"/>
            <a:ext cx="152400" cy="533400"/>
          </a:xfrm>
          <a:prstGeom prst="line">
            <a:avLst/>
          </a:prstGeom>
          <a:noFill/>
          <a:ln w="9525">
            <a:solidFill>
              <a:schemeClr val="tx1"/>
            </a:solidFill>
            <a:round/>
            <a:headEnd type="triangle" w="med" len="med"/>
            <a:tailEnd type="triangle" w="med" len="med"/>
          </a:ln>
        </p:spPr>
        <p:txBody>
          <a:bodyPr>
            <a:spAutoFit/>
          </a:bodyPr>
          <a:lstStyle/>
          <a:p>
            <a:endParaRPr lang="sv-S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53267"/>
                                        </p:tgtEl>
                                        <p:attrNameLst>
                                          <p:attrName>style.visibility</p:attrName>
                                        </p:attrNameLst>
                                      </p:cBhvr>
                                      <p:to>
                                        <p:strVal val="visible"/>
                                      </p:to>
                                    </p:set>
                                    <p:animEffect transition="in" filter="wipe(left)">
                                      <p:cBhvr>
                                        <p:cTn id="7" dur="500"/>
                                        <p:tgtEl>
                                          <p:spTgt spid="53267"/>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3268"/>
                                        </p:tgtEl>
                                        <p:attrNameLst>
                                          <p:attrName>style.visibility</p:attrName>
                                        </p:attrNameLst>
                                      </p:cBhvr>
                                      <p:to>
                                        <p:strVal val="visible"/>
                                      </p:to>
                                    </p:set>
                                    <p:animEffect transition="in" filter="wipe(left)">
                                      <p:cBhvr>
                                        <p:cTn id="16" dur="500"/>
                                        <p:tgtEl>
                                          <p:spTgt spid="53268"/>
                                        </p:tgtEl>
                                      </p:cBhvr>
                                    </p:animEffect>
                                  </p:childTnLst>
                                </p:cTn>
                              </p:par>
                            </p:childTnLst>
                          </p:cTn>
                        </p:par>
                        <p:par>
                          <p:cTn id="17" fill="hold">
                            <p:stCondLst>
                              <p:cond delay="500"/>
                            </p:stCondLst>
                            <p:childTnLst>
                              <p:par>
                                <p:cTn id="18" presetID="22" presetClass="entr" presetSubtype="8" fill="hold" grpId="0" nodeType="afterEffect">
                                  <p:stCondLst>
                                    <p:cond delay="1500"/>
                                  </p:stCondLst>
                                  <p:childTnLst>
                                    <p:set>
                                      <p:cBhvr>
                                        <p:cTn id="19" dur="1" fill="hold">
                                          <p:stCondLst>
                                            <p:cond delay="0"/>
                                          </p:stCondLst>
                                        </p:cTn>
                                        <p:tgtEl>
                                          <p:spTgt spid="53255"/>
                                        </p:tgtEl>
                                        <p:attrNameLst>
                                          <p:attrName>style.visibility</p:attrName>
                                        </p:attrNameLst>
                                      </p:cBhvr>
                                      <p:to>
                                        <p:strVal val="visible"/>
                                      </p:to>
                                    </p:set>
                                    <p:animEffect transition="in" filter="wipe(left)">
                                      <p:cBhvr>
                                        <p:cTn id="20" dur="500"/>
                                        <p:tgtEl>
                                          <p:spTgt spid="53255"/>
                                        </p:tgtEl>
                                      </p:cBhvr>
                                    </p:animEffect>
                                  </p:childTnLst>
                                </p:cTn>
                              </p:par>
                            </p:childTnLst>
                          </p:cTn>
                        </p:par>
                        <p:par>
                          <p:cTn id="21" fill="hold">
                            <p:stCondLst>
                              <p:cond delay="2500"/>
                            </p:stCondLst>
                            <p:childTnLst>
                              <p:par>
                                <p:cTn id="22" presetID="9" presetClass="entr" presetSubtype="0" fill="hold" nodeType="afterEffect">
                                  <p:stCondLst>
                                    <p:cond delay="150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childTnLst>
                          </p:cTn>
                        </p:par>
                        <p:par>
                          <p:cTn id="25" fill="hold">
                            <p:stCondLst>
                              <p:cond delay="4500"/>
                            </p:stCondLst>
                            <p:childTnLst>
                              <p:par>
                                <p:cTn id="26" presetID="9" presetClass="entr" presetSubtype="0" fill="hold" nodeType="afterEffect">
                                  <p:stCondLst>
                                    <p:cond delay="150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par>
                          <p:cTn id="29" fill="hold">
                            <p:stCondLst>
                              <p:cond delay="6500"/>
                            </p:stCondLst>
                            <p:childTnLst>
                              <p:par>
                                <p:cTn id="30" presetID="22" presetClass="entr" presetSubtype="4" fill="hold" grpId="0" nodeType="afterEffect">
                                  <p:stCondLst>
                                    <p:cond delay="1000"/>
                                  </p:stCondLst>
                                  <p:childTnLst>
                                    <p:set>
                                      <p:cBhvr>
                                        <p:cTn id="31" dur="1" fill="hold">
                                          <p:stCondLst>
                                            <p:cond delay="0"/>
                                          </p:stCondLst>
                                        </p:cTn>
                                        <p:tgtEl>
                                          <p:spTgt spid="53300"/>
                                        </p:tgtEl>
                                        <p:attrNameLst>
                                          <p:attrName>style.visibility</p:attrName>
                                        </p:attrNameLst>
                                      </p:cBhvr>
                                      <p:to>
                                        <p:strVal val="visible"/>
                                      </p:to>
                                    </p:set>
                                    <p:animEffect transition="in" filter="wipe(down)">
                                      <p:cBhvr>
                                        <p:cTn id="32" dur="500"/>
                                        <p:tgtEl>
                                          <p:spTgt spid="5330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3269"/>
                                        </p:tgtEl>
                                        <p:attrNameLst>
                                          <p:attrName>style.visibility</p:attrName>
                                        </p:attrNameLst>
                                      </p:cBhvr>
                                      <p:to>
                                        <p:strVal val="visible"/>
                                      </p:to>
                                    </p:set>
                                    <p:animEffect transition="in" filter="wipe(left)">
                                      <p:cBhvr>
                                        <p:cTn id="37" dur="500"/>
                                        <p:tgtEl>
                                          <p:spTgt spid="53269"/>
                                        </p:tgtEl>
                                      </p:cBhvr>
                                    </p:animEffect>
                                  </p:childTnLst>
                                </p:cTn>
                              </p:par>
                            </p:childTnLst>
                          </p:cTn>
                        </p:par>
                        <p:par>
                          <p:cTn id="38" fill="hold">
                            <p:stCondLst>
                              <p:cond delay="500"/>
                            </p:stCondLst>
                            <p:childTnLst>
                              <p:par>
                                <p:cTn id="39" presetID="9" presetClass="entr" presetSubtype="0" fill="hold" nodeType="afterEffect">
                                  <p:stCondLst>
                                    <p:cond delay="1500"/>
                                  </p:stCondLst>
                                  <p:childTnLst>
                                    <p:set>
                                      <p:cBhvr>
                                        <p:cTn id="40" dur="1" fill="hold">
                                          <p:stCondLst>
                                            <p:cond delay="0"/>
                                          </p:stCondLst>
                                        </p:cTn>
                                        <p:tgtEl>
                                          <p:spTgt spid="2"/>
                                        </p:tgtEl>
                                        <p:attrNameLst>
                                          <p:attrName>style.visibility</p:attrName>
                                        </p:attrNameLst>
                                      </p:cBhvr>
                                      <p:to>
                                        <p:strVal val="visible"/>
                                      </p:to>
                                    </p:set>
                                    <p:animEffect transition="in" filter="dissolve">
                                      <p:cBhvr>
                                        <p:cTn id="41" dur="500"/>
                                        <p:tgtEl>
                                          <p:spTgt spid="2"/>
                                        </p:tgtEl>
                                      </p:cBhvr>
                                    </p:animEffect>
                                  </p:childTnLst>
                                </p:cTn>
                              </p:par>
                            </p:childTnLst>
                          </p:cTn>
                        </p:par>
                        <p:par>
                          <p:cTn id="42" fill="hold">
                            <p:stCondLst>
                              <p:cond delay="2500"/>
                            </p:stCondLst>
                            <p:childTnLst>
                              <p:par>
                                <p:cTn id="43" presetID="9" presetClass="entr" presetSubtype="0" fill="hold" nodeType="afterEffect">
                                  <p:stCondLst>
                                    <p:cond delay="1500"/>
                                  </p:stCondLst>
                                  <p:childTnLst>
                                    <p:set>
                                      <p:cBhvr>
                                        <p:cTn id="44" dur="1" fill="hold">
                                          <p:stCondLst>
                                            <p:cond delay="0"/>
                                          </p:stCondLst>
                                        </p:cTn>
                                        <p:tgtEl>
                                          <p:spTgt spid="10"/>
                                        </p:tgtEl>
                                        <p:attrNameLst>
                                          <p:attrName>style.visibility</p:attrName>
                                        </p:attrNameLst>
                                      </p:cBhvr>
                                      <p:to>
                                        <p:strVal val="visible"/>
                                      </p:to>
                                    </p:set>
                                    <p:animEffect transition="in" filter="dissolve">
                                      <p:cBhvr>
                                        <p:cTn id="45" dur="500"/>
                                        <p:tgtEl>
                                          <p:spTgt spid="10"/>
                                        </p:tgtEl>
                                      </p:cBhvr>
                                    </p:animEffect>
                                  </p:childTnLst>
                                </p:cTn>
                              </p:par>
                            </p:childTnLst>
                          </p:cTn>
                        </p:par>
                        <p:par>
                          <p:cTn id="46" fill="hold">
                            <p:stCondLst>
                              <p:cond delay="4500"/>
                            </p:stCondLst>
                            <p:childTnLst>
                              <p:par>
                                <p:cTn id="47" presetID="22" presetClass="entr" presetSubtype="1" fill="hold" grpId="0" nodeType="afterEffect">
                                  <p:stCondLst>
                                    <p:cond delay="1500"/>
                                  </p:stCondLst>
                                  <p:childTnLst>
                                    <p:set>
                                      <p:cBhvr>
                                        <p:cTn id="48" dur="1" fill="hold">
                                          <p:stCondLst>
                                            <p:cond delay="0"/>
                                          </p:stCondLst>
                                        </p:cTn>
                                        <p:tgtEl>
                                          <p:spTgt spid="53292"/>
                                        </p:tgtEl>
                                        <p:attrNameLst>
                                          <p:attrName>style.visibility</p:attrName>
                                        </p:attrNameLst>
                                      </p:cBhvr>
                                      <p:to>
                                        <p:strVal val="visible"/>
                                      </p:to>
                                    </p:set>
                                    <p:animEffect transition="in" filter="wipe(up)">
                                      <p:cBhvr>
                                        <p:cTn id="49" dur="500"/>
                                        <p:tgtEl>
                                          <p:spTgt spid="53292"/>
                                        </p:tgtEl>
                                      </p:cBhvr>
                                    </p:animEffect>
                                  </p:childTnLst>
                                </p:cTn>
                              </p:par>
                            </p:childTnLst>
                          </p:cTn>
                        </p:par>
                        <p:par>
                          <p:cTn id="50" fill="hold">
                            <p:stCondLst>
                              <p:cond delay="6500"/>
                            </p:stCondLst>
                            <p:childTnLst>
                              <p:par>
                                <p:cTn id="51" presetID="9" presetClass="entr" presetSubtype="0" fill="hold" nodeType="afterEffect">
                                  <p:stCondLst>
                                    <p:cond delay="2000"/>
                                  </p:stCondLst>
                                  <p:childTnLst>
                                    <p:set>
                                      <p:cBhvr>
                                        <p:cTn id="52" dur="1" fill="hold">
                                          <p:stCondLst>
                                            <p:cond delay="0"/>
                                          </p:stCondLst>
                                        </p:cTn>
                                        <p:tgtEl>
                                          <p:spTgt spid="7"/>
                                        </p:tgtEl>
                                        <p:attrNameLst>
                                          <p:attrName>style.visibility</p:attrName>
                                        </p:attrNameLst>
                                      </p:cBhvr>
                                      <p:to>
                                        <p:strVal val="visible"/>
                                      </p:to>
                                    </p:set>
                                    <p:animEffect transition="in" filter="dissolve">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5" grpId="0" autoUpdateAnimBg="0"/>
      <p:bldP spid="53267" grpId="0" autoUpdateAnimBg="0"/>
      <p:bldP spid="53268" grpId="0" autoUpdateAnimBg="0"/>
      <p:bldP spid="53269" grpId="0" autoUpdateAnimBg="0"/>
      <p:bldP spid="53292" grpId="0" animBg="1"/>
      <p:bldP spid="5330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5" name="Rectangle 4"/>
          <p:cNvSpPr/>
          <p:nvPr/>
        </p:nvSpPr>
        <p:spPr>
          <a:xfrm>
            <a:off x="228600" y="152400"/>
            <a:ext cx="6781800" cy="461665"/>
          </a:xfrm>
          <a:prstGeom prst="rect">
            <a:avLst/>
          </a:prstGeom>
        </p:spPr>
        <p:txBody>
          <a:bodyPr wrap="square">
            <a:spAutoFit/>
          </a:bodyPr>
          <a:lstStyle/>
          <a:p>
            <a:r>
              <a:rPr lang="sv-SE" sz="2400" dirty="0" err="1" smtClean="0"/>
              <a:t>Scale</a:t>
            </a:r>
            <a:endParaRPr lang="it-IT" sz="2400" dirty="0" smtClean="0">
              <a:solidFill>
                <a:schemeClr val="tx2"/>
              </a:solidFill>
            </a:endParaRPr>
          </a:p>
        </p:txBody>
      </p:sp>
      <p:sp>
        <p:nvSpPr>
          <p:cNvPr id="6" name="Rectangle 5"/>
          <p:cNvSpPr/>
          <p:nvPr/>
        </p:nvSpPr>
        <p:spPr>
          <a:xfrm>
            <a:off x="2209800" y="1828800"/>
            <a:ext cx="1828800" cy="430887"/>
          </a:xfrm>
          <a:prstGeom prst="rect">
            <a:avLst/>
          </a:prstGeom>
        </p:spPr>
        <p:txBody>
          <a:bodyPr wrap="square">
            <a:spAutoFit/>
          </a:bodyPr>
          <a:lstStyle/>
          <a:p>
            <a:r>
              <a:rPr lang="sv-SE" sz="2200" dirty="0" err="1" smtClean="0"/>
              <a:t>Scale</a:t>
            </a:r>
            <a:r>
              <a:rPr lang="sv-SE" sz="2200" dirty="0" smtClean="0"/>
              <a:t> globale</a:t>
            </a:r>
            <a:endParaRPr lang="it-IT" sz="2200" dirty="0" smtClean="0">
              <a:solidFill>
                <a:schemeClr val="tx2"/>
              </a:solidFill>
            </a:endParaRPr>
          </a:p>
        </p:txBody>
      </p:sp>
      <p:sp>
        <p:nvSpPr>
          <p:cNvPr id="7" name="Rectangle 6"/>
          <p:cNvSpPr/>
          <p:nvPr/>
        </p:nvSpPr>
        <p:spPr>
          <a:xfrm>
            <a:off x="2209800" y="4497288"/>
            <a:ext cx="2133600" cy="430887"/>
          </a:xfrm>
          <a:prstGeom prst="rect">
            <a:avLst/>
          </a:prstGeom>
        </p:spPr>
        <p:txBody>
          <a:bodyPr wrap="square">
            <a:spAutoFit/>
          </a:bodyPr>
          <a:lstStyle/>
          <a:p>
            <a:r>
              <a:rPr lang="sv-SE" sz="2200" dirty="0" err="1" smtClean="0"/>
              <a:t>Scale</a:t>
            </a:r>
            <a:r>
              <a:rPr lang="sv-SE" sz="2200" dirty="0" smtClean="0"/>
              <a:t> regionale</a:t>
            </a:r>
            <a:endParaRPr lang="it-IT" sz="2200" dirty="0" smtClean="0">
              <a:solidFill>
                <a:schemeClr val="tx2"/>
              </a:solidFill>
            </a:endParaRPr>
          </a:p>
        </p:txBody>
      </p:sp>
      <p:sp>
        <p:nvSpPr>
          <p:cNvPr id="10" name="Rectangle 9"/>
          <p:cNvSpPr/>
          <p:nvPr/>
        </p:nvSpPr>
        <p:spPr>
          <a:xfrm>
            <a:off x="6400800" y="1821359"/>
            <a:ext cx="2743200" cy="430887"/>
          </a:xfrm>
          <a:prstGeom prst="rect">
            <a:avLst/>
          </a:prstGeom>
        </p:spPr>
        <p:txBody>
          <a:bodyPr wrap="square">
            <a:spAutoFit/>
          </a:bodyPr>
          <a:lstStyle/>
          <a:p>
            <a:r>
              <a:rPr lang="sv-SE" sz="2200" dirty="0" smtClean="0"/>
              <a:t>IUCN </a:t>
            </a:r>
            <a:r>
              <a:rPr lang="sv-SE" sz="2200" dirty="0" err="1" smtClean="0"/>
              <a:t>Red-list</a:t>
            </a:r>
            <a:r>
              <a:rPr lang="sv-SE" sz="2200" dirty="0" smtClean="0"/>
              <a:t> (global)</a:t>
            </a:r>
            <a:endParaRPr lang="it-IT" sz="2200" dirty="0" smtClean="0">
              <a:solidFill>
                <a:schemeClr val="tx2"/>
              </a:solidFill>
            </a:endParaRPr>
          </a:p>
        </p:txBody>
      </p:sp>
      <p:sp>
        <p:nvSpPr>
          <p:cNvPr id="11" name="Right Arrow 10"/>
          <p:cNvSpPr/>
          <p:nvPr/>
        </p:nvSpPr>
        <p:spPr>
          <a:xfrm>
            <a:off x="4114800" y="1897559"/>
            <a:ext cx="1981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ight Arrow 11"/>
          <p:cNvSpPr/>
          <p:nvPr/>
        </p:nvSpPr>
        <p:spPr>
          <a:xfrm rot="18962499" flipV="1">
            <a:off x="3776521" y="3495805"/>
            <a:ext cx="3023299" cy="705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ight Arrow 12"/>
          <p:cNvSpPr/>
          <p:nvPr/>
        </p:nvSpPr>
        <p:spPr>
          <a:xfrm>
            <a:off x="4191000" y="4564559"/>
            <a:ext cx="1981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Rectangle 13"/>
          <p:cNvSpPr/>
          <p:nvPr/>
        </p:nvSpPr>
        <p:spPr>
          <a:xfrm>
            <a:off x="6400800" y="4488359"/>
            <a:ext cx="2743200" cy="769441"/>
          </a:xfrm>
          <a:prstGeom prst="rect">
            <a:avLst/>
          </a:prstGeom>
        </p:spPr>
        <p:txBody>
          <a:bodyPr wrap="square">
            <a:spAutoFit/>
          </a:bodyPr>
          <a:lstStyle/>
          <a:p>
            <a:r>
              <a:rPr lang="sv-SE" sz="2200" dirty="0" err="1" smtClean="0"/>
              <a:t>Liste</a:t>
            </a:r>
            <a:r>
              <a:rPr lang="sv-SE" sz="2200" dirty="0" smtClean="0"/>
              <a:t> </a:t>
            </a:r>
            <a:r>
              <a:rPr lang="sv-SE" sz="2200" dirty="0" err="1" smtClean="0"/>
              <a:t>nazionali</a:t>
            </a:r>
            <a:r>
              <a:rPr lang="sv-SE" sz="2200" dirty="0" smtClean="0"/>
              <a:t>, </a:t>
            </a:r>
            <a:r>
              <a:rPr lang="sv-SE" sz="2200" dirty="0" err="1" smtClean="0"/>
              <a:t>regionali</a:t>
            </a:r>
            <a:r>
              <a:rPr lang="sv-SE" sz="2200" dirty="0" smtClean="0"/>
              <a:t>…</a:t>
            </a:r>
            <a:endParaRPr lang="it-IT" sz="2200" dirty="0" smtClean="0">
              <a:solidFill>
                <a:schemeClr val="tx2"/>
              </a:solidFill>
            </a:endParaRPr>
          </a:p>
        </p:txBody>
      </p:sp>
      <p:sp>
        <p:nvSpPr>
          <p:cNvPr id="15" name="Rectangle 14"/>
          <p:cNvSpPr/>
          <p:nvPr/>
        </p:nvSpPr>
        <p:spPr>
          <a:xfrm>
            <a:off x="4648200" y="3116759"/>
            <a:ext cx="1828800" cy="430887"/>
          </a:xfrm>
          <a:prstGeom prst="rect">
            <a:avLst/>
          </a:prstGeom>
          <a:solidFill>
            <a:schemeClr val="bg1"/>
          </a:solidFill>
        </p:spPr>
        <p:txBody>
          <a:bodyPr wrap="square">
            <a:spAutoFit/>
          </a:bodyPr>
          <a:lstStyle/>
          <a:p>
            <a:r>
              <a:rPr lang="sv-SE" sz="2200" dirty="0" smtClean="0"/>
              <a:t>Se </a:t>
            </a:r>
            <a:r>
              <a:rPr lang="sv-SE" sz="2200" dirty="0" err="1" smtClean="0"/>
              <a:t>endemiche</a:t>
            </a:r>
            <a:endParaRPr lang="it-IT" sz="2200" dirty="0" smtClean="0">
              <a:solidFill>
                <a:schemeClr val="tx2"/>
              </a:solidFill>
            </a:endParaRPr>
          </a:p>
        </p:txBody>
      </p:sp>
      <p:pic>
        <p:nvPicPr>
          <p:cNvPr id="17" name="Picture 2"/>
          <p:cNvPicPr>
            <a:picLocks noChangeAspect="1" noChangeArrowheads="1"/>
          </p:cNvPicPr>
          <p:nvPr/>
        </p:nvPicPr>
        <p:blipFill>
          <a:blip r:embed="rId2" cstate="screen"/>
          <a:srcRect/>
          <a:stretch>
            <a:fillRect/>
          </a:stretch>
        </p:blipFill>
        <p:spPr bwMode="gray">
          <a:xfrm>
            <a:off x="152400" y="2057400"/>
            <a:ext cx="1752600" cy="2633644"/>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pic>
        <p:nvPicPr>
          <p:cNvPr id="19458" name="Picture 2" descr="http://www.nationalredlist.org/files/2012/05/National-regional-categories-and-criteria.png"/>
          <p:cNvPicPr>
            <a:picLocks noChangeAspect="1" noChangeArrowheads="1"/>
          </p:cNvPicPr>
          <p:nvPr/>
        </p:nvPicPr>
        <p:blipFill>
          <a:blip r:embed="rId2" cstate="screen"/>
          <a:srcRect/>
          <a:stretch>
            <a:fillRect/>
          </a:stretch>
        </p:blipFill>
        <p:spPr bwMode="auto">
          <a:xfrm>
            <a:off x="1066800" y="914400"/>
            <a:ext cx="5715000" cy="4829885"/>
          </a:xfrm>
          <a:prstGeom prst="rect">
            <a:avLst/>
          </a:prstGeom>
          <a:noFill/>
        </p:spPr>
      </p:pic>
      <p:sp>
        <p:nvSpPr>
          <p:cNvPr id="6" name="Rectangle 5"/>
          <p:cNvSpPr/>
          <p:nvPr/>
        </p:nvSpPr>
        <p:spPr>
          <a:xfrm>
            <a:off x="228600" y="152400"/>
            <a:ext cx="6781800" cy="461665"/>
          </a:xfrm>
          <a:prstGeom prst="rect">
            <a:avLst/>
          </a:prstGeom>
        </p:spPr>
        <p:txBody>
          <a:bodyPr wrap="square">
            <a:spAutoFit/>
          </a:bodyPr>
          <a:lstStyle/>
          <a:p>
            <a:r>
              <a:rPr lang="sv-SE" sz="2400" dirty="0" smtClean="0"/>
              <a:t>Il </a:t>
            </a:r>
            <a:r>
              <a:rPr lang="sv-SE" sz="2400" dirty="0" err="1" smtClean="0"/>
              <a:t>processo</a:t>
            </a:r>
            <a:r>
              <a:rPr lang="sv-SE" sz="2400" dirty="0" smtClean="0"/>
              <a:t> di </a:t>
            </a:r>
            <a:r>
              <a:rPr lang="sv-SE" sz="2400" dirty="0" err="1" smtClean="0"/>
              <a:t>classificazione</a:t>
            </a:r>
            <a:r>
              <a:rPr lang="sv-SE" sz="2400" dirty="0" smtClean="0"/>
              <a:t>: </a:t>
            </a:r>
            <a:r>
              <a:rPr lang="sv-SE" sz="2400" dirty="0" err="1" smtClean="0"/>
              <a:t>valutazione</a:t>
            </a:r>
            <a:r>
              <a:rPr lang="sv-SE" sz="2400" dirty="0" smtClean="0"/>
              <a:t> del </a:t>
            </a:r>
            <a:r>
              <a:rPr lang="sv-SE" sz="2400" dirty="0" err="1" smtClean="0"/>
              <a:t>rischio</a:t>
            </a:r>
            <a:endParaRPr lang="it-IT" sz="2400" dirty="0" smtClean="0">
              <a:solidFill>
                <a:schemeClr val="tx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04800" y="152400"/>
            <a:ext cx="9144000" cy="461665"/>
          </a:xfrm>
          <a:prstGeom prst="rect">
            <a:avLst/>
          </a:prstGeom>
          <a:noFill/>
          <a:ln w="9525">
            <a:noFill/>
            <a:miter lim="800000"/>
            <a:headEnd/>
            <a:tailEnd/>
          </a:ln>
        </p:spPr>
        <p:txBody>
          <a:bodyPr>
            <a:spAutoFit/>
          </a:bodyPr>
          <a:lstStyle/>
          <a:p>
            <a:pPr eaLnBrk="0" hangingPunct="0">
              <a:spcBef>
                <a:spcPct val="50000"/>
              </a:spcBef>
            </a:pPr>
            <a:r>
              <a:rPr lang="en-US" sz="2400" dirty="0" err="1" smtClean="0">
                <a:latin typeface="Arial" charset="0"/>
              </a:rPr>
              <a:t>Categorie</a:t>
            </a:r>
            <a:r>
              <a:rPr lang="en-US" sz="2400" dirty="0" smtClean="0">
                <a:latin typeface="Arial" charset="0"/>
              </a:rPr>
              <a:t> </a:t>
            </a:r>
            <a:r>
              <a:rPr lang="en-US" sz="2400" dirty="0" err="1">
                <a:latin typeface="Arial" charset="0"/>
              </a:rPr>
              <a:t>di</a:t>
            </a:r>
            <a:r>
              <a:rPr lang="en-US" sz="2400" dirty="0">
                <a:latin typeface="Arial" charset="0"/>
              </a:rPr>
              <a:t> </a:t>
            </a:r>
            <a:r>
              <a:rPr lang="en-US" sz="2400" dirty="0" err="1">
                <a:latin typeface="Arial" charset="0"/>
              </a:rPr>
              <a:t>minaccia</a:t>
            </a:r>
            <a:endParaRPr lang="en-US" sz="2400" dirty="0">
              <a:latin typeface="Arial" charset="0"/>
            </a:endParaRPr>
          </a:p>
        </p:txBody>
      </p:sp>
      <p:graphicFrame>
        <p:nvGraphicFramePr>
          <p:cNvPr id="26727" name="Group 103"/>
          <p:cNvGraphicFramePr>
            <a:graphicFrameLocks noGrp="1"/>
          </p:cNvGraphicFramePr>
          <p:nvPr/>
        </p:nvGraphicFramePr>
        <p:xfrm>
          <a:off x="685800" y="1295400"/>
          <a:ext cx="7391400" cy="4521264"/>
        </p:xfrm>
        <a:graphic>
          <a:graphicData uri="http://schemas.openxmlformats.org/drawingml/2006/table">
            <a:tbl>
              <a:tblPr/>
              <a:tblGrid>
                <a:gridCol w="284285"/>
                <a:gridCol w="7107115"/>
              </a:tblGrid>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charset="0"/>
                        </a:rPr>
                        <a:t>0</a:t>
                      </a:r>
                    </a:p>
                  </a:txBody>
                  <a:tcPr horzOverflow="overflow">
                    <a:lnL cap="flat">
                      <a:noFill/>
                    </a:lnL>
                    <a:lnR>
                      <a:noFill/>
                    </a:lnR>
                    <a:lnT cap="flat">
                      <a:noFill/>
                    </a:lnT>
                    <a:lnB>
                      <a:noFill/>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specie </a:t>
                      </a:r>
                      <a:r>
                        <a:rPr kumimoji="0" lang="en-US" sz="1800" b="0" i="0" u="none" strike="noStrike" cap="none" normalizeH="0" baseline="0" dirty="0" err="1" smtClean="0">
                          <a:ln>
                            <a:noFill/>
                          </a:ln>
                          <a:solidFill>
                            <a:schemeClr val="tx1"/>
                          </a:solidFill>
                          <a:effectLst/>
                          <a:latin typeface="Arial" charset="0"/>
                        </a:rPr>
                        <a:t>estinte</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IUCN</a:t>
                      </a:r>
                      <a:r>
                        <a:rPr kumimoji="0" lang="en-US" sz="1800" b="0" i="0" u="none" strike="noStrike" cap="none" normalizeH="0" baseline="0" dirty="0" smtClean="0">
                          <a:ln>
                            <a:noFill/>
                          </a:ln>
                          <a:solidFill>
                            <a:schemeClr val="tx1"/>
                          </a:solidFill>
                          <a:effectLst/>
                          <a:latin typeface="Arial" charset="0"/>
                        </a:rPr>
                        <a:t>: Extinct)</a:t>
                      </a:r>
                      <a:endParaRPr kumimoji="0" lang="it-IT" sz="1800" b="0" i="0" u="none" strike="noStrike" cap="none" normalizeH="0" baseline="0" dirty="0" smtClean="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solidFill>
                      <a:srgbClr val="FF3300"/>
                    </a:solid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Arial" charset="0"/>
                        </a:rPr>
                        <a:t>1</a:t>
                      </a:r>
                    </a:p>
                  </a:txBody>
                  <a:tcPr horzOverflow="overflow">
                    <a:lnL cap="flat">
                      <a:noFill/>
                    </a:lnL>
                    <a:lnR>
                      <a:noFill/>
                    </a:lnR>
                    <a:lnT>
                      <a:noFill/>
                    </a:lnT>
                    <a:lnB>
                      <a:noFill/>
                    </a:lnB>
                    <a:lnTlToBr>
                      <a:noFill/>
                    </a:lnTlToBr>
                    <a:lnBlToTr>
                      <a:noFill/>
                    </a:lnBlToTr>
                    <a:solidFill>
                      <a:srgbClr val="FF6600"/>
                    </a:solid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specie in </a:t>
                      </a:r>
                      <a:r>
                        <a:rPr kumimoji="0" lang="en-US" sz="1800" b="0" i="0" u="none" strike="noStrike" cap="none" normalizeH="0" baseline="0" dirty="0" err="1" smtClean="0">
                          <a:ln>
                            <a:noFill/>
                          </a:ln>
                          <a:solidFill>
                            <a:schemeClr val="tx1"/>
                          </a:solidFill>
                          <a:effectLst/>
                          <a:latin typeface="Arial" charset="0"/>
                        </a:rPr>
                        <a:t>pericolo</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di</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estinzione</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IUCN</a:t>
                      </a:r>
                      <a:r>
                        <a:rPr kumimoji="0" lang="en-US" sz="1800" b="0" i="0" u="none" strike="noStrike" cap="none" normalizeH="0" baseline="0" dirty="0" smtClean="0">
                          <a:ln>
                            <a:noFill/>
                          </a:ln>
                          <a:solidFill>
                            <a:schemeClr val="tx1"/>
                          </a:solidFill>
                          <a:effectLst/>
                          <a:latin typeface="Arial" charset="0"/>
                        </a:rPr>
                        <a:t>: Critically Endangered CR)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solidFill>
                      <a:srgbClr val="FF6600"/>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Arial" charset="0"/>
                        </a:rPr>
                        <a:t>2</a:t>
                      </a:r>
                    </a:p>
                  </a:txBody>
                  <a:tcPr horzOverflow="overflow">
                    <a:lnL cap="flat">
                      <a:noFill/>
                    </a:lnL>
                    <a:lnR>
                      <a:noFill/>
                    </a:lnR>
                    <a:lnT>
                      <a:noFill/>
                    </a:lnT>
                    <a:lnB>
                      <a:noFill/>
                    </a:lnB>
                    <a:lnTlToBr>
                      <a:noFill/>
                    </a:lnTlToBr>
                    <a:lnBlToTr>
                      <a:noFill/>
                    </a:lnBlToTr>
                    <a:solidFill>
                      <a:srgbClr val="FF99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specie </a:t>
                      </a:r>
                      <a:r>
                        <a:rPr kumimoji="0" lang="en-US" sz="1800" b="0" i="0" u="none" strike="noStrike" cap="none" normalizeH="0" baseline="0" dirty="0" err="1" smtClean="0">
                          <a:ln>
                            <a:noFill/>
                          </a:ln>
                          <a:solidFill>
                            <a:schemeClr val="tx1"/>
                          </a:solidFill>
                          <a:effectLst/>
                          <a:latin typeface="Arial" charset="0"/>
                        </a:rPr>
                        <a:t>fortemente</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minacciate</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IUCN</a:t>
                      </a:r>
                      <a:r>
                        <a:rPr kumimoji="0" lang="en-US" sz="1800" b="0" i="0" u="none" strike="noStrike" cap="none" normalizeH="0" baseline="0" dirty="0" smtClean="0">
                          <a:ln>
                            <a:noFill/>
                          </a:ln>
                          <a:solidFill>
                            <a:schemeClr val="tx1"/>
                          </a:solidFill>
                          <a:effectLst/>
                          <a:latin typeface="Arial" charset="0"/>
                        </a:rPr>
                        <a:t>: Endangered EN)</a:t>
                      </a:r>
                      <a:endParaRPr kumimoji="0" lang="it-IT" sz="1800" b="0" i="0" u="none" strike="noStrike" cap="none" normalizeH="0" baseline="0" dirty="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solidFill>
                      <a:srgbClr val="FF9900"/>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Arial" charset="0"/>
                        </a:rPr>
                        <a:t>3</a:t>
                      </a:r>
                    </a:p>
                  </a:txBody>
                  <a:tcPr horzOverflow="overflow">
                    <a:lnL cap="flat">
                      <a:noFill/>
                    </a:lnL>
                    <a:lnR>
                      <a:noFill/>
                    </a:lnR>
                    <a:lnT>
                      <a:noFill/>
                    </a:lnT>
                    <a:lnB>
                      <a:noFill/>
                    </a:lnB>
                    <a:lnTlToBr>
                      <a:noFill/>
                    </a:lnTlToBr>
                    <a:lnBlToTr>
                      <a:noFill/>
                    </a:lnBlToTr>
                    <a:solidFill>
                      <a:srgbClr val="FFCC00"/>
                    </a:solid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specie </a:t>
                      </a:r>
                      <a:r>
                        <a:rPr kumimoji="0" lang="en-US" sz="1800" b="0" i="0" u="none" strike="noStrike" cap="none" normalizeH="0" baseline="0" dirty="0" err="1" smtClean="0">
                          <a:ln>
                            <a:noFill/>
                          </a:ln>
                          <a:solidFill>
                            <a:schemeClr val="tx1"/>
                          </a:solidFill>
                          <a:effectLst/>
                          <a:latin typeface="Arial" charset="0"/>
                        </a:rPr>
                        <a:t>minacciate</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IUCN</a:t>
                      </a:r>
                      <a:r>
                        <a:rPr kumimoji="0" lang="en-US" sz="1800" b="0" i="0" u="none" strike="noStrike" cap="none" normalizeH="0" baseline="0" dirty="0" smtClean="0">
                          <a:ln>
                            <a:noFill/>
                          </a:ln>
                          <a:solidFill>
                            <a:schemeClr val="tx1"/>
                          </a:solidFill>
                          <a:effectLst/>
                          <a:latin typeface="Arial" charset="0"/>
                        </a:rPr>
                        <a:t>: Vulnerable VU)</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solidFill>
                      <a:srgbClr val="FFCC00"/>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Arial" charset="0"/>
                        </a:rPr>
                        <a:t>4</a:t>
                      </a:r>
                    </a:p>
                  </a:txBody>
                  <a:tcPr horzOverflow="overflow">
                    <a:lnL cap="flat">
                      <a:noFill/>
                    </a:lnL>
                    <a:lnR>
                      <a:noFill/>
                    </a:lnR>
                    <a:lnT>
                      <a:noFill/>
                    </a:lnT>
                    <a:lnB>
                      <a:noFill/>
                    </a:lnB>
                    <a:lnTlToBr>
                      <a:noFill/>
                    </a:lnTlToBr>
                    <a:lnBlToTr>
                      <a:noFill/>
                    </a:lnBlToTr>
                    <a:solidFill>
                      <a:srgbClr val="FFCC99"/>
                    </a:solidFill>
                  </a:tcPr>
                </a:tc>
                <a:tc>
                  <a:txBody>
                    <a:bodyPr/>
                    <a:lstStyle/>
                    <a:p>
                      <a:pPr marL="0" marR="0" lvl="0" indent="0" algn="l" defTabSz="914400" rtl="0" eaLnBrk="0" fontAlgn="base" latinLnBrk="0" hangingPunct="0">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specie </a:t>
                      </a:r>
                      <a:r>
                        <a:rPr kumimoji="0" lang="en-US" sz="1800" b="0" i="0" u="none" strike="noStrike" cap="none" normalizeH="0" baseline="0" dirty="0" err="1" smtClean="0">
                          <a:ln>
                            <a:noFill/>
                          </a:ln>
                          <a:solidFill>
                            <a:schemeClr val="tx1"/>
                          </a:solidFill>
                          <a:effectLst/>
                          <a:latin typeface="Arial" charset="0"/>
                        </a:rPr>
                        <a:t>potenzialmente</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minacciate</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IUCN</a:t>
                      </a:r>
                      <a:r>
                        <a:rPr kumimoji="0" lang="en-US" sz="1800" b="0" i="0" u="none" strike="noStrike" cap="none" normalizeH="0" baseline="0" dirty="0" smtClean="0">
                          <a:ln>
                            <a:noFill/>
                          </a:ln>
                          <a:solidFill>
                            <a:schemeClr val="tx1"/>
                          </a:solidFill>
                          <a:effectLst/>
                          <a:latin typeface="Arial" charset="0"/>
                        </a:rPr>
                        <a:t>: Rare, Lower Risk </a:t>
                      </a:r>
                      <a:r>
                        <a:rPr kumimoji="0" lang="en-US" sz="1800" b="0" i="0" u="none" strike="noStrike" cap="none" normalizeH="0" baseline="0" dirty="0" err="1" smtClean="0">
                          <a:ln>
                            <a:noFill/>
                          </a:ln>
                          <a:solidFill>
                            <a:schemeClr val="tx1"/>
                          </a:solidFill>
                          <a:effectLst/>
                          <a:latin typeface="Arial" charset="0"/>
                        </a:rPr>
                        <a:t>LR</a:t>
                      </a:r>
                      <a:r>
                        <a:rPr kumimoji="0" lang="en-US" sz="18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solidFill>
                      <a:srgbClr val="FFCC99"/>
                    </a:solid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Arial" charset="0"/>
                        </a:rPr>
                        <a:t>5</a:t>
                      </a:r>
                    </a:p>
                  </a:txBody>
                  <a:tcPr horzOverflow="overflow">
                    <a:lnL cap="flat">
                      <a:noFill/>
                    </a:lnL>
                    <a:lnR>
                      <a:noFill/>
                    </a:lnR>
                    <a:lnT>
                      <a:noFill/>
                    </a:lnT>
                    <a:lnB>
                      <a:noFill/>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specie non </a:t>
                      </a:r>
                      <a:r>
                        <a:rPr kumimoji="0" lang="en-US" sz="1800" b="0" i="0" u="none" strike="noStrike" cap="none" normalizeH="0" baseline="0" dirty="0" err="1" smtClean="0">
                          <a:ln>
                            <a:noFill/>
                          </a:ln>
                          <a:solidFill>
                            <a:schemeClr val="tx1"/>
                          </a:solidFill>
                          <a:effectLst/>
                          <a:latin typeface="Arial" charset="0"/>
                        </a:rPr>
                        <a:t>sufficientemente</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conosciute</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IUCN</a:t>
                      </a:r>
                      <a:r>
                        <a:rPr kumimoji="0" lang="en-US" sz="1800" b="0" i="0" u="none" strike="noStrike" cap="none" normalizeH="0" baseline="0" dirty="0" smtClean="0">
                          <a:ln>
                            <a:noFill/>
                          </a:ln>
                          <a:solidFill>
                            <a:schemeClr val="tx1"/>
                          </a:solidFill>
                          <a:effectLst/>
                          <a:latin typeface="Arial" charset="0"/>
                        </a:rPr>
                        <a:t>: Data deficient DD)</a:t>
                      </a:r>
                      <a:endParaRPr kumimoji="0" lang="it-IT" sz="1800" b="0" i="0" u="none" strike="noStrike" cap="none" normalizeH="0" baseline="0" dirty="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solidFill>
                      <a:srgbClr val="FFFF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1800" b="0" i="0" u="none" strike="noStrike" cap="none" normalizeH="0" baseline="0" smtClean="0">
                          <a:ln>
                            <a:noFill/>
                          </a:ln>
                          <a:solidFill>
                            <a:schemeClr val="tx1"/>
                          </a:solidFill>
                          <a:effectLst/>
                          <a:latin typeface="Arial" charset="0"/>
                        </a:rPr>
                        <a:t>?</a:t>
                      </a:r>
                    </a:p>
                  </a:txBody>
                  <a:tcPr horzOverflow="overflow">
                    <a:lnL cap="flat">
                      <a:noFill/>
                    </a:lnL>
                    <a:lnR>
                      <a:noFill/>
                    </a:lnR>
                    <a:lnT>
                      <a:noFill/>
                    </a:lnT>
                    <a:lnB cap="flat">
                      <a:noFill/>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rPr>
                        <a:t>Situazione</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di</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minaccia</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sconosciuta</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IUCN</a:t>
                      </a:r>
                      <a:r>
                        <a:rPr kumimoji="0" lang="en-US" sz="1800" b="0" i="0" u="none" strike="noStrike" cap="none" normalizeH="0" baseline="0" dirty="0" smtClean="0">
                          <a:ln>
                            <a:noFill/>
                          </a:ln>
                          <a:solidFill>
                            <a:schemeClr val="tx1"/>
                          </a:solidFill>
                          <a:effectLst/>
                          <a:latin typeface="Arial" charset="0"/>
                        </a:rPr>
                        <a:t>: Not Evaluated)</a:t>
                      </a:r>
                      <a:endParaRPr kumimoji="0" lang="it-IT"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charset="0"/>
                      </a:endParaRPr>
                    </a:p>
                  </a:txBody>
                  <a:tcPr horzOverflow="overflow">
                    <a:lnL>
                      <a:noFill/>
                    </a:lnL>
                    <a:lnR cap="flat">
                      <a:noFill/>
                    </a:lnR>
                    <a:lnT>
                      <a:noFill/>
                    </a:lnT>
                    <a:lnB cap="flat">
                      <a:noFill/>
                    </a:lnB>
                    <a:lnTlToBr>
                      <a:noFill/>
                    </a:lnTlToBr>
                    <a:lnBlToTr>
                      <a:noFill/>
                    </a:lnBlToTr>
                    <a:solidFill>
                      <a:srgbClr val="CCFFFF"/>
                    </a:solidFill>
                  </a:tcPr>
                </a:tc>
              </a:tr>
            </a:tbl>
          </a:graphicData>
        </a:graphic>
      </p:graphicFrame>
      <p:sp>
        <p:nvSpPr>
          <p:cNvPr id="4"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C:\paolucci\faunisti\faunisti foto\Dscn0020.jpg"/>
          <p:cNvPicPr>
            <a:picLocks noChangeAspect="1" noChangeArrowheads="1"/>
          </p:cNvPicPr>
          <p:nvPr/>
        </p:nvPicPr>
        <p:blipFill>
          <a:blip r:embed="rId3" cstate="screen"/>
          <a:srcRect/>
          <a:stretch>
            <a:fillRect/>
          </a:stretch>
        </p:blipFill>
        <p:spPr bwMode="auto">
          <a:xfrm>
            <a:off x="1828800" y="1633538"/>
            <a:ext cx="5562600" cy="3084512"/>
          </a:xfrm>
          <a:prstGeom prst="rect">
            <a:avLst/>
          </a:prstGeom>
          <a:solidFill>
            <a:srgbClr val="FF5050"/>
          </a:solidFill>
          <a:ln w="9525">
            <a:noFill/>
            <a:miter lim="800000"/>
            <a:headEnd/>
            <a:tailEnd/>
          </a:ln>
        </p:spPr>
      </p:pic>
      <p:sp>
        <p:nvSpPr>
          <p:cNvPr id="31747" name="Text Box 3"/>
          <p:cNvSpPr txBox="1">
            <a:spLocks noChangeArrowheads="1"/>
          </p:cNvSpPr>
          <p:nvPr/>
        </p:nvSpPr>
        <p:spPr bwMode="auto">
          <a:xfrm>
            <a:off x="685800" y="1524000"/>
            <a:ext cx="7848600" cy="3255963"/>
          </a:xfrm>
          <a:prstGeom prst="rect">
            <a:avLst/>
          </a:prstGeom>
          <a:solidFill>
            <a:srgbClr val="FF5050"/>
          </a:solidFill>
          <a:ln w="9525">
            <a:noFill/>
            <a:miter lim="800000"/>
            <a:headEnd/>
            <a:tailEnd/>
          </a:ln>
          <a:effectLst/>
        </p:spPr>
        <p:txBody>
          <a:bodyPr>
            <a:spAutoFit/>
          </a:bodyPr>
          <a:lstStyle/>
          <a:p>
            <a:pPr marL="457200" indent="-457200" algn="ctr">
              <a:spcBef>
                <a:spcPct val="50000"/>
              </a:spcBef>
              <a:defRPr/>
            </a:pPr>
            <a:endParaRPr lang="it-IT" sz="1800" dirty="0">
              <a:latin typeface="Arial" charset="0"/>
            </a:endParaRPr>
          </a:p>
          <a:p>
            <a:pPr marL="457200" indent="-457200" algn="ctr">
              <a:spcBef>
                <a:spcPct val="50000"/>
              </a:spcBef>
              <a:defRPr/>
            </a:pPr>
            <a:r>
              <a:rPr lang="it-IT" sz="1800" dirty="0">
                <a:latin typeface="Arial" charset="0"/>
              </a:rPr>
              <a:t>Specie presenti </a:t>
            </a:r>
            <a:r>
              <a:rPr lang="it-IT" sz="1800" dirty="0" smtClean="0">
                <a:latin typeface="Arial" charset="0"/>
              </a:rPr>
              <a:t>nella regione in </a:t>
            </a:r>
            <a:r>
              <a:rPr lang="it-IT" sz="1800" dirty="0">
                <a:latin typeface="Arial" charset="0"/>
              </a:rPr>
              <a:t>passato con popolazioni naturali che si sono estinte </a:t>
            </a:r>
            <a:r>
              <a:rPr lang="it-IT" sz="1800" dirty="0" smtClean="0">
                <a:latin typeface="Arial" charset="0"/>
              </a:rPr>
              <a:t>in </a:t>
            </a:r>
            <a:r>
              <a:rPr lang="it-IT" sz="1800" dirty="0">
                <a:latin typeface="Arial" charset="0"/>
              </a:rPr>
              <a:t>tempi più o meno recenti</a:t>
            </a:r>
          </a:p>
          <a:p>
            <a:pPr marL="457200" indent="-457200" algn="ctr">
              <a:spcBef>
                <a:spcPct val="50000"/>
              </a:spcBef>
              <a:buFontTx/>
              <a:buChar char="•"/>
              <a:defRPr/>
            </a:pPr>
            <a:r>
              <a:rPr lang="it-IT" sz="1800" dirty="0">
                <a:latin typeface="Arial" charset="0"/>
              </a:rPr>
              <a:t>Specie le cui popolazioni si sono estinte negli ultimi 200 anni o che sono state sterminate</a:t>
            </a:r>
          </a:p>
          <a:p>
            <a:pPr marL="457200" indent="-457200" algn="ctr">
              <a:spcBef>
                <a:spcPct val="50000"/>
              </a:spcBef>
              <a:buFontTx/>
              <a:buChar char="•"/>
              <a:defRPr/>
            </a:pPr>
            <a:r>
              <a:rPr lang="it-IT" sz="1800" dirty="0">
                <a:latin typeface="Arial" charset="0"/>
              </a:rPr>
              <a:t>Specie “non più reperibili” presenti in passato ma che da un periodo di tempo relativamente lungo non sono più state rinvenute, per cui si ritiene che le loro popolazioni siano estinte</a:t>
            </a:r>
          </a:p>
          <a:p>
            <a:pPr marL="457200" indent="-457200" algn="ctr">
              <a:spcBef>
                <a:spcPct val="50000"/>
              </a:spcBef>
              <a:buFontTx/>
              <a:buChar char="•"/>
              <a:defRPr/>
            </a:pPr>
            <a:endParaRPr lang="it-IT" sz="800" dirty="0">
              <a:latin typeface="Arial" charset="0"/>
            </a:endParaRPr>
          </a:p>
          <a:p>
            <a:pPr marL="457200" indent="-457200" algn="ctr">
              <a:spcBef>
                <a:spcPct val="50000"/>
              </a:spcBef>
              <a:buFontTx/>
              <a:buChar char="•"/>
              <a:defRPr/>
            </a:pPr>
            <a:endParaRPr lang="it-IT" sz="800" dirty="0">
              <a:latin typeface="Arial" charset="0"/>
            </a:endParaRPr>
          </a:p>
          <a:p>
            <a:pPr marL="457200" indent="-457200" algn="ctr">
              <a:spcBef>
                <a:spcPct val="50000"/>
              </a:spcBef>
              <a:buFontTx/>
              <a:buChar char="•"/>
              <a:defRPr/>
            </a:pPr>
            <a:endParaRPr lang="it-IT" sz="800" dirty="0">
              <a:latin typeface="Arial" charset="0"/>
            </a:endParaRPr>
          </a:p>
        </p:txBody>
      </p:sp>
      <p:sp>
        <p:nvSpPr>
          <p:cNvPr id="31746" name="Text Box 2"/>
          <p:cNvSpPr txBox="1">
            <a:spLocks noChangeArrowheads="1"/>
          </p:cNvSpPr>
          <p:nvPr/>
        </p:nvSpPr>
        <p:spPr bwMode="auto">
          <a:xfrm>
            <a:off x="0" y="838200"/>
            <a:ext cx="9144000" cy="369332"/>
          </a:xfrm>
          <a:prstGeom prst="rect">
            <a:avLst/>
          </a:prstGeom>
          <a:solidFill>
            <a:srgbClr val="FF5050"/>
          </a:solidFill>
          <a:ln w="9525">
            <a:noFill/>
            <a:miter lim="800000"/>
            <a:headEnd/>
            <a:tailEnd/>
          </a:ln>
          <a:effectLst/>
        </p:spPr>
        <p:txBody>
          <a:bodyPr>
            <a:spAutoFit/>
          </a:bodyPr>
          <a:lstStyle/>
          <a:p>
            <a:pPr lvl="0" algn="ctr" fontAlgn="base">
              <a:spcBef>
                <a:spcPct val="20000"/>
              </a:spcBef>
              <a:spcAft>
                <a:spcPct val="0"/>
              </a:spcAft>
            </a:pPr>
            <a:r>
              <a:rPr lang="en-US" dirty="0" smtClean="0">
                <a:latin typeface="Arial" charset="0"/>
              </a:rPr>
              <a:t>“0” Specie </a:t>
            </a:r>
            <a:r>
              <a:rPr lang="en-US" dirty="0" err="1" smtClean="0">
                <a:latin typeface="Arial" charset="0"/>
              </a:rPr>
              <a:t>estinte</a:t>
            </a:r>
            <a:r>
              <a:rPr lang="en-US" dirty="0" smtClean="0">
                <a:latin typeface="Arial" charset="0"/>
              </a:rPr>
              <a:t> (</a:t>
            </a:r>
            <a:r>
              <a:rPr lang="en-US" dirty="0" err="1" smtClean="0">
                <a:latin typeface="Arial" charset="0"/>
              </a:rPr>
              <a:t>IUCN</a:t>
            </a:r>
            <a:r>
              <a:rPr lang="en-US" dirty="0" smtClean="0">
                <a:latin typeface="Arial" charset="0"/>
              </a:rPr>
              <a:t>: Extinct)</a:t>
            </a:r>
            <a:endParaRPr lang="it-IT" dirty="0" smtClean="0">
              <a:latin typeface="Arial" charset="0"/>
            </a:endParaRPr>
          </a:p>
        </p:txBody>
      </p:sp>
      <p:grpSp>
        <p:nvGrpSpPr>
          <p:cNvPr id="5" name="Group 12"/>
          <p:cNvGrpSpPr>
            <a:grpSpLocks/>
          </p:cNvGrpSpPr>
          <p:nvPr/>
        </p:nvGrpSpPr>
        <p:grpSpPr bwMode="auto">
          <a:xfrm>
            <a:off x="5410200" y="4800600"/>
            <a:ext cx="2667000" cy="2065732"/>
            <a:chOff x="2208" y="528"/>
            <a:chExt cx="3552" cy="2455"/>
          </a:xfrm>
        </p:grpSpPr>
        <p:pic>
          <p:nvPicPr>
            <p:cNvPr id="6" name="Picture 5" descr="C:\paolucci\faunisti\faunisti foto\Dscn0020.jpg"/>
            <p:cNvPicPr>
              <a:picLocks noChangeAspect="1" noChangeArrowheads="1"/>
            </p:cNvPicPr>
            <p:nvPr/>
          </p:nvPicPr>
          <p:blipFill>
            <a:blip r:embed="rId4" cstate="screen"/>
            <a:srcRect/>
            <a:stretch>
              <a:fillRect/>
            </a:stretch>
          </p:blipFill>
          <p:spPr bwMode="auto">
            <a:xfrm>
              <a:off x="2208" y="528"/>
              <a:ext cx="3552" cy="1969"/>
            </a:xfrm>
            <a:prstGeom prst="rect">
              <a:avLst/>
            </a:prstGeom>
            <a:noFill/>
            <a:ln w="9525">
              <a:noFill/>
              <a:miter lim="800000"/>
              <a:headEnd/>
              <a:tailEnd/>
            </a:ln>
          </p:spPr>
        </p:pic>
        <p:sp>
          <p:nvSpPr>
            <p:cNvPr id="7" name="Text Box 8"/>
            <p:cNvSpPr txBox="1">
              <a:spLocks noChangeArrowheads="1"/>
            </p:cNvSpPr>
            <p:nvPr/>
          </p:nvSpPr>
          <p:spPr bwMode="auto">
            <a:xfrm>
              <a:off x="2832" y="2544"/>
              <a:ext cx="2928" cy="439"/>
            </a:xfrm>
            <a:prstGeom prst="rect">
              <a:avLst/>
            </a:prstGeom>
            <a:noFill/>
            <a:ln w="9525">
              <a:noFill/>
              <a:miter lim="800000"/>
              <a:headEnd/>
              <a:tailEnd/>
            </a:ln>
          </p:spPr>
          <p:txBody>
            <a:bodyPr>
              <a:spAutoFit/>
            </a:bodyPr>
            <a:lstStyle/>
            <a:p>
              <a:pPr>
                <a:spcBef>
                  <a:spcPct val="50000"/>
                </a:spcBef>
              </a:pPr>
              <a:r>
                <a:rPr lang="it-IT" sz="1800" b="1">
                  <a:latin typeface="Arial" charset="0"/>
                </a:rPr>
                <a:t>Lontra</a:t>
              </a:r>
            </a:p>
          </p:txBody>
        </p:sp>
      </p:grpSp>
      <p:sp>
        <p:nvSpPr>
          <p:cNvPr id="8" name="Text Box 2"/>
          <p:cNvSpPr txBox="1">
            <a:spLocks noChangeArrowheads="1"/>
          </p:cNvSpPr>
          <p:nvPr/>
        </p:nvSpPr>
        <p:spPr bwMode="auto">
          <a:xfrm>
            <a:off x="304800" y="152400"/>
            <a:ext cx="9144000" cy="430887"/>
          </a:xfrm>
          <a:prstGeom prst="rect">
            <a:avLst/>
          </a:prstGeom>
          <a:noFill/>
          <a:ln w="9525">
            <a:noFill/>
            <a:miter lim="800000"/>
            <a:headEnd/>
            <a:tailEnd/>
          </a:ln>
        </p:spPr>
        <p:txBody>
          <a:bodyPr>
            <a:spAutoFit/>
          </a:bodyPr>
          <a:lstStyle/>
          <a:p>
            <a:pPr eaLnBrk="0" hangingPunct="0">
              <a:spcBef>
                <a:spcPct val="50000"/>
              </a:spcBef>
            </a:pPr>
            <a:r>
              <a:rPr lang="en-US" sz="2200" dirty="0" err="1" smtClean="0">
                <a:latin typeface="+mj-lt"/>
              </a:rPr>
              <a:t>Esempio</a:t>
            </a:r>
            <a:r>
              <a:rPr lang="en-US" sz="2200" dirty="0" smtClean="0">
                <a:latin typeface="+mj-lt"/>
              </a:rPr>
              <a:t>: </a:t>
            </a:r>
            <a:r>
              <a:rPr lang="en-US" sz="2200" dirty="0" err="1" smtClean="0">
                <a:latin typeface="+mj-lt"/>
              </a:rPr>
              <a:t>Mammiferi</a:t>
            </a:r>
            <a:r>
              <a:rPr lang="en-US" sz="2200" dirty="0" smtClean="0">
                <a:latin typeface="+mj-lt"/>
              </a:rPr>
              <a:t> del Veneto</a:t>
            </a:r>
            <a:endParaRPr lang="en-US" sz="2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dissolve">
                                      <p:cBhvr>
                                        <p:cTn id="7" dur="500"/>
                                        <p:tgtEl>
                                          <p:spTgt spid="3174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7"/>
                                        </p:tgtEl>
                                        <p:attrNameLst>
                                          <p:attrName>style.visibility</p:attrName>
                                        </p:attrNameLst>
                                      </p:cBhvr>
                                      <p:to>
                                        <p:strVal val="visible"/>
                                      </p:to>
                                    </p:set>
                                    <p:animEffect transition="in" filter="dissolve">
                                      <p:cBhvr>
                                        <p:cTn id="12" dur="500"/>
                                        <p:tgtEl>
                                          <p:spTgt spid="3174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838200"/>
            <a:ext cx="9144000" cy="369332"/>
          </a:xfrm>
          <a:prstGeom prst="rect">
            <a:avLst/>
          </a:prstGeom>
          <a:solidFill>
            <a:srgbClr val="FF6600"/>
          </a:solidFill>
          <a:ln w="9525">
            <a:noFill/>
            <a:miter lim="800000"/>
            <a:headEnd/>
            <a:tailEnd/>
          </a:ln>
          <a:effectLst/>
        </p:spPr>
        <p:txBody>
          <a:bodyPr>
            <a:spAutoFit/>
          </a:bodyPr>
          <a:lstStyle/>
          <a:p>
            <a:pPr lvl="0" algn="ctr" eaLnBrk="0" hangingPunct="0">
              <a:spcBef>
                <a:spcPct val="50000"/>
              </a:spcBef>
              <a:defRPr/>
            </a:pPr>
            <a:r>
              <a:rPr lang="en-US" dirty="0">
                <a:latin typeface="Arial" charset="0"/>
              </a:rPr>
              <a:t>“1” </a:t>
            </a:r>
            <a:r>
              <a:rPr lang="en-US" dirty="0" smtClean="0">
                <a:latin typeface="Arial" charset="0"/>
              </a:rPr>
              <a:t>specie in </a:t>
            </a:r>
            <a:r>
              <a:rPr lang="en-US" dirty="0" err="1" smtClean="0">
                <a:latin typeface="Arial" charset="0"/>
              </a:rPr>
              <a:t>pericolo</a:t>
            </a:r>
            <a:r>
              <a:rPr lang="en-US" dirty="0" smtClean="0">
                <a:latin typeface="Arial" charset="0"/>
              </a:rPr>
              <a:t> </a:t>
            </a:r>
            <a:r>
              <a:rPr lang="en-US" dirty="0" err="1" smtClean="0">
                <a:latin typeface="Arial" charset="0"/>
              </a:rPr>
              <a:t>di</a:t>
            </a:r>
            <a:r>
              <a:rPr lang="en-US" dirty="0" smtClean="0">
                <a:latin typeface="Arial" charset="0"/>
              </a:rPr>
              <a:t> </a:t>
            </a:r>
            <a:r>
              <a:rPr lang="en-US" dirty="0" err="1" smtClean="0">
                <a:latin typeface="Arial" charset="0"/>
              </a:rPr>
              <a:t>estinzione</a:t>
            </a:r>
            <a:r>
              <a:rPr lang="en-US" dirty="0" smtClean="0">
                <a:latin typeface="Arial" charset="0"/>
              </a:rPr>
              <a:t> (</a:t>
            </a:r>
            <a:r>
              <a:rPr lang="en-US" dirty="0" err="1" smtClean="0">
                <a:latin typeface="Arial" charset="0"/>
              </a:rPr>
              <a:t>IUCN</a:t>
            </a:r>
            <a:r>
              <a:rPr lang="en-US" dirty="0" smtClean="0">
                <a:latin typeface="Arial" charset="0"/>
              </a:rPr>
              <a:t>: Critically Endangered CR</a:t>
            </a:r>
            <a:r>
              <a:rPr lang="en-US" dirty="0" smtClean="0">
                <a:latin typeface="Arial" charset="0"/>
              </a:rPr>
              <a:t>)</a:t>
            </a:r>
            <a:endParaRPr lang="en-US" dirty="0" smtClean="0">
              <a:latin typeface="Arial" charset="0"/>
            </a:endParaRPr>
          </a:p>
        </p:txBody>
      </p:sp>
      <p:sp>
        <p:nvSpPr>
          <p:cNvPr id="46083" name="Text Box 3"/>
          <p:cNvSpPr txBox="1">
            <a:spLocks noChangeArrowheads="1"/>
          </p:cNvSpPr>
          <p:nvPr/>
        </p:nvSpPr>
        <p:spPr bwMode="auto">
          <a:xfrm>
            <a:off x="685800" y="1676400"/>
            <a:ext cx="7848600" cy="3347070"/>
          </a:xfrm>
          <a:prstGeom prst="rect">
            <a:avLst/>
          </a:prstGeom>
          <a:solidFill>
            <a:srgbClr val="FF6600"/>
          </a:solidFill>
          <a:ln w="9525">
            <a:noFill/>
            <a:miter lim="800000"/>
            <a:headEnd/>
            <a:tailEnd/>
          </a:ln>
          <a:effectLst/>
        </p:spPr>
        <p:txBody>
          <a:bodyPr>
            <a:spAutoFit/>
          </a:bodyPr>
          <a:lstStyle/>
          <a:p>
            <a:pPr marL="457200" indent="-457200" algn="ctr">
              <a:spcBef>
                <a:spcPct val="50000"/>
              </a:spcBef>
              <a:buFontTx/>
              <a:buChar char="•"/>
              <a:defRPr/>
            </a:pPr>
            <a:endParaRPr lang="it-IT" sz="1800">
              <a:latin typeface="Arial" charset="0"/>
            </a:endParaRPr>
          </a:p>
          <a:p>
            <a:pPr marL="457200" indent="-457200" algn="ctr">
              <a:spcBef>
                <a:spcPct val="50000"/>
              </a:spcBef>
              <a:buFontTx/>
              <a:buChar char="•"/>
              <a:defRPr/>
            </a:pPr>
            <a:endParaRPr lang="it-IT" sz="1800">
              <a:latin typeface="Arial" charset="0"/>
            </a:endParaRPr>
          </a:p>
          <a:p>
            <a:pPr marL="457200" indent="-457200" algn="ctr">
              <a:spcBef>
                <a:spcPct val="50000"/>
              </a:spcBef>
              <a:defRPr/>
            </a:pPr>
            <a:r>
              <a:rPr lang="it-IT" sz="1800">
                <a:latin typeface="Arial" charset="0"/>
              </a:rPr>
              <a:t>Specie per le quali occorrono urgenti interventi di tutela</a:t>
            </a:r>
          </a:p>
          <a:p>
            <a:pPr marL="457200" indent="-457200" algn="ctr">
              <a:spcBef>
                <a:spcPct val="50000"/>
              </a:spcBef>
              <a:buFontTx/>
              <a:buChar char="•"/>
              <a:defRPr/>
            </a:pPr>
            <a:r>
              <a:rPr lang="it-IT" sz="1800">
                <a:latin typeface="Arial" charset="0"/>
              </a:rPr>
              <a:t>Specie presenti solo in singole stazioni o in poche popolazioni isolate</a:t>
            </a:r>
          </a:p>
          <a:p>
            <a:pPr marL="457200" indent="-457200" algn="ctr">
              <a:spcBef>
                <a:spcPct val="50000"/>
              </a:spcBef>
              <a:buFontTx/>
              <a:buChar char="•"/>
              <a:defRPr/>
            </a:pPr>
            <a:r>
              <a:rPr lang="it-IT" sz="1800">
                <a:latin typeface="Arial" charset="0"/>
              </a:rPr>
              <a:t>Specie le cui popolazioni si sono ridotte in un allarmante/critico numero di individui, oppure che stanno velocemente regredendo</a:t>
            </a:r>
          </a:p>
          <a:p>
            <a:pPr marL="457200" indent="-457200" algn="ctr">
              <a:spcBef>
                <a:spcPct val="50000"/>
              </a:spcBef>
              <a:buFontTx/>
              <a:buChar char="•"/>
              <a:defRPr/>
            </a:pPr>
            <a:endParaRPr lang="it-IT" sz="1800">
              <a:latin typeface="Arial" charset="0"/>
            </a:endParaRPr>
          </a:p>
          <a:p>
            <a:pPr marL="457200" indent="-457200" algn="ctr">
              <a:spcBef>
                <a:spcPct val="50000"/>
              </a:spcBef>
              <a:buFontTx/>
              <a:buChar char="•"/>
              <a:defRPr/>
            </a:pPr>
            <a:endParaRPr lang="it-IT" sz="1800">
              <a:latin typeface="Arial" charset="0"/>
            </a:endParaRPr>
          </a:p>
          <a:p>
            <a:pPr marL="457200" indent="-457200" algn="ctr">
              <a:spcBef>
                <a:spcPct val="50000"/>
              </a:spcBef>
              <a:buFontTx/>
              <a:buChar char="•"/>
              <a:defRPr/>
            </a:pPr>
            <a:endParaRPr lang="it-IT" sz="900">
              <a:latin typeface="Arial" charset="0"/>
            </a:endParaRPr>
          </a:p>
        </p:txBody>
      </p:sp>
      <p:pic>
        <p:nvPicPr>
          <p:cNvPr id="66562" name="Picture 2" descr="http://www.spheraimages.com/repository/marcobranchi/1/0000005453.jpg"/>
          <p:cNvPicPr>
            <a:picLocks noChangeAspect="1" noChangeArrowheads="1"/>
          </p:cNvPicPr>
          <p:nvPr/>
        </p:nvPicPr>
        <p:blipFill>
          <a:blip r:embed="rId3" cstate="screen"/>
          <a:srcRect/>
          <a:stretch>
            <a:fillRect/>
          </a:stretch>
        </p:blipFill>
        <p:spPr bwMode="auto">
          <a:xfrm>
            <a:off x="4889880" y="5105400"/>
            <a:ext cx="2615820" cy="1752600"/>
          </a:xfrm>
          <a:prstGeom prst="rect">
            <a:avLst/>
          </a:prstGeom>
          <a:noFill/>
        </p:spPr>
      </p:pic>
      <p:sp>
        <p:nvSpPr>
          <p:cNvPr id="6" name="Text Box 2"/>
          <p:cNvSpPr txBox="1">
            <a:spLocks noChangeArrowheads="1"/>
          </p:cNvSpPr>
          <p:nvPr/>
        </p:nvSpPr>
        <p:spPr bwMode="auto">
          <a:xfrm>
            <a:off x="304800" y="152400"/>
            <a:ext cx="9144000" cy="430887"/>
          </a:xfrm>
          <a:prstGeom prst="rect">
            <a:avLst/>
          </a:prstGeom>
          <a:noFill/>
          <a:ln w="9525">
            <a:noFill/>
            <a:miter lim="800000"/>
            <a:headEnd/>
            <a:tailEnd/>
          </a:ln>
        </p:spPr>
        <p:txBody>
          <a:bodyPr>
            <a:spAutoFit/>
          </a:bodyPr>
          <a:lstStyle/>
          <a:p>
            <a:pPr eaLnBrk="0" hangingPunct="0">
              <a:spcBef>
                <a:spcPct val="50000"/>
              </a:spcBef>
            </a:pPr>
            <a:r>
              <a:rPr lang="en-US" sz="2200" dirty="0" err="1" smtClean="0">
                <a:latin typeface="+mj-lt"/>
              </a:rPr>
              <a:t>Esempio</a:t>
            </a:r>
            <a:r>
              <a:rPr lang="en-US" sz="2200" dirty="0" smtClean="0">
                <a:latin typeface="+mj-lt"/>
              </a:rPr>
              <a:t>: </a:t>
            </a:r>
            <a:r>
              <a:rPr lang="en-US" sz="2200" dirty="0" err="1" smtClean="0">
                <a:latin typeface="+mj-lt"/>
              </a:rPr>
              <a:t>Mammiferi</a:t>
            </a:r>
            <a:r>
              <a:rPr lang="en-US" sz="2200" dirty="0" smtClean="0">
                <a:latin typeface="+mj-lt"/>
              </a:rPr>
              <a:t> del Veneto</a:t>
            </a:r>
            <a:endParaRPr lang="en-US" sz="2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dissolve">
                                      <p:cBhvr>
                                        <p:cTn id="7"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C:\paolucci\faunisti\faunisti foto\Dscn0024.jpg"/>
          <p:cNvPicPr>
            <a:picLocks noChangeAspect="1" noChangeArrowheads="1"/>
          </p:cNvPicPr>
          <p:nvPr/>
        </p:nvPicPr>
        <p:blipFill>
          <a:blip r:embed="rId3" cstate="screen"/>
          <a:srcRect/>
          <a:stretch>
            <a:fillRect/>
          </a:stretch>
        </p:blipFill>
        <p:spPr bwMode="auto">
          <a:xfrm>
            <a:off x="4699912" y="4800600"/>
            <a:ext cx="2462887" cy="1981200"/>
          </a:xfrm>
          <a:prstGeom prst="rect">
            <a:avLst/>
          </a:prstGeom>
          <a:noFill/>
          <a:ln w="9525">
            <a:noFill/>
            <a:miter lim="800000"/>
            <a:headEnd/>
            <a:tailEnd/>
          </a:ln>
        </p:spPr>
      </p:pic>
      <p:sp>
        <p:nvSpPr>
          <p:cNvPr id="48130" name="Text Box 2"/>
          <p:cNvSpPr txBox="1">
            <a:spLocks noChangeArrowheads="1"/>
          </p:cNvSpPr>
          <p:nvPr/>
        </p:nvSpPr>
        <p:spPr bwMode="auto">
          <a:xfrm>
            <a:off x="0" y="838200"/>
            <a:ext cx="9144000" cy="369332"/>
          </a:xfrm>
          <a:prstGeom prst="rect">
            <a:avLst/>
          </a:prstGeom>
          <a:solidFill>
            <a:srgbClr val="FF9900"/>
          </a:solidFill>
          <a:ln w="9525">
            <a:noFill/>
            <a:miter lim="800000"/>
            <a:headEnd/>
            <a:tailEnd/>
          </a:ln>
          <a:effectLst/>
        </p:spPr>
        <p:txBody>
          <a:bodyPr>
            <a:spAutoFit/>
          </a:bodyPr>
          <a:lstStyle/>
          <a:p>
            <a:pPr lvl="0" algn="ctr" fontAlgn="base">
              <a:spcBef>
                <a:spcPct val="20000"/>
              </a:spcBef>
              <a:spcAft>
                <a:spcPct val="0"/>
              </a:spcAft>
            </a:pPr>
            <a:r>
              <a:rPr lang="en-US" dirty="0">
                <a:latin typeface="Arial" charset="0"/>
              </a:rPr>
              <a:t>“2” </a:t>
            </a:r>
            <a:r>
              <a:rPr lang="en-US" dirty="0" smtClean="0">
                <a:latin typeface="Arial" charset="0"/>
              </a:rPr>
              <a:t>Specie </a:t>
            </a:r>
            <a:r>
              <a:rPr lang="en-US" dirty="0" err="1" smtClean="0">
                <a:latin typeface="Arial" charset="0"/>
              </a:rPr>
              <a:t>fortemente</a:t>
            </a:r>
            <a:r>
              <a:rPr lang="en-US" dirty="0" smtClean="0">
                <a:latin typeface="Arial" charset="0"/>
              </a:rPr>
              <a:t> </a:t>
            </a:r>
            <a:r>
              <a:rPr lang="en-US" dirty="0" err="1" smtClean="0">
                <a:latin typeface="Arial" charset="0"/>
              </a:rPr>
              <a:t>minacciate</a:t>
            </a:r>
            <a:r>
              <a:rPr lang="en-US" dirty="0" smtClean="0">
                <a:latin typeface="Arial" charset="0"/>
              </a:rPr>
              <a:t> (</a:t>
            </a:r>
            <a:r>
              <a:rPr lang="en-US" dirty="0" err="1" smtClean="0">
                <a:latin typeface="Arial" charset="0"/>
              </a:rPr>
              <a:t>IUCN</a:t>
            </a:r>
            <a:r>
              <a:rPr lang="en-US" dirty="0" smtClean="0">
                <a:latin typeface="Arial" charset="0"/>
              </a:rPr>
              <a:t>: Endangered </a:t>
            </a:r>
            <a:r>
              <a:rPr lang="en-US" dirty="0" smtClean="0">
                <a:latin typeface="Arial" charset="0"/>
              </a:rPr>
              <a:t>EN)</a:t>
            </a:r>
            <a:endParaRPr lang="it-IT" dirty="0" smtClean="0">
              <a:latin typeface="Arial" charset="0"/>
            </a:endParaRPr>
          </a:p>
        </p:txBody>
      </p:sp>
      <p:sp>
        <p:nvSpPr>
          <p:cNvPr id="48131" name="Text Box 3"/>
          <p:cNvSpPr txBox="1">
            <a:spLocks noChangeArrowheads="1"/>
          </p:cNvSpPr>
          <p:nvPr/>
        </p:nvSpPr>
        <p:spPr bwMode="auto">
          <a:xfrm>
            <a:off x="609600" y="1606550"/>
            <a:ext cx="7848600" cy="3117850"/>
          </a:xfrm>
          <a:prstGeom prst="rect">
            <a:avLst/>
          </a:prstGeom>
          <a:solidFill>
            <a:srgbClr val="FF9900"/>
          </a:solidFill>
          <a:ln w="9525">
            <a:noFill/>
            <a:miter lim="800000"/>
            <a:headEnd/>
            <a:tailEnd/>
          </a:ln>
          <a:effectLst/>
        </p:spPr>
        <p:txBody>
          <a:bodyPr>
            <a:spAutoFit/>
          </a:bodyPr>
          <a:lstStyle/>
          <a:p>
            <a:pPr marL="457200" indent="-457200" algn="ctr">
              <a:spcBef>
                <a:spcPct val="50000"/>
              </a:spcBef>
              <a:buFontTx/>
              <a:buChar char="•"/>
              <a:defRPr/>
            </a:pPr>
            <a:endParaRPr lang="it-IT" sz="1800" dirty="0">
              <a:latin typeface="Arial" charset="0"/>
            </a:endParaRPr>
          </a:p>
          <a:p>
            <a:pPr marL="457200" indent="-457200" algn="ctr">
              <a:spcBef>
                <a:spcPct val="50000"/>
              </a:spcBef>
              <a:buFontTx/>
              <a:buChar char="•"/>
              <a:defRPr/>
            </a:pPr>
            <a:endParaRPr lang="it-IT" sz="1800" dirty="0">
              <a:latin typeface="Arial" charset="0"/>
            </a:endParaRPr>
          </a:p>
          <a:p>
            <a:pPr marL="457200" indent="-457200" algn="ctr">
              <a:spcBef>
                <a:spcPct val="50000"/>
              </a:spcBef>
              <a:defRPr/>
            </a:pPr>
            <a:r>
              <a:rPr lang="it-IT" sz="1800" dirty="0">
                <a:latin typeface="Arial" charset="0"/>
              </a:rPr>
              <a:t>Specie minacciate in quasi tutta la regione</a:t>
            </a:r>
          </a:p>
          <a:p>
            <a:pPr marL="457200" indent="-457200" algn="ctr">
              <a:spcBef>
                <a:spcPct val="50000"/>
              </a:spcBef>
              <a:buFontTx/>
              <a:buChar char="•"/>
              <a:defRPr/>
            </a:pPr>
            <a:r>
              <a:rPr lang="it-IT" sz="1800" dirty="0">
                <a:latin typeface="Arial" charset="0"/>
              </a:rPr>
              <a:t>Specie presenti con piccole popolazioni</a:t>
            </a:r>
          </a:p>
          <a:p>
            <a:pPr marL="457200" indent="-457200" algn="ctr">
              <a:spcBef>
                <a:spcPct val="50000"/>
              </a:spcBef>
              <a:buFontTx/>
              <a:buChar char="•"/>
              <a:defRPr/>
            </a:pPr>
            <a:r>
              <a:rPr lang="it-IT" sz="1800" dirty="0">
                <a:latin typeface="Arial" charset="0"/>
              </a:rPr>
              <a:t>Specie le cui popolazioni sono in significativo regresso in quasi tutta la regione o scomparse da determinate zone</a:t>
            </a:r>
          </a:p>
          <a:p>
            <a:pPr marL="457200" indent="-457200" algn="ctr">
              <a:spcBef>
                <a:spcPct val="50000"/>
              </a:spcBef>
              <a:buFontTx/>
              <a:buChar char="•"/>
              <a:defRPr/>
            </a:pPr>
            <a:endParaRPr lang="it-IT" sz="1800" dirty="0">
              <a:latin typeface="Arial" charset="0"/>
            </a:endParaRPr>
          </a:p>
          <a:p>
            <a:pPr marL="457200" indent="-457200" algn="ctr">
              <a:spcBef>
                <a:spcPct val="50000"/>
              </a:spcBef>
              <a:buFontTx/>
              <a:buChar char="•"/>
              <a:defRPr/>
            </a:pPr>
            <a:endParaRPr lang="it-IT" sz="1800" dirty="0">
              <a:latin typeface="Arial" charset="0"/>
            </a:endParaRPr>
          </a:p>
        </p:txBody>
      </p:sp>
      <p:sp>
        <p:nvSpPr>
          <p:cNvPr id="5" name="Text Box 2"/>
          <p:cNvSpPr txBox="1">
            <a:spLocks noChangeArrowheads="1"/>
          </p:cNvSpPr>
          <p:nvPr/>
        </p:nvSpPr>
        <p:spPr bwMode="auto">
          <a:xfrm>
            <a:off x="304800" y="152400"/>
            <a:ext cx="9144000" cy="430887"/>
          </a:xfrm>
          <a:prstGeom prst="rect">
            <a:avLst/>
          </a:prstGeom>
          <a:noFill/>
          <a:ln w="9525">
            <a:noFill/>
            <a:miter lim="800000"/>
            <a:headEnd/>
            <a:tailEnd/>
          </a:ln>
        </p:spPr>
        <p:txBody>
          <a:bodyPr>
            <a:spAutoFit/>
          </a:bodyPr>
          <a:lstStyle/>
          <a:p>
            <a:pPr eaLnBrk="0" hangingPunct="0">
              <a:spcBef>
                <a:spcPct val="50000"/>
              </a:spcBef>
            </a:pPr>
            <a:r>
              <a:rPr lang="en-US" sz="2200" dirty="0" err="1" smtClean="0">
                <a:latin typeface="+mj-lt"/>
              </a:rPr>
              <a:t>Esempio</a:t>
            </a:r>
            <a:r>
              <a:rPr lang="en-US" sz="2200" dirty="0" smtClean="0">
                <a:latin typeface="+mj-lt"/>
              </a:rPr>
              <a:t>: </a:t>
            </a:r>
            <a:r>
              <a:rPr lang="en-US" sz="2200" dirty="0" err="1" smtClean="0">
                <a:latin typeface="+mj-lt"/>
              </a:rPr>
              <a:t>Mammiferi</a:t>
            </a:r>
            <a:r>
              <a:rPr lang="en-US" sz="2200" dirty="0" smtClean="0">
                <a:latin typeface="+mj-lt"/>
              </a:rPr>
              <a:t> del Veneto</a:t>
            </a:r>
            <a:endParaRPr lang="en-US" sz="2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dissolve">
                                      <p:cBhvr>
                                        <p:cTn id="7" dur="500"/>
                                        <p:tgtEl>
                                          <p:spTgt spid="481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131"/>
                                        </p:tgtEl>
                                        <p:attrNameLst>
                                          <p:attrName>style.visibility</p:attrName>
                                        </p:attrNameLst>
                                      </p:cBhvr>
                                      <p:to>
                                        <p:strVal val="visible"/>
                                      </p:to>
                                    </p:set>
                                    <p:animEffect transition="in" filter="dissolve">
                                      <p:cBhvr>
                                        <p:cTn id="12" dur="500"/>
                                        <p:tgtEl>
                                          <p:spTgt spid="48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6" name="Text Box 2"/>
          <p:cNvSpPr txBox="1">
            <a:spLocks noChangeArrowheads="1"/>
          </p:cNvSpPr>
          <p:nvPr/>
        </p:nvSpPr>
        <p:spPr bwMode="auto">
          <a:xfrm>
            <a:off x="0" y="228600"/>
            <a:ext cx="9144000" cy="461665"/>
          </a:xfrm>
          <a:prstGeom prst="rect">
            <a:avLst/>
          </a:prstGeom>
          <a:noFill/>
          <a:ln w="9525">
            <a:noFill/>
            <a:miter lim="800000"/>
            <a:headEnd/>
            <a:tailEnd/>
          </a:ln>
        </p:spPr>
        <p:txBody>
          <a:bodyPr>
            <a:spAutoFit/>
          </a:bodyPr>
          <a:lstStyle/>
          <a:p>
            <a:pPr eaLnBrk="0" hangingPunct="0">
              <a:spcBef>
                <a:spcPct val="50000"/>
              </a:spcBef>
            </a:pPr>
            <a:r>
              <a:rPr lang="en-US" sz="2400" dirty="0" err="1">
                <a:latin typeface="+mj-lt"/>
              </a:rPr>
              <a:t>Cosa</a:t>
            </a:r>
            <a:r>
              <a:rPr lang="en-US" sz="2400" dirty="0">
                <a:latin typeface="+mj-lt"/>
              </a:rPr>
              <a:t> </a:t>
            </a:r>
            <a:r>
              <a:rPr lang="en-US" sz="2400" dirty="0" err="1">
                <a:latin typeface="+mj-lt"/>
              </a:rPr>
              <a:t>sono</a:t>
            </a:r>
            <a:r>
              <a:rPr lang="en-US" sz="2400" dirty="0">
                <a:latin typeface="+mj-lt"/>
              </a:rPr>
              <a:t> le </a:t>
            </a:r>
            <a:r>
              <a:rPr lang="en-US" sz="2400" dirty="0" err="1" smtClean="0">
                <a:latin typeface="+mj-lt"/>
              </a:rPr>
              <a:t>liste</a:t>
            </a:r>
            <a:r>
              <a:rPr lang="en-US" sz="2400" dirty="0" smtClean="0">
                <a:latin typeface="+mj-lt"/>
              </a:rPr>
              <a:t> </a:t>
            </a:r>
            <a:r>
              <a:rPr lang="en-US" sz="2400" dirty="0" err="1" smtClean="0">
                <a:latin typeface="+mj-lt"/>
              </a:rPr>
              <a:t>rosse</a:t>
            </a:r>
            <a:r>
              <a:rPr lang="en-US" sz="2400" dirty="0" smtClean="0">
                <a:latin typeface="+mj-lt"/>
              </a:rPr>
              <a:t>?</a:t>
            </a:r>
            <a:endParaRPr lang="en-US" sz="2400" dirty="0">
              <a:latin typeface="+mj-lt"/>
            </a:endParaRPr>
          </a:p>
        </p:txBody>
      </p:sp>
      <p:sp>
        <p:nvSpPr>
          <p:cNvPr id="7" name="Text Box 3"/>
          <p:cNvSpPr txBox="1">
            <a:spLocks noChangeArrowheads="1"/>
          </p:cNvSpPr>
          <p:nvPr/>
        </p:nvSpPr>
        <p:spPr bwMode="auto">
          <a:xfrm>
            <a:off x="1127125" y="2479675"/>
            <a:ext cx="5349875" cy="400110"/>
          </a:xfrm>
          <a:prstGeom prst="rect">
            <a:avLst/>
          </a:prstGeom>
          <a:noFill/>
          <a:ln w="9525">
            <a:noFill/>
            <a:miter lim="800000"/>
            <a:headEnd/>
            <a:tailEnd/>
          </a:ln>
        </p:spPr>
        <p:txBody>
          <a:bodyPr>
            <a:spAutoFit/>
          </a:bodyPr>
          <a:lstStyle/>
          <a:p>
            <a:endParaRPr lang="sv-SE" sz="2000">
              <a:latin typeface="+mj-lt"/>
            </a:endParaRPr>
          </a:p>
        </p:txBody>
      </p:sp>
      <p:sp>
        <p:nvSpPr>
          <p:cNvPr id="8" name="Text Box 5"/>
          <p:cNvSpPr txBox="1">
            <a:spLocks noChangeArrowheads="1"/>
          </p:cNvSpPr>
          <p:nvPr/>
        </p:nvSpPr>
        <p:spPr bwMode="auto">
          <a:xfrm>
            <a:off x="685800" y="1371600"/>
            <a:ext cx="7010400" cy="1015663"/>
          </a:xfrm>
          <a:prstGeom prst="rect">
            <a:avLst/>
          </a:prstGeom>
          <a:noFill/>
          <a:ln w="9525">
            <a:noFill/>
            <a:miter lim="800000"/>
            <a:headEnd/>
            <a:tailEnd/>
          </a:ln>
        </p:spPr>
        <p:txBody>
          <a:bodyPr wrap="square">
            <a:spAutoFit/>
          </a:bodyPr>
          <a:lstStyle/>
          <a:p>
            <a:pPr algn="ctr" eaLnBrk="0" hangingPunct="0">
              <a:spcBef>
                <a:spcPct val="50000"/>
              </a:spcBef>
            </a:pPr>
            <a:r>
              <a:rPr lang="en-US" sz="2000" dirty="0" smtClean="0">
                <a:latin typeface="+mj-lt"/>
              </a:rPr>
              <a:t>L</a:t>
            </a:r>
            <a:r>
              <a:rPr lang="en-US" sz="2000" dirty="0" smtClean="0">
                <a:latin typeface="+mj-lt"/>
              </a:rPr>
              <a:t>e </a:t>
            </a:r>
            <a:r>
              <a:rPr lang="en-US" sz="2000" dirty="0" err="1">
                <a:latin typeface="+mj-lt"/>
              </a:rPr>
              <a:t>liste</a:t>
            </a:r>
            <a:r>
              <a:rPr lang="en-US" sz="2000" dirty="0">
                <a:latin typeface="+mj-lt"/>
              </a:rPr>
              <a:t> </a:t>
            </a:r>
            <a:r>
              <a:rPr lang="en-US" sz="2000" dirty="0" err="1">
                <a:latin typeface="+mj-lt"/>
              </a:rPr>
              <a:t>rosse</a:t>
            </a:r>
            <a:r>
              <a:rPr lang="en-US" sz="2000" dirty="0">
                <a:latin typeface="+mj-lt"/>
              </a:rPr>
              <a:t> </a:t>
            </a:r>
            <a:r>
              <a:rPr lang="en-US" sz="2000" dirty="0" err="1">
                <a:latin typeface="+mj-lt"/>
              </a:rPr>
              <a:t>sono</a:t>
            </a:r>
            <a:r>
              <a:rPr lang="en-US" sz="2000" dirty="0">
                <a:latin typeface="+mj-lt"/>
              </a:rPr>
              <a:t> </a:t>
            </a:r>
            <a:r>
              <a:rPr lang="en-US" sz="2000" dirty="0" err="1">
                <a:latin typeface="+mj-lt"/>
              </a:rPr>
              <a:t>elenchi</a:t>
            </a:r>
            <a:r>
              <a:rPr lang="en-US" sz="2000" dirty="0">
                <a:latin typeface="+mj-lt"/>
              </a:rPr>
              <a:t> </a:t>
            </a:r>
            <a:r>
              <a:rPr lang="en-US" sz="2000" dirty="0" err="1">
                <a:latin typeface="+mj-lt"/>
              </a:rPr>
              <a:t>di</a:t>
            </a:r>
            <a:r>
              <a:rPr lang="en-US" sz="2000" dirty="0">
                <a:latin typeface="+mj-lt"/>
              </a:rPr>
              <a:t> specie </a:t>
            </a:r>
            <a:r>
              <a:rPr lang="en-US" sz="2000" dirty="0" err="1">
                <a:latin typeface="+mj-lt"/>
              </a:rPr>
              <a:t>vegetali</a:t>
            </a:r>
            <a:r>
              <a:rPr lang="en-US" sz="2000" dirty="0">
                <a:latin typeface="+mj-lt"/>
              </a:rPr>
              <a:t> e </a:t>
            </a:r>
            <a:r>
              <a:rPr lang="en-US" sz="2000" dirty="0" err="1">
                <a:latin typeface="+mj-lt"/>
              </a:rPr>
              <a:t>animali</a:t>
            </a:r>
            <a:r>
              <a:rPr lang="en-US" sz="2000" dirty="0">
                <a:latin typeface="+mj-lt"/>
              </a:rPr>
              <a:t> </a:t>
            </a:r>
            <a:r>
              <a:rPr lang="en-US" sz="2000" dirty="0" err="1">
                <a:latin typeface="+mj-lt"/>
              </a:rPr>
              <a:t>estinte</a:t>
            </a:r>
            <a:r>
              <a:rPr lang="en-US" sz="2000" dirty="0">
                <a:latin typeface="+mj-lt"/>
              </a:rPr>
              <a:t>, </a:t>
            </a:r>
            <a:r>
              <a:rPr lang="en-US" sz="2000" dirty="0" err="1">
                <a:latin typeface="+mj-lt"/>
              </a:rPr>
              <a:t>sterminate</a:t>
            </a:r>
            <a:r>
              <a:rPr lang="en-US" sz="2000" dirty="0">
                <a:latin typeface="+mj-lt"/>
              </a:rPr>
              <a:t> o non </a:t>
            </a:r>
            <a:r>
              <a:rPr lang="en-US" sz="2000" dirty="0" err="1">
                <a:latin typeface="+mj-lt"/>
              </a:rPr>
              <a:t>più</a:t>
            </a:r>
            <a:r>
              <a:rPr lang="en-US" sz="2000" dirty="0">
                <a:latin typeface="+mj-lt"/>
              </a:rPr>
              <a:t> </a:t>
            </a:r>
            <a:r>
              <a:rPr lang="en-US" sz="2000" dirty="0" err="1">
                <a:latin typeface="+mj-lt"/>
              </a:rPr>
              <a:t>reperibili</a:t>
            </a:r>
            <a:r>
              <a:rPr lang="en-US" sz="2000" dirty="0">
                <a:latin typeface="+mj-lt"/>
              </a:rPr>
              <a:t>, o </a:t>
            </a:r>
            <a:r>
              <a:rPr lang="en-US" sz="2000" dirty="0" err="1">
                <a:latin typeface="+mj-lt"/>
              </a:rPr>
              <a:t>più</a:t>
            </a:r>
            <a:r>
              <a:rPr lang="en-US" sz="2000" dirty="0">
                <a:latin typeface="+mj-lt"/>
              </a:rPr>
              <a:t> o </a:t>
            </a:r>
            <a:r>
              <a:rPr lang="en-US" sz="2000" dirty="0" err="1">
                <a:latin typeface="+mj-lt"/>
              </a:rPr>
              <a:t>meno</a:t>
            </a:r>
            <a:r>
              <a:rPr lang="en-US" sz="2000" dirty="0">
                <a:latin typeface="+mj-lt"/>
              </a:rPr>
              <a:t> </a:t>
            </a:r>
            <a:r>
              <a:rPr lang="en-US" sz="2000" dirty="0" err="1">
                <a:latin typeface="+mj-lt"/>
              </a:rPr>
              <a:t>gravemente</a:t>
            </a:r>
            <a:r>
              <a:rPr lang="en-US" sz="2000" dirty="0">
                <a:latin typeface="+mj-lt"/>
              </a:rPr>
              <a:t> </a:t>
            </a:r>
            <a:r>
              <a:rPr lang="en-US" sz="2000" dirty="0" err="1">
                <a:latin typeface="+mj-lt"/>
              </a:rPr>
              <a:t>minacciate</a:t>
            </a:r>
            <a:r>
              <a:rPr lang="en-US" sz="2000" dirty="0">
                <a:latin typeface="+mj-lt"/>
              </a:rPr>
              <a:t> in </a:t>
            </a:r>
            <a:r>
              <a:rPr lang="en-US" sz="2000" dirty="0" err="1">
                <a:latin typeface="+mj-lt"/>
              </a:rPr>
              <a:t>una</a:t>
            </a:r>
            <a:r>
              <a:rPr lang="en-US" sz="2000" dirty="0">
                <a:latin typeface="+mj-lt"/>
              </a:rPr>
              <a:t> </a:t>
            </a:r>
            <a:r>
              <a:rPr lang="en-US" sz="2000" dirty="0" err="1">
                <a:latin typeface="+mj-lt"/>
              </a:rPr>
              <a:t>determinata</a:t>
            </a:r>
            <a:r>
              <a:rPr lang="en-US" sz="2000" dirty="0">
                <a:latin typeface="+mj-lt"/>
              </a:rPr>
              <a:t> </a:t>
            </a:r>
            <a:r>
              <a:rPr lang="en-US" sz="2000" dirty="0" err="1" smtClean="0">
                <a:latin typeface="+mj-lt"/>
              </a:rPr>
              <a:t>regione</a:t>
            </a:r>
            <a:r>
              <a:rPr lang="en-US" sz="2000" dirty="0" smtClean="0">
                <a:latin typeface="+mj-lt"/>
              </a:rPr>
              <a:t> </a:t>
            </a:r>
            <a:r>
              <a:rPr lang="en-US" sz="2000" dirty="0" err="1" smtClean="0">
                <a:latin typeface="+mj-lt"/>
              </a:rPr>
              <a:t>geografica</a:t>
            </a:r>
            <a:endParaRPr lang="en-US" sz="2000" dirty="0">
              <a:latin typeface="+mj-lt"/>
            </a:endParaRPr>
          </a:p>
        </p:txBody>
      </p:sp>
      <p:pic>
        <p:nvPicPr>
          <p:cNvPr id="26629" name="Picture 5" descr="http://www.museocivico.rovereto.tn.it/UploadImgs/396_listaRossa.jpg"/>
          <p:cNvPicPr>
            <a:picLocks noChangeAspect="1" noChangeArrowheads="1"/>
          </p:cNvPicPr>
          <p:nvPr/>
        </p:nvPicPr>
        <p:blipFill>
          <a:blip r:embed="rId2" cstate="screen"/>
          <a:srcRect/>
          <a:stretch>
            <a:fillRect/>
          </a:stretch>
        </p:blipFill>
        <p:spPr bwMode="auto">
          <a:xfrm>
            <a:off x="4648200" y="3352800"/>
            <a:ext cx="2005965" cy="2857500"/>
          </a:xfrm>
          <a:prstGeom prst="rect">
            <a:avLst/>
          </a:prstGeom>
          <a:noFill/>
        </p:spPr>
      </p:pic>
      <p:pic>
        <p:nvPicPr>
          <p:cNvPr id="26631" name="Picture 7" descr="http://www.greenreport.it/_new/immagini/big/2009_11_3_14_23_04.jpg"/>
          <p:cNvPicPr>
            <a:picLocks noChangeAspect="1" noChangeArrowheads="1"/>
          </p:cNvPicPr>
          <p:nvPr/>
        </p:nvPicPr>
        <p:blipFill>
          <a:blip r:embed="rId3" cstate="screen"/>
          <a:srcRect/>
          <a:stretch>
            <a:fillRect/>
          </a:stretch>
        </p:blipFill>
        <p:spPr bwMode="auto">
          <a:xfrm>
            <a:off x="990600" y="3200400"/>
            <a:ext cx="2314575" cy="303832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838200"/>
            <a:ext cx="9144000" cy="369332"/>
          </a:xfrm>
          <a:prstGeom prst="rect">
            <a:avLst/>
          </a:prstGeom>
          <a:solidFill>
            <a:srgbClr val="FFCC00"/>
          </a:solidFill>
          <a:ln w="9525">
            <a:noFill/>
            <a:miter lim="800000"/>
            <a:headEnd/>
            <a:tailEnd/>
          </a:ln>
          <a:effectLst/>
        </p:spPr>
        <p:txBody>
          <a:bodyPr>
            <a:spAutoFit/>
          </a:bodyPr>
          <a:lstStyle/>
          <a:p>
            <a:pPr lvl="0" algn="ctr" eaLnBrk="0" fontAlgn="base" hangingPunct="0">
              <a:spcBef>
                <a:spcPct val="50000"/>
              </a:spcBef>
              <a:spcAft>
                <a:spcPct val="0"/>
              </a:spcAft>
            </a:pPr>
            <a:r>
              <a:rPr lang="en-US" dirty="0">
                <a:latin typeface="Arial" charset="0"/>
              </a:rPr>
              <a:t>“3” </a:t>
            </a:r>
            <a:r>
              <a:rPr lang="en-US" dirty="0" smtClean="0">
                <a:latin typeface="Arial" charset="0"/>
              </a:rPr>
              <a:t>Specie </a:t>
            </a:r>
            <a:r>
              <a:rPr lang="en-US" dirty="0" err="1" smtClean="0">
                <a:latin typeface="Arial" charset="0"/>
              </a:rPr>
              <a:t>minacciate</a:t>
            </a:r>
            <a:r>
              <a:rPr lang="en-US" dirty="0" smtClean="0">
                <a:latin typeface="Arial" charset="0"/>
              </a:rPr>
              <a:t> (</a:t>
            </a:r>
            <a:r>
              <a:rPr lang="en-US" dirty="0" err="1" smtClean="0">
                <a:latin typeface="Arial" charset="0"/>
              </a:rPr>
              <a:t>IUCN</a:t>
            </a:r>
            <a:r>
              <a:rPr lang="en-US" dirty="0" smtClean="0">
                <a:latin typeface="Arial" charset="0"/>
              </a:rPr>
              <a:t>: Vulnerable VU)</a:t>
            </a:r>
          </a:p>
        </p:txBody>
      </p:sp>
      <p:sp>
        <p:nvSpPr>
          <p:cNvPr id="50179" name="Text Box 3"/>
          <p:cNvSpPr txBox="1">
            <a:spLocks noChangeArrowheads="1"/>
          </p:cNvSpPr>
          <p:nvPr/>
        </p:nvSpPr>
        <p:spPr bwMode="auto">
          <a:xfrm>
            <a:off x="609600" y="1636713"/>
            <a:ext cx="7848600" cy="3392487"/>
          </a:xfrm>
          <a:prstGeom prst="rect">
            <a:avLst/>
          </a:prstGeom>
          <a:solidFill>
            <a:srgbClr val="FFCC00"/>
          </a:solidFill>
          <a:ln w="9525">
            <a:noFill/>
            <a:miter lim="800000"/>
            <a:headEnd/>
            <a:tailEnd/>
          </a:ln>
          <a:effectLst/>
        </p:spPr>
        <p:txBody>
          <a:bodyPr>
            <a:spAutoFit/>
          </a:bodyPr>
          <a:lstStyle/>
          <a:p>
            <a:pPr marL="457200" indent="-457200" algn="ctr">
              <a:spcBef>
                <a:spcPct val="50000"/>
              </a:spcBef>
              <a:buFontTx/>
              <a:buChar char="•"/>
              <a:defRPr/>
            </a:pPr>
            <a:endParaRPr lang="it-IT" sz="1800" dirty="0">
              <a:latin typeface="Arial" charset="0"/>
            </a:endParaRPr>
          </a:p>
          <a:p>
            <a:pPr marL="457200" indent="-457200" algn="ctr">
              <a:spcBef>
                <a:spcPct val="50000"/>
              </a:spcBef>
              <a:buFontTx/>
              <a:buChar char="•"/>
              <a:defRPr/>
            </a:pPr>
            <a:endParaRPr lang="it-IT" sz="1800" dirty="0">
              <a:latin typeface="Arial" charset="0"/>
            </a:endParaRPr>
          </a:p>
          <a:p>
            <a:pPr marL="457200" indent="-457200" algn="ctr">
              <a:spcBef>
                <a:spcPct val="50000"/>
              </a:spcBef>
              <a:defRPr/>
            </a:pPr>
            <a:r>
              <a:rPr lang="it-IT" sz="1800" dirty="0">
                <a:latin typeface="Arial" charset="0"/>
              </a:rPr>
              <a:t>Specie minacciate in numerose località della regione</a:t>
            </a:r>
          </a:p>
          <a:p>
            <a:pPr marL="457200" indent="-457200" algn="ctr">
              <a:spcBef>
                <a:spcPct val="50000"/>
              </a:spcBef>
              <a:buFontTx/>
              <a:buChar char="•"/>
              <a:defRPr/>
            </a:pPr>
            <a:r>
              <a:rPr lang="it-IT" sz="1800" dirty="0">
                <a:latin typeface="Arial" charset="0"/>
              </a:rPr>
              <a:t>Specie presenti a livello regionale con popolazioni piccole o piccolissime o che hanno subito un regresso a livello regionale, o localmente scomparse</a:t>
            </a:r>
          </a:p>
          <a:p>
            <a:pPr marL="457200" indent="-457200" algn="ctr">
              <a:spcBef>
                <a:spcPct val="50000"/>
              </a:spcBef>
              <a:buFontTx/>
              <a:buChar char="•"/>
              <a:defRPr/>
            </a:pPr>
            <a:r>
              <a:rPr lang="it-IT" sz="1800" dirty="0">
                <a:latin typeface="Arial" charset="0"/>
              </a:rPr>
              <a:t>Specie che risiedono in luoghi sempre diversi</a:t>
            </a:r>
          </a:p>
          <a:p>
            <a:pPr marL="457200" indent="-457200" algn="ctr">
              <a:spcBef>
                <a:spcPct val="50000"/>
              </a:spcBef>
              <a:buFontTx/>
              <a:buChar char="•"/>
              <a:defRPr/>
            </a:pPr>
            <a:endParaRPr lang="it-IT" sz="1800" dirty="0">
              <a:latin typeface="Arial" charset="0"/>
            </a:endParaRPr>
          </a:p>
          <a:p>
            <a:pPr marL="457200" indent="-457200" algn="ctr">
              <a:spcBef>
                <a:spcPct val="50000"/>
              </a:spcBef>
              <a:buFontTx/>
              <a:buChar char="•"/>
              <a:defRPr/>
            </a:pPr>
            <a:endParaRPr lang="it-IT" sz="1800" dirty="0">
              <a:latin typeface="Arial" charset="0"/>
            </a:endParaRPr>
          </a:p>
        </p:txBody>
      </p:sp>
      <p:grpSp>
        <p:nvGrpSpPr>
          <p:cNvPr id="5" name="Group 9"/>
          <p:cNvGrpSpPr>
            <a:grpSpLocks/>
          </p:cNvGrpSpPr>
          <p:nvPr/>
        </p:nvGrpSpPr>
        <p:grpSpPr bwMode="auto">
          <a:xfrm>
            <a:off x="3809689" y="5033982"/>
            <a:ext cx="4343711" cy="1824018"/>
            <a:chOff x="-583" y="528"/>
            <a:chExt cx="6343" cy="3130"/>
          </a:xfrm>
        </p:grpSpPr>
        <p:pic>
          <p:nvPicPr>
            <p:cNvPr id="6" name="Picture 5" descr="C:\paolucci\faunisti\moscardino.jpg"/>
            <p:cNvPicPr>
              <a:picLocks noChangeAspect="1" noChangeArrowheads="1"/>
            </p:cNvPicPr>
            <p:nvPr/>
          </p:nvPicPr>
          <p:blipFill>
            <a:blip r:embed="rId3" cstate="screen"/>
            <a:srcRect/>
            <a:stretch>
              <a:fillRect/>
            </a:stretch>
          </p:blipFill>
          <p:spPr bwMode="auto">
            <a:xfrm>
              <a:off x="2410" y="528"/>
              <a:ext cx="3350" cy="3130"/>
            </a:xfrm>
            <a:prstGeom prst="rect">
              <a:avLst/>
            </a:prstGeom>
            <a:noFill/>
            <a:ln w="9525">
              <a:noFill/>
              <a:miter lim="800000"/>
              <a:headEnd/>
              <a:tailEnd/>
            </a:ln>
          </p:spPr>
        </p:pic>
        <p:sp>
          <p:nvSpPr>
            <p:cNvPr id="7" name="Text Box 7"/>
            <p:cNvSpPr txBox="1">
              <a:spLocks noChangeArrowheads="1"/>
            </p:cNvSpPr>
            <p:nvPr/>
          </p:nvSpPr>
          <p:spPr bwMode="auto">
            <a:xfrm>
              <a:off x="-583" y="2882"/>
              <a:ext cx="2491" cy="634"/>
            </a:xfrm>
            <a:prstGeom prst="rect">
              <a:avLst/>
            </a:prstGeom>
            <a:noFill/>
            <a:ln w="9525">
              <a:noFill/>
              <a:miter lim="800000"/>
              <a:headEnd/>
              <a:tailEnd/>
            </a:ln>
          </p:spPr>
          <p:txBody>
            <a:bodyPr wrap="square">
              <a:spAutoFit/>
            </a:bodyPr>
            <a:lstStyle/>
            <a:p>
              <a:pPr>
                <a:spcBef>
                  <a:spcPct val="50000"/>
                </a:spcBef>
              </a:pPr>
              <a:r>
                <a:rPr lang="it-IT" sz="1800" b="1" dirty="0">
                  <a:latin typeface="Arial" charset="0"/>
                </a:rPr>
                <a:t>Moscardino</a:t>
              </a:r>
            </a:p>
          </p:txBody>
        </p:sp>
      </p:grpSp>
      <p:sp>
        <p:nvSpPr>
          <p:cNvPr id="8" name="Text Box 2"/>
          <p:cNvSpPr txBox="1">
            <a:spLocks noChangeArrowheads="1"/>
          </p:cNvSpPr>
          <p:nvPr/>
        </p:nvSpPr>
        <p:spPr bwMode="auto">
          <a:xfrm>
            <a:off x="304800" y="152400"/>
            <a:ext cx="9144000" cy="430887"/>
          </a:xfrm>
          <a:prstGeom prst="rect">
            <a:avLst/>
          </a:prstGeom>
          <a:noFill/>
          <a:ln w="9525">
            <a:noFill/>
            <a:miter lim="800000"/>
            <a:headEnd/>
            <a:tailEnd/>
          </a:ln>
        </p:spPr>
        <p:txBody>
          <a:bodyPr>
            <a:spAutoFit/>
          </a:bodyPr>
          <a:lstStyle/>
          <a:p>
            <a:pPr eaLnBrk="0" hangingPunct="0">
              <a:spcBef>
                <a:spcPct val="50000"/>
              </a:spcBef>
            </a:pPr>
            <a:r>
              <a:rPr lang="en-US" sz="2200" dirty="0" err="1" smtClean="0">
                <a:latin typeface="+mj-lt"/>
              </a:rPr>
              <a:t>Esempio</a:t>
            </a:r>
            <a:r>
              <a:rPr lang="en-US" sz="2200" dirty="0" smtClean="0">
                <a:latin typeface="+mj-lt"/>
              </a:rPr>
              <a:t>: </a:t>
            </a:r>
            <a:r>
              <a:rPr lang="en-US" sz="2200" dirty="0" err="1" smtClean="0">
                <a:latin typeface="+mj-lt"/>
              </a:rPr>
              <a:t>Mammiferi</a:t>
            </a:r>
            <a:r>
              <a:rPr lang="en-US" sz="2200" dirty="0" smtClean="0">
                <a:latin typeface="+mj-lt"/>
              </a:rPr>
              <a:t> del Veneto</a:t>
            </a:r>
            <a:endParaRPr lang="en-US" sz="2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79"/>
                                        </p:tgtEl>
                                        <p:attrNameLst>
                                          <p:attrName>style.visibility</p:attrName>
                                        </p:attrNameLst>
                                      </p:cBhvr>
                                      <p:to>
                                        <p:strVal val="visible"/>
                                      </p:to>
                                    </p:set>
                                    <p:animEffect transition="in" filter="dissolve">
                                      <p:cBhvr>
                                        <p:cTn id="7" dur="500"/>
                                        <p:tgtEl>
                                          <p:spTgt spid="5017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C:\paolucci\faunisti\faunisti foto\Dscn0004.jpg"/>
          <p:cNvPicPr>
            <a:picLocks noChangeAspect="1" noChangeArrowheads="1"/>
          </p:cNvPicPr>
          <p:nvPr/>
        </p:nvPicPr>
        <p:blipFill>
          <a:blip r:embed="rId3" cstate="screen"/>
          <a:srcRect/>
          <a:stretch>
            <a:fillRect/>
          </a:stretch>
        </p:blipFill>
        <p:spPr bwMode="auto">
          <a:xfrm>
            <a:off x="5103810" y="5181600"/>
            <a:ext cx="2135190" cy="1447800"/>
          </a:xfrm>
          <a:prstGeom prst="rect">
            <a:avLst/>
          </a:prstGeom>
          <a:noFill/>
          <a:ln w="9525">
            <a:noFill/>
            <a:miter lim="800000"/>
            <a:headEnd/>
            <a:tailEnd/>
          </a:ln>
        </p:spPr>
      </p:pic>
      <p:sp>
        <p:nvSpPr>
          <p:cNvPr id="67586" name="Text Box 2"/>
          <p:cNvSpPr txBox="1">
            <a:spLocks noChangeArrowheads="1"/>
          </p:cNvSpPr>
          <p:nvPr/>
        </p:nvSpPr>
        <p:spPr bwMode="auto">
          <a:xfrm>
            <a:off x="0" y="838200"/>
            <a:ext cx="9144000" cy="369332"/>
          </a:xfrm>
          <a:prstGeom prst="rect">
            <a:avLst/>
          </a:prstGeom>
          <a:solidFill>
            <a:srgbClr val="FFCC99"/>
          </a:solidFill>
          <a:ln w="9525">
            <a:noFill/>
            <a:miter lim="800000"/>
            <a:headEnd/>
            <a:tailEnd/>
          </a:ln>
          <a:effectLst/>
        </p:spPr>
        <p:txBody>
          <a:bodyPr>
            <a:spAutoFit/>
          </a:bodyPr>
          <a:lstStyle/>
          <a:p>
            <a:pPr lvl="0" algn="ctr" eaLnBrk="0" fontAlgn="base" hangingPunct="0">
              <a:spcBef>
                <a:spcPct val="50000"/>
              </a:spcBef>
              <a:spcAft>
                <a:spcPct val="0"/>
              </a:spcAft>
            </a:pPr>
            <a:r>
              <a:rPr lang="en-US" dirty="0">
                <a:latin typeface="Arial" charset="0"/>
              </a:rPr>
              <a:t>“4” </a:t>
            </a:r>
            <a:r>
              <a:rPr lang="en-US" dirty="0" smtClean="0">
                <a:latin typeface="Arial" charset="0"/>
              </a:rPr>
              <a:t>Specie </a:t>
            </a:r>
            <a:r>
              <a:rPr lang="en-US" dirty="0" err="1" smtClean="0">
                <a:latin typeface="Arial" charset="0"/>
              </a:rPr>
              <a:t>potenzialmente</a:t>
            </a:r>
            <a:r>
              <a:rPr lang="en-US" dirty="0" smtClean="0">
                <a:latin typeface="Arial" charset="0"/>
              </a:rPr>
              <a:t> </a:t>
            </a:r>
            <a:r>
              <a:rPr lang="en-US" dirty="0" err="1" smtClean="0">
                <a:latin typeface="Arial" charset="0"/>
              </a:rPr>
              <a:t>minacciate</a:t>
            </a:r>
            <a:r>
              <a:rPr lang="en-US" dirty="0" smtClean="0">
                <a:latin typeface="Arial" charset="0"/>
              </a:rPr>
              <a:t> (</a:t>
            </a:r>
            <a:r>
              <a:rPr lang="en-US" dirty="0" err="1" smtClean="0">
                <a:latin typeface="Arial" charset="0"/>
              </a:rPr>
              <a:t>IUCN</a:t>
            </a:r>
            <a:r>
              <a:rPr lang="en-US" dirty="0" smtClean="0">
                <a:latin typeface="Arial" charset="0"/>
              </a:rPr>
              <a:t>: Rare, Lower Risk </a:t>
            </a:r>
            <a:r>
              <a:rPr lang="en-US" dirty="0" err="1" smtClean="0">
                <a:latin typeface="Arial" charset="0"/>
              </a:rPr>
              <a:t>LR</a:t>
            </a:r>
            <a:r>
              <a:rPr lang="en-US" dirty="0" smtClean="0">
                <a:latin typeface="Arial" charset="0"/>
              </a:rPr>
              <a:t>)</a:t>
            </a:r>
          </a:p>
        </p:txBody>
      </p:sp>
      <p:sp>
        <p:nvSpPr>
          <p:cNvPr id="67587" name="Text Box 3"/>
          <p:cNvSpPr txBox="1">
            <a:spLocks noChangeArrowheads="1"/>
          </p:cNvSpPr>
          <p:nvPr/>
        </p:nvSpPr>
        <p:spPr bwMode="auto">
          <a:xfrm>
            <a:off x="609600" y="1828800"/>
            <a:ext cx="7848600" cy="2841625"/>
          </a:xfrm>
          <a:prstGeom prst="rect">
            <a:avLst/>
          </a:prstGeom>
          <a:solidFill>
            <a:srgbClr val="FFCC99"/>
          </a:solidFill>
          <a:ln w="9525">
            <a:noFill/>
            <a:miter lim="800000"/>
            <a:headEnd/>
            <a:tailEnd/>
          </a:ln>
          <a:effectLst/>
        </p:spPr>
        <p:txBody>
          <a:bodyPr>
            <a:spAutoFit/>
          </a:bodyPr>
          <a:lstStyle/>
          <a:p>
            <a:pPr marL="457200" indent="-457200" algn="ctr">
              <a:spcBef>
                <a:spcPct val="50000"/>
              </a:spcBef>
              <a:defRPr/>
            </a:pPr>
            <a:endParaRPr lang="it-IT" sz="1800">
              <a:latin typeface="Arial" charset="0"/>
            </a:endParaRPr>
          </a:p>
          <a:p>
            <a:pPr marL="457200" indent="-457200" algn="ctr">
              <a:spcBef>
                <a:spcPct val="50000"/>
              </a:spcBef>
              <a:defRPr/>
            </a:pPr>
            <a:r>
              <a:rPr lang="it-IT" sz="1800">
                <a:latin typeface="Arial" charset="0"/>
              </a:rPr>
              <a:t>Specie minacciate in numerose località della regione</a:t>
            </a:r>
          </a:p>
          <a:p>
            <a:pPr marL="457200" indent="-457200" algn="ctr">
              <a:spcBef>
                <a:spcPct val="50000"/>
              </a:spcBef>
              <a:buFontTx/>
              <a:buChar char="•"/>
              <a:defRPr/>
            </a:pPr>
            <a:r>
              <a:rPr lang="it-IT" sz="1800">
                <a:latin typeface="Arial" charset="0"/>
              </a:rPr>
              <a:t>Specie presenti a livello regionale con popolazioni scarse</a:t>
            </a:r>
          </a:p>
          <a:p>
            <a:pPr marL="457200" indent="-457200" algn="ctr">
              <a:spcBef>
                <a:spcPct val="50000"/>
              </a:spcBef>
              <a:buFontTx/>
              <a:buChar char="•"/>
              <a:defRPr/>
            </a:pPr>
            <a:r>
              <a:rPr lang="it-IT" sz="1800">
                <a:latin typeface="Arial" charset="0"/>
              </a:rPr>
              <a:t>Specie che vivono al margine dei loro areali; pur non esistendo allo stato attuale situazioni di minaccia, possono essere considerate potenzialmente minacciate a causa della loro circoscritta presenza sul territorio in habitat particolari</a:t>
            </a:r>
          </a:p>
          <a:p>
            <a:pPr marL="457200" indent="-457200" algn="ctr">
              <a:spcBef>
                <a:spcPct val="50000"/>
              </a:spcBef>
              <a:buFontTx/>
              <a:buChar char="•"/>
              <a:defRPr/>
            </a:pPr>
            <a:endParaRPr lang="it-IT" sz="1800">
              <a:latin typeface="Arial" charset="0"/>
            </a:endParaRPr>
          </a:p>
        </p:txBody>
      </p:sp>
      <p:sp>
        <p:nvSpPr>
          <p:cNvPr id="5" name="Text Box 10"/>
          <p:cNvSpPr txBox="1">
            <a:spLocks noChangeArrowheads="1"/>
          </p:cNvSpPr>
          <p:nvPr/>
        </p:nvSpPr>
        <p:spPr bwMode="auto">
          <a:xfrm>
            <a:off x="2514600" y="6324600"/>
            <a:ext cx="2667000" cy="366713"/>
          </a:xfrm>
          <a:prstGeom prst="rect">
            <a:avLst/>
          </a:prstGeom>
          <a:noFill/>
          <a:ln w="9525">
            <a:noFill/>
            <a:miter lim="800000"/>
            <a:headEnd/>
            <a:tailEnd/>
          </a:ln>
        </p:spPr>
        <p:txBody>
          <a:bodyPr>
            <a:spAutoFit/>
          </a:bodyPr>
          <a:lstStyle/>
          <a:p>
            <a:pPr>
              <a:spcBef>
                <a:spcPct val="50000"/>
              </a:spcBef>
            </a:pPr>
            <a:r>
              <a:rPr lang="it-IT" sz="1800" b="1" dirty="0">
                <a:latin typeface="Arial" charset="0"/>
              </a:rPr>
              <a:t>Toporagno acquaiolo</a:t>
            </a:r>
          </a:p>
        </p:txBody>
      </p:sp>
      <p:sp>
        <p:nvSpPr>
          <p:cNvPr id="6" name="Text Box 2"/>
          <p:cNvSpPr txBox="1">
            <a:spLocks noChangeArrowheads="1"/>
          </p:cNvSpPr>
          <p:nvPr/>
        </p:nvSpPr>
        <p:spPr bwMode="auto">
          <a:xfrm>
            <a:off x="304800" y="152400"/>
            <a:ext cx="9144000" cy="430887"/>
          </a:xfrm>
          <a:prstGeom prst="rect">
            <a:avLst/>
          </a:prstGeom>
          <a:noFill/>
          <a:ln w="9525">
            <a:noFill/>
            <a:miter lim="800000"/>
            <a:headEnd/>
            <a:tailEnd/>
          </a:ln>
        </p:spPr>
        <p:txBody>
          <a:bodyPr>
            <a:spAutoFit/>
          </a:bodyPr>
          <a:lstStyle/>
          <a:p>
            <a:pPr eaLnBrk="0" hangingPunct="0">
              <a:spcBef>
                <a:spcPct val="50000"/>
              </a:spcBef>
            </a:pPr>
            <a:r>
              <a:rPr lang="en-US" sz="2200" dirty="0" err="1" smtClean="0">
                <a:latin typeface="+mj-lt"/>
              </a:rPr>
              <a:t>Esempio</a:t>
            </a:r>
            <a:r>
              <a:rPr lang="en-US" sz="2200" dirty="0" smtClean="0">
                <a:latin typeface="+mj-lt"/>
              </a:rPr>
              <a:t>: </a:t>
            </a:r>
            <a:r>
              <a:rPr lang="en-US" sz="2200" dirty="0" err="1" smtClean="0">
                <a:latin typeface="+mj-lt"/>
              </a:rPr>
              <a:t>Mammiferi</a:t>
            </a:r>
            <a:r>
              <a:rPr lang="en-US" sz="2200" dirty="0" smtClean="0">
                <a:latin typeface="+mj-lt"/>
              </a:rPr>
              <a:t> del Veneto</a:t>
            </a:r>
            <a:endParaRPr lang="en-US" sz="2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dissolve">
                                      <p:cBhvr>
                                        <p:cTn id="7" dur="5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7"/>
                                        </p:tgtEl>
                                        <p:attrNameLst>
                                          <p:attrName>style.visibility</p:attrName>
                                        </p:attrNameLst>
                                      </p:cBhvr>
                                      <p:to>
                                        <p:strVal val="visible"/>
                                      </p:to>
                                    </p:set>
                                    <p:animEffect transition="in" filter="dissolve">
                                      <p:cBhvr>
                                        <p:cTn id="12"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0" y="838200"/>
            <a:ext cx="9144000" cy="369332"/>
          </a:xfrm>
          <a:prstGeom prst="rect">
            <a:avLst/>
          </a:prstGeom>
          <a:solidFill>
            <a:srgbClr val="FFFF99"/>
          </a:solidFill>
          <a:ln w="9525">
            <a:noFill/>
            <a:miter lim="800000"/>
            <a:headEnd/>
            <a:tailEnd/>
          </a:ln>
          <a:effectLst/>
        </p:spPr>
        <p:txBody>
          <a:bodyPr>
            <a:spAutoFit/>
          </a:bodyPr>
          <a:lstStyle/>
          <a:p>
            <a:pPr lvl="0" algn="ctr" eaLnBrk="0" hangingPunct="0">
              <a:spcBef>
                <a:spcPct val="50000"/>
              </a:spcBef>
              <a:defRPr/>
            </a:pPr>
            <a:r>
              <a:rPr lang="en-US" dirty="0">
                <a:latin typeface="Arial" charset="0"/>
              </a:rPr>
              <a:t>“5” </a:t>
            </a:r>
            <a:r>
              <a:rPr lang="en-US" dirty="0" smtClean="0">
                <a:latin typeface="Arial" charset="0"/>
              </a:rPr>
              <a:t>Specie </a:t>
            </a:r>
            <a:r>
              <a:rPr lang="en-US" dirty="0" smtClean="0">
                <a:latin typeface="Arial" charset="0"/>
              </a:rPr>
              <a:t>non </a:t>
            </a:r>
            <a:r>
              <a:rPr lang="en-US" dirty="0" err="1" smtClean="0">
                <a:latin typeface="Arial" charset="0"/>
              </a:rPr>
              <a:t>sufficientemente</a:t>
            </a:r>
            <a:r>
              <a:rPr lang="en-US" dirty="0" smtClean="0">
                <a:latin typeface="Arial" charset="0"/>
              </a:rPr>
              <a:t> </a:t>
            </a:r>
            <a:r>
              <a:rPr lang="en-US" dirty="0" err="1" smtClean="0">
                <a:latin typeface="Arial" charset="0"/>
              </a:rPr>
              <a:t>conosciute</a:t>
            </a:r>
            <a:r>
              <a:rPr lang="en-US" dirty="0" smtClean="0">
                <a:latin typeface="Arial" charset="0"/>
              </a:rPr>
              <a:t> (</a:t>
            </a:r>
            <a:r>
              <a:rPr lang="en-US" dirty="0" err="1" smtClean="0">
                <a:latin typeface="Arial" charset="0"/>
              </a:rPr>
              <a:t>IUCN</a:t>
            </a:r>
            <a:r>
              <a:rPr lang="en-US" dirty="0" smtClean="0">
                <a:latin typeface="Arial" charset="0"/>
              </a:rPr>
              <a:t>: Data deficient DD</a:t>
            </a:r>
            <a:r>
              <a:rPr lang="en-US" dirty="0" smtClean="0">
                <a:latin typeface="Arial" charset="0"/>
              </a:rPr>
              <a:t>)</a:t>
            </a:r>
            <a:endParaRPr lang="en-US" dirty="0">
              <a:latin typeface="Arial" charset="0"/>
            </a:endParaRPr>
          </a:p>
        </p:txBody>
      </p:sp>
      <p:sp>
        <p:nvSpPr>
          <p:cNvPr id="52227" name="Text Box 3"/>
          <p:cNvSpPr txBox="1">
            <a:spLocks noChangeArrowheads="1"/>
          </p:cNvSpPr>
          <p:nvPr/>
        </p:nvSpPr>
        <p:spPr bwMode="auto">
          <a:xfrm>
            <a:off x="609600" y="1524000"/>
            <a:ext cx="7848600" cy="2585323"/>
          </a:xfrm>
          <a:prstGeom prst="rect">
            <a:avLst/>
          </a:prstGeom>
          <a:solidFill>
            <a:srgbClr val="FFFF99"/>
          </a:solidFill>
          <a:ln w="9525">
            <a:noFill/>
            <a:miter lim="800000"/>
            <a:headEnd/>
            <a:tailEnd/>
          </a:ln>
          <a:effectLst/>
        </p:spPr>
        <p:txBody>
          <a:bodyPr>
            <a:spAutoFit/>
          </a:bodyPr>
          <a:lstStyle/>
          <a:p>
            <a:pPr>
              <a:spcBef>
                <a:spcPct val="50000"/>
              </a:spcBef>
              <a:defRPr/>
            </a:pPr>
            <a:endParaRPr lang="it-IT" sz="1800">
              <a:latin typeface="Arial" charset="0"/>
            </a:endParaRPr>
          </a:p>
          <a:p>
            <a:pPr>
              <a:spcBef>
                <a:spcPct val="50000"/>
              </a:spcBef>
              <a:defRPr/>
            </a:pPr>
            <a:endParaRPr lang="it-IT" sz="1800">
              <a:latin typeface="Arial" charset="0"/>
            </a:endParaRPr>
          </a:p>
          <a:p>
            <a:pPr algn="ctr">
              <a:spcBef>
                <a:spcPct val="50000"/>
              </a:spcBef>
              <a:defRPr/>
            </a:pPr>
            <a:r>
              <a:rPr lang="it-IT" sz="1800">
                <a:latin typeface="Arial" charset="0"/>
              </a:rPr>
              <a:t>Specie per le quali le conoscenze sulla presenza e diffusione in regione non sono ancora ben note e di conseguenza non si conoscono le reali minacce che possono interessare le loro popolazioni</a:t>
            </a:r>
          </a:p>
          <a:p>
            <a:pPr>
              <a:spcBef>
                <a:spcPct val="50000"/>
              </a:spcBef>
              <a:defRPr/>
            </a:pPr>
            <a:endParaRPr lang="it-IT" sz="1800">
              <a:latin typeface="Arial" charset="0"/>
            </a:endParaRPr>
          </a:p>
          <a:p>
            <a:pPr>
              <a:spcBef>
                <a:spcPct val="50000"/>
              </a:spcBef>
              <a:defRPr/>
            </a:pPr>
            <a:endParaRPr lang="it-IT" sz="1800">
              <a:latin typeface="Arial" charset="0"/>
            </a:endParaRPr>
          </a:p>
        </p:txBody>
      </p:sp>
      <p:grpSp>
        <p:nvGrpSpPr>
          <p:cNvPr id="6" name="Group 14"/>
          <p:cNvGrpSpPr>
            <a:grpSpLocks/>
          </p:cNvGrpSpPr>
          <p:nvPr/>
        </p:nvGrpSpPr>
        <p:grpSpPr bwMode="auto">
          <a:xfrm>
            <a:off x="4190813" y="4419600"/>
            <a:ext cx="4267387" cy="1685925"/>
            <a:chOff x="691" y="2544"/>
            <a:chExt cx="3917" cy="1686"/>
          </a:xfrm>
        </p:grpSpPr>
        <p:pic>
          <p:nvPicPr>
            <p:cNvPr id="7" name="Picture 7" descr="C:\paolucci\faunisti\faunisti foto\Dscn0006.jpg"/>
            <p:cNvPicPr>
              <a:picLocks noChangeAspect="1" noChangeArrowheads="1"/>
            </p:cNvPicPr>
            <p:nvPr/>
          </p:nvPicPr>
          <p:blipFill>
            <a:blip r:embed="rId3" cstate="screen"/>
            <a:srcRect/>
            <a:stretch>
              <a:fillRect/>
            </a:stretch>
          </p:blipFill>
          <p:spPr bwMode="auto">
            <a:xfrm>
              <a:off x="2592" y="2544"/>
              <a:ext cx="2016" cy="1686"/>
            </a:xfrm>
            <a:prstGeom prst="rect">
              <a:avLst/>
            </a:prstGeom>
            <a:noFill/>
            <a:ln w="9525">
              <a:noFill/>
              <a:miter lim="800000"/>
              <a:headEnd/>
              <a:tailEnd/>
            </a:ln>
          </p:spPr>
        </p:pic>
        <p:sp>
          <p:nvSpPr>
            <p:cNvPr id="8" name="Text Box 11"/>
            <p:cNvSpPr txBox="1">
              <a:spLocks noChangeArrowheads="1"/>
            </p:cNvSpPr>
            <p:nvPr/>
          </p:nvSpPr>
          <p:spPr bwMode="auto">
            <a:xfrm>
              <a:off x="691" y="3840"/>
              <a:ext cx="2141" cy="369"/>
            </a:xfrm>
            <a:prstGeom prst="rect">
              <a:avLst/>
            </a:prstGeom>
            <a:noFill/>
            <a:ln w="9525">
              <a:noFill/>
              <a:miter lim="800000"/>
              <a:headEnd/>
              <a:tailEnd/>
            </a:ln>
          </p:spPr>
          <p:txBody>
            <a:bodyPr wrap="square">
              <a:spAutoFit/>
            </a:bodyPr>
            <a:lstStyle/>
            <a:p>
              <a:pPr>
                <a:spcBef>
                  <a:spcPct val="50000"/>
                </a:spcBef>
              </a:pPr>
              <a:r>
                <a:rPr lang="it-IT" sz="1800" dirty="0">
                  <a:latin typeface="Arial" charset="0"/>
                </a:rPr>
                <a:t>Mustiolo etrusco</a:t>
              </a:r>
            </a:p>
          </p:txBody>
        </p:sp>
      </p:grpSp>
      <p:grpSp>
        <p:nvGrpSpPr>
          <p:cNvPr id="9" name="Group 12"/>
          <p:cNvGrpSpPr>
            <a:grpSpLocks/>
          </p:cNvGrpSpPr>
          <p:nvPr/>
        </p:nvGrpSpPr>
        <p:grpSpPr bwMode="auto">
          <a:xfrm>
            <a:off x="0" y="4343400"/>
            <a:ext cx="3886200" cy="2499916"/>
            <a:chOff x="-536" y="816"/>
            <a:chExt cx="3128" cy="2043"/>
          </a:xfrm>
        </p:grpSpPr>
        <p:pic>
          <p:nvPicPr>
            <p:cNvPr id="10" name="Picture 5" descr="C:\paolucci\faunisti\faunisti foto\Dscn0007.jpg"/>
            <p:cNvPicPr>
              <a:picLocks noChangeAspect="1" noChangeArrowheads="1"/>
            </p:cNvPicPr>
            <p:nvPr/>
          </p:nvPicPr>
          <p:blipFill>
            <a:blip r:embed="rId4" cstate="screen"/>
            <a:srcRect/>
            <a:stretch>
              <a:fillRect/>
            </a:stretch>
          </p:blipFill>
          <p:spPr bwMode="auto">
            <a:xfrm>
              <a:off x="384" y="816"/>
              <a:ext cx="2208" cy="2043"/>
            </a:xfrm>
            <a:prstGeom prst="rect">
              <a:avLst/>
            </a:prstGeom>
            <a:noFill/>
            <a:ln w="9525">
              <a:noFill/>
              <a:miter lim="800000"/>
              <a:headEnd/>
              <a:tailEnd/>
            </a:ln>
          </p:spPr>
        </p:pic>
        <p:sp>
          <p:nvSpPr>
            <p:cNvPr id="11" name="Text Box 9"/>
            <p:cNvSpPr txBox="1">
              <a:spLocks noChangeArrowheads="1"/>
            </p:cNvSpPr>
            <p:nvPr/>
          </p:nvSpPr>
          <p:spPr bwMode="auto">
            <a:xfrm>
              <a:off x="-536" y="2311"/>
              <a:ext cx="864" cy="302"/>
            </a:xfrm>
            <a:prstGeom prst="rect">
              <a:avLst/>
            </a:prstGeom>
            <a:noFill/>
            <a:ln w="9525">
              <a:noFill/>
              <a:miter lim="800000"/>
              <a:headEnd/>
              <a:tailEnd/>
            </a:ln>
          </p:spPr>
          <p:txBody>
            <a:bodyPr>
              <a:spAutoFit/>
            </a:bodyPr>
            <a:lstStyle/>
            <a:p>
              <a:pPr>
                <a:spcBef>
                  <a:spcPct val="50000"/>
                </a:spcBef>
              </a:pPr>
              <a:r>
                <a:rPr lang="it-IT" sz="1800" dirty="0">
                  <a:latin typeface="Arial" charset="0"/>
                </a:rPr>
                <a:t>Driomio</a:t>
              </a:r>
            </a:p>
          </p:txBody>
        </p:sp>
      </p:grpSp>
      <p:sp>
        <p:nvSpPr>
          <p:cNvPr id="12" name="Text Box 2"/>
          <p:cNvSpPr txBox="1">
            <a:spLocks noChangeArrowheads="1"/>
          </p:cNvSpPr>
          <p:nvPr/>
        </p:nvSpPr>
        <p:spPr bwMode="auto">
          <a:xfrm>
            <a:off x="304800" y="152400"/>
            <a:ext cx="9144000" cy="430887"/>
          </a:xfrm>
          <a:prstGeom prst="rect">
            <a:avLst/>
          </a:prstGeom>
          <a:noFill/>
          <a:ln w="9525">
            <a:noFill/>
            <a:miter lim="800000"/>
            <a:headEnd/>
            <a:tailEnd/>
          </a:ln>
        </p:spPr>
        <p:txBody>
          <a:bodyPr>
            <a:spAutoFit/>
          </a:bodyPr>
          <a:lstStyle/>
          <a:p>
            <a:pPr eaLnBrk="0" hangingPunct="0">
              <a:spcBef>
                <a:spcPct val="50000"/>
              </a:spcBef>
            </a:pPr>
            <a:r>
              <a:rPr lang="en-US" sz="2200" dirty="0" err="1" smtClean="0">
                <a:latin typeface="+mj-lt"/>
              </a:rPr>
              <a:t>Esempio</a:t>
            </a:r>
            <a:r>
              <a:rPr lang="en-US" sz="2200" dirty="0" smtClean="0">
                <a:latin typeface="+mj-lt"/>
              </a:rPr>
              <a:t>: </a:t>
            </a:r>
            <a:r>
              <a:rPr lang="en-US" sz="2200" dirty="0" err="1" smtClean="0">
                <a:latin typeface="+mj-lt"/>
              </a:rPr>
              <a:t>Mammiferi</a:t>
            </a:r>
            <a:r>
              <a:rPr lang="en-US" sz="2200" dirty="0" smtClean="0">
                <a:latin typeface="+mj-lt"/>
              </a:rPr>
              <a:t> del Veneto</a:t>
            </a:r>
            <a:endParaRPr lang="en-US" sz="2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dissolve">
                                      <p:cBhvr>
                                        <p:cTn id="7" dur="500"/>
                                        <p:tgtEl>
                                          <p:spTgt spid="522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0"/>
            <a:ext cx="9144000" cy="369332"/>
          </a:xfrm>
          <a:prstGeom prst="rect">
            <a:avLst/>
          </a:prstGeom>
          <a:solidFill>
            <a:schemeClr val="bg1">
              <a:lumMod val="85000"/>
            </a:schemeClr>
          </a:solidFill>
          <a:ln w="9525">
            <a:noFill/>
            <a:miter lim="800000"/>
            <a:headEnd/>
            <a:tailEnd/>
          </a:ln>
          <a:effectLst/>
        </p:spPr>
        <p:txBody>
          <a:bodyPr wrap="square">
            <a:spAutoFit/>
          </a:bodyPr>
          <a:lstStyle/>
          <a:p>
            <a:pPr algn="ctr" eaLnBrk="0" fontAlgn="base" hangingPunct="0">
              <a:spcBef>
                <a:spcPct val="50000"/>
              </a:spcBef>
              <a:spcAft>
                <a:spcPct val="0"/>
              </a:spcAft>
              <a:defRPr/>
            </a:pPr>
            <a:r>
              <a:rPr lang="en-US" dirty="0" smtClean="0">
                <a:latin typeface="Arial" charset="0"/>
              </a:rPr>
              <a:t>“? ” </a:t>
            </a:r>
            <a:r>
              <a:rPr lang="en-US" dirty="0" err="1" smtClean="0">
                <a:latin typeface="Arial" charset="0"/>
              </a:rPr>
              <a:t>Situazione</a:t>
            </a:r>
            <a:r>
              <a:rPr lang="en-US" dirty="0" smtClean="0">
                <a:latin typeface="Arial" charset="0"/>
              </a:rPr>
              <a:t> </a:t>
            </a:r>
            <a:r>
              <a:rPr lang="en-US" dirty="0" err="1" smtClean="0">
                <a:latin typeface="Arial" charset="0"/>
              </a:rPr>
              <a:t>di</a:t>
            </a:r>
            <a:r>
              <a:rPr lang="en-US" dirty="0" smtClean="0">
                <a:latin typeface="Arial" charset="0"/>
              </a:rPr>
              <a:t> </a:t>
            </a:r>
            <a:r>
              <a:rPr lang="en-US" dirty="0" err="1" smtClean="0">
                <a:latin typeface="Arial" charset="0"/>
              </a:rPr>
              <a:t>minaccia</a:t>
            </a:r>
            <a:r>
              <a:rPr lang="en-US" dirty="0" smtClean="0">
                <a:latin typeface="Arial" charset="0"/>
              </a:rPr>
              <a:t> </a:t>
            </a:r>
            <a:r>
              <a:rPr lang="en-US" dirty="0" err="1" smtClean="0">
                <a:latin typeface="Arial" charset="0"/>
              </a:rPr>
              <a:t>sconosciuta</a:t>
            </a:r>
            <a:r>
              <a:rPr lang="en-US" dirty="0" smtClean="0">
                <a:latin typeface="Arial" charset="0"/>
              </a:rPr>
              <a:t> (</a:t>
            </a:r>
            <a:r>
              <a:rPr lang="en-US" dirty="0" err="1" smtClean="0">
                <a:latin typeface="Arial" charset="0"/>
              </a:rPr>
              <a:t>IUCN</a:t>
            </a:r>
            <a:r>
              <a:rPr lang="en-US" dirty="0" smtClean="0">
                <a:latin typeface="Arial" charset="0"/>
              </a:rPr>
              <a:t>: Not Evaluated)</a:t>
            </a:r>
            <a:endParaRPr lang="it-IT" dirty="0" smtClean="0">
              <a:latin typeface="Arial" charset="0"/>
            </a:endParaRPr>
          </a:p>
        </p:txBody>
      </p:sp>
      <p:sp>
        <p:nvSpPr>
          <p:cNvPr id="4" name="Text Box 2"/>
          <p:cNvSpPr txBox="1">
            <a:spLocks noChangeArrowheads="1"/>
          </p:cNvSpPr>
          <p:nvPr/>
        </p:nvSpPr>
        <p:spPr bwMode="auto">
          <a:xfrm>
            <a:off x="304800" y="152400"/>
            <a:ext cx="9144000" cy="430887"/>
          </a:xfrm>
          <a:prstGeom prst="rect">
            <a:avLst/>
          </a:prstGeom>
          <a:noFill/>
          <a:ln w="9525">
            <a:noFill/>
            <a:miter lim="800000"/>
            <a:headEnd/>
            <a:tailEnd/>
          </a:ln>
        </p:spPr>
        <p:txBody>
          <a:bodyPr>
            <a:spAutoFit/>
          </a:bodyPr>
          <a:lstStyle/>
          <a:p>
            <a:pPr eaLnBrk="0" hangingPunct="0">
              <a:spcBef>
                <a:spcPct val="50000"/>
              </a:spcBef>
            </a:pPr>
            <a:r>
              <a:rPr lang="en-US" sz="2200" dirty="0" err="1" smtClean="0">
                <a:latin typeface="+mj-lt"/>
              </a:rPr>
              <a:t>Esempio</a:t>
            </a:r>
            <a:r>
              <a:rPr lang="en-US" sz="2200" dirty="0" smtClean="0">
                <a:latin typeface="+mj-lt"/>
              </a:rPr>
              <a:t>: </a:t>
            </a:r>
            <a:r>
              <a:rPr lang="en-US" sz="2200" dirty="0" err="1" smtClean="0">
                <a:latin typeface="+mj-lt"/>
              </a:rPr>
              <a:t>Mammiferi</a:t>
            </a:r>
            <a:r>
              <a:rPr lang="en-US" sz="2200" dirty="0" smtClean="0">
                <a:latin typeface="+mj-lt"/>
              </a:rPr>
              <a:t> del Veneto</a:t>
            </a:r>
            <a:endParaRPr lang="en-US" sz="2200" dirty="0">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nationalredlist.org/files/2012/05/National-regional-categories-and-criteria.png"/>
          <p:cNvPicPr>
            <a:picLocks noChangeAspect="1" noChangeArrowheads="1"/>
          </p:cNvPicPr>
          <p:nvPr/>
        </p:nvPicPr>
        <p:blipFill>
          <a:blip r:embed="rId3" cstate="screen"/>
          <a:srcRect/>
          <a:stretch>
            <a:fillRect/>
          </a:stretch>
        </p:blipFill>
        <p:spPr bwMode="auto">
          <a:xfrm>
            <a:off x="533400" y="76201"/>
            <a:ext cx="4237720" cy="3581400"/>
          </a:xfrm>
          <a:prstGeom prst="rect">
            <a:avLst/>
          </a:prstGeom>
          <a:noFill/>
        </p:spPr>
      </p:pic>
      <p:sp>
        <p:nvSpPr>
          <p:cNvPr id="7" name="Right Arrow 6"/>
          <p:cNvSpPr/>
          <p:nvPr/>
        </p:nvSpPr>
        <p:spPr>
          <a:xfrm>
            <a:off x="4191000" y="1371600"/>
            <a:ext cx="1600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ctangle 7"/>
          <p:cNvSpPr/>
          <p:nvPr/>
        </p:nvSpPr>
        <p:spPr>
          <a:xfrm>
            <a:off x="5867400" y="990600"/>
            <a:ext cx="1447800" cy="830997"/>
          </a:xfrm>
          <a:prstGeom prst="rect">
            <a:avLst/>
          </a:prstGeom>
        </p:spPr>
        <p:txBody>
          <a:bodyPr wrap="square">
            <a:spAutoFit/>
          </a:bodyPr>
          <a:lstStyle/>
          <a:p>
            <a:r>
              <a:rPr lang="sv-SE" sz="2400" dirty="0" smtClean="0"/>
              <a:t>Specie di lista </a:t>
            </a:r>
            <a:r>
              <a:rPr lang="sv-SE" sz="2400" dirty="0" err="1" smtClean="0"/>
              <a:t>rossa</a:t>
            </a:r>
            <a:endParaRPr lang="it-IT" sz="2400" dirty="0" smtClean="0">
              <a:solidFill>
                <a:schemeClr val="tx2"/>
              </a:solidFill>
            </a:endParaRPr>
          </a:p>
        </p:txBody>
      </p:sp>
      <p:pic>
        <p:nvPicPr>
          <p:cNvPr id="56321" name="Picture 1"/>
          <p:cNvPicPr>
            <a:picLocks noChangeAspect="1" noChangeArrowheads="1"/>
          </p:cNvPicPr>
          <p:nvPr/>
        </p:nvPicPr>
        <p:blipFill>
          <a:blip r:embed="rId4" cstate="screen"/>
          <a:srcRect/>
          <a:stretch>
            <a:fillRect/>
          </a:stretch>
        </p:blipFill>
        <p:spPr bwMode="auto">
          <a:xfrm>
            <a:off x="3048000" y="3657600"/>
            <a:ext cx="5103813" cy="2333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5" name="Rectangle 4"/>
          <p:cNvSpPr/>
          <p:nvPr/>
        </p:nvSpPr>
        <p:spPr>
          <a:xfrm>
            <a:off x="152400" y="147935"/>
            <a:ext cx="6781800" cy="461665"/>
          </a:xfrm>
          <a:prstGeom prst="rect">
            <a:avLst/>
          </a:prstGeom>
        </p:spPr>
        <p:txBody>
          <a:bodyPr wrap="square">
            <a:spAutoFit/>
          </a:bodyPr>
          <a:lstStyle/>
          <a:p>
            <a:r>
              <a:rPr lang="sv-SE" sz="2400" dirty="0" smtClean="0"/>
              <a:t>I </a:t>
            </a:r>
            <a:r>
              <a:rPr lang="sv-SE" sz="2400" dirty="0" err="1" smtClean="0"/>
              <a:t>criteri</a:t>
            </a:r>
            <a:r>
              <a:rPr lang="sv-SE" sz="2400" dirty="0" smtClean="0"/>
              <a:t> per </a:t>
            </a:r>
            <a:r>
              <a:rPr lang="sv-SE" sz="2400" dirty="0" err="1" smtClean="0"/>
              <a:t>definire</a:t>
            </a:r>
            <a:r>
              <a:rPr lang="sv-SE" sz="2400" dirty="0" smtClean="0"/>
              <a:t> CR, EN e VU</a:t>
            </a:r>
            <a:endParaRPr lang="it-IT" sz="2400" dirty="0" smtClean="0">
              <a:solidFill>
                <a:schemeClr val="tx2"/>
              </a:solidFill>
            </a:endParaRPr>
          </a:p>
        </p:txBody>
      </p:sp>
      <p:sp>
        <p:nvSpPr>
          <p:cNvPr id="6" name="Rectangle 5"/>
          <p:cNvSpPr/>
          <p:nvPr/>
        </p:nvSpPr>
        <p:spPr>
          <a:xfrm>
            <a:off x="304800" y="1138535"/>
            <a:ext cx="6781800" cy="461665"/>
          </a:xfrm>
          <a:prstGeom prst="rect">
            <a:avLst/>
          </a:prstGeom>
        </p:spPr>
        <p:txBody>
          <a:bodyPr wrap="square">
            <a:spAutoFit/>
          </a:bodyPr>
          <a:lstStyle/>
          <a:p>
            <a:r>
              <a:rPr lang="sv-SE" sz="2400" dirty="0" smtClean="0"/>
              <a:t>I </a:t>
            </a:r>
            <a:r>
              <a:rPr lang="sv-SE" sz="2400" dirty="0" err="1" smtClean="0"/>
              <a:t>criteri</a:t>
            </a:r>
            <a:r>
              <a:rPr lang="sv-SE" sz="2400" dirty="0" smtClean="0"/>
              <a:t> </a:t>
            </a:r>
            <a:r>
              <a:rPr lang="sv-SE" sz="2400" dirty="0" err="1" smtClean="0"/>
              <a:t>sono</a:t>
            </a:r>
            <a:r>
              <a:rPr lang="sv-SE" sz="2400" dirty="0" smtClean="0"/>
              <a:t> il </a:t>
            </a:r>
            <a:r>
              <a:rPr lang="sv-SE" sz="2400" dirty="0" err="1" smtClean="0"/>
              <a:t>cuore</a:t>
            </a:r>
            <a:r>
              <a:rPr lang="sv-SE" sz="2400" dirty="0" smtClean="0"/>
              <a:t> del </a:t>
            </a:r>
            <a:r>
              <a:rPr lang="sv-SE" sz="2400" dirty="0" err="1" smtClean="0"/>
              <a:t>processo</a:t>
            </a:r>
            <a:r>
              <a:rPr lang="sv-SE" sz="2400" dirty="0" smtClean="0"/>
              <a:t> di </a:t>
            </a:r>
            <a:r>
              <a:rPr lang="sv-SE" sz="2400" dirty="0" err="1" smtClean="0"/>
              <a:t>classificazione</a:t>
            </a:r>
            <a:endParaRPr lang="it-IT" sz="2400" dirty="0" smtClean="0">
              <a:solidFill>
                <a:schemeClr val="tx2"/>
              </a:solidFill>
            </a:endParaRPr>
          </a:p>
        </p:txBody>
      </p:sp>
      <p:sp>
        <p:nvSpPr>
          <p:cNvPr id="7" name="Rectangle 6"/>
          <p:cNvSpPr/>
          <p:nvPr/>
        </p:nvSpPr>
        <p:spPr>
          <a:xfrm>
            <a:off x="381000" y="2160925"/>
            <a:ext cx="8153400" cy="3477875"/>
          </a:xfrm>
          <a:prstGeom prst="rect">
            <a:avLst/>
          </a:prstGeom>
        </p:spPr>
        <p:txBody>
          <a:bodyPr wrap="square">
            <a:spAutoFit/>
          </a:bodyPr>
          <a:lstStyle/>
          <a:p>
            <a:pPr marL="609600" indent="-609600">
              <a:buClr>
                <a:schemeClr val="tx1"/>
              </a:buClr>
            </a:pPr>
            <a:r>
              <a:rPr lang="en-GB" sz="2200" dirty="0" smtClean="0"/>
              <a:t>A. Declining </a:t>
            </a:r>
            <a:r>
              <a:rPr lang="en-GB" sz="2200" dirty="0" smtClean="0"/>
              <a:t>population (past, present and/or projected</a:t>
            </a:r>
            <a:r>
              <a:rPr lang="en-GB" sz="2200" dirty="0" smtClean="0"/>
              <a:t>)</a:t>
            </a:r>
          </a:p>
          <a:p>
            <a:pPr marL="609600" indent="-609600">
              <a:buClr>
                <a:schemeClr val="tx1"/>
              </a:buClr>
            </a:pPr>
            <a:endParaRPr lang="en-GB" sz="2200" dirty="0" smtClean="0"/>
          </a:p>
          <a:p>
            <a:pPr marL="609600" indent="-609600">
              <a:buClr>
                <a:schemeClr val="tx1"/>
              </a:buClr>
            </a:pPr>
            <a:r>
              <a:rPr lang="en-GB" sz="2200" dirty="0" smtClean="0"/>
              <a:t>B. Geographic range size, and fragmentation, decline or fluctuations </a:t>
            </a:r>
            <a:endParaRPr lang="en-GB" sz="2200" dirty="0" smtClean="0"/>
          </a:p>
          <a:p>
            <a:pPr marL="609600" indent="-609600">
              <a:buClr>
                <a:schemeClr val="tx1"/>
              </a:buClr>
            </a:pPr>
            <a:endParaRPr lang="en-GB" sz="2200" dirty="0" smtClean="0"/>
          </a:p>
          <a:p>
            <a:pPr marL="609600" indent="-609600">
              <a:buClr>
                <a:schemeClr val="tx1"/>
              </a:buClr>
            </a:pPr>
            <a:r>
              <a:rPr lang="en-GB" sz="2200" dirty="0" smtClean="0"/>
              <a:t>C. Small population size and fragmentation, decline, or fluctuations </a:t>
            </a:r>
            <a:endParaRPr lang="en-GB" sz="2200" dirty="0" smtClean="0"/>
          </a:p>
          <a:p>
            <a:pPr marL="609600" indent="-609600">
              <a:buClr>
                <a:schemeClr val="tx1"/>
              </a:buClr>
            </a:pPr>
            <a:endParaRPr lang="en-GB" sz="2200" dirty="0" smtClean="0"/>
          </a:p>
          <a:p>
            <a:pPr marL="609600" indent="-609600">
              <a:buClr>
                <a:schemeClr val="tx1"/>
              </a:buClr>
            </a:pPr>
            <a:r>
              <a:rPr lang="en-GB" sz="2200" dirty="0" smtClean="0"/>
              <a:t>D. Very small population or very restricted distribution </a:t>
            </a:r>
            <a:endParaRPr lang="en-GB" sz="2200" dirty="0" smtClean="0"/>
          </a:p>
          <a:p>
            <a:pPr marL="609600" indent="-609600">
              <a:buClr>
                <a:schemeClr val="tx1"/>
              </a:buClr>
            </a:pPr>
            <a:endParaRPr lang="en-GB" sz="2200" dirty="0" smtClean="0"/>
          </a:p>
          <a:p>
            <a:pPr marL="609600" indent="-609600">
              <a:buClr>
                <a:schemeClr val="tx1"/>
              </a:buClr>
            </a:pPr>
            <a:r>
              <a:rPr lang="en-GB" sz="2200" dirty="0" smtClean="0"/>
              <a:t>E. Quantitative analysis of extinction risk (e.g., Population Viability Analysis)</a:t>
            </a:r>
            <a:endParaRPr lang="en-US" sz="22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graphicFrame>
        <p:nvGraphicFramePr>
          <p:cNvPr id="6" name="Group 3"/>
          <p:cNvGraphicFramePr>
            <a:graphicFrameLocks/>
          </p:cNvGraphicFramePr>
          <p:nvPr/>
        </p:nvGraphicFramePr>
        <p:xfrm>
          <a:off x="3276600" y="2209800"/>
          <a:ext cx="4578541" cy="2871281"/>
        </p:xfrm>
        <a:graphic>
          <a:graphicData uri="http://schemas.openxmlformats.org/drawingml/2006/table">
            <a:tbl>
              <a:tblPr/>
              <a:tblGrid>
                <a:gridCol w="1016191"/>
                <a:gridCol w="1038225"/>
                <a:gridCol w="1038225"/>
                <a:gridCol w="1485900"/>
              </a:tblGrid>
              <a:tr h="585281">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err="1" smtClean="0">
                          <a:ln>
                            <a:noFill/>
                          </a:ln>
                          <a:solidFill>
                            <a:schemeClr val="tx1"/>
                          </a:solidFill>
                          <a:effectLst/>
                          <a:latin typeface="+mj-lt"/>
                        </a:rPr>
                        <a:t>Criteri</a:t>
                      </a:r>
                      <a:endParaRPr kumimoji="0" lang="en-US" sz="2400" b="0" i="0" u="none" strike="noStrike" cap="none" normalizeH="0" baseline="0" dirty="0" smtClean="0">
                        <a:ln>
                          <a:noFill/>
                        </a:ln>
                        <a:solidFill>
                          <a:schemeClr val="tx1"/>
                        </a:solidFill>
                        <a:effectLst/>
                        <a:latin typeface="+mj-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rgbClr val="FF0000"/>
                          </a:solidFill>
                          <a:effectLst/>
                          <a:latin typeface="+mj-lt"/>
                        </a:rPr>
                        <a:t>CR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rgbClr val="FF0000"/>
                          </a:solidFill>
                          <a:effectLst/>
                          <a:latin typeface="+mj-lt"/>
                        </a:rPr>
                        <a:t>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rgbClr val="FF0000"/>
                          </a:solidFill>
                          <a:effectLst/>
                          <a:latin typeface="+mj-lt"/>
                        </a:rPr>
                        <a:t>VU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25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rgbClr val="FF0000"/>
                          </a:solidFill>
                          <a:effectLst/>
                          <a:latin typeface="+mj-lt"/>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err="1" smtClean="0">
                          <a:ln>
                            <a:noFill/>
                          </a:ln>
                          <a:solidFill>
                            <a:schemeClr val="tx1"/>
                          </a:solidFill>
                          <a:effectLst/>
                          <a:latin typeface="+mj-lt"/>
                        </a:rPr>
                        <a:t>Valore</a:t>
                      </a:r>
                      <a:endParaRPr kumimoji="0" lang="en-US" sz="24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err="1" smtClean="0">
                          <a:ln>
                            <a:noFill/>
                          </a:ln>
                          <a:solidFill>
                            <a:schemeClr val="tx1"/>
                          </a:solidFill>
                          <a:effectLst/>
                          <a:latin typeface="+mj-lt"/>
                        </a:rPr>
                        <a:t>Valore</a:t>
                      </a:r>
                      <a:endParaRPr kumimoji="0" lang="en-US" sz="24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mj-lt"/>
                        </a:rPr>
                        <a:t>Valore</a:t>
                      </a:r>
                      <a:endParaRPr kumimoji="0" lang="en-US" sz="24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25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rgbClr val="FF0000"/>
                          </a:solidFill>
                          <a:effectLst/>
                          <a:latin typeface="+mj-lt"/>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mj-lt"/>
                        </a:rPr>
                        <a:t>Valore</a:t>
                      </a:r>
                      <a:endParaRPr kumimoji="0" lang="en-US" sz="24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err="1" smtClean="0">
                          <a:ln>
                            <a:noFill/>
                          </a:ln>
                          <a:solidFill>
                            <a:schemeClr val="tx1"/>
                          </a:solidFill>
                          <a:effectLst/>
                          <a:latin typeface="+mj-lt"/>
                        </a:rPr>
                        <a:t>Valore</a:t>
                      </a:r>
                      <a:endParaRPr kumimoji="0" lang="en-US" sz="24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err="1" smtClean="0">
                          <a:ln>
                            <a:noFill/>
                          </a:ln>
                          <a:solidFill>
                            <a:schemeClr val="tx1"/>
                          </a:solidFill>
                          <a:effectLst/>
                          <a:latin typeface="+mj-lt"/>
                        </a:rPr>
                        <a:t>Valore</a:t>
                      </a:r>
                      <a:endParaRPr kumimoji="0" lang="en-US" sz="24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25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rgbClr val="FF0000"/>
                          </a:solidFill>
                          <a:effectLst/>
                          <a:latin typeface="+mj-lt"/>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mj-lt"/>
                        </a:rPr>
                        <a:t>Valore</a:t>
                      </a:r>
                      <a:endParaRPr kumimoji="0" lang="en-US" sz="24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mj-lt"/>
                        </a:rPr>
                        <a:t>Valore</a:t>
                      </a:r>
                      <a:endParaRPr kumimoji="0" lang="en-US" sz="24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err="1" smtClean="0">
                          <a:ln>
                            <a:noFill/>
                          </a:ln>
                          <a:solidFill>
                            <a:schemeClr val="tx1"/>
                          </a:solidFill>
                          <a:effectLst/>
                          <a:latin typeface="+mj-lt"/>
                        </a:rPr>
                        <a:t>Valore</a:t>
                      </a:r>
                      <a:endParaRPr kumimoji="0" lang="en-US" sz="24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25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rgbClr val="FF0000"/>
                          </a:solidFill>
                          <a:effectLst/>
                          <a:latin typeface="+mj-lt"/>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mj-lt"/>
                        </a:rPr>
                        <a:t>Valore</a:t>
                      </a:r>
                      <a:endParaRPr kumimoji="0" lang="en-US" sz="24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smtClean="0">
                          <a:ln>
                            <a:noFill/>
                          </a:ln>
                          <a:solidFill>
                            <a:schemeClr val="tx1"/>
                          </a:solidFill>
                          <a:effectLst/>
                          <a:latin typeface="+mj-lt"/>
                        </a:rPr>
                        <a:t>Valore</a:t>
                      </a:r>
                      <a:endParaRPr kumimoji="0" lang="en-US" sz="24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err="1" smtClean="0">
                          <a:ln>
                            <a:noFill/>
                          </a:ln>
                          <a:solidFill>
                            <a:schemeClr val="tx1"/>
                          </a:solidFill>
                          <a:effectLst/>
                          <a:latin typeface="+mj-lt"/>
                        </a:rPr>
                        <a:t>Valore</a:t>
                      </a:r>
                      <a:endParaRPr kumimoji="0" lang="en-US" sz="24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531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smtClean="0">
                          <a:ln>
                            <a:noFill/>
                          </a:ln>
                          <a:solidFill>
                            <a:srgbClr val="FF0000"/>
                          </a:solidFill>
                          <a:effectLst/>
                          <a:latin typeface="+mj-lt"/>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err="1" smtClean="0">
                          <a:ln>
                            <a:noFill/>
                          </a:ln>
                          <a:solidFill>
                            <a:schemeClr val="tx1"/>
                          </a:solidFill>
                          <a:effectLst/>
                          <a:latin typeface="+mj-lt"/>
                        </a:rPr>
                        <a:t>Valore</a:t>
                      </a:r>
                      <a:endParaRPr kumimoji="0" lang="en-US" sz="24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err="1" smtClean="0">
                          <a:ln>
                            <a:noFill/>
                          </a:ln>
                          <a:solidFill>
                            <a:schemeClr val="tx1"/>
                          </a:solidFill>
                          <a:effectLst/>
                          <a:latin typeface="+mj-lt"/>
                        </a:rPr>
                        <a:t>Valore</a:t>
                      </a:r>
                      <a:endParaRPr kumimoji="0" lang="en-US" sz="24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400" b="0" i="0" u="none" strike="noStrike" cap="none" normalizeH="0" baseline="0" dirty="0" err="1" smtClean="0">
                          <a:ln>
                            <a:noFill/>
                          </a:ln>
                          <a:solidFill>
                            <a:schemeClr val="tx1"/>
                          </a:solidFill>
                          <a:effectLst/>
                          <a:latin typeface="+mj-lt"/>
                        </a:rPr>
                        <a:t>Valore</a:t>
                      </a:r>
                      <a:endParaRPr kumimoji="0" lang="en-US" sz="2400" b="0" i="0" u="none" strike="noStrike" cap="none" normalizeH="0" baseline="0" dirty="0" smtClean="0">
                        <a:ln>
                          <a:noFill/>
                        </a:ln>
                        <a:solidFill>
                          <a:schemeClr val="tx1"/>
                        </a:solidFill>
                        <a:effectLst/>
                        <a:latin typeface="+mj-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Rectangle 6"/>
          <p:cNvSpPr/>
          <p:nvPr/>
        </p:nvSpPr>
        <p:spPr>
          <a:xfrm>
            <a:off x="152400" y="147935"/>
            <a:ext cx="6781800" cy="461665"/>
          </a:xfrm>
          <a:prstGeom prst="rect">
            <a:avLst/>
          </a:prstGeom>
        </p:spPr>
        <p:txBody>
          <a:bodyPr wrap="square">
            <a:spAutoFit/>
          </a:bodyPr>
          <a:lstStyle/>
          <a:p>
            <a:r>
              <a:rPr lang="sv-SE" sz="2400" dirty="0" smtClean="0"/>
              <a:t>Lo </a:t>
            </a:r>
            <a:r>
              <a:rPr lang="sv-SE" sz="2400" dirty="0" err="1" smtClean="0"/>
              <a:t>scoring</a:t>
            </a:r>
            <a:r>
              <a:rPr lang="sv-SE" sz="2400" dirty="0" smtClean="0"/>
              <a:t> </a:t>
            </a:r>
            <a:r>
              <a:rPr lang="sv-SE" sz="2400" dirty="0" err="1" smtClean="0"/>
              <a:t>delle</a:t>
            </a:r>
            <a:r>
              <a:rPr lang="sv-SE" sz="2400" dirty="0" smtClean="0"/>
              <a:t> specie</a:t>
            </a:r>
            <a:endParaRPr lang="it-IT" sz="2400" dirty="0" smtClean="0">
              <a:solidFill>
                <a:schemeClr val="tx2"/>
              </a:solidFill>
            </a:endParaRPr>
          </a:p>
        </p:txBody>
      </p:sp>
      <p:pic>
        <p:nvPicPr>
          <p:cNvPr id="17410" name="Picture 2" descr="http://1.bp.blogspot.com/_UiWfSWDa7-Q/SfXRvsKPfwI/AAAAAAAAAMU/jJZS9s6IbxA/s400/Orchis+simia+Lamarck.jpg"/>
          <p:cNvPicPr>
            <a:picLocks noChangeAspect="1" noChangeArrowheads="1"/>
          </p:cNvPicPr>
          <p:nvPr/>
        </p:nvPicPr>
        <p:blipFill>
          <a:blip r:embed="rId2" cstate="screen"/>
          <a:srcRect/>
          <a:stretch>
            <a:fillRect/>
          </a:stretch>
        </p:blipFill>
        <p:spPr bwMode="auto">
          <a:xfrm>
            <a:off x="381000" y="2514600"/>
            <a:ext cx="1771650" cy="2362200"/>
          </a:xfrm>
          <a:prstGeom prst="rect">
            <a:avLst/>
          </a:prstGeom>
          <a:noFill/>
        </p:spPr>
      </p:pic>
      <p:sp>
        <p:nvSpPr>
          <p:cNvPr id="8" name="Right Arrow 7"/>
          <p:cNvSpPr/>
          <p:nvPr/>
        </p:nvSpPr>
        <p:spPr>
          <a:xfrm>
            <a:off x="2209800" y="3505200"/>
            <a:ext cx="914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6" name="Rectangle 3"/>
          <p:cNvSpPr txBox="1">
            <a:spLocks noChangeArrowheads="1"/>
          </p:cNvSpPr>
          <p:nvPr/>
        </p:nvSpPr>
        <p:spPr>
          <a:xfrm>
            <a:off x="609600" y="1676400"/>
            <a:ext cx="7772400" cy="4114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smtClean="0">
                <a:ln>
                  <a:noFill/>
                </a:ln>
                <a:effectLst/>
                <a:uLnTx/>
                <a:uFillTx/>
                <a:latin typeface="+mn-lt"/>
                <a:ea typeface="+mn-ea"/>
                <a:cs typeface="+mn-cs"/>
              </a:rPr>
              <a:t>Rank the species against each of the criteria (note that there are separate thresholds for each criterion / category of risk)</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none" strike="noStrike" kern="1200" cap="none" spc="0" normalizeH="0" baseline="0" noProof="0" dirty="0" smtClean="0">
                <a:ln>
                  <a:noFill/>
                </a:ln>
                <a:solidFill>
                  <a:srgbClr val="FF0000"/>
                </a:solidFill>
                <a:effectLst/>
                <a:uLnTx/>
                <a:uFillTx/>
                <a:latin typeface="+mn-lt"/>
                <a:ea typeface="+mn-ea"/>
                <a:cs typeface="+mn-cs"/>
              </a:rPr>
              <a:t>Set the final category to the highest level of risk</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smtClean="0">
                <a:ln>
                  <a:noFill/>
                </a:ln>
                <a:effectLst/>
                <a:uLnTx/>
                <a:uFillTx/>
                <a:latin typeface="+mn-lt"/>
                <a:ea typeface="+mn-ea"/>
                <a:cs typeface="+mn-cs"/>
              </a:rPr>
              <a:t>This process has been computerized (</a:t>
            </a:r>
            <a:r>
              <a:rPr kumimoji="0" lang="en-US" sz="2200" b="0" i="0" u="none" strike="noStrike" kern="1200" cap="none" spc="0" normalizeH="0" baseline="0" noProof="0" dirty="0" err="1" smtClean="0">
                <a:ln>
                  <a:noFill/>
                </a:ln>
                <a:effectLst/>
                <a:uLnTx/>
                <a:uFillTx/>
                <a:latin typeface="+mn-lt"/>
                <a:ea typeface="+mn-ea"/>
                <a:cs typeface="+mn-cs"/>
              </a:rPr>
              <a:t>RAMAS</a:t>
            </a:r>
            <a:r>
              <a:rPr kumimoji="0" lang="en-US" sz="2200" b="0" i="0" u="none" strike="noStrike" kern="1200" cap="none" spc="0" normalizeH="0" baseline="0" noProof="0" dirty="0" smtClean="0">
                <a:ln>
                  <a:noFill/>
                </a:ln>
                <a:effectLst/>
                <a:uLnTx/>
                <a:uFillTx/>
                <a:latin typeface="+mn-lt"/>
                <a:ea typeface="+mn-ea"/>
                <a:cs typeface="+mn-cs"/>
              </a:rPr>
              <a:t>).</a:t>
            </a:r>
          </a:p>
        </p:txBody>
      </p:sp>
      <p:sp>
        <p:nvSpPr>
          <p:cNvPr id="7" name="Rectangle 6"/>
          <p:cNvSpPr/>
          <p:nvPr/>
        </p:nvSpPr>
        <p:spPr>
          <a:xfrm>
            <a:off x="379128" y="162580"/>
            <a:ext cx="2897332" cy="461665"/>
          </a:xfrm>
          <a:prstGeom prst="rect">
            <a:avLst/>
          </a:prstGeom>
        </p:spPr>
        <p:txBody>
          <a:bodyPr wrap="none">
            <a:spAutoFit/>
          </a:bodyPr>
          <a:lstStyle/>
          <a:p>
            <a:pPr lvl="0" algn="ctr">
              <a:spcBef>
                <a:spcPct val="20000"/>
              </a:spcBef>
              <a:defRPr/>
            </a:pPr>
            <a:r>
              <a:rPr lang="en-US" sz="2400" dirty="0" smtClean="0"/>
              <a:t>Come </a:t>
            </a:r>
            <a:r>
              <a:rPr lang="en-US" sz="2400" dirty="0" err="1" smtClean="0"/>
              <a:t>usare</a:t>
            </a:r>
            <a:r>
              <a:rPr lang="en-US" sz="2400" dirty="0" smtClean="0"/>
              <a:t> </a:t>
            </a:r>
            <a:r>
              <a:rPr lang="en-US" sz="2400" dirty="0" err="1" smtClean="0"/>
              <a:t>il</a:t>
            </a:r>
            <a:r>
              <a:rPr lang="en-US" sz="2400" dirty="0" smtClean="0"/>
              <a:t> </a:t>
            </a:r>
            <a:r>
              <a:rPr lang="en-US" sz="2400" dirty="0" err="1" smtClean="0"/>
              <a:t>sistema</a:t>
            </a:r>
            <a:endParaRPr lang="en-US" sz="2400" dirty="0" smtClean="0"/>
          </a:p>
        </p:txBody>
      </p:sp>
      <p:pic>
        <p:nvPicPr>
          <p:cNvPr id="16386" name="Picture 2" descr="RAMAS Red List"/>
          <p:cNvPicPr>
            <a:picLocks noChangeAspect="1" noChangeArrowheads="1"/>
          </p:cNvPicPr>
          <p:nvPr/>
        </p:nvPicPr>
        <p:blipFill>
          <a:blip r:embed="rId2" cstate="screen"/>
          <a:srcRect/>
          <a:stretch>
            <a:fillRect/>
          </a:stretch>
        </p:blipFill>
        <p:spPr bwMode="auto">
          <a:xfrm>
            <a:off x="7467600" y="4114800"/>
            <a:ext cx="1428750" cy="174307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pPr algn="ctr" eaLnBrk="1" hangingPunct="1"/>
            <a:r>
              <a:rPr lang="en-US" sz="2400" b="1" dirty="0" smtClean="0">
                <a:solidFill>
                  <a:srgbClr val="0070C0"/>
                </a:solidFill>
              </a:rPr>
              <a:t>The A criterion </a:t>
            </a:r>
            <a:r>
              <a:rPr lang="en-US" sz="2400" b="1" dirty="0" smtClean="0">
                <a:solidFill>
                  <a:srgbClr val="0070C0"/>
                </a:solidFill>
              </a:rPr>
              <a:t>(</a:t>
            </a:r>
            <a:r>
              <a:rPr lang="en-US" sz="2400" b="1" dirty="0" smtClean="0">
                <a:solidFill>
                  <a:srgbClr val="0070C0"/>
                </a:solidFill>
              </a:rPr>
              <a:t>mature individuals)</a:t>
            </a:r>
          </a:p>
        </p:txBody>
      </p:sp>
      <p:sp>
        <p:nvSpPr>
          <p:cNvPr id="13315" name="Rectangle 3"/>
          <p:cNvSpPr>
            <a:spLocks noGrp="1" noChangeArrowheads="1"/>
          </p:cNvSpPr>
          <p:nvPr>
            <p:ph type="body" idx="1"/>
          </p:nvPr>
        </p:nvSpPr>
        <p:spPr/>
        <p:txBody>
          <a:bodyPr>
            <a:normAutofit/>
          </a:bodyPr>
          <a:lstStyle/>
          <a:p>
            <a:pPr eaLnBrk="1" hangingPunct="1"/>
            <a:r>
              <a:rPr lang="en-US" sz="2200" dirty="0" smtClean="0"/>
              <a:t>Direct </a:t>
            </a:r>
            <a:r>
              <a:rPr lang="en-US" sz="2200" dirty="0" smtClean="0"/>
              <a:t>observation</a:t>
            </a:r>
          </a:p>
          <a:p>
            <a:pPr eaLnBrk="1" hangingPunct="1"/>
            <a:endParaRPr lang="en-US" sz="2200" dirty="0" smtClean="0"/>
          </a:p>
          <a:p>
            <a:pPr eaLnBrk="1" hangingPunct="1"/>
            <a:r>
              <a:rPr lang="en-US" sz="2200" dirty="0" smtClean="0"/>
              <a:t>An index of </a:t>
            </a:r>
            <a:r>
              <a:rPr lang="en-US" sz="2200" dirty="0" smtClean="0"/>
              <a:t>abundance</a:t>
            </a:r>
          </a:p>
          <a:p>
            <a:pPr eaLnBrk="1" hangingPunct="1"/>
            <a:endParaRPr lang="en-US" sz="2200" dirty="0" smtClean="0"/>
          </a:p>
          <a:p>
            <a:pPr eaLnBrk="1" hangingPunct="1"/>
            <a:r>
              <a:rPr lang="en-US" sz="2200" dirty="0" smtClean="0"/>
              <a:t>Decline in the area of occupancy, extent of occurrence / quality of </a:t>
            </a:r>
            <a:r>
              <a:rPr lang="en-US" sz="2200" dirty="0" smtClean="0"/>
              <a:t>habitat</a:t>
            </a:r>
          </a:p>
          <a:p>
            <a:pPr eaLnBrk="1" hangingPunct="1"/>
            <a:endParaRPr lang="en-US" sz="2200" dirty="0" smtClean="0"/>
          </a:p>
          <a:p>
            <a:pPr eaLnBrk="1" hangingPunct="1"/>
            <a:r>
              <a:rPr lang="en-US" sz="2200" dirty="0" smtClean="0"/>
              <a:t>Actual or potential levels of </a:t>
            </a:r>
            <a:r>
              <a:rPr lang="en-US" sz="2200" dirty="0" smtClean="0"/>
              <a:t>exploitation</a:t>
            </a:r>
          </a:p>
          <a:p>
            <a:pPr eaLnBrk="1" hangingPunct="1"/>
            <a:endParaRPr lang="en-US" sz="2200" dirty="0" smtClean="0"/>
          </a:p>
          <a:p>
            <a:pPr eaLnBrk="1" hangingPunct="1"/>
            <a:r>
              <a:rPr lang="en-US" sz="2200" dirty="0" smtClean="0"/>
              <a:t>Effects of introduced </a:t>
            </a:r>
            <a:r>
              <a:rPr lang="en-US" sz="2200" dirty="0" err="1" smtClean="0"/>
              <a:t>taxa</a:t>
            </a:r>
            <a:r>
              <a:rPr lang="en-US" sz="2200" dirty="0" smtClean="0"/>
              <a:t>, pollutants, etc.</a:t>
            </a:r>
          </a:p>
          <a:p>
            <a:pPr eaLnBrk="1" hangingPunct="1"/>
            <a:endParaRPr lang="en-US" sz="22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vert="horz" lIns="91440" tIns="45720" rIns="91440" bIns="45720" rtlCol="0" anchor="ctr">
            <a:normAutofit/>
          </a:bodyPr>
          <a:lstStyle/>
          <a:p>
            <a:r>
              <a:rPr lang="en-US" sz="2400" b="1" dirty="0" smtClean="0">
                <a:solidFill>
                  <a:srgbClr val="0070C0"/>
                </a:solidFill>
              </a:rPr>
              <a:t>The A Criterion (past reductions)</a:t>
            </a:r>
          </a:p>
        </p:txBody>
      </p:sp>
      <p:pic>
        <p:nvPicPr>
          <p:cNvPr id="82945" name="Picture 1"/>
          <p:cNvPicPr>
            <a:picLocks noChangeAspect="1" noChangeArrowheads="1"/>
          </p:cNvPicPr>
          <p:nvPr/>
        </p:nvPicPr>
        <p:blipFill>
          <a:blip r:embed="rId2" cstate="screen"/>
          <a:srcRect/>
          <a:stretch>
            <a:fillRect/>
          </a:stretch>
        </p:blipFill>
        <p:spPr bwMode="auto">
          <a:xfrm>
            <a:off x="381000" y="1676400"/>
            <a:ext cx="8544172" cy="3583617"/>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6" name="Text Box 2"/>
          <p:cNvSpPr txBox="1">
            <a:spLocks noChangeArrowheads="1"/>
          </p:cNvSpPr>
          <p:nvPr/>
        </p:nvSpPr>
        <p:spPr bwMode="auto">
          <a:xfrm>
            <a:off x="0" y="228600"/>
            <a:ext cx="9144000" cy="461665"/>
          </a:xfrm>
          <a:prstGeom prst="rect">
            <a:avLst/>
          </a:prstGeom>
          <a:noFill/>
          <a:ln w="9525">
            <a:noFill/>
            <a:miter lim="800000"/>
            <a:headEnd/>
            <a:tailEnd/>
          </a:ln>
        </p:spPr>
        <p:txBody>
          <a:bodyPr>
            <a:spAutoFit/>
          </a:bodyPr>
          <a:lstStyle/>
          <a:p>
            <a:pPr eaLnBrk="0" hangingPunct="0">
              <a:spcBef>
                <a:spcPct val="50000"/>
              </a:spcBef>
            </a:pPr>
            <a:r>
              <a:rPr lang="en-US" sz="2400" dirty="0">
                <a:latin typeface="+mj-lt"/>
              </a:rPr>
              <a:t>A </a:t>
            </a:r>
            <a:r>
              <a:rPr lang="en-US" sz="2400" dirty="0" err="1">
                <a:latin typeface="+mj-lt"/>
              </a:rPr>
              <a:t>cosa</a:t>
            </a:r>
            <a:r>
              <a:rPr lang="en-US" sz="2400" dirty="0">
                <a:latin typeface="+mj-lt"/>
              </a:rPr>
              <a:t> </a:t>
            </a:r>
            <a:r>
              <a:rPr lang="en-US" sz="2400" dirty="0" err="1">
                <a:latin typeface="+mj-lt"/>
              </a:rPr>
              <a:t>servono</a:t>
            </a:r>
            <a:r>
              <a:rPr lang="en-US" sz="2400" dirty="0">
                <a:latin typeface="+mj-lt"/>
              </a:rPr>
              <a:t> le </a:t>
            </a:r>
            <a:r>
              <a:rPr lang="en-US" sz="2400" dirty="0" err="1" smtClean="0">
                <a:latin typeface="+mj-lt"/>
              </a:rPr>
              <a:t>liste</a:t>
            </a:r>
            <a:r>
              <a:rPr lang="en-US" sz="2400" dirty="0" smtClean="0">
                <a:latin typeface="+mj-lt"/>
              </a:rPr>
              <a:t> </a:t>
            </a:r>
            <a:r>
              <a:rPr lang="en-US" sz="2400" dirty="0" err="1" smtClean="0">
                <a:latin typeface="+mj-lt"/>
              </a:rPr>
              <a:t>rosse</a:t>
            </a:r>
            <a:r>
              <a:rPr lang="en-US" sz="2400" dirty="0" smtClean="0">
                <a:latin typeface="+mj-lt"/>
              </a:rPr>
              <a:t>?</a:t>
            </a:r>
            <a:endParaRPr lang="en-US" sz="2400" dirty="0">
              <a:latin typeface="+mj-lt"/>
            </a:endParaRPr>
          </a:p>
        </p:txBody>
      </p:sp>
      <p:sp>
        <p:nvSpPr>
          <p:cNvPr id="7" name="Text Box 3"/>
          <p:cNvSpPr txBox="1">
            <a:spLocks noChangeArrowheads="1"/>
          </p:cNvSpPr>
          <p:nvPr/>
        </p:nvSpPr>
        <p:spPr bwMode="auto">
          <a:xfrm>
            <a:off x="1965325" y="2479675"/>
            <a:ext cx="3744913" cy="430887"/>
          </a:xfrm>
          <a:prstGeom prst="rect">
            <a:avLst/>
          </a:prstGeom>
          <a:noFill/>
          <a:ln w="9525">
            <a:noFill/>
            <a:miter lim="800000"/>
            <a:headEnd/>
            <a:tailEnd/>
          </a:ln>
        </p:spPr>
        <p:txBody>
          <a:bodyPr wrap="square">
            <a:spAutoFit/>
          </a:bodyPr>
          <a:lstStyle/>
          <a:p>
            <a:endParaRPr lang="sv-SE" sz="2200">
              <a:latin typeface="+mj-lt"/>
            </a:endParaRPr>
          </a:p>
        </p:txBody>
      </p:sp>
      <p:sp>
        <p:nvSpPr>
          <p:cNvPr id="8" name="Text Box 4"/>
          <p:cNvSpPr txBox="1">
            <a:spLocks noChangeArrowheads="1"/>
          </p:cNvSpPr>
          <p:nvPr/>
        </p:nvSpPr>
        <p:spPr bwMode="auto">
          <a:xfrm>
            <a:off x="1066800" y="1219200"/>
            <a:ext cx="6400800" cy="2123658"/>
          </a:xfrm>
          <a:prstGeom prst="rect">
            <a:avLst/>
          </a:prstGeom>
          <a:noFill/>
          <a:ln w="9525">
            <a:noFill/>
            <a:miter lim="800000"/>
            <a:headEnd/>
            <a:tailEnd/>
          </a:ln>
        </p:spPr>
        <p:txBody>
          <a:bodyPr wrap="square">
            <a:spAutoFit/>
          </a:bodyPr>
          <a:lstStyle/>
          <a:p>
            <a:pPr algn="ctr" eaLnBrk="0" hangingPunct="0">
              <a:lnSpc>
                <a:spcPct val="150000"/>
              </a:lnSpc>
              <a:spcBef>
                <a:spcPct val="50000"/>
              </a:spcBef>
            </a:pPr>
            <a:r>
              <a:rPr lang="en-US" sz="2200" dirty="0">
                <a:latin typeface="+mj-lt"/>
              </a:rPr>
              <a:t>A </a:t>
            </a:r>
            <a:r>
              <a:rPr lang="en-US" sz="2200" dirty="0" err="1">
                <a:latin typeface="+mj-lt"/>
              </a:rPr>
              <a:t>porre</a:t>
            </a:r>
            <a:r>
              <a:rPr lang="en-US" sz="2200" dirty="0">
                <a:latin typeface="+mj-lt"/>
              </a:rPr>
              <a:t> </a:t>
            </a:r>
            <a:r>
              <a:rPr lang="en-US" sz="2200" dirty="0" err="1">
                <a:latin typeface="+mj-lt"/>
              </a:rPr>
              <a:t>l’attenzione</a:t>
            </a:r>
            <a:r>
              <a:rPr lang="en-US" sz="2200" dirty="0">
                <a:latin typeface="+mj-lt"/>
              </a:rPr>
              <a:t> </a:t>
            </a:r>
            <a:r>
              <a:rPr lang="en-US" sz="2200" dirty="0" err="1">
                <a:latin typeface="+mj-lt"/>
              </a:rPr>
              <a:t>sullo</a:t>
            </a:r>
            <a:r>
              <a:rPr lang="en-US" sz="2200" dirty="0">
                <a:latin typeface="+mj-lt"/>
              </a:rPr>
              <a:t> </a:t>
            </a:r>
            <a:r>
              <a:rPr lang="en-US" sz="2200" i="1" dirty="0">
                <a:latin typeface="+mj-lt"/>
              </a:rPr>
              <a:t>status</a:t>
            </a:r>
            <a:r>
              <a:rPr lang="en-US" sz="2200" dirty="0">
                <a:latin typeface="+mj-lt"/>
              </a:rPr>
              <a:t> </a:t>
            </a:r>
            <a:r>
              <a:rPr lang="en-US" sz="2200" dirty="0" err="1">
                <a:latin typeface="+mj-lt"/>
              </a:rPr>
              <a:t>di</a:t>
            </a:r>
            <a:r>
              <a:rPr lang="en-US" sz="2200" dirty="0">
                <a:latin typeface="+mj-lt"/>
              </a:rPr>
              <a:t> </a:t>
            </a:r>
            <a:r>
              <a:rPr lang="en-US" sz="2200" dirty="0" err="1">
                <a:latin typeface="+mj-lt"/>
              </a:rPr>
              <a:t>minaccia</a:t>
            </a:r>
            <a:r>
              <a:rPr lang="en-US" sz="2200" dirty="0">
                <a:latin typeface="+mj-lt"/>
              </a:rPr>
              <a:t> </a:t>
            </a:r>
            <a:r>
              <a:rPr lang="en-US" sz="2200" dirty="0" err="1">
                <a:latin typeface="+mj-lt"/>
              </a:rPr>
              <a:t>delle</a:t>
            </a:r>
            <a:r>
              <a:rPr lang="en-US" sz="2200" dirty="0">
                <a:latin typeface="+mj-lt"/>
              </a:rPr>
              <a:t> </a:t>
            </a:r>
            <a:r>
              <a:rPr lang="en-US" sz="2200" dirty="0" err="1">
                <a:latin typeface="+mj-lt"/>
              </a:rPr>
              <a:t>popolazioni</a:t>
            </a:r>
            <a:r>
              <a:rPr lang="en-US" sz="2200" dirty="0">
                <a:latin typeface="+mj-lt"/>
              </a:rPr>
              <a:t> </a:t>
            </a:r>
            <a:r>
              <a:rPr lang="en-US" sz="2200" dirty="0" err="1">
                <a:latin typeface="+mj-lt"/>
              </a:rPr>
              <a:t>animali</a:t>
            </a:r>
            <a:r>
              <a:rPr lang="en-US" sz="2200" dirty="0">
                <a:latin typeface="+mj-lt"/>
              </a:rPr>
              <a:t> e </a:t>
            </a:r>
            <a:r>
              <a:rPr lang="en-US" sz="2200" dirty="0" err="1">
                <a:latin typeface="+mj-lt"/>
              </a:rPr>
              <a:t>vegetali</a:t>
            </a:r>
            <a:r>
              <a:rPr lang="en-US" sz="2200" dirty="0">
                <a:latin typeface="+mj-lt"/>
              </a:rPr>
              <a:t> al fine </a:t>
            </a:r>
            <a:r>
              <a:rPr lang="en-US" sz="2200" dirty="0" err="1">
                <a:latin typeface="+mj-lt"/>
              </a:rPr>
              <a:t>di</a:t>
            </a:r>
            <a:r>
              <a:rPr lang="en-US" sz="2200" dirty="0">
                <a:latin typeface="+mj-lt"/>
              </a:rPr>
              <a:t> </a:t>
            </a:r>
            <a:r>
              <a:rPr lang="en-US" sz="2200" dirty="0" err="1">
                <a:latin typeface="+mj-lt"/>
              </a:rPr>
              <a:t>determinare</a:t>
            </a:r>
            <a:r>
              <a:rPr lang="en-US" sz="2200" dirty="0">
                <a:latin typeface="+mj-lt"/>
              </a:rPr>
              <a:t> </a:t>
            </a:r>
            <a:r>
              <a:rPr lang="en-US" sz="2200" dirty="0" err="1">
                <a:latin typeface="+mj-lt"/>
              </a:rPr>
              <a:t>adeguati</a:t>
            </a:r>
            <a:r>
              <a:rPr lang="en-US" sz="2200" dirty="0">
                <a:latin typeface="+mj-lt"/>
              </a:rPr>
              <a:t> </a:t>
            </a:r>
            <a:r>
              <a:rPr lang="en-US" sz="2200" dirty="0" err="1">
                <a:latin typeface="+mj-lt"/>
              </a:rPr>
              <a:t>interventi</a:t>
            </a:r>
            <a:r>
              <a:rPr lang="en-US" sz="2200" dirty="0">
                <a:latin typeface="+mj-lt"/>
              </a:rPr>
              <a:t> </a:t>
            </a:r>
            <a:r>
              <a:rPr lang="en-US" sz="2200" dirty="0" err="1">
                <a:latin typeface="+mj-lt"/>
              </a:rPr>
              <a:t>di</a:t>
            </a:r>
            <a:r>
              <a:rPr lang="en-US" sz="2200" dirty="0">
                <a:latin typeface="+mj-lt"/>
              </a:rPr>
              <a:t> </a:t>
            </a:r>
            <a:r>
              <a:rPr lang="en-US" sz="2200" dirty="0" err="1">
                <a:latin typeface="+mj-lt"/>
              </a:rPr>
              <a:t>protezione</a:t>
            </a:r>
            <a:r>
              <a:rPr lang="en-US" sz="2200" dirty="0">
                <a:latin typeface="+mj-lt"/>
              </a:rPr>
              <a:t> e </a:t>
            </a:r>
            <a:r>
              <a:rPr lang="en-US" sz="2200" dirty="0" err="1">
                <a:latin typeface="+mj-lt"/>
              </a:rPr>
              <a:t>conservazione</a:t>
            </a:r>
            <a:r>
              <a:rPr lang="en-US" sz="2200" dirty="0">
                <a:latin typeface="+mj-lt"/>
              </a:rPr>
              <a:t> </a:t>
            </a:r>
            <a:r>
              <a:rPr lang="en-US" sz="2200" dirty="0" err="1">
                <a:latin typeface="+mj-lt"/>
              </a:rPr>
              <a:t>delle</a:t>
            </a:r>
            <a:r>
              <a:rPr lang="en-US" sz="2200" dirty="0">
                <a:latin typeface="+mj-lt"/>
              </a:rPr>
              <a:t> specie e </a:t>
            </a:r>
            <a:r>
              <a:rPr lang="en-US" sz="2200" dirty="0" err="1">
                <a:latin typeface="+mj-lt"/>
              </a:rPr>
              <a:t>degli</a:t>
            </a:r>
            <a:r>
              <a:rPr lang="en-US" sz="2200" dirty="0">
                <a:latin typeface="+mj-lt"/>
              </a:rPr>
              <a:t> habitat</a:t>
            </a:r>
          </a:p>
        </p:txBody>
      </p:sp>
      <p:sp>
        <p:nvSpPr>
          <p:cNvPr id="9" name="Text Box 4"/>
          <p:cNvSpPr txBox="1">
            <a:spLocks noChangeArrowheads="1"/>
          </p:cNvSpPr>
          <p:nvPr/>
        </p:nvSpPr>
        <p:spPr bwMode="auto">
          <a:xfrm>
            <a:off x="1066800" y="4633886"/>
            <a:ext cx="6400800" cy="547714"/>
          </a:xfrm>
          <a:prstGeom prst="rect">
            <a:avLst/>
          </a:prstGeom>
          <a:noFill/>
          <a:ln w="9525">
            <a:noFill/>
            <a:miter lim="800000"/>
            <a:headEnd/>
            <a:tailEnd/>
          </a:ln>
        </p:spPr>
        <p:txBody>
          <a:bodyPr wrap="square">
            <a:spAutoFit/>
          </a:bodyPr>
          <a:lstStyle/>
          <a:p>
            <a:pPr algn="ctr" eaLnBrk="0" hangingPunct="0">
              <a:lnSpc>
                <a:spcPct val="150000"/>
              </a:lnSpc>
              <a:spcBef>
                <a:spcPct val="50000"/>
              </a:spcBef>
            </a:pPr>
            <a:r>
              <a:rPr lang="en-US" sz="2200" dirty="0" err="1" smtClean="0">
                <a:latin typeface="+mj-lt"/>
              </a:rPr>
              <a:t>Strumento</a:t>
            </a:r>
            <a:r>
              <a:rPr lang="en-US" sz="2200" dirty="0" smtClean="0">
                <a:latin typeface="+mj-lt"/>
              </a:rPr>
              <a:t> </a:t>
            </a:r>
            <a:r>
              <a:rPr lang="en-US" sz="2200" dirty="0" err="1" smtClean="0">
                <a:latin typeface="+mj-lt"/>
              </a:rPr>
              <a:t>fondamentale</a:t>
            </a:r>
            <a:r>
              <a:rPr lang="en-US" sz="2200" dirty="0" smtClean="0">
                <a:latin typeface="+mj-lt"/>
              </a:rPr>
              <a:t> per </a:t>
            </a:r>
            <a:r>
              <a:rPr lang="en-US" sz="2200" dirty="0" err="1" smtClean="0">
                <a:latin typeface="+mj-lt"/>
              </a:rPr>
              <a:t>definire</a:t>
            </a:r>
            <a:r>
              <a:rPr lang="en-US" sz="2200" dirty="0" smtClean="0">
                <a:latin typeface="+mj-lt"/>
              </a:rPr>
              <a:t> </a:t>
            </a:r>
            <a:r>
              <a:rPr lang="en-US" sz="2200" dirty="0" err="1" smtClean="0">
                <a:latin typeface="+mj-lt"/>
              </a:rPr>
              <a:t>delle</a:t>
            </a:r>
            <a:r>
              <a:rPr lang="en-US" sz="2200" dirty="0" smtClean="0">
                <a:latin typeface="+mj-lt"/>
              </a:rPr>
              <a:t> </a:t>
            </a:r>
            <a:r>
              <a:rPr lang="en-US" sz="2200" dirty="0" err="1" smtClean="0">
                <a:latin typeface="+mj-lt"/>
              </a:rPr>
              <a:t>priorità</a:t>
            </a:r>
            <a:endParaRPr lang="en-US" sz="2200" dirty="0">
              <a:latin typeface="+mj-lt"/>
            </a:endParaRPr>
          </a:p>
        </p:txBody>
      </p:sp>
      <p:sp>
        <p:nvSpPr>
          <p:cNvPr id="10" name="Down Arrow 9"/>
          <p:cNvSpPr/>
          <p:nvPr/>
        </p:nvSpPr>
        <p:spPr>
          <a:xfrm>
            <a:off x="3962400" y="3505200"/>
            <a:ext cx="60960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vert="horz" lIns="91440" tIns="45720" rIns="91440" bIns="45720" rtlCol="0" anchor="ctr">
            <a:normAutofit/>
          </a:bodyPr>
          <a:lstStyle/>
          <a:p>
            <a:r>
              <a:rPr lang="en-US" sz="2400" b="1" dirty="0" smtClean="0">
                <a:solidFill>
                  <a:srgbClr val="0070C0"/>
                </a:solidFill>
              </a:rPr>
              <a:t>The A criterion (future reductions)</a:t>
            </a:r>
          </a:p>
        </p:txBody>
      </p:sp>
      <p:sp>
        <p:nvSpPr>
          <p:cNvPr id="15363" name="Rectangle 3"/>
          <p:cNvSpPr>
            <a:spLocks noGrp="1" noChangeArrowheads="1"/>
          </p:cNvSpPr>
          <p:nvPr>
            <p:ph type="body" idx="1"/>
          </p:nvPr>
        </p:nvSpPr>
        <p:spPr/>
        <p:txBody>
          <a:bodyPr>
            <a:normAutofit/>
          </a:bodyPr>
          <a:lstStyle/>
          <a:p>
            <a:pPr eaLnBrk="1" hangingPunct="1"/>
            <a:r>
              <a:rPr lang="en-US" sz="2200" dirty="0" smtClean="0"/>
              <a:t>Projected reduction over any 10 year or three generation period of [</a:t>
            </a:r>
            <a:r>
              <a:rPr lang="en-US" sz="2200" dirty="0" smtClean="0">
                <a:solidFill>
                  <a:srgbClr val="FF0000"/>
                </a:solidFill>
              </a:rPr>
              <a:t>80%, 50%, 30</a:t>
            </a:r>
            <a:r>
              <a:rPr lang="en-US" sz="2200" dirty="0" smtClean="0">
                <a:solidFill>
                  <a:srgbClr val="FF0000"/>
                </a:solidFill>
              </a:rPr>
              <a:t>%</a:t>
            </a:r>
            <a:r>
              <a:rPr lang="en-US" sz="2200" dirty="0" smtClean="0"/>
              <a:t>]</a:t>
            </a:r>
          </a:p>
          <a:p>
            <a:pPr eaLnBrk="1" hangingPunct="1"/>
            <a:endParaRPr lang="en-US" sz="2200" dirty="0" smtClean="0"/>
          </a:p>
          <a:p>
            <a:pPr eaLnBrk="1" hangingPunct="1"/>
            <a:r>
              <a:rPr lang="en-US" sz="2200" dirty="0" smtClean="0"/>
              <a:t>Can include the past and </a:t>
            </a:r>
            <a:r>
              <a:rPr lang="en-US" sz="2200" dirty="0" smtClean="0"/>
              <a:t>future</a:t>
            </a:r>
          </a:p>
          <a:p>
            <a:pPr eaLnBrk="1" hangingPunct="1"/>
            <a:endParaRPr lang="en-US" sz="2200" dirty="0" smtClean="0"/>
          </a:p>
          <a:p>
            <a:pPr eaLnBrk="1" hangingPunct="1"/>
            <a:r>
              <a:rPr lang="en-US" sz="2200" dirty="0" smtClean="0"/>
              <a:t>Reduction may not have ceased, not be understood, or may not be </a:t>
            </a:r>
            <a:r>
              <a:rPr lang="en-US" sz="2200" dirty="0" smtClean="0"/>
              <a:t>reversible</a:t>
            </a:r>
          </a:p>
          <a:p>
            <a:pPr eaLnBrk="1" hangingPunct="1">
              <a:buNone/>
            </a:pPr>
            <a:endParaRPr lang="en-US" sz="2200" dirty="0" smtClean="0"/>
          </a:p>
          <a:p>
            <a:pPr eaLnBrk="1" hangingPunct="1"/>
            <a:endParaRPr lang="en-US" sz="22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28600"/>
            <a:ext cx="8229600" cy="1143000"/>
          </a:xfrm>
        </p:spPr>
        <p:txBody>
          <a:bodyPr vert="horz" lIns="91440" tIns="45720" rIns="91440" bIns="45720" rtlCol="0" anchor="ctr">
            <a:normAutofit/>
          </a:bodyPr>
          <a:lstStyle/>
          <a:p>
            <a:r>
              <a:rPr lang="en-US" sz="2400" b="1" dirty="0" smtClean="0">
                <a:solidFill>
                  <a:srgbClr val="0070C0"/>
                </a:solidFill>
              </a:rPr>
              <a:t>Defining Space in the System</a:t>
            </a:r>
          </a:p>
        </p:txBody>
      </p:sp>
      <p:sp>
        <p:nvSpPr>
          <p:cNvPr id="16387" name="Rectangle 3"/>
          <p:cNvSpPr>
            <a:spLocks noGrp="1" noChangeArrowheads="1"/>
          </p:cNvSpPr>
          <p:nvPr>
            <p:ph type="body" idx="1"/>
          </p:nvPr>
        </p:nvSpPr>
        <p:spPr/>
        <p:txBody>
          <a:bodyPr>
            <a:normAutofit/>
          </a:bodyPr>
          <a:lstStyle/>
          <a:p>
            <a:pPr eaLnBrk="1" hangingPunct="1"/>
            <a:r>
              <a:rPr lang="en-US" sz="2200" dirty="0" err="1" smtClean="0"/>
              <a:t>EOO</a:t>
            </a:r>
            <a:r>
              <a:rPr lang="en-US" sz="2200" dirty="0" smtClean="0"/>
              <a:t>: Extent </a:t>
            </a:r>
            <a:r>
              <a:rPr lang="en-US" sz="2200" dirty="0" smtClean="0"/>
              <a:t>of occurrence: “area contained within the shortest continuous boundary which encompasses the present occurrence of a </a:t>
            </a:r>
            <a:r>
              <a:rPr lang="en-US" sz="2200" dirty="0" err="1" smtClean="0"/>
              <a:t>taxon</a:t>
            </a:r>
            <a:r>
              <a:rPr lang="en-US" sz="2200" dirty="0" smtClean="0"/>
              <a:t>”</a:t>
            </a:r>
          </a:p>
          <a:p>
            <a:pPr eaLnBrk="1" hangingPunct="1"/>
            <a:endParaRPr lang="en-US" sz="2200" dirty="0" smtClean="0"/>
          </a:p>
          <a:p>
            <a:pPr eaLnBrk="1" hangingPunct="1"/>
            <a:endParaRPr lang="en-US" sz="2200" dirty="0" smtClean="0"/>
          </a:p>
          <a:p>
            <a:pPr eaLnBrk="1" hangingPunct="1"/>
            <a:r>
              <a:rPr lang="en-US" sz="2200" dirty="0" err="1" smtClean="0"/>
              <a:t>AOO</a:t>
            </a:r>
            <a:r>
              <a:rPr lang="en-US" sz="2200" dirty="0" smtClean="0"/>
              <a:t>: Area </a:t>
            </a:r>
            <a:r>
              <a:rPr lang="en-US" sz="2200" dirty="0" smtClean="0"/>
              <a:t>of occupancy: “smallest area essential at any stage to </a:t>
            </a:r>
            <a:r>
              <a:rPr lang="en-US" sz="2200" dirty="0" smtClean="0"/>
              <a:t>the survival </a:t>
            </a:r>
            <a:r>
              <a:rPr lang="en-US" sz="2200" dirty="0" smtClean="0"/>
              <a:t>of the population” (e.g. breeding area).</a:t>
            </a:r>
          </a:p>
        </p:txBody>
      </p:sp>
      <p:sp>
        <p:nvSpPr>
          <p:cNvPr id="5" name="Rectangle 4"/>
          <p:cNvSpPr/>
          <p:nvPr/>
        </p:nvSpPr>
        <p:spPr>
          <a:xfrm>
            <a:off x="762000" y="5181600"/>
            <a:ext cx="1369734" cy="430887"/>
          </a:xfrm>
          <a:prstGeom prst="rect">
            <a:avLst/>
          </a:prstGeom>
        </p:spPr>
        <p:txBody>
          <a:bodyPr wrap="none">
            <a:spAutoFit/>
          </a:bodyPr>
          <a:lstStyle/>
          <a:p>
            <a:r>
              <a:rPr lang="en-US" sz="2200" dirty="0" err="1" smtClean="0"/>
              <a:t>AOO</a:t>
            </a:r>
            <a:r>
              <a:rPr lang="en-US" sz="2200" dirty="0" smtClean="0"/>
              <a:t>&lt;</a:t>
            </a:r>
            <a:r>
              <a:rPr lang="en-US" sz="2200" dirty="0" err="1" smtClean="0"/>
              <a:t>EOO</a:t>
            </a:r>
            <a:endParaRPr lang="sv-SE" sz="2200" dirty="0"/>
          </a:p>
        </p:txBody>
      </p:sp>
      <p:sp>
        <p:nvSpPr>
          <p:cNvPr id="6" name="Freeform 5"/>
          <p:cNvSpPr/>
          <p:nvPr/>
        </p:nvSpPr>
        <p:spPr>
          <a:xfrm>
            <a:off x="2752344" y="4745736"/>
            <a:ext cx="4341812" cy="1965960"/>
          </a:xfrm>
          <a:custGeom>
            <a:avLst/>
            <a:gdLst>
              <a:gd name="connsiteX0" fmla="*/ 64008 w 4341812"/>
              <a:gd name="connsiteY0" fmla="*/ 0 h 1965960"/>
              <a:gd name="connsiteX1" fmla="*/ 64008 w 4341812"/>
              <a:gd name="connsiteY1" fmla="*/ 0 h 1965960"/>
              <a:gd name="connsiteX2" fmla="*/ 137160 w 4341812"/>
              <a:gd name="connsiteY2" fmla="*/ 54864 h 1965960"/>
              <a:gd name="connsiteX3" fmla="*/ 2066544 w 4341812"/>
              <a:gd name="connsiteY3" fmla="*/ 557784 h 1965960"/>
              <a:gd name="connsiteX4" fmla="*/ 2203704 w 4341812"/>
              <a:gd name="connsiteY4" fmla="*/ 557784 h 1965960"/>
              <a:gd name="connsiteX5" fmla="*/ 4297680 w 4341812"/>
              <a:gd name="connsiteY5" fmla="*/ 1197864 h 1965960"/>
              <a:gd name="connsiteX6" fmla="*/ 4315968 w 4341812"/>
              <a:gd name="connsiteY6" fmla="*/ 1380744 h 1965960"/>
              <a:gd name="connsiteX7" fmla="*/ 4288536 w 4341812"/>
              <a:gd name="connsiteY7" fmla="*/ 1408176 h 1965960"/>
              <a:gd name="connsiteX8" fmla="*/ 2615184 w 4341812"/>
              <a:gd name="connsiteY8" fmla="*/ 1965960 h 1965960"/>
              <a:gd name="connsiteX9" fmla="*/ 2459736 w 4341812"/>
              <a:gd name="connsiteY9" fmla="*/ 1956816 h 1965960"/>
              <a:gd name="connsiteX10" fmla="*/ 2404872 w 4341812"/>
              <a:gd name="connsiteY10" fmla="*/ 1947672 h 1965960"/>
              <a:gd name="connsiteX11" fmla="*/ 2368296 w 4341812"/>
              <a:gd name="connsiteY11" fmla="*/ 1920240 h 1965960"/>
              <a:gd name="connsiteX12" fmla="*/ 2258568 w 4341812"/>
              <a:gd name="connsiteY12" fmla="*/ 1883664 h 1965960"/>
              <a:gd name="connsiteX13" fmla="*/ 2176272 w 4341812"/>
              <a:gd name="connsiteY13" fmla="*/ 1837944 h 1965960"/>
              <a:gd name="connsiteX14" fmla="*/ 2093976 w 4341812"/>
              <a:gd name="connsiteY14" fmla="*/ 1819656 h 1965960"/>
              <a:gd name="connsiteX15" fmla="*/ 1938528 w 4341812"/>
              <a:gd name="connsiteY15" fmla="*/ 1755648 h 1965960"/>
              <a:gd name="connsiteX16" fmla="*/ 1755648 w 4341812"/>
              <a:gd name="connsiteY16" fmla="*/ 1719072 h 1965960"/>
              <a:gd name="connsiteX17" fmla="*/ 1655064 w 4341812"/>
              <a:gd name="connsiteY17" fmla="*/ 1700784 h 1965960"/>
              <a:gd name="connsiteX18" fmla="*/ 420624 w 4341812"/>
              <a:gd name="connsiteY18" fmla="*/ 1444752 h 1965960"/>
              <a:gd name="connsiteX19" fmla="*/ 347472 w 4341812"/>
              <a:gd name="connsiteY19" fmla="*/ 1280160 h 1965960"/>
              <a:gd name="connsiteX20" fmla="*/ 310896 w 4341812"/>
              <a:gd name="connsiteY20" fmla="*/ 1197864 h 1965960"/>
              <a:gd name="connsiteX21" fmla="*/ 310896 w 4341812"/>
              <a:gd name="connsiteY21" fmla="*/ 1170432 h 1965960"/>
              <a:gd name="connsiteX22" fmla="*/ 219456 w 4341812"/>
              <a:gd name="connsiteY22" fmla="*/ 749808 h 1965960"/>
              <a:gd name="connsiteX23" fmla="*/ 173736 w 4341812"/>
              <a:gd name="connsiteY23" fmla="*/ 649224 h 1965960"/>
              <a:gd name="connsiteX24" fmla="*/ 146304 w 4341812"/>
              <a:gd name="connsiteY24" fmla="*/ 621792 h 1965960"/>
              <a:gd name="connsiteX25" fmla="*/ 118872 w 4341812"/>
              <a:gd name="connsiteY25" fmla="*/ 530352 h 1965960"/>
              <a:gd name="connsiteX26" fmla="*/ 100584 w 4341812"/>
              <a:gd name="connsiteY26" fmla="*/ 484632 h 1965960"/>
              <a:gd name="connsiteX27" fmla="*/ 82296 w 4341812"/>
              <a:gd name="connsiteY27" fmla="*/ 420624 h 1965960"/>
              <a:gd name="connsiteX28" fmla="*/ 73152 w 4341812"/>
              <a:gd name="connsiteY28" fmla="*/ 374904 h 1965960"/>
              <a:gd name="connsiteX29" fmla="*/ 27432 w 4341812"/>
              <a:gd name="connsiteY29" fmla="*/ 310896 h 1965960"/>
              <a:gd name="connsiteX30" fmla="*/ 0 w 4341812"/>
              <a:gd name="connsiteY30" fmla="*/ 292608 h 1965960"/>
              <a:gd name="connsiteX31" fmla="*/ 64008 w 4341812"/>
              <a:gd name="connsiteY31" fmla="*/ 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341812" h="1965960">
                <a:moveTo>
                  <a:pt x="64008" y="0"/>
                </a:moveTo>
                <a:lnTo>
                  <a:pt x="64008" y="0"/>
                </a:lnTo>
                <a:lnTo>
                  <a:pt x="137160" y="54864"/>
                </a:lnTo>
                <a:lnTo>
                  <a:pt x="2066544" y="557784"/>
                </a:lnTo>
                <a:lnTo>
                  <a:pt x="2203704" y="557784"/>
                </a:lnTo>
                <a:lnTo>
                  <a:pt x="4297680" y="1197864"/>
                </a:lnTo>
                <a:cubicBezTo>
                  <a:pt x="4327684" y="1277876"/>
                  <a:pt x="4341812" y="1283830"/>
                  <a:pt x="4315968" y="1380744"/>
                </a:cubicBezTo>
                <a:cubicBezTo>
                  <a:pt x="4312636" y="1393239"/>
                  <a:pt x="4288536" y="1408176"/>
                  <a:pt x="4288536" y="1408176"/>
                </a:cubicBezTo>
                <a:lnTo>
                  <a:pt x="2615184" y="1965960"/>
                </a:lnTo>
                <a:cubicBezTo>
                  <a:pt x="2563368" y="1962912"/>
                  <a:pt x="2511446" y="1961313"/>
                  <a:pt x="2459736" y="1956816"/>
                </a:cubicBezTo>
                <a:cubicBezTo>
                  <a:pt x="2441265" y="1955210"/>
                  <a:pt x="2422086" y="1954558"/>
                  <a:pt x="2404872" y="1947672"/>
                </a:cubicBezTo>
                <a:cubicBezTo>
                  <a:pt x="2390722" y="1942012"/>
                  <a:pt x="2381618" y="1927641"/>
                  <a:pt x="2368296" y="1920240"/>
                </a:cubicBezTo>
                <a:cubicBezTo>
                  <a:pt x="2340206" y="1904635"/>
                  <a:pt x="2286672" y="1891694"/>
                  <a:pt x="2258568" y="1883664"/>
                </a:cubicBezTo>
                <a:cubicBezTo>
                  <a:pt x="2217705" y="1856422"/>
                  <a:pt x="2214899" y="1847601"/>
                  <a:pt x="2176272" y="1837944"/>
                </a:cubicBezTo>
                <a:cubicBezTo>
                  <a:pt x="2149010" y="1831128"/>
                  <a:pt x="2120531" y="1828848"/>
                  <a:pt x="2093976" y="1819656"/>
                </a:cubicBezTo>
                <a:cubicBezTo>
                  <a:pt x="2041022" y="1801326"/>
                  <a:pt x="1992241" y="1771617"/>
                  <a:pt x="1938528" y="1755648"/>
                </a:cubicBezTo>
                <a:cubicBezTo>
                  <a:pt x="1878938" y="1737932"/>
                  <a:pt x="1816683" y="1730885"/>
                  <a:pt x="1755648" y="1719072"/>
                </a:cubicBezTo>
                <a:cubicBezTo>
                  <a:pt x="1722191" y="1712596"/>
                  <a:pt x="1655064" y="1700784"/>
                  <a:pt x="1655064" y="1700784"/>
                </a:cubicBezTo>
                <a:lnTo>
                  <a:pt x="420624" y="1444752"/>
                </a:lnTo>
                <a:cubicBezTo>
                  <a:pt x="343703" y="1321679"/>
                  <a:pt x="399031" y="1424525"/>
                  <a:pt x="347472" y="1280160"/>
                </a:cubicBezTo>
                <a:cubicBezTo>
                  <a:pt x="328997" y="1228430"/>
                  <a:pt x="325632" y="1256809"/>
                  <a:pt x="310896" y="1197864"/>
                </a:cubicBezTo>
                <a:cubicBezTo>
                  <a:pt x="308678" y="1188993"/>
                  <a:pt x="310896" y="1179576"/>
                  <a:pt x="310896" y="1170432"/>
                </a:cubicBezTo>
                <a:lnTo>
                  <a:pt x="219456" y="749808"/>
                </a:lnTo>
                <a:cubicBezTo>
                  <a:pt x="204031" y="708676"/>
                  <a:pt x="199774" y="680470"/>
                  <a:pt x="173736" y="649224"/>
                </a:cubicBezTo>
                <a:cubicBezTo>
                  <a:pt x="165457" y="639290"/>
                  <a:pt x="155448" y="630936"/>
                  <a:pt x="146304" y="621792"/>
                </a:cubicBezTo>
                <a:cubicBezTo>
                  <a:pt x="140250" y="600604"/>
                  <a:pt x="128569" y="556210"/>
                  <a:pt x="118872" y="530352"/>
                </a:cubicBezTo>
                <a:cubicBezTo>
                  <a:pt x="113109" y="514983"/>
                  <a:pt x="105775" y="500204"/>
                  <a:pt x="100584" y="484632"/>
                </a:cubicBezTo>
                <a:cubicBezTo>
                  <a:pt x="93567" y="463581"/>
                  <a:pt x="87678" y="442151"/>
                  <a:pt x="82296" y="420624"/>
                </a:cubicBezTo>
                <a:cubicBezTo>
                  <a:pt x="78527" y="405546"/>
                  <a:pt x="78609" y="389456"/>
                  <a:pt x="73152" y="374904"/>
                </a:cubicBezTo>
                <a:cubicBezTo>
                  <a:pt x="70037" y="366597"/>
                  <a:pt x="28694" y="312158"/>
                  <a:pt x="27432" y="310896"/>
                </a:cubicBezTo>
                <a:cubicBezTo>
                  <a:pt x="19661" y="303125"/>
                  <a:pt x="0" y="292608"/>
                  <a:pt x="0" y="292608"/>
                </a:cubicBezTo>
                <a:lnTo>
                  <a:pt x="64008"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Oval 6"/>
          <p:cNvSpPr/>
          <p:nvPr/>
        </p:nvSpPr>
        <p:spPr>
          <a:xfrm>
            <a:off x="3352800" y="5257800"/>
            <a:ext cx="228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Oval 7"/>
          <p:cNvSpPr/>
          <p:nvPr/>
        </p:nvSpPr>
        <p:spPr>
          <a:xfrm>
            <a:off x="3657600" y="5715000"/>
            <a:ext cx="609600" cy="152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Oval 8"/>
          <p:cNvSpPr/>
          <p:nvPr/>
        </p:nvSpPr>
        <p:spPr>
          <a:xfrm>
            <a:off x="4572000" y="5410200"/>
            <a:ext cx="457200" cy="38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Oval 9"/>
          <p:cNvSpPr/>
          <p:nvPr/>
        </p:nvSpPr>
        <p:spPr>
          <a:xfrm>
            <a:off x="5029200" y="6096000"/>
            <a:ext cx="457200" cy="38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228600"/>
            <a:ext cx="8229600" cy="1143000"/>
          </a:xfrm>
        </p:spPr>
        <p:txBody>
          <a:bodyPr vert="horz" lIns="91440" tIns="45720" rIns="91440" bIns="45720" rtlCol="0" anchor="ctr">
            <a:normAutofit/>
          </a:bodyPr>
          <a:lstStyle/>
          <a:p>
            <a:r>
              <a:rPr lang="en-US" sz="2400" b="1" dirty="0" smtClean="0">
                <a:solidFill>
                  <a:srgbClr val="0070C0"/>
                </a:solidFill>
              </a:rPr>
              <a:t>Scale dependence</a:t>
            </a:r>
            <a:endParaRPr lang="en-US" sz="2400" b="1" dirty="0" smtClean="0">
              <a:solidFill>
                <a:srgbClr val="0070C0"/>
              </a:solidFill>
            </a:endParaRPr>
          </a:p>
        </p:txBody>
      </p:sp>
      <p:pic>
        <p:nvPicPr>
          <p:cNvPr id="80897" name="Picture 1"/>
          <p:cNvPicPr>
            <a:picLocks noChangeAspect="1" noChangeArrowheads="1"/>
          </p:cNvPicPr>
          <p:nvPr/>
        </p:nvPicPr>
        <p:blipFill>
          <a:blip r:embed="rId2" cstate="screen"/>
          <a:srcRect/>
          <a:stretch>
            <a:fillRect/>
          </a:stretch>
        </p:blipFill>
        <p:spPr bwMode="auto">
          <a:xfrm>
            <a:off x="1371600" y="1447800"/>
            <a:ext cx="4594225" cy="384016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vert="horz" lIns="91440" tIns="45720" rIns="91440" bIns="45720" rtlCol="0" anchor="ctr">
            <a:normAutofit/>
          </a:bodyPr>
          <a:lstStyle/>
          <a:p>
            <a:r>
              <a:rPr lang="en-US" sz="2400" b="1" dirty="0" smtClean="0">
                <a:solidFill>
                  <a:srgbClr val="0070C0"/>
                </a:solidFill>
              </a:rPr>
              <a:t>Criterion B (Geographic range)</a:t>
            </a:r>
          </a:p>
        </p:txBody>
      </p:sp>
      <p:pic>
        <p:nvPicPr>
          <p:cNvPr id="79873" name="Picture 1"/>
          <p:cNvPicPr>
            <a:picLocks noChangeAspect="1" noChangeArrowheads="1"/>
          </p:cNvPicPr>
          <p:nvPr/>
        </p:nvPicPr>
        <p:blipFill>
          <a:blip r:embed="rId3" cstate="screen"/>
          <a:srcRect/>
          <a:stretch>
            <a:fillRect/>
          </a:stretch>
        </p:blipFill>
        <p:spPr bwMode="auto">
          <a:xfrm>
            <a:off x="152400" y="2468039"/>
            <a:ext cx="8843206" cy="2408761"/>
          </a:xfrm>
          <a:prstGeom prst="rect">
            <a:avLst/>
          </a:prstGeom>
          <a:noFill/>
          <a:ln w="9525">
            <a:noFill/>
            <a:miter lim="800000"/>
            <a:headEnd/>
            <a:tailEnd/>
          </a:ln>
        </p:spPr>
      </p:pic>
      <p:pic>
        <p:nvPicPr>
          <p:cNvPr id="79874" name="Picture 2"/>
          <p:cNvPicPr>
            <a:picLocks noChangeAspect="1" noChangeArrowheads="1"/>
          </p:cNvPicPr>
          <p:nvPr/>
        </p:nvPicPr>
        <p:blipFill>
          <a:blip r:embed="rId4" cstate="screen"/>
          <a:srcRect/>
          <a:stretch>
            <a:fillRect/>
          </a:stretch>
        </p:blipFill>
        <p:spPr bwMode="auto">
          <a:xfrm>
            <a:off x="156407" y="1519237"/>
            <a:ext cx="8839200" cy="9048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vert="horz" lIns="91440" tIns="45720" rIns="91440" bIns="45720" rtlCol="0" anchor="ctr">
            <a:normAutofit/>
          </a:bodyPr>
          <a:lstStyle/>
          <a:p>
            <a:r>
              <a:rPr lang="en-US" sz="2400" b="1" dirty="0" smtClean="0">
                <a:solidFill>
                  <a:srgbClr val="0070C0"/>
                </a:solidFill>
              </a:rPr>
              <a:t>Criterion C (Small size and declining)</a:t>
            </a:r>
          </a:p>
        </p:txBody>
      </p:sp>
      <p:pic>
        <p:nvPicPr>
          <p:cNvPr id="77825" name="Picture 1"/>
          <p:cNvPicPr>
            <a:picLocks noChangeAspect="1" noChangeArrowheads="1"/>
          </p:cNvPicPr>
          <p:nvPr/>
        </p:nvPicPr>
        <p:blipFill>
          <a:blip r:embed="rId2" cstate="screen"/>
          <a:srcRect/>
          <a:stretch>
            <a:fillRect/>
          </a:stretch>
        </p:blipFill>
        <p:spPr bwMode="auto">
          <a:xfrm>
            <a:off x="236559" y="2570578"/>
            <a:ext cx="8831241" cy="2687221"/>
          </a:xfrm>
          <a:prstGeom prst="rect">
            <a:avLst/>
          </a:prstGeom>
          <a:noFill/>
          <a:ln w="9525">
            <a:noFill/>
            <a:miter lim="800000"/>
            <a:headEnd/>
            <a:tailEnd/>
          </a:ln>
        </p:spPr>
      </p:pic>
      <p:pic>
        <p:nvPicPr>
          <p:cNvPr id="6" name="Picture 2"/>
          <p:cNvPicPr>
            <a:picLocks noChangeAspect="1" noChangeArrowheads="1"/>
          </p:cNvPicPr>
          <p:nvPr/>
        </p:nvPicPr>
        <p:blipFill>
          <a:blip r:embed="rId3" cstate="screen"/>
          <a:srcRect/>
          <a:stretch>
            <a:fillRect/>
          </a:stretch>
        </p:blipFill>
        <p:spPr bwMode="auto">
          <a:xfrm>
            <a:off x="228600" y="1600200"/>
            <a:ext cx="8915400" cy="90487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vert="horz" lIns="91440" tIns="45720" rIns="91440" bIns="45720" rtlCol="0" anchor="ctr">
            <a:normAutofit/>
          </a:bodyPr>
          <a:lstStyle/>
          <a:p>
            <a:r>
              <a:rPr lang="en-US" sz="2400" b="1" dirty="0" smtClean="0">
                <a:solidFill>
                  <a:srgbClr val="0070C0"/>
                </a:solidFill>
              </a:rPr>
              <a:t>Criterion D (Very small population size)</a:t>
            </a:r>
          </a:p>
        </p:txBody>
      </p:sp>
      <p:sp>
        <p:nvSpPr>
          <p:cNvPr id="19459" name="Rectangle 3"/>
          <p:cNvSpPr>
            <a:spLocks noGrp="1" noChangeArrowheads="1"/>
          </p:cNvSpPr>
          <p:nvPr>
            <p:ph type="body" idx="1"/>
          </p:nvPr>
        </p:nvSpPr>
        <p:spPr>
          <a:xfrm>
            <a:off x="533400" y="4800600"/>
            <a:ext cx="8229600" cy="1782763"/>
          </a:xfrm>
        </p:spPr>
        <p:txBody>
          <a:bodyPr>
            <a:normAutofit/>
          </a:bodyPr>
          <a:lstStyle/>
          <a:p>
            <a:pPr eaLnBrk="1" hangingPunct="1"/>
            <a:r>
              <a:rPr lang="en-US" sz="2200" dirty="0" smtClean="0"/>
              <a:t>Critically endangered: 50 mature </a:t>
            </a:r>
            <a:r>
              <a:rPr lang="en-US" sz="2200" dirty="0" smtClean="0"/>
              <a:t>individuals</a:t>
            </a:r>
            <a:endParaRPr lang="en-US" sz="2200" dirty="0" smtClean="0"/>
          </a:p>
          <a:p>
            <a:pPr eaLnBrk="1" hangingPunct="1"/>
            <a:r>
              <a:rPr lang="en-US" sz="2200" dirty="0" smtClean="0"/>
              <a:t>Endangered: 250 mature </a:t>
            </a:r>
            <a:r>
              <a:rPr lang="en-US" sz="2200" dirty="0" smtClean="0"/>
              <a:t>individuals</a:t>
            </a:r>
            <a:endParaRPr lang="en-US" sz="2200" dirty="0" smtClean="0"/>
          </a:p>
          <a:p>
            <a:pPr eaLnBrk="1" hangingPunct="1"/>
            <a:r>
              <a:rPr lang="en-US" sz="2200" dirty="0" smtClean="0"/>
              <a:t>Vulnerable: 1000 mature individuals OR very restricted area of </a:t>
            </a:r>
            <a:r>
              <a:rPr lang="en-US" sz="2200" dirty="0" smtClean="0"/>
              <a:t>occupancy </a:t>
            </a:r>
            <a:r>
              <a:rPr lang="en-US" sz="2200" dirty="0" smtClean="0"/>
              <a:t>(&lt;20km</a:t>
            </a:r>
            <a:r>
              <a:rPr lang="en-US" sz="2200" dirty="0" smtClean="0">
                <a:cs typeface="Times New Roman" pitchFamily="18" charset="0"/>
              </a:rPr>
              <a:t>²) or number of locations (5 or less).</a:t>
            </a:r>
            <a:endParaRPr lang="en-US" sz="2200" dirty="0" smtClean="0"/>
          </a:p>
        </p:txBody>
      </p:sp>
      <p:pic>
        <p:nvPicPr>
          <p:cNvPr id="76801" name="Picture 1"/>
          <p:cNvPicPr>
            <a:picLocks noChangeAspect="1" noChangeArrowheads="1"/>
          </p:cNvPicPr>
          <p:nvPr/>
        </p:nvPicPr>
        <p:blipFill>
          <a:blip r:embed="rId2" cstate="screen"/>
          <a:srcRect/>
          <a:stretch>
            <a:fillRect/>
          </a:stretch>
        </p:blipFill>
        <p:spPr bwMode="auto">
          <a:xfrm>
            <a:off x="76200" y="2743200"/>
            <a:ext cx="9065902" cy="1219200"/>
          </a:xfrm>
          <a:prstGeom prst="rect">
            <a:avLst/>
          </a:prstGeom>
          <a:noFill/>
          <a:ln w="9525">
            <a:noFill/>
            <a:miter lim="800000"/>
            <a:headEnd/>
            <a:tailEnd/>
          </a:ln>
        </p:spPr>
      </p:pic>
      <p:pic>
        <p:nvPicPr>
          <p:cNvPr id="5" name="Picture 2"/>
          <p:cNvPicPr>
            <a:picLocks noChangeAspect="1" noChangeArrowheads="1"/>
          </p:cNvPicPr>
          <p:nvPr/>
        </p:nvPicPr>
        <p:blipFill>
          <a:blip r:embed="rId3" cstate="screen"/>
          <a:srcRect/>
          <a:stretch>
            <a:fillRect/>
          </a:stretch>
        </p:blipFill>
        <p:spPr bwMode="auto">
          <a:xfrm>
            <a:off x="152400" y="1600200"/>
            <a:ext cx="8991600" cy="9048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vert="horz" lIns="91440" tIns="45720" rIns="91440" bIns="45720" rtlCol="0" anchor="ctr">
            <a:normAutofit/>
          </a:bodyPr>
          <a:lstStyle/>
          <a:p>
            <a:r>
              <a:rPr lang="en-US" sz="2400" b="1" dirty="0" smtClean="0">
                <a:solidFill>
                  <a:srgbClr val="0070C0"/>
                </a:solidFill>
              </a:rPr>
              <a:t>Criterion E (Quantitative analysis)</a:t>
            </a:r>
          </a:p>
        </p:txBody>
      </p:sp>
      <p:sp>
        <p:nvSpPr>
          <p:cNvPr id="20483" name="Rectangle 3"/>
          <p:cNvSpPr>
            <a:spLocks noGrp="1" noChangeArrowheads="1"/>
          </p:cNvSpPr>
          <p:nvPr>
            <p:ph type="body" idx="1"/>
          </p:nvPr>
        </p:nvSpPr>
        <p:spPr>
          <a:xfrm>
            <a:off x="-76200" y="4114800"/>
            <a:ext cx="5638800" cy="2286000"/>
          </a:xfrm>
        </p:spPr>
        <p:txBody>
          <a:bodyPr>
            <a:normAutofit/>
          </a:bodyPr>
          <a:lstStyle/>
          <a:p>
            <a:pPr eaLnBrk="1" hangingPunct="1"/>
            <a:r>
              <a:rPr lang="en-US" sz="2000" dirty="0" smtClean="0"/>
              <a:t>Probability of extinction in the wild is at least </a:t>
            </a:r>
          </a:p>
          <a:p>
            <a:pPr lvl="1" eaLnBrk="1" hangingPunct="1"/>
            <a:r>
              <a:rPr lang="en-US" sz="2000" dirty="0" smtClean="0"/>
              <a:t>50% within 10 years or three generations (CR</a:t>
            </a:r>
            <a:r>
              <a:rPr lang="en-US" sz="2000" dirty="0" smtClean="0"/>
              <a:t>)</a:t>
            </a:r>
            <a:endParaRPr lang="en-US" sz="2000" dirty="0" smtClean="0"/>
          </a:p>
          <a:p>
            <a:pPr lvl="1" eaLnBrk="1" hangingPunct="1"/>
            <a:r>
              <a:rPr lang="en-US" sz="2000" dirty="0" smtClean="0"/>
              <a:t>20% within 20 years or five generations (EN</a:t>
            </a:r>
            <a:r>
              <a:rPr lang="en-US" sz="2000" dirty="0" smtClean="0"/>
              <a:t>)</a:t>
            </a:r>
          </a:p>
          <a:p>
            <a:pPr lvl="1" eaLnBrk="1" hangingPunct="1"/>
            <a:r>
              <a:rPr lang="en-US" sz="2000" dirty="0" smtClean="0"/>
              <a:t>10</a:t>
            </a:r>
            <a:r>
              <a:rPr lang="en-US" sz="2000" dirty="0" smtClean="0"/>
              <a:t>% within 100 years (VU</a:t>
            </a:r>
            <a:r>
              <a:rPr lang="en-US" sz="2000" dirty="0" smtClean="0"/>
              <a:t>)</a:t>
            </a:r>
          </a:p>
          <a:p>
            <a:pPr lvl="1" eaLnBrk="1" hangingPunct="1"/>
            <a:endParaRPr lang="en-US" sz="2000" dirty="0" smtClean="0"/>
          </a:p>
        </p:txBody>
      </p:sp>
      <p:pic>
        <p:nvPicPr>
          <p:cNvPr id="75777" name="Picture 1"/>
          <p:cNvPicPr>
            <a:picLocks noChangeAspect="1" noChangeArrowheads="1"/>
          </p:cNvPicPr>
          <p:nvPr/>
        </p:nvPicPr>
        <p:blipFill>
          <a:blip r:embed="rId2" cstate="screen"/>
          <a:srcRect/>
          <a:stretch>
            <a:fillRect/>
          </a:stretch>
        </p:blipFill>
        <p:spPr bwMode="auto">
          <a:xfrm>
            <a:off x="152400" y="2667000"/>
            <a:ext cx="8991600" cy="620760"/>
          </a:xfrm>
          <a:prstGeom prst="rect">
            <a:avLst/>
          </a:prstGeom>
          <a:noFill/>
          <a:ln w="9525">
            <a:noFill/>
            <a:miter lim="800000"/>
            <a:headEnd/>
            <a:tailEnd/>
          </a:ln>
        </p:spPr>
      </p:pic>
      <p:pic>
        <p:nvPicPr>
          <p:cNvPr id="5" name="Picture 2"/>
          <p:cNvPicPr>
            <a:picLocks noChangeAspect="1" noChangeArrowheads="1"/>
          </p:cNvPicPr>
          <p:nvPr/>
        </p:nvPicPr>
        <p:blipFill>
          <a:blip r:embed="rId3" cstate="screen"/>
          <a:srcRect/>
          <a:stretch>
            <a:fillRect/>
          </a:stretch>
        </p:blipFill>
        <p:spPr bwMode="auto">
          <a:xfrm>
            <a:off x="152400" y="1600200"/>
            <a:ext cx="8991600" cy="904875"/>
          </a:xfrm>
          <a:prstGeom prst="rect">
            <a:avLst/>
          </a:prstGeom>
          <a:noFill/>
          <a:ln w="9525">
            <a:noFill/>
            <a:miter lim="800000"/>
            <a:headEnd/>
            <a:tailEnd/>
          </a:ln>
        </p:spPr>
      </p:pic>
      <p:pic>
        <p:nvPicPr>
          <p:cNvPr id="75778" name="Picture 2"/>
          <p:cNvPicPr>
            <a:picLocks noChangeAspect="1" noChangeArrowheads="1"/>
          </p:cNvPicPr>
          <p:nvPr/>
        </p:nvPicPr>
        <p:blipFill>
          <a:blip r:embed="rId4" cstate="print"/>
          <a:srcRect/>
          <a:stretch>
            <a:fillRect/>
          </a:stretch>
        </p:blipFill>
        <p:spPr bwMode="auto">
          <a:xfrm>
            <a:off x="5745163" y="3657600"/>
            <a:ext cx="3398837" cy="2630487"/>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76200" y="190500"/>
            <a:ext cx="8991600" cy="462307"/>
          </a:xfrm>
          <a:prstGeom prst="rect">
            <a:avLst/>
          </a:prstGeom>
          <a:noFill/>
          <a:ln w="25400">
            <a:noFill/>
            <a:miter lim="800000"/>
            <a:headEnd/>
            <a:tailEnd/>
          </a:ln>
        </p:spPr>
        <p:txBody>
          <a:bodyPr lIns="92075" tIns="46038" rIns="92075" bIns="46038">
            <a:spAutoFit/>
          </a:bodyPr>
          <a:lstStyle/>
          <a:p>
            <a:pPr>
              <a:spcBef>
                <a:spcPct val="20000"/>
              </a:spcBef>
            </a:pPr>
            <a:r>
              <a:rPr lang="en-GB" sz="2400" dirty="0" err="1" smtClean="0">
                <a:latin typeface="+mj-lt"/>
              </a:rPr>
              <a:t>Pubblicazione</a:t>
            </a:r>
            <a:r>
              <a:rPr lang="en-GB" sz="2400" dirty="0" smtClean="0">
                <a:latin typeface="+mj-lt"/>
              </a:rPr>
              <a:t> </a:t>
            </a:r>
            <a:r>
              <a:rPr lang="en-GB" sz="2400" dirty="0" err="1" smtClean="0">
                <a:latin typeface="+mj-lt"/>
              </a:rPr>
              <a:t>della</a:t>
            </a:r>
            <a:r>
              <a:rPr lang="en-GB" sz="2400" dirty="0" smtClean="0">
                <a:latin typeface="+mj-lt"/>
              </a:rPr>
              <a:t> </a:t>
            </a:r>
            <a:r>
              <a:rPr lang="en-GB" sz="2400" dirty="0" err="1" smtClean="0">
                <a:latin typeface="+mj-lt"/>
              </a:rPr>
              <a:t>lista</a:t>
            </a:r>
            <a:endParaRPr lang="en-US" sz="2400" u="sng" dirty="0">
              <a:latin typeface="+mj-lt"/>
            </a:endParaRPr>
          </a:p>
        </p:txBody>
      </p:sp>
      <p:sp>
        <p:nvSpPr>
          <p:cNvPr id="62467" name="Text Box 3"/>
          <p:cNvSpPr txBox="1">
            <a:spLocks noChangeArrowheads="1"/>
          </p:cNvSpPr>
          <p:nvPr/>
        </p:nvSpPr>
        <p:spPr bwMode="auto">
          <a:xfrm>
            <a:off x="533400" y="3683913"/>
            <a:ext cx="7924800" cy="430887"/>
          </a:xfrm>
          <a:prstGeom prst="rect">
            <a:avLst/>
          </a:prstGeom>
          <a:noFill/>
          <a:ln w="9525">
            <a:noFill/>
            <a:miter lim="800000"/>
            <a:headEnd/>
            <a:tailEnd/>
          </a:ln>
          <a:effectLst/>
        </p:spPr>
        <p:txBody>
          <a:bodyPr>
            <a:spAutoFit/>
          </a:bodyPr>
          <a:lstStyle/>
          <a:p>
            <a:pPr>
              <a:defRPr/>
            </a:pPr>
            <a:r>
              <a:rPr lang="en-GB" altLang="sv-SE" sz="2200" dirty="0" err="1" smtClean="0">
                <a:latin typeface="+mj-lt"/>
              </a:rPr>
              <a:t>Una</a:t>
            </a:r>
            <a:r>
              <a:rPr lang="en-GB" altLang="sv-SE" sz="2200" dirty="0" smtClean="0">
                <a:latin typeface="+mj-lt"/>
              </a:rPr>
              <a:t> red-list </a:t>
            </a:r>
            <a:r>
              <a:rPr lang="en-GB" altLang="sv-SE" sz="2200" dirty="0" err="1" smtClean="0">
                <a:latin typeface="+mj-lt"/>
              </a:rPr>
              <a:t>dovrebbe</a:t>
            </a:r>
            <a:r>
              <a:rPr lang="en-GB" altLang="sv-SE" sz="2200" dirty="0" smtClean="0">
                <a:latin typeface="+mj-lt"/>
              </a:rPr>
              <a:t> </a:t>
            </a:r>
            <a:r>
              <a:rPr lang="en-GB" altLang="sv-SE" sz="2200" dirty="0" err="1" smtClean="0">
                <a:latin typeface="+mj-lt"/>
              </a:rPr>
              <a:t>contenere</a:t>
            </a:r>
            <a:r>
              <a:rPr lang="en-GB" altLang="sv-SE" sz="2200" dirty="0" smtClean="0">
                <a:latin typeface="+mj-lt"/>
              </a:rPr>
              <a:t> le </a:t>
            </a:r>
            <a:r>
              <a:rPr lang="en-GB" altLang="sv-SE" sz="2200" dirty="0" err="1" smtClean="0">
                <a:latin typeface="+mj-lt"/>
              </a:rPr>
              <a:t>seguenti</a:t>
            </a:r>
            <a:r>
              <a:rPr lang="en-GB" altLang="sv-SE" sz="2200" dirty="0" smtClean="0">
                <a:latin typeface="+mj-lt"/>
              </a:rPr>
              <a:t> info</a:t>
            </a:r>
            <a:endParaRPr lang="en-GB" sz="2200" dirty="0">
              <a:effectLst>
                <a:outerShdw blurRad="38100" dist="38100" dir="2700000" algn="tl">
                  <a:srgbClr val="000000"/>
                </a:outerShdw>
              </a:effectLst>
              <a:latin typeface="+mj-lt"/>
            </a:endParaRPr>
          </a:p>
        </p:txBody>
      </p:sp>
      <p:grpSp>
        <p:nvGrpSpPr>
          <p:cNvPr id="2" name="Group 5"/>
          <p:cNvGrpSpPr>
            <a:grpSpLocks/>
          </p:cNvGrpSpPr>
          <p:nvPr/>
        </p:nvGrpSpPr>
        <p:grpSpPr bwMode="auto">
          <a:xfrm>
            <a:off x="304800" y="4227512"/>
            <a:ext cx="8569325" cy="2325688"/>
            <a:chOff x="192" y="1528"/>
            <a:chExt cx="5398" cy="1465"/>
          </a:xfrm>
        </p:grpSpPr>
        <p:sp>
          <p:nvSpPr>
            <p:cNvPr id="62470" name="Text Box 6"/>
            <p:cNvSpPr txBox="1">
              <a:spLocks noChangeArrowheads="1"/>
            </p:cNvSpPr>
            <p:nvPr/>
          </p:nvSpPr>
          <p:spPr bwMode="auto">
            <a:xfrm>
              <a:off x="272" y="2663"/>
              <a:ext cx="5280" cy="330"/>
            </a:xfrm>
            <a:prstGeom prst="rect">
              <a:avLst/>
            </a:prstGeom>
            <a:noFill/>
            <a:ln w="9525">
              <a:noFill/>
              <a:miter lim="800000"/>
              <a:headEnd/>
              <a:tailEnd/>
            </a:ln>
            <a:effectLst/>
          </p:spPr>
          <p:txBody>
            <a:bodyPr>
              <a:spAutoFit/>
            </a:bodyPr>
            <a:lstStyle/>
            <a:p>
              <a:pPr>
                <a:defRPr/>
              </a:pPr>
              <a:r>
                <a:rPr lang="en-GB" altLang="sv-SE" sz="1400" b="1" dirty="0">
                  <a:latin typeface="+mj-lt"/>
                </a:rPr>
                <a:t>The dot (</a:t>
              </a:r>
              <a:r>
                <a:rPr lang="en-GB" altLang="sv-SE" sz="1400" b="1" dirty="0">
                  <a:latin typeface="+mj-lt"/>
                  <a:cs typeface="Arial" pitchFamily="34" charset="0"/>
                </a:rPr>
                <a:t>•</a:t>
              </a:r>
              <a:r>
                <a:rPr lang="en-GB" altLang="sv-SE" sz="1400" b="1" dirty="0">
                  <a:latin typeface="+mj-lt"/>
                </a:rPr>
                <a:t>) next to the regional category for </a:t>
              </a:r>
              <a:r>
                <a:rPr lang="en-GB" altLang="sv-SE" sz="1400" b="1" i="1" dirty="0">
                  <a:latin typeface="+mj-lt"/>
                </a:rPr>
                <a:t>S. </a:t>
              </a:r>
              <a:r>
                <a:rPr lang="en-GB" altLang="sv-SE" sz="1400" b="1" i="1" dirty="0" err="1">
                  <a:latin typeface="+mj-lt"/>
                </a:rPr>
                <a:t>sandvicensis</a:t>
              </a:r>
              <a:r>
                <a:rPr lang="en-GB" altLang="sv-SE" sz="1400" b="1" dirty="0">
                  <a:latin typeface="+mj-lt"/>
                </a:rPr>
                <a:t> indicates that the preliminary category was adjusted.</a:t>
              </a:r>
              <a:endParaRPr lang="en-GB" sz="1400" b="1" dirty="0">
                <a:effectLst>
                  <a:outerShdw blurRad="38100" dist="38100" dir="2700000" algn="tl">
                    <a:srgbClr val="000000"/>
                  </a:outerShdw>
                </a:effectLst>
                <a:latin typeface="+mj-lt"/>
              </a:endParaRPr>
            </a:p>
          </p:txBody>
        </p:sp>
        <p:grpSp>
          <p:nvGrpSpPr>
            <p:cNvPr id="3" name="Group 7"/>
            <p:cNvGrpSpPr>
              <a:grpSpLocks/>
            </p:cNvGrpSpPr>
            <p:nvPr/>
          </p:nvGrpSpPr>
          <p:grpSpPr bwMode="auto">
            <a:xfrm>
              <a:off x="192" y="1528"/>
              <a:ext cx="5398" cy="1132"/>
              <a:chOff x="192" y="1528"/>
              <a:chExt cx="5398" cy="1132"/>
            </a:xfrm>
          </p:grpSpPr>
          <p:graphicFrame>
            <p:nvGraphicFramePr>
              <p:cNvPr id="3074" name="Object 8"/>
              <p:cNvGraphicFramePr>
                <a:graphicFrameLocks noChangeAspect="1"/>
              </p:cNvGraphicFramePr>
              <p:nvPr/>
            </p:nvGraphicFramePr>
            <p:xfrm>
              <a:off x="192" y="1528"/>
              <a:ext cx="5398" cy="1132"/>
            </p:xfrm>
            <a:graphic>
              <a:graphicData uri="http://schemas.openxmlformats.org/presentationml/2006/ole">
                <p:oleObj spid="_x0000_s72706" name="Worksheet" r:id="rId3" imgW="6496507" imgH="1362456" progId="Excel.Sheet.8">
                  <p:embed/>
                </p:oleObj>
              </a:graphicData>
            </a:graphic>
          </p:graphicFrame>
          <p:sp>
            <p:nvSpPr>
              <p:cNvPr id="3081" name="Text Box 9"/>
              <p:cNvSpPr txBox="1">
                <a:spLocks noChangeArrowheads="1"/>
              </p:cNvSpPr>
              <p:nvPr/>
            </p:nvSpPr>
            <p:spPr bwMode="auto">
              <a:xfrm>
                <a:off x="2976" y="2208"/>
                <a:ext cx="192" cy="271"/>
              </a:xfrm>
              <a:prstGeom prst="rect">
                <a:avLst/>
              </a:prstGeom>
              <a:noFill/>
              <a:ln w="9525">
                <a:noFill/>
                <a:miter lim="800000"/>
                <a:headEnd/>
                <a:tailEnd/>
              </a:ln>
            </p:spPr>
            <p:txBody>
              <a:bodyPr>
                <a:spAutoFit/>
              </a:bodyPr>
              <a:lstStyle/>
              <a:p>
                <a:pPr algn="ctr" eaLnBrk="1" hangingPunct="1">
                  <a:spcBef>
                    <a:spcPct val="50000"/>
                  </a:spcBef>
                </a:pPr>
                <a:r>
                  <a:rPr lang="en-GB" altLang="sv-SE" sz="2200" b="1" i="1">
                    <a:latin typeface="+mj-lt"/>
                    <a:cs typeface="Arial" pitchFamily="34" charset="0"/>
                  </a:rPr>
                  <a:t>•</a:t>
                </a:r>
                <a:endParaRPr lang="en-GB" sz="2200" b="1" i="1">
                  <a:latin typeface="+mj-lt"/>
                  <a:cs typeface="Arial" pitchFamily="34" charset="0"/>
                </a:endParaRPr>
              </a:p>
            </p:txBody>
          </p:sp>
        </p:grpSp>
      </p:grpSp>
      <p:sp>
        <p:nvSpPr>
          <p:cNvPr id="10"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11" name="Text Box 3"/>
          <p:cNvSpPr txBox="1">
            <a:spLocks noChangeArrowheads="1"/>
          </p:cNvSpPr>
          <p:nvPr/>
        </p:nvSpPr>
        <p:spPr bwMode="auto">
          <a:xfrm>
            <a:off x="533400" y="991850"/>
            <a:ext cx="1524000" cy="1446550"/>
          </a:xfrm>
          <a:prstGeom prst="rect">
            <a:avLst/>
          </a:prstGeom>
          <a:noFill/>
          <a:ln w="9525">
            <a:noFill/>
            <a:miter lim="800000"/>
            <a:headEnd/>
            <a:tailEnd/>
          </a:ln>
          <a:effectLst/>
        </p:spPr>
        <p:txBody>
          <a:bodyPr wrap="square">
            <a:spAutoFit/>
          </a:bodyPr>
          <a:lstStyle/>
          <a:p>
            <a:pPr>
              <a:defRPr/>
            </a:pPr>
            <a:r>
              <a:rPr lang="en-GB" altLang="sv-SE" sz="2200" dirty="0" smtClean="0">
                <a:latin typeface="+mj-lt"/>
              </a:rPr>
              <a:t>Specie A</a:t>
            </a:r>
          </a:p>
          <a:p>
            <a:pPr>
              <a:defRPr/>
            </a:pPr>
            <a:r>
              <a:rPr lang="en-GB" sz="2200" dirty="0" smtClean="0">
                <a:latin typeface="+mj-lt"/>
              </a:rPr>
              <a:t>Specie B</a:t>
            </a:r>
          </a:p>
          <a:p>
            <a:pPr>
              <a:defRPr/>
            </a:pPr>
            <a:r>
              <a:rPr lang="en-GB" sz="2200" dirty="0" smtClean="0">
                <a:latin typeface="+mj-lt"/>
              </a:rPr>
              <a:t>Specie C</a:t>
            </a:r>
          </a:p>
          <a:p>
            <a:pPr>
              <a:defRPr/>
            </a:pPr>
            <a:r>
              <a:rPr lang="en-GB" sz="2200" dirty="0" smtClean="0">
                <a:latin typeface="+mj-lt"/>
              </a:rPr>
              <a:t>Specie D...</a:t>
            </a:r>
            <a:endParaRPr lang="en-GB" sz="2200" dirty="0">
              <a:latin typeface="+mj-lt"/>
            </a:endParaRPr>
          </a:p>
        </p:txBody>
      </p:sp>
      <p:sp>
        <p:nvSpPr>
          <p:cNvPr id="12" name="Right Arrow 11"/>
          <p:cNvSpPr/>
          <p:nvPr/>
        </p:nvSpPr>
        <p:spPr>
          <a:xfrm>
            <a:off x="2133600" y="1066800"/>
            <a:ext cx="1219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 Box 3"/>
          <p:cNvSpPr txBox="1">
            <a:spLocks noChangeArrowheads="1"/>
          </p:cNvSpPr>
          <p:nvPr/>
        </p:nvSpPr>
        <p:spPr bwMode="auto">
          <a:xfrm>
            <a:off x="3581400" y="990600"/>
            <a:ext cx="1524000" cy="769441"/>
          </a:xfrm>
          <a:prstGeom prst="rect">
            <a:avLst/>
          </a:prstGeom>
          <a:noFill/>
          <a:ln w="9525">
            <a:noFill/>
            <a:miter lim="800000"/>
            <a:headEnd/>
            <a:tailEnd/>
          </a:ln>
          <a:effectLst/>
        </p:spPr>
        <p:txBody>
          <a:bodyPr wrap="square">
            <a:spAutoFit/>
          </a:bodyPr>
          <a:lstStyle/>
          <a:p>
            <a:pPr>
              <a:defRPr/>
            </a:pPr>
            <a:r>
              <a:rPr lang="en-GB" altLang="sv-SE" sz="2200" dirty="0" smtClean="0">
                <a:latin typeface="+mj-lt"/>
              </a:rPr>
              <a:t>Specie A</a:t>
            </a:r>
          </a:p>
          <a:p>
            <a:pPr>
              <a:defRPr/>
            </a:pPr>
            <a:r>
              <a:rPr lang="en-GB" sz="2200" dirty="0" smtClean="0">
                <a:latin typeface="+mj-lt"/>
              </a:rPr>
              <a:t>Specie D...</a:t>
            </a:r>
            <a:endParaRPr lang="en-GB" sz="2200" dirty="0">
              <a:latin typeface="+mj-lt"/>
            </a:endParaRPr>
          </a:p>
        </p:txBody>
      </p:sp>
      <p:sp>
        <p:nvSpPr>
          <p:cNvPr id="14" name="Rectangle 13"/>
          <p:cNvSpPr/>
          <p:nvPr/>
        </p:nvSpPr>
        <p:spPr>
          <a:xfrm>
            <a:off x="533400" y="1066800"/>
            <a:ext cx="1143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ctangle 14"/>
          <p:cNvSpPr/>
          <p:nvPr/>
        </p:nvSpPr>
        <p:spPr>
          <a:xfrm>
            <a:off x="533400" y="2057400"/>
            <a:ext cx="1143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Down Arrow 15"/>
          <p:cNvSpPr/>
          <p:nvPr/>
        </p:nvSpPr>
        <p:spPr>
          <a:xfrm>
            <a:off x="4038600" y="1905000"/>
            <a:ext cx="457200" cy="167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5" name="Rectangle 4"/>
          <p:cNvSpPr/>
          <p:nvPr/>
        </p:nvSpPr>
        <p:spPr>
          <a:xfrm>
            <a:off x="76200" y="152400"/>
            <a:ext cx="6781800" cy="461665"/>
          </a:xfrm>
          <a:prstGeom prst="rect">
            <a:avLst/>
          </a:prstGeom>
        </p:spPr>
        <p:txBody>
          <a:bodyPr wrap="square">
            <a:spAutoFit/>
          </a:bodyPr>
          <a:lstStyle/>
          <a:p>
            <a:r>
              <a:rPr lang="sv-SE" sz="2400" dirty="0" err="1" smtClean="0"/>
              <a:t>Esempio</a:t>
            </a:r>
            <a:endParaRPr lang="it-IT" sz="2400" dirty="0" smtClean="0">
              <a:solidFill>
                <a:schemeClr val="tx2"/>
              </a:solidFill>
            </a:endParaRPr>
          </a:p>
        </p:txBody>
      </p:sp>
      <p:pic>
        <p:nvPicPr>
          <p:cNvPr id="14337" name="Picture 1"/>
          <p:cNvPicPr>
            <a:picLocks noChangeAspect="1" noChangeArrowheads="1"/>
          </p:cNvPicPr>
          <p:nvPr/>
        </p:nvPicPr>
        <p:blipFill>
          <a:blip r:embed="rId2" cstate="screen"/>
          <a:srcRect/>
          <a:stretch>
            <a:fillRect/>
          </a:stretch>
        </p:blipFill>
        <p:spPr bwMode="auto">
          <a:xfrm>
            <a:off x="533400" y="1066800"/>
            <a:ext cx="3842974" cy="52800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pic>
        <p:nvPicPr>
          <p:cNvPr id="6" name="Picture 2"/>
          <p:cNvPicPr>
            <a:picLocks noChangeAspect="1" noChangeArrowheads="1"/>
          </p:cNvPicPr>
          <p:nvPr/>
        </p:nvPicPr>
        <p:blipFill>
          <a:blip r:embed="rId2" cstate="screen"/>
          <a:srcRect/>
          <a:stretch>
            <a:fillRect/>
          </a:stretch>
        </p:blipFill>
        <p:spPr bwMode="auto">
          <a:xfrm>
            <a:off x="533400" y="1371600"/>
            <a:ext cx="7316622" cy="2286000"/>
          </a:xfrm>
          <a:prstGeom prst="rect">
            <a:avLst/>
          </a:prstGeom>
          <a:noFill/>
          <a:ln w="9525">
            <a:noFill/>
            <a:miter lim="800000"/>
            <a:headEnd/>
            <a:tailEnd/>
          </a:ln>
        </p:spPr>
      </p:pic>
      <p:sp>
        <p:nvSpPr>
          <p:cNvPr id="7" name="Rectangle 6"/>
          <p:cNvSpPr/>
          <p:nvPr/>
        </p:nvSpPr>
        <p:spPr>
          <a:xfrm>
            <a:off x="76200" y="152400"/>
            <a:ext cx="6781800" cy="461665"/>
          </a:xfrm>
          <a:prstGeom prst="rect">
            <a:avLst/>
          </a:prstGeom>
        </p:spPr>
        <p:txBody>
          <a:bodyPr wrap="square">
            <a:spAutoFit/>
          </a:bodyPr>
          <a:lstStyle/>
          <a:p>
            <a:r>
              <a:rPr lang="sv-SE" sz="2400" dirty="0" err="1" smtClean="0"/>
              <a:t>Trasparenza</a:t>
            </a:r>
            <a:r>
              <a:rPr lang="sv-SE" sz="2400" dirty="0" smtClean="0"/>
              <a:t> </a:t>
            </a:r>
            <a:r>
              <a:rPr lang="sv-SE" sz="2400" dirty="0" err="1" smtClean="0"/>
              <a:t>dei</a:t>
            </a:r>
            <a:r>
              <a:rPr lang="sv-SE" sz="2400" dirty="0" smtClean="0"/>
              <a:t> </a:t>
            </a:r>
            <a:r>
              <a:rPr lang="sv-SE" sz="2400" dirty="0" err="1" smtClean="0"/>
              <a:t>metodi</a:t>
            </a:r>
            <a:endParaRPr lang="it-IT" sz="2400" dirty="0" smtClean="0">
              <a:solidFill>
                <a:schemeClr val="tx2"/>
              </a:solidFill>
            </a:endParaRPr>
          </a:p>
        </p:txBody>
      </p:sp>
      <p:sp>
        <p:nvSpPr>
          <p:cNvPr id="8" name="Down Arrow 7"/>
          <p:cNvSpPr/>
          <p:nvPr/>
        </p:nvSpPr>
        <p:spPr>
          <a:xfrm>
            <a:off x="2819400" y="3733800"/>
            <a:ext cx="533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ctangle 8"/>
          <p:cNvSpPr/>
          <p:nvPr/>
        </p:nvSpPr>
        <p:spPr>
          <a:xfrm>
            <a:off x="457200" y="4876800"/>
            <a:ext cx="6781800" cy="461665"/>
          </a:xfrm>
          <a:prstGeom prst="rect">
            <a:avLst/>
          </a:prstGeom>
        </p:spPr>
        <p:txBody>
          <a:bodyPr wrap="square">
            <a:spAutoFit/>
          </a:bodyPr>
          <a:lstStyle/>
          <a:p>
            <a:r>
              <a:rPr lang="sv-SE" sz="2400" dirty="0" err="1" smtClean="0"/>
              <a:t>Descrizione</a:t>
            </a:r>
            <a:r>
              <a:rPr lang="sv-SE" sz="2400" dirty="0" smtClean="0"/>
              <a:t> </a:t>
            </a:r>
            <a:r>
              <a:rPr lang="sv-SE" sz="2400" dirty="0" err="1" smtClean="0"/>
              <a:t>accurata</a:t>
            </a:r>
            <a:r>
              <a:rPr lang="sv-SE" sz="2400" dirty="0" smtClean="0"/>
              <a:t> </a:t>
            </a:r>
            <a:r>
              <a:rPr lang="sv-SE" sz="2400" dirty="0" err="1" smtClean="0"/>
              <a:t>dei</a:t>
            </a:r>
            <a:r>
              <a:rPr lang="sv-SE" sz="2400" dirty="0" smtClean="0"/>
              <a:t> </a:t>
            </a:r>
            <a:r>
              <a:rPr lang="sv-SE" sz="2400" dirty="0" err="1" smtClean="0"/>
              <a:t>metodi</a:t>
            </a:r>
            <a:endParaRPr lang="it-IT" sz="2400" dirty="0" smtClean="0">
              <a:solidFill>
                <a:schemeClr val="tx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6" name="Text Box 2"/>
          <p:cNvSpPr txBox="1">
            <a:spLocks noChangeArrowheads="1"/>
          </p:cNvSpPr>
          <p:nvPr/>
        </p:nvSpPr>
        <p:spPr bwMode="auto">
          <a:xfrm>
            <a:off x="152400" y="164068"/>
            <a:ext cx="9144000" cy="461665"/>
          </a:xfrm>
          <a:prstGeom prst="rect">
            <a:avLst/>
          </a:prstGeom>
          <a:noFill/>
          <a:ln w="9525">
            <a:noFill/>
            <a:miter lim="800000"/>
            <a:headEnd/>
            <a:tailEnd/>
          </a:ln>
        </p:spPr>
        <p:txBody>
          <a:bodyPr>
            <a:spAutoFit/>
          </a:bodyPr>
          <a:lstStyle/>
          <a:p>
            <a:pPr eaLnBrk="0" hangingPunct="0">
              <a:spcBef>
                <a:spcPct val="50000"/>
              </a:spcBef>
            </a:pPr>
            <a:r>
              <a:rPr lang="en-US" sz="2400" dirty="0" err="1">
                <a:latin typeface="+mj-lt"/>
              </a:rPr>
              <a:t>Metodologie</a:t>
            </a:r>
            <a:endParaRPr lang="en-US" sz="2400" dirty="0">
              <a:latin typeface="+mj-lt"/>
            </a:endParaRPr>
          </a:p>
        </p:txBody>
      </p:sp>
      <p:sp>
        <p:nvSpPr>
          <p:cNvPr id="7" name="Text Box 3"/>
          <p:cNvSpPr txBox="1">
            <a:spLocks noChangeArrowheads="1"/>
          </p:cNvSpPr>
          <p:nvPr/>
        </p:nvSpPr>
        <p:spPr bwMode="auto">
          <a:xfrm>
            <a:off x="228600" y="1447800"/>
            <a:ext cx="8458200" cy="2970044"/>
          </a:xfrm>
          <a:prstGeom prst="rect">
            <a:avLst/>
          </a:prstGeom>
          <a:noFill/>
          <a:ln w="9525">
            <a:noFill/>
            <a:miter lim="800000"/>
            <a:headEnd/>
            <a:tailEnd/>
          </a:ln>
        </p:spPr>
        <p:txBody>
          <a:bodyPr wrap="square">
            <a:spAutoFit/>
          </a:bodyPr>
          <a:lstStyle/>
          <a:p>
            <a:pPr marL="666750" lvl="1" indent="-476250" eaLnBrk="0" hangingPunct="0">
              <a:spcBef>
                <a:spcPct val="50000"/>
              </a:spcBef>
              <a:buFontTx/>
              <a:buChar char="•"/>
              <a:tabLst>
                <a:tab pos="666750" algn="l"/>
              </a:tabLst>
            </a:pPr>
            <a:r>
              <a:rPr lang="en-US" sz="2200" dirty="0" err="1">
                <a:latin typeface="+mj-lt"/>
              </a:rPr>
              <a:t>Revisione</a:t>
            </a:r>
            <a:r>
              <a:rPr lang="en-US" sz="2200" dirty="0">
                <a:latin typeface="+mj-lt"/>
              </a:rPr>
              <a:t> </a:t>
            </a:r>
            <a:r>
              <a:rPr lang="en-US" sz="2200" dirty="0" err="1">
                <a:latin typeface="+mj-lt"/>
              </a:rPr>
              <a:t>critica</a:t>
            </a:r>
            <a:r>
              <a:rPr lang="en-US" sz="2200" dirty="0">
                <a:latin typeface="+mj-lt"/>
              </a:rPr>
              <a:t> </a:t>
            </a:r>
            <a:r>
              <a:rPr lang="en-US" sz="2200" dirty="0" err="1">
                <a:latin typeface="+mj-lt"/>
              </a:rPr>
              <a:t>della</a:t>
            </a:r>
            <a:r>
              <a:rPr lang="en-US" sz="2200" dirty="0">
                <a:latin typeface="+mj-lt"/>
              </a:rPr>
              <a:t> </a:t>
            </a:r>
            <a:r>
              <a:rPr lang="en-US" sz="2200" dirty="0" err="1">
                <a:latin typeface="+mj-lt"/>
              </a:rPr>
              <a:t>letteratura</a:t>
            </a:r>
            <a:r>
              <a:rPr lang="en-US" sz="2200" dirty="0">
                <a:latin typeface="+mj-lt"/>
              </a:rPr>
              <a:t> e </a:t>
            </a:r>
            <a:r>
              <a:rPr lang="en-US" sz="2200" dirty="0" err="1">
                <a:latin typeface="+mj-lt"/>
              </a:rPr>
              <a:t>dei</a:t>
            </a:r>
            <a:r>
              <a:rPr lang="en-US" sz="2200" dirty="0">
                <a:latin typeface="+mj-lt"/>
              </a:rPr>
              <a:t> </a:t>
            </a:r>
            <a:r>
              <a:rPr lang="en-US" sz="2200" dirty="0" err="1">
                <a:latin typeface="+mj-lt"/>
              </a:rPr>
              <a:t>dati</a:t>
            </a:r>
            <a:r>
              <a:rPr lang="en-US" sz="2200" dirty="0">
                <a:latin typeface="+mj-lt"/>
              </a:rPr>
              <a:t> </a:t>
            </a:r>
            <a:r>
              <a:rPr lang="en-US" sz="2200" dirty="0" err="1" smtClean="0">
                <a:latin typeface="+mj-lt"/>
              </a:rPr>
              <a:t>inediti</a:t>
            </a:r>
            <a:r>
              <a:rPr lang="en-US" sz="2200" dirty="0" smtClean="0">
                <a:latin typeface="+mj-lt"/>
              </a:rPr>
              <a:t> (</a:t>
            </a:r>
            <a:r>
              <a:rPr lang="en-US" sz="2200" dirty="0" err="1" smtClean="0">
                <a:latin typeface="+mj-lt"/>
              </a:rPr>
              <a:t>inventari</a:t>
            </a:r>
            <a:r>
              <a:rPr lang="en-US" sz="2200" dirty="0" smtClean="0">
                <a:latin typeface="+mj-lt"/>
              </a:rPr>
              <a:t>)</a:t>
            </a:r>
            <a:endParaRPr lang="en-US" sz="2200" dirty="0" smtClean="0">
              <a:latin typeface="+mj-lt"/>
            </a:endParaRPr>
          </a:p>
          <a:p>
            <a:pPr marL="666750" lvl="1" indent="-476250" eaLnBrk="0" hangingPunct="0">
              <a:spcBef>
                <a:spcPct val="50000"/>
              </a:spcBef>
              <a:buFontTx/>
              <a:buChar char="•"/>
              <a:tabLst>
                <a:tab pos="666750" algn="l"/>
              </a:tabLst>
            </a:pPr>
            <a:endParaRPr lang="en-US" sz="2200" dirty="0" smtClean="0">
              <a:latin typeface="+mj-lt"/>
            </a:endParaRPr>
          </a:p>
          <a:p>
            <a:pPr marL="666750" lvl="1" indent="-476250" eaLnBrk="0" hangingPunct="0">
              <a:spcBef>
                <a:spcPct val="50000"/>
              </a:spcBef>
              <a:buFontTx/>
              <a:buChar char="•"/>
              <a:tabLst>
                <a:tab pos="666750" algn="l"/>
              </a:tabLst>
            </a:pPr>
            <a:r>
              <a:rPr lang="en-US" sz="2200" dirty="0" err="1" smtClean="0">
                <a:latin typeface="+mj-lt"/>
              </a:rPr>
              <a:t>Opinione</a:t>
            </a:r>
            <a:r>
              <a:rPr lang="en-US" sz="2200" dirty="0" smtClean="0">
                <a:latin typeface="+mj-lt"/>
              </a:rPr>
              <a:t> </a:t>
            </a:r>
            <a:r>
              <a:rPr lang="en-US" sz="2200" dirty="0" err="1" smtClean="0">
                <a:latin typeface="+mj-lt"/>
              </a:rPr>
              <a:t>degli</a:t>
            </a:r>
            <a:r>
              <a:rPr lang="en-US" sz="2200" dirty="0" smtClean="0">
                <a:latin typeface="+mj-lt"/>
              </a:rPr>
              <a:t> </a:t>
            </a:r>
            <a:r>
              <a:rPr lang="en-US" sz="2200" dirty="0" err="1" smtClean="0">
                <a:latin typeface="+mj-lt"/>
              </a:rPr>
              <a:t>esperti</a:t>
            </a:r>
            <a:endParaRPr lang="en-US" sz="2200" dirty="0">
              <a:latin typeface="+mj-lt"/>
            </a:endParaRPr>
          </a:p>
          <a:p>
            <a:pPr marL="666750" lvl="1" indent="-476250" eaLnBrk="0" hangingPunct="0">
              <a:spcBef>
                <a:spcPct val="50000"/>
              </a:spcBef>
              <a:buFontTx/>
              <a:buChar char="•"/>
              <a:tabLst>
                <a:tab pos="666750" algn="l"/>
              </a:tabLst>
            </a:pPr>
            <a:endParaRPr lang="en-US" sz="2200" dirty="0">
              <a:latin typeface="+mj-lt"/>
            </a:endParaRPr>
          </a:p>
          <a:p>
            <a:pPr marL="666750" lvl="1" indent="-476250" eaLnBrk="0" hangingPunct="0">
              <a:spcBef>
                <a:spcPct val="50000"/>
              </a:spcBef>
              <a:buFontTx/>
              <a:buChar char="•"/>
              <a:tabLst>
                <a:tab pos="666750" algn="l"/>
              </a:tabLst>
            </a:pPr>
            <a:r>
              <a:rPr lang="en-US" sz="2200" dirty="0" err="1" smtClean="0">
                <a:latin typeface="+mj-lt"/>
              </a:rPr>
              <a:t>Metodo</a:t>
            </a:r>
            <a:r>
              <a:rPr lang="en-US" sz="2200" dirty="0" smtClean="0">
                <a:latin typeface="+mj-lt"/>
              </a:rPr>
              <a:t> </a:t>
            </a:r>
            <a:r>
              <a:rPr lang="en-US" sz="2200" dirty="0" err="1" smtClean="0">
                <a:latin typeface="+mj-lt"/>
              </a:rPr>
              <a:t>rigoroso</a:t>
            </a:r>
            <a:r>
              <a:rPr lang="en-US" sz="2200" dirty="0" smtClean="0">
                <a:latin typeface="+mj-lt"/>
              </a:rPr>
              <a:t> </a:t>
            </a:r>
            <a:r>
              <a:rPr lang="en-US" sz="2200" dirty="0" err="1" smtClean="0">
                <a:latin typeface="+mj-lt"/>
              </a:rPr>
              <a:t>di</a:t>
            </a:r>
            <a:r>
              <a:rPr lang="en-US" sz="2200" dirty="0" smtClean="0">
                <a:latin typeface="+mj-lt"/>
              </a:rPr>
              <a:t> </a:t>
            </a:r>
            <a:r>
              <a:rPr lang="en-US" sz="2200" dirty="0" err="1" smtClean="0">
                <a:latin typeface="+mj-lt"/>
              </a:rPr>
              <a:t>applicazione</a:t>
            </a:r>
            <a:r>
              <a:rPr lang="en-US" sz="2200" dirty="0" smtClean="0">
                <a:latin typeface="+mj-lt"/>
              </a:rPr>
              <a:t> </a:t>
            </a:r>
            <a:r>
              <a:rPr lang="en-US" sz="2200" dirty="0" err="1">
                <a:latin typeface="+mj-lt"/>
              </a:rPr>
              <a:t>dei</a:t>
            </a:r>
            <a:r>
              <a:rPr lang="en-US" sz="2200" dirty="0">
                <a:latin typeface="+mj-lt"/>
              </a:rPr>
              <a:t> </a:t>
            </a:r>
            <a:r>
              <a:rPr lang="en-US" sz="2200" dirty="0" err="1">
                <a:latin typeface="+mj-lt"/>
              </a:rPr>
              <a:t>criteri</a:t>
            </a:r>
            <a:r>
              <a:rPr lang="en-US" sz="2200" dirty="0">
                <a:latin typeface="+mj-lt"/>
              </a:rPr>
              <a:t> </a:t>
            </a:r>
            <a:r>
              <a:rPr lang="en-US" sz="2200" dirty="0" err="1" smtClean="0">
                <a:latin typeface="+mj-lt"/>
              </a:rPr>
              <a:t>IUCN</a:t>
            </a:r>
            <a:endParaRPr lang="en-US" sz="2200" dirty="0">
              <a:latin typeface="+mj-lt"/>
            </a:endParaRPr>
          </a:p>
          <a:p>
            <a:pPr eaLnBrk="0" hangingPunct="0">
              <a:spcBef>
                <a:spcPct val="50000"/>
              </a:spcBef>
              <a:tabLst>
                <a:tab pos="666750" algn="l"/>
              </a:tabLst>
            </a:pPr>
            <a:endParaRPr lang="en-US" sz="2200" dirty="0">
              <a:latin typeface="+mj-lt"/>
            </a:endParaRPr>
          </a:p>
        </p:txBody>
      </p:sp>
      <p:sp>
        <p:nvSpPr>
          <p:cNvPr id="8" name="Rectangle 7"/>
          <p:cNvSpPr/>
          <p:nvPr/>
        </p:nvSpPr>
        <p:spPr>
          <a:xfrm>
            <a:off x="914400" y="3429000"/>
            <a:ext cx="5638800" cy="457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200"/>
          </a:p>
        </p:txBody>
      </p:sp>
      <p:sp>
        <p:nvSpPr>
          <p:cNvPr id="9" name="Text Box 2"/>
          <p:cNvSpPr txBox="1">
            <a:spLocks noChangeArrowheads="1"/>
          </p:cNvSpPr>
          <p:nvPr/>
        </p:nvSpPr>
        <p:spPr bwMode="auto">
          <a:xfrm>
            <a:off x="533400" y="4629090"/>
            <a:ext cx="9144000" cy="430887"/>
          </a:xfrm>
          <a:prstGeom prst="rect">
            <a:avLst/>
          </a:prstGeom>
          <a:noFill/>
          <a:ln w="9525">
            <a:noFill/>
            <a:miter lim="800000"/>
            <a:headEnd/>
            <a:tailEnd/>
          </a:ln>
        </p:spPr>
        <p:txBody>
          <a:bodyPr>
            <a:spAutoFit/>
          </a:bodyPr>
          <a:lstStyle/>
          <a:p>
            <a:pPr eaLnBrk="0" hangingPunct="0">
              <a:spcBef>
                <a:spcPct val="50000"/>
              </a:spcBef>
            </a:pPr>
            <a:r>
              <a:rPr lang="en-US" sz="2200" dirty="0" err="1" smtClean="0">
                <a:latin typeface="+mj-lt"/>
              </a:rPr>
              <a:t>Metodi</a:t>
            </a:r>
            <a:r>
              <a:rPr lang="en-US" sz="2200" dirty="0" smtClean="0">
                <a:latin typeface="+mj-lt"/>
              </a:rPr>
              <a:t> </a:t>
            </a:r>
            <a:r>
              <a:rPr lang="en-US" sz="2200" dirty="0" err="1" smtClean="0">
                <a:latin typeface="+mj-lt"/>
              </a:rPr>
              <a:t>standardizzati</a:t>
            </a:r>
            <a:r>
              <a:rPr lang="en-US" sz="2200" dirty="0" smtClean="0">
                <a:latin typeface="+mj-lt"/>
              </a:rPr>
              <a:t> </a:t>
            </a:r>
            <a:r>
              <a:rPr lang="en-US" sz="2200" dirty="0" err="1" smtClean="0">
                <a:latin typeface="+mj-lt"/>
              </a:rPr>
              <a:t>riconosciuti</a:t>
            </a:r>
            <a:r>
              <a:rPr lang="en-US" sz="2200" dirty="0" smtClean="0">
                <a:latin typeface="+mj-lt"/>
              </a:rPr>
              <a:t> a </a:t>
            </a:r>
            <a:r>
              <a:rPr lang="en-US" sz="2200" dirty="0" err="1" smtClean="0">
                <a:latin typeface="+mj-lt"/>
              </a:rPr>
              <a:t>livello</a:t>
            </a:r>
            <a:r>
              <a:rPr lang="en-US" sz="2200" dirty="0" smtClean="0">
                <a:latin typeface="+mj-lt"/>
              </a:rPr>
              <a:t> </a:t>
            </a:r>
            <a:r>
              <a:rPr lang="en-US" sz="2200" dirty="0" err="1" smtClean="0">
                <a:latin typeface="+mj-lt"/>
              </a:rPr>
              <a:t>internazionale</a:t>
            </a:r>
            <a:endParaRPr lang="en-US" sz="2200" dirty="0">
              <a:latin typeface="+mj-lt"/>
            </a:endParaRPr>
          </a:p>
        </p:txBody>
      </p:sp>
      <p:sp>
        <p:nvSpPr>
          <p:cNvPr id="12" name="Down Arrow 11"/>
          <p:cNvSpPr/>
          <p:nvPr/>
        </p:nvSpPr>
        <p:spPr>
          <a:xfrm>
            <a:off x="3200400" y="3886200"/>
            <a:ext cx="381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2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cstate="screen"/>
          <a:srcRect/>
          <a:stretch>
            <a:fillRect/>
          </a:stretch>
        </p:blipFill>
        <p:spPr bwMode="auto">
          <a:xfrm>
            <a:off x="0" y="304800"/>
            <a:ext cx="6858000" cy="6357538"/>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2" cstate="screen"/>
          <a:srcRect/>
          <a:stretch>
            <a:fillRect/>
          </a:stretch>
        </p:blipFill>
        <p:spPr bwMode="auto">
          <a:xfrm rot="5400000">
            <a:off x="1589523" y="-1217362"/>
            <a:ext cx="6032315" cy="8924239"/>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000">
              <a:latin typeface="+mj-lt"/>
            </a:endParaRPr>
          </a:p>
        </p:txBody>
      </p:sp>
      <p:sp>
        <p:nvSpPr>
          <p:cNvPr id="6" name="Text Box 2"/>
          <p:cNvSpPr txBox="1">
            <a:spLocks noChangeArrowheads="1"/>
          </p:cNvSpPr>
          <p:nvPr/>
        </p:nvSpPr>
        <p:spPr bwMode="auto">
          <a:xfrm>
            <a:off x="0" y="164068"/>
            <a:ext cx="9144000" cy="461665"/>
          </a:xfrm>
          <a:prstGeom prst="rect">
            <a:avLst/>
          </a:prstGeom>
          <a:noFill/>
          <a:ln w="9525">
            <a:noFill/>
            <a:miter lim="800000"/>
            <a:headEnd/>
            <a:tailEnd/>
          </a:ln>
        </p:spPr>
        <p:txBody>
          <a:bodyPr>
            <a:spAutoFit/>
          </a:bodyPr>
          <a:lstStyle/>
          <a:p>
            <a:pPr eaLnBrk="0" hangingPunct="0">
              <a:spcBef>
                <a:spcPct val="50000"/>
              </a:spcBef>
            </a:pPr>
            <a:r>
              <a:rPr lang="en-US" sz="2400" dirty="0" err="1">
                <a:latin typeface="+mj-lt"/>
              </a:rPr>
              <a:t>Metodologie</a:t>
            </a:r>
            <a:endParaRPr lang="en-US" sz="2400" dirty="0">
              <a:latin typeface="+mj-lt"/>
            </a:endParaRPr>
          </a:p>
        </p:txBody>
      </p:sp>
      <p:sp>
        <p:nvSpPr>
          <p:cNvPr id="10" name="Rectangle 2"/>
          <p:cNvSpPr txBox="1">
            <a:spLocks noChangeArrowheads="1"/>
          </p:cNvSpPr>
          <p:nvPr/>
        </p:nvSpPr>
        <p:spPr>
          <a:xfrm>
            <a:off x="609600" y="914400"/>
            <a:ext cx="7793037" cy="11430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err="1" smtClean="0">
                <a:ln>
                  <a:noFill/>
                </a:ln>
                <a:solidFill>
                  <a:schemeClr val="tx1"/>
                </a:solidFill>
                <a:effectLst/>
                <a:uLnTx/>
                <a:uFillTx/>
                <a:latin typeface="+mj-lt"/>
                <a:ea typeface="+mj-ea"/>
                <a:cs typeface="+mj-cs"/>
              </a:rPr>
              <a:t>Storia</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del </a:t>
            </a:r>
            <a:r>
              <a:rPr kumimoji="0" lang="en-US" sz="2400" b="0" i="0" u="none" strike="noStrike" kern="1200" cap="none" spc="0" normalizeH="0" baseline="0" noProof="0" dirty="0" err="1" smtClean="0">
                <a:ln>
                  <a:noFill/>
                </a:ln>
                <a:solidFill>
                  <a:schemeClr val="tx1"/>
                </a:solidFill>
                <a:effectLst/>
                <a:uLnTx/>
                <a:uFillTx/>
                <a:latin typeface="+mj-lt"/>
                <a:ea typeface="+mj-ea"/>
                <a:cs typeface="+mj-cs"/>
              </a:rPr>
              <a:t>processo</a:t>
            </a:r>
            <a:r>
              <a:rPr kumimoji="0" lang="en-US" sz="24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2400" b="0" i="0" u="none" strike="noStrike" kern="1200" cap="none" spc="0" normalizeH="0" baseline="0" noProof="0" dirty="0" err="1" smtClean="0">
                <a:ln>
                  <a:noFill/>
                </a:ln>
                <a:solidFill>
                  <a:schemeClr val="tx1"/>
                </a:solidFill>
                <a:effectLst/>
                <a:uLnTx/>
                <a:uFillTx/>
                <a:latin typeface="+mj-lt"/>
                <a:ea typeface="+mj-ea"/>
                <a:cs typeface="+mj-cs"/>
              </a:rPr>
              <a:t>di</a:t>
            </a:r>
            <a:r>
              <a:rPr lang="en-US" sz="2400" noProof="0" dirty="0" smtClean="0">
                <a:latin typeface="+mj-lt"/>
                <a:ea typeface="+mj-ea"/>
                <a:cs typeface="+mj-cs"/>
              </a:rPr>
              <a:t> “red-listing”</a:t>
            </a:r>
            <a:endParaRPr kumimoji="0" lang="en-US" sz="2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1" name="Rectangle 3"/>
          <p:cNvSpPr txBox="1">
            <a:spLocks noChangeArrowheads="1"/>
          </p:cNvSpPr>
          <p:nvPr/>
        </p:nvSpPr>
        <p:spPr>
          <a:xfrm>
            <a:off x="1143000" y="2286000"/>
            <a:ext cx="7772400" cy="41148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err="1" smtClean="0">
                <a:ln>
                  <a:noFill/>
                </a:ln>
                <a:effectLst/>
                <a:uLnTx/>
                <a:uFillTx/>
                <a:latin typeface="+mn-lt"/>
                <a:ea typeface="+mn-ea"/>
                <a:cs typeface="+mn-cs"/>
              </a:rPr>
              <a:t>Procedimenti</a:t>
            </a:r>
            <a:r>
              <a:rPr kumimoji="0" lang="en-US" sz="2200" b="0" i="0" u="none" strike="noStrike" kern="1200" cap="none" spc="0" normalizeH="0" noProof="0" dirty="0" smtClean="0">
                <a:ln>
                  <a:noFill/>
                </a:ln>
                <a:effectLst/>
                <a:uLnTx/>
                <a:uFillTx/>
                <a:latin typeface="+mn-lt"/>
                <a:ea typeface="+mn-ea"/>
                <a:cs typeface="+mn-cs"/>
              </a:rPr>
              <a:t> </a:t>
            </a:r>
            <a:r>
              <a:rPr kumimoji="0" lang="en-US" sz="2200" b="0" i="0" u="none" strike="noStrike" kern="1200" cap="none" spc="0" normalizeH="0" noProof="0" dirty="0" err="1" smtClean="0">
                <a:ln>
                  <a:noFill/>
                </a:ln>
                <a:effectLst/>
                <a:uLnTx/>
                <a:uFillTx/>
                <a:latin typeface="+mn-lt"/>
                <a:ea typeface="+mn-ea"/>
                <a:cs typeface="+mn-cs"/>
              </a:rPr>
              <a:t>qualitativi</a:t>
            </a:r>
            <a:r>
              <a:rPr kumimoji="0" lang="en-US" sz="2200" b="0" i="0" u="none" strike="noStrike" kern="1200" cap="none" spc="0" normalizeH="0" noProof="0" dirty="0" smtClean="0">
                <a:ln>
                  <a:noFill/>
                </a:ln>
                <a:effectLst/>
                <a:uLnTx/>
                <a:uFillTx/>
                <a:latin typeface="+mn-lt"/>
                <a:ea typeface="+mn-ea"/>
                <a:cs typeface="+mn-cs"/>
              </a:rPr>
              <a:t> </a:t>
            </a:r>
            <a:r>
              <a:rPr kumimoji="0" lang="en-US" sz="2200" b="0" i="0" u="none" strike="noStrike" kern="1200" cap="none" spc="0" normalizeH="0" noProof="0" dirty="0" err="1" smtClean="0">
                <a:ln>
                  <a:noFill/>
                </a:ln>
                <a:effectLst/>
                <a:uLnTx/>
                <a:uFillTx/>
                <a:latin typeface="+mn-lt"/>
                <a:ea typeface="+mn-ea"/>
                <a:cs typeface="+mn-cs"/>
              </a:rPr>
              <a:t>fino</a:t>
            </a:r>
            <a:r>
              <a:rPr kumimoji="0" lang="en-US" sz="2200" b="0" i="0" u="none" strike="noStrike" kern="1200" cap="none" spc="0" normalizeH="0" noProof="0" dirty="0" smtClean="0">
                <a:ln>
                  <a:noFill/>
                </a:ln>
                <a:effectLst/>
                <a:uLnTx/>
                <a:uFillTx/>
                <a:latin typeface="+mn-lt"/>
                <a:ea typeface="+mn-ea"/>
                <a:cs typeface="+mn-cs"/>
              </a:rPr>
              <a:t> al</a:t>
            </a:r>
            <a:r>
              <a:rPr kumimoji="0" lang="en-US" sz="2200" b="0" i="0" u="none" strike="noStrike" kern="1200" cap="none" spc="0" normalizeH="0" baseline="0" noProof="0" dirty="0" smtClean="0">
                <a:ln>
                  <a:noFill/>
                </a:ln>
                <a:effectLst/>
                <a:uLnTx/>
                <a:uFillTx/>
                <a:latin typeface="+mn-lt"/>
                <a:ea typeface="+mn-ea"/>
                <a:cs typeface="+mn-cs"/>
              </a:rPr>
              <a:t> 1994</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smtClean="0">
                <a:ln>
                  <a:noFill/>
                </a:ln>
                <a:effectLst/>
                <a:uLnTx/>
                <a:uFillTx/>
                <a:latin typeface="+mn-lt"/>
                <a:ea typeface="+mn-ea"/>
                <a:cs typeface="+mn-cs"/>
              </a:rPr>
              <a:t>1994 = Primo</a:t>
            </a:r>
            <a:r>
              <a:rPr kumimoji="0" lang="en-US" sz="2200" b="0" i="0" u="none" strike="noStrike" kern="1200" cap="none" spc="0" normalizeH="0" noProof="0" dirty="0" smtClean="0">
                <a:ln>
                  <a:noFill/>
                </a:ln>
                <a:effectLst/>
                <a:uLnTx/>
                <a:uFillTx/>
                <a:latin typeface="+mn-lt"/>
                <a:ea typeface="+mn-ea"/>
                <a:cs typeface="+mn-cs"/>
              </a:rPr>
              <a:t> framework </a:t>
            </a:r>
            <a:r>
              <a:rPr kumimoji="0" lang="en-US" sz="2200" b="0" i="0" u="none" strike="noStrike" kern="1200" cap="none" spc="0" normalizeH="0" noProof="0" dirty="0" err="1" smtClean="0">
                <a:ln>
                  <a:noFill/>
                </a:ln>
                <a:effectLst/>
                <a:uLnTx/>
                <a:uFillTx/>
                <a:latin typeface="+mn-lt"/>
                <a:ea typeface="+mn-ea"/>
                <a:cs typeface="+mn-cs"/>
              </a:rPr>
              <a:t>quan</a:t>
            </a:r>
            <a:r>
              <a:rPr lang="en-US" sz="2200" dirty="0" err="1" smtClean="0"/>
              <a:t>titativo</a:t>
            </a:r>
            <a:r>
              <a:rPr lang="en-US" sz="2200" dirty="0" smtClean="0"/>
              <a:t> </a:t>
            </a:r>
            <a:r>
              <a:rPr kumimoji="0" lang="en-US" sz="2200" b="0" i="0" u="none" strike="noStrike" kern="1200" cap="none" spc="0" normalizeH="0" baseline="0" noProof="0" dirty="0" smtClean="0">
                <a:ln>
                  <a:noFill/>
                </a:ln>
                <a:effectLst/>
                <a:uLnTx/>
                <a:uFillTx/>
                <a:latin typeface="+mn-lt"/>
                <a:ea typeface="+mn-ea"/>
                <a:cs typeface="+mn-cs"/>
              </a:rPr>
              <a:t>(1996 Red List)</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0" i="0" u="none" strike="noStrike" kern="1200" cap="none" spc="0" normalizeH="0" baseline="0" noProof="0" dirty="0" smtClean="0">
                <a:ln>
                  <a:noFill/>
                </a:ln>
                <a:effectLst/>
                <a:uLnTx/>
                <a:uFillTx/>
                <a:latin typeface="+mn-lt"/>
                <a:ea typeface="+mn-ea"/>
                <a:cs typeface="+mn-cs"/>
              </a:rPr>
              <a:t>2000 = </a:t>
            </a:r>
            <a:r>
              <a:rPr kumimoji="0" lang="en-US" sz="2200" b="0" i="0" u="none" strike="noStrike" kern="1200" cap="none" spc="0" normalizeH="0" baseline="0" noProof="0" dirty="0" err="1" smtClean="0">
                <a:ln>
                  <a:noFill/>
                </a:ln>
                <a:effectLst/>
                <a:uLnTx/>
                <a:uFillTx/>
                <a:latin typeface="+mn-lt"/>
                <a:ea typeface="+mn-ea"/>
                <a:cs typeface="+mn-cs"/>
              </a:rPr>
              <a:t>Revisione</a:t>
            </a:r>
            <a:r>
              <a:rPr kumimoji="0" lang="en-US" sz="2200" b="0" i="0" u="none" strike="noStrike" kern="1200" cap="none" spc="0" normalizeH="0" baseline="0" noProof="0" dirty="0" smtClean="0">
                <a:ln>
                  <a:noFill/>
                </a:ln>
                <a:effectLst/>
                <a:uLnTx/>
                <a:uFillTx/>
                <a:latin typeface="+mn-lt"/>
                <a:ea typeface="+mn-ea"/>
                <a:cs typeface="+mn-cs"/>
              </a:rPr>
              <a:t> del</a:t>
            </a:r>
            <a:r>
              <a:rPr kumimoji="0" lang="en-US" sz="2200" b="0" i="0" u="none" strike="noStrike" kern="1200" cap="none" spc="0" normalizeH="0" noProof="0" dirty="0" smtClean="0">
                <a:ln>
                  <a:noFill/>
                </a:ln>
                <a:effectLst/>
                <a:uLnTx/>
                <a:uFillTx/>
                <a:latin typeface="+mn-lt"/>
                <a:ea typeface="+mn-ea"/>
                <a:cs typeface="+mn-cs"/>
              </a:rPr>
              <a:t> </a:t>
            </a:r>
            <a:r>
              <a:rPr kumimoji="0" lang="en-US" sz="2200" b="0" i="0" u="none" strike="noStrike" kern="1200" cap="none" spc="0" normalizeH="0" baseline="0" noProof="0" dirty="0" smtClean="0">
                <a:ln>
                  <a:noFill/>
                </a:ln>
                <a:effectLst/>
                <a:uLnTx/>
                <a:uFillTx/>
                <a:latin typeface="+mn-lt"/>
                <a:ea typeface="+mn-ea"/>
                <a:cs typeface="+mn-cs"/>
              </a:rPr>
              <a:t>framework del 1994</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200" b="0" i="0" u="none" strike="noStrike" kern="1200" cap="none" spc="0" normalizeH="0" baseline="0" noProof="0" dirty="0" smtClean="0">
              <a:ln>
                <a:noFill/>
              </a:ln>
              <a:effectLst/>
              <a:uLnTx/>
              <a:uFillTx/>
              <a:latin typeface="+mn-lt"/>
              <a:ea typeface="+mn-ea"/>
              <a:cs typeface="+mn-cs"/>
            </a:endParaRPr>
          </a:p>
        </p:txBody>
      </p:sp>
      <p:sp>
        <p:nvSpPr>
          <p:cNvPr id="12" name="Down Arrow 11"/>
          <p:cNvSpPr/>
          <p:nvPr/>
        </p:nvSpPr>
        <p:spPr>
          <a:xfrm>
            <a:off x="3352800" y="4419600"/>
            <a:ext cx="5334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Text Box 2"/>
          <p:cNvSpPr txBox="1">
            <a:spLocks noChangeArrowheads="1"/>
          </p:cNvSpPr>
          <p:nvPr/>
        </p:nvSpPr>
        <p:spPr bwMode="auto">
          <a:xfrm>
            <a:off x="3124200" y="5329535"/>
            <a:ext cx="1828800" cy="461665"/>
          </a:xfrm>
          <a:prstGeom prst="rect">
            <a:avLst/>
          </a:prstGeom>
          <a:noFill/>
          <a:ln w="9525">
            <a:noFill/>
            <a:miter lim="800000"/>
            <a:headEnd/>
            <a:tailEnd/>
          </a:ln>
        </p:spPr>
        <p:txBody>
          <a:bodyPr wrap="square">
            <a:spAutoFit/>
          </a:bodyPr>
          <a:lstStyle/>
          <a:p>
            <a:pPr eaLnBrk="0" hangingPunct="0">
              <a:spcBef>
                <a:spcPct val="50000"/>
              </a:spcBef>
            </a:pPr>
            <a:r>
              <a:rPr lang="en-US" sz="2400" dirty="0" err="1" smtClean="0">
                <a:latin typeface="Arial" charset="0"/>
              </a:rPr>
              <a:t>IUCN</a:t>
            </a:r>
            <a:endParaRPr lang="en-US" sz="2400" dirty="0">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5" name="Rectangle 4"/>
          <p:cNvSpPr/>
          <p:nvPr/>
        </p:nvSpPr>
        <p:spPr>
          <a:xfrm>
            <a:off x="152400" y="152400"/>
            <a:ext cx="6781800" cy="584775"/>
          </a:xfrm>
          <a:prstGeom prst="rect">
            <a:avLst/>
          </a:prstGeom>
        </p:spPr>
        <p:txBody>
          <a:bodyPr wrap="square">
            <a:spAutoFit/>
          </a:bodyPr>
          <a:lstStyle/>
          <a:p>
            <a:r>
              <a:rPr lang="sv-SE" sz="3200" dirty="0" smtClean="0"/>
              <a:t>IUCN</a:t>
            </a:r>
            <a:endParaRPr lang="it-IT" sz="3200" dirty="0" smtClean="0">
              <a:solidFill>
                <a:schemeClr val="tx2"/>
              </a:solidFill>
            </a:endParaRPr>
          </a:p>
        </p:txBody>
      </p:sp>
      <p:sp>
        <p:nvSpPr>
          <p:cNvPr id="7" name="Rectangle 6"/>
          <p:cNvSpPr/>
          <p:nvPr/>
        </p:nvSpPr>
        <p:spPr>
          <a:xfrm>
            <a:off x="609600" y="1143000"/>
            <a:ext cx="8077200" cy="430887"/>
          </a:xfrm>
          <a:prstGeom prst="rect">
            <a:avLst/>
          </a:prstGeom>
        </p:spPr>
        <p:txBody>
          <a:bodyPr wrap="square">
            <a:spAutoFit/>
          </a:bodyPr>
          <a:lstStyle/>
          <a:p>
            <a:r>
              <a:rPr lang="en-GB" sz="2200" dirty="0" err="1" smtClean="0"/>
              <a:t>IUCN</a:t>
            </a:r>
            <a:r>
              <a:rPr lang="en-GB" sz="2200" dirty="0" smtClean="0"/>
              <a:t> “International </a:t>
            </a:r>
            <a:r>
              <a:rPr lang="en-GB" sz="2200" dirty="0" smtClean="0"/>
              <a:t>Union for the Conservation of </a:t>
            </a:r>
            <a:r>
              <a:rPr lang="en-GB" sz="2200" dirty="0" smtClean="0"/>
              <a:t>Nature”</a:t>
            </a:r>
            <a:endParaRPr lang="sv-SE" sz="2200" dirty="0"/>
          </a:p>
        </p:txBody>
      </p:sp>
      <p:sp>
        <p:nvSpPr>
          <p:cNvPr id="8" name="Rectangle 7"/>
          <p:cNvSpPr/>
          <p:nvPr/>
        </p:nvSpPr>
        <p:spPr>
          <a:xfrm>
            <a:off x="609600" y="2133600"/>
            <a:ext cx="7848600" cy="2554545"/>
          </a:xfrm>
          <a:prstGeom prst="rect">
            <a:avLst/>
          </a:prstGeom>
        </p:spPr>
        <p:txBody>
          <a:bodyPr wrap="square">
            <a:spAutoFit/>
          </a:bodyPr>
          <a:lstStyle/>
          <a:p>
            <a:r>
              <a:rPr lang="it-IT" sz="2000" dirty="0" smtClean="0"/>
              <a:t>IUCN è </a:t>
            </a:r>
            <a:r>
              <a:rPr lang="it-IT" sz="2000" dirty="0" smtClean="0"/>
              <a:t>responsabile della </a:t>
            </a:r>
            <a:r>
              <a:rPr lang="it-IT" sz="2000" dirty="0" smtClean="0"/>
              <a:t>pubblicazione della </a:t>
            </a:r>
            <a:r>
              <a:rPr lang="it-IT" sz="2000" dirty="0" smtClean="0">
                <a:hlinkClick r:id="rId2" tooltip="Lista rossa IUCN"/>
              </a:rPr>
              <a:t>Lista rossa IUCN</a:t>
            </a:r>
            <a:r>
              <a:rPr lang="it-IT" sz="2000" dirty="0" smtClean="0"/>
              <a:t>, ossia dell'elenco delle </a:t>
            </a:r>
            <a:r>
              <a:rPr lang="it-IT" sz="2000" dirty="0" smtClean="0">
                <a:hlinkClick r:id="rId3" tooltip="Regno animale"/>
              </a:rPr>
              <a:t>specie animali</a:t>
            </a:r>
            <a:r>
              <a:rPr lang="it-IT" sz="2000" dirty="0" smtClean="0"/>
              <a:t> e </a:t>
            </a:r>
            <a:r>
              <a:rPr lang="it-IT" sz="2000" dirty="0" smtClean="0">
                <a:hlinkClick r:id="rId4" tooltip="Regno vegetale"/>
              </a:rPr>
              <a:t>vegetali</a:t>
            </a:r>
            <a:r>
              <a:rPr lang="it-IT" sz="2000" dirty="0" smtClean="0"/>
              <a:t> del </a:t>
            </a:r>
            <a:r>
              <a:rPr lang="it-IT" sz="2000" dirty="0" smtClean="0">
                <a:hlinkClick r:id="rId5" tooltip="Terra"/>
              </a:rPr>
              <a:t>pianeta</a:t>
            </a:r>
            <a:r>
              <a:rPr lang="it-IT" sz="2000" dirty="0" smtClean="0"/>
              <a:t> e della loro attribuzione a specifiche categorie di minaccia, nonché del sistema di </a:t>
            </a:r>
            <a:r>
              <a:rPr lang="it-IT" sz="2000" dirty="0" smtClean="0">
                <a:hlinkClick r:id="rId6" tooltip="Classificazione internazionale delle aree protette"/>
              </a:rPr>
              <a:t>Classificazione </a:t>
            </a:r>
            <a:r>
              <a:rPr lang="it-IT" sz="2000" dirty="0" smtClean="0">
                <a:hlinkClick r:id="rId6" tooltip="Classificazione internazionale delle aree protette"/>
              </a:rPr>
              <a:t>internazionale delle aree </a:t>
            </a:r>
            <a:r>
              <a:rPr lang="it-IT" sz="2000" dirty="0" smtClean="0">
                <a:hlinkClick r:id="rId6" tooltip="Classificazione internazionale delle aree protette"/>
              </a:rPr>
              <a:t>protette</a:t>
            </a:r>
            <a:r>
              <a:rPr lang="it-IT" sz="2000" dirty="0" smtClean="0"/>
              <a:t>.</a:t>
            </a:r>
          </a:p>
          <a:p>
            <a:endParaRPr lang="it-IT" sz="2000" dirty="0" smtClean="0"/>
          </a:p>
          <a:p>
            <a:r>
              <a:rPr lang="it-IT" sz="2000" dirty="0" smtClean="0"/>
              <a:t>Entrambi </a:t>
            </a:r>
            <a:r>
              <a:rPr lang="it-IT" sz="2000" dirty="0" smtClean="0"/>
              <a:t>questi sistemi di classificazione sono ormai da ritenersi strumenti indispensabili per l'identificazione di strategie e di azioni di politica ambientale sia a livello nazionale che internazionale.</a:t>
            </a:r>
            <a:endParaRPr lang="sv-SE"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7" name="Rectangle 6"/>
          <p:cNvSpPr/>
          <p:nvPr/>
        </p:nvSpPr>
        <p:spPr>
          <a:xfrm>
            <a:off x="457200" y="1219200"/>
            <a:ext cx="7772400" cy="1107996"/>
          </a:xfrm>
          <a:prstGeom prst="rect">
            <a:avLst/>
          </a:prstGeom>
        </p:spPr>
        <p:txBody>
          <a:bodyPr wrap="square">
            <a:spAutoFit/>
          </a:bodyPr>
          <a:lstStyle/>
          <a:p>
            <a:r>
              <a:rPr lang="en-GB" sz="2200" dirty="0" err="1" smtClean="0"/>
              <a:t>F</a:t>
            </a:r>
            <a:r>
              <a:rPr lang="en-GB" sz="2200" dirty="0" err="1" smtClean="0"/>
              <a:t>ornire</a:t>
            </a:r>
            <a:r>
              <a:rPr lang="en-GB" sz="2200" dirty="0" smtClean="0"/>
              <a:t> </a:t>
            </a:r>
            <a:r>
              <a:rPr lang="en-GB" sz="2200" dirty="0" err="1" smtClean="0"/>
              <a:t>informazioni</a:t>
            </a:r>
            <a:r>
              <a:rPr lang="en-GB" sz="2200" dirty="0" smtClean="0"/>
              <a:t> e </a:t>
            </a:r>
            <a:r>
              <a:rPr lang="en-GB" sz="2200" dirty="0" err="1" smtClean="0"/>
              <a:t>analisi</a:t>
            </a:r>
            <a:r>
              <a:rPr lang="en-GB" sz="2200" dirty="0" smtClean="0"/>
              <a:t> </a:t>
            </a:r>
            <a:r>
              <a:rPr lang="en-GB" sz="2200" dirty="0" err="1" smtClean="0"/>
              <a:t>sullo</a:t>
            </a:r>
            <a:r>
              <a:rPr lang="en-GB" sz="2200" dirty="0" smtClean="0"/>
              <a:t> status, trend e </a:t>
            </a:r>
            <a:r>
              <a:rPr lang="en-GB" sz="2200" dirty="0" err="1" smtClean="0"/>
              <a:t>minacce</a:t>
            </a:r>
            <a:r>
              <a:rPr lang="en-GB" sz="2200" dirty="0" smtClean="0"/>
              <a:t> </a:t>
            </a:r>
            <a:r>
              <a:rPr lang="en-GB" sz="2200" dirty="0" err="1" smtClean="0"/>
              <a:t>delle</a:t>
            </a:r>
            <a:r>
              <a:rPr lang="en-GB" sz="2200" dirty="0" smtClean="0"/>
              <a:t> specie, </a:t>
            </a:r>
            <a:r>
              <a:rPr lang="en-GB" sz="2200" dirty="0" err="1" smtClean="0"/>
              <a:t>informare</a:t>
            </a:r>
            <a:r>
              <a:rPr lang="en-GB" sz="2200" dirty="0" smtClean="0"/>
              <a:t> e </a:t>
            </a:r>
            <a:r>
              <a:rPr lang="en-GB" sz="2200" dirty="0" err="1" smtClean="0"/>
              <a:t>catalizzare</a:t>
            </a:r>
            <a:r>
              <a:rPr lang="en-GB" sz="2200" dirty="0" smtClean="0"/>
              <a:t> le </a:t>
            </a:r>
            <a:r>
              <a:rPr lang="en-GB" sz="2200" dirty="0" err="1" smtClean="0"/>
              <a:t>azioni</a:t>
            </a:r>
            <a:r>
              <a:rPr lang="en-GB" sz="2200" dirty="0" smtClean="0"/>
              <a:t> per la </a:t>
            </a:r>
            <a:r>
              <a:rPr lang="en-GB" sz="2200" dirty="0" err="1" smtClean="0"/>
              <a:t>conservazione</a:t>
            </a:r>
            <a:r>
              <a:rPr lang="en-GB" sz="2200" dirty="0" smtClean="0"/>
              <a:t> </a:t>
            </a:r>
            <a:r>
              <a:rPr lang="en-GB" sz="2200" dirty="0" err="1" smtClean="0"/>
              <a:t>della</a:t>
            </a:r>
            <a:r>
              <a:rPr lang="en-GB" sz="2200" dirty="0" smtClean="0"/>
              <a:t> </a:t>
            </a:r>
            <a:r>
              <a:rPr lang="en-GB" sz="2200" dirty="0" err="1" smtClean="0"/>
              <a:t>biodiversità</a:t>
            </a:r>
            <a:endParaRPr lang="en-GB" sz="2200" dirty="0"/>
          </a:p>
        </p:txBody>
      </p:sp>
      <p:sp>
        <p:nvSpPr>
          <p:cNvPr id="9" name="Rectangle 8"/>
          <p:cNvSpPr/>
          <p:nvPr/>
        </p:nvSpPr>
        <p:spPr>
          <a:xfrm>
            <a:off x="457200" y="3252787"/>
            <a:ext cx="8077200" cy="2462213"/>
          </a:xfrm>
          <a:prstGeom prst="rect">
            <a:avLst/>
          </a:prstGeom>
        </p:spPr>
        <p:txBody>
          <a:bodyPr wrap="square">
            <a:spAutoFit/>
          </a:bodyPr>
          <a:lstStyle/>
          <a:p>
            <a:r>
              <a:rPr lang="en-GB" sz="2200" dirty="0" smtClean="0"/>
              <a:t>1. </a:t>
            </a:r>
            <a:r>
              <a:rPr lang="en-GB" sz="2200" dirty="0" err="1" smtClean="0"/>
              <a:t>Stabilire</a:t>
            </a:r>
            <a:r>
              <a:rPr lang="en-GB" sz="2200" dirty="0" smtClean="0"/>
              <a:t> </a:t>
            </a:r>
            <a:r>
              <a:rPr lang="en-GB" sz="2200" dirty="0" err="1" smtClean="0"/>
              <a:t>una</a:t>
            </a:r>
            <a:r>
              <a:rPr lang="en-GB" sz="2200" dirty="0" smtClean="0"/>
              <a:t> baseline </a:t>
            </a:r>
            <a:r>
              <a:rPr lang="en-GB" sz="2200" dirty="0" err="1" smtClean="0"/>
              <a:t>di</a:t>
            </a:r>
            <a:r>
              <a:rPr lang="en-GB" sz="2200" dirty="0" smtClean="0"/>
              <a:t> </a:t>
            </a:r>
            <a:r>
              <a:rPr lang="en-GB" sz="2200" dirty="0" err="1" smtClean="0"/>
              <a:t>dati</a:t>
            </a:r>
            <a:r>
              <a:rPr lang="en-GB" sz="2200" dirty="0" smtClean="0"/>
              <a:t> per </a:t>
            </a:r>
            <a:r>
              <a:rPr lang="en-GB" sz="2200" dirty="0" err="1" smtClean="0"/>
              <a:t>monitorare</a:t>
            </a:r>
            <a:r>
              <a:rPr lang="en-GB" sz="2200" dirty="0" smtClean="0"/>
              <a:t> </a:t>
            </a:r>
            <a:r>
              <a:rPr lang="en-GB" sz="2200" dirty="0" err="1" smtClean="0"/>
              <a:t>i</a:t>
            </a:r>
            <a:r>
              <a:rPr lang="en-GB" sz="2200" dirty="0" smtClean="0"/>
              <a:t> </a:t>
            </a:r>
            <a:r>
              <a:rPr lang="en-GB" sz="2200" dirty="0" err="1" smtClean="0"/>
              <a:t>cambiamenti</a:t>
            </a:r>
            <a:r>
              <a:rPr lang="en-GB" sz="2200" dirty="0" smtClean="0"/>
              <a:t> </a:t>
            </a:r>
            <a:r>
              <a:rPr lang="en-GB" sz="2200" dirty="0" err="1" smtClean="0"/>
              <a:t>di</a:t>
            </a:r>
            <a:r>
              <a:rPr lang="en-GB" sz="2200" dirty="0" smtClean="0"/>
              <a:t> status </a:t>
            </a:r>
            <a:r>
              <a:rPr lang="en-GB" sz="2200" dirty="0" err="1" smtClean="0"/>
              <a:t>delle</a:t>
            </a:r>
            <a:r>
              <a:rPr lang="en-GB" sz="2200" dirty="0" smtClean="0"/>
              <a:t> specie</a:t>
            </a:r>
          </a:p>
          <a:p>
            <a:endParaRPr lang="en-GB" sz="2200" dirty="0" smtClean="0"/>
          </a:p>
          <a:p>
            <a:r>
              <a:rPr lang="en-GB" sz="2200" dirty="0" smtClean="0"/>
              <a:t>2. </a:t>
            </a:r>
            <a:r>
              <a:rPr lang="en-GB" sz="2200" dirty="0" err="1" smtClean="0"/>
              <a:t>Fornire</a:t>
            </a:r>
            <a:r>
              <a:rPr lang="en-GB" sz="2200" dirty="0" smtClean="0"/>
              <a:t> </a:t>
            </a:r>
            <a:r>
              <a:rPr lang="en-GB" sz="2200" dirty="0" err="1" smtClean="0"/>
              <a:t>delle</a:t>
            </a:r>
            <a:r>
              <a:rPr lang="en-GB" sz="2200" dirty="0" smtClean="0"/>
              <a:t> </a:t>
            </a:r>
            <a:r>
              <a:rPr lang="en-GB" sz="2200" dirty="0" err="1" smtClean="0"/>
              <a:t>metodologie</a:t>
            </a:r>
            <a:r>
              <a:rPr lang="en-GB" sz="2200" dirty="0" smtClean="0"/>
              <a:t> </a:t>
            </a:r>
            <a:r>
              <a:rPr lang="en-GB" sz="2200" dirty="0" err="1" smtClean="0"/>
              <a:t>riconosciute</a:t>
            </a:r>
            <a:r>
              <a:rPr lang="en-GB" sz="2200" dirty="0" smtClean="0"/>
              <a:t> e </a:t>
            </a:r>
            <a:r>
              <a:rPr lang="en-GB" sz="2200" dirty="0" err="1" smtClean="0"/>
              <a:t>accettate</a:t>
            </a:r>
            <a:r>
              <a:rPr lang="en-GB" sz="2200" dirty="0" smtClean="0"/>
              <a:t> per </a:t>
            </a:r>
            <a:r>
              <a:rPr lang="en-GB" sz="2200" dirty="0" err="1" smtClean="0"/>
              <a:t>stabilire</a:t>
            </a:r>
            <a:r>
              <a:rPr lang="en-GB" sz="2200" dirty="0" smtClean="0"/>
              <a:t> </a:t>
            </a:r>
            <a:r>
              <a:rPr lang="en-GB" sz="2200" dirty="0" err="1" smtClean="0"/>
              <a:t>delle</a:t>
            </a:r>
            <a:r>
              <a:rPr lang="en-GB" sz="2200" dirty="0" smtClean="0"/>
              <a:t> </a:t>
            </a:r>
            <a:r>
              <a:rPr lang="en-GB" sz="2200" dirty="0" err="1" smtClean="0"/>
              <a:t>priorità</a:t>
            </a:r>
            <a:r>
              <a:rPr lang="en-GB" sz="2200" dirty="0" smtClean="0"/>
              <a:t> a </a:t>
            </a:r>
            <a:r>
              <a:rPr lang="en-GB" sz="2200" dirty="0" err="1" smtClean="0"/>
              <a:t>livello</a:t>
            </a:r>
            <a:r>
              <a:rPr lang="en-GB" sz="2200" dirty="0" smtClean="0"/>
              <a:t> locale</a:t>
            </a:r>
          </a:p>
          <a:p>
            <a:endParaRPr lang="en-GB" sz="2200" dirty="0" smtClean="0"/>
          </a:p>
          <a:p>
            <a:endParaRPr lang="en-GB" sz="2200" dirty="0"/>
          </a:p>
        </p:txBody>
      </p:sp>
      <p:sp>
        <p:nvSpPr>
          <p:cNvPr id="10" name="Rectangle 9"/>
          <p:cNvSpPr/>
          <p:nvPr/>
        </p:nvSpPr>
        <p:spPr>
          <a:xfrm>
            <a:off x="304800" y="228600"/>
            <a:ext cx="3854068" cy="461665"/>
          </a:xfrm>
          <a:prstGeom prst="rect">
            <a:avLst/>
          </a:prstGeom>
        </p:spPr>
        <p:txBody>
          <a:bodyPr wrap="none">
            <a:spAutoFit/>
          </a:bodyPr>
          <a:lstStyle/>
          <a:p>
            <a:r>
              <a:rPr lang="en-GB" sz="2400" dirty="0" err="1" smtClean="0"/>
              <a:t>L’obiettivo</a:t>
            </a:r>
            <a:r>
              <a:rPr lang="en-GB" sz="2400" dirty="0" smtClean="0"/>
              <a:t> </a:t>
            </a:r>
            <a:r>
              <a:rPr lang="en-GB" sz="2400" dirty="0" err="1" smtClean="0"/>
              <a:t>della</a:t>
            </a:r>
            <a:r>
              <a:rPr lang="en-GB" sz="2400" dirty="0" smtClean="0"/>
              <a:t> red-list </a:t>
            </a:r>
            <a:r>
              <a:rPr lang="en-GB" sz="2400" dirty="0" err="1" smtClean="0"/>
              <a:t>IUCN</a:t>
            </a:r>
            <a:r>
              <a:rPr lang="en-GB" sz="2400" dirty="0" smtClean="0"/>
              <a:t> </a:t>
            </a:r>
            <a:endParaRPr lang="sv-SE" sz="2400" dirty="0"/>
          </a:p>
        </p:txBody>
      </p:sp>
      <p:sp>
        <p:nvSpPr>
          <p:cNvPr id="11" name="Down Arrow 10"/>
          <p:cNvSpPr/>
          <p:nvPr/>
        </p:nvSpPr>
        <p:spPr>
          <a:xfrm>
            <a:off x="3962400" y="2209800"/>
            <a:ext cx="533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6" name="Rectangle 5"/>
          <p:cNvSpPr/>
          <p:nvPr/>
        </p:nvSpPr>
        <p:spPr>
          <a:xfrm>
            <a:off x="381000" y="947678"/>
            <a:ext cx="8001000" cy="2862322"/>
          </a:xfrm>
          <a:prstGeom prst="rect">
            <a:avLst/>
          </a:prstGeom>
        </p:spPr>
        <p:txBody>
          <a:bodyPr wrap="square">
            <a:spAutoFit/>
          </a:bodyPr>
          <a:lstStyle/>
          <a:p>
            <a:r>
              <a:rPr lang="en-GB" sz="2000" dirty="0" err="1" smtClean="0"/>
              <a:t>Coinvolgimento</a:t>
            </a:r>
            <a:r>
              <a:rPr lang="en-GB" sz="2000" dirty="0" smtClean="0"/>
              <a:t> </a:t>
            </a:r>
            <a:r>
              <a:rPr lang="en-GB" sz="2000" dirty="0" err="1" smtClean="0"/>
              <a:t>della</a:t>
            </a:r>
            <a:r>
              <a:rPr lang="en-GB" sz="2000" dirty="0" smtClean="0"/>
              <a:t> </a:t>
            </a:r>
            <a:r>
              <a:rPr lang="en-GB" sz="2000" dirty="0" err="1" smtClean="0"/>
              <a:t>comunità</a:t>
            </a:r>
            <a:r>
              <a:rPr lang="en-GB" sz="2000" dirty="0" smtClean="0"/>
              <a:t> </a:t>
            </a:r>
            <a:r>
              <a:rPr lang="en-GB" sz="2000" dirty="0" err="1" smtClean="0"/>
              <a:t>scientifica</a:t>
            </a:r>
            <a:r>
              <a:rPr lang="en-GB" sz="2000" dirty="0" smtClean="0"/>
              <a:t> (</a:t>
            </a:r>
            <a:r>
              <a:rPr lang="en-GB" sz="2000" dirty="0" err="1" smtClean="0"/>
              <a:t>pubblicazioni</a:t>
            </a:r>
            <a:r>
              <a:rPr lang="en-GB" sz="2000" dirty="0" smtClean="0"/>
              <a:t> </a:t>
            </a:r>
            <a:r>
              <a:rPr lang="en-GB" sz="2000" dirty="0" err="1" smtClean="0"/>
              <a:t>scientifiche</a:t>
            </a:r>
            <a:r>
              <a:rPr lang="en-GB" sz="2000" dirty="0" smtClean="0"/>
              <a:t>);</a:t>
            </a:r>
          </a:p>
          <a:p>
            <a:endParaRPr lang="en-GB" sz="2000" dirty="0" smtClean="0"/>
          </a:p>
          <a:p>
            <a:r>
              <a:rPr lang="en-GB" sz="2000" dirty="0" smtClean="0"/>
              <a:t>Il </a:t>
            </a:r>
            <a:r>
              <a:rPr lang="en-GB" sz="2000" dirty="0" err="1" smtClean="0"/>
              <a:t>processo</a:t>
            </a:r>
            <a:r>
              <a:rPr lang="en-GB" sz="2000" dirty="0" smtClean="0"/>
              <a:t> </a:t>
            </a:r>
            <a:r>
              <a:rPr lang="en-GB" sz="2000" dirty="0" err="1" smtClean="0"/>
              <a:t>di</a:t>
            </a:r>
            <a:r>
              <a:rPr lang="en-GB" sz="2000" dirty="0" smtClean="0"/>
              <a:t> </a:t>
            </a:r>
            <a:r>
              <a:rPr lang="en-GB" sz="2000" dirty="0" err="1" smtClean="0"/>
              <a:t>valutazione</a:t>
            </a:r>
            <a:r>
              <a:rPr lang="en-GB" sz="2000" dirty="0" smtClean="0"/>
              <a:t> è </a:t>
            </a:r>
            <a:r>
              <a:rPr lang="en-GB" sz="2000" dirty="0" err="1" smtClean="0"/>
              <a:t>trasparente</a:t>
            </a:r>
            <a:r>
              <a:rPr lang="en-GB" sz="2000" dirty="0" smtClean="0"/>
              <a:t>;</a:t>
            </a:r>
          </a:p>
          <a:p>
            <a:endParaRPr lang="en-GB" sz="2000" dirty="0" smtClean="0"/>
          </a:p>
          <a:p>
            <a:r>
              <a:rPr lang="en-GB" sz="2000" dirty="0" smtClean="0"/>
              <a:t>La </a:t>
            </a:r>
            <a:r>
              <a:rPr lang="en-GB" sz="2000" dirty="0" err="1" smtClean="0"/>
              <a:t>lista</a:t>
            </a:r>
            <a:r>
              <a:rPr lang="en-GB" sz="2000" dirty="0" smtClean="0"/>
              <a:t> </a:t>
            </a:r>
            <a:r>
              <a:rPr lang="en-GB" sz="2000" dirty="0" err="1" smtClean="0"/>
              <a:t>delle</a:t>
            </a:r>
            <a:r>
              <a:rPr lang="en-GB" sz="2000" dirty="0" smtClean="0"/>
              <a:t> specie è </a:t>
            </a:r>
            <a:r>
              <a:rPr lang="en-GB" sz="2000" dirty="0" err="1" smtClean="0"/>
              <a:t>aperta</a:t>
            </a:r>
            <a:r>
              <a:rPr lang="en-GB" sz="2000" dirty="0" smtClean="0"/>
              <a:t> a </a:t>
            </a:r>
            <a:r>
              <a:rPr lang="en-GB" sz="2000" dirty="0" err="1" smtClean="0"/>
              <a:t>revisioni</a:t>
            </a:r>
            <a:r>
              <a:rPr lang="en-GB" sz="2000" dirty="0" smtClean="0"/>
              <a:t> e </a:t>
            </a:r>
            <a:r>
              <a:rPr lang="en-GB" sz="2000" dirty="0" err="1" smtClean="0"/>
              <a:t>correzioni</a:t>
            </a:r>
            <a:r>
              <a:rPr lang="en-GB" sz="2000" dirty="0" smtClean="0"/>
              <a:t>;</a:t>
            </a:r>
          </a:p>
          <a:p>
            <a:endParaRPr lang="en-GB" sz="2000" dirty="0" smtClean="0"/>
          </a:p>
          <a:p>
            <a:r>
              <a:rPr lang="en-GB" sz="2000" dirty="0" err="1" smtClean="0"/>
              <a:t>Tutte</a:t>
            </a:r>
            <a:r>
              <a:rPr lang="en-GB" sz="2000" dirty="0" smtClean="0"/>
              <a:t> le </a:t>
            </a:r>
            <a:r>
              <a:rPr lang="en-GB" sz="2000" dirty="0" err="1" smtClean="0"/>
              <a:t>valutazioni</a:t>
            </a:r>
            <a:r>
              <a:rPr lang="en-GB" sz="2000" dirty="0" smtClean="0"/>
              <a:t> </a:t>
            </a:r>
            <a:r>
              <a:rPr lang="en-GB" sz="2000" dirty="0" err="1" smtClean="0"/>
              <a:t>sono</a:t>
            </a:r>
            <a:r>
              <a:rPr lang="en-GB" sz="2000" dirty="0" smtClean="0"/>
              <a:t> </a:t>
            </a:r>
            <a:r>
              <a:rPr lang="en-GB" sz="2000" dirty="0" err="1" smtClean="0"/>
              <a:t>supportate</a:t>
            </a:r>
            <a:r>
              <a:rPr lang="en-GB" sz="2000" dirty="0" smtClean="0"/>
              <a:t> </a:t>
            </a:r>
            <a:r>
              <a:rPr lang="en-GB" sz="2000" dirty="0" err="1" smtClean="0"/>
              <a:t>da</a:t>
            </a:r>
            <a:r>
              <a:rPr lang="en-GB" sz="2000" dirty="0" smtClean="0"/>
              <a:t> </a:t>
            </a:r>
            <a:r>
              <a:rPr lang="en-GB" sz="2000" dirty="0" err="1" smtClean="0"/>
              <a:t>dati</a:t>
            </a:r>
            <a:r>
              <a:rPr lang="en-GB" sz="2000" dirty="0" smtClean="0"/>
              <a:t> </a:t>
            </a:r>
            <a:r>
              <a:rPr lang="en-GB" sz="2000" dirty="0" err="1" smtClean="0"/>
              <a:t>scientifici</a:t>
            </a:r>
            <a:r>
              <a:rPr lang="en-GB" sz="2000" dirty="0" smtClean="0"/>
              <a:t>;</a:t>
            </a:r>
          </a:p>
          <a:p>
            <a:endParaRPr lang="en-GB" sz="2000" dirty="0" smtClean="0"/>
          </a:p>
          <a:p>
            <a:r>
              <a:rPr lang="en-GB" sz="2000" dirty="0" err="1" smtClean="0"/>
              <a:t>Tutti</a:t>
            </a:r>
            <a:r>
              <a:rPr lang="en-GB" sz="2000" dirty="0" smtClean="0"/>
              <a:t> </a:t>
            </a:r>
            <a:r>
              <a:rPr lang="en-GB" sz="2000" dirty="0" err="1" smtClean="0"/>
              <a:t>i</a:t>
            </a:r>
            <a:r>
              <a:rPr lang="en-GB" sz="2000" dirty="0" smtClean="0"/>
              <a:t> </a:t>
            </a:r>
            <a:r>
              <a:rPr lang="en-GB" sz="2000" dirty="0" err="1" smtClean="0"/>
              <a:t>dati</a:t>
            </a:r>
            <a:r>
              <a:rPr lang="en-GB" sz="2000" dirty="0" smtClean="0"/>
              <a:t> </a:t>
            </a:r>
            <a:r>
              <a:rPr lang="en-GB" sz="2000" dirty="0" err="1" smtClean="0"/>
              <a:t>sono</a:t>
            </a:r>
            <a:r>
              <a:rPr lang="en-GB" sz="2000" dirty="0" smtClean="0"/>
              <a:t> </a:t>
            </a:r>
            <a:r>
              <a:rPr lang="en-GB" sz="2000" dirty="0" err="1" smtClean="0"/>
              <a:t>resi</a:t>
            </a:r>
            <a:r>
              <a:rPr lang="en-GB" sz="2000" dirty="0" smtClean="0"/>
              <a:t> </a:t>
            </a:r>
            <a:r>
              <a:rPr lang="en-GB" sz="2000" dirty="0" err="1" smtClean="0"/>
              <a:t>disponibili</a:t>
            </a:r>
            <a:r>
              <a:rPr lang="en-GB" sz="2000" dirty="0" smtClean="0"/>
              <a:t> on-line </a:t>
            </a:r>
            <a:r>
              <a:rPr lang="en-GB" sz="2000" dirty="0" err="1" smtClean="0"/>
              <a:t>attraverso</a:t>
            </a:r>
            <a:r>
              <a:rPr lang="en-GB" sz="2000" dirty="0" smtClean="0"/>
              <a:t> </a:t>
            </a:r>
            <a:r>
              <a:rPr lang="en-GB" sz="2000" dirty="0" err="1" smtClean="0"/>
              <a:t>il</a:t>
            </a:r>
            <a:r>
              <a:rPr lang="en-GB" sz="2000" dirty="0" smtClean="0"/>
              <a:t> </a:t>
            </a:r>
            <a:r>
              <a:rPr lang="en-GB" sz="2000" dirty="0" smtClean="0"/>
              <a:t>World Wide </a:t>
            </a:r>
            <a:r>
              <a:rPr lang="en-GB" sz="2000" dirty="0" smtClean="0"/>
              <a:t>Web</a:t>
            </a:r>
          </a:p>
        </p:txBody>
      </p:sp>
      <p:sp>
        <p:nvSpPr>
          <p:cNvPr id="7" name="Rectangle 6"/>
          <p:cNvSpPr/>
          <p:nvPr/>
        </p:nvSpPr>
        <p:spPr>
          <a:xfrm>
            <a:off x="304800" y="228600"/>
            <a:ext cx="3645550" cy="461665"/>
          </a:xfrm>
          <a:prstGeom prst="rect">
            <a:avLst/>
          </a:prstGeom>
        </p:spPr>
        <p:txBody>
          <a:bodyPr wrap="none">
            <a:spAutoFit/>
          </a:bodyPr>
          <a:lstStyle/>
          <a:p>
            <a:r>
              <a:rPr lang="en-GB" sz="2400" dirty="0" smtClean="0"/>
              <a:t>Pro </a:t>
            </a:r>
            <a:r>
              <a:rPr lang="en-GB" sz="2400" dirty="0" err="1" smtClean="0"/>
              <a:t>della</a:t>
            </a:r>
            <a:r>
              <a:rPr lang="en-GB" sz="2400" dirty="0" smtClean="0"/>
              <a:t> </a:t>
            </a:r>
            <a:r>
              <a:rPr lang="en-GB" sz="2400" dirty="0" err="1" smtClean="0"/>
              <a:t>metodologia</a:t>
            </a:r>
            <a:r>
              <a:rPr lang="en-GB" sz="2400" dirty="0" smtClean="0"/>
              <a:t> </a:t>
            </a:r>
            <a:r>
              <a:rPr lang="en-GB" sz="2400" dirty="0" err="1" smtClean="0"/>
              <a:t>IUCN</a:t>
            </a:r>
            <a:endParaRPr lang="sv-SE" sz="2400" dirty="0"/>
          </a:p>
        </p:txBody>
      </p:sp>
      <p:sp>
        <p:nvSpPr>
          <p:cNvPr id="8" name="Down Arrow 7"/>
          <p:cNvSpPr/>
          <p:nvPr/>
        </p:nvSpPr>
        <p:spPr>
          <a:xfrm>
            <a:off x="3200400" y="4038600"/>
            <a:ext cx="4572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1506" name="Picture 2"/>
          <p:cNvPicPr>
            <a:picLocks noChangeAspect="1" noChangeArrowheads="1"/>
          </p:cNvPicPr>
          <p:nvPr/>
        </p:nvPicPr>
        <p:blipFill>
          <a:blip r:embed="rId2" cstate="screen"/>
          <a:srcRect/>
          <a:stretch>
            <a:fillRect/>
          </a:stretch>
        </p:blipFill>
        <p:spPr bwMode="auto">
          <a:xfrm>
            <a:off x="5562600" y="4191000"/>
            <a:ext cx="2053444" cy="2673279"/>
          </a:xfrm>
          <a:prstGeom prst="rect">
            <a:avLst/>
          </a:prstGeom>
          <a:noFill/>
          <a:ln w="9525">
            <a:noFill/>
            <a:miter lim="800000"/>
            <a:headEnd/>
            <a:tailEnd/>
          </a:ln>
          <a:effectLst/>
        </p:spPr>
      </p:pic>
      <p:sp>
        <p:nvSpPr>
          <p:cNvPr id="9" name="Rectangle 8"/>
          <p:cNvSpPr/>
          <p:nvPr/>
        </p:nvSpPr>
        <p:spPr>
          <a:xfrm>
            <a:off x="1600200" y="4953000"/>
            <a:ext cx="3809493" cy="707886"/>
          </a:xfrm>
          <a:prstGeom prst="rect">
            <a:avLst/>
          </a:prstGeom>
        </p:spPr>
        <p:txBody>
          <a:bodyPr wrap="square">
            <a:spAutoFit/>
          </a:bodyPr>
          <a:lstStyle/>
          <a:p>
            <a:pPr algn="ctr"/>
            <a:r>
              <a:rPr lang="en-GB" sz="2000" dirty="0" err="1" smtClean="0"/>
              <a:t>Inizialmente</a:t>
            </a:r>
            <a:r>
              <a:rPr lang="en-GB" sz="2000" dirty="0" smtClean="0"/>
              <a:t> solo </a:t>
            </a:r>
            <a:r>
              <a:rPr lang="en-GB" sz="2000" dirty="0" err="1" smtClean="0"/>
              <a:t>valutazioni</a:t>
            </a:r>
            <a:r>
              <a:rPr lang="en-GB" sz="2000" dirty="0" smtClean="0"/>
              <a:t> a </a:t>
            </a:r>
            <a:r>
              <a:rPr lang="en-GB" sz="2000" dirty="0" err="1" smtClean="0"/>
              <a:t>livello</a:t>
            </a:r>
            <a:r>
              <a:rPr lang="en-GB" sz="2000" dirty="0" smtClean="0"/>
              <a:t> </a:t>
            </a:r>
            <a:r>
              <a:rPr lang="en-GB" sz="2000" dirty="0" err="1" smtClean="0"/>
              <a:t>globale</a:t>
            </a:r>
            <a:endParaRPr lang="sv-SE"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18"/>
          <p:cNvSpPr>
            <a:spLocks noChangeShapeType="1"/>
          </p:cNvSpPr>
          <p:nvPr/>
        </p:nvSpPr>
        <p:spPr bwMode="auto">
          <a:xfrm>
            <a:off x="0" y="762000"/>
            <a:ext cx="7524328" cy="0"/>
          </a:xfrm>
          <a:prstGeom prst="line">
            <a:avLst/>
          </a:prstGeom>
          <a:noFill/>
          <a:ln w="25400">
            <a:solidFill>
              <a:srgbClr val="000080"/>
            </a:solidFill>
            <a:round/>
            <a:headEnd/>
            <a:tailEnd/>
          </a:ln>
          <a:effectLst/>
        </p:spPr>
        <p:txBody>
          <a:bodyPr/>
          <a:lstStyle/>
          <a:p>
            <a:endParaRPr lang="en-GB" sz="2400">
              <a:latin typeface="+mj-lt"/>
            </a:endParaRPr>
          </a:p>
        </p:txBody>
      </p:sp>
      <p:sp>
        <p:nvSpPr>
          <p:cNvPr id="7" name="Rectangle 6"/>
          <p:cNvSpPr/>
          <p:nvPr/>
        </p:nvSpPr>
        <p:spPr>
          <a:xfrm>
            <a:off x="304800" y="228600"/>
            <a:ext cx="3645550" cy="461665"/>
          </a:xfrm>
          <a:prstGeom prst="rect">
            <a:avLst/>
          </a:prstGeom>
        </p:spPr>
        <p:txBody>
          <a:bodyPr wrap="none">
            <a:spAutoFit/>
          </a:bodyPr>
          <a:lstStyle/>
          <a:p>
            <a:r>
              <a:rPr lang="en-GB" sz="2400" dirty="0" smtClean="0"/>
              <a:t>Pro </a:t>
            </a:r>
            <a:r>
              <a:rPr lang="en-GB" sz="2400" dirty="0" err="1" smtClean="0"/>
              <a:t>della</a:t>
            </a:r>
            <a:r>
              <a:rPr lang="en-GB" sz="2400" dirty="0" smtClean="0"/>
              <a:t> </a:t>
            </a:r>
            <a:r>
              <a:rPr lang="en-GB" sz="2400" dirty="0" err="1" smtClean="0"/>
              <a:t>metodologia</a:t>
            </a:r>
            <a:r>
              <a:rPr lang="en-GB" sz="2400" dirty="0" smtClean="0"/>
              <a:t> </a:t>
            </a:r>
            <a:r>
              <a:rPr lang="en-GB" sz="2400" dirty="0" err="1" smtClean="0"/>
              <a:t>IUCN</a:t>
            </a:r>
            <a:endParaRPr lang="sv-SE" sz="2400" dirty="0"/>
          </a:p>
        </p:txBody>
      </p:sp>
      <p:sp>
        <p:nvSpPr>
          <p:cNvPr id="8" name="Down Arrow 7"/>
          <p:cNvSpPr/>
          <p:nvPr/>
        </p:nvSpPr>
        <p:spPr>
          <a:xfrm>
            <a:off x="3200400" y="4038600"/>
            <a:ext cx="4572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1507" name="Picture 3"/>
          <p:cNvPicPr>
            <a:picLocks noChangeAspect="1" noChangeArrowheads="1"/>
          </p:cNvPicPr>
          <p:nvPr/>
        </p:nvPicPr>
        <p:blipFill>
          <a:blip r:embed="rId2" cstate="screen"/>
          <a:srcRect/>
          <a:stretch>
            <a:fillRect/>
          </a:stretch>
        </p:blipFill>
        <p:spPr bwMode="auto">
          <a:xfrm>
            <a:off x="228600" y="990600"/>
            <a:ext cx="8077200" cy="5562944"/>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1522</Words>
  <Application>Microsoft Office PowerPoint</Application>
  <PresentationFormat>On-screen Show (4:3)</PresentationFormat>
  <Paragraphs>237</Paragraphs>
  <Slides>41</Slides>
  <Notes>9</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41</vt:i4>
      </vt:variant>
    </vt:vector>
  </HeadingPairs>
  <TitlesOfParts>
    <vt:vector size="45" baseType="lpstr">
      <vt:lpstr>Office Theme</vt:lpstr>
      <vt:lpstr>Microsoft Photo Editor 3.0 Photo</vt:lpstr>
      <vt:lpstr>Microsoft ClipArt Gallery</vt:lpstr>
      <vt:lpstr>Microsoft Excel Worksheet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The A criterion (mature individuals)</vt:lpstr>
      <vt:lpstr>The A Criterion (past reductions)</vt:lpstr>
      <vt:lpstr>The A criterion (future reductions)</vt:lpstr>
      <vt:lpstr>Defining Space in the System</vt:lpstr>
      <vt:lpstr>Scale dependence</vt:lpstr>
      <vt:lpstr>Criterion B (Geographic range)</vt:lpstr>
      <vt:lpstr>Criterion C (Small size and declining)</vt:lpstr>
      <vt:lpstr>Criterion D (Very small population size)</vt:lpstr>
      <vt:lpstr>Criterion E (Quantitative analysis)</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Lorenzo Marini</dc:creator>
  <cp:lastModifiedBy>Lorenzo Marini</cp:lastModifiedBy>
  <cp:revision>52</cp:revision>
  <dcterms:created xsi:type="dcterms:W3CDTF">2006-08-16T00:00:00Z</dcterms:created>
  <dcterms:modified xsi:type="dcterms:W3CDTF">2012-12-11T09:39:21Z</dcterms:modified>
</cp:coreProperties>
</file>