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embeddings/oleObject8.bin" ContentType="application/vnd.openxmlformats-officedocument.oleObject"/>
  <Override PartName="/ppt/notesSlides/notesSlide13.xml" ContentType="application/vnd.openxmlformats-officedocument.presentationml.notesSlide+xml"/>
  <Override PartName="/ppt/embeddings/oleObject9.bin" ContentType="application/vnd.openxmlformats-officedocument.oleObject"/>
  <Override PartName="/ppt/notesSlides/notesSlide14.xml" ContentType="application/vnd.openxmlformats-officedocument.presentationml.notesSlide+xml"/>
  <Override PartName="/ppt/embeddings/oleObject10.bin" ContentType="application/vnd.openxmlformats-officedocument.oleObject"/>
  <Override PartName="/ppt/notesSlides/notesSlide15.xml" ContentType="application/vnd.openxmlformats-officedocument.presentationml.notesSlide+xml"/>
  <Override PartName="/ppt/embeddings/oleObject11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7" r:id="rId2"/>
    <p:sldId id="262" r:id="rId3"/>
    <p:sldId id="313" r:id="rId4"/>
    <p:sldId id="263" r:id="rId5"/>
    <p:sldId id="314" r:id="rId6"/>
    <p:sldId id="315" r:id="rId7"/>
    <p:sldId id="316" r:id="rId8"/>
    <p:sldId id="317" r:id="rId9"/>
    <p:sldId id="327" r:id="rId10"/>
    <p:sldId id="318" r:id="rId11"/>
    <p:sldId id="32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10" r:id="rId21"/>
    <p:sldId id="311" r:id="rId22"/>
    <p:sldId id="312" r:id="rId23"/>
  </p:sldIdLst>
  <p:sldSz cx="9144000" cy="6858000" type="screen4x3"/>
  <p:notesSz cx="7315200" cy="96012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EAEA"/>
    <a:srgbClr val="FFFF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64" autoAdjust="0"/>
    <p:restoredTop sz="87769" autoAdjust="0"/>
  </p:normalViewPr>
  <p:slideViewPr>
    <p:cSldViewPr>
      <p:cViewPr varScale="1">
        <p:scale>
          <a:sx n="84" d="100"/>
          <a:sy n="84" d="100"/>
        </p:scale>
        <p:origin x="-11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Valore Y 1</c:v>
                </c:pt>
              </c:strCache>
            </c:strRef>
          </c:tx>
          <c:cat>
            <c:numRef>
              <c:f>Foglio1!$A$2:$A$7</c:f>
              <c:numCache>
                <c:formatCode>General</c:formatCode>
                <c:ptCount val="6"/>
                <c:pt idx="0">
                  <c:v>0.0</c:v>
                </c:pt>
                <c:pt idx="1">
                  <c:v>20.0</c:v>
                </c:pt>
                <c:pt idx="2">
                  <c:v>40.0</c:v>
                </c:pt>
                <c:pt idx="3">
                  <c:v>60.0</c:v>
                </c:pt>
                <c:pt idx="4">
                  <c:v>80.0</c:v>
                </c:pt>
                <c:pt idx="5">
                  <c:v>90.0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9.0</c:v>
                </c:pt>
                <c:pt idx="1">
                  <c:v>10.0</c:v>
                </c:pt>
                <c:pt idx="2">
                  <c:v>13.0</c:v>
                </c:pt>
                <c:pt idx="3">
                  <c:v>18.0</c:v>
                </c:pt>
                <c:pt idx="4">
                  <c:v>30.0</c:v>
                </c:pt>
                <c:pt idx="5">
                  <c:v>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3952888"/>
        <c:axId val="2143958536"/>
      </c:areaChart>
      <c:catAx>
        <c:axId val="214395288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/>
                  <a:t>Umidità relativa </a:t>
                </a:r>
                <a:r>
                  <a:rPr lang="it-IT" dirty="0" smtClean="0"/>
                  <a:t>del</a:t>
                </a:r>
                <a:r>
                  <a:rPr lang="fr-FR" dirty="0" smtClean="0"/>
                  <a:t>l'</a:t>
                </a:r>
                <a:r>
                  <a:rPr lang="it-IT" dirty="0" smtClean="0"/>
                  <a:t>aria </a:t>
                </a:r>
                <a:r>
                  <a:rPr lang="it-IT" dirty="0"/>
                  <a:t>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3958536"/>
        <c:crosses val="autoZero"/>
        <c:auto val="1"/>
        <c:lblAlgn val="ctr"/>
        <c:lblOffset val="100"/>
        <c:noMultiLvlLbl val="0"/>
      </c:catAx>
      <c:valAx>
        <c:axId val="2143958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Umidità del foraggio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3952888"/>
        <c:crosses val="autoZero"/>
        <c:crossBetween val="midCat"/>
        <c:majorUnit val="1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temperatura</c:v>
                </c:pt>
              </c:strCache>
            </c:strRef>
          </c:tx>
          <c:marker>
            <c:symbol val="none"/>
          </c:marker>
          <c:cat>
            <c:numRef>
              <c:f>Foglio1!$A$2:$A$14</c:f>
              <c:numCache>
                <c:formatCode>General</c:formatCode>
                <c:ptCount val="13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</c:numCache>
            </c:numRef>
          </c:cat>
          <c:val>
            <c:numRef>
              <c:f>Foglio1!$B$2:$B$14</c:f>
              <c:numCache>
                <c:formatCode>General</c:formatCode>
                <c:ptCount val="13"/>
                <c:pt idx="0">
                  <c:v>15.0</c:v>
                </c:pt>
                <c:pt idx="1">
                  <c:v>17.0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21.0</c:v>
                </c:pt>
                <c:pt idx="6">
                  <c:v>22.0</c:v>
                </c:pt>
                <c:pt idx="7">
                  <c:v>22.0</c:v>
                </c:pt>
                <c:pt idx="8">
                  <c:v>21.0</c:v>
                </c:pt>
                <c:pt idx="9">
                  <c:v>20.0</c:v>
                </c:pt>
                <c:pt idx="10">
                  <c:v>19.0</c:v>
                </c:pt>
                <c:pt idx="11">
                  <c:v>18.0</c:v>
                </c:pt>
                <c:pt idx="12">
                  <c:v>16.0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umidità</c:v>
                </c:pt>
              </c:strCache>
            </c:strRef>
          </c:tx>
          <c:marker>
            <c:symbol val="none"/>
          </c:marker>
          <c:cat>
            <c:numRef>
              <c:f>Foglio1!$A$2:$A$14</c:f>
              <c:numCache>
                <c:formatCode>General</c:formatCode>
                <c:ptCount val="13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</c:numCache>
            </c:numRef>
          </c:cat>
          <c:val>
            <c:numRef>
              <c:f>Foglio1!$C$2:$C$14</c:f>
              <c:numCache>
                <c:formatCode>General</c:formatCode>
                <c:ptCount val="13"/>
                <c:pt idx="0">
                  <c:v>83.0</c:v>
                </c:pt>
                <c:pt idx="1">
                  <c:v>75.0</c:v>
                </c:pt>
                <c:pt idx="2">
                  <c:v>66.0</c:v>
                </c:pt>
                <c:pt idx="3">
                  <c:v>55.0</c:v>
                </c:pt>
                <c:pt idx="4">
                  <c:v>50.0</c:v>
                </c:pt>
                <c:pt idx="5">
                  <c:v>47.0</c:v>
                </c:pt>
                <c:pt idx="6">
                  <c:v>45.0</c:v>
                </c:pt>
                <c:pt idx="7">
                  <c:v>42.0</c:v>
                </c:pt>
                <c:pt idx="8">
                  <c:v>45.0</c:v>
                </c:pt>
                <c:pt idx="9">
                  <c:v>60.0</c:v>
                </c:pt>
                <c:pt idx="10">
                  <c:v>65.0</c:v>
                </c:pt>
                <c:pt idx="11">
                  <c:v>69.0</c:v>
                </c:pt>
                <c:pt idx="12">
                  <c:v>77.0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566440"/>
        <c:axId val="1787572056"/>
      </c:line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DS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Foglio1!$A$2:$A$14</c:f>
              <c:numCache>
                <c:formatCode>General</c:formatCode>
                <c:ptCount val="13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</c:numCache>
            </c:numRef>
          </c:cat>
          <c:val>
            <c:numRef>
              <c:f>Foglio1!$D$2:$D$14</c:f>
              <c:numCache>
                <c:formatCode>General</c:formatCode>
                <c:ptCount val="13"/>
                <c:pt idx="0">
                  <c:v>2.0</c:v>
                </c:pt>
                <c:pt idx="1">
                  <c:v>3.5</c:v>
                </c:pt>
                <c:pt idx="2">
                  <c:v>5.5</c:v>
                </c:pt>
                <c:pt idx="3">
                  <c:v>7.5</c:v>
                </c:pt>
                <c:pt idx="4">
                  <c:v>9.0</c:v>
                </c:pt>
                <c:pt idx="5">
                  <c:v>9.5</c:v>
                </c:pt>
                <c:pt idx="6">
                  <c:v>10.5</c:v>
                </c:pt>
                <c:pt idx="7">
                  <c:v>11.0</c:v>
                </c:pt>
                <c:pt idx="8">
                  <c:v>10.0</c:v>
                </c:pt>
                <c:pt idx="9">
                  <c:v>7.0</c:v>
                </c:pt>
                <c:pt idx="10">
                  <c:v>6.0</c:v>
                </c:pt>
                <c:pt idx="11">
                  <c:v>5.0</c:v>
                </c:pt>
                <c:pt idx="12">
                  <c:v>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584280"/>
        <c:axId val="1787578088"/>
      </c:lineChart>
      <c:catAx>
        <c:axId val="1787566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Ora del giorno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87572056"/>
        <c:crosses val="autoZero"/>
        <c:auto val="1"/>
        <c:lblAlgn val="ctr"/>
        <c:lblOffset val="100"/>
        <c:noMultiLvlLbl val="0"/>
      </c:catAx>
      <c:valAx>
        <c:axId val="1787572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Temperatura</a:t>
                </a:r>
                <a:r>
                  <a:rPr lang="it-IT" baseline="0" dirty="0" smtClean="0"/>
                  <a:t> </a:t>
                </a:r>
                <a:r>
                  <a:rPr lang="it-IT" dirty="0" smtClean="0"/>
                  <a:t>°C o umidità %</a:t>
                </a:r>
                <a:endParaRPr lang="it-IT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87566440"/>
        <c:crosses val="autoZero"/>
        <c:crossBetween val="between"/>
      </c:valAx>
      <c:valAx>
        <c:axId val="178757808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DS (g </a:t>
                </a:r>
                <a:r>
                  <a:rPr lang="it-IT" smtClean="0"/>
                  <a:t>H</a:t>
                </a:r>
                <a:r>
                  <a:rPr lang="it-IT" baseline="-25000" smtClean="0"/>
                  <a:t>2</a:t>
                </a:r>
                <a:r>
                  <a:rPr lang="it-IT" smtClean="0"/>
                  <a:t>O/m</a:t>
                </a:r>
                <a:r>
                  <a:rPr lang="it-IT" baseline="30000" smtClean="0"/>
                  <a:t>3 </a:t>
                </a:r>
                <a:r>
                  <a:rPr lang="it-IT" baseline="0" dirty="0" smtClean="0"/>
                  <a:t>aria)</a:t>
                </a:r>
                <a:endParaRPr lang="it-IT" baseline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87584280"/>
        <c:crosses val="max"/>
        <c:crossBetween val="between"/>
      </c:valAx>
      <c:catAx>
        <c:axId val="1787584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757808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0.52362</cdr:x>
      <cdr:y>0.60631</cdr:y>
    </cdr:from>
    <cdr:to>
      <cdr:x>0.93706</cdr:x>
      <cdr:y>0.71262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192016" y="2464048"/>
          <a:ext cx="25202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2000" dirty="0" smtClean="0">
              <a:solidFill>
                <a:srgbClr val="FF0000"/>
              </a:solidFill>
            </a:rPr>
            <a:t>Essiccazione inoperante</a:t>
          </a:r>
          <a:endParaRPr lang="it-IT" sz="20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0.22832</cdr:x>
      <cdr:y>0.26966</cdr:y>
    </cdr:from>
    <cdr:to>
      <cdr:x>0.64175</cdr:x>
      <cdr:y>0.37597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1391816" y="1095896"/>
          <a:ext cx="25202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dirty="0" smtClean="0">
              <a:solidFill>
                <a:srgbClr val="FF0000"/>
              </a:solidFill>
            </a:rPr>
            <a:t>Essiccazione efficace</a:t>
          </a:r>
          <a:endParaRPr lang="it-IT" sz="18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it-I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it-IT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7935D64-92C3-1C42-BE2A-A42BB1E057D7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718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696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96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696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723C64-1081-D343-8089-27A2369EB14C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832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Transizione_di_fase" TargetMode="External"/><Relationship Id="rId4" Type="http://schemas.openxmlformats.org/officeDocument/2006/relationships/hyperlink" Target="http://it.wikipedia.org/wiki/Ambiente_(termodinamica)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425FF-D028-3F4B-84FA-F9CEF30A42A5}" type="slidenum">
              <a:rPr lang="it-IT"/>
              <a:pPr/>
              <a:t>2</a:t>
            </a:fld>
            <a:endParaRPr lang="it-IT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pressione con</a:t>
            </a:r>
            <a:r>
              <a:rPr lang="it-IT" baseline="0" dirty="0" smtClean="0"/>
              <a:t> cui l’acqua è trattenuta dalla pianta deve essere inferiore alla pressione di vapore dell’aria circostante del </a:t>
            </a:r>
            <a:r>
              <a:rPr lang="it-IT" baseline="0" dirty="0" smtClean="0"/>
              <a:t>foraggio</a:t>
            </a:r>
          </a:p>
          <a:p>
            <a:r>
              <a:rPr lang="it-IT" baseline="0" dirty="0" smtClean="0"/>
              <a:t>La pressione di vapore dell’aria è inferiore alla </a:t>
            </a:r>
            <a:r>
              <a:rPr lang="it-IT" dirty="0" smtClean="0"/>
              <a:t>pressione con</a:t>
            </a:r>
            <a:r>
              <a:rPr lang="it-IT" baseline="0" dirty="0" smtClean="0"/>
              <a:t> cui l’acqua è trattenuta dalla pianta</a:t>
            </a:r>
            <a:endParaRPr lang="it-IT" baseline="0" dirty="0" smtClean="0"/>
          </a:p>
          <a:p>
            <a:r>
              <a:rPr lang="it-IT" dirty="0" smtClean="0"/>
              <a:t>L'evaporazione è una </a:t>
            </a:r>
            <a:r>
              <a:rPr lang="it-IT" dirty="0" smtClean="0">
                <a:hlinkClick r:id="rId3" tooltip="Transizione di fase"/>
              </a:rPr>
              <a:t>transizione di fase</a:t>
            </a:r>
            <a:r>
              <a:rPr lang="it-IT" dirty="0" smtClean="0"/>
              <a:t> liquido-vapore che avviene fintanto che la tensione di vapore del liquido è maggiore della pressione del vapore nell'</a:t>
            </a:r>
            <a:r>
              <a:rPr lang="it-IT" dirty="0" smtClean="0">
                <a:hlinkClick r:id="rId4" tooltip="Ambiente (termodinamica)"/>
              </a:rPr>
              <a:t>ambiente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0D85B-3E2D-F546-B069-70A820EA51D2}" type="slidenum">
              <a:rPr lang="it-IT"/>
              <a:pPr/>
              <a:t>12</a:t>
            </a:fld>
            <a:endParaRPr lang="it-IT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2BC9A-4B1A-FA40-B62D-1F45E0F8FBB2}" type="slidenum">
              <a:rPr lang="it-IT"/>
              <a:pPr/>
              <a:t>13</a:t>
            </a:fld>
            <a:endParaRPr lang="it-IT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908EB-5353-2A4A-8518-8C632BAF89A0}" type="slidenum">
              <a:rPr lang="it-IT"/>
              <a:pPr/>
              <a:t>14</a:t>
            </a:fld>
            <a:endParaRPr lang="it-IT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9BD53-254E-5F4B-9AD1-55238F14C09F}" type="slidenum">
              <a:rPr lang="it-IT"/>
              <a:pPr/>
              <a:t>15</a:t>
            </a:fld>
            <a:endParaRPr lang="it-IT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21D05-AFB9-604C-B8BE-EBAE3D3D2BF8}" type="slidenum">
              <a:rPr lang="it-IT"/>
              <a:pPr/>
              <a:t>16</a:t>
            </a:fld>
            <a:endParaRPr lang="it-IT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36C74-FAB4-FE48-9F22-DC9594A9FC3E}" type="slidenum">
              <a:rPr lang="it-IT"/>
              <a:pPr/>
              <a:t>17</a:t>
            </a:fld>
            <a:endParaRPr lang="it-IT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B3B4C-9E62-E04B-B929-D3EB181715C6}" type="slidenum">
              <a:rPr lang="it-IT"/>
              <a:pPr/>
              <a:t>18</a:t>
            </a:fld>
            <a:endParaRPr lang="it-IT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tasso di perdita del</a:t>
            </a:r>
            <a:r>
              <a:rPr lang="fr-FR" dirty="0" smtClean="0"/>
              <a:t>l'</a:t>
            </a:r>
            <a:r>
              <a:rPr lang="it-IT" dirty="0" smtClean="0"/>
              <a:t>acqua non è costante. Subito dopo il taglio è elevato perché </a:t>
            </a:r>
            <a:r>
              <a:rPr lang="fr-FR" dirty="0" smtClean="0"/>
              <a:t>l'</a:t>
            </a:r>
            <a:r>
              <a:rPr lang="it-IT" dirty="0" smtClean="0"/>
              <a:t>acqua contenuta nei vasi e negli spazi intercellulari è piuttosto “libera” per la presenza di stomi ancora aperti, ma entro 1-2 ore si verifica una forte riduzione, per la chiusura di queste aperture, conseguente alla perdita di turgore cellulare.</a:t>
            </a:r>
          </a:p>
          <a:p>
            <a:r>
              <a:rPr lang="it-IT" dirty="0" smtClean="0"/>
              <a:t>Da questo momento in poi </a:t>
            </a:r>
            <a:r>
              <a:rPr lang="fr-FR" dirty="0" smtClean="0"/>
              <a:t>l'</a:t>
            </a:r>
            <a:r>
              <a:rPr lang="it-IT" dirty="0" smtClean="0"/>
              <a:t>acqua, per diffondere nel</a:t>
            </a:r>
            <a:r>
              <a:rPr lang="fr-FR" dirty="0" smtClean="0"/>
              <a:t>l'</a:t>
            </a:r>
            <a:r>
              <a:rPr lang="it-IT" dirty="0" smtClean="0"/>
              <a:t>atmosfera, deve superare diversi ostacoli, quali: le pareti cellulari, </a:t>
            </a:r>
            <a:r>
              <a:rPr lang="fr-FR" dirty="0" smtClean="0"/>
              <a:t>l'</a:t>
            </a:r>
            <a:r>
              <a:rPr lang="it-IT" dirty="0" smtClean="0"/>
              <a:t>epidermide e la cuticola che, con il suo strato ceroso, rappresenta </a:t>
            </a:r>
            <a:r>
              <a:rPr lang="fr-FR" dirty="0" smtClean="0"/>
              <a:t>l'</a:t>
            </a:r>
            <a:r>
              <a:rPr lang="it-IT" dirty="0" smtClean="0"/>
              <a:t>impedimento maggiore; ne risulta un tasso di perdita decrescente, tanto che per ogni ulteriore perdita di acqua necessiterà un tempo progressivamente maggiore.</a:t>
            </a:r>
          </a:p>
          <a:p>
            <a:r>
              <a:rPr lang="it-IT" dirty="0" smtClean="0"/>
              <a:t>Tra le diverse parti della pianta le lamine fogliari nelle graminacee e la foglia intera nelle leguminose seccano più rapidamente degli steli per il maggiore rapporto superficie/volume, la maggiore densità degli stomi e il minore spessore della cuticola; quando queste sono secche gli steli presentano ancora almeno 1/3 del contenuto originario di acqua.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0CA28-B7A3-F44F-8EEE-B1DBB7C2CB52}" type="slidenum">
              <a:rPr lang="it-IT"/>
              <a:pPr/>
              <a:t>19</a:t>
            </a:fld>
            <a:endParaRPr lang="it-IT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24BFC-3B9D-9D41-9A1B-AA242496E29D}" type="slidenum">
              <a:rPr lang="it-IT"/>
              <a:pPr/>
              <a:t>4</a:t>
            </a:fld>
            <a:endParaRPr lang="it-IT"/>
          </a:p>
        </p:txBody>
      </p:sp>
      <p:sp>
        <p:nvSpPr>
          <p:cNvPr id="89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F7D79-9447-E540-963C-B1862F01436A}" type="slidenum">
              <a:rPr lang="it-IT"/>
              <a:pPr/>
              <a:t>5</a:t>
            </a:fld>
            <a:endParaRPr lang="it-IT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EE35B-0F5D-A246-80D2-9878026CEADB}" type="slidenum">
              <a:rPr lang="it-IT"/>
              <a:pPr/>
              <a:t>6</a:t>
            </a:fld>
            <a:endParaRPr lang="it-IT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A5CF8-96C2-AC48-B431-8A2BDD4692B2}" type="slidenum">
              <a:rPr lang="it-IT"/>
              <a:pPr/>
              <a:t>7</a:t>
            </a:fld>
            <a:endParaRPr lang="it-IT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3FF52-667E-7542-A05C-1F6D0DB2D05E}" type="slidenum">
              <a:rPr lang="it-IT"/>
              <a:pPr/>
              <a:t>8</a:t>
            </a:fld>
            <a:endParaRPr lang="it-IT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17831-EE51-874F-80F4-FB4A16C4172D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BCBB5-BF3A-7E4A-8084-9C347572F8C5}" type="slidenum">
              <a:rPr lang="it-IT"/>
              <a:pPr/>
              <a:t>10</a:t>
            </a:fld>
            <a:endParaRPr lang="it-IT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17831-EE51-874F-80F4-FB4A16C4172D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7A050-A21E-FB4E-AD1B-D0DAE49B0467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4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3ACA9-F4A3-D94D-B824-6D84F001C3C4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97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CBED-3C4A-5F45-B9F3-607D991327E6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14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B3F35B-F587-0542-AB97-35BC6A8291E8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18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2EF06-911E-BD42-8383-EC318F28B3EC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65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80DEA-A3A3-DF40-B858-6349A8D1779E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16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9151E-537B-464E-A62D-45F248B62DD7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19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630F1-14CC-AA4C-A300-4781FEE56CEA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76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72704-0A00-0243-89A5-4C7F45FC1A15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98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C4282-8EC5-9640-8E2E-D9F1F65BED24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9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A0200-D877-EB4A-9E52-A9CC769F4589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75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AF452-1003-8141-96A0-4AB9DB161EFC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1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55B7A5-0E31-2B49-BC1C-2648140FD881}" type="slidenum">
              <a:rPr lang="it-IT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332656"/>
            <a:ext cx="85326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Essiccazione naturale </a:t>
            </a:r>
            <a:r>
              <a:rPr lang="it-IT" b="1" dirty="0"/>
              <a:t>del </a:t>
            </a:r>
            <a:r>
              <a:rPr lang="it-IT" b="1" dirty="0" smtClean="0"/>
              <a:t>foraggio (fienagione in campo)</a:t>
            </a:r>
          </a:p>
          <a:p>
            <a:endParaRPr lang="it-IT" b="1" dirty="0"/>
          </a:p>
          <a:p>
            <a:r>
              <a:rPr lang="fr-FR" dirty="0" smtClean="0"/>
              <a:t>l'</a:t>
            </a:r>
            <a:r>
              <a:rPr lang="it-IT" dirty="0" smtClean="0"/>
              <a:t>essiccazione naturale in campo riduce </a:t>
            </a:r>
            <a:r>
              <a:rPr lang="fr-FR" dirty="0" smtClean="0"/>
              <a:t>l'</a:t>
            </a:r>
            <a:r>
              <a:rPr lang="it-IT" dirty="0" smtClean="0"/>
              <a:t>umidità del</a:t>
            </a:r>
            <a:r>
              <a:rPr lang="fr-FR" dirty="0" smtClean="0"/>
              <a:t>l'</a:t>
            </a:r>
            <a:r>
              <a:rPr lang="it-IT" dirty="0" smtClean="0"/>
              <a:t>erba dal</a:t>
            </a:r>
            <a:r>
              <a:rPr lang="fr-FR" dirty="0" smtClean="0"/>
              <a:t>l'</a:t>
            </a:r>
            <a:r>
              <a:rPr lang="it-IT" dirty="0" smtClean="0"/>
              <a:t>80% al 25-35%. Per </a:t>
            </a:r>
            <a:r>
              <a:rPr lang="it-IT" dirty="0"/>
              <a:t>affienare un primo </a:t>
            </a:r>
            <a:r>
              <a:rPr lang="it-IT" dirty="0" smtClean="0"/>
              <a:t>taglio (35 t/ha di erba), </a:t>
            </a:r>
            <a:r>
              <a:rPr lang="it-IT" dirty="0"/>
              <a:t>di norma, debbono essere evaporate intorno a 25 </a:t>
            </a:r>
            <a:r>
              <a:rPr lang="it-IT" dirty="0" smtClean="0"/>
              <a:t>t/ha </a:t>
            </a:r>
            <a:r>
              <a:rPr lang="it-IT" dirty="0"/>
              <a:t>di </a:t>
            </a:r>
            <a:r>
              <a:rPr lang="it-IT" dirty="0" smtClean="0"/>
              <a:t>acqua.</a:t>
            </a:r>
          </a:p>
          <a:p>
            <a:endParaRPr lang="it-IT" dirty="0"/>
          </a:p>
          <a:p>
            <a:r>
              <a:rPr lang="it-IT" dirty="0" smtClean="0"/>
              <a:t>La finalità del processo di evaporazione è quello di eliminare (fienagione in campo) o ridurre (fienagione in due tempi o insilamento) il contenuto di acqua libera per consentire o facilitare la conservazione come fieno o come insilato</a:t>
            </a:r>
          </a:p>
          <a:p>
            <a:endParaRPr lang="it-IT" dirty="0" smtClean="0"/>
          </a:p>
          <a:p>
            <a:r>
              <a:rPr lang="it-IT" dirty="0" smtClean="0"/>
              <a:t>La sua durata va da 2 a 5 giorni in primavera ed estate; in autunno e in condizioni sfavorevoli supera gli 8 giorni.</a:t>
            </a:r>
          </a:p>
        </p:txBody>
      </p:sp>
    </p:spTree>
    <p:extLst>
      <p:ext uri="{BB962C8B-B14F-4D97-AF65-F5344CB8AC3E}">
        <p14:creationId xmlns:p14="http://schemas.microsoft.com/office/powerpoint/2010/main" val="21329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33375"/>
            <a:ext cx="8763000" cy="6296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 smtClean="0">
                <a:latin typeface="Tms Rmn" charset="0"/>
                <a:cs typeface="Times New Roman" charset="0"/>
              </a:rPr>
              <a:t>l'</a:t>
            </a:r>
            <a:r>
              <a:rPr lang="it-IT" sz="2400" dirty="0" smtClean="0">
                <a:latin typeface="Tms Rmn" charset="0"/>
                <a:cs typeface="Times New Roman" charset="0"/>
              </a:rPr>
              <a:t>intensità del</a:t>
            </a:r>
            <a:r>
              <a:rPr lang="fr-FR" sz="2400" dirty="0" smtClean="0">
                <a:latin typeface="Tms Rmn" charset="0"/>
                <a:cs typeface="Times New Roman" charset="0"/>
              </a:rPr>
              <a:t>l'</a:t>
            </a:r>
            <a:r>
              <a:rPr lang="it-IT" sz="2400" dirty="0" smtClean="0">
                <a:latin typeface="Tms Rmn" charset="0"/>
                <a:cs typeface="Times New Roman" charset="0"/>
              </a:rPr>
              <a:t>evaporazione </a:t>
            </a:r>
            <a:r>
              <a:rPr lang="it-IT" sz="2400" dirty="0">
                <a:latin typeface="Tms Rmn" charset="0"/>
                <a:cs typeface="Times New Roman" charset="0"/>
              </a:rPr>
              <a:t>in una superficie di acqua libera e a contatto con </a:t>
            </a:r>
            <a:r>
              <a:rPr lang="fr-FR" sz="2400" dirty="0" smtClean="0">
                <a:latin typeface="Tms Rmn" charset="0"/>
                <a:cs typeface="Times New Roman" charset="0"/>
              </a:rPr>
              <a:t>l'</a:t>
            </a:r>
            <a:r>
              <a:rPr lang="it-IT" sz="2400" dirty="0" smtClean="0">
                <a:latin typeface="Tms Rmn" charset="0"/>
                <a:cs typeface="Times New Roman" charset="0"/>
              </a:rPr>
              <a:t>aria </a:t>
            </a:r>
            <a:r>
              <a:rPr lang="it-IT" sz="2400" dirty="0">
                <a:latin typeface="Tms Rmn" charset="0"/>
                <a:cs typeface="Times New Roman" charset="0"/>
              </a:rPr>
              <a:t>è proporzionale al deficit di saturazione </a:t>
            </a:r>
            <a:r>
              <a:rPr lang="it-IT" sz="2400" dirty="0" smtClean="0">
                <a:latin typeface="Tms Rmn" charset="0"/>
                <a:cs typeface="Times New Roman" charset="0"/>
              </a:rPr>
              <a:t>del</a:t>
            </a:r>
            <a:r>
              <a:rPr lang="fr-FR" sz="2400" dirty="0" smtClean="0">
                <a:latin typeface="Tms Rmn" charset="0"/>
                <a:cs typeface="Times New Roman" charset="0"/>
              </a:rPr>
              <a:t>l'</a:t>
            </a:r>
            <a:r>
              <a:rPr lang="it-IT" sz="2400" dirty="0" smtClean="0">
                <a:latin typeface="Tms Rmn" charset="0"/>
                <a:cs typeface="Times New Roman" charset="0"/>
              </a:rPr>
              <a:t>aria</a:t>
            </a:r>
            <a:r>
              <a:rPr lang="it-IT" sz="2400" dirty="0">
                <a:latin typeface="Tms Rmn" charset="0"/>
                <a:cs typeface="Times New Roman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latin typeface="Tms Rmn" charset="0"/>
                <a:cs typeface="Times New Roman" charset="0"/>
              </a:rPr>
              <a:t>Il </a:t>
            </a:r>
            <a:r>
              <a:rPr lang="it-IT" sz="2400" dirty="0">
                <a:latin typeface="Tms Rmn" charset="0"/>
                <a:cs typeface="Times New Roman" charset="0"/>
              </a:rPr>
              <a:t>deficit di saturazione </a:t>
            </a:r>
            <a:r>
              <a:rPr lang="it-IT" sz="2400" dirty="0" smtClean="0">
                <a:latin typeface="Tms Rmn" charset="0"/>
                <a:cs typeface="Times New Roman" charset="0"/>
              </a:rPr>
              <a:t>del</a:t>
            </a:r>
            <a:r>
              <a:rPr lang="fr-FR" sz="2400" dirty="0" smtClean="0">
                <a:latin typeface="Tms Rmn" charset="0"/>
                <a:cs typeface="Times New Roman" charset="0"/>
              </a:rPr>
              <a:t>l'</a:t>
            </a:r>
            <a:r>
              <a:rPr lang="it-IT" sz="2400" dirty="0" smtClean="0">
                <a:latin typeface="Tms Rmn" charset="0"/>
                <a:cs typeface="Times New Roman" charset="0"/>
              </a:rPr>
              <a:t>aria </a:t>
            </a:r>
            <a:r>
              <a:rPr lang="it-IT" sz="2400" dirty="0">
                <a:latin typeface="Tms Rmn" charset="0"/>
                <a:cs typeface="Times New Roman" charset="0"/>
              </a:rPr>
              <a:t>(DS, in g </a:t>
            </a:r>
            <a:r>
              <a:rPr lang="fr-FR" sz="2400" dirty="0" smtClean="0">
                <a:latin typeface="Tms Rmn" charset="0"/>
                <a:cs typeface="Times New Roman" charset="0"/>
              </a:rPr>
              <a:t>d'</a:t>
            </a:r>
            <a:r>
              <a:rPr lang="it-IT" sz="2400" dirty="0" smtClean="0">
                <a:latin typeface="Tms Rmn" charset="0"/>
                <a:cs typeface="Times New Roman" charset="0"/>
              </a:rPr>
              <a:t>acqua </a:t>
            </a:r>
            <a:r>
              <a:rPr lang="it-IT" sz="2400" b="1" baseline="30000" dirty="0">
                <a:latin typeface="Tms Rmn" charset="0"/>
                <a:cs typeface="Times New Roman" charset="0"/>
              </a:rPr>
              <a:t>.</a:t>
            </a:r>
            <a:r>
              <a:rPr lang="it-IT" sz="2400" dirty="0">
                <a:latin typeface="Tms Rmn" charset="0"/>
                <a:cs typeface="Times New Roman" charset="0"/>
              </a:rPr>
              <a:t> m</a:t>
            </a:r>
            <a:r>
              <a:rPr lang="it-IT" sz="2400" baseline="30000" dirty="0">
                <a:latin typeface="Tms Rmn" charset="0"/>
                <a:cs typeface="Times New Roman" charset="0"/>
              </a:rPr>
              <a:t>-3</a:t>
            </a:r>
            <a:r>
              <a:rPr lang="it-IT" sz="2400" dirty="0">
                <a:latin typeface="Tms Rmn" charset="0"/>
                <a:cs typeface="Times New Roman" charset="0"/>
              </a:rPr>
              <a:t> </a:t>
            </a:r>
            <a:r>
              <a:rPr lang="fr-FR" sz="2400" dirty="0" smtClean="0">
                <a:latin typeface="Tms Rmn" charset="0"/>
                <a:cs typeface="Times New Roman" charset="0"/>
              </a:rPr>
              <a:t>d'</a:t>
            </a:r>
            <a:r>
              <a:rPr lang="it-IT" sz="2400" dirty="0" smtClean="0">
                <a:latin typeface="Tms Rmn" charset="0"/>
                <a:cs typeface="Times New Roman" charset="0"/>
              </a:rPr>
              <a:t>aria</a:t>
            </a:r>
            <a:r>
              <a:rPr lang="it-IT" sz="2400" dirty="0">
                <a:latin typeface="Tms Rmn" charset="0"/>
                <a:cs typeface="Times New Roman" charset="0"/>
              </a:rPr>
              <a:t>) esprime la differenza fra il contenuto di umidità assoluta che </a:t>
            </a:r>
            <a:r>
              <a:rPr lang="fr-FR" sz="2400" dirty="0" smtClean="0">
                <a:latin typeface="Tms Rmn" charset="0"/>
                <a:cs typeface="Times New Roman" charset="0"/>
              </a:rPr>
              <a:t>l'</a:t>
            </a:r>
            <a:r>
              <a:rPr lang="it-IT" sz="2400" dirty="0" smtClean="0">
                <a:latin typeface="Tms Rmn" charset="0"/>
                <a:cs typeface="Times New Roman" charset="0"/>
              </a:rPr>
              <a:t>aria </a:t>
            </a:r>
            <a:r>
              <a:rPr lang="it-IT" sz="2400" dirty="0">
                <a:latin typeface="Tms Rmn" charset="0"/>
                <a:cs typeface="Times New Roman" charset="0"/>
              </a:rPr>
              <a:t>può contenere alla saturazione e quello realmente presente nelle medesime condizioni di temperatura.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sz="2000" b="1" dirty="0">
                <a:latin typeface="Tms Rmn" charset="0"/>
                <a:cs typeface="Times New Roman" charset="0"/>
              </a:rPr>
              <a:t>					</a:t>
            </a:r>
            <a:r>
              <a:rPr lang="fr-FR" sz="2400" b="1" dirty="0">
                <a:latin typeface="Tms Rmn" charset="0"/>
                <a:cs typeface="Times New Roman" charset="0"/>
              </a:rPr>
              <a:t>DS = </a:t>
            </a:r>
            <a:r>
              <a:rPr lang="fr-FR" sz="2400" b="1" dirty="0" err="1">
                <a:latin typeface="Tms Rmn" charset="0"/>
                <a:cs typeface="Times New Roman" charset="0"/>
              </a:rPr>
              <a:t>Xs</a:t>
            </a:r>
            <a:r>
              <a:rPr lang="fr-FR" sz="2400" b="1" dirty="0">
                <a:latin typeface="Tms Rmn" charset="0"/>
                <a:cs typeface="Times New Roman" charset="0"/>
              </a:rPr>
              <a:t> - X</a:t>
            </a:r>
            <a:endParaRPr lang="it-IT" sz="2000" dirty="0">
              <a:latin typeface="Tms Rm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latin typeface="Tms Rmn" charset="0"/>
                <a:cs typeface="Times New Roman" charset="0"/>
              </a:rPr>
              <a:t>Per calcolarlo è sufficiente conoscere </a:t>
            </a:r>
            <a:r>
              <a:rPr lang="fr-FR" sz="2400" dirty="0" smtClean="0">
                <a:latin typeface="Tms Rmn" charset="0"/>
                <a:cs typeface="Times New Roman" charset="0"/>
              </a:rPr>
              <a:t>l'</a:t>
            </a:r>
            <a:r>
              <a:rPr lang="it-IT" sz="2400" dirty="0" smtClean="0">
                <a:latin typeface="Tms Rmn" charset="0"/>
                <a:cs typeface="Times New Roman" charset="0"/>
              </a:rPr>
              <a:t>umidità </a:t>
            </a:r>
            <a:r>
              <a:rPr lang="it-IT" sz="2400" dirty="0">
                <a:latin typeface="Tms Rmn" charset="0"/>
                <a:cs typeface="Times New Roman" charset="0"/>
              </a:rPr>
              <a:t>relativa e la temperatura </a:t>
            </a:r>
            <a:r>
              <a:rPr lang="it-IT" sz="2400" dirty="0" smtClean="0">
                <a:latin typeface="Tms Rmn" charset="0"/>
                <a:cs typeface="Times New Roman" charset="0"/>
              </a:rPr>
              <a:t>del</a:t>
            </a:r>
            <a:r>
              <a:rPr lang="fr-FR" sz="2400" dirty="0" smtClean="0">
                <a:latin typeface="Tms Rmn" charset="0"/>
                <a:cs typeface="Times New Roman" charset="0"/>
              </a:rPr>
              <a:t>l'</a:t>
            </a:r>
            <a:r>
              <a:rPr lang="it-IT" sz="2400" dirty="0" smtClean="0">
                <a:latin typeface="Tms Rmn" charset="0"/>
                <a:cs typeface="Times New Roman" charset="0"/>
              </a:rPr>
              <a:t>aria</a:t>
            </a:r>
            <a:r>
              <a:rPr lang="it-IT" sz="2400" dirty="0">
                <a:latin typeface="Tms Rmn" charset="0"/>
                <a:cs typeface="Times New Roman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 sz="2400" dirty="0">
                <a:latin typeface="Arial" charset="0"/>
              </a:rPr>
              <a:t>DS= la quantità di acqua (g) che serve per portare a saturazione 1 </a:t>
            </a:r>
            <a:r>
              <a:rPr lang="it-IT" sz="2400" dirty="0" smtClean="0">
                <a:latin typeface="Arial" charset="0"/>
              </a:rPr>
              <a:t>m</a:t>
            </a:r>
            <a:r>
              <a:rPr lang="it-IT" sz="2400" baseline="30000" dirty="0" smtClean="0">
                <a:latin typeface="Arial" charset="0"/>
              </a:rPr>
              <a:t>3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>
                <a:latin typeface="Arial" charset="0"/>
              </a:rPr>
              <a:t>di aria alla temperatura t e alla pressione </a:t>
            </a:r>
            <a:r>
              <a:rPr lang="it-IT" sz="2400" dirty="0" err="1">
                <a:latin typeface="Arial" charset="0"/>
              </a:rPr>
              <a:t>p</a:t>
            </a:r>
            <a:endParaRPr lang="it-IT" sz="28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it-IT" sz="2800" dirty="0">
              <a:solidFill>
                <a:srgbClr val="26262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5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4" descr="Moll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r="4546" b="8824"/>
          <a:stretch>
            <a:fillRect/>
          </a:stretch>
        </p:blipFill>
        <p:spPr bwMode="auto">
          <a:xfrm>
            <a:off x="0" y="115888"/>
            <a:ext cx="9144000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 Box 17"/>
          <p:cNvSpPr txBox="1">
            <a:spLocks noChangeArrowheads="1"/>
          </p:cNvSpPr>
          <p:nvPr/>
        </p:nvSpPr>
        <p:spPr bwMode="auto">
          <a:xfrm rot="10800000">
            <a:off x="152400" y="3352800"/>
            <a:ext cx="458788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it-IT" sz="1800">
                <a:cs typeface="+mn-cs"/>
              </a:rPr>
              <a:t>Temperatura 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2971800" y="5715000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>
                <a:cs typeface="+mn-cs"/>
              </a:rPr>
              <a:t>Umidità assoluta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 rot="20400000">
            <a:off x="5181600" y="28956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>
                <a:cs typeface="+mn-cs"/>
              </a:rPr>
              <a:t>entalpia</a:t>
            </a: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5410200" y="609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>
                <a:cs typeface="+mn-cs"/>
              </a:rPr>
              <a:t>Umidità relativa</a:t>
            </a: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5503863" y="5661025"/>
            <a:ext cx="364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it-IT" sz="2000" dirty="0">
                <a:cs typeface="Times New Roman" charset="0"/>
              </a:rPr>
              <a:t>pressione di riferimento: 1013 bar</a:t>
            </a:r>
          </a:p>
        </p:txBody>
      </p:sp>
      <p:sp>
        <p:nvSpPr>
          <p:cNvPr id="70678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-123825"/>
            <a:ext cx="77724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800" b="1" dirty="0" smtClean="0">
                <a:cs typeface="Times New Roman" charset="0"/>
              </a:rPr>
              <a:t>DIAGRAMMA DI MOLLIER</a:t>
            </a:r>
          </a:p>
        </p:txBody>
      </p:sp>
      <p:cxnSp>
        <p:nvCxnSpPr>
          <p:cNvPr id="3" name="Connettore 1 2"/>
          <p:cNvCxnSpPr/>
          <p:nvPr/>
        </p:nvCxnSpPr>
        <p:spPr bwMode="auto">
          <a:xfrm>
            <a:off x="899592" y="2996952"/>
            <a:ext cx="13681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Connettore 2 4"/>
          <p:cNvCxnSpPr/>
          <p:nvPr/>
        </p:nvCxnSpPr>
        <p:spPr bwMode="auto">
          <a:xfrm>
            <a:off x="2267744" y="2996952"/>
            <a:ext cx="0" cy="23762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nettore 2 13"/>
          <p:cNvCxnSpPr/>
          <p:nvPr/>
        </p:nvCxnSpPr>
        <p:spPr bwMode="auto">
          <a:xfrm>
            <a:off x="4427984" y="2996952"/>
            <a:ext cx="0" cy="24482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CasellaDiTesto 8"/>
          <p:cNvSpPr txBox="1"/>
          <p:nvPr/>
        </p:nvSpPr>
        <p:spPr>
          <a:xfrm>
            <a:off x="177800" y="6223000"/>
            <a:ext cx="590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DS=15-6=9: con aria a 20°C e 40% di umidità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267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2786063" y="381000"/>
          <a:ext cx="31670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8" name="Equazione" r:id="rId4" imgW="1765300" imgH="381000" progId="Equation.3">
                  <p:embed/>
                </p:oleObj>
              </mc:Choice>
              <mc:Fallback>
                <p:oleObj name="Equazione" r:id="rId4" imgW="1765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81000"/>
                        <a:ext cx="316706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109538" y="1295400"/>
          <a:ext cx="89582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9" name="Equazione" r:id="rId6" imgW="4914900" imgH="292100" progId="Equation.3">
                  <p:embed/>
                </p:oleObj>
              </mc:Choice>
              <mc:Fallback>
                <p:oleObj name="Equazione" r:id="rId6" imgW="4914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1295400"/>
                        <a:ext cx="8958262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304800" y="2209800"/>
            <a:ext cx="55705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DS = deficit di saturazione in g </a:t>
            </a:r>
            <a:r>
              <a:rPr lang="it-IT"/>
              <a:t>H</a:t>
            </a:r>
            <a:r>
              <a:rPr lang="it-IT" baseline="-25000"/>
              <a:t>2</a:t>
            </a:r>
            <a:r>
              <a:rPr lang="it-IT"/>
              <a:t>O</a:t>
            </a:r>
            <a:r>
              <a:rPr lang="it-IT" smtClean="0"/>
              <a:t>/m</a:t>
            </a:r>
            <a:r>
              <a:rPr lang="it-IT" baseline="30000" smtClean="0"/>
              <a:t>3</a:t>
            </a:r>
            <a:r>
              <a:rPr lang="it-IT" smtClean="0"/>
              <a:t> </a:t>
            </a:r>
            <a:r>
              <a:rPr lang="it-IT" dirty="0"/>
              <a:t>aria</a:t>
            </a:r>
          </a:p>
          <a:p>
            <a:pPr>
              <a:buFont typeface="Symbol" charset="0"/>
              <a:buChar char="f"/>
            </a:pPr>
            <a:r>
              <a:rPr lang="it-IT" dirty="0">
                <a:sym typeface="Symbol" charset="0"/>
              </a:rPr>
              <a:t> = umidità relativa </a:t>
            </a:r>
          </a:p>
          <a:p>
            <a:pPr>
              <a:buFont typeface="Symbol" charset="0"/>
              <a:buNone/>
            </a:pPr>
            <a:r>
              <a:rPr lang="it-IT" dirty="0"/>
              <a:t>t = temperatura in °C</a:t>
            </a:r>
          </a:p>
          <a:p>
            <a:r>
              <a:rPr lang="it-IT" dirty="0" err="1"/>
              <a:t>ps</a:t>
            </a:r>
            <a:r>
              <a:rPr lang="it-IT" dirty="0"/>
              <a:t> = pressione del vapore saturo in kg/cm</a:t>
            </a:r>
            <a:r>
              <a:rPr lang="it-IT" baseline="30000" dirty="0"/>
              <a:t>2</a:t>
            </a:r>
            <a:endParaRPr lang="it-IT" dirty="0"/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152400" y="3908425"/>
            <a:ext cx="8839200" cy="14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Il DS (è orario se calcolato per ogni ora del giorno) esprime la capacità di essiccazione </a:t>
            </a:r>
            <a:r>
              <a:rPr lang="it-IT" dirty="0" smtClean="0"/>
              <a:t>del</a:t>
            </a:r>
            <a:r>
              <a:rPr lang="fr-FR" dirty="0" smtClean="0"/>
              <a:t>l'</a:t>
            </a:r>
            <a:r>
              <a:rPr lang="it-IT" dirty="0" smtClean="0"/>
              <a:t>aria </a:t>
            </a:r>
            <a:r>
              <a:rPr lang="it-IT" dirty="0"/>
              <a:t>e </a:t>
            </a:r>
            <a:r>
              <a:rPr lang="it-IT" dirty="0" smtClean="0"/>
              <a:t>nel</a:t>
            </a:r>
            <a:r>
              <a:rPr lang="fr-FR" dirty="0" smtClean="0"/>
              <a:t>l'</a:t>
            </a:r>
            <a:r>
              <a:rPr lang="it-IT" dirty="0" smtClean="0"/>
              <a:t>arco </a:t>
            </a:r>
            <a:r>
              <a:rPr lang="it-IT" dirty="0"/>
              <a:t>della giornata presenta un massimo nelle prime ore del pomeriggio in concomitanza con i valori maggiori di temperatura e minori di umidità relativa</a:t>
            </a:r>
            <a:r>
              <a:rPr lang="it-IT" dirty="0" smtClean="0"/>
              <a:t>.</a:t>
            </a:r>
          </a:p>
        </p:txBody>
      </p:sp>
      <p:sp>
        <p:nvSpPr>
          <p:cNvPr id="2" name="Rettangolo 1"/>
          <p:cNvSpPr/>
          <p:nvPr/>
        </p:nvSpPr>
        <p:spPr>
          <a:xfrm>
            <a:off x="0" y="5445224"/>
            <a:ext cx="9144000" cy="109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rgbClr val="FF0000"/>
                </a:solidFill>
              </a:rPr>
              <a:t>Sommando il DS di ogni ora si ottiene SDS in </a:t>
            </a:r>
            <a:r>
              <a:rPr lang="it-IT">
                <a:solidFill>
                  <a:srgbClr val="FF0000"/>
                </a:solidFill>
              </a:rPr>
              <a:t>g</a:t>
            </a:r>
            <a:r>
              <a:rPr lang="it-IT" smtClean="0">
                <a:solidFill>
                  <a:srgbClr val="FF0000"/>
                </a:solidFill>
              </a:rPr>
              <a:t>/m</a:t>
            </a:r>
            <a:r>
              <a:rPr lang="it-IT" baseline="30000" smtClean="0">
                <a:solidFill>
                  <a:srgbClr val="FF0000"/>
                </a:solidFill>
              </a:rPr>
              <a:t>3 </a:t>
            </a:r>
            <a:r>
              <a:rPr lang="it-IT" dirty="0">
                <a:solidFill>
                  <a:srgbClr val="FF0000"/>
                </a:solidFill>
              </a:rPr>
              <a:t>che esprime la potenzialità di evaporazione nel</a:t>
            </a:r>
            <a:r>
              <a:rPr lang="fr-FR" dirty="0">
                <a:solidFill>
                  <a:srgbClr val="FF0000"/>
                </a:solidFill>
              </a:rPr>
              <a:t>l'</a:t>
            </a:r>
            <a:r>
              <a:rPr lang="it-IT" dirty="0">
                <a:solidFill>
                  <a:srgbClr val="FF0000"/>
                </a:solidFill>
              </a:rPr>
              <a:t>arco di una o più giornate o del</a:t>
            </a:r>
            <a:r>
              <a:rPr lang="fr-FR" dirty="0">
                <a:solidFill>
                  <a:srgbClr val="FF0000"/>
                </a:solidFill>
              </a:rPr>
              <a:t>l'</a:t>
            </a:r>
            <a:r>
              <a:rPr lang="it-IT" dirty="0">
                <a:solidFill>
                  <a:srgbClr val="FF0000"/>
                </a:solidFill>
              </a:rPr>
              <a:t>intero periodo di fienagione.</a:t>
            </a:r>
          </a:p>
        </p:txBody>
      </p:sp>
      <p:sp>
        <p:nvSpPr>
          <p:cNvPr id="4" name="Rettangolo 3"/>
          <p:cNvSpPr/>
          <p:nvPr/>
        </p:nvSpPr>
        <p:spPr bwMode="auto">
          <a:xfrm>
            <a:off x="0" y="5373216"/>
            <a:ext cx="9144000" cy="1152128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6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it-IT" sz="3200" b="1"/>
              <a:t>Andamento del deficit di saturazione</a:t>
            </a:r>
            <a:br>
              <a:rPr lang="it-IT" sz="3200" b="1"/>
            </a:br>
            <a:r>
              <a:rPr lang="it-IT" sz="3200" b="1"/>
              <a:t>(DS) in una giornata tipo</a:t>
            </a: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586154670"/>
              </p:ext>
            </p:extLst>
          </p:nvPr>
        </p:nvGraphicFramePr>
        <p:xfrm>
          <a:off x="323528" y="1397000"/>
          <a:ext cx="8712968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11560" y="5589240"/>
            <a:ext cx="76097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SDS del giorno = 89,5</a:t>
            </a:r>
          </a:p>
          <a:p>
            <a:r>
              <a:rPr lang="it-IT" dirty="0"/>
              <a:t>per una rapida perdita di acqua il </a:t>
            </a:r>
            <a:r>
              <a:rPr lang="it-IT" dirty="0" smtClean="0"/>
              <a:t>DS non </a:t>
            </a:r>
            <a:r>
              <a:rPr lang="it-IT" dirty="0"/>
              <a:t>dovrebbe essere inferiore a 6-7 g di acqua per </a:t>
            </a:r>
            <a:r>
              <a:rPr lang="it-IT" dirty="0" smtClean="0"/>
              <a:t>m</a:t>
            </a:r>
            <a:r>
              <a:rPr lang="it-IT" baseline="30000" dirty="0" smtClean="0"/>
              <a:t>3</a:t>
            </a:r>
            <a:r>
              <a:rPr lang="it-IT" dirty="0" smtClean="0"/>
              <a:t> </a:t>
            </a:r>
            <a:r>
              <a:rPr lang="it-IT" dirty="0"/>
              <a:t>di aria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557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609600"/>
          </a:xfrm>
        </p:spPr>
        <p:txBody>
          <a:bodyPr/>
          <a:lstStyle/>
          <a:p>
            <a:r>
              <a:rPr lang="it-IT" sz="3600" dirty="0">
                <a:cs typeface="Times New Roman" charset="0"/>
              </a:rPr>
              <a:t>Analisi </a:t>
            </a:r>
            <a:r>
              <a:rPr lang="it-IT" sz="3600" dirty="0" smtClean="0">
                <a:cs typeface="Times New Roman" charset="0"/>
              </a:rPr>
              <a:t>del</a:t>
            </a:r>
            <a:r>
              <a:rPr lang="fr-FR" sz="3600" dirty="0" smtClean="0">
                <a:cs typeface="Times New Roman" charset="0"/>
              </a:rPr>
              <a:t>l'</a:t>
            </a:r>
            <a:r>
              <a:rPr lang="it-IT" sz="3600" dirty="0" smtClean="0">
                <a:cs typeface="Times New Roman" charset="0"/>
              </a:rPr>
              <a:t>evaporazione</a:t>
            </a:r>
            <a:endParaRPr lang="it-IT" sz="3600" dirty="0">
              <a:cs typeface="Times New Roman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2819400"/>
            <a:ext cx="8915400" cy="3733800"/>
          </a:xfrm>
        </p:spPr>
        <p:txBody>
          <a:bodyPr/>
          <a:lstStyle/>
          <a:p>
            <a:r>
              <a:rPr lang="it-IT" sz="2400" dirty="0">
                <a:latin typeface="Tms Rmn" charset="0"/>
                <a:cs typeface="Times New Roman" charset="0"/>
              </a:rPr>
              <a:t>dove:</a:t>
            </a:r>
          </a:p>
          <a:p>
            <a:r>
              <a:rPr lang="it-IT" sz="2400" dirty="0">
                <a:latin typeface="Tms Rmn" charset="0"/>
                <a:cs typeface="Times New Roman" charset="0"/>
              </a:rPr>
              <a:t>U</a:t>
            </a:r>
            <a:r>
              <a:rPr lang="it-IT" sz="2400" baseline="-25000" dirty="0">
                <a:latin typeface="Tms Rmn" charset="0"/>
                <a:cs typeface="Times New Roman" charset="0"/>
              </a:rPr>
              <a:t>t</a:t>
            </a:r>
            <a:r>
              <a:rPr lang="it-IT" sz="2400" dirty="0">
                <a:latin typeface="Tms Rmn" charset="0"/>
                <a:cs typeface="Times New Roman" charset="0"/>
              </a:rPr>
              <a:t> = contenuto </a:t>
            </a:r>
            <a:r>
              <a:rPr lang="fr-FR" sz="2400" dirty="0" smtClean="0">
                <a:latin typeface="Tms Rmn" charset="0"/>
                <a:cs typeface="Times New Roman" charset="0"/>
              </a:rPr>
              <a:t>d'</a:t>
            </a:r>
            <a:r>
              <a:rPr lang="it-IT" sz="2400" dirty="0" smtClean="0">
                <a:latin typeface="Tms Rmn" charset="0"/>
                <a:cs typeface="Times New Roman" charset="0"/>
              </a:rPr>
              <a:t>acqua </a:t>
            </a:r>
            <a:r>
              <a:rPr lang="it-IT" sz="2400" dirty="0">
                <a:latin typeface="Tms Rmn" charset="0"/>
                <a:cs typeface="Times New Roman" charset="0"/>
              </a:rPr>
              <a:t>del foraggio al tempo t, in kg </a:t>
            </a:r>
            <a:r>
              <a:rPr lang="fr-FR" sz="2400" dirty="0" smtClean="0">
                <a:latin typeface="Tms Rmn" charset="0"/>
                <a:cs typeface="Times New Roman" charset="0"/>
              </a:rPr>
              <a:t>d'</a:t>
            </a:r>
            <a:r>
              <a:rPr lang="it-IT" sz="2400" dirty="0" smtClean="0">
                <a:latin typeface="Tms Rmn" charset="0"/>
                <a:cs typeface="Times New Roman" charset="0"/>
              </a:rPr>
              <a:t>acqua</a:t>
            </a:r>
            <a:r>
              <a:rPr lang="it-IT" sz="2400" dirty="0">
                <a:latin typeface="Tms Rmn" charset="0"/>
                <a:cs typeface="Times New Roman" charset="0"/>
              </a:rPr>
              <a:t>/kg di </a:t>
            </a:r>
            <a:r>
              <a:rPr lang="it-IT" sz="2400" dirty="0" err="1">
                <a:latin typeface="Tms Rmn" charset="0"/>
                <a:cs typeface="Times New Roman" charset="0"/>
              </a:rPr>
              <a:t>s.s.</a:t>
            </a:r>
            <a:r>
              <a:rPr lang="it-IT" sz="2400" dirty="0">
                <a:latin typeface="Tms Rmn" charset="0"/>
                <a:cs typeface="Times New Roman" charset="0"/>
              </a:rPr>
              <a:t>;</a:t>
            </a:r>
          </a:p>
          <a:p>
            <a:r>
              <a:rPr lang="it-IT" sz="2400" dirty="0">
                <a:latin typeface="Tms Rmn" charset="0"/>
                <a:cs typeface="Times New Roman" charset="0"/>
              </a:rPr>
              <a:t>U</a:t>
            </a:r>
            <a:r>
              <a:rPr lang="it-IT" sz="2400" baseline="-25000" dirty="0">
                <a:latin typeface="Tms Rmn" charset="0"/>
                <a:cs typeface="Times New Roman" charset="0"/>
              </a:rPr>
              <a:t>0</a:t>
            </a:r>
            <a:r>
              <a:rPr lang="it-IT" sz="2400" dirty="0">
                <a:latin typeface="Tms Rmn" charset="0"/>
                <a:cs typeface="Times New Roman" charset="0"/>
              </a:rPr>
              <a:t>	= contenuto </a:t>
            </a:r>
            <a:r>
              <a:rPr lang="fr-FR" sz="2400" dirty="0" smtClean="0">
                <a:latin typeface="Tms Rmn" charset="0"/>
                <a:cs typeface="Times New Roman" charset="0"/>
              </a:rPr>
              <a:t>d'</a:t>
            </a:r>
            <a:r>
              <a:rPr lang="it-IT" sz="2400" dirty="0" smtClean="0">
                <a:latin typeface="Tms Rmn" charset="0"/>
                <a:cs typeface="Times New Roman" charset="0"/>
              </a:rPr>
              <a:t>acqua </a:t>
            </a:r>
            <a:r>
              <a:rPr lang="it-IT" sz="2400" dirty="0">
                <a:latin typeface="Tms Rmn" charset="0"/>
                <a:cs typeface="Times New Roman" charset="0"/>
              </a:rPr>
              <a:t>del foraggio al momento del taglio, in kg </a:t>
            </a:r>
            <a:r>
              <a:rPr lang="fr-FR" sz="2400" dirty="0" smtClean="0">
                <a:latin typeface="Tms Rmn" charset="0"/>
                <a:cs typeface="Times New Roman" charset="0"/>
              </a:rPr>
              <a:t>d'</a:t>
            </a:r>
            <a:r>
              <a:rPr lang="it-IT" sz="2400" dirty="0" smtClean="0">
                <a:latin typeface="Tms Rmn" charset="0"/>
                <a:cs typeface="Times New Roman" charset="0"/>
              </a:rPr>
              <a:t>acqua</a:t>
            </a:r>
            <a:r>
              <a:rPr lang="it-IT" sz="2400" dirty="0">
                <a:latin typeface="Tms Rmn" charset="0"/>
                <a:cs typeface="Times New Roman" charset="0"/>
              </a:rPr>
              <a:t>/kg di </a:t>
            </a:r>
            <a:r>
              <a:rPr lang="it-IT" sz="2400" dirty="0" err="1">
                <a:latin typeface="Tms Rmn" charset="0"/>
                <a:cs typeface="Times New Roman" charset="0"/>
              </a:rPr>
              <a:t>s.s.</a:t>
            </a:r>
            <a:r>
              <a:rPr lang="it-IT" sz="2400" dirty="0">
                <a:latin typeface="Tms Rmn" charset="0"/>
                <a:cs typeface="Times New Roman" charset="0"/>
              </a:rPr>
              <a:t>;</a:t>
            </a:r>
          </a:p>
          <a:p>
            <a:r>
              <a:rPr lang="it-IT" sz="2400" dirty="0" err="1">
                <a:latin typeface="Tms Rmn" charset="0"/>
                <a:cs typeface="Times New Roman" charset="0"/>
              </a:rPr>
              <a:t>SDS</a:t>
            </a:r>
            <a:r>
              <a:rPr lang="it-IT" sz="2400" baseline="-25000" dirty="0" err="1">
                <a:latin typeface="Tms Rmn" charset="0"/>
                <a:cs typeface="Times New Roman" charset="0"/>
              </a:rPr>
              <a:t>t</a:t>
            </a:r>
            <a:r>
              <a:rPr lang="it-IT" sz="2400" dirty="0">
                <a:latin typeface="Tms Rmn" charset="0"/>
                <a:cs typeface="Times New Roman" charset="0"/>
              </a:rPr>
              <a:t>  = sommatoria dei valori del deficit di saturazione cumulati al tempo t, in g </a:t>
            </a:r>
            <a:r>
              <a:rPr lang="fr-FR" sz="2400" dirty="0" smtClean="0">
                <a:latin typeface="Tms Rmn" charset="0"/>
                <a:cs typeface="Times New Roman" charset="0"/>
              </a:rPr>
              <a:t>d'</a:t>
            </a:r>
            <a:r>
              <a:rPr lang="it-IT" sz="2400" dirty="0" smtClean="0">
                <a:latin typeface="Tms Rmn" charset="0"/>
                <a:cs typeface="Times New Roman" charset="0"/>
              </a:rPr>
              <a:t>acqua </a:t>
            </a:r>
            <a:r>
              <a:rPr lang="it-IT" sz="2400" b="1" baseline="30000" dirty="0">
                <a:latin typeface="Tms Rmn" charset="0"/>
                <a:cs typeface="Times New Roman" charset="0"/>
              </a:rPr>
              <a:t>.</a:t>
            </a:r>
            <a:r>
              <a:rPr lang="it-IT" sz="2400" dirty="0">
                <a:latin typeface="Tms Rmn" charset="0"/>
                <a:cs typeface="Times New Roman" charset="0"/>
              </a:rPr>
              <a:t> m</a:t>
            </a:r>
            <a:r>
              <a:rPr lang="it-IT" sz="2400" baseline="30000" dirty="0">
                <a:latin typeface="Tms Rmn" charset="0"/>
                <a:cs typeface="Times New Roman" charset="0"/>
              </a:rPr>
              <a:t>-3</a:t>
            </a:r>
            <a:r>
              <a:rPr lang="it-IT" sz="2400" dirty="0">
                <a:latin typeface="Tms Rmn" charset="0"/>
                <a:cs typeface="Times New Roman" charset="0"/>
              </a:rPr>
              <a:t> </a:t>
            </a:r>
            <a:r>
              <a:rPr lang="fr-FR" sz="2400" dirty="0" smtClean="0">
                <a:latin typeface="Tms Rmn" charset="0"/>
                <a:cs typeface="Times New Roman" charset="0"/>
              </a:rPr>
              <a:t>d'</a:t>
            </a:r>
            <a:r>
              <a:rPr lang="it-IT" sz="2400" dirty="0" smtClean="0">
                <a:latin typeface="Tms Rmn" charset="0"/>
                <a:cs typeface="Times New Roman" charset="0"/>
              </a:rPr>
              <a:t>aria </a:t>
            </a:r>
            <a:r>
              <a:rPr lang="it-IT" sz="2400" b="1" baseline="30000" dirty="0">
                <a:latin typeface="Tms Rmn" charset="0"/>
                <a:cs typeface="Times New Roman" charset="0"/>
              </a:rPr>
              <a:t>.</a:t>
            </a:r>
            <a:r>
              <a:rPr lang="it-IT" sz="2400" dirty="0">
                <a:latin typeface="Tms Rmn" charset="0"/>
                <a:cs typeface="Times New Roman" charset="0"/>
              </a:rPr>
              <a:t> h;</a:t>
            </a:r>
          </a:p>
          <a:p>
            <a:r>
              <a:rPr lang="it-IT" sz="2400" dirty="0">
                <a:latin typeface="Tms Rmn" charset="0"/>
                <a:cs typeface="Times New Roman" charset="0"/>
              </a:rPr>
              <a:t>K =  coefficiente di essiccazione, espresso </a:t>
            </a:r>
            <a:r>
              <a:rPr lang="it-IT" sz="2400">
                <a:latin typeface="Tms Rmn" charset="0"/>
                <a:cs typeface="Times New Roman" charset="0"/>
              </a:rPr>
              <a:t>in </a:t>
            </a:r>
            <a:r>
              <a:rPr lang="it-IT" sz="2400" smtClean="0">
                <a:latin typeface="Tms Rmn" charset="0"/>
                <a:cs typeface="Times New Roman" charset="0"/>
              </a:rPr>
              <a:t>m</a:t>
            </a:r>
            <a:r>
              <a:rPr lang="it-IT" sz="2400" baseline="30000" smtClean="0">
                <a:latin typeface="Tms Rmn" charset="0"/>
                <a:cs typeface="Times New Roman" charset="0"/>
              </a:rPr>
              <a:t>3</a:t>
            </a:r>
            <a:r>
              <a:rPr lang="it-IT" sz="2400" smtClean="0">
                <a:latin typeface="Tms Rmn" charset="0"/>
                <a:cs typeface="Times New Roman" charset="0"/>
              </a:rPr>
              <a:t> </a:t>
            </a:r>
            <a:r>
              <a:rPr lang="fr-FR" sz="2400" dirty="0" smtClean="0">
                <a:latin typeface="Tms Rmn" charset="0"/>
                <a:cs typeface="Times New Roman" charset="0"/>
              </a:rPr>
              <a:t>d'</a:t>
            </a:r>
            <a:r>
              <a:rPr lang="it-IT" sz="2400" dirty="0" smtClean="0">
                <a:latin typeface="Tms Rmn" charset="0"/>
                <a:cs typeface="Times New Roman" charset="0"/>
              </a:rPr>
              <a:t>aria </a:t>
            </a:r>
            <a:r>
              <a:rPr lang="it-IT" sz="2400" b="1" baseline="30000" dirty="0">
                <a:latin typeface="Tms Rmn" charset="0"/>
                <a:cs typeface="Times New Roman" charset="0"/>
              </a:rPr>
              <a:t>.</a:t>
            </a:r>
            <a:r>
              <a:rPr lang="it-IT" sz="2400" dirty="0">
                <a:latin typeface="Tms Rmn" charset="0"/>
                <a:cs typeface="Times New Roman" charset="0"/>
              </a:rPr>
              <a:t> g</a:t>
            </a:r>
            <a:r>
              <a:rPr lang="it-IT" sz="2400" baseline="30000" dirty="0">
                <a:latin typeface="Tms Rmn" charset="0"/>
                <a:cs typeface="Times New Roman" charset="0"/>
              </a:rPr>
              <a:t>-1</a:t>
            </a:r>
            <a:r>
              <a:rPr lang="it-IT" sz="2400" dirty="0">
                <a:latin typeface="Tms Rmn" charset="0"/>
                <a:cs typeface="Times New Roman" charset="0"/>
              </a:rPr>
              <a:t> </a:t>
            </a:r>
            <a:r>
              <a:rPr lang="fr-FR" sz="2400" dirty="0" smtClean="0">
                <a:latin typeface="Tms Rmn" charset="0"/>
                <a:cs typeface="Times New Roman" charset="0"/>
              </a:rPr>
              <a:t>d'</a:t>
            </a:r>
            <a:r>
              <a:rPr lang="it-IT" sz="2400" dirty="0" smtClean="0">
                <a:latin typeface="Tms Rmn" charset="0"/>
                <a:cs typeface="Times New Roman" charset="0"/>
              </a:rPr>
              <a:t>acqua </a:t>
            </a:r>
            <a:r>
              <a:rPr lang="it-IT" sz="2400" b="1" baseline="30000" dirty="0">
                <a:latin typeface="Tms Rmn" charset="0"/>
                <a:cs typeface="Times New Roman" charset="0"/>
              </a:rPr>
              <a:t>.</a:t>
            </a:r>
            <a:r>
              <a:rPr lang="it-IT" sz="2400" dirty="0">
                <a:latin typeface="Tms Rmn" charset="0"/>
                <a:cs typeface="Times New Roman" charset="0"/>
              </a:rPr>
              <a:t> h</a:t>
            </a:r>
            <a:r>
              <a:rPr lang="it-IT" sz="2400" baseline="30000" dirty="0">
                <a:latin typeface="Tms Rmn" charset="0"/>
                <a:cs typeface="Times New Roman" charset="0"/>
              </a:rPr>
              <a:t>-1</a:t>
            </a:r>
            <a:r>
              <a:rPr lang="it-IT" sz="2400" dirty="0">
                <a:latin typeface="Tms Rmn" charset="0"/>
                <a:cs typeface="Times New Roman" charset="0"/>
              </a:rPr>
              <a:t>;</a:t>
            </a:r>
            <a:endParaRPr lang="it-IT" sz="2400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514600" y="2133600"/>
          <a:ext cx="35052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9" name="Equazione" r:id="rId4" imgW="977900" imgH="203200" progId="Equation.3">
                  <p:embed/>
                </p:oleObj>
              </mc:Choice>
              <mc:Fallback>
                <p:oleObj name="Equazione" r:id="rId4" imgW="977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35052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533400"/>
            <a:ext cx="891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800" dirty="0">
                <a:latin typeface="Tms Rmn" charset="0"/>
                <a:cs typeface="Times New Roman" charset="0"/>
              </a:rPr>
              <a:t>In funzione della somma del deficit di saturazione (SDS) </a:t>
            </a:r>
            <a:r>
              <a:rPr lang="it-IT" sz="2800" dirty="0" smtClean="0">
                <a:latin typeface="Tms Rmn" charset="0"/>
                <a:cs typeface="Times New Roman" charset="0"/>
              </a:rPr>
              <a:t>del</a:t>
            </a:r>
            <a:r>
              <a:rPr lang="fr-FR" sz="2800" dirty="0" smtClean="0">
                <a:latin typeface="Tms Rmn" charset="0"/>
                <a:cs typeface="Times New Roman" charset="0"/>
              </a:rPr>
              <a:t>l'</a:t>
            </a:r>
            <a:r>
              <a:rPr lang="it-IT" sz="2800" dirty="0" smtClean="0">
                <a:latin typeface="Tms Rmn" charset="0"/>
                <a:cs typeface="Times New Roman" charset="0"/>
              </a:rPr>
              <a:t>aria </a:t>
            </a:r>
            <a:r>
              <a:rPr lang="it-IT" sz="2800" dirty="0">
                <a:latin typeface="Tms Rmn" charset="0"/>
                <a:cs typeface="Times New Roman" charset="0"/>
              </a:rPr>
              <a:t>è possibile descrivere il fenomeno con la seguente funzione:</a:t>
            </a:r>
          </a:p>
        </p:txBody>
      </p:sp>
    </p:spTree>
    <p:extLst>
      <p:ext uri="{BB962C8B-B14F-4D97-AF65-F5344CB8AC3E}">
        <p14:creationId xmlns:p14="http://schemas.microsoft.com/office/powerpoint/2010/main" val="370793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072563" cy="1270000"/>
          </a:xfrm>
        </p:spPr>
        <p:txBody>
          <a:bodyPr/>
          <a:lstStyle/>
          <a:p>
            <a:r>
              <a:rPr lang="it-IT" sz="2400" dirty="0">
                <a:latin typeface="Comic Sans MS" charset="0"/>
              </a:rPr>
              <a:t>Confronto fra coefficienti k, rilevati su foraggio condizionato (kc) e non condizionato (</a:t>
            </a:r>
            <a:r>
              <a:rPr lang="it-IT" sz="2400" dirty="0" err="1">
                <a:latin typeface="Comic Sans MS" charset="0"/>
              </a:rPr>
              <a:t>knc</a:t>
            </a:r>
            <a:r>
              <a:rPr lang="it-IT" sz="2400" dirty="0">
                <a:latin typeface="Comic Sans MS" charset="0"/>
              </a:rPr>
              <a:t>) in 7 test condotti su appezzamenti </a:t>
            </a:r>
            <a:r>
              <a:rPr lang="en-US" sz="2400" dirty="0" err="1">
                <a:latin typeface="Comic Sans MS" charset="0"/>
              </a:rPr>
              <a:t>caratterizzati</a:t>
            </a:r>
            <a:r>
              <a:rPr lang="en-US" sz="2400" dirty="0">
                <a:latin typeface="Comic Sans MS" charset="0"/>
              </a:rPr>
              <a:t> da </a:t>
            </a:r>
            <a:r>
              <a:rPr lang="en-US" sz="2400" dirty="0" err="1">
                <a:latin typeface="Comic Sans MS" charset="0"/>
              </a:rPr>
              <a:t>diversa</a:t>
            </a:r>
            <a:r>
              <a:rPr lang="en-US" sz="2400" dirty="0">
                <a:latin typeface="Comic Sans MS" charset="0"/>
              </a:rPr>
              <a:t> </a:t>
            </a:r>
            <a:r>
              <a:rPr lang="en-US" sz="2400" dirty="0" err="1">
                <a:latin typeface="Comic Sans MS" charset="0"/>
              </a:rPr>
              <a:t>giacitura</a:t>
            </a:r>
            <a:r>
              <a:rPr lang="en-US" sz="2400" dirty="0">
                <a:latin typeface="Comic Sans MS" charset="0"/>
              </a:rPr>
              <a:t> </a:t>
            </a:r>
            <a:r>
              <a:rPr lang="en-US" sz="2400" dirty="0" err="1">
                <a:latin typeface="Comic Sans MS" charset="0"/>
              </a:rPr>
              <a:t>misurata</a:t>
            </a:r>
            <a:r>
              <a:rPr lang="en-US" sz="2400" dirty="0">
                <a:latin typeface="Comic Sans MS" charset="0"/>
              </a:rPr>
              <a:t> </a:t>
            </a:r>
            <a:r>
              <a:rPr lang="en-US" sz="2400" dirty="0" err="1">
                <a:latin typeface="Comic Sans MS" charset="0"/>
              </a:rPr>
              <a:t>mediante</a:t>
            </a:r>
            <a:r>
              <a:rPr lang="en-US" sz="2400" dirty="0">
                <a:latin typeface="Comic Sans MS" charset="0"/>
              </a:rPr>
              <a:t> </a:t>
            </a:r>
            <a:r>
              <a:rPr lang="fr-FR" sz="2400" dirty="0" smtClean="0">
                <a:latin typeface="Comic Sans MS" charset="0"/>
              </a:rPr>
              <a:t>l'</a:t>
            </a:r>
            <a:r>
              <a:rPr lang="en-US" sz="2400" dirty="0" smtClean="0">
                <a:latin typeface="Comic Sans MS" charset="0"/>
              </a:rPr>
              <a:t>insolation </a:t>
            </a:r>
            <a:r>
              <a:rPr lang="en-US" sz="2400" dirty="0">
                <a:latin typeface="Comic Sans MS" charset="0"/>
              </a:rPr>
              <a:t>coefficient G.</a:t>
            </a:r>
            <a:endParaRPr lang="it-IT" sz="2400" dirty="0">
              <a:latin typeface="Comic Sans MS" charset="0"/>
            </a:endParaRPr>
          </a:p>
        </p:txBody>
      </p:sp>
      <p:graphicFrame>
        <p:nvGraphicFramePr>
          <p:cNvPr id="5222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1268413"/>
          <a:ext cx="9144000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3" name="Grafico" r:id="rId4" imgW="7168445" imgH="4707467" progId="Excel.Chart.8">
                  <p:embed/>
                </p:oleObj>
              </mc:Choice>
              <mc:Fallback>
                <p:oleObj name="Grafico" r:id="rId4" imgW="7168445" imgH="470746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600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908175" y="1844675"/>
            <a:ext cx="4392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(kc = 0.02489 G - 0.00148   r = 0.936 **</a:t>
            </a:r>
          </a:p>
          <a:p>
            <a:r>
              <a:rPr lang="en-US" sz="1800">
                <a:solidFill>
                  <a:schemeClr val="tx2"/>
                </a:solidFill>
              </a:rPr>
              <a:t>knc = 0.00971 G + 0.00946   r = 0.602 ns)</a:t>
            </a:r>
            <a:endParaRPr lang="it-IT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1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r>
              <a:rPr lang="it-IT" sz="2400">
                <a:latin typeface="Comic Sans MS" charset="0"/>
              </a:rPr>
              <a:t>Coefficiente di insolazione determinato per superfici a prato caratterizzate da diversa pendenza ed esposizione, con latitudine di 45° N, nel mese di giugno alle ore 12.00.</a:t>
            </a:r>
          </a:p>
        </p:txBody>
      </p:sp>
      <p:graphicFrame>
        <p:nvGraphicFramePr>
          <p:cNvPr id="6554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1295400"/>
          <a:ext cx="9128125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7" name="Grafico" r:id="rId4" imgW="7134578" imgH="4346222" progId="Excel.Chart.8">
                  <p:embed/>
                </p:oleObj>
              </mc:Choice>
              <mc:Fallback>
                <p:oleObj name="Grafico" r:id="rId4" imgW="7134578" imgH="434622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128125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28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990600"/>
          </a:xfrm>
        </p:spPr>
        <p:txBody>
          <a:bodyPr/>
          <a:lstStyle/>
          <a:p>
            <a:r>
              <a:rPr lang="it-IT" sz="3200">
                <a:latin typeface="Comic Sans MS" charset="0"/>
                <a:cs typeface="Times New Roman" charset="0"/>
              </a:rPr>
              <a:t>Analisi del processo di essiccazione del foraggio sul campo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452563" y="1633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219200" y="1143000"/>
          <a:ext cx="7086600" cy="428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1" name="Grafico" r:id="rId4" imgW="4165600" imgH="2349500" progId="Excel.Chart.8">
                  <p:embed/>
                </p:oleObj>
              </mc:Choice>
              <mc:Fallback>
                <p:oleObj name="Grafico" r:id="rId4" imgW="4165600" imgH="23495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43000"/>
                        <a:ext cx="7086600" cy="428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87350" y="5511800"/>
            <a:ext cx="8482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SDS sufficienti per raggiungere la completa essiccazione = 150-200</a:t>
            </a:r>
          </a:p>
          <a:p>
            <a:r>
              <a:rPr lang="it-IT"/>
              <a:t>SDS giornalieri = 40-100</a:t>
            </a:r>
          </a:p>
        </p:txBody>
      </p:sp>
    </p:spTree>
    <p:extLst>
      <p:ext uri="{BB962C8B-B14F-4D97-AF65-F5344CB8AC3E}">
        <p14:creationId xmlns:p14="http://schemas.microsoft.com/office/powerpoint/2010/main" val="317344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457200"/>
          </a:xfrm>
        </p:spPr>
        <p:txBody>
          <a:bodyPr/>
          <a:lstStyle/>
          <a:p>
            <a:r>
              <a:rPr lang="it-IT" sz="3600" b="1">
                <a:cs typeface="Times New Roman" charset="0"/>
              </a:rPr>
              <a:t>analisi del processo di evaporazione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dirty="0">
                <a:cs typeface="Times New Roman" charset="0"/>
              </a:rPr>
              <a:t>Suddivisione (teorica) in fasi con la medesima </a:t>
            </a:r>
            <a:r>
              <a:rPr lang="it-IT" sz="2400" b="1" dirty="0">
                <a:cs typeface="Times New Roman" charset="0"/>
              </a:rPr>
              <a:t>"</a:t>
            </a:r>
            <a:r>
              <a:rPr lang="it-IT" sz="2400" b="1" i="1" dirty="0">
                <a:cs typeface="Times New Roman" charset="0"/>
              </a:rPr>
              <a:t>quantità di bel tempo</a:t>
            </a:r>
            <a:r>
              <a:rPr lang="it-IT" sz="2400" b="1" dirty="0">
                <a:cs typeface="Times New Roman" charset="0"/>
              </a:rPr>
              <a:t>"</a:t>
            </a:r>
            <a:r>
              <a:rPr lang="it-IT" sz="2400" dirty="0">
                <a:cs typeface="Times New Roman" charset="0"/>
              </a:rPr>
              <a:t>.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b="1" dirty="0">
                <a:cs typeface="Times New Roman" charset="0"/>
              </a:rPr>
              <a:t>1</a:t>
            </a:r>
            <a:r>
              <a:rPr lang="it-IT" sz="2400" b="1" baseline="30000" dirty="0">
                <a:cs typeface="Times New Roman" charset="0"/>
              </a:rPr>
              <a:t>a</a:t>
            </a:r>
            <a:r>
              <a:rPr lang="it-IT" sz="2400" b="1" dirty="0">
                <a:cs typeface="Times New Roman" charset="0"/>
              </a:rPr>
              <a:t>	fase di intensa evaporazione: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 algn="just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dirty="0">
                <a:cs typeface="Times New Roman" charset="0"/>
              </a:rPr>
              <a:t>-	coinvolge </a:t>
            </a:r>
            <a:r>
              <a:rPr lang="fr-FR" sz="2400" dirty="0" smtClean="0">
                <a:cs typeface="Times New Roman" charset="0"/>
              </a:rPr>
              <a:t>l'</a:t>
            </a:r>
            <a:r>
              <a:rPr lang="it-IT" sz="2400" dirty="0" smtClean="0">
                <a:cs typeface="Times New Roman" charset="0"/>
              </a:rPr>
              <a:t>acqua </a:t>
            </a:r>
            <a:r>
              <a:rPr lang="it-IT" sz="2400" dirty="0">
                <a:cs typeface="Times New Roman" charset="0"/>
              </a:rPr>
              <a:t>extracellulare; </a:t>
            </a:r>
          </a:p>
          <a:p>
            <a:pPr algn="just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dirty="0">
                <a:cs typeface="Times New Roman" charset="0"/>
              </a:rPr>
              <a:t>-	stomi aperti da cui fuoriesce il vapore;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dirty="0">
                <a:cs typeface="Times New Roman" charset="0"/>
              </a:rPr>
              <a:t>-	evapora il 55-60% </a:t>
            </a:r>
            <a:r>
              <a:rPr lang="it-IT" sz="2400" dirty="0" smtClean="0">
                <a:cs typeface="Times New Roman" charset="0"/>
              </a:rPr>
              <a:t>del</a:t>
            </a:r>
            <a:r>
              <a:rPr lang="fr-FR" sz="2400" dirty="0" smtClean="0">
                <a:cs typeface="Times New Roman" charset="0"/>
              </a:rPr>
              <a:t>l'</a:t>
            </a:r>
            <a:r>
              <a:rPr lang="it-IT" sz="2400" dirty="0" smtClean="0">
                <a:cs typeface="Times New Roman" charset="0"/>
              </a:rPr>
              <a:t>acqua </a:t>
            </a:r>
            <a:r>
              <a:rPr lang="it-IT" sz="2400" dirty="0">
                <a:cs typeface="Times New Roman" charset="0"/>
              </a:rPr>
              <a:t>libera iniziale (condizionamento e arieggiamento ne incrementano </a:t>
            </a:r>
            <a:r>
              <a:rPr lang="fr-FR" sz="2400" dirty="0" smtClean="0">
                <a:cs typeface="Times New Roman" charset="0"/>
              </a:rPr>
              <a:t>l'</a:t>
            </a:r>
            <a:r>
              <a:rPr lang="it-IT" sz="2400" dirty="0" smtClean="0">
                <a:cs typeface="Times New Roman" charset="0"/>
              </a:rPr>
              <a:t>intensità</a:t>
            </a:r>
            <a:r>
              <a:rPr lang="it-IT" sz="2400" dirty="0">
                <a:cs typeface="Times New Roman" charset="0"/>
              </a:rPr>
              <a:t>);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b="1" dirty="0">
                <a:cs typeface="Times New Roman" charset="0"/>
              </a:rPr>
              <a:t>2</a:t>
            </a:r>
            <a:r>
              <a:rPr lang="it-IT" sz="2400" b="1" baseline="30000" dirty="0">
                <a:cs typeface="Times New Roman" charset="0"/>
              </a:rPr>
              <a:t>a</a:t>
            </a:r>
            <a:r>
              <a:rPr lang="it-IT" sz="2400" b="1" dirty="0">
                <a:cs typeface="Times New Roman" charset="0"/>
              </a:rPr>
              <a:t>	fase intermedia: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 algn="just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dirty="0">
                <a:cs typeface="Times New Roman" charset="0"/>
              </a:rPr>
              <a:t>-	coinvolge </a:t>
            </a:r>
            <a:r>
              <a:rPr lang="fr-FR" sz="2400" dirty="0" smtClean="0">
                <a:cs typeface="Times New Roman" charset="0"/>
              </a:rPr>
              <a:t>l'</a:t>
            </a:r>
            <a:r>
              <a:rPr lang="it-IT" sz="2400" dirty="0" smtClean="0">
                <a:cs typeface="Times New Roman" charset="0"/>
              </a:rPr>
              <a:t>acqua </a:t>
            </a:r>
            <a:r>
              <a:rPr lang="it-IT" sz="2400" dirty="0">
                <a:cs typeface="Times New Roman" charset="0"/>
              </a:rPr>
              <a:t>intracellulare;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dirty="0">
                <a:cs typeface="Times New Roman" charset="0"/>
              </a:rPr>
              <a:t>-	stomi chiusi </a:t>
            </a:r>
            <a:r>
              <a:rPr lang="fr-FR" sz="2400" dirty="0" smtClean="0">
                <a:cs typeface="Times New Roman" charset="0"/>
              </a:rPr>
              <a:t>l'</a:t>
            </a:r>
            <a:r>
              <a:rPr lang="it-IT" sz="2400" dirty="0" smtClean="0">
                <a:cs typeface="Times New Roman" charset="0"/>
              </a:rPr>
              <a:t>acqua </a:t>
            </a:r>
            <a:r>
              <a:rPr lang="it-IT" sz="2400" dirty="0">
                <a:cs typeface="Times New Roman" charset="0"/>
              </a:rPr>
              <a:t>attraversa la cuticola e lo strato ceroso;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dirty="0">
                <a:cs typeface="Times New Roman" charset="0"/>
              </a:rPr>
              <a:t>-	evapora il 25-35% </a:t>
            </a:r>
            <a:r>
              <a:rPr lang="it-IT" sz="2400" dirty="0" smtClean="0">
                <a:cs typeface="Times New Roman" charset="0"/>
              </a:rPr>
              <a:t>del</a:t>
            </a:r>
            <a:r>
              <a:rPr lang="fr-FR" sz="2400" dirty="0" smtClean="0">
                <a:cs typeface="Times New Roman" charset="0"/>
              </a:rPr>
              <a:t>l'</a:t>
            </a:r>
            <a:r>
              <a:rPr lang="it-IT" sz="2400" dirty="0" smtClean="0">
                <a:cs typeface="Times New Roman" charset="0"/>
              </a:rPr>
              <a:t>acqua </a:t>
            </a:r>
            <a:r>
              <a:rPr lang="it-IT" sz="2400" dirty="0">
                <a:cs typeface="Times New Roman" charset="0"/>
              </a:rPr>
              <a:t>libera;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b="1" dirty="0">
                <a:cs typeface="Times New Roman" charset="0"/>
              </a:rPr>
              <a:t>3</a:t>
            </a:r>
            <a:r>
              <a:rPr lang="it-IT" sz="2400" b="1" baseline="30000" dirty="0">
                <a:cs typeface="Times New Roman" charset="0"/>
              </a:rPr>
              <a:t>a</a:t>
            </a:r>
            <a:r>
              <a:rPr lang="it-IT" sz="2400" b="1" dirty="0">
                <a:cs typeface="Times New Roman" charset="0"/>
              </a:rPr>
              <a:t>	fase conclusiva: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 algn="just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dirty="0">
                <a:cs typeface="Times New Roman" charset="0"/>
              </a:rPr>
              <a:t>-	la pressione con cui è "</a:t>
            </a:r>
            <a:r>
              <a:rPr lang="it-IT" sz="2400" i="1" dirty="0">
                <a:cs typeface="Times New Roman" charset="0"/>
              </a:rPr>
              <a:t>trattenuta </a:t>
            </a:r>
            <a:r>
              <a:rPr lang="fr-FR" sz="2400" i="1" dirty="0" smtClean="0">
                <a:cs typeface="Times New Roman" charset="0"/>
              </a:rPr>
              <a:t>l'</a:t>
            </a:r>
            <a:r>
              <a:rPr lang="it-IT" sz="2400" i="1" dirty="0" smtClean="0">
                <a:cs typeface="Times New Roman" charset="0"/>
              </a:rPr>
              <a:t>acqua </a:t>
            </a:r>
            <a:r>
              <a:rPr lang="it-IT" sz="2400" i="1" dirty="0">
                <a:cs typeface="Times New Roman" charset="0"/>
              </a:rPr>
              <a:t>nella pianta</a:t>
            </a:r>
            <a:r>
              <a:rPr lang="it-IT" sz="2400" dirty="0">
                <a:cs typeface="Times New Roman" charset="0"/>
              </a:rPr>
              <a:t>" è prossima alla pressione di vapore </a:t>
            </a:r>
            <a:r>
              <a:rPr lang="it-IT" sz="2400" dirty="0" smtClean="0">
                <a:cs typeface="Times New Roman" charset="0"/>
              </a:rPr>
              <a:t>del</a:t>
            </a:r>
            <a:r>
              <a:rPr lang="fr-FR" sz="2400" dirty="0" smtClean="0">
                <a:cs typeface="Times New Roman" charset="0"/>
              </a:rPr>
              <a:t>l'</a:t>
            </a:r>
            <a:r>
              <a:rPr lang="it-IT" sz="2400" dirty="0" smtClean="0">
                <a:cs typeface="Times New Roman" charset="0"/>
              </a:rPr>
              <a:t>aria</a:t>
            </a:r>
            <a:r>
              <a:rPr lang="it-IT" sz="2400" dirty="0">
                <a:cs typeface="Times New Roman" charset="0"/>
              </a:rPr>
              <a:t>;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dirty="0">
                <a:cs typeface="Times New Roman" charset="0"/>
              </a:rPr>
              <a:t>-	migrazione </a:t>
            </a:r>
            <a:r>
              <a:rPr lang="it-IT" sz="2400" dirty="0" smtClean="0">
                <a:cs typeface="Times New Roman" charset="0"/>
              </a:rPr>
              <a:t>del</a:t>
            </a:r>
            <a:r>
              <a:rPr lang="fr-FR" sz="2400" dirty="0" smtClean="0">
                <a:cs typeface="Times New Roman" charset="0"/>
              </a:rPr>
              <a:t>l'</a:t>
            </a:r>
            <a:r>
              <a:rPr lang="it-IT" sz="2400" dirty="0" smtClean="0">
                <a:cs typeface="Times New Roman" charset="0"/>
              </a:rPr>
              <a:t>acqua </a:t>
            </a:r>
            <a:r>
              <a:rPr lang="it-IT" sz="2400" dirty="0">
                <a:cs typeface="Times New Roman" charset="0"/>
              </a:rPr>
              <a:t>attraverso i tessuti;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dirty="0">
                <a:cs typeface="Times New Roman" charset="0"/>
              </a:rPr>
              <a:t>-	si possono instaurare </a:t>
            </a:r>
            <a:r>
              <a:rPr lang="it-IT" sz="2400" u="sng" dirty="0">
                <a:cs typeface="Times New Roman" charset="0"/>
              </a:rPr>
              <a:t>condizioni di equilibrio igroscopico</a:t>
            </a:r>
            <a:r>
              <a:rPr lang="it-IT" sz="2400" dirty="0">
                <a:cs typeface="Times New Roman" charset="0"/>
              </a:rPr>
              <a:t> (*);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2400" dirty="0">
                <a:cs typeface="Times New Roman" charset="0"/>
              </a:rPr>
              <a:t>-	evapora il 5-10% </a:t>
            </a:r>
            <a:r>
              <a:rPr lang="it-IT" sz="2400" dirty="0" smtClean="0">
                <a:cs typeface="Times New Roman" charset="0"/>
              </a:rPr>
              <a:t>del</a:t>
            </a:r>
            <a:r>
              <a:rPr lang="fr-FR" sz="2400" dirty="0" smtClean="0">
                <a:cs typeface="Times New Roman" charset="0"/>
              </a:rPr>
              <a:t>l'</a:t>
            </a:r>
            <a:r>
              <a:rPr lang="it-IT" sz="2400" dirty="0" smtClean="0">
                <a:cs typeface="Times New Roman" charset="0"/>
              </a:rPr>
              <a:t>acqua </a:t>
            </a:r>
            <a:r>
              <a:rPr lang="it-IT" sz="2400" dirty="0">
                <a:cs typeface="Times New Roman" charset="0"/>
              </a:rPr>
              <a:t>libera;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 algn="just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it-IT" sz="1800" dirty="0">
                <a:latin typeface="Helv" charset="0"/>
                <a:cs typeface="Times New Roman" charset="0"/>
              </a:rPr>
              <a:t>(*)	stasi del processo evaporativo, permanenza sul campo senza sensibili modificazioni nel contenuto di acqua del foraggio.</a:t>
            </a:r>
          </a:p>
        </p:txBody>
      </p:sp>
    </p:spTree>
    <p:extLst>
      <p:ext uri="{BB962C8B-B14F-4D97-AF65-F5344CB8AC3E}">
        <p14:creationId xmlns:p14="http://schemas.microsoft.com/office/powerpoint/2010/main" val="226865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4624"/>
            <a:ext cx="8839200" cy="457200"/>
          </a:xfrm>
        </p:spPr>
        <p:txBody>
          <a:bodyPr/>
          <a:lstStyle/>
          <a:p>
            <a:r>
              <a:rPr lang="it-IT" sz="2800" i="1">
                <a:latin typeface="Tms Rmn" charset="0"/>
                <a:cs typeface="Times New Roman" charset="0"/>
              </a:rPr>
              <a:t>Ogni fase è caratterizzata da una SDS costante *</a:t>
            </a:r>
            <a:endParaRPr lang="it-IT" sz="28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288" y="6324600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i="1" dirty="0"/>
              <a:t>* In montagna potrebbe essere </a:t>
            </a:r>
            <a:r>
              <a:rPr lang="it-IT" sz="1800" i="1" dirty="0">
                <a:solidFill>
                  <a:schemeClr val="tx2"/>
                </a:solidFill>
                <a:latin typeface="Tms Rmn" charset="0"/>
                <a:cs typeface="Times New Roman" charset="0"/>
              </a:rPr>
              <a:t>pari a 60, in pianura 80-100 g </a:t>
            </a:r>
            <a:r>
              <a:rPr lang="fr-FR" sz="1800" i="1" smtClean="0">
                <a:solidFill>
                  <a:schemeClr val="tx2"/>
                </a:solidFill>
                <a:latin typeface="Tms Rmn" charset="0"/>
                <a:cs typeface="Times New Roman" charset="0"/>
              </a:rPr>
              <a:t>d'</a:t>
            </a:r>
            <a:r>
              <a:rPr lang="it-IT" sz="1800" i="1" smtClean="0">
                <a:solidFill>
                  <a:schemeClr val="tx2"/>
                </a:solidFill>
                <a:latin typeface="Tms Rmn" charset="0"/>
                <a:cs typeface="Times New Roman" charset="0"/>
              </a:rPr>
              <a:t>acqua/m</a:t>
            </a:r>
            <a:r>
              <a:rPr lang="it-IT" sz="1800" i="1" baseline="30000" smtClean="0">
                <a:solidFill>
                  <a:schemeClr val="tx2"/>
                </a:solidFill>
                <a:latin typeface="Tms Rmn" charset="0"/>
                <a:cs typeface="Times New Roman" charset="0"/>
              </a:rPr>
              <a:t>3</a:t>
            </a:r>
            <a:r>
              <a:rPr lang="it-IT" sz="1800" i="1" smtClean="0">
                <a:solidFill>
                  <a:schemeClr val="tx2"/>
                </a:solidFill>
                <a:latin typeface="Tms Rmn" charset="0"/>
                <a:cs typeface="Times New Roman" charset="0"/>
              </a:rPr>
              <a:t> </a:t>
            </a:r>
            <a:r>
              <a:rPr lang="fr-FR" sz="1800" i="1" dirty="0" smtClean="0">
                <a:solidFill>
                  <a:schemeClr val="tx2"/>
                </a:solidFill>
                <a:latin typeface="Tms Rmn" charset="0"/>
                <a:cs typeface="Times New Roman" charset="0"/>
              </a:rPr>
              <a:t>d'</a:t>
            </a:r>
            <a:r>
              <a:rPr lang="it-IT" sz="1800" i="1" dirty="0" smtClean="0">
                <a:solidFill>
                  <a:schemeClr val="tx2"/>
                </a:solidFill>
                <a:latin typeface="Tms Rmn" charset="0"/>
                <a:cs typeface="Times New Roman" charset="0"/>
              </a:rPr>
              <a:t>aria </a:t>
            </a:r>
            <a:r>
              <a:rPr lang="it-IT" sz="1800" b="1" i="1" baseline="30000" dirty="0">
                <a:solidFill>
                  <a:schemeClr val="tx2"/>
                </a:solidFill>
                <a:latin typeface="Tms Rmn" charset="0"/>
                <a:cs typeface="Times New Roman" charset="0"/>
              </a:rPr>
              <a:t>.</a:t>
            </a:r>
            <a:r>
              <a:rPr lang="it-IT" sz="1800" i="1" dirty="0">
                <a:solidFill>
                  <a:schemeClr val="tx2"/>
                </a:solidFill>
                <a:latin typeface="Tms Rmn" charset="0"/>
                <a:cs typeface="Times New Roman" charset="0"/>
              </a:rPr>
              <a:t> h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36712"/>
            <a:ext cx="7632848" cy="52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4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8915400" cy="62198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it-IT" sz="2800" b="1" dirty="0">
                <a:cs typeface="Times New Roman" charset="0"/>
              </a:rPr>
              <a:t>Condizioni</a:t>
            </a:r>
            <a:r>
              <a:rPr lang="it-IT" sz="2800" dirty="0">
                <a:cs typeface="Times New Roman" charset="0"/>
              </a:rPr>
              <a:t>:</a:t>
            </a:r>
            <a:endParaRPr lang="it-IT" sz="2800" dirty="0">
              <a:latin typeface="Tms Rmn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fr-FR" sz="2800" dirty="0" smtClean="0">
                <a:latin typeface="Helv" charset="0"/>
                <a:cs typeface="Times New Roman" charset="0"/>
              </a:rPr>
              <a:t>l'</a:t>
            </a:r>
            <a:r>
              <a:rPr lang="it-IT" sz="2800" dirty="0" smtClean="0">
                <a:latin typeface="Helv" charset="0"/>
                <a:cs typeface="Times New Roman" charset="0"/>
              </a:rPr>
              <a:t>aria </a:t>
            </a:r>
            <a:r>
              <a:rPr lang="it-IT" sz="2800" dirty="0">
                <a:latin typeface="Helv" charset="0"/>
                <a:cs typeface="Times New Roman" charset="0"/>
              </a:rPr>
              <a:t>a contatto con il foraggio deve avere una pressione di vapore </a:t>
            </a:r>
            <a:r>
              <a:rPr lang="it-IT" sz="2800" dirty="0" smtClean="0">
                <a:latin typeface="Helv" charset="0"/>
                <a:cs typeface="Times New Roman" charset="0"/>
              </a:rPr>
              <a:t>inferiore alla </a:t>
            </a:r>
            <a:r>
              <a:rPr lang="it-IT" sz="2800" dirty="0">
                <a:latin typeface="Helv" charset="0"/>
                <a:cs typeface="Times New Roman" charset="0"/>
              </a:rPr>
              <a:t>pressione con cui </a:t>
            </a:r>
            <a:r>
              <a:rPr lang="fr-FR" sz="2800" dirty="0" smtClean="0">
                <a:latin typeface="Helv" charset="0"/>
                <a:cs typeface="Times New Roman" charset="0"/>
              </a:rPr>
              <a:t>l'</a:t>
            </a:r>
            <a:r>
              <a:rPr lang="it-IT" sz="2800" dirty="0" smtClean="0">
                <a:latin typeface="Helv" charset="0"/>
                <a:cs typeface="Times New Roman" charset="0"/>
              </a:rPr>
              <a:t>acqua </a:t>
            </a:r>
            <a:r>
              <a:rPr lang="it-IT" sz="2800" dirty="0">
                <a:latin typeface="Helv" charset="0"/>
                <a:cs typeface="Times New Roman" charset="0"/>
              </a:rPr>
              <a:t>è trattenuta dalla pianta;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it-IT" sz="2400" dirty="0">
                <a:latin typeface="Helv" charset="0"/>
                <a:cs typeface="Times New Roman" charset="0"/>
              </a:rPr>
              <a:t>ciò si verifica quando </a:t>
            </a:r>
            <a:r>
              <a:rPr lang="fr-FR" sz="2400" dirty="0" smtClean="0">
                <a:latin typeface="Helv" charset="0"/>
                <a:cs typeface="Times New Roman" charset="0"/>
              </a:rPr>
              <a:t>l'</a:t>
            </a:r>
            <a:r>
              <a:rPr lang="it-IT" sz="2400" dirty="0" smtClean="0">
                <a:latin typeface="Helv" charset="0"/>
                <a:cs typeface="Times New Roman" charset="0"/>
              </a:rPr>
              <a:t>umidità </a:t>
            </a:r>
            <a:r>
              <a:rPr lang="it-IT" sz="2400" dirty="0">
                <a:latin typeface="Helv" charset="0"/>
                <a:cs typeface="Times New Roman" charset="0"/>
              </a:rPr>
              <a:t>relativa </a:t>
            </a:r>
            <a:r>
              <a:rPr lang="it-IT" sz="2400" dirty="0" smtClean="0">
                <a:latin typeface="Helv" charset="0"/>
                <a:cs typeface="Times New Roman" charset="0"/>
              </a:rPr>
              <a:t>si </a:t>
            </a:r>
            <a:r>
              <a:rPr lang="it-IT" sz="2400" dirty="0">
                <a:latin typeface="Helv" charset="0"/>
                <a:cs typeface="Times New Roman" charset="0"/>
              </a:rPr>
              <a:t>trova a valori inferiori al 75-85%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fr-FR" sz="2800" dirty="0" smtClean="0">
                <a:latin typeface="Helv" charset="0"/>
                <a:cs typeface="Times New Roman" charset="0"/>
              </a:rPr>
              <a:t>l'</a:t>
            </a:r>
            <a:r>
              <a:rPr lang="it-IT" sz="2800" dirty="0" smtClean="0">
                <a:latin typeface="Helv" charset="0"/>
                <a:cs typeface="Times New Roman" charset="0"/>
              </a:rPr>
              <a:t>evaporazione </a:t>
            </a:r>
            <a:r>
              <a:rPr lang="it-IT" sz="2800" dirty="0">
                <a:latin typeface="Helv" charset="0"/>
                <a:cs typeface="Times New Roman" charset="0"/>
              </a:rPr>
              <a:t>deve concludersi in un tempo ragionevole (1-4 giorni), comunque il più breve possibile;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it-IT" sz="2400" dirty="0">
                <a:latin typeface="Tms Rmn" charset="0"/>
                <a:cs typeface="Times New Roman" charset="0"/>
              </a:rPr>
              <a:t>altrimenti la riduzione del valore nutritivo diventa eccessiva ed inoltre si possono innescare processi microbiologici che ne alterano la salubrità (micotossine, …)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459826" cy="403244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39552" y="188640"/>
            <a:ext cx="813690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Esistono forti differenze (in qualche caso più del doppio a parità di sviluppo) anche tra </a:t>
            </a:r>
            <a:r>
              <a:rPr lang="it-IT" dirty="0" smtClean="0"/>
              <a:t>le </a:t>
            </a:r>
            <a:r>
              <a:rPr lang="it-IT" dirty="0"/>
              <a:t>famiglie botaniche e, al loro interno, tra le specie</a:t>
            </a:r>
          </a:p>
        </p:txBody>
      </p:sp>
    </p:spTree>
    <p:extLst>
      <p:ext uri="{BB962C8B-B14F-4D97-AF65-F5344CB8AC3E}">
        <p14:creationId xmlns:p14="http://schemas.microsoft.com/office/powerpoint/2010/main" val="363613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800" y="524933"/>
            <a:ext cx="8587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◆ </a:t>
            </a:r>
            <a:r>
              <a:rPr lang="it-IT" i="1" dirty="0"/>
              <a:t>Resistenze dovute allo strato in essiccazione. </a:t>
            </a:r>
            <a:r>
              <a:rPr lang="it-IT" dirty="0"/>
              <a:t>La radiazione solare è intercettata prevalentemente dalla superficie esterna dello strato che, pertanto, secca rapidamente </a:t>
            </a:r>
            <a:r>
              <a:rPr lang="it-IT" dirty="0" smtClean="0"/>
              <a:t>mentre </a:t>
            </a:r>
            <a:r>
              <a:rPr lang="fr-FR" dirty="0" smtClean="0"/>
              <a:t>l'</a:t>
            </a:r>
            <a:r>
              <a:rPr lang="it-IT" dirty="0" smtClean="0"/>
              <a:t>aria </a:t>
            </a:r>
            <a:r>
              <a:rPr lang="it-IT" dirty="0"/>
              <a:t>interstiziale </a:t>
            </a:r>
            <a:r>
              <a:rPr lang="it-IT" dirty="0" smtClean="0"/>
              <a:t>al</a:t>
            </a:r>
            <a:r>
              <a:rPr lang="fr-FR" dirty="0" smtClean="0"/>
              <a:t>l'</a:t>
            </a:r>
            <a:r>
              <a:rPr lang="it-IT" dirty="0" smtClean="0"/>
              <a:t>interno del</a:t>
            </a:r>
            <a:r>
              <a:rPr lang="fr-FR" dirty="0" smtClean="0"/>
              <a:t>l'</a:t>
            </a:r>
            <a:r>
              <a:rPr lang="it-IT" dirty="0" smtClean="0"/>
              <a:t>andana </a:t>
            </a:r>
            <a:r>
              <a:rPr lang="it-IT" dirty="0"/>
              <a:t>si carica di umidità, ostacolando </a:t>
            </a:r>
            <a:r>
              <a:rPr lang="fr-FR" dirty="0" smtClean="0"/>
              <a:t>l'</a:t>
            </a:r>
            <a:r>
              <a:rPr lang="it-IT" dirty="0" smtClean="0"/>
              <a:t>ulteriore </a:t>
            </a:r>
            <a:r>
              <a:rPr lang="it-IT" dirty="0"/>
              <a:t>fuoriuscita di vapore dai tessuti per riduzione del gradiente di </a:t>
            </a:r>
            <a:r>
              <a:rPr lang="it-IT" dirty="0" smtClean="0"/>
              <a:t>umidità.</a:t>
            </a:r>
          </a:p>
          <a:p>
            <a:r>
              <a:rPr lang="it-IT" dirty="0" smtClean="0"/>
              <a:t>Le </a:t>
            </a:r>
            <a:r>
              <a:rPr lang="it-IT" dirty="0"/>
              <a:t>cose migliorano successivamente quando, per il ridursi della densità dello strato, c’è una sempre maggiore penetrazione della radiazione e un migliore ricambio </a:t>
            </a:r>
            <a:r>
              <a:rPr lang="it-IT" dirty="0" smtClean="0"/>
              <a:t>del</a:t>
            </a:r>
            <a:r>
              <a:rPr lang="fr-FR" dirty="0" smtClean="0"/>
              <a:t>l'</a:t>
            </a:r>
            <a:r>
              <a:rPr lang="it-IT" dirty="0" smtClean="0"/>
              <a:t>aria </a:t>
            </a:r>
            <a:r>
              <a:rPr lang="it-IT" dirty="0"/>
              <a:t>che porta a un aumento del gradiente di umidità tra foraggio e atmosfera interna.</a:t>
            </a:r>
          </a:p>
          <a:p>
            <a:r>
              <a:rPr lang="it-IT" dirty="0"/>
              <a:t>In una normale fienagione, in condizioni di bel tempo, i tassi di evaporazione delle fasi iniziali si aggirano su 0,4-0,5 kg di acqua per kg di sostanza secca e per ora, mentre nelle fasi successive, pur con variabilità legate alla specie, scende a circa 0,1 kg.</a:t>
            </a:r>
          </a:p>
        </p:txBody>
      </p:sp>
    </p:spTree>
    <p:extLst>
      <p:ext uri="{BB962C8B-B14F-4D97-AF65-F5344CB8AC3E}">
        <p14:creationId xmlns:p14="http://schemas.microsoft.com/office/powerpoint/2010/main" val="376500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41055"/>
            <a:ext cx="7200800" cy="38844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3200" y="304800"/>
            <a:ext cx="8689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Nelle fasi finali </a:t>
            </a:r>
            <a:r>
              <a:rPr lang="fr-FR" dirty="0" smtClean="0"/>
              <a:t>l'</a:t>
            </a:r>
            <a:r>
              <a:rPr lang="it-IT" dirty="0" smtClean="0"/>
              <a:t>essiccamento </a:t>
            </a:r>
            <a:r>
              <a:rPr lang="it-IT" dirty="0"/>
              <a:t>può procedere solo se si verificano condizioni concomitanti di alte temperature e bassa umidità relativa </a:t>
            </a:r>
            <a:r>
              <a:rPr lang="it-IT" dirty="0" smtClean="0"/>
              <a:t>del</a:t>
            </a:r>
            <a:r>
              <a:rPr lang="fr-FR" dirty="0" smtClean="0"/>
              <a:t>l'</a:t>
            </a:r>
            <a:r>
              <a:rPr lang="it-IT" dirty="0" smtClean="0"/>
              <a:t>aria. </a:t>
            </a:r>
            <a:r>
              <a:rPr lang="it-IT" dirty="0"/>
              <a:t>La fienagione è facilitata da </a:t>
            </a:r>
            <a:r>
              <a:rPr lang="it-IT" dirty="0" smtClean="0"/>
              <a:t>basse </a:t>
            </a:r>
            <a:r>
              <a:rPr lang="it-IT" dirty="0"/>
              <a:t>produzioni di foraggio, mentre è ritardata da elevate produzioni </a:t>
            </a:r>
            <a:r>
              <a:rPr lang="it-IT" dirty="0" smtClean="0"/>
              <a:t>unitarie, </a:t>
            </a:r>
            <a:r>
              <a:rPr lang="it-IT" dirty="0"/>
              <a:t>conseguibili con interventi tecnici, quali irrigazione e concimazioni, che aumentano la biomassa e la rendono più ricca di acqua.</a:t>
            </a:r>
          </a:p>
        </p:txBody>
      </p:sp>
    </p:spTree>
    <p:extLst>
      <p:ext uri="{BB962C8B-B14F-4D97-AF65-F5344CB8AC3E}">
        <p14:creationId xmlns:p14="http://schemas.microsoft.com/office/powerpoint/2010/main" val="33286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515101362"/>
              </p:ext>
            </p:extLst>
          </p:nvPr>
        </p:nvGraphicFramePr>
        <p:xfrm>
          <a:off x="1403648" y="5486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06400" y="5266267"/>
            <a:ext cx="78380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Esiste una stretta relazione tra umidità del foraggio e umidità relativa del</a:t>
            </a:r>
            <a:r>
              <a:rPr lang="fr-FR" dirty="0" smtClean="0"/>
              <a:t>l'</a:t>
            </a:r>
            <a:r>
              <a:rPr lang="it-IT" dirty="0" smtClean="0"/>
              <a:t>aria. Per determinati valori di questa è impossibile spingere </a:t>
            </a:r>
            <a:r>
              <a:rPr lang="fr-FR" dirty="0" smtClean="0"/>
              <a:t>l'</a:t>
            </a:r>
            <a:r>
              <a:rPr lang="it-IT" dirty="0" smtClean="0"/>
              <a:t>essiccazione oltre un certo limite.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78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457200"/>
            <a:ext cx="8812213" cy="6096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it-IT" sz="2800" b="1" dirty="0">
                <a:cs typeface="Times New Roman" charset="0"/>
              </a:rPr>
              <a:t>Caratteristiche</a:t>
            </a:r>
            <a:r>
              <a:rPr lang="it-IT" sz="2800" dirty="0">
                <a:cs typeface="Times New Roman" charset="0"/>
              </a:rPr>
              <a:t>:</a:t>
            </a:r>
            <a:endParaRPr lang="it-IT" sz="2800" dirty="0">
              <a:latin typeface="Tms Rmn" charset="0"/>
              <a:cs typeface="Times New Roman" charset="0"/>
            </a:endParaRPr>
          </a:p>
          <a:p>
            <a:pPr marL="609600" indent="-609600"/>
            <a:r>
              <a:rPr lang="fr-FR" sz="2800" dirty="0" smtClean="0">
                <a:latin typeface="Helv" charset="0"/>
                <a:cs typeface="Times New Roman" charset="0"/>
              </a:rPr>
              <a:t>l'</a:t>
            </a:r>
            <a:r>
              <a:rPr lang="it-IT" sz="2800" dirty="0" smtClean="0">
                <a:latin typeface="Helv" charset="0"/>
                <a:cs typeface="Times New Roman" charset="0"/>
              </a:rPr>
              <a:t>intensità </a:t>
            </a:r>
            <a:r>
              <a:rPr lang="it-IT" sz="2800" dirty="0">
                <a:latin typeface="Helv" charset="0"/>
                <a:cs typeface="Times New Roman" charset="0"/>
              </a:rPr>
              <a:t>del processo di evaporazione sul campo non è uniforme, ma presenta un </a:t>
            </a:r>
            <a:r>
              <a:rPr lang="it-IT" sz="2800" u="sng" dirty="0">
                <a:latin typeface="Helv" charset="0"/>
                <a:cs typeface="Times New Roman" charset="0"/>
              </a:rPr>
              <a:t>andamento esponenziale decrescente</a:t>
            </a:r>
            <a:r>
              <a:rPr lang="it-IT" sz="2800" dirty="0">
                <a:latin typeface="Helv" charset="0"/>
                <a:cs typeface="Times New Roman" charset="0"/>
              </a:rPr>
              <a:t> che dipende da:</a:t>
            </a:r>
            <a:endParaRPr lang="it-IT" sz="2800" dirty="0">
              <a:latin typeface="Tms Rmn" charset="0"/>
              <a:cs typeface="Times New Roman" charset="0"/>
            </a:endParaRPr>
          </a:p>
          <a:p>
            <a:pPr marL="990600" lvl="1" indent="-533400" algn="just">
              <a:buFontTx/>
              <a:buAutoNum type="arabicPeriod"/>
            </a:pPr>
            <a:r>
              <a:rPr lang="it-IT" sz="2400" dirty="0">
                <a:latin typeface="Helv" charset="0"/>
                <a:cs typeface="Times New Roman" charset="0"/>
              </a:rPr>
              <a:t>fattori meteorologici e climatici (umidità e temperatura </a:t>
            </a:r>
            <a:r>
              <a:rPr lang="it-IT" sz="2400" dirty="0" smtClean="0">
                <a:latin typeface="Helv" charset="0"/>
                <a:cs typeface="Times New Roman" charset="0"/>
              </a:rPr>
              <a:t>del</a:t>
            </a:r>
            <a:r>
              <a:rPr lang="fr-FR" sz="2400" dirty="0" smtClean="0">
                <a:latin typeface="Helv" charset="0"/>
                <a:cs typeface="Times New Roman" charset="0"/>
              </a:rPr>
              <a:t>l'</a:t>
            </a:r>
            <a:r>
              <a:rPr lang="it-IT" sz="2400" dirty="0" smtClean="0">
                <a:latin typeface="Helv" charset="0"/>
                <a:cs typeface="Times New Roman" charset="0"/>
              </a:rPr>
              <a:t>aria </a:t>
            </a:r>
            <a:r>
              <a:rPr lang="it-IT" sz="2400" dirty="0">
                <a:latin typeface="Helv" charset="0"/>
                <a:cs typeface="Times New Roman" charset="0"/>
              </a:rPr>
              <a:t>– radiazione solare – vento – pioggia – rugiada - umidità del substrato);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 marL="990600" lvl="1" indent="-533400" algn="just">
              <a:buFontTx/>
              <a:buAutoNum type="arabicPeriod"/>
            </a:pPr>
            <a:r>
              <a:rPr lang="it-IT" sz="2400" dirty="0">
                <a:latin typeface="Helv" charset="0"/>
                <a:cs typeface="Times New Roman" charset="0"/>
              </a:rPr>
              <a:t>fattori orografici (esposizione/giacitura);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 marL="990600" lvl="1" indent="-533400">
              <a:buFontTx/>
              <a:buAutoNum type="arabicPeriod"/>
            </a:pPr>
            <a:r>
              <a:rPr lang="it-IT" sz="2400" dirty="0">
                <a:latin typeface="Helv" charset="0"/>
                <a:cs typeface="Times New Roman" charset="0"/>
              </a:rPr>
              <a:t>fattori agronomici e botanici</a:t>
            </a:r>
            <a:br>
              <a:rPr lang="it-IT" sz="2400" dirty="0">
                <a:latin typeface="Helv" charset="0"/>
                <a:cs typeface="Times New Roman" charset="0"/>
              </a:rPr>
            </a:br>
            <a:r>
              <a:rPr lang="it-IT" sz="2400" dirty="0">
                <a:latin typeface="Helv" charset="0"/>
                <a:cs typeface="Times New Roman" charset="0"/>
              </a:rPr>
              <a:t>(caratteristiche delle specie che costituiscono il prato – stadio </a:t>
            </a:r>
            <a:r>
              <a:rPr lang="it-IT" sz="2400" dirty="0" smtClean="0">
                <a:latin typeface="Helv" charset="0"/>
                <a:cs typeface="Times New Roman" charset="0"/>
              </a:rPr>
              <a:t>vegetativo, spessore dell’andana)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 marL="990600" lvl="1" indent="-533400" algn="just">
              <a:buFontTx/>
              <a:buAutoNum type="arabicPeriod"/>
            </a:pPr>
            <a:r>
              <a:rPr lang="it-IT" sz="2400" dirty="0">
                <a:latin typeface="Helv" charset="0"/>
                <a:cs typeface="Times New Roman" charset="0"/>
              </a:rPr>
              <a:t>fattori di meccanizzazione (caratteristiche delle macchine impiegate e modalità di regolazione)</a:t>
            </a:r>
            <a:endParaRPr lang="it-IT" sz="2400" dirty="0">
              <a:latin typeface="Tms Rmn" charset="0"/>
              <a:cs typeface="Times New Roman" charset="0"/>
            </a:endParaRPr>
          </a:p>
          <a:p>
            <a:pPr marL="990600" lvl="1" indent="-533400" algn="just">
              <a:buFontTx/>
              <a:buAutoNum type="arabicPeriod"/>
            </a:pPr>
            <a:r>
              <a:rPr lang="it-IT" sz="2400" dirty="0">
                <a:latin typeface="Helv" charset="0"/>
                <a:cs typeface="Times New Roman" charset="0"/>
              </a:rPr>
              <a:t>contenuto iniziale di umidità del </a:t>
            </a:r>
            <a:r>
              <a:rPr lang="it-IT" sz="2400" dirty="0" smtClean="0">
                <a:latin typeface="Helv" charset="0"/>
                <a:cs typeface="Times New Roman" charset="0"/>
              </a:rPr>
              <a:t>foraggio</a:t>
            </a:r>
            <a:endParaRPr lang="it-IT" sz="2400" dirty="0">
              <a:latin typeface="Helv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it-IT" sz="3600"/>
              <a:t>Parametri meteo-climatici principali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r>
              <a:rPr lang="it-IT" sz="2400" u="sng" dirty="0">
                <a:latin typeface="Helv" charset="0"/>
                <a:cs typeface="Times New Roman" charset="0"/>
              </a:rPr>
              <a:t>Umidità relativa </a:t>
            </a:r>
            <a:r>
              <a:rPr lang="it-IT" sz="2400" u="sng" dirty="0" smtClean="0">
                <a:latin typeface="Helv" charset="0"/>
                <a:cs typeface="Times New Roman" charset="0"/>
              </a:rPr>
              <a:t>del</a:t>
            </a:r>
            <a:r>
              <a:rPr lang="fr-FR" sz="2400" u="sng" dirty="0" smtClean="0">
                <a:latin typeface="Helv" charset="0"/>
                <a:cs typeface="Times New Roman" charset="0"/>
              </a:rPr>
              <a:t>l'</a:t>
            </a:r>
            <a:r>
              <a:rPr lang="it-IT" sz="2400" u="sng" dirty="0" smtClean="0">
                <a:latin typeface="Helv" charset="0"/>
                <a:cs typeface="Times New Roman" charset="0"/>
              </a:rPr>
              <a:t>aria</a:t>
            </a:r>
            <a:endParaRPr lang="it-IT" sz="2400" dirty="0">
              <a:latin typeface="Helv" charset="0"/>
              <a:cs typeface="Times New Roman" charset="0"/>
            </a:endParaRPr>
          </a:p>
          <a:p>
            <a:pPr lvl="1"/>
            <a:r>
              <a:rPr lang="it-IT" sz="2000" dirty="0">
                <a:latin typeface="Helv" charset="0"/>
                <a:cs typeface="Times New Roman" charset="0"/>
              </a:rPr>
              <a:t>Costituisce il fattore determinante del processo di evaporazione – se è prossima alla saturazione il processo non può svolgersi – </a:t>
            </a:r>
            <a:r>
              <a:rPr lang="it-IT" sz="2000" u="sng" dirty="0">
                <a:latin typeface="Helv" charset="0"/>
                <a:cs typeface="Times New Roman" charset="0"/>
              </a:rPr>
              <a:t>tutti gli altri fattori hanno rispetto a questo un ruolo secondario</a:t>
            </a:r>
            <a:r>
              <a:rPr lang="it-IT" sz="2000" dirty="0">
                <a:latin typeface="Helv" charset="0"/>
                <a:cs typeface="Times New Roman" charset="0"/>
              </a:rPr>
              <a:t>.</a:t>
            </a:r>
          </a:p>
          <a:p>
            <a:pPr lvl="1"/>
            <a:r>
              <a:rPr lang="it-IT" sz="2000" dirty="0">
                <a:latin typeface="Helv" charset="0"/>
                <a:cs typeface="Times New Roman" charset="0"/>
              </a:rPr>
              <a:t>Misurata direttamente (es. con igrometri a capello) o attraverso il rilievo delle temperature a bulbo secco e a bulbo umido.</a:t>
            </a:r>
          </a:p>
          <a:p>
            <a:r>
              <a:rPr lang="it-IT" sz="2400" u="sng" dirty="0">
                <a:latin typeface="Helv" charset="0"/>
                <a:cs typeface="Times New Roman" charset="0"/>
              </a:rPr>
              <a:t>Temperatura </a:t>
            </a:r>
            <a:r>
              <a:rPr lang="it-IT" sz="2400" u="sng" dirty="0" smtClean="0">
                <a:latin typeface="Helv" charset="0"/>
                <a:cs typeface="Times New Roman" charset="0"/>
              </a:rPr>
              <a:t>del</a:t>
            </a:r>
            <a:r>
              <a:rPr lang="fr-FR" sz="2400" u="sng" dirty="0" smtClean="0">
                <a:latin typeface="Helv" charset="0"/>
                <a:cs typeface="Times New Roman" charset="0"/>
              </a:rPr>
              <a:t>l'</a:t>
            </a:r>
            <a:r>
              <a:rPr lang="it-IT" sz="2400" u="sng" dirty="0" smtClean="0">
                <a:latin typeface="Helv" charset="0"/>
                <a:cs typeface="Times New Roman" charset="0"/>
              </a:rPr>
              <a:t>aria</a:t>
            </a:r>
            <a:endParaRPr lang="it-IT" sz="2400" dirty="0">
              <a:latin typeface="Helv" charset="0"/>
              <a:cs typeface="Times New Roman" charset="0"/>
            </a:endParaRPr>
          </a:p>
          <a:p>
            <a:pPr lvl="1"/>
            <a:r>
              <a:rPr lang="it-IT" sz="2000" dirty="0">
                <a:latin typeface="Helv" charset="0"/>
                <a:cs typeface="Times New Roman" charset="0"/>
              </a:rPr>
              <a:t>Misurata con termometri a bulbo secco collocati al riparo della radiazione solare.</a:t>
            </a:r>
          </a:p>
          <a:p>
            <a:r>
              <a:rPr lang="it-IT" sz="2400" dirty="0">
                <a:latin typeface="Helv" charset="0"/>
                <a:cs typeface="Times New Roman" charset="0"/>
              </a:rPr>
              <a:t>Radiazione solare effettiva al suolo</a:t>
            </a:r>
          </a:p>
          <a:p>
            <a:pPr lvl="1"/>
            <a:r>
              <a:rPr lang="it-IT" sz="2000" dirty="0">
                <a:latin typeface="Helv" charset="0"/>
                <a:cs typeface="Times New Roman" charset="0"/>
              </a:rPr>
              <a:t>Si misura la potenza della radiazione solare incidente, permette di derivare il grado di nuvolosità.</a:t>
            </a:r>
            <a:endParaRPr lang="it-IT" sz="2000" dirty="0">
              <a:latin typeface="Tms Rmn" charset="0"/>
              <a:cs typeface="Times New Roman" charset="0"/>
            </a:endParaRPr>
          </a:p>
          <a:p>
            <a:r>
              <a:rPr lang="it-IT" sz="2400" dirty="0">
                <a:latin typeface="Helv" charset="0"/>
                <a:cs typeface="Times New Roman" charset="0"/>
              </a:rPr>
              <a:t>Ventosità</a:t>
            </a:r>
          </a:p>
          <a:p>
            <a:pPr lvl="1"/>
            <a:r>
              <a:rPr lang="it-IT" sz="2000" dirty="0">
                <a:latin typeface="Helv" charset="0"/>
                <a:cs typeface="Times New Roman" charset="0"/>
              </a:rPr>
              <a:t>Si misura la velocità e la direzione, per il processo è utile conoscere questo parametro a livello </a:t>
            </a:r>
            <a:r>
              <a:rPr lang="it-IT" sz="2000" dirty="0" smtClean="0">
                <a:latin typeface="Helv" charset="0"/>
                <a:cs typeface="Times New Roman" charset="0"/>
              </a:rPr>
              <a:t>del</a:t>
            </a:r>
            <a:r>
              <a:rPr lang="fr-FR" sz="2000" dirty="0" smtClean="0">
                <a:latin typeface="Helv" charset="0"/>
                <a:cs typeface="Times New Roman" charset="0"/>
              </a:rPr>
              <a:t>l'</a:t>
            </a:r>
            <a:r>
              <a:rPr lang="it-IT" sz="2000" dirty="0" smtClean="0">
                <a:latin typeface="Helv" charset="0"/>
                <a:cs typeface="Times New Roman" charset="0"/>
              </a:rPr>
              <a:t>andana </a:t>
            </a:r>
            <a:r>
              <a:rPr lang="it-IT" sz="2000" dirty="0">
                <a:latin typeface="Helv" charset="0"/>
                <a:cs typeface="Times New Roman" charset="0"/>
              </a:rPr>
              <a:t>del foraggio – normalmente è misurata a 1,5 m o più dal suolo.</a:t>
            </a:r>
            <a:endParaRPr lang="it-IT" sz="2000" dirty="0">
              <a:latin typeface="Tms Rmn" charset="0"/>
              <a:cs typeface="Times New Roman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990725" y="1728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86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106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La quantità di acqua (</a:t>
            </a:r>
            <a:r>
              <a:rPr lang="it-IT" dirty="0" err="1"/>
              <a:t>sottoforma</a:t>
            </a:r>
            <a:r>
              <a:rPr lang="it-IT" dirty="0"/>
              <a:t> di vapore) contenuta </a:t>
            </a:r>
            <a:r>
              <a:rPr lang="it-IT" dirty="0" smtClean="0"/>
              <a:t>nel</a:t>
            </a:r>
            <a:r>
              <a:rPr lang="fr-FR" dirty="0" smtClean="0"/>
              <a:t>l'</a:t>
            </a:r>
            <a:r>
              <a:rPr lang="it-IT" dirty="0" smtClean="0"/>
              <a:t>aria </a:t>
            </a:r>
            <a:r>
              <a:rPr lang="it-IT" dirty="0"/>
              <a:t>è variabilissima.</a:t>
            </a:r>
          </a:p>
          <a:p>
            <a:pPr>
              <a:spcBef>
                <a:spcPct val="50000"/>
              </a:spcBef>
            </a:pPr>
            <a:r>
              <a:rPr lang="it-IT" dirty="0"/>
              <a:t>Il grado di umidità </a:t>
            </a:r>
            <a:r>
              <a:rPr lang="it-IT" dirty="0" smtClean="0"/>
              <a:t>del</a:t>
            </a:r>
            <a:r>
              <a:rPr lang="fr-FR" dirty="0" smtClean="0"/>
              <a:t>l'</a:t>
            </a:r>
            <a:r>
              <a:rPr lang="it-IT" dirty="0" smtClean="0"/>
              <a:t>atmosfera </a:t>
            </a:r>
            <a:r>
              <a:rPr lang="it-IT" dirty="0"/>
              <a:t>non dipende dalla quantità totale di vapore </a:t>
            </a:r>
            <a:r>
              <a:rPr lang="fr-FR" dirty="0" smtClean="0"/>
              <a:t>d'</a:t>
            </a:r>
            <a:r>
              <a:rPr lang="it-IT" dirty="0" smtClean="0"/>
              <a:t>acqua </a:t>
            </a:r>
            <a:r>
              <a:rPr lang="it-IT" dirty="0"/>
              <a:t>contenuta, ma dalla tensione del vapore che cresce con la temperatura. Quando è fredda </a:t>
            </a:r>
            <a:r>
              <a:rPr lang="fr-FR" dirty="0" smtClean="0"/>
              <a:t>l'</a:t>
            </a:r>
            <a:r>
              <a:rPr lang="it-IT" dirty="0" smtClean="0"/>
              <a:t>aria </a:t>
            </a:r>
            <a:r>
              <a:rPr lang="it-IT" dirty="0"/>
              <a:t>può essere molto umida pur contenendo poco vapore, mentre quando è calda può essere secca pur contenendo una grande quantità di vapore.</a:t>
            </a:r>
          </a:p>
          <a:p>
            <a:pPr>
              <a:spcBef>
                <a:spcPct val="50000"/>
              </a:spcBef>
            </a:pPr>
            <a:r>
              <a:rPr lang="it-IT" dirty="0"/>
              <a:t>Quando si riscalda </a:t>
            </a:r>
            <a:r>
              <a:rPr lang="fr-FR" dirty="0" smtClean="0"/>
              <a:t>l'</a:t>
            </a:r>
            <a:r>
              <a:rPr lang="it-IT" dirty="0" smtClean="0"/>
              <a:t>aria </a:t>
            </a:r>
            <a:r>
              <a:rPr lang="it-IT" dirty="0"/>
              <a:t>non diminuisce la quantità di vapore contenuto, ma diminuisce il grado di umidità.</a:t>
            </a:r>
          </a:p>
          <a:p>
            <a:pPr>
              <a:spcBef>
                <a:spcPct val="50000"/>
              </a:spcBef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027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14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u="sng" dirty="0">
                <a:cs typeface="Times New Roman" charset="0"/>
              </a:rPr>
              <a:t>Umidità relativa</a:t>
            </a:r>
            <a:r>
              <a:rPr lang="it-IT" sz="2000" dirty="0">
                <a:cs typeface="Times New Roman" charset="0"/>
              </a:rPr>
              <a:t> (</a:t>
            </a:r>
            <a:r>
              <a:rPr lang="it-IT" sz="2000" dirty="0">
                <a:cs typeface="Times New Roman" charset="0"/>
                <a:sym typeface="Symbol" charset="0"/>
              </a:rPr>
              <a:t></a:t>
            </a:r>
            <a:r>
              <a:rPr lang="it-IT" sz="2000" dirty="0">
                <a:cs typeface="Times New Roman" charset="0"/>
              </a:rPr>
              <a:t>): rapporto tra la quantità di vapore acqueo effettivamente contenuto </a:t>
            </a:r>
            <a:r>
              <a:rPr lang="it-IT" sz="2000" dirty="0" smtClean="0">
                <a:cs typeface="Times New Roman" charset="0"/>
              </a:rPr>
              <a:t>nel</a:t>
            </a:r>
            <a:r>
              <a:rPr lang="fr-FR" sz="2000" dirty="0" smtClean="0">
                <a:cs typeface="Times New Roman" charset="0"/>
              </a:rPr>
              <a:t>l'</a:t>
            </a:r>
            <a:r>
              <a:rPr lang="it-IT" sz="2000" dirty="0" smtClean="0">
                <a:cs typeface="Times New Roman" charset="0"/>
              </a:rPr>
              <a:t>aria </a:t>
            </a:r>
            <a:r>
              <a:rPr lang="it-IT" sz="2000" dirty="0">
                <a:cs typeface="Times New Roman" charset="0"/>
              </a:rPr>
              <a:t>e la quantità che la stessa massa potrebbe contenere se fosse satura alla stessa temperatura. Rapporto tra pressione del vapore </a:t>
            </a:r>
            <a:r>
              <a:rPr lang="fr-FR" sz="2000" dirty="0" smtClean="0">
                <a:cs typeface="Times New Roman" charset="0"/>
              </a:rPr>
              <a:t>d'</a:t>
            </a:r>
            <a:r>
              <a:rPr lang="it-IT" sz="2000" dirty="0" smtClean="0">
                <a:cs typeface="Times New Roman" charset="0"/>
              </a:rPr>
              <a:t>aria </a:t>
            </a:r>
            <a:r>
              <a:rPr lang="it-IT" sz="2000" dirty="0">
                <a:cs typeface="Times New Roman" charset="0"/>
              </a:rPr>
              <a:t>e quella del vapore saturo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cs typeface="Times New Roman" charset="0"/>
              </a:rPr>
              <a:t>Considerando 1 </a:t>
            </a:r>
            <a:r>
              <a:rPr lang="it-IT" sz="2000" dirty="0" smtClean="0">
                <a:cs typeface="Times New Roman" charset="0"/>
              </a:rPr>
              <a:t>m</a:t>
            </a:r>
            <a:r>
              <a:rPr lang="it-IT" sz="2000" baseline="30000" dirty="0" smtClean="0">
                <a:cs typeface="Times New Roman" charset="0"/>
              </a:rPr>
              <a:t>3</a:t>
            </a:r>
            <a:r>
              <a:rPr lang="it-IT" sz="2000" dirty="0" smtClean="0">
                <a:cs typeface="Times New Roman" charset="0"/>
              </a:rPr>
              <a:t> </a:t>
            </a:r>
            <a:r>
              <a:rPr lang="fr-FR" sz="2000" dirty="0" smtClean="0">
                <a:cs typeface="Times New Roman" charset="0"/>
              </a:rPr>
              <a:t>d'</a:t>
            </a:r>
            <a:r>
              <a:rPr lang="it-IT" sz="2000" dirty="0" smtClean="0">
                <a:cs typeface="Times New Roman" charset="0"/>
              </a:rPr>
              <a:t>aria </a:t>
            </a:r>
            <a:r>
              <a:rPr lang="it-IT" sz="2000" dirty="0">
                <a:cs typeface="Times New Roman" charset="0"/>
              </a:rPr>
              <a:t>alla temperatura t e pressione </a:t>
            </a:r>
            <a:r>
              <a:rPr lang="it-IT" sz="2000" dirty="0" err="1">
                <a:cs typeface="Times New Roman" charset="0"/>
              </a:rPr>
              <a:t>p</a:t>
            </a:r>
            <a:r>
              <a:rPr lang="it-IT" sz="2000" dirty="0">
                <a:cs typeface="Times New Roman" charset="0"/>
              </a:rPr>
              <a:t>, il suo peso specifico (kg</a:t>
            </a:r>
            <a:r>
              <a:rPr lang="it-IT" sz="2000" dirty="0" smtClean="0">
                <a:cs typeface="Times New Roman" charset="0"/>
              </a:rPr>
              <a:t>/m</a:t>
            </a:r>
            <a:r>
              <a:rPr lang="it-IT" sz="2000" baseline="30000" dirty="0" smtClean="0">
                <a:cs typeface="Times New Roman" charset="0"/>
              </a:rPr>
              <a:t>3</a:t>
            </a:r>
            <a:r>
              <a:rPr lang="it-IT" sz="2000" dirty="0" smtClean="0">
                <a:cs typeface="Times New Roman" charset="0"/>
              </a:rPr>
              <a:t>) </a:t>
            </a:r>
            <a:r>
              <a:rPr lang="it-IT" sz="2000" dirty="0">
                <a:cs typeface="Times New Roman" charset="0"/>
              </a:rPr>
              <a:t>è:</a:t>
            </a:r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3124200" y="1600200"/>
          <a:ext cx="17653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zione" r:id="rId4" imgW="635000" imgH="177800" progId="Equation.3">
                  <p:embed/>
                </p:oleObj>
              </mc:Choice>
              <mc:Fallback>
                <p:oleObj name="Equazione" r:id="rId4" imgW="635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00200"/>
                        <a:ext cx="17653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0" y="2284413"/>
            <a:ext cx="9144000" cy="92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dirty="0">
                <a:sym typeface="Symbol" charset="0"/>
              </a:rPr>
              <a:t>a = peso </a:t>
            </a:r>
            <a:r>
              <a:rPr lang="it-IT" sz="2000" dirty="0" smtClean="0">
                <a:sym typeface="Symbol" charset="0"/>
              </a:rPr>
              <a:t>del</a:t>
            </a:r>
            <a:r>
              <a:rPr lang="fr-FR" sz="2000" dirty="0" smtClean="0">
                <a:sym typeface="Symbol" charset="0"/>
              </a:rPr>
              <a:t>l'</a:t>
            </a:r>
            <a:r>
              <a:rPr lang="it-IT" sz="2000" dirty="0" smtClean="0">
                <a:sym typeface="Symbol" charset="0"/>
              </a:rPr>
              <a:t>aria </a:t>
            </a:r>
            <a:r>
              <a:rPr lang="it-IT" sz="2000" dirty="0">
                <a:sym typeface="Symbol" charset="0"/>
              </a:rPr>
              <a:t>secca (</a:t>
            </a:r>
            <a:r>
              <a:rPr lang="it-IT" sz="2000">
                <a:sym typeface="Symbol" charset="0"/>
              </a:rPr>
              <a:t>kg</a:t>
            </a:r>
            <a:r>
              <a:rPr lang="it-IT" sz="2000" smtClean="0">
                <a:sym typeface="Symbol" charset="0"/>
              </a:rPr>
              <a:t>/m</a:t>
            </a:r>
            <a:r>
              <a:rPr lang="it-IT" sz="2000" baseline="30000" smtClean="0">
                <a:sym typeface="Symbol" charset="0"/>
              </a:rPr>
              <a:t>3</a:t>
            </a:r>
            <a:r>
              <a:rPr lang="it-IT" sz="2000" smtClean="0">
                <a:sym typeface="Symbol" charset="0"/>
              </a:rPr>
              <a:t>)</a:t>
            </a:r>
            <a:endParaRPr lang="it-IT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it-IT" sz="2000" dirty="0">
                <a:sym typeface="Symbol" charset="0"/>
              </a:rPr>
              <a:t>v = peso in kg del vapore acqueo </a:t>
            </a:r>
            <a:r>
              <a:rPr lang="it-IT" sz="2000">
                <a:sym typeface="Symbol" charset="0"/>
              </a:rPr>
              <a:t>nel </a:t>
            </a:r>
            <a:r>
              <a:rPr lang="it-IT" sz="2000" smtClean="0">
                <a:sym typeface="Symbol" charset="0"/>
              </a:rPr>
              <a:t>m</a:t>
            </a:r>
            <a:r>
              <a:rPr lang="it-IT" sz="2000" baseline="30000" smtClean="0">
                <a:sym typeface="Symbol" charset="0"/>
              </a:rPr>
              <a:t>3</a:t>
            </a:r>
            <a:endParaRPr lang="it-IT" sz="2000" baseline="30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it-IT" sz="2000" dirty="0">
                <a:sym typeface="Symbol" charset="0"/>
              </a:rPr>
              <a:t>Per la legge di Dalton sarà anche:</a:t>
            </a:r>
            <a:endParaRPr lang="it-IT" sz="2000" dirty="0"/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3095625" y="3163888"/>
          <a:ext cx="19764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zione" r:id="rId6" imgW="711200" imgH="177800" progId="Equation.3">
                  <p:embed/>
                </p:oleObj>
              </mc:Choice>
              <mc:Fallback>
                <p:oleObj name="Equazione" r:id="rId6" imgW="711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3163888"/>
                        <a:ext cx="197643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0" y="3624263"/>
            <a:ext cx="9144000" cy="203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dirty="0" err="1">
                <a:sym typeface="Symbol" charset="0"/>
              </a:rPr>
              <a:t>pa</a:t>
            </a:r>
            <a:r>
              <a:rPr lang="it-IT" sz="2000" dirty="0">
                <a:sym typeface="Symbol" charset="0"/>
              </a:rPr>
              <a:t> = pressione </a:t>
            </a:r>
            <a:r>
              <a:rPr lang="it-IT" sz="2000" dirty="0" smtClean="0">
                <a:sym typeface="Symbol" charset="0"/>
              </a:rPr>
              <a:t>del</a:t>
            </a:r>
            <a:r>
              <a:rPr lang="fr-FR" sz="2000" dirty="0" smtClean="0">
                <a:sym typeface="Symbol" charset="0"/>
              </a:rPr>
              <a:t>l'</a:t>
            </a:r>
            <a:r>
              <a:rPr lang="it-IT" sz="2000" dirty="0" smtClean="0">
                <a:sym typeface="Symbol" charset="0"/>
              </a:rPr>
              <a:t>aria secca</a:t>
            </a:r>
            <a:endParaRPr lang="it-IT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it-IT" sz="2000" dirty="0" err="1">
                <a:sym typeface="Symbol" charset="0"/>
              </a:rPr>
              <a:t>pv</a:t>
            </a:r>
            <a:r>
              <a:rPr lang="it-IT" sz="2000" dirty="0">
                <a:sym typeface="Symbol" charset="0"/>
              </a:rPr>
              <a:t> = pressione del vapore </a:t>
            </a:r>
            <a:r>
              <a:rPr lang="it-IT" sz="2000" dirty="0" smtClean="0">
                <a:sym typeface="Symbol" charset="0"/>
              </a:rPr>
              <a:t>acqueo</a:t>
            </a:r>
            <a:endParaRPr lang="it-IT" sz="2000" baseline="30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it-IT" sz="2000" dirty="0">
                <a:sym typeface="Symbol" charset="0"/>
              </a:rPr>
              <a:t>Aria secca: </a:t>
            </a:r>
            <a:r>
              <a:rPr lang="it-IT" sz="2000" dirty="0" err="1">
                <a:sym typeface="Symbol" charset="0"/>
              </a:rPr>
              <a:t>pv</a:t>
            </a:r>
            <a:r>
              <a:rPr lang="it-IT" sz="2000" dirty="0">
                <a:sym typeface="Symbol" charset="0"/>
              </a:rPr>
              <a:t> = 0 e v = 0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ym typeface="Symbol" charset="0"/>
              </a:rPr>
              <a:t>Aria satura: </a:t>
            </a:r>
            <a:r>
              <a:rPr lang="it-IT" sz="2000" dirty="0" err="1">
                <a:sym typeface="Symbol" charset="0"/>
              </a:rPr>
              <a:t>pv</a:t>
            </a:r>
            <a:r>
              <a:rPr lang="it-IT" sz="2000" dirty="0">
                <a:sym typeface="Symbol" charset="0"/>
              </a:rPr>
              <a:t> = </a:t>
            </a:r>
            <a:r>
              <a:rPr lang="it-IT" sz="2000" dirty="0" err="1">
                <a:sym typeface="Symbol" charset="0"/>
              </a:rPr>
              <a:t>ps</a:t>
            </a:r>
            <a:r>
              <a:rPr lang="it-IT" sz="2000" dirty="0">
                <a:sym typeface="Symbol" charset="0"/>
              </a:rPr>
              <a:t> e v =  </a:t>
            </a:r>
            <a:r>
              <a:rPr lang="it-IT" sz="2000" dirty="0" err="1">
                <a:sym typeface="Symbol" charset="0"/>
              </a:rPr>
              <a:t>s</a:t>
            </a:r>
            <a:endParaRPr lang="it-IT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it-IT" sz="2000" dirty="0" err="1">
                <a:sym typeface="Symbol" charset="0"/>
              </a:rPr>
              <a:t>ps</a:t>
            </a:r>
            <a:r>
              <a:rPr lang="it-IT" sz="2000" dirty="0">
                <a:sym typeface="Symbol" charset="0"/>
              </a:rPr>
              <a:t> = tensione del vapore saturo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ym typeface="Symbol" charset="0"/>
              </a:rPr>
              <a:t></a:t>
            </a:r>
            <a:r>
              <a:rPr lang="it-IT" sz="2000" dirty="0" err="1">
                <a:sym typeface="Symbol" charset="0"/>
              </a:rPr>
              <a:t>s</a:t>
            </a:r>
            <a:r>
              <a:rPr lang="it-IT" sz="2000" dirty="0">
                <a:sym typeface="Symbol" charset="0"/>
              </a:rPr>
              <a:t> = peso del vapore acqueo nel </a:t>
            </a:r>
            <a:r>
              <a:rPr lang="it-IT" sz="2000" dirty="0" smtClean="0">
                <a:sym typeface="Symbol" charset="0"/>
              </a:rPr>
              <a:t>m</a:t>
            </a:r>
            <a:r>
              <a:rPr lang="it-IT" sz="2000" baseline="30000" dirty="0" smtClean="0">
                <a:sym typeface="Symbol" charset="0"/>
              </a:rPr>
              <a:t>3 </a:t>
            </a:r>
            <a:r>
              <a:rPr lang="fr-FR" sz="2000" dirty="0" smtClean="0">
                <a:sym typeface="Symbol" charset="0"/>
              </a:rPr>
              <a:t>d'</a:t>
            </a:r>
            <a:r>
              <a:rPr lang="it-IT" sz="2000" dirty="0" smtClean="0">
                <a:sym typeface="Symbol" charset="0"/>
              </a:rPr>
              <a:t>aria </a:t>
            </a:r>
            <a:r>
              <a:rPr lang="it-IT" sz="2000" dirty="0">
                <a:sym typeface="Symbol" charset="0"/>
              </a:rPr>
              <a:t>saturo (massima quantità di vapore che 1 </a:t>
            </a:r>
            <a:r>
              <a:rPr lang="it-IT" sz="2000" dirty="0" smtClean="0">
                <a:sym typeface="Symbol" charset="0"/>
              </a:rPr>
              <a:t>m</a:t>
            </a:r>
            <a:r>
              <a:rPr lang="it-IT" sz="2000" baseline="30000" dirty="0" smtClean="0">
                <a:sym typeface="Symbol" charset="0"/>
              </a:rPr>
              <a:t>3</a:t>
            </a:r>
            <a:r>
              <a:rPr lang="it-IT" sz="2000" dirty="0" smtClean="0">
                <a:sym typeface="Symbol" charset="0"/>
              </a:rPr>
              <a:t> </a:t>
            </a:r>
            <a:r>
              <a:rPr lang="fr-FR" sz="2000" dirty="0" smtClean="0">
                <a:sym typeface="Symbol" charset="0"/>
              </a:rPr>
              <a:t>d'</a:t>
            </a:r>
            <a:r>
              <a:rPr lang="it-IT" sz="2000" dirty="0" smtClean="0">
                <a:sym typeface="Symbol" charset="0"/>
              </a:rPr>
              <a:t>aria </a:t>
            </a:r>
            <a:r>
              <a:rPr lang="it-IT" sz="2000" dirty="0">
                <a:sym typeface="Symbol" charset="0"/>
              </a:rPr>
              <a:t>può contenere)</a:t>
            </a:r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1524000" y="5638800"/>
          <a:ext cx="16764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zione" r:id="rId8" imgW="762000" imgH="393700" progId="Equation.3">
                  <p:embed/>
                </p:oleObj>
              </mc:Choice>
              <mc:Fallback>
                <p:oleObj name="Equazione" r:id="rId8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38800"/>
                        <a:ext cx="1676400" cy="865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4953000" y="5562600"/>
          <a:ext cx="13684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zione" r:id="rId10" imgW="622300" imgH="419100" progId="Equation.3">
                  <p:embed/>
                </p:oleObj>
              </mc:Choice>
              <mc:Fallback>
                <p:oleObj name="Equazione" r:id="rId10" imgW="622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562600"/>
                        <a:ext cx="1368425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5" name="AutoShape 11"/>
          <p:cNvSpPr>
            <a:spLocks noChangeArrowheads="1"/>
          </p:cNvSpPr>
          <p:nvPr/>
        </p:nvSpPr>
        <p:spPr bwMode="auto">
          <a:xfrm>
            <a:off x="3657600" y="58674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26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000" u="sng" dirty="0"/>
              <a:t>Umidità assoluta</a:t>
            </a:r>
            <a:r>
              <a:rPr lang="it-IT" sz="2000" dirty="0"/>
              <a:t> (x): contenuto di vapore </a:t>
            </a:r>
            <a:r>
              <a:rPr lang="it-IT" sz="2000" dirty="0" smtClean="0"/>
              <a:t>del</a:t>
            </a:r>
            <a:r>
              <a:rPr lang="fr-FR" sz="2000" dirty="0" smtClean="0"/>
              <a:t>l'</a:t>
            </a:r>
            <a:r>
              <a:rPr lang="it-IT" sz="2000" dirty="0" smtClean="0"/>
              <a:t>aria </a:t>
            </a:r>
            <a:r>
              <a:rPr lang="it-IT" sz="2000" dirty="0"/>
              <a:t>umida per kg di aria secca.</a:t>
            </a:r>
          </a:p>
          <a:p>
            <a:r>
              <a:rPr lang="it-IT" sz="2000" dirty="0"/>
              <a:t>t e </a:t>
            </a:r>
            <a:r>
              <a:rPr lang="it-IT" sz="2000" dirty="0">
                <a:sym typeface="Symbol" charset="0"/>
              </a:rPr>
              <a:t> variano nelle trasformazioni subite </a:t>
            </a:r>
            <a:r>
              <a:rPr lang="it-IT" sz="2000" dirty="0" smtClean="0">
                <a:sym typeface="Symbol" charset="0"/>
              </a:rPr>
              <a:t>dal</a:t>
            </a:r>
            <a:r>
              <a:rPr lang="fr-FR" sz="2000" dirty="0" smtClean="0">
                <a:sym typeface="Symbol" charset="0"/>
              </a:rPr>
              <a:t>l'</a:t>
            </a:r>
            <a:r>
              <a:rPr lang="it-IT" sz="2000" dirty="0" smtClean="0">
                <a:sym typeface="Symbol" charset="0"/>
              </a:rPr>
              <a:t>aria </a:t>
            </a:r>
            <a:r>
              <a:rPr lang="it-IT" sz="2000" dirty="0">
                <a:sym typeface="Symbol" charset="0"/>
              </a:rPr>
              <a:t>nei processi di essiccazione, quello che resta costante è il peso </a:t>
            </a:r>
            <a:r>
              <a:rPr lang="it-IT" sz="2000" dirty="0" smtClean="0">
                <a:sym typeface="Symbol" charset="0"/>
              </a:rPr>
              <a:t>del</a:t>
            </a:r>
            <a:r>
              <a:rPr lang="fr-FR" sz="2000" dirty="0" smtClean="0">
                <a:sym typeface="Symbol" charset="0"/>
              </a:rPr>
              <a:t>l'</a:t>
            </a:r>
            <a:r>
              <a:rPr lang="it-IT" sz="2000" dirty="0" smtClean="0">
                <a:sym typeface="Symbol" charset="0"/>
              </a:rPr>
              <a:t>aria </a:t>
            </a:r>
            <a:r>
              <a:rPr lang="it-IT" sz="2000" dirty="0">
                <a:sym typeface="Symbol" charset="0"/>
              </a:rPr>
              <a:t>secca. Per cui non conviene riferirsi al volume </a:t>
            </a:r>
            <a:r>
              <a:rPr lang="it-IT" sz="2000" dirty="0" smtClean="0">
                <a:sym typeface="Symbol" charset="0"/>
              </a:rPr>
              <a:t>del</a:t>
            </a:r>
            <a:r>
              <a:rPr lang="fr-FR" sz="2000" dirty="0" smtClean="0">
                <a:sym typeface="Symbol" charset="0"/>
              </a:rPr>
              <a:t>l'</a:t>
            </a:r>
            <a:r>
              <a:rPr lang="it-IT" sz="2000" dirty="0" smtClean="0">
                <a:sym typeface="Symbol" charset="0"/>
              </a:rPr>
              <a:t>aria </a:t>
            </a:r>
            <a:r>
              <a:rPr lang="it-IT" sz="2000" dirty="0">
                <a:sym typeface="Symbol" charset="0"/>
              </a:rPr>
              <a:t>umida con umidità , ma al peso </a:t>
            </a:r>
            <a:r>
              <a:rPr lang="it-IT" sz="2000" dirty="0" smtClean="0">
                <a:sym typeface="Symbol" charset="0"/>
              </a:rPr>
              <a:t>del</a:t>
            </a:r>
            <a:r>
              <a:rPr lang="fr-FR" sz="2000" dirty="0" smtClean="0">
                <a:sym typeface="Symbol" charset="0"/>
              </a:rPr>
              <a:t>l'</a:t>
            </a:r>
            <a:r>
              <a:rPr lang="it-IT" sz="2000" dirty="0" smtClean="0">
                <a:sym typeface="Symbol" charset="0"/>
              </a:rPr>
              <a:t>aria </a:t>
            </a:r>
            <a:r>
              <a:rPr lang="it-IT" sz="2000" dirty="0">
                <a:sym typeface="Symbol" charset="0"/>
              </a:rPr>
              <a:t>secca e al peso del vapore </a:t>
            </a:r>
            <a:r>
              <a:rPr lang="fr-FR" sz="2000" dirty="0" smtClean="0">
                <a:sym typeface="Symbol" charset="0"/>
              </a:rPr>
              <a:t>d'</a:t>
            </a:r>
            <a:r>
              <a:rPr lang="it-IT" sz="2000" dirty="0" smtClean="0">
                <a:sym typeface="Symbol" charset="0"/>
              </a:rPr>
              <a:t>acqua </a:t>
            </a:r>
            <a:r>
              <a:rPr lang="it-IT" sz="2000" dirty="0">
                <a:sym typeface="Symbol" charset="0"/>
              </a:rPr>
              <a:t>che, unito a questa, le conferisce la stessa umidità . Quindi sarà:</a:t>
            </a:r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3276600" y="1600200"/>
          <a:ext cx="1981200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8" name="Equazione" r:id="rId4" imgW="1092200" imgH="850900" progId="Equation.3">
                  <p:embed/>
                </p:oleObj>
              </mc:Choice>
              <mc:Fallback>
                <p:oleObj name="Equazione" r:id="rId4" imgW="10922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00200"/>
                        <a:ext cx="1981200" cy="1541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85" name="Group 197"/>
          <p:cNvGraphicFramePr>
            <a:graphicFrameLocks noGrp="1"/>
          </p:cNvGraphicFramePr>
          <p:nvPr/>
        </p:nvGraphicFramePr>
        <p:xfrm>
          <a:off x="457200" y="3200400"/>
          <a:ext cx="8458200" cy="3325812"/>
        </p:xfrm>
        <a:graphic>
          <a:graphicData uri="http://schemas.openxmlformats.org/drawingml/2006/table">
            <a:tbl>
              <a:tblPr/>
              <a:tblGrid>
                <a:gridCol w="608013"/>
                <a:gridCol w="987425"/>
                <a:gridCol w="911225"/>
                <a:gridCol w="911225"/>
                <a:gridCol w="911225"/>
                <a:gridCol w="911225"/>
                <a:gridCol w="911225"/>
                <a:gridCol w="758825"/>
                <a:gridCol w="709612"/>
                <a:gridCol w="838200"/>
              </a:tblGrid>
              <a:tr h="5826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 (°C)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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s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(kg 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vapore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/m</a:t>
                      </a:r>
                      <a:r>
                        <a:rPr kumimoji="0" 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3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aria satura)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a (kg aria 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secca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/m</a:t>
                      </a:r>
                      <a:r>
                        <a:rPr kumimoji="0" lang="it-I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3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)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sym typeface="Symbo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x (g vapore/kg aria secca)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0% (aria secca)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100% (aria satura)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0% (aria secca)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100% (aria satura)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0,00485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1,293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1,288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2,26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3,77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0,00940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1,241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1,238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0,0173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1,194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1,188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14,70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0,0303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16,00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27,20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0,0511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1,097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1,095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1,046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18,70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28,40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48,80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29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4" descr="Moll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r="4546" b="8824"/>
          <a:stretch>
            <a:fillRect/>
          </a:stretch>
        </p:blipFill>
        <p:spPr bwMode="auto">
          <a:xfrm>
            <a:off x="0" y="115888"/>
            <a:ext cx="9144000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 Box 17"/>
          <p:cNvSpPr txBox="1">
            <a:spLocks noChangeArrowheads="1"/>
          </p:cNvSpPr>
          <p:nvPr/>
        </p:nvSpPr>
        <p:spPr bwMode="auto">
          <a:xfrm rot="10800000">
            <a:off x="152400" y="3352800"/>
            <a:ext cx="458788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it-IT" sz="1800">
                <a:cs typeface="+mn-cs"/>
              </a:rPr>
              <a:t>Temperatura 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2971800" y="5715000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>
                <a:cs typeface="+mn-cs"/>
              </a:rPr>
              <a:t>Umidità assoluta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 rot="20400000">
            <a:off x="5181600" y="28956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>
                <a:cs typeface="+mn-cs"/>
              </a:rPr>
              <a:t>entalpia</a:t>
            </a: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5410200" y="609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>
                <a:cs typeface="+mn-cs"/>
              </a:rPr>
              <a:t>Umidità relativa</a:t>
            </a: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5503863" y="5661025"/>
            <a:ext cx="364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it-IT" sz="2000" dirty="0">
                <a:cs typeface="Times New Roman" charset="0"/>
              </a:rPr>
              <a:t>pressione di riferimento: 1013 bar</a:t>
            </a:r>
          </a:p>
        </p:txBody>
      </p:sp>
      <p:sp>
        <p:nvSpPr>
          <p:cNvPr id="70678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-123825"/>
            <a:ext cx="77724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sz="2800" b="1" dirty="0" smtClean="0">
                <a:cs typeface="Times New Roman" charset="0"/>
              </a:rPr>
              <a:t>DIAGRAMMA DI MOLLIER</a:t>
            </a:r>
          </a:p>
        </p:txBody>
      </p:sp>
      <p:sp>
        <p:nvSpPr>
          <p:cNvPr id="28680" name="Rettangolo 1"/>
          <p:cNvSpPr>
            <a:spLocks noChangeArrowheads="1"/>
          </p:cNvSpPr>
          <p:nvPr/>
        </p:nvSpPr>
        <p:spPr bwMode="auto">
          <a:xfrm>
            <a:off x="0" y="594995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800" i="1">
                <a:cs typeface="Times New Roman" charset="0"/>
              </a:rPr>
              <a:t>Il diagramma di Mollier sintetizza graficamente le relazioni psicrometriche del</a:t>
            </a:r>
            <a:r>
              <a:rPr lang="fr-FR" sz="1800" i="1">
                <a:cs typeface="Times New Roman" charset="0"/>
              </a:rPr>
              <a:t>l'</a:t>
            </a:r>
            <a:r>
              <a:rPr lang="it-IT" sz="1800" i="1">
                <a:cs typeface="Times New Roman" charset="0"/>
              </a:rPr>
              <a:t>aria permettendo, fra le altre, di verificare la capacità essiccante del</a:t>
            </a:r>
            <a:r>
              <a:rPr lang="fr-FR" sz="1800" i="1">
                <a:cs typeface="Times New Roman" charset="0"/>
              </a:rPr>
              <a:t>l'</a:t>
            </a:r>
            <a:r>
              <a:rPr lang="it-IT" sz="1800" i="1">
                <a:cs typeface="Times New Roman" charset="0"/>
              </a:rPr>
              <a:t>aria e il fabbisogno energetico per il riscaldamento</a:t>
            </a:r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163371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1889</Words>
  <Application>Microsoft Macintosh PowerPoint</Application>
  <PresentationFormat>Presentazione su schermo (4:3)</PresentationFormat>
  <Paragraphs>203</Paragraphs>
  <Slides>22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Struttura predefinita</vt:lpstr>
      <vt:lpstr>Equazione</vt:lpstr>
      <vt:lpstr>Grafico</vt:lpstr>
      <vt:lpstr>Presentazione di PowerPoint</vt:lpstr>
      <vt:lpstr>Presentazione di PowerPoint</vt:lpstr>
      <vt:lpstr>Presentazione di PowerPoint</vt:lpstr>
      <vt:lpstr>Presentazione di PowerPoint</vt:lpstr>
      <vt:lpstr>Parametri meteo-climatici principali</vt:lpstr>
      <vt:lpstr>Presentazione di PowerPoint</vt:lpstr>
      <vt:lpstr>Presentazione di PowerPoint</vt:lpstr>
      <vt:lpstr>Presentazione di PowerPoint</vt:lpstr>
      <vt:lpstr>DIAGRAMMA DI MOLLIER</vt:lpstr>
      <vt:lpstr>Presentazione di PowerPoint</vt:lpstr>
      <vt:lpstr>DIAGRAMMA DI MOLLIER</vt:lpstr>
      <vt:lpstr>Presentazione di PowerPoint</vt:lpstr>
      <vt:lpstr>Andamento del deficit di saturazione (DS) in una giornata tipo</vt:lpstr>
      <vt:lpstr>Analisi dell'evaporazione</vt:lpstr>
      <vt:lpstr>Confronto fra coefficienti k, rilevati su foraggio condizionato (kc) e non condizionato (knc) in 7 test condotti su appezzamenti caratterizzati da diversa giacitura misurata mediante l'insolation coefficient G.</vt:lpstr>
      <vt:lpstr>Coefficiente di insolazione determinato per superfici a prato caratterizzate da diversa pendenza ed esposizione, con latitudine di 45° N, nel mese di giugno alle ore 12.00.</vt:lpstr>
      <vt:lpstr>Analisi del processo di essiccazione del foraggio sul campo</vt:lpstr>
      <vt:lpstr>analisi del processo di evaporazione</vt:lpstr>
      <vt:lpstr>Ogni fase è caratterizzata da una SDS costante *</vt:lpstr>
      <vt:lpstr>Presentazione di PowerPoint</vt:lpstr>
      <vt:lpstr>Presentazione di PowerPoint</vt:lpstr>
      <vt:lpstr>Presentazione di PowerPoint</vt:lpstr>
    </vt:vector>
  </TitlesOfParts>
  <Manager>Lorenzo Benvenuti</Manager>
  <Company>Luigi Sartori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Origine degli alimenti -</dc:title>
  <dc:subject/>
  <dc:creator>Luigi Sartori</dc:creator>
  <cp:keywords/>
  <dc:description/>
  <cp:lastModifiedBy>Luigi Sartori</cp:lastModifiedBy>
  <cp:revision>50</cp:revision>
  <dcterms:created xsi:type="dcterms:W3CDTF">2012-04-01T07:08:40Z</dcterms:created>
  <dcterms:modified xsi:type="dcterms:W3CDTF">2014-03-17T12:49:47Z</dcterms:modified>
  <cp:category>didattica</cp:category>
</cp:coreProperties>
</file>