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emf" ContentType="image/x-emf"/>
  <Default Extension="xlsx" ContentType="application/vnd.openxmlformats-officedocument.spreadsheetml.sheet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notesSlides/notesSlide6.xml" ContentType="application/vnd.openxmlformats-officedocument.presentationml.notesSlide+xml"/>
  <Override PartName="/ppt/embeddings/oleObject5.bin" ContentType="application/vnd.openxmlformats-officedocument.oleObject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embeddings/oleObject6.bin" ContentType="application/vnd.openxmlformats-officedocument.oleObject"/>
  <Override PartName="/ppt/embeddings/oleObject7.bin" ContentType="application/vnd.openxmlformats-officedocument.oleObject"/>
  <Override PartName="/ppt/notesSlides/notesSlide11.xml" ContentType="application/vnd.openxmlformats-officedocument.presentationml.notesSlide+xml"/>
  <Override PartName="/ppt/charts/chart2.xml" ContentType="application/vnd.openxmlformats-officedocument.drawingml.chart+xml"/>
  <Override PartName="/ppt/notesSlides/notesSlide12.xml" ContentType="application/vnd.openxmlformats-officedocument.presentationml.notesSlide+xml"/>
  <Override PartName="/ppt/embeddings/oleObject8.bin" ContentType="application/vnd.openxmlformats-officedocument.oleObject"/>
  <Override PartName="/ppt/notesSlides/notesSlide13.xml" ContentType="application/vnd.openxmlformats-officedocument.presentationml.notesSlide+xml"/>
  <Override PartName="/ppt/embeddings/oleObject9.bin" ContentType="application/vnd.openxmlformats-officedocument.oleObject"/>
  <Override PartName="/ppt/notesSlides/notesSlide14.xml" ContentType="application/vnd.openxmlformats-officedocument.presentationml.notesSlide+xml"/>
  <Override PartName="/ppt/embeddings/oleObject10.bin" ContentType="application/vnd.openxmlformats-officedocument.oleObject"/>
  <Override PartName="/ppt/notesSlides/notesSlide15.xml" ContentType="application/vnd.openxmlformats-officedocument.presentationml.notesSlide+xml"/>
  <Override PartName="/ppt/embeddings/oleObject11.bin" ContentType="application/vnd.openxmlformats-officedocument.oleObject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4"/>
  </p:notesMasterIdLst>
  <p:handoutMasterIdLst>
    <p:handoutMasterId r:id="rId25"/>
  </p:handoutMasterIdLst>
  <p:sldIdLst>
    <p:sldId id="307" r:id="rId2"/>
    <p:sldId id="262" r:id="rId3"/>
    <p:sldId id="313" r:id="rId4"/>
    <p:sldId id="263" r:id="rId5"/>
    <p:sldId id="314" r:id="rId6"/>
    <p:sldId id="315" r:id="rId7"/>
    <p:sldId id="316" r:id="rId8"/>
    <p:sldId id="317" r:id="rId9"/>
    <p:sldId id="327" r:id="rId10"/>
    <p:sldId id="318" r:id="rId11"/>
    <p:sldId id="328" r:id="rId12"/>
    <p:sldId id="319" r:id="rId13"/>
    <p:sldId id="320" r:id="rId14"/>
    <p:sldId id="321" r:id="rId15"/>
    <p:sldId id="322" r:id="rId16"/>
    <p:sldId id="323" r:id="rId17"/>
    <p:sldId id="324" r:id="rId18"/>
    <p:sldId id="325" r:id="rId19"/>
    <p:sldId id="326" r:id="rId20"/>
    <p:sldId id="310" r:id="rId21"/>
    <p:sldId id="311" r:id="rId22"/>
    <p:sldId id="312" r:id="rId23"/>
  </p:sldIdLst>
  <p:sldSz cx="9144000" cy="6858000" type="screen4x3"/>
  <p:notesSz cx="7315200" cy="9601200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00"/>
    <a:srgbClr val="EAEAEA"/>
    <a:srgbClr val="FFFF00"/>
    <a:srgbClr val="96969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ile medio 2 - Color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3C2FFA5D-87B4-456A-9821-1D502468CF0F}" styleName="Stile con tema 1 - Color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3064" autoAdjust="0"/>
    <p:restoredTop sz="87769" autoAdjust="0"/>
  </p:normalViewPr>
  <p:slideViewPr>
    <p:cSldViewPr>
      <p:cViewPr varScale="1">
        <p:scale>
          <a:sx n="84" d="100"/>
          <a:sy n="84" d="100"/>
        </p:scale>
        <p:origin x="-1184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4" d="100"/>
        <a:sy n="124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notesMaster" Target="notesMasters/notesMaster1.xml"/><Relationship Id="rId25" Type="http://schemas.openxmlformats.org/officeDocument/2006/relationships/handoutMaster" Target="handoutMasters/handoutMaster1.xml"/><Relationship Id="rId26" Type="http://schemas.openxmlformats.org/officeDocument/2006/relationships/printerSettings" Target="printerSettings/printerSettings1.bin"/><Relationship Id="rId27" Type="http://schemas.openxmlformats.org/officeDocument/2006/relationships/presProps" Target="presProps.xml"/><Relationship Id="rId28" Type="http://schemas.openxmlformats.org/officeDocument/2006/relationships/viewProps" Target="viewProps.xml"/><Relationship Id="rId29" Type="http://schemas.openxmlformats.org/officeDocument/2006/relationships/theme" Target="theme/theme1.xml"/><Relationship Id="rId3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1.xlsx"/><Relationship Id="rId2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Foglio_di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7"/>
    </mc:Choice>
    <mc:Fallback>
      <c:style val="17"/>
    </mc:Fallback>
  </mc:AlternateContent>
  <c:chart>
    <c:autoTitleDeleted val="1"/>
    <c:plotArea>
      <c:layout/>
      <c:areaChart>
        <c:grouping val="stacke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Valore Y 1</c:v>
                </c:pt>
              </c:strCache>
            </c:strRef>
          </c:tx>
          <c:cat>
            <c:numRef>
              <c:f>Foglio1!$A$2:$A$7</c:f>
              <c:numCache>
                <c:formatCode>General</c:formatCode>
                <c:ptCount val="6"/>
                <c:pt idx="0">
                  <c:v>0.0</c:v>
                </c:pt>
                <c:pt idx="1">
                  <c:v>20.0</c:v>
                </c:pt>
                <c:pt idx="2">
                  <c:v>40.0</c:v>
                </c:pt>
                <c:pt idx="3">
                  <c:v>60.0</c:v>
                </c:pt>
                <c:pt idx="4">
                  <c:v>80.0</c:v>
                </c:pt>
                <c:pt idx="5">
                  <c:v>90.0</c:v>
                </c:pt>
              </c:numCache>
            </c:numRef>
          </c:cat>
          <c:val>
            <c:numRef>
              <c:f>Foglio1!$B$2:$B$7</c:f>
              <c:numCache>
                <c:formatCode>General</c:formatCode>
                <c:ptCount val="6"/>
                <c:pt idx="0">
                  <c:v>9.0</c:v>
                </c:pt>
                <c:pt idx="1">
                  <c:v>10.0</c:v>
                </c:pt>
                <c:pt idx="2">
                  <c:v>13.0</c:v>
                </c:pt>
                <c:pt idx="3">
                  <c:v>18.0</c:v>
                </c:pt>
                <c:pt idx="4">
                  <c:v>30.0</c:v>
                </c:pt>
                <c:pt idx="5">
                  <c:v>45.0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axId val="2143952888"/>
        <c:axId val="2143958536"/>
      </c:areaChart>
      <c:catAx>
        <c:axId val="2143952888"/>
        <c:scaling>
          <c:orientation val="minMax"/>
        </c:scaling>
        <c:delete val="0"/>
        <c:axPos val="b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it-IT" dirty="0"/>
                  <a:t>Umidità relativa </a:t>
                </a:r>
                <a:r>
                  <a:rPr lang="it-IT" dirty="0" smtClean="0"/>
                  <a:t>del</a:t>
                </a:r>
                <a:r>
                  <a:rPr lang="fr-FR" dirty="0" smtClean="0"/>
                  <a:t>l'</a:t>
                </a:r>
                <a:r>
                  <a:rPr lang="it-IT" dirty="0" smtClean="0"/>
                  <a:t>aria </a:t>
                </a:r>
                <a:r>
                  <a:rPr lang="it-IT" dirty="0"/>
                  <a:t>(%)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43958536"/>
        <c:crosses val="autoZero"/>
        <c:auto val="1"/>
        <c:lblAlgn val="ctr"/>
        <c:lblOffset val="100"/>
        <c:noMultiLvlLbl val="0"/>
      </c:catAx>
      <c:valAx>
        <c:axId val="214395853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/>
                  <a:t>Umidità del foraggio (%)</a:t>
                </a:r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143952888"/>
        <c:crosses val="autoZero"/>
        <c:crossBetween val="midCat"/>
        <c:majorUnit val="10.0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it-IT"/>
  <c:roundedCorners val="0"/>
  <mc:AlternateContent xmlns:mc="http://schemas.openxmlformats.org/markup-compatibility/2006">
    <mc:Choice xmlns:c14="http://schemas.microsoft.com/office/drawing/2007/8/2/chart" Requires="c14">
      <c14:style val="118"/>
    </mc:Choice>
    <mc:Fallback>
      <c:style val="18"/>
    </mc:Fallback>
  </mc:AlternateContent>
  <c:chart>
    <c:autoTitleDeleted val="0"/>
    <c:plotArea>
      <c:layout/>
      <c:lineChart>
        <c:grouping val="standard"/>
        <c:varyColors val="0"/>
        <c:ser>
          <c:idx val="0"/>
          <c:order val="0"/>
          <c:tx>
            <c:strRef>
              <c:f>Foglio1!$B$1</c:f>
              <c:strCache>
                <c:ptCount val="1"/>
                <c:pt idx="0">
                  <c:v>temperatura</c:v>
                </c:pt>
              </c:strCache>
            </c:strRef>
          </c:tx>
          <c:marker>
            <c:symbol val="none"/>
          </c:marker>
          <c:cat>
            <c:numRef>
              <c:f>Foglio1!$A$2:$A$14</c:f>
              <c:numCache>
                <c:formatCode>General</c:formatCode>
                <c:ptCount val="13"/>
                <c:pt idx="0">
                  <c:v>7.0</c:v>
                </c:pt>
                <c:pt idx="1">
                  <c:v>8.0</c:v>
                </c:pt>
                <c:pt idx="2">
                  <c:v>9.0</c:v>
                </c:pt>
                <c:pt idx="3">
                  <c:v>10.0</c:v>
                </c:pt>
                <c:pt idx="4">
                  <c:v>11.0</c:v>
                </c:pt>
                <c:pt idx="5">
                  <c:v>12.0</c:v>
                </c:pt>
                <c:pt idx="6">
                  <c:v>13.0</c:v>
                </c:pt>
                <c:pt idx="7">
                  <c:v>14.0</c:v>
                </c:pt>
                <c:pt idx="8">
                  <c:v>15.0</c:v>
                </c:pt>
                <c:pt idx="9">
                  <c:v>16.0</c:v>
                </c:pt>
                <c:pt idx="10">
                  <c:v>17.0</c:v>
                </c:pt>
                <c:pt idx="11">
                  <c:v>18.0</c:v>
                </c:pt>
                <c:pt idx="12">
                  <c:v>19.0</c:v>
                </c:pt>
              </c:numCache>
            </c:numRef>
          </c:cat>
          <c:val>
            <c:numRef>
              <c:f>Foglio1!$B$2:$B$14</c:f>
              <c:numCache>
                <c:formatCode>General</c:formatCode>
                <c:ptCount val="13"/>
                <c:pt idx="0">
                  <c:v>15.0</c:v>
                </c:pt>
                <c:pt idx="1">
                  <c:v>17.0</c:v>
                </c:pt>
                <c:pt idx="2">
                  <c:v>19.0</c:v>
                </c:pt>
                <c:pt idx="3">
                  <c:v>20.0</c:v>
                </c:pt>
                <c:pt idx="4">
                  <c:v>21.0</c:v>
                </c:pt>
                <c:pt idx="5">
                  <c:v>21.0</c:v>
                </c:pt>
                <c:pt idx="6">
                  <c:v>22.0</c:v>
                </c:pt>
                <c:pt idx="7">
                  <c:v>22.0</c:v>
                </c:pt>
                <c:pt idx="8">
                  <c:v>21.0</c:v>
                </c:pt>
                <c:pt idx="9">
                  <c:v>20.0</c:v>
                </c:pt>
                <c:pt idx="10">
                  <c:v>19.0</c:v>
                </c:pt>
                <c:pt idx="11">
                  <c:v>18.0</c:v>
                </c:pt>
                <c:pt idx="12">
                  <c:v>16.0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Foglio1!$C$1</c:f>
              <c:strCache>
                <c:ptCount val="1"/>
                <c:pt idx="0">
                  <c:v>umidità</c:v>
                </c:pt>
              </c:strCache>
            </c:strRef>
          </c:tx>
          <c:marker>
            <c:symbol val="none"/>
          </c:marker>
          <c:cat>
            <c:numRef>
              <c:f>Foglio1!$A$2:$A$14</c:f>
              <c:numCache>
                <c:formatCode>General</c:formatCode>
                <c:ptCount val="13"/>
                <c:pt idx="0">
                  <c:v>7.0</c:v>
                </c:pt>
                <c:pt idx="1">
                  <c:v>8.0</c:v>
                </c:pt>
                <c:pt idx="2">
                  <c:v>9.0</c:v>
                </c:pt>
                <c:pt idx="3">
                  <c:v>10.0</c:v>
                </c:pt>
                <c:pt idx="4">
                  <c:v>11.0</c:v>
                </c:pt>
                <c:pt idx="5">
                  <c:v>12.0</c:v>
                </c:pt>
                <c:pt idx="6">
                  <c:v>13.0</c:v>
                </c:pt>
                <c:pt idx="7">
                  <c:v>14.0</c:v>
                </c:pt>
                <c:pt idx="8">
                  <c:v>15.0</c:v>
                </c:pt>
                <c:pt idx="9">
                  <c:v>16.0</c:v>
                </c:pt>
                <c:pt idx="10">
                  <c:v>17.0</c:v>
                </c:pt>
                <c:pt idx="11">
                  <c:v>18.0</c:v>
                </c:pt>
                <c:pt idx="12">
                  <c:v>19.0</c:v>
                </c:pt>
              </c:numCache>
            </c:numRef>
          </c:cat>
          <c:val>
            <c:numRef>
              <c:f>Foglio1!$C$2:$C$14</c:f>
              <c:numCache>
                <c:formatCode>General</c:formatCode>
                <c:ptCount val="13"/>
                <c:pt idx="0">
                  <c:v>83.0</c:v>
                </c:pt>
                <c:pt idx="1">
                  <c:v>75.0</c:v>
                </c:pt>
                <c:pt idx="2">
                  <c:v>66.0</c:v>
                </c:pt>
                <c:pt idx="3">
                  <c:v>55.0</c:v>
                </c:pt>
                <c:pt idx="4">
                  <c:v>50.0</c:v>
                </c:pt>
                <c:pt idx="5">
                  <c:v>47.0</c:v>
                </c:pt>
                <c:pt idx="6">
                  <c:v>45.0</c:v>
                </c:pt>
                <c:pt idx="7">
                  <c:v>42.0</c:v>
                </c:pt>
                <c:pt idx="8">
                  <c:v>45.0</c:v>
                </c:pt>
                <c:pt idx="9">
                  <c:v>60.0</c:v>
                </c:pt>
                <c:pt idx="10">
                  <c:v>65.0</c:v>
                </c:pt>
                <c:pt idx="11">
                  <c:v>69.0</c:v>
                </c:pt>
                <c:pt idx="12">
                  <c:v>77.0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7566440"/>
        <c:axId val="1787572056"/>
      </c:lineChart>
      <c:lineChart>
        <c:grouping val="standard"/>
        <c:varyColors val="0"/>
        <c:ser>
          <c:idx val="2"/>
          <c:order val="2"/>
          <c:tx>
            <c:strRef>
              <c:f>Foglio1!$D$1</c:f>
              <c:strCache>
                <c:ptCount val="1"/>
                <c:pt idx="0">
                  <c:v>DS</c:v>
                </c:pt>
              </c:strCache>
            </c:strRef>
          </c:tx>
          <c:spPr>
            <a:ln>
              <a:solidFill>
                <a:srgbClr val="FF0000"/>
              </a:solidFill>
            </a:ln>
          </c:spPr>
          <c:marker>
            <c:symbol val="none"/>
          </c:marker>
          <c:cat>
            <c:numRef>
              <c:f>Foglio1!$A$2:$A$14</c:f>
              <c:numCache>
                <c:formatCode>General</c:formatCode>
                <c:ptCount val="13"/>
                <c:pt idx="0">
                  <c:v>7.0</c:v>
                </c:pt>
                <c:pt idx="1">
                  <c:v>8.0</c:v>
                </c:pt>
                <c:pt idx="2">
                  <c:v>9.0</c:v>
                </c:pt>
                <c:pt idx="3">
                  <c:v>10.0</c:v>
                </c:pt>
                <c:pt idx="4">
                  <c:v>11.0</c:v>
                </c:pt>
                <c:pt idx="5">
                  <c:v>12.0</c:v>
                </c:pt>
                <c:pt idx="6">
                  <c:v>13.0</c:v>
                </c:pt>
                <c:pt idx="7">
                  <c:v>14.0</c:v>
                </c:pt>
                <c:pt idx="8">
                  <c:v>15.0</c:v>
                </c:pt>
                <c:pt idx="9">
                  <c:v>16.0</c:v>
                </c:pt>
                <c:pt idx="10">
                  <c:v>17.0</c:v>
                </c:pt>
                <c:pt idx="11">
                  <c:v>18.0</c:v>
                </c:pt>
                <c:pt idx="12">
                  <c:v>19.0</c:v>
                </c:pt>
              </c:numCache>
            </c:numRef>
          </c:cat>
          <c:val>
            <c:numRef>
              <c:f>Foglio1!$D$2:$D$14</c:f>
              <c:numCache>
                <c:formatCode>General</c:formatCode>
                <c:ptCount val="13"/>
                <c:pt idx="0">
                  <c:v>2.0</c:v>
                </c:pt>
                <c:pt idx="1">
                  <c:v>3.5</c:v>
                </c:pt>
                <c:pt idx="2">
                  <c:v>5.5</c:v>
                </c:pt>
                <c:pt idx="3">
                  <c:v>7.5</c:v>
                </c:pt>
                <c:pt idx="4">
                  <c:v>9.0</c:v>
                </c:pt>
                <c:pt idx="5">
                  <c:v>9.5</c:v>
                </c:pt>
                <c:pt idx="6">
                  <c:v>10.5</c:v>
                </c:pt>
                <c:pt idx="7">
                  <c:v>11.0</c:v>
                </c:pt>
                <c:pt idx="8">
                  <c:v>10.0</c:v>
                </c:pt>
                <c:pt idx="9">
                  <c:v>7.0</c:v>
                </c:pt>
                <c:pt idx="10">
                  <c:v>6.0</c:v>
                </c:pt>
                <c:pt idx="11">
                  <c:v>5.0</c:v>
                </c:pt>
                <c:pt idx="12">
                  <c:v>3.0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787584280"/>
        <c:axId val="1787578088"/>
      </c:lineChart>
      <c:catAx>
        <c:axId val="1787566440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it-IT" dirty="0" smtClean="0"/>
                  <a:t>Ora del giorno</a:t>
                </a:r>
                <a:endParaRPr lang="it-IT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87572056"/>
        <c:crosses val="autoZero"/>
        <c:auto val="1"/>
        <c:lblAlgn val="ctr"/>
        <c:lblOffset val="100"/>
        <c:noMultiLvlLbl val="0"/>
      </c:catAx>
      <c:valAx>
        <c:axId val="1787572056"/>
        <c:scaling>
          <c:orientation val="minMax"/>
        </c:scaling>
        <c:delete val="0"/>
        <c:axPos val="l"/>
        <c:majorGridlines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 dirty="0" smtClean="0"/>
                  <a:t>Temperatura</a:t>
                </a:r>
                <a:r>
                  <a:rPr lang="it-IT" baseline="0" dirty="0" smtClean="0"/>
                  <a:t> </a:t>
                </a:r>
                <a:r>
                  <a:rPr lang="it-IT" dirty="0" smtClean="0"/>
                  <a:t>°C o umidità %</a:t>
                </a:r>
                <a:endParaRPr lang="it-IT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87566440"/>
        <c:crosses val="autoZero"/>
        <c:crossBetween val="between"/>
      </c:valAx>
      <c:valAx>
        <c:axId val="1787578088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it-IT" dirty="0" smtClean="0"/>
                  <a:t>DS (g </a:t>
                </a:r>
                <a:r>
                  <a:rPr lang="it-IT" smtClean="0"/>
                  <a:t>H</a:t>
                </a:r>
                <a:r>
                  <a:rPr lang="it-IT" baseline="-25000" smtClean="0"/>
                  <a:t>2</a:t>
                </a:r>
                <a:r>
                  <a:rPr lang="it-IT" smtClean="0"/>
                  <a:t>O/m</a:t>
                </a:r>
                <a:r>
                  <a:rPr lang="it-IT" baseline="30000" smtClean="0"/>
                  <a:t>3 </a:t>
                </a:r>
                <a:r>
                  <a:rPr lang="it-IT" baseline="0" dirty="0" smtClean="0"/>
                  <a:t>aria)</a:t>
                </a:r>
                <a:endParaRPr lang="it-IT" baseline="0" dirty="0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1787584280"/>
        <c:crosses val="max"/>
        <c:crossBetween val="between"/>
      </c:valAx>
      <c:catAx>
        <c:axId val="178758428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1787578088"/>
        <c:crosses val="autoZero"/>
        <c:auto val="1"/>
        <c:lblAlgn val="ctr"/>
        <c:lblOffset val="100"/>
        <c:noMultiLvlLbl val="0"/>
      </c:catAx>
    </c:plotArea>
    <c:legend>
      <c:legendPos val="r"/>
      <c:layout/>
      <c:overlay val="0"/>
    </c:legend>
    <c:plotVisOnly val="1"/>
    <c:dispBlanksAs val="gap"/>
    <c:showDLblsOverMax val="0"/>
  </c:chart>
  <c:txPr>
    <a:bodyPr/>
    <a:lstStyle/>
    <a:p>
      <a:pPr>
        <a:defRPr sz="1800"/>
      </a:pPr>
      <a:endParaRPr lang="it-IT"/>
    </a:p>
  </c:txPr>
  <c:externalData r:id="rId1">
    <c:autoUpdate val="0"/>
  </c:externalData>
</c:chartSpace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4" Type="http://schemas.openxmlformats.org/officeDocument/2006/relationships/image" Target="../media/image4.emf"/><Relationship Id="rId1" Type="http://schemas.openxmlformats.org/officeDocument/2006/relationships/image" Target="../media/image1.emf"/><Relationship Id="rId2" Type="http://schemas.openxmlformats.org/officeDocument/2006/relationships/image" Target="../media/image2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Relationship Id="rId2" Type="http://schemas.openxmlformats.org/officeDocument/2006/relationships/image" Target="../media/image8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0.52362</cdr:x>
      <cdr:y>0.60631</cdr:y>
    </cdr:from>
    <cdr:to>
      <cdr:x>0.93706</cdr:x>
      <cdr:y>0.71262</cdr:y>
    </cdr:to>
    <cdr:sp macro="" textlink="">
      <cdr:nvSpPr>
        <cdr:cNvPr id="2" name="CasellaDiTesto 1"/>
        <cdr:cNvSpPr txBox="1"/>
      </cdr:nvSpPr>
      <cdr:spPr>
        <a:xfrm xmlns:a="http://schemas.openxmlformats.org/drawingml/2006/main">
          <a:off x="3192016" y="2464048"/>
          <a:ext cx="252028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none" rtlCol="0"/>
        <a:lstStyle xmlns:a="http://schemas.openxmlformats.org/drawingml/2006/main"/>
        <a:p xmlns:a="http://schemas.openxmlformats.org/drawingml/2006/main">
          <a:r>
            <a:rPr lang="it-IT" sz="2000" dirty="0" smtClean="0">
              <a:solidFill>
                <a:srgbClr val="FF0000"/>
              </a:solidFill>
            </a:rPr>
            <a:t>Essiccazione inoperante</a:t>
          </a:r>
          <a:endParaRPr lang="it-IT" sz="2000" dirty="0">
            <a:solidFill>
              <a:srgbClr val="FF0000"/>
            </a:solidFill>
          </a:endParaRPr>
        </a:p>
      </cdr:txBody>
    </cdr:sp>
  </cdr:relSizeAnchor>
  <cdr:relSizeAnchor xmlns:cdr="http://schemas.openxmlformats.org/drawingml/2006/chartDrawing">
    <cdr:from>
      <cdr:x>0.22832</cdr:x>
      <cdr:y>0.26966</cdr:y>
    </cdr:from>
    <cdr:to>
      <cdr:x>0.64175</cdr:x>
      <cdr:y>0.37597</cdr:y>
    </cdr:to>
    <cdr:sp macro="" textlink="">
      <cdr:nvSpPr>
        <cdr:cNvPr id="3" name="CasellaDiTesto 2"/>
        <cdr:cNvSpPr txBox="1"/>
      </cdr:nvSpPr>
      <cdr:spPr>
        <a:xfrm xmlns:a="http://schemas.openxmlformats.org/drawingml/2006/main">
          <a:off x="1391816" y="1095896"/>
          <a:ext cx="2520280" cy="4320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non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it-IT" sz="1800" dirty="0" smtClean="0">
              <a:solidFill>
                <a:srgbClr val="FF0000"/>
              </a:solidFill>
            </a:rPr>
            <a:t>Essiccazione efficace</a:t>
          </a:r>
          <a:endParaRPr lang="it-IT" sz="1800" dirty="0">
            <a:solidFill>
              <a:srgbClr val="FF0000"/>
            </a:solidFill>
          </a:endParaRP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it-IT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144963" y="0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t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endParaRPr lang="it-IT"/>
          </a:p>
        </p:txBody>
      </p:sp>
      <p:sp>
        <p:nvSpPr>
          <p:cNvPr id="3584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121775"/>
            <a:ext cx="3170238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defTabSz="966788">
              <a:defRPr sz="1300"/>
            </a:lvl1pPr>
          </a:lstStyle>
          <a:p>
            <a:endParaRPr lang="it-IT"/>
          </a:p>
        </p:txBody>
      </p:sp>
      <p:sp>
        <p:nvSpPr>
          <p:cNvPr id="3584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144963" y="9121775"/>
            <a:ext cx="3170237" cy="47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6661" tIns="48331" rIns="96661" bIns="48331" numCol="1" anchor="b" anchorCtr="0" compatLnSpc="1">
            <a:prstTxWarp prst="textNoShape">
              <a:avLst/>
            </a:prstTxWarp>
          </a:bodyPr>
          <a:lstStyle>
            <a:lvl1pPr algn="r" defTabSz="966788">
              <a:defRPr sz="1300"/>
            </a:lvl1pPr>
          </a:lstStyle>
          <a:p>
            <a:fld id="{97935D64-92C3-1C42-BE2A-A42BB1E057D7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5247188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1026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69635" name="Rectangle 1027"/>
          <p:cNvSpPr>
            <a:spLocks noGrp="1" noChangeArrowheads="1"/>
          </p:cNvSpPr>
          <p:nvPr>
            <p:ph type="dt" idx="1"/>
          </p:nvPr>
        </p:nvSpPr>
        <p:spPr bwMode="auto">
          <a:xfrm>
            <a:off x="4114800" y="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it-IT"/>
          </a:p>
        </p:txBody>
      </p:sp>
      <p:sp>
        <p:nvSpPr>
          <p:cNvPr id="69636" name="Rectangle 1028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219200" y="685800"/>
            <a:ext cx="4876800" cy="36576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69637" name="Rectangle 1029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90600" y="4572000"/>
            <a:ext cx="5334000" cy="4343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69638" name="Rectangle 1030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1440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it-IT"/>
          </a:p>
        </p:txBody>
      </p:sp>
      <p:sp>
        <p:nvSpPr>
          <p:cNvPr id="69639" name="Rectangle 1031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114800" y="91440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15723C64-1081-D343-8089-27A2369EB14C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518328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Transizione_di_fase" TargetMode="External"/><Relationship Id="rId4" Type="http://schemas.openxmlformats.org/officeDocument/2006/relationships/hyperlink" Target="http://it.wikipedia.org/wiki/Ambiente_(termodinamica)" TargetMode="External"/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10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1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1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1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_rels/notesSlide1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8.xml"/></Relationships>
</file>

<file path=ppt/notesSlides/_rels/notesSlide1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9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66425FF-D028-3F4B-84FA-F9CEF30A42A5}" type="slidenum">
              <a:rPr lang="it-IT"/>
              <a:pPr/>
              <a:t>2</a:t>
            </a:fld>
            <a:endParaRPr lang="it-IT"/>
          </a:p>
        </p:txBody>
      </p:sp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La pressione con</a:t>
            </a:r>
            <a:r>
              <a:rPr lang="it-IT" baseline="0" dirty="0" smtClean="0"/>
              <a:t> cui l’acqua è trattenuta dalla pianta deve essere inferiore alla pressione di vapore dell’aria circostante del </a:t>
            </a:r>
            <a:r>
              <a:rPr lang="it-IT" baseline="0" dirty="0" smtClean="0"/>
              <a:t>foraggio</a:t>
            </a:r>
          </a:p>
          <a:p>
            <a:r>
              <a:rPr lang="it-IT" baseline="0" dirty="0" smtClean="0"/>
              <a:t>La pressione di vapore dell’aria è inferiore alla </a:t>
            </a:r>
            <a:r>
              <a:rPr lang="it-IT" dirty="0" smtClean="0"/>
              <a:t>pressione con</a:t>
            </a:r>
            <a:r>
              <a:rPr lang="it-IT" baseline="0" dirty="0" smtClean="0"/>
              <a:t> cui l’acqua è trattenuta dalla pianta</a:t>
            </a:r>
            <a:endParaRPr lang="it-IT" baseline="0" dirty="0" smtClean="0"/>
          </a:p>
          <a:p>
            <a:r>
              <a:rPr lang="it-IT" dirty="0" smtClean="0"/>
              <a:t>L'evaporazione è una </a:t>
            </a:r>
            <a:r>
              <a:rPr lang="it-IT" dirty="0" smtClean="0">
                <a:hlinkClick r:id="rId3" tooltip="Transizione di fase"/>
              </a:rPr>
              <a:t>transizione di fase</a:t>
            </a:r>
            <a:r>
              <a:rPr lang="it-IT" dirty="0" smtClean="0"/>
              <a:t> liquido-vapore che avviene fintanto che la tensione di vapore del liquido è maggiore della pressione del vapore nell'</a:t>
            </a:r>
            <a:r>
              <a:rPr lang="it-IT" dirty="0" smtClean="0">
                <a:hlinkClick r:id="rId4" tooltip="Ambiente (termodinamica)"/>
              </a:rPr>
              <a:t>ambiente</a:t>
            </a:r>
            <a:r>
              <a:rPr lang="it-IT" dirty="0" smtClean="0"/>
              <a:t> </a:t>
            </a:r>
            <a:endParaRPr lang="it-IT"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FA0D85B-3E2D-F546-B069-70A820EA51D2}" type="slidenum">
              <a:rPr lang="it-IT"/>
              <a:pPr/>
              <a:t>12</a:t>
            </a:fld>
            <a:endParaRPr lang="it-IT"/>
          </a:p>
        </p:txBody>
      </p:sp>
      <p:sp>
        <p:nvSpPr>
          <p:cNvPr id="133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3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1AF2BC9A-4B1A-FA40-B62D-1F45E0F8FBB2}" type="slidenum">
              <a:rPr lang="it-IT"/>
              <a:pPr/>
              <a:t>13</a:t>
            </a:fld>
            <a:endParaRPr lang="it-IT"/>
          </a:p>
        </p:txBody>
      </p:sp>
      <p:sp>
        <p:nvSpPr>
          <p:cNvPr id="921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216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54C908EB-5353-2A4A-8518-8C632BAF89A0}" type="slidenum">
              <a:rPr lang="it-IT"/>
              <a:pPr/>
              <a:t>14</a:t>
            </a:fld>
            <a:endParaRPr lang="it-IT"/>
          </a:p>
        </p:txBody>
      </p:sp>
      <p:sp>
        <p:nvSpPr>
          <p:cNvPr id="931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31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AB9BD53-254E-5F4B-9AD1-55238F14C09F}" type="slidenum">
              <a:rPr lang="it-IT"/>
              <a:pPr/>
              <a:t>15</a:t>
            </a:fld>
            <a:endParaRPr lang="it-IT"/>
          </a:p>
        </p:txBody>
      </p:sp>
      <p:sp>
        <p:nvSpPr>
          <p:cNvPr id="942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42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B821D05-AFB9-604C-B8BE-EBAE3D3D2BF8}" type="slidenum">
              <a:rPr lang="it-IT"/>
              <a:pPr/>
              <a:t>16</a:t>
            </a:fld>
            <a:endParaRPr lang="it-IT"/>
          </a:p>
        </p:txBody>
      </p:sp>
      <p:sp>
        <p:nvSpPr>
          <p:cNvPr id="952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52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1236C74-FAB4-FE48-9F22-DC9594A9FC3E}" type="slidenum">
              <a:rPr lang="it-IT"/>
              <a:pPr/>
              <a:t>17</a:t>
            </a:fld>
            <a:endParaRPr lang="it-IT"/>
          </a:p>
        </p:txBody>
      </p:sp>
      <p:sp>
        <p:nvSpPr>
          <p:cNvPr id="962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62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66B3B4C-9E62-E04B-B929-D3EB181715C6}" type="slidenum">
              <a:rPr lang="it-IT"/>
              <a:pPr/>
              <a:t>18</a:t>
            </a:fld>
            <a:endParaRPr lang="it-IT"/>
          </a:p>
        </p:txBody>
      </p:sp>
      <p:sp>
        <p:nvSpPr>
          <p:cNvPr id="972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72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 smtClean="0"/>
              <a:t>Il tasso di perdita del</a:t>
            </a:r>
            <a:r>
              <a:rPr lang="fr-FR" dirty="0" smtClean="0"/>
              <a:t>l'</a:t>
            </a:r>
            <a:r>
              <a:rPr lang="it-IT" dirty="0" smtClean="0"/>
              <a:t>acqua non è costante. Subito dopo il taglio è elevato perché </a:t>
            </a:r>
            <a:r>
              <a:rPr lang="fr-FR" dirty="0" smtClean="0"/>
              <a:t>l'</a:t>
            </a:r>
            <a:r>
              <a:rPr lang="it-IT" dirty="0" smtClean="0"/>
              <a:t>acqua contenuta nei vasi e negli spazi intercellulari è piuttosto “libera” per la presenza di stomi ancora aperti, ma entro 1-2 ore si verifica una forte riduzione, per la chiusura di queste aperture, conseguente alla perdita di turgore cellulare.</a:t>
            </a:r>
          </a:p>
          <a:p>
            <a:r>
              <a:rPr lang="it-IT" dirty="0" smtClean="0"/>
              <a:t>Da questo momento in poi </a:t>
            </a:r>
            <a:r>
              <a:rPr lang="fr-FR" dirty="0" smtClean="0"/>
              <a:t>l'</a:t>
            </a:r>
            <a:r>
              <a:rPr lang="it-IT" dirty="0" smtClean="0"/>
              <a:t>acqua, per diffondere nel</a:t>
            </a:r>
            <a:r>
              <a:rPr lang="fr-FR" dirty="0" smtClean="0"/>
              <a:t>l'</a:t>
            </a:r>
            <a:r>
              <a:rPr lang="it-IT" dirty="0" smtClean="0"/>
              <a:t>atmosfera, deve superare diversi ostacoli, quali: le pareti cellulari, </a:t>
            </a:r>
            <a:r>
              <a:rPr lang="fr-FR" dirty="0" smtClean="0"/>
              <a:t>l'</a:t>
            </a:r>
            <a:r>
              <a:rPr lang="it-IT" dirty="0" smtClean="0"/>
              <a:t>epidermide e la cuticola che, con il suo strato ceroso, rappresenta </a:t>
            </a:r>
            <a:r>
              <a:rPr lang="fr-FR" dirty="0" smtClean="0"/>
              <a:t>l'</a:t>
            </a:r>
            <a:r>
              <a:rPr lang="it-IT" dirty="0" smtClean="0"/>
              <a:t>impedimento maggiore; ne risulta un tasso di perdita decrescente, tanto che per ogni ulteriore perdita di acqua necessiterà un tempo progressivamente maggiore.</a:t>
            </a:r>
          </a:p>
          <a:p>
            <a:r>
              <a:rPr lang="it-IT" dirty="0" smtClean="0"/>
              <a:t>Tra le diverse parti della pianta le lamine fogliari nelle graminacee e la foglia intera nelle leguminose seccano più rapidamente degli steli per il maggiore rapporto superficie/volume, la maggiore densità degli stomi e il minore spessore della cuticola; quando queste sono secche gli steli presentano ancora almeno 1/3 del contenuto originario di acqua.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50CA28-B7A3-F44F-8EEE-B1DBB7C2CB52}" type="slidenum">
              <a:rPr lang="it-IT"/>
              <a:pPr/>
              <a:t>19</a:t>
            </a:fld>
            <a:endParaRPr lang="it-IT"/>
          </a:p>
        </p:txBody>
      </p:sp>
      <p:sp>
        <p:nvSpPr>
          <p:cNvPr id="983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83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E924BFC-3B9D-9D41-9A1B-AA242496E29D}" type="slidenum">
              <a:rPr lang="it-IT"/>
              <a:pPr/>
              <a:t>4</a:t>
            </a:fld>
            <a:endParaRPr lang="it-IT"/>
          </a:p>
        </p:txBody>
      </p:sp>
      <p:sp>
        <p:nvSpPr>
          <p:cNvPr id="89090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89091" name="Rectangle 1027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D1F7D79-9447-E540-963C-B1862F01436A}" type="slidenum">
              <a:rPr lang="it-IT"/>
              <a:pPr/>
              <a:t>5</a:t>
            </a:fld>
            <a:endParaRPr lang="it-IT"/>
          </a:p>
        </p:txBody>
      </p:sp>
      <p:sp>
        <p:nvSpPr>
          <p:cNvPr id="901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01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29EE35B-0F5D-A246-80D2-9878026CEADB}" type="slidenum">
              <a:rPr lang="it-IT"/>
              <a:pPr/>
              <a:t>6</a:t>
            </a:fld>
            <a:endParaRPr lang="it-IT"/>
          </a:p>
        </p:txBody>
      </p:sp>
      <p:sp>
        <p:nvSpPr>
          <p:cNvPr id="1300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00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E0A5CF8-96C2-AC48-B431-8A2BDD4692B2}" type="slidenum">
              <a:rPr lang="it-IT"/>
              <a:pPr/>
              <a:t>7</a:t>
            </a:fld>
            <a:endParaRPr lang="it-IT"/>
          </a:p>
        </p:txBody>
      </p:sp>
      <p:sp>
        <p:nvSpPr>
          <p:cNvPr id="1310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107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B13FF52-667E-7542-A05C-1F6D0DB2D05E}" type="slidenum">
              <a:rPr lang="it-IT"/>
              <a:pPr/>
              <a:t>8</a:t>
            </a:fld>
            <a:endParaRPr lang="it-IT"/>
          </a:p>
        </p:txBody>
      </p:sp>
      <p:sp>
        <p:nvSpPr>
          <p:cNvPr id="1320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1320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917831-EE51-874F-80F4-FB4A16C4172D}" type="slidenum">
              <a:rPr lang="it-IT"/>
              <a:pPr>
                <a:defRPr/>
              </a:pPr>
              <a:t>9</a:t>
            </a:fld>
            <a:endParaRPr lang="it-IT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1031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C9BCBB5-BF3A-7E4A-8084-9C347572F8C5}" type="slidenum">
              <a:rPr lang="it-IT"/>
              <a:pPr/>
              <a:t>10</a:t>
            </a:fld>
            <a:endParaRPr lang="it-IT"/>
          </a:p>
        </p:txBody>
      </p:sp>
      <p:sp>
        <p:nvSpPr>
          <p:cNvPr id="9113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9113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it-IT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47917831-EE51-874F-80F4-FB4A16C4172D}" type="slidenum">
              <a:rPr lang="it-IT"/>
              <a:pPr>
                <a:defRPr/>
              </a:pPr>
              <a:t>11</a:t>
            </a:fld>
            <a:endParaRPr lang="it-IT"/>
          </a:p>
        </p:txBody>
      </p:sp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defRPr/>
            </a:pPr>
            <a:endParaRPr lang="it-IT" smtClean="0"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947A050-A21E-FB4E-AD1B-D0DAE49B0467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54005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CD3ACA9-F4A3-D94D-B824-6D84F001C3C4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999753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515100" y="609600"/>
            <a:ext cx="1943100" cy="5486400"/>
          </a:xfrm>
        </p:spPr>
        <p:txBody>
          <a:bodyPr vert="eaVert"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685800" y="609600"/>
            <a:ext cx="5676900" cy="5486400"/>
          </a:xfrm>
        </p:spPr>
        <p:txBody>
          <a:bodyPr vert="eaVert"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B57CBED-3C4A-5F45-B9F3-607D991327E6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5514239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hart" preserve="1">
  <p:cSld name="Titolo, testo e grafi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grafico 3"/>
          <p:cNvSpPr>
            <a:spLocks noGrp="1"/>
          </p:cNvSpPr>
          <p:nvPr>
            <p:ph type="chart"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/>
          <a:p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EBB3F35B-F587-0542-AB97-35BC6A8291E8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708185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F2EF06-911E-BD42-8383-EC318F28B3EC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196544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4E80DEA-A3A3-DF40-B858-6349A8D1779E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8216930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Contenuto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6858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981200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C29151E-537B-464E-A62D-45F248B62DD7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551986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8D630F1-14CC-AA4C-A300-4781FEE56CEA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4547625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C772704-0A00-0243-89A5-4C7F45FC1A15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169805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A6C4282-8EC5-9640-8E2E-D9F1F65BED24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669320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94A0200-D877-EB4A-9E52-A9CC769F4589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687543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stile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ACAF452-1003-8141-96A0-4AB9DB161EFC}" type="slidenum">
              <a:rPr lang="it-IT"/>
              <a:pPr/>
              <a:t>‹n.›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2614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EAEAE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stile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it-IT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it-IT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>
              <ma14:placeholderFlag xmlns:ma14="http://schemas.microsoft.com/office/mac/drawingml/2011/main" val="1"/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ED55B7A5-0E31-2B49-BC1C-2648140FD881}" type="slidenum">
              <a:rPr lang="it-IT"/>
              <a:pPr/>
              <a:t>‹n.›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charset="0"/>
          <a:ea typeface="ＭＳ Ｐゴシック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it-IT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0.xml"/><Relationship Id="rId4" Type="http://schemas.openxmlformats.org/officeDocument/2006/relationships/oleObject" Target="../embeddings/oleObject6.bin"/><Relationship Id="rId5" Type="http://schemas.openxmlformats.org/officeDocument/2006/relationships/image" Target="../media/image7.emf"/><Relationship Id="rId6" Type="http://schemas.openxmlformats.org/officeDocument/2006/relationships/oleObject" Target="../embeddings/oleObject7.bin"/><Relationship Id="rId7" Type="http://schemas.openxmlformats.org/officeDocument/2006/relationships/image" Target="../media/image8.emf"/><Relationship Id="rId1" Type="http://schemas.openxmlformats.org/officeDocument/2006/relationships/vmlDrawing" Target="../drawings/vmlDrawing3.vml"/><Relationship Id="rId2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chart" Target="../charts/char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4" Type="http://schemas.openxmlformats.org/officeDocument/2006/relationships/oleObject" Target="../embeddings/oleObject8.bin"/><Relationship Id="rId5" Type="http://schemas.openxmlformats.org/officeDocument/2006/relationships/image" Target="../media/image9.emf"/><Relationship Id="rId1" Type="http://schemas.openxmlformats.org/officeDocument/2006/relationships/vmlDrawing" Target="../drawings/vmlDrawing4.vml"/><Relationship Id="rId2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4" Type="http://schemas.openxmlformats.org/officeDocument/2006/relationships/oleObject" Target="../embeddings/oleObject9.bin"/><Relationship Id="rId5" Type="http://schemas.openxmlformats.org/officeDocument/2006/relationships/image" Target="../media/image10.emf"/><Relationship Id="rId1" Type="http://schemas.openxmlformats.org/officeDocument/2006/relationships/vmlDrawing" Target="../drawings/vmlDrawing5.vml"/><Relationship Id="rId2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4" Type="http://schemas.openxmlformats.org/officeDocument/2006/relationships/oleObject" Target="../embeddings/oleObject10.bin"/><Relationship Id="rId5" Type="http://schemas.openxmlformats.org/officeDocument/2006/relationships/image" Target="../media/image11.emf"/><Relationship Id="rId1" Type="http://schemas.openxmlformats.org/officeDocument/2006/relationships/vmlDrawing" Target="../drawings/vmlDrawing6.vml"/><Relationship Id="rId2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4" Type="http://schemas.openxmlformats.org/officeDocument/2006/relationships/oleObject" Target="../embeddings/oleObject11.bin"/><Relationship Id="rId5" Type="http://schemas.openxmlformats.org/officeDocument/2006/relationships/image" Target="../media/image12.emf"/><Relationship Id="rId1" Type="http://schemas.openxmlformats.org/officeDocument/2006/relationships/vmlDrawing" Target="../drawings/vmlDrawing7.vml"/><Relationship Id="rId2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3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em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em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4" Type="http://schemas.openxmlformats.org/officeDocument/2006/relationships/oleObject" Target="../embeddings/oleObject1.bin"/><Relationship Id="rId5" Type="http://schemas.openxmlformats.org/officeDocument/2006/relationships/image" Target="../media/image1.emf"/><Relationship Id="rId6" Type="http://schemas.openxmlformats.org/officeDocument/2006/relationships/oleObject" Target="../embeddings/oleObject2.bin"/><Relationship Id="rId7" Type="http://schemas.openxmlformats.org/officeDocument/2006/relationships/image" Target="../media/image2.emf"/><Relationship Id="rId8" Type="http://schemas.openxmlformats.org/officeDocument/2006/relationships/oleObject" Target="../embeddings/oleObject3.bin"/><Relationship Id="rId9" Type="http://schemas.openxmlformats.org/officeDocument/2006/relationships/image" Target="../media/image3.emf"/><Relationship Id="rId10" Type="http://schemas.openxmlformats.org/officeDocument/2006/relationships/oleObject" Target="../embeddings/oleObject4.bin"/><Relationship Id="rId11" Type="http://schemas.openxmlformats.org/officeDocument/2006/relationships/image" Target="../media/image4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4" Type="http://schemas.openxmlformats.org/officeDocument/2006/relationships/oleObject" Target="../embeddings/oleObject5.bin"/><Relationship Id="rId5" Type="http://schemas.openxmlformats.org/officeDocument/2006/relationships/image" Target="../media/image5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23528" y="332656"/>
            <a:ext cx="8532605" cy="48936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b="1" dirty="0" smtClean="0"/>
              <a:t>Essiccazione naturale </a:t>
            </a:r>
            <a:r>
              <a:rPr lang="it-IT" b="1" dirty="0"/>
              <a:t>del </a:t>
            </a:r>
            <a:r>
              <a:rPr lang="it-IT" b="1" dirty="0" smtClean="0"/>
              <a:t>foraggio (fienagione in campo)</a:t>
            </a:r>
          </a:p>
          <a:p>
            <a:endParaRPr lang="it-IT" b="1" dirty="0"/>
          </a:p>
          <a:p>
            <a:r>
              <a:rPr lang="fr-FR" dirty="0" smtClean="0"/>
              <a:t>l'</a:t>
            </a:r>
            <a:r>
              <a:rPr lang="it-IT" dirty="0" smtClean="0"/>
              <a:t>essiccazione naturale in campo riduce </a:t>
            </a:r>
            <a:r>
              <a:rPr lang="fr-FR" dirty="0" smtClean="0"/>
              <a:t>l'</a:t>
            </a:r>
            <a:r>
              <a:rPr lang="it-IT" dirty="0" smtClean="0"/>
              <a:t>umidità del</a:t>
            </a:r>
            <a:r>
              <a:rPr lang="fr-FR" dirty="0" smtClean="0"/>
              <a:t>l'</a:t>
            </a:r>
            <a:r>
              <a:rPr lang="it-IT" dirty="0" smtClean="0"/>
              <a:t>erba dal</a:t>
            </a:r>
            <a:r>
              <a:rPr lang="fr-FR" dirty="0" smtClean="0"/>
              <a:t>l'</a:t>
            </a:r>
            <a:r>
              <a:rPr lang="it-IT" dirty="0" smtClean="0"/>
              <a:t>80% al 25-35%. Per </a:t>
            </a:r>
            <a:r>
              <a:rPr lang="it-IT" dirty="0"/>
              <a:t>affienare un primo </a:t>
            </a:r>
            <a:r>
              <a:rPr lang="it-IT" dirty="0" smtClean="0"/>
              <a:t>taglio (35 t/ha di erba), </a:t>
            </a:r>
            <a:r>
              <a:rPr lang="it-IT" dirty="0"/>
              <a:t>di norma, debbono essere evaporate intorno a 25 </a:t>
            </a:r>
            <a:r>
              <a:rPr lang="it-IT" dirty="0" smtClean="0"/>
              <a:t>t/ha </a:t>
            </a:r>
            <a:r>
              <a:rPr lang="it-IT" dirty="0"/>
              <a:t>di </a:t>
            </a:r>
            <a:r>
              <a:rPr lang="it-IT" dirty="0" smtClean="0"/>
              <a:t>acqua.</a:t>
            </a:r>
          </a:p>
          <a:p>
            <a:endParaRPr lang="it-IT" dirty="0"/>
          </a:p>
          <a:p>
            <a:r>
              <a:rPr lang="it-IT" dirty="0" smtClean="0"/>
              <a:t>La finalità del processo di evaporazione è quello di eliminare (fienagione in campo) o ridurre (fienagione in due tempi o insilamento) il contenuto di acqua libera per consentire o facilitare la conservazione come fieno o come insilato</a:t>
            </a:r>
          </a:p>
          <a:p>
            <a:endParaRPr lang="it-IT" dirty="0" smtClean="0"/>
          </a:p>
          <a:p>
            <a:r>
              <a:rPr lang="it-IT" dirty="0" smtClean="0"/>
              <a:t>La sua durata va da 2 a 5 giorni in primavera ed estate; in autunno e in condizioni sfavorevoli supera gli 8 giorni.</a:t>
            </a:r>
          </a:p>
        </p:txBody>
      </p:sp>
    </p:spTree>
    <p:extLst>
      <p:ext uri="{BB962C8B-B14F-4D97-AF65-F5344CB8AC3E}">
        <p14:creationId xmlns:p14="http://schemas.microsoft.com/office/powerpoint/2010/main" val="2132900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333375"/>
            <a:ext cx="8763000" cy="6296025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fr-FR" sz="2400" dirty="0" smtClean="0">
                <a:latin typeface="Tms Rmn" charset="0"/>
                <a:cs typeface="Times New Roman" charset="0"/>
              </a:rPr>
              <a:t>l'</a:t>
            </a:r>
            <a:r>
              <a:rPr lang="it-IT" sz="2400" dirty="0" smtClean="0">
                <a:latin typeface="Tms Rmn" charset="0"/>
                <a:cs typeface="Times New Roman" charset="0"/>
              </a:rPr>
              <a:t>intensità del</a:t>
            </a:r>
            <a:r>
              <a:rPr lang="fr-FR" sz="2400" dirty="0" smtClean="0">
                <a:latin typeface="Tms Rmn" charset="0"/>
                <a:cs typeface="Times New Roman" charset="0"/>
              </a:rPr>
              <a:t>l'</a:t>
            </a:r>
            <a:r>
              <a:rPr lang="it-IT" sz="2400" dirty="0" smtClean="0">
                <a:latin typeface="Tms Rmn" charset="0"/>
                <a:cs typeface="Times New Roman" charset="0"/>
              </a:rPr>
              <a:t>evaporazione </a:t>
            </a:r>
            <a:r>
              <a:rPr lang="it-IT" sz="2400" dirty="0">
                <a:latin typeface="Tms Rmn" charset="0"/>
                <a:cs typeface="Times New Roman" charset="0"/>
              </a:rPr>
              <a:t>in una superficie di acqua libera e a contatto con </a:t>
            </a:r>
            <a:r>
              <a:rPr lang="fr-FR" sz="2400" dirty="0" smtClean="0">
                <a:latin typeface="Tms Rmn" charset="0"/>
                <a:cs typeface="Times New Roman" charset="0"/>
              </a:rPr>
              <a:t>l'</a:t>
            </a:r>
            <a:r>
              <a:rPr lang="it-IT" sz="2400" dirty="0" smtClean="0">
                <a:latin typeface="Tms Rmn" charset="0"/>
                <a:cs typeface="Times New Roman" charset="0"/>
              </a:rPr>
              <a:t>aria </a:t>
            </a:r>
            <a:r>
              <a:rPr lang="it-IT" sz="2400" dirty="0">
                <a:latin typeface="Tms Rmn" charset="0"/>
                <a:cs typeface="Times New Roman" charset="0"/>
              </a:rPr>
              <a:t>è proporzionale al deficit di saturazione </a:t>
            </a:r>
            <a:r>
              <a:rPr lang="it-IT" sz="2400" dirty="0" smtClean="0">
                <a:latin typeface="Tms Rmn" charset="0"/>
                <a:cs typeface="Times New Roman" charset="0"/>
              </a:rPr>
              <a:t>del</a:t>
            </a:r>
            <a:r>
              <a:rPr lang="fr-FR" sz="2400" dirty="0" smtClean="0">
                <a:latin typeface="Tms Rmn" charset="0"/>
                <a:cs typeface="Times New Roman" charset="0"/>
              </a:rPr>
              <a:t>l'</a:t>
            </a:r>
            <a:r>
              <a:rPr lang="it-IT" sz="2400" dirty="0" smtClean="0">
                <a:latin typeface="Tms Rmn" charset="0"/>
                <a:cs typeface="Times New Roman" charset="0"/>
              </a:rPr>
              <a:t>aria</a:t>
            </a:r>
            <a:r>
              <a:rPr lang="it-IT" sz="2400" dirty="0">
                <a:latin typeface="Tms Rmn" charset="0"/>
                <a:cs typeface="Times New Roman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it-IT" sz="2400" dirty="0" smtClean="0">
                <a:latin typeface="Tms Rmn" charset="0"/>
                <a:cs typeface="Times New Roman" charset="0"/>
              </a:rPr>
              <a:t>Il </a:t>
            </a:r>
            <a:r>
              <a:rPr lang="it-IT" sz="2400" dirty="0">
                <a:latin typeface="Tms Rmn" charset="0"/>
                <a:cs typeface="Times New Roman" charset="0"/>
              </a:rPr>
              <a:t>deficit di saturazione </a:t>
            </a:r>
            <a:r>
              <a:rPr lang="it-IT" sz="2400" dirty="0" smtClean="0">
                <a:latin typeface="Tms Rmn" charset="0"/>
                <a:cs typeface="Times New Roman" charset="0"/>
              </a:rPr>
              <a:t>del</a:t>
            </a:r>
            <a:r>
              <a:rPr lang="fr-FR" sz="2400" dirty="0" smtClean="0">
                <a:latin typeface="Tms Rmn" charset="0"/>
                <a:cs typeface="Times New Roman" charset="0"/>
              </a:rPr>
              <a:t>l'</a:t>
            </a:r>
            <a:r>
              <a:rPr lang="it-IT" sz="2400" dirty="0" smtClean="0">
                <a:latin typeface="Tms Rmn" charset="0"/>
                <a:cs typeface="Times New Roman" charset="0"/>
              </a:rPr>
              <a:t>aria </a:t>
            </a:r>
            <a:r>
              <a:rPr lang="it-IT" sz="2400" dirty="0">
                <a:latin typeface="Tms Rmn" charset="0"/>
                <a:cs typeface="Times New Roman" charset="0"/>
              </a:rPr>
              <a:t>(DS, in g </a:t>
            </a:r>
            <a:r>
              <a:rPr lang="fr-FR" sz="2400" dirty="0" smtClean="0">
                <a:latin typeface="Tms Rmn" charset="0"/>
                <a:cs typeface="Times New Roman" charset="0"/>
              </a:rPr>
              <a:t>d'</a:t>
            </a:r>
            <a:r>
              <a:rPr lang="it-IT" sz="2400" dirty="0" smtClean="0">
                <a:latin typeface="Tms Rmn" charset="0"/>
                <a:cs typeface="Times New Roman" charset="0"/>
              </a:rPr>
              <a:t>acqua </a:t>
            </a:r>
            <a:r>
              <a:rPr lang="it-IT" sz="2400" b="1" baseline="30000" dirty="0">
                <a:latin typeface="Tms Rmn" charset="0"/>
                <a:cs typeface="Times New Roman" charset="0"/>
              </a:rPr>
              <a:t>.</a:t>
            </a:r>
            <a:r>
              <a:rPr lang="it-IT" sz="2400" dirty="0">
                <a:latin typeface="Tms Rmn" charset="0"/>
                <a:cs typeface="Times New Roman" charset="0"/>
              </a:rPr>
              <a:t> m</a:t>
            </a:r>
            <a:r>
              <a:rPr lang="it-IT" sz="2400" baseline="30000" dirty="0">
                <a:latin typeface="Tms Rmn" charset="0"/>
                <a:cs typeface="Times New Roman" charset="0"/>
              </a:rPr>
              <a:t>-3</a:t>
            </a:r>
            <a:r>
              <a:rPr lang="it-IT" sz="2400" dirty="0">
                <a:latin typeface="Tms Rmn" charset="0"/>
                <a:cs typeface="Times New Roman" charset="0"/>
              </a:rPr>
              <a:t> </a:t>
            </a:r>
            <a:r>
              <a:rPr lang="fr-FR" sz="2400" dirty="0" smtClean="0">
                <a:latin typeface="Tms Rmn" charset="0"/>
                <a:cs typeface="Times New Roman" charset="0"/>
              </a:rPr>
              <a:t>d'</a:t>
            </a:r>
            <a:r>
              <a:rPr lang="it-IT" sz="2400" dirty="0" smtClean="0">
                <a:latin typeface="Tms Rmn" charset="0"/>
                <a:cs typeface="Times New Roman" charset="0"/>
              </a:rPr>
              <a:t>aria</a:t>
            </a:r>
            <a:r>
              <a:rPr lang="it-IT" sz="2400" dirty="0">
                <a:latin typeface="Tms Rmn" charset="0"/>
                <a:cs typeface="Times New Roman" charset="0"/>
              </a:rPr>
              <a:t>) esprime la differenza fra il contenuto di umidità assoluta che </a:t>
            </a:r>
            <a:r>
              <a:rPr lang="fr-FR" sz="2400" dirty="0" smtClean="0">
                <a:latin typeface="Tms Rmn" charset="0"/>
                <a:cs typeface="Times New Roman" charset="0"/>
              </a:rPr>
              <a:t>l'</a:t>
            </a:r>
            <a:r>
              <a:rPr lang="it-IT" sz="2400" dirty="0" smtClean="0">
                <a:latin typeface="Tms Rmn" charset="0"/>
                <a:cs typeface="Times New Roman" charset="0"/>
              </a:rPr>
              <a:t>aria </a:t>
            </a:r>
            <a:r>
              <a:rPr lang="it-IT" sz="2400" dirty="0">
                <a:latin typeface="Tms Rmn" charset="0"/>
                <a:cs typeface="Times New Roman" charset="0"/>
              </a:rPr>
              <a:t>può contenere alla saturazione e quello realmente presente nelle medesime condizioni di temperatura.</a:t>
            </a:r>
          </a:p>
          <a:p>
            <a:pPr lvl="1">
              <a:lnSpc>
                <a:spcPct val="90000"/>
              </a:lnSpc>
              <a:buFontTx/>
              <a:buNone/>
            </a:pPr>
            <a:r>
              <a:rPr lang="fr-FR" sz="2000" b="1" dirty="0">
                <a:latin typeface="Tms Rmn" charset="0"/>
                <a:cs typeface="Times New Roman" charset="0"/>
              </a:rPr>
              <a:t>					</a:t>
            </a:r>
            <a:r>
              <a:rPr lang="fr-FR" sz="2400" b="1" dirty="0">
                <a:latin typeface="Tms Rmn" charset="0"/>
                <a:cs typeface="Times New Roman" charset="0"/>
              </a:rPr>
              <a:t>DS = </a:t>
            </a:r>
            <a:r>
              <a:rPr lang="fr-FR" sz="2400" b="1" dirty="0" err="1">
                <a:latin typeface="Tms Rmn" charset="0"/>
                <a:cs typeface="Times New Roman" charset="0"/>
              </a:rPr>
              <a:t>Xs</a:t>
            </a:r>
            <a:r>
              <a:rPr lang="fr-FR" sz="2400" b="1" dirty="0">
                <a:latin typeface="Tms Rmn" charset="0"/>
                <a:cs typeface="Times New Roman" charset="0"/>
              </a:rPr>
              <a:t> - X</a:t>
            </a:r>
            <a:endParaRPr lang="it-IT" sz="2000" dirty="0">
              <a:latin typeface="Tms Rmn" charset="0"/>
              <a:cs typeface="Times New Roman" charset="0"/>
            </a:endParaRPr>
          </a:p>
          <a:p>
            <a:pPr>
              <a:lnSpc>
                <a:spcPct val="90000"/>
              </a:lnSpc>
            </a:pPr>
            <a:r>
              <a:rPr lang="it-IT" sz="2400" dirty="0">
                <a:latin typeface="Tms Rmn" charset="0"/>
                <a:cs typeface="Times New Roman" charset="0"/>
              </a:rPr>
              <a:t>Per calcolarlo è sufficiente conoscere </a:t>
            </a:r>
            <a:r>
              <a:rPr lang="fr-FR" sz="2400" dirty="0" smtClean="0">
                <a:latin typeface="Tms Rmn" charset="0"/>
                <a:cs typeface="Times New Roman" charset="0"/>
              </a:rPr>
              <a:t>l'</a:t>
            </a:r>
            <a:r>
              <a:rPr lang="it-IT" sz="2400" dirty="0" smtClean="0">
                <a:latin typeface="Tms Rmn" charset="0"/>
                <a:cs typeface="Times New Roman" charset="0"/>
              </a:rPr>
              <a:t>umidità </a:t>
            </a:r>
            <a:r>
              <a:rPr lang="it-IT" sz="2400" dirty="0">
                <a:latin typeface="Tms Rmn" charset="0"/>
                <a:cs typeface="Times New Roman" charset="0"/>
              </a:rPr>
              <a:t>relativa e la temperatura </a:t>
            </a:r>
            <a:r>
              <a:rPr lang="it-IT" sz="2400" dirty="0" smtClean="0">
                <a:latin typeface="Tms Rmn" charset="0"/>
                <a:cs typeface="Times New Roman" charset="0"/>
              </a:rPr>
              <a:t>del</a:t>
            </a:r>
            <a:r>
              <a:rPr lang="fr-FR" sz="2400" dirty="0" smtClean="0">
                <a:latin typeface="Tms Rmn" charset="0"/>
                <a:cs typeface="Times New Roman" charset="0"/>
              </a:rPr>
              <a:t>l'</a:t>
            </a:r>
            <a:r>
              <a:rPr lang="it-IT" sz="2400" dirty="0" smtClean="0">
                <a:latin typeface="Tms Rmn" charset="0"/>
                <a:cs typeface="Times New Roman" charset="0"/>
              </a:rPr>
              <a:t>aria</a:t>
            </a:r>
            <a:r>
              <a:rPr lang="it-IT" sz="2400" dirty="0">
                <a:latin typeface="Tms Rmn" charset="0"/>
                <a:cs typeface="Times New Roman" charset="0"/>
              </a:rPr>
              <a:t>.</a:t>
            </a:r>
          </a:p>
          <a:p>
            <a:pPr>
              <a:lnSpc>
                <a:spcPct val="90000"/>
              </a:lnSpc>
            </a:pPr>
            <a:r>
              <a:rPr lang="it-IT" sz="2400" dirty="0">
                <a:latin typeface="Arial" charset="0"/>
              </a:rPr>
              <a:t>DS= la quantità di acqua (g) che serve per portare a saturazione 1 </a:t>
            </a:r>
            <a:r>
              <a:rPr lang="it-IT" sz="2400" dirty="0" smtClean="0">
                <a:latin typeface="Arial" charset="0"/>
              </a:rPr>
              <a:t>m</a:t>
            </a:r>
            <a:r>
              <a:rPr lang="it-IT" sz="2400" baseline="30000" dirty="0" smtClean="0">
                <a:latin typeface="Arial" charset="0"/>
              </a:rPr>
              <a:t>3</a:t>
            </a:r>
            <a:r>
              <a:rPr lang="it-IT" sz="2400" dirty="0" smtClean="0">
                <a:latin typeface="Arial" charset="0"/>
              </a:rPr>
              <a:t> </a:t>
            </a:r>
            <a:r>
              <a:rPr lang="it-IT" sz="2400" dirty="0">
                <a:latin typeface="Arial" charset="0"/>
              </a:rPr>
              <a:t>di aria alla temperatura t e alla pressione </a:t>
            </a:r>
            <a:r>
              <a:rPr lang="it-IT" sz="2400" dirty="0" err="1">
                <a:latin typeface="Arial" charset="0"/>
              </a:rPr>
              <a:t>p</a:t>
            </a:r>
            <a:endParaRPr lang="it-IT" sz="2800" dirty="0">
              <a:latin typeface="Arial" charset="0"/>
            </a:endParaRPr>
          </a:p>
          <a:p>
            <a:pPr marL="0" indent="0">
              <a:lnSpc>
                <a:spcPct val="90000"/>
              </a:lnSpc>
              <a:buNone/>
            </a:pPr>
            <a:endParaRPr lang="it-IT" sz="2800" dirty="0">
              <a:solidFill>
                <a:srgbClr val="262626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7795394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1" name="Picture 4" descr="Molli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5" r="4546" b="8824"/>
          <a:stretch>
            <a:fillRect/>
          </a:stretch>
        </p:blipFill>
        <p:spPr bwMode="auto">
          <a:xfrm>
            <a:off x="0" y="115888"/>
            <a:ext cx="9144000" cy="587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3" name="Text Box 17"/>
          <p:cNvSpPr txBox="1">
            <a:spLocks noChangeArrowheads="1"/>
          </p:cNvSpPr>
          <p:nvPr/>
        </p:nvSpPr>
        <p:spPr bwMode="auto">
          <a:xfrm rot="10800000">
            <a:off x="152400" y="3352800"/>
            <a:ext cx="458788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Temperatura </a:t>
            </a:r>
          </a:p>
        </p:txBody>
      </p:sp>
      <p:sp>
        <p:nvSpPr>
          <p:cNvPr id="70674" name="Rectangle 18"/>
          <p:cNvSpPr>
            <a:spLocks noChangeArrowheads="1"/>
          </p:cNvSpPr>
          <p:nvPr/>
        </p:nvSpPr>
        <p:spPr bwMode="auto">
          <a:xfrm>
            <a:off x="2971800" y="5715000"/>
            <a:ext cx="172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Umidità assoluta</a:t>
            </a:r>
          </a:p>
        </p:txBody>
      </p:sp>
      <p:sp>
        <p:nvSpPr>
          <p:cNvPr id="70675" name="Rectangle 19"/>
          <p:cNvSpPr>
            <a:spLocks noChangeArrowheads="1"/>
          </p:cNvSpPr>
          <p:nvPr/>
        </p:nvSpPr>
        <p:spPr bwMode="auto">
          <a:xfrm rot="20400000">
            <a:off x="5181600" y="28956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entalpia</a:t>
            </a:r>
          </a:p>
        </p:txBody>
      </p:sp>
      <p:sp>
        <p:nvSpPr>
          <p:cNvPr id="70676" name="Rectangle 20"/>
          <p:cNvSpPr>
            <a:spLocks noChangeArrowheads="1"/>
          </p:cNvSpPr>
          <p:nvPr/>
        </p:nvSpPr>
        <p:spPr bwMode="auto">
          <a:xfrm>
            <a:off x="5410200" y="609600"/>
            <a:ext cx="167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Umidità relativa</a:t>
            </a:r>
          </a:p>
        </p:txBody>
      </p:sp>
      <p:sp>
        <p:nvSpPr>
          <p:cNvPr id="70677" name="Rectangle 21"/>
          <p:cNvSpPr>
            <a:spLocks noChangeArrowheads="1"/>
          </p:cNvSpPr>
          <p:nvPr/>
        </p:nvSpPr>
        <p:spPr bwMode="auto">
          <a:xfrm>
            <a:off x="5503863" y="5661025"/>
            <a:ext cx="36401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it-IT" sz="2000" dirty="0">
                <a:cs typeface="Times New Roman" charset="0"/>
              </a:rPr>
              <a:t>pressione di riferimento: 1013 bar</a:t>
            </a:r>
          </a:p>
        </p:txBody>
      </p:sp>
      <p:sp>
        <p:nvSpPr>
          <p:cNvPr id="70678" name="Rectangle 22"/>
          <p:cNvSpPr>
            <a:spLocks noGrp="1" noChangeArrowheads="1"/>
          </p:cNvSpPr>
          <p:nvPr>
            <p:ph type="title"/>
          </p:nvPr>
        </p:nvSpPr>
        <p:spPr>
          <a:xfrm>
            <a:off x="0" y="-123825"/>
            <a:ext cx="7772400" cy="457200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800" b="1" dirty="0" smtClean="0">
                <a:cs typeface="Times New Roman" charset="0"/>
              </a:rPr>
              <a:t>DIAGRAMMA DI MOLLIER</a:t>
            </a:r>
          </a:p>
        </p:txBody>
      </p:sp>
      <p:cxnSp>
        <p:nvCxnSpPr>
          <p:cNvPr id="3" name="Connettore 1 2"/>
          <p:cNvCxnSpPr/>
          <p:nvPr/>
        </p:nvCxnSpPr>
        <p:spPr bwMode="auto">
          <a:xfrm>
            <a:off x="899592" y="2996952"/>
            <a:ext cx="1368152" cy="0"/>
          </a:xfrm>
          <a:prstGeom prst="line">
            <a:avLst/>
          </a:prstGeom>
          <a:solidFill>
            <a:schemeClr val="accent1"/>
          </a:solidFill>
          <a:ln w="381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5" name="Connettore 2 4"/>
          <p:cNvCxnSpPr/>
          <p:nvPr/>
        </p:nvCxnSpPr>
        <p:spPr bwMode="auto">
          <a:xfrm>
            <a:off x="2267744" y="2996952"/>
            <a:ext cx="0" cy="2376264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cxnSp>
        <p:nvCxnSpPr>
          <p:cNvPr id="14" name="Connettore 2 13"/>
          <p:cNvCxnSpPr/>
          <p:nvPr/>
        </p:nvCxnSpPr>
        <p:spPr bwMode="auto">
          <a:xfrm>
            <a:off x="4427984" y="2996952"/>
            <a:ext cx="0" cy="2448272"/>
          </a:xfrm>
          <a:prstGeom prst="straightConnector1">
            <a:avLst/>
          </a:prstGeom>
          <a:solidFill>
            <a:schemeClr val="accent1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arrow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cxnSp>
      <p:sp>
        <p:nvSpPr>
          <p:cNvPr id="9" name="CasellaDiTesto 8"/>
          <p:cNvSpPr txBox="1"/>
          <p:nvPr/>
        </p:nvSpPr>
        <p:spPr>
          <a:xfrm>
            <a:off x="177800" y="6223000"/>
            <a:ext cx="59041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dirty="0" smtClean="0"/>
              <a:t>DS=15-6=9: con aria a 20°C e 40% di umidità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6926739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1621" name="Object 5"/>
          <p:cNvGraphicFramePr>
            <a:graphicFrameLocks noChangeAspect="1"/>
          </p:cNvGraphicFramePr>
          <p:nvPr/>
        </p:nvGraphicFramePr>
        <p:xfrm>
          <a:off x="2786063" y="381000"/>
          <a:ext cx="3167062" cy="6842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88" name="Equazione" r:id="rId4" imgW="1765300" imgH="381000" progId="Equation.3">
                  <p:embed/>
                </p:oleObj>
              </mc:Choice>
              <mc:Fallback>
                <p:oleObj name="Equazione" r:id="rId4" imgW="1765300" imgH="3810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86063" y="381000"/>
                        <a:ext cx="3167062" cy="6842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1622" name="Object 6"/>
          <p:cNvGraphicFramePr>
            <a:graphicFrameLocks noChangeAspect="1"/>
          </p:cNvGraphicFramePr>
          <p:nvPr/>
        </p:nvGraphicFramePr>
        <p:xfrm>
          <a:off x="109538" y="1295400"/>
          <a:ext cx="8958262" cy="5318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9089" name="Equazione" r:id="rId6" imgW="4914900" imgH="292100" progId="Equation.3">
                  <p:embed/>
                </p:oleObj>
              </mc:Choice>
              <mc:Fallback>
                <p:oleObj name="Equazione" r:id="rId6" imgW="4914900" imgH="292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9538" y="1295400"/>
                        <a:ext cx="8958262" cy="5318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1624" name="Text Box 8"/>
          <p:cNvSpPr txBox="1">
            <a:spLocks noChangeArrowheads="1"/>
          </p:cNvSpPr>
          <p:nvPr/>
        </p:nvSpPr>
        <p:spPr bwMode="auto">
          <a:xfrm>
            <a:off x="304800" y="2209800"/>
            <a:ext cx="5570538" cy="1552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 dirty="0"/>
              <a:t>DS = deficit di saturazione in g </a:t>
            </a:r>
            <a:r>
              <a:rPr lang="it-IT"/>
              <a:t>H</a:t>
            </a:r>
            <a:r>
              <a:rPr lang="it-IT" baseline="-25000"/>
              <a:t>2</a:t>
            </a:r>
            <a:r>
              <a:rPr lang="it-IT"/>
              <a:t>O</a:t>
            </a:r>
            <a:r>
              <a:rPr lang="it-IT" smtClean="0"/>
              <a:t>/m</a:t>
            </a:r>
            <a:r>
              <a:rPr lang="it-IT" baseline="30000" smtClean="0"/>
              <a:t>3</a:t>
            </a:r>
            <a:r>
              <a:rPr lang="it-IT" smtClean="0"/>
              <a:t> </a:t>
            </a:r>
            <a:r>
              <a:rPr lang="it-IT" dirty="0"/>
              <a:t>aria</a:t>
            </a:r>
          </a:p>
          <a:p>
            <a:pPr>
              <a:buFont typeface="Symbol" charset="0"/>
              <a:buChar char="f"/>
            </a:pPr>
            <a:r>
              <a:rPr lang="it-IT" dirty="0">
                <a:sym typeface="Symbol" charset="0"/>
              </a:rPr>
              <a:t> = umidità relativa </a:t>
            </a:r>
          </a:p>
          <a:p>
            <a:pPr>
              <a:buFont typeface="Symbol" charset="0"/>
              <a:buNone/>
            </a:pPr>
            <a:r>
              <a:rPr lang="it-IT" dirty="0"/>
              <a:t>t = temperatura in °C</a:t>
            </a:r>
          </a:p>
          <a:p>
            <a:r>
              <a:rPr lang="it-IT" dirty="0" err="1"/>
              <a:t>ps</a:t>
            </a:r>
            <a:r>
              <a:rPr lang="it-IT" dirty="0"/>
              <a:t> = pressione del vapore saturo in kg/cm</a:t>
            </a:r>
            <a:r>
              <a:rPr lang="it-IT" baseline="30000" dirty="0"/>
              <a:t>2</a:t>
            </a:r>
            <a:endParaRPr lang="it-IT" dirty="0"/>
          </a:p>
        </p:txBody>
      </p:sp>
      <p:sp>
        <p:nvSpPr>
          <p:cNvPr id="111625" name="Text Box 9"/>
          <p:cNvSpPr txBox="1">
            <a:spLocks noChangeArrowheads="1"/>
          </p:cNvSpPr>
          <p:nvPr/>
        </p:nvSpPr>
        <p:spPr bwMode="auto">
          <a:xfrm>
            <a:off x="152400" y="3908425"/>
            <a:ext cx="8839200" cy="14280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it-IT" dirty="0"/>
              <a:t>Il DS (è orario se calcolato per ogni ora del giorno) esprime la capacità di essiccazione </a:t>
            </a:r>
            <a:r>
              <a:rPr lang="it-IT" dirty="0" smtClean="0"/>
              <a:t>del</a:t>
            </a:r>
            <a:r>
              <a:rPr lang="fr-FR" dirty="0" smtClean="0"/>
              <a:t>l'</a:t>
            </a:r>
            <a:r>
              <a:rPr lang="it-IT" dirty="0" smtClean="0"/>
              <a:t>aria </a:t>
            </a:r>
            <a:r>
              <a:rPr lang="it-IT" dirty="0"/>
              <a:t>e </a:t>
            </a:r>
            <a:r>
              <a:rPr lang="it-IT" dirty="0" smtClean="0"/>
              <a:t>nel</a:t>
            </a:r>
            <a:r>
              <a:rPr lang="fr-FR" dirty="0" smtClean="0"/>
              <a:t>l'</a:t>
            </a:r>
            <a:r>
              <a:rPr lang="it-IT" dirty="0" smtClean="0"/>
              <a:t>arco </a:t>
            </a:r>
            <a:r>
              <a:rPr lang="it-IT" dirty="0"/>
              <a:t>della giornata presenta un massimo nelle prime ore del pomeriggio in concomitanza con i valori maggiori di temperatura e minori di umidità relativa</a:t>
            </a:r>
            <a:r>
              <a:rPr lang="it-IT" dirty="0" smtClean="0"/>
              <a:t>.</a:t>
            </a:r>
          </a:p>
        </p:txBody>
      </p:sp>
      <p:sp>
        <p:nvSpPr>
          <p:cNvPr id="2" name="Rettangolo 1"/>
          <p:cNvSpPr/>
          <p:nvPr/>
        </p:nvSpPr>
        <p:spPr>
          <a:xfrm>
            <a:off x="0" y="5445224"/>
            <a:ext cx="9144000" cy="109568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</a:pPr>
            <a:r>
              <a:rPr lang="it-IT" dirty="0">
                <a:solidFill>
                  <a:srgbClr val="FF0000"/>
                </a:solidFill>
              </a:rPr>
              <a:t>Sommando il DS di ogni ora si ottiene SDS in </a:t>
            </a:r>
            <a:r>
              <a:rPr lang="it-IT">
                <a:solidFill>
                  <a:srgbClr val="FF0000"/>
                </a:solidFill>
              </a:rPr>
              <a:t>g</a:t>
            </a:r>
            <a:r>
              <a:rPr lang="it-IT" smtClean="0">
                <a:solidFill>
                  <a:srgbClr val="FF0000"/>
                </a:solidFill>
              </a:rPr>
              <a:t>/m</a:t>
            </a:r>
            <a:r>
              <a:rPr lang="it-IT" baseline="30000" smtClean="0">
                <a:solidFill>
                  <a:srgbClr val="FF0000"/>
                </a:solidFill>
              </a:rPr>
              <a:t>3 </a:t>
            </a:r>
            <a:r>
              <a:rPr lang="it-IT" dirty="0">
                <a:solidFill>
                  <a:srgbClr val="FF0000"/>
                </a:solidFill>
              </a:rPr>
              <a:t>che esprime la potenzialità di evaporazione nel</a:t>
            </a:r>
            <a:r>
              <a:rPr lang="fr-FR" dirty="0">
                <a:solidFill>
                  <a:srgbClr val="FF0000"/>
                </a:solidFill>
              </a:rPr>
              <a:t>l'</a:t>
            </a:r>
            <a:r>
              <a:rPr lang="it-IT" dirty="0">
                <a:solidFill>
                  <a:srgbClr val="FF0000"/>
                </a:solidFill>
              </a:rPr>
              <a:t>arco di una o più giornate o del</a:t>
            </a:r>
            <a:r>
              <a:rPr lang="fr-FR" dirty="0">
                <a:solidFill>
                  <a:srgbClr val="FF0000"/>
                </a:solidFill>
              </a:rPr>
              <a:t>l'</a:t>
            </a:r>
            <a:r>
              <a:rPr lang="it-IT" dirty="0">
                <a:solidFill>
                  <a:srgbClr val="FF0000"/>
                </a:solidFill>
              </a:rPr>
              <a:t>intero periodo di fienagione.</a:t>
            </a:r>
          </a:p>
        </p:txBody>
      </p:sp>
      <p:sp>
        <p:nvSpPr>
          <p:cNvPr id="4" name="Rettangolo 3"/>
          <p:cNvSpPr/>
          <p:nvPr/>
        </p:nvSpPr>
        <p:spPr bwMode="auto">
          <a:xfrm>
            <a:off x="0" y="5373216"/>
            <a:ext cx="9144000" cy="1152128"/>
          </a:xfrm>
          <a:prstGeom prst="rect">
            <a:avLst/>
          </a:prstGeom>
          <a:solidFill>
            <a:schemeClr val="accent1">
              <a:alpha val="25000"/>
            </a:schemeClr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it-IT" sz="300" b="0" i="0" u="none" strike="noStrike" cap="none" normalizeH="0" baseline="0">
              <a:ln>
                <a:noFill/>
              </a:ln>
              <a:solidFill>
                <a:srgbClr val="000000"/>
              </a:solidFill>
              <a:effectLst/>
              <a:latin typeface="Times New Roman" charset="0"/>
              <a:ea typeface="ＭＳ Ｐゴシック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79614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152400"/>
            <a:ext cx="7772400" cy="914400"/>
          </a:xfrm>
        </p:spPr>
        <p:txBody>
          <a:bodyPr/>
          <a:lstStyle/>
          <a:p>
            <a:r>
              <a:rPr lang="it-IT" sz="3200" b="1"/>
              <a:t>Andamento del deficit di saturazione</a:t>
            </a:r>
            <a:br>
              <a:rPr lang="it-IT" sz="3200" b="1"/>
            </a:br>
            <a:r>
              <a:rPr lang="it-IT" sz="3200" b="1"/>
              <a:t>(DS) in una giornata tipo</a:t>
            </a:r>
          </a:p>
        </p:txBody>
      </p:sp>
      <p:graphicFrame>
        <p:nvGraphicFramePr>
          <p:cNvPr id="2" name="Grafico 1"/>
          <p:cNvGraphicFramePr/>
          <p:nvPr>
            <p:extLst>
              <p:ext uri="{D42A27DB-BD31-4B8C-83A1-F6EECF244321}">
                <p14:modId xmlns:p14="http://schemas.microsoft.com/office/powerpoint/2010/main" val="3586154670"/>
              </p:ext>
            </p:extLst>
          </p:nvPr>
        </p:nvGraphicFramePr>
        <p:xfrm>
          <a:off x="323528" y="1397000"/>
          <a:ext cx="8712968" cy="433625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asellaDiTesto 3"/>
          <p:cNvSpPr txBox="1"/>
          <p:nvPr/>
        </p:nvSpPr>
        <p:spPr>
          <a:xfrm>
            <a:off x="611560" y="5589240"/>
            <a:ext cx="760978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SDS del giorno = 89,5</a:t>
            </a:r>
          </a:p>
          <a:p>
            <a:r>
              <a:rPr lang="it-IT" dirty="0"/>
              <a:t>per una rapida perdita di acqua il </a:t>
            </a:r>
            <a:r>
              <a:rPr lang="it-IT" dirty="0" smtClean="0"/>
              <a:t>DS non </a:t>
            </a:r>
            <a:r>
              <a:rPr lang="it-IT" dirty="0"/>
              <a:t>dovrebbe essere inferiore a 6-7 g di acqua per </a:t>
            </a:r>
            <a:r>
              <a:rPr lang="it-IT" dirty="0" smtClean="0"/>
              <a:t>m</a:t>
            </a:r>
            <a:r>
              <a:rPr lang="it-IT" baseline="30000" dirty="0" smtClean="0"/>
              <a:t>3</a:t>
            </a:r>
            <a:r>
              <a:rPr lang="it-IT" dirty="0" smtClean="0"/>
              <a:t> </a:t>
            </a:r>
            <a:r>
              <a:rPr lang="it-IT" dirty="0"/>
              <a:t>di aria</a:t>
            </a:r>
            <a:r>
              <a:rPr lang="it-IT" dirty="0" smtClean="0"/>
              <a:t> 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5655713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4450"/>
            <a:ext cx="7772400" cy="609600"/>
          </a:xfrm>
        </p:spPr>
        <p:txBody>
          <a:bodyPr/>
          <a:lstStyle/>
          <a:p>
            <a:r>
              <a:rPr lang="it-IT" sz="3600" dirty="0">
                <a:cs typeface="Times New Roman" charset="0"/>
              </a:rPr>
              <a:t>Analisi </a:t>
            </a:r>
            <a:r>
              <a:rPr lang="it-IT" sz="3600" dirty="0" smtClean="0">
                <a:cs typeface="Times New Roman" charset="0"/>
              </a:rPr>
              <a:t>del</a:t>
            </a:r>
            <a:r>
              <a:rPr lang="fr-FR" sz="3600" dirty="0" smtClean="0">
                <a:cs typeface="Times New Roman" charset="0"/>
              </a:rPr>
              <a:t>l'</a:t>
            </a:r>
            <a:r>
              <a:rPr lang="it-IT" sz="3600" dirty="0" smtClean="0">
                <a:cs typeface="Times New Roman" charset="0"/>
              </a:rPr>
              <a:t>evaporazione</a:t>
            </a:r>
            <a:endParaRPr lang="it-IT" sz="3600" dirty="0">
              <a:cs typeface="Times New Roman" charset="0"/>
            </a:endParaRP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14300" y="2819400"/>
            <a:ext cx="8915400" cy="3733800"/>
          </a:xfrm>
        </p:spPr>
        <p:txBody>
          <a:bodyPr/>
          <a:lstStyle/>
          <a:p>
            <a:r>
              <a:rPr lang="it-IT" sz="2400" dirty="0">
                <a:latin typeface="Tms Rmn" charset="0"/>
                <a:cs typeface="Times New Roman" charset="0"/>
              </a:rPr>
              <a:t>dove:</a:t>
            </a:r>
          </a:p>
          <a:p>
            <a:r>
              <a:rPr lang="it-IT" sz="2400" dirty="0">
                <a:latin typeface="Tms Rmn" charset="0"/>
                <a:cs typeface="Times New Roman" charset="0"/>
              </a:rPr>
              <a:t>U</a:t>
            </a:r>
            <a:r>
              <a:rPr lang="it-IT" sz="2400" baseline="-25000" dirty="0">
                <a:latin typeface="Tms Rmn" charset="0"/>
                <a:cs typeface="Times New Roman" charset="0"/>
              </a:rPr>
              <a:t>t</a:t>
            </a:r>
            <a:r>
              <a:rPr lang="it-IT" sz="2400" dirty="0">
                <a:latin typeface="Tms Rmn" charset="0"/>
                <a:cs typeface="Times New Roman" charset="0"/>
              </a:rPr>
              <a:t> = contenuto </a:t>
            </a:r>
            <a:r>
              <a:rPr lang="fr-FR" sz="2400" dirty="0" smtClean="0">
                <a:latin typeface="Tms Rmn" charset="0"/>
                <a:cs typeface="Times New Roman" charset="0"/>
              </a:rPr>
              <a:t>d'</a:t>
            </a:r>
            <a:r>
              <a:rPr lang="it-IT" sz="2400" dirty="0" smtClean="0">
                <a:latin typeface="Tms Rmn" charset="0"/>
                <a:cs typeface="Times New Roman" charset="0"/>
              </a:rPr>
              <a:t>acqua </a:t>
            </a:r>
            <a:r>
              <a:rPr lang="it-IT" sz="2400" dirty="0">
                <a:latin typeface="Tms Rmn" charset="0"/>
                <a:cs typeface="Times New Roman" charset="0"/>
              </a:rPr>
              <a:t>del foraggio al tempo t, in kg </a:t>
            </a:r>
            <a:r>
              <a:rPr lang="fr-FR" sz="2400" dirty="0" smtClean="0">
                <a:latin typeface="Tms Rmn" charset="0"/>
                <a:cs typeface="Times New Roman" charset="0"/>
              </a:rPr>
              <a:t>d'</a:t>
            </a:r>
            <a:r>
              <a:rPr lang="it-IT" sz="2400" dirty="0" smtClean="0">
                <a:latin typeface="Tms Rmn" charset="0"/>
                <a:cs typeface="Times New Roman" charset="0"/>
              </a:rPr>
              <a:t>acqua</a:t>
            </a:r>
            <a:r>
              <a:rPr lang="it-IT" sz="2400" dirty="0">
                <a:latin typeface="Tms Rmn" charset="0"/>
                <a:cs typeface="Times New Roman" charset="0"/>
              </a:rPr>
              <a:t>/kg di </a:t>
            </a:r>
            <a:r>
              <a:rPr lang="it-IT" sz="2400" dirty="0" err="1">
                <a:latin typeface="Tms Rmn" charset="0"/>
                <a:cs typeface="Times New Roman" charset="0"/>
              </a:rPr>
              <a:t>s.s.</a:t>
            </a:r>
            <a:r>
              <a:rPr lang="it-IT" sz="2400" dirty="0">
                <a:latin typeface="Tms Rmn" charset="0"/>
                <a:cs typeface="Times New Roman" charset="0"/>
              </a:rPr>
              <a:t>;</a:t>
            </a:r>
          </a:p>
          <a:p>
            <a:r>
              <a:rPr lang="it-IT" sz="2400" dirty="0">
                <a:latin typeface="Tms Rmn" charset="0"/>
                <a:cs typeface="Times New Roman" charset="0"/>
              </a:rPr>
              <a:t>U</a:t>
            </a:r>
            <a:r>
              <a:rPr lang="it-IT" sz="2400" baseline="-25000" dirty="0">
                <a:latin typeface="Tms Rmn" charset="0"/>
                <a:cs typeface="Times New Roman" charset="0"/>
              </a:rPr>
              <a:t>0</a:t>
            </a:r>
            <a:r>
              <a:rPr lang="it-IT" sz="2400" dirty="0">
                <a:latin typeface="Tms Rmn" charset="0"/>
                <a:cs typeface="Times New Roman" charset="0"/>
              </a:rPr>
              <a:t>	= contenuto </a:t>
            </a:r>
            <a:r>
              <a:rPr lang="fr-FR" sz="2400" dirty="0" smtClean="0">
                <a:latin typeface="Tms Rmn" charset="0"/>
                <a:cs typeface="Times New Roman" charset="0"/>
              </a:rPr>
              <a:t>d'</a:t>
            </a:r>
            <a:r>
              <a:rPr lang="it-IT" sz="2400" dirty="0" smtClean="0">
                <a:latin typeface="Tms Rmn" charset="0"/>
                <a:cs typeface="Times New Roman" charset="0"/>
              </a:rPr>
              <a:t>acqua </a:t>
            </a:r>
            <a:r>
              <a:rPr lang="it-IT" sz="2400" dirty="0">
                <a:latin typeface="Tms Rmn" charset="0"/>
                <a:cs typeface="Times New Roman" charset="0"/>
              </a:rPr>
              <a:t>del foraggio al momento del taglio, in kg </a:t>
            </a:r>
            <a:r>
              <a:rPr lang="fr-FR" sz="2400" dirty="0" smtClean="0">
                <a:latin typeface="Tms Rmn" charset="0"/>
                <a:cs typeface="Times New Roman" charset="0"/>
              </a:rPr>
              <a:t>d'</a:t>
            </a:r>
            <a:r>
              <a:rPr lang="it-IT" sz="2400" dirty="0" smtClean="0">
                <a:latin typeface="Tms Rmn" charset="0"/>
                <a:cs typeface="Times New Roman" charset="0"/>
              </a:rPr>
              <a:t>acqua</a:t>
            </a:r>
            <a:r>
              <a:rPr lang="it-IT" sz="2400" dirty="0">
                <a:latin typeface="Tms Rmn" charset="0"/>
                <a:cs typeface="Times New Roman" charset="0"/>
              </a:rPr>
              <a:t>/kg di </a:t>
            </a:r>
            <a:r>
              <a:rPr lang="it-IT" sz="2400" dirty="0" err="1">
                <a:latin typeface="Tms Rmn" charset="0"/>
                <a:cs typeface="Times New Roman" charset="0"/>
              </a:rPr>
              <a:t>s.s.</a:t>
            </a:r>
            <a:r>
              <a:rPr lang="it-IT" sz="2400" dirty="0">
                <a:latin typeface="Tms Rmn" charset="0"/>
                <a:cs typeface="Times New Roman" charset="0"/>
              </a:rPr>
              <a:t>;</a:t>
            </a:r>
          </a:p>
          <a:p>
            <a:r>
              <a:rPr lang="it-IT" sz="2400" dirty="0" err="1">
                <a:latin typeface="Tms Rmn" charset="0"/>
                <a:cs typeface="Times New Roman" charset="0"/>
              </a:rPr>
              <a:t>SDS</a:t>
            </a:r>
            <a:r>
              <a:rPr lang="it-IT" sz="2400" baseline="-25000" dirty="0" err="1">
                <a:latin typeface="Tms Rmn" charset="0"/>
                <a:cs typeface="Times New Roman" charset="0"/>
              </a:rPr>
              <a:t>t</a:t>
            </a:r>
            <a:r>
              <a:rPr lang="it-IT" sz="2400" dirty="0">
                <a:latin typeface="Tms Rmn" charset="0"/>
                <a:cs typeface="Times New Roman" charset="0"/>
              </a:rPr>
              <a:t>  = sommatoria dei valori del deficit di saturazione cumulati al tempo t, in g </a:t>
            </a:r>
            <a:r>
              <a:rPr lang="fr-FR" sz="2400" dirty="0" smtClean="0">
                <a:latin typeface="Tms Rmn" charset="0"/>
                <a:cs typeface="Times New Roman" charset="0"/>
              </a:rPr>
              <a:t>d'</a:t>
            </a:r>
            <a:r>
              <a:rPr lang="it-IT" sz="2400" dirty="0" smtClean="0">
                <a:latin typeface="Tms Rmn" charset="0"/>
                <a:cs typeface="Times New Roman" charset="0"/>
              </a:rPr>
              <a:t>acqua </a:t>
            </a:r>
            <a:r>
              <a:rPr lang="it-IT" sz="2400" b="1" baseline="30000" dirty="0">
                <a:latin typeface="Tms Rmn" charset="0"/>
                <a:cs typeface="Times New Roman" charset="0"/>
              </a:rPr>
              <a:t>.</a:t>
            </a:r>
            <a:r>
              <a:rPr lang="it-IT" sz="2400" dirty="0">
                <a:latin typeface="Tms Rmn" charset="0"/>
                <a:cs typeface="Times New Roman" charset="0"/>
              </a:rPr>
              <a:t> m</a:t>
            </a:r>
            <a:r>
              <a:rPr lang="it-IT" sz="2400" baseline="30000" dirty="0">
                <a:latin typeface="Tms Rmn" charset="0"/>
                <a:cs typeface="Times New Roman" charset="0"/>
              </a:rPr>
              <a:t>-3</a:t>
            </a:r>
            <a:r>
              <a:rPr lang="it-IT" sz="2400" dirty="0">
                <a:latin typeface="Tms Rmn" charset="0"/>
                <a:cs typeface="Times New Roman" charset="0"/>
              </a:rPr>
              <a:t> </a:t>
            </a:r>
            <a:r>
              <a:rPr lang="fr-FR" sz="2400" dirty="0" smtClean="0">
                <a:latin typeface="Tms Rmn" charset="0"/>
                <a:cs typeface="Times New Roman" charset="0"/>
              </a:rPr>
              <a:t>d'</a:t>
            </a:r>
            <a:r>
              <a:rPr lang="it-IT" sz="2400" dirty="0" smtClean="0">
                <a:latin typeface="Tms Rmn" charset="0"/>
                <a:cs typeface="Times New Roman" charset="0"/>
              </a:rPr>
              <a:t>aria </a:t>
            </a:r>
            <a:r>
              <a:rPr lang="it-IT" sz="2400" b="1" baseline="30000" dirty="0">
                <a:latin typeface="Tms Rmn" charset="0"/>
                <a:cs typeface="Times New Roman" charset="0"/>
              </a:rPr>
              <a:t>.</a:t>
            </a:r>
            <a:r>
              <a:rPr lang="it-IT" sz="2400" dirty="0">
                <a:latin typeface="Tms Rmn" charset="0"/>
                <a:cs typeface="Times New Roman" charset="0"/>
              </a:rPr>
              <a:t> h;</a:t>
            </a:r>
          </a:p>
          <a:p>
            <a:r>
              <a:rPr lang="it-IT" sz="2400" dirty="0">
                <a:latin typeface="Tms Rmn" charset="0"/>
                <a:cs typeface="Times New Roman" charset="0"/>
              </a:rPr>
              <a:t>K =  coefficiente di essiccazione, espresso </a:t>
            </a:r>
            <a:r>
              <a:rPr lang="it-IT" sz="2400">
                <a:latin typeface="Tms Rmn" charset="0"/>
                <a:cs typeface="Times New Roman" charset="0"/>
              </a:rPr>
              <a:t>in </a:t>
            </a:r>
            <a:r>
              <a:rPr lang="it-IT" sz="2400" smtClean="0">
                <a:latin typeface="Tms Rmn" charset="0"/>
                <a:cs typeface="Times New Roman" charset="0"/>
              </a:rPr>
              <a:t>m</a:t>
            </a:r>
            <a:r>
              <a:rPr lang="it-IT" sz="2400" baseline="30000" smtClean="0">
                <a:latin typeface="Tms Rmn" charset="0"/>
                <a:cs typeface="Times New Roman" charset="0"/>
              </a:rPr>
              <a:t>3</a:t>
            </a:r>
            <a:r>
              <a:rPr lang="it-IT" sz="2400" smtClean="0">
                <a:latin typeface="Tms Rmn" charset="0"/>
                <a:cs typeface="Times New Roman" charset="0"/>
              </a:rPr>
              <a:t> </a:t>
            </a:r>
            <a:r>
              <a:rPr lang="fr-FR" sz="2400" dirty="0" smtClean="0">
                <a:latin typeface="Tms Rmn" charset="0"/>
                <a:cs typeface="Times New Roman" charset="0"/>
              </a:rPr>
              <a:t>d'</a:t>
            </a:r>
            <a:r>
              <a:rPr lang="it-IT" sz="2400" dirty="0" smtClean="0">
                <a:latin typeface="Tms Rmn" charset="0"/>
                <a:cs typeface="Times New Roman" charset="0"/>
              </a:rPr>
              <a:t>aria </a:t>
            </a:r>
            <a:r>
              <a:rPr lang="it-IT" sz="2400" b="1" baseline="30000" dirty="0">
                <a:latin typeface="Tms Rmn" charset="0"/>
                <a:cs typeface="Times New Roman" charset="0"/>
              </a:rPr>
              <a:t>.</a:t>
            </a:r>
            <a:r>
              <a:rPr lang="it-IT" sz="2400" dirty="0">
                <a:latin typeface="Tms Rmn" charset="0"/>
                <a:cs typeface="Times New Roman" charset="0"/>
              </a:rPr>
              <a:t> g</a:t>
            </a:r>
            <a:r>
              <a:rPr lang="it-IT" sz="2400" baseline="30000" dirty="0">
                <a:latin typeface="Tms Rmn" charset="0"/>
                <a:cs typeface="Times New Roman" charset="0"/>
              </a:rPr>
              <a:t>-1</a:t>
            </a:r>
            <a:r>
              <a:rPr lang="it-IT" sz="2400" dirty="0">
                <a:latin typeface="Tms Rmn" charset="0"/>
                <a:cs typeface="Times New Roman" charset="0"/>
              </a:rPr>
              <a:t> </a:t>
            </a:r>
            <a:r>
              <a:rPr lang="fr-FR" sz="2400" dirty="0" smtClean="0">
                <a:latin typeface="Tms Rmn" charset="0"/>
                <a:cs typeface="Times New Roman" charset="0"/>
              </a:rPr>
              <a:t>d'</a:t>
            </a:r>
            <a:r>
              <a:rPr lang="it-IT" sz="2400" dirty="0" smtClean="0">
                <a:latin typeface="Tms Rmn" charset="0"/>
                <a:cs typeface="Times New Roman" charset="0"/>
              </a:rPr>
              <a:t>acqua </a:t>
            </a:r>
            <a:r>
              <a:rPr lang="it-IT" sz="2400" b="1" baseline="30000" dirty="0">
                <a:latin typeface="Tms Rmn" charset="0"/>
                <a:cs typeface="Times New Roman" charset="0"/>
              </a:rPr>
              <a:t>.</a:t>
            </a:r>
            <a:r>
              <a:rPr lang="it-IT" sz="2400" dirty="0">
                <a:latin typeface="Tms Rmn" charset="0"/>
                <a:cs typeface="Times New Roman" charset="0"/>
              </a:rPr>
              <a:t> h</a:t>
            </a:r>
            <a:r>
              <a:rPr lang="it-IT" sz="2400" baseline="30000" dirty="0">
                <a:latin typeface="Tms Rmn" charset="0"/>
                <a:cs typeface="Times New Roman" charset="0"/>
              </a:rPr>
              <a:t>-1</a:t>
            </a:r>
            <a:r>
              <a:rPr lang="it-IT" sz="2400" dirty="0">
                <a:latin typeface="Tms Rmn" charset="0"/>
                <a:cs typeface="Times New Roman" charset="0"/>
              </a:rPr>
              <a:t>;</a:t>
            </a:r>
            <a:endParaRPr lang="it-IT" sz="2400" dirty="0"/>
          </a:p>
        </p:txBody>
      </p:sp>
      <p:graphicFrame>
        <p:nvGraphicFramePr>
          <p:cNvPr id="44034" name="Object 2"/>
          <p:cNvGraphicFramePr>
            <a:graphicFrameLocks noChangeAspect="1"/>
          </p:cNvGraphicFramePr>
          <p:nvPr/>
        </p:nvGraphicFramePr>
        <p:xfrm>
          <a:off x="2514600" y="2133600"/>
          <a:ext cx="3505200" cy="7286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1109" name="Equazione" r:id="rId4" imgW="977900" imgH="203200" progId="Equation.3">
                  <p:embed/>
                </p:oleObj>
              </mc:Choice>
              <mc:Fallback>
                <p:oleObj name="Equazione" r:id="rId4" imgW="977900" imgH="2032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514600" y="2133600"/>
                        <a:ext cx="3505200" cy="7286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4035" name="Rectangle 3"/>
          <p:cNvSpPr>
            <a:spLocks noChangeArrowheads="1"/>
          </p:cNvSpPr>
          <p:nvPr/>
        </p:nvSpPr>
        <p:spPr bwMode="auto">
          <a:xfrm>
            <a:off x="0" y="533400"/>
            <a:ext cx="8915400" cy="1373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800" dirty="0">
                <a:latin typeface="Tms Rmn" charset="0"/>
                <a:cs typeface="Times New Roman" charset="0"/>
              </a:rPr>
              <a:t>In funzione della somma del deficit di saturazione (SDS) </a:t>
            </a:r>
            <a:r>
              <a:rPr lang="it-IT" sz="2800" dirty="0" smtClean="0">
                <a:latin typeface="Tms Rmn" charset="0"/>
                <a:cs typeface="Times New Roman" charset="0"/>
              </a:rPr>
              <a:t>del</a:t>
            </a:r>
            <a:r>
              <a:rPr lang="fr-FR" sz="2800" dirty="0" smtClean="0">
                <a:latin typeface="Tms Rmn" charset="0"/>
                <a:cs typeface="Times New Roman" charset="0"/>
              </a:rPr>
              <a:t>l'</a:t>
            </a:r>
            <a:r>
              <a:rPr lang="it-IT" sz="2800" dirty="0" smtClean="0">
                <a:latin typeface="Tms Rmn" charset="0"/>
                <a:cs typeface="Times New Roman" charset="0"/>
              </a:rPr>
              <a:t>aria </a:t>
            </a:r>
            <a:r>
              <a:rPr lang="it-IT" sz="2800" dirty="0">
                <a:latin typeface="Tms Rmn" charset="0"/>
                <a:cs typeface="Times New Roman" charset="0"/>
              </a:rPr>
              <a:t>è possibile descrivere il fenomeno con la seguente funzione:</a:t>
            </a:r>
          </a:p>
        </p:txBody>
      </p:sp>
    </p:spTree>
    <p:extLst>
      <p:ext uri="{BB962C8B-B14F-4D97-AF65-F5344CB8AC3E}">
        <p14:creationId xmlns:p14="http://schemas.microsoft.com/office/powerpoint/2010/main" val="37079376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30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71438"/>
            <a:ext cx="9072563" cy="1270000"/>
          </a:xfrm>
        </p:spPr>
        <p:txBody>
          <a:bodyPr/>
          <a:lstStyle/>
          <a:p>
            <a:r>
              <a:rPr lang="it-IT" sz="2400" dirty="0">
                <a:latin typeface="Comic Sans MS" charset="0"/>
              </a:rPr>
              <a:t>Confronto fra coefficienti k, rilevati su foraggio condizionato (kc) e non condizionato (</a:t>
            </a:r>
            <a:r>
              <a:rPr lang="it-IT" sz="2400" dirty="0" err="1">
                <a:latin typeface="Comic Sans MS" charset="0"/>
              </a:rPr>
              <a:t>knc</a:t>
            </a:r>
            <a:r>
              <a:rPr lang="it-IT" sz="2400" dirty="0">
                <a:latin typeface="Comic Sans MS" charset="0"/>
              </a:rPr>
              <a:t>) in 7 test condotti su appezzamenti </a:t>
            </a:r>
            <a:r>
              <a:rPr lang="en-US" sz="2400" dirty="0" err="1">
                <a:latin typeface="Comic Sans MS" charset="0"/>
              </a:rPr>
              <a:t>caratterizzati</a:t>
            </a:r>
            <a:r>
              <a:rPr lang="en-US" sz="2400" dirty="0">
                <a:latin typeface="Comic Sans MS" charset="0"/>
              </a:rPr>
              <a:t> da </a:t>
            </a:r>
            <a:r>
              <a:rPr lang="en-US" sz="2400" dirty="0" err="1">
                <a:latin typeface="Comic Sans MS" charset="0"/>
              </a:rPr>
              <a:t>diversa</a:t>
            </a:r>
            <a:r>
              <a:rPr lang="en-US" sz="2400" dirty="0">
                <a:latin typeface="Comic Sans MS" charset="0"/>
              </a:rPr>
              <a:t> </a:t>
            </a:r>
            <a:r>
              <a:rPr lang="en-US" sz="2400" dirty="0" err="1">
                <a:latin typeface="Comic Sans MS" charset="0"/>
              </a:rPr>
              <a:t>giacitura</a:t>
            </a:r>
            <a:r>
              <a:rPr lang="en-US" sz="2400" dirty="0">
                <a:latin typeface="Comic Sans MS" charset="0"/>
              </a:rPr>
              <a:t> </a:t>
            </a:r>
            <a:r>
              <a:rPr lang="en-US" sz="2400" dirty="0" err="1">
                <a:latin typeface="Comic Sans MS" charset="0"/>
              </a:rPr>
              <a:t>misurata</a:t>
            </a:r>
            <a:r>
              <a:rPr lang="en-US" sz="2400" dirty="0">
                <a:latin typeface="Comic Sans MS" charset="0"/>
              </a:rPr>
              <a:t> </a:t>
            </a:r>
            <a:r>
              <a:rPr lang="en-US" sz="2400" dirty="0" err="1">
                <a:latin typeface="Comic Sans MS" charset="0"/>
              </a:rPr>
              <a:t>mediante</a:t>
            </a:r>
            <a:r>
              <a:rPr lang="en-US" sz="2400" dirty="0">
                <a:latin typeface="Comic Sans MS" charset="0"/>
              </a:rPr>
              <a:t> </a:t>
            </a:r>
            <a:r>
              <a:rPr lang="fr-FR" sz="2400" dirty="0" smtClean="0">
                <a:latin typeface="Comic Sans MS" charset="0"/>
              </a:rPr>
              <a:t>l'</a:t>
            </a:r>
            <a:r>
              <a:rPr lang="en-US" sz="2400" dirty="0" smtClean="0">
                <a:latin typeface="Comic Sans MS" charset="0"/>
              </a:rPr>
              <a:t>insolation </a:t>
            </a:r>
            <a:r>
              <a:rPr lang="en-US" sz="2400" dirty="0">
                <a:latin typeface="Comic Sans MS" charset="0"/>
              </a:rPr>
              <a:t>coefficient G.</a:t>
            </a:r>
            <a:endParaRPr lang="it-IT" sz="2400" dirty="0">
              <a:latin typeface="Comic Sans MS" charset="0"/>
            </a:endParaRPr>
          </a:p>
        </p:txBody>
      </p:sp>
      <p:graphicFrame>
        <p:nvGraphicFramePr>
          <p:cNvPr id="52229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0" y="1268413"/>
          <a:ext cx="9144000" cy="600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2133" name="Grafico" r:id="rId4" imgW="7168445" imgH="4707467" progId="Excel.Chart.8">
                  <p:embed/>
                </p:oleObj>
              </mc:Choice>
              <mc:Fallback>
                <p:oleObj name="Grafico" r:id="rId4" imgW="7168445" imgH="4707467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68413"/>
                        <a:ext cx="9144000" cy="600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2232" name="Text Box 8"/>
          <p:cNvSpPr txBox="1">
            <a:spLocks noChangeArrowheads="1"/>
          </p:cNvSpPr>
          <p:nvPr/>
        </p:nvSpPr>
        <p:spPr bwMode="auto">
          <a:xfrm>
            <a:off x="1908175" y="1844675"/>
            <a:ext cx="4392613" cy="6413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sz="1800">
                <a:solidFill>
                  <a:schemeClr val="tx2"/>
                </a:solidFill>
              </a:rPr>
              <a:t>(kc = 0.02489 G - 0.00148   r = 0.936 **</a:t>
            </a:r>
          </a:p>
          <a:p>
            <a:r>
              <a:rPr lang="en-US" sz="1800">
                <a:solidFill>
                  <a:schemeClr val="tx2"/>
                </a:solidFill>
              </a:rPr>
              <a:t>knc = 0.00971 G + 0.00946   r = 0.602 ns)</a:t>
            </a:r>
            <a:endParaRPr lang="it-IT" sz="180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879132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42" name="Rectangle 6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96975"/>
          </a:xfrm>
        </p:spPr>
        <p:txBody>
          <a:bodyPr/>
          <a:lstStyle/>
          <a:p>
            <a:r>
              <a:rPr lang="it-IT" sz="2400">
                <a:latin typeface="Comic Sans MS" charset="0"/>
              </a:rPr>
              <a:t>Coefficiente di insolazione determinato per superfici a prato caratterizzate da diversa pendenza ed esposizione, con latitudine di 45° N, nel mese di giugno alle ore 12.00.</a:t>
            </a:r>
          </a:p>
        </p:txBody>
      </p:sp>
      <p:graphicFrame>
        <p:nvGraphicFramePr>
          <p:cNvPr id="65541" name="Object 5"/>
          <p:cNvGraphicFramePr>
            <a:graphicFrameLocks noGrp="1" noChangeAspect="1"/>
          </p:cNvGraphicFramePr>
          <p:nvPr>
            <p:ph idx="1"/>
          </p:nvPr>
        </p:nvGraphicFramePr>
        <p:xfrm>
          <a:off x="0" y="1295400"/>
          <a:ext cx="9128125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7" name="Grafico" r:id="rId4" imgW="7134578" imgH="4346222" progId="Excel.Chart.8">
                  <p:embed/>
                </p:oleObj>
              </mc:Choice>
              <mc:Fallback>
                <p:oleObj name="Grafico" r:id="rId4" imgW="7134578" imgH="4346222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295400"/>
                        <a:ext cx="9128125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6072846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" y="228600"/>
            <a:ext cx="8686800" cy="990600"/>
          </a:xfrm>
        </p:spPr>
        <p:txBody>
          <a:bodyPr/>
          <a:lstStyle/>
          <a:p>
            <a:r>
              <a:rPr lang="it-IT" sz="3200">
                <a:latin typeface="Comic Sans MS" charset="0"/>
                <a:cs typeface="Times New Roman" charset="0"/>
              </a:rPr>
              <a:t>Analisi del processo di essiccazione del foraggio sul campo</a:t>
            </a:r>
          </a:p>
        </p:txBody>
      </p:sp>
      <p:sp>
        <p:nvSpPr>
          <p:cNvPr id="14340" name="Rectangle 4"/>
          <p:cNvSpPr>
            <a:spLocks noChangeArrowheads="1"/>
          </p:cNvSpPr>
          <p:nvPr/>
        </p:nvSpPr>
        <p:spPr bwMode="auto">
          <a:xfrm>
            <a:off x="1452563" y="163353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  <p:graphicFrame>
        <p:nvGraphicFramePr>
          <p:cNvPr id="14339" name="Object 3"/>
          <p:cNvGraphicFramePr>
            <a:graphicFrameLocks noChangeAspect="1"/>
          </p:cNvGraphicFramePr>
          <p:nvPr/>
        </p:nvGraphicFramePr>
        <p:xfrm>
          <a:off x="1219200" y="1143000"/>
          <a:ext cx="7086600" cy="4287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4181" name="Grafico" r:id="rId4" imgW="4165600" imgH="2349500" progId="Excel.Chart.8">
                  <p:embed/>
                </p:oleObj>
              </mc:Choice>
              <mc:Fallback>
                <p:oleObj name="Grafico" r:id="rId4" imgW="4165600" imgH="2349500" progId="Excel.Chart.8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143000"/>
                        <a:ext cx="7086600" cy="428783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341" name="Rectangle 5"/>
          <p:cNvSpPr>
            <a:spLocks noChangeArrowheads="1"/>
          </p:cNvSpPr>
          <p:nvPr/>
        </p:nvSpPr>
        <p:spPr bwMode="auto">
          <a:xfrm>
            <a:off x="387350" y="5511800"/>
            <a:ext cx="8482013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it-IT"/>
              <a:t>SDS sufficienti per raggiungere la completa essiccazione = 150-200</a:t>
            </a:r>
          </a:p>
          <a:p>
            <a:r>
              <a:rPr lang="it-IT"/>
              <a:t>SDS giornalieri = 40-100</a:t>
            </a:r>
          </a:p>
        </p:txBody>
      </p:sp>
    </p:spTree>
    <p:extLst>
      <p:ext uri="{BB962C8B-B14F-4D97-AF65-F5344CB8AC3E}">
        <p14:creationId xmlns:p14="http://schemas.microsoft.com/office/powerpoint/2010/main" val="31734420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76200"/>
            <a:ext cx="8686800" cy="457200"/>
          </a:xfrm>
        </p:spPr>
        <p:txBody>
          <a:bodyPr/>
          <a:lstStyle/>
          <a:p>
            <a:r>
              <a:rPr lang="it-IT" sz="3600" b="1">
                <a:cs typeface="Times New Roman" charset="0"/>
              </a:rPr>
              <a:t>analisi del processo di evaporazione</a:t>
            </a:r>
          </a:p>
        </p:txBody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685800"/>
            <a:ext cx="9144000" cy="6172200"/>
          </a:xfrm>
        </p:spPr>
        <p:txBody>
          <a:bodyPr/>
          <a:lstStyle/>
          <a:p>
            <a:pPr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Suddivisione (teorica) in fasi con la medesima </a:t>
            </a:r>
            <a:r>
              <a:rPr lang="it-IT" sz="2400" b="1" dirty="0">
                <a:cs typeface="Times New Roman" charset="0"/>
              </a:rPr>
              <a:t>"</a:t>
            </a:r>
            <a:r>
              <a:rPr lang="it-IT" sz="2400" b="1" i="1" dirty="0">
                <a:cs typeface="Times New Roman" charset="0"/>
              </a:rPr>
              <a:t>quantità di bel tempo</a:t>
            </a:r>
            <a:r>
              <a:rPr lang="it-IT" sz="2400" b="1" dirty="0">
                <a:cs typeface="Times New Roman" charset="0"/>
              </a:rPr>
              <a:t>"</a:t>
            </a:r>
            <a:r>
              <a:rPr lang="it-IT" sz="2400" dirty="0">
                <a:cs typeface="Times New Roman" charset="0"/>
              </a:rPr>
              <a:t>.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b="1" dirty="0">
                <a:cs typeface="Times New Roman" charset="0"/>
              </a:rPr>
              <a:t>1</a:t>
            </a:r>
            <a:r>
              <a:rPr lang="it-IT" sz="2400" b="1" baseline="30000" dirty="0">
                <a:cs typeface="Times New Roman" charset="0"/>
              </a:rPr>
              <a:t>a</a:t>
            </a:r>
            <a:r>
              <a:rPr lang="it-IT" sz="2400" b="1" dirty="0">
                <a:cs typeface="Times New Roman" charset="0"/>
              </a:rPr>
              <a:t>	fase di intensa evaporazione: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 algn="just"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-	coinvolge </a:t>
            </a:r>
            <a:r>
              <a:rPr lang="fr-FR" sz="2400" dirty="0" smtClean="0">
                <a:cs typeface="Times New Roman" charset="0"/>
              </a:rPr>
              <a:t>l'</a:t>
            </a:r>
            <a:r>
              <a:rPr lang="it-IT" sz="2400" dirty="0" smtClean="0">
                <a:cs typeface="Times New Roman" charset="0"/>
              </a:rPr>
              <a:t>acqua </a:t>
            </a:r>
            <a:r>
              <a:rPr lang="it-IT" sz="2400" dirty="0">
                <a:cs typeface="Times New Roman" charset="0"/>
              </a:rPr>
              <a:t>extracellulare; </a:t>
            </a:r>
          </a:p>
          <a:p>
            <a:pPr algn="just"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-	stomi aperti da cui fuoriesce il vapore;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-	evapora il 55-60% </a:t>
            </a:r>
            <a:r>
              <a:rPr lang="it-IT" sz="2400" dirty="0" smtClean="0">
                <a:cs typeface="Times New Roman" charset="0"/>
              </a:rPr>
              <a:t>del</a:t>
            </a:r>
            <a:r>
              <a:rPr lang="fr-FR" sz="2400" dirty="0" smtClean="0">
                <a:cs typeface="Times New Roman" charset="0"/>
              </a:rPr>
              <a:t>l'</a:t>
            </a:r>
            <a:r>
              <a:rPr lang="it-IT" sz="2400" dirty="0" smtClean="0">
                <a:cs typeface="Times New Roman" charset="0"/>
              </a:rPr>
              <a:t>acqua </a:t>
            </a:r>
            <a:r>
              <a:rPr lang="it-IT" sz="2400" dirty="0">
                <a:cs typeface="Times New Roman" charset="0"/>
              </a:rPr>
              <a:t>libera iniziale (condizionamento e arieggiamento ne incrementano </a:t>
            </a:r>
            <a:r>
              <a:rPr lang="fr-FR" sz="2400" dirty="0" smtClean="0">
                <a:cs typeface="Times New Roman" charset="0"/>
              </a:rPr>
              <a:t>l'</a:t>
            </a:r>
            <a:r>
              <a:rPr lang="it-IT" sz="2400" dirty="0" smtClean="0">
                <a:cs typeface="Times New Roman" charset="0"/>
              </a:rPr>
              <a:t>intensità</a:t>
            </a:r>
            <a:r>
              <a:rPr lang="it-IT" sz="2400" dirty="0">
                <a:cs typeface="Times New Roman" charset="0"/>
              </a:rPr>
              <a:t>);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b="1" dirty="0">
                <a:cs typeface="Times New Roman" charset="0"/>
              </a:rPr>
              <a:t>2</a:t>
            </a:r>
            <a:r>
              <a:rPr lang="it-IT" sz="2400" b="1" baseline="30000" dirty="0">
                <a:cs typeface="Times New Roman" charset="0"/>
              </a:rPr>
              <a:t>a</a:t>
            </a:r>
            <a:r>
              <a:rPr lang="it-IT" sz="2400" b="1" dirty="0">
                <a:cs typeface="Times New Roman" charset="0"/>
              </a:rPr>
              <a:t>	fase intermedia: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 algn="just"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-	coinvolge </a:t>
            </a:r>
            <a:r>
              <a:rPr lang="fr-FR" sz="2400" dirty="0" smtClean="0">
                <a:cs typeface="Times New Roman" charset="0"/>
              </a:rPr>
              <a:t>l'</a:t>
            </a:r>
            <a:r>
              <a:rPr lang="it-IT" sz="2400" dirty="0" smtClean="0">
                <a:cs typeface="Times New Roman" charset="0"/>
              </a:rPr>
              <a:t>acqua </a:t>
            </a:r>
            <a:r>
              <a:rPr lang="it-IT" sz="2400" dirty="0">
                <a:cs typeface="Times New Roman" charset="0"/>
              </a:rPr>
              <a:t>intracellulare;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-	stomi chiusi </a:t>
            </a:r>
            <a:r>
              <a:rPr lang="fr-FR" sz="2400" dirty="0" smtClean="0">
                <a:cs typeface="Times New Roman" charset="0"/>
              </a:rPr>
              <a:t>l'</a:t>
            </a:r>
            <a:r>
              <a:rPr lang="it-IT" sz="2400" dirty="0" smtClean="0">
                <a:cs typeface="Times New Roman" charset="0"/>
              </a:rPr>
              <a:t>acqua </a:t>
            </a:r>
            <a:r>
              <a:rPr lang="it-IT" sz="2400" dirty="0">
                <a:cs typeface="Times New Roman" charset="0"/>
              </a:rPr>
              <a:t>attraversa la cuticola e lo strato ceroso;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-	evapora il 25-35% </a:t>
            </a:r>
            <a:r>
              <a:rPr lang="it-IT" sz="2400" dirty="0" smtClean="0">
                <a:cs typeface="Times New Roman" charset="0"/>
              </a:rPr>
              <a:t>del</a:t>
            </a:r>
            <a:r>
              <a:rPr lang="fr-FR" sz="2400" dirty="0" smtClean="0">
                <a:cs typeface="Times New Roman" charset="0"/>
              </a:rPr>
              <a:t>l'</a:t>
            </a:r>
            <a:r>
              <a:rPr lang="it-IT" sz="2400" dirty="0" smtClean="0">
                <a:cs typeface="Times New Roman" charset="0"/>
              </a:rPr>
              <a:t>acqua </a:t>
            </a:r>
            <a:r>
              <a:rPr lang="it-IT" sz="2400" dirty="0">
                <a:cs typeface="Times New Roman" charset="0"/>
              </a:rPr>
              <a:t>libera;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b="1" dirty="0">
                <a:cs typeface="Times New Roman" charset="0"/>
              </a:rPr>
              <a:t>3</a:t>
            </a:r>
            <a:r>
              <a:rPr lang="it-IT" sz="2400" b="1" baseline="30000" dirty="0">
                <a:cs typeface="Times New Roman" charset="0"/>
              </a:rPr>
              <a:t>a</a:t>
            </a:r>
            <a:r>
              <a:rPr lang="it-IT" sz="2400" b="1" dirty="0">
                <a:cs typeface="Times New Roman" charset="0"/>
              </a:rPr>
              <a:t>	fase conclusiva: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 algn="just"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-	la pressione con cui è "</a:t>
            </a:r>
            <a:r>
              <a:rPr lang="it-IT" sz="2400" i="1" dirty="0">
                <a:cs typeface="Times New Roman" charset="0"/>
              </a:rPr>
              <a:t>trattenuta </a:t>
            </a:r>
            <a:r>
              <a:rPr lang="fr-FR" sz="2400" i="1" dirty="0" smtClean="0">
                <a:cs typeface="Times New Roman" charset="0"/>
              </a:rPr>
              <a:t>l'</a:t>
            </a:r>
            <a:r>
              <a:rPr lang="it-IT" sz="2400" i="1" dirty="0" smtClean="0">
                <a:cs typeface="Times New Roman" charset="0"/>
              </a:rPr>
              <a:t>acqua </a:t>
            </a:r>
            <a:r>
              <a:rPr lang="it-IT" sz="2400" i="1" dirty="0">
                <a:cs typeface="Times New Roman" charset="0"/>
              </a:rPr>
              <a:t>nella pianta</a:t>
            </a:r>
            <a:r>
              <a:rPr lang="it-IT" sz="2400" dirty="0">
                <a:cs typeface="Times New Roman" charset="0"/>
              </a:rPr>
              <a:t>" è prossima alla pressione di vapore </a:t>
            </a:r>
            <a:r>
              <a:rPr lang="it-IT" sz="2400" dirty="0" smtClean="0">
                <a:cs typeface="Times New Roman" charset="0"/>
              </a:rPr>
              <a:t>del</a:t>
            </a:r>
            <a:r>
              <a:rPr lang="fr-FR" sz="2400" dirty="0" smtClean="0">
                <a:cs typeface="Times New Roman" charset="0"/>
              </a:rPr>
              <a:t>l'</a:t>
            </a:r>
            <a:r>
              <a:rPr lang="it-IT" sz="2400" dirty="0" smtClean="0">
                <a:cs typeface="Times New Roman" charset="0"/>
              </a:rPr>
              <a:t>aria</a:t>
            </a:r>
            <a:r>
              <a:rPr lang="it-IT" sz="2400" dirty="0">
                <a:cs typeface="Times New Roman" charset="0"/>
              </a:rPr>
              <a:t>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-	migrazione </a:t>
            </a:r>
            <a:r>
              <a:rPr lang="it-IT" sz="2400" dirty="0" smtClean="0">
                <a:cs typeface="Times New Roman" charset="0"/>
              </a:rPr>
              <a:t>del</a:t>
            </a:r>
            <a:r>
              <a:rPr lang="fr-FR" sz="2400" dirty="0" smtClean="0">
                <a:cs typeface="Times New Roman" charset="0"/>
              </a:rPr>
              <a:t>l'</a:t>
            </a:r>
            <a:r>
              <a:rPr lang="it-IT" sz="2400" dirty="0" smtClean="0">
                <a:cs typeface="Times New Roman" charset="0"/>
              </a:rPr>
              <a:t>acqua </a:t>
            </a:r>
            <a:r>
              <a:rPr lang="it-IT" sz="2400" dirty="0">
                <a:cs typeface="Times New Roman" charset="0"/>
              </a:rPr>
              <a:t>attraverso i tessuti;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-	si possono instaurare </a:t>
            </a:r>
            <a:r>
              <a:rPr lang="it-IT" sz="2400" u="sng" dirty="0">
                <a:cs typeface="Times New Roman" charset="0"/>
              </a:rPr>
              <a:t>condizioni di equilibrio igroscopico</a:t>
            </a:r>
            <a:r>
              <a:rPr lang="it-IT" sz="2400" dirty="0">
                <a:cs typeface="Times New Roman" charset="0"/>
              </a:rPr>
              <a:t> (*);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2400" dirty="0">
                <a:cs typeface="Times New Roman" charset="0"/>
              </a:rPr>
              <a:t>-	evapora il 5-10% </a:t>
            </a:r>
            <a:r>
              <a:rPr lang="it-IT" sz="2400" dirty="0" smtClean="0">
                <a:cs typeface="Times New Roman" charset="0"/>
              </a:rPr>
              <a:t>del</a:t>
            </a:r>
            <a:r>
              <a:rPr lang="fr-FR" sz="2400" dirty="0" smtClean="0">
                <a:cs typeface="Times New Roman" charset="0"/>
              </a:rPr>
              <a:t>l'</a:t>
            </a:r>
            <a:r>
              <a:rPr lang="it-IT" sz="2400" dirty="0" smtClean="0">
                <a:cs typeface="Times New Roman" charset="0"/>
              </a:rPr>
              <a:t>acqua </a:t>
            </a:r>
            <a:r>
              <a:rPr lang="it-IT" sz="2400" dirty="0">
                <a:cs typeface="Times New Roman" charset="0"/>
              </a:rPr>
              <a:t>libera;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 algn="just">
              <a:lnSpc>
                <a:spcPct val="85000"/>
              </a:lnSpc>
              <a:spcBef>
                <a:spcPct val="10000"/>
              </a:spcBef>
              <a:buFontTx/>
              <a:buNone/>
            </a:pPr>
            <a:r>
              <a:rPr lang="it-IT" sz="1800" dirty="0">
                <a:latin typeface="Helv" charset="0"/>
                <a:cs typeface="Times New Roman" charset="0"/>
              </a:rPr>
              <a:t>(*)	stasi del processo evaporativo, permanenza sul campo senza sensibili modificazioni nel contenuto di acqua del foraggio.</a:t>
            </a:r>
          </a:p>
        </p:txBody>
      </p:sp>
    </p:spTree>
    <p:extLst>
      <p:ext uri="{BB962C8B-B14F-4D97-AF65-F5344CB8AC3E}">
        <p14:creationId xmlns:p14="http://schemas.microsoft.com/office/powerpoint/2010/main" val="2268653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" y="44624"/>
            <a:ext cx="8839200" cy="457200"/>
          </a:xfrm>
        </p:spPr>
        <p:txBody>
          <a:bodyPr/>
          <a:lstStyle/>
          <a:p>
            <a:r>
              <a:rPr lang="it-IT" sz="2800" i="1">
                <a:latin typeface="Tms Rmn" charset="0"/>
                <a:cs typeface="Times New Roman" charset="0"/>
              </a:rPr>
              <a:t>Ogni fase è caratterizzata da una SDS costante *</a:t>
            </a:r>
            <a:endParaRPr lang="it-IT" sz="2800"/>
          </a:p>
        </p:txBody>
      </p:sp>
      <p:sp>
        <p:nvSpPr>
          <p:cNvPr id="15364" name="Text Box 4"/>
          <p:cNvSpPr txBox="1">
            <a:spLocks noChangeArrowheads="1"/>
          </p:cNvSpPr>
          <p:nvPr/>
        </p:nvSpPr>
        <p:spPr bwMode="auto">
          <a:xfrm>
            <a:off x="395288" y="6324600"/>
            <a:ext cx="8534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1800" i="1" dirty="0"/>
              <a:t>* In montagna potrebbe essere </a:t>
            </a:r>
            <a:r>
              <a:rPr lang="it-IT" sz="1800" i="1" dirty="0">
                <a:solidFill>
                  <a:schemeClr val="tx2"/>
                </a:solidFill>
                <a:latin typeface="Tms Rmn" charset="0"/>
                <a:cs typeface="Times New Roman" charset="0"/>
              </a:rPr>
              <a:t>pari a 60, in pianura 80-100 g </a:t>
            </a:r>
            <a:r>
              <a:rPr lang="fr-FR" sz="1800" i="1" smtClean="0">
                <a:solidFill>
                  <a:schemeClr val="tx2"/>
                </a:solidFill>
                <a:latin typeface="Tms Rmn" charset="0"/>
                <a:cs typeface="Times New Roman" charset="0"/>
              </a:rPr>
              <a:t>d'</a:t>
            </a:r>
            <a:r>
              <a:rPr lang="it-IT" sz="1800" i="1" smtClean="0">
                <a:solidFill>
                  <a:schemeClr val="tx2"/>
                </a:solidFill>
                <a:latin typeface="Tms Rmn" charset="0"/>
                <a:cs typeface="Times New Roman" charset="0"/>
              </a:rPr>
              <a:t>acqua/m</a:t>
            </a:r>
            <a:r>
              <a:rPr lang="it-IT" sz="1800" i="1" baseline="30000" smtClean="0">
                <a:solidFill>
                  <a:schemeClr val="tx2"/>
                </a:solidFill>
                <a:latin typeface="Tms Rmn" charset="0"/>
                <a:cs typeface="Times New Roman" charset="0"/>
              </a:rPr>
              <a:t>3</a:t>
            </a:r>
            <a:r>
              <a:rPr lang="it-IT" sz="1800" i="1" smtClean="0">
                <a:solidFill>
                  <a:schemeClr val="tx2"/>
                </a:solidFill>
                <a:latin typeface="Tms Rmn" charset="0"/>
                <a:cs typeface="Times New Roman" charset="0"/>
              </a:rPr>
              <a:t> </a:t>
            </a:r>
            <a:r>
              <a:rPr lang="fr-FR" sz="1800" i="1" dirty="0" smtClean="0">
                <a:solidFill>
                  <a:schemeClr val="tx2"/>
                </a:solidFill>
                <a:latin typeface="Tms Rmn" charset="0"/>
                <a:cs typeface="Times New Roman" charset="0"/>
              </a:rPr>
              <a:t>d'</a:t>
            </a:r>
            <a:r>
              <a:rPr lang="it-IT" sz="1800" i="1" dirty="0" smtClean="0">
                <a:solidFill>
                  <a:schemeClr val="tx2"/>
                </a:solidFill>
                <a:latin typeface="Tms Rmn" charset="0"/>
                <a:cs typeface="Times New Roman" charset="0"/>
              </a:rPr>
              <a:t>aria </a:t>
            </a:r>
            <a:r>
              <a:rPr lang="it-IT" sz="1800" b="1" i="1" baseline="30000" dirty="0">
                <a:solidFill>
                  <a:schemeClr val="tx2"/>
                </a:solidFill>
                <a:latin typeface="Tms Rmn" charset="0"/>
                <a:cs typeface="Times New Roman" charset="0"/>
              </a:rPr>
              <a:t>.</a:t>
            </a:r>
            <a:r>
              <a:rPr lang="it-IT" sz="1800" i="1" dirty="0">
                <a:solidFill>
                  <a:schemeClr val="tx2"/>
                </a:solidFill>
                <a:latin typeface="Tms Rmn" charset="0"/>
                <a:cs typeface="Times New Roman" charset="0"/>
              </a:rPr>
              <a:t> h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3568" y="836712"/>
            <a:ext cx="7632848" cy="5289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904602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333375"/>
            <a:ext cx="8915400" cy="6219825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30000"/>
              </a:spcBef>
              <a:buFontTx/>
              <a:buNone/>
            </a:pPr>
            <a:r>
              <a:rPr lang="it-IT" sz="2800" b="1" dirty="0">
                <a:cs typeface="Times New Roman" charset="0"/>
              </a:rPr>
              <a:t>Condizioni</a:t>
            </a:r>
            <a:r>
              <a:rPr lang="it-IT" sz="2800" dirty="0">
                <a:cs typeface="Times New Roman" charset="0"/>
              </a:rPr>
              <a:t>:</a:t>
            </a:r>
            <a:endParaRPr lang="it-IT" sz="2800" dirty="0">
              <a:latin typeface="Tms Rmn" charset="0"/>
              <a:cs typeface="Times New Roman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fr-FR" sz="2800" dirty="0" smtClean="0">
                <a:latin typeface="Helv" charset="0"/>
                <a:cs typeface="Times New Roman" charset="0"/>
              </a:rPr>
              <a:t>l'</a:t>
            </a:r>
            <a:r>
              <a:rPr lang="it-IT" sz="2800" dirty="0" smtClean="0">
                <a:latin typeface="Helv" charset="0"/>
                <a:cs typeface="Times New Roman" charset="0"/>
              </a:rPr>
              <a:t>aria </a:t>
            </a:r>
            <a:r>
              <a:rPr lang="it-IT" sz="2800" dirty="0">
                <a:latin typeface="Helv" charset="0"/>
                <a:cs typeface="Times New Roman" charset="0"/>
              </a:rPr>
              <a:t>a contatto con il foraggio deve avere una pressione di vapore </a:t>
            </a:r>
            <a:r>
              <a:rPr lang="it-IT" sz="2800" dirty="0" smtClean="0">
                <a:latin typeface="Helv" charset="0"/>
                <a:cs typeface="Times New Roman" charset="0"/>
              </a:rPr>
              <a:t>inferiore alla </a:t>
            </a:r>
            <a:r>
              <a:rPr lang="it-IT" sz="2800" dirty="0">
                <a:latin typeface="Helv" charset="0"/>
                <a:cs typeface="Times New Roman" charset="0"/>
              </a:rPr>
              <a:t>pressione con cui </a:t>
            </a:r>
            <a:r>
              <a:rPr lang="fr-FR" sz="2800" dirty="0" smtClean="0">
                <a:latin typeface="Helv" charset="0"/>
                <a:cs typeface="Times New Roman" charset="0"/>
              </a:rPr>
              <a:t>l'</a:t>
            </a:r>
            <a:r>
              <a:rPr lang="it-IT" sz="2800" dirty="0" smtClean="0">
                <a:latin typeface="Helv" charset="0"/>
                <a:cs typeface="Times New Roman" charset="0"/>
              </a:rPr>
              <a:t>acqua </a:t>
            </a:r>
            <a:r>
              <a:rPr lang="it-IT" sz="2800" dirty="0">
                <a:latin typeface="Helv" charset="0"/>
                <a:cs typeface="Times New Roman" charset="0"/>
              </a:rPr>
              <a:t>è trattenuta dalla pianta;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it-IT" sz="2400" dirty="0">
                <a:latin typeface="Helv" charset="0"/>
                <a:cs typeface="Times New Roman" charset="0"/>
              </a:rPr>
              <a:t>ciò si verifica quando </a:t>
            </a:r>
            <a:r>
              <a:rPr lang="fr-FR" sz="2400" dirty="0" smtClean="0">
                <a:latin typeface="Helv" charset="0"/>
                <a:cs typeface="Times New Roman" charset="0"/>
              </a:rPr>
              <a:t>l'</a:t>
            </a:r>
            <a:r>
              <a:rPr lang="it-IT" sz="2400" dirty="0" smtClean="0">
                <a:latin typeface="Helv" charset="0"/>
                <a:cs typeface="Times New Roman" charset="0"/>
              </a:rPr>
              <a:t>umidità </a:t>
            </a:r>
            <a:r>
              <a:rPr lang="it-IT" sz="2400" dirty="0">
                <a:latin typeface="Helv" charset="0"/>
                <a:cs typeface="Times New Roman" charset="0"/>
              </a:rPr>
              <a:t>relativa </a:t>
            </a:r>
            <a:r>
              <a:rPr lang="it-IT" sz="2400" dirty="0" smtClean="0">
                <a:latin typeface="Helv" charset="0"/>
                <a:cs typeface="Times New Roman" charset="0"/>
              </a:rPr>
              <a:t>si </a:t>
            </a:r>
            <a:r>
              <a:rPr lang="it-IT" sz="2400" dirty="0">
                <a:latin typeface="Helv" charset="0"/>
                <a:cs typeface="Times New Roman" charset="0"/>
              </a:rPr>
              <a:t>trova a valori inferiori al 75-85%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>
              <a:lnSpc>
                <a:spcPct val="90000"/>
              </a:lnSpc>
              <a:spcBef>
                <a:spcPct val="30000"/>
              </a:spcBef>
            </a:pPr>
            <a:r>
              <a:rPr lang="fr-FR" sz="2800" dirty="0" smtClean="0">
                <a:latin typeface="Helv" charset="0"/>
                <a:cs typeface="Times New Roman" charset="0"/>
              </a:rPr>
              <a:t>l'</a:t>
            </a:r>
            <a:r>
              <a:rPr lang="it-IT" sz="2800" dirty="0" smtClean="0">
                <a:latin typeface="Helv" charset="0"/>
                <a:cs typeface="Times New Roman" charset="0"/>
              </a:rPr>
              <a:t>evaporazione </a:t>
            </a:r>
            <a:r>
              <a:rPr lang="it-IT" sz="2800" dirty="0">
                <a:latin typeface="Helv" charset="0"/>
                <a:cs typeface="Times New Roman" charset="0"/>
              </a:rPr>
              <a:t>deve concludersi in un tempo ragionevole (1-4 giorni), comunque il più breve possibile;</a:t>
            </a:r>
          </a:p>
          <a:p>
            <a:pPr lvl="1">
              <a:lnSpc>
                <a:spcPct val="90000"/>
              </a:lnSpc>
              <a:spcBef>
                <a:spcPct val="30000"/>
              </a:spcBef>
            </a:pPr>
            <a:r>
              <a:rPr lang="it-IT" sz="2400" dirty="0">
                <a:latin typeface="Tms Rmn" charset="0"/>
                <a:cs typeface="Times New Roman" charset="0"/>
              </a:rPr>
              <a:t>altrimenti la riduzione del valore nutritivo diventa eccessiva ed inoltre si possono innescare processi microbiologici che ne alterano la salubrità (micotossine, …)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5536" y="1772816"/>
            <a:ext cx="8459826" cy="4032448"/>
          </a:xfrm>
          <a:prstGeom prst="rect">
            <a:avLst/>
          </a:prstGeom>
        </p:spPr>
      </p:pic>
      <p:sp>
        <p:nvSpPr>
          <p:cNvPr id="3" name="Rettangolo 2"/>
          <p:cNvSpPr/>
          <p:nvPr/>
        </p:nvSpPr>
        <p:spPr>
          <a:xfrm>
            <a:off x="539552" y="188640"/>
            <a:ext cx="8136904" cy="1200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it-IT" dirty="0"/>
              <a:t>Esistono forti differenze (in qualche caso più del doppio a parità di sviluppo) anche tra </a:t>
            </a:r>
            <a:r>
              <a:rPr lang="it-IT" dirty="0" smtClean="0"/>
              <a:t>le </a:t>
            </a:r>
            <a:r>
              <a:rPr lang="it-IT" dirty="0"/>
              <a:t>famiglie botaniche e, al loro interno, tra le specie</a:t>
            </a:r>
          </a:p>
        </p:txBody>
      </p:sp>
    </p:spTree>
    <p:extLst>
      <p:ext uri="{BB962C8B-B14F-4D97-AF65-F5344CB8AC3E}">
        <p14:creationId xmlns:p14="http://schemas.microsoft.com/office/powerpoint/2010/main" val="363613286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/>
          <p:cNvSpPr txBox="1"/>
          <p:nvPr/>
        </p:nvSpPr>
        <p:spPr>
          <a:xfrm>
            <a:off x="304800" y="524933"/>
            <a:ext cx="8587680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◆ </a:t>
            </a:r>
            <a:r>
              <a:rPr lang="it-IT" i="1" dirty="0"/>
              <a:t>Resistenze dovute allo strato in essiccazione. </a:t>
            </a:r>
            <a:r>
              <a:rPr lang="it-IT" dirty="0"/>
              <a:t>La radiazione solare è intercettata prevalentemente dalla superficie esterna dello strato che, pertanto, secca rapidamente </a:t>
            </a:r>
            <a:r>
              <a:rPr lang="it-IT" dirty="0" smtClean="0"/>
              <a:t>mentre </a:t>
            </a:r>
            <a:r>
              <a:rPr lang="fr-FR" dirty="0" smtClean="0"/>
              <a:t>l'</a:t>
            </a:r>
            <a:r>
              <a:rPr lang="it-IT" dirty="0" smtClean="0"/>
              <a:t>aria </a:t>
            </a:r>
            <a:r>
              <a:rPr lang="it-IT" dirty="0"/>
              <a:t>interstiziale </a:t>
            </a:r>
            <a:r>
              <a:rPr lang="it-IT" dirty="0" smtClean="0"/>
              <a:t>al</a:t>
            </a:r>
            <a:r>
              <a:rPr lang="fr-FR" dirty="0" smtClean="0"/>
              <a:t>l'</a:t>
            </a:r>
            <a:r>
              <a:rPr lang="it-IT" dirty="0" smtClean="0"/>
              <a:t>interno del</a:t>
            </a:r>
            <a:r>
              <a:rPr lang="fr-FR" dirty="0" smtClean="0"/>
              <a:t>l'</a:t>
            </a:r>
            <a:r>
              <a:rPr lang="it-IT" dirty="0" smtClean="0"/>
              <a:t>andana </a:t>
            </a:r>
            <a:r>
              <a:rPr lang="it-IT" dirty="0"/>
              <a:t>si carica di umidità, ostacolando </a:t>
            </a:r>
            <a:r>
              <a:rPr lang="fr-FR" dirty="0" smtClean="0"/>
              <a:t>l'</a:t>
            </a:r>
            <a:r>
              <a:rPr lang="it-IT" dirty="0" smtClean="0"/>
              <a:t>ulteriore </a:t>
            </a:r>
            <a:r>
              <a:rPr lang="it-IT" dirty="0"/>
              <a:t>fuoriuscita di vapore dai tessuti per riduzione del gradiente di </a:t>
            </a:r>
            <a:r>
              <a:rPr lang="it-IT" dirty="0" smtClean="0"/>
              <a:t>umidità.</a:t>
            </a:r>
          </a:p>
          <a:p>
            <a:r>
              <a:rPr lang="it-IT" dirty="0" smtClean="0"/>
              <a:t>Le </a:t>
            </a:r>
            <a:r>
              <a:rPr lang="it-IT" dirty="0"/>
              <a:t>cose migliorano successivamente quando, per il ridursi della densità dello strato, c’è una sempre maggiore penetrazione della radiazione e un migliore ricambio </a:t>
            </a:r>
            <a:r>
              <a:rPr lang="it-IT" dirty="0" smtClean="0"/>
              <a:t>del</a:t>
            </a:r>
            <a:r>
              <a:rPr lang="fr-FR" dirty="0" smtClean="0"/>
              <a:t>l'</a:t>
            </a:r>
            <a:r>
              <a:rPr lang="it-IT" dirty="0" smtClean="0"/>
              <a:t>aria </a:t>
            </a:r>
            <a:r>
              <a:rPr lang="it-IT" dirty="0"/>
              <a:t>che porta a un aumento del gradiente di umidità tra foraggio e atmosfera interna.</a:t>
            </a:r>
          </a:p>
          <a:p>
            <a:r>
              <a:rPr lang="it-IT" dirty="0"/>
              <a:t>In una normale fienagione, in condizioni di bel tempo, i tassi di evaporazione delle fasi iniziali si aggirano su 0,4-0,5 kg di acqua per kg di sostanza secca e per ora, mentre nelle fasi successive, pur con variabilità legate alla specie, scende a circa 0,1 kg.</a:t>
            </a:r>
          </a:p>
        </p:txBody>
      </p:sp>
    </p:spTree>
    <p:extLst>
      <p:ext uri="{BB962C8B-B14F-4D97-AF65-F5344CB8AC3E}">
        <p14:creationId xmlns:p14="http://schemas.microsoft.com/office/powerpoint/2010/main" val="37650079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9552" y="2741055"/>
            <a:ext cx="7200800" cy="3884401"/>
          </a:xfrm>
          <a:prstGeom prst="rect">
            <a:avLst/>
          </a:prstGeom>
        </p:spPr>
      </p:pic>
      <p:sp>
        <p:nvSpPr>
          <p:cNvPr id="3" name="CasellaDiTesto 2"/>
          <p:cNvSpPr txBox="1"/>
          <p:nvPr/>
        </p:nvSpPr>
        <p:spPr>
          <a:xfrm>
            <a:off x="203200" y="304800"/>
            <a:ext cx="8689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Nelle fasi finali </a:t>
            </a:r>
            <a:r>
              <a:rPr lang="fr-FR" dirty="0" smtClean="0"/>
              <a:t>l'</a:t>
            </a:r>
            <a:r>
              <a:rPr lang="it-IT" dirty="0" smtClean="0"/>
              <a:t>essiccamento </a:t>
            </a:r>
            <a:r>
              <a:rPr lang="it-IT" dirty="0"/>
              <a:t>può procedere solo se si verificano condizioni concomitanti di alte temperature e bassa umidità relativa </a:t>
            </a:r>
            <a:r>
              <a:rPr lang="it-IT" dirty="0" smtClean="0"/>
              <a:t>del</a:t>
            </a:r>
            <a:r>
              <a:rPr lang="fr-FR" dirty="0" smtClean="0"/>
              <a:t>l'</a:t>
            </a:r>
            <a:r>
              <a:rPr lang="it-IT" dirty="0" smtClean="0"/>
              <a:t>aria. </a:t>
            </a:r>
            <a:r>
              <a:rPr lang="it-IT" dirty="0"/>
              <a:t>La fienagione è facilitata da </a:t>
            </a:r>
            <a:r>
              <a:rPr lang="it-IT" dirty="0" smtClean="0"/>
              <a:t>basse </a:t>
            </a:r>
            <a:r>
              <a:rPr lang="it-IT" dirty="0"/>
              <a:t>produzioni di foraggio, mentre è ritardata da elevate produzioni </a:t>
            </a:r>
            <a:r>
              <a:rPr lang="it-IT" dirty="0" smtClean="0"/>
              <a:t>unitarie, </a:t>
            </a:r>
            <a:r>
              <a:rPr lang="it-IT" dirty="0"/>
              <a:t>conseguibili con interventi tecnici, quali irrigazione e concimazioni, che aumentano la biomassa e la rendono più ricca di acqua.</a:t>
            </a:r>
          </a:p>
        </p:txBody>
      </p:sp>
    </p:spTree>
    <p:extLst>
      <p:ext uri="{BB962C8B-B14F-4D97-AF65-F5344CB8AC3E}">
        <p14:creationId xmlns:p14="http://schemas.microsoft.com/office/powerpoint/2010/main" val="3328689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Grafico 1"/>
          <p:cNvGraphicFramePr/>
          <p:nvPr>
            <p:extLst>
              <p:ext uri="{D42A27DB-BD31-4B8C-83A1-F6EECF244321}">
                <p14:modId xmlns:p14="http://schemas.microsoft.com/office/powerpoint/2010/main" val="3515101362"/>
              </p:ext>
            </p:extLst>
          </p:nvPr>
        </p:nvGraphicFramePr>
        <p:xfrm>
          <a:off x="1403648" y="548680"/>
          <a:ext cx="6096000" cy="4064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CasellaDiTesto 2"/>
          <p:cNvSpPr txBox="1"/>
          <p:nvPr/>
        </p:nvSpPr>
        <p:spPr>
          <a:xfrm>
            <a:off x="406400" y="5266267"/>
            <a:ext cx="7838008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 smtClean="0"/>
              <a:t>Esiste una stretta relazione tra umidità del foraggio e umidità relativa del</a:t>
            </a:r>
            <a:r>
              <a:rPr lang="fr-FR" dirty="0" smtClean="0"/>
              <a:t>l'</a:t>
            </a:r>
            <a:r>
              <a:rPr lang="it-IT" dirty="0" smtClean="0"/>
              <a:t>aria. Per determinati valori di questa è impossibile spingere </a:t>
            </a:r>
            <a:r>
              <a:rPr lang="fr-FR" dirty="0" smtClean="0"/>
              <a:t>l'</a:t>
            </a:r>
            <a:r>
              <a:rPr lang="it-IT" dirty="0" smtClean="0"/>
              <a:t>essiccazione oltre un certo limite.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55778802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07950" y="457200"/>
            <a:ext cx="8812213" cy="6096000"/>
          </a:xfrm>
        </p:spPr>
        <p:txBody>
          <a:bodyPr/>
          <a:lstStyle/>
          <a:p>
            <a:pPr marL="609600" indent="-609600">
              <a:buFontTx/>
              <a:buNone/>
            </a:pPr>
            <a:r>
              <a:rPr lang="it-IT" sz="2800" b="1" dirty="0">
                <a:cs typeface="Times New Roman" charset="0"/>
              </a:rPr>
              <a:t>Caratteristiche</a:t>
            </a:r>
            <a:r>
              <a:rPr lang="it-IT" sz="2800" dirty="0">
                <a:cs typeface="Times New Roman" charset="0"/>
              </a:rPr>
              <a:t>:</a:t>
            </a:r>
            <a:endParaRPr lang="it-IT" sz="2800" dirty="0">
              <a:latin typeface="Tms Rmn" charset="0"/>
              <a:cs typeface="Times New Roman" charset="0"/>
            </a:endParaRPr>
          </a:p>
          <a:p>
            <a:pPr marL="609600" indent="-609600"/>
            <a:r>
              <a:rPr lang="fr-FR" sz="2800" dirty="0" smtClean="0">
                <a:latin typeface="Helv" charset="0"/>
                <a:cs typeface="Times New Roman" charset="0"/>
              </a:rPr>
              <a:t>l'</a:t>
            </a:r>
            <a:r>
              <a:rPr lang="it-IT" sz="2800" dirty="0" smtClean="0">
                <a:latin typeface="Helv" charset="0"/>
                <a:cs typeface="Times New Roman" charset="0"/>
              </a:rPr>
              <a:t>intensità </a:t>
            </a:r>
            <a:r>
              <a:rPr lang="it-IT" sz="2800" dirty="0">
                <a:latin typeface="Helv" charset="0"/>
                <a:cs typeface="Times New Roman" charset="0"/>
              </a:rPr>
              <a:t>del processo di evaporazione sul campo non è uniforme, ma presenta un </a:t>
            </a:r>
            <a:r>
              <a:rPr lang="it-IT" sz="2800" u="sng" dirty="0">
                <a:latin typeface="Helv" charset="0"/>
                <a:cs typeface="Times New Roman" charset="0"/>
              </a:rPr>
              <a:t>andamento esponenziale decrescente</a:t>
            </a:r>
            <a:r>
              <a:rPr lang="it-IT" sz="2800" dirty="0">
                <a:latin typeface="Helv" charset="0"/>
                <a:cs typeface="Times New Roman" charset="0"/>
              </a:rPr>
              <a:t> che dipende da:</a:t>
            </a:r>
            <a:endParaRPr lang="it-IT" sz="2800" dirty="0">
              <a:latin typeface="Tms Rmn" charset="0"/>
              <a:cs typeface="Times New Roman" charset="0"/>
            </a:endParaRPr>
          </a:p>
          <a:p>
            <a:pPr marL="990600" lvl="1" indent="-533400" algn="just">
              <a:buFontTx/>
              <a:buAutoNum type="arabicPeriod"/>
            </a:pPr>
            <a:r>
              <a:rPr lang="it-IT" sz="2400" dirty="0">
                <a:latin typeface="Helv" charset="0"/>
                <a:cs typeface="Times New Roman" charset="0"/>
              </a:rPr>
              <a:t>fattori meteorologici e climatici (umidità e temperatura </a:t>
            </a:r>
            <a:r>
              <a:rPr lang="it-IT" sz="2400" dirty="0" smtClean="0">
                <a:latin typeface="Helv" charset="0"/>
                <a:cs typeface="Times New Roman" charset="0"/>
              </a:rPr>
              <a:t>del</a:t>
            </a:r>
            <a:r>
              <a:rPr lang="fr-FR" sz="2400" dirty="0" smtClean="0">
                <a:latin typeface="Helv" charset="0"/>
                <a:cs typeface="Times New Roman" charset="0"/>
              </a:rPr>
              <a:t>l'</a:t>
            </a:r>
            <a:r>
              <a:rPr lang="it-IT" sz="2400" dirty="0" smtClean="0">
                <a:latin typeface="Helv" charset="0"/>
                <a:cs typeface="Times New Roman" charset="0"/>
              </a:rPr>
              <a:t>aria </a:t>
            </a:r>
            <a:r>
              <a:rPr lang="it-IT" sz="2400" dirty="0">
                <a:latin typeface="Helv" charset="0"/>
                <a:cs typeface="Times New Roman" charset="0"/>
              </a:rPr>
              <a:t>– radiazione solare – vento – pioggia – rugiada - umidità del substrato);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 marL="990600" lvl="1" indent="-533400" algn="just">
              <a:buFontTx/>
              <a:buAutoNum type="arabicPeriod"/>
            </a:pPr>
            <a:r>
              <a:rPr lang="it-IT" sz="2400" dirty="0">
                <a:latin typeface="Helv" charset="0"/>
                <a:cs typeface="Times New Roman" charset="0"/>
              </a:rPr>
              <a:t>fattori orografici (esposizione/giacitura);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 marL="990600" lvl="1" indent="-533400">
              <a:buFontTx/>
              <a:buAutoNum type="arabicPeriod"/>
            </a:pPr>
            <a:r>
              <a:rPr lang="it-IT" sz="2400" dirty="0">
                <a:latin typeface="Helv" charset="0"/>
                <a:cs typeface="Times New Roman" charset="0"/>
              </a:rPr>
              <a:t>fattori agronomici e botanici</a:t>
            </a:r>
            <a:br>
              <a:rPr lang="it-IT" sz="2400" dirty="0">
                <a:latin typeface="Helv" charset="0"/>
                <a:cs typeface="Times New Roman" charset="0"/>
              </a:rPr>
            </a:br>
            <a:r>
              <a:rPr lang="it-IT" sz="2400" dirty="0">
                <a:latin typeface="Helv" charset="0"/>
                <a:cs typeface="Times New Roman" charset="0"/>
              </a:rPr>
              <a:t>(caratteristiche delle specie che costituiscono il prato – stadio </a:t>
            </a:r>
            <a:r>
              <a:rPr lang="it-IT" sz="2400" dirty="0" smtClean="0">
                <a:latin typeface="Helv" charset="0"/>
                <a:cs typeface="Times New Roman" charset="0"/>
              </a:rPr>
              <a:t>vegetativo, spessore dell’andana)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 marL="990600" lvl="1" indent="-533400" algn="just">
              <a:buFontTx/>
              <a:buAutoNum type="arabicPeriod"/>
            </a:pPr>
            <a:r>
              <a:rPr lang="it-IT" sz="2400" dirty="0">
                <a:latin typeface="Helv" charset="0"/>
                <a:cs typeface="Times New Roman" charset="0"/>
              </a:rPr>
              <a:t>fattori di meccanizzazione (caratteristiche delle macchine impiegate e modalità di regolazione)</a:t>
            </a:r>
            <a:endParaRPr lang="it-IT" sz="2400" dirty="0">
              <a:latin typeface="Tms Rmn" charset="0"/>
              <a:cs typeface="Times New Roman" charset="0"/>
            </a:endParaRPr>
          </a:p>
          <a:p>
            <a:pPr marL="990600" lvl="1" indent="-533400" algn="just">
              <a:buFontTx/>
              <a:buAutoNum type="arabicPeriod"/>
            </a:pPr>
            <a:r>
              <a:rPr lang="it-IT" sz="2400" dirty="0">
                <a:latin typeface="Helv" charset="0"/>
                <a:cs typeface="Times New Roman" charset="0"/>
              </a:rPr>
              <a:t>contenuto iniziale di umidità del </a:t>
            </a:r>
            <a:r>
              <a:rPr lang="it-IT" sz="2400" dirty="0" smtClean="0">
                <a:latin typeface="Helv" charset="0"/>
                <a:cs typeface="Times New Roman" charset="0"/>
              </a:rPr>
              <a:t>foraggio</a:t>
            </a:r>
            <a:endParaRPr lang="it-IT" sz="2400" dirty="0">
              <a:latin typeface="Helv" charset="0"/>
              <a:cs typeface="Times New Roman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152400"/>
            <a:ext cx="7772400" cy="457200"/>
          </a:xfrm>
        </p:spPr>
        <p:txBody>
          <a:bodyPr/>
          <a:lstStyle/>
          <a:p>
            <a:r>
              <a:rPr lang="it-IT" sz="3600"/>
              <a:t>Parametri meteo-climatici principali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838200"/>
            <a:ext cx="8763000" cy="5791200"/>
          </a:xfrm>
        </p:spPr>
        <p:txBody>
          <a:bodyPr/>
          <a:lstStyle/>
          <a:p>
            <a:r>
              <a:rPr lang="it-IT" sz="2400" u="sng" dirty="0">
                <a:latin typeface="Helv" charset="0"/>
                <a:cs typeface="Times New Roman" charset="0"/>
              </a:rPr>
              <a:t>Umidità relativa </a:t>
            </a:r>
            <a:r>
              <a:rPr lang="it-IT" sz="2400" u="sng" dirty="0" smtClean="0">
                <a:latin typeface="Helv" charset="0"/>
                <a:cs typeface="Times New Roman" charset="0"/>
              </a:rPr>
              <a:t>del</a:t>
            </a:r>
            <a:r>
              <a:rPr lang="fr-FR" sz="2400" u="sng" dirty="0" smtClean="0">
                <a:latin typeface="Helv" charset="0"/>
                <a:cs typeface="Times New Roman" charset="0"/>
              </a:rPr>
              <a:t>l'</a:t>
            </a:r>
            <a:r>
              <a:rPr lang="it-IT" sz="2400" u="sng" dirty="0" smtClean="0">
                <a:latin typeface="Helv" charset="0"/>
                <a:cs typeface="Times New Roman" charset="0"/>
              </a:rPr>
              <a:t>aria</a:t>
            </a:r>
            <a:endParaRPr lang="it-IT" sz="2400" dirty="0">
              <a:latin typeface="Helv" charset="0"/>
              <a:cs typeface="Times New Roman" charset="0"/>
            </a:endParaRPr>
          </a:p>
          <a:p>
            <a:pPr lvl="1"/>
            <a:r>
              <a:rPr lang="it-IT" sz="2000" dirty="0">
                <a:latin typeface="Helv" charset="0"/>
                <a:cs typeface="Times New Roman" charset="0"/>
              </a:rPr>
              <a:t>Costituisce il fattore determinante del processo di evaporazione – se è prossima alla saturazione il processo non può svolgersi – </a:t>
            </a:r>
            <a:r>
              <a:rPr lang="it-IT" sz="2000" u="sng" dirty="0">
                <a:latin typeface="Helv" charset="0"/>
                <a:cs typeface="Times New Roman" charset="0"/>
              </a:rPr>
              <a:t>tutti gli altri fattori hanno rispetto a questo un ruolo secondario</a:t>
            </a:r>
            <a:r>
              <a:rPr lang="it-IT" sz="2000" dirty="0">
                <a:latin typeface="Helv" charset="0"/>
                <a:cs typeface="Times New Roman" charset="0"/>
              </a:rPr>
              <a:t>.</a:t>
            </a:r>
          </a:p>
          <a:p>
            <a:pPr lvl="1"/>
            <a:r>
              <a:rPr lang="it-IT" sz="2000" dirty="0">
                <a:latin typeface="Helv" charset="0"/>
                <a:cs typeface="Times New Roman" charset="0"/>
              </a:rPr>
              <a:t>Misurata direttamente (es. con igrometri a capello) o attraverso il rilievo delle temperature a bulbo secco e a bulbo umido.</a:t>
            </a:r>
          </a:p>
          <a:p>
            <a:r>
              <a:rPr lang="it-IT" sz="2400" u="sng" dirty="0">
                <a:latin typeface="Helv" charset="0"/>
                <a:cs typeface="Times New Roman" charset="0"/>
              </a:rPr>
              <a:t>Temperatura </a:t>
            </a:r>
            <a:r>
              <a:rPr lang="it-IT" sz="2400" u="sng" dirty="0" smtClean="0">
                <a:latin typeface="Helv" charset="0"/>
                <a:cs typeface="Times New Roman" charset="0"/>
              </a:rPr>
              <a:t>del</a:t>
            </a:r>
            <a:r>
              <a:rPr lang="fr-FR" sz="2400" u="sng" dirty="0" smtClean="0">
                <a:latin typeface="Helv" charset="0"/>
                <a:cs typeface="Times New Roman" charset="0"/>
              </a:rPr>
              <a:t>l'</a:t>
            </a:r>
            <a:r>
              <a:rPr lang="it-IT" sz="2400" u="sng" dirty="0" smtClean="0">
                <a:latin typeface="Helv" charset="0"/>
                <a:cs typeface="Times New Roman" charset="0"/>
              </a:rPr>
              <a:t>aria</a:t>
            </a:r>
            <a:endParaRPr lang="it-IT" sz="2400" dirty="0">
              <a:latin typeface="Helv" charset="0"/>
              <a:cs typeface="Times New Roman" charset="0"/>
            </a:endParaRPr>
          </a:p>
          <a:p>
            <a:pPr lvl="1"/>
            <a:r>
              <a:rPr lang="it-IT" sz="2000" dirty="0">
                <a:latin typeface="Helv" charset="0"/>
                <a:cs typeface="Times New Roman" charset="0"/>
              </a:rPr>
              <a:t>Misurata con termometri a bulbo secco collocati al riparo della radiazione solare.</a:t>
            </a:r>
          </a:p>
          <a:p>
            <a:r>
              <a:rPr lang="it-IT" sz="2400" dirty="0">
                <a:latin typeface="Helv" charset="0"/>
                <a:cs typeface="Times New Roman" charset="0"/>
              </a:rPr>
              <a:t>Radiazione solare effettiva al suolo</a:t>
            </a:r>
          </a:p>
          <a:p>
            <a:pPr lvl="1"/>
            <a:r>
              <a:rPr lang="it-IT" sz="2000" dirty="0">
                <a:latin typeface="Helv" charset="0"/>
                <a:cs typeface="Times New Roman" charset="0"/>
              </a:rPr>
              <a:t>Si misura la potenza della radiazione solare incidente, permette di derivare il grado di nuvolosità.</a:t>
            </a:r>
            <a:endParaRPr lang="it-IT" sz="2000" dirty="0">
              <a:latin typeface="Tms Rmn" charset="0"/>
              <a:cs typeface="Times New Roman" charset="0"/>
            </a:endParaRPr>
          </a:p>
          <a:p>
            <a:r>
              <a:rPr lang="it-IT" sz="2400" dirty="0">
                <a:latin typeface="Helv" charset="0"/>
                <a:cs typeface="Times New Roman" charset="0"/>
              </a:rPr>
              <a:t>Ventosità</a:t>
            </a:r>
          </a:p>
          <a:p>
            <a:pPr lvl="1"/>
            <a:r>
              <a:rPr lang="it-IT" sz="2000" dirty="0">
                <a:latin typeface="Helv" charset="0"/>
                <a:cs typeface="Times New Roman" charset="0"/>
              </a:rPr>
              <a:t>Si misura la velocità e la direzione, per il processo è utile conoscere questo parametro a livello </a:t>
            </a:r>
            <a:r>
              <a:rPr lang="it-IT" sz="2000" dirty="0" smtClean="0">
                <a:latin typeface="Helv" charset="0"/>
                <a:cs typeface="Times New Roman" charset="0"/>
              </a:rPr>
              <a:t>del</a:t>
            </a:r>
            <a:r>
              <a:rPr lang="fr-FR" sz="2000" dirty="0" smtClean="0">
                <a:latin typeface="Helv" charset="0"/>
                <a:cs typeface="Times New Roman" charset="0"/>
              </a:rPr>
              <a:t>l'</a:t>
            </a:r>
            <a:r>
              <a:rPr lang="it-IT" sz="2000" dirty="0" smtClean="0">
                <a:latin typeface="Helv" charset="0"/>
                <a:cs typeface="Times New Roman" charset="0"/>
              </a:rPr>
              <a:t>andana </a:t>
            </a:r>
            <a:r>
              <a:rPr lang="it-IT" sz="2000" dirty="0">
                <a:latin typeface="Helv" charset="0"/>
                <a:cs typeface="Times New Roman" charset="0"/>
              </a:rPr>
              <a:t>del foraggio – normalmente è misurata a 1,5 m o più dal suolo.</a:t>
            </a:r>
            <a:endParaRPr lang="it-IT" sz="2000" dirty="0">
              <a:latin typeface="Tms Rmn" charset="0"/>
              <a:cs typeface="Times New Roman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1990725" y="1728788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84863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44" name="Text Box 4"/>
          <p:cNvSpPr txBox="1">
            <a:spLocks noChangeArrowheads="1"/>
          </p:cNvSpPr>
          <p:nvPr/>
        </p:nvSpPr>
        <p:spPr bwMode="auto">
          <a:xfrm>
            <a:off x="228600" y="685800"/>
            <a:ext cx="8610600" cy="4339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dirty="0"/>
              <a:t>La quantità di acqua (</a:t>
            </a:r>
            <a:r>
              <a:rPr lang="it-IT" dirty="0" err="1"/>
              <a:t>sottoforma</a:t>
            </a:r>
            <a:r>
              <a:rPr lang="it-IT" dirty="0"/>
              <a:t> di vapore) contenuta </a:t>
            </a:r>
            <a:r>
              <a:rPr lang="it-IT" dirty="0" smtClean="0"/>
              <a:t>nel</a:t>
            </a:r>
            <a:r>
              <a:rPr lang="fr-FR" dirty="0" smtClean="0"/>
              <a:t>l'</a:t>
            </a:r>
            <a:r>
              <a:rPr lang="it-IT" dirty="0" smtClean="0"/>
              <a:t>aria </a:t>
            </a:r>
            <a:r>
              <a:rPr lang="it-IT" dirty="0"/>
              <a:t>è variabilissima.</a:t>
            </a:r>
          </a:p>
          <a:p>
            <a:pPr>
              <a:spcBef>
                <a:spcPct val="50000"/>
              </a:spcBef>
            </a:pPr>
            <a:r>
              <a:rPr lang="it-IT" dirty="0"/>
              <a:t>Il grado di umidità </a:t>
            </a:r>
            <a:r>
              <a:rPr lang="it-IT" dirty="0" smtClean="0"/>
              <a:t>del</a:t>
            </a:r>
            <a:r>
              <a:rPr lang="fr-FR" dirty="0" smtClean="0"/>
              <a:t>l'</a:t>
            </a:r>
            <a:r>
              <a:rPr lang="it-IT" dirty="0" smtClean="0"/>
              <a:t>atmosfera </a:t>
            </a:r>
            <a:r>
              <a:rPr lang="it-IT" dirty="0"/>
              <a:t>non dipende dalla quantità totale di vapore </a:t>
            </a:r>
            <a:r>
              <a:rPr lang="fr-FR" dirty="0" smtClean="0"/>
              <a:t>d'</a:t>
            </a:r>
            <a:r>
              <a:rPr lang="it-IT" dirty="0" smtClean="0"/>
              <a:t>acqua </a:t>
            </a:r>
            <a:r>
              <a:rPr lang="it-IT" dirty="0"/>
              <a:t>contenuta, ma dalla tensione del vapore che cresce con la temperatura. Quando è fredda </a:t>
            </a:r>
            <a:r>
              <a:rPr lang="fr-FR" dirty="0" smtClean="0"/>
              <a:t>l'</a:t>
            </a:r>
            <a:r>
              <a:rPr lang="it-IT" dirty="0" smtClean="0"/>
              <a:t>aria </a:t>
            </a:r>
            <a:r>
              <a:rPr lang="it-IT" dirty="0"/>
              <a:t>può essere molto umida pur contenendo poco vapore, mentre quando è calda può essere secca pur contenendo una grande quantità di vapore.</a:t>
            </a:r>
          </a:p>
          <a:p>
            <a:pPr>
              <a:spcBef>
                <a:spcPct val="50000"/>
              </a:spcBef>
            </a:pPr>
            <a:r>
              <a:rPr lang="it-IT" dirty="0"/>
              <a:t>Quando si riscalda </a:t>
            </a:r>
            <a:r>
              <a:rPr lang="fr-FR" dirty="0" smtClean="0"/>
              <a:t>l'</a:t>
            </a:r>
            <a:r>
              <a:rPr lang="it-IT" dirty="0" smtClean="0"/>
              <a:t>aria </a:t>
            </a:r>
            <a:r>
              <a:rPr lang="it-IT" dirty="0"/>
              <a:t>non diminuisce la quantità di vapore contenuto, ma diminuisce il grado di umidità.</a:t>
            </a:r>
          </a:p>
          <a:p>
            <a:pPr>
              <a:spcBef>
                <a:spcPct val="50000"/>
              </a:spcBef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202772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668" name="Rectangle 4"/>
          <p:cNvSpPr>
            <a:spLocks noChangeArrowheads="1"/>
          </p:cNvSpPr>
          <p:nvPr/>
        </p:nvSpPr>
        <p:spPr bwMode="auto">
          <a:xfrm>
            <a:off x="0" y="228600"/>
            <a:ext cx="9144000" cy="1482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it-IT" sz="2000" u="sng" dirty="0">
                <a:cs typeface="Times New Roman" charset="0"/>
              </a:rPr>
              <a:t>Umidità relativa</a:t>
            </a:r>
            <a:r>
              <a:rPr lang="it-IT" sz="2000" dirty="0">
                <a:cs typeface="Times New Roman" charset="0"/>
              </a:rPr>
              <a:t> (</a:t>
            </a:r>
            <a:r>
              <a:rPr lang="it-IT" sz="2000" dirty="0">
                <a:cs typeface="Times New Roman" charset="0"/>
                <a:sym typeface="Symbol" charset="0"/>
              </a:rPr>
              <a:t></a:t>
            </a:r>
            <a:r>
              <a:rPr lang="it-IT" sz="2000" dirty="0">
                <a:cs typeface="Times New Roman" charset="0"/>
              </a:rPr>
              <a:t>): rapporto tra la quantità di vapore acqueo effettivamente contenuto </a:t>
            </a:r>
            <a:r>
              <a:rPr lang="it-IT" sz="2000" dirty="0" smtClean="0">
                <a:cs typeface="Times New Roman" charset="0"/>
              </a:rPr>
              <a:t>nel</a:t>
            </a:r>
            <a:r>
              <a:rPr lang="fr-FR" sz="2000" dirty="0" smtClean="0">
                <a:cs typeface="Times New Roman" charset="0"/>
              </a:rPr>
              <a:t>l'</a:t>
            </a:r>
            <a:r>
              <a:rPr lang="it-IT" sz="2000" dirty="0" smtClean="0">
                <a:cs typeface="Times New Roman" charset="0"/>
              </a:rPr>
              <a:t>aria </a:t>
            </a:r>
            <a:r>
              <a:rPr lang="it-IT" sz="2000" dirty="0">
                <a:cs typeface="Times New Roman" charset="0"/>
              </a:rPr>
              <a:t>e la quantità che la stessa massa potrebbe contenere se fosse satura alla stessa temperatura. Rapporto tra pressione del vapore </a:t>
            </a:r>
            <a:r>
              <a:rPr lang="fr-FR" sz="2000" dirty="0" smtClean="0">
                <a:cs typeface="Times New Roman" charset="0"/>
              </a:rPr>
              <a:t>d'</a:t>
            </a:r>
            <a:r>
              <a:rPr lang="it-IT" sz="2000" dirty="0" smtClean="0">
                <a:cs typeface="Times New Roman" charset="0"/>
              </a:rPr>
              <a:t>aria </a:t>
            </a:r>
            <a:r>
              <a:rPr lang="it-IT" sz="2000" dirty="0">
                <a:cs typeface="Times New Roman" charset="0"/>
              </a:rPr>
              <a:t>e quella del vapore saturo</a:t>
            </a:r>
          </a:p>
          <a:p>
            <a:pPr>
              <a:lnSpc>
                <a:spcPct val="90000"/>
              </a:lnSpc>
            </a:pPr>
            <a:r>
              <a:rPr lang="it-IT" sz="2000" dirty="0">
                <a:cs typeface="Times New Roman" charset="0"/>
              </a:rPr>
              <a:t>Considerando 1 </a:t>
            </a:r>
            <a:r>
              <a:rPr lang="it-IT" sz="2000" dirty="0" smtClean="0">
                <a:cs typeface="Times New Roman" charset="0"/>
              </a:rPr>
              <a:t>m</a:t>
            </a:r>
            <a:r>
              <a:rPr lang="it-IT" sz="2000" baseline="30000" dirty="0" smtClean="0">
                <a:cs typeface="Times New Roman" charset="0"/>
              </a:rPr>
              <a:t>3</a:t>
            </a:r>
            <a:r>
              <a:rPr lang="it-IT" sz="2000" dirty="0" smtClean="0">
                <a:cs typeface="Times New Roman" charset="0"/>
              </a:rPr>
              <a:t> </a:t>
            </a:r>
            <a:r>
              <a:rPr lang="fr-FR" sz="2000" dirty="0" smtClean="0">
                <a:cs typeface="Times New Roman" charset="0"/>
              </a:rPr>
              <a:t>d'</a:t>
            </a:r>
            <a:r>
              <a:rPr lang="it-IT" sz="2000" dirty="0" smtClean="0">
                <a:cs typeface="Times New Roman" charset="0"/>
              </a:rPr>
              <a:t>aria </a:t>
            </a:r>
            <a:r>
              <a:rPr lang="it-IT" sz="2000" dirty="0">
                <a:cs typeface="Times New Roman" charset="0"/>
              </a:rPr>
              <a:t>alla temperatura t e pressione </a:t>
            </a:r>
            <a:r>
              <a:rPr lang="it-IT" sz="2000" dirty="0" err="1">
                <a:cs typeface="Times New Roman" charset="0"/>
              </a:rPr>
              <a:t>p</a:t>
            </a:r>
            <a:r>
              <a:rPr lang="it-IT" sz="2000" dirty="0">
                <a:cs typeface="Times New Roman" charset="0"/>
              </a:rPr>
              <a:t>, il suo peso specifico (kg</a:t>
            </a:r>
            <a:r>
              <a:rPr lang="it-IT" sz="2000" dirty="0" smtClean="0">
                <a:cs typeface="Times New Roman" charset="0"/>
              </a:rPr>
              <a:t>/m</a:t>
            </a:r>
            <a:r>
              <a:rPr lang="it-IT" sz="2000" baseline="30000" dirty="0" smtClean="0">
                <a:cs typeface="Times New Roman" charset="0"/>
              </a:rPr>
              <a:t>3</a:t>
            </a:r>
            <a:r>
              <a:rPr lang="it-IT" sz="2000" dirty="0" smtClean="0">
                <a:cs typeface="Times New Roman" charset="0"/>
              </a:rPr>
              <a:t>) </a:t>
            </a:r>
            <a:r>
              <a:rPr lang="it-IT" sz="2000" dirty="0">
                <a:cs typeface="Times New Roman" charset="0"/>
              </a:rPr>
              <a:t>è:</a:t>
            </a:r>
          </a:p>
        </p:txBody>
      </p:sp>
      <p:graphicFrame>
        <p:nvGraphicFramePr>
          <p:cNvPr id="113669" name="Object 5"/>
          <p:cNvGraphicFramePr>
            <a:graphicFrameLocks noChangeAspect="1"/>
          </p:cNvGraphicFramePr>
          <p:nvPr/>
        </p:nvGraphicFramePr>
        <p:xfrm>
          <a:off x="3124200" y="1600200"/>
          <a:ext cx="1765300" cy="4937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6" name="Equazione" r:id="rId4" imgW="635000" imgH="177800" progId="Equation.3">
                  <p:embed/>
                </p:oleObj>
              </mc:Choice>
              <mc:Fallback>
                <p:oleObj name="Equazione" r:id="rId4" imgW="6350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124200" y="1600200"/>
                        <a:ext cx="1765300" cy="4937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70" name="Text Box 6"/>
          <p:cNvSpPr txBox="1">
            <a:spLocks noChangeArrowheads="1"/>
          </p:cNvSpPr>
          <p:nvPr/>
        </p:nvSpPr>
        <p:spPr bwMode="auto">
          <a:xfrm>
            <a:off x="0" y="2284413"/>
            <a:ext cx="9144000" cy="928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it-IT" sz="2000" dirty="0">
                <a:sym typeface="Symbol" charset="0"/>
              </a:rPr>
              <a:t>a = peso </a:t>
            </a:r>
            <a:r>
              <a:rPr lang="it-IT" sz="2000" dirty="0" smtClean="0">
                <a:sym typeface="Symbol" charset="0"/>
              </a:rPr>
              <a:t>del</a:t>
            </a:r>
            <a:r>
              <a:rPr lang="fr-FR" sz="2000" dirty="0" smtClean="0">
                <a:sym typeface="Symbol" charset="0"/>
              </a:rPr>
              <a:t>l'</a:t>
            </a:r>
            <a:r>
              <a:rPr lang="it-IT" sz="2000" dirty="0" smtClean="0">
                <a:sym typeface="Symbol" charset="0"/>
              </a:rPr>
              <a:t>aria </a:t>
            </a:r>
            <a:r>
              <a:rPr lang="it-IT" sz="2000" dirty="0">
                <a:sym typeface="Symbol" charset="0"/>
              </a:rPr>
              <a:t>secca (</a:t>
            </a:r>
            <a:r>
              <a:rPr lang="it-IT" sz="2000">
                <a:sym typeface="Symbol" charset="0"/>
              </a:rPr>
              <a:t>kg</a:t>
            </a:r>
            <a:r>
              <a:rPr lang="it-IT" sz="2000" smtClean="0">
                <a:sym typeface="Symbol" charset="0"/>
              </a:rPr>
              <a:t>/m</a:t>
            </a:r>
            <a:r>
              <a:rPr lang="it-IT" sz="2000" baseline="30000" smtClean="0">
                <a:sym typeface="Symbol" charset="0"/>
              </a:rPr>
              <a:t>3</a:t>
            </a:r>
            <a:r>
              <a:rPr lang="it-IT" sz="2000" smtClean="0">
                <a:sym typeface="Symbol" charset="0"/>
              </a:rPr>
              <a:t>)</a:t>
            </a:r>
            <a:endParaRPr lang="it-IT" sz="2000" dirty="0">
              <a:sym typeface="Symbol" charset="0"/>
            </a:endParaRPr>
          </a:p>
          <a:p>
            <a:pPr>
              <a:lnSpc>
                <a:spcPct val="90000"/>
              </a:lnSpc>
            </a:pPr>
            <a:r>
              <a:rPr lang="it-IT" sz="2000" dirty="0">
                <a:sym typeface="Symbol" charset="0"/>
              </a:rPr>
              <a:t>v = peso in kg del vapore acqueo </a:t>
            </a:r>
            <a:r>
              <a:rPr lang="it-IT" sz="2000">
                <a:sym typeface="Symbol" charset="0"/>
              </a:rPr>
              <a:t>nel </a:t>
            </a:r>
            <a:r>
              <a:rPr lang="it-IT" sz="2000" smtClean="0">
                <a:sym typeface="Symbol" charset="0"/>
              </a:rPr>
              <a:t>m</a:t>
            </a:r>
            <a:r>
              <a:rPr lang="it-IT" sz="2000" baseline="30000" smtClean="0">
                <a:sym typeface="Symbol" charset="0"/>
              </a:rPr>
              <a:t>3</a:t>
            </a:r>
            <a:endParaRPr lang="it-IT" sz="2000" baseline="30000" dirty="0">
              <a:sym typeface="Symbol" charset="0"/>
            </a:endParaRPr>
          </a:p>
          <a:p>
            <a:pPr>
              <a:lnSpc>
                <a:spcPct val="90000"/>
              </a:lnSpc>
            </a:pPr>
            <a:r>
              <a:rPr lang="it-IT" sz="2000" dirty="0">
                <a:sym typeface="Symbol" charset="0"/>
              </a:rPr>
              <a:t>Per la legge di Dalton sarà anche:</a:t>
            </a:r>
            <a:endParaRPr lang="it-IT" sz="2000" dirty="0"/>
          </a:p>
        </p:txBody>
      </p:sp>
      <p:graphicFrame>
        <p:nvGraphicFramePr>
          <p:cNvPr id="113671" name="Object 7"/>
          <p:cNvGraphicFramePr>
            <a:graphicFrameLocks noChangeAspect="1"/>
          </p:cNvGraphicFramePr>
          <p:nvPr/>
        </p:nvGraphicFramePr>
        <p:xfrm>
          <a:off x="3095625" y="3163888"/>
          <a:ext cx="1976438" cy="4937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7" name="Equazione" r:id="rId6" imgW="711200" imgH="177800" progId="Equation.3">
                  <p:embed/>
                </p:oleObj>
              </mc:Choice>
              <mc:Fallback>
                <p:oleObj name="Equazione" r:id="rId6" imgW="711200" imgH="1778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95625" y="3163888"/>
                        <a:ext cx="1976438" cy="4937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72" name="Text Box 8"/>
          <p:cNvSpPr txBox="1">
            <a:spLocks noChangeArrowheads="1"/>
          </p:cNvSpPr>
          <p:nvPr/>
        </p:nvSpPr>
        <p:spPr bwMode="auto">
          <a:xfrm>
            <a:off x="0" y="3624263"/>
            <a:ext cx="9144000" cy="20364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lnSpc>
                <a:spcPct val="90000"/>
              </a:lnSpc>
            </a:pPr>
            <a:r>
              <a:rPr lang="it-IT" sz="2000" dirty="0" err="1">
                <a:sym typeface="Symbol" charset="0"/>
              </a:rPr>
              <a:t>pa</a:t>
            </a:r>
            <a:r>
              <a:rPr lang="it-IT" sz="2000" dirty="0">
                <a:sym typeface="Symbol" charset="0"/>
              </a:rPr>
              <a:t> = pressione </a:t>
            </a:r>
            <a:r>
              <a:rPr lang="it-IT" sz="2000" dirty="0" smtClean="0">
                <a:sym typeface="Symbol" charset="0"/>
              </a:rPr>
              <a:t>del</a:t>
            </a:r>
            <a:r>
              <a:rPr lang="fr-FR" sz="2000" dirty="0" smtClean="0">
                <a:sym typeface="Symbol" charset="0"/>
              </a:rPr>
              <a:t>l'</a:t>
            </a:r>
            <a:r>
              <a:rPr lang="it-IT" sz="2000" dirty="0" smtClean="0">
                <a:sym typeface="Symbol" charset="0"/>
              </a:rPr>
              <a:t>aria secca</a:t>
            </a:r>
            <a:endParaRPr lang="it-IT" sz="2000" dirty="0">
              <a:sym typeface="Symbol" charset="0"/>
            </a:endParaRPr>
          </a:p>
          <a:p>
            <a:pPr>
              <a:lnSpc>
                <a:spcPct val="90000"/>
              </a:lnSpc>
            </a:pPr>
            <a:r>
              <a:rPr lang="it-IT" sz="2000" dirty="0" err="1">
                <a:sym typeface="Symbol" charset="0"/>
              </a:rPr>
              <a:t>pv</a:t>
            </a:r>
            <a:r>
              <a:rPr lang="it-IT" sz="2000" dirty="0">
                <a:sym typeface="Symbol" charset="0"/>
              </a:rPr>
              <a:t> = pressione del vapore </a:t>
            </a:r>
            <a:r>
              <a:rPr lang="it-IT" sz="2000" dirty="0" smtClean="0">
                <a:sym typeface="Symbol" charset="0"/>
              </a:rPr>
              <a:t>acqueo</a:t>
            </a:r>
            <a:endParaRPr lang="it-IT" sz="2000" baseline="30000" dirty="0">
              <a:sym typeface="Symbol" charset="0"/>
            </a:endParaRPr>
          </a:p>
          <a:p>
            <a:pPr>
              <a:lnSpc>
                <a:spcPct val="90000"/>
              </a:lnSpc>
            </a:pPr>
            <a:r>
              <a:rPr lang="it-IT" sz="2000" dirty="0">
                <a:sym typeface="Symbol" charset="0"/>
              </a:rPr>
              <a:t>Aria secca: </a:t>
            </a:r>
            <a:r>
              <a:rPr lang="it-IT" sz="2000" dirty="0" err="1">
                <a:sym typeface="Symbol" charset="0"/>
              </a:rPr>
              <a:t>pv</a:t>
            </a:r>
            <a:r>
              <a:rPr lang="it-IT" sz="2000" dirty="0">
                <a:sym typeface="Symbol" charset="0"/>
              </a:rPr>
              <a:t> = 0 e v = 0</a:t>
            </a:r>
          </a:p>
          <a:p>
            <a:pPr>
              <a:lnSpc>
                <a:spcPct val="90000"/>
              </a:lnSpc>
            </a:pPr>
            <a:r>
              <a:rPr lang="it-IT" sz="2000" dirty="0">
                <a:sym typeface="Symbol" charset="0"/>
              </a:rPr>
              <a:t>Aria satura: </a:t>
            </a:r>
            <a:r>
              <a:rPr lang="it-IT" sz="2000" dirty="0" err="1">
                <a:sym typeface="Symbol" charset="0"/>
              </a:rPr>
              <a:t>pv</a:t>
            </a:r>
            <a:r>
              <a:rPr lang="it-IT" sz="2000" dirty="0">
                <a:sym typeface="Symbol" charset="0"/>
              </a:rPr>
              <a:t> = </a:t>
            </a:r>
            <a:r>
              <a:rPr lang="it-IT" sz="2000" dirty="0" err="1">
                <a:sym typeface="Symbol" charset="0"/>
              </a:rPr>
              <a:t>ps</a:t>
            </a:r>
            <a:r>
              <a:rPr lang="it-IT" sz="2000" dirty="0">
                <a:sym typeface="Symbol" charset="0"/>
              </a:rPr>
              <a:t> e v =  </a:t>
            </a:r>
            <a:r>
              <a:rPr lang="it-IT" sz="2000" dirty="0" err="1">
                <a:sym typeface="Symbol" charset="0"/>
              </a:rPr>
              <a:t>s</a:t>
            </a:r>
            <a:endParaRPr lang="it-IT" sz="2000" dirty="0">
              <a:sym typeface="Symbol" charset="0"/>
            </a:endParaRPr>
          </a:p>
          <a:p>
            <a:pPr>
              <a:lnSpc>
                <a:spcPct val="90000"/>
              </a:lnSpc>
            </a:pPr>
            <a:r>
              <a:rPr lang="it-IT" sz="2000" dirty="0" err="1">
                <a:sym typeface="Symbol" charset="0"/>
              </a:rPr>
              <a:t>ps</a:t>
            </a:r>
            <a:r>
              <a:rPr lang="it-IT" sz="2000" dirty="0">
                <a:sym typeface="Symbol" charset="0"/>
              </a:rPr>
              <a:t> = tensione del vapore saturo</a:t>
            </a:r>
          </a:p>
          <a:p>
            <a:pPr>
              <a:lnSpc>
                <a:spcPct val="90000"/>
              </a:lnSpc>
            </a:pPr>
            <a:r>
              <a:rPr lang="it-IT" sz="2000" dirty="0">
                <a:sym typeface="Symbol" charset="0"/>
              </a:rPr>
              <a:t></a:t>
            </a:r>
            <a:r>
              <a:rPr lang="it-IT" sz="2000" dirty="0" err="1">
                <a:sym typeface="Symbol" charset="0"/>
              </a:rPr>
              <a:t>s</a:t>
            </a:r>
            <a:r>
              <a:rPr lang="it-IT" sz="2000" dirty="0">
                <a:sym typeface="Symbol" charset="0"/>
              </a:rPr>
              <a:t> = peso del vapore acqueo nel </a:t>
            </a:r>
            <a:r>
              <a:rPr lang="it-IT" sz="2000" dirty="0" smtClean="0">
                <a:sym typeface="Symbol" charset="0"/>
              </a:rPr>
              <a:t>m</a:t>
            </a:r>
            <a:r>
              <a:rPr lang="it-IT" sz="2000" baseline="30000" dirty="0" smtClean="0">
                <a:sym typeface="Symbol" charset="0"/>
              </a:rPr>
              <a:t>3 </a:t>
            </a:r>
            <a:r>
              <a:rPr lang="fr-FR" sz="2000" dirty="0" smtClean="0">
                <a:sym typeface="Symbol" charset="0"/>
              </a:rPr>
              <a:t>d'</a:t>
            </a:r>
            <a:r>
              <a:rPr lang="it-IT" sz="2000" dirty="0" smtClean="0">
                <a:sym typeface="Symbol" charset="0"/>
              </a:rPr>
              <a:t>aria </a:t>
            </a:r>
            <a:r>
              <a:rPr lang="it-IT" sz="2000" dirty="0">
                <a:sym typeface="Symbol" charset="0"/>
              </a:rPr>
              <a:t>saturo (massima quantità di vapore che 1 </a:t>
            </a:r>
            <a:r>
              <a:rPr lang="it-IT" sz="2000" dirty="0" smtClean="0">
                <a:sym typeface="Symbol" charset="0"/>
              </a:rPr>
              <a:t>m</a:t>
            </a:r>
            <a:r>
              <a:rPr lang="it-IT" sz="2000" baseline="30000" dirty="0" smtClean="0">
                <a:sym typeface="Symbol" charset="0"/>
              </a:rPr>
              <a:t>3</a:t>
            </a:r>
            <a:r>
              <a:rPr lang="it-IT" sz="2000" dirty="0" smtClean="0">
                <a:sym typeface="Symbol" charset="0"/>
              </a:rPr>
              <a:t> </a:t>
            </a:r>
            <a:r>
              <a:rPr lang="fr-FR" sz="2000" dirty="0" smtClean="0">
                <a:sym typeface="Symbol" charset="0"/>
              </a:rPr>
              <a:t>d'</a:t>
            </a:r>
            <a:r>
              <a:rPr lang="it-IT" sz="2000" dirty="0" smtClean="0">
                <a:sym typeface="Symbol" charset="0"/>
              </a:rPr>
              <a:t>aria </a:t>
            </a:r>
            <a:r>
              <a:rPr lang="it-IT" sz="2000" dirty="0">
                <a:sym typeface="Symbol" charset="0"/>
              </a:rPr>
              <a:t>può contenere)</a:t>
            </a:r>
          </a:p>
        </p:txBody>
      </p:sp>
      <p:graphicFrame>
        <p:nvGraphicFramePr>
          <p:cNvPr id="113673" name="Object 9"/>
          <p:cNvGraphicFramePr>
            <a:graphicFrameLocks noChangeAspect="1"/>
          </p:cNvGraphicFramePr>
          <p:nvPr/>
        </p:nvGraphicFramePr>
        <p:xfrm>
          <a:off x="1524000" y="5638800"/>
          <a:ext cx="1676400" cy="865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8" name="Equazione" r:id="rId8" imgW="762000" imgH="393700" progId="Equation.3">
                  <p:embed/>
                </p:oleObj>
              </mc:Choice>
              <mc:Fallback>
                <p:oleObj name="Equazione" r:id="rId8" imgW="762000" imgH="3937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9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5638800"/>
                        <a:ext cx="1676400" cy="865188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3674" name="Object 10"/>
          <p:cNvGraphicFramePr>
            <a:graphicFrameLocks noChangeAspect="1"/>
          </p:cNvGraphicFramePr>
          <p:nvPr/>
        </p:nvGraphicFramePr>
        <p:xfrm>
          <a:off x="4953000" y="5562600"/>
          <a:ext cx="1368425" cy="9207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39" name="Equazione" r:id="rId10" imgW="622300" imgH="419100" progId="Equation.3">
                  <p:embed/>
                </p:oleObj>
              </mc:Choice>
              <mc:Fallback>
                <p:oleObj name="Equazione" r:id="rId10" imgW="622300" imgH="4191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1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53000" y="5562600"/>
                        <a:ext cx="1368425" cy="92075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3675" name="AutoShape 11"/>
          <p:cNvSpPr>
            <a:spLocks noChangeArrowheads="1"/>
          </p:cNvSpPr>
          <p:nvPr/>
        </p:nvSpPr>
        <p:spPr bwMode="auto">
          <a:xfrm>
            <a:off x="3657600" y="5867400"/>
            <a:ext cx="762000" cy="228600"/>
          </a:xfrm>
          <a:prstGeom prst="rightArrow">
            <a:avLst>
              <a:gd name="adj1" fmla="val 50000"/>
              <a:gd name="adj2" fmla="val 8333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7726893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692" name="Text Box 4"/>
          <p:cNvSpPr txBox="1">
            <a:spLocks noChangeArrowheads="1"/>
          </p:cNvSpPr>
          <p:nvPr/>
        </p:nvSpPr>
        <p:spPr bwMode="auto">
          <a:xfrm>
            <a:off x="228600" y="0"/>
            <a:ext cx="8915400" cy="16160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it-IT" sz="2000" u="sng" dirty="0"/>
              <a:t>Umidità assoluta</a:t>
            </a:r>
            <a:r>
              <a:rPr lang="it-IT" sz="2000" dirty="0"/>
              <a:t> (x): contenuto di vapore </a:t>
            </a:r>
            <a:r>
              <a:rPr lang="it-IT" sz="2000" dirty="0" smtClean="0"/>
              <a:t>del</a:t>
            </a:r>
            <a:r>
              <a:rPr lang="fr-FR" sz="2000" dirty="0" smtClean="0"/>
              <a:t>l'</a:t>
            </a:r>
            <a:r>
              <a:rPr lang="it-IT" sz="2000" dirty="0" smtClean="0"/>
              <a:t>aria </a:t>
            </a:r>
            <a:r>
              <a:rPr lang="it-IT" sz="2000" dirty="0"/>
              <a:t>umida per kg di aria secca.</a:t>
            </a:r>
          </a:p>
          <a:p>
            <a:r>
              <a:rPr lang="it-IT" sz="2000" dirty="0"/>
              <a:t>t e </a:t>
            </a:r>
            <a:r>
              <a:rPr lang="it-IT" sz="2000" dirty="0">
                <a:sym typeface="Symbol" charset="0"/>
              </a:rPr>
              <a:t> variano nelle trasformazioni subite </a:t>
            </a:r>
            <a:r>
              <a:rPr lang="it-IT" sz="2000" dirty="0" smtClean="0">
                <a:sym typeface="Symbol" charset="0"/>
              </a:rPr>
              <a:t>dal</a:t>
            </a:r>
            <a:r>
              <a:rPr lang="fr-FR" sz="2000" dirty="0" smtClean="0">
                <a:sym typeface="Symbol" charset="0"/>
              </a:rPr>
              <a:t>l'</a:t>
            </a:r>
            <a:r>
              <a:rPr lang="it-IT" sz="2000" dirty="0" smtClean="0">
                <a:sym typeface="Symbol" charset="0"/>
              </a:rPr>
              <a:t>aria </a:t>
            </a:r>
            <a:r>
              <a:rPr lang="it-IT" sz="2000" dirty="0">
                <a:sym typeface="Symbol" charset="0"/>
              </a:rPr>
              <a:t>nei processi di essiccazione, quello che resta costante è il peso </a:t>
            </a:r>
            <a:r>
              <a:rPr lang="it-IT" sz="2000" dirty="0" smtClean="0">
                <a:sym typeface="Symbol" charset="0"/>
              </a:rPr>
              <a:t>del</a:t>
            </a:r>
            <a:r>
              <a:rPr lang="fr-FR" sz="2000" dirty="0" smtClean="0">
                <a:sym typeface="Symbol" charset="0"/>
              </a:rPr>
              <a:t>l'</a:t>
            </a:r>
            <a:r>
              <a:rPr lang="it-IT" sz="2000" dirty="0" smtClean="0">
                <a:sym typeface="Symbol" charset="0"/>
              </a:rPr>
              <a:t>aria </a:t>
            </a:r>
            <a:r>
              <a:rPr lang="it-IT" sz="2000" dirty="0">
                <a:sym typeface="Symbol" charset="0"/>
              </a:rPr>
              <a:t>secca. Per cui non conviene riferirsi al volume </a:t>
            </a:r>
            <a:r>
              <a:rPr lang="it-IT" sz="2000" dirty="0" smtClean="0">
                <a:sym typeface="Symbol" charset="0"/>
              </a:rPr>
              <a:t>del</a:t>
            </a:r>
            <a:r>
              <a:rPr lang="fr-FR" sz="2000" dirty="0" smtClean="0">
                <a:sym typeface="Symbol" charset="0"/>
              </a:rPr>
              <a:t>l'</a:t>
            </a:r>
            <a:r>
              <a:rPr lang="it-IT" sz="2000" dirty="0" smtClean="0">
                <a:sym typeface="Symbol" charset="0"/>
              </a:rPr>
              <a:t>aria </a:t>
            </a:r>
            <a:r>
              <a:rPr lang="it-IT" sz="2000" dirty="0">
                <a:sym typeface="Symbol" charset="0"/>
              </a:rPr>
              <a:t>umida con umidità , ma al peso </a:t>
            </a:r>
            <a:r>
              <a:rPr lang="it-IT" sz="2000" dirty="0" smtClean="0">
                <a:sym typeface="Symbol" charset="0"/>
              </a:rPr>
              <a:t>del</a:t>
            </a:r>
            <a:r>
              <a:rPr lang="fr-FR" sz="2000" dirty="0" smtClean="0">
                <a:sym typeface="Symbol" charset="0"/>
              </a:rPr>
              <a:t>l'</a:t>
            </a:r>
            <a:r>
              <a:rPr lang="it-IT" sz="2000" dirty="0" smtClean="0">
                <a:sym typeface="Symbol" charset="0"/>
              </a:rPr>
              <a:t>aria </a:t>
            </a:r>
            <a:r>
              <a:rPr lang="it-IT" sz="2000" dirty="0">
                <a:sym typeface="Symbol" charset="0"/>
              </a:rPr>
              <a:t>secca e al peso del vapore </a:t>
            </a:r>
            <a:r>
              <a:rPr lang="fr-FR" sz="2000" dirty="0" smtClean="0">
                <a:sym typeface="Symbol" charset="0"/>
              </a:rPr>
              <a:t>d'</a:t>
            </a:r>
            <a:r>
              <a:rPr lang="it-IT" sz="2000" dirty="0" smtClean="0">
                <a:sym typeface="Symbol" charset="0"/>
              </a:rPr>
              <a:t>acqua </a:t>
            </a:r>
            <a:r>
              <a:rPr lang="it-IT" sz="2000" dirty="0">
                <a:sym typeface="Symbol" charset="0"/>
              </a:rPr>
              <a:t>che, unito a questa, le conferisce la stessa umidità . Quindi sarà:</a:t>
            </a:r>
          </a:p>
        </p:txBody>
      </p:sp>
      <p:graphicFrame>
        <p:nvGraphicFramePr>
          <p:cNvPr id="114693" name="Object 5"/>
          <p:cNvGraphicFramePr>
            <a:graphicFrameLocks noChangeAspect="1"/>
          </p:cNvGraphicFramePr>
          <p:nvPr/>
        </p:nvGraphicFramePr>
        <p:xfrm>
          <a:off x="3276600" y="1600200"/>
          <a:ext cx="1981200" cy="154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8038" name="Equazione" r:id="rId4" imgW="1092200" imgH="850900" progId="Equation.3">
                  <p:embed/>
                </p:oleObj>
              </mc:Choice>
              <mc:Fallback>
                <p:oleObj name="Equazione" r:id="rId4" imgW="1092200" imgH="85090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276600" y="1600200"/>
                        <a:ext cx="1981200" cy="1541463"/>
                      </a:xfrm>
                      <a:prstGeom prst="rect">
                        <a:avLst/>
                      </a:prstGeom>
                      <a:noFill/>
                      <a:ln w="952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blurRad="63500" dist="38099" dir="2700000" algn="ctr" rotWithShape="0">
                                <a:schemeClr val="bg2">
                                  <a:alpha val="74998"/>
                                </a:schemeClr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4885" name="Group 197"/>
          <p:cNvGraphicFramePr>
            <a:graphicFrameLocks noGrp="1"/>
          </p:cNvGraphicFramePr>
          <p:nvPr/>
        </p:nvGraphicFramePr>
        <p:xfrm>
          <a:off x="457200" y="3200400"/>
          <a:ext cx="8458200" cy="3325812"/>
        </p:xfrm>
        <a:graphic>
          <a:graphicData uri="http://schemas.openxmlformats.org/drawingml/2006/table">
            <a:tbl>
              <a:tblPr/>
              <a:tblGrid>
                <a:gridCol w="608013"/>
                <a:gridCol w="987425"/>
                <a:gridCol w="911225"/>
                <a:gridCol w="911225"/>
                <a:gridCol w="911225"/>
                <a:gridCol w="911225"/>
                <a:gridCol w="911225"/>
                <a:gridCol w="758825"/>
                <a:gridCol w="709612"/>
                <a:gridCol w="838200"/>
              </a:tblGrid>
              <a:tr h="582613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T (°C)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</a:t>
                      </a:r>
                      <a:r>
                        <a:rPr kumimoji="0" lang="it-IT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s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 (kg 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vapore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/m</a:t>
                      </a:r>
                      <a:r>
                        <a:rPr kumimoji="0" lang="it-IT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3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 </a:t>
                      </a: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aria satura)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a (kg aria </a:t>
                      </a: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secca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/m</a:t>
                      </a:r>
                      <a:r>
                        <a:rPr kumimoji="0" lang="it-IT" sz="18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3</a:t>
                      </a:r>
                      <a:r>
                        <a:rPr kumimoji="0" lang="it-IT" sz="18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)</a:t>
                      </a:r>
                      <a:endParaRPr kumimoji="0" lang="it-IT" sz="18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charset="0"/>
                        <a:ea typeface="ＭＳ Ｐゴシック" charset="0"/>
                        <a:sym typeface="Symbol" charset="0"/>
                      </a:endParaRP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  <a:sym typeface="Symbol" charset="0"/>
                        </a:rPr>
                        <a:t>x (g vapore/kg aria secca)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</a:tr>
              <a:tr h="304800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0% (aria secca)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40%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60%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100% (aria satura)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0% (aria secca)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40%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60%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100% (aria satura)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0,00485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1,293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1,290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1,288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1,285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1,50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2,26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3,77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0,00940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1,247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1,241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1,238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1,232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3,03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4,55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7,63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0,0173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1,205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1,194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1,188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1,177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5,79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8,74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14,70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30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0,0303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1,165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1,145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1,136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1,116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10,60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16,00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27,20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80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40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0,0511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1,097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1,095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1,079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1,046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18,70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28,40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charset="0"/>
                          <a:ea typeface="ＭＳ Ｐゴシック" charset="0"/>
                        </a:rPr>
                        <a:t>48,80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82975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81" name="Picture 4" descr="Molli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765" r="4546" b="8824"/>
          <a:stretch>
            <a:fillRect/>
          </a:stretch>
        </p:blipFill>
        <p:spPr bwMode="auto">
          <a:xfrm>
            <a:off x="0" y="115888"/>
            <a:ext cx="9144000" cy="58785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0673" name="Text Box 17"/>
          <p:cNvSpPr txBox="1">
            <a:spLocks noChangeArrowheads="1"/>
          </p:cNvSpPr>
          <p:nvPr/>
        </p:nvSpPr>
        <p:spPr bwMode="auto">
          <a:xfrm rot="10800000">
            <a:off x="152400" y="3352800"/>
            <a:ext cx="458788" cy="1317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vert="eaVert"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Temperatura </a:t>
            </a:r>
          </a:p>
        </p:txBody>
      </p:sp>
      <p:sp>
        <p:nvSpPr>
          <p:cNvPr id="70674" name="Rectangle 18"/>
          <p:cNvSpPr>
            <a:spLocks noChangeArrowheads="1"/>
          </p:cNvSpPr>
          <p:nvPr/>
        </p:nvSpPr>
        <p:spPr bwMode="auto">
          <a:xfrm>
            <a:off x="2971800" y="5715000"/>
            <a:ext cx="17272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Umidità assoluta</a:t>
            </a:r>
          </a:p>
        </p:txBody>
      </p:sp>
      <p:sp>
        <p:nvSpPr>
          <p:cNvPr id="70675" name="Rectangle 19"/>
          <p:cNvSpPr>
            <a:spLocks noChangeArrowheads="1"/>
          </p:cNvSpPr>
          <p:nvPr/>
        </p:nvSpPr>
        <p:spPr bwMode="auto">
          <a:xfrm rot="20400000">
            <a:off x="5181600" y="2895600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entalpia</a:t>
            </a:r>
          </a:p>
        </p:txBody>
      </p:sp>
      <p:sp>
        <p:nvSpPr>
          <p:cNvPr id="70676" name="Rectangle 20"/>
          <p:cNvSpPr>
            <a:spLocks noChangeArrowheads="1"/>
          </p:cNvSpPr>
          <p:nvPr/>
        </p:nvSpPr>
        <p:spPr bwMode="auto">
          <a:xfrm>
            <a:off x="5410200" y="609600"/>
            <a:ext cx="167640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defRPr/>
            </a:pPr>
            <a:r>
              <a:rPr lang="it-IT" sz="1800">
                <a:cs typeface="+mn-cs"/>
              </a:rPr>
              <a:t>Umidità relativa</a:t>
            </a:r>
          </a:p>
        </p:txBody>
      </p:sp>
      <p:sp>
        <p:nvSpPr>
          <p:cNvPr id="70677" name="Rectangle 21"/>
          <p:cNvSpPr>
            <a:spLocks noChangeArrowheads="1"/>
          </p:cNvSpPr>
          <p:nvPr/>
        </p:nvSpPr>
        <p:spPr bwMode="auto">
          <a:xfrm>
            <a:off x="5503863" y="5661025"/>
            <a:ext cx="3640137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20000"/>
              </a:spcBef>
              <a:defRPr/>
            </a:pPr>
            <a:r>
              <a:rPr lang="it-IT" sz="2000" dirty="0">
                <a:cs typeface="Times New Roman" charset="0"/>
              </a:rPr>
              <a:t>pressione di riferimento: 1013 bar</a:t>
            </a:r>
          </a:p>
        </p:txBody>
      </p:sp>
      <p:sp>
        <p:nvSpPr>
          <p:cNvPr id="70678" name="Rectangle 22"/>
          <p:cNvSpPr>
            <a:spLocks noGrp="1" noChangeArrowheads="1"/>
          </p:cNvSpPr>
          <p:nvPr>
            <p:ph type="title"/>
          </p:nvPr>
        </p:nvSpPr>
        <p:spPr>
          <a:xfrm>
            <a:off x="0" y="-123825"/>
            <a:ext cx="7772400" cy="457200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800" b="1" dirty="0" smtClean="0">
                <a:cs typeface="Times New Roman" charset="0"/>
              </a:rPr>
              <a:t>DIAGRAMMA DI MOLLIER</a:t>
            </a:r>
          </a:p>
        </p:txBody>
      </p:sp>
      <p:sp>
        <p:nvSpPr>
          <p:cNvPr id="28680" name="Rettangolo 1"/>
          <p:cNvSpPr>
            <a:spLocks noChangeArrowheads="1"/>
          </p:cNvSpPr>
          <p:nvPr/>
        </p:nvSpPr>
        <p:spPr bwMode="auto">
          <a:xfrm>
            <a:off x="0" y="5949950"/>
            <a:ext cx="9144000" cy="922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r>
              <a:rPr lang="it-IT" sz="1800" i="1">
                <a:cs typeface="Times New Roman" charset="0"/>
              </a:rPr>
              <a:t>Il diagramma di Mollier sintetizza graficamente le relazioni psicrometriche del</a:t>
            </a:r>
            <a:r>
              <a:rPr lang="fr-FR" sz="1800" i="1">
                <a:cs typeface="Times New Roman" charset="0"/>
              </a:rPr>
              <a:t>l'</a:t>
            </a:r>
            <a:r>
              <a:rPr lang="it-IT" sz="1800" i="1">
                <a:cs typeface="Times New Roman" charset="0"/>
              </a:rPr>
              <a:t>aria permettendo, fra le altre, di verificare la capacità essiccante del</a:t>
            </a:r>
            <a:r>
              <a:rPr lang="fr-FR" sz="1800" i="1">
                <a:cs typeface="Times New Roman" charset="0"/>
              </a:rPr>
              <a:t>l'</a:t>
            </a:r>
            <a:r>
              <a:rPr lang="it-IT" sz="1800" i="1">
                <a:cs typeface="Times New Roman" charset="0"/>
              </a:rPr>
              <a:t>aria e il fabbisogno energetico per il riscaldamento</a:t>
            </a:r>
            <a:endParaRPr lang="it-IT" sz="1800"/>
          </a:p>
        </p:txBody>
      </p:sp>
    </p:spTree>
    <p:extLst>
      <p:ext uri="{BB962C8B-B14F-4D97-AF65-F5344CB8AC3E}">
        <p14:creationId xmlns:p14="http://schemas.microsoft.com/office/powerpoint/2010/main" val="163371783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Struttura predefinita">
  <a:themeElements>
    <a:clrScheme name="Struttura predefinita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Struttura predefinita">
      <a:majorFont>
        <a:latin typeface="Times New Roman"/>
        <a:ea typeface="ＭＳ Ｐゴシック"/>
        <a:cs typeface=""/>
      </a:majorFont>
      <a:minorFont>
        <a:latin typeface="Times New Roman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3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blurRad="63500" dist="38099" dir="2700000" algn="ctr" rotWithShape="0">
                  <a:schemeClr val="bg2">
                    <a:alpha val="74998"/>
                  </a:schemeClr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it-IT" sz="300" b="0" i="0" u="none" strike="noStrike" cap="none" normalizeH="0" baseline="0">
            <a:ln>
              <a:noFill/>
            </a:ln>
            <a:solidFill>
              <a:srgbClr val="000000"/>
            </a:solidFill>
            <a:effectLst/>
            <a:latin typeface="Times New Roman" charset="0"/>
            <a:ea typeface="ＭＳ Ｐゴシック" charset="0"/>
          </a:defRPr>
        </a:defPPr>
      </a:lstStyle>
    </a:lnDef>
  </a:objectDefaults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1761</TotalTime>
  <Words>1889</Words>
  <Application>Microsoft Macintosh PowerPoint</Application>
  <PresentationFormat>Presentazione su schermo (4:3)</PresentationFormat>
  <Paragraphs>203</Paragraphs>
  <Slides>22</Slides>
  <Notes>17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22</vt:i4>
      </vt:variant>
    </vt:vector>
  </HeadingPairs>
  <TitlesOfParts>
    <vt:vector size="25" baseType="lpstr">
      <vt:lpstr>Struttura predefinita</vt:lpstr>
      <vt:lpstr>Equazione</vt:lpstr>
      <vt:lpstr>Grafico</vt:lpstr>
      <vt:lpstr>Presentazione di PowerPoint</vt:lpstr>
      <vt:lpstr>Presentazione di PowerPoint</vt:lpstr>
      <vt:lpstr>Presentazione di PowerPoint</vt:lpstr>
      <vt:lpstr>Presentazione di PowerPoint</vt:lpstr>
      <vt:lpstr>Parametri meteo-climatici principali</vt:lpstr>
      <vt:lpstr>Presentazione di PowerPoint</vt:lpstr>
      <vt:lpstr>Presentazione di PowerPoint</vt:lpstr>
      <vt:lpstr>Presentazione di PowerPoint</vt:lpstr>
      <vt:lpstr>DIAGRAMMA DI MOLLIER</vt:lpstr>
      <vt:lpstr>Presentazione di PowerPoint</vt:lpstr>
      <vt:lpstr>DIAGRAMMA DI MOLLIER</vt:lpstr>
      <vt:lpstr>Presentazione di PowerPoint</vt:lpstr>
      <vt:lpstr>Andamento del deficit di saturazione (DS) in una giornata tipo</vt:lpstr>
      <vt:lpstr>Analisi dell'evaporazione</vt:lpstr>
      <vt:lpstr>Confronto fra coefficienti k, rilevati su foraggio condizionato (kc) e non condizionato (knc) in 7 test condotti su appezzamenti caratterizzati da diversa giacitura misurata mediante l'insolation coefficient G.</vt:lpstr>
      <vt:lpstr>Coefficiente di insolazione determinato per superfici a prato caratterizzate da diversa pendenza ed esposizione, con latitudine di 45° N, nel mese di giugno alle ore 12.00.</vt:lpstr>
      <vt:lpstr>Analisi del processo di essiccazione del foraggio sul campo</vt:lpstr>
      <vt:lpstr>analisi del processo di evaporazione</vt:lpstr>
      <vt:lpstr>Ogni fase è caratterizzata da una SDS costante *</vt:lpstr>
      <vt:lpstr>Presentazione di PowerPoint</vt:lpstr>
      <vt:lpstr>Presentazione di PowerPoint</vt:lpstr>
      <vt:lpstr>Presentazione di PowerPoint</vt:lpstr>
    </vt:vector>
  </TitlesOfParts>
  <Manager>Lorenzo Benvenuti</Manager>
  <Company>Luigi Sartori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- Origine degli alimenti -</dc:title>
  <dc:subject/>
  <dc:creator>Luigi Sartori</dc:creator>
  <cp:keywords/>
  <dc:description/>
  <cp:lastModifiedBy>Luigi Sartori</cp:lastModifiedBy>
  <cp:revision>50</cp:revision>
  <dcterms:created xsi:type="dcterms:W3CDTF">2012-04-01T07:08:40Z</dcterms:created>
  <dcterms:modified xsi:type="dcterms:W3CDTF">2014-03-17T12:49:47Z</dcterms:modified>
  <cp:category>didattica</cp:category>
</cp:coreProperties>
</file>