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8" r:id="rId4"/>
    <p:sldId id="256" r:id="rId5"/>
    <p:sldId id="259" r:id="rId6"/>
    <p:sldId id="277" r:id="rId7"/>
    <p:sldId id="260" r:id="rId8"/>
    <p:sldId id="261" r:id="rId9"/>
    <p:sldId id="262" r:id="rId10"/>
    <p:sldId id="263" r:id="rId11"/>
    <p:sldId id="281" r:id="rId12"/>
    <p:sldId id="280" r:id="rId13"/>
    <p:sldId id="273" r:id="rId14"/>
    <p:sldId id="267" r:id="rId15"/>
    <p:sldId id="265" r:id="rId16"/>
    <p:sldId id="278" r:id="rId17"/>
    <p:sldId id="269" r:id="rId18"/>
    <p:sldId id="270" r:id="rId19"/>
    <p:sldId id="272" r:id="rId20"/>
    <p:sldId id="271" r:id="rId21"/>
    <p:sldId id="268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94692" autoAdjust="0"/>
  </p:normalViewPr>
  <p:slideViewPr>
    <p:cSldViewPr>
      <p:cViewPr>
        <p:scale>
          <a:sx n="60" d="100"/>
          <a:sy n="60" d="100"/>
        </p:scale>
        <p:origin x="-461" y="-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56119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Statistica           Scienza dell’incertezza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533400" y="1550313"/>
            <a:ext cx="8153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dirty="0" smtClean="0"/>
              <a:t>PROBABILITÀ ALLA BASE DELL’INFERENZA</a:t>
            </a:r>
            <a:endParaRPr lang="sv-SE" sz="2200" dirty="0"/>
          </a:p>
        </p:txBody>
      </p:sp>
      <p:sp>
        <p:nvSpPr>
          <p:cNvPr id="7" name="Rectangle 6"/>
          <p:cNvSpPr/>
          <p:nvPr/>
        </p:nvSpPr>
        <p:spPr>
          <a:xfrm>
            <a:off x="0" y="4557118"/>
            <a:ext cx="213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dirty="0" smtClean="0"/>
              <a:t>Ipotesi</a:t>
            </a:r>
          </a:p>
          <a:p>
            <a:pPr algn="ctr"/>
            <a:r>
              <a:rPr lang="it-IT" sz="2200" dirty="0" smtClean="0"/>
              <a:t>VERA o FALSA?</a:t>
            </a:r>
            <a:endParaRPr lang="sv-SE" sz="2200" dirty="0"/>
          </a:p>
        </p:txBody>
      </p:sp>
      <p:sp>
        <p:nvSpPr>
          <p:cNvPr id="8" name="Rectangle 7"/>
          <p:cNvSpPr/>
          <p:nvPr/>
        </p:nvSpPr>
        <p:spPr>
          <a:xfrm>
            <a:off x="2819400" y="4564559"/>
            <a:ext cx="259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dirty="0" smtClean="0"/>
              <a:t>Campionamento</a:t>
            </a:r>
          </a:p>
          <a:p>
            <a:pPr algn="ctr"/>
            <a:r>
              <a:rPr lang="it-IT" sz="2200" dirty="0" smtClean="0"/>
              <a:t>Analisi statistica</a:t>
            </a:r>
            <a:endParaRPr lang="sv-SE" sz="2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4557118"/>
            <a:ext cx="259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dirty="0" smtClean="0"/>
              <a:t>Scelta di una delle due alternative</a:t>
            </a:r>
            <a:endParaRPr lang="sv-SE" sz="2200" dirty="0"/>
          </a:p>
        </p:txBody>
      </p:sp>
      <p:sp>
        <p:nvSpPr>
          <p:cNvPr id="10" name="Right Arrow 9"/>
          <p:cNvSpPr/>
          <p:nvPr/>
        </p:nvSpPr>
        <p:spPr>
          <a:xfrm>
            <a:off x="1981200" y="4793159"/>
            <a:ext cx="1066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ight Arrow 10"/>
          <p:cNvSpPr/>
          <p:nvPr/>
        </p:nvSpPr>
        <p:spPr>
          <a:xfrm>
            <a:off x="5257800" y="4793159"/>
            <a:ext cx="1066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ctangle 13"/>
          <p:cNvSpPr/>
          <p:nvPr/>
        </p:nvSpPr>
        <p:spPr>
          <a:xfrm>
            <a:off x="4648200" y="5486400"/>
            <a:ext cx="259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>
                <a:solidFill>
                  <a:srgbClr val="FF0000"/>
                </a:solidFill>
              </a:rPr>
              <a:t>Qui entra in gioco la probabilità</a:t>
            </a:r>
            <a:endParaRPr lang="sv-SE" sz="2200" b="1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828800" y="3810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Oval 14"/>
          <p:cNvSpPr/>
          <p:nvPr/>
        </p:nvSpPr>
        <p:spPr>
          <a:xfrm>
            <a:off x="228600" y="2401669"/>
            <a:ext cx="17526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Oval 140"/>
          <p:cNvSpPr>
            <a:spLocks noChangeArrowheads="1"/>
          </p:cNvSpPr>
          <p:nvPr/>
        </p:nvSpPr>
        <p:spPr bwMode="auto">
          <a:xfrm>
            <a:off x="12192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" name="Oval 141"/>
          <p:cNvSpPr>
            <a:spLocks noChangeArrowheads="1"/>
          </p:cNvSpPr>
          <p:nvPr/>
        </p:nvSpPr>
        <p:spPr bwMode="auto">
          <a:xfrm>
            <a:off x="990600" y="2554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" name="Oval 142"/>
          <p:cNvSpPr>
            <a:spLocks noChangeArrowheads="1"/>
          </p:cNvSpPr>
          <p:nvPr/>
        </p:nvSpPr>
        <p:spPr bwMode="auto">
          <a:xfrm>
            <a:off x="1143000" y="2858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9" name="Oval 143"/>
          <p:cNvSpPr>
            <a:spLocks noChangeArrowheads="1"/>
          </p:cNvSpPr>
          <p:nvPr/>
        </p:nvSpPr>
        <p:spPr bwMode="auto">
          <a:xfrm>
            <a:off x="1371600" y="2858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" name="Oval 144"/>
          <p:cNvSpPr>
            <a:spLocks noChangeArrowheads="1"/>
          </p:cNvSpPr>
          <p:nvPr/>
        </p:nvSpPr>
        <p:spPr bwMode="auto">
          <a:xfrm>
            <a:off x="1371600" y="2706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1" name="Oval 145"/>
          <p:cNvSpPr>
            <a:spLocks noChangeArrowheads="1"/>
          </p:cNvSpPr>
          <p:nvPr/>
        </p:nvSpPr>
        <p:spPr bwMode="auto">
          <a:xfrm>
            <a:off x="1219200" y="2706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" name="Oval 146"/>
          <p:cNvSpPr>
            <a:spLocks noChangeArrowheads="1"/>
          </p:cNvSpPr>
          <p:nvPr/>
        </p:nvSpPr>
        <p:spPr bwMode="auto">
          <a:xfrm>
            <a:off x="1219200" y="2782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3" name="Oval 153"/>
          <p:cNvSpPr>
            <a:spLocks noChangeArrowheads="1"/>
          </p:cNvSpPr>
          <p:nvPr/>
        </p:nvSpPr>
        <p:spPr bwMode="auto">
          <a:xfrm>
            <a:off x="1066800" y="2706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" name="Oval 155"/>
          <p:cNvSpPr>
            <a:spLocks noChangeArrowheads="1"/>
          </p:cNvSpPr>
          <p:nvPr/>
        </p:nvSpPr>
        <p:spPr bwMode="auto">
          <a:xfrm>
            <a:off x="990600" y="3239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" name="Oval 165"/>
          <p:cNvSpPr>
            <a:spLocks noChangeArrowheads="1"/>
          </p:cNvSpPr>
          <p:nvPr/>
        </p:nvSpPr>
        <p:spPr bwMode="auto">
          <a:xfrm>
            <a:off x="1524000" y="2706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" name="Oval 167"/>
          <p:cNvSpPr>
            <a:spLocks noChangeArrowheads="1"/>
          </p:cNvSpPr>
          <p:nvPr/>
        </p:nvSpPr>
        <p:spPr bwMode="auto">
          <a:xfrm>
            <a:off x="1524000" y="2782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" name="Oval 168"/>
          <p:cNvSpPr>
            <a:spLocks noChangeArrowheads="1"/>
          </p:cNvSpPr>
          <p:nvPr/>
        </p:nvSpPr>
        <p:spPr bwMode="auto">
          <a:xfrm>
            <a:off x="12192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8" name="Oval 141"/>
          <p:cNvSpPr>
            <a:spLocks noChangeArrowheads="1"/>
          </p:cNvSpPr>
          <p:nvPr/>
        </p:nvSpPr>
        <p:spPr bwMode="auto">
          <a:xfrm>
            <a:off x="838200" y="2782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" name="Oval 142"/>
          <p:cNvSpPr>
            <a:spLocks noChangeArrowheads="1"/>
          </p:cNvSpPr>
          <p:nvPr/>
        </p:nvSpPr>
        <p:spPr bwMode="auto">
          <a:xfrm>
            <a:off x="8382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" name="Oval 143"/>
          <p:cNvSpPr>
            <a:spLocks noChangeArrowheads="1"/>
          </p:cNvSpPr>
          <p:nvPr/>
        </p:nvSpPr>
        <p:spPr bwMode="auto">
          <a:xfrm>
            <a:off x="10668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" name="Oval 144"/>
          <p:cNvSpPr>
            <a:spLocks noChangeArrowheads="1"/>
          </p:cNvSpPr>
          <p:nvPr/>
        </p:nvSpPr>
        <p:spPr bwMode="auto">
          <a:xfrm>
            <a:off x="11430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2" name="Oval 145"/>
          <p:cNvSpPr>
            <a:spLocks noChangeArrowheads="1"/>
          </p:cNvSpPr>
          <p:nvPr/>
        </p:nvSpPr>
        <p:spPr bwMode="auto">
          <a:xfrm>
            <a:off x="9906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3" name="Oval 146"/>
          <p:cNvSpPr>
            <a:spLocks noChangeArrowheads="1"/>
          </p:cNvSpPr>
          <p:nvPr/>
        </p:nvSpPr>
        <p:spPr bwMode="auto">
          <a:xfrm>
            <a:off x="9906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4" name="Oval 153"/>
          <p:cNvSpPr>
            <a:spLocks noChangeArrowheads="1"/>
          </p:cNvSpPr>
          <p:nvPr/>
        </p:nvSpPr>
        <p:spPr bwMode="auto">
          <a:xfrm>
            <a:off x="8382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5" name="Oval 165"/>
          <p:cNvSpPr>
            <a:spLocks noChangeArrowheads="1"/>
          </p:cNvSpPr>
          <p:nvPr/>
        </p:nvSpPr>
        <p:spPr bwMode="auto">
          <a:xfrm>
            <a:off x="12954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6" name="Oval 167"/>
          <p:cNvSpPr>
            <a:spLocks noChangeArrowheads="1"/>
          </p:cNvSpPr>
          <p:nvPr/>
        </p:nvSpPr>
        <p:spPr bwMode="auto">
          <a:xfrm>
            <a:off x="12954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" name="Oval 168"/>
          <p:cNvSpPr>
            <a:spLocks noChangeArrowheads="1"/>
          </p:cNvSpPr>
          <p:nvPr/>
        </p:nvSpPr>
        <p:spPr bwMode="auto">
          <a:xfrm>
            <a:off x="9144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" name="Oval 141"/>
          <p:cNvSpPr>
            <a:spLocks noChangeArrowheads="1"/>
          </p:cNvSpPr>
          <p:nvPr/>
        </p:nvSpPr>
        <p:spPr bwMode="auto">
          <a:xfrm>
            <a:off x="838200" y="2630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9" name="Oval 142"/>
          <p:cNvSpPr>
            <a:spLocks noChangeArrowheads="1"/>
          </p:cNvSpPr>
          <p:nvPr/>
        </p:nvSpPr>
        <p:spPr bwMode="auto">
          <a:xfrm>
            <a:off x="9906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0" name="Oval 143"/>
          <p:cNvSpPr>
            <a:spLocks noChangeArrowheads="1"/>
          </p:cNvSpPr>
          <p:nvPr/>
        </p:nvSpPr>
        <p:spPr bwMode="auto">
          <a:xfrm>
            <a:off x="12192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" name="Oval 144"/>
          <p:cNvSpPr>
            <a:spLocks noChangeArrowheads="1"/>
          </p:cNvSpPr>
          <p:nvPr/>
        </p:nvSpPr>
        <p:spPr bwMode="auto">
          <a:xfrm>
            <a:off x="1219200" y="2782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2" name="Oval 145"/>
          <p:cNvSpPr>
            <a:spLocks noChangeArrowheads="1"/>
          </p:cNvSpPr>
          <p:nvPr/>
        </p:nvSpPr>
        <p:spPr bwMode="auto">
          <a:xfrm>
            <a:off x="1066800" y="2782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3" name="Oval 146"/>
          <p:cNvSpPr>
            <a:spLocks noChangeArrowheads="1"/>
          </p:cNvSpPr>
          <p:nvPr/>
        </p:nvSpPr>
        <p:spPr bwMode="auto">
          <a:xfrm>
            <a:off x="1066800" y="2858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4" name="Oval 153"/>
          <p:cNvSpPr>
            <a:spLocks noChangeArrowheads="1"/>
          </p:cNvSpPr>
          <p:nvPr/>
        </p:nvSpPr>
        <p:spPr bwMode="auto">
          <a:xfrm>
            <a:off x="914400" y="2782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5" name="Oval 165"/>
          <p:cNvSpPr>
            <a:spLocks noChangeArrowheads="1"/>
          </p:cNvSpPr>
          <p:nvPr/>
        </p:nvSpPr>
        <p:spPr bwMode="auto">
          <a:xfrm>
            <a:off x="1371600" y="2782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6" name="Oval 167"/>
          <p:cNvSpPr>
            <a:spLocks noChangeArrowheads="1"/>
          </p:cNvSpPr>
          <p:nvPr/>
        </p:nvSpPr>
        <p:spPr bwMode="auto">
          <a:xfrm>
            <a:off x="1371600" y="2858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7" name="Oval 168"/>
          <p:cNvSpPr>
            <a:spLocks noChangeArrowheads="1"/>
          </p:cNvSpPr>
          <p:nvPr/>
        </p:nvSpPr>
        <p:spPr bwMode="auto">
          <a:xfrm>
            <a:off x="10668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8" name="Oval 140"/>
          <p:cNvSpPr>
            <a:spLocks noChangeArrowheads="1"/>
          </p:cNvSpPr>
          <p:nvPr/>
        </p:nvSpPr>
        <p:spPr bwMode="auto">
          <a:xfrm>
            <a:off x="16002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9" name="Oval 141"/>
          <p:cNvSpPr>
            <a:spLocks noChangeArrowheads="1"/>
          </p:cNvSpPr>
          <p:nvPr/>
        </p:nvSpPr>
        <p:spPr bwMode="auto">
          <a:xfrm>
            <a:off x="1371600" y="2477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0" name="Oval 142"/>
          <p:cNvSpPr>
            <a:spLocks noChangeArrowheads="1"/>
          </p:cNvSpPr>
          <p:nvPr/>
        </p:nvSpPr>
        <p:spPr bwMode="auto">
          <a:xfrm>
            <a:off x="1524000" y="2782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" name="Oval 143"/>
          <p:cNvSpPr>
            <a:spLocks noChangeArrowheads="1"/>
          </p:cNvSpPr>
          <p:nvPr/>
        </p:nvSpPr>
        <p:spPr bwMode="auto">
          <a:xfrm>
            <a:off x="1752600" y="2782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2" name="Oval 144"/>
          <p:cNvSpPr>
            <a:spLocks noChangeArrowheads="1"/>
          </p:cNvSpPr>
          <p:nvPr/>
        </p:nvSpPr>
        <p:spPr bwMode="auto">
          <a:xfrm>
            <a:off x="1676400" y="2630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3" name="Oval 145"/>
          <p:cNvSpPr>
            <a:spLocks noChangeArrowheads="1"/>
          </p:cNvSpPr>
          <p:nvPr/>
        </p:nvSpPr>
        <p:spPr bwMode="auto">
          <a:xfrm>
            <a:off x="1524000" y="2630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4" name="Oval 146"/>
          <p:cNvSpPr>
            <a:spLocks noChangeArrowheads="1"/>
          </p:cNvSpPr>
          <p:nvPr/>
        </p:nvSpPr>
        <p:spPr bwMode="auto">
          <a:xfrm>
            <a:off x="1600200" y="2706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5" name="Oval 153"/>
          <p:cNvSpPr>
            <a:spLocks noChangeArrowheads="1"/>
          </p:cNvSpPr>
          <p:nvPr/>
        </p:nvSpPr>
        <p:spPr bwMode="auto">
          <a:xfrm>
            <a:off x="1371600" y="2630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6" name="Oval 155"/>
          <p:cNvSpPr>
            <a:spLocks noChangeArrowheads="1"/>
          </p:cNvSpPr>
          <p:nvPr/>
        </p:nvSpPr>
        <p:spPr bwMode="auto">
          <a:xfrm>
            <a:off x="13716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7" name="Oval 168"/>
          <p:cNvSpPr>
            <a:spLocks noChangeArrowheads="1"/>
          </p:cNvSpPr>
          <p:nvPr/>
        </p:nvSpPr>
        <p:spPr bwMode="auto">
          <a:xfrm>
            <a:off x="1600200" y="2858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8" name="Oval 141"/>
          <p:cNvSpPr>
            <a:spLocks noChangeArrowheads="1"/>
          </p:cNvSpPr>
          <p:nvPr/>
        </p:nvSpPr>
        <p:spPr bwMode="auto">
          <a:xfrm>
            <a:off x="1219200" y="2706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9" name="Oval 142"/>
          <p:cNvSpPr>
            <a:spLocks noChangeArrowheads="1"/>
          </p:cNvSpPr>
          <p:nvPr/>
        </p:nvSpPr>
        <p:spPr bwMode="auto">
          <a:xfrm>
            <a:off x="12954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0" name="Oval 143"/>
          <p:cNvSpPr>
            <a:spLocks noChangeArrowheads="1"/>
          </p:cNvSpPr>
          <p:nvPr/>
        </p:nvSpPr>
        <p:spPr bwMode="auto">
          <a:xfrm>
            <a:off x="15240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" name="Oval 144"/>
          <p:cNvSpPr>
            <a:spLocks noChangeArrowheads="1"/>
          </p:cNvSpPr>
          <p:nvPr/>
        </p:nvSpPr>
        <p:spPr bwMode="auto">
          <a:xfrm>
            <a:off x="1524000" y="2858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" name="Oval 145"/>
          <p:cNvSpPr>
            <a:spLocks noChangeArrowheads="1"/>
          </p:cNvSpPr>
          <p:nvPr/>
        </p:nvSpPr>
        <p:spPr bwMode="auto">
          <a:xfrm>
            <a:off x="1371600" y="2858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3" name="Oval 146"/>
          <p:cNvSpPr>
            <a:spLocks noChangeArrowheads="1"/>
          </p:cNvSpPr>
          <p:nvPr/>
        </p:nvSpPr>
        <p:spPr bwMode="auto">
          <a:xfrm>
            <a:off x="13716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4" name="Oval 153"/>
          <p:cNvSpPr>
            <a:spLocks noChangeArrowheads="1"/>
          </p:cNvSpPr>
          <p:nvPr/>
        </p:nvSpPr>
        <p:spPr bwMode="auto">
          <a:xfrm>
            <a:off x="685800" y="2858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5" name="Oval 165"/>
          <p:cNvSpPr>
            <a:spLocks noChangeArrowheads="1"/>
          </p:cNvSpPr>
          <p:nvPr/>
        </p:nvSpPr>
        <p:spPr bwMode="auto">
          <a:xfrm>
            <a:off x="1676400" y="2858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6" name="Oval 167"/>
          <p:cNvSpPr>
            <a:spLocks noChangeArrowheads="1"/>
          </p:cNvSpPr>
          <p:nvPr/>
        </p:nvSpPr>
        <p:spPr bwMode="auto">
          <a:xfrm>
            <a:off x="16764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7" name="Oval 168"/>
          <p:cNvSpPr>
            <a:spLocks noChangeArrowheads="1"/>
          </p:cNvSpPr>
          <p:nvPr/>
        </p:nvSpPr>
        <p:spPr bwMode="auto">
          <a:xfrm>
            <a:off x="12954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8" name="Oval 141"/>
          <p:cNvSpPr>
            <a:spLocks noChangeArrowheads="1"/>
          </p:cNvSpPr>
          <p:nvPr/>
        </p:nvSpPr>
        <p:spPr bwMode="auto">
          <a:xfrm>
            <a:off x="1219200" y="2554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9" name="Oval 142"/>
          <p:cNvSpPr>
            <a:spLocks noChangeArrowheads="1"/>
          </p:cNvSpPr>
          <p:nvPr/>
        </p:nvSpPr>
        <p:spPr bwMode="auto">
          <a:xfrm>
            <a:off x="1371600" y="2858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0" name="Oval 143"/>
          <p:cNvSpPr>
            <a:spLocks noChangeArrowheads="1"/>
          </p:cNvSpPr>
          <p:nvPr/>
        </p:nvSpPr>
        <p:spPr bwMode="auto">
          <a:xfrm>
            <a:off x="1600200" y="2858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1" name="Oval 144"/>
          <p:cNvSpPr>
            <a:spLocks noChangeArrowheads="1"/>
          </p:cNvSpPr>
          <p:nvPr/>
        </p:nvSpPr>
        <p:spPr bwMode="auto">
          <a:xfrm>
            <a:off x="1600200" y="2706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2" name="Oval 145"/>
          <p:cNvSpPr>
            <a:spLocks noChangeArrowheads="1"/>
          </p:cNvSpPr>
          <p:nvPr/>
        </p:nvSpPr>
        <p:spPr bwMode="auto">
          <a:xfrm>
            <a:off x="1447800" y="2706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3" name="Oval 146"/>
          <p:cNvSpPr>
            <a:spLocks noChangeArrowheads="1"/>
          </p:cNvSpPr>
          <p:nvPr/>
        </p:nvSpPr>
        <p:spPr bwMode="auto">
          <a:xfrm>
            <a:off x="1447800" y="2782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4" name="Oval 153"/>
          <p:cNvSpPr>
            <a:spLocks noChangeArrowheads="1"/>
          </p:cNvSpPr>
          <p:nvPr/>
        </p:nvSpPr>
        <p:spPr bwMode="auto">
          <a:xfrm>
            <a:off x="1295400" y="2706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5" name="Oval 165"/>
          <p:cNvSpPr>
            <a:spLocks noChangeArrowheads="1"/>
          </p:cNvSpPr>
          <p:nvPr/>
        </p:nvSpPr>
        <p:spPr bwMode="auto">
          <a:xfrm>
            <a:off x="1752600" y="2706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6" name="Oval 167"/>
          <p:cNvSpPr>
            <a:spLocks noChangeArrowheads="1"/>
          </p:cNvSpPr>
          <p:nvPr/>
        </p:nvSpPr>
        <p:spPr bwMode="auto">
          <a:xfrm>
            <a:off x="1752600" y="2782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" name="Oval 168"/>
          <p:cNvSpPr>
            <a:spLocks noChangeArrowheads="1"/>
          </p:cNvSpPr>
          <p:nvPr/>
        </p:nvSpPr>
        <p:spPr bwMode="auto">
          <a:xfrm>
            <a:off x="14478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" name="Oval 140"/>
          <p:cNvSpPr>
            <a:spLocks noChangeArrowheads="1"/>
          </p:cNvSpPr>
          <p:nvPr/>
        </p:nvSpPr>
        <p:spPr bwMode="auto">
          <a:xfrm>
            <a:off x="18288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" name="Oval 143"/>
          <p:cNvSpPr>
            <a:spLocks noChangeArrowheads="1"/>
          </p:cNvSpPr>
          <p:nvPr/>
        </p:nvSpPr>
        <p:spPr bwMode="auto">
          <a:xfrm>
            <a:off x="17526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0" name="Oval 140"/>
          <p:cNvSpPr>
            <a:spLocks noChangeArrowheads="1"/>
          </p:cNvSpPr>
          <p:nvPr/>
        </p:nvSpPr>
        <p:spPr bwMode="auto">
          <a:xfrm>
            <a:off x="1066800" y="3773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1" name="Oval 141"/>
          <p:cNvSpPr>
            <a:spLocks noChangeArrowheads="1"/>
          </p:cNvSpPr>
          <p:nvPr/>
        </p:nvSpPr>
        <p:spPr bwMode="auto">
          <a:xfrm>
            <a:off x="8382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" name="Oval 142"/>
          <p:cNvSpPr>
            <a:spLocks noChangeArrowheads="1"/>
          </p:cNvSpPr>
          <p:nvPr/>
        </p:nvSpPr>
        <p:spPr bwMode="auto">
          <a:xfrm>
            <a:off x="990600" y="3468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3" name="Oval 143"/>
          <p:cNvSpPr>
            <a:spLocks noChangeArrowheads="1"/>
          </p:cNvSpPr>
          <p:nvPr/>
        </p:nvSpPr>
        <p:spPr bwMode="auto">
          <a:xfrm>
            <a:off x="1219200" y="3468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4" name="Oval 144"/>
          <p:cNvSpPr>
            <a:spLocks noChangeArrowheads="1"/>
          </p:cNvSpPr>
          <p:nvPr/>
        </p:nvSpPr>
        <p:spPr bwMode="auto">
          <a:xfrm>
            <a:off x="12192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5" name="Oval 145"/>
          <p:cNvSpPr>
            <a:spLocks noChangeArrowheads="1"/>
          </p:cNvSpPr>
          <p:nvPr/>
        </p:nvSpPr>
        <p:spPr bwMode="auto">
          <a:xfrm>
            <a:off x="10668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6" name="Oval 146"/>
          <p:cNvSpPr>
            <a:spLocks noChangeArrowheads="1"/>
          </p:cNvSpPr>
          <p:nvPr/>
        </p:nvSpPr>
        <p:spPr bwMode="auto">
          <a:xfrm>
            <a:off x="10668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7" name="Oval 153"/>
          <p:cNvSpPr>
            <a:spLocks noChangeArrowheads="1"/>
          </p:cNvSpPr>
          <p:nvPr/>
        </p:nvSpPr>
        <p:spPr bwMode="auto">
          <a:xfrm>
            <a:off x="9144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8" name="Oval 155"/>
          <p:cNvSpPr>
            <a:spLocks noChangeArrowheads="1"/>
          </p:cNvSpPr>
          <p:nvPr/>
        </p:nvSpPr>
        <p:spPr bwMode="auto">
          <a:xfrm>
            <a:off x="838200" y="3849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9" name="Oval 165"/>
          <p:cNvSpPr>
            <a:spLocks noChangeArrowheads="1"/>
          </p:cNvSpPr>
          <p:nvPr/>
        </p:nvSpPr>
        <p:spPr bwMode="auto">
          <a:xfrm>
            <a:off x="13716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0" name="Oval 167"/>
          <p:cNvSpPr>
            <a:spLocks noChangeArrowheads="1"/>
          </p:cNvSpPr>
          <p:nvPr/>
        </p:nvSpPr>
        <p:spPr bwMode="auto">
          <a:xfrm>
            <a:off x="13716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1" name="Oval 168"/>
          <p:cNvSpPr>
            <a:spLocks noChangeArrowheads="1"/>
          </p:cNvSpPr>
          <p:nvPr/>
        </p:nvSpPr>
        <p:spPr bwMode="auto">
          <a:xfrm>
            <a:off x="1066800" y="3544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2" name="Oval 141"/>
          <p:cNvSpPr>
            <a:spLocks noChangeArrowheads="1"/>
          </p:cNvSpPr>
          <p:nvPr/>
        </p:nvSpPr>
        <p:spPr bwMode="auto">
          <a:xfrm>
            <a:off x="6858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3" name="Oval 142"/>
          <p:cNvSpPr>
            <a:spLocks noChangeArrowheads="1"/>
          </p:cNvSpPr>
          <p:nvPr/>
        </p:nvSpPr>
        <p:spPr bwMode="auto">
          <a:xfrm>
            <a:off x="685800" y="3697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4" name="Oval 143"/>
          <p:cNvSpPr>
            <a:spLocks noChangeArrowheads="1"/>
          </p:cNvSpPr>
          <p:nvPr/>
        </p:nvSpPr>
        <p:spPr bwMode="auto">
          <a:xfrm>
            <a:off x="914400" y="3697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5" name="Oval 144"/>
          <p:cNvSpPr>
            <a:spLocks noChangeArrowheads="1"/>
          </p:cNvSpPr>
          <p:nvPr/>
        </p:nvSpPr>
        <p:spPr bwMode="auto">
          <a:xfrm>
            <a:off x="990600" y="3544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6" name="Oval 145"/>
          <p:cNvSpPr>
            <a:spLocks noChangeArrowheads="1"/>
          </p:cNvSpPr>
          <p:nvPr/>
        </p:nvSpPr>
        <p:spPr bwMode="auto">
          <a:xfrm>
            <a:off x="838200" y="3544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7" name="Oval 146"/>
          <p:cNvSpPr>
            <a:spLocks noChangeArrowheads="1"/>
          </p:cNvSpPr>
          <p:nvPr/>
        </p:nvSpPr>
        <p:spPr bwMode="auto">
          <a:xfrm>
            <a:off x="838200" y="3620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8" name="Oval 153"/>
          <p:cNvSpPr>
            <a:spLocks noChangeArrowheads="1"/>
          </p:cNvSpPr>
          <p:nvPr/>
        </p:nvSpPr>
        <p:spPr bwMode="auto">
          <a:xfrm>
            <a:off x="685800" y="3544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99" name="Oval 165"/>
          <p:cNvSpPr>
            <a:spLocks noChangeArrowheads="1"/>
          </p:cNvSpPr>
          <p:nvPr/>
        </p:nvSpPr>
        <p:spPr bwMode="auto">
          <a:xfrm>
            <a:off x="1143000" y="3544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0" name="Oval 167"/>
          <p:cNvSpPr>
            <a:spLocks noChangeArrowheads="1"/>
          </p:cNvSpPr>
          <p:nvPr/>
        </p:nvSpPr>
        <p:spPr bwMode="auto">
          <a:xfrm>
            <a:off x="1143000" y="3620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1" name="Oval 168"/>
          <p:cNvSpPr>
            <a:spLocks noChangeArrowheads="1"/>
          </p:cNvSpPr>
          <p:nvPr/>
        </p:nvSpPr>
        <p:spPr bwMode="auto">
          <a:xfrm>
            <a:off x="762000" y="3773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2" name="Oval 141"/>
          <p:cNvSpPr>
            <a:spLocks noChangeArrowheads="1"/>
          </p:cNvSpPr>
          <p:nvPr/>
        </p:nvSpPr>
        <p:spPr bwMode="auto">
          <a:xfrm>
            <a:off x="685800" y="3239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3" name="Oval 142"/>
          <p:cNvSpPr>
            <a:spLocks noChangeArrowheads="1"/>
          </p:cNvSpPr>
          <p:nvPr/>
        </p:nvSpPr>
        <p:spPr bwMode="auto">
          <a:xfrm>
            <a:off x="838200" y="3544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4" name="Oval 143"/>
          <p:cNvSpPr>
            <a:spLocks noChangeArrowheads="1"/>
          </p:cNvSpPr>
          <p:nvPr/>
        </p:nvSpPr>
        <p:spPr bwMode="auto">
          <a:xfrm>
            <a:off x="1066800" y="3544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5" name="Oval 144"/>
          <p:cNvSpPr>
            <a:spLocks noChangeArrowheads="1"/>
          </p:cNvSpPr>
          <p:nvPr/>
        </p:nvSpPr>
        <p:spPr bwMode="auto">
          <a:xfrm>
            <a:off x="10668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6" name="Oval 145"/>
          <p:cNvSpPr>
            <a:spLocks noChangeArrowheads="1"/>
          </p:cNvSpPr>
          <p:nvPr/>
        </p:nvSpPr>
        <p:spPr bwMode="auto">
          <a:xfrm>
            <a:off x="9144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7" name="Oval 146"/>
          <p:cNvSpPr>
            <a:spLocks noChangeArrowheads="1"/>
          </p:cNvSpPr>
          <p:nvPr/>
        </p:nvSpPr>
        <p:spPr bwMode="auto">
          <a:xfrm>
            <a:off x="914400" y="3468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8" name="Oval 153"/>
          <p:cNvSpPr>
            <a:spLocks noChangeArrowheads="1"/>
          </p:cNvSpPr>
          <p:nvPr/>
        </p:nvSpPr>
        <p:spPr bwMode="auto">
          <a:xfrm>
            <a:off x="7620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9" name="Oval 165"/>
          <p:cNvSpPr>
            <a:spLocks noChangeArrowheads="1"/>
          </p:cNvSpPr>
          <p:nvPr/>
        </p:nvSpPr>
        <p:spPr bwMode="auto">
          <a:xfrm>
            <a:off x="12192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0" name="Oval 167"/>
          <p:cNvSpPr>
            <a:spLocks noChangeArrowheads="1"/>
          </p:cNvSpPr>
          <p:nvPr/>
        </p:nvSpPr>
        <p:spPr bwMode="auto">
          <a:xfrm>
            <a:off x="1219200" y="3468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1" name="Oval 168"/>
          <p:cNvSpPr>
            <a:spLocks noChangeArrowheads="1"/>
          </p:cNvSpPr>
          <p:nvPr/>
        </p:nvSpPr>
        <p:spPr bwMode="auto">
          <a:xfrm>
            <a:off x="914400" y="3620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" name="Oval 140"/>
          <p:cNvSpPr>
            <a:spLocks noChangeArrowheads="1"/>
          </p:cNvSpPr>
          <p:nvPr/>
        </p:nvSpPr>
        <p:spPr bwMode="auto">
          <a:xfrm>
            <a:off x="1447800" y="3697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3" name="Oval 141"/>
          <p:cNvSpPr>
            <a:spLocks noChangeArrowheads="1"/>
          </p:cNvSpPr>
          <p:nvPr/>
        </p:nvSpPr>
        <p:spPr bwMode="auto">
          <a:xfrm>
            <a:off x="12192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4" name="Oval 142"/>
          <p:cNvSpPr>
            <a:spLocks noChangeArrowheads="1"/>
          </p:cNvSpPr>
          <p:nvPr/>
        </p:nvSpPr>
        <p:spPr bwMode="auto">
          <a:xfrm>
            <a:off x="13716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5" name="Oval 143"/>
          <p:cNvSpPr>
            <a:spLocks noChangeArrowheads="1"/>
          </p:cNvSpPr>
          <p:nvPr/>
        </p:nvSpPr>
        <p:spPr bwMode="auto">
          <a:xfrm>
            <a:off x="16002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6" name="Oval 144"/>
          <p:cNvSpPr>
            <a:spLocks noChangeArrowheads="1"/>
          </p:cNvSpPr>
          <p:nvPr/>
        </p:nvSpPr>
        <p:spPr bwMode="auto">
          <a:xfrm>
            <a:off x="1524000" y="3239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7" name="Oval 145"/>
          <p:cNvSpPr>
            <a:spLocks noChangeArrowheads="1"/>
          </p:cNvSpPr>
          <p:nvPr/>
        </p:nvSpPr>
        <p:spPr bwMode="auto">
          <a:xfrm>
            <a:off x="1371600" y="3239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8" name="Oval 146"/>
          <p:cNvSpPr>
            <a:spLocks noChangeArrowheads="1"/>
          </p:cNvSpPr>
          <p:nvPr/>
        </p:nvSpPr>
        <p:spPr bwMode="auto">
          <a:xfrm>
            <a:off x="14478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9" name="Oval 153"/>
          <p:cNvSpPr>
            <a:spLocks noChangeArrowheads="1"/>
          </p:cNvSpPr>
          <p:nvPr/>
        </p:nvSpPr>
        <p:spPr bwMode="auto">
          <a:xfrm>
            <a:off x="1219200" y="3239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0" name="Oval 155"/>
          <p:cNvSpPr>
            <a:spLocks noChangeArrowheads="1"/>
          </p:cNvSpPr>
          <p:nvPr/>
        </p:nvSpPr>
        <p:spPr bwMode="auto">
          <a:xfrm>
            <a:off x="1219200" y="3773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1" name="Oval 168"/>
          <p:cNvSpPr>
            <a:spLocks noChangeArrowheads="1"/>
          </p:cNvSpPr>
          <p:nvPr/>
        </p:nvSpPr>
        <p:spPr bwMode="auto">
          <a:xfrm>
            <a:off x="1447800" y="3468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2" name="Oval 141"/>
          <p:cNvSpPr>
            <a:spLocks noChangeArrowheads="1"/>
          </p:cNvSpPr>
          <p:nvPr/>
        </p:nvSpPr>
        <p:spPr bwMode="auto">
          <a:xfrm>
            <a:off x="10668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" name="Oval 142"/>
          <p:cNvSpPr>
            <a:spLocks noChangeArrowheads="1"/>
          </p:cNvSpPr>
          <p:nvPr/>
        </p:nvSpPr>
        <p:spPr bwMode="auto">
          <a:xfrm>
            <a:off x="1143000" y="3620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4" name="Oval 143"/>
          <p:cNvSpPr>
            <a:spLocks noChangeArrowheads="1"/>
          </p:cNvSpPr>
          <p:nvPr/>
        </p:nvSpPr>
        <p:spPr bwMode="auto">
          <a:xfrm>
            <a:off x="1371600" y="3620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5" name="Oval 144"/>
          <p:cNvSpPr>
            <a:spLocks noChangeArrowheads="1"/>
          </p:cNvSpPr>
          <p:nvPr/>
        </p:nvSpPr>
        <p:spPr bwMode="auto">
          <a:xfrm>
            <a:off x="1371600" y="3468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6" name="Oval 145"/>
          <p:cNvSpPr>
            <a:spLocks noChangeArrowheads="1"/>
          </p:cNvSpPr>
          <p:nvPr/>
        </p:nvSpPr>
        <p:spPr bwMode="auto">
          <a:xfrm>
            <a:off x="1219200" y="3468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7" name="Oval 146"/>
          <p:cNvSpPr>
            <a:spLocks noChangeArrowheads="1"/>
          </p:cNvSpPr>
          <p:nvPr/>
        </p:nvSpPr>
        <p:spPr bwMode="auto">
          <a:xfrm>
            <a:off x="1219200" y="3620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8" name="Oval 153"/>
          <p:cNvSpPr>
            <a:spLocks noChangeArrowheads="1"/>
          </p:cNvSpPr>
          <p:nvPr/>
        </p:nvSpPr>
        <p:spPr bwMode="auto">
          <a:xfrm>
            <a:off x="533400" y="3468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9" name="Oval 165"/>
          <p:cNvSpPr>
            <a:spLocks noChangeArrowheads="1"/>
          </p:cNvSpPr>
          <p:nvPr/>
        </p:nvSpPr>
        <p:spPr bwMode="auto">
          <a:xfrm>
            <a:off x="1524000" y="3468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0" name="Oval 167"/>
          <p:cNvSpPr>
            <a:spLocks noChangeArrowheads="1"/>
          </p:cNvSpPr>
          <p:nvPr/>
        </p:nvSpPr>
        <p:spPr bwMode="auto">
          <a:xfrm>
            <a:off x="1524000" y="3773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1" name="Oval 168"/>
          <p:cNvSpPr>
            <a:spLocks noChangeArrowheads="1"/>
          </p:cNvSpPr>
          <p:nvPr/>
        </p:nvSpPr>
        <p:spPr bwMode="auto">
          <a:xfrm>
            <a:off x="1143000" y="3697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2" name="Oval 141"/>
          <p:cNvSpPr>
            <a:spLocks noChangeArrowheads="1"/>
          </p:cNvSpPr>
          <p:nvPr/>
        </p:nvSpPr>
        <p:spPr bwMode="auto">
          <a:xfrm>
            <a:off x="10668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" name="Oval 142"/>
          <p:cNvSpPr>
            <a:spLocks noChangeArrowheads="1"/>
          </p:cNvSpPr>
          <p:nvPr/>
        </p:nvSpPr>
        <p:spPr bwMode="auto">
          <a:xfrm>
            <a:off x="1219200" y="3468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4" name="Oval 143"/>
          <p:cNvSpPr>
            <a:spLocks noChangeArrowheads="1"/>
          </p:cNvSpPr>
          <p:nvPr/>
        </p:nvSpPr>
        <p:spPr bwMode="auto">
          <a:xfrm>
            <a:off x="1447800" y="3468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5" name="Oval 144"/>
          <p:cNvSpPr>
            <a:spLocks noChangeArrowheads="1"/>
          </p:cNvSpPr>
          <p:nvPr/>
        </p:nvSpPr>
        <p:spPr bwMode="auto">
          <a:xfrm>
            <a:off x="14478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6" name="Oval 145"/>
          <p:cNvSpPr>
            <a:spLocks noChangeArrowheads="1"/>
          </p:cNvSpPr>
          <p:nvPr/>
        </p:nvSpPr>
        <p:spPr bwMode="auto">
          <a:xfrm>
            <a:off x="12954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7" name="Oval 146"/>
          <p:cNvSpPr>
            <a:spLocks noChangeArrowheads="1"/>
          </p:cNvSpPr>
          <p:nvPr/>
        </p:nvSpPr>
        <p:spPr bwMode="auto">
          <a:xfrm>
            <a:off x="12954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8" name="Oval 153"/>
          <p:cNvSpPr>
            <a:spLocks noChangeArrowheads="1"/>
          </p:cNvSpPr>
          <p:nvPr/>
        </p:nvSpPr>
        <p:spPr bwMode="auto">
          <a:xfrm>
            <a:off x="11430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9" name="Oval 165"/>
          <p:cNvSpPr>
            <a:spLocks noChangeArrowheads="1"/>
          </p:cNvSpPr>
          <p:nvPr/>
        </p:nvSpPr>
        <p:spPr bwMode="auto">
          <a:xfrm>
            <a:off x="16002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0" name="Oval 167"/>
          <p:cNvSpPr>
            <a:spLocks noChangeArrowheads="1"/>
          </p:cNvSpPr>
          <p:nvPr/>
        </p:nvSpPr>
        <p:spPr bwMode="auto">
          <a:xfrm>
            <a:off x="16002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1" name="Oval 168"/>
          <p:cNvSpPr>
            <a:spLocks noChangeArrowheads="1"/>
          </p:cNvSpPr>
          <p:nvPr/>
        </p:nvSpPr>
        <p:spPr bwMode="auto">
          <a:xfrm>
            <a:off x="1295400" y="3544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2" name="Oval 140"/>
          <p:cNvSpPr>
            <a:spLocks noChangeArrowheads="1"/>
          </p:cNvSpPr>
          <p:nvPr/>
        </p:nvSpPr>
        <p:spPr bwMode="auto">
          <a:xfrm>
            <a:off x="1676400" y="3620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3" name="Oval 143"/>
          <p:cNvSpPr>
            <a:spLocks noChangeArrowheads="1"/>
          </p:cNvSpPr>
          <p:nvPr/>
        </p:nvSpPr>
        <p:spPr bwMode="auto">
          <a:xfrm>
            <a:off x="1600200" y="3544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4" name="Oval 140"/>
          <p:cNvSpPr>
            <a:spLocks noChangeArrowheads="1"/>
          </p:cNvSpPr>
          <p:nvPr/>
        </p:nvSpPr>
        <p:spPr bwMode="auto">
          <a:xfrm>
            <a:off x="8382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5" name="Oval 141"/>
          <p:cNvSpPr>
            <a:spLocks noChangeArrowheads="1"/>
          </p:cNvSpPr>
          <p:nvPr/>
        </p:nvSpPr>
        <p:spPr bwMode="auto">
          <a:xfrm>
            <a:off x="609600" y="2782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6" name="Oval 142"/>
          <p:cNvSpPr>
            <a:spLocks noChangeArrowheads="1"/>
          </p:cNvSpPr>
          <p:nvPr/>
        </p:nvSpPr>
        <p:spPr bwMode="auto">
          <a:xfrm>
            <a:off x="7620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7" name="Oval 143"/>
          <p:cNvSpPr>
            <a:spLocks noChangeArrowheads="1"/>
          </p:cNvSpPr>
          <p:nvPr/>
        </p:nvSpPr>
        <p:spPr bwMode="auto">
          <a:xfrm>
            <a:off x="9906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8" name="Oval 144"/>
          <p:cNvSpPr>
            <a:spLocks noChangeArrowheads="1"/>
          </p:cNvSpPr>
          <p:nvPr/>
        </p:nvSpPr>
        <p:spPr bwMode="auto">
          <a:xfrm>
            <a:off x="9906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9" name="Oval 145"/>
          <p:cNvSpPr>
            <a:spLocks noChangeArrowheads="1"/>
          </p:cNvSpPr>
          <p:nvPr/>
        </p:nvSpPr>
        <p:spPr bwMode="auto">
          <a:xfrm>
            <a:off x="8382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0" name="Oval 146"/>
          <p:cNvSpPr>
            <a:spLocks noChangeArrowheads="1"/>
          </p:cNvSpPr>
          <p:nvPr/>
        </p:nvSpPr>
        <p:spPr bwMode="auto">
          <a:xfrm>
            <a:off x="8382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1" name="Oval 153"/>
          <p:cNvSpPr>
            <a:spLocks noChangeArrowheads="1"/>
          </p:cNvSpPr>
          <p:nvPr/>
        </p:nvSpPr>
        <p:spPr bwMode="auto">
          <a:xfrm>
            <a:off x="6858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2" name="Oval 155"/>
          <p:cNvSpPr>
            <a:spLocks noChangeArrowheads="1"/>
          </p:cNvSpPr>
          <p:nvPr/>
        </p:nvSpPr>
        <p:spPr bwMode="auto">
          <a:xfrm>
            <a:off x="609600" y="3468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" name="Oval 165"/>
          <p:cNvSpPr>
            <a:spLocks noChangeArrowheads="1"/>
          </p:cNvSpPr>
          <p:nvPr/>
        </p:nvSpPr>
        <p:spPr bwMode="auto">
          <a:xfrm>
            <a:off x="11430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4" name="Oval 167"/>
          <p:cNvSpPr>
            <a:spLocks noChangeArrowheads="1"/>
          </p:cNvSpPr>
          <p:nvPr/>
        </p:nvSpPr>
        <p:spPr bwMode="auto">
          <a:xfrm>
            <a:off x="11430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5" name="Oval 168"/>
          <p:cNvSpPr>
            <a:spLocks noChangeArrowheads="1"/>
          </p:cNvSpPr>
          <p:nvPr/>
        </p:nvSpPr>
        <p:spPr bwMode="auto">
          <a:xfrm>
            <a:off x="8382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6" name="Oval 141"/>
          <p:cNvSpPr>
            <a:spLocks noChangeArrowheads="1"/>
          </p:cNvSpPr>
          <p:nvPr/>
        </p:nvSpPr>
        <p:spPr bwMode="auto">
          <a:xfrm>
            <a:off x="4572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7" name="Oval 142"/>
          <p:cNvSpPr>
            <a:spLocks noChangeArrowheads="1"/>
          </p:cNvSpPr>
          <p:nvPr/>
        </p:nvSpPr>
        <p:spPr bwMode="auto">
          <a:xfrm>
            <a:off x="4572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8" name="Oval 143"/>
          <p:cNvSpPr>
            <a:spLocks noChangeArrowheads="1"/>
          </p:cNvSpPr>
          <p:nvPr/>
        </p:nvSpPr>
        <p:spPr bwMode="auto">
          <a:xfrm>
            <a:off x="6858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9" name="Oval 144"/>
          <p:cNvSpPr>
            <a:spLocks noChangeArrowheads="1"/>
          </p:cNvSpPr>
          <p:nvPr/>
        </p:nvSpPr>
        <p:spPr bwMode="auto">
          <a:xfrm>
            <a:off x="7620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0" name="Oval 145"/>
          <p:cNvSpPr>
            <a:spLocks noChangeArrowheads="1"/>
          </p:cNvSpPr>
          <p:nvPr/>
        </p:nvSpPr>
        <p:spPr bwMode="auto">
          <a:xfrm>
            <a:off x="6096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1" name="Oval 146"/>
          <p:cNvSpPr>
            <a:spLocks noChangeArrowheads="1"/>
          </p:cNvSpPr>
          <p:nvPr/>
        </p:nvSpPr>
        <p:spPr bwMode="auto">
          <a:xfrm>
            <a:off x="609600" y="3239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2" name="Oval 153"/>
          <p:cNvSpPr>
            <a:spLocks noChangeArrowheads="1"/>
          </p:cNvSpPr>
          <p:nvPr/>
        </p:nvSpPr>
        <p:spPr bwMode="auto">
          <a:xfrm>
            <a:off x="4572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3" name="Oval 165"/>
          <p:cNvSpPr>
            <a:spLocks noChangeArrowheads="1"/>
          </p:cNvSpPr>
          <p:nvPr/>
        </p:nvSpPr>
        <p:spPr bwMode="auto">
          <a:xfrm>
            <a:off x="9144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" name="Oval 167"/>
          <p:cNvSpPr>
            <a:spLocks noChangeArrowheads="1"/>
          </p:cNvSpPr>
          <p:nvPr/>
        </p:nvSpPr>
        <p:spPr bwMode="auto">
          <a:xfrm>
            <a:off x="914400" y="3239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5" name="Oval 168"/>
          <p:cNvSpPr>
            <a:spLocks noChangeArrowheads="1"/>
          </p:cNvSpPr>
          <p:nvPr/>
        </p:nvSpPr>
        <p:spPr bwMode="auto">
          <a:xfrm>
            <a:off x="5334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6" name="Oval 141"/>
          <p:cNvSpPr>
            <a:spLocks noChangeArrowheads="1"/>
          </p:cNvSpPr>
          <p:nvPr/>
        </p:nvSpPr>
        <p:spPr bwMode="auto">
          <a:xfrm>
            <a:off x="457200" y="2858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7" name="Oval 142"/>
          <p:cNvSpPr>
            <a:spLocks noChangeArrowheads="1"/>
          </p:cNvSpPr>
          <p:nvPr/>
        </p:nvSpPr>
        <p:spPr bwMode="auto">
          <a:xfrm>
            <a:off x="6096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8" name="Oval 143"/>
          <p:cNvSpPr>
            <a:spLocks noChangeArrowheads="1"/>
          </p:cNvSpPr>
          <p:nvPr/>
        </p:nvSpPr>
        <p:spPr bwMode="auto">
          <a:xfrm>
            <a:off x="8382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9" name="Oval 144"/>
          <p:cNvSpPr>
            <a:spLocks noChangeArrowheads="1"/>
          </p:cNvSpPr>
          <p:nvPr/>
        </p:nvSpPr>
        <p:spPr bwMode="auto">
          <a:xfrm>
            <a:off x="8382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0" name="Oval 145"/>
          <p:cNvSpPr>
            <a:spLocks noChangeArrowheads="1"/>
          </p:cNvSpPr>
          <p:nvPr/>
        </p:nvSpPr>
        <p:spPr bwMode="auto">
          <a:xfrm>
            <a:off x="6858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1" name="Oval 146"/>
          <p:cNvSpPr>
            <a:spLocks noChangeArrowheads="1"/>
          </p:cNvSpPr>
          <p:nvPr/>
        </p:nvSpPr>
        <p:spPr bwMode="auto">
          <a:xfrm>
            <a:off x="6858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2" name="Oval 153"/>
          <p:cNvSpPr>
            <a:spLocks noChangeArrowheads="1"/>
          </p:cNvSpPr>
          <p:nvPr/>
        </p:nvSpPr>
        <p:spPr bwMode="auto">
          <a:xfrm>
            <a:off x="5334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3" name="Oval 165"/>
          <p:cNvSpPr>
            <a:spLocks noChangeArrowheads="1"/>
          </p:cNvSpPr>
          <p:nvPr/>
        </p:nvSpPr>
        <p:spPr bwMode="auto">
          <a:xfrm>
            <a:off x="9906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4" name="Oval 167"/>
          <p:cNvSpPr>
            <a:spLocks noChangeArrowheads="1"/>
          </p:cNvSpPr>
          <p:nvPr/>
        </p:nvSpPr>
        <p:spPr bwMode="auto">
          <a:xfrm>
            <a:off x="9906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5" name="Oval 168"/>
          <p:cNvSpPr>
            <a:spLocks noChangeArrowheads="1"/>
          </p:cNvSpPr>
          <p:nvPr/>
        </p:nvSpPr>
        <p:spPr bwMode="auto">
          <a:xfrm>
            <a:off x="685800" y="3239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6" name="Oval 140"/>
          <p:cNvSpPr>
            <a:spLocks noChangeArrowheads="1"/>
          </p:cNvSpPr>
          <p:nvPr/>
        </p:nvSpPr>
        <p:spPr bwMode="auto">
          <a:xfrm>
            <a:off x="12192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7" name="Oval 141"/>
          <p:cNvSpPr>
            <a:spLocks noChangeArrowheads="1"/>
          </p:cNvSpPr>
          <p:nvPr/>
        </p:nvSpPr>
        <p:spPr bwMode="auto">
          <a:xfrm>
            <a:off x="990600" y="2706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8" name="Oval 142"/>
          <p:cNvSpPr>
            <a:spLocks noChangeArrowheads="1"/>
          </p:cNvSpPr>
          <p:nvPr/>
        </p:nvSpPr>
        <p:spPr bwMode="auto">
          <a:xfrm>
            <a:off x="11430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9" name="Oval 143"/>
          <p:cNvSpPr>
            <a:spLocks noChangeArrowheads="1"/>
          </p:cNvSpPr>
          <p:nvPr/>
        </p:nvSpPr>
        <p:spPr bwMode="auto">
          <a:xfrm>
            <a:off x="13716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0" name="Oval 144"/>
          <p:cNvSpPr>
            <a:spLocks noChangeArrowheads="1"/>
          </p:cNvSpPr>
          <p:nvPr/>
        </p:nvSpPr>
        <p:spPr bwMode="auto">
          <a:xfrm>
            <a:off x="1295400" y="2858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1" name="Oval 145"/>
          <p:cNvSpPr>
            <a:spLocks noChangeArrowheads="1"/>
          </p:cNvSpPr>
          <p:nvPr/>
        </p:nvSpPr>
        <p:spPr bwMode="auto">
          <a:xfrm>
            <a:off x="1143000" y="2858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2" name="Oval 146"/>
          <p:cNvSpPr>
            <a:spLocks noChangeArrowheads="1"/>
          </p:cNvSpPr>
          <p:nvPr/>
        </p:nvSpPr>
        <p:spPr bwMode="auto">
          <a:xfrm>
            <a:off x="12192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3" name="Oval 153"/>
          <p:cNvSpPr>
            <a:spLocks noChangeArrowheads="1"/>
          </p:cNvSpPr>
          <p:nvPr/>
        </p:nvSpPr>
        <p:spPr bwMode="auto">
          <a:xfrm>
            <a:off x="990600" y="2858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4" name="Oval 155"/>
          <p:cNvSpPr>
            <a:spLocks noChangeArrowheads="1"/>
          </p:cNvSpPr>
          <p:nvPr/>
        </p:nvSpPr>
        <p:spPr bwMode="auto">
          <a:xfrm>
            <a:off x="9906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5" name="Oval 168"/>
          <p:cNvSpPr>
            <a:spLocks noChangeArrowheads="1"/>
          </p:cNvSpPr>
          <p:nvPr/>
        </p:nvSpPr>
        <p:spPr bwMode="auto">
          <a:xfrm>
            <a:off x="12192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6" name="Oval 141"/>
          <p:cNvSpPr>
            <a:spLocks noChangeArrowheads="1"/>
          </p:cNvSpPr>
          <p:nvPr/>
        </p:nvSpPr>
        <p:spPr bwMode="auto">
          <a:xfrm>
            <a:off x="8382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7" name="Oval 142"/>
          <p:cNvSpPr>
            <a:spLocks noChangeArrowheads="1"/>
          </p:cNvSpPr>
          <p:nvPr/>
        </p:nvSpPr>
        <p:spPr bwMode="auto">
          <a:xfrm>
            <a:off x="914400" y="3239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8" name="Oval 143"/>
          <p:cNvSpPr>
            <a:spLocks noChangeArrowheads="1"/>
          </p:cNvSpPr>
          <p:nvPr/>
        </p:nvSpPr>
        <p:spPr bwMode="auto">
          <a:xfrm>
            <a:off x="1143000" y="3239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9" name="Oval 144"/>
          <p:cNvSpPr>
            <a:spLocks noChangeArrowheads="1"/>
          </p:cNvSpPr>
          <p:nvPr/>
        </p:nvSpPr>
        <p:spPr bwMode="auto">
          <a:xfrm>
            <a:off x="11430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90" name="Oval 145"/>
          <p:cNvSpPr>
            <a:spLocks noChangeArrowheads="1"/>
          </p:cNvSpPr>
          <p:nvPr/>
        </p:nvSpPr>
        <p:spPr bwMode="auto">
          <a:xfrm>
            <a:off x="9906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91" name="Oval 146"/>
          <p:cNvSpPr>
            <a:spLocks noChangeArrowheads="1"/>
          </p:cNvSpPr>
          <p:nvPr/>
        </p:nvSpPr>
        <p:spPr bwMode="auto">
          <a:xfrm>
            <a:off x="990600" y="3239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92" name="Oval 153"/>
          <p:cNvSpPr>
            <a:spLocks noChangeArrowheads="1"/>
          </p:cNvSpPr>
          <p:nvPr/>
        </p:nvSpPr>
        <p:spPr bwMode="auto">
          <a:xfrm>
            <a:off x="3048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93" name="Oval 165"/>
          <p:cNvSpPr>
            <a:spLocks noChangeArrowheads="1"/>
          </p:cNvSpPr>
          <p:nvPr/>
        </p:nvSpPr>
        <p:spPr bwMode="auto">
          <a:xfrm>
            <a:off x="12954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94" name="Oval 167"/>
          <p:cNvSpPr>
            <a:spLocks noChangeArrowheads="1"/>
          </p:cNvSpPr>
          <p:nvPr/>
        </p:nvSpPr>
        <p:spPr bwMode="auto">
          <a:xfrm>
            <a:off x="12954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95" name="Oval 168"/>
          <p:cNvSpPr>
            <a:spLocks noChangeArrowheads="1"/>
          </p:cNvSpPr>
          <p:nvPr/>
        </p:nvSpPr>
        <p:spPr bwMode="auto">
          <a:xfrm>
            <a:off x="9144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96" name="Oval 141"/>
          <p:cNvSpPr>
            <a:spLocks noChangeArrowheads="1"/>
          </p:cNvSpPr>
          <p:nvPr/>
        </p:nvSpPr>
        <p:spPr bwMode="auto">
          <a:xfrm>
            <a:off x="838200" y="2782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97" name="Oval 142"/>
          <p:cNvSpPr>
            <a:spLocks noChangeArrowheads="1"/>
          </p:cNvSpPr>
          <p:nvPr/>
        </p:nvSpPr>
        <p:spPr bwMode="auto">
          <a:xfrm>
            <a:off x="9906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98" name="Oval 143"/>
          <p:cNvSpPr>
            <a:spLocks noChangeArrowheads="1"/>
          </p:cNvSpPr>
          <p:nvPr/>
        </p:nvSpPr>
        <p:spPr bwMode="auto">
          <a:xfrm>
            <a:off x="12192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99" name="Oval 144"/>
          <p:cNvSpPr>
            <a:spLocks noChangeArrowheads="1"/>
          </p:cNvSpPr>
          <p:nvPr/>
        </p:nvSpPr>
        <p:spPr bwMode="auto">
          <a:xfrm>
            <a:off x="12192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0" name="Oval 145"/>
          <p:cNvSpPr>
            <a:spLocks noChangeArrowheads="1"/>
          </p:cNvSpPr>
          <p:nvPr/>
        </p:nvSpPr>
        <p:spPr bwMode="auto">
          <a:xfrm>
            <a:off x="10668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1" name="Oval 146"/>
          <p:cNvSpPr>
            <a:spLocks noChangeArrowheads="1"/>
          </p:cNvSpPr>
          <p:nvPr/>
        </p:nvSpPr>
        <p:spPr bwMode="auto">
          <a:xfrm>
            <a:off x="10668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2" name="Oval 153"/>
          <p:cNvSpPr>
            <a:spLocks noChangeArrowheads="1"/>
          </p:cNvSpPr>
          <p:nvPr/>
        </p:nvSpPr>
        <p:spPr bwMode="auto">
          <a:xfrm>
            <a:off x="9144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3" name="Oval 165"/>
          <p:cNvSpPr>
            <a:spLocks noChangeArrowheads="1"/>
          </p:cNvSpPr>
          <p:nvPr/>
        </p:nvSpPr>
        <p:spPr bwMode="auto">
          <a:xfrm>
            <a:off x="13716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4" name="Oval 167"/>
          <p:cNvSpPr>
            <a:spLocks noChangeArrowheads="1"/>
          </p:cNvSpPr>
          <p:nvPr/>
        </p:nvSpPr>
        <p:spPr bwMode="auto">
          <a:xfrm>
            <a:off x="13716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5" name="Oval 168"/>
          <p:cNvSpPr>
            <a:spLocks noChangeArrowheads="1"/>
          </p:cNvSpPr>
          <p:nvPr/>
        </p:nvSpPr>
        <p:spPr bwMode="auto">
          <a:xfrm>
            <a:off x="10668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6" name="Oval 140"/>
          <p:cNvSpPr>
            <a:spLocks noChangeArrowheads="1"/>
          </p:cNvSpPr>
          <p:nvPr/>
        </p:nvSpPr>
        <p:spPr bwMode="auto">
          <a:xfrm>
            <a:off x="1447800" y="3239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7" name="Oval 143"/>
          <p:cNvSpPr>
            <a:spLocks noChangeArrowheads="1"/>
          </p:cNvSpPr>
          <p:nvPr/>
        </p:nvSpPr>
        <p:spPr bwMode="auto">
          <a:xfrm>
            <a:off x="13716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8" name="Oval 207"/>
          <p:cNvSpPr/>
          <p:nvPr/>
        </p:nvSpPr>
        <p:spPr>
          <a:xfrm>
            <a:off x="3657600" y="285886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9" name="Oval 141"/>
          <p:cNvSpPr>
            <a:spLocks noChangeArrowheads="1"/>
          </p:cNvSpPr>
          <p:nvPr/>
        </p:nvSpPr>
        <p:spPr bwMode="auto">
          <a:xfrm>
            <a:off x="41148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10" name="Oval 142"/>
          <p:cNvSpPr>
            <a:spLocks noChangeArrowheads="1"/>
          </p:cNvSpPr>
          <p:nvPr/>
        </p:nvSpPr>
        <p:spPr bwMode="auto">
          <a:xfrm>
            <a:off x="42672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11" name="Oval 143"/>
          <p:cNvSpPr>
            <a:spLocks noChangeArrowheads="1"/>
          </p:cNvSpPr>
          <p:nvPr/>
        </p:nvSpPr>
        <p:spPr bwMode="auto">
          <a:xfrm>
            <a:off x="4114800" y="3544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12" name="Oval 144"/>
          <p:cNvSpPr>
            <a:spLocks noChangeArrowheads="1"/>
          </p:cNvSpPr>
          <p:nvPr/>
        </p:nvSpPr>
        <p:spPr bwMode="auto">
          <a:xfrm>
            <a:off x="41148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13" name="Oval 145"/>
          <p:cNvSpPr>
            <a:spLocks noChangeArrowheads="1"/>
          </p:cNvSpPr>
          <p:nvPr/>
        </p:nvSpPr>
        <p:spPr bwMode="auto">
          <a:xfrm>
            <a:off x="39624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14" name="Oval 146"/>
          <p:cNvSpPr>
            <a:spLocks noChangeArrowheads="1"/>
          </p:cNvSpPr>
          <p:nvPr/>
        </p:nvSpPr>
        <p:spPr bwMode="auto">
          <a:xfrm>
            <a:off x="3962400" y="3468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15" name="Oval 153"/>
          <p:cNvSpPr>
            <a:spLocks noChangeArrowheads="1"/>
          </p:cNvSpPr>
          <p:nvPr/>
        </p:nvSpPr>
        <p:spPr bwMode="auto">
          <a:xfrm>
            <a:off x="41910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16" name="Oval 168"/>
          <p:cNvSpPr>
            <a:spLocks noChangeArrowheads="1"/>
          </p:cNvSpPr>
          <p:nvPr/>
        </p:nvSpPr>
        <p:spPr bwMode="auto">
          <a:xfrm>
            <a:off x="3962400" y="3620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17" name="Oval 141"/>
          <p:cNvSpPr>
            <a:spLocks noChangeArrowheads="1"/>
          </p:cNvSpPr>
          <p:nvPr/>
        </p:nvSpPr>
        <p:spPr bwMode="auto">
          <a:xfrm>
            <a:off x="3962400" y="3239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18" name="Oval 144"/>
          <p:cNvSpPr>
            <a:spLocks noChangeArrowheads="1"/>
          </p:cNvSpPr>
          <p:nvPr/>
        </p:nvSpPr>
        <p:spPr bwMode="auto">
          <a:xfrm>
            <a:off x="42672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19" name="Oval 145"/>
          <p:cNvSpPr>
            <a:spLocks noChangeArrowheads="1"/>
          </p:cNvSpPr>
          <p:nvPr/>
        </p:nvSpPr>
        <p:spPr bwMode="auto">
          <a:xfrm>
            <a:off x="41148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0" name="Oval 153"/>
          <p:cNvSpPr>
            <a:spLocks noChangeArrowheads="1"/>
          </p:cNvSpPr>
          <p:nvPr/>
        </p:nvSpPr>
        <p:spPr bwMode="auto">
          <a:xfrm>
            <a:off x="39624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1" name="Oval 165"/>
          <p:cNvSpPr>
            <a:spLocks noChangeArrowheads="1"/>
          </p:cNvSpPr>
          <p:nvPr/>
        </p:nvSpPr>
        <p:spPr bwMode="auto">
          <a:xfrm>
            <a:off x="4038600" y="3620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2" name="Oval 141"/>
          <p:cNvSpPr>
            <a:spLocks noChangeArrowheads="1"/>
          </p:cNvSpPr>
          <p:nvPr/>
        </p:nvSpPr>
        <p:spPr bwMode="auto">
          <a:xfrm>
            <a:off x="39624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3" name="Oval 142"/>
          <p:cNvSpPr>
            <a:spLocks noChangeArrowheads="1"/>
          </p:cNvSpPr>
          <p:nvPr/>
        </p:nvSpPr>
        <p:spPr bwMode="auto">
          <a:xfrm>
            <a:off x="41148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4" name="Oval 143"/>
          <p:cNvSpPr>
            <a:spLocks noChangeArrowheads="1"/>
          </p:cNvSpPr>
          <p:nvPr/>
        </p:nvSpPr>
        <p:spPr bwMode="auto">
          <a:xfrm>
            <a:off x="3962400" y="3620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5" name="Oval 144"/>
          <p:cNvSpPr>
            <a:spLocks noChangeArrowheads="1"/>
          </p:cNvSpPr>
          <p:nvPr/>
        </p:nvSpPr>
        <p:spPr bwMode="auto">
          <a:xfrm>
            <a:off x="3962400" y="3468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6" name="Oval 145"/>
          <p:cNvSpPr>
            <a:spLocks noChangeArrowheads="1"/>
          </p:cNvSpPr>
          <p:nvPr/>
        </p:nvSpPr>
        <p:spPr bwMode="auto">
          <a:xfrm>
            <a:off x="4191000" y="3239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7" name="Oval 146"/>
          <p:cNvSpPr>
            <a:spLocks noChangeArrowheads="1"/>
          </p:cNvSpPr>
          <p:nvPr/>
        </p:nvSpPr>
        <p:spPr bwMode="auto">
          <a:xfrm>
            <a:off x="41910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8" name="Oval 153"/>
          <p:cNvSpPr>
            <a:spLocks noChangeArrowheads="1"/>
          </p:cNvSpPr>
          <p:nvPr/>
        </p:nvSpPr>
        <p:spPr bwMode="auto">
          <a:xfrm>
            <a:off x="4038600" y="3239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9" name="Oval 165"/>
          <p:cNvSpPr>
            <a:spLocks noChangeArrowheads="1"/>
          </p:cNvSpPr>
          <p:nvPr/>
        </p:nvSpPr>
        <p:spPr bwMode="auto">
          <a:xfrm>
            <a:off x="4114800" y="3468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30" name="Oval 167"/>
          <p:cNvSpPr>
            <a:spLocks noChangeArrowheads="1"/>
          </p:cNvSpPr>
          <p:nvPr/>
        </p:nvSpPr>
        <p:spPr bwMode="auto">
          <a:xfrm>
            <a:off x="4114800" y="3544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31" name="Oval 141"/>
          <p:cNvSpPr>
            <a:spLocks noChangeArrowheads="1"/>
          </p:cNvSpPr>
          <p:nvPr/>
        </p:nvSpPr>
        <p:spPr bwMode="auto">
          <a:xfrm>
            <a:off x="41148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32" name="Oval 153"/>
          <p:cNvSpPr>
            <a:spLocks noChangeArrowheads="1"/>
          </p:cNvSpPr>
          <p:nvPr/>
        </p:nvSpPr>
        <p:spPr bwMode="auto">
          <a:xfrm>
            <a:off x="41148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33" name="Oval 141"/>
          <p:cNvSpPr>
            <a:spLocks noChangeArrowheads="1"/>
          </p:cNvSpPr>
          <p:nvPr/>
        </p:nvSpPr>
        <p:spPr bwMode="auto">
          <a:xfrm>
            <a:off x="39624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34" name="Oval 145"/>
          <p:cNvSpPr>
            <a:spLocks noChangeArrowheads="1"/>
          </p:cNvSpPr>
          <p:nvPr/>
        </p:nvSpPr>
        <p:spPr bwMode="auto">
          <a:xfrm>
            <a:off x="4114800" y="3544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35" name="Oval 153"/>
          <p:cNvSpPr>
            <a:spLocks noChangeArrowheads="1"/>
          </p:cNvSpPr>
          <p:nvPr/>
        </p:nvSpPr>
        <p:spPr bwMode="auto">
          <a:xfrm>
            <a:off x="38100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36" name="Oval 141"/>
          <p:cNvSpPr>
            <a:spLocks noChangeArrowheads="1"/>
          </p:cNvSpPr>
          <p:nvPr/>
        </p:nvSpPr>
        <p:spPr bwMode="auto">
          <a:xfrm>
            <a:off x="3962400" y="3239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37" name="Oval 142"/>
          <p:cNvSpPr>
            <a:spLocks noChangeArrowheads="1"/>
          </p:cNvSpPr>
          <p:nvPr/>
        </p:nvSpPr>
        <p:spPr bwMode="auto">
          <a:xfrm>
            <a:off x="4114800" y="3544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38" name="Oval 153"/>
          <p:cNvSpPr>
            <a:spLocks noChangeArrowheads="1"/>
          </p:cNvSpPr>
          <p:nvPr/>
        </p:nvSpPr>
        <p:spPr bwMode="auto">
          <a:xfrm>
            <a:off x="40386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39" name="Right Arrow 238"/>
          <p:cNvSpPr/>
          <p:nvPr/>
        </p:nvSpPr>
        <p:spPr>
          <a:xfrm>
            <a:off x="2133600" y="3163669"/>
            <a:ext cx="13716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0" name="Oval 239"/>
          <p:cNvSpPr/>
          <p:nvPr/>
        </p:nvSpPr>
        <p:spPr>
          <a:xfrm>
            <a:off x="6400800" y="2401669"/>
            <a:ext cx="1752600" cy="16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1" name="Oval 140"/>
          <p:cNvSpPr>
            <a:spLocks noChangeArrowheads="1"/>
          </p:cNvSpPr>
          <p:nvPr/>
        </p:nvSpPr>
        <p:spPr bwMode="auto">
          <a:xfrm>
            <a:off x="73914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2" name="Oval 141"/>
          <p:cNvSpPr>
            <a:spLocks noChangeArrowheads="1"/>
          </p:cNvSpPr>
          <p:nvPr/>
        </p:nvSpPr>
        <p:spPr bwMode="auto">
          <a:xfrm>
            <a:off x="7162800" y="2554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3" name="Oval 142"/>
          <p:cNvSpPr>
            <a:spLocks noChangeArrowheads="1"/>
          </p:cNvSpPr>
          <p:nvPr/>
        </p:nvSpPr>
        <p:spPr bwMode="auto">
          <a:xfrm>
            <a:off x="7315200" y="2858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4" name="Oval 143"/>
          <p:cNvSpPr>
            <a:spLocks noChangeArrowheads="1"/>
          </p:cNvSpPr>
          <p:nvPr/>
        </p:nvSpPr>
        <p:spPr bwMode="auto">
          <a:xfrm>
            <a:off x="7543800" y="2858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5" name="Oval 144"/>
          <p:cNvSpPr>
            <a:spLocks noChangeArrowheads="1"/>
          </p:cNvSpPr>
          <p:nvPr/>
        </p:nvSpPr>
        <p:spPr bwMode="auto">
          <a:xfrm>
            <a:off x="7543800" y="2706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6" name="Oval 145"/>
          <p:cNvSpPr>
            <a:spLocks noChangeArrowheads="1"/>
          </p:cNvSpPr>
          <p:nvPr/>
        </p:nvSpPr>
        <p:spPr bwMode="auto">
          <a:xfrm>
            <a:off x="7391400" y="2706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7" name="Oval 146"/>
          <p:cNvSpPr>
            <a:spLocks noChangeArrowheads="1"/>
          </p:cNvSpPr>
          <p:nvPr/>
        </p:nvSpPr>
        <p:spPr bwMode="auto">
          <a:xfrm>
            <a:off x="7391400" y="2782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8" name="Oval 153"/>
          <p:cNvSpPr>
            <a:spLocks noChangeArrowheads="1"/>
          </p:cNvSpPr>
          <p:nvPr/>
        </p:nvSpPr>
        <p:spPr bwMode="auto">
          <a:xfrm>
            <a:off x="7239000" y="2706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9" name="Oval 155"/>
          <p:cNvSpPr>
            <a:spLocks noChangeArrowheads="1"/>
          </p:cNvSpPr>
          <p:nvPr/>
        </p:nvSpPr>
        <p:spPr bwMode="auto">
          <a:xfrm>
            <a:off x="7162800" y="3239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0" name="Oval 165"/>
          <p:cNvSpPr>
            <a:spLocks noChangeArrowheads="1"/>
          </p:cNvSpPr>
          <p:nvPr/>
        </p:nvSpPr>
        <p:spPr bwMode="auto">
          <a:xfrm>
            <a:off x="7696200" y="2706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1" name="Oval 167"/>
          <p:cNvSpPr>
            <a:spLocks noChangeArrowheads="1"/>
          </p:cNvSpPr>
          <p:nvPr/>
        </p:nvSpPr>
        <p:spPr bwMode="auto">
          <a:xfrm>
            <a:off x="7696200" y="2782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2" name="Oval 168"/>
          <p:cNvSpPr>
            <a:spLocks noChangeArrowheads="1"/>
          </p:cNvSpPr>
          <p:nvPr/>
        </p:nvSpPr>
        <p:spPr bwMode="auto">
          <a:xfrm>
            <a:off x="73914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3" name="Oval 141"/>
          <p:cNvSpPr>
            <a:spLocks noChangeArrowheads="1"/>
          </p:cNvSpPr>
          <p:nvPr/>
        </p:nvSpPr>
        <p:spPr bwMode="auto">
          <a:xfrm>
            <a:off x="7010400" y="2782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4" name="Oval 142"/>
          <p:cNvSpPr>
            <a:spLocks noChangeArrowheads="1"/>
          </p:cNvSpPr>
          <p:nvPr/>
        </p:nvSpPr>
        <p:spPr bwMode="auto">
          <a:xfrm>
            <a:off x="70104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5" name="Oval 143"/>
          <p:cNvSpPr>
            <a:spLocks noChangeArrowheads="1"/>
          </p:cNvSpPr>
          <p:nvPr/>
        </p:nvSpPr>
        <p:spPr bwMode="auto">
          <a:xfrm>
            <a:off x="72390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6" name="Oval 144"/>
          <p:cNvSpPr>
            <a:spLocks noChangeArrowheads="1"/>
          </p:cNvSpPr>
          <p:nvPr/>
        </p:nvSpPr>
        <p:spPr bwMode="auto">
          <a:xfrm>
            <a:off x="73152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" name="Oval 145"/>
          <p:cNvSpPr>
            <a:spLocks noChangeArrowheads="1"/>
          </p:cNvSpPr>
          <p:nvPr/>
        </p:nvSpPr>
        <p:spPr bwMode="auto">
          <a:xfrm>
            <a:off x="71628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8" name="Oval 146"/>
          <p:cNvSpPr>
            <a:spLocks noChangeArrowheads="1"/>
          </p:cNvSpPr>
          <p:nvPr/>
        </p:nvSpPr>
        <p:spPr bwMode="auto">
          <a:xfrm>
            <a:off x="71628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9" name="Oval 153"/>
          <p:cNvSpPr>
            <a:spLocks noChangeArrowheads="1"/>
          </p:cNvSpPr>
          <p:nvPr/>
        </p:nvSpPr>
        <p:spPr bwMode="auto">
          <a:xfrm>
            <a:off x="70104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0" name="Oval 165"/>
          <p:cNvSpPr>
            <a:spLocks noChangeArrowheads="1"/>
          </p:cNvSpPr>
          <p:nvPr/>
        </p:nvSpPr>
        <p:spPr bwMode="auto">
          <a:xfrm>
            <a:off x="74676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1" name="Oval 167"/>
          <p:cNvSpPr>
            <a:spLocks noChangeArrowheads="1"/>
          </p:cNvSpPr>
          <p:nvPr/>
        </p:nvSpPr>
        <p:spPr bwMode="auto">
          <a:xfrm>
            <a:off x="74676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2" name="Oval 168"/>
          <p:cNvSpPr>
            <a:spLocks noChangeArrowheads="1"/>
          </p:cNvSpPr>
          <p:nvPr/>
        </p:nvSpPr>
        <p:spPr bwMode="auto">
          <a:xfrm>
            <a:off x="70866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3" name="Oval 141"/>
          <p:cNvSpPr>
            <a:spLocks noChangeArrowheads="1"/>
          </p:cNvSpPr>
          <p:nvPr/>
        </p:nvSpPr>
        <p:spPr bwMode="auto">
          <a:xfrm>
            <a:off x="7010400" y="2630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4" name="Oval 142"/>
          <p:cNvSpPr>
            <a:spLocks noChangeArrowheads="1"/>
          </p:cNvSpPr>
          <p:nvPr/>
        </p:nvSpPr>
        <p:spPr bwMode="auto">
          <a:xfrm>
            <a:off x="71628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5" name="Oval 143"/>
          <p:cNvSpPr>
            <a:spLocks noChangeArrowheads="1"/>
          </p:cNvSpPr>
          <p:nvPr/>
        </p:nvSpPr>
        <p:spPr bwMode="auto">
          <a:xfrm>
            <a:off x="73914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" name="Oval 144"/>
          <p:cNvSpPr>
            <a:spLocks noChangeArrowheads="1"/>
          </p:cNvSpPr>
          <p:nvPr/>
        </p:nvSpPr>
        <p:spPr bwMode="auto">
          <a:xfrm>
            <a:off x="7391400" y="2782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7" name="Oval 145"/>
          <p:cNvSpPr>
            <a:spLocks noChangeArrowheads="1"/>
          </p:cNvSpPr>
          <p:nvPr/>
        </p:nvSpPr>
        <p:spPr bwMode="auto">
          <a:xfrm>
            <a:off x="7239000" y="2782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8" name="Oval 146"/>
          <p:cNvSpPr>
            <a:spLocks noChangeArrowheads="1"/>
          </p:cNvSpPr>
          <p:nvPr/>
        </p:nvSpPr>
        <p:spPr bwMode="auto">
          <a:xfrm>
            <a:off x="7239000" y="2858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9" name="Oval 153"/>
          <p:cNvSpPr>
            <a:spLocks noChangeArrowheads="1"/>
          </p:cNvSpPr>
          <p:nvPr/>
        </p:nvSpPr>
        <p:spPr bwMode="auto">
          <a:xfrm>
            <a:off x="7086600" y="2782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0" name="Oval 165"/>
          <p:cNvSpPr>
            <a:spLocks noChangeArrowheads="1"/>
          </p:cNvSpPr>
          <p:nvPr/>
        </p:nvSpPr>
        <p:spPr bwMode="auto">
          <a:xfrm>
            <a:off x="7543800" y="2782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1" name="Oval 167"/>
          <p:cNvSpPr>
            <a:spLocks noChangeArrowheads="1"/>
          </p:cNvSpPr>
          <p:nvPr/>
        </p:nvSpPr>
        <p:spPr bwMode="auto">
          <a:xfrm>
            <a:off x="7543800" y="2858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2" name="Oval 168"/>
          <p:cNvSpPr>
            <a:spLocks noChangeArrowheads="1"/>
          </p:cNvSpPr>
          <p:nvPr/>
        </p:nvSpPr>
        <p:spPr bwMode="auto">
          <a:xfrm>
            <a:off x="72390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3" name="Oval 140"/>
          <p:cNvSpPr>
            <a:spLocks noChangeArrowheads="1"/>
          </p:cNvSpPr>
          <p:nvPr/>
        </p:nvSpPr>
        <p:spPr bwMode="auto">
          <a:xfrm>
            <a:off x="77724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4" name="Oval 141"/>
          <p:cNvSpPr>
            <a:spLocks noChangeArrowheads="1"/>
          </p:cNvSpPr>
          <p:nvPr/>
        </p:nvSpPr>
        <p:spPr bwMode="auto">
          <a:xfrm>
            <a:off x="7543800" y="2477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5" name="Oval 142"/>
          <p:cNvSpPr>
            <a:spLocks noChangeArrowheads="1"/>
          </p:cNvSpPr>
          <p:nvPr/>
        </p:nvSpPr>
        <p:spPr bwMode="auto">
          <a:xfrm>
            <a:off x="7696200" y="2782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" name="Oval 143"/>
          <p:cNvSpPr>
            <a:spLocks noChangeArrowheads="1"/>
          </p:cNvSpPr>
          <p:nvPr/>
        </p:nvSpPr>
        <p:spPr bwMode="auto">
          <a:xfrm>
            <a:off x="7924800" y="2782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7" name="Oval 144"/>
          <p:cNvSpPr>
            <a:spLocks noChangeArrowheads="1"/>
          </p:cNvSpPr>
          <p:nvPr/>
        </p:nvSpPr>
        <p:spPr bwMode="auto">
          <a:xfrm>
            <a:off x="7848600" y="2630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8" name="Oval 145"/>
          <p:cNvSpPr>
            <a:spLocks noChangeArrowheads="1"/>
          </p:cNvSpPr>
          <p:nvPr/>
        </p:nvSpPr>
        <p:spPr bwMode="auto">
          <a:xfrm>
            <a:off x="7696200" y="2630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9" name="Oval 146"/>
          <p:cNvSpPr>
            <a:spLocks noChangeArrowheads="1"/>
          </p:cNvSpPr>
          <p:nvPr/>
        </p:nvSpPr>
        <p:spPr bwMode="auto">
          <a:xfrm>
            <a:off x="7772400" y="2706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80" name="Oval 153"/>
          <p:cNvSpPr>
            <a:spLocks noChangeArrowheads="1"/>
          </p:cNvSpPr>
          <p:nvPr/>
        </p:nvSpPr>
        <p:spPr bwMode="auto">
          <a:xfrm>
            <a:off x="7543800" y="2630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81" name="Oval 155"/>
          <p:cNvSpPr>
            <a:spLocks noChangeArrowheads="1"/>
          </p:cNvSpPr>
          <p:nvPr/>
        </p:nvSpPr>
        <p:spPr bwMode="auto">
          <a:xfrm>
            <a:off x="75438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82" name="Oval 168"/>
          <p:cNvSpPr>
            <a:spLocks noChangeArrowheads="1"/>
          </p:cNvSpPr>
          <p:nvPr/>
        </p:nvSpPr>
        <p:spPr bwMode="auto">
          <a:xfrm>
            <a:off x="7772400" y="2858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83" name="Oval 141"/>
          <p:cNvSpPr>
            <a:spLocks noChangeArrowheads="1"/>
          </p:cNvSpPr>
          <p:nvPr/>
        </p:nvSpPr>
        <p:spPr bwMode="auto">
          <a:xfrm>
            <a:off x="7391400" y="2706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84" name="Oval 142"/>
          <p:cNvSpPr>
            <a:spLocks noChangeArrowheads="1"/>
          </p:cNvSpPr>
          <p:nvPr/>
        </p:nvSpPr>
        <p:spPr bwMode="auto">
          <a:xfrm>
            <a:off x="74676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85" name="Oval 143"/>
          <p:cNvSpPr>
            <a:spLocks noChangeArrowheads="1"/>
          </p:cNvSpPr>
          <p:nvPr/>
        </p:nvSpPr>
        <p:spPr bwMode="auto">
          <a:xfrm>
            <a:off x="76962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86" name="Oval 144"/>
          <p:cNvSpPr>
            <a:spLocks noChangeArrowheads="1"/>
          </p:cNvSpPr>
          <p:nvPr/>
        </p:nvSpPr>
        <p:spPr bwMode="auto">
          <a:xfrm>
            <a:off x="7696200" y="2858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87" name="Oval 145"/>
          <p:cNvSpPr>
            <a:spLocks noChangeArrowheads="1"/>
          </p:cNvSpPr>
          <p:nvPr/>
        </p:nvSpPr>
        <p:spPr bwMode="auto">
          <a:xfrm>
            <a:off x="7543800" y="2858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88" name="Oval 146"/>
          <p:cNvSpPr>
            <a:spLocks noChangeArrowheads="1"/>
          </p:cNvSpPr>
          <p:nvPr/>
        </p:nvSpPr>
        <p:spPr bwMode="auto">
          <a:xfrm>
            <a:off x="75438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89" name="Oval 153"/>
          <p:cNvSpPr>
            <a:spLocks noChangeArrowheads="1"/>
          </p:cNvSpPr>
          <p:nvPr/>
        </p:nvSpPr>
        <p:spPr bwMode="auto">
          <a:xfrm>
            <a:off x="6858000" y="2858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0" name="Oval 165"/>
          <p:cNvSpPr>
            <a:spLocks noChangeArrowheads="1"/>
          </p:cNvSpPr>
          <p:nvPr/>
        </p:nvSpPr>
        <p:spPr bwMode="auto">
          <a:xfrm>
            <a:off x="7848600" y="2858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1" name="Oval 167"/>
          <p:cNvSpPr>
            <a:spLocks noChangeArrowheads="1"/>
          </p:cNvSpPr>
          <p:nvPr/>
        </p:nvSpPr>
        <p:spPr bwMode="auto">
          <a:xfrm>
            <a:off x="78486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2" name="Oval 168"/>
          <p:cNvSpPr>
            <a:spLocks noChangeArrowheads="1"/>
          </p:cNvSpPr>
          <p:nvPr/>
        </p:nvSpPr>
        <p:spPr bwMode="auto">
          <a:xfrm>
            <a:off x="74676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3" name="Oval 141"/>
          <p:cNvSpPr>
            <a:spLocks noChangeArrowheads="1"/>
          </p:cNvSpPr>
          <p:nvPr/>
        </p:nvSpPr>
        <p:spPr bwMode="auto">
          <a:xfrm>
            <a:off x="7391400" y="2554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4" name="Oval 142"/>
          <p:cNvSpPr>
            <a:spLocks noChangeArrowheads="1"/>
          </p:cNvSpPr>
          <p:nvPr/>
        </p:nvSpPr>
        <p:spPr bwMode="auto">
          <a:xfrm>
            <a:off x="7543800" y="2858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5" name="Oval 143"/>
          <p:cNvSpPr>
            <a:spLocks noChangeArrowheads="1"/>
          </p:cNvSpPr>
          <p:nvPr/>
        </p:nvSpPr>
        <p:spPr bwMode="auto">
          <a:xfrm>
            <a:off x="7772400" y="2858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6" name="Oval 144"/>
          <p:cNvSpPr>
            <a:spLocks noChangeArrowheads="1"/>
          </p:cNvSpPr>
          <p:nvPr/>
        </p:nvSpPr>
        <p:spPr bwMode="auto">
          <a:xfrm>
            <a:off x="7772400" y="2706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" name="Oval 145"/>
          <p:cNvSpPr>
            <a:spLocks noChangeArrowheads="1"/>
          </p:cNvSpPr>
          <p:nvPr/>
        </p:nvSpPr>
        <p:spPr bwMode="auto">
          <a:xfrm>
            <a:off x="7620000" y="2706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8" name="Oval 146"/>
          <p:cNvSpPr>
            <a:spLocks noChangeArrowheads="1"/>
          </p:cNvSpPr>
          <p:nvPr/>
        </p:nvSpPr>
        <p:spPr bwMode="auto">
          <a:xfrm>
            <a:off x="7620000" y="2782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9" name="Oval 153"/>
          <p:cNvSpPr>
            <a:spLocks noChangeArrowheads="1"/>
          </p:cNvSpPr>
          <p:nvPr/>
        </p:nvSpPr>
        <p:spPr bwMode="auto">
          <a:xfrm>
            <a:off x="7467600" y="2706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0" name="Oval 165"/>
          <p:cNvSpPr>
            <a:spLocks noChangeArrowheads="1"/>
          </p:cNvSpPr>
          <p:nvPr/>
        </p:nvSpPr>
        <p:spPr bwMode="auto">
          <a:xfrm>
            <a:off x="7924800" y="2706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1" name="Oval 167"/>
          <p:cNvSpPr>
            <a:spLocks noChangeArrowheads="1"/>
          </p:cNvSpPr>
          <p:nvPr/>
        </p:nvSpPr>
        <p:spPr bwMode="auto">
          <a:xfrm>
            <a:off x="7924800" y="2782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2" name="Oval 168"/>
          <p:cNvSpPr>
            <a:spLocks noChangeArrowheads="1"/>
          </p:cNvSpPr>
          <p:nvPr/>
        </p:nvSpPr>
        <p:spPr bwMode="auto">
          <a:xfrm>
            <a:off x="76200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3" name="Oval 140"/>
          <p:cNvSpPr>
            <a:spLocks noChangeArrowheads="1"/>
          </p:cNvSpPr>
          <p:nvPr/>
        </p:nvSpPr>
        <p:spPr bwMode="auto">
          <a:xfrm>
            <a:off x="80010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4" name="Oval 143"/>
          <p:cNvSpPr>
            <a:spLocks noChangeArrowheads="1"/>
          </p:cNvSpPr>
          <p:nvPr/>
        </p:nvSpPr>
        <p:spPr bwMode="auto">
          <a:xfrm>
            <a:off x="79248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5" name="Oval 140"/>
          <p:cNvSpPr>
            <a:spLocks noChangeArrowheads="1"/>
          </p:cNvSpPr>
          <p:nvPr/>
        </p:nvSpPr>
        <p:spPr bwMode="auto">
          <a:xfrm>
            <a:off x="7239000" y="3773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6" name="Oval 141"/>
          <p:cNvSpPr>
            <a:spLocks noChangeArrowheads="1"/>
          </p:cNvSpPr>
          <p:nvPr/>
        </p:nvSpPr>
        <p:spPr bwMode="auto">
          <a:xfrm>
            <a:off x="70104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7" name="Oval 142"/>
          <p:cNvSpPr>
            <a:spLocks noChangeArrowheads="1"/>
          </p:cNvSpPr>
          <p:nvPr/>
        </p:nvSpPr>
        <p:spPr bwMode="auto">
          <a:xfrm>
            <a:off x="7162800" y="3468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8" name="Oval 143"/>
          <p:cNvSpPr>
            <a:spLocks noChangeArrowheads="1"/>
          </p:cNvSpPr>
          <p:nvPr/>
        </p:nvSpPr>
        <p:spPr bwMode="auto">
          <a:xfrm>
            <a:off x="7391400" y="3468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9" name="Oval 144"/>
          <p:cNvSpPr>
            <a:spLocks noChangeArrowheads="1"/>
          </p:cNvSpPr>
          <p:nvPr/>
        </p:nvSpPr>
        <p:spPr bwMode="auto">
          <a:xfrm>
            <a:off x="73914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0" name="Oval 145"/>
          <p:cNvSpPr>
            <a:spLocks noChangeArrowheads="1"/>
          </p:cNvSpPr>
          <p:nvPr/>
        </p:nvSpPr>
        <p:spPr bwMode="auto">
          <a:xfrm>
            <a:off x="72390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1" name="Oval 146"/>
          <p:cNvSpPr>
            <a:spLocks noChangeArrowheads="1"/>
          </p:cNvSpPr>
          <p:nvPr/>
        </p:nvSpPr>
        <p:spPr bwMode="auto">
          <a:xfrm>
            <a:off x="72390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2" name="Oval 153"/>
          <p:cNvSpPr>
            <a:spLocks noChangeArrowheads="1"/>
          </p:cNvSpPr>
          <p:nvPr/>
        </p:nvSpPr>
        <p:spPr bwMode="auto">
          <a:xfrm>
            <a:off x="70866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3" name="Oval 155"/>
          <p:cNvSpPr>
            <a:spLocks noChangeArrowheads="1"/>
          </p:cNvSpPr>
          <p:nvPr/>
        </p:nvSpPr>
        <p:spPr bwMode="auto">
          <a:xfrm>
            <a:off x="7010400" y="3849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4" name="Oval 165"/>
          <p:cNvSpPr>
            <a:spLocks noChangeArrowheads="1"/>
          </p:cNvSpPr>
          <p:nvPr/>
        </p:nvSpPr>
        <p:spPr bwMode="auto">
          <a:xfrm>
            <a:off x="75438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5" name="Oval 167"/>
          <p:cNvSpPr>
            <a:spLocks noChangeArrowheads="1"/>
          </p:cNvSpPr>
          <p:nvPr/>
        </p:nvSpPr>
        <p:spPr bwMode="auto">
          <a:xfrm>
            <a:off x="75438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6" name="Oval 168"/>
          <p:cNvSpPr>
            <a:spLocks noChangeArrowheads="1"/>
          </p:cNvSpPr>
          <p:nvPr/>
        </p:nvSpPr>
        <p:spPr bwMode="auto">
          <a:xfrm>
            <a:off x="7239000" y="3544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" name="Oval 141"/>
          <p:cNvSpPr>
            <a:spLocks noChangeArrowheads="1"/>
          </p:cNvSpPr>
          <p:nvPr/>
        </p:nvSpPr>
        <p:spPr bwMode="auto">
          <a:xfrm>
            <a:off x="68580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8" name="Oval 142"/>
          <p:cNvSpPr>
            <a:spLocks noChangeArrowheads="1"/>
          </p:cNvSpPr>
          <p:nvPr/>
        </p:nvSpPr>
        <p:spPr bwMode="auto">
          <a:xfrm>
            <a:off x="6858000" y="3697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9" name="Oval 143"/>
          <p:cNvSpPr>
            <a:spLocks noChangeArrowheads="1"/>
          </p:cNvSpPr>
          <p:nvPr/>
        </p:nvSpPr>
        <p:spPr bwMode="auto">
          <a:xfrm>
            <a:off x="7086600" y="3697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20" name="Oval 144"/>
          <p:cNvSpPr>
            <a:spLocks noChangeArrowheads="1"/>
          </p:cNvSpPr>
          <p:nvPr/>
        </p:nvSpPr>
        <p:spPr bwMode="auto">
          <a:xfrm>
            <a:off x="7162800" y="3544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21" name="Oval 145"/>
          <p:cNvSpPr>
            <a:spLocks noChangeArrowheads="1"/>
          </p:cNvSpPr>
          <p:nvPr/>
        </p:nvSpPr>
        <p:spPr bwMode="auto">
          <a:xfrm>
            <a:off x="7010400" y="3544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22" name="Oval 146"/>
          <p:cNvSpPr>
            <a:spLocks noChangeArrowheads="1"/>
          </p:cNvSpPr>
          <p:nvPr/>
        </p:nvSpPr>
        <p:spPr bwMode="auto">
          <a:xfrm>
            <a:off x="7010400" y="3620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23" name="Oval 153"/>
          <p:cNvSpPr>
            <a:spLocks noChangeArrowheads="1"/>
          </p:cNvSpPr>
          <p:nvPr/>
        </p:nvSpPr>
        <p:spPr bwMode="auto">
          <a:xfrm>
            <a:off x="6858000" y="3544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24" name="Oval 165"/>
          <p:cNvSpPr>
            <a:spLocks noChangeArrowheads="1"/>
          </p:cNvSpPr>
          <p:nvPr/>
        </p:nvSpPr>
        <p:spPr bwMode="auto">
          <a:xfrm>
            <a:off x="7315200" y="3544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25" name="Oval 167"/>
          <p:cNvSpPr>
            <a:spLocks noChangeArrowheads="1"/>
          </p:cNvSpPr>
          <p:nvPr/>
        </p:nvSpPr>
        <p:spPr bwMode="auto">
          <a:xfrm>
            <a:off x="7315200" y="3620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26" name="Oval 168"/>
          <p:cNvSpPr>
            <a:spLocks noChangeArrowheads="1"/>
          </p:cNvSpPr>
          <p:nvPr/>
        </p:nvSpPr>
        <p:spPr bwMode="auto">
          <a:xfrm>
            <a:off x="6934200" y="3773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27" name="Oval 141"/>
          <p:cNvSpPr>
            <a:spLocks noChangeArrowheads="1"/>
          </p:cNvSpPr>
          <p:nvPr/>
        </p:nvSpPr>
        <p:spPr bwMode="auto">
          <a:xfrm>
            <a:off x="6858000" y="3239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28" name="Oval 142"/>
          <p:cNvSpPr>
            <a:spLocks noChangeArrowheads="1"/>
          </p:cNvSpPr>
          <p:nvPr/>
        </p:nvSpPr>
        <p:spPr bwMode="auto">
          <a:xfrm>
            <a:off x="7010400" y="3544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29" name="Oval 143"/>
          <p:cNvSpPr>
            <a:spLocks noChangeArrowheads="1"/>
          </p:cNvSpPr>
          <p:nvPr/>
        </p:nvSpPr>
        <p:spPr bwMode="auto">
          <a:xfrm>
            <a:off x="7239000" y="3544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30" name="Oval 144"/>
          <p:cNvSpPr>
            <a:spLocks noChangeArrowheads="1"/>
          </p:cNvSpPr>
          <p:nvPr/>
        </p:nvSpPr>
        <p:spPr bwMode="auto">
          <a:xfrm>
            <a:off x="72390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31" name="Oval 145"/>
          <p:cNvSpPr>
            <a:spLocks noChangeArrowheads="1"/>
          </p:cNvSpPr>
          <p:nvPr/>
        </p:nvSpPr>
        <p:spPr bwMode="auto">
          <a:xfrm>
            <a:off x="70866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32" name="Oval 146"/>
          <p:cNvSpPr>
            <a:spLocks noChangeArrowheads="1"/>
          </p:cNvSpPr>
          <p:nvPr/>
        </p:nvSpPr>
        <p:spPr bwMode="auto">
          <a:xfrm>
            <a:off x="7086600" y="3468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33" name="Oval 153"/>
          <p:cNvSpPr>
            <a:spLocks noChangeArrowheads="1"/>
          </p:cNvSpPr>
          <p:nvPr/>
        </p:nvSpPr>
        <p:spPr bwMode="auto">
          <a:xfrm>
            <a:off x="69342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34" name="Oval 165"/>
          <p:cNvSpPr>
            <a:spLocks noChangeArrowheads="1"/>
          </p:cNvSpPr>
          <p:nvPr/>
        </p:nvSpPr>
        <p:spPr bwMode="auto">
          <a:xfrm>
            <a:off x="73914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35" name="Oval 167"/>
          <p:cNvSpPr>
            <a:spLocks noChangeArrowheads="1"/>
          </p:cNvSpPr>
          <p:nvPr/>
        </p:nvSpPr>
        <p:spPr bwMode="auto">
          <a:xfrm>
            <a:off x="7391400" y="3468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36" name="Oval 168"/>
          <p:cNvSpPr>
            <a:spLocks noChangeArrowheads="1"/>
          </p:cNvSpPr>
          <p:nvPr/>
        </p:nvSpPr>
        <p:spPr bwMode="auto">
          <a:xfrm>
            <a:off x="7086600" y="3620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37" name="Oval 140"/>
          <p:cNvSpPr>
            <a:spLocks noChangeArrowheads="1"/>
          </p:cNvSpPr>
          <p:nvPr/>
        </p:nvSpPr>
        <p:spPr bwMode="auto">
          <a:xfrm>
            <a:off x="7620000" y="3697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38" name="Oval 141"/>
          <p:cNvSpPr>
            <a:spLocks noChangeArrowheads="1"/>
          </p:cNvSpPr>
          <p:nvPr/>
        </p:nvSpPr>
        <p:spPr bwMode="auto">
          <a:xfrm>
            <a:off x="73914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39" name="Oval 142"/>
          <p:cNvSpPr>
            <a:spLocks noChangeArrowheads="1"/>
          </p:cNvSpPr>
          <p:nvPr/>
        </p:nvSpPr>
        <p:spPr bwMode="auto">
          <a:xfrm>
            <a:off x="75438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40" name="Oval 143"/>
          <p:cNvSpPr>
            <a:spLocks noChangeArrowheads="1"/>
          </p:cNvSpPr>
          <p:nvPr/>
        </p:nvSpPr>
        <p:spPr bwMode="auto">
          <a:xfrm>
            <a:off x="77724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41" name="Oval 144"/>
          <p:cNvSpPr>
            <a:spLocks noChangeArrowheads="1"/>
          </p:cNvSpPr>
          <p:nvPr/>
        </p:nvSpPr>
        <p:spPr bwMode="auto">
          <a:xfrm>
            <a:off x="7696200" y="3239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42" name="Oval 145"/>
          <p:cNvSpPr>
            <a:spLocks noChangeArrowheads="1"/>
          </p:cNvSpPr>
          <p:nvPr/>
        </p:nvSpPr>
        <p:spPr bwMode="auto">
          <a:xfrm>
            <a:off x="7543800" y="3239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43" name="Oval 146"/>
          <p:cNvSpPr>
            <a:spLocks noChangeArrowheads="1"/>
          </p:cNvSpPr>
          <p:nvPr/>
        </p:nvSpPr>
        <p:spPr bwMode="auto">
          <a:xfrm>
            <a:off x="76200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44" name="Oval 153"/>
          <p:cNvSpPr>
            <a:spLocks noChangeArrowheads="1"/>
          </p:cNvSpPr>
          <p:nvPr/>
        </p:nvSpPr>
        <p:spPr bwMode="auto">
          <a:xfrm>
            <a:off x="7391400" y="3239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45" name="Oval 155"/>
          <p:cNvSpPr>
            <a:spLocks noChangeArrowheads="1"/>
          </p:cNvSpPr>
          <p:nvPr/>
        </p:nvSpPr>
        <p:spPr bwMode="auto">
          <a:xfrm>
            <a:off x="7391400" y="3773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46" name="Oval 168"/>
          <p:cNvSpPr>
            <a:spLocks noChangeArrowheads="1"/>
          </p:cNvSpPr>
          <p:nvPr/>
        </p:nvSpPr>
        <p:spPr bwMode="auto">
          <a:xfrm>
            <a:off x="7620000" y="3468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47" name="Oval 141"/>
          <p:cNvSpPr>
            <a:spLocks noChangeArrowheads="1"/>
          </p:cNvSpPr>
          <p:nvPr/>
        </p:nvSpPr>
        <p:spPr bwMode="auto">
          <a:xfrm>
            <a:off x="72390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48" name="Oval 142"/>
          <p:cNvSpPr>
            <a:spLocks noChangeArrowheads="1"/>
          </p:cNvSpPr>
          <p:nvPr/>
        </p:nvSpPr>
        <p:spPr bwMode="auto">
          <a:xfrm>
            <a:off x="7315200" y="3620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49" name="Oval 143"/>
          <p:cNvSpPr>
            <a:spLocks noChangeArrowheads="1"/>
          </p:cNvSpPr>
          <p:nvPr/>
        </p:nvSpPr>
        <p:spPr bwMode="auto">
          <a:xfrm>
            <a:off x="7543800" y="3620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50" name="Oval 144"/>
          <p:cNvSpPr>
            <a:spLocks noChangeArrowheads="1"/>
          </p:cNvSpPr>
          <p:nvPr/>
        </p:nvSpPr>
        <p:spPr bwMode="auto">
          <a:xfrm>
            <a:off x="7543800" y="3468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51" name="Oval 145"/>
          <p:cNvSpPr>
            <a:spLocks noChangeArrowheads="1"/>
          </p:cNvSpPr>
          <p:nvPr/>
        </p:nvSpPr>
        <p:spPr bwMode="auto">
          <a:xfrm>
            <a:off x="7391400" y="3468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52" name="Oval 146"/>
          <p:cNvSpPr>
            <a:spLocks noChangeArrowheads="1"/>
          </p:cNvSpPr>
          <p:nvPr/>
        </p:nvSpPr>
        <p:spPr bwMode="auto">
          <a:xfrm>
            <a:off x="7391400" y="3620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53" name="Oval 153"/>
          <p:cNvSpPr>
            <a:spLocks noChangeArrowheads="1"/>
          </p:cNvSpPr>
          <p:nvPr/>
        </p:nvSpPr>
        <p:spPr bwMode="auto">
          <a:xfrm>
            <a:off x="6705600" y="3468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54" name="Oval 165"/>
          <p:cNvSpPr>
            <a:spLocks noChangeArrowheads="1"/>
          </p:cNvSpPr>
          <p:nvPr/>
        </p:nvSpPr>
        <p:spPr bwMode="auto">
          <a:xfrm>
            <a:off x="7696200" y="3468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55" name="Oval 167"/>
          <p:cNvSpPr>
            <a:spLocks noChangeArrowheads="1"/>
          </p:cNvSpPr>
          <p:nvPr/>
        </p:nvSpPr>
        <p:spPr bwMode="auto">
          <a:xfrm>
            <a:off x="7696200" y="3773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56" name="Oval 168"/>
          <p:cNvSpPr>
            <a:spLocks noChangeArrowheads="1"/>
          </p:cNvSpPr>
          <p:nvPr/>
        </p:nvSpPr>
        <p:spPr bwMode="auto">
          <a:xfrm>
            <a:off x="7315200" y="3697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57" name="Oval 141"/>
          <p:cNvSpPr>
            <a:spLocks noChangeArrowheads="1"/>
          </p:cNvSpPr>
          <p:nvPr/>
        </p:nvSpPr>
        <p:spPr bwMode="auto">
          <a:xfrm>
            <a:off x="72390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58" name="Oval 142"/>
          <p:cNvSpPr>
            <a:spLocks noChangeArrowheads="1"/>
          </p:cNvSpPr>
          <p:nvPr/>
        </p:nvSpPr>
        <p:spPr bwMode="auto">
          <a:xfrm>
            <a:off x="7391400" y="3468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59" name="Oval 143"/>
          <p:cNvSpPr>
            <a:spLocks noChangeArrowheads="1"/>
          </p:cNvSpPr>
          <p:nvPr/>
        </p:nvSpPr>
        <p:spPr bwMode="auto">
          <a:xfrm>
            <a:off x="7620000" y="3468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60" name="Oval 144"/>
          <p:cNvSpPr>
            <a:spLocks noChangeArrowheads="1"/>
          </p:cNvSpPr>
          <p:nvPr/>
        </p:nvSpPr>
        <p:spPr bwMode="auto">
          <a:xfrm>
            <a:off x="76200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61" name="Oval 145"/>
          <p:cNvSpPr>
            <a:spLocks noChangeArrowheads="1"/>
          </p:cNvSpPr>
          <p:nvPr/>
        </p:nvSpPr>
        <p:spPr bwMode="auto">
          <a:xfrm>
            <a:off x="74676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62" name="Oval 146"/>
          <p:cNvSpPr>
            <a:spLocks noChangeArrowheads="1"/>
          </p:cNvSpPr>
          <p:nvPr/>
        </p:nvSpPr>
        <p:spPr bwMode="auto">
          <a:xfrm>
            <a:off x="74676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63" name="Oval 153"/>
          <p:cNvSpPr>
            <a:spLocks noChangeArrowheads="1"/>
          </p:cNvSpPr>
          <p:nvPr/>
        </p:nvSpPr>
        <p:spPr bwMode="auto">
          <a:xfrm>
            <a:off x="73152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64" name="Oval 165"/>
          <p:cNvSpPr>
            <a:spLocks noChangeArrowheads="1"/>
          </p:cNvSpPr>
          <p:nvPr/>
        </p:nvSpPr>
        <p:spPr bwMode="auto">
          <a:xfrm>
            <a:off x="77724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65" name="Oval 167"/>
          <p:cNvSpPr>
            <a:spLocks noChangeArrowheads="1"/>
          </p:cNvSpPr>
          <p:nvPr/>
        </p:nvSpPr>
        <p:spPr bwMode="auto">
          <a:xfrm>
            <a:off x="77724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66" name="Oval 168"/>
          <p:cNvSpPr>
            <a:spLocks noChangeArrowheads="1"/>
          </p:cNvSpPr>
          <p:nvPr/>
        </p:nvSpPr>
        <p:spPr bwMode="auto">
          <a:xfrm>
            <a:off x="7467600" y="3544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67" name="Oval 140"/>
          <p:cNvSpPr>
            <a:spLocks noChangeArrowheads="1"/>
          </p:cNvSpPr>
          <p:nvPr/>
        </p:nvSpPr>
        <p:spPr bwMode="auto">
          <a:xfrm>
            <a:off x="7848600" y="3620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68" name="Oval 143"/>
          <p:cNvSpPr>
            <a:spLocks noChangeArrowheads="1"/>
          </p:cNvSpPr>
          <p:nvPr/>
        </p:nvSpPr>
        <p:spPr bwMode="auto">
          <a:xfrm>
            <a:off x="7772400" y="3544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69" name="Oval 140"/>
          <p:cNvSpPr>
            <a:spLocks noChangeArrowheads="1"/>
          </p:cNvSpPr>
          <p:nvPr/>
        </p:nvSpPr>
        <p:spPr bwMode="auto">
          <a:xfrm>
            <a:off x="70104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0" name="Oval 141"/>
          <p:cNvSpPr>
            <a:spLocks noChangeArrowheads="1"/>
          </p:cNvSpPr>
          <p:nvPr/>
        </p:nvSpPr>
        <p:spPr bwMode="auto">
          <a:xfrm>
            <a:off x="6781800" y="2782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1" name="Oval 142"/>
          <p:cNvSpPr>
            <a:spLocks noChangeArrowheads="1"/>
          </p:cNvSpPr>
          <p:nvPr/>
        </p:nvSpPr>
        <p:spPr bwMode="auto">
          <a:xfrm>
            <a:off x="69342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2" name="Oval 143"/>
          <p:cNvSpPr>
            <a:spLocks noChangeArrowheads="1"/>
          </p:cNvSpPr>
          <p:nvPr/>
        </p:nvSpPr>
        <p:spPr bwMode="auto">
          <a:xfrm>
            <a:off x="71628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3" name="Oval 144"/>
          <p:cNvSpPr>
            <a:spLocks noChangeArrowheads="1"/>
          </p:cNvSpPr>
          <p:nvPr/>
        </p:nvSpPr>
        <p:spPr bwMode="auto">
          <a:xfrm>
            <a:off x="71628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4" name="Oval 145"/>
          <p:cNvSpPr>
            <a:spLocks noChangeArrowheads="1"/>
          </p:cNvSpPr>
          <p:nvPr/>
        </p:nvSpPr>
        <p:spPr bwMode="auto">
          <a:xfrm>
            <a:off x="70104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5" name="Oval 146"/>
          <p:cNvSpPr>
            <a:spLocks noChangeArrowheads="1"/>
          </p:cNvSpPr>
          <p:nvPr/>
        </p:nvSpPr>
        <p:spPr bwMode="auto">
          <a:xfrm>
            <a:off x="70104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6" name="Oval 153"/>
          <p:cNvSpPr>
            <a:spLocks noChangeArrowheads="1"/>
          </p:cNvSpPr>
          <p:nvPr/>
        </p:nvSpPr>
        <p:spPr bwMode="auto">
          <a:xfrm>
            <a:off x="68580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7" name="Oval 155"/>
          <p:cNvSpPr>
            <a:spLocks noChangeArrowheads="1"/>
          </p:cNvSpPr>
          <p:nvPr/>
        </p:nvSpPr>
        <p:spPr bwMode="auto">
          <a:xfrm>
            <a:off x="6781800" y="3468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8" name="Oval 165"/>
          <p:cNvSpPr>
            <a:spLocks noChangeArrowheads="1"/>
          </p:cNvSpPr>
          <p:nvPr/>
        </p:nvSpPr>
        <p:spPr bwMode="auto">
          <a:xfrm>
            <a:off x="73152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9" name="Oval 167"/>
          <p:cNvSpPr>
            <a:spLocks noChangeArrowheads="1"/>
          </p:cNvSpPr>
          <p:nvPr/>
        </p:nvSpPr>
        <p:spPr bwMode="auto">
          <a:xfrm>
            <a:off x="73152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0" name="Oval 168"/>
          <p:cNvSpPr>
            <a:spLocks noChangeArrowheads="1"/>
          </p:cNvSpPr>
          <p:nvPr/>
        </p:nvSpPr>
        <p:spPr bwMode="auto">
          <a:xfrm>
            <a:off x="70104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1" name="Oval 141"/>
          <p:cNvSpPr>
            <a:spLocks noChangeArrowheads="1"/>
          </p:cNvSpPr>
          <p:nvPr/>
        </p:nvSpPr>
        <p:spPr bwMode="auto">
          <a:xfrm>
            <a:off x="66294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2" name="Oval 142"/>
          <p:cNvSpPr>
            <a:spLocks noChangeArrowheads="1"/>
          </p:cNvSpPr>
          <p:nvPr/>
        </p:nvSpPr>
        <p:spPr bwMode="auto">
          <a:xfrm>
            <a:off x="66294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3" name="Oval 143"/>
          <p:cNvSpPr>
            <a:spLocks noChangeArrowheads="1"/>
          </p:cNvSpPr>
          <p:nvPr/>
        </p:nvSpPr>
        <p:spPr bwMode="auto">
          <a:xfrm>
            <a:off x="68580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4" name="Oval 144"/>
          <p:cNvSpPr>
            <a:spLocks noChangeArrowheads="1"/>
          </p:cNvSpPr>
          <p:nvPr/>
        </p:nvSpPr>
        <p:spPr bwMode="auto">
          <a:xfrm>
            <a:off x="69342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5" name="Oval 145"/>
          <p:cNvSpPr>
            <a:spLocks noChangeArrowheads="1"/>
          </p:cNvSpPr>
          <p:nvPr/>
        </p:nvSpPr>
        <p:spPr bwMode="auto">
          <a:xfrm>
            <a:off x="67818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6" name="Oval 146"/>
          <p:cNvSpPr>
            <a:spLocks noChangeArrowheads="1"/>
          </p:cNvSpPr>
          <p:nvPr/>
        </p:nvSpPr>
        <p:spPr bwMode="auto">
          <a:xfrm>
            <a:off x="6781800" y="3239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7" name="Oval 153"/>
          <p:cNvSpPr>
            <a:spLocks noChangeArrowheads="1"/>
          </p:cNvSpPr>
          <p:nvPr/>
        </p:nvSpPr>
        <p:spPr bwMode="auto">
          <a:xfrm>
            <a:off x="66294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8" name="Oval 165"/>
          <p:cNvSpPr>
            <a:spLocks noChangeArrowheads="1"/>
          </p:cNvSpPr>
          <p:nvPr/>
        </p:nvSpPr>
        <p:spPr bwMode="auto">
          <a:xfrm>
            <a:off x="70866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9" name="Oval 167"/>
          <p:cNvSpPr>
            <a:spLocks noChangeArrowheads="1"/>
          </p:cNvSpPr>
          <p:nvPr/>
        </p:nvSpPr>
        <p:spPr bwMode="auto">
          <a:xfrm>
            <a:off x="7086600" y="3239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90" name="Oval 168"/>
          <p:cNvSpPr>
            <a:spLocks noChangeArrowheads="1"/>
          </p:cNvSpPr>
          <p:nvPr/>
        </p:nvSpPr>
        <p:spPr bwMode="auto">
          <a:xfrm>
            <a:off x="67056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91" name="Oval 141"/>
          <p:cNvSpPr>
            <a:spLocks noChangeArrowheads="1"/>
          </p:cNvSpPr>
          <p:nvPr/>
        </p:nvSpPr>
        <p:spPr bwMode="auto">
          <a:xfrm>
            <a:off x="6629400" y="2858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92" name="Oval 142"/>
          <p:cNvSpPr>
            <a:spLocks noChangeArrowheads="1"/>
          </p:cNvSpPr>
          <p:nvPr/>
        </p:nvSpPr>
        <p:spPr bwMode="auto">
          <a:xfrm>
            <a:off x="67818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93" name="Oval 143"/>
          <p:cNvSpPr>
            <a:spLocks noChangeArrowheads="1"/>
          </p:cNvSpPr>
          <p:nvPr/>
        </p:nvSpPr>
        <p:spPr bwMode="auto">
          <a:xfrm>
            <a:off x="70104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94" name="Oval 144"/>
          <p:cNvSpPr>
            <a:spLocks noChangeArrowheads="1"/>
          </p:cNvSpPr>
          <p:nvPr/>
        </p:nvSpPr>
        <p:spPr bwMode="auto">
          <a:xfrm>
            <a:off x="70104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95" name="Oval 145"/>
          <p:cNvSpPr>
            <a:spLocks noChangeArrowheads="1"/>
          </p:cNvSpPr>
          <p:nvPr/>
        </p:nvSpPr>
        <p:spPr bwMode="auto">
          <a:xfrm>
            <a:off x="68580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96" name="Oval 146"/>
          <p:cNvSpPr>
            <a:spLocks noChangeArrowheads="1"/>
          </p:cNvSpPr>
          <p:nvPr/>
        </p:nvSpPr>
        <p:spPr bwMode="auto">
          <a:xfrm>
            <a:off x="68580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97" name="Oval 153"/>
          <p:cNvSpPr>
            <a:spLocks noChangeArrowheads="1"/>
          </p:cNvSpPr>
          <p:nvPr/>
        </p:nvSpPr>
        <p:spPr bwMode="auto">
          <a:xfrm>
            <a:off x="67056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98" name="Oval 165"/>
          <p:cNvSpPr>
            <a:spLocks noChangeArrowheads="1"/>
          </p:cNvSpPr>
          <p:nvPr/>
        </p:nvSpPr>
        <p:spPr bwMode="auto">
          <a:xfrm>
            <a:off x="71628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99" name="Oval 167"/>
          <p:cNvSpPr>
            <a:spLocks noChangeArrowheads="1"/>
          </p:cNvSpPr>
          <p:nvPr/>
        </p:nvSpPr>
        <p:spPr bwMode="auto">
          <a:xfrm>
            <a:off x="71628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00" name="Oval 168"/>
          <p:cNvSpPr>
            <a:spLocks noChangeArrowheads="1"/>
          </p:cNvSpPr>
          <p:nvPr/>
        </p:nvSpPr>
        <p:spPr bwMode="auto">
          <a:xfrm>
            <a:off x="6858000" y="3239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01" name="Oval 140"/>
          <p:cNvSpPr>
            <a:spLocks noChangeArrowheads="1"/>
          </p:cNvSpPr>
          <p:nvPr/>
        </p:nvSpPr>
        <p:spPr bwMode="auto">
          <a:xfrm>
            <a:off x="73914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02" name="Oval 141"/>
          <p:cNvSpPr>
            <a:spLocks noChangeArrowheads="1"/>
          </p:cNvSpPr>
          <p:nvPr/>
        </p:nvSpPr>
        <p:spPr bwMode="auto">
          <a:xfrm>
            <a:off x="7162800" y="2706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03" name="Oval 142"/>
          <p:cNvSpPr>
            <a:spLocks noChangeArrowheads="1"/>
          </p:cNvSpPr>
          <p:nvPr/>
        </p:nvSpPr>
        <p:spPr bwMode="auto">
          <a:xfrm>
            <a:off x="73152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04" name="Oval 143"/>
          <p:cNvSpPr>
            <a:spLocks noChangeArrowheads="1"/>
          </p:cNvSpPr>
          <p:nvPr/>
        </p:nvSpPr>
        <p:spPr bwMode="auto">
          <a:xfrm>
            <a:off x="75438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05" name="Oval 144"/>
          <p:cNvSpPr>
            <a:spLocks noChangeArrowheads="1"/>
          </p:cNvSpPr>
          <p:nvPr/>
        </p:nvSpPr>
        <p:spPr bwMode="auto">
          <a:xfrm>
            <a:off x="7467600" y="2858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06" name="Oval 145"/>
          <p:cNvSpPr>
            <a:spLocks noChangeArrowheads="1"/>
          </p:cNvSpPr>
          <p:nvPr/>
        </p:nvSpPr>
        <p:spPr bwMode="auto">
          <a:xfrm>
            <a:off x="7315200" y="2858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07" name="Oval 146"/>
          <p:cNvSpPr>
            <a:spLocks noChangeArrowheads="1"/>
          </p:cNvSpPr>
          <p:nvPr/>
        </p:nvSpPr>
        <p:spPr bwMode="auto">
          <a:xfrm>
            <a:off x="73914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08" name="Oval 153"/>
          <p:cNvSpPr>
            <a:spLocks noChangeArrowheads="1"/>
          </p:cNvSpPr>
          <p:nvPr/>
        </p:nvSpPr>
        <p:spPr bwMode="auto">
          <a:xfrm>
            <a:off x="7162800" y="2858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09" name="Oval 155"/>
          <p:cNvSpPr>
            <a:spLocks noChangeArrowheads="1"/>
          </p:cNvSpPr>
          <p:nvPr/>
        </p:nvSpPr>
        <p:spPr bwMode="auto">
          <a:xfrm>
            <a:off x="71628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0" name="Oval 168"/>
          <p:cNvSpPr>
            <a:spLocks noChangeArrowheads="1"/>
          </p:cNvSpPr>
          <p:nvPr/>
        </p:nvSpPr>
        <p:spPr bwMode="auto">
          <a:xfrm>
            <a:off x="73914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1" name="Oval 141"/>
          <p:cNvSpPr>
            <a:spLocks noChangeArrowheads="1"/>
          </p:cNvSpPr>
          <p:nvPr/>
        </p:nvSpPr>
        <p:spPr bwMode="auto">
          <a:xfrm>
            <a:off x="70104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2" name="Oval 142"/>
          <p:cNvSpPr>
            <a:spLocks noChangeArrowheads="1"/>
          </p:cNvSpPr>
          <p:nvPr/>
        </p:nvSpPr>
        <p:spPr bwMode="auto">
          <a:xfrm>
            <a:off x="7086600" y="3239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3" name="Oval 143"/>
          <p:cNvSpPr>
            <a:spLocks noChangeArrowheads="1"/>
          </p:cNvSpPr>
          <p:nvPr/>
        </p:nvSpPr>
        <p:spPr bwMode="auto">
          <a:xfrm>
            <a:off x="7315200" y="3239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4" name="Oval 144"/>
          <p:cNvSpPr>
            <a:spLocks noChangeArrowheads="1"/>
          </p:cNvSpPr>
          <p:nvPr/>
        </p:nvSpPr>
        <p:spPr bwMode="auto">
          <a:xfrm>
            <a:off x="73152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5" name="Oval 145"/>
          <p:cNvSpPr>
            <a:spLocks noChangeArrowheads="1"/>
          </p:cNvSpPr>
          <p:nvPr/>
        </p:nvSpPr>
        <p:spPr bwMode="auto">
          <a:xfrm>
            <a:off x="71628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6" name="Oval 146"/>
          <p:cNvSpPr>
            <a:spLocks noChangeArrowheads="1"/>
          </p:cNvSpPr>
          <p:nvPr/>
        </p:nvSpPr>
        <p:spPr bwMode="auto">
          <a:xfrm>
            <a:off x="7162800" y="3239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7" name="Oval 153"/>
          <p:cNvSpPr>
            <a:spLocks noChangeArrowheads="1"/>
          </p:cNvSpPr>
          <p:nvPr/>
        </p:nvSpPr>
        <p:spPr bwMode="auto">
          <a:xfrm>
            <a:off x="64770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8" name="Oval 165"/>
          <p:cNvSpPr>
            <a:spLocks noChangeArrowheads="1"/>
          </p:cNvSpPr>
          <p:nvPr/>
        </p:nvSpPr>
        <p:spPr bwMode="auto">
          <a:xfrm>
            <a:off x="74676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19" name="Oval 167"/>
          <p:cNvSpPr>
            <a:spLocks noChangeArrowheads="1"/>
          </p:cNvSpPr>
          <p:nvPr/>
        </p:nvSpPr>
        <p:spPr bwMode="auto">
          <a:xfrm>
            <a:off x="7467600" y="3392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20" name="Oval 168"/>
          <p:cNvSpPr>
            <a:spLocks noChangeArrowheads="1"/>
          </p:cNvSpPr>
          <p:nvPr/>
        </p:nvSpPr>
        <p:spPr bwMode="auto">
          <a:xfrm>
            <a:off x="7086600" y="3316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21" name="Oval 141"/>
          <p:cNvSpPr>
            <a:spLocks noChangeArrowheads="1"/>
          </p:cNvSpPr>
          <p:nvPr/>
        </p:nvSpPr>
        <p:spPr bwMode="auto">
          <a:xfrm>
            <a:off x="7010400" y="2782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22" name="Oval 142"/>
          <p:cNvSpPr>
            <a:spLocks noChangeArrowheads="1"/>
          </p:cNvSpPr>
          <p:nvPr/>
        </p:nvSpPr>
        <p:spPr bwMode="auto">
          <a:xfrm>
            <a:off x="71628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23" name="Oval 143"/>
          <p:cNvSpPr>
            <a:spLocks noChangeArrowheads="1"/>
          </p:cNvSpPr>
          <p:nvPr/>
        </p:nvSpPr>
        <p:spPr bwMode="auto">
          <a:xfrm>
            <a:off x="7391400" y="30874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24" name="Oval 144"/>
          <p:cNvSpPr>
            <a:spLocks noChangeArrowheads="1"/>
          </p:cNvSpPr>
          <p:nvPr/>
        </p:nvSpPr>
        <p:spPr bwMode="auto">
          <a:xfrm>
            <a:off x="73914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25" name="Oval 145"/>
          <p:cNvSpPr>
            <a:spLocks noChangeArrowheads="1"/>
          </p:cNvSpPr>
          <p:nvPr/>
        </p:nvSpPr>
        <p:spPr bwMode="auto">
          <a:xfrm>
            <a:off x="72390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26" name="Oval 146"/>
          <p:cNvSpPr>
            <a:spLocks noChangeArrowheads="1"/>
          </p:cNvSpPr>
          <p:nvPr/>
        </p:nvSpPr>
        <p:spPr bwMode="auto">
          <a:xfrm>
            <a:off x="72390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27" name="Oval 153"/>
          <p:cNvSpPr>
            <a:spLocks noChangeArrowheads="1"/>
          </p:cNvSpPr>
          <p:nvPr/>
        </p:nvSpPr>
        <p:spPr bwMode="auto">
          <a:xfrm>
            <a:off x="70866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28" name="Oval 165"/>
          <p:cNvSpPr>
            <a:spLocks noChangeArrowheads="1"/>
          </p:cNvSpPr>
          <p:nvPr/>
        </p:nvSpPr>
        <p:spPr bwMode="auto">
          <a:xfrm>
            <a:off x="7543800" y="29350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29" name="Oval 167"/>
          <p:cNvSpPr>
            <a:spLocks noChangeArrowheads="1"/>
          </p:cNvSpPr>
          <p:nvPr/>
        </p:nvSpPr>
        <p:spPr bwMode="auto">
          <a:xfrm>
            <a:off x="7543800" y="30112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30" name="Oval 168"/>
          <p:cNvSpPr>
            <a:spLocks noChangeArrowheads="1"/>
          </p:cNvSpPr>
          <p:nvPr/>
        </p:nvSpPr>
        <p:spPr bwMode="auto">
          <a:xfrm>
            <a:off x="72390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31" name="Oval 140"/>
          <p:cNvSpPr>
            <a:spLocks noChangeArrowheads="1"/>
          </p:cNvSpPr>
          <p:nvPr/>
        </p:nvSpPr>
        <p:spPr bwMode="auto">
          <a:xfrm>
            <a:off x="7620000" y="32398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32" name="Oval 143"/>
          <p:cNvSpPr>
            <a:spLocks noChangeArrowheads="1"/>
          </p:cNvSpPr>
          <p:nvPr/>
        </p:nvSpPr>
        <p:spPr bwMode="auto">
          <a:xfrm>
            <a:off x="7543800" y="3163669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33" name="Right Arrow 432"/>
          <p:cNvSpPr/>
          <p:nvPr/>
        </p:nvSpPr>
        <p:spPr>
          <a:xfrm>
            <a:off x="4800600" y="3163669"/>
            <a:ext cx="1371600" cy="152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4" name="Rectangle 433"/>
          <p:cNvSpPr/>
          <p:nvPr/>
        </p:nvSpPr>
        <p:spPr>
          <a:xfrm>
            <a:off x="1905000" y="2782669"/>
            <a:ext cx="190500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b="1" dirty="0" smtClean="0">
                <a:solidFill>
                  <a:srgbClr val="FF0000"/>
                </a:solidFill>
              </a:rPr>
              <a:t>Campionamento</a:t>
            </a:r>
          </a:p>
        </p:txBody>
      </p:sp>
      <p:sp>
        <p:nvSpPr>
          <p:cNvPr id="435" name="Rectangle 434"/>
          <p:cNvSpPr/>
          <p:nvPr/>
        </p:nvSpPr>
        <p:spPr>
          <a:xfrm>
            <a:off x="4495800" y="2782669"/>
            <a:ext cx="1905000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b="1" dirty="0" smtClean="0">
                <a:solidFill>
                  <a:srgbClr val="FF0000"/>
                </a:solidFill>
              </a:rPr>
              <a:t>Inferenza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10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69871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Distribuzione di probabilità discrete: binomiale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228600" y="1066800"/>
            <a:ext cx="8458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Estrazione di 4 studenti (n=4)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95400" y="4267200"/>
            <a:ext cx="99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MMMM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914400" y="198120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14400" y="4572000"/>
            <a:ext cx="5638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 rot="16200000">
            <a:off x="-729734" y="3091934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Probabilitá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04800" y="53340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P(XXXX)=prodotto delle probabilità dei singoli eventi in una combinazione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914400" y="4572000"/>
            <a:ext cx="5638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600200" y="4659868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43200" y="4659868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86200" y="4659868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53000" y="4659868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19800" y="4659868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4</a:t>
            </a:r>
          </a:p>
        </p:txBody>
      </p:sp>
      <p:sp>
        <p:nvSpPr>
          <p:cNvPr id="48" name="Rectangle 47"/>
          <p:cNvSpPr/>
          <p:nvPr/>
        </p:nvSpPr>
        <p:spPr>
          <a:xfrm>
            <a:off x="2667000" y="3962400"/>
            <a:ext cx="60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P?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10000" y="3962400"/>
            <a:ext cx="60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P?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876800" y="3962400"/>
            <a:ext cx="60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P?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943600" y="3962400"/>
            <a:ext cx="60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P?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90600" y="2209800"/>
            <a:ext cx="137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P(M)=0.5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57400" y="2209800"/>
            <a:ext cx="198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P(MM)=0.5*0.5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33800" y="2209800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P(MMM)=0.5*0.5*0.5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19800" y="2209800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P(MMMM)=0.5*0.5*0.5*0.5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95400" y="4267200"/>
            <a:ext cx="990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790700" y="2514600"/>
            <a:ext cx="5638800" cy="175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019800" y="2209800"/>
            <a:ext cx="2819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11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69871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Distribuzione di probabilità discrete: binomiale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228600" y="1066800"/>
            <a:ext cx="8458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Estrazione di 4 studenti (n=4)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371601" y="4267200"/>
            <a:ext cx="99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MMMM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914400" y="198120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14400" y="4572000"/>
            <a:ext cx="5638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 rot="16200000">
            <a:off x="-729734" y="3091934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Probabilitá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914400" y="4572000"/>
            <a:ext cx="5638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752600" y="4659868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743200" y="4659868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86200" y="4659868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53000" y="4659868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19800" y="4659868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810000" y="3962400"/>
            <a:ext cx="60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P?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876800" y="3962400"/>
            <a:ext cx="60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P?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943600" y="3962400"/>
            <a:ext cx="60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P?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38401" y="4267200"/>
            <a:ext cx="99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FMMM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38400" y="4038600"/>
            <a:ext cx="99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MFMM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38400" y="3810000"/>
            <a:ext cx="99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MMFM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38400" y="3581400"/>
            <a:ext cx="99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MMMF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3276600" y="2514600"/>
            <a:ext cx="990600" cy="1066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2362200" y="3581400"/>
            <a:ext cx="9906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Rectangle 33"/>
          <p:cNvSpPr/>
          <p:nvPr/>
        </p:nvSpPr>
        <p:spPr>
          <a:xfrm>
            <a:off x="1371600" y="3962400"/>
            <a:ext cx="99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0.0625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743200" y="2133600"/>
            <a:ext cx="525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Probabilità=Somma della 4 combinazioni=?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95400" y="53340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=Somma delle probabilità delle varie combinazioni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81000" y="5105400"/>
            <a:ext cx="9906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0" name="Rectangle 39"/>
          <p:cNvSpPr/>
          <p:nvPr/>
        </p:nvSpPr>
        <p:spPr>
          <a:xfrm>
            <a:off x="1371600" y="4267200"/>
            <a:ext cx="990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12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69871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Distribuzione di probabilità discrete: binomiale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228600" y="1066800"/>
            <a:ext cx="8458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Estrazione di 4 studenti (n=4)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00200" y="4267200"/>
            <a:ext cx="99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MMMM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67001" y="4267200"/>
            <a:ext cx="99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FMMM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15001" y="4267200"/>
            <a:ext cx="99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FFFF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667000" y="4038600"/>
            <a:ext cx="99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MFMM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67000" y="3810000"/>
            <a:ext cx="99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MMFM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67000" y="3581400"/>
            <a:ext cx="99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MMMF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724401" y="4267200"/>
            <a:ext cx="99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FFFM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724400" y="4038600"/>
            <a:ext cx="99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MFFF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724400" y="3810000"/>
            <a:ext cx="99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FMFF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724400" y="3581400"/>
            <a:ext cx="99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FFMF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914400" y="198120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14400" y="4572000"/>
            <a:ext cx="5638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 rot="16200000">
            <a:off x="-729734" y="3091934"/>
            <a:ext cx="259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/>
              <a:t>Probabilitá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43000" y="53340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La somma di tutte queste probabilità è 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657601" y="4267200"/>
            <a:ext cx="99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FFMM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657601" y="4038600"/>
            <a:ext cx="99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MFFM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657600" y="3821668"/>
            <a:ext cx="99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MMFF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657601" y="3593068"/>
            <a:ext cx="99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FMFM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657600" y="3364468"/>
            <a:ext cx="99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FMMF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657600" y="3135868"/>
            <a:ext cx="990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MFMF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914400" y="4572000"/>
            <a:ext cx="5638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905000" y="4659868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048000" y="4659868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86200" y="4659868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953000" y="4659868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19800" y="4659868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4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600200" y="4267200"/>
            <a:ext cx="9906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9" name="Rectangle 48"/>
          <p:cNvSpPr/>
          <p:nvPr/>
        </p:nvSpPr>
        <p:spPr>
          <a:xfrm>
            <a:off x="2590800" y="3581400"/>
            <a:ext cx="9906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Rectangle 49"/>
          <p:cNvSpPr/>
          <p:nvPr/>
        </p:nvSpPr>
        <p:spPr>
          <a:xfrm>
            <a:off x="4572000" y="3581400"/>
            <a:ext cx="9906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Rectangle 50"/>
          <p:cNvSpPr/>
          <p:nvPr/>
        </p:nvSpPr>
        <p:spPr>
          <a:xfrm>
            <a:off x="3581400" y="3048000"/>
            <a:ext cx="9906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2" name="Rectangle 51"/>
          <p:cNvSpPr/>
          <p:nvPr/>
        </p:nvSpPr>
        <p:spPr>
          <a:xfrm>
            <a:off x="5562600" y="4191000"/>
            <a:ext cx="9906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rchsbowman.files.wordpress.com/2009/01/010309-1504-statistics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6629400" cy="4436757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8600" y="226547"/>
            <a:ext cx="34555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Distribuzione normale</a:t>
            </a:r>
            <a:endParaRPr lang="it-IT" sz="28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14400" y="914400"/>
            <a:ext cx="6706182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Istogramma della distribuzione delle altezze</a:t>
            </a:r>
            <a:endParaRPr lang="it-IT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2895600"/>
            <a:ext cx="34290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dirty="0" smtClean="0"/>
              <a:t>(a) 100 studenti</a:t>
            </a:r>
            <a:endParaRPr lang="it-IT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67200" y="2895600"/>
            <a:ext cx="33528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dirty="0" smtClean="0"/>
              <a:t>(b) 1000 studenti</a:t>
            </a:r>
            <a:endParaRPr lang="it-IT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4400" y="4648200"/>
            <a:ext cx="35052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dirty="0" smtClean="0"/>
              <a:t>(c) 10000 studenti</a:t>
            </a:r>
            <a:endParaRPr lang="it-IT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343400" y="4648200"/>
            <a:ext cx="32004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dirty="0" smtClean="0"/>
              <a:t>(d) Intera popolazione</a:t>
            </a:r>
            <a:endParaRPr lang="it-IT" dirty="0"/>
          </a:p>
        </p:txBody>
      </p:sp>
      <p:sp>
        <p:nvSpPr>
          <p:cNvPr id="9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09600" y="5257800"/>
            <a:ext cx="85344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Molte variabili continue seguono questa distribuzione!!!</a:t>
            </a:r>
            <a:endParaRPr lang="it-IT" sz="28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09600" y="6106180"/>
            <a:ext cx="85344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b="1" dirty="0" smtClean="0">
                <a:solidFill>
                  <a:srgbClr val="FF0000"/>
                </a:solidFill>
              </a:rPr>
              <a:t>La frequenza diventa una probabilità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14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34555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Distribuzione normale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304800" y="10668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Per ogni valore della variabile ho una probabilità: una variabile continua spesso assume la distribuzione normale 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5105400"/>
            <a:ext cx="4724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32" name="Picture 8" descr="http://sph.bu.edu/otlt/lamorte/EP713/Web_Pages/BS704_Probability/BellCurv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0"/>
            <a:ext cx="4646851" cy="3750673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/>
        </p:nvCxnSpPr>
        <p:spPr>
          <a:xfrm>
            <a:off x="3009600" y="2514600"/>
            <a:ext cx="0" cy="2590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257800" y="3664803"/>
            <a:ext cx="358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1. Distribuzione simmetrica attorno alla media</a:t>
            </a:r>
            <a:endParaRPr lang="sv-SE" sz="2400" dirty="0"/>
          </a:p>
        </p:txBody>
      </p:sp>
      <p:sp>
        <p:nvSpPr>
          <p:cNvPr id="16" name="Rectangle 15"/>
          <p:cNvSpPr/>
          <p:nvPr/>
        </p:nvSpPr>
        <p:spPr>
          <a:xfrm>
            <a:off x="5257800" y="4971871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2. La “larghezza” dipende dalla variabilità della popolazione</a:t>
            </a:r>
            <a:endParaRPr lang="sv-SE" sz="2400" dirty="0"/>
          </a:p>
        </p:txBody>
      </p:sp>
      <p:pic>
        <p:nvPicPr>
          <p:cNvPr id="1034" name="Picture 10" descr="http://hti.math.uh.edu/curriculum/units/2006/08/06.08.04_html_m13ad3e9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7093" y="2209800"/>
            <a:ext cx="2817707" cy="990600"/>
          </a:xfrm>
          <a:prstGeom prst="rect">
            <a:avLst/>
          </a:prstGeom>
          <a:noFill/>
        </p:spPr>
      </p:pic>
      <p:sp>
        <p:nvSpPr>
          <p:cNvPr id="20" name="Right Arrow 19"/>
          <p:cNvSpPr/>
          <p:nvPr/>
        </p:nvSpPr>
        <p:spPr>
          <a:xfrm rot="7518143">
            <a:off x="7785271" y="2012224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ight Arrow 20"/>
          <p:cNvSpPr/>
          <p:nvPr/>
        </p:nvSpPr>
        <p:spPr>
          <a:xfrm rot="12570154">
            <a:off x="6813388" y="3050794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ctangle 21"/>
          <p:cNvSpPr/>
          <p:nvPr/>
        </p:nvSpPr>
        <p:spPr>
          <a:xfrm>
            <a:off x="1981200" y="5695890"/>
            <a:ext cx="213360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/>
              <a:t>Variabile (x)</a:t>
            </a:r>
            <a:endParaRPr lang="sv-SE" sz="2200" b="1" dirty="0"/>
          </a:p>
        </p:txBody>
      </p:sp>
      <p:sp>
        <p:nvSpPr>
          <p:cNvPr id="23" name="Rectangle 22"/>
          <p:cNvSpPr/>
          <p:nvPr/>
        </p:nvSpPr>
        <p:spPr>
          <a:xfrm rot="16200000">
            <a:off x="-572397" y="3442157"/>
            <a:ext cx="2133600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2200" dirty="0" smtClean="0"/>
              <a:t>Probabilità (x)</a:t>
            </a:r>
            <a:endParaRPr lang="sv-SE" sz="2200" dirty="0"/>
          </a:p>
        </p:txBody>
      </p:sp>
      <p:sp>
        <p:nvSpPr>
          <p:cNvPr id="1038" name="AutoShape 14" descr="https://upload.wikimedia.org/wikipedia/commons/a/af/Times_New_Roman_Greek_small_letter_sigma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5" name="Rounded Rectangle 24"/>
          <p:cNvSpPr/>
          <p:nvPr/>
        </p:nvSpPr>
        <p:spPr>
          <a:xfrm>
            <a:off x="4876800" y="1905000"/>
            <a:ext cx="3810000" cy="1524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15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68383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Distribuzione normale: i due parametri chiave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762000" y="10668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Esistono infinite distribuzioni a seconda della media e varianza</a:t>
            </a:r>
          </a:p>
        </p:txBody>
      </p:sp>
      <p:pic>
        <p:nvPicPr>
          <p:cNvPr id="2050" name="Picture 2" descr="File:Normal Distribution PDF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6858000" cy="43815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 rot="16200000">
            <a:off x="-638145" y="3457545"/>
            <a:ext cx="21336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it-IT" sz="2000" dirty="0" smtClean="0"/>
              <a:t>Probabilità (x)</a:t>
            </a:r>
            <a:endParaRPr lang="sv-SE" sz="2000" dirty="0"/>
          </a:p>
        </p:txBody>
      </p:sp>
      <p:sp>
        <p:nvSpPr>
          <p:cNvPr id="8" name="Rectangle 7"/>
          <p:cNvSpPr/>
          <p:nvPr/>
        </p:nvSpPr>
        <p:spPr>
          <a:xfrm>
            <a:off x="5410200" y="2133600"/>
            <a:ext cx="2286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6096000" y="2133600"/>
            <a:ext cx="3048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16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34555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Distribuzione normale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914400" y="160020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L’area sotto la curva è sempre pari a 1 (100% probabilità)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8134350" cy="407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17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34122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Distribuzione normale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304800" y="1066800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Media e unità di SD definiscono degli intervalli di probabilità</a:t>
            </a:r>
          </a:p>
        </p:txBody>
      </p:sp>
      <p:pic>
        <p:nvPicPr>
          <p:cNvPr id="26626" name="Picture 2" descr="http://upload.wikimedia.org/wikipedia/commons/thumb/3/37/Standard_deviation_diagram_%28decimal_comma%29.svg/2000px-Standard_deviation_diagram_%28decimal_comma%29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62300"/>
            <a:ext cx="7086600" cy="35433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133600" y="2049958"/>
            <a:ext cx="472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μ±σ</a:t>
            </a:r>
            <a:r>
              <a:rPr lang="sv-SE" sz="2000" dirty="0" smtClean="0"/>
              <a:t> </a:t>
            </a:r>
            <a:r>
              <a:rPr lang="sv-SE" sz="2000" dirty="0" err="1" smtClean="0"/>
              <a:t>contiene</a:t>
            </a:r>
            <a:r>
              <a:rPr lang="sv-SE" sz="2000" dirty="0" smtClean="0"/>
              <a:t> il 68,27% </a:t>
            </a:r>
            <a:r>
              <a:rPr lang="sv-SE" sz="2000" dirty="0" err="1" smtClean="0"/>
              <a:t>delle</a:t>
            </a:r>
            <a:r>
              <a:rPr lang="sv-SE" sz="2000" dirty="0" smtClean="0"/>
              <a:t> </a:t>
            </a:r>
            <a:r>
              <a:rPr lang="sv-SE" sz="2000" dirty="0" err="1" smtClean="0"/>
              <a:t>osservazioni</a:t>
            </a:r>
            <a:endParaRPr lang="it-IT" sz="2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2133600" y="2571690"/>
            <a:ext cx="472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μ±</a:t>
            </a:r>
            <a:r>
              <a:rPr lang="sv-SE" sz="2000" dirty="0" smtClean="0"/>
              <a:t>2</a:t>
            </a:r>
            <a:r>
              <a:rPr lang="el-GR" sz="2000" dirty="0" smtClean="0"/>
              <a:t>σ</a:t>
            </a:r>
            <a:r>
              <a:rPr lang="sv-SE" sz="2000" dirty="0" smtClean="0"/>
              <a:t> </a:t>
            </a:r>
            <a:r>
              <a:rPr lang="sv-SE" sz="2000" dirty="0" err="1" smtClean="0"/>
              <a:t>contiene</a:t>
            </a:r>
            <a:r>
              <a:rPr lang="sv-SE" sz="2000" dirty="0" smtClean="0"/>
              <a:t> il 95,45% </a:t>
            </a:r>
            <a:r>
              <a:rPr lang="sv-SE" sz="2000" dirty="0" err="1" smtClean="0"/>
              <a:t>delle</a:t>
            </a:r>
            <a:r>
              <a:rPr lang="sv-SE" sz="2000" dirty="0" smtClean="0"/>
              <a:t> </a:t>
            </a:r>
            <a:r>
              <a:rPr lang="sv-SE" sz="2000" dirty="0" err="1" smtClean="0"/>
              <a:t>osservazioni</a:t>
            </a:r>
            <a:endParaRPr lang="it-IT" sz="2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133600" y="3105090"/>
            <a:ext cx="472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μ±</a:t>
            </a:r>
            <a:r>
              <a:rPr lang="sv-SE" sz="2000" dirty="0" smtClean="0"/>
              <a:t>2</a:t>
            </a:r>
            <a:r>
              <a:rPr lang="el-GR" sz="2000" dirty="0" smtClean="0"/>
              <a:t>σ</a:t>
            </a:r>
            <a:r>
              <a:rPr lang="sv-SE" sz="2000" dirty="0" smtClean="0"/>
              <a:t> </a:t>
            </a:r>
            <a:r>
              <a:rPr lang="sv-SE" sz="2000" dirty="0" err="1" smtClean="0"/>
              <a:t>contiene</a:t>
            </a:r>
            <a:r>
              <a:rPr lang="sv-SE" sz="2000" dirty="0" smtClean="0"/>
              <a:t> il 99,73% </a:t>
            </a:r>
            <a:r>
              <a:rPr lang="sv-SE" sz="2000" dirty="0" err="1" smtClean="0"/>
              <a:t>delle</a:t>
            </a:r>
            <a:r>
              <a:rPr lang="sv-SE" sz="2000" dirty="0" smtClean="0"/>
              <a:t> </a:t>
            </a:r>
            <a:r>
              <a:rPr lang="sv-SE" sz="2000" dirty="0" err="1" smtClean="0"/>
              <a:t>osservazioni</a:t>
            </a:r>
            <a:endParaRPr lang="it-I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18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6930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Distribuzione di probabilità continue: Normale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304800" y="10668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Media e unità di SD definiscono degli intervalli di valori determinati 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2217003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μ±</a:t>
            </a:r>
            <a:r>
              <a:rPr lang="sv-SE" sz="2400" dirty="0" smtClean="0"/>
              <a:t>0.647</a:t>
            </a:r>
            <a:r>
              <a:rPr lang="el-GR" sz="2400" dirty="0" smtClean="0"/>
              <a:t>σ</a:t>
            </a:r>
            <a:r>
              <a:rPr lang="sv-SE" sz="2400" dirty="0" smtClean="0"/>
              <a:t> </a:t>
            </a:r>
            <a:r>
              <a:rPr lang="sv-SE" sz="2400" dirty="0" err="1" smtClean="0"/>
              <a:t>contiene</a:t>
            </a:r>
            <a:r>
              <a:rPr lang="sv-SE" sz="2400" dirty="0" smtClean="0"/>
              <a:t> il 50% </a:t>
            </a:r>
            <a:r>
              <a:rPr lang="sv-SE" sz="2400" dirty="0" err="1" smtClean="0"/>
              <a:t>delle</a:t>
            </a:r>
            <a:r>
              <a:rPr lang="sv-SE" sz="2400" dirty="0" smtClean="0"/>
              <a:t> </a:t>
            </a:r>
            <a:r>
              <a:rPr lang="sv-SE" sz="2400" dirty="0" err="1" smtClean="0"/>
              <a:t>osservazioni</a:t>
            </a:r>
            <a:endParaRPr lang="it-IT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762000" y="2738735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μ±</a:t>
            </a:r>
            <a:r>
              <a:rPr lang="sv-SE" sz="2400" dirty="0" smtClean="0"/>
              <a:t>1.960</a:t>
            </a:r>
            <a:r>
              <a:rPr lang="el-GR" sz="2400" dirty="0" smtClean="0"/>
              <a:t>σ</a:t>
            </a:r>
            <a:r>
              <a:rPr lang="sv-SE" sz="2400" dirty="0" smtClean="0"/>
              <a:t> </a:t>
            </a:r>
            <a:r>
              <a:rPr lang="sv-SE" sz="2400" dirty="0" err="1" smtClean="0"/>
              <a:t>contiene</a:t>
            </a:r>
            <a:r>
              <a:rPr lang="sv-SE" sz="2400" dirty="0" smtClean="0"/>
              <a:t> il 95% </a:t>
            </a:r>
            <a:r>
              <a:rPr lang="sv-SE" sz="2400" dirty="0" err="1" smtClean="0"/>
              <a:t>delle</a:t>
            </a:r>
            <a:r>
              <a:rPr lang="sv-SE" sz="2400" dirty="0" smtClean="0"/>
              <a:t> </a:t>
            </a:r>
            <a:r>
              <a:rPr lang="sv-SE" sz="2400" dirty="0" err="1" smtClean="0"/>
              <a:t>osservazioni</a:t>
            </a:r>
            <a:endParaRPr lang="it-IT" sz="24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762000" y="3272135"/>
            <a:ext cx="723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μ±</a:t>
            </a:r>
            <a:r>
              <a:rPr lang="sv-SE" sz="2400" dirty="0" smtClean="0"/>
              <a:t>2.576</a:t>
            </a:r>
            <a:r>
              <a:rPr lang="el-GR" sz="2400" dirty="0" smtClean="0"/>
              <a:t> σ</a:t>
            </a:r>
            <a:r>
              <a:rPr lang="sv-SE" sz="2400" dirty="0" smtClean="0"/>
              <a:t> </a:t>
            </a:r>
            <a:r>
              <a:rPr lang="sv-SE" sz="2400" dirty="0" err="1" smtClean="0"/>
              <a:t>contiene</a:t>
            </a:r>
            <a:r>
              <a:rPr lang="sv-SE" sz="2400" dirty="0" smtClean="0"/>
              <a:t> il 99% </a:t>
            </a:r>
            <a:r>
              <a:rPr lang="sv-SE" sz="2400" dirty="0" err="1" smtClean="0"/>
              <a:t>delle</a:t>
            </a:r>
            <a:r>
              <a:rPr lang="sv-SE" sz="2400" dirty="0" smtClean="0"/>
              <a:t> </a:t>
            </a:r>
            <a:r>
              <a:rPr lang="sv-SE" sz="2400" dirty="0" err="1" smtClean="0"/>
              <a:t>osservazioni</a:t>
            </a:r>
            <a:endParaRPr lang="it-IT" sz="24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762000" y="44958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Come ottenere questi valori?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399"/>
            <a:ext cx="5257800" cy="455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19</a:t>
            </a:fld>
            <a:endParaRPr lang="it-IT" smtClean="0"/>
          </a:p>
        </p:txBody>
      </p:sp>
      <p:sp>
        <p:nvSpPr>
          <p:cNvPr id="16" name="Rectangle 15"/>
          <p:cNvSpPr/>
          <p:nvPr/>
        </p:nvSpPr>
        <p:spPr>
          <a:xfrm>
            <a:off x="152400" y="1524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Curva normale standardizzata z (</a:t>
            </a:r>
            <a:r>
              <a:rPr lang="el-GR" sz="2400" dirty="0" smtClean="0"/>
              <a:t>μ</a:t>
            </a:r>
            <a:r>
              <a:rPr lang="sv-SE" sz="2400" dirty="0" smtClean="0"/>
              <a:t>=0 e </a:t>
            </a:r>
            <a:r>
              <a:rPr lang="el-GR" sz="2400" dirty="0" smtClean="0"/>
              <a:t>σ</a:t>
            </a:r>
            <a:r>
              <a:rPr lang="sv-SE" sz="2400" dirty="0" smtClean="0"/>
              <a:t>=1</a:t>
            </a:r>
            <a:r>
              <a:rPr lang="it-IT" sz="2400" dirty="0" smtClean="0"/>
              <a:t>)</a:t>
            </a:r>
          </a:p>
        </p:txBody>
      </p:sp>
      <p:sp>
        <p:nvSpPr>
          <p:cNvPr id="9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304800" y="990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Ogni curva nomale con media </a:t>
            </a:r>
            <a:r>
              <a:rPr lang="el-GR" sz="2400" dirty="0" smtClean="0"/>
              <a:t>μ</a:t>
            </a:r>
            <a:r>
              <a:rPr lang="sv-SE" sz="2400" dirty="0" smtClean="0"/>
              <a:t> e </a:t>
            </a:r>
            <a:r>
              <a:rPr lang="sv-SE" sz="2400" dirty="0" err="1" smtClean="0"/>
              <a:t>deviazione</a:t>
            </a:r>
            <a:r>
              <a:rPr lang="sv-SE" sz="2400" dirty="0" smtClean="0"/>
              <a:t> standard </a:t>
            </a:r>
            <a:r>
              <a:rPr lang="el-GR" sz="2400" dirty="0" smtClean="0"/>
              <a:t>σ</a:t>
            </a:r>
            <a:r>
              <a:rPr lang="it-IT" sz="2400" dirty="0" smtClean="0"/>
              <a:t> può essere trasformata in una curva normale standardizzata z (</a:t>
            </a:r>
            <a:r>
              <a:rPr lang="el-GR" sz="2400" dirty="0" smtClean="0"/>
              <a:t>μ </a:t>
            </a:r>
            <a:r>
              <a:rPr lang="sv-SE" sz="2400" dirty="0" smtClean="0"/>
              <a:t>=0 e </a:t>
            </a:r>
            <a:r>
              <a:rPr lang="el-GR" sz="2400" dirty="0" smtClean="0"/>
              <a:t>σ</a:t>
            </a:r>
            <a:r>
              <a:rPr lang="sv-SE" sz="2400" dirty="0" smtClean="0"/>
              <a:t>=1</a:t>
            </a:r>
            <a:r>
              <a:rPr lang="it-IT" sz="2400" dirty="0" smtClean="0"/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2000" y="6096000"/>
            <a:ext cx="50292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dirty="0" smtClean="0"/>
              <a:t>Curva normale standardizzata z (</a:t>
            </a:r>
            <a:r>
              <a:rPr lang="el-GR" sz="2000" dirty="0" smtClean="0"/>
              <a:t>μ</a:t>
            </a:r>
            <a:r>
              <a:rPr lang="sv-SE" sz="2000" dirty="0" smtClean="0"/>
              <a:t>=0 e </a:t>
            </a:r>
            <a:r>
              <a:rPr lang="el-GR" sz="2000" dirty="0" smtClean="0"/>
              <a:t>σ</a:t>
            </a:r>
            <a:r>
              <a:rPr lang="sv-SE" sz="2000" dirty="0" smtClean="0"/>
              <a:t>=1</a:t>
            </a:r>
            <a:r>
              <a:rPr lang="it-IT" sz="2000" dirty="0" smtClean="0"/>
              <a:t>)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6934200" y="3276600"/>
          <a:ext cx="1329915" cy="841375"/>
        </p:xfrm>
        <a:graphic>
          <a:graphicData uri="http://schemas.openxmlformats.org/presentationml/2006/ole">
            <p:oleObj spid="_x0000_s1026" name="Ekvation" r:id="rId4" imgW="62208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42963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Introduzione alla probabilità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36" name="Rectangle 192"/>
          <p:cNvSpPr>
            <a:spLocks noChangeArrowheads="1"/>
          </p:cNvSpPr>
          <p:nvPr/>
        </p:nvSpPr>
        <p:spPr bwMode="auto">
          <a:xfrm>
            <a:off x="381000" y="2438400"/>
            <a:ext cx="7010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400" b="1" dirty="0" smtClean="0">
                <a:solidFill>
                  <a:srgbClr val="FF0000"/>
                </a:solidFill>
              </a:rPr>
              <a:t>È una proporzione che varia fra 0 e 1 (0-100%)</a:t>
            </a:r>
          </a:p>
        </p:txBody>
      </p:sp>
      <p:sp>
        <p:nvSpPr>
          <p:cNvPr id="439" name="Rectangle 438"/>
          <p:cNvSpPr/>
          <p:nvPr/>
        </p:nvSpPr>
        <p:spPr>
          <a:xfrm>
            <a:off x="304800" y="1219200"/>
            <a:ext cx="8458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La probabilità è un valore numerico che rappresenta la possibilità che un particolare evento si verifichi</a:t>
            </a:r>
          </a:p>
        </p:txBody>
      </p:sp>
      <p:sp>
        <p:nvSpPr>
          <p:cNvPr id="7" name="Rectangle 192"/>
          <p:cNvSpPr>
            <a:spLocks noChangeArrowheads="1"/>
          </p:cNvSpPr>
          <p:nvPr/>
        </p:nvSpPr>
        <p:spPr bwMode="auto">
          <a:xfrm>
            <a:off x="381000" y="3468469"/>
            <a:ext cx="5410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400" dirty="0" smtClean="0"/>
              <a:t>Probabilità di un evento= X / T</a:t>
            </a:r>
          </a:p>
        </p:txBody>
      </p:sp>
      <p:sp>
        <p:nvSpPr>
          <p:cNvPr id="8" name="Rectangle 192"/>
          <p:cNvSpPr>
            <a:spLocks noChangeArrowheads="1"/>
          </p:cNvSpPr>
          <p:nvPr/>
        </p:nvSpPr>
        <p:spPr bwMode="auto">
          <a:xfrm>
            <a:off x="381000" y="4110335"/>
            <a:ext cx="6019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400" dirty="0" smtClean="0"/>
              <a:t>X=numero di casi nei quali l’evento si verifica </a:t>
            </a:r>
          </a:p>
        </p:txBody>
      </p:sp>
      <p:sp>
        <p:nvSpPr>
          <p:cNvPr id="9" name="Rectangle 192"/>
          <p:cNvSpPr>
            <a:spLocks noChangeArrowheads="1"/>
          </p:cNvSpPr>
          <p:nvPr/>
        </p:nvSpPr>
        <p:spPr bwMode="auto">
          <a:xfrm>
            <a:off x="381000" y="4495800"/>
            <a:ext cx="5943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400" dirty="0" smtClean="0"/>
              <a:t>T=numero totale di casi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4800" y="3276600"/>
            <a:ext cx="6019800" cy="1905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20</a:t>
            </a:fld>
            <a:endParaRPr lang="it-IT" smtClean="0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09600"/>
            <a:ext cx="3405187" cy="167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5029200" y="762000"/>
            <a:ext cx="15240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600" dirty="0" smtClean="0">
                <a:solidFill>
                  <a:srgbClr val="00B050"/>
                </a:solidFill>
              </a:rPr>
              <a:t>P(Z)=Area verde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59" y="1219200"/>
            <a:ext cx="512657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152400" y="1524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Curva normale standard z (</a:t>
            </a:r>
            <a:r>
              <a:rPr lang="el-GR" sz="2400" dirty="0" smtClean="0"/>
              <a:t>μ</a:t>
            </a:r>
            <a:r>
              <a:rPr lang="sv-SE" sz="2400" dirty="0" smtClean="0"/>
              <a:t>=0 e </a:t>
            </a:r>
            <a:r>
              <a:rPr lang="el-GR" sz="2400" dirty="0" smtClean="0"/>
              <a:t>σ</a:t>
            </a:r>
            <a:r>
              <a:rPr lang="sv-SE" sz="2400" dirty="0" smtClean="0"/>
              <a:t>=1</a:t>
            </a:r>
            <a:r>
              <a:rPr lang="it-IT" sz="2400" dirty="0" smtClean="0"/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" y="1143000"/>
            <a:ext cx="304892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sz="2000" dirty="0" smtClean="0"/>
              <a:t>Z</a:t>
            </a:r>
            <a:endParaRPr lang="sv-SE" sz="2000" dirty="0"/>
          </a:p>
        </p:txBody>
      </p:sp>
      <p:sp>
        <p:nvSpPr>
          <p:cNvPr id="18" name="Rounded Rectangle 17"/>
          <p:cNvSpPr/>
          <p:nvPr/>
        </p:nvSpPr>
        <p:spPr>
          <a:xfrm>
            <a:off x="3276600" y="3200400"/>
            <a:ext cx="457200" cy="152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505200" y="1447800"/>
            <a:ext cx="0" cy="175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19100" y="3276600"/>
            <a:ext cx="28575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486400" y="2971800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 smtClean="0"/>
              <a:t>P(1.06)=0.8554</a:t>
            </a:r>
            <a:endParaRPr lang="it-IT" sz="24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7620000" y="762000"/>
            <a:ext cx="990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21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44814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La distribuzione normale: Usi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304800" y="132594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1. Testare semplici ipotesi sulla probabilità di estrarre da una popolazione osservazioni con determinati valori della variabile (es. qual è la probabilità di estrarre uno studente che beve più di 10 birre alla settimana?) (</a:t>
            </a:r>
            <a:r>
              <a:rPr lang="it-IT" sz="2400" dirty="0" smtClean="0">
                <a:solidFill>
                  <a:srgbClr val="FF0000"/>
                </a:solidFill>
              </a:rPr>
              <a:t>lezione di oggi</a:t>
            </a:r>
            <a:r>
              <a:rPr lang="it-IT" sz="2400" dirty="0" smtClean="0"/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3981271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2. Molti test e analisi statistiche richiedono, per essere applicati, che le variabili seguano una distribuzione normale (statistica inferenziale) (</a:t>
            </a:r>
            <a:r>
              <a:rPr lang="it-IT" sz="2400" dirty="0" smtClean="0">
                <a:solidFill>
                  <a:srgbClr val="FF0000"/>
                </a:solidFill>
              </a:rPr>
              <a:t>vedi prossime lezioni</a:t>
            </a:r>
            <a:r>
              <a:rPr lang="it-IT" sz="2400" dirty="0" smtClean="0"/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5862935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Valutare la normalità di una distribuzione (assunzioni)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3810000" y="5181600"/>
            <a:ext cx="533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22</a:t>
            </a:fld>
            <a:endParaRPr lang="it-IT" dirty="0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16898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Esempio 1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304800" y="11430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Qual è la probabilità di estrarre uno studente che beva più di 5 birre alla settimana?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23622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Procedimento</a:t>
            </a:r>
          </a:p>
          <a:p>
            <a:pPr marL="457200" indent="-457200">
              <a:buAutoNum type="arabicPeriod"/>
            </a:pPr>
            <a:r>
              <a:rPr lang="it-IT" sz="2400" dirty="0" smtClean="0"/>
              <a:t>Ci serve media e dev. st. della popolazione (</a:t>
            </a:r>
            <a:r>
              <a:rPr lang="el-GR" sz="2400" dirty="0" smtClean="0"/>
              <a:t>μ </a:t>
            </a:r>
            <a:r>
              <a:rPr lang="sv-SE" sz="2400" dirty="0" smtClean="0"/>
              <a:t>=3 e </a:t>
            </a:r>
            <a:r>
              <a:rPr lang="el-GR" sz="2400" dirty="0" smtClean="0"/>
              <a:t>σ</a:t>
            </a:r>
            <a:r>
              <a:rPr lang="sv-SE" sz="2400" dirty="0" smtClean="0"/>
              <a:t>=2</a:t>
            </a:r>
            <a:r>
              <a:rPr lang="it-IT" sz="2400" dirty="0" smtClean="0"/>
              <a:t>)</a:t>
            </a:r>
          </a:p>
          <a:p>
            <a:pPr marL="457200" indent="-457200"/>
            <a:endParaRPr lang="it-IT" sz="2400" dirty="0" smtClean="0"/>
          </a:p>
        </p:txBody>
      </p:sp>
      <p:sp>
        <p:nvSpPr>
          <p:cNvPr id="31746" name="AutoShape 2" descr="data:image/jpeg;base64,/9j/4AAQSkZJRgABAQAAAQABAAD/2wCEAAkGBhQQEBIPEA8UFBUQEhIRDxUPFRAPDxAPFBgYFRQQFBIXHyYeGBkjGRUVIC8gIycpLCwsFR4xNTAqNSYsLCkBCQoKDgwOGg8PFiwfHyQsNTUsMCwpLCksKSkxKSwpLCkpKTApLCwpLCksKSwpLCkpNCksLCwsLCkqLCwpKSwsKf/AABEIAOQA2QMBIgACEQEDEQH/xAAbAAEAAQUBAAAAAAAAAAAAAAAAAwEEBQYHAv/EAEEQAAIBAQMHCQUGBAcBAAAAAAABAgMEEZESFCExMlGxBQYVQVJhcXLRBxOBofAiQmJjksEjotLxNENTssLD4ST/xAAbAQEAAgMBAQAAAAAAAAAAAAAAAQIEBQYDB//EADIRAQACAQICBwUIAwAAAAAAAAABAgMEERIxBSEyUVJxkRNBgcHRFBUiI0Jh4fChsfH/2gAMAwEAAhEDEQA/AOz0KEciP2I7Mepbj3m8exHBCz7EPLHgiQCPN49iOCGbx7EcESACPN49iOCGbx7EcESACPN49iOCGbx7EcESACPN49iOCGbx7EcESACPN49iOCGbx7EcESACPN49iOCGbx7EcESACPN49iOCGbx7EcESACPN49iOCGbx7EcESACPN49iOCGbx7EcESACPN49iOCGbx7EcESACPN49iOCGbx7EcESACPN49iOCGbx7EcESACNWePYj+lGBu7jYjXQM9Z9iHljwRIR2fYh5Y8ESAAAAAAAAwdau3KSbb0vrd2BCYhmZVUiN2ruMS6seyvUZxFfdQ3hOzLZz4FM58DEZ2tyPDt/ciOKDhZl2nvXyKO1d6+Rhc+7jznvchxwcLNu0vevkeXavxLFGHVu7kSK2LchxQcLJ53+JYoR5SXW1ikYrO1uRVWlbkRxJ2Zyna4y1SWKJk79Xy0mtzrp9RNyTL+MruzK/vVxMWRszwALKgAAAAAa6bEa6BnrPsQ8seCJCOz7EPLHgiQAAAAAAGtWyV1Sa/EzZTUuWK2TWqL8RW3JavMlWI5VyxqWxFvO2954TZ67MjKuQTtBj5W7vLarb1vPObLcLLO1FHazCPlFbzy+UVvK8SeFnVayRWo16HKKv1k6t63jiOFnFaT0rQYNW9byWFuW8niRws0q5k+b8r63hCXFGsQtiNg5p1cqrLupvij2pPWpaOptQAMh4gAAAAAa6bEa6BnrPsQ8seCJCOz7EPLHgiQAAAAAAHLudPKE3a6yjO5Kd2hLTcknr7zqJxS1WrLqzl1upJvTvbNX0nltjxRwztLL0lItbrT5Un9+XwuDoX/el4XnmnPQSxff4HLW1Wfxz6txXFTuhBOzaLsqV+m697jxKwJ63L4MuXJOL8O5vxIlVWXKK16G917/ALD7RmmO3Pq9YxU8MIXyZHVfLEp0ZG/XLHRiXd5567yPtGXxz6r+yp4YW0OT45WuWL06N/1qJ4cnwa+9+pokUiSM7+q7AidRl8c+qJxU7oQdGR3y/U2ecyjfocv1SLzKIZu8rGozeOfWVJx17oQTo3apSXxZsXs/tLjaslyb95TnFXu/7Sukvkma/UZf81at1rov8yODvX7mfo9TkjNXe0zG/exM+OvBO0OsAA7JowAAAAANdNiNdAz1n2IeWPBEhHZ9iHljwRIAAAAAADg9duFWpB641JxfwkzvBxXn9Y835Qq6Ps1MmtHddLRL5pmu6Rxe0x+TL0t+GyKnV1EyqaDE2e0l3GqcpbHtLd1ld+9dzI5VPt3+K/8ASK8TlqV71orFXrErhzKKZbqZXLI4Vt0/vdK+JJSmmr7rvHQ7y0hLSSqZE1RMrrLIZT3EbqEU5kVqpMpKkzI8zo5drp+eLw0mAr17kbl7LbHlzlXeqGVd47P9WBsNHhm2WvnH1+TC1F9qS6UADsWjAAAAAA102I10DPWfYh5Y8ESEdn2IeWPBEgAAAAAAOd+2HkvLpUbQtcJOm/CWlad16eJ0Q1j2jUcqwT/DUpP+ZHlm7EvTH2ocZsdKRlKdJk1loovlT3fPUcXlzbzyb6kbQsvdMq6evRrMjGhf672eqllTV1xje1h7QxSpP++srGky+jZ1fqu36LvngSKiiZyrsaoadRJGkX8aSvPcaa0rvKzlRLHOiyGdFmYlTLeUBXKpLX7ZZZPUdb9nlhVOy3r70rl5YpLjec7rQ0rxOp8z6d1jpd+W/wCeRvuibTfL5R84azWdVWZAB0rVgAAAAAa6bEa6BnrPsQ8seCJCOz7EPLHgiQAAAAAAGE57U77BaO6KlhJMzZi+dNPKsVqX5FR4Rb/Y88vYt5LU7UOS2UvbtHrqLKyGQjHuOBy9VnQU5J6eorIQKyRiTze8IJr0PVxWS1Atus8SWjw04HumtSKpFY/XiN+pEkkW1RdW8upEFRCsqSsquteJ1fmxG6x0PJfi2zlVTWjrfIcLrNQX5UOB03QsfjtP7fNqtbPVC9AB0rWgAAAAAa6bEa6BnrPsQ8seCJCOz7EPLHgiQAAAAAAFrypTyqFaPapVI4xaLopON6a3poiY3jZMOI2F6F4IyUEY6yxud27RhoMlTR89z9V5dBTkmp6j0zxRv03krMSebIhBJ6VpXeergytxaUqXfW8rk6eHct15WKPTI3JeZIgmi4kQTJq87LKotJ2Dk6N1Gkt1OC+SOQSX2kt7OyUVdGK3RXA6voSO3Pl82p1s8nsAHQteAAAAABrpsRroGes+xDyx4IkI7PsQ8seCJAAAAAAAAAOM1qeTXqx3Vaiwky8po88sU8m2WiP5snjp/ckpo+f6yNsto/dv8M71h6h4/A9y+u/uEdfieno+P1eYO7JhEvr07j0LitwmVlLiv19MqhECkiCZcTRBNCrzstKcb6sFvkuJ2OK0LwOQWON9oor8yPFHYGdh0LH5dp/dp9b2oAAb5ggAAAAAa6bEa6BnrPsQ8seCJCOz7EPLHgiQAAAAAAAADlfOendb6/fJPGKPFJF5zzhdb598Kb+V37FpTWg4LpKNtRfzbzTzvSEt2g9SQgGur6uNYy4RoqedX1pPZMrCQivrrCKxXUQKSIZlxMgqImHnZHyTC+2UF+ZHidaOV83o326h508L2dUO16Fj8ifP5Q02s7ceQADdMMAAAAADXTYjXQM9Z9iHljwRIR2fYh5Y8ESAAAAAAAAAc75+Qut0X2qFN4SqL0MbSMz7Q6d1poS7VKS/TK//AJGHpHDdLxtqLNxpZ/BCaJVhBmnZ0I5oREgi3uWekVXqeYnpayEEkQ1CaRDUFVLJ+asL+UKPdlPCMjpxzXmYr+UI/hhP/a1+50o7noeNtP8AH6NLqp/GAA27FAAAAAA102I10DPWfYh5Y8ESEdn2IeWPBEgAAAAAAAAGje0maVSyb375L+RmCovQSe3ZShTsNaE3Bxr1KakurLpuXg9jrOb0ectuSujVpz75Rhe8LjmulNDbLl462iOr3/8AGx02Tau2zpd4bOfUucnKD/0v0x/qPT5e5Qf3qS8Ix9TTfduTx19f4Zvto7p9G9yYvOe1uVeUNbtMYruhS/pZZS5ctt/+PfwhSX/A9a9F3n9df8/QnPEfpn+/F1BSPcU3qT+ByhW62S126rp3TlD/AG3HipYrRU27TVl56taawci/3T4skek/wrOo7qur1qyhpnKMfO4x4mGt3OqzU9deMnup/wAR/I50ubd0rpNZV+hKKVRt6rtN+k95j7qbpypzc1tQ2qke5wV2T8bjIx9E4uc3m3lG31UnLefdt8XUPZnzgjaOU3CEGk7PWqJyuyvsulFfZWq/KfX1HXTiXshs8ulcudF0/wD4rRk5TWXL+JQSbitWjqO2nS6XFXFiitY2avLbituAAyXkAAAAABrpsRroGes+xDyx4IkI7PsQ8seCJAAAAAAAAANJ9qySstGpKDlCFoXvLk53KUZRV8Vpelo5vY7FQtE7syruMrpU6tGnUjTnF9aei/5o71aLPGpCVOpFSjNNSjJXpp9TNStXs8yJyqWK2VKGW1KVOrlWmzt9bUXKMot6PvNaNWu+lq7ytFto6mlUeZVDaU68L9N1SEGt1yvinr33kkua9JbNupR3e8p0r7+/7X7G11eblsj/AJVCtp0uNV0XdvunTlp+JJTsFohrs07/AMGbzWOUn8jxtp8dudYTGS8e9pdTmrGWh8o2X4048byB8xaXXyjZu+6L9TpNKpaOuhNeMY/tMTdb/Tmt11N/1ERpMMcq/wB9U+3yd/8Ar6Oc0OZtKOrlOgl15MG/+xFzLmrYv8y2wlddfelFNPT11GbzK02laqNd+WNJPGUzH9B1akveuyVpSWyrTUpZEfCOVKKenXdfgWjDSs9VY9D2t55zLBS5s2OzU/eqypx7UbrpX9SV+nwRZupTUEqdJUacdmCSglf15EdT+ZtcuaVeq1KdKhB6r6tSpaJxXclGOF5cWT2eRvvr2mU9d8bPBWam09+mU7+9SR6TG/KFInvYP2acnudsr2pU5RhTo+4jKauc51JRnJRWtJKEb79eUt2npZDYrFCjBUqUFCMb7lHQtOlvvbelsmL1jaNiZ3AASgAAAAADXTYjXQM9Z9iHljwRIR2fYh5Y8ESAAAAAAAAAAAAAAAAAAAAAAAAAAAAAAAAADXTYjXQLunynJJK6OhJdfUvE9dKy3RwfqVAFOlZbo4P1HSst0cH6lQBTpWW6OD9R0rLdHB+pUAU6Vlujg/UdKy3RwfqVAFOlZbo4P1HSst0cH6lQBTpWW6OD9R0rLdHB+pUAU6Vlujg/UdKy3RwfqVAFOlZbo4P1HSst0cH6lQBTpWW6OD9R0rLdHB+pUAU6Vlujg/UdKy3RwfqVAFOlZbo4P1HSst0cH6lQBTpWW6OD9R0rLdHB+pUAU6Vlujg/UdKy3RwfqVAFOlpbo4P1Mf7w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1748" name="AutoShape 4" descr="data:image/jpeg;base64,/9j/4AAQSkZJRgABAQAAAQABAAD/2wCEAAkGBhQQEBIPEA8UFBUQEhIRDxUPFRAPDxAPFBgYFRQQFBIXHyYeGBkjGRUVIC8gIycpLCwsFR4xNTAqNSYsLCkBCQoKDgwOGg8PFiwfHyQsNTUsMCwpLCksKSkxKSwpLCkpKTApLCwpLCksKSwpLCkpNCksLCwsLCkqLCwpKSwsKf/AABEIAOQA2QMBIgACEQEDEQH/xAAbAAEAAQUBAAAAAAAAAAAAAAAAAwEEBQYHAv/EAEEQAAIBAQMHCQUGBAcBAAAAAAABAgMEEZESFCExMlGxBQYVQVJhcXLRBxOBofAiQmJjksEjotLxNENTssLD4ST/xAAbAQEAAgMBAQAAAAAAAAAAAAAAAQIEBQYDB//EADIRAQACAQICBwUIAwAAAAAAAAABAgMEERIxBSEyUVJxkRNBgcHRFBUiI0Jh4fChsfH/2gAMAwEAAhEDEQA/AOz0KEciP2I7Mepbj3m8exHBCz7EPLHgiQCPN49iOCGbx7EcESACPN49iOCGbx7EcESACPN49iOCGbx7EcESACPN49iOCGbx7EcESACPN49iOCGbx7EcESACPN49iOCGbx7EcESACPN49iOCGbx7EcESACPN49iOCGbx7EcESACPN49iOCGbx7EcESACPN49iOCGbx7EcESACPN49iOCGbx7EcESACPN49iOCGbx7EcESACNWePYj+lGBu7jYjXQM9Z9iHljwRIR2fYh5Y8ESAAAAAAAAwdau3KSbb0vrd2BCYhmZVUiN2ruMS6seyvUZxFfdQ3hOzLZz4FM58DEZ2tyPDt/ciOKDhZl2nvXyKO1d6+Rhc+7jznvchxwcLNu0vevkeXavxLFGHVu7kSK2LchxQcLJ53+JYoR5SXW1ikYrO1uRVWlbkRxJ2Zyna4y1SWKJk79Xy0mtzrp9RNyTL+MruzK/vVxMWRszwALKgAAAAAa6bEa6BnrPsQ8seCJCOz7EPLHgiQAAAAAAGtWyV1Sa/EzZTUuWK2TWqL8RW3JavMlWI5VyxqWxFvO2954TZ67MjKuQTtBj5W7vLarb1vPObLcLLO1FHazCPlFbzy+UVvK8SeFnVayRWo16HKKv1k6t63jiOFnFaT0rQYNW9byWFuW8niRws0q5k+b8r63hCXFGsQtiNg5p1cqrLupvij2pPWpaOptQAMh4gAAAAAa6bEa6BnrPsQ8seCJCOz7EPLHgiQAAAAAAHLudPKE3a6yjO5Kd2hLTcknr7zqJxS1WrLqzl1upJvTvbNX0nltjxRwztLL0lItbrT5Un9+XwuDoX/el4XnmnPQSxff4HLW1Wfxz6txXFTuhBOzaLsqV+m697jxKwJ63L4MuXJOL8O5vxIlVWXKK16G917/ALD7RmmO3Pq9YxU8MIXyZHVfLEp0ZG/XLHRiXd5567yPtGXxz6r+yp4YW0OT45WuWL06N/1qJ4cnwa+9+pokUiSM7+q7AidRl8c+qJxU7oQdGR3y/U2ecyjfocv1SLzKIZu8rGozeOfWVJx17oQTo3apSXxZsXs/tLjaslyb95TnFXu/7Sukvkma/UZf81at1rov8yODvX7mfo9TkjNXe0zG/exM+OvBO0OsAA7JowAAAAANdNiNdAz1n2IeWPBEhHZ9iHljwRIAAAAAADg9duFWpB641JxfwkzvBxXn9Y835Qq6Ps1MmtHddLRL5pmu6Rxe0x+TL0t+GyKnV1EyqaDE2e0l3GqcpbHtLd1ld+9dzI5VPt3+K/8ASK8TlqV71orFXrErhzKKZbqZXLI4Vt0/vdK+JJSmmr7rvHQ7y0hLSSqZE1RMrrLIZT3EbqEU5kVqpMpKkzI8zo5drp+eLw0mAr17kbl7LbHlzlXeqGVd47P9WBsNHhm2WvnH1+TC1F9qS6UADsWjAAAAAA102I10DPWfYh5Y8ESEdn2IeWPBEgAAAAAAOd+2HkvLpUbQtcJOm/CWlad16eJ0Q1j2jUcqwT/DUpP+ZHlm7EvTH2ocZsdKRlKdJk1loovlT3fPUcXlzbzyb6kbQsvdMq6evRrMjGhf672eqllTV1xje1h7QxSpP++srGky+jZ1fqu36LvngSKiiZyrsaoadRJGkX8aSvPcaa0rvKzlRLHOiyGdFmYlTLeUBXKpLX7ZZZPUdb9nlhVOy3r70rl5YpLjec7rQ0rxOp8z6d1jpd+W/wCeRvuibTfL5R84azWdVWZAB0rVgAAAAAa6bEa6BnrPsQ8seCJCOz7EPLHgiQAAAAAAGE57U77BaO6KlhJMzZi+dNPKsVqX5FR4Rb/Y88vYt5LU7UOS2UvbtHrqLKyGQjHuOBy9VnQU5J6eorIQKyRiTze8IJr0PVxWS1Atus8SWjw04HumtSKpFY/XiN+pEkkW1RdW8upEFRCsqSsquteJ1fmxG6x0PJfi2zlVTWjrfIcLrNQX5UOB03QsfjtP7fNqtbPVC9AB0rWgAAAAAa6bEa6BnrPsQ8seCJCOz7EPLHgiQAAAAAAFrypTyqFaPapVI4xaLopON6a3poiY3jZMOI2F6F4IyUEY6yxud27RhoMlTR89z9V5dBTkmp6j0zxRv03krMSebIhBJ6VpXeergytxaUqXfW8rk6eHct15WKPTI3JeZIgmi4kQTJq87LKotJ2Dk6N1Gkt1OC+SOQSX2kt7OyUVdGK3RXA6voSO3Pl82p1s8nsAHQteAAAAABrpsRroGes+xDyx4IkI7PsQ8seCJAAAAAAAAAOM1qeTXqx3Vaiwky8po88sU8m2WiP5snjp/ckpo+f6yNsto/dv8M71h6h4/A9y+u/uEdfieno+P1eYO7JhEvr07j0LitwmVlLiv19MqhECkiCZcTRBNCrzstKcb6sFvkuJ2OK0LwOQWON9oor8yPFHYGdh0LH5dp/dp9b2oAAb5ggAAAAAa6bEa6BnrPsQ8seCJCOz7EPLHgiQAAAAAAAADlfOendb6/fJPGKPFJF5zzhdb598Kb+V37FpTWg4LpKNtRfzbzTzvSEt2g9SQgGur6uNYy4RoqedX1pPZMrCQivrrCKxXUQKSIZlxMgqImHnZHyTC+2UF+ZHidaOV83o326h508L2dUO16Fj8ifP5Q02s7ceQADdMMAAAAADXTYjXQM9Z9iHljwRIR2fYh5Y8ESAAAAAAAAAc75+Qut0X2qFN4SqL0MbSMz7Q6d1poS7VKS/TK//AJGHpHDdLxtqLNxpZ/BCaJVhBmnZ0I5oREgi3uWekVXqeYnpayEEkQ1CaRDUFVLJ+asL+UKPdlPCMjpxzXmYr+UI/hhP/a1+50o7noeNtP8AH6NLqp/GAA27FAAAAAA102I10DPWfYh5Y8ESEdn2IeWPBEgAAAAAAAAGje0maVSyb375L+RmCovQSe3ZShTsNaE3Bxr1KakurLpuXg9jrOb0ectuSujVpz75Rhe8LjmulNDbLl462iOr3/8AGx02Tau2zpd4bOfUucnKD/0v0x/qPT5e5Qf3qS8Ix9TTfduTx19f4Zvto7p9G9yYvOe1uVeUNbtMYruhS/pZZS5ctt/+PfwhSX/A9a9F3n9df8/QnPEfpn+/F1BSPcU3qT+ByhW62S126rp3TlD/AG3HipYrRU27TVl56taawci/3T4skek/wrOo7qur1qyhpnKMfO4x4mGt3OqzU9deMnup/wAR/I50ubd0rpNZV+hKKVRt6rtN+k95j7qbpypzc1tQ2qke5wV2T8bjIx9E4uc3m3lG31UnLefdt8XUPZnzgjaOU3CEGk7PWqJyuyvsulFfZWq/KfX1HXTiXshs8ulcudF0/wD4rRk5TWXL+JQSbitWjqO2nS6XFXFiitY2avLbituAAyXkAAAAABrpsRroGes+xDyx4IkI7PsQ8seCJAAAAAAAAANJ9qySstGpKDlCFoXvLk53KUZRV8Vpelo5vY7FQtE7syruMrpU6tGnUjTnF9aei/5o71aLPGpCVOpFSjNNSjJXpp9TNStXs8yJyqWK2VKGW1KVOrlWmzt9bUXKMot6PvNaNWu+lq7ytFto6mlUeZVDaU68L9N1SEGt1yvinr33kkua9JbNupR3e8p0r7+/7X7G11eblsj/AJVCtp0uNV0XdvunTlp+JJTsFohrs07/AMGbzWOUn8jxtp8dudYTGS8e9pdTmrGWh8o2X4048byB8xaXXyjZu+6L9TpNKpaOuhNeMY/tMTdb/Tmt11N/1ERpMMcq/wB9U+3yd/8Ar6Oc0OZtKOrlOgl15MG/+xFzLmrYv8y2wlddfelFNPT11GbzK02laqNd+WNJPGUzH9B1akveuyVpSWyrTUpZEfCOVKKenXdfgWjDSs9VY9D2t55zLBS5s2OzU/eqypx7UbrpX9SV+nwRZupTUEqdJUacdmCSglf15EdT+ZtcuaVeq1KdKhB6r6tSpaJxXclGOF5cWT2eRvvr2mU9d8bPBWam09+mU7+9SR6TG/KFInvYP2acnudsr2pU5RhTo+4jKauc51JRnJRWtJKEb79eUt2npZDYrFCjBUqUFCMb7lHQtOlvvbelsmL1jaNiZ3AASgAAAAADXTYjXQM9Z9iHljwRIR2fYh5Y8ESAAAAAAAAAAAAAAAAAAAAAAAAAAAAAAAAADXTYjXQLunynJJK6OhJdfUvE9dKy3RwfqVAFOlZbo4P1HSst0cH6lQBTpWW6OD9R0rLdHB+pUAU6Vlujg/UdKy3RwfqVAFOlZbo4P1HSst0cH6lQBTpWW6OD9R0rLdHB+pUAU6Vlujg/UdKy3RwfqVAFOlZbo4P1HSst0cH6lQBTpWW6OD9R0rLdHB+pUAU6Vlujg/UdKy3RwfqVAFOlZbo4P1HSst0cH6lQBTpWW6OD9R0rLdHB+pUAU6Vlujg/UdKy3RwfqVAFOlpbo4P1Mf7w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31750" name="Picture 6" descr="http://lorettadalola.files.wordpress.com/2012/07/birra_e_orz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3124200"/>
            <a:ext cx="602570" cy="609600"/>
          </a:xfrm>
          <a:prstGeom prst="rect">
            <a:avLst/>
          </a:prstGeom>
          <a:noFill/>
        </p:spPr>
      </p:pic>
      <p:pic>
        <p:nvPicPr>
          <p:cNvPr id="10" name="Picture 6" descr="http://lorettadalola.files.wordpress.com/2012/07/birra_e_orz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124200"/>
            <a:ext cx="602570" cy="609600"/>
          </a:xfrm>
          <a:prstGeom prst="rect">
            <a:avLst/>
          </a:prstGeom>
          <a:noFill/>
        </p:spPr>
      </p:pic>
      <p:pic>
        <p:nvPicPr>
          <p:cNvPr id="11" name="Picture 6" descr="http://lorettadalola.files.wordpress.com/2012/07/birra_e_orz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124200"/>
            <a:ext cx="602570" cy="609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04800" y="3581400"/>
            <a:ext cx="281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it-IT" sz="2400" dirty="0" smtClean="0"/>
              <a:t>2. Trasformare X in z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44196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it-IT" sz="2400" dirty="0" smtClean="0"/>
              <a:t>3. Cercare il valore di z(x=5)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525780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it-IT" sz="2400" dirty="0" smtClean="0"/>
              <a:t>4. Trovare il valore di probabilità P(z) di z(x=5)</a:t>
            </a:r>
          </a:p>
        </p:txBody>
      </p:sp>
      <p:pic>
        <p:nvPicPr>
          <p:cNvPr id="31752" name="Picture 8" descr="http://www.ltcconline.net/greenl/courses/201/probdist/zScor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733800"/>
            <a:ext cx="2495550" cy="2314575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8153400" y="5842800"/>
            <a:ext cx="457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ctangle 19"/>
          <p:cNvSpPr/>
          <p:nvPr/>
        </p:nvSpPr>
        <p:spPr>
          <a:xfrm>
            <a:off x="304800" y="6096000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it-IT" sz="2400" dirty="0" smtClean="0"/>
              <a:t>5. Area a destra o sinistra del valore?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001000" y="5867400"/>
            <a:ext cx="7489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z(x=5)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91400" y="5105400"/>
            <a:ext cx="53572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P(z)</a:t>
            </a: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23" name="Picture 6" descr="http://lorettadalola.files.wordpress.com/2012/07/birra_e_orz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524000"/>
            <a:ext cx="602570" cy="609600"/>
          </a:xfrm>
          <a:prstGeom prst="rect">
            <a:avLst/>
          </a:prstGeom>
          <a:noFill/>
        </p:spPr>
      </p:pic>
      <p:pic>
        <p:nvPicPr>
          <p:cNvPr id="24" name="Picture 6" descr="http://lorettadalola.files.wordpress.com/2012/07/birra_e_orz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24000"/>
            <a:ext cx="602570" cy="609600"/>
          </a:xfrm>
          <a:prstGeom prst="rect">
            <a:avLst/>
          </a:prstGeom>
          <a:noFill/>
        </p:spPr>
      </p:pic>
      <p:pic>
        <p:nvPicPr>
          <p:cNvPr id="25" name="Picture 6" descr="http://lorettadalola.files.wordpress.com/2012/07/birra_e_orz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524000"/>
            <a:ext cx="602570" cy="609600"/>
          </a:xfrm>
          <a:prstGeom prst="rect">
            <a:avLst/>
          </a:prstGeom>
          <a:noFill/>
        </p:spPr>
      </p:pic>
      <p:pic>
        <p:nvPicPr>
          <p:cNvPr id="26" name="Picture 6" descr="http://lorettadalola.files.wordpress.com/2012/07/birra_e_orz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524000"/>
            <a:ext cx="602570" cy="609600"/>
          </a:xfrm>
          <a:prstGeom prst="rect">
            <a:avLst/>
          </a:prstGeom>
          <a:noFill/>
        </p:spPr>
      </p:pic>
      <p:pic>
        <p:nvPicPr>
          <p:cNvPr id="27" name="Picture 6" descr="http://lorettadalola.files.wordpress.com/2012/07/birra_e_orz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1524000"/>
            <a:ext cx="60257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23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16898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Esempio 2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304800" y="11430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Qual è la probabilità che uno studente beva da </a:t>
            </a:r>
            <a:r>
              <a:rPr lang="it-IT" sz="2400" dirty="0" smtClean="0"/>
              <a:t>4 </a:t>
            </a:r>
            <a:r>
              <a:rPr lang="it-IT" sz="2400" dirty="0" smtClean="0"/>
              <a:t>a </a:t>
            </a:r>
            <a:r>
              <a:rPr lang="it-IT" sz="2400" dirty="0" smtClean="0"/>
              <a:t>5 </a:t>
            </a:r>
            <a:r>
              <a:rPr lang="it-IT" sz="2400" dirty="0" smtClean="0"/>
              <a:t>birre alla settimana?</a:t>
            </a:r>
          </a:p>
        </p:txBody>
      </p:sp>
      <p:sp>
        <p:nvSpPr>
          <p:cNvPr id="31746" name="AutoShape 2" descr="data:image/jpeg;base64,/9j/4AAQSkZJRgABAQAAAQABAAD/2wCEAAkGBhQQEBIPEA8UFBUQEhIRDxUPFRAPDxAPFBgYFRQQFBIXHyYeGBkjGRUVIC8gIycpLCwsFR4xNTAqNSYsLCkBCQoKDgwOGg8PFiwfHyQsNTUsMCwpLCksKSkxKSwpLCkpKTApLCwpLCksKSwpLCkpNCksLCwsLCkqLCwpKSwsKf/AABEIAOQA2QMBIgACEQEDEQH/xAAbAAEAAQUBAAAAAAAAAAAAAAAAAwEEBQYHAv/EAEEQAAIBAQMHCQUGBAcBAAAAAAABAgMEEZESFCExMlGxBQYVQVJhcXLRBxOBofAiQmJjksEjotLxNENTssLD4ST/xAAbAQEAAgMBAQAAAAAAAAAAAAAAAQIEBQYDB//EADIRAQACAQICBwUIAwAAAAAAAAABAgMEERIxBSEyUVJxkRNBgcHRFBUiI0Jh4fChsfH/2gAMAwEAAhEDEQA/AOz0KEciP2I7Mepbj3m8exHBCz7EPLHgiQCPN49iOCGbx7EcESACPN49iOCGbx7EcESACPN49iOCGbx7EcESACPN49iOCGbx7EcESACPN49iOCGbx7EcESACPN49iOCGbx7EcESACPN49iOCGbx7EcESACPN49iOCGbx7EcESACPN49iOCGbx7EcESACPN49iOCGbx7EcESACPN49iOCGbx7EcESACPN49iOCGbx7EcESACNWePYj+lGBu7jYjXQM9Z9iHljwRIR2fYh5Y8ESAAAAAAAAwdau3KSbb0vrd2BCYhmZVUiN2ruMS6seyvUZxFfdQ3hOzLZz4FM58DEZ2tyPDt/ciOKDhZl2nvXyKO1d6+Rhc+7jznvchxwcLNu0vevkeXavxLFGHVu7kSK2LchxQcLJ53+JYoR5SXW1ikYrO1uRVWlbkRxJ2Zyna4y1SWKJk79Xy0mtzrp9RNyTL+MruzK/vVxMWRszwALKgAAAAAa6bEa6BnrPsQ8seCJCOz7EPLHgiQAAAAAAGtWyV1Sa/EzZTUuWK2TWqL8RW3JavMlWI5VyxqWxFvO2954TZ67MjKuQTtBj5W7vLarb1vPObLcLLO1FHazCPlFbzy+UVvK8SeFnVayRWo16HKKv1k6t63jiOFnFaT0rQYNW9byWFuW8niRws0q5k+b8r63hCXFGsQtiNg5p1cqrLupvij2pPWpaOptQAMh4gAAAAAa6bEa6BnrPsQ8seCJCOz7EPLHgiQAAAAAAHLudPKE3a6yjO5Kd2hLTcknr7zqJxS1WrLqzl1upJvTvbNX0nltjxRwztLL0lItbrT5Un9+XwuDoX/el4XnmnPQSxff4HLW1Wfxz6txXFTuhBOzaLsqV+m697jxKwJ63L4MuXJOL8O5vxIlVWXKK16G917/ALD7RmmO3Pq9YxU8MIXyZHVfLEp0ZG/XLHRiXd5567yPtGXxz6r+yp4YW0OT45WuWL06N/1qJ4cnwa+9+pokUiSM7+q7AidRl8c+qJxU7oQdGR3y/U2ecyjfocv1SLzKIZu8rGozeOfWVJx17oQTo3apSXxZsXs/tLjaslyb95TnFXu/7Sukvkma/UZf81at1rov8yODvX7mfo9TkjNXe0zG/exM+OvBO0OsAA7JowAAAAANdNiNdAz1n2IeWPBEhHZ9iHljwRIAAAAAADg9duFWpB641JxfwkzvBxXn9Y835Qq6Ps1MmtHddLRL5pmu6Rxe0x+TL0t+GyKnV1EyqaDE2e0l3GqcpbHtLd1ld+9dzI5VPt3+K/8ASK8TlqV71orFXrErhzKKZbqZXLI4Vt0/vdK+JJSmmr7rvHQ7y0hLSSqZE1RMrrLIZT3EbqEU5kVqpMpKkzI8zo5drp+eLw0mAr17kbl7LbHlzlXeqGVd47P9WBsNHhm2WvnH1+TC1F9qS6UADsWjAAAAAA102I10DPWfYh5Y8ESEdn2IeWPBEgAAAAAAOd+2HkvLpUbQtcJOm/CWlad16eJ0Q1j2jUcqwT/DUpP+ZHlm7EvTH2ocZsdKRlKdJk1loovlT3fPUcXlzbzyb6kbQsvdMq6evRrMjGhf672eqllTV1xje1h7QxSpP++srGky+jZ1fqu36LvngSKiiZyrsaoadRJGkX8aSvPcaa0rvKzlRLHOiyGdFmYlTLeUBXKpLX7ZZZPUdb9nlhVOy3r70rl5YpLjec7rQ0rxOp8z6d1jpd+W/wCeRvuibTfL5R84azWdVWZAB0rVgAAAAAa6bEa6BnrPsQ8seCJCOz7EPLHgiQAAAAAAGE57U77BaO6KlhJMzZi+dNPKsVqX5FR4Rb/Y88vYt5LU7UOS2UvbtHrqLKyGQjHuOBy9VnQU5J6eorIQKyRiTze8IJr0PVxWS1Atus8SWjw04HumtSKpFY/XiN+pEkkW1RdW8upEFRCsqSsquteJ1fmxG6x0PJfi2zlVTWjrfIcLrNQX5UOB03QsfjtP7fNqtbPVC9AB0rWgAAAAAa6bEa6BnrPsQ8seCJCOz7EPLHgiQAAAAAAFrypTyqFaPapVI4xaLopON6a3poiY3jZMOI2F6F4IyUEY6yxud27RhoMlTR89z9V5dBTkmp6j0zxRv03krMSebIhBJ6VpXeergytxaUqXfW8rk6eHct15WKPTI3JeZIgmi4kQTJq87LKotJ2Dk6N1Gkt1OC+SOQSX2kt7OyUVdGK3RXA6voSO3Pl82p1s8nsAHQteAAAAABrpsRroGes+xDyx4IkI7PsQ8seCJAAAAAAAAAOM1qeTXqx3Vaiwky8po88sU8m2WiP5snjp/ckpo+f6yNsto/dv8M71h6h4/A9y+u/uEdfieno+P1eYO7JhEvr07j0LitwmVlLiv19MqhECkiCZcTRBNCrzstKcb6sFvkuJ2OK0LwOQWON9oor8yPFHYGdh0LH5dp/dp9b2oAAb5ggAAAAAa6bEa6BnrPsQ8seCJCOz7EPLHgiQAAAAAAAADlfOendb6/fJPGKPFJF5zzhdb598Kb+V37FpTWg4LpKNtRfzbzTzvSEt2g9SQgGur6uNYy4RoqedX1pPZMrCQivrrCKxXUQKSIZlxMgqImHnZHyTC+2UF+ZHidaOV83o326h508L2dUO16Fj8ifP5Q02s7ceQADdMMAAAAADXTYjXQM9Z9iHljwRIR2fYh5Y8ESAAAAAAAAAc75+Qut0X2qFN4SqL0MbSMz7Q6d1poS7VKS/TK//AJGHpHDdLxtqLNxpZ/BCaJVhBmnZ0I5oREgi3uWekVXqeYnpayEEkQ1CaRDUFVLJ+asL+UKPdlPCMjpxzXmYr+UI/hhP/a1+50o7noeNtP8AH6NLqp/GAA27FAAAAAA102I10DPWfYh5Y8ESEdn2IeWPBEgAAAAAAAAGje0maVSyb375L+RmCovQSe3ZShTsNaE3Bxr1KakurLpuXg9jrOb0ectuSujVpz75Rhe8LjmulNDbLl462iOr3/8AGx02Tau2zpd4bOfUucnKD/0v0x/qPT5e5Qf3qS8Ix9TTfduTx19f4Zvto7p9G9yYvOe1uVeUNbtMYruhS/pZZS5ctt/+PfwhSX/A9a9F3n9df8/QnPEfpn+/F1BSPcU3qT+ByhW62S126rp3TlD/AG3HipYrRU27TVl56taawci/3T4skek/wrOo7qur1qyhpnKMfO4x4mGt3OqzU9deMnup/wAR/I50ubd0rpNZV+hKKVRt6rtN+k95j7qbpypzc1tQ2qke5wV2T8bjIx9E4uc3m3lG31UnLefdt8XUPZnzgjaOU3CEGk7PWqJyuyvsulFfZWq/KfX1HXTiXshs8ulcudF0/wD4rRk5TWXL+JQSbitWjqO2nS6XFXFiitY2avLbituAAyXkAAAAABrpsRroGes+xDyx4IkI7PsQ8seCJAAAAAAAAANJ9qySstGpKDlCFoXvLk53KUZRV8Vpelo5vY7FQtE7syruMrpU6tGnUjTnF9aei/5o71aLPGpCVOpFSjNNSjJXpp9TNStXs8yJyqWK2VKGW1KVOrlWmzt9bUXKMot6PvNaNWu+lq7ytFto6mlUeZVDaU68L9N1SEGt1yvinr33kkua9JbNupR3e8p0r7+/7X7G11eblsj/AJVCtp0uNV0XdvunTlp+JJTsFohrs07/AMGbzWOUn8jxtp8dudYTGS8e9pdTmrGWh8o2X4048byB8xaXXyjZu+6L9TpNKpaOuhNeMY/tMTdb/Tmt11N/1ERpMMcq/wB9U+3yd/8Ar6Oc0OZtKOrlOgl15MG/+xFzLmrYv8y2wlddfelFNPT11GbzK02laqNd+WNJPGUzH9B1akveuyVpSWyrTUpZEfCOVKKenXdfgWjDSs9VY9D2t55zLBS5s2OzU/eqypx7UbrpX9SV+nwRZupTUEqdJUacdmCSglf15EdT+ZtcuaVeq1KdKhB6r6tSpaJxXclGOF5cWT2eRvvr2mU9d8bPBWam09+mU7+9SR6TG/KFInvYP2acnudsr2pU5RhTo+4jKauc51JRnJRWtJKEb79eUt2npZDYrFCjBUqUFCMb7lHQtOlvvbelsmL1jaNiZ3AASgAAAAADXTYjXQM9Z9iHljwRIR2fYh5Y8ESAAAAAAAAAAAAAAAAAAAAAAAAAAAAAAAAADXTYjXQLunynJJK6OhJdfUvE9dKy3RwfqVAFOlZbo4P1HSst0cH6lQBTpWW6OD9R0rLdHB+pUAU6Vlujg/UdKy3RwfqVAFOlZbo4P1HSst0cH6lQBTpWW6OD9R0rLdHB+pUAU6Vlujg/UdKy3RwfqVAFOlZbo4P1HSst0cH6lQBTpWW6OD9R0rLdHB+pUAU6Vlujg/UdKy3RwfqVAFOlZbo4P1HSst0cH6lQBTpWW6OD9R0rLdHB+pUAU6Vlujg/UdKy3RwfqVAFOlpbo4P1Mf7w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1748" name="AutoShape 4" descr="data:image/jpeg;base64,/9j/4AAQSkZJRgABAQAAAQABAAD/2wCEAAkGBhQQEBIPEA8UFBUQEhIRDxUPFRAPDxAPFBgYFRQQFBIXHyYeGBkjGRUVIC8gIycpLCwsFR4xNTAqNSYsLCkBCQoKDgwOGg8PFiwfHyQsNTUsMCwpLCksKSkxKSwpLCkpKTApLCwpLCksKSwpLCkpNCksLCwsLCkqLCwpKSwsKf/AABEIAOQA2QMBIgACEQEDEQH/xAAbAAEAAQUBAAAAAAAAAAAAAAAAAwEEBQYHAv/EAEEQAAIBAQMHCQUGBAcBAAAAAAABAgMEEZESFCExMlGxBQYVQVJhcXLRBxOBofAiQmJjksEjotLxNENTssLD4ST/xAAbAQEAAgMBAQAAAAAAAAAAAAAAAQIEBQYDB//EADIRAQACAQICBwUIAwAAAAAAAAABAgMEERIxBSEyUVJxkRNBgcHRFBUiI0Jh4fChsfH/2gAMAwEAAhEDEQA/AOz0KEciP2I7Mepbj3m8exHBCz7EPLHgiQCPN49iOCGbx7EcESACPN49iOCGbx7EcESACPN49iOCGbx7EcESACPN49iOCGbx7EcESACPN49iOCGbx7EcESACPN49iOCGbx7EcESACPN49iOCGbx7EcESACPN49iOCGbx7EcESACPN49iOCGbx7EcESACPN49iOCGbx7EcESACPN49iOCGbx7EcESACPN49iOCGbx7EcESACNWePYj+lGBu7jYjXQM9Z9iHljwRIR2fYh5Y8ESAAAAAAAAwdau3KSbb0vrd2BCYhmZVUiN2ruMS6seyvUZxFfdQ3hOzLZz4FM58DEZ2tyPDt/ciOKDhZl2nvXyKO1d6+Rhc+7jznvchxwcLNu0vevkeXavxLFGHVu7kSK2LchxQcLJ53+JYoR5SXW1ikYrO1uRVWlbkRxJ2Zyna4y1SWKJk79Xy0mtzrp9RNyTL+MruzK/vVxMWRszwALKgAAAAAa6bEa6BnrPsQ8seCJCOz7EPLHgiQAAAAAAGtWyV1Sa/EzZTUuWK2TWqL8RW3JavMlWI5VyxqWxFvO2954TZ67MjKuQTtBj5W7vLarb1vPObLcLLO1FHazCPlFbzy+UVvK8SeFnVayRWo16HKKv1k6t63jiOFnFaT0rQYNW9byWFuW8niRws0q5k+b8r63hCXFGsQtiNg5p1cqrLupvij2pPWpaOptQAMh4gAAAAAa6bEa6BnrPsQ8seCJCOz7EPLHgiQAAAAAAHLudPKE3a6yjO5Kd2hLTcknr7zqJxS1WrLqzl1upJvTvbNX0nltjxRwztLL0lItbrT5Un9+XwuDoX/el4XnmnPQSxff4HLW1Wfxz6txXFTuhBOzaLsqV+m697jxKwJ63L4MuXJOL8O5vxIlVWXKK16G917/ALD7RmmO3Pq9YxU8MIXyZHVfLEp0ZG/XLHRiXd5567yPtGXxz6r+yp4YW0OT45WuWL06N/1qJ4cnwa+9+pokUiSM7+q7AidRl8c+qJxU7oQdGR3y/U2ecyjfocv1SLzKIZu8rGozeOfWVJx17oQTo3apSXxZsXs/tLjaslyb95TnFXu/7Sukvkma/UZf81at1rov8yODvX7mfo9TkjNXe0zG/exM+OvBO0OsAA7JowAAAAANdNiNdAz1n2IeWPBEhHZ9iHljwRIAAAAAADg9duFWpB641JxfwkzvBxXn9Y835Qq6Ps1MmtHddLRL5pmu6Rxe0x+TL0t+GyKnV1EyqaDE2e0l3GqcpbHtLd1ld+9dzI5VPt3+K/8ASK8TlqV71orFXrErhzKKZbqZXLI4Vt0/vdK+JJSmmr7rvHQ7y0hLSSqZE1RMrrLIZT3EbqEU5kVqpMpKkzI8zo5drp+eLw0mAr17kbl7LbHlzlXeqGVd47P9WBsNHhm2WvnH1+TC1F9qS6UADsWjAAAAAA102I10DPWfYh5Y8ESEdn2IeWPBEgAAAAAAOd+2HkvLpUbQtcJOm/CWlad16eJ0Q1j2jUcqwT/DUpP+ZHlm7EvTH2ocZsdKRlKdJk1loovlT3fPUcXlzbzyb6kbQsvdMq6evRrMjGhf672eqllTV1xje1h7QxSpP++srGky+jZ1fqu36LvngSKiiZyrsaoadRJGkX8aSvPcaa0rvKzlRLHOiyGdFmYlTLeUBXKpLX7ZZZPUdb9nlhVOy3r70rl5YpLjec7rQ0rxOp8z6d1jpd+W/wCeRvuibTfL5R84azWdVWZAB0rVgAAAAAa6bEa6BnrPsQ8seCJCOz7EPLHgiQAAAAAAGE57U77BaO6KlhJMzZi+dNPKsVqX5FR4Rb/Y88vYt5LU7UOS2UvbtHrqLKyGQjHuOBy9VnQU5J6eorIQKyRiTze8IJr0PVxWS1Atus8SWjw04HumtSKpFY/XiN+pEkkW1RdW8upEFRCsqSsquteJ1fmxG6x0PJfi2zlVTWjrfIcLrNQX5UOB03QsfjtP7fNqtbPVC9AB0rWgAAAAAa6bEa6BnrPsQ8seCJCOz7EPLHgiQAAAAAAFrypTyqFaPapVI4xaLopON6a3poiY3jZMOI2F6F4IyUEY6yxud27RhoMlTR89z9V5dBTkmp6j0zxRv03krMSebIhBJ6VpXeergytxaUqXfW8rk6eHct15WKPTI3JeZIgmi4kQTJq87LKotJ2Dk6N1Gkt1OC+SOQSX2kt7OyUVdGK3RXA6voSO3Pl82p1s8nsAHQteAAAAABrpsRroGes+xDyx4IkI7PsQ8seCJAAAAAAAAAOM1qeTXqx3Vaiwky8po88sU8m2WiP5snjp/ckpo+f6yNsto/dv8M71h6h4/A9y+u/uEdfieno+P1eYO7JhEvr07j0LitwmVlLiv19MqhECkiCZcTRBNCrzstKcb6sFvkuJ2OK0LwOQWON9oor8yPFHYGdh0LH5dp/dp9b2oAAb5ggAAAAAa6bEa6BnrPsQ8seCJCOz7EPLHgiQAAAAAAAADlfOendb6/fJPGKPFJF5zzhdb598Kb+V37FpTWg4LpKNtRfzbzTzvSEt2g9SQgGur6uNYy4RoqedX1pPZMrCQivrrCKxXUQKSIZlxMgqImHnZHyTC+2UF+ZHidaOV83o326h508L2dUO16Fj8ifP5Q02s7ceQADdMMAAAAADXTYjXQM9Z9iHljwRIR2fYh5Y8ESAAAAAAAAAc75+Qut0X2qFN4SqL0MbSMz7Q6d1poS7VKS/TK//AJGHpHDdLxtqLNxpZ/BCaJVhBmnZ0I5oREgi3uWekVXqeYnpayEEkQ1CaRDUFVLJ+asL+UKPdlPCMjpxzXmYr+UI/hhP/a1+50o7noeNtP8AH6NLqp/GAA27FAAAAAA102I10DPWfYh5Y8ESEdn2IeWPBEgAAAAAAAAGje0maVSyb375L+RmCovQSe3ZShTsNaE3Bxr1KakurLpuXg9jrOb0ectuSujVpz75Rhe8LjmulNDbLl462iOr3/8AGx02Tau2zpd4bOfUucnKD/0v0x/qPT5e5Qf3qS8Ix9TTfduTx19f4Zvto7p9G9yYvOe1uVeUNbtMYruhS/pZZS5ctt/+PfwhSX/A9a9F3n9df8/QnPEfpn+/F1BSPcU3qT+ByhW62S126rp3TlD/AG3HipYrRU27TVl56taawci/3T4skek/wrOo7qur1qyhpnKMfO4x4mGt3OqzU9deMnup/wAR/I50ubd0rpNZV+hKKVRt6rtN+k95j7qbpypzc1tQ2qke5wV2T8bjIx9E4uc3m3lG31UnLefdt8XUPZnzgjaOU3CEGk7PWqJyuyvsulFfZWq/KfX1HXTiXshs8ulcudF0/wD4rRk5TWXL+JQSbitWjqO2nS6XFXFiitY2avLbituAAyXkAAAAABrpsRroGes+xDyx4IkI7PsQ8seCJAAAAAAAAANJ9qySstGpKDlCFoXvLk53KUZRV8Vpelo5vY7FQtE7syruMrpU6tGnUjTnF9aei/5o71aLPGpCVOpFSjNNSjJXpp9TNStXs8yJyqWK2VKGW1KVOrlWmzt9bUXKMot6PvNaNWu+lq7ytFto6mlUeZVDaU68L9N1SEGt1yvinr33kkua9JbNupR3e8p0r7+/7X7G11eblsj/AJVCtp0uNV0XdvunTlp+JJTsFohrs07/AMGbzWOUn8jxtp8dudYTGS8e9pdTmrGWh8o2X4048byB8xaXXyjZu+6L9TpNKpaOuhNeMY/tMTdb/Tmt11N/1ERpMMcq/wB9U+3yd/8Ar6Oc0OZtKOrlOgl15MG/+xFzLmrYv8y2wlddfelFNPT11GbzK02laqNd+WNJPGUzH9B1akveuyVpSWyrTUpZEfCOVKKenXdfgWjDSs9VY9D2t55zLBS5s2OzU/eqypx7UbrpX9SV+nwRZupTUEqdJUacdmCSglf15EdT+ZtcuaVeq1KdKhB6r6tSpaJxXclGOF5cWT2eRvvr2mU9d8bPBWam09+mU7+9SR6TG/KFInvYP2acnudsr2pU5RhTo+4jKauc51JRnJRWtJKEb79eUt2npZDYrFCjBUqUFCMb7lHQtOlvvbelsmL1jaNiZ3AASgAAAAADXTYjXQM9Z9iHljwRIR2fYh5Y8ESAAAAAAAAAAAAAAAAAAAAAAAAAAAAAAAAADXTYjXQLunynJJK6OhJdfUvE9dKy3RwfqVAFOlZbo4P1HSst0cH6lQBTpWW6OD9R0rLdHB+pUAU6Vlujg/UdKy3RwfqVAFOlZbo4P1HSst0cH6lQBTpWW6OD9R0rLdHB+pUAU6Vlujg/UdKy3RwfqVAFOlZbo4P1HSst0cH6lQBTpWW6OD9R0rLdHB+pUAU6Vlujg/UdKy3RwfqVAFOlZbo4P1HSst0cH6lQBTpWW6OD9R0rLdHB+pUAU6Vlujg/UdKy3RwfqVAFOlpbo4P1Mf7wA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44523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Introduzione alla probabilità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9" name="Rectangle 438"/>
          <p:cNvSpPr/>
          <p:nvPr/>
        </p:nvSpPr>
        <p:spPr>
          <a:xfrm>
            <a:off x="304800" y="1219200"/>
            <a:ext cx="8458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Esempio</a:t>
            </a:r>
          </a:p>
          <a:p>
            <a:r>
              <a:rPr lang="it-IT" sz="2400" dirty="0" smtClean="0"/>
              <a:t>N=13</a:t>
            </a:r>
          </a:p>
          <a:p>
            <a:r>
              <a:rPr lang="it-IT" sz="2400" dirty="0" smtClean="0"/>
              <a:t>M=7</a:t>
            </a:r>
          </a:p>
          <a:p>
            <a:r>
              <a:rPr lang="it-IT" sz="2400" dirty="0" smtClean="0"/>
              <a:t>F=6</a:t>
            </a:r>
          </a:p>
        </p:txBody>
      </p:sp>
      <p:sp>
        <p:nvSpPr>
          <p:cNvPr id="7" name="Rectangle 192"/>
          <p:cNvSpPr>
            <a:spLocks noChangeArrowheads="1"/>
          </p:cNvSpPr>
          <p:nvPr/>
        </p:nvSpPr>
        <p:spPr bwMode="auto">
          <a:xfrm>
            <a:off x="381000" y="3276600"/>
            <a:ext cx="5410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400" dirty="0" smtClean="0"/>
              <a:t>Qual è la probabilità di estrarre un maschio?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743200" y="1295400"/>
            <a:ext cx="5181600" cy="1905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2" name="Picture 2" descr="http://t3.gstatic.com/images?q=tbn:ANd9GcTvl1lymrBvZAqgElI2vLI1wF83bHcqfsRK7429xEzYPjpY1n20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447800"/>
            <a:ext cx="480187" cy="304800"/>
          </a:xfrm>
          <a:prstGeom prst="rect">
            <a:avLst/>
          </a:prstGeom>
          <a:noFill/>
        </p:spPr>
      </p:pic>
      <p:pic>
        <p:nvPicPr>
          <p:cNvPr id="13" name="Picture 2" descr="http://t3.gstatic.com/images?q=tbn:ANd9GcTvl1lymrBvZAqgElI2vLI1wF83bHcqfsRK7429xEzYPjpY1n20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0413" y="1524000"/>
            <a:ext cx="480187" cy="304800"/>
          </a:xfrm>
          <a:prstGeom prst="rect">
            <a:avLst/>
          </a:prstGeom>
          <a:noFill/>
        </p:spPr>
      </p:pic>
      <p:pic>
        <p:nvPicPr>
          <p:cNvPr id="14" name="Picture 2" descr="http://t3.gstatic.com/images?q=tbn:ANd9GcTvl1lymrBvZAqgElI2vLI1wF83bHcqfsRK7429xEzYPjpY1n20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981200"/>
            <a:ext cx="480187" cy="304800"/>
          </a:xfrm>
          <a:prstGeom prst="rect">
            <a:avLst/>
          </a:prstGeom>
          <a:noFill/>
        </p:spPr>
      </p:pic>
      <p:pic>
        <p:nvPicPr>
          <p:cNvPr id="15" name="Picture 2" descr="http://t3.gstatic.com/images?q=tbn:ANd9GcTvl1lymrBvZAqgElI2vLI1wF83bHcqfsRK7429xEzYPjpY1n20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1013" y="2209800"/>
            <a:ext cx="480187" cy="304800"/>
          </a:xfrm>
          <a:prstGeom prst="rect">
            <a:avLst/>
          </a:prstGeom>
          <a:noFill/>
        </p:spPr>
      </p:pic>
      <p:pic>
        <p:nvPicPr>
          <p:cNvPr id="16" name="Picture 2" descr="http://t3.gstatic.com/images?q=tbn:ANd9GcTvl1lymrBvZAqgElI2vLI1wF83bHcqfsRK7429xEzYPjpY1n20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213" y="2743200"/>
            <a:ext cx="480187" cy="304800"/>
          </a:xfrm>
          <a:prstGeom prst="rect">
            <a:avLst/>
          </a:prstGeom>
          <a:noFill/>
        </p:spPr>
      </p:pic>
      <p:pic>
        <p:nvPicPr>
          <p:cNvPr id="17" name="Picture 2" descr="http://t3.gstatic.com/images?q=tbn:ANd9GcTvl1lymrBvZAqgElI2vLI1wF83bHcqfsRK7429xEzYPjpY1n20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0213" y="1600200"/>
            <a:ext cx="480187" cy="304800"/>
          </a:xfrm>
          <a:prstGeom prst="rect">
            <a:avLst/>
          </a:prstGeom>
          <a:noFill/>
        </p:spPr>
      </p:pic>
      <p:pic>
        <p:nvPicPr>
          <p:cNvPr id="18" name="Picture 2" descr="http://t3.gstatic.com/images?q=tbn:ANd9GcTvl1lymrBvZAqgElI2vLI1wF83bHcqfsRK7429xEzYPjpY1n20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2613" y="2514600"/>
            <a:ext cx="480187" cy="304800"/>
          </a:xfrm>
          <a:prstGeom prst="rect">
            <a:avLst/>
          </a:prstGeom>
          <a:noFill/>
        </p:spPr>
      </p:pic>
      <p:pic>
        <p:nvPicPr>
          <p:cNvPr id="1028" name="Picture 4" descr="http://t2.gstatic.com/images?q=tbn:ANd9GcS3jZ60QMa9gX4MxbE9FsbmS_Fcrtn0avL5oNlXuUzPwCmP1oc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7904" y="1676400"/>
            <a:ext cx="585503" cy="371475"/>
          </a:xfrm>
          <a:prstGeom prst="rect">
            <a:avLst/>
          </a:prstGeom>
          <a:noFill/>
        </p:spPr>
      </p:pic>
      <p:pic>
        <p:nvPicPr>
          <p:cNvPr id="24" name="Picture 4" descr="http://t2.gstatic.com/images?q=tbn:ANd9GcS3jZ60QMa9gX4MxbE9FsbmS_Fcrtn0avL5oNlXuUzPwCmP1oc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90725"/>
            <a:ext cx="585503" cy="371475"/>
          </a:xfrm>
          <a:prstGeom prst="rect">
            <a:avLst/>
          </a:prstGeom>
          <a:noFill/>
        </p:spPr>
      </p:pic>
      <p:pic>
        <p:nvPicPr>
          <p:cNvPr id="25" name="Picture 4" descr="http://t2.gstatic.com/images?q=tbn:ANd9GcS3jZ60QMa9gX4MxbE9FsbmS_Fcrtn0avL5oNlXuUzPwCmP1oc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0304" y="2600325"/>
            <a:ext cx="585503" cy="371475"/>
          </a:xfrm>
          <a:prstGeom prst="rect">
            <a:avLst/>
          </a:prstGeom>
          <a:noFill/>
        </p:spPr>
      </p:pic>
      <p:pic>
        <p:nvPicPr>
          <p:cNvPr id="26" name="Picture 4" descr="http://t2.gstatic.com/images?q=tbn:ANd9GcS3jZ60QMa9gX4MxbE9FsbmS_Fcrtn0avL5oNlXuUzPwCmP1oc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676525"/>
            <a:ext cx="585503" cy="371475"/>
          </a:xfrm>
          <a:prstGeom prst="rect">
            <a:avLst/>
          </a:prstGeom>
          <a:noFill/>
        </p:spPr>
      </p:pic>
      <p:pic>
        <p:nvPicPr>
          <p:cNvPr id="27" name="Picture 4" descr="http://t2.gstatic.com/images?q=tbn:ANd9GcS3jZ60QMa9gX4MxbE9FsbmS_Fcrtn0avL5oNlXuUzPwCmP1oc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2497" y="2066925"/>
            <a:ext cx="585503" cy="371475"/>
          </a:xfrm>
          <a:prstGeom prst="rect">
            <a:avLst/>
          </a:prstGeom>
          <a:noFill/>
        </p:spPr>
      </p:pic>
      <p:pic>
        <p:nvPicPr>
          <p:cNvPr id="28" name="Picture 4" descr="http://t2.gstatic.com/images?q=tbn:ANd9GcS3jZ60QMa9gX4MxbE9FsbmS_Fcrtn0avL5oNlXuUzPwCmP1oc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00325"/>
            <a:ext cx="585503" cy="371475"/>
          </a:xfrm>
          <a:prstGeom prst="rect">
            <a:avLst/>
          </a:prstGeom>
          <a:noFill/>
        </p:spPr>
      </p:pic>
      <p:pic>
        <p:nvPicPr>
          <p:cNvPr id="1032" name="Picture 8" descr="http://t2.gstatic.com/images?q=tbn:ANd9GcRMYxTdNWIOc3out2LsJTm-jdVIjTLa5KiKvBB01rBceq9Sjn6C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657600"/>
            <a:ext cx="304799" cy="473701"/>
          </a:xfrm>
          <a:prstGeom prst="rect">
            <a:avLst/>
          </a:prstGeom>
          <a:noFill/>
        </p:spPr>
      </p:pic>
      <p:pic>
        <p:nvPicPr>
          <p:cNvPr id="31" name="Picture 4" descr="http://t2.gstatic.com/images?q=tbn:ANd9GcS3jZ60QMa9gX4MxbE9FsbmS_Fcrtn0avL5oNlXuUzPwCmP1oc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733800"/>
            <a:ext cx="585503" cy="371475"/>
          </a:xfrm>
          <a:prstGeom prst="rect">
            <a:avLst/>
          </a:prstGeom>
          <a:noFill/>
        </p:spPr>
      </p:pic>
      <p:pic>
        <p:nvPicPr>
          <p:cNvPr id="32" name="Picture 2" descr="http://t3.gstatic.com/images?q=tbn:ANd9GcTvl1lymrBvZAqgElI2vLI1wF83bHcqfsRK7429xEzYPjpY1n20Y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810000"/>
            <a:ext cx="480187" cy="304800"/>
          </a:xfrm>
          <a:prstGeom prst="rect">
            <a:avLst/>
          </a:prstGeom>
          <a:noFill/>
        </p:spPr>
      </p:pic>
      <p:pic>
        <p:nvPicPr>
          <p:cNvPr id="1034" name="Picture 10" descr="http://icu4u.com/male_symb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3733800"/>
            <a:ext cx="381000" cy="381000"/>
          </a:xfrm>
          <a:prstGeom prst="rect">
            <a:avLst/>
          </a:prstGeom>
          <a:noFill/>
        </p:spPr>
      </p:pic>
      <p:sp>
        <p:nvSpPr>
          <p:cNvPr id="34" name="Rectangle 192"/>
          <p:cNvSpPr>
            <a:spLocks noChangeArrowheads="1"/>
          </p:cNvSpPr>
          <p:nvPr/>
        </p:nvSpPr>
        <p:spPr bwMode="auto">
          <a:xfrm>
            <a:off x="838200" y="4572000"/>
            <a:ext cx="5410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400" dirty="0" smtClean="0"/>
              <a:t>P=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762000" y="5791200"/>
            <a:ext cx="1178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Evento</a:t>
            </a:r>
            <a:endParaRPr lang="it-IT" sz="2800" dirty="0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4398222" y="5791200"/>
            <a:ext cx="1761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Probabilità</a:t>
            </a:r>
            <a:endParaRPr lang="it-IT" sz="2800" dirty="0"/>
          </a:p>
        </p:txBody>
      </p:sp>
      <p:sp>
        <p:nvSpPr>
          <p:cNvPr id="33" name="Right Arrow 32"/>
          <p:cNvSpPr/>
          <p:nvPr/>
        </p:nvSpPr>
        <p:spPr>
          <a:xfrm>
            <a:off x="2057400" y="5867400"/>
            <a:ext cx="2209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42963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Introduzione alla probabilità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" name="Rectangle 192"/>
          <p:cNvSpPr>
            <a:spLocks noChangeArrowheads="1"/>
          </p:cNvSpPr>
          <p:nvPr/>
        </p:nvSpPr>
        <p:spPr bwMode="auto">
          <a:xfrm>
            <a:off x="228600" y="1828800"/>
            <a:ext cx="8458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400" dirty="0" smtClean="0"/>
              <a:t>Esempio: probabilità di superare l’esame di statistica=0.8</a:t>
            </a:r>
          </a:p>
        </p:txBody>
      </p:sp>
      <p:sp>
        <p:nvSpPr>
          <p:cNvPr id="8" name="Rectangle 192"/>
          <p:cNvSpPr>
            <a:spLocks noChangeArrowheads="1"/>
          </p:cNvSpPr>
          <p:nvPr/>
        </p:nvSpPr>
        <p:spPr bwMode="auto">
          <a:xfrm>
            <a:off x="304800" y="2667000"/>
            <a:ext cx="8458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400" dirty="0" smtClean="0"/>
              <a:t>n=120 studenti iscritti</a:t>
            </a:r>
          </a:p>
        </p:txBody>
      </p:sp>
      <p:sp>
        <p:nvSpPr>
          <p:cNvPr id="9" name="Rectangle 192"/>
          <p:cNvSpPr>
            <a:spLocks noChangeArrowheads="1"/>
          </p:cNvSpPr>
          <p:nvPr/>
        </p:nvSpPr>
        <p:spPr bwMode="auto">
          <a:xfrm>
            <a:off x="228600" y="4078069"/>
            <a:ext cx="81534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it-IT" sz="2400" dirty="0" smtClean="0"/>
              <a:t>Quanti studenti supereranno l’esame al primo colpo?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495800" y="5791200"/>
            <a:ext cx="1178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Evento</a:t>
            </a:r>
            <a:endParaRPr lang="it-IT" sz="28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2400" y="5791200"/>
            <a:ext cx="1761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Probabilità</a:t>
            </a:r>
            <a:endParaRPr lang="it-IT" sz="2800" dirty="0"/>
          </a:p>
        </p:txBody>
      </p:sp>
      <p:sp>
        <p:nvSpPr>
          <p:cNvPr id="12" name="Right Arrow 11"/>
          <p:cNvSpPr/>
          <p:nvPr/>
        </p:nvSpPr>
        <p:spPr>
          <a:xfrm>
            <a:off x="2057400" y="5867400"/>
            <a:ext cx="2209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5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41235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Distribuzione di probabilità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9" name="Rectangle 438"/>
          <p:cNvSpPr/>
          <p:nvPr/>
        </p:nvSpPr>
        <p:spPr>
          <a:xfrm>
            <a:off x="304800" y="1219200"/>
            <a:ext cx="8458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Spesso ci interessa costruire una distribuzione di probabilità che ci permetta di calcolare la probabilità esatta che un qualsiasi risultato della variabilie si verifichi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1752600" y="2819400"/>
            <a:ext cx="0" cy="2590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1752600" y="5410200"/>
            <a:ext cx="4876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590800" y="5562600"/>
            <a:ext cx="3032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Valore o risultato della varibile</a:t>
            </a:r>
            <a:endParaRPr lang="sv-SE" dirty="0"/>
          </a:p>
        </p:txBody>
      </p:sp>
      <p:sp>
        <p:nvSpPr>
          <p:cNvPr id="40" name="Rectangle 39"/>
          <p:cNvSpPr/>
          <p:nvPr/>
        </p:nvSpPr>
        <p:spPr>
          <a:xfrm rot="16200000">
            <a:off x="112878" y="3846150"/>
            <a:ext cx="2581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Probabilità che si verifichi</a:t>
            </a:r>
            <a:endParaRPr lang="sv-SE" dirty="0"/>
          </a:p>
        </p:txBody>
      </p:sp>
      <p:sp>
        <p:nvSpPr>
          <p:cNvPr id="41" name="Freeform 40"/>
          <p:cNvSpPr/>
          <p:nvPr/>
        </p:nvSpPr>
        <p:spPr>
          <a:xfrm>
            <a:off x="1929384" y="2782824"/>
            <a:ext cx="4654296" cy="2546096"/>
          </a:xfrm>
          <a:custGeom>
            <a:avLst/>
            <a:gdLst>
              <a:gd name="connsiteX0" fmla="*/ 0 w 4654296"/>
              <a:gd name="connsiteY0" fmla="*/ 2493264 h 2596896"/>
              <a:gd name="connsiteX1" fmla="*/ 1024128 w 4654296"/>
              <a:gd name="connsiteY1" fmla="*/ 51816 h 2596896"/>
              <a:gd name="connsiteX2" fmla="*/ 2139696 w 4654296"/>
              <a:gd name="connsiteY2" fmla="*/ 2182368 h 2596896"/>
              <a:gd name="connsiteX3" fmla="*/ 4654296 w 4654296"/>
              <a:gd name="connsiteY3" fmla="*/ 2538984 h 2596896"/>
              <a:gd name="connsiteX4" fmla="*/ 4654296 w 4654296"/>
              <a:gd name="connsiteY4" fmla="*/ 2538984 h 2596896"/>
              <a:gd name="connsiteX0" fmla="*/ 0 w 4654296"/>
              <a:gd name="connsiteY0" fmla="*/ 2462784 h 2561336"/>
              <a:gd name="connsiteX1" fmla="*/ 509016 w 4654296"/>
              <a:gd name="connsiteY1" fmla="*/ 51816 h 2561336"/>
              <a:gd name="connsiteX2" fmla="*/ 2139696 w 4654296"/>
              <a:gd name="connsiteY2" fmla="*/ 2151888 h 2561336"/>
              <a:gd name="connsiteX3" fmla="*/ 4654296 w 4654296"/>
              <a:gd name="connsiteY3" fmla="*/ 2508504 h 2561336"/>
              <a:gd name="connsiteX4" fmla="*/ 4654296 w 4654296"/>
              <a:gd name="connsiteY4" fmla="*/ 2508504 h 2561336"/>
              <a:gd name="connsiteX0" fmla="*/ 0 w 4654296"/>
              <a:gd name="connsiteY0" fmla="*/ 2410968 h 2509520"/>
              <a:gd name="connsiteX1" fmla="*/ 509016 w 4654296"/>
              <a:gd name="connsiteY1" fmla="*/ 0 h 2509520"/>
              <a:gd name="connsiteX2" fmla="*/ 2139696 w 4654296"/>
              <a:gd name="connsiteY2" fmla="*/ 2100072 h 2509520"/>
              <a:gd name="connsiteX3" fmla="*/ 4654296 w 4654296"/>
              <a:gd name="connsiteY3" fmla="*/ 2456688 h 2509520"/>
              <a:gd name="connsiteX4" fmla="*/ 4654296 w 4654296"/>
              <a:gd name="connsiteY4" fmla="*/ 2456688 h 2509520"/>
              <a:gd name="connsiteX0" fmla="*/ 0 w 4654296"/>
              <a:gd name="connsiteY0" fmla="*/ 2447544 h 2546096"/>
              <a:gd name="connsiteX1" fmla="*/ 509016 w 4654296"/>
              <a:gd name="connsiteY1" fmla="*/ 36576 h 2546096"/>
              <a:gd name="connsiteX2" fmla="*/ 2139696 w 4654296"/>
              <a:gd name="connsiteY2" fmla="*/ 2136648 h 2546096"/>
              <a:gd name="connsiteX3" fmla="*/ 4654296 w 4654296"/>
              <a:gd name="connsiteY3" fmla="*/ 2493264 h 2546096"/>
              <a:gd name="connsiteX4" fmla="*/ 4654296 w 4654296"/>
              <a:gd name="connsiteY4" fmla="*/ 2493264 h 25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4296" h="2546096">
                <a:moveTo>
                  <a:pt x="0" y="2447544"/>
                </a:moveTo>
                <a:cubicBezTo>
                  <a:pt x="333756" y="1252728"/>
                  <a:pt x="326136" y="0"/>
                  <a:pt x="509016" y="36576"/>
                </a:cubicBezTo>
                <a:cubicBezTo>
                  <a:pt x="935736" y="94488"/>
                  <a:pt x="1448816" y="1727200"/>
                  <a:pt x="2139696" y="2136648"/>
                </a:cubicBezTo>
                <a:cubicBezTo>
                  <a:pt x="2830576" y="2546096"/>
                  <a:pt x="4654296" y="2493264"/>
                  <a:pt x="4654296" y="2493264"/>
                </a:cubicBezTo>
                <a:lnTo>
                  <a:pt x="4654296" y="2493264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41235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Distribuzione di probabilità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9" name="Rectangle 438"/>
          <p:cNvSpPr/>
          <p:nvPr/>
        </p:nvSpPr>
        <p:spPr>
          <a:xfrm>
            <a:off x="304800" y="1219200"/>
            <a:ext cx="8458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Esistono molte distribuzioni ma solo alcune vengono utilizzate frequentemente in statistica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2369403"/>
            <a:ext cx="3581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00FF"/>
                </a:solidFill>
              </a:rPr>
              <a:t>Variabili discrete: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91200" y="2362200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0000FF"/>
                </a:solidFill>
              </a:rPr>
              <a:t>Variabili continue: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2967335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Binomiale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67400" y="2971800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Normale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67400" y="3424535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67400" y="3881735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F...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" y="3424535"/>
            <a:ext cx="198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Poisson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69871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Distribuzione di probabilità discrete: binomiale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9" name="Rectangle 438"/>
          <p:cNvSpPr/>
          <p:nvPr/>
        </p:nvSpPr>
        <p:spPr>
          <a:xfrm>
            <a:off x="228600" y="1214735"/>
            <a:ext cx="8458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Descrive il numero di successi in un campione di n osservazioni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1" y="2891135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2. Osservazione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438401" y="31242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38401" y="31242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429001" y="2895600"/>
            <a:ext cx="3200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1 (successo)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29001" y="3576935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0 (insucesso)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4800" y="22098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1. Numero finito di osservazioni (n)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4800" y="4262735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3. Probabilità nota e costante che si verifichi un successo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5177135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4. Indipendenza della osservazioni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30524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Esempio: binomiale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439" name="Rectangle 438"/>
          <p:cNvSpPr/>
          <p:nvPr/>
        </p:nvSpPr>
        <p:spPr>
          <a:xfrm>
            <a:off x="228600" y="1214735"/>
            <a:ext cx="8458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Numero di studenti maschi in una classe di 50 studenti (25 F-25 M)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1" y="2891135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2. Studente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438401" y="3124200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438401" y="31242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429001" y="2895600"/>
            <a:ext cx="3200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maschio (insuccesso)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29000" y="3576935"/>
            <a:ext cx="3505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femmina (successo)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4800" y="22098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1. Numero finito di osservazioni=n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4800" y="4262735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3. Probabilità nota e costante che si verifichi un successo=50?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800" y="5024735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4. Indipendenza della osservazioni: campionamento casuale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09809A-2CCA-47F3-8D0B-DB1135627341}" type="slidenum">
              <a:rPr lang="it-IT" smtClean="0"/>
              <a:pPr/>
              <a:t>9</a:t>
            </a:fld>
            <a:endParaRPr lang="it-IT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28600" y="226547"/>
            <a:ext cx="69871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it-IT" sz="2800" dirty="0" smtClean="0"/>
              <a:t>Distribuzione di probabilità discrete: binomiale</a:t>
            </a:r>
            <a:endParaRPr lang="it-IT" sz="2800" dirty="0"/>
          </a:p>
        </p:txBody>
      </p:sp>
      <p:sp>
        <p:nvSpPr>
          <p:cNvPr id="7172" name="Line 189"/>
          <p:cNvSpPr>
            <a:spLocks noChangeShapeType="1"/>
          </p:cNvSpPr>
          <p:nvPr/>
        </p:nvSpPr>
        <p:spPr bwMode="auto">
          <a:xfrm>
            <a:off x="0" y="838200"/>
            <a:ext cx="7772400" cy="0"/>
          </a:xfrm>
          <a:prstGeom prst="line">
            <a:avLst/>
          </a:prstGeom>
          <a:noFill/>
          <a:ln w="25400">
            <a:solidFill>
              <a:srgbClr val="0C129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228600" y="1062335"/>
            <a:ext cx="8458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Estrazione di 4 studenti (n=4)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914400" y="1981200"/>
            <a:ext cx="0" cy="2590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14400" y="4572000"/>
            <a:ext cx="56388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 rot="16200000">
            <a:off x="-729734" y="3076545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 smtClean="0"/>
              <a:t>Probabilità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600200" y="4659868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743200" y="4659868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86200" y="4659868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953000" y="4659868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19800" y="4659868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4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334000" y="990600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Probabilità di estrarre una femmina=0.5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524000" y="3962400"/>
            <a:ext cx="60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P?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667000" y="3962400"/>
            <a:ext cx="60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P?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810000" y="3962400"/>
            <a:ext cx="60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P?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876800" y="3962400"/>
            <a:ext cx="60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P?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943600" y="3962400"/>
            <a:ext cx="60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P?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971800" y="4953000"/>
            <a:ext cx="3276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 smtClean="0"/>
              <a:t>Numero di femmine</a:t>
            </a:r>
          </a:p>
        </p:txBody>
      </p:sp>
      <p:pic>
        <p:nvPicPr>
          <p:cNvPr id="15362" name="Picture 2" descr="http://t3.gstatic.com/images?q=tbn:ANd9GcTubOHRJrni87GWC04QOgjHwzSog0UYmkFrXW5xAmWYHfxHePMCq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0950" y="1905000"/>
            <a:ext cx="1543050" cy="1152526"/>
          </a:xfrm>
          <a:prstGeom prst="rect">
            <a:avLst/>
          </a:prstGeo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429000"/>
            <a:ext cx="409575" cy="44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6025" y="3429000"/>
            <a:ext cx="409575" cy="44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895600"/>
            <a:ext cx="409575" cy="44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6025" y="2895600"/>
            <a:ext cx="409575" cy="44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429000"/>
            <a:ext cx="409575" cy="44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3025" y="3429000"/>
            <a:ext cx="409575" cy="44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3025" y="2895600"/>
            <a:ext cx="409575" cy="44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3891" y="3429000"/>
            <a:ext cx="409575" cy="44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3891" y="2895600"/>
            <a:ext cx="409575" cy="44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892426"/>
            <a:ext cx="409575" cy="44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892426"/>
            <a:ext cx="491066" cy="46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6334" y="2895600"/>
            <a:ext cx="491066" cy="46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5334" y="3425826"/>
            <a:ext cx="491066" cy="46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2534" y="3425826"/>
            <a:ext cx="491066" cy="46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892426"/>
            <a:ext cx="491066" cy="46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422652"/>
            <a:ext cx="491066" cy="46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8334" y="3425826"/>
            <a:ext cx="491066" cy="46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895600"/>
            <a:ext cx="491066" cy="46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425826"/>
            <a:ext cx="491066" cy="46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0534" y="2895600"/>
            <a:ext cx="491066" cy="46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946</Words>
  <Application>Microsoft Office PowerPoint</Application>
  <PresentationFormat>On-screen Show (4:3)</PresentationFormat>
  <Paragraphs>212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Ekvation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Lorenzo Marini</dc:creator>
  <cp:lastModifiedBy>Lorenzo Marini</cp:lastModifiedBy>
  <cp:revision>155</cp:revision>
  <dcterms:created xsi:type="dcterms:W3CDTF">2006-08-16T00:00:00Z</dcterms:created>
  <dcterms:modified xsi:type="dcterms:W3CDTF">2013-10-14T15:45:47Z</dcterms:modified>
</cp:coreProperties>
</file>