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5" r:id="rId10"/>
    <p:sldId id="264" r:id="rId11"/>
    <p:sldId id="278" r:id="rId12"/>
    <p:sldId id="282" r:id="rId13"/>
    <p:sldId id="279" r:id="rId14"/>
    <p:sldId id="265" r:id="rId15"/>
    <p:sldId id="266" r:id="rId16"/>
    <p:sldId id="275" r:id="rId17"/>
    <p:sldId id="267" r:id="rId18"/>
    <p:sldId id="273" r:id="rId19"/>
    <p:sldId id="274" r:id="rId20"/>
    <p:sldId id="268" r:id="rId21"/>
    <p:sldId id="269" r:id="rId22"/>
    <p:sldId id="272" r:id="rId23"/>
    <p:sldId id="277" r:id="rId24"/>
    <p:sldId id="276" r:id="rId25"/>
    <p:sldId id="280" r:id="rId26"/>
    <p:sldId id="284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C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61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1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496979"/>
            <a:ext cx="85344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Diversità nello spazio e nel tempo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(“Beta-diversity”)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Partizione additiva della diversità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2287250"/>
            <a:ext cx="396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2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-diversity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piccola è pari a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-diversity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immediatamente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successiva</a:t>
            </a:r>
            <a:endParaRPr lang="sv-SE" sz="2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858000" y="45720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7848600" y="45720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781800" y="44958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6830005" y="1752600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6830005" y="3124200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6830005" y="2438400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6677605" y="1600200"/>
            <a:ext cx="21336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5943600" y="4495800"/>
            <a:ext cx="13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plot</a:t>
            </a:r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57200" y="4092635"/>
            <a:ext cx="19812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plot</a:t>
            </a:r>
            <a:r>
              <a:rPr lang="sv-SE" sz="2800" baseline="-25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sito</a:t>
            </a:r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363405" y="312420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sito</a:t>
            </a:r>
            <a:endParaRPr lang="sv-SE" sz="2800" dirty="0"/>
          </a:p>
        </p:txBody>
      </p:sp>
      <p:sp>
        <p:nvSpPr>
          <p:cNvPr id="24" name="Rectangle 23"/>
          <p:cNvSpPr/>
          <p:nvPr/>
        </p:nvSpPr>
        <p:spPr>
          <a:xfrm>
            <a:off x="7329250" y="251460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sito</a:t>
            </a:r>
            <a:endParaRPr lang="sv-SE" sz="2800" dirty="0"/>
          </a:p>
        </p:txBody>
      </p:sp>
      <p:sp>
        <p:nvSpPr>
          <p:cNvPr id="25" name="Rectangle 24"/>
          <p:cNvSpPr/>
          <p:nvPr/>
        </p:nvSpPr>
        <p:spPr>
          <a:xfrm>
            <a:off x="7329250" y="1838980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sito</a:t>
            </a:r>
            <a:endParaRPr lang="sv-SE" sz="2800" dirty="0"/>
          </a:p>
        </p:txBody>
      </p:sp>
      <p:sp>
        <p:nvSpPr>
          <p:cNvPr id="26" name="Rectangle 25"/>
          <p:cNvSpPr/>
          <p:nvPr/>
        </p:nvSpPr>
        <p:spPr>
          <a:xfrm>
            <a:off x="6144205" y="1066800"/>
            <a:ext cx="13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sito</a:t>
            </a:r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858000" y="4495800"/>
            <a:ext cx="13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plot</a:t>
            </a:r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7848600" y="4495800"/>
            <a:ext cx="13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800" baseline="-25000" dirty="0" err="1" smtClean="0">
                <a:latin typeface="Arial" pitchFamily="34" charset="0"/>
                <a:cs typeface="Arial" pitchFamily="34" charset="0"/>
              </a:rPr>
              <a:t>plot</a:t>
            </a:r>
            <a:endParaRPr lang="it-IT" sz="2800" baseline="-250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04800" y="1219200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Esempio a due scale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9220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Applicazione: Partizione additiva della diversità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0" y="1726287"/>
            <a:ext cx="990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50087"/>
            <a:ext cx="8319404" cy="350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838200"/>
            <a:ext cx="9144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200" dirty="0" smtClean="0"/>
              <a:t>“High mobility reduces beta-diversity among </a:t>
            </a:r>
            <a:r>
              <a:rPr lang="en-GB" sz="2200" dirty="0" err="1" smtClean="0"/>
              <a:t>orthopteran</a:t>
            </a:r>
            <a:r>
              <a:rPr lang="en-GB" sz="2200" dirty="0" smtClean="0"/>
              <a:t> communities”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166955"/>
            <a:ext cx="91440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000" dirty="0" smtClean="0"/>
              <a:t>4 </a:t>
            </a:r>
            <a:r>
              <a:rPr lang="en-GB" sz="2000" dirty="0" err="1" smtClean="0"/>
              <a:t>classi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gestione</a:t>
            </a:r>
            <a:r>
              <a:rPr lang="en-GB" sz="2000" dirty="0" smtClean="0"/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err="1" smtClean="0"/>
              <a:t>intensiva</a:t>
            </a:r>
            <a:r>
              <a:rPr lang="en-GB" sz="2000" dirty="0" smtClean="0"/>
              <a:t>, </a:t>
            </a:r>
            <a:r>
              <a:rPr lang="en-GB" sz="2000" dirty="0" err="1" smtClean="0"/>
              <a:t>poco</a:t>
            </a:r>
            <a:r>
              <a:rPr lang="en-GB" sz="2000" dirty="0" smtClean="0"/>
              <a:t> </a:t>
            </a:r>
            <a:r>
              <a:rPr lang="en-GB" sz="2000" dirty="0" err="1" smtClean="0"/>
              <a:t>intensiva</a:t>
            </a:r>
            <a:r>
              <a:rPr lang="en-GB" sz="2000" dirty="0" smtClean="0"/>
              <a:t>, </a:t>
            </a:r>
            <a:r>
              <a:rPr lang="en-GB" sz="2000" dirty="0" err="1" smtClean="0"/>
              <a:t>estensiva</a:t>
            </a:r>
            <a:r>
              <a:rPr lang="en-GB" sz="2000" dirty="0" smtClean="0"/>
              <a:t>, </a:t>
            </a:r>
            <a:r>
              <a:rPr lang="en-GB" sz="2000" dirty="0" err="1" smtClean="0"/>
              <a:t>molto</a:t>
            </a:r>
            <a:r>
              <a:rPr lang="en-GB" sz="2000" dirty="0" smtClean="0"/>
              <a:t> </a:t>
            </a:r>
            <a:r>
              <a:rPr lang="en-GB" sz="2000" dirty="0" err="1" smtClean="0"/>
              <a:t>estensiva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943600"/>
            <a:ext cx="91440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000" dirty="0" smtClean="0"/>
              <a:t>3 scale:</a:t>
            </a:r>
          </a:p>
          <a:p>
            <a:pPr lvl="0">
              <a:spcBef>
                <a:spcPct val="0"/>
              </a:spcBef>
              <a:defRPr/>
            </a:pPr>
            <a:r>
              <a:rPr lang="en-GB" sz="2000" dirty="0" smtClean="0"/>
              <a:t>1-m plot, </a:t>
            </a:r>
            <a:r>
              <a:rPr lang="en-GB" sz="2000" dirty="0" err="1" smtClean="0"/>
              <a:t>prato</a:t>
            </a:r>
            <a:r>
              <a:rPr lang="en-GB" sz="2000" dirty="0" smtClean="0"/>
              <a:t> (100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), </a:t>
            </a:r>
            <a:r>
              <a:rPr lang="en-GB" sz="2000" dirty="0" err="1" smtClean="0"/>
              <a:t>paesaggio</a:t>
            </a:r>
            <a:r>
              <a:rPr lang="en-GB" sz="2000" dirty="0" smtClean="0"/>
              <a:t> (20 km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9220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Applicazione: Partizione additiva della diversità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0" y="1726287"/>
            <a:ext cx="990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838200"/>
            <a:ext cx="9144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200" dirty="0" smtClean="0"/>
              <a:t>“High mobility reduces beta-diversity among </a:t>
            </a:r>
            <a:r>
              <a:rPr lang="en-GB" sz="2200" dirty="0" err="1" smtClean="0"/>
              <a:t>orthopteran</a:t>
            </a:r>
            <a:r>
              <a:rPr lang="en-GB" sz="2200" dirty="0" smtClean="0"/>
              <a:t> communities”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752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914400" y="2590800"/>
            <a:ext cx="685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838200" y="44958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219200" y="16002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plot</a:t>
            </a:r>
            <a:endParaRPr lang="sv-SE" sz="2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676400" y="25908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prato</a:t>
            </a:r>
            <a:endParaRPr lang="sv-SE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057400" y="44958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paesaggio</a:t>
            </a:r>
            <a:endParaRPr lang="sv-SE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990600" y="2743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1066800" y="2057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43000" y="4800600"/>
            <a:ext cx="228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Arrow Connector 19"/>
          <p:cNvCxnSpPr>
            <a:stCxn id="19" idx="0"/>
            <a:endCxn id="11" idx="2"/>
          </p:cNvCxnSpPr>
          <p:nvPr/>
        </p:nvCxnSpPr>
        <p:spPr>
          <a:xfrm flipV="1">
            <a:off x="1257300" y="3810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029200" y="2421523"/>
            <a:ext cx="41148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200" dirty="0" err="1" smtClean="0"/>
              <a:t>Ipotesi</a:t>
            </a:r>
            <a:r>
              <a:rPr lang="en-GB" sz="2200" dirty="0" smtClean="0"/>
              <a:t>: La </a:t>
            </a:r>
            <a:r>
              <a:rPr lang="en-GB" sz="2200" dirty="0" err="1" smtClean="0"/>
              <a:t>mobilità</a:t>
            </a:r>
            <a:r>
              <a:rPr lang="en-GB" sz="2200" dirty="0" smtClean="0"/>
              <a:t> </a:t>
            </a:r>
            <a:r>
              <a:rPr lang="en-GB" sz="2200" dirty="0" err="1" smtClean="0"/>
              <a:t>delle</a:t>
            </a:r>
            <a:r>
              <a:rPr lang="en-GB" sz="2200" dirty="0" smtClean="0"/>
              <a:t> specie </a:t>
            </a:r>
            <a:r>
              <a:rPr lang="en-GB" sz="2200" dirty="0" err="1" smtClean="0"/>
              <a:t>altera</a:t>
            </a:r>
            <a:r>
              <a:rPr lang="en-GB" sz="2200" dirty="0" smtClean="0"/>
              <a:t> </a:t>
            </a:r>
            <a:r>
              <a:rPr lang="en-GB" sz="2200" dirty="0" err="1" smtClean="0"/>
              <a:t>l´organizzazione</a:t>
            </a:r>
            <a:r>
              <a:rPr lang="en-GB" sz="2200" dirty="0" smtClean="0"/>
              <a:t> </a:t>
            </a:r>
            <a:r>
              <a:rPr lang="en-GB" sz="2200" dirty="0" err="1" smtClean="0"/>
              <a:t>della</a:t>
            </a:r>
            <a:r>
              <a:rPr lang="en-GB" sz="2200" dirty="0" smtClean="0"/>
              <a:t> </a:t>
            </a:r>
            <a:r>
              <a:rPr lang="en-GB" sz="2200" dirty="0" err="1" smtClean="0"/>
              <a:t>diversità</a:t>
            </a:r>
            <a:r>
              <a:rPr lang="en-GB" sz="2200" dirty="0" smtClean="0"/>
              <a:t> </a:t>
            </a:r>
            <a:r>
              <a:rPr lang="en-GB" sz="2200" dirty="0" err="1" smtClean="0"/>
              <a:t>nella</a:t>
            </a:r>
            <a:r>
              <a:rPr lang="en-GB" sz="2200" dirty="0" smtClean="0"/>
              <a:t> </a:t>
            </a:r>
            <a:r>
              <a:rPr lang="en-GB" sz="2200" dirty="0" err="1" smtClean="0"/>
              <a:t>spazio</a:t>
            </a:r>
            <a:r>
              <a:rPr lang="en-GB" sz="2200" dirty="0" smtClean="0"/>
              <a:t>?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0" y="2133600"/>
            <a:ext cx="990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0110"/>
            <a:ext cx="7901729" cy="45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9220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Applicazione: Partizione additiva della diversità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5893712"/>
            <a:ext cx="922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Cosa concludiamo dal punto di vista della conservazione?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480060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ounded Rectangle 3"/>
          <p:cNvSpPr/>
          <p:nvPr/>
        </p:nvSpPr>
        <p:spPr>
          <a:xfrm>
            <a:off x="3962400" y="4953000"/>
            <a:ext cx="1295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6553200" y="4876800"/>
            <a:ext cx="1371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6096000"/>
            <a:ext cx="769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000" y="1219200"/>
            <a:ext cx="0" cy="487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Turnover non direzionale: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coppie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327660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1066800" y="175260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53340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5486400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 rot="16200000">
            <a:off x="-2283768" y="3426770"/>
            <a:ext cx="533400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Tempo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81200" y="6172200"/>
            <a:ext cx="533400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Spazio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19200" y="5029200"/>
            <a:ext cx="1219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66800" y="3505200"/>
            <a:ext cx="1600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T1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90600" y="1981200"/>
            <a:ext cx="1600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T2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62400" y="5029200"/>
            <a:ext cx="1219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553200" y="5105400"/>
            <a:ext cx="1219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4800600"/>
            <a:ext cx="561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sv-SE" sz="28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5562600" y="4953000"/>
            <a:ext cx="561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sv-SE" sz="28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371600" y="4495800"/>
            <a:ext cx="78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Sito 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84621" y="46482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Sito 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51588" y="45720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Sito C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00400" y="2051446"/>
            <a:ext cx="57150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esiste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più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gerarchia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campionamento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s.sciencedirect.com/content/image/1-s2.0-S1574954110000646-g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524000"/>
            <a:ext cx="3048000" cy="4362633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Pairwise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-diversity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1539389"/>
            <a:ext cx="4114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Pairwise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-diversity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33800" y="2987189"/>
            <a:ext cx="25146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Abbondanza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0800" y="2987189"/>
            <a:ext cx="2971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Presenza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assenza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flipH="1">
            <a:off x="4991100" y="1970276"/>
            <a:ext cx="1409700" cy="10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9" idx="0"/>
          </p:cNvCxnSpPr>
          <p:nvPr/>
        </p:nvCxnSpPr>
        <p:spPr>
          <a:xfrm>
            <a:off x="6400800" y="1970276"/>
            <a:ext cx="1485900" cy="10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191000" y="4261247"/>
            <a:ext cx="41148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Molti</a:t>
            </a:r>
            <a:r>
              <a:rPr lang="sv-SE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indici</a:t>
            </a:r>
            <a:endParaRPr lang="sv-SE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Tutti </a:t>
            </a:r>
            <a:r>
              <a:rPr lang="sv-SE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variano</a:t>
            </a:r>
            <a:r>
              <a:rPr lang="sv-SE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0 a 1</a:t>
            </a:r>
            <a:endParaRPr lang="it-IT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5877579"/>
            <a:ext cx="2286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Comunità</a:t>
            </a:r>
            <a:r>
              <a:rPr lang="sv-S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identiche</a:t>
            </a:r>
            <a:endParaRPr lang="it-IT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884366"/>
            <a:ext cx="2133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Comunità</a:t>
            </a:r>
            <a:endParaRPr lang="sv-SE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completamente</a:t>
            </a:r>
            <a:r>
              <a:rPr lang="sv-S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diverse</a:t>
            </a:r>
            <a:endParaRPr lang="it-IT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Pairwise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-diversity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676400"/>
            <a:ext cx="1676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ight Arrow 19"/>
          <p:cNvSpPr/>
          <p:nvPr/>
        </p:nvSpPr>
        <p:spPr>
          <a:xfrm>
            <a:off x="3124200" y="30480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Isosceles Triangle 20"/>
          <p:cNvSpPr/>
          <p:nvPr/>
        </p:nvSpPr>
        <p:spPr>
          <a:xfrm>
            <a:off x="5181600" y="2362200"/>
            <a:ext cx="1600200" cy="1600200"/>
          </a:xfrm>
          <a:prstGeom prst="triangle">
            <a:avLst>
              <a:gd name="adj" fmla="val 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 rot="16200000">
            <a:off x="1153022" y="1239957"/>
            <a:ext cx="65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A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1419130" y="1239957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B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1719121" y="1239957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C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023920" y="124970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D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328720" y="124970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E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633520" y="124970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F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4886822" y="4221503"/>
            <a:ext cx="65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A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5152930" y="4221503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B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5452921" y="422150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C</a:t>
            </a:r>
          </a:p>
        </p:txBody>
      </p:sp>
      <p:sp>
        <p:nvSpPr>
          <p:cNvPr id="31" name="Rectangle 30"/>
          <p:cNvSpPr/>
          <p:nvPr/>
        </p:nvSpPr>
        <p:spPr>
          <a:xfrm rot="16200000">
            <a:off x="5757720" y="423124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D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6062520" y="423124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E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6367320" y="423124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1840" y="2286000"/>
            <a:ext cx="65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31818" y="2590800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31818" y="2889646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31818" y="319742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818" y="350222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31818" y="3807023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0199" y="1600200"/>
            <a:ext cx="892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0176" y="1905000"/>
            <a:ext cx="902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0176" y="2203846"/>
            <a:ext cx="912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0176" y="2511623"/>
            <a:ext cx="912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4985" y="2816423"/>
            <a:ext cx="902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0595" y="3121223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5368" y="3423046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0176" y="3730823"/>
            <a:ext cx="912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H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0251" y="4035623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0595" y="4340423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Specie 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05400" y="38862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3505200" y="51816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ounded Rectangle 51"/>
          <p:cNvSpPr/>
          <p:nvPr/>
        </p:nvSpPr>
        <p:spPr>
          <a:xfrm>
            <a:off x="3581400" y="5410200"/>
            <a:ext cx="8382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ounded Rectangle 52"/>
          <p:cNvSpPr/>
          <p:nvPr/>
        </p:nvSpPr>
        <p:spPr>
          <a:xfrm>
            <a:off x="3886200" y="5486400"/>
            <a:ext cx="838200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ctangle 53"/>
          <p:cNvSpPr/>
          <p:nvPr/>
        </p:nvSpPr>
        <p:spPr>
          <a:xfrm>
            <a:off x="4679911" y="5638800"/>
            <a:ext cx="65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95600" y="5638800"/>
            <a:ext cx="65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Sito 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Partizione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presenza/assenza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295400"/>
            <a:ext cx="38090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600200"/>
            <a:ext cx="15096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3125688"/>
            <a:ext cx="7772400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Differenza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</a:t>
            </a: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724400"/>
            <a:ext cx="30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Sostituzione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</a:t>
            </a:r>
            <a:endParaRPr lang="it-IT" sz="2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0089" y="2590800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Jaccard</a:t>
            </a:r>
            <a:endParaRPr lang="it-IT" sz="20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57790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Partizione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presenza/assenza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981200"/>
            <a:ext cx="4038600" cy="14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4038600"/>
            <a:ext cx="37389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1143000"/>
            <a:ext cx="4104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Differenza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90800" y="2743200"/>
            <a:ext cx="1752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1219200" y="2362200"/>
            <a:ext cx="22098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1981200" y="3733800"/>
            <a:ext cx="6096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2971800" y="37338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Partizione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presenza/assenza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2209800"/>
            <a:ext cx="1387235" cy="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3886200"/>
            <a:ext cx="20574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1981200"/>
            <a:ext cx="4038600" cy="14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505200" y="2743200"/>
            <a:ext cx="838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ounded Rectangle 10"/>
          <p:cNvSpPr/>
          <p:nvPr/>
        </p:nvSpPr>
        <p:spPr>
          <a:xfrm>
            <a:off x="1219200" y="2362200"/>
            <a:ext cx="12954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81000" y="1143000"/>
            <a:ext cx="4742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Sostituzione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 (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replacement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2000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0.gstatic.com/images?q=tbn:ANd9GcQdxJx_JAJJHLDhEYrY8G039l4fyYOM1sO1XNlmdH05Sfva8RJ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65466" y="2819400"/>
            <a:ext cx="435334" cy="45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3940076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1. </a:t>
            </a:r>
            <a:r>
              <a:rPr lang="en-GB" sz="2200" dirty="0" err="1" smtClean="0"/>
              <a:t>Esistono</a:t>
            </a:r>
            <a:r>
              <a:rPr lang="en-GB" sz="2200" dirty="0" smtClean="0"/>
              <a:t> </a:t>
            </a:r>
            <a:r>
              <a:rPr lang="en-GB" sz="2200" dirty="0" err="1" smtClean="0"/>
              <a:t>molti</a:t>
            </a:r>
            <a:r>
              <a:rPr lang="en-GB" sz="2200" dirty="0" smtClean="0"/>
              <a:t> </a:t>
            </a:r>
            <a:r>
              <a:rPr lang="en-GB" sz="2200" dirty="0" err="1" smtClean="0"/>
              <a:t>indici</a:t>
            </a:r>
            <a:r>
              <a:rPr lang="en-GB" sz="2200" dirty="0" smtClean="0"/>
              <a:t> cha </a:t>
            </a:r>
            <a:r>
              <a:rPr lang="en-GB" sz="2200" dirty="0" err="1" smtClean="0"/>
              <a:t>danno</a:t>
            </a:r>
            <a:r>
              <a:rPr lang="en-GB" sz="2200" dirty="0" smtClean="0"/>
              <a:t> </a:t>
            </a:r>
            <a:r>
              <a:rPr lang="en-GB" sz="2200" dirty="0" err="1" smtClean="0"/>
              <a:t>diversa</a:t>
            </a:r>
            <a:r>
              <a:rPr lang="en-GB" sz="2200" dirty="0" smtClean="0"/>
              <a:t> </a:t>
            </a:r>
            <a:r>
              <a:rPr lang="en-GB" sz="2200" dirty="0" err="1" smtClean="0"/>
              <a:t>enfasi</a:t>
            </a:r>
            <a:r>
              <a:rPr lang="en-GB" sz="2200" dirty="0" smtClean="0"/>
              <a:t> </a:t>
            </a:r>
            <a:r>
              <a:rPr lang="en-GB" sz="2200" dirty="0" err="1" smtClean="0"/>
              <a:t>ai</a:t>
            </a:r>
            <a:r>
              <a:rPr lang="en-GB" sz="2200" dirty="0" smtClean="0"/>
              <a:t> </a:t>
            </a:r>
            <a:r>
              <a:rPr lang="en-GB" sz="2200" dirty="0" err="1" smtClean="0"/>
              <a:t>vari</a:t>
            </a:r>
            <a:r>
              <a:rPr lang="en-GB" sz="2200" dirty="0" smtClean="0"/>
              <a:t> </a:t>
            </a:r>
            <a:r>
              <a:rPr lang="en-GB" sz="2200" dirty="0" err="1" smtClean="0"/>
              <a:t>aspetti</a:t>
            </a:r>
            <a:r>
              <a:rPr lang="en-GB" sz="2200" dirty="0" smtClean="0"/>
              <a:t> </a:t>
            </a:r>
            <a:r>
              <a:rPr lang="en-GB" sz="2200" dirty="0" err="1" smtClean="0"/>
              <a:t>di</a:t>
            </a:r>
            <a:r>
              <a:rPr lang="en-GB" sz="2200" dirty="0" smtClean="0"/>
              <a:t> </a:t>
            </a:r>
            <a:r>
              <a:rPr lang="en-GB" sz="2200" dirty="0" err="1" smtClean="0"/>
              <a:t>questa</a:t>
            </a:r>
            <a:r>
              <a:rPr lang="en-GB" sz="2200" dirty="0" smtClean="0"/>
              <a:t> </a:t>
            </a:r>
            <a:r>
              <a:rPr lang="en-GB" sz="2200" dirty="0" err="1" smtClean="0"/>
              <a:t>dissimilarità</a:t>
            </a:r>
            <a:r>
              <a:rPr lang="en-GB" sz="22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Il </a:t>
            </a:r>
            <a:r>
              <a:rPr lang="en-GB" sz="2200" dirty="0" err="1" smtClean="0"/>
              <a:t>termine</a:t>
            </a:r>
            <a:r>
              <a:rPr lang="en-GB" sz="2200" dirty="0" smtClean="0"/>
              <a:t> ‘beta diversity’ </a:t>
            </a:r>
            <a:r>
              <a:rPr lang="en-GB" sz="2200" dirty="0" err="1" smtClean="0"/>
              <a:t>indica</a:t>
            </a:r>
            <a:r>
              <a:rPr lang="en-GB" sz="2200" dirty="0" smtClean="0"/>
              <a:t>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delle</a:t>
            </a:r>
            <a:r>
              <a:rPr lang="en-GB" sz="2200" dirty="0" smtClean="0"/>
              <a:t> </a:t>
            </a:r>
            <a:r>
              <a:rPr lang="en-GB" sz="2200" dirty="0" err="1" smtClean="0"/>
              <a:t>molteplici</a:t>
            </a:r>
            <a:r>
              <a:rPr lang="en-GB" sz="2200" dirty="0" smtClean="0"/>
              <a:t> </a:t>
            </a:r>
            <a:r>
              <a:rPr lang="en-GB" sz="2200" dirty="0" err="1" smtClean="0"/>
              <a:t>misure</a:t>
            </a:r>
            <a:r>
              <a:rPr lang="en-GB" sz="2200" dirty="0" smtClean="0"/>
              <a:t> </a:t>
            </a:r>
            <a:r>
              <a:rPr lang="en-GB" sz="2200" dirty="0" err="1" smtClean="0"/>
              <a:t>di</a:t>
            </a:r>
            <a:r>
              <a:rPr lang="en-GB" sz="2200" dirty="0" smtClean="0"/>
              <a:t> </a:t>
            </a:r>
            <a:r>
              <a:rPr lang="en-GB" sz="2200" dirty="0" err="1" smtClean="0"/>
              <a:t>dissimilarità</a:t>
            </a:r>
            <a:r>
              <a:rPr lang="en-GB" sz="2200" dirty="0" smtClean="0"/>
              <a:t> </a:t>
            </a:r>
            <a:r>
              <a:rPr lang="en-GB" sz="2200" dirty="0" err="1" smtClean="0"/>
              <a:t>nella</a:t>
            </a:r>
            <a:r>
              <a:rPr lang="en-GB" sz="2200" dirty="0" smtClean="0"/>
              <a:t> </a:t>
            </a:r>
            <a:r>
              <a:rPr lang="en-GB" sz="2200" dirty="0" err="1" smtClean="0"/>
              <a:t>composizione</a:t>
            </a:r>
            <a:r>
              <a:rPr lang="en-GB" sz="2200" dirty="0" smtClean="0"/>
              <a:t> </a:t>
            </a:r>
            <a:r>
              <a:rPr lang="en-GB" sz="2200" dirty="0" err="1" smtClean="0"/>
              <a:t>specifica</a:t>
            </a:r>
            <a:r>
              <a:rPr lang="en-GB" sz="2200" dirty="0" smtClean="0"/>
              <a:t> </a:t>
            </a:r>
            <a:endParaRPr lang="sv-SE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2362200"/>
            <a:ext cx="1524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/>
          <p:cNvSpPr/>
          <p:nvPr/>
        </p:nvSpPr>
        <p:spPr>
          <a:xfrm>
            <a:off x="4800600" y="2438400"/>
            <a:ext cx="1600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8956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304800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2438400"/>
            <a:ext cx="47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7400" y="2438400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76800" y="2590800"/>
            <a:ext cx="487456" cy="35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29199" y="2971799"/>
            <a:ext cx="470647" cy="3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14400" y="2667000"/>
            <a:ext cx="106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A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3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399" y="2514600"/>
            <a:ext cx="54722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400800" y="2667000"/>
            <a:ext cx="1219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B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6324" name="Picture 4" descr="http://t3.gstatic.com/images?q=tbn:ANd9GcTiOjClXzsv9dqoPJNtITHM0gmU_uJOMUtG0U6LouDhTT3AV3JQx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67000" y="2895600"/>
            <a:ext cx="611322" cy="381000"/>
          </a:xfrm>
          <a:prstGeom prst="rect">
            <a:avLst/>
          </a:prstGeom>
          <a:noFill/>
        </p:spPr>
      </p:pic>
      <p:pic>
        <p:nvPicPr>
          <p:cNvPr id="56326" name="Picture 6" descr="http://t1.gstatic.com/images?q=tbn:ANd9GcR-ejb9fzGLmlcsExrI-g7S7ccV36H6yvD0sADbGRrmZiKqV0T91Q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466632">
            <a:off x="5502914" y="3063917"/>
            <a:ext cx="514526" cy="35635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Beta-diversity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4992469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2. </a:t>
            </a:r>
            <a:r>
              <a:rPr lang="en-GB" sz="2200" dirty="0" err="1" smtClean="0"/>
              <a:t>Possono</a:t>
            </a:r>
            <a:r>
              <a:rPr lang="en-GB" sz="2200" dirty="0" smtClean="0"/>
              <a:t> </a:t>
            </a:r>
            <a:r>
              <a:rPr lang="en-GB" sz="2200" dirty="0" err="1" smtClean="0"/>
              <a:t>essere</a:t>
            </a:r>
            <a:r>
              <a:rPr lang="en-GB" sz="2200" dirty="0" smtClean="0"/>
              <a:t> </a:t>
            </a:r>
            <a:r>
              <a:rPr lang="en-GB" sz="2200" dirty="0" err="1" smtClean="0"/>
              <a:t>quantificate</a:t>
            </a:r>
            <a:r>
              <a:rPr lang="en-GB" sz="2200" dirty="0" smtClean="0"/>
              <a:t> a diverse scale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Partizione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presenza/assenza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143000"/>
            <a:ext cx="1752600" cy="5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3119735"/>
            <a:ext cx="60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8" name="Rectangle 7"/>
          <p:cNvSpPr/>
          <p:nvPr/>
        </p:nvSpPr>
        <p:spPr>
          <a:xfrm>
            <a:off x="2590800" y="4567535"/>
            <a:ext cx="6096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3600" y="3124200"/>
            <a:ext cx="0" cy="24339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52600" y="5314890"/>
            <a:ext cx="457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2895600"/>
            <a:ext cx="457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90800" y="2693312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cc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0800" y="3531512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-3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0800" y="474624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rich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809999"/>
            <a:ext cx="609600" cy="75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7" name="Rectangle 16"/>
          <p:cNvSpPr/>
          <p:nvPr/>
        </p:nvSpPr>
        <p:spPr>
          <a:xfrm>
            <a:off x="5334000" y="4567535"/>
            <a:ext cx="6096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0" y="3409890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cc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4000" y="390804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-3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34000" y="474624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rich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3124201"/>
            <a:ext cx="609600" cy="242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505200" y="262157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cc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81400" y="399317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-3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9600" y="3124200"/>
            <a:ext cx="609600" cy="24339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419600" y="399317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rich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95800" y="2621577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cc</a:t>
            </a:r>
            <a:endParaRPr lang="it-IT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33600" y="556260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524000" y="4122003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0.5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371600" y="4731603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0.25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71600" y="3455313"/>
            <a:ext cx="68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0.75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17778"/>
            <a:ext cx="6592887" cy="600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invasione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esotiche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invasione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esotiche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143000"/>
            <a:ext cx="4724400" cy="49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62600" y="1921133"/>
            <a:ext cx="28956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Come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avviene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l’invasione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esotiche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invasione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esotiche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.5ok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847585"/>
            <a:ext cx="4495800" cy="57056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Meccanismi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invasione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piante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esotiche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92574"/>
            <a:ext cx="4543650" cy="44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447800"/>
            <a:ext cx="4513292" cy="47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20548"/>
            <a:ext cx="4800600" cy="387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basata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sull’abbondanza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1920389"/>
            <a:ext cx="7772400" cy="43088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Molti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indici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!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8600" y="1028581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Gli indici visti fino adesso sono molto utili ma non considerano differenze in abbondanza!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" y="2682389"/>
            <a:ext cx="4495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Distanza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euclidea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28600" y="4116288"/>
            <a:ext cx="4648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specie j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sito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4572000"/>
            <a:ext cx="487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000" baseline="-25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specie j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sito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3687" y="3200400"/>
          <a:ext cx="2906713" cy="762000"/>
        </p:xfrm>
        <a:graphic>
          <a:graphicData uri="http://schemas.openxmlformats.org/presentationml/2006/ole">
            <p:oleObj spid="_x0000_s1029" name="Ekvation" r:id="rId4" imgW="1307880" imgH="34272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basata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sull’abbondanza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" y="1447800"/>
            <a:ext cx="4495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Bray-Curtis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index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352800" y="2754868"/>
            <a:ext cx="54864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totale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sito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352800" y="3395246"/>
            <a:ext cx="54864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totale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individui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sito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B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352800" y="3940314"/>
            <a:ext cx="54864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numeratore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somma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abbondanze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minime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specie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trovate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entrambi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siti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4013" y="3155950"/>
          <a:ext cx="2330450" cy="1035050"/>
        </p:xfrm>
        <a:graphic>
          <a:graphicData uri="http://schemas.openxmlformats.org/presentationml/2006/ole">
            <p:oleObj spid="_x0000_s3074" name="Ekvation" r:id="rId3" imgW="11430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65703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32" y="3962400"/>
            <a:ext cx="7432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1097577"/>
            <a:ext cx="4495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Esempio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Bray-Curtis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index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Beta-diversity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basata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sull’abbondanza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763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Un esercizio: calcolare gli indici visti in precedenza per i 4 siti</a:t>
            </a:r>
          </a:p>
        </p:txBody>
      </p:sp>
      <p:pic>
        <p:nvPicPr>
          <p:cNvPr id="11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8262" y="1798638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9812" y="1739900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71800" y="1752600"/>
            <a:ext cx="69950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8262" y="2171700"/>
            <a:ext cx="4143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43150" y="2098675"/>
            <a:ext cx="542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408"/>
          <p:cNvSpPr>
            <a:spLocks noChangeArrowheads="1"/>
          </p:cNvSpPr>
          <p:nvPr/>
        </p:nvSpPr>
        <p:spPr bwMode="auto">
          <a:xfrm>
            <a:off x="1066800" y="1595439"/>
            <a:ext cx="2667000" cy="152876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21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46262" y="1811338"/>
            <a:ext cx="465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2171700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46262" y="2568575"/>
            <a:ext cx="465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828800" y="1176337"/>
            <a:ext cx="1371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A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9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6350" y="1785938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1737" y="1706563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6350" y="2159000"/>
            <a:ext cx="4143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6350" y="2519363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15075" y="2065338"/>
            <a:ext cx="542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15075" y="2497138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ounded Rectangle 408"/>
          <p:cNvSpPr>
            <a:spLocks noChangeArrowheads="1"/>
          </p:cNvSpPr>
          <p:nvPr/>
        </p:nvSpPr>
        <p:spPr bwMode="auto">
          <a:xfrm>
            <a:off x="4803775" y="1562101"/>
            <a:ext cx="2435225" cy="156209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48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68962" y="1778001"/>
            <a:ext cx="465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08650" y="2138363"/>
            <a:ext cx="46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562600" y="1143000"/>
            <a:ext cx="1676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B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1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8262" y="4541838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1200" y="4419600"/>
            <a:ext cx="69950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8262" y="4914900"/>
            <a:ext cx="4143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ed Rectangle 408"/>
          <p:cNvSpPr>
            <a:spLocks noChangeArrowheads="1"/>
          </p:cNvSpPr>
          <p:nvPr/>
        </p:nvSpPr>
        <p:spPr bwMode="auto">
          <a:xfrm>
            <a:off x="1066800" y="4338639"/>
            <a:ext cx="2971800" cy="1528761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1828800" y="3919537"/>
            <a:ext cx="1371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C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8" name="Rounded Rectangle 408"/>
          <p:cNvSpPr>
            <a:spLocks noChangeArrowheads="1"/>
          </p:cNvSpPr>
          <p:nvPr/>
        </p:nvSpPr>
        <p:spPr bwMode="auto">
          <a:xfrm>
            <a:off x="4803775" y="4305301"/>
            <a:ext cx="2816225" cy="156209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9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68962" y="4521201"/>
            <a:ext cx="465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08650" y="4933950"/>
            <a:ext cx="46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5562600" y="3886200"/>
            <a:ext cx="1676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r>
              <a:rPr lang="sv-SE" sz="2600" b="1" kern="0" dirty="0" smtClean="0">
                <a:solidFill>
                  <a:srgbClr val="FF0000"/>
                </a:solidFill>
                <a:cs typeface="Arial" charset="0"/>
              </a:rPr>
              <a:t> D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72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4516437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 descr="http://t0.gstatic.com/images?q=tbn:ANd9GcQdxJx_JAJJHLDhEYrY8G039l4fyYOM1sO1XNlmdH05Sfva8RJ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19400" y="4419600"/>
            <a:ext cx="435334" cy="457200"/>
          </a:xfrm>
          <a:prstGeom prst="rect">
            <a:avLst/>
          </a:prstGeom>
          <a:noFill/>
        </p:spPr>
      </p:pic>
      <p:pic>
        <p:nvPicPr>
          <p:cNvPr id="74" name="Picture 6" descr="http://t1.gstatic.com/images?q=tbn:ANd9GcR-ejb9fzGLmlcsExrI-g7S7ccV36H6yvD0sADbGRrmZiKqV0T91Q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466632">
            <a:off x="6264914" y="4511717"/>
            <a:ext cx="514526" cy="356357"/>
          </a:xfrm>
          <a:prstGeom prst="rect">
            <a:avLst/>
          </a:prstGeom>
          <a:noFill/>
        </p:spPr>
      </p:pic>
      <p:pic>
        <p:nvPicPr>
          <p:cNvPr id="75" name="Picture 4" descr="http://t3.gstatic.com/images?q=tbn:ANd9GcTiOjClXzsv9dqoPJNtITHM0gmU_uJOMUtG0U6LouDhTT3AV3JQx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1078" y="4419600"/>
            <a:ext cx="611322" cy="381000"/>
          </a:xfrm>
          <a:prstGeom prst="rect">
            <a:avLst/>
          </a:prstGeom>
          <a:noFill/>
        </p:spPr>
      </p:pic>
      <p:pic>
        <p:nvPicPr>
          <p:cNvPr id="76" name="Picture 4" descr="http://t3.gstatic.com/images?q=tbn:ANd9GcTiOjClXzsv9dqoPJNtITHM0gmU_uJOMUtG0U6LouDhTT3AV3JQx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2800" y="4800600"/>
            <a:ext cx="611322" cy="381000"/>
          </a:xfrm>
          <a:prstGeom prst="rect">
            <a:avLst/>
          </a:prstGeom>
          <a:noFill/>
        </p:spPr>
      </p:pic>
      <p:pic>
        <p:nvPicPr>
          <p:cNvPr id="77" name="Picture 4" descr="http://t3.gstatic.com/images?q=tbn:ANd9GcTiOjClXzsv9dqoPJNtITHM0gmU_uJOMUtG0U6LouDhTT3AV3JQx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52800" y="5181600"/>
            <a:ext cx="611322" cy="381000"/>
          </a:xfrm>
          <a:prstGeom prst="rect">
            <a:avLst/>
          </a:prstGeom>
          <a:noFill/>
        </p:spPr>
      </p:pic>
      <p:pic>
        <p:nvPicPr>
          <p:cNvPr id="78" name="Picture 4" descr="http://t3.gstatic.com/images?q=tbn:ANd9GcTiOjClXzsv9dqoPJNtITHM0gmU_uJOMUtG0U6LouDhTT3AV3JQx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6278" y="4495800"/>
            <a:ext cx="611322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6800"/>
            <a:ext cx="5105400" cy="558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29200" y="1957387"/>
            <a:ext cx="3886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/>
              <a:t>Diagramma</a:t>
            </a:r>
            <a:r>
              <a:rPr lang="en-GB" sz="2200" dirty="0" smtClean="0"/>
              <a:t> </a:t>
            </a:r>
            <a:r>
              <a:rPr lang="en-GB" sz="2200" dirty="0" err="1" smtClean="0"/>
              <a:t>schematico</a:t>
            </a:r>
            <a:r>
              <a:rPr lang="en-GB" sz="2200" dirty="0" smtClean="0"/>
              <a:t> </a:t>
            </a:r>
            <a:r>
              <a:rPr lang="en-GB" sz="2200" dirty="0" err="1" smtClean="0"/>
              <a:t>dei</a:t>
            </a:r>
            <a:r>
              <a:rPr lang="en-GB" sz="2200" dirty="0" smtClean="0"/>
              <a:t> due </a:t>
            </a:r>
            <a:r>
              <a:rPr lang="en-GB" sz="2200" dirty="0" err="1" smtClean="0"/>
              <a:t>approcci</a:t>
            </a:r>
            <a:r>
              <a:rPr lang="en-GB" sz="2200" dirty="0" smtClean="0"/>
              <a:t>:</a:t>
            </a:r>
          </a:p>
          <a:p>
            <a:pPr marL="457200" indent="-457200">
              <a:buAutoNum type="alphaLcParenBoth"/>
            </a:pPr>
            <a:r>
              <a:rPr lang="en-GB" sz="2200" dirty="0" smtClean="0"/>
              <a:t>turnover </a:t>
            </a:r>
            <a:r>
              <a:rPr lang="en-GB" sz="2200" dirty="0" err="1" smtClean="0"/>
              <a:t>direzionale</a:t>
            </a:r>
            <a:r>
              <a:rPr lang="en-GB" sz="2200" dirty="0" smtClean="0"/>
              <a:t> </a:t>
            </a:r>
            <a:r>
              <a:rPr lang="en-GB" sz="2200" dirty="0" err="1" smtClean="0"/>
              <a:t>lungo</a:t>
            </a:r>
            <a:r>
              <a:rPr lang="en-GB" sz="2200" dirty="0" smtClean="0"/>
              <a:t> un </a:t>
            </a:r>
            <a:r>
              <a:rPr lang="en-GB" sz="2200" dirty="0" err="1" smtClean="0"/>
              <a:t>gradiente</a:t>
            </a:r>
            <a:r>
              <a:rPr lang="en-GB" sz="2200" dirty="0" smtClean="0"/>
              <a:t> (a </a:t>
            </a:r>
            <a:r>
              <a:rPr lang="en-GB" sz="2200" dirty="0" err="1" smtClean="0"/>
              <a:t>coppie</a:t>
            </a:r>
            <a:r>
              <a:rPr lang="en-GB" sz="2200" dirty="0" smtClean="0"/>
              <a:t>)</a:t>
            </a:r>
          </a:p>
          <a:p>
            <a:pPr marL="457200" indent="-457200">
              <a:buAutoNum type="alphaLcParenBoth"/>
            </a:pPr>
            <a:r>
              <a:rPr lang="en-GB" sz="2200" dirty="0" smtClean="0"/>
              <a:t>turnover non-</a:t>
            </a:r>
            <a:r>
              <a:rPr lang="en-GB" sz="2200" dirty="0" err="1" smtClean="0"/>
              <a:t>direzionale</a:t>
            </a:r>
            <a:r>
              <a:rPr lang="en-GB" sz="2200" dirty="0" smtClean="0"/>
              <a:t> </a:t>
            </a:r>
            <a:r>
              <a:rPr lang="en-GB" sz="2200" dirty="0" err="1" smtClean="0"/>
              <a:t>fra</a:t>
            </a:r>
            <a:r>
              <a:rPr lang="en-GB" sz="2200" dirty="0" smtClean="0"/>
              <a:t> </a:t>
            </a:r>
            <a:r>
              <a:rPr lang="en-GB" sz="2200" dirty="0" err="1" smtClean="0"/>
              <a:t>unità</a:t>
            </a:r>
            <a:r>
              <a:rPr lang="en-GB" sz="2200" dirty="0" smtClean="0"/>
              <a:t> </a:t>
            </a:r>
            <a:r>
              <a:rPr lang="en-GB" sz="2200" dirty="0" err="1" smtClean="0"/>
              <a:t>di</a:t>
            </a:r>
            <a:r>
              <a:rPr lang="en-GB" sz="2200" dirty="0" smtClean="0"/>
              <a:t> </a:t>
            </a:r>
            <a:r>
              <a:rPr lang="en-GB" sz="2200" dirty="0" err="1" smtClean="0"/>
              <a:t>campionamenrto</a:t>
            </a:r>
            <a:r>
              <a:rPr lang="en-GB" sz="2200" dirty="0" smtClean="0"/>
              <a:t> (</a:t>
            </a:r>
            <a:r>
              <a:rPr lang="en-GB" sz="2200" dirty="0" err="1" smtClean="0"/>
              <a:t>gerarchia</a:t>
            </a:r>
            <a:r>
              <a:rPr lang="en-GB" sz="2200" dirty="0" smtClean="0"/>
              <a:t>)</a:t>
            </a:r>
            <a:endParaRPr lang="sv-SE" sz="2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Beta-diversity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9372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Turnover non direzionale: Partizione multiplicativa della diversità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447800"/>
            <a:ext cx="44196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ounded Rectangle 6"/>
          <p:cNvSpPr/>
          <p:nvPr/>
        </p:nvSpPr>
        <p:spPr>
          <a:xfrm>
            <a:off x="1295400" y="20574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2098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5814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81600" y="1780401"/>
            <a:ext cx="37338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Whittaker (1960) introduce il concetto di alpha, beta e gamma diversity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6135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Whittaker, R. H. (1960) Vegetation of the </a:t>
            </a:r>
            <a:r>
              <a:rPr lang="en-GB" dirty="0" err="1" smtClean="0"/>
              <a:t>Siskiyou</a:t>
            </a:r>
            <a:r>
              <a:rPr lang="en-GB" dirty="0" smtClean="0"/>
              <a:t> Mountains, Oregon and California. Ecological Monographs, 30, 279–338.</a:t>
            </a:r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4600" y="24384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9144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endParaRPr lang="sv-SE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28800" y="13716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71800" y="16002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>
            <a:stCxn id="7" idx="0"/>
            <a:endCxn id="13" idx="2"/>
          </p:cNvCxnSpPr>
          <p:nvPr/>
        </p:nvCxnSpPr>
        <p:spPr>
          <a:xfrm flipV="1">
            <a:off x="1752600" y="1437620"/>
            <a:ext cx="867901" cy="619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5" idx="0"/>
          </p:cNvCxnSpPr>
          <p:nvPr/>
        </p:nvCxnSpPr>
        <p:spPr>
          <a:xfrm flipV="1">
            <a:off x="2590800" y="1447800"/>
            <a:ext cx="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5" idx="0"/>
          </p:cNvCxnSpPr>
          <p:nvPr/>
        </p:nvCxnSpPr>
        <p:spPr>
          <a:xfrm flipH="1" flipV="1">
            <a:off x="2590800" y="1447800"/>
            <a:ext cx="7620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0" y="3124200"/>
            <a:ext cx="139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β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endParaRPr lang="sv-SE" sz="2800" dirty="0" smtClean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181600" y="3790890"/>
            <a:ext cx="3733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Partizione multiplicativa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4648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regionale (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trovate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sv-SE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533400" y="508629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 smtClean="0">
                <a:latin typeface="Arial" pitchFamily="34" charset="0"/>
                <a:cs typeface="Arial" pitchFamily="34" charset="0"/>
              </a:rPr>
              <a:t>α 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diversità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locale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 medio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sv-SE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003701"/>
            <a:ext cx="7239000" cy="58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Turnover non direzionale</a:t>
            </a:r>
          </a:p>
        </p:txBody>
      </p:sp>
      <p:sp>
        <p:nvSpPr>
          <p:cNvPr id="5" name="Freeform 4"/>
          <p:cNvSpPr/>
          <p:nvPr/>
        </p:nvSpPr>
        <p:spPr>
          <a:xfrm>
            <a:off x="5594465" y="4048298"/>
            <a:ext cx="922713" cy="822960"/>
          </a:xfrm>
          <a:custGeom>
            <a:avLst/>
            <a:gdLst>
              <a:gd name="connsiteX0" fmla="*/ 33251 w 922713"/>
              <a:gd name="connsiteY0" fmla="*/ 822960 h 822960"/>
              <a:gd name="connsiteX1" fmla="*/ 299259 w 922713"/>
              <a:gd name="connsiteY1" fmla="*/ 631767 h 822960"/>
              <a:gd name="connsiteX2" fmla="*/ 374073 w 922713"/>
              <a:gd name="connsiteY2" fmla="*/ 498764 h 822960"/>
              <a:gd name="connsiteX3" fmla="*/ 407324 w 922713"/>
              <a:gd name="connsiteY3" fmla="*/ 432262 h 822960"/>
              <a:gd name="connsiteX4" fmla="*/ 523702 w 922713"/>
              <a:gd name="connsiteY4" fmla="*/ 357447 h 822960"/>
              <a:gd name="connsiteX5" fmla="*/ 623455 w 922713"/>
              <a:gd name="connsiteY5" fmla="*/ 274320 h 822960"/>
              <a:gd name="connsiteX6" fmla="*/ 773084 w 922713"/>
              <a:gd name="connsiteY6" fmla="*/ 257695 h 822960"/>
              <a:gd name="connsiteX7" fmla="*/ 831273 w 922713"/>
              <a:gd name="connsiteY7" fmla="*/ 124691 h 822960"/>
              <a:gd name="connsiteX8" fmla="*/ 922713 w 922713"/>
              <a:gd name="connsiteY8" fmla="*/ 41564 h 822960"/>
              <a:gd name="connsiteX9" fmla="*/ 748146 w 922713"/>
              <a:gd name="connsiteY9" fmla="*/ 0 h 822960"/>
              <a:gd name="connsiteX10" fmla="*/ 640080 w 922713"/>
              <a:gd name="connsiteY10" fmla="*/ 124691 h 822960"/>
              <a:gd name="connsiteX11" fmla="*/ 523702 w 922713"/>
              <a:gd name="connsiteY11" fmla="*/ 74815 h 822960"/>
              <a:gd name="connsiteX12" fmla="*/ 407324 w 922713"/>
              <a:gd name="connsiteY12" fmla="*/ 199506 h 822960"/>
              <a:gd name="connsiteX13" fmla="*/ 274320 w 922713"/>
              <a:gd name="connsiteY13" fmla="*/ 365760 h 822960"/>
              <a:gd name="connsiteX14" fmla="*/ 257695 w 922713"/>
              <a:gd name="connsiteY14" fmla="*/ 473826 h 822960"/>
              <a:gd name="connsiteX15" fmla="*/ 182880 w 922713"/>
              <a:gd name="connsiteY15" fmla="*/ 590204 h 822960"/>
              <a:gd name="connsiteX16" fmla="*/ 157942 w 922713"/>
              <a:gd name="connsiteY16" fmla="*/ 665018 h 822960"/>
              <a:gd name="connsiteX17" fmla="*/ 66502 w 922713"/>
              <a:gd name="connsiteY17" fmla="*/ 689957 h 822960"/>
              <a:gd name="connsiteX18" fmla="*/ 0 w 922713"/>
              <a:gd name="connsiteY18" fmla="*/ 748146 h 822960"/>
              <a:gd name="connsiteX19" fmla="*/ 33251 w 922713"/>
              <a:gd name="connsiteY19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2713" h="822960">
                <a:moveTo>
                  <a:pt x="33251" y="822960"/>
                </a:moveTo>
                <a:lnTo>
                  <a:pt x="299259" y="631767"/>
                </a:lnTo>
                <a:lnTo>
                  <a:pt x="374073" y="498764"/>
                </a:lnTo>
                <a:lnTo>
                  <a:pt x="407324" y="432262"/>
                </a:lnTo>
                <a:lnTo>
                  <a:pt x="523702" y="357447"/>
                </a:lnTo>
                <a:lnTo>
                  <a:pt x="623455" y="274320"/>
                </a:lnTo>
                <a:lnTo>
                  <a:pt x="773084" y="257695"/>
                </a:lnTo>
                <a:lnTo>
                  <a:pt x="831273" y="124691"/>
                </a:lnTo>
                <a:lnTo>
                  <a:pt x="922713" y="41564"/>
                </a:lnTo>
                <a:lnTo>
                  <a:pt x="748146" y="0"/>
                </a:lnTo>
                <a:lnTo>
                  <a:pt x="640080" y="124691"/>
                </a:lnTo>
                <a:lnTo>
                  <a:pt x="523702" y="74815"/>
                </a:lnTo>
                <a:lnTo>
                  <a:pt x="407324" y="199506"/>
                </a:lnTo>
                <a:lnTo>
                  <a:pt x="274320" y="365760"/>
                </a:lnTo>
                <a:lnTo>
                  <a:pt x="257695" y="473826"/>
                </a:lnTo>
                <a:lnTo>
                  <a:pt x="182880" y="590204"/>
                </a:lnTo>
                <a:lnTo>
                  <a:pt x="157942" y="665018"/>
                </a:lnTo>
                <a:lnTo>
                  <a:pt x="66502" y="689957"/>
                </a:lnTo>
                <a:lnTo>
                  <a:pt x="0" y="748146"/>
                </a:lnTo>
                <a:lnTo>
                  <a:pt x="33251" y="822960"/>
                </a:lnTo>
                <a:close/>
              </a:path>
            </a:pathLst>
          </a:custGeom>
          <a:noFill/>
          <a:ln>
            <a:solidFill>
              <a:srgbClr val="071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003701"/>
            <a:ext cx="7239000" cy="58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2400" y="167045"/>
            <a:ext cx="8991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Turnover non direzionale: Partizione multiplicativa della diversità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1143000"/>
            <a:ext cx="6629400" cy="480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276600" y="21336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1981200" y="53340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endParaRPr lang="sv-SE" dirty="0"/>
          </a:p>
        </p:txBody>
      </p:sp>
      <p:sp>
        <p:nvSpPr>
          <p:cNvPr id="9" name="Rectangle 8"/>
          <p:cNvSpPr/>
          <p:nvPr/>
        </p:nvSpPr>
        <p:spPr>
          <a:xfrm>
            <a:off x="7315200" y="32004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3276600" y="44196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5181600" y="38100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2362200" y="1143000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endParaRPr lang="sv-SE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8991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Turnover non direzionale: Partizione additiva della diversità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447800"/>
            <a:ext cx="44196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ounded Rectangle 6"/>
          <p:cNvSpPr/>
          <p:nvPr/>
        </p:nvSpPr>
        <p:spPr>
          <a:xfrm>
            <a:off x="1295400" y="20574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2098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581400"/>
            <a:ext cx="914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135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Lande</a:t>
            </a:r>
            <a:r>
              <a:rPr lang="en-GB" dirty="0" smtClean="0"/>
              <a:t>, R. (1996) Statistics and partitioning of species diversity, and similarity among multiple communities. </a:t>
            </a:r>
            <a:r>
              <a:rPr lang="en-GB" dirty="0" err="1" smtClean="0"/>
              <a:t>Oikos</a:t>
            </a:r>
            <a:r>
              <a:rPr lang="en-GB" dirty="0" smtClean="0"/>
              <a:t>, 76, 5-13.</a:t>
            </a:r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4600" y="24384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9144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endParaRPr lang="sv-SE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28800" y="13716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71800" y="1600200"/>
            <a:ext cx="4572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>
            <a:stCxn id="7" idx="0"/>
            <a:endCxn id="13" idx="2"/>
          </p:cNvCxnSpPr>
          <p:nvPr/>
        </p:nvCxnSpPr>
        <p:spPr>
          <a:xfrm flipV="1">
            <a:off x="1752600" y="1437620"/>
            <a:ext cx="867901" cy="619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5" idx="0"/>
          </p:cNvCxnSpPr>
          <p:nvPr/>
        </p:nvCxnSpPr>
        <p:spPr>
          <a:xfrm flipV="1">
            <a:off x="2590800" y="1447800"/>
            <a:ext cx="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5" idx="0"/>
          </p:cNvCxnSpPr>
          <p:nvPr/>
        </p:nvCxnSpPr>
        <p:spPr>
          <a:xfrm flipH="1" flipV="1">
            <a:off x="2590800" y="1447800"/>
            <a:ext cx="7620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06005" y="3352801"/>
            <a:ext cx="1399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 smtClean="0">
                <a:latin typeface="Arial" pitchFamily="34" charset="0"/>
                <a:cs typeface="Arial" pitchFamily="34" charset="0"/>
              </a:rPr>
              <a:t>β 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α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sv-SE" sz="2800" dirty="0" smtClean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029200" y="4651176"/>
            <a:ext cx="3733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Partizione additiva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" y="6135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Veech</a:t>
            </a:r>
            <a:r>
              <a:rPr lang="en-GB" dirty="0" smtClean="0"/>
              <a:t>, J. A. et al. (2002) The additive partitioning of species diversity: recent revival of an old idea. </a:t>
            </a:r>
            <a:r>
              <a:rPr lang="en-GB" dirty="0" err="1" smtClean="0"/>
              <a:t>Oikos</a:t>
            </a:r>
            <a:r>
              <a:rPr lang="en-GB" dirty="0" smtClean="0"/>
              <a:t>, 99, 3-9. </a:t>
            </a:r>
            <a:endParaRPr lang="sv-SE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81000" y="958335"/>
            <a:ext cx="80772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La partizione additiva si utilizza quando si hanno varie scale di campionamento 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Partizione additiva della diversità: ricchezza specifica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246" y="1981200"/>
            <a:ext cx="6646154" cy="221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172200" y="1981200"/>
            <a:ext cx="990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838200" y="2057400"/>
            <a:ext cx="1219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3531513"/>
            <a:ext cx="1447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Plot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124200"/>
            <a:ext cx="1447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Siti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" y="2743200"/>
            <a:ext cx="1447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Regioni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2083713"/>
            <a:ext cx="1447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Continenti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Esempio licheni in pecceta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758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Ekvation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63</cp:revision>
  <dcterms:created xsi:type="dcterms:W3CDTF">2006-08-16T00:00:00Z</dcterms:created>
  <dcterms:modified xsi:type="dcterms:W3CDTF">2013-10-14T10:50:29Z</dcterms:modified>
</cp:coreProperties>
</file>