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
  </p:notesMasterIdLst>
  <p:sldIdLst>
    <p:sldId id="311" r:id="rId2"/>
    <p:sldId id="322" r:id="rId3"/>
    <p:sldId id="327" r:id="rId4"/>
    <p:sldId id="323" r:id="rId5"/>
    <p:sldId id="328" r:id="rId6"/>
    <p:sldId id="325" r:id="rId7"/>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00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6" d="100"/>
          <a:sy n="86" d="100"/>
        </p:scale>
        <p:origin x="13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it-IT" altLang="it-IT"/>
          </a:p>
        </p:txBody>
      </p:sp>
      <p:sp>
        <p:nvSpPr>
          <p:cNvPr id="409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it-IT" altLang="it-IT"/>
          </a:p>
        </p:txBody>
      </p:sp>
      <p:sp>
        <p:nvSpPr>
          <p:cNvPr id="410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it-IT" altLang="it-IT"/>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7D731CDF-05A3-466E-858A-4426888279BF}" type="slidenum">
              <a:rPr lang="it-IT" altLang="it-IT"/>
              <a:pPr/>
              <a:t>‹N›</a:t>
            </a:fld>
            <a:endParaRPr lang="it-IT" altLang="it-IT"/>
          </a:p>
        </p:txBody>
      </p:sp>
    </p:spTree>
    <p:extLst>
      <p:ext uri="{BB962C8B-B14F-4D97-AF65-F5344CB8AC3E}">
        <p14:creationId xmlns:p14="http://schemas.microsoft.com/office/powerpoint/2010/main" val="14466537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numero diapositiva 3"/>
          <p:cNvSpPr>
            <a:spLocks noGrp="1"/>
          </p:cNvSpPr>
          <p:nvPr>
            <p:ph type="sldNum" sz="quarter" idx="10"/>
          </p:nvPr>
        </p:nvSpPr>
        <p:spPr>
          <a:xfrm>
            <a:off x="6553200" y="6230644"/>
            <a:ext cx="2133600" cy="476250"/>
          </a:xfrm>
          <a:prstGeom prst="rect">
            <a:avLst/>
          </a:prstGeom>
        </p:spPr>
        <p:txBody>
          <a:bodyPr/>
          <a:lstStyle>
            <a:lvl1pPr>
              <a:defRPr/>
            </a:lvl1pPr>
          </a:lstStyle>
          <a:p>
            <a:fld id="{A3B181E1-6020-49C1-8486-4C6008D997F9}" type="slidenum">
              <a:rPr lang="it-IT" altLang="it-IT"/>
              <a:pPr/>
              <a:t>‹N›</a:t>
            </a:fld>
            <a:endParaRPr lang="it-IT" altLang="it-IT"/>
          </a:p>
        </p:txBody>
      </p:sp>
    </p:spTree>
    <p:extLst>
      <p:ext uri="{BB962C8B-B14F-4D97-AF65-F5344CB8AC3E}">
        <p14:creationId xmlns:p14="http://schemas.microsoft.com/office/powerpoint/2010/main" val="512197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p:cNvSpPr>
            <a:spLocks noGrp="1"/>
          </p:cNvSpPr>
          <p:nvPr>
            <p:ph type="sldNum" sz="quarter" idx="10"/>
          </p:nvPr>
        </p:nvSpPr>
        <p:spPr>
          <a:xfrm>
            <a:off x="6553200" y="6230644"/>
            <a:ext cx="2133600" cy="476250"/>
          </a:xfrm>
          <a:prstGeom prst="rect">
            <a:avLst/>
          </a:prstGeom>
        </p:spPr>
        <p:txBody>
          <a:bodyPr/>
          <a:lstStyle>
            <a:lvl1pPr>
              <a:defRPr/>
            </a:lvl1pPr>
          </a:lstStyle>
          <a:p>
            <a:fld id="{3D74CF59-C2C6-442A-9CAA-E936BE0A5F31}" type="slidenum">
              <a:rPr lang="it-IT" altLang="it-IT"/>
              <a:pPr/>
              <a:t>‹N›</a:t>
            </a:fld>
            <a:endParaRPr lang="it-IT" altLang="it-IT"/>
          </a:p>
        </p:txBody>
      </p:sp>
    </p:spTree>
    <p:extLst>
      <p:ext uri="{BB962C8B-B14F-4D97-AF65-F5344CB8AC3E}">
        <p14:creationId xmlns:p14="http://schemas.microsoft.com/office/powerpoint/2010/main" val="30539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p:cNvSpPr>
            <a:spLocks noGrp="1"/>
          </p:cNvSpPr>
          <p:nvPr>
            <p:ph type="sldNum" sz="quarter" idx="10"/>
          </p:nvPr>
        </p:nvSpPr>
        <p:spPr>
          <a:xfrm>
            <a:off x="6553200" y="6230644"/>
            <a:ext cx="2133600" cy="476250"/>
          </a:xfrm>
          <a:prstGeom prst="rect">
            <a:avLst/>
          </a:prstGeom>
        </p:spPr>
        <p:txBody>
          <a:bodyPr/>
          <a:lstStyle>
            <a:lvl1pPr>
              <a:defRPr/>
            </a:lvl1pPr>
          </a:lstStyle>
          <a:p>
            <a:fld id="{7DC45982-0457-4F04-BADA-E5C2A1D36986}" type="slidenum">
              <a:rPr lang="it-IT" altLang="it-IT"/>
              <a:pPr/>
              <a:t>‹N›</a:t>
            </a:fld>
            <a:endParaRPr lang="it-IT" altLang="it-IT"/>
          </a:p>
        </p:txBody>
      </p:sp>
    </p:spTree>
    <p:extLst>
      <p:ext uri="{BB962C8B-B14F-4D97-AF65-F5344CB8AC3E}">
        <p14:creationId xmlns:p14="http://schemas.microsoft.com/office/powerpoint/2010/main" val="376654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p:cNvSpPr>
            <a:spLocks noGrp="1"/>
          </p:cNvSpPr>
          <p:nvPr>
            <p:ph type="sldNum" sz="quarter" idx="10"/>
          </p:nvPr>
        </p:nvSpPr>
        <p:spPr>
          <a:xfrm>
            <a:off x="6553200" y="6230644"/>
            <a:ext cx="2133600" cy="476250"/>
          </a:xfrm>
          <a:prstGeom prst="rect">
            <a:avLst/>
          </a:prstGeom>
        </p:spPr>
        <p:txBody>
          <a:bodyPr/>
          <a:lstStyle>
            <a:lvl1pPr>
              <a:defRPr/>
            </a:lvl1pPr>
          </a:lstStyle>
          <a:p>
            <a:fld id="{C2CAEE68-15D3-4520-9C64-C6A5CD9D1F28}" type="slidenum">
              <a:rPr lang="it-IT" altLang="it-IT"/>
              <a:pPr/>
              <a:t>‹N›</a:t>
            </a:fld>
            <a:endParaRPr lang="it-IT" altLang="it-IT"/>
          </a:p>
        </p:txBody>
      </p:sp>
    </p:spTree>
    <p:extLst>
      <p:ext uri="{BB962C8B-B14F-4D97-AF65-F5344CB8AC3E}">
        <p14:creationId xmlns:p14="http://schemas.microsoft.com/office/powerpoint/2010/main" val="346979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Segnaposto numero diapositiva 3"/>
          <p:cNvSpPr>
            <a:spLocks noGrp="1"/>
          </p:cNvSpPr>
          <p:nvPr>
            <p:ph type="sldNum" sz="quarter" idx="10"/>
          </p:nvPr>
        </p:nvSpPr>
        <p:spPr>
          <a:xfrm>
            <a:off x="6553200" y="6230644"/>
            <a:ext cx="2133600" cy="476250"/>
          </a:xfrm>
          <a:prstGeom prst="rect">
            <a:avLst/>
          </a:prstGeom>
        </p:spPr>
        <p:txBody>
          <a:bodyPr/>
          <a:lstStyle>
            <a:lvl1pPr>
              <a:defRPr/>
            </a:lvl1pPr>
          </a:lstStyle>
          <a:p>
            <a:fld id="{1EBA19B2-2692-4857-9F1A-858710705BC3}" type="slidenum">
              <a:rPr lang="it-IT" altLang="it-IT"/>
              <a:pPr/>
              <a:t>‹N›</a:t>
            </a:fld>
            <a:endParaRPr lang="it-IT" altLang="it-IT"/>
          </a:p>
        </p:txBody>
      </p:sp>
    </p:spTree>
    <p:extLst>
      <p:ext uri="{BB962C8B-B14F-4D97-AF65-F5344CB8AC3E}">
        <p14:creationId xmlns:p14="http://schemas.microsoft.com/office/powerpoint/2010/main" val="321200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p:cNvSpPr>
            <a:spLocks noGrp="1"/>
          </p:cNvSpPr>
          <p:nvPr>
            <p:ph type="sldNum" sz="quarter" idx="10"/>
          </p:nvPr>
        </p:nvSpPr>
        <p:spPr>
          <a:xfrm>
            <a:off x="6553200" y="6230644"/>
            <a:ext cx="2133600" cy="476250"/>
          </a:xfrm>
          <a:prstGeom prst="rect">
            <a:avLst/>
          </a:prstGeom>
        </p:spPr>
        <p:txBody>
          <a:bodyPr/>
          <a:lstStyle>
            <a:lvl1pPr>
              <a:defRPr/>
            </a:lvl1pPr>
          </a:lstStyle>
          <a:p>
            <a:fld id="{A925D2F7-7BB8-467D-9A8F-9EFA2A68E4B7}" type="slidenum">
              <a:rPr lang="it-IT" altLang="it-IT"/>
              <a:pPr/>
              <a:t>‹N›</a:t>
            </a:fld>
            <a:endParaRPr lang="it-IT" altLang="it-IT"/>
          </a:p>
        </p:txBody>
      </p:sp>
    </p:spTree>
    <p:extLst>
      <p:ext uri="{BB962C8B-B14F-4D97-AF65-F5344CB8AC3E}">
        <p14:creationId xmlns:p14="http://schemas.microsoft.com/office/powerpoint/2010/main" val="28759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p:cNvSpPr>
            <a:spLocks noGrp="1"/>
          </p:cNvSpPr>
          <p:nvPr>
            <p:ph type="sldNum" sz="quarter" idx="10"/>
          </p:nvPr>
        </p:nvSpPr>
        <p:spPr>
          <a:xfrm>
            <a:off x="6553200" y="6230644"/>
            <a:ext cx="2133600" cy="476250"/>
          </a:xfrm>
          <a:prstGeom prst="rect">
            <a:avLst/>
          </a:prstGeom>
        </p:spPr>
        <p:txBody>
          <a:bodyPr/>
          <a:lstStyle>
            <a:lvl1pPr>
              <a:defRPr/>
            </a:lvl1pPr>
          </a:lstStyle>
          <a:p>
            <a:fld id="{9BE8C002-ECAF-4E61-96B0-CA9EBB1073C2}" type="slidenum">
              <a:rPr lang="it-IT" altLang="it-IT"/>
              <a:pPr/>
              <a:t>‹N›</a:t>
            </a:fld>
            <a:endParaRPr lang="it-IT" altLang="it-IT"/>
          </a:p>
        </p:txBody>
      </p:sp>
    </p:spTree>
    <p:extLst>
      <p:ext uri="{BB962C8B-B14F-4D97-AF65-F5344CB8AC3E}">
        <p14:creationId xmlns:p14="http://schemas.microsoft.com/office/powerpoint/2010/main" val="6729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p:cNvSpPr>
            <a:spLocks noGrp="1"/>
          </p:cNvSpPr>
          <p:nvPr>
            <p:ph type="sldNum" sz="quarter" idx="10"/>
          </p:nvPr>
        </p:nvSpPr>
        <p:spPr>
          <a:xfrm>
            <a:off x="6553200" y="6230644"/>
            <a:ext cx="2133600" cy="476250"/>
          </a:xfrm>
          <a:prstGeom prst="rect">
            <a:avLst/>
          </a:prstGeom>
        </p:spPr>
        <p:txBody>
          <a:bodyPr/>
          <a:lstStyle>
            <a:lvl1pPr>
              <a:defRPr/>
            </a:lvl1pPr>
          </a:lstStyle>
          <a:p>
            <a:fld id="{FFBBD093-56B0-44C5-BD5D-3BD5CA4CC820}" type="slidenum">
              <a:rPr lang="it-IT" altLang="it-IT"/>
              <a:pPr/>
              <a:t>‹N›</a:t>
            </a:fld>
            <a:endParaRPr lang="it-IT" altLang="it-IT"/>
          </a:p>
        </p:txBody>
      </p:sp>
    </p:spTree>
    <p:extLst>
      <p:ext uri="{BB962C8B-B14F-4D97-AF65-F5344CB8AC3E}">
        <p14:creationId xmlns:p14="http://schemas.microsoft.com/office/powerpoint/2010/main" val="117372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a:xfrm>
            <a:off x="6553200" y="6230644"/>
            <a:ext cx="2133600" cy="476250"/>
          </a:xfrm>
          <a:prstGeom prst="rect">
            <a:avLst/>
          </a:prstGeom>
        </p:spPr>
        <p:txBody>
          <a:bodyPr/>
          <a:lstStyle>
            <a:lvl1pPr>
              <a:defRPr/>
            </a:lvl1pPr>
          </a:lstStyle>
          <a:p>
            <a:fld id="{900E22E7-DD24-49DA-8DD9-270BF29E2E6A}" type="slidenum">
              <a:rPr lang="it-IT" altLang="it-IT"/>
              <a:pPr/>
              <a:t>‹N›</a:t>
            </a:fld>
            <a:endParaRPr lang="it-IT" altLang="it-IT"/>
          </a:p>
        </p:txBody>
      </p:sp>
    </p:spTree>
    <p:extLst>
      <p:ext uri="{BB962C8B-B14F-4D97-AF65-F5344CB8AC3E}">
        <p14:creationId xmlns:p14="http://schemas.microsoft.com/office/powerpoint/2010/main" val="237101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numero diapositiva 4"/>
          <p:cNvSpPr>
            <a:spLocks noGrp="1"/>
          </p:cNvSpPr>
          <p:nvPr>
            <p:ph type="sldNum" sz="quarter" idx="10"/>
          </p:nvPr>
        </p:nvSpPr>
        <p:spPr>
          <a:xfrm>
            <a:off x="6553200" y="6230644"/>
            <a:ext cx="2133600" cy="476250"/>
          </a:xfrm>
          <a:prstGeom prst="rect">
            <a:avLst/>
          </a:prstGeom>
        </p:spPr>
        <p:txBody>
          <a:bodyPr/>
          <a:lstStyle>
            <a:lvl1pPr>
              <a:defRPr/>
            </a:lvl1pPr>
          </a:lstStyle>
          <a:p>
            <a:fld id="{EFC132C9-2DCA-4287-9AFC-0C92A71EF4A2}" type="slidenum">
              <a:rPr lang="it-IT" altLang="it-IT"/>
              <a:pPr/>
              <a:t>‹N›</a:t>
            </a:fld>
            <a:endParaRPr lang="it-IT" altLang="it-IT"/>
          </a:p>
        </p:txBody>
      </p:sp>
    </p:spTree>
    <p:extLst>
      <p:ext uri="{BB962C8B-B14F-4D97-AF65-F5344CB8AC3E}">
        <p14:creationId xmlns:p14="http://schemas.microsoft.com/office/powerpoint/2010/main" val="348952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numero diapositiva 4"/>
          <p:cNvSpPr>
            <a:spLocks noGrp="1"/>
          </p:cNvSpPr>
          <p:nvPr>
            <p:ph type="sldNum" sz="quarter" idx="10"/>
          </p:nvPr>
        </p:nvSpPr>
        <p:spPr>
          <a:xfrm>
            <a:off x="6553200" y="6230644"/>
            <a:ext cx="2133600" cy="476250"/>
          </a:xfrm>
          <a:prstGeom prst="rect">
            <a:avLst/>
          </a:prstGeom>
        </p:spPr>
        <p:txBody>
          <a:bodyPr/>
          <a:lstStyle>
            <a:lvl1pPr>
              <a:defRPr/>
            </a:lvl1pPr>
          </a:lstStyle>
          <a:p>
            <a:fld id="{7948797A-BE43-43CC-9C9C-0F165C0635F0}" type="slidenum">
              <a:rPr lang="it-IT" altLang="it-IT"/>
              <a:pPr/>
              <a:t>‹N›</a:t>
            </a:fld>
            <a:endParaRPr lang="it-IT" altLang="it-IT"/>
          </a:p>
        </p:txBody>
      </p:sp>
    </p:spTree>
    <p:extLst>
      <p:ext uri="{BB962C8B-B14F-4D97-AF65-F5344CB8AC3E}">
        <p14:creationId xmlns:p14="http://schemas.microsoft.com/office/powerpoint/2010/main" val="266426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pic>
        <p:nvPicPr>
          <p:cNvPr id="6" name="Immagine 5"/>
          <p:cNvPicPr>
            <a:picLocks noChangeAspect="1"/>
          </p:cNvPicPr>
          <p:nvPr userDrawn="1"/>
        </p:nvPicPr>
        <p:blipFill>
          <a:blip r:embed="rId13"/>
          <a:stretch>
            <a:fillRect/>
          </a:stretch>
        </p:blipFill>
        <p:spPr>
          <a:xfrm>
            <a:off x="5333196" y="6230644"/>
            <a:ext cx="1786053" cy="428330"/>
          </a:xfrm>
          <a:prstGeom prst="rect">
            <a:avLst/>
          </a:prstGeom>
        </p:spPr>
      </p:pic>
      <p:pic>
        <p:nvPicPr>
          <p:cNvPr id="2" name="Immagine 1"/>
          <p:cNvPicPr>
            <a:picLocks noChangeAspect="1"/>
          </p:cNvPicPr>
          <p:nvPr userDrawn="1"/>
        </p:nvPicPr>
        <p:blipFill>
          <a:blip r:embed="rId14"/>
          <a:stretch>
            <a:fillRect/>
          </a:stretch>
        </p:blipFill>
        <p:spPr>
          <a:xfrm>
            <a:off x="7158907" y="6221334"/>
            <a:ext cx="1985093" cy="532876"/>
          </a:xfrm>
          <a:prstGeom prst="rect">
            <a:avLst/>
          </a:prstGeom>
        </p:spPr>
      </p:pic>
      <p:sp>
        <p:nvSpPr>
          <p:cNvPr id="5" name="Line 4"/>
          <p:cNvSpPr>
            <a:spLocks noChangeShapeType="1"/>
          </p:cNvSpPr>
          <p:nvPr userDrawn="1"/>
        </p:nvSpPr>
        <p:spPr bwMode="auto">
          <a:xfrm>
            <a:off x="43543" y="6444809"/>
            <a:ext cx="5219700" cy="0"/>
          </a:xfrm>
          <a:prstGeom prst="line">
            <a:avLst/>
          </a:prstGeom>
          <a:noFill/>
          <a:ln w="3048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2400" kern="1200">
          <a:solidFill>
            <a:srgbClr val="FF6600"/>
          </a:solidFill>
          <a:latin typeface="+mj-lt"/>
          <a:ea typeface="+mj-ea"/>
          <a:cs typeface="+mj-cs"/>
        </a:defRPr>
      </a:lvl1pPr>
      <a:lvl2pPr algn="ctr" rtl="0" fontAlgn="base">
        <a:spcBef>
          <a:spcPct val="0"/>
        </a:spcBef>
        <a:spcAft>
          <a:spcPct val="0"/>
        </a:spcAft>
        <a:defRPr sz="2400">
          <a:solidFill>
            <a:srgbClr val="FF6600"/>
          </a:solidFill>
          <a:latin typeface="Comic Sans MS" panose="030F0702030302020204" pitchFamily="66" charset="0"/>
        </a:defRPr>
      </a:lvl2pPr>
      <a:lvl3pPr algn="ctr" rtl="0" fontAlgn="base">
        <a:spcBef>
          <a:spcPct val="0"/>
        </a:spcBef>
        <a:spcAft>
          <a:spcPct val="0"/>
        </a:spcAft>
        <a:defRPr sz="2400">
          <a:solidFill>
            <a:srgbClr val="FF6600"/>
          </a:solidFill>
          <a:latin typeface="Comic Sans MS" panose="030F0702030302020204" pitchFamily="66" charset="0"/>
        </a:defRPr>
      </a:lvl3pPr>
      <a:lvl4pPr algn="ctr" rtl="0" fontAlgn="base">
        <a:spcBef>
          <a:spcPct val="0"/>
        </a:spcBef>
        <a:spcAft>
          <a:spcPct val="0"/>
        </a:spcAft>
        <a:defRPr sz="2400">
          <a:solidFill>
            <a:srgbClr val="FF6600"/>
          </a:solidFill>
          <a:latin typeface="Comic Sans MS" panose="030F0702030302020204" pitchFamily="66" charset="0"/>
        </a:defRPr>
      </a:lvl4pPr>
      <a:lvl5pPr algn="ctr" rtl="0" fontAlgn="base">
        <a:spcBef>
          <a:spcPct val="0"/>
        </a:spcBef>
        <a:spcAft>
          <a:spcPct val="0"/>
        </a:spcAft>
        <a:defRPr sz="2400">
          <a:solidFill>
            <a:srgbClr val="FF6600"/>
          </a:solidFill>
          <a:latin typeface="Comic Sans MS" panose="030F0702030302020204" pitchFamily="66" charset="0"/>
        </a:defRPr>
      </a:lvl5pPr>
      <a:lvl6pPr marL="457200" algn="ctr" rtl="0" fontAlgn="base">
        <a:spcBef>
          <a:spcPct val="0"/>
        </a:spcBef>
        <a:spcAft>
          <a:spcPct val="0"/>
        </a:spcAft>
        <a:defRPr sz="2400">
          <a:solidFill>
            <a:srgbClr val="FF6600"/>
          </a:solidFill>
          <a:latin typeface="Comic Sans MS" panose="030F0702030302020204" pitchFamily="66" charset="0"/>
        </a:defRPr>
      </a:lvl6pPr>
      <a:lvl7pPr marL="914400" algn="ctr" rtl="0" fontAlgn="base">
        <a:spcBef>
          <a:spcPct val="0"/>
        </a:spcBef>
        <a:spcAft>
          <a:spcPct val="0"/>
        </a:spcAft>
        <a:defRPr sz="2400">
          <a:solidFill>
            <a:srgbClr val="FF6600"/>
          </a:solidFill>
          <a:latin typeface="Comic Sans MS" panose="030F0702030302020204" pitchFamily="66" charset="0"/>
        </a:defRPr>
      </a:lvl7pPr>
      <a:lvl8pPr marL="1371600" algn="ctr" rtl="0" fontAlgn="base">
        <a:spcBef>
          <a:spcPct val="0"/>
        </a:spcBef>
        <a:spcAft>
          <a:spcPct val="0"/>
        </a:spcAft>
        <a:defRPr sz="2400">
          <a:solidFill>
            <a:srgbClr val="FF6600"/>
          </a:solidFill>
          <a:latin typeface="Comic Sans MS" panose="030F0702030302020204" pitchFamily="66" charset="0"/>
        </a:defRPr>
      </a:lvl8pPr>
      <a:lvl9pPr marL="1828800" algn="ctr" rtl="0" fontAlgn="base">
        <a:spcBef>
          <a:spcPct val="0"/>
        </a:spcBef>
        <a:spcAft>
          <a:spcPct val="0"/>
        </a:spcAft>
        <a:defRPr sz="2400">
          <a:solidFill>
            <a:srgbClr val="FF6600"/>
          </a:solidFill>
          <a:latin typeface="Comic Sans MS" panose="030F0702030302020204" pitchFamily="66" charset="0"/>
        </a:defRPr>
      </a:lvl9pPr>
    </p:titleStyle>
    <p:bodyStyle>
      <a:lvl1pPr marL="342900" indent="-342900" algn="l" rtl="0" fontAlgn="base">
        <a:spcBef>
          <a:spcPct val="20000"/>
        </a:spcBef>
        <a:spcAft>
          <a:spcPct val="0"/>
        </a:spcAft>
        <a:buChar char="•"/>
        <a:defRPr sz="2000" kern="1200">
          <a:solidFill>
            <a:schemeClr val="tx1"/>
          </a:solidFill>
          <a:latin typeface="+mn-lt"/>
          <a:ea typeface="+mn-ea"/>
          <a:cs typeface="+mn-cs"/>
        </a:defRPr>
      </a:lvl1pPr>
      <a:lvl2pPr marL="742950" indent="-285750" algn="l" rtl="0" fontAlgn="base">
        <a:spcBef>
          <a:spcPct val="20000"/>
        </a:spcBef>
        <a:spcAft>
          <a:spcPct val="0"/>
        </a:spcAft>
        <a:buChar char="–"/>
        <a:defRPr sz="20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hyperlink" Target="mailto:francesco.pirotti@unipd.i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qgistutorials.com/it/" TargetMode="External"/><Relationship Id="rId2" Type="http://schemas.openxmlformats.org/officeDocument/2006/relationships/hyperlink" Target="http://www.qgis.org/it/sit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639262964"/>
              </p:ext>
            </p:extLst>
          </p:nvPr>
        </p:nvGraphicFramePr>
        <p:xfrm>
          <a:off x="572004" y="500404"/>
          <a:ext cx="7532403" cy="3962400"/>
        </p:xfrm>
        <a:graphic>
          <a:graphicData uri="http://schemas.openxmlformats.org/drawingml/2006/table">
            <a:tbl>
              <a:tblPr/>
              <a:tblGrid>
                <a:gridCol w="7532403">
                  <a:extLst>
                    <a:ext uri="{9D8B030D-6E8A-4147-A177-3AD203B41FA5}">
                      <a16:colId xmlns:a16="http://schemas.microsoft.com/office/drawing/2014/main" val="20000"/>
                    </a:ext>
                  </a:extLst>
                </a:gridCol>
              </a:tblGrid>
              <a:tr h="0">
                <a:tc>
                  <a:txBody>
                    <a:bodyPr/>
                    <a:lstStyle/>
                    <a:p>
                      <a:r>
                        <a:rPr lang="it-IT" b="0" dirty="0">
                          <a:solidFill>
                            <a:srgbClr val="44494A"/>
                          </a:solidFill>
                          <a:effectLst/>
                          <a:latin typeface="Cuprum"/>
                        </a:rPr>
                        <a:t>Corso di laurea magistrale in</a:t>
                      </a:r>
                    </a:p>
                    <a:p>
                      <a:r>
                        <a:rPr lang="it-IT" b="1" dirty="0">
                          <a:solidFill>
                            <a:srgbClr val="44494A"/>
                          </a:solidFill>
                          <a:effectLst/>
                          <a:latin typeface="Cuprum"/>
                        </a:rPr>
                        <a:t>SCIENZE FORESTALI E AMBIENTALI</a:t>
                      </a:r>
                    </a:p>
                    <a:p>
                      <a:endParaRPr lang="it-IT" b="1" dirty="0">
                        <a:solidFill>
                          <a:srgbClr val="44494A"/>
                        </a:solidFill>
                        <a:effectLst/>
                        <a:latin typeface="Cuprum"/>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b="0" dirty="0">
                          <a:solidFill>
                            <a:srgbClr val="44494A"/>
                          </a:solidFill>
                          <a:effectLst/>
                          <a:latin typeface="Cuprum"/>
                        </a:rPr>
                        <a:t>Insegnamento</a:t>
                      </a:r>
                      <a:br>
                        <a:rPr lang="it-IT" b="1" dirty="0">
                          <a:solidFill>
                            <a:srgbClr val="44494A"/>
                          </a:solidFill>
                          <a:effectLst/>
                          <a:latin typeface="Cuprum"/>
                        </a:rPr>
                      </a:br>
                      <a:r>
                        <a:rPr lang="it-IT" sz="2400" b="1" dirty="0">
                          <a:solidFill>
                            <a:srgbClr val="44494A"/>
                          </a:solidFill>
                          <a:effectLst/>
                          <a:latin typeface="Cuprum"/>
                        </a:rPr>
                        <a:t>FONDAMENTI DI GIS</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2400" b="1" dirty="0">
                        <a:solidFill>
                          <a:srgbClr val="44494A"/>
                        </a:solidFill>
                        <a:effectLst/>
                        <a:latin typeface="Cuprum"/>
                      </a:endParaRPr>
                    </a:p>
                    <a:p>
                      <a:endParaRPr lang="it-IT" sz="1800" b="0" dirty="0">
                        <a:solidFill>
                          <a:srgbClr val="44494A"/>
                        </a:solidFill>
                        <a:effectLst/>
                        <a:latin typeface="Cuprum"/>
                      </a:endParaRPr>
                    </a:p>
                    <a:p>
                      <a:r>
                        <a:rPr lang="it-IT" sz="1800" b="0" dirty="0">
                          <a:solidFill>
                            <a:srgbClr val="44494A"/>
                          </a:solidFill>
                          <a:effectLst/>
                          <a:latin typeface="Cuprum"/>
                        </a:rPr>
                        <a:t>Corso di laurea magistrale in</a:t>
                      </a:r>
                    </a:p>
                    <a:p>
                      <a:r>
                        <a:rPr lang="it-IT" sz="1800" b="1" dirty="0">
                          <a:solidFill>
                            <a:srgbClr val="44494A"/>
                          </a:solidFill>
                          <a:effectLst/>
                          <a:latin typeface="Cuprum"/>
                        </a:rPr>
                        <a:t>SCIENZE E TECNOLOGIE PER L'AMBIENTE E IL TERRITORIO</a:t>
                      </a:r>
                    </a:p>
                    <a:p>
                      <a:br>
                        <a:rPr lang="it-IT" sz="1800" b="1" dirty="0">
                          <a:solidFill>
                            <a:srgbClr val="44494A"/>
                          </a:solidFill>
                          <a:effectLst/>
                          <a:latin typeface="Cuprum"/>
                        </a:rPr>
                      </a:br>
                      <a:r>
                        <a:rPr lang="it-IT" sz="1800" b="0" dirty="0">
                          <a:solidFill>
                            <a:srgbClr val="44494A"/>
                          </a:solidFill>
                          <a:effectLst/>
                          <a:latin typeface="Cuprum"/>
                        </a:rPr>
                        <a:t>Insegnamento</a:t>
                      </a:r>
                      <a:br>
                        <a:rPr lang="it-IT" sz="1800" b="1" dirty="0">
                          <a:solidFill>
                            <a:srgbClr val="44494A"/>
                          </a:solidFill>
                          <a:effectLst/>
                          <a:latin typeface="Cuprum"/>
                        </a:rPr>
                      </a:br>
                      <a:r>
                        <a:rPr lang="it-IT" sz="2400" b="1" dirty="0">
                          <a:solidFill>
                            <a:srgbClr val="44494A"/>
                          </a:solidFill>
                          <a:effectLst/>
                          <a:latin typeface="Cuprum"/>
                        </a:rPr>
                        <a:t>APPLICAZIONI GIS PER LE SCIENZE AMBIENTALI</a:t>
                      </a:r>
                      <a:br>
                        <a:rPr lang="it-IT" sz="2000" b="1" dirty="0">
                          <a:solidFill>
                            <a:srgbClr val="44494A"/>
                          </a:solidFill>
                          <a:effectLst/>
                          <a:latin typeface="Cuprum"/>
                        </a:rPr>
                      </a:br>
                      <a:r>
                        <a:rPr lang="it-IT" sz="2000" b="1" dirty="0">
                          <a:solidFill>
                            <a:srgbClr val="44494A"/>
                          </a:solidFill>
                          <a:effectLst/>
                          <a:latin typeface="Cuprum"/>
                        </a:rPr>
                        <a:t> </a:t>
                      </a:r>
                    </a:p>
                  </a:txBody>
                  <a:tcPr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cxnSp>
        <p:nvCxnSpPr>
          <p:cNvPr id="4" name="Connettore 1 3"/>
          <p:cNvCxnSpPr/>
          <p:nvPr/>
        </p:nvCxnSpPr>
        <p:spPr>
          <a:xfrm>
            <a:off x="572004" y="2332542"/>
            <a:ext cx="7391856"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Immagine 2"/>
          <p:cNvPicPr>
            <a:picLocks noChangeAspect="1"/>
          </p:cNvPicPr>
          <p:nvPr/>
        </p:nvPicPr>
        <p:blipFill>
          <a:blip r:embed="rId2"/>
          <a:stretch>
            <a:fillRect/>
          </a:stretch>
        </p:blipFill>
        <p:spPr>
          <a:xfrm>
            <a:off x="1970991" y="4226376"/>
            <a:ext cx="4281972" cy="1682915"/>
          </a:xfrm>
          <a:prstGeom prst="rect">
            <a:avLst/>
          </a:prstGeom>
        </p:spPr>
      </p:pic>
      <p:pic>
        <p:nvPicPr>
          <p:cNvPr id="5" name="Immagine 4"/>
          <p:cNvPicPr>
            <a:picLocks noChangeAspect="1"/>
          </p:cNvPicPr>
          <p:nvPr/>
        </p:nvPicPr>
        <p:blipFill>
          <a:blip r:embed="rId3"/>
          <a:stretch>
            <a:fillRect/>
          </a:stretch>
        </p:blipFill>
        <p:spPr>
          <a:xfrm>
            <a:off x="5425999" y="4910170"/>
            <a:ext cx="3164981" cy="999100"/>
          </a:xfrm>
          <a:prstGeom prst="rect">
            <a:avLst/>
          </a:prstGeom>
        </p:spPr>
      </p:pic>
      <p:pic>
        <p:nvPicPr>
          <p:cNvPr id="6" name="Immagine 5"/>
          <p:cNvPicPr>
            <a:picLocks noChangeAspect="1"/>
          </p:cNvPicPr>
          <p:nvPr/>
        </p:nvPicPr>
        <p:blipFill>
          <a:blip r:embed="rId4"/>
          <a:stretch>
            <a:fillRect/>
          </a:stretch>
        </p:blipFill>
        <p:spPr>
          <a:xfrm>
            <a:off x="4338205" y="1317201"/>
            <a:ext cx="4050521" cy="791658"/>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4252655833"/>
              </p:ext>
            </p:extLst>
          </p:nvPr>
        </p:nvGraphicFramePr>
        <p:xfrm>
          <a:off x="481876" y="1131809"/>
          <a:ext cx="7532403" cy="2834640"/>
        </p:xfrm>
        <a:graphic>
          <a:graphicData uri="http://schemas.openxmlformats.org/drawingml/2006/table">
            <a:tbl>
              <a:tblPr/>
              <a:tblGrid>
                <a:gridCol w="7532403">
                  <a:extLst>
                    <a:ext uri="{9D8B030D-6E8A-4147-A177-3AD203B41FA5}">
                      <a16:colId xmlns:a16="http://schemas.microsoft.com/office/drawing/2014/main" val="20000"/>
                    </a:ext>
                  </a:extLst>
                </a:gridCol>
              </a:tblGrid>
              <a:tr h="0">
                <a:tc>
                  <a:txBody>
                    <a:bodyPr/>
                    <a:lstStyle/>
                    <a:p>
                      <a:r>
                        <a:rPr lang="it-IT" b="1" dirty="0">
                          <a:solidFill>
                            <a:srgbClr val="44494A"/>
                          </a:solidFill>
                          <a:effectLst/>
                          <a:latin typeface="Cuprum"/>
                        </a:rPr>
                        <a:t>Docente</a:t>
                      </a:r>
                      <a:r>
                        <a:rPr lang="it-IT" b="0" dirty="0">
                          <a:solidFill>
                            <a:srgbClr val="44494A"/>
                          </a:solidFill>
                          <a:effectLst/>
                          <a:latin typeface="Cuprum"/>
                        </a:rPr>
                        <a:t>:   FRANCESCO PIROTTI </a:t>
                      </a:r>
                      <a:r>
                        <a:rPr lang="it-IT" b="0" dirty="0" err="1">
                          <a:solidFill>
                            <a:srgbClr val="44494A"/>
                          </a:solidFill>
                          <a:effectLst/>
                          <a:latin typeface="Cuprum"/>
                        </a:rPr>
                        <a:t>PhD</a:t>
                      </a:r>
                      <a:endParaRPr lang="it-IT" b="0" dirty="0">
                        <a:solidFill>
                          <a:srgbClr val="44494A"/>
                        </a:solidFill>
                        <a:effectLst/>
                        <a:latin typeface="Cuprum"/>
                      </a:endParaRPr>
                    </a:p>
                    <a:p>
                      <a:endParaRPr lang="it-IT" b="0" dirty="0">
                        <a:solidFill>
                          <a:srgbClr val="44494A"/>
                        </a:solidFill>
                        <a:effectLst/>
                        <a:latin typeface="Cuprum"/>
                      </a:endParaRPr>
                    </a:p>
                    <a:p>
                      <a:r>
                        <a:rPr lang="it-IT" b="1" dirty="0">
                          <a:solidFill>
                            <a:srgbClr val="44494A"/>
                          </a:solidFill>
                          <a:effectLst/>
                          <a:latin typeface="Cuprum"/>
                        </a:rPr>
                        <a:t>Contatti  (prendere appuntamento via mail)</a:t>
                      </a:r>
                      <a:r>
                        <a:rPr lang="it-IT" b="0" dirty="0">
                          <a:solidFill>
                            <a:srgbClr val="44494A"/>
                          </a:solidFill>
                          <a:effectLst/>
                          <a:latin typeface="Cuprum"/>
                        </a:rPr>
                        <a:t>: </a:t>
                      </a:r>
                    </a:p>
                    <a:p>
                      <a:r>
                        <a:rPr lang="it-IT" b="0" dirty="0">
                          <a:solidFill>
                            <a:srgbClr val="44494A"/>
                          </a:solidFill>
                          <a:effectLst/>
                          <a:latin typeface="Cuprum"/>
                        </a:rPr>
                        <a:t>                 – Ufficio: 1a Stecca, 3° Piano </a:t>
                      </a:r>
                    </a:p>
                    <a:p>
                      <a:r>
                        <a:rPr lang="it-IT" b="0" dirty="0">
                          <a:solidFill>
                            <a:srgbClr val="44494A"/>
                          </a:solidFill>
                          <a:effectLst/>
                          <a:latin typeface="Cuprum"/>
                        </a:rPr>
                        <a:t>                 – Tel: 049-827-2710</a:t>
                      </a:r>
                    </a:p>
                    <a:p>
                      <a:r>
                        <a:rPr lang="it-IT" b="0" dirty="0">
                          <a:solidFill>
                            <a:srgbClr val="44494A"/>
                          </a:solidFill>
                          <a:effectLst/>
                          <a:latin typeface="Cuprum"/>
                        </a:rPr>
                        <a:t>                 – E-mail: </a:t>
                      </a:r>
                      <a:r>
                        <a:rPr lang="it-IT" b="0" dirty="0">
                          <a:solidFill>
                            <a:srgbClr val="44494A"/>
                          </a:solidFill>
                          <a:effectLst/>
                          <a:latin typeface="Cuprum"/>
                          <a:hlinkClick r:id="rId2"/>
                        </a:rPr>
                        <a:t>francesco.pirotti@unipd.it</a:t>
                      </a:r>
                      <a:r>
                        <a:rPr lang="it-IT" b="0" dirty="0">
                          <a:solidFill>
                            <a:srgbClr val="44494A"/>
                          </a:solidFill>
                          <a:effectLst/>
                          <a:latin typeface="Cuprum"/>
                        </a:rPr>
                        <a:t> </a:t>
                      </a:r>
                    </a:p>
                    <a:p>
                      <a:endParaRPr lang="it-IT" b="0" dirty="0">
                        <a:solidFill>
                          <a:srgbClr val="44494A"/>
                        </a:solidFill>
                        <a:effectLst/>
                        <a:latin typeface="Cuprum"/>
                      </a:endParaRPr>
                    </a:p>
                    <a:p>
                      <a:endParaRPr lang="it-IT" b="1" dirty="0">
                        <a:solidFill>
                          <a:srgbClr val="44494A"/>
                        </a:solidFill>
                        <a:effectLst/>
                        <a:latin typeface="Cuprum"/>
                      </a:endParaRPr>
                    </a:p>
                    <a:p>
                      <a:endParaRPr lang="it-IT" b="1" dirty="0">
                        <a:solidFill>
                          <a:srgbClr val="44494A"/>
                        </a:solidFill>
                        <a:effectLst/>
                        <a:latin typeface="Cuprum"/>
                      </a:endParaRPr>
                    </a:p>
                    <a:p>
                      <a:endParaRPr lang="it-IT" b="1" dirty="0">
                        <a:solidFill>
                          <a:srgbClr val="44494A"/>
                        </a:solidFill>
                        <a:effectLst/>
                        <a:latin typeface="Cuprum"/>
                      </a:endParaRPr>
                    </a:p>
                  </a:txBody>
                  <a:tcPr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482621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295295448"/>
              </p:ext>
            </p:extLst>
          </p:nvPr>
        </p:nvGraphicFramePr>
        <p:xfrm>
          <a:off x="481876" y="754602"/>
          <a:ext cx="7532403" cy="2286000"/>
        </p:xfrm>
        <a:graphic>
          <a:graphicData uri="http://schemas.openxmlformats.org/drawingml/2006/table">
            <a:tbl>
              <a:tblPr/>
              <a:tblGrid>
                <a:gridCol w="7532403">
                  <a:extLst>
                    <a:ext uri="{9D8B030D-6E8A-4147-A177-3AD203B41FA5}">
                      <a16:colId xmlns:a16="http://schemas.microsoft.com/office/drawing/2014/main" val="20000"/>
                    </a:ext>
                  </a:extLst>
                </a:gridCol>
              </a:tblGrid>
              <a:tr h="1565927">
                <a:tc>
                  <a:txBody>
                    <a:bodyPr/>
                    <a:lstStyle/>
                    <a:p>
                      <a:r>
                        <a:rPr lang="it-IT" b="1" dirty="0">
                          <a:solidFill>
                            <a:srgbClr val="44494A"/>
                          </a:solidFill>
                          <a:effectLst/>
                          <a:latin typeface="Cuprum"/>
                        </a:rPr>
                        <a:t>OBIETTIVI – A COSA MI SERVE QUESTO CORSO????</a:t>
                      </a:r>
                    </a:p>
                    <a:p>
                      <a:pPr marL="285750" indent="-285750">
                        <a:buFont typeface="Arial" panose="020B0604020202020204" pitchFamily="34" charset="0"/>
                        <a:buChar char="•"/>
                      </a:pPr>
                      <a:r>
                        <a:rPr lang="it-IT" b="0" dirty="0">
                          <a:solidFill>
                            <a:srgbClr val="44494A"/>
                          </a:solidFill>
                          <a:effectLst/>
                          <a:latin typeface="Cuprum"/>
                        </a:rPr>
                        <a:t>A gestire ed analizzare dati geolocalizzati</a:t>
                      </a:r>
                    </a:p>
                    <a:p>
                      <a:pPr marL="285750" indent="-285750">
                        <a:buFont typeface="Arial" panose="020B0604020202020204" pitchFamily="34" charset="0"/>
                        <a:buChar char="•"/>
                      </a:pPr>
                      <a:r>
                        <a:rPr lang="it-IT" b="0" dirty="0">
                          <a:solidFill>
                            <a:srgbClr val="44494A"/>
                          </a:solidFill>
                          <a:effectLst/>
                          <a:latin typeface="Cuprum"/>
                        </a:rPr>
                        <a:t>A comprendere come si ottengono risultati manipolando i dati ottenuti tramite campionamenti sul terreno</a:t>
                      </a:r>
                    </a:p>
                    <a:p>
                      <a:pPr marL="285750" indent="-285750">
                        <a:buFont typeface="Arial" panose="020B0604020202020204" pitchFamily="34" charset="0"/>
                        <a:buChar char="•"/>
                      </a:pPr>
                      <a:r>
                        <a:rPr lang="it-IT" b="0" dirty="0">
                          <a:solidFill>
                            <a:srgbClr val="44494A"/>
                          </a:solidFill>
                          <a:effectLst/>
                          <a:latin typeface="Cuprum"/>
                        </a:rPr>
                        <a:t>A rappresentare (comunicare) correttamente dati e risultati su mappa</a:t>
                      </a:r>
                    </a:p>
                    <a:p>
                      <a:pPr marL="285750" indent="-285750">
                        <a:buFont typeface="Arial" panose="020B0604020202020204" pitchFamily="34" charset="0"/>
                        <a:buChar char="•"/>
                      </a:pPr>
                      <a:endParaRPr lang="it-IT" b="0" dirty="0">
                        <a:solidFill>
                          <a:srgbClr val="44494A"/>
                        </a:solidFill>
                        <a:effectLst/>
                        <a:latin typeface="Cuprum"/>
                      </a:endParaRPr>
                    </a:p>
                    <a:p>
                      <a:endParaRPr lang="it-IT" b="1" dirty="0">
                        <a:solidFill>
                          <a:srgbClr val="44494A"/>
                        </a:solidFill>
                        <a:effectLst/>
                        <a:latin typeface="Cuprum"/>
                      </a:endParaRPr>
                    </a:p>
                    <a:p>
                      <a:endParaRPr lang="it-IT" b="1" dirty="0">
                        <a:solidFill>
                          <a:srgbClr val="44494A"/>
                        </a:solidFill>
                        <a:effectLst/>
                        <a:latin typeface="Cuprum"/>
                      </a:endParaRPr>
                    </a:p>
                  </a:txBody>
                  <a:tcP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pic>
        <p:nvPicPr>
          <p:cNvPr id="4" name="Immagine 3">
            <a:extLst>
              <a:ext uri="{FF2B5EF4-FFF2-40B4-BE49-F238E27FC236}">
                <a16:creationId xmlns:a16="http://schemas.microsoft.com/office/drawing/2014/main" id="{A573754F-307C-4D92-8B16-3AF41CF63CB3}"/>
              </a:ext>
            </a:extLst>
          </p:cNvPr>
          <p:cNvPicPr>
            <a:picLocks noChangeAspect="1"/>
          </p:cNvPicPr>
          <p:nvPr/>
        </p:nvPicPr>
        <p:blipFill>
          <a:blip r:embed="rId2"/>
          <a:stretch>
            <a:fillRect/>
          </a:stretch>
        </p:blipFill>
        <p:spPr>
          <a:xfrm>
            <a:off x="3706376" y="2414725"/>
            <a:ext cx="5171189" cy="3547809"/>
          </a:xfrm>
          <a:prstGeom prst="rect">
            <a:avLst/>
          </a:prstGeom>
        </p:spPr>
      </p:pic>
      <p:pic>
        <p:nvPicPr>
          <p:cNvPr id="3" name="Immagine 2">
            <a:extLst>
              <a:ext uri="{FF2B5EF4-FFF2-40B4-BE49-F238E27FC236}">
                <a16:creationId xmlns:a16="http://schemas.microsoft.com/office/drawing/2014/main" id="{39D661E6-72BF-4CE8-BAEC-1AC1216CD763}"/>
              </a:ext>
            </a:extLst>
          </p:cNvPr>
          <p:cNvPicPr>
            <a:picLocks noChangeAspect="1"/>
          </p:cNvPicPr>
          <p:nvPr/>
        </p:nvPicPr>
        <p:blipFill>
          <a:blip r:embed="rId3"/>
          <a:stretch>
            <a:fillRect/>
          </a:stretch>
        </p:blipFill>
        <p:spPr>
          <a:xfrm>
            <a:off x="0" y="199774"/>
            <a:ext cx="9144000" cy="6458452"/>
          </a:xfrm>
          <a:prstGeom prst="rect">
            <a:avLst/>
          </a:prstGeom>
        </p:spPr>
      </p:pic>
    </p:spTree>
    <p:extLst>
      <p:ext uri="{BB962C8B-B14F-4D97-AF65-F5344CB8AC3E}">
        <p14:creationId xmlns:p14="http://schemas.microsoft.com/office/powerpoint/2010/main" val="2797805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7046029"/>
              </p:ext>
            </p:extLst>
          </p:nvPr>
        </p:nvGraphicFramePr>
        <p:xfrm>
          <a:off x="83988" y="176465"/>
          <a:ext cx="8976023" cy="4194414"/>
        </p:xfrm>
        <a:graphic>
          <a:graphicData uri="http://schemas.openxmlformats.org/drawingml/2006/table">
            <a:tbl>
              <a:tblPr/>
              <a:tblGrid>
                <a:gridCol w="8976023">
                  <a:extLst>
                    <a:ext uri="{9D8B030D-6E8A-4147-A177-3AD203B41FA5}">
                      <a16:colId xmlns:a16="http://schemas.microsoft.com/office/drawing/2014/main" val="20000"/>
                    </a:ext>
                  </a:extLst>
                </a:gridCol>
              </a:tblGrid>
              <a:tr h="3005694">
                <a:tc>
                  <a:txBody>
                    <a:bodyPr/>
                    <a:lstStyle/>
                    <a:p>
                      <a:r>
                        <a:rPr lang="it-IT" b="1" dirty="0">
                          <a:solidFill>
                            <a:srgbClr val="44494A"/>
                          </a:solidFill>
                          <a:effectLst/>
                          <a:latin typeface="Cuprum"/>
                        </a:rPr>
                        <a:t>IL</a:t>
                      </a:r>
                      <a:r>
                        <a:rPr lang="it-IT" b="1" baseline="0" dirty="0">
                          <a:solidFill>
                            <a:srgbClr val="44494A"/>
                          </a:solidFill>
                          <a:effectLst/>
                          <a:latin typeface="Cuprum"/>
                        </a:rPr>
                        <a:t> CORSO</a:t>
                      </a:r>
                      <a:r>
                        <a:rPr lang="it-IT" b="0" baseline="0" dirty="0">
                          <a:solidFill>
                            <a:srgbClr val="44494A"/>
                          </a:solidFill>
                          <a:effectLst/>
                          <a:latin typeface="Cuprum"/>
                        </a:rPr>
                        <a:t>: 4 CFU – 32 ore</a:t>
                      </a:r>
                    </a:p>
                    <a:p>
                      <a:endParaRPr lang="it-IT" b="0" dirty="0">
                        <a:solidFill>
                          <a:srgbClr val="44494A"/>
                        </a:solidFill>
                        <a:effectLst/>
                        <a:latin typeface="Cuprum"/>
                      </a:endParaRPr>
                    </a:p>
                    <a:p>
                      <a:r>
                        <a:rPr lang="it-IT" b="0" dirty="0">
                          <a:solidFill>
                            <a:srgbClr val="44494A"/>
                          </a:solidFill>
                          <a:effectLst/>
                          <a:latin typeface="Cuprum"/>
                        </a:rPr>
                        <a:t>Lezioni frontali + esercizi pratici sul PC: </a:t>
                      </a:r>
                    </a:p>
                    <a:p>
                      <a:endParaRPr lang="it-IT" b="0" dirty="0">
                        <a:solidFill>
                          <a:srgbClr val="44494A"/>
                        </a:solidFill>
                        <a:effectLst/>
                        <a:latin typeface="Cuprum"/>
                      </a:endParaRPr>
                    </a:p>
                    <a:p>
                      <a:r>
                        <a:rPr lang="it-IT" b="0" dirty="0">
                          <a:solidFill>
                            <a:srgbClr val="44494A"/>
                          </a:solidFill>
                          <a:effectLst/>
                          <a:latin typeface="Cuprum"/>
                        </a:rPr>
                        <a:t>  </a:t>
                      </a:r>
                      <a:r>
                        <a:rPr lang="it-IT" b="1" dirty="0">
                          <a:solidFill>
                            <a:srgbClr val="44494A"/>
                          </a:solidFill>
                          <a:effectLst/>
                          <a:latin typeface="Cuprum"/>
                        </a:rPr>
                        <a:t>Quando</a:t>
                      </a:r>
                      <a:r>
                        <a:rPr lang="it-IT" b="0" dirty="0">
                          <a:solidFill>
                            <a:srgbClr val="44494A"/>
                          </a:solidFill>
                          <a:effectLst/>
                          <a:latin typeface="Cuprum"/>
                        </a:rPr>
                        <a:t> – mercoledì</a:t>
                      </a:r>
                      <a:r>
                        <a:rPr lang="it-IT" b="0" baseline="0" dirty="0">
                          <a:solidFill>
                            <a:srgbClr val="44494A"/>
                          </a:solidFill>
                          <a:effectLst/>
                          <a:latin typeface="Cuprum"/>
                        </a:rPr>
                        <a:t> </a:t>
                      </a:r>
                      <a:r>
                        <a:rPr lang="it-IT" b="0" dirty="0">
                          <a:solidFill>
                            <a:srgbClr val="44494A"/>
                          </a:solidFill>
                          <a:effectLst/>
                          <a:latin typeface="Cuprum"/>
                        </a:rPr>
                        <a:t>14:00 – 18:00 (effettivi dalle 14 alle 17:30 con un intervallo di mezzora</a:t>
                      </a:r>
                      <a:r>
                        <a:rPr lang="it-IT" b="0" baseline="0" dirty="0">
                          <a:solidFill>
                            <a:srgbClr val="44494A"/>
                          </a:solidFill>
                          <a:effectLst/>
                          <a:latin typeface="Cuprum"/>
                        </a:rPr>
                        <a:t>) </a:t>
                      </a:r>
                      <a:r>
                        <a:rPr lang="it-IT" b="0" dirty="0">
                          <a:solidFill>
                            <a:srgbClr val="44494A"/>
                          </a:solidFill>
                          <a:effectLst/>
                          <a:latin typeface="Cuprum"/>
                        </a:rPr>
                        <a:t> </a:t>
                      </a:r>
                    </a:p>
                    <a:p>
                      <a:endParaRPr lang="it-IT" b="0" dirty="0">
                        <a:solidFill>
                          <a:srgbClr val="44494A"/>
                        </a:solidFill>
                        <a:effectLst/>
                        <a:latin typeface="Cuprum"/>
                      </a:endParaRPr>
                    </a:p>
                    <a:p>
                      <a:r>
                        <a:rPr lang="it-IT" b="0" dirty="0">
                          <a:solidFill>
                            <a:srgbClr val="44494A"/>
                          </a:solidFill>
                          <a:effectLst/>
                          <a:latin typeface="Cuprum"/>
                        </a:rPr>
                        <a:t>  </a:t>
                      </a:r>
                      <a:r>
                        <a:rPr lang="it-IT" b="1" dirty="0">
                          <a:solidFill>
                            <a:srgbClr val="44494A"/>
                          </a:solidFill>
                          <a:effectLst/>
                          <a:latin typeface="Cuprum"/>
                        </a:rPr>
                        <a:t>Dove</a:t>
                      </a:r>
                      <a:r>
                        <a:rPr lang="it-IT" b="0" dirty="0">
                          <a:solidFill>
                            <a:srgbClr val="44494A"/>
                          </a:solidFill>
                          <a:effectLst/>
                          <a:latin typeface="Cuprum"/>
                        </a:rPr>
                        <a:t> - Aula 14P</a:t>
                      </a:r>
                    </a:p>
                    <a:p>
                      <a:endParaRPr lang="it-IT" b="0" dirty="0">
                        <a:solidFill>
                          <a:srgbClr val="44494A"/>
                        </a:solidFill>
                        <a:effectLst/>
                        <a:latin typeface="Cuprum"/>
                      </a:endParaRPr>
                    </a:p>
                    <a:p>
                      <a:r>
                        <a:rPr lang="it-IT" b="0" dirty="0">
                          <a:solidFill>
                            <a:srgbClr val="44494A"/>
                          </a:solidFill>
                          <a:effectLst/>
                          <a:latin typeface="Cuprum"/>
                        </a:rPr>
                        <a:t>NB – eventuali</a:t>
                      </a:r>
                      <a:r>
                        <a:rPr lang="it-IT" b="0" baseline="0" dirty="0">
                          <a:solidFill>
                            <a:srgbClr val="44494A"/>
                          </a:solidFill>
                          <a:effectLst/>
                          <a:latin typeface="Cuprum"/>
                        </a:rPr>
                        <a:t> cambiamenti verranno comunicati a lezione e messi sulla sezione «Annunci» di </a:t>
                      </a:r>
                      <a:r>
                        <a:rPr lang="it-IT" b="0" baseline="0" dirty="0" err="1">
                          <a:solidFill>
                            <a:srgbClr val="44494A"/>
                          </a:solidFill>
                          <a:effectLst/>
                          <a:latin typeface="Cuprum"/>
                        </a:rPr>
                        <a:t>Moodle</a:t>
                      </a:r>
                      <a:r>
                        <a:rPr lang="it-IT" b="0" baseline="0" dirty="0">
                          <a:solidFill>
                            <a:srgbClr val="44494A"/>
                          </a:solidFill>
                          <a:effectLst/>
                          <a:latin typeface="Cuprum"/>
                        </a:rPr>
                        <a:t> –assicuratevi di avere accesso e che gli avvisi vi arrivino correttamente.</a:t>
                      </a:r>
                      <a:endParaRPr lang="it-IT" b="0" dirty="0">
                        <a:solidFill>
                          <a:srgbClr val="44494A"/>
                        </a:solidFill>
                        <a:effectLst/>
                        <a:latin typeface="Cuprum"/>
                      </a:endParaRPr>
                    </a:p>
                  </a:txBody>
                  <a:tcPr anchor="ctr">
                    <a:lnL>
                      <a:noFill/>
                    </a:lnL>
                    <a:lnR>
                      <a:noFill/>
                    </a:lnR>
                    <a:lnT>
                      <a:noFill/>
                    </a:lnT>
                    <a:lnB>
                      <a:noFill/>
                    </a:lnB>
                    <a:solidFill>
                      <a:srgbClr val="FFFFFF"/>
                    </a:solidFill>
                  </a:tcPr>
                </a:tc>
                <a:extLst>
                  <a:ext uri="{0D108BD9-81ED-4DB2-BD59-A6C34878D82A}">
                    <a16:rowId xmlns:a16="http://schemas.microsoft.com/office/drawing/2014/main" val="10000"/>
                  </a:ext>
                </a:extLst>
              </a:tr>
              <a:tr h="568645">
                <a:tc>
                  <a:txBody>
                    <a:bodyPr/>
                    <a:lstStyle/>
                    <a:p>
                      <a:endParaRPr lang="it-IT" b="0" dirty="0">
                        <a:solidFill>
                          <a:srgbClr val="44494A"/>
                        </a:solidFill>
                        <a:effectLst/>
                        <a:latin typeface="Cuprum"/>
                      </a:endParaRPr>
                    </a:p>
                    <a:p>
                      <a:endParaRPr lang="it-IT" b="0" dirty="0">
                        <a:solidFill>
                          <a:srgbClr val="44494A"/>
                        </a:solidFill>
                        <a:effectLst/>
                        <a:latin typeface="Cuprum"/>
                      </a:endParaRPr>
                    </a:p>
                    <a:p>
                      <a:endParaRPr lang="it-IT" b="0" dirty="0">
                        <a:solidFill>
                          <a:srgbClr val="44494A"/>
                        </a:solidFill>
                        <a:effectLst/>
                        <a:latin typeface="Cuprum"/>
                      </a:endParaRPr>
                    </a:p>
                    <a:p>
                      <a:r>
                        <a:rPr lang="it-IT" b="0" dirty="0">
                          <a:solidFill>
                            <a:srgbClr val="44494A"/>
                          </a:solidFill>
                          <a:effectLst/>
                          <a:latin typeface="Cuprum"/>
                        </a:rPr>
                        <a:t>Cit. ex partecipante al Corso di Fondamenti di GIS…. </a:t>
                      </a:r>
                    </a:p>
                  </a:txBody>
                  <a:tcPr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pic>
        <p:nvPicPr>
          <p:cNvPr id="3" name="Immagine 2">
            <a:extLst>
              <a:ext uri="{FF2B5EF4-FFF2-40B4-BE49-F238E27FC236}">
                <a16:creationId xmlns:a16="http://schemas.microsoft.com/office/drawing/2014/main" id="{8E4EB168-5FD6-45A1-83F6-C4D221F7762D}"/>
              </a:ext>
            </a:extLst>
          </p:cNvPr>
          <p:cNvPicPr>
            <a:picLocks noChangeAspect="1"/>
          </p:cNvPicPr>
          <p:nvPr/>
        </p:nvPicPr>
        <p:blipFill>
          <a:blip r:embed="rId2"/>
          <a:stretch>
            <a:fillRect/>
          </a:stretch>
        </p:blipFill>
        <p:spPr>
          <a:xfrm>
            <a:off x="657052" y="4706148"/>
            <a:ext cx="7483488" cy="1425063"/>
          </a:xfrm>
          <a:prstGeom prst="rect">
            <a:avLst/>
          </a:prstGeom>
        </p:spPr>
      </p:pic>
      <p:sp>
        <p:nvSpPr>
          <p:cNvPr id="4" name="Freccia in giù 3">
            <a:extLst>
              <a:ext uri="{FF2B5EF4-FFF2-40B4-BE49-F238E27FC236}">
                <a16:creationId xmlns:a16="http://schemas.microsoft.com/office/drawing/2014/main" id="{D0304A62-8805-4B2D-AC55-CDDD825764AC}"/>
              </a:ext>
            </a:extLst>
          </p:cNvPr>
          <p:cNvSpPr/>
          <p:nvPr/>
        </p:nvSpPr>
        <p:spPr>
          <a:xfrm>
            <a:off x="1979721" y="4370879"/>
            <a:ext cx="612559" cy="488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037148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293712787"/>
              </p:ext>
            </p:extLst>
          </p:nvPr>
        </p:nvGraphicFramePr>
        <p:xfrm>
          <a:off x="237577" y="124288"/>
          <a:ext cx="8668846" cy="6126480"/>
        </p:xfrm>
        <a:graphic>
          <a:graphicData uri="http://schemas.openxmlformats.org/drawingml/2006/table">
            <a:tbl>
              <a:tblPr/>
              <a:tblGrid>
                <a:gridCol w="8668846">
                  <a:extLst>
                    <a:ext uri="{9D8B030D-6E8A-4147-A177-3AD203B41FA5}">
                      <a16:colId xmlns:a16="http://schemas.microsoft.com/office/drawing/2014/main" val="20000"/>
                    </a:ext>
                  </a:extLst>
                </a:gridCol>
              </a:tblGrid>
              <a:tr h="5996656">
                <a:tc>
                  <a:txBody>
                    <a:bodyPr/>
                    <a:lstStyle/>
                    <a:p>
                      <a:r>
                        <a:rPr lang="it-IT" b="1" baseline="0" dirty="0">
                          <a:solidFill>
                            <a:srgbClr val="44494A"/>
                          </a:solidFill>
                          <a:effectLst/>
                          <a:latin typeface="Cuprum"/>
                        </a:rPr>
                        <a:t>MATERIALE (tutto su MOODLE)</a:t>
                      </a:r>
                      <a:r>
                        <a:rPr lang="it-IT" b="0" baseline="0" dirty="0">
                          <a:solidFill>
                            <a:srgbClr val="44494A"/>
                          </a:solidFill>
                          <a:effectLst/>
                          <a:latin typeface="Cuprum"/>
                        </a:rPr>
                        <a:t>:</a:t>
                      </a:r>
                    </a:p>
                    <a:p>
                      <a:endParaRPr lang="it-IT" b="0" baseline="0" dirty="0">
                        <a:solidFill>
                          <a:srgbClr val="44494A"/>
                        </a:solidFill>
                        <a:effectLst/>
                        <a:latin typeface="Cuprum"/>
                      </a:endParaRPr>
                    </a:p>
                    <a:p>
                      <a:pPr marL="0" indent="0">
                        <a:buNone/>
                      </a:pPr>
                      <a:r>
                        <a:rPr lang="it-IT" b="0" baseline="0" dirty="0">
                          <a:solidFill>
                            <a:srgbClr val="44494A"/>
                          </a:solidFill>
                          <a:effectLst/>
                          <a:latin typeface="Cuprum"/>
                        </a:rPr>
                        <a:t>Se possibile </a:t>
                      </a:r>
                      <a:r>
                        <a:rPr lang="it-IT" b="1" baseline="0" dirty="0">
                          <a:solidFill>
                            <a:srgbClr val="44494A"/>
                          </a:solidFill>
                          <a:effectLst/>
                          <a:latin typeface="Cuprum"/>
                        </a:rPr>
                        <a:t>utilizzare il proprio portatile ed installare il software GIS </a:t>
                      </a:r>
                      <a:r>
                        <a:rPr lang="it-IT" b="0" baseline="0" dirty="0">
                          <a:solidFill>
                            <a:srgbClr val="44494A"/>
                          </a:solidFill>
                          <a:effectLst/>
                          <a:latin typeface="Cuprum"/>
                        </a:rPr>
                        <a:t>– QGIS versione 3.x (ultimo – versione LTR – long  </a:t>
                      </a:r>
                      <a:r>
                        <a:rPr lang="it-IT" b="0" baseline="0" dirty="0" err="1">
                          <a:solidFill>
                            <a:srgbClr val="44494A"/>
                          </a:solidFill>
                          <a:effectLst/>
                          <a:latin typeface="Cuprum"/>
                        </a:rPr>
                        <a:t>term</a:t>
                      </a:r>
                      <a:r>
                        <a:rPr lang="it-IT" b="0" baseline="0" dirty="0">
                          <a:solidFill>
                            <a:srgbClr val="44494A"/>
                          </a:solidFill>
                          <a:effectLst/>
                          <a:latin typeface="Cuprum"/>
                        </a:rPr>
                        <a:t> release) – per scaricarlo utilizzare le informazioni su </a:t>
                      </a:r>
                      <a:r>
                        <a:rPr lang="it-IT" b="0" baseline="0" dirty="0">
                          <a:solidFill>
                            <a:srgbClr val="44494A"/>
                          </a:solidFill>
                          <a:effectLst/>
                          <a:latin typeface="Cuprum"/>
                          <a:hlinkClick r:id="rId2"/>
                        </a:rPr>
                        <a:t>http://www.qgis.org/it/site/</a:t>
                      </a:r>
                      <a:r>
                        <a:rPr lang="it-IT" b="0" baseline="0" dirty="0">
                          <a:solidFill>
                            <a:srgbClr val="44494A"/>
                          </a:solidFill>
                          <a:effectLst/>
                          <a:latin typeface="Cuprum"/>
                        </a:rPr>
                        <a:t> </a:t>
                      </a:r>
                      <a:r>
                        <a:rPr lang="it-IT" b="0" u="sng" baseline="0" dirty="0">
                          <a:solidFill>
                            <a:srgbClr val="44494A"/>
                          </a:solidFill>
                          <a:effectLst/>
                          <a:latin typeface="Cuprum"/>
                        </a:rPr>
                        <a:t>se non avete disponibilità contattate il docente</a:t>
                      </a:r>
                      <a:r>
                        <a:rPr lang="it-IT" b="0" baseline="0" dirty="0">
                          <a:solidFill>
                            <a:srgbClr val="44494A"/>
                          </a:solidFill>
                          <a:effectLst/>
                          <a:latin typeface="Cuprum"/>
                        </a:rPr>
                        <a:t>. (</a:t>
                      </a:r>
                      <a:r>
                        <a:rPr lang="it-IT" b="0" i="1" baseline="0" dirty="0">
                          <a:solidFill>
                            <a:srgbClr val="44494A"/>
                          </a:solidFill>
                          <a:effectLst/>
                          <a:latin typeface="Cuprum"/>
                        </a:rPr>
                        <a:t>PS se pensate di acquistare un portatile considerate anche l’opzione «usato garantito» in quanto molte aziende dismettono ottime macchine e ci sono rivenditori che le sistemano e le vendono con garanzia… il costo sarà 3-5 volte più basso rispetto ad uno nuovo)</a:t>
                      </a:r>
                    </a:p>
                    <a:p>
                      <a:pPr marL="342900" indent="-342900">
                        <a:buAutoNum type="arabicPeriod"/>
                      </a:pPr>
                      <a:endParaRPr lang="it-IT" b="0" baseline="0" dirty="0">
                        <a:solidFill>
                          <a:srgbClr val="44494A"/>
                        </a:solidFill>
                        <a:effectLst/>
                        <a:latin typeface="Cuprum"/>
                      </a:endParaRPr>
                    </a:p>
                    <a:p>
                      <a:pPr marL="342900" indent="-342900">
                        <a:buAutoNum type="arabicPeriod"/>
                      </a:pPr>
                      <a:r>
                        <a:rPr lang="it-IT" b="1" baseline="0" dirty="0">
                          <a:solidFill>
                            <a:srgbClr val="44494A"/>
                          </a:solidFill>
                          <a:effectLst/>
                          <a:latin typeface="Cuprum"/>
                        </a:rPr>
                        <a:t>Dispense</a:t>
                      </a:r>
                      <a:r>
                        <a:rPr lang="it-IT" b="0" baseline="0" dirty="0">
                          <a:solidFill>
                            <a:srgbClr val="44494A"/>
                          </a:solidFill>
                          <a:effectLst/>
                          <a:latin typeface="Cuprum"/>
                        </a:rPr>
                        <a:t> di teoria in PDF</a:t>
                      </a:r>
                    </a:p>
                    <a:p>
                      <a:pPr marL="342900" indent="-342900">
                        <a:buAutoNum type="arabicPeriod"/>
                      </a:pPr>
                      <a:endParaRPr lang="it-IT" b="0" baseline="0" dirty="0">
                        <a:solidFill>
                          <a:srgbClr val="44494A"/>
                        </a:solidFill>
                        <a:effectLst/>
                        <a:latin typeface="Cuprum"/>
                      </a:endParaRPr>
                    </a:p>
                    <a:p>
                      <a:pPr marL="342900" indent="-342900">
                        <a:buAutoNum type="arabicPeriod"/>
                      </a:pPr>
                      <a:r>
                        <a:rPr lang="it-IT" b="1" baseline="0" dirty="0" err="1">
                          <a:solidFill>
                            <a:srgbClr val="44494A"/>
                          </a:solidFill>
                          <a:effectLst/>
                          <a:latin typeface="Cuprum"/>
                        </a:rPr>
                        <a:t>Tutorials</a:t>
                      </a:r>
                      <a:r>
                        <a:rPr lang="it-IT" b="0" baseline="0" dirty="0">
                          <a:solidFill>
                            <a:srgbClr val="44494A"/>
                          </a:solidFill>
                          <a:effectLst/>
                          <a:latin typeface="Cuprum"/>
                        </a:rPr>
                        <a:t> online (</a:t>
                      </a:r>
                      <a:r>
                        <a:rPr lang="it-IT" b="0" baseline="0" dirty="0">
                          <a:solidFill>
                            <a:srgbClr val="44494A"/>
                          </a:solidFill>
                          <a:effectLst/>
                          <a:latin typeface="Cuprum"/>
                          <a:hlinkClick r:id="rId3"/>
                        </a:rPr>
                        <a:t>https://www.qgistutorials.com/it/</a:t>
                      </a:r>
                      <a:r>
                        <a:rPr lang="it-IT" b="0" baseline="0" dirty="0">
                          <a:solidFill>
                            <a:srgbClr val="44494A"/>
                          </a:solidFill>
                          <a:effectLst/>
                          <a:latin typeface="Cuprum"/>
                        </a:rPr>
                        <a:t> ) indicati nel corso e nel LOG lezioni</a:t>
                      </a:r>
                    </a:p>
                    <a:p>
                      <a:pPr marL="342900" indent="-342900">
                        <a:buAutoNum type="arabicPeriod"/>
                      </a:pPr>
                      <a:endParaRPr lang="it-IT" b="0" baseline="0" dirty="0">
                        <a:solidFill>
                          <a:srgbClr val="44494A"/>
                        </a:solidFill>
                        <a:effectLst/>
                        <a:latin typeface="Cuprum"/>
                      </a:endParaRPr>
                    </a:p>
                    <a:p>
                      <a:pPr marL="342900" indent="-342900">
                        <a:buAutoNum type="arabicPeriod"/>
                      </a:pPr>
                      <a:r>
                        <a:rPr lang="it-IT" b="0" baseline="0" dirty="0">
                          <a:solidFill>
                            <a:srgbClr val="44494A"/>
                          </a:solidFill>
                          <a:effectLst/>
                          <a:latin typeface="Cuprum"/>
                        </a:rPr>
                        <a:t>Vari </a:t>
                      </a:r>
                      <a:r>
                        <a:rPr lang="it-IT" b="1" baseline="0" dirty="0">
                          <a:solidFill>
                            <a:srgbClr val="44494A"/>
                          </a:solidFill>
                          <a:effectLst/>
                          <a:latin typeface="Cuprum"/>
                        </a:rPr>
                        <a:t>dataset</a:t>
                      </a:r>
                      <a:endParaRPr lang="it-IT" b="0" baseline="0" dirty="0">
                        <a:solidFill>
                          <a:srgbClr val="44494A"/>
                        </a:solidFill>
                        <a:effectLst/>
                        <a:latin typeface="Cuprum"/>
                      </a:endParaRPr>
                    </a:p>
                    <a:p>
                      <a:pPr marL="342900" indent="-342900">
                        <a:buAutoNum type="arabicPeriod"/>
                      </a:pPr>
                      <a:endParaRPr lang="it-IT" b="0" baseline="0" dirty="0">
                        <a:solidFill>
                          <a:srgbClr val="44494A"/>
                        </a:solidFill>
                        <a:effectLst/>
                        <a:latin typeface="Cuprum"/>
                      </a:endParaRPr>
                    </a:p>
                    <a:p>
                      <a:pPr marL="342900" indent="-342900">
                        <a:buAutoNum type="arabicPeriod"/>
                      </a:pPr>
                      <a:r>
                        <a:rPr lang="it-IT" b="1" baseline="0" dirty="0">
                          <a:solidFill>
                            <a:srgbClr val="44494A"/>
                          </a:solidFill>
                          <a:effectLst/>
                          <a:latin typeface="Cuprum"/>
                        </a:rPr>
                        <a:t>LOG lezioni </a:t>
                      </a:r>
                      <a:r>
                        <a:rPr lang="it-IT" b="0" baseline="0" dirty="0">
                          <a:solidFill>
                            <a:srgbClr val="44494A"/>
                          </a:solidFill>
                          <a:effectLst/>
                          <a:latin typeface="Cuprum"/>
                        </a:rPr>
                        <a:t>– su </a:t>
                      </a:r>
                      <a:r>
                        <a:rPr lang="it-IT" b="0" baseline="0" dirty="0" err="1">
                          <a:solidFill>
                            <a:srgbClr val="44494A"/>
                          </a:solidFill>
                          <a:effectLst/>
                          <a:latin typeface="Cuprum"/>
                        </a:rPr>
                        <a:t>moodle</a:t>
                      </a:r>
                      <a:r>
                        <a:rPr lang="it-IT" b="0" baseline="0" dirty="0">
                          <a:solidFill>
                            <a:srgbClr val="44494A"/>
                          </a:solidFill>
                          <a:effectLst/>
                          <a:latin typeface="Cuprum"/>
                        </a:rPr>
                        <a:t> troverete dei riassunti delle lezioni precedenti + sommario presunto della prossima lezione, per consentire ai partecipanti di scaricare eventuale dataset che useremo.</a:t>
                      </a:r>
                    </a:p>
                    <a:p>
                      <a:pPr marL="342900" indent="-342900">
                        <a:buAutoNum type="arabicPeriod"/>
                      </a:pPr>
                      <a:endParaRPr lang="it-IT" b="0" baseline="0" dirty="0">
                        <a:solidFill>
                          <a:srgbClr val="44494A"/>
                        </a:solidFill>
                        <a:effectLst/>
                        <a:latin typeface="Cuprum"/>
                      </a:endParaRPr>
                    </a:p>
                    <a:p>
                      <a:pPr marL="342900" indent="-342900">
                        <a:buAutoNum type="arabicPeriod"/>
                      </a:pPr>
                      <a:r>
                        <a:rPr lang="it-IT" b="1" baseline="0" dirty="0">
                          <a:solidFill>
                            <a:srgbClr val="44494A"/>
                          </a:solidFill>
                          <a:effectLst/>
                          <a:latin typeface="Cuprum"/>
                        </a:rPr>
                        <a:t>FORUM</a:t>
                      </a:r>
                      <a:r>
                        <a:rPr lang="it-IT" b="0" baseline="0" dirty="0">
                          <a:solidFill>
                            <a:srgbClr val="44494A"/>
                          </a:solidFill>
                          <a:effectLst/>
                          <a:latin typeface="Cuprum"/>
                        </a:rPr>
                        <a:t> per supporto</a:t>
                      </a:r>
                    </a:p>
                    <a:p>
                      <a:pPr marL="342900" indent="-342900">
                        <a:buAutoNum type="arabicPeriod"/>
                      </a:pPr>
                      <a:endParaRPr lang="it-IT" b="0" baseline="0" dirty="0">
                        <a:solidFill>
                          <a:srgbClr val="44494A"/>
                        </a:solidFill>
                        <a:effectLst/>
                        <a:latin typeface="Cuprum"/>
                      </a:endParaRPr>
                    </a:p>
                    <a:p>
                      <a:pPr marL="342900" indent="-342900">
                        <a:buAutoNum type="arabicPeriod"/>
                      </a:pPr>
                      <a:r>
                        <a:rPr lang="it-IT" b="1" baseline="0" dirty="0">
                          <a:solidFill>
                            <a:srgbClr val="44494A"/>
                          </a:solidFill>
                          <a:effectLst/>
                          <a:latin typeface="Cuprum"/>
                        </a:rPr>
                        <a:t>Video</a:t>
                      </a:r>
                      <a:r>
                        <a:rPr lang="it-IT" b="0" baseline="0" dirty="0">
                          <a:solidFill>
                            <a:srgbClr val="44494A"/>
                          </a:solidFill>
                          <a:effectLst/>
                          <a:latin typeface="Cuprum"/>
                        </a:rPr>
                        <a:t> </a:t>
                      </a:r>
                      <a:r>
                        <a:rPr lang="it-IT" b="0" baseline="0" dirty="0" err="1">
                          <a:solidFill>
                            <a:srgbClr val="44494A"/>
                          </a:solidFill>
                          <a:effectLst/>
                          <a:latin typeface="Cuprum"/>
                        </a:rPr>
                        <a:t>tutorials</a:t>
                      </a:r>
                      <a:r>
                        <a:rPr lang="it-IT" b="0" baseline="0" dirty="0">
                          <a:solidFill>
                            <a:srgbClr val="44494A"/>
                          </a:solidFill>
                          <a:effectLst/>
                          <a:latin typeface="Cuprum"/>
                        </a:rPr>
                        <a:t> sul canale del docente (link sulla sezione VIDEO in </a:t>
                      </a:r>
                      <a:r>
                        <a:rPr lang="it-IT" b="0" baseline="0" dirty="0" err="1">
                          <a:solidFill>
                            <a:srgbClr val="44494A"/>
                          </a:solidFill>
                          <a:effectLst/>
                          <a:latin typeface="Cuprum"/>
                        </a:rPr>
                        <a:t>moodle</a:t>
                      </a:r>
                      <a:r>
                        <a:rPr lang="it-IT" b="0" baseline="0" dirty="0">
                          <a:solidFill>
                            <a:srgbClr val="44494A"/>
                          </a:solidFill>
                          <a:effectLst/>
                          <a:latin typeface="Cuprum"/>
                        </a:rPr>
                        <a:t>)  </a:t>
                      </a:r>
                    </a:p>
                  </a:txBody>
                  <a:tcPr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516767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980395704"/>
              </p:ext>
            </p:extLst>
          </p:nvPr>
        </p:nvGraphicFramePr>
        <p:xfrm>
          <a:off x="481876" y="509437"/>
          <a:ext cx="8484703" cy="6080058"/>
        </p:xfrm>
        <a:graphic>
          <a:graphicData uri="http://schemas.openxmlformats.org/drawingml/2006/table">
            <a:tbl>
              <a:tblPr/>
              <a:tblGrid>
                <a:gridCol w="8484703">
                  <a:extLst>
                    <a:ext uri="{9D8B030D-6E8A-4147-A177-3AD203B41FA5}">
                      <a16:colId xmlns:a16="http://schemas.microsoft.com/office/drawing/2014/main" val="20000"/>
                    </a:ext>
                  </a:extLst>
                </a:gridCol>
              </a:tblGrid>
              <a:tr h="4107783">
                <a:tc>
                  <a:txBody>
                    <a:bodyPr/>
                    <a:lstStyle/>
                    <a:p>
                      <a:r>
                        <a:rPr lang="it-IT" sz="2000" b="1" baseline="0" dirty="0">
                          <a:solidFill>
                            <a:srgbClr val="44494A"/>
                          </a:solidFill>
                          <a:effectLst/>
                          <a:latin typeface="Cuprum"/>
                        </a:rPr>
                        <a:t> ESAME E PROVE: </a:t>
                      </a:r>
                    </a:p>
                    <a:p>
                      <a:endParaRPr lang="it-IT" sz="2000" b="0" baseline="0" dirty="0">
                        <a:solidFill>
                          <a:srgbClr val="44494A"/>
                        </a:solidFill>
                        <a:effectLst/>
                        <a:latin typeface="Cuprum"/>
                      </a:endParaRPr>
                    </a:p>
                    <a:p>
                      <a:pPr marL="342900" indent="-342900">
                        <a:buAutoNum type="arabicPeriod"/>
                      </a:pPr>
                      <a:r>
                        <a:rPr lang="it-IT" sz="1800" b="0" baseline="0" dirty="0">
                          <a:solidFill>
                            <a:srgbClr val="44494A"/>
                          </a:solidFill>
                          <a:effectLst/>
                          <a:latin typeface="Cuprum"/>
                        </a:rPr>
                        <a:t>Prove intermedie – ci saranno dei «compiti a casa» dove il discente dovrà consegnare sulla piattaforma </a:t>
                      </a:r>
                      <a:r>
                        <a:rPr lang="it-IT" sz="1800" b="0" baseline="0" dirty="0" err="1">
                          <a:solidFill>
                            <a:srgbClr val="44494A"/>
                          </a:solidFill>
                          <a:effectLst/>
                          <a:latin typeface="Cuprum"/>
                        </a:rPr>
                        <a:t>Moodle</a:t>
                      </a:r>
                      <a:r>
                        <a:rPr lang="it-IT" sz="1800" b="0" baseline="0" dirty="0">
                          <a:solidFill>
                            <a:srgbClr val="44494A"/>
                          </a:solidFill>
                          <a:effectLst/>
                          <a:latin typeface="Cuprum"/>
                        </a:rPr>
                        <a:t> un PDF con dei prodotti del GIS - fa parte della valutazione quindi </a:t>
                      </a:r>
                      <a:r>
                        <a:rPr lang="it-IT" sz="1800" b="0" u="sng" baseline="0" dirty="0">
                          <a:solidFill>
                            <a:srgbClr val="44494A"/>
                          </a:solidFill>
                          <a:effectLst/>
                          <a:latin typeface="Cuprum"/>
                        </a:rPr>
                        <a:t>devono</a:t>
                      </a:r>
                      <a:r>
                        <a:rPr lang="it-IT" sz="1800" b="0" baseline="0" dirty="0">
                          <a:solidFill>
                            <a:srgbClr val="44494A"/>
                          </a:solidFill>
                          <a:effectLst/>
                          <a:latin typeface="Cuprum"/>
                        </a:rPr>
                        <a:t> essere caricati per ottenere l’idoneità.  Per il compito c’è una scadenza «consigliata», ovvero per chi vuole stare al passo con il corso. Chi segue con tempi diversi può consegnare quando vuole prima di richiedere l’idoneità.</a:t>
                      </a:r>
                    </a:p>
                    <a:p>
                      <a:pPr marL="342900" indent="-342900">
                        <a:buAutoNum type="arabicPeriod"/>
                      </a:pPr>
                      <a:endParaRPr lang="it-IT" sz="1800" b="0" baseline="0" dirty="0">
                        <a:solidFill>
                          <a:srgbClr val="44494A"/>
                        </a:solidFill>
                        <a:effectLst/>
                        <a:latin typeface="Cuprum"/>
                      </a:endParaRPr>
                    </a:p>
                    <a:p>
                      <a:pPr marL="342900" indent="-342900">
                        <a:buAutoNum type="arabicPeriod"/>
                      </a:pPr>
                      <a:r>
                        <a:rPr lang="it-IT" sz="1800" b="0" baseline="0" dirty="0">
                          <a:solidFill>
                            <a:srgbClr val="44494A"/>
                          </a:solidFill>
                          <a:effectLst/>
                          <a:latin typeface="Cuprum"/>
                        </a:rPr>
                        <a:t>A fine corso dovrete consegnare il «Progetto Laboratorio» – una relazione (vedi modello  .doc presente in </a:t>
                      </a:r>
                      <a:r>
                        <a:rPr lang="it-IT" sz="1800" b="0" baseline="0" dirty="0" err="1">
                          <a:solidFill>
                            <a:srgbClr val="44494A"/>
                          </a:solidFill>
                          <a:effectLst/>
                          <a:latin typeface="Cuprum"/>
                        </a:rPr>
                        <a:t>moodle</a:t>
                      </a:r>
                      <a:r>
                        <a:rPr lang="it-IT" sz="1800" b="0" baseline="0" dirty="0">
                          <a:solidFill>
                            <a:srgbClr val="44494A"/>
                          </a:solidFill>
                          <a:effectLst/>
                          <a:latin typeface="Cuprum"/>
                        </a:rPr>
                        <a:t>) dove sviluppate un progetto individuale mediante l’utilizzo di dati cartografici che trovate online o da altre fonti ed elaborarli su GIS</a:t>
                      </a:r>
                    </a:p>
                    <a:p>
                      <a:pPr marL="342900" indent="-342900">
                        <a:buAutoNum type="arabicPeriod"/>
                      </a:pPr>
                      <a:endParaRPr lang="it-IT" sz="1800" b="0" baseline="0" dirty="0">
                        <a:solidFill>
                          <a:srgbClr val="44494A"/>
                        </a:solidFill>
                        <a:effectLst/>
                        <a:latin typeface="Cuprum"/>
                      </a:endParaRPr>
                    </a:p>
                    <a:p>
                      <a:pPr marL="342900" indent="-342900">
                        <a:buAutoNum type="arabicPeriod"/>
                      </a:pPr>
                      <a:r>
                        <a:rPr lang="it-IT" sz="1800" b="0" baseline="0" dirty="0">
                          <a:solidFill>
                            <a:srgbClr val="44494A"/>
                          </a:solidFill>
                          <a:effectLst/>
                          <a:latin typeface="Cuprum"/>
                        </a:rPr>
                        <a:t>Il PDF del Progetto Laboratorio va caricato su </a:t>
                      </a:r>
                      <a:r>
                        <a:rPr lang="it-IT" sz="1800" b="0" baseline="0" dirty="0" err="1">
                          <a:solidFill>
                            <a:srgbClr val="44494A"/>
                          </a:solidFill>
                          <a:effectLst/>
                          <a:latin typeface="Cuprum"/>
                        </a:rPr>
                        <a:t>moodle</a:t>
                      </a:r>
                      <a:r>
                        <a:rPr lang="it-IT" sz="1800" b="0" baseline="0" dirty="0">
                          <a:solidFill>
                            <a:srgbClr val="44494A"/>
                          </a:solidFill>
                          <a:effectLst/>
                          <a:latin typeface="Cuprum"/>
                        </a:rPr>
                        <a:t> esattamente come i compitini</a:t>
                      </a:r>
                    </a:p>
                    <a:p>
                      <a:pPr marL="342900" indent="-342900">
                        <a:buAutoNum type="arabicPeriod"/>
                      </a:pPr>
                      <a:endParaRPr lang="it-IT" sz="1800" b="0" baseline="0" dirty="0">
                        <a:solidFill>
                          <a:srgbClr val="44494A"/>
                        </a:solidFill>
                        <a:effectLst/>
                        <a:latin typeface="Cuprum"/>
                      </a:endParaRPr>
                    </a:p>
                    <a:p>
                      <a:pPr marL="342900" indent="-342900">
                        <a:buAutoNum type="arabicPeriod"/>
                      </a:pPr>
                      <a:r>
                        <a:rPr lang="it-IT" sz="1800" b="0" baseline="0" dirty="0">
                          <a:solidFill>
                            <a:srgbClr val="44494A"/>
                          </a:solidFill>
                          <a:effectLst/>
                          <a:latin typeface="Cuprum"/>
                        </a:rPr>
                        <a:t>Idoneità se relazione Progetto Laboratorio ottiene voto di &gt;70 e se sono stati consegnati i compiti.</a:t>
                      </a:r>
                    </a:p>
                    <a:p>
                      <a:pPr marL="342900" indent="-342900">
                        <a:buAutoNum type="arabicPeriod"/>
                      </a:pPr>
                      <a:endParaRPr lang="it-IT" sz="1800" b="0" baseline="0" dirty="0">
                        <a:solidFill>
                          <a:srgbClr val="44494A"/>
                        </a:solidFill>
                        <a:effectLst/>
                        <a:latin typeface="Cuprum"/>
                      </a:endParaRPr>
                    </a:p>
                    <a:p>
                      <a:pPr marL="342900" indent="-342900">
                        <a:buAutoNum type="arabicPeriod"/>
                      </a:pPr>
                      <a:r>
                        <a:rPr lang="it-IT" sz="1800" b="0" baseline="0" dirty="0">
                          <a:solidFill>
                            <a:srgbClr val="44494A"/>
                          </a:solidFill>
                          <a:effectLst/>
                          <a:latin typeface="Cuprum"/>
                        </a:rPr>
                        <a:t>OBBLIGATORIO nella relazione avere almeno una tavola in formato A4 o A3 fatta con il «compositore di stampe» che faremo nelle prime lezioni</a:t>
                      </a:r>
                    </a:p>
                    <a:p>
                      <a:pPr marL="0" indent="0">
                        <a:buNone/>
                      </a:pPr>
                      <a:endParaRPr lang="it-IT" sz="2000" b="0" baseline="0" dirty="0">
                        <a:solidFill>
                          <a:srgbClr val="44494A"/>
                        </a:solidFill>
                        <a:effectLst/>
                        <a:latin typeface="Cuprum"/>
                      </a:endParaRPr>
                    </a:p>
                  </a:txBody>
                  <a:tcPr anchor="ctr">
                    <a:lnL>
                      <a:noFill/>
                    </a:lnL>
                    <a:lnR>
                      <a:noFill/>
                    </a:lnR>
                    <a:lnT>
                      <a:noFill/>
                    </a:lnT>
                    <a:lnB>
                      <a:noFill/>
                    </a:lnB>
                    <a:solidFill>
                      <a:srgbClr val="FFFFFF"/>
                    </a:solidFill>
                  </a:tcPr>
                </a:tc>
                <a:extLst>
                  <a:ext uri="{0D108BD9-81ED-4DB2-BD59-A6C34878D82A}">
                    <a16:rowId xmlns:a16="http://schemas.microsoft.com/office/drawing/2014/main" val="10000"/>
                  </a:ext>
                </a:extLst>
              </a:tr>
              <a:tr h="410778">
                <a:tc>
                  <a:txBody>
                    <a:bodyPr/>
                    <a:lstStyle/>
                    <a:p>
                      <a:endParaRPr lang="it-IT" sz="2000" b="0" dirty="0">
                        <a:solidFill>
                          <a:srgbClr val="44494A"/>
                        </a:solidFill>
                        <a:effectLst/>
                        <a:latin typeface="Cuprum"/>
                      </a:endParaRPr>
                    </a:p>
                  </a:txBody>
                  <a:tcPr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592461"/>
      </p:ext>
    </p:extLst>
  </p:cSld>
  <p:clrMapOvr>
    <a:masterClrMapping/>
  </p:clrMapOvr>
  <p:transition/>
</p:sld>
</file>

<file path=ppt/theme/theme1.xml><?xml version="1.0" encoding="utf-8"?>
<a:theme xmlns:a="http://schemas.openxmlformats.org/drawingml/2006/main" name="1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Comic Sans MS"/>
        <a:ea typeface=""/>
        <a:cs typeface=""/>
      </a:majorFont>
      <a:minorFont>
        <a:latin typeface="Century School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555</Words>
  <Application>Microsoft Office PowerPoint</Application>
  <PresentationFormat>Presentazione su schermo (4:3)</PresentationFormat>
  <Paragraphs>61</Paragraphs>
  <Slides>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Arial</vt:lpstr>
      <vt:lpstr>Century Schoolbook</vt:lpstr>
      <vt:lpstr>Comic Sans MS</vt:lpstr>
      <vt:lpstr>Cuprum</vt:lpstr>
      <vt:lpstr>1_Struttura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Cirgeo</dc:creator>
  <cp:lastModifiedBy>Francesco Pirotti</cp:lastModifiedBy>
  <cp:revision>55</cp:revision>
  <dcterms:created xsi:type="dcterms:W3CDTF">2011-03-08T18:03:34Z</dcterms:created>
  <dcterms:modified xsi:type="dcterms:W3CDTF">2020-03-29T09:12:20Z</dcterms:modified>
</cp:coreProperties>
</file>