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3" r:id="rId3"/>
    <p:sldId id="278" r:id="rId4"/>
    <p:sldId id="270" r:id="rId5"/>
    <p:sldId id="274" r:id="rId6"/>
    <p:sldId id="285" r:id="rId7"/>
    <p:sldId id="269" r:id="rId8"/>
    <p:sldId id="271" r:id="rId9"/>
    <p:sldId id="288" r:id="rId10"/>
    <p:sldId id="280" r:id="rId11"/>
    <p:sldId id="257" r:id="rId12"/>
    <p:sldId id="282" r:id="rId13"/>
    <p:sldId id="258" r:id="rId14"/>
    <p:sldId id="281" r:id="rId15"/>
    <p:sldId id="259" r:id="rId16"/>
    <p:sldId id="276" r:id="rId17"/>
    <p:sldId id="265" r:id="rId18"/>
    <p:sldId id="279" r:id="rId19"/>
    <p:sldId id="290" r:id="rId20"/>
    <p:sldId id="286" r:id="rId21"/>
    <p:sldId id="272" r:id="rId22"/>
    <p:sldId id="287" r:id="rId23"/>
    <p:sldId id="283" r:id="rId24"/>
    <p:sldId id="289" r:id="rId25"/>
    <p:sldId id="275" r:id="rId26"/>
    <p:sldId id="260" r:id="rId27"/>
    <p:sldId id="262" r:id="rId28"/>
    <p:sldId id="263" r:id="rId29"/>
    <p:sldId id="264" r:id="rId30"/>
    <p:sldId id="284" r:id="rId31"/>
    <p:sldId id="266" r:id="rId32"/>
    <p:sldId id="267" r:id="rId33"/>
    <p:sldId id="27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55" autoAdjust="0"/>
  </p:normalViewPr>
  <p:slideViewPr>
    <p:cSldViewPr>
      <p:cViewPr>
        <p:scale>
          <a:sx n="100" d="100"/>
          <a:sy n="100" d="100"/>
        </p:scale>
        <p:origin x="-754" y="14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plotArea>
      <c:layout/>
      <c:barChart>
        <c:barDir val="col"/>
        <c:grouping val="clustered"/>
        <c:ser>
          <c:idx val="1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cat>
            <c:numRef>
              <c:f>Sheet1!$A$1:$A$9</c:f>
              <c:numCache>
                <c:formatCode>General</c:formatCode>
                <c:ptCount val="9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  <c:pt idx="7">
                  <c:v>45</c:v>
                </c:pt>
                <c:pt idx="8">
                  <c:v>50</c:v>
                </c:pt>
              </c:numCache>
            </c:numRef>
          </c:cat>
          <c:val>
            <c:numRef>
              <c:f>Sheet1!$B$1:$B$9</c:f>
              <c:numCache>
                <c:formatCode>General</c:formatCode>
                <c:ptCount val="9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19</c:v>
                </c:pt>
                <c:pt idx="4">
                  <c:v>25</c:v>
                </c:pt>
                <c:pt idx="5">
                  <c:v>35</c:v>
                </c:pt>
                <c:pt idx="6">
                  <c:v>23</c:v>
                </c:pt>
                <c:pt idx="7">
                  <c:v>11</c:v>
                </c:pt>
                <c:pt idx="8">
                  <c:v>5</c:v>
                </c:pt>
              </c:numCache>
            </c:numRef>
          </c:val>
        </c:ser>
        <c:gapWidth val="111"/>
        <c:axId val="174206976"/>
        <c:axId val="212784640"/>
      </c:barChart>
      <c:catAx>
        <c:axId val="174206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Altezza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212784640"/>
        <c:crosses val="autoZero"/>
        <c:auto val="1"/>
        <c:lblAlgn val="ctr"/>
        <c:lblOffset val="100"/>
      </c:catAx>
      <c:valAx>
        <c:axId val="21278464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Numero di alberi</a:t>
                </a:r>
              </a:p>
            </c:rich>
          </c:tx>
          <c:layout>
            <c:manualLayout>
              <c:xMode val="edge"/>
              <c:yMode val="edge"/>
              <c:x val="2.5646144366156552E-2"/>
              <c:y val="0.23106080489938771"/>
            </c:manualLayout>
          </c:layout>
        </c:title>
        <c:numFmt formatCode="General" sourceLinked="1"/>
        <c:tickLblPos val="nextTo"/>
        <c:crossAx val="17420697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plotArea>
      <c:layout/>
      <c:barChart>
        <c:barDir val="col"/>
        <c:grouping val="clustered"/>
        <c:ser>
          <c:idx val="1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cat>
            <c:numRef>
              <c:f>Sheet1!$A$1:$A$9</c:f>
              <c:numCache>
                <c:formatCode>General</c:formatCode>
                <c:ptCount val="9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  <c:pt idx="7">
                  <c:v>45</c:v>
                </c:pt>
                <c:pt idx="8">
                  <c:v>50</c:v>
                </c:pt>
              </c:numCache>
            </c:numRef>
          </c:cat>
          <c:val>
            <c:numRef>
              <c:f>Sheet1!$B$1:$B$9</c:f>
              <c:numCache>
                <c:formatCode>General</c:formatCode>
                <c:ptCount val="9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19</c:v>
                </c:pt>
                <c:pt idx="4">
                  <c:v>25</c:v>
                </c:pt>
                <c:pt idx="5">
                  <c:v>35</c:v>
                </c:pt>
                <c:pt idx="6">
                  <c:v>23</c:v>
                </c:pt>
                <c:pt idx="7">
                  <c:v>11</c:v>
                </c:pt>
                <c:pt idx="8">
                  <c:v>5</c:v>
                </c:pt>
              </c:numCache>
            </c:numRef>
          </c:val>
        </c:ser>
        <c:gapWidth val="111"/>
        <c:axId val="221877760"/>
        <c:axId val="222163328"/>
      </c:barChart>
      <c:catAx>
        <c:axId val="2218777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sv-SE" sz="1600"/>
                  <a:t>Altezza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222163328"/>
        <c:crosses val="autoZero"/>
        <c:auto val="1"/>
        <c:lblAlgn val="ctr"/>
        <c:lblOffset val="100"/>
      </c:catAx>
      <c:valAx>
        <c:axId val="22216332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sv-SE" sz="1600"/>
                  <a:t>Numero di alberi</a:t>
                </a:r>
              </a:p>
            </c:rich>
          </c:tx>
          <c:layout>
            <c:manualLayout>
              <c:xMode val="edge"/>
              <c:yMode val="edge"/>
              <c:x val="2.5646144366156552E-2"/>
              <c:y val="0.23106080489938771"/>
            </c:manualLayout>
          </c:layout>
        </c:title>
        <c:numFmt formatCode="General" sourceLinked="1"/>
        <c:tickLblPos val="nextTo"/>
        <c:crossAx val="221877760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plotArea>
      <c:layout/>
      <c:barChart>
        <c:barDir val="col"/>
        <c:grouping val="clustered"/>
        <c:ser>
          <c:idx val="1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cat>
            <c:numRef>
              <c:f>Sheet1!$A$1:$A$9</c:f>
              <c:numCache>
                <c:formatCode>General</c:formatCode>
                <c:ptCount val="9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  <c:pt idx="7">
                  <c:v>45</c:v>
                </c:pt>
                <c:pt idx="8">
                  <c:v>50</c:v>
                </c:pt>
              </c:numCache>
            </c:numRef>
          </c:cat>
          <c:val>
            <c:numRef>
              <c:f>Sheet1!$B$1:$B$9</c:f>
              <c:numCache>
                <c:formatCode>General</c:formatCode>
                <c:ptCount val="9"/>
                <c:pt idx="0">
                  <c:v>15</c:v>
                </c:pt>
                <c:pt idx="1">
                  <c:v>5</c:v>
                </c:pt>
                <c:pt idx="2">
                  <c:v>10</c:v>
                </c:pt>
                <c:pt idx="3">
                  <c:v>19</c:v>
                </c:pt>
                <c:pt idx="4">
                  <c:v>25</c:v>
                </c:pt>
                <c:pt idx="5">
                  <c:v>5</c:v>
                </c:pt>
                <c:pt idx="6">
                  <c:v>18</c:v>
                </c:pt>
                <c:pt idx="7">
                  <c:v>8</c:v>
                </c:pt>
                <c:pt idx="8">
                  <c:v>25</c:v>
                </c:pt>
              </c:numCache>
            </c:numRef>
          </c:val>
        </c:ser>
        <c:gapWidth val="111"/>
        <c:axId val="225407744"/>
        <c:axId val="225410432"/>
      </c:barChart>
      <c:catAx>
        <c:axId val="225407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Altezza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225410432"/>
        <c:crosses val="autoZero"/>
        <c:auto val="1"/>
        <c:lblAlgn val="ctr"/>
        <c:lblOffset val="100"/>
      </c:catAx>
      <c:valAx>
        <c:axId val="2254104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Numero di alberi</a:t>
                </a:r>
              </a:p>
            </c:rich>
          </c:tx>
          <c:layout>
            <c:manualLayout>
              <c:xMode val="edge"/>
              <c:yMode val="edge"/>
              <c:x val="2.5646144366156552E-2"/>
              <c:y val="0.23106080489938771"/>
            </c:manualLayout>
          </c:layout>
        </c:title>
        <c:numFmt formatCode="General" sourceLinked="1"/>
        <c:tickLblPos val="nextTo"/>
        <c:crossAx val="225407744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30899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Statistica descrittiva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381000" y="3352800"/>
            <a:ext cx="6705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2. Sintetizzare i dati con degli indici</a:t>
            </a:r>
          </a:p>
        </p:txBody>
      </p:sp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304800" y="1219200"/>
            <a:ext cx="8001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Come descrivere una variabile in un insieme di osservazioni</a:t>
            </a:r>
          </a:p>
        </p:txBody>
      </p:sp>
      <p:sp>
        <p:nvSpPr>
          <p:cNvPr id="46" name="Rectangle 192"/>
          <p:cNvSpPr>
            <a:spLocks noChangeArrowheads="1"/>
          </p:cNvSpPr>
          <p:nvPr/>
        </p:nvSpPr>
        <p:spPr bwMode="auto">
          <a:xfrm>
            <a:off x="381000" y="2209800"/>
            <a:ext cx="6705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1. Utilizzare rappresentazioni grafiche dei dati</a:t>
            </a:r>
          </a:p>
        </p:txBody>
      </p:sp>
      <p:sp>
        <p:nvSpPr>
          <p:cNvPr id="8" name="Rectangle 192"/>
          <p:cNvSpPr>
            <a:spLocks noChangeArrowheads="1"/>
          </p:cNvSpPr>
          <p:nvPr/>
        </p:nvSpPr>
        <p:spPr bwMode="auto">
          <a:xfrm>
            <a:off x="5791200" y="3352800"/>
            <a:ext cx="2667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Tendenza centrale</a:t>
            </a:r>
          </a:p>
        </p:txBody>
      </p:sp>
      <p:sp>
        <p:nvSpPr>
          <p:cNvPr id="9" name="Rectangle 192"/>
          <p:cNvSpPr>
            <a:spLocks noChangeArrowheads="1"/>
          </p:cNvSpPr>
          <p:nvPr/>
        </p:nvSpPr>
        <p:spPr bwMode="auto">
          <a:xfrm>
            <a:off x="5791200" y="4262735"/>
            <a:ext cx="1676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Variabilità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876800" y="3657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9" idx="1"/>
          </p:cNvCxnSpPr>
          <p:nvPr/>
        </p:nvCxnSpPr>
        <p:spPr>
          <a:xfrm>
            <a:off x="4876800" y="3657600"/>
            <a:ext cx="914400" cy="835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437673" y="2941023"/>
            <a:ext cx="45727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200" dirty="0" smtClean="0"/>
              <a:t>Indici di tendenza centrale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0346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Indici di tendenza centrale e dispersione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414045"/>
            <a:ext cx="38179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Indici di posizione: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Descrivono il valore centrale di un gruppo di osservazioni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4343400" y="1414045"/>
            <a:ext cx="45799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Indici di dispersione o variabilità: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quanto si discostano le singole </a:t>
            </a:r>
            <a:r>
              <a:rPr lang="it-IT" sz="2400" dirty="0" smtClean="0"/>
              <a:t>osservazione dal valore centrale? </a:t>
            </a:r>
            <a:endParaRPr lang="it-IT" sz="2400" dirty="0" smtClean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142999" y="3090445"/>
            <a:ext cx="0" cy="2209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92"/>
          <p:cNvSpPr>
            <a:spLocks noChangeArrowheads="1"/>
          </p:cNvSpPr>
          <p:nvPr/>
        </p:nvSpPr>
        <p:spPr bwMode="auto">
          <a:xfrm rot="16200000">
            <a:off x="-348732" y="3743979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18" name="Oval 17"/>
          <p:cNvSpPr/>
          <p:nvPr/>
        </p:nvSpPr>
        <p:spPr>
          <a:xfrm>
            <a:off x="1600199" y="4766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600199" y="4690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600199" y="4538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600199" y="4385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600199" y="42334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600199" y="4157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600199" y="4004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600199" y="3623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600199" y="38524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600199" y="4309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600199" y="33190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ectangle 192"/>
          <p:cNvSpPr>
            <a:spLocks noChangeArrowheads="1"/>
          </p:cNvSpPr>
          <p:nvPr/>
        </p:nvSpPr>
        <p:spPr bwMode="auto">
          <a:xfrm>
            <a:off x="609599" y="4690645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15</a:t>
            </a:r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>
            <a:off x="609599" y="4004845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09599" y="3242845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25</a:t>
            </a:r>
          </a:p>
        </p:txBody>
      </p:sp>
      <p:sp>
        <p:nvSpPr>
          <p:cNvPr id="32" name="Oval 31"/>
          <p:cNvSpPr/>
          <p:nvPr/>
        </p:nvSpPr>
        <p:spPr>
          <a:xfrm>
            <a:off x="1600199" y="3776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1600199" y="3928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/>
          <p:cNvSpPr/>
          <p:nvPr/>
        </p:nvSpPr>
        <p:spPr>
          <a:xfrm>
            <a:off x="1600199" y="40810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/>
          <p:cNvSpPr/>
          <p:nvPr/>
        </p:nvSpPr>
        <p:spPr>
          <a:xfrm>
            <a:off x="1600199" y="3776245"/>
            <a:ext cx="76200" cy="8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/>
          <p:cNvSpPr/>
          <p:nvPr/>
        </p:nvSpPr>
        <p:spPr>
          <a:xfrm>
            <a:off x="1600199" y="5071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8" name="Straight Connector 37"/>
          <p:cNvCxnSpPr/>
          <p:nvPr/>
        </p:nvCxnSpPr>
        <p:spPr>
          <a:xfrm>
            <a:off x="1142999" y="5300245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38399" y="4919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2438399" y="4766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2438399" y="46144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2438399" y="4538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2438399" y="43858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2438399" y="4690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2438399" y="4309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438399" y="44620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2438399" y="42334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2438399" y="41572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2438399" y="430964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ctangle 192"/>
          <p:cNvSpPr>
            <a:spLocks noChangeArrowheads="1"/>
          </p:cNvSpPr>
          <p:nvPr/>
        </p:nvSpPr>
        <p:spPr bwMode="auto">
          <a:xfrm>
            <a:off x="1219200" y="5376445"/>
            <a:ext cx="10668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Abete</a:t>
            </a:r>
          </a:p>
        </p:txBody>
      </p:sp>
      <p:sp>
        <p:nvSpPr>
          <p:cNvPr id="60" name="Rectangle 192"/>
          <p:cNvSpPr>
            <a:spLocks noChangeArrowheads="1"/>
          </p:cNvSpPr>
          <p:nvPr/>
        </p:nvSpPr>
        <p:spPr bwMode="auto">
          <a:xfrm>
            <a:off x="2209800" y="5376446"/>
            <a:ext cx="7620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Larice</a:t>
            </a:r>
          </a:p>
        </p:txBody>
      </p:sp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4191000" y="4385845"/>
            <a:ext cx="4800600" cy="830997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Ogni popolazione presenta un certo grado di variabilità!!!</a:t>
            </a:r>
          </a:p>
        </p:txBody>
      </p:sp>
      <p:sp>
        <p:nvSpPr>
          <p:cNvPr id="46" name="Right Bracket 45"/>
          <p:cNvSpPr/>
          <p:nvPr/>
        </p:nvSpPr>
        <p:spPr>
          <a:xfrm>
            <a:off x="1828800" y="3319045"/>
            <a:ext cx="76200" cy="182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Right Bracket 46"/>
          <p:cNvSpPr/>
          <p:nvPr/>
        </p:nvSpPr>
        <p:spPr>
          <a:xfrm>
            <a:off x="2667000" y="4157245"/>
            <a:ext cx="76200" cy="8382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Right Bracket 48"/>
          <p:cNvSpPr/>
          <p:nvPr/>
        </p:nvSpPr>
        <p:spPr>
          <a:xfrm>
            <a:off x="8839200" y="1490245"/>
            <a:ext cx="76200" cy="1447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3" name="Straight Connector 52"/>
          <p:cNvCxnSpPr/>
          <p:nvPr/>
        </p:nvCxnSpPr>
        <p:spPr>
          <a:xfrm>
            <a:off x="1447800" y="4233445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286000" y="4538245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667000" y="1676400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Down Arrow 49"/>
          <p:cNvSpPr/>
          <p:nvPr/>
        </p:nvSpPr>
        <p:spPr>
          <a:xfrm>
            <a:off x="6172200" y="3090445"/>
            <a:ext cx="609600" cy="1219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975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min a max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232923" y="1066800"/>
            <a:ext cx="2586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Intervallo dei valori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2129135"/>
            <a:ext cx="1313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Massimo</a:t>
            </a:r>
          </a:p>
        </p:txBody>
      </p:sp>
      <p:sp>
        <p:nvSpPr>
          <p:cNvPr id="9" name="Rectangle 8"/>
          <p:cNvSpPr/>
          <p:nvPr/>
        </p:nvSpPr>
        <p:spPr>
          <a:xfrm>
            <a:off x="290111" y="5558135"/>
            <a:ext cx="1157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Minimo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19363" y="1981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928963" y="5486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4928963" y="4267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4928963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4928963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4928963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4928963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4928963" y="3124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4928963" y="2667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4928963" y="2895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4928963" y="3657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4928963" y="236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4928963" y="2819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4928963" y="2971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4928963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4928963" y="2819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/>
          <p:cNvSpPr/>
          <p:nvPr/>
        </p:nvSpPr>
        <p:spPr>
          <a:xfrm>
            <a:off x="4928963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 rot="16200000">
            <a:off x="2751431" y="3549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3785963" y="5452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4" name="Rectangle 192"/>
          <p:cNvSpPr>
            <a:spLocks noChangeArrowheads="1"/>
          </p:cNvSpPr>
          <p:nvPr/>
        </p:nvSpPr>
        <p:spPr bwMode="auto">
          <a:xfrm>
            <a:off x="3785963" y="4614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5" name="Rectangle 192"/>
          <p:cNvSpPr>
            <a:spLocks noChangeArrowheads="1"/>
          </p:cNvSpPr>
          <p:nvPr/>
        </p:nvSpPr>
        <p:spPr bwMode="auto">
          <a:xfrm>
            <a:off x="3785963" y="2285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36" name="Oval 35"/>
          <p:cNvSpPr/>
          <p:nvPr/>
        </p:nvSpPr>
        <p:spPr>
          <a:xfrm>
            <a:off x="4928963" y="5791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7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3763" y="5410200"/>
            <a:ext cx="504825" cy="573877"/>
          </a:xfrm>
          <a:prstGeom prst="rect">
            <a:avLst/>
          </a:prstGeom>
          <a:noFill/>
        </p:spPr>
      </p:pic>
      <p:pic>
        <p:nvPicPr>
          <p:cNvPr id="38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7563" y="2057400"/>
            <a:ext cx="938437" cy="1066800"/>
          </a:xfrm>
          <a:prstGeom prst="rect">
            <a:avLst/>
          </a:prstGeom>
          <a:noFill/>
        </p:spPr>
      </p:pic>
      <p:sp>
        <p:nvSpPr>
          <p:cNvPr id="39" name="Rectangle 192"/>
          <p:cNvSpPr>
            <a:spLocks noChangeArrowheads="1"/>
          </p:cNvSpPr>
          <p:nvPr/>
        </p:nvSpPr>
        <p:spPr bwMode="auto">
          <a:xfrm>
            <a:off x="3785963" y="3810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3785963" y="3048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41" name="Oval 40"/>
          <p:cNvSpPr/>
          <p:nvPr/>
        </p:nvSpPr>
        <p:spPr>
          <a:xfrm>
            <a:off x="4928963" y="251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600200" y="2362200"/>
            <a:ext cx="3200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600200" y="5791200"/>
            <a:ext cx="3200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1013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media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152400" y="1066800"/>
            <a:ext cx="26522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La media aritmetica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1828800"/>
            <a:ext cx="2526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Intera popolazione</a:t>
            </a:r>
          </a:p>
        </p:txBody>
      </p:sp>
      <p:sp>
        <p:nvSpPr>
          <p:cNvPr id="9" name="Rectangle 8"/>
          <p:cNvSpPr/>
          <p:nvPr/>
        </p:nvSpPr>
        <p:spPr>
          <a:xfrm>
            <a:off x="5321626" y="1828800"/>
            <a:ext cx="14510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Campione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1" y="4191000"/>
            <a:ext cx="51053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Uso della media: quando i valori si distribuiscono in modo più o meno simmentrico  attorno ad un valore centrale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5181600" y="3657600"/>
          <a:ext cx="36576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334000" y="2286000"/>
          <a:ext cx="1295400" cy="917575"/>
        </p:xfrm>
        <a:graphic>
          <a:graphicData uri="http://schemas.openxmlformats.org/presentationml/2006/ole">
            <p:oleObj spid="_x0000_s13313" name="Ekvation" r:id="rId4" imgW="609480" imgH="431640" progId="Equation.3">
              <p:embed/>
            </p:oleObj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368300" y="2286000"/>
          <a:ext cx="1317812" cy="914400"/>
        </p:xfrm>
        <a:graphic>
          <a:graphicData uri="http://schemas.openxmlformats.org/presentationml/2006/ole">
            <p:oleObj spid="_x0000_s13314" name="Ekvation" r:id="rId5" imgW="622080" imgH="431640" progId="Equation.3">
              <p:embed/>
            </p:oleObj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7543800" y="3124200"/>
            <a:ext cx="0" cy="2667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0308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moda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43656" y="1138535"/>
            <a:ext cx="5752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La moda rappresenta il valore della variabile </a:t>
            </a:r>
          </a:p>
          <a:p>
            <a:r>
              <a:rPr lang="it-IT" sz="2400" dirty="0" smtClean="0"/>
              <a:t>a cui è associata la frequenza più alta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3524071"/>
            <a:ext cx="35051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Nel caso in cui la classe non è discreta si prende il valore centrale della classe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4343400" y="2971800"/>
          <a:ext cx="4495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Down Arrow 11"/>
          <p:cNvSpPr/>
          <p:nvPr/>
        </p:nvSpPr>
        <p:spPr>
          <a:xfrm>
            <a:off x="7162800" y="2209800"/>
            <a:ext cx="3048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6781800" y="1676400"/>
            <a:ext cx="121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MODA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4620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mediana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mediana:  la mediana costituisce il valore centrale di una serie di misure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219200" y="26670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18288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828800" y="4876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4724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8288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828800" y="4191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828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828800" y="3810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8288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8288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4343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8288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828800" y="3657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8288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828800" y="35052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828800" y="5257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 rot="16200000">
            <a:off x="-348732" y="42349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85800" y="6138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685800" y="53002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685800" y="29717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34" name="Oval 33"/>
          <p:cNvSpPr/>
          <p:nvPr/>
        </p:nvSpPr>
        <p:spPr>
          <a:xfrm>
            <a:off x="1828800" y="6477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362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6096000"/>
            <a:ext cx="504825" cy="573877"/>
          </a:xfrm>
          <a:prstGeom prst="rect">
            <a:avLst/>
          </a:prstGeom>
          <a:noFill/>
        </p:spPr>
      </p:pic>
      <p:pic>
        <p:nvPicPr>
          <p:cNvPr id="3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743200"/>
            <a:ext cx="938437" cy="1066800"/>
          </a:xfrm>
          <a:prstGeom prst="rect">
            <a:avLst/>
          </a:prstGeom>
          <a:noFill/>
        </p:spPr>
      </p:pic>
      <p:sp>
        <p:nvSpPr>
          <p:cNvPr id="37" name="Rectangle 36"/>
          <p:cNvSpPr/>
          <p:nvPr/>
        </p:nvSpPr>
        <p:spPr>
          <a:xfrm>
            <a:off x="5257800" y="2819400"/>
            <a:ext cx="388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Si usa quando la distribuzione dei valori non è simmetrica</a:t>
            </a:r>
          </a:p>
        </p:txBody>
      </p:sp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685800" y="44958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1" name="Rectangle 192"/>
          <p:cNvSpPr>
            <a:spLocks noChangeArrowheads="1"/>
          </p:cNvSpPr>
          <p:nvPr/>
        </p:nvSpPr>
        <p:spPr bwMode="auto">
          <a:xfrm>
            <a:off x="685800" y="37338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graphicFrame>
        <p:nvGraphicFramePr>
          <p:cNvPr id="43" name="Chart 42"/>
          <p:cNvGraphicFramePr/>
          <p:nvPr/>
        </p:nvGraphicFramePr>
        <p:xfrm>
          <a:off x="5257800" y="3657600"/>
          <a:ext cx="35814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5" name="Oval 34"/>
          <p:cNvSpPr/>
          <p:nvPr/>
        </p:nvSpPr>
        <p:spPr>
          <a:xfrm>
            <a:off x="18288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ectangle 37"/>
          <p:cNvSpPr/>
          <p:nvPr/>
        </p:nvSpPr>
        <p:spPr>
          <a:xfrm>
            <a:off x="381000" y="2133600"/>
            <a:ext cx="320040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000" dirty="0" smtClean="0"/>
              <a:t>Serie di 19 misure di altezza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981200" y="4191000"/>
            <a:ext cx="838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743200" y="3957935"/>
            <a:ext cx="16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10° valore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048000" y="4953000"/>
            <a:ext cx="160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smtClean="0">
                <a:solidFill>
                  <a:srgbClr val="FF0000"/>
                </a:solidFill>
              </a:rPr>
              <a:t>9 misure sotto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048000" y="2590800"/>
            <a:ext cx="160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 smtClean="0">
                <a:solidFill>
                  <a:srgbClr val="FF0000"/>
                </a:solidFill>
              </a:rPr>
              <a:t>9 misure sopra</a:t>
            </a:r>
          </a:p>
        </p:txBody>
      </p:sp>
      <p:cxnSp>
        <p:nvCxnSpPr>
          <p:cNvPr id="49" name="Straight Arrow Connector 48"/>
          <p:cNvCxnSpPr>
            <a:endCxn id="47" idx="2"/>
          </p:cNvCxnSpPr>
          <p:nvPr/>
        </p:nvCxnSpPr>
        <p:spPr>
          <a:xfrm flipV="1">
            <a:off x="3810000" y="3421797"/>
            <a:ext cx="0" cy="6168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810000" y="4343400"/>
            <a:ext cx="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752600" y="4114800"/>
            <a:ext cx="2286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16</a:t>
            </a:fld>
            <a:endParaRPr lang="it-IT" dirty="0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4620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mediana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219200" y="2743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5562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1828800" y="5029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4800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828800" y="43434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828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8288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4572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828800" y="3962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 rot="16200000">
            <a:off x="-348732" y="4311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85800" y="6214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685800" y="5376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685800" y="3047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pic>
        <p:nvPicPr>
          <p:cNvPr id="15362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6096000"/>
            <a:ext cx="504825" cy="573877"/>
          </a:xfrm>
          <a:prstGeom prst="rect">
            <a:avLst/>
          </a:prstGeom>
          <a:noFill/>
        </p:spPr>
      </p:pic>
      <p:pic>
        <p:nvPicPr>
          <p:cNvPr id="3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799" y="2667000"/>
            <a:ext cx="938437" cy="1066800"/>
          </a:xfrm>
          <a:prstGeom prst="rect">
            <a:avLst/>
          </a:prstGeom>
          <a:noFill/>
        </p:spPr>
      </p:pic>
      <p:sp>
        <p:nvSpPr>
          <p:cNvPr id="37" name="Rectangle 36"/>
          <p:cNvSpPr/>
          <p:nvPr/>
        </p:nvSpPr>
        <p:spPr>
          <a:xfrm>
            <a:off x="457200" y="990600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Se il numero di osservazione è pari la mediana è la media dei due valori centrali</a:t>
            </a:r>
          </a:p>
        </p:txBody>
      </p:sp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685800" y="4572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1" name="Rectangle 192"/>
          <p:cNvSpPr>
            <a:spLocks noChangeArrowheads="1"/>
          </p:cNvSpPr>
          <p:nvPr/>
        </p:nvSpPr>
        <p:spPr bwMode="auto">
          <a:xfrm>
            <a:off x="685800" y="3810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35" name="Oval 34"/>
          <p:cNvSpPr/>
          <p:nvPr/>
        </p:nvSpPr>
        <p:spPr>
          <a:xfrm>
            <a:off x="1828800" y="3124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ectangle 37"/>
          <p:cNvSpPr/>
          <p:nvPr/>
        </p:nvSpPr>
        <p:spPr>
          <a:xfrm>
            <a:off x="5105400" y="1888153"/>
            <a:ext cx="1295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Ranking</a:t>
            </a:r>
          </a:p>
          <a:p>
            <a:r>
              <a:rPr lang="it-IT" sz="2400" dirty="0" smtClean="0"/>
              <a:t>1°</a:t>
            </a:r>
          </a:p>
          <a:p>
            <a:r>
              <a:rPr lang="it-IT" sz="2400" dirty="0" smtClean="0"/>
              <a:t>2°</a:t>
            </a:r>
          </a:p>
          <a:p>
            <a:r>
              <a:rPr lang="it-IT" sz="2400" dirty="0" smtClean="0"/>
              <a:t>3°</a:t>
            </a:r>
          </a:p>
          <a:p>
            <a:r>
              <a:rPr lang="it-IT" sz="2400" dirty="0" smtClean="0"/>
              <a:t>4°</a:t>
            </a:r>
          </a:p>
          <a:p>
            <a:r>
              <a:rPr lang="it-IT" sz="2400" dirty="0" smtClean="0"/>
              <a:t>5°</a:t>
            </a:r>
          </a:p>
          <a:p>
            <a:r>
              <a:rPr lang="it-IT" sz="2400" dirty="0" smtClean="0"/>
              <a:t>6°</a:t>
            </a:r>
          </a:p>
          <a:p>
            <a:r>
              <a:rPr lang="it-IT" sz="2400" dirty="0" smtClean="0"/>
              <a:t>7°</a:t>
            </a:r>
          </a:p>
          <a:p>
            <a:r>
              <a:rPr lang="it-IT" sz="2400" dirty="0" smtClean="0"/>
              <a:t>8°</a:t>
            </a:r>
          </a:p>
          <a:p>
            <a:r>
              <a:rPr lang="it-IT" sz="2400" dirty="0" smtClean="0"/>
              <a:t>9°</a:t>
            </a:r>
          </a:p>
          <a:p>
            <a:r>
              <a:rPr lang="it-IT" sz="2400" dirty="0" smtClean="0"/>
              <a:t>10°</a:t>
            </a:r>
          </a:p>
          <a:p>
            <a:r>
              <a:rPr lang="it-IT" sz="2400" dirty="0" smtClean="0"/>
              <a:t>11°</a:t>
            </a:r>
          </a:p>
          <a:p>
            <a:r>
              <a:rPr lang="it-IT" sz="2400" dirty="0" smtClean="0"/>
              <a:t>12°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77000" y="1888153"/>
            <a:ext cx="1295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Valore</a:t>
            </a:r>
          </a:p>
          <a:p>
            <a:r>
              <a:rPr lang="it-IT" sz="2400" dirty="0" smtClean="0"/>
              <a:t>10</a:t>
            </a:r>
          </a:p>
          <a:p>
            <a:r>
              <a:rPr lang="it-IT" sz="2400" dirty="0" smtClean="0"/>
              <a:t>12</a:t>
            </a:r>
          </a:p>
          <a:p>
            <a:r>
              <a:rPr lang="it-IT" sz="2400" dirty="0" smtClean="0"/>
              <a:t>19</a:t>
            </a:r>
          </a:p>
          <a:p>
            <a:r>
              <a:rPr lang="it-IT" sz="2400" dirty="0" smtClean="0"/>
              <a:t>27</a:t>
            </a:r>
          </a:p>
          <a:p>
            <a:r>
              <a:rPr lang="it-IT" sz="2400" dirty="0" smtClean="0"/>
              <a:t>29</a:t>
            </a:r>
          </a:p>
          <a:p>
            <a:r>
              <a:rPr lang="it-IT" sz="2400" dirty="0" smtClean="0"/>
              <a:t>32</a:t>
            </a:r>
          </a:p>
          <a:p>
            <a:r>
              <a:rPr lang="it-IT" sz="2400" dirty="0" smtClean="0"/>
              <a:t>35</a:t>
            </a:r>
          </a:p>
          <a:p>
            <a:r>
              <a:rPr lang="it-IT" sz="2400" dirty="0" smtClean="0"/>
              <a:t>38</a:t>
            </a:r>
          </a:p>
          <a:p>
            <a:r>
              <a:rPr lang="it-IT" sz="2400" dirty="0" smtClean="0"/>
              <a:t>39</a:t>
            </a:r>
          </a:p>
          <a:p>
            <a:r>
              <a:rPr lang="it-IT" sz="2400" dirty="0" smtClean="0"/>
              <a:t>40</a:t>
            </a:r>
          </a:p>
          <a:p>
            <a:r>
              <a:rPr lang="it-IT" sz="2400" dirty="0" smtClean="0"/>
              <a:t>51</a:t>
            </a:r>
          </a:p>
          <a:p>
            <a:r>
              <a:rPr lang="it-IT" sz="2400" dirty="0" smtClean="0"/>
              <a:t>52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553200" y="4114800"/>
            <a:ext cx="3810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6858000" y="419100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>
                <a:solidFill>
                  <a:srgbClr val="FF0000"/>
                </a:solidFill>
              </a:rPr>
              <a:t>Mediana=33.5</a:t>
            </a:r>
            <a:endParaRPr lang="it-IT" sz="2800" dirty="0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8288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1828800" y="632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Rectangle 45"/>
          <p:cNvSpPr/>
          <p:nvPr/>
        </p:nvSpPr>
        <p:spPr>
          <a:xfrm>
            <a:off x="381000" y="2133600"/>
            <a:ext cx="335280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000" dirty="0" smtClean="0"/>
              <a:t>Serie di 12 misure di altezza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2209800" y="4191000"/>
            <a:ext cx="2743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ounded Rectangle 47"/>
          <p:cNvSpPr/>
          <p:nvPr/>
        </p:nvSpPr>
        <p:spPr>
          <a:xfrm>
            <a:off x="5105400" y="4114800"/>
            <a:ext cx="3810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Rounded Rectangle 48"/>
          <p:cNvSpPr/>
          <p:nvPr/>
        </p:nvSpPr>
        <p:spPr>
          <a:xfrm>
            <a:off x="1752600" y="4267200"/>
            <a:ext cx="2286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2952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quantili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12192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Quantili:  la mediana costituisce un caso specifico di quantile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219200" y="2362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1828800" y="4648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828800" y="4267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828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828800" y="38862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8288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8288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828800" y="3276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8288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8288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8288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8288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8288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34" name="Oval 33"/>
          <p:cNvSpPr/>
          <p:nvPr/>
        </p:nvSpPr>
        <p:spPr>
          <a:xfrm>
            <a:off x="18288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362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5715000"/>
            <a:ext cx="504825" cy="573877"/>
          </a:xfrm>
          <a:prstGeom prst="rect">
            <a:avLst/>
          </a:prstGeom>
          <a:noFill/>
        </p:spPr>
      </p:pic>
      <p:pic>
        <p:nvPicPr>
          <p:cNvPr id="3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799" y="1828800"/>
            <a:ext cx="938437" cy="1066800"/>
          </a:xfrm>
          <a:prstGeom prst="rect">
            <a:avLst/>
          </a:prstGeom>
          <a:noFill/>
        </p:spPr>
      </p:pic>
      <p:sp>
        <p:nvSpPr>
          <p:cNvPr id="37" name="Rectangle 36"/>
          <p:cNvSpPr/>
          <p:nvPr/>
        </p:nvSpPr>
        <p:spPr>
          <a:xfrm>
            <a:off x="4495800" y="2819400"/>
            <a:ext cx="449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Il </a:t>
            </a:r>
            <a:r>
              <a:rPr lang="it-IT" sz="2400" b="1" dirty="0" smtClean="0"/>
              <a:t>quantile</a:t>
            </a:r>
            <a:r>
              <a:rPr lang="it-IT" sz="2400" dirty="0" smtClean="0"/>
              <a:t> è un valore </a:t>
            </a:r>
            <a:r>
              <a:rPr lang="it-IT" sz="2400" i="1" dirty="0" smtClean="0"/>
              <a:t> q</a:t>
            </a:r>
            <a:r>
              <a:rPr lang="it-IT" sz="2400" i="1" baseline="-25000" dirty="0" smtClean="0"/>
              <a:t>α </a:t>
            </a:r>
            <a:r>
              <a:rPr lang="it-IT" sz="2400" dirty="0" smtClean="0"/>
              <a:t> che divide le osservazioni in due parti, proporzionali ad </a:t>
            </a:r>
            <a:r>
              <a:rPr lang="it-IT" sz="2400" i="1" dirty="0" smtClean="0"/>
              <a:t>α</a:t>
            </a:r>
            <a:r>
              <a:rPr lang="it-IT" sz="2400" dirty="0" smtClean="0"/>
              <a:t> e </a:t>
            </a:r>
            <a:r>
              <a:rPr lang="it-IT" sz="2400" i="1" dirty="0" smtClean="0"/>
              <a:t>(1-α)</a:t>
            </a:r>
            <a:r>
              <a:rPr lang="it-IT" sz="2400" dirty="0" smtClean="0"/>
              <a:t> e caratterizzate da valori rispettivamente minori e maggiori di </a:t>
            </a:r>
            <a:r>
              <a:rPr lang="it-IT" sz="2400" i="1" dirty="0" smtClean="0"/>
              <a:t>q</a:t>
            </a:r>
            <a:r>
              <a:rPr lang="it-IT" sz="2400" i="1" baseline="-25000" dirty="0" smtClean="0"/>
              <a:t>α</a:t>
            </a:r>
            <a:endParaRPr lang="it-IT" sz="2400" dirty="0" smtClean="0"/>
          </a:p>
        </p:txBody>
      </p:sp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1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38" name="Oval 37"/>
          <p:cNvSpPr/>
          <p:nvPr/>
        </p:nvSpPr>
        <p:spPr>
          <a:xfrm>
            <a:off x="1828800" y="4495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1828800" y="32766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Rectangle 41"/>
          <p:cNvSpPr/>
          <p:nvPr/>
        </p:nvSpPr>
        <p:spPr>
          <a:xfrm>
            <a:off x="1981200" y="3657600"/>
            <a:ext cx="1954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</a:rPr>
              <a:t>Q</a:t>
            </a:r>
            <a:r>
              <a:rPr lang="it-IT" sz="2200" b="1" baseline="-25000" dirty="0" smtClean="0">
                <a:solidFill>
                  <a:srgbClr val="FF0000"/>
                </a:solidFill>
              </a:rPr>
              <a:t>50 </a:t>
            </a:r>
            <a:r>
              <a:rPr lang="it-IT" sz="2200" b="1" dirty="0" smtClean="0">
                <a:solidFill>
                  <a:srgbClr val="FF0000"/>
                </a:solidFill>
              </a:rPr>
              <a:t>(MEDIANA)</a:t>
            </a:r>
            <a:endParaRPr lang="sv-SE" sz="2200" b="1" dirty="0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81200" y="4267200"/>
            <a:ext cx="11240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</a:rPr>
              <a:t>Q</a:t>
            </a:r>
            <a:r>
              <a:rPr lang="it-IT" sz="2200" b="1" baseline="-25000" dirty="0" smtClean="0">
                <a:solidFill>
                  <a:srgbClr val="FF0000"/>
                </a:solidFill>
              </a:rPr>
              <a:t>25 </a:t>
            </a:r>
            <a:r>
              <a:rPr lang="it-IT" sz="2200" b="1" dirty="0" smtClean="0">
                <a:solidFill>
                  <a:srgbClr val="FF0000"/>
                </a:solidFill>
              </a:rPr>
              <a:t>(Q1)</a:t>
            </a:r>
            <a:endParaRPr lang="sv-SE" sz="2200" b="1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81200" y="3048000"/>
            <a:ext cx="11240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</a:rPr>
              <a:t>Q</a:t>
            </a:r>
            <a:r>
              <a:rPr lang="it-IT" sz="2200" b="1" baseline="-25000" dirty="0" smtClean="0">
                <a:solidFill>
                  <a:srgbClr val="FF0000"/>
                </a:solidFill>
              </a:rPr>
              <a:t>75 </a:t>
            </a:r>
            <a:r>
              <a:rPr lang="it-IT" sz="2200" b="1" dirty="0" smtClean="0">
                <a:solidFill>
                  <a:srgbClr val="FF0000"/>
                </a:solidFill>
              </a:rPr>
              <a:t>(Q3)</a:t>
            </a:r>
            <a:endParaRPr lang="sv-SE" sz="2200" b="1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1828800" y="2895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84034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quantile 25</a:t>
            </a:r>
            <a:r>
              <a:rPr lang="it-IT" sz="2800" dirty="0" smtClean="0"/>
              <a:t>% (primo quartile)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1066800" y="12192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È il valore che divide la serie in due parti: la prima contiene il 25% delle osservazioni mentre la seconda il restante 75%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219200" y="2362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1828800" y="4648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8288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828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8288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8288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828800" y="3276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8288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8288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8288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8288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8288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34" name="Oval 33"/>
          <p:cNvSpPr/>
          <p:nvPr/>
        </p:nvSpPr>
        <p:spPr>
          <a:xfrm>
            <a:off x="18288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362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5715000"/>
            <a:ext cx="504825" cy="573877"/>
          </a:xfrm>
          <a:prstGeom prst="rect">
            <a:avLst/>
          </a:prstGeom>
          <a:noFill/>
        </p:spPr>
      </p:pic>
      <p:pic>
        <p:nvPicPr>
          <p:cNvPr id="3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799" y="2133600"/>
            <a:ext cx="938437" cy="1066800"/>
          </a:xfrm>
          <a:prstGeom prst="rect">
            <a:avLst/>
          </a:prstGeom>
          <a:noFill/>
        </p:spPr>
      </p:pic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1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38" name="Oval 37"/>
          <p:cNvSpPr/>
          <p:nvPr/>
        </p:nvSpPr>
        <p:spPr>
          <a:xfrm>
            <a:off x="1828800" y="4495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1828800" y="2895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Rectangle 42"/>
          <p:cNvSpPr/>
          <p:nvPr/>
        </p:nvSpPr>
        <p:spPr>
          <a:xfrm>
            <a:off x="304800" y="130558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q</a:t>
            </a:r>
            <a:r>
              <a:rPr lang="it-IT" sz="2800" b="1" baseline="-25000" dirty="0" smtClean="0">
                <a:solidFill>
                  <a:srgbClr val="FF0000"/>
                </a:solidFill>
              </a:rPr>
              <a:t>25</a:t>
            </a:r>
            <a:endParaRPr lang="sv-SE" sz="2800" b="1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00200" y="4572000"/>
            <a:ext cx="533400" cy="1752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133600" y="4495800"/>
            <a:ext cx="838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438400" y="5029200"/>
            <a:ext cx="67197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25%</a:t>
            </a:r>
            <a:endParaRPr lang="sv-SE" sz="2200" dirty="0"/>
          </a:p>
        </p:txBody>
      </p:sp>
      <p:sp>
        <p:nvSpPr>
          <p:cNvPr id="52" name="Rectangle 51"/>
          <p:cNvSpPr/>
          <p:nvPr/>
        </p:nvSpPr>
        <p:spPr>
          <a:xfrm>
            <a:off x="2438400" y="3276600"/>
            <a:ext cx="11865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100-25%</a:t>
            </a:r>
            <a:endParaRPr lang="sv-SE" sz="2200" dirty="0"/>
          </a:p>
        </p:txBody>
      </p:sp>
      <p:sp>
        <p:nvSpPr>
          <p:cNvPr id="53" name="Oval 52"/>
          <p:cNvSpPr/>
          <p:nvPr/>
        </p:nvSpPr>
        <p:spPr>
          <a:xfrm>
            <a:off x="1828800" y="4267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8288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Rectangle 44"/>
          <p:cNvSpPr/>
          <p:nvPr/>
        </p:nvSpPr>
        <p:spPr>
          <a:xfrm>
            <a:off x="3124200" y="419100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q</a:t>
            </a:r>
            <a:r>
              <a:rPr lang="it-IT" sz="2800" b="1" baseline="-25000" dirty="0" smtClean="0">
                <a:solidFill>
                  <a:srgbClr val="FF0000"/>
                </a:solidFill>
              </a:rPr>
              <a:t>25</a:t>
            </a:r>
            <a:endParaRPr lang="sv-SE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8354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tendenza centrale: quantile </a:t>
            </a:r>
            <a:r>
              <a:rPr lang="it-IT" sz="2800" dirty="0" smtClean="0"/>
              <a:t>75% (terzo quartile)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1066800" y="12192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È il valore che divide la serie in due parti: la prima contiene il </a:t>
            </a:r>
            <a:r>
              <a:rPr lang="it-IT" sz="2400" dirty="0" smtClean="0"/>
              <a:t>75</a:t>
            </a:r>
            <a:r>
              <a:rPr lang="it-IT" sz="2400" dirty="0" smtClean="0"/>
              <a:t>% delle osservazioni mentre la seconda il restante </a:t>
            </a:r>
            <a:r>
              <a:rPr lang="it-IT" sz="2400" dirty="0" smtClean="0"/>
              <a:t>25</a:t>
            </a:r>
            <a:r>
              <a:rPr lang="it-IT" sz="2400" dirty="0" smtClean="0"/>
              <a:t>%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219200" y="2362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1828800" y="4648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8288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828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8288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8288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828800" y="3276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8288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8288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8288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18288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8288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31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33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34" name="Oval 33"/>
          <p:cNvSpPr/>
          <p:nvPr/>
        </p:nvSpPr>
        <p:spPr>
          <a:xfrm>
            <a:off x="18288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362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5715000"/>
            <a:ext cx="504825" cy="573877"/>
          </a:xfrm>
          <a:prstGeom prst="rect">
            <a:avLst/>
          </a:prstGeom>
          <a:noFill/>
        </p:spPr>
      </p:pic>
      <p:pic>
        <p:nvPicPr>
          <p:cNvPr id="3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799" y="2133600"/>
            <a:ext cx="938437" cy="1066800"/>
          </a:xfrm>
          <a:prstGeom prst="rect">
            <a:avLst/>
          </a:prstGeom>
          <a:noFill/>
        </p:spPr>
      </p:pic>
      <p:sp>
        <p:nvSpPr>
          <p:cNvPr id="40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41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38" name="Oval 37"/>
          <p:cNvSpPr/>
          <p:nvPr/>
        </p:nvSpPr>
        <p:spPr>
          <a:xfrm>
            <a:off x="1828800" y="3429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1828800" y="2895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Rectangle 42"/>
          <p:cNvSpPr/>
          <p:nvPr/>
        </p:nvSpPr>
        <p:spPr>
          <a:xfrm>
            <a:off x="304800" y="130558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q</a:t>
            </a:r>
            <a:r>
              <a:rPr lang="it-IT" sz="2800" b="1" baseline="-25000" dirty="0" smtClean="0">
                <a:solidFill>
                  <a:srgbClr val="FF0000"/>
                </a:solidFill>
              </a:rPr>
              <a:t>75</a:t>
            </a:r>
            <a:endParaRPr lang="sv-SE" sz="2800" b="1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00200" y="3429000"/>
            <a:ext cx="533400" cy="2895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ysClr val="windowText" lastClr="0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133600" y="4495800"/>
            <a:ext cx="838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438400" y="5029200"/>
            <a:ext cx="67197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75</a:t>
            </a:r>
            <a:r>
              <a:rPr lang="it-IT" sz="2200" dirty="0" smtClean="0"/>
              <a:t>%</a:t>
            </a:r>
            <a:endParaRPr lang="sv-SE" sz="2200" dirty="0"/>
          </a:p>
        </p:txBody>
      </p:sp>
      <p:sp>
        <p:nvSpPr>
          <p:cNvPr id="52" name="Rectangle 51"/>
          <p:cNvSpPr/>
          <p:nvPr/>
        </p:nvSpPr>
        <p:spPr>
          <a:xfrm>
            <a:off x="2438400" y="3276600"/>
            <a:ext cx="11865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100-75</a:t>
            </a:r>
            <a:r>
              <a:rPr lang="it-IT" sz="2200" dirty="0" smtClean="0"/>
              <a:t>%</a:t>
            </a:r>
            <a:endParaRPr lang="sv-SE" sz="2200" dirty="0"/>
          </a:p>
        </p:txBody>
      </p:sp>
      <p:sp>
        <p:nvSpPr>
          <p:cNvPr id="53" name="Oval 52"/>
          <p:cNvSpPr/>
          <p:nvPr/>
        </p:nvSpPr>
        <p:spPr>
          <a:xfrm>
            <a:off x="1828800" y="4267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8288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Rectangle 44"/>
          <p:cNvSpPr/>
          <p:nvPr/>
        </p:nvSpPr>
        <p:spPr>
          <a:xfrm>
            <a:off x="3124200" y="419100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q</a:t>
            </a:r>
            <a:r>
              <a:rPr lang="it-IT" sz="2800" b="1" baseline="-25000" dirty="0" smtClean="0">
                <a:solidFill>
                  <a:srgbClr val="FF0000"/>
                </a:solidFill>
              </a:rPr>
              <a:t>75</a:t>
            </a:r>
            <a:endParaRPr lang="sv-SE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www.montagnedivalgrigna.it/wp-content/uploads/2011/03/HPIM41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121584"/>
            <a:ext cx="3028950" cy="2441141"/>
          </a:xfrm>
          <a:prstGeom prst="rect">
            <a:avLst/>
          </a:prstGeom>
          <a:noFill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7984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Rappresentazione grafica di una variabile quantitativa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304800" y="1219200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Esempio: misura dell’altezza di 400 alberi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133600" y="4267200"/>
            <a:ext cx="0" cy="1524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43000" y="1828800"/>
            <a:ext cx="716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15.1, 17.2, 18, 21, 22, 25, 24, 15, 25.5, 16, 25, 24, 14, 26, 24.3, 27, 23, 22 ,22.3 ,25, 20, 18,  21.4, 24, 24, 28, 26, 22, 27.3, 21, 26 ,18 ,25, 20.4, 14,  25, 24, 19, 17,</a:t>
            </a:r>
          </a:p>
          <a:p>
            <a:r>
              <a:rPr lang="it-IT" sz="2400" dirty="0" smtClean="0"/>
              <a:t>15.4, 24, 27, 23.7, 19 ,18 ,15, 25.3, 18,  13.1, 24, 26, 22...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7450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Formule per i quartili (Q1 e Q3)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7" name="Rectangle 46"/>
          <p:cNvSpPr/>
          <p:nvPr/>
        </p:nvSpPr>
        <p:spPr>
          <a:xfrm>
            <a:off x="304800" y="4876800"/>
            <a:ext cx="4114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u="sng" dirty="0" smtClean="0"/>
              <a:t>Esempio con Q1</a:t>
            </a:r>
          </a:p>
          <a:p>
            <a:r>
              <a:rPr lang="it-IT" sz="2200" dirty="0" smtClean="0"/>
              <a:t>Q1=4 si prende il 4° valore</a:t>
            </a:r>
          </a:p>
          <a:p>
            <a:r>
              <a:rPr lang="it-IT" sz="2200" dirty="0" smtClean="0"/>
              <a:t>Q1=3.5 si media il 3° e 4° valore</a:t>
            </a:r>
          </a:p>
          <a:p>
            <a:r>
              <a:rPr lang="it-IT" sz="2200" dirty="0" smtClean="0"/>
              <a:t>Q1=3.45 si prende il 3° valore</a:t>
            </a:r>
          </a:p>
          <a:p>
            <a:r>
              <a:rPr lang="it-IT" sz="2200" dirty="0" smtClean="0"/>
              <a:t>Q1=3.89 si prende il 4° valore</a:t>
            </a:r>
            <a:endParaRPr lang="sv-SE" sz="2200" dirty="0"/>
          </a:p>
        </p:txBody>
      </p:sp>
      <p:sp>
        <p:nvSpPr>
          <p:cNvPr id="21" name="Rectangle 20"/>
          <p:cNvSpPr/>
          <p:nvPr/>
        </p:nvSpPr>
        <p:spPr>
          <a:xfrm>
            <a:off x="304800" y="1143000"/>
            <a:ext cx="7391400" cy="46166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 smtClean="0"/>
              <a:t>Formule per ottenere le posizioni di Q1 E Q3</a:t>
            </a:r>
            <a:endParaRPr lang="sv-SE" sz="2400" dirty="0"/>
          </a:p>
        </p:txBody>
      </p:sp>
      <p:sp>
        <p:nvSpPr>
          <p:cNvPr id="22" name="Rectangle 21"/>
          <p:cNvSpPr/>
          <p:nvPr/>
        </p:nvSpPr>
        <p:spPr>
          <a:xfrm>
            <a:off x="304800" y="3088957"/>
            <a:ext cx="5328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1. Se Q1 o Q3 sono un numero intero: </a:t>
            </a:r>
            <a:r>
              <a:rPr lang="it-IT" sz="2400" b="1" dirty="0" smtClean="0">
                <a:solidFill>
                  <a:srgbClr val="00CC00"/>
                </a:solidFill>
              </a:rPr>
              <a:t>OK</a:t>
            </a:r>
            <a:endParaRPr lang="sv-SE" sz="2400" b="1" dirty="0">
              <a:solidFill>
                <a:srgbClr val="00CC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800" y="3576935"/>
            <a:ext cx="5837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2. Se Q1 o Q3 sono ...,5: </a:t>
            </a:r>
            <a:r>
              <a:rPr lang="it-IT" sz="2400" b="1" dirty="0" smtClean="0">
                <a:solidFill>
                  <a:srgbClr val="00CC00"/>
                </a:solidFill>
              </a:rPr>
              <a:t>media dei due valori</a:t>
            </a:r>
            <a:endParaRPr lang="sv-SE" sz="2400" b="1" dirty="0">
              <a:solidFill>
                <a:srgbClr val="00CC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800" y="4034135"/>
            <a:ext cx="6286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3. Se Q1 o Q3 è ...,XX: </a:t>
            </a:r>
            <a:r>
              <a:rPr lang="it-IT" sz="2400" b="1" dirty="0" smtClean="0">
                <a:solidFill>
                  <a:srgbClr val="00CC00"/>
                </a:solidFill>
              </a:rPr>
              <a:t>si approssima al più vicino</a:t>
            </a:r>
            <a:endParaRPr lang="sv-SE" sz="2400" b="1" dirty="0">
              <a:solidFill>
                <a:srgbClr val="00CC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2590800"/>
            <a:ext cx="2438400" cy="46166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it-IT" sz="2400" b="1" dirty="0" smtClean="0"/>
              <a:t>Le tre regole:</a:t>
            </a:r>
            <a:endParaRPr lang="sv-SE" sz="2400" b="1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914400" y="1752600"/>
          <a:ext cx="1150374" cy="685800"/>
        </p:xfrm>
        <a:graphic>
          <a:graphicData uri="http://schemas.openxmlformats.org/presentationml/2006/ole">
            <p:oleObj spid="_x0000_s59393" name="Ekvation" r:id="rId3" imgW="660240" imgH="393480" progId="Equation.3">
              <p:embed/>
            </p:oleObj>
          </a:graphicData>
        </a:graphic>
      </p:graphicFrame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3657600" y="1752600"/>
          <a:ext cx="1482725" cy="685800"/>
        </p:xfrm>
        <a:graphic>
          <a:graphicData uri="http://schemas.openxmlformats.org/presentationml/2006/ole">
            <p:oleObj spid="_x0000_s59394" name="Ekvation" r:id="rId4" imgW="850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14087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Box-plot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4" name="Rectangle 33"/>
          <p:cNvSpPr/>
          <p:nvPr/>
        </p:nvSpPr>
        <p:spPr>
          <a:xfrm>
            <a:off x="564530" y="2590800"/>
            <a:ext cx="685800" cy="2057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5" name="Straight Connector 34"/>
          <p:cNvCxnSpPr/>
          <p:nvPr/>
        </p:nvCxnSpPr>
        <p:spPr>
          <a:xfrm>
            <a:off x="564530" y="3200400"/>
            <a:ext cx="6858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907130" y="4648200"/>
            <a:ext cx="0" cy="6096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907130" y="1752600"/>
            <a:ext cx="0" cy="8382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40730" y="5256000"/>
            <a:ext cx="533400" cy="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0730" y="1752600"/>
            <a:ext cx="533400" cy="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478930" y="2971800"/>
            <a:ext cx="11945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Mediana</a:t>
            </a:r>
            <a:endParaRPr lang="sv-SE" sz="2200" dirty="0"/>
          </a:p>
        </p:txBody>
      </p:sp>
      <p:sp>
        <p:nvSpPr>
          <p:cNvPr id="41" name="Rectangle 40"/>
          <p:cNvSpPr/>
          <p:nvPr/>
        </p:nvSpPr>
        <p:spPr>
          <a:xfrm>
            <a:off x="1478930" y="4419600"/>
            <a:ext cx="22402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25% </a:t>
            </a:r>
            <a:r>
              <a:rPr lang="it-IT" sz="2200" dirty="0" smtClean="0"/>
              <a:t>quantile </a:t>
            </a:r>
            <a:r>
              <a:rPr lang="it-IT" sz="2200" dirty="0" smtClean="0"/>
              <a:t>(Q1)</a:t>
            </a:r>
            <a:endParaRPr lang="sv-SE" sz="2200" dirty="0"/>
          </a:p>
        </p:txBody>
      </p:sp>
      <p:sp>
        <p:nvSpPr>
          <p:cNvPr id="42" name="Rectangle 41"/>
          <p:cNvSpPr/>
          <p:nvPr/>
        </p:nvSpPr>
        <p:spPr>
          <a:xfrm>
            <a:off x="1478930" y="2362200"/>
            <a:ext cx="22402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75% </a:t>
            </a:r>
            <a:r>
              <a:rPr lang="it-IT" sz="2200" dirty="0" smtClean="0"/>
              <a:t>quantile </a:t>
            </a:r>
            <a:r>
              <a:rPr lang="it-IT" sz="2200" dirty="0" smtClean="0"/>
              <a:t>(Q3)</a:t>
            </a:r>
            <a:endParaRPr lang="sv-SE" sz="22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28600" y="2590800"/>
            <a:ext cx="0" cy="2057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447800" y="1524000"/>
            <a:ext cx="7344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MAX</a:t>
            </a:r>
            <a:endParaRPr lang="sv-SE" sz="2200" dirty="0"/>
          </a:p>
        </p:txBody>
      </p:sp>
      <p:sp>
        <p:nvSpPr>
          <p:cNvPr id="52" name="Rectangle 51"/>
          <p:cNvSpPr/>
          <p:nvPr/>
        </p:nvSpPr>
        <p:spPr>
          <a:xfrm>
            <a:off x="1447800" y="5029200"/>
            <a:ext cx="6783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MIN</a:t>
            </a:r>
            <a:endParaRPr lang="sv-SE" sz="22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5562600" y="2590800"/>
            <a:ext cx="0" cy="2057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638800" y="3352800"/>
            <a:ext cx="33768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Range interquartile (IQR)</a:t>
            </a:r>
            <a:endParaRPr lang="sv-SE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90600"/>
            <a:ext cx="7534274" cy="5112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228600" y="226547"/>
            <a:ext cx="14087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Box-plot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7867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 5 valori di sintesi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914400" y="1828800"/>
            <a:ext cx="2209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MAX</a:t>
            </a:r>
          </a:p>
          <a:p>
            <a:r>
              <a:rPr lang="it-IT" sz="2400" dirty="0" smtClean="0"/>
              <a:t>Q3</a:t>
            </a:r>
          </a:p>
          <a:p>
            <a:r>
              <a:rPr lang="it-IT" sz="2400" dirty="0" smtClean="0"/>
              <a:t>MEDIANA</a:t>
            </a:r>
          </a:p>
          <a:p>
            <a:r>
              <a:rPr lang="it-IT" sz="2400" dirty="0" smtClean="0"/>
              <a:t>Q1</a:t>
            </a:r>
          </a:p>
          <a:p>
            <a:r>
              <a:rPr lang="it-IT" sz="2400" dirty="0" smtClean="0"/>
              <a:t>MIN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04800" y="472440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+ MEDIA ARITMETICA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7800" y="3581400"/>
            <a:ext cx="533400" cy="762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>
            <a:off x="5257800" y="39624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524200" y="4343400"/>
            <a:ext cx="0" cy="6096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524200" y="3221400"/>
            <a:ext cx="0" cy="3600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800" y="49512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57800" y="32214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00800" y="2819400"/>
            <a:ext cx="533400" cy="1524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00800" y="32004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667200" y="4345200"/>
            <a:ext cx="0" cy="2160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667200" y="2057400"/>
            <a:ext cx="0" cy="720000"/>
          </a:xfrm>
          <a:prstGeom prst="line">
            <a:avLst/>
          </a:prstGeom>
          <a:ln w="19050"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00800" y="45720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400800" y="2057400"/>
            <a:ext cx="533400" cy="0"/>
          </a:xfrm>
          <a:prstGeom prst="line">
            <a:avLst/>
          </a:prstGeom>
          <a:ln w="1905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00600" y="1676400"/>
            <a:ext cx="0" cy="3581400"/>
          </a:xfrm>
          <a:prstGeom prst="lin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0600" y="5257800"/>
            <a:ext cx="2362200" cy="0"/>
          </a:xfrm>
          <a:prstGeom prst="lin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Rectangle 21"/>
          <p:cNvSpPr/>
          <p:nvPr/>
        </p:nvSpPr>
        <p:spPr>
          <a:xfrm rot="16200000">
            <a:off x="3780692" y="3099637"/>
            <a:ext cx="1226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Altezza (m)</a:t>
            </a:r>
            <a:endParaRPr lang="sv-SE" dirty="0"/>
          </a:p>
        </p:txBody>
      </p:sp>
      <p:sp>
        <p:nvSpPr>
          <p:cNvPr id="23" name="Rectangle 22"/>
          <p:cNvSpPr/>
          <p:nvPr/>
        </p:nvSpPr>
        <p:spPr>
          <a:xfrm>
            <a:off x="5199998" y="5345668"/>
            <a:ext cx="743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Abete</a:t>
            </a:r>
            <a:endParaRPr lang="sv-SE" dirty="0"/>
          </a:p>
        </p:txBody>
      </p:sp>
      <p:sp>
        <p:nvSpPr>
          <p:cNvPr id="24" name="Rectangle 23"/>
          <p:cNvSpPr/>
          <p:nvPr/>
        </p:nvSpPr>
        <p:spPr>
          <a:xfrm>
            <a:off x="6347295" y="5345668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Larice</a:t>
            </a:r>
            <a:endParaRPr lang="sv-SE" dirty="0"/>
          </a:p>
        </p:txBody>
      </p:sp>
      <p:pic>
        <p:nvPicPr>
          <p:cNvPr id="25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219200"/>
            <a:ext cx="670313" cy="762000"/>
          </a:xfrm>
          <a:prstGeom prst="rect">
            <a:avLst/>
          </a:prstGeom>
          <a:noFill/>
        </p:spPr>
      </p:pic>
      <p:pic>
        <p:nvPicPr>
          <p:cNvPr id="26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517838"/>
            <a:ext cx="533400" cy="606361"/>
          </a:xfrm>
          <a:prstGeom prst="rect">
            <a:avLst/>
          </a:prstGeom>
          <a:noFill/>
        </p:spPr>
      </p:pic>
      <p:sp>
        <p:nvSpPr>
          <p:cNvPr id="28" name="Oval 27"/>
          <p:cNvSpPr/>
          <p:nvPr/>
        </p:nvSpPr>
        <p:spPr>
          <a:xfrm>
            <a:off x="6629400" y="35052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5486400" y="39624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3429000" y="4953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3581400" y="4038600"/>
            <a:ext cx="190500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057400" y="2941023"/>
            <a:ext cx="55381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200" dirty="0" smtClean="0"/>
              <a:t>Indici di tendenza di dispersione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831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" name="Rectangle 42"/>
          <p:cNvSpPr/>
          <p:nvPr/>
        </p:nvSpPr>
        <p:spPr>
          <a:xfrm>
            <a:off x="304800" y="12192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Tutte le popolazioni hanno un grado più o meno alto di variabilità!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2971799" y="2286000"/>
            <a:ext cx="1" cy="24808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192"/>
          <p:cNvSpPr>
            <a:spLocks noChangeArrowheads="1"/>
          </p:cNvSpPr>
          <p:nvPr/>
        </p:nvSpPr>
        <p:spPr bwMode="auto">
          <a:xfrm rot="16200000">
            <a:off x="1282245" y="3213556"/>
            <a:ext cx="1676397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Altezza (m)</a:t>
            </a:r>
          </a:p>
        </p:txBody>
      </p:sp>
      <p:sp>
        <p:nvSpPr>
          <p:cNvPr id="49" name="Oval 48"/>
          <p:cNvSpPr/>
          <p:nvPr/>
        </p:nvSpPr>
        <p:spPr>
          <a:xfrm>
            <a:off x="3428999" y="42334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3428999" y="41572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3428999" y="40048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3428999" y="38524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3428999" y="37000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3428999" y="36238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3428999" y="34714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3428999" y="30904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3428999" y="33190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3428999" y="37762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/>
          <p:cNvSpPr/>
          <p:nvPr/>
        </p:nvSpPr>
        <p:spPr>
          <a:xfrm>
            <a:off x="3428999" y="27856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Rectangle 192"/>
          <p:cNvSpPr>
            <a:spLocks noChangeArrowheads="1"/>
          </p:cNvSpPr>
          <p:nvPr/>
        </p:nvSpPr>
        <p:spPr bwMode="auto">
          <a:xfrm>
            <a:off x="2438399" y="4111080"/>
            <a:ext cx="6096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15</a:t>
            </a:r>
          </a:p>
        </p:txBody>
      </p:sp>
      <p:sp>
        <p:nvSpPr>
          <p:cNvPr id="61" name="Rectangle 192"/>
          <p:cNvSpPr>
            <a:spLocks noChangeArrowheads="1"/>
          </p:cNvSpPr>
          <p:nvPr/>
        </p:nvSpPr>
        <p:spPr bwMode="auto">
          <a:xfrm>
            <a:off x="2438399" y="3425280"/>
            <a:ext cx="6096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20</a:t>
            </a:r>
          </a:p>
        </p:txBody>
      </p:sp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2438399" y="2663280"/>
            <a:ext cx="6096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25</a:t>
            </a:r>
          </a:p>
        </p:txBody>
      </p:sp>
      <p:sp>
        <p:nvSpPr>
          <p:cNvPr id="63" name="Oval 62"/>
          <p:cNvSpPr/>
          <p:nvPr/>
        </p:nvSpPr>
        <p:spPr>
          <a:xfrm>
            <a:off x="3428999" y="32428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3428999" y="33952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3428999" y="35476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3428999" y="3242846"/>
            <a:ext cx="76200" cy="8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3428999" y="453824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00"/>
          </a:p>
        </p:txBody>
      </p:sp>
      <p:cxnSp>
        <p:nvCxnSpPr>
          <p:cNvPr id="68" name="Straight Connector 67"/>
          <p:cNvCxnSpPr/>
          <p:nvPr/>
        </p:nvCxnSpPr>
        <p:spPr>
          <a:xfrm>
            <a:off x="2971799" y="4766846"/>
            <a:ext cx="33528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4952999" y="4114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4952999" y="3962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4952999" y="3810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4952999" y="3733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4952999" y="3581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4952999" y="3886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4952999" y="3505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4952999" y="3657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Oval 76"/>
          <p:cNvSpPr/>
          <p:nvPr/>
        </p:nvSpPr>
        <p:spPr>
          <a:xfrm>
            <a:off x="4952999" y="3429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Oval 77"/>
          <p:cNvSpPr/>
          <p:nvPr/>
        </p:nvSpPr>
        <p:spPr>
          <a:xfrm>
            <a:off x="4952999" y="3352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Oval 78"/>
          <p:cNvSpPr/>
          <p:nvPr/>
        </p:nvSpPr>
        <p:spPr>
          <a:xfrm>
            <a:off x="4952999" y="3505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Rectangle 192"/>
          <p:cNvSpPr>
            <a:spLocks noChangeArrowheads="1"/>
          </p:cNvSpPr>
          <p:nvPr/>
        </p:nvSpPr>
        <p:spPr bwMode="auto">
          <a:xfrm>
            <a:off x="3048000" y="4796880"/>
            <a:ext cx="1066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Abete</a:t>
            </a:r>
          </a:p>
        </p:txBody>
      </p:sp>
      <p:sp>
        <p:nvSpPr>
          <p:cNvPr id="81" name="Right Bracket 80"/>
          <p:cNvSpPr/>
          <p:nvPr/>
        </p:nvSpPr>
        <p:spPr>
          <a:xfrm>
            <a:off x="3657600" y="2785646"/>
            <a:ext cx="76200" cy="1828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Right Bracket 81"/>
          <p:cNvSpPr/>
          <p:nvPr/>
        </p:nvSpPr>
        <p:spPr>
          <a:xfrm>
            <a:off x="5181600" y="3352800"/>
            <a:ext cx="76200" cy="8382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4" name="Straight Connector 83"/>
          <p:cNvCxnSpPr/>
          <p:nvPr/>
        </p:nvCxnSpPr>
        <p:spPr>
          <a:xfrm>
            <a:off x="4800600" y="3733800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800599" y="3733800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276599" y="3733800"/>
            <a:ext cx="381000" cy="0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192"/>
          <p:cNvSpPr>
            <a:spLocks noChangeArrowheads="1"/>
          </p:cNvSpPr>
          <p:nvPr/>
        </p:nvSpPr>
        <p:spPr bwMode="auto">
          <a:xfrm>
            <a:off x="4572000" y="4796880"/>
            <a:ext cx="11430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200" dirty="0" smtClean="0"/>
              <a:t>Larice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2831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7" name="Rectangle 36"/>
          <p:cNvSpPr/>
          <p:nvPr/>
        </p:nvSpPr>
        <p:spPr>
          <a:xfrm>
            <a:off x="4191000" y="21336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Gli indici di posizione non sono sufficienti per descrivere una variabile quantitativa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524000" y="19812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981200" y="5486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19812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9812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19812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19812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1981200" y="36576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200" dirty="0"/>
          </a:p>
        </p:txBody>
      </p:sp>
      <p:sp>
        <p:nvSpPr>
          <p:cNvPr id="44" name="Oval 43"/>
          <p:cNvSpPr/>
          <p:nvPr/>
        </p:nvSpPr>
        <p:spPr>
          <a:xfrm>
            <a:off x="19812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1981200" y="3124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1981200" y="2667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981200" y="2895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981200" y="3810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1981200" y="236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981200" y="2819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981200" y="2971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19812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1981200" y="2819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9812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43932" y="3549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990600" y="5452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990600" y="4614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990600" y="2285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1981200" y="5791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5486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963" y="1295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990600" y="3810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990600" y="3048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64" name="Oval 63"/>
          <p:cNvSpPr/>
          <p:nvPr/>
        </p:nvSpPr>
        <p:spPr>
          <a:xfrm>
            <a:off x="2971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2971800" y="4267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29718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2971800" y="4038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29718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29718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2971800" y="342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2971800" y="319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29718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2971800" y="3810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2971800" y="288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2971800" y="319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Oval 76"/>
          <p:cNvSpPr/>
          <p:nvPr/>
        </p:nvSpPr>
        <p:spPr>
          <a:xfrm>
            <a:off x="2971800" y="3276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Oval 77"/>
          <p:cNvSpPr/>
          <p:nvPr/>
        </p:nvSpPr>
        <p:spPr>
          <a:xfrm>
            <a:off x="29718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Oval 78"/>
          <p:cNvSpPr/>
          <p:nvPr/>
        </p:nvSpPr>
        <p:spPr>
          <a:xfrm>
            <a:off x="2971800" y="31938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Oval 79"/>
          <p:cNvSpPr/>
          <p:nvPr/>
        </p:nvSpPr>
        <p:spPr>
          <a:xfrm>
            <a:off x="2971800" y="3962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Oval 80"/>
          <p:cNvSpPr/>
          <p:nvPr/>
        </p:nvSpPr>
        <p:spPr>
          <a:xfrm>
            <a:off x="29718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2971800" y="36576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Rectangle 81"/>
          <p:cNvSpPr/>
          <p:nvPr/>
        </p:nvSpPr>
        <p:spPr>
          <a:xfrm>
            <a:off x="1455015" y="6107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sp>
        <p:nvSpPr>
          <p:cNvPr id="83" name="Rectangle 82"/>
          <p:cNvSpPr/>
          <p:nvPr/>
        </p:nvSpPr>
        <p:spPr>
          <a:xfrm>
            <a:off x="2521815" y="6107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B</a:t>
            </a:r>
            <a:endParaRPr lang="sv-SE" dirty="0"/>
          </a:p>
        </p:txBody>
      </p:sp>
      <p:sp>
        <p:nvSpPr>
          <p:cNvPr id="86" name="Rectangle 85"/>
          <p:cNvSpPr/>
          <p:nvPr/>
        </p:nvSpPr>
        <p:spPr>
          <a:xfrm>
            <a:off x="4191000" y="41148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Gli indici di variabilità misurano il grado di dispersione dei dati attorno al valore centrale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1524000" y="6019800"/>
            <a:ext cx="2057400" cy="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3001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Intervallo di variazione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81000" y="10668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L’intervallo di variazione è la più cruda misura di variabilità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191000" y="2738735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Intervallo =Max-Min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219200" y="24384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6764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1676400" y="5334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6764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16764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16764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6764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1676400" y="3505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16764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676400" y="3276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6764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16764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676400" y="3200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6764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16764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16764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6764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16764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75" y="5867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63" y="1676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64" name="Oval 63"/>
          <p:cNvSpPr/>
          <p:nvPr/>
        </p:nvSpPr>
        <p:spPr>
          <a:xfrm>
            <a:off x="26670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2667000" y="4648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26670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26670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26670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2667000" y="3962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2667000" y="3810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2667000" y="357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26670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26670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2667000" y="3270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2667000" y="357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Oval 76"/>
          <p:cNvSpPr/>
          <p:nvPr/>
        </p:nvSpPr>
        <p:spPr>
          <a:xfrm>
            <a:off x="2667000" y="3657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Oval 77"/>
          <p:cNvSpPr/>
          <p:nvPr/>
        </p:nvSpPr>
        <p:spPr>
          <a:xfrm>
            <a:off x="26670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9" name="Oval 78"/>
          <p:cNvSpPr/>
          <p:nvPr/>
        </p:nvSpPr>
        <p:spPr>
          <a:xfrm>
            <a:off x="2667000" y="35748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Oval 79"/>
          <p:cNvSpPr/>
          <p:nvPr/>
        </p:nvSpPr>
        <p:spPr>
          <a:xfrm>
            <a:off x="2667000" y="4343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Oval 80"/>
          <p:cNvSpPr/>
          <p:nvPr/>
        </p:nvSpPr>
        <p:spPr>
          <a:xfrm>
            <a:off x="2667000" y="4800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Rectangle 81"/>
          <p:cNvSpPr/>
          <p:nvPr/>
        </p:nvSpPr>
        <p:spPr>
          <a:xfrm>
            <a:off x="11502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sp>
        <p:nvSpPr>
          <p:cNvPr id="83" name="Rectangle 82"/>
          <p:cNvSpPr/>
          <p:nvPr/>
        </p:nvSpPr>
        <p:spPr>
          <a:xfrm>
            <a:off x="23694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B</a:t>
            </a:r>
            <a:endParaRPr lang="sv-SE" dirty="0"/>
          </a:p>
        </p:txBody>
      </p:sp>
      <p:sp>
        <p:nvSpPr>
          <p:cNvPr id="86" name="Rectangle 85"/>
          <p:cNvSpPr/>
          <p:nvPr/>
        </p:nvSpPr>
        <p:spPr>
          <a:xfrm>
            <a:off x="4191000" y="4114800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Maggiore l’intervallo maggiore la variabilità</a:t>
            </a:r>
          </a:p>
        </p:txBody>
      </p:sp>
      <p:sp>
        <p:nvSpPr>
          <p:cNvPr id="84" name="Right Brace 83"/>
          <p:cNvSpPr/>
          <p:nvPr/>
        </p:nvSpPr>
        <p:spPr>
          <a:xfrm>
            <a:off x="1981200" y="2743200"/>
            <a:ext cx="228600" cy="35052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5" name="Right Brace 84"/>
          <p:cNvSpPr/>
          <p:nvPr/>
        </p:nvSpPr>
        <p:spPr>
          <a:xfrm>
            <a:off x="2971800" y="3276600"/>
            <a:ext cx="228600" cy="16002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7" name="Rectangle 86"/>
          <p:cNvSpPr/>
          <p:nvPr/>
        </p:nvSpPr>
        <p:spPr>
          <a:xfrm>
            <a:off x="2438400" y="2876490"/>
            <a:ext cx="76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Max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438400" y="4876800"/>
            <a:ext cx="76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Min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1524000" y="27432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524000" y="62484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514600" y="32766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2514600" y="48768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 rot="5400000">
            <a:off x="2714655" y="38385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Intervallo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219200" y="64770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/>
          <p:cNvSpPr/>
          <p:nvPr/>
        </p:nvSpPr>
        <p:spPr>
          <a:xfrm>
            <a:off x="4191000" y="2743200"/>
            <a:ext cx="3352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323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Deviazione standard (I)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81000" y="10668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deviazione standard si basa sulla misura degli scarti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810000" y="3200400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Scarto o residuo=x</a:t>
            </a:r>
            <a:r>
              <a:rPr lang="it-IT" sz="2400" baseline="-25000" dirty="0" smtClean="0"/>
              <a:t>i</a:t>
            </a:r>
            <a:r>
              <a:rPr lang="it-IT" sz="2400" dirty="0" smtClean="0"/>
              <a:t>-media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219200" y="24384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7526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2133600" y="5334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9812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23622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2209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6764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20574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21336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981200" y="342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8288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828800" y="251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7526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3622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24384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9050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20574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75" y="5867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63" y="1676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6836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sp>
        <p:nvSpPr>
          <p:cNvPr id="86" name="Rectangle 85"/>
          <p:cNvSpPr/>
          <p:nvPr/>
        </p:nvSpPr>
        <p:spPr>
          <a:xfrm>
            <a:off x="3733800" y="4728865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Maggiori gli scarti maggiore la variabilità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1524000" y="40386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3800" y="21336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4114800" y="1905000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Media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219200" y="64770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89200" y="4038600"/>
            <a:ext cx="1" cy="182880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3886200" y="2438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Rectangle 103"/>
          <p:cNvSpPr/>
          <p:nvPr/>
        </p:nvSpPr>
        <p:spPr>
          <a:xfrm>
            <a:off x="4114800" y="226689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Osservazione (x</a:t>
            </a:r>
            <a:r>
              <a:rPr lang="it-IT" sz="2000" baseline="-25000" dirty="0" smtClean="0"/>
              <a:t>i</a:t>
            </a:r>
            <a:r>
              <a:rPr lang="it-IT" sz="2000" dirty="0" smtClean="0"/>
              <a:t>)</a:t>
            </a:r>
          </a:p>
        </p:txBody>
      </p:sp>
      <p:sp>
        <p:nvSpPr>
          <p:cNvPr id="105" name="Rectangle 104"/>
          <p:cNvSpPr/>
          <p:nvPr/>
        </p:nvSpPr>
        <p:spPr>
          <a:xfrm rot="16200000">
            <a:off x="1211422" y="4823340"/>
            <a:ext cx="842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Scarto</a:t>
            </a:r>
            <a:endParaRPr lang="sv-SE" sz="2000" dirty="0"/>
          </a:p>
        </p:txBody>
      </p:sp>
      <p:cxnSp>
        <p:nvCxnSpPr>
          <p:cNvPr id="106" name="Straight Connector 105"/>
          <p:cNvCxnSpPr/>
          <p:nvPr/>
        </p:nvCxnSpPr>
        <p:spPr>
          <a:xfrm>
            <a:off x="1872000" y="2579641"/>
            <a:ext cx="0" cy="1458959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ounded Rectangle 106"/>
          <p:cNvSpPr/>
          <p:nvPr/>
        </p:nvSpPr>
        <p:spPr>
          <a:xfrm>
            <a:off x="3810000" y="3204865"/>
            <a:ext cx="3352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29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4132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Deviazione standard (II)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81000" y="10668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Posso sommare gli scarti per misurare la variabilità?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962400" y="2738735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Somma dei quadrati=∑(x</a:t>
            </a:r>
            <a:r>
              <a:rPr lang="it-IT" sz="2400" baseline="-25000" dirty="0" smtClean="0"/>
              <a:t>i</a:t>
            </a:r>
            <a:r>
              <a:rPr lang="it-IT" sz="2400" dirty="0" smtClean="0"/>
              <a:t>-media)</a:t>
            </a:r>
            <a:r>
              <a:rPr lang="it-IT" sz="2400" baseline="30000" dirty="0" smtClean="0"/>
              <a:t>2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219200" y="24384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7526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2133600" y="5334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9812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23622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2209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6764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20574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21336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981200" y="342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8288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828800" y="251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7526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3622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24384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9050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20574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75" y="5867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63" y="1676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6836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sp>
        <p:nvSpPr>
          <p:cNvPr id="86" name="Rectangle 85"/>
          <p:cNvSpPr/>
          <p:nvPr/>
        </p:nvSpPr>
        <p:spPr>
          <a:xfrm>
            <a:off x="3962400" y="3810000"/>
            <a:ext cx="518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Qual è il problema di questa misura?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1524000" y="40386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066800" y="18288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447800" y="1600200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Media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219200" y="64770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89200" y="4038600"/>
            <a:ext cx="1" cy="182880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1219200" y="2133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Rectangle 103"/>
          <p:cNvSpPr/>
          <p:nvPr/>
        </p:nvSpPr>
        <p:spPr>
          <a:xfrm>
            <a:off x="1447800" y="196209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Osservazione (x</a:t>
            </a:r>
            <a:r>
              <a:rPr lang="it-IT" sz="2000" baseline="-25000" dirty="0" smtClean="0"/>
              <a:t>i</a:t>
            </a:r>
            <a:r>
              <a:rPr lang="it-IT" sz="2000" dirty="0" smtClean="0"/>
              <a:t>)</a:t>
            </a:r>
          </a:p>
        </p:txBody>
      </p:sp>
      <p:sp>
        <p:nvSpPr>
          <p:cNvPr id="105" name="Rectangle 104"/>
          <p:cNvSpPr/>
          <p:nvPr/>
        </p:nvSpPr>
        <p:spPr>
          <a:xfrm rot="16200000">
            <a:off x="1211422" y="4823340"/>
            <a:ext cx="842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Scarto</a:t>
            </a:r>
            <a:endParaRPr lang="sv-SE" sz="2000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1872000" y="2579641"/>
            <a:ext cx="0" cy="1458959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3962400" y="2743200"/>
            <a:ext cx="4267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Rectangle 65"/>
          <p:cNvSpPr/>
          <p:nvPr/>
        </p:nvSpPr>
        <p:spPr>
          <a:xfrm>
            <a:off x="2514600" y="2819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00CC00"/>
                </a:solidFill>
              </a:rPr>
              <a:t>+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590800" y="4343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FF0000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7984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Rappresentazione grafica di una variabile quantitativa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304800" y="1219200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Esempio: misura dell’altezza di 400 alberi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0" y="1828800"/>
            <a:ext cx="716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15.1, 17.2, 18, 21, 22, 25, 24, 15, 25.5, 16, 25, 24, 14, 26, 24.3, 27, 23, 22 ,22.3 ,25, 20, 18,  21.4, 24, 24, 28, 26, 22, 27.3, 21, 26 ,18 ,25, 20.4, 14,  25, 24, 19, 17,</a:t>
            </a:r>
          </a:p>
          <a:p>
            <a:r>
              <a:rPr lang="it-IT" sz="2400" dirty="0" smtClean="0"/>
              <a:t>15.4, 24, 27, 23.7, 19 ,18 ,15, 25.3, 18,  13.1, 24, 26, 22...</a:t>
            </a:r>
          </a:p>
        </p:txBody>
      </p:sp>
      <p:sp>
        <p:nvSpPr>
          <p:cNvPr id="11" name="Rectangle 192"/>
          <p:cNvSpPr>
            <a:spLocks noChangeArrowheads="1"/>
          </p:cNvSpPr>
          <p:nvPr/>
        </p:nvSpPr>
        <p:spPr bwMode="auto">
          <a:xfrm>
            <a:off x="1143000" y="4690408"/>
            <a:ext cx="12192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13-14: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14-15: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15-16: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17-18:</a:t>
            </a:r>
          </a:p>
          <a:p>
            <a:pPr>
              <a:spcBef>
                <a:spcPct val="0"/>
              </a:spcBef>
              <a:defRPr/>
            </a:pPr>
            <a:r>
              <a:rPr lang="it-IT" sz="2400" dirty="0" smtClean="0"/>
              <a:t>...</a:t>
            </a:r>
          </a:p>
        </p:txBody>
      </p:sp>
      <p:sp>
        <p:nvSpPr>
          <p:cNvPr id="12" name="Oval 11"/>
          <p:cNvSpPr/>
          <p:nvPr/>
        </p:nvSpPr>
        <p:spPr>
          <a:xfrm>
            <a:off x="2133600" y="4875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Oval 12"/>
          <p:cNvSpPr/>
          <p:nvPr/>
        </p:nvSpPr>
        <p:spPr>
          <a:xfrm>
            <a:off x="2286000" y="4875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2438400" y="4875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2133600" y="5256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2286000" y="5256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21336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22860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24384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25908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27432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2895600" y="5637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21336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22860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24384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25908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27432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28956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/>
          <p:cNvSpPr/>
          <p:nvPr/>
        </p:nvSpPr>
        <p:spPr>
          <a:xfrm>
            <a:off x="30480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32004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33528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/>
          <p:cNvSpPr/>
          <p:nvPr/>
        </p:nvSpPr>
        <p:spPr>
          <a:xfrm>
            <a:off x="35052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/>
          <p:cNvSpPr/>
          <p:nvPr/>
        </p:nvSpPr>
        <p:spPr>
          <a:xfrm>
            <a:off x="36576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/>
          <p:cNvSpPr/>
          <p:nvPr/>
        </p:nvSpPr>
        <p:spPr>
          <a:xfrm>
            <a:off x="3810000" y="6018074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ectangle 192"/>
          <p:cNvSpPr>
            <a:spLocks noChangeArrowheads="1"/>
          </p:cNvSpPr>
          <p:nvPr/>
        </p:nvSpPr>
        <p:spPr bwMode="auto">
          <a:xfrm>
            <a:off x="304800" y="4262735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Posso creare delle classi di altezze:</a:t>
            </a:r>
          </a:p>
        </p:txBody>
      </p:sp>
      <p:sp>
        <p:nvSpPr>
          <p:cNvPr id="38" name="Rectangle 192"/>
          <p:cNvSpPr>
            <a:spLocks noChangeArrowheads="1"/>
          </p:cNvSpPr>
          <p:nvPr/>
        </p:nvSpPr>
        <p:spPr bwMode="auto">
          <a:xfrm>
            <a:off x="5486400" y="5606534"/>
            <a:ext cx="16764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Frequenze assolute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4038600" y="5791200"/>
            <a:ext cx="1371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5030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Deviazione standard (III)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219200" y="24384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7526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2133600" y="5334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9812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23622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2209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6764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20574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21336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981200" y="342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8288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828800" y="251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7526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3622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24384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9050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20574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975" y="5867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63" y="1676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6836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1524000" y="40386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066800" y="18288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447800" y="1600200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Media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219200" y="64770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89200" y="4038600"/>
            <a:ext cx="1" cy="182880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1219200" y="2133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Rectangle 103"/>
          <p:cNvSpPr/>
          <p:nvPr/>
        </p:nvSpPr>
        <p:spPr>
          <a:xfrm>
            <a:off x="1447800" y="196209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Osservazione (x</a:t>
            </a:r>
            <a:r>
              <a:rPr lang="it-IT" sz="2000" baseline="-25000" dirty="0" smtClean="0"/>
              <a:t>i</a:t>
            </a:r>
            <a:r>
              <a:rPr lang="it-IT" sz="2000" dirty="0" smtClean="0"/>
              <a:t>)</a:t>
            </a:r>
          </a:p>
        </p:txBody>
      </p:sp>
      <p:sp>
        <p:nvSpPr>
          <p:cNvPr id="105" name="Rectangle 104"/>
          <p:cNvSpPr/>
          <p:nvPr/>
        </p:nvSpPr>
        <p:spPr>
          <a:xfrm rot="16200000">
            <a:off x="1211422" y="4823340"/>
            <a:ext cx="842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Scarto</a:t>
            </a:r>
            <a:endParaRPr lang="sv-SE" sz="2000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1872000" y="2579641"/>
            <a:ext cx="0" cy="1458959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3962400" y="1905000"/>
            <a:ext cx="26670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Rectangle 65"/>
          <p:cNvSpPr/>
          <p:nvPr/>
        </p:nvSpPr>
        <p:spPr>
          <a:xfrm>
            <a:off x="2514600" y="2819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00CC00"/>
                </a:solidFill>
              </a:rPr>
              <a:t>+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590800" y="4343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FF0000"/>
                </a:solidFill>
              </a:rPr>
              <a:t>-</a:t>
            </a:r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4127500" y="1938338"/>
          <a:ext cx="2401888" cy="769937"/>
        </p:xfrm>
        <a:graphic>
          <a:graphicData uri="http://schemas.openxmlformats.org/presentationml/2006/ole">
            <p:oleObj spid="_x0000_s50178" name="Ekvation" r:id="rId5" imgW="1346040" imgH="431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037013" y="4137025"/>
          <a:ext cx="2470150" cy="769938"/>
        </p:xfrm>
        <a:graphic>
          <a:graphicData uri="http://schemas.openxmlformats.org/presentationml/2006/ole">
            <p:oleObj spid="_x0000_s50179" name="Ekvation" r:id="rId6" imgW="1384200" imgH="431640" progId="Equation.3">
              <p:embed/>
            </p:oleObj>
          </a:graphicData>
        </a:graphic>
      </p:graphicFrame>
      <p:sp>
        <p:nvSpPr>
          <p:cNvPr id="75" name="Rounded Rectangle 74"/>
          <p:cNvSpPr/>
          <p:nvPr/>
        </p:nvSpPr>
        <p:spPr>
          <a:xfrm>
            <a:off x="3962400" y="4038600"/>
            <a:ext cx="26670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Rectangle 64"/>
          <p:cNvSpPr/>
          <p:nvPr/>
        </p:nvSpPr>
        <p:spPr>
          <a:xfrm>
            <a:off x="3886200" y="13716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CAMPIONE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86200" y="35052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POPOLAZIONE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04800" y="990600"/>
            <a:ext cx="205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VARIANZA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5030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Deviazione standard (IV)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1219200" y="2438400"/>
            <a:ext cx="0" cy="403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752600" y="5867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2133600" y="5334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1981200" y="4572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2362200" y="4419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2209800" y="4114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676400" y="3733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2057400" y="3886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2133600" y="3048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1981200" y="3429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1828800" y="4191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2209800" y="2743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1828800" y="2514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1752600" y="33528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2362200" y="35814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2438400" y="3200400"/>
            <a:ext cx="76200" cy="8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1905000" y="49530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192"/>
          <p:cNvSpPr>
            <a:spLocks noChangeArrowheads="1"/>
          </p:cNvSpPr>
          <p:nvPr/>
        </p:nvSpPr>
        <p:spPr bwMode="auto">
          <a:xfrm rot="16200000">
            <a:off x="-348732" y="3930133"/>
            <a:ext cx="167639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dirty="0" smtClean="0"/>
              <a:t>Altezza (m)</a:t>
            </a:r>
          </a:p>
        </p:txBody>
      </p:sp>
      <p:sp>
        <p:nvSpPr>
          <p:cNvPr id="56" name="Rectangle 192"/>
          <p:cNvSpPr>
            <a:spLocks noChangeArrowheads="1"/>
          </p:cNvSpPr>
          <p:nvPr/>
        </p:nvSpPr>
        <p:spPr bwMode="auto">
          <a:xfrm>
            <a:off x="685800" y="58336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10</a:t>
            </a:r>
          </a:p>
        </p:txBody>
      </p:sp>
      <p:sp>
        <p:nvSpPr>
          <p:cNvPr id="57" name="Rectangle 192"/>
          <p:cNvSpPr>
            <a:spLocks noChangeArrowheads="1"/>
          </p:cNvSpPr>
          <p:nvPr/>
        </p:nvSpPr>
        <p:spPr bwMode="auto">
          <a:xfrm>
            <a:off x="685800" y="4995446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20</a:t>
            </a:r>
          </a:p>
        </p:txBody>
      </p:sp>
      <p:sp>
        <p:nvSpPr>
          <p:cNvPr id="58" name="Rectangle 192"/>
          <p:cNvSpPr>
            <a:spLocks noChangeArrowheads="1"/>
          </p:cNvSpPr>
          <p:nvPr/>
        </p:nvSpPr>
        <p:spPr bwMode="auto">
          <a:xfrm>
            <a:off x="685800" y="2666999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50</a:t>
            </a:r>
          </a:p>
        </p:txBody>
      </p:sp>
      <p:sp>
        <p:nvSpPr>
          <p:cNvPr id="59" name="Oval 58"/>
          <p:cNvSpPr/>
          <p:nvPr/>
        </p:nvSpPr>
        <p:spPr>
          <a:xfrm>
            <a:off x="2057400" y="61722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0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975" y="5867400"/>
            <a:ext cx="504825" cy="573877"/>
          </a:xfrm>
          <a:prstGeom prst="rect">
            <a:avLst/>
          </a:prstGeom>
          <a:noFill/>
        </p:spPr>
      </p:pic>
      <p:pic>
        <p:nvPicPr>
          <p:cNvPr id="61" name="Picture 2" descr="http://www.treepicturesonline.com/ashtreeclipar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63" y="1676400"/>
            <a:ext cx="938437" cy="1066800"/>
          </a:xfrm>
          <a:prstGeom prst="rect">
            <a:avLst/>
          </a:prstGeom>
          <a:noFill/>
        </p:spPr>
      </p:pic>
      <p:sp>
        <p:nvSpPr>
          <p:cNvPr id="62" name="Rectangle 192"/>
          <p:cNvSpPr>
            <a:spLocks noChangeArrowheads="1"/>
          </p:cNvSpPr>
          <p:nvPr/>
        </p:nvSpPr>
        <p:spPr bwMode="auto">
          <a:xfrm>
            <a:off x="685800" y="4191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30</a:t>
            </a:r>
          </a:p>
        </p:txBody>
      </p:sp>
      <p:sp>
        <p:nvSpPr>
          <p:cNvPr id="63" name="Rectangle 192"/>
          <p:cNvSpPr>
            <a:spLocks noChangeArrowheads="1"/>
          </p:cNvSpPr>
          <p:nvPr/>
        </p:nvSpPr>
        <p:spPr bwMode="auto">
          <a:xfrm>
            <a:off x="685800" y="3429000"/>
            <a:ext cx="609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1600" dirty="0" smtClean="0"/>
              <a:t>40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683615" y="6488668"/>
            <a:ext cx="105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Foresta A</a:t>
            </a:r>
            <a:endParaRPr lang="sv-SE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1524000" y="40386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066800" y="18288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447800" y="1600200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Media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219200" y="64770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89200" y="4038600"/>
            <a:ext cx="1" cy="182880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1219200" y="2133600"/>
            <a:ext cx="76200" cy="76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Rectangle 103"/>
          <p:cNvSpPr/>
          <p:nvPr/>
        </p:nvSpPr>
        <p:spPr>
          <a:xfrm>
            <a:off x="1447800" y="196209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Osservazione (x</a:t>
            </a:r>
            <a:r>
              <a:rPr lang="it-IT" sz="2000" baseline="-25000" dirty="0" smtClean="0"/>
              <a:t>i</a:t>
            </a:r>
            <a:r>
              <a:rPr lang="it-IT" sz="2000" dirty="0" smtClean="0"/>
              <a:t>)</a:t>
            </a:r>
          </a:p>
        </p:txBody>
      </p:sp>
      <p:sp>
        <p:nvSpPr>
          <p:cNvPr id="105" name="Rectangle 104"/>
          <p:cNvSpPr/>
          <p:nvPr/>
        </p:nvSpPr>
        <p:spPr>
          <a:xfrm rot="16200000">
            <a:off x="1211422" y="4823340"/>
            <a:ext cx="842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Scarto</a:t>
            </a:r>
            <a:endParaRPr lang="sv-SE" sz="2000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1872000" y="2579641"/>
            <a:ext cx="0" cy="1458959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3962400" y="1905000"/>
            <a:ext cx="26670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Rectangle 65"/>
          <p:cNvSpPr/>
          <p:nvPr/>
        </p:nvSpPr>
        <p:spPr>
          <a:xfrm>
            <a:off x="2514600" y="2819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00CC00"/>
                </a:solidFill>
              </a:rPr>
              <a:t>+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590800" y="4343400"/>
            <a:ext cx="30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rgbClr val="FF0000"/>
                </a:solidFill>
              </a:rPr>
              <a:t>-</a:t>
            </a:r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4083050" y="1893888"/>
          <a:ext cx="2492375" cy="860425"/>
        </p:xfrm>
        <a:graphic>
          <a:graphicData uri="http://schemas.openxmlformats.org/presentationml/2006/ole">
            <p:oleObj spid="_x0000_s1026" name="Ekvation" r:id="rId5" imgW="1396800" imgH="4824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992563" y="4092575"/>
          <a:ext cx="2560637" cy="860425"/>
        </p:xfrm>
        <a:graphic>
          <a:graphicData uri="http://schemas.openxmlformats.org/presentationml/2006/ole">
            <p:oleObj spid="_x0000_s1027" name="Ekvation" r:id="rId6" imgW="1434960" imgH="482400" progId="Equation.3">
              <p:embed/>
            </p:oleObj>
          </a:graphicData>
        </a:graphic>
      </p:graphicFrame>
      <p:sp>
        <p:nvSpPr>
          <p:cNvPr id="75" name="Rounded Rectangle 74"/>
          <p:cNvSpPr/>
          <p:nvPr/>
        </p:nvSpPr>
        <p:spPr>
          <a:xfrm>
            <a:off x="3962400" y="4038600"/>
            <a:ext cx="2667000" cy="990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Rectangle 64"/>
          <p:cNvSpPr/>
          <p:nvPr/>
        </p:nvSpPr>
        <p:spPr>
          <a:xfrm>
            <a:off x="3886200" y="13716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CAMPIONE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86200" y="35052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POPOLAZIONE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6721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Coefficiente di variazione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400"/>
          </a:p>
        </p:txBody>
      </p:sp>
      <p:sp>
        <p:nvSpPr>
          <p:cNvPr id="104" name="Rectangle 103"/>
          <p:cNvSpPr/>
          <p:nvPr/>
        </p:nvSpPr>
        <p:spPr>
          <a:xfrm>
            <a:off x="609600" y="1143000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deviazione standard misura la variabilità di una popolazione o campione 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09600" y="2388513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deviazione standard dipende dal valore assoluto delle media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09600" y="3588603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Il coefficiente di variazione ci permette di valutare la variabilità fra popolazioni con medie molto diverse</a:t>
            </a:r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3200400" y="5029200"/>
          <a:ext cx="1933575" cy="895350"/>
        </p:xfrm>
        <a:graphic>
          <a:graphicData uri="http://schemas.openxmlformats.org/presentationml/2006/ole">
            <p:oleObj spid="_x0000_s2053" name="Ekvation" r:id="rId3" imgW="850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6721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Indici di variabilità: Coefficiente di variazione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4" name="Rectangle 103"/>
          <p:cNvSpPr/>
          <p:nvPr/>
        </p:nvSpPr>
        <p:spPr>
          <a:xfrm>
            <a:off x="457200" y="1367135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È più variabile l’altezza o l’etá degli studenti? </a:t>
            </a:r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3276600" y="4267200"/>
          <a:ext cx="1933575" cy="895350"/>
        </p:xfrm>
        <a:graphic>
          <a:graphicData uri="http://schemas.openxmlformats.org/presentationml/2006/ole">
            <p:oleObj spid="_x0000_s41986" name="Ekvation" r:id="rId3" imgW="850680" imgH="39348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25146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Altezza media=1.70 (s=0.20)			11.7%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043535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Età media=22 anni (s=1)			4.5%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4965700" cy="4985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40475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5455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Istogramma delle frequenze assolute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ight Arrow 7"/>
          <p:cNvSpPr/>
          <p:nvPr/>
        </p:nvSpPr>
        <p:spPr>
          <a:xfrm>
            <a:off x="3810000" y="1447800"/>
            <a:ext cx="1981200" cy="762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7400" y="1066800"/>
            <a:ext cx="289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Numero di individui con altezza 19-20 m</a:t>
            </a:r>
          </a:p>
        </p:txBody>
      </p:sp>
      <p:pic>
        <p:nvPicPr>
          <p:cNvPr id="15366" name="Picture 6" descr="https://encrypted-tbn2.gstatic.com/images?q=tbn:ANd9GcQzVTrRVCq2oZRFPmGI1QefiUj567CIX9UEruXTQ6fLzuZtCt_Y7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5657961"/>
            <a:ext cx="441702" cy="762000"/>
          </a:xfrm>
          <a:prstGeom prst="rect">
            <a:avLst/>
          </a:prstGeom>
          <a:noFill/>
        </p:spPr>
      </p:pic>
      <p:pic>
        <p:nvPicPr>
          <p:cNvPr id="14" name="Picture 6" descr="https://encrypted-tbn2.gstatic.com/images?q=tbn:ANd9GcQzVTrRVCq2oZRFPmGI1QefiUj567CIX9UEruXTQ6fLzuZtCt_Y7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8188" y="5429361"/>
            <a:ext cx="574212" cy="990600"/>
          </a:xfrm>
          <a:prstGeom prst="rect">
            <a:avLst/>
          </a:prstGeom>
          <a:noFill/>
        </p:spPr>
      </p:pic>
      <p:pic>
        <p:nvPicPr>
          <p:cNvPr id="15" name="Picture 6" descr="https://encrypted-tbn2.gstatic.com/images?q=tbn:ANd9GcQzVTrRVCq2oZRFPmGI1QefiUj567CIX9UEruXTQ6fLzuZtCt_Y7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105400"/>
            <a:ext cx="762000" cy="131456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971800" y="4953000"/>
            <a:ext cx="16002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400" dirty="0" smtClean="0"/>
              <a:t>Altezza (m)</a:t>
            </a:r>
          </a:p>
        </p:txBody>
      </p:sp>
      <p:sp>
        <p:nvSpPr>
          <p:cNvPr id="12" name="Rectangle 11"/>
          <p:cNvSpPr/>
          <p:nvPr/>
        </p:nvSpPr>
        <p:spPr>
          <a:xfrm rot="16200000">
            <a:off x="-611834" y="2740967"/>
            <a:ext cx="335280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t-IT" sz="2400" dirty="0" smtClean="0"/>
              <a:t>Frequenza assoluta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1447800"/>
            <a:ext cx="304800" cy="2895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5455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Istogramma delle frequenze assolute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3193559" y="6400800"/>
            <a:ext cx="1226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Altezza (m)</a:t>
            </a:r>
            <a:endParaRPr lang="sv-SE" dirty="0"/>
          </a:p>
        </p:txBody>
      </p:sp>
      <p:sp>
        <p:nvSpPr>
          <p:cNvPr id="11" name="Rectangle 10"/>
          <p:cNvSpPr/>
          <p:nvPr/>
        </p:nvSpPr>
        <p:spPr>
          <a:xfrm rot="16200000">
            <a:off x="-579923" y="4999523"/>
            <a:ext cx="1986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Frequenza assoluta</a:t>
            </a:r>
            <a:endParaRPr lang="sv-SE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38200"/>
            <a:ext cx="6019800" cy="5513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609600" y="914400"/>
            <a:ext cx="2971800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152400" y="1219200"/>
            <a:ext cx="2895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Posso variare la dimensione delle classi di frequenza</a:t>
            </a:r>
          </a:p>
        </p:txBody>
      </p:sp>
      <p:sp>
        <p:nvSpPr>
          <p:cNvPr id="13" name="Rectangle 12"/>
          <p:cNvSpPr/>
          <p:nvPr/>
        </p:nvSpPr>
        <p:spPr>
          <a:xfrm rot="16200000">
            <a:off x="2391877" y="2027723"/>
            <a:ext cx="1986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Frequenza assoluta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Istogramma delle frequenze assolute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685800" y="48768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Se sommo le frequenza assolute ottengo un frequenza cumulata</a:t>
            </a:r>
          </a:p>
        </p:txBody>
      </p:sp>
      <p:sp>
        <p:nvSpPr>
          <p:cNvPr id="14341" name="AutoShape 5" descr="data:image/jpeg;base64,/9j/4AAQSkZJRgABAQAAAQABAAD/2wCEAAkGBhMSERUUExQWFRUVGBsYGRgYGBwaGhwcGiAgHBodHxscHSYeGxwjHhoaIC8gIycqLCwsGB4yNTAqNSYrLCkBCQoKDgwOGg8PGiwkHyQsLCwsLCwsLCwsLCwsLCwsLCwsLCwsLCwsLCwsLCwsLCwsLCwsLCwsLCwsLCwsLCwpLP/AABEIALgBEgMBIgACEQEDEQH/xAAbAAACAwEBAQAAAAAAAAAAAAAEBQIDBgABB//EAEAQAAECBQIEBAMHAgQGAgMAAAECEQADEiExBEEFIlFhBhNxgTKRoRQjQrHB0fDh8RUkUmIHM0NygpJTohY0c//EABgBAQEBAQEAAAAAAAAAAAAAAAECAAME/8QAJhEAAgICAgICAgIDAAAAAAAAAAECESExEkETUQNhcfCBoSIjMv/aAAwDAQACEQMRAD8Axmkk8p5S4a4Bs+L3Yk/lFadOpSgFGjoWJJObtE+Hs3Mpst6/7ns0ciYEzwFOtKXsHYtvj6tHM40MdFwOYs0hUtIAqqJPu9nc2xBGoUpKAygoBVNQcItszAOzXH6xHiEyStAIlUjoLGzbt+XXvA0mYAk0gpuRU5PsD+Y7xvybFCyghS9xckgO3r2ihR+8B6wdwyTWZodmDWAt326RDUyCvUKEouGByD6t1v8AnCOLD9FKACjjo8ATpAdRdgGszhzn94Zy5SqXpPff94o0lkkB6ioKByQA7j0LtFE2CypBJIsA2bf0YNBJ1FEsC4SoBrWIDsevWJzFpAUlILdx2s3Ro7h85KbKQFsLpKqAfUv9A8KYtWBrlmlSiQxLBqS7Xu5cfvAgnrCXu/yh/wAQ0daKlGTLZI5ZKCAQMEksFKvt+kKvsJQBUmyhY+u2cuPpByRrRSiaFhmAP83h/oeGJVIUySqclRsyiWAOANrpckiM/wDZ1JJKWsL+mTGw8OcWXJmMtKE+bKSyqQKwllIcWClFz8Ti7tiLi+zWK9HwJKps0T5pliUCShrqPQElgx65Bivi6EGVICUUGjmITkhrkvzE/TvBfEJE8zpiio+YoFSnH0Y2DYDY2grQSZZlIRMStZKW5U3QASWbcuBfucQN3oGzNoUCALWvY7h4PkBSFIBYnZw7XyU9mPX0inX8HVKaoEOT6jDev6+0HyNCqQpC5qQULcMrD7O+4f8ALs/PkrJLxLCfMSpKVJUsCoglSQmpiDlKVC5HaCuGcTTJnJmLT5ktHKzpuSk2Iu4HboIXT57TDkgfhxvcP02fq0S1awEhJl0VCoEsWLkpI2br7jEDn0FhWo1iVLMxLKYvuTuQEvgAFvlHnBdf5WoWQEKqCHCgCRSCSaVAW5uoxFwRWoAtVZPKBdJTUhQ2pIYwnOmUvUrQE1KZgRZna5bLdfyhTwPR9P4dIlGWoyEoqmODVOUGcsHAbIc56ACM9xXTyZWplrTqV1KqBoKUAqYClDPjcFRwOsF6BafK8pYRMCA7rUAl+5SLgftCniuq+8TKUEJIJqU4IuHS1VmIPfbDRfNyhX7/AGc+V4QBoNUuVMq04AVgtNJJB2ppIDsNtoIm6pS1FSUqE1RqJULPl3d93sOkLdEkLJYAkj4SRUH9LbZbI32HMlCpzkrQEKIUSU1Buhe9/p8o80aeH0ar2Gf4gorKVBCpqncmoHe7vaPZemrNJpP/AJAh/X5i/SGPFZ0mapHlEu1IKk3DWJJLWc7O1usKDJCCpyFEAuybZ+I3dmfF4PkwwrJI6hKbFKinG7OcDAHyeLdLrKATMlTSEtygs4cC+VG12G9nhDL14TOHmhSg+aiWf8TRsNH9knoSpc4pAJqoBDvgBV79yzRE1VXv+inEVcQ13mgrlhaUC1LKFjcMHYB+ub3gXU6SwYF7OoBQLHAJ3v1jXaTSaYAhExai5oKUqUVnAHxEduUB6YlN4JNZClSkAEOpBXQs4F2zcPTv12jpKKatdDSMzwrwzNnrASspJd8qLdWJFrdsjME6nwlqqxLC0qcWIQul3YCq4d+20a9Q+xSFJlgGZMWxpKfuwRh2PMemYT6vWz1lKQtKEoACieaYWLgsounDuACHxHJybdxKtXgyiuArSSlSJbix+LIztHRrk8SlMP8AOzPdSifctc946D/b+ommfPxwpdyKSlxggt6tg3iPkK81Kkrlm1xWkEh7gAsNsRHT6hIDJVjYp+jv3MWy5QUpVKrkYcuOrg+vSPZRab7Dqkszg8rktcF73c/SL60JlUBVQKio0ks/oDzZ6QvVoClQKlBiktSQegNut4JRLCMIuHZ7m+ew3jKNmbweaXSoKJiAbr+EKADFwc562vEJPh8hQKiCSWsQwb3+seGRNJqAB/n5xYVqAa/ysfeL4ronky5LDYOLdW94qkSK1FIckjlB3Oc+0ET9EaQ/I4s4v8oBXWhSKhVbILB+jndoGWmi77QBkdsQVpNEiYklNKl2I6jIIazg9/aKygzUEBCgoMSAk3ze3vtFnCJCCrnq+AuUhKQ+xfb1MFmpFusrEmlUpCQpIpmC2bkXD5tvvChaVTChBW4FqiS3rftGi107y5Vri45kkg2a12Vf6dID1PGJaAErl1KIZIBDJB9A7vE5CmLdboVaamtSVJVcM9ZCg9xlrsYhoNQgEhaOUANcuG+eSH9YioKmFczy0ppupnu/qS+NvpFOv0wTQqWr4gHSoEEFgTdmYm4aKQ1RopuimqIUgklSSaSQosN83PtDPg8taJKJtRUVoqt/pUE7Y7N2PSMTw7XpCnI/CpJFw9Qa7X7+0bfw/wAQnUISilaEIAYh6AAEhiwv3vGutgxdxwhKk1giqolTPhgLfJ4X6qQHQjzPMQsOzl0lxkdfl+UH+M0BK0sFEtMUagU3U1ssSN2tCIIBnykli6T13BbHtENdjWB7wLVS1zShad2q6tZjfp6mLeMawUshNJSSFHICXtc3Lghx1LQLwGQSqcAQCFAjAJNxnp/Lw6l8Dlz9OpRU6goGwckAM1X4R2/WIaVE0Z/heqCsKLPc739LY2vBvDODjzFrmkiWQQCp0uXfoxSz7+xhTo0UTlKUWBJADWDXwDsNu8NtJqFFSlzKgkoZiWs12qu2bQSlSwD0OtNq1ICghCVocEnLAYYqDN7Rn+NzTLNApSVJWpQDEAZSE1CoY22PZ4J4PxaVLmOKVAHlSSVOOjD9ou/4lieVSzMYDy1qpS7MaafwgBsXvb5XG0kmaEb2Zfg6RMmAfiYmqoBkuBkm2R3hhodHNGqIBCLqBVVS1mNx126vEf8Ah3UNY4p/5SmcBRJdNgLkHd2ODHs3UL+0rUE3rWkOXYOWIYBi3tGk6KeB34glq04lpZCU0sVy3JclwVkm9vw9wW2jPStcnzSEzKgwBf8AERe+L2y/aDVTUtQQVB3ZmN2ceve0A6DhJ8wOlIJyorxtgJVc/wAMG/yTJ4CNUJc0lShLCrADmNgAA184wD6Q74NwqUmaCTKKZYDpmSzS6kuHS7uH+EgG/tCDXqMtSWIls9wou7ZqDM+wN7wkklXmoCVFJU+FZAuHf037RVdPoILls+pypemMyZ92papoAcAJQkjCUFPwpy7B+8D/AOEolTGlTUmaEmpNSkqtcupQIsGAJEZfRamdMeYhcxVKglzM/Eclk9L2ANg79GvFNLLloQtE+ud8a0pUymDgkA+9iO7NDOEmsC0mwniMlPlBAmzJsxLKmACmki5IUwJvZ1NC0rSmWSuXMJ3K1JJBN9sC4hZM4oZq61FkrVzmu6uUgE1BrMCQ/taO1gFAALu4DY/hiI/FUbbyPjvBb9t0YsULJG7Z7x0Y1BUwv9P6R0V40V40HlNQsP6v2jxU8vdKX9T+bwTp5BTuhabEE29i+ImvhVauVSAqzAqY+l/0i2ZNFum1LGyQFAE1WI9wR+sUyNesrAfJA9ng6VwtfwcpWBcHL/2IhJqdCpBAUfiwxBxuaT3gwhx0Tl8RUmyVYJ9IK0HElvfez9+sK0oDdfXDxfo5jrHa8KNxTG+p0Sl0lyAC5v8AvA8/lm8xVSyms+35PBkmpKWKnB39f7wBKTMN/j+L4Ts+G33ipGG2h4qZZSsPfLbpwdr4hpqJKSDMkJAlkhg1grezYPXaFOk1lgVA2bNifoD03MHSdUgLKxMUtKhQZZDBtr1Na2Yi80TTDOI65a9KJNRSCajd0hi90Gz5PeFeu1gSr4a6QATY2w5ZO5Gbm+Ynr56alAAkOyblnyz4/ePU6xAFwKgdnGc5s0b6NkXT9YFJoZSQk52a5AI3UevaPJ5TOQA9NHa6jgAN0+kW8S0hqqUGSSwa94v0mlSWASxw2X6dG94GzGfXIZJUDcdBbuIacA8RzJKgCKkf6X9Ljvge8G8W4GpMpcwVADmzboXHuPlAsyWfKSQAQsIFAF7A81h1fe/tCpJodoa8YmHWIExCgDLll0qLKLtizFqcWzAnDZKkaiVMUkKAF3Byx6d9oSSNcuWslyCxuLP+kaPgMxU4g1sEgkh2d/8AVd3diI1hbWxlwAJrmFVBJW3TcvZ+U3b0Jgxcl5AlS1KQXLkcwA7EEenWBeFzxKKgllOtJLiwYkt88+kF6pcxTT1IUXqCQgADq+PfHSIpWU1gyk7RGXNUCXZfKwZ7i1uo+pgzXcOWqY6CkIVSoJcEuARg4AcxOcZkxX3lRDgWYM19hnF+0A8SSpM1QSFAAhlPi2Cw7+kMWugSsa8F1c3SqqWKUYVSGNja9va5iPiHQecwSFlRQWUtTilRTdyObFrxQnQ+axmoukBlPe/+2jJbLteIcbSG8tIKNjUpRfcP89mF8RM2k7IdplPCeFpkkklSlFDKAPKm4u6S+R394hM01Sg6m7tYFvXt9Yp8OVSlLqShSaGYmxJIuAASfQ27xLRrAISUFQ5gwIFzg4+kDi/Y072MkSkpAKmc9VG7WwMYfMDzda5AQh12dlqIIN2AGDncx5q9JMExKEJUQUhkllXYuHAHQmE80mXqFhKQ4axVy37ZwbxWGHC0aFUlJA80KksSLqB2swKajsS8ZrU6wmaBT5yEjq3Z3CSRsIYq4yKxTpkkAGpLqYqNixuSLg3/AKxHhPE5YmiYvTpmMluYBibXubnvtArWwjHiKJpJNKnLfh6eju0azwn4alzEqWUrUQPjcihYsBgoc3+PDDDw5nrRPpCpahLutdCkBQ3c25WJcOTazQ+m60IlqSnTzEeXyhXmAJVyslRTYE2NgGf6d/j+RRVsp5Pj8oCoICCVBRFu+R0O8aTT8OdI80hJ/CElIPyKnB3uPeEspDzEFxylail2YAB7gEh7fKCOJ3TUSXAs6ibt+gjmzshx9g4VvqWO/wB1vv8AjEdGMRqiwtt0/rHRia+x/K0ySDzS5m9ISx6nDFgIFm8PlqBKSABkO4HW/S+/0iiTqzLGxx/aD9P4lBCgZKLX3U/Xo29+8UcnFrROVw2UoWWpzgsGfcOkn8toB1OlEtdC/iy4ZQb163fG0H6figY/5aTfCmKSOn4r57Qp1s64DXBO3W+ekTkuLfYNqEAuU4z0w0R4TLAmPhxFEycpmEFaAFSm6CLRYyVPBdji0UnUYILONrPe8ET9MabNv2f+8ALlhJSkgBNODt2eKkQMSlRQ1Nw1nznbEep4eo5SS+A0VSEoAFv3h0nThkhFRJuBUb9twMd7RyMQ4NqaVnTTw6HrlqLWKTvsWNmffvDXTcKQm610lyzJdLjBYl27h4QcRlLmKlpUyFOzsbU9Qz29Y0ng3iAmqVImN50ommoAgjuN3F+0XloasW8a4epIQukUrUwKQWPoe+bdPlpOB8FppmoUG5iFNdxl39xiA/FypikypRUzTSUhKTdVwwf1+sLJs3lHmVpRWWCkKSHNzf8Am0SwYd4w4bNMiatZNJFaUghSWsyn+jZHpAXAdRK+zhMySJqvh/E/VOMDoR0MGTZ3+WnFKiAVCgEMhnu+0A6NKkqQmZ8E2WVJIN3RYksL757wLRSuhRxTS0KqEshwTlwASaWvsP51K4TqwmdLSQ6lC1JHQs79gLbxLiWmqJJplpCTZlMGzdg+M2juC6hI1kspSSqgsWqDMRgDp1gawTVjvh+rlrCwlkgzEBTIKTd2DpyRvscw0nzJUuYsKl+YCbApKWDb2+n5Qk8PqKJc9T2M6VVYk2UTgYZod+KtUVhkzPMlnmSSrozggtf5mA6VhIyZ14C0lAYvMJAy1RZ77VW9olNllS1KJVUSHJSG5QzAnJt9N4o0iHmhyPiODbOPSCjIBnkBRpq22sCS27MfnFGPJUyvkrCfw3Hw9yB1/WBOPaVUsywHWFB3SDY72D9YdajhDrK2TKCSbj8Q2HfGYT8b4gQUJBYDJSGJBIOAw2O3veIqN/ZyxyoK8IaSWqfNTONkyQt6LhXLncC5sesLdNqFImAhSQq4wPY9Nt4a8OmhK1r00xphkpSozGLpsw3IUXz1eFOlBlzADLSWsx5h1cAFrYjpj+SlTPNRxAebzssVfEgFi4ZzzCkuRglj1GZy+FhCzMSzPcso3awuwg0T3QV1SgCohQKTcg9Dyh/W/S0D6fViZNKQSQhmFAoS4wwLke0TJuqInfQZppi3+7QkAgj4kvcXYPsBuDh7RVoOFHza0Ns6iEEJCiA4AUxI7kQ2TpUzELpRWtIZxyOSMgEgZ9bX7RVoJmoC0ky5emSlJBf7wKci4IILhL3du0cEn2ctDnU6YyFkrNUlQIUpIKlnqOZ0o3sCd7BrVL1ukWKZE2ZLcEJ8wVEqI/Ct3HRiW6QP9jUhVcxUuZLJLpSSCQRdj+EF9jC6ZxKVIQpEiSp1C4LqAJwRvYWEdEujotGc0mmEyZKC6Q3mqvu1IHW74tsYq1ywVEXFiX2FukHcJ0lMwKmsyJa2c2qJsG6/K7XhfxI3X3H+nDj1jozugKXISw59ht/WOiMvAxiOjGJalbmwO3fCb39fzj2QpIUqoE+497Nf5xMymIJsAev07RUS6nf+gi0rObHMqbIYcyhclyBi3+7+PAut4ao3lgLlkmmm5PqMiFgkK/CQ7tBOl4qSkoUBvgEfJiIASYPq5JlghSSlTXCgQfrFnCiqpTDbaLtRLAlkUtcXPr0ijRH4ju3zhR0HEslSHUliNnhRrZtRwU7X7H8odJf4izEfX9oDnaHzCQDd/WKmSViSny0E1Oon0AH5u/b3hmifLZISgum6iVXNsg7XGPSA52gUyW/CbuWGwtF0mQKjcAPsz+mXjlyBkdVPW4P4nfLhht79uggnikmlUubIBC0gG31BIAvuxuCDAXG1FUxIvSlwL/0EFSJ7oVWCOhFuzi2Y32VRp16r/EZMudLURPkNUjdQGSOix/No81KitMoeYEyys2UilL9dna42+sZXR65WkmpnyiSl/vP3+WY+h66dInSPOQhCkrLr5ASl3e+1y46ExbdoWrEHFNXNVoZ7c8oKCSu4YgjlYvyh7AneB5moP2LSTxb7LMyw+EuFBxf/AEn/AMYYca1lWmnIlhEqSGSqWlPxNSalrOVWAeF2gUV6MoANJJSE1YL3a25L4+cToyxop8aa4rUWZI8tPKFFr3LuBe/eAOCOdShNLky1EdAWtvt1gTV61S5Yq+JCAhWwdJIO0F8H1lE9KgHVQfZL59sxh0MfD84Klzney0MNskXtBOmkqUCpaKXLAOQqprMCc2d+/pA3BKhJmqTZPmIfuSq3y/WK5ypiyAlQpK3d3d7HIdNj8P1gHejzRk/aDcliSN/ru7w002mT5k5Z+FNnUoM5ALsckAGzwr02jV5w+MB+uffcRGdrvK1ExRL4ZNzs7nsPfbEbINXg0CtQJiSFTSzDlKaDe1msr0HYxk+M6mXLmeX8UsZfPV05b6bw6XrzqpgLpS7JpDm1/hFgcP1D2jNeIJQTPUmsrAwo2JcDufSBUQoKzRTJMsTphSVy1CVLTm3wJAYZcdXFx3j3h3DhW6JhKwksHIBwXqBL9Wa9rwPqVyfP1SmJ+604SABkywHJ+IMwNsuHgTSTqZiVAgBsubYv6/vF0uxaH3DDNkJUhZRQsqcMly9jzZDjqd480CBL1CvLpexoFQUBgldyVdRiwGYC03FEzaB9nC1VKKVsnN2F3AUwGcl2iUid5yyQohiCl2bezexiWiWrGmu0aisrCuoCSPMYtdgoi2SxNoWKmTgv4g1yKUBDj/SG6bGGOo1lzycoF70DZ2DG+LOcwhl8bVPcSkrQRcqByOlultt4iVMivocoRLWUmaVJX8UwKUb/APkx3YDHtHnGODypknzJEwy07lxMSWvS7pZRJ+KpWMQh85UwMlLuwrpJVZsNks/tFmp4VOMpVRWPLckF2bIN+r9Iu1ihjgA4dMW4rDtJWl7G5UCHfdgz9DEOJzHDFNgkkkf2ivhBCF1gAOlSbjNRa3fF7QXxQtLKbmxGMRrs7ITJIYX+n9Y6IpdsiOjGO1aCDzAhW7hjt1vFSUliXwNhGk45oZVlJExCVKItLFIL4styo5eztiEsrhwUCpKzSD8RSznLM+YptkpKinSSnIJfrbMXyKQxCPwk3O49PSC0asyzSCDSD83EKvNIsH/v6wbMsbL9bqAUsUh8vbf+0R4QgAm42eBJtViQb4LQZwrKs/KKRQyleZUQwpAfOTAU6cyi4YAgZfqcN7QyPMWLjIBgSah1B7gb9xDMgLE0LlhWUuXb8/rcdoguYlOEJ+tjezO0V61JSNOzJsvYOQSnI7N+cFaqUpbgkdmCRsTj2/jxyGqFwnJKwSMQ5lp5SlLEWdyMZYD9j7Qi8u9ht+sPZs5IIALMNgWDpdmewxbvCxZ7LKfuiRSFEj/1Ie3vF3BeNHQ6gS86eYosk2bt6MbQHIZpQYWJbqXbLdGMG6+SmdLcprAJSXUQGI+IWxhr7RuQIceMeHS5GlmGW5ROUCkXZJJBpNugVe3vCjw/PPkXpLTBY2wQelhBXhviqaVaDVioHlF8pGB2UnqMR6nhS9HVLIrQV1oLNWnG2CNx37wyrosS8c0gTNm0gALZTCwS9lfUE+8UcLSDOdSqAmWSFZuGYW9fpB3i00zmCQhkJDAg7npvi3aFCFfeh7OMHH6+sADvgmsUNPMQzJUuWonZwbWa8MeGLNYBQgpKlEKKXD1df0fbtCrhEz/LzA/NXK72v/WNvwnQaaQlSUD7QoOmZOWAEJzUhGXIOzi28btjoyGlnq+1XIFTkjYPdgH26QPxHWp81RYEBSbpv1SADbv8oKmSArVKaWhAdRDADo3ZrHrkwFxiWErIrbmTbs1t+8bo3YUT97KMtJYK5UlqikuRURenYdQ0JuPLr1C1lIQFH4RYDYsPaG2gSpavLBPMC/VizhsnYNCzXym1ISzMpKT6hhj12g7BDfW6d9XrQj4UIQS17IlgB/TDxXwLTpOplVJfPLsWFnbI3I6PE+IISNTr2II5WNeHa6diB8LbD0gbhCiZyCRj06Hc2yzxS0ahhw+ShUlIVLSlKlGmYlRJckkOlLszhqmt9YaqUhOqmBblQIBUWCXy+/ob7xqPJmKkSaUHmDqI5U2yUjDOWu3vGQ0el83VzUkMpQSbqDWAJe18YESyJL2ea3UIKSCoE3IINk5zbJ/mYWaFF0qTYqBZsm5Abe/brGk4r4XUEEoXKJQ7ZJJOBawN9x2eEPCJnlz5UwrK1IBdQLFQdRULH/c2cARytaI6NN4R4XLmiWny0lRU/mLdkFLsSOVzdmB/DeCPFOvKZa5KiZppJJQ4QCC701MGA/viGXCeIoUaUagy0ywEpCpdSxZqUpJdn/F62vZFxvgtEpVHlLLFa1WCkjNwQFBTNy947tOkCMfoZfOC7bCwtfc/p3gnVBQSp1O5+nSKuGy0Ca06oODSGuT6Z7wWrhtQVYMbuX+f86RN2d09iVIPT+fOOg3/AApX/wAkv/2/pHRWCbPF+IVKSUqCSlmDpufW/bNy/wBEv2pSRaC5UlwronfaBiHIPWGxotQgqck9+u28VS5pD72e4/nWCUpFJDAcpP5wOhgk/wB+kY1HtbsP5eDNEnJcgC3rCydNKSNn/m0H6CZy5D5+sUmI018pagmhRsU/J7/SBZ+pKZh6D8PcQdInimpKgwJwd/6wq1I56knPuPSCTJGytYlakBY3BDAtnszRLVBLkhgxNz0Yh/yLQKZ5XSEhgmxu7+g2/pEjNJJCxkFj9A9naIVGsDsVDewviD1TeUlhS4CQWe4scgnHSAVIBW1gx2g6Vp3QsqaxYZuWLn5xLFnKKuWWBzArDn16e0eTp33SUhwSlON8be0WrW85Ieqmu4ycndz6RP7BUlBsEhL3e5a3q56dHhAA1xPlgm5F0q3BB6/zEb3wvxWXrdP9nnFpiRndJG+bj8xGSVIsyiwY7X2gZH3RVNQWWguCbOLuk9i0UmUmG+J9CuXPWhSaSGYJBY3sU3wYB02hKphcE/dtyg5ce20bLTyEcTleZWfOS7hyAf8AaRdi8ZqfPAmTZanCghTgu4UCHDbd4zwzF2h0dEtaV8rqQfRg7eubQ+4TxlYX5IUyFByXAIAJLvTjO/aM5Ln/AOXcnM0fkOvrH0vQ6TR6eTVLUJkxSaa1n4nD8qQkg9WbBDmBbMYPS0nVqUFAO7Ai7m7WbvtAPFiPOwFMtOHGAH3ftByppTrJhoKlOzMBckZD2PbaA+IKebhaVKU21zYW9f1gsQeZMCVSygs5qU5YbFnBf+bxVx6X/nFhRfnY7WqY5/WL9Np0+ekLWEAEmyruQSGDNlhFfE765bip5xs7vzY79ITDHWJR9q4gEkXekdypLuG7npC6QTULPbZ3wYN4jJbVasoIuo26Bw9g/ox7doq4VozNWUtVyEsGF0gl3baN0Zm58O8QR9nljynIkgVrVyEgYc/D1YDrAml0MpZmfe1MEqUEIYAHFSup6M7R74al+VLBnIdBQFyyGLmlw7YbcGPNJqpk+fOvUyUCmkBLgFyBhmYN2jnJJ7RxeVkF8SzNONKpKPibCnFny/4j6tY4jFcOmGuW4AQQkHIs5e7dHjXeJygSjyiyXUqgA5/1AXSO8Y/SKqmoRUASAQpRAHZycZiV9AtH0PRBKwJSJsiUlQCiTNJmgjcFksWFLdDm0C+IUS0yiaXSinLlRe1V0Cxt1zCdOhRLUCZiV4dIQVX9WILE9xDDxFw6jTmkoISAo0qpYqymi/7fOLlN4TRKeS3hviES0KKjJBpKkpDLX0axASM3v6QJrfGtmXKSRcskN6HI6YcP1jN8I01fmOfhlqWA4Fwe+fSBdfMBBDKHSFejskjWS/F0thyScbrWP1MdHzx/WOh4o3FD5OrWlE4pTykBKiQ2QWcXbdjCWWHWgD+XEEzNeaF7EvjfqDi0B6GWSyruzRR0D5iXCuyPzP5wClPKT3z/AD0gqbOIKu6Uj6f1jzWaYJ+FTjlza6nLM+zQIwBPQCXs4AzB/DUuLN0gZs2B2v8A2grTzKApv58otEjRMoICU0OOw94VrkAqTsCTjuqDJXEVUkm7bmzesCsFLSbkb7fiO/6tEt2wQTO0YlzCkKBOQMnO/e0erli7u9xn02iGpkNqEM6SU4cFrqGQB09cwVP0q2DEqe1QZqn3Jx0u0BmkgSRMAWxwzfLr1h2qQg6VHlhz5hNROR0bOf2hRpdIpUwoIYvSSdji7Q+m8MXpUSUTEsfMJz/uDNZ7j8oGZ+hDKUyk9GVn3eDpeqUQkKLClvUN1MABIUpLcrgm+Mlme8Wz3sA55begFz8oGjMlrlgIHN8Rduzt19I94cmoTAq7KG7dd8CB+KAhW1g1r7xZwpf/ADLsagMtuRD0UlgKl8TVpNR5kvFgpPUYe24jX8c4WjXITq9OEiamWyk//Ilmb/uTkHfHRvn+suc5Cd4a+G/EKtJqG/6RZ7sEkt/9YW3VG0dJmEaQgf6y79qf1EfT5ekTI0qZXnAJKQOSXVMUo8yi9XtSIA8TaCWrQz1yUh5lK1gA7EFSmBbZyfWEWs8YzZsopQry2CElmBUALupnuwt/CXTMUzkIGumXJdviDFwBkbF+sLuNEmYKSp6lE05GDYW6RZMmA6yYqpqjuSk/W+0VcT1P3uUsKg7AtYhr3fbIgswLw9CTqNPynmILFyXuH6H+kVz5h/xAqQp2nFjS+VdLP0gnh9H2vTsCEukf+TXsCGv3gFC/885Bfzz8PWr94pGWgzWKfUa0gljNXfH4z07bfOJ8ESVTbqI5TzP2w/4R/SKNWpPnawAn/nr2uedT+l3+UNfCkqUorUuSZpSRSCohIBd6qQ5xgkCJT/xCQenxYmR5fllKyhPMBipmYFmADtYfnBPhfiP2ibrKCEKVSVrKhSQOUNYC+b/2baubpBKYy9NLFLsmk1YJ5EuRnrAnCNFKWFiTQlA+IpSc5AUDc/y8cpTrFHK6Mx4inA6JYQamUyiEkEl2ve3yvGa4ECZqKmYIAAOPhbfGY13i3WkJUDSyGcAMM9XOPSMdp5wKiWIsAPe7/l8oVJsVo1k3hoQlLpoqJZSSSlTbMzJV3BIu/aC+JS0DRqpJBqamzb3ez77CFsjj81aUoICyLBQsad7Ye2WeDnrl0pLoybNScb5vaFKV5ISyZfg0hzOLpDSibqpFjt1PbeBtXjI2ENfCMsE62qhhpVkVB+ZwBTcXf19IULTyY7COtHdC7y+0dHtJj2MIRLktKXWC/rvbIaI6bTKEpCiDQoqpOxKSx+UOPERkUKUh0kBJocLF1MS4ukYsoe5gPQpT5MupLApmkFviNmZr2PtiMxoC1ZBqBsLD5RdNby1XD1y8ei4nxLSAF6gQo/LtA8+Z92f+9P0Cv3hRgaYtQVZrwfww9bln7QtXcuGeGPD0bh3NvT6RaJCpmoaWXyS9muP3gZM9IULWDZw+bxHUSFs+z4Iik6sJVi+L4PqIh7D8DDXTXVLWDcSxZmYi9rl8mBJ2oqP0i6SsAunISLCGp0SZpIVSknBcBvm35xL2axfwVSxNSUU1BXKDh9naNjrdbMXIkefLkoJmpdSHvzWV8Z2TlnucRjOEyapwSHyRbNstGg1Gqlply0SQUXUQdjZRJBsHc5A/EYGaWxDOYlDCk+XzA9bv6Wa0HSZw/wCWxIKQCezguOzsICIUgh/xyQoM/wAKwVAw8+zafy0q8wpX5aQZaQWd3rWs9QwoSD6xvRnoS8blgTS1u3TmNohwwsV2woG98EmLuMSxW7guQ7HqSWZnECaCbSZhHX16xuilot4osKIIDfdSiQxyUpqzm5N98xJMl1LKjy0pBHWws3pvtaCJ2hrmEBgkJlh/QJD/AM6xPW8S8oGTLSnAqWWqJVcj/axA/WFMLNB4H8Z+XNGnmkBJ+A7Hakv/AAww8ReGvs6zO06h5S1DlP4Vf6Wu4N/yjAamUClBOHIJGQ5DH2P5x9H8DeIRNQrS6gusCkvhSf8AV/LwvLooQrlPrJqjbnU3SxMDcW1KkqZJsxKg7j8RcpGRnveGnG+AHT6xSlB0TCVoWE2uXKT0IxeEfGCGdJAcKDMQxcvnb94j6JZ7oUgaqRYh5kthcXU1PU5I9vnAnBnVr5djecTZycl8Xg3QT6dVp0uDTPS5/wDQDJfPf8oXeFpqTrdMTvNSb9S7Y7xa0KD+IIT5uqNQVVPVdmFyot36N2ivhnDzMfnloQliqtYS2WITlXoIhqVqEzUvvqJhLdXVf6wHIc8zEAf1aBf8mkjcr1MpMsiWlc9bOFWSlmF2Lq64YPFek181EwSU0ooLgApKlqOXL42bt7Qn001SZZKZgTYAskksUgFma/5RDhsuZLm1S11LJdJKHpd6s9QSPcxyapqjkG+KkIlpKSXWlNSyXy9h6h8s8ZKSE3pJuxf2vf2jW+INBNTplTZia5hBIdnpBc+oAD742xGd4GsqnGmXUoIdsAWufZ4l4bZnoqlJZiCoN0U36dIeqmnywsTFkm1NWzb7W6Nd3iaeAh0qQoWuUjlf0+IF/Zos4yoGUQVjlL0lJrdsKcC1yxilK2QtmY4SQPPdzVKUPqCDnaITZYocvnpa28e8HWAuZUCypakj/us1ukW6hXKzWHTrmOi27O3YpePI8eOiyiM+cV1AhlYLbt+1/nB0qyEOkgBBuPxEnv8ApFPFdKJbE/is43/jwZpZRElJUsqTykJP4SWcC+/6QMezziU34bfiECTTyubvMV8gB/WHXijhRkrkgLStCyopKezODuDcWMIdV/yk91LP5CMZi9SuYsBeHegf0wYRAuoe0N5KrRaJLtXrOUBjnJzAy91EQXNl0rSFklBO2YpmIChNuwAU2+7YgfsQ9fC1GfMkywXlpB2dkgVH+dYY8Magy5iav9KvxDszXTAgVNOvmqkV1hRYpurlYE7wzPH9SmorXc5dCRf2FonZSSQg4Ho1zZ1CE1KNRAfLAn9INn6hUqykqBSSSlQsCzfrAnh2eUTQpIBIBsosCDZn6w64yqtSQpQW8pYCmukkBqiC5Yv1iWTjQHotSValRQRfTsXNlBg6Q7MS7hum8Fo0slTuuYgJQhyRyglnLu5ckcoHv0U8Hm+XMWFpCx5ZSXezsxBFwbBvWGTFUlafLUSZqGW1gOUEE9LfN41JM3EUatbqO1x+sU6E/wDMObi3vF2t+O25/S0WeH5JWJwHxUkj1F/yBjFB2nAFS1kmyXHVhb9zAsjTiYrVzFMyEVdDUbJH1J9hEJ8hcudNlzBSuWqkp6Fn2tA0vWkCagYmFBP/AIv+8UiEF6ZDyJgZz5ZYvhikgtviCNFKmzEy5sl/ORcEEC+Kc7xVofhX/wDzVZvSI8DP3tBf40qAHdQiHsro+neHeLo4hIMqaKZqbKG6FJs4O93+cYfxRoVyZikKSOUZG4J+IPswiletmafUrnSrsslcsuyg5vb8QyI2+rlyeK6MUN5iQ6XLXtykjYkZ9DCkqsGfN5c6idKUw5FJPyYj8ol4N/8A3tLv96Py/aPONSCDzcikEigjDWId2cfwxHwfNbX6YgOUrJbrymK6MgjUq5p7Z85Z65KmvvmBpJNRvkH8sfrBEzM63/UVbBFzY+kD6a9Rywe3yiU1xKlsYApMtQ5nqQxGGsFXBsPaI8K0UyZNJl1kAgLUFMEggi4Fz894qk3RNIUBTSUkjN02FuheGHAtMAqasqFIIG6bsd8Fh+eYlnJukw7xTxJ9IZEpIlpy7UkEulQJYXIJHvCHwsgVLSs0qpBTMUpSQGZ3pd37/wBnuq4gpEhS0EZSACxUXqf2AA3LvC7gSJk1SwSlHMGcAFiBcfXDxzk72Q26NHJElIUtKw4wxIe2GZibs14z/FuPKnrTZDOoVbsxd+hDF4r4nw1SVlKT5igXdOA13I26vHa3h60iWSpCkvSaVCwYl7WO1r5iYwSp2EVkS8KkitSnflIt6i7vf0gzVo5GAHXuf48BcMmErKQWcEt1xZv5iL9SXfNul49SxZ17EpB6n6R0VqTcx0JY88VzJZKPKcC5IN2NrQ1HDJcyVLBtypdwelyCDGZ1+mmWNJb3OY0Wh4mGSlQU7DY7d3ZvWBgnYv444XJJ2qL23bpC/iUqmTKu5pqI/wC8uI0XEOHSZtCjNCEc1WKrtgdfX3gLxcZM0ShpkHkBqqpsAEpSHe5ZJx6wU7QWZSQOZjmGomhmAb3gSRw5QUS6d7O5/KL5egU469vy9Y6Zsww4pZMs9yT1GP7x7wjT+bWCoC6XqsSCrmZt2eKp01SiRS4PQW/loK4eQCykOM2SxJOXOQO0S0wbfSHErRy16mdOqFBUtQAIQQCbCnILbROaJSy1ZGzVDG9xAXk6dw6Cw6KUfmG/SK5ciVchNsEKJq9Qw7/SCh5WHaVMuSqpFIIBT8Q3y4e/vFa5yK8XuHzb5/nAatMKbBiO5U46Aty26v6xAykgF5ZF7G5J9wG+kakYlw1K5c1azZCwpPXJwz4tDdGsI+AAC1gCB65+KE/2VLgCoW7GPZdy1dIY7b+2f6w0IUnSIfnl3HUn5kWvEtJp5Up2Q9QPxKdwezXikhmBUq2GH6P6ROSmS6gp8C3w+t7+sFBYEiSXVMVlSio+j/VnA9o7U8PRTUl6i9ns3X5Q+RPkilIKCybsXbcW6vtDKXPQxAQi7ggkJJ+bNa0Rb7IcqZnOG8IKpbkpBLpAOQ+/W9otPAlyp6FpY+WQTVy1Xfo0amXKEwhKkJSnDmlk2wSD6XvmCNGgfAlqRZKgoKCjskCCw8jMjK5tQvup2/7nIxHaAL0eqCk8qFqpY4qN6ewIuD7RvNP4fWv8CUsXLqAJOwyS/e8Cavw7MmJVLWhLF0klaQdiGfcFjERtMed5APE3AE8QSZkkCXqEcqkKsFjDPioWZVxt0Iz/AIc4EdFNGr1gEpMuoiqsMQ6MBLKKnYCoZfaPo2v4nK0MhKJY86YGQSliR6kJsLNaPmXibjGu1cypMmYZSDZKQfd3S72UBu0dVb2U3YXrtbp5gK9PJUEzCVVkjmJFyUFRpFyfbZ4zosojNjfrDrwdMmTlpkLlES5RKilSSCp3OWcso4ewIGI2EzwpppkslCQFElw5NOe+PeJeHgJSUWfPtHrlyxMMsBkhJNhZ1JFizk33OL7QRw/iAKzLWKUVXUlqrucGx3EapfhCkBJmVAJuCKfr1bcviE2p8CT0TKpbTArBYAC3dWejRrsm4uy3iUuX9jmTJYWpPLdZ5SGIJtvURZvxC8Zrg84KJdhUocwBATyhmZ8xpdd4VnJkLStql+WA1wkJSSoHpzF7WgLhHhGbLDLUkFWPiKQDuWY+3cXiOKFuPEsVplVVLFZ2VcEMAzFx6dMxbxXiIAQyQ5GGAAJtYAZb5xbouBTkzE1rRQFVEBV1JBvbIGznEV8R8NTlklCWqWSRte7ezmMmu2c01ezL8HUfPLWdJD5s4P7QZrUsSC4N4L0Ph6bJWorDXTdxjOxPYRTrphUspHXp9O9r+0X5M0jtfZnFZMdDKZoLn1j2L5obNGnR3enGMlhFqtAkjb/1MdHRfE6JIgOF9h8mi5PDv40eR0PFGJjh0eK4Z/Gjo6HijEf8M9Y7/DPWOjo3FCenhvrHh4d6x0dDxQHh4bHn+Ex0dDxQETwsxA8LMdHRuKA8/wAPV/aInQq3BP1jo6NxRjvsbROXpB2+UdHRqRi5WlQf+mn2iH2BOyB8o6OjGJCSAKQLdALREyh0Mex0YxFOnS5O5zm/reLkyTtv0Uf3jyOjUY5iN1C7s5zBI1czeYv/ANjtHR0akYuTxOaQAVkgYF2A6M7QSni8yzrJbD/p0jo6DijByOPqIYhJe5t7RdI1clXxoULfhXb5GOjoOEfRqXoul8M0ywzlg4S5ppB2DfnvFR8NsoGXqykJLhJS4L9bl46OifHH0ZQi+i3/APGEKYlUqr/aSkE9WxgwPqP+HdQUtMwFeQkGx6vfswIjo6J8URfxKjPq8Ea9z93/APYH6x0dHQ+NEeJH/9k=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4343" name="AutoShape 7" descr="data:image/jpeg;base64,/9j/4AAQSkZJRgABAQAAAQABAAD/2wCEAAkGBhMSERUUExQWFRUVGBsYGRgYGBwaGhwcGiAgHBodHxscHSYeGxwjHhoaIC8gIycqLCwsGB4yNTAqNSYrLCkBCQoKDgwOGg8PGiwkHyQsLCwsLCwsLCwsLCwsLCwsLCwsLCwsLCwsLCwsLCwsLCwsLCwsLCwsLCwsLCwsLCwpLP/AABEIALgBEgMBIgACEQEDEQH/xAAbAAACAwEBAQAAAAAAAAAAAAAEBQIDBgABB//EAEAQAAECBQIEBAMHAgQGAgMAAAECEQADEiExBEEFIlFhBhNxgTKRoRQjQrHB0fDh8RUkUmIHM0NygpJTohY0c//EABgBAQEBAQEAAAAAAAAAAAAAAAECAAME/8QAJhEAAgICAgICAgIDAAAAAAAAAAECESExEkETUQNhcfCBoSIjMv/aAAwDAQACEQMRAD8Axmkk8p5S4a4Bs+L3Yk/lFadOpSgFGjoWJJObtE+Hs3Mpst6/7ns0ciYEzwFOtKXsHYtvj6tHM40MdFwOYs0hUtIAqqJPu9nc2xBGoUpKAygoBVNQcItszAOzXH6xHiEyStAIlUjoLGzbt+XXvA0mYAk0gpuRU5PsD+Y7xvybFCyghS9xckgO3r2ihR+8B6wdwyTWZodmDWAt326RDUyCvUKEouGByD6t1v8AnCOLD9FKACjjo8ATpAdRdgGszhzn94Zy5SqXpPff94o0lkkB6ioKByQA7j0LtFE2CypBJIsA2bf0YNBJ1FEsC4SoBrWIDsevWJzFpAUlILdx2s3Ro7h85KbKQFsLpKqAfUv9A8KYtWBrlmlSiQxLBqS7Xu5cfvAgnrCXu/yh/wAQ0daKlGTLZI5ZKCAQMEksFKvt+kKvsJQBUmyhY+u2cuPpByRrRSiaFhmAP83h/oeGJVIUySqclRsyiWAOANrpckiM/wDZ1JJKWsL+mTGw8OcWXJmMtKE+bKSyqQKwllIcWClFz8Ti7tiLi+zWK9HwJKps0T5pliUCShrqPQElgx65Bivi6EGVICUUGjmITkhrkvzE/TvBfEJE8zpiio+YoFSnH0Y2DYDY2grQSZZlIRMStZKW5U3QASWbcuBfucQN3oGzNoUCALWvY7h4PkBSFIBYnZw7XyU9mPX0inX8HVKaoEOT6jDev6+0HyNCqQpC5qQULcMrD7O+4f8ALs/PkrJLxLCfMSpKVJUsCoglSQmpiDlKVC5HaCuGcTTJnJmLT5ktHKzpuSk2Iu4HboIXT57TDkgfhxvcP02fq0S1awEhJl0VCoEsWLkpI2br7jEDn0FhWo1iVLMxLKYvuTuQEvgAFvlHnBdf5WoWQEKqCHCgCRSCSaVAW5uoxFwRWoAtVZPKBdJTUhQ2pIYwnOmUvUrQE1KZgRZna5bLdfyhTwPR9P4dIlGWoyEoqmODVOUGcsHAbIc56ACM9xXTyZWplrTqV1KqBoKUAqYClDPjcFRwOsF6BafK8pYRMCA7rUAl+5SLgftCniuq+8TKUEJIJqU4IuHS1VmIPfbDRfNyhX7/AGc+V4QBoNUuVMq04AVgtNJJB2ppIDsNtoIm6pS1FSUqE1RqJULPl3d93sOkLdEkLJYAkj4SRUH9LbZbI32HMlCpzkrQEKIUSU1Buhe9/p8o80aeH0ar2Gf4gorKVBCpqncmoHe7vaPZemrNJpP/AJAh/X5i/SGPFZ0mapHlEu1IKk3DWJJLWc7O1usKDJCCpyFEAuybZ+I3dmfF4PkwwrJI6hKbFKinG7OcDAHyeLdLrKATMlTSEtygs4cC+VG12G9nhDL14TOHmhSg+aiWf8TRsNH9knoSpc4pAJqoBDvgBV79yzRE1VXv+inEVcQ13mgrlhaUC1LKFjcMHYB+ub3gXU6SwYF7OoBQLHAJ3v1jXaTSaYAhExai5oKUqUVnAHxEduUB6YlN4JNZClSkAEOpBXQs4F2zcPTv12jpKKatdDSMzwrwzNnrASspJd8qLdWJFrdsjME6nwlqqxLC0qcWIQul3YCq4d+20a9Q+xSFJlgGZMWxpKfuwRh2PMemYT6vWz1lKQtKEoACieaYWLgsounDuACHxHJybdxKtXgyiuArSSlSJbix+LIztHRrk8SlMP8AOzPdSifctc946D/b+ommfPxwpdyKSlxggt6tg3iPkK81Kkrlm1xWkEh7gAsNsRHT6hIDJVjYp+jv3MWy5QUpVKrkYcuOrg+vSPZRab7Dqkszg8rktcF73c/SL60JlUBVQKio0ks/oDzZ6QvVoClQKlBiktSQegNut4JRLCMIuHZ7m+ew3jKNmbweaXSoKJiAbr+EKADFwc562vEJPh8hQKiCSWsQwb3+seGRNJqAB/n5xYVqAa/ysfeL4ronky5LDYOLdW94qkSK1FIckjlB3Oc+0ET9EaQ/I4s4v8oBXWhSKhVbILB+jndoGWmi77QBkdsQVpNEiYklNKl2I6jIIazg9/aKygzUEBCgoMSAk3ze3vtFnCJCCrnq+AuUhKQ+xfb1MFmpFusrEmlUpCQpIpmC2bkXD5tvvChaVTChBW4FqiS3rftGi107y5Vri45kkg2a12Vf6dID1PGJaAErl1KIZIBDJB9A7vE5CmLdboVaamtSVJVcM9ZCg9xlrsYhoNQgEhaOUANcuG+eSH9YioKmFczy0ppupnu/qS+NvpFOv0wTQqWr4gHSoEEFgTdmYm4aKQ1RopuimqIUgklSSaSQosN83PtDPg8taJKJtRUVoqt/pUE7Y7N2PSMTw7XpCnI/CpJFw9Qa7X7+0bfw/wAQnUISilaEIAYh6AAEhiwv3vGutgxdxwhKk1giqolTPhgLfJ4X6qQHQjzPMQsOzl0lxkdfl+UH+M0BK0sFEtMUagU3U1ssSN2tCIIBnykli6T13BbHtENdjWB7wLVS1zShad2q6tZjfp6mLeMawUshNJSSFHICXtc3Lghx1LQLwGQSqcAQCFAjAJNxnp/Lw6l8Dlz9OpRU6goGwckAM1X4R2/WIaVE0Z/heqCsKLPc739LY2vBvDODjzFrmkiWQQCp0uXfoxSz7+xhTo0UTlKUWBJADWDXwDsNu8NtJqFFSlzKgkoZiWs12qu2bQSlSwD0OtNq1ICghCVocEnLAYYqDN7Rn+NzTLNApSVJWpQDEAZSE1CoY22PZ4J4PxaVLmOKVAHlSSVOOjD9ou/4lieVSzMYDy1qpS7MaafwgBsXvb5XG0kmaEb2Zfg6RMmAfiYmqoBkuBkm2R3hhodHNGqIBCLqBVVS1mNx126vEf8Ah3UNY4p/5SmcBRJdNgLkHd2ODHs3UL+0rUE3rWkOXYOWIYBi3tGk6KeB34glq04lpZCU0sVy3JclwVkm9vw9wW2jPStcnzSEzKgwBf8AERe+L2y/aDVTUtQQVB3ZmN2ceve0A6DhJ8wOlIJyorxtgJVc/wAMG/yTJ4CNUJc0lShLCrADmNgAA184wD6Q74NwqUmaCTKKZYDpmSzS6kuHS7uH+EgG/tCDXqMtSWIls9wou7ZqDM+wN7wkklXmoCVFJU+FZAuHf037RVdPoILls+pypemMyZ92papoAcAJQkjCUFPwpy7B+8D/AOEolTGlTUmaEmpNSkqtcupQIsGAJEZfRamdMeYhcxVKglzM/Eclk9L2ANg79GvFNLLloQtE+ud8a0pUymDgkA+9iO7NDOEmsC0mwniMlPlBAmzJsxLKmACmki5IUwJvZ1NC0rSmWSuXMJ3K1JJBN9sC4hZM4oZq61FkrVzmu6uUgE1BrMCQ/taO1gFAALu4DY/hiI/FUbbyPjvBb9t0YsULJG7Z7x0Y1BUwv9P6R0V40V40HlNQsP6v2jxU8vdKX9T+bwTp5BTuhabEE29i+ImvhVauVSAqzAqY+l/0i2ZNFum1LGyQFAE1WI9wR+sUyNesrAfJA9ng6VwtfwcpWBcHL/2IhJqdCpBAUfiwxBxuaT3gwhx0Tl8RUmyVYJ9IK0HElvfez9+sK0oDdfXDxfo5jrHa8KNxTG+p0Sl0lyAC5v8AvA8/lm8xVSyms+35PBkmpKWKnB39f7wBKTMN/j+L4Ts+G33ipGG2h4qZZSsPfLbpwdr4hpqJKSDMkJAlkhg1grezYPXaFOk1lgVA2bNifoD03MHSdUgLKxMUtKhQZZDBtr1Na2Yi80TTDOI65a9KJNRSCajd0hi90Gz5PeFeu1gSr4a6QATY2w5ZO5Gbm+Ynr56alAAkOyblnyz4/ePU6xAFwKgdnGc5s0b6NkXT9YFJoZSQk52a5AI3UevaPJ5TOQA9NHa6jgAN0+kW8S0hqqUGSSwa94v0mlSWASxw2X6dG94GzGfXIZJUDcdBbuIacA8RzJKgCKkf6X9Ljvge8G8W4GpMpcwVADmzboXHuPlAsyWfKSQAQsIFAF7A81h1fe/tCpJodoa8YmHWIExCgDLll0qLKLtizFqcWzAnDZKkaiVMUkKAF3Byx6d9oSSNcuWslyCxuLP+kaPgMxU4g1sEgkh2d/8AVd3diI1hbWxlwAJrmFVBJW3TcvZ+U3b0Jgxcl5AlS1KQXLkcwA7EEenWBeFzxKKgllOtJLiwYkt88+kF6pcxTT1IUXqCQgADq+PfHSIpWU1gyk7RGXNUCXZfKwZ7i1uo+pgzXcOWqY6CkIVSoJcEuARg4AcxOcZkxX3lRDgWYM19hnF+0A8SSpM1QSFAAhlPi2Cw7+kMWugSsa8F1c3SqqWKUYVSGNja9va5iPiHQecwSFlRQWUtTilRTdyObFrxQnQ+axmoukBlPe/+2jJbLteIcbSG8tIKNjUpRfcP89mF8RM2k7IdplPCeFpkkklSlFDKAPKm4u6S+R394hM01Sg6m7tYFvXt9Yp8OVSlLqShSaGYmxJIuAASfQ27xLRrAISUFQ5gwIFzg4+kDi/Y072MkSkpAKmc9VG7WwMYfMDzda5AQh12dlqIIN2AGDncx5q9JMExKEJUQUhkllXYuHAHQmE80mXqFhKQ4axVy37ZwbxWGHC0aFUlJA80KksSLqB2swKajsS8ZrU6wmaBT5yEjq3Z3CSRsIYq4yKxTpkkAGpLqYqNixuSLg3/AKxHhPE5YmiYvTpmMluYBibXubnvtArWwjHiKJpJNKnLfh6eju0azwn4alzEqWUrUQPjcihYsBgoc3+PDDDw5nrRPpCpahLutdCkBQ3c25WJcOTazQ+m60IlqSnTzEeXyhXmAJVyslRTYE2NgGf6d/j+RRVsp5Pj8oCoICCVBRFu+R0O8aTT8OdI80hJ/CElIPyKnB3uPeEspDzEFxylail2YAB7gEh7fKCOJ3TUSXAs6ibt+gjmzshx9g4VvqWO/wB1vv8AjEdGMRqiwtt0/rHRia+x/K0ySDzS5m9ISx6nDFgIFm8PlqBKSABkO4HW/S+/0iiTqzLGxx/aD9P4lBCgZKLX3U/Xo29+8UcnFrROVw2UoWWpzgsGfcOkn8toB1OlEtdC/iy4ZQb163fG0H6figY/5aTfCmKSOn4r57Qp1s64DXBO3W+ekTkuLfYNqEAuU4z0w0R4TLAmPhxFEycpmEFaAFSm6CLRYyVPBdji0UnUYILONrPe8ET9MabNv2f+8ALlhJSkgBNODt2eKkQMSlRQ1Nw1nznbEep4eo5SS+A0VSEoAFv3h0nThkhFRJuBUb9twMd7RyMQ4NqaVnTTw6HrlqLWKTvsWNmffvDXTcKQm610lyzJdLjBYl27h4QcRlLmKlpUyFOzsbU9Qz29Y0ng3iAmqVImN50ommoAgjuN3F+0XloasW8a4epIQukUrUwKQWPoe+bdPlpOB8FppmoUG5iFNdxl39xiA/FypikypRUzTSUhKTdVwwf1+sLJs3lHmVpRWWCkKSHNzf8Am0SwYd4w4bNMiatZNJFaUghSWsyn+jZHpAXAdRK+zhMySJqvh/E/VOMDoR0MGTZ3+WnFKiAVCgEMhnu+0A6NKkqQmZ8E2WVJIN3RYksL757wLRSuhRxTS0KqEshwTlwASaWvsP51K4TqwmdLSQ6lC1JHQs79gLbxLiWmqJJplpCTZlMGzdg+M2juC6hI1kspSSqgsWqDMRgDp1gawTVjvh+rlrCwlkgzEBTIKTd2DpyRvscw0nzJUuYsKl+YCbApKWDb2+n5Qk8PqKJc9T2M6VVYk2UTgYZod+KtUVhkzPMlnmSSrozggtf5mA6VhIyZ14C0lAYvMJAy1RZ77VW9olNllS1KJVUSHJSG5QzAnJt9N4o0iHmhyPiODbOPSCjIBnkBRpq22sCS27MfnFGPJUyvkrCfw3Hw9yB1/WBOPaVUsywHWFB3SDY72D9YdajhDrK2TKCSbj8Q2HfGYT8b4gQUJBYDJSGJBIOAw2O3veIqN/ZyxyoK8IaSWqfNTONkyQt6LhXLncC5sesLdNqFImAhSQq4wPY9Nt4a8OmhK1r00xphkpSozGLpsw3IUXz1eFOlBlzADLSWsx5h1cAFrYjpj+SlTPNRxAebzssVfEgFi4ZzzCkuRglj1GZy+FhCzMSzPcso3awuwg0T3QV1SgCohQKTcg9Dyh/W/S0D6fViZNKQSQhmFAoS4wwLke0TJuqInfQZppi3+7QkAgj4kvcXYPsBuDh7RVoOFHza0Ns6iEEJCiA4AUxI7kQ2TpUzELpRWtIZxyOSMgEgZ9bX7RVoJmoC0ky5emSlJBf7wKci4IILhL3du0cEn2ctDnU6YyFkrNUlQIUpIKlnqOZ0o3sCd7BrVL1ukWKZE2ZLcEJ8wVEqI/Ct3HRiW6QP9jUhVcxUuZLJLpSSCQRdj+EF9jC6ZxKVIQpEiSp1C4LqAJwRvYWEdEujotGc0mmEyZKC6Q3mqvu1IHW74tsYq1ywVEXFiX2FukHcJ0lMwKmsyJa2c2qJsG6/K7XhfxI3X3H+nDj1jozugKXISw59ht/WOiMvAxiOjGJalbmwO3fCb39fzj2QpIUqoE+497Nf5xMymIJsAev07RUS6nf+gi0rObHMqbIYcyhclyBi3+7+PAut4ao3lgLlkmmm5PqMiFgkK/CQ7tBOl4qSkoUBvgEfJiIASYPq5JlghSSlTXCgQfrFnCiqpTDbaLtRLAlkUtcXPr0ijRH4ju3zhR0HEslSHUliNnhRrZtRwU7X7H8odJf4izEfX9oDnaHzCQDd/WKmSViSny0E1Oon0AH5u/b3hmifLZISgum6iVXNsg7XGPSA52gUyW/CbuWGwtF0mQKjcAPsz+mXjlyBkdVPW4P4nfLhht79uggnikmlUubIBC0gG31BIAvuxuCDAXG1FUxIvSlwL/0EFSJ7oVWCOhFuzi2Y32VRp16r/EZMudLURPkNUjdQGSOix/No81KitMoeYEyys2UilL9dna42+sZXR65WkmpnyiSl/vP3+WY+h66dInSPOQhCkrLr5ASl3e+1y46ExbdoWrEHFNXNVoZ7c8oKCSu4YgjlYvyh7AneB5moP2LSTxb7LMyw+EuFBxf/AEn/AMYYca1lWmnIlhEqSGSqWlPxNSalrOVWAeF2gUV6MoANJJSE1YL3a25L4+cToyxop8aa4rUWZI8tPKFFr3LuBe/eAOCOdShNLky1EdAWtvt1gTV61S5Yq+JCAhWwdJIO0F8H1lE9KgHVQfZL59sxh0MfD84Klzney0MNskXtBOmkqUCpaKXLAOQqprMCc2d+/pA3BKhJmqTZPmIfuSq3y/WK5ypiyAlQpK3d3d7HIdNj8P1gHejzRk/aDcliSN/ru7w002mT5k5Z+FNnUoM5ALsckAGzwr02jV5w+MB+uffcRGdrvK1ExRL4ZNzs7nsPfbEbINXg0CtQJiSFTSzDlKaDe1msr0HYxk+M6mXLmeX8UsZfPV05b6bw6XrzqpgLpS7JpDm1/hFgcP1D2jNeIJQTPUmsrAwo2JcDufSBUQoKzRTJMsTphSVy1CVLTm3wJAYZcdXFx3j3h3DhW6JhKwksHIBwXqBL9Wa9rwPqVyfP1SmJ+604SABkywHJ+IMwNsuHgTSTqZiVAgBsubYv6/vF0uxaH3DDNkJUhZRQsqcMly9jzZDjqd480CBL1CvLpexoFQUBgldyVdRiwGYC03FEzaB9nC1VKKVsnN2F3AUwGcl2iUid5yyQohiCl2bezexiWiWrGmu0aisrCuoCSPMYtdgoi2SxNoWKmTgv4g1yKUBDj/SG6bGGOo1lzycoF70DZ2DG+LOcwhl8bVPcSkrQRcqByOlultt4iVMivocoRLWUmaVJX8UwKUb/APkx3YDHtHnGODypknzJEwy07lxMSWvS7pZRJ+KpWMQh85UwMlLuwrpJVZsNks/tFmp4VOMpVRWPLckF2bIN+r9Iu1ihjgA4dMW4rDtJWl7G5UCHfdgz9DEOJzHDFNgkkkf2ivhBCF1gAOlSbjNRa3fF7QXxQtLKbmxGMRrs7ITJIYX+n9Y6IpdsiOjGO1aCDzAhW7hjt1vFSUliXwNhGk45oZVlJExCVKItLFIL4styo5eztiEsrhwUCpKzSD8RSznLM+YptkpKinSSnIJfrbMXyKQxCPwk3O49PSC0asyzSCDSD83EKvNIsH/v6wbMsbL9bqAUsUh8vbf+0R4QgAm42eBJtViQb4LQZwrKs/KKRQyleZUQwpAfOTAU6cyi4YAgZfqcN7QyPMWLjIBgSah1B7gb9xDMgLE0LlhWUuXb8/rcdoguYlOEJ+tjezO0V61JSNOzJsvYOQSnI7N+cFaqUpbgkdmCRsTj2/jxyGqFwnJKwSMQ5lp5SlLEWdyMZYD9j7Qi8u9ht+sPZs5IIALMNgWDpdmewxbvCxZ7LKfuiRSFEj/1Ie3vF3BeNHQ6gS86eYosk2bt6MbQHIZpQYWJbqXbLdGMG6+SmdLcprAJSXUQGI+IWxhr7RuQIceMeHS5GlmGW5ROUCkXZJJBpNugVe3vCjw/PPkXpLTBY2wQelhBXhviqaVaDVioHlF8pGB2UnqMR6nhS9HVLIrQV1oLNWnG2CNx37wyrosS8c0gTNm0gALZTCwS9lfUE+8UcLSDOdSqAmWSFZuGYW9fpB3i00zmCQhkJDAg7npvi3aFCFfeh7OMHH6+sADvgmsUNPMQzJUuWonZwbWa8MeGLNYBQgpKlEKKXD1df0fbtCrhEz/LzA/NXK72v/WNvwnQaaQlSUD7QoOmZOWAEJzUhGXIOzi28btjoyGlnq+1XIFTkjYPdgH26QPxHWp81RYEBSbpv1SADbv8oKmSArVKaWhAdRDADo3ZrHrkwFxiWErIrbmTbs1t+8bo3YUT97KMtJYK5UlqikuRURenYdQ0JuPLr1C1lIQFH4RYDYsPaG2gSpavLBPMC/VizhsnYNCzXym1ISzMpKT6hhj12g7BDfW6d9XrQj4UIQS17IlgB/TDxXwLTpOplVJfPLsWFnbI3I6PE+IISNTr2II5WNeHa6diB8LbD0gbhCiZyCRj06Hc2yzxS0ahhw+ShUlIVLSlKlGmYlRJckkOlLszhqmt9YaqUhOqmBblQIBUWCXy+/ob7xqPJmKkSaUHmDqI5U2yUjDOWu3vGQ0el83VzUkMpQSbqDWAJe18YESyJL2ea3UIKSCoE3IINk5zbJ/mYWaFF0qTYqBZsm5Abe/brGk4r4XUEEoXKJQ7ZJJOBawN9x2eEPCJnlz5UwrK1IBdQLFQdRULH/c2cARytaI6NN4R4XLmiWny0lRU/mLdkFLsSOVzdmB/DeCPFOvKZa5KiZppJJQ4QCC701MGA/viGXCeIoUaUagy0ywEpCpdSxZqUpJdn/F62vZFxvgtEpVHlLLFa1WCkjNwQFBTNy947tOkCMfoZfOC7bCwtfc/p3gnVBQSp1O5+nSKuGy0Ca06oODSGuT6Z7wWrhtQVYMbuX+f86RN2d09iVIPT+fOOg3/AApX/wAkv/2/pHRWCbPF+IVKSUqCSlmDpufW/bNy/wBEv2pSRaC5UlwronfaBiHIPWGxotQgqck9+u28VS5pD72e4/nWCUpFJDAcpP5wOhgk/wB+kY1HtbsP5eDNEnJcgC3rCydNKSNn/m0H6CZy5D5+sUmI018pagmhRsU/J7/SBZ+pKZh6D8PcQdInimpKgwJwd/6wq1I56knPuPSCTJGytYlakBY3BDAtnszRLVBLkhgxNz0Yh/yLQKZ5XSEhgmxu7+g2/pEjNJJCxkFj9A9naIVGsDsVDewviD1TeUlhS4CQWe4scgnHSAVIBW1gx2g6Vp3QsqaxYZuWLn5xLFnKKuWWBzArDn16e0eTp33SUhwSlON8be0WrW85Ieqmu4ycndz6RP7BUlBsEhL3e5a3q56dHhAA1xPlgm5F0q3BB6/zEb3wvxWXrdP9nnFpiRndJG+bj8xGSVIsyiwY7X2gZH3RVNQWWguCbOLuk9i0UmUmG+J9CuXPWhSaSGYJBY3sU3wYB02hKphcE/dtyg5ce20bLTyEcTleZWfOS7hyAf8AaRdi8ZqfPAmTZanCghTgu4UCHDbd4zwzF2h0dEtaV8rqQfRg7eubQ+4TxlYX5IUyFByXAIAJLvTjO/aM5Ln/AOXcnM0fkOvrH0vQ6TR6eTVLUJkxSaa1n4nD8qQkg9WbBDmBbMYPS0nVqUFAO7Ai7m7WbvtAPFiPOwFMtOHGAH3ftByppTrJhoKlOzMBckZD2PbaA+IKebhaVKU21zYW9f1gsQeZMCVSygs5qU5YbFnBf+bxVx6X/nFhRfnY7WqY5/WL9Np0+ekLWEAEmyruQSGDNlhFfE765bip5xs7vzY79ITDHWJR9q4gEkXekdypLuG7npC6QTULPbZ3wYN4jJbVasoIuo26Bw9g/ox7doq4VozNWUtVyEsGF0gl3baN0Zm58O8QR9nljynIkgVrVyEgYc/D1YDrAml0MpZmfe1MEqUEIYAHFSup6M7R74al+VLBnIdBQFyyGLmlw7YbcGPNJqpk+fOvUyUCmkBLgFyBhmYN2jnJJ7RxeVkF8SzNONKpKPibCnFny/4j6tY4jFcOmGuW4AQQkHIs5e7dHjXeJygSjyiyXUqgA5/1AXSO8Y/SKqmoRUASAQpRAHZycZiV9AtH0PRBKwJSJsiUlQCiTNJmgjcFksWFLdDm0C+IUS0yiaXSinLlRe1V0Cxt1zCdOhRLUCZiV4dIQVX9WILE9xDDxFw6jTmkoISAo0qpYqymi/7fOLlN4TRKeS3hviES0KKjJBpKkpDLX0axASM3v6QJrfGtmXKSRcskN6HI6YcP1jN8I01fmOfhlqWA4Fwe+fSBdfMBBDKHSFejskjWS/F0thyScbrWP1MdHzx/WOh4o3FD5OrWlE4pTykBKiQ2QWcXbdjCWWHWgD+XEEzNeaF7EvjfqDi0B6GWSyruzRR0D5iXCuyPzP5wClPKT3z/AD0gqbOIKu6Uj6f1jzWaYJ+FTjlza6nLM+zQIwBPQCXs4AzB/DUuLN0gZs2B2v8A2grTzKApv58otEjRMoICU0OOw94VrkAqTsCTjuqDJXEVUkm7bmzesCsFLSbkb7fiO/6tEt2wQTO0YlzCkKBOQMnO/e0erli7u9xn02iGpkNqEM6SU4cFrqGQB09cwVP0q2DEqe1QZqn3Jx0u0BmkgSRMAWxwzfLr1h2qQg6VHlhz5hNROR0bOf2hRpdIpUwoIYvSSdji7Q+m8MXpUSUTEsfMJz/uDNZ7j8oGZ+hDKUyk9GVn3eDpeqUQkKLClvUN1MABIUpLcrgm+Mlme8Wz3sA55begFz8oGjMlrlgIHN8Rduzt19I94cmoTAq7KG7dd8CB+KAhW1g1r7xZwpf/ADLsagMtuRD0UlgKl8TVpNR5kvFgpPUYe24jX8c4WjXITq9OEiamWyk//Ilmb/uTkHfHRvn+suc5Cd4a+G/EKtJqG/6RZ7sEkt/9YW3VG0dJmEaQgf6y79qf1EfT5ekTI0qZXnAJKQOSXVMUo8yi9XtSIA8TaCWrQz1yUh5lK1gA7EFSmBbZyfWEWs8YzZsopQry2CElmBUALupnuwt/CXTMUzkIGumXJdviDFwBkbF+sLuNEmYKSp6lE05GDYW6RZMmA6yYqpqjuSk/W+0VcT1P3uUsKg7AtYhr3fbIgswLw9CTqNPynmILFyXuH6H+kVz5h/xAqQp2nFjS+VdLP0gnh9H2vTsCEukf+TXsCGv3gFC/885Bfzz8PWr94pGWgzWKfUa0gljNXfH4z07bfOJ8ESVTbqI5TzP2w/4R/SKNWpPnawAn/nr2uedT+l3+UNfCkqUorUuSZpSRSCohIBd6qQ5xgkCJT/xCQenxYmR5fllKyhPMBipmYFmADtYfnBPhfiP2ibrKCEKVSVrKhSQOUNYC+b/2baubpBKYy9NLFLsmk1YJ5EuRnrAnCNFKWFiTQlA+IpSc5AUDc/y8cpTrFHK6Mx4inA6JYQamUyiEkEl2ve3yvGa4ECZqKmYIAAOPhbfGY13i3WkJUDSyGcAMM9XOPSMdp5wKiWIsAPe7/l8oVJsVo1k3hoQlLpoqJZSSSlTbMzJV3BIu/aC+JS0DRqpJBqamzb3ez77CFsjj81aUoICyLBQsad7Ye2WeDnrl0pLoybNScb5vaFKV5ISyZfg0hzOLpDSibqpFjt1PbeBtXjI2ENfCMsE62qhhpVkVB+ZwBTcXf19IULTyY7COtHdC7y+0dHtJj2MIRLktKXWC/rvbIaI6bTKEpCiDQoqpOxKSx+UOPERkUKUh0kBJocLF1MS4ukYsoe5gPQpT5MupLApmkFviNmZr2PtiMxoC1ZBqBsLD5RdNby1XD1y8ei4nxLSAF6gQo/LtA8+Z92f+9P0Cv3hRgaYtQVZrwfww9bln7QtXcuGeGPD0bh3NvT6RaJCpmoaWXyS9muP3gZM9IULWDZw+bxHUSFs+z4Iik6sJVi+L4PqIh7D8DDXTXVLWDcSxZmYi9rl8mBJ2oqP0i6SsAunISLCGp0SZpIVSknBcBvm35xL2axfwVSxNSUU1BXKDh9naNjrdbMXIkefLkoJmpdSHvzWV8Z2TlnucRjOEyapwSHyRbNstGg1Gqlply0SQUXUQdjZRJBsHc5A/EYGaWxDOYlDCk+XzA9bv6Wa0HSZw/wCWxIKQCezguOzsICIUgh/xyQoM/wAKwVAw8+zafy0q8wpX5aQZaQWd3rWs9QwoSD6xvRnoS8blgTS1u3TmNohwwsV2woG98EmLuMSxW7guQ7HqSWZnECaCbSZhHX16xuilot4osKIIDfdSiQxyUpqzm5N98xJMl1LKjy0pBHWws3pvtaCJ2hrmEBgkJlh/QJD/AM6xPW8S8oGTLSnAqWWqJVcj/axA/WFMLNB4H8Z+XNGnmkBJ+A7Hakv/AAww8ReGvs6zO06h5S1DlP4Vf6Wu4N/yjAamUClBOHIJGQ5DH2P5x9H8DeIRNQrS6gusCkvhSf8AV/LwvLooQrlPrJqjbnU3SxMDcW1KkqZJsxKg7j8RcpGRnveGnG+AHT6xSlB0TCVoWE2uXKT0IxeEfGCGdJAcKDMQxcvnb94j6JZ7oUgaqRYh5kthcXU1PU5I9vnAnBnVr5djecTZycl8Xg3QT6dVp0uDTPS5/wDQDJfPf8oXeFpqTrdMTvNSb9S7Y7xa0KD+IIT5uqNQVVPVdmFyot36N2ivhnDzMfnloQliqtYS2WITlXoIhqVqEzUvvqJhLdXVf6wHIc8zEAf1aBf8mkjcr1MpMsiWlc9bOFWSlmF2Lq64YPFek181EwSU0ooLgApKlqOXL42bt7Qn001SZZKZgTYAskksUgFma/5RDhsuZLm1S11LJdJKHpd6s9QSPcxyapqjkG+KkIlpKSXWlNSyXy9h6h8s8ZKSE3pJuxf2vf2jW+INBNTplTZia5hBIdnpBc+oAD742xGd4GsqnGmXUoIdsAWufZ4l4bZnoqlJZiCoN0U36dIeqmnywsTFkm1NWzb7W6Nd3iaeAh0qQoWuUjlf0+IF/Zos4yoGUQVjlL0lJrdsKcC1yxilK2QtmY4SQPPdzVKUPqCDnaITZYocvnpa28e8HWAuZUCypakj/us1ukW6hXKzWHTrmOi27O3YpePI8eOiyiM+cV1AhlYLbt+1/nB0qyEOkgBBuPxEnv8ApFPFdKJbE/is43/jwZpZRElJUsqTykJP4SWcC+/6QMezziU34bfiECTTyubvMV8gB/WHXijhRkrkgLStCyopKezODuDcWMIdV/yk91LP5CMZi9SuYsBeHegf0wYRAuoe0N5KrRaJLtXrOUBjnJzAy91EQXNl0rSFklBO2YpmIChNuwAU2+7YgfsQ9fC1GfMkywXlpB2dkgVH+dYY8Magy5iav9KvxDszXTAgVNOvmqkV1hRYpurlYE7wzPH9SmorXc5dCRf2FonZSSQg4Ho1zZ1CE1KNRAfLAn9INn6hUqykqBSSSlQsCzfrAnh2eUTQpIBIBsosCDZn6w64yqtSQpQW8pYCmukkBqiC5Yv1iWTjQHotSValRQRfTsXNlBg6Q7MS7hum8Fo0slTuuYgJQhyRyglnLu5ckcoHv0U8Hm+XMWFpCx5ZSXezsxBFwbBvWGTFUlafLUSZqGW1gOUEE9LfN41JM3EUatbqO1x+sU6E/wDMObi3vF2t+O25/S0WeH5JWJwHxUkj1F/yBjFB2nAFS1kmyXHVhb9zAsjTiYrVzFMyEVdDUbJH1J9hEJ8hcudNlzBSuWqkp6Fn2tA0vWkCagYmFBP/AIv+8UiEF6ZDyJgZz5ZYvhikgtviCNFKmzEy5sl/ORcEEC+Kc7xVofhX/wDzVZvSI8DP3tBf40qAHdQiHsro+neHeLo4hIMqaKZqbKG6FJs4O93+cYfxRoVyZikKSOUZG4J+IPswiletmafUrnSrsslcsuyg5vb8QyI2+rlyeK6MUN5iQ6XLXtykjYkZ9DCkqsGfN5c6idKUw5FJPyYj8ol4N/8A3tLv96Py/aPONSCDzcikEigjDWId2cfwxHwfNbX6YgOUrJbrymK6MgjUq5p7Z85Z65KmvvmBpJNRvkH8sfrBEzM63/UVbBFzY+kD6a9Rywe3yiU1xKlsYApMtQ5nqQxGGsFXBsPaI8K0UyZNJl1kAgLUFMEggi4Fz894qk3RNIUBTSUkjN02FuheGHAtMAqasqFIIG6bsd8Fh+eYlnJukw7xTxJ9IZEpIlpy7UkEulQJYXIJHvCHwsgVLSs0qpBTMUpSQGZ3pd37/wBnuq4gpEhS0EZSACxUXqf2AA3LvC7gSJk1SwSlHMGcAFiBcfXDxzk72Q26NHJElIUtKw4wxIe2GZibs14z/FuPKnrTZDOoVbsxd+hDF4r4nw1SVlKT5igXdOA13I26vHa3h60iWSpCkvSaVCwYl7WO1r5iYwSp2EVkS8KkitSnflIt6i7vf0gzVo5GAHXuf48BcMmErKQWcEt1xZv5iL9SXfNul49SxZ17EpB6n6R0VqTcx0JY88VzJZKPKcC5IN2NrQ1HDJcyVLBtypdwelyCDGZ1+mmWNJb3OY0Wh4mGSlQU7DY7d3ZvWBgnYv444XJJ2qL23bpC/iUqmTKu5pqI/wC8uI0XEOHSZtCjNCEc1WKrtgdfX3gLxcZM0ShpkHkBqqpsAEpSHe5ZJx6wU7QWZSQOZjmGomhmAb3gSRw5QUS6d7O5/KL5egU469vy9Y6Zsww4pZMs9yT1GP7x7wjT+bWCoC6XqsSCrmZt2eKp01SiRS4PQW/loK4eQCykOM2SxJOXOQO0S0wbfSHErRy16mdOqFBUtQAIQQCbCnILbROaJSy1ZGzVDG9xAXk6dw6Cw6KUfmG/SK5ciVchNsEKJq9Qw7/SCh5WHaVMuSqpFIIBT8Q3y4e/vFa5yK8XuHzb5/nAatMKbBiO5U46Aty26v6xAykgF5ZF7G5J9wG+kakYlw1K5c1azZCwpPXJwz4tDdGsI+AAC1gCB65+KE/2VLgCoW7GPZdy1dIY7b+2f6w0IUnSIfnl3HUn5kWvEtJp5Up2Q9QPxKdwezXikhmBUq2GH6P6ROSmS6gp8C3w+t7+sFBYEiSXVMVlSio+j/VnA9o7U8PRTUl6i9ns3X5Q+RPkilIKCybsXbcW6vtDKXPQxAQi7ggkJJ+bNa0Rb7IcqZnOG8IKpbkpBLpAOQ+/W9otPAlyp6FpY+WQTVy1Xfo0amXKEwhKkJSnDmlk2wSD6XvmCNGgfAlqRZKgoKCjskCCw8jMjK5tQvup2/7nIxHaAL0eqCk8qFqpY4qN6ewIuD7RvNP4fWv8CUsXLqAJOwyS/e8Cavw7MmJVLWhLF0klaQdiGfcFjERtMed5APE3AE8QSZkkCXqEcqkKsFjDPioWZVxt0Iz/AIc4EdFNGr1gEpMuoiqsMQ6MBLKKnYCoZfaPo2v4nK0MhKJY86YGQSliR6kJsLNaPmXibjGu1cypMmYZSDZKQfd3S72UBu0dVb2U3YXrtbp5gK9PJUEzCVVkjmJFyUFRpFyfbZ4zosojNjfrDrwdMmTlpkLlES5RKilSSCp3OWcso4ewIGI2EzwpppkslCQFElw5NOe+PeJeHgJSUWfPtHrlyxMMsBkhJNhZ1JFizk33OL7QRw/iAKzLWKUVXUlqrucGx3EapfhCkBJmVAJuCKfr1bcviE2p8CT0TKpbTArBYAC3dWejRrsm4uy3iUuX9jmTJYWpPLdZ5SGIJtvURZvxC8Zrg84KJdhUocwBATyhmZ8xpdd4VnJkLStql+WA1wkJSSoHpzF7WgLhHhGbLDLUkFWPiKQDuWY+3cXiOKFuPEsVplVVLFZ2VcEMAzFx6dMxbxXiIAQyQ5GGAAJtYAZb5xbouBTkzE1rRQFVEBV1JBvbIGznEV8R8NTlklCWqWSRte7ezmMmu2c01ezL8HUfPLWdJD5s4P7QZrUsSC4N4L0Ph6bJWorDXTdxjOxPYRTrphUspHXp9O9r+0X5M0jtfZnFZMdDKZoLn1j2L5obNGnR3enGMlhFqtAkjb/1MdHRfE6JIgOF9h8mi5PDv40eR0PFGJjh0eK4Z/Gjo6HijEf8M9Y7/DPWOjo3FCenhvrHh4d6x0dDxQHh4bHn+Ex0dDxQETwsxA8LMdHRuKA8/wAPV/aInQq3BP1jo6NxRjvsbROXpB2+UdHRqRi5WlQf+mn2iH2BOyB8o6OjGJCSAKQLdALREyh0Mex0YxFOnS5O5zm/reLkyTtv0Uf3jyOjUY5iN1C7s5zBI1czeYv/ANjtHR0akYuTxOaQAVkgYF2A6M7QSni8yzrJbD/p0jo6DijByOPqIYhJe5t7RdI1clXxoULfhXb5GOjoOEfRqXoul8M0ywzlg4S5ppB2DfnvFR8NsoGXqykJLhJS4L9bl46OifHH0ZQi+i3/APGEKYlUqr/aSkE9WxgwPqP+HdQUtMwFeQkGx6vfswIjo6J8URfxKjPq8Ea9z93/APYH6x0dHQ+NEeJH/9k=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606" y="304800"/>
            <a:ext cx="8704794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ight Arrow 15"/>
          <p:cNvSpPr/>
          <p:nvPr/>
        </p:nvSpPr>
        <p:spPr>
          <a:xfrm>
            <a:off x="3810000" y="2057400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7984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Rappresentazione grafica di una variabile quantitativa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381000" y="2101334"/>
            <a:ext cx="48768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La </a:t>
            </a:r>
            <a:r>
              <a:rPr lang="it-IT" sz="2400" u="sng" dirty="0" smtClean="0"/>
              <a:t>frequenza assoluta </a:t>
            </a:r>
            <a:r>
              <a:rPr lang="it-IT" sz="2400" dirty="0" smtClean="0"/>
              <a:t>rappresenta il numero di osservazioni ottenute per un certo valore della variabile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348603" y="1219200"/>
            <a:ext cx="3461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Distribuzione di frequenza</a:t>
            </a:r>
          </a:p>
        </p:txBody>
      </p:sp>
      <p:sp>
        <p:nvSpPr>
          <p:cNvPr id="8" name="Rectangle 192"/>
          <p:cNvSpPr>
            <a:spLocks noChangeArrowheads="1"/>
          </p:cNvSpPr>
          <p:nvPr/>
        </p:nvSpPr>
        <p:spPr bwMode="auto">
          <a:xfrm>
            <a:off x="381000" y="3840540"/>
            <a:ext cx="44958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La </a:t>
            </a:r>
            <a:r>
              <a:rPr lang="it-IT" sz="2400" u="sng" dirty="0" smtClean="0"/>
              <a:t>frequenza relativa (%) </a:t>
            </a:r>
            <a:r>
              <a:rPr lang="it-IT" sz="2400" dirty="0" smtClean="0"/>
              <a:t>rappresenta il numero di osservazioni ottenute per un certo valore della variabile diviso per il numero totale di osservazioni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2557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Istogramma delle frequenze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1066800" y="5486400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La forma dell’istogramma descrive la forma della distribuzione della variabile altezza albero</a:t>
            </a: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282" y="1219200"/>
            <a:ext cx="751753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3810000" y="4800600"/>
            <a:ext cx="1343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Altezza (m)</a:t>
            </a:r>
            <a:endParaRPr lang="sv-SE" sz="2000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-894379" y="2744110"/>
            <a:ext cx="21888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 smtClean="0"/>
              <a:t>Frequenza assoluta</a:t>
            </a:r>
            <a:endParaRPr lang="sv-SE" sz="2000" dirty="0"/>
          </a:p>
        </p:txBody>
      </p:sp>
      <p:pic>
        <p:nvPicPr>
          <p:cNvPr id="14339" name="Picture 3" descr="http://t3.gstatic.com/images?q=tbn:ANd9GcTuSfTp7rmu9NlJXaXx1jdXFce7AKLSFnhMkMKe-fjIqqivzKksw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028699"/>
            <a:ext cx="1770434" cy="1485901"/>
          </a:xfrm>
          <a:prstGeom prst="rect">
            <a:avLst/>
          </a:prstGeom>
          <a:noFill/>
        </p:spPr>
      </p:pic>
      <p:sp>
        <p:nvSpPr>
          <p:cNvPr id="14341" name="AutoShape 5" descr="data:image/jpeg;base64,/9j/4AAQSkZJRgABAQAAAQABAAD/2wCEAAkGBhMSERUUExQWFRUVGBsYGRgYGBwaGhwcGiAgHBodHxscHSYeGxwjHhoaIC8gIycqLCwsGB4yNTAqNSYrLCkBCQoKDgwOGg8PGiwkHyQsLCwsLCwsLCwsLCwsLCwsLCwsLCwsLCwsLCwsLCwsLCwsLCwsLCwsLCwsLCwsLCwpLP/AABEIALgBEgMBIgACEQEDEQH/xAAbAAACAwEBAQAAAAAAAAAAAAAEBQIDBgABB//EAEAQAAECBQIEBAMHAgQGAgMAAAECEQADEiExBEEFIlFhBhNxgTKRoRQjQrHB0fDh8RUkUmIHM0NygpJTohY0c//EABgBAQEBAQEAAAAAAAAAAAAAAAECAAME/8QAJhEAAgICAgICAgIDAAAAAAAAAAECESExEkETUQNhcfCBoSIjMv/aAAwDAQACEQMRAD8Axmkk8p5S4a4Bs+L3Yk/lFadOpSgFGjoWJJObtE+Hs3Mpst6/7ns0ciYEzwFOtKXsHYtvj6tHM40MdFwOYs0hUtIAqqJPu9nc2xBGoUpKAygoBVNQcItszAOzXH6xHiEyStAIlUjoLGzbt+XXvA0mYAk0gpuRU5PsD+Y7xvybFCyghS9xckgO3r2ihR+8B6wdwyTWZodmDWAt326RDUyCvUKEouGByD6t1v8AnCOLD9FKACjjo8ATpAdRdgGszhzn94Zy5SqXpPff94o0lkkB6ioKByQA7j0LtFE2CypBJIsA2bf0YNBJ1FEsC4SoBrWIDsevWJzFpAUlILdx2s3Ro7h85KbKQFsLpKqAfUv9A8KYtWBrlmlSiQxLBqS7Xu5cfvAgnrCXu/yh/wAQ0daKlGTLZI5ZKCAQMEksFKvt+kKvsJQBUmyhY+u2cuPpByRrRSiaFhmAP83h/oeGJVIUySqclRsyiWAOANrpckiM/wDZ1JJKWsL+mTGw8OcWXJmMtKE+bKSyqQKwllIcWClFz8Ti7tiLi+zWK9HwJKps0T5pliUCShrqPQElgx65Bivi6EGVICUUGjmITkhrkvzE/TvBfEJE8zpiio+YoFSnH0Y2DYDY2grQSZZlIRMStZKW5U3QASWbcuBfucQN3oGzNoUCALWvY7h4PkBSFIBYnZw7XyU9mPX0inX8HVKaoEOT6jDev6+0HyNCqQpC5qQULcMrD7O+4f8ALs/PkrJLxLCfMSpKVJUsCoglSQmpiDlKVC5HaCuGcTTJnJmLT5ktHKzpuSk2Iu4HboIXT57TDkgfhxvcP02fq0S1awEhJl0VCoEsWLkpI2br7jEDn0FhWo1iVLMxLKYvuTuQEvgAFvlHnBdf5WoWQEKqCHCgCRSCSaVAW5uoxFwRWoAtVZPKBdJTUhQ2pIYwnOmUvUrQE1KZgRZna5bLdfyhTwPR9P4dIlGWoyEoqmODVOUGcsHAbIc56ACM9xXTyZWplrTqV1KqBoKUAqYClDPjcFRwOsF6BafK8pYRMCA7rUAl+5SLgftCniuq+8TKUEJIJqU4IuHS1VmIPfbDRfNyhX7/AGc+V4QBoNUuVMq04AVgtNJJB2ppIDsNtoIm6pS1FSUqE1RqJULPl3d93sOkLdEkLJYAkj4SRUH9LbZbI32HMlCpzkrQEKIUSU1Buhe9/p8o80aeH0ar2Gf4gorKVBCpqncmoHe7vaPZemrNJpP/AJAh/X5i/SGPFZ0mapHlEu1IKk3DWJJLWc7O1usKDJCCpyFEAuybZ+I3dmfF4PkwwrJI6hKbFKinG7OcDAHyeLdLrKATMlTSEtygs4cC+VG12G9nhDL14TOHmhSg+aiWf8TRsNH9knoSpc4pAJqoBDvgBV79yzRE1VXv+inEVcQ13mgrlhaUC1LKFjcMHYB+ub3gXU6SwYF7OoBQLHAJ3v1jXaTSaYAhExai5oKUqUVnAHxEduUB6YlN4JNZClSkAEOpBXQs4F2zcPTv12jpKKatdDSMzwrwzNnrASspJd8qLdWJFrdsjME6nwlqqxLC0qcWIQul3YCq4d+20a9Q+xSFJlgGZMWxpKfuwRh2PMemYT6vWz1lKQtKEoACieaYWLgsounDuACHxHJybdxKtXgyiuArSSlSJbix+LIztHRrk8SlMP8AOzPdSifctc946D/b+ommfPxwpdyKSlxggt6tg3iPkK81Kkrlm1xWkEh7gAsNsRHT6hIDJVjYp+jv3MWy5QUpVKrkYcuOrg+vSPZRab7Dqkszg8rktcF73c/SL60JlUBVQKio0ks/oDzZ6QvVoClQKlBiktSQegNut4JRLCMIuHZ7m+ew3jKNmbweaXSoKJiAbr+EKADFwc562vEJPh8hQKiCSWsQwb3+seGRNJqAB/n5xYVqAa/ysfeL4ronky5LDYOLdW94qkSK1FIckjlB3Oc+0ET9EaQ/I4s4v8oBXWhSKhVbILB+jndoGWmi77QBkdsQVpNEiYklNKl2I6jIIazg9/aKygzUEBCgoMSAk3ze3vtFnCJCCrnq+AuUhKQ+xfb1MFmpFusrEmlUpCQpIpmC2bkXD5tvvChaVTChBW4FqiS3rftGi107y5Vri45kkg2a12Vf6dID1PGJaAErl1KIZIBDJB9A7vE5CmLdboVaamtSVJVcM9ZCg9xlrsYhoNQgEhaOUANcuG+eSH9YioKmFczy0ppupnu/qS+NvpFOv0wTQqWr4gHSoEEFgTdmYm4aKQ1RopuimqIUgklSSaSQosN83PtDPg8taJKJtRUVoqt/pUE7Y7N2PSMTw7XpCnI/CpJFw9Qa7X7+0bfw/wAQnUISilaEIAYh6AAEhiwv3vGutgxdxwhKk1giqolTPhgLfJ4X6qQHQjzPMQsOzl0lxkdfl+UH+M0BK0sFEtMUagU3U1ssSN2tCIIBnykli6T13BbHtENdjWB7wLVS1zShad2q6tZjfp6mLeMawUshNJSSFHICXtc3Lghx1LQLwGQSqcAQCFAjAJNxnp/Lw6l8Dlz9OpRU6goGwckAM1X4R2/WIaVE0Z/heqCsKLPc739LY2vBvDODjzFrmkiWQQCp0uXfoxSz7+xhTo0UTlKUWBJADWDXwDsNu8NtJqFFSlzKgkoZiWs12qu2bQSlSwD0OtNq1ICghCVocEnLAYYqDN7Rn+NzTLNApSVJWpQDEAZSE1CoY22PZ4J4PxaVLmOKVAHlSSVOOjD9ou/4lieVSzMYDy1qpS7MaafwgBsXvb5XG0kmaEb2Zfg6RMmAfiYmqoBkuBkm2R3hhodHNGqIBCLqBVVS1mNx126vEf8Ah3UNY4p/5SmcBRJdNgLkHd2ODHs3UL+0rUE3rWkOXYOWIYBi3tGk6KeB34glq04lpZCU0sVy3JclwVkm9vw9wW2jPStcnzSEzKgwBf8AERe+L2y/aDVTUtQQVB3ZmN2ceve0A6DhJ8wOlIJyorxtgJVc/wAMG/yTJ4CNUJc0lShLCrADmNgAA184wD6Q74NwqUmaCTKKZYDpmSzS6kuHS7uH+EgG/tCDXqMtSWIls9wou7ZqDM+wN7wkklXmoCVFJU+FZAuHf037RVdPoILls+pypemMyZ92papoAcAJQkjCUFPwpy7B+8D/AOEolTGlTUmaEmpNSkqtcupQIsGAJEZfRamdMeYhcxVKglzM/Eclk9L2ANg79GvFNLLloQtE+ud8a0pUymDgkA+9iO7NDOEmsC0mwniMlPlBAmzJsxLKmACmki5IUwJvZ1NC0rSmWSuXMJ3K1JJBN9sC4hZM4oZq61FkrVzmu6uUgE1BrMCQ/taO1gFAALu4DY/hiI/FUbbyPjvBb9t0YsULJG7Z7x0Y1BUwv9P6R0V40V40HlNQsP6v2jxU8vdKX9T+bwTp5BTuhabEE29i+ImvhVauVSAqzAqY+l/0i2ZNFum1LGyQFAE1WI9wR+sUyNesrAfJA9ng6VwtfwcpWBcHL/2IhJqdCpBAUfiwxBxuaT3gwhx0Tl8RUmyVYJ9IK0HElvfez9+sK0oDdfXDxfo5jrHa8KNxTG+p0Sl0lyAC5v8AvA8/lm8xVSyms+35PBkmpKWKnB39f7wBKTMN/j+L4Ts+G33ipGG2h4qZZSsPfLbpwdr4hpqJKSDMkJAlkhg1grezYPXaFOk1lgVA2bNifoD03MHSdUgLKxMUtKhQZZDBtr1Na2Yi80TTDOI65a9KJNRSCajd0hi90Gz5PeFeu1gSr4a6QATY2w5ZO5Gbm+Ynr56alAAkOyblnyz4/ePU6xAFwKgdnGc5s0b6NkXT9YFJoZSQk52a5AI3UevaPJ5TOQA9NHa6jgAN0+kW8S0hqqUGSSwa94v0mlSWASxw2X6dG94GzGfXIZJUDcdBbuIacA8RzJKgCKkf6X9Ljvge8G8W4GpMpcwVADmzboXHuPlAsyWfKSQAQsIFAF7A81h1fe/tCpJodoa8YmHWIExCgDLll0qLKLtizFqcWzAnDZKkaiVMUkKAF3Byx6d9oSSNcuWslyCxuLP+kaPgMxU4g1sEgkh2d/8AVd3diI1hbWxlwAJrmFVBJW3TcvZ+U3b0Jgxcl5AlS1KQXLkcwA7EEenWBeFzxKKgllOtJLiwYkt88+kF6pcxTT1IUXqCQgADq+PfHSIpWU1gyk7RGXNUCXZfKwZ7i1uo+pgzXcOWqY6CkIVSoJcEuARg4AcxOcZkxX3lRDgWYM19hnF+0A8SSpM1QSFAAhlPi2Cw7+kMWugSsa8F1c3SqqWKUYVSGNja9va5iPiHQecwSFlRQWUtTilRTdyObFrxQnQ+axmoukBlPe/+2jJbLteIcbSG8tIKNjUpRfcP89mF8RM2k7IdplPCeFpkkklSlFDKAPKm4u6S+R394hM01Sg6m7tYFvXt9Yp8OVSlLqShSaGYmxJIuAASfQ27xLRrAISUFQ5gwIFzg4+kDi/Y072MkSkpAKmc9VG7WwMYfMDzda5AQh12dlqIIN2AGDncx5q9JMExKEJUQUhkllXYuHAHQmE80mXqFhKQ4axVy37ZwbxWGHC0aFUlJA80KksSLqB2swKajsS8ZrU6wmaBT5yEjq3Z3CSRsIYq4yKxTpkkAGpLqYqNixuSLg3/AKxHhPE5YmiYvTpmMluYBibXubnvtArWwjHiKJpJNKnLfh6eju0azwn4alzEqWUrUQPjcihYsBgoc3+PDDDw5nrRPpCpahLutdCkBQ3c25WJcOTazQ+m60IlqSnTzEeXyhXmAJVyslRTYE2NgGf6d/j+RRVsp5Pj8oCoICCVBRFu+R0O8aTT8OdI80hJ/CElIPyKnB3uPeEspDzEFxylail2YAB7gEh7fKCOJ3TUSXAs6ibt+gjmzshx9g4VvqWO/wB1vv8AjEdGMRqiwtt0/rHRia+x/K0ySDzS5m9ISx6nDFgIFm8PlqBKSABkO4HW/S+/0iiTqzLGxx/aD9P4lBCgZKLX3U/Xo29+8UcnFrROVw2UoWWpzgsGfcOkn8toB1OlEtdC/iy4ZQb163fG0H6figY/5aTfCmKSOn4r57Qp1s64DXBO3W+ekTkuLfYNqEAuU4z0w0R4TLAmPhxFEycpmEFaAFSm6CLRYyVPBdji0UnUYILONrPe8ET9MabNv2f+8ALlhJSkgBNODt2eKkQMSlRQ1Nw1nznbEep4eo5SS+A0VSEoAFv3h0nThkhFRJuBUb9twMd7RyMQ4NqaVnTTw6HrlqLWKTvsWNmffvDXTcKQm610lyzJdLjBYl27h4QcRlLmKlpUyFOzsbU9Qz29Y0ng3iAmqVImN50ommoAgjuN3F+0XloasW8a4epIQukUrUwKQWPoe+bdPlpOB8FppmoUG5iFNdxl39xiA/FypikypRUzTSUhKTdVwwf1+sLJs3lHmVpRWWCkKSHNzf8Am0SwYd4w4bNMiatZNJFaUghSWsyn+jZHpAXAdRK+zhMySJqvh/E/VOMDoR0MGTZ3+WnFKiAVCgEMhnu+0A6NKkqQmZ8E2WVJIN3RYksL757wLRSuhRxTS0KqEshwTlwASaWvsP51K4TqwmdLSQ6lC1JHQs79gLbxLiWmqJJplpCTZlMGzdg+M2juC6hI1kspSSqgsWqDMRgDp1gawTVjvh+rlrCwlkgzEBTIKTd2DpyRvscw0nzJUuYsKl+YCbApKWDb2+n5Qk8PqKJc9T2M6VVYk2UTgYZod+KtUVhkzPMlnmSSrozggtf5mA6VhIyZ14C0lAYvMJAy1RZ77VW9olNllS1KJVUSHJSG5QzAnJt9N4o0iHmhyPiODbOPSCjIBnkBRpq22sCS27MfnFGPJUyvkrCfw3Hw9yB1/WBOPaVUsywHWFB3SDY72D9YdajhDrK2TKCSbj8Q2HfGYT8b4gQUJBYDJSGJBIOAw2O3veIqN/ZyxyoK8IaSWqfNTONkyQt6LhXLncC5sesLdNqFImAhSQq4wPY9Nt4a8OmhK1r00xphkpSozGLpsw3IUXz1eFOlBlzADLSWsx5h1cAFrYjpj+SlTPNRxAebzssVfEgFi4ZzzCkuRglj1GZy+FhCzMSzPcso3awuwg0T3QV1SgCohQKTcg9Dyh/W/S0D6fViZNKQSQhmFAoS4wwLke0TJuqInfQZppi3+7QkAgj4kvcXYPsBuDh7RVoOFHza0Ns6iEEJCiA4AUxI7kQ2TpUzELpRWtIZxyOSMgEgZ9bX7RVoJmoC0ky5emSlJBf7wKci4IILhL3du0cEn2ctDnU6YyFkrNUlQIUpIKlnqOZ0o3sCd7BrVL1ukWKZE2ZLcEJ8wVEqI/Ct3HRiW6QP9jUhVcxUuZLJLpSSCQRdj+EF9jC6ZxKVIQpEiSp1C4LqAJwRvYWEdEujotGc0mmEyZKC6Q3mqvu1IHW74tsYq1ywVEXFiX2FukHcJ0lMwKmsyJa2c2qJsG6/K7XhfxI3X3H+nDj1jozugKXISw59ht/WOiMvAxiOjGJalbmwO3fCb39fzj2QpIUqoE+497Nf5xMymIJsAev07RUS6nf+gi0rObHMqbIYcyhclyBi3+7+PAut4ao3lgLlkmmm5PqMiFgkK/CQ7tBOl4qSkoUBvgEfJiIASYPq5JlghSSlTXCgQfrFnCiqpTDbaLtRLAlkUtcXPr0ijRH4ju3zhR0HEslSHUliNnhRrZtRwU7X7H8odJf4izEfX9oDnaHzCQDd/WKmSViSny0E1Oon0AH5u/b3hmifLZISgum6iVXNsg7XGPSA52gUyW/CbuWGwtF0mQKjcAPsz+mXjlyBkdVPW4P4nfLhht79uggnikmlUubIBC0gG31BIAvuxuCDAXG1FUxIvSlwL/0EFSJ7oVWCOhFuzi2Y32VRp16r/EZMudLURPkNUjdQGSOix/No81KitMoeYEyys2UilL9dna42+sZXR65WkmpnyiSl/vP3+WY+h66dInSPOQhCkrLr5ASl3e+1y46ExbdoWrEHFNXNVoZ7c8oKCSu4YgjlYvyh7AneB5moP2LSTxb7LMyw+EuFBxf/AEn/AMYYca1lWmnIlhEqSGSqWlPxNSalrOVWAeF2gUV6MoANJJSE1YL3a25L4+cToyxop8aa4rUWZI8tPKFFr3LuBe/eAOCOdShNLky1EdAWtvt1gTV61S5Yq+JCAhWwdJIO0F8H1lE9KgHVQfZL59sxh0MfD84Klzney0MNskXtBOmkqUCpaKXLAOQqprMCc2d+/pA3BKhJmqTZPmIfuSq3y/WK5ypiyAlQpK3d3d7HIdNj8P1gHejzRk/aDcliSN/ru7w002mT5k5Z+FNnUoM5ALsckAGzwr02jV5w+MB+uffcRGdrvK1ExRL4ZNzs7nsPfbEbINXg0CtQJiSFTSzDlKaDe1msr0HYxk+M6mXLmeX8UsZfPV05b6bw6XrzqpgLpS7JpDm1/hFgcP1D2jNeIJQTPUmsrAwo2JcDufSBUQoKzRTJMsTphSVy1CVLTm3wJAYZcdXFx3j3h3DhW6JhKwksHIBwXqBL9Wa9rwPqVyfP1SmJ+604SABkywHJ+IMwNsuHgTSTqZiVAgBsubYv6/vF0uxaH3DDNkJUhZRQsqcMly9jzZDjqd480CBL1CvLpexoFQUBgldyVdRiwGYC03FEzaB9nC1VKKVsnN2F3AUwGcl2iUid5yyQohiCl2bezexiWiWrGmu0aisrCuoCSPMYtdgoi2SxNoWKmTgv4g1yKUBDj/SG6bGGOo1lzycoF70DZ2DG+LOcwhl8bVPcSkrQRcqByOlultt4iVMivocoRLWUmaVJX8UwKUb/APkx3YDHtHnGODypknzJEwy07lxMSWvS7pZRJ+KpWMQh85UwMlLuwrpJVZsNks/tFmp4VOMpVRWPLckF2bIN+r9Iu1ihjgA4dMW4rDtJWl7G5UCHfdgz9DEOJzHDFNgkkkf2ivhBCF1gAOlSbjNRa3fF7QXxQtLKbmxGMRrs7ITJIYX+n9Y6IpdsiOjGO1aCDzAhW7hjt1vFSUliXwNhGk45oZVlJExCVKItLFIL4styo5eztiEsrhwUCpKzSD8RSznLM+YptkpKinSSnIJfrbMXyKQxCPwk3O49PSC0asyzSCDSD83EKvNIsH/v6wbMsbL9bqAUsUh8vbf+0R4QgAm42eBJtViQb4LQZwrKs/KKRQyleZUQwpAfOTAU6cyi4YAgZfqcN7QyPMWLjIBgSah1B7gb9xDMgLE0LlhWUuXb8/rcdoguYlOEJ+tjezO0V61JSNOzJsvYOQSnI7N+cFaqUpbgkdmCRsTj2/jxyGqFwnJKwSMQ5lp5SlLEWdyMZYD9j7Qi8u9ht+sPZs5IIALMNgWDpdmewxbvCxZ7LKfuiRSFEj/1Ie3vF3BeNHQ6gS86eYosk2bt6MbQHIZpQYWJbqXbLdGMG6+SmdLcprAJSXUQGI+IWxhr7RuQIceMeHS5GlmGW5ROUCkXZJJBpNugVe3vCjw/PPkXpLTBY2wQelhBXhviqaVaDVioHlF8pGB2UnqMR6nhS9HVLIrQV1oLNWnG2CNx37wyrosS8c0gTNm0gALZTCwS9lfUE+8UcLSDOdSqAmWSFZuGYW9fpB3i00zmCQhkJDAg7npvi3aFCFfeh7OMHH6+sADvgmsUNPMQzJUuWonZwbWa8MeGLNYBQgpKlEKKXD1df0fbtCrhEz/LzA/NXK72v/WNvwnQaaQlSUD7QoOmZOWAEJzUhGXIOzi28btjoyGlnq+1XIFTkjYPdgH26QPxHWp81RYEBSbpv1SADbv8oKmSArVKaWhAdRDADo3ZrHrkwFxiWErIrbmTbs1t+8bo3YUT97KMtJYK5UlqikuRURenYdQ0JuPLr1C1lIQFH4RYDYsPaG2gSpavLBPMC/VizhsnYNCzXym1ISzMpKT6hhj12g7BDfW6d9XrQj4UIQS17IlgB/TDxXwLTpOplVJfPLsWFnbI3I6PE+IISNTr2II5WNeHa6diB8LbD0gbhCiZyCRj06Hc2yzxS0ahhw+ShUlIVLSlKlGmYlRJckkOlLszhqmt9YaqUhOqmBblQIBUWCXy+/ob7xqPJmKkSaUHmDqI5U2yUjDOWu3vGQ0el83VzUkMpQSbqDWAJe18YESyJL2ea3UIKSCoE3IINk5zbJ/mYWaFF0qTYqBZsm5Abe/brGk4r4XUEEoXKJQ7ZJJOBawN9x2eEPCJnlz5UwrK1IBdQLFQdRULH/c2cARytaI6NN4R4XLmiWny0lRU/mLdkFLsSOVzdmB/DeCPFOvKZa5KiZppJJQ4QCC701MGA/viGXCeIoUaUagy0ywEpCpdSxZqUpJdn/F62vZFxvgtEpVHlLLFa1WCkjNwQFBTNy947tOkCMfoZfOC7bCwtfc/p3gnVBQSp1O5+nSKuGy0Ca06oODSGuT6Z7wWrhtQVYMbuX+f86RN2d09iVIPT+fOOg3/AApX/wAkv/2/pHRWCbPF+IVKSUqCSlmDpufW/bNy/wBEv2pSRaC5UlwronfaBiHIPWGxotQgqck9+u28VS5pD72e4/nWCUpFJDAcpP5wOhgk/wB+kY1HtbsP5eDNEnJcgC3rCydNKSNn/m0H6CZy5D5+sUmI018pagmhRsU/J7/SBZ+pKZh6D8PcQdInimpKgwJwd/6wq1I56knPuPSCTJGytYlakBY3BDAtnszRLVBLkhgxNz0Yh/yLQKZ5XSEhgmxu7+g2/pEjNJJCxkFj9A9naIVGsDsVDewviD1TeUlhS4CQWe4scgnHSAVIBW1gx2g6Vp3QsqaxYZuWLn5xLFnKKuWWBzArDn16e0eTp33SUhwSlON8be0WrW85Ieqmu4ycndz6RP7BUlBsEhL3e5a3q56dHhAA1xPlgm5F0q3BB6/zEb3wvxWXrdP9nnFpiRndJG+bj8xGSVIsyiwY7X2gZH3RVNQWWguCbOLuk9i0UmUmG+J9CuXPWhSaSGYJBY3sU3wYB02hKphcE/dtyg5ce20bLTyEcTleZWfOS7hyAf8AaRdi8ZqfPAmTZanCghTgu4UCHDbd4zwzF2h0dEtaV8rqQfRg7eubQ+4TxlYX5IUyFByXAIAJLvTjO/aM5Ln/AOXcnM0fkOvrH0vQ6TR6eTVLUJkxSaa1n4nD8qQkg9WbBDmBbMYPS0nVqUFAO7Ai7m7WbvtAPFiPOwFMtOHGAH3ftByppTrJhoKlOzMBckZD2PbaA+IKebhaVKU21zYW9f1gsQeZMCVSygs5qU5YbFnBf+bxVx6X/nFhRfnY7WqY5/WL9Np0+ekLWEAEmyruQSGDNlhFfE765bip5xs7vzY79ITDHWJR9q4gEkXekdypLuG7npC6QTULPbZ3wYN4jJbVasoIuo26Bw9g/ox7doq4VozNWUtVyEsGF0gl3baN0Zm58O8QR9nljynIkgVrVyEgYc/D1YDrAml0MpZmfe1MEqUEIYAHFSup6M7R74al+VLBnIdBQFyyGLmlw7YbcGPNJqpk+fOvUyUCmkBLgFyBhmYN2jnJJ7RxeVkF8SzNONKpKPibCnFny/4j6tY4jFcOmGuW4AQQkHIs5e7dHjXeJygSjyiyXUqgA5/1AXSO8Y/SKqmoRUASAQpRAHZycZiV9AtH0PRBKwJSJsiUlQCiTNJmgjcFksWFLdDm0C+IUS0yiaXSinLlRe1V0Cxt1zCdOhRLUCZiV4dIQVX9WILE9xDDxFw6jTmkoISAo0qpYqymi/7fOLlN4TRKeS3hviES0KKjJBpKkpDLX0axASM3v6QJrfGtmXKSRcskN6HI6YcP1jN8I01fmOfhlqWA4Fwe+fSBdfMBBDKHSFejskjWS/F0thyScbrWP1MdHzx/WOh4o3FD5OrWlE4pTykBKiQ2QWcXbdjCWWHWgD+XEEzNeaF7EvjfqDi0B6GWSyruzRR0D5iXCuyPzP5wClPKT3z/AD0gqbOIKu6Uj6f1jzWaYJ+FTjlza6nLM+zQIwBPQCXs4AzB/DUuLN0gZs2B2v8A2grTzKApv58otEjRMoICU0OOw94VrkAqTsCTjuqDJXEVUkm7bmzesCsFLSbkb7fiO/6tEt2wQTO0YlzCkKBOQMnO/e0erli7u9xn02iGpkNqEM6SU4cFrqGQB09cwVP0q2DEqe1QZqn3Jx0u0BmkgSRMAWxwzfLr1h2qQg6VHlhz5hNROR0bOf2hRpdIpUwoIYvSSdji7Q+m8MXpUSUTEsfMJz/uDNZ7j8oGZ+hDKUyk9GVn3eDpeqUQkKLClvUN1MABIUpLcrgm+Mlme8Wz3sA55begFz8oGjMlrlgIHN8Rduzt19I94cmoTAq7KG7dd8CB+KAhW1g1r7xZwpf/ADLsagMtuRD0UlgKl8TVpNR5kvFgpPUYe24jX8c4WjXITq9OEiamWyk//Ilmb/uTkHfHRvn+suc5Cd4a+G/EKtJqG/6RZ7sEkt/9YW3VG0dJmEaQgf6y79qf1EfT5ekTI0qZXnAJKQOSXVMUo8yi9XtSIA8TaCWrQz1yUh5lK1gA7EFSmBbZyfWEWs8YzZsopQry2CElmBUALupnuwt/CXTMUzkIGumXJdviDFwBkbF+sLuNEmYKSp6lE05GDYW6RZMmA6yYqpqjuSk/W+0VcT1P3uUsKg7AtYhr3fbIgswLw9CTqNPynmILFyXuH6H+kVz5h/xAqQp2nFjS+VdLP0gnh9H2vTsCEukf+TXsCGv3gFC/885Bfzz8PWr94pGWgzWKfUa0gljNXfH4z07bfOJ8ESVTbqI5TzP2w/4R/SKNWpPnawAn/nr2uedT+l3+UNfCkqUorUuSZpSRSCohIBd6qQ5xgkCJT/xCQenxYmR5fllKyhPMBipmYFmADtYfnBPhfiP2ibrKCEKVSVrKhSQOUNYC+b/2baubpBKYy9NLFLsmk1YJ5EuRnrAnCNFKWFiTQlA+IpSc5AUDc/y8cpTrFHK6Mx4inA6JYQamUyiEkEl2ve3yvGa4ECZqKmYIAAOPhbfGY13i3WkJUDSyGcAMM9XOPSMdp5wKiWIsAPe7/l8oVJsVo1k3hoQlLpoqJZSSSlTbMzJV3BIu/aC+JS0DRqpJBqamzb3ez77CFsjj81aUoICyLBQsad7Ye2WeDnrl0pLoybNScb5vaFKV5ISyZfg0hzOLpDSibqpFjt1PbeBtXjI2ENfCMsE62qhhpVkVB+ZwBTcXf19IULTyY7COtHdC7y+0dHtJj2MIRLktKXWC/rvbIaI6bTKEpCiDQoqpOxKSx+UOPERkUKUh0kBJocLF1MS4ukYsoe5gPQpT5MupLApmkFviNmZr2PtiMxoC1ZBqBsLD5RdNby1XD1y8ei4nxLSAF6gQo/LtA8+Z92f+9P0Cv3hRgaYtQVZrwfww9bln7QtXcuGeGPD0bh3NvT6RaJCpmoaWXyS9muP3gZM9IULWDZw+bxHUSFs+z4Iik6sJVi+L4PqIh7D8DDXTXVLWDcSxZmYi9rl8mBJ2oqP0i6SsAunISLCGp0SZpIVSknBcBvm35xL2axfwVSxNSUU1BXKDh9naNjrdbMXIkefLkoJmpdSHvzWV8Z2TlnucRjOEyapwSHyRbNstGg1Gqlply0SQUXUQdjZRJBsHc5A/EYGaWxDOYlDCk+XzA9bv6Wa0HSZw/wCWxIKQCezguOzsICIUgh/xyQoM/wAKwVAw8+zafy0q8wpX5aQZaQWd3rWs9QwoSD6xvRnoS8blgTS1u3TmNohwwsV2woG98EmLuMSxW7guQ7HqSWZnECaCbSZhHX16xuilot4osKIIDfdSiQxyUpqzm5N98xJMl1LKjy0pBHWws3pvtaCJ2hrmEBgkJlh/QJD/AM6xPW8S8oGTLSnAqWWqJVcj/axA/WFMLNB4H8Z+XNGnmkBJ+A7Hakv/AAww8ReGvs6zO06h5S1DlP4Vf6Wu4N/yjAamUClBOHIJGQ5DH2P5x9H8DeIRNQrS6gusCkvhSf8AV/LwvLooQrlPrJqjbnU3SxMDcW1KkqZJsxKg7j8RcpGRnveGnG+AHT6xSlB0TCVoWE2uXKT0IxeEfGCGdJAcKDMQxcvnb94j6JZ7oUgaqRYh5kthcXU1PU5I9vnAnBnVr5djecTZycl8Xg3QT6dVp0uDTPS5/wDQDJfPf8oXeFpqTrdMTvNSb9S7Y7xa0KD+IIT5uqNQVVPVdmFyot36N2ivhnDzMfnloQliqtYS2WITlXoIhqVqEzUvvqJhLdXVf6wHIc8zEAf1aBf8mkjcr1MpMsiWlc9bOFWSlmF2Lq64YPFek181EwSU0ooLgApKlqOXL42bt7Qn001SZZKZgTYAskksUgFma/5RDhsuZLm1S11LJdJKHpd6s9QSPcxyapqjkG+KkIlpKSXWlNSyXy9h6h8s8ZKSE3pJuxf2vf2jW+INBNTplTZia5hBIdnpBc+oAD742xGd4GsqnGmXUoIdsAWufZ4l4bZnoqlJZiCoN0U36dIeqmnywsTFkm1NWzb7W6Nd3iaeAh0qQoWuUjlf0+IF/Zos4yoGUQVjlL0lJrdsKcC1yxilK2QtmY4SQPPdzVKUPqCDnaITZYocvnpa28e8HWAuZUCypakj/us1ukW6hXKzWHTrmOi27O3YpePI8eOiyiM+cV1AhlYLbt+1/nB0qyEOkgBBuPxEnv8ApFPFdKJbE/is43/jwZpZRElJUsqTykJP4SWcC+/6QMezziU34bfiECTTyubvMV8gB/WHXijhRkrkgLStCyopKezODuDcWMIdV/yk91LP5CMZi9SuYsBeHegf0wYRAuoe0N5KrRaJLtXrOUBjnJzAy91EQXNl0rSFklBO2YpmIChNuwAU2+7YgfsQ9fC1GfMkywXlpB2dkgVH+dYY8Magy5iav9KvxDszXTAgVNOvmqkV1hRYpurlYE7wzPH9SmorXc5dCRf2FonZSSQg4Ho1zZ1CE1KNRAfLAn9INn6hUqykqBSSSlQsCzfrAnh2eUTQpIBIBsosCDZn6w64yqtSQpQW8pYCmukkBqiC5Yv1iWTjQHotSValRQRfTsXNlBg6Q7MS7hum8Fo0slTuuYgJQhyRyglnLu5ckcoHv0U8Hm+XMWFpCx5ZSXezsxBFwbBvWGTFUlafLUSZqGW1gOUEE9LfN41JM3EUatbqO1x+sU6E/wDMObi3vF2t+O25/S0WeH5JWJwHxUkj1F/yBjFB2nAFS1kmyXHVhb9zAsjTiYrVzFMyEVdDUbJH1J9hEJ8hcudNlzBSuWqkp6Fn2tA0vWkCagYmFBP/AIv+8UiEF6ZDyJgZz5ZYvhikgtviCNFKmzEy5sl/ORcEEC+Kc7xVofhX/wDzVZvSI8DP3tBf40qAHdQiHsro+neHeLo4hIMqaKZqbKG6FJs4O93+cYfxRoVyZikKSOUZG4J+IPswiletmafUrnSrsslcsuyg5vb8QyI2+rlyeK6MUN5iQ6XLXtykjYkZ9DCkqsGfN5c6idKUw5FJPyYj8ol4N/8A3tLv96Py/aPONSCDzcikEigjDWId2cfwxHwfNbX6YgOUrJbrymK6MgjUq5p7Z85Z65KmvvmBpJNRvkH8sfrBEzM63/UVbBFzY+kD6a9Rywe3yiU1xKlsYApMtQ5nqQxGGsFXBsPaI8K0UyZNJl1kAgLUFMEggi4Fz894qk3RNIUBTSUkjN02FuheGHAtMAqasqFIIG6bsd8Fh+eYlnJukw7xTxJ9IZEpIlpy7UkEulQJYXIJHvCHwsgVLSs0qpBTMUpSQGZ3pd37/wBnuq4gpEhS0EZSACxUXqf2AA3LvC7gSJk1SwSlHMGcAFiBcfXDxzk72Q26NHJElIUtKw4wxIe2GZibs14z/FuPKnrTZDOoVbsxd+hDF4r4nw1SVlKT5igXdOA13I26vHa3h60iWSpCkvSaVCwYl7WO1r5iYwSp2EVkS8KkitSnflIt6i7vf0gzVo5GAHXuf48BcMmErKQWcEt1xZv5iL9SXfNul49SxZ17EpB6n6R0VqTcx0JY88VzJZKPKcC5IN2NrQ1HDJcyVLBtypdwelyCDGZ1+mmWNJb3OY0Wh4mGSlQU7DY7d3ZvWBgnYv444XJJ2qL23bpC/iUqmTKu5pqI/wC8uI0XEOHSZtCjNCEc1WKrtgdfX3gLxcZM0ShpkHkBqqpsAEpSHe5ZJx6wU7QWZSQOZjmGomhmAb3gSRw5QUS6d7O5/KL5egU469vy9Y6Zsww4pZMs9yT1GP7x7wjT+bWCoC6XqsSCrmZt2eKp01SiRS4PQW/loK4eQCykOM2SxJOXOQO0S0wbfSHErRy16mdOqFBUtQAIQQCbCnILbROaJSy1ZGzVDG9xAXk6dw6Cw6KUfmG/SK5ciVchNsEKJq9Qw7/SCh5WHaVMuSqpFIIBT8Q3y4e/vFa5yK8XuHzb5/nAatMKbBiO5U46Aty26v6xAykgF5ZF7G5J9wG+kakYlw1K5c1azZCwpPXJwz4tDdGsI+AAC1gCB65+KE/2VLgCoW7GPZdy1dIY7b+2f6w0IUnSIfnl3HUn5kWvEtJp5Up2Q9QPxKdwezXikhmBUq2GH6P6ROSmS6gp8C3w+t7+sFBYEiSXVMVlSio+j/VnA9o7U8PRTUl6i9ns3X5Q+RPkilIKCybsXbcW6vtDKXPQxAQi7ggkJJ+bNa0Rb7IcqZnOG8IKpbkpBLpAOQ+/W9otPAlyp6FpY+WQTVy1Xfo0amXKEwhKkJSnDmlk2wSD6XvmCNGgfAlqRZKgoKCjskCCw8jMjK5tQvup2/7nIxHaAL0eqCk8qFqpY4qN6ewIuD7RvNP4fWv8CUsXLqAJOwyS/e8Cavw7MmJVLWhLF0klaQdiGfcFjERtMed5APE3AE8QSZkkCXqEcqkKsFjDPioWZVxt0Iz/AIc4EdFNGr1gEpMuoiqsMQ6MBLKKnYCoZfaPo2v4nK0MhKJY86YGQSliR6kJsLNaPmXibjGu1cypMmYZSDZKQfd3S72UBu0dVb2U3YXrtbp5gK9PJUEzCVVkjmJFyUFRpFyfbZ4zosojNjfrDrwdMmTlpkLlES5RKilSSCp3OWcso4ewIGI2EzwpppkslCQFElw5NOe+PeJeHgJSUWfPtHrlyxMMsBkhJNhZ1JFizk33OL7QRw/iAKzLWKUVXUlqrucGx3EapfhCkBJmVAJuCKfr1bcviE2p8CT0TKpbTArBYAC3dWejRrsm4uy3iUuX9jmTJYWpPLdZ5SGIJtvURZvxC8Zrg84KJdhUocwBATyhmZ8xpdd4VnJkLStql+WA1wkJSSoHpzF7WgLhHhGbLDLUkFWPiKQDuWY+3cXiOKFuPEsVplVVLFZ2VcEMAzFx6dMxbxXiIAQyQ5GGAAJtYAZb5xbouBTkzE1rRQFVEBV1JBvbIGznEV8R8NTlklCWqWSRte7ezmMmu2c01ezL8HUfPLWdJD5s4P7QZrUsSC4N4L0Ph6bJWorDXTdxjOxPYRTrphUspHXp9O9r+0X5M0jtfZnFZMdDKZoLn1j2L5obNGnR3enGMlhFqtAkjb/1MdHRfE6JIgOF9h8mi5PDv40eR0PFGJjh0eK4Z/Gjo6HijEf8M9Y7/DPWOjo3FCenhvrHh4d6x0dDxQHh4bHn+Ex0dDxQETwsxA8LMdHRuKA8/wAPV/aInQq3BP1jo6NxRjvsbROXpB2+UdHRqRi5WlQf+mn2iH2BOyB8o6OjGJCSAKQLdALREyh0Mex0YxFOnS5O5zm/reLkyTtv0Uf3jyOjUY5iN1C7s5zBI1czeYv/ANjtHR0akYuTxOaQAVkgYF2A6M7QSni8yzrJbD/p0jo6DijByOPqIYhJe5t7RdI1clXxoULfhXb5GOjoOEfRqXoul8M0ywzlg4S5ppB2DfnvFR8NsoGXqykJLhJS4L9bl46OifHH0ZQi+i3/APGEKYlUqr/aSkE9WxgwPqP+HdQUtMwFeQkGx6vfswIjo6J8URfxKjPq8Ea9z93/APYH6x0dHQ+NEeJH/9k=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4343" name="AutoShape 7" descr="data:image/jpeg;base64,/9j/4AAQSkZJRgABAQAAAQABAAD/2wCEAAkGBhMSERUUExQWFRUVGBsYGRgYGBwaGhwcGiAgHBodHxscHSYeGxwjHhoaIC8gIycqLCwsGB4yNTAqNSYrLCkBCQoKDgwOGg8PGiwkHyQsLCwsLCwsLCwsLCwsLCwsLCwsLCwsLCwsLCwsLCwsLCwsLCwsLCwsLCwsLCwsLCwpLP/AABEIALgBEgMBIgACEQEDEQH/xAAbAAACAwEBAQAAAAAAAAAAAAAEBQIDBgABB//EAEAQAAECBQIEBAMHAgQGAgMAAAECEQADEiExBEEFIlFhBhNxgTKRoRQjQrHB0fDh8RUkUmIHM0NygpJTohY0c//EABgBAQEBAQEAAAAAAAAAAAAAAAECAAME/8QAJhEAAgICAgICAgIDAAAAAAAAAAECESExEkETUQNhcfCBoSIjMv/aAAwDAQACEQMRAD8Axmkk8p5S4a4Bs+L3Yk/lFadOpSgFGjoWJJObtE+Hs3Mpst6/7ns0ciYEzwFOtKXsHYtvj6tHM40MdFwOYs0hUtIAqqJPu9nc2xBGoUpKAygoBVNQcItszAOzXH6xHiEyStAIlUjoLGzbt+XXvA0mYAk0gpuRU5PsD+Y7xvybFCyghS9xckgO3r2ihR+8B6wdwyTWZodmDWAt326RDUyCvUKEouGByD6t1v8AnCOLD9FKACjjo8ATpAdRdgGszhzn94Zy5SqXpPff94o0lkkB6ioKByQA7j0LtFE2CypBJIsA2bf0YNBJ1FEsC4SoBrWIDsevWJzFpAUlILdx2s3Ro7h85KbKQFsLpKqAfUv9A8KYtWBrlmlSiQxLBqS7Xu5cfvAgnrCXu/yh/wAQ0daKlGTLZI5ZKCAQMEksFKvt+kKvsJQBUmyhY+u2cuPpByRrRSiaFhmAP83h/oeGJVIUySqclRsyiWAOANrpckiM/wDZ1JJKWsL+mTGw8OcWXJmMtKE+bKSyqQKwllIcWClFz8Ti7tiLi+zWK9HwJKps0T5pliUCShrqPQElgx65Bivi6EGVICUUGjmITkhrkvzE/TvBfEJE8zpiio+YoFSnH0Y2DYDY2grQSZZlIRMStZKW5U3QASWbcuBfucQN3oGzNoUCALWvY7h4PkBSFIBYnZw7XyU9mPX0inX8HVKaoEOT6jDev6+0HyNCqQpC5qQULcMrD7O+4f8ALs/PkrJLxLCfMSpKVJUsCoglSQmpiDlKVC5HaCuGcTTJnJmLT5ktHKzpuSk2Iu4HboIXT57TDkgfhxvcP02fq0S1awEhJl0VCoEsWLkpI2br7jEDn0FhWo1iVLMxLKYvuTuQEvgAFvlHnBdf5WoWQEKqCHCgCRSCSaVAW5uoxFwRWoAtVZPKBdJTUhQ2pIYwnOmUvUrQE1KZgRZna5bLdfyhTwPR9P4dIlGWoyEoqmODVOUGcsHAbIc56ACM9xXTyZWplrTqV1KqBoKUAqYClDPjcFRwOsF6BafK8pYRMCA7rUAl+5SLgftCniuq+8TKUEJIJqU4IuHS1VmIPfbDRfNyhX7/AGc+V4QBoNUuVMq04AVgtNJJB2ppIDsNtoIm6pS1FSUqE1RqJULPl3d93sOkLdEkLJYAkj4SRUH9LbZbI32HMlCpzkrQEKIUSU1Buhe9/p8o80aeH0ar2Gf4gorKVBCpqncmoHe7vaPZemrNJpP/AJAh/X5i/SGPFZ0mapHlEu1IKk3DWJJLWc7O1usKDJCCpyFEAuybZ+I3dmfF4PkwwrJI6hKbFKinG7OcDAHyeLdLrKATMlTSEtygs4cC+VG12G9nhDL14TOHmhSg+aiWf8TRsNH9knoSpc4pAJqoBDvgBV79yzRE1VXv+inEVcQ13mgrlhaUC1LKFjcMHYB+ub3gXU6SwYF7OoBQLHAJ3v1jXaTSaYAhExai5oKUqUVnAHxEduUB6YlN4JNZClSkAEOpBXQs4F2zcPTv12jpKKatdDSMzwrwzNnrASspJd8qLdWJFrdsjME6nwlqqxLC0qcWIQul3YCq4d+20a9Q+xSFJlgGZMWxpKfuwRh2PMemYT6vWz1lKQtKEoACieaYWLgsounDuACHxHJybdxKtXgyiuArSSlSJbix+LIztHRrk8SlMP8AOzPdSifctc946D/b+ommfPxwpdyKSlxggt6tg3iPkK81Kkrlm1xWkEh7gAsNsRHT6hIDJVjYp+jv3MWy5QUpVKrkYcuOrg+vSPZRab7Dqkszg8rktcF73c/SL60JlUBVQKio0ks/oDzZ6QvVoClQKlBiktSQegNut4JRLCMIuHZ7m+ew3jKNmbweaXSoKJiAbr+EKADFwc562vEJPh8hQKiCSWsQwb3+seGRNJqAB/n5xYVqAa/ysfeL4ronky5LDYOLdW94qkSK1FIckjlB3Oc+0ET9EaQ/I4s4v8oBXWhSKhVbILB+jndoGWmi77QBkdsQVpNEiYklNKl2I6jIIazg9/aKygzUEBCgoMSAk3ze3vtFnCJCCrnq+AuUhKQ+xfb1MFmpFusrEmlUpCQpIpmC2bkXD5tvvChaVTChBW4FqiS3rftGi107y5Vri45kkg2a12Vf6dID1PGJaAErl1KIZIBDJB9A7vE5CmLdboVaamtSVJVcM9ZCg9xlrsYhoNQgEhaOUANcuG+eSH9YioKmFczy0ppupnu/qS+NvpFOv0wTQqWr4gHSoEEFgTdmYm4aKQ1RopuimqIUgklSSaSQosN83PtDPg8taJKJtRUVoqt/pUE7Y7N2PSMTw7XpCnI/CpJFw9Qa7X7+0bfw/wAQnUISilaEIAYh6AAEhiwv3vGutgxdxwhKk1giqolTPhgLfJ4X6qQHQjzPMQsOzl0lxkdfl+UH+M0BK0sFEtMUagU3U1ssSN2tCIIBnykli6T13BbHtENdjWB7wLVS1zShad2q6tZjfp6mLeMawUshNJSSFHICXtc3Lghx1LQLwGQSqcAQCFAjAJNxnp/Lw6l8Dlz9OpRU6goGwckAM1X4R2/WIaVE0Z/heqCsKLPc739LY2vBvDODjzFrmkiWQQCp0uXfoxSz7+xhTo0UTlKUWBJADWDXwDsNu8NtJqFFSlzKgkoZiWs12qu2bQSlSwD0OtNq1ICghCVocEnLAYYqDN7Rn+NzTLNApSVJWpQDEAZSE1CoY22PZ4J4PxaVLmOKVAHlSSVOOjD9ou/4lieVSzMYDy1qpS7MaafwgBsXvb5XG0kmaEb2Zfg6RMmAfiYmqoBkuBkm2R3hhodHNGqIBCLqBVVS1mNx126vEf8Ah3UNY4p/5SmcBRJdNgLkHd2ODHs3UL+0rUE3rWkOXYOWIYBi3tGk6KeB34glq04lpZCU0sVy3JclwVkm9vw9wW2jPStcnzSEzKgwBf8AERe+L2y/aDVTUtQQVB3ZmN2ceve0A6DhJ8wOlIJyorxtgJVc/wAMG/yTJ4CNUJc0lShLCrADmNgAA184wD6Q74NwqUmaCTKKZYDpmSzS6kuHS7uH+EgG/tCDXqMtSWIls9wou7ZqDM+wN7wkklXmoCVFJU+FZAuHf037RVdPoILls+pypemMyZ92papoAcAJQkjCUFPwpy7B+8D/AOEolTGlTUmaEmpNSkqtcupQIsGAJEZfRamdMeYhcxVKglzM/Eclk9L2ANg79GvFNLLloQtE+ud8a0pUymDgkA+9iO7NDOEmsC0mwniMlPlBAmzJsxLKmACmki5IUwJvZ1NC0rSmWSuXMJ3K1JJBN9sC4hZM4oZq61FkrVzmu6uUgE1BrMCQ/taO1gFAALu4DY/hiI/FUbbyPjvBb9t0YsULJG7Z7x0Y1BUwv9P6R0V40V40HlNQsP6v2jxU8vdKX9T+bwTp5BTuhabEE29i+ImvhVauVSAqzAqY+l/0i2ZNFum1LGyQFAE1WI9wR+sUyNesrAfJA9ng6VwtfwcpWBcHL/2IhJqdCpBAUfiwxBxuaT3gwhx0Tl8RUmyVYJ9IK0HElvfez9+sK0oDdfXDxfo5jrHa8KNxTG+p0Sl0lyAC5v8AvA8/lm8xVSyms+35PBkmpKWKnB39f7wBKTMN/j+L4Ts+G33ipGG2h4qZZSsPfLbpwdr4hpqJKSDMkJAlkhg1grezYPXaFOk1lgVA2bNifoD03MHSdUgLKxMUtKhQZZDBtr1Na2Yi80TTDOI65a9KJNRSCajd0hi90Gz5PeFeu1gSr4a6QATY2w5ZO5Gbm+Ynr56alAAkOyblnyz4/ePU6xAFwKgdnGc5s0b6NkXT9YFJoZSQk52a5AI3UevaPJ5TOQA9NHa6jgAN0+kW8S0hqqUGSSwa94v0mlSWASxw2X6dG94GzGfXIZJUDcdBbuIacA8RzJKgCKkf6X9Ljvge8G8W4GpMpcwVADmzboXHuPlAsyWfKSQAQsIFAF7A81h1fe/tCpJodoa8YmHWIExCgDLll0qLKLtizFqcWzAnDZKkaiVMUkKAF3Byx6d9oSSNcuWslyCxuLP+kaPgMxU4g1sEgkh2d/8AVd3diI1hbWxlwAJrmFVBJW3TcvZ+U3b0Jgxcl5AlS1KQXLkcwA7EEenWBeFzxKKgllOtJLiwYkt88+kF6pcxTT1IUXqCQgADq+PfHSIpWU1gyk7RGXNUCXZfKwZ7i1uo+pgzXcOWqY6CkIVSoJcEuARg4AcxOcZkxX3lRDgWYM19hnF+0A8SSpM1QSFAAhlPi2Cw7+kMWugSsa8F1c3SqqWKUYVSGNja9va5iPiHQecwSFlRQWUtTilRTdyObFrxQnQ+axmoukBlPe/+2jJbLteIcbSG8tIKNjUpRfcP89mF8RM2k7IdplPCeFpkkklSlFDKAPKm4u6S+R394hM01Sg6m7tYFvXt9Yp8OVSlLqShSaGYmxJIuAASfQ27xLRrAISUFQ5gwIFzg4+kDi/Y072MkSkpAKmc9VG7WwMYfMDzda5AQh12dlqIIN2AGDncx5q9JMExKEJUQUhkllXYuHAHQmE80mXqFhKQ4axVy37ZwbxWGHC0aFUlJA80KksSLqB2swKajsS8ZrU6wmaBT5yEjq3Z3CSRsIYq4yKxTpkkAGpLqYqNixuSLg3/AKxHhPE5YmiYvTpmMluYBibXubnvtArWwjHiKJpJNKnLfh6eju0azwn4alzEqWUrUQPjcihYsBgoc3+PDDDw5nrRPpCpahLutdCkBQ3c25WJcOTazQ+m60IlqSnTzEeXyhXmAJVyslRTYE2NgGf6d/j+RRVsp5Pj8oCoICCVBRFu+R0O8aTT8OdI80hJ/CElIPyKnB3uPeEspDzEFxylail2YAB7gEh7fKCOJ3TUSXAs6ibt+gjmzshx9g4VvqWO/wB1vv8AjEdGMRqiwtt0/rHRia+x/K0ySDzS5m9ISx6nDFgIFm8PlqBKSABkO4HW/S+/0iiTqzLGxx/aD9P4lBCgZKLX3U/Xo29+8UcnFrROVw2UoWWpzgsGfcOkn8toB1OlEtdC/iy4ZQb163fG0H6figY/5aTfCmKSOn4r57Qp1s64DXBO3W+ekTkuLfYNqEAuU4z0w0R4TLAmPhxFEycpmEFaAFSm6CLRYyVPBdji0UnUYILONrPe8ET9MabNv2f+8ALlhJSkgBNODt2eKkQMSlRQ1Nw1nznbEep4eo5SS+A0VSEoAFv3h0nThkhFRJuBUb9twMd7RyMQ4NqaVnTTw6HrlqLWKTvsWNmffvDXTcKQm610lyzJdLjBYl27h4QcRlLmKlpUyFOzsbU9Qz29Y0ng3iAmqVImN50ommoAgjuN3F+0XloasW8a4epIQukUrUwKQWPoe+bdPlpOB8FppmoUG5iFNdxl39xiA/FypikypRUzTSUhKTdVwwf1+sLJs3lHmVpRWWCkKSHNzf8Am0SwYd4w4bNMiatZNJFaUghSWsyn+jZHpAXAdRK+zhMySJqvh/E/VOMDoR0MGTZ3+WnFKiAVCgEMhnu+0A6NKkqQmZ8E2WVJIN3RYksL757wLRSuhRxTS0KqEshwTlwASaWvsP51K4TqwmdLSQ6lC1JHQs79gLbxLiWmqJJplpCTZlMGzdg+M2juC6hI1kspSSqgsWqDMRgDp1gawTVjvh+rlrCwlkgzEBTIKTd2DpyRvscw0nzJUuYsKl+YCbApKWDb2+n5Qk8PqKJc9T2M6VVYk2UTgYZod+KtUVhkzPMlnmSSrozggtf5mA6VhIyZ14C0lAYvMJAy1RZ77VW9olNllS1KJVUSHJSG5QzAnJt9N4o0iHmhyPiODbOPSCjIBnkBRpq22sCS27MfnFGPJUyvkrCfw3Hw9yB1/WBOPaVUsywHWFB3SDY72D9YdajhDrK2TKCSbj8Q2HfGYT8b4gQUJBYDJSGJBIOAw2O3veIqN/ZyxyoK8IaSWqfNTONkyQt6LhXLncC5sesLdNqFImAhSQq4wPY9Nt4a8OmhK1r00xphkpSozGLpsw3IUXz1eFOlBlzADLSWsx5h1cAFrYjpj+SlTPNRxAebzssVfEgFi4ZzzCkuRglj1GZy+FhCzMSzPcso3awuwg0T3QV1SgCohQKTcg9Dyh/W/S0D6fViZNKQSQhmFAoS4wwLke0TJuqInfQZppi3+7QkAgj4kvcXYPsBuDh7RVoOFHza0Ns6iEEJCiA4AUxI7kQ2TpUzELpRWtIZxyOSMgEgZ9bX7RVoJmoC0ky5emSlJBf7wKci4IILhL3du0cEn2ctDnU6YyFkrNUlQIUpIKlnqOZ0o3sCd7BrVL1ukWKZE2ZLcEJ8wVEqI/Ct3HRiW6QP9jUhVcxUuZLJLpSSCQRdj+EF9jC6ZxKVIQpEiSp1C4LqAJwRvYWEdEujotGc0mmEyZKC6Q3mqvu1IHW74tsYq1ywVEXFiX2FukHcJ0lMwKmsyJa2c2qJsG6/K7XhfxI3X3H+nDj1jozugKXISw59ht/WOiMvAxiOjGJalbmwO3fCb39fzj2QpIUqoE+497Nf5xMymIJsAev07RUS6nf+gi0rObHMqbIYcyhclyBi3+7+PAut4ao3lgLlkmmm5PqMiFgkK/CQ7tBOl4qSkoUBvgEfJiIASYPq5JlghSSlTXCgQfrFnCiqpTDbaLtRLAlkUtcXPr0ijRH4ju3zhR0HEslSHUliNnhRrZtRwU7X7H8odJf4izEfX9oDnaHzCQDd/WKmSViSny0E1Oon0AH5u/b3hmifLZISgum6iVXNsg7XGPSA52gUyW/CbuWGwtF0mQKjcAPsz+mXjlyBkdVPW4P4nfLhht79uggnikmlUubIBC0gG31BIAvuxuCDAXG1FUxIvSlwL/0EFSJ7oVWCOhFuzi2Y32VRp16r/EZMudLURPkNUjdQGSOix/No81KitMoeYEyys2UilL9dna42+sZXR65WkmpnyiSl/vP3+WY+h66dInSPOQhCkrLr5ASl3e+1y46ExbdoWrEHFNXNVoZ7c8oKCSu4YgjlYvyh7AneB5moP2LSTxb7LMyw+EuFBxf/AEn/AMYYca1lWmnIlhEqSGSqWlPxNSalrOVWAeF2gUV6MoANJJSE1YL3a25L4+cToyxop8aa4rUWZI8tPKFFr3LuBe/eAOCOdShNLky1EdAWtvt1gTV61S5Yq+JCAhWwdJIO0F8H1lE9KgHVQfZL59sxh0MfD84Klzney0MNskXtBOmkqUCpaKXLAOQqprMCc2d+/pA3BKhJmqTZPmIfuSq3y/WK5ypiyAlQpK3d3d7HIdNj8P1gHejzRk/aDcliSN/ru7w002mT5k5Z+FNnUoM5ALsckAGzwr02jV5w+MB+uffcRGdrvK1ExRL4ZNzs7nsPfbEbINXg0CtQJiSFTSzDlKaDe1msr0HYxk+M6mXLmeX8UsZfPV05b6bw6XrzqpgLpS7JpDm1/hFgcP1D2jNeIJQTPUmsrAwo2JcDufSBUQoKzRTJMsTphSVy1CVLTm3wJAYZcdXFx3j3h3DhW6JhKwksHIBwXqBL9Wa9rwPqVyfP1SmJ+604SABkywHJ+IMwNsuHgTSTqZiVAgBsubYv6/vF0uxaH3DDNkJUhZRQsqcMly9jzZDjqd480CBL1CvLpexoFQUBgldyVdRiwGYC03FEzaB9nC1VKKVsnN2F3AUwGcl2iUid5yyQohiCl2bezexiWiWrGmu0aisrCuoCSPMYtdgoi2SxNoWKmTgv4g1yKUBDj/SG6bGGOo1lzycoF70DZ2DG+LOcwhl8bVPcSkrQRcqByOlultt4iVMivocoRLWUmaVJX8UwKUb/APkx3YDHtHnGODypknzJEwy07lxMSWvS7pZRJ+KpWMQh85UwMlLuwrpJVZsNks/tFmp4VOMpVRWPLckF2bIN+r9Iu1ihjgA4dMW4rDtJWl7G5UCHfdgz9DEOJzHDFNgkkkf2ivhBCF1gAOlSbjNRa3fF7QXxQtLKbmxGMRrs7ITJIYX+n9Y6IpdsiOjGO1aCDzAhW7hjt1vFSUliXwNhGk45oZVlJExCVKItLFIL4styo5eztiEsrhwUCpKzSD8RSznLM+YptkpKinSSnIJfrbMXyKQxCPwk3O49PSC0asyzSCDSD83EKvNIsH/v6wbMsbL9bqAUsUh8vbf+0R4QgAm42eBJtViQb4LQZwrKs/KKRQyleZUQwpAfOTAU6cyi4YAgZfqcN7QyPMWLjIBgSah1B7gb9xDMgLE0LlhWUuXb8/rcdoguYlOEJ+tjezO0V61JSNOzJsvYOQSnI7N+cFaqUpbgkdmCRsTj2/jxyGqFwnJKwSMQ5lp5SlLEWdyMZYD9j7Qi8u9ht+sPZs5IIALMNgWDpdmewxbvCxZ7LKfuiRSFEj/1Ie3vF3BeNHQ6gS86eYosk2bt6MbQHIZpQYWJbqXbLdGMG6+SmdLcprAJSXUQGI+IWxhr7RuQIceMeHS5GlmGW5ROUCkXZJJBpNugVe3vCjw/PPkXpLTBY2wQelhBXhviqaVaDVioHlF8pGB2UnqMR6nhS9HVLIrQV1oLNWnG2CNx37wyrosS8c0gTNm0gALZTCwS9lfUE+8UcLSDOdSqAmWSFZuGYW9fpB3i00zmCQhkJDAg7npvi3aFCFfeh7OMHH6+sADvgmsUNPMQzJUuWonZwbWa8MeGLNYBQgpKlEKKXD1df0fbtCrhEz/LzA/NXK72v/WNvwnQaaQlSUD7QoOmZOWAEJzUhGXIOzi28btjoyGlnq+1XIFTkjYPdgH26QPxHWp81RYEBSbpv1SADbv8oKmSArVKaWhAdRDADo3ZrHrkwFxiWErIrbmTbs1t+8bo3YUT97KMtJYK5UlqikuRURenYdQ0JuPLr1C1lIQFH4RYDYsPaG2gSpavLBPMC/VizhsnYNCzXym1ISzMpKT6hhj12g7BDfW6d9XrQj4UIQS17IlgB/TDxXwLTpOplVJfPLsWFnbI3I6PE+IISNTr2II5WNeHa6diB8LbD0gbhCiZyCRj06Hc2yzxS0ahhw+ShUlIVLSlKlGmYlRJckkOlLszhqmt9YaqUhOqmBblQIBUWCXy+/ob7xqPJmKkSaUHmDqI5U2yUjDOWu3vGQ0el83VzUkMpQSbqDWAJe18YESyJL2ea3UIKSCoE3IINk5zbJ/mYWaFF0qTYqBZsm5Abe/brGk4r4XUEEoXKJQ7ZJJOBawN9x2eEPCJnlz5UwrK1IBdQLFQdRULH/c2cARytaI6NN4R4XLmiWny0lRU/mLdkFLsSOVzdmB/DeCPFOvKZa5KiZppJJQ4QCC701MGA/viGXCeIoUaUagy0ywEpCpdSxZqUpJdn/F62vZFxvgtEpVHlLLFa1WCkjNwQFBTNy947tOkCMfoZfOC7bCwtfc/p3gnVBQSp1O5+nSKuGy0Ca06oODSGuT6Z7wWrhtQVYMbuX+f86RN2d09iVIPT+fOOg3/AApX/wAkv/2/pHRWCbPF+IVKSUqCSlmDpufW/bNy/wBEv2pSRaC5UlwronfaBiHIPWGxotQgqck9+u28VS5pD72e4/nWCUpFJDAcpP5wOhgk/wB+kY1HtbsP5eDNEnJcgC3rCydNKSNn/m0H6CZy5D5+sUmI018pagmhRsU/J7/SBZ+pKZh6D8PcQdInimpKgwJwd/6wq1I56knPuPSCTJGytYlakBY3BDAtnszRLVBLkhgxNz0Yh/yLQKZ5XSEhgmxu7+g2/pEjNJJCxkFj9A9naIVGsDsVDewviD1TeUlhS4CQWe4scgnHSAVIBW1gx2g6Vp3QsqaxYZuWLn5xLFnKKuWWBzArDn16e0eTp33SUhwSlON8be0WrW85Ieqmu4ycndz6RP7BUlBsEhL3e5a3q56dHhAA1xPlgm5F0q3BB6/zEb3wvxWXrdP9nnFpiRndJG+bj8xGSVIsyiwY7X2gZH3RVNQWWguCbOLuk9i0UmUmG+J9CuXPWhSaSGYJBY3sU3wYB02hKphcE/dtyg5ce20bLTyEcTleZWfOS7hyAf8AaRdi8ZqfPAmTZanCghTgu4UCHDbd4zwzF2h0dEtaV8rqQfRg7eubQ+4TxlYX5IUyFByXAIAJLvTjO/aM5Ln/AOXcnM0fkOvrH0vQ6TR6eTVLUJkxSaa1n4nD8qQkg9WbBDmBbMYPS0nVqUFAO7Ai7m7WbvtAPFiPOwFMtOHGAH3ftByppTrJhoKlOzMBckZD2PbaA+IKebhaVKU21zYW9f1gsQeZMCVSygs5qU5YbFnBf+bxVx6X/nFhRfnY7WqY5/WL9Np0+ekLWEAEmyruQSGDNlhFfE765bip5xs7vzY79ITDHWJR9q4gEkXekdypLuG7npC6QTULPbZ3wYN4jJbVasoIuo26Bw9g/ox7doq4VozNWUtVyEsGF0gl3baN0Zm58O8QR9nljynIkgVrVyEgYc/D1YDrAml0MpZmfe1MEqUEIYAHFSup6M7R74al+VLBnIdBQFyyGLmlw7YbcGPNJqpk+fOvUyUCmkBLgFyBhmYN2jnJJ7RxeVkF8SzNONKpKPibCnFny/4j6tY4jFcOmGuW4AQQkHIs5e7dHjXeJygSjyiyXUqgA5/1AXSO8Y/SKqmoRUASAQpRAHZycZiV9AtH0PRBKwJSJsiUlQCiTNJmgjcFksWFLdDm0C+IUS0yiaXSinLlRe1V0Cxt1zCdOhRLUCZiV4dIQVX9WILE9xDDxFw6jTmkoISAo0qpYqymi/7fOLlN4TRKeS3hviES0KKjJBpKkpDLX0axASM3v6QJrfGtmXKSRcskN6HI6YcP1jN8I01fmOfhlqWA4Fwe+fSBdfMBBDKHSFejskjWS/F0thyScbrWP1MdHzx/WOh4o3FD5OrWlE4pTykBKiQ2QWcXbdjCWWHWgD+XEEzNeaF7EvjfqDi0B6GWSyruzRR0D5iXCuyPzP5wClPKT3z/AD0gqbOIKu6Uj6f1jzWaYJ+FTjlza6nLM+zQIwBPQCXs4AzB/DUuLN0gZs2B2v8A2grTzKApv58otEjRMoICU0OOw94VrkAqTsCTjuqDJXEVUkm7bmzesCsFLSbkb7fiO/6tEt2wQTO0YlzCkKBOQMnO/e0erli7u9xn02iGpkNqEM6SU4cFrqGQB09cwVP0q2DEqe1QZqn3Jx0u0BmkgSRMAWxwzfLr1h2qQg6VHlhz5hNROR0bOf2hRpdIpUwoIYvSSdji7Q+m8MXpUSUTEsfMJz/uDNZ7j8oGZ+hDKUyk9GVn3eDpeqUQkKLClvUN1MABIUpLcrgm+Mlme8Wz3sA55begFz8oGjMlrlgIHN8Rduzt19I94cmoTAq7KG7dd8CB+KAhW1g1r7xZwpf/ADLsagMtuRD0UlgKl8TVpNR5kvFgpPUYe24jX8c4WjXITq9OEiamWyk//Ilmb/uTkHfHRvn+suc5Cd4a+G/EKtJqG/6RZ7sEkt/9YW3VG0dJmEaQgf6y79qf1EfT5ekTI0qZXnAJKQOSXVMUo8yi9XtSIA8TaCWrQz1yUh5lK1gA7EFSmBbZyfWEWs8YzZsopQry2CElmBUALupnuwt/CXTMUzkIGumXJdviDFwBkbF+sLuNEmYKSp6lE05GDYW6RZMmA6yYqpqjuSk/W+0VcT1P3uUsKg7AtYhr3fbIgswLw9CTqNPynmILFyXuH6H+kVz5h/xAqQp2nFjS+VdLP0gnh9H2vTsCEukf+TXsCGv3gFC/885Bfzz8PWr94pGWgzWKfUa0gljNXfH4z07bfOJ8ESVTbqI5TzP2w/4R/SKNWpPnawAn/nr2uedT+l3+UNfCkqUorUuSZpSRSCohIBd6qQ5xgkCJT/xCQenxYmR5fllKyhPMBipmYFmADtYfnBPhfiP2ibrKCEKVSVrKhSQOUNYC+b/2baubpBKYy9NLFLsmk1YJ5EuRnrAnCNFKWFiTQlA+IpSc5AUDc/y8cpTrFHK6Mx4inA6JYQamUyiEkEl2ve3yvGa4ECZqKmYIAAOPhbfGY13i3WkJUDSyGcAMM9XOPSMdp5wKiWIsAPe7/l8oVJsVo1k3hoQlLpoqJZSSSlTbMzJV3BIu/aC+JS0DRqpJBqamzb3ez77CFsjj81aUoICyLBQsad7Ye2WeDnrl0pLoybNScb5vaFKV5ISyZfg0hzOLpDSibqpFjt1PbeBtXjI2ENfCMsE62qhhpVkVB+ZwBTcXf19IULTyY7COtHdC7y+0dHtJj2MIRLktKXWC/rvbIaI6bTKEpCiDQoqpOxKSx+UOPERkUKUh0kBJocLF1MS4ukYsoe5gPQpT5MupLApmkFviNmZr2PtiMxoC1ZBqBsLD5RdNby1XD1y8ei4nxLSAF6gQo/LtA8+Z92f+9P0Cv3hRgaYtQVZrwfww9bln7QtXcuGeGPD0bh3NvT6RaJCpmoaWXyS9muP3gZM9IULWDZw+bxHUSFs+z4Iik6sJVi+L4PqIh7D8DDXTXVLWDcSxZmYi9rl8mBJ2oqP0i6SsAunISLCGp0SZpIVSknBcBvm35xL2axfwVSxNSUU1BXKDh9naNjrdbMXIkefLkoJmpdSHvzWV8Z2TlnucRjOEyapwSHyRbNstGg1Gqlply0SQUXUQdjZRJBsHc5A/EYGaWxDOYlDCk+XzA9bv6Wa0HSZw/wCWxIKQCezguOzsICIUgh/xyQoM/wAKwVAw8+zafy0q8wpX5aQZaQWd3rWs9QwoSD6xvRnoS8blgTS1u3TmNohwwsV2woG98EmLuMSxW7guQ7HqSWZnECaCbSZhHX16xuilot4osKIIDfdSiQxyUpqzm5N98xJMl1LKjy0pBHWws3pvtaCJ2hrmEBgkJlh/QJD/AM6xPW8S8oGTLSnAqWWqJVcj/axA/WFMLNB4H8Z+XNGnmkBJ+A7Hakv/AAww8ReGvs6zO06h5S1DlP4Vf6Wu4N/yjAamUClBOHIJGQ5DH2P5x9H8DeIRNQrS6gusCkvhSf8AV/LwvLooQrlPrJqjbnU3SxMDcW1KkqZJsxKg7j8RcpGRnveGnG+AHT6xSlB0TCVoWE2uXKT0IxeEfGCGdJAcKDMQxcvnb94j6JZ7oUgaqRYh5kthcXU1PU5I9vnAnBnVr5djecTZycl8Xg3QT6dVp0uDTPS5/wDQDJfPf8oXeFpqTrdMTvNSb9S7Y7xa0KD+IIT5uqNQVVPVdmFyot36N2ivhnDzMfnloQliqtYS2WITlXoIhqVqEzUvvqJhLdXVf6wHIc8zEAf1aBf8mkjcr1MpMsiWlc9bOFWSlmF2Lq64YPFek181EwSU0ooLgApKlqOXL42bt7Qn001SZZKZgTYAskksUgFma/5RDhsuZLm1S11LJdJKHpd6s9QSPcxyapqjkG+KkIlpKSXWlNSyXy9h6h8s8ZKSE3pJuxf2vf2jW+INBNTplTZia5hBIdnpBc+oAD742xGd4GsqnGmXUoIdsAWufZ4l4bZnoqlJZiCoN0U36dIeqmnywsTFkm1NWzb7W6Nd3iaeAh0qQoWuUjlf0+IF/Zos4yoGUQVjlL0lJrdsKcC1yxilK2QtmY4SQPPdzVKUPqCDnaITZYocvnpa28e8HWAuZUCypakj/us1ukW6hXKzWHTrmOi27O3YpePI8eOiyiM+cV1AhlYLbt+1/nB0qyEOkgBBuPxEnv8ApFPFdKJbE/is43/jwZpZRElJUsqTykJP4SWcC+/6QMezziU34bfiECTTyubvMV8gB/WHXijhRkrkgLStCyopKezODuDcWMIdV/yk91LP5CMZi9SuYsBeHegf0wYRAuoe0N5KrRaJLtXrOUBjnJzAy91EQXNl0rSFklBO2YpmIChNuwAU2+7YgfsQ9fC1GfMkywXlpB2dkgVH+dYY8Magy5iav9KvxDszXTAgVNOvmqkV1hRYpurlYE7wzPH9SmorXc5dCRf2FonZSSQg4Ho1zZ1CE1KNRAfLAn9INn6hUqykqBSSSlQsCzfrAnh2eUTQpIBIBsosCDZn6w64yqtSQpQW8pYCmukkBqiC5Yv1iWTjQHotSValRQRfTsXNlBg6Q7MS7hum8Fo0slTuuYgJQhyRyglnLu5ckcoHv0U8Hm+XMWFpCx5ZSXezsxBFwbBvWGTFUlafLUSZqGW1gOUEE9LfN41JM3EUatbqO1x+sU6E/wDMObi3vF2t+O25/S0WeH5JWJwHxUkj1F/yBjFB2nAFS1kmyXHVhb9zAsjTiYrVzFMyEVdDUbJH1J9hEJ8hcudNlzBSuWqkp6Fn2tA0vWkCagYmFBP/AIv+8UiEF6ZDyJgZz5ZYvhikgtviCNFKmzEy5sl/ORcEEC+Kc7xVofhX/wDzVZvSI8DP3tBf40qAHdQiHsro+neHeLo4hIMqaKZqbKG6FJs4O93+cYfxRoVyZikKSOUZG4J+IPswiletmafUrnSrsslcsuyg5vb8QyI2+rlyeK6MUN5iQ6XLXtykjYkZ9DCkqsGfN5c6idKUw5FJPyYj8ol4N/8A3tLv96Py/aPONSCDzcikEigjDWId2cfwxHwfNbX6YgOUrJbrymK6MgjUq5p7Z85Z65KmvvmBpJNRvkH8sfrBEzM63/UVbBFzY+kD6a9Rywe3yiU1xKlsYApMtQ5nqQxGGsFXBsPaI8K0UyZNJl1kAgLUFMEggi4Fz894qk3RNIUBTSUkjN02FuheGHAtMAqasqFIIG6bsd8Fh+eYlnJukw7xTxJ9IZEpIlpy7UkEulQJYXIJHvCHwsgVLSs0qpBTMUpSQGZ3pd37/wBnuq4gpEhS0EZSACxUXqf2AA3LvC7gSJk1SwSlHMGcAFiBcfXDxzk72Q26NHJElIUtKw4wxIe2GZibs14z/FuPKnrTZDOoVbsxd+hDF4r4nw1SVlKT5igXdOA13I26vHa3h60iWSpCkvSaVCwYl7WO1r5iYwSp2EVkS8KkitSnflIt6i7vf0gzVo5GAHXuf48BcMmErKQWcEt1xZv5iL9SXfNul49SxZ17EpB6n6R0VqTcx0JY88VzJZKPKcC5IN2NrQ1HDJcyVLBtypdwelyCDGZ1+mmWNJb3OY0Wh4mGSlQU7DY7d3ZvWBgnYv444XJJ2qL23bpC/iUqmTKu5pqI/wC8uI0XEOHSZtCjNCEc1WKrtgdfX3gLxcZM0ShpkHkBqqpsAEpSHe5ZJx6wU7QWZSQOZjmGomhmAb3gSRw5QUS6d7O5/KL5egU469vy9Y6Zsww4pZMs9yT1GP7x7wjT+bWCoC6XqsSCrmZt2eKp01SiRS4PQW/loK4eQCykOM2SxJOXOQO0S0wbfSHErRy16mdOqFBUtQAIQQCbCnILbROaJSy1ZGzVDG9xAXk6dw6Cw6KUfmG/SK5ciVchNsEKJq9Qw7/SCh5WHaVMuSqpFIIBT8Q3y4e/vFa5yK8XuHzb5/nAatMKbBiO5U46Aty26v6xAykgF5ZF7G5J9wG+kakYlw1K5c1azZCwpPXJwz4tDdGsI+AAC1gCB65+KE/2VLgCoW7GPZdy1dIY7b+2f6w0IUnSIfnl3HUn5kWvEtJp5Up2Q9QPxKdwezXikhmBUq2GH6P6ROSmS6gp8C3w+t7+sFBYEiSXVMVlSio+j/VnA9o7U8PRTUl6i9ns3X5Q+RPkilIKCybsXbcW6vtDKXPQxAQi7ggkJJ+bNa0Rb7IcqZnOG8IKpbkpBLpAOQ+/W9otPAlyp6FpY+WQTVy1Xfo0amXKEwhKkJSnDmlk2wSD6XvmCNGgfAlqRZKgoKCjskCCw8jMjK5tQvup2/7nIxHaAL0eqCk8qFqpY4qN6ewIuD7RvNP4fWv8CUsXLqAJOwyS/e8Cavw7MmJVLWhLF0klaQdiGfcFjERtMed5APE3AE8QSZkkCXqEcqkKsFjDPioWZVxt0Iz/AIc4EdFNGr1gEpMuoiqsMQ6MBLKKnYCoZfaPo2v4nK0MhKJY86YGQSliR6kJsLNaPmXibjGu1cypMmYZSDZKQfd3S72UBu0dVb2U3YXrtbp5gK9PJUEzCVVkjmJFyUFRpFyfbZ4zosojNjfrDrwdMmTlpkLlES5RKilSSCp3OWcso4ewIGI2EzwpppkslCQFElw5NOe+PeJeHgJSUWfPtHrlyxMMsBkhJNhZ1JFizk33OL7QRw/iAKzLWKUVXUlqrucGx3EapfhCkBJmVAJuCKfr1bcviE2p8CT0TKpbTArBYAC3dWejRrsm4uy3iUuX9jmTJYWpPLdZ5SGIJtvURZvxC8Zrg84KJdhUocwBATyhmZ8xpdd4VnJkLStql+WA1wkJSSoHpzF7WgLhHhGbLDLUkFWPiKQDuWY+3cXiOKFuPEsVplVVLFZ2VcEMAzFx6dMxbxXiIAQyQ5GGAAJtYAZb5xbouBTkzE1rRQFVEBV1JBvbIGznEV8R8NTlklCWqWSRte7ezmMmu2c01ezL8HUfPLWdJD5s4P7QZrUsSC4N4L0Ph6bJWorDXTdxjOxPYRTrphUspHXp9O9r+0X5M0jtfZnFZMdDKZoLn1j2L5obNGnR3enGMlhFqtAkjb/1MdHRfE6JIgOF9h8mi5PDv40eR0PFGJjh0eK4Z/Gjo6HijEf8M9Y7/DPWOjo3FCenhvrHh4d6x0dDxQHh4bHn+Ex0dDxQETwsxA8LMdHRuKA8/wAPV/aInQq3BP1jo6NxRjvsbROXpB2+UdHRqRi5WlQf+mn2iH2BOyB8o6OjGJCSAKQLdALREyh0Mex0YxFOnS5O5zm/reLkyTtv0Uf3jyOjUY5iN1C7s5zBI1czeYv/ANjtHR0akYuTxOaQAVkgYF2A6M7QSni8yzrJbD/p0jo6DijByOPqIYhJe5t7RdI1clXxoULfhXb5GOjoOEfRqXoul8M0ywzlg4S5ppB2DfnvFR8NsoGXqykJLhJS4L9bl46OifHH0ZQi+i3/APGEKYlUqr/aSkE9WxgwPqP+HdQUtMwFeQkGx6vfswIjo6J8URfxKjPq8Ea9z93/APYH6x0dHQ+NEeJH/9k="/>
          <p:cNvSpPr>
            <a:spLocks noChangeAspect="1" noChangeArrowheads="1"/>
          </p:cNvSpPr>
          <p:nvPr/>
        </p:nvSpPr>
        <p:spPr bwMode="auto">
          <a:xfrm>
            <a:off x="155575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4345" name="Picture 9" descr="http://t2.gstatic.com/images?q=tbn:ANd9GcQAqpkkZeMoJYFhV5uctuUSi9x397flBg7LPtj-d1AH7vDvmkX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56984" y="990600"/>
            <a:ext cx="2034616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228" y="1676400"/>
            <a:ext cx="8594794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44181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Asimmetria dell’istrogramma</a:t>
            </a:r>
            <a:endParaRPr lang="it-IT" sz="2800" dirty="0"/>
          </a:p>
        </p:txBody>
      </p:sp>
      <p:sp>
        <p:nvSpPr>
          <p:cNvPr id="6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533400" y="3962400"/>
            <a:ext cx="79248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1346</Words>
  <Application>Microsoft Office PowerPoint</Application>
  <PresentationFormat>On-screen Show (4:3)</PresentationFormat>
  <Paragraphs>328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Ekvation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122</cp:revision>
  <dcterms:created xsi:type="dcterms:W3CDTF">2006-08-16T00:00:00Z</dcterms:created>
  <dcterms:modified xsi:type="dcterms:W3CDTF">2013-10-07T08:05:28Z</dcterms:modified>
</cp:coreProperties>
</file>