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429" r:id="rId2"/>
    <p:sldId id="430" r:id="rId3"/>
    <p:sldId id="431" r:id="rId4"/>
    <p:sldId id="432" r:id="rId5"/>
    <p:sldId id="435" r:id="rId6"/>
    <p:sldId id="436" r:id="rId7"/>
    <p:sldId id="437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47" r:id="rId17"/>
    <p:sldId id="448" r:id="rId18"/>
    <p:sldId id="464" r:id="rId19"/>
    <p:sldId id="449" r:id="rId20"/>
    <p:sldId id="450" r:id="rId21"/>
    <p:sldId id="451" r:id="rId22"/>
    <p:sldId id="455" r:id="rId23"/>
    <p:sldId id="456" r:id="rId24"/>
    <p:sldId id="458" r:id="rId25"/>
    <p:sldId id="459" r:id="rId26"/>
    <p:sldId id="460" r:id="rId27"/>
    <p:sldId id="461" r:id="rId28"/>
    <p:sldId id="462" r:id="rId29"/>
    <p:sldId id="463" r:id="rId30"/>
  </p:sldIdLst>
  <p:sldSz cx="9144000" cy="6858000" type="screen4x3"/>
  <p:notesSz cx="6858000" cy="97234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3200"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9900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image" Target="../media/image28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30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4" Type="http://schemas.openxmlformats.org/officeDocument/2006/relationships/image" Target="../media/image30.wmf"/><Relationship Id="rId1" Type="http://schemas.openxmlformats.org/officeDocument/2006/relationships/image" Target="../media/image31.wmf"/><Relationship Id="rId2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FD63D52-8D63-364E-B21E-92F01DBA1DCF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2613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017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018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018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8038"/>
            <a:ext cx="5486400" cy="437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018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018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6C978766-A534-8243-80A6-3466966FE6A9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3581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64A41-7C09-E14E-9419-FA7BC7619B79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3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C7410-AEFB-6E46-8D92-35C900BE8385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41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C7726-B503-494E-90FF-4717DE07AF9C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8392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80D72-54D6-9A4C-95FF-494448613906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0578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olo e contenuto sopra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DD794-E426-1046-BA99-99E28A88CDB7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8128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olo e testo sopr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986FE-936F-EA4F-8DEE-FB65BD4A4E4B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94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A6198-9905-FA48-97ED-1E3518C8DC7B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374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olo e contenuto sopra te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480DE-D096-1440-AB02-1B93A1D10D15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607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8FC31-D4C0-8A4C-A51F-A631A5DAF76D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9148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BEE4E-C589-8349-A154-AC0CB5FA9DF4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87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2618F-E9CA-FF46-8012-1AAFC3B9828F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19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29B7F-001B-B746-828E-81DA4063BFC4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220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542A8-14D1-AB4F-B0CD-124D2AA46398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79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D98EC-07AB-2E4B-9178-564634F5C530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63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1BE3E-3FEF-444F-9D1E-AF43120EF6F2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70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26443-61BB-DB4F-AD9B-9B13F8E80498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008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cs typeface="+mn-cs"/>
              </a:defRPr>
            </a:lvl1pPr>
          </a:lstStyle>
          <a:p>
            <a:pPr>
              <a:defRPr/>
            </a:pPr>
            <a:fld id="{1D1F0B27-B143-6649-AB97-977AF4ED1B24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8.wmf"/><Relationship Id="rId5" Type="http://schemas.openxmlformats.org/officeDocument/2006/relationships/hyperlink" Target="file://localhost/Users/sartoriluigi/Desktop/filmati%20da%20youtube/EXTREME%20CONDITIONS%20-%20NEW%20TTV7250%20-%20Tractor%20of%20the%20Year%202013.mp4" TargetMode="External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10.wmf"/><Relationship Id="rId8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oleObject" Target="../embeddings/oleObject10.bin"/><Relationship Id="rId5" Type="http://schemas.openxmlformats.org/officeDocument/2006/relationships/image" Target="../media/image13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4" Type="http://schemas.openxmlformats.org/officeDocument/2006/relationships/oleObject" Target="../embeddings/oleObject11.bin"/><Relationship Id="rId5" Type="http://schemas.openxmlformats.org/officeDocument/2006/relationships/image" Target="../media/image15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7.w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image" Target="../media/image18.wmf"/><Relationship Id="rId5" Type="http://schemas.openxmlformats.org/officeDocument/2006/relationships/image" Target="../media/image20.jpeg"/><Relationship Id="rId6" Type="http://schemas.openxmlformats.org/officeDocument/2006/relationships/oleObject" Target="../embeddings/oleObject14.bin"/><Relationship Id="rId7" Type="http://schemas.openxmlformats.org/officeDocument/2006/relationships/image" Target="../media/image19.w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22.wmf"/><Relationship Id="rId5" Type="http://schemas.openxmlformats.org/officeDocument/2006/relationships/image" Target="../media/image23.jpeg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image" Target="../media/image25.w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image" Target="../media/image26.w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28.emf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6" Type="http://schemas.openxmlformats.org/officeDocument/2006/relationships/image" Target="../media/image30.w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6" Type="http://schemas.openxmlformats.org/officeDocument/2006/relationships/image" Target="../media/image32.wmf"/><Relationship Id="rId7" Type="http://schemas.openxmlformats.org/officeDocument/2006/relationships/oleObject" Target="../embeddings/oleObject24.bin"/><Relationship Id="rId8" Type="http://schemas.openxmlformats.org/officeDocument/2006/relationships/image" Target="../media/image33.wmf"/><Relationship Id="rId9" Type="http://schemas.openxmlformats.org/officeDocument/2006/relationships/oleObject" Target="../embeddings/oleObject25.bin"/><Relationship Id="rId10" Type="http://schemas.openxmlformats.org/officeDocument/2006/relationships/image" Target="../media/image30.w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35.w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6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1040705"/>
            <a:ext cx="9144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 dirty="0">
                <a:cs typeface="+mn-cs"/>
              </a:rPr>
              <a:t>Una </a:t>
            </a:r>
            <a:r>
              <a:rPr lang="it-IT" sz="2400" i="1" dirty="0">
                <a:solidFill>
                  <a:srgbClr val="FF0000"/>
                </a:solidFill>
                <a:cs typeface="+mn-cs"/>
              </a:rPr>
              <a:t>grandezza fisica</a:t>
            </a:r>
            <a:r>
              <a:rPr lang="it-IT" sz="2400" dirty="0">
                <a:cs typeface="+mn-cs"/>
              </a:rPr>
              <a:t> è ogni proprietà </a:t>
            </a:r>
            <a:r>
              <a:rPr lang="it-IT" sz="2400" dirty="0" smtClean="0">
                <a:cs typeface="+mn-cs"/>
              </a:rPr>
              <a:t>di un fenomeno, corpo o sostanza che può essere espressa quantitativamente con un numero e un riferimento.</a:t>
            </a:r>
            <a:endParaRPr lang="it-IT" sz="2400" dirty="0">
              <a:cs typeface="+mn-cs"/>
            </a:endParaRPr>
          </a:p>
          <a:p>
            <a:pPr>
              <a:spcBef>
                <a:spcPct val="50000"/>
              </a:spcBef>
              <a:defRPr/>
            </a:pPr>
            <a:r>
              <a:rPr lang="it-IT" sz="2400" dirty="0">
                <a:cs typeface="+mn-cs"/>
              </a:rPr>
              <a:t>Le </a:t>
            </a:r>
            <a:r>
              <a:rPr lang="it-IT" sz="2400" i="1" dirty="0">
                <a:solidFill>
                  <a:srgbClr val="FF0000"/>
                </a:solidFill>
                <a:cs typeface="+mn-cs"/>
              </a:rPr>
              <a:t>unità di misura</a:t>
            </a:r>
            <a:r>
              <a:rPr lang="it-IT" sz="2400" dirty="0">
                <a:cs typeface="+mn-cs"/>
              </a:rPr>
              <a:t> rappresentano dei criteri concordati a livello di una comunità di interesse per poter descrivere quantitativamente le grandezze fisiche ed assegnare loro dei valori numerici.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4137050"/>
            <a:ext cx="902176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400" dirty="0">
                <a:cs typeface="+mn-cs"/>
              </a:rPr>
              <a:t>Il </a:t>
            </a:r>
            <a:r>
              <a:rPr lang="it-IT" sz="2400" dirty="0">
                <a:solidFill>
                  <a:srgbClr val="FF0000"/>
                </a:solidFill>
                <a:cs typeface="+mn-cs"/>
              </a:rPr>
              <a:t>Sistema Internazionale</a:t>
            </a:r>
            <a:r>
              <a:rPr lang="it-IT" sz="2400" dirty="0">
                <a:cs typeface="+mn-cs"/>
              </a:rPr>
              <a:t> (abbreviato SI) è il risultato del consenso mondiale raccolto attorno alle unità di misura </a:t>
            </a:r>
          </a:p>
          <a:p>
            <a:pPr>
              <a:spcBef>
                <a:spcPct val="50000"/>
              </a:spcBef>
              <a:defRPr/>
            </a:pPr>
            <a:r>
              <a:rPr lang="it-IT" sz="2400" dirty="0">
                <a:cs typeface="+mn-cs"/>
              </a:rPr>
              <a:t>Il SI fissa le unità di misura di 7 grandezze fisiche fondamentali </a:t>
            </a:r>
            <a:r>
              <a:rPr lang="it-IT" sz="2400" dirty="0" smtClean="0">
                <a:cs typeface="+mn-cs"/>
              </a:rPr>
              <a:t>in </a:t>
            </a:r>
            <a:r>
              <a:rPr lang="it-IT" sz="2400" dirty="0">
                <a:cs typeface="+mn-cs"/>
              </a:rPr>
              <a:t>base alle quali vengono poi definite le unità di ulteriori grandezze derivate.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1369995" y="342454"/>
            <a:ext cx="579477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Qualche richiamo di fisica 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354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Lo slittamento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Si ha slittamento ogniqualvolta si osserva un parziale, o integrale, strisciamento tra due superfici di cui almeno una è in movimento.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Una ruota sul terreno converte in moto rettilineo il proprio moto rotatorio attraverso il contatto col terreno. Nella condizione ideale (</a:t>
            </a:r>
            <a:r>
              <a:rPr lang="it-IT" sz="2000" b="0" dirty="0">
                <a:solidFill>
                  <a:srgbClr val="FF0000"/>
                </a:solidFill>
                <a:cs typeface="+mn-cs"/>
              </a:rPr>
              <a:t>rotolamento perfetto</a:t>
            </a:r>
            <a:r>
              <a:rPr lang="it-IT" sz="2000" b="0" dirty="0">
                <a:cs typeface="+mn-cs"/>
              </a:rPr>
              <a:t>), è intuitivo vedere che tutta la velocità di avanzamento della ruota (Va) risulta pari alla velocità periferica della ruota stessa (</a:t>
            </a:r>
            <a:r>
              <a:rPr lang="it-IT" sz="2000" b="0" dirty="0" err="1">
                <a:cs typeface="+mn-cs"/>
              </a:rPr>
              <a:t>Vp</a:t>
            </a:r>
            <a:r>
              <a:rPr lang="it-IT" sz="2000" b="0" dirty="0">
                <a:cs typeface="+mn-cs"/>
              </a:rPr>
              <a:t>). 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 Va = </a:t>
            </a:r>
            <a:r>
              <a:rPr lang="it-IT" sz="2000" b="0" dirty="0" err="1">
                <a:cs typeface="+mn-cs"/>
              </a:rPr>
              <a:t>Vp</a:t>
            </a: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Nella realtà, invece, si verifica che Va è sempre sensibilmente inferiore a </a:t>
            </a:r>
            <a:r>
              <a:rPr lang="it-IT" sz="2000" b="0" dirty="0" err="1">
                <a:cs typeface="+mn-cs"/>
              </a:rPr>
              <a:t>Vp</a:t>
            </a:r>
            <a:r>
              <a:rPr lang="it-IT" sz="2000" b="0" dirty="0">
                <a:cs typeface="+mn-cs"/>
              </a:rPr>
              <a:t>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Ciò avviene proprio perché, nel punto di contatto, la ruota tende parzialmente a strisciare sul terreno. </a:t>
            </a:r>
          </a:p>
        </p:txBody>
      </p:sp>
      <p:pic>
        <p:nvPicPr>
          <p:cNvPr id="14338" name="Picture 3" descr="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4408437"/>
            <a:ext cx="2968625" cy="262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364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0"/>
            <a:ext cx="88931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Il fenomeno è sempre presente nelle applicazioni di autotrazione, sebbene i nostri occhi non lo percepiscano.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Lo slittamento viene definito dal rapporto: 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2484438" y="1557338"/>
          <a:ext cx="1728787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2" name="Equation" r:id="rId3" imgW="800447" imgH="482810" progId="Equation.3">
                  <p:embed/>
                </p:oleObj>
              </mc:Choice>
              <mc:Fallback>
                <p:oleObj name="Equation" r:id="rId3" imgW="800447" imgH="48281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557338"/>
                        <a:ext cx="1728787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0" y="25654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 </a:t>
            </a:r>
            <a:r>
              <a:rPr lang="it-IT" sz="2000" b="0" dirty="0" err="1">
                <a:cs typeface="+mn-cs"/>
              </a:rPr>
              <a:t>s</a:t>
            </a:r>
            <a:r>
              <a:rPr lang="it-IT" sz="2000" b="0" dirty="0">
                <a:cs typeface="+mn-cs"/>
              </a:rPr>
              <a:t> è numero dimensionale che si può esprimere sia come decimale (compreso tra 0 e 1) sia come percentuale (compreso tra 0 e 100). 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0" y="3479800"/>
            <a:ext cx="9144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it-IT" sz="2400" b="0" smtClean="0">
                <a:cs typeface="+mn-cs"/>
              </a:rPr>
              <a:t>nella condizione ideale di assenza di strisciamento tra le superfici, cioè quando Va = Vp si ha che s = 0, ovvero lo slittamento è nullo;</a:t>
            </a:r>
          </a:p>
          <a:p>
            <a:pPr>
              <a:buFontTx/>
              <a:buChar char="•"/>
              <a:defRPr/>
            </a:pPr>
            <a:r>
              <a:rPr lang="it-IT" sz="2400" b="0" smtClean="0">
                <a:cs typeface="+mn-cs"/>
              </a:rPr>
              <a:t>nella condizione opposta in cui si ha strisciamento totale si ha un velocità periferica molto elevata a fronte di un avanzamento nullo (la macchina rimane ferma con Va = 0); così si ottiene s = 1 (o 100%).</a:t>
            </a:r>
          </a:p>
          <a:p>
            <a:pPr>
              <a:buFontTx/>
              <a:buChar char="•"/>
              <a:defRPr/>
            </a:pPr>
            <a:r>
              <a:rPr lang="it-IT" sz="2400" b="0" smtClean="0">
                <a:cs typeface="+mn-cs"/>
              </a:rPr>
              <a:t>nelle normali condizioni agricole di campo, lo slittamento non dovrebbe mai superare il 10-15%.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7740352" y="620688"/>
            <a:ext cx="46045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hlinkClick r:id="rId5" action="ppaction://hlinkfile"/>
              </a:rPr>
              <a:t>file://localhost/Users/sartoriluigi/Desktop/filmati da youtube/EXTREME CONDITIONS - NEW TTV7250 - Tractor of the Year 2013.mp4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190044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549275"/>
            <a:ext cx="9144000" cy="509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it-IT" sz="2000" b="1" smtClean="0">
                <a:solidFill>
                  <a:srgbClr val="FF0000"/>
                </a:solidFill>
                <a:cs typeface="+mn-cs"/>
              </a:rPr>
              <a:t>LA TRASMISSIONE DEL MOTO</a:t>
            </a:r>
            <a:r>
              <a:rPr lang="it-IT" sz="2000" smtClean="0">
                <a:cs typeface="+mn-cs"/>
              </a:rPr>
              <a:t> </a:t>
            </a:r>
          </a:p>
          <a:p>
            <a:pPr>
              <a:defRPr/>
            </a:pPr>
            <a:endParaRPr lang="it-IT" sz="2000" smtClean="0">
              <a:cs typeface="+mn-cs"/>
            </a:endParaRPr>
          </a:p>
          <a:p>
            <a:pPr>
              <a:defRPr/>
            </a:pPr>
            <a:r>
              <a:rPr lang="it-IT" sz="2000" smtClean="0">
                <a:cs typeface="+mn-cs"/>
              </a:rPr>
              <a:t>prevede il contatto tra due organi in rotazione:</a:t>
            </a:r>
          </a:p>
          <a:p>
            <a:pPr>
              <a:defRPr/>
            </a:pPr>
            <a:r>
              <a:rPr lang="it-IT" sz="2000" smtClean="0">
                <a:cs typeface="+mn-cs"/>
              </a:rPr>
              <a:t>il primo, detto conduttore, che impartisce il movimento</a:t>
            </a:r>
          </a:p>
          <a:p>
            <a:pPr>
              <a:defRPr/>
            </a:pPr>
            <a:r>
              <a:rPr lang="it-IT" sz="2000" smtClean="0">
                <a:cs typeface="+mn-cs"/>
              </a:rPr>
              <a:t>il secondo, detto condotto, che riceve il movimento.</a:t>
            </a:r>
          </a:p>
          <a:p>
            <a:pPr>
              <a:defRPr/>
            </a:pPr>
            <a:endParaRPr lang="it-IT" sz="2000" smtClean="0">
              <a:cs typeface="+mn-cs"/>
            </a:endParaRPr>
          </a:p>
          <a:p>
            <a:pPr>
              <a:defRPr/>
            </a:pPr>
            <a:r>
              <a:rPr lang="it-IT" sz="2000" smtClean="0">
                <a:cs typeface="+mn-cs"/>
              </a:rPr>
              <a:t>Tale contatto può essere:</a:t>
            </a:r>
          </a:p>
          <a:p>
            <a:pPr>
              <a:defRPr/>
            </a:pPr>
            <a:endParaRPr lang="it-IT" sz="2000" smtClean="0">
              <a:cs typeface="+mn-cs"/>
            </a:endParaRPr>
          </a:p>
          <a:p>
            <a:pPr>
              <a:buFontTx/>
              <a:buAutoNum type="alphaLcParenR"/>
              <a:defRPr/>
            </a:pPr>
            <a:r>
              <a:rPr lang="it-IT" sz="2800" smtClean="0">
                <a:solidFill>
                  <a:srgbClr val="FF0000"/>
                </a:solidFill>
                <a:cs typeface="+mn-cs"/>
              </a:rPr>
              <a:t>diretto</a:t>
            </a:r>
            <a:r>
              <a:rPr lang="it-IT" sz="2800" smtClean="0">
                <a:cs typeface="+mn-cs"/>
              </a:rPr>
              <a:t>, quando condotto e conduttore sono in stretto contatto fisico (ruote di frizione, ruote dentate, rotismi);</a:t>
            </a:r>
          </a:p>
          <a:p>
            <a:pPr>
              <a:buFontTx/>
              <a:buAutoNum type="alphaLcParenR"/>
              <a:defRPr/>
            </a:pPr>
            <a:r>
              <a:rPr lang="it-IT" sz="2800" smtClean="0">
                <a:solidFill>
                  <a:srgbClr val="FF0000"/>
                </a:solidFill>
                <a:cs typeface="+mn-cs"/>
              </a:rPr>
              <a:t>indiretto</a:t>
            </a:r>
            <a:r>
              <a:rPr lang="it-IT" sz="2800" smtClean="0">
                <a:cs typeface="+mn-cs"/>
              </a:rPr>
              <a:t>, quando gli assi di rotazione di condotto e conduttore sono molto distanti tra loro e occorre, così, servirsi di un </a:t>
            </a:r>
            <a:r>
              <a:rPr lang="it-IT" sz="2800" i="1" smtClean="0">
                <a:cs typeface="+mn-cs"/>
              </a:rPr>
              <a:t>organo deformabile intermedio (cinghie </a:t>
            </a:r>
            <a:r>
              <a:rPr lang="it-IT" sz="2800" smtClean="0">
                <a:cs typeface="+mn-cs"/>
              </a:rPr>
              <a:t>o </a:t>
            </a:r>
            <a:r>
              <a:rPr lang="it-IT" sz="2800" i="1" smtClean="0">
                <a:cs typeface="+mn-cs"/>
              </a:rPr>
              <a:t>catene).</a:t>
            </a:r>
            <a:endParaRPr lang="it-IT" sz="280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8069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18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2276475"/>
            <a:ext cx="4716462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0" y="404813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Sono formate da organi cilindrici le cui superfici laterali rotolano l'una sull'altra con strisciamento molto limitato riuscendo, così, a trasmettere il moto grazie alle resistenze di attrito. Pertanto, supponendo nullo lo slittamento (s = 0), le velocità periferiche delle due ruote a contatto si mantengono uguali (Vp1 = Vp2).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0" y="2133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Ricordando che</a:t>
            </a:r>
          </a:p>
        </p:txBody>
      </p:sp>
      <p:graphicFrame>
        <p:nvGraphicFramePr>
          <p:cNvPr id="17412" name="Object 7"/>
          <p:cNvGraphicFramePr>
            <a:graphicFrameLocks noChangeAspect="1"/>
          </p:cNvGraphicFramePr>
          <p:nvPr/>
        </p:nvGraphicFramePr>
        <p:xfrm>
          <a:off x="2339975" y="2060575"/>
          <a:ext cx="182245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92" name="Equation" r:id="rId4" imgW="723586" imgH="241195" progId="Equation.3">
                  <p:embed/>
                </p:oleObj>
              </mc:Choice>
              <mc:Fallback>
                <p:oleObj name="Equation" r:id="rId4" imgW="723586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060575"/>
                        <a:ext cx="182245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8"/>
          <p:cNvGraphicFramePr>
            <a:graphicFrameLocks noChangeAspect="1"/>
          </p:cNvGraphicFramePr>
          <p:nvPr/>
        </p:nvGraphicFramePr>
        <p:xfrm>
          <a:off x="611188" y="3141663"/>
          <a:ext cx="294798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93" name="Equation" r:id="rId6" imgW="990170" imgH="190417" progId="Equation.3">
                  <p:embed/>
                </p:oleObj>
              </mc:Choice>
              <mc:Fallback>
                <p:oleObj name="Equation" r:id="rId6" imgW="990170" imgH="1904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141663"/>
                        <a:ext cx="2947987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7415" name="Object 9"/>
          <p:cNvGraphicFramePr>
            <a:graphicFrameLocks noChangeAspect="1"/>
          </p:cNvGraphicFramePr>
          <p:nvPr/>
        </p:nvGraphicFramePr>
        <p:xfrm>
          <a:off x="539750" y="3933825"/>
          <a:ext cx="2865438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94" name="Equation" r:id="rId8" imgW="1155700" imgH="431800" progId="Equation.3">
                  <p:embed/>
                </p:oleObj>
              </mc:Choice>
              <mc:Fallback>
                <p:oleObj name="Equation" r:id="rId8" imgW="11557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933825"/>
                        <a:ext cx="2865438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0" y="5084763"/>
            <a:ext cx="89646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i="1">
                <a:cs typeface="+mn-cs"/>
              </a:rPr>
              <a:t>i numeri di giri delle due ruote stanno fra loro nel rapporto inverso dei raggi, </a:t>
            </a:r>
            <a:r>
              <a:rPr lang="it-IT" sz="2400">
                <a:cs typeface="+mn-cs"/>
              </a:rPr>
              <a:t>e </a:t>
            </a:r>
            <a:r>
              <a:rPr lang="it-IT" sz="2400" i="1">
                <a:cs typeface="+mn-cs"/>
              </a:rPr>
              <a:t>quindi dei diametri, delle ruote stesse. Il rapporto si chiama rapporto di trasmissione della coppia di ruote ed è costante per la coppia di ruote</a:t>
            </a:r>
            <a:endParaRPr lang="it-IT" sz="2400">
              <a:cs typeface="+mn-cs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179388" y="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Le ruote di frizione</a:t>
            </a:r>
          </a:p>
        </p:txBody>
      </p:sp>
    </p:spTree>
    <p:extLst>
      <p:ext uri="{BB962C8B-B14F-4D97-AF65-F5344CB8AC3E}">
        <p14:creationId xmlns:p14="http://schemas.microsoft.com/office/powerpoint/2010/main" val="2778056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18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5202238" cy="537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5292725" y="1484313"/>
            <a:ext cx="38512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Questa legge è valida anche per le ruote dentate (che realizzano i tradizionali "ingranaggi</a:t>
            </a:r>
            <a:r>
              <a:rPr lang="ja-JP" altLang="it-IT" sz="2000">
                <a:latin typeface="Arial"/>
                <a:cs typeface="+mn-cs"/>
              </a:rPr>
              <a:t>”</a:t>
            </a:r>
            <a:r>
              <a:rPr lang="it-IT" sz="2000">
                <a:cs typeface="+mn-cs"/>
              </a:rPr>
              <a:t>) ove, detto Z il numero di denti di ciascuna ruota, è possibile verificare che vale la seguente: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867400" y="3716338"/>
          <a:ext cx="252095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74" name="Equation" r:id="rId4" imgW="812800" imgH="431800" progId="Equation.3">
                  <p:embed/>
                </p:oleObj>
              </mc:Choice>
              <mc:Fallback>
                <p:oleObj name="Equation" r:id="rId4" imgW="8128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716338"/>
                        <a:ext cx="2520950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5964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18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268413"/>
            <a:ext cx="5327650" cy="314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33337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Dicesi rotismo un sistema più complesso di ingranaggi in cui  il moto di una ruota dentata provoca il moto di tutte le altre.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954338" y="4724400"/>
          <a:ext cx="1433512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98" name="Equation" r:id="rId4" imgW="469696" imgH="431613" progId="Equation.3">
                  <p:embed/>
                </p:oleObj>
              </mc:Choice>
              <mc:Fallback>
                <p:oleObj name="Equation" r:id="rId4" imgW="469696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38" y="4724400"/>
                        <a:ext cx="1433512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4858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260350"/>
            <a:ext cx="91440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FORZA</a:t>
            </a:r>
          </a:p>
          <a:p>
            <a:pPr>
              <a:defRPr/>
            </a:pPr>
            <a:endParaRPr lang="it-IT" sz="2400" b="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Si definisce come forza una </a:t>
            </a:r>
            <a:r>
              <a:rPr lang="it-IT" sz="2000" b="0" i="1" dirty="0">
                <a:cs typeface="+mn-cs"/>
              </a:rPr>
              <a:t>qualunque causa che tende </a:t>
            </a:r>
            <a:r>
              <a:rPr lang="it-IT" sz="2000" b="0" dirty="0">
                <a:cs typeface="+mn-cs"/>
              </a:rPr>
              <a:t>a </a:t>
            </a:r>
            <a:r>
              <a:rPr lang="it-IT" sz="2000" b="0" i="1" dirty="0">
                <a:cs typeface="+mn-cs"/>
              </a:rPr>
              <a:t>modificare lo stato di quiete </a:t>
            </a:r>
            <a:r>
              <a:rPr lang="it-IT" sz="2000" b="0" dirty="0">
                <a:cs typeface="+mn-cs"/>
              </a:rPr>
              <a:t>o </a:t>
            </a:r>
            <a:r>
              <a:rPr lang="it-IT" sz="2000" b="0" i="1" dirty="0">
                <a:cs typeface="+mn-cs"/>
              </a:rPr>
              <a:t>di moto uniforme </a:t>
            </a:r>
            <a:r>
              <a:rPr lang="it-IT" sz="2000" b="0" dirty="0">
                <a:cs typeface="+mn-cs"/>
              </a:rPr>
              <a:t>(cioè a velocità costante) </a:t>
            </a:r>
            <a:r>
              <a:rPr lang="it-IT" sz="2000" b="0" i="1" dirty="0">
                <a:cs typeface="+mn-cs"/>
              </a:rPr>
              <a:t>di un corpo.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L'applicazione di una forza ad un corpo libero (ovvero che può muoversi in tutte le direzioni), sia esso in quiete o in moto uniforme, </a:t>
            </a:r>
            <a:r>
              <a:rPr lang="it-IT" sz="2000" b="0" i="1" dirty="0">
                <a:cs typeface="+mn-cs"/>
              </a:rPr>
              <a:t>induce il corpo stesso </a:t>
            </a:r>
            <a:r>
              <a:rPr lang="it-IT" sz="2000" b="0" dirty="0">
                <a:cs typeface="+mn-cs"/>
              </a:rPr>
              <a:t>a </a:t>
            </a:r>
            <a:r>
              <a:rPr lang="it-IT" sz="2000" b="0" i="1" dirty="0">
                <a:cs typeface="+mn-cs"/>
              </a:rPr>
              <a:t>traslare secondo </a:t>
            </a:r>
            <a:r>
              <a:rPr lang="it-IT" sz="2000" b="0" dirty="0">
                <a:cs typeface="+mn-cs"/>
              </a:rPr>
              <a:t>un </a:t>
            </a:r>
            <a:r>
              <a:rPr lang="it-IT" sz="2000" b="0" i="1" dirty="0">
                <a:cs typeface="+mn-cs"/>
              </a:rPr>
              <a:t>moto di tipo uniformemente accelerato.</a:t>
            </a:r>
          </a:p>
          <a:p>
            <a:pPr>
              <a:defRPr/>
            </a:pPr>
            <a:r>
              <a:rPr lang="it-IT" sz="2000" b="0" i="1" dirty="0">
                <a:cs typeface="+mn-cs"/>
              </a:rPr>
              <a:t>L</a:t>
            </a:r>
            <a:r>
              <a:rPr lang="it-IT" sz="2000" b="0" dirty="0">
                <a:cs typeface="+mn-cs"/>
              </a:rPr>
              <a:t>'esistenza di un'accelerazione è sempre legata alla presenza di una forza. 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Quanto più alta è la forza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applicata, tanto più elevata risulta l'accelerazione a impressa al corpo secondo la legge di Newton (seconda legge della dinamica) che evidenzia il ruolo sul fenomeno della massa m (in </a:t>
            </a:r>
            <a:r>
              <a:rPr lang="it-IT" sz="2000" b="0" i="1" dirty="0">
                <a:cs typeface="+mn-cs"/>
              </a:rPr>
              <a:t>kg) </a:t>
            </a:r>
            <a:r>
              <a:rPr lang="it-IT" sz="2000" b="0" dirty="0">
                <a:cs typeface="+mn-cs"/>
              </a:rPr>
              <a:t>del corpo: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5496" y="4581128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cs typeface="+mn-cs"/>
              </a:rPr>
              <a:t>L'unità di misura della forza è il Newton (</a:t>
            </a:r>
            <a:r>
              <a:rPr lang="it-IT" sz="2000" dirty="0" err="1">
                <a:cs typeface="+mn-cs"/>
              </a:rPr>
              <a:t>N</a:t>
            </a:r>
            <a:r>
              <a:rPr lang="it-IT" sz="2000" dirty="0">
                <a:cs typeface="+mn-cs"/>
              </a:rPr>
              <a:t>): una forza ha il valore di 1 </a:t>
            </a:r>
            <a:r>
              <a:rPr lang="it-IT" sz="2000" dirty="0" err="1">
                <a:cs typeface="+mn-cs"/>
              </a:rPr>
              <a:t>N</a:t>
            </a:r>
            <a:r>
              <a:rPr lang="it-IT" sz="2000" dirty="0">
                <a:cs typeface="+mn-cs"/>
              </a:rPr>
              <a:t> quando imprime alla massa di 1 kg un'accelerazione di 1 </a:t>
            </a:r>
            <a:r>
              <a:rPr lang="it-IT" sz="2000" i="1" dirty="0">
                <a:cs typeface="+mn-cs"/>
              </a:rPr>
              <a:t>m/s</a:t>
            </a:r>
            <a:r>
              <a:rPr lang="it-IT" sz="2000" i="1" baseline="30000" dirty="0">
                <a:cs typeface="+mn-cs"/>
              </a:rPr>
              <a:t>2</a:t>
            </a:r>
            <a:r>
              <a:rPr lang="it-IT" sz="2000" i="1" dirty="0">
                <a:cs typeface="+mn-cs"/>
              </a:rPr>
              <a:t>.</a:t>
            </a:r>
            <a:r>
              <a:rPr lang="it-IT" sz="2000" dirty="0">
                <a:cs typeface="+mn-cs"/>
              </a:rPr>
              <a:t>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048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317567"/>
              </p:ext>
            </p:extLst>
          </p:nvPr>
        </p:nvGraphicFramePr>
        <p:xfrm>
          <a:off x="3203848" y="4077072"/>
          <a:ext cx="2016125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22" name="Equation" r:id="rId3" imgW="583693" imgH="177646" progId="Equation.3">
                  <p:embed/>
                </p:oleObj>
              </mc:Choice>
              <mc:Fallback>
                <p:oleObj name="Equation" r:id="rId3" imgW="583693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77072"/>
                        <a:ext cx="2016125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32960"/>
              </p:ext>
            </p:extLst>
          </p:nvPr>
        </p:nvGraphicFramePr>
        <p:xfrm>
          <a:off x="179512" y="5373216"/>
          <a:ext cx="8785225" cy="1627597"/>
        </p:xfrm>
        <a:graphic>
          <a:graphicData uri="http://schemas.openxmlformats.org/drawingml/2006/table">
            <a:tbl>
              <a:tblPr/>
              <a:tblGrid>
                <a:gridCol w="2043112"/>
                <a:gridCol w="1054100"/>
                <a:gridCol w="1800225"/>
                <a:gridCol w="3887788"/>
              </a:tblGrid>
              <a:tr h="769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85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Forza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daN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,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kg</a:t>
                      </a:r>
                      <a:r>
                        <a:rPr kumimoji="0" lang="it-IT" sz="20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es-ES_tradn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daN</a:t>
                      </a:r>
                      <a:r>
                        <a:rPr kumimoji="0" lang="es-ES_trad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10 N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es-ES_tradn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kgp</a:t>
                      </a:r>
                      <a:r>
                        <a:rPr kumimoji="0" lang="es-ES_trad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9,8 N ≈ 1 </a:t>
                      </a:r>
                      <a:r>
                        <a:rPr kumimoji="0" lang="es-ES_tradnl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daN</a:t>
                      </a:r>
                      <a:endParaRPr kumimoji="0" lang="es-ES_tradn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531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cs typeface="+mn-cs"/>
              </a:rPr>
              <a:t>Un corpo in caduta libera con massa m = 1 kg, muovendosi con moto determinato dall'accelerazione di gravità g = 9,80 </a:t>
            </a:r>
            <a:r>
              <a:rPr lang="it-IT" sz="2000" i="1" dirty="0">
                <a:cs typeface="+mn-cs"/>
              </a:rPr>
              <a:t>m/s</a:t>
            </a:r>
            <a:r>
              <a:rPr lang="it-IT" sz="2000" i="1" baseline="30000" dirty="0">
                <a:cs typeface="+mn-cs"/>
              </a:rPr>
              <a:t>2</a:t>
            </a:r>
            <a:r>
              <a:rPr lang="it-IT" sz="2000" i="1" dirty="0">
                <a:cs typeface="+mn-cs"/>
              </a:rPr>
              <a:t>, </a:t>
            </a:r>
            <a:r>
              <a:rPr lang="it-IT" sz="2000" dirty="0">
                <a:cs typeface="+mn-cs"/>
              </a:rPr>
              <a:t>risulta soggetto ad una forza G pari a</a:t>
            </a:r>
          </a:p>
          <a:p>
            <a:pPr>
              <a:defRPr/>
            </a:pP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G = (1 kg) . (9,80 </a:t>
            </a:r>
            <a:r>
              <a:rPr lang="it-IT" sz="2000" i="1" dirty="0">
                <a:cs typeface="+mn-cs"/>
              </a:rPr>
              <a:t>m/s</a:t>
            </a:r>
            <a:r>
              <a:rPr lang="it-IT" sz="2000" i="1" baseline="30000" dirty="0">
                <a:cs typeface="+mn-cs"/>
              </a:rPr>
              <a:t>2</a:t>
            </a:r>
            <a:r>
              <a:rPr lang="it-IT" sz="2000" i="1" dirty="0">
                <a:cs typeface="+mn-cs"/>
              </a:rPr>
              <a:t>) </a:t>
            </a:r>
            <a:r>
              <a:rPr lang="it-IT" sz="2000" dirty="0">
                <a:cs typeface="+mn-cs"/>
              </a:rPr>
              <a:t>= 9,80 N.</a:t>
            </a:r>
          </a:p>
          <a:p>
            <a:pPr>
              <a:defRPr/>
            </a:pP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G è detta forza peso e in generale si determina come: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23850" y="3284538"/>
            <a:ext cx="38512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cs typeface="+mn-cs"/>
              </a:rPr>
              <a:t>Non è detto che un corpo in stato di quiete non sia soggetto all'azione di forze. Semplicemente, su di esso normalmente agisce un insieme di forze a risultante nulla. 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588125" y="1844675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67" name="Equation" r:id="rId3" imgW="596641" imgH="203112" progId="Equation.3">
                  <p:embed/>
                </p:oleObj>
              </mc:Choice>
              <mc:Fallback>
                <p:oleObj name="Equation" r:id="rId3" imgW="596641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1844675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09" name="Picture 6" descr="19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5" t="1273" r="4665" b="49719"/>
          <a:stretch>
            <a:fillRect/>
          </a:stretch>
        </p:blipFill>
        <p:spPr bwMode="auto">
          <a:xfrm>
            <a:off x="4500563" y="2492375"/>
            <a:ext cx="4464050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1510" name="Object 7"/>
          <p:cNvGraphicFramePr>
            <a:graphicFrameLocks noChangeAspect="1"/>
          </p:cNvGraphicFramePr>
          <p:nvPr/>
        </p:nvGraphicFramePr>
        <p:xfrm>
          <a:off x="949325" y="5545138"/>
          <a:ext cx="305593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68" name="Equation" r:id="rId6" imgW="850531" imgH="266584" progId="Equation.3">
                  <p:embed/>
                </p:oleObj>
              </mc:Choice>
              <mc:Fallback>
                <p:oleObj name="Equation" r:id="rId6" imgW="850531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5545138"/>
                        <a:ext cx="305593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7117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Scansion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93899" y="-1350038"/>
            <a:ext cx="2385304" cy="5149582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-6078" y="2420888"/>
            <a:ext cx="915007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Oltre alle forze precedenti agenti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perpendicolarmente al 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terreno,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vi 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è un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ulteriore insieme di forze agenti parallelamente al suolo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</a:t>
            </a:r>
          </a:p>
          <a:p>
            <a:pPr marL="457200" indent="-457200">
              <a:buAutoNum type="arabicParenR"/>
            </a:pP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la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forza di trazione, T, necessaria per vincere la resistenza del terreno sull'aratro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;</a:t>
            </a:r>
          </a:p>
          <a:p>
            <a:pPr marL="457200" indent="-457200">
              <a:buAutoNum type="arabicParenR"/>
            </a:pP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la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forza di resistenza all' avanzamento </a:t>
            </a:r>
            <a:r>
              <a:rPr lang="it-IT" sz="2000" b="0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Rr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' proporzionale alla forza-peso del trattore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;</a:t>
            </a:r>
          </a:p>
          <a:p>
            <a:pPr marL="457200" indent="-457200">
              <a:buAutoNum type="arabicParenR"/>
            </a:pP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la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forza che consente a tutto il sistema di stare in movimento, vincendo le due precedenti, che si genera nel punto di contatto delle ruote motrici col suolo; quest'ultima forza è detta aderenza (Ad)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.</a:t>
            </a:r>
          </a:p>
          <a:p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Dato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che la velocità è 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costante: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Ad = </a:t>
            </a:r>
            <a:r>
              <a:rPr lang="it-IT" sz="2000" b="0" dirty="0" err="1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Rr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+ 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T.</a:t>
            </a:r>
          </a:p>
          <a:p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In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definitiva, le forze possono essere dette motrici (quando favoriscono il movimento dei </a:t>
            </a:r>
            <a:r>
              <a:rPr lang="it-IT" sz="2000" b="0" dirty="0" smtClean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corpi) </a:t>
            </a:r>
            <a:r>
              <a:rPr lang="it-IT" sz="2000" b="0" dirty="0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o resistenti (quando frenano il moto dei corpi).</a:t>
            </a:r>
            <a:endParaRPr lang="it-IT" sz="2000" dirty="0"/>
          </a:p>
        </p:txBody>
      </p:sp>
      <p:sp>
        <p:nvSpPr>
          <p:cNvPr id="9" name="Freccia destra 8"/>
          <p:cNvSpPr/>
          <p:nvPr/>
        </p:nvSpPr>
        <p:spPr bwMode="auto">
          <a:xfrm flipH="1">
            <a:off x="2627784" y="1484784"/>
            <a:ext cx="1296144" cy="288032"/>
          </a:xfrm>
          <a:prstGeom prst="rightArrow">
            <a:avLst/>
          </a:prstGeom>
          <a:solidFill>
            <a:srgbClr val="FF0000"/>
          </a:solidFill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0" name="Freccia destra 9"/>
          <p:cNvSpPr/>
          <p:nvPr/>
        </p:nvSpPr>
        <p:spPr bwMode="auto">
          <a:xfrm flipH="1">
            <a:off x="5220072" y="1772816"/>
            <a:ext cx="504056" cy="288032"/>
          </a:xfrm>
          <a:prstGeom prst="rightArrow">
            <a:avLst/>
          </a:prstGeom>
          <a:solidFill>
            <a:srgbClr val="FF0000"/>
          </a:solidFill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" name="Freccia destra 10"/>
          <p:cNvSpPr/>
          <p:nvPr/>
        </p:nvSpPr>
        <p:spPr bwMode="auto">
          <a:xfrm>
            <a:off x="5868144" y="1772816"/>
            <a:ext cx="1512168" cy="288032"/>
          </a:xfrm>
          <a:prstGeom prst="rightArrow">
            <a:avLst/>
          </a:prstGeom>
          <a:solidFill>
            <a:srgbClr val="00FF00"/>
          </a:solidFill>
          <a:ln w="158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287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Momento di una forza</a:t>
            </a:r>
          </a:p>
          <a:p>
            <a:pPr>
              <a:defRPr/>
            </a:pPr>
            <a:endParaRPr lang="it-IT" sz="2400" b="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L'effetto che imprime una rotazione a seguito di una forza agente su un corpo vincolato è detto momento.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Esso è regolato dall'intensità della forza e dalla minima distanza esistente tra il vincolo e la retta d'azione della forza.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Questa distanza, che si individua tracciando la perpendicolare tra vincolo e retta d'azione, è detta </a:t>
            </a:r>
            <a:r>
              <a:rPr lang="it-IT" sz="2000" b="0" dirty="0">
                <a:solidFill>
                  <a:srgbClr val="FF0000"/>
                </a:solidFill>
                <a:cs typeface="+mn-cs"/>
              </a:rPr>
              <a:t>braccio</a:t>
            </a:r>
            <a:r>
              <a:rPr lang="it-IT" sz="2000" b="0" dirty="0">
                <a:cs typeface="+mn-cs"/>
              </a:rPr>
              <a:t> b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Si definisce </a:t>
            </a:r>
            <a:r>
              <a:rPr lang="it-IT" sz="2000" b="0" i="1" dirty="0">
                <a:solidFill>
                  <a:srgbClr val="FF0000"/>
                </a:solidFill>
                <a:cs typeface="+mn-cs"/>
              </a:rPr>
              <a:t>momento</a:t>
            </a:r>
            <a:r>
              <a:rPr lang="it-IT" sz="2000" b="0" dirty="0">
                <a:cs typeface="+mn-cs"/>
              </a:rPr>
              <a:t> M di una forza rispetto a un punto (o un asse) fisso (il vincolo) il prodotto dell'intensità della forza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per il suo braccio b</a:t>
            </a:r>
            <a:r>
              <a:rPr lang="it-IT" sz="2000" b="0" dirty="0" smtClean="0">
                <a:cs typeface="+mn-cs"/>
              </a:rPr>
              <a:t>.</a:t>
            </a:r>
            <a:endParaRPr lang="it-IT" sz="2000" b="0" dirty="0">
              <a:cs typeface="+mn-cs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39750" y="4365625"/>
          <a:ext cx="201612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70" name="Equation" r:id="rId3" imgW="621760" imgH="177646" progId="Equation.3">
                  <p:embed/>
                </p:oleObj>
              </mc:Choice>
              <mc:Fallback>
                <p:oleObj name="Equation" r:id="rId3" imgW="621760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365625"/>
                        <a:ext cx="2016125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859213"/>
            <a:ext cx="6227762" cy="299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270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76" name="Group 2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517402"/>
              </p:ext>
            </p:extLst>
          </p:nvPr>
        </p:nvGraphicFramePr>
        <p:xfrm>
          <a:off x="467544" y="1412776"/>
          <a:ext cx="8064500" cy="4389088"/>
        </p:xfrm>
        <a:graphic>
          <a:graphicData uri="http://schemas.openxmlformats.org/drawingml/2006/table">
            <a:tbl>
              <a:tblPr/>
              <a:tblGrid>
                <a:gridCol w="3365500"/>
                <a:gridCol w="2349500"/>
                <a:gridCol w="2349500"/>
              </a:tblGrid>
              <a:tr h="8229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GRANDEZZE FONDAMENTALI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NOME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UNITÀ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Lunghezza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metro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Massa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chilogrammo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kg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Tempo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secondo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Intensità corrente elettrica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Ampere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Temperatura termodinamica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Kelvin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Quantità di sostanza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mole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mol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Intensità luminosa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candela</a:t>
                      </a: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cd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1013225" y="599295"/>
            <a:ext cx="688842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Le grandezze fondamentali sono 7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5423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-99392"/>
            <a:ext cx="91440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Coppia di forze</a:t>
            </a:r>
          </a:p>
          <a:p>
            <a:pPr>
              <a:defRPr/>
            </a:pPr>
            <a:endParaRPr lang="it-IT" sz="2400" b="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Per i corpi vincolati soggetti a forze che costantemente cambiano la propria direzione rispetto alla posizione del vincolo il corpo rimane permanentemente in rotazione.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È la situazione tipica dei corpi cilindrici vincolati ad un asse.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La prima forza coincide con la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e rimane sempre tangenziale - modificando la propria direzione - sulla circonferenza che definisce la sezione del cilindro; la seconda (F</a:t>
            </a:r>
            <a:r>
              <a:rPr lang="it-IT" sz="2000" b="0" baseline="30000" dirty="0">
                <a:cs typeface="+mn-cs"/>
              </a:rPr>
              <a:t>1</a:t>
            </a:r>
            <a:r>
              <a:rPr lang="it-IT" sz="2000" b="0" dirty="0">
                <a:cs typeface="+mn-cs"/>
              </a:rPr>
              <a:t>), uguale e contraria, può considerarsi applicata nel punto intorno al quale il corpo ruota, ossia nel vincolo </a:t>
            </a:r>
          </a:p>
        </p:txBody>
      </p:sp>
      <p:pic>
        <p:nvPicPr>
          <p:cNvPr id="23554" name="Picture 3" descr="21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9" t="4260" r="3430" b="3702"/>
          <a:stretch>
            <a:fillRect/>
          </a:stretch>
        </p:blipFill>
        <p:spPr bwMode="auto">
          <a:xfrm>
            <a:off x="179512" y="3212976"/>
            <a:ext cx="2916175" cy="216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644008" y="3284984"/>
            <a:ext cx="410527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Situazioni di questo tipo si verificano: sull'albero in uscita da un motore; sulla presa di potenza; su una puleggia; su una ruota motrice 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212096"/>
              </p:ext>
            </p:extLst>
          </p:nvPr>
        </p:nvGraphicFramePr>
        <p:xfrm>
          <a:off x="179512" y="5229200"/>
          <a:ext cx="8785225" cy="1485168"/>
        </p:xfrm>
        <a:graphic>
          <a:graphicData uri="http://schemas.openxmlformats.org/drawingml/2006/table">
            <a:tbl>
              <a:tblPr/>
              <a:tblGrid>
                <a:gridCol w="2043112"/>
                <a:gridCol w="1054100"/>
                <a:gridCol w="1800225"/>
                <a:gridCol w="3887788"/>
              </a:tblGrid>
              <a:tr h="700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4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Momento e coppia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Nm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kgm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kgm = 9,80 Nm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191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0" y="188640"/>
            <a:ext cx="9144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La pressione</a:t>
            </a:r>
          </a:p>
          <a:p>
            <a:pPr>
              <a:defRPr/>
            </a:pPr>
            <a:endParaRPr lang="it-IT" sz="2400" b="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Quando una forza agisce in modo da risultare omogeneamente distribuita su un'intera superficie, si parla  di pressione (</a:t>
            </a:r>
            <a:r>
              <a:rPr lang="it-IT" sz="2000" b="0" dirty="0" err="1">
                <a:cs typeface="+mn-cs"/>
              </a:rPr>
              <a:t>p</a:t>
            </a:r>
            <a:r>
              <a:rPr lang="it-IT" sz="2000" b="0" dirty="0">
                <a:cs typeface="+mn-cs"/>
              </a:rPr>
              <a:t>). Si definisce come tale il rapporto tra l'intensità di una forza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e la superficie </a:t>
            </a:r>
            <a:r>
              <a:rPr lang="it-IT" sz="2000" b="0" dirty="0" err="1">
                <a:cs typeface="+mn-cs"/>
              </a:rPr>
              <a:t>S</a:t>
            </a:r>
            <a:r>
              <a:rPr lang="it-IT" sz="2000" b="0" dirty="0">
                <a:cs typeface="+mn-cs"/>
              </a:rPr>
              <a:t> su cui essa omogeneamente agisce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849584"/>
              </p:ext>
            </p:extLst>
          </p:nvPr>
        </p:nvGraphicFramePr>
        <p:xfrm>
          <a:off x="3348038" y="2060848"/>
          <a:ext cx="1008062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18" name="Equation" r:id="rId3" imgW="444693" imgH="393871" progId="Equation.3">
                  <p:embed/>
                </p:oleObj>
              </mc:Choice>
              <mc:Fallback>
                <p:oleObj name="Equation" r:id="rId3" imgW="444693" imgH="3938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060848"/>
                        <a:ext cx="1008062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0" y="2996952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L'unità di misura della pressione è il Pascal (</a:t>
            </a:r>
            <a:r>
              <a:rPr lang="it-IT" sz="2000" b="0" dirty="0" err="1">
                <a:cs typeface="+mn-cs"/>
              </a:rPr>
              <a:t>Pa</a:t>
            </a:r>
            <a:r>
              <a:rPr lang="it-IT" sz="2000" b="0" dirty="0">
                <a:cs typeface="+mn-cs"/>
              </a:rPr>
              <a:t>): una pressione ha il valore di 1 </a:t>
            </a:r>
            <a:r>
              <a:rPr lang="it-IT" sz="2000" b="0" dirty="0" err="1">
                <a:cs typeface="+mn-cs"/>
              </a:rPr>
              <a:t>Pa</a:t>
            </a:r>
            <a:r>
              <a:rPr lang="it-IT" sz="2000" b="0" dirty="0">
                <a:cs typeface="+mn-cs"/>
              </a:rPr>
              <a:t> quando è generata dalla forza di 1 </a:t>
            </a:r>
            <a:r>
              <a:rPr lang="it-IT" sz="2000" b="0" dirty="0" err="1">
                <a:cs typeface="+mn-cs"/>
              </a:rPr>
              <a:t>N</a:t>
            </a:r>
            <a:r>
              <a:rPr lang="it-IT" sz="2000" b="0" dirty="0">
                <a:cs typeface="+mn-cs"/>
              </a:rPr>
              <a:t> che agisce su una superficie di 1 m</a:t>
            </a:r>
            <a:r>
              <a:rPr lang="it-IT" sz="2000" b="0" baseline="30000" dirty="0">
                <a:cs typeface="+mn-cs"/>
              </a:rPr>
              <a:t>2</a:t>
            </a:r>
            <a:r>
              <a:rPr lang="it-IT" sz="2000" b="0" dirty="0">
                <a:cs typeface="+mn-cs"/>
              </a:rPr>
              <a:t> (</a:t>
            </a:r>
            <a:r>
              <a:rPr lang="it-IT" sz="2000" b="0" dirty="0" err="1">
                <a:cs typeface="+mn-cs"/>
              </a:rPr>
              <a:t>Pa</a:t>
            </a:r>
            <a:r>
              <a:rPr lang="it-IT" sz="2000" b="0" dirty="0">
                <a:cs typeface="+mn-cs"/>
              </a:rPr>
              <a:t> = </a:t>
            </a:r>
            <a:r>
              <a:rPr lang="it-IT" sz="2000" b="0" dirty="0" err="1">
                <a:cs typeface="+mn-cs"/>
              </a:rPr>
              <a:t>N</a:t>
            </a:r>
            <a:r>
              <a:rPr lang="it-IT" sz="2000" b="0" dirty="0">
                <a:cs typeface="+mn-cs"/>
              </a:rPr>
              <a:t>/m</a:t>
            </a:r>
            <a:r>
              <a:rPr lang="it-IT" sz="2000" b="0" baseline="30000" dirty="0">
                <a:cs typeface="+mn-cs"/>
              </a:rPr>
              <a:t>2</a:t>
            </a:r>
            <a:r>
              <a:rPr lang="it-IT" sz="2000" b="0" dirty="0">
                <a:cs typeface="+mn-cs"/>
              </a:rPr>
              <a:t>). 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884431"/>
              </p:ext>
            </p:extLst>
          </p:nvPr>
        </p:nvGraphicFramePr>
        <p:xfrm>
          <a:off x="179512" y="4581128"/>
          <a:ext cx="8785225" cy="2011660"/>
        </p:xfrm>
        <a:graphic>
          <a:graphicData uri="http://schemas.openxmlformats.org/drawingml/2006/table">
            <a:tbl>
              <a:tblPr/>
              <a:tblGrid>
                <a:gridCol w="2043112"/>
                <a:gridCol w="1054100"/>
                <a:gridCol w="1800225"/>
                <a:gridCol w="3887788"/>
              </a:tblGrid>
              <a:tr h="700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Pressione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atm, kg</a:t>
                      </a:r>
                      <a:r>
                        <a:rPr kumimoji="0" lang="pt-BR" sz="2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/cm</a:t>
                      </a:r>
                      <a:r>
                        <a:rPr kumimoji="0" lang="pt-BR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, bar, mH</a:t>
                      </a:r>
                      <a:r>
                        <a:rPr kumimoji="0" lang="pt-BR" sz="20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O</a:t>
                      </a:r>
                      <a:endParaRPr kumimoji="0" lang="pt-B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atm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101.234 </a:t>
                      </a:r>
                      <a:r>
                        <a:rPr kumimoji="0" lang="pt-B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Pa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101 kPa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kgp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/cm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9,80 10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4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</a:t>
                      </a:r>
                      <a:r>
                        <a:rPr kumimoji="0" lang="pt-B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Pa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98 kPa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bar = 10</a:t>
                      </a:r>
                      <a:r>
                        <a:rPr kumimoji="0" lang="pt-B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5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Pa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100 kPa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mH</a:t>
                      </a:r>
                      <a:r>
                        <a:rPr kumimoji="0" lang="pt-BR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O =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9,8 kPa</a:t>
                      </a:r>
                      <a:endParaRPr kumimoji="0" lang="pt-B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430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34999"/>
            <a:ext cx="91440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 smtClean="0">
                <a:solidFill>
                  <a:srgbClr val="FF0000"/>
                </a:solidFill>
                <a:cs typeface="+mn-cs"/>
              </a:rPr>
              <a:t>Lavoro</a:t>
            </a: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Una forza compie del </a:t>
            </a:r>
            <a:r>
              <a:rPr lang="it-IT" sz="2000" b="0" u="sng" dirty="0">
                <a:cs typeface="+mn-cs"/>
              </a:rPr>
              <a:t>lavoro meccanico</a:t>
            </a:r>
            <a:r>
              <a:rPr lang="it-IT" sz="2000" b="0" dirty="0">
                <a:cs typeface="+mn-cs"/>
              </a:rPr>
              <a:t> quando, applicata ad un corpo, riesce a spostare il proprio punto di applicazione - e, quindi il corpo stesso - vincendo tutte le resistenze che si oppongono al moto.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Il lavoro L di una forza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è dato dal prodotto dell'intensità della forza per lo spostamento </a:t>
            </a:r>
            <a:r>
              <a:rPr lang="it-IT" sz="2000" b="0" dirty="0" err="1">
                <a:cs typeface="+mn-cs"/>
              </a:rPr>
              <a:t>s</a:t>
            </a:r>
            <a:r>
              <a:rPr lang="it-IT" sz="2000" b="0" dirty="0">
                <a:cs typeface="+mn-cs"/>
              </a:rPr>
              <a:t> che imprime al corpo cui è applicata 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373648"/>
              </p:ext>
            </p:extLst>
          </p:nvPr>
        </p:nvGraphicFramePr>
        <p:xfrm>
          <a:off x="3275856" y="1988840"/>
          <a:ext cx="13684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14" name="Equation" r:id="rId3" imgW="558315" imgH="177646" progId="Equation.3">
                  <p:embed/>
                </p:oleObj>
              </mc:Choice>
              <mc:Fallback>
                <p:oleObj name="Equation" r:id="rId3" imgW="558315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988840"/>
                        <a:ext cx="13684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2492896"/>
            <a:ext cx="91440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Tale formula è valida solamente quando la direzione dello spostamento coincide con la direzione della forza. Si ottiene il lavoro di 1 </a:t>
            </a:r>
            <a:r>
              <a:rPr lang="it-IT" sz="2000" b="0" dirty="0" err="1">
                <a:cs typeface="+mn-cs"/>
              </a:rPr>
              <a:t>J</a:t>
            </a:r>
            <a:r>
              <a:rPr lang="it-IT" sz="2000" b="0" dirty="0">
                <a:cs typeface="+mn-cs"/>
              </a:rPr>
              <a:t> quando la forza di 1 </a:t>
            </a:r>
            <a:r>
              <a:rPr lang="it-IT" sz="2000" b="0" dirty="0" err="1">
                <a:cs typeface="+mn-cs"/>
              </a:rPr>
              <a:t>N</a:t>
            </a:r>
            <a:r>
              <a:rPr lang="it-IT" sz="2000" b="0" dirty="0">
                <a:cs typeface="+mn-cs"/>
              </a:rPr>
              <a:t> applicata ad un corpo ne provoca lo spostamento di 1 m</a:t>
            </a:r>
            <a:r>
              <a:rPr lang="it-IT" sz="2000" b="0" dirty="0" smtClean="0">
                <a:cs typeface="+mn-cs"/>
              </a:rPr>
              <a:t>.</a:t>
            </a: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i="1" dirty="0">
                <a:cs typeface="+mn-cs"/>
              </a:rPr>
              <a:t>Il lavoro </a:t>
            </a:r>
            <a:r>
              <a:rPr lang="it-IT" sz="2000" b="0" dirty="0">
                <a:cs typeface="+mn-cs"/>
              </a:rPr>
              <a:t>è una </a:t>
            </a:r>
            <a:r>
              <a:rPr lang="it-IT" sz="2000" b="0" i="1" dirty="0">
                <a:cs typeface="+mn-cs"/>
              </a:rPr>
              <a:t>forma di energia percepibile attraverso il movimento dei corpi.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Si dice che il lavoro è una forma di energia meccanica in transito, in cui, cioè, vi è trasferimento di energia tra due sistemi interagenti: il primo che genera la forza; il secondo cui la forza è applicata.</a:t>
            </a:r>
            <a:endParaRPr lang="it-IT" sz="2400" b="0" dirty="0">
              <a:cs typeface="+mn-cs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5447"/>
              </p:ext>
            </p:extLst>
          </p:nvPr>
        </p:nvGraphicFramePr>
        <p:xfrm>
          <a:off x="611560" y="4725144"/>
          <a:ext cx="7993062" cy="2376488"/>
        </p:xfrm>
        <a:graphic>
          <a:graphicData uri="http://schemas.openxmlformats.org/drawingml/2006/table">
            <a:tbl>
              <a:tblPr/>
              <a:tblGrid>
                <a:gridCol w="1806575"/>
                <a:gridCol w="1058862"/>
                <a:gridCol w="1885950"/>
                <a:gridCol w="3241675"/>
              </a:tblGrid>
              <a:tr h="836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Energia e Lavoro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J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kWh,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CVh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kcal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kWh = 3,6 MJ = 1,36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CVh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kJ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0,278 Wh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kWh = 860 kcal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kcal = 4186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J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4,186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kJ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570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0" y="332656"/>
            <a:ext cx="9144000" cy="1754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0" dirty="0">
                <a:solidFill>
                  <a:srgbClr val="FF0000"/>
                </a:solidFill>
                <a:cs typeface="+mn-cs"/>
              </a:rPr>
              <a:t>Potenza</a:t>
            </a:r>
          </a:p>
          <a:p>
            <a:pPr>
              <a:defRPr/>
            </a:pPr>
            <a:endParaRPr lang="it-IT" sz="2400" b="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Per il modo in cui è definito, sul lavoro non ha alcuna influenza la velocità del moto. Il lavoro, infatti, è funzione del solo spazio percorso, indipendentemente dal tempo che si impiega a percorrerlo.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0" y="2060848"/>
            <a:ext cx="896461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Quando si mette in relazione il concetto di energia al tempo, si introduce il </a:t>
            </a:r>
            <a:r>
              <a:rPr lang="it-IT" sz="2000" b="0" i="1" dirty="0">
                <a:cs typeface="+mn-cs"/>
              </a:rPr>
              <a:t>concetto di potenza. </a:t>
            </a:r>
            <a:r>
              <a:rPr lang="it-IT" sz="2000" b="0" dirty="0">
                <a:cs typeface="+mn-cs"/>
              </a:rPr>
              <a:t>La potenza meccanica </a:t>
            </a:r>
            <a:r>
              <a:rPr lang="it-IT" sz="2000" b="0" dirty="0" err="1">
                <a:cs typeface="+mn-cs"/>
              </a:rPr>
              <a:t>P</a:t>
            </a:r>
            <a:r>
              <a:rPr lang="it-IT" sz="2000" b="0" dirty="0">
                <a:cs typeface="+mn-cs"/>
              </a:rPr>
              <a:t> di una forza è definita dal </a:t>
            </a:r>
            <a:r>
              <a:rPr lang="it-IT" sz="2000" b="0" i="1" dirty="0">
                <a:cs typeface="+mn-cs"/>
              </a:rPr>
              <a:t>rapporto </a:t>
            </a:r>
            <a:r>
              <a:rPr lang="it-IT" sz="2000" b="0" dirty="0">
                <a:cs typeface="+mn-cs"/>
              </a:rPr>
              <a:t>tra </a:t>
            </a:r>
            <a:r>
              <a:rPr lang="it-IT" sz="2000" b="0" i="1" dirty="0">
                <a:cs typeface="+mn-cs"/>
              </a:rPr>
              <a:t>il lavoro compiuto dalla forza stessa </a:t>
            </a:r>
            <a:r>
              <a:rPr lang="it-IT" sz="2000" b="0" dirty="0">
                <a:cs typeface="+mn-cs"/>
              </a:rPr>
              <a:t>ed </a:t>
            </a:r>
            <a:r>
              <a:rPr lang="it-IT" sz="2000" b="0" i="1" dirty="0">
                <a:cs typeface="+mn-cs"/>
              </a:rPr>
              <a:t>il tempo impiegato </a:t>
            </a:r>
            <a:r>
              <a:rPr lang="it-IT" sz="2000" b="0" dirty="0">
                <a:cs typeface="+mn-cs"/>
              </a:rPr>
              <a:t>a </a:t>
            </a:r>
            <a:r>
              <a:rPr lang="it-IT" sz="2000" b="0" i="1" dirty="0">
                <a:cs typeface="+mn-cs"/>
              </a:rPr>
              <a:t>compierlo</a:t>
            </a:r>
            <a:r>
              <a:rPr lang="it-IT" sz="2000" b="0" dirty="0">
                <a:cs typeface="+mn-cs"/>
              </a:rPr>
              <a:t> 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147433"/>
              </p:ext>
            </p:extLst>
          </p:nvPr>
        </p:nvGraphicFramePr>
        <p:xfrm>
          <a:off x="3059832" y="3068960"/>
          <a:ext cx="20891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44" name="Equation" r:id="rId3" imgW="876300" imgH="393700" progId="Equation.3">
                  <p:embed/>
                </p:oleObj>
              </mc:Choice>
              <mc:Fallback>
                <p:oleObj name="Equation" r:id="rId3" imgW="876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068960"/>
                        <a:ext cx="2089150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15578" y="3862685"/>
            <a:ext cx="89646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Poiché il lavoro si misura in Joule (</a:t>
            </a:r>
            <a:r>
              <a:rPr lang="it-IT" sz="2000" b="0" dirty="0" err="1">
                <a:cs typeface="+mn-cs"/>
              </a:rPr>
              <a:t>J</a:t>
            </a:r>
            <a:r>
              <a:rPr lang="it-IT" sz="2000" b="0" dirty="0">
                <a:cs typeface="+mn-cs"/>
              </a:rPr>
              <a:t>) e il tempo in secondi (</a:t>
            </a:r>
            <a:r>
              <a:rPr lang="it-IT" sz="2000" b="0" dirty="0" err="1">
                <a:cs typeface="+mn-cs"/>
              </a:rPr>
              <a:t>s</a:t>
            </a:r>
            <a:r>
              <a:rPr lang="it-IT" sz="2000" b="0" dirty="0">
                <a:cs typeface="+mn-cs"/>
              </a:rPr>
              <a:t>), la potenza si misura col rapporto Joule al secondo </a:t>
            </a:r>
            <a:r>
              <a:rPr lang="it-IT" sz="2000" b="0" i="1" dirty="0">
                <a:cs typeface="+mn-cs"/>
              </a:rPr>
              <a:t>(</a:t>
            </a:r>
            <a:r>
              <a:rPr lang="it-IT" sz="2000" b="0" i="1" dirty="0" err="1">
                <a:cs typeface="+mn-cs"/>
              </a:rPr>
              <a:t>J</a:t>
            </a:r>
            <a:r>
              <a:rPr lang="it-IT" sz="2000" b="0" i="1" dirty="0">
                <a:cs typeface="+mn-cs"/>
              </a:rPr>
              <a:t>/</a:t>
            </a:r>
            <a:r>
              <a:rPr lang="it-IT" sz="2000" b="0" i="1" dirty="0" err="1">
                <a:cs typeface="+mn-cs"/>
              </a:rPr>
              <a:t>s</a:t>
            </a:r>
            <a:r>
              <a:rPr lang="it-IT" sz="2000" b="0" i="1" dirty="0">
                <a:cs typeface="+mn-cs"/>
              </a:rPr>
              <a:t>), </a:t>
            </a:r>
            <a:r>
              <a:rPr lang="it-IT" sz="2000" b="0" dirty="0">
                <a:cs typeface="+mn-cs"/>
              </a:rPr>
              <a:t>denominato anche Watt (</a:t>
            </a:r>
            <a:r>
              <a:rPr lang="it-IT" sz="2000" b="0" dirty="0" err="1">
                <a:cs typeface="+mn-cs"/>
              </a:rPr>
              <a:t>W</a:t>
            </a:r>
            <a:r>
              <a:rPr lang="it-IT" sz="2000" b="0" dirty="0">
                <a:cs typeface="+mn-cs"/>
              </a:rPr>
              <a:t>). Si ottiene la potenza di 1 </a:t>
            </a:r>
            <a:r>
              <a:rPr lang="it-IT" sz="2000" b="0" dirty="0" err="1">
                <a:cs typeface="+mn-cs"/>
              </a:rPr>
              <a:t>W</a:t>
            </a:r>
            <a:r>
              <a:rPr lang="it-IT" sz="2000" b="0" dirty="0">
                <a:cs typeface="+mn-cs"/>
              </a:rPr>
              <a:t> quando si compie il lavoro di 1 </a:t>
            </a:r>
            <a:r>
              <a:rPr lang="it-IT" sz="2000" b="0" dirty="0" err="1">
                <a:cs typeface="+mn-cs"/>
              </a:rPr>
              <a:t>J</a:t>
            </a:r>
            <a:r>
              <a:rPr lang="it-IT" sz="2000" b="0" dirty="0">
                <a:cs typeface="+mn-cs"/>
              </a:rPr>
              <a:t> in 1 s.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553408"/>
              </p:ext>
            </p:extLst>
          </p:nvPr>
        </p:nvGraphicFramePr>
        <p:xfrm>
          <a:off x="0" y="4991819"/>
          <a:ext cx="9144000" cy="1965573"/>
        </p:xfrm>
        <a:graphic>
          <a:graphicData uri="http://schemas.openxmlformats.org/drawingml/2006/table">
            <a:tbl>
              <a:tblPr/>
              <a:tblGrid>
                <a:gridCol w="1763688"/>
                <a:gridCol w="1514349"/>
                <a:gridCol w="2734123"/>
                <a:gridCol w="3131840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Potenza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W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kW,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CV,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kcal/h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kW = 1000 W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kW = 1,36 CV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kW = 860 kcal/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h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CV = 0,735 kW</a:t>
                      </a:r>
                      <a:endParaRPr kumimoji="0" lang="pt-B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510119"/>
              </p:ext>
            </p:extLst>
          </p:nvPr>
        </p:nvGraphicFramePr>
        <p:xfrm>
          <a:off x="5292080" y="3284984"/>
          <a:ext cx="1179513" cy="9475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45" name="Equation" r:id="rId5" imgW="571500" imgH="431800" progId="Equation.3">
                  <p:embed/>
                </p:oleObj>
              </mc:Choice>
              <mc:Fallback>
                <p:oleObj name="Equation" r:id="rId5" imgW="571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3284984"/>
                        <a:ext cx="1179513" cy="9475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640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0" y="620713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dirty="0">
                <a:cs typeface="+mn-cs"/>
              </a:rPr>
              <a:t>Nei moti rotatori la potenza </a:t>
            </a:r>
            <a:r>
              <a:rPr lang="it-IT" sz="2000" dirty="0" err="1">
                <a:cs typeface="+mn-cs"/>
              </a:rPr>
              <a:t>é</a:t>
            </a:r>
            <a:r>
              <a:rPr lang="it-IT" sz="2000" dirty="0">
                <a:cs typeface="+mn-cs"/>
              </a:rPr>
              <a:t> calcolabile in modo analogo, sostituendo al concetto di forza </a:t>
            </a:r>
            <a:r>
              <a:rPr lang="it-IT" sz="2000" dirty="0" err="1">
                <a:cs typeface="+mn-cs"/>
              </a:rPr>
              <a:t>F</a:t>
            </a:r>
            <a:r>
              <a:rPr lang="it-IT" sz="2000" dirty="0">
                <a:cs typeface="+mn-cs"/>
              </a:rPr>
              <a:t> quello di momento M, e al concetto di velocità media V m quello di velocità angolare </a:t>
            </a:r>
            <a:r>
              <a:rPr lang="it-IT" sz="2000" dirty="0" err="1">
                <a:cs typeface="+mn-cs"/>
              </a:rPr>
              <a:t>ω</a:t>
            </a:r>
            <a:r>
              <a:rPr lang="it-IT" sz="2000" dirty="0">
                <a:cs typeface="+mn-cs"/>
              </a:rPr>
              <a:t>: 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227647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>
                <a:cs typeface="+mn-cs"/>
              </a:rPr>
              <a:t>Ricordando, poi, la conversione tra velocità angolare ω (rad/s) e regime di rotazione n (giri/min), si ottiene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203575" y="3068638"/>
          <a:ext cx="31686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09" name="Equation" r:id="rId3" imgW="1765300" imgH="393700" progId="Equation.3">
                  <p:embed/>
                </p:oleObj>
              </mc:Choice>
              <mc:Fallback>
                <p:oleObj name="Equation" r:id="rId3" imgW="17653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068638"/>
                        <a:ext cx="3168650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211638" y="17002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10" name="Equation" r:id="rId5" imgW="647138" imgH="177646" progId="Equation.3">
                  <p:embed/>
                </p:oleObj>
              </mc:Choice>
              <mc:Fallback>
                <p:oleObj name="Equation" r:id="rId5" imgW="647138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700213"/>
                        <a:ext cx="1584325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6068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3277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698660"/>
              </p:ext>
            </p:extLst>
          </p:nvPr>
        </p:nvGraphicFramePr>
        <p:xfrm>
          <a:off x="1979712" y="1700808"/>
          <a:ext cx="57181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0" name="Equation" r:id="rId3" imgW="2832100" imgH="393700" progId="Equation.3">
                  <p:embed/>
                </p:oleObj>
              </mc:Choice>
              <mc:Fallback>
                <p:oleObj name="Equation" r:id="rId3" imgW="28321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700808"/>
                        <a:ext cx="571817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327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047524"/>
              </p:ext>
            </p:extLst>
          </p:nvPr>
        </p:nvGraphicFramePr>
        <p:xfrm>
          <a:off x="2555875" y="2996952"/>
          <a:ext cx="8636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1" name="Equation" r:id="rId5" imgW="457200" imgH="431800" progId="Equation.3">
                  <p:embed/>
                </p:oleObj>
              </mc:Choice>
              <mc:Fallback>
                <p:oleObj name="Equation" r:id="rId5" imgW="457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2996952"/>
                        <a:ext cx="86360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3277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044409"/>
              </p:ext>
            </p:extLst>
          </p:nvPr>
        </p:nvGraphicFramePr>
        <p:xfrm>
          <a:off x="5435600" y="2996952"/>
          <a:ext cx="11303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2" name="Equation" r:id="rId7" imgW="647419" imgH="393529" progId="Equation.3">
                  <p:embed/>
                </p:oleObj>
              </mc:Choice>
              <mc:Fallback>
                <p:oleObj name="Equation" r:id="rId7" imgW="64741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996952"/>
                        <a:ext cx="1130300" cy="684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0" y="4077072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it-IT" sz="2000" b="0" dirty="0" smtClean="0">
                <a:cs typeface="+mn-cs"/>
              </a:rPr>
              <a:t>Al modificarsi dei tipi di trasmissione, si verificano le seguenti condizioni:</a:t>
            </a: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con </a:t>
            </a:r>
            <a:r>
              <a:rPr lang="it-IT" sz="2000" b="0" dirty="0" err="1" smtClean="0">
                <a:cs typeface="+mn-cs"/>
              </a:rPr>
              <a:t>τ</a:t>
            </a:r>
            <a:r>
              <a:rPr lang="it-IT" sz="2000" b="0" dirty="0" smtClean="0">
                <a:cs typeface="+mn-cs"/>
              </a:rPr>
              <a:t>= 1, si ha una trasmissione diretta del moto (a esempio le frizioni di un cambio). Le forze (e quindi i momenti) in gioco rimangono costati (Mn = M1);</a:t>
            </a: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con </a:t>
            </a:r>
            <a:r>
              <a:rPr lang="it-IT" sz="2000" b="0" dirty="0" err="1" smtClean="0">
                <a:cs typeface="+mn-cs"/>
              </a:rPr>
              <a:t>τ</a:t>
            </a:r>
            <a:r>
              <a:rPr lang="it-IT" sz="2000" b="0" dirty="0" smtClean="0">
                <a:cs typeface="+mn-cs"/>
              </a:rPr>
              <a:t> &gt; 1, si ha un rapporto moltiplicatore. Le forze (e quindi i momenti) sono maggiori sul conduttore che non sul condotto (Mn &lt; M1);</a:t>
            </a: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con </a:t>
            </a:r>
            <a:r>
              <a:rPr lang="it-IT" sz="2000" b="0" dirty="0" err="1" smtClean="0">
                <a:cs typeface="+mn-cs"/>
              </a:rPr>
              <a:t>τ</a:t>
            </a:r>
            <a:r>
              <a:rPr lang="it-IT" sz="2000" b="0" dirty="0" smtClean="0">
                <a:cs typeface="+mn-cs"/>
              </a:rPr>
              <a:t> &lt; 1, si ha un rapporto riduttore. Le forze (e quindi i momenti) sono minori sul conduttore che non sul condotto (Mn &gt; M1) </a:t>
            </a:r>
          </a:p>
        </p:txBody>
      </p:sp>
      <p:sp>
        <p:nvSpPr>
          <p:cNvPr id="40971" name="AutoShape 11"/>
          <p:cNvSpPr>
            <a:spLocks noChangeArrowheads="1"/>
          </p:cNvSpPr>
          <p:nvPr/>
        </p:nvSpPr>
        <p:spPr bwMode="auto">
          <a:xfrm>
            <a:off x="3924300" y="3212852"/>
            <a:ext cx="935038" cy="288925"/>
          </a:xfrm>
          <a:prstGeom prst="rightArrow">
            <a:avLst>
              <a:gd name="adj1" fmla="val 50000"/>
              <a:gd name="adj2" fmla="val 809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it-IT">
              <a:cs typeface="+mn-cs"/>
            </a:endParaRPr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179512" y="2636912"/>
            <a:ext cx="8805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Nel cambio di velocità degli autoveicoli, la potenza rimane costante: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29959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Nei moti rotatori la potenza </a:t>
            </a:r>
            <a:r>
              <a:rPr lang="it-IT" sz="2000" b="0" dirty="0" err="1">
                <a:cs typeface="+mn-cs"/>
              </a:rPr>
              <a:t>é</a:t>
            </a:r>
            <a:r>
              <a:rPr lang="it-IT" sz="2000" b="0" dirty="0">
                <a:cs typeface="+mn-cs"/>
              </a:rPr>
              <a:t> calcolabile in modo analogo, sostituendo al concetto di forza </a:t>
            </a:r>
            <a:r>
              <a:rPr lang="it-IT" sz="2000" b="0" dirty="0" err="1">
                <a:cs typeface="+mn-cs"/>
              </a:rPr>
              <a:t>F</a:t>
            </a:r>
            <a:r>
              <a:rPr lang="it-IT" sz="2000" b="0" dirty="0">
                <a:cs typeface="+mn-cs"/>
              </a:rPr>
              <a:t> quello di momento M, e al concetto di velocità media V m quello di velocità angolare </a:t>
            </a:r>
            <a:r>
              <a:rPr lang="it-IT" sz="2000" b="0" dirty="0" err="1">
                <a:cs typeface="+mn-cs"/>
              </a:rPr>
              <a:t>ω</a:t>
            </a:r>
            <a:r>
              <a:rPr lang="it-IT" sz="2000" b="0" dirty="0">
                <a:cs typeface="+mn-cs"/>
              </a:rPr>
              <a:t>: 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0" y="1124744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Ricordando, poi, la conversione tra velocità angolare </a:t>
            </a:r>
            <a:r>
              <a:rPr lang="it-IT" sz="2000" b="0" dirty="0" err="1">
                <a:cs typeface="+mn-cs"/>
              </a:rPr>
              <a:t>ω</a:t>
            </a:r>
            <a:r>
              <a:rPr lang="it-IT" sz="2000" b="0" dirty="0">
                <a:cs typeface="+mn-cs"/>
              </a:rPr>
              <a:t> (</a:t>
            </a:r>
            <a:r>
              <a:rPr lang="it-IT" sz="2000" b="0" dirty="0" err="1">
                <a:cs typeface="+mn-cs"/>
              </a:rPr>
              <a:t>rad</a:t>
            </a:r>
            <a:r>
              <a:rPr lang="it-IT" sz="2000" b="0" dirty="0">
                <a:cs typeface="+mn-cs"/>
              </a:rPr>
              <a:t>/</a:t>
            </a:r>
            <a:r>
              <a:rPr lang="it-IT" sz="2000" b="0" dirty="0" err="1">
                <a:cs typeface="+mn-cs"/>
              </a:rPr>
              <a:t>s</a:t>
            </a:r>
            <a:r>
              <a:rPr lang="it-IT" sz="2000" b="0" dirty="0">
                <a:cs typeface="+mn-cs"/>
              </a:rPr>
              <a:t>) e regime di rotazione </a:t>
            </a:r>
            <a:r>
              <a:rPr lang="it-IT" sz="2000" b="0" dirty="0" err="1">
                <a:cs typeface="+mn-cs"/>
              </a:rPr>
              <a:t>n</a:t>
            </a:r>
            <a:r>
              <a:rPr lang="it-IT" sz="2000" b="0" dirty="0">
                <a:cs typeface="+mn-cs"/>
              </a:rPr>
              <a:t> (giri/</a:t>
            </a:r>
            <a:r>
              <a:rPr lang="it-IT" sz="2000" b="0" dirty="0" err="1">
                <a:cs typeface="+mn-cs"/>
              </a:rPr>
              <a:t>min</a:t>
            </a:r>
            <a:r>
              <a:rPr lang="it-IT" sz="2000" b="0" dirty="0">
                <a:cs typeface="+mn-cs"/>
              </a:rPr>
              <a:t>), si ottiene</a:t>
            </a: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676416"/>
              </p:ext>
            </p:extLst>
          </p:nvPr>
        </p:nvGraphicFramePr>
        <p:xfrm>
          <a:off x="4211960" y="764704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3" name="Equation" r:id="rId9" imgW="647138" imgH="177646" progId="Equation.3">
                  <p:embed/>
                </p:oleObj>
              </mc:Choice>
              <mc:Fallback>
                <p:oleObj name="Equation" r:id="rId9" imgW="647138" imgH="1776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764704"/>
                        <a:ext cx="1584325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2159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0" y="4149725"/>
            <a:ext cx="91440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Poiché il Watt rappresenta quantità di potenza molto basse, si è soliti utilizzare il suo multiplo kW (chilowatt): 1 kW = 1000 </a:t>
            </a:r>
            <a:r>
              <a:rPr lang="it-IT" sz="2000" b="0" dirty="0" err="1">
                <a:cs typeface="+mn-cs"/>
              </a:rPr>
              <a:t>W</a:t>
            </a:r>
            <a:r>
              <a:rPr lang="it-IT" sz="2000" b="0" dirty="0">
                <a:cs typeface="+mn-cs"/>
              </a:rPr>
              <a:t>.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Specie nel campo trattoristico è ancora molto in uso del cavallo vapore (CV). </a:t>
            </a:r>
            <a:r>
              <a:rPr lang="it-IT" sz="2000" b="0" i="1" dirty="0">
                <a:cs typeface="+mn-cs"/>
              </a:rPr>
              <a:t>La potenza di </a:t>
            </a:r>
            <a:r>
              <a:rPr lang="it-IT" sz="2000" b="0" dirty="0">
                <a:cs typeface="+mn-cs"/>
              </a:rPr>
              <a:t>1 </a:t>
            </a:r>
            <a:r>
              <a:rPr lang="it-IT" sz="2000" b="0" i="1" dirty="0">
                <a:cs typeface="+mn-cs"/>
              </a:rPr>
              <a:t>CV corrisponde alla forza necessaria </a:t>
            </a:r>
            <a:r>
              <a:rPr lang="it-IT" sz="2000" b="0" dirty="0">
                <a:cs typeface="+mn-cs"/>
              </a:rPr>
              <a:t>a </a:t>
            </a:r>
            <a:r>
              <a:rPr lang="it-IT" sz="2000" b="0" i="1" dirty="0">
                <a:cs typeface="+mn-cs"/>
              </a:rPr>
              <a:t>sollevare una massa </a:t>
            </a:r>
            <a:r>
              <a:rPr lang="it-IT" sz="2000" b="0" dirty="0">
                <a:cs typeface="+mn-cs"/>
              </a:rPr>
              <a:t>di 75 </a:t>
            </a:r>
            <a:r>
              <a:rPr lang="it-IT" sz="2000" b="0" i="1" dirty="0">
                <a:cs typeface="+mn-cs"/>
              </a:rPr>
              <a:t>kg, esercitata alla velocità </a:t>
            </a:r>
            <a:r>
              <a:rPr lang="it-IT" sz="2000" b="0" dirty="0">
                <a:cs typeface="+mn-cs"/>
              </a:rPr>
              <a:t>di 1 </a:t>
            </a:r>
            <a:r>
              <a:rPr lang="it-IT" sz="2000" b="0" i="1" dirty="0">
                <a:cs typeface="+mn-cs"/>
              </a:rPr>
              <a:t>m/</a:t>
            </a:r>
            <a:r>
              <a:rPr lang="it-IT" sz="2000" b="0" i="1" dirty="0" err="1">
                <a:cs typeface="+mn-cs"/>
              </a:rPr>
              <a:t>s</a:t>
            </a:r>
            <a:r>
              <a:rPr lang="it-IT" sz="2000" b="0" i="1" dirty="0">
                <a:cs typeface="+mn-cs"/>
              </a:rPr>
              <a:t> </a:t>
            </a:r>
            <a:r>
              <a:rPr lang="it-IT" sz="2000" b="0" dirty="0">
                <a:cs typeface="+mn-cs"/>
              </a:rPr>
              <a:t>(cioè, poco meno di 4 km/h): ciò che riesce a fare, in modo continuativo, un robusto cavallo da tiro. Pertanto, la forza in gioco rappresenta il peso G = (9,80 </a:t>
            </a:r>
            <a:r>
              <a:rPr lang="it-IT" sz="2000" b="0" i="1" dirty="0">
                <a:cs typeface="+mn-cs"/>
              </a:rPr>
              <a:t>m/s</a:t>
            </a:r>
            <a:r>
              <a:rPr lang="it-IT" sz="2000" b="0" i="1" baseline="30000" dirty="0">
                <a:cs typeface="+mn-cs"/>
              </a:rPr>
              <a:t>2</a:t>
            </a:r>
            <a:r>
              <a:rPr lang="it-IT" sz="2000" b="0" i="1" dirty="0">
                <a:cs typeface="+mn-cs"/>
              </a:rPr>
              <a:t>)</a:t>
            </a:r>
            <a:r>
              <a:rPr lang="it-IT" sz="2000" b="0" dirty="0">
                <a:cs typeface="+mn-cs"/>
              </a:rPr>
              <a:t> (75 kg) = 735 </a:t>
            </a:r>
            <a:r>
              <a:rPr lang="it-IT" sz="2000" b="0" dirty="0" err="1" smtClean="0">
                <a:cs typeface="+mn-cs"/>
              </a:rPr>
              <a:t>N</a:t>
            </a:r>
            <a:r>
              <a:rPr lang="it-IT" sz="2000" b="0" dirty="0" smtClean="0">
                <a:cs typeface="+mn-cs"/>
              </a:rPr>
              <a:t> </a:t>
            </a:r>
          </a:p>
          <a:p>
            <a:pPr>
              <a:defRPr/>
            </a:pPr>
            <a:r>
              <a:rPr lang="it-IT" sz="2000" b="0" dirty="0" smtClean="0">
                <a:cs typeface="+mn-cs"/>
              </a:rPr>
              <a:t>1 </a:t>
            </a:r>
            <a:r>
              <a:rPr lang="it-IT" sz="2000" b="0" dirty="0">
                <a:cs typeface="+mn-cs"/>
              </a:rPr>
              <a:t>CV = 0,735 kW	o l'inverso	1 kW = 1,36 CV</a:t>
            </a:r>
            <a:r>
              <a:rPr lang="it-IT" b="0" dirty="0">
                <a:cs typeface="+mn-cs"/>
              </a:rPr>
              <a:t> </a:t>
            </a:r>
          </a:p>
        </p:txBody>
      </p:sp>
      <p:pic>
        <p:nvPicPr>
          <p:cNvPr id="3379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0"/>
            <a:ext cx="6156325" cy="400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5987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0" y="908050"/>
            <a:ext cx="91440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Per il legame esistente tra potenza </a:t>
            </a:r>
            <a:r>
              <a:rPr lang="it-IT" sz="2000" b="0" dirty="0" err="1">
                <a:cs typeface="+mn-cs"/>
              </a:rPr>
              <a:t>P</a:t>
            </a:r>
            <a:r>
              <a:rPr lang="it-IT" sz="2000" b="0" dirty="0">
                <a:cs typeface="+mn-cs"/>
              </a:rPr>
              <a:t> e lavoro L si può anche scrivere L = </a:t>
            </a:r>
            <a:r>
              <a:rPr lang="it-IT" sz="2000" b="0" dirty="0" err="1">
                <a:cs typeface="+mn-cs"/>
              </a:rPr>
              <a:t>P</a:t>
            </a:r>
            <a:r>
              <a:rPr lang="it-IT" sz="2000" b="0" dirty="0">
                <a:cs typeface="+mn-cs"/>
              </a:rPr>
              <a:t> t. Ciò significa che il lavoro - e, più in generale, qualunque forma di energia - può anche essere espresso come prodotto tra una potenza ed un tempo.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In particolare, si dice che un dispositivo in grado di erogare la potenza di 1 kW continuamente per 1 h genera un lavoro di 1 kWh leggi </a:t>
            </a:r>
            <a:r>
              <a:rPr lang="ja-JP" altLang="it-IT" sz="2000" b="0" dirty="0">
                <a:latin typeface="Arial"/>
                <a:cs typeface="+mn-cs"/>
              </a:rPr>
              <a:t>“</a:t>
            </a:r>
            <a:r>
              <a:rPr lang="it-IT" sz="2000" b="0" dirty="0">
                <a:cs typeface="+mn-cs"/>
              </a:rPr>
              <a:t>chilowattora</a:t>
            </a:r>
            <a:r>
              <a:rPr lang="ja-JP" altLang="it-IT" sz="2000" b="0" dirty="0">
                <a:latin typeface="Arial"/>
                <a:cs typeface="+mn-cs"/>
              </a:rPr>
              <a:t>”</a:t>
            </a:r>
            <a:r>
              <a:rPr lang="it-IT" sz="2000" b="0" dirty="0">
                <a:cs typeface="+mn-cs"/>
              </a:rPr>
              <a:t>:</a:t>
            </a:r>
          </a:p>
          <a:p>
            <a:pPr algn="ctr">
              <a:defRPr/>
            </a:pPr>
            <a:r>
              <a:rPr lang="it-IT" sz="2000" b="0" dirty="0">
                <a:cs typeface="+mn-cs"/>
              </a:rPr>
              <a:t>1 kWh = 1 kW · 1 h</a:t>
            </a:r>
          </a:p>
          <a:p>
            <a:pPr algn="ctr"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In modo analogo è definibile il "cavallo-ora" (</a:t>
            </a:r>
            <a:r>
              <a:rPr lang="it-IT" sz="2000" b="0" dirty="0" err="1">
                <a:cs typeface="+mn-cs"/>
              </a:rPr>
              <a:t>CVh</a:t>
            </a:r>
            <a:r>
              <a:rPr lang="it-IT" sz="2000" b="0" dirty="0">
                <a:cs typeface="+mn-cs"/>
              </a:rPr>
              <a:t>).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Valgono le seguenti conversioni</a:t>
            </a:r>
            <a:r>
              <a:rPr lang="it-IT" sz="2000" b="0" dirty="0" smtClean="0">
                <a:cs typeface="+mn-cs"/>
              </a:rPr>
              <a:t>:</a:t>
            </a:r>
          </a:p>
          <a:p>
            <a:pPr>
              <a:defRPr/>
            </a:pPr>
            <a:endParaRPr lang="it-IT" sz="2000" b="0" dirty="0">
              <a:cs typeface="+mn-cs"/>
            </a:endParaRPr>
          </a:p>
          <a:p>
            <a:pPr algn="ctr">
              <a:defRPr/>
            </a:pPr>
            <a:r>
              <a:rPr lang="it-IT" sz="2000" b="0" dirty="0">
                <a:cs typeface="+mn-cs"/>
              </a:rPr>
              <a:t>1 kWh = 1,36 </a:t>
            </a:r>
            <a:r>
              <a:rPr lang="it-IT" sz="2000" b="0" dirty="0" err="1">
                <a:cs typeface="+mn-cs"/>
              </a:rPr>
              <a:t>CVh</a:t>
            </a:r>
            <a:r>
              <a:rPr lang="it-IT" sz="2000" b="0" dirty="0">
                <a:cs typeface="+mn-cs"/>
              </a:rPr>
              <a:t> = 3.600.000 </a:t>
            </a:r>
            <a:r>
              <a:rPr lang="it-IT" sz="2000" b="0" dirty="0" err="1">
                <a:cs typeface="+mn-cs"/>
              </a:rPr>
              <a:t>J</a:t>
            </a:r>
            <a:r>
              <a:rPr lang="it-IT" sz="2000" b="0" dirty="0">
                <a:cs typeface="+mn-cs"/>
              </a:rPr>
              <a:t> = 3600 </a:t>
            </a:r>
            <a:r>
              <a:rPr lang="it-IT" sz="2000" b="0" dirty="0" err="1">
                <a:cs typeface="+mn-cs"/>
              </a:rPr>
              <a:t>kJ</a:t>
            </a:r>
            <a:r>
              <a:rPr lang="it-IT" sz="2000" b="0" dirty="0">
                <a:cs typeface="+mn-cs"/>
              </a:rPr>
              <a:t> = 3,6 MJ </a:t>
            </a:r>
          </a:p>
        </p:txBody>
      </p:sp>
    </p:spTree>
    <p:extLst>
      <p:ext uri="{BB962C8B-B14F-4D97-AF65-F5344CB8AC3E}">
        <p14:creationId xmlns:p14="http://schemas.microsoft.com/office/powerpoint/2010/main" val="2580067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755576" y="188640"/>
            <a:ext cx="244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b="1" dirty="0">
                <a:solidFill>
                  <a:srgbClr val="FF0000"/>
                </a:solidFill>
                <a:cs typeface="+mn-cs"/>
              </a:rPr>
              <a:t>Energia e rendimenti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0" y="1196975"/>
            <a:ext cx="91440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cs typeface="+mn-cs"/>
              </a:rPr>
              <a:t>l'energia è la capacità di produrre un effetto fisico.</a:t>
            </a:r>
          </a:p>
          <a:p>
            <a:pPr>
              <a:defRPr/>
            </a:pP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L'effetto deve essere percepibile o rilevabile e si può manifestare in forme diverse: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quando riguarda lo spostamento di corpi solidi si è di fronte a forme di</a:t>
            </a:r>
            <a:r>
              <a:rPr lang="it-IT" sz="2000" i="1" dirty="0">
                <a:cs typeface="+mn-cs"/>
              </a:rPr>
              <a:t> energia meccanica (= lavoro);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Se interessa liquidi si parla di</a:t>
            </a:r>
            <a:r>
              <a:rPr lang="it-IT" sz="2000" i="1" dirty="0">
                <a:cs typeface="+mn-cs"/>
              </a:rPr>
              <a:t> energia </a:t>
            </a:r>
            <a:r>
              <a:rPr lang="it-IT" sz="2000" i="1" dirty="0" smtClean="0">
                <a:cs typeface="+mn-cs"/>
              </a:rPr>
              <a:t>idraulica</a:t>
            </a:r>
          </a:p>
          <a:p>
            <a:pPr>
              <a:defRPr/>
            </a:pPr>
            <a:r>
              <a:rPr lang="it-IT" sz="2000" dirty="0" smtClean="0">
                <a:cs typeface="+mn-cs"/>
              </a:rPr>
              <a:t>quando </a:t>
            </a:r>
            <a:r>
              <a:rPr lang="it-IT" sz="2000" dirty="0">
                <a:cs typeface="+mn-cs"/>
              </a:rPr>
              <a:t>coinvolge cambiamenti di temperatura dei corpi stessi si è di fronte a forme di </a:t>
            </a:r>
            <a:r>
              <a:rPr lang="it-IT" sz="2000" i="1" dirty="0">
                <a:cs typeface="+mn-cs"/>
              </a:rPr>
              <a:t>energia termica (= calore).</a:t>
            </a: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Il trasferimento di energia tra due sistemi in contatto provoca un innalzamento di temperatura nel sistema che riceve l'energia ed un contestuale raffreddamento nel sistema che la cede. </a:t>
            </a:r>
          </a:p>
        </p:txBody>
      </p:sp>
    </p:spTree>
    <p:extLst>
      <p:ext uri="{BB962C8B-B14F-4D97-AF65-F5344CB8AC3E}">
        <p14:creationId xmlns:p14="http://schemas.microsoft.com/office/powerpoint/2010/main" val="231638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0" y="69215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 smtClean="0">
                <a:cs typeface="+mn-cs"/>
              </a:rPr>
              <a:t>L'energia </a:t>
            </a:r>
            <a:r>
              <a:rPr lang="it-IT" sz="2000" b="0" dirty="0">
                <a:cs typeface="+mn-cs"/>
              </a:rPr>
              <a:t>non può essere né creata né distrutta. Può, infatti, essere solo trasformata da una forma (posseduta o in transito; meccanica, termica o elettrica) in un'altra. 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0" y="1772816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Le leggi termodinamiche pongono dei limiti alle modalità di conversione dell'energia: non tutte le forme si convertono con la stessa facilità l'una nell'altra. Inoltre, nessuna forma di energia si converte integralmente in una sola forma diversa. 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3068960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l'efficienza di un qualunque sistema di conversione energetica è quantificabile attraverso il rapporto tra l'energia utile (</a:t>
            </a:r>
            <a:r>
              <a:rPr lang="it-IT" sz="2000" b="0" dirty="0" err="1">
                <a:cs typeface="+mn-cs"/>
              </a:rPr>
              <a:t>Eout</a:t>
            </a:r>
            <a:r>
              <a:rPr lang="it-IT" sz="2000" b="0" dirty="0">
                <a:cs typeface="+mn-cs"/>
              </a:rPr>
              <a:t>) ottenibile in uscita dal sistema e l'energia immessa nel sistema (</a:t>
            </a:r>
            <a:r>
              <a:rPr lang="it-IT" sz="2000" b="0" dirty="0" err="1">
                <a:cs typeface="+mn-cs"/>
              </a:rPr>
              <a:t>Ein</a:t>
            </a:r>
            <a:r>
              <a:rPr lang="it-IT" sz="2000" b="0" dirty="0">
                <a:cs typeface="+mn-cs"/>
              </a:rPr>
              <a:t>), in tutte le possibili forme, a monte del processo di conversione. Tale rapporto è detto rendimento di conversione (</a:t>
            </a:r>
            <a:r>
              <a:rPr lang="it-IT" sz="2000" b="0" dirty="0" err="1">
                <a:cs typeface="+mn-cs"/>
              </a:rPr>
              <a:t>η</a:t>
            </a:r>
            <a:r>
              <a:rPr lang="it-IT" sz="2000" b="0" dirty="0">
                <a:cs typeface="+mn-cs"/>
              </a:rPr>
              <a:t>, leggi "</a:t>
            </a:r>
            <a:r>
              <a:rPr lang="it-IT" sz="2000" b="0" dirty="0" err="1">
                <a:cs typeface="+mn-cs"/>
              </a:rPr>
              <a:t>eta</a:t>
            </a:r>
            <a:r>
              <a:rPr lang="it-IT" sz="2000" b="0" dirty="0">
                <a:cs typeface="+mn-cs"/>
              </a:rPr>
              <a:t>") o, semplicemente, rendimento: 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010826"/>
              </p:ext>
            </p:extLst>
          </p:nvPr>
        </p:nvGraphicFramePr>
        <p:xfrm>
          <a:off x="3275856" y="4509120"/>
          <a:ext cx="1800225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9" name="Equation" r:id="rId3" imgW="596900" imgH="431800" progId="Equation.3">
                  <p:embed/>
                </p:oleObj>
              </mc:Choice>
              <mc:Fallback>
                <p:oleObj name="Equation" r:id="rId3" imgW="5969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509120"/>
                        <a:ext cx="1800225" cy="1285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-16234" y="5851525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i="1" dirty="0">
                <a:cs typeface="+mn-cs"/>
              </a:rPr>
              <a:t>Il rendimento, pertanto, esprime la frazione</a:t>
            </a:r>
            <a:r>
              <a:rPr lang="it-IT" sz="2000" b="0" dirty="0">
                <a:cs typeface="+mn-cs"/>
              </a:rPr>
              <a:t> (o</a:t>
            </a:r>
            <a:r>
              <a:rPr lang="it-IT" sz="2000" b="0" i="1" dirty="0">
                <a:cs typeface="+mn-cs"/>
              </a:rPr>
              <a:t> percentuale) di energia immessa che si trasforma in energia utile.</a:t>
            </a:r>
            <a:r>
              <a:rPr lang="it-IT" sz="2000" b="0" dirty="0">
                <a:cs typeface="+mn-cs"/>
              </a:rPr>
              <a:t> Dato che la prima tende ad essere sempre maggiore della seconda, il rendimento è sempre minore di 1 (o del 100%).</a:t>
            </a:r>
          </a:p>
        </p:txBody>
      </p:sp>
    </p:spTree>
    <p:extLst>
      <p:ext uri="{BB962C8B-B14F-4D97-AF65-F5344CB8AC3E}">
        <p14:creationId xmlns:p14="http://schemas.microsoft.com/office/powerpoint/2010/main" val="3740133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01" name="Group 461"/>
          <p:cNvGraphicFramePr>
            <a:graphicFrameLocks noGrp="1"/>
          </p:cNvGraphicFramePr>
          <p:nvPr/>
        </p:nvGraphicFramePr>
        <p:xfrm>
          <a:off x="0" y="0"/>
          <a:ext cx="9144000" cy="6816726"/>
        </p:xfrm>
        <a:graphic>
          <a:graphicData uri="http://schemas.openxmlformats.org/drawingml/2006/table">
            <a:tbl>
              <a:tblPr/>
              <a:tblGrid>
                <a:gridCol w="3729038"/>
                <a:gridCol w="2709862"/>
                <a:gridCol w="1144588"/>
                <a:gridCol w="1560512"/>
              </a:tblGrid>
              <a:tr h="4762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FATTORE di MOLTIPLICAZIONE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NOTAZIONE SCIENTIFICA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NOME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SIMBOLO</a:t>
                      </a:r>
                      <a:endParaRPr kumimoji="0" lang="it-IT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1.000.000.000.000.000.000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exa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1.000.000.000.000.000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peta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1.000.000.000.000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tera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T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1.000.000.000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9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giga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mega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1.000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kilo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etto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h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deca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deci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d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centi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c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-3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milli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0,000001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-6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micro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μ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0,000000001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-9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nano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n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0,000000000001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-12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pico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p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0,000000000000001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-15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femto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2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0,000000000000000001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10</a:t>
                      </a:r>
                      <a:r>
                        <a:rPr kumimoji="0" lang="it-IT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-18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atto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16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1557338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il tempo in minuti </a:t>
            </a:r>
            <a:r>
              <a:rPr lang="it-IT" sz="2000" b="0" i="1" dirty="0" smtClean="0">
                <a:cs typeface="+mn-cs"/>
              </a:rPr>
              <a:t>(</a:t>
            </a:r>
            <a:r>
              <a:rPr lang="it-IT" sz="2000" b="0" i="1" dirty="0" err="1" smtClean="0">
                <a:cs typeface="+mn-cs"/>
              </a:rPr>
              <a:t>min</a:t>
            </a:r>
            <a:r>
              <a:rPr lang="it-IT" sz="2000" b="0" i="1" dirty="0" smtClean="0">
                <a:cs typeface="+mn-cs"/>
              </a:rPr>
              <a:t>) </a:t>
            </a:r>
            <a:r>
              <a:rPr lang="it-IT" sz="2000" b="0" dirty="0" smtClean="0">
                <a:cs typeface="+mn-cs"/>
              </a:rPr>
              <a:t>od ore </a:t>
            </a:r>
            <a:r>
              <a:rPr lang="it-IT" sz="2000" b="0" i="1" dirty="0" smtClean="0">
                <a:cs typeface="+mn-cs"/>
              </a:rPr>
              <a:t>(h), </a:t>
            </a:r>
            <a:r>
              <a:rPr lang="it-IT" sz="2000" b="0" dirty="0" smtClean="0">
                <a:cs typeface="+mn-cs"/>
              </a:rPr>
              <a:t>anziché in secondi (</a:t>
            </a:r>
            <a:r>
              <a:rPr lang="it-IT" sz="2000" b="0" dirty="0" err="1" smtClean="0">
                <a:cs typeface="+mn-cs"/>
              </a:rPr>
              <a:t>s</a:t>
            </a:r>
            <a:r>
              <a:rPr lang="it-IT" sz="2000" b="0" dirty="0" smtClean="0">
                <a:cs typeface="+mn-cs"/>
              </a:rPr>
              <a:t>);</a:t>
            </a: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la superficie in ettari (ha), anziché in metri quadri </a:t>
            </a:r>
            <a:r>
              <a:rPr lang="it-IT" sz="2000" b="0" i="1" dirty="0" smtClean="0">
                <a:cs typeface="+mn-cs"/>
              </a:rPr>
              <a:t>(m</a:t>
            </a:r>
            <a:r>
              <a:rPr lang="it-IT" sz="2000" b="0" i="1" baseline="30000" dirty="0" smtClean="0">
                <a:cs typeface="+mn-cs"/>
              </a:rPr>
              <a:t>2</a:t>
            </a:r>
            <a:r>
              <a:rPr lang="it-IT" sz="2000" b="0" i="1" dirty="0" smtClean="0">
                <a:cs typeface="+mn-cs"/>
              </a:rPr>
              <a:t>);</a:t>
            </a:r>
            <a:endParaRPr lang="it-IT" sz="2000" b="0" dirty="0" smtClean="0"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il volume in litri (l), anziché in metri cubi </a:t>
            </a:r>
            <a:r>
              <a:rPr lang="it-IT" sz="2000" b="0" i="1" dirty="0" smtClean="0">
                <a:cs typeface="+mn-cs"/>
              </a:rPr>
              <a:t>(m</a:t>
            </a:r>
            <a:r>
              <a:rPr lang="it-IT" sz="2000" b="0" i="1" baseline="30000" dirty="0" smtClean="0">
                <a:cs typeface="+mn-cs"/>
              </a:rPr>
              <a:t>3</a:t>
            </a:r>
            <a:r>
              <a:rPr lang="it-IT" sz="2000" b="0" i="1" dirty="0" smtClean="0">
                <a:cs typeface="+mn-cs"/>
              </a:rPr>
              <a:t>);</a:t>
            </a:r>
            <a:endParaRPr lang="it-IT" sz="2000" b="0" dirty="0" smtClean="0"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la velocità in chilometri orari </a:t>
            </a:r>
            <a:r>
              <a:rPr lang="it-IT" sz="2000" b="0" i="1" dirty="0" smtClean="0">
                <a:cs typeface="+mn-cs"/>
              </a:rPr>
              <a:t>(km/h), </a:t>
            </a:r>
            <a:r>
              <a:rPr lang="it-IT" sz="2000" b="0" dirty="0" smtClean="0">
                <a:cs typeface="+mn-cs"/>
              </a:rPr>
              <a:t>anziché in metri al secondo </a:t>
            </a:r>
            <a:r>
              <a:rPr lang="it-IT" sz="2000" b="0" i="1" dirty="0" smtClean="0">
                <a:cs typeface="+mn-cs"/>
              </a:rPr>
              <a:t>(m/</a:t>
            </a:r>
            <a:r>
              <a:rPr lang="it-IT" sz="2000" b="0" i="1" dirty="0" err="1" smtClean="0">
                <a:cs typeface="+mn-cs"/>
              </a:rPr>
              <a:t>s</a:t>
            </a:r>
            <a:r>
              <a:rPr lang="it-IT" sz="2000" b="0" i="1" dirty="0" smtClean="0">
                <a:cs typeface="+mn-cs"/>
              </a:rPr>
              <a:t>);</a:t>
            </a:r>
            <a:endParaRPr lang="it-IT" sz="2000" b="0" dirty="0" smtClean="0"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la pressione in atmosfere </a:t>
            </a:r>
            <a:r>
              <a:rPr lang="it-IT" sz="2000" b="0" i="1" dirty="0" smtClean="0">
                <a:cs typeface="+mn-cs"/>
              </a:rPr>
              <a:t>(atm),o in bar </a:t>
            </a:r>
            <a:r>
              <a:rPr lang="it-IT" sz="2000" b="0" dirty="0" smtClean="0">
                <a:cs typeface="+mn-cs"/>
              </a:rPr>
              <a:t>anziché in Pascal </a:t>
            </a:r>
            <a:r>
              <a:rPr lang="it-IT" sz="2000" b="0" i="1" dirty="0" smtClean="0">
                <a:cs typeface="+mn-cs"/>
              </a:rPr>
              <a:t>(</a:t>
            </a:r>
            <a:r>
              <a:rPr lang="it-IT" sz="2000" b="0" i="1" dirty="0" err="1" smtClean="0">
                <a:cs typeface="+mn-cs"/>
              </a:rPr>
              <a:t>Pa</a:t>
            </a:r>
            <a:r>
              <a:rPr lang="it-IT" sz="2000" b="0" i="1" dirty="0" smtClean="0">
                <a:cs typeface="+mn-cs"/>
              </a:rPr>
              <a:t>);</a:t>
            </a:r>
            <a:endParaRPr lang="it-IT" sz="2000" b="0" dirty="0" smtClean="0"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la potenza meccanica in cavalli </a:t>
            </a:r>
            <a:r>
              <a:rPr lang="it-IT" sz="2000" b="0" i="1" dirty="0" smtClean="0">
                <a:cs typeface="+mn-cs"/>
              </a:rPr>
              <a:t>(CV), </a:t>
            </a:r>
            <a:r>
              <a:rPr lang="it-IT" sz="2000" b="0" dirty="0" smtClean="0">
                <a:cs typeface="+mn-cs"/>
              </a:rPr>
              <a:t>anziché in Watt (</a:t>
            </a:r>
            <a:r>
              <a:rPr lang="it-IT" sz="2000" b="0" dirty="0" err="1" smtClean="0">
                <a:cs typeface="+mn-cs"/>
              </a:rPr>
              <a:t>W</a:t>
            </a:r>
            <a:r>
              <a:rPr lang="it-IT" sz="2000" b="0" dirty="0" smtClean="0">
                <a:cs typeface="+mn-cs"/>
              </a:rPr>
              <a:t>);</a:t>
            </a:r>
          </a:p>
          <a:p>
            <a:pPr>
              <a:buFontTx/>
              <a:buChar char="•"/>
              <a:defRPr/>
            </a:pPr>
            <a:r>
              <a:rPr lang="it-IT" sz="2000" b="0" dirty="0" smtClean="0">
                <a:cs typeface="+mn-cs"/>
              </a:rPr>
              <a:t>l'energia termica in chilocalorie </a:t>
            </a:r>
            <a:r>
              <a:rPr lang="it-IT" sz="2000" b="0" i="1" dirty="0" smtClean="0">
                <a:cs typeface="+mn-cs"/>
              </a:rPr>
              <a:t>(kcal), </a:t>
            </a:r>
            <a:r>
              <a:rPr lang="it-IT" sz="2000" b="0" dirty="0" smtClean="0">
                <a:cs typeface="+mn-cs"/>
              </a:rPr>
              <a:t>anziché in Joule (</a:t>
            </a:r>
            <a:r>
              <a:rPr lang="it-IT" sz="2000" b="0" dirty="0" err="1" smtClean="0">
                <a:cs typeface="+mn-cs"/>
              </a:rPr>
              <a:t>J</a:t>
            </a:r>
            <a:r>
              <a:rPr lang="it-IT" sz="2000" b="0" dirty="0" smtClean="0">
                <a:cs typeface="+mn-cs"/>
              </a:rPr>
              <a:t>).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26035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In ambito agrario vi è ancora la tendenza ad utilizzare unità di misura non appartenenti al sistema SI, quali: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4508500"/>
            <a:ext cx="91440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0" dirty="0">
                <a:solidFill>
                  <a:srgbClr val="FF0000"/>
                </a:solidFill>
                <a:cs typeface="+mn-cs"/>
              </a:rPr>
              <a:t>fattori di conversione</a:t>
            </a:r>
            <a:r>
              <a:rPr lang="it-IT" sz="2400" b="0" dirty="0">
                <a:cs typeface="+mn-cs"/>
              </a:rPr>
              <a:t> servono per trasformare il valore numerico di una grandezza espresso in unità SI in unità appartenenti ad altro sistema di misura e sono </a:t>
            </a:r>
            <a:r>
              <a:rPr lang="it-IT" sz="2400" b="0" i="1" dirty="0">
                <a:cs typeface="+mn-cs"/>
              </a:rPr>
              <a:t>parametri (numeri costanti) associati </a:t>
            </a:r>
            <a:r>
              <a:rPr lang="it-IT" sz="2400" b="0" dirty="0">
                <a:cs typeface="+mn-cs"/>
              </a:rPr>
              <a:t>ad </a:t>
            </a:r>
            <a:r>
              <a:rPr lang="it-IT" sz="2400" b="0" i="1" dirty="0">
                <a:cs typeface="+mn-cs"/>
              </a:rPr>
              <a:t>unità di misura derivate, contenenti le unità di entrambi i sistemi di misura.</a:t>
            </a:r>
          </a:p>
        </p:txBody>
      </p:sp>
    </p:spTree>
    <p:extLst>
      <p:ext uri="{BB962C8B-B14F-4D97-AF65-F5344CB8AC3E}">
        <p14:creationId xmlns:p14="http://schemas.microsoft.com/office/powerpoint/2010/main" val="132130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605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FF0000"/>
                </a:solidFill>
                <a:cs typeface="+mn-cs"/>
              </a:rPr>
              <a:t>Velocità media</a:t>
            </a:r>
            <a:endParaRPr lang="it-IT" sz="280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endParaRPr lang="it-IT" sz="280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r>
              <a:rPr lang="it-IT" sz="2400" dirty="0">
                <a:cs typeface="+mn-cs"/>
              </a:rPr>
              <a:t>Si dice che un corpo è in moto quando, in tempi diversi, si trova ad occupare posizioni diverse.</a:t>
            </a:r>
          </a:p>
          <a:p>
            <a:pPr>
              <a:defRPr/>
            </a:pPr>
            <a:r>
              <a:rPr lang="it-IT" sz="2400" dirty="0">
                <a:cs typeface="+mn-cs"/>
              </a:rPr>
              <a:t>Quando al variare del tempo un corpo si mantiene sempre nella stessa posizione, si dice che si trova in uno stato di quiete.</a:t>
            </a:r>
          </a:p>
          <a:p>
            <a:pPr>
              <a:defRPr/>
            </a:pPr>
            <a:r>
              <a:rPr lang="it-IT" sz="2400" dirty="0">
                <a:cs typeface="+mn-cs"/>
              </a:rPr>
              <a:t>L'insieme delle posizioni occupate dal corpo, in tempi diversi, prende il nome di traiettoria.</a:t>
            </a:r>
          </a:p>
          <a:p>
            <a:pPr>
              <a:defRPr/>
            </a:pPr>
            <a:r>
              <a:rPr lang="it-IT" sz="2400" i="1" dirty="0">
                <a:cs typeface="+mn-cs"/>
              </a:rPr>
              <a:t>La variazione di posizione rapportata all'unità di tempo è detta velocità.</a:t>
            </a:r>
            <a:endParaRPr lang="it-IT" sz="2400" dirty="0">
              <a:cs typeface="+mn-cs"/>
            </a:endParaRPr>
          </a:p>
          <a:p>
            <a:pPr>
              <a:defRPr/>
            </a:pPr>
            <a:endParaRPr lang="it-IT" sz="2400" dirty="0">
              <a:cs typeface="+mn-cs"/>
            </a:endParaRPr>
          </a:p>
          <a:p>
            <a:pPr>
              <a:defRPr/>
            </a:pPr>
            <a:r>
              <a:rPr lang="it-IT" sz="2400" dirty="0">
                <a:cs typeface="+mn-cs"/>
              </a:rPr>
              <a:t>La posizione si misura come distanza (in m) rispetto ad un punto di riferimento, mentre il tempo si misura in secondi </a:t>
            </a:r>
            <a:r>
              <a:rPr lang="it-IT" sz="2400" i="1" dirty="0">
                <a:cs typeface="+mn-cs"/>
              </a:rPr>
              <a:t>(</a:t>
            </a:r>
            <a:r>
              <a:rPr lang="it-IT" sz="2400" i="1" dirty="0" err="1">
                <a:cs typeface="+mn-cs"/>
              </a:rPr>
              <a:t>s</a:t>
            </a:r>
            <a:r>
              <a:rPr lang="it-IT" sz="2400" i="1" dirty="0">
                <a:cs typeface="+mn-cs"/>
              </a:rPr>
              <a:t>).</a:t>
            </a:r>
            <a:endParaRPr lang="it-IT" sz="2400" dirty="0">
              <a:cs typeface="+mn-cs"/>
            </a:endParaRPr>
          </a:p>
          <a:p>
            <a:pPr>
              <a:defRPr/>
            </a:pPr>
            <a:endParaRPr lang="it-IT" sz="2400" dirty="0">
              <a:cs typeface="+mn-cs"/>
            </a:endParaRPr>
          </a:p>
          <a:p>
            <a:pPr>
              <a:defRPr/>
            </a:pPr>
            <a:r>
              <a:rPr lang="it-IT" sz="2400" dirty="0">
                <a:cs typeface="+mn-cs"/>
              </a:rPr>
              <a:t>Conseguentemente, la velocità è una grandezza derivata che si esprime in </a:t>
            </a:r>
            <a:r>
              <a:rPr lang="it-IT" sz="2400" i="1" dirty="0">
                <a:cs typeface="+mn-cs"/>
              </a:rPr>
              <a:t>m/s</a:t>
            </a:r>
            <a:r>
              <a:rPr lang="it-IT" sz="2000" i="1" dirty="0">
                <a:cs typeface="+mn-cs"/>
              </a:rPr>
              <a:t>.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37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333375"/>
            <a:ext cx="9144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dirty="0">
                <a:cs typeface="+mn-cs"/>
              </a:rPr>
              <a:t>Quando la traiettoria è descritta da una linea retta il moto è di tipo rettilineo.</a:t>
            </a:r>
          </a:p>
          <a:p>
            <a:pPr>
              <a:defRPr/>
            </a:pPr>
            <a:r>
              <a:rPr lang="it-IT" sz="2400" dirty="0">
                <a:cs typeface="+mn-cs"/>
              </a:rPr>
              <a:t>Se la velocità si mantiene sempre costante (cioè, se in tempi uguali si percorrono spazi uguali) il moto è detto </a:t>
            </a:r>
            <a:r>
              <a:rPr lang="it-IT" sz="2400" b="1" dirty="0">
                <a:cs typeface="+mn-cs"/>
              </a:rPr>
              <a:t>rettilineo uniforme</a:t>
            </a:r>
            <a:r>
              <a:rPr lang="it-IT" sz="2400" dirty="0">
                <a:cs typeface="+mn-cs"/>
              </a:rPr>
              <a:t>.</a:t>
            </a:r>
          </a:p>
          <a:p>
            <a:pPr>
              <a:defRPr/>
            </a:pPr>
            <a:endParaRPr lang="it-IT" sz="2400" dirty="0">
              <a:cs typeface="+mn-cs"/>
            </a:endParaRPr>
          </a:p>
          <a:p>
            <a:pPr>
              <a:defRPr/>
            </a:pPr>
            <a:r>
              <a:rPr lang="it-IT" sz="2400" dirty="0">
                <a:cs typeface="+mn-cs"/>
              </a:rPr>
              <a:t>Nelle nostre applicazioni il moto è </a:t>
            </a:r>
            <a:r>
              <a:rPr lang="it-IT" sz="2400" b="1" dirty="0">
                <a:cs typeface="+mn-cs"/>
              </a:rPr>
              <a:t>vario</a:t>
            </a:r>
            <a:r>
              <a:rPr lang="it-IT" sz="2400" dirty="0">
                <a:cs typeface="+mn-cs"/>
              </a:rPr>
              <a:t> per cui si calcola la  velocità media indipendentemente dalle traiettorie percorse.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902158"/>
              </p:ext>
            </p:extLst>
          </p:nvPr>
        </p:nvGraphicFramePr>
        <p:xfrm>
          <a:off x="3131840" y="3429000"/>
          <a:ext cx="2124133" cy="1419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58" name="Equation" r:id="rId3" imgW="583947" imgH="393529" progId="Equation.3">
                  <p:embed/>
                </p:oleObj>
              </mc:Choice>
              <mc:Fallback>
                <p:oleObj name="Equation" r:id="rId3" imgW="58394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429000"/>
                        <a:ext cx="2124133" cy="1419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395863"/>
              </p:ext>
            </p:extLst>
          </p:nvPr>
        </p:nvGraphicFramePr>
        <p:xfrm>
          <a:off x="251520" y="5085184"/>
          <a:ext cx="8785225" cy="1402060"/>
        </p:xfrm>
        <a:graphic>
          <a:graphicData uri="http://schemas.openxmlformats.org/drawingml/2006/table">
            <a:tbl>
              <a:tblPr/>
              <a:tblGrid>
                <a:gridCol w="2043112"/>
                <a:gridCol w="1054100"/>
                <a:gridCol w="1800225"/>
                <a:gridCol w="3887788"/>
              </a:tblGrid>
              <a:tr h="700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Velocità media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km/h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km/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h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0,278 m/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m/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r>
                        <a:rPr kumimoji="0" lang="pt-B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3,6 km/</a:t>
                      </a:r>
                      <a:r>
                        <a:rPr kumimoji="0" lang="pt-BR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h</a:t>
                      </a:r>
                      <a:endParaRPr kumimoji="0" lang="pt-B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13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0" y="404813"/>
            <a:ext cx="9144000" cy="344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800" b="1" dirty="0">
                <a:solidFill>
                  <a:srgbClr val="FF0000"/>
                </a:solidFill>
                <a:cs typeface="+mn-cs"/>
              </a:rPr>
              <a:t>Accelerazione</a:t>
            </a:r>
            <a:endParaRPr lang="it-IT" sz="2800" dirty="0">
              <a:solidFill>
                <a:srgbClr val="FF0000"/>
              </a:solidFill>
              <a:cs typeface="+mn-cs"/>
            </a:endParaRPr>
          </a:p>
          <a:p>
            <a:pPr>
              <a:defRPr/>
            </a:pPr>
            <a:endParaRPr lang="it-IT" sz="2400" dirty="0">
              <a:cs typeface="+mn-cs"/>
            </a:endParaRPr>
          </a:p>
          <a:p>
            <a:pPr>
              <a:defRPr/>
            </a:pPr>
            <a:r>
              <a:rPr lang="it-IT" sz="2400" dirty="0">
                <a:cs typeface="+mn-cs"/>
              </a:rPr>
              <a:t>In un moto vario, la variazione di velocità nell'unità di tempo è detta accelerazione. Il più semplice dei moti vari è quello in cui la velocità varia, in unità di tempo successive, di quantità uguali. In tal caso il moto è detto </a:t>
            </a:r>
            <a:r>
              <a:rPr lang="it-IT" sz="2400" u="sng" dirty="0">
                <a:cs typeface="+mn-cs"/>
              </a:rPr>
              <a:t>uniformemente accelerato</a:t>
            </a:r>
            <a:r>
              <a:rPr lang="it-IT" sz="2400" dirty="0">
                <a:cs typeface="+mn-cs"/>
              </a:rPr>
              <a:t> e l'accelerazione è costante. Questa è data dal rapporto tra la variazione di velocità (V) e l'intervallo di tempo (t) durante il quale tale variazione avviene: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0" y="5445125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>
                <a:cs typeface="+mn-cs"/>
              </a:rPr>
              <a:t>Dato che V si misura in </a:t>
            </a:r>
            <a:r>
              <a:rPr lang="it-IT" sz="2400" i="1">
                <a:cs typeface="+mn-cs"/>
              </a:rPr>
              <a:t>m/s </a:t>
            </a:r>
            <a:r>
              <a:rPr lang="it-IT" sz="2400">
                <a:cs typeface="+mn-cs"/>
              </a:rPr>
              <a:t>e t in </a:t>
            </a:r>
            <a:r>
              <a:rPr lang="it-IT" sz="2400" i="1">
                <a:cs typeface="+mn-cs"/>
              </a:rPr>
              <a:t>s, </a:t>
            </a:r>
            <a:r>
              <a:rPr lang="it-IT" sz="2400">
                <a:cs typeface="+mn-cs"/>
              </a:rPr>
              <a:t>l'accelerazione si misura in </a:t>
            </a:r>
            <a:r>
              <a:rPr lang="it-IT" sz="2400" i="1">
                <a:cs typeface="+mn-cs"/>
              </a:rPr>
              <a:t>m/s</a:t>
            </a:r>
            <a:r>
              <a:rPr lang="it-IT" sz="2400" i="1" baseline="30000">
                <a:cs typeface="+mn-cs"/>
              </a:rPr>
              <a:t>2</a:t>
            </a:r>
            <a:r>
              <a:rPr lang="it-IT" sz="2400" i="1">
                <a:cs typeface="+mn-cs"/>
              </a:rPr>
              <a:t>.</a:t>
            </a:r>
            <a:endParaRPr lang="it-IT" sz="2400">
              <a:cs typeface="+mn-cs"/>
            </a:endParaRP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0244" name="Object 12"/>
          <p:cNvGraphicFramePr>
            <a:graphicFrameLocks noChangeAspect="1"/>
          </p:cNvGraphicFramePr>
          <p:nvPr/>
        </p:nvGraphicFramePr>
        <p:xfrm>
          <a:off x="3205163" y="4005263"/>
          <a:ext cx="1655762" cy="1100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82" name="Equation" r:id="rId3" imgW="583947" imgH="393529" progId="Equation.3">
                  <p:embed/>
                </p:oleObj>
              </mc:Choice>
              <mc:Fallback>
                <p:oleObj name="Equation" r:id="rId3" imgW="58394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5163" y="4005263"/>
                        <a:ext cx="1655762" cy="1100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tangolo 1"/>
          <p:cNvSpPr/>
          <p:nvPr/>
        </p:nvSpPr>
        <p:spPr>
          <a:xfrm>
            <a:off x="683568" y="6372908"/>
            <a:ext cx="81762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2400" dirty="0" err="1"/>
              <a:t>Accellerazione</a:t>
            </a:r>
            <a:r>
              <a:rPr lang="it-IT" sz="2400" dirty="0"/>
              <a:t> di gravità g = 9,8 m/s</a:t>
            </a:r>
            <a:r>
              <a:rPr lang="it-IT" sz="2400" baseline="30000" dirty="0"/>
              <a:t>2</a:t>
            </a:r>
            <a:r>
              <a:rPr lang="it-IT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1697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188913"/>
            <a:ext cx="91440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400" b="1" dirty="0">
                <a:solidFill>
                  <a:srgbClr val="FF0000"/>
                </a:solidFill>
                <a:cs typeface="+mn-cs"/>
              </a:rPr>
              <a:t>Velocità angolare e periferica</a:t>
            </a:r>
          </a:p>
          <a:p>
            <a:pPr>
              <a:defRPr/>
            </a:pP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Quando la traiettoria è descritta da una circonferenza, il moto è detto circolare (o rotatorio). Anche in questo caso il moto è uniforme quando il punto materiale sulla circonferenza percorre angoli uguali in tempi uguali.</a:t>
            </a:r>
          </a:p>
          <a:p>
            <a:pPr>
              <a:defRPr/>
            </a:pPr>
            <a:endParaRPr lang="it-IT" sz="2000" dirty="0">
              <a:cs typeface="+mn-cs"/>
            </a:endParaRPr>
          </a:p>
          <a:p>
            <a:pPr>
              <a:defRPr/>
            </a:pPr>
            <a:r>
              <a:rPr lang="it-IT" sz="2000" dirty="0">
                <a:cs typeface="+mn-cs"/>
              </a:rPr>
              <a:t>Si deve distinguere tra "angoli percorsi" e "spazi percorsi". Questi ultimi dipendono, a parità di angolo percorso, dal raggio della circonferenza. 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284663" y="2997200"/>
            <a:ext cx="485933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cs typeface="+mn-cs"/>
              </a:rPr>
              <a:t>un punto A compie in 2 </a:t>
            </a:r>
            <a:r>
              <a:rPr lang="it-IT" sz="2000" dirty="0" err="1">
                <a:cs typeface="+mn-cs"/>
              </a:rPr>
              <a:t>s</a:t>
            </a:r>
            <a:r>
              <a:rPr lang="it-IT" sz="2000" dirty="0">
                <a:cs typeface="+mn-cs"/>
              </a:rPr>
              <a:t> un angolo di 360° (ovvero un giro completo) e percorre una distanza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2 π </a:t>
            </a:r>
            <a:r>
              <a:rPr lang="it-IT" sz="2000" dirty="0" err="1">
                <a:cs typeface="+mn-cs"/>
              </a:rPr>
              <a:t>R</a:t>
            </a:r>
            <a:r>
              <a:rPr lang="it-IT" sz="2000" dirty="0">
                <a:cs typeface="+mn-cs"/>
              </a:rPr>
              <a:t> = 2 </a:t>
            </a:r>
            <a:r>
              <a:rPr lang="en-US" sz="2000" dirty="0">
                <a:cs typeface="Arial" charset="0"/>
              </a:rPr>
              <a:t>·</a:t>
            </a:r>
            <a:r>
              <a:rPr lang="it-IT" sz="2000" dirty="0">
                <a:cs typeface="+mn-cs"/>
              </a:rPr>
              <a:t> 3,14 </a:t>
            </a:r>
            <a:r>
              <a:rPr lang="en-US" dirty="0">
                <a:cs typeface="+mn-cs"/>
              </a:rPr>
              <a:t>·</a:t>
            </a:r>
            <a:r>
              <a:rPr lang="it-IT" sz="2000" dirty="0">
                <a:cs typeface="+mn-cs"/>
              </a:rPr>
              <a:t> 0,4 = 2,51 m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con una velocità </a:t>
            </a:r>
            <a:r>
              <a:rPr lang="it-IT" sz="2000" dirty="0" smtClean="0">
                <a:cs typeface="+mn-cs"/>
              </a:rPr>
              <a:t>di</a:t>
            </a:r>
          </a:p>
          <a:p>
            <a:pPr>
              <a:defRPr/>
            </a:pPr>
            <a:r>
              <a:rPr lang="it-IT" sz="2000" dirty="0" smtClean="0">
                <a:cs typeface="+mn-cs"/>
              </a:rPr>
              <a:t>(</a:t>
            </a:r>
            <a:r>
              <a:rPr lang="it-IT" sz="2000" dirty="0">
                <a:cs typeface="+mn-cs"/>
              </a:rPr>
              <a:t>2,51 m)/(2 </a:t>
            </a:r>
            <a:r>
              <a:rPr lang="it-IT" sz="2000" dirty="0" err="1">
                <a:cs typeface="+mn-cs"/>
              </a:rPr>
              <a:t>s</a:t>
            </a:r>
            <a:r>
              <a:rPr lang="it-IT" sz="2000" dirty="0">
                <a:cs typeface="+mn-cs"/>
              </a:rPr>
              <a:t>) = 1,25 m/s.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Un altro punto B si muove con una velocità periferica superiore rispetto al precedente punto A, pari </a:t>
            </a:r>
            <a:r>
              <a:rPr lang="it-IT" sz="2000" dirty="0" smtClean="0">
                <a:cs typeface="+mn-cs"/>
              </a:rPr>
              <a:t>a</a:t>
            </a:r>
          </a:p>
          <a:p>
            <a:pPr>
              <a:defRPr/>
            </a:pPr>
            <a:r>
              <a:rPr lang="it-IT" sz="2000" dirty="0" smtClean="0">
                <a:cs typeface="+mn-cs"/>
              </a:rPr>
              <a:t>(</a:t>
            </a:r>
            <a:r>
              <a:rPr lang="it-IT" sz="2000" dirty="0">
                <a:cs typeface="+mn-cs"/>
              </a:rPr>
              <a:t>3,77 m)/(2 </a:t>
            </a:r>
            <a:r>
              <a:rPr lang="it-IT" sz="2000" dirty="0" err="1">
                <a:cs typeface="+mn-cs"/>
              </a:rPr>
              <a:t>s</a:t>
            </a:r>
            <a:r>
              <a:rPr lang="it-IT" sz="2000" dirty="0">
                <a:cs typeface="+mn-cs"/>
              </a:rPr>
              <a:t>) = 1,88 m/s.</a:t>
            </a:r>
          </a:p>
          <a:p>
            <a:pPr>
              <a:defRPr/>
            </a:pPr>
            <a:r>
              <a:rPr lang="it-IT" sz="2000" dirty="0">
                <a:cs typeface="+mn-cs"/>
              </a:rPr>
              <a:t>Tuttavia la velocità con cui variano gli angoli è la medesima</a:t>
            </a:r>
          </a:p>
        </p:txBody>
      </p:sp>
      <p:pic>
        <p:nvPicPr>
          <p:cNvPr id="12291" name="Picture 4" descr="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" t="4631" r="2556" b="3580"/>
          <a:stretch>
            <a:fillRect/>
          </a:stretch>
        </p:blipFill>
        <p:spPr bwMode="auto">
          <a:xfrm>
            <a:off x="0" y="3113088"/>
            <a:ext cx="4103688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1532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0" y="116632"/>
            <a:ext cx="9144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2000" b="0" dirty="0">
                <a:cs typeface="+mn-cs"/>
              </a:rPr>
              <a:t>La velocità angolare esprime il rapporto tra l'angolo relativo all'arco di circonferenza percorso dal punto e l'intervallo di tempo, t, richiesto per svolgere tale percorso.</a:t>
            </a:r>
          </a:p>
          <a:p>
            <a:pPr>
              <a:defRPr/>
            </a:pPr>
            <a:r>
              <a:rPr lang="it-IT" sz="2000" b="0" dirty="0" smtClean="0">
                <a:cs typeface="+mn-cs"/>
              </a:rPr>
              <a:t>Nel </a:t>
            </a:r>
            <a:r>
              <a:rPr lang="it-IT" sz="2000" b="0" dirty="0">
                <a:cs typeface="+mn-cs"/>
              </a:rPr>
              <a:t>sistema SI gli angoli si misurano in radianti </a:t>
            </a:r>
            <a:r>
              <a:rPr lang="it-IT" sz="2000" b="0" i="1" dirty="0">
                <a:cs typeface="+mn-cs"/>
              </a:rPr>
              <a:t>(</a:t>
            </a:r>
            <a:r>
              <a:rPr lang="it-IT" sz="2000" b="0" i="1" dirty="0" err="1">
                <a:cs typeface="+mn-cs"/>
              </a:rPr>
              <a:t>rad</a:t>
            </a:r>
            <a:r>
              <a:rPr lang="it-IT" sz="2000" b="0" i="1" dirty="0">
                <a:cs typeface="+mn-cs"/>
              </a:rPr>
              <a:t>); </a:t>
            </a:r>
            <a:r>
              <a:rPr lang="it-IT" sz="2000" b="0" dirty="0">
                <a:cs typeface="+mn-cs"/>
              </a:rPr>
              <a:t>tale unità esprime il rapporto tra la lunghezza dell'arco sotteso dall'angolo e la misura del raggio </a:t>
            </a:r>
            <a:r>
              <a:rPr lang="it-IT" sz="2000" b="0" dirty="0" err="1">
                <a:cs typeface="+mn-cs"/>
              </a:rPr>
              <a:t>R</a:t>
            </a:r>
            <a:r>
              <a:rPr lang="it-IT" sz="2000" b="0" dirty="0">
                <a:cs typeface="+mn-cs"/>
              </a:rPr>
              <a:t> della circonferenza. In definitiva, pertanto, nel sistema SI la velocità angolare </a:t>
            </a:r>
            <a:r>
              <a:rPr lang="it-IT" sz="2000" b="0" dirty="0" err="1">
                <a:cs typeface="+mn-cs"/>
              </a:rPr>
              <a:t>ω</a:t>
            </a:r>
            <a:r>
              <a:rPr lang="it-IT" sz="2000" b="0" dirty="0">
                <a:cs typeface="+mn-cs"/>
              </a:rPr>
              <a:t> si misura in </a:t>
            </a:r>
            <a:r>
              <a:rPr lang="it-IT" sz="2000" b="0" i="1" dirty="0" err="1">
                <a:cs typeface="+mn-cs"/>
              </a:rPr>
              <a:t>rad</a:t>
            </a:r>
            <a:r>
              <a:rPr lang="it-IT" sz="2000" b="0" i="1" dirty="0">
                <a:cs typeface="+mn-cs"/>
              </a:rPr>
              <a:t>/s.</a:t>
            </a:r>
            <a:endParaRPr lang="it-IT" sz="2000" b="0" dirty="0">
              <a:cs typeface="+mn-cs"/>
            </a:endParaRPr>
          </a:p>
          <a:p>
            <a:pPr>
              <a:defRPr/>
            </a:pPr>
            <a:r>
              <a:rPr lang="it-IT" sz="2000" b="0" dirty="0">
                <a:cs typeface="+mn-cs"/>
              </a:rPr>
              <a:t>Per l'angolo giro la misura in radianti corrisponde a</a:t>
            </a:r>
          </a:p>
          <a:p>
            <a:pPr>
              <a:defRPr/>
            </a:pPr>
            <a:r>
              <a:rPr lang="it-IT" sz="2000" b="0" dirty="0">
                <a:cs typeface="+mn-cs"/>
              </a:rPr>
              <a:t>E l</a:t>
            </a:r>
            <a:r>
              <a:rPr lang="ja-JP" altLang="it-IT" sz="2000" b="0" dirty="0">
                <a:latin typeface="Arial"/>
                <a:cs typeface="+mn-cs"/>
              </a:rPr>
              <a:t>’</a:t>
            </a:r>
            <a:r>
              <a:rPr lang="it-IT" sz="2000" b="0" dirty="0">
                <a:cs typeface="+mn-cs"/>
              </a:rPr>
              <a:t>intervallo di tempo per un giro è detto periodo T 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33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84268"/>
              </p:ext>
            </p:extLst>
          </p:nvPr>
        </p:nvGraphicFramePr>
        <p:xfrm>
          <a:off x="5868144" y="2189237"/>
          <a:ext cx="2663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99" name="Equation" r:id="rId3" imgW="1079032" imgH="177723" progId="Equation.3">
                  <p:embed/>
                </p:oleObj>
              </mc:Choice>
              <mc:Fallback>
                <p:oleObj name="Equation" r:id="rId3" imgW="1079032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189237"/>
                        <a:ext cx="26638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33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319636"/>
              </p:ext>
            </p:extLst>
          </p:nvPr>
        </p:nvGraphicFramePr>
        <p:xfrm>
          <a:off x="5076056" y="2708920"/>
          <a:ext cx="194468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800" name="Equation" r:id="rId5" imgW="800447" imgH="393871" progId="Equation.3">
                  <p:embed/>
                </p:oleObj>
              </mc:Choice>
              <mc:Fallback>
                <p:oleObj name="Equation" r:id="rId5" imgW="800447" imgH="3938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708920"/>
                        <a:ext cx="1944687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it-IT">
              <a:cs typeface="+mn-cs"/>
            </a:endParaRPr>
          </a:p>
        </p:txBody>
      </p:sp>
      <p:graphicFrame>
        <p:nvGraphicFramePr>
          <p:cNvPr id="133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26341"/>
              </p:ext>
            </p:extLst>
          </p:nvPr>
        </p:nvGraphicFramePr>
        <p:xfrm>
          <a:off x="3203848" y="4005064"/>
          <a:ext cx="3036887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801" name="Equation" r:id="rId7" imgW="1205977" imgH="393529" progId="Equation.3">
                  <p:embed/>
                </p:oleObj>
              </mc:Choice>
              <mc:Fallback>
                <p:oleObj name="Equation" r:id="rId7" imgW="120597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05064"/>
                        <a:ext cx="3036887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251520" y="3573016"/>
            <a:ext cx="84978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000" b="0" dirty="0">
                <a:cs typeface="+mn-cs"/>
              </a:rPr>
              <a:t>la velocità legata alla variazione degli spazi percorsi è detta velocità periferica ed è data da: 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035264"/>
              </p:ext>
            </p:extLst>
          </p:nvPr>
        </p:nvGraphicFramePr>
        <p:xfrm>
          <a:off x="31157" y="5151140"/>
          <a:ext cx="8785225" cy="1706860"/>
        </p:xfrm>
        <a:graphic>
          <a:graphicData uri="http://schemas.openxmlformats.org/drawingml/2006/table">
            <a:tbl>
              <a:tblPr/>
              <a:tblGrid>
                <a:gridCol w="2043112"/>
                <a:gridCol w="1054100"/>
                <a:gridCol w="1800225"/>
                <a:gridCol w="3887788"/>
              </a:tblGrid>
              <a:tr h="7009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Grandezza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Misura SI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Altre unità di misura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Fattori di conversione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Velocità angolare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rad/s</a:t>
                      </a:r>
                      <a:endParaRPr kumimoji="0" lang="it-IT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giri/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min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Hz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rad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9,55 giri/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min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Times New Roman" charset="0"/>
                        <a:cs typeface="Verdana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giri/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min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0,105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rad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1 Hz = 60 giri/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min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 = 6,28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rad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/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Times New Roman" charset="0"/>
                          <a:cs typeface="Verdana" charset="0"/>
                        </a:rPr>
                        <a:t>s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charset="0"/>
                        <a:cs typeface="Verdana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88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4237</TotalTime>
  <Words>3643</Words>
  <Application>Microsoft Macintosh PowerPoint</Application>
  <PresentationFormat>Presentazione su schermo (4:3)</PresentationFormat>
  <Paragraphs>329</Paragraphs>
  <Slides>29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1" baseType="lpstr">
      <vt:lpstr>Struttura predefinita</vt:lpstr>
      <vt:lpstr>Equation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>Università di Padova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Dip. TESAF</dc:creator>
  <cp:lastModifiedBy>Luigi Sartori</cp:lastModifiedBy>
  <cp:revision>121</cp:revision>
  <dcterms:created xsi:type="dcterms:W3CDTF">2002-11-26T09:03:52Z</dcterms:created>
  <dcterms:modified xsi:type="dcterms:W3CDTF">2014-03-04T07:07:59Z</dcterms:modified>
</cp:coreProperties>
</file>