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0" r:id="rId4"/>
    <p:sldId id="272" r:id="rId5"/>
    <p:sldId id="262" r:id="rId6"/>
    <p:sldId id="263" r:id="rId7"/>
    <p:sldId id="271" r:id="rId8"/>
    <p:sldId id="264" r:id="rId9"/>
    <p:sldId id="266" r:id="rId10"/>
    <p:sldId id="275" r:id="rId11"/>
    <p:sldId id="267" r:id="rId12"/>
    <p:sldId id="287" r:id="rId13"/>
    <p:sldId id="259" r:id="rId14"/>
    <p:sldId id="273" r:id="rId15"/>
    <p:sldId id="274" r:id="rId16"/>
    <p:sldId id="268" r:id="rId17"/>
    <p:sldId id="286" r:id="rId18"/>
    <p:sldId id="270" r:id="rId19"/>
    <p:sldId id="276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77" r:id="rId28"/>
    <p:sldId id="278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016" y="-8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3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21.png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3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24011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Il test di ipotesi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39" name="Rectangle 438"/>
          <p:cNvSpPr/>
          <p:nvPr/>
        </p:nvSpPr>
        <p:spPr>
          <a:xfrm>
            <a:off x="304800" y="1219200"/>
            <a:ext cx="45351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Cuore della statistica inferenziale!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1" y="2281535"/>
            <a:ext cx="8839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Fino a questo momento abbiamo solo </a:t>
            </a:r>
            <a:r>
              <a:rPr lang="it-IT" sz="2400" b="1" dirty="0" smtClean="0"/>
              <a:t>descritto</a:t>
            </a:r>
            <a:r>
              <a:rPr lang="it-IT" sz="2400" dirty="0" smtClean="0"/>
              <a:t> popolazioni  o campioni</a:t>
            </a:r>
          </a:p>
          <a:p>
            <a:pPr algn="ctr"/>
            <a:r>
              <a:rPr lang="it-IT" sz="2400" dirty="0" smtClean="0"/>
              <a:t>o</a:t>
            </a:r>
          </a:p>
          <a:p>
            <a:r>
              <a:rPr lang="it-IT" sz="2400" dirty="0" smtClean="0"/>
              <a:t>stimato parametri della popolazione usando campioni (e.g. intervalli di confidenza)</a:t>
            </a:r>
          </a:p>
        </p:txBody>
      </p:sp>
      <p:sp>
        <p:nvSpPr>
          <p:cNvPr id="9" name="Rectangle 8"/>
          <p:cNvSpPr/>
          <p:nvPr/>
        </p:nvSpPr>
        <p:spPr>
          <a:xfrm>
            <a:off x="304800" y="5558135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Ora siamo pronti per testare vere ipotesi sulle popolazioni!</a:t>
            </a:r>
          </a:p>
        </p:txBody>
      </p:sp>
      <p:sp>
        <p:nvSpPr>
          <p:cNvPr id="10" name="Down Arrow 9"/>
          <p:cNvSpPr/>
          <p:nvPr/>
        </p:nvSpPr>
        <p:spPr>
          <a:xfrm>
            <a:off x="4114800" y="4114800"/>
            <a:ext cx="685800" cy="106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6284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dirty="0" err="1" smtClean="0"/>
              <a:t>Livello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significatività</a:t>
            </a:r>
            <a:r>
              <a:rPr lang="en-US" sz="2800" dirty="0" smtClean="0"/>
              <a:t> (alpha) 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" name="Rectangle 9"/>
          <p:cNvSpPr/>
          <p:nvPr/>
        </p:nvSpPr>
        <p:spPr>
          <a:xfrm>
            <a:off x="457200" y="1066800"/>
            <a:ext cx="8458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sv-SE" sz="2200" dirty="0" err="1" smtClean="0"/>
              <a:t>Devo</a:t>
            </a:r>
            <a:r>
              <a:rPr lang="sv-SE" sz="2200" dirty="0" smtClean="0"/>
              <a:t> </a:t>
            </a:r>
            <a:r>
              <a:rPr lang="sv-SE" sz="2200" dirty="0" err="1" smtClean="0"/>
              <a:t>definire</a:t>
            </a:r>
            <a:r>
              <a:rPr lang="sv-SE" sz="2200" dirty="0" smtClean="0"/>
              <a:t> a priori </a:t>
            </a:r>
            <a:r>
              <a:rPr lang="sv-SE" sz="2200" dirty="0" err="1" smtClean="0"/>
              <a:t>una</a:t>
            </a:r>
            <a:r>
              <a:rPr lang="sv-SE" sz="2200" dirty="0" smtClean="0"/>
              <a:t> </a:t>
            </a:r>
            <a:r>
              <a:rPr lang="sv-SE" sz="2200" dirty="0" err="1" smtClean="0"/>
              <a:t>probabilità</a:t>
            </a:r>
            <a:r>
              <a:rPr lang="sv-SE" sz="2200" dirty="0" smtClean="0"/>
              <a:t> (</a:t>
            </a:r>
            <a:r>
              <a:rPr lang="sv-SE" sz="2200" dirty="0" err="1" smtClean="0"/>
              <a:t>alpha</a:t>
            </a:r>
            <a:r>
              <a:rPr lang="sv-SE" sz="2200" dirty="0" smtClean="0"/>
              <a:t>) per </a:t>
            </a:r>
            <a:r>
              <a:rPr lang="sv-SE" sz="2200" dirty="0" err="1" smtClean="0"/>
              <a:t>rifiutare</a:t>
            </a:r>
            <a:r>
              <a:rPr lang="sv-SE" sz="2200" dirty="0" smtClean="0"/>
              <a:t> </a:t>
            </a:r>
            <a:r>
              <a:rPr lang="sv-SE" sz="2200" dirty="0" err="1" smtClean="0"/>
              <a:t>l’ipotesi</a:t>
            </a:r>
            <a:r>
              <a:rPr lang="sv-SE" sz="2200" dirty="0" smtClean="0"/>
              <a:t> </a:t>
            </a:r>
            <a:r>
              <a:rPr lang="sv-SE" sz="2200" dirty="0" err="1" smtClean="0"/>
              <a:t>nulla</a:t>
            </a:r>
            <a:endParaRPr lang="en-US" sz="2200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457200" y="2438400"/>
            <a:ext cx="8382000" cy="769441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sv-SE" sz="2200" b="1" dirty="0" smtClean="0"/>
              <a:t>Il </a:t>
            </a:r>
            <a:r>
              <a:rPr lang="sv-SE" sz="2200" b="1" dirty="0" err="1" smtClean="0"/>
              <a:t>livello</a:t>
            </a:r>
            <a:r>
              <a:rPr lang="sv-SE" sz="2200" b="1" dirty="0" smtClean="0"/>
              <a:t> di </a:t>
            </a:r>
            <a:r>
              <a:rPr lang="sv-SE" sz="2200" b="1" dirty="0" err="1" smtClean="0"/>
              <a:t>significatività</a:t>
            </a:r>
            <a:r>
              <a:rPr lang="sv-SE" sz="2200" b="1" dirty="0" smtClean="0"/>
              <a:t> di </a:t>
            </a:r>
            <a:r>
              <a:rPr lang="sv-SE" sz="2200" b="1" dirty="0" err="1" smtClean="0"/>
              <a:t>un</a:t>
            </a:r>
            <a:r>
              <a:rPr lang="sv-SE" sz="2200" b="1" dirty="0" smtClean="0"/>
              <a:t> test: </a:t>
            </a:r>
            <a:r>
              <a:rPr lang="sv-SE" sz="2200" b="1" dirty="0" err="1" smtClean="0"/>
              <a:t>probabilità</a:t>
            </a:r>
            <a:r>
              <a:rPr lang="sv-SE" sz="2200" b="1" dirty="0" smtClean="0"/>
              <a:t> di </a:t>
            </a:r>
            <a:r>
              <a:rPr lang="sv-SE" sz="2200" b="1" dirty="0" err="1" smtClean="0"/>
              <a:t>rifiutare</a:t>
            </a:r>
            <a:r>
              <a:rPr lang="sv-SE" sz="2200" b="1" dirty="0" smtClean="0"/>
              <a:t> H</a:t>
            </a:r>
            <a:r>
              <a:rPr lang="sv-SE" sz="2200" b="1" baseline="-25000" dirty="0" smtClean="0"/>
              <a:t>0</a:t>
            </a:r>
            <a:r>
              <a:rPr lang="sv-SE" sz="2200" b="1" dirty="0" smtClean="0"/>
              <a:t>, </a:t>
            </a:r>
            <a:r>
              <a:rPr lang="sv-SE" sz="2200" b="1" dirty="0" err="1" smtClean="0"/>
              <a:t>quando</a:t>
            </a:r>
            <a:r>
              <a:rPr lang="sv-SE" sz="2200" b="1" dirty="0" smtClean="0"/>
              <a:t> in </a:t>
            </a:r>
            <a:r>
              <a:rPr lang="sv-SE" sz="2200" b="1" dirty="0" err="1" smtClean="0"/>
              <a:t>realtà</a:t>
            </a:r>
            <a:r>
              <a:rPr lang="sv-SE" sz="2200" b="1" dirty="0" smtClean="0"/>
              <a:t> è </a:t>
            </a:r>
            <a:r>
              <a:rPr lang="sv-SE" sz="2200" b="1" dirty="0" err="1" smtClean="0"/>
              <a:t>vera</a:t>
            </a:r>
            <a:r>
              <a:rPr lang="sv-SE" sz="2200" b="1" dirty="0" smtClean="0"/>
              <a:t> (</a:t>
            </a:r>
            <a:r>
              <a:rPr lang="sv-SE" sz="2200" b="1" dirty="0" err="1" smtClean="0"/>
              <a:t>quanto</a:t>
            </a:r>
            <a:r>
              <a:rPr lang="sv-SE" sz="2200" b="1" dirty="0" smtClean="0"/>
              <a:t> </a:t>
            </a:r>
            <a:r>
              <a:rPr lang="sv-SE" sz="2200" b="1" dirty="0" err="1" smtClean="0"/>
              <a:t>confidenti</a:t>
            </a:r>
            <a:r>
              <a:rPr lang="sv-SE" sz="2200" b="1" dirty="0" smtClean="0"/>
              <a:t> </a:t>
            </a:r>
            <a:r>
              <a:rPr lang="sv-SE" sz="2200" b="1" dirty="0" err="1" smtClean="0"/>
              <a:t>siamo</a:t>
            </a:r>
            <a:r>
              <a:rPr lang="sv-SE" sz="2200" b="1" dirty="0" smtClean="0"/>
              <a:t> </a:t>
            </a:r>
            <a:r>
              <a:rPr lang="sv-SE" sz="2200" b="1" dirty="0" err="1" smtClean="0"/>
              <a:t>nelle</a:t>
            </a:r>
            <a:r>
              <a:rPr lang="sv-SE" sz="2200" b="1" dirty="0" smtClean="0"/>
              <a:t> </a:t>
            </a:r>
            <a:r>
              <a:rPr lang="sv-SE" sz="2200" b="1" dirty="0" err="1" smtClean="0"/>
              <a:t>nostre</a:t>
            </a:r>
            <a:r>
              <a:rPr lang="sv-SE" sz="2200" b="1" dirty="0" smtClean="0"/>
              <a:t> </a:t>
            </a:r>
            <a:r>
              <a:rPr lang="sv-SE" sz="2200" b="1" dirty="0" err="1" smtClean="0"/>
              <a:t>conclusioni</a:t>
            </a:r>
            <a:r>
              <a:rPr lang="sv-SE" sz="2200" b="1" dirty="0" smtClean="0"/>
              <a:t>?) </a:t>
            </a:r>
            <a:endParaRPr lang="en-US" sz="2200" b="1" dirty="0" smtClean="0"/>
          </a:p>
        </p:txBody>
      </p:sp>
      <p:sp>
        <p:nvSpPr>
          <p:cNvPr id="13" name="Down Arrow 12"/>
          <p:cNvSpPr/>
          <p:nvPr/>
        </p:nvSpPr>
        <p:spPr>
          <a:xfrm>
            <a:off x="4419600" y="1600200"/>
            <a:ext cx="3810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200"/>
          </a:p>
        </p:txBody>
      </p:sp>
      <p:sp>
        <p:nvSpPr>
          <p:cNvPr id="15" name="Rectangle 14"/>
          <p:cNvSpPr/>
          <p:nvPr/>
        </p:nvSpPr>
        <p:spPr>
          <a:xfrm>
            <a:off x="457200" y="3607713"/>
            <a:ext cx="8458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sv-SE" sz="2200" dirty="0" err="1" smtClean="0"/>
              <a:t>Più</a:t>
            </a:r>
            <a:r>
              <a:rPr lang="sv-SE" sz="2200" dirty="0" smtClean="0"/>
              <a:t> piccola è </a:t>
            </a:r>
            <a:r>
              <a:rPr lang="sv-SE" sz="2200" dirty="0" err="1" smtClean="0"/>
              <a:t>alpha</a:t>
            </a:r>
            <a:r>
              <a:rPr lang="sv-SE" sz="2200" dirty="0" smtClean="0"/>
              <a:t> </a:t>
            </a:r>
            <a:r>
              <a:rPr lang="sv-SE" sz="2200" dirty="0" err="1" smtClean="0"/>
              <a:t>maggiore</a:t>
            </a:r>
            <a:r>
              <a:rPr lang="sv-SE" sz="2200" dirty="0" smtClean="0"/>
              <a:t> </a:t>
            </a:r>
            <a:r>
              <a:rPr lang="sv-SE" sz="2200" dirty="0" err="1" smtClean="0"/>
              <a:t>sarà</a:t>
            </a:r>
            <a:r>
              <a:rPr lang="sv-SE" sz="2200" dirty="0" smtClean="0"/>
              <a:t> la </a:t>
            </a:r>
            <a:r>
              <a:rPr lang="sv-SE" sz="2200" dirty="0" err="1" smtClean="0"/>
              <a:t>certezza</a:t>
            </a:r>
            <a:r>
              <a:rPr lang="sv-SE" sz="2200" dirty="0" smtClean="0"/>
              <a:t> </a:t>
            </a:r>
            <a:r>
              <a:rPr lang="sv-SE" sz="2200" dirty="0" err="1" smtClean="0"/>
              <a:t>nel</a:t>
            </a:r>
            <a:r>
              <a:rPr lang="sv-SE" sz="2200" dirty="0" smtClean="0"/>
              <a:t> </a:t>
            </a:r>
            <a:r>
              <a:rPr lang="sv-SE" sz="2200" dirty="0" err="1" smtClean="0"/>
              <a:t>rifiutare</a:t>
            </a:r>
            <a:r>
              <a:rPr lang="sv-SE" sz="2200" dirty="0" smtClean="0"/>
              <a:t> </a:t>
            </a:r>
            <a:r>
              <a:rPr lang="sv-SE" sz="2200" dirty="0" err="1" smtClean="0"/>
              <a:t>l’ipotesi</a:t>
            </a:r>
            <a:r>
              <a:rPr lang="sv-SE" sz="2200" dirty="0" smtClean="0"/>
              <a:t> </a:t>
            </a:r>
            <a:r>
              <a:rPr lang="sv-SE" sz="2200" dirty="0" err="1" smtClean="0"/>
              <a:t>nulla</a:t>
            </a:r>
            <a:endParaRPr lang="en-US" sz="2200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457200" y="4807803"/>
            <a:ext cx="6172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sv-SE" sz="2400" b="1" dirty="0" err="1" smtClean="0">
                <a:solidFill>
                  <a:srgbClr val="FF0000"/>
                </a:solidFill>
              </a:rPr>
              <a:t>Valori</a:t>
            </a:r>
            <a:r>
              <a:rPr lang="sv-SE" sz="2400" b="1" dirty="0" smtClean="0">
                <a:solidFill>
                  <a:srgbClr val="FF0000"/>
                </a:solidFill>
              </a:rPr>
              <a:t> </a:t>
            </a:r>
            <a:r>
              <a:rPr lang="sv-SE" sz="2400" b="1" dirty="0" err="1" smtClean="0">
                <a:solidFill>
                  <a:srgbClr val="FF0000"/>
                </a:solidFill>
              </a:rPr>
              <a:t>usuali</a:t>
            </a:r>
            <a:r>
              <a:rPr lang="sv-SE" sz="2400" b="1" dirty="0" smtClean="0">
                <a:solidFill>
                  <a:srgbClr val="FF0000"/>
                </a:solidFill>
              </a:rPr>
              <a:t> </a:t>
            </a:r>
            <a:r>
              <a:rPr lang="sv-SE" sz="2400" b="1" dirty="0" err="1" smtClean="0">
                <a:solidFill>
                  <a:srgbClr val="FF0000"/>
                </a:solidFill>
              </a:rPr>
              <a:t>sono</a:t>
            </a:r>
            <a:r>
              <a:rPr lang="sv-SE" sz="2400" b="1" dirty="0" smtClean="0">
                <a:solidFill>
                  <a:srgbClr val="FF0000"/>
                </a:solidFill>
              </a:rPr>
              <a:t> 10%, 5%, 1%, 0.1%</a:t>
            </a:r>
            <a:endParaRPr lang="en-US" sz="2400" b="1" dirty="0" smtClean="0">
              <a:solidFill>
                <a:srgbClr val="FF0000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505200" y="4800600"/>
            <a:ext cx="990600" cy="4572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ctangle 11"/>
          <p:cNvSpPr/>
          <p:nvPr/>
        </p:nvSpPr>
        <p:spPr>
          <a:xfrm>
            <a:off x="2971800" y="5334000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sv-SE" sz="2000" dirty="0" smtClean="0"/>
              <a:t>I </a:t>
            </a:r>
            <a:r>
              <a:rPr lang="sv-SE" sz="2000" dirty="0" err="1" smtClean="0"/>
              <a:t>valori</a:t>
            </a:r>
            <a:r>
              <a:rPr lang="sv-SE" sz="2000" dirty="0" smtClean="0"/>
              <a:t> </a:t>
            </a:r>
            <a:r>
              <a:rPr lang="sv-SE" sz="2000" dirty="0" err="1" smtClean="0"/>
              <a:t>più</a:t>
            </a:r>
            <a:r>
              <a:rPr lang="sv-SE" sz="2000" dirty="0" smtClean="0"/>
              <a:t> </a:t>
            </a:r>
            <a:r>
              <a:rPr lang="sv-SE" sz="2000" dirty="0" err="1" smtClean="0"/>
              <a:t>comuni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14253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dirty="0" err="1" smtClean="0"/>
              <a:t>Esempio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" name="Rectangle 9"/>
          <p:cNvSpPr/>
          <p:nvPr/>
        </p:nvSpPr>
        <p:spPr>
          <a:xfrm>
            <a:off x="5867400" y="1364159"/>
            <a:ext cx="2819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sv-SE" sz="2200" dirty="0" smtClean="0"/>
              <a:t>Il </a:t>
            </a:r>
            <a:r>
              <a:rPr lang="sv-SE" sz="2200" dirty="0" err="1" smtClean="0"/>
              <a:t>campione</a:t>
            </a:r>
            <a:r>
              <a:rPr lang="sv-SE" sz="2200" dirty="0" smtClean="0"/>
              <a:t> ha </a:t>
            </a:r>
            <a:r>
              <a:rPr lang="sv-SE" sz="2200" dirty="0" err="1" smtClean="0"/>
              <a:t>una</a:t>
            </a:r>
            <a:endParaRPr lang="sv-SE" sz="2200" dirty="0" smtClean="0"/>
          </a:p>
          <a:p>
            <a:pPr algn="ctr" fontAlgn="base"/>
            <a:r>
              <a:rPr lang="sv-SE" sz="2200" dirty="0" smtClean="0"/>
              <a:t>media di 172 (n=10)</a:t>
            </a:r>
            <a:endParaRPr lang="en-US" sz="2200" dirty="0" smtClean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295400" y="5313363"/>
          <a:ext cx="1860550" cy="1265237"/>
        </p:xfrm>
        <a:graphic>
          <a:graphicData uri="http://schemas.openxmlformats.org/presentationml/2006/ole">
            <p:oleObj spid="_x0000_s23554" name="Ekvation" r:id="rId3" imgW="672840" imgH="622080" progId="Equation.3">
              <p:embed/>
            </p:oleObj>
          </a:graphicData>
        </a:graphic>
      </p:graphicFrame>
      <p:sp>
        <p:nvSpPr>
          <p:cNvPr id="9" name="Right Arrow 8"/>
          <p:cNvSpPr/>
          <p:nvPr/>
        </p:nvSpPr>
        <p:spPr>
          <a:xfrm>
            <a:off x="3657600" y="5338465"/>
            <a:ext cx="14478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ctangle 10"/>
          <p:cNvSpPr/>
          <p:nvPr/>
        </p:nvSpPr>
        <p:spPr>
          <a:xfrm>
            <a:off x="5486400" y="5334000"/>
            <a:ext cx="3352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 err="1" smtClean="0"/>
              <a:t>Quale</a:t>
            </a:r>
            <a:r>
              <a:rPr lang="sv-SE" sz="2400" dirty="0" smtClean="0"/>
              <a:t> </a:t>
            </a:r>
            <a:r>
              <a:rPr lang="sv-SE" sz="2400" dirty="0" err="1" smtClean="0"/>
              <a:t>alpha</a:t>
            </a:r>
            <a:r>
              <a:rPr lang="sv-SE" sz="2400" dirty="0" smtClean="0"/>
              <a:t> </a:t>
            </a:r>
            <a:r>
              <a:rPr lang="sv-SE" sz="2400" dirty="0" err="1" smtClean="0"/>
              <a:t>volete</a:t>
            </a:r>
            <a:r>
              <a:rPr lang="sv-SE" sz="2400" dirty="0" smtClean="0"/>
              <a:t>?</a:t>
            </a:r>
            <a:endParaRPr lang="it-IT" sz="2400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228600" y="1295400"/>
            <a:ext cx="6172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sv-SE" sz="2400" dirty="0" smtClean="0"/>
              <a:t>H</a:t>
            </a:r>
            <a:r>
              <a:rPr lang="sv-SE" sz="2400" baseline="-25000" dirty="0" smtClean="0"/>
              <a:t>0</a:t>
            </a:r>
            <a:r>
              <a:rPr lang="sv-SE" sz="2400" dirty="0" smtClean="0"/>
              <a:t>: </a:t>
            </a:r>
            <a:r>
              <a:rPr lang="en-US" sz="2400" dirty="0" smtClean="0"/>
              <a:t>Il </a:t>
            </a:r>
            <a:r>
              <a:rPr lang="en-US" sz="2400" dirty="0" err="1" smtClean="0"/>
              <a:t>campione</a:t>
            </a:r>
            <a:r>
              <a:rPr lang="en-US" sz="2400" dirty="0" smtClean="0"/>
              <a:t> ha </a:t>
            </a:r>
            <a:r>
              <a:rPr lang="en-US" sz="2400" dirty="0" err="1" smtClean="0"/>
              <a:t>una</a:t>
            </a:r>
            <a:r>
              <a:rPr lang="en-US" sz="2400" dirty="0" smtClean="0"/>
              <a:t> media = </a:t>
            </a:r>
            <a:r>
              <a:rPr lang="sv-SE" sz="2400" dirty="0" smtClean="0"/>
              <a:t>175</a:t>
            </a:r>
          </a:p>
          <a:p>
            <a:pPr fontAlgn="base"/>
            <a:endParaRPr lang="sv-SE" sz="2400" dirty="0" smtClean="0"/>
          </a:p>
          <a:p>
            <a:pPr fontAlgn="base"/>
            <a:r>
              <a:rPr lang="en-US" sz="2400" dirty="0" err="1" smtClean="0"/>
              <a:t>TRE</a:t>
            </a:r>
            <a:r>
              <a:rPr lang="en-US" sz="2400" dirty="0" smtClean="0"/>
              <a:t> </a:t>
            </a:r>
            <a:r>
              <a:rPr lang="en-US" sz="2400" dirty="0" err="1" smtClean="0"/>
              <a:t>IPOTESI</a:t>
            </a:r>
            <a:r>
              <a:rPr lang="en-US" sz="2400" dirty="0" smtClean="0"/>
              <a:t> ALTERNATIVE </a:t>
            </a:r>
            <a:r>
              <a:rPr lang="en-US" sz="2400" dirty="0" err="1" smtClean="0"/>
              <a:t>POSSIBILI</a:t>
            </a:r>
            <a:r>
              <a:rPr lang="en-US" sz="2400" dirty="0" smtClean="0"/>
              <a:t>:</a:t>
            </a:r>
            <a:endParaRPr lang="sv-SE" sz="2400" dirty="0" smtClean="0"/>
          </a:p>
          <a:p>
            <a:pPr fontAlgn="base"/>
            <a:r>
              <a:rPr lang="en-US" sz="2400" dirty="0" smtClean="0"/>
              <a:t>H</a:t>
            </a:r>
            <a:r>
              <a:rPr lang="en-US" sz="2400" baseline="-25000" dirty="0" smtClean="0"/>
              <a:t>a</a:t>
            </a:r>
            <a:r>
              <a:rPr lang="en-US" sz="2400" dirty="0" smtClean="0"/>
              <a:t>: Il </a:t>
            </a:r>
            <a:r>
              <a:rPr lang="en-US" sz="2400" dirty="0" err="1" smtClean="0"/>
              <a:t>campione</a:t>
            </a:r>
            <a:r>
              <a:rPr lang="en-US" sz="2400" dirty="0" smtClean="0"/>
              <a:t> ha </a:t>
            </a:r>
            <a:r>
              <a:rPr lang="en-US" sz="2400" dirty="0" err="1" smtClean="0"/>
              <a:t>una</a:t>
            </a:r>
            <a:r>
              <a:rPr lang="en-US" sz="2400" dirty="0" smtClean="0"/>
              <a:t> media ≠ </a:t>
            </a:r>
            <a:r>
              <a:rPr lang="sv-SE" sz="2400" dirty="0" smtClean="0"/>
              <a:t>175</a:t>
            </a:r>
            <a:r>
              <a:rPr lang="en-US" sz="2400" dirty="0" smtClean="0"/>
              <a:t> </a:t>
            </a:r>
          </a:p>
          <a:p>
            <a:pPr fontAlgn="base"/>
            <a:r>
              <a:rPr lang="en-US" sz="2400" dirty="0" smtClean="0"/>
              <a:t>H</a:t>
            </a:r>
            <a:r>
              <a:rPr lang="en-US" sz="2400" baseline="-25000" dirty="0" smtClean="0"/>
              <a:t>a</a:t>
            </a:r>
            <a:r>
              <a:rPr lang="en-US" sz="2400" dirty="0" smtClean="0"/>
              <a:t>: Il </a:t>
            </a:r>
            <a:r>
              <a:rPr lang="en-US" sz="2400" dirty="0" err="1" smtClean="0"/>
              <a:t>campione</a:t>
            </a:r>
            <a:r>
              <a:rPr lang="en-US" sz="2400" dirty="0" smtClean="0"/>
              <a:t> ha </a:t>
            </a:r>
            <a:r>
              <a:rPr lang="en-US" sz="2400" dirty="0" err="1" smtClean="0"/>
              <a:t>una</a:t>
            </a:r>
            <a:r>
              <a:rPr lang="en-US" sz="2400" dirty="0" smtClean="0"/>
              <a:t> media &gt; </a:t>
            </a:r>
            <a:r>
              <a:rPr lang="sv-SE" sz="2400" dirty="0" smtClean="0"/>
              <a:t>175</a:t>
            </a:r>
            <a:r>
              <a:rPr lang="en-US" sz="2400" dirty="0" smtClean="0"/>
              <a:t> </a:t>
            </a:r>
          </a:p>
          <a:p>
            <a:pPr fontAlgn="base"/>
            <a:r>
              <a:rPr lang="en-US" sz="2400" dirty="0" smtClean="0"/>
              <a:t>H</a:t>
            </a:r>
            <a:r>
              <a:rPr lang="en-US" sz="2400" baseline="-25000" dirty="0" smtClean="0"/>
              <a:t>a</a:t>
            </a:r>
            <a:r>
              <a:rPr lang="en-US" sz="2400" dirty="0" smtClean="0"/>
              <a:t>: Il </a:t>
            </a:r>
            <a:r>
              <a:rPr lang="en-US" sz="2400" dirty="0" err="1" smtClean="0"/>
              <a:t>campione</a:t>
            </a:r>
            <a:r>
              <a:rPr lang="en-US" sz="2400" dirty="0" smtClean="0"/>
              <a:t> ha </a:t>
            </a:r>
            <a:r>
              <a:rPr lang="en-US" sz="2400" dirty="0" err="1" smtClean="0"/>
              <a:t>una</a:t>
            </a:r>
            <a:r>
              <a:rPr lang="en-US" sz="2400" dirty="0" smtClean="0"/>
              <a:t> media &lt; </a:t>
            </a:r>
            <a:r>
              <a:rPr lang="sv-SE" sz="2400" dirty="0" smtClean="0"/>
              <a:t>175</a:t>
            </a:r>
            <a:r>
              <a:rPr lang="en-US" sz="2400" dirty="0" smtClean="0"/>
              <a:t> </a:t>
            </a:r>
          </a:p>
          <a:p>
            <a:pPr fontAlgn="base"/>
            <a:endParaRPr lang="en-US" sz="2400" dirty="0" smtClean="0"/>
          </a:p>
        </p:txBody>
      </p:sp>
      <p:sp>
        <p:nvSpPr>
          <p:cNvPr id="14" name="Rounded Rectangle 13"/>
          <p:cNvSpPr/>
          <p:nvPr/>
        </p:nvSpPr>
        <p:spPr>
          <a:xfrm>
            <a:off x="5562600" y="2590800"/>
            <a:ext cx="35052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ounded Rectangle 14"/>
          <p:cNvSpPr/>
          <p:nvPr/>
        </p:nvSpPr>
        <p:spPr>
          <a:xfrm>
            <a:off x="6019800" y="2743200"/>
            <a:ext cx="60960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7" name="Straight Arrow Connector 16"/>
          <p:cNvCxnSpPr>
            <a:stCxn id="15" idx="0"/>
          </p:cNvCxnSpPr>
          <p:nvPr/>
        </p:nvCxnSpPr>
        <p:spPr>
          <a:xfrm flipV="1">
            <a:off x="6324600" y="2209800"/>
            <a:ext cx="4572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9" name="Rectangle 438"/>
          <p:cNvSpPr/>
          <p:nvPr/>
        </p:nvSpPr>
        <p:spPr>
          <a:xfrm>
            <a:off x="5867400" y="3200400"/>
            <a:ext cx="3048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200" dirty="0" smtClean="0"/>
              <a:t>Popolazione studenti con altezza media </a:t>
            </a:r>
            <a:r>
              <a:rPr lang="el-GR" sz="2200" dirty="0" smtClean="0"/>
              <a:t>μ</a:t>
            </a:r>
            <a:r>
              <a:rPr lang="sv-SE" sz="2200" dirty="0" smtClean="0"/>
              <a:t>=175 e </a:t>
            </a:r>
            <a:r>
              <a:rPr lang="el-GR" sz="2200" dirty="0" smtClean="0"/>
              <a:t>σ</a:t>
            </a:r>
            <a:r>
              <a:rPr lang="sv-SE" sz="2200" dirty="0" smtClean="0"/>
              <a:t>=15 cm</a:t>
            </a:r>
            <a:endParaRPr lang="it-IT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7524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800" dirty="0" smtClean="0"/>
              <a:t>T</a:t>
            </a:r>
            <a:r>
              <a:rPr lang="en-US" sz="2800" dirty="0" err="1" smtClean="0"/>
              <a:t>estare</a:t>
            </a:r>
            <a:r>
              <a:rPr lang="en-US" sz="2800" dirty="0" smtClean="0"/>
              <a:t> </a:t>
            </a:r>
            <a:r>
              <a:rPr lang="en-US" sz="2800" dirty="0" err="1" smtClean="0"/>
              <a:t>un’ipotesi</a:t>
            </a:r>
            <a:r>
              <a:rPr lang="en-US" sz="2800" dirty="0" smtClean="0"/>
              <a:t> </a:t>
            </a:r>
            <a:r>
              <a:rPr lang="en-US" sz="2800" dirty="0" err="1" smtClean="0"/>
              <a:t>su</a:t>
            </a:r>
            <a:r>
              <a:rPr lang="en-US" sz="2800" dirty="0" smtClean="0"/>
              <a:t> </a:t>
            </a:r>
            <a:r>
              <a:rPr lang="en-US" sz="2800" dirty="0" err="1" smtClean="0"/>
              <a:t>una</a:t>
            </a:r>
            <a:r>
              <a:rPr lang="en-US" sz="2800" dirty="0" smtClean="0"/>
              <a:t> </a:t>
            </a:r>
            <a:r>
              <a:rPr lang="en-US" sz="2800" dirty="0" err="1" smtClean="0"/>
              <a:t>popolazione</a:t>
            </a:r>
            <a:r>
              <a:rPr lang="en-US" sz="2800" dirty="0" smtClean="0"/>
              <a:t> 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39" name="Rectangle 438"/>
          <p:cNvSpPr/>
          <p:nvPr/>
        </p:nvSpPr>
        <p:spPr>
          <a:xfrm>
            <a:off x="304801" y="1066800"/>
            <a:ext cx="883919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200" dirty="0" err="1" smtClean="0"/>
              <a:t>Passi</a:t>
            </a:r>
            <a:r>
              <a:rPr lang="sv-SE" sz="2200" dirty="0" smtClean="0"/>
              <a:t>:</a:t>
            </a:r>
            <a:endParaRPr lang="it-IT" sz="2200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685800" y="1671935"/>
            <a:ext cx="5105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sv-SE" sz="2200" dirty="0" smtClean="0"/>
              <a:t>1. </a:t>
            </a:r>
            <a:r>
              <a:rPr lang="sv-SE" sz="2200" dirty="0" err="1" smtClean="0"/>
              <a:t>Definisco</a:t>
            </a:r>
            <a:r>
              <a:rPr lang="sv-SE" sz="2200" dirty="0" smtClean="0"/>
              <a:t> </a:t>
            </a:r>
            <a:r>
              <a:rPr lang="sv-SE" sz="2200" dirty="0" err="1" smtClean="0"/>
              <a:t>alpha</a:t>
            </a:r>
            <a:endParaRPr lang="en-US" sz="2200" dirty="0" smtClean="0"/>
          </a:p>
        </p:txBody>
      </p:sp>
      <p:sp>
        <p:nvSpPr>
          <p:cNvPr id="9" name="Rectangle 8"/>
          <p:cNvSpPr/>
          <p:nvPr/>
        </p:nvSpPr>
        <p:spPr>
          <a:xfrm>
            <a:off x="685800" y="5029200"/>
            <a:ext cx="76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 smtClean="0"/>
              <a:t>5. Se </a:t>
            </a:r>
            <a:r>
              <a:rPr lang="sv-SE" sz="2400" dirty="0" err="1" smtClean="0"/>
              <a:t>z-calcolato</a:t>
            </a:r>
            <a:r>
              <a:rPr lang="sv-SE" sz="2400" dirty="0" smtClean="0"/>
              <a:t> è </a:t>
            </a:r>
            <a:r>
              <a:rPr lang="sv-SE" sz="2400" dirty="0" err="1" smtClean="0"/>
              <a:t>più</a:t>
            </a:r>
            <a:r>
              <a:rPr lang="sv-SE" sz="2400" dirty="0" smtClean="0"/>
              <a:t> </a:t>
            </a:r>
            <a:r>
              <a:rPr lang="sv-SE" sz="2400" dirty="0" err="1" smtClean="0"/>
              <a:t>estremo</a:t>
            </a:r>
            <a:r>
              <a:rPr lang="sv-SE" sz="2400" dirty="0" smtClean="0"/>
              <a:t> del </a:t>
            </a:r>
            <a:r>
              <a:rPr lang="sv-SE" sz="2400" dirty="0" err="1" smtClean="0"/>
              <a:t>valore</a:t>
            </a:r>
            <a:r>
              <a:rPr lang="sv-SE" sz="2400" dirty="0" smtClean="0"/>
              <a:t> </a:t>
            </a:r>
            <a:r>
              <a:rPr lang="sv-SE" sz="2400" dirty="0" err="1" smtClean="0"/>
              <a:t>critico</a:t>
            </a:r>
            <a:r>
              <a:rPr lang="sv-SE" sz="2400" dirty="0" smtClean="0"/>
              <a:t> </a:t>
            </a:r>
            <a:r>
              <a:rPr lang="sv-SE" sz="2400" dirty="0" err="1" smtClean="0"/>
              <a:t>rifiuto</a:t>
            </a:r>
            <a:r>
              <a:rPr lang="sv-SE" sz="2400" dirty="0" smtClean="0"/>
              <a:t> H0 </a:t>
            </a:r>
            <a:endParaRPr lang="it-IT" sz="2400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685800" y="2083713"/>
            <a:ext cx="8458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sv-SE" sz="2200" dirty="0" smtClean="0"/>
              <a:t>2. </a:t>
            </a:r>
            <a:r>
              <a:rPr lang="sv-SE" sz="2200" dirty="0" err="1" smtClean="0"/>
              <a:t>Controllo</a:t>
            </a:r>
            <a:r>
              <a:rPr lang="sv-SE" sz="2200" dirty="0" smtClean="0"/>
              <a:t> lo </a:t>
            </a:r>
            <a:r>
              <a:rPr lang="sv-SE" sz="2200" dirty="0" err="1" smtClean="0"/>
              <a:t>z-critico</a:t>
            </a:r>
            <a:r>
              <a:rPr lang="sv-SE" sz="2200" dirty="0" smtClean="0"/>
              <a:t> a </a:t>
            </a:r>
            <a:r>
              <a:rPr lang="sv-SE" sz="2200" dirty="0" err="1" smtClean="0"/>
              <a:t>seconda</a:t>
            </a:r>
            <a:r>
              <a:rPr lang="sv-SE" sz="2200" dirty="0" smtClean="0"/>
              <a:t> </a:t>
            </a:r>
            <a:r>
              <a:rPr lang="sv-SE" sz="2200" dirty="0" err="1" smtClean="0"/>
              <a:t>che</a:t>
            </a:r>
            <a:r>
              <a:rPr lang="sv-SE" sz="2200" dirty="0" smtClean="0"/>
              <a:t> sia a </a:t>
            </a:r>
            <a:r>
              <a:rPr lang="sv-SE" sz="2200" dirty="0" err="1" smtClean="0"/>
              <a:t>una</a:t>
            </a:r>
            <a:r>
              <a:rPr lang="sv-SE" sz="2200" dirty="0" smtClean="0"/>
              <a:t> o a </a:t>
            </a:r>
            <a:r>
              <a:rPr lang="sv-SE" sz="2200" dirty="0" err="1" smtClean="0"/>
              <a:t>due</a:t>
            </a:r>
            <a:r>
              <a:rPr lang="sv-SE" sz="2200" dirty="0" smtClean="0"/>
              <a:t> </a:t>
            </a:r>
            <a:r>
              <a:rPr lang="sv-SE" sz="2200" dirty="0" err="1" smtClean="0"/>
              <a:t>code</a:t>
            </a:r>
            <a:r>
              <a:rPr lang="sv-SE" sz="2200" dirty="0" smtClean="0"/>
              <a:t> </a:t>
            </a:r>
            <a:r>
              <a:rPr lang="sv-SE" sz="2200" dirty="0" err="1" smtClean="0"/>
              <a:t>dalla</a:t>
            </a:r>
            <a:r>
              <a:rPr lang="sv-SE" sz="2200" dirty="0" smtClean="0"/>
              <a:t> </a:t>
            </a:r>
            <a:r>
              <a:rPr lang="sv-SE" sz="2200" dirty="0" err="1" smtClean="0"/>
              <a:t>tavola</a:t>
            </a:r>
            <a:endParaRPr lang="en-US" sz="2200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685800" y="2540913"/>
            <a:ext cx="8458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sv-SE" sz="2200" dirty="0" smtClean="0"/>
              <a:t>3. </a:t>
            </a:r>
            <a:r>
              <a:rPr lang="sv-SE" sz="2200" dirty="0" err="1" smtClean="0"/>
              <a:t>Calcolo</a:t>
            </a:r>
            <a:r>
              <a:rPr lang="sv-SE" sz="2200" dirty="0" smtClean="0"/>
              <a:t> il </a:t>
            </a:r>
            <a:r>
              <a:rPr lang="sv-SE" sz="2200" dirty="0" err="1" smtClean="0"/>
              <a:t>valore</a:t>
            </a:r>
            <a:r>
              <a:rPr lang="sv-SE" sz="2200" dirty="0" smtClean="0"/>
              <a:t> di </a:t>
            </a:r>
            <a:r>
              <a:rPr lang="sv-SE" sz="2200" dirty="0" err="1" smtClean="0"/>
              <a:t>z-calcolato</a:t>
            </a:r>
            <a:r>
              <a:rPr lang="sv-SE" sz="2200" dirty="0" smtClean="0"/>
              <a:t> </a:t>
            </a:r>
            <a:endParaRPr lang="en-US" sz="2200" dirty="0" smtClean="0"/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685800" y="3252788"/>
          <a:ext cx="1809750" cy="1190625"/>
        </p:xfrm>
        <a:graphic>
          <a:graphicData uri="http://schemas.openxmlformats.org/presentationml/2006/ole">
            <p:oleObj spid="_x0000_s39939" name="Ekvation" r:id="rId3" imgW="1015920" imgH="6220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307068"/>
            <a:ext cx="4897581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77000" y="6324600"/>
            <a:ext cx="2133600" cy="365125"/>
          </a:xfrm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13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86030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Regione di accettazione e rifiuto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" name="Rectangle 5"/>
          <p:cNvSpPr/>
          <p:nvPr/>
        </p:nvSpPr>
        <p:spPr>
          <a:xfrm>
            <a:off x="2286000" y="3897868"/>
            <a:ext cx="1143000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sv-SE" b="1" dirty="0" err="1" smtClean="0">
                <a:solidFill>
                  <a:srgbClr val="FF0000"/>
                </a:solidFill>
              </a:rPr>
              <a:t>Rifiuto</a:t>
            </a:r>
            <a:r>
              <a:rPr lang="sv-SE" b="1" dirty="0" smtClean="0">
                <a:solidFill>
                  <a:srgbClr val="FF0000"/>
                </a:solidFill>
              </a:rPr>
              <a:t> H</a:t>
            </a:r>
            <a:r>
              <a:rPr lang="sv-SE" b="1" baseline="-25000" dirty="0" smtClean="0">
                <a:solidFill>
                  <a:srgbClr val="FF0000"/>
                </a:solidFill>
              </a:rPr>
              <a:t>0</a:t>
            </a:r>
            <a:endParaRPr lang="it-IT" b="1" baseline="-25000" dirty="0" smtClean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0" y="3897868"/>
            <a:ext cx="1143000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sv-SE" b="1" dirty="0" err="1" smtClean="0">
                <a:solidFill>
                  <a:srgbClr val="FF0000"/>
                </a:solidFill>
              </a:rPr>
              <a:t>Rifiuto</a:t>
            </a:r>
            <a:r>
              <a:rPr lang="sv-SE" b="1" dirty="0" smtClean="0">
                <a:solidFill>
                  <a:srgbClr val="FF0000"/>
                </a:solidFill>
              </a:rPr>
              <a:t> H</a:t>
            </a:r>
            <a:r>
              <a:rPr lang="sv-SE" b="1" baseline="-25000" dirty="0" smtClean="0">
                <a:solidFill>
                  <a:srgbClr val="FF0000"/>
                </a:solidFill>
              </a:rPr>
              <a:t>0</a:t>
            </a:r>
            <a:endParaRPr lang="it-IT" b="1" baseline="-25000" dirty="0" smtClean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0" y="1230868"/>
            <a:ext cx="1447800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sv-SE" b="1" dirty="0" err="1" smtClean="0">
                <a:solidFill>
                  <a:srgbClr val="FF0000"/>
                </a:solidFill>
              </a:rPr>
              <a:t>Livello</a:t>
            </a:r>
            <a:r>
              <a:rPr lang="sv-SE" b="1" dirty="0" smtClean="0">
                <a:solidFill>
                  <a:srgbClr val="FF0000"/>
                </a:solidFill>
              </a:rPr>
              <a:t> di </a:t>
            </a:r>
            <a:r>
              <a:rPr lang="sv-SE" b="1" dirty="0" err="1" smtClean="0">
                <a:solidFill>
                  <a:srgbClr val="FF0000"/>
                </a:solidFill>
              </a:rPr>
              <a:t>significatività</a:t>
            </a:r>
            <a:endParaRPr lang="it-IT" b="1" baseline="-25000" dirty="0" smtClean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8200" y="4953000"/>
            <a:ext cx="7543800" cy="769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sv-SE" sz="2200" dirty="0" err="1" smtClean="0"/>
              <a:t>Definito</a:t>
            </a:r>
            <a:r>
              <a:rPr lang="sv-SE" sz="2200" dirty="0" smtClean="0"/>
              <a:t> il </a:t>
            </a:r>
            <a:r>
              <a:rPr lang="sv-SE" sz="2200" dirty="0" err="1" smtClean="0"/>
              <a:t>valore</a:t>
            </a:r>
            <a:r>
              <a:rPr lang="sv-SE" sz="2200" dirty="0" smtClean="0"/>
              <a:t> </a:t>
            </a:r>
            <a:r>
              <a:rPr lang="sv-SE" sz="2200" dirty="0" err="1" smtClean="0"/>
              <a:t>critico</a:t>
            </a:r>
            <a:r>
              <a:rPr lang="sv-SE" sz="2200" dirty="0" smtClean="0"/>
              <a:t> (C) della </a:t>
            </a:r>
            <a:r>
              <a:rPr lang="sv-SE" sz="2200" dirty="0" err="1" smtClean="0"/>
              <a:t>statistica</a:t>
            </a:r>
            <a:r>
              <a:rPr lang="sv-SE" sz="2200" dirty="0" smtClean="0"/>
              <a:t> </a:t>
            </a:r>
            <a:r>
              <a:rPr lang="sv-SE" sz="2200" dirty="0" err="1" smtClean="0"/>
              <a:t>possiamo</a:t>
            </a:r>
            <a:r>
              <a:rPr lang="sv-SE" sz="2200" dirty="0" smtClean="0"/>
              <a:t> </a:t>
            </a:r>
            <a:r>
              <a:rPr lang="sv-SE" sz="2200" dirty="0" err="1" smtClean="0"/>
              <a:t>individuare</a:t>
            </a:r>
            <a:r>
              <a:rPr lang="sv-SE" sz="2200" dirty="0" smtClean="0"/>
              <a:t> </a:t>
            </a:r>
            <a:r>
              <a:rPr lang="sv-SE" sz="2200" dirty="0" err="1" smtClean="0"/>
              <a:t>una</a:t>
            </a:r>
            <a:r>
              <a:rPr lang="sv-SE" sz="2200" dirty="0" smtClean="0"/>
              <a:t> </a:t>
            </a:r>
            <a:r>
              <a:rPr lang="sv-SE" sz="2200" dirty="0" err="1" smtClean="0"/>
              <a:t>zona</a:t>
            </a:r>
            <a:r>
              <a:rPr lang="sv-SE" sz="2200" dirty="0" smtClean="0"/>
              <a:t> di </a:t>
            </a:r>
            <a:r>
              <a:rPr lang="sv-SE" sz="2200" dirty="0" err="1" smtClean="0"/>
              <a:t>rifiuto</a:t>
            </a:r>
            <a:r>
              <a:rPr lang="sv-SE" sz="2200" dirty="0" smtClean="0"/>
              <a:t> e </a:t>
            </a:r>
            <a:r>
              <a:rPr lang="sv-SE" sz="2200" dirty="0" err="1" smtClean="0"/>
              <a:t>una</a:t>
            </a:r>
            <a:r>
              <a:rPr lang="sv-SE" sz="2200" dirty="0" smtClean="0"/>
              <a:t> </a:t>
            </a:r>
            <a:r>
              <a:rPr lang="sv-SE" sz="2200" dirty="0" err="1" smtClean="0"/>
              <a:t>zona</a:t>
            </a:r>
            <a:r>
              <a:rPr lang="sv-SE" sz="2200" dirty="0" smtClean="0"/>
              <a:t> di </a:t>
            </a:r>
            <a:r>
              <a:rPr lang="sv-SE" sz="2200" dirty="0" err="1" smtClean="0"/>
              <a:t>accettazione</a:t>
            </a:r>
            <a:r>
              <a:rPr lang="sv-SE" sz="2200" dirty="0" smtClean="0"/>
              <a:t> di H</a:t>
            </a:r>
            <a:r>
              <a:rPr lang="sv-SE" sz="2200" baseline="-25000" dirty="0" smtClean="0"/>
              <a:t>0</a:t>
            </a:r>
            <a:endParaRPr lang="it-IT" sz="2200" baseline="-25000" dirty="0" smtClean="0"/>
          </a:p>
        </p:txBody>
      </p:sp>
      <p:sp>
        <p:nvSpPr>
          <p:cNvPr id="14" name="Rounded Rectangle 13"/>
          <p:cNvSpPr/>
          <p:nvPr/>
        </p:nvSpPr>
        <p:spPr>
          <a:xfrm>
            <a:off x="3352800" y="3288268"/>
            <a:ext cx="304800" cy="304800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ounded Rectangle 14"/>
          <p:cNvSpPr/>
          <p:nvPr/>
        </p:nvSpPr>
        <p:spPr>
          <a:xfrm>
            <a:off x="762000" y="4953000"/>
            <a:ext cx="7543800" cy="762000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ounded Rectangle 15"/>
          <p:cNvSpPr/>
          <p:nvPr/>
        </p:nvSpPr>
        <p:spPr>
          <a:xfrm>
            <a:off x="5029200" y="3288268"/>
            <a:ext cx="304800" cy="304800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Down Arrow 10"/>
          <p:cNvSpPr/>
          <p:nvPr/>
        </p:nvSpPr>
        <p:spPr>
          <a:xfrm rot="20870379">
            <a:off x="2343323" y="1884826"/>
            <a:ext cx="484632" cy="595867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581400" y="3593068"/>
            <a:ext cx="0" cy="13599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57516"/>
            <a:ext cx="8763000" cy="2700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77000" y="6324600"/>
            <a:ext cx="2133600" cy="365125"/>
          </a:xfrm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14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86030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Regione di accettazione e rifiuto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" name="Rectangle 5"/>
          <p:cNvSpPr/>
          <p:nvPr/>
        </p:nvSpPr>
        <p:spPr>
          <a:xfrm>
            <a:off x="381000" y="3384000"/>
            <a:ext cx="1143000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sv-SE" b="1" dirty="0" err="1" smtClean="0">
                <a:solidFill>
                  <a:srgbClr val="FF0000"/>
                </a:solidFill>
              </a:rPr>
              <a:t>Rifiuto</a:t>
            </a:r>
            <a:r>
              <a:rPr lang="sv-SE" b="1" dirty="0" smtClean="0">
                <a:solidFill>
                  <a:srgbClr val="FF0000"/>
                </a:solidFill>
              </a:rPr>
              <a:t> H</a:t>
            </a:r>
            <a:r>
              <a:rPr lang="sv-SE" b="1" baseline="-25000" dirty="0" smtClean="0">
                <a:solidFill>
                  <a:srgbClr val="FF0000"/>
                </a:solidFill>
              </a:rPr>
              <a:t>o</a:t>
            </a:r>
            <a:endParaRPr lang="it-IT" b="1" baseline="-25000" dirty="0" smtClean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0" y="3387600"/>
            <a:ext cx="1143000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sv-SE" b="1" dirty="0" err="1" smtClean="0">
                <a:solidFill>
                  <a:srgbClr val="FF0000"/>
                </a:solidFill>
              </a:rPr>
              <a:t>Rifiuto</a:t>
            </a:r>
            <a:r>
              <a:rPr lang="sv-SE" b="1" dirty="0" smtClean="0">
                <a:solidFill>
                  <a:srgbClr val="FF0000"/>
                </a:solidFill>
              </a:rPr>
              <a:t> H</a:t>
            </a:r>
            <a:r>
              <a:rPr lang="sv-SE" b="1" baseline="-25000" dirty="0" smtClean="0">
                <a:solidFill>
                  <a:srgbClr val="FF0000"/>
                </a:solidFill>
              </a:rPr>
              <a:t>o</a:t>
            </a:r>
            <a:endParaRPr lang="it-IT" b="1" baseline="-25000" dirty="0" smtClean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200" y="953869"/>
            <a:ext cx="1447800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sv-SE" b="1" dirty="0" err="1" smtClean="0">
                <a:solidFill>
                  <a:srgbClr val="FF0000"/>
                </a:solidFill>
              </a:rPr>
              <a:t>Livello</a:t>
            </a:r>
            <a:r>
              <a:rPr lang="sv-SE" b="1" dirty="0" smtClean="0">
                <a:solidFill>
                  <a:srgbClr val="FF0000"/>
                </a:solidFill>
              </a:rPr>
              <a:t> di </a:t>
            </a:r>
            <a:r>
              <a:rPr lang="sv-SE" b="1" dirty="0" err="1" smtClean="0">
                <a:solidFill>
                  <a:srgbClr val="FF0000"/>
                </a:solidFill>
              </a:rPr>
              <a:t>significatività</a:t>
            </a:r>
            <a:endParaRPr lang="it-IT" b="1" baseline="-25000" dirty="0" smtClean="0">
              <a:solidFill>
                <a:srgbClr val="FF000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371600" y="2819400"/>
            <a:ext cx="304800" cy="304800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ounded Rectangle 15"/>
          <p:cNvSpPr/>
          <p:nvPr/>
        </p:nvSpPr>
        <p:spPr>
          <a:xfrm>
            <a:off x="7315200" y="2819400"/>
            <a:ext cx="304800" cy="304800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Down Arrow 10"/>
          <p:cNvSpPr/>
          <p:nvPr/>
        </p:nvSpPr>
        <p:spPr>
          <a:xfrm rot="20870379">
            <a:off x="438323" y="1644559"/>
            <a:ext cx="484632" cy="595867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ectangle 16"/>
          <p:cNvSpPr/>
          <p:nvPr/>
        </p:nvSpPr>
        <p:spPr>
          <a:xfrm>
            <a:off x="838200" y="4953000"/>
            <a:ext cx="7543800" cy="769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sv-SE" sz="2200" dirty="0" err="1" smtClean="0"/>
              <a:t>Definito</a:t>
            </a:r>
            <a:r>
              <a:rPr lang="sv-SE" sz="2200" dirty="0" smtClean="0"/>
              <a:t> il </a:t>
            </a:r>
            <a:r>
              <a:rPr lang="sv-SE" sz="2200" dirty="0" err="1" smtClean="0"/>
              <a:t>valore</a:t>
            </a:r>
            <a:r>
              <a:rPr lang="sv-SE" sz="2200" dirty="0" smtClean="0"/>
              <a:t> </a:t>
            </a:r>
            <a:r>
              <a:rPr lang="sv-SE" sz="2200" dirty="0" err="1" smtClean="0"/>
              <a:t>critico</a:t>
            </a:r>
            <a:r>
              <a:rPr lang="sv-SE" sz="2200" dirty="0" smtClean="0"/>
              <a:t> della </a:t>
            </a:r>
            <a:r>
              <a:rPr lang="sv-SE" sz="2200" dirty="0" err="1" smtClean="0"/>
              <a:t>statistica</a:t>
            </a:r>
            <a:r>
              <a:rPr lang="sv-SE" sz="2200" dirty="0" smtClean="0"/>
              <a:t> (C) </a:t>
            </a:r>
            <a:r>
              <a:rPr lang="sv-SE" sz="2200" dirty="0" err="1" smtClean="0"/>
              <a:t>possiamo</a:t>
            </a:r>
            <a:r>
              <a:rPr lang="sv-SE" sz="2200" dirty="0" smtClean="0"/>
              <a:t> </a:t>
            </a:r>
            <a:r>
              <a:rPr lang="sv-SE" sz="2200" dirty="0" err="1" smtClean="0"/>
              <a:t>individuare</a:t>
            </a:r>
            <a:r>
              <a:rPr lang="sv-SE" sz="2200" dirty="0" smtClean="0"/>
              <a:t> </a:t>
            </a:r>
            <a:r>
              <a:rPr lang="sv-SE" sz="2200" dirty="0" err="1" smtClean="0"/>
              <a:t>una</a:t>
            </a:r>
            <a:r>
              <a:rPr lang="sv-SE" sz="2200" dirty="0" smtClean="0"/>
              <a:t> </a:t>
            </a:r>
            <a:r>
              <a:rPr lang="sv-SE" sz="2200" dirty="0" err="1" smtClean="0"/>
              <a:t>zona</a:t>
            </a:r>
            <a:r>
              <a:rPr lang="sv-SE" sz="2200" dirty="0" smtClean="0"/>
              <a:t> di </a:t>
            </a:r>
            <a:r>
              <a:rPr lang="sv-SE" sz="2200" dirty="0" err="1" smtClean="0"/>
              <a:t>rifiuto</a:t>
            </a:r>
            <a:r>
              <a:rPr lang="sv-SE" sz="2200" dirty="0" smtClean="0"/>
              <a:t> e </a:t>
            </a:r>
            <a:r>
              <a:rPr lang="sv-SE" sz="2200" dirty="0" err="1" smtClean="0"/>
              <a:t>una</a:t>
            </a:r>
            <a:r>
              <a:rPr lang="sv-SE" sz="2200" dirty="0" smtClean="0"/>
              <a:t> </a:t>
            </a:r>
            <a:r>
              <a:rPr lang="sv-SE" sz="2200" dirty="0" err="1" smtClean="0"/>
              <a:t>zona</a:t>
            </a:r>
            <a:r>
              <a:rPr lang="sv-SE" sz="2200" dirty="0" smtClean="0"/>
              <a:t> di </a:t>
            </a:r>
            <a:r>
              <a:rPr lang="sv-SE" sz="2200" dirty="0" err="1" smtClean="0"/>
              <a:t>accettazione</a:t>
            </a:r>
            <a:r>
              <a:rPr lang="sv-SE" sz="2200" dirty="0" smtClean="0"/>
              <a:t> di H</a:t>
            </a:r>
            <a:r>
              <a:rPr lang="sv-SE" sz="2200" baseline="-25000" dirty="0" smtClean="0"/>
              <a:t>o</a:t>
            </a:r>
            <a:endParaRPr lang="it-IT" sz="2200" baseline="-25000" dirty="0" smtClean="0"/>
          </a:p>
        </p:txBody>
      </p:sp>
      <p:sp>
        <p:nvSpPr>
          <p:cNvPr id="18" name="Rounded Rectangle 17"/>
          <p:cNvSpPr/>
          <p:nvPr/>
        </p:nvSpPr>
        <p:spPr>
          <a:xfrm>
            <a:off x="762000" y="4953000"/>
            <a:ext cx="7543800" cy="762000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1143001" y="2296180"/>
            <a:ext cx="7086600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sv-SE" sz="3400" dirty="0" smtClean="0"/>
              <a:t>T</a:t>
            </a:r>
            <a:r>
              <a:rPr lang="en-US" sz="3400" dirty="0" err="1" smtClean="0"/>
              <a:t>estare</a:t>
            </a:r>
            <a:r>
              <a:rPr lang="en-US" sz="3400" dirty="0" smtClean="0"/>
              <a:t> </a:t>
            </a:r>
            <a:r>
              <a:rPr lang="en-US" sz="3400" dirty="0" err="1" smtClean="0"/>
              <a:t>un’ipotesi</a:t>
            </a:r>
            <a:r>
              <a:rPr lang="en-US" sz="3400" dirty="0" smtClean="0"/>
              <a:t> </a:t>
            </a:r>
            <a:r>
              <a:rPr lang="en-US" sz="3400" dirty="0" err="1" smtClean="0"/>
              <a:t>su</a:t>
            </a:r>
            <a:r>
              <a:rPr lang="en-US" sz="3400" dirty="0" smtClean="0"/>
              <a:t> </a:t>
            </a:r>
            <a:r>
              <a:rPr lang="en-US" sz="3400" dirty="0" err="1" smtClean="0"/>
              <a:t>una</a:t>
            </a:r>
            <a:r>
              <a:rPr lang="en-US" sz="3400" dirty="0" smtClean="0"/>
              <a:t> </a:t>
            </a:r>
            <a:r>
              <a:rPr lang="en-US" sz="3400" dirty="0" err="1" smtClean="0"/>
              <a:t>popolazione</a:t>
            </a:r>
            <a:r>
              <a:rPr lang="en-US" sz="3400" dirty="0" smtClean="0"/>
              <a:t> con </a:t>
            </a:r>
            <a:r>
              <a:rPr lang="el-GR" sz="3400" dirty="0" smtClean="0"/>
              <a:t>μ</a:t>
            </a:r>
            <a:r>
              <a:rPr lang="sv-SE" sz="3400" dirty="0" smtClean="0"/>
              <a:t> nota </a:t>
            </a:r>
            <a:r>
              <a:rPr lang="sv-SE" sz="3400" dirty="0" err="1" smtClean="0"/>
              <a:t>ma</a:t>
            </a:r>
            <a:r>
              <a:rPr lang="sv-SE" sz="3400" dirty="0" smtClean="0"/>
              <a:t> </a:t>
            </a:r>
            <a:r>
              <a:rPr lang="el-GR" sz="3400" dirty="0" smtClean="0"/>
              <a:t>σ</a:t>
            </a:r>
            <a:r>
              <a:rPr lang="sv-SE" sz="3400" dirty="0" smtClean="0"/>
              <a:t> </a:t>
            </a:r>
            <a:r>
              <a:rPr lang="sv-SE" sz="3400" dirty="0" err="1" smtClean="0"/>
              <a:t>incognita</a:t>
            </a:r>
            <a:endParaRPr lang="it-IT" sz="3400" dirty="0" smtClean="0"/>
          </a:p>
          <a:p>
            <a:pPr>
              <a:spcBef>
                <a:spcPct val="0"/>
              </a:spcBef>
            </a:pPr>
            <a:r>
              <a:rPr lang="en-US" sz="3400" dirty="0" smtClean="0"/>
              <a:t> </a:t>
            </a:r>
            <a:endParaRPr lang="it-IT" sz="3400" dirty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838200" y="4724400"/>
            <a:ext cx="70866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sv-SE" sz="3400" dirty="0" err="1" smtClean="0"/>
              <a:t>Caso</a:t>
            </a:r>
            <a:r>
              <a:rPr lang="sv-SE" sz="3400" dirty="0" smtClean="0"/>
              <a:t> </a:t>
            </a:r>
            <a:r>
              <a:rPr lang="sv-SE" sz="3400" dirty="0" err="1" smtClean="0"/>
              <a:t>più</a:t>
            </a:r>
            <a:r>
              <a:rPr lang="sv-SE" sz="3400" dirty="0" smtClean="0"/>
              <a:t> </a:t>
            </a:r>
            <a:r>
              <a:rPr lang="sv-SE" sz="3400" dirty="0" err="1" smtClean="0"/>
              <a:t>comune</a:t>
            </a:r>
            <a:r>
              <a:rPr lang="sv-SE" sz="3400" dirty="0" smtClean="0"/>
              <a:t>!</a:t>
            </a:r>
            <a:r>
              <a:rPr lang="en-US" sz="3400" dirty="0" smtClean="0"/>
              <a:t> </a:t>
            </a:r>
            <a:endParaRPr lang="it-IT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7524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800" dirty="0" smtClean="0"/>
              <a:t>T</a:t>
            </a:r>
            <a:r>
              <a:rPr lang="en-US" sz="2800" dirty="0" err="1" smtClean="0"/>
              <a:t>estare</a:t>
            </a:r>
            <a:r>
              <a:rPr lang="en-US" sz="2800" dirty="0" smtClean="0"/>
              <a:t> </a:t>
            </a:r>
            <a:r>
              <a:rPr lang="en-US" sz="2800" dirty="0" err="1" smtClean="0"/>
              <a:t>un’ipotesi</a:t>
            </a:r>
            <a:r>
              <a:rPr lang="en-US" sz="2800" dirty="0" smtClean="0"/>
              <a:t> </a:t>
            </a:r>
            <a:r>
              <a:rPr lang="en-US" sz="2800" dirty="0" err="1" smtClean="0"/>
              <a:t>su</a:t>
            </a:r>
            <a:r>
              <a:rPr lang="en-US" sz="2800" dirty="0" smtClean="0"/>
              <a:t> </a:t>
            </a:r>
            <a:r>
              <a:rPr lang="en-US" sz="2800" dirty="0" err="1" smtClean="0"/>
              <a:t>una</a:t>
            </a:r>
            <a:r>
              <a:rPr lang="en-US" sz="2800" dirty="0" smtClean="0"/>
              <a:t> </a:t>
            </a:r>
            <a:r>
              <a:rPr lang="en-US" sz="2800" dirty="0" err="1" smtClean="0"/>
              <a:t>popolazione</a:t>
            </a:r>
            <a:r>
              <a:rPr lang="en-US" sz="2800" dirty="0" smtClean="0"/>
              <a:t> 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39" name="Rectangle 438"/>
          <p:cNvSpPr/>
          <p:nvPr/>
        </p:nvSpPr>
        <p:spPr>
          <a:xfrm>
            <a:off x="304801" y="1066800"/>
            <a:ext cx="883919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200" dirty="0" smtClean="0">
                <a:solidFill>
                  <a:srgbClr val="FF0000"/>
                </a:solidFill>
              </a:rPr>
              <a:t>Se non </a:t>
            </a:r>
            <a:r>
              <a:rPr lang="sv-SE" sz="2200" dirty="0" err="1" smtClean="0">
                <a:solidFill>
                  <a:srgbClr val="FF0000"/>
                </a:solidFill>
              </a:rPr>
              <a:t>conosciamo</a:t>
            </a:r>
            <a:r>
              <a:rPr lang="sv-SE" sz="2200" dirty="0" smtClean="0">
                <a:solidFill>
                  <a:srgbClr val="FF0000"/>
                </a:solidFill>
              </a:rPr>
              <a:t> la </a:t>
            </a:r>
            <a:r>
              <a:rPr lang="sv-SE" sz="2200" dirty="0" err="1" smtClean="0">
                <a:solidFill>
                  <a:srgbClr val="FF0000"/>
                </a:solidFill>
              </a:rPr>
              <a:t>deviazione</a:t>
            </a:r>
            <a:r>
              <a:rPr lang="sv-SE" sz="2200" dirty="0" smtClean="0">
                <a:solidFill>
                  <a:srgbClr val="FF0000"/>
                </a:solidFill>
              </a:rPr>
              <a:t> standard </a:t>
            </a:r>
            <a:r>
              <a:rPr lang="sv-SE" sz="2200" dirty="0" err="1" smtClean="0">
                <a:solidFill>
                  <a:srgbClr val="FF0000"/>
                </a:solidFill>
              </a:rPr>
              <a:t>devo</a:t>
            </a:r>
            <a:r>
              <a:rPr lang="sv-SE" sz="2200" dirty="0" smtClean="0">
                <a:solidFill>
                  <a:srgbClr val="FF0000"/>
                </a:solidFill>
              </a:rPr>
              <a:t> </a:t>
            </a:r>
            <a:r>
              <a:rPr lang="sv-SE" sz="2200" dirty="0" err="1" smtClean="0">
                <a:solidFill>
                  <a:srgbClr val="FF0000"/>
                </a:solidFill>
              </a:rPr>
              <a:t>usare</a:t>
            </a:r>
            <a:r>
              <a:rPr lang="sv-SE" sz="2200" dirty="0" smtClean="0">
                <a:solidFill>
                  <a:srgbClr val="FF0000"/>
                </a:solidFill>
              </a:rPr>
              <a:t> la </a:t>
            </a:r>
            <a:r>
              <a:rPr lang="sv-SE" sz="2200" dirty="0" err="1" smtClean="0">
                <a:solidFill>
                  <a:srgbClr val="FF0000"/>
                </a:solidFill>
              </a:rPr>
              <a:t>distibuzione</a:t>
            </a:r>
            <a:r>
              <a:rPr lang="sv-SE" sz="2200" dirty="0" smtClean="0">
                <a:solidFill>
                  <a:srgbClr val="FF0000"/>
                </a:solidFill>
              </a:rPr>
              <a:t> di t!</a:t>
            </a:r>
            <a:endParaRPr lang="it-IT" sz="2200" dirty="0" smtClean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5800" y="1671935"/>
            <a:ext cx="5105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200" dirty="0" smtClean="0"/>
              <a:t>H</a:t>
            </a:r>
            <a:r>
              <a:rPr lang="en-US" sz="2200" baseline="-25000" dirty="0" smtClean="0"/>
              <a:t>0</a:t>
            </a:r>
            <a:r>
              <a:rPr lang="en-US" sz="2200" dirty="0" smtClean="0"/>
              <a:t>: Il </a:t>
            </a:r>
            <a:r>
              <a:rPr lang="en-US" sz="2200" dirty="0" err="1" smtClean="0"/>
              <a:t>campione</a:t>
            </a:r>
            <a:r>
              <a:rPr lang="en-US" sz="2200" dirty="0" smtClean="0"/>
              <a:t> ha </a:t>
            </a:r>
            <a:r>
              <a:rPr lang="en-US" sz="2200" dirty="0" err="1" smtClean="0"/>
              <a:t>una</a:t>
            </a:r>
            <a:r>
              <a:rPr lang="en-US" sz="2200" dirty="0" smtClean="0"/>
              <a:t> media = </a:t>
            </a:r>
            <a:r>
              <a:rPr lang="el-GR" sz="2200" dirty="0" smtClean="0"/>
              <a:t>μ</a:t>
            </a:r>
            <a:r>
              <a:rPr lang="en-US" sz="2200" dirty="0" smtClean="0"/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5800" y="2052935"/>
            <a:ext cx="6172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200" dirty="0" smtClean="0"/>
              <a:t>H</a:t>
            </a:r>
            <a:r>
              <a:rPr lang="en-US" sz="2200" baseline="-25000" dirty="0" smtClean="0"/>
              <a:t>a</a:t>
            </a:r>
            <a:r>
              <a:rPr lang="en-US" sz="2200" dirty="0" smtClean="0"/>
              <a:t>: Il </a:t>
            </a:r>
            <a:r>
              <a:rPr lang="en-US" sz="2200" dirty="0" err="1" smtClean="0"/>
              <a:t>campione</a:t>
            </a:r>
            <a:r>
              <a:rPr lang="en-US" sz="2200" dirty="0" smtClean="0"/>
              <a:t> ha </a:t>
            </a:r>
            <a:r>
              <a:rPr lang="en-US" sz="2200" dirty="0" err="1" smtClean="0"/>
              <a:t>una</a:t>
            </a:r>
            <a:r>
              <a:rPr lang="en-US" sz="2200" dirty="0" smtClean="0"/>
              <a:t> media ≠ </a:t>
            </a:r>
            <a:r>
              <a:rPr lang="el-GR" sz="2200" dirty="0" smtClean="0"/>
              <a:t>μ</a:t>
            </a:r>
            <a:r>
              <a:rPr lang="sv-SE" sz="2200" dirty="0" smtClean="0"/>
              <a:t> (o </a:t>
            </a:r>
            <a:r>
              <a:rPr lang="en-US" sz="2200" dirty="0" smtClean="0"/>
              <a:t>&gt;</a:t>
            </a:r>
            <a:r>
              <a:rPr lang="el-GR" sz="2200" dirty="0" smtClean="0"/>
              <a:t>μ</a:t>
            </a:r>
            <a:r>
              <a:rPr lang="sv-SE" sz="2200" dirty="0" smtClean="0"/>
              <a:t> o &lt;</a:t>
            </a:r>
            <a:r>
              <a:rPr lang="el-GR" sz="2200" dirty="0" smtClean="0"/>
              <a:t>μ</a:t>
            </a:r>
            <a:r>
              <a:rPr lang="sv-SE" sz="2200" dirty="0" smtClean="0"/>
              <a:t>)</a:t>
            </a:r>
            <a:r>
              <a:rPr lang="en-US" sz="2200" dirty="0" smtClean="0"/>
              <a:t> </a:t>
            </a:r>
          </a:p>
        </p:txBody>
      </p:sp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609600" y="3048000"/>
          <a:ext cx="1524000" cy="1120631"/>
        </p:xfrm>
        <a:graphic>
          <a:graphicData uri="http://schemas.openxmlformats.org/presentationml/2006/ole">
            <p:oleObj spid="_x0000_s24581" name="Ekvation" r:id="rId3" imgW="596880" imgH="596880" progId="Equation.3">
              <p:embed/>
            </p:oleObj>
          </a:graphicData>
        </a:graphic>
      </p:graphicFrame>
      <p:sp>
        <p:nvSpPr>
          <p:cNvPr id="9" name="Rectangle 8"/>
          <p:cNvSpPr/>
          <p:nvPr/>
        </p:nvSpPr>
        <p:spPr>
          <a:xfrm>
            <a:off x="3505200" y="3200400"/>
            <a:ext cx="4876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 smtClean="0"/>
              <a:t>t si </a:t>
            </a:r>
            <a:r>
              <a:rPr lang="sv-SE" sz="2400" dirty="0" err="1" smtClean="0"/>
              <a:t>ditribuisce</a:t>
            </a:r>
            <a:r>
              <a:rPr lang="sv-SE" sz="2400" dirty="0" smtClean="0"/>
              <a:t> come </a:t>
            </a:r>
            <a:r>
              <a:rPr lang="sv-SE" sz="2400" dirty="0" err="1" smtClean="0"/>
              <a:t>una</a:t>
            </a:r>
            <a:r>
              <a:rPr lang="sv-SE" sz="2400" dirty="0" smtClean="0"/>
              <a:t> </a:t>
            </a:r>
            <a:r>
              <a:rPr lang="sv-SE" sz="2400" dirty="0" err="1" smtClean="0"/>
              <a:t>variabile</a:t>
            </a:r>
            <a:r>
              <a:rPr lang="sv-SE" sz="2400" dirty="0" smtClean="0"/>
              <a:t> </a:t>
            </a:r>
            <a:r>
              <a:rPr lang="sv-SE" sz="2400" dirty="0" err="1" smtClean="0"/>
              <a:t>causale</a:t>
            </a:r>
            <a:r>
              <a:rPr lang="sv-SE" sz="2400" dirty="0" smtClean="0"/>
              <a:t> </a:t>
            </a:r>
            <a:r>
              <a:rPr lang="sv-SE" sz="2400" dirty="0" err="1" smtClean="0"/>
              <a:t>con</a:t>
            </a:r>
            <a:r>
              <a:rPr lang="sv-SE" sz="2400" dirty="0" smtClean="0"/>
              <a:t> n-1 </a:t>
            </a:r>
            <a:r>
              <a:rPr lang="sv-SE" sz="2400" dirty="0" err="1" smtClean="0"/>
              <a:t>gradi</a:t>
            </a:r>
            <a:r>
              <a:rPr lang="sv-SE" sz="2400" dirty="0" smtClean="0"/>
              <a:t> di </a:t>
            </a:r>
            <a:r>
              <a:rPr lang="sv-SE" sz="2400" dirty="0" err="1" smtClean="0"/>
              <a:t>libertà</a:t>
            </a:r>
            <a:endParaRPr lang="it-IT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7524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800" dirty="0" smtClean="0"/>
              <a:t>T</a:t>
            </a:r>
            <a:r>
              <a:rPr lang="en-US" sz="2800" dirty="0" err="1" smtClean="0"/>
              <a:t>estare</a:t>
            </a:r>
            <a:r>
              <a:rPr lang="en-US" sz="2800" dirty="0" smtClean="0"/>
              <a:t> </a:t>
            </a:r>
            <a:r>
              <a:rPr lang="en-US" sz="2800" dirty="0" err="1" smtClean="0"/>
              <a:t>un’ipotesi</a:t>
            </a:r>
            <a:r>
              <a:rPr lang="en-US" sz="2800" dirty="0" smtClean="0"/>
              <a:t> </a:t>
            </a:r>
            <a:r>
              <a:rPr lang="en-US" sz="2800" dirty="0" err="1" smtClean="0"/>
              <a:t>su</a:t>
            </a:r>
            <a:r>
              <a:rPr lang="en-US" sz="2800" dirty="0" smtClean="0"/>
              <a:t> </a:t>
            </a:r>
            <a:r>
              <a:rPr lang="en-US" sz="2800" dirty="0" err="1" smtClean="0"/>
              <a:t>una</a:t>
            </a:r>
            <a:r>
              <a:rPr lang="en-US" sz="2800" dirty="0" smtClean="0"/>
              <a:t> </a:t>
            </a:r>
            <a:r>
              <a:rPr lang="en-US" sz="2800" dirty="0" err="1" smtClean="0"/>
              <a:t>popolazione</a:t>
            </a:r>
            <a:r>
              <a:rPr lang="en-US" sz="2800" dirty="0" smtClean="0"/>
              <a:t> 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39" name="Rectangle 438"/>
          <p:cNvSpPr/>
          <p:nvPr/>
        </p:nvSpPr>
        <p:spPr>
          <a:xfrm>
            <a:off x="304801" y="1066800"/>
            <a:ext cx="883919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200" dirty="0" err="1" smtClean="0"/>
              <a:t>Passi</a:t>
            </a:r>
            <a:r>
              <a:rPr lang="sv-SE" sz="2200" dirty="0" smtClean="0"/>
              <a:t>:</a:t>
            </a:r>
            <a:endParaRPr lang="it-IT" sz="2200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685800" y="1671935"/>
            <a:ext cx="5105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sv-SE" sz="2200" dirty="0" smtClean="0"/>
              <a:t>1. </a:t>
            </a:r>
            <a:r>
              <a:rPr lang="sv-SE" sz="2200" dirty="0" err="1" smtClean="0"/>
              <a:t>Definisco</a:t>
            </a:r>
            <a:r>
              <a:rPr lang="sv-SE" sz="2200" dirty="0" smtClean="0"/>
              <a:t> </a:t>
            </a:r>
            <a:r>
              <a:rPr lang="sv-SE" sz="2200" dirty="0" err="1" smtClean="0"/>
              <a:t>alpha</a:t>
            </a:r>
            <a:endParaRPr lang="en-US" sz="22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685800" y="2052935"/>
            <a:ext cx="6172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sv-SE" sz="2200" dirty="0" smtClean="0"/>
              <a:t>2. </a:t>
            </a:r>
            <a:r>
              <a:rPr lang="sv-SE" sz="2200" dirty="0" err="1" smtClean="0"/>
              <a:t>Determino</a:t>
            </a:r>
            <a:r>
              <a:rPr lang="sv-SE" sz="2200" dirty="0" smtClean="0"/>
              <a:t> n-1 (</a:t>
            </a:r>
            <a:r>
              <a:rPr lang="sv-SE" sz="2200" dirty="0" err="1" smtClean="0"/>
              <a:t>gdl</a:t>
            </a:r>
            <a:r>
              <a:rPr lang="sv-SE" sz="2200" dirty="0" smtClean="0"/>
              <a:t>)</a:t>
            </a:r>
            <a:endParaRPr lang="en-US" sz="2200" dirty="0" smtClean="0"/>
          </a:p>
        </p:txBody>
      </p:sp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762000" y="3505200"/>
          <a:ext cx="1733550" cy="1120775"/>
        </p:xfrm>
        <a:graphic>
          <a:graphicData uri="http://schemas.openxmlformats.org/presentationml/2006/ole">
            <p:oleObj spid="_x0000_s38914" name="Ekvation" r:id="rId3" imgW="939600" imgH="596880" progId="Equation.3">
              <p:embed/>
            </p:oleObj>
          </a:graphicData>
        </a:graphic>
      </p:graphicFrame>
      <p:sp>
        <p:nvSpPr>
          <p:cNvPr id="9" name="Rectangle 8"/>
          <p:cNvSpPr/>
          <p:nvPr/>
        </p:nvSpPr>
        <p:spPr>
          <a:xfrm>
            <a:off x="685800" y="5029200"/>
            <a:ext cx="76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 smtClean="0"/>
              <a:t>5. Se </a:t>
            </a:r>
            <a:r>
              <a:rPr lang="sv-SE" sz="2400" dirty="0" err="1" smtClean="0"/>
              <a:t>t-calcolato</a:t>
            </a:r>
            <a:r>
              <a:rPr lang="sv-SE" sz="2400" dirty="0" smtClean="0"/>
              <a:t> è </a:t>
            </a:r>
            <a:r>
              <a:rPr lang="sv-SE" sz="2400" dirty="0" err="1" smtClean="0"/>
              <a:t>più</a:t>
            </a:r>
            <a:r>
              <a:rPr lang="sv-SE" sz="2400" dirty="0" smtClean="0"/>
              <a:t> </a:t>
            </a:r>
            <a:r>
              <a:rPr lang="sv-SE" sz="2400" dirty="0" err="1" smtClean="0"/>
              <a:t>estremo</a:t>
            </a:r>
            <a:r>
              <a:rPr lang="sv-SE" sz="2400" dirty="0" smtClean="0"/>
              <a:t> del </a:t>
            </a:r>
            <a:r>
              <a:rPr lang="sv-SE" sz="2400" dirty="0" err="1" smtClean="0"/>
              <a:t>critico</a:t>
            </a:r>
            <a:r>
              <a:rPr lang="sv-SE" sz="2400" dirty="0" smtClean="0"/>
              <a:t> </a:t>
            </a:r>
            <a:r>
              <a:rPr lang="sv-SE" sz="2400" dirty="0" err="1" smtClean="0"/>
              <a:t>rifiuto</a:t>
            </a:r>
            <a:r>
              <a:rPr lang="sv-SE" sz="2400" dirty="0" smtClean="0"/>
              <a:t> H0 </a:t>
            </a:r>
            <a:endParaRPr lang="it-IT" sz="2400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685800" y="2464713"/>
            <a:ext cx="8458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sv-SE" sz="2200" dirty="0" smtClean="0"/>
              <a:t>3. </a:t>
            </a:r>
            <a:r>
              <a:rPr lang="sv-SE" sz="2200" dirty="0" err="1" smtClean="0"/>
              <a:t>Controllo</a:t>
            </a:r>
            <a:r>
              <a:rPr lang="sv-SE" sz="2200" dirty="0" smtClean="0"/>
              <a:t> il </a:t>
            </a:r>
            <a:r>
              <a:rPr lang="sv-SE" sz="2200" dirty="0" err="1" smtClean="0"/>
              <a:t>t-critico</a:t>
            </a:r>
            <a:r>
              <a:rPr lang="sv-SE" sz="2200" dirty="0" smtClean="0"/>
              <a:t> a </a:t>
            </a:r>
            <a:r>
              <a:rPr lang="sv-SE" sz="2200" dirty="0" err="1" smtClean="0"/>
              <a:t>seconda</a:t>
            </a:r>
            <a:r>
              <a:rPr lang="sv-SE" sz="2200" dirty="0" smtClean="0"/>
              <a:t> </a:t>
            </a:r>
            <a:r>
              <a:rPr lang="sv-SE" sz="2200" dirty="0" err="1" smtClean="0"/>
              <a:t>che</a:t>
            </a:r>
            <a:r>
              <a:rPr lang="sv-SE" sz="2200" dirty="0" smtClean="0"/>
              <a:t> sia </a:t>
            </a:r>
            <a:r>
              <a:rPr lang="sv-SE" sz="2200" dirty="0" err="1" smtClean="0"/>
              <a:t>una</a:t>
            </a:r>
            <a:r>
              <a:rPr lang="sv-SE" sz="2200" dirty="0" smtClean="0"/>
              <a:t> o </a:t>
            </a:r>
            <a:r>
              <a:rPr lang="sv-SE" sz="2200" dirty="0" err="1" smtClean="0"/>
              <a:t>due</a:t>
            </a:r>
            <a:r>
              <a:rPr lang="sv-SE" sz="2200" dirty="0" smtClean="0"/>
              <a:t> </a:t>
            </a:r>
            <a:r>
              <a:rPr lang="sv-SE" sz="2200" dirty="0" err="1" smtClean="0"/>
              <a:t>code</a:t>
            </a:r>
            <a:r>
              <a:rPr lang="sv-SE" sz="2200" dirty="0" smtClean="0"/>
              <a:t> </a:t>
            </a:r>
            <a:r>
              <a:rPr lang="sv-SE" sz="2200" dirty="0" err="1" smtClean="0"/>
              <a:t>dalla</a:t>
            </a:r>
            <a:r>
              <a:rPr lang="sv-SE" sz="2200" dirty="0" smtClean="0"/>
              <a:t> </a:t>
            </a:r>
            <a:r>
              <a:rPr lang="sv-SE" sz="2200" dirty="0" err="1" smtClean="0"/>
              <a:t>tavola</a:t>
            </a:r>
            <a:endParaRPr lang="en-US" sz="2200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685800" y="2921913"/>
            <a:ext cx="8458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sv-SE" sz="2200" dirty="0" smtClean="0"/>
              <a:t>4. </a:t>
            </a:r>
            <a:r>
              <a:rPr lang="sv-SE" sz="2200" dirty="0" err="1" smtClean="0"/>
              <a:t>Calcolo</a:t>
            </a:r>
            <a:r>
              <a:rPr lang="sv-SE" sz="2200" dirty="0" smtClean="0"/>
              <a:t> il </a:t>
            </a:r>
            <a:r>
              <a:rPr lang="sv-SE" sz="2200" dirty="0" err="1" smtClean="0"/>
              <a:t>t-calcolato</a:t>
            </a:r>
            <a:r>
              <a:rPr lang="sv-SE" sz="2200" dirty="0" smtClean="0"/>
              <a:t> 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54015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800" dirty="0" err="1" smtClean="0"/>
              <a:t>Tipi</a:t>
            </a:r>
            <a:r>
              <a:rPr lang="sv-SE" sz="2800" dirty="0" smtClean="0"/>
              <a:t> di </a:t>
            </a:r>
            <a:r>
              <a:rPr lang="sv-SE" sz="2800" dirty="0" err="1" smtClean="0"/>
              <a:t>errori</a:t>
            </a:r>
            <a:r>
              <a:rPr lang="sv-SE" sz="2800" dirty="0" smtClean="0"/>
              <a:t> </a:t>
            </a:r>
            <a:r>
              <a:rPr lang="sv-SE" sz="2800" dirty="0" err="1" smtClean="0"/>
              <a:t>nel</a:t>
            </a:r>
            <a:r>
              <a:rPr lang="sv-SE" sz="2800" dirty="0" smtClean="0"/>
              <a:t> test di </a:t>
            </a:r>
            <a:r>
              <a:rPr lang="sv-SE" sz="2800" dirty="0" err="1" smtClean="0"/>
              <a:t>ipotesi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39" name="Rectangle 438"/>
          <p:cNvSpPr/>
          <p:nvPr/>
        </p:nvSpPr>
        <p:spPr>
          <a:xfrm>
            <a:off x="304801" y="1214735"/>
            <a:ext cx="82295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 smtClean="0"/>
              <a:t>Tutte le </a:t>
            </a:r>
            <a:r>
              <a:rPr lang="sv-SE" sz="2400" dirty="0" err="1" smtClean="0"/>
              <a:t>decisioni</a:t>
            </a:r>
            <a:r>
              <a:rPr lang="sv-SE" sz="2400" dirty="0" smtClean="0"/>
              <a:t> </a:t>
            </a:r>
            <a:r>
              <a:rPr lang="sv-SE" sz="2400" dirty="0" err="1" smtClean="0"/>
              <a:t>sono</a:t>
            </a:r>
            <a:r>
              <a:rPr lang="sv-SE" sz="2400" dirty="0" smtClean="0"/>
              <a:t> </a:t>
            </a:r>
            <a:r>
              <a:rPr lang="sv-SE" sz="2400" dirty="0" err="1" smtClean="0"/>
              <a:t>basate</a:t>
            </a:r>
            <a:r>
              <a:rPr lang="sv-SE" sz="2400" dirty="0" smtClean="0"/>
              <a:t> </a:t>
            </a:r>
            <a:r>
              <a:rPr lang="sv-SE" sz="2400" dirty="0" err="1" smtClean="0"/>
              <a:t>su</a:t>
            </a:r>
            <a:r>
              <a:rPr lang="sv-SE" sz="2400" dirty="0" smtClean="0"/>
              <a:t> </a:t>
            </a:r>
            <a:r>
              <a:rPr lang="sv-SE" sz="2400" dirty="0" err="1" smtClean="0"/>
              <a:t>delle</a:t>
            </a:r>
            <a:r>
              <a:rPr lang="sv-SE" sz="2400" dirty="0" smtClean="0"/>
              <a:t> </a:t>
            </a:r>
            <a:r>
              <a:rPr lang="sv-SE" sz="2400" dirty="0" err="1" smtClean="0"/>
              <a:t>probabilità</a:t>
            </a:r>
            <a:r>
              <a:rPr lang="sv-SE" sz="2400" dirty="0" smtClean="0"/>
              <a:t> </a:t>
            </a:r>
            <a:endParaRPr lang="it-IT" sz="2400" dirty="0" smtClean="0"/>
          </a:p>
        </p:txBody>
      </p:sp>
      <p:sp>
        <p:nvSpPr>
          <p:cNvPr id="9" name="Rectangle 8"/>
          <p:cNvSpPr/>
          <p:nvPr/>
        </p:nvSpPr>
        <p:spPr>
          <a:xfrm>
            <a:off x="304800" y="2362200"/>
            <a:ext cx="6934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 err="1" smtClean="0"/>
              <a:t>Esiste</a:t>
            </a:r>
            <a:r>
              <a:rPr lang="sv-SE" sz="2400" dirty="0" smtClean="0"/>
              <a:t> </a:t>
            </a:r>
            <a:r>
              <a:rPr lang="sv-SE" sz="2400" dirty="0" err="1" smtClean="0"/>
              <a:t>sempre</a:t>
            </a:r>
            <a:r>
              <a:rPr lang="sv-SE" sz="2400" dirty="0" smtClean="0"/>
              <a:t> </a:t>
            </a:r>
            <a:r>
              <a:rPr lang="sv-SE" sz="2400" dirty="0" err="1" smtClean="0"/>
              <a:t>un</a:t>
            </a:r>
            <a:r>
              <a:rPr lang="sv-SE" sz="2400" dirty="0" smtClean="0"/>
              <a:t> </a:t>
            </a:r>
            <a:r>
              <a:rPr lang="sv-SE" sz="2400" dirty="0" err="1" smtClean="0"/>
              <a:t>livello</a:t>
            </a:r>
            <a:r>
              <a:rPr lang="sv-SE" sz="2400" dirty="0" smtClean="0"/>
              <a:t> di </a:t>
            </a:r>
            <a:r>
              <a:rPr lang="sv-SE" sz="2400" dirty="0" err="1" smtClean="0"/>
              <a:t>incertezza</a:t>
            </a:r>
            <a:r>
              <a:rPr lang="sv-SE" sz="2400" dirty="0" smtClean="0"/>
              <a:t> sia </a:t>
            </a:r>
            <a:r>
              <a:rPr lang="sv-SE" sz="2400" dirty="0" err="1" smtClean="0"/>
              <a:t>nel</a:t>
            </a:r>
            <a:r>
              <a:rPr lang="sv-SE" sz="2400" dirty="0" smtClean="0"/>
              <a:t> </a:t>
            </a:r>
            <a:r>
              <a:rPr lang="sv-SE" sz="2400" dirty="0" err="1" smtClean="0"/>
              <a:t>rifiutare</a:t>
            </a:r>
            <a:r>
              <a:rPr lang="sv-SE" sz="2400" dirty="0" smtClean="0"/>
              <a:t> sia </a:t>
            </a:r>
            <a:r>
              <a:rPr lang="sv-SE" sz="2400" dirty="0" err="1" smtClean="0"/>
              <a:t>nell’accettare</a:t>
            </a:r>
            <a:r>
              <a:rPr lang="sv-SE" sz="2400" dirty="0" smtClean="0"/>
              <a:t> </a:t>
            </a:r>
            <a:r>
              <a:rPr lang="sv-SE" sz="2400" dirty="0" err="1" smtClean="0"/>
              <a:t>l’ipotesi</a:t>
            </a:r>
            <a:r>
              <a:rPr lang="sv-SE" sz="2400" dirty="0" smtClean="0"/>
              <a:t> </a:t>
            </a:r>
            <a:r>
              <a:rPr lang="sv-SE" sz="2400" dirty="0" err="1" smtClean="0"/>
              <a:t>nulla</a:t>
            </a:r>
            <a:endParaRPr lang="it-IT" sz="2400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304800" y="4110335"/>
            <a:ext cx="82295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 smtClean="0"/>
              <a:t>Il test di per se non prova </a:t>
            </a:r>
            <a:r>
              <a:rPr lang="sv-SE" sz="2400" dirty="0" err="1" smtClean="0"/>
              <a:t>nulla</a:t>
            </a:r>
            <a:r>
              <a:rPr lang="sv-SE" sz="2400" dirty="0" smtClean="0"/>
              <a:t> in </a:t>
            </a:r>
            <a:r>
              <a:rPr lang="sv-SE" sz="2400" dirty="0" err="1" smtClean="0"/>
              <a:t>modo</a:t>
            </a:r>
            <a:r>
              <a:rPr lang="sv-SE" sz="2400" dirty="0" smtClean="0"/>
              <a:t> </a:t>
            </a:r>
            <a:r>
              <a:rPr lang="sv-SE" sz="2400" dirty="0" err="1" smtClean="0"/>
              <a:t>assoluto</a:t>
            </a:r>
            <a:r>
              <a:rPr lang="sv-SE" sz="2400" dirty="0" smtClean="0"/>
              <a:t>!!!</a:t>
            </a:r>
            <a:endParaRPr lang="it-IT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36" name="Group 144"/>
          <p:cNvGraphicFramePr>
            <a:graphicFrameLocks noGrp="1"/>
          </p:cNvGraphicFramePr>
          <p:nvPr/>
        </p:nvGraphicFramePr>
        <p:xfrm>
          <a:off x="1000674" y="1752600"/>
          <a:ext cx="6745414" cy="3142343"/>
        </p:xfrm>
        <a:graphic>
          <a:graphicData uri="http://schemas.openxmlformats.org/drawingml/2006/table">
            <a:tbl>
              <a:tblPr/>
              <a:tblGrid>
                <a:gridCol w="1502882"/>
                <a:gridCol w="2621266"/>
                <a:gridCol w="2621266"/>
              </a:tblGrid>
              <a:tr h="5347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Rifiuto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H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Accetto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H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40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Effetto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Corretta</a:t>
                      </a: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 (</a:t>
                      </a:r>
                      <a:r>
                        <a:rPr kumimoji="0" lang="en-US" sz="2000" b="1" i="0" u="sng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1-</a:t>
                      </a:r>
                      <a:r>
                        <a:rPr kumimoji="0" lang="en-US" sz="2000" b="1" i="0" u="sng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  <a:sym typeface="Symbol" pitchFamily="18" charset="2"/>
                        </a:rPr>
                        <a:t></a:t>
                      </a:r>
                      <a:r>
                        <a:rPr kumimoji="0" lang="en-US" sz="2000" b="1" i="0" u="sng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Effetto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visto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Errore</a:t>
                      </a: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0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tipo</a:t>
                      </a: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II (</a:t>
                      </a: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)</a:t>
                      </a:r>
                      <a:endParaRPr kumimoji="0" lang="en-US" sz="20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Effetto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non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visto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ma in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realtà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esiste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53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effetto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Errore</a:t>
                      </a: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0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tipo</a:t>
                      </a: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I (</a:t>
                      </a: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)</a:t>
                      </a:r>
                      <a:endParaRPr kumimoji="0" lang="en-US" sz="2000" b="0" i="0" u="sng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Effetto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visto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ma in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realtà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non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esiste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valore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P)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Corret</a:t>
                      </a:r>
                      <a:r>
                        <a:rPr kumimoji="0" lang="en-US" sz="2000" b="1" i="0" u="sng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ta</a:t>
                      </a:r>
                      <a:r>
                        <a:rPr kumimoji="0" lang="en-US" sz="2000" b="1" i="0" u="sng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 (1-</a:t>
                      </a:r>
                      <a:r>
                        <a:rPr kumimoji="0" lang="en-US" sz="2000" b="1" i="0" u="sng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  <a:sym typeface="Symbol" pitchFamily="18" charset="2"/>
                        </a:rPr>
                        <a:t></a:t>
                      </a:r>
                      <a:r>
                        <a:rPr kumimoji="0" lang="en-US" sz="2000" b="1" i="0" u="sng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Effetto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non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visto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Effetto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non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esiste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(Power)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04310" y="226547"/>
            <a:ext cx="2072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Tipo di errori</a:t>
            </a:r>
            <a:endParaRPr lang="it-IT" sz="2800" dirty="0"/>
          </a:p>
        </p:txBody>
      </p:sp>
      <p:sp>
        <p:nvSpPr>
          <p:cNvPr id="9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" name="Rectangle 9"/>
          <p:cNvSpPr/>
          <p:nvPr/>
        </p:nvSpPr>
        <p:spPr>
          <a:xfrm>
            <a:off x="3617033" y="1295400"/>
            <a:ext cx="282481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200" b="1" dirty="0" err="1" smtClean="0">
                <a:latin typeface="Arial" charset="0"/>
                <a:cs typeface="Arial" charset="0"/>
              </a:rPr>
              <a:t>Decisione</a:t>
            </a:r>
            <a:r>
              <a:rPr lang="en-US" sz="2200" b="1" dirty="0" smtClean="0">
                <a:latin typeface="Arial" charset="0"/>
                <a:cs typeface="Arial" charset="0"/>
              </a:rPr>
              <a:t> </a:t>
            </a:r>
            <a:r>
              <a:rPr lang="en-US" sz="2200" b="1" dirty="0" err="1" smtClean="0">
                <a:latin typeface="Arial" charset="0"/>
                <a:cs typeface="Arial" charset="0"/>
              </a:rPr>
              <a:t>statistica</a:t>
            </a:r>
            <a:endParaRPr lang="en-US" sz="2200" b="1" dirty="0" smtClean="0">
              <a:latin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 rot="16200000">
            <a:off x="232517" y="3196484"/>
            <a:ext cx="103265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200" b="1" dirty="0" err="1" smtClean="0">
                <a:latin typeface="Arial" charset="0"/>
                <a:cs typeface="Arial" charset="0"/>
              </a:rPr>
              <a:t>Realtà</a:t>
            </a:r>
            <a:endParaRPr lang="en-US" sz="2200" b="1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61073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Logica del processo inferenziale: i 5 passi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" name="Rectangle 7"/>
          <p:cNvSpPr txBox="1">
            <a:spLocks noChangeArrowheads="1"/>
          </p:cNvSpPr>
          <p:nvPr/>
        </p:nvSpPr>
        <p:spPr>
          <a:xfrm>
            <a:off x="381000" y="1030288"/>
            <a:ext cx="8229600" cy="47890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Costruire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un’ipotesi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questione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oggetto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della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ricerca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E.g.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Problema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gli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studenti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maschi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hanno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dei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voti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più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alti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delle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femmine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Scegliere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l’analisi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statistica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200" b="1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 smtClean="0"/>
              <a:t>E.g. </a:t>
            </a:r>
            <a:r>
              <a:rPr lang="en-US" sz="1600" dirty="0" err="1" smtClean="0"/>
              <a:t>Analisi</a:t>
            </a:r>
            <a:r>
              <a:rPr lang="en-US" sz="1600" dirty="0" smtClean="0"/>
              <a:t> per </a:t>
            </a:r>
            <a:r>
              <a:rPr lang="en-US" sz="1600" dirty="0" err="1" smtClean="0"/>
              <a:t>testare</a:t>
            </a:r>
            <a:r>
              <a:rPr lang="en-US" sz="1600" dirty="0" smtClean="0"/>
              <a:t> </a:t>
            </a:r>
            <a:r>
              <a:rPr lang="en-US" sz="1600" dirty="0" err="1" smtClean="0"/>
              <a:t>differenze</a:t>
            </a:r>
            <a:r>
              <a:rPr lang="en-US" sz="1600" dirty="0" smtClean="0"/>
              <a:t> </a:t>
            </a:r>
            <a:r>
              <a:rPr lang="en-US" sz="1600" dirty="0" err="1" smtClean="0"/>
              <a:t>fra</a:t>
            </a:r>
            <a:r>
              <a:rPr lang="en-US" sz="1600" dirty="0" smtClean="0"/>
              <a:t> </a:t>
            </a:r>
            <a:r>
              <a:rPr lang="en-US" sz="1600" dirty="0" err="1" smtClean="0"/>
              <a:t>medie</a:t>
            </a:r>
            <a:r>
              <a:rPr lang="en-US" sz="1600" dirty="0" smtClean="0"/>
              <a:t> (t test)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lang="en-US" sz="2200" dirty="0" err="1" smtClean="0"/>
              <a:t>Pianificare</a:t>
            </a:r>
            <a:r>
              <a:rPr lang="en-US" sz="2200" dirty="0" smtClean="0"/>
              <a:t> </a:t>
            </a:r>
            <a:r>
              <a:rPr lang="en-US" sz="2200" dirty="0" err="1" smtClean="0"/>
              <a:t>ed</a:t>
            </a:r>
            <a:r>
              <a:rPr lang="en-US" sz="2200" dirty="0" smtClean="0"/>
              <a:t> </a:t>
            </a:r>
            <a:r>
              <a:rPr lang="en-US" sz="2200" dirty="0" err="1" smtClean="0"/>
              <a:t>eseguire</a:t>
            </a:r>
            <a:r>
              <a:rPr lang="en-US" sz="2200" dirty="0" smtClean="0"/>
              <a:t> </a:t>
            </a:r>
            <a:r>
              <a:rPr lang="en-US" sz="2200" dirty="0" err="1" smtClean="0"/>
              <a:t>il</a:t>
            </a:r>
            <a:r>
              <a:rPr lang="en-US" sz="2200" dirty="0" smtClean="0"/>
              <a:t> </a:t>
            </a:r>
            <a:r>
              <a:rPr lang="en-US" sz="2200" dirty="0" err="1" smtClean="0"/>
              <a:t>campionamento</a:t>
            </a: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E.g.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Selezionare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un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campione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 e F e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raccogliere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dati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Eseguire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il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test</a:t>
            </a:r>
          </a:p>
          <a:p>
            <a:pPr marL="342900" lvl="0" indent="-342900">
              <a:spcBef>
                <a:spcPct val="20000"/>
              </a:spcBef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5. </a:t>
            </a:r>
            <a:r>
              <a:rPr lang="en-US" sz="2200" dirty="0" err="1" smtClean="0"/>
              <a:t>Rifiutare</a:t>
            </a:r>
            <a:r>
              <a:rPr lang="en-US" sz="2200" dirty="0" smtClean="0"/>
              <a:t> o </a:t>
            </a:r>
            <a:r>
              <a:rPr lang="en-US" sz="2200" dirty="0" err="1" smtClean="0"/>
              <a:t>accettare</a:t>
            </a:r>
            <a:r>
              <a:rPr lang="en-US" sz="2200" dirty="0" smtClean="0"/>
              <a:t> </a:t>
            </a:r>
            <a:r>
              <a:rPr lang="en-US" sz="2200" dirty="0" err="1" smtClean="0"/>
              <a:t>l’ipotesi</a:t>
            </a:r>
            <a:r>
              <a:rPr lang="en-US" sz="2200" dirty="0" smtClean="0"/>
              <a:t> </a:t>
            </a:r>
            <a:r>
              <a:rPr lang="en-US" sz="2200" dirty="0" err="1" smtClean="0"/>
              <a:t>di</a:t>
            </a:r>
            <a:r>
              <a:rPr lang="en-US" sz="2200" dirty="0" smtClean="0"/>
              <a:t> </a:t>
            </a:r>
            <a:r>
              <a:rPr lang="en-US" sz="2200" dirty="0" err="1" smtClean="0"/>
              <a:t>partenza</a:t>
            </a:r>
            <a:endParaRPr lang="en-US" sz="22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1600" dirty="0" smtClean="0"/>
              <a:t>E.g. </a:t>
            </a:r>
            <a:r>
              <a:rPr lang="en-US" sz="1600" dirty="0" err="1" smtClean="0"/>
              <a:t>Maschi</a:t>
            </a:r>
            <a:r>
              <a:rPr lang="en-US" sz="1600" dirty="0" smtClean="0"/>
              <a:t>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femmine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non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sono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diversi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152400" y="3657600"/>
            <a:ext cx="7010400" cy="1066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228600" y="3505200"/>
            <a:ext cx="7620000" cy="1295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381000" y="2895600"/>
            <a:ext cx="7086600" cy="990600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6096000" y="3884712"/>
            <a:ext cx="3048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000" b="1" dirty="0" err="1" smtClean="0">
                <a:solidFill>
                  <a:srgbClr val="FF0000"/>
                </a:solidFill>
              </a:rPr>
              <a:t>Errore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comune</a:t>
            </a:r>
            <a:endParaRPr lang="en-US" sz="2000" b="1" dirty="0">
              <a:solidFill>
                <a:srgbClr val="FF0000"/>
              </a:solidFill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000" dirty="0" err="1" smtClean="0"/>
              <a:t>Eseguire</a:t>
            </a:r>
            <a:r>
              <a:rPr lang="en-US" sz="2000" dirty="0" smtClean="0"/>
              <a:t> </a:t>
            </a:r>
            <a:r>
              <a:rPr lang="en-US" sz="2000" dirty="0" err="1" smtClean="0"/>
              <a:t>il</a:t>
            </a:r>
            <a:r>
              <a:rPr lang="en-US" sz="2000" dirty="0" smtClean="0"/>
              <a:t> </a:t>
            </a:r>
            <a:r>
              <a:rPr lang="en-US" sz="2000" dirty="0" err="1" smtClean="0"/>
              <a:t>campionamento</a:t>
            </a:r>
            <a:r>
              <a:rPr lang="en-US" sz="2000" dirty="0" smtClean="0"/>
              <a:t> prima </a:t>
            </a:r>
            <a:r>
              <a:rPr lang="en-US" sz="2000" dirty="0" err="1" smtClean="0"/>
              <a:t>di</a:t>
            </a:r>
            <a:r>
              <a:rPr lang="en-US" sz="2000" dirty="0" smtClean="0"/>
              <a:t> aver </a:t>
            </a:r>
            <a:r>
              <a:rPr lang="en-US" sz="2000" dirty="0" err="1" smtClean="0"/>
              <a:t>costruito</a:t>
            </a:r>
            <a:r>
              <a:rPr lang="en-US" sz="2000" dirty="0" smtClean="0"/>
              <a:t> </a:t>
            </a:r>
            <a:r>
              <a:rPr lang="en-US" sz="2000" dirty="0" err="1" smtClean="0"/>
              <a:t>l’ipotesi</a:t>
            </a:r>
            <a:r>
              <a:rPr lang="en-US" sz="2000" dirty="0" smtClean="0"/>
              <a:t> e aver </a:t>
            </a:r>
            <a:r>
              <a:rPr lang="en-US" sz="2000" dirty="0" err="1" smtClean="0"/>
              <a:t>scelto</a:t>
            </a:r>
            <a:r>
              <a:rPr lang="en-US" sz="2000" dirty="0" smtClean="0"/>
              <a:t> </a:t>
            </a:r>
            <a:r>
              <a:rPr lang="en-US" sz="2000" dirty="0" err="1" smtClean="0"/>
              <a:t>l’analisi</a:t>
            </a:r>
            <a:endParaRPr lang="en-GB" sz="2000" dirty="0"/>
          </a:p>
        </p:txBody>
      </p:sp>
      <p:sp>
        <p:nvSpPr>
          <p:cNvPr id="16" name="AutoShape 12"/>
          <p:cNvSpPr>
            <a:spLocks noChangeArrowheads="1"/>
          </p:cNvSpPr>
          <p:nvPr/>
        </p:nvSpPr>
        <p:spPr bwMode="auto">
          <a:xfrm rot="4690983">
            <a:off x="7475339" y="2827139"/>
            <a:ext cx="914400" cy="914400"/>
          </a:xfrm>
          <a:prstGeom prst="lightningBolt">
            <a:avLst/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17" name="Line 13"/>
          <p:cNvSpPr>
            <a:spLocks noChangeShapeType="1"/>
          </p:cNvSpPr>
          <p:nvPr/>
        </p:nvSpPr>
        <p:spPr bwMode="auto">
          <a:xfrm>
            <a:off x="0" y="3124200"/>
            <a:ext cx="9144000" cy="0"/>
          </a:xfrm>
          <a:prstGeom prst="line">
            <a:avLst/>
          </a:prstGeom>
          <a:noFill/>
          <a:ln w="25400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04310" y="226547"/>
            <a:ext cx="27887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Potenza di un test</a:t>
            </a:r>
            <a:endParaRPr lang="it-IT" sz="2800" dirty="0"/>
          </a:p>
        </p:txBody>
      </p:sp>
      <p:sp>
        <p:nvSpPr>
          <p:cNvPr id="9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4" name="Rectangle 13"/>
          <p:cNvSpPr/>
          <p:nvPr/>
        </p:nvSpPr>
        <p:spPr>
          <a:xfrm>
            <a:off x="152400" y="1219200"/>
            <a:ext cx="89916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I  fattori  che incidono  sulla  potenza  di  un  test  per  la  verifica dell’ipotesi nulla sono 6:</a:t>
            </a:r>
          </a:p>
          <a:p>
            <a:endParaRPr lang="it-IT" sz="2200" dirty="0" smtClean="0"/>
          </a:p>
          <a:p>
            <a:r>
              <a:rPr lang="it-IT" sz="2200" dirty="0" smtClean="0"/>
              <a:t>1 - il livello di significatività (alpha);</a:t>
            </a:r>
          </a:p>
          <a:p>
            <a:endParaRPr lang="it-IT" sz="2200" dirty="0" smtClean="0"/>
          </a:p>
          <a:p>
            <a:r>
              <a:rPr lang="it-IT" sz="2200" dirty="0" smtClean="0"/>
              <a:t>2 - la dimensione della differenza, di cui si vuole verificare la significatività;</a:t>
            </a:r>
          </a:p>
          <a:p>
            <a:endParaRPr lang="it-IT" sz="2200" dirty="0" smtClean="0"/>
          </a:p>
          <a:p>
            <a:r>
              <a:rPr lang="it-IT" sz="2200" dirty="0" smtClean="0"/>
              <a:t>3 - la variabilità dei dati;</a:t>
            </a:r>
          </a:p>
          <a:p>
            <a:endParaRPr lang="it-IT" sz="2200" dirty="0" smtClean="0"/>
          </a:p>
          <a:p>
            <a:r>
              <a:rPr lang="it-IT" sz="2200" dirty="0" smtClean="0"/>
              <a:t>4 - la direzione dell’ipotesi (una o due code);</a:t>
            </a:r>
          </a:p>
          <a:p>
            <a:endParaRPr lang="it-IT" sz="2200" dirty="0" smtClean="0"/>
          </a:p>
          <a:p>
            <a:r>
              <a:rPr lang="it-IT" sz="2200" dirty="0" smtClean="0"/>
              <a:t>5 - la dimensione (n) del campione;</a:t>
            </a:r>
          </a:p>
          <a:p>
            <a:endParaRPr lang="it-IT" sz="2200" dirty="0" smtClean="0"/>
          </a:p>
          <a:p>
            <a:r>
              <a:rPr lang="it-IT" sz="2200" dirty="0" smtClean="0"/>
              <a:t>6 - le caratteristiche del test</a:t>
            </a:r>
            <a:endParaRPr lang="sv-SE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04310" y="226547"/>
            <a:ext cx="27887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Potenza di un test</a:t>
            </a:r>
            <a:endParaRPr lang="it-IT" sz="2800" dirty="0"/>
          </a:p>
        </p:txBody>
      </p:sp>
      <p:sp>
        <p:nvSpPr>
          <p:cNvPr id="9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4" name="Rectangle 13"/>
          <p:cNvSpPr/>
          <p:nvPr/>
        </p:nvSpPr>
        <p:spPr>
          <a:xfrm>
            <a:off x="609600" y="1219200"/>
            <a:ext cx="80772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1. Livello di significatività (Alpha):</a:t>
            </a:r>
          </a:p>
          <a:p>
            <a:endParaRPr lang="it-IT" sz="2200" dirty="0" smtClean="0"/>
          </a:p>
          <a:p>
            <a:r>
              <a:rPr lang="it-IT" sz="2200" dirty="0" smtClean="0"/>
              <a:t>Il  timore  di  commettere  errori  di  I  tipo  tende  a  far  abbassare  al  ricercatore  il  livello  di significatività  alpha.  Ma,  riducendo  il  valore  di  alpha, diminuisce  anche la  probabilità  di  scoprire  delle differenze,  anche  quando  nella  realtà  esistono;  in  altri  termini, aumenta  la  probabilità di commettere errori di II tipo</a:t>
            </a:r>
            <a:endParaRPr lang="sv-SE" sz="2200" dirty="0"/>
          </a:p>
        </p:txBody>
      </p:sp>
      <p:sp>
        <p:nvSpPr>
          <p:cNvPr id="5" name="Rectangle 4"/>
          <p:cNvSpPr/>
          <p:nvPr/>
        </p:nvSpPr>
        <p:spPr>
          <a:xfrm>
            <a:off x="2514600" y="4800600"/>
            <a:ext cx="35214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Trade-off fra alpha e beta!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04310" y="226547"/>
            <a:ext cx="40112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Potenza di un test (Power)</a:t>
            </a:r>
            <a:endParaRPr lang="it-IT" sz="2800" dirty="0"/>
          </a:p>
        </p:txBody>
      </p:sp>
      <p:sp>
        <p:nvSpPr>
          <p:cNvPr id="9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" name="Rectangle 4"/>
          <p:cNvSpPr/>
          <p:nvPr/>
        </p:nvSpPr>
        <p:spPr>
          <a:xfrm>
            <a:off x="381000" y="1314271"/>
            <a:ext cx="83820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 2. La  dimensione  della  differenza  tra  il valore  osservato  e  il  valore  atteso  nell'ipotesi  nulla  (di  solito,  la  media)  </a:t>
            </a:r>
          </a:p>
          <a:p>
            <a:endParaRPr lang="it-IT" sz="2200" dirty="0" smtClean="0"/>
          </a:p>
          <a:p>
            <a:r>
              <a:rPr lang="it-IT" sz="2200" dirty="0" smtClean="0"/>
              <a:t>La  potenza  di  un  test statistico  è  funzione  crescente  della  differenza,  considerata  in  valore  assoluto</a:t>
            </a:r>
            <a:endParaRPr lang="sv-SE" sz="2200" dirty="0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4067174"/>
            <a:ext cx="1371600" cy="1190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1676400" y="4067174"/>
            <a:ext cx="7620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ctangle 9"/>
          <p:cNvSpPr/>
          <p:nvPr/>
        </p:nvSpPr>
        <p:spPr>
          <a:xfrm>
            <a:off x="3124200" y="41148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 smtClean="0"/>
              <a:t>Esempio test z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04310" y="226547"/>
            <a:ext cx="40112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Potenza di un test (Power)</a:t>
            </a:r>
            <a:endParaRPr lang="it-IT" sz="2800" dirty="0"/>
          </a:p>
        </p:txBody>
      </p:sp>
      <p:sp>
        <p:nvSpPr>
          <p:cNvPr id="9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3372908"/>
            <a:ext cx="1371600" cy="1190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533400" y="1219200"/>
            <a:ext cx="6324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3.  Variabilità </a:t>
            </a:r>
            <a:endParaRPr lang="sv-SE" sz="2200" dirty="0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1219200"/>
            <a:ext cx="4014932" cy="541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1905000" y="3810000"/>
            <a:ext cx="228600" cy="228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2" name="Straight Connector 11"/>
          <p:cNvCxnSpPr/>
          <p:nvPr/>
        </p:nvCxnSpPr>
        <p:spPr>
          <a:xfrm>
            <a:off x="5943600" y="1447800"/>
            <a:ext cx="762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943600" y="3200400"/>
            <a:ext cx="762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943600" y="4876800"/>
            <a:ext cx="762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33400" y="4724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 smtClean="0"/>
              <a:t>Esempio test z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04310" y="226547"/>
            <a:ext cx="40112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Potenza di un test (Power)</a:t>
            </a:r>
            <a:endParaRPr lang="it-IT" sz="2800" dirty="0"/>
          </a:p>
        </p:txBody>
      </p:sp>
      <p:sp>
        <p:nvSpPr>
          <p:cNvPr id="9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8702" y="2659062"/>
            <a:ext cx="1238098" cy="10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533400" y="1219200"/>
            <a:ext cx="6324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4.  Direzione del test (una o due  code) </a:t>
            </a:r>
            <a:endParaRPr lang="sv-SE" sz="2200" dirty="0"/>
          </a:p>
        </p:txBody>
      </p:sp>
      <p:sp>
        <p:nvSpPr>
          <p:cNvPr id="10" name="Rectangle 9"/>
          <p:cNvSpPr/>
          <p:nvPr/>
        </p:nvSpPr>
        <p:spPr>
          <a:xfrm>
            <a:off x="3581400" y="2895600"/>
            <a:ext cx="3048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01" y="4419601"/>
            <a:ext cx="7455141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5410200" y="2743200"/>
            <a:ext cx="2438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Qual è più potente?</a:t>
            </a:r>
            <a:endParaRPr lang="sv-SE" sz="2200" dirty="0"/>
          </a:p>
        </p:txBody>
      </p:sp>
      <p:cxnSp>
        <p:nvCxnSpPr>
          <p:cNvPr id="14" name="Straight Arrow Connector 13"/>
          <p:cNvCxnSpPr>
            <a:stCxn id="33794" idx="1"/>
          </p:cNvCxnSpPr>
          <p:nvPr/>
        </p:nvCxnSpPr>
        <p:spPr>
          <a:xfrm flipH="1">
            <a:off x="2362200" y="3196431"/>
            <a:ext cx="1276502" cy="16041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886200" y="3200400"/>
            <a:ext cx="1219200" cy="1603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33400" y="1702713"/>
            <a:ext cx="7086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Lo stesso valore di Z può essere associato a due probabilità a seconda dell’ipotesi alternativa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10200" y="3352800"/>
            <a:ext cx="3429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Per eseguire un test a una coda dobbiamo avere delle informazioni a priori</a:t>
            </a:r>
            <a:endParaRPr lang="sv-SE" sz="2000" dirty="0"/>
          </a:p>
        </p:txBody>
      </p:sp>
      <p:sp>
        <p:nvSpPr>
          <p:cNvPr id="13" name="Rectangle 12"/>
          <p:cNvSpPr/>
          <p:nvPr/>
        </p:nvSpPr>
        <p:spPr>
          <a:xfrm>
            <a:off x="1371600" y="2667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 smtClean="0"/>
              <a:t>Esempio test z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04310" y="226547"/>
            <a:ext cx="40112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Potenza di un test (Power)</a:t>
            </a:r>
            <a:endParaRPr lang="it-IT" sz="2800" dirty="0"/>
          </a:p>
        </p:txBody>
      </p:sp>
      <p:sp>
        <p:nvSpPr>
          <p:cNvPr id="9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5502" y="2506662"/>
            <a:ext cx="1238098" cy="10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533400" y="1219200"/>
            <a:ext cx="6324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5. La dimensione del campione (n)</a:t>
            </a:r>
            <a:endParaRPr lang="sv-SE" sz="2200" dirty="0"/>
          </a:p>
        </p:txBody>
      </p:sp>
      <p:sp>
        <p:nvSpPr>
          <p:cNvPr id="10" name="Rectangle 9"/>
          <p:cNvSpPr/>
          <p:nvPr/>
        </p:nvSpPr>
        <p:spPr>
          <a:xfrm>
            <a:off x="1524000" y="3200400"/>
            <a:ext cx="3810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Picture 4" descr="http://onlinestatbook.com/2/power/graphics/power_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5188" y="2667000"/>
            <a:ext cx="4894387" cy="3343276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304800" y="37338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 smtClean="0"/>
              <a:t>Esempio test z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04310" y="226547"/>
            <a:ext cx="40112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Potenza di un test (Power)</a:t>
            </a:r>
            <a:endParaRPr lang="it-IT" sz="2800" dirty="0"/>
          </a:p>
        </p:txBody>
      </p:sp>
      <p:sp>
        <p:nvSpPr>
          <p:cNvPr id="9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8" name="Rectangle 7"/>
          <p:cNvSpPr/>
          <p:nvPr/>
        </p:nvSpPr>
        <p:spPr>
          <a:xfrm>
            <a:off x="381000" y="1245513"/>
            <a:ext cx="6324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6. La scelta del test</a:t>
            </a:r>
            <a:endParaRPr lang="sv-SE" sz="2200" dirty="0"/>
          </a:p>
        </p:txBody>
      </p:sp>
      <p:sp>
        <p:nvSpPr>
          <p:cNvPr id="11" name="Rectangle 10"/>
          <p:cNvSpPr/>
          <p:nvPr/>
        </p:nvSpPr>
        <p:spPr>
          <a:xfrm>
            <a:off x="381000" y="1981200"/>
            <a:ext cx="84582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A partire dagli stessi dati,  non  tutti  i  test  hanno  la  stessa  capacità  di  rifiutare  l'ipotesi  nulla quando è falsa</a:t>
            </a:r>
          </a:p>
          <a:p>
            <a:endParaRPr lang="it-IT" sz="2200" dirty="0" smtClean="0"/>
          </a:p>
          <a:p>
            <a:r>
              <a:rPr lang="it-IT" sz="2200" dirty="0" smtClean="0"/>
              <a:t>E’ quindi molto importante scegliere il test più adatto!</a:t>
            </a:r>
          </a:p>
          <a:p>
            <a:endParaRPr lang="it-IT" sz="2200" dirty="0" smtClean="0"/>
          </a:p>
          <a:p>
            <a:r>
              <a:rPr lang="it-IT" sz="2200" dirty="0" smtClean="0"/>
              <a:t>Test  diversi  hanno  condizioni  di  validità  differenti  e  sono  più  o  meno  robusti  (sopportano  in modo differente l’allontanamento dalle condizioni di validità)</a:t>
            </a:r>
            <a:endParaRPr lang="sv-SE" sz="2200" dirty="0"/>
          </a:p>
        </p:txBody>
      </p:sp>
      <p:sp>
        <p:nvSpPr>
          <p:cNvPr id="12" name="Rectangle 11"/>
          <p:cNvSpPr/>
          <p:nvPr/>
        </p:nvSpPr>
        <p:spPr>
          <a:xfrm>
            <a:off x="533400" y="5791200"/>
            <a:ext cx="6324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Aspettiamo le prossime lezioni...</a:t>
            </a:r>
            <a:endParaRPr lang="sv-SE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6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743200"/>
            <a:ext cx="4195762" cy="3534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04310" y="226547"/>
            <a:ext cx="195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Il valore di P</a:t>
            </a:r>
            <a:endParaRPr lang="it-IT" sz="2800" dirty="0"/>
          </a:p>
        </p:txBody>
      </p:sp>
      <p:sp>
        <p:nvSpPr>
          <p:cNvPr id="9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4" name="Rectangle 13"/>
          <p:cNvSpPr/>
          <p:nvPr/>
        </p:nvSpPr>
        <p:spPr>
          <a:xfrm>
            <a:off x="533400" y="1143000"/>
            <a:ext cx="80772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Il </a:t>
            </a:r>
            <a:r>
              <a:rPr lang="it-IT" sz="2200" b="1" dirty="0" smtClean="0"/>
              <a:t>valore </a:t>
            </a:r>
            <a:r>
              <a:rPr lang="it-IT" sz="2200" b="1" i="1" dirty="0" smtClean="0"/>
              <a:t>p</a:t>
            </a:r>
            <a:r>
              <a:rPr lang="it-IT" sz="2200" dirty="0" smtClean="0"/>
              <a:t> indica la probabilità di ottenere un risultato pari o più estremo di quello osservato, </a:t>
            </a:r>
            <a:r>
              <a:rPr lang="it-IT" sz="2200" b="1" dirty="0" smtClean="0"/>
              <a:t>supposta vera l'ipotesi nulla</a:t>
            </a:r>
          </a:p>
          <a:p>
            <a:endParaRPr lang="it-IT" sz="2200" dirty="0" smtClean="0"/>
          </a:p>
          <a:p>
            <a:r>
              <a:rPr lang="it-IT" sz="2200" dirty="0" smtClean="0"/>
              <a:t>Talvolta viene anche chiamato </a:t>
            </a:r>
            <a:r>
              <a:rPr lang="it-IT" sz="2200" b="1" dirty="0" smtClean="0"/>
              <a:t>livello di significatività osservato</a:t>
            </a:r>
            <a:endParaRPr lang="sv-SE" sz="2200" dirty="0"/>
          </a:p>
        </p:txBody>
      </p:sp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4948237" y="3489325"/>
          <a:ext cx="1300163" cy="463550"/>
        </p:xfrm>
        <a:graphic>
          <a:graphicData uri="http://schemas.openxmlformats.org/presentationml/2006/ole">
            <p:oleObj spid="_x0000_s29701" name="Ekvation" r:id="rId4" imgW="469800" imgH="228600" progId="Equation.3">
              <p:embed/>
            </p:oleObj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6818313" y="3540436"/>
          <a:ext cx="1106487" cy="361950"/>
        </p:xfrm>
        <a:graphic>
          <a:graphicData uri="http://schemas.openxmlformats.org/presentationml/2006/ole">
            <p:oleObj spid="_x0000_s29702" name="Ekvation" r:id="rId5" imgW="647640" imgH="177480" progId="Equation.3">
              <p:embed/>
            </p:oleObj>
          </a:graphicData>
        </a:graphic>
      </p:graphicFrame>
      <p:sp>
        <p:nvSpPr>
          <p:cNvPr id="21" name="Right Arrow 20"/>
          <p:cNvSpPr/>
          <p:nvPr/>
        </p:nvSpPr>
        <p:spPr>
          <a:xfrm>
            <a:off x="4419600" y="3581400"/>
            <a:ext cx="457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Right Arrow 21"/>
          <p:cNvSpPr/>
          <p:nvPr/>
        </p:nvSpPr>
        <p:spPr>
          <a:xfrm>
            <a:off x="6096000" y="3578536"/>
            <a:ext cx="457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aphicFrame>
        <p:nvGraphicFramePr>
          <p:cNvPr id="28" name="Object 6"/>
          <p:cNvGraphicFramePr>
            <a:graphicFrameLocks noChangeAspect="1"/>
          </p:cNvGraphicFramePr>
          <p:nvPr/>
        </p:nvGraphicFramePr>
        <p:xfrm>
          <a:off x="6829425" y="4911725"/>
          <a:ext cx="638175" cy="360363"/>
        </p:xfrm>
        <a:graphic>
          <a:graphicData uri="http://schemas.openxmlformats.org/presentationml/2006/ole">
            <p:oleObj spid="_x0000_s29705" name="Ekvation" r:id="rId6" imgW="368280" imgH="177480" progId="Equation.3">
              <p:embed/>
            </p:oleObj>
          </a:graphicData>
        </a:graphic>
      </p:graphicFrame>
      <p:sp>
        <p:nvSpPr>
          <p:cNvPr id="29" name="Right Arrow 28"/>
          <p:cNvSpPr/>
          <p:nvPr/>
        </p:nvSpPr>
        <p:spPr>
          <a:xfrm>
            <a:off x="4432300" y="4950136"/>
            <a:ext cx="457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Right Arrow 29"/>
          <p:cNvSpPr/>
          <p:nvPr/>
        </p:nvSpPr>
        <p:spPr>
          <a:xfrm>
            <a:off x="6108700" y="4950136"/>
            <a:ext cx="457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Rectangle 30"/>
          <p:cNvSpPr/>
          <p:nvPr/>
        </p:nvSpPr>
        <p:spPr>
          <a:xfrm>
            <a:off x="3810000" y="3043535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400" dirty="0" smtClean="0"/>
              <a:t>UNA CODA</a:t>
            </a:r>
            <a:endParaRPr lang="sv-SE" sz="2400" dirty="0"/>
          </a:p>
        </p:txBody>
      </p:sp>
      <p:sp>
        <p:nvSpPr>
          <p:cNvPr id="32" name="Rectangle 31"/>
          <p:cNvSpPr/>
          <p:nvPr/>
        </p:nvSpPr>
        <p:spPr>
          <a:xfrm>
            <a:off x="3810000" y="4415135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400" dirty="0" smtClean="0"/>
              <a:t>DUE CODE</a:t>
            </a:r>
            <a:endParaRPr lang="sv-SE" sz="2400" dirty="0"/>
          </a:p>
        </p:txBody>
      </p:sp>
      <p:graphicFrame>
        <p:nvGraphicFramePr>
          <p:cNvPr id="29707" name="Object 11"/>
          <p:cNvGraphicFramePr>
            <a:graphicFrameLocks noChangeAspect="1"/>
          </p:cNvGraphicFramePr>
          <p:nvPr/>
        </p:nvGraphicFramePr>
        <p:xfrm>
          <a:off x="3856037" y="3505200"/>
          <a:ext cx="563563" cy="438150"/>
        </p:xfrm>
        <a:graphic>
          <a:graphicData uri="http://schemas.openxmlformats.org/presentationml/2006/ole">
            <p:oleObj spid="_x0000_s29707" name="Ekvation" r:id="rId7" imgW="203040" imgH="215640" progId="Equation.3">
              <p:embed/>
            </p:oleObj>
          </a:graphicData>
        </a:graphic>
      </p:graphicFrame>
      <p:graphicFrame>
        <p:nvGraphicFramePr>
          <p:cNvPr id="29708" name="Object 12"/>
          <p:cNvGraphicFramePr>
            <a:graphicFrameLocks noChangeAspect="1"/>
          </p:cNvGraphicFramePr>
          <p:nvPr/>
        </p:nvGraphicFramePr>
        <p:xfrm>
          <a:off x="3856037" y="4895850"/>
          <a:ext cx="563563" cy="438150"/>
        </p:xfrm>
        <a:graphic>
          <a:graphicData uri="http://schemas.openxmlformats.org/presentationml/2006/ole">
            <p:oleObj spid="_x0000_s29708" name="Ekvation" r:id="rId8" imgW="203040" imgH="215640" progId="Equation.3">
              <p:embed/>
            </p:oleObj>
          </a:graphicData>
        </a:graphic>
      </p:graphicFrame>
      <p:graphicFrame>
        <p:nvGraphicFramePr>
          <p:cNvPr id="29709" name="Object 13"/>
          <p:cNvGraphicFramePr>
            <a:graphicFrameLocks noChangeAspect="1"/>
          </p:cNvGraphicFramePr>
          <p:nvPr/>
        </p:nvGraphicFramePr>
        <p:xfrm>
          <a:off x="5024437" y="4876800"/>
          <a:ext cx="1300163" cy="463550"/>
        </p:xfrm>
        <a:graphic>
          <a:graphicData uri="http://schemas.openxmlformats.org/presentationml/2006/ole">
            <p:oleObj spid="_x0000_s29709" name="Ekvation" r:id="rId9" imgW="4698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04310" y="226547"/>
            <a:ext cx="195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Il valore di P</a:t>
            </a:r>
            <a:endParaRPr lang="it-IT" sz="2800" dirty="0"/>
          </a:p>
        </p:txBody>
      </p:sp>
      <p:sp>
        <p:nvSpPr>
          <p:cNvPr id="9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4" name="Rectangle 13"/>
          <p:cNvSpPr/>
          <p:nvPr/>
        </p:nvSpPr>
        <p:spPr>
          <a:xfrm>
            <a:off x="533400" y="1474113"/>
            <a:ext cx="8077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Il calcolo del P dipende dall’ipotesi alternativa!</a:t>
            </a:r>
            <a:endParaRPr lang="sv-SE" sz="2200" dirty="0"/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3581400" y="3295649"/>
          <a:ext cx="498475" cy="517215"/>
        </p:xfrm>
        <a:graphic>
          <a:graphicData uri="http://schemas.openxmlformats.org/presentationml/2006/ole">
            <p:oleObj spid="_x0000_s30724" name="Ekvation" r:id="rId3" imgW="152280" imgH="215640" progId="Equation.3">
              <p:embed/>
            </p:oleObj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4689475" y="3352800"/>
          <a:ext cx="492125" cy="438150"/>
        </p:xfrm>
        <a:graphic>
          <a:graphicData uri="http://schemas.openxmlformats.org/presentationml/2006/ole">
            <p:oleObj spid="_x0000_s30725" name="Ekvation" r:id="rId4" imgW="177480" imgH="215640" progId="Equation.3">
              <p:embed/>
            </p:oleObj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6126163" y="3390900"/>
          <a:ext cx="1581150" cy="361950"/>
        </p:xfrm>
        <a:graphic>
          <a:graphicData uri="http://schemas.openxmlformats.org/presentationml/2006/ole">
            <p:oleObj spid="_x0000_s30726" name="Ekvation" r:id="rId5" imgW="571320" imgH="177480" progId="Equation.3">
              <p:embed/>
            </p:oleObj>
          </a:graphicData>
        </a:graphic>
      </p:graphicFrame>
      <p:sp>
        <p:nvSpPr>
          <p:cNvPr id="21" name="Right Arrow 20"/>
          <p:cNvSpPr/>
          <p:nvPr/>
        </p:nvSpPr>
        <p:spPr>
          <a:xfrm>
            <a:off x="4079875" y="3429000"/>
            <a:ext cx="457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Right Arrow 21"/>
          <p:cNvSpPr/>
          <p:nvPr/>
        </p:nvSpPr>
        <p:spPr>
          <a:xfrm>
            <a:off x="5299075" y="3429000"/>
            <a:ext cx="457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3540125" y="4283075"/>
          <a:ext cx="582613" cy="517525"/>
        </p:xfrm>
        <a:graphic>
          <a:graphicData uri="http://schemas.openxmlformats.org/presentationml/2006/ole">
            <p:oleObj spid="_x0000_s30727" name="Ekvation" r:id="rId6" imgW="177480" imgH="215640" progId="Equation.3">
              <p:embed/>
            </p:oleObj>
          </a:graphicData>
        </a:graphic>
      </p:graphicFrame>
      <p:graphicFrame>
        <p:nvGraphicFramePr>
          <p:cNvPr id="27" name="Object 5"/>
          <p:cNvGraphicFramePr>
            <a:graphicFrameLocks noChangeAspect="1"/>
          </p:cNvGraphicFramePr>
          <p:nvPr/>
        </p:nvGraphicFramePr>
        <p:xfrm>
          <a:off x="4672013" y="4340225"/>
          <a:ext cx="527050" cy="438150"/>
        </p:xfrm>
        <a:graphic>
          <a:graphicData uri="http://schemas.openxmlformats.org/presentationml/2006/ole">
            <p:oleObj spid="_x0000_s30728" name="Ekvation" r:id="rId7" imgW="190440" imgH="215640" progId="Equation.3">
              <p:embed/>
            </p:oleObj>
          </a:graphicData>
        </a:graphic>
      </p:graphicFrame>
      <p:graphicFrame>
        <p:nvGraphicFramePr>
          <p:cNvPr id="28" name="Object 6"/>
          <p:cNvGraphicFramePr>
            <a:graphicFrameLocks noChangeAspect="1"/>
          </p:cNvGraphicFramePr>
          <p:nvPr/>
        </p:nvGraphicFramePr>
        <p:xfrm>
          <a:off x="6019800" y="4378325"/>
          <a:ext cx="1019175" cy="360363"/>
        </p:xfrm>
        <a:graphic>
          <a:graphicData uri="http://schemas.openxmlformats.org/presentationml/2006/ole">
            <p:oleObj spid="_x0000_s30729" name="Ekvation" r:id="rId8" imgW="368280" imgH="177480" progId="Equation.3">
              <p:embed/>
            </p:oleObj>
          </a:graphicData>
        </a:graphic>
      </p:graphicFrame>
      <p:sp>
        <p:nvSpPr>
          <p:cNvPr id="29" name="Right Arrow 28"/>
          <p:cNvSpPr/>
          <p:nvPr/>
        </p:nvSpPr>
        <p:spPr>
          <a:xfrm>
            <a:off x="4079875" y="4416736"/>
            <a:ext cx="457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Right Arrow 29"/>
          <p:cNvSpPr/>
          <p:nvPr/>
        </p:nvSpPr>
        <p:spPr>
          <a:xfrm>
            <a:off x="5299075" y="4416736"/>
            <a:ext cx="457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30730" name="Picture 10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04800" y="2819400"/>
            <a:ext cx="4238625" cy="3539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3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0295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1. </a:t>
            </a:r>
            <a:r>
              <a:rPr lang="en-US" sz="2800" dirty="0" err="1" smtClean="0"/>
              <a:t>Costruire</a:t>
            </a:r>
            <a:r>
              <a:rPr lang="en-US" sz="2800" dirty="0" smtClean="0"/>
              <a:t> e </a:t>
            </a:r>
            <a:r>
              <a:rPr lang="en-US" sz="2800" dirty="0" err="1" smtClean="0"/>
              <a:t>testare</a:t>
            </a:r>
            <a:r>
              <a:rPr lang="en-US" sz="2800" dirty="0" smtClean="0"/>
              <a:t> </a:t>
            </a:r>
            <a:r>
              <a:rPr lang="en-US" sz="2800" dirty="0" err="1" smtClean="0"/>
              <a:t>un’ipotesi</a:t>
            </a:r>
            <a:r>
              <a:rPr lang="en-US" sz="2800" dirty="0" smtClean="0"/>
              <a:t> 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39" name="Rectangle 438"/>
          <p:cNvSpPr/>
          <p:nvPr/>
        </p:nvSpPr>
        <p:spPr>
          <a:xfrm>
            <a:off x="304800" y="1600200"/>
            <a:ext cx="83819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Ipotesi: affermazione che ha come oggetto accadimenti nel mondo reale, che si presta ad essere confermata o smentita dai dati osservati sperimentalmente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4114800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Esempio: gli studenti maschi e femmine presentano gli stessi voti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4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0295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1. </a:t>
            </a:r>
            <a:r>
              <a:rPr lang="en-US" sz="2800" dirty="0" err="1" smtClean="0"/>
              <a:t>Costruire</a:t>
            </a:r>
            <a:r>
              <a:rPr lang="en-US" sz="2800" dirty="0" smtClean="0"/>
              <a:t> e </a:t>
            </a:r>
            <a:r>
              <a:rPr lang="en-US" sz="2800" dirty="0" err="1" smtClean="0"/>
              <a:t>testare</a:t>
            </a:r>
            <a:r>
              <a:rPr lang="en-US" sz="2800" dirty="0" smtClean="0"/>
              <a:t> </a:t>
            </a:r>
            <a:r>
              <a:rPr lang="en-US" sz="2800" dirty="0" err="1" smtClean="0"/>
              <a:t>un’ipotesi</a:t>
            </a:r>
            <a:r>
              <a:rPr lang="en-US" sz="2800" dirty="0" smtClean="0"/>
              <a:t> 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9" name="Rectangle 8"/>
          <p:cNvSpPr/>
          <p:nvPr/>
        </p:nvSpPr>
        <p:spPr>
          <a:xfrm>
            <a:off x="304800" y="1600200"/>
            <a:ext cx="88392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200" b="1" dirty="0" err="1" smtClean="0">
                <a:solidFill>
                  <a:srgbClr val="FF0000"/>
                </a:solidFill>
              </a:rPr>
              <a:t>Ipotesi</a:t>
            </a:r>
            <a:r>
              <a:rPr lang="en-US" sz="2200" b="1" dirty="0" smtClean="0">
                <a:solidFill>
                  <a:srgbClr val="FF0000"/>
                </a:solidFill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</a:rPr>
              <a:t>nulla</a:t>
            </a:r>
            <a:r>
              <a:rPr lang="en-US" sz="2200" b="1" dirty="0" smtClean="0">
                <a:solidFill>
                  <a:srgbClr val="FF0000"/>
                </a:solidFill>
              </a:rPr>
              <a:t> (H</a:t>
            </a:r>
            <a:r>
              <a:rPr lang="en-US" sz="2200" b="1" baseline="-25000" dirty="0" smtClean="0">
                <a:solidFill>
                  <a:srgbClr val="FF0000"/>
                </a:solidFill>
              </a:rPr>
              <a:t>0</a:t>
            </a:r>
            <a:r>
              <a:rPr lang="en-US" sz="2200" b="1" dirty="0" smtClean="0">
                <a:solidFill>
                  <a:srgbClr val="FF0000"/>
                </a:solidFill>
              </a:rPr>
              <a:t>)</a:t>
            </a:r>
            <a:r>
              <a:rPr lang="en-US" sz="2200" dirty="0" smtClean="0"/>
              <a:t>: è </a:t>
            </a:r>
            <a:r>
              <a:rPr lang="en-US" sz="2200" dirty="0" err="1" smtClean="0"/>
              <a:t>un’affermazione</a:t>
            </a:r>
            <a:r>
              <a:rPr lang="en-US" sz="2200" dirty="0" smtClean="0"/>
              <a:t> </a:t>
            </a:r>
            <a:r>
              <a:rPr lang="en-US" sz="2200" dirty="0" err="1" smtClean="0"/>
              <a:t>riguardo</a:t>
            </a:r>
            <a:r>
              <a:rPr lang="en-US" sz="2200" dirty="0" smtClean="0"/>
              <a:t> </a:t>
            </a:r>
            <a:r>
              <a:rPr lang="en-US" sz="2200" dirty="0" err="1" smtClean="0"/>
              <a:t>alla</a:t>
            </a:r>
            <a:r>
              <a:rPr lang="en-US" sz="2200" dirty="0" smtClean="0"/>
              <a:t> </a:t>
            </a:r>
            <a:r>
              <a:rPr lang="en-US" sz="2200" dirty="0" err="1" smtClean="0"/>
              <a:t>popolazione</a:t>
            </a:r>
            <a:r>
              <a:rPr lang="en-US" sz="2200" dirty="0" smtClean="0"/>
              <a:t> </a:t>
            </a:r>
            <a:r>
              <a:rPr lang="en-US" sz="2200" dirty="0" err="1" smtClean="0"/>
              <a:t>che</a:t>
            </a:r>
            <a:r>
              <a:rPr lang="en-US" sz="2200" dirty="0" smtClean="0"/>
              <a:t> </a:t>
            </a:r>
            <a:r>
              <a:rPr lang="en-US" sz="2200" dirty="0" err="1" smtClean="0"/>
              <a:t>si</a:t>
            </a:r>
            <a:r>
              <a:rPr lang="en-US" sz="2200" dirty="0" smtClean="0"/>
              <a:t> assume </a:t>
            </a:r>
            <a:r>
              <a:rPr lang="en-US" sz="2200" dirty="0" err="1" smtClean="0"/>
              <a:t>essere</a:t>
            </a:r>
            <a:r>
              <a:rPr lang="en-US" sz="2200" dirty="0" smtClean="0"/>
              <a:t> </a:t>
            </a:r>
            <a:r>
              <a:rPr lang="en-US" sz="2200" dirty="0" err="1" smtClean="0"/>
              <a:t>vera</a:t>
            </a:r>
            <a:r>
              <a:rPr lang="en-US" sz="2200" dirty="0" smtClean="0"/>
              <a:t> </a:t>
            </a:r>
            <a:r>
              <a:rPr lang="en-US" sz="2200" dirty="0" err="1" smtClean="0"/>
              <a:t>fino</a:t>
            </a:r>
            <a:r>
              <a:rPr lang="en-US" sz="2200" dirty="0" smtClean="0"/>
              <a:t> a </a:t>
            </a:r>
            <a:r>
              <a:rPr lang="en-US" sz="2200" dirty="0" err="1" smtClean="0"/>
              <a:t>che</a:t>
            </a:r>
            <a:r>
              <a:rPr lang="en-US" sz="2200" dirty="0" smtClean="0"/>
              <a:t> non </a:t>
            </a:r>
            <a:r>
              <a:rPr lang="en-US" sz="2200" dirty="0" err="1" smtClean="0"/>
              <a:t>ci</a:t>
            </a:r>
            <a:r>
              <a:rPr lang="en-US" sz="2200" dirty="0" smtClean="0"/>
              <a:t> </a:t>
            </a:r>
            <a:r>
              <a:rPr lang="en-US" sz="2200" dirty="0" err="1" smtClean="0"/>
              <a:t>sia</a:t>
            </a:r>
            <a:r>
              <a:rPr lang="en-US" sz="2200" dirty="0" smtClean="0"/>
              <a:t> </a:t>
            </a:r>
            <a:r>
              <a:rPr lang="en-US" sz="2200" dirty="0" err="1" smtClean="0"/>
              <a:t>una</a:t>
            </a:r>
            <a:r>
              <a:rPr lang="en-US" sz="2200" dirty="0" smtClean="0"/>
              <a:t> </a:t>
            </a:r>
            <a:r>
              <a:rPr lang="en-US" sz="2200" dirty="0" err="1" smtClean="0"/>
              <a:t>prova</a:t>
            </a:r>
            <a:r>
              <a:rPr lang="en-US" sz="2200" dirty="0" smtClean="0"/>
              <a:t> </a:t>
            </a:r>
            <a:r>
              <a:rPr lang="en-US" sz="2200" dirty="0" err="1" smtClean="0"/>
              <a:t>evidente</a:t>
            </a:r>
            <a:r>
              <a:rPr lang="en-US" sz="2200" dirty="0" smtClean="0"/>
              <a:t> del </a:t>
            </a:r>
            <a:r>
              <a:rPr lang="en-US" sz="2200" dirty="0" err="1" smtClean="0"/>
              <a:t>contrario</a:t>
            </a:r>
            <a:r>
              <a:rPr lang="en-US" sz="2200" dirty="0" smtClean="0"/>
              <a:t> (status quo, </a:t>
            </a:r>
            <a:r>
              <a:rPr lang="en-US" sz="2200" dirty="0" err="1" smtClean="0"/>
              <a:t>mancanza</a:t>
            </a:r>
            <a:r>
              <a:rPr lang="en-US" sz="2200" dirty="0" smtClean="0"/>
              <a:t> </a:t>
            </a:r>
            <a:r>
              <a:rPr lang="en-US" sz="2200" dirty="0" err="1" smtClean="0"/>
              <a:t>di</a:t>
            </a:r>
            <a:r>
              <a:rPr lang="en-US" sz="2200" dirty="0" smtClean="0"/>
              <a:t> </a:t>
            </a:r>
            <a:r>
              <a:rPr lang="en-US" sz="2200" dirty="0" err="1" smtClean="0"/>
              <a:t>effetto</a:t>
            </a:r>
            <a:r>
              <a:rPr lang="en-US" sz="2200" dirty="0" smtClean="0"/>
              <a:t> etc.)</a:t>
            </a:r>
          </a:p>
          <a:p>
            <a:pPr fontAlgn="base"/>
            <a:endParaRPr lang="en-US" sz="2200" dirty="0" smtClean="0"/>
          </a:p>
          <a:p>
            <a:pPr fontAlgn="base"/>
            <a:endParaRPr lang="en-US" sz="2200" dirty="0" smtClean="0"/>
          </a:p>
          <a:p>
            <a:pPr fontAlgn="base"/>
            <a:endParaRPr lang="en-US" sz="2200" dirty="0" smtClean="0"/>
          </a:p>
          <a:p>
            <a:pPr fontAlgn="base"/>
            <a:r>
              <a:rPr lang="en-US" sz="2200" b="1" dirty="0" err="1" smtClean="0">
                <a:solidFill>
                  <a:srgbClr val="FF0000"/>
                </a:solidFill>
              </a:rPr>
              <a:t>Ipotesi</a:t>
            </a:r>
            <a:r>
              <a:rPr lang="en-US" sz="2200" b="1" dirty="0" smtClean="0">
                <a:solidFill>
                  <a:srgbClr val="FF0000"/>
                </a:solidFill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</a:rPr>
              <a:t>alterantiva</a:t>
            </a:r>
            <a:r>
              <a:rPr lang="en-US" sz="2200" b="1" dirty="0" smtClean="0">
                <a:solidFill>
                  <a:srgbClr val="FF0000"/>
                </a:solidFill>
              </a:rPr>
              <a:t> (H</a:t>
            </a:r>
            <a:r>
              <a:rPr lang="en-US" sz="2200" b="1" baseline="-25000" dirty="0" smtClean="0">
                <a:solidFill>
                  <a:srgbClr val="FF0000"/>
                </a:solidFill>
              </a:rPr>
              <a:t>a</a:t>
            </a:r>
            <a:r>
              <a:rPr lang="en-US" sz="2200" b="1" dirty="0" smtClean="0">
                <a:solidFill>
                  <a:srgbClr val="FF0000"/>
                </a:solidFill>
              </a:rPr>
              <a:t>)</a:t>
            </a:r>
            <a:r>
              <a:rPr lang="en-US" sz="2200" dirty="0" smtClean="0"/>
              <a:t>: è </a:t>
            </a:r>
            <a:r>
              <a:rPr lang="en-US" sz="2200" dirty="0" err="1" smtClean="0"/>
              <a:t>un’affermazione</a:t>
            </a:r>
            <a:r>
              <a:rPr lang="en-US" sz="2200" dirty="0" smtClean="0"/>
              <a:t> </a:t>
            </a:r>
            <a:r>
              <a:rPr lang="en-US" sz="2200" dirty="0" err="1" smtClean="0"/>
              <a:t>riguardo</a:t>
            </a:r>
            <a:r>
              <a:rPr lang="en-US" sz="2200" dirty="0" smtClean="0"/>
              <a:t> </a:t>
            </a:r>
            <a:r>
              <a:rPr lang="en-US" sz="2200" dirty="0" err="1" smtClean="0"/>
              <a:t>alla</a:t>
            </a:r>
            <a:r>
              <a:rPr lang="en-US" sz="2200" dirty="0" smtClean="0"/>
              <a:t> </a:t>
            </a:r>
            <a:r>
              <a:rPr lang="en-US" sz="2200" dirty="0" err="1" smtClean="0"/>
              <a:t>popolazione</a:t>
            </a:r>
            <a:r>
              <a:rPr lang="en-US" sz="2200" dirty="0" smtClean="0"/>
              <a:t> </a:t>
            </a:r>
            <a:r>
              <a:rPr lang="en-US" sz="2200" dirty="0" err="1" smtClean="0"/>
              <a:t>che</a:t>
            </a:r>
            <a:r>
              <a:rPr lang="en-US" sz="2200" dirty="0" smtClean="0"/>
              <a:t> è </a:t>
            </a:r>
            <a:r>
              <a:rPr lang="en-US" sz="2200" dirty="0" err="1" smtClean="0"/>
              <a:t>contraria</a:t>
            </a:r>
            <a:r>
              <a:rPr lang="en-US" sz="2200" dirty="0" smtClean="0"/>
              <a:t> </a:t>
            </a:r>
            <a:r>
              <a:rPr lang="en-US" sz="2200" dirty="0" err="1" smtClean="0"/>
              <a:t>all’ipotesi</a:t>
            </a:r>
            <a:r>
              <a:rPr lang="en-US" sz="2200" dirty="0" smtClean="0"/>
              <a:t> </a:t>
            </a:r>
            <a:r>
              <a:rPr lang="en-US" sz="2200" dirty="0" err="1" smtClean="0"/>
              <a:t>nulla</a:t>
            </a:r>
            <a:r>
              <a:rPr lang="en-US" sz="2200" dirty="0" smtClean="0"/>
              <a:t> e </a:t>
            </a:r>
            <a:r>
              <a:rPr lang="en-US" sz="2200" dirty="0" err="1" smtClean="0"/>
              <a:t>che</a:t>
            </a:r>
            <a:r>
              <a:rPr lang="en-US" sz="2200" dirty="0" smtClean="0"/>
              <a:t> </a:t>
            </a:r>
            <a:r>
              <a:rPr lang="en-US" sz="2200" dirty="0" err="1" smtClean="0"/>
              <a:t>viene</a:t>
            </a:r>
            <a:r>
              <a:rPr lang="en-US" sz="2200" dirty="0" smtClean="0"/>
              <a:t> </a:t>
            </a:r>
            <a:r>
              <a:rPr lang="en-US" sz="2200" dirty="0" err="1" smtClean="0"/>
              <a:t>accettata</a:t>
            </a:r>
            <a:r>
              <a:rPr lang="en-US" sz="2200" dirty="0" smtClean="0"/>
              <a:t> solo </a:t>
            </a:r>
            <a:r>
              <a:rPr lang="en-US" sz="2200" dirty="0" err="1" smtClean="0"/>
              <a:t>nel</a:t>
            </a:r>
            <a:r>
              <a:rPr lang="en-US" sz="2200" dirty="0" smtClean="0"/>
              <a:t> </a:t>
            </a:r>
            <a:r>
              <a:rPr lang="en-US" sz="2200" dirty="0" err="1" smtClean="0"/>
              <a:t>caso</a:t>
            </a:r>
            <a:r>
              <a:rPr lang="en-US" sz="2200" dirty="0" smtClean="0"/>
              <a:t> in cui </a:t>
            </a:r>
            <a:r>
              <a:rPr lang="en-US" sz="2200" dirty="0" err="1" smtClean="0"/>
              <a:t>ci</a:t>
            </a:r>
            <a:r>
              <a:rPr lang="en-US" sz="2200" dirty="0" smtClean="0"/>
              <a:t> </a:t>
            </a:r>
            <a:r>
              <a:rPr lang="en-US" sz="2200" dirty="0" err="1" smtClean="0"/>
              <a:t>sia</a:t>
            </a:r>
            <a:r>
              <a:rPr lang="en-US" sz="2200" dirty="0" smtClean="0"/>
              <a:t> </a:t>
            </a:r>
            <a:r>
              <a:rPr lang="en-US" sz="2200" dirty="0" err="1" smtClean="0"/>
              <a:t>una</a:t>
            </a:r>
            <a:r>
              <a:rPr lang="en-US" sz="2200" dirty="0" smtClean="0"/>
              <a:t> </a:t>
            </a:r>
            <a:r>
              <a:rPr lang="en-US" sz="2200" dirty="0" err="1" smtClean="0"/>
              <a:t>prova</a:t>
            </a:r>
            <a:r>
              <a:rPr lang="en-US" sz="2200" dirty="0" smtClean="0"/>
              <a:t> </a:t>
            </a:r>
            <a:r>
              <a:rPr lang="en-US" sz="2200" dirty="0" err="1" smtClean="0"/>
              <a:t>evidente</a:t>
            </a:r>
            <a:r>
              <a:rPr lang="en-US" sz="2200" dirty="0" smtClean="0"/>
              <a:t> in </a:t>
            </a:r>
            <a:r>
              <a:rPr lang="en-US" sz="2200" dirty="0" err="1" smtClean="0"/>
              <a:t>suo</a:t>
            </a:r>
            <a:r>
              <a:rPr lang="en-US" sz="2200" dirty="0" smtClean="0"/>
              <a:t> </a:t>
            </a:r>
            <a:r>
              <a:rPr lang="en-US" sz="2200" dirty="0" err="1" smtClean="0"/>
              <a:t>favore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5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0295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1. </a:t>
            </a:r>
            <a:r>
              <a:rPr lang="en-US" sz="2800" dirty="0" err="1" smtClean="0"/>
              <a:t>Costruire</a:t>
            </a:r>
            <a:r>
              <a:rPr lang="en-US" sz="2800" dirty="0" smtClean="0"/>
              <a:t> e </a:t>
            </a:r>
            <a:r>
              <a:rPr lang="en-US" sz="2800" dirty="0" err="1" smtClean="0"/>
              <a:t>testare</a:t>
            </a:r>
            <a:r>
              <a:rPr lang="en-US" sz="2800" dirty="0" smtClean="0"/>
              <a:t> </a:t>
            </a:r>
            <a:r>
              <a:rPr lang="en-US" sz="2800" dirty="0" err="1" smtClean="0"/>
              <a:t>un’ipotesi</a:t>
            </a:r>
            <a:r>
              <a:rPr lang="en-US" sz="2800" dirty="0" smtClean="0"/>
              <a:t> 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8" name="Rectangle 7"/>
          <p:cNvSpPr/>
          <p:nvPr/>
        </p:nvSpPr>
        <p:spPr>
          <a:xfrm>
            <a:off x="533400" y="2819400"/>
            <a:ext cx="2819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Test di ipotesi consiste in una decisione fra H</a:t>
            </a:r>
            <a:r>
              <a:rPr lang="it-IT" sz="2400" baseline="-25000" dirty="0" smtClean="0"/>
              <a:t>0</a:t>
            </a:r>
            <a:r>
              <a:rPr lang="it-IT" sz="2400" dirty="0" smtClean="0"/>
              <a:t> e 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a</a:t>
            </a:r>
          </a:p>
          <a:p>
            <a:endParaRPr lang="sv-SE" sz="2400" dirty="0" smtClean="0"/>
          </a:p>
          <a:p>
            <a:r>
              <a:rPr lang="it-IT" sz="2400" dirty="0" smtClean="0"/>
              <a:t>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95800" y="2140803"/>
            <a:ext cx="4495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400" dirty="0" smtClean="0"/>
              <a:t>1. </a:t>
            </a:r>
            <a:r>
              <a:rPr lang="en-US" sz="2400" dirty="0" err="1" smtClean="0"/>
              <a:t>Rifiutare</a:t>
            </a:r>
            <a:r>
              <a:rPr lang="en-US" sz="2400" dirty="0" smtClean="0"/>
              <a:t> </a:t>
            </a:r>
            <a:r>
              <a:rPr lang="en-US" sz="2400" i="1" dirty="0" smtClean="0"/>
              <a:t>H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 (e </a:t>
            </a:r>
            <a:r>
              <a:rPr lang="en-US" sz="2400" dirty="0" err="1" smtClean="0"/>
              <a:t>quindi</a:t>
            </a:r>
            <a:r>
              <a:rPr lang="en-US" sz="2400" dirty="0" smtClean="0"/>
              <a:t> </a:t>
            </a:r>
            <a:r>
              <a:rPr lang="en-US" sz="2400" dirty="0" err="1" smtClean="0"/>
              <a:t>accettare</a:t>
            </a:r>
            <a:r>
              <a:rPr lang="en-US" sz="2400" dirty="0" smtClean="0"/>
              <a:t>  </a:t>
            </a:r>
            <a:r>
              <a:rPr lang="en-US" sz="2400" i="1" dirty="0" smtClean="0"/>
              <a:t>H</a:t>
            </a:r>
            <a:r>
              <a:rPr lang="en-US" sz="2400" i="1" baseline="-25000" dirty="0" smtClean="0"/>
              <a:t>a</a:t>
            </a:r>
            <a:r>
              <a:rPr lang="en-US" sz="2400" dirty="0" smtClean="0"/>
              <a:t>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95800" y="4198203"/>
            <a:ext cx="4953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400" dirty="0" smtClean="0"/>
              <a:t>2. </a:t>
            </a:r>
            <a:r>
              <a:rPr lang="en-US" sz="2400" dirty="0" err="1" smtClean="0"/>
              <a:t>Accettare</a:t>
            </a:r>
            <a:r>
              <a:rPr lang="en-US" sz="2400" dirty="0" smtClean="0"/>
              <a:t> </a:t>
            </a:r>
            <a:r>
              <a:rPr lang="en-US" sz="2400" i="1" dirty="0" smtClean="0"/>
              <a:t>H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 (e </a:t>
            </a:r>
            <a:r>
              <a:rPr lang="en-US" sz="2400" dirty="0" err="1" smtClean="0"/>
              <a:t>quindi</a:t>
            </a:r>
            <a:r>
              <a:rPr lang="en-US" sz="2400" dirty="0" smtClean="0"/>
              <a:t> </a:t>
            </a:r>
            <a:r>
              <a:rPr lang="en-US" sz="2400" dirty="0" err="1" smtClean="0"/>
              <a:t>rifiutare</a:t>
            </a:r>
            <a:r>
              <a:rPr lang="en-US" sz="2400" dirty="0" smtClean="0"/>
              <a:t> </a:t>
            </a:r>
            <a:r>
              <a:rPr lang="en-US" sz="2400" i="1" dirty="0" smtClean="0"/>
              <a:t>H</a:t>
            </a:r>
            <a:r>
              <a:rPr lang="en-US" sz="2400" i="1" baseline="-25000" dirty="0" smtClean="0"/>
              <a:t>a</a:t>
            </a:r>
            <a:r>
              <a:rPr lang="en-US" sz="2400" dirty="0" smtClean="0"/>
              <a:t>)</a:t>
            </a:r>
            <a:r>
              <a:rPr lang="it-IT" sz="2400" dirty="0" smtClean="0"/>
              <a:t> </a:t>
            </a:r>
          </a:p>
        </p:txBody>
      </p:sp>
      <p:sp>
        <p:nvSpPr>
          <p:cNvPr id="9" name="Right Arrow 8"/>
          <p:cNvSpPr/>
          <p:nvPr/>
        </p:nvSpPr>
        <p:spPr>
          <a:xfrm rot="19245166">
            <a:off x="3237685" y="2846987"/>
            <a:ext cx="1350366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ight Arrow 9"/>
          <p:cNvSpPr/>
          <p:nvPr/>
        </p:nvSpPr>
        <p:spPr>
          <a:xfrm rot="2565528">
            <a:off x="3174749" y="3940414"/>
            <a:ext cx="1350366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6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0295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1. </a:t>
            </a:r>
            <a:r>
              <a:rPr lang="en-US" sz="2800" dirty="0" err="1" smtClean="0"/>
              <a:t>Costruire</a:t>
            </a:r>
            <a:r>
              <a:rPr lang="en-US" sz="2800" dirty="0" smtClean="0"/>
              <a:t> e </a:t>
            </a:r>
            <a:r>
              <a:rPr lang="en-US" sz="2800" dirty="0" err="1" smtClean="0"/>
              <a:t>testare</a:t>
            </a:r>
            <a:r>
              <a:rPr lang="en-US" sz="2800" dirty="0" smtClean="0"/>
              <a:t> </a:t>
            </a:r>
            <a:r>
              <a:rPr lang="en-US" sz="2800" dirty="0" err="1" smtClean="0"/>
              <a:t>un’ipotesi</a:t>
            </a:r>
            <a:r>
              <a:rPr lang="en-US" sz="2800" dirty="0" smtClean="0"/>
              <a:t> 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" name="Rectangle 10"/>
          <p:cNvSpPr/>
          <p:nvPr/>
        </p:nvSpPr>
        <p:spPr>
          <a:xfrm>
            <a:off x="381000" y="1524000"/>
            <a:ext cx="4495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400" dirty="0" smtClean="0"/>
              <a:t>1. </a:t>
            </a:r>
            <a:r>
              <a:rPr lang="en-US" sz="2400" dirty="0" err="1" smtClean="0"/>
              <a:t>Rifiutare</a:t>
            </a:r>
            <a:r>
              <a:rPr lang="en-US" sz="2400" dirty="0" smtClean="0"/>
              <a:t> </a:t>
            </a:r>
            <a:r>
              <a:rPr lang="en-US" sz="2400" i="1" dirty="0" smtClean="0"/>
              <a:t>H</a:t>
            </a:r>
            <a:r>
              <a:rPr lang="en-US" sz="2400" baseline="-25000" dirty="0" smtClean="0"/>
              <a:t>0</a:t>
            </a:r>
            <a:endParaRPr lang="en-US" sz="2400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4343400" y="1524000"/>
            <a:ext cx="4953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400" dirty="0" smtClean="0"/>
              <a:t>2. </a:t>
            </a:r>
            <a:r>
              <a:rPr lang="en-US" sz="2400" dirty="0" err="1" smtClean="0"/>
              <a:t>Accettare</a:t>
            </a:r>
            <a:r>
              <a:rPr lang="en-US" sz="2400" dirty="0" smtClean="0"/>
              <a:t> </a:t>
            </a:r>
            <a:r>
              <a:rPr lang="en-US" sz="2400" i="1" dirty="0" smtClean="0"/>
              <a:t>H</a:t>
            </a:r>
            <a:r>
              <a:rPr lang="en-US" sz="2400" baseline="-25000" dirty="0" smtClean="0"/>
              <a:t>0</a:t>
            </a:r>
            <a:endParaRPr lang="it-IT" sz="2400" dirty="0" smtClean="0"/>
          </a:p>
        </p:txBody>
      </p:sp>
      <p:sp>
        <p:nvSpPr>
          <p:cNvPr id="9" name="Rectangle 8"/>
          <p:cNvSpPr/>
          <p:nvPr/>
        </p:nvSpPr>
        <p:spPr>
          <a:xfrm>
            <a:off x="228601" y="3283803"/>
            <a:ext cx="86867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La statistica inferenziale ci permette di quantificare delle probabilità per decidere se accettare o rifiutare l’ipotesi nulla:</a:t>
            </a:r>
          </a:p>
          <a:p>
            <a:r>
              <a:rPr lang="it-IT" sz="2400" dirty="0" smtClean="0"/>
              <a:t>Quanto attendibile è </a:t>
            </a:r>
            <a:r>
              <a:rPr lang="en-US" sz="2400" i="1" dirty="0" smtClean="0"/>
              <a:t>H</a:t>
            </a:r>
            <a:r>
              <a:rPr lang="en-US" sz="2400" baseline="-25000" dirty="0" smtClean="0"/>
              <a:t>0</a:t>
            </a:r>
            <a:r>
              <a:rPr lang="it-IT" sz="2400" dirty="0" smtClean="0"/>
              <a:t>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28600" y="3276600"/>
            <a:ext cx="8763000" cy="1295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276600" y="1147718"/>
            <a:ext cx="582211" cy="112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6700" dirty="0" smtClean="0"/>
              <a:t>?</a:t>
            </a:r>
            <a:endParaRPr lang="it-IT" sz="6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1143001" y="2296180"/>
            <a:ext cx="7086600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sv-SE" sz="3400" dirty="0" smtClean="0"/>
              <a:t>T</a:t>
            </a:r>
            <a:r>
              <a:rPr lang="en-US" sz="3400" dirty="0" err="1" smtClean="0"/>
              <a:t>estare</a:t>
            </a:r>
            <a:r>
              <a:rPr lang="en-US" sz="3400" dirty="0" smtClean="0"/>
              <a:t> </a:t>
            </a:r>
            <a:r>
              <a:rPr lang="en-US" sz="3400" dirty="0" err="1" smtClean="0"/>
              <a:t>un’ipotesi</a:t>
            </a:r>
            <a:r>
              <a:rPr lang="en-US" sz="3400" dirty="0" smtClean="0"/>
              <a:t> </a:t>
            </a:r>
            <a:r>
              <a:rPr lang="en-US" sz="3400" dirty="0" err="1" smtClean="0"/>
              <a:t>su</a:t>
            </a:r>
            <a:r>
              <a:rPr lang="en-US" sz="3400" dirty="0" smtClean="0"/>
              <a:t> </a:t>
            </a:r>
            <a:r>
              <a:rPr lang="en-US" sz="3400" dirty="0" err="1" smtClean="0"/>
              <a:t>una</a:t>
            </a:r>
            <a:r>
              <a:rPr lang="en-US" sz="3400" dirty="0" smtClean="0"/>
              <a:t> </a:t>
            </a:r>
            <a:r>
              <a:rPr lang="en-US" sz="3400" dirty="0" err="1" smtClean="0"/>
              <a:t>popolazione</a:t>
            </a:r>
            <a:r>
              <a:rPr lang="en-US" sz="3400" dirty="0" smtClean="0"/>
              <a:t> con </a:t>
            </a:r>
            <a:r>
              <a:rPr lang="el-GR" sz="3400" dirty="0" smtClean="0"/>
              <a:t>σ</a:t>
            </a:r>
            <a:r>
              <a:rPr lang="sv-SE" sz="3400" dirty="0" smtClean="0"/>
              <a:t> e </a:t>
            </a:r>
            <a:r>
              <a:rPr lang="el-GR" sz="3400" dirty="0" smtClean="0"/>
              <a:t>μ</a:t>
            </a:r>
            <a:r>
              <a:rPr lang="sv-SE" sz="3400" dirty="0" smtClean="0"/>
              <a:t> </a:t>
            </a:r>
            <a:r>
              <a:rPr lang="sv-SE" sz="3400" dirty="0" err="1" smtClean="0"/>
              <a:t>note</a:t>
            </a:r>
            <a:r>
              <a:rPr lang="sv-SE" sz="3400" dirty="0" smtClean="0"/>
              <a:t>!</a:t>
            </a:r>
            <a:endParaRPr lang="it-IT" sz="3400" dirty="0" smtClean="0"/>
          </a:p>
          <a:p>
            <a:pPr>
              <a:spcBef>
                <a:spcPct val="0"/>
              </a:spcBef>
            </a:pPr>
            <a:r>
              <a:rPr lang="en-US" sz="3400" dirty="0" smtClean="0"/>
              <a:t> </a:t>
            </a:r>
            <a:endParaRPr lang="it-IT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7524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800" dirty="0" smtClean="0"/>
              <a:t>T</a:t>
            </a:r>
            <a:r>
              <a:rPr lang="en-US" sz="2800" dirty="0" err="1" smtClean="0"/>
              <a:t>estare</a:t>
            </a:r>
            <a:r>
              <a:rPr lang="en-US" sz="2800" dirty="0" smtClean="0"/>
              <a:t> </a:t>
            </a:r>
            <a:r>
              <a:rPr lang="en-US" sz="2800" dirty="0" err="1" smtClean="0"/>
              <a:t>un’ipotesi</a:t>
            </a:r>
            <a:r>
              <a:rPr lang="en-US" sz="2800" dirty="0" smtClean="0"/>
              <a:t> </a:t>
            </a:r>
            <a:r>
              <a:rPr lang="en-US" sz="2800" dirty="0" err="1" smtClean="0"/>
              <a:t>su</a:t>
            </a:r>
            <a:r>
              <a:rPr lang="en-US" sz="2800" dirty="0" smtClean="0"/>
              <a:t> </a:t>
            </a:r>
            <a:r>
              <a:rPr lang="en-US" sz="2800" dirty="0" err="1" smtClean="0"/>
              <a:t>una</a:t>
            </a:r>
            <a:r>
              <a:rPr lang="en-US" sz="2800" dirty="0" smtClean="0"/>
              <a:t> </a:t>
            </a:r>
            <a:r>
              <a:rPr lang="en-US" sz="2800" dirty="0" err="1" smtClean="0"/>
              <a:t>popolazione</a:t>
            </a:r>
            <a:r>
              <a:rPr lang="en-US" sz="2800" dirty="0" smtClean="0"/>
              <a:t> 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722667"/>
            <a:ext cx="6400800" cy="3059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457200" y="1143000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400" dirty="0" smtClean="0"/>
              <a:t>H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: Il </a:t>
            </a:r>
            <a:r>
              <a:rPr lang="en-US" sz="2400" dirty="0" err="1" smtClean="0"/>
              <a:t>campione</a:t>
            </a:r>
            <a:r>
              <a:rPr lang="en-US" sz="2400" dirty="0" smtClean="0"/>
              <a:t> ha </a:t>
            </a:r>
            <a:r>
              <a:rPr lang="en-US" sz="2400" dirty="0" err="1" smtClean="0"/>
              <a:t>una</a:t>
            </a:r>
            <a:r>
              <a:rPr lang="en-US" sz="2400" dirty="0" smtClean="0"/>
              <a:t> media=</a:t>
            </a:r>
            <a:r>
              <a:rPr lang="el-GR" sz="2400" dirty="0" smtClean="0"/>
              <a:t>μ</a:t>
            </a:r>
            <a:endParaRPr lang="en-US" sz="2400" dirty="0" smtClean="0"/>
          </a:p>
        </p:txBody>
      </p:sp>
      <p:sp>
        <p:nvSpPr>
          <p:cNvPr id="9" name="Rectangle 8"/>
          <p:cNvSpPr/>
          <p:nvPr/>
        </p:nvSpPr>
        <p:spPr>
          <a:xfrm>
            <a:off x="457200" y="2057400"/>
            <a:ext cx="8839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400" dirty="0" err="1" smtClean="0"/>
              <a:t>TRE</a:t>
            </a:r>
            <a:r>
              <a:rPr lang="en-US" sz="2400" dirty="0" smtClean="0"/>
              <a:t> </a:t>
            </a:r>
            <a:r>
              <a:rPr lang="en-US" sz="2400" dirty="0" err="1" smtClean="0"/>
              <a:t>IPOTESI</a:t>
            </a:r>
            <a:r>
              <a:rPr lang="en-US" sz="2400" dirty="0" smtClean="0"/>
              <a:t> ALTERNATIVE </a:t>
            </a:r>
            <a:r>
              <a:rPr lang="en-US" sz="2400" dirty="0" err="1" smtClean="0"/>
              <a:t>POSSIBILI</a:t>
            </a:r>
            <a:r>
              <a:rPr lang="en-US" sz="2400" dirty="0" smtClean="0"/>
              <a:t>:</a:t>
            </a:r>
            <a:endParaRPr lang="sv-SE" sz="2400" dirty="0" smtClean="0"/>
          </a:p>
          <a:p>
            <a:pPr fontAlgn="base"/>
            <a:r>
              <a:rPr lang="en-US" sz="2400" dirty="0" smtClean="0"/>
              <a:t>H</a:t>
            </a:r>
            <a:r>
              <a:rPr lang="en-US" sz="2400" baseline="-25000" dirty="0" smtClean="0"/>
              <a:t>a</a:t>
            </a:r>
            <a:r>
              <a:rPr lang="en-US" sz="2400" dirty="0" smtClean="0"/>
              <a:t>: Il </a:t>
            </a:r>
            <a:r>
              <a:rPr lang="en-US" sz="2400" dirty="0" err="1" smtClean="0"/>
              <a:t>campione</a:t>
            </a:r>
            <a:r>
              <a:rPr lang="en-US" sz="2400" dirty="0" smtClean="0"/>
              <a:t> ha </a:t>
            </a:r>
            <a:r>
              <a:rPr lang="en-US" sz="2400" dirty="0" err="1" smtClean="0"/>
              <a:t>una</a:t>
            </a:r>
            <a:r>
              <a:rPr lang="en-US" sz="2400" dirty="0" smtClean="0"/>
              <a:t> media ≠ </a:t>
            </a:r>
            <a:r>
              <a:rPr lang="el-GR" sz="2400" dirty="0" smtClean="0"/>
              <a:t>μ</a:t>
            </a:r>
            <a:r>
              <a:rPr lang="en-US" sz="2400" dirty="0" smtClean="0"/>
              <a:t> </a:t>
            </a:r>
          </a:p>
          <a:p>
            <a:pPr fontAlgn="base"/>
            <a:r>
              <a:rPr lang="en-US" sz="2400" dirty="0" smtClean="0"/>
              <a:t>H</a:t>
            </a:r>
            <a:r>
              <a:rPr lang="en-US" sz="2400" baseline="-25000" dirty="0" smtClean="0"/>
              <a:t>a</a:t>
            </a:r>
            <a:r>
              <a:rPr lang="en-US" sz="2400" dirty="0" smtClean="0"/>
              <a:t>: Il </a:t>
            </a:r>
            <a:r>
              <a:rPr lang="en-US" sz="2400" dirty="0" err="1" smtClean="0"/>
              <a:t>campione</a:t>
            </a:r>
            <a:r>
              <a:rPr lang="en-US" sz="2400" dirty="0" smtClean="0"/>
              <a:t> ha </a:t>
            </a:r>
            <a:r>
              <a:rPr lang="en-US" sz="2400" dirty="0" err="1" smtClean="0"/>
              <a:t>una</a:t>
            </a:r>
            <a:r>
              <a:rPr lang="en-US" sz="2400" dirty="0" smtClean="0"/>
              <a:t> media &gt; </a:t>
            </a:r>
            <a:r>
              <a:rPr lang="el-GR" sz="2400" dirty="0" smtClean="0"/>
              <a:t>μ</a:t>
            </a:r>
            <a:r>
              <a:rPr lang="en-US" sz="2400" dirty="0" smtClean="0"/>
              <a:t> </a:t>
            </a:r>
          </a:p>
          <a:p>
            <a:pPr fontAlgn="base"/>
            <a:r>
              <a:rPr lang="en-US" sz="2400" dirty="0" smtClean="0"/>
              <a:t>H</a:t>
            </a:r>
            <a:r>
              <a:rPr lang="en-US" sz="2400" baseline="-25000" dirty="0" smtClean="0"/>
              <a:t>a</a:t>
            </a:r>
            <a:r>
              <a:rPr lang="en-US" sz="2400" dirty="0" smtClean="0"/>
              <a:t>: Il </a:t>
            </a:r>
            <a:r>
              <a:rPr lang="en-US" sz="2400" dirty="0" err="1" smtClean="0"/>
              <a:t>campione</a:t>
            </a:r>
            <a:r>
              <a:rPr lang="en-US" sz="2400" dirty="0" smtClean="0"/>
              <a:t> ha </a:t>
            </a:r>
            <a:r>
              <a:rPr lang="en-US" sz="2400" dirty="0" err="1" smtClean="0"/>
              <a:t>una</a:t>
            </a:r>
            <a:r>
              <a:rPr lang="en-US" sz="2400" dirty="0" smtClean="0"/>
              <a:t> media &lt; </a:t>
            </a:r>
            <a:r>
              <a:rPr lang="el-GR" sz="2400" dirty="0" smtClean="0"/>
              <a:t>μ</a:t>
            </a:r>
            <a:r>
              <a:rPr lang="en-US" sz="2400" dirty="0" smtClean="0"/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6019800" y="2184737"/>
            <a:ext cx="2666999" cy="132343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it-IT" sz="2000" dirty="0" smtClean="0"/>
              <a:t>Come quantificare la probabilità per decidere se accettare o rifiutare l’ipotesi nulla?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2457375"/>
            <a:ext cx="3661726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7524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800" dirty="0" smtClean="0"/>
              <a:t>T</a:t>
            </a:r>
            <a:r>
              <a:rPr lang="en-US" sz="2800" dirty="0" err="1" smtClean="0"/>
              <a:t>estare</a:t>
            </a:r>
            <a:r>
              <a:rPr lang="en-US" sz="2800" dirty="0" smtClean="0"/>
              <a:t> </a:t>
            </a:r>
            <a:r>
              <a:rPr lang="en-US" sz="2800" dirty="0" err="1" smtClean="0"/>
              <a:t>un’ipotesi</a:t>
            </a:r>
            <a:r>
              <a:rPr lang="en-US" sz="2800" dirty="0" smtClean="0"/>
              <a:t> </a:t>
            </a:r>
            <a:r>
              <a:rPr lang="en-US" sz="2800" dirty="0" err="1" smtClean="0"/>
              <a:t>su</a:t>
            </a:r>
            <a:r>
              <a:rPr lang="en-US" sz="2800" dirty="0" smtClean="0"/>
              <a:t> </a:t>
            </a:r>
            <a:r>
              <a:rPr lang="en-US" sz="2800" dirty="0" err="1" smtClean="0"/>
              <a:t>una</a:t>
            </a:r>
            <a:r>
              <a:rPr lang="en-US" sz="2800" dirty="0" smtClean="0"/>
              <a:t> </a:t>
            </a:r>
            <a:r>
              <a:rPr lang="en-US" sz="2800" dirty="0" err="1" smtClean="0"/>
              <a:t>popolazione</a:t>
            </a:r>
            <a:r>
              <a:rPr lang="en-US" sz="2800" dirty="0" smtClean="0"/>
              <a:t> 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39" name="Rectangle 438"/>
          <p:cNvSpPr/>
          <p:nvPr/>
        </p:nvSpPr>
        <p:spPr>
          <a:xfrm>
            <a:off x="304801" y="990600"/>
            <a:ext cx="777239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Popolazione con media </a:t>
            </a:r>
            <a:r>
              <a:rPr lang="el-GR" sz="2200" dirty="0" smtClean="0"/>
              <a:t>μ</a:t>
            </a:r>
            <a:r>
              <a:rPr lang="sv-SE" sz="2200" dirty="0" smtClean="0"/>
              <a:t> e </a:t>
            </a:r>
            <a:r>
              <a:rPr lang="sv-SE" sz="2200" dirty="0" err="1" smtClean="0"/>
              <a:t>deviazione</a:t>
            </a:r>
            <a:r>
              <a:rPr lang="sv-SE" sz="2200" dirty="0" smtClean="0"/>
              <a:t> standard </a:t>
            </a:r>
            <a:r>
              <a:rPr lang="el-GR" sz="2200" dirty="0" smtClean="0"/>
              <a:t>σ</a:t>
            </a:r>
            <a:r>
              <a:rPr lang="sv-SE" sz="2200" dirty="0" smtClean="0"/>
              <a:t> nota:</a:t>
            </a:r>
            <a:endParaRPr lang="it-IT" sz="2200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685800" y="1371600"/>
            <a:ext cx="5105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200" dirty="0" smtClean="0"/>
              <a:t>H</a:t>
            </a:r>
            <a:r>
              <a:rPr lang="en-US" sz="2200" baseline="-25000" dirty="0" smtClean="0"/>
              <a:t>0</a:t>
            </a:r>
            <a:r>
              <a:rPr lang="en-US" sz="2200" dirty="0" smtClean="0"/>
              <a:t>: Il </a:t>
            </a:r>
            <a:r>
              <a:rPr lang="en-US" sz="2200" dirty="0" err="1" smtClean="0"/>
              <a:t>campione</a:t>
            </a:r>
            <a:r>
              <a:rPr lang="en-US" sz="2200" dirty="0" smtClean="0"/>
              <a:t> ha </a:t>
            </a:r>
            <a:r>
              <a:rPr lang="en-US" sz="2200" dirty="0" err="1" smtClean="0"/>
              <a:t>una</a:t>
            </a:r>
            <a:r>
              <a:rPr lang="en-US" sz="2200" dirty="0" smtClean="0"/>
              <a:t> media= </a:t>
            </a:r>
            <a:r>
              <a:rPr lang="el-GR" sz="2200" dirty="0" smtClean="0"/>
              <a:t>μ</a:t>
            </a:r>
            <a:r>
              <a:rPr lang="en-US" sz="2200" dirty="0" smtClean="0"/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5800" y="1752600"/>
            <a:ext cx="6019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200" dirty="0" smtClean="0"/>
              <a:t>H</a:t>
            </a:r>
            <a:r>
              <a:rPr lang="en-US" sz="2200" baseline="-25000" dirty="0" smtClean="0"/>
              <a:t>a</a:t>
            </a:r>
            <a:r>
              <a:rPr lang="en-US" sz="2200" dirty="0" smtClean="0"/>
              <a:t>: Il </a:t>
            </a:r>
            <a:r>
              <a:rPr lang="en-US" sz="2200" dirty="0" err="1" smtClean="0"/>
              <a:t>campione</a:t>
            </a:r>
            <a:r>
              <a:rPr lang="en-US" sz="2200" dirty="0" smtClean="0"/>
              <a:t> ha </a:t>
            </a:r>
            <a:r>
              <a:rPr lang="en-US" sz="2200" dirty="0" err="1" smtClean="0"/>
              <a:t>una</a:t>
            </a:r>
            <a:r>
              <a:rPr lang="en-US" sz="2200" dirty="0" smtClean="0"/>
              <a:t> media ≠ </a:t>
            </a:r>
            <a:r>
              <a:rPr lang="el-GR" sz="2200" dirty="0" smtClean="0"/>
              <a:t>μ</a:t>
            </a:r>
            <a:r>
              <a:rPr lang="sv-SE" sz="2200" dirty="0" smtClean="0"/>
              <a:t> </a:t>
            </a:r>
            <a:r>
              <a:rPr lang="sv-SE" sz="2000" dirty="0" smtClean="0"/>
              <a:t>(o </a:t>
            </a:r>
            <a:r>
              <a:rPr lang="en-US" sz="2000" dirty="0" smtClean="0"/>
              <a:t>&gt;</a:t>
            </a:r>
            <a:r>
              <a:rPr lang="el-GR" sz="2000" dirty="0" smtClean="0"/>
              <a:t>μ</a:t>
            </a:r>
            <a:r>
              <a:rPr lang="sv-SE" sz="2000" dirty="0" smtClean="0"/>
              <a:t> o &lt;</a:t>
            </a:r>
            <a:r>
              <a:rPr lang="el-GR" sz="2000" dirty="0" smtClean="0"/>
              <a:t>μ</a:t>
            </a:r>
            <a:r>
              <a:rPr lang="sv-SE" sz="2000" dirty="0" smtClean="0"/>
              <a:t>)</a:t>
            </a:r>
            <a:r>
              <a:rPr lang="en-US" sz="2000" dirty="0" smtClean="0"/>
              <a:t> </a:t>
            </a:r>
          </a:p>
          <a:p>
            <a:pPr fontAlgn="base"/>
            <a:r>
              <a:rPr lang="en-US" sz="2200" dirty="0" smtClean="0"/>
              <a:t> 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962400" y="5559218"/>
          <a:ext cx="1631950" cy="1063831"/>
        </p:xfrm>
        <a:graphic>
          <a:graphicData uri="http://schemas.openxmlformats.org/presentationml/2006/ole">
            <p:oleObj spid="_x0000_s2053" name="Ekvation" r:id="rId4" imgW="672840" imgH="596880" progId="Equation.3">
              <p:embed/>
            </p:oleObj>
          </a:graphicData>
        </a:graphic>
      </p:graphicFrame>
      <p:sp>
        <p:nvSpPr>
          <p:cNvPr id="15" name="Rectangle 14"/>
          <p:cNvSpPr/>
          <p:nvPr/>
        </p:nvSpPr>
        <p:spPr>
          <a:xfrm>
            <a:off x="6705600" y="3903821"/>
            <a:ext cx="1371600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it-IT" sz="1600" b="1" dirty="0" smtClean="0"/>
              <a:t>Accettazione</a:t>
            </a:r>
          </a:p>
          <a:p>
            <a:pPr algn="ctr"/>
            <a:r>
              <a:rPr lang="it-IT" sz="1600" b="1" dirty="0" smtClean="0"/>
              <a:t>H0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6705600" y="2718375"/>
            <a:ext cx="0" cy="2438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867400" y="2718375"/>
            <a:ext cx="0" cy="2438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5638800" y="2261175"/>
          <a:ext cx="422275" cy="438150"/>
        </p:xfrm>
        <a:graphic>
          <a:graphicData uri="http://schemas.openxmlformats.org/presentationml/2006/ole">
            <p:oleObj spid="_x0000_s2055" name="Ekvation" r:id="rId5" imgW="152280" imgH="215640" progId="Equation.3">
              <p:embed/>
            </p:oleObj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6442075" y="2261175"/>
          <a:ext cx="492125" cy="438150"/>
        </p:xfrm>
        <a:graphic>
          <a:graphicData uri="http://schemas.openxmlformats.org/presentationml/2006/ole">
            <p:oleObj spid="_x0000_s2056" name="Ekvation" r:id="rId6" imgW="177480" imgH="215640" progId="Equation.3">
              <p:embed/>
            </p:oleObj>
          </a:graphicData>
        </a:graphic>
      </p:graphicFrame>
      <p:sp>
        <p:nvSpPr>
          <p:cNvPr id="22" name="Curved Up Arrow 21"/>
          <p:cNvSpPr/>
          <p:nvPr/>
        </p:nvSpPr>
        <p:spPr>
          <a:xfrm>
            <a:off x="2362200" y="5562600"/>
            <a:ext cx="5334000" cy="1143000"/>
          </a:xfrm>
          <a:prstGeom prst="curvedUpArrow">
            <a:avLst>
              <a:gd name="adj1" fmla="val 39175"/>
              <a:gd name="adj2" fmla="val 69354"/>
              <a:gd name="adj3" fmla="val 25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4339" y="2438401"/>
            <a:ext cx="4310061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1285</Words>
  <Application>Microsoft Office PowerPoint</Application>
  <PresentationFormat>On-screen Show (4:3)</PresentationFormat>
  <Paragraphs>189</Paragraphs>
  <Slides>28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Office Theme</vt:lpstr>
      <vt:lpstr>Ekvation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Lorenzo Marini</dc:creator>
  <cp:lastModifiedBy>Lorenzo Marini</cp:lastModifiedBy>
  <cp:revision>134</cp:revision>
  <dcterms:created xsi:type="dcterms:W3CDTF">2006-08-16T00:00:00Z</dcterms:created>
  <dcterms:modified xsi:type="dcterms:W3CDTF">2013-10-21T13:07:47Z</dcterms:modified>
</cp:coreProperties>
</file>