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7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2" r:id="rId10"/>
    <p:sldId id="273" r:id="rId11"/>
    <p:sldId id="275" r:id="rId12"/>
    <p:sldId id="276" r:id="rId13"/>
    <p:sldId id="277" r:id="rId14"/>
    <p:sldId id="278" r:id="rId15"/>
    <p:sldId id="279" r:id="rId16"/>
    <p:sldId id="302" r:id="rId17"/>
    <p:sldId id="303" r:id="rId18"/>
    <p:sldId id="304" r:id="rId19"/>
    <p:sldId id="329" r:id="rId20"/>
    <p:sldId id="305" r:id="rId21"/>
    <p:sldId id="306" r:id="rId22"/>
    <p:sldId id="307" r:id="rId23"/>
    <p:sldId id="309" r:id="rId24"/>
    <p:sldId id="330" r:id="rId25"/>
    <p:sldId id="310" r:id="rId26"/>
    <p:sldId id="283" r:id="rId27"/>
    <p:sldId id="284" r:id="rId28"/>
    <p:sldId id="294" r:id="rId29"/>
    <p:sldId id="295" r:id="rId30"/>
    <p:sldId id="296" r:id="rId31"/>
    <p:sldId id="297" r:id="rId32"/>
    <p:sldId id="323" r:id="rId33"/>
    <p:sldId id="325" r:id="rId34"/>
    <p:sldId id="326" r:id="rId35"/>
    <p:sldId id="327" r:id="rId36"/>
    <p:sldId id="328" r:id="rId37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</p:showPr>
  <p:clrMru>
    <a:srgbClr val="0066FF"/>
    <a:srgbClr val="FF9900"/>
    <a:srgbClr val="0000FF"/>
    <a:srgbClr val="66FF33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98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2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D7A5DDB9-29DC-4C37-AA35-14462D43FBF4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D2ADB5A-B45D-4E67-B123-2C8111250D7C}" type="slidenum">
              <a:rPr lang="it-IT"/>
              <a:pPr/>
              <a:t>3</a:t>
            </a:fld>
            <a:endParaRPr lang="it-IT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E25217B-FD5D-428D-A251-45CD3ED6791F}" type="slidenum">
              <a:rPr lang="it-IT"/>
              <a:pPr/>
              <a:t>17</a:t>
            </a:fld>
            <a:endParaRPr lang="it-IT"/>
          </a:p>
        </p:txBody>
      </p:sp>
      <p:sp>
        <p:nvSpPr>
          <p:cNvPr id="54275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it-IT" smtClean="0"/>
              <a:t>Specificare la terminologia usata, ovvero galle estive e galle invernali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EF1A0B-8B45-42BB-93FA-C02954554D65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C925E-C13A-457A-B29C-B7BC2D49D098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6BD83-C252-4ECE-B628-1AF08F212CB4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6ACB3D-2FB2-44C7-B03C-4B0511458EDB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285E6-6604-4A07-965F-5B2FBE675056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15BF6C-14E0-43B6-AC8D-03B6A97303DB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047E31-D88F-4831-8079-F6F789E19E9A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7A2CE-5CD0-4A6F-B91E-265925DB4FCB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899BB-0DC1-4F5C-9BCB-5C1C114FA3CB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36A918-035E-4F85-831F-C270837C6085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248F9-6817-4878-8C34-5177FA9345FA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391BD14C-5320-4D65-91AD-774BFC2DE2E8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slide" Target="slide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P509367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8900" y="2971800"/>
            <a:ext cx="38862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12" descr="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488" y="201990"/>
            <a:ext cx="55403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13" descr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325" y="201990"/>
            <a:ext cx="695325" cy="63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15" descr="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8350" y="201990"/>
            <a:ext cx="6191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16" descr="Anonim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7625" y="201990"/>
            <a:ext cx="6254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7" name="Text Box 18"/>
          <p:cNvSpPr txBox="1">
            <a:spLocks noChangeArrowheads="1"/>
          </p:cNvSpPr>
          <p:nvPr/>
        </p:nvSpPr>
        <p:spPr bwMode="auto">
          <a:xfrm>
            <a:off x="2438400" y="6248400"/>
            <a:ext cx="431540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400" dirty="0" smtClean="0">
                <a:latin typeface="Arial"/>
                <a:cs typeface="Arial"/>
              </a:rPr>
              <a:t>Battisti A., </a:t>
            </a:r>
            <a:r>
              <a:rPr lang="it-IT" sz="1400" dirty="0" err="1" smtClean="0">
                <a:latin typeface="Arial"/>
                <a:cs typeface="Arial"/>
              </a:rPr>
              <a:t>Faccoli</a:t>
            </a:r>
            <a:r>
              <a:rPr lang="it-IT" sz="1400" dirty="0" smtClean="0">
                <a:latin typeface="Arial"/>
                <a:cs typeface="Arial"/>
              </a:rPr>
              <a:t> M., Montecchio M., </a:t>
            </a:r>
            <a:r>
              <a:rPr lang="it-IT" sz="1400" dirty="0" err="1" smtClean="0">
                <a:latin typeface="Arial"/>
                <a:cs typeface="Arial"/>
              </a:rPr>
              <a:t>Vettorazzo</a:t>
            </a:r>
            <a:r>
              <a:rPr lang="it-IT" sz="1400" dirty="0" smtClean="0">
                <a:latin typeface="Arial"/>
                <a:cs typeface="Arial"/>
              </a:rPr>
              <a:t> M. </a:t>
            </a:r>
            <a:endParaRPr lang="it-IT" sz="1400" dirty="0">
              <a:latin typeface="Arial"/>
              <a:cs typeface="Arial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181401" y="1944469"/>
            <a:ext cx="67811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/>
              <a:t>La vespa </a:t>
            </a:r>
            <a:r>
              <a:rPr lang="it-IT" sz="3600" dirty="0" err="1" smtClean="0"/>
              <a:t>galligena</a:t>
            </a:r>
            <a:r>
              <a:rPr lang="it-IT" sz="3600" dirty="0" smtClean="0"/>
              <a:t> del castagno</a:t>
            </a:r>
            <a:endParaRPr lang="it-IT" sz="36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2076450" y="376238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GB" dirty="0">
              <a:latin typeface="Arial"/>
              <a:cs typeface="Arial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 t="15895"/>
          <a:stretch>
            <a:fillRect/>
          </a:stretch>
        </p:blipFill>
        <p:spPr bwMode="auto">
          <a:xfrm>
            <a:off x="3048000" y="-1"/>
            <a:ext cx="6096000" cy="691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0" y="0"/>
            <a:ext cx="2286000" cy="1754327"/>
          </a:xfrm>
          <a:prstGeom prst="rect">
            <a:avLst/>
          </a:prstGeom>
          <a:solidFill>
            <a:srgbClr val="9933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dirty="0">
                <a:solidFill>
                  <a:schemeClr val="bg1"/>
                </a:solidFill>
                <a:latin typeface="Arial"/>
                <a:cs typeface="Arial"/>
              </a:rPr>
              <a:t>AGOSTO 2008</a:t>
            </a:r>
          </a:p>
          <a:p>
            <a:pPr algn="ctr">
              <a:spcBef>
                <a:spcPct val="50000"/>
              </a:spcBef>
            </a:pPr>
            <a:r>
              <a:rPr lang="it-IT" sz="2400" dirty="0">
                <a:solidFill>
                  <a:schemeClr val="bg1"/>
                </a:solidFill>
                <a:latin typeface="Arial"/>
                <a:cs typeface="Arial"/>
              </a:rPr>
              <a:t>FOCOLAIO SUI COLLI EUGANEI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r="56000" b="89124"/>
          <a:stretch>
            <a:fillRect/>
          </a:stretch>
        </p:blipFill>
        <p:spPr bwMode="auto">
          <a:xfrm>
            <a:off x="0" y="6019800"/>
            <a:ext cx="2514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4479925" y="3048000"/>
            <a:ext cx="1841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GB" sz="44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pic>
        <p:nvPicPr>
          <p:cNvPr id="16387" name="Picture 3" descr="Focolai Dryocosmus 20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9700" y="-6019800"/>
            <a:ext cx="9283700" cy="138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Oval 4"/>
          <p:cNvSpPr>
            <a:spLocks noChangeArrowheads="1"/>
          </p:cNvSpPr>
          <p:nvPr/>
        </p:nvSpPr>
        <p:spPr bwMode="auto">
          <a:xfrm flipH="1">
            <a:off x="1042988" y="2636838"/>
            <a:ext cx="142875" cy="1444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16389" name="Oval 5"/>
          <p:cNvSpPr>
            <a:spLocks noChangeArrowheads="1"/>
          </p:cNvSpPr>
          <p:nvPr/>
        </p:nvSpPr>
        <p:spPr bwMode="auto">
          <a:xfrm flipH="1">
            <a:off x="1116013" y="2492375"/>
            <a:ext cx="142875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16390" name="Oval 6"/>
          <p:cNvSpPr>
            <a:spLocks noChangeArrowheads="1"/>
          </p:cNvSpPr>
          <p:nvPr/>
        </p:nvSpPr>
        <p:spPr bwMode="auto">
          <a:xfrm flipH="1">
            <a:off x="1692275" y="2708275"/>
            <a:ext cx="142875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16391" name="Oval 7"/>
          <p:cNvSpPr>
            <a:spLocks noChangeArrowheads="1"/>
          </p:cNvSpPr>
          <p:nvPr/>
        </p:nvSpPr>
        <p:spPr bwMode="auto">
          <a:xfrm flipH="1">
            <a:off x="2484438" y="2997200"/>
            <a:ext cx="142875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16392" name="Oval 8"/>
          <p:cNvSpPr>
            <a:spLocks noChangeArrowheads="1"/>
          </p:cNvSpPr>
          <p:nvPr/>
        </p:nvSpPr>
        <p:spPr bwMode="auto">
          <a:xfrm flipH="1">
            <a:off x="2843213" y="2565400"/>
            <a:ext cx="142875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16393" name="Oval 9"/>
          <p:cNvSpPr>
            <a:spLocks noChangeArrowheads="1"/>
          </p:cNvSpPr>
          <p:nvPr/>
        </p:nvSpPr>
        <p:spPr bwMode="auto">
          <a:xfrm flipH="1">
            <a:off x="4932363" y="1196975"/>
            <a:ext cx="142875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16394" name="Oval 10"/>
          <p:cNvSpPr>
            <a:spLocks noChangeArrowheads="1"/>
          </p:cNvSpPr>
          <p:nvPr/>
        </p:nvSpPr>
        <p:spPr bwMode="auto">
          <a:xfrm flipH="1">
            <a:off x="3924300" y="1844675"/>
            <a:ext cx="142875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16395" name="Oval 11"/>
          <p:cNvSpPr>
            <a:spLocks noChangeArrowheads="1"/>
          </p:cNvSpPr>
          <p:nvPr/>
        </p:nvSpPr>
        <p:spPr bwMode="auto">
          <a:xfrm flipH="1">
            <a:off x="4067175" y="3933825"/>
            <a:ext cx="142875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16396" name="Oval 12"/>
          <p:cNvSpPr>
            <a:spLocks noChangeArrowheads="1"/>
          </p:cNvSpPr>
          <p:nvPr/>
        </p:nvSpPr>
        <p:spPr bwMode="auto">
          <a:xfrm flipH="1">
            <a:off x="4067175" y="4149725"/>
            <a:ext cx="142875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16397" name="Oval 13"/>
          <p:cNvSpPr>
            <a:spLocks noChangeArrowheads="1"/>
          </p:cNvSpPr>
          <p:nvPr/>
        </p:nvSpPr>
        <p:spPr bwMode="auto">
          <a:xfrm flipH="1">
            <a:off x="3851275" y="3789363"/>
            <a:ext cx="142875" cy="1444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16398" name="Oval 14"/>
          <p:cNvSpPr>
            <a:spLocks noChangeArrowheads="1"/>
          </p:cNvSpPr>
          <p:nvPr/>
        </p:nvSpPr>
        <p:spPr bwMode="auto">
          <a:xfrm flipH="1">
            <a:off x="2124075" y="3068638"/>
            <a:ext cx="142875" cy="1444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16399" name="Oval 15"/>
          <p:cNvSpPr>
            <a:spLocks noChangeArrowheads="1"/>
          </p:cNvSpPr>
          <p:nvPr/>
        </p:nvSpPr>
        <p:spPr bwMode="auto">
          <a:xfrm flipH="1">
            <a:off x="3419475" y="3429000"/>
            <a:ext cx="142875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16400" name="Oval 16"/>
          <p:cNvSpPr>
            <a:spLocks noChangeArrowheads="1"/>
          </p:cNvSpPr>
          <p:nvPr/>
        </p:nvSpPr>
        <p:spPr bwMode="auto">
          <a:xfrm flipH="1">
            <a:off x="3203575" y="3213100"/>
            <a:ext cx="142875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16401" name="Oval 17"/>
          <p:cNvSpPr>
            <a:spLocks noChangeArrowheads="1"/>
          </p:cNvSpPr>
          <p:nvPr/>
        </p:nvSpPr>
        <p:spPr bwMode="auto">
          <a:xfrm flipH="1">
            <a:off x="2700338" y="3213100"/>
            <a:ext cx="142875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16402" name="Oval 18"/>
          <p:cNvSpPr>
            <a:spLocks noChangeArrowheads="1"/>
          </p:cNvSpPr>
          <p:nvPr/>
        </p:nvSpPr>
        <p:spPr bwMode="auto">
          <a:xfrm flipH="1">
            <a:off x="2771775" y="2852738"/>
            <a:ext cx="142875" cy="1444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16403" name="Oval 19"/>
          <p:cNvSpPr>
            <a:spLocks noChangeArrowheads="1"/>
          </p:cNvSpPr>
          <p:nvPr/>
        </p:nvSpPr>
        <p:spPr bwMode="auto">
          <a:xfrm flipH="1">
            <a:off x="4427538" y="1844675"/>
            <a:ext cx="142875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16404" name="Oval 20"/>
          <p:cNvSpPr>
            <a:spLocks noChangeArrowheads="1"/>
          </p:cNvSpPr>
          <p:nvPr/>
        </p:nvSpPr>
        <p:spPr bwMode="auto">
          <a:xfrm flipH="1">
            <a:off x="5076825" y="1052513"/>
            <a:ext cx="142875" cy="1444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16405" name="Oval 21"/>
          <p:cNvSpPr>
            <a:spLocks noChangeArrowheads="1"/>
          </p:cNvSpPr>
          <p:nvPr/>
        </p:nvSpPr>
        <p:spPr bwMode="auto">
          <a:xfrm flipH="1">
            <a:off x="4356100" y="1341438"/>
            <a:ext cx="142875" cy="1444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16406" name="Oval 22"/>
          <p:cNvSpPr>
            <a:spLocks noChangeArrowheads="1"/>
          </p:cNvSpPr>
          <p:nvPr/>
        </p:nvSpPr>
        <p:spPr bwMode="auto">
          <a:xfrm flipH="1">
            <a:off x="2771775" y="2133600"/>
            <a:ext cx="142875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16407" name="Oval 23"/>
          <p:cNvSpPr>
            <a:spLocks noChangeArrowheads="1"/>
          </p:cNvSpPr>
          <p:nvPr/>
        </p:nvSpPr>
        <p:spPr bwMode="auto">
          <a:xfrm flipH="1">
            <a:off x="2555875" y="2060575"/>
            <a:ext cx="142875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16408" name="Text Box 24"/>
          <p:cNvSpPr txBox="1">
            <a:spLocks noChangeArrowheads="1"/>
          </p:cNvSpPr>
          <p:nvPr/>
        </p:nvSpPr>
        <p:spPr bwMode="auto">
          <a:xfrm>
            <a:off x="762000" y="5715000"/>
            <a:ext cx="2286000" cy="939800"/>
          </a:xfrm>
          <a:prstGeom prst="rect">
            <a:avLst/>
          </a:prstGeom>
          <a:solidFill>
            <a:srgbClr val="EEFBBD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lIns="5220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1000" b="1" dirty="0">
                <a:latin typeface="Arial"/>
                <a:cs typeface="Arial"/>
              </a:rPr>
              <a:t>FORESTS OF CHESTNUT</a:t>
            </a:r>
          </a:p>
          <a:p>
            <a:pPr eaLnBrk="0" hangingPunct="0">
              <a:spcBef>
                <a:spcPct val="50000"/>
              </a:spcBef>
            </a:pPr>
            <a:r>
              <a:rPr lang="it-IT" sz="1000" b="1" dirty="0">
                <a:latin typeface="Arial"/>
                <a:cs typeface="Arial"/>
              </a:rPr>
              <a:t> </a:t>
            </a:r>
          </a:p>
          <a:p>
            <a:pPr eaLnBrk="0" hangingPunct="0">
              <a:spcBef>
                <a:spcPct val="50000"/>
              </a:spcBef>
            </a:pPr>
            <a:r>
              <a:rPr lang="it-IT" sz="1000" b="1" dirty="0">
                <a:latin typeface="Arial"/>
                <a:cs typeface="Arial"/>
              </a:rPr>
              <a:t>POSITIVE SAMPLES</a:t>
            </a:r>
          </a:p>
          <a:p>
            <a:pPr eaLnBrk="0" hangingPunct="0">
              <a:spcBef>
                <a:spcPct val="50000"/>
              </a:spcBef>
            </a:pPr>
            <a:r>
              <a:rPr lang="it-IT" sz="1000" b="1" dirty="0">
                <a:latin typeface="Arial"/>
                <a:cs typeface="Arial"/>
              </a:rPr>
              <a:t>NEGATIVE SAMPLES</a:t>
            </a:r>
          </a:p>
        </p:txBody>
      </p:sp>
      <p:sp>
        <p:nvSpPr>
          <p:cNvPr id="16409" name="Rectangle 25"/>
          <p:cNvSpPr>
            <a:spLocks noChangeArrowheads="1"/>
          </p:cNvSpPr>
          <p:nvPr/>
        </p:nvSpPr>
        <p:spPr bwMode="auto">
          <a:xfrm>
            <a:off x="990600" y="5791200"/>
            <a:ext cx="206375" cy="19685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16410" name="Oval 26"/>
          <p:cNvSpPr>
            <a:spLocks noChangeArrowheads="1"/>
          </p:cNvSpPr>
          <p:nvPr/>
        </p:nvSpPr>
        <p:spPr bwMode="auto">
          <a:xfrm flipH="1">
            <a:off x="990600" y="6499225"/>
            <a:ext cx="134938" cy="1301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22555" name="AutoShape 27"/>
          <p:cNvSpPr>
            <a:spLocks noChangeArrowheads="1"/>
          </p:cNvSpPr>
          <p:nvPr/>
        </p:nvSpPr>
        <p:spPr bwMode="auto">
          <a:xfrm>
            <a:off x="914400" y="6172200"/>
            <a:ext cx="228600" cy="228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 dirty="0">
              <a:latin typeface="Arial"/>
              <a:cs typeface="Arial"/>
            </a:endParaRPr>
          </a:p>
        </p:txBody>
      </p:sp>
      <p:sp>
        <p:nvSpPr>
          <p:cNvPr id="16412" name="Oval 28"/>
          <p:cNvSpPr>
            <a:spLocks noChangeArrowheads="1"/>
          </p:cNvSpPr>
          <p:nvPr/>
        </p:nvSpPr>
        <p:spPr bwMode="auto">
          <a:xfrm flipH="1">
            <a:off x="4191000" y="1828800"/>
            <a:ext cx="142875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16413" name="Oval 29"/>
          <p:cNvSpPr>
            <a:spLocks noChangeArrowheads="1"/>
          </p:cNvSpPr>
          <p:nvPr/>
        </p:nvSpPr>
        <p:spPr bwMode="auto">
          <a:xfrm flipH="1">
            <a:off x="3200400" y="3505200"/>
            <a:ext cx="142875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16414" name="Oval 30"/>
          <p:cNvSpPr>
            <a:spLocks noChangeArrowheads="1"/>
          </p:cNvSpPr>
          <p:nvPr/>
        </p:nvSpPr>
        <p:spPr bwMode="auto">
          <a:xfrm flipH="1">
            <a:off x="2667000" y="2362200"/>
            <a:ext cx="142875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16415" name="Oval 31"/>
          <p:cNvSpPr>
            <a:spLocks noChangeArrowheads="1"/>
          </p:cNvSpPr>
          <p:nvPr/>
        </p:nvSpPr>
        <p:spPr bwMode="auto">
          <a:xfrm flipH="1">
            <a:off x="4876800" y="1371600"/>
            <a:ext cx="142875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16416" name="Oval 32"/>
          <p:cNvSpPr>
            <a:spLocks noChangeArrowheads="1"/>
          </p:cNvSpPr>
          <p:nvPr/>
        </p:nvSpPr>
        <p:spPr bwMode="auto">
          <a:xfrm flipH="1">
            <a:off x="3581400" y="2057400"/>
            <a:ext cx="142875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16417" name="AutoShape 3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848600" y="6096000"/>
            <a:ext cx="304800" cy="304800"/>
          </a:xfrm>
          <a:prstGeom prst="actionButtonBlank">
            <a:avLst/>
          </a:prstGeom>
          <a:noFill/>
          <a:ln w="9525">
            <a:solidFill>
              <a:srgbClr val="33CC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16418" name="Rectangle 34"/>
          <p:cNvSpPr>
            <a:spLocks noChangeArrowheads="1"/>
          </p:cNvSpPr>
          <p:nvPr/>
        </p:nvSpPr>
        <p:spPr bwMode="auto">
          <a:xfrm>
            <a:off x="0" y="609600"/>
            <a:ext cx="2667000" cy="830997"/>
          </a:xfrm>
          <a:prstGeom prst="rect">
            <a:avLst/>
          </a:prstGeom>
          <a:solidFill>
            <a:srgbClr val="99CC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600" b="1" dirty="0">
                <a:solidFill>
                  <a:srgbClr val="000099"/>
                </a:solidFill>
                <a:latin typeface="Arial"/>
                <a:cs typeface="Arial"/>
              </a:rPr>
              <a:t>ESPANSIONE del   </a:t>
            </a:r>
            <a:r>
              <a:rPr lang="it-IT" sz="1600" b="1" i="1" dirty="0" err="1">
                <a:solidFill>
                  <a:srgbClr val="000099"/>
                </a:solidFill>
                <a:latin typeface="Arial"/>
                <a:cs typeface="Arial"/>
              </a:rPr>
              <a:t>Dryocosmus</a:t>
            </a:r>
            <a:r>
              <a:rPr lang="it-IT" sz="1600" b="1" dirty="0">
                <a:solidFill>
                  <a:srgbClr val="000099"/>
                </a:solidFill>
                <a:latin typeface="Arial"/>
                <a:cs typeface="Arial"/>
              </a:rPr>
              <a:t>  </a:t>
            </a:r>
            <a:r>
              <a:rPr lang="it-IT" sz="1600" b="1" i="1" dirty="0" err="1">
                <a:solidFill>
                  <a:srgbClr val="000099"/>
                </a:solidFill>
                <a:latin typeface="Arial"/>
                <a:cs typeface="Arial"/>
              </a:rPr>
              <a:t>k</a:t>
            </a:r>
            <a:r>
              <a:rPr lang="it-IT" sz="1600" b="1" dirty="0">
                <a:solidFill>
                  <a:srgbClr val="000099"/>
                </a:solidFill>
                <a:latin typeface="Arial"/>
                <a:cs typeface="Arial"/>
              </a:rPr>
              <a:t>. ad est e ovest</a:t>
            </a:r>
          </a:p>
        </p:txBody>
      </p:sp>
      <p:sp>
        <p:nvSpPr>
          <p:cNvPr id="16419" name="Text Box 35"/>
          <p:cNvSpPr txBox="1">
            <a:spLocks noChangeArrowheads="1"/>
          </p:cNvSpPr>
          <p:nvPr/>
        </p:nvSpPr>
        <p:spPr bwMode="auto">
          <a:xfrm>
            <a:off x="0" y="0"/>
            <a:ext cx="9144000" cy="406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000" b="1" dirty="0">
                <a:solidFill>
                  <a:schemeClr val="bg1"/>
                </a:solidFill>
                <a:latin typeface="Arial"/>
                <a:cs typeface="Arial"/>
              </a:rPr>
              <a:t>2009</a:t>
            </a:r>
          </a:p>
        </p:txBody>
      </p:sp>
      <p:pic>
        <p:nvPicPr>
          <p:cNvPr id="16420" name="Picture 36" descr="barra_col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50800"/>
            <a:ext cx="23622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65" name="AutoShape 37"/>
          <p:cNvSpPr>
            <a:spLocks noChangeArrowheads="1"/>
          </p:cNvSpPr>
          <p:nvPr/>
        </p:nvSpPr>
        <p:spPr bwMode="auto">
          <a:xfrm>
            <a:off x="1905000" y="2819400"/>
            <a:ext cx="228600" cy="228600"/>
          </a:xfrm>
          <a:prstGeom prst="star5">
            <a:avLst/>
          </a:prstGeom>
          <a:solidFill>
            <a:srgbClr val="FFCC00"/>
          </a:solidFill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 dirty="0">
              <a:latin typeface="Arial"/>
              <a:cs typeface="Arial"/>
            </a:endParaRPr>
          </a:p>
        </p:txBody>
      </p:sp>
      <p:sp>
        <p:nvSpPr>
          <p:cNvPr id="22566" name="AutoShape 38"/>
          <p:cNvSpPr>
            <a:spLocks noChangeArrowheads="1"/>
          </p:cNvSpPr>
          <p:nvPr/>
        </p:nvSpPr>
        <p:spPr bwMode="auto">
          <a:xfrm>
            <a:off x="5181600" y="685800"/>
            <a:ext cx="228600" cy="228600"/>
          </a:xfrm>
          <a:prstGeom prst="star5">
            <a:avLst/>
          </a:prstGeom>
          <a:solidFill>
            <a:srgbClr val="FFCC00"/>
          </a:solidFill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 dirty="0">
              <a:latin typeface="Arial"/>
              <a:cs typeface="Arial"/>
            </a:endParaRPr>
          </a:p>
        </p:txBody>
      </p:sp>
      <p:sp>
        <p:nvSpPr>
          <p:cNvPr id="16423" name="Line 39"/>
          <p:cNvSpPr>
            <a:spLocks noChangeShapeType="1"/>
          </p:cNvSpPr>
          <p:nvPr/>
        </p:nvSpPr>
        <p:spPr bwMode="auto">
          <a:xfrm flipV="1">
            <a:off x="4267200" y="914400"/>
            <a:ext cx="685800" cy="2286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sv-SE" dirty="0">
              <a:latin typeface="Arial"/>
              <a:cs typeface="Arial"/>
            </a:endParaRPr>
          </a:p>
        </p:txBody>
      </p:sp>
      <p:sp>
        <p:nvSpPr>
          <p:cNvPr id="16424" name="Line 40"/>
          <p:cNvSpPr>
            <a:spLocks noChangeShapeType="1"/>
          </p:cNvSpPr>
          <p:nvPr/>
        </p:nvSpPr>
        <p:spPr bwMode="auto">
          <a:xfrm flipH="1">
            <a:off x="2286000" y="2743200"/>
            <a:ext cx="609600" cy="1524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sv-SE" dirty="0">
              <a:latin typeface="Arial"/>
              <a:cs typeface="Arial"/>
            </a:endParaRPr>
          </a:p>
        </p:txBody>
      </p:sp>
      <p:sp>
        <p:nvSpPr>
          <p:cNvPr id="16425" name="Text Box 41"/>
          <p:cNvSpPr txBox="1">
            <a:spLocks noChangeArrowheads="1"/>
          </p:cNvSpPr>
          <p:nvPr/>
        </p:nvSpPr>
        <p:spPr bwMode="auto">
          <a:xfrm>
            <a:off x="6172200" y="3200400"/>
            <a:ext cx="2590800" cy="2031325"/>
          </a:xfrm>
          <a:prstGeom prst="rect">
            <a:avLst/>
          </a:prstGeom>
          <a:solidFill>
            <a:srgbClr val="FFFFFF">
              <a:alpha val="50195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sz="1400" dirty="0">
                <a:latin typeface="Arial"/>
                <a:cs typeface="Arial"/>
              </a:rPr>
              <a:t>Decreto del Dirigente dell’Unità Periferica per i Servizi fitosanitari n. 32 del </a:t>
            </a:r>
            <a:r>
              <a:rPr lang="it-IT" sz="1400" dirty="0" err="1">
                <a:latin typeface="Arial"/>
                <a:cs typeface="Arial"/>
              </a:rPr>
              <a:t>3</a:t>
            </a:r>
            <a:r>
              <a:rPr lang="it-IT" sz="1400" dirty="0">
                <a:latin typeface="Arial"/>
                <a:cs typeface="Arial"/>
              </a:rPr>
              <a:t> novembre 2009</a:t>
            </a:r>
          </a:p>
          <a:p>
            <a:pPr algn="ctr" eaLnBrk="0" hangingPunct="0">
              <a:spcBef>
                <a:spcPct val="50000"/>
              </a:spcBef>
            </a:pPr>
            <a:r>
              <a:rPr lang="it-IT" sz="1400" dirty="0">
                <a:latin typeface="Arial"/>
                <a:cs typeface="Arial"/>
              </a:rPr>
              <a:t>Aggiorna la zona di insediamento nel territorio della Regione Veneto </a:t>
            </a:r>
          </a:p>
          <a:p>
            <a:pPr algn="ctr" eaLnBrk="0" hangingPunct="0">
              <a:spcBef>
                <a:spcPct val="50000"/>
              </a:spcBef>
            </a:pPr>
            <a:r>
              <a:rPr lang="it-IT" sz="1400" dirty="0">
                <a:latin typeface="Arial"/>
                <a:cs typeface="Arial"/>
              </a:rPr>
              <a:t>(272 comuni –733.886 ha)</a:t>
            </a:r>
          </a:p>
        </p:txBody>
      </p:sp>
      <p:sp>
        <p:nvSpPr>
          <p:cNvPr id="22570" name="AutoShape 42"/>
          <p:cNvSpPr>
            <a:spLocks noChangeArrowheads="1"/>
          </p:cNvSpPr>
          <p:nvPr/>
        </p:nvSpPr>
        <p:spPr bwMode="auto">
          <a:xfrm>
            <a:off x="4932363" y="836613"/>
            <a:ext cx="228600" cy="203200"/>
          </a:xfrm>
          <a:prstGeom prst="star5">
            <a:avLst/>
          </a:prstGeom>
          <a:solidFill>
            <a:srgbClr val="FFCC00"/>
          </a:solidFill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 dirty="0">
              <a:latin typeface="Arial"/>
              <a:cs typeface="Arial"/>
            </a:endParaRPr>
          </a:p>
        </p:txBody>
      </p:sp>
      <p:sp>
        <p:nvSpPr>
          <p:cNvPr id="22571" name="AutoShape 43"/>
          <p:cNvSpPr>
            <a:spLocks noChangeArrowheads="1"/>
          </p:cNvSpPr>
          <p:nvPr/>
        </p:nvSpPr>
        <p:spPr bwMode="auto">
          <a:xfrm>
            <a:off x="2555875" y="2492375"/>
            <a:ext cx="228600" cy="203200"/>
          </a:xfrm>
          <a:prstGeom prst="star5">
            <a:avLst/>
          </a:prstGeom>
          <a:solidFill>
            <a:srgbClr val="FFCC00"/>
          </a:solidFill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 dirty="0">
              <a:latin typeface="Arial"/>
              <a:cs typeface="Arial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1"/>
          <p:cNvPicPr>
            <a:picLocks noChangeAspect="1" noChangeArrowheads="1"/>
          </p:cNvPicPr>
          <p:nvPr/>
        </p:nvPicPr>
        <p:blipFill>
          <a:blip r:embed="rId2" cstate="print"/>
          <a:srcRect l="3825" t="2222"/>
          <a:stretch>
            <a:fillRect/>
          </a:stretch>
        </p:blipFill>
        <p:spPr bwMode="auto">
          <a:xfrm>
            <a:off x="1905000" y="152400"/>
            <a:ext cx="5348288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2"/>
          <p:cNvPicPr>
            <a:picLocks noChangeAspect="1" noChangeArrowheads="1"/>
          </p:cNvPicPr>
          <p:nvPr/>
        </p:nvPicPr>
        <p:blipFill>
          <a:blip r:embed="rId2" cstate="print"/>
          <a:srcRect l="3280" t="3333" r="5638" b="1111"/>
          <a:stretch>
            <a:fillRect/>
          </a:stretch>
        </p:blipFill>
        <p:spPr bwMode="auto">
          <a:xfrm>
            <a:off x="1752600" y="0"/>
            <a:ext cx="5568416" cy="684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0"/>
            <a:ext cx="5875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1908175" y="4221163"/>
            <a:ext cx="5111750" cy="50323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9460" name="Oval 5"/>
          <p:cNvSpPr>
            <a:spLocks noChangeArrowheads="1"/>
          </p:cNvSpPr>
          <p:nvPr/>
        </p:nvSpPr>
        <p:spPr bwMode="auto">
          <a:xfrm>
            <a:off x="5148263" y="5013325"/>
            <a:ext cx="1800225" cy="431800"/>
          </a:xfrm>
          <a:prstGeom prst="ellipse">
            <a:avLst/>
          </a:prstGeom>
          <a:solidFill>
            <a:srgbClr val="00CC99">
              <a:alpha val="25098"/>
            </a:srgbClr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ll"/>
          <p:cNvPicPr>
            <a:picLocks noChangeAspect="1" noChangeArrowheads="1"/>
          </p:cNvPicPr>
          <p:nvPr/>
        </p:nvPicPr>
        <p:blipFill>
          <a:blip r:embed="rId2" cstate="print">
            <a:lum bright="-3000" contrast="25000"/>
          </a:blip>
          <a:srcRect l="10833" t="24287" r="833" b="644"/>
          <a:stretch>
            <a:fillRect/>
          </a:stretch>
        </p:blipFill>
        <p:spPr bwMode="auto">
          <a:xfrm>
            <a:off x="1" y="992041"/>
            <a:ext cx="9144000" cy="5865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all"/>
          <p:cNvPicPr>
            <a:picLocks noChangeAspect="1" noChangeArrowheads="1"/>
          </p:cNvPicPr>
          <p:nvPr/>
        </p:nvPicPr>
        <p:blipFill>
          <a:blip r:embed="rId2" cstate="print">
            <a:lum contrast="15000"/>
          </a:blip>
          <a:srcRect l="8110" t="13247" b="76817"/>
          <a:stretch>
            <a:fillRect/>
          </a:stretch>
        </p:blipFill>
        <p:spPr bwMode="auto">
          <a:xfrm>
            <a:off x="0" y="0"/>
            <a:ext cx="8634000" cy="70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all"/>
          <p:cNvPicPr>
            <a:picLocks noChangeAspect="1" noChangeArrowheads="1"/>
          </p:cNvPicPr>
          <p:nvPr/>
        </p:nvPicPr>
        <p:blipFill>
          <a:blip r:embed="rId2" cstate="print"/>
          <a:srcRect t="7029" r="43333" b="87857"/>
          <a:stretch>
            <a:fillRect/>
          </a:stretch>
        </p:blipFill>
        <p:spPr bwMode="auto">
          <a:xfrm>
            <a:off x="0" y="914400"/>
            <a:ext cx="4068874" cy="2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173956"/>
            <a:ext cx="5241926" cy="3931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4"/>
          <p:cNvPicPr>
            <a:picLocks noChangeAspect="1"/>
          </p:cNvPicPr>
          <p:nvPr/>
        </p:nvPicPr>
        <p:blipFill>
          <a:blip r:embed="rId3" cstate="print"/>
          <a:srcRect l="35685" t="47711" r="34191" b="21741"/>
          <a:stretch>
            <a:fillRect/>
          </a:stretch>
        </p:blipFill>
        <p:spPr bwMode="auto">
          <a:xfrm>
            <a:off x="1960929" y="5105400"/>
            <a:ext cx="2611071" cy="1771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Box 5"/>
          <p:cNvSpPr txBox="1">
            <a:spLocks noChangeArrowheads="1"/>
          </p:cNvSpPr>
          <p:nvPr/>
        </p:nvSpPr>
        <p:spPr bwMode="auto">
          <a:xfrm>
            <a:off x="225425" y="152400"/>
            <a:ext cx="77755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 dirty="0">
                <a:latin typeface="Arial"/>
              </a:rPr>
              <a:t>Stima dei danni</a:t>
            </a:r>
            <a:endParaRPr lang="en-GB" sz="2400" dirty="0">
              <a:latin typeface="Arial"/>
            </a:endParaRPr>
          </a:p>
        </p:txBody>
      </p:sp>
      <p:pic>
        <p:nvPicPr>
          <p:cNvPr id="22533" name="Picture 4" descr="sweet-chestnut-tree-castanea-sativa-571"/>
          <p:cNvPicPr>
            <a:picLocks noChangeAspect="1" noChangeArrowheads="1"/>
          </p:cNvPicPr>
          <p:nvPr/>
        </p:nvPicPr>
        <p:blipFill>
          <a:blip r:embed="rId4" cstate="print"/>
          <a:srcRect l="17639" t="8879" r="9600" b="23516"/>
          <a:stretch>
            <a:fillRect/>
          </a:stretch>
        </p:blipFill>
        <p:spPr bwMode="auto">
          <a:xfrm>
            <a:off x="4572000" y="5105400"/>
            <a:ext cx="2566252" cy="178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18"/>
          <p:cNvSpPr>
            <a:spLocks noChangeShapeType="1"/>
          </p:cNvSpPr>
          <p:nvPr/>
        </p:nvSpPr>
        <p:spPr bwMode="auto">
          <a:xfrm>
            <a:off x="0" y="762000"/>
            <a:ext cx="7524328" cy="0"/>
          </a:xfrm>
          <a:prstGeom prst="line">
            <a:avLst/>
          </a:prstGeom>
          <a:noFill/>
          <a:ln w="25400">
            <a:solidFill>
              <a:srgbClr val="000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sz="2400" dirty="0">
              <a:latin typeface="Arial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/>
          <p:cNvSpPr>
            <a:spLocks noChangeArrowheads="1"/>
          </p:cNvSpPr>
          <p:nvPr/>
        </p:nvSpPr>
        <p:spPr bwMode="auto">
          <a:xfrm>
            <a:off x="0" y="0"/>
            <a:ext cx="91090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000" dirty="0" err="1">
                <a:latin typeface="Arial"/>
                <a:cs typeface="Arial"/>
              </a:rPr>
              <a:t>1</a:t>
            </a:r>
            <a:r>
              <a:rPr lang="it-IT" sz="2000" dirty="0">
                <a:latin typeface="Arial"/>
                <a:cs typeface="Arial"/>
              </a:rPr>
              <a:t>. Relazione tra livello di attacco e</a:t>
            </a:r>
            <a:r>
              <a:rPr lang="it-IT" sz="2000" dirty="0" smtClean="0">
                <a:latin typeface="Arial"/>
                <a:cs typeface="Arial"/>
              </a:rPr>
              <a:t> perdita </a:t>
            </a:r>
            <a:r>
              <a:rPr lang="it-IT" sz="2000" dirty="0">
                <a:latin typeface="Arial"/>
                <a:cs typeface="Arial"/>
              </a:rPr>
              <a:t>di produzione di marroni (</a:t>
            </a:r>
            <a:r>
              <a:rPr lang="it-IT" sz="2000" dirty="0" err="1">
                <a:latin typeface="Arial"/>
                <a:cs typeface="Arial"/>
              </a:rPr>
              <a:t>Monfenera</a:t>
            </a:r>
            <a:r>
              <a:rPr lang="it-IT" sz="2000" dirty="0">
                <a:latin typeface="Arial"/>
                <a:cs typeface="Arial"/>
              </a:rPr>
              <a:t> e </a:t>
            </a:r>
            <a:r>
              <a:rPr lang="it-IT" sz="2000" dirty="0" err="1">
                <a:latin typeface="Arial"/>
                <a:cs typeface="Arial"/>
              </a:rPr>
              <a:t>Combai</a:t>
            </a:r>
            <a:r>
              <a:rPr lang="it-IT" sz="2000" dirty="0">
                <a:latin typeface="Arial"/>
                <a:cs typeface="Arial"/>
              </a:rPr>
              <a:t>)</a:t>
            </a:r>
          </a:p>
        </p:txBody>
      </p:sp>
      <p:sp>
        <p:nvSpPr>
          <p:cNvPr id="23555" name="Rectangle 7"/>
          <p:cNvSpPr>
            <a:spLocks noChangeArrowheads="1"/>
          </p:cNvSpPr>
          <p:nvPr/>
        </p:nvSpPr>
        <p:spPr bwMode="auto">
          <a:xfrm>
            <a:off x="0" y="1649025"/>
            <a:ext cx="9144000" cy="177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270000" indent="-270000" algn="just">
              <a:lnSpc>
                <a:spcPct val="110000"/>
              </a:lnSpc>
              <a:buFontTx/>
              <a:buChar char="-"/>
            </a:pPr>
            <a:r>
              <a:rPr lang="it-IT" sz="2000" dirty="0" smtClean="0">
                <a:latin typeface="Arial"/>
                <a:cs typeface="Arial"/>
              </a:rPr>
              <a:t>Campionamenti </a:t>
            </a:r>
            <a:r>
              <a:rPr lang="it-IT" sz="2000" dirty="0">
                <a:latin typeface="Arial"/>
                <a:cs typeface="Arial"/>
              </a:rPr>
              <a:t>effettuati nell’inverno 2010-2011 in 15 aziende in provincia di Treviso.</a:t>
            </a:r>
            <a:endParaRPr lang="it-IT" sz="2000" dirty="0" smtClean="0">
              <a:latin typeface="Arial"/>
              <a:cs typeface="Arial"/>
            </a:endParaRPr>
          </a:p>
          <a:p>
            <a:pPr marL="270000" indent="-270000" algn="just">
              <a:lnSpc>
                <a:spcPct val="110000"/>
              </a:lnSpc>
              <a:buFontTx/>
              <a:buChar char="-"/>
            </a:pPr>
            <a:r>
              <a:rPr lang="it-IT" sz="2000" dirty="0" smtClean="0">
                <a:latin typeface="Arial"/>
                <a:cs typeface="Arial"/>
              </a:rPr>
              <a:t>Raccolta </a:t>
            </a:r>
            <a:r>
              <a:rPr lang="it-IT" sz="2000" dirty="0">
                <a:latin typeface="Arial"/>
                <a:cs typeface="Arial"/>
              </a:rPr>
              <a:t>dei dati relativi alla produzione di marroni nel periodo 2007-2010.</a:t>
            </a:r>
            <a:endParaRPr lang="it-IT" sz="2000" dirty="0" smtClean="0">
              <a:latin typeface="Arial"/>
              <a:cs typeface="Arial"/>
            </a:endParaRPr>
          </a:p>
          <a:p>
            <a:pPr marL="270000" indent="-270000" algn="just">
              <a:lnSpc>
                <a:spcPct val="110000"/>
              </a:lnSpc>
              <a:buFontTx/>
              <a:buChar char="-"/>
            </a:pPr>
            <a:r>
              <a:rPr lang="it-IT" sz="2000" dirty="0" smtClean="0">
                <a:latin typeface="Arial"/>
                <a:cs typeface="Arial"/>
              </a:rPr>
              <a:t>Verifica </a:t>
            </a:r>
            <a:r>
              <a:rPr lang="it-IT" sz="2000" dirty="0">
                <a:latin typeface="Arial"/>
                <a:cs typeface="Arial"/>
              </a:rPr>
              <a:t>dell’attacco (</a:t>
            </a:r>
            <a:r>
              <a:rPr lang="it-IT" sz="2000" dirty="0" err="1">
                <a:latin typeface="Arial"/>
                <a:cs typeface="Arial"/>
              </a:rPr>
              <a:t>galle</a:t>
            </a:r>
            <a:r>
              <a:rPr lang="it-IT" sz="2000" dirty="0">
                <a:latin typeface="Arial"/>
                <a:cs typeface="Arial"/>
              </a:rPr>
              <a:t> / ramo) su 10 piante.</a:t>
            </a:r>
          </a:p>
          <a:p>
            <a:pPr marL="270000" indent="-270000" algn="just">
              <a:lnSpc>
                <a:spcPct val="110000"/>
              </a:lnSpc>
            </a:pPr>
            <a:r>
              <a:rPr lang="it-IT" sz="2000" dirty="0">
                <a:latin typeface="Arial"/>
                <a:cs typeface="Arial"/>
              </a:rPr>
              <a:t> </a:t>
            </a:r>
          </a:p>
        </p:txBody>
      </p:sp>
      <p:sp>
        <p:nvSpPr>
          <p:cNvPr id="23556" name="Rectangle 8"/>
          <p:cNvSpPr>
            <a:spLocks noChangeArrowheads="1"/>
          </p:cNvSpPr>
          <p:nvPr/>
        </p:nvSpPr>
        <p:spPr bwMode="auto">
          <a:xfrm>
            <a:off x="0" y="5229225"/>
            <a:ext cx="9144000" cy="76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it-IT" sz="2000" dirty="0">
                <a:latin typeface="Arial"/>
                <a:cs typeface="Arial"/>
              </a:rPr>
              <a:t>Confronto tra la produzione </a:t>
            </a:r>
            <a:r>
              <a:rPr lang="it-IT" sz="2000" dirty="0" smtClean="0">
                <a:latin typeface="Arial"/>
                <a:cs typeface="Arial"/>
              </a:rPr>
              <a:t>media del </a:t>
            </a:r>
            <a:r>
              <a:rPr lang="it-IT" sz="2000" dirty="0">
                <a:latin typeface="Arial"/>
                <a:cs typeface="Arial"/>
              </a:rPr>
              <a:t>periodo 2007-2009 (attacco assente o iniziale)</a:t>
            </a:r>
            <a:r>
              <a:rPr lang="it-IT" sz="2000" dirty="0" smtClean="0">
                <a:latin typeface="Arial"/>
                <a:cs typeface="Arial"/>
              </a:rPr>
              <a:t> e </a:t>
            </a:r>
            <a:r>
              <a:rPr lang="it-IT" sz="2000" dirty="0">
                <a:latin typeface="Arial"/>
                <a:cs typeface="Arial"/>
              </a:rPr>
              <a:t>la produzione del 2010 (attacco diffuso): percentuale di danno </a:t>
            </a:r>
          </a:p>
        </p:txBody>
      </p:sp>
      <p:sp>
        <p:nvSpPr>
          <p:cNvPr id="23557" name="Line 10"/>
          <p:cNvSpPr>
            <a:spLocks noChangeShapeType="1"/>
          </p:cNvSpPr>
          <p:nvPr/>
        </p:nvSpPr>
        <p:spPr bwMode="auto">
          <a:xfrm>
            <a:off x="4572000" y="4191000"/>
            <a:ext cx="0" cy="7207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sv-SE" dirty="0">
              <a:latin typeface="Arial"/>
              <a:cs typeface="Arial"/>
            </a:endParaRPr>
          </a:p>
        </p:txBody>
      </p:sp>
      <p:sp>
        <p:nvSpPr>
          <p:cNvPr id="6" name="Line 18"/>
          <p:cNvSpPr>
            <a:spLocks noChangeShapeType="1"/>
          </p:cNvSpPr>
          <p:nvPr/>
        </p:nvSpPr>
        <p:spPr bwMode="auto">
          <a:xfrm>
            <a:off x="0" y="762000"/>
            <a:ext cx="7524328" cy="0"/>
          </a:xfrm>
          <a:prstGeom prst="line">
            <a:avLst/>
          </a:prstGeom>
          <a:noFill/>
          <a:ln w="25400">
            <a:solidFill>
              <a:srgbClr val="000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sz="2400" dirty="0">
              <a:latin typeface="Arial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 l="318" t="2811" r="10089" b="5648"/>
          <a:stretch>
            <a:fillRect/>
          </a:stretch>
        </p:blipFill>
        <p:spPr bwMode="auto">
          <a:xfrm>
            <a:off x="2057400" y="1052736"/>
            <a:ext cx="5029200" cy="4932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 rot="16200000">
            <a:off x="937883" y="3190710"/>
            <a:ext cx="2339752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dirty="0" err="1" smtClean="0">
                <a:latin typeface="Arial"/>
              </a:rPr>
              <a:t>Produzione</a:t>
            </a:r>
            <a:endParaRPr lang="en-GB" sz="2000" dirty="0">
              <a:latin typeface="Arial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323528" y="2833772"/>
            <a:ext cx="77755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800" dirty="0" smtClean="0">
                <a:latin typeface="Arial"/>
              </a:rPr>
              <a:t>Eradicamento possibile o solo controllo?</a:t>
            </a:r>
            <a:endParaRPr lang="en-GB" sz="2800" dirty="0">
              <a:latin typeface="Arial"/>
            </a:endParaRPr>
          </a:p>
        </p:txBody>
      </p:sp>
    </p:spTree>
  </p:cSld>
  <p:clrMapOvr>
    <a:masterClrMapping/>
  </p:clrMapOvr>
  <p:transition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46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0" y="642938"/>
            <a:ext cx="20574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sz="1000" b="1" dirty="0">
                <a:latin typeface="Arial"/>
              </a:rPr>
              <a:t>MARRONE </a:t>
            </a:r>
            <a:r>
              <a:rPr lang="it-IT" sz="1000" b="1" dirty="0" err="1">
                <a:latin typeface="Arial"/>
              </a:rPr>
              <a:t>DI</a:t>
            </a:r>
            <a:r>
              <a:rPr lang="it-IT" sz="1000" b="1" dirty="0">
                <a:latin typeface="Arial"/>
              </a:rPr>
              <a:t> SAN ZENO </a:t>
            </a:r>
            <a:r>
              <a:rPr lang="it-IT" sz="1000" b="1" dirty="0" err="1">
                <a:latin typeface="Arial"/>
              </a:rPr>
              <a:t>DI</a:t>
            </a:r>
            <a:r>
              <a:rPr lang="it-IT" sz="1000" b="1" dirty="0">
                <a:latin typeface="Arial"/>
              </a:rPr>
              <a:t> MONTAGNA</a:t>
            </a:r>
          </a:p>
          <a:p>
            <a:pPr algn="ctr" eaLnBrk="0" hangingPunct="0">
              <a:spcBef>
                <a:spcPct val="50000"/>
              </a:spcBef>
            </a:pPr>
            <a:r>
              <a:rPr lang="it-IT" sz="1000" b="1" dirty="0">
                <a:latin typeface="Arial"/>
              </a:rPr>
              <a:t>DOP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6705600" y="376238"/>
            <a:ext cx="2286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sz="1000" b="1" dirty="0">
                <a:latin typeface="Arial"/>
              </a:rPr>
              <a:t>MARRONE </a:t>
            </a:r>
            <a:r>
              <a:rPr lang="it-IT" sz="1000" b="1" dirty="0" err="1">
                <a:latin typeface="Arial"/>
              </a:rPr>
              <a:t>DI</a:t>
            </a:r>
            <a:r>
              <a:rPr lang="it-IT" sz="1000" b="1" dirty="0">
                <a:latin typeface="Arial"/>
              </a:rPr>
              <a:t> COMBAI IGP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2057400" y="508000"/>
            <a:ext cx="22860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sz="1000" b="1" dirty="0">
                <a:latin typeface="Arial"/>
              </a:rPr>
              <a:t>MARRONE DEL MONFENERA </a:t>
            </a:r>
          </a:p>
          <a:p>
            <a:pPr algn="ctr" eaLnBrk="0" hangingPunct="0">
              <a:spcBef>
                <a:spcPct val="50000"/>
              </a:spcBef>
            </a:pPr>
            <a:r>
              <a:rPr lang="it-IT" sz="1000" b="1" dirty="0">
                <a:latin typeface="Arial"/>
              </a:rPr>
              <a:t>IGP</a:t>
            </a:r>
          </a:p>
        </p:txBody>
      </p:sp>
      <p:sp>
        <p:nvSpPr>
          <p:cNvPr id="6150" name="Line 6"/>
          <p:cNvSpPr>
            <a:spLocks noChangeShapeType="1"/>
          </p:cNvSpPr>
          <p:nvPr/>
        </p:nvSpPr>
        <p:spPr bwMode="auto">
          <a:xfrm>
            <a:off x="3505200" y="990600"/>
            <a:ext cx="609600" cy="6096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 flipH="1">
            <a:off x="5867400" y="609600"/>
            <a:ext cx="990600" cy="60960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6152" name="Oval 8"/>
          <p:cNvSpPr>
            <a:spLocks noChangeArrowheads="1"/>
          </p:cNvSpPr>
          <p:nvPr/>
        </p:nvSpPr>
        <p:spPr bwMode="auto">
          <a:xfrm>
            <a:off x="4876800" y="1219200"/>
            <a:ext cx="990600" cy="5334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6153" name="Oval 9"/>
          <p:cNvSpPr>
            <a:spLocks noChangeArrowheads="1"/>
          </p:cNvSpPr>
          <p:nvPr/>
        </p:nvSpPr>
        <p:spPr bwMode="auto">
          <a:xfrm>
            <a:off x="1219200" y="2819400"/>
            <a:ext cx="685800" cy="838200"/>
          </a:xfrm>
          <a:prstGeom prst="ellipse">
            <a:avLst/>
          </a:prstGeom>
          <a:noFill/>
          <a:ln w="41275">
            <a:solidFill>
              <a:srgbClr val="FF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6154" name="Line 10"/>
          <p:cNvSpPr>
            <a:spLocks noChangeShapeType="1"/>
          </p:cNvSpPr>
          <p:nvPr/>
        </p:nvSpPr>
        <p:spPr bwMode="auto">
          <a:xfrm flipH="1">
            <a:off x="762000" y="1219200"/>
            <a:ext cx="76200" cy="1371600"/>
          </a:xfrm>
          <a:prstGeom prst="line">
            <a:avLst/>
          </a:prstGeom>
          <a:noFill/>
          <a:ln w="31750">
            <a:solidFill>
              <a:srgbClr val="00008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990600" y="6021388"/>
            <a:ext cx="2057400" cy="57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sz="900" b="1" dirty="0">
                <a:latin typeface="Arial"/>
              </a:rPr>
              <a:t>MARRONE </a:t>
            </a:r>
            <a:r>
              <a:rPr lang="it-IT" sz="900" b="1" dirty="0" err="1">
                <a:latin typeface="Arial"/>
              </a:rPr>
              <a:t>DI</a:t>
            </a:r>
            <a:r>
              <a:rPr lang="it-IT" sz="900" b="1" dirty="0">
                <a:latin typeface="Arial"/>
              </a:rPr>
              <a:t> SAN MAURO </a:t>
            </a:r>
            <a:r>
              <a:rPr lang="it-IT" sz="900" b="1" dirty="0" err="1">
                <a:latin typeface="Arial"/>
              </a:rPr>
              <a:t>DI</a:t>
            </a:r>
            <a:r>
              <a:rPr lang="it-IT" sz="900" b="1" dirty="0">
                <a:latin typeface="Arial"/>
              </a:rPr>
              <a:t> SALINE</a:t>
            </a:r>
          </a:p>
          <a:p>
            <a:pPr algn="ctr" eaLnBrk="0" hangingPunct="0">
              <a:spcBef>
                <a:spcPct val="50000"/>
              </a:spcBef>
            </a:pPr>
            <a:r>
              <a:rPr lang="it-IT" sz="900" b="1" dirty="0">
                <a:latin typeface="Arial"/>
              </a:rPr>
              <a:t>in attesa di IGP</a:t>
            </a:r>
          </a:p>
        </p:txBody>
      </p:sp>
      <p:sp>
        <p:nvSpPr>
          <p:cNvPr id="6156" name="Line 12"/>
          <p:cNvSpPr>
            <a:spLocks noChangeShapeType="1"/>
          </p:cNvSpPr>
          <p:nvPr/>
        </p:nvSpPr>
        <p:spPr bwMode="auto">
          <a:xfrm flipV="1">
            <a:off x="1371600" y="3657600"/>
            <a:ext cx="228600" cy="2286000"/>
          </a:xfrm>
          <a:prstGeom prst="line">
            <a:avLst/>
          </a:prstGeom>
          <a:noFill/>
          <a:ln w="1905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6157" name="Oval 13"/>
          <p:cNvSpPr>
            <a:spLocks noChangeArrowheads="1"/>
          </p:cNvSpPr>
          <p:nvPr/>
        </p:nvSpPr>
        <p:spPr bwMode="auto">
          <a:xfrm>
            <a:off x="381000" y="2590800"/>
            <a:ext cx="685800" cy="838200"/>
          </a:xfrm>
          <a:prstGeom prst="ellipse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5257800" y="5519172"/>
            <a:ext cx="3581400" cy="133882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it-IT" sz="1400" dirty="0">
                <a:latin typeface="Arial"/>
              </a:rPr>
              <a:t>Castagneti da frutto coltivati 641 ha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it-IT" sz="1400" dirty="0">
                <a:latin typeface="Arial"/>
              </a:rPr>
              <a:t>Boschi di castagno e rovere 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it-IT" sz="1400" dirty="0">
                <a:latin typeface="Arial"/>
              </a:rPr>
              <a:t>20.527 ha</a:t>
            </a:r>
            <a:endParaRPr lang="it-IT" sz="1400" dirty="0" smtClean="0">
              <a:latin typeface="Arial"/>
            </a:endParaRPr>
          </a:p>
          <a:p>
            <a:pPr eaLnBrk="0" hangingPunct="0">
              <a:spcBef>
                <a:spcPct val="50000"/>
              </a:spcBef>
            </a:pPr>
            <a:r>
              <a:rPr lang="it-IT" sz="1000" dirty="0" smtClean="0">
                <a:latin typeface="Arial"/>
              </a:rPr>
              <a:t>Fonte</a:t>
            </a:r>
            <a:r>
              <a:rPr lang="it-IT" sz="1000" dirty="0">
                <a:latin typeface="Arial"/>
              </a:rPr>
              <a:t>: elaborazioni Regione Veneto-Direzione Sistema Statistico su dati Regione </a:t>
            </a:r>
            <a:r>
              <a:rPr lang="it-IT" sz="1000" dirty="0" smtClean="0">
                <a:latin typeface="Arial"/>
              </a:rPr>
              <a:t>Veneto</a:t>
            </a:r>
            <a:endParaRPr lang="it-IT" sz="1000" dirty="0">
              <a:latin typeface="Arial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 descr="038.JPG"/>
          <p:cNvPicPr>
            <a:picLocks noChangeAspect="1"/>
          </p:cNvPicPr>
          <p:nvPr/>
        </p:nvPicPr>
        <p:blipFill>
          <a:blip r:embed="rId2" cstate="print"/>
          <a:srcRect t="3871"/>
          <a:stretch>
            <a:fillRect/>
          </a:stretch>
        </p:blipFill>
        <p:spPr bwMode="auto">
          <a:xfrm>
            <a:off x="5292725" y="1066800"/>
            <a:ext cx="2951163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Box 2"/>
          <p:cNvSpPr txBox="1">
            <a:spLocks noChangeArrowheads="1"/>
          </p:cNvSpPr>
          <p:nvPr/>
        </p:nvSpPr>
        <p:spPr bwMode="auto">
          <a:xfrm>
            <a:off x="98425" y="209490"/>
            <a:ext cx="56165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dirty="0" smtClean="0">
                <a:latin typeface="Arial"/>
              </a:rPr>
              <a:t>Contenimento: Mortalità naturale?</a:t>
            </a:r>
            <a:endParaRPr lang="it-IT" sz="2000" dirty="0">
              <a:latin typeface="Arial"/>
            </a:endParaRPr>
          </a:p>
        </p:txBody>
      </p:sp>
      <p:sp>
        <p:nvSpPr>
          <p:cNvPr id="25604" name="Rectangle 3"/>
          <p:cNvSpPr>
            <a:spLocks noChangeArrowheads="1"/>
          </p:cNvSpPr>
          <p:nvPr/>
        </p:nvSpPr>
        <p:spPr bwMode="auto">
          <a:xfrm>
            <a:off x="5181600" y="3276600"/>
            <a:ext cx="32496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>
                <a:latin typeface="Arial"/>
              </a:rPr>
              <a:t>Larve di geometridi nelle </a:t>
            </a:r>
            <a:r>
              <a:rPr lang="it-IT" dirty="0" err="1">
                <a:latin typeface="Arial"/>
              </a:rPr>
              <a:t>galle</a:t>
            </a:r>
            <a:endParaRPr lang="en-GB" dirty="0">
              <a:latin typeface="Arial"/>
            </a:endParaRPr>
          </a:p>
        </p:txBody>
      </p:sp>
      <p:pic>
        <p:nvPicPr>
          <p:cNvPr id="25605" name="Picture 4" descr="Barbitistes giugno 2010.JPG"/>
          <p:cNvPicPr>
            <a:picLocks noChangeAspect="1"/>
          </p:cNvPicPr>
          <p:nvPr/>
        </p:nvPicPr>
        <p:blipFill>
          <a:blip r:embed="rId3" cstate="print"/>
          <a:srcRect t="6452" r="3275" b="3226"/>
          <a:stretch>
            <a:fillRect/>
          </a:stretch>
        </p:blipFill>
        <p:spPr bwMode="auto">
          <a:xfrm>
            <a:off x="762000" y="1066800"/>
            <a:ext cx="3048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6345" y="4267200"/>
            <a:ext cx="2783655" cy="214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6"/>
          <p:cNvPicPr>
            <a:picLocks noChangeAspect="1" noChangeArrowheads="1"/>
          </p:cNvPicPr>
          <p:nvPr/>
        </p:nvPicPr>
        <p:blipFill>
          <a:blip r:embed="rId5" cstate="print"/>
          <a:srcRect r="3660"/>
          <a:stretch>
            <a:fillRect/>
          </a:stretch>
        </p:blipFill>
        <p:spPr bwMode="auto">
          <a:xfrm>
            <a:off x="5320708" y="4267200"/>
            <a:ext cx="2680292" cy="215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8" name="Rectangle 7"/>
          <p:cNvSpPr>
            <a:spLocks noChangeArrowheads="1"/>
          </p:cNvSpPr>
          <p:nvPr/>
        </p:nvSpPr>
        <p:spPr bwMode="auto">
          <a:xfrm>
            <a:off x="685800" y="3276600"/>
            <a:ext cx="9794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>
                <a:latin typeface="Arial"/>
              </a:rPr>
              <a:t>Roditori</a:t>
            </a:r>
            <a:endParaRPr lang="en-GB" dirty="0">
              <a:latin typeface="Arial"/>
            </a:endParaRPr>
          </a:p>
        </p:txBody>
      </p:sp>
      <p:sp>
        <p:nvSpPr>
          <p:cNvPr id="25609" name="Rectangle 8"/>
          <p:cNvSpPr>
            <a:spLocks noChangeArrowheads="1"/>
          </p:cNvSpPr>
          <p:nvPr/>
        </p:nvSpPr>
        <p:spPr bwMode="auto">
          <a:xfrm>
            <a:off x="947738" y="6488113"/>
            <a:ext cx="26336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>
                <a:latin typeface="Arial"/>
              </a:rPr>
              <a:t>Fungo </a:t>
            </a:r>
            <a:r>
              <a:rPr lang="it-IT" dirty="0" err="1">
                <a:latin typeface="Arial"/>
              </a:rPr>
              <a:t>entomopatogeno</a:t>
            </a:r>
            <a:endParaRPr lang="en-GB" dirty="0">
              <a:latin typeface="Arial"/>
            </a:endParaRPr>
          </a:p>
        </p:txBody>
      </p:sp>
      <p:sp>
        <p:nvSpPr>
          <p:cNvPr id="10" name="Line 18"/>
          <p:cNvSpPr>
            <a:spLocks noChangeShapeType="1"/>
          </p:cNvSpPr>
          <p:nvPr/>
        </p:nvSpPr>
        <p:spPr bwMode="auto">
          <a:xfrm>
            <a:off x="0" y="762000"/>
            <a:ext cx="7524328" cy="0"/>
          </a:xfrm>
          <a:prstGeom prst="line">
            <a:avLst/>
          </a:prstGeom>
          <a:noFill/>
          <a:ln w="25400">
            <a:solidFill>
              <a:srgbClr val="000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sz="2400" dirty="0">
              <a:latin typeface="Arial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838200"/>
            <a:ext cx="3006725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>
                <a:latin typeface="Arial"/>
              </a:rPr>
              <a:t>Specie </a:t>
            </a:r>
            <a:r>
              <a:rPr lang="en-GB" dirty="0" err="1">
                <a:latin typeface="Arial"/>
              </a:rPr>
              <a:t>di</a:t>
            </a:r>
            <a:r>
              <a:rPr lang="en-GB" dirty="0">
                <a:latin typeface="Arial"/>
              </a:rPr>
              <a:t> </a:t>
            </a:r>
            <a:r>
              <a:rPr lang="en-GB" dirty="0" err="1">
                <a:latin typeface="Arial"/>
              </a:rPr>
              <a:t>parassitoide</a:t>
            </a:r>
            <a:endParaRPr lang="en-GB" dirty="0">
              <a:latin typeface="Arial"/>
            </a:endParaRPr>
          </a:p>
          <a:p>
            <a:endParaRPr lang="en-GB" dirty="0">
              <a:latin typeface="Arial"/>
            </a:endParaRPr>
          </a:p>
          <a:p>
            <a:r>
              <a:rPr lang="en-GB" i="1" dirty="0" err="1">
                <a:latin typeface="Arial"/>
              </a:rPr>
              <a:t>Eurytoma</a:t>
            </a:r>
            <a:r>
              <a:rPr lang="en-GB" i="1" dirty="0">
                <a:latin typeface="Arial"/>
              </a:rPr>
              <a:t> </a:t>
            </a:r>
            <a:r>
              <a:rPr lang="en-GB" i="1" dirty="0" err="1">
                <a:latin typeface="Arial"/>
              </a:rPr>
              <a:t>pistacina</a:t>
            </a:r>
            <a:endParaRPr lang="en-GB" i="1" dirty="0">
              <a:latin typeface="Arial"/>
            </a:endParaRPr>
          </a:p>
          <a:p>
            <a:r>
              <a:rPr lang="en-GB" i="1" dirty="0" err="1">
                <a:latin typeface="Arial"/>
              </a:rPr>
              <a:t>Eupelmus</a:t>
            </a:r>
            <a:r>
              <a:rPr lang="en-GB" i="1" dirty="0">
                <a:latin typeface="Arial"/>
              </a:rPr>
              <a:t> </a:t>
            </a:r>
            <a:r>
              <a:rPr lang="en-GB" i="1" dirty="0" err="1">
                <a:latin typeface="Arial"/>
              </a:rPr>
              <a:t>urozonus</a:t>
            </a:r>
            <a:endParaRPr lang="en-GB" i="1" dirty="0">
              <a:latin typeface="Arial"/>
            </a:endParaRPr>
          </a:p>
          <a:p>
            <a:r>
              <a:rPr lang="en-GB" i="1" dirty="0" err="1">
                <a:latin typeface="Arial"/>
              </a:rPr>
              <a:t>Torymus</a:t>
            </a:r>
            <a:r>
              <a:rPr lang="en-GB" i="1" dirty="0">
                <a:latin typeface="Arial"/>
              </a:rPr>
              <a:t> </a:t>
            </a:r>
            <a:r>
              <a:rPr lang="en-GB" i="1" dirty="0" err="1">
                <a:latin typeface="Arial"/>
              </a:rPr>
              <a:t>flavipes</a:t>
            </a:r>
            <a:endParaRPr lang="en-GB" i="1" dirty="0">
              <a:latin typeface="Arial"/>
            </a:endParaRPr>
          </a:p>
          <a:p>
            <a:r>
              <a:rPr lang="en-GB" i="1" dirty="0" err="1">
                <a:latin typeface="Arial"/>
              </a:rPr>
              <a:t>Eupelmus</a:t>
            </a:r>
            <a:r>
              <a:rPr lang="en-GB" i="1" dirty="0">
                <a:latin typeface="Arial"/>
              </a:rPr>
              <a:t> </a:t>
            </a:r>
            <a:r>
              <a:rPr lang="en-GB" i="1" dirty="0" err="1">
                <a:latin typeface="Arial"/>
              </a:rPr>
              <a:t>annulatus</a:t>
            </a:r>
            <a:endParaRPr lang="en-GB" i="1" dirty="0">
              <a:latin typeface="Arial"/>
            </a:endParaRPr>
          </a:p>
          <a:p>
            <a:r>
              <a:rPr lang="en-GB" i="1" dirty="0" err="1">
                <a:latin typeface="Arial"/>
              </a:rPr>
              <a:t>Megastigmus</a:t>
            </a:r>
            <a:r>
              <a:rPr lang="en-GB" i="1" dirty="0">
                <a:latin typeface="Arial"/>
              </a:rPr>
              <a:t> </a:t>
            </a:r>
            <a:r>
              <a:rPr lang="en-GB" i="1" dirty="0" err="1">
                <a:latin typeface="Arial"/>
              </a:rPr>
              <a:t>dorsalis</a:t>
            </a:r>
            <a:endParaRPr lang="en-GB" i="1" dirty="0">
              <a:latin typeface="Arial"/>
            </a:endParaRPr>
          </a:p>
          <a:p>
            <a:r>
              <a:rPr lang="en-GB" i="1" dirty="0" err="1">
                <a:latin typeface="Arial"/>
              </a:rPr>
              <a:t>Mesopolobus</a:t>
            </a:r>
            <a:r>
              <a:rPr lang="en-GB" i="1" dirty="0">
                <a:latin typeface="Arial"/>
              </a:rPr>
              <a:t> </a:t>
            </a:r>
            <a:r>
              <a:rPr lang="en-GB" i="1" dirty="0" err="1">
                <a:latin typeface="Arial"/>
              </a:rPr>
              <a:t>tibialis</a:t>
            </a:r>
            <a:endParaRPr lang="en-GB" i="1" dirty="0">
              <a:latin typeface="Arial"/>
            </a:endParaRPr>
          </a:p>
          <a:p>
            <a:r>
              <a:rPr lang="en-GB" i="1" dirty="0" err="1">
                <a:latin typeface="Arial"/>
              </a:rPr>
              <a:t>Aprostocetus</a:t>
            </a:r>
            <a:r>
              <a:rPr lang="en-GB" i="1" dirty="0">
                <a:latin typeface="Arial"/>
              </a:rPr>
              <a:t> sp.</a:t>
            </a:r>
          </a:p>
          <a:p>
            <a:r>
              <a:rPr lang="en-GB" i="1" dirty="0" err="1">
                <a:latin typeface="Arial"/>
              </a:rPr>
              <a:t>Megastigmus</a:t>
            </a:r>
            <a:r>
              <a:rPr lang="en-GB" i="1" dirty="0">
                <a:latin typeface="Arial"/>
              </a:rPr>
              <a:t> sp.</a:t>
            </a:r>
          </a:p>
          <a:p>
            <a:r>
              <a:rPr lang="en-GB" i="1" dirty="0" err="1">
                <a:latin typeface="Arial"/>
              </a:rPr>
              <a:t>Eurytoma</a:t>
            </a:r>
            <a:r>
              <a:rPr lang="en-GB" i="1" dirty="0">
                <a:latin typeface="Arial"/>
              </a:rPr>
              <a:t> </a:t>
            </a:r>
            <a:r>
              <a:rPr lang="en-GB" i="1" dirty="0" err="1">
                <a:latin typeface="Arial"/>
              </a:rPr>
              <a:t>brunniventris</a:t>
            </a:r>
            <a:endParaRPr lang="en-GB" i="1" dirty="0">
              <a:latin typeface="Arial"/>
            </a:endParaRPr>
          </a:p>
          <a:p>
            <a:r>
              <a:rPr lang="en-GB" i="1" dirty="0" err="1">
                <a:latin typeface="Arial"/>
              </a:rPr>
              <a:t>Baryscapus</a:t>
            </a:r>
            <a:r>
              <a:rPr lang="en-GB" i="1" dirty="0">
                <a:latin typeface="Arial"/>
              </a:rPr>
              <a:t> sp.</a:t>
            </a:r>
          </a:p>
        </p:txBody>
      </p:sp>
      <p:sp>
        <p:nvSpPr>
          <p:cNvPr id="26627" name="TextBox 3"/>
          <p:cNvSpPr txBox="1">
            <a:spLocks noChangeArrowheads="1"/>
          </p:cNvSpPr>
          <p:nvPr/>
        </p:nvSpPr>
        <p:spPr bwMode="auto">
          <a:xfrm>
            <a:off x="212725" y="209490"/>
            <a:ext cx="62642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dirty="0">
                <a:latin typeface="Arial"/>
              </a:rPr>
              <a:t>Mortalità </a:t>
            </a:r>
            <a:r>
              <a:rPr lang="it-IT" sz="2000" dirty="0" smtClean="0">
                <a:latin typeface="Arial"/>
              </a:rPr>
              <a:t>naturale </a:t>
            </a:r>
            <a:r>
              <a:rPr lang="it-IT" sz="2000" dirty="0" err="1" smtClean="0">
                <a:latin typeface="Arial"/>
              </a:rPr>
              <a:t>–</a:t>
            </a:r>
            <a:r>
              <a:rPr lang="it-IT" sz="2000" dirty="0" smtClean="0">
                <a:latin typeface="Arial"/>
              </a:rPr>
              <a:t> </a:t>
            </a:r>
            <a:r>
              <a:rPr lang="it-IT" sz="2000" dirty="0" err="1" smtClean="0">
                <a:latin typeface="Arial"/>
              </a:rPr>
              <a:t>Parassitoidi</a:t>
            </a:r>
            <a:r>
              <a:rPr lang="it-IT" sz="2000" dirty="0" smtClean="0">
                <a:latin typeface="Arial"/>
              </a:rPr>
              <a:t> </a:t>
            </a:r>
            <a:r>
              <a:rPr lang="it-IT" sz="2000" dirty="0">
                <a:latin typeface="Arial"/>
              </a:rPr>
              <a:t>indigeni</a:t>
            </a:r>
            <a:endParaRPr lang="en-GB" sz="2000" dirty="0">
              <a:latin typeface="Arial"/>
            </a:endParaRP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5225" y="1219200"/>
            <a:ext cx="1628775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1219200"/>
            <a:ext cx="1719262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18"/>
          <p:cNvSpPr>
            <a:spLocks noChangeShapeType="1"/>
          </p:cNvSpPr>
          <p:nvPr/>
        </p:nvSpPr>
        <p:spPr bwMode="auto">
          <a:xfrm>
            <a:off x="0" y="762000"/>
            <a:ext cx="7524328" cy="0"/>
          </a:xfrm>
          <a:prstGeom prst="line">
            <a:avLst/>
          </a:prstGeom>
          <a:noFill/>
          <a:ln w="25400">
            <a:solidFill>
              <a:srgbClr val="000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sz="2400" dirty="0">
              <a:latin typeface="Arial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Chart 1"/>
          <p:cNvPicPr>
            <a:picLocks noChangeArrowheads="1"/>
          </p:cNvPicPr>
          <p:nvPr/>
        </p:nvPicPr>
        <p:blipFill>
          <a:blip r:embed="rId2" cstate="print"/>
          <a:srcRect l="1573" t="2835" r="2290" b="2835"/>
          <a:stretch>
            <a:fillRect/>
          </a:stretch>
        </p:blipFill>
        <p:spPr bwMode="auto">
          <a:xfrm>
            <a:off x="1666875" y="1143000"/>
            <a:ext cx="581025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CasellaDiTesto 4"/>
          <p:cNvSpPr txBox="1">
            <a:spLocks noChangeArrowheads="1"/>
          </p:cNvSpPr>
          <p:nvPr/>
        </p:nvSpPr>
        <p:spPr bwMode="auto">
          <a:xfrm>
            <a:off x="0" y="5334000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it-IT" sz="2000" dirty="0">
                <a:latin typeface="Arial"/>
                <a:cs typeface="Arial"/>
              </a:rPr>
              <a:t>Il </a:t>
            </a:r>
            <a:r>
              <a:rPr lang="it-IT" sz="2000" dirty="0" err="1">
                <a:latin typeface="Arial"/>
                <a:cs typeface="Arial"/>
              </a:rPr>
              <a:t>n°</a:t>
            </a:r>
            <a:r>
              <a:rPr lang="it-IT" sz="2000" dirty="0">
                <a:latin typeface="Arial"/>
                <a:cs typeface="Arial"/>
              </a:rPr>
              <a:t> medio di </a:t>
            </a:r>
            <a:r>
              <a:rPr lang="it-IT" sz="2000" dirty="0" err="1">
                <a:latin typeface="Arial"/>
                <a:cs typeface="Arial"/>
              </a:rPr>
              <a:t>parassitoidi</a:t>
            </a:r>
            <a:r>
              <a:rPr lang="it-IT" sz="2000" dirty="0">
                <a:latin typeface="Arial"/>
                <a:cs typeface="Arial"/>
              </a:rPr>
              <a:t> è maggiore nel sito in cui il cinipide è presente da più tempo. </a:t>
            </a:r>
          </a:p>
          <a:p>
            <a:pPr marL="342900" indent="-342900">
              <a:buFont typeface="Arial" charset="0"/>
              <a:buChar char="•"/>
            </a:pPr>
            <a:r>
              <a:rPr lang="it-IT" sz="2000" dirty="0">
                <a:latin typeface="Arial"/>
                <a:cs typeface="Arial"/>
              </a:rPr>
              <a:t>Il  </a:t>
            </a:r>
            <a:r>
              <a:rPr lang="it-IT" sz="2000" dirty="0" err="1">
                <a:latin typeface="Arial"/>
                <a:cs typeface="Arial"/>
              </a:rPr>
              <a:t>n°</a:t>
            </a:r>
            <a:r>
              <a:rPr lang="it-IT" sz="2000" dirty="0">
                <a:latin typeface="Arial"/>
                <a:cs typeface="Arial"/>
              </a:rPr>
              <a:t> di </a:t>
            </a:r>
            <a:r>
              <a:rPr lang="it-IT" sz="2000" dirty="0" err="1">
                <a:latin typeface="Arial"/>
                <a:cs typeface="Arial"/>
              </a:rPr>
              <a:t>spp</a:t>
            </a:r>
            <a:r>
              <a:rPr lang="it-IT" sz="2000" dirty="0">
                <a:latin typeface="Arial"/>
                <a:cs typeface="Arial"/>
              </a:rPr>
              <a:t> non presenta differenze tra le località.</a:t>
            </a:r>
          </a:p>
        </p:txBody>
      </p:sp>
      <p:sp>
        <p:nvSpPr>
          <p:cNvPr id="27652" name="CasellaDiTesto 4"/>
          <p:cNvSpPr txBox="1"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000" dirty="0">
                <a:latin typeface="Arial"/>
                <a:cs typeface="Arial"/>
              </a:rPr>
              <a:t>Da 27.586 </a:t>
            </a:r>
            <a:r>
              <a:rPr lang="it-IT" sz="2000" dirty="0" err="1">
                <a:latin typeface="Arial"/>
                <a:cs typeface="Arial"/>
              </a:rPr>
              <a:t>galle</a:t>
            </a:r>
            <a:r>
              <a:rPr lang="it-IT" sz="2000" dirty="0">
                <a:latin typeface="Arial"/>
                <a:cs typeface="Arial"/>
              </a:rPr>
              <a:t> sono sfarfallati 1.128 </a:t>
            </a:r>
            <a:r>
              <a:rPr lang="it-IT" sz="2000" dirty="0" err="1">
                <a:latin typeface="Arial"/>
                <a:cs typeface="Arial"/>
              </a:rPr>
              <a:t>parassitoidi</a:t>
            </a:r>
            <a:r>
              <a:rPr lang="it-IT" sz="2000" dirty="0">
                <a:latin typeface="Arial"/>
                <a:cs typeface="Arial"/>
              </a:rPr>
              <a:t>: 3,3% di </a:t>
            </a:r>
            <a:r>
              <a:rPr lang="it-IT" sz="2000" dirty="0" err="1">
                <a:latin typeface="Arial"/>
                <a:cs typeface="Arial"/>
              </a:rPr>
              <a:t>galle</a:t>
            </a:r>
            <a:r>
              <a:rPr lang="it-IT" sz="2000" dirty="0">
                <a:latin typeface="Arial"/>
                <a:cs typeface="Arial"/>
              </a:rPr>
              <a:t> con </a:t>
            </a:r>
            <a:r>
              <a:rPr lang="it-IT" sz="2000" dirty="0" err="1">
                <a:latin typeface="Arial"/>
                <a:cs typeface="Arial"/>
              </a:rPr>
              <a:t>parassitoidi</a:t>
            </a:r>
            <a:r>
              <a:rPr lang="it-IT" sz="2000" dirty="0">
                <a:latin typeface="Arial"/>
                <a:cs typeface="Arial"/>
              </a:rPr>
              <a:t>.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1"/>
          <p:cNvSpPr txBox="1">
            <a:spLocks noChangeArrowheads="1"/>
          </p:cNvSpPr>
          <p:nvPr/>
        </p:nvSpPr>
        <p:spPr bwMode="auto">
          <a:xfrm>
            <a:off x="152400" y="133290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000" dirty="0">
                <a:latin typeface="Arial"/>
              </a:rPr>
              <a:t>Mortalità </a:t>
            </a:r>
            <a:r>
              <a:rPr lang="it-IT" sz="2000" dirty="0" smtClean="0">
                <a:latin typeface="Arial"/>
              </a:rPr>
              <a:t>naturale -  </a:t>
            </a:r>
            <a:r>
              <a:rPr lang="it-IT" sz="2000" dirty="0" err="1" smtClean="0">
                <a:latin typeface="Arial"/>
              </a:rPr>
              <a:t>Parassitoidi</a:t>
            </a:r>
            <a:r>
              <a:rPr lang="it-IT" sz="2000" dirty="0" smtClean="0">
                <a:latin typeface="Arial"/>
              </a:rPr>
              <a:t> </a:t>
            </a:r>
            <a:r>
              <a:rPr lang="it-IT" sz="2000" dirty="0">
                <a:latin typeface="Arial"/>
              </a:rPr>
              <a:t>indigeni: da dove vengono</a:t>
            </a:r>
            <a:endParaRPr lang="en-GB" sz="2000" dirty="0">
              <a:latin typeface="Arial"/>
            </a:endParaRPr>
          </a:p>
        </p:txBody>
      </p:sp>
      <p:pic>
        <p:nvPicPr>
          <p:cNvPr id="29699" name="Picture 6" descr="oak3"/>
          <p:cNvPicPr>
            <a:picLocks noChangeAspect="1" noChangeArrowheads="1"/>
          </p:cNvPicPr>
          <p:nvPr/>
        </p:nvPicPr>
        <p:blipFill>
          <a:blip r:embed="rId2" cstate="print"/>
          <a:srcRect r="11624" b="10974"/>
          <a:stretch>
            <a:fillRect/>
          </a:stretch>
        </p:blipFill>
        <p:spPr bwMode="auto">
          <a:xfrm>
            <a:off x="990600" y="1628313"/>
            <a:ext cx="2681287" cy="180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 descr="oak2"/>
          <p:cNvPicPr>
            <a:picLocks noChangeAspect="1" noChangeArrowheads="1"/>
          </p:cNvPicPr>
          <p:nvPr/>
        </p:nvPicPr>
        <p:blipFill>
          <a:blip r:embed="rId3" cstate="print"/>
          <a:srcRect l="6336" r="6082" b="11483"/>
          <a:stretch>
            <a:fillRect/>
          </a:stretch>
        </p:blipFill>
        <p:spPr bwMode="auto">
          <a:xfrm>
            <a:off x="5410200" y="1653150"/>
            <a:ext cx="2636314" cy="177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TextBox 4"/>
          <p:cNvSpPr txBox="1">
            <a:spLocks noChangeArrowheads="1"/>
          </p:cNvSpPr>
          <p:nvPr/>
        </p:nvSpPr>
        <p:spPr bwMode="auto">
          <a:xfrm>
            <a:off x="1" y="3860800"/>
            <a:ext cx="59436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000" dirty="0">
                <a:latin typeface="Arial"/>
              </a:rPr>
              <a:t>Cinipidi galligeni delle querce: due generazioni all’anno sincronizzate con i </a:t>
            </a:r>
            <a:r>
              <a:rPr lang="it-IT" sz="2000" dirty="0" err="1">
                <a:latin typeface="Arial"/>
              </a:rPr>
              <a:t>parassitoidi</a:t>
            </a:r>
            <a:r>
              <a:rPr lang="it-IT" sz="2000" dirty="0" smtClean="0">
                <a:latin typeface="Arial"/>
              </a:rPr>
              <a:t> </a:t>
            </a:r>
          </a:p>
          <a:p>
            <a:r>
              <a:rPr lang="it-IT" sz="2000" dirty="0" smtClean="0">
                <a:latin typeface="Arial"/>
                <a:sym typeface="Wingdings" pitchFamily="2" charset="2"/>
              </a:rPr>
              <a:t> </a:t>
            </a:r>
            <a:r>
              <a:rPr lang="it-IT" sz="2000" dirty="0">
                <a:latin typeface="Arial"/>
                <a:sym typeface="Wingdings" pitchFamily="2" charset="2"/>
              </a:rPr>
              <a:t>controllo naturale</a:t>
            </a:r>
            <a:endParaRPr lang="it-IT" sz="2000" dirty="0" smtClean="0">
              <a:latin typeface="Arial"/>
              <a:sym typeface="Wingdings" pitchFamily="2" charset="2"/>
            </a:endParaRPr>
          </a:p>
          <a:p>
            <a:endParaRPr lang="it-IT" sz="2000" dirty="0" smtClean="0">
              <a:latin typeface="Arial"/>
              <a:sym typeface="Wingdings" pitchFamily="2" charset="2"/>
            </a:endParaRPr>
          </a:p>
          <a:p>
            <a:endParaRPr lang="it-IT" sz="2000" dirty="0" smtClean="0">
              <a:latin typeface="Arial"/>
              <a:sym typeface="Wingdings" pitchFamily="2" charset="2"/>
            </a:endParaRPr>
          </a:p>
          <a:p>
            <a:r>
              <a:rPr lang="it-IT" sz="2000" dirty="0">
                <a:latin typeface="Arial"/>
                <a:sym typeface="Wingdings" pitchFamily="2" charset="2"/>
              </a:rPr>
              <a:t>Cinipide del castagno: una generazione all’anno non sincronizzata</a:t>
            </a:r>
            <a:r>
              <a:rPr lang="it-IT" sz="2000" dirty="0" smtClean="0">
                <a:latin typeface="Arial"/>
                <a:sym typeface="Wingdings" pitchFamily="2" charset="2"/>
              </a:rPr>
              <a:t> </a:t>
            </a:r>
          </a:p>
          <a:p>
            <a:r>
              <a:rPr lang="it-IT" sz="2000" dirty="0" smtClean="0">
                <a:latin typeface="Arial"/>
                <a:sym typeface="Wingdings" pitchFamily="2" charset="2"/>
              </a:rPr>
              <a:t> </a:t>
            </a:r>
            <a:r>
              <a:rPr lang="it-IT" sz="2800" b="1" dirty="0">
                <a:latin typeface="Arial"/>
                <a:sym typeface="Wingdings" pitchFamily="2" charset="2"/>
              </a:rPr>
              <a:t>controllo naturale problematico</a:t>
            </a:r>
            <a:endParaRPr lang="en-GB" sz="2800" b="1" dirty="0">
              <a:latin typeface="Arial"/>
            </a:endParaRPr>
          </a:p>
        </p:txBody>
      </p:sp>
      <p:sp>
        <p:nvSpPr>
          <p:cNvPr id="29704" name="Freeform 9"/>
          <p:cNvSpPr>
            <a:spLocks/>
          </p:cNvSpPr>
          <p:nvPr/>
        </p:nvSpPr>
        <p:spPr bwMode="auto">
          <a:xfrm>
            <a:off x="6615113" y="4027488"/>
            <a:ext cx="1944687" cy="909637"/>
          </a:xfrm>
          <a:custGeom>
            <a:avLst/>
            <a:gdLst>
              <a:gd name="T0" fmla="*/ 0 w 1943935"/>
              <a:gd name="T1" fmla="*/ 801884 h 909096"/>
              <a:gd name="T2" fmla="*/ 228688 w 1943935"/>
              <a:gd name="T3" fmla="*/ 272932 h 909096"/>
              <a:gd name="T4" fmla="*/ 385911 w 1943935"/>
              <a:gd name="T5" fmla="*/ 15604 h 909096"/>
              <a:gd name="T6" fmla="*/ 614600 w 1943935"/>
              <a:gd name="T7" fmla="*/ 558852 h 909096"/>
              <a:gd name="T8" fmla="*/ 800410 w 1943935"/>
              <a:gd name="T9" fmla="*/ 816180 h 909096"/>
              <a:gd name="T10" fmla="*/ 1100563 w 1943935"/>
              <a:gd name="T11" fmla="*/ 844772 h 909096"/>
              <a:gd name="T12" fmla="*/ 1286372 w 1943935"/>
              <a:gd name="T13" fmla="*/ 616036 h 909096"/>
              <a:gd name="T14" fmla="*/ 1357837 w 1943935"/>
              <a:gd name="T15" fmla="*/ 330116 h 909096"/>
              <a:gd name="T16" fmla="*/ 1443595 w 1943935"/>
              <a:gd name="T17" fmla="*/ 1308 h 909096"/>
              <a:gd name="T18" fmla="*/ 1672284 w 1943935"/>
              <a:gd name="T19" fmla="*/ 458780 h 909096"/>
              <a:gd name="T20" fmla="*/ 1772335 w 1943935"/>
              <a:gd name="T21" fmla="*/ 716108 h 909096"/>
              <a:gd name="T22" fmla="*/ 1929558 w 1943935"/>
              <a:gd name="T23" fmla="*/ 887660 h 909096"/>
              <a:gd name="T24" fmla="*/ 1929558 w 1943935"/>
              <a:gd name="T25" fmla="*/ 901956 h 90909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943935" h="909096">
                <a:moveTo>
                  <a:pt x="0" y="801407"/>
                </a:moveTo>
                <a:cubicBezTo>
                  <a:pt x="82153" y="602572"/>
                  <a:pt x="164306" y="403738"/>
                  <a:pt x="228600" y="272770"/>
                </a:cubicBezTo>
                <a:cubicBezTo>
                  <a:pt x="292894" y="141802"/>
                  <a:pt x="321468" y="-32030"/>
                  <a:pt x="385762" y="15595"/>
                </a:cubicBezTo>
                <a:cubicBezTo>
                  <a:pt x="450056" y="63220"/>
                  <a:pt x="545306" y="425170"/>
                  <a:pt x="614362" y="558520"/>
                </a:cubicBezTo>
                <a:cubicBezTo>
                  <a:pt x="683418" y="691870"/>
                  <a:pt x="719138" y="768070"/>
                  <a:pt x="800100" y="815695"/>
                </a:cubicBezTo>
                <a:cubicBezTo>
                  <a:pt x="881063" y="863320"/>
                  <a:pt x="1019175" y="877607"/>
                  <a:pt x="1100137" y="844270"/>
                </a:cubicBezTo>
                <a:cubicBezTo>
                  <a:pt x="1181099" y="810933"/>
                  <a:pt x="1243012" y="701395"/>
                  <a:pt x="1285875" y="615670"/>
                </a:cubicBezTo>
                <a:cubicBezTo>
                  <a:pt x="1328738" y="529945"/>
                  <a:pt x="1331118" y="432314"/>
                  <a:pt x="1357312" y="329920"/>
                </a:cubicBezTo>
                <a:cubicBezTo>
                  <a:pt x="1383506" y="227526"/>
                  <a:pt x="1390650" y="-20124"/>
                  <a:pt x="1443037" y="1307"/>
                </a:cubicBezTo>
                <a:cubicBezTo>
                  <a:pt x="1495425" y="22738"/>
                  <a:pt x="1616868" y="339444"/>
                  <a:pt x="1671637" y="458507"/>
                </a:cubicBezTo>
                <a:cubicBezTo>
                  <a:pt x="1726406" y="577569"/>
                  <a:pt x="1728788" y="644245"/>
                  <a:pt x="1771650" y="715682"/>
                </a:cubicBezTo>
                <a:cubicBezTo>
                  <a:pt x="1814512" y="787119"/>
                  <a:pt x="1902618" y="856176"/>
                  <a:pt x="1928812" y="887132"/>
                </a:cubicBezTo>
                <a:cubicBezTo>
                  <a:pt x="1955006" y="918088"/>
                  <a:pt x="1941909" y="909754"/>
                  <a:pt x="1928812" y="901420"/>
                </a:cubicBezTo>
              </a:path>
            </a:pathLst>
          </a:custGeom>
          <a:solidFill>
            <a:schemeClr val="bg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sv-SE"/>
          </a:p>
        </p:txBody>
      </p:sp>
      <p:sp>
        <p:nvSpPr>
          <p:cNvPr id="16" name="Freeform 15"/>
          <p:cNvSpPr/>
          <p:nvPr/>
        </p:nvSpPr>
        <p:spPr bwMode="auto">
          <a:xfrm>
            <a:off x="6699646" y="5524500"/>
            <a:ext cx="1328738" cy="876300"/>
          </a:xfrm>
          <a:custGeom>
            <a:avLst/>
            <a:gdLst>
              <a:gd name="connsiteX0" fmla="*/ 0 w 1328738"/>
              <a:gd name="connsiteY0" fmla="*/ 847792 h 876367"/>
              <a:gd name="connsiteX1" fmla="*/ 242888 w 1328738"/>
              <a:gd name="connsiteY1" fmla="*/ 819217 h 876367"/>
              <a:gd name="connsiteX2" fmla="*/ 457200 w 1328738"/>
              <a:gd name="connsiteY2" fmla="*/ 576330 h 876367"/>
              <a:gd name="connsiteX3" fmla="*/ 571500 w 1328738"/>
              <a:gd name="connsiteY3" fmla="*/ 219142 h 876367"/>
              <a:gd name="connsiteX4" fmla="*/ 642938 w 1328738"/>
              <a:gd name="connsiteY4" fmla="*/ 4830 h 876367"/>
              <a:gd name="connsiteX5" fmla="*/ 814388 w 1328738"/>
              <a:gd name="connsiteY5" fmla="*/ 104842 h 876367"/>
              <a:gd name="connsiteX6" fmla="*/ 928688 w 1328738"/>
              <a:gd name="connsiteY6" fmla="*/ 490605 h 876367"/>
              <a:gd name="connsiteX7" fmla="*/ 1042988 w 1328738"/>
              <a:gd name="connsiteY7" fmla="*/ 733492 h 876367"/>
              <a:gd name="connsiteX8" fmla="*/ 1328738 w 1328738"/>
              <a:gd name="connsiteY8" fmla="*/ 876367 h 876367"/>
              <a:gd name="connsiteX9" fmla="*/ 1328738 w 1328738"/>
              <a:gd name="connsiteY9" fmla="*/ 876367 h 876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28738" h="876367">
                <a:moveTo>
                  <a:pt x="0" y="847792"/>
                </a:moveTo>
                <a:cubicBezTo>
                  <a:pt x="83344" y="856126"/>
                  <a:pt x="166688" y="864461"/>
                  <a:pt x="242888" y="819217"/>
                </a:cubicBezTo>
                <a:cubicBezTo>
                  <a:pt x="319088" y="773973"/>
                  <a:pt x="402431" y="676342"/>
                  <a:pt x="457200" y="576330"/>
                </a:cubicBezTo>
                <a:cubicBezTo>
                  <a:pt x="511969" y="476318"/>
                  <a:pt x="540544" y="314392"/>
                  <a:pt x="571500" y="219142"/>
                </a:cubicBezTo>
                <a:cubicBezTo>
                  <a:pt x="602456" y="123892"/>
                  <a:pt x="602457" y="23880"/>
                  <a:pt x="642938" y="4830"/>
                </a:cubicBezTo>
                <a:cubicBezTo>
                  <a:pt x="683419" y="-14220"/>
                  <a:pt x="766763" y="23879"/>
                  <a:pt x="814388" y="104842"/>
                </a:cubicBezTo>
                <a:cubicBezTo>
                  <a:pt x="862013" y="185804"/>
                  <a:pt x="890588" y="385830"/>
                  <a:pt x="928688" y="490605"/>
                </a:cubicBezTo>
                <a:cubicBezTo>
                  <a:pt x="966788" y="595380"/>
                  <a:pt x="976313" y="669198"/>
                  <a:pt x="1042988" y="733492"/>
                </a:cubicBezTo>
                <a:cubicBezTo>
                  <a:pt x="1109663" y="797786"/>
                  <a:pt x="1328738" y="876367"/>
                  <a:pt x="1328738" y="876367"/>
                </a:cubicBezTo>
                <a:lnTo>
                  <a:pt x="1328738" y="876367"/>
                </a:lnTo>
              </a:path>
            </a:pathLst>
          </a:custGeom>
          <a:noFill/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GB" u="sng">
              <a:latin typeface="Arial" pitchFamily="34" charset="0"/>
            </a:endParaRPr>
          </a:p>
        </p:txBody>
      </p:sp>
      <p:cxnSp>
        <p:nvCxnSpPr>
          <p:cNvPr id="14" name="Connettore 2 13"/>
          <p:cNvCxnSpPr/>
          <p:nvPr/>
        </p:nvCxnSpPr>
        <p:spPr>
          <a:xfrm>
            <a:off x="6400800" y="6627812"/>
            <a:ext cx="2362200" cy="1588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>
            <a:off x="6400800" y="5105400"/>
            <a:ext cx="2362200" cy="1588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 rot="5400000" flipH="1" flipV="1">
            <a:off x="5753894" y="4456906"/>
            <a:ext cx="1295400" cy="1588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 rot="5400000" flipH="1" flipV="1">
            <a:off x="5753894" y="5980906"/>
            <a:ext cx="1295400" cy="1588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Line 18"/>
          <p:cNvSpPr>
            <a:spLocks noChangeShapeType="1"/>
          </p:cNvSpPr>
          <p:nvPr/>
        </p:nvSpPr>
        <p:spPr bwMode="auto">
          <a:xfrm>
            <a:off x="0" y="762000"/>
            <a:ext cx="7524328" cy="0"/>
          </a:xfrm>
          <a:prstGeom prst="line">
            <a:avLst/>
          </a:prstGeom>
          <a:noFill/>
          <a:ln w="25400">
            <a:solidFill>
              <a:srgbClr val="000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sz="2400" dirty="0">
              <a:latin typeface="Arial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68560" y="3244914"/>
            <a:ext cx="84239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2800" dirty="0" smtClean="0">
                <a:latin typeface="Arial"/>
              </a:rPr>
              <a:t>Cosa fare?</a:t>
            </a:r>
            <a:endParaRPr lang="en-GB" sz="2800" dirty="0">
              <a:latin typeface="Arial"/>
            </a:endParaRPr>
          </a:p>
        </p:txBody>
      </p:sp>
    </p:spTree>
  </p:cSld>
  <p:clrMapOvr>
    <a:masterClrMapping/>
  </p:clrMapOvr>
  <p:transition advClick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 descr="IMG_0213"/>
          <p:cNvPicPr>
            <a:picLocks noChangeAspect="1" noChangeArrowheads="1"/>
          </p:cNvPicPr>
          <p:nvPr/>
        </p:nvPicPr>
        <p:blipFill>
          <a:blip r:embed="rId2" cstate="print"/>
          <a:srcRect t="4167" r="11637" b="19864"/>
          <a:stretch>
            <a:fillRect/>
          </a:stretch>
        </p:blipFill>
        <p:spPr bwMode="auto">
          <a:xfrm>
            <a:off x="1600200" y="2286000"/>
            <a:ext cx="2348800" cy="269289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30723" name="TextBox 4"/>
          <p:cNvSpPr txBox="1">
            <a:spLocks noChangeArrowheads="1"/>
          </p:cNvSpPr>
          <p:nvPr/>
        </p:nvSpPr>
        <p:spPr bwMode="auto">
          <a:xfrm>
            <a:off x="0" y="51816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000" dirty="0" err="1">
                <a:latin typeface="Arial"/>
              </a:rPr>
              <a:t>Parassitoide</a:t>
            </a:r>
            <a:r>
              <a:rPr lang="it-IT" sz="2000" dirty="0">
                <a:latin typeface="Arial"/>
              </a:rPr>
              <a:t> nell’area di origine del </a:t>
            </a:r>
            <a:r>
              <a:rPr lang="it-IT" sz="2000" dirty="0" err="1">
                <a:latin typeface="Arial"/>
              </a:rPr>
              <a:t>driocosmo</a:t>
            </a:r>
            <a:r>
              <a:rPr lang="it-IT" sz="2000" dirty="0">
                <a:latin typeface="Arial"/>
              </a:rPr>
              <a:t> (Cina), moltiplicato presso l’Università di Torino</a:t>
            </a:r>
            <a:endParaRPr lang="en-GB" sz="2000" dirty="0">
              <a:latin typeface="Arial"/>
            </a:endParaRPr>
          </a:p>
        </p:txBody>
      </p:sp>
      <p:pic>
        <p:nvPicPr>
          <p:cNvPr id="30724" name="Picture 4" descr="torimus f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1" y="2286000"/>
            <a:ext cx="2219899" cy="270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TextBox 5"/>
          <p:cNvSpPr txBox="1">
            <a:spLocks noChangeArrowheads="1"/>
          </p:cNvSpPr>
          <p:nvPr/>
        </p:nvSpPr>
        <p:spPr bwMode="auto">
          <a:xfrm>
            <a:off x="0" y="133290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000" dirty="0">
                <a:latin typeface="Arial"/>
              </a:rPr>
              <a:t>Parassitoide esotico per lotta biologica classica </a:t>
            </a:r>
            <a:r>
              <a:rPr lang="it-IT" sz="2000" i="1" dirty="0">
                <a:latin typeface="Arial"/>
              </a:rPr>
              <a:t>Torymus sinensis</a:t>
            </a:r>
            <a:endParaRPr lang="en-GB" sz="2000" i="1" dirty="0">
              <a:latin typeface="Arial"/>
            </a:endParaRPr>
          </a:p>
        </p:txBody>
      </p:sp>
      <p:sp>
        <p:nvSpPr>
          <p:cNvPr id="6" name="Line 18"/>
          <p:cNvSpPr>
            <a:spLocks noChangeShapeType="1"/>
          </p:cNvSpPr>
          <p:nvPr/>
        </p:nvSpPr>
        <p:spPr bwMode="auto">
          <a:xfrm>
            <a:off x="0" y="762000"/>
            <a:ext cx="7524328" cy="0"/>
          </a:xfrm>
          <a:prstGeom prst="line">
            <a:avLst/>
          </a:prstGeom>
          <a:noFill/>
          <a:ln w="25400">
            <a:solidFill>
              <a:srgbClr val="000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sz="2400" dirty="0">
              <a:latin typeface="Arial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it-IT" sz="2000" dirty="0" smtClean="0">
                <a:latin typeface="Arial"/>
                <a:cs typeface="Arial"/>
              </a:rPr>
              <a:t>Con DGR n. 3912 del 15 dicembre 2009 la Regione Veneto ha approvato un progetto triennale  di ricerca applicata lotta biologica contro il cinipide del castagno in Veneto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sz="1800" b="1" dirty="0" smtClean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sz="1800" b="1" dirty="0" smtClean="0">
                <a:latin typeface="Arial"/>
                <a:cs typeface="Arial"/>
              </a:rPr>
              <a:t>Obiettivi</a:t>
            </a:r>
            <a:endParaRPr lang="it-IT" sz="1800" dirty="0" smtClean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</a:pPr>
            <a:r>
              <a:rPr lang="it-IT" sz="1800" dirty="0" smtClean="0">
                <a:latin typeface="Arial"/>
                <a:cs typeface="Arial"/>
              </a:rPr>
              <a:t>Contenimento delle popolazioni del cinipide del castagno </a:t>
            </a:r>
            <a:r>
              <a:rPr lang="it-IT" sz="1800" i="1" dirty="0" err="1" smtClean="0">
                <a:latin typeface="Arial"/>
                <a:cs typeface="Arial"/>
              </a:rPr>
              <a:t>Dryocosmus</a:t>
            </a:r>
            <a:r>
              <a:rPr lang="it-IT" sz="1800" i="1" dirty="0" smtClean="0">
                <a:latin typeface="Arial"/>
                <a:cs typeface="Arial"/>
              </a:rPr>
              <a:t> </a:t>
            </a:r>
            <a:r>
              <a:rPr lang="it-IT" sz="1800" i="1" dirty="0" err="1" smtClean="0">
                <a:latin typeface="Arial"/>
                <a:cs typeface="Arial"/>
              </a:rPr>
              <a:t>kuriphilus</a:t>
            </a:r>
            <a:r>
              <a:rPr lang="it-IT" sz="1800" b="1" dirty="0" smtClean="0">
                <a:latin typeface="Arial"/>
                <a:cs typeface="Arial"/>
              </a:rPr>
              <a:t> </a:t>
            </a:r>
            <a:r>
              <a:rPr lang="it-IT" sz="1800" dirty="0" smtClean="0">
                <a:latin typeface="Arial"/>
                <a:cs typeface="Arial"/>
              </a:rPr>
              <a:t>attraverso l’utilizzo del </a:t>
            </a:r>
            <a:r>
              <a:rPr lang="it-IT" sz="1800" dirty="0" err="1" smtClean="0">
                <a:latin typeface="Arial"/>
                <a:cs typeface="Arial"/>
              </a:rPr>
              <a:t>parassitoide</a:t>
            </a:r>
            <a:r>
              <a:rPr lang="it-IT" sz="1800" dirty="0" smtClean="0">
                <a:latin typeface="Arial"/>
                <a:cs typeface="Arial"/>
              </a:rPr>
              <a:t> </a:t>
            </a:r>
            <a:r>
              <a:rPr lang="it-IT" sz="1800" i="1" dirty="0" err="1" smtClean="0">
                <a:latin typeface="Arial"/>
                <a:cs typeface="Arial"/>
              </a:rPr>
              <a:t>Torymus</a:t>
            </a:r>
            <a:r>
              <a:rPr lang="it-IT" sz="1800" i="1" dirty="0" smtClean="0">
                <a:latin typeface="Arial"/>
                <a:cs typeface="Arial"/>
              </a:rPr>
              <a:t> </a:t>
            </a:r>
            <a:r>
              <a:rPr lang="it-IT" sz="1800" i="1" dirty="0" err="1" smtClean="0">
                <a:latin typeface="Arial"/>
                <a:cs typeface="Arial"/>
              </a:rPr>
              <a:t>sinensis</a:t>
            </a:r>
            <a:endParaRPr lang="it-IT" sz="1800" i="1" dirty="0" smtClean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</a:pPr>
            <a:r>
              <a:rPr lang="it-IT" sz="1800" dirty="0" smtClean="0">
                <a:latin typeface="Arial"/>
                <a:cs typeface="Arial"/>
              </a:rPr>
              <a:t>Verifica della capacità di dispersione e previsione dell’impatto su comunità locali di </a:t>
            </a:r>
            <a:r>
              <a:rPr lang="it-IT" sz="1800" dirty="0" err="1" smtClean="0">
                <a:latin typeface="Arial"/>
                <a:cs typeface="Arial"/>
              </a:rPr>
              <a:t>galligeni</a:t>
            </a:r>
            <a:endParaRPr lang="it-IT" sz="1800" dirty="0" smtClean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sz="1800" dirty="0" smtClean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sz="1800" b="1" dirty="0" smtClean="0">
                <a:latin typeface="Arial"/>
                <a:cs typeface="Arial"/>
              </a:rPr>
              <a:t>Metodi</a:t>
            </a:r>
            <a:endParaRPr lang="it-IT" sz="1800" dirty="0" smtClean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sz="1800" dirty="0" smtClean="0">
                <a:latin typeface="Arial"/>
                <a:cs typeface="Arial"/>
              </a:rPr>
              <a:t>	Individuazione di </a:t>
            </a:r>
            <a:r>
              <a:rPr lang="it-IT" sz="1800" dirty="0" err="1" smtClean="0">
                <a:latin typeface="Arial"/>
                <a:cs typeface="Arial"/>
              </a:rPr>
              <a:t>2</a:t>
            </a:r>
            <a:r>
              <a:rPr lang="it-IT" sz="1800" dirty="0" smtClean="0">
                <a:latin typeface="Arial"/>
                <a:cs typeface="Arial"/>
              </a:rPr>
              <a:t> aree iniziali dove effettuare il rilascio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sz="1800" dirty="0" smtClean="0">
                <a:latin typeface="Arial"/>
                <a:cs typeface="Arial"/>
              </a:rPr>
              <a:t>	Allevamento e preparazione degli insetti da rilasciare al fine di ottenere i </a:t>
            </a:r>
            <a:r>
              <a:rPr lang="it-IT" sz="1800" dirty="0" err="1" smtClean="0">
                <a:latin typeface="Arial"/>
                <a:cs typeface="Arial"/>
              </a:rPr>
              <a:t>parassitoidi</a:t>
            </a:r>
            <a:r>
              <a:rPr lang="it-IT" sz="1800" dirty="0" smtClean="0">
                <a:latin typeface="Arial"/>
                <a:cs typeface="Arial"/>
              </a:rPr>
              <a:t> da rilasciare in campo; raccolta delle </a:t>
            </a:r>
            <a:r>
              <a:rPr lang="it-IT" sz="1800" dirty="0" err="1" smtClean="0">
                <a:latin typeface="Arial"/>
                <a:cs typeface="Arial"/>
              </a:rPr>
              <a:t>galle</a:t>
            </a:r>
            <a:r>
              <a:rPr lang="it-IT" sz="1800" dirty="0" smtClean="0">
                <a:latin typeface="Arial"/>
                <a:cs typeface="Arial"/>
              </a:rPr>
              <a:t> potenzialmente </a:t>
            </a:r>
            <a:r>
              <a:rPr lang="it-IT" sz="1800" dirty="0" err="1" smtClean="0">
                <a:latin typeface="Arial"/>
                <a:cs typeface="Arial"/>
              </a:rPr>
              <a:t>parassitizzate</a:t>
            </a:r>
            <a:r>
              <a:rPr lang="it-IT" sz="1800" dirty="0" smtClean="0">
                <a:latin typeface="Arial"/>
                <a:cs typeface="Arial"/>
              </a:rPr>
              <a:t> dalle aree di moltiplicazione piemontesi.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sz="1800" b="1" dirty="0" smtClean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sz="1800" b="1" dirty="0" smtClean="0">
                <a:latin typeface="Arial"/>
                <a:cs typeface="Arial"/>
              </a:rPr>
              <a:t>Tempi</a:t>
            </a:r>
            <a:endParaRPr lang="it-IT" sz="1800" dirty="0" smtClean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sz="1800" dirty="0" smtClean="0">
                <a:latin typeface="Arial"/>
                <a:cs typeface="Arial"/>
              </a:rPr>
              <a:t>	durata del progetto triennale: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sz="1800" b="1" dirty="0" smtClean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sz="1800" b="1" dirty="0" smtClean="0">
                <a:latin typeface="Arial"/>
                <a:cs typeface="Arial"/>
              </a:rPr>
              <a:t>Attività operative e costi nel triennio -  75.000 euro.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sz="1800" dirty="0" smtClean="0">
                <a:latin typeface="Arial"/>
                <a:cs typeface="Arial"/>
              </a:rPr>
              <a:t>	L’esecuzione del progetto è stata affidato all’Università degli Studi di Padova </a:t>
            </a:r>
            <a:r>
              <a:rPr lang="it-IT" sz="1800" dirty="0" err="1" smtClean="0">
                <a:latin typeface="Arial"/>
                <a:cs typeface="Arial"/>
              </a:rPr>
              <a:t>–</a:t>
            </a:r>
            <a:r>
              <a:rPr lang="it-IT" sz="1800" dirty="0" smtClean="0">
                <a:latin typeface="Arial"/>
                <a:cs typeface="Arial"/>
              </a:rPr>
              <a:t> Dipartimento Agronomia Ambientale e Produzioni Vegetali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sz="1800" b="1" dirty="0" err="1" smtClean="0">
                <a:latin typeface="Arial"/>
                <a:cs typeface="Arial"/>
              </a:rPr>
              <a:t> </a:t>
            </a:r>
            <a:endParaRPr lang="it-IT" sz="1800" dirty="0" smtClean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sz="1800" dirty="0" err="1" smtClean="0">
                <a:latin typeface="Arial"/>
                <a:cs typeface="Arial"/>
              </a:rPr>
              <a:t> </a:t>
            </a:r>
            <a:endParaRPr lang="it-IT" sz="1800" dirty="0" smtClean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sz="1800" dirty="0" smtClean="0">
              <a:latin typeface="Arial"/>
              <a:cs typeface="Arial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sz="2000" dirty="0">
                <a:latin typeface="Arial"/>
                <a:cs typeface="Arial"/>
              </a:rPr>
              <a:t>Nel 2010 e </a:t>
            </a:r>
            <a:r>
              <a:rPr lang="it-IT" sz="2000" dirty="0" smtClean="0">
                <a:latin typeface="Arial"/>
                <a:cs typeface="Arial"/>
              </a:rPr>
              <a:t>2011sono </a:t>
            </a:r>
            <a:r>
              <a:rPr lang="it-IT" sz="2000" dirty="0">
                <a:latin typeface="Arial"/>
                <a:cs typeface="Arial"/>
              </a:rPr>
              <a:t>stati </a:t>
            </a:r>
            <a:r>
              <a:rPr lang="it-IT" sz="2000" dirty="0" smtClean="0">
                <a:latin typeface="Arial"/>
                <a:cs typeface="Arial"/>
              </a:rPr>
              <a:t>effettuati </a:t>
            </a:r>
            <a:r>
              <a:rPr lang="it-IT" sz="2000" dirty="0" err="1" smtClean="0">
                <a:latin typeface="Arial"/>
                <a:cs typeface="Arial"/>
              </a:rPr>
              <a:t>3</a:t>
            </a:r>
            <a:r>
              <a:rPr lang="it-IT" sz="2000" dirty="0" smtClean="0">
                <a:latin typeface="Arial"/>
                <a:cs typeface="Arial"/>
              </a:rPr>
              <a:t> </a:t>
            </a:r>
            <a:r>
              <a:rPr lang="it-IT" sz="2000" dirty="0">
                <a:latin typeface="Arial"/>
                <a:cs typeface="Arial"/>
              </a:rPr>
              <a:t>lanci di </a:t>
            </a:r>
            <a:r>
              <a:rPr lang="it-IT" sz="2000" i="1" dirty="0" err="1">
                <a:latin typeface="Arial"/>
                <a:cs typeface="Arial"/>
              </a:rPr>
              <a:t>Torymus</a:t>
            </a:r>
            <a:r>
              <a:rPr lang="it-IT" sz="2000" i="1" dirty="0">
                <a:latin typeface="Arial"/>
                <a:cs typeface="Arial"/>
              </a:rPr>
              <a:t> </a:t>
            </a:r>
            <a:r>
              <a:rPr lang="it-IT" sz="2000" i="1" dirty="0" err="1" smtClean="0">
                <a:latin typeface="Arial"/>
                <a:cs typeface="Arial"/>
              </a:rPr>
              <a:t>sinensis</a:t>
            </a:r>
            <a:r>
              <a:rPr lang="it-IT" sz="2000" i="1" dirty="0" smtClean="0">
                <a:latin typeface="Arial"/>
                <a:cs typeface="Arial"/>
              </a:rPr>
              <a:t> </a:t>
            </a:r>
            <a:r>
              <a:rPr lang="it-IT" sz="2000" dirty="0" smtClean="0">
                <a:latin typeface="Arial"/>
                <a:cs typeface="Arial"/>
              </a:rPr>
              <a:t>in </a:t>
            </a:r>
            <a:r>
              <a:rPr lang="it-IT" sz="2000" dirty="0">
                <a:latin typeface="Arial"/>
                <a:cs typeface="Arial"/>
              </a:rPr>
              <a:t>Regione Veneto</a:t>
            </a:r>
            <a:r>
              <a:rPr lang="it-IT" sz="2000" dirty="0" smtClean="0">
                <a:latin typeface="Arial"/>
                <a:cs typeface="Arial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it-IT" sz="2000" dirty="0" smtClean="0">
                <a:latin typeface="Arial"/>
                <a:cs typeface="Arial"/>
              </a:rPr>
              <a:t>2010</a:t>
            </a:r>
            <a:r>
              <a:rPr lang="it-IT" sz="2000" dirty="0">
                <a:latin typeface="Arial"/>
                <a:cs typeface="Arial"/>
              </a:rPr>
              <a:t>:</a:t>
            </a:r>
            <a:r>
              <a:rPr lang="it-IT" sz="2000" dirty="0" smtClean="0">
                <a:latin typeface="Arial"/>
                <a:cs typeface="Arial"/>
              </a:rPr>
              <a:t> 	</a:t>
            </a:r>
            <a:r>
              <a:rPr lang="it-IT" sz="2000" dirty="0" err="1" smtClean="0">
                <a:latin typeface="Arial"/>
                <a:cs typeface="Arial"/>
              </a:rPr>
              <a:t>Cavaso</a:t>
            </a:r>
            <a:r>
              <a:rPr lang="it-IT" sz="2000" dirty="0" smtClean="0">
                <a:latin typeface="Arial"/>
                <a:cs typeface="Arial"/>
              </a:rPr>
              <a:t> </a:t>
            </a:r>
            <a:r>
              <a:rPr lang="it-IT" sz="2000" dirty="0">
                <a:latin typeface="Arial"/>
                <a:cs typeface="Arial"/>
              </a:rPr>
              <a:t>d. Tomba (TV</a:t>
            </a:r>
            <a:r>
              <a:rPr lang="it-IT" sz="2000" dirty="0" smtClean="0">
                <a:latin typeface="Arial"/>
                <a:cs typeface="Arial"/>
              </a:rPr>
              <a:t>)</a:t>
            </a:r>
          </a:p>
          <a:p>
            <a:pPr>
              <a:spcBef>
                <a:spcPts val="600"/>
              </a:spcBef>
            </a:pPr>
            <a:r>
              <a:rPr lang="it-IT" sz="2000" dirty="0" smtClean="0">
                <a:latin typeface="Arial"/>
                <a:cs typeface="Arial"/>
              </a:rPr>
              <a:t>2011: 	</a:t>
            </a:r>
            <a:r>
              <a:rPr lang="it-IT" sz="2000" dirty="0" err="1" smtClean="0">
                <a:latin typeface="Arial"/>
                <a:cs typeface="Arial"/>
              </a:rPr>
              <a:t>Combai</a:t>
            </a:r>
            <a:r>
              <a:rPr lang="it-IT" sz="2000" dirty="0" smtClean="0">
                <a:latin typeface="Arial"/>
                <a:cs typeface="Arial"/>
              </a:rPr>
              <a:t> (TV)</a:t>
            </a:r>
          </a:p>
          <a:p>
            <a:r>
              <a:rPr lang="it-IT" sz="2000" dirty="0" smtClean="0">
                <a:latin typeface="Arial"/>
                <a:cs typeface="Arial"/>
              </a:rPr>
              <a:t>	S. Mauro di Saline (VR)</a:t>
            </a:r>
          </a:p>
          <a:p>
            <a:pPr lvl="2">
              <a:buFontTx/>
              <a:buChar char="•"/>
            </a:pPr>
            <a:endParaRPr lang="it-IT" sz="2000" dirty="0" smtClean="0">
              <a:latin typeface="Arial"/>
              <a:cs typeface="Arial"/>
            </a:endParaRPr>
          </a:p>
          <a:p>
            <a:endParaRPr lang="it-IT" sz="2000" dirty="0">
              <a:latin typeface="Arial"/>
              <a:cs typeface="Arial"/>
            </a:endParaRPr>
          </a:p>
        </p:txBody>
      </p:sp>
      <p:pic>
        <p:nvPicPr>
          <p:cNvPr id="3" name="Picture 4" descr="torimus f3"/>
          <p:cNvPicPr>
            <a:picLocks noChangeAspect="1" noChangeArrowheads="1"/>
          </p:cNvPicPr>
          <p:nvPr/>
        </p:nvPicPr>
        <p:blipFill>
          <a:blip r:embed="rId2" cstate="print"/>
          <a:srcRect l="17267" t="12446" r="20720" b="21678"/>
          <a:stretch>
            <a:fillRect/>
          </a:stretch>
        </p:blipFill>
        <p:spPr bwMode="auto">
          <a:xfrm>
            <a:off x="2794350" y="1828800"/>
            <a:ext cx="3530250" cy="25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00075" y="4343400"/>
            <a:ext cx="7943850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000" i="1" dirty="0">
                <a:latin typeface="Arial"/>
                <a:cs typeface="Arial"/>
              </a:rPr>
              <a:t>Torymus sinensis</a:t>
            </a:r>
          </a:p>
          <a:p>
            <a:pPr>
              <a:spcBef>
                <a:spcPts val="600"/>
              </a:spcBef>
            </a:pPr>
            <a:r>
              <a:rPr lang="it-IT" sz="2000" dirty="0">
                <a:latin typeface="Arial"/>
                <a:cs typeface="Arial"/>
              </a:rPr>
              <a:t>19</a:t>
            </a:r>
            <a:r>
              <a:rPr lang="it-IT" sz="2000" i="1" dirty="0">
                <a:latin typeface="Arial"/>
                <a:cs typeface="Arial"/>
              </a:rPr>
              <a:t> </a:t>
            </a:r>
            <a:r>
              <a:rPr lang="it-IT" sz="2000" dirty="0">
                <a:latin typeface="Arial"/>
                <a:cs typeface="Arial"/>
              </a:rPr>
              <a:t>sfarfallati  (1-9 aprile) da 9.975 galle: 6 femmine + 13 maschi</a:t>
            </a:r>
          </a:p>
          <a:p>
            <a:pPr>
              <a:spcBef>
                <a:spcPts val="600"/>
              </a:spcBef>
            </a:pPr>
            <a:r>
              <a:rPr lang="it-IT" sz="2000" dirty="0">
                <a:latin typeface="Arial"/>
                <a:cs typeface="Arial"/>
              </a:rPr>
              <a:t>La maggior parte vicino al punto di rilascio</a:t>
            </a:r>
          </a:p>
          <a:p>
            <a:pPr>
              <a:spcBef>
                <a:spcPts val="600"/>
              </a:spcBef>
            </a:pPr>
            <a:r>
              <a:rPr lang="it-IT" sz="2000" dirty="0">
                <a:latin typeface="Arial"/>
                <a:cs typeface="Arial"/>
              </a:rPr>
              <a:t>Più molti parassitoidi  di altre </a:t>
            </a:r>
            <a:r>
              <a:rPr lang="it-IT" sz="2000" dirty="0" smtClean="0">
                <a:latin typeface="Arial"/>
                <a:cs typeface="Arial"/>
              </a:rPr>
              <a:t>specie</a:t>
            </a:r>
            <a:endParaRPr lang="it-IT" sz="2000" i="1" dirty="0">
              <a:latin typeface="Arial"/>
              <a:cs typeface="Arial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6150114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sz="2000" dirty="0">
                <a:latin typeface="Arial"/>
                <a:cs typeface="Arial"/>
              </a:rPr>
              <a:t>Nel corso del 2011</a:t>
            </a:r>
            <a:r>
              <a:rPr lang="it-IT" sz="2000" dirty="0" smtClean="0">
                <a:latin typeface="Arial"/>
                <a:cs typeface="Arial"/>
              </a:rPr>
              <a:t>, in </a:t>
            </a:r>
            <a:r>
              <a:rPr lang="it-IT" sz="2000" dirty="0">
                <a:latin typeface="Arial"/>
                <a:cs typeface="Arial"/>
              </a:rPr>
              <a:t>collaborazione con il MIPA</a:t>
            </a:r>
            <a:r>
              <a:rPr lang="it-IT" sz="2000" dirty="0" smtClean="0">
                <a:latin typeface="Arial"/>
                <a:cs typeface="Arial"/>
              </a:rPr>
              <a:t>, nell’ambito </a:t>
            </a:r>
            <a:r>
              <a:rPr lang="it-IT" sz="2000" dirty="0">
                <a:latin typeface="Arial"/>
                <a:cs typeface="Arial"/>
              </a:rPr>
              <a:t>delle </a:t>
            </a:r>
            <a:r>
              <a:rPr lang="it-IT" sz="2000" dirty="0" smtClean="0">
                <a:latin typeface="Arial"/>
                <a:cs typeface="Arial"/>
              </a:rPr>
              <a:t>attività del </a:t>
            </a:r>
            <a:r>
              <a:rPr lang="it-IT" sz="2000" dirty="0">
                <a:latin typeface="Arial"/>
                <a:cs typeface="Arial"/>
              </a:rPr>
              <a:t>Piano Castanicolo Nazionale</a:t>
            </a:r>
            <a:r>
              <a:rPr lang="it-IT" sz="2000" dirty="0" smtClean="0">
                <a:latin typeface="Arial"/>
                <a:cs typeface="Arial"/>
              </a:rPr>
              <a:t>, è </a:t>
            </a:r>
            <a:r>
              <a:rPr lang="it-IT" sz="2000" dirty="0">
                <a:latin typeface="Arial"/>
                <a:cs typeface="Arial"/>
              </a:rPr>
              <a:t>stato elaborato </a:t>
            </a:r>
            <a:r>
              <a:rPr lang="it-IT" sz="2000" dirty="0" smtClean="0">
                <a:latin typeface="Arial"/>
                <a:cs typeface="Arial"/>
              </a:rPr>
              <a:t>il piano del settore castanicolo </a:t>
            </a:r>
            <a:endParaRPr lang="it-IT" sz="2000" dirty="0">
              <a:latin typeface="Arial"/>
              <a:cs typeface="Arial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Anonim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913"/>
            <a:ext cx="9144000" cy="651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2843213" y="5445125"/>
            <a:ext cx="36480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 dirty="0">
                <a:latin typeface="Arial"/>
              </a:rPr>
              <a:t>Finanziamento MIPA di </a:t>
            </a:r>
            <a:r>
              <a:rPr lang="it-IT" b="1" dirty="0" err="1">
                <a:latin typeface="Arial"/>
              </a:rPr>
              <a:t>€</a:t>
            </a:r>
            <a:r>
              <a:rPr lang="it-IT" b="1" dirty="0">
                <a:latin typeface="Arial"/>
              </a:rPr>
              <a:t> 40.000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Anonimo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16113"/>
            <a:ext cx="9144000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talia"/>
          <p:cNvPicPr>
            <a:picLocks noChangeAspect="1" noChangeArrowheads="1"/>
          </p:cNvPicPr>
          <p:nvPr/>
        </p:nvPicPr>
        <p:blipFill>
          <a:blip r:embed="rId3" cstate="print">
            <a:lum bright="58000" contrast="-8000"/>
          </a:blip>
          <a:srcRect/>
          <a:stretch>
            <a:fillRect/>
          </a:stretch>
        </p:blipFill>
        <p:spPr bwMode="auto">
          <a:xfrm>
            <a:off x="2362200" y="0"/>
            <a:ext cx="5865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0" y="1524000"/>
            <a:ext cx="2133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ts val="0"/>
              </a:spcBef>
            </a:pPr>
            <a:r>
              <a:rPr lang="it-IT" sz="1400" dirty="0">
                <a:latin typeface="Arial"/>
                <a:cs typeface="Arial"/>
              </a:rPr>
              <a:t>2005:</a:t>
            </a:r>
          </a:p>
          <a:p>
            <a:pPr eaLnBrk="0" hangingPunct="0">
              <a:spcBef>
                <a:spcPts val="0"/>
              </a:spcBef>
            </a:pPr>
            <a:r>
              <a:rPr lang="it-IT" sz="1400" dirty="0">
                <a:latin typeface="Arial"/>
                <a:cs typeface="Arial"/>
              </a:rPr>
              <a:t>Campania</a:t>
            </a:r>
          </a:p>
          <a:p>
            <a:pPr eaLnBrk="0" hangingPunct="0">
              <a:spcBef>
                <a:spcPts val="0"/>
              </a:spcBef>
            </a:pPr>
            <a:r>
              <a:rPr lang="it-IT" sz="1400" dirty="0">
                <a:latin typeface="Arial"/>
                <a:cs typeface="Arial"/>
              </a:rPr>
              <a:t>Lazio</a:t>
            </a:r>
          </a:p>
          <a:p>
            <a:pPr eaLnBrk="0" hangingPunct="0">
              <a:spcBef>
                <a:spcPts val="0"/>
              </a:spcBef>
            </a:pPr>
            <a:r>
              <a:rPr lang="it-IT" sz="1400" dirty="0">
                <a:latin typeface="Arial"/>
                <a:cs typeface="Arial"/>
              </a:rPr>
              <a:t>Abruzzo 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0" y="914400"/>
            <a:ext cx="20574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ts val="0"/>
              </a:spcBef>
            </a:pPr>
            <a:r>
              <a:rPr lang="it-IT" sz="1400" dirty="0">
                <a:latin typeface="Arial"/>
                <a:cs typeface="Arial"/>
              </a:rPr>
              <a:t>2002: </a:t>
            </a:r>
          </a:p>
          <a:p>
            <a:pPr eaLnBrk="0" hangingPunct="0">
              <a:spcBef>
                <a:spcPts val="0"/>
              </a:spcBef>
            </a:pPr>
            <a:r>
              <a:rPr lang="it-IT" sz="1400" dirty="0" smtClean="0">
                <a:latin typeface="Arial"/>
                <a:cs typeface="Arial"/>
              </a:rPr>
              <a:t>Piemonte</a:t>
            </a:r>
          </a:p>
          <a:p>
            <a:pPr eaLnBrk="0" hangingPunct="0">
              <a:spcBef>
                <a:spcPts val="0"/>
              </a:spcBef>
            </a:pPr>
            <a:endParaRPr lang="it-IT" sz="1400" dirty="0">
              <a:latin typeface="Arial"/>
              <a:cs typeface="Arial"/>
            </a:endParaRP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0" y="3429000"/>
            <a:ext cx="2263775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ts val="0"/>
              </a:spcBef>
            </a:pPr>
            <a:r>
              <a:rPr lang="it-IT" sz="1400" dirty="0">
                <a:latin typeface="Arial"/>
                <a:cs typeface="Arial"/>
              </a:rPr>
              <a:t>2007:</a:t>
            </a:r>
          </a:p>
          <a:p>
            <a:pPr eaLnBrk="0" hangingPunct="0">
              <a:spcBef>
                <a:spcPts val="0"/>
              </a:spcBef>
            </a:pPr>
            <a:r>
              <a:rPr lang="it-IT" sz="1400" dirty="0">
                <a:latin typeface="Arial"/>
                <a:cs typeface="Arial"/>
              </a:rPr>
              <a:t>Veneto</a:t>
            </a:r>
          </a:p>
          <a:p>
            <a:pPr eaLnBrk="0" hangingPunct="0">
              <a:spcBef>
                <a:spcPts val="0"/>
              </a:spcBef>
            </a:pPr>
            <a:r>
              <a:rPr lang="it-IT" sz="1400" dirty="0">
                <a:latin typeface="Arial"/>
                <a:cs typeface="Arial"/>
              </a:rPr>
              <a:t>Trento province (Provincia autonoma di Trento)</a:t>
            </a:r>
          </a:p>
          <a:p>
            <a:pPr eaLnBrk="0" hangingPunct="0">
              <a:spcBef>
                <a:spcPts val="0"/>
              </a:spcBef>
            </a:pPr>
            <a:r>
              <a:rPr lang="it-IT" sz="1400" dirty="0" err="1">
                <a:latin typeface="Arial"/>
                <a:cs typeface="Arial"/>
              </a:rPr>
              <a:t>Sardinia</a:t>
            </a:r>
            <a:r>
              <a:rPr lang="it-IT" sz="1400" dirty="0">
                <a:latin typeface="Arial"/>
                <a:cs typeface="Arial"/>
              </a:rPr>
              <a:t> 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0" y="0"/>
            <a:ext cx="2667000" cy="83099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it-IT" sz="1600" i="1" dirty="0" err="1">
                <a:latin typeface="Arial"/>
                <a:cs typeface="Arial"/>
              </a:rPr>
              <a:t>Dryocosmus</a:t>
            </a:r>
            <a:r>
              <a:rPr lang="it-IT" sz="1600" i="1" dirty="0">
                <a:latin typeface="Arial"/>
                <a:cs typeface="Arial"/>
              </a:rPr>
              <a:t> </a:t>
            </a:r>
            <a:r>
              <a:rPr lang="it-IT" sz="1600" i="1" dirty="0" err="1">
                <a:latin typeface="Arial"/>
                <a:cs typeface="Arial"/>
              </a:rPr>
              <a:t>K</a:t>
            </a:r>
            <a:r>
              <a:rPr lang="it-IT" sz="1600" dirty="0">
                <a:latin typeface="Arial"/>
                <a:cs typeface="Arial"/>
              </a:rPr>
              <a:t>. </a:t>
            </a:r>
            <a:r>
              <a:rPr lang="it-IT" sz="1600" dirty="0" err="1">
                <a:latin typeface="Arial"/>
                <a:cs typeface="Arial"/>
              </a:rPr>
              <a:t>–</a:t>
            </a:r>
            <a:r>
              <a:rPr lang="it-IT" sz="1600" dirty="0">
                <a:latin typeface="Arial"/>
                <a:cs typeface="Arial"/>
              </a:rPr>
              <a:t> </a:t>
            </a:r>
          </a:p>
          <a:p>
            <a:pPr eaLnBrk="0" hangingPunct="0"/>
            <a:r>
              <a:rPr lang="it-IT" sz="1600" dirty="0">
                <a:latin typeface="Arial"/>
                <a:cs typeface="Arial"/>
              </a:rPr>
              <a:t>anni di primo ritrovamento nelle regioni italiane</a:t>
            </a:r>
          </a:p>
        </p:txBody>
      </p:sp>
      <p:sp>
        <p:nvSpPr>
          <p:cNvPr id="7175" name="Text Box 7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4716463" y="981075"/>
            <a:ext cx="719137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sz="900" b="1" dirty="0">
                <a:solidFill>
                  <a:schemeClr val="accent2"/>
                </a:solidFill>
                <a:latin typeface="Arial"/>
                <a:cs typeface="Arial"/>
              </a:rPr>
              <a:t>VENETO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4643438" y="1557338"/>
            <a:ext cx="1368425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sz="900" b="1" dirty="0">
                <a:solidFill>
                  <a:schemeClr val="bg2"/>
                </a:solidFill>
                <a:latin typeface="Arial"/>
                <a:cs typeface="Arial"/>
              </a:rPr>
              <a:t>EMILIA ROMAGNA</a:t>
            </a: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3203575" y="4437063"/>
            <a:ext cx="1152525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sz="900" b="1" dirty="0">
                <a:solidFill>
                  <a:schemeClr val="bg2"/>
                </a:solidFill>
                <a:latin typeface="Arial"/>
                <a:cs typeface="Arial"/>
              </a:rPr>
              <a:t>SARDEGNA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2268538" y="1196975"/>
            <a:ext cx="1152525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sz="900" b="1" dirty="0">
                <a:solidFill>
                  <a:schemeClr val="bg2"/>
                </a:solidFill>
                <a:latin typeface="Arial"/>
                <a:cs typeface="Arial"/>
              </a:rPr>
              <a:t>PIEMONTE</a:t>
            </a: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3492500" y="1112838"/>
            <a:ext cx="1152525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sz="900" b="1" dirty="0">
                <a:solidFill>
                  <a:schemeClr val="bg2"/>
                </a:solidFill>
                <a:latin typeface="Arial"/>
                <a:cs typeface="Arial"/>
              </a:rPr>
              <a:t>LOMBARDIA</a:t>
            </a:r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3635375" y="2492375"/>
            <a:ext cx="1152525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sz="900" b="1" dirty="0">
                <a:solidFill>
                  <a:schemeClr val="bg2"/>
                </a:solidFill>
                <a:latin typeface="Arial"/>
                <a:cs typeface="Arial"/>
              </a:rPr>
              <a:t>TOSCANA</a:t>
            </a:r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4356100" y="3429000"/>
            <a:ext cx="1152525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sz="900" b="1" dirty="0">
                <a:solidFill>
                  <a:schemeClr val="bg2"/>
                </a:solidFill>
                <a:latin typeface="Arial"/>
                <a:cs typeface="Arial"/>
              </a:rPr>
              <a:t>LAZIO</a:t>
            </a:r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5148263" y="3860800"/>
            <a:ext cx="1152525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sz="900" b="1" dirty="0">
                <a:solidFill>
                  <a:schemeClr val="bg2"/>
                </a:solidFill>
                <a:latin typeface="Arial"/>
                <a:cs typeface="Arial"/>
              </a:rPr>
              <a:t>CAMPANIA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284663" y="44450"/>
            <a:ext cx="100806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sz="900" b="1" dirty="0">
                <a:solidFill>
                  <a:schemeClr val="bg2"/>
                </a:solidFill>
                <a:latin typeface="Arial"/>
                <a:cs typeface="Arial"/>
              </a:rPr>
              <a:t>TRENTINO ALTO ADIGE</a:t>
            </a:r>
          </a:p>
        </p:txBody>
      </p:sp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5148263" y="476250"/>
            <a:ext cx="1176337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sz="800" b="1" dirty="0">
                <a:solidFill>
                  <a:schemeClr val="bg2"/>
                </a:solidFill>
                <a:latin typeface="Arial"/>
                <a:cs typeface="Arial"/>
              </a:rPr>
              <a:t>FRIULI VENEZIA GIULIA</a:t>
            </a:r>
          </a:p>
        </p:txBody>
      </p:sp>
      <p:sp>
        <p:nvSpPr>
          <p:cNvPr id="11281" name="Text Box 17"/>
          <p:cNvSpPr txBox="1">
            <a:spLocks noChangeArrowheads="1"/>
          </p:cNvSpPr>
          <p:nvPr/>
        </p:nvSpPr>
        <p:spPr bwMode="auto">
          <a:xfrm>
            <a:off x="0" y="2590800"/>
            <a:ext cx="2133600" cy="7386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ts val="0"/>
              </a:spcBef>
            </a:pPr>
            <a:r>
              <a:rPr lang="it-IT" sz="1400" dirty="0">
                <a:latin typeface="Arial"/>
                <a:cs typeface="Arial"/>
              </a:rPr>
              <a:t>2006</a:t>
            </a:r>
            <a:r>
              <a:rPr lang="it-IT" sz="1400" dirty="0" smtClean="0">
                <a:latin typeface="Arial"/>
                <a:cs typeface="Arial"/>
              </a:rPr>
              <a:t>:</a:t>
            </a:r>
          </a:p>
          <a:p>
            <a:pPr eaLnBrk="0" hangingPunct="0">
              <a:spcBef>
                <a:spcPts val="0"/>
              </a:spcBef>
            </a:pPr>
            <a:r>
              <a:rPr lang="it-IT" sz="1400" dirty="0" smtClean="0">
                <a:latin typeface="Arial"/>
                <a:cs typeface="Arial"/>
              </a:rPr>
              <a:t>Lombardia</a:t>
            </a:r>
            <a:endParaRPr lang="it-IT" sz="1400" dirty="0">
              <a:latin typeface="Arial"/>
              <a:cs typeface="Arial"/>
            </a:endParaRPr>
          </a:p>
          <a:p>
            <a:pPr eaLnBrk="0" hangingPunct="0">
              <a:spcBef>
                <a:spcPts val="0"/>
              </a:spcBef>
            </a:pPr>
            <a:r>
              <a:rPr lang="it-IT" sz="1400" dirty="0">
                <a:latin typeface="Arial"/>
                <a:cs typeface="Arial"/>
              </a:rPr>
              <a:t>Liguria </a:t>
            </a:r>
          </a:p>
        </p:txBody>
      </p:sp>
      <p:sp>
        <p:nvSpPr>
          <p:cNvPr id="11282" name="Text Box 18"/>
          <p:cNvSpPr txBox="1">
            <a:spLocks noChangeArrowheads="1"/>
          </p:cNvSpPr>
          <p:nvPr/>
        </p:nvSpPr>
        <p:spPr bwMode="auto">
          <a:xfrm>
            <a:off x="0" y="4800600"/>
            <a:ext cx="2286000" cy="1600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ts val="0"/>
              </a:spcBef>
            </a:pPr>
            <a:r>
              <a:rPr lang="it-IT" sz="1400" dirty="0">
                <a:latin typeface="Arial"/>
                <a:cs typeface="Arial"/>
              </a:rPr>
              <a:t>2008:</a:t>
            </a:r>
          </a:p>
          <a:p>
            <a:pPr eaLnBrk="0" hangingPunct="0">
              <a:spcBef>
                <a:spcPts val="0"/>
              </a:spcBef>
            </a:pPr>
            <a:r>
              <a:rPr lang="it-IT" sz="1400" dirty="0">
                <a:latin typeface="Arial"/>
                <a:cs typeface="Arial"/>
              </a:rPr>
              <a:t>Emilia Romagna</a:t>
            </a:r>
          </a:p>
          <a:p>
            <a:pPr eaLnBrk="0" hangingPunct="0">
              <a:spcBef>
                <a:spcPts val="0"/>
              </a:spcBef>
            </a:pPr>
            <a:r>
              <a:rPr lang="it-IT" sz="1400" dirty="0">
                <a:latin typeface="Arial"/>
                <a:cs typeface="Arial"/>
              </a:rPr>
              <a:t>Friuli Venezia Giulia</a:t>
            </a:r>
          </a:p>
          <a:p>
            <a:pPr eaLnBrk="0" hangingPunct="0">
              <a:spcBef>
                <a:spcPts val="0"/>
              </a:spcBef>
            </a:pPr>
            <a:r>
              <a:rPr lang="it-IT" sz="1400" dirty="0">
                <a:latin typeface="Arial"/>
                <a:cs typeface="Arial"/>
              </a:rPr>
              <a:t>Bolzano province (Provincia autonoma di Bolzano)</a:t>
            </a:r>
          </a:p>
          <a:p>
            <a:pPr eaLnBrk="0" hangingPunct="0">
              <a:spcBef>
                <a:spcPts val="0"/>
              </a:spcBef>
            </a:pPr>
            <a:r>
              <a:rPr lang="it-IT" sz="1400" dirty="0" err="1">
                <a:latin typeface="Arial"/>
                <a:cs typeface="Arial"/>
              </a:rPr>
              <a:t>Tuscany</a:t>
            </a:r>
            <a:r>
              <a:rPr lang="it-IT" sz="1400" dirty="0">
                <a:latin typeface="Arial"/>
                <a:cs typeface="Arial"/>
              </a:rPr>
              <a:t> </a:t>
            </a:r>
          </a:p>
        </p:txBody>
      </p:sp>
      <p:sp>
        <p:nvSpPr>
          <p:cNvPr id="7187" name="Text Box 19"/>
          <p:cNvSpPr txBox="1">
            <a:spLocks noChangeArrowheads="1"/>
          </p:cNvSpPr>
          <p:nvPr/>
        </p:nvSpPr>
        <p:spPr bwMode="auto">
          <a:xfrm>
            <a:off x="5076825" y="2336800"/>
            <a:ext cx="13684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sz="900" b="1" dirty="0">
                <a:solidFill>
                  <a:schemeClr val="bg2"/>
                </a:solidFill>
                <a:latin typeface="Arial"/>
                <a:cs typeface="Arial"/>
              </a:rPr>
              <a:t>MARCHE</a:t>
            </a:r>
          </a:p>
        </p:txBody>
      </p:sp>
      <p:sp>
        <p:nvSpPr>
          <p:cNvPr id="7188" name="Text Box 20"/>
          <p:cNvSpPr txBox="1">
            <a:spLocks noChangeArrowheads="1"/>
          </p:cNvSpPr>
          <p:nvPr/>
        </p:nvSpPr>
        <p:spPr bwMode="auto">
          <a:xfrm>
            <a:off x="4643438" y="2565400"/>
            <a:ext cx="13684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sz="900" b="1" dirty="0">
                <a:solidFill>
                  <a:schemeClr val="bg2"/>
                </a:solidFill>
                <a:latin typeface="Arial"/>
                <a:cs typeface="Arial"/>
              </a:rPr>
              <a:t>UMBRIA</a:t>
            </a:r>
          </a:p>
        </p:txBody>
      </p:sp>
      <p:sp>
        <p:nvSpPr>
          <p:cNvPr id="7189" name="Text Box 21"/>
          <p:cNvSpPr txBox="1">
            <a:spLocks noChangeArrowheads="1"/>
          </p:cNvSpPr>
          <p:nvPr/>
        </p:nvSpPr>
        <p:spPr bwMode="auto">
          <a:xfrm>
            <a:off x="5076825" y="5734050"/>
            <a:ext cx="13684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sz="900" b="1" dirty="0">
                <a:solidFill>
                  <a:schemeClr val="bg2"/>
                </a:solidFill>
                <a:latin typeface="Arial"/>
                <a:cs typeface="Arial"/>
              </a:rPr>
              <a:t>SICILIA</a:t>
            </a:r>
          </a:p>
        </p:txBody>
      </p:sp>
      <p:sp>
        <p:nvSpPr>
          <p:cNvPr id="7190" name="Rectangle 22"/>
          <p:cNvSpPr>
            <a:spLocks noChangeArrowheads="1"/>
          </p:cNvSpPr>
          <p:nvPr/>
        </p:nvSpPr>
        <p:spPr bwMode="auto">
          <a:xfrm>
            <a:off x="6804025" y="4137025"/>
            <a:ext cx="936625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sz="900" b="1" dirty="0">
                <a:solidFill>
                  <a:schemeClr val="bg2"/>
                </a:solidFill>
                <a:latin typeface="Arial"/>
                <a:cs typeface="Arial"/>
              </a:rPr>
              <a:t>BASILICATA</a:t>
            </a:r>
          </a:p>
        </p:txBody>
      </p:sp>
      <p:sp>
        <p:nvSpPr>
          <p:cNvPr id="7191" name="Text Box 23"/>
          <p:cNvSpPr txBox="1">
            <a:spLocks noChangeArrowheads="1"/>
          </p:cNvSpPr>
          <p:nvPr/>
        </p:nvSpPr>
        <p:spPr bwMode="auto">
          <a:xfrm>
            <a:off x="6588125" y="3716338"/>
            <a:ext cx="13684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sz="900" b="1" dirty="0">
                <a:solidFill>
                  <a:schemeClr val="bg2"/>
                </a:solidFill>
                <a:latin typeface="Arial"/>
                <a:cs typeface="Arial"/>
              </a:rPr>
              <a:t>PUGLIA</a:t>
            </a:r>
          </a:p>
        </p:txBody>
      </p:sp>
      <p:sp>
        <p:nvSpPr>
          <p:cNvPr id="7192" name="Text Box 24"/>
          <p:cNvSpPr txBox="1">
            <a:spLocks noChangeArrowheads="1"/>
          </p:cNvSpPr>
          <p:nvPr/>
        </p:nvSpPr>
        <p:spPr bwMode="auto">
          <a:xfrm>
            <a:off x="5722938" y="3344863"/>
            <a:ext cx="9366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sz="900" b="1" dirty="0">
                <a:solidFill>
                  <a:schemeClr val="bg2"/>
                </a:solidFill>
                <a:latin typeface="Arial"/>
                <a:cs typeface="Arial"/>
              </a:rPr>
              <a:t>MOLISE</a:t>
            </a:r>
          </a:p>
        </p:txBody>
      </p:sp>
      <p:sp>
        <p:nvSpPr>
          <p:cNvPr id="7193" name="Text Box 25"/>
          <p:cNvSpPr txBox="1">
            <a:spLocks noChangeArrowheads="1"/>
          </p:cNvSpPr>
          <p:nvPr/>
        </p:nvSpPr>
        <p:spPr bwMode="auto">
          <a:xfrm>
            <a:off x="6659563" y="4724400"/>
            <a:ext cx="13684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sz="900" b="1" dirty="0">
                <a:solidFill>
                  <a:schemeClr val="bg2"/>
                </a:solidFill>
                <a:latin typeface="Arial"/>
                <a:cs typeface="Arial"/>
              </a:rPr>
              <a:t>CALABRIA</a:t>
            </a:r>
          </a:p>
        </p:txBody>
      </p:sp>
      <p:sp>
        <p:nvSpPr>
          <p:cNvPr id="7194" name="Text Box 26"/>
          <p:cNvSpPr txBox="1">
            <a:spLocks noChangeArrowheads="1"/>
          </p:cNvSpPr>
          <p:nvPr/>
        </p:nvSpPr>
        <p:spPr bwMode="auto">
          <a:xfrm>
            <a:off x="5795963" y="2840038"/>
            <a:ext cx="1152525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sz="900" b="1" dirty="0">
                <a:solidFill>
                  <a:schemeClr val="bg2"/>
                </a:solidFill>
                <a:latin typeface="Arial"/>
                <a:cs typeface="Arial"/>
              </a:rPr>
              <a:t>ABRUZZO</a:t>
            </a:r>
          </a:p>
        </p:txBody>
      </p:sp>
      <p:sp>
        <p:nvSpPr>
          <p:cNvPr id="7195" name="Text Box 27"/>
          <p:cNvSpPr txBox="1">
            <a:spLocks noChangeArrowheads="1"/>
          </p:cNvSpPr>
          <p:nvPr/>
        </p:nvSpPr>
        <p:spPr bwMode="auto">
          <a:xfrm>
            <a:off x="2411413" y="765175"/>
            <a:ext cx="13684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sz="900" b="1" dirty="0" err="1">
                <a:solidFill>
                  <a:schemeClr val="bg2"/>
                </a:solidFill>
                <a:latin typeface="Arial"/>
                <a:cs typeface="Arial"/>
              </a:rPr>
              <a:t>V.A.</a:t>
            </a:r>
            <a:endParaRPr lang="it-IT" sz="900" b="1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7196" name="AutoShape 28"/>
          <p:cNvSpPr>
            <a:spLocks noChangeArrowheads="1"/>
          </p:cNvSpPr>
          <p:nvPr/>
        </p:nvSpPr>
        <p:spPr bwMode="auto">
          <a:xfrm>
            <a:off x="4716463" y="981075"/>
            <a:ext cx="71437" cy="71438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197" name="AutoShape 29"/>
          <p:cNvSpPr>
            <a:spLocks noChangeArrowheads="1"/>
          </p:cNvSpPr>
          <p:nvPr/>
        </p:nvSpPr>
        <p:spPr bwMode="auto">
          <a:xfrm>
            <a:off x="5003800" y="908050"/>
            <a:ext cx="71438" cy="71438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198" name="AutoShape 30"/>
          <p:cNvSpPr>
            <a:spLocks noChangeArrowheads="1"/>
          </p:cNvSpPr>
          <p:nvPr/>
        </p:nvSpPr>
        <p:spPr bwMode="auto">
          <a:xfrm>
            <a:off x="4859338" y="1196975"/>
            <a:ext cx="71437" cy="71438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199" name="AutoShape 31"/>
          <p:cNvSpPr>
            <a:spLocks noChangeArrowheads="1"/>
          </p:cNvSpPr>
          <p:nvPr/>
        </p:nvSpPr>
        <p:spPr bwMode="auto">
          <a:xfrm>
            <a:off x="4643438" y="765175"/>
            <a:ext cx="71437" cy="71438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00" name="AutoShape 32"/>
          <p:cNvSpPr>
            <a:spLocks noChangeArrowheads="1"/>
          </p:cNvSpPr>
          <p:nvPr/>
        </p:nvSpPr>
        <p:spPr bwMode="auto">
          <a:xfrm>
            <a:off x="4572000" y="765175"/>
            <a:ext cx="71438" cy="71438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01" name="AutoShape 33"/>
          <p:cNvSpPr>
            <a:spLocks noChangeArrowheads="1"/>
          </p:cNvSpPr>
          <p:nvPr/>
        </p:nvSpPr>
        <p:spPr bwMode="auto">
          <a:xfrm>
            <a:off x="4427538" y="836613"/>
            <a:ext cx="71437" cy="71437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02" name="AutoShape 34"/>
          <p:cNvSpPr>
            <a:spLocks noChangeArrowheads="1"/>
          </p:cNvSpPr>
          <p:nvPr/>
        </p:nvSpPr>
        <p:spPr bwMode="auto">
          <a:xfrm>
            <a:off x="4572000" y="765175"/>
            <a:ext cx="71438" cy="71438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03" name="AutoShape 35"/>
          <p:cNvSpPr>
            <a:spLocks noChangeArrowheads="1"/>
          </p:cNvSpPr>
          <p:nvPr/>
        </p:nvSpPr>
        <p:spPr bwMode="auto">
          <a:xfrm>
            <a:off x="4427538" y="836613"/>
            <a:ext cx="71437" cy="71437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04" name="AutoShape 36"/>
          <p:cNvSpPr>
            <a:spLocks noChangeArrowheads="1"/>
          </p:cNvSpPr>
          <p:nvPr/>
        </p:nvSpPr>
        <p:spPr bwMode="auto">
          <a:xfrm>
            <a:off x="4643438" y="765175"/>
            <a:ext cx="71437" cy="71438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05" name="AutoShape 37"/>
          <p:cNvSpPr>
            <a:spLocks noChangeArrowheads="1"/>
          </p:cNvSpPr>
          <p:nvPr/>
        </p:nvSpPr>
        <p:spPr bwMode="auto">
          <a:xfrm>
            <a:off x="4572000" y="765175"/>
            <a:ext cx="71438" cy="71438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06" name="AutoShape 38"/>
          <p:cNvSpPr>
            <a:spLocks noChangeArrowheads="1"/>
          </p:cNvSpPr>
          <p:nvPr/>
        </p:nvSpPr>
        <p:spPr bwMode="auto">
          <a:xfrm>
            <a:off x="4643438" y="476250"/>
            <a:ext cx="71437" cy="71438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07" name="AutoShape 39"/>
          <p:cNvSpPr>
            <a:spLocks noChangeArrowheads="1"/>
          </p:cNvSpPr>
          <p:nvPr/>
        </p:nvSpPr>
        <p:spPr bwMode="auto">
          <a:xfrm>
            <a:off x="4284663" y="620713"/>
            <a:ext cx="71437" cy="71437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08" name="AutoShape 40"/>
          <p:cNvSpPr>
            <a:spLocks noChangeArrowheads="1"/>
          </p:cNvSpPr>
          <p:nvPr/>
        </p:nvSpPr>
        <p:spPr bwMode="auto">
          <a:xfrm>
            <a:off x="4284663" y="765175"/>
            <a:ext cx="71437" cy="71438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09" name="AutoShape 41"/>
          <p:cNvSpPr>
            <a:spLocks noChangeArrowheads="1"/>
          </p:cNvSpPr>
          <p:nvPr/>
        </p:nvSpPr>
        <p:spPr bwMode="auto">
          <a:xfrm>
            <a:off x="4356100" y="908050"/>
            <a:ext cx="71438" cy="71438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10" name="AutoShape 42"/>
          <p:cNvSpPr>
            <a:spLocks noChangeArrowheads="1"/>
          </p:cNvSpPr>
          <p:nvPr/>
        </p:nvSpPr>
        <p:spPr bwMode="auto">
          <a:xfrm>
            <a:off x="4067175" y="836613"/>
            <a:ext cx="71438" cy="71437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11" name="AutoShape 43"/>
          <p:cNvSpPr>
            <a:spLocks noChangeArrowheads="1"/>
          </p:cNvSpPr>
          <p:nvPr/>
        </p:nvSpPr>
        <p:spPr bwMode="auto">
          <a:xfrm>
            <a:off x="3635375" y="908050"/>
            <a:ext cx="71438" cy="71438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12" name="AutoShape 44"/>
          <p:cNvSpPr>
            <a:spLocks noChangeArrowheads="1"/>
          </p:cNvSpPr>
          <p:nvPr/>
        </p:nvSpPr>
        <p:spPr bwMode="auto">
          <a:xfrm>
            <a:off x="3708400" y="981075"/>
            <a:ext cx="71438" cy="71438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13" name="AutoShape 45"/>
          <p:cNvSpPr>
            <a:spLocks noChangeArrowheads="1"/>
          </p:cNvSpPr>
          <p:nvPr/>
        </p:nvSpPr>
        <p:spPr bwMode="auto">
          <a:xfrm>
            <a:off x="3492500" y="836613"/>
            <a:ext cx="71438" cy="71437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14" name="AutoShape 46"/>
          <p:cNvSpPr>
            <a:spLocks noChangeArrowheads="1"/>
          </p:cNvSpPr>
          <p:nvPr/>
        </p:nvSpPr>
        <p:spPr bwMode="auto">
          <a:xfrm>
            <a:off x="3492500" y="765175"/>
            <a:ext cx="71438" cy="71438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15" name="AutoShape 47"/>
          <p:cNvSpPr>
            <a:spLocks noChangeArrowheads="1"/>
          </p:cNvSpPr>
          <p:nvPr/>
        </p:nvSpPr>
        <p:spPr bwMode="auto">
          <a:xfrm>
            <a:off x="3419475" y="836613"/>
            <a:ext cx="71438" cy="71437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16" name="AutoShape 48"/>
          <p:cNvSpPr>
            <a:spLocks noChangeArrowheads="1"/>
          </p:cNvSpPr>
          <p:nvPr/>
        </p:nvSpPr>
        <p:spPr bwMode="auto">
          <a:xfrm>
            <a:off x="3492500" y="908050"/>
            <a:ext cx="71438" cy="71438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17" name="AutoShape 49"/>
          <p:cNvSpPr>
            <a:spLocks noChangeArrowheads="1"/>
          </p:cNvSpPr>
          <p:nvPr/>
        </p:nvSpPr>
        <p:spPr bwMode="auto">
          <a:xfrm>
            <a:off x="3276600" y="1052513"/>
            <a:ext cx="71438" cy="71437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18" name="AutoShape 50"/>
          <p:cNvSpPr>
            <a:spLocks noChangeArrowheads="1"/>
          </p:cNvSpPr>
          <p:nvPr/>
        </p:nvSpPr>
        <p:spPr bwMode="auto">
          <a:xfrm>
            <a:off x="3276600" y="1125538"/>
            <a:ext cx="71438" cy="71437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19" name="AutoShape 51"/>
          <p:cNvSpPr>
            <a:spLocks noChangeArrowheads="1"/>
          </p:cNvSpPr>
          <p:nvPr/>
        </p:nvSpPr>
        <p:spPr bwMode="auto">
          <a:xfrm>
            <a:off x="3276600" y="1196975"/>
            <a:ext cx="71438" cy="71438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20" name="AutoShape 52"/>
          <p:cNvSpPr>
            <a:spLocks noChangeArrowheads="1"/>
          </p:cNvSpPr>
          <p:nvPr/>
        </p:nvSpPr>
        <p:spPr bwMode="auto">
          <a:xfrm>
            <a:off x="3276600" y="1125538"/>
            <a:ext cx="71438" cy="71437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21" name="AutoShape 53"/>
          <p:cNvSpPr>
            <a:spLocks noChangeArrowheads="1"/>
          </p:cNvSpPr>
          <p:nvPr/>
        </p:nvSpPr>
        <p:spPr bwMode="auto">
          <a:xfrm>
            <a:off x="2987675" y="1196975"/>
            <a:ext cx="71438" cy="71438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22" name="AutoShape 54"/>
          <p:cNvSpPr>
            <a:spLocks noChangeArrowheads="1"/>
          </p:cNvSpPr>
          <p:nvPr/>
        </p:nvSpPr>
        <p:spPr bwMode="auto">
          <a:xfrm>
            <a:off x="2987675" y="1412875"/>
            <a:ext cx="71438" cy="71438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23" name="AutoShape 55"/>
          <p:cNvSpPr>
            <a:spLocks noChangeArrowheads="1"/>
          </p:cNvSpPr>
          <p:nvPr/>
        </p:nvSpPr>
        <p:spPr bwMode="auto">
          <a:xfrm>
            <a:off x="2987675" y="1484313"/>
            <a:ext cx="71438" cy="71437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24" name="AutoShape 56"/>
          <p:cNvSpPr>
            <a:spLocks noChangeArrowheads="1"/>
          </p:cNvSpPr>
          <p:nvPr/>
        </p:nvSpPr>
        <p:spPr bwMode="auto">
          <a:xfrm>
            <a:off x="2987675" y="1557338"/>
            <a:ext cx="71438" cy="71437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25" name="AutoShape 57"/>
          <p:cNvSpPr>
            <a:spLocks noChangeArrowheads="1"/>
          </p:cNvSpPr>
          <p:nvPr/>
        </p:nvSpPr>
        <p:spPr bwMode="auto">
          <a:xfrm>
            <a:off x="2987675" y="1557338"/>
            <a:ext cx="71438" cy="71437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26" name="AutoShape 58"/>
          <p:cNvSpPr>
            <a:spLocks noChangeArrowheads="1"/>
          </p:cNvSpPr>
          <p:nvPr/>
        </p:nvSpPr>
        <p:spPr bwMode="auto">
          <a:xfrm>
            <a:off x="2987675" y="1484313"/>
            <a:ext cx="71438" cy="71437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27" name="AutoShape 59"/>
          <p:cNvSpPr>
            <a:spLocks noChangeArrowheads="1"/>
          </p:cNvSpPr>
          <p:nvPr/>
        </p:nvSpPr>
        <p:spPr bwMode="auto">
          <a:xfrm>
            <a:off x="2987675" y="1555750"/>
            <a:ext cx="71438" cy="71438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28" name="AutoShape 60"/>
          <p:cNvSpPr>
            <a:spLocks noChangeArrowheads="1"/>
          </p:cNvSpPr>
          <p:nvPr/>
        </p:nvSpPr>
        <p:spPr bwMode="auto">
          <a:xfrm>
            <a:off x="2987675" y="1628775"/>
            <a:ext cx="71438" cy="71438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29" name="AutoShape 61"/>
          <p:cNvSpPr>
            <a:spLocks noChangeArrowheads="1"/>
          </p:cNvSpPr>
          <p:nvPr/>
        </p:nvSpPr>
        <p:spPr bwMode="auto">
          <a:xfrm>
            <a:off x="3059113" y="1484313"/>
            <a:ext cx="71437" cy="71437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30" name="AutoShape 62"/>
          <p:cNvSpPr>
            <a:spLocks noChangeArrowheads="1"/>
          </p:cNvSpPr>
          <p:nvPr/>
        </p:nvSpPr>
        <p:spPr bwMode="auto">
          <a:xfrm>
            <a:off x="3059113" y="1555750"/>
            <a:ext cx="71437" cy="71438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31" name="AutoShape 63"/>
          <p:cNvSpPr>
            <a:spLocks noChangeArrowheads="1"/>
          </p:cNvSpPr>
          <p:nvPr/>
        </p:nvSpPr>
        <p:spPr bwMode="auto">
          <a:xfrm>
            <a:off x="3059113" y="1628775"/>
            <a:ext cx="71437" cy="71438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32" name="AutoShape 64"/>
          <p:cNvSpPr>
            <a:spLocks noChangeArrowheads="1"/>
          </p:cNvSpPr>
          <p:nvPr/>
        </p:nvSpPr>
        <p:spPr bwMode="auto">
          <a:xfrm>
            <a:off x="3276600" y="1412875"/>
            <a:ext cx="71438" cy="71438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33" name="AutoShape 65"/>
          <p:cNvSpPr>
            <a:spLocks noChangeArrowheads="1"/>
          </p:cNvSpPr>
          <p:nvPr/>
        </p:nvSpPr>
        <p:spPr bwMode="auto">
          <a:xfrm>
            <a:off x="3203575" y="1484313"/>
            <a:ext cx="71438" cy="71437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34" name="AutoShape 66"/>
          <p:cNvSpPr>
            <a:spLocks noChangeArrowheads="1"/>
          </p:cNvSpPr>
          <p:nvPr/>
        </p:nvSpPr>
        <p:spPr bwMode="auto">
          <a:xfrm>
            <a:off x="3276600" y="1484313"/>
            <a:ext cx="71438" cy="71437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35" name="AutoShape 67"/>
          <p:cNvSpPr>
            <a:spLocks noChangeArrowheads="1"/>
          </p:cNvSpPr>
          <p:nvPr/>
        </p:nvSpPr>
        <p:spPr bwMode="auto">
          <a:xfrm>
            <a:off x="3276600" y="1557338"/>
            <a:ext cx="71438" cy="71437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36" name="AutoShape 68"/>
          <p:cNvSpPr>
            <a:spLocks noChangeArrowheads="1"/>
          </p:cNvSpPr>
          <p:nvPr/>
        </p:nvSpPr>
        <p:spPr bwMode="auto">
          <a:xfrm>
            <a:off x="3203575" y="1700213"/>
            <a:ext cx="71438" cy="71437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37" name="AutoShape 69"/>
          <p:cNvSpPr>
            <a:spLocks noChangeArrowheads="1"/>
          </p:cNvSpPr>
          <p:nvPr/>
        </p:nvSpPr>
        <p:spPr bwMode="auto">
          <a:xfrm>
            <a:off x="3203575" y="1628775"/>
            <a:ext cx="71438" cy="71438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38" name="AutoShape 70"/>
          <p:cNvSpPr>
            <a:spLocks noChangeArrowheads="1"/>
          </p:cNvSpPr>
          <p:nvPr/>
        </p:nvSpPr>
        <p:spPr bwMode="auto">
          <a:xfrm>
            <a:off x="2916238" y="1700213"/>
            <a:ext cx="71437" cy="71437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39" name="AutoShape 71"/>
          <p:cNvSpPr>
            <a:spLocks noChangeArrowheads="1"/>
          </p:cNvSpPr>
          <p:nvPr/>
        </p:nvSpPr>
        <p:spPr bwMode="auto">
          <a:xfrm>
            <a:off x="2914650" y="1627188"/>
            <a:ext cx="73025" cy="73025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40" name="AutoShape 72"/>
          <p:cNvSpPr>
            <a:spLocks noChangeArrowheads="1"/>
          </p:cNvSpPr>
          <p:nvPr/>
        </p:nvSpPr>
        <p:spPr bwMode="auto">
          <a:xfrm>
            <a:off x="3059113" y="1700213"/>
            <a:ext cx="71437" cy="71437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41" name="AutoShape 73"/>
          <p:cNvSpPr>
            <a:spLocks noChangeArrowheads="1"/>
          </p:cNvSpPr>
          <p:nvPr/>
        </p:nvSpPr>
        <p:spPr bwMode="auto">
          <a:xfrm>
            <a:off x="2987675" y="1700213"/>
            <a:ext cx="71438" cy="71437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42" name="AutoShape 74"/>
          <p:cNvSpPr>
            <a:spLocks noChangeArrowheads="1"/>
          </p:cNvSpPr>
          <p:nvPr/>
        </p:nvSpPr>
        <p:spPr bwMode="auto">
          <a:xfrm>
            <a:off x="3132138" y="1700213"/>
            <a:ext cx="71437" cy="71437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43" name="AutoShape 75"/>
          <p:cNvSpPr>
            <a:spLocks noChangeArrowheads="1"/>
          </p:cNvSpPr>
          <p:nvPr/>
        </p:nvSpPr>
        <p:spPr bwMode="auto">
          <a:xfrm>
            <a:off x="3132138" y="1557338"/>
            <a:ext cx="71437" cy="71437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44" name="AutoShape 76"/>
          <p:cNvSpPr>
            <a:spLocks noChangeArrowheads="1"/>
          </p:cNvSpPr>
          <p:nvPr/>
        </p:nvSpPr>
        <p:spPr bwMode="auto">
          <a:xfrm>
            <a:off x="3348038" y="1628775"/>
            <a:ext cx="71437" cy="71438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45" name="AutoShape 77"/>
          <p:cNvSpPr>
            <a:spLocks noChangeArrowheads="1"/>
          </p:cNvSpPr>
          <p:nvPr/>
        </p:nvSpPr>
        <p:spPr bwMode="auto">
          <a:xfrm>
            <a:off x="3276600" y="1700213"/>
            <a:ext cx="71438" cy="71437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46" name="AutoShape 78"/>
          <p:cNvSpPr>
            <a:spLocks noChangeArrowheads="1"/>
          </p:cNvSpPr>
          <p:nvPr/>
        </p:nvSpPr>
        <p:spPr bwMode="auto">
          <a:xfrm>
            <a:off x="3348038" y="1700213"/>
            <a:ext cx="71437" cy="71437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47" name="AutoShape 79"/>
          <p:cNvSpPr>
            <a:spLocks noChangeArrowheads="1"/>
          </p:cNvSpPr>
          <p:nvPr/>
        </p:nvSpPr>
        <p:spPr bwMode="auto">
          <a:xfrm>
            <a:off x="3203575" y="1773238"/>
            <a:ext cx="71438" cy="71437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48" name="AutoShape 80"/>
          <p:cNvSpPr>
            <a:spLocks noChangeArrowheads="1"/>
          </p:cNvSpPr>
          <p:nvPr/>
        </p:nvSpPr>
        <p:spPr bwMode="auto">
          <a:xfrm>
            <a:off x="3275013" y="1773238"/>
            <a:ext cx="71437" cy="71437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49" name="AutoShape 81"/>
          <p:cNvSpPr>
            <a:spLocks noChangeArrowheads="1"/>
          </p:cNvSpPr>
          <p:nvPr/>
        </p:nvSpPr>
        <p:spPr bwMode="auto">
          <a:xfrm>
            <a:off x="3205163" y="1628775"/>
            <a:ext cx="71437" cy="71438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50" name="AutoShape 82"/>
          <p:cNvSpPr>
            <a:spLocks noChangeArrowheads="1"/>
          </p:cNvSpPr>
          <p:nvPr/>
        </p:nvSpPr>
        <p:spPr bwMode="auto">
          <a:xfrm>
            <a:off x="3276600" y="1628775"/>
            <a:ext cx="71438" cy="71438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51" name="AutoShape 83"/>
          <p:cNvSpPr>
            <a:spLocks noChangeArrowheads="1"/>
          </p:cNvSpPr>
          <p:nvPr/>
        </p:nvSpPr>
        <p:spPr bwMode="auto">
          <a:xfrm flipV="1">
            <a:off x="3059113" y="1916113"/>
            <a:ext cx="71437" cy="69850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52" name="AutoShape 84"/>
          <p:cNvSpPr>
            <a:spLocks noChangeArrowheads="1"/>
          </p:cNvSpPr>
          <p:nvPr/>
        </p:nvSpPr>
        <p:spPr bwMode="auto">
          <a:xfrm flipV="1">
            <a:off x="3348038" y="1844675"/>
            <a:ext cx="71437" cy="69850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53" name="AutoShape 85"/>
          <p:cNvSpPr>
            <a:spLocks noChangeArrowheads="1"/>
          </p:cNvSpPr>
          <p:nvPr/>
        </p:nvSpPr>
        <p:spPr bwMode="auto">
          <a:xfrm flipV="1">
            <a:off x="3132138" y="1844675"/>
            <a:ext cx="71437" cy="69850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54" name="AutoShape 86"/>
          <p:cNvSpPr>
            <a:spLocks noChangeArrowheads="1"/>
          </p:cNvSpPr>
          <p:nvPr/>
        </p:nvSpPr>
        <p:spPr bwMode="auto">
          <a:xfrm flipV="1">
            <a:off x="3203575" y="1844675"/>
            <a:ext cx="71438" cy="69850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55" name="AutoShape 87"/>
          <p:cNvSpPr>
            <a:spLocks noChangeArrowheads="1"/>
          </p:cNvSpPr>
          <p:nvPr/>
        </p:nvSpPr>
        <p:spPr bwMode="auto">
          <a:xfrm flipV="1">
            <a:off x="3276600" y="1773238"/>
            <a:ext cx="71438" cy="69850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56" name="AutoShape 88"/>
          <p:cNvSpPr>
            <a:spLocks noChangeArrowheads="1"/>
          </p:cNvSpPr>
          <p:nvPr/>
        </p:nvSpPr>
        <p:spPr bwMode="auto">
          <a:xfrm flipV="1">
            <a:off x="4140200" y="1916113"/>
            <a:ext cx="71438" cy="69850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57" name="AutoShape 89"/>
          <p:cNvSpPr>
            <a:spLocks noChangeArrowheads="1"/>
          </p:cNvSpPr>
          <p:nvPr/>
        </p:nvSpPr>
        <p:spPr bwMode="auto">
          <a:xfrm>
            <a:off x="4140200" y="1844675"/>
            <a:ext cx="71438" cy="71438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58" name="AutoShape 90"/>
          <p:cNvSpPr>
            <a:spLocks noChangeArrowheads="1"/>
          </p:cNvSpPr>
          <p:nvPr/>
        </p:nvSpPr>
        <p:spPr bwMode="auto">
          <a:xfrm>
            <a:off x="4067175" y="1773238"/>
            <a:ext cx="71438" cy="71437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59" name="AutoShape 91"/>
          <p:cNvSpPr>
            <a:spLocks noChangeArrowheads="1"/>
          </p:cNvSpPr>
          <p:nvPr/>
        </p:nvSpPr>
        <p:spPr bwMode="auto">
          <a:xfrm>
            <a:off x="4284663" y="1628775"/>
            <a:ext cx="71437" cy="71438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60" name="AutoShape 92"/>
          <p:cNvSpPr>
            <a:spLocks noChangeArrowheads="1"/>
          </p:cNvSpPr>
          <p:nvPr/>
        </p:nvSpPr>
        <p:spPr bwMode="auto">
          <a:xfrm>
            <a:off x="4284663" y="1700213"/>
            <a:ext cx="71437" cy="71437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61" name="AutoShape 93"/>
          <p:cNvSpPr>
            <a:spLocks noChangeArrowheads="1"/>
          </p:cNvSpPr>
          <p:nvPr/>
        </p:nvSpPr>
        <p:spPr bwMode="auto">
          <a:xfrm>
            <a:off x="4500563" y="1773238"/>
            <a:ext cx="71437" cy="71437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62" name="AutoShape 94"/>
          <p:cNvSpPr>
            <a:spLocks noChangeArrowheads="1"/>
          </p:cNvSpPr>
          <p:nvPr/>
        </p:nvSpPr>
        <p:spPr bwMode="auto">
          <a:xfrm>
            <a:off x="4500563" y="1844675"/>
            <a:ext cx="71437" cy="71438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63" name="AutoShape 95"/>
          <p:cNvSpPr>
            <a:spLocks noChangeArrowheads="1"/>
          </p:cNvSpPr>
          <p:nvPr/>
        </p:nvSpPr>
        <p:spPr bwMode="auto">
          <a:xfrm>
            <a:off x="4643438" y="1773238"/>
            <a:ext cx="71437" cy="71437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64" name="AutoShape 96"/>
          <p:cNvSpPr>
            <a:spLocks noChangeArrowheads="1"/>
          </p:cNvSpPr>
          <p:nvPr/>
        </p:nvSpPr>
        <p:spPr bwMode="auto">
          <a:xfrm>
            <a:off x="4716463" y="1700213"/>
            <a:ext cx="71437" cy="71437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65" name="AutoShape 97"/>
          <p:cNvSpPr>
            <a:spLocks noChangeArrowheads="1"/>
          </p:cNvSpPr>
          <p:nvPr/>
        </p:nvSpPr>
        <p:spPr bwMode="auto">
          <a:xfrm>
            <a:off x="4640263" y="1771650"/>
            <a:ext cx="76200" cy="73025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66" name="AutoShape 98"/>
          <p:cNvSpPr>
            <a:spLocks noChangeArrowheads="1"/>
          </p:cNvSpPr>
          <p:nvPr/>
        </p:nvSpPr>
        <p:spPr bwMode="auto">
          <a:xfrm>
            <a:off x="5651500" y="692150"/>
            <a:ext cx="71438" cy="71438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67" name="Text Box 99"/>
          <p:cNvSpPr txBox="1">
            <a:spLocks noChangeArrowheads="1"/>
          </p:cNvSpPr>
          <p:nvPr/>
        </p:nvSpPr>
        <p:spPr bwMode="auto">
          <a:xfrm>
            <a:off x="3132138" y="1760538"/>
            <a:ext cx="1152525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sz="900" b="1" dirty="0">
                <a:solidFill>
                  <a:schemeClr val="bg2"/>
                </a:solidFill>
                <a:latin typeface="Arial"/>
                <a:cs typeface="Arial"/>
              </a:rPr>
              <a:t>LIGURIA</a:t>
            </a:r>
          </a:p>
        </p:txBody>
      </p:sp>
      <p:sp>
        <p:nvSpPr>
          <p:cNvPr id="7268" name="AutoShape 100"/>
          <p:cNvSpPr>
            <a:spLocks noChangeArrowheads="1"/>
          </p:cNvSpPr>
          <p:nvPr/>
        </p:nvSpPr>
        <p:spPr bwMode="auto">
          <a:xfrm>
            <a:off x="5076825" y="3213100"/>
            <a:ext cx="71438" cy="71438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69" name="AutoShape 101"/>
          <p:cNvSpPr>
            <a:spLocks noChangeArrowheads="1"/>
          </p:cNvSpPr>
          <p:nvPr/>
        </p:nvSpPr>
        <p:spPr bwMode="auto">
          <a:xfrm>
            <a:off x="5148263" y="3284538"/>
            <a:ext cx="71437" cy="71437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70" name="AutoShape 102"/>
          <p:cNvSpPr>
            <a:spLocks noChangeArrowheads="1"/>
          </p:cNvSpPr>
          <p:nvPr/>
        </p:nvSpPr>
        <p:spPr bwMode="auto">
          <a:xfrm>
            <a:off x="5219700" y="3213100"/>
            <a:ext cx="71438" cy="71438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71" name="AutoShape 103"/>
          <p:cNvSpPr>
            <a:spLocks noChangeArrowheads="1"/>
          </p:cNvSpPr>
          <p:nvPr/>
        </p:nvSpPr>
        <p:spPr bwMode="auto">
          <a:xfrm>
            <a:off x="5148263" y="3213100"/>
            <a:ext cx="71437" cy="71438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72" name="AutoShape 104"/>
          <p:cNvSpPr>
            <a:spLocks noChangeArrowheads="1"/>
          </p:cNvSpPr>
          <p:nvPr/>
        </p:nvSpPr>
        <p:spPr bwMode="auto">
          <a:xfrm>
            <a:off x="5148263" y="3141663"/>
            <a:ext cx="71437" cy="71437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73" name="AutoShape 105"/>
          <p:cNvSpPr>
            <a:spLocks noChangeArrowheads="1"/>
          </p:cNvSpPr>
          <p:nvPr/>
        </p:nvSpPr>
        <p:spPr bwMode="auto">
          <a:xfrm>
            <a:off x="5148263" y="3068638"/>
            <a:ext cx="71437" cy="71437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74" name="AutoShape 106"/>
          <p:cNvSpPr>
            <a:spLocks noChangeArrowheads="1"/>
          </p:cNvSpPr>
          <p:nvPr/>
        </p:nvSpPr>
        <p:spPr bwMode="auto">
          <a:xfrm>
            <a:off x="5148263" y="3141663"/>
            <a:ext cx="71437" cy="71437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75" name="AutoShape 107"/>
          <p:cNvSpPr>
            <a:spLocks noChangeArrowheads="1"/>
          </p:cNvSpPr>
          <p:nvPr/>
        </p:nvSpPr>
        <p:spPr bwMode="auto">
          <a:xfrm>
            <a:off x="5148263" y="2997200"/>
            <a:ext cx="71437" cy="71438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76" name="AutoShape 108"/>
          <p:cNvSpPr>
            <a:spLocks noChangeArrowheads="1"/>
          </p:cNvSpPr>
          <p:nvPr/>
        </p:nvSpPr>
        <p:spPr bwMode="auto">
          <a:xfrm>
            <a:off x="5148263" y="3141663"/>
            <a:ext cx="71437" cy="71437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77" name="AutoShape 109"/>
          <p:cNvSpPr>
            <a:spLocks noChangeArrowheads="1"/>
          </p:cNvSpPr>
          <p:nvPr/>
        </p:nvSpPr>
        <p:spPr bwMode="auto">
          <a:xfrm>
            <a:off x="5148263" y="2997200"/>
            <a:ext cx="71437" cy="71438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78" name="AutoShape 110"/>
          <p:cNvSpPr>
            <a:spLocks noChangeArrowheads="1"/>
          </p:cNvSpPr>
          <p:nvPr/>
        </p:nvSpPr>
        <p:spPr bwMode="auto">
          <a:xfrm>
            <a:off x="5148263" y="3141663"/>
            <a:ext cx="71437" cy="71437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79" name="AutoShape 111"/>
          <p:cNvSpPr>
            <a:spLocks noChangeArrowheads="1"/>
          </p:cNvSpPr>
          <p:nvPr/>
        </p:nvSpPr>
        <p:spPr bwMode="auto">
          <a:xfrm>
            <a:off x="5148263" y="2997200"/>
            <a:ext cx="71437" cy="71438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80" name="AutoShape 112"/>
          <p:cNvSpPr>
            <a:spLocks noChangeArrowheads="1"/>
          </p:cNvSpPr>
          <p:nvPr/>
        </p:nvSpPr>
        <p:spPr bwMode="auto">
          <a:xfrm>
            <a:off x="5219700" y="3141663"/>
            <a:ext cx="71438" cy="71437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81" name="AutoShape 113"/>
          <p:cNvSpPr>
            <a:spLocks noChangeArrowheads="1"/>
          </p:cNvSpPr>
          <p:nvPr/>
        </p:nvSpPr>
        <p:spPr bwMode="auto">
          <a:xfrm>
            <a:off x="5435600" y="3500438"/>
            <a:ext cx="71438" cy="71437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82" name="AutoShape 114"/>
          <p:cNvSpPr>
            <a:spLocks noChangeArrowheads="1"/>
          </p:cNvSpPr>
          <p:nvPr/>
        </p:nvSpPr>
        <p:spPr bwMode="auto">
          <a:xfrm>
            <a:off x="5435600" y="3429000"/>
            <a:ext cx="71438" cy="71438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83" name="AutoShape 115"/>
          <p:cNvSpPr>
            <a:spLocks noChangeArrowheads="1"/>
          </p:cNvSpPr>
          <p:nvPr/>
        </p:nvSpPr>
        <p:spPr bwMode="auto">
          <a:xfrm>
            <a:off x="5364163" y="3357563"/>
            <a:ext cx="71437" cy="71437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84" name="AutoShape 116"/>
          <p:cNvSpPr>
            <a:spLocks noChangeArrowheads="1"/>
          </p:cNvSpPr>
          <p:nvPr/>
        </p:nvSpPr>
        <p:spPr bwMode="auto">
          <a:xfrm>
            <a:off x="5508625" y="3284538"/>
            <a:ext cx="71438" cy="71437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85" name="AutoShape 117"/>
          <p:cNvSpPr>
            <a:spLocks noChangeArrowheads="1"/>
          </p:cNvSpPr>
          <p:nvPr/>
        </p:nvSpPr>
        <p:spPr bwMode="auto">
          <a:xfrm>
            <a:off x="5940425" y="3644900"/>
            <a:ext cx="71438" cy="71438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86" name="AutoShape 118"/>
          <p:cNvSpPr>
            <a:spLocks noChangeArrowheads="1"/>
          </p:cNvSpPr>
          <p:nvPr/>
        </p:nvSpPr>
        <p:spPr bwMode="auto">
          <a:xfrm>
            <a:off x="6227763" y="3933825"/>
            <a:ext cx="71437" cy="71438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87" name="AutoShape 119"/>
          <p:cNvSpPr>
            <a:spLocks noChangeArrowheads="1"/>
          </p:cNvSpPr>
          <p:nvPr/>
        </p:nvSpPr>
        <p:spPr bwMode="auto">
          <a:xfrm>
            <a:off x="6227763" y="3860800"/>
            <a:ext cx="71437" cy="71438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88" name="AutoShape 120"/>
          <p:cNvSpPr>
            <a:spLocks noChangeArrowheads="1"/>
          </p:cNvSpPr>
          <p:nvPr/>
        </p:nvSpPr>
        <p:spPr bwMode="auto">
          <a:xfrm>
            <a:off x="6300788" y="3860800"/>
            <a:ext cx="71437" cy="71438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89" name="AutoShape 121"/>
          <p:cNvSpPr>
            <a:spLocks noChangeArrowheads="1"/>
          </p:cNvSpPr>
          <p:nvPr/>
        </p:nvSpPr>
        <p:spPr bwMode="auto">
          <a:xfrm>
            <a:off x="6300788" y="3860800"/>
            <a:ext cx="71437" cy="71438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90" name="AutoShape 122"/>
          <p:cNvSpPr>
            <a:spLocks noChangeArrowheads="1"/>
          </p:cNvSpPr>
          <p:nvPr/>
        </p:nvSpPr>
        <p:spPr bwMode="auto">
          <a:xfrm>
            <a:off x="6300788" y="3933825"/>
            <a:ext cx="71437" cy="71438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91" name="AutoShape 123"/>
          <p:cNvSpPr>
            <a:spLocks noChangeArrowheads="1"/>
          </p:cNvSpPr>
          <p:nvPr/>
        </p:nvSpPr>
        <p:spPr bwMode="auto">
          <a:xfrm>
            <a:off x="6372225" y="3860800"/>
            <a:ext cx="71438" cy="71438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92" name="AutoShape 124"/>
          <p:cNvSpPr>
            <a:spLocks noChangeArrowheads="1"/>
          </p:cNvSpPr>
          <p:nvPr/>
        </p:nvSpPr>
        <p:spPr bwMode="auto">
          <a:xfrm>
            <a:off x="5940425" y="2997200"/>
            <a:ext cx="71438" cy="71438"/>
          </a:xfrm>
          <a:prstGeom prst="irregularSeal1">
            <a:avLst/>
          </a:prstGeom>
          <a:solidFill>
            <a:srgbClr val="FFFF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93" name="AutoShape 125"/>
          <p:cNvSpPr>
            <a:spLocks noChangeArrowheads="1"/>
          </p:cNvSpPr>
          <p:nvPr/>
        </p:nvSpPr>
        <p:spPr bwMode="auto">
          <a:xfrm>
            <a:off x="3635375" y="4292600"/>
            <a:ext cx="71438" cy="71438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94" name="AutoShape 126"/>
          <p:cNvSpPr>
            <a:spLocks noChangeArrowheads="1"/>
          </p:cNvSpPr>
          <p:nvPr/>
        </p:nvSpPr>
        <p:spPr bwMode="auto">
          <a:xfrm>
            <a:off x="3635375" y="4365625"/>
            <a:ext cx="71438" cy="71438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95" name="AutoShape 127"/>
          <p:cNvSpPr>
            <a:spLocks noChangeArrowheads="1"/>
          </p:cNvSpPr>
          <p:nvPr/>
        </p:nvSpPr>
        <p:spPr bwMode="auto">
          <a:xfrm>
            <a:off x="4500563" y="1989138"/>
            <a:ext cx="71437" cy="71437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96" name="AutoShape 128"/>
          <p:cNvSpPr>
            <a:spLocks noChangeArrowheads="1"/>
          </p:cNvSpPr>
          <p:nvPr/>
        </p:nvSpPr>
        <p:spPr bwMode="auto">
          <a:xfrm>
            <a:off x="4572000" y="2060575"/>
            <a:ext cx="71438" cy="71438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97" name="AutoShape 129"/>
          <p:cNvSpPr>
            <a:spLocks noChangeArrowheads="1"/>
          </p:cNvSpPr>
          <p:nvPr/>
        </p:nvSpPr>
        <p:spPr bwMode="auto">
          <a:xfrm>
            <a:off x="4643438" y="1916113"/>
            <a:ext cx="71437" cy="71437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98" name="AutoShape 130"/>
          <p:cNvSpPr>
            <a:spLocks noChangeArrowheads="1"/>
          </p:cNvSpPr>
          <p:nvPr/>
        </p:nvSpPr>
        <p:spPr bwMode="auto">
          <a:xfrm>
            <a:off x="4787900" y="2060575"/>
            <a:ext cx="71438" cy="71438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299" name="AutoShape 131"/>
          <p:cNvSpPr>
            <a:spLocks noChangeArrowheads="1"/>
          </p:cNvSpPr>
          <p:nvPr/>
        </p:nvSpPr>
        <p:spPr bwMode="auto">
          <a:xfrm>
            <a:off x="8305800" y="228600"/>
            <a:ext cx="71438" cy="71438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pic>
        <p:nvPicPr>
          <p:cNvPr id="7300" name="Picture 132" descr="Femmina adulta su gemm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9375" y="0"/>
            <a:ext cx="1292225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01" name="Rectangle 133"/>
          <p:cNvSpPr>
            <a:spLocks noChangeArrowheads="1"/>
          </p:cNvSpPr>
          <p:nvPr/>
        </p:nvSpPr>
        <p:spPr bwMode="auto">
          <a:xfrm>
            <a:off x="7620000" y="1158875"/>
            <a:ext cx="1524000" cy="369332"/>
          </a:xfrm>
          <a:prstGeom prst="rect">
            <a:avLst/>
          </a:prstGeom>
          <a:solidFill>
            <a:srgbClr val="99CC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it-IT" sz="900" i="1" dirty="0" err="1">
                <a:latin typeface="Arial"/>
                <a:cs typeface="Arial"/>
              </a:rPr>
              <a:t>photo</a:t>
            </a:r>
            <a:r>
              <a:rPr lang="it-IT" sz="900" i="1" dirty="0">
                <a:latin typeface="Arial"/>
                <a:cs typeface="Arial"/>
              </a:rPr>
              <a:t> </a:t>
            </a:r>
            <a:r>
              <a:rPr lang="it-IT" sz="900" i="1" dirty="0" err="1">
                <a:latin typeface="Arial"/>
                <a:cs typeface="Arial"/>
              </a:rPr>
              <a:t>by</a:t>
            </a:r>
            <a:r>
              <a:rPr lang="it-IT" sz="900" i="1" dirty="0">
                <a:latin typeface="Arial"/>
                <a:cs typeface="Arial"/>
              </a:rPr>
              <a:t> Giovanni </a:t>
            </a:r>
            <a:r>
              <a:rPr lang="it-IT" sz="900" i="1" dirty="0" err="1">
                <a:latin typeface="Arial"/>
                <a:cs typeface="Arial"/>
              </a:rPr>
              <a:t>Bosio</a:t>
            </a:r>
            <a:r>
              <a:rPr lang="it-IT" sz="900" i="1" dirty="0">
                <a:latin typeface="Arial"/>
                <a:cs typeface="Arial"/>
              </a:rPr>
              <a:t> e Gianfranco </a:t>
            </a:r>
            <a:r>
              <a:rPr lang="it-IT" sz="900" i="1" dirty="0" err="1">
                <a:latin typeface="Arial"/>
                <a:cs typeface="Arial"/>
              </a:rPr>
              <a:t>Brussino</a:t>
            </a:r>
            <a:endParaRPr lang="it-IT" sz="900" i="1" dirty="0">
              <a:latin typeface="Arial"/>
              <a:cs typeface="Arial"/>
            </a:endParaRPr>
          </a:p>
        </p:txBody>
      </p:sp>
      <p:sp>
        <p:nvSpPr>
          <p:cNvPr id="7302" name="AutoShape 134"/>
          <p:cNvSpPr>
            <a:spLocks noChangeArrowheads="1"/>
          </p:cNvSpPr>
          <p:nvPr/>
        </p:nvSpPr>
        <p:spPr bwMode="auto">
          <a:xfrm>
            <a:off x="7772400" y="762000"/>
            <a:ext cx="304800" cy="304800"/>
          </a:xfrm>
          <a:prstGeom prst="irregularSeal1">
            <a:avLst/>
          </a:prstGeom>
          <a:solidFill>
            <a:srgbClr val="FF00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autoUpdateAnimBg="0"/>
      <p:bldP spid="11268" grpId="0" autoUpdateAnimBg="0"/>
      <p:bldP spid="11269" grpId="0" autoUpdateAnimBg="0"/>
      <p:bldP spid="11281" grpId="0" autoUpdateAnimBg="0"/>
      <p:bldP spid="11282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Anonimo2"/>
          <p:cNvPicPr>
            <a:picLocks noChangeAspect="1" noChangeArrowheads="1"/>
          </p:cNvPicPr>
          <p:nvPr/>
        </p:nvPicPr>
        <p:blipFill>
          <a:blip r:embed="rId2" cstate="print"/>
          <a:srcRect b="47800"/>
          <a:stretch>
            <a:fillRect/>
          </a:stretch>
        </p:blipFill>
        <p:spPr bwMode="auto">
          <a:xfrm>
            <a:off x="684213" y="688975"/>
            <a:ext cx="7740650" cy="357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Anonimo2"/>
          <p:cNvPicPr>
            <a:picLocks noChangeAspect="1" noChangeArrowheads="1"/>
          </p:cNvPicPr>
          <p:nvPr/>
        </p:nvPicPr>
        <p:blipFill>
          <a:blip r:embed="rId2" cstate="print"/>
          <a:srcRect t="73321"/>
          <a:stretch>
            <a:fillRect/>
          </a:stretch>
        </p:blipFill>
        <p:spPr bwMode="auto">
          <a:xfrm>
            <a:off x="684213" y="4419600"/>
            <a:ext cx="77406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Anonimo3"/>
          <p:cNvPicPr>
            <a:picLocks noChangeAspect="1" noChangeArrowheads="1"/>
          </p:cNvPicPr>
          <p:nvPr/>
        </p:nvPicPr>
        <p:blipFill>
          <a:blip r:embed="rId2" cstate="print"/>
          <a:srcRect b="32968"/>
          <a:stretch>
            <a:fillRect/>
          </a:stretch>
        </p:blipFill>
        <p:spPr bwMode="auto">
          <a:xfrm>
            <a:off x="0" y="152400"/>
            <a:ext cx="9144000" cy="408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1066800" y="4520624"/>
            <a:ext cx="79248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70000" indent="-277200" algn="just">
              <a:buFont typeface="Wingdings" pitchFamily="2" charset="2"/>
              <a:buChar char="§"/>
            </a:pPr>
            <a:r>
              <a:rPr lang="it-IT" sz="1600" dirty="0" smtClean="0">
                <a:latin typeface="Times New Roman"/>
                <a:cs typeface="Times New Roman"/>
              </a:rPr>
              <a:t>mette </a:t>
            </a:r>
            <a:r>
              <a:rPr lang="it-IT" sz="1600" dirty="0">
                <a:latin typeface="Times New Roman"/>
                <a:cs typeface="Times New Roman"/>
              </a:rPr>
              <a:t>a disposizione la superficie per la costituzione del sito di moltiplicazione presso il vivaio forestale</a:t>
            </a:r>
            <a:r>
              <a:rPr lang="it-IT" sz="1600" dirty="0" smtClean="0">
                <a:latin typeface="Times New Roman"/>
                <a:cs typeface="Times New Roman"/>
              </a:rPr>
              <a:t> di </a:t>
            </a:r>
            <a:r>
              <a:rPr lang="it-IT" sz="1600" dirty="0" err="1">
                <a:latin typeface="Times New Roman"/>
                <a:cs typeface="Times New Roman"/>
              </a:rPr>
              <a:t>Crespano</a:t>
            </a:r>
            <a:r>
              <a:rPr lang="it-IT" sz="1600" dirty="0">
                <a:latin typeface="Times New Roman"/>
                <a:cs typeface="Times New Roman"/>
              </a:rPr>
              <a:t> del Grappa (TV)</a:t>
            </a:r>
          </a:p>
        </p:txBody>
      </p:sp>
      <p:pic>
        <p:nvPicPr>
          <p:cNvPr id="4" name="Picture 2" descr="Anonimo3"/>
          <p:cNvPicPr>
            <a:picLocks noChangeAspect="1" noChangeArrowheads="1"/>
          </p:cNvPicPr>
          <p:nvPr/>
        </p:nvPicPr>
        <p:blipFill>
          <a:blip r:embed="rId2" cstate="print"/>
          <a:srcRect t="72035"/>
          <a:stretch>
            <a:fillRect/>
          </a:stretch>
        </p:blipFill>
        <p:spPr bwMode="auto">
          <a:xfrm>
            <a:off x="0" y="5154612"/>
            <a:ext cx="9144000" cy="170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 bwMode="auto">
          <a:xfrm>
            <a:off x="0" y="76200"/>
            <a:ext cx="867645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Impatti sulle</a:t>
            </a:r>
            <a:r>
              <a:rPr kumimoji="0" lang="it-IT" sz="2000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comunità native di galligeni delle querce o altri parassitoidi?</a:t>
            </a: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2592" y="1219200"/>
            <a:ext cx="5472608" cy="2704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18"/>
          <p:cNvSpPr>
            <a:spLocks noChangeShapeType="1"/>
          </p:cNvSpPr>
          <p:nvPr/>
        </p:nvSpPr>
        <p:spPr bwMode="auto">
          <a:xfrm>
            <a:off x="0" y="762000"/>
            <a:ext cx="7524328" cy="0"/>
          </a:xfrm>
          <a:prstGeom prst="line">
            <a:avLst/>
          </a:prstGeom>
          <a:noFill/>
          <a:ln w="25400">
            <a:solidFill>
              <a:srgbClr val="000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sz="2400" dirty="0">
              <a:latin typeface="Arial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97276"/>
            <a:ext cx="4876800" cy="6463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>
            <a:lum bright="-11000" contrast="26000"/>
          </a:blip>
          <a:srcRect/>
          <a:stretch>
            <a:fillRect/>
          </a:stretch>
        </p:blipFill>
        <p:spPr bwMode="auto">
          <a:xfrm>
            <a:off x="2339752" y="1219200"/>
            <a:ext cx="4464496" cy="4949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 cstate="print">
            <a:lum bright="-8000" contrast="26000"/>
          </a:blip>
          <a:srcRect/>
          <a:stretch>
            <a:fillRect/>
          </a:stretch>
        </p:blipFill>
        <p:spPr bwMode="auto">
          <a:xfrm>
            <a:off x="228600" y="609600"/>
            <a:ext cx="8608705" cy="531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lum bright="-11000" contrast="17000"/>
          </a:blip>
          <a:srcRect/>
          <a:stretch>
            <a:fillRect/>
          </a:stretch>
        </p:blipFill>
        <p:spPr bwMode="auto">
          <a:xfrm>
            <a:off x="107504" y="2492896"/>
            <a:ext cx="8815873" cy="1632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0" y="2060575"/>
            <a:ext cx="9144000" cy="21097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dirty="0">
                <a:latin typeface="Arial"/>
                <a:cs typeface="Arial"/>
              </a:rPr>
              <a:t>RISULTATI del MONITORAGGIO</a:t>
            </a:r>
          </a:p>
          <a:p>
            <a:pPr algn="ctr">
              <a:spcBef>
                <a:spcPct val="50000"/>
              </a:spcBef>
            </a:pPr>
            <a:r>
              <a:rPr lang="it-IT" sz="2400" dirty="0">
                <a:latin typeface="Arial"/>
                <a:cs typeface="Arial"/>
              </a:rPr>
              <a:t> di </a:t>
            </a:r>
            <a:r>
              <a:rPr lang="it-IT" sz="2400" i="1" dirty="0">
                <a:latin typeface="Arial"/>
                <a:cs typeface="Arial"/>
              </a:rPr>
              <a:t>DRYOCOSMUS KURIPHILUS</a:t>
            </a:r>
            <a:r>
              <a:rPr lang="it-IT" sz="2400" dirty="0">
                <a:latin typeface="Arial"/>
                <a:cs typeface="Arial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it-IT" sz="2400" dirty="0">
                <a:latin typeface="Arial"/>
                <a:cs typeface="Arial"/>
              </a:rPr>
              <a:t>NELLA REGIONE VENETO </a:t>
            </a:r>
          </a:p>
          <a:p>
            <a:pPr algn="ctr">
              <a:spcBef>
                <a:spcPct val="50000"/>
              </a:spcBef>
            </a:pPr>
            <a:r>
              <a:rPr lang="it-IT" sz="2400" dirty="0">
                <a:latin typeface="Arial"/>
                <a:cs typeface="Arial"/>
              </a:rPr>
              <a:t>2007-2008-2009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03250"/>
            <a:ext cx="9144000" cy="746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914400" y="5715000"/>
            <a:ext cx="2286000" cy="939800"/>
          </a:xfrm>
          <a:prstGeom prst="rect">
            <a:avLst/>
          </a:prstGeom>
          <a:solidFill>
            <a:srgbClr val="EEFBBD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lIns="5220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1000" b="1" dirty="0">
                <a:latin typeface="Arial"/>
                <a:cs typeface="Arial"/>
              </a:rPr>
              <a:t>FORESTS OF CHESTNUT</a:t>
            </a:r>
          </a:p>
          <a:p>
            <a:pPr eaLnBrk="0" hangingPunct="0">
              <a:spcBef>
                <a:spcPct val="50000"/>
              </a:spcBef>
            </a:pPr>
            <a:r>
              <a:rPr lang="it-IT" sz="1000" b="1" dirty="0">
                <a:latin typeface="Arial"/>
                <a:cs typeface="Arial"/>
              </a:rPr>
              <a:t>NURSERIES INSPECTED </a:t>
            </a:r>
          </a:p>
          <a:p>
            <a:pPr eaLnBrk="0" hangingPunct="0">
              <a:spcBef>
                <a:spcPct val="50000"/>
              </a:spcBef>
            </a:pPr>
            <a:r>
              <a:rPr lang="it-IT" sz="1000" b="1" dirty="0">
                <a:latin typeface="Arial"/>
                <a:cs typeface="Arial"/>
              </a:rPr>
              <a:t>POSITIVE SAMPLES</a:t>
            </a:r>
          </a:p>
          <a:p>
            <a:pPr eaLnBrk="0" hangingPunct="0">
              <a:spcBef>
                <a:spcPct val="50000"/>
              </a:spcBef>
            </a:pPr>
            <a:r>
              <a:rPr lang="it-IT" sz="1000" b="1" dirty="0">
                <a:latin typeface="Arial"/>
                <a:cs typeface="Arial"/>
              </a:rPr>
              <a:t>NEGATIVE SAMPLES</a:t>
            </a:r>
          </a:p>
        </p:txBody>
      </p:sp>
      <p:sp>
        <p:nvSpPr>
          <p:cNvPr id="9220" name="Oval 4"/>
          <p:cNvSpPr>
            <a:spLocks noChangeArrowheads="1"/>
          </p:cNvSpPr>
          <p:nvPr/>
        </p:nvSpPr>
        <p:spPr bwMode="auto">
          <a:xfrm>
            <a:off x="4452938" y="1211263"/>
            <a:ext cx="136525" cy="1285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1012825" y="5746750"/>
            <a:ext cx="206375" cy="19685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9222" name="Oval 6"/>
          <p:cNvSpPr>
            <a:spLocks noChangeArrowheads="1"/>
          </p:cNvSpPr>
          <p:nvPr/>
        </p:nvSpPr>
        <p:spPr bwMode="auto">
          <a:xfrm>
            <a:off x="1082675" y="6019800"/>
            <a:ext cx="136525" cy="128588"/>
          </a:xfrm>
          <a:prstGeom prst="ellipse">
            <a:avLst/>
          </a:prstGeom>
          <a:solidFill>
            <a:srgbClr val="80008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9223" name="Oval 7"/>
          <p:cNvSpPr>
            <a:spLocks noChangeArrowheads="1"/>
          </p:cNvSpPr>
          <p:nvPr/>
        </p:nvSpPr>
        <p:spPr bwMode="auto">
          <a:xfrm flipH="1">
            <a:off x="4316413" y="1274763"/>
            <a:ext cx="134937" cy="1301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9224" name="Oval 8"/>
          <p:cNvSpPr>
            <a:spLocks noChangeArrowheads="1"/>
          </p:cNvSpPr>
          <p:nvPr/>
        </p:nvSpPr>
        <p:spPr bwMode="auto">
          <a:xfrm flipH="1">
            <a:off x="4316413" y="1535113"/>
            <a:ext cx="134937" cy="1301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9225" name="Oval 9"/>
          <p:cNvSpPr>
            <a:spLocks noChangeArrowheads="1"/>
          </p:cNvSpPr>
          <p:nvPr/>
        </p:nvSpPr>
        <p:spPr bwMode="auto">
          <a:xfrm flipH="1">
            <a:off x="4587875" y="1274763"/>
            <a:ext cx="134938" cy="1301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9226" name="Oval 10"/>
          <p:cNvSpPr>
            <a:spLocks noChangeArrowheads="1"/>
          </p:cNvSpPr>
          <p:nvPr/>
        </p:nvSpPr>
        <p:spPr bwMode="auto">
          <a:xfrm flipH="1">
            <a:off x="2346325" y="2571750"/>
            <a:ext cx="133350" cy="128588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9227" name="Oval 11"/>
          <p:cNvSpPr>
            <a:spLocks noChangeArrowheads="1"/>
          </p:cNvSpPr>
          <p:nvPr/>
        </p:nvSpPr>
        <p:spPr bwMode="auto">
          <a:xfrm flipH="1">
            <a:off x="2073275" y="2312988"/>
            <a:ext cx="134938" cy="1301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9228" name="Oval 12"/>
          <p:cNvSpPr>
            <a:spLocks noChangeArrowheads="1"/>
          </p:cNvSpPr>
          <p:nvPr/>
        </p:nvSpPr>
        <p:spPr bwMode="auto">
          <a:xfrm flipH="1">
            <a:off x="1731963" y="2700338"/>
            <a:ext cx="134937" cy="1301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9229" name="Oval 13"/>
          <p:cNvSpPr>
            <a:spLocks noChangeArrowheads="1"/>
          </p:cNvSpPr>
          <p:nvPr/>
        </p:nvSpPr>
        <p:spPr bwMode="auto">
          <a:xfrm flipH="1">
            <a:off x="576263" y="2182813"/>
            <a:ext cx="134937" cy="1301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9230" name="Oval 14"/>
          <p:cNvSpPr>
            <a:spLocks noChangeArrowheads="1"/>
          </p:cNvSpPr>
          <p:nvPr/>
        </p:nvSpPr>
        <p:spPr bwMode="auto">
          <a:xfrm flipH="1">
            <a:off x="509588" y="2182813"/>
            <a:ext cx="134937" cy="1301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9231" name="Oval 15"/>
          <p:cNvSpPr>
            <a:spLocks noChangeArrowheads="1"/>
          </p:cNvSpPr>
          <p:nvPr/>
        </p:nvSpPr>
        <p:spPr bwMode="auto">
          <a:xfrm flipH="1">
            <a:off x="509588" y="2312988"/>
            <a:ext cx="134937" cy="1301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9232" name="Oval 16"/>
          <p:cNvSpPr>
            <a:spLocks noChangeArrowheads="1"/>
          </p:cNvSpPr>
          <p:nvPr/>
        </p:nvSpPr>
        <p:spPr bwMode="auto">
          <a:xfrm flipH="1">
            <a:off x="442913" y="2312988"/>
            <a:ext cx="133350" cy="1301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9233" name="Oval 17"/>
          <p:cNvSpPr>
            <a:spLocks noChangeArrowheads="1"/>
          </p:cNvSpPr>
          <p:nvPr/>
        </p:nvSpPr>
        <p:spPr bwMode="auto">
          <a:xfrm flipH="1">
            <a:off x="576263" y="2376488"/>
            <a:ext cx="134937" cy="1301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9234" name="Oval 18"/>
          <p:cNvSpPr>
            <a:spLocks noChangeArrowheads="1"/>
          </p:cNvSpPr>
          <p:nvPr/>
        </p:nvSpPr>
        <p:spPr bwMode="auto">
          <a:xfrm flipH="1">
            <a:off x="442913" y="2312988"/>
            <a:ext cx="133350" cy="1301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9235" name="Oval 19"/>
          <p:cNvSpPr>
            <a:spLocks noChangeArrowheads="1"/>
          </p:cNvSpPr>
          <p:nvPr/>
        </p:nvSpPr>
        <p:spPr bwMode="auto">
          <a:xfrm flipH="1">
            <a:off x="576263" y="2376488"/>
            <a:ext cx="134937" cy="1301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9236" name="Oval 20"/>
          <p:cNvSpPr>
            <a:spLocks noChangeArrowheads="1"/>
          </p:cNvSpPr>
          <p:nvPr/>
        </p:nvSpPr>
        <p:spPr bwMode="auto">
          <a:xfrm flipH="1">
            <a:off x="849313" y="2312988"/>
            <a:ext cx="134937" cy="1301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9237" name="Oval 21"/>
          <p:cNvSpPr>
            <a:spLocks noChangeArrowheads="1"/>
          </p:cNvSpPr>
          <p:nvPr/>
        </p:nvSpPr>
        <p:spPr bwMode="auto">
          <a:xfrm flipH="1">
            <a:off x="781050" y="2376488"/>
            <a:ext cx="134938" cy="1301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9238" name="Oval 22"/>
          <p:cNvSpPr>
            <a:spLocks noChangeArrowheads="1"/>
          </p:cNvSpPr>
          <p:nvPr/>
        </p:nvSpPr>
        <p:spPr bwMode="auto">
          <a:xfrm flipH="1">
            <a:off x="781050" y="2376488"/>
            <a:ext cx="134938" cy="1301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9239" name="Oval 23"/>
          <p:cNvSpPr>
            <a:spLocks noChangeArrowheads="1"/>
          </p:cNvSpPr>
          <p:nvPr/>
        </p:nvSpPr>
        <p:spPr bwMode="auto">
          <a:xfrm flipH="1">
            <a:off x="1462088" y="2636838"/>
            <a:ext cx="133350" cy="1301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9240" name="Oval 24"/>
          <p:cNvSpPr>
            <a:spLocks noChangeArrowheads="1"/>
          </p:cNvSpPr>
          <p:nvPr/>
        </p:nvSpPr>
        <p:spPr bwMode="auto">
          <a:xfrm flipH="1">
            <a:off x="2346325" y="2830513"/>
            <a:ext cx="133350" cy="1301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9241" name="Oval 25"/>
          <p:cNvSpPr>
            <a:spLocks noChangeArrowheads="1"/>
          </p:cNvSpPr>
          <p:nvPr/>
        </p:nvSpPr>
        <p:spPr bwMode="auto">
          <a:xfrm flipH="1">
            <a:off x="2346325" y="2960688"/>
            <a:ext cx="133350" cy="1301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9242" name="Oval 26"/>
          <p:cNvSpPr>
            <a:spLocks noChangeArrowheads="1"/>
          </p:cNvSpPr>
          <p:nvPr/>
        </p:nvSpPr>
        <p:spPr bwMode="auto">
          <a:xfrm flipH="1">
            <a:off x="4452938" y="1081088"/>
            <a:ext cx="134937" cy="1301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9243" name="Line 27"/>
          <p:cNvSpPr>
            <a:spLocks noChangeShapeType="1"/>
          </p:cNvSpPr>
          <p:nvPr/>
        </p:nvSpPr>
        <p:spPr bwMode="auto">
          <a:xfrm flipH="1" flipV="1">
            <a:off x="4572000" y="1341438"/>
            <a:ext cx="2087563" cy="21590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sv-SE" dirty="0">
              <a:latin typeface="Arial"/>
              <a:cs typeface="Arial"/>
            </a:endParaRPr>
          </a:p>
        </p:txBody>
      </p:sp>
      <p:sp>
        <p:nvSpPr>
          <p:cNvPr id="9244" name="Oval 28"/>
          <p:cNvSpPr>
            <a:spLocks noChangeArrowheads="1"/>
          </p:cNvSpPr>
          <p:nvPr/>
        </p:nvSpPr>
        <p:spPr bwMode="auto">
          <a:xfrm flipH="1">
            <a:off x="1084263" y="6499225"/>
            <a:ext cx="134937" cy="1301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9245" name="Rectangle 29"/>
          <p:cNvSpPr>
            <a:spLocks noChangeArrowheads="1"/>
          </p:cNvSpPr>
          <p:nvPr/>
        </p:nvSpPr>
        <p:spPr bwMode="auto">
          <a:xfrm>
            <a:off x="6477000" y="3500438"/>
            <a:ext cx="2271713" cy="1754327"/>
          </a:xfrm>
          <a:prstGeom prst="rect">
            <a:avLst/>
          </a:prstGeom>
          <a:solidFill>
            <a:srgbClr val="00008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dirty="0">
                <a:solidFill>
                  <a:schemeClr val="bg1"/>
                </a:solidFill>
                <a:latin typeface="Arial"/>
                <a:cs typeface="Arial"/>
              </a:rPr>
              <a:t>18 maggio 2007 Primo ritrovamento di </a:t>
            </a:r>
            <a:r>
              <a:rPr lang="it-IT" i="1" dirty="0" err="1">
                <a:solidFill>
                  <a:schemeClr val="bg1"/>
                </a:solidFill>
                <a:latin typeface="Arial"/>
                <a:cs typeface="Arial"/>
              </a:rPr>
              <a:t>Dryocosmus</a:t>
            </a:r>
            <a:r>
              <a:rPr lang="it-IT" i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it-IT" i="1" dirty="0" err="1">
                <a:solidFill>
                  <a:schemeClr val="bg1"/>
                </a:solidFill>
                <a:latin typeface="Arial"/>
                <a:cs typeface="Arial"/>
              </a:rPr>
              <a:t>kuriphilus</a:t>
            </a:r>
            <a:r>
              <a:rPr lang="it-IT" dirty="0">
                <a:solidFill>
                  <a:schemeClr val="bg1"/>
                </a:solidFill>
                <a:latin typeface="Arial"/>
                <a:cs typeface="Arial"/>
              </a:rPr>
              <a:t> (Comune di  </a:t>
            </a:r>
            <a:r>
              <a:rPr lang="it-IT" dirty="0" err="1">
                <a:solidFill>
                  <a:schemeClr val="bg1"/>
                </a:solidFill>
                <a:latin typeface="Arial"/>
                <a:cs typeface="Arial"/>
              </a:rPr>
              <a:t>Cavaso</a:t>
            </a:r>
            <a:r>
              <a:rPr lang="it-IT" dirty="0">
                <a:solidFill>
                  <a:schemeClr val="bg1"/>
                </a:solidFill>
                <a:latin typeface="Arial"/>
                <a:cs typeface="Arial"/>
              </a:rPr>
              <a:t> del Tomba - TV)</a:t>
            </a:r>
          </a:p>
        </p:txBody>
      </p:sp>
      <p:sp>
        <p:nvSpPr>
          <p:cNvPr id="9247" name="Oval 31"/>
          <p:cNvSpPr>
            <a:spLocks noChangeArrowheads="1"/>
          </p:cNvSpPr>
          <p:nvPr/>
        </p:nvSpPr>
        <p:spPr bwMode="auto">
          <a:xfrm>
            <a:off x="4114800" y="838200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9248" name="Text Box 32"/>
          <p:cNvSpPr txBox="1">
            <a:spLocks noChangeArrowheads="1"/>
          </p:cNvSpPr>
          <p:nvPr/>
        </p:nvSpPr>
        <p:spPr bwMode="auto">
          <a:xfrm>
            <a:off x="3200400" y="5715000"/>
            <a:ext cx="2057400" cy="954107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sz="1400" b="1" dirty="0" err="1">
                <a:latin typeface="Arial"/>
                <a:cs typeface="Arial"/>
              </a:rPr>
              <a:t>Inspected</a:t>
            </a:r>
            <a:r>
              <a:rPr lang="it-IT" sz="1400" b="1" dirty="0">
                <a:latin typeface="Arial"/>
                <a:cs typeface="Arial"/>
              </a:rPr>
              <a:t> </a:t>
            </a:r>
            <a:r>
              <a:rPr lang="it-IT" sz="1400" b="1" dirty="0" err="1">
                <a:latin typeface="Arial"/>
                <a:cs typeface="Arial"/>
              </a:rPr>
              <a:t>locations</a:t>
            </a:r>
            <a:r>
              <a:rPr lang="it-IT" sz="1400" b="1" dirty="0">
                <a:latin typeface="Arial"/>
                <a:cs typeface="Arial"/>
              </a:rPr>
              <a:t> on </a:t>
            </a:r>
            <a:r>
              <a:rPr lang="it-IT" sz="1400" b="1" i="1" dirty="0" err="1">
                <a:latin typeface="Arial"/>
                <a:cs typeface="Arial"/>
              </a:rPr>
              <a:t>Dryocosmus</a:t>
            </a:r>
            <a:r>
              <a:rPr lang="it-IT" sz="1400" b="1" i="1" dirty="0">
                <a:latin typeface="Arial"/>
                <a:cs typeface="Arial"/>
              </a:rPr>
              <a:t> </a:t>
            </a:r>
            <a:r>
              <a:rPr lang="it-IT" sz="1400" b="1" i="1" dirty="0" err="1">
                <a:latin typeface="Arial"/>
                <a:cs typeface="Arial"/>
              </a:rPr>
              <a:t>kuriphilus</a:t>
            </a:r>
            <a:r>
              <a:rPr lang="it-IT" sz="1400" b="1" dirty="0">
                <a:latin typeface="Arial"/>
                <a:cs typeface="Arial"/>
              </a:rPr>
              <a:t> in Veneto </a:t>
            </a:r>
            <a:r>
              <a:rPr lang="it-IT" sz="1400" b="1" dirty="0" err="1">
                <a:latin typeface="Arial"/>
                <a:cs typeface="Arial"/>
              </a:rPr>
              <a:t>Region</a:t>
            </a:r>
            <a:r>
              <a:rPr lang="it-IT" sz="1400" b="1" dirty="0">
                <a:latin typeface="Arial"/>
                <a:cs typeface="Arial"/>
              </a:rPr>
              <a:t> in 2007</a:t>
            </a:r>
          </a:p>
        </p:txBody>
      </p:sp>
      <p:sp>
        <p:nvSpPr>
          <p:cNvPr id="15393" name="AutoShape 33"/>
          <p:cNvSpPr>
            <a:spLocks noChangeArrowheads="1"/>
          </p:cNvSpPr>
          <p:nvPr/>
        </p:nvSpPr>
        <p:spPr bwMode="auto">
          <a:xfrm>
            <a:off x="1066800" y="6172200"/>
            <a:ext cx="228600" cy="228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 dirty="0">
              <a:latin typeface="Arial"/>
              <a:cs typeface="Arial"/>
            </a:endParaRPr>
          </a:p>
        </p:txBody>
      </p:sp>
      <p:sp>
        <p:nvSpPr>
          <p:cNvPr id="15394" name="AutoShape 34"/>
          <p:cNvSpPr>
            <a:spLocks noChangeArrowheads="1"/>
          </p:cNvSpPr>
          <p:nvPr/>
        </p:nvSpPr>
        <p:spPr bwMode="auto">
          <a:xfrm>
            <a:off x="4419600" y="1143000"/>
            <a:ext cx="228600" cy="228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 dirty="0">
              <a:latin typeface="Arial"/>
              <a:cs typeface="Arial"/>
            </a:endParaRPr>
          </a:p>
        </p:txBody>
      </p:sp>
      <p:sp>
        <p:nvSpPr>
          <p:cNvPr id="9251" name="AutoShape 35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8200" y="5943600"/>
            <a:ext cx="304800" cy="304800"/>
          </a:xfrm>
          <a:prstGeom prst="actionButtonBlank">
            <a:avLst/>
          </a:prstGeom>
          <a:noFill/>
          <a:ln w="9525">
            <a:solidFill>
              <a:srgbClr val="33CC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9252" name="Text Box 36"/>
          <p:cNvSpPr txBox="1">
            <a:spLocks noChangeArrowheads="1"/>
          </p:cNvSpPr>
          <p:nvPr/>
        </p:nvSpPr>
        <p:spPr bwMode="auto">
          <a:xfrm>
            <a:off x="0" y="-25400"/>
            <a:ext cx="9144000" cy="406400"/>
          </a:xfrm>
          <a:prstGeom prst="rect">
            <a:avLst/>
          </a:prstGeom>
          <a:solidFill>
            <a:srgbClr val="CCFF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000" b="1" dirty="0">
                <a:solidFill>
                  <a:srgbClr val="FF0000"/>
                </a:solidFill>
                <a:latin typeface="Arial"/>
                <a:cs typeface="Arial"/>
              </a:rPr>
              <a:t>2007</a:t>
            </a:r>
            <a:endParaRPr lang="it-IT" sz="2000" b="1" dirty="0">
              <a:latin typeface="Arial"/>
              <a:cs typeface="Arial"/>
            </a:endParaRPr>
          </a:p>
        </p:txBody>
      </p:sp>
      <p:pic>
        <p:nvPicPr>
          <p:cNvPr id="9253" name="Picture 37" descr="barra_col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50800"/>
            <a:ext cx="23622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Nuova immagine (1)"/>
          <p:cNvPicPr>
            <a:picLocks noChangeAspect="1" noChangeArrowheads="1"/>
          </p:cNvPicPr>
          <p:nvPr/>
        </p:nvPicPr>
        <p:blipFill>
          <a:blip r:embed="rId2" cstate="print"/>
          <a:srcRect l="30833" t="6372" r="23333" b="34954"/>
          <a:stretch>
            <a:fillRect/>
          </a:stretch>
        </p:blipFill>
        <p:spPr bwMode="auto">
          <a:xfrm>
            <a:off x="2438400" y="1600200"/>
            <a:ext cx="41910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228600" y="623888"/>
            <a:ext cx="8763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dirty="0">
                <a:latin typeface="Arial"/>
                <a:cs typeface="Arial"/>
              </a:rPr>
              <a:t>Le femmine di </a:t>
            </a:r>
            <a:r>
              <a:rPr lang="it-IT" i="1" dirty="0" err="1">
                <a:latin typeface="Arial"/>
                <a:cs typeface="Arial"/>
              </a:rPr>
              <a:t>Dryocosmus</a:t>
            </a:r>
            <a:r>
              <a:rPr lang="it-IT" i="1" dirty="0">
                <a:latin typeface="Arial"/>
                <a:cs typeface="Arial"/>
              </a:rPr>
              <a:t> </a:t>
            </a:r>
            <a:r>
              <a:rPr lang="it-IT" i="1" dirty="0" err="1">
                <a:latin typeface="Arial"/>
                <a:cs typeface="Arial"/>
              </a:rPr>
              <a:t>K</a:t>
            </a:r>
            <a:r>
              <a:rPr lang="it-IT" dirty="0">
                <a:latin typeface="Arial"/>
                <a:cs typeface="Arial"/>
              </a:rPr>
              <a:t>. non erano ancora fuoriuscite dalle </a:t>
            </a:r>
            <a:r>
              <a:rPr lang="it-IT" dirty="0" err="1">
                <a:latin typeface="Arial"/>
                <a:cs typeface="Arial"/>
              </a:rPr>
              <a:t>galle</a:t>
            </a:r>
            <a:endParaRPr lang="it-IT" dirty="0">
              <a:latin typeface="Arial"/>
              <a:cs typeface="Arial"/>
            </a:endParaRP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6400"/>
          </a:xfrm>
          <a:prstGeom prst="rect">
            <a:avLst/>
          </a:prstGeom>
          <a:solidFill>
            <a:srgbClr val="CCFF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000" b="1" dirty="0">
                <a:solidFill>
                  <a:srgbClr val="FF0000"/>
                </a:solidFill>
                <a:latin typeface="Arial"/>
                <a:cs typeface="Arial"/>
              </a:rPr>
              <a:t>18 maggio 2007</a:t>
            </a:r>
            <a:endParaRPr lang="it-IT" sz="2000" b="1" dirty="0">
              <a:latin typeface="Arial"/>
              <a:cs typeface="Arial"/>
            </a:endParaRPr>
          </a:p>
        </p:txBody>
      </p:sp>
      <p:pic>
        <p:nvPicPr>
          <p:cNvPr id="10245" name="Picture 5" descr="barra_col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50800"/>
            <a:ext cx="23622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4876800" y="1828800"/>
            <a:ext cx="914400" cy="304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sz="1400" dirty="0">
                <a:latin typeface="Arial"/>
                <a:cs typeface="Arial"/>
              </a:rPr>
              <a:t>larve</a:t>
            </a:r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 flipH="1">
            <a:off x="4419600" y="2133600"/>
            <a:ext cx="685800" cy="17526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sm" len="sm"/>
          </a:ln>
          <a:effectLst/>
        </p:spPr>
        <p:txBody>
          <a:bodyPr wrap="none"/>
          <a:lstStyle/>
          <a:p>
            <a:endParaRPr lang="sv-SE" dirty="0">
              <a:latin typeface="Arial"/>
              <a:cs typeface="Arial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dirty="0">
                <a:latin typeface="Arial"/>
                <a:cs typeface="Arial"/>
              </a:rPr>
              <a:t>24 maggio </a:t>
            </a:r>
            <a:r>
              <a:rPr lang="it-IT" sz="2000" dirty="0" smtClean="0">
                <a:latin typeface="Arial"/>
                <a:cs typeface="Arial"/>
              </a:rPr>
              <a:t>2007</a:t>
            </a:r>
          </a:p>
          <a:p>
            <a:pPr>
              <a:spcBef>
                <a:spcPct val="50000"/>
              </a:spcBef>
            </a:pPr>
            <a:r>
              <a:rPr lang="it-IT" sz="2000" dirty="0" smtClean="0">
                <a:latin typeface="Arial"/>
                <a:cs typeface="Arial"/>
              </a:rPr>
              <a:t>Avvio </a:t>
            </a:r>
            <a:r>
              <a:rPr lang="it-IT" sz="2000" dirty="0">
                <a:latin typeface="Arial"/>
                <a:cs typeface="Arial"/>
              </a:rPr>
              <a:t>di immediate pratiche </a:t>
            </a:r>
            <a:r>
              <a:rPr lang="it-IT" sz="2000" dirty="0" err="1">
                <a:latin typeface="Arial"/>
                <a:cs typeface="Arial"/>
              </a:rPr>
              <a:t>eradicative</a:t>
            </a:r>
            <a:r>
              <a:rPr lang="it-IT" sz="2000" dirty="0">
                <a:latin typeface="Arial"/>
                <a:cs typeface="Arial"/>
              </a:rPr>
              <a:t> attuate tramite una severa potatura dei soggetti riscontrati colpiti e la distruzione sul posto tramite bruciatura del materiale di </a:t>
            </a:r>
            <a:r>
              <a:rPr lang="it-IT" sz="2000" dirty="0" smtClean="0">
                <a:latin typeface="Arial"/>
                <a:cs typeface="Arial"/>
              </a:rPr>
              <a:t>risulta</a:t>
            </a:r>
          </a:p>
          <a:p>
            <a:pPr>
              <a:spcBef>
                <a:spcPct val="50000"/>
              </a:spcBef>
            </a:pPr>
            <a:r>
              <a:rPr lang="it-IT" sz="2000" dirty="0" smtClean="0">
                <a:latin typeface="Arial"/>
                <a:cs typeface="Arial"/>
              </a:rPr>
              <a:t>Pubblicazione </a:t>
            </a:r>
            <a:r>
              <a:rPr lang="it-IT" sz="2000" dirty="0">
                <a:latin typeface="Arial"/>
                <a:cs typeface="Arial"/>
              </a:rPr>
              <a:t>di un decreto regionale di lotta da parte del Servizio Fitosanitario a miglior definizione di interventi ed </a:t>
            </a:r>
            <a:r>
              <a:rPr lang="it-IT" sz="2000" dirty="0" smtClean="0">
                <a:latin typeface="Arial"/>
                <a:cs typeface="Arial"/>
              </a:rPr>
              <a:t>obblighi </a:t>
            </a:r>
            <a:endParaRPr lang="it-IT" sz="2000" dirty="0">
              <a:latin typeface="Arial"/>
              <a:cs typeface="Arial"/>
            </a:endParaRPr>
          </a:p>
        </p:txBody>
      </p:sp>
      <p:pic>
        <p:nvPicPr>
          <p:cNvPr id="11269" name="Picture 5" descr="DSCF0200"/>
          <p:cNvPicPr>
            <a:picLocks noChangeAspect="1" noChangeArrowheads="1"/>
          </p:cNvPicPr>
          <p:nvPr/>
        </p:nvPicPr>
        <p:blipFill>
          <a:blip r:embed="rId2" cstate="print"/>
          <a:srcRect t="6061" b="15152"/>
          <a:stretch>
            <a:fillRect/>
          </a:stretch>
        </p:blipFill>
        <p:spPr bwMode="auto">
          <a:xfrm>
            <a:off x="3074068" y="3200400"/>
            <a:ext cx="2995863" cy="3203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4479925" y="3048000"/>
            <a:ext cx="1841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GB" sz="44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pic>
        <p:nvPicPr>
          <p:cNvPr id="12291" name="Picture 3" descr="Focolai Dryocosmus 20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0" y="-6038850"/>
            <a:ext cx="9283700" cy="138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Oval 4"/>
          <p:cNvSpPr>
            <a:spLocks noChangeArrowheads="1"/>
          </p:cNvSpPr>
          <p:nvPr/>
        </p:nvSpPr>
        <p:spPr bwMode="auto">
          <a:xfrm flipH="1">
            <a:off x="1042988" y="2636838"/>
            <a:ext cx="142875" cy="1444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12293" name="Oval 5"/>
          <p:cNvSpPr>
            <a:spLocks noChangeArrowheads="1"/>
          </p:cNvSpPr>
          <p:nvPr/>
        </p:nvSpPr>
        <p:spPr bwMode="auto">
          <a:xfrm flipH="1">
            <a:off x="1116013" y="2492375"/>
            <a:ext cx="142875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12294" name="Oval 6"/>
          <p:cNvSpPr>
            <a:spLocks noChangeArrowheads="1"/>
          </p:cNvSpPr>
          <p:nvPr/>
        </p:nvSpPr>
        <p:spPr bwMode="auto">
          <a:xfrm flipH="1">
            <a:off x="1692275" y="2708275"/>
            <a:ext cx="142875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12295" name="Oval 7"/>
          <p:cNvSpPr>
            <a:spLocks noChangeArrowheads="1"/>
          </p:cNvSpPr>
          <p:nvPr/>
        </p:nvSpPr>
        <p:spPr bwMode="auto">
          <a:xfrm flipH="1">
            <a:off x="2484438" y="2997200"/>
            <a:ext cx="142875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12296" name="Oval 8"/>
          <p:cNvSpPr>
            <a:spLocks noChangeArrowheads="1"/>
          </p:cNvSpPr>
          <p:nvPr/>
        </p:nvSpPr>
        <p:spPr bwMode="auto">
          <a:xfrm flipH="1">
            <a:off x="2843213" y="2565400"/>
            <a:ext cx="142875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12297" name="Oval 9"/>
          <p:cNvSpPr>
            <a:spLocks noChangeArrowheads="1"/>
          </p:cNvSpPr>
          <p:nvPr/>
        </p:nvSpPr>
        <p:spPr bwMode="auto">
          <a:xfrm flipH="1">
            <a:off x="4932363" y="1196975"/>
            <a:ext cx="142875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12298" name="Oval 10"/>
          <p:cNvSpPr>
            <a:spLocks noChangeArrowheads="1"/>
          </p:cNvSpPr>
          <p:nvPr/>
        </p:nvSpPr>
        <p:spPr bwMode="auto">
          <a:xfrm flipH="1">
            <a:off x="3924300" y="1844675"/>
            <a:ext cx="142875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12299" name="Oval 11"/>
          <p:cNvSpPr>
            <a:spLocks noChangeArrowheads="1"/>
          </p:cNvSpPr>
          <p:nvPr/>
        </p:nvSpPr>
        <p:spPr bwMode="auto">
          <a:xfrm flipH="1">
            <a:off x="4067175" y="3933825"/>
            <a:ext cx="142875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12300" name="Oval 12"/>
          <p:cNvSpPr>
            <a:spLocks noChangeArrowheads="1"/>
          </p:cNvSpPr>
          <p:nvPr/>
        </p:nvSpPr>
        <p:spPr bwMode="auto">
          <a:xfrm flipH="1">
            <a:off x="4067175" y="4149725"/>
            <a:ext cx="142875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12301" name="Oval 13"/>
          <p:cNvSpPr>
            <a:spLocks noChangeArrowheads="1"/>
          </p:cNvSpPr>
          <p:nvPr/>
        </p:nvSpPr>
        <p:spPr bwMode="auto">
          <a:xfrm flipH="1">
            <a:off x="3851275" y="3789363"/>
            <a:ext cx="142875" cy="1444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12302" name="Oval 14"/>
          <p:cNvSpPr>
            <a:spLocks noChangeArrowheads="1"/>
          </p:cNvSpPr>
          <p:nvPr/>
        </p:nvSpPr>
        <p:spPr bwMode="auto">
          <a:xfrm flipH="1">
            <a:off x="2124075" y="3068638"/>
            <a:ext cx="142875" cy="1444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12303" name="Oval 15"/>
          <p:cNvSpPr>
            <a:spLocks noChangeArrowheads="1"/>
          </p:cNvSpPr>
          <p:nvPr/>
        </p:nvSpPr>
        <p:spPr bwMode="auto">
          <a:xfrm flipH="1">
            <a:off x="3419475" y="3429000"/>
            <a:ext cx="142875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12304" name="Oval 16"/>
          <p:cNvSpPr>
            <a:spLocks noChangeArrowheads="1"/>
          </p:cNvSpPr>
          <p:nvPr/>
        </p:nvSpPr>
        <p:spPr bwMode="auto">
          <a:xfrm flipH="1">
            <a:off x="3203575" y="3213100"/>
            <a:ext cx="142875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12305" name="Oval 17"/>
          <p:cNvSpPr>
            <a:spLocks noChangeArrowheads="1"/>
          </p:cNvSpPr>
          <p:nvPr/>
        </p:nvSpPr>
        <p:spPr bwMode="auto">
          <a:xfrm flipH="1">
            <a:off x="2700338" y="3213100"/>
            <a:ext cx="142875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12306" name="Oval 18"/>
          <p:cNvSpPr>
            <a:spLocks noChangeArrowheads="1"/>
          </p:cNvSpPr>
          <p:nvPr/>
        </p:nvSpPr>
        <p:spPr bwMode="auto">
          <a:xfrm flipH="1">
            <a:off x="2771775" y="2852738"/>
            <a:ext cx="142875" cy="1444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12307" name="Oval 19"/>
          <p:cNvSpPr>
            <a:spLocks noChangeArrowheads="1"/>
          </p:cNvSpPr>
          <p:nvPr/>
        </p:nvSpPr>
        <p:spPr bwMode="auto">
          <a:xfrm flipH="1">
            <a:off x="4427538" y="1844675"/>
            <a:ext cx="142875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12308" name="Oval 20"/>
          <p:cNvSpPr>
            <a:spLocks noChangeArrowheads="1"/>
          </p:cNvSpPr>
          <p:nvPr/>
        </p:nvSpPr>
        <p:spPr bwMode="auto">
          <a:xfrm flipH="1">
            <a:off x="5076825" y="1052513"/>
            <a:ext cx="142875" cy="1444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12309" name="Oval 21"/>
          <p:cNvSpPr>
            <a:spLocks noChangeArrowheads="1"/>
          </p:cNvSpPr>
          <p:nvPr/>
        </p:nvSpPr>
        <p:spPr bwMode="auto">
          <a:xfrm flipH="1">
            <a:off x="4356100" y="1341438"/>
            <a:ext cx="142875" cy="1444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12310" name="Oval 22"/>
          <p:cNvSpPr>
            <a:spLocks noChangeArrowheads="1"/>
          </p:cNvSpPr>
          <p:nvPr/>
        </p:nvSpPr>
        <p:spPr bwMode="auto">
          <a:xfrm flipH="1">
            <a:off x="2771775" y="2133600"/>
            <a:ext cx="142875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12311" name="Oval 23"/>
          <p:cNvSpPr>
            <a:spLocks noChangeArrowheads="1"/>
          </p:cNvSpPr>
          <p:nvPr/>
        </p:nvSpPr>
        <p:spPr bwMode="auto">
          <a:xfrm flipH="1">
            <a:off x="2555875" y="2060575"/>
            <a:ext cx="142875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12312" name="Text Box 24"/>
          <p:cNvSpPr txBox="1">
            <a:spLocks noChangeArrowheads="1"/>
          </p:cNvSpPr>
          <p:nvPr/>
        </p:nvSpPr>
        <p:spPr bwMode="auto">
          <a:xfrm>
            <a:off x="762000" y="5715000"/>
            <a:ext cx="2286000" cy="939800"/>
          </a:xfrm>
          <a:prstGeom prst="rect">
            <a:avLst/>
          </a:prstGeom>
          <a:solidFill>
            <a:srgbClr val="EEFBBD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lIns="5220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1000" b="1" dirty="0">
                <a:latin typeface="Arial"/>
                <a:cs typeface="Arial"/>
              </a:rPr>
              <a:t>FORESTS OF CHESTNUT</a:t>
            </a:r>
          </a:p>
          <a:p>
            <a:pPr eaLnBrk="0" hangingPunct="0">
              <a:spcBef>
                <a:spcPct val="50000"/>
              </a:spcBef>
            </a:pPr>
            <a:r>
              <a:rPr lang="it-IT" sz="1000" b="1" dirty="0">
                <a:latin typeface="Arial"/>
                <a:cs typeface="Arial"/>
              </a:rPr>
              <a:t> </a:t>
            </a:r>
          </a:p>
          <a:p>
            <a:pPr eaLnBrk="0" hangingPunct="0">
              <a:spcBef>
                <a:spcPct val="50000"/>
              </a:spcBef>
            </a:pPr>
            <a:r>
              <a:rPr lang="it-IT" sz="1000" b="1" dirty="0">
                <a:latin typeface="Arial"/>
                <a:cs typeface="Arial"/>
              </a:rPr>
              <a:t>POSITIVE SAMPLES</a:t>
            </a:r>
          </a:p>
          <a:p>
            <a:pPr eaLnBrk="0" hangingPunct="0">
              <a:spcBef>
                <a:spcPct val="50000"/>
              </a:spcBef>
            </a:pPr>
            <a:r>
              <a:rPr lang="it-IT" sz="1000" b="1" dirty="0">
                <a:latin typeface="Arial"/>
                <a:cs typeface="Arial"/>
              </a:rPr>
              <a:t>NEGATIVE SAMPLES</a:t>
            </a:r>
          </a:p>
        </p:txBody>
      </p:sp>
      <p:sp>
        <p:nvSpPr>
          <p:cNvPr id="12313" name="Rectangle 25"/>
          <p:cNvSpPr>
            <a:spLocks noChangeArrowheads="1"/>
          </p:cNvSpPr>
          <p:nvPr/>
        </p:nvSpPr>
        <p:spPr bwMode="auto">
          <a:xfrm>
            <a:off x="990600" y="5791200"/>
            <a:ext cx="206375" cy="19685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12314" name="Oval 26"/>
          <p:cNvSpPr>
            <a:spLocks noChangeArrowheads="1"/>
          </p:cNvSpPr>
          <p:nvPr/>
        </p:nvSpPr>
        <p:spPr bwMode="auto">
          <a:xfrm flipH="1">
            <a:off x="990600" y="6499225"/>
            <a:ext cx="134938" cy="1301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18459" name="AutoShape 27"/>
          <p:cNvSpPr>
            <a:spLocks noChangeArrowheads="1"/>
          </p:cNvSpPr>
          <p:nvPr/>
        </p:nvSpPr>
        <p:spPr bwMode="auto">
          <a:xfrm>
            <a:off x="914400" y="6172200"/>
            <a:ext cx="228600" cy="228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 dirty="0">
              <a:latin typeface="Arial"/>
              <a:cs typeface="Arial"/>
            </a:endParaRPr>
          </a:p>
        </p:txBody>
      </p:sp>
      <p:sp>
        <p:nvSpPr>
          <p:cNvPr id="12316" name="Text Box 28"/>
          <p:cNvSpPr txBox="1">
            <a:spLocks noChangeArrowheads="1"/>
          </p:cNvSpPr>
          <p:nvPr/>
        </p:nvSpPr>
        <p:spPr bwMode="auto">
          <a:xfrm>
            <a:off x="3124200" y="5715000"/>
            <a:ext cx="2057400" cy="1173142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50000"/>
              </a:spcBef>
            </a:pPr>
            <a:r>
              <a:rPr lang="it-IT" sz="1400" b="1" dirty="0" err="1">
                <a:latin typeface="Arial"/>
                <a:cs typeface="Arial"/>
              </a:rPr>
              <a:t>Inspected</a:t>
            </a:r>
            <a:r>
              <a:rPr lang="it-IT" sz="1400" b="1" dirty="0">
                <a:latin typeface="Arial"/>
                <a:cs typeface="Arial"/>
              </a:rPr>
              <a:t> </a:t>
            </a:r>
            <a:r>
              <a:rPr lang="it-IT" sz="1400" b="1" dirty="0" err="1">
                <a:latin typeface="Arial"/>
                <a:cs typeface="Arial"/>
              </a:rPr>
              <a:t>locations</a:t>
            </a:r>
            <a:r>
              <a:rPr lang="it-IT" sz="1400" b="1" dirty="0">
                <a:latin typeface="Arial"/>
                <a:cs typeface="Arial"/>
              </a:rPr>
              <a:t> on </a:t>
            </a:r>
            <a:r>
              <a:rPr lang="it-IT" sz="1400" b="1" i="1" dirty="0" err="1">
                <a:latin typeface="Arial"/>
                <a:cs typeface="Arial"/>
              </a:rPr>
              <a:t>Dryocosmus</a:t>
            </a:r>
            <a:r>
              <a:rPr lang="it-IT" sz="1400" b="1" i="1" dirty="0">
                <a:latin typeface="Arial"/>
                <a:cs typeface="Arial"/>
              </a:rPr>
              <a:t> </a:t>
            </a:r>
            <a:r>
              <a:rPr lang="it-IT" sz="1400" b="1" i="1" dirty="0" err="1">
                <a:latin typeface="Arial"/>
                <a:cs typeface="Arial"/>
              </a:rPr>
              <a:t>kuriphilus</a:t>
            </a:r>
            <a:r>
              <a:rPr lang="it-IT" sz="1400" b="1" dirty="0">
                <a:latin typeface="Arial"/>
                <a:cs typeface="Arial"/>
              </a:rPr>
              <a:t> in Veneto </a:t>
            </a:r>
            <a:r>
              <a:rPr lang="it-IT" sz="1400" b="1" dirty="0" err="1">
                <a:latin typeface="Arial"/>
                <a:cs typeface="Arial"/>
              </a:rPr>
              <a:t>Region</a:t>
            </a:r>
            <a:r>
              <a:rPr lang="it-IT" sz="1400" b="1" dirty="0">
                <a:latin typeface="Arial"/>
                <a:cs typeface="Arial"/>
              </a:rPr>
              <a:t> </a:t>
            </a:r>
          </a:p>
          <a:p>
            <a:pPr algn="ctr" eaLnBrk="0" hangingPunct="0">
              <a:lnSpc>
                <a:spcPct val="90000"/>
              </a:lnSpc>
              <a:spcBef>
                <a:spcPct val="50000"/>
              </a:spcBef>
            </a:pPr>
            <a:r>
              <a:rPr lang="it-IT" sz="1400" b="1" dirty="0">
                <a:latin typeface="Arial"/>
                <a:cs typeface="Arial"/>
              </a:rPr>
              <a:t>2008</a:t>
            </a:r>
          </a:p>
        </p:txBody>
      </p:sp>
      <p:sp>
        <p:nvSpPr>
          <p:cNvPr id="12317" name="Oval 29"/>
          <p:cNvSpPr>
            <a:spLocks noChangeArrowheads="1"/>
          </p:cNvSpPr>
          <p:nvPr/>
        </p:nvSpPr>
        <p:spPr bwMode="auto">
          <a:xfrm flipH="1">
            <a:off x="4191000" y="1828800"/>
            <a:ext cx="142875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12318" name="Oval 30"/>
          <p:cNvSpPr>
            <a:spLocks noChangeArrowheads="1"/>
          </p:cNvSpPr>
          <p:nvPr/>
        </p:nvSpPr>
        <p:spPr bwMode="auto">
          <a:xfrm flipH="1">
            <a:off x="3200400" y="3505200"/>
            <a:ext cx="142875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12319" name="Oval 31"/>
          <p:cNvSpPr>
            <a:spLocks noChangeArrowheads="1"/>
          </p:cNvSpPr>
          <p:nvPr/>
        </p:nvSpPr>
        <p:spPr bwMode="auto">
          <a:xfrm flipH="1">
            <a:off x="2667000" y="2362200"/>
            <a:ext cx="142875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12320" name="Oval 32"/>
          <p:cNvSpPr>
            <a:spLocks noChangeArrowheads="1"/>
          </p:cNvSpPr>
          <p:nvPr/>
        </p:nvSpPr>
        <p:spPr bwMode="auto">
          <a:xfrm flipH="1">
            <a:off x="4876800" y="1371600"/>
            <a:ext cx="142875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12321" name="Oval 33"/>
          <p:cNvSpPr>
            <a:spLocks noChangeArrowheads="1"/>
          </p:cNvSpPr>
          <p:nvPr/>
        </p:nvSpPr>
        <p:spPr bwMode="auto">
          <a:xfrm flipH="1">
            <a:off x="3581400" y="2057400"/>
            <a:ext cx="142875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12322" name="AutoShape 3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848600" y="6096000"/>
            <a:ext cx="304800" cy="304800"/>
          </a:xfrm>
          <a:prstGeom prst="actionButtonBlank">
            <a:avLst/>
          </a:prstGeom>
          <a:noFill/>
          <a:ln w="9525">
            <a:solidFill>
              <a:srgbClr val="33CC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12323" name="Rectangle 35"/>
          <p:cNvSpPr>
            <a:spLocks noChangeArrowheads="1"/>
          </p:cNvSpPr>
          <p:nvPr/>
        </p:nvSpPr>
        <p:spPr bwMode="auto">
          <a:xfrm>
            <a:off x="0" y="609600"/>
            <a:ext cx="2667000" cy="835025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600" dirty="0">
                <a:solidFill>
                  <a:schemeClr val="bg1"/>
                </a:solidFill>
                <a:latin typeface="Arial"/>
                <a:cs typeface="Arial"/>
              </a:rPr>
              <a:t>Nuovi ritrovamenti di  </a:t>
            </a:r>
            <a:r>
              <a:rPr lang="it-IT" sz="1600" i="1" dirty="0" err="1">
                <a:solidFill>
                  <a:schemeClr val="bg1"/>
                </a:solidFill>
                <a:latin typeface="Arial"/>
                <a:cs typeface="Arial"/>
              </a:rPr>
              <a:t>Dryocosmus</a:t>
            </a:r>
            <a:r>
              <a:rPr lang="it-IT" sz="1600" dirty="0">
                <a:solidFill>
                  <a:schemeClr val="bg1"/>
                </a:solidFill>
                <a:latin typeface="Arial"/>
                <a:cs typeface="Arial"/>
              </a:rPr>
              <a:t>  </a:t>
            </a:r>
            <a:r>
              <a:rPr lang="it-IT" sz="1600" i="1" dirty="0" err="1">
                <a:solidFill>
                  <a:schemeClr val="bg1"/>
                </a:solidFill>
                <a:latin typeface="Arial"/>
                <a:cs typeface="Arial"/>
              </a:rPr>
              <a:t>K</a:t>
            </a:r>
            <a:r>
              <a:rPr lang="it-IT" sz="1600" dirty="0">
                <a:solidFill>
                  <a:schemeClr val="bg1"/>
                </a:solidFill>
                <a:latin typeface="Arial"/>
                <a:cs typeface="Arial"/>
              </a:rPr>
              <a:t>. Nella primavera 2008 </a:t>
            </a:r>
          </a:p>
        </p:txBody>
      </p:sp>
      <p:sp>
        <p:nvSpPr>
          <p:cNvPr id="12324" name="Text Box 36"/>
          <p:cNvSpPr txBox="1">
            <a:spLocks noChangeArrowheads="1"/>
          </p:cNvSpPr>
          <p:nvPr/>
        </p:nvSpPr>
        <p:spPr bwMode="auto">
          <a:xfrm>
            <a:off x="0" y="0"/>
            <a:ext cx="9144000" cy="406400"/>
          </a:xfrm>
          <a:prstGeom prst="rect">
            <a:avLst/>
          </a:prstGeom>
          <a:solidFill>
            <a:srgbClr val="FFCC00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000" b="1" dirty="0">
                <a:solidFill>
                  <a:schemeClr val="accent2"/>
                </a:solidFill>
                <a:latin typeface="Arial"/>
                <a:cs typeface="Arial"/>
              </a:rPr>
              <a:t>2008</a:t>
            </a:r>
          </a:p>
        </p:txBody>
      </p:sp>
      <p:pic>
        <p:nvPicPr>
          <p:cNvPr id="12325" name="Picture 37" descr="barra_col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50800"/>
            <a:ext cx="23622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26" name="Picture 38" descr="IMG_006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4419600"/>
            <a:ext cx="2514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2019300" y="247650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GB" dirty="0">
              <a:latin typeface="Arial"/>
              <a:cs typeface="Arial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/>
          <a:srcRect l="72828" t="95260"/>
          <a:stretch>
            <a:fillRect/>
          </a:stretch>
        </p:blipFill>
        <p:spPr bwMode="auto">
          <a:xfrm>
            <a:off x="0" y="6477000"/>
            <a:ext cx="1752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0" y="0"/>
            <a:ext cx="2743200" cy="1379538"/>
          </a:xfrm>
          <a:prstGeom prst="rect">
            <a:avLst/>
          </a:prstGeom>
          <a:solidFill>
            <a:srgbClr val="9933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dirty="0">
                <a:solidFill>
                  <a:schemeClr val="bg1"/>
                </a:solidFill>
                <a:latin typeface="Arial"/>
                <a:cs typeface="Arial"/>
              </a:rPr>
              <a:t>AGOSTO 2008</a:t>
            </a:r>
          </a:p>
          <a:p>
            <a:pPr algn="ctr">
              <a:spcBef>
                <a:spcPct val="50000"/>
              </a:spcBef>
            </a:pPr>
            <a:r>
              <a:rPr lang="it-IT" sz="2400" dirty="0">
                <a:solidFill>
                  <a:schemeClr val="bg1"/>
                </a:solidFill>
                <a:latin typeface="Arial"/>
                <a:cs typeface="Arial"/>
              </a:rPr>
              <a:t>ZONA </a:t>
            </a:r>
            <a:r>
              <a:rPr lang="it-IT" sz="2400" dirty="0" err="1">
                <a:solidFill>
                  <a:schemeClr val="bg1"/>
                </a:solidFill>
                <a:latin typeface="Arial"/>
                <a:cs typeface="Arial"/>
              </a:rPr>
              <a:t>DI</a:t>
            </a:r>
            <a:r>
              <a:rPr lang="it-IT" sz="2400" dirty="0">
                <a:solidFill>
                  <a:schemeClr val="bg1"/>
                </a:solidFill>
                <a:latin typeface="Arial"/>
                <a:cs typeface="Arial"/>
              </a:rPr>
              <a:t> INSEDIAMENTO 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0" y="1371600"/>
            <a:ext cx="21336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N° 130 </a:t>
            </a:r>
            <a:r>
              <a:rPr lang="en-US" sz="1600" b="1" dirty="0" err="1">
                <a:solidFill>
                  <a:srgbClr val="FF0000"/>
                </a:solidFill>
                <a:latin typeface="Arial"/>
                <a:cs typeface="Arial"/>
              </a:rPr>
              <a:t>Comuni</a:t>
            </a:r>
            <a:endParaRPr lang="en-US" sz="1600" b="1" dirty="0">
              <a:solidFill>
                <a:srgbClr val="FF0000"/>
              </a:solidFill>
              <a:latin typeface="Arial"/>
              <a:cs typeface="Arial"/>
            </a:endParaRPr>
          </a:p>
          <a:p>
            <a:pPr eaLnBrk="0" hangingPunct="0">
              <a:spcBef>
                <a:spcPct val="50000"/>
              </a:spcBef>
            </a:pP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3572 </a:t>
            </a:r>
            <a:r>
              <a:rPr lang="en-US" sz="1600" b="1" dirty="0" err="1">
                <a:solidFill>
                  <a:srgbClr val="FF0000"/>
                </a:solidFill>
                <a:latin typeface="Arial"/>
                <a:cs typeface="Arial"/>
              </a:rPr>
              <a:t>kmq</a:t>
            </a:r>
            <a:endParaRPr lang="it-IT" sz="1600" b="1" dirty="0">
              <a:solidFill>
                <a:srgbClr val="FF0000"/>
              </a:solidFill>
              <a:latin typeface="Arial"/>
              <a:cs typeface="Arial"/>
            </a:endParaRPr>
          </a:p>
          <a:p>
            <a:pPr eaLnBrk="0" hangingPunct="0">
              <a:spcBef>
                <a:spcPct val="50000"/>
              </a:spcBef>
            </a:pPr>
            <a:endParaRPr lang="it-IT" sz="1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 l="7088" r="57470" b="89118"/>
          <a:stretch>
            <a:fillRect/>
          </a:stretch>
        </p:blipFill>
        <p:spPr bwMode="auto">
          <a:xfrm>
            <a:off x="0" y="5562600"/>
            <a:ext cx="2286000" cy="874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 l="3126" t="12778" r="2363" b="5028"/>
          <a:stretch>
            <a:fillRect/>
          </a:stretch>
        </p:blipFill>
        <p:spPr bwMode="auto">
          <a:xfrm>
            <a:off x="2819400" y="-20003"/>
            <a:ext cx="6346752" cy="6878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786</Words>
  <Application>Microsoft Office PowerPoint</Application>
  <PresentationFormat>On-screen Show (4:3)</PresentationFormat>
  <Paragraphs>165</Paragraphs>
  <Slides>36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Struttura predefinita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</vt:vector>
  </TitlesOfParts>
  <Company>Giunta Regionale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marco-vettorazzo</dc:creator>
  <cp:lastModifiedBy>Lorenzo Marini</cp:lastModifiedBy>
  <cp:revision>38</cp:revision>
  <cp:lastPrinted>2013-01-24T08:16:03Z</cp:lastPrinted>
  <dcterms:created xsi:type="dcterms:W3CDTF">2013-01-24T08:13:32Z</dcterms:created>
  <dcterms:modified xsi:type="dcterms:W3CDTF">2013-11-19T07:12:17Z</dcterms:modified>
</cp:coreProperties>
</file>