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6" r:id="rId4"/>
    <p:sldId id="278" r:id="rId5"/>
    <p:sldId id="279" r:id="rId6"/>
    <p:sldId id="280" r:id="rId7"/>
    <p:sldId id="281" r:id="rId8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00CC66"/>
    <a:srgbClr val="663300"/>
    <a:srgbClr val="0033CC"/>
    <a:srgbClr val="94E9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53" autoAdjust="0"/>
  </p:normalViewPr>
  <p:slideViewPr>
    <p:cSldViewPr>
      <p:cViewPr>
        <p:scale>
          <a:sx n="90" d="100"/>
          <a:sy n="90" d="100"/>
        </p:scale>
        <p:origin x="-90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C4B9D-9390-4470-AFAC-7435FC643653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E0294C-4BA4-46ED-97D3-3B95C380A9D6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40A2E-EBA9-439C-B3D5-04FAF16ADA47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E1236B-90DE-4F41-85B2-9FAE24B456E3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AEE4E-8CBE-47DA-BE2F-D3A4E89BB639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3A098-BB3B-4C51-AD8A-AB0E512C2419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DE99A-C145-482D-9144-896431127F84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51B33-7561-4441-90D3-2FF3827554B7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DD5B9-009C-4169-9665-4334398A12D8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6EB1F-2DAF-434C-9E72-FC54C95E6004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6558F-4D2D-41E7-8D9D-CEA4B0563AAC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6CD31-670B-4F5A-9FDE-5C9F415CEC31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4BC2383-2174-4326-B145-A002C5C20B31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glio_di_lavoro_di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9" name="Picture 15" descr="plotprov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1484313"/>
            <a:ext cx="5651500" cy="5373687"/>
          </a:xfrm>
          <a:prstGeom prst="rect">
            <a:avLst/>
          </a:prstGeom>
          <a:noFill/>
        </p:spPr>
      </p:pic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250825" y="1844675"/>
            <a:ext cx="2771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2000" b="1" dirty="0" err="1" smtClean="0">
                <a:latin typeface="Helvetica" pitchFamily="34" charset="0"/>
              </a:rPr>
              <a:t>Elevation</a:t>
            </a:r>
            <a:r>
              <a:rPr lang="it-IT" sz="2000" b="1" dirty="0" smtClean="0">
                <a:latin typeface="Helvetica" pitchFamily="34" charset="0"/>
              </a:rPr>
              <a:t>: </a:t>
            </a:r>
            <a:r>
              <a:rPr lang="it-IT" sz="2000" b="1" dirty="0">
                <a:latin typeface="Helvetica" pitchFamily="34" charset="0"/>
              </a:rPr>
              <a:t>1250 m</a:t>
            </a: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250825" y="2971800"/>
            <a:ext cx="29370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err="1">
                <a:latin typeface="Helvetica" pitchFamily="34" charset="0"/>
              </a:rPr>
              <a:t>N°</a:t>
            </a:r>
            <a:r>
              <a:rPr lang="it-IT" sz="2000" b="1" dirty="0">
                <a:latin typeface="Helvetica" pitchFamily="34" charset="0"/>
              </a:rPr>
              <a:t> </a:t>
            </a:r>
            <a:r>
              <a:rPr lang="it-IT" sz="2000" b="1" dirty="0" err="1" smtClean="0">
                <a:latin typeface="Helvetica" pitchFamily="34" charset="0"/>
              </a:rPr>
              <a:t>trees</a:t>
            </a:r>
            <a:r>
              <a:rPr lang="it-IT" sz="2000" b="1" dirty="0" smtClean="0">
                <a:latin typeface="Helvetica" pitchFamily="34" charset="0"/>
              </a:rPr>
              <a:t> </a:t>
            </a:r>
            <a:r>
              <a:rPr lang="it-IT" sz="2000" b="1" dirty="0" err="1" smtClean="0">
                <a:latin typeface="Helvetica" pitchFamily="34" charset="0"/>
              </a:rPr>
              <a:t>mapped</a:t>
            </a:r>
            <a:r>
              <a:rPr lang="it-IT" sz="2000" b="1" dirty="0" smtClean="0">
                <a:latin typeface="Helvetica" pitchFamily="34" charset="0"/>
              </a:rPr>
              <a:t>: </a:t>
            </a:r>
            <a:r>
              <a:rPr lang="it-IT" sz="2000" b="1" dirty="0">
                <a:latin typeface="Helvetica" pitchFamily="34" charset="0"/>
              </a:rPr>
              <a:t>3253</a:t>
            </a: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250825" y="3619500"/>
            <a:ext cx="21098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b="1" dirty="0" err="1">
                <a:latin typeface="Helvetica" pitchFamily="34" charset="0"/>
              </a:rPr>
              <a:t>N°</a:t>
            </a:r>
            <a:r>
              <a:rPr lang="it-IT" sz="2000" b="1" dirty="0">
                <a:latin typeface="Helvetica" pitchFamily="34" charset="0"/>
              </a:rPr>
              <a:t> </a:t>
            </a:r>
            <a:r>
              <a:rPr lang="it-IT" sz="2000" b="1" dirty="0" err="1" smtClean="0">
                <a:latin typeface="Helvetica" pitchFamily="34" charset="0"/>
              </a:rPr>
              <a:t>trees</a:t>
            </a:r>
            <a:r>
              <a:rPr lang="it-IT" sz="2000" b="1" dirty="0" smtClean="0">
                <a:latin typeface="Helvetica" pitchFamily="34" charset="0"/>
              </a:rPr>
              <a:t>/</a:t>
            </a:r>
            <a:r>
              <a:rPr lang="it-IT" sz="2000" b="1" i="1" dirty="0" smtClean="0">
                <a:latin typeface="Helvetica" pitchFamily="34" charset="0"/>
              </a:rPr>
              <a:t>ha</a:t>
            </a:r>
            <a:r>
              <a:rPr lang="it-IT" sz="2000" b="1" dirty="0">
                <a:latin typeface="Helvetica" pitchFamily="34" charset="0"/>
              </a:rPr>
              <a:t>: 813</a:t>
            </a:r>
          </a:p>
        </p:txBody>
      </p:sp>
      <p:graphicFrame>
        <p:nvGraphicFramePr>
          <p:cNvPr id="6212" name="Group 68"/>
          <p:cNvGraphicFramePr>
            <a:graphicFrameLocks noGrp="1"/>
          </p:cNvGraphicFramePr>
          <p:nvPr>
            <p:ph/>
          </p:nvPr>
        </p:nvGraphicFramePr>
        <p:xfrm>
          <a:off x="323850" y="4581525"/>
          <a:ext cx="2674938" cy="1257300"/>
        </p:xfrm>
        <a:graphic>
          <a:graphicData uri="http://schemas.openxmlformats.org/drawingml/2006/table">
            <a:tbl>
              <a:tblPr/>
              <a:tblGrid>
                <a:gridCol w="1587500"/>
                <a:gridCol w="1087438"/>
              </a:tblGrid>
              <a:tr h="314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Fagus sylvatica</a:t>
                      </a: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3246</a:t>
                      </a: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Picea abies</a:t>
                      </a: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</a:t>
                      </a: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Larix decidua</a:t>
                      </a: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2</a:t>
                      </a: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Abies alba</a:t>
                      </a: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1</a:t>
                      </a: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14" name="Rectangle 70"/>
          <p:cNvSpPr>
            <a:spLocks noChangeArrowheads="1"/>
          </p:cNvSpPr>
          <p:nvPr/>
        </p:nvSpPr>
        <p:spPr bwMode="auto">
          <a:xfrm>
            <a:off x="250825" y="2395538"/>
            <a:ext cx="1423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b="1" dirty="0" smtClean="0">
                <a:latin typeface="Helvetica" pitchFamily="34" charset="0"/>
              </a:rPr>
              <a:t>Area: </a:t>
            </a:r>
            <a:r>
              <a:rPr lang="it-IT" sz="2000" b="1" dirty="0">
                <a:latin typeface="Helvetica" pitchFamily="34" charset="0"/>
              </a:rPr>
              <a:t>4 </a:t>
            </a:r>
            <a:r>
              <a:rPr lang="it-IT" sz="2000" b="1" i="1" dirty="0">
                <a:latin typeface="Helvetica" pitchFamily="34" charset="0"/>
              </a:rPr>
              <a:t>ha</a:t>
            </a:r>
          </a:p>
        </p:txBody>
      </p:sp>
      <p:sp>
        <p:nvSpPr>
          <p:cNvPr id="6215" name="Rectangle 71"/>
          <p:cNvSpPr>
            <a:spLocks noChangeArrowheads="1"/>
          </p:cNvSpPr>
          <p:nvPr/>
        </p:nvSpPr>
        <p:spPr bwMode="auto">
          <a:xfrm>
            <a:off x="0" y="1484313"/>
            <a:ext cx="3492500" cy="5373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16" name="Rectangle 72"/>
          <p:cNvSpPr>
            <a:spLocks noChangeArrowheads="1"/>
          </p:cNvSpPr>
          <p:nvPr/>
        </p:nvSpPr>
        <p:spPr bwMode="auto">
          <a:xfrm>
            <a:off x="3492500" y="1484313"/>
            <a:ext cx="5651500" cy="5373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23" name="Text Box 79"/>
          <p:cNvSpPr txBox="1">
            <a:spLocks noChangeArrowheads="1"/>
          </p:cNvSpPr>
          <p:nvPr/>
        </p:nvSpPr>
        <p:spPr bwMode="auto">
          <a:xfrm>
            <a:off x="323850" y="836613"/>
            <a:ext cx="856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latin typeface="Helvetica" pitchFamily="34" charset="0"/>
              </a:rPr>
              <a:t>: </a:t>
            </a:r>
            <a:r>
              <a:rPr lang="it-IT" sz="2400" b="1" dirty="0">
                <a:latin typeface="Helvetica" pitchFamily="34" charset="0"/>
              </a:rPr>
              <a:t>	        </a:t>
            </a:r>
            <a:r>
              <a:rPr lang="it-IT" sz="2400" b="1" dirty="0" smtClean="0">
                <a:latin typeface="Helvetica" pitchFamily="34" charset="0"/>
              </a:rPr>
              <a:t>		Plot’s </a:t>
            </a:r>
            <a:r>
              <a:rPr lang="it-IT" sz="2400" b="1" dirty="0" err="1" smtClean="0">
                <a:latin typeface="Helvetica" pitchFamily="34" charset="0"/>
              </a:rPr>
              <a:t>statistics</a:t>
            </a:r>
            <a:endParaRPr lang="it-IT" sz="2400" b="1" dirty="0">
              <a:latin typeface="Helvetica" pitchFamily="34" charset="0"/>
            </a:endParaRPr>
          </a:p>
        </p:txBody>
      </p:sp>
      <p:sp>
        <p:nvSpPr>
          <p:cNvPr id="35" name="Rettangolo 34"/>
          <p:cNvSpPr/>
          <p:nvPr/>
        </p:nvSpPr>
        <p:spPr>
          <a:xfrm>
            <a:off x="3646939" y="-24"/>
            <a:ext cx="1850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 err="1" smtClean="0">
                <a:latin typeface="Verdana" pitchFamily="34" charset="0"/>
              </a:rPr>
              <a:t>Results</a:t>
            </a:r>
            <a:endParaRPr lang="en-US" sz="36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795963" y="4149725"/>
            <a:ext cx="3024187" cy="78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/>
              <a:t>Diametro medio:	26,7 m</a:t>
            </a:r>
          </a:p>
          <a:p>
            <a:pPr>
              <a:spcBef>
                <a:spcPct val="50000"/>
              </a:spcBef>
            </a:pPr>
            <a:r>
              <a:rPr lang="it-IT" b="1"/>
              <a:t>G/ha:		44,64 m</a:t>
            </a:r>
            <a:r>
              <a:rPr lang="it-IT" b="1" baseline="30000"/>
              <a:t>2</a:t>
            </a:r>
            <a:r>
              <a:rPr lang="it-IT"/>
              <a:t> </a:t>
            </a:r>
            <a:endParaRPr lang="it-IT" b="1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250825" y="1060450"/>
            <a:ext cx="86423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it-IT" sz="2000" b="1" i="1" dirty="0" err="1" smtClean="0">
                <a:latin typeface="Helvetica" pitchFamily="34" charset="0"/>
              </a:rPr>
              <a:t>Bell-shape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diameter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distribution</a:t>
            </a:r>
            <a:r>
              <a:rPr lang="it-IT" sz="2000" b="1" i="1" dirty="0" smtClean="0">
                <a:latin typeface="Helvetica" pitchFamily="34" charset="0"/>
              </a:rPr>
              <a:t>, </a:t>
            </a:r>
            <a:r>
              <a:rPr lang="it-IT" sz="2000" b="1" i="1" dirty="0" err="1" smtClean="0">
                <a:latin typeface="Helvetica" pitchFamily="34" charset="0"/>
              </a:rPr>
              <a:t>typical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of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even-aged</a:t>
            </a:r>
            <a:r>
              <a:rPr lang="it-IT" sz="2000" b="1" i="1" dirty="0" smtClean="0">
                <a:latin typeface="Helvetica" pitchFamily="34" charset="0"/>
              </a:rPr>
              <a:t> and </a:t>
            </a:r>
            <a:r>
              <a:rPr lang="it-IT" sz="2000" b="1" i="1" dirty="0" err="1" smtClean="0">
                <a:latin typeface="Helvetica" pitchFamily="34" charset="0"/>
              </a:rPr>
              <a:t>monolayered</a:t>
            </a:r>
            <a:r>
              <a:rPr lang="it-IT" sz="2000" b="1" i="1" dirty="0" smtClean="0">
                <a:latin typeface="Helvetica" pitchFamily="34" charset="0"/>
              </a:rPr>
              <a:t> stand. The </a:t>
            </a:r>
            <a:r>
              <a:rPr lang="it-IT" sz="2000" b="1" i="1" dirty="0" err="1" smtClean="0">
                <a:latin typeface="Helvetica" pitchFamily="34" charset="0"/>
              </a:rPr>
              <a:t>steeper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slope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for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small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diameters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highlights</a:t>
            </a:r>
            <a:r>
              <a:rPr lang="it-IT" sz="2000" b="1" i="1" dirty="0" smtClean="0">
                <a:latin typeface="Helvetica" pitchFamily="34" charset="0"/>
              </a:rPr>
              <a:t> the </a:t>
            </a:r>
            <a:r>
              <a:rPr lang="it-IT" sz="2000" b="1" i="1" dirty="0" err="1" smtClean="0">
                <a:latin typeface="Helvetica" pitchFamily="34" charset="0"/>
              </a:rPr>
              <a:t>absence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of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thinnings</a:t>
            </a:r>
            <a:r>
              <a:rPr lang="it-IT" sz="2000" b="1" i="1" dirty="0" smtClean="0">
                <a:latin typeface="Helvetica" pitchFamily="34" charset="0"/>
              </a:rPr>
              <a:t>. No </a:t>
            </a:r>
            <a:r>
              <a:rPr lang="it-IT" sz="2000" b="1" i="1" dirty="0" err="1" smtClean="0">
                <a:latin typeface="Helvetica" pitchFamily="34" charset="0"/>
              </a:rPr>
              <a:t>regeneration</a:t>
            </a:r>
            <a:r>
              <a:rPr lang="it-IT" sz="2000" b="1" i="1" dirty="0" smtClean="0">
                <a:latin typeface="Helvetica" pitchFamily="34" charset="0"/>
              </a:rPr>
              <a:t>. </a:t>
            </a:r>
            <a:r>
              <a:rPr lang="it-IT" sz="2000" b="1" i="1" dirty="0" err="1" smtClean="0">
                <a:latin typeface="Helvetica" pitchFamily="34" charset="0"/>
              </a:rPr>
              <a:t>Homogeneous</a:t>
            </a:r>
            <a:r>
              <a:rPr lang="it-IT" sz="2000" b="1" i="1" dirty="0" smtClean="0">
                <a:latin typeface="Helvetica" pitchFamily="34" charset="0"/>
              </a:rPr>
              <a:t> crown cover </a:t>
            </a:r>
            <a:r>
              <a:rPr lang="it-IT" sz="2000" b="1" i="1" dirty="0" err="1" smtClean="0">
                <a:latin typeface="Helvetica" pitchFamily="34" charset="0"/>
              </a:rPr>
              <a:t>with</a:t>
            </a:r>
            <a:r>
              <a:rPr lang="it-IT" sz="2000" b="1" i="1" dirty="0" smtClean="0">
                <a:latin typeface="Helvetica" pitchFamily="34" charset="0"/>
              </a:rPr>
              <a:t> no </a:t>
            </a:r>
            <a:r>
              <a:rPr lang="it-IT" sz="2000" b="1" i="1" dirty="0" err="1" smtClean="0">
                <a:latin typeface="Helvetica" pitchFamily="34" charset="0"/>
              </a:rPr>
              <a:t>gaps</a:t>
            </a:r>
            <a:r>
              <a:rPr lang="it-IT" sz="2000" b="1" i="1" dirty="0" smtClean="0">
                <a:latin typeface="Helvetica" pitchFamily="34" charset="0"/>
              </a:rPr>
              <a:t>. </a:t>
            </a:r>
            <a:endParaRPr lang="it-IT" sz="2000" b="1" i="1" dirty="0">
              <a:latin typeface="Helvetica" pitchFamily="34" charset="0"/>
            </a:endParaRPr>
          </a:p>
        </p:txBody>
      </p:sp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3357563"/>
            <a:ext cx="8785225" cy="328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ttangolo 10"/>
          <p:cNvSpPr/>
          <p:nvPr/>
        </p:nvSpPr>
        <p:spPr>
          <a:xfrm>
            <a:off x="3646939" y="-24"/>
            <a:ext cx="1850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 err="1" smtClean="0">
                <a:latin typeface="Verdana" pitchFamily="34" charset="0"/>
              </a:rPr>
              <a:t>Results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071802" y="3416858"/>
            <a:ext cx="3071834" cy="36933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Diameter distribution</a:t>
            </a:r>
            <a:endParaRPr lang="en-US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5892808" y="4189976"/>
            <a:ext cx="1776426" cy="36933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Mean diameter:</a:t>
            </a:r>
            <a:endParaRPr lang="en-US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5867408" y="4542404"/>
            <a:ext cx="1776426" cy="36933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Basal area      :</a:t>
            </a:r>
            <a:endParaRPr lang="en-US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4214810" y="6286520"/>
            <a:ext cx="1500198" cy="36933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Diameter</a:t>
            </a:r>
            <a:endParaRPr lang="en-US" dirty="0"/>
          </a:p>
        </p:txBody>
      </p:sp>
      <p:sp>
        <p:nvSpPr>
          <p:cNvPr id="16" name="CasellaDiTesto 15"/>
          <p:cNvSpPr txBox="1"/>
          <p:nvPr/>
        </p:nvSpPr>
        <p:spPr>
          <a:xfrm rot="16200000">
            <a:off x="-279713" y="4708813"/>
            <a:ext cx="1500198" cy="36933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Trees 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213100"/>
            <a:ext cx="8748712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1258888" y="4365625"/>
            <a:ext cx="2749471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b="1" dirty="0" err="1" smtClean="0"/>
              <a:t>Mean</a:t>
            </a:r>
            <a:r>
              <a:rPr lang="it-IT" b="1" dirty="0" smtClean="0"/>
              <a:t> </a:t>
            </a:r>
            <a:r>
              <a:rPr lang="it-IT" b="1" dirty="0" err="1" smtClean="0"/>
              <a:t>height</a:t>
            </a:r>
            <a:r>
              <a:rPr lang="it-IT" b="1" dirty="0" smtClean="0"/>
              <a:t>:</a:t>
            </a:r>
            <a:r>
              <a:rPr lang="it-IT" b="1" dirty="0"/>
              <a:t>	24,7 m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179388" y="1125538"/>
            <a:ext cx="87137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sz="2000" b="1" i="1" dirty="0" err="1" smtClean="0">
                <a:latin typeface="Helvetica" pitchFamily="34" charset="0"/>
              </a:rPr>
              <a:t>Monolayered</a:t>
            </a:r>
            <a:r>
              <a:rPr lang="en-US" sz="2000" b="1" i="1" dirty="0" smtClean="0">
                <a:latin typeface="Helvetica" pitchFamily="34" charset="0"/>
              </a:rPr>
              <a:t> crown cover is confirmed by the compressed height distribution: 71% of trees are between the height of 20 and 28 m and 51% between 24 and 28 m.</a:t>
            </a:r>
            <a:endParaRPr lang="en-US" sz="2000" b="1" i="1" dirty="0">
              <a:latin typeface="Helvetica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646939" y="-24"/>
            <a:ext cx="1850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 err="1" smtClean="0">
                <a:latin typeface="Verdana" pitchFamily="34" charset="0"/>
              </a:rPr>
              <a:t>Results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071802" y="3416858"/>
            <a:ext cx="3071834" cy="36933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Height distribution</a:t>
            </a:r>
            <a:endParaRPr lang="en-US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4214810" y="6357958"/>
            <a:ext cx="1500198" cy="36933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Height</a:t>
            </a:r>
            <a:endParaRPr lang="en-US" dirty="0"/>
          </a:p>
        </p:txBody>
      </p:sp>
      <p:sp>
        <p:nvSpPr>
          <p:cNvPr id="14" name="CasellaDiTesto 13"/>
          <p:cNvSpPr txBox="1"/>
          <p:nvPr/>
        </p:nvSpPr>
        <p:spPr>
          <a:xfrm rot="16200000">
            <a:off x="-494027" y="4708813"/>
            <a:ext cx="1500198" cy="369332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Trees 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0" y="2349500"/>
          <a:ext cx="4500563" cy="2417763"/>
        </p:xfrm>
        <a:graphic>
          <a:graphicData uri="http://schemas.openxmlformats.org/presentationml/2006/ole">
            <p:oleObj spid="_x0000_s28674" name="Grafico" r:id="rId3" imgW="4335821" imgH="2484065" progId="Excel.Sheet.8">
              <p:embed/>
            </p:oleObj>
          </a:graphicData>
        </a:graphic>
      </p:graphicFrame>
      <p:sp>
        <p:nvSpPr>
          <p:cNvPr id="1032" name="Text Box 10"/>
          <p:cNvSpPr txBox="1">
            <a:spLocks noChangeArrowheads="1"/>
          </p:cNvSpPr>
          <p:nvPr/>
        </p:nvSpPr>
        <p:spPr bwMode="auto">
          <a:xfrm>
            <a:off x="928662" y="2000240"/>
            <a:ext cx="2952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400" dirty="0" err="1" smtClean="0">
                <a:latin typeface="Comic Sans MS" pitchFamily="66" charset="0"/>
              </a:rPr>
              <a:t>All</a:t>
            </a:r>
            <a:r>
              <a:rPr lang="it-IT" sz="1400" dirty="0" smtClean="0">
                <a:latin typeface="Comic Sans MS" pitchFamily="66" charset="0"/>
              </a:rPr>
              <a:t> the </a:t>
            </a:r>
            <a:r>
              <a:rPr lang="it-IT" sz="1400" dirty="0" err="1" smtClean="0">
                <a:latin typeface="Comic Sans MS" pitchFamily="66" charset="0"/>
              </a:rPr>
              <a:t>trees</a:t>
            </a:r>
            <a:endParaRPr lang="it-IT" sz="1400" dirty="0">
              <a:latin typeface="Comic Sans MS" pitchFamily="66" charset="0"/>
            </a:endParaRPr>
          </a:p>
        </p:txBody>
      </p:sp>
      <p:sp>
        <p:nvSpPr>
          <p:cNvPr id="1038" name="Text Box 16"/>
          <p:cNvSpPr txBox="1">
            <a:spLocks noChangeArrowheads="1"/>
          </p:cNvSpPr>
          <p:nvPr/>
        </p:nvSpPr>
        <p:spPr bwMode="auto">
          <a:xfrm>
            <a:off x="4214810" y="4724400"/>
            <a:ext cx="37449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600" dirty="0" err="1" smtClean="0"/>
              <a:t>Many</a:t>
            </a:r>
            <a:r>
              <a:rPr lang="it-IT" sz="3600" dirty="0" smtClean="0"/>
              <a:t> </a:t>
            </a:r>
            <a:r>
              <a:rPr lang="it-IT" sz="3600" dirty="0" err="1" smtClean="0"/>
              <a:t>factors</a:t>
            </a:r>
            <a:endParaRPr lang="it-IT" sz="3600" dirty="0"/>
          </a:p>
        </p:txBody>
      </p:sp>
      <p:sp>
        <p:nvSpPr>
          <p:cNvPr id="1039" name="AutoShape 17"/>
          <p:cNvSpPr>
            <a:spLocks noChangeArrowheads="1"/>
          </p:cNvSpPr>
          <p:nvPr/>
        </p:nvSpPr>
        <p:spPr bwMode="auto">
          <a:xfrm>
            <a:off x="5929322" y="3933825"/>
            <a:ext cx="288925" cy="647700"/>
          </a:xfrm>
          <a:prstGeom prst="downArrow">
            <a:avLst>
              <a:gd name="adj1" fmla="val 50000"/>
              <a:gd name="adj2" fmla="val 560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ttangolo 15"/>
          <p:cNvSpPr/>
          <p:nvPr/>
        </p:nvSpPr>
        <p:spPr>
          <a:xfrm>
            <a:off x="3206081" y="-24"/>
            <a:ext cx="27318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 smtClean="0">
                <a:latin typeface="Verdana" pitchFamily="34" charset="0"/>
              </a:rPr>
              <a:t>RIPLEY’S K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4572000" y="1214422"/>
            <a:ext cx="4573944" cy="25687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en-US" sz="2200" dirty="0" smtClean="0"/>
              <a:t>Huge and increasing aggregation</a:t>
            </a:r>
          </a:p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en-US" sz="2200" dirty="0" smtClean="0"/>
              <a:t>Invasive patter</a:t>
            </a:r>
          </a:p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en-US" sz="2200" dirty="0" smtClean="0"/>
              <a:t>Animal dispersal</a:t>
            </a:r>
          </a:p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en-US" sz="2200" dirty="0" err="1" smtClean="0"/>
              <a:t>Agamic</a:t>
            </a:r>
            <a:r>
              <a:rPr lang="en-US" sz="2200" dirty="0" smtClean="0"/>
              <a:t> reproduction</a:t>
            </a:r>
          </a:p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en-US" sz="2200" dirty="0" smtClean="0"/>
              <a:t>Competition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06" name="Picture 18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644900"/>
            <a:ext cx="39878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7" name="Picture 1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644900"/>
            <a:ext cx="39878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9" name="Picture 2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1557338"/>
            <a:ext cx="39878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0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1628775"/>
            <a:ext cx="3987800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11" name="Text Box 23"/>
          <p:cNvSpPr txBox="1">
            <a:spLocks noChangeArrowheads="1"/>
          </p:cNvSpPr>
          <p:nvPr/>
        </p:nvSpPr>
        <p:spPr bwMode="auto">
          <a:xfrm>
            <a:off x="4427538" y="2420938"/>
            <a:ext cx="424815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Blip>
                <a:blip r:embed="rId6"/>
              </a:buBlip>
            </a:pPr>
            <a:r>
              <a:rPr lang="it-IT" dirty="0"/>
              <a:t> </a:t>
            </a:r>
            <a:r>
              <a:rPr lang="it-IT" dirty="0" err="1" smtClean="0"/>
              <a:t>Random</a:t>
            </a:r>
            <a:r>
              <a:rPr lang="it-IT" dirty="0" smtClean="0"/>
              <a:t> </a:t>
            </a:r>
            <a:r>
              <a:rPr lang="it-IT" dirty="0" err="1" smtClean="0"/>
              <a:t>distribution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trees</a:t>
            </a:r>
            <a:endParaRPr lang="it-IT" dirty="0"/>
          </a:p>
          <a:p>
            <a:pPr>
              <a:spcBef>
                <a:spcPct val="50000"/>
              </a:spcBef>
            </a:pPr>
            <a:endParaRPr lang="it-IT" dirty="0"/>
          </a:p>
          <a:p>
            <a:pPr>
              <a:spcBef>
                <a:spcPct val="50000"/>
              </a:spcBef>
              <a:buFontTx/>
              <a:buBlip>
                <a:blip r:embed="rId6"/>
              </a:buBlip>
            </a:pPr>
            <a:r>
              <a:rPr lang="it-IT" dirty="0"/>
              <a:t> </a:t>
            </a:r>
            <a:r>
              <a:rPr lang="it-IT" dirty="0" err="1" smtClean="0"/>
              <a:t>Typical</a:t>
            </a:r>
            <a:r>
              <a:rPr lang="it-IT" dirty="0" smtClean="0"/>
              <a:t> </a:t>
            </a:r>
            <a:r>
              <a:rPr lang="it-IT" dirty="0" err="1" smtClean="0"/>
              <a:t>old-growth</a:t>
            </a:r>
            <a:r>
              <a:rPr lang="it-IT" dirty="0" smtClean="0"/>
              <a:t> pattern</a:t>
            </a:r>
            <a:endParaRPr lang="it-IT" dirty="0"/>
          </a:p>
          <a:p>
            <a:pPr>
              <a:spcBef>
                <a:spcPct val="50000"/>
              </a:spcBef>
            </a:pPr>
            <a:endParaRPr lang="it-IT" dirty="0"/>
          </a:p>
          <a:p>
            <a:pPr>
              <a:spcBef>
                <a:spcPct val="50000"/>
              </a:spcBef>
            </a:pPr>
            <a:endParaRPr lang="it-IT" dirty="0"/>
          </a:p>
          <a:p>
            <a:pPr>
              <a:spcBef>
                <a:spcPct val="50000"/>
              </a:spcBef>
              <a:buFontTx/>
              <a:buBlip>
                <a:blip r:embed="rId6"/>
              </a:buBlip>
            </a:pPr>
            <a:endParaRPr lang="it-IT" dirty="0"/>
          </a:p>
          <a:p>
            <a:pPr>
              <a:spcBef>
                <a:spcPct val="50000"/>
              </a:spcBef>
            </a:pPr>
            <a:endParaRPr lang="it-IT" dirty="0"/>
          </a:p>
          <a:p>
            <a:pPr>
              <a:spcBef>
                <a:spcPct val="50000"/>
              </a:spcBef>
            </a:pPr>
            <a:endParaRPr lang="it-IT" dirty="0"/>
          </a:p>
          <a:p>
            <a:pPr>
              <a:spcBef>
                <a:spcPct val="50000"/>
              </a:spcBef>
            </a:pP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3206081" y="-24"/>
            <a:ext cx="27318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 smtClean="0">
                <a:latin typeface="Verdana" pitchFamily="34" charset="0"/>
              </a:rPr>
              <a:t>RIPLEY’S K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85720" y="5357826"/>
            <a:ext cx="84963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it-IT" sz="2000" b="1" i="1" dirty="0" err="1" smtClean="0">
                <a:latin typeface="Helvetica" pitchFamily="34" charset="0"/>
              </a:rPr>
              <a:t>Aggregation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is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always</a:t>
            </a:r>
            <a:r>
              <a:rPr lang="it-IT" sz="2000" b="1" i="1" dirty="0" smtClean="0">
                <a:latin typeface="Helvetica" pitchFamily="34" charset="0"/>
              </a:rPr>
              <a:t> high </a:t>
            </a:r>
            <a:r>
              <a:rPr lang="it-IT" sz="2000" b="1" i="1" dirty="0" err="1" smtClean="0">
                <a:latin typeface="Helvetica" pitchFamily="34" charset="0"/>
              </a:rPr>
              <a:t>but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diminishes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with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incresing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diameter</a:t>
            </a:r>
            <a:r>
              <a:rPr lang="it-IT" sz="2000" b="1" i="1" dirty="0" smtClean="0">
                <a:latin typeface="Helvetica" pitchFamily="34" charset="0"/>
              </a:rPr>
              <a:t>: big </a:t>
            </a:r>
            <a:r>
              <a:rPr lang="it-IT" sz="2000" b="1" i="1" dirty="0" err="1" smtClean="0">
                <a:latin typeface="Helvetica" pitchFamily="34" charset="0"/>
              </a:rPr>
              <a:t>trees</a:t>
            </a:r>
            <a:r>
              <a:rPr lang="it-IT" sz="2000" b="1" i="1" dirty="0" smtClean="0">
                <a:latin typeface="Helvetica" pitchFamily="34" charset="0"/>
              </a:rPr>
              <a:t> are </a:t>
            </a:r>
            <a:r>
              <a:rPr lang="it-IT" sz="2000" b="1" i="1" dirty="0" err="1" smtClean="0">
                <a:latin typeface="Helvetica" pitchFamily="34" charset="0"/>
              </a:rPr>
              <a:t>randomly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distributed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all</a:t>
            </a:r>
            <a:r>
              <a:rPr lang="it-IT" sz="2000" b="1" i="1" dirty="0" smtClean="0">
                <a:latin typeface="Helvetica" pitchFamily="34" charset="0"/>
              </a:rPr>
              <a:t> </a:t>
            </a:r>
            <a:r>
              <a:rPr lang="it-IT" sz="2000" b="1" i="1" dirty="0" err="1" smtClean="0">
                <a:latin typeface="Helvetica" pitchFamily="34" charset="0"/>
              </a:rPr>
              <a:t>over</a:t>
            </a:r>
            <a:r>
              <a:rPr lang="it-IT" sz="2000" b="1" i="1" dirty="0" smtClean="0">
                <a:latin typeface="Helvetica" pitchFamily="34" charset="0"/>
              </a:rPr>
              <a:t> the area.</a:t>
            </a:r>
            <a:endParaRPr lang="it-IT" sz="2000" b="1" i="1" dirty="0">
              <a:latin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557E-6 L -0.40695 -0.1925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" y="-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2" name="Picture 13"/>
          <p:cNvPicPr>
            <a:picLocks noChangeAspect="1" noChangeArrowheads="1"/>
          </p:cNvPicPr>
          <p:nvPr/>
        </p:nvPicPr>
        <p:blipFill>
          <a:blip r:embed="rId2" cstate="print"/>
          <a:srcRect r="4837"/>
          <a:stretch>
            <a:fillRect/>
          </a:stretch>
        </p:blipFill>
        <p:spPr bwMode="auto">
          <a:xfrm>
            <a:off x="395288" y="2420938"/>
            <a:ext cx="4248150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5"/>
          <p:cNvPicPr>
            <a:picLocks noChangeAspect="1" noChangeArrowheads="1"/>
          </p:cNvPicPr>
          <p:nvPr/>
        </p:nvPicPr>
        <p:blipFill>
          <a:blip r:embed="rId3" cstate="print"/>
          <a:srcRect l="4094" r="4094"/>
          <a:stretch>
            <a:fillRect/>
          </a:stretch>
        </p:blipFill>
        <p:spPr bwMode="auto">
          <a:xfrm>
            <a:off x="4643438" y="2420938"/>
            <a:ext cx="388937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1116013" y="2708275"/>
            <a:ext cx="1152525" cy="1728788"/>
          </a:xfrm>
          <a:prstGeom prst="rect">
            <a:avLst/>
          </a:prstGeom>
          <a:solidFill>
            <a:srgbClr val="990099">
              <a:alpha val="16862"/>
            </a:srgbClr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9" name="Rectangle 19"/>
          <p:cNvSpPr>
            <a:spLocks noChangeArrowheads="1"/>
          </p:cNvSpPr>
          <p:nvPr/>
        </p:nvSpPr>
        <p:spPr bwMode="auto">
          <a:xfrm>
            <a:off x="5219700" y="2852738"/>
            <a:ext cx="647700" cy="1728787"/>
          </a:xfrm>
          <a:prstGeom prst="rect">
            <a:avLst/>
          </a:prstGeom>
          <a:solidFill>
            <a:srgbClr val="990099">
              <a:alpha val="16862"/>
            </a:srgbClr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2195513" y="4868863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dirty="0" err="1" smtClean="0"/>
              <a:t>Groups</a:t>
            </a:r>
            <a:r>
              <a:rPr lang="it-IT" dirty="0" smtClean="0"/>
              <a:t>’ </a:t>
            </a:r>
            <a:r>
              <a:rPr lang="it-IT" dirty="0" err="1" smtClean="0"/>
              <a:t>dimension</a:t>
            </a:r>
            <a:endParaRPr lang="it-IT" dirty="0"/>
          </a:p>
        </p:txBody>
      </p:sp>
      <p:sp>
        <p:nvSpPr>
          <p:cNvPr id="30741" name="AutoShape 21"/>
          <p:cNvSpPr>
            <a:spLocks noChangeArrowheads="1"/>
          </p:cNvSpPr>
          <p:nvPr/>
        </p:nvSpPr>
        <p:spPr bwMode="auto">
          <a:xfrm>
            <a:off x="4787900" y="4724400"/>
            <a:ext cx="863600" cy="360363"/>
          </a:xfrm>
          <a:custGeom>
            <a:avLst/>
            <a:gdLst>
              <a:gd name="T0" fmla="*/ 616874 w 21600"/>
              <a:gd name="T1" fmla="*/ 0 h 21600"/>
              <a:gd name="T2" fmla="*/ 370109 w 21600"/>
              <a:gd name="T3" fmla="*/ 120121 h 21600"/>
              <a:gd name="T4" fmla="*/ 0 w 21600"/>
              <a:gd name="T5" fmla="*/ 300319 h 21600"/>
              <a:gd name="T6" fmla="*/ 370109 w 21600"/>
              <a:gd name="T7" fmla="*/ 360363 h 21600"/>
              <a:gd name="T8" fmla="*/ 740217 w 21600"/>
              <a:gd name="T9" fmla="*/ 250252 h 21600"/>
              <a:gd name="T10" fmla="*/ 863600 w 21600"/>
              <a:gd name="T11" fmla="*/ 120121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9900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2" name="AutoShape 22"/>
          <p:cNvSpPr>
            <a:spLocks noChangeArrowheads="1"/>
          </p:cNvSpPr>
          <p:nvPr/>
        </p:nvSpPr>
        <p:spPr bwMode="auto">
          <a:xfrm rot="21528354" flipH="1">
            <a:off x="1547813" y="4724400"/>
            <a:ext cx="863600" cy="395288"/>
          </a:xfrm>
          <a:custGeom>
            <a:avLst/>
            <a:gdLst>
              <a:gd name="T0" fmla="*/ 616874 w 21600"/>
              <a:gd name="T1" fmla="*/ 0 h 21600"/>
              <a:gd name="T2" fmla="*/ 370149 w 21600"/>
              <a:gd name="T3" fmla="*/ 157731 h 21600"/>
              <a:gd name="T4" fmla="*/ 0 w 21600"/>
              <a:gd name="T5" fmla="*/ 346829 h 21600"/>
              <a:gd name="T6" fmla="*/ 351557 w 21600"/>
              <a:gd name="T7" fmla="*/ 395288 h 21600"/>
              <a:gd name="T8" fmla="*/ 703074 w 21600"/>
              <a:gd name="T9" fmla="*/ 294508 h 21600"/>
              <a:gd name="T10" fmla="*/ 863600 w 21600"/>
              <a:gd name="T11" fmla="*/ 157731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6303 h 21600"/>
              <a:gd name="T20" fmla="*/ 17585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8" y="8619"/>
                </a:lnTo>
                <a:lnTo>
                  <a:pt x="13273" y="8619"/>
                </a:lnTo>
                <a:lnTo>
                  <a:pt x="13273" y="16303"/>
                </a:lnTo>
                <a:lnTo>
                  <a:pt x="0" y="16303"/>
                </a:lnTo>
                <a:lnTo>
                  <a:pt x="0" y="21600"/>
                </a:lnTo>
                <a:lnTo>
                  <a:pt x="17585" y="21600"/>
                </a:lnTo>
                <a:lnTo>
                  <a:pt x="17585" y="8619"/>
                </a:lnTo>
                <a:lnTo>
                  <a:pt x="21600" y="8619"/>
                </a:lnTo>
                <a:close/>
              </a:path>
            </a:pathLst>
          </a:custGeom>
          <a:solidFill>
            <a:srgbClr val="9900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ttangolo 17"/>
          <p:cNvSpPr/>
          <p:nvPr/>
        </p:nvSpPr>
        <p:spPr>
          <a:xfrm>
            <a:off x="344721" y="-24"/>
            <a:ext cx="8454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 smtClean="0">
                <a:latin typeface="Verdana" pitchFamily="34" charset="0"/>
              </a:rPr>
              <a:t>MORAN’S I – Global </a:t>
            </a:r>
            <a:r>
              <a:rPr lang="it-IT" sz="3600" dirty="0" err="1" smtClean="0">
                <a:latin typeface="Verdana" pitchFamily="34" charset="0"/>
              </a:rPr>
              <a:t>autocorrelation</a:t>
            </a:r>
            <a:endParaRPr lang="en-US" sz="36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8" grpId="0" animBg="1"/>
      <p:bldP spid="30739" grpId="0" animBg="1"/>
      <p:bldP spid="30740" grpId="0"/>
      <p:bldP spid="30741" grpId="0" animBg="1"/>
      <p:bldP spid="307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Dbh 50m"/>
          <p:cNvPicPr>
            <a:picLocks noChangeAspect="1" noChangeArrowheads="1"/>
          </p:cNvPicPr>
          <p:nvPr/>
        </p:nvPicPr>
        <p:blipFill>
          <a:blip r:embed="rId2" cstate="print"/>
          <a:srcRect r="21819" b="3520"/>
          <a:stretch>
            <a:fillRect/>
          </a:stretch>
        </p:blipFill>
        <p:spPr bwMode="auto">
          <a:xfrm>
            <a:off x="250825" y="1268413"/>
            <a:ext cx="39671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10" descr="dbh 10 m metafile"/>
          <p:cNvPicPr>
            <a:picLocks noChangeAspect="1" noChangeArrowheads="1"/>
          </p:cNvPicPr>
          <p:nvPr/>
        </p:nvPicPr>
        <p:blipFill>
          <a:blip r:embed="rId3" cstate="print"/>
          <a:srcRect l="6241" t="71906" r="78110" b="13995"/>
          <a:stretch>
            <a:fillRect/>
          </a:stretch>
        </p:blipFill>
        <p:spPr bwMode="auto">
          <a:xfrm>
            <a:off x="539750" y="4724400"/>
            <a:ext cx="10080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0" name="AutoShape 20"/>
          <p:cNvSpPr>
            <a:spLocks noChangeArrowheads="1"/>
          </p:cNvSpPr>
          <p:nvPr/>
        </p:nvSpPr>
        <p:spPr bwMode="auto">
          <a:xfrm rot="1506086">
            <a:off x="1187450" y="3141663"/>
            <a:ext cx="2520950" cy="287337"/>
          </a:xfrm>
          <a:prstGeom prst="notchedRightArrow">
            <a:avLst>
              <a:gd name="adj1" fmla="val 42481"/>
              <a:gd name="adj2" fmla="val 218566"/>
            </a:avLst>
          </a:prstGeom>
          <a:solidFill>
            <a:srgbClr val="00FF00">
              <a:alpha val="63136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7" name="Text Box 25"/>
          <p:cNvSpPr txBox="1">
            <a:spLocks noChangeArrowheads="1"/>
          </p:cNvSpPr>
          <p:nvPr/>
        </p:nvSpPr>
        <p:spPr bwMode="auto">
          <a:xfrm>
            <a:off x="3132138" y="1628775"/>
            <a:ext cx="1150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/>
              <a:t>50 m</a:t>
            </a:r>
          </a:p>
        </p:txBody>
      </p:sp>
      <p:pic>
        <p:nvPicPr>
          <p:cNvPr id="10267" name="Picture 27"/>
          <p:cNvPicPr>
            <a:picLocks noChangeAspect="1" noChangeArrowheads="1"/>
          </p:cNvPicPr>
          <p:nvPr/>
        </p:nvPicPr>
        <p:blipFill>
          <a:blip r:embed="rId4" cstate="print"/>
          <a:srcRect t="17314"/>
          <a:stretch>
            <a:fillRect/>
          </a:stretch>
        </p:blipFill>
        <p:spPr bwMode="auto">
          <a:xfrm>
            <a:off x="3563938" y="2565400"/>
            <a:ext cx="514826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8" name="Picture 28" descr="Dbh 5m"/>
          <p:cNvPicPr>
            <a:picLocks noChangeAspect="1" noChangeArrowheads="1"/>
          </p:cNvPicPr>
          <p:nvPr/>
        </p:nvPicPr>
        <p:blipFill>
          <a:blip r:embed="rId5" cstate="print"/>
          <a:srcRect l="6667" t="2802" r="23972"/>
          <a:stretch>
            <a:fillRect/>
          </a:stretch>
        </p:blipFill>
        <p:spPr bwMode="auto">
          <a:xfrm>
            <a:off x="4572000" y="1341438"/>
            <a:ext cx="3576638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7235825" y="1773238"/>
            <a:ext cx="649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/>
              <a:t>5 m</a:t>
            </a:r>
          </a:p>
        </p:txBody>
      </p:sp>
      <p:sp>
        <p:nvSpPr>
          <p:cNvPr id="10270" name="AutoShape 30"/>
          <p:cNvSpPr>
            <a:spLocks noChangeArrowheads="1"/>
          </p:cNvSpPr>
          <p:nvPr/>
        </p:nvSpPr>
        <p:spPr bwMode="auto">
          <a:xfrm rot="1162097">
            <a:off x="4859338" y="3716338"/>
            <a:ext cx="2520950" cy="287337"/>
          </a:xfrm>
          <a:prstGeom prst="notchedRightArrow">
            <a:avLst>
              <a:gd name="adj1" fmla="val 42481"/>
              <a:gd name="adj2" fmla="val 218566"/>
            </a:avLst>
          </a:prstGeom>
          <a:solidFill>
            <a:srgbClr val="00FF00">
              <a:alpha val="63136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Rettangolo 18"/>
          <p:cNvSpPr/>
          <p:nvPr/>
        </p:nvSpPr>
        <p:spPr>
          <a:xfrm>
            <a:off x="344721" y="-24"/>
            <a:ext cx="81564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 smtClean="0">
                <a:latin typeface="Verdana" pitchFamily="34" charset="0"/>
              </a:rPr>
              <a:t>GETIS’ </a:t>
            </a:r>
            <a:r>
              <a:rPr lang="it-IT" sz="3600" dirty="0" err="1" smtClean="0">
                <a:latin typeface="Verdana" pitchFamily="34" charset="0"/>
              </a:rPr>
              <a:t>Gi*</a:t>
            </a:r>
            <a:r>
              <a:rPr lang="it-IT" sz="3600" dirty="0" smtClean="0">
                <a:latin typeface="Verdana" pitchFamily="34" charset="0"/>
              </a:rPr>
              <a:t> – </a:t>
            </a:r>
            <a:r>
              <a:rPr lang="it-IT" sz="3600" dirty="0" err="1" smtClean="0">
                <a:latin typeface="Verdana" pitchFamily="34" charset="0"/>
              </a:rPr>
              <a:t>Local</a:t>
            </a:r>
            <a:r>
              <a:rPr lang="it-IT" sz="3600" dirty="0" smtClean="0">
                <a:latin typeface="Verdana" pitchFamily="34" charset="0"/>
              </a:rPr>
              <a:t> </a:t>
            </a:r>
            <a:r>
              <a:rPr lang="it-IT" sz="3600" dirty="0" err="1" smtClean="0">
                <a:latin typeface="Verdana" pitchFamily="34" charset="0"/>
              </a:rPr>
              <a:t>autocorrelation</a:t>
            </a:r>
            <a:endParaRPr lang="en-US" sz="3600" dirty="0">
              <a:latin typeface="Verdana" pitchFamily="34" charset="0"/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4716463" y="4652963"/>
            <a:ext cx="207011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dirty="0" err="1" smtClean="0"/>
              <a:t>Gradient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clear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0" grpId="0" animBg="1"/>
      <p:bldP spid="10260" grpId="1" animBg="1"/>
      <p:bldP spid="10269" grpId="0"/>
      <p:bldP spid="10270" grpId="0" animBg="1"/>
      <p:bldP spid="10270" grpId="1" animBg="1"/>
      <p:bldP spid="10259" grpId="0"/>
      <p:bldP spid="10259" grpId="1"/>
    </p:bld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69000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69000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196</Words>
  <Application>Microsoft Office PowerPoint</Application>
  <PresentationFormat>Presentazione su schermo (4:3)</PresentationFormat>
  <Paragraphs>52</Paragraphs>
  <Slides>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9" baseType="lpstr">
      <vt:lpstr>Struttura predefinita</vt:lpstr>
      <vt:lpstr>Grafico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Company> 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Soraruf Luca</dc:creator>
  <cp:lastModifiedBy>admin</cp:lastModifiedBy>
  <cp:revision>23</cp:revision>
  <dcterms:created xsi:type="dcterms:W3CDTF">2007-09-15T23:51:36Z</dcterms:created>
  <dcterms:modified xsi:type="dcterms:W3CDTF">2014-10-08T15:21:10Z</dcterms:modified>
</cp:coreProperties>
</file>