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7" r:id="rId2"/>
    <p:sldId id="256" r:id="rId3"/>
    <p:sldId id="258" r:id="rId4"/>
    <p:sldId id="259" r:id="rId5"/>
    <p:sldId id="260" r:id="rId6"/>
    <p:sldId id="281" r:id="rId7"/>
    <p:sldId id="262" r:id="rId8"/>
    <p:sldId id="263" r:id="rId9"/>
    <p:sldId id="289" r:id="rId10"/>
    <p:sldId id="285" r:id="rId11"/>
    <p:sldId id="265" r:id="rId12"/>
    <p:sldId id="264" r:id="rId13"/>
    <p:sldId id="280" r:id="rId14"/>
    <p:sldId id="284" r:id="rId15"/>
    <p:sldId id="271" r:id="rId16"/>
    <p:sldId id="276" r:id="rId17"/>
    <p:sldId id="277" r:id="rId18"/>
    <p:sldId id="278" r:id="rId19"/>
    <p:sldId id="279" r:id="rId20"/>
    <p:sldId id="272" r:id="rId21"/>
    <p:sldId id="275" r:id="rId22"/>
    <p:sldId id="273" r:id="rId23"/>
    <p:sldId id="274" r:id="rId24"/>
    <p:sldId id="283" r:id="rId25"/>
    <p:sldId id="266" r:id="rId26"/>
    <p:sldId id="282" r:id="rId27"/>
    <p:sldId id="267" r:id="rId28"/>
    <p:sldId id="270" r:id="rId29"/>
    <p:sldId id="268" r:id="rId30"/>
    <p:sldId id="269" r:id="rId31"/>
    <p:sldId id="288" r:id="rId32"/>
  </p:sldIdLst>
  <p:sldSz cx="9144000" cy="6858000" type="screen4x3"/>
  <p:notesSz cx="6669088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016" y="-8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6EEB8D-AFF1-4A45-9717-A7ADC276AB90}" type="datetimeFigureOut">
              <a:rPr lang="sv-SE" smtClean="0"/>
              <a:pPr/>
              <a:t>2013-11-25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A681D9-C0BD-426A-A70E-A99590B79DCF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A3CB94-04EA-4A87-AE5C-795DAE337812}" type="datetimeFigureOut">
              <a:rPr lang="sv-SE" smtClean="0"/>
              <a:pPr/>
              <a:t>2013-11-25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B18ED4-F27B-4564-A401-346DFD4124EA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B3A7E-E791-43B6-82F2-9B9E23146120}" type="datetime1">
              <a:rPr lang="en-US" smtClean="0"/>
              <a:pPr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69D95-3237-4719-B0C8-6EF62A60E7FD}" type="datetime1">
              <a:rPr lang="en-US" smtClean="0"/>
              <a:pPr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465B2-171F-4257-896F-D5F6AB58C04A}" type="datetime1">
              <a:rPr lang="en-US" smtClean="0"/>
              <a:pPr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F5335-56EA-4C6E-8868-DD3C7C74E6F9}" type="datetime1">
              <a:rPr lang="en-US" smtClean="0"/>
              <a:pPr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792DA-280C-4237-9D40-07BEB57BAA55}" type="datetime1">
              <a:rPr lang="en-US" smtClean="0"/>
              <a:pPr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326BE-8FC1-4F95-AA9A-4A33BD054875}" type="datetime1">
              <a:rPr lang="en-US" smtClean="0"/>
              <a:pPr/>
              <a:t>11/25/2013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FB22E-16CF-4D64-BF82-C31EB61663C6}" type="datetime1">
              <a:rPr lang="en-US" smtClean="0"/>
              <a:pPr/>
              <a:t>11/25/2013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27B6B-9ACB-42C1-A0ED-9B3524E04CF2}" type="datetime1">
              <a:rPr lang="en-US" smtClean="0"/>
              <a:pPr/>
              <a:t>11/25/2013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4EB08-0D2D-4E00-A033-3B805EE73310}" type="datetime1">
              <a:rPr lang="en-US" smtClean="0"/>
              <a:pPr/>
              <a:t>11/25/2013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776D5-B0AE-4C9A-9104-40F71D905256}" type="datetime1">
              <a:rPr lang="en-US" smtClean="0"/>
              <a:pPr/>
              <a:t>11/25/2013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0840A-E85D-4ED7-A91C-E5FA19E03801}" type="datetime1">
              <a:rPr lang="en-US" smtClean="0"/>
              <a:pPr/>
              <a:t>11/25/2013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1CE13-13D9-4363-A6BF-029C5BA8BC69}" type="datetime1">
              <a:rPr lang="en-US" smtClean="0"/>
              <a:pPr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46077" y="2362200"/>
            <a:ext cx="422763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3200" dirty="0" err="1" smtClean="0">
                <a:latin typeface="+mj-lt"/>
              </a:rPr>
              <a:t>Parte</a:t>
            </a:r>
            <a:r>
              <a:rPr lang="sv-SE" sz="3200" dirty="0" smtClean="0">
                <a:latin typeface="+mj-lt"/>
              </a:rPr>
              <a:t> IV</a:t>
            </a:r>
          </a:p>
          <a:p>
            <a:r>
              <a:rPr lang="sv-SE" sz="3200" dirty="0" err="1" smtClean="0">
                <a:latin typeface="+mj-lt"/>
              </a:rPr>
              <a:t>Misure</a:t>
            </a:r>
            <a:r>
              <a:rPr lang="sv-SE" sz="3200" dirty="0" smtClean="0">
                <a:latin typeface="+mj-lt"/>
              </a:rPr>
              <a:t> di </a:t>
            </a:r>
            <a:r>
              <a:rPr lang="sv-SE" sz="3200" dirty="0" err="1" smtClean="0">
                <a:latin typeface="+mj-lt"/>
              </a:rPr>
              <a:t>conservazione</a:t>
            </a:r>
            <a:endParaRPr lang="it-IT" sz="32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793" y="152400"/>
            <a:ext cx="61109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 err="1" smtClean="0">
                <a:latin typeface="+mj-lt"/>
              </a:rPr>
              <a:t>Gestione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degli</a:t>
            </a:r>
            <a:r>
              <a:rPr lang="sv-SE" sz="2400" dirty="0" smtClean="0">
                <a:latin typeface="+mj-lt"/>
              </a:rPr>
              <a:t> habitat </a:t>
            </a:r>
            <a:r>
              <a:rPr lang="sv-SE" sz="2400" dirty="0" err="1" smtClean="0">
                <a:latin typeface="+mj-lt"/>
              </a:rPr>
              <a:t>semi-naturali</a:t>
            </a:r>
            <a:r>
              <a:rPr lang="sv-SE" sz="2400" dirty="0" smtClean="0">
                <a:latin typeface="+mj-lt"/>
              </a:rPr>
              <a:t>: dilemma 3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7200" y="1219200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2400" b="1" dirty="0" err="1" smtClean="0">
                <a:latin typeface="+mj-lt"/>
              </a:rPr>
              <a:t>Gestire</a:t>
            </a:r>
            <a:r>
              <a:rPr lang="sv-SE" sz="2400" b="1" dirty="0" smtClean="0">
                <a:latin typeface="+mj-lt"/>
              </a:rPr>
              <a:t> la specie o </a:t>
            </a:r>
            <a:r>
              <a:rPr lang="sv-SE" sz="2400" b="1" dirty="0" err="1" smtClean="0">
                <a:latin typeface="+mj-lt"/>
              </a:rPr>
              <a:t>gestire</a:t>
            </a:r>
            <a:r>
              <a:rPr lang="sv-SE" sz="2400" b="1" dirty="0" smtClean="0">
                <a:latin typeface="+mj-lt"/>
              </a:rPr>
              <a:t> </a:t>
            </a:r>
            <a:r>
              <a:rPr lang="sv-SE" sz="2400" b="1" dirty="0" err="1" smtClean="0">
                <a:latin typeface="+mj-lt"/>
              </a:rPr>
              <a:t>l’habitat</a:t>
            </a:r>
            <a:r>
              <a:rPr lang="sv-SE" sz="2400" b="1" dirty="0" smtClean="0">
                <a:latin typeface="+mj-lt"/>
              </a:rPr>
              <a:t>?</a:t>
            </a:r>
          </a:p>
          <a:p>
            <a:pPr algn="ctr"/>
            <a:endParaRPr lang="sv-SE" sz="2400" b="1" dirty="0" smtClean="0">
              <a:latin typeface="+mj-lt"/>
            </a:endParaRPr>
          </a:p>
        </p:txBody>
      </p:sp>
      <p:sp>
        <p:nvSpPr>
          <p:cNvPr id="1030" name="AutoShape 6" descr="http://juliafoggterrain.files.wordpress.com/2010/09/2.jpg"/>
          <p:cNvSpPr>
            <a:spLocks noChangeAspect="1" noChangeArrowheads="1"/>
          </p:cNvSpPr>
          <p:nvPr/>
        </p:nvSpPr>
        <p:spPr bwMode="auto">
          <a:xfrm>
            <a:off x="0" y="-152400"/>
            <a:ext cx="6096000" cy="457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1" name="Rectangle 10"/>
          <p:cNvSpPr/>
          <p:nvPr/>
        </p:nvSpPr>
        <p:spPr>
          <a:xfrm>
            <a:off x="457200" y="2743200"/>
            <a:ext cx="3733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>
                <a:latin typeface="+mj-lt"/>
              </a:rPr>
              <a:t>Gestione</a:t>
            </a:r>
            <a:r>
              <a:rPr lang="sv-SE" sz="2400" dirty="0" smtClean="0">
                <a:latin typeface="+mj-lt"/>
              </a:rPr>
              <a:t> della specie </a:t>
            </a:r>
            <a:r>
              <a:rPr lang="sv-SE" sz="2400" dirty="0" err="1" smtClean="0">
                <a:latin typeface="+mj-lt"/>
              </a:rPr>
              <a:t>target</a:t>
            </a:r>
            <a:endParaRPr lang="sv-SE" sz="2400" dirty="0" smtClean="0">
              <a:latin typeface="+mj-lt"/>
            </a:endParaRPr>
          </a:p>
          <a:p>
            <a:endParaRPr lang="sv-SE" sz="2400" dirty="0" smtClean="0"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91200" y="2743200"/>
            <a:ext cx="3124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>
                <a:latin typeface="+mj-lt"/>
              </a:rPr>
              <a:t>Gestione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dell’habitat</a:t>
            </a:r>
            <a:endParaRPr lang="sv-SE" sz="2400" dirty="0" smtClean="0">
              <a:latin typeface="+mj-lt"/>
            </a:endParaRPr>
          </a:p>
          <a:p>
            <a:endParaRPr lang="sv-SE" sz="2400" dirty="0" smtClean="0">
              <a:latin typeface="+mj-lt"/>
            </a:endParaRPr>
          </a:p>
        </p:txBody>
      </p:sp>
      <p:sp>
        <p:nvSpPr>
          <p:cNvPr id="13" name="Isosceles Triangle 12"/>
          <p:cNvSpPr/>
          <p:nvPr/>
        </p:nvSpPr>
        <p:spPr>
          <a:xfrm>
            <a:off x="1143000" y="3200400"/>
            <a:ext cx="6858000" cy="609600"/>
          </a:xfrm>
          <a:prstGeom prst="triangle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ectangle 13"/>
          <p:cNvSpPr/>
          <p:nvPr/>
        </p:nvSpPr>
        <p:spPr>
          <a:xfrm>
            <a:off x="2971800" y="3962400"/>
            <a:ext cx="518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>
                <a:latin typeface="+mj-lt"/>
              </a:rPr>
              <a:t>Intensità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dell’intervento</a:t>
            </a:r>
            <a:endParaRPr lang="sv-SE" sz="2400" dirty="0" smtClean="0"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1000" y="5493603"/>
            <a:ext cx="8153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>
                <a:latin typeface="+mj-lt"/>
              </a:rPr>
              <a:t>Mammiferi</a:t>
            </a:r>
            <a:r>
              <a:rPr lang="sv-SE" sz="2400" dirty="0" smtClean="0">
                <a:latin typeface="+mj-lt"/>
              </a:rPr>
              <a:t> e </a:t>
            </a:r>
            <a:r>
              <a:rPr lang="sv-SE" sz="2400" dirty="0" err="1" smtClean="0">
                <a:latin typeface="+mj-lt"/>
              </a:rPr>
              <a:t>uccelli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sono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spesso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gestiti</a:t>
            </a:r>
            <a:r>
              <a:rPr lang="sv-SE" sz="2400" dirty="0" smtClean="0">
                <a:latin typeface="+mj-lt"/>
              </a:rPr>
              <a:t> a </a:t>
            </a:r>
            <a:r>
              <a:rPr lang="sv-SE" sz="2400" dirty="0" err="1" smtClean="0">
                <a:latin typeface="+mj-lt"/>
              </a:rPr>
              <a:t>livello</a:t>
            </a:r>
            <a:r>
              <a:rPr lang="sv-SE" sz="2400" dirty="0" smtClean="0">
                <a:latin typeface="+mj-lt"/>
              </a:rPr>
              <a:t> di specie</a:t>
            </a:r>
          </a:p>
          <a:p>
            <a:endParaRPr lang="sv-SE" sz="2400" dirty="0" smtClean="0"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53200" y="3886200"/>
            <a:ext cx="259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>
                <a:latin typeface="+mj-lt"/>
              </a:rPr>
              <a:t>Favorire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processi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naturali</a:t>
            </a:r>
            <a:endParaRPr lang="sv-SE" sz="2400" dirty="0" smtClean="0">
              <a:latin typeface="+mj-lt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793" y="152400"/>
            <a:ext cx="47998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 err="1" smtClean="0">
                <a:latin typeface="+mj-lt"/>
              </a:rPr>
              <a:t>Gestione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degli</a:t>
            </a:r>
            <a:r>
              <a:rPr lang="sv-SE" sz="2400" dirty="0" smtClean="0">
                <a:latin typeface="+mj-lt"/>
              </a:rPr>
              <a:t> habitat: </a:t>
            </a:r>
            <a:r>
              <a:rPr lang="sv-SE" sz="2400" dirty="0" err="1" smtClean="0">
                <a:latin typeface="+mj-lt"/>
              </a:rPr>
              <a:t>pianificazione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09600" y="1447800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smtClean="0">
                <a:latin typeface="+mj-lt"/>
              </a:rPr>
              <a:t>Tutti gli </a:t>
            </a:r>
            <a:r>
              <a:rPr lang="sv-SE" sz="2400" dirty="0" err="1" smtClean="0">
                <a:latin typeface="+mj-lt"/>
              </a:rPr>
              <a:t>interventi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possono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avere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effetti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positivi</a:t>
            </a:r>
            <a:r>
              <a:rPr lang="sv-SE" sz="2400" dirty="0" smtClean="0">
                <a:latin typeface="+mj-lt"/>
              </a:rPr>
              <a:t> e </a:t>
            </a:r>
            <a:r>
              <a:rPr lang="sv-SE" sz="2400" dirty="0" err="1" smtClean="0">
                <a:latin typeface="+mj-lt"/>
              </a:rPr>
              <a:t>negativi</a:t>
            </a:r>
            <a:r>
              <a:rPr lang="sv-SE" sz="2400" dirty="0" smtClean="0">
                <a:latin typeface="+mj-lt"/>
              </a:rPr>
              <a:t>:</a:t>
            </a:r>
          </a:p>
          <a:p>
            <a:endParaRPr lang="sv-SE" sz="2400" dirty="0" smtClean="0">
              <a:latin typeface="+mj-lt"/>
            </a:endParaRPr>
          </a:p>
        </p:txBody>
      </p:sp>
      <p:sp>
        <p:nvSpPr>
          <p:cNvPr id="1030" name="AutoShape 6" descr="http://juliafoggterrain.files.wordpress.com/2010/09/2.jpg"/>
          <p:cNvSpPr>
            <a:spLocks noChangeAspect="1" noChangeArrowheads="1"/>
          </p:cNvSpPr>
          <p:nvPr/>
        </p:nvSpPr>
        <p:spPr bwMode="auto">
          <a:xfrm>
            <a:off x="63500" y="-136525"/>
            <a:ext cx="6096000" cy="457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0" name="Rectangle 9"/>
          <p:cNvSpPr/>
          <p:nvPr/>
        </p:nvSpPr>
        <p:spPr>
          <a:xfrm>
            <a:off x="685800" y="2286000"/>
            <a:ext cx="8153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>
                <a:latin typeface="+mj-lt"/>
              </a:rPr>
              <a:t>Bisogna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avere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b="1" dirty="0" err="1" smtClean="0">
                <a:solidFill>
                  <a:srgbClr val="FF0000"/>
                </a:solidFill>
                <a:latin typeface="+mj-lt"/>
              </a:rPr>
              <a:t>obiettivi</a:t>
            </a:r>
            <a:r>
              <a:rPr lang="sv-SE" sz="24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sv-SE" sz="2400" b="1" dirty="0" err="1" smtClean="0">
                <a:solidFill>
                  <a:srgbClr val="FF0000"/>
                </a:solidFill>
                <a:latin typeface="+mj-lt"/>
              </a:rPr>
              <a:t>chiari</a:t>
            </a:r>
            <a:r>
              <a:rPr lang="sv-SE" sz="24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sv-SE" sz="2400" dirty="0" smtClean="0">
                <a:latin typeface="+mj-lt"/>
              </a:rPr>
              <a:t>e </a:t>
            </a:r>
            <a:r>
              <a:rPr lang="sv-SE" sz="2400" b="1" dirty="0" err="1" smtClean="0">
                <a:solidFill>
                  <a:srgbClr val="FF0000"/>
                </a:solidFill>
                <a:latin typeface="+mj-lt"/>
              </a:rPr>
              <a:t>conoscenze</a:t>
            </a:r>
            <a:r>
              <a:rPr lang="sv-SE" sz="24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sv-SE" sz="2400" b="1" dirty="0" err="1" smtClean="0">
                <a:solidFill>
                  <a:srgbClr val="FF0000"/>
                </a:solidFill>
                <a:latin typeface="+mj-lt"/>
              </a:rPr>
              <a:t>scientifiche</a:t>
            </a:r>
            <a:r>
              <a:rPr lang="sv-SE" sz="2400" b="1" dirty="0" smtClean="0">
                <a:solidFill>
                  <a:srgbClr val="FF0000"/>
                </a:solidFill>
                <a:latin typeface="+mj-lt"/>
              </a:rPr>
              <a:t> solide</a:t>
            </a:r>
            <a:r>
              <a:rPr lang="sv-SE" sz="2400" dirty="0" smtClean="0">
                <a:latin typeface="+mj-lt"/>
              </a:rPr>
              <a:t>:</a:t>
            </a:r>
          </a:p>
          <a:p>
            <a:endParaRPr lang="sv-SE" sz="2400" dirty="0" smtClean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3406676"/>
            <a:ext cx="7086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sv-SE" sz="2400" dirty="0" err="1" smtClean="0">
                <a:latin typeface="+mj-lt"/>
              </a:rPr>
              <a:t>Cosa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vogliamo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ottenere</a:t>
            </a:r>
            <a:endParaRPr lang="sv-SE" sz="2400" dirty="0" smtClean="0">
              <a:latin typeface="+mj-lt"/>
            </a:endParaRPr>
          </a:p>
          <a:p>
            <a:pPr marL="457200" indent="-457200">
              <a:buAutoNum type="arabicPeriod"/>
            </a:pPr>
            <a:endParaRPr lang="sv-SE" sz="2400" dirty="0" smtClean="0">
              <a:latin typeface="+mj-lt"/>
            </a:endParaRPr>
          </a:p>
          <a:p>
            <a:pPr marL="457200" indent="-457200">
              <a:buAutoNum type="arabicPeriod"/>
            </a:pPr>
            <a:r>
              <a:rPr lang="sv-SE" sz="2400" dirty="0" smtClean="0">
                <a:latin typeface="+mj-lt"/>
              </a:rPr>
              <a:t>Come lo </a:t>
            </a:r>
            <a:r>
              <a:rPr lang="sv-SE" sz="2400" dirty="0" err="1" smtClean="0">
                <a:latin typeface="+mj-lt"/>
              </a:rPr>
              <a:t>vogliamo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ottenere</a:t>
            </a:r>
            <a:endParaRPr lang="sv-SE" sz="2400" dirty="0" smtClean="0">
              <a:latin typeface="+mj-lt"/>
            </a:endParaRPr>
          </a:p>
          <a:p>
            <a:pPr marL="457200" indent="-457200">
              <a:buAutoNum type="arabicPeriod"/>
            </a:pPr>
            <a:endParaRPr lang="sv-SE" sz="2400" dirty="0" smtClean="0">
              <a:latin typeface="+mj-lt"/>
            </a:endParaRPr>
          </a:p>
          <a:p>
            <a:pPr marL="457200" indent="-457200">
              <a:buAutoNum type="arabicPeriod"/>
            </a:pPr>
            <a:r>
              <a:rPr lang="sv-SE" sz="2400" dirty="0" smtClean="0">
                <a:latin typeface="+mj-lt"/>
              </a:rPr>
              <a:t>Come </a:t>
            </a:r>
            <a:r>
              <a:rPr lang="sv-SE" sz="2400" dirty="0" err="1" smtClean="0">
                <a:latin typeface="+mj-lt"/>
              </a:rPr>
              <a:t>possiamo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controllare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l’efficacia</a:t>
            </a:r>
            <a:r>
              <a:rPr lang="sv-SE" sz="2400" dirty="0" smtClean="0">
                <a:latin typeface="+mj-lt"/>
              </a:rPr>
              <a:t>!</a:t>
            </a:r>
          </a:p>
          <a:p>
            <a:endParaRPr lang="sv-SE" sz="2400" dirty="0" smtClean="0">
              <a:latin typeface="+mj-lt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3886200" y="3475673"/>
            <a:ext cx="990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ctangle 11"/>
          <p:cNvSpPr/>
          <p:nvPr/>
        </p:nvSpPr>
        <p:spPr>
          <a:xfrm>
            <a:off x="6705600" y="4854476"/>
            <a:ext cx="2209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>
                <a:latin typeface="+mj-lt"/>
              </a:rPr>
              <a:t>Monitoraggio</a:t>
            </a:r>
            <a:endParaRPr lang="sv-SE" sz="2400" dirty="0" smtClean="0">
              <a:latin typeface="+mj-lt"/>
            </a:endParaRPr>
          </a:p>
          <a:p>
            <a:endParaRPr lang="sv-SE" sz="2400" dirty="0" smtClean="0">
              <a:latin typeface="+mj-lt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4267200" y="4161473"/>
            <a:ext cx="990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ight Arrow 13"/>
          <p:cNvSpPr/>
          <p:nvPr/>
        </p:nvSpPr>
        <p:spPr>
          <a:xfrm>
            <a:off x="5638800" y="4923473"/>
            <a:ext cx="990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Rectangle 14"/>
          <p:cNvSpPr/>
          <p:nvPr/>
        </p:nvSpPr>
        <p:spPr>
          <a:xfrm>
            <a:off x="5410200" y="4114800"/>
            <a:ext cx="2209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>
                <a:latin typeface="+mj-lt"/>
              </a:rPr>
              <a:t>Prescrizioni</a:t>
            </a:r>
            <a:endParaRPr lang="sv-SE" sz="2400" dirty="0" smtClean="0">
              <a:latin typeface="+mj-lt"/>
            </a:endParaRPr>
          </a:p>
          <a:p>
            <a:endParaRPr lang="sv-SE" sz="2400" dirty="0" smtClean="0"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29200" y="3436203"/>
            <a:ext cx="2209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>
                <a:latin typeface="+mj-lt"/>
              </a:rPr>
              <a:t>Obiettivi</a:t>
            </a:r>
            <a:endParaRPr lang="sv-SE" sz="2400" dirty="0" smtClean="0">
              <a:latin typeface="+mj-lt"/>
            </a:endParaRPr>
          </a:p>
          <a:p>
            <a:endParaRPr lang="sv-SE" sz="2400" dirty="0" smtClean="0">
              <a:latin typeface="+mj-lt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793" y="152400"/>
            <a:ext cx="67542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 err="1" smtClean="0">
                <a:latin typeface="+mj-lt"/>
              </a:rPr>
              <a:t>Gestione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degli</a:t>
            </a:r>
            <a:r>
              <a:rPr lang="sv-SE" sz="2400" dirty="0" smtClean="0">
                <a:latin typeface="+mj-lt"/>
              </a:rPr>
              <a:t> habitat: </a:t>
            </a:r>
            <a:r>
              <a:rPr lang="sv-SE" sz="2400" dirty="0" err="1" smtClean="0">
                <a:latin typeface="+mj-lt"/>
              </a:rPr>
              <a:t>pianificazione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degli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interventi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09600" y="1219200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smtClean="0">
                <a:latin typeface="+mj-lt"/>
              </a:rPr>
              <a:t>Tutti gli </a:t>
            </a:r>
            <a:r>
              <a:rPr lang="sv-SE" sz="2400" dirty="0" err="1" smtClean="0">
                <a:latin typeface="+mj-lt"/>
              </a:rPr>
              <a:t>interventi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possono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avere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effetti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positivi</a:t>
            </a:r>
            <a:r>
              <a:rPr lang="sv-SE" sz="2400" dirty="0" smtClean="0">
                <a:latin typeface="+mj-lt"/>
              </a:rPr>
              <a:t> e </a:t>
            </a:r>
            <a:r>
              <a:rPr lang="sv-SE" sz="2400" dirty="0" err="1" smtClean="0">
                <a:latin typeface="+mj-lt"/>
              </a:rPr>
              <a:t>negativi</a:t>
            </a:r>
            <a:r>
              <a:rPr lang="sv-SE" sz="2400" dirty="0" smtClean="0">
                <a:latin typeface="+mj-lt"/>
              </a:rPr>
              <a:t>:</a:t>
            </a:r>
          </a:p>
          <a:p>
            <a:endParaRPr lang="sv-SE" sz="2400" dirty="0" smtClean="0">
              <a:latin typeface="+mj-lt"/>
            </a:endParaRPr>
          </a:p>
        </p:txBody>
      </p:sp>
      <p:sp>
        <p:nvSpPr>
          <p:cNvPr id="1030" name="AutoShape 6" descr="http://juliafoggterrain.files.wordpress.com/2010/09/2.jpg"/>
          <p:cNvSpPr>
            <a:spLocks noChangeAspect="1" noChangeArrowheads="1"/>
          </p:cNvSpPr>
          <p:nvPr/>
        </p:nvSpPr>
        <p:spPr bwMode="auto">
          <a:xfrm>
            <a:off x="63500" y="-136525"/>
            <a:ext cx="6096000" cy="457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0" name="Rectangle 9"/>
          <p:cNvSpPr/>
          <p:nvPr/>
        </p:nvSpPr>
        <p:spPr>
          <a:xfrm>
            <a:off x="2895600" y="2590800"/>
            <a:ext cx="2819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>
                <a:latin typeface="+mj-lt"/>
              </a:rPr>
              <a:t>Trade-off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fra</a:t>
            </a:r>
            <a:r>
              <a:rPr lang="sv-SE" sz="2400" dirty="0" smtClean="0">
                <a:latin typeface="+mj-lt"/>
              </a:rPr>
              <a:t> specie</a:t>
            </a:r>
          </a:p>
          <a:p>
            <a:endParaRPr lang="sv-SE" sz="2400" dirty="0" smtClean="0">
              <a:latin typeface="+mj-lt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867308"/>
            <a:ext cx="7060492" cy="4533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8"/>
          <p:cNvSpPr>
            <a:spLocks noChangeShapeType="1"/>
          </p:cNvSpPr>
          <p:nvPr/>
        </p:nvSpPr>
        <p:spPr bwMode="auto">
          <a:xfrm>
            <a:off x="0" y="6858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793" y="152400"/>
            <a:ext cx="31417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 smtClean="0">
                <a:latin typeface="+mj-lt"/>
              </a:rPr>
              <a:t>1. </a:t>
            </a:r>
            <a:r>
              <a:rPr lang="sv-SE" sz="2400" dirty="0" err="1" smtClean="0">
                <a:latin typeface="+mj-lt"/>
              </a:rPr>
              <a:t>Delineare</a:t>
            </a:r>
            <a:r>
              <a:rPr lang="sv-SE" sz="2400" dirty="0" smtClean="0">
                <a:latin typeface="+mj-lt"/>
              </a:rPr>
              <a:t> gli </a:t>
            </a:r>
            <a:r>
              <a:rPr lang="sv-SE" sz="2400" dirty="0" err="1" smtClean="0">
                <a:latin typeface="+mj-lt"/>
              </a:rPr>
              <a:t>obiettivi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030" name="AutoShape 6" descr="http://juliafoggterrain.files.wordpress.com/2010/09/2.jpg"/>
          <p:cNvSpPr>
            <a:spLocks noChangeAspect="1" noChangeArrowheads="1"/>
          </p:cNvSpPr>
          <p:nvPr/>
        </p:nvSpPr>
        <p:spPr bwMode="auto">
          <a:xfrm>
            <a:off x="0" y="0"/>
            <a:ext cx="6096000" cy="457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0" name="Rectangle 9"/>
          <p:cNvSpPr/>
          <p:nvPr/>
        </p:nvSpPr>
        <p:spPr>
          <a:xfrm>
            <a:off x="609600" y="1226403"/>
            <a:ext cx="7086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>
                <a:latin typeface="+mj-lt"/>
              </a:rPr>
              <a:t>Bisogna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essere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specifici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negli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obiettivi</a:t>
            </a:r>
            <a:endParaRPr lang="sv-SE" sz="2400" dirty="0" smtClean="0">
              <a:latin typeface="+mj-lt"/>
            </a:endParaRPr>
          </a:p>
          <a:p>
            <a:endParaRPr lang="sv-SE" sz="2400" dirty="0" smtClean="0"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9600" y="2140803"/>
            <a:ext cx="7086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>
                <a:latin typeface="+mj-lt"/>
              </a:rPr>
              <a:t>-Identificare</a:t>
            </a:r>
            <a:r>
              <a:rPr lang="sv-SE" sz="2400" dirty="0" smtClean="0">
                <a:latin typeface="+mj-lt"/>
              </a:rPr>
              <a:t> il </a:t>
            </a:r>
            <a:r>
              <a:rPr lang="sv-SE" sz="2400" dirty="0" err="1" smtClean="0">
                <a:latin typeface="+mj-lt"/>
              </a:rPr>
              <a:t>gruppo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tassonomico</a:t>
            </a:r>
            <a:r>
              <a:rPr lang="sv-SE" sz="2400" dirty="0" smtClean="0">
                <a:latin typeface="+mj-lt"/>
              </a:rPr>
              <a:t> di </a:t>
            </a:r>
            <a:r>
              <a:rPr lang="sv-SE" sz="2400" dirty="0" err="1" smtClean="0">
                <a:latin typeface="+mj-lt"/>
              </a:rPr>
              <a:t>riferimento</a:t>
            </a:r>
            <a:endParaRPr lang="sv-SE" sz="2400" dirty="0" smtClean="0">
              <a:latin typeface="+mj-lt"/>
            </a:endParaRPr>
          </a:p>
          <a:p>
            <a:endParaRPr lang="sv-SE" sz="2400" dirty="0" smtClean="0">
              <a:latin typeface="+mj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09600" y="2826603"/>
            <a:ext cx="7086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>
                <a:latin typeface="+mj-lt"/>
              </a:rPr>
              <a:t>-Quantificare</a:t>
            </a:r>
            <a:r>
              <a:rPr lang="sv-SE" sz="2400" dirty="0" smtClean="0">
                <a:latin typeface="+mj-lt"/>
              </a:rPr>
              <a:t> il </a:t>
            </a:r>
            <a:r>
              <a:rPr lang="sv-SE" sz="2400" dirty="0" err="1" smtClean="0">
                <a:latin typeface="+mj-lt"/>
              </a:rPr>
              <a:t>risultato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atteso</a:t>
            </a:r>
            <a:r>
              <a:rPr lang="sv-SE" sz="2400" dirty="0" smtClean="0">
                <a:latin typeface="+mj-lt"/>
              </a:rPr>
              <a:t> (se </a:t>
            </a:r>
            <a:r>
              <a:rPr lang="sv-SE" sz="2400" dirty="0" err="1" smtClean="0">
                <a:latin typeface="+mj-lt"/>
              </a:rPr>
              <a:t>possibile</a:t>
            </a:r>
            <a:r>
              <a:rPr lang="sv-SE" sz="2400" dirty="0" smtClean="0">
                <a:latin typeface="+mj-lt"/>
              </a:rPr>
              <a:t> in </a:t>
            </a:r>
            <a:r>
              <a:rPr lang="sv-SE" sz="2400" dirty="0" err="1" smtClean="0">
                <a:latin typeface="+mj-lt"/>
              </a:rPr>
              <a:t>termini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numerici</a:t>
            </a:r>
            <a:r>
              <a:rPr lang="sv-SE" sz="2400" dirty="0" smtClean="0">
                <a:latin typeface="+mj-lt"/>
              </a:rPr>
              <a:t>)</a:t>
            </a:r>
          </a:p>
          <a:p>
            <a:endParaRPr lang="sv-SE" sz="2400" dirty="0" smtClean="0"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09600" y="4514671"/>
            <a:ext cx="8153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>
                <a:latin typeface="+mj-lt"/>
              </a:rPr>
              <a:t>Maggiore</a:t>
            </a:r>
            <a:r>
              <a:rPr lang="sv-SE" sz="2400" dirty="0" smtClean="0">
                <a:latin typeface="+mj-lt"/>
              </a:rPr>
              <a:t> la </a:t>
            </a:r>
            <a:r>
              <a:rPr lang="sv-SE" sz="2400" dirty="0" err="1" smtClean="0">
                <a:latin typeface="+mj-lt"/>
              </a:rPr>
              <a:t>specificità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maggiore</a:t>
            </a:r>
            <a:r>
              <a:rPr lang="sv-SE" sz="2400" dirty="0" smtClean="0">
                <a:latin typeface="+mj-lt"/>
              </a:rPr>
              <a:t> la </a:t>
            </a:r>
            <a:r>
              <a:rPr lang="sv-SE" sz="2400" dirty="0" err="1" smtClean="0">
                <a:latin typeface="+mj-lt"/>
              </a:rPr>
              <a:t>capacità</a:t>
            </a:r>
            <a:r>
              <a:rPr lang="sv-SE" sz="2400" dirty="0" smtClean="0">
                <a:latin typeface="+mj-lt"/>
              </a:rPr>
              <a:t> di </a:t>
            </a:r>
            <a:r>
              <a:rPr lang="sv-SE" sz="2400" dirty="0" err="1" smtClean="0">
                <a:latin typeface="+mj-lt"/>
              </a:rPr>
              <a:t>monitorare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l’efficacia</a:t>
            </a:r>
            <a:endParaRPr lang="sv-SE" sz="2400" dirty="0" smtClean="0">
              <a:latin typeface="+mj-lt"/>
            </a:endParaRPr>
          </a:p>
          <a:p>
            <a:endParaRPr lang="sv-SE" sz="2400" dirty="0" smtClean="0">
              <a:latin typeface="+mj-lt"/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3429000" y="3429000"/>
            <a:ext cx="533400" cy="990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793" y="152400"/>
            <a:ext cx="31417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 smtClean="0">
                <a:latin typeface="+mj-lt"/>
              </a:rPr>
              <a:t>1. </a:t>
            </a:r>
            <a:r>
              <a:rPr lang="sv-SE" sz="2400" dirty="0" err="1" smtClean="0">
                <a:latin typeface="+mj-lt"/>
              </a:rPr>
              <a:t>Delineare</a:t>
            </a:r>
            <a:r>
              <a:rPr lang="sv-SE" sz="2400" dirty="0" smtClean="0">
                <a:latin typeface="+mj-lt"/>
              </a:rPr>
              <a:t> gli </a:t>
            </a:r>
            <a:r>
              <a:rPr lang="sv-SE" sz="2400" dirty="0" err="1" smtClean="0">
                <a:latin typeface="+mj-lt"/>
              </a:rPr>
              <a:t>obiettivi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030" name="AutoShape 6" descr="http://juliafoggterrain.files.wordpress.com/2010/09/2.jpg"/>
          <p:cNvSpPr>
            <a:spLocks noChangeAspect="1" noChangeArrowheads="1"/>
          </p:cNvSpPr>
          <p:nvPr/>
        </p:nvSpPr>
        <p:spPr bwMode="auto">
          <a:xfrm>
            <a:off x="0" y="0"/>
            <a:ext cx="6096000" cy="457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0" name="Down Arrow 19"/>
          <p:cNvSpPr/>
          <p:nvPr/>
        </p:nvSpPr>
        <p:spPr>
          <a:xfrm>
            <a:off x="3429000" y="3429000"/>
            <a:ext cx="533400" cy="990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838200"/>
            <a:ext cx="6530606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793" y="152400"/>
            <a:ext cx="72386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 smtClean="0">
                <a:latin typeface="+mj-lt"/>
              </a:rPr>
              <a:t>2. </a:t>
            </a:r>
            <a:r>
              <a:rPr lang="sv-SE" sz="2400" dirty="0" err="1" smtClean="0">
                <a:latin typeface="+mj-lt"/>
              </a:rPr>
              <a:t>Prescrizioni</a:t>
            </a:r>
            <a:r>
              <a:rPr lang="sv-SE" sz="2400" dirty="0" smtClean="0">
                <a:latin typeface="+mj-lt"/>
              </a:rPr>
              <a:t>: </a:t>
            </a:r>
            <a:r>
              <a:rPr lang="sv-SE" sz="2400" dirty="0" err="1" smtClean="0">
                <a:latin typeface="+mj-lt"/>
              </a:rPr>
              <a:t>Raccolta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delle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informazioni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sull’intervento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030" name="AutoShape 6" descr="http://juliafoggterrain.files.wordpress.com/2010/09/2.jpg"/>
          <p:cNvSpPr>
            <a:spLocks noChangeAspect="1" noChangeArrowheads="1"/>
          </p:cNvSpPr>
          <p:nvPr/>
        </p:nvSpPr>
        <p:spPr bwMode="auto">
          <a:xfrm>
            <a:off x="63500" y="-136525"/>
            <a:ext cx="6096000" cy="457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6" name="Rectangle 5"/>
          <p:cNvSpPr/>
          <p:nvPr/>
        </p:nvSpPr>
        <p:spPr>
          <a:xfrm>
            <a:off x="304800" y="3119735"/>
            <a:ext cx="43510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 smtClean="0">
                <a:latin typeface="+mj-lt"/>
              </a:rPr>
              <a:t>1. </a:t>
            </a:r>
            <a:r>
              <a:rPr lang="sv-SE" sz="2400" dirty="0" err="1" smtClean="0">
                <a:latin typeface="+mj-lt"/>
              </a:rPr>
              <a:t>Letteratura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scientifica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originale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4796135"/>
            <a:ext cx="32415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 smtClean="0">
                <a:latin typeface="+mj-lt"/>
              </a:rPr>
              <a:t>3. </a:t>
            </a:r>
            <a:r>
              <a:rPr lang="sv-SE" sz="2400" dirty="0" err="1" smtClean="0">
                <a:latin typeface="+mj-lt"/>
              </a:rPr>
              <a:t>Opinione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degli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esperti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1508" name="AutoShape 4" descr="data:image/jpeg;base64,/9j/4AAQSkZJRgABAQAAAQABAAD/2wCEAAkGBhISERUUExQWFBUWGBgaGBgYFxsYIBwXGh4aGRobHRgaHiceGh4jGhwZIC8gIycpLCwsGh4xNTAqNSYrLCkBCQoKDgwOGg8PGiwkHyQsKSwsLCwsLCwsLCwpLCwpLCwsLCwpLCwpLCwsLCwsLCwsKSwpLCwsKSwsLCwpLCwsLP/AABEIAMIBAwMBIgACEQEDEQH/xAAcAAACAgMBAQAAAAAAAAAAAAAFBgMEAAIHAQj/xABEEAACAQIEAwYDBgQEBQIHAAABAhEDIQAEEjEFQVEGEyJhcYEykaFCUrHB0fAHFCPxM2Jy4RYkQ4KSFWM0U5OistLT/8QAGQEAAwEBAQAAAAAAAAAAAAAAAQIDAAQF/8QAJxEAAgICAgEEAgIDAAAAAAAAAAECEQMhEjFBEyIyYVFxYoEEFEL/2gAMAwEAAhEDEQA/AOhKmNwuJAuNgmO6ziojC42C4304204Fho0Ax7pxIMbE43IaiOMbacbERgZxTjHdgCmvesf8wAX1P5DCyyJdhUW+glpxsBhWPG8zH9RqdP0HyMvii/EiVJfMs4M2BW08oQX98c7/AMqK6LLDIclzVM7Op9CMVc/xyjSBmosxYT+kxjnFauCbF1vYW87RbyxWqVaUmzctzMmw236nlhf9hvwH0V5YXznahBUJpqzrB/xD9rrG/t6YTszxYtVMAEzJnz3Nvi6Tg9WCBNUKo0mwlo5dJB9MB8lVEiAL/aX6yT88S532O4pHhy/iMEw+wMEA3kdYv0t+EtLIGNMQAZaPpbnfljevQOlmJDdBfYwDEgT+97Yr6wdyCYA25dPn9b455TsUn0KTqAZogkSLtbZQLbTY4pZ2sSSq2EmBc3JM3Ji7Te+5xNUQjULCD69bg9N8R5cRUJILE/CT1kYCT7CY2XdaTLpuSOewm5F/r54jLNIJ6kgt9ki8A+uLOZqEqQRBEERB8RmSDPQx9OWJKVFSNJLXYAGNci/M7+KIOww9hKlEsQYvO8TyM7bQOvlgvw6impS91kqyGJ0m0qQJJiPr0GKuUcKCCgiLzZTteeZm1+kb42pU9OxJJJUQSNJFotb7t+frfDJ2zFutw+mj9yGvIJkgCbkHylCDyvIIxAaYCQqqSDE39juABYbjkPPElCozHvHILoG0yecgGZtJMEe/rilXU+IAeJht63tbkOvMjAkjM0TLkFjzMeL+/n9AOuJ1qzOpQWKkatQmFDEEGCJi0kE2jFWhQYK2siCLMbQZI+hBxZqaiJZlm+kINvrF5HpHLEJWnsQq8U4aR3bICQygksLjc6YF4NoPmOuPcvW1kCwSLtsI/LFmnTqGANR8WqQQDADTYcp/AbGMD+I5kn4QNPksT5xNsVjctGCzuQBo0kepmIkX88ZIKqTIMAypBsLCMBsrmyGmYMbCN9th5fu2DFDMakBIg3iDEYSWNxGI6wZZMz0nlbpz/wBsCquXoqQ7KPG2knVAnfflty59cH1VubDp+/UWwp8YyRZtaDwsTqEwA43MbC3TzwcXuddCssVqdEGNNARH/V8v9J/HHmAq0Hj4HPmAT9RjMdHD+QD6cAxuBisc8vrv9MQDigv+hv6frtjusjQQjGtRwokkAeeKh4vSVQWcCcKfGOLZmq57rSqbjWx6fdUQPc4nLIojxg5DhW4iikSbETIv0tbc35YWeK9p6zs9OkBTAAh9QYnmbLJAj3wMFJlnWS88lt1m4v7HG3cgJKahE2vflPncCx6HHNPNKReOJLsp1OLyGlnqu0WZDot0BIv53x531eoFAc0w080GwHS4v5/LFhs0NMQADvA+lsVsxSW76iSI8MwARccp+Z5nbE7Q7NMzw4oC1WrqNiAeYidySfyxWp5+m0+HYAfERuDyEc/wxHncx3pJZblQIFwsQSwgc7C/njbI0KdMhl+KASZIv5CbQeuJSmTbbNa9EByOV4OIEJnxWvO37vfbBVq9MlpcE/6dzBIv9Pb0xCayVFsIKiw29sZTsa7I8sEYWUgG5BPyPocDc2mknQwsCNIBm/6ek7YLZakGXQUDCLHVEHmPr9MAeNUVptIY/CtjJhzeQ3Pl74VO5NE2ZQzRMqQS0REHcSQT1scZRT7w35jkMDcnTq/Eki/+4t0tg1/LkUwBpZpLGdyBciCIMxG2KSjxCR0akjxbAG5G8T9rp5YmqIxCgmCPskeIH8N+WNcxktC+CpqP2gFIsQJAjfnvyGJMsjMRCc51RMTebCTH98LyXgJq76VgnfkNpmT8wOfKMR1uJBVACE+I2g+siIMm07WEYrZuuDC03LFj4rc5v5g4hy7EEJFwpPn1j1i2GSA2T/zgZomJkAXv/lPKCT9cWqebFIsHfVrBZQoBvNiZ8hEb/IYqU3LmQsmTbciD8U2tcTczjIiBpBaRLEHUC3KVOmwJ8j7YolsKCiFtRSBpA0kk7udJn2hTgbm6TlpRdWwENvududsXMzTJpi/iqVDv92T8xtgdnqoSwJBJ0GSD4Yg2vy9IkRjSW9DMnp+IM1OPsyAIIuJk+W0+fli5UYNIOo1JMbEctj58+VgeRxQyuWWqTDaEPgEH4ZuC3NhMmbTzOL602onvG8bIQqtEC09GN/nN7XtGS2TZTzVXMUWCgrpgMACZg3gmLQSduWB9SpqYAyROwEx77YzNMZNuZm877k43ORqIj6xBEQDznzFj/uMXiqAXMhSQGKsqFO1xJ3mZ/c4mpOWJ1L3Y3kkDb4Y5k4G5Rdbrqsogn06T8hbBDI0w1VpaVBhZG833wJ+RkXc0riNPw9Qbg+nP6YWs1mGHiLCx2iLm22/Q4blWSFI5+vptywtZ/IUlqFS5ZRy56vwthcSf4MygcxV6/XHuLq0UIs0DznlbrjMX4/QKR1IdpQLVqSQZ239BPl58xgdW47raC1oaE+ERIkSbGPI7m0YUS7KrKTLrPKIiN+vOMRZYEkFmImTEkgzY2+n7GIOc2tsKVDSMySGB8JYeH1vAkfI+WIs5XemoJbxxLCIPr0AG2KNLNiSBpEHY8/Q8vwxfo58uwQsGJ5a9Nz0PnG2I8mh7ZJleK6t1K+Z5+nkf1x43GnI2AjlF/wC+KmayfeMSoKkE6mkQeljvyiJ3xC66VJYnVO+49cG0w2yZ80QYN977+eJaPiMC7Hkdj5AC+BS581DAvy6fricZ2QBpGq45G3Xaenvgy+gF58vcxpWN95HWBHO3zxUr5cFo1eCASJAt0+fkOe+IKvEjMPExBJ5wZHp/bG2eckDQAAecjcdfz9cIlK6ATU1pj4VG14HO/MmD5G++B9ZyQ4PhIG8Dfzj2vjepRZqf9MwxIN+nPl1wDybPrcE3+Ek8idvfDwjd7NYWpakXTqJjl0JuTI+YxZfMCP6g8JESZ9jPWb4E5Z2FhJgA/e8Nh8uWJf5jUhF9+d4N9p64aWM1FmuETxIhUcjfmLkTzNtv1xTrZowY1G3K3Xy9cbtmjp0tcD87W6YHBmJESY9t/wDaPlgqF9gDVCtpFNiH8W4jUZsRzn4b748pZxFcK0ixBOwkm8nlMD0v1xRy4IDaiXjSbnTKASZFiLDFXMowBYau7LQh3BJuZvyk8sb00wbCzZZ0VmKEGLSbkEAWUHex/cYH0DLAkfFaG6W+nOPTF/JVjoVV1LVZSsPLeG0QTtyEefMHFTi1eqQA8ab9Zk2j0IP4YyuzUe5XNKrGyxJhhzF4+LcTH44mydZtSLI0kgH0U8vl9MC2UGpI1aB13Bt5/excpudaeE7g/X8JnFklYaLvGc0e/VAAfBAkb8438sVc1ltdlUARtNwelh5dOuL60icwlQiVTbn4iraQeYkgQdvpOmRQsxKgmxRzPWZA67ggYEmNVmvDdK85YDaQBcySxkdNr4OtRFUFVEhzGoARLG0RsZU7E8wfMIKQ1E7FRGq8TPl96dvT1ww9n+GOF8ThtTnw7wo5m9jAG3K2Oae2Di2D6XYOobrVY+iC3MfE6/sYNr2NcoA1W5tdR4ZtaGjDN32kBQDbmcBeL5szBNQLG4UkelhM+mG5tllBAZew1NGLNmV6bARPWW8sV04flda93XaoJIZlA0pBAkkmdzY7QN7ibJ4VlayyVYybMXZQ0G48MeeB2YymTy9RQKTMzt9moQukbXPxGZta31dW+wNJFTieTdK7otVhSWAhBubCSbRvimuSpICW8THaR8v35eeCXEso5qg0mIXoxmB7b4lOUV1Ctfqdr4uptGeNNFFeIIAAoUAAD/f3N8Zj2rwuCQtNSBtIJ+uMw3qC+iy/mKKq0tues/pt5DFWpUQeHwkDkNwOoxY4xxNKijRJVZ9rx6RaZ6RvhXz1QljGmGuYGx/v+OOKEXIWg9laOoeFi3Own5gXwU7ukFInV4TIuNuc7SNtsL/COIpTI+MvMybKR5j6xi9QzgLRt6kbfu3L3wJp3Ri9XVkqKwmDeSZN4sYGJ853ZIZ7/eCnnt1H0vivWzE0zFx132jbzwOzAqaUB2F1MQb8jPTbCqPIFE601DeCQoi0QYvuetz7emND/i6r3Auei3AnacR0dQqMreMwbA8yLTIj642p5RybJpEW8UX8NiCPI/MdMUodRJtNNwSwIIJ8ovHuD1/viCoCNf2QkbLYrtcEjyv54ufy5c+Hw6QBa8yRv5c/niDN5dwYlgNMarqIHUkbSOuDFB4keVype4te4m283/XGZngzIWdXXxQzC5B/XG+V4TmI8Cym82A268/bG78OqsggW5kNImdjf0+eDVG4oiosqaiAJNiJjw23B3na2KZph3EAgXtPODB+eN6/Bq1zpeATyO3L0GN8vlCl1BdwPUD09cU+zJbIeM5fQiOqkXPwgwQsTNuRK38z1xVyWXNUgIGLGTCgsY3NgNup2wXrZfMVYUFoiSoNpO9pvYD6YNdlc5WyLTSoq91WoSJYz4oF5QRzA6TOGjVBkrekLHC0COJMqYEX9Y5jof3ePI5eWUMqoRK2m5AIUxsYJN/LHYeLdlMnnUTNKe6VhrqFQASIO/IOGsT64UaHAKUKzAqYvYAk/jt8sJN12BKxYr5wo7A6QFABMWB8X2jufIbX9sTiFMmSdZtciR8jiXt/kkWlTamCPGdV5NxZttpG564SKWaZDuR1H+xxbHCDVtCy0x4o0kZy3XlOx62xXzaKrBBpa86ucCxDDpHQxOBnC88zWE+wnD/2e4vw2qgpZh1d1IARkIvtYuIYxbwmeeNKCTTRkJhpSz1FgKsCI+1DEKP/ABYxO2/TE3D+GNVqtRpkkeEltUXAAJ9ysDpHlj3tg1GlWenlFfuQVMvrlX0sGWGvp8R3vM8omz2Z4oislOVuSI8zBudiPCCPX5TmnVhQ10ezChgdbIZBMNqsOQsIvzx42VrUg2p45yiNUMbk32J9zc9JGjZWpUYnWoEysDVEGxvzIwZy1VtI8WoiJNgfWAccrS7KUhXzHaqrWVqazlnkANpFQx10xHrghlcrmQo7zMBiALiADHqRE88Ga7FEqVNIJVWbbmAf2cAOCcTp1Rq0UzUBJYxcydwQZ0+RmMdEYqQk24qy+mRYkmqoKMBB+ISLG1zz5E89ueh7HZcMKgonUCCYke5XV88MnGM5/wAvSbTJvpCkXESQL7QJkYpUaxaN1NtyDH7OJy9joaL5KxE49w7+XzRPePpMMq2ggi4sLgH8MUqnEhNjjoWc4cK1qoWoBMEpt03/ACwr0+DZYZh9IYBLhXsAeZjoDyO34Uj7xnPijXLZrMMoIUxFrgW5WJxmL/ezcCR6x9IxmL+kiPrMDUMhEstwRZdO3y5YgGXoLINNVKkbAmRzBAmCd9+e2DpNOlSc/FUUWVDEkcoiR6487OZhXmaLIWvqvBm9ydjfHHFuilCevF6TO60aSypIXVMiDfri5lqJrqtQLYdJ3nYnYXgQcVn4Jlv5gqah1d4f6iCSxJ3sbX9RvjonAeF0qNFafgY2Zj1c3JAkxfzxSbSVoHF+RKbJ1p0AfDudXK3pflbF+llHABsw3PPcwfbDvCi4VR5k8/fA7K03fVqBE6oOoi3kd9sT52NQBfhHjQoB4j47wQvMgb7xit2eFKrVbv3ZEBfSRZQom5lSNhPi+WGB6QUAqfh2LE2FptPiMDcz9cLPCKofMEozKpLOpVtK6SCdRHMFTt0OHitGVWFFoKhadRAn+oi7gGBbqRFxbe+Iu1mXJy9PSIQuO8LC2nSwAY7C5H7jDHmM8tKUZWUr9g2PsCBI8x54WuL8eapTqUqSMQ6kMSBueYHKN5J5YEbszaL/AASir0FVCO6CAgIxMTsPCq7bQJ288X8lku7SFCgeUi8dP0jGnZHhr06DJVpOGSCr6gAwi6+GSDBXcdBuDiChxZjmagpAhdKlZ06iAFJEswBMsSOouN8OoKUtvQrf4Rvxfhz1KehXAbeDsY5SBbr7e+JuzGVyqJ3VY1Kdcgs3IGL2IkECIH64mz/FhRJ71b6ioiLgKpm3LxAYBcR47RYhhTAZZAbXuDEiIvsN8bjxlT6NytBWpSpqfB63H49fpthXzWZU1nCBgxKMsNA8tze4nyOC+R4mHYsL/wBMyIk6gRy8xi/wvs2GqAGNaMxBckbEIVjbSdIcdLwbnF3jjxuIkZtP3FzhtTNNlqlBKGtVrgMVcWWqTWYgMDqKkqCLfEYmLj83kNBKuVUz4Q0g7WEN57EemHfgWdoqXy4q0BURjNNDcFrkkMZY3mfPFPiHD/56nVpsFSvT/wANyswOUg7qTM+uJTxtr9DKdM5bmOJU69EpzWCQ0fSPK/vha4hwmoXaqio0x4XEzAAnpsBi/UoV6OaNOumlkJV1ixsTINgwPI8wcXHyblgiEGYLGfhnkbfFzgSYIthla6Da6YN4XwvOVwFp0EHItOgetvyxB/PHLsh2vIsAZWzXPiAEkdMdT7L8OWitwNRAnafc773wTfhFBqmpkWWvtI1Ls2nYsLecYRZLdMHXRyquQ9Ry4IBiZUgSb2bYnG/BeDslemwTWomWNlBKwoPm1/ljqlLjtSlTpPUhqLEU6qGLMX0GxGwJB9Jwa4V2ep5cVaehTTd9Sg7AGSEA5BTMepxVwfQOaa6OWZ/i1Kouks1ODBgkAEWI02mbjEFDPZek0jMAtykhefnuR54be1P8OKNSma1JDUIGo02JLRudL/EecgzPyGELJ0aahoSkd7sDPQjUbi9rHE1FLRuV7GF+09B0ZHdTIiZWfYz7bYBZSrpIZLEGZXb364I9nuzWVNUjuyrAToLMwa4v4iZHkDHlfBHjnZ93rK4MLp0sotsfDEbWMeQFsMoa0FTV0xgWjma+UoVEVSAHmASeVxzixHqJvgbprqCxkyZAXSsR8uXWeeG1OPBKNMUl0aFA0chFoHUdDjZ6FPNJr0AVvvC1xcAnmD59cCeFvYIzS0JeSXONU/qsAsypWCAvKfFJO1/XEdXKhqjt1t+XywUYtTDMSOYCjVY7Xnf5YpBwB6fif39MHDDywTl4RH3fnjMblh0GMx0WiNMpcK4IyHUWa203m0XsLYaeEdng1JmeoHa4WQBJ3gn8sJtTOO24LR0Jw+9m8iX4eI8LEnfr4d56Rjjxxt2zom6WjmnFMi2XzJanTbQSdIAkr5T8UT5284w6ZD+mimrSanUelrCg6tQQEkDq0HoCTpw1p2cRqfi+M31YVu1+dq0VoBkI7tidW8KbH2nT8sXyJNCQe6ATdri093Stya35e+KKZ+vVqEFyij7pvA/zGSCdrdceZhtJIAQLYz4jciYCzHOOXPHmTqM9Ko4ixAEeUzyGIwir6KNsO0D3tKsZuqMY3mJED5/TGZDgLUeEghCapopREiWhio6SPCwgdAbYr9m80yiRckQB1B8sNOZ7QUO4oIWl6tSiCiONXxLDNPLSJbmROOlu0SqmE+M8MTNFqLgToBR4ujGZv/42xyrJ580qOYourawWXcWf4I8wD+eOg9p+JLSzFMaqoDKWJpkCSDpF46DaR1xzXtPxOnTzbVqqEirDFBHIaWM7XAB8yTiUo2NR0D/1HuqtQsARpSZciAFU6o253PkOl+fcX7SqK9Fst9hApLWBYluUj70TPTpcv/xUmaRKYosr1FUagVZSFKyQTcEqSIgi/LERo06rZjKVEO4h1EshKo6n/tNwOloxODcXsz+i3nct37U0zDGm8N4QrHxMwjxTpMQ0qDIlNsBuJdn6tGoyAFouGHMHY+RwVyJzNVKNOsjCpRqeJ9w2lXQEFtw+oH0nbkW7TcIp1zpZ2BCgNp5QSQZ2+cggjyxpZHdjKLF3s9kmSsSwIBQi4jmv++OkdyYR0+Gsqhtvi+E78+fzwo5OglKmFRtV95Bvc/nhp7K50PqoONQMsk9eY/P54vjlcbJTW6L9Dspl6YSsMvSavTUEORpJcCJLAXm9zgfX4q+WzKsyFkqLMLLFQxkqTA2aSMEc1xZ6NXu9JCmBMEgSLGS17+QwsdoKr6tBmozAAKCBI2lm+ytrzc7AYnKdFIwvs87e5nJ5nKjMIfGimDABIuCh6mbjePfHOeF1q71qZ1d0GYkBbyV5EnqScXO0ubZj3bm6tAAGkQvQT1G53HSYxZzPDzSTL1AJ7qNcdGMk+0nAb1TA0r0NPC+LioLjxLMgbyN7G8i1vMRIIJKPmZWQdoYen5c7YUO0mU0t3isUIKyw5keJGM2+HWt/vDoMW+AcVaoFmf6oaoJv4HAcf/c8exxzUMbdp86wqJSBtUgx/pZSvvqBHowx0lXdmZjPdmIsZBFjAjn1xynsvmO+qI1WoAyizMQDG8BiRFzyPLyx1vg9fUtm1DaTN/nuPPHdG+KJsHcD4lrZRPwh55cyAPYDCBxLsplnr1HRipLuYBsbxsbTvzw78VQ06p0wNdidpMk/URha4m5klF8YO8kRaZMRI9cLlvjaBjdOmUezvZ+jRzJZKzO/dmUtAVo07bbGOsHDHXSRaJwudl+FVKdWtWdw/eaQYmQwBMGwAseXTDE5w+J6NPs9FIkERy64t9nM0A9RTuGU/SMU0p6wbEgiNv1wOctSLKCZtB56b2n92w7diotcdqKa76TKgn58/lgLmfhjriZ6oxWqVQfPE5NJUh13ZVGYbpjMWVoT/bGYlTKaLg4ZtK266tvxnnhm4HnEWmlEVE1GqPAWGrR8XwzMSN/PFI1YFxtv+72wsVeKU6PFadRioVqYgkgDXJHVROleuI4Je4M1o7Axj99cKHbZu9puhUHTGk7HVIm/MRIjF3inbXJUqbas1RUxEBw5BO0hZIwo8V/iDknrrodvGyeLu3A8UDdgLTz5Y660yN7K9LhoiGUnncGP0xvneH6V8C7bqFgR+Hng7Uk23+uNalEafaDY8vWccCm07OmhLr8apZZdNR9LgSoUEkCZGw/cDCvwvjlHLVTVFSrU1STTCgKzXguxJNpmAoMjfBH+IeUVcxS0ganU6vUEAH5Thf8A5JKbS3igT5C4+Zicd0Wpxsl8WdL4X/FPLVst3DIf5htVgnhLFiRDSLhdyd4OE7iGXc5xu8B7zSsKYIZQb/8A7ehOBfDkVszlVXwkkEkWjVeLbc/ngt2vRxmhoA1Apoj/AEjCydPiZb2GW4iWK0KIVqi1CUgAadJMQesWjofTA/ifaovrBTRWLeOohI1MsL4gBpaygT0AwJyPFKwDPqgGqCom6keM3idOqwvyGKjOJuYm8k8+uEUbG5cdBvgtHM5lm7qoaRAnvDN25CAbz1vHQ7G/2g4oqtVZWdarDVIHiBjQdcH4gUj0jlGJOAcfUAKoBIt4R5fL988adr6IpvTzIUDvFek8iZYoxpvIG4IO+8ATjKDbtrQjyeCDsdxXMVzVFVy6oF0zeCS03ieQw0ZHP91UVhYqeexHMfK2OfVs/qpIKZ7tgTqNOUuDEeE32J9CPTGp45mVmKzW2nSfxGLxaSoWW2fQ6JRroDOtY2Dkj0MGD73wo8Ry4paTTVFUovIk6lJVtrkwB5ycKHZnjebqU2U5ioQHQqJ0+GYI8IEiOWC+QzQpZaipJB7zOefh/maoUkzPl8sQy000h4aYkHVmM4S25aI2i4n3AB+uHPKUpYhvhexHQ8j6csJPA80O/NnJvBAJuZG/ufph/wCG1gdIJvGzCJj1wszAjtZmiqJQB8bDxGJARZXVfntA6jEHAaqpTq1Z/wAOkFUT8KoDpEcpwG7R8VNfNVQpC0wdIIiTpsd+WrVHLFw5EUMowHxVtInqsz+AwlBGjsdwam9KkHgkorkHq8keu4t5Y6HwvNBnZV+FLD8AB6DHGeF5rMpWqBDCfCmoTp0wAy89l225+vT+xDt3XiMktv7KT+Bx0ptoSSS6Pe0dcGoygEldP1Hp6YWM3w+s7A6gEEmLqZ5SZvz/ANsR/wDEoz2bzNNVZe4qspM/EFYoDa4uhMH/AGxLUyhaYYzbpPz/AF3xLLLXEaEd2WMvV0iLSYkjcxNz+uLS5qD19cBstTqK513BjTebfKfO+CLUhqMEDFcPxFydjVwaoxpmbCbQI/vhb7T0xTr6QT8I398XuHVWaopZixB59cVe29P+sGIMMgvykEyJ8rYpJ0ItgJqINzfHq0ukDzOwm1ziNSeWNmqiCCYB9hP7JxPmh+LF+r2kRWZTqYqzLKkQdJIkTytjzFTiPYp3qs6XVjIg/vnjMDj9lOUTpUNG0X5/uBhN7ecL7+olICajU27sSBLK0wSbTBJueuGjjVdqWWzFWmRqp0qjgsZGpFJEjHLaHbN1qJXZA5RlhdRAhLm5B3JGObDFt2gydHtXLVadIUqlLTVDLTZKilTDnQhvy1ReDtIwDpZd1LUqgKOhKsrcmG4w69q+3a5o0apy3c90yy3eawaYdXI0hBtEi/M4n/iN2dB05ukRIAFUC0oLK/mQfCecR0x2epxkk/JFRtMYexvFXr5ZSXJen4HBO5FwxtuVi/M6sFKxupbVeYsbex/f0wh/w04kwzLIPEtSmSQOqxB+pHuMdGDQbiOY26ekyccWdcZsvB2jmHb99WeCgR3dNATO5ln9NiMLvE6baJGwIDn/AFTHzK/TBPjNcvm8zUaLVGX0CHQv0WfUnGuTyLVeG52rt/Upe60irn5Bz9cdUXxiv6JvbKHZMTn8vOwZifZHP4xh47SUF7ytXB/wqCqsW/qVS9OduS/lhQ7CUwc/TBEwr/PSR+Zw59sP/hakKVmrTUz0C6xy6nEsr96DH4iuMmBkFqxfvHg+QYD33+mKoyneozTGkTtva1+WGejws1eFIFF7kX56mEDnBJFsA6Q0Zd/slqSMv+ZXAgjqCv1kcsVwT20JlQG4XVak6uJgEG+xUGD7WIx1WpkEzChHUFPC4WJGrkfrjnFVE/k8u0jXrrBhP2Sx02/7frh9p9oqVPL0qhJIK6YEG6gSL2w+WTcXQsY+5WKXHeDLlwCquutiWBA0hj4oUixgW35eWAlS59cHeO8eFdNAQwHDAs0mwINhtvheq1YIPnf8MThdbHlV6GrsjWu19vw3/LDbx+jSOUy9Z9Suvf01CsRLMdQkDcEANf8APCR2XzKoaxP3QAOZJkQMFs7mqlVg1X7IhF5Kv6nmefywr7Y0VZJwnJdyoYXPTqcadoO1z0gKYOlyJA5hTaSfs326xipme0QQFU8TgkXFlPn6dMK9Sl3j6nY6pudyfb3thVvbKcktE9NRpkVKK+pYn8DgrluNSlKnVBaHlXAIGjmJYX5HbkcTcEy9OnESxJ+0QPWw/M4J9rCGoU7QRUEeXhOFu5CS41oI00AMk25ny646P2boo1GjUpiAUuJ53/MtjkPBcyXosu5WQB5RIH4jHW+xBP8AJ0wylSAd/Mk/nGOt9ETnGXygocb4iuwfQ6x/7suZ/wC9jhh7qZvI8/qPTC/mc4lbj2eWNQFNFB86Xdg+4diPVcFlymk2Jny29/O3PHHl+RePQu9us7Uy60alFtLFip2MrpJgg2gHbpgBR/iLnWYgih/9Nv8A+mDH8SFbuaJbnV5/6G589sI2TpEszDZYn3NvwOL4viLJbHDL/wARM6GGhMvqnmjn6d4MO2Q4/UzKscyUYINQAUAA3loMzbHJ1MEeuOhcK0rlKlYsR4SsRYmLTbnI6YOTqgRQhZ2hUdmPePBJ0y7WBMi0wLWxRq8LYiGdnHRiT+JwUZoalT5ySx8ot+P0xiNEkbhmP1MYvFKhH2RUOzVcKNOoLyhmAj0BxmL9PtKEAVqOojmKjqD08IMC3TGYF/QKHbtXmmORzQI/6FXmdtDe2OaVeAr/AC7OKi+DUSpMEwEsARcyfxx0TtBl6tajVp0mUFkZdLDfUCN58PrGObZzhOaolqTIGJHw0n1b/wCVbnbaMcGB67Lz/RHxasRTpqOf5Afv2w71OJCpwNjJYrR7ptW4ceC95NzqE+Rxz+rlajB6jjSUF1fwkcgNJuMbZbPVTSq0VBIqaGIA5qZ3/THVOKmv0yMXxY1fwzRu/qVl/wCnS0XMAl2B9yO7+uOljM2mF6kn59enPHI+yeRzYFRqJIEhSsqL7zDepE4LcVz3EEpOarGCNM+Cb2AEX+WObPHlk7LQdRFuswZajFoLs9Q+bMS0e84ZeE5+hT4Q9J28dRK5IEky2qB0Fo3wp5bKB3UMeYAXrhwznDs3Ty9SRQ7tKbSNMnTpv9nfFstJJMWN9i12Ozi0c0HclQEe4BJkgAWHrjoAojO5TMaCWBcFTEHUqiJubGAMc97M5V3qVO7FNiKezjVN9lEGTbDjT05amf6tSiaoEhVKyR0CzAud8TzU5fZo3QO4RmMqq0yz1A6QYFwSDqg2sPQ9cUc5m1pzSDd/llWF1LpZQSWUAm6srNuDBk8jbMtRpIgU1kMc2y5JPv3k/hjatkKVSixpPNSmVLiCoZGMAhSSLEj5Hrh8VcrFn0VRSUZVW7xSwg93pPW4JPkThpyyZPMZLUrFFpkNUUKJUmxJVdxfcflgXl81lVoGi9PUwV11hV+K41Az+4GNezPDSKoKpVKlLlPGrq1ilRCpEjncXAw8XalYslVUa59MkEYU3qM0HSdMDe0yAb4Waw1ELvJFsN/G+L5apQZaVMKYGn+mqxdZEgmOeFXLr4/Y/PCY3rZSS3oZuAcI7yqSsKqnVfpvHoBhi4BWo1adRu7L1dZKEnwlB0E2PO454Uc3nKgygAtrdwxiDC6YUnzkn2PngnwHtEmXpadDMxJM6rR/pJicLK6sa6dAGpTIq1gQQe9qMQd5ZiTiDLXcz97F7iWbFSs1QAjXEjzAAxSCwScG9CNBfKOoDLU+EkkH1xBnuIvUABPhT4R+ZxCXL7nbbEOYcQRN8ZIUYOyAJp1G6tb2F/x+mOs1+JHL8Lq11jVSoVHGrbWqkifcDHLOzdRUogahIGpvImTvtIsPLB3iedqVchm6CqdL5aq6iJPgGogH7QscdDSSQqOfdis2wzZY+JnVtRZgNRZ0JJJsST9T7Y6rTpGOQiOnn53545d/DylOZduS0mB/7mWN7fZOOmrTm4vz58pg7257Y4sz9x0Q6FT+JpbuaMzHen5hGG/WML/Z/LTQqAizho9QLH5/jhj/AIm0T/K0jzFdeWwNOpzG94wM4Cn9Kj/maMVxv2IWXYAyrgsAeZw606hGTroDEaG9iwHW230wiZR4gEAjz/dsOuSOvL1gZ/wmI9RDRPthsgELVRCagPSR7ESP0xvfljNUn5Y81Ri8XoRo00N5YzEw9cZhrFJHzLAnxGTuZMnpecR0RUY/01Zm/wAo/E46HxPP06Sy9+g6+g5euKtHNZioupERFOxcljHosfU4831Povw+xLrZXNnwsKiq0KSZiNxPKJwPr8IrKSsMI5iSPZhbHQK/D8y0/wDMBZ+7Tj6zOBh7K1GPjrn5MfxOGjl/QXETqeVZLh2nrPXfFnMLVel43LKDMFjExYiTvhrq9jFIGiqQdpZQQT6DbFSr2Nrjco9+sfSBGHWWL2DixX4ZlKoYVANIDQGYiznbnJ67YPZ/g3EGJWWqKQSCHVQymLwSCRcC4xKezOYH/S9PEv643Ts5mTEo3/kNvnjSlyd2jKNaBeQ7HsVv/SqrMiojQRYCHFhz68va5lODZtRbLUn82KMf/wA8Xh2QzB+wB5Fl/XHn/D2cX4EcTfwOqi3Uho+eFcr8oNUQ162cpoWNOkgUbaRMdAbj2n64tZSlQ0OTWomuRNgUX7PhPiAYSJPTocVszl88FOsViDvZmtz8sC3yFRfipuI6qwj1tb3wFH7NZ5muG1yWdqlBmNzpqC/oIHywQ7GcRGs0HDjXr8SkgL4TB2jeLyLxgZo/e2PKgw7TaoFoO8Z7NolCswDalEyWmYufz3wmo0MkfeA+ZjBRKzuDcsux8Z352g8jihmcuSwgiB5/oLYbGqVNglt2hk7X0O7RApOlmYsLb7j2lnIHLUcXezfAqNWitRwzHxAgE8j5eX44VHqPUszFgNpYG8XsW/c4sUM06CEqOBaYYrf0B3wrT41Yf+rDXarhNOkEamukEkG5MmxG+3PC9OLNbNMwhnZhvDMTfqATitGNFNKmCRLlxJGIlpTXVOTMoPoTifK/EMeUR/zQPRk/LDomGs9lEFRKSj/M179B84j5Y7BwnJUVRd1CnTB/9wAWJ5NIPrIxyfLS+bgffVRsf3cY6aaQqI1IGLBD+UeYO3vjSn7ijjcTkvYTJpQzOaot8VOp3YDDlSaoo32Pth9R9the2wMxcedhhC4hRrUc6+aSqtQ1S6s+m3hIp+MC8+FSSBc3i+CNLPZ6BCJUHJ0GoEDeDq68jf0xDIuTtDx0qLf8RyTkySZ/qJzm/iH4HAnhVKKVAbbEeovB9Rj3if8ANZoGjVRkFmBFFyDF4BFp33MTuROC2R4RVoqmhVqaNu936DwARMdThlJRjQKtnPKixUcdHYfIkYceGgaYJCyoMkGL25ER9fTCpxfL1ErVe8UqTUc3EDxEsIOxF+Rw+9nV0kuQSvdoJgkdYtv6Yrkl7REtiSJkjyI/8TfHhqYtcbZaWfqKBClhYctagmB0Gr6Ygr0MVjs0jQg4zGgqnGYfQh1KnkaamVQAmJMA8+pxOaYBhQAOkR/bFcVgYmRywOr8SHerRBKEyPF4ZCHSQk3MH8seQtnSwtpPPbHmjf8AdvX54wAncmMbadt8KEwqCI3xvq/f57YzuyFkgx1xozeuCjEh2xikg8iI288aI9sV+ICqyf0WCt1I5fK2GMX2vEwR6T+ziyhAG3L93wi1eE5wnxam/wC8frjWpkMzTUsQ6gbnV+hxTgn5Fsbs9nNEc5ImXAAXYmHYRbp8sbnPZUDS704I2JDfMXk45+17mceaeYw3pIHIZs3X4fIsCQZ8FPf2MA/XEQzWU3XLM0czSWPUk2HrgBTM+YxvVGoRNun7th/TQvIN8UzGX1DvaBFgVqpHxEHZl8J0xET7WvHR4ZlnVQyrDbNGhvpANvl54APlgASWjy/35Y8qZM/en16fPG9Nfk3IM0uD5OnVU6qZYyAjhHk+pkKZ5zjfKdnMs4lUJ+IaWJB3KyL8jcfnheCH4QCxH3QcQ63RpWUYeqn5jGeN/kHP6Gw9msvEHWouJLbbRY+eEl1IJB3Fj6jF+jxTMiAarQepn6mcUq5Jck7kyT5nBjFx7C2n0SURacRkxWJ9D9BGNsu0GDzxHnKY7weai/zxREmOnYjK684rE7Bn9T+z9MOnCK8hy2m9T7UmIDMNuYaDy2xzzsj2ho5Ssj13hSGXbURI3IHIn88OOd4zlmoa6RaoFZDqjuwWBAMlouKYiR57TiMrTsunaE3/AISYklqqHxNJ85JPO15tif8A9ANOmSKrAjcCQI6yG/fPB7+WqVCCAuhX8akF5k2E6hpIsQeduWLKHU5kFIi8yGnpEHb88T5MNIXslwlWyve1mqK5mBr2tYEHczPODOKfEOy7DLirTra2M+ABjqA5pF9iCQRz3PNsr5EMRDLCiDqiDcGCkRExsPK2NqeSUEaF7s/5BAkzNhv7/O+MpNAFXg2TyhQCpNVgf+qrfER/8stA57T15wG/MZqmwp0pCgWpysX0kSOQMSB6+eIv5FlEF4AaQQAIH3TO97ziClRqoqoGNW12YKSwEwdQgD9R0MYzk2HQl/xD4eErUqwI8R0uR95YZQR1Kz/44FUqseE8sN/bPhD1clULRqXxoV8QJUmBtIJEr0vucJvealU9VB+eOvA7iSn2TNkCbjY4zEdPOMogY9x0WTpjzSr5mo1kFNepH63+mC9NRAOnSeYgfiJxqrRtjcXx4zZ1G4P7n98pxBmqBdCodkndliY8pFvliWb8jjdTgBK+RyZpUwgd2UffafabW8uXLEs+X7OPe8F9seTTURqRQOUgYJjYbbfXHhX2xCeJ0VJPeqCfOceDj1BnA1iT5ED57YamayxUQjr++fpGPGNiLxz98Vq/FKUg98ixyswPlH6EYrU+0lIGHKmQsFSx8XMadN/F543Fgs9qdmKPiHiHSGmPSRtjWh2Xog3LP5EgfhGIj2rprVI8TpF4WGU+/wAQjrewxYyXaak7AaSNREExB35g4f3g0bp2aokSAed9X53xRrdk5PhqQAY8QmxiNvMke2CPEOPLSYQBVJ3Aa4i28RJ8zgXxHtEHGjulUSD4vFtztho8xXRXzHZd0nwisVKnSTpBBMeu/mI88eZXi9CmrVe506Quum4khjIMT5ge2K9XiFVzBd/Ldbeg3xtwmiGqFWVamuJ13mJj5THvim62LrwMX/qPdINGkltJ20i8eRid8X6vEKVQghrcwY5WiIt/bFJ8rTIWEG4gwNuk/TEmZ4XRcwQNRETzIF46kevQ9cRbQ9EacHydVyGVCARdZS5m1jeY/c4SO1PCly+YKKSQVDCfMkEfTD3Q4eqSZuDzv/lvhW7dZWGp1JmQykn1lfz+WHg90K0LYE41zouh9R+GNqZ2xpxFvg9/yx0Ikxj7KZKjUp1O8RWqCyFzYczYHDMrAUSrUlKBZ0kKBYbG7Sd7ztOFjse4K1FI5qfx/ScNDVtNonpzEchfl+mOXJ8i8OipQ4tSQCqo0B4JFwZNriQCdxtOCOskgqQQu4gSRsDIFt56WOBtXLUnGjwibgEhbzqMSJBvuCRjVeLJTSNY8MwVGojbnzvO/XGq+jB5alOYZgjRMFgLC3MbY2q5fwg3k+cR6FfxnChnuMUaoWFqA2IYNEG02EyCQLbbYF1s3mFYEVX0/Z0mLDqJgi8YZY7FbHvPV9MAkHUYi5mehH79N8eatK6QBby/QX5/XCnle1VRVAfS08msZ6jkfXFyp2oLeLTBj7LHqDsPQcvfGcGbkir/ABDzDrSpoHZFcnVB3VYgTvpk4UaRBRYsIj5WwQ7V5o1qdNhVeooZviKnTqiBK8jHPoMA8lU8JU7gz8/7Y7MSqKJSey3o88ZjXVjMVpC2xqz2cqB2h2Fz9o4I8KzLkXZj6k4zGY8yXR0IPDlij2kcijYkX5Wx5jMSj2P4FLWeuPVGMxmOxEzZOePTjMZgoB6ii2GjIUFFKQoB6gAH54zGYlkGR5Rqk5imCSQQZBNjvywJ7V2cRaReLYzGYWPaMUKA8H76Y1F2HrjMZiyFYUzv2fJVjyuca8Jc/wAzSueQ9rYzGYmumEvcGQLma4AAAAgC0Tc/M4H5jNOM80OwgwLmwPdzHrjMZhV2MNr8vT8hgD2zX/lAefeL+ePcZhIfJGn8RJpbjEHE/ip+p/LGYzHa+znGDsWf6lT/AEfnhpqnf1OMxmOTJ8joh8RU4/UK5l9JI/pKbGLlgDivRF1x5jMWj0I+ybLqNT2xtRQaTbGYzDAK/FEHdC3I4tZdBoWw2OPMZhvAARxymFHhAEm8CMDU3OMxmOiHROXZvjMZjMEB/9k=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2" name="Rectangle 11"/>
          <p:cNvSpPr/>
          <p:nvPr/>
        </p:nvSpPr>
        <p:spPr>
          <a:xfrm>
            <a:off x="304800" y="3957935"/>
            <a:ext cx="44004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 smtClean="0">
                <a:latin typeface="+mj-lt"/>
              </a:rPr>
              <a:t>2. Review di </a:t>
            </a:r>
            <a:r>
              <a:rPr lang="sv-SE" sz="2400" dirty="0" err="1" smtClean="0">
                <a:latin typeface="+mj-lt"/>
              </a:rPr>
              <a:t>letteratura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scientifica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800" y="1295400"/>
            <a:ext cx="86560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 smtClean="0">
                <a:latin typeface="+mj-lt"/>
              </a:rPr>
              <a:t>Se </a:t>
            </a:r>
            <a:r>
              <a:rPr lang="sv-SE" sz="2400" dirty="0" err="1" smtClean="0">
                <a:latin typeface="+mj-lt"/>
              </a:rPr>
              <a:t>voglio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ottenere</a:t>
            </a:r>
            <a:r>
              <a:rPr lang="sv-SE" sz="2400" dirty="0" smtClean="0">
                <a:latin typeface="+mj-lt"/>
              </a:rPr>
              <a:t> info </a:t>
            </a:r>
            <a:r>
              <a:rPr lang="sv-SE" sz="2400" dirty="0" err="1" smtClean="0">
                <a:latin typeface="+mj-lt"/>
              </a:rPr>
              <a:t>sull’efficacia</a:t>
            </a:r>
            <a:r>
              <a:rPr lang="sv-SE" sz="2400" dirty="0" smtClean="0">
                <a:latin typeface="+mj-lt"/>
              </a:rPr>
              <a:t> di </a:t>
            </a:r>
            <a:r>
              <a:rPr lang="sv-SE" sz="2400" dirty="0" err="1" smtClean="0">
                <a:latin typeface="+mj-lt"/>
              </a:rPr>
              <a:t>un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intervento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cosa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devo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fare</a:t>
            </a:r>
            <a:r>
              <a:rPr lang="sv-SE" sz="2400" dirty="0" smtClean="0">
                <a:latin typeface="+mj-lt"/>
              </a:rPr>
              <a:t>?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2057400" y="1905000"/>
            <a:ext cx="533400" cy="1219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1030" name="AutoShape 6" descr="http://juliafoggterrain.files.wordpress.com/2010/09/2.jpg"/>
          <p:cNvSpPr>
            <a:spLocks noChangeAspect="1" noChangeArrowheads="1"/>
          </p:cNvSpPr>
          <p:nvPr/>
        </p:nvSpPr>
        <p:spPr bwMode="auto">
          <a:xfrm>
            <a:off x="63500" y="-136525"/>
            <a:ext cx="6096000" cy="457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6" name="Rectangle 5"/>
          <p:cNvSpPr/>
          <p:nvPr/>
        </p:nvSpPr>
        <p:spPr>
          <a:xfrm>
            <a:off x="308070" y="1066800"/>
            <a:ext cx="318221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/>
            <a:r>
              <a:rPr lang="sv-SE" sz="2400" b="1" dirty="0" err="1" smtClean="0">
                <a:latin typeface="+mj-lt"/>
              </a:rPr>
              <a:t>Letteratura</a:t>
            </a:r>
            <a:r>
              <a:rPr lang="sv-SE" sz="2400" b="1" dirty="0" smtClean="0">
                <a:latin typeface="+mj-lt"/>
              </a:rPr>
              <a:t> </a:t>
            </a:r>
            <a:r>
              <a:rPr lang="sv-SE" sz="2400" b="1" dirty="0" err="1" smtClean="0">
                <a:latin typeface="+mj-lt"/>
              </a:rPr>
              <a:t>scientifica</a:t>
            </a:r>
            <a:r>
              <a:rPr lang="sv-SE" sz="2400" b="1" dirty="0" smtClean="0">
                <a:latin typeface="+mj-lt"/>
              </a:rPr>
              <a:t> e</a:t>
            </a:r>
          </a:p>
          <a:p>
            <a:pPr marL="457200" indent="-457200"/>
            <a:r>
              <a:rPr lang="sv-SE" sz="2400" b="1" dirty="0" err="1" smtClean="0">
                <a:latin typeface="+mj-lt"/>
              </a:rPr>
              <a:t>review</a:t>
            </a:r>
            <a:endParaRPr lang="it-IT" sz="2400" b="1" dirty="0" smtClean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32172" y="1138535"/>
            <a:ext cx="30059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dirty="0" err="1" smtClean="0">
                <a:latin typeface="+mj-lt"/>
              </a:rPr>
              <a:t>Opinione</a:t>
            </a:r>
            <a:r>
              <a:rPr lang="sv-SE" sz="2400" b="1" dirty="0" smtClean="0">
                <a:latin typeface="+mj-lt"/>
              </a:rPr>
              <a:t> </a:t>
            </a:r>
            <a:r>
              <a:rPr lang="sv-SE" sz="2400" b="1" dirty="0" err="1" smtClean="0">
                <a:latin typeface="+mj-lt"/>
              </a:rPr>
              <a:t>degli</a:t>
            </a:r>
            <a:r>
              <a:rPr lang="sv-SE" sz="2400" b="1" dirty="0" smtClean="0">
                <a:latin typeface="+mj-lt"/>
              </a:rPr>
              <a:t> </a:t>
            </a:r>
            <a:r>
              <a:rPr lang="sv-SE" sz="2400" b="1" dirty="0" err="1" smtClean="0">
                <a:latin typeface="+mj-lt"/>
              </a:rPr>
              <a:t>esperti</a:t>
            </a:r>
            <a:endParaRPr lang="it-IT" sz="2400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2129135"/>
            <a:ext cx="3887218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 err="1" smtClean="0">
                <a:latin typeface="+mj-lt"/>
              </a:rPr>
              <a:t>Oggettiva</a:t>
            </a:r>
            <a:endParaRPr lang="sv-SE" sz="2400" dirty="0" smtClean="0">
              <a:latin typeface="+mj-lt"/>
            </a:endParaRPr>
          </a:p>
          <a:p>
            <a:r>
              <a:rPr lang="sv-SE" sz="2400" dirty="0" err="1" smtClean="0">
                <a:latin typeface="+mj-lt"/>
              </a:rPr>
              <a:t>Gratuita</a:t>
            </a:r>
            <a:endParaRPr lang="sv-SE" sz="2400" dirty="0" smtClean="0">
              <a:latin typeface="+mj-lt"/>
            </a:endParaRPr>
          </a:p>
          <a:p>
            <a:endParaRPr lang="sv-SE" sz="2400" dirty="0" smtClean="0">
              <a:latin typeface="+mj-lt"/>
            </a:endParaRPr>
          </a:p>
          <a:p>
            <a:r>
              <a:rPr lang="sv-SE" sz="2400" dirty="0" err="1" smtClean="0">
                <a:latin typeface="+mj-lt"/>
              </a:rPr>
              <a:t>Difficile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lettura</a:t>
            </a:r>
            <a:r>
              <a:rPr lang="sv-SE" sz="2400" dirty="0" smtClean="0">
                <a:latin typeface="+mj-lt"/>
              </a:rPr>
              <a:t> per </a:t>
            </a:r>
            <a:r>
              <a:rPr lang="sv-SE" sz="2400" dirty="0" err="1" smtClean="0">
                <a:latin typeface="+mj-lt"/>
              </a:rPr>
              <a:t>un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tecnico</a:t>
            </a:r>
            <a:endParaRPr lang="sv-SE" sz="2400" dirty="0" smtClean="0">
              <a:latin typeface="+mj-lt"/>
            </a:endParaRPr>
          </a:p>
          <a:p>
            <a:r>
              <a:rPr lang="sv-SE" sz="2400" dirty="0" err="1" smtClean="0">
                <a:latin typeface="+mj-lt"/>
              </a:rPr>
              <a:t>Responsabilità</a:t>
            </a:r>
            <a:r>
              <a:rPr lang="sv-SE" sz="2400" dirty="0" smtClean="0">
                <a:latin typeface="+mj-lt"/>
              </a:rPr>
              <a:t> del </a:t>
            </a:r>
            <a:r>
              <a:rPr lang="sv-SE" sz="2400" dirty="0" err="1" smtClean="0">
                <a:latin typeface="+mj-lt"/>
              </a:rPr>
              <a:t>gestore</a:t>
            </a:r>
            <a:endParaRPr lang="it-IT" sz="2400" dirty="0" smtClean="0"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75782" y="2133600"/>
            <a:ext cx="4269374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 err="1" smtClean="0">
                <a:latin typeface="+mj-lt"/>
              </a:rPr>
              <a:t>Soggettiva</a:t>
            </a:r>
            <a:endParaRPr lang="sv-SE" sz="2400" dirty="0" smtClean="0">
              <a:latin typeface="+mj-lt"/>
            </a:endParaRPr>
          </a:p>
          <a:p>
            <a:r>
              <a:rPr lang="sv-SE" sz="2400" dirty="0" err="1" smtClean="0">
                <a:latin typeface="+mj-lt"/>
              </a:rPr>
              <a:t>Costosa</a:t>
            </a:r>
            <a:endParaRPr lang="sv-SE" sz="2400" dirty="0" smtClean="0">
              <a:latin typeface="+mj-lt"/>
            </a:endParaRPr>
          </a:p>
          <a:p>
            <a:endParaRPr lang="sv-SE" sz="2400" dirty="0" smtClean="0">
              <a:latin typeface="+mj-lt"/>
            </a:endParaRPr>
          </a:p>
          <a:p>
            <a:r>
              <a:rPr lang="sv-SE" sz="2400" dirty="0" err="1" smtClean="0">
                <a:latin typeface="+mj-lt"/>
              </a:rPr>
              <a:t>Delega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completa</a:t>
            </a:r>
            <a:r>
              <a:rPr lang="sv-SE" sz="2400" dirty="0" smtClean="0">
                <a:latin typeface="+mj-lt"/>
              </a:rPr>
              <a:t> ad </a:t>
            </a:r>
            <a:r>
              <a:rPr lang="sv-SE" sz="2400" dirty="0" err="1" smtClean="0">
                <a:latin typeface="+mj-lt"/>
              </a:rPr>
              <a:t>una</a:t>
            </a:r>
            <a:r>
              <a:rPr lang="sv-SE" sz="2400" dirty="0" smtClean="0">
                <a:latin typeface="+mj-lt"/>
              </a:rPr>
              <a:t> persona</a:t>
            </a:r>
          </a:p>
          <a:p>
            <a:r>
              <a:rPr lang="sv-SE" sz="2400" dirty="0" smtClean="0">
                <a:latin typeface="+mj-lt"/>
              </a:rPr>
              <a:t>esterna</a:t>
            </a:r>
            <a:endParaRPr lang="it-IT" sz="2400" dirty="0" smtClean="0">
              <a:latin typeface="+mj-lt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191000"/>
            <a:ext cx="3886200" cy="2032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508" name="AutoShape 4" descr="data:image/jpeg;base64,/9j/4AAQSkZJRgABAQAAAQABAAD/2wCEAAkGBhISERUUExQWFBUWGBgaGBgYFxsYIBwXGh4aGRobHRgaHiceGh4jGhwZIC8gIycpLCwsGh4xNTAqNSYrLCkBCQoKDgwOGg8PGiwkHyQsKSwsLCwsLCwsLCwpLCwpLCwsLCwpLCwpLCwsLCwsLCwsKSwpLCwsKSwsLCwpLCwsLP/AABEIAMIBAwMBIgACEQEDEQH/xAAcAAACAgMBAQAAAAAAAAAAAAAFBgMEAAIHAQj/xABEEAACAQIEAwYDBgQEBQIHAAABAhEDIQAEEjEFQVEGEyJhcYEykaFCUrHB0fAHFCPxM2Jy4RYkQ4KSFWM0U5OistLT/8QAGQEAAwEBAQAAAAAAAAAAAAAAAQIDAAQF/8QAJxEAAgICAgEEAgIDAAAAAAAAAAECEQMhEjFBEyIyYVFxYoEEFEL/2gAMAwEAAhEDEQA/AOhKmNwuJAuNgmO6ziojC42C4304204Fho0Ax7pxIMbE43IaiOMbacbERgZxTjHdgCmvesf8wAX1P5DCyyJdhUW+glpxsBhWPG8zH9RqdP0HyMvii/EiVJfMs4M2BW08oQX98c7/AMqK6LLDIclzVM7Op9CMVc/xyjSBmosxYT+kxjnFauCbF1vYW87RbyxWqVaUmzctzMmw236nlhf9hvwH0V5YXznahBUJpqzrB/xD9rrG/t6YTszxYtVMAEzJnz3Nvi6Tg9WCBNUKo0mwlo5dJB9MB8lVEiAL/aX6yT88S532O4pHhy/iMEw+wMEA3kdYv0t+EtLIGNMQAZaPpbnfljevQOlmJDdBfYwDEgT+97Yr6wdyCYA25dPn9b455TsUn0KTqAZogkSLtbZQLbTY4pZ2sSSq2EmBc3JM3Ji7Te+5xNUQjULCD69bg9N8R5cRUJILE/CT1kYCT7CY2XdaTLpuSOewm5F/r54jLNIJ6kgt9ki8A+uLOZqEqQRBEERB8RmSDPQx9OWJKVFSNJLXYAGNci/M7+KIOww9hKlEsQYvO8TyM7bQOvlgvw6impS91kqyGJ0m0qQJJiPr0GKuUcKCCgiLzZTteeZm1+kb42pU9OxJJJUQSNJFotb7t+frfDJ2zFutw+mj9yGvIJkgCbkHylCDyvIIxAaYCQqqSDE39juABYbjkPPElCozHvHILoG0yecgGZtJMEe/rilXU+IAeJht63tbkOvMjAkjM0TLkFjzMeL+/n9AOuJ1qzOpQWKkatQmFDEEGCJi0kE2jFWhQYK2siCLMbQZI+hBxZqaiJZlm+kINvrF5HpHLEJWnsQq8U4aR3bICQygksLjc6YF4NoPmOuPcvW1kCwSLtsI/LFmnTqGANR8WqQQDADTYcp/AbGMD+I5kn4QNPksT5xNsVjctGCzuQBo0kepmIkX88ZIKqTIMAypBsLCMBsrmyGmYMbCN9th5fu2DFDMakBIg3iDEYSWNxGI6wZZMz0nlbpz/wBsCquXoqQ7KPG2knVAnfflty59cH1VubDp+/UWwp8YyRZtaDwsTqEwA43MbC3TzwcXuddCssVqdEGNNARH/V8v9J/HHmAq0Hj4HPmAT9RjMdHD+QD6cAxuBisc8vrv9MQDigv+hv6frtjusjQQjGtRwokkAeeKh4vSVQWcCcKfGOLZmq57rSqbjWx6fdUQPc4nLIojxg5DhW4iikSbETIv0tbc35YWeK9p6zs9OkBTAAh9QYnmbLJAj3wMFJlnWS88lt1m4v7HG3cgJKahE2vflPncCx6HHNPNKReOJLsp1OLyGlnqu0WZDot0BIv53x531eoFAc0w080GwHS4v5/LFhs0NMQADvA+lsVsxSW76iSI8MwARccp+Z5nbE7Q7NMzw4oC1WrqNiAeYidySfyxWp5+m0+HYAfERuDyEc/wxHncx3pJZblQIFwsQSwgc7C/njbI0KdMhl+KASZIv5CbQeuJSmTbbNa9EByOV4OIEJnxWvO37vfbBVq9MlpcE/6dzBIv9Pb0xCayVFsIKiw29sZTsa7I8sEYWUgG5BPyPocDc2mknQwsCNIBm/6ek7YLZakGXQUDCLHVEHmPr9MAeNUVptIY/CtjJhzeQ3Pl74VO5NE2ZQzRMqQS0REHcSQT1scZRT7w35jkMDcnTq/Eki/+4t0tg1/LkUwBpZpLGdyBciCIMxG2KSjxCR0akjxbAG5G8T9rp5YmqIxCgmCPskeIH8N+WNcxktC+CpqP2gFIsQJAjfnvyGJMsjMRCc51RMTebCTH98LyXgJq76VgnfkNpmT8wOfKMR1uJBVACE+I2g+siIMm07WEYrZuuDC03LFj4rc5v5g4hy7EEJFwpPn1j1i2GSA2T/zgZomJkAXv/lPKCT9cWqebFIsHfVrBZQoBvNiZ8hEb/IYqU3LmQsmTbciD8U2tcTczjIiBpBaRLEHUC3KVOmwJ8j7YolsKCiFtRSBpA0kk7udJn2hTgbm6TlpRdWwENvududsXMzTJpi/iqVDv92T8xtgdnqoSwJBJ0GSD4Yg2vy9IkRjSW9DMnp+IM1OPsyAIIuJk+W0+fli5UYNIOo1JMbEctj58+VgeRxQyuWWqTDaEPgEH4ZuC3NhMmbTzOL602onvG8bIQqtEC09GN/nN7XtGS2TZTzVXMUWCgrpgMACZg3gmLQSduWB9SpqYAyROwEx77YzNMZNuZm877k43ORqIj6xBEQDznzFj/uMXiqAXMhSQGKsqFO1xJ3mZ/c4mpOWJ1L3Y3kkDb4Y5k4G5Rdbrqsogn06T8hbBDI0w1VpaVBhZG833wJ+RkXc0riNPw9Qbg+nP6YWs1mGHiLCx2iLm22/Q4blWSFI5+vptywtZ/IUlqFS5ZRy56vwthcSf4MygcxV6/XHuLq0UIs0DznlbrjMX4/QKR1IdpQLVqSQZ239BPl58xgdW47raC1oaE+ERIkSbGPI7m0YUS7KrKTLrPKIiN+vOMRZYEkFmImTEkgzY2+n7GIOc2tsKVDSMySGB8JYeH1vAkfI+WIs5XemoJbxxLCIPr0AG2KNLNiSBpEHY8/Q8vwxfo58uwQsGJ5a9Nz0PnG2I8mh7ZJleK6t1K+Z5+nkf1x43GnI2AjlF/wC+KmayfeMSoKkE6mkQeljvyiJ3xC66VJYnVO+49cG0w2yZ80QYN977+eJaPiMC7Hkdj5AC+BS581DAvy6fricZ2QBpGq45G3Xaenvgy+gF58vcxpWN95HWBHO3zxUr5cFo1eCASJAt0+fkOe+IKvEjMPExBJ5wZHp/bG2eckDQAAecjcdfz9cIlK6ATU1pj4VG14HO/MmD5G++B9ZyQ4PhIG8Dfzj2vjepRZqf9MwxIN+nPl1wDybPrcE3+Ek8idvfDwjd7NYWpakXTqJjl0JuTI+YxZfMCP6g8JESZ9jPWb4E5Z2FhJgA/e8Nh8uWJf5jUhF9+d4N9p64aWM1FmuETxIhUcjfmLkTzNtv1xTrZowY1G3K3Xy9cbtmjp0tcD87W6YHBmJESY9t/wDaPlgqF9gDVCtpFNiH8W4jUZsRzn4b748pZxFcK0ixBOwkm8nlMD0v1xRy4IDaiXjSbnTKASZFiLDFXMowBYau7LQh3BJuZvyk8sb00wbCzZZ0VmKEGLSbkEAWUHex/cYH0DLAkfFaG6W+nOPTF/JVjoVV1LVZSsPLeG0QTtyEefMHFTi1eqQA8ab9Zk2j0IP4YyuzUe5XNKrGyxJhhzF4+LcTH44mydZtSLI0kgH0U8vl9MC2UGpI1aB13Bt5/excpudaeE7g/X8JnFklYaLvGc0e/VAAfBAkb8438sVc1ltdlUARtNwelh5dOuL60icwlQiVTbn4iraQeYkgQdvpOmRQsxKgmxRzPWZA67ggYEmNVmvDdK85YDaQBcySxkdNr4OtRFUFVEhzGoARLG0RsZU7E8wfMIKQ1E7FRGq8TPl96dvT1ww9n+GOF8ThtTnw7wo5m9jAG3K2Oae2Di2D6XYOobrVY+iC3MfE6/sYNr2NcoA1W5tdR4ZtaGjDN32kBQDbmcBeL5szBNQLG4UkelhM+mG5tllBAZew1NGLNmV6bARPWW8sV04flda93XaoJIZlA0pBAkkmdzY7QN7ibJ4VlayyVYybMXZQ0G48MeeB2YymTy9RQKTMzt9moQukbXPxGZta31dW+wNJFTieTdK7otVhSWAhBubCSbRvimuSpICW8THaR8v35eeCXEso5qg0mIXoxmB7b4lOUV1Ctfqdr4uptGeNNFFeIIAAoUAAD/f3N8Zj2rwuCQtNSBtIJ+uMw3qC+iy/mKKq0tues/pt5DFWpUQeHwkDkNwOoxY4xxNKijRJVZ9rx6RaZ6RvhXz1QljGmGuYGx/v+OOKEXIWg9laOoeFi3Own5gXwU7ukFInV4TIuNuc7SNtsL/COIpTI+MvMybKR5j6xi9QzgLRt6kbfu3L3wJp3Ri9XVkqKwmDeSZN4sYGJ853ZIZ7/eCnnt1H0vivWzE0zFx132jbzwOzAqaUB2F1MQb8jPTbCqPIFE601DeCQoi0QYvuetz7emND/i6r3Auei3AnacR0dQqMreMwbA8yLTIj642p5RybJpEW8UX8NiCPI/MdMUodRJtNNwSwIIJ8ovHuD1/viCoCNf2QkbLYrtcEjyv54ufy5c+Hw6QBa8yRv5c/niDN5dwYlgNMarqIHUkbSOuDFB4keVype4te4m283/XGZngzIWdXXxQzC5B/XG+V4TmI8Cym82A268/bG78OqsggW5kNImdjf0+eDVG4oiosqaiAJNiJjw23B3na2KZph3EAgXtPODB+eN6/Bq1zpeATyO3L0GN8vlCl1BdwPUD09cU+zJbIeM5fQiOqkXPwgwQsTNuRK38z1xVyWXNUgIGLGTCgsY3NgNup2wXrZfMVYUFoiSoNpO9pvYD6YNdlc5WyLTSoq91WoSJYz4oF5QRzA6TOGjVBkrekLHC0COJMqYEX9Y5jof3ePI5eWUMqoRK2m5AIUxsYJN/LHYeLdlMnnUTNKe6VhrqFQASIO/IOGsT64UaHAKUKzAqYvYAk/jt8sJN12BKxYr5wo7A6QFABMWB8X2jufIbX9sTiFMmSdZtciR8jiXt/kkWlTamCPGdV5NxZttpG564SKWaZDuR1H+xxbHCDVtCy0x4o0kZy3XlOx62xXzaKrBBpa86ucCxDDpHQxOBnC88zWE+wnD/2e4vw2qgpZh1d1IARkIvtYuIYxbwmeeNKCTTRkJhpSz1FgKsCI+1DEKP/ABYxO2/TE3D+GNVqtRpkkeEltUXAAJ9ysDpHlj3tg1GlWenlFfuQVMvrlX0sGWGvp8R3vM8omz2Z4oislOVuSI8zBudiPCCPX5TmnVhQ10ezChgdbIZBMNqsOQsIvzx42VrUg2p45yiNUMbk32J9zc9JGjZWpUYnWoEysDVEGxvzIwZy1VtI8WoiJNgfWAccrS7KUhXzHaqrWVqazlnkANpFQx10xHrghlcrmQo7zMBiALiADHqRE88Ga7FEqVNIJVWbbmAf2cAOCcTp1Rq0UzUBJYxcydwQZ0+RmMdEYqQk24qy+mRYkmqoKMBB+ISLG1zz5E89ueh7HZcMKgonUCCYke5XV88MnGM5/wAvSbTJvpCkXESQL7QJkYpUaxaN1NtyDH7OJy9joaL5KxE49w7+XzRPePpMMq2ggi4sLgH8MUqnEhNjjoWc4cK1qoWoBMEpt03/ACwr0+DZYZh9IYBLhXsAeZjoDyO34Uj7xnPijXLZrMMoIUxFrgW5WJxmL/ezcCR6x9IxmL+kiPrMDUMhEstwRZdO3y5YgGXoLINNVKkbAmRzBAmCd9+e2DpNOlSc/FUUWVDEkcoiR6487OZhXmaLIWvqvBm9ydjfHHFuilCevF6TO60aSypIXVMiDfri5lqJrqtQLYdJ3nYnYXgQcVn4Jlv5gqah1d4f6iCSxJ3sbX9RvjonAeF0qNFafgY2Zj1c3JAkxfzxSbSVoHF+RKbJ1p0AfDudXK3pflbF+llHABsw3PPcwfbDvCi4VR5k8/fA7K03fVqBE6oOoi3kd9sT52NQBfhHjQoB4j47wQvMgb7xit2eFKrVbv3ZEBfSRZQom5lSNhPi+WGB6QUAqfh2LE2FptPiMDcz9cLPCKofMEozKpLOpVtK6SCdRHMFTt0OHitGVWFFoKhadRAn+oi7gGBbqRFxbe+Iu1mXJy9PSIQuO8LC2nSwAY7C5H7jDHmM8tKUZWUr9g2PsCBI8x54WuL8eapTqUqSMQ6kMSBueYHKN5J5YEbszaL/AASir0FVCO6CAgIxMTsPCq7bQJ288X8lku7SFCgeUi8dP0jGnZHhr06DJVpOGSCr6gAwi6+GSDBXcdBuDiChxZjmagpAhdKlZ06iAFJEswBMsSOouN8OoKUtvQrf4Rvxfhz1KehXAbeDsY5SBbr7e+JuzGVyqJ3VY1Kdcgs3IGL2IkECIH64mz/FhRJ71b6ioiLgKpm3LxAYBcR47RYhhTAZZAbXuDEiIvsN8bjxlT6NytBWpSpqfB63H49fpthXzWZU1nCBgxKMsNA8tze4nyOC+R4mHYsL/wBMyIk6gRy8xi/wvs2GqAGNaMxBckbEIVjbSdIcdLwbnF3jjxuIkZtP3FzhtTNNlqlBKGtVrgMVcWWqTWYgMDqKkqCLfEYmLj83kNBKuVUz4Q0g7WEN57EemHfgWdoqXy4q0BURjNNDcFrkkMZY3mfPFPiHD/56nVpsFSvT/wANyswOUg7qTM+uJTxtr9DKdM5bmOJU69EpzWCQ0fSPK/vha4hwmoXaqio0x4XEzAAnpsBi/UoV6OaNOumlkJV1ixsTINgwPI8wcXHyblgiEGYLGfhnkbfFzgSYIthla6Da6YN4XwvOVwFp0EHItOgetvyxB/PHLsh2vIsAZWzXPiAEkdMdT7L8OWitwNRAnafc773wTfhFBqmpkWWvtI1Ls2nYsLecYRZLdMHXRyquQ9Ry4IBiZUgSb2bYnG/BeDslemwTWomWNlBKwoPm1/ljqlLjtSlTpPUhqLEU6qGLMX0GxGwJB9Jwa4V2ep5cVaehTTd9Sg7AGSEA5BTMepxVwfQOaa6OWZ/i1Kouks1ODBgkAEWI02mbjEFDPZek0jMAtykhefnuR54be1P8OKNSma1JDUIGo02JLRudL/EecgzPyGELJ0aahoSkd7sDPQjUbi9rHE1FLRuV7GF+09B0ZHdTIiZWfYz7bYBZSrpIZLEGZXb364I9nuzWVNUjuyrAToLMwa4v4iZHkDHlfBHjnZ93rK4MLp0sotsfDEbWMeQFsMoa0FTV0xgWjma+UoVEVSAHmASeVxzixHqJvgbprqCxkyZAXSsR8uXWeeG1OPBKNMUl0aFA0chFoHUdDjZ6FPNJr0AVvvC1xcAnmD59cCeFvYIzS0JeSXONU/qsAsypWCAvKfFJO1/XEdXKhqjt1t+XywUYtTDMSOYCjVY7Xnf5YpBwB6fif39MHDDywTl4RH3fnjMblh0GMx0WiNMpcK4IyHUWa203m0XsLYaeEdng1JmeoHa4WQBJ3gn8sJtTOO24LR0Jw+9m8iX4eI8LEnfr4d56Rjjxxt2zom6WjmnFMi2XzJanTbQSdIAkr5T8UT5284w6ZD+mimrSanUelrCg6tQQEkDq0HoCTpw1p2cRqfi+M31YVu1+dq0VoBkI7tidW8KbH2nT8sXyJNCQe6ATdri093Stya35e+KKZ+vVqEFyij7pvA/zGSCdrdceZhtJIAQLYz4jciYCzHOOXPHmTqM9Ko4ixAEeUzyGIwir6KNsO0D3tKsZuqMY3mJED5/TGZDgLUeEghCapopREiWhio6SPCwgdAbYr9m80yiRckQB1B8sNOZ7QUO4oIWl6tSiCiONXxLDNPLSJbmROOlu0SqmE+M8MTNFqLgToBR4ujGZv/42xyrJ580qOYourawWXcWf4I8wD+eOg9p+JLSzFMaqoDKWJpkCSDpF46DaR1xzXtPxOnTzbVqqEirDFBHIaWM7XAB8yTiUo2NR0D/1HuqtQsARpSZciAFU6o253PkOl+fcX7SqK9Fst9hApLWBYluUj70TPTpcv/xUmaRKYosr1FUagVZSFKyQTcEqSIgi/LERo06rZjKVEO4h1EshKo6n/tNwOloxODcXsz+i3nct37U0zDGm8N4QrHxMwjxTpMQ0qDIlNsBuJdn6tGoyAFouGHMHY+RwVyJzNVKNOsjCpRqeJ9w2lXQEFtw+oH0nbkW7TcIp1zpZ2BCgNp5QSQZ2+cggjyxpZHdjKLF3s9kmSsSwIBQi4jmv++OkdyYR0+Gsqhtvi+E78+fzwo5OglKmFRtV95Bvc/nhp7K50PqoONQMsk9eY/P54vjlcbJTW6L9Dspl6YSsMvSavTUEORpJcCJLAXm9zgfX4q+WzKsyFkqLMLLFQxkqTA2aSMEc1xZ6NXu9JCmBMEgSLGS17+QwsdoKr6tBmozAAKCBI2lm+ytrzc7AYnKdFIwvs87e5nJ5nKjMIfGimDABIuCh6mbjePfHOeF1q71qZ1d0GYkBbyV5EnqScXO0ubZj3bm6tAAGkQvQT1G53HSYxZzPDzSTL1AJ7qNcdGMk+0nAb1TA0r0NPC+LioLjxLMgbyN7G8i1vMRIIJKPmZWQdoYen5c7YUO0mU0t3isUIKyw5keJGM2+HWt/vDoMW+AcVaoFmf6oaoJv4HAcf/c8exxzUMbdp86wqJSBtUgx/pZSvvqBHowx0lXdmZjPdmIsZBFjAjn1xynsvmO+qI1WoAyizMQDG8BiRFzyPLyx1vg9fUtm1DaTN/nuPPHdG+KJsHcD4lrZRPwh55cyAPYDCBxLsplnr1HRipLuYBsbxsbTvzw78VQ06p0wNdidpMk/URha4m5klF8YO8kRaZMRI9cLlvjaBjdOmUezvZ+jRzJZKzO/dmUtAVo07bbGOsHDHXSRaJwudl+FVKdWtWdw/eaQYmQwBMGwAseXTDE5w+J6NPs9FIkERy64t9nM0A9RTuGU/SMU0p6wbEgiNv1wOctSLKCZtB56b2n92w7diotcdqKa76TKgn58/lgLmfhjriZ6oxWqVQfPE5NJUh13ZVGYbpjMWVoT/bGYlTKaLg4ZtK266tvxnnhm4HnEWmlEVE1GqPAWGrR8XwzMSN/PFI1YFxtv+72wsVeKU6PFadRioVqYgkgDXJHVROleuI4Je4M1o7Axj99cKHbZu9puhUHTGk7HVIm/MRIjF3inbXJUqbas1RUxEBw5BO0hZIwo8V/iDknrrodvGyeLu3A8UDdgLTz5Y660yN7K9LhoiGUnncGP0xvneH6V8C7bqFgR+Hng7Uk23+uNalEafaDY8vWccCm07OmhLr8apZZdNR9LgSoUEkCZGw/cDCvwvjlHLVTVFSrU1STTCgKzXguxJNpmAoMjfBH+IeUVcxS0ganU6vUEAH5Thf8A5JKbS3igT5C4+Zicd0Wpxsl8WdL4X/FPLVst3DIf5htVgnhLFiRDSLhdyd4OE7iGXc5xu8B7zSsKYIZQb/8A7ehOBfDkVszlVXwkkEkWjVeLbc/ngt2vRxmhoA1Apoj/AEjCydPiZb2GW4iWK0KIVqi1CUgAadJMQesWjofTA/ifaovrBTRWLeOohI1MsL4gBpaygT0AwJyPFKwDPqgGqCom6keM3idOqwvyGKjOJuYm8k8+uEUbG5cdBvgtHM5lm7qoaRAnvDN25CAbz1vHQ7G/2g4oqtVZWdarDVIHiBjQdcH4gUj0jlGJOAcfUAKoBIt4R5fL988adr6IpvTzIUDvFek8iZYoxpvIG4IO+8ATjKDbtrQjyeCDsdxXMVzVFVy6oF0zeCS03ieQw0ZHP91UVhYqeexHMfK2OfVs/qpIKZ7tgTqNOUuDEeE32J9CPTGp45mVmKzW2nSfxGLxaSoWW2fQ6JRroDOtY2Dkj0MGD73wo8Ry4paTTVFUovIk6lJVtrkwB5ycKHZnjebqU2U5ioQHQqJ0+GYI8IEiOWC+QzQpZaipJB7zOefh/maoUkzPl8sQy000h4aYkHVmM4S25aI2i4n3AB+uHPKUpYhvhexHQ8j6csJPA80O/NnJvBAJuZG/ufph/wCG1gdIJvGzCJj1wszAjtZmiqJQB8bDxGJARZXVfntA6jEHAaqpTq1Z/wAOkFUT8KoDpEcpwG7R8VNfNVQpC0wdIIiTpsd+WrVHLFw5EUMowHxVtInqsz+AwlBGjsdwam9KkHgkorkHq8keu4t5Y6HwvNBnZV+FLD8AB6DHGeF5rMpWqBDCfCmoTp0wAy89l225+vT+xDt3XiMktv7KT+Bx0ptoSSS6Pe0dcGoygEldP1Hp6YWM3w+s7A6gEEmLqZ5SZvz/ANsR/wDEoz2bzNNVZe4qspM/EFYoDa4uhMH/AGxLUyhaYYzbpPz/AF3xLLLXEaEd2WMvV0iLSYkjcxNz+uLS5qD19cBstTqK513BjTebfKfO+CLUhqMEDFcPxFydjVwaoxpmbCbQI/vhb7T0xTr6QT8I398XuHVWaopZixB59cVe29P+sGIMMgvykEyJ8rYpJ0ItgJqINzfHq0ukDzOwm1ziNSeWNmqiCCYB9hP7JxPmh+LF+r2kRWZTqYqzLKkQdJIkTytjzFTiPYp3qs6XVjIg/vnjMDj9lOUTpUNG0X5/uBhN7ecL7+olICajU27sSBLK0wSbTBJueuGjjVdqWWzFWmRqp0qjgsZGpFJEjHLaHbN1qJXZA5RlhdRAhLm5B3JGObDFt2gydHtXLVadIUqlLTVDLTZKilTDnQhvy1ReDtIwDpZd1LUqgKOhKsrcmG4w69q+3a5o0apy3c90yy3eawaYdXI0hBtEi/M4n/iN2dB05ukRIAFUC0oLK/mQfCecR0x2epxkk/JFRtMYexvFXr5ZSXJen4HBO5FwxtuVi/M6sFKxupbVeYsbex/f0wh/w04kwzLIPEtSmSQOqxB+pHuMdGDQbiOY26ekyccWdcZsvB2jmHb99WeCgR3dNATO5ln9NiMLvE6baJGwIDn/AFTHzK/TBPjNcvm8zUaLVGX0CHQv0WfUnGuTyLVeG52rt/Upe60irn5Bz9cdUXxiv6JvbKHZMTn8vOwZifZHP4xh47SUF7ytXB/wqCqsW/qVS9OduS/lhQ7CUwc/TBEwr/PSR+Zw59sP/hakKVmrTUz0C6xy6nEsr96DH4iuMmBkFqxfvHg+QYD33+mKoyneozTGkTtva1+WGejws1eFIFF7kX56mEDnBJFsA6Q0Zd/slqSMv+ZXAgjqCv1kcsVwT20JlQG4XVak6uJgEG+xUGD7WIx1WpkEzChHUFPC4WJGrkfrjnFVE/k8u0jXrrBhP2Sx02/7frh9p9oqVPL0qhJIK6YEG6gSL2w+WTcXQsY+5WKXHeDLlwCquutiWBA0hj4oUixgW35eWAlS59cHeO8eFdNAQwHDAs0mwINhtvheq1YIPnf8MThdbHlV6GrsjWu19vw3/LDbx+jSOUy9Z9Suvf01CsRLMdQkDcEANf8APCR2XzKoaxP3QAOZJkQMFs7mqlVg1X7IhF5Kv6nmefywr7Y0VZJwnJdyoYXPTqcadoO1z0gKYOlyJA5hTaSfs326xipme0QQFU8TgkXFlPn6dMK9Sl3j6nY6pudyfb3thVvbKcktE9NRpkVKK+pYn8DgrluNSlKnVBaHlXAIGjmJYX5HbkcTcEy9OnESxJ+0QPWw/M4J9rCGoU7QRUEeXhOFu5CS41oI00AMk25ny646P2boo1GjUpiAUuJ53/MtjkPBcyXosu5WQB5RIH4jHW+xBP8AJ0wylSAd/Mk/nGOt9ETnGXygocb4iuwfQ6x/7suZ/wC9jhh7qZvI8/qPTC/mc4lbj2eWNQFNFB86Xdg+4diPVcFlymk2Jny29/O3PHHl+RePQu9us7Uy60alFtLFip2MrpJgg2gHbpgBR/iLnWYgih/9Nv8A+mDH8SFbuaJbnV5/6G589sI2TpEszDZYn3NvwOL4viLJbHDL/wARM6GGhMvqnmjn6d4MO2Q4/UzKscyUYINQAUAA3loMzbHJ1MEeuOhcK0rlKlYsR4SsRYmLTbnI6YOTqgRQhZ2hUdmPePBJ0y7WBMi0wLWxRq8LYiGdnHRiT+JwUZoalT5ySx8ot+P0xiNEkbhmP1MYvFKhH2RUOzVcKNOoLyhmAj0BxmL9PtKEAVqOojmKjqD08IMC3TGYF/QKHbtXmmORzQI/6FXmdtDe2OaVeAr/AC7OKi+DUSpMEwEsARcyfxx0TtBl6tajVp0mUFkZdLDfUCN58PrGObZzhOaolqTIGJHw0n1b/wCVbnbaMcGB67Lz/RHxasRTpqOf5Afv2w71OJCpwNjJYrR7ptW4ceC95NzqE+Rxz+rlajB6jjSUF1fwkcgNJuMbZbPVTSq0VBIqaGIA5qZ3/THVOKmv0yMXxY1fwzRu/qVl/wCnS0XMAl2B9yO7+uOljM2mF6kn59enPHI+yeRzYFRqJIEhSsqL7zDepE4LcVz3EEpOarGCNM+Cb2AEX+WObPHlk7LQdRFuswZajFoLs9Q+bMS0e84ZeE5+hT4Q9J28dRK5IEky2qB0Fo3wp5bKB3UMeYAXrhwznDs3Ty9SRQ7tKbSNMnTpv9nfFstJJMWN9i12Ozi0c0HclQEe4BJkgAWHrjoAojO5TMaCWBcFTEHUqiJubGAMc97M5V3qVO7FNiKezjVN9lEGTbDjT05amf6tSiaoEhVKyR0CzAud8TzU5fZo3QO4RmMqq0yz1A6QYFwSDqg2sPQ9cUc5m1pzSDd/llWF1LpZQSWUAm6srNuDBk8jbMtRpIgU1kMc2y5JPv3k/hjatkKVSixpPNSmVLiCoZGMAhSSLEj5Hrh8VcrFn0VRSUZVW7xSwg93pPW4JPkThpyyZPMZLUrFFpkNUUKJUmxJVdxfcflgXl81lVoGi9PUwV11hV+K41Az+4GNezPDSKoKpVKlLlPGrq1ilRCpEjncXAw8XalYslVUa59MkEYU3qM0HSdMDe0yAb4Waw1ELvJFsN/G+L5apQZaVMKYGn+mqxdZEgmOeFXLr4/Y/PCY3rZSS3oZuAcI7yqSsKqnVfpvHoBhi4BWo1adRu7L1dZKEnwlB0E2PO454Uc3nKgygAtrdwxiDC6YUnzkn2PngnwHtEmXpadDMxJM6rR/pJicLK6sa6dAGpTIq1gQQe9qMQd5ZiTiDLXcz97F7iWbFSs1QAjXEjzAAxSCwScG9CNBfKOoDLU+EkkH1xBnuIvUABPhT4R+ZxCXL7nbbEOYcQRN8ZIUYOyAJp1G6tb2F/x+mOs1+JHL8Lq11jVSoVHGrbWqkifcDHLOzdRUogahIGpvImTvtIsPLB3iedqVchm6CqdL5aq6iJPgGogH7QscdDSSQqOfdis2wzZY+JnVtRZgNRZ0JJJsST9T7Y6rTpGOQiOnn53545d/DylOZduS0mB/7mWN7fZOOmrTm4vz58pg7257Y4sz9x0Q6FT+JpbuaMzHen5hGG/WML/Z/LTQqAizho9QLH5/jhj/AIm0T/K0jzFdeWwNOpzG94wM4Cn9Kj/maMVxv2IWXYAyrgsAeZw606hGTroDEaG9iwHW230wiZR4gEAjz/dsOuSOvL1gZ/wmI9RDRPthsgELVRCagPSR7ESP0xvfljNUn5Y81Ri8XoRo00N5YzEw9cZhrFJHzLAnxGTuZMnpecR0RUY/01Zm/wAo/E46HxPP06Sy9+g6+g5euKtHNZioupERFOxcljHosfU4831Povw+xLrZXNnwsKiq0KSZiNxPKJwPr8IrKSsMI5iSPZhbHQK/D8y0/wDMBZ+7Tj6zOBh7K1GPjrn5MfxOGjl/QXETqeVZLh2nrPXfFnMLVel43LKDMFjExYiTvhrq9jFIGiqQdpZQQT6DbFSr2Nrjco9+sfSBGHWWL2DixX4ZlKoYVANIDQGYiznbnJ67YPZ/g3EGJWWqKQSCHVQymLwSCRcC4xKezOYH/S9PEv643Ts5mTEo3/kNvnjSlyd2jKNaBeQ7HsVv/SqrMiojQRYCHFhz68va5lODZtRbLUn82KMf/wA8Xh2QzB+wB5Fl/XHn/D2cX4EcTfwOqi3Uho+eFcr8oNUQ162cpoWNOkgUbaRMdAbj2n64tZSlQ0OTWomuRNgUX7PhPiAYSJPTocVszl88FOsViDvZmtz8sC3yFRfipuI6qwj1tb3wFH7NZ5muG1yWdqlBmNzpqC/oIHywQ7GcRGs0HDjXr8SkgL4TB2jeLyLxgZo/e2PKgw7TaoFoO8Z7NolCswDalEyWmYufz3wmo0MkfeA+ZjBRKzuDcsux8Z352g8jihmcuSwgiB5/oLYbGqVNglt2hk7X0O7RApOlmYsLb7j2lnIHLUcXezfAqNWitRwzHxAgE8j5eX44VHqPUszFgNpYG8XsW/c4sUM06CEqOBaYYrf0B3wrT41Yf+rDXarhNOkEamukEkG5MmxG+3PC9OLNbNMwhnZhvDMTfqATitGNFNKmCRLlxJGIlpTXVOTMoPoTifK/EMeUR/zQPRk/LDomGs9lEFRKSj/M179B84j5Y7BwnJUVRd1CnTB/9wAWJ5NIPrIxyfLS+bgffVRsf3cY6aaQqI1IGLBD+UeYO3vjSn7ijjcTkvYTJpQzOaot8VOp3YDDlSaoo32Pth9R9the2wMxcedhhC4hRrUc6+aSqtQ1S6s+m3hIp+MC8+FSSBc3i+CNLPZ6BCJUHJ0GoEDeDq68jf0xDIuTtDx0qLf8RyTkySZ/qJzm/iH4HAnhVKKVAbbEeovB9Rj3if8ANZoGjVRkFmBFFyDF4BFp33MTuROC2R4RVoqmhVqaNu936DwARMdThlJRjQKtnPKixUcdHYfIkYceGgaYJCyoMkGL25ER9fTCpxfL1ErVe8UqTUc3EDxEsIOxF+Rw+9nV0kuQSvdoJgkdYtv6Yrkl7REtiSJkjyI/8TfHhqYtcbZaWfqKBClhYctagmB0Gr6Ygr0MVjs0jQg4zGgqnGYfQh1KnkaamVQAmJMA8+pxOaYBhQAOkR/bFcVgYmRywOr8SHerRBKEyPF4ZCHSQk3MH8seQtnSwtpPPbHmjf8AdvX54wAncmMbadt8KEwqCI3xvq/f57YzuyFkgx1xozeuCjEh2xikg8iI288aI9sV+ICqyf0WCt1I5fK2GMX2vEwR6T+ziyhAG3L93wi1eE5wnxam/wC8frjWpkMzTUsQ6gbnV+hxTgn5Fsbs9nNEc5ImXAAXYmHYRbp8sbnPZUDS704I2JDfMXk45+17mceaeYw3pIHIZs3X4fIsCQZ8FPf2MA/XEQzWU3XLM0czSWPUk2HrgBTM+YxvVGoRNun7th/TQvIN8UzGX1DvaBFgVqpHxEHZl8J0xET7WvHR4ZlnVQyrDbNGhvpANvl54APlgASWjy/35Y8qZM/en16fPG9Nfk3IM0uD5OnVU6qZYyAjhHk+pkKZ5zjfKdnMs4lUJ+IaWJB3KyL8jcfnheCH4QCxH3QcQ63RpWUYeqn5jGeN/kHP6Gw9msvEHWouJLbbRY+eEl1IJB3Fj6jF+jxTMiAarQepn6mcUq5Jck7kyT5nBjFx7C2n0SURacRkxWJ9D9BGNsu0GDzxHnKY7weai/zxREmOnYjK684rE7Bn9T+z9MOnCK8hy2m9T7UmIDMNuYaDy2xzzsj2ho5Ssj13hSGXbURI3IHIn88OOd4zlmoa6RaoFZDqjuwWBAMlouKYiR57TiMrTsunaE3/AISYklqqHxNJ85JPO15tif8A9ANOmSKrAjcCQI6yG/fPB7+WqVCCAuhX8akF5k2E6hpIsQeduWLKHU5kFIi8yGnpEHb88T5MNIXslwlWyve1mqK5mBr2tYEHczPODOKfEOy7DLirTra2M+ABjqA5pF9iCQRz3PNsr5EMRDLCiDqiDcGCkRExsPK2NqeSUEaF7s/5BAkzNhv7/O+MpNAFXg2TyhQCpNVgf+qrfER/8stA57T15wG/MZqmwp0pCgWpysX0kSOQMSB6+eIv5FlEF4AaQQAIH3TO97ziClRqoqoGNW12YKSwEwdQgD9R0MYzk2HQl/xD4eErUqwI8R0uR95YZQR1Kz/44FUqseE8sN/bPhD1clULRqXxoV8QJUmBtIJEr0vucJvealU9VB+eOvA7iSn2TNkCbjY4zEdPOMogY9x0WTpjzSr5mo1kFNepH63+mC9NRAOnSeYgfiJxqrRtjcXx4zZ1G4P7n98pxBmqBdCodkndliY8pFvliWb8jjdTgBK+RyZpUwgd2UffafabW8uXLEs+X7OPe8F9seTTURqRQOUgYJjYbbfXHhX2xCeJ0VJPeqCfOceDj1BnA1iT5ED57YamayxUQjr++fpGPGNiLxz98Vq/FKUg98ixyswPlH6EYrU+0lIGHKmQsFSx8XMadN/F543Fgs9qdmKPiHiHSGmPSRtjWh2Xog3LP5EgfhGIj2rprVI8TpF4WGU+/wAQjrewxYyXaak7AaSNREExB35g4f3g0bp2aokSAed9X53xRrdk5PhqQAY8QmxiNvMke2CPEOPLSYQBVJ3Aa4i28RJ8zgXxHtEHGjulUSD4vFtztho8xXRXzHZd0nwisVKnSTpBBMeu/mI88eZXi9CmrVe506Quum4khjIMT5ge2K9XiFVzBd/Ldbeg3xtwmiGqFWVamuJ13mJj5THvim62LrwMX/qPdINGkltJ20i8eRid8X6vEKVQghrcwY5WiIt/bFJ8rTIWEG4gwNuk/TEmZ4XRcwQNRETzIF46kevQ9cRbQ9EacHydVyGVCARdZS5m1jeY/c4SO1PCly+YKKSQVDCfMkEfTD3Q4eqSZuDzv/lvhW7dZWGp1JmQykn1lfz+WHg90K0LYE41zouh9R+GNqZ2xpxFvg9/yx0Ikxj7KZKjUp1O8RWqCyFzYczYHDMrAUSrUlKBZ0kKBYbG7Sd7ztOFjse4K1FI5qfx/ScNDVtNonpzEchfl+mOXJ8i8OipQ4tSQCqo0B4JFwZNriQCdxtOCOskgqQQu4gSRsDIFt56WOBtXLUnGjwibgEhbzqMSJBvuCRjVeLJTSNY8MwVGojbnzvO/XGq+jB5alOYZgjRMFgLC3MbY2q5fwg3k+cR6FfxnChnuMUaoWFqA2IYNEG02EyCQLbbYF1s3mFYEVX0/Z0mLDqJgi8YZY7FbHvPV9MAkHUYi5mehH79N8eatK6QBby/QX5/XCnle1VRVAfS08msZ6jkfXFyp2oLeLTBj7LHqDsPQcvfGcGbkir/ABDzDrSpoHZFcnVB3VYgTvpk4UaRBRYsIj5WwQ7V5o1qdNhVeooZviKnTqiBK8jHPoMA8lU8JU7gz8/7Y7MSqKJSey3o88ZjXVjMVpC2xqz2cqB2h2Fz9o4I8KzLkXZj6k4zGY8yXR0IPDlij2kcijYkX5Wx5jMSj2P4FLWeuPVGMxmOxEzZOePTjMZgoB6ii2GjIUFFKQoB6gAH54zGYlkGR5Rqk5imCSQQZBNjvywJ7V2cRaReLYzGYWPaMUKA8H76Y1F2HrjMZiyFYUzv2fJVjyuca8Jc/wAzSueQ9rYzGYmumEvcGQLma4AAAAgC0Tc/M4H5jNOM80OwgwLmwPdzHrjMZhV2MNr8vT8hgD2zX/lAefeL+ePcZhIfJGn8RJpbjEHE/ip+p/LGYzHa+znGDsWf6lT/AEfnhpqnf1OMxmOTJ8joh8RU4/UK5l9JI/pKbGLlgDivRF1x5jMWj0I+ybLqNT2xtRQaTbGYzDAK/FEHdC3I4tZdBoWw2OPMZhvAARxymFHhAEm8CMDU3OMxmOiHROXZvjMZjMEB/9k=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21510" name="Picture 6" descr="http://www.thehindu.com/multimedia/dynamic/00550/15PUNE_MADHAV_GADGI_550514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4343400"/>
            <a:ext cx="2743200" cy="20574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42793" y="152400"/>
            <a:ext cx="72386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 smtClean="0">
                <a:latin typeface="+mj-lt"/>
              </a:rPr>
              <a:t>2. </a:t>
            </a:r>
            <a:r>
              <a:rPr lang="sv-SE" sz="2400" dirty="0" err="1" smtClean="0">
                <a:latin typeface="+mj-lt"/>
              </a:rPr>
              <a:t>Prescrizioni</a:t>
            </a:r>
            <a:r>
              <a:rPr lang="sv-SE" sz="2400" dirty="0" smtClean="0">
                <a:latin typeface="+mj-lt"/>
              </a:rPr>
              <a:t>: </a:t>
            </a:r>
            <a:r>
              <a:rPr lang="sv-SE" sz="2400" dirty="0" err="1" smtClean="0">
                <a:latin typeface="+mj-lt"/>
              </a:rPr>
              <a:t>Raccolta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delle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informazioni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sull’intervento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1030" name="AutoShape 6" descr="http://juliafoggterrain.files.wordpress.com/2010/09/2.jpg"/>
          <p:cNvSpPr>
            <a:spLocks noChangeAspect="1" noChangeArrowheads="1"/>
          </p:cNvSpPr>
          <p:nvPr/>
        </p:nvSpPr>
        <p:spPr bwMode="auto">
          <a:xfrm>
            <a:off x="63500" y="-136525"/>
            <a:ext cx="6096000" cy="457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7" name="Rectangle 6"/>
          <p:cNvSpPr/>
          <p:nvPr/>
        </p:nvSpPr>
        <p:spPr>
          <a:xfrm>
            <a:off x="1219200" y="1371600"/>
            <a:ext cx="67326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 err="1" smtClean="0">
                <a:latin typeface="+mj-lt"/>
              </a:rPr>
              <a:t>Su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cosa</a:t>
            </a:r>
            <a:r>
              <a:rPr lang="sv-SE" sz="2400" dirty="0" smtClean="0">
                <a:latin typeface="+mj-lt"/>
              </a:rPr>
              <a:t> si </a:t>
            </a:r>
            <a:r>
              <a:rPr lang="sv-SE" sz="2400" dirty="0" err="1" smtClean="0">
                <a:latin typeface="+mj-lt"/>
              </a:rPr>
              <a:t>basano</a:t>
            </a:r>
            <a:r>
              <a:rPr lang="sv-SE" sz="2400" dirty="0" smtClean="0">
                <a:latin typeface="+mj-lt"/>
              </a:rPr>
              <a:t> la </a:t>
            </a:r>
            <a:r>
              <a:rPr lang="sv-SE" sz="2400" dirty="0" err="1" smtClean="0">
                <a:latin typeface="+mj-lt"/>
              </a:rPr>
              <a:t>nostre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attività</a:t>
            </a:r>
            <a:r>
              <a:rPr lang="sv-SE" sz="2400" dirty="0" smtClean="0">
                <a:latin typeface="+mj-lt"/>
              </a:rPr>
              <a:t> di </a:t>
            </a:r>
            <a:r>
              <a:rPr lang="sv-SE" sz="2400" dirty="0" err="1" smtClean="0">
                <a:latin typeface="+mj-lt"/>
              </a:rPr>
              <a:t>conservazione</a:t>
            </a:r>
            <a:r>
              <a:rPr lang="sv-SE" sz="2400" dirty="0" smtClean="0">
                <a:latin typeface="+mj-lt"/>
              </a:rPr>
              <a:t>?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1508" name="AutoShape 4" descr="data:image/jpeg;base64,/9j/4AAQSkZJRgABAQAAAQABAAD/2wCEAAkGBhISERUUExQWFBUWGBgaGBgYFxsYIBwXGh4aGRobHRgaHiceGh4jGhwZIC8gIycpLCwsGh4xNTAqNSYrLCkBCQoKDgwOGg8PGiwkHyQsKSwsLCwsLCwsLCwpLCwpLCwsLCwpLCwpLCwsLCwsLCwsKSwpLCwsKSwsLCwpLCwsLP/AABEIAMIBAwMBIgACEQEDEQH/xAAcAAACAgMBAQAAAAAAAAAAAAAFBgMEAAIHAQj/xABEEAACAQIEAwYDBgQEBQIHAAABAhEDIQAEEjEFQVEGEyJhcYEykaFCUrHB0fAHFCPxM2Jy4RYkQ4KSFWM0U5OistLT/8QAGQEAAwEBAQAAAAAAAAAAAAAAAQIDAAQF/8QAJxEAAgICAgEEAgIDAAAAAAAAAAECEQMhEjFBEyIyYVFxYoEEFEL/2gAMAwEAAhEDEQA/AOhKmNwuJAuNgmO6ziojC42C4304204Fho0Ax7pxIMbE43IaiOMbacbERgZxTjHdgCmvesf8wAX1P5DCyyJdhUW+glpxsBhWPG8zH9RqdP0HyMvii/EiVJfMs4M2BW08oQX98c7/AMqK6LLDIclzVM7Op9CMVc/xyjSBmosxYT+kxjnFauCbF1vYW87RbyxWqVaUmzctzMmw236nlhf9hvwH0V5YXznahBUJpqzrB/xD9rrG/t6YTszxYtVMAEzJnz3Nvi6Tg9WCBNUKo0mwlo5dJB9MB8lVEiAL/aX6yT88S532O4pHhy/iMEw+wMEA3kdYv0t+EtLIGNMQAZaPpbnfljevQOlmJDdBfYwDEgT+97Yr6wdyCYA25dPn9b455TsUn0KTqAZogkSLtbZQLbTY4pZ2sSSq2EmBc3JM3Ji7Te+5xNUQjULCD69bg9N8R5cRUJILE/CT1kYCT7CY2XdaTLpuSOewm5F/r54jLNIJ6kgt9ki8A+uLOZqEqQRBEERB8RmSDPQx9OWJKVFSNJLXYAGNci/M7+KIOww9hKlEsQYvO8TyM7bQOvlgvw6impS91kqyGJ0m0qQJJiPr0GKuUcKCCgiLzZTteeZm1+kb42pU9OxJJJUQSNJFotb7t+frfDJ2zFutw+mj9yGvIJkgCbkHylCDyvIIxAaYCQqqSDE39juABYbjkPPElCozHvHILoG0yecgGZtJMEe/rilXU+IAeJht63tbkOvMjAkjM0TLkFjzMeL+/n9AOuJ1qzOpQWKkatQmFDEEGCJi0kE2jFWhQYK2siCLMbQZI+hBxZqaiJZlm+kINvrF5HpHLEJWnsQq8U4aR3bICQygksLjc6YF4NoPmOuPcvW1kCwSLtsI/LFmnTqGANR8WqQQDADTYcp/AbGMD+I5kn4QNPksT5xNsVjctGCzuQBo0kepmIkX88ZIKqTIMAypBsLCMBsrmyGmYMbCN9th5fu2DFDMakBIg3iDEYSWNxGI6wZZMz0nlbpz/wBsCquXoqQ7KPG2knVAnfflty59cH1VubDp+/UWwp8YyRZtaDwsTqEwA43MbC3TzwcXuddCssVqdEGNNARH/V8v9J/HHmAq0Hj4HPmAT9RjMdHD+QD6cAxuBisc8vrv9MQDigv+hv6frtjusjQQjGtRwokkAeeKh4vSVQWcCcKfGOLZmq57rSqbjWx6fdUQPc4nLIojxg5DhW4iikSbETIv0tbc35YWeK9p6zs9OkBTAAh9QYnmbLJAj3wMFJlnWS88lt1m4v7HG3cgJKahE2vflPncCx6HHNPNKReOJLsp1OLyGlnqu0WZDot0BIv53x531eoFAc0w080GwHS4v5/LFhs0NMQADvA+lsVsxSW76iSI8MwARccp+Z5nbE7Q7NMzw4oC1WrqNiAeYidySfyxWp5+m0+HYAfERuDyEc/wxHncx3pJZblQIFwsQSwgc7C/njbI0KdMhl+KASZIv5CbQeuJSmTbbNa9EByOV4OIEJnxWvO37vfbBVq9MlpcE/6dzBIv9Pb0xCayVFsIKiw29sZTsa7I8sEYWUgG5BPyPocDc2mknQwsCNIBm/6ek7YLZakGXQUDCLHVEHmPr9MAeNUVptIY/CtjJhzeQ3Pl74VO5NE2ZQzRMqQS0REHcSQT1scZRT7w35jkMDcnTq/Eki/+4t0tg1/LkUwBpZpLGdyBciCIMxG2KSjxCR0akjxbAG5G8T9rp5YmqIxCgmCPskeIH8N+WNcxktC+CpqP2gFIsQJAjfnvyGJMsjMRCc51RMTebCTH98LyXgJq76VgnfkNpmT8wOfKMR1uJBVACE+I2g+siIMm07WEYrZuuDC03LFj4rc5v5g4hy7EEJFwpPn1j1i2GSA2T/zgZomJkAXv/lPKCT9cWqebFIsHfVrBZQoBvNiZ8hEb/IYqU3LmQsmTbciD8U2tcTczjIiBpBaRLEHUC3KVOmwJ8j7YolsKCiFtRSBpA0kk7udJn2hTgbm6TlpRdWwENvududsXMzTJpi/iqVDv92T8xtgdnqoSwJBJ0GSD4Yg2vy9IkRjSW9DMnp+IM1OPsyAIIuJk+W0+fli5UYNIOo1JMbEctj58+VgeRxQyuWWqTDaEPgEH4ZuC3NhMmbTzOL602onvG8bIQqtEC09GN/nN7XtGS2TZTzVXMUWCgrpgMACZg3gmLQSduWB9SpqYAyROwEx77YzNMZNuZm877k43ORqIj6xBEQDznzFj/uMXiqAXMhSQGKsqFO1xJ3mZ/c4mpOWJ1L3Y3kkDb4Y5k4G5Rdbrqsogn06T8hbBDI0w1VpaVBhZG833wJ+RkXc0riNPw9Qbg+nP6YWs1mGHiLCx2iLm22/Q4blWSFI5+vptywtZ/IUlqFS5ZRy56vwthcSf4MygcxV6/XHuLq0UIs0DznlbrjMX4/QKR1IdpQLVqSQZ239BPl58xgdW47raC1oaE+ERIkSbGPI7m0YUS7KrKTLrPKIiN+vOMRZYEkFmImTEkgzY2+n7GIOc2tsKVDSMySGB8JYeH1vAkfI+WIs5XemoJbxxLCIPr0AG2KNLNiSBpEHY8/Q8vwxfo58uwQsGJ5a9Nz0PnG2I8mh7ZJleK6t1K+Z5+nkf1x43GnI2AjlF/wC+KmayfeMSoKkE6mkQeljvyiJ3xC66VJYnVO+49cG0w2yZ80QYN977+eJaPiMC7Hkdj5AC+BS581DAvy6fricZ2QBpGq45G3Xaenvgy+gF58vcxpWN95HWBHO3zxUr5cFo1eCASJAt0+fkOe+IKvEjMPExBJ5wZHp/bG2eckDQAAecjcdfz9cIlK6ATU1pj4VG14HO/MmD5G++B9ZyQ4PhIG8Dfzj2vjepRZqf9MwxIN+nPl1wDybPrcE3+Ek8idvfDwjd7NYWpakXTqJjl0JuTI+YxZfMCP6g8JESZ9jPWb4E5Z2FhJgA/e8Nh8uWJf5jUhF9+d4N9p64aWM1FmuETxIhUcjfmLkTzNtv1xTrZowY1G3K3Xy9cbtmjp0tcD87W6YHBmJESY9t/wDaPlgqF9gDVCtpFNiH8W4jUZsRzn4b748pZxFcK0ixBOwkm8nlMD0v1xRy4IDaiXjSbnTKASZFiLDFXMowBYau7LQh3BJuZvyk8sb00wbCzZZ0VmKEGLSbkEAWUHex/cYH0DLAkfFaG6W+nOPTF/JVjoVV1LVZSsPLeG0QTtyEefMHFTi1eqQA8ab9Zk2j0IP4YyuzUe5XNKrGyxJhhzF4+LcTH44mydZtSLI0kgH0U8vl9MC2UGpI1aB13Bt5/excpudaeE7g/X8JnFklYaLvGc0e/VAAfBAkb8438sVc1ltdlUARtNwelh5dOuL60icwlQiVTbn4iraQeYkgQdvpOmRQsxKgmxRzPWZA67ggYEmNVmvDdK85YDaQBcySxkdNr4OtRFUFVEhzGoARLG0RsZU7E8wfMIKQ1E7FRGq8TPl96dvT1ww9n+GOF8ThtTnw7wo5m9jAG3K2Oae2Di2D6XYOobrVY+iC3MfE6/sYNr2NcoA1W5tdR4ZtaGjDN32kBQDbmcBeL5szBNQLG4UkelhM+mG5tllBAZew1NGLNmV6bARPWW8sV04flda93XaoJIZlA0pBAkkmdzY7QN7ibJ4VlayyVYybMXZQ0G48MeeB2YymTy9RQKTMzt9moQukbXPxGZta31dW+wNJFTieTdK7otVhSWAhBubCSbRvimuSpICW8THaR8v35eeCXEso5qg0mIXoxmB7b4lOUV1Ctfqdr4uptGeNNFFeIIAAoUAAD/f3N8Zj2rwuCQtNSBtIJ+uMw3qC+iy/mKKq0tues/pt5DFWpUQeHwkDkNwOoxY4xxNKijRJVZ9rx6RaZ6RvhXz1QljGmGuYGx/v+OOKEXIWg9laOoeFi3Own5gXwU7ukFInV4TIuNuc7SNtsL/COIpTI+MvMybKR5j6xi9QzgLRt6kbfu3L3wJp3Ri9XVkqKwmDeSZN4sYGJ853ZIZ7/eCnnt1H0vivWzE0zFx132jbzwOzAqaUB2F1MQb8jPTbCqPIFE601DeCQoi0QYvuetz7emND/i6r3Auei3AnacR0dQqMreMwbA8yLTIj642p5RybJpEW8UX8NiCPI/MdMUodRJtNNwSwIIJ8ovHuD1/viCoCNf2QkbLYrtcEjyv54ufy5c+Hw6QBa8yRv5c/niDN5dwYlgNMarqIHUkbSOuDFB4keVype4te4m283/XGZngzIWdXXxQzC5B/XG+V4TmI8Cym82A268/bG78OqsggW5kNImdjf0+eDVG4oiosqaiAJNiJjw23B3na2KZph3EAgXtPODB+eN6/Bq1zpeATyO3L0GN8vlCl1BdwPUD09cU+zJbIeM5fQiOqkXPwgwQsTNuRK38z1xVyWXNUgIGLGTCgsY3NgNup2wXrZfMVYUFoiSoNpO9pvYD6YNdlc5WyLTSoq91WoSJYz4oF5QRzA6TOGjVBkrekLHC0COJMqYEX9Y5jof3ePI5eWUMqoRK2m5AIUxsYJN/LHYeLdlMnnUTNKe6VhrqFQASIO/IOGsT64UaHAKUKzAqYvYAk/jt8sJN12BKxYr5wo7A6QFABMWB8X2jufIbX9sTiFMmSdZtciR8jiXt/kkWlTamCPGdV5NxZttpG564SKWaZDuR1H+xxbHCDVtCy0x4o0kZy3XlOx62xXzaKrBBpa86ucCxDDpHQxOBnC88zWE+wnD/2e4vw2qgpZh1d1IARkIvtYuIYxbwmeeNKCTTRkJhpSz1FgKsCI+1DEKP/ABYxO2/TE3D+GNVqtRpkkeEltUXAAJ9ysDpHlj3tg1GlWenlFfuQVMvrlX0sGWGvp8R3vM8omz2Z4oislOVuSI8zBudiPCCPX5TmnVhQ10ezChgdbIZBMNqsOQsIvzx42VrUg2p45yiNUMbk32J9zc9JGjZWpUYnWoEysDVEGxvzIwZy1VtI8WoiJNgfWAccrS7KUhXzHaqrWVqazlnkANpFQx10xHrghlcrmQo7zMBiALiADHqRE88Ga7FEqVNIJVWbbmAf2cAOCcTp1Rq0UzUBJYxcydwQZ0+RmMdEYqQk24qy+mRYkmqoKMBB+ISLG1zz5E89ueh7HZcMKgonUCCYke5XV88MnGM5/wAvSbTJvpCkXESQL7QJkYpUaxaN1NtyDH7OJy9joaL5KxE49w7+XzRPePpMMq2ggi4sLgH8MUqnEhNjjoWc4cK1qoWoBMEpt03/ACwr0+DZYZh9IYBLhXsAeZjoDyO34Uj7xnPijXLZrMMoIUxFrgW5WJxmL/ezcCR6x9IxmL+kiPrMDUMhEstwRZdO3y5YgGXoLINNVKkbAmRzBAmCd9+e2DpNOlSc/FUUWVDEkcoiR6487OZhXmaLIWvqvBm9ydjfHHFuilCevF6TO60aSypIXVMiDfri5lqJrqtQLYdJ3nYnYXgQcVn4Jlv5gqah1d4f6iCSxJ3sbX9RvjonAeF0qNFafgY2Zj1c3JAkxfzxSbSVoHF+RKbJ1p0AfDudXK3pflbF+llHABsw3PPcwfbDvCi4VR5k8/fA7K03fVqBE6oOoi3kd9sT52NQBfhHjQoB4j47wQvMgb7xit2eFKrVbv3ZEBfSRZQom5lSNhPi+WGB6QUAqfh2LE2FptPiMDcz9cLPCKofMEozKpLOpVtK6SCdRHMFTt0OHitGVWFFoKhadRAn+oi7gGBbqRFxbe+Iu1mXJy9PSIQuO8LC2nSwAY7C5H7jDHmM8tKUZWUr9g2PsCBI8x54WuL8eapTqUqSMQ6kMSBueYHKN5J5YEbszaL/AASir0FVCO6CAgIxMTsPCq7bQJ288X8lku7SFCgeUi8dP0jGnZHhr06DJVpOGSCr6gAwi6+GSDBXcdBuDiChxZjmagpAhdKlZ06iAFJEswBMsSOouN8OoKUtvQrf4Rvxfhz1KehXAbeDsY5SBbr7e+JuzGVyqJ3VY1Kdcgs3IGL2IkECIH64mz/FhRJ71b6ioiLgKpm3LxAYBcR47RYhhTAZZAbXuDEiIvsN8bjxlT6NytBWpSpqfB63H49fpthXzWZU1nCBgxKMsNA8tze4nyOC+R4mHYsL/wBMyIk6gRy8xi/wvs2GqAGNaMxBckbEIVjbSdIcdLwbnF3jjxuIkZtP3FzhtTNNlqlBKGtVrgMVcWWqTWYgMDqKkqCLfEYmLj83kNBKuVUz4Q0g7WEN57EemHfgWdoqXy4q0BURjNNDcFrkkMZY3mfPFPiHD/56nVpsFSvT/wANyswOUg7qTM+uJTxtr9DKdM5bmOJU69EpzWCQ0fSPK/vha4hwmoXaqio0x4XEzAAnpsBi/UoV6OaNOumlkJV1ixsTINgwPI8wcXHyblgiEGYLGfhnkbfFzgSYIthla6Da6YN4XwvOVwFp0EHItOgetvyxB/PHLsh2vIsAZWzXPiAEkdMdT7L8OWitwNRAnafc773wTfhFBqmpkWWvtI1Ls2nYsLecYRZLdMHXRyquQ9Ry4IBiZUgSb2bYnG/BeDslemwTWomWNlBKwoPm1/ljqlLjtSlTpPUhqLEU6qGLMX0GxGwJB9Jwa4V2ep5cVaehTTd9Sg7AGSEA5BTMepxVwfQOaa6OWZ/i1Kouks1ODBgkAEWI02mbjEFDPZek0jMAtykhefnuR54be1P8OKNSma1JDUIGo02JLRudL/EecgzPyGELJ0aahoSkd7sDPQjUbi9rHE1FLRuV7GF+09B0ZHdTIiZWfYz7bYBZSrpIZLEGZXb364I9nuzWVNUjuyrAToLMwa4v4iZHkDHlfBHjnZ93rK4MLp0sotsfDEbWMeQFsMoa0FTV0xgWjma+UoVEVSAHmASeVxzixHqJvgbprqCxkyZAXSsR8uXWeeG1OPBKNMUl0aFA0chFoHUdDjZ6FPNJr0AVvvC1xcAnmD59cCeFvYIzS0JeSXONU/qsAsypWCAvKfFJO1/XEdXKhqjt1t+XywUYtTDMSOYCjVY7Xnf5YpBwB6fif39MHDDywTl4RH3fnjMblh0GMx0WiNMpcK4IyHUWa203m0XsLYaeEdng1JmeoHa4WQBJ3gn8sJtTOO24LR0Jw+9m8iX4eI8LEnfr4d56Rjjxxt2zom6WjmnFMi2XzJanTbQSdIAkr5T8UT5284w6ZD+mimrSanUelrCg6tQQEkDq0HoCTpw1p2cRqfi+M31YVu1+dq0VoBkI7tidW8KbH2nT8sXyJNCQe6ATdri093Stya35e+KKZ+vVqEFyij7pvA/zGSCdrdceZhtJIAQLYz4jciYCzHOOXPHmTqM9Ko4ixAEeUzyGIwir6KNsO0D3tKsZuqMY3mJED5/TGZDgLUeEghCapopREiWhio6SPCwgdAbYr9m80yiRckQB1B8sNOZ7QUO4oIWl6tSiCiONXxLDNPLSJbmROOlu0SqmE+M8MTNFqLgToBR4ujGZv/42xyrJ580qOYourawWXcWf4I8wD+eOg9p+JLSzFMaqoDKWJpkCSDpF46DaR1xzXtPxOnTzbVqqEirDFBHIaWM7XAB8yTiUo2NR0D/1HuqtQsARpSZciAFU6o253PkOl+fcX7SqK9Fst9hApLWBYluUj70TPTpcv/xUmaRKYosr1FUagVZSFKyQTcEqSIgi/LERo06rZjKVEO4h1EshKo6n/tNwOloxODcXsz+i3nct37U0zDGm8N4QrHxMwjxTpMQ0qDIlNsBuJdn6tGoyAFouGHMHY+RwVyJzNVKNOsjCpRqeJ9w2lXQEFtw+oH0nbkW7TcIp1zpZ2BCgNp5QSQZ2+cggjyxpZHdjKLF3s9kmSsSwIBQi4jmv++OkdyYR0+Gsqhtvi+E78+fzwo5OglKmFRtV95Bvc/nhp7K50PqoONQMsk9eY/P54vjlcbJTW6L9Dspl6YSsMvSavTUEORpJcCJLAXm9zgfX4q+WzKsyFkqLMLLFQxkqTA2aSMEc1xZ6NXu9JCmBMEgSLGS17+QwsdoKr6tBmozAAKCBI2lm+ytrzc7AYnKdFIwvs87e5nJ5nKjMIfGimDABIuCh6mbjePfHOeF1q71qZ1d0GYkBbyV5EnqScXO0ubZj3bm6tAAGkQvQT1G53HSYxZzPDzSTL1AJ7qNcdGMk+0nAb1TA0r0NPC+LioLjxLMgbyN7G8i1vMRIIJKPmZWQdoYen5c7YUO0mU0t3isUIKyw5keJGM2+HWt/vDoMW+AcVaoFmf6oaoJv4HAcf/c8exxzUMbdp86wqJSBtUgx/pZSvvqBHowx0lXdmZjPdmIsZBFjAjn1xynsvmO+qI1WoAyizMQDG8BiRFzyPLyx1vg9fUtm1DaTN/nuPPHdG+KJsHcD4lrZRPwh55cyAPYDCBxLsplnr1HRipLuYBsbxsbTvzw78VQ06p0wNdidpMk/URha4m5klF8YO8kRaZMRI9cLlvjaBjdOmUezvZ+jRzJZKzO/dmUtAVo07bbGOsHDHXSRaJwudl+FVKdWtWdw/eaQYmQwBMGwAseXTDE5w+J6NPs9FIkERy64t9nM0A9RTuGU/SMU0p6wbEgiNv1wOctSLKCZtB56b2n92w7diotcdqKa76TKgn58/lgLmfhjriZ6oxWqVQfPE5NJUh13ZVGYbpjMWVoT/bGYlTKaLg4ZtK266tvxnnhm4HnEWmlEVE1GqPAWGrR8XwzMSN/PFI1YFxtv+72wsVeKU6PFadRioVqYgkgDXJHVROleuI4Je4M1o7Axj99cKHbZu9puhUHTGk7HVIm/MRIjF3inbXJUqbas1RUxEBw5BO0hZIwo8V/iDknrrodvGyeLu3A8UDdgLTz5Y660yN7K9LhoiGUnncGP0xvneH6V8C7bqFgR+Hng7Uk23+uNalEafaDY8vWccCm07OmhLr8apZZdNR9LgSoUEkCZGw/cDCvwvjlHLVTVFSrU1STTCgKzXguxJNpmAoMjfBH+IeUVcxS0ganU6vUEAH5Thf8A5JKbS3igT5C4+Zicd0Wpxsl8WdL4X/FPLVst3DIf5htVgnhLFiRDSLhdyd4OE7iGXc5xu8B7zSsKYIZQb/8A7ehOBfDkVszlVXwkkEkWjVeLbc/ngt2vRxmhoA1Apoj/AEjCydPiZb2GW4iWK0KIVqi1CUgAadJMQesWjofTA/ifaovrBTRWLeOohI1MsL4gBpaygT0AwJyPFKwDPqgGqCom6keM3idOqwvyGKjOJuYm8k8+uEUbG5cdBvgtHM5lm7qoaRAnvDN25CAbz1vHQ7G/2g4oqtVZWdarDVIHiBjQdcH4gUj0jlGJOAcfUAKoBIt4R5fL988adr6IpvTzIUDvFek8iZYoxpvIG4IO+8ATjKDbtrQjyeCDsdxXMVzVFVy6oF0zeCS03ieQw0ZHP91UVhYqeexHMfK2OfVs/qpIKZ7tgTqNOUuDEeE32J9CPTGp45mVmKzW2nSfxGLxaSoWW2fQ6JRroDOtY2Dkj0MGD73wo8Ry4paTTVFUovIk6lJVtrkwB5ycKHZnjebqU2U5ioQHQqJ0+GYI8IEiOWC+QzQpZaipJB7zOefh/maoUkzPl8sQy000h4aYkHVmM4S25aI2i4n3AB+uHPKUpYhvhexHQ8j6csJPA80O/NnJvBAJuZG/ufph/wCG1gdIJvGzCJj1wszAjtZmiqJQB8bDxGJARZXVfntA6jEHAaqpTq1Z/wAOkFUT8KoDpEcpwG7R8VNfNVQpC0wdIIiTpsd+WrVHLFw5EUMowHxVtInqsz+AwlBGjsdwam9KkHgkorkHq8keu4t5Y6HwvNBnZV+FLD8AB6DHGeF5rMpWqBDCfCmoTp0wAy89l225+vT+xDt3XiMktv7KT+Bx0ptoSSS6Pe0dcGoygEldP1Hp6YWM3w+s7A6gEEmLqZ5SZvz/ANsR/wDEoz2bzNNVZe4qspM/EFYoDa4uhMH/AGxLUyhaYYzbpPz/AF3xLLLXEaEd2WMvV0iLSYkjcxNz+uLS5qD19cBstTqK513BjTebfKfO+CLUhqMEDFcPxFydjVwaoxpmbCbQI/vhb7T0xTr6QT8I398XuHVWaopZixB59cVe29P+sGIMMgvykEyJ8rYpJ0ItgJqINzfHq0ukDzOwm1ziNSeWNmqiCCYB9hP7JxPmh+LF+r2kRWZTqYqzLKkQdJIkTytjzFTiPYp3qs6XVjIg/vnjMDj9lOUTpUNG0X5/uBhN7ecL7+olICajU27sSBLK0wSbTBJueuGjjVdqWWzFWmRqp0qjgsZGpFJEjHLaHbN1qJXZA5RlhdRAhLm5B3JGObDFt2gydHtXLVadIUqlLTVDLTZKilTDnQhvy1ReDtIwDpZd1LUqgKOhKsrcmG4w69q+3a5o0apy3c90yy3eawaYdXI0hBtEi/M4n/iN2dB05ukRIAFUC0oLK/mQfCecR0x2epxkk/JFRtMYexvFXr5ZSXJen4HBO5FwxtuVi/M6sFKxupbVeYsbex/f0wh/w04kwzLIPEtSmSQOqxB+pHuMdGDQbiOY26ekyccWdcZsvB2jmHb99WeCgR3dNATO5ln9NiMLvE6baJGwIDn/AFTHzK/TBPjNcvm8zUaLVGX0CHQv0WfUnGuTyLVeG52rt/Upe60irn5Bz9cdUXxiv6JvbKHZMTn8vOwZifZHP4xh47SUF7ytXB/wqCqsW/qVS9OduS/lhQ7CUwc/TBEwr/PSR+Zw59sP/hakKVmrTUz0C6xy6nEsr96DH4iuMmBkFqxfvHg+QYD33+mKoyneozTGkTtva1+WGejws1eFIFF7kX56mEDnBJFsA6Q0Zd/slqSMv+ZXAgjqCv1kcsVwT20JlQG4XVak6uJgEG+xUGD7WIx1WpkEzChHUFPC4WJGrkfrjnFVE/k8u0jXrrBhP2Sx02/7frh9p9oqVPL0qhJIK6YEG6gSL2w+WTcXQsY+5WKXHeDLlwCquutiWBA0hj4oUixgW35eWAlS59cHeO8eFdNAQwHDAs0mwINhtvheq1YIPnf8MThdbHlV6GrsjWu19vw3/LDbx+jSOUy9Z9Suvf01CsRLMdQkDcEANf8APCR2XzKoaxP3QAOZJkQMFs7mqlVg1X7IhF5Kv6nmefywr7Y0VZJwnJdyoYXPTqcadoO1z0gKYOlyJA5hTaSfs326xipme0QQFU8TgkXFlPn6dMK9Sl3j6nY6pudyfb3thVvbKcktE9NRpkVKK+pYn8DgrluNSlKnVBaHlXAIGjmJYX5HbkcTcEy9OnESxJ+0QPWw/M4J9rCGoU7QRUEeXhOFu5CS41oI00AMk25ny646P2boo1GjUpiAUuJ53/MtjkPBcyXosu5WQB5RIH4jHW+xBP8AJ0wylSAd/Mk/nGOt9ETnGXygocb4iuwfQ6x/7suZ/wC9jhh7qZvI8/qPTC/mc4lbj2eWNQFNFB86Xdg+4diPVcFlymk2Jny29/O3PHHl+RePQu9us7Uy60alFtLFip2MrpJgg2gHbpgBR/iLnWYgih/9Nv8A+mDH8SFbuaJbnV5/6G589sI2TpEszDZYn3NvwOL4viLJbHDL/wARM6GGhMvqnmjn6d4MO2Q4/UzKscyUYINQAUAA3loMzbHJ1MEeuOhcK0rlKlYsR4SsRYmLTbnI6YOTqgRQhZ2hUdmPePBJ0y7WBMi0wLWxRq8LYiGdnHRiT+JwUZoalT5ySx8ot+P0xiNEkbhmP1MYvFKhH2RUOzVcKNOoLyhmAj0BxmL9PtKEAVqOojmKjqD08IMC3TGYF/QKHbtXmmORzQI/6FXmdtDe2OaVeAr/AC7OKi+DUSpMEwEsARcyfxx0TtBl6tajVp0mUFkZdLDfUCN58PrGObZzhOaolqTIGJHw0n1b/wCVbnbaMcGB67Lz/RHxasRTpqOf5Afv2w71OJCpwNjJYrR7ptW4ceC95NzqE+Rxz+rlajB6jjSUF1fwkcgNJuMbZbPVTSq0VBIqaGIA5qZ3/THVOKmv0yMXxY1fwzRu/qVl/wCnS0XMAl2B9yO7+uOljM2mF6kn59enPHI+yeRzYFRqJIEhSsqL7zDepE4LcVz3EEpOarGCNM+Cb2AEX+WObPHlk7LQdRFuswZajFoLs9Q+bMS0e84ZeE5+hT4Q9J28dRK5IEky2qB0Fo3wp5bKB3UMeYAXrhwznDs3Ty9SRQ7tKbSNMnTpv9nfFstJJMWN9i12Ozi0c0HclQEe4BJkgAWHrjoAojO5TMaCWBcFTEHUqiJubGAMc97M5V3qVO7FNiKezjVN9lEGTbDjT05amf6tSiaoEhVKyR0CzAud8TzU5fZo3QO4RmMqq0yz1A6QYFwSDqg2sPQ9cUc5m1pzSDd/llWF1LpZQSWUAm6srNuDBk8jbMtRpIgU1kMc2y5JPv3k/hjatkKVSixpPNSmVLiCoZGMAhSSLEj5Hrh8VcrFn0VRSUZVW7xSwg93pPW4JPkThpyyZPMZLUrFFpkNUUKJUmxJVdxfcflgXl81lVoGi9PUwV11hV+K41Az+4GNezPDSKoKpVKlLlPGrq1ilRCpEjncXAw8XalYslVUa59MkEYU3qM0HSdMDe0yAb4Waw1ELvJFsN/G+L5apQZaVMKYGn+mqxdZEgmOeFXLr4/Y/PCY3rZSS3oZuAcI7yqSsKqnVfpvHoBhi4BWo1adRu7L1dZKEnwlB0E2PO454Uc3nKgygAtrdwxiDC6YUnzkn2PngnwHtEmXpadDMxJM6rR/pJicLK6sa6dAGpTIq1gQQe9qMQd5ZiTiDLXcz97F7iWbFSs1QAjXEjzAAxSCwScG9CNBfKOoDLU+EkkH1xBnuIvUABPhT4R+ZxCXL7nbbEOYcQRN8ZIUYOyAJp1G6tb2F/x+mOs1+JHL8Lq11jVSoVHGrbWqkifcDHLOzdRUogahIGpvImTvtIsPLB3iedqVchm6CqdL5aq6iJPgGogH7QscdDSSQqOfdis2wzZY+JnVtRZgNRZ0JJJsST9T7Y6rTpGOQiOnn53545d/DylOZduS0mB/7mWN7fZOOmrTm4vz58pg7257Y4sz9x0Q6FT+JpbuaMzHen5hGG/WML/Z/LTQqAizho9QLH5/jhj/AIm0T/K0jzFdeWwNOpzG94wM4Cn9Kj/maMVxv2IWXYAyrgsAeZw606hGTroDEaG9iwHW230wiZR4gEAjz/dsOuSOvL1gZ/wmI9RDRPthsgELVRCagPSR7ESP0xvfljNUn5Y81Ri8XoRo00N5YzEw9cZhrFJHzLAnxGTuZMnpecR0RUY/01Zm/wAo/E46HxPP06Sy9+g6+g5euKtHNZioupERFOxcljHosfU4831Povw+xLrZXNnwsKiq0KSZiNxPKJwPr8IrKSsMI5iSPZhbHQK/D8y0/wDMBZ+7Tj6zOBh7K1GPjrn5MfxOGjl/QXETqeVZLh2nrPXfFnMLVel43LKDMFjExYiTvhrq9jFIGiqQdpZQQT6DbFSr2Nrjco9+sfSBGHWWL2DixX4ZlKoYVANIDQGYiznbnJ67YPZ/g3EGJWWqKQSCHVQymLwSCRcC4xKezOYH/S9PEv643Ts5mTEo3/kNvnjSlyd2jKNaBeQ7HsVv/SqrMiojQRYCHFhz68va5lODZtRbLUn82KMf/wA8Xh2QzB+wB5Fl/XHn/D2cX4EcTfwOqi3Uho+eFcr8oNUQ162cpoWNOkgUbaRMdAbj2n64tZSlQ0OTWomuRNgUX7PhPiAYSJPTocVszl88FOsViDvZmtz8sC3yFRfipuI6qwj1tb3wFH7NZ5muG1yWdqlBmNzpqC/oIHywQ7GcRGs0HDjXr8SkgL4TB2jeLyLxgZo/e2PKgw7TaoFoO8Z7NolCswDalEyWmYufz3wmo0MkfeA+ZjBRKzuDcsux8Z352g8jihmcuSwgiB5/oLYbGqVNglt2hk7X0O7RApOlmYsLb7j2lnIHLUcXezfAqNWitRwzHxAgE8j5eX44VHqPUszFgNpYG8XsW/c4sUM06CEqOBaYYrf0B3wrT41Yf+rDXarhNOkEamukEkG5MmxG+3PC9OLNbNMwhnZhvDMTfqATitGNFNKmCRLlxJGIlpTXVOTMoPoTifK/EMeUR/zQPRk/LDomGs9lEFRKSj/M179B84j5Y7BwnJUVRd1CnTB/9wAWJ5NIPrIxyfLS+bgffVRsf3cY6aaQqI1IGLBD+UeYO3vjSn7ijjcTkvYTJpQzOaot8VOp3YDDlSaoo32Pth9R9the2wMxcedhhC4hRrUc6+aSqtQ1S6s+m3hIp+MC8+FSSBc3i+CNLPZ6BCJUHJ0GoEDeDq68jf0xDIuTtDx0qLf8RyTkySZ/qJzm/iH4HAnhVKKVAbbEeovB9Rj3if8ANZoGjVRkFmBFFyDF4BFp33MTuROC2R4RVoqmhVqaNu936DwARMdThlJRjQKtnPKixUcdHYfIkYceGgaYJCyoMkGL25ER9fTCpxfL1ErVe8UqTUc3EDxEsIOxF+Rw+9nV0kuQSvdoJgkdYtv6Yrkl7REtiSJkjyI/8TfHhqYtcbZaWfqKBClhYctagmB0Gr6Ygr0MVjs0jQg4zGgqnGYfQh1KnkaamVQAmJMA8+pxOaYBhQAOkR/bFcVgYmRywOr8SHerRBKEyPF4ZCHSQk3MH8seQtnSwtpPPbHmjf8AdvX54wAncmMbadt8KEwqCI3xvq/f57YzuyFkgx1xozeuCjEh2xikg8iI288aI9sV+ICqyf0WCt1I5fK2GMX2vEwR6T+ziyhAG3L93wi1eE5wnxam/wC8frjWpkMzTUsQ6gbnV+hxTgn5Fsbs9nNEc5ImXAAXYmHYRbp8sbnPZUDS704I2JDfMXk45+17mceaeYw3pIHIZs3X4fIsCQZ8FPf2MA/XEQzWU3XLM0czSWPUk2HrgBTM+YxvVGoRNun7th/TQvIN8UzGX1DvaBFgVqpHxEHZl8J0xET7WvHR4ZlnVQyrDbNGhvpANvl54APlgASWjy/35Y8qZM/en16fPG9Nfk3IM0uD5OnVU6qZYyAjhHk+pkKZ5zjfKdnMs4lUJ+IaWJB3KyL8jcfnheCH4QCxH3QcQ63RpWUYeqn5jGeN/kHP6Gw9msvEHWouJLbbRY+eEl1IJB3Fj6jF+jxTMiAarQepn6mcUq5Jck7kyT5nBjFx7C2n0SURacRkxWJ9D9BGNsu0GDzxHnKY7weai/zxREmOnYjK684rE7Bn9T+z9MOnCK8hy2m9T7UmIDMNuYaDy2xzzsj2ho5Ssj13hSGXbURI3IHIn88OOd4zlmoa6RaoFZDqjuwWBAMlouKYiR57TiMrTsunaE3/AISYklqqHxNJ85JPO15tif8A9ANOmSKrAjcCQI6yG/fPB7+WqVCCAuhX8akF5k2E6hpIsQeduWLKHU5kFIi8yGnpEHb88T5MNIXslwlWyve1mqK5mBr2tYEHczPODOKfEOy7DLirTra2M+ABjqA5pF9iCQRz3PNsr5EMRDLCiDqiDcGCkRExsPK2NqeSUEaF7s/5BAkzNhv7/O+MpNAFXg2TyhQCpNVgf+qrfER/8stA57T15wG/MZqmwp0pCgWpysX0kSOQMSB6+eIv5FlEF4AaQQAIH3TO97ziClRqoqoGNW12YKSwEwdQgD9R0MYzk2HQl/xD4eErUqwI8R0uR95YZQR1Kz/44FUqseE8sN/bPhD1clULRqXxoV8QJUmBtIJEr0vucJvealU9VB+eOvA7iSn2TNkCbjY4zEdPOMogY9x0WTpjzSr5mo1kFNepH63+mC9NRAOnSeYgfiJxqrRtjcXx4zZ1G4P7n98pxBmqBdCodkndliY8pFvliWb8jjdTgBK+RyZpUwgd2UffafabW8uXLEs+X7OPe8F9seTTURqRQOUgYJjYbbfXHhX2xCeJ0VJPeqCfOceDj1BnA1iT5ED57YamayxUQjr++fpGPGNiLxz98Vq/FKUg98ixyswPlH6EYrU+0lIGHKmQsFSx8XMadN/F543Fgs9qdmKPiHiHSGmPSRtjWh2Xog3LP5EgfhGIj2rprVI8TpF4WGU+/wAQjrewxYyXaak7AaSNREExB35g4f3g0bp2aokSAed9X53xRrdk5PhqQAY8QmxiNvMke2CPEOPLSYQBVJ3Aa4i28RJ8zgXxHtEHGjulUSD4vFtztho8xXRXzHZd0nwisVKnSTpBBMeu/mI88eZXi9CmrVe506Quum4khjIMT5ge2K9XiFVzBd/Ldbeg3xtwmiGqFWVamuJ13mJj5THvim62LrwMX/qPdINGkltJ20i8eRid8X6vEKVQghrcwY5WiIt/bFJ8rTIWEG4gwNuk/TEmZ4XRcwQNRETzIF46kevQ9cRbQ9EacHydVyGVCARdZS5m1jeY/c4SO1PCly+YKKSQVDCfMkEfTD3Q4eqSZuDzv/lvhW7dZWGp1JmQykn1lfz+WHg90K0LYE41zouh9R+GNqZ2xpxFvg9/yx0Ikxj7KZKjUp1O8RWqCyFzYczYHDMrAUSrUlKBZ0kKBYbG7Sd7ztOFjse4K1FI5qfx/ScNDVtNonpzEchfl+mOXJ8i8OipQ4tSQCqo0B4JFwZNriQCdxtOCOskgqQQu4gSRsDIFt56WOBtXLUnGjwibgEhbzqMSJBvuCRjVeLJTSNY8MwVGojbnzvO/XGq+jB5alOYZgjRMFgLC3MbY2q5fwg3k+cR6FfxnChnuMUaoWFqA2IYNEG02EyCQLbbYF1s3mFYEVX0/Z0mLDqJgi8YZY7FbHvPV9MAkHUYi5mehH79N8eatK6QBby/QX5/XCnle1VRVAfS08msZ6jkfXFyp2oLeLTBj7LHqDsPQcvfGcGbkir/ABDzDrSpoHZFcnVB3VYgTvpk4UaRBRYsIj5WwQ7V5o1qdNhVeooZviKnTqiBK8jHPoMA8lU8JU7gz8/7Y7MSqKJSey3o88ZjXVjMVpC2xqz2cqB2h2Fz9o4I8KzLkXZj6k4zGY8yXR0IPDlij2kcijYkX5Wx5jMSj2P4FLWeuPVGMxmOxEzZOePTjMZgoB6ii2GjIUFFKQoB6gAH54zGYlkGR5Rqk5imCSQQZBNjvywJ7V2cRaReLYzGYWPaMUKA8H76Y1F2HrjMZiyFYUzv2fJVjyuca8Jc/wAzSueQ9rYzGYmumEvcGQLma4AAAAgC0Tc/M4H5jNOM80OwgwLmwPdzHrjMZhV2MNr8vT8hgD2zX/lAefeL+ePcZhIfJGn8RJpbjEHE/ip+p/LGYzHa+znGDsWf6lT/AEfnhpqnf1OMxmOTJ8joh8RU4/UK5l9JI/pKbGLlgDivRF1x5jMWj0I+ybLqNT2xtRQaTbGYzDAK/FEHdC3I4tZdBoWw2OPMZhvAARxymFHhAEm8CMDU3OMxmOiHROXZvjMZjMEB/9k=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438400"/>
            <a:ext cx="77152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2793" y="152400"/>
            <a:ext cx="72386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 smtClean="0">
                <a:latin typeface="+mj-lt"/>
              </a:rPr>
              <a:t>2. </a:t>
            </a:r>
            <a:r>
              <a:rPr lang="sv-SE" sz="2400" dirty="0" err="1" smtClean="0">
                <a:latin typeface="+mj-lt"/>
              </a:rPr>
              <a:t>Prescrizioni</a:t>
            </a:r>
            <a:r>
              <a:rPr lang="sv-SE" sz="2400" dirty="0" smtClean="0">
                <a:latin typeface="+mj-lt"/>
              </a:rPr>
              <a:t>: </a:t>
            </a:r>
            <a:r>
              <a:rPr lang="sv-SE" sz="2400" dirty="0" err="1" smtClean="0">
                <a:latin typeface="+mj-lt"/>
              </a:rPr>
              <a:t>Raccolta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delle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informazioni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sull’intervento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1030" name="AutoShape 6" descr="http://juliafoggterrain.files.wordpress.com/2010/09/2.jpg"/>
          <p:cNvSpPr>
            <a:spLocks noChangeAspect="1" noChangeArrowheads="1"/>
          </p:cNvSpPr>
          <p:nvPr/>
        </p:nvSpPr>
        <p:spPr bwMode="auto">
          <a:xfrm>
            <a:off x="63500" y="-136525"/>
            <a:ext cx="6096000" cy="457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7" name="Rectangle 6"/>
          <p:cNvSpPr/>
          <p:nvPr/>
        </p:nvSpPr>
        <p:spPr>
          <a:xfrm>
            <a:off x="5562600" y="1524000"/>
            <a:ext cx="26750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>
                <a:latin typeface="+mj-lt"/>
              </a:rPr>
              <a:t>Su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cosa</a:t>
            </a:r>
            <a:r>
              <a:rPr lang="sv-SE" sz="2400" dirty="0" smtClean="0">
                <a:latin typeface="+mj-lt"/>
              </a:rPr>
              <a:t> si basa la </a:t>
            </a:r>
            <a:r>
              <a:rPr lang="sv-SE" sz="2400" dirty="0" err="1" smtClean="0">
                <a:latin typeface="+mj-lt"/>
              </a:rPr>
              <a:t>nostra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attività</a:t>
            </a:r>
            <a:r>
              <a:rPr lang="sv-SE" sz="2400" dirty="0" smtClean="0">
                <a:latin typeface="+mj-lt"/>
              </a:rPr>
              <a:t> di </a:t>
            </a:r>
            <a:r>
              <a:rPr lang="sv-SE" sz="2400" dirty="0" err="1" smtClean="0">
                <a:latin typeface="+mj-lt"/>
              </a:rPr>
              <a:t>conservazione</a:t>
            </a:r>
            <a:r>
              <a:rPr lang="sv-SE" sz="2400" dirty="0" smtClean="0">
                <a:latin typeface="+mj-lt"/>
              </a:rPr>
              <a:t>?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1508" name="AutoShape 4" descr="data:image/jpeg;base64,/9j/4AAQSkZJRgABAQAAAQABAAD/2wCEAAkGBhISERUUExQWFBUWGBgaGBgYFxsYIBwXGh4aGRobHRgaHiceGh4jGhwZIC8gIycpLCwsGh4xNTAqNSYrLCkBCQoKDgwOGg8PGiwkHyQsKSwsLCwsLCwsLCwpLCwpLCwsLCwpLCwpLCwsLCwsLCwsKSwpLCwsKSwsLCwpLCwsLP/AABEIAMIBAwMBIgACEQEDEQH/xAAcAAACAgMBAQAAAAAAAAAAAAAFBgMEAAIHAQj/xABEEAACAQIEAwYDBgQEBQIHAAABAhEDIQAEEjEFQVEGEyJhcYEykaFCUrHB0fAHFCPxM2Jy4RYkQ4KSFWM0U5OistLT/8QAGQEAAwEBAQAAAAAAAAAAAAAAAQIDAAQF/8QAJxEAAgICAgEEAgIDAAAAAAAAAAECEQMhEjFBEyIyYVFxYoEEFEL/2gAMAwEAAhEDEQA/AOhKmNwuJAuNgmO6ziojC42C4304204Fho0Ax7pxIMbE43IaiOMbacbERgZxTjHdgCmvesf8wAX1P5DCyyJdhUW+glpxsBhWPG8zH9RqdP0HyMvii/EiVJfMs4M2BW08oQX98c7/AMqK6LLDIclzVM7Op9CMVc/xyjSBmosxYT+kxjnFauCbF1vYW87RbyxWqVaUmzctzMmw236nlhf9hvwH0V5YXznahBUJpqzrB/xD9rrG/t6YTszxYtVMAEzJnz3Nvi6Tg9WCBNUKo0mwlo5dJB9MB8lVEiAL/aX6yT88S532O4pHhy/iMEw+wMEA3kdYv0t+EtLIGNMQAZaPpbnfljevQOlmJDdBfYwDEgT+97Yr6wdyCYA25dPn9b455TsUn0KTqAZogkSLtbZQLbTY4pZ2sSSq2EmBc3JM3Ji7Te+5xNUQjULCD69bg9N8R5cRUJILE/CT1kYCT7CY2XdaTLpuSOewm5F/r54jLNIJ6kgt9ki8A+uLOZqEqQRBEERB8RmSDPQx9OWJKVFSNJLXYAGNci/M7+KIOww9hKlEsQYvO8TyM7bQOvlgvw6impS91kqyGJ0m0qQJJiPr0GKuUcKCCgiLzZTteeZm1+kb42pU9OxJJJUQSNJFotb7t+frfDJ2zFutw+mj9yGvIJkgCbkHylCDyvIIxAaYCQqqSDE39juABYbjkPPElCozHvHILoG0yecgGZtJMEe/rilXU+IAeJht63tbkOvMjAkjM0TLkFjzMeL+/n9AOuJ1qzOpQWKkatQmFDEEGCJi0kE2jFWhQYK2siCLMbQZI+hBxZqaiJZlm+kINvrF5HpHLEJWnsQq8U4aR3bICQygksLjc6YF4NoPmOuPcvW1kCwSLtsI/LFmnTqGANR8WqQQDADTYcp/AbGMD+I5kn4QNPksT5xNsVjctGCzuQBo0kepmIkX88ZIKqTIMAypBsLCMBsrmyGmYMbCN9th5fu2DFDMakBIg3iDEYSWNxGI6wZZMz0nlbpz/wBsCquXoqQ7KPG2knVAnfflty59cH1VubDp+/UWwp8YyRZtaDwsTqEwA43MbC3TzwcXuddCssVqdEGNNARH/V8v9J/HHmAq0Hj4HPmAT9RjMdHD+QD6cAxuBisc8vrv9MQDigv+hv6frtjusjQQjGtRwokkAeeKh4vSVQWcCcKfGOLZmq57rSqbjWx6fdUQPc4nLIojxg5DhW4iikSbETIv0tbc35YWeK9p6zs9OkBTAAh9QYnmbLJAj3wMFJlnWS88lt1m4v7HG3cgJKahE2vflPncCx6HHNPNKReOJLsp1OLyGlnqu0WZDot0BIv53x531eoFAc0w080GwHS4v5/LFhs0NMQADvA+lsVsxSW76iSI8MwARccp+Z5nbE7Q7NMzw4oC1WrqNiAeYidySfyxWp5+m0+HYAfERuDyEc/wxHncx3pJZblQIFwsQSwgc7C/njbI0KdMhl+KASZIv5CbQeuJSmTbbNa9EByOV4OIEJnxWvO37vfbBVq9MlpcE/6dzBIv9Pb0xCayVFsIKiw29sZTsa7I8sEYWUgG5BPyPocDc2mknQwsCNIBm/6ek7YLZakGXQUDCLHVEHmPr9MAeNUVptIY/CtjJhzeQ3Pl74VO5NE2ZQzRMqQS0REHcSQT1scZRT7w35jkMDcnTq/Eki/+4t0tg1/LkUwBpZpLGdyBciCIMxG2KSjxCR0akjxbAG5G8T9rp5YmqIxCgmCPskeIH8N+WNcxktC+CpqP2gFIsQJAjfnvyGJMsjMRCc51RMTebCTH98LyXgJq76VgnfkNpmT8wOfKMR1uJBVACE+I2g+siIMm07WEYrZuuDC03LFj4rc5v5g4hy7EEJFwpPn1j1i2GSA2T/zgZomJkAXv/lPKCT9cWqebFIsHfVrBZQoBvNiZ8hEb/IYqU3LmQsmTbciD8U2tcTczjIiBpBaRLEHUC3KVOmwJ8j7YolsKCiFtRSBpA0kk7udJn2hTgbm6TlpRdWwENvududsXMzTJpi/iqVDv92T8xtgdnqoSwJBJ0GSD4Yg2vy9IkRjSW9DMnp+IM1OPsyAIIuJk+W0+fli5UYNIOo1JMbEctj58+VgeRxQyuWWqTDaEPgEH4ZuC3NhMmbTzOL602onvG8bIQqtEC09GN/nN7XtGS2TZTzVXMUWCgrpgMACZg3gmLQSduWB9SpqYAyROwEx77YzNMZNuZm877k43ORqIj6xBEQDznzFj/uMXiqAXMhSQGKsqFO1xJ3mZ/c4mpOWJ1L3Y3kkDb4Y5k4G5Rdbrqsogn06T8hbBDI0w1VpaVBhZG833wJ+RkXc0riNPw9Qbg+nP6YWs1mGHiLCx2iLm22/Q4blWSFI5+vptywtZ/IUlqFS5ZRy56vwthcSf4MygcxV6/XHuLq0UIs0DznlbrjMX4/QKR1IdpQLVqSQZ239BPl58xgdW47raC1oaE+ERIkSbGPI7m0YUS7KrKTLrPKIiN+vOMRZYEkFmImTEkgzY2+n7GIOc2tsKVDSMySGB8JYeH1vAkfI+WIs5XemoJbxxLCIPr0AG2KNLNiSBpEHY8/Q8vwxfo58uwQsGJ5a9Nz0PnG2I8mh7ZJleK6t1K+Z5+nkf1x43GnI2AjlF/wC+KmayfeMSoKkE6mkQeljvyiJ3xC66VJYnVO+49cG0w2yZ80QYN977+eJaPiMC7Hkdj5AC+BS581DAvy6fricZ2QBpGq45G3Xaenvgy+gF58vcxpWN95HWBHO3zxUr5cFo1eCASJAt0+fkOe+IKvEjMPExBJ5wZHp/bG2eckDQAAecjcdfz9cIlK6ATU1pj4VG14HO/MmD5G++B9ZyQ4PhIG8Dfzj2vjepRZqf9MwxIN+nPl1wDybPrcE3+Ek8idvfDwjd7NYWpakXTqJjl0JuTI+YxZfMCP6g8JESZ9jPWb4E5Z2FhJgA/e8Nh8uWJf5jUhF9+d4N9p64aWM1FmuETxIhUcjfmLkTzNtv1xTrZowY1G3K3Xy9cbtmjp0tcD87W6YHBmJESY9t/wDaPlgqF9gDVCtpFNiH8W4jUZsRzn4b748pZxFcK0ixBOwkm8nlMD0v1xRy4IDaiXjSbnTKASZFiLDFXMowBYau7LQh3BJuZvyk8sb00wbCzZZ0VmKEGLSbkEAWUHex/cYH0DLAkfFaG6W+nOPTF/JVjoVV1LVZSsPLeG0QTtyEefMHFTi1eqQA8ab9Zk2j0IP4YyuzUe5XNKrGyxJhhzF4+LcTH44mydZtSLI0kgH0U8vl9MC2UGpI1aB13Bt5/excpudaeE7g/X8JnFklYaLvGc0e/VAAfBAkb8438sVc1ltdlUARtNwelh5dOuL60icwlQiVTbn4iraQeYkgQdvpOmRQsxKgmxRzPWZA67ggYEmNVmvDdK85YDaQBcySxkdNr4OtRFUFVEhzGoARLG0RsZU7E8wfMIKQ1E7FRGq8TPl96dvT1ww9n+GOF8ThtTnw7wo5m9jAG3K2Oae2Di2D6XYOobrVY+iC3MfE6/sYNr2NcoA1W5tdR4ZtaGjDN32kBQDbmcBeL5szBNQLG4UkelhM+mG5tllBAZew1NGLNmV6bARPWW8sV04flda93XaoJIZlA0pBAkkmdzY7QN7ibJ4VlayyVYybMXZQ0G48MeeB2YymTy9RQKTMzt9moQukbXPxGZta31dW+wNJFTieTdK7otVhSWAhBubCSbRvimuSpICW8THaR8v35eeCXEso5qg0mIXoxmB7b4lOUV1Ctfqdr4uptGeNNFFeIIAAoUAAD/f3N8Zj2rwuCQtNSBtIJ+uMw3qC+iy/mKKq0tues/pt5DFWpUQeHwkDkNwOoxY4xxNKijRJVZ9rx6RaZ6RvhXz1QljGmGuYGx/v+OOKEXIWg9laOoeFi3Own5gXwU7ukFInV4TIuNuc7SNtsL/COIpTI+MvMybKR5j6xi9QzgLRt6kbfu3L3wJp3Ri9XVkqKwmDeSZN4sYGJ853ZIZ7/eCnnt1H0vivWzE0zFx132jbzwOzAqaUB2F1MQb8jPTbCqPIFE601DeCQoi0QYvuetz7emND/i6r3Auei3AnacR0dQqMreMwbA8yLTIj642p5RybJpEW8UX8NiCPI/MdMUodRJtNNwSwIIJ8ovHuD1/viCoCNf2QkbLYrtcEjyv54ufy5c+Hw6QBa8yRv5c/niDN5dwYlgNMarqIHUkbSOuDFB4keVype4te4m283/XGZngzIWdXXxQzC5B/XG+V4TmI8Cym82A268/bG78OqsggW5kNImdjf0+eDVG4oiosqaiAJNiJjw23B3na2KZph3EAgXtPODB+eN6/Bq1zpeATyO3L0GN8vlCl1BdwPUD09cU+zJbIeM5fQiOqkXPwgwQsTNuRK38z1xVyWXNUgIGLGTCgsY3NgNup2wXrZfMVYUFoiSoNpO9pvYD6YNdlc5WyLTSoq91WoSJYz4oF5QRzA6TOGjVBkrekLHC0COJMqYEX9Y5jof3ePI5eWUMqoRK2m5AIUxsYJN/LHYeLdlMnnUTNKe6VhrqFQASIO/IOGsT64UaHAKUKzAqYvYAk/jt8sJN12BKxYr5wo7A6QFABMWB8X2jufIbX9sTiFMmSdZtciR8jiXt/kkWlTamCPGdV5NxZttpG564SKWaZDuR1H+xxbHCDVtCy0x4o0kZy3XlOx62xXzaKrBBpa86ucCxDDpHQxOBnC88zWE+wnD/2e4vw2qgpZh1d1IARkIvtYuIYxbwmeeNKCTTRkJhpSz1FgKsCI+1DEKP/ABYxO2/TE3D+GNVqtRpkkeEltUXAAJ9ysDpHlj3tg1GlWenlFfuQVMvrlX0sGWGvp8R3vM8omz2Z4oislOVuSI8zBudiPCCPX5TmnVhQ10ezChgdbIZBMNqsOQsIvzx42VrUg2p45yiNUMbk32J9zc9JGjZWpUYnWoEysDVEGxvzIwZy1VtI8WoiJNgfWAccrS7KUhXzHaqrWVqazlnkANpFQx10xHrghlcrmQo7zMBiALiADHqRE88Ga7FEqVNIJVWbbmAf2cAOCcTp1Rq0UzUBJYxcydwQZ0+RmMdEYqQk24qy+mRYkmqoKMBB+ISLG1zz5E89ueh7HZcMKgonUCCYke5XV88MnGM5/wAvSbTJvpCkXESQL7QJkYpUaxaN1NtyDH7OJy9joaL5KxE49w7+XzRPePpMMq2ggi4sLgH8MUqnEhNjjoWc4cK1qoWoBMEpt03/ACwr0+DZYZh9IYBLhXsAeZjoDyO34Uj7xnPijXLZrMMoIUxFrgW5WJxmL/ezcCR6x9IxmL+kiPrMDUMhEstwRZdO3y5YgGXoLINNVKkbAmRzBAmCd9+e2DpNOlSc/FUUWVDEkcoiR6487OZhXmaLIWvqvBm9ydjfHHFuilCevF6TO60aSypIXVMiDfri5lqJrqtQLYdJ3nYnYXgQcVn4Jlv5gqah1d4f6iCSxJ3sbX9RvjonAeF0qNFafgY2Zj1c3JAkxfzxSbSVoHF+RKbJ1p0AfDudXK3pflbF+llHABsw3PPcwfbDvCi4VR5k8/fA7K03fVqBE6oOoi3kd9sT52NQBfhHjQoB4j47wQvMgb7xit2eFKrVbv3ZEBfSRZQom5lSNhPi+WGB6QUAqfh2LE2FptPiMDcz9cLPCKofMEozKpLOpVtK6SCdRHMFTt0OHitGVWFFoKhadRAn+oi7gGBbqRFxbe+Iu1mXJy9PSIQuO8LC2nSwAY7C5H7jDHmM8tKUZWUr9g2PsCBI8x54WuL8eapTqUqSMQ6kMSBueYHKN5J5YEbszaL/AASir0FVCO6CAgIxMTsPCq7bQJ288X8lku7SFCgeUi8dP0jGnZHhr06DJVpOGSCr6gAwi6+GSDBXcdBuDiChxZjmagpAhdKlZ06iAFJEswBMsSOouN8OoKUtvQrf4Rvxfhz1KehXAbeDsY5SBbr7e+JuzGVyqJ3VY1Kdcgs3IGL2IkECIH64mz/FhRJ71b6ioiLgKpm3LxAYBcR47RYhhTAZZAbXuDEiIvsN8bjxlT6NytBWpSpqfB63H49fpthXzWZU1nCBgxKMsNA8tze4nyOC+R4mHYsL/wBMyIk6gRy8xi/wvs2GqAGNaMxBckbEIVjbSdIcdLwbnF3jjxuIkZtP3FzhtTNNlqlBKGtVrgMVcWWqTWYgMDqKkqCLfEYmLj83kNBKuVUz4Q0g7WEN57EemHfgWdoqXy4q0BURjNNDcFrkkMZY3mfPFPiHD/56nVpsFSvT/wANyswOUg7qTM+uJTxtr9DKdM5bmOJU69EpzWCQ0fSPK/vha4hwmoXaqio0x4XEzAAnpsBi/UoV6OaNOumlkJV1ixsTINgwPI8wcXHyblgiEGYLGfhnkbfFzgSYIthla6Da6YN4XwvOVwFp0EHItOgetvyxB/PHLsh2vIsAZWzXPiAEkdMdT7L8OWitwNRAnafc773wTfhFBqmpkWWvtI1Ls2nYsLecYRZLdMHXRyquQ9Ry4IBiZUgSb2bYnG/BeDslemwTWomWNlBKwoPm1/ljqlLjtSlTpPUhqLEU6qGLMX0GxGwJB9Jwa4V2ep5cVaehTTd9Sg7AGSEA5BTMepxVwfQOaa6OWZ/i1Kouks1ODBgkAEWI02mbjEFDPZek0jMAtykhefnuR54be1P8OKNSma1JDUIGo02JLRudL/EecgzPyGELJ0aahoSkd7sDPQjUbi9rHE1FLRuV7GF+09B0ZHdTIiZWfYz7bYBZSrpIZLEGZXb364I9nuzWVNUjuyrAToLMwa4v4iZHkDHlfBHjnZ93rK4MLp0sotsfDEbWMeQFsMoa0FTV0xgWjma+UoVEVSAHmASeVxzixHqJvgbprqCxkyZAXSsR8uXWeeG1OPBKNMUl0aFA0chFoHUdDjZ6FPNJr0AVvvC1xcAnmD59cCeFvYIzS0JeSXONU/qsAsypWCAvKfFJO1/XEdXKhqjt1t+XywUYtTDMSOYCjVY7Xnf5YpBwB6fif39MHDDywTl4RH3fnjMblh0GMx0WiNMpcK4IyHUWa203m0XsLYaeEdng1JmeoHa4WQBJ3gn8sJtTOO24LR0Jw+9m8iX4eI8LEnfr4d56Rjjxxt2zom6WjmnFMi2XzJanTbQSdIAkr5T8UT5284w6ZD+mimrSanUelrCg6tQQEkDq0HoCTpw1p2cRqfi+M31YVu1+dq0VoBkI7tidW8KbH2nT8sXyJNCQe6ATdri093Stya35e+KKZ+vVqEFyij7pvA/zGSCdrdceZhtJIAQLYz4jciYCzHOOXPHmTqM9Ko4ixAEeUzyGIwir6KNsO0D3tKsZuqMY3mJED5/TGZDgLUeEghCapopREiWhio6SPCwgdAbYr9m80yiRckQB1B8sNOZ7QUO4oIWl6tSiCiONXxLDNPLSJbmROOlu0SqmE+M8MTNFqLgToBR4ujGZv/42xyrJ580qOYourawWXcWf4I8wD+eOg9p+JLSzFMaqoDKWJpkCSDpF46DaR1xzXtPxOnTzbVqqEirDFBHIaWM7XAB8yTiUo2NR0D/1HuqtQsARpSZciAFU6o253PkOl+fcX7SqK9Fst9hApLWBYluUj70TPTpcv/xUmaRKYosr1FUagVZSFKyQTcEqSIgi/LERo06rZjKVEO4h1EshKo6n/tNwOloxODcXsz+i3nct37U0zDGm8N4QrHxMwjxTpMQ0qDIlNsBuJdn6tGoyAFouGHMHY+RwVyJzNVKNOsjCpRqeJ9w2lXQEFtw+oH0nbkW7TcIp1zpZ2BCgNp5QSQZ2+cggjyxpZHdjKLF3s9kmSsSwIBQi4jmv++OkdyYR0+Gsqhtvi+E78+fzwo5OglKmFRtV95Bvc/nhp7K50PqoONQMsk9eY/P54vjlcbJTW6L9Dspl6YSsMvSavTUEORpJcCJLAXm9zgfX4q+WzKsyFkqLMLLFQxkqTA2aSMEc1xZ6NXu9JCmBMEgSLGS17+QwsdoKr6tBmozAAKCBI2lm+ytrzc7AYnKdFIwvs87e5nJ5nKjMIfGimDABIuCh6mbjePfHOeF1q71qZ1d0GYkBbyV5EnqScXO0ubZj3bm6tAAGkQvQT1G53HSYxZzPDzSTL1AJ7qNcdGMk+0nAb1TA0r0NPC+LioLjxLMgbyN7G8i1vMRIIJKPmZWQdoYen5c7YUO0mU0t3isUIKyw5keJGM2+HWt/vDoMW+AcVaoFmf6oaoJv4HAcf/c8exxzUMbdp86wqJSBtUgx/pZSvvqBHowx0lXdmZjPdmIsZBFjAjn1xynsvmO+qI1WoAyizMQDG8BiRFzyPLyx1vg9fUtm1DaTN/nuPPHdG+KJsHcD4lrZRPwh55cyAPYDCBxLsplnr1HRipLuYBsbxsbTvzw78VQ06p0wNdidpMk/URha4m5klF8YO8kRaZMRI9cLlvjaBjdOmUezvZ+jRzJZKzO/dmUtAVo07bbGOsHDHXSRaJwudl+FVKdWtWdw/eaQYmQwBMGwAseXTDE5w+J6NPs9FIkERy64t9nM0A9RTuGU/SMU0p6wbEgiNv1wOctSLKCZtB56b2n92w7diotcdqKa76TKgn58/lgLmfhjriZ6oxWqVQfPE5NJUh13ZVGYbpjMWVoT/bGYlTKaLg4ZtK266tvxnnhm4HnEWmlEVE1GqPAWGrR8XwzMSN/PFI1YFxtv+72wsVeKU6PFadRioVqYgkgDXJHVROleuI4Je4M1o7Axj99cKHbZu9puhUHTGk7HVIm/MRIjF3inbXJUqbas1RUxEBw5BO0hZIwo8V/iDknrrodvGyeLu3A8UDdgLTz5Y660yN7K9LhoiGUnncGP0xvneH6V8C7bqFgR+Hng7Uk23+uNalEafaDY8vWccCm07OmhLr8apZZdNR9LgSoUEkCZGw/cDCvwvjlHLVTVFSrU1STTCgKzXguxJNpmAoMjfBH+IeUVcxS0ganU6vUEAH5Thf8A5JKbS3igT5C4+Zicd0Wpxsl8WdL4X/FPLVst3DIf5htVgnhLFiRDSLhdyd4OE7iGXc5xu8B7zSsKYIZQb/8A7ehOBfDkVszlVXwkkEkWjVeLbc/ngt2vRxmhoA1Apoj/AEjCydPiZb2GW4iWK0KIVqi1CUgAadJMQesWjofTA/ifaovrBTRWLeOohI1MsL4gBpaygT0AwJyPFKwDPqgGqCom6keM3idOqwvyGKjOJuYm8k8+uEUbG5cdBvgtHM5lm7qoaRAnvDN25CAbz1vHQ7G/2g4oqtVZWdarDVIHiBjQdcH4gUj0jlGJOAcfUAKoBIt4R5fL988adr6IpvTzIUDvFek8iZYoxpvIG4IO+8ATjKDbtrQjyeCDsdxXMVzVFVy6oF0zeCS03ieQw0ZHP91UVhYqeexHMfK2OfVs/qpIKZ7tgTqNOUuDEeE32J9CPTGp45mVmKzW2nSfxGLxaSoWW2fQ6JRroDOtY2Dkj0MGD73wo8Ry4paTTVFUovIk6lJVtrkwB5ycKHZnjebqU2U5ioQHQqJ0+GYI8IEiOWC+QzQpZaipJB7zOefh/maoUkzPl8sQy000h4aYkHVmM4S25aI2i4n3AB+uHPKUpYhvhexHQ8j6csJPA80O/NnJvBAJuZG/ufph/wCG1gdIJvGzCJj1wszAjtZmiqJQB8bDxGJARZXVfntA6jEHAaqpTq1Z/wAOkFUT8KoDpEcpwG7R8VNfNVQpC0wdIIiTpsd+WrVHLFw5EUMowHxVtInqsz+AwlBGjsdwam9KkHgkorkHq8keu4t5Y6HwvNBnZV+FLD8AB6DHGeF5rMpWqBDCfCmoTp0wAy89l225+vT+xDt3XiMktv7KT+Bx0ptoSSS6Pe0dcGoygEldP1Hp6YWM3w+s7A6gEEmLqZ5SZvz/ANsR/wDEoz2bzNNVZe4qspM/EFYoDa4uhMH/AGxLUyhaYYzbpPz/AF3xLLLXEaEd2WMvV0iLSYkjcxNz+uLS5qD19cBstTqK513BjTebfKfO+CLUhqMEDFcPxFydjVwaoxpmbCbQI/vhb7T0xTr6QT8I398XuHVWaopZixB59cVe29P+sGIMMgvykEyJ8rYpJ0ItgJqINzfHq0ukDzOwm1ziNSeWNmqiCCYB9hP7JxPmh+LF+r2kRWZTqYqzLKkQdJIkTytjzFTiPYp3qs6XVjIg/vnjMDj9lOUTpUNG0X5/uBhN7ecL7+olICajU27sSBLK0wSbTBJueuGjjVdqWWzFWmRqp0qjgsZGpFJEjHLaHbN1qJXZA5RlhdRAhLm5B3JGObDFt2gydHtXLVadIUqlLTVDLTZKilTDnQhvy1ReDtIwDpZd1LUqgKOhKsrcmG4w69q+3a5o0apy3c90yy3eawaYdXI0hBtEi/M4n/iN2dB05ukRIAFUC0oLK/mQfCecR0x2epxkk/JFRtMYexvFXr5ZSXJen4HBO5FwxtuVi/M6sFKxupbVeYsbex/f0wh/w04kwzLIPEtSmSQOqxB+pHuMdGDQbiOY26ekyccWdcZsvB2jmHb99WeCgR3dNATO5ln9NiMLvE6baJGwIDn/AFTHzK/TBPjNcvm8zUaLVGX0CHQv0WfUnGuTyLVeG52rt/Upe60irn5Bz9cdUXxiv6JvbKHZMTn8vOwZifZHP4xh47SUF7ytXB/wqCqsW/qVS9OduS/lhQ7CUwc/TBEwr/PSR+Zw59sP/hakKVmrTUz0C6xy6nEsr96DH4iuMmBkFqxfvHg+QYD33+mKoyneozTGkTtva1+WGejws1eFIFF7kX56mEDnBJFsA6Q0Zd/slqSMv+ZXAgjqCv1kcsVwT20JlQG4XVak6uJgEG+xUGD7WIx1WpkEzChHUFPC4WJGrkfrjnFVE/k8u0jXrrBhP2Sx02/7frh9p9oqVPL0qhJIK6YEG6gSL2w+WTcXQsY+5WKXHeDLlwCquutiWBA0hj4oUixgW35eWAlS59cHeO8eFdNAQwHDAs0mwINhtvheq1YIPnf8MThdbHlV6GrsjWu19vw3/LDbx+jSOUy9Z9Suvf01CsRLMdQkDcEANf8APCR2XzKoaxP3QAOZJkQMFs7mqlVg1X7IhF5Kv6nmefywr7Y0VZJwnJdyoYXPTqcadoO1z0gKYOlyJA5hTaSfs326xipme0QQFU8TgkXFlPn6dMK9Sl3j6nY6pudyfb3thVvbKcktE9NRpkVKK+pYn8DgrluNSlKnVBaHlXAIGjmJYX5HbkcTcEy9OnESxJ+0QPWw/M4J9rCGoU7QRUEeXhOFu5CS41oI00AMk25ny646P2boo1GjUpiAUuJ53/MtjkPBcyXosu5WQB5RIH4jHW+xBP8AJ0wylSAd/Mk/nGOt9ETnGXygocb4iuwfQ6x/7suZ/wC9jhh7qZvI8/qPTC/mc4lbj2eWNQFNFB86Xdg+4diPVcFlymk2Jny29/O3PHHl+RePQu9us7Uy60alFtLFip2MrpJgg2gHbpgBR/iLnWYgih/9Nv8A+mDH8SFbuaJbnV5/6G589sI2TpEszDZYn3NvwOL4viLJbHDL/wARM6GGhMvqnmjn6d4MO2Q4/UzKscyUYINQAUAA3loMzbHJ1MEeuOhcK0rlKlYsR4SsRYmLTbnI6YOTqgRQhZ2hUdmPePBJ0y7WBMi0wLWxRq8LYiGdnHRiT+JwUZoalT5ySx8ot+P0xiNEkbhmP1MYvFKhH2RUOzVcKNOoLyhmAj0BxmL9PtKEAVqOojmKjqD08IMC3TGYF/QKHbtXmmORzQI/6FXmdtDe2OaVeAr/AC7OKi+DUSpMEwEsARcyfxx0TtBl6tajVp0mUFkZdLDfUCN58PrGObZzhOaolqTIGJHw0n1b/wCVbnbaMcGB67Lz/RHxasRTpqOf5Afv2w71OJCpwNjJYrR7ptW4ceC95NzqE+Rxz+rlajB6jjSUF1fwkcgNJuMbZbPVTSq0VBIqaGIA5qZ3/THVOKmv0yMXxY1fwzRu/qVl/wCnS0XMAl2B9yO7+uOljM2mF6kn59enPHI+yeRzYFRqJIEhSsqL7zDepE4LcVz3EEpOarGCNM+Cb2AEX+WObPHlk7LQdRFuswZajFoLs9Q+bMS0e84ZeE5+hT4Q9J28dRK5IEky2qB0Fo3wp5bKB3UMeYAXrhwznDs3Ty9SRQ7tKbSNMnTpv9nfFstJJMWN9i12Ozi0c0HclQEe4BJkgAWHrjoAojO5TMaCWBcFTEHUqiJubGAMc97M5V3qVO7FNiKezjVN9lEGTbDjT05amf6tSiaoEhVKyR0CzAud8TzU5fZo3QO4RmMqq0yz1A6QYFwSDqg2sPQ9cUc5m1pzSDd/llWF1LpZQSWUAm6srNuDBk8jbMtRpIgU1kMc2y5JPv3k/hjatkKVSixpPNSmVLiCoZGMAhSSLEj5Hrh8VcrFn0VRSUZVW7xSwg93pPW4JPkThpyyZPMZLUrFFpkNUUKJUmxJVdxfcflgXl81lVoGi9PUwV11hV+K41Az+4GNezPDSKoKpVKlLlPGrq1ilRCpEjncXAw8XalYslVUa59MkEYU3qM0HSdMDe0yAb4Waw1ELvJFsN/G+L5apQZaVMKYGn+mqxdZEgmOeFXLr4/Y/PCY3rZSS3oZuAcI7yqSsKqnVfpvHoBhi4BWo1adRu7L1dZKEnwlB0E2PO454Uc3nKgygAtrdwxiDC6YUnzkn2PngnwHtEmXpadDMxJM6rR/pJicLK6sa6dAGpTIq1gQQe9qMQd5ZiTiDLXcz97F7iWbFSs1QAjXEjzAAxSCwScG9CNBfKOoDLU+EkkH1xBnuIvUABPhT4R+ZxCXL7nbbEOYcQRN8ZIUYOyAJp1G6tb2F/x+mOs1+JHL8Lq11jVSoVHGrbWqkifcDHLOzdRUogahIGpvImTvtIsPLB3iedqVchm6CqdL5aq6iJPgGogH7QscdDSSQqOfdis2wzZY+JnVtRZgNRZ0JJJsST9T7Y6rTpGOQiOnn53545d/DylOZduS0mB/7mWN7fZOOmrTm4vz58pg7257Y4sz9x0Q6FT+JpbuaMzHen5hGG/WML/Z/LTQqAizho9QLH5/jhj/AIm0T/K0jzFdeWwNOpzG94wM4Cn9Kj/maMVxv2IWXYAyrgsAeZw606hGTroDEaG9iwHW230wiZR4gEAjz/dsOuSOvL1gZ/wmI9RDRPthsgELVRCagPSR7ESP0xvfljNUn5Y81Ri8XoRo00N5YzEw9cZhrFJHzLAnxGTuZMnpecR0RUY/01Zm/wAo/E46HxPP06Sy9+g6+g5euKtHNZioupERFOxcljHosfU4831Povw+xLrZXNnwsKiq0KSZiNxPKJwPr8IrKSsMI5iSPZhbHQK/D8y0/wDMBZ+7Tj6zOBh7K1GPjrn5MfxOGjl/QXETqeVZLh2nrPXfFnMLVel43LKDMFjExYiTvhrq9jFIGiqQdpZQQT6DbFSr2Nrjco9+sfSBGHWWL2DixX4ZlKoYVANIDQGYiznbnJ67YPZ/g3EGJWWqKQSCHVQymLwSCRcC4xKezOYH/S9PEv643Ts5mTEo3/kNvnjSlyd2jKNaBeQ7HsVv/SqrMiojQRYCHFhz68va5lODZtRbLUn82KMf/wA8Xh2QzB+wB5Fl/XHn/D2cX4EcTfwOqi3Uho+eFcr8oNUQ162cpoWNOkgUbaRMdAbj2n64tZSlQ0OTWomuRNgUX7PhPiAYSJPTocVszl88FOsViDvZmtz8sC3yFRfipuI6qwj1tb3wFH7NZ5muG1yWdqlBmNzpqC/oIHywQ7GcRGs0HDjXr8SkgL4TB2jeLyLxgZo/e2PKgw7TaoFoO8Z7NolCswDalEyWmYufz3wmo0MkfeA+ZjBRKzuDcsux8Z352g8jihmcuSwgiB5/oLYbGqVNglt2hk7X0O7RApOlmYsLb7j2lnIHLUcXezfAqNWitRwzHxAgE8j5eX44VHqPUszFgNpYG8XsW/c4sUM06CEqOBaYYrf0B3wrT41Yf+rDXarhNOkEamukEkG5MmxG+3PC9OLNbNMwhnZhvDMTfqATitGNFNKmCRLlxJGIlpTXVOTMoPoTifK/EMeUR/zQPRk/LDomGs9lEFRKSj/M179B84j5Y7BwnJUVRd1CnTB/9wAWJ5NIPrIxyfLS+bgffVRsf3cY6aaQqI1IGLBD+UeYO3vjSn7ijjcTkvYTJpQzOaot8VOp3YDDlSaoo32Pth9R9the2wMxcedhhC4hRrUc6+aSqtQ1S6s+m3hIp+MC8+FSSBc3i+CNLPZ6BCJUHJ0GoEDeDq68jf0xDIuTtDx0qLf8RyTkySZ/qJzm/iH4HAnhVKKVAbbEeovB9Rj3if8ANZoGjVRkFmBFFyDF4BFp33MTuROC2R4RVoqmhVqaNu936DwARMdThlJRjQKtnPKixUcdHYfIkYceGgaYJCyoMkGL25ER9fTCpxfL1ErVe8UqTUc3EDxEsIOxF+Rw+9nV0kuQSvdoJgkdYtv6Yrkl7REtiSJkjyI/8TfHhqYtcbZaWfqKBClhYctagmB0Gr6Ygr0MVjs0jQg4zGgqnGYfQh1KnkaamVQAmJMA8+pxOaYBhQAOkR/bFcVgYmRywOr8SHerRBKEyPF4ZCHSQk3MH8seQtnSwtpPPbHmjf8AdvX54wAncmMbadt8KEwqCI3xvq/f57YzuyFkgx1xozeuCjEh2xikg8iI288aI9sV+ICqyf0WCt1I5fK2GMX2vEwR6T+ziyhAG3L93wi1eE5wnxam/wC8frjWpkMzTUsQ6gbnV+hxTgn5Fsbs9nNEc5ImXAAXYmHYRbp8sbnPZUDS704I2JDfMXk45+17mceaeYw3pIHIZs3X4fIsCQZ8FPf2MA/XEQzWU3XLM0czSWPUk2HrgBTM+YxvVGoRNun7th/TQvIN8UzGX1DvaBFgVqpHxEHZl8J0xET7WvHR4ZlnVQyrDbNGhvpANvl54APlgASWjy/35Y8qZM/en16fPG9Nfk3IM0uD5OnVU6qZYyAjhHk+pkKZ5zjfKdnMs4lUJ+IaWJB3KyL8jcfnheCH4QCxH3QcQ63RpWUYeqn5jGeN/kHP6Gw9msvEHWouJLbbRY+eEl1IJB3Fj6jF+jxTMiAarQepn6mcUq5Jck7kyT5nBjFx7C2n0SURacRkxWJ9D9BGNsu0GDzxHnKY7weai/zxREmOnYjK684rE7Bn9T+z9MOnCK8hy2m9T7UmIDMNuYaDy2xzzsj2ho5Ssj13hSGXbURI3IHIn88OOd4zlmoa6RaoFZDqjuwWBAMlouKYiR57TiMrTsunaE3/AISYklqqHxNJ85JPO15tif8A9ANOmSKrAjcCQI6yG/fPB7+WqVCCAuhX8akF5k2E6hpIsQeduWLKHU5kFIi8yGnpEHb88T5MNIXslwlWyve1mqK5mBr2tYEHczPODOKfEOy7DLirTra2M+ABjqA5pF9iCQRz3PNsr5EMRDLCiDqiDcGCkRExsPK2NqeSUEaF7s/5BAkzNhv7/O+MpNAFXg2TyhQCpNVgf+qrfER/8stA57T15wG/MZqmwp0pCgWpysX0kSOQMSB6+eIv5FlEF4AaQQAIH3TO97ziClRqoqoGNW12YKSwEwdQgD9R0MYzk2HQl/xD4eErUqwI8R0uR95YZQR1Kz/44FUqseE8sN/bPhD1clULRqXxoV8QJUmBtIJEr0vucJvealU9VB+eOvA7iSn2TNkCbjY4zEdPOMogY9x0WTpjzSr5mo1kFNepH63+mC9NRAOnSeYgfiJxqrRtjcXx4zZ1G4P7n98pxBmqBdCodkndliY8pFvliWb8jjdTgBK+RyZpUwgd2UffafabW8uXLEs+X7OPe8F9seTTURqRQOUgYJjYbbfXHhX2xCeJ0VJPeqCfOceDj1BnA1iT5ED57YamayxUQjr++fpGPGNiLxz98Vq/FKUg98ixyswPlH6EYrU+0lIGHKmQsFSx8XMadN/F543Fgs9qdmKPiHiHSGmPSRtjWh2Xog3LP5EgfhGIj2rprVI8TpF4WGU+/wAQjrewxYyXaak7AaSNREExB35g4f3g0bp2aokSAed9X53xRrdk5PhqQAY8QmxiNvMke2CPEOPLSYQBVJ3Aa4i28RJ8zgXxHtEHGjulUSD4vFtztho8xXRXzHZd0nwisVKnSTpBBMeu/mI88eZXi9CmrVe506Quum4khjIMT5ge2K9XiFVzBd/Ldbeg3xtwmiGqFWVamuJ13mJj5THvim62LrwMX/qPdINGkltJ20i8eRid8X6vEKVQghrcwY5WiIt/bFJ8rTIWEG4gwNuk/TEmZ4XRcwQNRETzIF46kevQ9cRbQ9EacHydVyGVCARdZS5m1jeY/c4SO1PCly+YKKSQVDCfMkEfTD3Q4eqSZuDzv/lvhW7dZWGp1JmQykn1lfz+WHg90K0LYE41zouh9R+GNqZ2xpxFvg9/yx0Ikxj7KZKjUp1O8RWqCyFzYczYHDMrAUSrUlKBZ0kKBYbG7Sd7ztOFjse4K1FI5qfx/ScNDVtNonpzEchfl+mOXJ8i8OipQ4tSQCqo0B4JFwZNriQCdxtOCOskgqQQu4gSRsDIFt56WOBtXLUnGjwibgEhbzqMSJBvuCRjVeLJTSNY8MwVGojbnzvO/XGq+jB5alOYZgjRMFgLC3MbY2q5fwg3k+cR6FfxnChnuMUaoWFqA2IYNEG02EyCQLbbYF1s3mFYEVX0/Z0mLDqJgi8YZY7FbHvPV9MAkHUYi5mehH79N8eatK6QBby/QX5/XCnle1VRVAfS08msZ6jkfXFyp2oLeLTBj7LHqDsPQcvfGcGbkir/ABDzDrSpoHZFcnVB3VYgTvpk4UaRBRYsIj5WwQ7V5o1qdNhVeooZviKnTqiBK8jHPoMA8lU8JU7gz8/7Y7MSqKJSey3o88ZjXVjMVpC2xqz2cqB2h2Fz9o4I8KzLkXZj6k4zGY8yXR0IPDlij2kcijYkX5Wx5jMSj2P4FLWeuPVGMxmOxEzZOePTjMZgoB6ii2GjIUFFKQoB6gAH54zGYlkGR5Rqk5imCSQQZBNjvywJ7V2cRaReLYzGYWPaMUKA8H76Y1F2HrjMZiyFYUzv2fJVjyuca8Jc/wAzSueQ9rYzGYmumEvcGQLma4AAAAgC0Tc/M4H5jNOM80OwgwLmwPdzHrjMZhV2MNr8vT8hgD2zX/lAefeL+ePcZhIfJGn8RJpbjEHE/ip+p/LGYzHa+znGDsWf6lT/AEfnhpqnf1OMxmOTJ8joh8RU4/UK5l9JI/pKbGLlgDivRF1x5jMWj0I+ybLqNT2xtRQaTbGYzDAK/FEHdC3I4tZdBoWw2OPMZhvAARxymFHhAEm8CMDU3OMxmOiHROXZvjMZjMEB/9k=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2" y="990600"/>
            <a:ext cx="5244054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le 8"/>
          <p:cNvSpPr/>
          <p:nvPr/>
        </p:nvSpPr>
        <p:spPr>
          <a:xfrm>
            <a:off x="4800600" y="6477000"/>
            <a:ext cx="457200" cy="381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ctangle 9"/>
          <p:cNvSpPr/>
          <p:nvPr/>
        </p:nvSpPr>
        <p:spPr>
          <a:xfrm>
            <a:off x="5334000" y="6396335"/>
            <a:ext cx="1828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 smtClean="0">
                <a:solidFill>
                  <a:srgbClr val="FF0000"/>
                </a:solidFill>
                <a:latin typeface="+mj-lt"/>
              </a:rPr>
              <a:t>!!!!!!!!!!!!</a:t>
            </a:r>
            <a:endParaRPr lang="it-IT" sz="2400" b="1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62600" y="5181600"/>
            <a:ext cx="3352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 err="1" smtClean="0">
                <a:solidFill>
                  <a:srgbClr val="FF0000"/>
                </a:solidFill>
                <a:latin typeface="+mj-lt"/>
              </a:rPr>
              <a:t>Dicotomia</a:t>
            </a:r>
            <a:r>
              <a:rPr lang="sv-SE" sz="24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sv-SE" sz="2400" b="1" dirty="0" err="1" smtClean="0">
                <a:solidFill>
                  <a:srgbClr val="FF0000"/>
                </a:solidFill>
                <a:latin typeface="+mj-lt"/>
              </a:rPr>
              <a:t>fra</a:t>
            </a:r>
            <a:r>
              <a:rPr lang="sv-SE" sz="24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sv-SE" sz="2400" b="1" dirty="0" err="1" smtClean="0">
                <a:solidFill>
                  <a:srgbClr val="FF0000"/>
                </a:solidFill>
                <a:latin typeface="+mj-lt"/>
              </a:rPr>
              <a:t>ricerca</a:t>
            </a:r>
            <a:r>
              <a:rPr lang="sv-SE" sz="2400" b="1" dirty="0" smtClean="0">
                <a:solidFill>
                  <a:srgbClr val="FF0000"/>
                </a:solidFill>
                <a:latin typeface="+mj-lt"/>
              </a:rPr>
              <a:t> e </a:t>
            </a:r>
            <a:r>
              <a:rPr lang="sv-SE" sz="2400" b="1" dirty="0" err="1" smtClean="0">
                <a:solidFill>
                  <a:srgbClr val="FF0000"/>
                </a:solidFill>
                <a:latin typeface="+mj-lt"/>
              </a:rPr>
              <a:t>applicazione</a:t>
            </a:r>
            <a:r>
              <a:rPr lang="sv-SE" sz="2400" b="1" dirty="0" smtClean="0">
                <a:solidFill>
                  <a:srgbClr val="FF0000"/>
                </a:solidFill>
                <a:latin typeface="+mj-lt"/>
              </a:rPr>
              <a:t>!</a:t>
            </a:r>
            <a:endParaRPr lang="it-IT" sz="2400" b="1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793" y="152400"/>
            <a:ext cx="72386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 smtClean="0">
                <a:latin typeface="+mj-lt"/>
              </a:rPr>
              <a:t>2. </a:t>
            </a:r>
            <a:r>
              <a:rPr lang="sv-SE" sz="2400" dirty="0" err="1" smtClean="0">
                <a:latin typeface="+mj-lt"/>
              </a:rPr>
              <a:t>Prescrizioni</a:t>
            </a:r>
            <a:r>
              <a:rPr lang="sv-SE" sz="2400" dirty="0" smtClean="0">
                <a:latin typeface="+mj-lt"/>
              </a:rPr>
              <a:t>: </a:t>
            </a:r>
            <a:r>
              <a:rPr lang="sv-SE" sz="2400" dirty="0" err="1" smtClean="0">
                <a:latin typeface="+mj-lt"/>
              </a:rPr>
              <a:t>Raccolta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delle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informazioni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sull’intervento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1030" name="AutoShape 6" descr="http://juliafoggterrain.files.wordpress.com/2010/09/2.jpg"/>
          <p:cNvSpPr>
            <a:spLocks noChangeAspect="1" noChangeArrowheads="1"/>
          </p:cNvSpPr>
          <p:nvPr/>
        </p:nvSpPr>
        <p:spPr bwMode="auto">
          <a:xfrm>
            <a:off x="63500" y="-136525"/>
            <a:ext cx="6096000" cy="457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7" name="Rectangle 6"/>
          <p:cNvSpPr/>
          <p:nvPr/>
        </p:nvSpPr>
        <p:spPr>
          <a:xfrm>
            <a:off x="6096000" y="1981200"/>
            <a:ext cx="26750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>
                <a:latin typeface="+mj-lt"/>
              </a:rPr>
              <a:t>Soluzione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proposta</a:t>
            </a:r>
            <a:r>
              <a:rPr lang="sv-SE" sz="2400" dirty="0" smtClean="0">
                <a:latin typeface="+mj-lt"/>
              </a:rPr>
              <a:t> 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1508" name="AutoShape 4" descr="data:image/jpeg;base64,/9j/4AAQSkZJRgABAQAAAQABAAD/2wCEAAkGBhISERUUExQWFBUWGBgaGBgYFxsYIBwXGh4aGRobHRgaHiceGh4jGhwZIC8gIycpLCwsGh4xNTAqNSYrLCkBCQoKDgwOGg8PGiwkHyQsKSwsLCwsLCwsLCwpLCwpLCwsLCwpLCwpLCwsLCwsLCwsKSwpLCwsKSwsLCwpLCwsLP/AABEIAMIBAwMBIgACEQEDEQH/xAAcAAACAgMBAQAAAAAAAAAAAAAFBgMEAAIHAQj/xABEEAACAQIEAwYDBgQEBQIHAAABAhEDIQAEEjEFQVEGEyJhcYEykaFCUrHB0fAHFCPxM2Jy4RYkQ4KSFWM0U5OistLT/8QAGQEAAwEBAQAAAAAAAAAAAAAAAQIDAAQF/8QAJxEAAgICAgEEAgIDAAAAAAAAAAECEQMhEjFBEyIyYVFxYoEEFEL/2gAMAwEAAhEDEQA/AOhKmNwuJAuNgmO6ziojC42C4304204Fho0Ax7pxIMbE43IaiOMbacbERgZxTjHdgCmvesf8wAX1P5DCyyJdhUW+glpxsBhWPG8zH9RqdP0HyMvii/EiVJfMs4M2BW08oQX98c7/AMqK6LLDIclzVM7Op9CMVc/xyjSBmosxYT+kxjnFauCbF1vYW87RbyxWqVaUmzctzMmw236nlhf9hvwH0V5YXznahBUJpqzrB/xD9rrG/t6YTszxYtVMAEzJnz3Nvi6Tg9WCBNUKo0mwlo5dJB9MB8lVEiAL/aX6yT88S532O4pHhy/iMEw+wMEA3kdYv0t+EtLIGNMQAZaPpbnfljevQOlmJDdBfYwDEgT+97Yr6wdyCYA25dPn9b455TsUn0KTqAZogkSLtbZQLbTY4pZ2sSSq2EmBc3JM3Ji7Te+5xNUQjULCD69bg9N8R5cRUJILE/CT1kYCT7CY2XdaTLpuSOewm5F/r54jLNIJ6kgt9ki8A+uLOZqEqQRBEERB8RmSDPQx9OWJKVFSNJLXYAGNci/M7+KIOww9hKlEsQYvO8TyM7bQOvlgvw6impS91kqyGJ0m0qQJJiPr0GKuUcKCCgiLzZTteeZm1+kb42pU9OxJJJUQSNJFotb7t+frfDJ2zFutw+mj9yGvIJkgCbkHylCDyvIIxAaYCQqqSDE39juABYbjkPPElCozHvHILoG0yecgGZtJMEe/rilXU+IAeJht63tbkOvMjAkjM0TLkFjzMeL+/n9AOuJ1qzOpQWKkatQmFDEEGCJi0kE2jFWhQYK2siCLMbQZI+hBxZqaiJZlm+kINvrF5HpHLEJWnsQq8U4aR3bICQygksLjc6YF4NoPmOuPcvW1kCwSLtsI/LFmnTqGANR8WqQQDADTYcp/AbGMD+I5kn4QNPksT5xNsVjctGCzuQBo0kepmIkX88ZIKqTIMAypBsLCMBsrmyGmYMbCN9th5fu2DFDMakBIg3iDEYSWNxGI6wZZMz0nlbpz/wBsCquXoqQ7KPG2knVAnfflty59cH1VubDp+/UWwp8YyRZtaDwsTqEwA43MbC3TzwcXuddCssVqdEGNNARH/V8v9J/HHmAq0Hj4HPmAT9RjMdHD+QD6cAxuBisc8vrv9MQDigv+hv6frtjusjQQjGtRwokkAeeKh4vSVQWcCcKfGOLZmq57rSqbjWx6fdUQPc4nLIojxg5DhW4iikSbETIv0tbc35YWeK9p6zs9OkBTAAh9QYnmbLJAj3wMFJlnWS88lt1m4v7HG3cgJKahE2vflPncCx6HHNPNKReOJLsp1OLyGlnqu0WZDot0BIv53x531eoFAc0w080GwHS4v5/LFhs0NMQADvA+lsVsxSW76iSI8MwARccp+Z5nbE7Q7NMzw4oC1WrqNiAeYidySfyxWp5+m0+HYAfERuDyEc/wxHncx3pJZblQIFwsQSwgc7C/njbI0KdMhl+KASZIv5CbQeuJSmTbbNa9EByOV4OIEJnxWvO37vfbBVq9MlpcE/6dzBIv9Pb0xCayVFsIKiw29sZTsa7I8sEYWUgG5BPyPocDc2mknQwsCNIBm/6ek7YLZakGXQUDCLHVEHmPr9MAeNUVptIY/CtjJhzeQ3Pl74VO5NE2ZQzRMqQS0REHcSQT1scZRT7w35jkMDcnTq/Eki/+4t0tg1/LkUwBpZpLGdyBciCIMxG2KSjxCR0akjxbAG5G8T9rp5YmqIxCgmCPskeIH8N+WNcxktC+CpqP2gFIsQJAjfnvyGJMsjMRCc51RMTebCTH98LyXgJq76VgnfkNpmT8wOfKMR1uJBVACE+I2g+siIMm07WEYrZuuDC03LFj4rc5v5g4hy7EEJFwpPn1j1i2GSA2T/zgZomJkAXv/lPKCT9cWqebFIsHfVrBZQoBvNiZ8hEb/IYqU3LmQsmTbciD8U2tcTczjIiBpBaRLEHUC3KVOmwJ8j7YolsKCiFtRSBpA0kk7udJn2hTgbm6TlpRdWwENvududsXMzTJpi/iqVDv92T8xtgdnqoSwJBJ0GSD4Yg2vy9IkRjSW9DMnp+IM1OPsyAIIuJk+W0+fli5UYNIOo1JMbEctj58+VgeRxQyuWWqTDaEPgEH4ZuC3NhMmbTzOL602onvG8bIQqtEC09GN/nN7XtGS2TZTzVXMUWCgrpgMACZg3gmLQSduWB9SpqYAyROwEx77YzNMZNuZm877k43ORqIj6xBEQDznzFj/uMXiqAXMhSQGKsqFO1xJ3mZ/c4mpOWJ1L3Y3kkDb4Y5k4G5Rdbrqsogn06T8hbBDI0w1VpaVBhZG833wJ+RkXc0riNPw9Qbg+nP6YWs1mGHiLCx2iLm22/Q4blWSFI5+vptywtZ/IUlqFS5ZRy56vwthcSf4MygcxV6/XHuLq0UIs0DznlbrjMX4/QKR1IdpQLVqSQZ239BPl58xgdW47raC1oaE+ERIkSbGPI7m0YUS7KrKTLrPKIiN+vOMRZYEkFmImTEkgzY2+n7GIOc2tsKVDSMySGB8JYeH1vAkfI+WIs5XemoJbxxLCIPr0AG2KNLNiSBpEHY8/Q8vwxfo58uwQsGJ5a9Nz0PnG2I8mh7ZJleK6t1K+Z5+nkf1x43GnI2AjlF/wC+KmayfeMSoKkE6mkQeljvyiJ3xC66VJYnVO+49cG0w2yZ80QYN977+eJaPiMC7Hkdj5AC+BS581DAvy6fricZ2QBpGq45G3Xaenvgy+gF58vcxpWN95HWBHO3zxUr5cFo1eCASJAt0+fkOe+IKvEjMPExBJ5wZHp/bG2eckDQAAecjcdfz9cIlK6ATU1pj4VG14HO/MmD5G++B9ZyQ4PhIG8Dfzj2vjepRZqf9MwxIN+nPl1wDybPrcE3+Ek8idvfDwjd7NYWpakXTqJjl0JuTI+YxZfMCP6g8JESZ9jPWb4E5Z2FhJgA/e8Nh8uWJf5jUhF9+d4N9p64aWM1FmuETxIhUcjfmLkTzNtv1xTrZowY1G3K3Xy9cbtmjp0tcD87W6YHBmJESY9t/wDaPlgqF9gDVCtpFNiH8W4jUZsRzn4b748pZxFcK0ixBOwkm8nlMD0v1xRy4IDaiXjSbnTKASZFiLDFXMowBYau7LQh3BJuZvyk8sb00wbCzZZ0VmKEGLSbkEAWUHex/cYH0DLAkfFaG6W+nOPTF/JVjoVV1LVZSsPLeG0QTtyEefMHFTi1eqQA8ab9Zk2j0IP4YyuzUe5XNKrGyxJhhzF4+LcTH44mydZtSLI0kgH0U8vl9MC2UGpI1aB13Bt5/excpudaeE7g/X8JnFklYaLvGc0e/VAAfBAkb8438sVc1ltdlUARtNwelh5dOuL60icwlQiVTbn4iraQeYkgQdvpOmRQsxKgmxRzPWZA67ggYEmNVmvDdK85YDaQBcySxkdNr4OtRFUFVEhzGoARLG0RsZU7E8wfMIKQ1E7FRGq8TPl96dvT1ww9n+GOF8ThtTnw7wo5m9jAG3K2Oae2Di2D6XYOobrVY+iC3MfE6/sYNr2NcoA1W5tdR4ZtaGjDN32kBQDbmcBeL5szBNQLG4UkelhM+mG5tllBAZew1NGLNmV6bARPWW8sV04flda93XaoJIZlA0pBAkkmdzY7QN7ibJ4VlayyVYybMXZQ0G48MeeB2YymTy9RQKTMzt9moQukbXPxGZta31dW+wNJFTieTdK7otVhSWAhBubCSbRvimuSpICW8THaR8v35eeCXEso5qg0mIXoxmB7b4lOUV1Ctfqdr4uptGeNNFFeIIAAoUAAD/f3N8Zj2rwuCQtNSBtIJ+uMw3qC+iy/mKKq0tues/pt5DFWpUQeHwkDkNwOoxY4xxNKijRJVZ9rx6RaZ6RvhXz1QljGmGuYGx/v+OOKEXIWg9laOoeFi3Own5gXwU7ukFInV4TIuNuc7SNtsL/COIpTI+MvMybKR5j6xi9QzgLRt6kbfu3L3wJp3Ri9XVkqKwmDeSZN4sYGJ853ZIZ7/eCnnt1H0vivWzE0zFx132jbzwOzAqaUB2F1MQb8jPTbCqPIFE601DeCQoi0QYvuetz7emND/i6r3Auei3AnacR0dQqMreMwbA8yLTIj642p5RybJpEW8UX8NiCPI/MdMUodRJtNNwSwIIJ8ovHuD1/viCoCNf2QkbLYrtcEjyv54ufy5c+Hw6QBa8yRv5c/niDN5dwYlgNMarqIHUkbSOuDFB4keVype4te4m283/XGZngzIWdXXxQzC5B/XG+V4TmI8Cym82A268/bG78OqsggW5kNImdjf0+eDVG4oiosqaiAJNiJjw23B3na2KZph3EAgXtPODB+eN6/Bq1zpeATyO3L0GN8vlCl1BdwPUD09cU+zJbIeM5fQiOqkXPwgwQsTNuRK38z1xVyWXNUgIGLGTCgsY3NgNup2wXrZfMVYUFoiSoNpO9pvYD6YNdlc5WyLTSoq91WoSJYz4oF5QRzA6TOGjVBkrekLHC0COJMqYEX9Y5jof3ePI5eWUMqoRK2m5AIUxsYJN/LHYeLdlMnnUTNKe6VhrqFQASIO/IOGsT64UaHAKUKzAqYvYAk/jt8sJN12BKxYr5wo7A6QFABMWB8X2jufIbX9sTiFMmSdZtciR8jiXt/kkWlTamCPGdV5NxZttpG564SKWaZDuR1H+xxbHCDVtCy0x4o0kZy3XlOx62xXzaKrBBpa86ucCxDDpHQxOBnC88zWE+wnD/2e4vw2qgpZh1d1IARkIvtYuIYxbwmeeNKCTTRkJhpSz1FgKsCI+1DEKP/ABYxO2/TE3D+GNVqtRpkkeEltUXAAJ9ysDpHlj3tg1GlWenlFfuQVMvrlX0sGWGvp8R3vM8omz2Z4oislOVuSI8zBudiPCCPX5TmnVhQ10ezChgdbIZBMNqsOQsIvzx42VrUg2p45yiNUMbk32J9zc9JGjZWpUYnWoEysDVEGxvzIwZy1VtI8WoiJNgfWAccrS7KUhXzHaqrWVqazlnkANpFQx10xHrghlcrmQo7zMBiALiADHqRE88Ga7FEqVNIJVWbbmAf2cAOCcTp1Rq0UzUBJYxcydwQZ0+RmMdEYqQk24qy+mRYkmqoKMBB+ISLG1zz5E89ueh7HZcMKgonUCCYke5XV88MnGM5/wAvSbTJvpCkXESQL7QJkYpUaxaN1NtyDH7OJy9joaL5KxE49w7+XzRPePpMMq2ggi4sLgH8MUqnEhNjjoWc4cK1qoWoBMEpt03/ACwr0+DZYZh9IYBLhXsAeZjoDyO34Uj7xnPijXLZrMMoIUxFrgW5WJxmL/ezcCR6x9IxmL+kiPrMDUMhEstwRZdO3y5YgGXoLINNVKkbAmRzBAmCd9+e2DpNOlSc/FUUWVDEkcoiR6487OZhXmaLIWvqvBm9ydjfHHFuilCevF6TO60aSypIXVMiDfri5lqJrqtQLYdJ3nYnYXgQcVn4Jlv5gqah1d4f6iCSxJ3sbX9RvjonAeF0qNFafgY2Zj1c3JAkxfzxSbSVoHF+RKbJ1p0AfDudXK3pflbF+llHABsw3PPcwfbDvCi4VR5k8/fA7K03fVqBE6oOoi3kd9sT52NQBfhHjQoB4j47wQvMgb7xit2eFKrVbv3ZEBfSRZQom5lSNhPi+WGB6QUAqfh2LE2FptPiMDcz9cLPCKofMEozKpLOpVtK6SCdRHMFTt0OHitGVWFFoKhadRAn+oi7gGBbqRFxbe+Iu1mXJy9PSIQuO8LC2nSwAY7C5H7jDHmM8tKUZWUr9g2PsCBI8x54WuL8eapTqUqSMQ6kMSBueYHKN5J5YEbszaL/AASir0FVCO6CAgIxMTsPCq7bQJ288X8lku7SFCgeUi8dP0jGnZHhr06DJVpOGSCr6gAwi6+GSDBXcdBuDiChxZjmagpAhdKlZ06iAFJEswBMsSOouN8OoKUtvQrf4Rvxfhz1KehXAbeDsY5SBbr7e+JuzGVyqJ3VY1Kdcgs3IGL2IkECIH64mz/FhRJ71b6ioiLgKpm3LxAYBcR47RYhhTAZZAbXuDEiIvsN8bjxlT6NytBWpSpqfB63H49fpthXzWZU1nCBgxKMsNA8tze4nyOC+R4mHYsL/wBMyIk6gRy8xi/wvs2GqAGNaMxBckbEIVjbSdIcdLwbnF3jjxuIkZtP3FzhtTNNlqlBKGtVrgMVcWWqTWYgMDqKkqCLfEYmLj83kNBKuVUz4Q0g7WEN57EemHfgWdoqXy4q0BURjNNDcFrkkMZY3mfPFPiHD/56nVpsFSvT/wANyswOUg7qTM+uJTxtr9DKdM5bmOJU69EpzWCQ0fSPK/vha4hwmoXaqio0x4XEzAAnpsBi/UoV6OaNOumlkJV1ixsTINgwPI8wcXHyblgiEGYLGfhnkbfFzgSYIthla6Da6YN4XwvOVwFp0EHItOgetvyxB/PHLsh2vIsAZWzXPiAEkdMdT7L8OWitwNRAnafc773wTfhFBqmpkWWvtI1Ls2nYsLecYRZLdMHXRyquQ9Ry4IBiZUgSb2bYnG/BeDslemwTWomWNlBKwoPm1/ljqlLjtSlTpPUhqLEU6qGLMX0GxGwJB9Jwa4V2ep5cVaehTTd9Sg7AGSEA5BTMepxVwfQOaa6OWZ/i1Kouks1ODBgkAEWI02mbjEFDPZek0jMAtykhefnuR54be1P8OKNSma1JDUIGo02JLRudL/EecgzPyGELJ0aahoSkd7sDPQjUbi9rHE1FLRuV7GF+09B0ZHdTIiZWfYz7bYBZSrpIZLEGZXb364I9nuzWVNUjuyrAToLMwa4v4iZHkDHlfBHjnZ93rK4MLp0sotsfDEbWMeQFsMoa0FTV0xgWjma+UoVEVSAHmASeVxzixHqJvgbprqCxkyZAXSsR8uXWeeG1OPBKNMUl0aFA0chFoHUdDjZ6FPNJr0AVvvC1xcAnmD59cCeFvYIzS0JeSXONU/qsAsypWCAvKfFJO1/XEdXKhqjt1t+XywUYtTDMSOYCjVY7Xnf5YpBwB6fif39MHDDywTl4RH3fnjMblh0GMx0WiNMpcK4IyHUWa203m0XsLYaeEdng1JmeoHa4WQBJ3gn8sJtTOO24LR0Jw+9m8iX4eI8LEnfr4d56Rjjxxt2zom6WjmnFMi2XzJanTbQSdIAkr5T8UT5284w6ZD+mimrSanUelrCg6tQQEkDq0HoCTpw1p2cRqfi+M31YVu1+dq0VoBkI7tidW8KbH2nT8sXyJNCQe6ATdri093Stya35e+KKZ+vVqEFyij7pvA/zGSCdrdceZhtJIAQLYz4jciYCzHOOXPHmTqM9Ko4ixAEeUzyGIwir6KNsO0D3tKsZuqMY3mJED5/TGZDgLUeEghCapopREiWhio6SPCwgdAbYr9m80yiRckQB1B8sNOZ7QUO4oIWl6tSiCiONXxLDNPLSJbmROOlu0SqmE+M8MTNFqLgToBR4ujGZv/42xyrJ580qOYourawWXcWf4I8wD+eOg9p+JLSzFMaqoDKWJpkCSDpF46DaR1xzXtPxOnTzbVqqEirDFBHIaWM7XAB8yTiUo2NR0D/1HuqtQsARpSZciAFU6o253PkOl+fcX7SqK9Fst9hApLWBYluUj70TPTpcv/xUmaRKYosr1FUagVZSFKyQTcEqSIgi/LERo06rZjKVEO4h1EshKo6n/tNwOloxODcXsz+i3nct37U0zDGm8N4QrHxMwjxTpMQ0qDIlNsBuJdn6tGoyAFouGHMHY+RwVyJzNVKNOsjCpRqeJ9w2lXQEFtw+oH0nbkW7TcIp1zpZ2BCgNp5QSQZ2+cggjyxpZHdjKLF3s9kmSsSwIBQi4jmv++OkdyYR0+Gsqhtvi+E78+fzwo5OglKmFRtV95Bvc/nhp7K50PqoONQMsk9eY/P54vjlcbJTW6L9Dspl6YSsMvSavTUEORpJcCJLAXm9zgfX4q+WzKsyFkqLMLLFQxkqTA2aSMEc1xZ6NXu9JCmBMEgSLGS17+QwsdoKr6tBmozAAKCBI2lm+ytrzc7AYnKdFIwvs87e5nJ5nKjMIfGimDABIuCh6mbjePfHOeF1q71qZ1d0GYkBbyV5EnqScXO0ubZj3bm6tAAGkQvQT1G53HSYxZzPDzSTL1AJ7qNcdGMk+0nAb1TA0r0NPC+LioLjxLMgbyN7G8i1vMRIIJKPmZWQdoYen5c7YUO0mU0t3isUIKyw5keJGM2+HWt/vDoMW+AcVaoFmf6oaoJv4HAcf/c8exxzUMbdp86wqJSBtUgx/pZSvvqBHowx0lXdmZjPdmIsZBFjAjn1xynsvmO+qI1WoAyizMQDG8BiRFzyPLyx1vg9fUtm1DaTN/nuPPHdG+KJsHcD4lrZRPwh55cyAPYDCBxLsplnr1HRipLuYBsbxsbTvzw78VQ06p0wNdidpMk/URha4m5klF8YO8kRaZMRI9cLlvjaBjdOmUezvZ+jRzJZKzO/dmUtAVo07bbGOsHDHXSRaJwudl+FVKdWtWdw/eaQYmQwBMGwAseXTDE5w+J6NPs9FIkERy64t9nM0A9RTuGU/SMU0p6wbEgiNv1wOctSLKCZtB56b2n92w7diotcdqKa76TKgn58/lgLmfhjriZ6oxWqVQfPE5NJUh13ZVGYbpjMWVoT/bGYlTKaLg4ZtK266tvxnnhm4HnEWmlEVE1GqPAWGrR8XwzMSN/PFI1YFxtv+72wsVeKU6PFadRioVqYgkgDXJHVROleuI4Je4M1o7Axj99cKHbZu9puhUHTGk7HVIm/MRIjF3inbXJUqbas1RUxEBw5BO0hZIwo8V/iDknrrodvGyeLu3A8UDdgLTz5Y660yN7K9LhoiGUnncGP0xvneH6V8C7bqFgR+Hng7Uk23+uNalEafaDY8vWccCm07OmhLr8apZZdNR9LgSoUEkCZGw/cDCvwvjlHLVTVFSrU1STTCgKzXguxJNpmAoMjfBH+IeUVcxS0ganU6vUEAH5Thf8A5JKbS3igT5C4+Zicd0Wpxsl8WdL4X/FPLVst3DIf5htVgnhLFiRDSLhdyd4OE7iGXc5xu8B7zSsKYIZQb/8A7ehOBfDkVszlVXwkkEkWjVeLbc/ngt2vRxmhoA1Apoj/AEjCydPiZb2GW4iWK0KIVqi1CUgAadJMQesWjofTA/ifaovrBTRWLeOohI1MsL4gBpaygT0AwJyPFKwDPqgGqCom6keM3idOqwvyGKjOJuYm8k8+uEUbG5cdBvgtHM5lm7qoaRAnvDN25CAbz1vHQ7G/2g4oqtVZWdarDVIHiBjQdcH4gUj0jlGJOAcfUAKoBIt4R5fL988adr6IpvTzIUDvFek8iZYoxpvIG4IO+8ATjKDbtrQjyeCDsdxXMVzVFVy6oF0zeCS03ieQw0ZHP91UVhYqeexHMfK2OfVs/qpIKZ7tgTqNOUuDEeE32J9CPTGp45mVmKzW2nSfxGLxaSoWW2fQ6JRroDOtY2Dkj0MGD73wo8Ry4paTTVFUovIk6lJVtrkwB5ycKHZnjebqU2U5ioQHQqJ0+GYI8IEiOWC+QzQpZaipJB7zOefh/maoUkzPl8sQy000h4aYkHVmM4S25aI2i4n3AB+uHPKUpYhvhexHQ8j6csJPA80O/NnJvBAJuZG/ufph/wCG1gdIJvGzCJj1wszAjtZmiqJQB8bDxGJARZXVfntA6jEHAaqpTq1Z/wAOkFUT8KoDpEcpwG7R8VNfNVQpC0wdIIiTpsd+WrVHLFw5EUMowHxVtInqsz+AwlBGjsdwam9KkHgkorkHq8keu4t5Y6HwvNBnZV+FLD8AB6DHGeF5rMpWqBDCfCmoTp0wAy89l225+vT+xDt3XiMktv7KT+Bx0ptoSSS6Pe0dcGoygEldP1Hp6YWM3w+s7A6gEEmLqZ5SZvz/ANsR/wDEoz2bzNNVZe4qspM/EFYoDa4uhMH/AGxLUyhaYYzbpPz/AF3xLLLXEaEd2WMvV0iLSYkjcxNz+uLS5qD19cBstTqK513BjTebfKfO+CLUhqMEDFcPxFydjVwaoxpmbCbQI/vhb7T0xTr6QT8I398XuHVWaopZixB59cVe29P+sGIMMgvykEyJ8rYpJ0ItgJqINzfHq0ukDzOwm1ziNSeWNmqiCCYB9hP7JxPmh+LF+r2kRWZTqYqzLKkQdJIkTytjzFTiPYp3qs6XVjIg/vnjMDj9lOUTpUNG0X5/uBhN7ecL7+olICajU27sSBLK0wSbTBJueuGjjVdqWWzFWmRqp0qjgsZGpFJEjHLaHbN1qJXZA5RlhdRAhLm5B3JGObDFt2gydHtXLVadIUqlLTVDLTZKilTDnQhvy1ReDtIwDpZd1LUqgKOhKsrcmG4w69q+3a5o0apy3c90yy3eawaYdXI0hBtEi/M4n/iN2dB05ukRIAFUC0oLK/mQfCecR0x2epxkk/JFRtMYexvFXr5ZSXJen4HBO5FwxtuVi/M6sFKxupbVeYsbex/f0wh/w04kwzLIPEtSmSQOqxB+pHuMdGDQbiOY26ekyccWdcZsvB2jmHb99WeCgR3dNATO5ln9NiMLvE6baJGwIDn/AFTHzK/TBPjNcvm8zUaLVGX0CHQv0WfUnGuTyLVeG52rt/Upe60irn5Bz9cdUXxiv6JvbKHZMTn8vOwZifZHP4xh47SUF7ytXB/wqCqsW/qVS9OduS/lhQ7CUwc/TBEwr/PSR+Zw59sP/hakKVmrTUz0C6xy6nEsr96DH4iuMmBkFqxfvHg+QYD33+mKoyneozTGkTtva1+WGejws1eFIFF7kX56mEDnBJFsA6Q0Zd/slqSMv+ZXAgjqCv1kcsVwT20JlQG4XVak6uJgEG+xUGD7WIx1WpkEzChHUFPC4WJGrkfrjnFVE/k8u0jXrrBhP2Sx02/7frh9p9oqVPL0qhJIK6YEG6gSL2w+WTcXQsY+5WKXHeDLlwCquutiWBA0hj4oUixgW35eWAlS59cHeO8eFdNAQwHDAs0mwINhtvheq1YIPnf8MThdbHlV6GrsjWu19vw3/LDbx+jSOUy9Z9Suvf01CsRLMdQkDcEANf8APCR2XzKoaxP3QAOZJkQMFs7mqlVg1X7IhF5Kv6nmefywr7Y0VZJwnJdyoYXPTqcadoO1z0gKYOlyJA5hTaSfs326xipme0QQFU8TgkXFlPn6dMK9Sl3j6nY6pudyfb3thVvbKcktE9NRpkVKK+pYn8DgrluNSlKnVBaHlXAIGjmJYX5HbkcTcEy9OnESxJ+0QPWw/M4J9rCGoU7QRUEeXhOFu5CS41oI00AMk25ny646P2boo1GjUpiAUuJ53/MtjkPBcyXosu5WQB5RIH4jHW+xBP8AJ0wylSAd/Mk/nGOt9ETnGXygocb4iuwfQ6x/7suZ/wC9jhh7qZvI8/qPTC/mc4lbj2eWNQFNFB86Xdg+4diPVcFlymk2Jny29/O3PHHl+RePQu9us7Uy60alFtLFip2MrpJgg2gHbpgBR/iLnWYgih/9Nv8A+mDH8SFbuaJbnV5/6G589sI2TpEszDZYn3NvwOL4viLJbHDL/wARM6GGhMvqnmjn6d4MO2Q4/UzKscyUYINQAUAA3loMzbHJ1MEeuOhcK0rlKlYsR4SsRYmLTbnI6YOTqgRQhZ2hUdmPePBJ0y7WBMi0wLWxRq8LYiGdnHRiT+JwUZoalT5ySx8ot+P0xiNEkbhmP1MYvFKhH2RUOzVcKNOoLyhmAj0BxmL9PtKEAVqOojmKjqD08IMC3TGYF/QKHbtXmmORzQI/6FXmdtDe2OaVeAr/AC7OKi+DUSpMEwEsARcyfxx0TtBl6tajVp0mUFkZdLDfUCN58PrGObZzhOaolqTIGJHw0n1b/wCVbnbaMcGB67Lz/RHxasRTpqOf5Afv2w71OJCpwNjJYrR7ptW4ceC95NzqE+Rxz+rlajB6jjSUF1fwkcgNJuMbZbPVTSq0VBIqaGIA5qZ3/THVOKmv0yMXxY1fwzRu/qVl/wCnS0XMAl2B9yO7+uOljM2mF6kn59enPHI+yeRzYFRqJIEhSsqL7zDepE4LcVz3EEpOarGCNM+Cb2AEX+WObPHlk7LQdRFuswZajFoLs9Q+bMS0e84ZeE5+hT4Q9J28dRK5IEky2qB0Fo3wp5bKB3UMeYAXrhwznDs3Ty9SRQ7tKbSNMnTpv9nfFstJJMWN9i12Ozi0c0HclQEe4BJkgAWHrjoAojO5TMaCWBcFTEHUqiJubGAMc97M5V3qVO7FNiKezjVN9lEGTbDjT05amf6tSiaoEhVKyR0CzAud8TzU5fZo3QO4RmMqq0yz1A6QYFwSDqg2sPQ9cUc5m1pzSDd/llWF1LpZQSWUAm6srNuDBk8jbMtRpIgU1kMc2y5JPv3k/hjatkKVSixpPNSmVLiCoZGMAhSSLEj5Hrh8VcrFn0VRSUZVW7xSwg93pPW4JPkThpyyZPMZLUrFFpkNUUKJUmxJVdxfcflgXl81lVoGi9PUwV11hV+K41Az+4GNezPDSKoKpVKlLlPGrq1ilRCpEjncXAw8XalYslVUa59MkEYU3qM0HSdMDe0yAb4Waw1ELvJFsN/G+L5apQZaVMKYGn+mqxdZEgmOeFXLr4/Y/PCY3rZSS3oZuAcI7yqSsKqnVfpvHoBhi4BWo1adRu7L1dZKEnwlB0E2PO454Uc3nKgygAtrdwxiDC6YUnzkn2PngnwHtEmXpadDMxJM6rR/pJicLK6sa6dAGpTIq1gQQe9qMQd5ZiTiDLXcz97F7iWbFSs1QAjXEjzAAxSCwScG9CNBfKOoDLU+EkkH1xBnuIvUABPhT4R+ZxCXL7nbbEOYcQRN8ZIUYOyAJp1G6tb2F/x+mOs1+JHL8Lq11jVSoVHGrbWqkifcDHLOzdRUogahIGpvImTvtIsPLB3iedqVchm6CqdL5aq6iJPgGogH7QscdDSSQqOfdis2wzZY+JnVtRZgNRZ0JJJsST9T7Y6rTpGOQiOnn53545d/DylOZduS0mB/7mWN7fZOOmrTm4vz58pg7257Y4sz9x0Q6FT+JpbuaMzHen5hGG/WML/Z/LTQqAizho9QLH5/jhj/AIm0T/K0jzFdeWwNOpzG94wM4Cn9Kj/maMVxv2IWXYAyrgsAeZw606hGTroDEaG9iwHW230wiZR4gEAjz/dsOuSOvL1gZ/wmI9RDRPthsgELVRCagPSR7ESP0xvfljNUn5Y81Ri8XoRo00N5YzEw9cZhrFJHzLAnxGTuZMnpecR0RUY/01Zm/wAo/E46HxPP06Sy9+g6+g5euKtHNZioupERFOxcljHosfU4831Povw+xLrZXNnwsKiq0KSZiNxPKJwPr8IrKSsMI5iSPZhbHQK/D8y0/wDMBZ+7Tj6zOBh7K1GPjrn5MfxOGjl/QXETqeVZLh2nrPXfFnMLVel43LKDMFjExYiTvhrq9jFIGiqQdpZQQT6DbFSr2Nrjco9+sfSBGHWWL2DixX4ZlKoYVANIDQGYiznbnJ67YPZ/g3EGJWWqKQSCHVQymLwSCRcC4xKezOYH/S9PEv643Ts5mTEo3/kNvnjSlyd2jKNaBeQ7HsVv/SqrMiojQRYCHFhz68va5lODZtRbLUn82KMf/wA8Xh2QzB+wB5Fl/XHn/D2cX4EcTfwOqi3Uho+eFcr8oNUQ162cpoWNOkgUbaRMdAbj2n64tZSlQ0OTWomuRNgUX7PhPiAYSJPTocVszl88FOsViDvZmtz8sC3yFRfipuI6qwj1tb3wFH7NZ5muG1yWdqlBmNzpqC/oIHywQ7GcRGs0HDjXr8SkgL4TB2jeLyLxgZo/e2PKgw7TaoFoO8Z7NolCswDalEyWmYufz3wmo0MkfeA+ZjBRKzuDcsux8Z352g8jihmcuSwgiB5/oLYbGqVNglt2hk7X0O7RApOlmYsLb7j2lnIHLUcXezfAqNWitRwzHxAgE8j5eX44VHqPUszFgNpYG8XsW/c4sUM06CEqOBaYYrf0B3wrT41Yf+rDXarhNOkEamukEkG5MmxG+3PC9OLNbNMwhnZhvDMTfqATitGNFNKmCRLlxJGIlpTXVOTMoPoTifK/EMeUR/zQPRk/LDomGs9lEFRKSj/M179B84j5Y7BwnJUVRd1CnTB/9wAWJ5NIPrIxyfLS+bgffVRsf3cY6aaQqI1IGLBD+UeYO3vjSn7ijjcTkvYTJpQzOaot8VOp3YDDlSaoo32Pth9R9the2wMxcedhhC4hRrUc6+aSqtQ1S6s+m3hIp+MC8+FSSBc3i+CNLPZ6BCJUHJ0GoEDeDq68jf0xDIuTtDx0qLf8RyTkySZ/qJzm/iH4HAnhVKKVAbbEeovB9Rj3if8ANZoGjVRkFmBFFyDF4BFp33MTuROC2R4RVoqmhVqaNu936DwARMdThlJRjQKtnPKixUcdHYfIkYceGgaYJCyoMkGL25ER9fTCpxfL1ErVe8UqTUc3EDxEsIOxF+Rw+9nV0kuQSvdoJgkdYtv6Yrkl7REtiSJkjyI/8TfHhqYtcbZaWfqKBClhYctagmB0Gr6Ygr0MVjs0jQg4zGgqnGYfQh1KnkaamVQAmJMA8+pxOaYBhQAOkR/bFcVgYmRywOr8SHerRBKEyPF4ZCHSQk3MH8seQtnSwtpPPbHmjf8AdvX54wAncmMbadt8KEwqCI3xvq/f57YzuyFkgx1xozeuCjEh2xikg8iI288aI9sV+ICqyf0WCt1I5fK2GMX2vEwR6T+ziyhAG3L93wi1eE5wnxam/wC8frjWpkMzTUsQ6gbnV+hxTgn5Fsbs9nNEc5ImXAAXYmHYRbp8sbnPZUDS704I2JDfMXk45+17mceaeYw3pIHIZs3X4fIsCQZ8FPf2MA/XEQzWU3XLM0czSWPUk2HrgBTM+YxvVGoRNun7th/TQvIN8UzGX1DvaBFgVqpHxEHZl8J0xET7WvHR4ZlnVQyrDbNGhvpANvl54APlgASWjy/35Y8qZM/en16fPG9Nfk3IM0uD5OnVU6qZYyAjhHk+pkKZ5zjfKdnMs4lUJ+IaWJB3KyL8jcfnheCH4QCxH3QcQ63RpWUYeqn5jGeN/kHP6Gw9msvEHWouJLbbRY+eEl1IJB3Fj6jF+jxTMiAarQepn6mcUq5Jck7kyT5nBjFx7C2n0SURacRkxWJ9D9BGNsu0GDzxHnKY7weai/zxREmOnYjK684rE7Bn9T+z9MOnCK8hy2m9T7UmIDMNuYaDy2xzzsj2ho5Ssj13hSGXbURI3IHIn88OOd4zlmoa6RaoFZDqjuwWBAMlouKYiR57TiMrTsunaE3/AISYklqqHxNJ85JPO15tif8A9ANOmSKrAjcCQI6yG/fPB7+WqVCCAuhX8akF5k2E6hpIsQeduWLKHU5kFIi8yGnpEHb88T5MNIXslwlWyve1mqK5mBr2tYEHczPODOKfEOy7DLirTra2M+ABjqA5pF9iCQRz3PNsr5EMRDLCiDqiDcGCkRExsPK2NqeSUEaF7s/5BAkzNhv7/O+MpNAFXg2TyhQCpNVgf+qrfER/8stA57T15wG/MZqmwp0pCgWpysX0kSOQMSB6+eIv5FlEF4AaQQAIH3TO97ziClRqoqoGNW12YKSwEwdQgD9R0MYzk2HQl/xD4eErUqwI8R0uR95YZQR1Kz/44FUqseE8sN/bPhD1clULRqXxoV8QJUmBtIJEr0vucJvealU9VB+eOvA7iSn2TNkCbjY4zEdPOMogY9x0WTpjzSr5mo1kFNepH63+mC9NRAOnSeYgfiJxqrRtjcXx4zZ1G4P7n98pxBmqBdCodkndliY8pFvliWb8jjdTgBK+RyZpUwgd2UffafabW8uXLEs+X7OPe8F9seTTURqRQOUgYJjYbbfXHhX2xCeJ0VJPeqCfOceDj1BnA1iT5ED57YamayxUQjr++fpGPGNiLxz98Vq/FKUg98ixyswPlH6EYrU+0lIGHKmQsFSx8XMadN/F543Fgs9qdmKPiHiHSGmPSRtjWh2Xog3LP5EgfhGIj2rprVI8TpF4WGU+/wAQjrewxYyXaak7AaSNREExB35g4f3g0bp2aokSAed9X53xRrdk5PhqQAY8QmxiNvMke2CPEOPLSYQBVJ3Aa4i28RJ8zgXxHtEHGjulUSD4vFtztho8xXRXzHZd0nwisVKnSTpBBMeu/mI88eZXi9CmrVe506Quum4khjIMT5ge2K9XiFVzBd/Ldbeg3xtwmiGqFWVamuJ13mJj5THvim62LrwMX/qPdINGkltJ20i8eRid8X6vEKVQghrcwY5WiIt/bFJ8rTIWEG4gwNuk/TEmZ4XRcwQNRETzIF46kevQ9cRbQ9EacHydVyGVCARdZS5m1jeY/c4SO1PCly+YKKSQVDCfMkEfTD3Q4eqSZuDzv/lvhW7dZWGp1JmQykn1lfz+WHg90K0LYE41zouh9R+GNqZ2xpxFvg9/yx0Ikxj7KZKjUp1O8RWqCyFzYczYHDMrAUSrUlKBZ0kKBYbG7Sd7ztOFjse4K1FI5qfx/ScNDVtNonpzEchfl+mOXJ8i8OipQ4tSQCqo0B4JFwZNriQCdxtOCOskgqQQu4gSRsDIFt56WOBtXLUnGjwibgEhbzqMSJBvuCRjVeLJTSNY8MwVGojbnzvO/XGq+jB5alOYZgjRMFgLC3MbY2q5fwg3k+cR6FfxnChnuMUaoWFqA2IYNEG02EyCQLbbYF1s3mFYEVX0/Z0mLDqJgi8YZY7FbHvPV9MAkHUYi5mehH79N8eatK6QBby/QX5/XCnle1VRVAfS08msZ6jkfXFyp2oLeLTBj7LHqDsPQcvfGcGbkir/ABDzDrSpoHZFcnVB3VYgTvpk4UaRBRYsIj5WwQ7V5o1qdNhVeooZviKnTqiBK8jHPoMA8lU8JU7gz8/7Y7MSqKJSey3o88ZjXVjMVpC2xqz2cqB2h2Fz9o4I8KzLkXZj6k4zGY8yXR0IPDlij2kcijYkX5Wx5jMSj2P4FLWeuPVGMxmOxEzZOePTjMZgoB6ii2GjIUFFKQoB6gAH54zGYlkGR5Rqk5imCSQQZBNjvywJ7V2cRaReLYzGYWPaMUKA8H76Y1F2HrjMZiyFYUzv2fJVjyuca8Jc/wAzSueQ9rYzGYmumEvcGQLma4AAAAgC0Tc/M4H5jNOM80OwgwLmwPdzHrjMZhV2MNr8vT8hgD2zX/lAefeL+ePcZhIfJGn8RJpbjEHE/ip+p/LGYzHa+znGDsWf6lT/AEfnhpqnf1OMxmOTJ8joh8RU4/UK5l9JI/pKbGLlgDivRF1x5jMWj0I+ybLqNT2xtRQaTbGYzDAK/FEHdC3I4tZdBoWw2OPMZhvAARxymFHhAEm8CMDU3OMxmOiHROXZvjMZjMEB/9k=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95400"/>
            <a:ext cx="5469144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2793" y="152400"/>
            <a:ext cx="72386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 smtClean="0">
                <a:latin typeface="+mj-lt"/>
              </a:rPr>
              <a:t>2. </a:t>
            </a:r>
            <a:r>
              <a:rPr lang="sv-SE" sz="2400" dirty="0" err="1" smtClean="0">
                <a:latin typeface="+mj-lt"/>
              </a:rPr>
              <a:t>Prescrizioni</a:t>
            </a:r>
            <a:r>
              <a:rPr lang="sv-SE" sz="2400" dirty="0" smtClean="0">
                <a:latin typeface="+mj-lt"/>
              </a:rPr>
              <a:t>: </a:t>
            </a:r>
            <a:r>
              <a:rPr lang="sv-SE" sz="2400" dirty="0" err="1" smtClean="0">
                <a:latin typeface="+mj-lt"/>
              </a:rPr>
              <a:t>Raccolta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delle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informazioni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sull’intervento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793" y="152400"/>
            <a:ext cx="32157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 err="1" smtClean="0">
                <a:latin typeface="+mj-lt"/>
              </a:rPr>
              <a:t>Misure</a:t>
            </a:r>
            <a:r>
              <a:rPr lang="sv-SE" sz="2400" dirty="0" smtClean="0">
                <a:latin typeface="+mj-lt"/>
              </a:rPr>
              <a:t> di </a:t>
            </a:r>
            <a:r>
              <a:rPr lang="sv-SE" sz="2400" dirty="0" err="1" smtClean="0">
                <a:latin typeface="+mj-lt"/>
              </a:rPr>
              <a:t>conservazione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2148006"/>
            <a:ext cx="230127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 err="1" smtClean="0">
                <a:latin typeface="+mj-lt"/>
              </a:rPr>
              <a:t>Misure</a:t>
            </a:r>
            <a:endParaRPr lang="sv-SE" sz="2400" dirty="0" smtClean="0">
              <a:latin typeface="+mj-lt"/>
            </a:endParaRPr>
          </a:p>
          <a:p>
            <a:r>
              <a:rPr lang="sv-SE" sz="2400" dirty="0" smtClean="0">
                <a:latin typeface="+mj-lt"/>
              </a:rPr>
              <a:t>di </a:t>
            </a:r>
            <a:r>
              <a:rPr lang="sv-SE" sz="2400" dirty="0" err="1" smtClean="0">
                <a:latin typeface="+mj-lt"/>
              </a:rPr>
              <a:t>conservazione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2674899" y="2381071"/>
            <a:ext cx="15240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ctangle 9"/>
          <p:cNvSpPr/>
          <p:nvPr/>
        </p:nvSpPr>
        <p:spPr>
          <a:xfrm>
            <a:off x="4247416" y="2152471"/>
            <a:ext cx="42948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>
                <a:latin typeface="+mj-lt"/>
              </a:rPr>
              <a:t>Interventi</a:t>
            </a:r>
            <a:r>
              <a:rPr lang="sv-SE" sz="2400" dirty="0" smtClean="0">
                <a:latin typeface="+mj-lt"/>
              </a:rPr>
              <a:t> per </a:t>
            </a:r>
            <a:r>
              <a:rPr lang="sv-SE" sz="2400" dirty="0" err="1" smtClean="0">
                <a:latin typeface="+mj-lt"/>
              </a:rPr>
              <a:t>ridurre</a:t>
            </a:r>
            <a:r>
              <a:rPr lang="sv-SE" sz="2400" dirty="0" smtClean="0">
                <a:latin typeface="+mj-lt"/>
              </a:rPr>
              <a:t> o </a:t>
            </a:r>
            <a:r>
              <a:rPr lang="sv-SE" sz="2400" dirty="0" err="1" smtClean="0">
                <a:latin typeface="+mj-lt"/>
              </a:rPr>
              <a:t>mitigare</a:t>
            </a:r>
            <a:r>
              <a:rPr lang="sv-SE" sz="2400" dirty="0" smtClean="0">
                <a:latin typeface="+mj-lt"/>
              </a:rPr>
              <a:t> le </a:t>
            </a:r>
            <a:r>
              <a:rPr lang="sv-SE" sz="2400" dirty="0" err="1" smtClean="0">
                <a:latin typeface="+mj-lt"/>
              </a:rPr>
              <a:t>perdite</a:t>
            </a:r>
            <a:r>
              <a:rPr lang="sv-SE" sz="2400" dirty="0" smtClean="0">
                <a:latin typeface="+mj-lt"/>
              </a:rPr>
              <a:t> di </a:t>
            </a:r>
            <a:r>
              <a:rPr lang="sv-SE" sz="2400" dirty="0" err="1" smtClean="0">
                <a:latin typeface="+mj-lt"/>
              </a:rPr>
              <a:t>biodiversità</a:t>
            </a:r>
            <a:r>
              <a:rPr lang="sv-SE" sz="2400" dirty="0" smtClean="0">
                <a:latin typeface="+mj-lt"/>
              </a:rPr>
              <a:t> o di </a:t>
            </a:r>
            <a:r>
              <a:rPr lang="sv-SE" sz="2400" dirty="0" err="1" smtClean="0">
                <a:latin typeface="+mj-lt"/>
              </a:rPr>
              <a:t>servizi</a:t>
            </a:r>
            <a:r>
              <a:rPr lang="sv-SE" sz="2400" dirty="0" smtClean="0">
                <a:latin typeface="+mj-lt"/>
              </a:rPr>
              <a:t> ad </a:t>
            </a:r>
            <a:r>
              <a:rPr lang="sv-SE" sz="2400" dirty="0" err="1" smtClean="0">
                <a:latin typeface="+mj-lt"/>
              </a:rPr>
              <a:t>essa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associati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62200" y="4503003"/>
            <a:ext cx="303467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dirty="0" err="1" smtClean="0">
                <a:latin typeface="+mj-lt"/>
              </a:rPr>
              <a:t>Conservazione</a:t>
            </a:r>
            <a:r>
              <a:rPr lang="sv-SE" sz="2400" b="1" dirty="0" smtClean="0">
                <a:latin typeface="+mj-lt"/>
              </a:rPr>
              <a:t> </a:t>
            </a:r>
            <a:r>
              <a:rPr lang="sv-SE" sz="2400" b="1" dirty="0" err="1" smtClean="0">
                <a:latin typeface="+mj-lt"/>
              </a:rPr>
              <a:t>statica</a:t>
            </a:r>
            <a:r>
              <a:rPr lang="sv-SE" sz="2400" b="1" dirty="0" smtClean="0">
                <a:latin typeface="+mj-lt"/>
              </a:rPr>
              <a:t>:</a:t>
            </a:r>
          </a:p>
          <a:p>
            <a:r>
              <a:rPr lang="sv-SE" sz="2400" b="1" dirty="0" err="1" smtClean="0">
                <a:latin typeface="+mj-lt"/>
              </a:rPr>
              <a:t>Nessun</a:t>
            </a:r>
            <a:r>
              <a:rPr lang="sv-SE" sz="2400" b="1" dirty="0" smtClean="0">
                <a:latin typeface="+mj-lt"/>
              </a:rPr>
              <a:t> </a:t>
            </a:r>
            <a:r>
              <a:rPr lang="sv-SE" sz="2400" b="1" dirty="0" err="1" smtClean="0">
                <a:latin typeface="+mj-lt"/>
              </a:rPr>
              <a:t>intervento</a:t>
            </a:r>
            <a:r>
              <a:rPr lang="sv-SE" sz="2400" b="1" dirty="0" smtClean="0">
                <a:latin typeface="+mj-lt"/>
              </a:rPr>
              <a:t>!</a:t>
            </a:r>
            <a:endParaRPr lang="it-IT" sz="2400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3" name="Right Arrow 12"/>
          <p:cNvSpPr/>
          <p:nvPr/>
        </p:nvSpPr>
        <p:spPr>
          <a:xfrm rot="3143106">
            <a:off x="6176617" y="3660125"/>
            <a:ext cx="1143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ectangle 13"/>
          <p:cNvSpPr/>
          <p:nvPr/>
        </p:nvSpPr>
        <p:spPr>
          <a:xfrm>
            <a:off x="5613225" y="4495800"/>
            <a:ext cx="353077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dirty="0" err="1" smtClean="0">
                <a:latin typeface="+mj-lt"/>
              </a:rPr>
              <a:t>Conservazione</a:t>
            </a:r>
            <a:r>
              <a:rPr lang="sv-SE" sz="2400" b="1" dirty="0" smtClean="0">
                <a:latin typeface="+mj-lt"/>
              </a:rPr>
              <a:t> </a:t>
            </a:r>
            <a:r>
              <a:rPr lang="sv-SE" sz="2400" b="1" dirty="0" err="1" smtClean="0">
                <a:latin typeface="+mj-lt"/>
              </a:rPr>
              <a:t>dinamica</a:t>
            </a:r>
            <a:r>
              <a:rPr lang="sv-SE" sz="2400" b="1" dirty="0" smtClean="0">
                <a:latin typeface="+mj-lt"/>
              </a:rPr>
              <a:t>:</a:t>
            </a:r>
          </a:p>
          <a:p>
            <a:r>
              <a:rPr lang="sv-SE" sz="2400" b="1" dirty="0" err="1" smtClean="0">
                <a:latin typeface="+mj-lt"/>
              </a:rPr>
              <a:t>Gestione</a:t>
            </a:r>
            <a:r>
              <a:rPr lang="sv-SE" sz="2400" b="1" dirty="0" smtClean="0">
                <a:latin typeface="+mj-lt"/>
              </a:rPr>
              <a:t> </a:t>
            </a:r>
            <a:r>
              <a:rPr lang="sv-SE" sz="2400" b="1" dirty="0" err="1" smtClean="0">
                <a:latin typeface="+mj-lt"/>
              </a:rPr>
              <a:t>degli</a:t>
            </a:r>
            <a:r>
              <a:rPr lang="sv-SE" sz="2400" b="1" dirty="0" smtClean="0">
                <a:latin typeface="+mj-lt"/>
              </a:rPr>
              <a:t> </a:t>
            </a:r>
            <a:r>
              <a:rPr lang="sv-SE" sz="2400" b="1" dirty="0" err="1" smtClean="0">
                <a:latin typeface="+mj-lt"/>
              </a:rPr>
              <a:t>ecosistemi</a:t>
            </a:r>
            <a:r>
              <a:rPr lang="sv-SE" sz="2400" b="1" dirty="0" smtClean="0">
                <a:latin typeface="+mj-lt"/>
              </a:rPr>
              <a:t>!</a:t>
            </a:r>
            <a:endParaRPr lang="it-IT" sz="2400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5" name="Right Arrow 14"/>
          <p:cNvSpPr/>
          <p:nvPr/>
        </p:nvSpPr>
        <p:spPr>
          <a:xfrm rot="7478738">
            <a:off x="4405920" y="3664562"/>
            <a:ext cx="1143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6626" name="Picture 2" descr="https://encrypted-tbn3.gstatic.com/images?q=tbn:ANd9GcSg_Tsqddsy1pINi2r58lV5-2Hc5zeP3qQ93B77m81ir3RrLwebw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5486400"/>
            <a:ext cx="1703310" cy="1133476"/>
          </a:xfrm>
          <a:prstGeom prst="rect">
            <a:avLst/>
          </a:prstGeom>
          <a:noFill/>
        </p:spPr>
      </p:pic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1030" name="AutoShape 6" descr="http://juliafoggterrain.files.wordpress.com/2010/09/2.jpg"/>
          <p:cNvSpPr>
            <a:spLocks noChangeAspect="1" noChangeArrowheads="1"/>
          </p:cNvSpPr>
          <p:nvPr/>
        </p:nvSpPr>
        <p:spPr bwMode="auto">
          <a:xfrm>
            <a:off x="63500" y="-136525"/>
            <a:ext cx="6096000" cy="457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6" name="Rectangle 5"/>
          <p:cNvSpPr/>
          <p:nvPr/>
        </p:nvSpPr>
        <p:spPr>
          <a:xfrm>
            <a:off x="304800" y="914400"/>
            <a:ext cx="3016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 err="1" smtClean="0">
                <a:latin typeface="+mj-lt"/>
              </a:rPr>
              <a:t>ConservationEvidence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1508" name="AutoShape 4" descr="data:image/jpeg;base64,/9j/4AAQSkZJRgABAQAAAQABAAD/2wCEAAkGBhISERUUExQWFBUWGBgaGBgYFxsYIBwXGh4aGRobHRgaHiceGh4jGhwZIC8gIycpLCwsGh4xNTAqNSYrLCkBCQoKDgwOGg8PGiwkHyQsKSwsLCwsLCwsLCwpLCwpLCwsLCwpLCwpLCwsLCwsLCwsKSwpLCwsKSwsLCwpLCwsLP/AABEIAMIBAwMBIgACEQEDEQH/xAAcAAACAgMBAQAAAAAAAAAAAAAFBgMEAAIHAQj/xABEEAACAQIEAwYDBgQEBQIHAAABAhEDIQAEEjEFQVEGEyJhcYEykaFCUrHB0fAHFCPxM2Jy4RYkQ4KSFWM0U5OistLT/8QAGQEAAwEBAQAAAAAAAAAAAAAAAQIDAAQF/8QAJxEAAgICAgEEAgIDAAAAAAAAAAECEQMhEjFBEyIyYVFxYoEEFEL/2gAMAwEAAhEDEQA/AOhKmNwuJAuNgmO6ziojC42C4304204Fho0Ax7pxIMbE43IaiOMbacbERgZxTjHdgCmvesf8wAX1P5DCyyJdhUW+glpxsBhWPG8zH9RqdP0HyMvii/EiVJfMs4M2BW08oQX98c7/AMqK6LLDIclzVM7Op9CMVc/xyjSBmosxYT+kxjnFauCbF1vYW87RbyxWqVaUmzctzMmw236nlhf9hvwH0V5YXznahBUJpqzrB/xD9rrG/t6YTszxYtVMAEzJnz3Nvi6Tg9WCBNUKo0mwlo5dJB9MB8lVEiAL/aX6yT88S532O4pHhy/iMEw+wMEA3kdYv0t+EtLIGNMQAZaPpbnfljevQOlmJDdBfYwDEgT+97Yr6wdyCYA25dPn9b455TsUn0KTqAZogkSLtbZQLbTY4pZ2sSSq2EmBc3JM3Ji7Te+5xNUQjULCD69bg9N8R5cRUJILE/CT1kYCT7CY2XdaTLpuSOewm5F/r54jLNIJ6kgt9ki8A+uLOZqEqQRBEERB8RmSDPQx9OWJKVFSNJLXYAGNci/M7+KIOww9hKlEsQYvO8TyM7bQOvlgvw6impS91kqyGJ0m0qQJJiPr0GKuUcKCCgiLzZTteeZm1+kb42pU9OxJJJUQSNJFotb7t+frfDJ2zFutw+mj9yGvIJkgCbkHylCDyvIIxAaYCQqqSDE39juABYbjkPPElCozHvHILoG0yecgGZtJMEe/rilXU+IAeJht63tbkOvMjAkjM0TLkFjzMeL+/n9AOuJ1qzOpQWKkatQmFDEEGCJi0kE2jFWhQYK2siCLMbQZI+hBxZqaiJZlm+kINvrF5HpHLEJWnsQq8U4aR3bICQygksLjc6YF4NoPmOuPcvW1kCwSLtsI/LFmnTqGANR8WqQQDADTYcp/AbGMD+I5kn4QNPksT5xNsVjctGCzuQBo0kepmIkX88ZIKqTIMAypBsLCMBsrmyGmYMbCN9th5fu2DFDMakBIg3iDEYSWNxGI6wZZMz0nlbpz/wBsCquXoqQ7KPG2knVAnfflty59cH1VubDp+/UWwp8YyRZtaDwsTqEwA43MbC3TzwcXuddCssVqdEGNNARH/V8v9J/HHmAq0Hj4HPmAT9RjMdHD+QD6cAxuBisc8vrv9MQDigv+hv6frtjusjQQjGtRwokkAeeKh4vSVQWcCcKfGOLZmq57rSqbjWx6fdUQPc4nLIojxg5DhW4iikSbETIv0tbc35YWeK9p6zs9OkBTAAh9QYnmbLJAj3wMFJlnWS88lt1m4v7HG3cgJKahE2vflPncCx6HHNPNKReOJLsp1OLyGlnqu0WZDot0BIv53x531eoFAc0w080GwHS4v5/LFhs0NMQADvA+lsVsxSW76iSI8MwARccp+Z5nbE7Q7NMzw4oC1WrqNiAeYidySfyxWp5+m0+HYAfERuDyEc/wxHncx3pJZblQIFwsQSwgc7C/njbI0KdMhl+KASZIv5CbQeuJSmTbbNa9EByOV4OIEJnxWvO37vfbBVq9MlpcE/6dzBIv9Pb0xCayVFsIKiw29sZTsa7I8sEYWUgG5BPyPocDc2mknQwsCNIBm/6ek7YLZakGXQUDCLHVEHmPr9MAeNUVptIY/CtjJhzeQ3Pl74VO5NE2ZQzRMqQS0REHcSQT1scZRT7w35jkMDcnTq/Eki/+4t0tg1/LkUwBpZpLGdyBciCIMxG2KSjxCR0akjxbAG5G8T9rp5YmqIxCgmCPskeIH8N+WNcxktC+CpqP2gFIsQJAjfnvyGJMsjMRCc51RMTebCTH98LyXgJq76VgnfkNpmT8wOfKMR1uJBVACE+I2g+siIMm07WEYrZuuDC03LFj4rc5v5g4hy7EEJFwpPn1j1i2GSA2T/zgZomJkAXv/lPKCT9cWqebFIsHfVrBZQoBvNiZ8hEb/IYqU3LmQsmTbciD8U2tcTczjIiBpBaRLEHUC3KVOmwJ8j7YolsKCiFtRSBpA0kk7udJn2hTgbm6TlpRdWwENvududsXMzTJpi/iqVDv92T8xtgdnqoSwJBJ0GSD4Yg2vy9IkRjSW9DMnp+IM1OPsyAIIuJk+W0+fli5UYNIOo1JMbEctj58+VgeRxQyuWWqTDaEPgEH4ZuC3NhMmbTzOL602onvG8bIQqtEC09GN/nN7XtGS2TZTzVXMUWCgrpgMACZg3gmLQSduWB9SpqYAyROwEx77YzNMZNuZm877k43ORqIj6xBEQDznzFj/uMXiqAXMhSQGKsqFO1xJ3mZ/c4mpOWJ1L3Y3kkDb4Y5k4G5Rdbrqsogn06T8hbBDI0w1VpaVBhZG833wJ+RkXc0riNPw9Qbg+nP6YWs1mGHiLCx2iLm22/Q4blWSFI5+vptywtZ/IUlqFS5ZRy56vwthcSf4MygcxV6/XHuLq0UIs0DznlbrjMX4/QKR1IdpQLVqSQZ239BPl58xgdW47raC1oaE+ERIkSbGPI7m0YUS7KrKTLrPKIiN+vOMRZYEkFmImTEkgzY2+n7GIOc2tsKVDSMySGB8JYeH1vAkfI+WIs5XemoJbxxLCIPr0AG2KNLNiSBpEHY8/Q8vwxfo58uwQsGJ5a9Nz0PnG2I8mh7ZJleK6t1K+Z5+nkf1x43GnI2AjlF/wC+KmayfeMSoKkE6mkQeljvyiJ3xC66VJYnVO+49cG0w2yZ80QYN977+eJaPiMC7Hkdj5AC+BS581DAvy6fricZ2QBpGq45G3Xaenvgy+gF58vcxpWN95HWBHO3zxUr5cFo1eCASJAt0+fkOe+IKvEjMPExBJ5wZHp/bG2eckDQAAecjcdfz9cIlK6ATU1pj4VG14HO/MmD5G++B9ZyQ4PhIG8Dfzj2vjepRZqf9MwxIN+nPl1wDybPrcE3+Ek8idvfDwjd7NYWpakXTqJjl0JuTI+YxZfMCP6g8JESZ9jPWb4E5Z2FhJgA/e8Nh8uWJf5jUhF9+d4N9p64aWM1FmuETxIhUcjfmLkTzNtv1xTrZowY1G3K3Xy9cbtmjp0tcD87W6YHBmJESY9t/wDaPlgqF9gDVCtpFNiH8W4jUZsRzn4b748pZxFcK0ixBOwkm8nlMD0v1xRy4IDaiXjSbnTKASZFiLDFXMowBYau7LQh3BJuZvyk8sb00wbCzZZ0VmKEGLSbkEAWUHex/cYH0DLAkfFaG6W+nOPTF/JVjoVV1LVZSsPLeG0QTtyEefMHFTi1eqQA8ab9Zk2j0IP4YyuzUe5XNKrGyxJhhzF4+LcTH44mydZtSLI0kgH0U8vl9MC2UGpI1aB13Bt5/excpudaeE7g/X8JnFklYaLvGc0e/VAAfBAkb8438sVc1ltdlUARtNwelh5dOuL60icwlQiVTbn4iraQeYkgQdvpOmRQsxKgmxRzPWZA67ggYEmNVmvDdK85YDaQBcySxkdNr4OtRFUFVEhzGoARLG0RsZU7E8wfMIKQ1E7FRGq8TPl96dvT1ww9n+GOF8ThtTnw7wo5m9jAG3K2Oae2Di2D6XYOobrVY+iC3MfE6/sYNr2NcoA1W5tdR4ZtaGjDN32kBQDbmcBeL5szBNQLG4UkelhM+mG5tllBAZew1NGLNmV6bARPWW8sV04flda93XaoJIZlA0pBAkkmdzY7QN7ibJ4VlayyVYybMXZQ0G48MeeB2YymTy9RQKTMzt9moQukbXPxGZta31dW+wNJFTieTdK7otVhSWAhBubCSbRvimuSpICW8THaR8v35eeCXEso5qg0mIXoxmB7b4lOUV1Ctfqdr4uptGeNNFFeIIAAoUAAD/f3N8Zj2rwuCQtNSBtIJ+uMw3qC+iy/mKKq0tues/pt5DFWpUQeHwkDkNwOoxY4xxNKijRJVZ9rx6RaZ6RvhXz1QljGmGuYGx/v+OOKEXIWg9laOoeFi3Own5gXwU7ukFInV4TIuNuc7SNtsL/COIpTI+MvMybKR5j6xi9QzgLRt6kbfu3L3wJp3Ri9XVkqKwmDeSZN4sYGJ853ZIZ7/eCnnt1H0vivWzE0zFx132jbzwOzAqaUB2F1MQb8jPTbCqPIFE601DeCQoi0QYvuetz7emND/i6r3Auei3AnacR0dQqMreMwbA8yLTIj642p5RybJpEW8UX8NiCPI/MdMUodRJtNNwSwIIJ8ovHuD1/viCoCNf2QkbLYrtcEjyv54ufy5c+Hw6QBa8yRv5c/niDN5dwYlgNMarqIHUkbSOuDFB4keVype4te4m283/XGZngzIWdXXxQzC5B/XG+V4TmI8Cym82A268/bG78OqsggW5kNImdjf0+eDVG4oiosqaiAJNiJjw23B3na2KZph3EAgXtPODB+eN6/Bq1zpeATyO3L0GN8vlCl1BdwPUD09cU+zJbIeM5fQiOqkXPwgwQsTNuRK38z1xVyWXNUgIGLGTCgsY3NgNup2wXrZfMVYUFoiSoNpO9pvYD6YNdlc5WyLTSoq91WoSJYz4oF5QRzA6TOGjVBkrekLHC0COJMqYEX9Y5jof3ePI5eWUMqoRK2m5AIUxsYJN/LHYeLdlMnnUTNKe6VhrqFQASIO/IOGsT64UaHAKUKzAqYvYAk/jt8sJN12BKxYr5wo7A6QFABMWB8X2jufIbX9sTiFMmSdZtciR8jiXt/kkWlTamCPGdV5NxZttpG564SKWaZDuR1H+xxbHCDVtCy0x4o0kZy3XlOx62xXzaKrBBpa86ucCxDDpHQxOBnC88zWE+wnD/2e4vw2qgpZh1d1IARkIvtYuIYxbwmeeNKCTTRkJhpSz1FgKsCI+1DEKP/ABYxO2/TE3D+GNVqtRpkkeEltUXAAJ9ysDpHlj3tg1GlWenlFfuQVMvrlX0sGWGvp8R3vM8omz2Z4oislOVuSI8zBudiPCCPX5TmnVhQ10ezChgdbIZBMNqsOQsIvzx42VrUg2p45yiNUMbk32J9zc9JGjZWpUYnWoEysDVEGxvzIwZy1VtI8WoiJNgfWAccrS7KUhXzHaqrWVqazlnkANpFQx10xHrghlcrmQo7zMBiALiADHqRE88Ga7FEqVNIJVWbbmAf2cAOCcTp1Rq0UzUBJYxcydwQZ0+RmMdEYqQk24qy+mRYkmqoKMBB+ISLG1zz5E89ueh7HZcMKgonUCCYke5XV88MnGM5/wAvSbTJvpCkXESQL7QJkYpUaxaN1NtyDH7OJy9joaL5KxE49w7+XzRPePpMMq2ggi4sLgH8MUqnEhNjjoWc4cK1qoWoBMEpt03/ACwr0+DZYZh9IYBLhXsAeZjoDyO34Uj7xnPijXLZrMMoIUxFrgW5WJxmL/ezcCR6x9IxmL+kiPrMDUMhEstwRZdO3y5YgGXoLINNVKkbAmRzBAmCd9+e2DpNOlSc/FUUWVDEkcoiR6487OZhXmaLIWvqvBm9ydjfHHFuilCevF6TO60aSypIXVMiDfri5lqJrqtQLYdJ3nYnYXgQcVn4Jlv5gqah1d4f6iCSxJ3sbX9RvjonAeF0qNFafgY2Zj1c3JAkxfzxSbSVoHF+RKbJ1p0AfDudXK3pflbF+llHABsw3PPcwfbDvCi4VR5k8/fA7K03fVqBE6oOoi3kd9sT52NQBfhHjQoB4j47wQvMgb7xit2eFKrVbv3ZEBfSRZQom5lSNhPi+WGB6QUAqfh2LE2FptPiMDcz9cLPCKofMEozKpLOpVtK6SCdRHMFTt0OHitGVWFFoKhadRAn+oi7gGBbqRFxbe+Iu1mXJy9PSIQuO8LC2nSwAY7C5H7jDHmM8tKUZWUr9g2PsCBI8x54WuL8eapTqUqSMQ6kMSBueYHKN5J5YEbszaL/AASir0FVCO6CAgIxMTsPCq7bQJ288X8lku7SFCgeUi8dP0jGnZHhr06DJVpOGSCr6gAwi6+GSDBXcdBuDiChxZjmagpAhdKlZ06iAFJEswBMsSOouN8OoKUtvQrf4Rvxfhz1KehXAbeDsY5SBbr7e+JuzGVyqJ3VY1Kdcgs3IGL2IkECIH64mz/FhRJ71b6ioiLgKpm3LxAYBcR47RYhhTAZZAbXuDEiIvsN8bjxlT6NytBWpSpqfB63H49fpthXzWZU1nCBgxKMsNA8tze4nyOC+R4mHYsL/wBMyIk6gRy8xi/wvs2GqAGNaMxBckbEIVjbSdIcdLwbnF3jjxuIkZtP3FzhtTNNlqlBKGtVrgMVcWWqTWYgMDqKkqCLfEYmLj83kNBKuVUz4Q0g7WEN57EemHfgWdoqXy4q0BURjNNDcFrkkMZY3mfPFPiHD/56nVpsFSvT/wANyswOUg7qTM+uJTxtr9DKdM5bmOJU69EpzWCQ0fSPK/vha4hwmoXaqio0x4XEzAAnpsBi/UoV6OaNOumlkJV1ixsTINgwPI8wcXHyblgiEGYLGfhnkbfFzgSYIthla6Da6YN4XwvOVwFp0EHItOgetvyxB/PHLsh2vIsAZWzXPiAEkdMdT7L8OWitwNRAnafc773wTfhFBqmpkWWvtI1Ls2nYsLecYRZLdMHXRyquQ9Ry4IBiZUgSb2bYnG/BeDslemwTWomWNlBKwoPm1/ljqlLjtSlTpPUhqLEU6qGLMX0GxGwJB9Jwa4V2ep5cVaehTTd9Sg7AGSEA5BTMepxVwfQOaa6OWZ/i1Kouks1ODBgkAEWI02mbjEFDPZek0jMAtykhefnuR54be1P8OKNSma1JDUIGo02JLRudL/EecgzPyGELJ0aahoSkd7sDPQjUbi9rHE1FLRuV7GF+09B0ZHdTIiZWfYz7bYBZSrpIZLEGZXb364I9nuzWVNUjuyrAToLMwa4v4iZHkDHlfBHjnZ93rK4MLp0sotsfDEbWMeQFsMoa0FTV0xgWjma+UoVEVSAHmASeVxzixHqJvgbprqCxkyZAXSsR8uXWeeG1OPBKNMUl0aFA0chFoHUdDjZ6FPNJr0AVvvC1xcAnmD59cCeFvYIzS0JeSXONU/qsAsypWCAvKfFJO1/XEdXKhqjt1t+XywUYtTDMSOYCjVY7Xnf5YpBwB6fif39MHDDywTl4RH3fnjMblh0GMx0WiNMpcK4IyHUWa203m0XsLYaeEdng1JmeoHa4WQBJ3gn8sJtTOO24LR0Jw+9m8iX4eI8LEnfr4d56Rjjxxt2zom6WjmnFMi2XzJanTbQSdIAkr5T8UT5284w6ZD+mimrSanUelrCg6tQQEkDq0HoCTpw1p2cRqfi+M31YVu1+dq0VoBkI7tidW8KbH2nT8sXyJNCQe6ATdri093Stya35e+KKZ+vVqEFyij7pvA/zGSCdrdceZhtJIAQLYz4jciYCzHOOXPHmTqM9Ko4ixAEeUzyGIwir6KNsO0D3tKsZuqMY3mJED5/TGZDgLUeEghCapopREiWhio6SPCwgdAbYr9m80yiRckQB1B8sNOZ7QUO4oIWl6tSiCiONXxLDNPLSJbmROOlu0SqmE+M8MTNFqLgToBR4ujGZv/42xyrJ580qOYourawWXcWf4I8wD+eOg9p+JLSzFMaqoDKWJpkCSDpF46DaR1xzXtPxOnTzbVqqEirDFBHIaWM7XAB8yTiUo2NR0D/1HuqtQsARpSZciAFU6o253PkOl+fcX7SqK9Fst9hApLWBYluUj70TPTpcv/xUmaRKYosr1FUagVZSFKyQTcEqSIgi/LERo06rZjKVEO4h1EshKo6n/tNwOloxODcXsz+i3nct37U0zDGm8N4QrHxMwjxTpMQ0qDIlNsBuJdn6tGoyAFouGHMHY+RwVyJzNVKNOsjCpRqeJ9w2lXQEFtw+oH0nbkW7TcIp1zpZ2BCgNp5QSQZ2+cggjyxpZHdjKLF3s9kmSsSwIBQi4jmv++OkdyYR0+Gsqhtvi+E78+fzwo5OglKmFRtV95Bvc/nhp7K50PqoONQMsk9eY/P54vjlcbJTW6L9Dspl6YSsMvSavTUEORpJcCJLAXm9zgfX4q+WzKsyFkqLMLLFQxkqTA2aSMEc1xZ6NXu9JCmBMEgSLGS17+QwsdoKr6tBmozAAKCBI2lm+ytrzc7AYnKdFIwvs87e5nJ5nKjMIfGimDABIuCh6mbjePfHOeF1q71qZ1d0GYkBbyV5EnqScXO0ubZj3bm6tAAGkQvQT1G53HSYxZzPDzSTL1AJ7qNcdGMk+0nAb1TA0r0NPC+LioLjxLMgbyN7G8i1vMRIIJKPmZWQdoYen5c7YUO0mU0t3isUIKyw5keJGM2+HWt/vDoMW+AcVaoFmf6oaoJv4HAcf/c8exxzUMbdp86wqJSBtUgx/pZSvvqBHowx0lXdmZjPdmIsZBFjAjn1xynsvmO+qI1WoAyizMQDG8BiRFzyPLyx1vg9fUtm1DaTN/nuPPHdG+KJsHcD4lrZRPwh55cyAPYDCBxLsplnr1HRipLuYBsbxsbTvzw78VQ06p0wNdidpMk/URha4m5klF8YO8kRaZMRI9cLlvjaBjdOmUezvZ+jRzJZKzO/dmUtAVo07bbGOsHDHXSRaJwudl+FVKdWtWdw/eaQYmQwBMGwAseXTDE5w+J6NPs9FIkERy64t9nM0A9RTuGU/SMU0p6wbEgiNv1wOctSLKCZtB56b2n92w7diotcdqKa76TKgn58/lgLmfhjriZ6oxWqVQfPE5NJUh13ZVGYbpjMWVoT/bGYlTKaLg4ZtK266tvxnnhm4HnEWmlEVE1GqPAWGrR8XwzMSN/PFI1YFxtv+72wsVeKU6PFadRioVqYgkgDXJHVROleuI4Je4M1o7Axj99cKHbZu9puhUHTGk7HVIm/MRIjF3inbXJUqbas1RUxEBw5BO0hZIwo8V/iDknrrodvGyeLu3A8UDdgLTz5Y660yN7K9LhoiGUnncGP0xvneH6V8C7bqFgR+Hng7Uk23+uNalEafaDY8vWccCm07OmhLr8apZZdNR9LgSoUEkCZGw/cDCvwvjlHLVTVFSrU1STTCgKzXguxJNpmAoMjfBH+IeUVcxS0ganU6vUEAH5Thf8A5JKbS3igT5C4+Zicd0Wpxsl8WdL4X/FPLVst3DIf5htVgnhLFiRDSLhdyd4OE7iGXc5xu8B7zSsKYIZQb/8A7ehOBfDkVszlVXwkkEkWjVeLbc/ngt2vRxmhoA1Apoj/AEjCydPiZb2GW4iWK0KIVqi1CUgAadJMQesWjofTA/ifaovrBTRWLeOohI1MsL4gBpaygT0AwJyPFKwDPqgGqCom6keM3idOqwvyGKjOJuYm8k8+uEUbG5cdBvgtHM5lm7qoaRAnvDN25CAbz1vHQ7G/2g4oqtVZWdarDVIHiBjQdcH4gUj0jlGJOAcfUAKoBIt4R5fL988adr6IpvTzIUDvFek8iZYoxpvIG4IO+8ATjKDbtrQjyeCDsdxXMVzVFVy6oF0zeCS03ieQw0ZHP91UVhYqeexHMfK2OfVs/qpIKZ7tgTqNOUuDEeE32J9CPTGp45mVmKzW2nSfxGLxaSoWW2fQ6JRroDOtY2Dkj0MGD73wo8Ry4paTTVFUovIk6lJVtrkwB5ycKHZnjebqU2U5ioQHQqJ0+GYI8IEiOWC+QzQpZaipJB7zOefh/maoUkzPl8sQy000h4aYkHVmM4S25aI2i4n3AB+uHPKUpYhvhexHQ8j6csJPA80O/NnJvBAJuZG/ufph/wCG1gdIJvGzCJj1wszAjtZmiqJQB8bDxGJARZXVfntA6jEHAaqpTq1Z/wAOkFUT8KoDpEcpwG7R8VNfNVQpC0wdIIiTpsd+WrVHLFw5EUMowHxVtInqsz+AwlBGjsdwam9KkHgkorkHq8keu4t5Y6HwvNBnZV+FLD8AB6DHGeF5rMpWqBDCfCmoTp0wAy89l225+vT+xDt3XiMktv7KT+Bx0ptoSSS6Pe0dcGoygEldP1Hp6YWM3w+s7A6gEEmLqZ5SZvz/ANsR/wDEoz2bzNNVZe4qspM/EFYoDa4uhMH/AGxLUyhaYYzbpPz/AF3xLLLXEaEd2WMvV0iLSYkjcxNz+uLS5qD19cBstTqK513BjTebfKfO+CLUhqMEDFcPxFydjVwaoxpmbCbQI/vhb7T0xTr6QT8I398XuHVWaopZixB59cVe29P+sGIMMgvykEyJ8rYpJ0ItgJqINzfHq0ukDzOwm1ziNSeWNmqiCCYB9hP7JxPmh+LF+r2kRWZTqYqzLKkQdJIkTytjzFTiPYp3qs6XVjIg/vnjMDj9lOUTpUNG0X5/uBhN7ecL7+olICajU27sSBLK0wSbTBJueuGjjVdqWWzFWmRqp0qjgsZGpFJEjHLaHbN1qJXZA5RlhdRAhLm5B3JGObDFt2gydHtXLVadIUqlLTVDLTZKilTDnQhvy1ReDtIwDpZd1LUqgKOhKsrcmG4w69q+3a5o0apy3c90yy3eawaYdXI0hBtEi/M4n/iN2dB05ukRIAFUC0oLK/mQfCecR0x2epxkk/JFRtMYexvFXr5ZSXJen4HBO5FwxtuVi/M6sFKxupbVeYsbex/f0wh/w04kwzLIPEtSmSQOqxB+pHuMdGDQbiOY26ekyccWdcZsvB2jmHb99WeCgR3dNATO5ln9NiMLvE6baJGwIDn/AFTHzK/TBPjNcvm8zUaLVGX0CHQv0WfUnGuTyLVeG52rt/Upe60irn5Bz9cdUXxiv6JvbKHZMTn8vOwZifZHP4xh47SUF7ytXB/wqCqsW/qVS9OduS/lhQ7CUwc/TBEwr/PSR+Zw59sP/hakKVmrTUz0C6xy6nEsr96DH4iuMmBkFqxfvHg+QYD33+mKoyneozTGkTtva1+WGejws1eFIFF7kX56mEDnBJFsA6Q0Zd/slqSMv+ZXAgjqCv1kcsVwT20JlQG4XVak6uJgEG+xUGD7WIx1WpkEzChHUFPC4WJGrkfrjnFVE/k8u0jXrrBhP2Sx02/7frh9p9oqVPL0qhJIK6YEG6gSL2w+WTcXQsY+5WKXHeDLlwCquutiWBA0hj4oUixgW35eWAlS59cHeO8eFdNAQwHDAs0mwINhtvheq1YIPnf8MThdbHlV6GrsjWu19vw3/LDbx+jSOUy9Z9Suvf01CsRLMdQkDcEANf8APCR2XzKoaxP3QAOZJkQMFs7mqlVg1X7IhF5Kv6nmefywr7Y0VZJwnJdyoYXPTqcadoO1z0gKYOlyJA5hTaSfs326xipme0QQFU8TgkXFlPn6dMK9Sl3j6nY6pudyfb3thVvbKcktE9NRpkVKK+pYn8DgrluNSlKnVBaHlXAIGjmJYX5HbkcTcEy9OnESxJ+0QPWw/M4J9rCGoU7QRUEeXhOFu5CS41oI00AMk25ny646P2boo1GjUpiAUuJ53/MtjkPBcyXosu5WQB5RIH4jHW+xBP8AJ0wylSAd/Mk/nGOt9ETnGXygocb4iuwfQ6x/7suZ/wC9jhh7qZvI8/qPTC/mc4lbj2eWNQFNFB86Xdg+4diPVcFlymk2Jny29/O3PHHl+RePQu9us7Uy60alFtLFip2MrpJgg2gHbpgBR/iLnWYgih/9Nv8A+mDH8SFbuaJbnV5/6G589sI2TpEszDZYn3NvwOL4viLJbHDL/wARM6GGhMvqnmjn6d4MO2Q4/UzKscyUYINQAUAA3loMzbHJ1MEeuOhcK0rlKlYsR4SsRYmLTbnI6YOTqgRQhZ2hUdmPePBJ0y7WBMi0wLWxRq8LYiGdnHRiT+JwUZoalT5ySx8ot+P0xiNEkbhmP1MYvFKhH2RUOzVcKNOoLyhmAj0BxmL9PtKEAVqOojmKjqD08IMC3TGYF/QKHbtXmmORzQI/6FXmdtDe2OaVeAr/AC7OKi+DUSpMEwEsARcyfxx0TtBl6tajVp0mUFkZdLDfUCN58PrGObZzhOaolqTIGJHw0n1b/wCVbnbaMcGB67Lz/RHxasRTpqOf5Afv2w71OJCpwNjJYrR7ptW4ceC95NzqE+Rxz+rlajB6jjSUF1fwkcgNJuMbZbPVTSq0VBIqaGIA5qZ3/THVOKmv0yMXxY1fwzRu/qVl/wCnS0XMAl2B9yO7+uOljM2mF6kn59enPHI+yeRzYFRqJIEhSsqL7zDepE4LcVz3EEpOarGCNM+Cb2AEX+WObPHlk7LQdRFuswZajFoLs9Q+bMS0e84ZeE5+hT4Q9J28dRK5IEky2qB0Fo3wp5bKB3UMeYAXrhwznDs3Ty9SRQ7tKbSNMnTpv9nfFstJJMWN9i12Ozi0c0HclQEe4BJkgAWHrjoAojO5TMaCWBcFTEHUqiJubGAMc97M5V3qVO7FNiKezjVN9lEGTbDjT05amf6tSiaoEhVKyR0CzAud8TzU5fZo3QO4RmMqq0yz1A6QYFwSDqg2sPQ9cUc5m1pzSDd/llWF1LpZQSWUAm6srNuDBk8jbMtRpIgU1kMc2y5JPv3k/hjatkKVSixpPNSmVLiCoZGMAhSSLEj5Hrh8VcrFn0VRSUZVW7xSwg93pPW4JPkThpyyZPMZLUrFFpkNUUKJUmxJVdxfcflgXl81lVoGi9PUwV11hV+K41Az+4GNezPDSKoKpVKlLlPGrq1ilRCpEjncXAw8XalYslVUa59MkEYU3qM0HSdMDe0yAb4Waw1ELvJFsN/G+L5apQZaVMKYGn+mqxdZEgmOeFXLr4/Y/PCY3rZSS3oZuAcI7yqSsKqnVfpvHoBhi4BWo1adRu7L1dZKEnwlB0E2PO454Uc3nKgygAtrdwxiDC6YUnzkn2PngnwHtEmXpadDMxJM6rR/pJicLK6sa6dAGpTIq1gQQe9qMQd5ZiTiDLXcz97F7iWbFSs1QAjXEjzAAxSCwScG9CNBfKOoDLU+EkkH1xBnuIvUABPhT4R+ZxCXL7nbbEOYcQRN8ZIUYOyAJp1G6tb2F/x+mOs1+JHL8Lq11jVSoVHGrbWqkifcDHLOzdRUogahIGpvImTvtIsPLB3iedqVchm6CqdL5aq6iJPgGogH7QscdDSSQqOfdis2wzZY+JnVtRZgNRZ0JJJsST9T7Y6rTpGOQiOnn53545d/DylOZduS0mB/7mWN7fZOOmrTm4vz58pg7257Y4sz9x0Q6FT+JpbuaMzHen5hGG/WML/Z/LTQqAizho9QLH5/jhj/AIm0T/K0jzFdeWwNOpzG94wM4Cn9Kj/maMVxv2IWXYAyrgsAeZw606hGTroDEaG9iwHW230wiZR4gEAjz/dsOuSOvL1gZ/wmI9RDRPthsgELVRCagPSR7ESP0xvfljNUn5Y81Ri8XoRo00N5YzEw9cZhrFJHzLAnxGTuZMnpecR0RUY/01Zm/wAo/E46HxPP06Sy9+g6+g5euKtHNZioupERFOxcljHosfU4831Povw+xLrZXNnwsKiq0KSZiNxPKJwPr8IrKSsMI5iSPZhbHQK/D8y0/wDMBZ+7Tj6zOBh7K1GPjrn5MfxOGjl/QXETqeVZLh2nrPXfFnMLVel43LKDMFjExYiTvhrq9jFIGiqQdpZQQT6DbFSr2Nrjco9+sfSBGHWWL2DixX4ZlKoYVANIDQGYiznbnJ67YPZ/g3EGJWWqKQSCHVQymLwSCRcC4xKezOYH/S9PEv643Ts5mTEo3/kNvnjSlyd2jKNaBeQ7HsVv/SqrMiojQRYCHFhz68va5lODZtRbLUn82KMf/wA8Xh2QzB+wB5Fl/XHn/D2cX4EcTfwOqi3Uho+eFcr8oNUQ162cpoWNOkgUbaRMdAbj2n64tZSlQ0OTWomuRNgUX7PhPiAYSJPTocVszl88FOsViDvZmtz8sC3yFRfipuI6qwj1tb3wFH7NZ5muG1yWdqlBmNzpqC/oIHywQ7GcRGs0HDjXr8SkgL4TB2jeLyLxgZo/e2PKgw7TaoFoO8Z7NolCswDalEyWmYufz3wmo0MkfeA+ZjBRKzuDcsux8Z352g8jihmcuSwgiB5/oLYbGqVNglt2hk7X0O7RApOlmYsLb7j2lnIHLUcXezfAqNWitRwzHxAgE8j5eX44VHqPUszFgNpYG8XsW/c4sUM06CEqOBaYYrf0B3wrT41Yf+rDXarhNOkEamukEkG5MmxG+3PC9OLNbNMwhnZhvDMTfqATitGNFNKmCRLlxJGIlpTXVOTMoPoTifK/EMeUR/zQPRk/LDomGs9lEFRKSj/M179B84j5Y7BwnJUVRd1CnTB/9wAWJ5NIPrIxyfLS+bgffVRsf3cY6aaQqI1IGLBD+UeYO3vjSn7ijjcTkvYTJpQzOaot8VOp3YDDlSaoo32Pth9R9the2wMxcedhhC4hRrUc6+aSqtQ1S6s+m3hIp+MC8+FSSBc3i+CNLPZ6BCJUHJ0GoEDeDq68jf0xDIuTtDx0qLf8RyTkySZ/qJzm/iH4HAnhVKKVAbbEeovB9Rj3if8ANZoGjVRkFmBFFyDF4BFp33MTuROC2R4RVoqmhVqaNu936DwARMdThlJRjQKtnPKixUcdHYfIkYceGgaYJCyoMkGL25ER9fTCpxfL1ErVe8UqTUc3EDxEsIOxF+Rw+9nV0kuQSvdoJgkdYtv6Yrkl7REtiSJkjyI/8TfHhqYtcbZaWfqKBClhYctagmB0Gr6Ygr0MVjs0jQg4zGgqnGYfQh1KnkaamVQAmJMA8+pxOaYBhQAOkR/bFcVgYmRywOr8SHerRBKEyPF4ZCHSQk3MH8seQtnSwtpPPbHmjf8AdvX54wAncmMbadt8KEwqCI3xvq/f57YzuyFkgx1xozeuCjEh2xikg8iI288aI9sV+ICqyf0WCt1I5fK2GMX2vEwR6T+ziyhAG3L93wi1eE5wnxam/wC8frjWpkMzTUsQ6gbnV+hxTgn5Fsbs9nNEc5ImXAAXYmHYRbp8sbnPZUDS704I2JDfMXk45+17mceaeYw3pIHIZs3X4fIsCQZ8FPf2MA/XEQzWU3XLM0czSWPUk2HrgBTM+YxvVGoRNun7th/TQvIN8UzGX1DvaBFgVqpHxEHZl8J0xET7WvHR4ZlnVQyrDbNGhvpANvl54APlgASWjy/35Y8qZM/en16fPG9Nfk3IM0uD5OnVU6qZYyAjhHk+pkKZ5zjfKdnMs4lUJ+IaWJB3KyL8jcfnheCH4QCxH3QcQ63RpWUYeqn5jGeN/kHP6Gw9msvEHWouJLbbRY+eEl1IJB3Fj6jF+jxTMiAarQepn6mcUq5Jck7kyT5nBjFx7C2n0SURacRkxWJ9D9BGNsu0GDzxHnKY7weai/zxREmOnYjK684rE7Bn9T+z9MOnCK8hy2m9T7UmIDMNuYaDy2xzzsj2ho5Ssj13hSGXbURI3IHIn88OOd4zlmoa6RaoFZDqjuwWBAMlouKYiR57TiMrTsunaE3/AISYklqqHxNJ85JPO15tif8A9ANOmSKrAjcCQI6yG/fPB7+WqVCCAuhX8akF5k2E6hpIsQeduWLKHU5kFIi8yGnpEHb88T5MNIXslwlWyve1mqK5mBr2tYEHczPODOKfEOy7DLirTra2M+ABjqA5pF9iCQRz3PNsr5EMRDLCiDqiDcGCkRExsPK2NqeSUEaF7s/5BAkzNhv7/O+MpNAFXg2TyhQCpNVgf+qrfER/8stA57T15wG/MZqmwp0pCgWpysX0kSOQMSB6+eIv5FlEF4AaQQAIH3TO97ziClRqoqoGNW12YKSwEwdQgD9R0MYzk2HQl/xD4eErUqwI8R0uR95YZQR1Kz/44FUqseE8sN/bPhD1clULRqXxoV8QJUmBtIJEr0vucJvealU9VB+eOvA7iSn2TNkCbjY4zEdPOMogY9x0WTpjzSr5mo1kFNepH63+mC9NRAOnSeYgfiJxqrRtjcXx4zZ1G4P7n98pxBmqBdCodkndliY8pFvliWb8jjdTgBK+RyZpUwgd2UffafabW8uXLEs+X7OPe8F9seTTURqRQOUgYJjYbbfXHhX2xCeJ0VJPeqCfOceDj1BnA1iT5ED57YamayxUQjr++fpGPGNiLxz98Vq/FKUg98ixyswPlH6EYrU+0lIGHKmQsFSx8XMadN/F543Fgs9qdmKPiHiHSGmPSRtjWh2Xog3LP5EgfhGIj2rprVI8TpF4WGU+/wAQjrewxYyXaak7AaSNREExB35g4f3g0bp2aokSAed9X53xRrdk5PhqQAY8QmxiNvMke2CPEOPLSYQBVJ3Aa4i28RJ8zgXxHtEHGjulUSD4vFtztho8xXRXzHZd0nwisVKnSTpBBMeu/mI88eZXi9CmrVe506Quum4khjIMT5ge2K9XiFVzBd/Ldbeg3xtwmiGqFWVamuJ13mJj5THvim62LrwMX/qPdINGkltJ20i8eRid8X6vEKVQghrcwY5WiIt/bFJ8rTIWEG4gwNuk/TEmZ4XRcwQNRETzIF46kevQ9cRbQ9EacHydVyGVCARdZS5m1jeY/c4SO1PCly+YKKSQVDCfMkEfTD3Q4eqSZuDzv/lvhW7dZWGp1JmQykn1lfz+WHg90K0LYE41zouh9R+GNqZ2xpxFvg9/yx0Ikxj7KZKjUp1O8RWqCyFzYczYHDMrAUSrUlKBZ0kKBYbG7Sd7ztOFjse4K1FI5qfx/ScNDVtNonpzEchfl+mOXJ8i8OipQ4tSQCqo0B4JFwZNriQCdxtOCOskgqQQu4gSRsDIFt56WOBtXLUnGjwibgEhbzqMSJBvuCRjVeLJTSNY8MwVGojbnzvO/XGq+jB5alOYZgjRMFgLC3MbY2q5fwg3k+cR6FfxnChnuMUaoWFqA2IYNEG02EyCQLbbYF1s3mFYEVX0/Z0mLDqJgi8YZY7FbHvPV9MAkHUYi5mehH79N8eatK6QBby/QX5/XCnle1VRVAfS08msZ6jkfXFyp2oLeLTBj7LHqDsPQcvfGcGbkir/ABDzDrSpoHZFcnVB3VYgTvpk4UaRBRYsIj5WwQ7V5o1qdNhVeooZviKnTqiBK8jHPoMA8lU8JU7gz8/7Y7MSqKJSey3o88ZjXVjMVpC2xqz2cqB2h2Fz9o4I8KzLkXZj6k4zGY8yXR0IPDlij2kcijYkX5Wx5jMSj2P4FLWeuPVGMxmOxEzZOePTjMZgoB6ii2GjIUFFKQoB6gAH54zGYlkGR5Rqk5imCSQQZBNjvywJ7V2cRaReLYzGYWPaMUKA8H76Y1F2HrjMZiyFYUzv2fJVjyuca8Jc/wAzSueQ9rYzGYmumEvcGQLma4AAAAgC0Tc/M4H5jNOM80OwgwLmwPdzHrjMZhV2MNr8vT8hgD2zX/lAefeL+ePcZhIfJGn8RJpbjEHE/ip+p/LGYzHa+znGDsWf6lT/AEfnhpqnf1OMxmOTJ8joh8RU4/UK5l9JI/pKbGLlgDivRF1x5jMWj0I+ybLqNT2xtRQaTbGYzDAK/FEHdC3I4tZdBoWw2OPMZhvAARxymFHhAEm8CMDU3OMxmOiHROXZvjMZjMEB/9k=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00201"/>
            <a:ext cx="8183878" cy="5114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2793" y="152400"/>
            <a:ext cx="72386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 smtClean="0">
                <a:latin typeface="+mj-lt"/>
              </a:rPr>
              <a:t>2. </a:t>
            </a:r>
            <a:r>
              <a:rPr lang="sv-SE" sz="2400" dirty="0" err="1" smtClean="0">
                <a:latin typeface="+mj-lt"/>
              </a:rPr>
              <a:t>Prescrizioni</a:t>
            </a:r>
            <a:r>
              <a:rPr lang="sv-SE" sz="2400" dirty="0" smtClean="0">
                <a:latin typeface="+mj-lt"/>
              </a:rPr>
              <a:t>: </a:t>
            </a:r>
            <a:r>
              <a:rPr lang="sv-SE" sz="2400" dirty="0" err="1" smtClean="0">
                <a:latin typeface="+mj-lt"/>
              </a:rPr>
              <a:t>Raccolta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delle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informazioni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sull’intervento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1030" name="AutoShape 6" descr="http://juliafoggterrain.files.wordpress.com/2010/09/2.jpg"/>
          <p:cNvSpPr>
            <a:spLocks noChangeAspect="1" noChangeArrowheads="1"/>
          </p:cNvSpPr>
          <p:nvPr/>
        </p:nvSpPr>
        <p:spPr bwMode="auto">
          <a:xfrm>
            <a:off x="63500" y="-136525"/>
            <a:ext cx="6096000" cy="457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1508" name="AutoShape 4" descr="data:image/jpeg;base64,/9j/4AAQSkZJRgABAQAAAQABAAD/2wCEAAkGBhISERUUExQWFBUWGBgaGBgYFxsYIBwXGh4aGRobHRgaHiceGh4jGhwZIC8gIycpLCwsGh4xNTAqNSYrLCkBCQoKDgwOGg8PGiwkHyQsKSwsLCwsLCwsLCwpLCwpLCwsLCwpLCwpLCwsLCwsLCwsKSwpLCwsKSwsLCwpLCwsLP/AABEIAMIBAwMBIgACEQEDEQH/xAAcAAACAgMBAQAAAAAAAAAAAAAFBgMEAAIHAQj/xABEEAACAQIEAwYDBgQEBQIHAAABAhEDIQAEEjEFQVEGEyJhcYEykaFCUrHB0fAHFCPxM2Jy4RYkQ4KSFWM0U5OistLT/8QAGQEAAwEBAQAAAAAAAAAAAAAAAQIDAAQF/8QAJxEAAgICAgEEAgIDAAAAAAAAAAECEQMhEjFBEyIyYVFxYoEEFEL/2gAMAwEAAhEDEQA/AOhKmNwuJAuNgmO6ziojC42C4304204Fho0Ax7pxIMbE43IaiOMbacbERgZxTjHdgCmvesf8wAX1P5DCyyJdhUW+glpxsBhWPG8zH9RqdP0HyMvii/EiVJfMs4M2BW08oQX98c7/AMqK6LLDIclzVM7Op9CMVc/xyjSBmosxYT+kxjnFauCbF1vYW87RbyxWqVaUmzctzMmw236nlhf9hvwH0V5YXznahBUJpqzrB/xD9rrG/t6YTszxYtVMAEzJnz3Nvi6Tg9WCBNUKo0mwlo5dJB9MB8lVEiAL/aX6yT88S532O4pHhy/iMEw+wMEA3kdYv0t+EtLIGNMQAZaPpbnfljevQOlmJDdBfYwDEgT+97Yr6wdyCYA25dPn9b455TsUn0KTqAZogkSLtbZQLbTY4pZ2sSSq2EmBc3JM3Ji7Te+5xNUQjULCD69bg9N8R5cRUJILE/CT1kYCT7CY2XdaTLpuSOewm5F/r54jLNIJ6kgt9ki8A+uLOZqEqQRBEERB8RmSDPQx9OWJKVFSNJLXYAGNci/M7+KIOww9hKlEsQYvO8TyM7bQOvlgvw6impS91kqyGJ0m0qQJJiPr0GKuUcKCCgiLzZTteeZm1+kb42pU9OxJJJUQSNJFotb7t+frfDJ2zFutw+mj9yGvIJkgCbkHylCDyvIIxAaYCQqqSDE39juABYbjkPPElCozHvHILoG0yecgGZtJMEe/rilXU+IAeJht63tbkOvMjAkjM0TLkFjzMeL+/n9AOuJ1qzOpQWKkatQmFDEEGCJi0kE2jFWhQYK2siCLMbQZI+hBxZqaiJZlm+kINvrF5HpHLEJWnsQq8U4aR3bICQygksLjc6YF4NoPmOuPcvW1kCwSLtsI/LFmnTqGANR8WqQQDADTYcp/AbGMD+I5kn4QNPksT5xNsVjctGCzuQBo0kepmIkX88ZIKqTIMAypBsLCMBsrmyGmYMbCN9th5fu2DFDMakBIg3iDEYSWNxGI6wZZMz0nlbpz/wBsCquXoqQ7KPG2knVAnfflty59cH1VubDp+/UWwp8YyRZtaDwsTqEwA43MbC3TzwcXuddCssVqdEGNNARH/V8v9J/HHmAq0Hj4HPmAT9RjMdHD+QD6cAxuBisc8vrv9MQDigv+hv6frtjusjQQjGtRwokkAeeKh4vSVQWcCcKfGOLZmq57rSqbjWx6fdUQPc4nLIojxg5DhW4iikSbETIv0tbc35YWeK9p6zs9OkBTAAh9QYnmbLJAj3wMFJlnWS88lt1m4v7HG3cgJKahE2vflPncCx6HHNPNKReOJLsp1OLyGlnqu0WZDot0BIv53x531eoFAc0w080GwHS4v5/LFhs0NMQADvA+lsVsxSW76iSI8MwARccp+Z5nbE7Q7NMzw4oC1WrqNiAeYidySfyxWp5+m0+HYAfERuDyEc/wxHncx3pJZblQIFwsQSwgc7C/njbI0KdMhl+KASZIv5CbQeuJSmTbbNa9EByOV4OIEJnxWvO37vfbBVq9MlpcE/6dzBIv9Pb0xCayVFsIKiw29sZTsa7I8sEYWUgG5BPyPocDc2mknQwsCNIBm/6ek7YLZakGXQUDCLHVEHmPr9MAeNUVptIY/CtjJhzeQ3Pl74VO5NE2ZQzRMqQS0REHcSQT1scZRT7w35jkMDcnTq/Eki/+4t0tg1/LkUwBpZpLGdyBciCIMxG2KSjxCR0akjxbAG5G8T9rp5YmqIxCgmCPskeIH8N+WNcxktC+CpqP2gFIsQJAjfnvyGJMsjMRCc51RMTebCTH98LyXgJq76VgnfkNpmT8wOfKMR1uJBVACE+I2g+siIMm07WEYrZuuDC03LFj4rc5v5g4hy7EEJFwpPn1j1i2GSA2T/zgZomJkAXv/lPKCT9cWqebFIsHfVrBZQoBvNiZ8hEb/IYqU3LmQsmTbciD8U2tcTczjIiBpBaRLEHUC3KVOmwJ8j7YolsKCiFtRSBpA0kk7udJn2hTgbm6TlpRdWwENvududsXMzTJpi/iqVDv92T8xtgdnqoSwJBJ0GSD4Yg2vy9IkRjSW9DMnp+IM1OPsyAIIuJk+W0+fli5UYNIOo1JMbEctj58+VgeRxQyuWWqTDaEPgEH4ZuC3NhMmbTzOL602onvG8bIQqtEC09GN/nN7XtGS2TZTzVXMUWCgrpgMACZg3gmLQSduWB9SpqYAyROwEx77YzNMZNuZm877k43ORqIj6xBEQDznzFj/uMXiqAXMhSQGKsqFO1xJ3mZ/c4mpOWJ1L3Y3kkDb4Y5k4G5Rdbrqsogn06T8hbBDI0w1VpaVBhZG833wJ+RkXc0riNPw9Qbg+nP6YWs1mGHiLCx2iLm22/Q4blWSFI5+vptywtZ/IUlqFS5ZRy56vwthcSf4MygcxV6/XHuLq0UIs0DznlbrjMX4/QKR1IdpQLVqSQZ239BPl58xgdW47raC1oaE+ERIkSbGPI7m0YUS7KrKTLrPKIiN+vOMRZYEkFmImTEkgzY2+n7GIOc2tsKVDSMySGB8JYeH1vAkfI+WIs5XemoJbxxLCIPr0AG2KNLNiSBpEHY8/Q8vwxfo58uwQsGJ5a9Nz0PnG2I8mh7ZJleK6t1K+Z5+nkf1x43GnI2AjlF/wC+KmayfeMSoKkE6mkQeljvyiJ3xC66VJYnVO+49cG0w2yZ80QYN977+eJaPiMC7Hkdj5AC+BS581DAvy6fricZ2QBpGq45G3Xaenvgy+gF58vcxpWN95HWBHO3zxUr5cFo1eCASJAt0+fkOe+IKvEjMPExBJ5wZHp/bG2eckDQAAecjcdfz9cIlK6ATU1pj4VG14HO/MmD5G++B9ZyQ4PhIG8Dfzj2vjepRZqf9MwxIN+nPl1wDybPrcE3+Ek8idvfDwjd7NYWpakXTqJjl0JuTI+YxZfMCP6g8JESZ9jPWb4E5Z2FhJgA/e8Nh8uWJf5jUhF9+d4N9p64aWM1FmuETxIhUcjfmLkTzNtv1xTrZowY1G3K3Xy9cbtmjp0tcD87W6YHBmJESY9t/wDaPlgqF9gDVCtpFNiH8W4jUZsRzn4b748pZxFcK0ixBOwkm8nlMD0v1xRy4IDaiXjSbnTKASZFiLDFXMowBYau7LQh3BJuZvyk8sb00wbCzZZ0VmKEGLSbkEAWUHex/cYH0DLAkfFaG6W+nOPTF/JVjoVV1LVZSsPLeG0QTtyEefMHFTi1eqQA8ab9Zk2j0IP4YyuzUe5XNKrGyxJhhzF4+LcTH44mydZtSLI0kgH0U8vl9MC2UGpI1aB13Bt5/excpudaeE7g/X8JnFklYaLvGc0e/VAAfBAkb8438sVc1ltdlUARtNwelh5dOuL60icwlQiVTbn4iraQeYkgQdvpOmRQsxKgmxRzPWZA67ggYEmNVmvDdK85YDaQBcySxkdNr4OtRFUFVEhzGoARLG0RsZU7E8wfMIKQ1E7FRGq8TPl96dvT1ww9n+GOF8ThtTnw7wo5m9jAG3K2Oae2Di2D6XYOobrVY+iC3MfE6/sYNr2NcoA1W5tdR4ZtaGjDN32kBQDbmcBeL5szBNQLG4UkelhM+mG5tllBAZew1NGLNmV6bARPWW8sV04flda93XaoJIZlA0pBAkkmdzY7QN7ibJ4VlayyVYybMXZQ0G48MeeB2YymTy9RQKTMzt9moQukbXPxGZta31dW+wNJFTieTdK7otVhSWAhBubCSbRvimuSpICW8THaR8v35eeCXEso5qg0mIXoxmB7b4lOUV1Ctfqdr4uptGeNNFFeIIAAoUAAD/f3N8Zj2rwuCQtNSBtIJ+uMw3qC+iy/mKKq0tues/pt5DFWpUQeHwkDkNwOoxY4xxNKijRJVZ9rx6RaZ6RvhXz1QljGmGuYGx/v+OOKEXIWg9laOoeFi3Own5gXwU7ukFInV4TIuNuc7SNtsL/COIpTI+MvMybKR5j6xi9QzgLRt6kbfu3L3wJp3Ri9XVkqKwmDeSZN4sYGJ853ZIZ7/eCnnt1H0vivWzE0zFx132jbzwOzAqaUB2F1MQb8jPTbCqPIFE601DeCQoi0QYvuetz7emND/i6r3Auei3AnacR0dQqMreMwbA8yLTIj642p5RybJpEW8UX8NiCPI/MdMUodRJtNNwSwIIJ8ovHuD1/viCoCNf2QkbLYrtcEjyv54ufy5c+Hw6QBa8yRv5c/niDN5dwYlgNMarqIHUkbSOuDFB4keVype4te4m283/XGZngzIWdXXxQzC5B/XG+V4TmI8Cym82A268/bG78OqsggW5kNImdjf0+eDVG4oiosqaiAJNiJjw23B3na2KZph3EAgXtPODB+eN6/Bq1zpeATyO3L0GN8vlCl1BdwPUD09cU+zJbIeM5fQiOqkXPwgwQsTNuRK38z1xVyWXNUgIGLGTCgsY3NgNup2wXrZfMVYUFoiSoNpO9pvYD6YNdlc5WyLTSoq91WoSJYz4oF5QRzA6TOGjVBkrekLHC0COJMqYEX9Y5jof3ePI5eWUMqoRK2m5AIUxsYJN/LHYeLdlMnnUTNKe6VhrqFQASIO/IOGsT64UaHAKUKzAqYvYAk/jt8sJN12BKxYr5wo7A6QFABMWB8X2jufIbX9sTiFMmSdZtciR8jiXt/kkWlTamCPGdV5NxZttpG564SKWaZDuR1H+xxbHCDVtCy0x4o0kZy3XlOx62xXzaKrBBpa86ucCxDDpHQxOBnC88zWE+wnD/2e4vw2qgpZh1d1IARkIvtYuIYxbwmeeNKCTTRkJhpSz1FgKsCI+1DEKP/ABYxO2/TE3D+GNVqtRpkkeEltUXAAJ9ysDpHlj3tg1GlWenlFfuQVMvrlX0sGWGvp8R3vM8omz2Z4oislOVuSI8zBudiPCCPX5TmnVhQ10ezChgdbIZBMNqsOQsIvzx42VrUg2p45yiNUMbk32J9zc9JGjZWpUYnWoEysDVEGxvzIwZy1VtI8WoiJNgfWAccrS7KUhXzHaqrWVqazlnkANpFQx10xHrghlcrmQo7zMBiALiADHqRE88Ga7FEqVNIJVWbbmAf2cAOCcTp1Rq0UzUBJYxcydwQZ0+RmMdEYqQk24qy+mRYkmqoKMBB+ISLG1zz5E89ueh7HZcMKgonUCCYke5XV88MnGM5/wAvSbTJvpCkXESQL7QJkYpUaxaN1NtyDH7OJy9joaL5KxE49w7+XzRPePpMMq2ggi4sLgH8MUqnEhNjjoWc4cK1qoWoBMEpt03/ACwr0+DZYZh9IYBLhXsAeZjoDyO34Uj7xnPijXLZrMMoIUxFrgW5WJxmL/ezcCR6x9IxmL+kiPrMDUMhEstwRZdO3y5YgGXoLINNVKkbAmRzBAmCd9+e2DpNOlSc/FUUWVDEkcoiR6487OZhXmaLIWvqvBm9ydjfHHFuilCevF6TO60aSypIXVMiDfri5lqJrqtQLYdJ3nYnYXgQcVn4Jlv5gqah1d4f6iCSxJ3sbX9RvjonAeF0qNFafgY2Zj1c3JAkxfzxSbSVoHF+RKbJ1p0AfDudXK3pflbF+llHABsw3PPcwfbDvCi4VR5k8/fA7K03fVqBE6oOoi3kd9sT52NQBfhHjQoB4j47wQvMgb7xit2eFKrVbv3ZEBfSRZQom5lSNhPi+WGB6QUAqfh2LE2FptPiMDcz9cLPCKofMEozKpLOpVtK6SCdRHMFTt0OHitGVWFFoKhadRAn+oi7gGBbqRFxbe+Iu1mXJy9PSIQuO8LC2nSwAY7C5H7jDHmM8tKUZWUr9g2PsCBI8x54WuL8eapTqUqSMQ6kMSBueYHKN5J5YEbszaL/AASir0FVCO6CAgIxMTsPCq7bQJ288X8lku7SFCgeUi8dP0jGnZHhr06DJVpOGSCr6gAwi6+GSDBXcdBuDiChxZjmagpAhdKlZ06iAFJEswBMsSOouN8OoKUtvQrf4Rvxfhz1KehXAbeDsY5SBbr7e+JuzGVyqJ3VY1Kdcgs3IGL2IkECIH64mz/FhRJ71b6ioiLgKpm3LxAYBcR47RYhhTAZZAbXuDEiIvsN8bjxlT6NytBWpSpqfB63H49fpthXzWZU1nCBgxKMsNA8tze4nyOC+R4mHYsL/wBMyIk6gRy8xi/wvs2GqAGNaMxBckbEIVjbSdIcdLwbnF3jjxuIkZtP3FzhtTNNlqlBKGtVrgMVcWWqTWYgMDqKkqCLfEYmLj83kNBKuVUz4Q0g7WEN57EemHfgWdoqXy4q0BURjNNDcFrkkMZY3mfPFPiHD/56nVpsFSvT/wANyswOUg7qTM+uJTxtr9DKdM5bmOJU69EpzWCQ0fSPK/vha4hwmoXaqio0x4XEzAAnpsBi/UoV6OaNOumlkJV1ixsTINgwPI8wcXHyblgiEGYLGfhnkbfFzgSYIthla6Da6YN4XwvOVwFp0EHItOgetvyxB/PHLsh2vIsAZWzXPiAEkdMdT7L8OWitwNRAnafc773wTfhFBqmpkWWvtI1Ls2nYsLecYRZLdMHXRyquQ9Ry4IBiZUgSb2bYnG/BeDslemwTWomWNlBKwoPm1/ljqlLjtSlTpPUhqLEU6qGLMX0GxGwJB9Jwa4V2ep5cVaehTTd9Sg7AGSEA5BTMepxVwfQOaa6OWZ/i1Kouks1ODBgkAEWI02mbjEFDPZek0jMAtykhefnuR54be1P8OKNSma1JDUIGo02JLRudL/EecgzPyGELJ0aahoSkd7sDPQjUbi9rHE1FLRuV7GF+09B0ZHdTIiZWfYz7bYBZSrpIZLEGZXb364I9nuzWVNUjuyrAToLMwa4v4iZHkDHlfBHjnZ93rK4MLp0sotsfDEbWMeQFsMoa0FTV0xgWjma+UoVEVSAHmASeVxzixHqJvgbprqCxkyZAXSsR8uXWeeG1OPBKNMUl0aFA0chFoHUdDjZ6FPNJr0AVvvC1xcAnmD59cCeFvYIzS0JeSXONU/qsAsypWCAvKfFJO1/XEdXKhqjt1t+XywUYtTDMSOYCjVY7Xnf5YpBwB6fif39MHDDywTl4RH3fnjMblh0GMx0WiNMpcK4IyHUWa203m0XsLYaeEdng1JmeoHa4WQBJ3gn8sJtTOO24LR0Jw+9m8iX4eI8LEnfr4d56Rjjxxt2zom6WjmnFMi2XzJanTbQSdIAkr5T8UT5284w6ZD+mimrSanUelrCg6tQQEkDq0HoCTpw1p2cRqfi+M31YVu1+dq0VoBkI7tidW8KbH2nT8sXyJNCQe6ATdri093Stya35e+KKZ+vVqEFyij7pvA/zGSCdrdceZhtJIAQLYz4jciYCzHOOXPHmTqM9Ko4ixAEeUzyGIwir6KNsO0D3tKsZuqMY3mJED5/TGZDgLUeEghCapopREiWhio6SPCwgdAbYr9m80yiRckQB1B8sNOZ7QUO4oIWl6tSiCiONXxLDNPLSJbmROOlu0SqmE+M8MTNFqLgToBR4ujGZv/42xyrJ580qOYourawWXcWf4I8wD+eOg9p+JLSzFMaqoDKWJpkCSDpF46DaR1xzXtPxOnTzbVqqEirDFBHIaWM7XAB8yTiUo2NR0D/1HuqtQsARpSZciAFU6o253PkOl+fcX7SqK9Fst9hApLWBYluUj70TPTpcv/xUmaRKYosr1FUagVZSFKyQTcEqSIgi/LERo06rZjKVEO4h1EshKo6n/tNwOloxODcXsz+i3nct37U0zDGm8N4QrHxMwjxTpMQ0qDIlNsBuJdn6tGoyAFouGHMHY+RwVyJzNVKNOsjCpRqeJ9w2lXQEFtw+oH0nbkW7TcIp1zpZ2BCgNp5QSQZ2+cggjyxpZHdjKLF3s9kmSsSwIBQi4jmv++OkdyYR0+Gsqhtvi+E78+fzwo5OglKmFRtV95Bvc/nhp7K50PqoONQMsk9eY/P54vjlcbJTW6L9Dspl6YSsMvSavTUEORpJcCJLAXm9zgfX4q+WzKsyFkqLMLLFQxkqTA2aSMEc1xZ6NXu9JCmBMEgSLGS17+QwsdoKr6tBmozAAKCBI2lm+ytrzc7AYnKdFIwvs87e5nJ5nKjMIfGimDABIuCh6mbjePfHOeF1q71qZ1d0GYkBbyV5EnqScXO0ubZj3bm6tAAGkQvQT1G53HSYxZzPDzSTL1AJ7qNcdGMk+0nAb1TA0r0NPC+LioLjxLMgbyN7G8i1vMRIIJKPmZWQdoYen5c7YUO0mU0t3isUIKyw5keJGM2+HWt/vDoMW+AcVaoFmf6oaoJv4HAcf/c8exxzUMbdp86wqJSBtUgx/pZSvvqBHowx0lXdmZjPdmIsZBFjAjn1xynsvmO+qI1WoAyizMQDG8BiRFzyPLyx1vg9fUtm1DaTN/nuPPHdG+KJsHcD4lrZRPwh55cyAPYDCBxLsplnr1HRipLuYBsbxsbTvzw78VQ06p0wNdidpMk/URha4m5klF8YO8kRaZMRI9cLlvjaBjdOmUezvZ+jRzJZKzO/dmUtAVo07bbGOsHDHXSRaJwudl+FVKdWtWdw/eaQYmQwBMGwAseXTDE5w+J6NPs9FIkERy64t9nM0A9RTuGU/SMU0p6wbEgiNv1wOctSLKCZtB56b2n92w7diotcdqKa76TKgn58/lgLmfhjriZ6oxWqVQfPE5NJUh13ZVGYbpjMWVoT/bGYlTKaLg4ZtK266tvxnnhm4HnEWmlEVE1GqPAWGrR8XwzMSN/PFI1YFxtv+72wsVeKU6PFadRioVqYgkgDXJHVROleuI4Je4M1o7Axj99cKHbZu9puhUHTGk7HVIm/MRIjF3inbXJUqbas1RUxEBw5BO0hZIwo8V/iDknrrodvGyeLu3A8UDdgLTz5Y660yN7K9LhoiGUnncGP0xvneH6V8C7bqFgR+Hng7Uk23+uNalEafaDY8vWccCm07OmhLr8apZZdNR9LgSoUEkCZGw/cDCvwvjlHLVTVFSrU1STTCgKzXguxJNpmAoMjfBH+IeUVcxS0ganU6vUEAH5Thf8A5JKbS3igT5C4+Zicd0Wpxsl8WdL4X/FPLVst3DIf5htVgnhLFiRDSLhdyd4OE7iGXc5xu8B7zSsKYIZQb/8A7ehOBfDkVszlVXwkkEkWjVeLbc/ngt2vRxmhoA1Apoj/AEjCydPiZb2GW4iWK0KIVqi1CUgAadJMQesWjofTA/ifaovrBTRWLeOohI1MsL4gBpaygT0AwJyPFKwDPqgGqCom6keM3idOqwvyGKjOJuYm8k8+uEUbG5cdBvgtHM5lm7qoaRAnvDN25CAbz1vHQ7G/2g4oqtVZWdarDVIHiBjQdcH4gUj0jlGJOAcfUAKoBIt4R5fL988adr6IpvTzIUDvFek8iZYoxpvIG4IO+8ATjKDbtrQjyeCDsdxXMVzVFVy6oF0zeCS03ieQw0ZHP91UVhYqeexHMfK2OfVs/qpIKZ7tgTqNOUuDEeE32J9CPTGp45mVmKzW2nSfxGLxaSoWW2fQ6JRroDOtY2Dkj0MGD73wo8Ry4paTTVFUovIk6lJVtrkwB5ycKHZnjebqU2U5ioQHQqJ0+GYI8IEiOWC+QzQpZaipJB7zOefh/maoUkzPl8sQy000h4aYkHVmM4S25aI2i4n3AB+uHPKUpYhvhexHQ8j6csJPA80O/NnJvBAJuZG/ufph/wCG1gdIJvGzCJj1wszAjtZmiqJQB8bDxGJARZXVfntA6jEHAaqpTq1Z/wAOkFUT8KoDpEcpwG7R8VNfNVQpC0wdIIiTpsd+WrVHLFw5EUMowHxVtInqsz+AwlBGjsdwam9KkHgkorkHq8keu4t5Y6HwvNBnZV+FLD8AB6DHGeF5rMpWqBDCfCmoTp0wAy89l225+vT+xDt3XiMktv7KT+Bx0ptoSSS6Pe0dcGoygEldP1Hp6YWM3w+s7A6gEEmLqZ5SZvz/ANsR/wDEoz2bzNNVZe4qspM/EFYoDa4uhMH/AGxLUyhaYYzbpPz/AF3xLLLXEaEd2WMvV0iLSYkjcxNz+uLS5qD19cBstTqK513BjTebfKfO+CLUhqMEDFcPxFydjVwaoxpmbCbQI/vhb7T0xTr6QT8I398XuHVWaopZixB59cVe29P+sGIMMgvykEyJ8rYpJ0ItgJqINzfHq0ukDzOwm1ziNSeWNmqiCCYB9hP7JxPmh+LF+r2kRWZTqYqzLKkQdJIkTytjzFTiPYp3qs6XVjIg/vnjMDj9lOUTpUNG0X5/uBhN7ecL7+olICajU27sSBLK0wSbTBJueuGjjVdqWWzFWmRqp0qjgsZGpFJEjHLaHbN1qJXZA5RlhdRAhLm5B3JGObDFt2gydHtXLVadIUqlLTVDLTZKilTDnQhvy1ReDtIwDpZd1LUqgKOhKsrcmG4w69q+3a5o0apy3c90yy3eawaYdXI0hBtEi/M4n/iN2dB05ukRIAFUC0oLK/mQfCecR0x2epxkk/JFRtMYexvFXr5ZSXJen4HBO5FwxtuVi/M6sFKxupbVeYsbex/f0wh/w04kwzLIPEtSmSQOqxB+pHuMdGDQbiOY26ekyccWdcZsvB2jmHb99WeCgR3dNATO5ln9NiMLvE6baJGwIDn/AFTHzK/TBPjNcvm8zUaLVGX0CHQv0WfUnGuTyLVeG52rt/Upe60irn5Bz9cdUXxiv6JvbKHZMTn8vOwZifZHP4xh47SUF7ytXB/wqCqsW/qVS9OduS/lhQ7CUwc/TBEwr/PSR+Zw59sP/hakKVmrTUz0C6xy6nEsr96DH4iuMmBkFqxfvHg+QYD33+mKoyneozTGkTtva1+WGejws1eFIFF7kX56mEDnBJFsA6Q0Zd/slqSMv+ZXAgjqCv1kcsVwT20JlQG4XVak6uJgEG+xUGD7WIx1WpkEzChHUFPC4WJGrkfrjnFVE/k8u0jXrrBhP2Sx02/7frh9p9oqVPL0qhJIK6YEG6gSL2w+WTcXQsY+5WKXHeDLlwCquutiWBA0hj4oUixgW35eWAlS59cHeO8eFdNAQwHDAs0mwINhtvheq1YIPnf8MThdbHlV6GrsjWu19vw3/LDbx+jSOUy9Z9Suvf01CsRLMdQkDcEANf8APCR2XzKoaxP3QAOZJkQMFs7mqlVg1X7IhF5Kv6nmefywr7Y0VZJwnJdyoYXPTqcadoO1z0gKYOlyJA5hTaSfs326xipme0QQFU8TgkXFlPn6dMK9Sl3j6nY6pudyfb3thVvbKcktE9NRpkVKK+pYn8DgrluNSlKnVBaHlXAIGjmJYX5HbkcTcEy9OnESxJ+0QPWw/M4J9rCGoU7QRUEeXhOFu5CS41oI00AMk25ny646P2boo1GjUpiAUuJ53/MtjkPBcyXosu5WQB5RIH4jHW+xBP8AJ0wylSAd/Mk/nGOt9ETnGXygocb4iuwfQ6x/7suZ/wC9jhh7qZvI8/qPTC/mc4lbj2eWNQFNFB86Xdg+4diPVcFlymk2Jny29/O3PHHl+RePQu9us7Uy60alFtLFip2MrpJgg2gHbpgBR/iLnWYgih/9Nv8A+mDH8SFbuaJbnV5/6G589sI2TpEszDZYn3NvwOL4viLJbHDL/wARM6GGhMvqnmjn6d4MO2Q4/UzKscyUYINQAUAA3loMzbHJ1MEeuOhcK0rlKlYsR4SsRYmLTbnI6YOTqgRQhZ2hUdmPePBJ0y7WBMi0wLWxRq8LYiGdnHRiT+JwUZoalT5ySx8ot+P0xiNEkbhmP1MYvFKhH2RUOzVcKNOoLyhmAj0BxmL9PtKEAVqOojmKjqD08IMC3TGYF/QKHbtXmmORzQI/6FXmdtDe2OaVeAr/AC7OKi+DUSpMEwEsARcyfxx0TtBl6tajVp0mUFkZdLDfUCN58PrGObZzhOaolqTIGJHw0n1b/wCVbnbaMcGB67Lz/RHxasRTpqOf5Afv2w71OJCpwNjJYrR7ptW4ceC95NzqE+Rxz+rlajB6jjSUF1fwkcgNJuMbZbPVTSq0VBIqaGIA5qZ3/THVOKmv0yMXxY1fwzRu/qVl/wCnS0XMAl2B9yO7+uOljM2mF6kn59enPHI+yeRzYFRqJIEhSsqL7zDepE4LcVz3EEpOarGCNM+Cb2AEX+WObPHlk7LQdRFuswZajFoLs9Q+bMS0e84ZeE5+hT4Q9J28dRK5IEky2qB0Fo3wp5bKB3UMeYAXrhwznDs3Ty9SRQ7tKbSNMnTpv9nfFstJJMWN9i12Ozi0c0HclQEe4BJkgAWHrjoAojO5TMaCWBcFTEHUqiJubGAMc97M5V3qVO7FNiKezjVN9lEGTbDjT05amf6tSiaoEhVKyR0CzAud8TzU5fZo3QO4RmMqq0yz1A6QYFwSDqg2sPQ9cUc5m1pzSDd/llWF1LpZQSWUAm6srNuDBk8jbMtRpIgU1kMc2y5JPv3k/hjatkKVSixpPNSmVLiCoZGMAhSSLEj5Hrh8VcrFn0VRSUZVW7xSwg93pPW4JPkThpyyZPMZLUrFFpkNUUKJUmxJVdxfcflgXl81lVoGi9PUwV11hV+K41Az+4GNezPDSKoKpVKlLlPGrq1ilRCpEjncXAw8XalYslVUa59MkEYU3qM0HSdMDe0yAb4Waw1ELvJFsN/G+L5apQZaVMKYGn+mqxdZEgmOeFXLr4/Y/PCY3rZSS3oZuAcI7yqSsKqnVfpvHoBhi4BWo1adRu7L1dZKEnwlB0E2PO454Uc3nKgygAtrdwxiDC6YUnzkn2PngnwHtEmXpadDMxJM6rR/pJicLK6sa6dAGpTIq1gQQe9qMQd5ZiTiDLXcz97F7iWbFSs1QAjXEjzAAxSCwScG9CNBfKOoDLU+EkkH1xBnuIvUABPhT4R+ZxCXL7nbbEOYcQRN8ZIUYOyAJp1G6tb2F/x+mOs1+JHL8Lq11jVSoVHGrbWqkifcDHLOzdRUogahIGpvImTvtIsPLB3iedqVchm6CqdL5aq6iJPgGogH7QscdDSSQqOfdis2wzZY+JnVtRZgNRZ0JJJsST9T7Y6rTpGOQiOnn53545d/DylOZduS0mB/7mWN7fZOOmrTm4vz58pg7257Y4sz9x0Q6FT+JpbuaMzHen5hGG/WML/Z/LTQqAizho9QLH5/jhj/AIm0T/K0jzFdeWwNOpzG94wM4Cn9Kj/maMVxv2IWXYAyrgsAeZw606hGTroDEaG9iwHW230wiZR4gEAjz/dsOuSOvL1gZ/wmI9RDRPthsgELVRCagPSR7ESP0xvfljNUn5Y81Ri8XoRo00N5YzEw9cZhrFJHzLAnxGTuZMnpecR0RUY/01Zm/wAo/E46HxPP06Sy9+g6+g5euKtHNZioupERFOxcljHosfU4831Povw+xLrZXNnwsKiq0KSZiNxPKJwPr8IrKSsMI5iSPZhbHQK/D8y0/wDMBZ+7Tj6zOBh7K1GPjrn5MfxOGjl/QXETqeVZLh2nrPXfFnMLVel43LKDMFjExYiTvhrq9jFIGiqQdpZQQT6DbFSr2Nrjco9+sfSBGHWWL2DixX4ZlKoYVANIDQGYiznbnJ67YPZ/g3EGJWWqKQSCHVQymLwSCRcC4xKezOYH/S9PEv643Ts5mTEo3/kNvnjSlyd2jKNaBeQ7HsVv/SqrMiojQRYCHFhz68va5lODZtRbLUn82KMf/wA8Xh2QzB+wB5Fl/XHn/D2cX4EcTfwOqi3Uho+eFcr8oNUQ162cpoWNOkgUbaRMdAbj2n64tZSlQ0OTWomuRNgUX7PhPiAYSJPTocVszl88FOsViDvZmtz8sC3yFRfipuI6qwj1tb3wFH7NZ5muG1yWdqlBmNzpqC/oIHywQ7GcRGs0HDjXr8SkgL4TB2jeLyLxgZo/e2PKgw7TaoFoO8Z7NolCswDalEyWmYufz3wmo0MkfeA+ZjBRKzuDcsux8Z352g8jihmcuSwgiB5/oLYbGqVNglt2hk7X0O7RApOlmYsLb7j2lnIHLUcXezfAqNWitRwzHxAgE8j5eX44VHqPUszFgNpYG8XsW/c4sUM06CEqOBaYYrf0B3wrT41Yf+rDXarhNOkEamukEkG5MmxG+3PC9OLNbNMwhnZhvDMTfqATitGNFNKmCRLlxJGIlpTXVOTMoPoTifK/EMeUR/zQPRk/LDomGs9lEFRKSj/M179B84j5Y7BwnJUVRd1CnTB/9wAWJ5NIPrIxyfLS+bgffVRsf3cY6aaQqI1IGLBD+UeYO3vjSn7ijjcTkvYTJpQzOaot8VOp3YDDlSaoo32Pth9R9the2wMxcedhhC4hRrUc6+aSqtQ1S6s+m3hIp+MC8+FSSBc3i+CNLPZ6BCJUHJ0GoEDeDq68jf0xDIuTtDx0qLf8RyTkySZ/qJzm/iH4HAnhVKKVAbbEeovB9Rj3if8ANZoGjVRkFmBFFyDF4BFp33MTuROC2R4RVoqmhVqaNu936DwARMdThlJRjQKtnPKixUcdHYfIkYceGgaYJCyoMkGL25ER9fTCpxfL1ErVe8UqTUc3EDxEsIOxF+Rw+9nV0kuQSvdoJgkdYtv6Yrkl7REtiSJkjyI/8TfHhqYtcbZaWfqKBClhYctagmB0Gr6Ygr0MVjs0jQg4zGgqnGYfQh1KnkaamVQAmJMA8+pxOaYBhQAOkR/bFcVgYmRywOr8SHerRBKEyPF4ZCHSQk3MH8seQtnSwtpPPbHmjf8AdvX54wAncmMbadt8KEwqCI3xvq/f57YzuyFkgx1xozeuCjEh2xikg8iI288aI9sV+ICqyf0WCt1I5fK2GMX2vEwR6T+ziyhAG3L93wi1eE5wnxam/wC8frjWpkMzTUsQ6gbnV+hxTgn5Fsbs9nNEc5ImXAAXYmHYRbp8sbnPZUDS704I2JDfMXk45+17mceaeYw3pIHIZs3X4fIsCQZ8FPf2MA/XEQzWU3XLM0czSWPUk2HrgBTM+YxvVGoRNun7th/TQvIN8UzGX1DvaBFgVqpHxEHZl8J0xET7WvHR4ZlnVQyrDbNGhvpANvl54APlgASWjy/35Y8qZM/en16fPG9Nfk3IM0uD5OnVU6qZYyAjhHk+pkKZ5zjfKdnMs4lUJ+IaWJB3KyL8jcfnheCH4QCxH3QcQ63RpWUYeqn5jGeN/kHP6Gw9msvEHWouJLbbRY+eEl1IJB3Fj6jF+jxTMiAarQepn6mcUq5Jck7kyT5nBjFx7C2n0SURacRkxWJ9D9BGNsu0GDzxHnKY7weai/zxREmOnYjK684rE7Bn9T+z9MOnCK8hy2m9T7UmIDMNuYaDy2xzzsj2ho5Ssj13hSGXbURI3IHIn88OOd4zlmoa6RaoFZDqjuwWBAMlouKYiR57TiMrTsunaE3/AISYklqqHxNJ85JPO15tif8A9ANOmSKrAjcCQI6yG/fPB7+WqVCCAuhX8akF5k2E6hpIsQeduWLKHU5kFIi8yGnpEHb88T5MNIXslwlWyve1mqK5mBr2tYEHczPODOKfEOy7DLirTra2M+ABjqA5pF9iCQRz3PNsr5EMRDLCiDqiDcGCkRExsPK2NqeSUEaF7s/5BAkzNhv7/O+MpNAFXg2TyhQCpNVgf+qrfER/8stA57T15wG/MZqmwp0pCgWpysX0kSOQMSB6+eIv5FlEF4AaQQAIH3TO97ziClRqoqoGNW12YKSwEwdQgD9R0MYzk2HQl/xD4eErUqwI8R0uR95YZQR1Kz/44FUqseE8sN/bPhD1clULRqXxoV8QJUmBtIJEr0vucJvealU9VB+eOvA7iSn2TNkCbjY4zEdPOMogY9x0WTpjzSr5mo1kFNepH63+mC9NRAOnSeYgfiJxqrRtjcXx4zZ1G4P7n98pxBmqBdCodkndliY8pFvliWb8jjdTgBK+RyZpUwgd2UffafabW8uXLEs+X7OPe8F9seTTURqRQOUgYJjYbbfXHhX2xCeJ0VJPeqCfOceDj1BnA1iT5ED57YamayxUQjr++fpGPGNiLxz98Vq/FKUg98ixyswPlH6EYrU+0lIGHKmQsFSx8XMadN/F543Fgs9qdmKPiHiHSGmPSRtjWh2Xog3LP5EgfhGIj2rprVI8TpF4WGU+/wAQjrewxYyXaak7AaSNREExB35g4f3g0bp2aokSAed9X53xRrdk5PhqQAY8QmxiNvMke2CPEOPLSYQBVJ3Aa4i28RJ8zgXxHtEHGjulUSD4vFtztho8xXRXzHZd0nwisVKnSTpBBMeu/mI88eZXi9CmrVe506Quum4khjIMT5ge2K9XiFVzBd/Ldbeg3xtwmiGqFWVamuJ13mJj5THvim62LrwMX/qPdINGkltJ20i8eRid8X6vEKVQghrcwY5WiIt/bFJ8rTIWEG4gwNuk/TEmZ4XRcwQNRETzIF46kevQ9cRbQ9EacHydVyGVCARdZS5m1jeY/c4SO1PCly+YKKSQVDCfMkEfTD3Q4eqSZuDzv/lvhW7dZWGp1JmQykn1lfz+WHg90K0LYE41zouh9R+GNqZ2xpxFvg9/yx0Ikxj7KZKjUp1O8RWqCyFzYczYHDMrAUSrUlKBZ0kKBYbG7Sd7ztOFjse4K1FI5qfx/ScNDVtNonpzEchfl+mOXJ8i8OipQ4tSQCqo0B4JFwZNriQCdxtOCOskgqQQu4gSRsDIFt56WOBtXLUnGjwibgEhbzqMSJBvuCRjVeLJTSNY8MwVGojbnzvO/XGq+jB5alOYZgjRMFgLC3MbY2q5fwg3k+cR6FfxnChnuMUaoWFqA2IYNEG02EyCQLbbYF1s3mFYEVX0/Z0mLDqJgi8YZY7FbHvPV9MAkHUYi5mehH79N8eatK6QBby/QX5/XCnle1VRVAfS08msZ6jkfXFyp2oLeLTBj7LHqDsPQcvfGcGbkir/ABDzDrSpoHZFcnVB3VYgTvpk4UaRBRYsIj5WwQ7V5o1qdNhVeooZviKnTqiBK8jHPoMA8lU8JU7gz8/7Y7MSqKJSey3o88ZjXVjMVpC2xqz2cqB2h2Fz9o4I8KzLkXZj6k4zGY8yXR0IPDlij2kcijYkX5Wx5jMSj2P4FLWeuPVGMxmOxEzZOePTjMZgoB6ii2GjIUFFKQoB6gAH54zGYlkGR5Rqk5imCSQQZBNjvywJ7V2cRaReLYzGYWPaMUKA8H76Y1F2HrjMZiyFYUzv2fJVjyuca8Jc/wAzSueQ9rYzGYmumEvcGQLma4AAAAgC0Tc/M4H5jNOM80OwgwLmwPdzHrjMZhV2MNr8vT8hgD2zX/lAefeL+ePcZhIfJGn8RJpbjEHE/ip+p/LGYzHa+znGDsWf6lT/AEfnhpqnf1OMxmOTJ8joh8RU4/UK5l9JI/pKbGLlgDivRF1x5jMWj0I+ybLqNT2xtRQaTbGYzDAK/FEHdC3I4tZdBoWw2OPMZhvAARxymFHhAEm8CMDU3OMxmOiHROXZvjMZjMEB/9k="/>
          <p:cNvSpPr>
            <a:spLocks noChangeAspect="1" noChangeArrowheads="1"/>
          </p:cNvSpPr>
          <p:nvPr/>
        </p:nvSpPr>
        <p:spPr bwMode="auto">
          <a:xfrm>
            <a:off x="1447800" y="-923926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295400"/>
            <a:ext cx="8849446" cy="4377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52400" y="152400"/>
            <a:ext cx="3016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 err="1" smtClean="0">
                <a:latin typeface="+mj-lt"/>
              </a:rPr>
              <a:t>Conservation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Evidence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1030" name="AutoShape 6" descr="http://juliafoggterrain.files.wordpress.com/2010/09/2.jpg"/>
          <p:cNvSpPr>
            <a:spLocks noChangeAspect="1" noChangeArrowheads="1"/>
          </p:cNvSpPr>
          <p:nvPr/>
        </p:nvSpPr>
        <p:spPr bwMode="auto">
          <a:xfrm>
            <a:off x="63500" y="-136525"/>
            <a:ext cx="6096000" cy="457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1508" name="AutoShape 4" descr="data:image/jpeg;base64,/9j/4AAQSkZJRgABAQAAAQABAAD/2wCEAAkGBhISERUUExQWFBUWGBgaGBgYFxsYIBwXGh4aGRobHRgaHiceGh4jGhwZIC8gIycpLCwsGh4xNTAqNSYrLCkBCQoKDgwOGg8PGiwkHyQsKSwsLCwsLCwsLCwpLCwpLCwsLCwpLCwpLCwsLCwsLCwsKSwpLCwsKSwsLCwpLCwsLP/AABEIAMIBAwMBIgACEQEDEQH/xAAcAAACAgMBAQAAAAAAAAAAAAAFBgMEAAIHAQj/xABEEAACAQIEAwYDBgQEBQIHAAABAhEDIQAEEjEFQVEGEyJhcYEykaFCUrHB0fAHFCPxM2Jy4RYkQ4KSFWM0U5OistLT/8QAGQEAAwEBAQAAAAAAAAAAAAAAAQIDAAQF/8QAJxEAAgICAgEEAgIDAAAAAAAAAAECEQMhEjFBEyIyYVFxYoEEFEL/2gAMAwEAAhEDEQA/AOhKmNwuJAuNgmO6ziojC42C4304204Fho0Ax7pxIMbE43IaiOMbacbERgZxTjHdgCmvesf8wAX1P5DCyyJdhUW+glpxsBhWPG8zH9RqdP0HyMvii/EiVJfMs4M2BW08oQX98c7/AMqK6LLDIclzVM7Op9CMVc/xyjSBmosxYT+kxjnFauCbF1vYW87RbyxWqVaUmzctzMmw236nlhf9hvwH0V5YXznahBUJpqzrB/xD9rrG/t6YTszxYtVMAEzJnz3Nvi6Tg9WCBNUKo0mwlo5dJB9MB8lVEiAL/aX6yT88S532O4pHhy/iMEw+wMEA3kdYv0t+EtLIGNMQAZaPpbnfljevQOlmJDdBfYwDEgT+97Yr6wdyCYA25dPn9b455TsUn0KTqAZogkSLtbZQLbTY4pZ2sSSq2EmBc3JM3Ji7Te+5xNUQjULCD69bg9N8R5cRUJILE/CT1kYCT7CY2XdaTLpuSOewm5F/r54jLNIJ6kgt9ki8A+uLOZqEqQRBEERB8RmSDPQx9OWJKVFSNJLXYAGNci/M7+KIOww9hKlEsQYvO8TyM7bQOvlgvw6impS91kqyGJ0m0qQJJiPr0GKuUcKCCgiLzZTteeZm1+kb42pU9OxJJJUQSNJFotb7t+frfDJ2zFutw+mj9yGvIJkgCbkHylCDyvIIxAaYCQqqSDE39juABYbjkPPElCozHvHILoG0yecgGZtJMEe/rilXU+IAeJht63tbkOvMjAkjM0TLkFjzMeL+/n9AOuJ1qzOpQWKkatQmFDEEGCJi0kE2jFWhQYK2siCLMbQZI+hBxZqaiJZlm+kINvrF5HpHLEJWnsQq8U4aR3bICQygksLjc6YF4NoPmOuPcvW1kCwSLtsI/LFmnTqGANR8WqQQDADTYcp/AbGMD+I5kn4QNPksT5xNsVjctGCzuQBo0kepmIkX88ZIKqTIMAypBsLCMBsrmyGmYMbCN9th5fu2DFDMakBIg3iDEYSWNxGI6wZZMz0nlbpz/wBsCquXoqQ7KPG2knVAnfflty59cH1VubDp+/UWwp8YyRZtaDwsTqEwA43MbC3TzwcXuddCssVqdEGNNARH/V8v9J/HHmAq0Hj4HPmAT9RjMdHD+QD6cAxuBisc8vrv9MQDigv+hv6frtjusjQQjGtRwokkAeeKh4vSVQWcCcKfGOLZmq57rSqbjWx6fdUQPc4nLIojxg5DhW4iikSbETIv0tbc35YWeK9p6zs9OkBTAAh9QYnmbLJAj3wMFJlnWS88lt1m4v7HG3cgJKahE2vflPncCx6HHNPNKReOJLsp1OLyGlnqu0WZDot0BIv53x531eoFAc0w080GwHS4v5/LFhs0NMQADvA+lsVsxSW76iSI8MwARccp+Z5nbE7Q7NMzw4oC1WrqNiAeYidySfyxWp5+m0+HYAfERuDyEc/wxHncx3pJZblQIFwsQSwgc7C/njbI0KdMhl+KASZIv5CbQeuJSmTbbNa9EByOV4OIEJnxWvO37vfbBVq9MlpcE/6dzBIv9Pb0xCayVFsIKiw29sZTsa7I8sEYWUgG5BPyPocDc2mknQwsCNIBm/6ek7YLZakGXQUDCLHVEHmPr9MAeNUVptIY/CtjJhzeQ3Pl74VO5NE2ZQzRMqQS0REHcSQT1scZRT7w35jkMDcnTq/Eki/+4t0tg1/LkUwBpZpLGdyBciCIMxG2KSjxCR0akjxbAG5G8T9rp5YmqIxCgmCPskeIH8N+WNcxktC+CpqP2gFIsQJAjfnvyGJMsjMRCc51RMTebCTH98LyXgJq76VgnfkNpmT8wOfKMR1uJBVACE+I2g+siIMm07WEYrZuuDC03LFj4rc5v5g4hy7EEJFwpPn1j1i2GSA2T/zgZomJkAXv/lPKCT9cWqebFIsHfVrBZQoBvNiZ8hEb/IYqU3LmQsmTbciD8U2tcTczjIiBpBaRLEHUC3KVOmwJ8j7YolsKCiFtRSBpA0kk7udJn2hTgbm6TlpRdWwENvududsXMzTJpi/iqVDv92T8xtgdnqoSwJBJ0GSD4Yg2vy9IkRjSW9DMnp+IM1OPsyAIIuJk+W0+fli5UYNIOo1JMbEctj58+VgeRxQyuWWqTDaEPgEH4ZuC3NhMmbTzOL602onvG8bIQqtEC09GN/nN7XtGS2TZTzVXMUWCgrpgMACZg3gmLQSduWB9SpqYAyROwEx77YzNMZNuZm877k43ORqIj6xBEQDznzFj/uMXiqAXMhSQGKsqFO1xJ3mZ/c4mpOWJ1L3Y3kkDb4Y5k4G5Rdbrqsogn06T8hbBDI0w1VpaVBhZG833wJ+RkXc0riNPw9Qbg+nP6YWs1mGHiLCx2iLm22/Q4blWSFI5+vptywtZ/IUlqFS5ZRy56vwthcSf4MygcxV6/XHuLq0UIs0DznlbrjMX4/QKR1IdpQLVqSQZ239BPl58xgdW47raC1oaE+ERIkSbGPI7m0YUS7KrKTLrPKIiN+vOMRZYEkFmImTEkgzY2+n7GIOc2tsKVDSMySGB8JYeH1vAkfI+WIs5XemoJbxxLCIPr0AG2KNLNiSBpEHY8/Q8vwxfo58uwQsGJ5a9Nz0PnG2I8mh7ZJleK6t1K+Z5+nkf1x43GnI2AjlF/wC+KmayfeMSoKkE6mkQeljvyiJ3xC66VJYnVO+49cG0w2yZ80QYN977+eJaPiMC7Hkdj5AC+BS581DAvy6fricZ2QBpGq45G3Xaenvgy+gF58vcxpWN95HWBHO3zxUr5cFo1eCASJAt0+fkOe+IKvEjMPExBJ5wZHp/bG2eckDQAAecjcdfz9cIlK6ATU1pj4VG14HO/MmD5G++B9ZyQ4PhIG8Dfzj2vjepRZqf9MwxIN+nPl1wDybPrcE3+Ek8idvfDwjd7NYWpakXTqJjl0JuTI+YxZfMCP6g8JESZ9jPWb4E5Z2FhJgA/e8Nh8uWJf5jUhF9+d4N9p64aWM1FmuETxIhUcjfmLkTzNtv1xTrZowY1G3K3Xy9cbtmjp0tcD87W6YHBmJESY9t/wDaPlgqF9gDVCtpFNiH8W4jUZsRzn4b748pZxFcK0ixBOwkm8nlMD0v1xRy4IDaiXjSbnTKASZFiLDFXMowBYau7LQh3BJuZvyk8sb00wbCzZZ0VmKEGLSbkEAWUHex/cYH0DLAkfFaG6W+nOPTF/JVjoVV1LVZSsPLeG0QTtyEefMHFTi1eqQA8ab9Zk2j0IP4YyuzUe5XNKrGyxJhhzF4+LcTH44mydZtSLI0kgH0U8vl9MC2UGpI1aB13Bt5/excpudaeE7g/X8JnFklYaLvGc0e/VAAfBAkb8438sVc1ltdlUARtNwelh5dOuL60icwlQiVTbn4iraQeYkgQdvpOmRQsxKgmxRzPWZA67ggYEmNVmvDdK85YDaQBcySxkdNr4OtRFUFVEhzGoARLG0RsZU7E8wfMIKQ1E7FRGq8TPl96dvT1ww9n+GOF8ThtTnw7wo5m9jAG3K2Oae2Di2D6XYOobrVY+iC3MfE6/sYNr2NcoA1W5tdR4ZtaGjDN32kBQDbmcBeL5szBNQLG4UkelhM+mG5tllBAZew1NGLNmV6bARPWW8sV04flda93XaoJIZlA0pBAkkmdzY7QN7ibJ4VlayyVYybMXZQ0G48MeeB2YymTy9RQKTMzt9moQukbXPxGZta31dW+wNJFTieTdK7otVhSWAhBubCSbRvimuSpICW8THaR8v35eeCXEso5qg0mIXoxmB7b4lOUV1Ctfqdr4uptGeNNFFeIIAAoUAAD/f3N8Zj2rwuCQtNSBtIJ+uMw3qC+iy/mKKq0tues/pt5DFWpUQeHwkDkNwOoxY4xxNKijRJVZ9rx6RaZ6RvhXz1QljGmGuYGx/v+OOKEXIWg9laOoeFi3Own5gXwU7ukFInV4TIuNuc7SNtsL/COIpTI+MvMybKR5j6xi9QzgLRt6kbfu3L3wJp3Ri9XVkqKwmDeSZN4sYGJ853ZIZ7/eCnnt1H0vivWzE0zFx132jbzwOzAqaUB2F1MQb8jPTbCqPIFE601DeCQoi0QYvuetz7emND/i6r3Auei3AnacR0dQqMreMwbA8yLTIj642p5RybJpEW8UX8NiCPI/MdMUodRJtNNwSwIIJ8ovHuD1/viCoCNf2QkbLYrtcEjyv54ufy5c+Hw6QBa8yRv5c/niDN5dwYlgNMarqIHUkbSOuDFB4keVype4te4m283/XGZngzIWdXXxQzC5B/XG+V4TmI8Cym82A268/bG78OqsggW5kNImdjf0+eDVG4oiosqaiAJNiJjw23B3na2KZph3EAgXtPODB+eN6/Bq1zpeATyO3L0GN8vlCl1BdwPUD09cU+zJbIeM5fQiOqkXPwgwQsTNuRK38z1xVyWXNUgIGLGTCgsY3NgNup2wXrZfMVYUFoiSoNpO9pvYD6YNdlc5WyLTSoq91WoSJYz4oF5QRzA6TOGjVBkrekLHC0COJMqYEX9Y5jof3ePI5eWUMqoRK2m5AIUxsYJN/LHYeLdlMnnUTNKe6VhrqFQASIO/IOGsT64UaHAKUKzAqYvYAk/jt8sJN12BKxYr5wo7A6QFABMWB8X2jufIbX9sTiFMmSdZtciR8jiXt/kkWlTamCPGdV5NxZttpG564SKWaZDuR1H+xxbHCDVtCy0x4o0kZy3XlOx62xXzaKrBBpa86ucCxDDpHQxOBnC88zWE+wnD/2e4vw2qgpZh1d1IARkIvtYuIYxbwmeeNKCTTRkJhpSz1FgKsCI+1DEKP/ABYxO2/TE3D+GNVqtRpkkeEltUXAAJ9ysDpHlj3tg1GlWenlFfuQVMvrlX0sGWGvp8R3vM8omz2Z4oislOVuSI8zBudiPCCPX5TmnVhQ10ezChgdbIZBMNqsOQsIvzx42VrUg2p45yiNUMbk32J9zc9JGjZWpUYnWoEysDVEGxvzIwZy1VtI8WoiJNgfWAccrS7KUhXzHaqrWVqazlnkANpFQx10xHrghlcrmQo7zMBiALiADHqRE88Ga7FEqVNIJVWbbmAf2cAOCcTp1Rq0UzUBJYxcydwQZ0+RmMdEYqQk24qy+mRYkmqoKMBB+ISLG1zz5E89ueh7HZcMKgonUCCYke5XV88MnGM5/wAvSbTJvpCkXESQL7QJkYpUaxaN1NtyDH7OJy9joaL5KxE49w7+XzRPePpMMq2ggi4sLgH8MUqnEhNjjoWc4cK1qoWoBMEpt03/ACwr0+DZYZh9IYBLhXsAeZjoDyO34Uj7xnPijXLZrMMoIUxFrgW5WJxmL/ezcCR6x9IxmL+kiPrMDUMhEstwRZdO3y5YgGXoLINNVKkbAmRzBAmCd9+e2DpNOlSc/FUUWVDEkcoiR6487OZhXmaLIWvqvBm9ydjfHHFuilCevF6TO60aSypIXVMiDfri5lqJrqtQLYdJ3nYnYXgQcVn4Jlv5gqah1d4f6iCSxJ3sbX9RvjonAeF0qNFafgY2Zj1c3JAkxfzxSbSVoHF+RKbJ1p0AfDudXK3pflbF+llHABsw3PPcwfbDvCi4VR5k8/fA7K03fVqBE6oOoi3kd9sT52NQBfhHjQoB4j47wQvMgb7xit2eFKrVbv3ZEBfSRZQom5lSNhPi+WGB6QUAqfh2LE2FptPiMDcz9cLPCKofMEozKpLOpVtK6SCdRHMFTt0OHitGVWFFoKhadRAn+oi7gGBbqRFxbe+Iu1mXJy9PSIQuO8LC2nSwAY7C5H7jDHmM8tKUZWUr9g2PsCBI8x54WuL8eapTqUqSMQ6kMSBueYHKN5J5YEbszaL/AASir0FVCO6CAgIxMTsPCq7bQJ288X8lku7SFCgeUi8dP0jGnZHhr06DJVpOGSCr6gAwi6+GSDBXcdBuDiChxZjmagpAhdKlZ06iAFJEswBMsSOouN8OoKUtvQrf4Rvxfhz1KehXAbeDsY5SBbr7e+JuzGVyqJ3VY1Kdcgs3IGL2IkECIH64mz/FhRJ71b6ioiLgKpm3LxAYBcR47RYhhTAZZAbXuDEiIvsN8bjxlT6NytBWpSpqfB63H49fpthXzWZU1nCBgxKMsNA8tze4nyOC+R4mHYsL/wBMyIk6gRy8xi/wvs2GqAGNaMxBckbEIVjbSdIcdLwbnF3jjxuIkZtP3FzhtTNNlqlBKGtVrgMVcWWqTWYgMDqKkqCLfEYmLj83kNBKuVUz4Q0g7WEN57EemHfgWdoqXy4q0BURjNNDcFrkkMZY3mfPFPiHD/56nVpsFSvT/wANyswOUg7qTM+uJTxtr9DKdM5bmOJU69EpzWCQ0fSPK/vha4hwmoXaqio0x4XEzAAnpsBi/UoV6OaNOumlkJV1ixsTINgwPI8wcXHyblgiEGYLGfhnkbfFzgSYIthla6Da6YN4XwvOVwFp0EHItOgetvyxB/PHLsh2vIsAZWzXPiAEkdMdT7L8OWitwNRAnafc773wTfhFBqmpkWWvtI1Ls2nYsLecYRZLdMHXRyquQ9Ry4IBiZUgSb2bYnG/BeDslemwTWomWNlBKwoPm1/ljqlLjtSlTpPUhqLEU6qGLMX0GxGwJB9Jwa4V2ep5cVaehTTd9Sg7AGSEA5BTMepxVwfQOaa6OWZ/i1Kouks1ODBgkAEWI02mbjEFDPZek0jMAtykhefnuR54be1P8OKNSma1JDUIGo02JLRudL/EecgzPyGELJ0aahoSkd7sDPQjUbi9rHE1FLRuV7GF+09B0ZHdTIiZWfYz7bYBZSrpIZLEGZXb364I9nuzWVNUjuyrAToLMwa4v4iZHkDHlfBHjnZ93rK4MLp0sotsfDEbWMeQFsMoa0FTV0xgWjma+UoVEVSAHmASeVxzixHqJvgbprqCxkyZAXSsR8uXWeeG1OPBKNMUl0aFA0chFoHUdDjZ6FPNJr0AVvvC1xcAnmD59cCeFvYIzS0JeSXONU/qsAsypWCAvKfFJO1/XEdXKhqjt1t+XywUYtTDMSOYCjVY7Xnf5YpBwB6fif39MHDDywTl4RH3fnjMblh0GMx0WiNMpcK4IyHUWa203m0XsLYaeEdng1JmeoHa4WQBJ3gn8sJtTOO24LR0Jw+9m8iX4eI8LEnfr4d56Rjjxxt2zom6WjmnFMi2XzJanTbQSdIAkr5T8UT5284w6ZD+mimrSanUelrCg6tQQEkDq0HoCTpw1p2cRqfi+M31YVu1+dq0VoBkI7tidW8KbH2nT8sXyJNCQe6ATdri093Stya35e+KKZ+vVqEFyij7pvA/zGSCdrdceZhtJIAQLYz4jciYCzHOOXPHmTqM9Ko4ixAEeUzyGIwir6KNsO0D3tKsZuqMY3mJED5/TGZDgLUeEghCapopREiWhio6SPCwgdAbYr9m80yiRckQB1B8sNOZ7QUO4oIWl6tSiCiONXxLDNPLSJbmROOlu0SqmE+M8MTNFqLgToBR4ujGZv/42xyrJ580qOYourawWXcWf4I8wD+eOg9p+JLSzFMaqoDKWJpkCSDpF46DaR1xzXtPxOnTzbVqqEirDFBHIaWM7XAB8yTiUo2NR0D/1HuqtQsARpSZciAFU6o253PkOl+fcX7SqK9Fst9hApLWBYluUj70TPTpcv/xUmaRKYosr1FUagVZSFKyQTcEqSIgi/LERo06rZjKVEO4h1EshKo6n/tNwOloxODcXsz+i3nct37U0zDGm8N4QrHxMwjxTpMQ0qDIlNsBuJdn6tGoyAFouGHMHY+RwVyJzNVKNOsjCpRqeJ9w2lXQEFtw+oH0nbkW7TcIp1zpZ2BCgNp5QSQZ2+cggjyxpZHdjKLF3s9kmSsSwIBQi4jmv++OkdyYR0+Gsqhtvi+E78+fzwo5OglKmFRtV95Bvc/nhp7K50PqoONQMsk9eY/P54vjlcbJTW6L9Dspl6YSsMvSavTUEORpJcCJLAXm9zgfX4q+WzKsyFkqLMLLFQxkqTA2aSMEc1xZ6NXu9JCmBMEgSLGS17+QwsdoKr6tBmozAAKCBI2lm+ytrzc7AYnKdFIwvs87e5nJ5nKjMIfGimDABIuCh6mbjePfHOeF1q71qZ1d0GYkBbyV5EnqScXO0ubZj3bm6tAAGkQvQT1G53HSYxZzPDzSTL1AJ7qNcdGMk+0nAb1TA0r0NPC+LioLjxLMgbyN7G8i1vMRIIJKPmZWQdoYen5c7YUO0mU0t3isUIKyw5keJGM2+HWt/vDoMW+AcVaoFmf6oaoJv4HAcf/c8exxzUMbdp86wqJSBtUgx/pZSvvqBHowx0lXdmZjPdmIsZBFjAjn1xynsvmO+qI1WoAyizMQDG8BiRFzyPLyx1vg9fUtm1DaTN/nuPPHdG+KJsHcD4lrZRPwh55cyAPYDCBxLsplnr1HRipLuYBsbxsbTvzw78VQ06p0wNdidpMk/URha4m5klF8YO8kRaZMRI9cLlvjaBjdOmUezvZ+jRzJZKzO/dmUtAVo07bbGOsHDHXSRaJwudl+FVKdWtWdw/eaQYmQwBMGwAseXTDE5w+J6NPs9FIkERy64t9nM0A9RTuGU/SMU0p6wbEgiNv1wOctSLKCZtB56b2n92w7diotcdqKa76TKgn58/lgLmfhjriZ6oxWqVQfPE5NJUh13ZVGYbpjMWVoT/bGYlTKaLg4ZtK266tvxnnhm4HnEWmlEVE1GqPAWGrR8XwzMSN/PFI1YFxtv+72wsVeKU6PFadRioVqYgkgDXJHVROleuI4Je4M1o7Axj99cKHbZu9puhUHTGk7HVIm/MRIjF3inbXJUqbas1RUxEBw5BO0hZIwo8V/iDknrrodvGyeLu3A8UDdgLTz5Y660yN7K9LhoiGUnncGP0xvneH6V8C7bqFgR+Hng7Uk23+uNalEafaDY8vWccCm07OmhLr8apZZdNR9LgSoUEkCZGw/cDCvwvjlHLVTVFSrU1STTCgKzXguxJNpmAoMjfBH+IeUVcxS0ganU6vUEAH5Thf8A5JKbS3igT5C4+Zicd0Wpxsl8WdL4X/FPLVst3DIf5htVgnhLFiRDSLhdyd4OE7iGXc5xu8B7zSsKYIZQb/8A7ehOBfDkVszlVXwkkEkWjVeLbc/ngt2vRxmhoA1Apoj/AEjCydPiZb2GW4iWK0KIVqi1CUgAadJMQesWjofTA/ifaovrBTRWLeOohI1MsL4gBpaygT0AwJyPFKwDPqgGqCom6keM3idOqwvyGKjOJuYm8k8+uEUbG5cdBvgtHM5lm7qoaRAnvDN25CAbz1vHQ7G/2g4oqtVZWdarDVIHiBjQdcH4gUj0jlGJOAcfUAKoBIt4R5fL988adr6IpvTzIUDvFek8iZYoxpvIG4IO+8ATjKDbtrQjyeCDsdxXMVzVFVy6oF0zeCS03ieQw0ZHP91UVhYqeexHMfK2OfVs/qpIKZ7tgTqNOUuDEeE32J9CPTGp45mVmKzW2nSfxGLxaSoWW2fQ6JRroDOtY2Dkj0MGD73wo8Ry4paTTVFUovIk6lJVtrkwB5ycKHZnjebqU2U5ioQHQqJ0+GYI8IEiOWC+QzQpZaipJB7zOefh/maoUkzPl8sQy000h4aYkHVmM4S25aI2i4n3AB+uHPKUpYhvhexHQ8j6csJPA80O/NnJvBAJuZG/ufph/wCG1gdIJvGzCJj1wszAjtZmiqJQB8bDxGJARZXVfntA6jEHAaqpTq1Z/wAOkFUT8KoDpEcpwG7R8VNfNVQpC0wdIIiTpsd+WrVHLFw5EUMowHxVtInqsz+AwlBGjsdwam9KkHgkorkHq8keu4t5Y6HwvNBnZV+FLD8AB6DHGeF5rMpWqBDCfCmoTp0wAy89l225+vT+xDt3XiMktv7KT+Bx0ptoSSS6Pe0dcGoygEldP1Hp6YWM3w+s7A6gEEmLqZ5SZvz/ANsR/wDEoz2bzNNVZe4qspM/EFYoDa4uhMH/AGxLUyhaYYzbpPz/AF3xLLLXEaEd2WMvV0iLSYkjcxNz+uLS5qD19cBstTqK513BjTebfKfO+CLUhqMEDFcPxFydjVwaoxpmbCbQI/vhb7T0xTr6QT8I398XuHVWaopZixB59cVe29P+sGIMMgvykEyJ8rYpJ0ItgJqINzfHq0ukDzOwm1ziNSeWNmqiCCYB9hP7JxPmh+LF+r2kRWZTqYqzLKkQdJIkTytjzFTiPYp3qs6XVjIg/vnjMDj9lOUTpUNG0X5/uBhN7ecL7+olICajU27sSBLK0wSbTBJueuGjjVdqWWzFWmRqp0qjgsZGpFJEjHLaHbN1qJXZA5RlhdRAhLm5B3JGObDFt2gydHtXLVadIUqlLTVDLTZKilTDnQhvy1ReDtIwDpZd1LUqgKOhKsrcmG4w69q+3a5o0apy3c90yy3eawaYdXI0hBtEi/M4n/iN2dB05ukRIAFUC0oLK/mQfCecR0x2epxkk/JFRtMYexvFXr5ZSXJen4HBO5FwxtuVi/M6sFKxupbVeYsbex/f0wh/w04kwzLIPEtSmSQOqxB+pHuMdGDQbiOY26ekyccWdcZsvB2jmHb99WeCgR3dNATO5ln9NiMLvE6baJGwIDn/AFTHzK/TBPjNcvm8zUaLVGX0CHQv0WfUnGuTyLVeG52rt/Upe60irn5Bz9cdUXxiv6JvbKHZMTn8vOwZifZHP4xh47SUF7ytXB/wqCqsW/qVS9OduS/lhQ7CUwc/TBEwr/PSR+Zw59sP/hakKVmrTUz0C6xy6nEsr96DH4iuMmBkFqxfvHg+QYD33+mKoyneozTGkTtva1+WGejws1eFIFF7kX56mEDnBJFsA6Q0Zd/slqSMv+ZXAgjqCv1kcsVwT20JlQG4XVak6uJgEG+xUGD7WIx1WpkEzChHUFPC4WJGrkfrjnFVE/k8u0jXrrBhP2Sx02/7frh9p9oqVPL0qhJIK6YEG6gSL2w+WTcXQsY+5WKXHeDLlwCquutiWBA0hj4oUixgW35eWAlS59cHeO8eFdNAQwHDAs0mwINhtvheq1YIPnf8MThdbHlV6GrsjWu19vw3/LDbx+jSOUy9Z9Suvf01CsRLMdQkDcEANf8APCR2XzKoaxP3QAOZJkQMFs7mqlVg1X7IhF5Kv6nmefywr7Y0VZJwnJdyoYXPTqcadoO1z0gKYOlyJA5hTaSfs326xipme0QQFU8TgkXFlPn6dMK9Sl3j6nY6pudyfb3thVvbKcktE9NRpkVKK+pYn8DgrluNSlKnVBaHlXAIGjmJYX5HbkcTcEy9OnESxJ+0QPWw/M4J9rCGoU7QRUEeXhOFu5CS41oI00AMk25ny646P2boo1GjUpiAUuJ53/MtjkPBcyXosu5WQB5RIH4jHW+xBP8AJ0wylSAd/Mk/nGOt9ETnGXygocb4iuwfQ6x/7suZ/wC9jhh7qZvI8/qPTC/mc4lbj2eWNQFNFB86Xdg+4diPVcFlymk2Jny29/O3PHHl+RePQu9us7Uy60alFtLFip2MrpJgg2gHbpgBR/iLnWYgih/9Nv8A+mDH8SFbuaJbnV5/6G589sI2TpEszDZYn3NvwOL4viLJbHDL/wARM6GGhMvqnmjn6d4MO2Q4/UzKscyUYINQAUAA3loMzbHJ1MEeuOhcK0rlKlYsR4SsRYmLTbnI6YOTqgRQhZ2hUdmPePBJ0y7WBMi0wLWxRq8LYiGdnHRiT+JwUZoalT5ySx8ot+P0xiNEkbhmP1MYvFKhH2RUOzVcKNOoLyhmAj0BxmL9PtKEAVqOojmKjqD08IMC3TGYF/QKHbtXmmORzQI/6FXmdtDe2OaVeAr/AC7OKi+DUSpMEwEsARcyfxx0TtBl6tajVp0mUFkZdLDfUCN58PrGObZzhOaolqTIGJHw0n1b/wCVbnbaMcGB67Lz/RHxasRTpqOf5Afv2w71OJCpwNjJYrR7ptW4ceC95NzqE+Rxz+rlajB6jjSUF1fwkcgNJuMbZbPVTSq0VBIqaGIA5qZ3/THVOKmv0yMXxY1fwzRu/qVl/wCnS0XMAl2B9yO7+uOljM2mF6kn59enPHI+yeRzYFRqJIEhSsqL7zDepE4LcVz3EEpOarGCNM+Cb2AEX+WObPHlk7LQdRFuswZajFoLs9Q+bMS0e84ZeE5+hT4Q9J28dRK5IEky2qB0Fo3wp5bKB3UMeYAXrhwznDs3Ty9SRQ7tKbSNMnTpv9nfFstJJMWN9i12Ozi0c0HclQEe4BJkgAWHrjoAojO5TMaCWBcFTEHUqiJubGAMc97M5V3qVO7FNiKezjVN9lEGTbDjT05amf6tSiaoEhVKyR0CzAud8TzU5fZo3QO4RmMqq0yz1A6QYFwSDqg2sPQ9cUc5m1pzSDd/llWF1LpZQSWUAm6srNuDBk8jbMtRpIgU1kMc2y5JPv3k/hjatkKVSixpPNSmVLiCoZGMAhSSLEj5Hrh8VcrFn0VRSUZVW7xSwg93pPW4JPkThpyyZPMZLUrFFpkNUUKJUmxJVdxfcflgXl81lVoGi9PUwV11hV+K41Az+4GNezPDSKoKpVKlLlPGrq1ilRCpEjncXAw8XalYslVUa59MkEYU3qM0HSdMDe0yAb4Waw1ELvJFsN/G+L5apQZaVMKYGn+mqxdZEgmOeFXLr4/Y/PCY3rZSS3oZuAcI7yqSsKqnVfpvHoBhi4BWo1adRu7L1dZKEnwlB0E2PO454Uc3nKgygAtrdwxiDC6YUnzkn2PngnwHtEmXpadDMxJM6rR/pJicLK6sa6dAGpTIq1gQQe9qMQd5ZiTiDLXcz97F7iWbFSs1QAjXEjzAAxSCwScG9CNBfKOoDLU+EkkH1xBnuIvUABPhT4R+ZxCXL7nbbEOYcQRN8ZIUYOyAJp1G6tb2F/x+mOs1+JHL8Lq11jVSoVHGrbWqkifcDHLOzdRUogahIGpvImTvtIsPLB3iedqVchm6CqdL5aq6iJPgGogH7QscdDSSQqOfdis2wzZY+JnVtRZgNRZ0JJJsST9T7Y6rTpGOQiOnn53545d/DylOZduS0mB/7mWN7fZOOmrTm4vz58pg7257Y4sz9x0Q6FT+JpbuaMzHen5hGG/WML/Z/LTQqAizho9QLH5/jhj/AIm0T/K0jzFdeWwNOpzG94wM4Cn9Kj/maMVxv2IWXYAyrgsAeZw606hGTroDEaG9iwHW230wiZR4gEAjz/dsOuSOvL1gZ/wmI9RDRPthsgELVRCagPSR7ESP0xvfljNUn5Y81Ri8XoRo00N5YzEw9cZhrFJHzLAnxGTuZMnpecR0RUY/01Zm/wAo/E46HxPP06Sy9+g6+g5euKtHNZioupERFOxcljHosfU4831Povw+xLrZXNnwsKiq0KSZiNxPKJwPr8IrKSsMI5iSPZhbHQK/D8y0/wDMBZ+7Tj6zOBh7K1GPjrn5MfxOGjl/QXETqeVZLh2nrPXfFnMLVel43LKDMFjExYiTvhrq9jFIGiqQdpZQQT6DbFSr2Nrjco9+sfSBGHWWL2DixX4ZlKoYVANIDQGYiznbnJ67YPZ/g3EGJWWqKQSCHVQymLwSCRcC4xKezOYH/S9PEv643Ts5mTEo3/kNvnjSlyd2jKNaBeQ7HsVv/SqrMiojQRYCHFhz68va5lODZtRbLUn82KMf/wA8Xh2QzB+wB5Fl/XHn/D2cX4EcTfwOqi3Uho+eFcr8oNUQ162cpoWNOkgUbaRMdAbj2n64tZSlQ0OTWomuRNgUX7PhPiAYSJPTocVszl88FOsViDvZmtz8sC3yFRfipuI6qwj1tb3wFH7NZ5muG1yWdqlBmNzpqC/oIHywQ7GcRGs0HDjXr8SkgL4TB2jeLyLxgZo/e2PKgw7TaoFoO8Z7NolCswDalEyWmYufz3wmo0MkfeA+ZjBRKzuDcsux8Z352g8jihmcuSwgiB5/oLYbGqVNglt2hk7X0O7RApOlmYsLb7j2lnIHLUcXezfAqNWitRwzHxAgE8j5eX44VHqPUszFgNpYG8XsW/c4sUM06CEqOBaYYrf0B3wrT41Yf+rDXarhNOkEamukEkG5MmxG+3PC9OLNbNMwhnZhvDMTfqATitGNFNKmCRLlxJGIlpTXVOTMoPoTifK/EMeUR/zQPRk/LDomGs9lEFRKSj/M179B84j5Y7BwnJUVRd1CnTB/9wAWJ5NIPrIxyfLS+bgffVRsf3cY6aaQqI1IGLBD+UeYO3vjSn7ijjcTkvYTJpQzOaot8VOp3YDDlSaoo32Pth9R9the2wMxcedhhC4hRrUc6+aSqtQ1S6s+m3hIp+MC8+FSSBc3i+CNLPZ6BCJUHJ0GoEDeDq68jf0xDIuTtDx0qLf8RyTkySZ/qJzm/iH4HAnhVKKVAbbEeovB9Rj3if8ANZoGjVRkFmBFFyDF4BFp33MTuROC2R4RVoqmhVqaNu936DwARMdThlJRjQKtnPKixUcdHYfIkYceGgaYJCyoMkGL25ER9fTCpxfL1ErVe8UqTUc3EDxEsIOxF+Rw+9nV0kuQSvdoJgkdYtv6Yrkl7REtiSJkjyI/8TfHhqYtcbZaWfqKBClhYctagmB0Gr6Ygr0MVjs0jQg4zGgqnGYfQh1KnkaamVQAmJMA8+pxOaYBhQAOkR/bFcVgYmRywOr8SHerRBKEyPF4ZCHSQk3MH8seQtnSwtpPPbHmjf8AdvX54wAncmMbadt8KEwqCI3xvq/f57YzuyFkgx1xozeuCjEh2xikg8iI288aI9sV+ICqyf0WCt1I5fK2GMX2vEwR6T+ziyhAG3L93wi1eE5wnxam/wC8frjWpkMzTUsQ6gbnV+hxTgn5Fsbs9nNEc5ImXAAXYmHYRbp8sbnPZUDS704I2JDfMXk45+17mceaeYw3pIHIZs3X4fIsCQZ8FPf2MA/XEQzWU3XLM0czSWPUk2HrgBTM+YxvVGoRNun7th/TQvIN8UzGX1DvaBFgVqpHxEHZl8J0xET7WvHR4ZlnVQyrDbNGhvpANvl54APlgASWjy/35Y8qZM/en16fPG9Nfk3IM0uD5OnVU6qZYyAjhHk+pkKZ5zjfKdnMs4lUJ+IaWJB3KyL8jcfnheCH4QCxH3QcQ63RpWUYeqn5jGeN/kHP6Gw9msvEHWouJLbbRY+eEl1IJB3Fj6jF+jxTMiAarQepn6mcUq5Jck7kyT5nBjFx7C2n0SURacRkxWJ9D9BGNsu0GDzxHnKY7weai/zxREmOnYjK684rE7Bn9T+z9MOnCK8hy2m9T7UmIDMNuYaDy2xzzsj2ho5Ssj13hSGXbURI3IHIn88OOd4zlmoa6RaoFZDqjuwWBAMlouKYiR57TiMrTsunaE3/AISYklqqHxNJ85JPO15tif8A9ANOmSKrAjcCQI6yG/fPB7+WqVCCAuhX8akF5k2E6hpIsQeduWLKHU5kFIi8yGnpEHb88T5MNIXslwlWyve1mqK5mBr2tYEHczPODOKfEOy7DLirTra2M+ABjqA5pF9iCQRz3PNsr5EMRDLCiDqiDcGCkRExsPK2NqeSUEaF7s/5BAkzNhv7/O+MpNAFXg2TyhQCpNVgf+qrfER/8stA57T15wG/MZqmwp0pCgWpysX0kSOQMSB6+eIv5FlEF4AaQQAIH3TO97ziClRqoqoGNW12YKSwEwdQgD9R0MYzk2HQl/xD4eErUqwI8R0uR95YZQR1Kz/44FUqseE8sN/bPhD1clULRqXxoV8QJUmBtIJEr0vucJvealU9VB+eOvA7iSn2TNkCbjY4zEdPOMogY9x0WTpjzSr5mo1kFNepH63+mC9NRAOnSeYgfiJxqrRtjcXx4zZ1G4P7n98pxBmqBdCodkndliY8pFvliWb8jjdTgBK+RyZpUwgd2UffafabW8uXLEs+X7OPe8F9seTTURqRQOUgYJjYbbfXHhX2xCeJ0VJPeqCfOceDj1BnA1iT5ED57YamayxUQjr++fpGPGNiLxz98Vq/FKUg98ixyswPlH6EYrU+0lIGHKmQsFSx8XMadN/F543Fgs9qdmKPiHiHSGmPSRtjWh2Xog3LP5EgfhGIj2rprVI8TpF4WGU+/wAQjrewxYyXaak7AaSNREExB35g4f3g0bp2aokSAed9X53xRrdk5PhqQAY8QmxiNvMke2CPEOPLSYQBVJ3Aa4i28RJ8zgXxHtEHGjulUSD4vFtztho8xXRXzHZd0nwisVKnSTpBBMeu/mI88eZXi9CmrVe506Quum4khjIMT5ge2K9XiFVzBd/Ldbeg3xtwmiGqFWVamuJ13mJj5THvim62LrwMX/qPdINGkltJ20i8eRid8X6vEKVQghrcwY5WiIt/bFJ8rTIWEG4gwNuk/TEmZ4XRcwQNRETzIF46kevQ9cRbQ9EacHydVyGVCARdZS5m1jeY/c4SO1PCly+YKKSQVDCfMkEfTD3Q4eqSZuDzv/lvhW7dZWGp1JmQykn1lfz+WHg90K0LYE41zouh9R+GNqZ2xpxFvg9/yx0Ikxj7KZKjUp1O8RWqCyFzYczYHDMrAUSrUlKBZ0kKBYbG7Sd7ztOFjse4K1FI5qfx/ScNDVtNonpzEchfl+mOXJ8i8OipQ4tSQCqo0B4JFwZNriQCdxtOCOskgqQQu4gSRsDIFt56WOBtXLUnGjwibgEhbzqMSJBvuCRjVeLJTSNY8MwVGojbnzvO/XGq+jB5alOYZgjRMFgLC3MbY2q5fwg3k+cR6FfxnChnuMUaoWFqA2IYNEG02EyCQLbbYF1s3mFYEVX0/Z0mLDqJgi8YZY7FbHvPV9MAkHUYi5mehH79N8eatK6QBby/QX5/XCnle1VRVAfS08msZ6jkfXFyp2oLeLTBj7LHqDsPQcvfGcGbkir/ABDzDrSpoHZFcnVB3VYgTvpk4UaRBRYsIj5WwQ7V5o1qdNhVeooZviKnTqiBK8jHPoMA8lU8JU7gz8/7Y7MSqKJSey3o88ZjXVjMVpC2xqz2cqB2h2Fz9o4I8KzLkXZj6k4zGY8yXR0IPDlij2kcijYkX5Wx5jMSj2P4FLWeuPVGMxmOxEzZOePTjMZgoB6ii2GjIUFFKQoB6gAH54zGYlkGR5Rqk5imCSQQZBNjvywJ7V2cRaReLYzGYWPaMUKA8H76Y1F2HrjMZiyFYUzv2fJVjyuca8Jc/wAzSueQ9rYzGYmumEvcGQLma4AAAAgC0Tc/M4H5jNOM80OwgwLmwPdzHrjMZhV2MNr8vT8hgD2zX/lAefeL+ePcZhIfJGn8RJpbjEHE/ip+p/LGYzHa+znGDsWf6lT/AEfnhpqnf1OMxmOTJ8joh8RU4/UK5l9JI/pKbGLlgDivRF1x5jMWj0I+ybLqNT2xtRQaTbGYzDAK/FEHdC3I4tZdBoWw2OPMZhvAARxymFHhAEm8CMDU3OMxmOiHROXZvjMZjMEB/9k=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30726" name="Picture 6" descr="Bee Conserv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447800"/>
            <a:ext cx="2381250" cy="3495675"/>
          </a:xfrm>
          <a:prstGeom prst="rect">
            <a:avLst/>
          </a:prstGeom>
          <a:noFill/>
        </p:spPr>
      </p:pic>
      <p:pic>
        <p:nvPicPr>
          <p:cNvPr id="30728" name="Picture 8" descr="Bee Conserv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1447800"/>
            <a:ext cx="2380700" cy="35814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28600" y="990600"/>
            <a:ext cx="33660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 err="1" smtClean="0">
                <a:latin typeface="+mj-lt"/>
              </a:rPr>
              <a:t>Due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sintesi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già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pubblicate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152400"/>
            <a:ext cx="3016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 err="1" smtClean="0">
                <a:latin typeface="+mj-lt"/>
              </a:rPr>
              <a:t>Conservation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Evidence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1030" name="AutoShape 6" descr="http://juliafoggterrain.files.wordpress.com/2010/09/2.jpg"/>
          <p:cNvSpPr>
            <a:spLocks noChangeAspect="1" noChangeArrowheads="1"/>
          </p:cNvSpPr>
          <p:nvPr/>
        </p:nvSpPr>
        <p:spPr bwMode="auto">
          <a:xfrm>
            <a:off x="63500" y="-136525"/>
            <a:ext cx="6096000" cy="457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1508" name="AutoShape 4" descr="data:image/jpeg;base64,/9j/4AAQSkZJRgABAQAAAQABAAD/2wCEAAkGBhISERUUExQWFBUWGBgaGBgYFxsYIBwXGh4aGRobHRgaHiceGh4jGhwZIC8gIycpLCwsGh4xNTAqNSYrLCkBCQoKDgwOGg8PGiwkHyQsKSwsLCwsLCwsLCwpLCwpLCwsLCwpLCwpLCwsLCwsLCwsKSwpLCwsKSwsLCwpLCwsLP/AABEIAMIBAwMBIgACEQEDEQH/xAAcAAACAgMBAQAAAAAAAAAAAAAFBgMEAAIHAQj/xABEEAACAQIEAwYDBgQEBQIHAAABAhEDIQAEEjEFQVEGEyJhcYEykaFCUrHB0fAHFCPxM2Jy4RYkQ4KSFWM0U5OistLT/8QAGQEAAwEBAQAAAAAAAAAAAAAAAQIDAAQF/8QAJxEAAgICAgEEAgIDAAAAAAAAAAECEQMhEjFBEyIyYVFxYoEEFEL/2gAMAwEAAhEDEQA/AOhKmNwuJAuNgmO6ziojC42C4304204Fho0Ax7pxIMbE43IaiOMbacbERgZxTjHdgCmvesf8wAX1P5DCyyJdhUW+glpxsBhWPG8zH9RqdP0HyMvii/EiVJfMs4M2BW08oQX98c7/AMqK6LLDIclzVM7Op9CMVc/xyjSBmosxYT+kxjnFauCbF1vYW87RbyxWqVaUmzctzMmw236nlhf9hvwH0V5YXznahBUJpqzrB/xD9rrG/t6YTszxYtVMAEzJnz3Nvi6Tg9WCBNUKo0mwlo5dJB9MB8lVEiAL/aX6yT88S532O4pHhy/iMEw+wMEA3kdYv0t+EtLIGNMQAZaPpbnfljevQOlmJDdBfYwDEgT+97Yr6wdyCYA25dPn9b455TsUn0KTqAZogkSLtbZQLbTY4pZ2sSSq2EmBc3JM3Ji7Te+5xNUQjULCD69bg9N8R5cRUJILE/CT1kYCT7CY2XdaTLpuSOewm5F/r54jLNIJ6kgt9ki8A+uLOZqEqQRBEERB8RmSDPQx9OWJKVFSNJLXYAGNci/M7+KIOww9hKlEsQYvO8TyM7bQOvlgvw6impS91kqyGJ0m0qQJJiPr0GKuUcKCCgiLzZTteeZm1+kb42pU9OxJJJUQSNJFotb7t+frfDJ2zFutw+mj9yGvIJkgCbkHylCDyvIIxAaYCQqqSDE39juABYbjkPPElCozHvHILoG0yecgGZtJMEe/rilXU+IAeJht63tbkOvMjAkjM0TLkFjzMeL+/n9AOuJ1qzOpQWKkatQmFDEEGCJi0kE2jFWhQYK2siCLMbQZI+hBxZqaiJZlm+kINvrF5HpHLEJWnsQq8U4aR3bICQygksLjc6YF4NoPmOuPcvW1kCwSLtsI/LFmnTqGANR8WqQQDADTYcp/AbGMD+I5kn4QNPksT5xNsVjctGCzuQBo0kepmIkX88ZIKqTIMAypBsLCMBsrmyGmYMbCN9th5fu2DFDMakBIg3iDEYSWNxGI6wZZMz0nlbpz/wBsCquXoqQ7KPG2knVAnfflty59cH1VubDp+/UWwp8YyRZtaDwsTqEwA43MbC3TzwcXuddCssVqdEGNNARH/V8v9J/HHmAq0Hj4HPmAT9RjMdHD+QD6cAxuBisc8vrv9MQDigv+hv6frtjusjQQjGtRwokkAeeKh4vSVQWcCcKfGOLZmq57rSqbjWx6fdUQPc4nLIojxg5DhW4iikSbETIv0tbc35YWeK9p6zs9OkBTAAh9QYnmbLJAj3wMFJlnWS88lt1m4v7HG3cgJKahE2vflPncCx6HHNPNKReOJLsp1OLyGlnqu0WZDot0BIv53x531eoFAc0w080GwHS4v5/LFhs0NMQADvA+lsVsxSW76iSI8MwARccp+Z5nbE7Q7NMzw4oC1WrqNiAeYidySfyxWp5+m0+HYAfERuDyEc/wxHncx3pJZblQIFwsQSwgc7C/njbI0KdMhl+KASZIv5CbQeuJSmTbbNa9EByOV4OIEJnxWvO37vfbBVq9MlpcE/6dzBIv9Pb0xCayVFsIKiw29sZTsa7I8sEYWUgG5BPyPocDc2mknQwsCNIBm/6ek7YLZakGXQUDCLHVEHmPr9MAeNUVptIY/CtjJhzeQ3Pl74VO5NE2ZQzRMqQS0REHcSQT1scZRT7w35jkMDcnTq/Eki/+4t0tg1/LkUwBpZpLGdyBciCIMxG2KSjxCR0akjxbAG5G8T9rp5YmqIxCgmCPskeIH8N+WNcxktC+CpqP2gFIsQJAjfnvyGJMsjMRCc51RMTebCTH98LyXgJq76VgnfkNpmT8wOfKMR1uJBVACE+I2g+siIMm07WEYrZuuDC03LFj4rc5v5g4hy7EEJFwpPn1j1i2GSA2T/zgZomJkAXv/lPKCT9cWqebFIsHfVrBZQoBvNiZ8hEb/IYqU3LmQsmTbciD8U2tcTczjIiBpBaRLEHUC3KVOmwJ8j7YolsKCiFtRSBpA0kk7udJn2hTgbm6TlpRdWwENvududsXMzTJpi/iqVDv92T8xtgdnqoSwJBJ0GSD4Yg2vy9IkRjSW9DMnp+IM1OPsyAIIuJk+W0+fli5UYNIOo1JMbEctj58+VgeRxQyuWWqTDaEPgEH4ZuC3NhMmbTzOL602onvG8bIQqtEC09GN/nN7XtGS2TZTzVXMUWCgrpgMACZg3gmLQSduWB9SpqYAyROwEx77YzNMZNuZm877k43ORqIj6xBEQDznzFj/uMXiqAXMhSQGKsqFO1xJ3mZ/c4mpOWJ1L3Y3kkDb4Y5k4G5Rdbrqsogn06T8hbBDI0w1VpaVBhZG833wJ+RkXc0riNPw9Qbg+nP6YWs1mGHiLCx2iLm22/Q4blWSFI5+vptywtZ/IUlqFS5ZRy56vwthcSf4MygcxV6/XHuLq0UIs0DznlbrjMX4/QKR1IdpQLVqSQZ239BPl58xgdW47raC1oaE+ERIkSbGPI7m0YUS7KrKTLrPKIiN+vOMRZYEkFmImTEkgzY2+n7GIOc2tsKVDSMySGB8JYeH1vAkfI+WIs5XemoJbxxLCIPr0AG2KNLNiSBpEHY8/Q8vwxfo58uwQsGJ5a9Nz0PnG2I8mh7ZJleK6t1K+Z5+nkf1x43GnI2AjlF/wC+KmayfeMSoKkE6mkQeljvyiJ3xC66VJYnVO+49cG0w2yZ80QYN977+eJaPiMC7Hkdj5AC+BS581DAvy6fricZ2QBpGq45G3Xaenvgy+gF58vcxpWN95HWBHO3zxUr5cFo1eCASJAt0+fkOe+IKvEjMPExBJ5wZHp/bG2eckDQAAecjcdfz9cIlK6ATU1pj4VG14HO/MmD5G++B9ZyQ4PhIG8Dfzj2vjepRZqf9MwxIN+nPl1wDybPrcE3+Ek8idvfDwjd7NYWpakXTqJjl0JuTI+YxZfMCP6g8JESZ9jPWb4E5Z2FhJgA/e8Nh8uWJf5jUhF9+d4N9p64aWM1FmuETxIhUcjfmLkTzNtv1xTrZowY1G3K3Xy9cbtmjp0tcD87W6YHBmJESY9t/wDaPlgqF9gDVCtpFNiH8W4jUZsRzn4b748pZxFcK0ixBOwkm8nlMD0v1xRy4IDaiXjSbnTKASZFiLDFXMowBYau7LQh3BJuZvyk8sb00wbCzZZ0VmKEGLSbkEAWUHex/cYH0DLAkfFaG6W+nOPTF/JVjoVV1LVZSsPLeG0QTtyEefMHFTi1eqQA8ab9Zk2j0IP4YyuzUe5XNKrGyxJhhzF4+LcTH44mydZtSLI0kgH0U8vl9MC2UGpI1aB13Bt5/excpudaeE7g/X8JnFklYaLvGc0e/VAAfBAkb8438sVc1ltdlUARtNwelh5dOuL60icwlQiVTbn4iraQeYkgQdvpOmRQsxKgmxRzPWZA67ggYEmNVmvDdK85YDaQBcySxkdNr4OtRFUFVEhzGoARLG0RsZU7E8wfMIKQ1E7FRGq8TPl96dvT1ww9n+GOF8ThtTnw7wo5m9jAG3K2Oae2Di2D6XYOobrVY+iC3MfE6/sYNr2NcoA1W5tdR4ZtaGjDN32kBQDbmcBeL5szBNQLG4UkelhM+mG5tllBAZew1NGLNmV6bARPWW8sV04flda93XaoJIZlA0pBAkkmdzY7QN7ibJ4VlayyVYybMXZQ0G48MeeB2YymTy9RQKTMzt9moQukbXPxGZta31dW+wNJFTieTdK7otVhSWAhBubCSbRvimuSpICW8THaR8v35eeCXEso5qg0mIXoxmB7b4lOUV1Ctfqdr4uptGeNNFFeIIAAoUAAD/f3N8Zj2rwuCQtNSBtIJ+uMw3qC+iy/mKKq0tues/pt5DFWpUQeHwkDkNwOoxY4xxNKijRJVZ9rx6RaZ6RvhXz1QljGmGuYGx/v+OOKEXIWg9laOoeFi3Own5gXwU7ukFInV4TIuNuc7SNtsL/COIpTI+MvMybKR5j6xi9QzgLRt6kbfu3L3wJp3Ri9XVkqKwmDeSZN4sYGJ853ZIZ7/eCnnt1H0vivWzE0zFx132jbzwOzAqaUB2F1MQb8jPTbCqPIFE601DeCQoi0QYvuetz7emND/i6r3Auei3AnacR0dQqMreMwbA8yLTIj642p5RybJpEW8UX8NiCPI/MdMUodRJtNNwSwIIJ8ovHuD1/viCoCNf2QkbLYrtcEjyv54ufy5c+Hw6QBa8yRv5c/niDN5dwYlgNMarqIHUkbSOuDFB4keVype4te4m283/XGZngzIWdXXxQzC5B/XG+V4TmI8Cym82A268/bG78OqsggW5kNImdjf0+eDVG4oiosqaiAJNiJjw23B3na2KZph3EAgXtPODB+eN6/Bq1zpeATyO3L0GN8vlCl1BdwPUD09cU+zJbIeM5fQiOqkXPwgwQsTNuRK38z1xVyWXNUgIGLGTCgsY3NgNup2wXrZfMVYUFoiSoNpO9pvYD6YNdlc5WyLTSoq91WoSJYz4oF5QRzA6TOGjVBkrekLHC0COJMqYEX9Y5jof3ePI5eWUMqoRK2m5AIUxsYJN/LHYeLdlMnnUTNKe6VhrqFQASIO/IOGsT64UaHAKUKzAqYvYAk/jt8sJN12BKxYr5wo7A6QFABMWB8X2jufIbX9sTiFMmSdZtciR8jiXt/kkWlTamCPGdV5NxZttpG564SKWaZDuR1H+xxbHCDVtCy0x4o0kZy3XlOx62xXzaKrBBpa86ucCxDDpHQxOBnC88zWE+wnD/2e4vw2qgpZh1d1IARkIvtYuIYxbwmeeNKCTTRkJhpSz1FgKsCI+1DEKP/ABYxO2/TE3D+GNVqtRpkkeEltUXAAJ9ysDpHlj3tg1GlWenlFfuQVMvrlX0sGWGvp8R3vM8omz2Z4oislOVuSI8zBudiPCCPX5TmnVhQ10ezChgdbIZBMNqsOQsIvzx42VrUg2p45yiNUMbk32J9zc9JGjZWpUYnWoEysDVEGxvzIwZy1VtI8WoiJNgfWAccrS7KUhXzHaqrWVqazlnkANpFQx10xHrghlcrmQo7zMBiALiADHqRE88Ga7FEqVNIJVWbbmAf2cAOCcTp1Rq0UzUBJYxcydwQZ0+RmMdEYqQk24qy+mRYkmqoKMBB+ISLG1zz5E89ueh7HZcMKgonUCCYke5XV88MnGM5/wAvSbTJvpCkXESQL7QJkYpUaxaN1NtyDH7OJy9joaL5KxE49w7+XzRPePpMMq2ggi4sLgH8MUqnEhNjjoWc4cK1qoWoBMEpt03/ACwr0+DZYZh9IYBLhXsAeZjoDyO34Uj7xnPijXLZrMMoIUxFrgW5WJxmL/ezcCR6x9IxmL+kiPrMDUMhEstwRZdO3y5YgGXoLINNVKkbAmRzBAmCd9+e2DpNOlSc/FUUWVDEkcoiR6487OZhXmaLIWvqvBm9ydjfHHFuilCevF6TO60aSypIXVMiDfri5lqJrqtQLYdJ3nYnYXgQcVn4Jlv5gqah1d4f6iCSxJ3sbX9RvjonAeF0qNFafgY2Zj1c3JAkxfzxSbSVoHF+RKbJ1p0AfDudXK3pflbF+llHABsw3PPcwfbDvCi4VR5k8/fA7K03fVqBE6oOoi3kd9sT52NQBfhHjQoB4j47wQvMgb7xit2eFKrVbv3ZEBfSRZQom5lSNhPi+WGB6QUAqfh2LE2FptPiMDcz9cLPCKofMEozKpLOpVtK6SCdRHMFTt0OHitGVWFFoKhadRAn+oi7gGBbqRFxbe+Iu1mXJy9PSIQuO8LC2nSwAY7C5H7jDHmM8tKUZWUr9g2PsCBI8x54WuL8eapTqUqSMQ6kMSBueYHKN5J5YEbszaL/AASir0FVCO6CAgIxMTsPCq7bQJ288X8lku7SFCgeUi8dP0jGnZHhr06DJVpOGSCr6gAwi6+GSDBXcdBuDiChxZjmagpAhdKlZ06iAFJEswBMsSOouN8OoKUtvQrf4Rvxfhz1KehXAbeDsY5SBbr7e+JuzGVyqJ3VY1Kdcgs3IGL2IkECIH64mz/FhRJ71b6ioiLgKpm3LxAYBcR47RYhhTAZZAbXuDEiIvsN8bjxlT6NytBWpSpqfB63H49fpthXzWZU1nCBgxKMsNA8tze4nyOC+R4mHYsL/wBMyIk6gRy8xi/wvs2GqAGNaMxBckbEIVjbSdIcdLwbnF3jjxuIkZtP3FzhtTNNlqlBKGtVrgMVcWWqTWYgMDqKkqCLfEYmLj83kNBKuVUz4Q0g7WEN57EemHfgWdoqXy4q0BURjNNDcFrkkMZY3mfPFPiHD/56nVpsFSvT/wANyswOUg7qTM+uJTxtr9DKdM5bmOJU69EpzWCQ0fSPK/vha4hwmoXaqio0x4XEzAAnpsBi/UoV6OaNOumlkJV1ixsTINgwPI8wcXHyblgiEGYLGfhnkbfFzgSYIthla6Da6YN4XwvOVwFp0EHItOgetvyxB/PHLsh2vIsAZWzXPiAEkdMdT7L8OWitwNRAnafc773wTfhFBqmpkWWvtI1Ls2nYsLecYRZLdMHXRyquQ9Ry4IBiZUgSb2bYnG/BeDslemwTWomWNlBKwoPm1/ljqlLjtSlTpPUhqLEU6qGLMX0GxGwJB9Jwa4V2ep5cVaehTTd9Sg7AGSEA5BTMepxVwfQOaa6OWZ/i1Kouks1ODBgkAEWI02mbjEFDPZek0jMAtykhefnuR54be1P8OKNSma1JDUIGo02JLRudL/EecgzPyGELJ0aahoSkd7sDPQjUbi9rHE1FLRuV7GF+09B0ZHdTIiZWfYz7bYBZSrpIZLEGZXb364I9nuzWVNUjuyrAToLMwa4v4iZHkDHlfBHjnZ93rK4MLp0sotsfDEbWMeQFsMoa0FTV0xgWjma+UoVEVSAHmASeVxzixHqJvgbprqCxkyZAXSsR8uXWeeG1OPBKNMUl0aFA0chFoHUdDjZ6FPNJr0AVvvC1xcAnmD59cCeFvYIzS0JeSXONU/qsAsypWCAvKfFJO1/XEdXKhqjt1t+XywUYtTDMSOYCjVY7Xnf5YpBwB6fif39MHDDywTl4RH3fnjMblh0GMx0WiNMpcK4IyHUWa203m0XsLYaeEdng1JmeoHa4WQBJ3gn8sJtTOO24LR0Jw+9m8iX4eI8LEnfr4d56Rjjxxt2zom6WjmnFMi2XzJanTbQSdIAkr5T8UT5284w6ZD+mimrSanUelrCg6tQQEkDq0HoCTpw1p2cRqfi+M31YVu1+dq0VoBkI7tidW8KbH2nT8sXyJNCQe6ATdri093Stya35e+KKZ+vVqEFyij7pvA/zGSCdrdceZhtJIAQLYz4jciYCzHOOXPHmTqM9Ko4ixAEeUzyGIwir6KNsO0D3tKsZuqMY3mJED5/TGZDgLUeEghCapopREiWhio6SPCwgdAbYr9m80yiRckQB1B8sNOZ7QUO4oIWl6tSiCiONXxLDNPLSJbmROOlu0SqmE+M8MTNFqLgToBR4ujGZv/42xyrJ580qOYourawWXcWf4I8wD+eOg9p+JLSzFMaqoDKWJpkCSDpF46DaR1xzXtPxOnTzbVqqEirDFBHIaWM7XAB8yTiUo2NR0D/1HuqtQsARpSZciAFU6o253PkOl+fcX7SqK9Fst9hApLWBYluUj70TPTpcv/xUmaRKYosr1FUagVZSFKyQTcEqSIgi/LERo06rZjKVEO4h1EshKo6n/tNwOloxODcXsz+i3nct37U0zDGm8N4QrHxMwjxTpMQ0qDIlNsBuJdn6tGoyAFouGHMHY+RwVyJzNVKNOsjCpRqeJ9w2lXQEFtw+oH0nbkW7TcIp1zpZ2BCgNp5QSQZ2+cggjyxpZHdjKLF3s9kmSsSwIBQi4jmv++OkdyYR0+Gsqhtvi+E78+fzwo5OglKmFRtV95Bvc/nhp7K50PqoONQMsk9eY/P54vjlcbJTW6L9Dspl6YSsMvSavTUEORpJcCJLAXm9zgfX4q+WzKsyFkqLMLLFQxkqTA2aSMEc1xZ6NXu9JCmBMEgSLGS17+QwsdoKr6tBmozAAKCBI2lm+ytrzc7AYnKdFIwvs87e5nJ5nKjMIfGimDABIuCh6mbjePfHOeF1q71qZ1d0GYkBbyV5EnqScXO0ubZj3bm6tAAGkQvQT1G53HSYxZzPDzSTL1AJ7qNcdGMk+0nAb1TA0r0NPC+LioLjxLMgbyN7G8i1vMRIIJKPmZWQdoYen5c7YUO0mU0t3isUIKyw5keJGM2+HWt/vDoMW+AcVaoFmf6oaoJv4HAcf/c8exxzUMbdp86wqJSBtUgx/pZSvvqBHowx0lXdmZjPdmIsZBFjAjn1xynsvmO+qI1WoAyizMQDG8BiRFzyPLyx1vg9fUtm1DaTN/nuPPHdG+KJsHcD4lrZRPwh55cyAPYDCBxLsplnr1HRipLuYBsbxsbTvzw78VQ06p0wNdidpMk/URha4m5klF8YO8kRaZMRI9cLlvjaBjdOmUezvZ+jRzJZKzO/dmUtAVo07bbGOsHDHXSRaJwudl+FVKdWtWdw/eaQYmQwBMGwAseXTDE5w+J6NPs9FIkERy64t9nM0A9RTuGU/SMU0p6wbEgiNv1wOctSLKCZtB56b2n92w7diotcdqKa76TKgn58/lgLmfhjriZ6oxWqVQfPE5NJUh13ZVGYbpjMWVoT/bGYlTKaLg4ZtK266tvxnnhm4HnEWmlEVE1GqPAWGrR8XwzMSN/PFI1YFxtv+72wsVeKU6PFadRioVqYgkgDXJHVROleuI4Je4M1o7Axj99cKHbZu9puhUHTGk7HVIm/MRIjF3inbXJUqbas1RUxEBw5BO0hZIwo8V/iDknrrodvGyeLu3A8UDdgLTz5Y660yN7K9LhoiGUnncGP0xvneH6V8C7bqFgR+Hng7Uk23+uNalEafaDY8vWccCm07OmhLr8apZZdNR9LgSoUEkCZGw/cDCvwvjlHLVTVFSrU1STTCgKzXguxJNpmAoMjfBH+IeUVcxS0ganU6vUEAH5Thf8A5JKbS3igT5C4+Zicd0Wpxsl8WdL4X/FPLVst3DIf5htVgnhLFiRDSLhdyd4OE7iGXc5xu8B7zSsKYIZQb/8A7ehOBfDkVszlVXwkkEkWjVeLbc/ngt2vRxmhoA1Apoj/AEjCydPiZb2GW4iWK0KIVqi1CUgAadJMQesWjofTA/ifaovrBTRWLeOohI1MsL4gBpaygT0AwJyPFKwDPqgGqCom6keM3idOqwvyGKjOJuYm8k8+uEUbG5cdBvgtHM5lm7qoaRAnvDN25CAbz1vHQ7G/2g4oqtVZWdarDVIHiBjQdcH4gUj0jlGJOAcfUAKoBIt4R5fL988adr6IpvTzIUDvFek8iZYoxpvIG4IO+8ATjKDbtrQjyeCDsdxXMVzVFVy6oF0zeCS03ieQw0ZHP91UVhYqeexHMfK2OfVs/qpIKZ7tgTqNOUuDEeE32J9CPTGp45mVmKzW2nSfxGLxaSoWW2fQ6JRroDOtY2Dkj0MGD73wo8Ry4paTTVFUovIk6lJVtrkwB5ycKHZnjebqU2U5ioQHQqJ0+GYI8IEiOWC+QzQpZaipJB7zOefh/maoUkzPl8sQy000h4aYkHVmM4S25aI2i4n3AB+uHPKUpYhvhexHQ8j6csJPA80O/NnJvBAJuZG/ufph/wCG1gdIJvGzCJj1wszAjtZmiqJQB8bDxGJARZXVfntA6jEHAaqpTq1Z/wAOkFUT8KoDpEcpwG7R8VNfNVQpC0wdIIiTpsd+WrVHLFw5EUMowHxVtInqsz+AwlBGjsdwam9KkHgkorkHq8keu4t5Y6HwvNBnZV+FLD8AB6DHGeF5rMpWqBDCfCmoTp0wAy89l225+vT+xDt3XiMktv7KT+Bx0ptoSSS6Pe0dcGoygEldP1Hp6YWM3w+s7A6gEEmLqZ5SZvz/ANsR/wDEoz2bzNNVZe4qspM/EFYoDa4uhMH/AGxLUyhaYYzbpPz/AF3xLLLXEaEd2WMvV0iLSYkjcxNz+uLS5qD19cBstTqK513BjTebfKfO+CLUhqMEDFcPxFydjVwaoxpmbCbQI/vhb7T0xTr6QT8I398XuHVWaopZixB59cVe29P+sGIMMgvykEyJ8rYpJ0ItgJqINzfHq0ukDzOwm1ziNSeWNmqiCCYB9hP7JxPmh+LF+r2kRWZTqYqzLKkQdJIkTytjzFTiPYp3qs6XVjIg/vnjMDj9lOUTpUNG0X5/uBhN7ecL7+olICajU27sSBLK0wSbTBJueuGjjVdqWWzFWmRqp0qjgsZGpFJEjHLaHbN1qJXZA5RlhdRAhLm5B3JGObDFt2gydHtXLVadIUqlLTVDLTZKilTDnQhvy1ReDtIwDpZd1LUqgKOhKsrcmG4w69q+3a5o0apy3c90yy3eawaYdXI0hBtEi/M4n/iN2dB05ukRIAFUC0oLK/mQfCecR0x2epxkk/JFRtMYexvFXr5ZSXJen4HBO5FwxtuVi/M6sFKxupbVeYsbex/f0wh/w04kwzLIPEtSmSQOqxB+pHuMdGDQbiOY26ekyccWdcZsvB2jmHb99WeCgR3dNATO5ln9NiMLvE6baJGwIDn/AFTHzK/TBPjNcvm8zUaLVGX0CHQv0WfUnGuTyLVeG52rt/Upe60irn5Bz9cdUXxiv6JvbKHZMTn8vOwZifZHP4xh47SUF7ytXB/wqCqsW/qVS9OduS/lhQ7CUwc/TBEwr/PSR+Zw59sP/hakKVmrTUz0C6xy6nEsr96DH4iuMmBkFqxfvHg+QYD33+mKoyneozTGkTtva1+WGejws1eFIFF7kX56mEDnBJFsA6Q0Zd/slqSMv+ZXAgjqCv1kcsVwT20JlQG4XVak6uJgEG+xUGD7WIx1WpkEzChHUFPC4WJGrkfrjnFVE/k8u0jXrrBhP2Sx02/7frh9p9oqVPL0qhJIK6YEG6gSL2w+WTcXQsY+5WKXHeDLlwCquutiWBA0hj4oUixgW35eWAlS59cHeO8eFdNAQwHDAs0mwINhtvheq1YIPnf8MThdbHlV6GrsjWu19vw3/LDbx+jSOUy9Z9Suvf01CsRLMdQkDcEANf8APCR2XzKoaxP3QAOZJkQMFs7mqlVg1X7IhF5Kv6nmefywr7Y0VZJwnJdyoYXPTqcadoO1z0gKYOlyJA5hTaSfs326xipme0QQFU8TgkXFlPn6dMK9Sl3j6nY6pudyfb3thVvbKcktE9NRpkVKK+pYn8DgrluNSlKnVBaHlXAIGjmJYX5HbkcTcEy9OnESxJ+0QPWw/M4J9rCGoU7QRUEeXhOFu5CS41oI00AMk25ny646P2boo1GjUpiAUuJ53/MtjkPBcyXosu5WQB5RIH4jHW+xBP8AJ0wylSAd/Mk/nGOt9ETnGXygocb4iuwfQ6x/7suZ/wC9jhh7qZvI8/qPTC/mc4lbj2eWNQFNFB86Xdg+4diPVcFlymk2Jny29/O3PHHl+RePQu9us7Uy60alFtLFip2MrpJgg2gHbpgBR/iLnWYgih/9Nv8A+mDH8SFbuaJbnV5/6G589sI2TpEszDZYn3NvwOL4viLJbHDL/wARM6GGhMvqnmjn6d4MO2Q4/UzKscyUYINQAUAA3loMzbHJ1MEeuOhcK0rlKlYsR4SsRYmLTbnI6YOTqgRQhZ2hUdmPePBJ0y7WBMi0wLWxRq8LYiGdnHRiT+JwUZoalT5ySx8ot+P0xiNEkbhmP1MYvFKhH2RUOzVcKNOoLyhmAj0BxmL9PtKEAVqOojmKjqD08IMC3TGYF/QKHbtXmmORzQI/6FXmdtDe2OaVeAr/AC7OKi+DUSpMEwEsARcyfxx0TtBl6tajVp0mUFkZdLDfUCN58PrGObZzhOaolqTIGJHw0n1b/wCVbnbaMcGB67Lz/RHxasRTpqOf5Afv2w71OJCpwNjJYrR7ptW4ceC95NzqE+Rxz+rlajB6jjSUF1fwkcgNJuMbZbPVTSq0VBIqaGIA5qZ3/THVOKmv0yMXxY1fwzRu/qVl/wCnS0XMAl2B9yO7+uOljM2mF6kn59enPHI+yeRzYFRqJIEhSsqL7zDepE4LcVz3EEpOarGCNM+Cb2AEX+WObPHlk7LQdRFuswZajFoLs9Q+bMS0e84ZeE5+hT4Q9J28dRK5IEky2qB0Fo3wp5bKB3UMeYAXrhwznDs3Ty9SRQ7tKbSNMnTpv9nfFstJJMWN9i12Ozi0c0HclQEe4BJkgAWHrjoAojO5TMaCWBcFTEHUqiJubGAMc97M5V3qVO7FNiKezjVN9lEGTbDjT05amf6tSiaoEhVKyR0CzAud8TzU5fZo3QO4RmMqq0yz1A6QYFwSDqg2sPQ9cUc5m1pzSDd/llWF1LpZQSWUAm6srNuDBk8jbMtRpIgU1kMc2y5JPv3k/hjatkKVSixpPNSmVLiCoZGMAhSSLEj5Hrh8VcrFn0VRSUZVW7xSwg93pPW4JPkThpyyZPMZLUrFFpkNUUKJUmxJVdxfcflgXl81lVoGi9PUwV11hV+K41Az+4GNezPDSKoKpVKlLlPGrq1ilRCpEjncXAw8XalYslVUa59MkEYU3qM0HSdMDe0yAb4Waw1ELvJFsN/G+L5apQZaVMKYGn+mqxdZEgmOeFXLr4/Y/PCY3rZSS3oZuAcI7yqSsKqnVfpvHoBhi4BWo1adRu7L1dZKEnwlB0E2PO454Uc3nKgygAtrdwxiDC6YUnzkn2PngnwHtEmXpadDMxJM6rR/pJicLK6sa6dAGpTIq1gQQe9qMQd5ZiTiDLXcz97F7iWbFSs1QAjXEjzAAxSCwScG9CNBfKOoDLU+EkkH1xBnuIvUABPhT4R+ZxCXL7nbbEOYcQRN8ZIUYOyAJp1G6tb2F/x+mOs1+JHL8Lq11jVSoVHGrbWqkifcDHLOzdRUogahIGpvImTvtIsPLB3iedqVchm6CqdL5aq6iJPgGogH7QscdDSSQqOfdis2wzZY+JnVtRZgNRZ0JJJsST9T7Y6rTpGOQiOnn53545d/DylOZduS0mB/7mWN7fZOOmrTm4vz58pg7257Y4sz9x0Q6FT+JpbuaMzHen5hGG/WML/Z/LTQqAizho9QLH5/jhj/AIm0T/K0jzFdeWwNOpzG94wM4Cn9Kj/maMVxv2IWXYAyrgsAeZw606hGTroDEaG9iwHW230wiZR4gEAjz/dsOuSOvL1gZ/wmI9RDRPthsgELVRCagPSR7ESP0xvfljNUn5Y81Ri8XoRo00N5YzEw9cZhrFJHzLAnxGTuZMnpecR0RUY/01Zm/wAo/E46HxPP06Sy9+g6+g5euKtHNZioupERFOxcljHosfU4831Povw+xLrZXNnwsKiq0KSZiNxPKJwPr8IrKSsMI5iSPZhbHQK/D8y0/wDMBZ+7Tj6zOBh7K1GPjrn5MfxOGjl/QXETqeVZLh2nrPXfFnMLVel43LKDMFjExYiTvhrq9jFIGiqQdpZQQT6DbFSr2Nrjco9+sfSBGHWWL2DixX4ZlKoYVANIDQGYiznbnJ67YPZ/g3EGJWWqKQSCHVQymLwSCRcC4xKezOYH/S9PEv643Ts5mTEo3/kNvnjSlyd2jKNaBeQ7HsVv/SqrMiojQRYCHFhz68va5lODZtRbLUn82KMf/wA8Xh2QzB+wB5Fl/XHn/D2cX4EcTfwOqi3Uho+eFcr8oNUQ162cpoWNOkgUbaRMdAbj2n64tZSlQ0OTWomuRNgUX7PhPiAYSJPTocVszl88FOsViDvZmtz8sC3yFRfipuI6qwj1tb3wFH7NZ5muG1yWdqlBmNzpqC/oIHywQ7GcRGs0HDjXr8SkgL4TB2jeLyLxgZo/e2PKgw7TaoFoO8Z7NolCswDalEyWmYufz3wmo0MkfeA+ZjBRKzuDcsux8Z352g8jihmcuSwgiB5/oLYbGqVNglt2hk7X0O7RApOlmYsLb7j2lnIHLUcXezfAqNWitRwzHxAgE8j5eX44VHqPUszFgNpYG8XsW/c4sUM06CEqOBaYYrf0B3wrT41Yf+rDXarhNOkEamukEkG5MmxG+3PC9OLNbNMwhnZhvDMTfqATitGNFNKmCRLlxJGIlpTXVOTMoPoTifK/EMeUR/zQPRk/LDomGs9lEFRKSj/M179B84j5Y7BwnJUVRd1CnTB/9wAWJ5NIPrIxyfLS+bgffVRsf3cY6aaQqI1IGLBD+UeYO3vjSn7ijjcTkvYTJpQzOaot8VOp3YDDlSaoo32Pth9R9the2wMxcedhhC4hRrUc6+aSqtQ1S6s+m3hIp+MC8+FSSBc3i+CNLPZ6BCJUHJ0GoEDeDq68jf0xDIuTtDx0qLf8RyTkySZ/qJzm/iH4HAnhVKKVAbbEeovB9Rj3if8ANZoGjVRkFmBFFyDF4BFp33MTuROC2R4RVoqmhVqaNu936DwARMdThlJRjQKtnPKixUcdHYfIkYceGgaYJCyoMkGL25ER9fTCpxfL1ErVe8UqTUc3EDxEsIOxF+Rw+9nV0kuQSvdoJgkdYtv6Yrkl7REtiSJkjyI/8TfHhqYtcbZaWfqKBClhYctagmB0Gr6Ygr0MVjs0jQg4zGgqnGYfQh1KnkaamVQAmJMA8+pxOaYBhQAOkR/bFcVgYmRywOr8SHerRBKEyPF4ZCHSQk3MH8seQtnSwtpPPbHmjf8AdvX54wAncmMbadt8KEwqCI3xvq/f57YzuyFkgx1xozeuCjEh2xikg8iI288aI9sV+ICqyf0WCt1I5fK2GMX2vEwR6T+ziyhAG3L93wi1eE5wnxam/wC8frjWpkMzTUsQ6gbnV+hxTgn5Fsbs9nNEc5ImXAAXYmHYRbp8sbnPZUDS704I2JDfMXk45+17mceaeYw3pIHIZs3X4fIsCQZ8FPf2MA/XEQzWU3XLM0czSWPUk2HrgBTM+YxvVGoRNun7th/TQvIN8UzGX1DvaBFgVqpHxEHZl8J0xET7WvHR4ZlnVQyrDbNGhvpANvl54APlgASWjy/35Y8qZM/en16fPG9Nfk3IM0uD5OnVU6qZYyAjhHk+pkKZ5zjfKdnMs4lUJ+IaWJB3KyL8jcfnheCH4QCxH3QcQ63RpWUYeqn5jGeN/kHP6Gw9msvEHWouJLbbRY+eEl1IJB3Fj6jF+jxTMiAarQepn6mcUq5Jck7kyT5nBjFx7C2n0SURacRkxWJ9D9BGNsu0GDzxHnKY7weai/zxREmOnYjK684rE7Bn9T+z9MOnCK8hy2m9T7UmIDMNuYaDy2xzzsj2ho5Ssj13hSGXbURI3IHIn88OOd4zlmoa6RaoFZDqjuwWBAMlouKYiR57TiMrTsunaE3/AISYklqqHxNJ85JPO15tif8A9ANOmSKrAjcCQI6yG/fPB7+WqVCCAuhX8akF5k2E6hpIsQeduWLKHU5kFIi8yGnpEHb88T5MNIXslwlWyve1mqK5mBr2tYEHczPODOKfEOy7DLirTra2M+ABjqA5pF9iCQRz3PNsr5EMRDLCiDqiDcGCkRExsPK2NqeSUEaF7s/5BAkzNhv7/O+MpNAFXg2TyhQCpNVgf+qrfER/8stA57T15wG/MZqmwp0pCgWpysX0kSOQMSB6+eIv5FlEF4AaQQAIH3TO97ziClRqoqoGNW12YKSwEwdQgD9R0MYzk2HQl/xD4eErUqwI8R0uR95YZQR1Kz/44FUqseE8sN/bPhD1clULRqXxoV8QJUmBtIJEr0vucJvealU9VB+eOvA7iSn2TNkCbjY4zEdPOMogY9x0WTpjzSr5mo1kFNepH63+mC9NRAOnSeYgfiJxqrRtjcXx4zZ1G4P7n98pxBmqBdCodkndliY8pFvliWb8jjdTgBK+RyZpUwgd2UffafabW8uXLEs+X7OPe8F9seTTURqRQOUgYJjYbbfXHhX2xCeJ0VJPeqCfOceDj1BnA1iT5ED57YamayxUQjr++fpGPGNiLxz98Vq/FKUg98ixyswPlH6EYrU+0lIGHKmQsFSx8XMadN/F543Fgs9qdmKPiHiHSGmPSRtjWh2Xog3LP5EgfhGIj2rprVI8TpF4WGU+/wAQjrewxYyXaak7AaSNREExB35g4f3g0bp2aokSAed9X53xRrdk5PhqQAY8QmxiNvMke2CPEOPLSYQBVJ3Aa4i28RJ8zgXxHtEHGjulUSD4vFtztho8xXRXzHZd0nwisVKnSTpBBMeu/mI88eZXi9CmrVe506Quum4khjIMT5ge2K9XiFVzBd/Ldbeg3xtwmiGqFWVamuJ13mJj5THvim62LrwMX/qPdINGkltJ20i8eRid8X6vEKVQghrcwY5WiIt/bFJ8rTIWEG4gwNuk/TEmZ4XRcwQNRETzIF46kevQ9cRbQ9EacHydVyGVCARdZS5m1jeY/c4SO1PCly+YKKSQVDCfMkEfTD3Q4eqSZuDzv/lvhW7dZWGp1JmQykn1lfz+WHg90K0LYE41zouh9R+GNqZ2xpxFvg9/yx0Ikxj7KZKjUp1O8RWqCyFzYczYHDMrAUSrUlKBZ0kKBYbG7Sd7ztOFjse4K1FI5qfx/ScNDVtNonpzEchfl+mOXJ8i8OipQ4tSQCqo0B4JFwZNriQCdxtOCOskgqQQu4gSRsDIFt56WOBtXLUnGjwibgEhbzqMSJBvuCRjVeLJTSNY8MwVGojbnzvO/XGq+jB5alOYZgjRMFgLC3MbY2q5fwg3k+cR6FfxnChnuMUaoWFqA2IYNEG02EyCQLbbYF1s3mFYEVX0/Z0mLDqJgi8YZY7FbHvPV9MAkHUYi5mehH79N8eatK6QBby/QX5/XCnle1VRVAfS08msZ6jkfXFyp2oLeLTBj7LHqDsPQcvfGcGbkir/ABDzDrSpoHZFcnVB3VYgTvpk4UaRBRYsIj5WwQ7V5o1qdNhVeooZviKnTqiBK8jHPoMA8lU8JU7gz8/7Y7MSqKJSey3o88ZjXVjMVpC2xqz2cqB2h2Fz9o4I8KzLkXZj6k4zGY8yXR0IPDlij2kcijYkX5Wx5jMSj2P4FLWeuPVGMxmOxEzZOePTjMZgoB6ii2GjIUFFKQoB6gAH54zGYlkGR5Rqk5imCSQQZBNjvywJ7V2cRaReLYzGYWPaMUKA8H76Y1F2HrjMZiyFYUzv2fJVjyuca8Jc/wAzSueQ9rYzGYmumEvcGQLma4AAAAgC0Tc/M4H5jNOM80OwgwLmwPdzHrjMZhV2MNr8vT8hgD2zX/lAefeL+ePcZhIfJGn8RJpbjEHE/ip+p/LGYzHa+znGDsWf6lT/AEfnhpqnf1OMxmOTJ8joh8RU4/UK5l9JI/pKbGLlgDivRF1x5jMWj0I+ybLqNT2xtRQaTbGYzDAK/FEHdC3I4tZdBoWw2OPMZhvAARxymFHhAEm8CMDU3OMxmOiHROXZvjMZjMEB/9k=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2387" y="850900"/>
            <a:ext cx="6632414" cy="600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52400" y="152400"/>
            <a:ext cx="3016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 err="1" smtClean="0">
                <a:latin typeface="+mj-lt"/>
              </a:rPr>
              <a:t>Conservation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Evidence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1030" name="AutoShape 6" descr="http://juliafoggterrain.files.wordpress.com/2010/09/2.jpg"/>
          <p:cNvSpPr>
            <a:spLocks noChangeAspect="1" noChangeArrowheads="1"/>
          </p:cNvSpPr>
          <p:nvPr/>
        </p:nvSpPr>
        <p:spPr bwMode="auto">
          <a:xfrm>
            <a:off x="63500" y="-136525"/>
            <a:ext cx="6096000" cy="457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4" name="Rectangle 13"/>
          <p:cNvSpPr/>
          <p:nvPr/>
        </p:nvSpPr>
        <p:spPr>
          <a:xfrm>
            <a:off x="228600" y="990600"/>
            <a:ext cx="84187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 err="1" smtClean="0">
                <a:latin typeface="+mj-lt"/>
              </a:rPr>
              <a:t>Strumento</a:t>
            </a:r>
            <a:r>
              <a:rPr lang="sv-SE" sz="2400" dirty="0" smtClean="0">
                <a:latin typeface="+mj-lt"/>
              </a:rPr>
              <a:t> per </a:t>
            </a:r>
            <a:r>
              <a:rPr lang="sv-SE" sz="2400" dirty="0" err="1" smtClean="0">
                <a:latin typeface="+mj-lt"/>
              </a:rPr>
              <a:t>tecnici</a:t>
            </a:r>
            <a:r>
              <a:rPr lang="sv-SE" sz="2400" dirty="0" smtClean="0">
                <a:latin typeface="+mj-lt"/>
              </a:rPr>
              <a:t> e </a:t>
            </a:r>
            <a:r>
              <a:rPr lang="sv-SE" sz="2400" dirty="0" err="1" smtClean="0">
                <a:latin typeface="+mj-lt"/>
              </a:rPr>
              <a:t>responsabili</a:t>
            </a:r>
            <a:r>
              <a:rPr lang="sv-SE" sz="2400" dirty="0" smtClean="0">
                <a:latin typeface="+mj-lt"/>
              </a:rPr>
              <a:t> di </a:t>
            </a:r>
            <a:r>
              <a:rPr lang="sv-SE" sz="2400" dirty="0" err="1" smtClean="0">
                <a:latin typeface="+mj-lt"/>
              </a:rPr>
              <a:t>progetti</a:t>
            </a:r>
            <a:r>
              <a:rPr lang="sv-SE" sz="2400" dirty="0" smtClean="0">
                <a:latin typeface="+mj-lt"/>
              </a:rPr>
              <a:t> di </a:t>
            </a:r>
            <a:r>
              <a:rPr lang="sv-SE" sz="2400" dirty="0" err="1" smtClean="0">
                <a:latin typeface="+mj-lt"/>
              </a:rPr>
              <a:t>conservazione</a:t>
            </a:r>
            <a:r>
              <a:rPr lang="sv-SE" sz="2400" dirty="0" smtClean="0">
                <a:latin typeface="+mj-lt"/>
              </a:rPr>
              <a:t> 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152400"/>
            <a:ext cx="3016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 err="1" smtClean="0">
                <a:latin typeface="+mj-lt"/>
              </a:rPr>
              <a:t>Conservation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Evidence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" y="1900535"/>
            <a:ext cx="18412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 err="1" smtClean="0">
                <a:latin typeface="+mj-lt"/>
              </a:rPr>
              <a:t>-Trasparenza</a:t>
            </a:r>
            <a:r>
              <a:rPr lang="sv-SE" sz="2400" dirty="0" smtClean="0">
                <a:latin typeface="+mj-lt"/>
              </a:rPr>
              <a:t> 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2891135"/>
            <a:ext cx="61404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 err="1" smtClean="0">
                <a:latin typeface="+mj-lt"/>
              </a:rPr>
              <a:t>-Interventi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basati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su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evidenze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scientifiche</a:t>
            </a:r>
            <a:r>
              <a:rPr lang="sv-SE" sz="2400" dirty="0" smtClean="0">
                <a:latin typeface="+mj-lt"/>
              </a:rPr>
              <a:t> solide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3881735"/>
            <a:ext cx="27045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 err="1" smtClean="0">
                <a:latin typeface="+mj-lt"/>
              </a:rPr>
              <a:t>-Ridotta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soggettività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785" y="4800600"/>
            <a:ext cx="435521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399" y="4648201"/>
            <a:ext cx="4365171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793" y="152400"/>
            <a:ext cx="25592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 smtClean="0">
                <a:latin typeface="+mj-lt"/>
              </a:rPr>
              <a:t>Piano di </a:t>
            </a:r>
            <a:r>
              <a:rPr lang="sv-SE" sz="2400" dirty="0" err="1" smtClean="0">
                <a:latin typeface="+mj-lt"/>
              </a:rPr>
              <a:t>intervento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030" name="AutoShape 6" descr="http://juliafoggterrain.files.wordpress.com/2010/09/2.jpg"/>
          <p:cNvSpPr>
            <a:spLocks noChangeAspect="1" noChangeArrowheads="1"/>
          </p:cNvSpPr>
          <p:nvPr/>
        </p:nvSpPr>
        <p:spPr bwMode="auto">
          <a:xfrm>
            <a:off x="63500" y="-136525"/>
            <a:ext cx="6096000" cy="457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60014"/>
            <a:ext cx="5105400" cy="5897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5410200" y="1143000"/>
            <a:ext cx="3581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smtClean="0">
                <a:latin typeface="+mj-lt"/>
              </a:rPr>
              <a:t>Una volta </a:t>
            </a:r>
            <a:r>
              <a:rPr lang="sv-SE" sz="2400" dirty="0" err="1" smtClean="0">
                <a:latin typeface="+mj-lt"/>
              </a:rPr>
              <a:t>terminata</a:t>
            </a:r>
            <a:r>
              <a:rPr lang="sv-SE" sz="2400" dirty="0" smtClean="0">
                <a:latin typeface="+mj-lt"/>
              </a:rPr>
              <a:t> la </a:t>
            </a:r>
            <a:r>
              <a:rPr lang="sv-SE" sz="2400" dirty="0" err="1" smtClean="0">
                <a:latin typeface="+mj-lt"/>
              </a:rPr>
              <a:t>raccolta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delle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informazioni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posso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preparare</a:t>
            </a:r>
            <a:r>
              <a:rPr lang="sv-SE" sz="2400" dirty="0" smtClean="0">
                <a:latin typeface="+mj-lt"/>
              </a:rPr>
              <a:t> il piano </a:t>
            </a:r>
            <a:r>
              <a:rPr lang="sv-SE" sz="2400" dirty="0" err="1" smtClean="0">
                <a:latin typeface="+mj-lt"/>
              </a:rPr>
              <a:t>degli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interventi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38200" y="4876800"/>
            <a:ext cx="4038600" cy="381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ight Arrow 7"/>
          <p:cNvSpPr/>
          <p:nvPr/>
        </p:nvSpPr>
        <p:spPr>
          <a:xfrm>
            <a:off x="4953000" y="4953000"/>
            <a:ext cx="762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ctangle 8"/>
          <p:cNvSpPr/>
          <p:nvPr/>
        </p:nvSpPr>
        <p:spPr>
          <a:xfrm>
            <a:off x="5943600" y="4572000"/>
            <a:ext cx="2667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>
                <a:latin typeface="+mj-lt"/>
              </a:rPr>
              <a:t>Parte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fondamentale</a:t>
            </a:r>
            <a:r>
              <a:rPr lang="sv-SE" sz="2400" dirty="0" smtClean="0">
                <a:latin typeface="+mj-lt"/>
              </a:rPr>
              <a:t>!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793" y="152400"/>
            <a:ext cx="67342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 err="1" smtClean="0">
                <a:latin typeface="+mj-lt"/>
              </a:rPr>
              <a:t>Monitoraggio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dell’efficacia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dell’intervento</a:t>
            </a:r>
            <a:r>
              <a:rPr lang="sv-SE" sz="2400" dirty="0" smtClean="0">
                <a:latin typeface="+mj-lt"/>
              </a:rPr>
              <a:t>: i tre </a:t>
            </a:r>
            <a:r>
              <a:rPr lang="sv-SE" sz="2400" dirty="0" err="1" smtClean="0">
                <a:latin typeface="+mj-lt"/>
              </a:rPr>
              <a:t>passi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030" name="AutoShape 6" descr="http://juliafoggterrain.files.wordpress.com/2010/09/2.jpg"/>
          <p:cNvSpPr>
            <a:spLocks noChangeAspect="1" noChangeArrowheads="1"/>
          </p:cNvSpPr>
          <p:nvPr/>
        </p:nvSpPr>
        <p:spPr bwMode="auto">
          <a:xfrm>
            <a:off x="63500" y="-136525"/>
            <a:ext cx="6096000" cy="457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6" name="Rectangle 5"/>
          <p:cNvSpPr/>
          <p:nvPr/>
        </p:nvSpPr>
        <p:spPr>
          <a:xfrm>
            <a:off x="652393" y="1219200"/>
            <a:ext cx="506260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200" dirty="0" smtClean="0">
                <a:latin typeface="+mj-lt"/>
              </a:rPr>
              <a:t>1. </a:t>
            </a:r>
            <a:r>
              <a:rPr lang="sv-SE" sz="2200" dirty="0" err="1" smtClean="0">
                <a:latin typeface="+mj-lt"/>
              </a:rPr>
              <a:t>Conoscere</a:t>
            </a:r>
            <a:r>
              <a:rPr lang="sv-SE" sz="2200" dirty="0" smtClean="0">
                <a:latin typeface="+mj-lt"/>
              </a:rPr>
              <a:t> </a:t>
            </a:r>
            <a:r>
              <a:rPr lang="sv-SE" sz="2200" dirty="0" err="1" smtClean="0">
                <a:latin typeface="+mj-lt"/>
              </a:rPr>
              <a:t>esattamente</a:t>
            </a:r>
            <a:r>
              <a:rPr lang="sv-SE" sz="2200" dirty="0" smtClean="0">
                <a:latin typeface="+mj-lt"/>
              </a:rPr>
              <a:t> </a:t>
            </a:r>
            <a:r>
              <a:rPr lang="sv-SE" sz="2200" dirty="0" err="1" smtClean="0">
                <a:latin typeface="+mj-lt"/>
              </a:rPr>
              <a:t>quale</a:t>
            </a:r>
            <a:r>
              <a:rPr lang="sv-SE" sz="2200" dirty="0" smtClean="0">
                <a:latin typeface="+mj-lt"/>
              </a:rPr>
              <a:t> </a:t>
            </a:r>
            <a:r>
              <a:rPr lang="sv-SE" sz="2200" dirty="0" err="1" smtClean="0">
                <a:latin typeface="+mj-lt"/>
              </a:rPr>
              <a:t>sarà</a:t>
            </a:r>
            <a:r>
              <a:rPr lang="sv-SE" sz="2200" dirty="0" smtClean="0">
                <a:latin typeface="+mj-lt"/>
              </a:rPr>
              <a:t> </a:t>
            </a:r>
            <a:r>
              <a:rPr lang="sv-SE" sz="2200" dirty="0" err="1" smtClean="0">
                <a:latin typeface="+mj-lt"/>
              </a:rPr>
              <a:t>l’utilizzo</a:t>
            </a:r>
            <a:r>
              <a:rPr lang="sv-SE" sz="2200" dirty="0" smtClean="0">
                <a:latin typeface="+mj-lt"/>
              </a:rPr>
              <a:t> </a:t>
            </a:r>
            <a:r>
              <a:rPr lang="sv-SE" sz="2200" dirty="0" err="1" smtClean="0">
                <a:latin typeface="+mj-lt"/>
              </a:rPr>
              <a:t>dei</a:t>
            </a:r>
            <a:r>
              <a:rPr lang="sv-SE" sz="2200" dirty="0" smtClean="0">
                <a:latin typeface="+mj-lt"/>
              </a:rPr>
              <a:t> </a:t>
            </a:r>
            <a:r>
              <a:rPr lang="sv-SE" sz="2200" dirty="0" err="1" smtClean="0">
                <a:latin typeface="+mj-lt"/>
              </a:rPr>
              <a:t>dati</a:t>
            </a:r>
            <a:r>
              <a:rPr lang="sv-SE" sz="2200" dirty="0" smtClean="0">
                <a:latin typeface="+mj-lt"/>
              </a:rPr>
              <a:t> di </a:t>
            </a:r>
            <a:r>
              <a:rPr lang="sv-SE" sz="2200" dirty="0" err="1" smtClean="0">
                <a:latin typeface="+mj-lt"/>
              </a:rPr>
              <a:t>monitoraggio</a:t>
            </a:r>
            <a:endParaRPr lang="it-IT" sz="22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9600" y="3124200"/>
            <a:ext cx="750100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200" dirty="0" smtClean="0">
                <a:latin typeface="+mj-lt"/>
              </a:rPr>
              <a:t>2. </a:t>
            </a:r>
            <a:r>
              <a:rPr lang="sv-SE" sz="2200" dirty="0" err="1" smtClean="0">
                <a:latin typeface="+mj-lt"/>
              </a:rPr>
              <a:t>Decidere</a:t>
            </a:r>
            <a:r>
              <a:rPr lang="sv-SE" sz="2200" dirty="0" smtClean="0">
                <a:latin typeface="+mj-lt"/>
              </a:rPr>
              <a:t> la </a:t>
            </a:r>
            <a:r>
              <a:rPr lang="sv-SE" sz="2200" dirty="0" err="1" smtClean="0">
                <a:latin typeface="+mj-lt"/>
              </a:rPr>
              <a:t>metodologia</a:t>
            </a:r>
            <a:r>
              <a:rPr lang="sv-SE" sz="2200" dirty="0" smtClean="0">
                <a:latin typeface="+mj-lt"/>
              </a:rPr>
              <a:t> </a:t>
            </a:r>
            <a:r>
              <a:rPr lang="sv-SE" sz="2200" dirty="0" err="1" smtClean="0">
                <a:latin typeface="+mj-lt"/>
              </a:rPr>
              <a:t>insieme</a:t>
            </a:r>
            <a:r>
              <a:rPr lang="sv-SE" sz="2200" dirty="0" smtClean="0">
                <a:latin typeface="+mj-lt"/>
              </a:rPr>
              <a:t> a chi </a:t>
            </a:r>
            <a:r>
              <a:rPr lang="sv-SE" sz="2200" dirty="0" err="1" smtClean="0">
                <a:latin typeface="+mj-lt"/>
              </a:rPr>
              <a:t>dovrà</a:t>
            </a:r>
            <a:r>
              <a:rPr lang="sv-SE" sz="2200" dirty="0" smtClean="0">
                <a:latin typeface="+mj-lt"/>
              </a:rPr>
              <a:t> </a:t>
            </a:r>
            <a:r>
              <a:rPr lang="sv-SE" sz="2200" dirty="0" err="1" smtClean="0">
                <a:latin typeface="+mj-lt"/>
              </a:rPr>
              <a:t>analizzare</a:t>
            </a:r>
            <a:r>
              <a:rPr lang="sv-SE" sz="2200" dirty="0" smtClean="0">
                <a:latin typeface="+mj-lt"/>
              </a:rPr>
              <a:t> i </a:t>
            </a:r>
            <a:r>
              <a:rPr lang="sv-SE" sz="2200" dirty="0" err="1" smtClean="0">
                <a:latin typeface="+mj-lt"/>
              </a:rPr>
              <a:t>dati</a:t>
            </a:r>
            <a:endParaRPr lang="it-IT" sz="22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9600" y="4903113"/>
            <a:ext cx="750100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200" dirty="0" smtClean="0">
                <a:latin typeface="+mj-lt"/>
              </a:rPr>
              <a:t>3. </a:t>
            </a:r>
            <a:r>
              <a:rPr lang="sv-SE" sz="2200" dirty="0" err="1" smtClean="0">
                <a:latin typeface="+mj-lt"/>
              </a:rPr>
              <a:t>Eseguire</a:t>
            </a:r>
            <a:r>
              <a:rPr lang="sv-SE" sz="2200" dirty="0" smtClean="0">
                <a:latin typeface="+mj-lt"/>
              </a:rPr>
              <a:t> il </a:t>
            </a:r>
            <a:r>
              <a:rPr lang="sv-SE" sz="2200" dirty="0" err="1" smtClean="0">
                <a:latin typeface="+mj-lt"/>
              </a:rPr>
              <a:t>monitoraggio</a:t>
            </a:r>
            <a:endParaRPr lang="it-IT" sz="22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026" name="AutoShape 2" descr="data:image/jpeg;base64,/9j/4AAQSkZJRgABAQAAAQABAAD/2wCEAAkGBhQSEBQUEhQVFRUVFxUXFhUWGBgYFxUUFRcXFBUWFxYYGyYfFx0nHBcXHy8gIycpLC0sGB4xNTAqNSYrLCkBCQoKDgwOGg8PGikfHB8sKSwsKSwsKSwpLCwpLCkpKSkuLCksLCkpLCksKSwpLCkpLCwpKSwtLCksKSksLykpKf/AABEIAOEA4QMBIgACEQEDEQH/xAAbAAABBQEBAAAAAAAAAAAAAAAAAgMEBQYHAf/EAFYQAAECAwMFBw4KCAQFBQAAAAECEQADIQQSMQUTIkFRBjJhcYGRkgcUIzNCUlNyobGys9HTFzVic3SCwcLS8BUWNDZDY5PDVIO0xCVVouHxCCRERaP/xAAaAQEAAwEBAQAAAAAAAAAAAAAAAQIDBAUG/8QALxEBAAIBAwQBAgQFBQAAAAAAAAECEQMSIQQTMVFBYXEikbHBMoGh4fAFBhQVQv/aAAwDAQACEQMRAD8A7jHjwzbBo8qfSEVdmmTGGckSwpRCQHADsskvpPRIOA3zaoC6eB4gZlXgpXTPu4MyrwUrpn3cDKe8DxAzKvBSumfdwZlXgpXTPu4GU94HiBmVeCldM+7gzKvBSumfdwMp7wPEDNK8FK6Z93BmleCldM+7gZT3geIGZV4KV0z7uDMq8FK6Z93AynvA8QMyrwUrpn3cGZV4KV0z7uBlPeB4gZlXgpXTPu4MyrwUrpn3cDKe8DxXTQpKSTKlsASWUcAH8HEiUiWQaIpjho0BY7KEHlgJLwPDCJUsgEBJBqCACCDUEGF9ao71PMIB2CMN1St0szJybLMksL866tLBlouFRSdmFCMI28tTgHbAKggggCCCCAIIIIAggggGbTgPGR6aYatgrK8f7i4dtOA8ZHppiErKEuYqXcUD2RuNkzAWfGqVCmw7ICxgggiWYggggCCCCAzm7SYUy5ZGoqOyoDji44oMoZamziQtTIvPcF1gy5yQL10E7xMXu7jtSfr+jGVJ0j4x9ZaI69GlZrmUuhZItqZspKkkmiQXBBe6Cca6xzxNih3Hfs/1h6uXF9HLaMTMAgggiECPDHseEwFFLmTJksEzSL6A4CUd0mrU4YSixEFREw6QIVoo0nxen5c7YcyaexSvEl+iI8yf2pPL5zENHtksiZd1qlOBcsN8GCRQUWoUGzYIm9dGGYIJVu6bc9Jt6ZaLQFES1X03VFOkQU12hiYtpFsUkXWLJCQFKL3qcbvSrgYwypRcMHfEuKUd+GtKbYAS5oGoxep2uGpq1nkghL6/OwQdfnYIiktjDctRJfAahrPCdnAInAndfq2CKmybsEnKKrCsMvNpmIVqUCCVIbUQA+t64NE2MDL/AHrR9HT6mbFR1WCCCJBBBBAM2oaI8ZHppiJMsSJZl3EJS8zBIAG8mHAcZ5zEu04DxkemmG7ZjK8f7i4CQIIIIlmIIIICLlHKSZKL63Z2oHOBOA4jFdl7LqpObKEpN8E6T0F6WkYfOPyR5uw/Zj433FxV7rjo2YYEpYdOz1jSlYnGVojKNulyuJ0qWliFXCtTA3dIEMFcYNIplShewbSOGPbLRriVlYUl/RkeeZDCt99Y+stEdenWIqTPpOkW+YiRJCFqQ6xeutpBrMnWDqUeUxtckTiqzyVKLqVLlkk4klAJNOGOdmeoiUmjIUghsST1q4JdjzCNFuft96dISmYVIEhAKQp0giUkkEAsC+2sYalP3TPPLXQQQGOdQibNCQSSwAck4ADExlTlpU63WeXhJUJzoI39xKSkr5TvcNr6meqFlhSEypaLxJmyFLCWdSTOSEoDkDSIOJG94Yq8g2xS8o2UGVMlsm0VXm2OgmguLVG0UiNObT5Wjy1WTe1SvER6Igyf2pPEfOYhWdAUbOC5ZEtYAvaJCCHJGANMe9bWYm5P7UniPnMYLpEEEJWgEEEAgggg1BBoQRrEAqPCWhK0ChLaLkHBqEHyPEeTpTFkvdFxgSquLEgi6OIcZ1CLRGeQ6BeqcBgNvCfsEPQQREyCMDL/AHrR9HT6mbG+jAy/3rR9HT6mbFZRLqsEEESCCCCAZtW9HjI9NMVkqxzUGXnJl/snkuzS1dgKRw3X1mLO04DxkemmG7ZjK8f7i4CQIIIIlmIIIICj3Yfs31vuLjMZZmlU/EkJCEpDlhWy3mBwrs2RYbtlnOJx3oYOWcieKgFtleCKQzCogqLnRDs2CrKI69Gvifuv4gWy13wmhF2SE1at0rqGOFY8VvvrH1lohg4f5Z+9D6t99Y+stEdERiMKESsZfjI/2kWe439oQH7h+Qykfb9kVkrGX4yP9pEzc/a0ypstaiAAkAliaGSh8BTbyRTVj8MrV9OjQ3PmhKSTq8uwDhhYMRlaa21IYnx+5HIK8qY89DD7s0ETZb4mdYyTwmdUDgGA4ocyX8YWTxbR6CIkdUGzsqzr1Kn2ZJ40zklPOCroxHyX8YWTxbR6CY7JnOjP2I8p8mZ2ayCvaidbVlh9XAMSMdb0ssn9qTxHzmItisN4yJj7yWkXWNbyRV7zDkD8MSsn9qTxHzmOJokQ0oqCVHRfSbEJat28akanPHDhLYxBWFTJcxlH+IEMAlV4XgmimFCzPiznGlqxlBxab6kFSQQCSl6EG6dIAhzsalC52RLhAQKEhyMCcQWYkGFwtOQQQQRVIjAy/wB60fR0+pmxvowMv960fR0+pmxEol1WCCCJBBBBAM2rejxkemmK2XlUTTLYENM8YHRmjEUG9JD4gpOtosrTgPGR6aYbtmMrx/uLgJAgggiWYgMEZPK26RSrLN7GmpXKYrLMqVMU+8x0WbhxiYiZ8JiMqvdLbs7aVBmzWhi7m7aK4UpqrjFenHlHpWWGwhioUoo4AAf/ACtQhxOPKPSssejSu2MJtJk4f5Z+9D6t99Y+stEMHD/LP3ofVvvrH1loiypErGX4yP8AaQmWtkgs7IBba0gUhUrGX4yP9pDfcfU/sCA0i8oXrRIUQxDgJd/4i0JALDFmfgL4RrbLKupY1OJO1RqTGFlWn/3Nnu1uFQUXITeVNmMCQ+AIOHdVNI1uTcriagKA0VFgqrE7GIBH54o8+9cYj/PMrT7Sco2FM6WULDgkEfJUkhSVDhBAPJGQs1lVLynZUrDG7aa6lC4iqdo82uNvDU6zpUzjDA4EHaCKjkisXmKzX4lEKnJ3apfiI9EQmwlpSX2HzmPcnlpMvEtLRxnRHliFYrQTLTelzGGACQXN5gSx2nDlPBWIaJ4F6p3uoHXwn7Byw2qxJTMVNSAFqCQtXfIQ7A8Tlj54969q2bmYPvR7eGPDbqE3JjB30dmNHryRO6UEfpmUz3/+lT4OzXcWI5xtgOWZILX6uRgrEG6Rht80KNoD9qW5+QNT634+eAT0uexLcY6AxxxeuMWzT1IbXl2SP4g24KwYmtKUB5od/Skt2vbNStddkITOQwaStiwHYxgRgz0pCzaAS2aXqO8HCNvAYjNPqPbJlBEzeF2DmhDYUL66iMVL/etH0dPqZsbazzQcEKTxpCRSm3g8kYmX+9aPo6fUzYpbHwS6rBBBAEEEEA1acB4yPTTDNrVpSvnPuLh604DxkemmK0ZMTKVLuvvwGejBExsGffHHg2CAtRBBHilMHNAMTwRKiN12ok3ZalAFiXSKjHExkrTuftKpakZoVUpQ004mVMljXqKhz8EanJdqQpK1JUkpMxbKBBBbYRQ4Hmgyki+EJChpKIfHBC3wI2baRMWmFo4Y9W5i0uo5sVJO/T/O4f5ifLHo3MWl+1jEd2nbJP8AbV5I1tksq5aQhK0sHNUKOJJxznDD92Z36P6aveRr37q8MQdytpbtY3rb9ONfbDh3M2l3zYxffp7+arzLHljZ3Znfo/pq95CXmO19H9NXvInv3TwxqNy9pBT2MUKSdNOrMP6tXkhH6q2m62bG9bfpxzQR541dmymqYu6lQwvOZSgCNHB5j90NTRMuzO/R/TV7yKx1Np5jBMQx9kyDbEKSooSq6pRAUtJDKmzFmgI1KHLFrkawT5VkMpcp1spiFIZ2F047QIujnXAvor/LV7yPbszv0dBXvIra82CeuZngldJH4oYVOnq/hlA4FIUrnJYcxh+ZMmJYlSCLyAQEEHSUE43y2OyJb0iicKHJvaZXzcv0RDsyU4YFqpNPkqCmptZuWM3ljLtpsl1CLMJwSEpvBZTgyXa6Yp/hFtjH/hxp/MI88v8ALRCW6KNMG9QJu3a4kgvizsNj1hap6QHKgAzu4wFXjAHddabylHJjqUUkkzXqgXUkaFGGsRFTummEXhktLb186oYEpYaFKuKQS6JOSCpKr7BF5w9FAhq11Fi/th3OjaNuOqOby9000hQGS0sqquzFy4aug+FIXO3STlG8rJYJY1zpwLP3HAOWBPDognpJYKD8Y1N7RzwozAGcipYVxLEsOQE8kc2TlyaP/qhQuOyksa7UcJiUjdlaRhk0Brv8XvQUpc3KsHFYIy3FispQCCtS3IYqdwwA1k7PzjGHtAWjdKJqUhSUyJQIvJSdJC0UvEDFW2HJnVBtaQ6rAw2mc33IjZJlTbXb1WqbZ1S3RLSEhMxfa6guCjXBEy6Z+lFu2YW4+XJ95wHmjyRl1BnCQsGXNUm+lCyl1pcglJSSCzFxjrislZID9rYN3SVVAcANn3bSNC3sw27m2FOWslKTTscos5as1mfE0MJMuuvBHlyCCTdpwHjI9NMNWzGV4/3Fw9acB4yPTTFbbJk28NFNJgu3izulY26VLuzE7IC0jJW3daUKny1pChppRcoQypiNK8ovvQXAETcuZLtFolhIISamiykVSQN6l8TtinmbjZ7KAzYd+7VrWtVdCtFAcka6cV/9SjGFxufsIm2W6sls4t2atcKg0djyCJ4yemWZQBUdI4qPglJqzAlkiuOO2IeSslFVnMtRAKZq3bSDg4AltfswJiUjJolGUkKUWUcT/KUlzw6Lk6ySdcUt/FOBNzYva8Np9sLzQ2npH2w3m9LE4Q5meE88QoM0OHnPtiryupihLOFFDuo73OykmlQp72Bi0zXCeeM7PlgTydd8OdZAnyGc645uq1Jpp8fPC9IzKJILXS5S0tBcKKadgBqkijRp84CkKSbwJDEKLFy1C8ZiVgn5tHns8WuTFqIKSaBQIam+mzAxrXe48McfQ6uM0ltqV+UoWg74oUAA+KiahOotrUdfcmJFmWFh2WmrMokHDjhSpekKnXrhzNcJ549VhMx6MWyWLox38rWfCI4Yl6oiWyXoip38r1iImCIIUuUbKoaRmEAqOAejXmxwASo+aGLTaJa0TQFKF28mqUAOGcDRfuk8b8bXdpmJA02ZxiHrj5Gd9TPEG0WiWZcy4Q7KBYNUGodq1P8A1cMMLzaXs2yppp69iPwwiVkxCRdziiLxVpXCXKirEpdgTQamiwmqw4/bC78MK75jhWSsnIBe8dGgLI3rD5NcIXNsqbp09WxGx+9iahVVcf2CPJytE8UThE2mUU2VPf8Akl/hiLaZQcpSqpS7kIZIdQc6Na0AEWk+0BKScdg2k0A4ySBywxLRdvuXJDk8JvU2sAwHFAiZyZs1jlBALAqKQ6jVVRt1cQYRKlFAAZhT7HhUtXYx4o80LQug4hBE+TS5wfEYHzpjkm7/AON8k/NSfXCOvLXXkPnTHId3/wAb5J+ak+uERJDs0EEEFzc5DjlSeYg/ZHMsqdWBCJhTMsFpBlq1qQlikuH5WPNHUYSuUFBiARsNRzGA5YOrzK/wc/py/bHqervLNBYp54lSz9sdN6xl94joj2QpFlQC4SkHaAAecRCOWa3J29NvsOdQFykrmTWSVOQxKGJScODVTZFoixFBlC+pWkrUA/YlB2Y1o9KOo0hFnsl5E1KDcacvCgwFKaqwuXZVoMoKmFRvGpGPYlB64OQS2DqMSSmZs3t8cOD2QvNnvj5PZCbpvY6tkKunb5BEqGbZOzaXJUXIACQklyaahGasKQBLbajyzrOTFllK1XpoSFuEmW6RdooqWNJg4NBRxhFdY8Jf1PW2aPH6zU3W2+nRpxiMkysB82jzyIl2KcoTEgNdUpINK9stCnBw7nZrxiJKwHzaPPIit3VrKbJOUCQQAQRiDetVQdRjm0b7LxLprTuWinucN2UG8NI69nshzNnvj5PZEDJeUkWiVLmyllSFhTG6UvdJSaKAOIIqNUOG1r0tFWiasMaqDjRrgDTbH0GXBsnMxMcwXbEFhU7+Vs8IjgiaIhWsG6K93K1fzERNEEwatEpKqKZuHm+0jlaINrsMtMuZdSlyCTrrtrgaDmGwRMtlkEwMp8XpxEaxsJiutOSEIRNULzqvKLqOJuk1x7kUdoErCdLFKDHYNhhzNjYOYQ3NlimOO0wvNDh5zx7YlQiXLDmgx2DYIJyBdNBhsECJQc8e07BDVtZKKb40SHVvmOLHBgSeAGALgXMwF1HBisj7B6XBC5iBpUG92D5UeybKEhq66uaklyeU1hK5Y0vF2n5UE/L1CBmxQb0ahshxEsMKDDYNkNS5YzYx3o1nZDqJIYY4bTs44GOSFyw+AwOobUxyPd/8b5J+ak+uEdcmSg/IdZ2pjke7/wCN8k/NSfXCIkh2aCCCC5E2clIdRCRQOSAHJAAc7SQOWGv0hL8IjpD2xFy/2kfO2f18uKpFqUZpl3FMEBWcfRclgjjoTxNtjLU1NsrRXK//AEhL8IjpD2wfpCX4RHSHtipeI9umTAh5QSpbiiyQGfSqNbRn359LbEuTak3ZwEwJKpi7pdsQGIP2wiXaWMu9NQohRc1P8NQdyaAqct8oB6RUm0WwpV2OUksi7pmpvC+CGI3rsf8AwE9dW1u0ydVBMNal8eBvzSJ7so2NJ+kEXu2Iw/PdQi1ZZQhJN+9wISVE68AeDHDCIckqupvNeYXmwCmq3A7wuI78+jtQrhawVuXGm9dXZpx1EjAg44EQ3YJoIQxwKAeAidZwRzgiLQxhty0+ZMt9rQCWRaJzaBVRNoC9ShrSOeOGenm8zNfLSZw0srAfNo88iKvdf+xT/FHpWqNAnJKw1TRIT2pWq5XtnyBzwxbsnKASSS2dkP2NQ/jE43y3bTzRWvR6ueYaaWvFL1t6mJ/Jzrcr1QJ1lzMpX7PLK3AlushalqxJHdHgjsFmt6CkKE1GkAakPUPUXqcUOT8pS0FlO94JGiaqOAHG/liLNyk6yJYQUhKC5Bd1OdoagHPHqUjtx+Kcp6zqKdTfdSm2fnE+fqctdtQw7JLOnKwI8Ij5UTBlCX4RHST7YruvV7JfRP4oOvV7JfRP4onu09uSKTCTbZ8tYYTkpq7hQ2Ed8Nr8YGMQLQhARNOfBvXiwUGDkUAKlUpwYq20e69Xsl9E+2Dr1eyX0T+KHdp7NspU21y6dlTj3yYV13L8KnpJiH16vZL6J/FDVnywV3rhlKuqKFMDRScQaxPdr7V2Sm9fSxeJmpx75OwbMcdUM59BdSpiQWZKbyNEcPyjrbYBwlPXq9kvon8UHXq9kvon8UO7T2bJTOu5fhU9JMNqtKCVNMBN3AKTXfGIyrfMGqX0T7YrOqBlAysmmcgAKvSSG1X1JSfIoxat4t4NuF1KtQupGngA+iwZ08eoniEOWa0oXopWSQBqajDaOGKzIOUVKsyFKSt7gqEHUOOLNFqLDQVh3h2ccSTj0eXK0sTgdm1PBHI93/xvkn5qT64R1RdsN4aC3ZTaB2p4eGOW9UNBGWMlA4iXJB4xPAMJVh2SCCCC6t3QdpHztn9fKijs9mWLTNWZqlIVLkgSiBcQQZgKknFyxfa42CLzdB2kfO2f18qKnOhMxRUQBclVJAG+m6zHLreWlEqCIFoyib5TLAJlkZ29RkFN50lxVmiNYLe4abeIm5xYcaKJYvC6S9QySQWG+EY4XysM8rOXQnQuvffun3rRIjLWU76qRJzcwBCZjFrytIJUosSt0uU14MDcyremXKl3ryXuoANVAsWvYYhL4DiiZqZWEEV0vKiiLwlkpzlwFJfQwMwsCwHC3JFgIrMYAYw+4uwiZb7c6iGtNoYjhmK/IjcGOXZD3T2WzZSteftS5N22TlXUIUoLAXMFxV2Up01Bx1CN9DzKmo7e8Q8qAGXXv5XkmIaMNP6pWTlX2ygtIUVUEm0UCmoDcpgefnUOqBYZ65SJduWqYuZITcEqaEzFZ4EDSlgJ3zPSgHJ1Mstba77m7JSoFYclIwIAKt9pEB9jszDGI81SjNVeASbkqgL9/wDa8PZRIftykdkTQBZc3UjN6JBYuMNa9phhXbFMq/oStKmxWznrtjLW/hXp5KgjwmINgmKKiVKJEwFSQaXQFqDAMKXTLNaxxtk+CCCIDNsn3EKUMRRNCXUohKAw+URFbbLNNlBJsyAtZSJagpRCaANMO1mPCQqJ1vJ7GlPdTEPwJQ81Rx+Q3KIkxOcCJkq1qmSgZiChY0VJPfAAuK4EEHliZEZKrs0jvxeHCUslXkuHniPa7KZylM4MrtRdhnSlyqmIDpTpBqqxgJ6sDxRT9Uv4mPHZfWS4tZU6+gKZnDts4IpuqjMCciKKiwHWznZ2SXsjp0Plldd7nbLfskupGicPlJu/bFpk7J+aSReUpyS51Pq4o5lkTd/YUyEIVlBaaaQEqc4NLrFMtqNw81ItEdUvJoUD18SAt7pk2hiHfwbvqjoZtpa8i3yDnFJYqUwwdV3yC67RzPqn/HuTvFR/qBGr+GDJf+K//Gf7qMJuny9IyjlvJ6rIvOJTcSo3VoZWevtppBwiJJdughN+CJSr90HaR87Z/XyopbTJSozApF8CWg3dpBnMB5uWLrdB2kfO2f18qKhayFTCBeIloISMVEGcQOXCObW8w0oq0WsIKgt0oIUucmY5LzDdASyRRyMWNTjqvrBZ0y5JUsJMkpBCbhUoOTrckhrur7SaOz2kC0kq0AsIC0LrpmiLrJ2XcW1xorNIVdllJdKkJQsFTBKUJUHSwd3bX/2tpRG7lNp4MTMjSZi1JSKhKXCkqa6TeSAaEVD4/wDaltOSZiVrS11MxSAShZBTLSDgaaiSzPTmvF2kCWZaM4wuoTNSbxUoOCLwvEb3WNfFC1sZcwhATMuoMy8hRfWzpAvHHCNraMT44Vi3tl7RNJQoouolrXmkIHazWqwUUGkNQ1muy5ycSxAu5tJuyilV50JdIcuasByvEO2SkpCc2ZiQ9xISNHsoCgZiVMTRXPqMKyJbE3Qh0AORLI0TMZ1KVcJcPvuU7HjjtHC61Mcr3Hbm5Fry3lBNoRfSmbaVXXIcicEhykg90dcdUMc/6mXx7lHxrV/qERbR8yrqNnN6mmTUpKjZgwqWXOJ5gtzFfM3J5OllC5FnUmYmbJKFXbTRQmorpaPPG7iJlIdj+tL9YmOrDLCBbZhJrJvMsB2VTFIXQagApxqbWIaWeyK0LmhK0aUovZzckTLRY5pNJjC+7OQ6XJKaDRdLJpg17GKXLOTLWuarNTGGblaQQjtiFKPdLq71pqAapiupEzXELV4lItx0CAWKtENi6qFuFnPAz6oRa9DNkMyVpRU9wvsfLUp5oj5NyFPQomaZk26Tm7xlUBSNIi/RQdYcHBRGxrG0WFa0KSqUtlAg1l4ENQ36Hhjk7dvTXdD2PYpxky3AFN8qLrWgkSxeAUkolzF3zQuUkgAkCjVdP6IygcZgTr0Uy6FTEisyoTgNZ1mJ7VjdCxSu9OVg0tIGPdLqoEamCU9KJMM2LJi5SbqZcwhyXUqWoudpK3MPLlzB/CXiBQy9ZA7/AIYjt29G6EHKkhRCZksXpkskpS4F8EXVIJJAAI16iAdUPWKSpKAF3SsupZS90rUXN16tsfUBEnMTPBq55f449zEzwaueX+OGy3o3QrbHOZc2UohwTMQNeaWceRecHALsV3VYS+QljF+tqY/xJcWeVMgqnMbk1C0ggLQZV66d8kuogg7Ih9Uwf8HL4vZvWS46NKsx5Z3nKk3Hbj8nKsUlU+RMVNKXW6LQGU+ACAA0Xf6lZJ/wy+jaovtyX7LL8UeaLqNcKYYb9Ssk/wCGX0bVGiyTuWskhV+RZ5ctRG+CWUAeE1GP2RbRzvqQ5VmTTbkLUVJl2hVxyTdClzQQHNBoAsNpgOiNBHsESlW7oO0j52z+vlRVy+2q8SX6U2LTdB2kfO2f18qKuX21XiS/Smxy6/lpRV2qwlEwXErUgX5h7sGapwGTtBZWvCmuLTJU5aZcq+teN5TJAOkCShSS5xIwq4PJIimm5PUiYcylQTdmK0VsFTVAgOk46i52DZFK3mPC0wvU21Msm6oLClglKmRmwRVgEvjWu3nRJykmWZu+UlysKcmjOcQAAOMxR2Yz1tLMxSClCStRT3RN6inrRSU46lY4hNgvqUuYgJUorEtRUCCZaUhyQ++3m3XSNp1p+iNsJ/6UC1gJc5wLUVJLXBvQ4IcYAAlsBFfJtcpACJbTZktapekQlV4lV5jWtQNrKG2HbZuezi1EqZJuhKUhqJA0SzUvB9eA2RKydksS0C8EqWFFV4bTQEPhohIo2EYTMJ5TjHP+pl8e5R8a1f6hEdAMc/6mXx7lHxrV/qERpoeZV1HXoiZRl9jLByCgtturCjjTUYlwko4Y6mbJW7qn2aUopXLtDjZLfyhUQJPVTsSVqUEWp1s/Ydj8L69bxrpuQpSi5SCeIQj9XJPeJ5hAZr4XrH3lp/on8UHwvWPvLT/RP4o0idzslt4nmEB3Oye8HMIDFWvqh5PXMC1JtYVwSR3t3W5wHmOIDWPwvWPvLT/RP4ovJO5+SpalXAw0U02HTPPo/ViQNzsnvE8w2QGc+F6x95af6J/FFflLqkWCdv02sBL4SU8tS5wP5Mauzbn5IKkFApVNBvFFxzVTyDbDX6vylTCi4GCgpVNQQm6OVVfqmApLP1WLEhISEWphtk8uALDiEODqv2PvLT/RP4o0n6uyX3ieYQxM3PyUzAboZdDQUWN6eUOORMBmrf1T7FNTdUi1M6VUkjFJcYv+aRQ7pN1dmtFhXZbMi0X1zZaxnJYSKTEKVUcCdkdL/VyT3ieYQfq/JFboxGobRANbl5DWZAI1DzRb3IQiUwYQu6dsAXI5h1Fe2ZS+kf3J8dPunbHMOor2zKX0j+5PgOowQQQFbug7SPnbP6+VFMpZEwkKlMUoDKUXdJWTh40aopeOb5U6hlkmzCpC5ktyolLJUA5cBNAQBhUnjjK+nuWi2Gg64V30npGDrlXfSekYynwAWbw6+gn2wfABZvDr6CfbGfZTvlq+uVd9J6Rg65V30npGMn8AFm8OvoJ9sHwAWbw6+gn2w7JvlrOuFd9J6RgFpV30npGMp8AFm8OvoJ9sHwAWbw6+gn2w7Jvn0v7BPtGblZ9dmK657NlQSQxu5u8cXZ3pizRl+phLJy3lJQqkLtFfGngp496YkfABZvDr6CfbGy3IbhrPk5KhJvFS2vKWQ5bAAAAAO521xjSlNs5VmctEY8rHpjy9+WMaoFYKwXvy0F78tAJS7Q3apxSmjXjRI+UcOQYngBhxKqRHlKvqv9yHCKGr4q8jDl2iAclAICUOKBgCakDEtr2wddJBIKkg+MNTA+UgQ3aLAharyg+iUtqYukvTYojlhudYEFKgBvgQ1WIIF4YUcAB+AQCrVNAaYCGQ4XXBDst+JgfqkRE3PWzPJmTQGvzFN4qUpQnyAHlMU26nKSEpVKlhlTe2h96kE0I1FTmusDihW4LKqCiZZ37JKVeajlCwkhQA2YHk1ERx/wDJieo7MfEZn78OGvU9zqp0Kc7azM/nER+v9Wsq/PCLTJKkkYbDsUCCDyEeSF3q88e3/wAtHY7jdmnlSQWY4EPgoUIw2w4p/Nr4YjKVcW/crx4F4A8rNxttiQpf2auKAVX8mCsF/wDLGC9+WgCscw6ivbMpfSP7k+On3vy0cw6ivbMpfSP7k+A6jBBBAEEEEAQQQQBBBBAEEEEAQQQQBHkJnSgpJSoAg0IOBEcwyz1FDNmLUi2zAkklCFX1BAJJuvnMBQO0B1EmI5t6NRvcCXUeZLxyMdQed/jPWfih74FbV/zCZ05344gdTCFL3wKU6wd8rgLb0cFSeCJccmPUPnEEKyhNNaB5pBTwgzMX1RF+ASYSAbZo0eiyWo9L0EOsWrKkqXv5iEtqKgDzO8Z/Km7RIBEgFSu/UCEjiBqryDhjFfARNBZNtIT/AJgo+wL2ND0vqErc3rfMAfRYLLjheYGPPHPrV1rRjTmK/wAsuTqKdReMador9cZn9XkwlSipRJUcScSdpjL2/KMyRbTNlKKVoulJ+oHBBxBq44Y1nwEH/mE7oq97ESd1A1kki2PXFQW5DBn0jXHmEeVof6XfSvN5vmft/c/2703/AFXV26jWnuxas1mPHmYn5z6aTIfVWkzEATxmZuDl80onXeDlApgecxo7HmZqFBFpzt4LGjMB36QDopNcH4HO2Obp6gS2/a6tsWz6u6hA/wDT+s761J6KzrG1Wx/JHs03xH4uXr9Rfp72zpVtX6ZiY/Z1uRk4JJLkhQAKSxBIAS+GJAYwOpGorTqbfJHLvhw48Bjkx6gkwABNr1YMsAFzQMrBm8sS/gRnCicozWAoHmirUDCZQYRo5HUhb0d8BwK0TzKYw+8cj+BS0vXKExvHnbNl/bDCuoNN1Wznzm3xuKA7JHLuor2zKX0j+5PiGnqHTksEW+YA5djNTR2BYTKlo3G4ncRLybLWlC1TFTCCtaqOzswctvjUkkvBDSwQQRKRBBBAEEEEAQQQQBBBBAEEEEAQQQQBBBBAEEEEAQQQQBBBBAEEEEAQQQQBBBBAEEEEAQQQQH//2Q=="/>
          <p:cNvSpPr>
            <a:spLocks noChangeAspect="1" noChangeArrowheads="1"/>
          </p:cNvSpPr>
          <p:nvPr/>
        </p:nvSpPr>
        <p:spPr bwMode="auto">
          <a:xfrm>
            <a:off x="155575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028" name="AutoShape 4" descr="http://finntrack.co.uk/images/data_analysis.jpg"/>
          <p:cNvSpPr>
            <a:spLocks noChangeAspect="1" noChangeArrowheads="1"/>
          </p:cNvSpPr>
          <p:nvPr/>
        </p:nvSpPr>
        <p:spPr bwMode="auto">
          <a:xfrm>
            <a:off x="155575" y="-1828800"/>
            <a:ext cx="381000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2" name="Picture 6" descr="http://finntrack.co.uk/images/data_analys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838200"/>
            <a:ext cx="2057400" cy="2057400"/>
          </a:xfrm>
          <a:prstGeom prst="rect">
            <a:avLst/>
          </a:prstGeom>
          <a:noFill/>
        </p:spPr>
      </p:pic>
      <p:sp>
        <p:nvSpPr>
          <p:cNvPr id="1032" name="AutoShape 8" descr="data:image/jpeg;base64,/9j/4AAQSkZJRgABAQAAAQABAAD/2wCEAAkGBhMSERUUExMWFRUWGR0aGBgYGSIdIBwdHRsbGxkgGyAgHiYfGh8jHBgcIC8gIycpLCwsHx8xNzAqNSYrLCkBCQoKDgwOGg8PGiwkHyUsLCwsLCwsLCwsLCwsLCwpLCwsLCwsLCwsLCwsLCwsLCwsLCwsLCwsLCwsLCwsLCwsLP/AABEIALQA8AMBIgACEQEDEQH/xAAcAAADAQADAQEAAAAAAAAAAAAEBQYDAAIHAQj/xAA8EAACAQIFAgQEBAUEAgIDAQABAhEDIQAEEjFBBVEGEyJhMnGBkUJSobEUI8HR8AczYuGS8XKyY4LCFf/EABkBAAMBAQEAAAAAAAAAAAAAAAECAwQABf/EACYRAAICAgMAAgEEAwAAAAAAAAABAhEDIRIxQSJRYQQTMvBxgZH/2gAMAwEAAhEDEQA/AEOd6KiuNTKDV2A3BETHCi0f0xj4hy6U1WpTMyNIEzfgN77QcGNnvWIQNCwzMZERxYXANr3wtrg1KulSGSn6mIWPVsARqMx3GMCi7TshFIwVmpkCnJAkTwe+4i/eME0EBQkRY+odrgWkX3GPtTLaCfULgggSx77k2j5c47ZX8SmQReY4Im/tthcnYmTvQRSrWIHpAFiBtNyffjAeYqKCJ0tuCTbe5P64bZlagUKYiAdh+KBfCbM09BCGmAAoJ97njiIvhIiHam7VCkCysPkSDyTHAxjlM0yZhvLaIJAiwIkg/paNsczVdzfRAI39uR+uFVTMFSwFtQtuIuJ+exGLx/BeNeFtRqEZqgfM1adRLHdBEEEGAQd/aMdsrToBvLOaQ+o2VTJJJnTwd44HviT6WtY6STqK/mv6dovYjuDj5QyQ0uDJqAHQ3b6Hnfnvgtx6Y3JJ7PRc4adNUNMhp/MwHvecTXWqYFYuQpVqLISGlQQQbMOTP1wg6ZTrqRqJKgRfj6e0RONerZ0sSiSZI1gb2+Xt2wrglLR2r6N+hmWI/Pp0rNgV3Y8ETqHveNsH0M6gBNgwdpkbiWPB4jb3OAejZcF9dQwYA+XYe0DbGWaAUx/yYn6SMLOSbJylsZdW65NanVJhir6Y59QADTHpj9sdOk1KlWu9Om2+kawZ0zFxMksdPO0k4TZfKmvVRTYAX+QubfXFV4Uqqgqsundbi3waj6QNviFvbA4pI6tAHU8yKdSnRprpgQO41zJ9/wAJk3nDzMdPOhZaN0Ftw0W+YI398TubdXrNUuVplGJ5JDC2KzNZsfwtBxGtnVgJPJj6cc8jEWnSYnH0653UQqSSxaAQOVmT9Y298E53IinTWQB6WLREgekTvzMY7dToMXy6sLlwT7BQwN+/qFsbeK638mrpHqFIRIHw6ixv3J0g2G4wsF9nUL2qtIWmp0aEL8XgftJOF3jGmpWlckqCY4uBc29sE+HCUyhZzDMVFMTvpVZ+5n9ThZmNVWoQYU+pjfYadj8go+5w8FUx8a2g3waypTzTFSP5JIuCDDJ7WgbYC634isNK2AgHbtMEbG2OeHmRvS5Ll1aF7wjBRtvtv7Yk68wpNr7Hv8v640TjyaGyRthdPNzJP4jDewJv88bdSzWpAijcKo5sIMfZcD05VfiA2ED5n4u5nBDZTyiQ3pcA2mYn0TawInbC+onWxNU6d+KIJ4xgqEACTBaY4lRuR8ifph2wiBM2Eif3wvzWQbW7QVRfisx0sRBBAHt/3i8JWUjK3sEF4+5t3/6w46BkyVqtf1Qo9yxgT7CZwqaqCICkGbiZntHItxJxS9MpaaVFQTqYlzfaPhPtJP6Y7K/iNPo75ippSdPqaPLg7H/l+aIMztGN6eQ8nSyKYAMkiQ3ck8TcYH6VlXqMalwB6KYlQVHcg7yDF/e+HnT+v5jJsShR1aVqU29SP+tj7WO/xDCV4I4inJUhMTAIYbd7R+o/XG2VpGm4eLtuDfeYjvO2KWrk8nm/VlyMrXPxU6k+We+l/wAPy/Qb4WdS6Y9H01E0yxK9tuGEgrPbEpQa2LwOUKhkER6gLSPtfsBgjPdOBbhSLHkqRcER84FucB5NGs0WQzB7gbW/vj7m/UQUYbNYn3vPyJxFJoXg0A9Uycof5lrtt2mQPuN8Js1VpagAs6QACCDbjewOH9XOaqelFlh8Tfh9gOW4JIwpo0i1QapbVYkjbvA7D3xfHpbLw0j708H4lLAQSdX/APOMaLGo5P4t/sf02j64OzlZUpLTADkmLcT342n9MJ8hm9LhZFzuY2IMfUnCSvbRLJZRdUogJ6PmSPkPrecLGWT6BJg7D9+f741qdQLAKse52HLN9Lx9sHZxKirTZgFmCumLSJEiLGDucSxp9MnERMjaYnSTvxfv3iLfPG9PprNpgM2n0kKDJn6WxxKEVSzH4rgE9jN/t9fphoniN1sHkcbC44EDv9sbYYeSsrSYu6mgVn9PllFIjkiPSCLcx98CEmkpGsMpAYgEgzpG87x/fD+v4tOaXy6qUnYqQjEQVbj1C8ffE/muju4EIywPiYRI2k3J32njDOHF0yiMf4/SG0x6zaTeAZHzxRdF6kxVVf4V0so9g3M7bD7DCM9BdQoqsChWxQg8iLjcjBS58IoUBViRIW8cz3+WJTS6BJVoss311Wqo4mRqMcXXTeeY/bCrrfVmrLpU+pyqCYFmYRPsAk/TCH//AFIW1wvt955+2BKXUh5qEgQsG/cA/wBTOIrG1tiOL7LPPUKgdUAinT9MWJBgKlthGkz88C0smgZgpltJLEi3Zh8sfBn2rehGLO155BE2Ebi0zE46JTquzE1AQqmeBEjnaJ59xjq3oZVejHptUCnMaTqAt2JiL8H9sLcn0EZquw1MtNFkkR6RB072Anvio6HlaZZabj0OSJ3CsBKhj+BrWH9JxtkabZTO1qD6NLoWQ3FhJ9bKG0rFpIvHGKttFJv6JbpXhxVE+bqamdTqCLBfY2YGBeTE7Y2zPV6dYsUptcaRAtta9gAI2nf9enScjV82qyaqnmh41hgNJ30yZIYAAEgGOJthz0bIaNKOgkk+sKNaCJAkC4FxHY+2Fm6e2TehNmMvqUCQ1SImbWAYiwtEjv2xv1ToSrSpuSFquzOYn00htI5LQ0zsLc4usl4KC6DTIppHqJudMnuOB+vGBuoZKS7mgXDOAhQkEBLBbiwAIAI3kzMYeCl2zoxbPK8/kCtQqAFEgqB/yuIj2IwxzmumStNV4nVMiRMfeT88FABszJAVBVkk303O5tOx+4w2zAOukyqUIEPK2ZrkGe8FbE3j3w7a9KNUIM/Rq01GoFSYBhpmAYIMwdxce2MMtqYHWfVEEiLxcavf3wXkqupSha6krSPIFoU/8GvAOxjbGOXpAsNKnVvoBiefTYn5jexwkvpEn+A/p+Z9UMeQQRJvHK8gxxf57Ep8xVQsqv6ZiJlb3JA22sOd8DZZNF6hWl+XudvmxjGeZZnZ/LDCIOqIEbTF9jJvxOOUWOo2POl5h50oDVc7ogJkHfXxpM8++NE8PNVD1mRQFIXy1OwtJJ5u3wnj5Y5lKAoLpUeuTLaifYki0mQw7bYKUhU/mVav8wsWCELK3JiBM22Jw2lotxMcx06lT1BvNLEwNMQIkLuNp+tsKMtWVSTUj0m+1rG9uBh7V6TlaixLMTEs0sZFxJLGAe+A8/k2y7qUCFXnQWBJWRcAzEQSJHticoKhJQ+yA6n1FqrQHttGkx85jtyROMMzRFNlgjYW7C3PffFB4j6VWhWIX1MwC7dyLbxB5PfEhnQyiDvP6D/vGiHGSpA0yl6awhGpn1CWI7qCNgd5g298MuoZioGpgvqpizBjMTfSVaY2i1gRia6FWFGqrVATpMad7Ece95+YxTdGyWaz1R6VOkdK+qo4AsBcbjVJGyjnE3i3oH7aF/X20uCvwssg/v8Ar/TCbzisNvO1+x55GLnqPTUqABlsNuI+WAKXhygp1Ebdzi0JcY0BJE3kMxFZCTpJcEe1+PbF34iZFp0qtIoutZgr8TatLTIuJE25na2Jg0qZzC1GYLwoIMKB8Pw3v/XHqOY6rTWv/DlFek2qVImPQGlTuDci3cYR/N2jYsXwr08rzeaIJaSqsdWg7KSF1RN5k/aMA1FDjUp+nuf/AFj0bxd4FT+HWvllFSm8FZIEdw1wJ4t2xK9WyUGo/lGnqqIiJxJBJ25kfr74m009mRxaEOYzQ1zqEELcW/CAIj5YzSnJnVfeT/3ucPOqeGB5a1FWIADAEMARNwf2k/tjFOkaKlNQErEhTExFzIidzaPnh+Sa0Ed9D6S1ACtVE/iIgEgG91NiYvB/pGHtXL03y6ghpqDSbfEGEyYWAAeABc4K6P4fWmoaoA1VrQzBwCYImCRC8g9hzh4lGm1RhqRhBVgdjHIA+Egwbe1ziKjbsEFTs88ylCr0+q3mwiOuonloPoj0/EDsPnxONqvjvzG1qDTKj0v+Ltt8Kz7Ypuo5dGqLro66fMn0HzCZaWgq0kmFJFvljybrGRejUZTJ0mO8j/sXxRRi5bK8FbaKHOeKmR2DM2qblmJJ+5iMfMl44Wn6izNeb8fXeMRdWqTYk229v+sCljONHBM5vw/SHRPENOrlUrhtCGx1Gwg+qJ3O1hxhZ4s8ZrUyz/w+ZWiLqqkMzOQIIEA3kiALDcnEn4K6UrZSkzKHlnOltWkDVc27wImLgjBHVegVKpPm6ALgaGAhZ2gRAMzAIubzjNyS+JNOhf4D6fmHqVFZFanUXS0tZZDaCDB9QYexAnvi7zPTQ+VVVXXUAXUyenUQLkkekERvzHvid6NXTLL+GmwPw0/SHgHQ+kyAwE6oN/vhy/inW9pGsSGvYkRcC247c4nkyVom5URmf6VpZgTTWBqlGLFhwff6RGFWYoVGCVaZADmGIkaW3M/Meod5Iw0ynTioR1YoSPSdzNoA9jM/XtOMs5l2VbJpqMZYAEAgRJC3CwdwOROL1RXj9GmSIomahDsYiobnvDHcTtOC6/VCqOi21CQQvcXB9oOMqWcCodSqquGEBZgkEc89jJuMD5LKNUGlzq0khzPrATckb2WSYnaeMTp9h6PmU6gwprJGygn5WYfM7zhnm86CFBUwDAixmO3zH6YU9QyNSmQSU8tTw4O9iTHuvOGfQQHqhS/qG4O8Q3wnYnVBj6c4D2PegLN9RejbSUcRufiFiCCNxHOGeV6t56inVXWmttBPBEAi1wNR3wnz/RgSUo1SRJYTJhudIAAVbn039zgjpnhurTFQuNQYQIvHLQeAR98NpLQ16CP4w6gKYR1V4bXO5O1xa1w3YYKqZ3LB3106LBQYZSvIvIJkQR9TB743yvSqSeoAGQCySdUiwEQZkiBcTO+OuR6NQFNXq0VFRkJdVU6w7E2OqVe4EAjab3xySfQtfTF/SM/QqF0Cj0gnUixMxaQVuTbYjBdLxXUyqaaTaE/KBYwIud235N4xjnxTpKfLUKTGqwEMRdR2sJiTGJbrGa9Sr/kYstGmEElbOvUOu12qM/mNqJv+m42nGFDqlSqBrcmDBGwn6YFWoCZ7kn6f4MdcpVFN5eyuAfr/AIcdVgaSdh9YXB+v2wUnW3rOtSppBiIFgAFAjvxhe/VaWgzOq8AD+uMMg5ZCQI3ge8Qf/tjoJpDqe1R6F4c8XOaLZYn4nDKd5lgGBHPxBh7g4CpUa9Z9AzIFQsxh+4gQoA9BEE84l+jVja+8D7CQf/K+Lo+F/Mrs4BJb+aABJJYBj9JY37DAmrollVpNCutkMwabIzoUS7MGheZ7SsQCQDF94xh4a8K1MwyNI8pH1WuSAbadrCAdXcjtimzPhCmtNVzFVWa1kYQLcrcEiIjmCcLKPV5q/wAPT/lr+cg+lQSSx5YlSQB8vniS1oz1FFdmm0tJDegQRYc8Ab7zGJvOeMHVlViaSFv9wQGKgw4Bm+4n5ADfF903L5dVpkp5gcAg6QYBAu5a4sR29hgystN4VKCDgroWI97YeOKnYujx/rHiZ8xXUA/yh/toTuQsDV3bgdp5wBmAWdmffmD3+VvbHr3iH/SzKZpCyIKFaPSy7AxaV2j5RjzzqPgKrlUh3SVQlxfufh3kEAn6YLxvw0Y5xj2RmfySu1rYW9QyajSAL84ZiqGJEi245+uBqdQNWG2/O31wYJ3QM04KDmj1jp9GlRo0snUc05pq9N3Umm5iXQngq3aeDbHM5mGpgMNJQWJiwtIg73HPNo9356ctfJrQrqIgFgp+AqdJKnh1ME8EN2nEj1PpOYydEUmcVABCkLYqCYM/KPST3A4kZ8PFckedjyqepKpf3omc3UhXa/qPLbAmRbntvhr0nO+gCRYGb7+9/eZwjUX9W7H1GTEi6gz2x9ytV4AvJBaYsBFuLXvjG0M02O8xXeguXRHK0yGkAMwViRGqNRX08gWIbBfUco+lXUU2eTpABYuYhtJBFwJk7RvG2OlDqJFNHplNWuo38x9IhhTIX4rrwQuxvwMGdXzevKk1aj5WkyKzvOupVUn4abbFCdIlhNxO840z/lZWUnZI5rNef+YeWLxBEDkzBNuQbYLygLBvJcVfMBJmEaWBBKBoLMGtY9xyZCzGWemj5hKJp0CumkKrAs5McWLe8DThX1DN0/JlIUavhBmCyhvVNolItzh0it2Ps3VSnRSjXUggljAg7i0kXJAG3yxpQqoXBS17Tzbc9t/uMTy9YYKoZg9Fh/tuCQDADQbGmwMkaSN+cMOnulYE0nYsBdKraWEH8DD0sB2IBHIwsoWgFP5r03qOVZy7qE/F5gMkqYHqmwJIvOGdR6dI6RTNEVD8MiTMAiDNotA7DaIxKZfxrWyrGiaS1OSpH4iLGNxYD7nAlSs2aZqhlWYksL2awsWuAYFjtEDAeo7Gc0kWtEIlQmsvlWK3vpudMwdogXt98deseMaSI+gyGMaVBUgCfUp+Gop5jSdtxgLwJ4KqVagq1FLKhj1PfttuyAxOFP8AqR4gStmf5SKqqQo0WDGfURYTJn6RikI6stia7YtzvVFaCI08fv8Afk4nM6tTzWZ1Kk7BrELxb33xX+GPCNTzvMrhVRTIp7lyNjAtE3PeMKvGmaBzZVdlUAmZ23vzfCrInPigvKpyoR5aySeTA+XP9sfetuAqx3t8gMZ1a8CwkD9MB51jUIjYD/3iy2CUklRiaww6yOaUJSA51T8/8jCgZZrCBHPf/L471XUMVuF3UxEGI97YehFkdjfpCkRIM/p8/wDrHseYzP8AEUQ9FwDTpqsLbcTB3sCI2jbvjx7pReqyU0I1MYkmBb+uPWfDhXK5dqSjWzwXf39jYgRbCvG5JpDzlHjQo6Zlsy1N2WgzS5l1MkmfhvdDAANoFgdsd83knXVqdNVQwqAn0rIkvaC5A4J2icW2TRWy40SQgjyaYiDvLe3JbnEtmMqWaTv8sSeJJmR92cp9XrU6YppVIRRAE8Y79O8SPTMOxKHcG9jvbAFekw7YDZRNySfbHbQSs6X49ej6dJqINpMH+v2xn418TU83lS9JCGRXFQN+EFDokjdS0ieD88S4Bm6mPpgzx5ly3SVqZanUVFqjzZifhiWP4lLGJG2KRkwfg8x6fkXIZo9TH9Ik41yOVJaBckwI7+31MYdVaBpUgB8V1HzgDHXw2yUqnmVTApoDMT6naBb5ThscuVsx5bdRvs9a8OatFPzW0sQusLeWC6GJJ/MukMI3UHDDqHhrz0amlbVyAw2I2Mi36YgMv4/pyNFKq997D+5w+6N41rq+tcmxTmWvH/GQAfljQ9xom1iclfa6e7IzrGRCsabiKisZBIFwb6o7AD9O2PmTdSApVp1GCONrRF5FsH+N83/FZj+IpU9Mi87NAswJA3ECIn0nCXIZ4qT6gkb6mUiYkW3E48qWFp0bklLdm2cyjhUamn8TRIJB2LSfVC3KkWXSBaAbWk6j1GnQdWWm5b1BaRUtoYFRLajp9R5QyLSNhic6N1HywqOGenUZpCSWlfSjJcBWX1XmCJU2xSZhM1qApL51VE1I5UBShjSzU4jWDMzyNojDZIhlFiDrnR89XBzGaApqxs9Z1QRwFE6jvsoOEWbpCmq6XWork/CpEhTH4hcFiQD7HFVnf9Oc7UDV8xWVeXevU0+rkDf5AAcbYlc7RRdC6i5W2rjfZF/KPe5JONCpDIzrVAOBPJ97T+tsN+k5UKuq0lgNMTI+hkcGVMjCrL5Euw0iWH4TcHtHz4B3w9ytCoZlSiaBrKCIltIde/qZZHP1wspUMmg7IUGYhCNaiy6oNpmNQFo7bGNhij6F0bzKoprJYXJYWCzfYQYkHvfCnoqtlZp1h/NJI8wkmb2nkC4P3+eKrL+IGpKTRp+hSutyZNVi2lVn8KhdR7mxnGblydMEfm6HPiGsOnZTzqFWprBC+WW1LU1GDK/hIEmV7XnHluQya+YGcgsTcm4Sf8ucP/GXi1uo+UmWy9Rmpy1QBdQDGALjgKNzG+JzLZasKsOkFQCQCpIHNg2/64Obk48V0dlb/jEoM7nrFqbBSCAv5isyYBte1ufocSnXMkfPaoylVcBlnkQDM9ufrgHr+ZAqSkoLemGEkC59XG8DGNPxXUlSXJKj0mBY/L5YfFj4q0HG1HwBzVUFvTsLfPHKZGMMxnFaTognkWEz2x1pkTfGoLduxlRIBEzHMb+8YqMt0fJ5tCgBosR6GkmG41A7g+2IzUY+WC6NXMJTLIraN9UWkW39pwDkz54elcxSK7iou3N4P6Y9moUjfHmf+nVJEd6tVTKCEkc/iI9wLe04edV8fFQaVGmSfhZmBAWd8WjNJCPbLHK9VpJU/wBwAj3j7HA/U/FjM7B0WohI0VFswGxDH8V+/exx50aut5dpVfXyLAbfXFX0XpUU9df0rVpAIqknTuRPBII/ftjJkyyfRVQjdDVMwriVMj2/qMdPJB4xPEmmTeGFpB/ycb5fxJmaXqQ0yw2LIDHvvE4EcqfZ0sDXR6N0nwGugVKwvuEHb/l/YYpcotJ6JolVCsCpWLRsRjxcf6o9WVomnVmwQ0hf/wAYOGXSfEnU3PrFCiDwqanM9pJC/XFk76JtcRJ4u6Q2WrFTdVnyz+aZv/8ArEYA8JZlPMqa2QWQ+uOC2025wb4qyGbLslVvPqC4KurOQZIBQHULEcbi2Jzw/WoaavnKCRo0zMySRAG5vFsHGqtGWcW5prw9J6XmVqN6GUhfynvtMY+dQ65SoMA7ADVcgyRtuBeLb4S5fobpVVss4psY1oLDfe9tuMGnpdCgrVCoMSxdzJ782vjT4C5XVCzqXXGOXUGm2lLkkxOxdZ4BFT7+04kuoZSqrtUNIaXJK+yk2B7Rth1kstUqBnY+kbSJkRsOyif77Y65zMNSUQAwOoaJOxAEqRwCs/PGWb2imDJz5K7p0Y5Va9RaaZZXJWlLLpBDHUwdkEEj1em/Ikb4r+iV8zRWc3lPLiosEDTIkAkJPqNhJtIJwf0Dp+ap1TFVxSuoWQoAUagfTBkgXBth11GgKxkhnJUXAJntMbmCTYcHGScotOkVlT2kL6vh/M9QrE5kQEYoiagQ1MnUHWANNRTHqIhoII3wiz/Q8wldly+XytGkmtDVFRPMJj1QZJpHnSBYYpKpzn8PoylEmYIZiIKSDEsIBMkgyeZxhTybFRSrV0Dklmp5dfMYzvoLBQljO7b7Y6K1yl7/AHoEI3tkh0bwuKZNQVkqjULaSbkiDN7Gdxv8jaxbpFOohRF3GizSBNyULAaYK7GYERidzni7L5aKWVoNNRoqfxDsG1AAAaYgG4m0Y0zHiuoTDQxjSfyupsRAsO4O4wMqvsORLtBeYo0Q8NUDCorQy+tlIuI3/MYwDma6g01CxSSo7VFf4p0aacgWsrG2/wBcY5jPrWARSFYAlYIJIiGMDYyQQP7YD8jyKeuQ6FQscyZNwLggTE84zqbRJTcdol+q9RrlNJqtpk+iYWBYWHeJvhRUrAkQoXuATe3+c4ZdTzAGsG+wWLWHe19/3wnuT+2PQxrRVXWwlet1kslZ9M/Cx1D7GRGOw6uG/wByhRf3C6CfqhH7YCBE737YIgBSbfXnFHSCzuamUbenVp//AAcOPswB/XBK9CSNaV159NVGXmDMasLaGW1m5hR8TRZZMS0bYaoxRwjRa8fh20tB5BA1fXAk66OegjL5Gr6SAtRluIIIN7AifV3vE4v+lZJSFrMEQwNaOthUi+ncBT+hOPMa+ZLSRb78G04ZeHWqMxCV6iEXIBkHfaTbt9RPfE91s6Doo6ufWg9Q0EkVCp0uPhJWofSe5WBPaPbE101qmt2GqG9TKCYPIkc/9Yc189UZ9JGsqLys7LeefbtjT+HRXAZBE3BMBQAAATtJjGf9ytCPI7pAXS8k4bWi6gRG155F/hn80GLkYc5PrjPWai5BLiIHw8Wtxp/Yd8bpWy9RNAetRG7DcPcQxEAkHYX2OJvrGUqZLOvSZlh1DIVGyubAjdSFke2HS5dl1a2N+ssruChtEGOTIAj5ARg7J9LlVM2Iv3n/AD7YXO6QWaqqU1ALQRO9gIuJmwwoq+L8xUJXKoEprYCAWj3nvyAMVjCzuTXRd5XJKtlH/j7d25w+6f0w/ERC8WMffc4836F45zVNgHp0qsfhK6D+lvvi76d/qBQzLBHJoVf/AMlp9lPw4ulRF36ZeOOgHMZdqiLFeiNVNhZiFuVEXAi47EY8nrGpXdcwDNQQWtdjwwj4m29zj37y6icaxuQPj9iDsR7Y8NzaihmayIZVKh0svAJlfkRMfQ4ZAq1RR9G6nWy9CrXzEFl9Kr+KTb1HaQSNtucJOo9aq5izMAPwj8M8TO/1wDnOqhqOkagZEqd1VfhAHMkli3JwbkPDVavTVhoWmyltTNAhSAxFjqCyNXbfD34jFmvSYy6V1rylVaxJVqT0ToN6ZmNRWPUCCCADwcCZ6q+l1K6lQGTN15PYkESZg7d8bU0poqo8Ej0h7EH1G0gmCRsDIbgg4xADtqZNTB4DLZlG4G/qU8Yzz6TZT9O+GWcarp/5Z7Nk+l+WvqLE6YsoAMCBBm4HcYCqdQdNl0UixBNMTpIBttHew29r4N6nRpsQVqMFYG63AYcOneBO9wDHuBUqOi/z6SMe6EIrbeqTIIINrXlvbGedQNclQ2UtbVVJsAqzE7wbA2vBHthBnOoVncBqyUSdiAsREFdfxK03Ei4I2jGlfq6JQjSSajJTVanoIJOqAy2OmUNtsZdbGYtCA6ybMgZZEaTIE73nj6YE6W6A1xdiDrr0KwXXFWtTEMTu0atIYAjWVF99oknEznOo02prToqSw1H0oRGprgLf1EAXJxUZyi+oX9WkSouNQAaxPqCzAvvNuwR9QoFKjMNGqS9xf/42abE7wMIp22GM020jKv0lKYDEtqY6TAABJLEhp2MCPphTmsylUJRpTqFob5DUTAg+oM0k89sMszlajU7gy3qB09pgsJvebW/fCd6SLSr1Wf1FQFcSD5h/CANwRqLGbBV7XaEOXYqV9i/qNZWMNdgAsjYBbDj1GB/2cA0coWPpuL3n2OMwh2H0xU5DotXQH0Qn4SSBM9rn++NDfFDvXRL+SwAYqQpJAaLErEgHuJH3xsuWnTceqZloBvi0qdIrCglJ2FKWBUkrDg6VYbRUPw/SJB4Fz3R0QFlqQwYyqqBpmZE3g82AwOYadWLUyPlUaoghKyAD301AbDmCCJ9jhcaRgKVIKER8juvcdxhlWUvwdPwm86SNo3tf9MZ5GpqrLTd2ambapuBzv2tbttifJ02SvRnQ6Q1UEKCSzKsR3/v+kYr26IuVWmoSiT6gytJJsJg7jc8YL6d0tEolmYxsGU/EJAkcxYwcY9YzZAkAFp9IA06jAFwPbkRPzxB5bVBUtUBCulFvMJAcjSscmSDybCODjCnV8yNLapgSqkMajMYjcEWuCNo9oW08vWzTqipqdp0xICjmJsAIv2vijzvV6HTqJp5ZqdTNsNNSuLrT/MtIct/zNsNHFG7OUVejXrnVTlDTaoyHNAKTTBDLRAB9VTu5Nwg2MYhcrUq5zMSSWq1WNyf/ALewFz2jC3P5lmYlmJkySdye+L//AE+6MtKmMwfjcQtpsTaPcx9sakkkPIrPD3gagFWnoRyo9VSooaO52tJ2AvtjTxF/p5kl2pJpOxX0vPvGw9xjfL9QZDI+wNj3J+WPma6kX9hyeW9hiopEdS8H1qY/k1fMUbrUvHybfEhn67qYqKyezXH0OPXNczzHHAB79zhL1npAqjaSbaj/AEwTlIjOi+Nc3liBSqNo/I3qWPbkfQ4Az/XWq12eBqdixCi2o9h7Yw6pQ8p9InTJ/tgagAWBG4I/fHD0XOco5T+F/iK1AE2XTpOtjsTOoBVHc4O6b4yy8UstlqeYDCQquoYM2kiF0lmViPTqFo3BGB/D6rUz1EGDSooPSR6b7zIgyxA7WwD47WkM438IoolI9KGAxG9vwk9gYMYEZvwXJhhkjUloJz9TzKdCl5dmpEiLFCahkfSPhPYfPD7pPTwj+zKCDpAsNiTF9pOxHE3wF0WktWjRYgAtTLGeTrN+ZMkEjt2w3bMEKFPxiyxtIuZi4EAwPlfGLLlt8GIscYNtenMr4kohQKVN2dmKopqlizJswIURexY8Dm2KDoGjNZepUaqY1AimCZQxZSpsIMqAImMRmR9OY1U0DWBWoVKmxsUJuAJg7A82xT9FSiK/nNrQfmQRJJ1SRcMysJgf8vkSpxydorrIgbq2ZpO6qrKCp06KgjUwIgzHxTAv7X7fKmarUspRE+UVqVFbTcMPTpBmRed+L40q+HXrV6mZasuYoNtUpRf03L6dgbGRyu4x2pdPfyKQSqBoqPqDH8LBCuoSQYib8HYYXi4ptsVrirAKVKsVvR1XglJU6RBJIPpcEnuLXthVnOqKFabwT6dtUTAaLwI2E4pqvU2KgRpdZZkAYAqAY0ahad9ImwN+MKc/0+nX9TemoVBW6wSOGFoJsNXuCRviL+MkSbcXdE/m0mm2p9EjUoAsQBLFlGwEgKoN4O8Yl830R2Ian/MpmJrTCyeGn4CNiDcYe53o1dGcQU0sfMBg6FgFTvN5tpPGPmZytVEK1UVtazIOqLkSBaDf7Y0wlWyq+7FWQ8P+bVp00fUGiXAtxq9wB3aO+LfPZZsvl1pALYekOxLKQZIUQNRMSCLf1D8JChSRiQgUel9Z0Mtj6xqEvBB5jjFFncp6TD1KpUEejSoU8j1FvzC9trThm3LodS0Y1tTUy3kLUYiDrB0mSIAFwL8yRtiX8R57URpBQ029a+kqDddJaAGkd5mfbFH0uvVQGm1Uss6ihHJmxIgXsbwD98R/i9PKrPqpmmah16d9Q7iLRNx8sJGnoZtC6tXQl9BN4/F3jVM/LHXIUnYmIJ5BtYc+8Y2yHQGdWrOStJYbV+a6qVW24Lb7CMOMv0yhRrl0LZhBqVVYRIg6bjtYkwIKmN8dKuiLO3VK5XK0/MRoJIs0Dcn0mCCDjTpfSamebTSACKs1KrWSmP8AkfZZAA3xtkOjVKtI1syWoZVXJJbeobeiipn8s6th73wm8QeJman5GWHlZYH/AG1Mgnu53ZokycLHHXYK+xv4h6vl6FM5fJMYYfzK5+KrJ2/4INwBvae+IfNJpIEdrbW/tjgqtqlbXgD9f35x0rUahBIE8W9//XGLQj9jRF71y5iPUTAj7DHtXTcroREH4FCr9AF/oceS+HMoWzVEERDhjIMALc/PaMeuLmifhWB3O+/6YpJpaCzV6g2Hyt25xktT33mO4HYYxepe3yH9TjBquphwP6DDWANNQAe3A9/fANXNFabk3tI+ZH9xjiV/NabxcD6C5xh1WuNIUf8AH98GxSF8SZeIJ4/Y8/fCfJDSS5iE2n8xsP7/AExSeIaVr3NxfE9mKi+Woi549+T7zjvwUiUlPOVaU16RuG095hJAI5BvifqZhmqlpnzBM9jv9IOHuWdwlQrBC6Synld5jmIMxeDidz9MLUZVaQGlSNiDtH3GFgxn0WJ6ky08oadzTVi9I7vq9TVAPymCs/8AH3w6fPhoYH4hJ5kf4f1xC+Jc0yvSVSVApJYH5njf5YY9F6l/LlrG9559x8sZf1OO4qS7JZE/C36J1EL5isJ8wAeoNqhuUkW7GeMVGUpiBUpAgsQdLG61CNOokCYIEcRB3nER1rqlSm1J6Z06hKjSrM4iGCsBJprccEmfy4cZHxDppsFfTKAK4EySSRJLWhhyOTiMoPH0wcGv4jE5qpRqkUiKAX40CSpEXkASBztecfanVF0mmq6HAB9N9bSsj/x5PO+Aa/i2o5aszaGpUtLEAaSbzBvEkLbexjCnzPMpq4Vl1AgG41NsxPdjcwDAEzvifzW7tCy5NDzqq6VpwZemEYNJaD6pMGYuR9IthVmcqgcsgAFTTqANxO+kRCi17ke+GY6iE8tgB5gdp1WDCFA3/FYxwYI4x2y9VkarULIUOy6dStptAEgm5a8xOJxk7afRHfpL9WpqlR4cPqVaasSCYHzusaAPqO+DaFBsyCNXqpIAlNQDqMgXPuRyI2xkKpNem9ZDLBxUK7LJGkgCL2O3B+eDen0mWsgpMxDiHaCNJaIAY+wInjDNu0cmD5noRoVF1OjVCpGiBDKWIcML2E2YbkHtgZukikq6WIF50mDYn1AWlxa53IGKvqqip8KKKiIFJ0WHomAwlh8QO/PGJmhlMw+sMmk/FGoNAJE37A97wMVc34PyfgnGZq1CdDljBIWosEMCqrPJmIDcMBhgvgrNqrecEQIus66hZrqTCyG0tNpJ5tvON8rQahVpOQdVyBwQZIg3se2GfUs9VrMQFMkaiwYEydwB+Fb83OC82tB/cbJfPdTA8unTFUBk0MHYMYIgBeAtyeLk/V7kuiZfJqmZzkud6WWpwS5KxNQzAXe3/o96lIZUurUDVqFAKbICRLA6ieyjYqeT2xHdRZkc6qUajJQwtu6xsOLQMWg/+jxf2F+LvEFXO1S7VFVVXTTpr6QggGFGwgc7nbjEW1QgEAn4pN+dN/1JwwzWYQITTqOrHek41Ag39LixuAYIH1wtpNpgwDF77DtjUkXKHp/VYpIh9S9jaDzpI49rc4P6t07zaXmAwwiFMw42Gm0cf5OJGr1NmbcgTx/T5Yf9LzVTUh88pNkpRO9hPAmZxGcHF8kTlp6O3g3Mg5lECC+uSAZiJvfaQOMeiVasC36e/wD1fCDoPhqnlZqtV1M6wTAAuZIUb8RgqrX1M7ITpUbE9tyPlIw0pK00c2aVK3b5D+pwNm8zopudiVMew2GM/Nkx/kDc4GzNXzG09oZh/wAZgYoAL6fXZaSDnb7jGVQGBI7j7Y0ytJkHpNo/Y/pgpqwO4g7/AF/sccjiY6uhZGaIsD9rYluowNA7L+5xddTRQs2gSRPbn7Yg+rn1gyCCOPmd8N6NHoc0Kol1YSGpiO8i8g9wOORI5x0y3TtQWvU/2kUSe7AkAW55x3ymVNR0IMCBqJ/DHP2x16n1ABVprPlK0qPcjf5b+8jCLsoJM1mfMdm7kx8uMbZaygjhoP8An3wFsTjfKUi5IFzuB37/AKYo1oU9JpdLWrWKMCKgLAqvwKZMheSCeO5wVR6F5NWDJUkjSD6ZI520DVMiJnbvgPJZiomdNIatIk6dI1NaeB8z9OMegZehWrBWWgjLqDadS6AIMFm0zqsDqG33xk240x0mS6ZFaasXIYEMulFLAaisCB8Mw0Em+r2wCucekrsjMqtACkWgWEAkweJxUJnqKNTpsNVWpqqL5EsoBYgaoUcAAwTfC3xJ05g76NRqMoZ6ZaSI9QtsF+RvERiM4S+hJptULKHVxU86kyjU+nQw/Aykie8aSSRfA+azwMlGgCQo1X0gQS0bSLlffHWp6FKlIaoASSD6RJ07iAzRJAmAB3woq5PSBDTquYBlZkEH6x85xBxl0ZXFp0Osoq1DTsupi8NMCYGn5gBbTtilTJ13C6iHp6J0gyZGw9F1II9435vB9Py7FgVb0pMGCZHJFu0nYcYpcv1XQg0hVZH1DURJEAEaTPJn2JB4wLS0wUqHKZhKamoGqONQ8ymxuo2GsbTIkMRB2scfOk5wKC7MArFirNPaNJN4+Zt2wk611IpUSsCCXWGUmS+r45PI2EEWt7HGGfqFFNIyEULMWKywYqDPqP8AfCxtM6Dp0w7NI9Zw60gqIfiB1WuWmOeTFhbDagoIgiF1fEB8RUEATzeTA+eEPTG/kuzVGUOfgCkvpDTqgX0wWB4J39qGlmvOo6qNPVTAChtIZrWIZbwR9+fbAb9QHokPFGdk6SHhbSNwb2Zex3k+++JbM9RZlC6i4mxLhgCbHgFffbF71da/klqdOYRvMBSYAAiZib9gNOPL6zzLFQJPa97zHImL43/p/krLY2ZVGCMQ6EsPiBP7279sD1MzrPqH2/zf3wQWVvcgRcG/Ykzj5T6UzHgA7Y2WWB1UGIxU+Ful06jsZDVaYDTPvx3jvjFfDtKmAKhZ6nYHSB8zucd+nulKoCim5gxJPyxPI9CS2WYSmKZRqRNQGzXn2PyjCpM2FqSu67Gb+5AxpU6xVpkNOnUIHeB3+hwJXqSS1QFCbwRH2tGMa3on4EVmAsGJHJjj98KcuXFVqouZII7ra2CcvmjWfSEChQCW7kQIHGDKKQanzn7E41wehkFUM0GBamRsQyng8g41q9RAUwl4FrCw/fEx1VKlAjMUjcRrHDCefkf3xplvFdNxwG20t7++KBox69Uq1D6oUE/CD9b/AEwhzGSarmWQCI+I/lAFzhr1LMklFu1Sobx+UcDt2wF1bqS09SUidT/7jc//AB+WOHXQZX6sginRH8sRJO7Ecn2wnzVSA6cbgfIz/XAeXqQZgkC5AMW/pg3qPUlcECmiGZGke3J3JvucFRDYAMFdJqlaywYMxMTvbbnAocgiNxjWlTOoEcXNrC/7YY4r06zUWqrWOgkKDcAFZi5kibxi16fWNSjSrVCXYqJBJC+kiPSpA7/c98cxzGcqOB4nqUMp5tOnSDqUQNpJMEneTf64lqnUqlUq1RyxqKajcXhQbiDB1m0/bHMcwMniDJbEWb6rUevVpsxK0bIJNtxJ7n3wF0jNNUq6HOpdSrB7GxxzHMJS3/ozz9KXLL/DZTNPSJDDMeSPZWSWgbSYF8b9Pyq+UWIDE01ubkSGNjwZUY5jmM2RdszvcWwHIZBHqMjrI9Xzthp0r+ZmKWsBhUDKwIsbET7GwvjmOYzp7ROPhhnsitBKzISTAWWMwI4xQ+H6hpZNlQxD2PNwDv8AMnHMcxyfxOQt8R9RqUcrUek2hmZUJUCY3JmJJOxk7Y8izGZZmJJJJ3OOY5jf+jSpsvi6NMgNzuY/rhplKhDA9scxzGplma5vMNe9zgVKxWSNxjmOYRisP6WNQBYlt9+NhbFJUyStRYtLFRILXIgW+lscxzGPI6kQl2LOkrqQzfB1L/cjj1Y5jmNkFSKGbICrKRIMfqb486zlILUdRsrED6HHMcxWI0exr0b00alX8a+kE8CJthSEmCeTfHMcxyKMIejouCdx+uCGyqtoO0yDFtsfccwifQlgfUKAVgBjLLOQYnex+WOY5irHP//Z"/>
          <p:cNvSpPr>
            <a:spLocks noChangeAspect="1" noChangeArrowheads="1"/>
          </p:cNvSpPr>
          <p:nvPr/>
        </p:nvSpPr>
        <p:spPr bwMode="auto">
          <a:xfrm>
            <a:off x="155575" y="-822325"/>
            <a:ext cx="2286000" cy="1714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1034" name="Picture 10" descr="http://www.environment.fi/download.asp?contentid=91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4762500"/>
            <a:ext cx="2438400" cy="1828800"/>
          </a:xfrm>
          <a:prstGeom prst="rect">
            <a:avLst/>
          </a:prstGeom>
          <a:noFill/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793" y="152400"/>
            <a:ext cx="34872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 err="1" smtClean="0">
                <a:latin typeface="+mj-lt"/>
              </a:rPr>
              <a:t>Monitoraggio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dell’efficacia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030" name="AutoShape 6" descr="http://juliafoggterrain.files.wordpress.com/2010/09/2.jpg"/>
          <p:cNvSpPr>
            <a:spLocks noChangeAspect="1" noChangeArrowheads="1"/>
          </p:cNvSpPr>
          <p:nvPr/>
        </p:nvSpPr>
        <p:spPr bwMode="auto">
          <a:xfrm>
            <a:off x="63500" y="-136525"/>
            <a:ext cx="6096000" cy="457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6" name="Rectangle 5"/>
          <p:cNvSpPr/>
          <p:nvPr/>
        </p:nvSpPr>
        <p:spPr>
          <a:xfrm>
            <a:off x="652393" y="1219200"/>
            <a:ext cx="750100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200" dirty="0" err="1" smtClean="0">
                <a:latin typeface="+mj-lt"/>
              </a:rPr>
              <a:t>QUANTIFICARE</a:t>
            </a:r>
            <a:r>
              <a:rPr lang="sv-SE" sz="2200" dirty="0" smtClean="0">
                <a:latin typeface="+mj-lt"/>
              </a:rPr>
              <a:t> le </a:t>
            </a:r>
            <a:r>
              <a:rPr lang="sv-SE" sz="2200" dirty="0" err="1" smtClean="0">
                <a:latin typeface="+mj-lt"/>
              </a:rPr>
              <a:t>conseguenze</a:t>
            </a:r>
            <a:r>
              <a:rPr lang="sv-SE" sz="2200" dirty="0" smtClean="0">
                <a:latin typeface="+mj-lt"/>
              </a:rPr>
              <a:t> </a:t>
            </a:r>
            <a:r>
              <a:rPr lang="sv-SE" sz="2200" dirty="0" err="1" smtClean="0">
                <a:latin typeface="+mj-lt"/>
              </a:rPr>
              <a:t>dell’intervento</a:t>
            </a:r>
            <a:r>
              <a:rPr lang="sv-SE" sz="2200" dirty="0" smtClean="0">
                <a:latin typeface="+mj-lt"/>
              </a:rPr>
              <a:t> in </a:t>
            </a:r>
            <a:r>
              <a:rPr lang="sv-SE" sz="2200" dirty="0" err="1" smtClean="0">
                <a:latin typeface="+mj-lt"/>
              </a:rPr>
              <a:t>funzione</a:t>
            </a:r>
            <a:r>
              <a:rPr lang="sv-SE" sz="2200" dirty="0" smtClean="0">
                <a:latin typeface="+mj-lt"/>
              </a:rPr>
              <a:t> </a:t>
            </a:r>
            <a:r>
              <a:rPr lang="sv-SE" sz="2200" dirty="0" err="1" smtClean="0">
                <a:latin typeface="+mj-lt"/>
              </a:rPr>
              <a:t>degli</a:t>
            </a:r>
            <a:r>
              <a:rPr lang="sv-SE" sz="2200" dirty="0" smtClean="0">
                <a:latin typeface="+mj-lt"/>
              </a:rPr>
              <a:t> </a:t>
            </a:r>
            <a:r>
              <a:rPr lang="sv-SE" sz="2200" dirty="0" err="1" smtClean="0">
                <a:latin typeface="+mj-lt"/>
              </a:rPr>
              <a:t>obiettivi</a:t>
            </a:r>
            <a:endParaRPr lang="it-IT" sz="22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4683204"/>
            <a:ext cx="4419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200" dirty="0" err="1" smtClean="0">
                <a:latin typeface="+mj-lt"/>
              </a:rPr>
              <a:t>Continuare</a:t>
            </a:r>
            <a:r>
              <a:rPr lang="sv-SE" sz="2200" dirty="0" smtClean="0">
                <a:latin typeface="+mj-lt"/>
              </a:rPr>
              <a:t> a </a:t>
            </a:r>
            <a:r>
              <a:rPr lang="sv-SE" sz="2200" dirty="0" err="1" smtClean="0">
                <a:latin typeface="+mj-lt"/>
              </a:rPr>
              <a:t>monitorare</a:t>
            </a:r>
            <a:r>
              <a:rPr lang="sv-SE" sz="2200" dirty="0" smtClean="0">
                <a:latin typeface="+mj-lt"/>
              </a:rPr>
              <a:t> </a:t>
            </a:r>
            <a:r>
              <a:rPr lang="sv-SE" sz="2200" dirty="0" err="1" smtClean="0">
                <a:latin typeface="+mj-lt"/>
              </a:rPr>
              <a:t>nel</a:t>
            </a:r>
            <a:r>
              <a:rPr lang="sv-SE" sz="2200" dirty="0" smtClean="0">
                <a:latin typeface="+mj-lt"/>
              </a:rPr>
              <a:t> </a:t>
            </a:r>
            <a:r>
              <a:rPr lang="sv-SE" sz="2200" dirty="0" err="1" smtClean="0">
                <a:latin typeface="+mj-lt"/>
              </a:rPr>
              <a:t>lungo</a:t>
            </a:r>
            <a:r>
              <a:rPr lang="sv-SE" sz="2200" dirty="0" smtClean="0">
                <a:latin typeface="+mj-lt"/>
              </a:rPr>
              <a:t> </a:t>
            </a:r>
            <a:r>
              <a:rPr lang="sv-SE" sz="2200" dirty="0" err="1" smtClean="0">
                <a:latin typeface="+mj-lt"/>
              </a:rPr>
              <a:t>periodo</a:t>
            </a:r>
            <a:endParaRPr lang="it-IT" sz="22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914400" y="1981200"/>
            <a:ext cx="457200" cy="2743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ctangle 9"/>
          <p:cNvSpPr/>
          <p:nvPr/>
        </p:nvSpPr>
        <p:spPr>
          <a:xfrm>
            <a:off x="1295400" y="2895600"/>
            <a:ext cx="18288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200" dirty="0" smtClean="0">
                <a:latin typeface="+mj-lt"/>
              </a:rPr>
              <a:t>OK</a:t>
            </a:r>
            <a:endParaRPr lang="it-IT" sz="22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76800" y="2236113"/>
            <a:ext cx="18288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200" dirty="0" smtClean="0">
                <a:latin typeface="+mj-lt"/>
              </a:rPr>
              <a:t>NO</a:t>
            </a:r>
            <a:endParaRPr lang="it-IT" sz="22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2" name="Bent-Up Arrow 11"/>
          <p:cNvSpPr/>
          <p:nvPr/>
        </p:nvSpPr>
        <p:spPr>
          <a:xfrm rot="5400000">
            <a:off x="5562600" y="1600200"/>
            <a:ext cx="1295400" cy="1447800"/>
          </a:xfrm>
          <a:prstGeom prst="bentUpArrow">
            <a:avLst>
              <a:gd name="adj1" fmla="val 16158"/>
              <a:gd name="adj2" fmla="val 16474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ectangle 12"/>
          <p:cNvSpPr/>
          <p:nvPr/>
        </p:nvSpPr>
        <p:spPr>
          <a:xfrm>
            <a:off x="7086600" y="2514600"/>
            <a:ext cx="18288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200" dirty="0" err="1" smtClean="0">
                <a:latin typeface="+mj-lt"/>
              </a:rPr>
              <a:t>revisione</a:t>
            </a:r>
            <a:endParaRPr lang="it-IT" sz="2200" dirty="0" smtClean="0">
              <a:solidFill>
                <a:schemeClr val="tx2"/>
              </a:solidFill>
              <a:latin typeface="+mj-lt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33400" y="1295400"/>
            <a:ext cx="0" cy="449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 rot="16200000">
            <a:off x="-698955" y="3061156"/>
            <a:ext cx="18288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2200" dirty="0" smtClean="0">
                <a:latin typeface="+mj-lt"/>
              </a:rPr>
              <a:t>TEMPO</a:t>
            </a:r>
            <a:endParaRPr lang="it-IT" sz="22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4" name="Bent-Up Arrow 13"/>
          <p:cNvSpPr/>
          <p:nvPr/>
        </p:nvSpPr>
        <p:spPr>
          <a:xfrm rot="5400000">
            <a:off x="1143000" y="5486400"/>
            <a:ext cx="1295400" cy="1447800"/>
          </a:xfrm>
          <a:prstGeom prst="bentUpArrow">
            <a:avLst>
              <a:gd name="adj1" fmla="val 16158"/>
              <a:gd name="adj2" fmla="val 16474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Rectangle 16"/>
          <p:cNvSpPr/>
          <p:nvPr/>
        </p:nvSpPr>
        <p:spPr>
          <a:xfrm>
            <a:off x="2514600" y="6427113"/>
            <a:ext cx="18288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200" dirty="0" err="1" smtClean="0">
                <a:latin typeface="+mj-lt"/>
              </a:rPr>
              <a:t>revisione</a:t>
            </a:r>
            <a:endParaRPr lang="it-IT" sz="22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793" y="152400"/>
            <a:ext cx="54530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 err="1" smtClean="0">
                <a:latin typeface="+mj-lt"/>
              </a:rPr>
              <a:t>Monitoraggio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dell’efficacia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dell’intervento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030" name="AutoShape 6" descr="http://juliafoggterrain.files.wordpress.com/2010/09/2.jpg"/>
          <p:cNvSpPr>
            <a:spLocks noChangeAspect="1" noChangeArrowheads="1"/>
          </p:cNvSpPr>
          <p:nvPr/>
        </p:nvSpPr>
        <p:spPr bwMode="auto">
          <a:xfrm>
            <a:off x="63500" y="-136525"/>
            <a:ext cx="6096000" cy="457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6" name="Rectangle 5"/>
          <p:cNvSpPr/>
          <p:nvPr/>
        </p:nvSpPr>
        <p:spPr>
          <a:xfrm>
            <a:off x="652393" y="1219200"/>
            <a:ext cx="750100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200" dirty="0" smtClean="0">
                <a:latin typeface="+mj-lt"/>
              </a:rPr>
              <a:t>1. </a:t>
            </a:r>
            <a:r>
              <a:rPr lang="sv-SE" sz="2200" dirty="0" err="1" smtClean="0">
                <a:latin typeface="+mj-lt"/>
              </a:rPr>
              <a:t>Raccogliere</a:t>
            </a:r>
            <a:r>
              <a:rPr lang="sv-SE" sz="2200" dirty="0" smtClean="0">
                <a:latin typeface="+mj-lt"/>
              </a:rPr>
              <a:t> tutte le </a:t>
            </a:r>
            <a:r>
              <a:rPr lang="sv-SE" sz="2200" dirty="0" err="1" smtClean="0">
                <a:latin typeface="+mj-lt"/>
              </a:rPr>
              <a:t>informazioni</a:t>
            </a:r>
            <a:r>
              <a:rPr lang="sv-SE" sz="2200" dirty="0" smtClean="0">
                <a:latin typeface="+mj-lt"/>
              </a:rPr>
              <a:t> </a:t>
            </a:r>
            <a:r>
              <a:rPr lang="sv-SE" sz="2200" dirty="0" err="1" smtClean="0">
                <a:latin typeface="+mj-lt"/>
              </a:rPr>
              <a:t>esistenti</a:t>
            </a:r>
            <a:r>
              <a:rPr lang="sv-SE" sz="2200" dirty="0" smtClean="0">
                <a:latin typeface="+mj-lt"/>
              </a:rPr>
              <a:t> prima </a:t>
            </a:r>
            <a:r>
              <a:rPr lang="sv-SE" sz="2200" dirty="0" err="1" smtClean="0">
                <a:latin typeface="+mj-lt"/>
              </a:rPr>
              <a:t>dell’intervento</a:t>
            </a:r>
            <a:r>
              <a:rPr lang="sv-SE" sz="2200" dirty="0" smtClean="0">
                <a:latin typeface="+mj-lt"/>
              </a:rPr>
              <a:t>!</a:t>
            </a:r>
            <a:endParaRPr lang="it-IT" sz="22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2514600"/>
            <a:ext cx="4419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200" dirty="0" smtClean="0">
                <a:latin typeface="+mj-lt"/>
              </a:rPr>
              <a:t>2. </a:t>
            </a:r>
            <a:r>
              <a:rPr lang="sv-SE" sz="2200" dirty="0" err="1" smtClean="0">
                <a:latin typeface="+mj-lt"/>
              </a:rPr>
              <a:t>Creare</a:t>
            </a:r>
            <a:r>
              <a:rPr lang="sv-SE" sz="2200" dirty="0" smtClean="0">
                <a:latin typeface="+mj-lt"/>
              </a:rPr>
              <a:t> </a:t>
            </a:r>
            <a:r>
              <a:rPr lang="sv-SE" sz="2200" dirty="0" err="1" smtClean="0">
                <a:latin typeface="+mj-lt"/>
              </a:rPr>
              <a:t>una</a:t>
            </a:r>
            <a:r>
              <a:rPr lang="sv-SE" sz="2200" dirty="0" smtClean="0">
                <a:latin typeface="+mj-lt"/>
              </a:rPr>
              <a:t> </a:t>
            </a:r>
            <a:r>
              <a:rPr lang="sv-SE" sz="2200" dirty="0" err="1" smtClean="0">
                <a:latin typeface="+mj-lt"/>
              </a:rPr>
              <a:t>baseline</a:t>
            </a:r>
            <a:r>
              <a:rPr lang="sv-SE" sz="2200" dirty="0" smtClean="0">
                <a:latin typeface="+mj-lt"/>
              </a:rPr>
              <a:t> di </a:t>
            </a:r>
            <a:r>
              <a:rPr lang="sv-SE" sz="2200" dirty="0" err="1" smtClean="0">
                <a:latin typeface="+mj-lt"/>
              </a:rPr>
              <a:t>dati</a:t>
            </a:r>
            <a:endParaRPr lang="it-IT" sz="22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143000" y="3276600"/>
            <a:ext cx="12954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Rounded Rectangle 16"/>
          <p:cNvSpPr/>
          <p:nvPr/>
        </p:nvSpPr>
        <p:spPr>
          <a:xfrm>
            <a:off x="4572000" y="3352800"/>
            <a:ext cx="12954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Rectangle 17"/>
          <p:cNvSpPr/>
          <p:nvPr/>
        </p:nvSpPr>
        <p:spPr>
          <a:xfrm>
            <a:off x="609600" y="4343400"/>
            <a:ext cx="75438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200" dirty="0" smtClean="0">
                <a:latin typeface="+mj-lt"/>
              </a:rPr>
              <a:t>3. Fare </a:t>
            </a:r>
            <a:r>
              <a:rPr lang="sv-SE" sz="2200" dirty="0" err="1" smtClean="0">
                <a:latin typeface="+mj-lt"/>
              </a:rPr>
              <a:t>l’intervento</a:t>
            </a:r>
            <a:r>
              <a:rPr lang="sv-SE" sz="2200" dirty="0" smtClean="0">
                <a:latin typeface="+mj-lt"/>
              </a:rPr>
              <a:t> </a:t>
            </a:r>
            <a:r>
              <a:rPr lang="sv-SE" sz="2200" dirty="0" err="1" smtClean="0">
                <a:latin typeface="+mj-lt"/>
              </a:rPr>
              <a:t>lasciando</a:t>
            </a:r>
            <a:r>
              <a:rPr lang="sv-SE" sz="2200" dirty="0" smtClean="0">
                <a:latin typeface="+mj-lt"/>
              </a:rPr>
              <a:t> </a:t>
            </a:r>
            <a:r>
              <a:rPr lang="sv-SE" sz="2200" dirty="0" err="1" smtClean="0">
                <a:latin typeface="+mj-lt"/>
              </a:rPr>
              <a:t>delle</a:t>
            </a:r>
            <a:r>
              <a:rPr lang="sv-SE" sz="2200" dirty="0" smtClean="0">
                <a:latin typeface="+mj-lt"/>
              </a:rPr>
              <a:t> </a:t>
            </a:r>
            <a:r>
              <a:rPr lang="sv-SE" sz="2200" dirty="0" err="1" smtClean="0">
                <a:latin typeface="+mj-lt"/>
              </a:rPr>
              <a:t>aree</a:t>
            </a:r>
            <a:r>
              <a:rPr lang="sv-SE" sz="2200" dirty="0" smtClean="0">
                <a:latin typeface="+mj-lt"/>
              </a:rPr>
              <a:t> </a:t>
            </a:r>
            <a:r>
              <a:rPr lang="sv-SE" sz="2200" dirty="0" err="1" smtClean="0">
                <a:latin typeface="+mj-lt"/>
              </a:rPr>
              <a:t>controllo</a:t>
            </a:r>
            <a:endParaRPr lang="it-IT" sz="22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143000" y="5029200"/>
            <a:ext cx="1295400" cy="7620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Rounded Rectangle 20"/>
          <p:cNvSpPr/>
          <p:nvPr/>
        </p:nvSpPr>
        <p:spPr>
          <a:xfrm>
            <a:off x="4572000" y="5105400"/>
            <a:ext cx="12954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2" name="Rectangle 21"/>
          <p:cNvSpPr/>
          <p:nvPr/>
        </p:nvSpPr>
        <p:spPr>
          <a:xfrm>
            <a:off x="609600" y="6046113"/>
            <a:ext cx="75438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200" dirty="0" smtClean="0">
                <a:latin typeface="+mj-lt"/>
              </a:rPr>
              <a:t>4. </a:t>
            </a:r>
            <a:r>
              <a:rPr lang="sv-SE" sz="2200" dirty="0" err="1" smtClean="0">
                <a:latin typeface="+mj-lt"/>
              </a:rPr>
              <a:t>Monitorare</a:t>
            </a:r>
            <a:r>
              <a:rPr lang="sv-SE" sz="2200" dirty="0" smtClean="0">
                <a:latin typeface="+mj-lt"/>
              </a:rPr>
              <a:t> </a:t>
            </a:r>
            <a:r>
              <a:rPr lang="sv-SE" sz="2200" dirty="0" err="1" smtClean="0">
                <a:latin typeface="+mj-lt"/>
              </a:rPr>
              <a:t>controllo</a:t>
            </a:r>
            <a:r>
              <a:rPr lang="sv-SE" sz="2200" dirty="0" smtClean="0">
                <a:latin typeface="+mj-lt"/>
              </a:rPr>
              <a:t> e area </a:t>
            </a:r>
            <a:r>
              <a:rPr lang="sv-SE" sz="2200" dirty="0" err="1" smtClean="0">
                <a:latin typeface="+mj-lt"/>
              </a:rPr>
              <a:t>con</a:t>
            </a:r>
            <a:r>
              <a:rPr lang="sv-SE" sz="2200" dirty="0" smtClean="0">
                <a:latin typeface="+mj-lt"/>
              </a:rPr>
              <a:t> </a:t>
            </a:r>
            <a:r>
              <a:rPr lang="sv-SE" sz="2200" dirty="0" err="1" smtClean="0">
                <a:latin typeface="+mj-lt"/>
              </a:rPr>
              <a:t>intervento</a:t>
            </a:r>
            <a:endParaRPr lang="it-IT" sz="22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3" name="Down Arrow 12"/>
          <p:cNvSpPr/>
          <p:nvPr/>
        </p:nvSpPr>
        <p:spPr>
          <a:xfrm rot="3198549">
            <a:off x="2210036" y="3199803"/>
            <a:ext cx="381000" cy="7620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Rectangle 14"/>
          <p:cNvSpPr/>
          <p:nvPr/>
        </p:nvSpPr>
        <p:spPr>
          <a:xfrm>
            <a:off x="2743200" y="3124200"/>
            <a:ext cx="1752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200" dirty="0" err="1" smtClean="0">
                <a:latin typeface="+mj-lt"/>
              </a:rPr>
              <a:t>Intervento</a:t>
            </a:r>
            <a:endParaRPr lang="it-IT" sz="22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793" y="152400"/>
            <a:ext cx="54530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 err="1" smtClean="0">
                <a:latin typeface="+mj-lt"/>
              </a:rPr>
              <a:t>Monitoraggio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dell’efficacia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dell’intervento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030" name="AutoShape 6" descr="http://juliafoggterrain.files.wordpress.com/2010/09/2.jpg"/>
          <p:cNvSpPr>
            <a:spLocks noChangeAspect="1" noChangeArrowheads="1"/>
          </p:cNvSpPr>
          <p:nvPr/>
        </p:nvSpPr>
        <p:spPr bwMode="auto">
          <a:xfrm>
            <a:off x="63500" y="-136525"/>
            <a:ext cx="6096000" cy="457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cxnSp>
        <p:nvCxnSpPr>
          <p:cNvPr id="15" name="Straight Connector 14"/>
          <p:cNvCxnSpPr/>
          <p:nvPr/>
        </p:nvCxnSpPr>
        <p:spPr>
          <a:xfrm>
            <a:off x="914400" y="1219200"/>
            <a:ext cx="0" cy="2209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914400" y="3429000"/>
            <a:ext cx="2590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914400" y="3810000"/>
            <a:ext cx="0" cy="2209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914400" y="6019800"/>
            <a:ext cx="2590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Freeform 25"/>
          <p:cNvSpPr/>
          <p:nvPr/>
        </p:nvSpPr>
        <p:spPr>
          <a:xfrm>
            <a:off x="1115568" y="1389888"/>
            <a:ext cx="2267712" cy="1828800"/>
          </a:xfrm>
          <a:custGeom>
            <a:avLst/>
            <a:gdLst>
              <a:gd name="connsiteX0" fmla="*/ 0 w 2267712"/>
              <a:gd name="connsiteY0" fmla="*/ 1828800 h 1828800"/>
              <a:gd name="connsiteX1" fmla="*/ 466344 w 2267712"/>
              <a:gd name="connsiteY1" fmla="*/ 822960 h 1828800"/>
              <a:gd name="connsiteX2" fmla="*/ 2267712 w 2267712"/>
              <a:gd name="connsiteY2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67712" h="1828800">
                <a:moveTo>
                  <a:pt x="0" y="1828800"/>
                </a:moveTo>
                <a:cubicBezTo>
                  <a:pt x="44196" y="1478280"/>
                  <a:pt x="88392" y="1127760"/>
                  <a:pt x="466344" y="822960"/>
                </a:cubicBezTo>
                <a:cubicBezTo>
                  <a:pt x="844296" y="518160"/>
                  <a:pt x="1556004" y="259080"/>
                  <a:pt x="2267712" y="0"/>
                </a:cubicBez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7" name="Freeform 26"/>
          <p:cNvSpPr/>
          <p:nvPr/>
        </p:nvSpPr>
        <p:spPr>
          <a:xfrm>
            <a:off x="1085088" y="2209800"/>
            <a:ext cx="2267712" cy="990600"/>
          </a:xfrm>
          <a:custGeom>
            <a:avLst/>
            <a:gdLst>
              <a:gd name="connsiteX0" fmla="*/ 0 w 2267712"/>
              <a:gd name="connsiteY0" fmla="*/ 1828800 h 1828800"/>
              <a:gd name="connsiteX1" fmla="*/ 466344 w 2267712"/>
              <a:gd name="connsiteY1" fmla="*/ 822960 h 1828800"/>
              <a:gd name="connsiteX2" fmla="*/ 2267712 w 2267712"/>
              <a:gd name="connsiteY2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67712" h="1828800">
                <a:moveTo>
                  <a:pt x="0" y="1828800"/>
                </a:moveTo>
                <a:cubicBezTo>
                  <a:pt x="44196" y="1478280"/>
                  <a:pt x="88392" y="1127760"/>
                  <a:pt x="466344" y="822960"/>
                </a:cubicBezTo>
                <a:cubicBezTo>
                  <a:pt x="844296" y="518160"/>
                  <a:pt x="1556004" y="259080"/>
                  <a:pt x="2267712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8" name="Freeform 27"/>
          <p:cNvSpPr/>
          <p:nvPr/>
        </p:nvSpPr>
        <p:spPr>
          <a:xfrm>
            <a:off x="1066800" y="4734560"/>
            <a:ext cx="2133600" cy="1056640"/>
          </a:xfrm>
          <a:custGeom>
            <a:avLst/>
            <a:gdLst>
              <a:gd name="connsiteX0" fmla="*/ 0 w 2267712"/>
              <a:gd name="connsiteY0" fmla="*/ 1828800 h 1828800"/>
              <a:gd name="connsiteX1" fmla="*/ 466344 w 2267712"/>
              <a:gd name="connsiteY1" fmla="*/ 822960 h 1828800"/>
              <a:gd name="connsiteX2" fmla="*/ 2267712 w 2267712"/>
              <a:gd name="connsiteY2" fmla="*/ 0 h 1828800"/>
              <a:gd name="connsiteX0" fmla="*/ 0 w 2133600"/>
              <a:gd name="connsiteY0" fmla="*/ 1056640 h 1056640"/>
              <a:gd name="connsiteX1" fmla="*/ 466344 w 2133600"/>
              <a:gd name="connsiteY1" fmla="*/ 50800 h 1056640"/>
              <a:gd name="connsiteX2" fmla="*/ 2133600 w 2133600"/>
              <a:gd name="connsiteY2" fmla="*/ 751840 h 1056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33600" h="1056640">
                <a:moveTo>
                  <a:pt x="0" y="1056640"/>
                </a:moveTo>
                <a:cubicBezTo>
                  <a:pt x="44196" y="706120"/>
                  <a:pt x="110744" y="101600"/>
                  <a:pt x="466344" y="50800"/>
                </a:cubicBezTo>
                <a:cubicBezTo>
                  <a:pt x="821944" y="0"/>
                  <a:pt x="1421892" y="1010920"/>
                  <a:pt x="2133600" y="751840"/>
                </a:cubicBez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Freeform 28"/>
          <p:cNvSpPr/>
          <p:nvPr/>
        </p:nvSpPr>
        <p:spPr>
          <a:xfrm>
            <a:off x="1066800" y="4343400"/>
            <a:ext cx="2267712" cy="1447800"/>
          </a:xfrm>
          <a:custGeom>
            <a:avLst/>
            <a:gdLst>
              <a:gd name="connsiteX0" fmla="*/ 0 w 2267712"/>
              <a:gd name="connsiteY0" fmla="*/ 1828800 h 1828800"/>
              <a:gd name="connsiteX1" fmla="*/ 466344 w 2267712"/>
              <a:gd name="connsiteY1" fmla="*/ 822960 h 1828800"/>
              <a:gd name="connsiteX2" fmla="*/ 2267712 w 2267712"/>
              <a:gd name="connsiteY2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67712" h="1828800">
                <a:moveTo>
                  <a:pt x="0" y="1828800"/>
                </a:moveTo>
                <a:cubicBezTo>
                  <a:pt x="44196" y="1478280"/>
                  <a:pt x="88392" y="1127760"/>
                  <a:pt x="466344" y="822960"/>
                </a:cubicBezTo>
                <a:cubicBezTo>
                  <a:pt x="844296" y="518160"/>
                  <a:pt x="1556004" y="259080"/>
                  <a:pt x="2267712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0" name="Rectangle 29"/>
          <p:cNvSpPr/>
          <p:nvPr/>
        </p:nvSpPr>
        <p:spPr>
          <a:xfrm>
            <a:off x="1676400" y="6096000"/>
            <a:ext cx="10309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 smtClean="0">
                <a:latin typeface="+mj-lt"/>
              </a:rPr>
              <a:t>Tempo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1" name="Rectangle 30"/>
          <p:cNvSpPr/>
          <p:nvPr/>
        </p:nvSpPr>
        <p:spPr>
          <a:xfrm rot="16200000">
            <a:off x="-59536" y="1964538"/>
            <a:ext cx="13427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 err="1" smtClean="0">
                <a:latin typeface="+mj-lt"/>
              </a:rPr>
              <a:t>Obiettivo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2" name="Rectangle 31"/>
          <p:cNvSpPr/>
          <p:nvPr/>
        </p:nvSpPr>
        <p:spPr>
          <a:xfrm rot="16200000">
            <a:off x="-59537" y="4736597"/>
            <a:ext cx="13427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 err="1" smtClean="0">
                <a:latin typeface="+mj-lt"/>
              </a:rPr>
              <a:t>Obiettivo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334000" y="1600200"/>
            <a:ext cx="13390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 err="1" smtClean="0">
                <a:latin typeface="+mj-lt"/>
              </a:rPr>
              <a:t>Controllo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4495800" y="1447800"/>
            <a:ext cx="6858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495800" y="1828800"/>
            <a:ext cx="685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5334000" y="1214735"/>
            <a:ext cx="14948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 err="1" smtClean="0">
                <a:latin typeface="+mj-lt"/>
              </a:rPr>
              <a:t>Intervento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419600" y="2514600"/>
            <a:ext cx="3810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200" dirty="0" err="1" smtClean="0">
                <a:latin typeface="+mj-lt"/>
              </a:rPr>
              <a:t>Registrare</a:t>
            </a:r>
            <a:r>
              <a:rPr lang="sv-SE" sz="2200" dirty="0" smtClean="0">
                <a:latin typeface="+mj-lt"/>
              </a:rPr>
              <a:t> in </a:t>
            </a:r>
            <a:r>
              <a:rPr lang="sv-SE" sz="2200" dirty="0" err="1" smtClean="0">
                <a:latin typeface="+mj-lt"/>
              </a:rPr>
              <a:t>modo</a:t>
            </a:r>
            <a:r>
              <a:rPr lang="sv-SE" sz="2200" dirty="0" smtClean="0">
                <a:latin typeface="+mj-lt"/>
              </a:rPr>
              <a:t> </a:t>
            </a:r>
            <a:r>
              <a:rPr lang="sv-SE" sz="2200" dirty="0" err="1" smtClean="0">
                <a:latin typeface="+mj-lt"/>
              </a:rPr>
              <a:t>sistematico</a:t>
            </a:r>
            <a:r>
              <a:rPr lang="sv-SE" sz="2200" dirty="0" smtClean="0">
                <a:latin typeface="+mj-lt"/>
              </a:rPr>
              <a:t> tutti gli </a:t>
            </a:r>
            <a:r>
              <a:rPr lang="sv-SE" sz="2200" dirty="0" err="1" smtClean="0">
                <a:latin typeface="+mj-lt"/>
              </a:rPr>
              <a:t>interventi</a:t>
            </a:r>
            <a:r>
              <a:rPr lang="sv-SE" sz="2200" dirty="0" smtClean="0">
                <a:latin typeface="+mj-lt"/>
              </a:rPr>
              <a:t> </a:t>
            </a:r>
            <a:r>
              <a:rPr lang="sv-SE" sz="2200" dirty="0" err="1" smtClean="0">
                <a:latin typeface="+mj-lt"/>
              </a:rPr>
              <a:t>eseguiti</a:t>
            </a:r>
            <a:endParaRPr lang="it-IT" sz="22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419600" y="4564559"/>
            <a:ext cx="3810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200" dirty="0" err="1" smtClean="0">
                <a:latin typeface="+mj-lt"/>
              </a:rPr>
              <a:t>Perchè</a:t>
            </a:r>
            <a:r>
              <a:rPr lang="sv-SE" sz="2200" dirty="0" smtClean="0">
                <a:latin typeface="+mj-lt"/>
              </a:rPr>
              <a:t> </a:t>
            </a:r>
            <a:r>
              <a:rPr lang="sv-SE" sz="2200" dirty="0" err="1" smtClean="0">
                <a:latin typeface="+mj-lt"/>
              </a:rPr>
              <a:t>qualcosa</a:t>
            </a:r>
            <a:r>
              <a:rPr lang="sv-SE" sz="2200" dirty="0" smtClean="0">
                <a:latin typeface="+mj-lt"/>
              </a:rPr>
              <a:t> è </a:t>
            </a:r>
            <a:r>
              <a:rPr lang="sv-SE" sz="2200" dirty="0" err="1" smtClean="0">
                <a:latin typeface="+mj-lt"/>
              </a:rPr>
              <a:t>andato</a:t>
            </a:r>
            <a:r>
              <a:rPr lang="sv-SE" sz="2200" dirty="0" smtClean="0">
                <a:latin typeface="+mj-lt"/>
              </a:rPr>
              <a:t> </a:t>
            </a:r>
            <a:r>
              <a:rPr lang="sv-SE" sz="2200" dirty="0" err="1" smtClean="0">
                <a:latin typeface="+mj-lt"/>
              </a:rPr>
              <a:t>storto</a:t>
            </a:r>
            <a:r>
              <a:rPr lang="sv-SE" sz="2200" dirty="0" smtClean="0">
                <a:latin typeface="+mj-lt"/>
              </a:rPr>
              <a:t>?</a:t>
            </a:r>
            <a:endParaRPr lang="it-IT" sz="22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3352800" y="1371600"/>
            <a:ext cx="228600" cy="8382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3" name="Rectangle 42"/>
          <p:cNvSpPr/>
          <p:nvPr/>
        </p:nvSpPr>
        <p:spPr>
          <a:xfrm>
            <a:off x="3200400" y="4343400"/>
            <a:ext cx="228600" cy="1143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793" y="152400"/>
            <a:ext cx="27793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 err="1" smtClean="0">
                <a:latin typeface="+mj-lt"/>
              </a:rPr>
              <a:t>Scale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degli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interventi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914400"/>
            <a:ext cx="79671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 smtClean="0">
                <a:latin typeface="+mj-lt"/>
              </a:rPr>
              <a:t>Scala globale (</a:t>
            </a:r>
            <a:r>
              <a:rPr lang="sv-SE" sz="2400" dirty="0" err="1" smtClean="0">
                <a:latin typeface="+mj-lt"/>
              </a:rPr>
              <a:t>convenzioni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internazionali</a:t>
            </a:r>
            <a:r>
              <a:rPr lang="sv-SE" sz="2400" dirty="0" smtClean="0">
                <a:latin typeface="+mj-lt"/>
              </a:rPr>
              <a:t>, </a:t>
            </a:r>
            <a:r>
              <a:rPr lang="sv-SE" sz="2400" dirty="0" err="1" smtClean="0">
                <a:latin typeface="+mj-lt"/>
              </a:rPr>
              <a:t>liste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rosse</a:t>
            </a:r>
            <a:r>
              <a:rPr lang="sv-SE" sz="2400" dirty="0" smtClean="0">
                <a:latin typeface="+mj-lt"/>
              </a:rPr>
              <a:t>, </a:t>
            </a:r>
            <a:r>
              <a:rPr lang="sv-SE" sz="2400" dirty="0" err="1" smtClean="0">
                <a:latin typeface="+mj-lt"/>
              </a:rPr>
              <a:t>politica</a:t>
            </a:r>
            <a:r>
              <a:rPr lang="sv-SE" sz="2400" dirty="0" smtClean="0">
                <a:latin typeface="+mj-lt"/>
              </a:rPr>
              <a:t>…)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10734" y="2438400"/>
            <a:ext cx="59533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 smtClean="0">
                <a:latin typeface="+mj-lt"/>
              </a:rPr>
              <a:t>Scala </a:t>
            </a:r>
            <a:r>
              <a:rPr lang="sv-SE" sz="2400" dirty="0" err="1" smtClean="0">
                <a:latin typeface="+mj-lt"/>
              </a:rPr>
              <a:t>nazionale</a:t>
            </a:r>
            <a:r>
              <a:rPr lang="sv-SE" sz="2400" dirty="0" smtClean="0">
                <a:latin typeface="+mj-lt"/>
              </a:rPr>
              <a:t> (</a:t>
            </a:r>
            <a:r>
              <a:rPr lang="sv-SE" sz="2400" dirty="0" err="1" smtClean="0">
                <a:latin typeface="+mj-lt"/>
              </a:rPr>
              <a:t>leggi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speciali</a:t>
            </a:r>
            <a:r>
              <a:rPr lang="sv-SE" sz="2400" dirty="0" smtClean="0">
                <a:latin typeface="+mj-lt"/>
              </a:rPr>
              <a:t>, </a:t>
            </a:r>
            <a:r>
              <a:rPr lang="sv-SE" sz="2400" dirty="0" err="1" smtClean="0">
                <a:latin typeface="+mj-lt"/>
              </a:rPr>
              <a:t>aree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protette</a:t>
            </a:r>
            <a:r>
              <a:rPr lang="sv-SE" sz="2400" dirty="0" smtClean="0">
                <a:latin typeface="+mj-lt"/>
              </a:rPr>
              <a:t>...)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21422" y="3810000"/>
            <a:ext cx="72436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 smtClean="0">
                <a:latin typeface="+mj-lt"/>
              </a:rPr>
              <a:t>Scala regionale (</a:t>
            </a:r>
            <a:r>
              <a:rPr lang="sv-SE" sz="2400" dirty="0" err="1" smtClean="0">
                <a:latin typeface="+mj-lt"/>
              </a:rPr>
              <a:t>aree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protette</a:t>
            </a:r>
            <a:r>
              <a:rPr lang="sv-SE" sz="2400" dirty="0" smtClean="0">
                <a:latin typeface="+mj-lt"/>
              </a:rPr>
              <a:t>, </a:t>
            </a:r>
            <a:r>
              <a:rPr lang="sv-SE" sz="2400" dirty="0" err="1" smtClean="0">
                <a:latin typeface="+mj-lt"/>
              </a:rPr>
              <a:t>misure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agro-ambientali</a:t>
            </a:r>
            <a:r>
              <a:rPr lang="sv-SE" sz="2400" dirty="0" smtClean="0">
                <a:latin typeface="+mj-lt"/>
              </a:rPr>
              <a:t>…)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05000" y="5253335"/>
            <a:ext cx="44290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 smtClean="0">
                <a:latin typeface="+mj-lt"/>
              </a:rPr>
              <a:t>Scala </a:t>
            </a:r>
            <a:r>
              <a:rPr lang="sv-SE" sz="2400" dirty="0" err="1" smtClean="0">
                <a:latin typeface="+mj-lt"/>
              </a:rPr>
              <a:t>locale</a:t>
            </a:r>
            <a:r>
              <a:rPr lang="sv-SE" sz="2400" dirty="0" smtClean="0">
                <a:latin typeface="+mj-lt"/>
              </a:rPr>
              <a:t> (</a:t>
            </a:r>
            <a:r>
              <a:rPr lang="sv-SE" sz="2400" dirty="0" err="1" smtClean="0">
                <a:latin typeface="+mj-lt"/>
              </a:rPr>
              <a:t>gestione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dell’habitat</a:t>
            </a:r>
            <a:r>
              <a:rPr lang="sv-SE" sz="2400" dirty="0" smtClean="0">
                <a:latin typeface="+mj-lt"/>
              </a:rPr>
              <a:t>)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1447800" y="1376065"/>
            <a:ext cx="457200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Down Arrow 17"/>
          <p:cNvSpPr/>
          <p:nvPr/>
        </p:nvSpPr>
        <p:spPr>
          <a:xfrm>
            <a:off x="1600200" y="2900065"/>
            <a:ext cx="457200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Down Arrow 18"/>
          <p:cNvSpPr/>
          <p:nvPr/>
        </p:nvSpPr>
        <p:spPr>
          <a:xfrm>
            <a:off x="2057400" y="4271665"/>
            <a:ext cx="457200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ounded Rectangle 10"/>
          <p:cNvSpPr/>
          <p:nvPr/>
        </p:nvSpPr>
        <p:spPr>
          <a:xfrm>
            <a:off x="1828800" y="5257800"/>
            <a:ext cx="4419600" cy="5334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793" y="152400"/>
            <a:ext cx="36669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 err="1" smtClean="0">
                <a:latin typeface="+mj-lt"/>
              </a:rPr>
              <a:t>Coerenza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nella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metodologia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030" name="AutoShape 6" descr="http://juliafoggterrain.files.wordpress.com/2010/09/2.jpg"/>
          <p:cNvSpPr>
            <a:spLocks noChangeAspect="1" noChangeArrowheads="1"/>
          </p:cNvSpPr>
          <p:nvPr/>
        </p:nvSpPr>
        <p:spPr bwMode="auto">
          <a:xfrm>
            <a:off x="63500" y="-136525"/>
            <a:ext cx="6096000" cy="457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6" name="Rectangle 5"/>
          <p:cNvSpPr/>
          <p:nvPr/>
        </p:nvSpPr>
        <p:spPr>
          <a:xfrm>
            <a:off x="652393" y="1219200"/>
            <a:ext cx="750100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200" dirty="0" smtClean="0">
                <a:latin typeface="+mj-lt"/>
              </a:rPr>
              <a:t>Non </a:t>
            </a:r>
            <a:r>
              <a:rPr lang="sv-SE" sz="2200" dirty="0" err="1" smtClean="0">
                <a:latin typeface="+mj-lt"/>
              </a:rPr>
              <a:t>modificare</a:t>
            </a:r>
            <a:r>
              <a:rPr lang="sv-SE" sz="2200" dirty="0" smtClean="0">
                <a:latin typeface="+mj-lt"/>
              </a:rPr>
              <a:t> i </a:t>
            </a:r>
            <a:r>
              <a:rPr lang="sv-SE" sz="2200" dirty="0" err="1" smtClean="0">
                <a:latin typeface="+mj-lt"/>
              </a:rPr>
              <a:t>metodi</a:t>
            </a:r>
            <a:r>
              <a:rPr lang="sv-SE" sz="2200" dirty="0" smtClean="0">
                <a:latin typeface="+mj-lt"/>
              </a:rPr>
              <a:t> di </a:t>
            </a:r>
            <a:r>
              <a:rPr lang="sv-SE" sz="2200" dirty="0" err="1" smtClean="0">
                <a:latin typeface="+mj-lt"/>
              </a:rPr>
              <a:t>monitoraggio</a:t>
            </a:r>
            <a:r>
              <a:rPr lang="sv-SE" sz="2200" dirty="0" smtClean="0">
                <a:latin typeface="+mj-lt"/>
              </a:rPr>
              <a:t> </a:t>
            </a:r>
            <a:r>
              <a:rPr lang="sv-SE" sz="2200" dirty="0" err="1" smtClean="0">
                <a:latin typeface="+mj-lt"/>
              </a:rPr>
              <a:t>nel</a:t>
            </a:r>
            <a:r>
              <a:rPr lang="sv-SE" sz="2200" dirty="0" smtClean="0">
                <a:latin typeface="+mj-lt"/>
              </a:rPr>
              <a:t> tempo o </a:t>
            </a:r>
            <a:r>
              <a:rPr lang="sv-SE" sz="2200" dirty="0" err="1" smtClean="0">
                <a:latin typeface="+mj-lt"/>
              </a:rPr>
              <a:t>nello</a:t>
            </a:r>
            <a:r>
              <a:rPr lang="sv-SE" sz="2200" dirty="0" smtClean="0">
                <a:latin typeface="+mj-lt"/>
              </a:rPr>
              <a:t> </a:t>
            </a:r>
            <a:r>
              <a:rPr lang="sv-SE" sz="2200" dirty="0" err="1" smtClean="0">
                <a:latin typeface="+mj-lt"/>
              </a:rPr>
              <a:t>spazio</a:t>
            </a:r>
            <a:endParaRPr lang="it-IT" sz="22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09600" y="3962400"/>
            <a:ext cx="75438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200" dirty="0" smtClean="0">
                <a:latin typeface="+mj-lt"/>
              </a:rPr>
              <a:t>I </a:t>
            </a:r>
            <a:r>
              <a:rPr lang="sv-SE" sz="2200" dirty="0" err="1" smtClean="0">
                <a:latin typeface="+mj-lt"/>
              </a:rPr>
              <a:t>dati</a:t>
            </a:r>
            <a:r>
              <a:rPr lang="sv-SE" sz="2200" dirty="0" smtClean="0">
                <a:latin typeface="+mj-lt"/>
              </a:rPr>
              <a:t> non </a:t>
            </a:r>
            <a:r>
              <a:rPr lang="sv-SE" sz="2200" dirty="0" err="1" smtClean="0">
                <a:latin typeface="+mj-lt"/>
              </a:rPr>
              <a:t>sono</a:t>
            </a:r>
            <a:r>
              <a:rPr lang="sv-SE" sz="2200" dirty="0" smtClean="0">
                <a:latin typeface="+mj-lt"/>
              </a:rPr>
              <a:t> </a:t>
            </a:r>
            <a:r>
              <a:rPr lang="sv-SE" sz="2200" dirty="0" err="1" smtClean="0">
                <a:latin typeface="+mj-lt"/>
              </a:rPr>
              <a:t>più</a:t>
            </a:r>
            <a:r>
              <a:rPr lang="sv-SE" sz="2200" dirty="0" smtClean="0">
                <a:latin typeface="+mj-lt"/>
              </a:rPr>
              <a:t> </a:t>
            </a:r>
            <a:r>
              <a:rPr lang="sv-SE" sz="2200" dirty="0" err="1" smtClean="0">
                <a:latin typeface="+mj-lt"/>
              </a:rPr>
              <a:t>confrontabili</a:t>
            </a:r>
            <a:r>
              <a:rPr lang="sv-SE" sz="2200" dirty="0" smtClean="0">
                <a:latin typeface="+mj-lt"/>
              </a:rPr>
              <a:t> se i </a:t>
            </a:r>
            <a:r>
              <a:rPr lang="sv-SE" sz="2200" dirty="0" err="1" smtClean="0">
                <a:latin typeface="+mj-lt"/>
              </a:rPr>
              <a:t>metodi</a:t>
            </a:r>
            <a:r>
              <a:rPr lang="sv-SE" sz="2200" dirty="0" smtClean="0">
                <a:latin typeface="+mj-lt"/>
              </a:rPr>
              <a:t> </a:t>
            </a:r>
            <a:r>
              <a:rPr lang="sv-SE" sz="2200" dirty="0" err="1" smtClean="0">
                <a:latin typeface="+mj-lt"/>
              </a:rPr>
              <a:t>cambiano</a:t>
            </a:r>
            <a:r>
              <a:rPr lang="sv-SE" sz="2200" dirty="0" smtClean="0">
                <a:latin typeface="+mj-lt"/>
              </a:rPr>
              <a:t>!</a:t>
            </a:r>
            <a:endParaRPr lang="it-IT" sz="22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52393" y="2126159"/>
            <a:ext cx="750100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200" dirty="0" err="1" smtClean="0">
                <a:latin typeface="+mj-lt"/>
              </a:rPr>
              <a:t>-Punti</a:t>
            </a:r>
            <a:r>
              <a:rPr lang="sv-SE" sz="2200" dirty="0" smtClean="0">
                <a:latin typeface="+mj-lt"/>
              </a:rPr>
              <a:t> </a:t>
            </a:r>
            <a:r>
              <a:rPr lang="sv-SE" sz="2200" dirty="0" err="1" smtClean="0">
                <a:latin typeface="+mj-lt"/>
              </a:rPr>
              <a:t>fissi</a:t>
            </a:r>
            <a:r>
              <a:rPr lang="sv-SE" sz="2200" dirty="0" smtClean="0">
                <a:latin typeface="+mj-lt"/>
              </a:rPr>
              <a:t> </a:t>
            </a:r>
            <a:r>
              <a:rPr lang="sv-SE" sz="2200" dirty="0" err="1" smtClean="0">
                <a:latin typeface="+mj-lt"/>
              </a:rPr>
              <a:t>nello</a:t>
            </a:r>
            <a:r>
              <a:rPr lang="sv-SE" sz="2200" dirty="0" smtClean="0">
                <a:latin typeface="+mj-lt"/>
              </a:rPr>
              <a:t> </a:t>
            </a:r>
            <a:r>
              <a:rPr lang="sv-SE" sz="2200" dirty="0" err="1" smtClean="0">
                <a:latin typeface="+mj-lt"/>
              </a:rPr>
              <a:t>spazio</a:t>
            </a:r>
            <a:r>
              <a:rPr lang="sv-SE" sz="2200" dirty="0" smtClean="0">
                <a:latin typeface="+mj-lt"/>
              </a:rPr>
              <a:t> (</a:t>
            </a:r>
            <a:r>
              <a:rPr lang="sv-SE" sz="2200" dirty="0" err="1" smtClean="0">
                <a:latin typeface="+mj-lt"/>
              </a:rPr>
              <a:t>aree</a:t>
            </a:r>
            <a:r>
              <a:rPr lang="sv-SE" sz="2200" dirty="0" smtClean="0">
                <a:latin typeface="+mj-lt"/>
              </a:rPr>
              <a:t> di </a:t>
            </a:r>
            <a:r>
              <a:rPr lang="sv-SE" sz="2200" dirty="0" err="1" smtClean="0">
                <a:latin typeface="+mj-lt"/>
              </a:rPr>
              <a:t>saggio</a:t>
            </a:r>
            <a:r>
              <a:rPr lang="sv-SE" sz="2200" dirty="0" smtClean="0">
                <a:latin typeface="+mj-lt"/>
              </a:rPr>
              <a:t>)</a:t>
            </a:r>
            <a:endParaRPr lang="it-IT" sz="22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2393" y="2667000"/>
            <a:ext cx="750100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200" dirty="0" err="1" smtClean="0">
                <a:latin typeface="+mj-lt"/>
              </a:rPr>
              <a:t>-Campionamenti</a:t>
            </a:r>
            <a:r>
              <a:rPr lang="sv-SE" sz="2200" dirty="0" smtClean="0">
                <a:latin typeface="+mj-lt"/>
              </a:rPr>
              <a:t> </a:t>
            </a:r>
            <a:r>
              <a:rPr lang="sv-SE" sz="2200" dirty="0" err="1" smtClean="0">
                <a:latin typeface="+mj-lt"/>
              </a:rPr>
              <a:t>pianificati</a:t>
            </a:r>
            <a:r>
              <a:rPr lang="sv-SE" sz="2200" dirty="0" smtClean="0">
                <a:latin typeface="+mj-lt"/>
              </a:rPr>
              <a:t> </a:t>
            </a:r>
            <a:endParaRPr lang="it-IT" sz="22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09600" y="5402759"/>
            <a:ext cx="7543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200" dirty="0" smtClean="0">
                <a:latin typeface="+mj-lt"/>
              </a:rPr>
              <a:t>Se i </a:t>
            </a:r>
            <a:r>
              <a:rPr lang="sv-SE" sz="2200" dirty="0" err="1" smtClean="0">
                <a:latin typeface="+mj-lt"/>
              </a:rPr>
              <a:t>metodi</a:t>
            </a:r>
            <a:r>
              <a:rPr lang="sv-SE" sz="2200" dirty="0" smtClean="0">
                <a:latin typeface="+mj-lt"/>
              </a:rPr>
              <a:t> </a:t>
            </a:r>
            <a:r>
              <a:rPr lang="sv-SE" sz="2200" dirty="0" err="1" smtClean="0">
                <a:latin typeface="+mj-lt"/>
              </a:rPr>
              <a:t>cambiano</a:t>
            </a:r>
            <a:r>
              <a:rPr lang="sv-SE" sz="2200" dirty="0" smtClean="0">
                <a:latin typeface="+mj-lt"/>
              </a:rPr>
              <a:t> </a:t>
            </a:r>
            <a:r>
              <a:rPr lang="sv-SE" sz="2200" dirty="0" err="1" smtClean="0">
                <a:latin typeface="+mj-lt"/>
              </a:rPr>
              <a:t>dobbiamo</a:t>
            </a:r>
            <a:r>
              <a:rPr lang="sv-SE" sz="2200" dirty="0" smtClean="0">
                <a:latin typeface="+mj-lt"/>
              </a:rPr>
              <a:t> </a:t>
            </a:r>
            <a:r>
              <a:rPr lang="sv-SE" sz="2200" dirty="0" err="1" smtClean="0">
                <a:latin typeface="+mj-lt"/>
              </a:rPr>
              <a:t>fare</a:t>
            </a:r>
            <a:r>
              <a:rPr lang="sv-SE" sz="2200" dirty="0" smtClean="0">
                <a:latin typeface="+mj-lt"/>
              </a:rPr>
              <a:t> </a:t>
            </a:r>
            <a:r>
              <a:rPr lang="sv-SE" sz="2200" dirty="0" err="1" smtClean="0">
                <a:latin typeface="+mj-lt"/>
              </a:rPr>
              <a:t>un</a:t>
            </a:r>
            <a:r>
              <a:rPr lang="sv-SE" sz="2200" dirty="0" smtClean="0">
                <a:latin typeface="+mj-lt"/>
              </a:rPr>
              <a:t> </a:t>
            </a:r>
            <a:r>
              <a:rPr lang="sv-SE" sz="2200" dirty="0" err="1" smtClean="0">
                <a:latin typeface="+mj-lt"/>
              </a:rPr>
              <a:t>doppio</a:t>
            </a:r>
            <a:r>
              <a:rPr lang="sv-SE" sz="2200" dirty="0" smtClean="0">
                <a:latin typeface="+mj-lt"/>
              </a:rPr>
              <a:t> </a:t>
            </a:r>
            <a:r>
              <a:rPr lang="sv-SE" sz="2200" dirty="0" err="1" smtClean="0">
                <a:latin typeface="+mj-lt"/>
              </a:rPr>
              <a:t>monitoraggio</a:t>
            </a:r>
            <a:r>
              <a:rPr lang="sv-SE" sz="2200" dirty="0" smtClean="0">
                <a:latin typeface="+mj-lt"/>
              </a:rPr>
              <a:t> in </a:t>
            </a:r>
            <a:r>
              <a:rPr lang="sv-SE" sz="2200" dirty="0" err="1" smtClean="0">
                <a:latin typeface="+mj-lt"/>
              </a:rPr>
              <a:t>contemporanea</a:t>
            </a:r>
            <a:r>
              <a:rPr lang="sv-SE" sz="2200" dirty="0" smtClean="0">
                <a:latin typeface="+mj-lt"/>
              </a:rPr>
              <a:t> </a:t>
            </a:r>
            <a:r>
              <a:rPr lang="sv-SE" sz="2200" dirty="0" err="1" smtClean="0">
                <a:latin typeface="+mj-lt"/>
              </a:rPr>
              <a:t>con</a:t>
            </a:r>
            <a:r>
              <a:rPr lang="sv-SE" sz="2200" dirty="0" smtClean="0">
                <a:latin typeface="+mj-lt"/>
              </a:rPr>
              <a:t> i </a:t>
            </a:r>
            <a:r>
              <a:rPr lang="sv-SE" sz="2200" dirty="0" err="1" smtClean="0">
                <a:latin typeface="+mj-lt"/>
              </a:rPr>
              <a:t>due</a:t>
            </a:r>
            <a:r>
              <a:rPr lang="sv-SE" sz="2200" dirty="0" smtClean="0">
                <a:latin typeface="+mj-lt"/>
              </a:rPr>
              <a:t> </a:t>
            </a:r>
            <a:r>
              <a:rPr lang="sv-SE" sz="2200" dirty="0" err="1" smtClean="0">
                <a:latin typeface="+mj-lt"/>
              </a:rPr>
              <a:t>metodi</a:t>
            </a:r>
            <a:endParaRPr lang="it-IT" sz="22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3" name="Down Arrow 22"/>
          <p:cNvSpPr/>
          <p:nvPr/>
        </p:nvSpPr>
        <p:spPr>
          <a:xfrm>
            <a:off x="3733800" y="4495800"/>
            <a:ext cx="4572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793" y="152400"/>
            <a:ext cx="48109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 err="1" smtClean="0">
                <a:latin typeface="+mj-lt"/>
              </a:rPr>
              <a:t>Discussione</a:t>
            </a:r>
            <a:r>
              <a:rPr lang="sv-SE" sz="2400" dirty="0" smtClean="0">
                <a:latin typeface="+mj-lt"/>
              </a:rPr>
              <a:t>: </a:t>
            </a:r>
            <a:r>
              <a:rPr lang="sv-SE" sz="2400" dirty="0" err="1" smtClean="0">
                <a:latin typeface="+mj-lt"/>
              </a:rPr>
              <a:t>Esempi</a:t>
            </a:r>
            <a:r>
              <a:rPr lang="sv-SE" sz="2400" dirty="0" smtClean="0">
                <a:latin typeface="+mj-lt"/>
              </a:rPr>
              <a:t> di </a:t>
            </a:r>
            <a:r>
              <a:rPr lang="sv-SE" sz="2400" dirty="0" err="1" smtClean="0">
                <a:latin typeface="+mj-lt"/>
              </a:rPr>
              <a:t>monitoraggio</a:t>
            </a:r>
            <a:r>
              <a:rPr lang="sv-SE" sz="2400" dirty="0" smtClean="0">
                <a:latin typeface="+mj-lt"/>
              </a:rPr>
              <a:t> 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030" name="AutoShape 6" descr="http://juliafoggterrain.files.wordpress.com/2010/09/2.jpg"/>
          <p:cNvSpPr>
            <a:spLocks noChangeAspect="1" noChangeArrowheads="1"/>
          </p:cNvSpPr>
          <p:nvPr/>
        </p:nvSpPr>
        <p:spPr bwMode="auto">
          <a:xfrm>
            <a:off x="63500" y="-136525"/>
            <a:ext cx="6096000" cy="457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6" name="Rectangle 5"/>
          <p:cNvSpPr/>
          <p:nvPr/>
        </p:nvSpPr>
        <p:spPr>
          <a:xfrm>
            <a:off x="652393" y="1219200"/>
            <a:ext cx="818680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200" dirty="0" smtClean="0">
                <a:latin typeface="+mj-lt"/>
              </a:rPr>
              <a:t>1. </a:t>
            </a:r>
            <a:r>
              <a:rPr lang="sv-SE" sz="2200" dirty="0" err="1" smtClean="0">
                <a:latin typeface="+mj-lt"/>
              </a:rPr>
              <a:t>Valutare</a:t>
            </a:r>
            <a:r>
              <a:rPr lang="sv-SE" sz="2200" dirty="0" smtClean="0">
                <a:latin typeface="+mj-lt"/>
              </a:rPr>
              <a:t> </a:t>
            </a:r>
            <a:r>
              <a:rPr lang="sv-SE" sz="2200" dirty="0" err="1" smtClean="0">
                <a:latin typeface="+mj-lt"/>
              </a:rPr>
              <a:t>l’efficacia</a:t>
            </a:r>
            <a:r>
              <a:rPr lang="sv-SE" sz="2200" dirty="0" smtClean="0">
                <a:latin typeface="+mj-lt"/>
              </a:rPr>
              <a:t> del </a:t>
            </a:r>
            <a:r>
              <a:rPr lang="sv-SE" sz="2200" dirty="0" err="1" smtClean="0">
                <a:latin typeface="+mj-lt"/>
              </a:rPr>
              <a:t>taglio</a:t>
            </a:r>
            <a:r>
              <a:rPr lang="sv-SE" sz="2200" dirty="0" smtClean="0">
                <a:latin typeface="+mj-lt"/>
              </a:rPr>
              <a:t> </a:t>
            </a:r>
            <a:r>
              <a:rPr lang="sv-SE" sz="2200" dirty="0" err="1" smtClean="0">
                <a:latin typeface="+mj-lt"/>
              </a:rPr>
              <a:t>sulla</a:t>
            </a:r>
            <a:r>
              <a:rPr lang="sv-SE" sz="2200" dirty="0" smtClean="0">
                <a:latin typeface="+mj-lt"/>
              </a:rPr>
              <a:t> </a:t>
            </a:r>
            <a:r>
              <a:rPr lang="sv-SE" sz="2200" dirty="0" err="1" smtClean="0">
                <a:latin typeface="+mj-lt"/>
              </a:rPr>
              <a:t>diversità</a:t>
            </a:r>
            <a:r>
              <a:rPr lang="sv-SE" sz="2200" dirty="0" smtClean="0">
                <a:latin typeface="+mj-lt"/>
              </a:rPr>
              <a:t> di </a:t>
            </a:r>
            <a:r>
              <a:rPr lang="sv-SE" sz="2200" dirty="0" err="1" smtClean="0">
                <a:latin typeface="+mj-lt"/>
              </a:rPr>
              <a:t>orchidee</a:t>
            </a:r>
            <a:r>
              <a:rPr lang="sv-SE" sz="2200" dirty="0" smtClean="0">
                <a:latin typeface="+mj-lt"/>
              </a:rPr>
              <a:t> in </a:t>
            </a:r>
            <a:r>
              <a:rPr lang="sv-SE" sz="2200" dirty="0" err="1" smtClean="0">
                <a:latin typeface="+mj-lt"/>
              </a:rPr>
              <a:t>praterie</a:t>
            </a:r>
            <a:r>
              <a:rPr lang="sv-SE" sz="2200" dirty="0" smtClean="0">
                <a:latin typeface="+mj-lt"/>
              </a:rPr>
              <a:t> </a:t>
            </a:r>
            <a:r>
              <a:rPr lang="sv-SE" sz="2200" dirty="0" err="1" smtClean="0">
                <a:latin typeface="+mj-lt"/>
              </a:rPr>
              <a:t>semi-naturali</a:t>
            </a:r>
            <a:r>
              <a:rPr lang="sv-SE" sz="2200" dirty="0" smtClean="0">
                <a:latin typeface="+mj-lt"/>
              </a:rPr>
              <a:t> </a:t>
            </a:r>
            <a:r>
              <a:rPr lang="sv-SE" sz="2200" dirty="0" err="1" smtClean="0">
                <a:latin typeface="+mj-lt"/>
              </a:rPr>
              <a:t>abbandonate</a:t>
            </a:r>
            <a:r>
              <a:rPr lang="sv-SE" sz="2200" dirty="0" smtClean="0">
                <a:latin typeface="+mj-lt"/>
              </a:rPr>
              <a:t> in </a:t>
            </a:r>
            <a:r>
              <a:rPr lang="sv-SE" sz="2200" dirty="0" err="1" smtClean="0">
                <a:latin typeface="+mj-lt"/>
              </a:rPr>
              <a:t>un’area</a:t>
            </a:r>
            <a:r>
              <a:rPr lang="sv-SE" sz="2200" dirty="0" smtClean="0">
                <a:latin typeface="+mj-lt"/>
              </a:rPr>
              <a:t> </a:t>
            </a:r>
            <a:r>
              <a:rPr lang="sv-SE" sz="2200" dirty="0" err="1" smtClean="0">
                <a:latin typeface="+mj-lt"/>
              </a:rPr>
              <a:t>naturale</a:t>
            </a:r>
            <a:endParaRPr lang="it-IT" sz="22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2393" y="3802559"/>
            <a:ext cx="818680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200" dirty="0" smtClean="0">
                <a:latin typeface="+mj-lt"/>
              </a:rPr>
              <a:t>2. </a:t>
            </a:r>
            <a:r>
              <a:rPr lang="sv-SE" sz="2200" dirty="0" err="1" smtClean="0">
                <a:latin typeface="+mj-lt"/>
              </a:rPr>
              <a:t>Valutare</a:t>
            </a:r>
            <a:r>
              <a:rPr lang="sv-SE" sz="2200" dirty="0" smtClean="0">
                <a:latin typeface="+mj-lt"/>
              </a:rPr>
              <a:t> </a:t>
            </a:r>
            <a:r>
              <a:rPr lang="sv-SE" sz="2200" dirty="0" err="1" smtClean="0">
                <a:latin typeface="+mj-lt"/>
              </a:rPr>
              <a:t>l’efficacia</a:t>
            </a:r>
            <a:r>
              <a:rPr lang="sv-SE" sz="2200" dirty="0" smtClean="0">
                <a:latin typeface="+mj-lt"/>
              </a:rPr>
              <a:t> della </a:t>
            </a:r>
            <a:r>
              <a:rPr lang="sv-SE" sz="2200" dirty="0" err="1" smtClean="0">
                <a:latin typeface="+mj-lt"/>
              </a:rPr>
              <a:t>creazione</a:t>
            </a:r>
            <a:r>
              <a:rPr lang="sv-SE" sz="2200" dirty="0" smtClean="0">
                <a:latin typeface="+mj-lt"/>
              </a:rPr>
              <a:t> di </a:t>
            </a:r>
            <a:r>
              <a:rPr lang="sv-SE" sz="2200" dirty="0" err="1" smtClean="0">
                <a:latin typeface="+mj-lt"/>
              </a:rPr>
              <a:t>siepi</a:t>
            </a:r>
            <a:r>
              <a:rPr lang="sv-SE" sz="2200" dirty="0" smtClean="0">
                <a:latin typeface="+mj-lt"/>
              </a:rPr>
              <a:t> </a:t>
            </a:r>
            <a:r>
              <a:rPr lang="sv-SE" sz="2200" dirty="0" err="1" smtClean="0">
                <a:latin typeface="+mj-lt"/>
              </a:rPr>
              <a:t>sulla</a:t>
            </a:r>
            <a:r>
              <a:rPr lang="sv-SE" sz="2200" dirty="0" smtClean="0">
                <a:latin typeface="+mj-lt"/>
              </a:rPr>
              <a:t> </a:t>
            </a:r>
            <a:r>
              <a:rPr lang="sv-SE" sz="2200" dirty="0" err="1" smtClean="0">
                <a:latin typeface="+mj-lt"/>
              </a:rPr>
              <a:t>diversità</a:t>
            </a:r>
            <a:r>
              <a:rPr lang="sv-SE" sz="2200" dirty="0" smtClean="0">
                <a:latin typeface="+mj-lt"/>
              </a:rPr>
              <a:t> di </a:t>
            </a:r>
            <a:r>
              <a:rPr lang="sv-SE" sz="2200" dirty="0" err="1" smtClean="0">
                <a:latin typeface="+mj-lt"/>
              </a:rPr>
              <a:t>impollinatori</a:t>
            </a:r>
            <a:r>
              <a:rPr lang="sv-SE" sz="2200" dirty="0" smtClean="0">
                <a:latin typeface="+mj-lt"/>
              </a:rPr>
              <a:t> </a:t>
            </a:r>
            <a:r>
              <a:rPr lang="sv-SE" sz="2200" dirty="0" err="1" smtClean="0">
                <a:latin typeface="+mj-lt"/>
              </a:rPr>
              <a:t>nella</a:t>
            </a:r>
            <a:r>
              <a:rPr lang="sv-SE" sz="2200" dirty="0" smtClean="0">
                <a:latin typeface="+mj-lt"/>
              </a:rPr>
              <a:t> </a:t>
            </a:r>
            <a:r>
              <a:rPr lang="sv-SE" sz="2200" dirty="0" err="1" smtClean="0">
                <a:latin typeface="+mj-lt"/>
              </a:rPr>
              <a:t>regione</a:t>
            </a:r>
            <a:r>
              <a:rPr lang="sv-SE" sz="2200" dirty="0" smtClean="0">
                <a:latin typeface="+mj-lt"/>
              </a:rPr>
              <a:t> Veneto</a:t>
            </a:r>
            <a:endParaRPr lang="it-IT" sz="22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Down Arrow 23"/>
          <p:cNvSpPr/>
          <p:nvPr/>
        </p:nvSpPr>
        <p:spPr>
          <a:xfrm>
            <a:off x="3429000" y="4191000"/>
            <a:ext cx="914400" cy="1219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793" y="152400"/>
            <a:ext cx="66043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 err="1" smtClean="0"/>
              <a:t>Conservazione</a:t>
            </a:r>
            <a:r>
              <a:rPr lang="sv-SE" sz="2400" dirty="0" smtClean="0"/>
              <a:t> </a:t>
            </a:r>
            <a:r>
              <a:rPr lang="sv-SE" sz="2400" dirty="0" err="1" smtClean="0"/>
              <a:t>dinamica</a:t>
            </a:r>
            <a:r>
              <a:rPr lang="sv-SE" sz="2400" dirty="0" smtClean="0"/>
              <a:t>:</a:t>
            </a:r>
            <a:r>
              <a:rPr lang="sv-SE" sz="2400" b="1" dirty="0" smtClean="0"/>
              <a:t> </a:t>
            </a:r>
            <a:r>
              <a:rPr lang="sv-SE" sz="2400" dirty="0" err="1" smtClean="0">
                <a:latin typeface="+mj-lt"/>
              </a:rPr>
              <a:t>Gestione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degli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ecosistemi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990600"/>
            <a:ext cx="7696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>
                <a:latin typeface="+mj-lt"/>
              </a:rPr>
              <a:t>Gestione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delle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risorse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naturali</a:t>
            </a:r>
            <a:r>
              <a:rPr lang="sv-SE" sz="2400" dirty="0" smtClean="0">
                <a:latin typeface="+mj-lt"/>
              </a:rPr>
              <a:t> per </a:t>
            </a:r>
            <a:r>
              <a:rPr lang="sv-SE" sz="2400" dirty="0" err="1" smtClean="0">
                <a:latin typeface="+mj-lt"/>
              </a:rPr>
              <a:t>conservare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una</a:t>
            </a:r>
            <a:r>
              <a:rPr lang="sv-SE" sz="2400" dirty="0" smtClean="0">
                <a:latin typeface="+mj-lt"/>
              </a:rPr>
              <a:t> specie o </a:t>
            </a:r>
            <a:r>
              <a:rPr lang="sv-SE" sz="2400" dirty="0" err="1" smtClean="0">
                <a:latin typeface="+mj-lt"/>
              </a:rPr>
              <a:t>una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comunità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2000" y="2674203"/>
            <a:ext cx="7696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smtClean="0">
                <a:latin typeface="+mj-lt"/>
              </a:rPr>
              <a:t>1. </a:t>
            </a:r>
            <a:r>
              <a:rPr lang="sv-SE" sz="2400" dirty="0" err="1" smtClean="0">
                <a:latin typeface="+mj-lt"/>
              </a:rPr>
              <a:t>Aumento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delle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risorse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utili</a:t>
            </a:r>
            <a:r>
              <a:rPr lang="sv-SE" sz="2400" dirty="0" smtClean="0">
                <a:latin typeface="+mj-lt"/>
              </a:rPr>
              <a:t> (</a:t>
            </a:r>
            <a:r>
              <a:rPr lang="sv-SE" sz="2400" dirty="0" err="1" smtClean="0">
                <a:latin typeface="+mj-lt"/>
              </a:rPr>
              <a:t>prede</a:t>
            </a:r>
            <a:r>
              <a:rPr lang="sv-SE" sz="2400" dirty="0" smtClean="0">
                <a:latin typeface="+mj-lt"/>
              </a:rPr>
              <a:t>, </a:t>
            </a:r>
            <a:r>
              <a:rPr lang="sv-SE" sz="2400" dirty="0" err="1" smtClean="0">
                <a:latin typeface="+mj-lt"/>
              </a:rPr>
              <a:t>cibo</a:t>
            </a:r>
            <a:r>
              <a:rPr lang="sv-SE" sz="2400" dirty="0" smtClean="0">
                <a:latin typeface="+mj-lt"/>
              </a:rPr>
              <a:t>, </a:t>
            </a:r>
            <a:r>
              <a:rPr lang="sv-SE" sz="2400" dirty="0" err="1" smtClean="0">
                <a:latin typeface="+mj-lt"/>
              </a:rPr>
              <a:t>luce</a:t>
            </a:r>
            <a:r>
              <a:rPr lang="sv-SE" sz="2400" dirty="0" smtClean="0">
                <a:latin typeface="+mj-lt"/>
              </a:rPr>
              <a:t>…)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62000" y="3500735"/>
            <a:ext cx="7696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smtClean="0">
                <a:latin typeface="+mj-lt"/>
              </a:rPr>
              <a:t>2. </a:t>
            </a:r>
            <a:r>
              <a:rPr lang="sv-SE" sz="2400" dirty="0" err="1" smtClean="0">
                <a:latin typeface="+mj-lt"/>
              </a:rPr>
              <a:t>Riduzione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degli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impatti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antropici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negativi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057400" y="5481935"/>
            <a:ext cx="3733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>
                <a:latin typeface="+mj-lt"/>
              </a:rPr>
              <a:t>Modifica</a:t>
            </a:r>
            <a:r>
              <a:rPr lang="sv-SE" sz="2400" dirty="0" smtClean="0">
                <a:latin typeface="+mj-lt"/>
              </a:rPr>
              <a:t> della </a:t>
            </a:r>
            <a:r>
              <a:rPr lang="sv-SE" sz="2400" dirty="0" err="1" smtClean="0">
                <a:latin typeface="+mj-lt"/>
              </a:rPr>
              <a:t>vegetazione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20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793" y="152400"/>
            <a:ext cx="66043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 err="1" smtClean="0"/>
              <a:t>Conservazione</a:t>
            </a:r>
            <a:r>
              <a:rPr lang="sv-SE" sz="2400" dirty="0" smtClean="0"/>
              <a:t> </a:t>
            </a:r>
            <a:r>
              <a:rPr lang="sv-SE" sz="2400" dirty="0" err="1" smtClean="0"/>
              <a:t>dinamica</a:t>
            </a:r>
            <a:r>
              <a:rPr lang="sv-SE" sz="2400" dirty="0" smtClean="0"/>
              <a:t>:</a:t>
            </a:r>
            <a:r>
              <a:rPr lang="sv-SE" sz="2400" b="1" dirty="0" smtClean="0"/>
              <a:t> </a:t>
            </a:r>
            <a:r>
              <a:rPr lang="sv-SE" sz="2400" dirty="0" err="1" smtClean="0">
                <a:latin typeface="+mj-lt"/>
              </a:rPr>
              <a:t>Gestione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degli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ecosistemi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1828800"/>
            <a:ext cx="7696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200" dirty="0" smtClean="0">
                <a:latin typeface="+mj-lt"/>
              </a:rPr>
              <a:t>Habitat </a:t>
            </a:r>
            <a:r>
              <a:rPr lang="sv-SE" sz="2200" dirty="0" err="1" smtClean="0">
                <a:latin typeface="+mj-lt"/>
              </a:rPr>
              <a:t>modificati</a:t>
            </a:r>
            <a:r>
              <a:rPr lang="sv-SE" sz="2200" dirty="0" smtClean="0">
                <a:latin typeface="+mj-lt"/>
              </a:rPr>
              <a:t> </a:t>
            </a:r>
            <a:r>
              <a:rPr lang="sv-SE" sz="2200" dirty="0" err="1" smtClean="0">
                <a:latin typeface="+mj-lt"/>
              </a:rPr>
              <a:t>dall’uomo</a:t>
            </a:r>
            <a:r>
              <a:rPr lang="sv-SE" sz="2200" dirty="0" smtClean="0">
                <a:latin typeface="+mj-lt"/>
              </a:rPr>
              <a:t> </a:t>
            </a:r>
            <a:r>
              <a:rPr lang="sv-SE" sz="2200" dirty="0" err="1" smtClean="0">
                <a:latin typeface="+mj-lt"/>
              </a:rPr>
              <a:t>ma</a:t>
            </a:r>
            <a:r>
              <a:rPr lang="sv-SE" sz="2200" dirty="0" smtClean="0">
                <a:latin typeface="+mj-lt"/>
              </a:rPr>
              <a:t> </a:t>
            </a:r>
            <a:r>
              <a:rPr lang="sv-SE" sz="2200" dirty="0" err="1" smtClean="0">
                <a:latin typeface="+mj-lt"/>
              </a:rPr>
              <a:t>con</a:t>
            </a:r>
            <a:r>
              <a:rPr lang="sv-SE" sz="2200" dirty="0" smtClean="0">
                <a:latin typeface="+mj-lt"/>
              </a:rPr>
              <a:t> </a:t>
            </a:r>
            <a:r>
              <a:rPr lang="sv-SE" sz="2200" dirty="0" err="1" smtClean="0">
                <a:latin typeface="+mj-lt"/>
              </a:rPr>
              <a:t>elevato</a:t>
            </a:r>
            <a:r>
              <a:rPr lang="sv-SE" sz="2200" dirty="0" smtClean="0">
                <a:latin typeface="+mj-lt"/>
              </a:rPr>
              <a:t> </a:t>
            </a:r>
            <a:r>
              <a:rPr lang="sv-SE" sz="2200" dirty="0" err="1" smtClean="0">
                <a:latin typeface="+mj-lt"/>
              </a:rPr>
              <a:t>valore</a:t>
            </a:r>
            <a:r>
              <a:rPr lang="sv-SE" sz="2200" dirty="0" smtClean="0">
                <a:latin typeface="+mj-lt"/>
              </a:rPr>
              <a:t> di </a:t>
            </a:r>
            <a:r>
              <a:rPr lang="sv-SE" sz="2200" dirty="0" err="1" smtClean="0">
                <a:latin typeface="+mj-lt"/>
              </a:rPr>
              <a:t>conservazione</a:t>
            </a:r>
            <a:endParaRPr lang="it-IT" sz="22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9600" y="838200"/>
            <a:ext cx="7848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200" dirty="0" err="1" smtClean="0">
                <a:latin typeface="+mj-lt"/>
              </a:rPr>
              <a:t>Nelle</a:t>
            </a:r>
            <a:r>
              <a:rPr lang="sv-SE" sz="2200" dirty="0" smtClean="0">
                <a:latin typeface="+mj-lt"/>
              </a:rPr>
              <a:t> </a:t>
            </a:r>
            <a:r>
              <a:rPr lang="sv-SE" sz="2200" dirty="0" err="1" smtClean="0">
                <a:latin typeface="+mj-lt"/>
              </a:rPr>
              <a:t>zone</a:t>
            </a:r>
            <a:r>
              <a:rPr lang="sv-SE" sz="2200" dirty="0" smtClean="0">
                <a:latin typeface="+mj-lt"/>
              </a:rPr>
              <a:t> </a:t>
            </a:r>
            <a:r>
              <a:rPr lang="sv-SE" sz="2200" dirty="0" err="1" smtClean="0">
                <a:latin typeface="+mj-lt"/>
              </a:rPr>
              <a:t>temperate</a:t>
            </a:r>
            <a:r>
              <a:rPr lang="sv-SE" sz="2200" dirty="0" smtClean="0">
                <a:latin typeface="+mj-lt"/>
              </a:rPr>
              <a:t> </a:t>
            </a:r>
            <a:r>
              <a:rPr lang="sv-SE" sz="2200" dirty="0" err="1" smtClean="0">
                <a:latin typeface="+mj-lt"/>
              </a:rPr>
              <a:t>molte</a:t>
            </a:r>
            <a:r>
              <a:rPr lang="sv-SE" sz="2200" dirty="0" smtClean="0">
                <a:latin typeface="+mj-lt"/>
              </a:rPr>
              <a:t> </a:t>
            </a:r>
            <a:r>
              <a:rPr lang="sv-SE" sz="2200" dirty="0" err="1" smtClean="0">
                <a:latin typeface="+mj-lt"/>
              </a:rPr>
              <a:t>delle</a:t>
            </a:r>
            <a:r>
              <a:rPr lang="sv-SE" sz="2200" dirty="0" smtClean="0">
                <a:latin typeface="+mj-lt"/>
              </a:rPr>
              <a:t> specie di interesse </a:t>
            </a:r>
            <a:r>
              <a:rPr lang="sv-SE" sz="2200" dirty="0" err="1" smtClean="0">
                <a:latin typeface="+mj-lt"/>
              </a:rPr>
              <a:t>sono</a:t>
            </a:r>
            <a:r>
              <a:rPr lang="sv-SE" sz="2200" dirty="0" smtClean="0">
                <a:latin typeface="+mj-lt"/>
              </a:rPr>
              <a:t> </a:t>
            </a:r>
            <a:r>
              <a:rPr lang="sv-SE" sz="2200" dirty="0" err="1" smtClean="0">
                <a:latin typeface="+mj-lt"/>
              </a:rPr>
              <a:t>legate</a:t>
            </a:r>
            <a:r>
              <a:rPr lang="sv-SE" sz="2200" dirty="0" smtClean="0">
                <a:latin typeface="+mj-lt"/>
              </a:rPr>
              <a:t> a habitat </a:t>
            </a:r>
            <a:r>
              <a:rPr lang="sv-SE" sz="2200" dirty="0" err="1" smtClean="0">
                <a:latin typeface="+mj-lt"/>
              </a:rPr>
              <a:t>semi-naturali</a:t>
            </a:r>
            <a:r>
              <a:rPr lang="sv-SE" sz="2200" dirty="0" smtClean="0">
                <a:latin typeface="+mj-lt"/>
              </a:rPr>
              <a:t> </a:t>
            </a:r>
            <a:endParaRPr lang="it-IT" sz="22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030" name="AutoShape 6" descr="http://juliafoggterrain.files.wordpress.com/2010/09/2.jpg"/>
          <p:cNvSpPr>
            <a:spLocks noChangeAspect="1" noChangeArrowheads="1"/>
          </p:cNvSpPr>
          <p:nvPr/>
        </p:nvSpPr>
        <p:spPr bwMode="auto">
          <a:xfrm>
            <a:off x="0" y="0"/>
            <a:ext cx="6096000" cy="457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23554" name="Picture 2" descr="http://t1.gstatic.com/images?q=tbn:ANd9GcTrVgLt-7dOeo5of5kDj-LsiuAnHBlmdm16Uof2xDsvaswKC_Wgf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1" y="2743201"/>
            <a:ext cx="2441542" cy="1828800"/>
          </a:xfrm>
          <a:prstGeom prst="rect">
            <a:avLst/>
          </a:prstGeom>
          <a:noFill/>
        </p:spPr>
      </p:pic>
      <p:sp>
        <p:nvSpPr>
          <p:cNvPr id="23556" name="AutoShape 4" descr="data:image/jpeg;base64,/9j/4AAQSkZJRgABAQAAAQABAAD/2wCEAAkGBhQSERUUExQWFRUWGBoaGBgXGBoaGhgaGh4WGBgfGCAYGyYgGhojGRoaIC8gIycpLCwtGB8xNTAqNSYrLCkBCQoKDgwOGg8PGiwkHyQpLCwpLCksLCwpLCwsLCksLCwpLCwsLCwsLCwsLCwsLCwsLCwpLCksLCwsKSwsLCwsLP/AABEIALgBEgMBIgACEQEDEQH/xAAbAAACAwEBAQAAAAAAAAAAAAAEBQIDBgABB//EAD0QAAECBAQEAwcEAgEEAQUAAAECEQADITEEEkFRBSJhcYGRoQYTMrHB4fBCUtHxFBUjYnKCkjMHFiRTY//EABkBAAMBAQEAAAAAAAAAAAAAAAECAwAEBf/EACURAAICAgICAgIDAQAAAAAAAAABAhESIQMxE0FRYQQiMkKBFP/aAAwDAQACEQMRAD8A+dzFmpUKs9Q1CxHcHxvFKcWUhibWOzuPlrE1kEcrOSAxqfBzuW8BEV4ZRCixLXLWP3Ys0RSQhdLUFJUHYkirAuRZut6/aK8RNJJdqBywAc/+IZzdztA0lPjTXtBUtYPXKHq9d/r+GD0E8w/MkBq27kdXo9PKD0cQUiUAMwa406DqesKpCg5A3o2u/lFomVVdL7161c7RqMMsPnqAxzgEk7irb9B42gbFTVIJoQ+9wR66RGZiUhTpLgNWlWFT1BNfGKMTiM5HffU7xsdmPP8AOUObfppQ+Fo9VjDMW67kguKPpYXpA2ehHo3RvKPELKVJ0ao+cPRj7n7IY2bLkplqnJUcoKQsEKSkUAFgQbBXm8bLDzlH4k5fF3j4x7P+1nvTkxBCwtQzJyoI/SKBQqVB7VdyNo+v8OQEy0pBJSAMuZ3AagL1p1hmMmMEqiWaKAqPFTm+sKMX56xxmQBiOIBCgFHt21jsRjOUHQsLFx1gWgCjjWLmBanRZGbOg86Q+wqUDXudojjsQuZhU5GzLKSa2d1Zqk8uv11gvjLzJR90pspCgps1rtXZ4zX+yXJQXy0dqH/qJAAHKlgGuRvtCcktP2MhZg5awSVAEgDMtClDMEkuAXdRLnRiC1IhiJ/vGUEoOUkLb4qOAqwLEmrak9Y84fxYIBVygqepJDhlNRXxNTlD1y7UH4lIZQYZUzMrH4hmDNRLvzMATXm1vEHb6CRwWGzS0qzqSQokasHdiAdkuL3hfxuc82YVIzLIQ6wyarVUpAINApI25Q93htL4clMt2sjMpJzVASQoskZsoFcxFwG2hWqYkEBeQy2IU6mLqAZRer1cf9tyal4pp7A+hFjJZTLWkqZYYJDAhSSSeU3GrtQlqaj3A4halUWEDM4S4YEjnYKcDOKVN013gmdw9S1516IUXd6ds1BzXoA40hHiZSvjKSAD2cVs10gi/WkdC+iYdMWMyw72q45mb9V9Bv0MV4rh5YklB3ZSQsl9BdXK32rFOHxCAfgSxAzVJAFHyse13reHGOKSEhKx7soSogEFSVrAdgCalQZhWhcMIzv0YZexM4yp8lE5WSUVkpUQzEhJBd6ZylAqGLXoY+2jLldqdmpHxT2Pxs8r91NQmYBl/wCKakjMgksLEMk5lhxegd8sPJiygmbhFZpWICUrkmYUCStZSFUVT4+XLca7Q10FBvGvaQJKkIW41CXAryliKbg6Dq8D43ji0plywOVPKA7EBJoWJHM7Xe0AYngqSsicoy/dgElAJqoigZm/UlzSxrFC8MFrUJJ97mYJZJdwDVhQJBI+bi0c0nKvswDxaUZhyo5SMylC9CS9u7U1pAMjErkTgkpJKhylwWYl2elFAgm9IPmYmZhULTLGUqIK1mliSEnM73sw62L504ZS681BdiQDzFiQGDAOXqa2FYMIJqrE9hKV+8WykoJNUheYhQBrrysH8rGkFcNxqFq9ylSsoGZRJLAByyQ7AEMT4XqYV4rhKpYmkzEEoGZPN/8AIkkjMkeFndiDYgx5w/iK5ZIJB96kOpgVcydDvYVNGtDy49aMtGgzn/8Ap/7J/iOhMvjU9y1tLW0jyI+JgsXYpBBTNSWNKbGr6lxQXrW0epVmSUlOlCCyXDmzcx2FGfrF68JNlpqjkqoa2ORWU2JDgHuIXoxBHKSQCXGz/wA/eOmnQx6ZWUmrvqKgnpuHizDzEomLcaH4g46U31B0NdIpnYpLZS5PQs1dHFaPtAkyZzO5cgvo2njRoarMi6SsJNQGu4q/e0XzJ9BTue8Aoa7wXKSSmquocbA/w3jDUYgpfLURSTHsQIghCZ8shT11Y7sSC3SJqGZN6PR7+et9IsXNBZjQPcWqSx3BG731Ai2fJUkBQSBmchtHAUzaMCNIwB57CIRLmCdNXLQJagkhSSSoLG2ocAPoS8fauFcSlTUvKUFC9H7UcClI+DcCwKVtMmr5RdLOVDmDprUpIdvwfXPZSegJC5SwqRlAU4SkpXubEFTudC9LQfQUa4KgTFyVM6b/AD77xepRZ0sR8/GIicCDuLiFkk1TCZjiPEzaY40c2e9C3T0glHECEBFDlsc1enz0gfik95a0NVyUjUgULNpfwMIpGNSVFKgQ6ikO/KoJG3QEvTuY8nlbg6i2yq+zR/7AozJoyg7O72dhuYzHGZxIUoB0sQQpmCbqN3VzHqAwgv8AycrZpoJJUH6CoBcXZ+kL5+UKSoKASk2LtVuUDUU+vSAp5abCyHCMZJM33a3ORi6hVKX5amwAKqu1BV7m8QxEqUucGTQnIlJLZScxUWHxNloTRtmAgpEqSiZMd5ag0xKnruzsWJrY1NK3UzMapQmBbLTRipwcpCWe5UzuHGj7N2OWKomgzj0gIBVLJKZiMhUeYpUopKySC9QCrrzbxCdJw6ECUlOZas2fMVAuSpNCrmcpBJIuwFKtDHyh7kzc4fNJSBZOUhTkJzVcpFQfJ4yfEkXdVnyvQ/pLdY0JWaWjRpRMl5kTStlFXuTowd0kFJB5SC4UBbRjC1eGEwrRNIcFTJOUHKWCClSUgLAUB0s14E/2JKQlRzJyhIALWa7g3o4uw0pBeD4gA6ZoQpfwnMMzID0zO3xMHY3L0EUq2LYPhOALRiDhz7pSAFLClqSnLympJ0ATX6GsVTcoUMyebMMwdgSKJVRL5couQXd/1GNipaJ0kLSooZIltmLjKySFqBGZDJJrUvVtJ4ngaMRLE8TQqUpJRmmsoBQQoIegKFJIuGCs+pqaLYC32L4rLxspSFrSifLU8quU/CaIIykJCi7BTljpB0vDnC5U5neYqapZYvcpozkk6PsdWjBYbEyZa5iFy1JQfdUSQ2bIAtWa4OV1hLs5FocJ4qJkpEohRRKKmWH5wSco1ycrHKdnqIE3SCmMsTMXMCsynvVsyqkszkUZZ11ipWO92lgcqqjMBVViHYbDvSFmI4kpRU2VL5q1VzFwn4akqDAE0rF8xITLHNyoOVYYVUzr3NCR4nWON5dsLdgfE5qJpBJYEMkBy7HQAG5IG9IacC9nEJnBM1CgpCQspJoQwTlNkihd71FRqhw0gy8RLIKghMwZVOSz1cm1gR+GNThvaolUwlLglZLhypJLBNWDa6UKWbK0dEKjG2xPYt4xghNziUg+4USCUqGVCkJdJTRWVOZzy/8AUCS8fPpC1IKxdQp3qxvfQ+R0j6RjcfMElkE5MgKQP0sokAl6hj0MfP8AEkqnqUCnMa1FHBD3+tPCHhK2wsrKiavfqf5jyLEzy1QX1tHRQU13tXhUzEow2FmImJk5zNmAkSwpagohNcjFnISCQwDm8ZScJyVBExTpAUU2yjN8RD/CaX6CPp/tBKQErkSESpUuSkZatmyk5w7VWHq5e9y7fNeKrNCbjxBrCW8q9BbFuchR5UqA0V9Ld/CLUpRMTUAKvQM+9j6NFDZiOrV8YvCGVmUFKvrdZs7u5cu2topRiqdgmLpPK7OaMevlrtBk7CLQh1EfCVhiC4OVIsbnM/bSKsGpIU00Fkk9TZgK6im/ZqG4KKnKiwLAkAAMSSKMAA/ypZoJheiYoggajYdLRAqJuO4/NYsmLy6BgaHKx8f7iRmhQJIJUbF9dczu/pGMepnNXRwWYaXaGfCeJhIKFpUqTR2P/wAZcOr4TVswHe93SrlEExfKTyqHNmOzsRq8Yxo8JiE4aegn/klmoALMHNxbN8VNHjVzuNpmSKLSlEw5jLUOUK5fiUlIzC/iHjH8En/8YQcwVLUFpDDKf+4Ku9qhm7xfjuJKTLKkqIWVOSkskJq4ABuTttEpbegp0fQp3GpuWXLUMgSHypHxWys5FAN/4iCsQspKlEgh6AigAFtx1H1j53gvaMhXOj3qtVKJcnpWmm9400jF8hCcyDs+YPtXUtvHHzqSttf6OmPJM9wSFKUNAbp8bkU22ppC7H8OE4lIWQQUkgipNMt9SHq1t4GViZhUhWYJDDMlRangGdqvBeKxakc2dOVTAUq4BsX+T9o855J6ZRNPsq4lwUhBIVmOssBsxA/TSlat6mEE9Xu1IExCuvMWDkCo1IL66HpDHF41ISSVssM4JZQZw1Knet/WF+IxS5oAUaCuVVy+gzCjt6R0cOS7Fk0ESuKyzMZTV/SuozO73AtSzbQdKkZlpUcoUxCWDCzgAp01uDrGOXjErTmSwY2sfDf1hngsStRCUEEq0N30GwYb7RacJd2IpDSbhwcNMznnE2UAc1G/5HcABJYNfYNHs7hCQMwTnTlDgpLh7kfPfrSC8fM//Eme8aUZk1AUhwfgTmBe5LijE0BgHEz1FQUVBeaxq56NdJ+TeMCV4xHtHYzh0n3RMu4ALEGj0cqFSWFibjvEcVMQrItCOZCQQeU5iLlX/SQ9DeD5S0KtLUCkAAlyhgXsDat21hBxGUmUpasyQVkmmbLdyAFUd6MR2ENxu/ezMbS/aGYtC/eMVJynmYJmZVZnVpnH7tQqu8R4h7TBeGMqYpiFKUgAgBLBSlJGUfCs0DG6n0jOzuLIqAokjUuyqMwv67DwElY4H4hmcWJAA+7ax2Ryu2RbNanikuZghLygzSXWSAU5wlISoNajg61VWFhGVINzlZ6vyskelqCsLE4kKByUFsoIcmgpZ669IlJ4kp2VSooW19a/eBNNgG5x4C3Wz/HVwTlFHLNZoCPGwJKAGzJUaEeIeoFXvAeMUVLNXdNKmpdtvSkDJwwNSpvwef5vGjxp7YwwweNdSEtV6k82ar+FT6mDUDnKHUPiAKmowJoRozQDgsCcxAJKxUjKSaWA1eD56VLzKAYCz3JZyGFApgfMQJxSdmovxs3lcG/7mNg2oZy9BW8ZbGpHvQAxBO5fXqWoBDYcYSofEU5B+mgUbtdyfCAkKCpylXJBodgA57mNBONgZT/jp/cPSOggYPZCSN3FfWOhrYox4niMwJzKUujcxJu7F73MI5GGMwKJISE5nzEv4DfyjVTuAgpIQpaDQPv5AP3hPK4S6MwLlSiRViQCw84OaHxE+FlBRLuw1DXH56Q/X7IKTKRNzAoVseYkaF6ChejwsHDpylEoSSMxtWop84fSsMpcuUFJyqlJZwm7klWZrli0M5UGhYeBy1TpYBaWoKc1cZRp3oBBOP4OhGHZBJzKSCSwsCW8HHlE8WSFgsohKHU9ACTp5RyV5zLRYLzru5oAkdBr6wM2xqVCL/WEpY3D/hOgiEhKUnKFbvtSvjGjV7PZwQqYwp8LVatX6xbh/ZRKAohRLi5Atqzb/SNmhcWL5GCSonNUMD5/WK5uJTKISlIrvXXeuvjF/EQtILAgJAtpSn0hGpM3M7Gh2NIVLJ3ZmqG02aczpZiKubdnr5xVPkKyAGxNtBv9KxPAYVan60Y9L36Qfh+HKIzFQrQg1r9YN0ahFw/GFB+EKCtwTbZjDufx+bl5EqQEmmVNBQ9Kk1iyWUoJcFTBwAWrtBqMeVkKShstnADU9ba9YlOVv+IcSuXiZqEkqXzAA1ar1Gtfy+nYjigxEpUtSiljcofy1Bq0Vf5a1LDJq9Dtteto9mYGZfK77Fh/cQXErtowhxU1IUxUpaRQFaQL1qxpe5gTH8WcpyqLh7UAuOVrhvn1izikkpUykl9oox4ysPdlCmD3+vSO1QVoSir/AGC3NWHTzgmRi1kgvXoWLf1F2F4crLmylhqLp6kAO0ETOFTEgKIawp13G7bxm4hpmh4okjh2GOcKUtKlhJyuHmFJUnVynKD2hQFqSeVJTQVWRfVq/DXvGn43w4mTh5Ay5kYeX7wfqSovMY00f5QsRwLIBXeijUekRnSopi2Kp2DmlCqm1WUWDkN6610gWdgioBJWA37i5Pl+Uh2oKVLUkAZiQK/EAMxLNYVT5wNg+HqzOqWpxroGfbwhoyo0o9CDG8PEteQKCyEudADt3+0dh8CpveUaoZ6jwOn8GNAvhqLUzm9HqX/Gj3/VjKUEKYl+Ud9WpDeVUJTEUxBCSohAytdSXOgZr1P40FSVBRCwoZiHNlMWIGhtSkOf9WgAD3WYCxItbpv848/1Kc4UJJzXJDX6h2PaFfInoaMRXi8OCygAxDs7lwSa9Kmna8EYHiC8vI+dIypU5/40mqstQAouQ5f6wYvCFQylLKKgzAsdHBNiARRq02guZ/8AT1wsnEGWQHy5SqthYggWoHMNGS6KeN9oQKxJQyDQKbMxrlubedNoHxnFVzCMoIFnoBoGqw0+caFHsSZYQs4hCrioUHfWofwgXH8Mm5WloTMSDQoKVClKUoehjNxbJyhLtoU4fhaUJEybme+UGpqWfYM2sVT8MDNSU2UzEHWj9jeGR4BPWxKSlLDR9RQVu0dxDD5JUmSoHMlTkln51dNDWCnvsVI9MiVsv/2H8x7Fv+pmfsV/6/eOidfYo1GJSR8SrXrCvDzRL0zA/CMpoNGeHSeABPMCFq2NtX8o9xkj3jJShiBVt6O/nHO512Vpi7CGjpSoVJ1uXfeCJqplB7tXU7etaQbheFTEJPK4DDqXa3au0HzGQgZmOjt363hXOgpGcxKAMxOYAtQClHBLHeAv8fKpMzKVKAIANkiump9I1SJstYozlrt0gxEtIS4AzbOB84PkaQ0aTsQCYBLBKEDplDmw1ic6SK5Q2ZLEhxpo1PxoPmSkzFN8JFKbm58xETg1JUzgjtQdO7QsZuxnyMTnEFhyqLCwHziv3RoRm7Xv9b+UaUSglOj69IjJkCppt894L5lEkomXnIUCynANWDb9N4hiOCqPwZiBfvsO0bA4ELIcBh+Ui+XgwkJTRgK9a3+cKvyqDgYNHAZqasojcaQdK4HNoNXJcvan1eNeWOutHFdR9I9TIo96en97wP8ArbCoGYRwlaK53USXbT+Y9MmbSltB9vGNIMOKk9B4fh9Ys92AfhTX8/jzh/PasziZ5GCKi5QFK1pWnXeMzxiQpc5KCkuFpFBoXrS1adxH0JGHAepqdx69ITr4KFzErFkrfM+iR83heP8AIV2ZxK5OAGXKk2po9KeEMeAcICpzTVuhHOvMzBKGJfRnp4x4ZQQXAZzRh0fbfeBMXxb3GDmMR73ET0pQGr7tLZjegclLm9fA8c3N0h0icnGCbNXNdX/LMJDuaMWuf2gRTxKVMmHlIS1wdi9X+kLM60FN6A1s6iCGD60Jb+Yd/wCSFu4ZwwsS4p83rBcndit2DyJHKE3UHOodgkfMx6cOpIO/48EyJYMxw1Az9q6fOFmJ4pr+5xa/UPpAc29IzaIzJDfCz/jekHSJla277Rl/9mr3pN/wn6wbw7HKYk2IPq8PhKOwKaNIuVmZTmthpFSZRSCQov4aUMB4TiCsuu49ftDTDTMyMzVb+N9Inm+2G0ygImFlFgRnbxCW/Oke8axBMxJyqYhBN3DVAvSup2GwY2Ul2OgD/L6N5x7792BLtd9tbxRTKRnRkcVjlzp6lcyUBJYB6kUo2poIX8Fl4hE4+7qRdJIYil6sFbRu1FOWtmsBf+e0RTgwKJDFYr10H53ij5a9AlKyC8QWPN/cZr2pU4SWLgOCO5KTegf5xpBhz32BsAw6bR7xLgvvkM7G9NW0Pp4tCw5P22SMPO9u5mYshLOWcB20frHR2J9iJ2dWVPLmLV0enpHsdGXH8i0xjheNGWoIYFZNOZ66u340PU+0Mt2mApLndulvrAvD8ChSgpCCkg1zA0A+UHp9nM5zKqNK03sBfxjzZzi3sFS9HmI4+FpaW5LWoauPGKBiEqQkEkKSLbmtfN2g/D+zyUkkahvPSC1cGdiUsBoNC5qwD2pE849IZJmVTMyAKRV3LtRw1nuB83ggz5iUhX7g/relvONAvhEgH4U6htBTUaXfSAeI5wpKUy8w2AcM4H1e/wBYbzrpI2LFWABStSlZSHAo7vD7CSisa1UXLMwG/SLUcPJQglDEFyBoWr9u8FEtTenjSI8nI2aK+RVxOaZSTR1FLgbuaPWmr9IjiMbnToBqa3agTTf+4Kx2ZiGqbApBBYgihvbcPCKbg53u3UlS5oIA5nCRQlV2A+FIAFAnTXQ48lbezNtD/Dq5SNb1Fvip5aR6jFILDM7i2v8AD2Z+sZzD4gJBTNLLVVTEpVR8tzVr1AForx/HZIDS0qSvVZYkv3DAaCzQVwNs6OPinOmP589OdAdec1JSmgajU+u58CZ00JBJZLB6nQ7Owd/SMF/90zk094operkEkaPFGI4kpZzAudrd3FjFl+M/Zdfjr2zZzePSU/rcuKJBa3Wh8IVYj25yFkoSb3+ukZo8ZoygMps1W7PpAs9iMwoPmToI6Ifjx9oZw40tGnxHtscnwJFRVz/N4WzfbqeTyhIFBZ+l3jPrWKpNOnWBFryx0w/G416OTkmvQ9m+1SiuWZo95LBBUgHK+9q/1DJOPwxJXKnEJJf3cySFlJuGcsW39Yxa5uZ3jxMwiK+KKVJCLmd/R9Jw2BM0pmEkpb9RGYh6ME8qEu1Evo5pBkgKSVKWLDKASA5P7quAC/Wu5hT7NYxQwkv4SStneoAJfsYOx2PIJAzGtAlqEUAJUHF6tqb0jzuTJzoVtA8nDqVMDryglntsPzvBeM4W6yW5WZIB0u+7k+hifD0mrh9nuP5Z+8Mgr/jqClvhuT5J+cM3QqRnf9MM5JILUPe5Hz8oLk8PSFAMwAeh6n06C0H4wpApLAAeqgczkU2KWFN6mAJ+OShQS71aosD93jKbkHot91ylwXuKakM/T0gmYrIhIULJ5mNHCiFAa0ptaA1Y9iAG+vf++see8EwsVAX5lEAPQaVUNWSCYEots1oa4DFFaCzMLgA1pZ93N4HmYl1OkFkljoNL+EU4dSZbBRZrAeVWuKPraIKnZSkhOtXo56mu7eELtmfQVLetX1Dhvzfyi+Zi2qdPtC4Tau2UADdVdb94tl4oKc0pT8MGmawzD4hJrrT6+bQYvEhLV39P7EKZEouTUkGlNCw9Hg+dj0JQ5DgCrs5Jany8oHWg+rCkYosK/KPYzo4snf0+8dGxfwHJGiRPVMTUEVoRfxfSJImJBarjS++0XyMWkt8PMKNX0EQxeICHygEt2ZnFdP7jhnx09jVRysSp2bq7Gm9otlAhyWzXZ+npCaXjjJSFLXnJD0GtOtYF/wButUxGXMAX0rq1DBjFt6BdGiJD1vs40iP+elLnKWpsSfWM2hC1TTNUTQWsK7xfI4oxICUh9k36ne0M+NLbYMvkfpnoXWofQmw6CLUhL0c61Ivr+d4z0/HrV8JZQ6DroR+NHJ4qsCx8wPKnpCpI2Q+MtNTkdq2376wo9oOJowskqSkBSm6t1r+d4Dx3GZpDAkf9of8AvvCHiE0TpZlLKgoOQSDXvF+KKvY0GnJIzeMxa6qW5Ki5e+4gU40vQnq8MsahSw6gzBztRk0NjVvOK5OHlpG5cN1ePUUo10dLjLLT0L85LvQRTKWQaPekHYzDkDp1ps3evyhxwPg5bMUZjluRYvo4qWaza9oZzUY2cryb7BJGGKlZVB2voSRU9NWf5wPiZVCAzCjnU3Ldh6VjUKloHKEl6M7ggCtPA36wt4lhaABJznRiQnU31trs8RhO2NKWtmYmBKbV76ffpFM1QI6/nlDQcGXUsaG5oPDbW0B4fh681E0FyRSOpSRCyGG4QuZLMwFIS7cxZ+3mIuRwYZQVTADTQn63g+RgVEZbJF6lg9adTtBKeC/FS1met99dom5/YtlGExvukIQglw5Pcs/oGi+TxTKR2b0qYJwns3MUBRn6W3gOfwNSV5Sdn8amE/RhVpD7hXEAw5wC9akP4jasPpONAY+8arFOhcbnxjGYPhh2Ia/T76QzwfDpii9AKM+g/cRra0c04xu0xw3jvESpICL3LBm8zSn1jMT57KFQonUWck661PaHPEpalvLlpJegdnKU1cjqqp2YvAczA5ZfKkO4dR8KB7NvqzxSGMVsDKUGr6ln7dH7QTIU5cUa97P8/wCY6RwxeUKylvtR+mkFJwC8hCkmrE5dLGr2/uM5oRWGYfiZU5ZmPSLFKykPWgI6/h8/OLOH4EJYEaM37iWPjYwbNwdHAGb8F9STTttWJZIokKKux+I1I0A6xTNDtzAPpar6eUOTw0BF2JL2Li2g+L+qCCJXs8DkUTUFwouAC6i57D1jZ/A1AU6YZKBmYFWjvQUTXUv+awItZW40AFwXdSmbv/EWY7BlwDQbJUaDdT2FfSK/dZJbh8yif3HSgbQdau5iadIzR6eGj/8AYgdK09Y6BlY5ixExx/1R0G5B18Go/wAGrlcxXTMwv0Z/XSBsRjEkFIGxdidQ9/PxguVMcqev0ND5QunTwFa9WNK0BjjTclbDolPnpOXKxyHmpr+fSKJs8ZiVPSrjr8qD1gTinEwhyzOH0erCvW3lCGf7QKLk2dPfdvARfj45T2hXJGnQFKAykPdjZ+u9NBBY4cQwVlIPXsekI/Z/iYc53cltGt/UOzxQFhqwY+vcWiPLmpVQE0XDh8zdLDyIrVzr94pVwghlEoB3Dn6b9IuGNs5Yb0GvpdvGIIx5S72B6kv5N4QE5hbQHjOHqfUno7N+doqOCURV2bqz69qv3aCsZilkhSXoeZVNQbUrXYeUMcPMKhVwA1fP6CKqTSNozX+rSQUhJTmIzHoNOxuYtmcFkh1ZEBjQPTVrnrDlclSiwfWla9RqdYE/wQqmYgj4soq7G/8AJ9IrnIa36KRw6QtnQlRB2F6inl4QXiEhIUGDM4SCa7AeJ9I7BTkgrZkgJIBVUk6Gugu58oExmB5k5phVzmuhelWs476wy+wx37FGLxBCQo1IJNG1tc2DX6iCeHYwqCcxD1to5ck9WbzhnjeEFTZk5S1VXY0NQKwLhvZ0Jo5L0JGty4/L+lLi0JJbLcQlKkFIBS5ow7P8opHCHIZNK0IubeTQ0EgpNfh63b+GiZWCnKCehGnh8oitC0LpfD0jUDen5cwItExUw5UOGdPiw0qPv3hvNwqlJYOwYOBU0p6aQSmUptjvrrY+jwVOuwpFeCle5lUHOQ9fB33t6wMjhbkZjzGppR/OusW4wLsGCrHxqIqw0qc4skFrmw1NC5/N4GVjY2XKwKEFyKqB+XMeoZ/CJYJN8qfhAJDXApoKM1+kTmyFkl9LJFiQb0qxcX6wVIASFEu+vxEq3Ft9IF2FRKThZYWoFO4F3LkmjdfCJrlSiQijga1D+PWkeysSkl2JyOGDtU2Cd2FzrtFGMWpQYJLkuXr08N2gNqjONF0mQD8RHQaa32MV46WOYEcrCoejfna0X4TAsRmocpsXO9b7R6JKakhRcsBUda9GF218IGw4i3/JCRUgNo9U0AD9XemgFxEJU1WYAVLpvZjc3vTpBS8I6gCEs5LqPwgPZqGosYmQUJypSUu4Bc66/fSsOmDE6fistFA31VV/t1i3PmRlzDmB+xf694XpmrUAVZUgDTVhQl9LHXzif+Mg1owHXlJ5iS9S7EW2haaejBqJSCkClAOrXapvSrQEZudKkgZSHAoaMzej0v2j2ViVFQpRg7sDq9DXTvBOFxAAJQm7gmwLuQA5r/cHvtGWzMq9lFkuCGNbr+i28o6Nd75e354COimbDgBKlpFSQB5bDd+rRDKkkC4IN760A/NIsn4NKzlL3JoKOCfi2JfSPFSmynIBl08vV/mI4bj0LRjuN4NSlmpFi93VcsOhIijD+z5zC5AqbCot0Gt9o1OPkKUAoJYgsKO1mL/xAicHNV8Sgk1Di9RSgD0LXjrhzNRpMm1sFRwoVy5EkqqAB27Ek/PTU48PMtzmSCRqdt6DVujQJISpPMedQLhgSbv+mmvX0g6XKVmAKCEs5KjR2cChrtbWA232FKwYCanLn5zchIcb3LeXeIYdAmTSoEm4s7tqadfWG8uYgANdiakUYUDNS3g0er4ihSCkO5zc1xar1IaDT7GUKKES1EMSPi02r+1wIIGDWl3Jqfhd9LdqvAYwa5TEEMKqLjv/ABTqdogZgW4TMSgm2oY9KeRLVhUo9mpB6s2ijnOugAbzi5U0igAYCpDt4b94rk4coZLkh2JtUtZha1LUiacSM2V3NdgAOpjZUFpIoUglwEhR7i9XFqV32EVypqZSgCkgkdW1AA0s1t4IK/1gqY1oKEVexZyNW+1ZnImEkrFLDzPyLQrYNIPDMksQTqxtW4/NIHOFWEgveqSXo5AcjsPlAczjCUrEsEGlVKDgEmtHAp9Gg1PE5YdCWp4NaC0bJHTZCWUSXLUvQ/xX5ROVh0mpqE6VDb21basUqxKllkta/en536wNJwk0KILM+YsfiFPAV/NmsOhrKxTjlBB8KPcFj/USxCgQFZTl/UDRgHdtL69tIpwyKnN6HZxrv/MXqQVSykihtrl3drj+ICXoomitOIQSVONgNW19YtARQAqS+wPcEfOAsFhwm4GYXtl7gV2i1JSAFE7gNT8p84V9htBYlpSW13Nzp4xFRAqNvE9YEmz0qDkW0en4f5imRixUEkPvboKh9hbSCgNoNzpBH8bjz3i1AYEXBLh/D0gLEzgLABmbwoDbaKTxDOWSHFBel73teD0I2HnGMpgzAVah0p0iudiCQHq7UfSxPy84HSQA4a9aN63fUmPZbqfuWD3AbV7g0Hj1gt2ZMJwU53W1PhSQP06v0sdoJk4WWxzDRyRr0pY28oV4PGzTNbIQliXAJBFiXZhUlvx2fv8AJsRtc+PlDx0NkVqkAFS02/bdLdNHqesUYOWgpowJtfoSwIsxF4jjJxJJS75SBRwO4tfWBJiDLlkrX7xVCUs2QJL0FSVNd3tsWhVK3oW62MjhUqKVhjldlB71FPM+XlXhJGWhD1vY9GalLRi5HHVuUgl8zUOmbMyWt32pGr4dizkK1kOonlSbDa/qftDyTj2BTsalI6+f3joF/wA+V+H7x0JaNotl4lJSSSxO1XIA2sOkBrmKFH3qTtW1zoImcL7slgDV7gVLZj/A2aA1JCVlS1BKa5XSRkAfRy7HW5JNKRy4pgcj3EYtaQSdQbWBpUvrUfdjA2CxJJAQkm5uQ9Wq4F79czxThuPS3ACk5QBvXuw0reD8NxF8wA+JRZiHarE16HvDuKW2gJpksSZjEJQDQuysocbFqOQBHpSWDrOb4gEnsas2YB2qzxJaiwNHrV6VYCu/TvHk6ckAvlBoweigzhm7Ha0FN0PTIe+FUzElT6KDu7V2FH7NHkiUEhRTLQgFzytU9QAPV4BXxYJKlGoFQ4agAYVs8VS/aNKyHYuaB3Gt3+XSGeTXQuVdjKTg1KSr3mVJVYCvmRQ69ogPZ7DhLkkEagM9j3bxtFP+wzh0qoCHrVn9Awi044liHUCQPho5Lb9NBpAzafQbsIwc5CATmfQOX7vZoXYqWpaV5SczNVPK3c6lzS1NYZzJeZAB5XoOmhNDUa+PjFcxGVhmLuDe7swFbCGugMR4fHrSFoW6SHfMQWCRoTpZvwC3g/BCoZ1KKSKgi5Fb7kjytF/GsGnNzEBQLgt4hOrpoNDvHTeIlEs0UCm4USSHu9K9DURXtWiZ5xjCMpKg3KOaxd9T4keUDSp6ffkjLmUgUrdiCPUaFqwsncSUpBUbtXarEWhQMWQrMCAWa46PFYcbkhctm8krLqWQXOxelw9KnrAqeLHMctywerC+tmzEBozsjjDg5i4Gg/U1g+1OkMJfFW05XAT0oxPeJvia2w5mnw09k1dVKk0ck36Vi9GLJoxsbFyXqLC2UX6xncDxyxuf1f8ASfrdoNHFkLoaE2FNfsfWEcf26HyRdiMaSGQBal+znwgHB4lQSykkg1BsX6fz0jpuPBcp7Jq9KV+sC4mYpRajVfoA9uriMomzSGUvEFZUkcoGqjaxs9f6i/DYdAcOVLcFlF32YeEZteZJWpJJAIA7tW3QvDPC8SWhLM1LhulBqflXrBfGHyJ9jSbhFFlClS7a2pW4qR37NHSMMwSmxPQna8AJ4mSSCB5+nRrx0zHlZJJoBbpS2/jCtVopocIwqcrm4Gh7VvSBZ+Ily0glSr71ckeRaFeI4opKmDBy2tQzm1tO0IeILWuZVqCgHkH3P2isOO+xJyo2qePpCTlvc6ltPEA+sCyeIOQoub/bt+NGUkrUEkE6hNndqnSg/iLZHEcy2BcJqW21/OsF8bWkTU2abiRCgkPpRncEEeFS1jpGdmYtXuyVHmJyHLcgEAiop0HeLMTiaUB8+vaFs6apIW/7n1qeU08XrDcfGaUrLuCIyKVRwUBQtVnH7qgHRri0XzuJEZSCDWujFqsG+u0BYTiWUihJyFBc0LqJ+pjpCUlNTVyXNgAGGlXqfAxWfGpSti2Ejii/+jyMdCoK7+cdG8EfgWz6h+oKVZNSHYOevR/xoUcTw6lpKcuSlyzl2IpSwro0D8S4suYtQSksKBTlwdSNCPzSAkcSUXKnLfCp6UNW7npHmQhPtDykuhLK4TMSVmuVNXYsQASPPlqf3RZhZ01FZrAFxVSXNxUVIHcQ7/3LUUQWZzW0B41cqYhsrAVDFnPajnrHapuX80TtIPwPFQVBTlRy0cmlOu+/QQdIwiVZsxBCiWBflqC4AGxELuDYRMoc+VRVdgKI6sPiiRx6VFYQksD8ZJZyPqwrXwrEX21HotGbSCMbwM/GyiAlkBLMkDUkeJtrAE7BqlyichQbAs5GgAchrCutYP4bxJRHMtyfkLN1sYKnJExLFiBWha9CNj9oGbTqRRTi/Qv4JwwKlkN7wpYlJYqd79iRoSKdIYLkLZOZkECz2Pn2gmSlMspSkZToMz6WYdrdTAXEOJoJLkdQ1dPK0CcsnaDKcUtEVYUpSSqaVKIcAfp+xttAo4mkZkFwRYqpzCzdHrAWO9oAykI5XAHW3Tw9IRzpxmEmta92uT5RaHE2rkQlyfAyxWNBU1DlNNOseTeJOlyxIc13NaeUKcmVnLn5mtfOPUpZJ32eOnxold7LMTiiu7u/d3hfjSbAUbbX5CDEAkgPT57tE5eHHM9OX0evoIqmomTA8MhgHsG+v2hkZhYglq/Y/nWK0gGnkPWKMXMOcJG4hZfszPYRJUQczCgr07+EVYieVqd9D03+3nHsycCyX0L/AIYlhsE7OaV+lKXt4QOtsw24QjlKnLNY3JaoHeCEzcjhRqS5r/GjD0hbJxakJLXvTXUQFM4kollJboXt4xB8UpNhZqjiUkaEOfOrepEUGdy3Dtp8vT0hHJx7ilaV2D2brWOncSLMKVahgR4WnRk9h0zEc7kMCPnF6J6XYbV7n6QvlzkKBzmpq+/eITU0SEl9yAwZ3psw16w0oWwtt7QyxE1IZh46AnbwEeIUc2ZgKhSS323Y+EQlpFDf6NvEFElVMos7lWniGhFvQb+WFzJPvEqILkZUpZ9TUk6+MUDgnu6ZiVUcp6O1/wDxPhBUjFqljkYGhLh6W26xfImErK1KBdLHlADnp5wMnFPZTFVdi9WCUMpA5XNyKksNqn+YAx8vKtaTunu5pSGv+UEJKXqCW6h6Cu1K9IUYuYFOtLmjnzYV3/NIpx3eybr0LlukDwt1LxNM6jfuow/LR2LlkBjRmfuAG9GLR0oMAQCGF/M+TfOOztAJ+6m6H1H1MdFaVKIenkP5j2NsIxmcXyKIBCk7MW2puIl/siA2QEK9D4aD6R0dEfFFVoyghbOxIVZ3fw8YjKmEM6iBvvHR0VxS0BxQVKxLF3tr+fSJzsSogc1NXjo6EwV2GMUV4DGkEmo6tvt108YZ4PDLUoZFirkhRZPYmv48dHQnIkmdPHxqXZfxOdNJLEKYlylyBZyDS+zQtx6poQMwKczswcmz9f7jo6EhSaVDS4402LsFIWFgqeoI8C6TU2u8HJSAsUU1qB2a/cR0dFJSs4pItn8PJQVJBZ0l21IL3rpelrVEWI4CpQ5WNWNaeOrtX5R0dHLLmlFaCoq6KjgFpWxBdOgtSgdt6RWZRcg3AqS//lbR49joeHI5CvTIiWQCySo1AL+TdS/rAycCoHM1ep69Y6Oiim0ZvRDDpq5Ba2zs5P8AHnB87BLKQuiXsltOVvCvpHsdB5JVRmcZZKcoGbobdPwwCnBlRLkubm5AatLN0jo6BGbVmb0MCtEt0gOGFRqKQNNIIYN4R0dDpeyaBlSXPXbrDFCAkb0sbfcs3lHR0GbYzbRL35q3zbyePJD12YV7Xjo6IvoV72NJSgaNUuGGjOW7t84hOmFCNK17W8o6OiH9qHb1Yqxk8rIehDADpofOK5D2f+Op7PHkdHWuqFsJxKeQPUu5sCSQNzaFqwbENv8AmsdHQeN6KIrM07+hjo6Oi4bP/9k="/>
          <p:cNvSpPr>
            <a:spLocks noChangeAspect="1" noChangeArrowheads="1"/>
          </p:cNvSpPr>
          <p:nvPr/>
        </p:nvSpPr>
        <p:spPr bwMode="auto">
          <a:xfrm>
            <a:off x="155575" y="-838200"/>
            <a:ext cx="2609850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23558" name="Picture 6" descr="http://geopark.org.uk/pub/wp-content/uploads/2012/04/THEIMP1_600x4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2743200"/>
            <a:ext cx="2743200" cy="1837944"/>
          </a:xfrm>
          <a:prstGeom prst="rect">
            <a:avLst/>
          </a:prstGeom>
          <a:noFill/>
        </p:spPr>
      </p:pic>
      <p:pic>
        <p:nvPicPr>
          <p:cNvPr id="23560" name="Picture 8" descr="http://upload.wikimedia.org/wikipedia/commons/thumb/c/c8/Larix_decidua_Embrun2.jpg/250px-Larix_decidua_Embrun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2743200"/>
            <a:ext cx="2438400" cy="183367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457200" y="4495800"/>
            <a:ext cx="91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>
                <a:latin typeface="+mj-lt"/>
              </a:rPr>
              <a:t>Prati</a:t>
            </a:r>
            <a:r>
              <a:rPr lang="sv-SE" sz="2400" dirty="0" smtClean="0">
                <a:latin typeface="+mj-lt"/>
              </a:rPr>
              <a:t> 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52800" y="4495800"/>
            <a:ext cx="152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>
                <a:latin typeface="+mj-lt"/>
              </a:rPr>
              <a:t>Pascoli</a:t>
            </a:r>
            <a:r>
              <a:rPr lang="sv-SE" sz="2400" dirty="0" smtClean="0">
                <a:latin typeface="+mj-lt"/>
              </a:rPr>
              <a:t> 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248400" y="4495800"/>
            <a:ext cx="152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>
                <a:latin typeface="+mj-lt"/>
              </a:rPr>
              <a:t>Foreste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23562" name="Picture 10" descr="http://upload.wikimedia.org/wikipedia/commons/2/26/Canneto_sul_Lago_di_Candi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5029200"/>
            <a:ext cx="2438400" cy="1828800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2971800" y="6019800"/>
            <a:ext cx="304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>
                <a:latin typeface="+mj-lt"/>
              </a:rPr>
              <a:t>Zone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umide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793" y="152400"/>
            <a:ext cx="66043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 err="1" smtClean="0"/>
              <a:t>Conservazione</a:t>
            </a:r>
            <a:r>
              <a:rPr lang="sv-SE" sz="2400" dirty="0" smtClean="0"/>
              <a:t> </a:t>
            </a:r>
            <a:r>
              <a:rPr lang="sv-SE" sz="2400" dirty="0" err="1" smtClean="0"/>
              <a:t>dinamica</a:t>
            </a:r>
            <a:r>
              <a:rPr lang="sv-SE" sz="2400" dirty="0" smtClean="0"/>
              <a:t>:</a:t>
            </a:r>
            <a:r>
              <a:rPr lang="sv-SE" sz="2400" b="1" dirty="0" smtClean="0"/>
              <a:t> </a:t>
            </a:r>
            <a:r>
              <a:rPr lang="sv-SE" sz="2400" dirty="0" err="1" smtClean="0">
                <a:latin typeface="+mj-lt"/>
              </a:rPr>
              <a:t>Gestione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degli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ecosistemi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2521803"/>
            <a:ext cx="7696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smtClean="0">
                <a:latin typeface="+mj-lt"/>
              </a:rPr>
              <a:t>La </a:t>
            </a:r>
            <a:r>
              <a:rPr lang="sv-SE" sz="2400" dirty="0" err="1" smtClean="0">
                <a:latin typeface="+mj-lt"/>
              </a:rPr>
              <a:t>gestione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spesso</a:t>
            </a:r>
            <a:r>
              <a:rPr lang="sv-SE" sz="2400" dirty="0" smtClean="0">
                <a:latin typeface="+mj-lt"/>
              </a:rPr>
              <a:t> è </a:t>
            </a:r>
            <a:r>
              <a:rPr lang="sv-SE" sz="2400" dirty="0" err="1" smtClean="0">
                <a:latin typeface="+mj-lt"/>
              </a:rPr>
              <a:t>necessaria</a:t>
            </a:r>
            <a:r>
              <a:rPr lang="sv-SE" sz="2400" dirty="0" smtClean="0">
                <a:latin typeface="+mj-lt"/>
              </a:rPr>
              <a:t> per </a:t>
            </a:r>
            <a:r>
              <a:rPr lang="sv-SE" sz="2400" dirty="0" err="1" smtClean="0">
                <a:latin typeface="+mj-lt"/>
              </a:rPr>
              <a:t>sostituire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dei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fenomeni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naturali</a:t>
            </a:r>
            <a:r>
              <a:rPr lang="sv-SE" sz="2400" dirty="0" smtClean="0">
                <a:latin typeface="+mj-lt"/>
              </a:rPr>
              <a:t>  di disturbo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09600" y="4004608"/>
            <a:ext cx="7696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>
                <a:latin typeface="+mj-lt"/>
              </a:rPr>
              <a:t>-Fuoco</a:t>
            </a:r>
            <a:endParaRPr lang="sv-SE" sz="2400" dirty="0" smtClean="0">
              <a:latin typeface="+mj-lt"/>
            </a:endParaRPr>
          </a:p>
          <a:p>
            <a:r>
              <a:rPr lang="sv-SE" sz="2400" dirty="0" err="1" smtClean="0">
                <a:latin typeface="+mj-lt"/>
              </a:rPr>
              <a:t>-Outbreak</a:t>
            </a:r>
            <a:r>
              <a:rPr lang="sv-SE" sz="2400" dirty="0" smtClean="0">
                <a:latin typeface="+mj-lt"/>
              </a:rPr>
              <a:t> di </a:t>
            </a:r>
            <a:r>
              <a:rPr lang="sv-SE" sz="2400" dirty="0" err="1" smtClean="0">
                <a:latin typeface="+mj-lt"/>
              </a:rPr>
              <a:t>insetti</a:t>
            </a:r>
            <a:endParaRPr lang="sv-SE" sz="2400" dirty="0" smtClean="0">
              <a:latin typeface="+mj-lt"/>
            </a:endParaRPr>
          </a:p>
          <a:p>
            <a:r>
              <a:rPr lang="sv-SE" sz="2400" dirty="0" err="1" smtClean="0">
                <a:latin typeface="+mj-lt"/>
              </a:rPr>
              <a:t>-Pascolamento</a:t>
            </a:r>
            <a:endParaRPr lang="sv-SE" sz="2400" dirty="0" smtClean="0">
              <a:latin typeface="+mj-lt"/>
            </a:endParaRPr>
          </a:p>
          <a:p>
            <a:r>
              <a:rPr lang="sv-SE" sz="2400" dirty="0" err="1" smtClean="0">
                <a:latin typeface="+mj-lt"/>
              </a:rPr>
              <a:t>-Siccità</a:t>
            </a:r>
            <a:endParaRPr lang="sv-SE" sz="2400" dirty="0" smtClean="0">
              <a:latin typeface="+mj-lt"/>
            </a:endParaRPr>
          </a:p>
          <a:p>
            <a:r>
              <a:rPr lang="sv-SE" sz="2400" dirty="0" err="1" smtClean="0">
                <a:latin typeface="+mj-lt"/>
              </a:rPr>
              <a:t>-Tempeste</a:t>
            </a:r>
            <a:endParaRPr lang="sv-SE" sz="2400" dirty="0" smtClean="0">
              <a:latin typeface="+mj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9600" y="1066800"/>
            <a:ext cx="7848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smtClean="0">
                <a:latin typeface="+mj-lt"/>
              </a:rPr>
              <a:t>Habitat </a:t>
            </a:r>
            <a:r>
              <a:rPr lang="sv-SE" sz="2400" dirty="0" err="1" smtClean="0">
                <a:latin typeface="+mj-lt"/>
              </a:rPr>
              <a:t>semi-naturali</a:t>
            </a:r>
            <a:r>
              <a:rPr lang="sv-SE" sz="2400" dirty="0" smtClean="0">
                <a:latin typeface="+mj-lt"/>
              </a:rPr>
              <a:t> 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030" name="AutoShape 6" descr="http://juliafoggterrain.files.wordpress.com/2010/09/2.jpg"/>
          <p:cNvSpPr>
            <a:spLocks noChangeAspect="1" noChangeArrowheads="1"/>
          </p:cNvSpPr>
          <p:nvPr/>
        </p:nvSpPr>
        <p:spPr bwMode="auto">
          <a:xfrm>
            <a:off x="63500" y="-136525"/>
            <a:ext cx="6096000" cy="457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1032" name="Picture 8" descr="http://juliafoggterrain.files.wordpress.com/2010/09/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3429000"/>
            <a:ext cx="3959225" cy="2969419"/>
          </a:xfrm>
          <a:prstGeom prst="rect">
            <a:avLst/>
          </a:prstGeom>
          <a:noFill/>
        </p:spPr>
      </p:pic>
      <p:sp>
        <p:nvSpPr>
          <p:cNvPr id="9" name="Down Arrow 8"/>
          <p:cNvSpPr/>
          <p:nvPr/>
        </p:nvSpPr>
        <p:spPr>
          <a:xfrm>
            <a:off x="1676400" y="1600200"/>
            <a:ext cx="609600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793" y="152400"/>
            <a:ext cx="61109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 err="1" smtClean="0">
                <a:latin typeface="+mj-lt"/>
              </a:rPr>
              <a:t>Gestione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degli</a:t>
            </a:r>
            <a:r>
              <a:rPr lang="sv-SE" sz="2400" dirty="0" smtClean="0">
                <a:latin typeface="+mj-lt"/>
              </a:rPr>
              <a:t> habitat </a:t>
            </a:r>
            <a:r>
              <a:rPr lang="sv-SE" sz="2400" dirty="0" err="1" smtClean="0">
                <a:latin typeface="+mj-lt"/>
              </a:rPr>
              <a:t>semi-naturali</a:t>
            </a:r>
            <a:r>
              <a:rPr lang="sv-SE" sz="2400" dirty="0" smtClean="0">
                <a:latin typeface="+mj-lt"/>
              </a:rPr>
              <a:t>: dilemma 1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09600" y="2743200"/>
            <a:ext cx="3962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>
                <a:latin typeface="+mj-lt"/>
              </a:rPr>
              <a:t>Continuare</a:t>
            </a:r>
            <a:r>
              <a:rPr lang="sv-SE" sz="2400" dirty="0" smtClean="0">
                <a:latin typeface="+mj-lt"/>
              </a:rPr>
              <a:t> la </a:t>
            </a:r>
            <a:r>
              <a:rPr lang="sv-SE" sz="2400" dirty="0" err="1" smtClean="0">
                <a:latin typeface="+mj-lt"/>
              </a:rPr>
              <a:t>gestione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tradizionale</a:t>
            </a:r>
            <a:r>
              <a:rPr lang="sv-SE" sz="2400" dirty="0" smtClean="0">
                <a:latin typeface="+mj-lt"/>
              </a:rPr>
              <a:t> (</a:t>
            </a:r>
            <a:r>
              <a:rPr lang="sv-SE" sz="2400" dirty="0" err="1" smtClean="0">
                <a:latin typeface="+mj-lt"/>
              </a:rPr>
              <a:t>spesso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agricola</a:t>
            </a:r>
            <a:r>
              <a:rPr lang="sv-SE" sz="2400" dirty="0" smtClean="0">
                <a:latin typeface="+mj-lt"/>
              </a:rPr>
              <a:t>)</a:t>
            </a:r>
          </a:p>
          <a:p>
            <a:endParaRPr lang="sv-SE" sz="2400" dirty="0" smtClean="0">
              <a:latin typeface="+mj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9600" y="1066800"/>
            <a:ext cx="7848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 err="1" smtClean="0">
                <a:latin typeface="+mj-lt"/>
              </a:rPr>
              <a:t>Molti</a:t>
            </a:r>
            <a:r>
              <a:rPr lang="sv-SE" sz="2400" b="1" dirty="0" smtClean="0">
                <a:latin typeface="+mj-lt"/>
              </a:rPr>
              <a:t> </a:t>
            </a:r>
            <a:r>
              <a:rPr lang="sv-SE" sz="2400" b="1" dirty="0" err="1" smtClean="0">
                <a:latin typeface="+mj-lt"/>
              </a:rPr>
              <a:t>degli</a:t>
            </a:r>
            <a:r>
              <a:rPr lang="sv-SE" sz="2400" b="1" dirty="0" smtClean="0">
                <a:latin typeface="+mj-lt"/>
              </a:rPr>
              <a:t> habitat di interesse </a:t>
            </a:r>
            <a:r>
              <a:rPr lang="sv-SE" sz="2400" b="1" dirty="0" err="1" smtClean="0">
                <a:latin typeface="+mj-lt"/>
              </a:rPr>
              <a:t>sono</a:t>
            </a:r>
            <a:r>
              <a:rPr lang="sv-SE" sz="2400" b="1" dirty="0" smtClean="0">
                <a:latin typeface="+mj-lt"/>
              </a:rPr>
              <a:t> habitat </a:t>
            </a:r>
            <a:r>
              <a:rPr lang="sv-SE" sz="2400" b="1" dirty="0" err="1" smtClean="0">
                <a:latin typeface="+mj-lt"/>
              </a:rPr>
              <a:t>già</a:t>
            </a:r>
            <a:r>
              <a:rPr lang="sv-SE" sz="2400" b="1" dirty="0" smtClean="0">
                <a:latin typeface="+mj-lt"/>
              </a:rPr>
              <a:t> </a:t>
            </a:r>
            <a:r>
              <a:rPr lang="sv-SE" sz="2400" b="1" dirty="0" err="1" smtClean="0">
                <a:latin typeface="+mj-lt"/>
              </a:rPr>
              <a:t>GESTITI</a:t>
            </a:r>
            <a:endParaRPr lang="it-IT" sz="2400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030" name="AutoShape 6" descr="http://juliafoggterrain.files.wordpress.com/2010/09/2.jpg"/>
          <p:cNvSpPr>
            <a:spLocks noChangeAspect="1" noChangeArrowheads="1"/>
          </p:cNvSpPr>
          <p:nvPr/>
        </p:nvSpPr>
        <p:spPr bwMode="auto">
          <a:xfrm>
            <a:off x="63500" y="-136525"/>
            <a:ext cx="6096000" cy="457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7" name="Rectangle 6"/>
          <p:cNvSpPr/>
          <p:nvPr/>
        </p:nvSpPr>
        <p:spPr>
          <a:xfrm>
            <a:off x="5257800" y="2743200"/>
            <a:ext cx="3048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>
                <a:latin typeface="+mj-lt"/>
              </a:rPr>
              <a:t>Implementare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una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nuova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gestione</a:t>
            </a:r>
            <a:endParaRPr lang="sv-SE" sz="2400" dirty="0" smtClean="0">
              <a:latin typeface="+mj-lt"/>
            </a:endParaRPr>
          </a:p>
          <a:p>
            <a:endParaRPr lang="sv-SE" sz="2400" dirty="0" smtClean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" y="4948535"/>
            <a:ext cx="4038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>
                <a:latin typeface="+mj-lt"/>
              </a:rPr>
              <a:t>Costi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ridotti</a:t>
            </a:r>
            <a:r>
              <a:rPr lang="it-IT" sz="2400" dirty="0" smtClean="0">
                <a:latin typeface="+mj-lt"/>
              </a:rPr>
              <a:t> ma gestione statica</a:t>
            </a:r>
            <a:endParaRPr lang="sv-SE" sz="2400" dirty="0" smtClean="0"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05400" y="4953000"/>
            <a:ext cx="4038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>
                <a:latin typeface="+mj-lt"/>
              </a:rPr>
              <a:t>Costi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maggiori</a:t>
            </a:r>
            <a:r>
              <a:rPr lang="it-IT" sz="2400" dirty="0" smtClean="0">
                <a:latin typeface="+mj-lt"/>
              </a:rPr>
              <a:t> ma gestione più plastica</a:t>
            </a:r>
            <a:endParaRPr lang="sv-SE" sz="2400" dirty="0" smtClean="0">
              <a:latin typeface="+mj-lt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2209800" y="1524000"/>
            <a:ext cx="220980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419600" y="1524000"/>
            <a:ext cx="205740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Down Arrow 13"/>
          <p:cNvSpPr/>
          <p:nvPr/>
        </p:nvSpPr>
        <p:spPr>
          <a:xfrm>
            <a:off x="1981200" y="3657600"/>
            <a:ext cx="457200" cy="1143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Down Arrow 14"/>
          <p:cNvSpPr/>
          <p:nvPr/>
        </p:nvSpPr>
        <p:spPr>
          <a:xfrm>
            <a:off x="6324600" y="3657600"/>
            <a:ext cx="457200" cy="1066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793" y="152400"/>
            <a:ext cx="61109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 err="1" smtClean="0">
                <a:latin typeface="+mj-lt"/>
              </a:rPr>
              <a:t>Gestione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degli</a:t>
            </a:r>
            <a:r>
              <a:rPr lang="sv-SE" sz="2400" dirty="0" smtClean="0">
                <a:latin typeface="+mj-lt"/>
              </a:rPr>
              <a:t> habitat </a:t>
            </a:r>
            <a:r>
              <a:rPr lang="sv-SE" sz="2400" dirty="0" err="1" smtClean="0">
                <a:latin typeface="+mj-lt"/>
              </a:rPr>
              <a:t>semi-naturali</a:t>
            </a:r>
            <a:r>
              <a:rPr lang="sv-SE" sz="2400" dirty="0" smtClean="0">
                <a:latin typeface="+mj-lt"/>
              </a:rPr>
              <a:t>: dilemma 2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09600" y="1219200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 err="1" smtClean="0">
                <a:latin typeface="+mj-lt"/>
              </a:rPr>
              <a:t>Qualsiasi</a:t>
            </a:r>
            <a:r>
              <a:rPr lang="sv-SE" sz="2400" b="1" dirty="0" smtClean="0">
                <a:latin typeface="+mj-lt"/>
              </a:rPr>
              <a:t> </a:t>
            </a:r>
            <a:r>
              <a:rPr lang="sv-SE" sz="2400" b="1" dirty="0" err="1" smtClean="0">
                <a:latin typeface="+mj-lt"/>
              </a:rPr>
              <a:t>gestione</a:t>
            </a:r>
            <a:r>
              <a:rPr lang="sv-SE" sz="2400" b="1" dirty="0" smtClean="0">
                <a:latin typeface="+mj-lt"/>
              </a:rPr>
              <a:t> </a:t>
            </a:r>
            <a:r>
              <a:rPr lang="sv-SE" sz="2400" b="1" dirty="0" err="1" smtClean="0">
                <a:latin typeface="+mj-lt"/>
              </a:rPr>
              <a:t>favorisce</a:t>
            </a:r>
            <a:r>
              <a:rPr lang="sv-SE" sz="2400" b="1" dirty="0" smtClean="0">
                <a:latin typeface="+mj-lt"/>
              </a:rPr>
              <a:t> </a:t>
            </a:r>
            <a:r>
              <a:rPr lang="sv-SE" sz="2400" b="1" dirty="0" err="1" smtClean="0">
                <a:latin typeface="+mj-lt"/>
              </a:rPr>
              <a:t>alcune</a:t>
            </a:r>
            <a:r>
              <a:rPr lang="sv-SE" sz="2400" b="1" dirty="0" smtClean="0">
                <a:latin typeface="+mj-lt"/>
              </a:rPr>
              <a:t> specie e </a:t>
            </a:r>
            <a:r>
              <a:rPr lang="sv-SE" sz="2400" b="1" dirty="0" err="1" smtClean="0">
                <a:latin typeface="+mj-lt"/>
              </a:rPr>
              <a:t>ne</a:t>
            </a:r>
            <a:r>
              <a:rPr lang="sv-SE" sz="2400" b="1" dirty="0" smtClean="0">
                <a:latin typeface="+mj-lt"/>
              </a:rPr>
              <a:t> </a:t>
            </a:r>
            <a:r>
              <a:rPr lang="sv-SE" sz="2400" b="1" dirty="0" err="1" smtClean="0">
                <a:latin typeface="+mj-lt"/>
              </a:rPr>
              <a:t>sfavorisce</a:t>
            </a:r>
            <a:r>
              <a:rPr lang="sv-SE" sz="2400" b="1" dirty="0" smtClean="0">
                <a:latin typeface="+mj-lt"/>
              </a:rPr>
              <a:t> </a:t>
            </a:r>
            <a:r>
              <a:rPr lang="sv-SE" sz="2400" b="1" dirty="0" err="1" smtClean="0">
                <a:latin typeface="+mj-lt"/>
              </a:rPr>
              <a:t>altre</a:t>
            </a:r>
            <a:endParaRPr lang="sv-SE" sz="2400" b="1" dirty="0" smtClean="0">
              <a:latin typeface="+mj-lt"/>
            </a:endParaRPr>
          </a:p>
          <a:p>
            <a:endParaRPr lang="sv-SE" sz="2400" b="1" dirty="0" smtClean="0">
              <a:latin typeface="+mj-lt"/>
            </a:endParaRPr>
          </a:p>
        </p:txBody>
      </p:sp>
      <p:sp>
        <p:nvSpPr>
          <p:cNvPr id="1030" name="AutoShape 6" descr="http://juliafoggterrain.files.wordpress.com/2010/09/2.jpg"/>
          <p:cNvSpPr>
            <a:spLocks noChangeAspect="1" noChangeArrowheads="1"/>
          </p:cNvSpPr>
          <p:nvPr/>
        </p:nvSpPr>
        <p:spPr bwMode="auto">
          <a:xfrm>
            <a:off x="63500" y="-136525"/>
            <a:ext cx="6096000" cy="457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0" name="Rectangle 9"/>
          <p:cNvSpPr/>
          <p:nvPr/>
        </p:nvSpPr>
        <p:spPr>
          <a:xfrm>
            <a:off x="3048000" y="2133600"/>
            <a:ext cx="2819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2400" dirty="0" err="1" smtClean="0">
                <a:latin typeface="+mj-lt"/>
              </a:rPr>
              <a:t>Trade-off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fra</a:t>
            </a:r>
            <a:r>
              <a:rPr lang="sv-SE" sz="2400" dirty="0" smtClean="0">
                <a:latin typeface="+mj-lt"/>
              </a:rPr>
              <a:t> la </a:t>
            </a:r>
            <a:r>
              <a:rPr lang="sv-SE" sz="2400" dirty="0" err="1" smtClean="0">
                <a:latin typeface="+mj-lt"/>
              </a:rPr>
              <a:t>conservazione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delle</a:t>
            </a:r>
            <a:r>
              <a:rPr lang="sv-SE" sz="2400" dirty="0" smtClean="0">
                <a:latin typeface="+mj-lt"/>
              </a:rPr>
              <a:t> diverse specie</a:t>
            </a:r>
          </a:p>
          <a:p>
            <a:pPr algn="ctr"/>
            <a:endParaRPr lang="sv-SE" sz="2400" dirty="0" smtClean="0">
              <a:latin typeface="+mj-lt"/>
            </a:endParaRPr>
          </a:p>
        </p:txBody>
      </p:sp>
      <p:sp>
        <p:nvSpPr>
          <p:cNvPr id="20482" name="AutoShape 2" descr="data:image/jpeg;base64,/9j/4AAQSkZJRgABAQAAAQABAAD/2wCEAAkGBhQSERUUExQVFRUVGBgYGBcYFRcXHBYYFhcXFR0UGBgXHCYfHBwlHBcXIC8gIycpLCwsHR8xNTAqNSYrLCkBCQoKDgwOGg8PGiwkHyUqLCwqLCosLCwsKSwsLCwsLCosLC0sLCksKSwsKSwsLCksLCwpLCwpKSwsLCwsLCwsKf/AABEIALcBEwMBIgACEQEDEQH/xAAbAAACAgMBAAAAAAAAAAAAAAAEBQMGAAECB//EAEQQAAIBAwIDBgMGBAQEBAcAAAECEQADIQQSBTFBBhMiUWFxMoGRBxRCocHwI1Kx0RVicpJDguHxFrLC4iQzU2Nzg6L/xAAaAQACAwEBAAAAAAAAAAAAAAADBAECBQAG/8QAMBEAAQQBAwMCBAUFAQAAAAAAAQACAxEhBBIxQVFhEyJxgaHwI5GxwfEFFDIz4dH/2gAMAwEAAhEDEQA/ALUghRXDmtk4HtWgK8tFhgQ3ZKgJqa0a6W1UndVfaSqrtVoLiIxRqNQmqMmp6LkNw63TSKH0lmKIruAuXQasLVqK04qgKlcO1RM1Y7VE70ZptcuXNcb65LVxcFCeutSC5Wy1QW6nVKFlSulau5qMCt0RqhYDmjtFezFBMK707ZrvipBVmsgVDrFEVFptRio9bqsU+NtK5KR8QuZoO3zrvVNJrgsqLvdgi+ZP5DzPtWe4lzsKnKIU04s3IWTVWPE3yypsUCV3AG4wH/EIPhtJ7yfblVD7S6577Br1yRMbQxgieWct9PlTMIp1EpuOFxC9XvlrzhLbW5PId4kn2EzRWi4U1oxcUqfX9D1qq8KW1d069zoyoHIwtsSOob4ufWKe8A4jrDdTT6lrfcsfA0s7qQMIWMDPnRhRNqa24Vlt1zdShdfxezpyy3Lq7k+JV8RHv+FcZ8RFVDX/AGs21aLenLDzuXQk+u1VP9aO1pKE6yrVe0u7lQncRiqbe+0/UBDcFvTBZA2EuWyOcFxI5+1OOyn2kWNUwtam2LFw4W4hJT/mDEx7zTELIw7ceUWBrY3Bzk71A2pQEzTPiCeMLzHMHoR5jzFQanTgLIqmpjMri4dFeeMzF0g4CXb6ytGsrHWajyeXtUqChmuZqey1Qw0ArFFW0qQrWkqQCmQuQ1xOopZdfxU4uJSfVYaqPb1XJhpvhrtag0r+Gp7ZoJNqFJFcMKkiuWFWAUoDUCh2OKPvJNBMkUUBVKgmpAJrbW63bWoLbULWyulNSFK7tWK4R2iBR7K6C0WNPXQsQKL6SkhBXBWrQqTUCKitGgvbSoOUwstUWqNSWBSvivEDv7q1DXJg/wCUxMf6oznCjJmQDQE0jNaXYCB4hrltmBDOeSkwFETvuHmFHkMn51Bp9Ebjh7pBKgEs4AW0Oe9lOAx/CnQZOaJ0fBQrGALlxvFkws5/iOf5AZ2g5Y59aU8PCHVm1qGLKDILeFXaAZ2nB980ETNdbWrSj0u3JTpuIW3DJat33skeO+qA943KAzwI9RjyqgajhavqxbsptZohbjS0+fh3GI8zXrfGOO6e3ZIN1FxAEj6V5Bdtpb1Q1Ni5e3DMohaRGcnHLpXad/vcBdV5OU56RLQQP4Vs1drV8Ps73v2tvIKUJz0E7h9Kl4lpNV3e59VbthhOLYEdYEkmk+v7Ytq7RttpjdHXcF5jrzxVX1HEdSifdwr+KSqOwdl89vMxTMAeRRwfNIE0Ne7p4BXqej4Ul/hp1m1b90I4IgEApuyiRt3EjynNeUK4uMz7IyTtCsSTPmfc5zhcxibF9mWs1rte0SMqd+jMhurIFxIyAR+h880x+z7hep0+surq7d5WOO8YeAEE8j8JJjmvQdKPK/8Atw+TnA68/BAa3fTf2SHs/et2rjLq7BZSIB2EEHnuAJz06cj9QtTqCLjG0lzbPhB2ggQCJO39x1q9fajwnvLQvLeIezzBKjwtAwPOdpz61RtV2mtPpLSb7y3rZjFu0AVz+IeImc59ato9T67RKAc4I7Kk0Wz2/l5XrvC+O/etFYZwwu2wUYlTkdPFyJx/Wokul5pR9mvHEu8O1NrvGZ1YOofaDGMCOfKmfBzhvetVosOHdN6NoMLwue6rK1e1UMR+lZSP9iEoNE6lgueKjbLUsPOjLL1jhZ6PS7FF27lAKals3Io0biFVE3eVVvil2GqwXbmKquvebketFkOFCdaASooxTUHDV8Iop0oezCldBq5JrlTWE1wXLTioGtVJf1CojOxhVBJPoKkEMAwmCARMdfY0w1pItVQWyuQsGimtVE6VChSWxRVm1QdlqOstR2IzFIUrTjFS1FdNXKIQl2rqC2tE3RJoLX60WlnEwSAfIc2PoKTflDDbKi45x4adIUjvHgLPJZxuPn7fs0zUavXW7rpZtEoqTuIDXLu4TuJJ8O5jMYOI6U41OsTTq2p1Bl+aqfMwVWPPkx9Ng6VZeDbms+Abe8AZ7jDxOWHMIeQ8p6dKzJdWIxe228Z4tbMOm2jnKU9iO2Vq9aZGRrd9D/EUySxM5BiSccoxjpTi7ozcM7VtyOe1WePnhfzqpXuFX9LxVLtubtl12sivLJKwWZffM/0q08S12oFpmtWlkCQrN4mMcoXA+tZmqY31GuhIpwByePH8p2Imju5XWj7K6YNLgEj8TeIzM9eXyik/azhy7GVHVARgkxH/AE9qU9i+2x1t57OoVlfmoDELgwVIEGZI86vNvgGn5lEk/wCUH6k5qzxLppAybkZ+7NfRXjlaRuBwvEezmm+66nfce0ygN+OZnrj9aOv8ZW3qTqNPdUXCNpDJuWMYXqvLpXoF/svq14ghshDoz8QAtyDBkQRMTHI017XdkTetBbIRYILnIcr1FtuSsfM1uf3O+Rsh6ijR6eRSVOwMMYGPvyvJU+0C4uts6iCDbYYGMcmTlkEedN/tA7WBtU2zS2xv23N7s5Lb0VsQwCjl0qyX+CaRtOUSyLdxQU/iDxKx6k5k5mc0T294npPu2ie44VWUqANNbvEMkSTvI2x6ZOabD2EgNbx0s/nhJZHJXOg4Bpb+iS99ztlmTeAt0iTHwht0jlVB4Gtm617vHs6coCUV3EEgxtJbqMCBnma9GThjNplf/EilsoGUmzatgKRIPMEYIge0+VeZ2+z9vU3bptOb4QyzhlSQSx3Q3mQ37IpXQOv1Lfi/PtzxnCvqBxTc/qr59kTpeuahGFpttoldrSQZiYKiKt1vRhFJHWqN9k/Z5e9vXbF4ju7cvkGQZlccpirkeIypHlW+DRQ9M4i6SPUWmLEjzrKZd8BWVb1Fo+oeygNupLdSla5Va84AvOBSIalBqCa6U1fhQu77wpquMZuU81beE1XLdz+LVScqCrbw8Qoo2aB0b+GiQ1HtStsKhLVLND3DQ3KFzqrAuI1tvhdSp9iIrfBlZbK27hl7XhLQYZfwvyiSAcSeVaV67I5MB4hy5ZGJWSDExzo0chALehUBEMKgurUyXAwkGf7jBHyOK5YV15UIRedGWrlDXEito9Xa6kUJiLtQXrtDNeqLvKpJNSta3qdSEUs3y9SeQH78/Kq7qL+99xh8iF6M5zbtj0GGPynnRXFNZjd8kBx67vyn0AqrcT1Wq072ri6d7trmpG4ncWnc0AwTE+xA6Uq92/2NOfjS0NNFtHqOTjtD2CbUaVvGW1AIZZJC/wCZQPXzpTwb7Rb1pk02tti0qAIzAlX5QpOTIxBK1LovtD1I1Nm3qrBspdYbSZBgnaCQQJGc1duN9l9PrEi7bUmDtYDxCeoIrPfIdOBFrG7mmyCOnTHT5J3/AGEvjNHz+6P0bW2UG3t2n+Xr7nrSntF2mXTWTdCF1BAJEbZJiJ6mfKlvCuCppbiWBeuG2QSykzgfCmBIBPT386d8Ya3e09y1tLBlK7djRyxGMe9ZZjjbKCbc0n4YTFuryq92Us6bXOddbO2/lXCqAVxEkGZJHWrX9xk5e5/uj+gqg/Zv2d1GivXWvKQrqFG1WaSDMnHKJ9c1f24kOlu4f+Q/rFE/qIqeonbmgCvA7fJRCXFluFFKh2h0aaxdIX1JutAxcubQYkCQ3lNPeJaPT2bbXLly6igZY3buPlNVrVcM09y8LzaR+8UyGFuDPQ+E5+dNh2hCjNq8RHI2XP6UwNQ0bQ1p4z8fFKronHNpFZ4J99R7tpryW/wM7mXg/Es/h8iedd8L7CWjpGN1LmqNq84VA8MA4EiS6gic8+lAXu0S2Lr9z3qW3+O2yPtRue5ceH1HKnnYTthZvC9YVoLkXEAEwQPHPzE/OtXd7HOaCBRPzrvhKOa4EAo7U8aKW9jaPU7Au3attGG0Dl4WPSK8qHFtXo71/wC6i4iXMbHVSQB8Jz1AMf3r0rt3r9XZ05uaa4g25cm2SwXqecCMeczHvUtHZtPww3e809zUEktuvd2wYHK+JMiDynyMiDVf6ZsEe8iw41Vk582qT2cD4o37KtdcSxre9tkF0AV9iiSQRBKgHMzRV3UFac8Ft93we2xVVfUXJIDB4AJiCPRQPnSDWtW+9wHCHp+Fi33bPnWVDZ14CgGsqAYyLtaNFWkVy1ch66JrGBXmlya0rVp6iQ5oikLnXvikFnNynPEGxQGisS00J6gqxaIwtEb6hspArWoEgiYkRVwaClTu0YNRM1JezvD76ai8+q1Buo4UJC8imAWXp4RGCZ+VNrxA6iBOeQgbZOeQlgMxOfKibTXf4LnNF+3hZXavXAFdRiqUqKW22epB9zB+sAew5n1qYGhAZH7PzzU9u5I9RzyDn5fWPWjXYtcurgoVqJZqFvGqOOFIKjdqgv3Pw9Obeo6L8/6D1rV+/tBY8h+4+ZxSniWt2KQYnLMY6kRjzEAikS4k2nNNHvdlK+PcXKk3e77y3bZQRlQA5iWIBIBP5COtWPR9vLDbRdW7YJKr/EQ7AxxAuL4SPXArvs/bsraWzca2bl7xm2zLuM8gFJnwiBj1pTxvsE+0ro2XYylTZusxQA53JzgiDjl9KVc7Tyn0pQQbw7i/s+M9wtohzct47Iv7Q+yraq0j2QRetGVIxI6ifcDNc9keIcQP8HUW1VgBDYnaMF2AMQPlJovh2sOg0i2793vbq4mTtWTAUscwMR1ptobd9QTFti53FtzA5GBy5AYFAdIWQ+k4BzQTtJ/bwp227dwe3/q8z4Z2vvW+LlGJKG81tlEDdLbN5+cHyivYjVH0X2eC1qW1JYFt5uCSdqk9eQ+vpRfaXtbd06g2xZvGcqrgEeuWPpira1rNY9jdOM1R6IbA5gJeeqtQFJO2Jvrpbh0097GNok+sDziaD0HareoDv3Vz8SFJAMnAcHa0xODTRXdh4bhiOfdD+9JR6KeOQEsuj2JB+iL6jK/yH5rzr7MtVrLmrc3nvFNjT3gYrukQPFyOTyq/dpb+pSwzaW2ly55MSMeYHU+kipglz/6oHlNn9Q1AcU4g9i2zvqLEL5o08v8AK5M+kU3qRJNqBIYwOPbRo/QKI9obtDr8pd2U4fp7unuXbt5714nbcL7lNpoH8MIcLH50+7J9mbf3fU3khWLNbtPAJQL4SY5HxE86pmtvajab1u3b/igNMsm4DIJEHpPM1duzFm+ugW3qEKb/ABiGIPiJedw9TWm6QNY+QgcV3o8cdgfASz2mw0FVntXxC/YBsNq7bsy5AtbWgzhokCfkSKoF3gLBtpMkH4SCOcevIwP2RVi4eicP4lcbVNeaVZluh0eIOTtcEkyCv81WXsiRxPib3hdD2LIkpdtBWbB25ViOeZrT0Y9OmtFgi9wFWfklJ85Jz2RSXXtaDTadkI2BjOcg8jnpzpUV3GrFxziwvXWePDyX0AwP7/Oldy11AozwbJGVWCW8AIJuFyayrdpeCgopPMisoo0ZI4WjueloNSiolFSKKyQ1eeXT8qg2125rmpUhA601rhqZqHiTRUvCnzVeSoPKfNgVC5rpnmonNWIXLStmu4+tDip7RqWqFtdL1UlTk4ggksGJIOCTESc5NblwYZQQYyuOZOSrHCgbcgsTnAohBXbCjdMqLQenuBsjIx0IIkBgGBypggwQDmiAv7nyEzkwMTmCTCigOIalEu2lZZLkwwJBQRkyM7SAASOnPFNkthQLjHdaWCzKviUQCSwGCOeVAAA5VZjQEdsDiNw4QheuHtk0W9tTJHLoZxB6g/rRWn1VoSWIWMkewFZ8kzeAiM0jryqzrEhgDyUd4T84X8wx+QqrFO9uIg5O8nrCpLY/2/U014r2hS5qL8EbQbfORAVAY5/zFs0j0mpK3RdMbQpAJ5KCAS5x68usVzWmrHxWjEwR4Vi7S9mE1FqQAt3w7bmfB4stgc+f16UX/wCIJ22ULFkUByo3v4QPLCn1cjma64TZGsQO5ItsJW0rc1IgG6wyZEHaDAnMnlBx7VPbK2NPbG8gbUAhUUf8TaBETiMSfnRGaHcwCY4F0O332VXamnVGMqLtPqdN91Nq8BbQkEEsu+VYeNfNufmYPLpU/CtbqmtqthLhSABcvFbe4fzci/Xqg5VTdfwQPi6XFyVO9viEEfzCAPTlV1+z7i966t7vrned3cKK2wKT4QxnbgwWjAo8MEDmlgHBvOfnldO2VlPccHsq/wBt72psqitfQ3rphLaITOVkl7hMAAnoJMUh1WlCW5vF79zJMu4BOcADA+n9qvf2irZuWRuYi+hJsBCSxuRhQo5gmAekdRVSvcG1xsFyiDaklCxZjtEwsYBgYkmivYRtDaAvPT7CmB0fuL/kuOxHZ+1q7xN5VVEErbPhZpJyZJkDPKP616ceA6W2hKoqwPwsychIHhNeW6fR7O5uK9079rmCFi2eZ8AkQCfP0r0tOAWdk7rpEc++vH54f1orZA8YCFLEWusnlUy3r7t3VPaF57aAkBS+4GP/AMobPpJ5dJpPrzdfXDR23ZyTO64gXuzGWtsm04ABwYPL3m49pwdZ3VlnGCxYs/xA/CA5bd4c7VFbucI1N1kJdbjLm3eWVdOvxJGPOQaCHBjreeiK6Pc32K48O0eotd1p9awvWnIQXgCCpPJXE9eQb68639qfaMDU29JbW8Lm1VVxce0gDeI8iA5gdcCkmn7aNaI0urW3qSw2xbbc55CHQqAT8x7VbOy/HFvOdLc70XbIL6dnDI5t8jaJbDEdDmQfMTV3MaAS0c57X/xLguvPRee9oOyzLdtyxvNeGGD7m3YXbgmT8PXr6VeuG9kH4fYHiAN4eJRzHWD6ZqHs1Zt3r13iOq7oNZkW1Yqj29mNzlAuSd2WB5+lPeCcXPE9E18gLdtu42hg8LMhZXBwRmPkJo8JcYw13PVBmHJalB0k0TchbcVxelJLCKU2NcXvIvQmtCADaSnv6ZH+G5xVntcWUKB5Csqe5wRZ5VlNALQBjpJ2tbTXSimWo0uKXuu2sCSLaV5YqO8uKhFTs9DXGilXgcqQlfFGrXC2gVxxJq54c9CHKq5WANio3u1EbuKi3UQrlOrZom2aDQzgDJojYVMEEEdCIqosK1I60alAoazRVGBQ0r4hZ36iyhyCZj0GfpiqZqu3Go0t67YPilmZI5BXMx8gR/2FX5HX70WJAFu2sk4gszT+Ved8ct2795rk7RbN1R5lSTsIz/KQvvWk6EGGNtfZyvQ070WNHb9f+Jnc4r3Wn3C+r3V2nukEr3TBmBBEbYhhOeXLNKrvErl8NcDAWwBnoWYhQojJmRj1PKq+yhT3dvcXa2yjyMKyoMnmJI9JBzRnFrDWVt6e2SVsgF/K5cJ8R9QI2iPP6KS6aOxgWlmPewuDu6EvKxdrYBhRLQwBO7HMnHTr15ZqTV67+GwRpELbXMk8kkwOc/0ppqkW6uBMmd53SSBA5j5xkSPnS5+EXHTaqKxXIaUUYzkBs+5jpXNLXAA9FSyHWUHoeO3dK+6yxxAiMETI/fn1q1dk+1qd9cualrhuXVQJKFyFG9u7HdrzlvLNVr7hfeQUhFDBnWT8LEYPM9R7047G9qdPp9wdCfETuClojIUj8MKSIHr6UQkhuBZ8Ln7XG7Tvj3FzqGVbNi5uPW4Fs7ozINw7yBJ5LXHBOE6uwbhN+3ZS6VdgF7zb4QpO99oEgAZBHKmHbDtTo9RoXZLqm4ux7cEbw6vIgHIkKwP06iVXbDSXNdp7bWztgBmslwAcExPKVJgSIJnlSEheyRuQ0OsE/wA4+iYjp0ZFXWaRLtc0IN5Ra1L3J8d4NvmCVQOjQFMEAARMDqDVt0eiu63Sh1vWVS6kg27JPxLBALuTg+YqtdjuHXbGhjViCCQqkhitsLADQepmBPID2HPYfhDN3l61du29Kb7hraXLgD+FRu8JkQ05HPryoLGuke5l2Wn/ACHB8FFkprBIBQPTt8E77PcEbY1prrI1ghGQW7UFY8LyyGZEfORTG32duTFrU3VjLHZZ2x6AW+ftTo9jLRud6ly+lzaF3C858PxQRc3Aic0k7TXtTojaIuC6l1u7Je2AVJBiWtlefLlzoEmmla/cOOvClswdi1UOMWDuJ71GKnm1lZ585tkGfX6daTWOObngG3ccY8Nwq2OkMM/7qfcQ0V6yxYICCD47ZFyJBE7WCkc+k8hXmN3s5cW6AMsTu2PusuQM8nA6dVmj6WJkoIe7jjj61SclmdGG7G33V3ta1LGpGptWxZuRDo6bUvKSpKhgdqviQZg9a9C1mrta3Sre04HeLDpuEFHWDDL59D7157xPi5s6fcqd40DchyFkZz1AJ6CjOxvZHUamx95F8We8UlFsiAAD+MHrMiPzpzSF72ZGBjlIa6OON3twT4wo/tY4KjjT63TwlnUW4IUBdr5ndA8sZPQijPsSvvp71+xcP8K6oM5gMuMg8sEc8Ux4brLtrQ3k1Fs3fuWoW4XtHkLkM2GGIV2M8ufIUf8AZxxG1quJ6m/Ycm2La4ZQpLGJYRzHh8uk03HI7d6dYrnz2WeWit1ojtTqhsgGYkY6xSHgMNfVh0Iptx2DcuQMb2MeWTS7hTjdjmSKcY+gAn9M6o6XpZt/pWVrS6iUX2rdaKEdwwlt23SrXWadHNB6qzNZcjNwWSVXGeorj1Lr7W0zQZesaQEGiuBS/XmueHrW9QJaKcdntCjuFckBgQCOh6GOvt1oUbS5+0Ltu40FwprNtT67QtauFGGR9CDyYehri2tc8lporgFJpQVdSOhFMNWSzAnyA+n/AHFCWxBpvpDNlwRPiBHoYAx8hUs9zSm2M3ROUWm0u7lHp69YFDHiKi93TYJUFT/NO7HocVI2p2OgHPr86S9s0g27oxkqYxz8Q/8AVRQaAK5kDTtvqoOMakt3qrguV3f6VBMfMkfSkGq4UX091xhrQn3yWZSPILn/ALUz0dwsSSZMDJzII50bwy0NlwHHeNs8/iX+wrYlk3RBzfC0pZSxgrpSrfA9EAovFFJRpQn1ADAHrHPP613xLhXfWzcOC9xoGDtAMIDH4sAn/VQtvj77nQQgXwogyFCmCOUHqaL4RqyS1u5kXIzyhsgR++g8qQ1BxvHP7KsrCbelFqbbbWEI/I8wrfpInNGaOx3NpmU5dQPEZBmcncDI9551Hxsgbre2biiYAiRzBB6Hr55HlRGitte06G4sFVz6bckx0MY9CSelDYbpx6pV4xhCaXV95adGA3LMjao3CRAEAdSc88555K7J9o7WnuNbuCbLw0xu2GIYnHiWAJjlLeVcXdLF60QqhbygNE4aNyQCTEeGR1xXLaCbj2n5XF3LJPxgmSFHKMMI9PKih7QN3RD2EnavR34Fo9Xb3C3adbgEOoGRzw655+vOvPdVwP7vfe1p9Sx7uP8ANtJCttcRBaOo54mDNAWNNeXclq49lsq20wLqkFhujlMxOSPOSaK4bedXTT2rEsQSQGVdwCklgTAPLrHliqzPD27Y8n77o8DDG7c80ERa4lrW0ivctr3L4N3c6wJ272ABO0Z8Szymrv2Ks6rSaRbBsW7yifEuoA3BnZsh7Y57gOZ9612N099dO2n1NoKqGLZJVt6MCYMGMGfKZ5YyPxF9Rw1WuWFN7Tcza3Q1kTuJQmfB5j8PTGBHo+mPwgBagzGQ0/NcIvh/bvUte+6XLdnTXh8L3HNwXASVXYibQXxkbxkGB0C3tvpdY72Eu6qyUd/CEs7SXUb4INwmDt5g+VA8MsnW3xqL62yhthBbU7l2li5LN+JvhOOUYph/ha6Z+8LXL1pSSAXLvZ3cyoYkuPL8S5jdSMmrb6mzdn4YtMsgNXSafeblsr31rcAJNy3LwJyxWA6xz5N6kVVPtNu3rXdXbKLqNMxDEsouAHAAkcpzmOcdatWi7aWBf2yO7dQUuAyJEArHQRnn0Mil9jtvo7uqa1YuC3dJJ8Q/g3mH4W8mP8y5xmeVA0zCHl7mX1RJSQAAaSPS9lLtzTrdtBkJWWs3ZOeRAYjcMdDI9qj7Jcd/ww37dxWW2ZuBYlkbkwxzQwDKzGfOr1xyydVp7lgM9i+VlfFBVgcMrD4kJwSPPocVWeC9iLGs0Qd7l83gGR1e6W7u6pgqARgg8vQ5mZp/RB9l1iu33z+qFqZQ9oa4fNNeG65H4RxDUZIvNezMErGxZI5EchHkKRfYppm0v3h2Eq6wjwdu5c7HIB2zPOmWmDaHgd0v47Ze4mIDLuc2gSD4XU4JGMHFWHshpGs8HT4S13xSFKzvMgEZghQPTFaDXE2FnPAaLSW7dEFjjceUzE+9JrZ7q9PQ5qz8Q4ExUHl+lJBZ8e1xlfzHnU7qIV9PKrHp+LptHjIxyrKS98K3Tu/yn7HdW3T35rpxNINJxCDTyxeBihtduCxKS/iOikGkf3E1dTbri5oRExSsunDzail55e021xTPSYyOlS8Y0sPQrX9iM3UDHvyH5kVnPj2voLgCSAFbBZGrsgYF1PhP9UPoeY8vrVda0VJBBBBgjyI6Uo7O8Vu95cIYkgKQD1y0iPX+oq639bp9RaDGVuRgjP1zlemcitLUab1eP8xz5WlPpi04ycX+X39UivtCE0x4Ff3Wmnr0+cf2pJx/UG3bHkTB+kiD8q44fryq255b1LRyK7lJEe01kt9vtI+KLAz8Kj1RvENXsugx1A8uhrjtYofRu38oV/oR+hNRcf1itcLgyvekz5jx5z7ior3FUvd7pv8A7XPzlRP03KfrRAbO1AIcAwjoqjw3Vm2Q8kryP1/Wfyq1PrhaSyVBfvdxAWJZioKgT9J6V59Y1hDMjCASSMk4E+GfQf0q68Esp3QuOJI8Cg5CAAYUGYLbtx8yfIUYktG1H1QtoPlVzifAna65gK87vDkDf4oHpkj5VBZs3AQreFgQQYJBg8x/WKtaa0PdDD4Yj3g8/wA6H47eSDHNcjHl60+yEOjs80mWSEtDXDolL392pvXSPhgAdOQX+1O+HOpsuDHIz0kR/alnDtOGL5jczN7ANEfSPrTB9MEUJOSQCfMsYJ+k/Ss2f2bQOyXkcMNC3Z4fKjdE/wANlxy2Ko/qDWcV4R3vw/GplclZifCSOQOAT6UNwHUNqNW1z8EEAf5Ry/v8zVsuWAM0P1C2geiVmcGOzycqqNwRWttftPdN1QN1t2yAPitwAM4MdCQKBuX+9ZFteK88m2VO0o3IMG/COZk+Rqz6rTbm3I2y4APFzBBkbXX8Q/pigOC6wabUMLqBBeYZx4GOAA/W02PZpwJooa17g7srMmO0tHVP+z3aByV0+rXZqYMY8F4DO+2wxMRK8xnEco+PdvremvGw9i9cbYrgoFIhiROWEQR5VD9oO06Ikg796C0RgpdLQrT0g1QOL8fe5eti+gF4WnQ3FMLdUHejAHCmd4I9cYwG3OxhUijt2eE14P2ge1euObfd6Z3JFoHc1nzuKFxBMkoOWYqbVdoVZXs7Dcc+NLgYBRbJwVxJgBhM9ehzRHY/7PLuoC3tVdZFjwosBg26DMiBIX/+scspe1vC00esb7uWa0sK6bsq7eIhJPiOd0CIk+tJu0rQ8vIFn8lpRTA01t19Uq1XENOl7ah23FPxGWt3Cf58ypmfFzHWabcG4Jp/vi3bqkkEF7eCoJ/EcZHkRjlyINVQ9mWuOGS4hRzO7OASSTHWP+nnVy1tmxYW1buX1DBJtufixKkEAciVgg49ZzUTUwARuJJFHkn78fkjx2/d6zQBeO38+VfO0vam1bu29O9i9cNxSyPZXcwK8yoHikRJifWZpdpe03cmWV9t1lEuj2pYYl0YDa8YJGGhY8hX/wDEjcOmdiDc0123cUoRtuWpCPsMyw25jpENzq/cSNvXtbsIVIuAsXENCKdrETgkmVHlB8qmCMNZuYaPVZ0xp21wsIPjnC21XBLentkb7pXZyAMXN/KeUDn0FXPgugI0tq2yFDaUKQwHNREgiZHqKl4Hwa1ZxZLbE8IVpIUjqu7I/oabslaUbDtSEhuwEo1WnBUrXn/EgRdKsIYcj5ir9xG8bWWEr5+VU7tCO/dTb5jNCfdYS7HbSqlqbzByATWUwuaMkmVzWULeVoDUYXT3Ian3CdXyBpDq1zRWjuRVtPJWCkwrpauTRRcbarmk1ho5tX4aftWASjjhzSHiuLXuY+gJ/tTjWHe0edB8UWbRA/ftS0cXqT30CNp23KD2SXs2Qb1wea/+oH9aY8QvNZBZIhp/5T1MHnP9aU9nLn/xAHmHH5Aj/wAtd9p9UGdbc4WSw8yYgUw9rv7wbeoytNzHO1gA4Iz8lzoBc1LG0bjNCM4DGfEpHInI+I8qfcL0gbTrukGCrA+anb+gPzqrdmNW33gkcwp/8wxVu+8SrECBzI/IiPPr9avqdMx53AZ/VF1eHUEq4lYARj+GA2fQZFV/RMtvUBzPhVsjPhKEZHpINWHjdhm014KZJUkfk36R9KqDt3e1GbcB4d0deUj05jPp51hhuw4Qo/c0goq/whbm4rB5sPaZx7is0msK2GWfhJEeygT7xXbvtCiPw0GbapZusfEVMznrtJjrzYx7A0w9pEhA8fUIz6AT8+E2xEeBPzAJ/WoFti5cIYjJ+oB5Ci+MXP43sq9Z6DlWuDaTf37E4t2nuc+bfCqz0JZo+tNbtsWOyXadse7wgdReFvTB1ElgBz6QGbHTAFCf4qbukZmAJZ9iHlhYLP7gQMdW9K3fBNpwIOwOmPmuenSgLjhby6eZWym3y8Rh3PL+YnPoKWlpzb7KoaLyrR2MQKGZsYA/OcflTTVccBbYqySQCZ5bjExGaQLqytoBZE+gjyAA/fSgb2sbTkELvunMTy6gt9eX/Ss3L3UhugD3FxVmW5DXDPIqPoAT/WsZUvobbiRETOZmJH7zSDgty+e8e4FAcycZYxH7MU34auZqXExOoJCW430ket4FctOBcuyieKyb1xu73EqpUFmhGVRgNAOADQnGNHccbHtOkSd8GLe2SW3D8JE55QfWr+NQOREg4PWhf8IQkmyzWXI/CSV6jNsnb/tg+tNseyQhx5CYj1Dg0tHVC6Pti9vQPbuALqbSAMBgNbY7BfUicAEExMNiM1QO0NhwtqyzwDcVjeCsELMI3FhglTJ6c5HWrx2gQ3LBt623tgELqrILKhYbZZfiQEYYHwkYmq/Y7Vd1oLtv+Eb9oBZMXFuoTtDpzDCQpg8usU05xJaWjr9lTGQGkFRcY01rT3ytq4rMf/mWgRJaAS6Z+I/yHJ8q3ptJa1Ov0Csi3EfeHEYKCTtMCdwyfpTDsdwy3gXtMuuv6kK47sKzWIAXZdLkBJGZxnn0pw32PazcWTu7Vs57kXC5UwBuUlQN2PODQY49rrFkjr9/RMyajczYeD9/yie0/ZfSPFjQ2wt+QdtmQQOW8kkKn+o595q09gex2o0qn7yULFVAZXMgKPhiI88g85xyorhXD10NpbarMwXYtL95/MTJk8v3inn3wlfM/pRwA42kHykCkXw1QihdxaOpiT7xRs0rsndiYokaUD8RplhIFJUOKl1VlWEGKQ2+zFlH3BmnyHKmlzaOeaBua0clqCLNqhNrVzhlmc863SjVaclyZ/cVlUXKqa63mutLR2v01CadYNZzQWuRWlHWDXN/iqq2w4Pn08/2amsrVc44f4hj5z6+XpH761rwAPwU3poxI7aU90olnP8AKrN9AT+lANdDb1x8Kn6qD+tLuGcZkMjGDGDEmIjn5/v0qBNYVcT/ACbT8gR/QCixs2EpuLTuYXA8oXgSxrF/1Af7gV/WhuJXJuufU/WSaI05i6HHQhh8mn9BUfEIZmYCAzMR6Anl/SmGj8Td4WlH/t3HtS12b4eXe8RhgAV9ZYmKe2uJErDxIMHFLOzur7m5ub4H8LekGQ3ymfaa32hZUvnaw23PGjD4T/NtbkYYGY5UjJK5kxa7g8eEpKS6Ytdx0WtfrHBWGwNwKzzRljdE52sFHsarmsQkk/h5f+75Gp9ZxEELBmJyBnmDtnpyE+1LrrbraAA/GGGZxuJJ9wTy9R50q+Lc4v6IgbsbaZa64xgrMoo5dZGQPXy+VCWuJb3uK77Uuht0iYDoArCB0hf93vBl0ncNoksIxnyaBHsT8qXcS0Hdsm0N3jox2AclEwT1k846D3wSU/iV3CtIAaVj12LnOQIE+wA/SjuEalpa0Ii5sB9kLMBPlJBPtSNb5KI74Nw+XMtygeoz7Ux01n4W69Pr/wBKvtBFBKurbRR/EdCumW4Yg7SxOMTmc1SdLYa7qSQTudmz/qYn8z1q78bfehBIJZQDjlEnn7/pXPZTgI79LjAC1bYEkgRjOfQTJ9qTkJGAqbw1u5xUfGLSWbaAZIIVfMkdY/P/AL1FoOGeI7iCwMsTmSc7R+tLOP66b2/IXdCexPOPM8/SB5VvU8YYW37pTBCqzAEwD4fi6ScT/TnQoGgWRyrNa4Msqf74DfdVbwlxgCZKqFMemP6mrNwrQM892pMnGOnSfL50B2L7NkPu1CIECnxFhtLGIVWBg+sGPnV21HHrds7RGyP+GAFGOZ5TVZIGvyT/ANSGopzgGhLP/D92YIAExJP7NdN2ZIz3oHkQD+dWAzAIBzEY6HrFY2jfOP7UVkDW8BKb6S2xwwrzfd8ooDX/AGZaDUh3e0Ec53oShJ8yFMH6Zp81uDtwY5noPnQ76+0kZ70+Q8Kj0nmflRq2+FIkcs7L8MXRoVt20top8TDziOvxEx58644n2hdmOxiF9Dz9fT+9Ba7i7XMGAo5KMAUvd6XlmFU0q+8ko1NVLAk1Z7GoXYCTVNtWzFa4hfcJAJqYJRwVM3CtycWXcADRD8WkxXnfB9WwY4JNPH40EEnnTm8DJSgsqyXHLc+VL9XrVQY50n0vaF7sgCKhusZzzpObWCvZnyitYjjrmPU1lCJcxWULe49VO1GaxKVNg1lZR3hQ1MNLmq32gXO7pJB+ROf61lZWjpeVoaQ060g09027oYe5B5EetM+Ia2zcI2rt3T0OSgk+2D+X1yso8uKI7rWI3ODuq2dLCsR/Lj6Uv1IEAeU1lZV2k2FaMklTPax+/n+la0+tQW2tuu9GaWTl4gIF1WGVcRzHMCPfKyl5xbspeUB12kd6womMgtiQBIkRMdeppdo2i6yESD4lExBUx9CBB+XlW6ypkADGgJuQD02hXvgGm2KbrREMi+ZyA0eXUT61VOLh11rXHPiNwEZ6EcvoAKyspF3f5JNuXFOdRYUCGPhJDgxlGMj+rdPWhl4gwubfhAjl0/Ot1lEYSMeFWr5U+hc3rxVpA6+w5xTz/EDc8OEtzgJ+JQcBp9pj61lZS8ppLgB0hvokvavh4gkcgBj3J6/IVxwLhDbZ3CG2ggYINvc0z/8Asn5VlZQGZseU2534af8AdRJxJOTHw+ijp++lT6fSBnDHkCpM9SCCBjpWVlOxNDpNh4VImhzhavHA+JveLFtvhkmBGZwR+da4h2jQAhASRjOB/esrKtrXmK9qz9ZG1kpDRhV/UaxrhJJ+QwPpQNxqysrG3uOSklyHrdZWVBUt5THTKIoPiVwAVlZXPcWtsJh3CO7O6NT05071vA0ZeQrKynqD4/d2UEABVv7p3T4qW9a3iaysrB0pO5zeiHwoFrKysrUtSv/Z"/>
          <p:cNvSpPr>
            <a:spLocks noChangeAspect="1" noChangeArrowheads="1"/>
          </p:cNvSpPr>
          <p:nvPr/>
        </p:nvSpPr>
        <p:spPr bwMode="auto">
          <a:xfrm>
            <a:off x="155575" y="-8302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20484" name="Picture 4" descr="http://upload.wikimedia.org/wikipedia/commons/a/a1/Boloria.selene.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368998"/>
            <a:ext cx="1752600" cy="1169313"/>
          </a:xfrm>
          <a:prstGeom prst="rect">
            <a:avLst/>
          </a:prstGeom>
          <a:noFill/>
        </p:spPr>
      </p:pic>
      <p:pic>
        <p:nvPicPr>
          <p:cNvPr id="20486" name="Picture 6" descr="http://www.galleryofbirds.com/Europe/Images%20Mar%202010/wheatear75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3505200"/>
            <a:ext cx="2209800" cy="1473200"/>
          </a:xfrm>
          <a:prstGeom prst="rect">
            <a:avLst/>
          </a:prstGeom>
          <a:noFill/>
        </p:spPr>
      </p:pic>
      <p:pic>
        <p:nvPicPr>
          <p:cNvPr id="20488" name="Picture 8" descr="http://www.lucoli.it/floradilucoli/Itinerari%20botanici/Peschio%20Cancelli/Peschio_Cancelli_19_Orchis_ustulat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5410200"/>
            <a:ext cx="1931745" cy="1292586"/>
          </a:xfrm>
          <a:prstGeom prst="rect">
            <a:avLst/>
          </a:prstGeom>
          <a:noFill/>
        </p:spPr>
      </p:pic>
      <p:pic>
        <p:nvPicPr>
          <p:cNvPr id="20490" name="Picture 10" descr="http://www.bbc.co.uk/devon/content/images/2006/11/15/fungi_stubbs_465x34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3581400"/>
            <a:ext cx="1890945" cy="1419226"/>
          </a:xfrm>
          <a:prstGeom prst="rect">
            <a:avLst/>
          </a:prstGeom>
          <a:noFill/>
        </p:spPr>
      </p:pic>
      <p:pic>
        <p:nvPicPr>
          <p:cNvPr id="20492" name="Picture 12" descr="http://users.libero.it/gfuria/pontenizza/images/toporagn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8800" y="5481220"/>
            <a:ext cx="1543049" cy="1252956"/>
          </a:xfrm>
          <a:prstGeom prst="rect">
            <a:avLst/>
          </a:prstGeom>
          <a:noFill/>
        </p:spPr>
      </p:pic>
      <p:pic>
        <p:nvPicPr>
          <p:cNvPr id="20494" name="Picture 14" descr="http://natursyn.dk/blog/wp-content/uploads/2007/03/dsc_0207-copy_r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200" y="2895600"/>
            <a:ext cx="1936645" cy="1295400"/>
          </a:xfrm>
          <a:prstGeom prst="rect">
            <a:avLst/>
          </a:prstGeom>
          <a:noFill/>
        </p:spPr>
      </p:pic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793" y="152400"/>
            <a:ext cx="61109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 err="1" smtClean="0">
                <a:latin typeface="+mj-lt"/>
              </a:rPr>
              <a:t>Gestione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degli</a:t>
            </a:r>
            <a:r>
              <a:rPr lang="sv-SE" sz="2400" dirty="0" smtClean="0">
                <a:latin typeface="+mj-lt"/>
              </a:rPr>
              <a:t> habitat </a:t>
            </a:r>
            <a:r>
              <a:rPr lang="sv-SE" sz="2400" dirty="0" err="1" smtClean="0">
                <a:latin typeface="+mj-lt"/>
              </a:rPr>
              <a:t>semi-naturali</a:t>
            </a:r>
            <a:r>
              <a:rPr lang="sv-SE" sz="2400" dirty="0" smtClean="0">
                <a:latin typeface="+mj-lt"/>
              </a:rPr>
              <a:t>: dilemma 2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09600" y="1219200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 err="1" smtClean="0">
                <a:latin typeface="+mj-lt"/>
              </a:rPr>
              <a:t>Qualsiasi</a:t>
            </a:r>
            <a:r>
              <a:rPr lang="sv-SE" sz="2400" b="1" dirty="0" smtClean="0">
                <a:latin typeface="+mj-lt"/>
              </a:rPr>
              <a:t> </a:t>
            </a:r>
            <a:r>
              <a:rPr lang="sv-SE" sz="2400" b="1" dirty="0" err="1" smtClean="0">
                <a:latin typeface="+mj-lt"/>
              </a:rPr>
              <a:t>gestione</a:t>
            </a:r>
            <a:r>
              <a:rPr lang="sv-SE" sz="2400" b="1" dirty="0" smtClean="0">
                <a:latin typeface="+mj-lt"/>
              </a:rPr>
              <a:t> </a:t>
            </a:r>
            <a:r>
              <a:rPr lang="sv-SE" sz="2400" b="1" dirty="0" err="1" smtClean="0">
                <a:latin typeface="+mj-lt"/>
              </a:rPr>
              <a:t>favorisce</a:t>
            </a:r>
            <a:r>
              <a:rPr lang="sv-SE" sz="2400" b="1" dirty="0" smtClean="0">
                <a:latin typeface="+mj-lt"/>
              </a:rPr>
              <a:t> </a:t>
            </a:r>
            <a:r>
              <a:rPr lang="sv-SE" sz="2400" b="1" dirty="0" err="1" smtClean="0">
                <a:latin typeface="+mj-lt"/>
              </a:rPr>
              <a:t>alcune</a:t>
            </a:r>
            <a:r>
              <a:rPr lang="sv-SE" sz="2400" b="1" dirty="0" smtClean="0">
                <a:latin typeface="+mj-lt"/>
              </a:rPr>
              <a:t> specie e </a:t>
            </a:r>
            <a:r>
              <a:rPr lang="sv-SE" sz="2400" b="1" dirty="0" err="1" smtClean="0">
                <a:latin typeface="+mj-lt"/>
              </a:rPr>
              <a:t>ne</a:t>
            </a:r>
            <a:r>
              <a:rPr lang="sv-SE" sz="2400" b="1" dirty="0" smtClean="0">
                <a:latin typeface="+mj-lt"/>
              </a:rPr>
              <a:t> </a:t>
            </a:r>
            <a:r>
              <a:rPr lang="sv-SE" sz="2400" b="1" dirty="0" err="1" smtClean="0">
                <a:latin typeface="+mj-lt"/>
              </a:rPr>
              <a:t>sfavorisce</a:t>
            </a:r>
            <a:r>
              <a:rPr lang="sv-SE" sz="2400" b="1" dirty="0" smtClean="0">
                <a:latin typeface="+mj-lt"/>
              </a:rPr>
              <a:t> </a:t>
            </a:r>
            <a:r>
              <a:rPr lang="sv-SE" sz="2400" b="1" dirty="0" err="1" smtClean="0">
                <a:latin typeface="+mj-lt"/>
              </a:rPr>
              <a:t>altre</a:t>
            </a:r>
            <a:endParaRPr lang="sv-SE" sz="2400" b="1" dirty="0" smtClean="0">
              <a:latin typeface="+mj-lt"/>
            </a:endParaRPr>
          </a:p>
          <a:p>
            <a:endParaRPr lang="sv-SE" sz="2400" b="1" dirty="0" smtClean="0">
              <a:latin typeface="+mj-lt"/>
            </a:endParaRPr>
          </a:p>
        </p:txBody>
      </p:sp>
      <p:sp>
        <p:nvSpPr>
          <p:cNvPr id="1030" name="AutoShape 6" descr="http://juliafoggterrain.files.wordpress.com/2010/09/2.jpg"/>
          <p:cNvSpPr>
            <a:spLocks noChangeAspect="1" noChangeArrowheads="1"/>
          </p:cNvSpPr>
          <p:nvPr/>
        </p:nvSpPr>
        <p:spPr bwMode="auto">
          <a:xfrm>
            <a:off x="63500" y="-136525"/>
            <a:ext cx="6096000" cy="457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0" name="Rectangle 9"/>
          <p:cNvSpPr/>
          <p:nvPr/>
        </p:nvSpPr>
        <p:spPr>
          <a:xfrm>
            <a:off x="1752600" y="2590800"/>
            <a:ext cx="4114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2400" dirty="0" smtClean="0">
                <a:latin typeface="+mj-lt"/>
              </a:rPr>
              <a:t>”</a:t>
            </a:r>
            <a:r>
              <a:rPr lang="sv-SE" sz="2400" dirty="0" err="1" smtClean="0">
                <a:latin typeface="+mj-lt"/>
              </a:rPr>
              <a:t>Cross-taxon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congruence</a:t>
            </a:r>
            <a:r>
              <a:rPr lang="sv-SE" sz="2400" dirty="0" smtClean="0">
                <a:latin typeface="+mj-lt"/>
              </a:rPr>
              <a:t>”</a:t>
            </a:r>
          </a:p>
          <a:p>
            <a:pPr algn="ctr"/>
            <a:endParaRPr lang="sv-SE" sz="2400" dirty="0" smtClean="0">
              <a:latin typeface="+mj-lt"/>
            </a:endParaRPr>
          </a:p>
        </p:txBody>
      </p:sp>
      <p:sp>
        <p:nvSpPr>
          <p:cNvPr id="20482" name="AutoShape 2" descr="data:image/jpeg;base64,/9j/4AAQSkZJRgABAQAAAQABAAD/2wCEAAkGBhQSERUUExQVFRUVGBgYGBcYFRcXHBYYFhcXFR0UGBgXHCYfHBwlHBcXIC8gIycpLCwsHR8xNTAqNSYrLCkBCQoKDgwOGg8PGiwkHyUqLCwqLCosLCwsKSwsLCwsLCosLC0sLCksKSwsKSwsLCksLCwpLCwpKSwsLCwsLCwsKf/AABEIALcBEwMBIgACEQEDEQH/xAAbAAACAgMBAAAAAAAAAAAAAAAEBQMGAAECB//EAEQQAAIBAwIDBgMGBAQEBAcAAAECEQADIQQSBTFBBhMiUWFxMoGRBxRCocHwI1Kx0RVicpJDguHxFrLC4iQzU2Nzg6L/xAAaAQACAwEBAAAAAAAAAAAAAAADBAECBQAG/8QAMBEAAQQBAwMCBAUFAQAAAAAAAQACAxEhBBIxQVFhEyJxgaHwI5GxwfEFFDIz4dH/2gAMAwEAAhEDEQA/ALUghRXDmtk4HtWgK8tFhgQ3ZKgJqa0a6W1UndVfaSqrtVoLiIxRqNQmqMmp6LkNw63TSKH0lmKIruAuXQasLVqK04qgKlcO1RM1Y7VE70ZptcuXNcb65LVxcFCeutSC5Wy1QW6nVKFlSulau5qMCt0RqhYDmjtFezFBMK707ZrvipBVmsgVDrFEVFptRio9bqsU+NtK5KR8QuZoO3zrvVNJrgsqLvdgi+ZP5DzPtWe4lzsKnKIU04s3IWTVWPE3yypsUCV3AG4wH/EIPhtJ7yfblVD7S6577Br1yRMbQxgieWct9PlTMIp1EpuOFxC9XvlrzhLbW5PId4kn2EzRWi4U1oxcUqfX9D1qq8KW1d069zoyoHIwtsSOob4ufWKe8A4jrDdTT6lrfcsfA0s7qQMIWMDPnRhRNqa24Vlt1zdShdfxezpyy3Lq7k+JV8RHv+FcZ8RFVDX/AGs21aLenLDzuXQk+u1VP9aO1pKE6yrVe0u7lQncRiqbe+0/UBDcFvTBZA2EuWyOcFxI5+1OOyn2kWNUwtam2LFw4W4hJT/mDEx7zTELIw7ceUWBrY3Bzk71A2pQEzTPiCeMLzHMHoR5jzFQanTgLIqmpjMri4dFeeMzF0g4CXb6ytGsrHWajyeXtUqChmuZqey1Qw0ArFFW0qQrWkqQCmQuQ1xOopZdfxU4uJSfVYaqPb1XJhpvhrtag0r+Gp7ZoJNqFJFcMKkiuWFWAUoDUCh2OKPvJNBMkUUBVKgmpAJrbW63bWoLbULWyulNSFK7tWK4R2iBR7K6C0WNPXQsQKL6SkhBXBWrQqTUCKitGgvbSoOUwstUWqNSWBSvivEDv7q1DXJg/wCUxMf6oznCjJmQDQE0jNaXYCB4hrltmBDOeSkwFETvuHmFHkMn51Bp9Ebjh7pBKgEs4AW0Oe9lOAx/CnQZOaJ0fBQrGALlxvFkws5/iOf5AZ2g5Y59aU8PCHVm1qGLKDILeFXaAZ2nB980ETNdbWrSj0u3JTpuIW3DJat33skeO+qA943KAzwI9RjyqgajhavqxbsptZohbjS0+fh3GI8zXrfGOO6e3ZIN1FxAEj6V5Bdtpb1Q1Ni5e3DMohaRGcnHLpXad/vcBdV5OU56RLQQP4Vs1drV8Ps73v2tvIKUJz0E7h9Kl4lpNV3e59VbthhOLYEdYEkmk+v7Ytq7RttpjdHXcF5jrzxVX1HEdSifdwr+KSqOwdl89vMxTMAeRRwfNIE0Ne7p4BXqej4Ul/hp1m1b90I4IgEApuyiRt3EjynNeUK4uMz7IyTtCsSTPmfc5zhcxibF9mWs1rte0SMqd+jMhurIFxIyAR+h880x+z7hep0+surq7d5WOO8YeAEE8j8JJjmvQdKPK/8Atw+TnA68/BAa3fTf2SHs/et2rjLq7BZSIB2EEHnuAJz06cj9QtTqCLjG0lzbPhB2ggQCJO39x1q9fajwnvLQvLeIezzBKjwtAwPOdpz61RtV2mtPpLSb7y3rZjFu0AVz+IeImc59ato9T67RKAc4I7Kk0Wz2/l5XrvC+O/etFYZwwu2wUYlTkdPFyJx/Wokul5pR9mvHEu8O1NrvGZ1YOofaDGMCOfKmfBzhvetVosOHdN6NoMLwue6rK1e1UMR+lZSP9iEoNE6lgueKjbLUsPOjLL1jhZ6PS7FF27lAKals3Io0biFVE3eVVvil2GqwXbmKquvebketFkOFCdaASooxTUHDV8Iop0oezCldBq5JrlTWE1wXLTioGtVJf1CojOxhVBJPoKkEMAwmCARMdfY0w1pItVQWyuQsGimtVE6VChSWxRVm1QdlqOstR2IzFIUrTjFS1FdNXKIQl2rqC2tE3RJoLX60WlnEwSAfIc2PoKTflDDbKi45x4adIUjvHgLPJZxuPn7fs0zUavXW7rpZtEoqTuIDXLu4TuJJ8O5jMYOI6U41OsTTq2p1Bl+aqfMwVWPPkx9Ng6VZeDbms+Abe8AZ7jDxOWHMIeQ8p6dKzJdWIxe228Z4tbMOm2jnKU9iO2Vq9aZGRrd9D/EUySxM5BiSccoxjpTi7ozcM7VtyOe1WePnhfzqpXuFX9LxVLtubtl12sivLJKwWZffM/0q08S12oFpmtWlkCQrN4mMcoXA+tZmqY31GuhIpwByePH8p2Imju5XWj7K6YNLgEj8TeIzM9eXyik/azhy7GVHVARgkxH/AE9qU9i+2x1t57OoVlfmoDELgwVIEGZI86vNvgGn5lEk/wCUH6k5qzxLppAybkZ+7NfRXjlaRuBwvEezmm+66nfce0ygN+OZnrj9aOv8ZW3qTqNPdUXCNpDJuWMYXqvLpXoF/svq14ghshDoz8QAtyDBkQRMTHI017XdkTetBbIRYILnIcr1FtuSsfM1uf3O+Rsh6ijR6eRSVOwMMYGPvyvJU+0C4uts6iCDbYYGMcmTlkEedN/tA7WBtU2zS2xv23N7s5Lb0VsQwCjl0qyX+CaRtOUSyLdxQU/iDxKx6k5k5mc0T294npPu2ie44VWUqANNbvEMkSTvI2x6ZOabD2EgNbx0s/nhJZHJXOg4Bpb+iS99ztlmTeAt0iTHwht0jlVB4Gtm617vHs6coCUV3EEgxtJbqMCBnma9GThjNplf/EilsoGUmzatgKRIPMEYIge0+VeZ2+z9vU3bptOb4QyzhlSQSx3Q3mQ37IpXQOv1Lfi/PtzxnCvqBxTc/qr59kTpeuahGFpttoldrSQZiYKiKt1vRhFJHWqN9k/Z5e9vXbF4ju7cvkGQZlccpirkeIypHlW+DRQ9M4i6SPUWmLEjzrKZd8BWVb1Fo+oeygNupLdSla5Va84AvOBSIalBqCa6U1fhQu77wpquMZuU81beE1XLdz+LVScqCrbw8Qoo2aB0b+GiQ1HtStsKhLVLND3DQ3KFzqrAuI1tvhdSp9iIrfBlZbK27hl7XhLQYZfwvyiSAcSeVaV67I5MB4hy5ZGJWSDExzo0chALehUBEMKgurUyXAwkGf7jBHyOK5YV15UIRedGWrlDXEito9Xa6kUJiLtQXrtDNeqLvKpJNSta3qdSEUs3y9SeQH78/Kq7qL+99xh8iF6M5zbtj0GGPynnRXFNZjd8kBx67vyn0AqrcT1Wq072ri6d7trmpG4ncWnc0AwTE+xA6Uq92/2NOfjS0NNFtHqOTjtD2CbUaVvGW1AIZZJC/wCZQPXzpTwb7Rb1pk02tti0qAIzAlX5QpOTIxBK1LovtD1I1Nm3qrBspdYbSZBgnaCQQJGc1duN9l9PrEi7bUmDtYDxCeoIrPfIdOBFrG7mmyCOnTHT5J3/AGEvjNHz+6P0bW2UG3t2n+Xr7nrSntF2mXTWTdCF1BAJEbZJiJ6mfKlvCuCppbiWBeuG2QSykzgfCmBIBPT386d8Ya3e09y1tLBlK7djRyxGMe9ZZjjbKCbc0n4YTFuryq92Us6bXOddbO2/lXCqAVxEkGZJHWrX9xk5e5/uj+gqg/Zv2d1GivXWvKQrqFG1WaSDMnHKJ9c1f24kOlu4f+Q/rFE/qIqeonbmgCvA7fJRCXFluFFKh2h0aaxdIX1JutAxcubQYkCQ3lNPeJaPT2bbXLly6igZY3buPlNVrVcM09y8LzaR+8UyGFuDPQ+E5+dNh2hCjNq8RHI2XP6UwNQ0bQ1p4z8fFKronHNpFZ4J99R7tpryW/wM7mXg/Es/h8iedd8L7CWjpGN1LmqNq84VA8MA4EiS6gic8+lAXu0S2Lr9z3qW3+O2yPtRue5ceH1HKnnYTthZvC9YVoLkXEAEwQPHPzE/OtXd7HOaCBRPzrvhKOa4EAo7U8aKW9jaPU7Au3attGG0Dl4WPSK8qHFtXo71/wC6i4iXMbHVSQB8Jz1AMf3r0rt3r9XZ05uaa4g25cm2SwXqecCMeczHvUtHZtPww3e809zUEktuvd2wYHK+JMiDynyMiDVf6ZsEe8iw41Vk582qT2cD4o37KtdcSxre9tkF0AV9iiSQRBKgHMzRV3UFac8Ft93we2xVVfUXJIDB4AJiCPRQPnSDWtW+9wHCHp+Fi33bPnWVDZ14CgGsqAYyLtaNFWkVy1ch66JrGBXmlya0rVp6iQ5oikLnXvikFnNynPEGxQGisS00J6gqxaIwtEb6hspArWoEgiYkRVwaClTu0YNRM1JezvD76ai8+q1Buo4UJC8imAWXp4RGCZ+VNrxA6iBOeQgbZOeQlgMxOfKibTXf4LnNF+3hZXavXAFdRiqUqKW22epB9zB+sAew5n1qYGhAZH7PzzU9u5I9RzyDn5fWPWjXYtcurgoVqJZqFvGqOOFIKjdqgv3Pw9Obeo6L8/6D1rV+/tBY8h+4+ZxSniWt2KQYnLMY6kRjzEAikS4k2nNNHvdlK+PcXKk3e77y3bZQRlQA5iWIBIBP5COtWPR9vLDbRdW7YJKr/EQ7AxxAuL4SPXArvs/bsraWzca2bl7xm2zLuM8gFJnwiBj1pTxvsE+0ro2XYylTZusxQA53JzgiDjl9KVc7Tyn0pQQbw7i/s+M9wtohzct47Iv7Q+yraq0j2QRetGVIxI6ifcDNc9keIcQP8HUW1VgBDYnaMF2AMQPlJovh2sOg0i2793vbq4mTtWTAUscwMR1ptobd9QTFti53FtzA5GBy5AYFAdIWQ+k4BzQTtJ/bwp227dwe3/q8z4Z2vvW+LlGJKG81tlEDdLbN5+cHyivYjVH0X2eC1qW1JYFt5uCSdqk9eQ+vpRfaXtbd06g2xZvGcqrgEeuWPpira1rNY9jdOM1R6IbA5gJeeqtQFJO2Jvrpbh0097GNok+sDziaD0HareoDv3Vz8SFJAMnAcHa0xODTRXdh4bhiOfdD+9JR6KeOQEsuj2JB+iL6jK/yH5rzr7MtVrLmrc3nvFNjT3gYrukQPFyOTyq/dpb+pSwzaW2ly55MSMeYHU+kipglz/6oHlNn9Q1AcU4g9i2zvqLEL5o08v8AK5M+kU3qRJNqBIYwOPbRo/QKI9obtDr8pd2U4fp7unuXbt5714nbcL7lNpoH8MIcLH50+7J9mbf3fU3khWLNbtPAJQL4SY5HxE86pmtvajab1u3b/igNMsm4DIJEHpPM1duzFm+ugW3qEKb/ABiGIPiJedw9TWm6QNY+QgcV3o8cdgfASz2mw0FVntXxC/YBsNq7bsy5AtbWgzhokCfkSKoF3gLBtpMkH4SCOcevIwP2RVi4eicP4lcbVNeaVZluh0eIOTtcEkyCv81WXsiRxPib3hdD2LIkpdtBWbB25ViOeZrT0Y9OmtFgi9wFWfklJ85Jz2RSXXtaDTadkI2BjOcg8jnpzpUV3GrFxziwvXWePDyX0AwP7/Oldy11AozwbJGVWCW8AIJuFyayrdpeCgopPMisoo0ZI4WjueloNSiolFSKKyQ1eeXT8qg2125rmpUhA601rhqZqHiTRUvCnzVeSoPKfNgVC5rpnmonNWIXLStmu4+tDip7RqWqFtdL1UlTk4ggksGJIOCTESc5NblwYZQQYyuOZOSrHCgbcgsTnAohBXbCjdMqLQenuBsjIx0IIkBgGBypggwQDmiAv7nyEzkwMTmCTCigOIalEu2lZZLkwwJBQRkyM7SAASOnPFNkthQLjHdaWCzKviUQCSwGCOeVAAA5VZjQEdsDiNw4QheuHtk0W9tTJHLoZxB6g/rRWn1VoSWIWMkewFZ8kzeAiM0jryqzrEhgDyUd4T84X8wx+QqrFO9uIg5O8nrCpLY/2/U014r2hS5qL8EbQbfORAVAY5/zFs0j0mpK3RdMbQpAJ5KCAS5x68usVzWmrHxWjEwR4Vi7S9mE1FqQAt3w7bmfB4stgc+f16UX/wCIJ22ULFkUByo3v4QPLCn1cjma64TZGsQO5ItsJW0rc1IgG6wyZEHaDAnMnlBx7VPbK2NPbG8gbUAhUUf8TaBETiMSfnRGaHcwCY4F0O332VXamnVGMqLtPqdN91Nq8BbQkEEsu+VYeNfNufmYPLpU/CtbqmtqthLhSABcvFbe4fzci/Xqg5VTdfwQPi6XFyVO9viEEfzCAPTlV1+z7i966t7vrned3cKK2wKT4QxnbgwWjAo8MEDmlgHBvOfnldO2VlPccHsq/wBt72psqitfQ3rphLaITOVkl7hMAAnoJMUh1WlCW5vF79zJMu4BOcADA+n9qvf2irZuWRuYi+hJsBCSxuRhQo5gmAekdRVSvcG1xsFyiDaklCxZjtEwsYBgYkmivYRtDaAvPT7CmB0fuL/kuOxHZ+1q7xN5VVEErbPhZpJyZJkDPKP616ceA6W2hKoqwPwsychIHhNeW6fR7O5uK9079rmCFi2eZ8AkQCfP0r0tOAWdk7rpEc++vH54f1orZA8YCFLEWusnlUy3r7t3VPaF57aAkBS+4GP/AMobPpJ5dJpPrzdfXDR23ZyTO64gXuzGWtsm04ABwYPL3m49pwdZ3VlnGCxYs/xA/CA5bd4c7VFbucI1N1kJdbjLm3eWVdOvxJGPOQaCHBjreeiK6Pc32K48O0eotd1p9awvWnIQXgCCpPJXE9eQb68639qfaMDU29JbW8Lm1VVxce0gDeI8iA5gdcCkmn7aNaI0urW3qSw2xbbc55CHQqAT8x7VbOy/HFvOdLc70XbIL6dnDI5t8jaJbDEdDmQfMTV3MaAS0c57X/xLguvPRee9oOyzLdtyxvNeGGD7m3YXbgmT8PXr6VeuG9kH4fYHiAN4eJRzHWD6ZqHs1Zt3r13iOq7oNZkW1Yqj29mNzlAuSd2WB5+lPeCcXPE9E18gLdtu42hg8LMhZXBwRmPkJo8JcYw13PVBmHJalB0k0TchbcVxelJLCKU2NcXvIvQmtCADaSnv6ZH+G5xVntcWUKB5Csqe5wRZ5VlNALQBjpJ2tbTXSimWo0uKXuu2sCSLaV5YqO8uKhFTs9DXGilXgcqQlfFGrXC2gVxxJq54c9CHKq5WANio3u1EbuKi3UQrlOrZom2aDQzgDJojYVMEEEdCIqosK1I60alAoazRVGBQ0r4hZ36iyhyCZj0GfpiqZqu3Go0t67YPilmZI5BXMx8gR/2FX5HX70WJAFu2sk4gszT+Ved8ct2795rk7RbN1R5lSTsIz/KQvvWk6EGGNtfZyvQ070WNHb9f+Jnc4r3Wn3C+r3V2nukEr3TBmBBEbYhhOeXLNKrvErl8NcDAWwBnoWYhQojJmRj1PKq+yhT3dvcXa2yjyMKyoMnmJI9JBzRnFrDWVt6e2SVsgF/K5cJ8R9QI2iPP6KS6aOxgWlmPewuDu6EvKxdrYBhRLQwBO7HMnHTr15ZqTV67+GwRpELbXMk8kkwOc/0ppqkW6uBMmd53SSBA5j5xkSPnS5+EXHTaqKxXIaUUYzkBs+5jpXNLXAA9FSyHWUHoeO3dK+6yxxAiMETI/fn1q1dk+1qd9cualrhuXVQJKFyFG9u7HdrzlvLNVr7hfeQUhFDBnWT8LEYPM9R7047G9qdPp9wdCfETuClojIUj8MKSIHr6UQkhuBZ8Ln7XG7Tvj3FzqGVbNi5uPW4Fs7ozINw7yBJ5LXHBOE6uwbhN+3ZS6VdgF7zb4QpO99oEgAZBHKmHbDtTo9RoXZLqm4ux7cEbw6vIgHIkKwP06iVXbDSXNdp7bWztgBmslwAcExPKVJgSIJnlSEheyRuQ0OsE/wA4+iYjp0ZFXWaRLtc0IN5Ra1L3J8d4NvmCVQOjQFMEAARMDqDVt0eiu63Sh1vWVS6kg27JPxLBALuTg+YqtdjuHXbGhjViCCQqkhitsLADQepmBPID2HPYfhDN3l61du29Kb7hraXLgD+FRu8JkQ05HPryoLGuke5l2Wn/ACHB8FFkprBIBQPTt8E77PcEbY1prrI1ghGQW7UFY8LyyGZEfORTG32duTFrU3VjLHZZ2x6AW+ftTo9jLRud6ly+lzaF3C858PxQRc3Aic0k7TXtTojaIuC6l1u7Je2AVJBiWtlefLlzoEmmla/cOOvClswdi1UOMWDuJ71GKnm1lZ585tkGfX6daTWOObngG3ccY8Nwq2OkMM/7qfcQ0V6yxYICCD47ZFyJBE7WCkc+k8hXmN3s5cW6AMsTu2PusuQM8nA6dVmj6WJkoIe7jjj61SclmdGG7G33V3ta1LGpGptWxZuRDo6bUvKSpKhgdqviQZg9a9C1mrta3Sre04HeLDpuEFHWDDL59D7157xPi5s6fcqd40DchyFkZz1AJ6CjOxvZHUamx95F8We8UlFsiAAD+MHrMiPzpzSF72ZGBjlIa6OON3twT4wo/tY4KjjT63TwlnUW4IUBdr5ndA8sZPQijPsSvvp71+xcP8K6oM5gMuMg8sEc8Ux4brLtrQ3k1Fs3fuWoW4XtHkLkM2GGIV2M8ufIUf8AZxxG1quJ6m/Ycm2La4ZQpLGJYRzHh8uk03HI7d6dYrnz2WeWit1ojtTqhsgGYkY6xSHgMNfVh0Iptx2DcuQMb2MeWTS7hTjdjmSKcY+gAn9M6o6XpZt/pWVrS6iUX2rdaKEdwwlt23SrXWadHNB6qzNZcjNwWSVXGeorj1Lr7W0zQZesaQEGiuBS/XmueHrW9QJaKcdntCjuFckBgQCOh6GOvt1oUbS5+0Ltu40FwprNtT67QtauFGGR9CDyYehri2tc8lporgFJpQVdSOhFMNWSzAnyA+n/AHFCWxBpvpDNlwRPiBHoYAx8hUs9zSm2M3ROUWm0u7lHp69YFDHiKi93TYJUFT/NO7HocVI2p2OgHPr86S9s0g27oxkqYxz8Q/8AVRQaAK5kDTtvqoOMakt3qrguV3f6VBMfMkfSkGq4UX091xhrQn3yWZSPILn/ALUz0dwsSSZMDJzII50bwy0NlwHHeNs8/iX+wrYlk3RBzfC0pZSxgrpSrfA9EAovFFJRpQn1ADAHrHPP613xLhXfWzcOC9xoGDtAMIDH4sAn/VQtvj77nQQgXwogyFCmCOUHqaL4RqyS1u5kXIzyhsgR++g8qQ1BxvHP7KsrCbelFqbbbWEI/I8wrfpInNGaOx3NpmU5dQPEZBmcncDI9551Hxsgbre2biiYAiRzBB6Hr55HlRGitte06G4sFVz6bckx0MY9CSelDYbpx6pV4xhCaXV95adGA3LMjao3CRAEAdSc88555K7J9o7WnuNbuCbLw0xu2GIYnHiWAJjlLeVcXdLF60QqhbygNE4aNyQCTEeGR1xXLaCbj2n5XF3LJPxgmSFHKMMI9PKih7QN3RD2EnavR34Fo9Xb3C3adbgEOoGRzw655+vOvPdVwP7vfe1p9Sx7uP8ANtJCttcRBaOo54mDNAWNNeXclq49lsq20wLqkFhujlMxOSPOSaK4bedXTT2rEsQSQGVdwCklgTAPLrHliqzPD27Y8n77o8DDG7c80ERa4lrW0ivctr3L4N3c6wJ272ABO0Z8Szymrv2Ks6rSaRbBsW7yifEuoA3BnZsh7Y57gOZ9612N099dO2n1NoKqGLZJVt6MCYMGMGfKZ5YyPxF9Rw1WuWFN7Tcza3Q1kTuJQmfB5j8PTGBHo+mPwgBagzGQ0/NcIvh/bvUte+6XLdnTXh8L3HNwXASVXYibQXxkbxkGB0C3tvpdY72Eu6qyUd/CEs7SXUb4INwmDt5g+VA8MsnW3xqL62yhthBbU7l2li5LN+JvhOOUYph/ha6Z+8LXL1pSSAXLvZ3cyoYkuPL8S5jdSMmrb6mzdn4YtMsgNXSafeblsr31rcAJNy3LwJyxWA6xz5N6kVVPtNu3rXdXbKLqNMxDEsouAHAAkcpzmOcdatWi7aWBf2yO7dQUuAyJEArHQRnn0Mil9jtvo7uqa1YuC3dJJ8Q/g3mH4W8mP8y5xmeVA0zCHl7mX1RJSQAAaSPS9lLtzTrdtBkJWWs3ZOeRAYjcMdDI9qj7Jcd/ww37dxWW2ZuBYlkbkwxzQwDKzGfOr1xyydVp7lgM9i+VlfFBVgcMrD4kJwSPPocVWeC9iLGs0Qd7l83gGR1e6W7u6pgqARgg8vQ5mZp/RB9l1iu33z+qFqZQ9oa4fNNeG65H4RxDUZIvNezMErGxZI5EchHkKRfYppm0v3h2Eq6wjwdu5c7HIB2zPOmWmDaHgd0v47Ze4mIDLuc2gSD4XU4JGMHFWHshpGs8HT4S13xSFKzvMgEZghQPTFaDXE2FnPAaLSW7dEFjjceUzE+9JrZ7q9PQ5qz8Q4ExUHl+lJBZ8e1xlfzHnU7qIV9PKrHp+LptHjIxyrKS98K3Tu/yn7HdW3T35rpxNINJxCDTyxeBihtduCxKS/iOikGkf3E1dTbri5oRExSsunDzail55e021xTPSYyOlS8Y0sPQrX9iM3UDHvyH5kVnPj2voLgCSAFbBZGrsgYF1PhP9UPoeY8vrVda0VJBBBBgjyI6Uo7O8Vu95cIYkgKQD1y0iPX+oq639bp9RaDGVuRgjP1zlemcitLUab1eP8xz5WlPpi04ycX+X39UivtCE0x4Ff3Wmnr0+cf2pJx/UG3bHkTB+kiD8q44fryq255b1LRyK7lJEe01kt9vtI+KLAz8Kj1RvENXsugx1A8uhrjtYofRu38oV/oR+hNRcf1itcLgyvekz5jx5z7ior3FUvd7pv8A7XPzlRP03KfrRAbO1AIcAwjoqjw3Vm2Q8kryP1/Wfyq1PrhaSyVBfvdxAWJZioKgT9J6V59Y1hDMjCASSMk4E+GfQf0q68Esp3QuOJI8Cg5CAAYUGYLbtx8yfIUYktG1H1QtoPlVzifAna65gK87vDkDf4oHpkj5VBZs3AQreFgQQYJBg8x/WKtaa0PdDD4Yj3g8/wA6H47eSDHNcjHl60+yEOjs80mWSEtDXDolL392pvXSPhgAdOQX+1O+HOpsuDHIz0kR/alnDtOGL5jczN7ANEfSPrTB9MEUJOSQCfMsYJ+k/Ss2f2bQOyXkcMNC3Z4fKjdE/wANlxy2Ko/qDWcV4R3vw/GplclZifCSOQOAT6UNwHUNqNW1z8EEAf5Ry/v8zVsuWAM0P1C2geiVmcGOzycqqNwRWttftPdN1QN1t2yAPitwAM4MdCQKBuX+9ZFteK88m2VO0o3IMG/COZk+Rqz6rTbm3I2y4APFzBBkbXX8Q/pigOC6wabUMLqBBeYZx4GOAA/W02PZpwJooa17g7srMmO0tHVP+z3aByV0+rXZqYMY8F4DO+2wxMRK8xnEco+PdvremvGw9i9cbYrgoFIhiROWEQR5VD9oO06Ikg796C0RgpdLQrT0g1QOL8fe5eti+gF4WnQ3FMLdUHejAHCmd4I9cYwG3OxhUijt2eE14P2ge1euObfd6Z3JFoHc1nzuKFxBMkoOWYqbVdoVZXs7Dcc+NLgYBRbJwVxJgBhM9ehzRHY/7PLuoC3tVdZFjwosBg26DMiBIX/+scspe1vC00esb7uWa0sK6bsq7eIhJPiOd0CIk+tJu0rQ8vIFn8lpRTA01t19Uq1XENOl7ah23FPxGWt3Cf58ypmfFzHWabcG4Jp/vi3bqkkEF7eCoJ/EcZHkRjlyINVQ9mWuOGS4hRzO7OASSTHWP+nnVy1tmxYW1buX1DBJtufixKkEAciVgg49ZzUTUwARuJJFHkn78fkjx2/d6zQBeO38+VfO0vam1bu29O9i9cNxSyPZXcwK8yoHikRJifWZpdpe03cmWV9t1lEuj2pYYl0YDa8YJGGhY8hX/wDEjcOmdiDc0123cUoRtuWpCPsMyw25jpENzq/cSNvXtbsIVIuAsXENCKdrETgkmVHlB8qmCMNZuYaPVZ0xp21wsIPjnC21XBLentkb7pXZyAMXN/KeUDn0FXPgugI0tq2yFDaUKQwHNREgiZHqKl4Hwa1ZxZLbE8IVpIUjqu7I/oabslaUbDtSEhuwEo1WnBUrXn/EgRdKsIYcj5ir9xG8bWWEr5+VU7tCO/dTb5jNCfdYS7HbSqlqbzByATWUwuaMkmVzWULeVoDUYXT3Ian3CdXyBpDq1zRWjuRVtPJWCkwrpauTRRcbarmk1ho5tX4aftWASjjhzSHiuLXuY+gJ/tTjWHe0edB8UWbRA/ftS0cXqT30CNp23KD2SXs2Qb1wea/+oH9aY8QvNZBZIhp/5T1MHnP9aU9nLn/xAHmHH5Aj/wAtd9p9UGdbc4WSw8yYgUw9rv7wbeoytNzHO1gA4Iz8lzoBc1LG0bjNCM4DGfEpHInI+I8qfcL0gbTrukGCrA+anb+gPzqrdmNW33gkcwp/8wxVu+8SrECBzI/IiPPr9avqdMx53AZ/VF1eHUEq4lYARj+GA2fQZFV/RMtvUBzPhVsjPhKEZHpINWHjdhm014KZJUkfk36R9KqDt3e1GbcB4d0deUj05jPp51hhuw4Qo/c0goq/whbm4rB5sPaZx7is0msK2GWfhJEeygT7xXbvtCiPw0GbapZusfEVMznrtJjrzYx7A0w9pEhA8fUIz6AT8+E2xEeBPzAJ/WoFti5cIYjJ+oB5Ci+MXP43sq9Z6DlWuDaTf37E4t2nuc+bfCqz0JZo+tNbtsWOyXadse7wgdReFvTB1ElgBz6QGbHTAFCf4qbukZmAJZ9iHlhYLP7gQMdW9K3fBNpwIOwOmPmuenSgLjhby6eZWym3y8Rh3PL+YnPoKWlpzb7KoaLyrR2MQKGZsYA/OcflTTVccBbYqySQCZ5bjExGaQLqytoBZE+gjyAA/fSgb2sbTkELvunMTy6gt9eX/Ss3L3UhugD3FxVmW5DXDPIqPoAT/WsZUvobbiRETOZmJH7zSDgty+e8e4FAcycZYxH7MU34auZqXExOoJCW430ket4FctOBcuyieKyb1xu73EqpUFmhGVRgNAOADQnGNHccbHtOkSd8GLe2SW3D8JE55QfWr+NQOREg4PWhf8IQkmyzWXI/CSV6jNsnb/tg+tNseyQhx5CYj1Dg0tHVC6Pti9vQPbuALqbSAMBgNbY7BfUicAEExMNiM1QO0NhwtqyzwDcVjeCsELMI3FhglTJ6c5HWrx2gQ3LBt623tgELqrILKhYbZZfiQEYYHwkYmq/Y7Vd1oLtv+Eb9oBZMXFuoTtDpzDCQpg8usU05xJaWjr9lTGQGkFRcY01rT3ytq4rMf/mWgRJaAS6Z+I/yHJ8q3ptJa1Ov0Csi3EfeHEYKCTtMCdwyfpTDsdwy3gXtMuuv6kK47sKzWIAXZdLkBJGZxnn0pw32PazcWTu7Vs57kXC5UwBuUlQN2PODQY49rrFkjr9/RMyajczYeD9/yie0/ZfSPFjQ2wt+QdtmQQOW8kkKn+o595q09gex2o0qn7yULFVAZXMgKPhiI88g85xyorhXD10NpbarMwXYtL95/MTJk8v3inn3wlfM/pRwA42kHykCkXw1QihdxaOpiT7xRs0rsndiYokaUD8RplhIFJUOKl1VlWEGKQ2+zFlH3BmnyHKmlzaOeaBua0clqCLNqhNrVzhlmc863SjVaclyZ/cVlUXKqa63mutLR2v01CadYNZzQWuRWlHWDXN/iqq2w4Pn08/2amsrVc44f4hj5z6+XpH761rwAPwU3poxI7aU90olnP8AKrN9AT+lANdDb1x8Kn6qD+tLuGcZkMjGDGDEmIjn5/v0qBNYVcT/ACbT8gR/QCixs2EpuLTuYXA8oXgSxrF/1Af7gV/WhuJXJuufU/WSaI05i6HHQhh8mn9BUfEIZmYCAzMR6Anl/SmGj8Td4WlH/t3HtS12b4eXe8RhgAV9ZYmKe2uJErDxIMHFLOzur7m5ub4H8LekGQ3ymfaa32hZUvnaw23PGjD4T/NtbkYYGY5UjJK5kxa7g8eEpKS6Ytdx0WtfrHBWGwNwKzzRljdE52sFHsarmsQkk/h5f+75Gp9ZxEELBmJyBnmDtnpyE+1LrrbraAA/GGGZxuJJ9wTy9R50q+Lc4v6IgbsbaZa64xgrMoo5dZGQPXy+VCWuJb3uK77Uuht0iYDoArCB0hf93vBl0ncNoksIxnyaBHsT8qXcS0Hdsm0N3jox2AclEwT1k846D3wSU/iV3CtIAaVj12LnOQIE+wA/SjuEalpa0Ii5sB9kLMBPlJBPtSNb5KI74Nw+XMtygeoz7Ux01n4W69Pr/wBKvtBFBKurbRR/EdCumW4Yg7SxOMTmc1SdLYa7qSQTudmz/qYn8z1q78bfehBIJZQDjlEnn7/pXPZTgI79LjAC1bYEkgRjOfQTJ9qTkJGAqbw1u5xUfGLSWbaAZIIVfMkdY/P/AL1FoOGeI7iCwMsTmSc7R+tLOP66b2/IXdCexPOPM8/SB5VvU8YYW37pTBCqzAEwD4fi6ScT/TnQoGgWRyrNa4Msqf74DfdVbwlxgCZKqFMemP6mrNwrQM892pMnGOnSfL50B2L7NkPu1CIECnxFhtLGIVWBg+sGPnV21HHrds7RGyP+GAFGOZ5TVZIGvyT/ANSGopzgGhLP/D92YIAExJP7NdN2ZIz3oHkQD+dWAzAIBzEY6HrFY2jfOP7UVkDW8BKb6S2xwwrzfd8ooDX/AGZaDUh3e0Ec53oShJ8yFMH6Zp81uDtwY5noPnQ76+0kZ70+Q8Kj0nmflRq2+FIkcs7L8MXRoVt20top8TDziOvxEx58644n2hdmOxiF9Dz9fT+9Ba7i7XMGAo5KMAUvd6XlmFU0q+8ko1NVLAk1Z7GoXYCTVNtWzFa4hfcJAJqYJRwVM3CtycWXcADRD8WkxXnfB9WwY4JNPH40EEnnTm8DJSgsqyXHLc+VL9XrVQY50n0vaF7sgCKhusZzzpObWCvZnyitYjjrmPU1lCJcxWULe49VO1GaxKVNg1lZR3hQ1MNLmq32gXO7pJB+ROf61lZWjpeVoaQ060g09027oYe5B5EetM+Ia2zcI2rt3T0OSgk+2D+X1yso8uKI7rWI3ODuq2dLCsR/Lj6Uv1IEAeU1lZV2k2FaMklTPax+/n+la0+tQW2tuu9GaWTl4gIF1WGVcRzHMCPfKyl5xbspeUB12kd6womMgtiQBIkRMdeppdo2i6yESD4lExBUx9CBB+XlW6ypkADGgJuQD02hXvgGm2KbrREMi+ZyA0eXUT61VOLh11rXHPiNwEZ6EcvoAKyspF3f5JNuXFOdRYUCGPhJDgxlGMj+rdPWhl4gwubfhAjl0/Ot1lEYSMeFWr5U+hc3rxVpA6+w5xTz/EDc8OEtzgJ+JQcBp9pj61lZS8ppLgB0hvokvavh4gkcgBj3J6/IVxwLhDbZ3CG2ggYINvc0z/8Asn5VlZQGZseU2534af8AdRJxJOTHw+ijp++lT6fSBnDHkCpM9SCCBjpWVlOxNDpNh4VImhzhavHA+JveLFtvhkmBGZwR+da4h2jQAhASRjOB/esrKtrXmK9qz9ZG1kpDRhV/UaxrhJJ+QwPpQNxqysrG3uOSklyHrdZWVBUt5THTKIoPiVwAVlZXPcWtsJh3CO7O6NT05071vA0ZeQrKynqD4/d2UEABVv7p3T4qW9a3iaysrB0pO5zeiHwoFrKysrUtSv/Z"/>
          <p:cNvSpPr>
            <a:spLocks noChangeAspect="1" noChangeArrowheads="1"/>
          </p:cNvSpPr>
          <p:nvPr/>
        </p:nvSpPr>
        <p:spPr bwMode="auto">
          <a:xfrm>
            <a:off x="155575" y="-8302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47106" name="Picture 2" descr="http://www.nature.com/nature/journal/v394/n6692/images/394472ab.tif.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429000"/>
            <a:ext cx="6650179" cy="2438400"/>
          </a:xfrm>
          <a:prstGeom prst="rect">
            <a:avLst/>
          </a:prstGeom>
          <a:noFill/>
        </p:spPr>
      </p:pic>
      <p:sp>
        <p:nvSpPr>
          <p:cNvPr id="15" name="Down Arrow 14"/>
          <p:cNvSpPr/>
          <p:nvPr/>
        </p:nvSpPr>
        <p:spPr>
          <a:xfrm>
            <a:off x="3733800" y="1752600"/>
            <a:ext cx="3810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</TotalTime>
  <Words>820</Words>
  <Application>Microsoft Office PowerPoint</Application>
  <PresentationFormat>On-screen Show (4:3)</PresentationFormat>
  <Paragraphs>181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Lorenzo Marini</dc:creator>
  <cp:lastModifiedBy>Lorenzo Marini</cp:lastModifiedBy>
  <cp:revision>93</cp:revision>
  <dcterms:created xsi:type="dcterms:W3CDTF">2006-08-16T00:00:00Z</dcterms:created>
  <dcterms:modified xsi:type="dcterms:W3CDTF">2013-11-25T10:44:28Z</dcterms:modified>
</cp:coreProperties>
</file>